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8288000" cy="10287000"/>
  <p:notesSz cx="6858000" cy="9144000"/>
  <p:embeddedFontLst>
    <p:embeddedFont>
      <p:font typeface="Abhaya Libre" panose="020B0604020202020204" charset="0"/>
      <p:regular r:id="rId42"/>
    </p:embeddedFont>
    <p:embeddedFont>
      <p:font typeface="Abhaya Libre Bold" panose="020B0604020202020204" charset="0"/>
      <p:regular r:id="rId43"/>
    </p:embeddedFont>
    <p:embeddedFont>
      <p:font typeface="Allrounder Monument" panose="020B0604020202020204" charset="0"/>
      <p:regular r:id="rId44"/>
    </p:embeddedFont>
    <p:embeddedFont>
      <p:font typeface="Allrounder Monument Medium" panose="020B0604020202020204" charset="0"/>
      <p:regular r:id="rId45"/>
    </p:embeddedFont>
    <p:embeddedFont>
      <p:font typeface="Arimo" panose="020B0604020202020204" charset="0"/>
      <p:regular r:id="rId46"/>
    </p:embeddedFont>
    <p:embeddedFont>
      <p:font typeface="Arimo Bold" panose="020B0604020202020204" charset="0"/>
      <p:regular r:id="rId47"/>
    </p:embeddedFont>
    <p:embeddedFont>
      <p:font typeface="Cormorant Garamond" panose="020B0604020202020204" charset="0"/>
      <p:regular r:id="rId48"/>
    </p:embeddedFont>
    <p:embeddedFont>
      <p:font typeface="Cormorant Garamond Bold" panose="020B0604020202020204" charset="0"/>
      <p:regular r:id="rId49"/>
    </p:embeddedFont>
    <p:embeddedFont>
      <p:font typeface="Frankfurter Highlight" panose="020B0604020202020204" charset="-95"/>
      <p:regular r:id="rId50"/>
    </p:embeddedFont>
    <p:embeddedFont>
      <p:font typeface="Glacial Indifference" panose="020B0604020202020204" charset="0"/>
      <p:regular r:id="rId51"/>
    </p:embeddedFont>
    <p:embeddedFont>
      <p:font typeface="Lato" panose="020F0502020204030203" pitchFamily="34" charset="0"/>
      <p:regular r:id="rId52"/>
      <p:bold r:id="rId53"/>
      <p:italic r:id="rId54"/>
      <p:boldItalic r:id="rId55"/>
    </p:embeddedFont>
    <p:embeddedFont>
      <p:font typeface="League Spartan" panose="020B0604020202020204" charset="0"/>
      <p:regular r:id="rId56"/>
    </p:embeddedFont>
    <p:embeddedFont>
      <p:font typeface="Recoleta Bold" panose="020B0604020202020204" charset="0"/>
      <p:regular r:id="rId57"/>
    </p:embeddedFont>
    <p:embeddedFont>
      <p:font typeface="Trebuchet MS" panose="020B060302020202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63484" autoAdjust="0"/>
  </p:normalViewPr>
  <p:slideViewPr>
    <p:cSldViewPr>
      <p:cViewPr varScale="1">
        <p:scale>
          <a:sx n="35" d="100"/>
          <a:sy n="35" d="100"/>
        </p:scale>
        <p:origin x="180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font" Target="fonts/font17.fntdata"/><Relationship Id="rId5" Type="http://schemas.openxmlformats.org/officeDocument/2006/relationships/slide" Target="slides/slide4.xml"/><Relationship Id="rId61" Type="http://schemas.openxmlformats.org/officeDocument/2006/relationships/font" Target="fonts/font20.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59" Type="http://schemas.openxmlformats.org/officeDocument/2006/relationships/font" Target="fonts/font18.fntdata"/><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font" Target="fonts/font13.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57" Type="http://schemas.openxmlformats.org/officeDocument/2006/relationships/font" Target="fonts/font1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font" Target="fonts/font19.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10.01.2025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l-GR" dirty="0"/>
              <a:t>Αυτή είναι μία ενότητα των 4 ωρών</a:t>
            </a:r>
            <a:r>
              <a:rPr lang="en-US" dirty="0"/>
              <a:t>.</a:t>
            </a:r>
            <a:r>
              <a:rPr lang="el-GR" dirty="0"/>
              <a:t>Μπορείτε να την ολοκληρώσετε σε μία συνάντηση, ή σε 2 δίωρες συναντήσεις. Υπολογίστε ένα 10λεπτο διάλειμμα κάθε ώρα.</a:t>
            </a:r>
            <a:r>
              <a:rPr lang="en-US" dirty="0"/>
              <a:t>. </a:t>
            </a:r>
          </a:p>
          <a:p>
            <a:r>
              <a:rPr lang="en-US" dirty="0"/>
              <a:t>🛈   </a:t>
            </a:r>
            <a:r>
              <a:rPr lang="el-GR" dirty="0"/>
              <a:t>Θα χρειαστείτε</a:t>
            </a:r>
            <a:r>
              <a:rPr lang="en-US" dirty="0"/>
              <a:t>: </a:t>
            </a:r>
          </a:p>
          <a:p>
            <a:r>
              <a:rPr lang="en-US" dirty="0"/>
              <a:t>a PC/laptop </a:t>
            </a:r>
            <a:r>
              <a:rPr lang="el-GR" dirty="0"/>
              <a:t> με πρόσβαση στο</a:t>
            </a:r>
            <a:r>
              <a:rPr lang="en-US" dirty="0"/>
              <a:t> Internet </a:t>
            </a:r>
            <a:r>
              <a:rPr lang="el-GR" dirty="0"/>
              <a:t>και ηχεία για να μπορούν να ακούγονται τα βίντεο.</a:t>
            </a:r>
            <a:r>
              <a:rPr lang="en-US" dirty="0"/>
              <a:t>. </a:t>
            </a:r>
          </a:p>
          <a:p>
            <a:r>
              <a:rPr lang="en-US" dirty="0"/>
              <a:t>A data projector to project this presentation. </a:t>
            </a:r>
          </a:p>
          <a:p>
            <a:endParaRPr lang="en-US" dirty="0"/>
          </a:p>
          <a:p>
            <a:r>
              <a:rPr lang="el-GR" dirty="0"/>
              <a:t>Σημείωση σχετικά με τα βίντεο που χρησιμοποιούνται</a:t>
            </a:r>
            <a:r>
              <a:rPr lang="en-US" dirty="0"/>
              <a:t>: </a:t>
            </a:r>
            <a:r>
              <a:rPr lang="el-GR" dirty="0"/>
              <a:t>Τα περισσότερα είναι στα αγγλικά. Μπορείτε να προσθέσετε υπότιτλους αν κάνετε κλικ στο</a:t>
            </a:r>
            <a:r>
              <a:rPr lang="en-US" dirty="0"/>
              <a:t> CC</a:t>
            </a:r>
            <a:r>
              <a:rPr lang="el-GR" dirty="0"/>
              <a:t> στο κάτω μέρος των βίντεο. Αν δεν βρίσκετε την γλώσσα σας, κάντε κλικ στο</a:t>
            </a:r>
            <a:r>
              <a:rPr lang="en-US" dirty="0"/>
              <a:t> settings, auto-translate,</a:t>
            </a:r>
            <a:r>
              <a:rPr lang="el-GR" dirty="0"/>
              <a:t>και επιλέξτε την γλώσσα σας. Με δεδομένο πως τα περισσότερα βίντεο ξεκινούν με διαφήμιση</a:t>
            </a:r>
            <a:r>
              <a:rPr lang="en-US" dirty="0"/>
              <a:t>,</a:t>
            </a:r>
            <a:r>
              <a:rPr lang="el-GR" dirty="0"/>
              <a:t>μια καλή πρακτική είναι να ανοίξετε τα βίντεο πριν το μάθημα</a:t>
            </a:r>
            <a:r>
              <a:rPr lang="en-US" dirty="0"/>
              <a:t>,</a:t>
            </a:r>
            <a:r>
              <a:rPr lang="el-GR" dirty="0"/>
              <a:t>να κάνετε </a:t>
            </a:r>
            <a:r>
              <a:rPr lang="en-US" dirty="0"/>
              <a:t>skip</a:t>
            </a:r>
            <a:r>
              <a:rPr lang="el-GR" dirty="0"/>
              <a:t> στην διαφήμιση και να το σταματήσετε. Ανοίξτε το ξανά όταν έρθει η κατάλληλη στιγμή και ξεκινήστε το. Σ αυτήν την ενότητα υπάρχουν 2 βίντεο</a:t>
            </a:r>
            <a:r>
              <a:rPr lang="en-US" dirty="0"/>
              <a:t>(</a:t>
            </a:r>
            <a:r>
              <a:rPr lang="el-GR" dirty="0"/>
              <a:t>διαφάνειες </a:t>
            </a:r>
            <a:r>
              <a:rPr lang="en-US" dirty="0"/>
              <a:t> 6 </a:t>
            </a:r>
            <a:r>
              <a:rPr lang="el-GR" dirty="0"/>
              <a:t>και </a:t>
            </a:r>
            <a:r>
              <a:rPr lang="en-US" dirty="0"/>
              <a:t> 22).</a:t>
            </a:r>
          </a:p>
          <a:p>
            <a:endParaRPr lang="en-US" dirty="0"/>
          </a:p>
          <a:p>
            <a:r>
              <a:rPr lang="el-GR" dirty="0"/>
              <a:t>Τα σύμβολα που χρησιμοποιούνται στις σημειώσεις και θα σας βοηθήσουν να διδάξετε την ενότητα</a:t>
            </a:r>
            <a:r>
              <a:rPr lang="en-US" dirty="0"/>
              <a:t>:</a:t>
            </a:r>
          </a:p>
          <a:p>
            <a:r>
              <a:rPr lang="en-US" dirty="0"/>
              <a:t>☺ </a:t>
            </a:r>
            <a:r>
              <a:rPr lang="el-GR" dirty="0"/>
              <a:t> Χρησιμοποιείτε για κάτι που έχετε να πείτε ή να διαβάσετε στην τάξη. Αντιπροσωπεύει εσάς να μιλάτε.</a:t>
            </a:r>
            <a:r>
              <a:rPr lang="en-US" dirty="0"/>
              <a:t> </a:t>
            </a:r>
          </a:p>
          <a:p>
            <a:r>
              <a:rPr lang="en-US" dirty="0"/>
              <a:t>📄  </a:t>
            </a:r>
            <a:r>
              <a:rPr lang="el-GR" dirty="0"/>
              <a:t>Χρησιμοποιείται για πληροφορίες. Σας δίνει πληροφορίες για το τι να κάνετε.</a:t>
            </a:r>
            <a:r>
              <a:rPr lang="en-US" dirty="0"/>
              <a:t> </a:t>
            </a:r>
          </a:p>
          <a:p>
            <a:r>
              <a:rPr lang="en-US" dirty="0"/>
              <a:t>🖈 </a:t>
            </a:r>
            <a:r>
              <a:rPr lang="el-GR" dirty="0"/>
              <a:t> Χρησιμοποιείται και στα δύο προηγούμενα</a:t>
            </a:r>
            <a:r>
              <a:rPr lang="en-US" dirty="0"/>
              <a:t> (</a:t>
            </a:r>
            <a:r>
              <a:rPr lang="el-GR" dirty="0"/>
              <a:t>ομιλία ή πληροφορίες</a:t>
            </a:r>
            <a:r>
              <a:rPr lang="en-US" dirty="0"/>
              <a:t>).</a:t>
            </a:r>
            <a:r>
              <a:rPr lang="el-GR" dirty="0"/>
              <a:t>Αντιπροσωπεύει μια ερώτηση προς τους μαθητές ή μία δραστηριότητα</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Αυτή η εκπαίδευση χωρίζεται σε 4 βασικές ενότητες</a:t>
            </a:r>
            <a:r>
              <a:rPr lang="en-US" dirty="0"/>
              <a:t>.</a:t>
            </a:r>
            <a:r>
              <a:rPr lang="el-GR" dirty="0"/>
              <a:t>Κάθε ενότητα είναι έτσι σχεδιασμένη ώστε να σας παρέχει γνώσεις και εργαλεία για υποστηρίξετε του ανήλικους</a:t>
            </a:r>
            <a:r>
              <a:rPr lang="en-US" dirty="0"/>
              <a:t> </a:t>
            </a:r>
            <a:r>
              <a:rPr lang="el-GR" dirty="0"/>
              <a:t>να καταλάβουν την Ε.Ε. και την επίδραση που έχει στις ζωές τους.</a:t>
            </a:r>
            <a:r>
              <a:rPr lang="en-US" dirty="0"/>
              <a:t>.</a:t>
            </a:r>
            <a:r>
              <a:rPr lang="el-GR" dirty="0"/>
              <a:t>Στο τέλος αυτού του προγράμματος θα είστε κατάλληλα εκπαιδευμένοι για να τους βοηθήσετε να προσεγγίζουν θέματα σχετικά με την Ε.Ε. και να εμπλακούν περισσότερο με τα ζητήματα της Ευρώπης.»</a:t>
            </a:r>
            <a:endParaRPr lang="en-US" dirty="0"/>
          </a:p>
          <a:p>
            <a:r>
              <a:rPr lang="en-US" dirty="0"/>
              <a:t>📄 </a:t>
            </a:r>
            <a:r>
              <a:rPr lang="el-GR" dirty="0"/>
              <a:t>Εξηγήστε στους συμμετέχοντες πως η δομή περιλαμβάνει και θεωρητική κατανόηση και στρατηγικές ,εστιάζοντας στο πως θα μπορέσουν να γίνουν μέντορες σε αυτά τα θέματα.</a:t>
            </a:r>
            <a:endParaRPr lang="en-US" dirty="0"/>
          </a:p>
          <a:p>
            <a:endParaRPr lang="en-US" dirty="0"/>
          </a:p>
          <a:p>
            <a:r>
              <a:rPr lang="en-US" dirty="0"/>
              <a:t>🖈 </a:t>
            </a:r>
            <a:r>
              <a:rPr lang="el-GR" dirty="0"/>
              <a:t>Συζήτηση</a:t>
            </a:r>
            <a:r>
              <a:rPr lang="en-US" dirty="0"/>
              <a:t>:</a:t>
            </a:r>
          </a:p>
          <a:p>
            <a:r>
              <a:rPr lang="en-US" dirty="0"/>
              <a:t>«</a:t>
            </a:r>
            <a:r>
              <a:rPr lang="el-GR" dirty="0"/>
              <a:t>Κοιτώντας αυτές τις 4 ενότητες ποια θεωρείται πως θα είναι η </a:t>
            </a:r>
            <a:r>
              <a:rPr lang="el-GR" dirty="0" err="1"/>
              <a:t>πιό</a:t>
            </a:r>
            <a:r>
              <a:rPr lang="el-GR" dirty="0"/>
              <a:t> σημαντική για τον ρόλο σας ως μέντορας των ανηλίκων? Ας σκεφτούμε για λίγο πάνω στο περιεχόμενο και στη συνέχεια θα μοιραστούμε τις σκέψεις μας.</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Ο βασικός στόχος αυτού του σεμιναρίου είναι να σας παρέχει τα εργαλεία και τις γνώσεις ΄΄ώστε να μπορείτε να γίνετε μέντορες για ανήλικους σχετικά με την Ε.Ε. Στο τέλος του προγράμματος αυτού, θα έχετε όχι απλά μια βαθύτερη κατανόηση της Ε.Ε., </a:t>
            </a:r>
            <a:r>
              <a:rPr lang="el-GR" dirty="0" err="1"/>
              <a:t>αλλα</a:t>
            </a:r>
            <a:r>
              <a:rPr lang="el-GR" dirty="0"/>
              <a:t> και τις πρακτικές δεξιότητες, ώστε να εκπαιδεύεστε και να εμπλέξετε τους ανήλικους σε αυτά τα ζητήματα. Κάνοντας το αυτό θα βοηθήσετε στην ενδυνάμωση των νέων ανθρώπων, ώστε να γίνουν ενεργοί πολίτες της Ευρωπαϊκής κοινωνίας.</a:t>
            </a:r>
            <a:r>
              <a:rPr lang="en-US" dirty="0"/>
              <a:t>"</a:t>
            </a:r>
          </a:p>
          <a:p>
            <a:endParaRPr lang="en-US" dirty="0"/>
          </a:p>
          <a:p>
            <a:r>
              <a:rPr lang="en-US" dirty="0"/>
              <a:t>🖈 </a:t>
            </a:r>
            <a:r>
              <a:rPr lang="el-GR" dirty="0"/>
              <a:t>Ερώτηση στους συμμετέχοντες</a:t>
            </a:r>
            <a:r>
              <a:rPr lang="en-US" dirty="0"/>
              <a:t>:</a:t>
            </a:r>
          </a:p>
          <a:p>
            <a:r>
              <a:rPr lang="en-US" dirty="0"/>
              <a:t>«</a:t>
            </a:r>
            <a:r>
              <a:rPr lang="el-GR" dirty="0"/>
              <a:t>Αυτοί οι μαθησιακοί στόχοι, ευθυγραμμίζονται με τις προσδοκίες σας από αυτό το σεμινάριο? Ποιες συγκεκριμένες δεξιότητες ή γνώσεις ενδιαφέρεστε να αναπτύξετε περισσότερο με αυτή την εκπαίδευση?</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Ξεκινάμε με την Ενότητα</a:t>
            </a:r>
            <a:r>
              <a:rPr lang="en-US" dirty="0"/>
              <a:t> 1: </a:t>
            </a:r>
            <a:r>
              <a:rPr lang="el-GR" dirty="0"/>
              <a:t>Το θεσμικό πλαίσιο της Ευρωπαϊκής Ένωσης</a:t>
            </a:r>
            <a:r>
              <a:rPr lang="en-US" dirty="0"/>
              <a:t>.</a:t>
            </a:r>
            <a:r>
              <a:rPr lang="el-GR" dirty="0"/>
              <a:t> Αυτή η ενότητα θα παρέχει μία λεπτομερή περιγραφή των βασικών θεσμών που αποτελούν την Ε.Ε.</a:t>
            </a:r>
            <a:r>
              <a:rPr lang="en-US" dirty="0"/>
              <a:t> </a:t>
            </a:r>
            <a:r>
              <a:rPr lang="el-GR" dirty="0"/>
              <a:t>και στο πως συνεργάζονται μεταξύ τους. Κατανοώντας το θεσμικό πλαίσιο είναι βασικό, για να καταλάβουμε το πως λειτουργεί η Ε.Ε. και το πως οι αποφάσεις της επηρεάζουν όλους μας</a:t>
            </a:r>
            <a:r>
              <a:rPr lang="en-US" dirty="0"/>
              <a:t> </a:t>
            </a:r>
            <a:endParaRPr lang="el-GR" dirty="0"/>
          </a:p>
          <a:p>
            <a:r>
              <a:rPr lang="en-US" dirty="0"/>
              <a:t>📄 </a:t>
            </a:r>
            <a:r>
              <a:rPr lang="el-GR" dirty="0"/>
              <a:t>Καθώς κάνετε την εισαγωγή σε αυτήν την ενότητα, δώστε έμφαση στο πως η βαθιά κατανόηση του Ευρωπαϊκού θεσμικού πλαισίου είναι βασική για την καθοδήγηση των ανηλίκων στην λειτουργία της Ε.Ε. Παρακινείστε τους συμμετέχοντες να σκεφτούν τρόπους για να εξηγήσουν αυτές τις ιδέες στους ανήλικους, οι οποίοι μπορεί να μην νοιώθουν οικειότητα μαζί τους </a:t>
            </a:r>
            <a:r>
              <a:rPr lang="en-US" dirty="0"/>
              <a:t> Encourage participants to think about how they will explain these concepts to young people who may not be familiar with them.</a:t>
            </a:r>
          </a:p>
          <a:p>
            <a:endParaRPr lang="en-US" dirty="0"/>
          </a:p>
          <a:p>
            <a:r>
              <a:rPr lang="en-US" dirty="0"/>
              <a:t>🖈 </a:t>
            </a:r>
            <a:r>
              <a:rPr lang="el-GR" dirty="0"/>
              <a:t>Σύντομη δραστηριότητα </a:t>
            </a:r>
            <a:r>
              <a:rPr lang="en-US" dirty="0"/>
              <a:t>(</a:t>
            </a:r>
            <a:r>
              <a:rPr lang="el-GR" dirty="0"/>
              <a:t>πριν προχωρήσετε στην επόμενη διαφάνεια</a:t>
            </a:r>
            <a:r>
              <a:rPr lang="en-US" dirty="0"/>
              <a:t>):</a:t>
            </a:r>
          </a:p>
          <a:p>
            <a:r>
              <a:rPr lang="en-US" dirty="0"/>
              <a:t>«</a:t>
            </a:r>
            <a:r>
              <a:rPr lang="el-GR" dirty="0"/>
              <a:t>Πριν ξεκινήσουμε την εξερεύνηση των Ευρωπαϊκών θεσμών, ας σκεφτούμε πόσο καλά τους κατανοούμε οι ίδιοι μας. Μπορεί κανείς, να αναφέρει κάποιον/</a:t>
            </a:r>
            <a:r>
              <a:rPr lang="el-GR" dirty="0" err="1"/>
              <a:t>ους</a:t>
            </a:r>
            <a:r>
              <a:rPr lang="el-GR" dirty="0"/>
              <a:t> βασικούς Ευρωπαϊκούς θεσμούς και το τι κάνει ο καθένας?</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Πριν ξεκινήσουμε την σημερινή μας συνάντηση, ας αρχίσουμε με μια απλή ερώτηση</a:t>
            </a:r>
            <a:r>
              <a:rPr lang="en-US" dirty="0"/>
              <a:t>: </a:t>
            </a:r>
            <a:r>
              <a:rPr lang="el-GR" dirty="0"/>
              <a:t>Τι είναι η Ε.Ε.? Θα ήθελα να σκεφτείτε το πρώτο πράγμα που σας έρχεται στο μυαλό όταν ακούτε Ε.Ε.</a:t>
            </a:r>
            <a:r>
              <a:rPr lang="en-US" dirty="0"/>
              <a:t>'"</a:t>
            </a:r>
          </a:p>
          <a:p>
            <a:endParaRPr lang="en-US" dirty="0"/>
          </a:p>
          <a:p>
            <a:r>
              <a:rPr lang="en-US" dirty="0"/>
              <a:t>🖈 </a:t>
            </a:r>
            <a:r>
              <a:rPr lang="el-GR" dirty="0"/>
              <a:t>Παρακίνηση των συμμετεχόντων</a:t>
            </a:r>
            <a:r>
              <a:rPr lang="en-US" dirty="0"/>
              <a:t>: «</a:t>
            </a:r>
            <a:r>
              <a:rPr lang="el-GR" dirty="0"/>
              <a:t>Ας ακούσουμε μερικές απαντήσεις και δεν υπάρχουν λάθος απαντήσεις</a:t>
            </a:r>
            <a:r>
              <a:rPr lang="en-US" dirty="0"/>
              <a:t>!</a:t>
            </a:r>
            <a:r>
              <a:rPr lang="el-GR" dirty="0"/>
              <a:t>Τι σας έρχεται στο νου, όταν ακούτε για την Ε.Ε.</a:t>
            </a:r>
            <a:r>
              <a:rPr lang="en-US" dirty="0"/>
              <a:t>?"</a:t>
            </a:r>
          </a:p>
          <a:p>
            <a:endParaRPr lang="en-US" dirty="0"/>
          </a:p>
          <a:p>
            <a:r>
              <a:rPr lang="en-US" dirty="0"/>
              <a:t>📄 </a:t>
            </a:r>
            <a:r>
              <a:rPr lang="el-GR" dirty="0"/>
              <a:t>Ενισχύστε τις αυθόρμητες απαντήσεις</a:t>
            </a:r>
            <a:r>
              <a:rPr lang="en-US" dirty="0"/>
              <a:t>,</a:t>
            </a:r>
            <a:r>
              <a:rPr lang="el-GR" dirty="0"/>
              <a:t>επιτρέψτε τους συμμετέχοντες να μοιραστούν σύντομες απαντήσεις χωρίς υπερβολική σκέψη. Συγκεντρώστε μερικές ιδέες για να εκτιμήσετε την αρχική κατανόηση τους για την Ε.Ε. Αυτό θα μπορούσε να σπάσει το πάγο και να δείτε πως σχετίζεται η ομάδα  με την Ε.Ε., τους θερμούς της, τις αξίες</a:t>
            </a:r>
            <a:r>
              <a:rPr lang="en-US" dirty="0"/>
              <a:t> </a:t>
            </a:r>
            <a:r>
              <a:rPr lang="el-GR" dirty="0"/>
              <a:t>της ή ακόμη και </a:t>
            </a:r>
            <a:r>
              <a:rPr lang="el-GR" dirty="0" err="1"/>
              <a:t>κοινα</a:t>
            </a:r>
            <a:r>
              <a:rPr lang="el-GR" dirty="0"/>
              <a:t> στερεότυπα.</a:t>
            </a:r>
            <a:endParaRPr lang="en-US" dirty="0"/>
          </a:p>
          <a:p>
            <a:endParaRPr lang="en-US" dirty="0"/>
          </a:p>
          <a:p>
            <a:r>
              <a:rPr lang="en-US" dirty="0"/>
              <a:t>🖈 </a:t>
            </a:r>
            <a:r>
              <a:rPr lang="el-GR" dirty="0"/>
              <a:t>Διευκολύνετε μια συζήτηση</a:t>
            </a:r>
            <a:r>
              <a:rPr lang="en-US" dirty="0"/>
              <a:t>:</a:t>
            </a:r>
          </a:p>
          <a:p>
            <a:r>
              <a:rPr lang="en-US" dirty="0"/>
              <a:t>“</a:t>
            </a:r>
            <a:r>
              <a:rPr lang="el-GR" dirty="0"/>
              <a:t>Νοιώστε ελεύθεροι να μοιραστείτε τις ιδέες σας. Ας ακούσουμε μερικές απαντήσεις.</a:t>
            </a:r>
            <a:r>
              <a:rPr lang="en-US" dirty="0"/>
              <a:t>”</a:t>
            </a:r>
          </a:p>
          <a:p>
            <a:endParaRPr lang="en-US" dirty="0"/>
          </a:p>
          <a:p>
            <a:r>
              <a:rPr lang="el-GR" dirty="0"/>
              <a:t>Ζητήστε από αρκετούς συμμετέχοντες να μοιραστούν τις απαντήσεις τους</a:t>
            </a:r>
            <a:r>
              <a:rPr lang="en-US" dirty="0"/>
              <a:t>.</a:t>
            </a:r>
          </a:p>
          <a:p>
            <a:r>
              <a:rPr lang="en-US" dirty="0"/>
              <a:t>“</a:t>
            </a:r>
            <a:r>
              <a:rPr lang="el-GR" dirty="0"/>
              <a:t>Κάποιοι από εσάς μπορεί να αναφέρατε πως είναι μια οικονομική ένωση, μια πολιτική συμμαχία ή ακόμη και ένα πρότζεκτ για την ειρήνη. Δεν υπάρχουν λάθος απαντήσεις εδώ, κα αυτή η ποικιλία απαντήσεων υπογραμμίζει για την πολυπλοκότητα της Ένωσης.</a:t>
            </a:r>
            <a:r>
              <a:rPr lang="en-US" dirty="0"/>
              <a:t>”</a:t>
            </a:r>
          </a:p>
          <a:p>
            <a:endParaRPr lang="en-US" dirty="0"/>
          </a:p>
          <a:p>
            <a:r>
              <a:rPr lang="el-GR" dirty="0"/>
              <a:t>Αν δεν το αναφέρει κανείς υπογραμμίστε πως </a:t>
            </a:r>
            <a:r>
              <a:rPr lang="en-US" dirty="0"/>
              <a:t>“</a:t>
            </a:r>
            <a:r>
              <a:rPr lang="el-GR" dirty="0"/>
              <a:t>Η Ε.Ε. είναι ένας μοναδικός πολιτικός  και οικονομικός συνεταιρισμός μεταξύ </a:t>
            </a:r>
            <a:r>
              <a:rPr lang="en-US" dirty="0"/>
              <a:t> 27 </a:t>
            </a:r>
            <a:r>
              <a:rPr lang="el-GR" dirty="0"/>
              <a:t>Ευρωπαϊκών κρατών, με σκοπό την προώθηση της ειρήνης, της ασφάλειας και της κοινής ευημερίας.</a:t>
            </a:r>
            <a:r>
              <a:rPr lang="en-US" dirty="0"/>
              <a:t>"</a:t>
            </a:r>
          </a:p>
          <a:p>
            <a:endParaRPr lang="en-US" dirty="0"/>
          </a:p>
          <a:p>
            <a:r>
              <a:rPr lang="en-US" dirty="0"/>
              <a:t>📄 </a:t>
            </a:r>
            <a:r>
              <a:rPr lang="el-GR" dirty="0"/>
              <a:t>Περισσότερες επεξηγήσεις</a:t>
            </a:r>
            <a:r>
              <a:rPr lang="en-US" dirty="0"/>
              <a:t> (</a:t>
            </a:r>
            <a:r>
              <a:rPr lang="el-GR" dirty="0"/>
              <a:t>πρόσθετη βοήθεια για τον εκπαιδευτή</a:t>
            </a:r>
            <a:r>
              <a:rPr lang="en-US" dirty="0"/>
              <a:t>):</a:t>
            </a:r>
          </a:p>
          <a:p>
            <a:r>
              <a:rPr lang="el-GR" dirty="0"/>
              <a:t> Η Ε.Ε ξεκίνησε σαν ένα οικονομικό πρότζεκτ, όμως εξελίχθηκε σε μια πολιτική και πολιτιστική Ένωση επίσης. Οι βασικές αξίες της περιλαμβάνουν την δημοκρατία, τα ανθρώπινα δικαιώματα, την λειτουργία των νόμων στα οποία θα εμβαθύνουμε περισσότερο σε επόμενα στάδια.</a:t>
            </a:r>
            <a:endParaRPr lang="en-US" dirty="0"/>
          </a:p>
          <a:p>
            <a:r>
              <a:rPr lang="el-GR" dirty="0"/>
              <a:t>Είναι βασικό να θυμόμαστε πως η Ε.Ε. δρα επίσης σε παγκόσμιο επίπεδο, ασχολούμενη με ζητήματα όπως η κλιματική αλλαγή, το εμπόριο και η διεθνής διπλωματία.</a:t>
            </a:r>
          </a:p>
          <a:p>
            <a:r>
              <a:rPr lang="en-US" dirty="0"/>
              <a:t> </a:t>
            </a:r>
            <a:r>
              <a:rPr lang="el-GR" dirty="0"/>
              <a:t>Συνοδευτική ερώτηση</a:t>
            </a:r>
            <a:r>
              <a:rPr lang="en-US" dirty="0"/>
              <a:t>:</a:t>
            </a:r>
          </a:p>
          <a:p>
            <a:r>
              <a:rPr lang="en-US" dirty="0"/>
              <a:t>“</a:t>
            </a:r>
            <a:r>
              <a:rPr lang="el-GR" dirty="0"/>
              <a:t>Γιατί πιστεύτε πως οι χώρες επέλεξαν να συνεργάζονται με αυτόν τον τρόπο</a:t>
            </a:r>
            <a:r>
              <a:rPr lang="en-US" dirty="0"/>
              <a:t>?</a:t>
            </a:r>
            <a:r>
              <a:rPr lang="el-GR" dirty="0"/>
              <a:t>Ποια μπορεί να είναι τα πλεονεκτήματα μιας τέτοιου τύπου ένωσης</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Τώρα που μοιραστήκαμε τις σκέψεις μας για το τι είναι η Ε.Ε. ας δούμε ένα μικρό βίντεο που μας δίνει μια καθαρή εικόνα για την Ε.Ε.-τι είναι, τι κάνει και ποιος την ελέγχει</a:t>
            </a:r>
            <a:r>
              <a:rPr lang="en-US" dirty="0"/>
              <a:t>"</a:t>
            </a:r>
          </a:p>
          <a:p>
            <a:endParaRPr lang="en-US" dirty="0"/>
          </a:p>
          <a:p>
            <a:r>
              <a:rPr lang="en-US" dirty="0"/>
              <a:t>📄 </a:t>
            </a:r>
            <a:r>
              <a:rPr lang="el-GR" dirty="0"/>
              <a:t>Ξεκινήστε το βίντεο</a:t>
            </a:r>
            <a:r>
              <a:rPr lang="en-US" dirty="0"/>
              <a:t>.</a:t>
            </a:r>
          </a:p>
          <a:p>
            <a:endParaRPr lang="en-US" dirty="0"/>
          </a:p>
          <a:p>
            <a:r>
              <a:rPr lang="el-GR" dirty="0"/>
              <a:t>Μετά το τέλος του μπορείτε να χρησιμοποιήσετε  αυτή την σκέψη για να ενισχύστε την μάθηση</a:t>
            </a:r>
            <a:r>
              <a:rPr lang="en-US" dirty="0"/>
              <a:t>After playing the video, you can use this reflection to reinforce learning:</a:t>
            </a:r>
          </a:p>
          <a:p>
            <a:endParaRPr lang="en-US" dirty="0"/>
          </a:p>
          <a:p>
            <a:r>
              <a:rPr lang="en-US" dirty="0"/>
              <a:t>🖈 </a:t>
            </a:r>
            <a:r>
              <a:rPr lang="el-GR" dirty="0"/>
              <a:t>Ρωτήστε τους συμμετέχοντες</a:t>
            </a:r>
            <a:r>
              <a:rPr lang="en-US" dirty="0"/>
              <a:t>: «</a:t>
            </a:r>
            <a:r>
              <a:rPr lang="el-GR" dirty="0"/>
              <a:t>Μάθατε κάτι νέο για την Ε.Ε. από το βίντεο αυτό</a:t>
            </a:r>
            <a:r>
              <a:rPr lang="en-US" dirty="0"/>
              <a:t>? </a:t>
            </a:r>
            <a:r>
              <a:rPr lang="el-GR" dirty="0"/>
              <a:t> Υπήρξε κάτι που σας ξάφνιασε ή ήταν αντίθετο από τις αρχικές σας σκέψεις</a:t>
            </a:r>
            <a:r>
              <a:rPr lang="en-US" dirty="0"/>
              <a:t>?"</a:t>
            </a:r>
          </a:p>
          <a:p>
            <a:endParaRPr lang="en-US" dirty="0"/>
          </a:p>
          <a:p>
            <a:r>
              <a:rPr lang="en-US" dirty="0"/>
              <a:t>This will help you transition smoothly into deeper discussions about the EU’s institutions and functions. You can guide the conversation toward areas participants find most relevant or surprising based on the video’s content.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Αυτή η διαφάνεια δίνει μια βασική εικόνα των βασικών θεσμών στους οποίους θα εστιάσουμε</a:t>
            </a:r>
            <a:r>
              <a:rPr lang="en-US" dirty="0"/>
              <a:t>:</a:t>
            </a:r>
            <a:r>
              <a:rPr lang="el-GR" dirty="0"/>
              <a:t> Το Ευρωπαϊκό Κοινοβούλιο, το Ευρωπαϊκό Συμβούλιο, την Ευρωπαϊκή Επιτροπή και το Δικαστήριο της Ε.Ε.</a:t>
            </a:r>
            <a:r>
              <a:rPr lang="en-US" dirty="0"/>
              <a:t>.</a:t>
            </a:r>
            <a:r>
              <a:rPr lang="el-GR" dirty="0"/>
              <a:t> Καθένας τους έχει ένα κρίσιμο ρόλο στην λειτουργία της Ε.Ε. και θα τους δούμε έναν-έναν ξεχωριστά.</a:t>
            </a:r>
            <a:r>
              <a:rPr lang="en-US" dirty="0"/>
              <a:t>"</a:t>
            </a:r>
          </a:p>
          <a:p>
            <a:endParaRPr lang="en-US" dirty="0"/>
          </a:p>
          <a:p>
            <a:r>
              <a:rPr lang="en-US" dirty="0"/>
              <a:t>📄 </a:t>
            </a:r>
            <a:r>
              <a:rPr lang="el-GR" dirty="0"/>
              <a:t>Δώστε μια μικρή περίληψη για τον ρόλο του του καθενός.</a:t>
            </a:r>
            <a:r>
              <a:rPr lang="en-US" dirty="0"/>
              <a:t>:</a:t>
            </a:r>
          </a:p>
          <a:p>
            <a:endParaRPr lang="en-US" dirty="0"/>
          </a:p>
          <a:p>
            <a:r>
              <a:rPr lang="el-GR" dirty="0"/>
              <a:t>Ευρωπαϊκό Κοινοβούλιο</a:t>
            </a:r>
            <a:r>
              <a:rPr lang="en-US" dirty="0"/>
              <a:t>:</a:t>
            </a:r>
            <a:r>
              <a:rPr lang="el-GR" dirty="0"/>
              <a:t>Εκπροσωπεί τους Ευρωπαίους πολίτες και ασκεί νομοθετική εξουσία</a:t>
            </a:r>
            <a:r>
              <a:rPr lang="en-US" dirty="0"/>
              <a:t>.</a:t>
            </a:r>
          </a:p>
          <a:p>
            <a:r>
              <a:rPr lang="el-GR" dirty="0"/>
              <a:t>Ευρωπαϊκό Συμβούλιο</a:t>
            </a:r>
            <a:r>
              <a:rPr lang="en-US" dirty="0"/>
              <a:t>: </a:t>
            </a:r>
            <a:r>
              <a:rPr lang="el-GR" dirty="0"/>
              <a:t>Θέτει τις πολιτικές κατευθύνσεις στην Ε.Ε.</a:t>
            </a:r>
            <a:r>
              <a:rPr lang="en-US" dirty="0"/>
              <a:t>.</a:t>
            </a:r>
          </a:p>
          <a:p>
            <a:r>
              <a:rPr lang="el-GR" dirty="0"/>
              <a:t>Ευρωπαϊκή Επιτροπή</a:t>
            </a:r>
            <a:r>
              <a:rPr lang="en-US" dirty="0"/>
              <a:t>:</a:t>
            </a:r>
            <a:r>
              <a:rPr lang="el-GR" dirty="0"/>
              <a:t>Εκτελεστικό όργανο, υπεύθυνη για την προτάσεις νόμων και την υλοποίηση τους</a:t>
            </a:r>
            <a:endParaRPr lang="en-US" dirty="0"/>
          </a:p>
          <a:p>
            <a:r>
              <a:rPr lang="el-GR" dirty="0"/>
              <a:t>Δικαστήριο της Ε.Ε.</a:t>
            </a:r>
            <a:r>
              <a:rPr lang="en-US" dirty="0"/>
              <a:t>:</a:t>
            </a:r>
            <a:r>
              <a:rPr lang="el-GR" dirty="0"/>
              <a:t> Διασφαλίζει την κοινή ερμηνεία και εφαρμογή των νόμων της Ε.Ε.</a:t>
            </a:r>
            <a:r>
              <a:rPr lang="en-US" dirty="0"/>
              <a:t>.</a:t>
            </a:r>
          </a:p>
          <a:p>
            <a:endParaRPr lang="en-US" dirty="0"/>
          </a:p>
          <a:p>
            <a:r>
              <a:rPr lang="en-US" dirty="0"/>
              <a:t>🖈 </a:t>
            </a:r>
            <a:r>
              <a:rPr lang="el-GR" dirty="0"/>
              <a:t>Ερώτηση για τους συμμετέχοντες</a:t>
            </a:r>
            <a:r>
              <a:rPr lang="en-US" dirty="0"/>
              <a:t>:</a:t>
            </a:r>
          </a:p>
          <a:p>
            <a:r>
              <a:rPr lang="en-US" dirty="0"/>
              <a:t>«</a:t>
            </a:r>
            <a:r>
              <a:rPr lang="el-GR" dirty="0"/>
              <a:t>Ποιος από τα παραπάνω όργανα της ΕΕ πιστεύτε πως έχει την μεγαλύτερη επίδραση στην καθημερινότητα των πολιτών και γιατί</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Το Ευρωπαϊκό Κοινοβούλιο εκπροσωπεί τους πολίτες της Ευρωπαϊκής Ένωσης και εκλέγεται άμεσα από αυτούς κάθε πέντε χρόνια, κι </a:t>
            </a:r>
            <a:r>
              <a:rPr lang="el-GR" dirty="0" err="1"/>
              <a:t>γι</a:t>
            </a:r>
            <a:r>
              <a:rPr lang="el-GR" dirty="0"/>
              <a:t> αυτό είναι βασικό στοιχείο της  δημοκρατίας στην Ευρώπη. Ο νομοθετικός ρόλος του Κοινοβουλίου περιλαμβάνει συν-απόφαση με το Συμβούλιο της Ε.Ε.</a:t>
            </a:r>
            <a:r>
              <a:rPr lang="en-US" dirty="0"/>
              <a:t>,</a:t>
            </a:r>
            <a:r>
              <a:rPr lang="el-GR" dirty="0"/>
              <a:t>διασφαλίζοντας πως και οι πολίτες και οι εθνικές κυβερνήσεις έχουν άποψη για τους Ευρωπαϊκούς νόμους.</a:t>
            </a:r>
            <a:r>
              <a:rPr lang="en-US" dirty="0"/>
              <a:t>"</a:t>
            </a:r>
          </a:p>
          <a:p>
            <a:endParaRPr lang="en-US" dirty="0"/>
          </a:p>
          <a:p>
            <a:r>
              <a:rPr lang="en-US" dirty="0"/>
              <a:t>📄 </a:t>
            </a:r>
            <a:r>
              <a:rPr lang="el-GR" dirty="0"/>
              <a:t>Χρησιμοποιήστε ένα παράδειγμα από πρόσφατη νομοθεσία που πέρασε το Ευρωπαϊκό Κοινοβούλιο για να φανεί η επίδραση του στην καθημερινότητα.</a:t>
            </a:r>
            <a:r>
              <a:rPr lang="en-US" dirty="0"/>
              <a:t>:</a:t>
            </a:r>
          </a:p>
          <a:p>
            <a:endParaRPr lang="en-US" dirty="0"/>
          </a:p>
          <a:p>
            <a:r>
              <a:rPr lang="en-US" dirty="0"/>
              <a:t>«</a:t>
            </a:r>
            <a:r>
              <a:rPr lang="el-GR" dirty="0"/>
              <a:t> Το Ευρωπαϊκό Κοινοβούλιο έχει κρίσιμο ρόλο στον σχηματισμό νόμων που επηρεάζουν την καθημερινή ζωή των πολιτών σε όλη της Ένωση. Ένα πρόσφατο παράδειγμα είναι η Πράξη για τις Ψηφιακές Υπηρεσίες(</a:t>
            </a:r>
            <a:r>
              <a:rPr lang="en-US" dirty="0"/>
              <a:t> Digital Services Act (DSA)</a:t>
            </a:r>
            <a:r>
              <a:rPr lang="el-GR" dirty="0"/>
              <a:t>)</a:t>
            </a:r>
            <a:r>
              <a:rPr lang="en-US" dirty="0"/>
              <a:t>, </a:t>
            </a:r>
            <a:r>
              <a:rPr lang="el-GR" dirty="0"/>
              <a:t>του</a:t>
            </a:r>
            <a:r>
              <a:rPr lang="en-US" dirty="0"/>
              <a:t> 2022. </a:t>
            </a:r>
            <a:r>
              <a:rPr lang="el-GR" dirty="0"/>
              <a:t>Αυτός ο νόμος έχει στόχο να κάνει τον διαδικτυακό κόσμο ασφαλέστερο και πιο δίκαιο για όλους. Εισάγει μέτρα για την καταπολέμηση παράνομου ψηφιακού περιεχομένου, προωθεί την διαφάνεια και προστατεύει την ασφάλεια των χρηστών. Για παράδειγμα, πλατφόρμες όπως το</a:t>
            </a:r>
            <a:r>
              <a:rPr lang="en-US" dirty="0"/>
              <a:t> Facebook </a:t>
            </a:r>
            <a:r>
              <a:rPr lang="el-GR" dirty="0"/>
              <a:t>ή το </a:t>
            </a:r>
            <a:r>
              <a:rPr lang="en-US" dirty="0"/>
              <a:t> YouTube </a:t>
            </a:r>
            <a:r>
              <a:rPr lang="el-GR" dirty="0"/>
              <a:t>θα πρέπει να έχουν περισσότερη ευθύνη σχετικά με επικίνδυνο υλικό που ανεβάζουν οι χρήστες τους.</a:t>
            </a:r>
            <a:r>
              <a:rPr lang="en-US" dirty="0"/>
              <a:t> </a:t>
            </a:r>
            <a:r>
              <a:rPr lang="el-GR" dirty="0"/>
              <a:t>Αυτή η νομοθεσία δείχνει πως το Ευρωπαϊκό Κοινοβούλιο μπορεί να ρυθμίσει τον ψηφιακό χώρο για εκατομμύρια Ευρωπαίους.</a:t>
            </a:r>
            <a:r>
              <a:rPr lang="en-US" dirty="0"/>
              <a:t>"</a:t>
            </a:r>
          </a:p>
          <a:p>
            <a:endParaRPr lang="en-US" dirty="0"/>
          </a:p>
          <a:p>
            <a:r>
              <a:rPr lang="en-US" dirty="0"/>
              <a:t>🖈 </a:t>
            </a:r>
            <a:r>
              <a:rPr lang="el-GR" dirty="0"/>
              <a:t>Ερώτηση </a:t>
            </a:r>
            <a:r>
              <a:rPr lang="el-GR" dirty="0" err="1"/>
              <a:t>αναστοχασμού</a:t>
            </a:r>
            <a:r>
              <a:rPr lang="en-US" dirty="0"/>
              <a:t>:</a:t>
            </a:r>
          </a:p>
          <a:p>
            <a:r>
              <a:rPr lang="en-US" dirty="0"/>
              <a:t>«</a:t>
            </a:r>
            <a:r>
              <a:rPr lang="el-GR" dirty="0"/>
              <a:t>Μπορείτε να σκεφτείτε έναν τρόπο με τον οποίο αυτός ο νόμος </a:t>
            </a:r>
            <a:r>
              <a:rPr lang="el-GR" dirty="0" err="1"/>
              <a:t>επηρρεάζει</a:t>
            </a:r>
            <a:r>
              <a:rPr lang="el-GR" dirty="0"/>
              <a:t> εσάς ή κάποιον που γνωρίζετε και χρησιμοποιεί</a:t>
            </a:r>
            <a:r>
              <a:rPr lang="en-US" dirty="0"/>
              <a:t> social media </a:t>
            </a:r>
            <a:r>
              <a:rPr lang="el-GR" dirty="0"/>
              <a:t>ή διαδικτυακές πλατφόρμες?</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l-GR" dirty="0"/>
              <a:t> </a:t>
            </a:r>
            <a:r>
              <a:rPr lang="en-US" dirty="0"/>
              <a:t>☺ «</a:t>
            </a:r>
            <a:r>
              <a:rPr lang="el-GR" dirty="0"/>
              <a:t>Η Ευρωπαϊκή Επιτροπή λειτουργεί ως ο εκτελεστικός βραχίονας της Ε.Ε.</a:t>
            </a:r>
            <a:r>
              <a:rPr lang="en-US" dirty="0"/>
              <a:t>,</a:t>
            </a:r>
            <a:r>
              <a:rPr lang="el-GR" dirty="0"/>
              <a:t> διαμορφώνοντας πολιτικές που επηρεάζουν και τα  27 κράτη-μέλη. Προτείνει νέους νόμους, υλοποιεί αποφάσεις και διασφαλίζει την κοινή εφαρμογή της ευρωπαϊκής νομοθεσίας σε όλα τα κράτη-μέλη. Η Επιτροπή επίσης, χειρίζεται  τις καθημερινές λειτουργίες, από την διαχείριση του προϋπολογισμού έως την διεθνή εκπροσώπηση της Ένωσης.</a:t>
            </a:r>
            <a:r>
              <a:rPr lang="en-US" dirty="0"/>
              <a:t>"</a:t>
            </a:r>
          </a:p>
          <a:p>
            <a:endParaRPr lang="en-US" dirty="0"/>
          </a:p>
          <a:p>
            <a:r>
              <a:rPr lang="en-US" dirty="0"/>
              <a:t>📄 </a:t>
            </a:r>
            <a:r>
              <a:rPr lang="el-GR" dirty="0"/>
              <a:t>Χρησιμοποιείστε αυτό το παράδειγμα για να εξηγήσετε την επιρροή της Επιτροπής</a:t>
            </a:r>
            <a:r>
              <a:rPr lang="en-US" dirty="0"/>
              <a:t>:</a:t>
            </a:r>
          </a:p>
          <a:p>
            <a:r>
              <a:rPr lang="en-US" dirty="0"/>
              <a:t>«</a:t>
            </a:r>
            <a:r>
              <a:rPr lang="el-GR" dirty="0"/>
              <a:t>Ένα από τα σημαντικότερα προγράμματα της Επιτροπής είναι το</a:t>
            </a:r>
            <a:r>
              <a:rPr lang="en-US" dirty="0"/>
              <a:t> Erasmus+, </a:t>
            </a:r>
            <a:r>
              <a:rPr lang="el-GR" dirty="0"/>
              <a:t> το οποίο έχει προσφέρει την δυνατότητα, σε εκατομμύρια Ευρωπαίους να σπουδάσουν, να εργαστούν ή να προσφέρουν εθελοντική εργασία στο εξωτερικό.</a:t>
            </a:r>
            <a:r>
              <a:rPr lang="en-US" dirty="0"/>
              <a:t> </a:t>
            </a:r>
            <a:r>
              <a:rPr lang="el-GR" dirty="0"/>
              <a:t>Επιπρόσθετα το</a:t>
            </a:r>
            <a:r>
              <a:rPr lang="en-US" dirty="0"/>
              <a:t> European Green Deal,</a:t>
            </a:r>
            <a:r>
              <a:rPr lang="el-GR" dirty="0"/>
              <a:t>υπό την ηγεσία της Επιτροπής βρίσκεται στο επίκεντρο της προσπάθειας της Ευρώπης  να γίνει η πρώτη κλιματικά ουδέτερη ήπειρος έως το 2050</a:t>
            </a:r>
            <a:r>
              <a:rPr lang="en-US" dirty="0"/>
              <a:t>,</a:t>
            </a:r>
            <a:r>
              <a:rPr lang="el-GR" dirty="0"/>
              <a:t>εστιάζοντας στη βιωσιμότητα των μεταφορών, της ενέργειας και της γεωργίας</a:t>
            </a:r>
            <a:r>
              <a:rPr lang="en-US" dirty="0"/>
              <a:t>"</a:t>
            </a:r>
          </a:p>
          <a:p>
            <a:endParaRPr lang="en-US" dirty="0"/>
          </a:p>
          <a:p>
            <a:r>
              <a:rPr lang="en-US" dirty="0"/>
              <a:t>🖈 </a:t>
            </a:r>
            <a:r>
              <a:rPr lang="el-GR" dirty="0"/>
              <a:t>Σύντομη δραστηριότητα</a:t>
            </a:r>
            <a:r>
              <a:rPr lang="en-US" dirty="0"/>
              <a:t>:</a:t>
            </a:r>
          </a:p>
          <a:p>
            <a:r>
              <a:rPr lang="en-US" dirty="0"/>
              <a:t>«</a:t>
            </a:r>
            <a:r>
              <a:rPr lang="el-GR" dirty="0"/>
              <a:t> Σκεφτείτε πως η </a:t>
            </a:r>
            <a:r>
              <a:rPr lang="en-US" dirty="0"/>
              <a:t>European Green Deal </a:t>
            </a:r>
            <a:r>
              <a:rPr lang="el-GR" dirty="0"/>
              <a:t>ή το </a:t>
            </a:r>
            <a:r>
              <a:rPr lang="en-US" dirty="0"/>
              <a:t> Erasmus+ </a:t>
            </a:r>
            <a:r>
              <a:rPr lang="el-GR" dirty="0"/>
              <a:t>θα μπορούσαν να επηρεάσουν το μέλλον των νέων, ειδικά αυτών που μπορεί να μην είχαν από μόνοι τους τις ευκαιρίες να ταξιδέψουν ή να σπουδάσουν στο εξωτερικό </a:t>
            </a:r>
            <a:r>
              <a:rPr lang="en-US" dirty="0"/>
              <a:t>.</a:t>
            </a:r>
            <a:r>
              <a:rPr lang="el-GR" dirty="0"/>
              <a:t>Πώς νομίζετε ότι αυτά τα προγράμματα θα μπορούσαν να  ωφελήσουν την χώρα σας ή το κοινωνικό σύνολο</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Το ΔΕΕ διασφαλίζει ότι οι Ευρωπαϊκοί νόμοι εφαρμόζονται ομοιόμορφα σε όλα τα κράτη-μέλη. Αν μία χώρα ή κάποιο Ευρωπαϊκό όργανο  καταπατά τους νόμους το ΔΕΕ έχει την εξουσία να παρέμβει και να εξασφαλίσει την συμμόρφωση.</a:t>
            </a:r>
            <a:r>
              <a:rPr lang="en-US" dirty="0"/>
              <a:t>"</a:t>
            </a:r>
          </a:p>
          <a:p>
            <a:endParaRPr lang="en-US" dirty="0"/>
          </a:p>
          <a:p>
            <a:r>
              <a:rPr lang="en-US" dirty="0"/>
              <a:t>📄 </a:t>
            </a:r>
            <a:r>
              <a:rPr lang="el-GR" dirty="0"/>
              <a:t>Χρησιμοποιήστε ένα πραγματικό παράδειγμα όπως το </a:t>
            </a:r>
            <a:r>
              <a:rPr lang="en-US" dirty="0"/>
              <a:t> GDPR</a:t>
            </a:r>
            <a:r>
              <a:rPr lang="el-GR" dirty="0"/>
              <a:t>, για να δείξετε πως το ΔΕΕ επηρεάζει τα δικαιώματα των πολιτών.</a:t>
            </a:r>
            <a:endParaRPr lang="en-US" dirty="0"/>
          </a:p>
          <a:p>
            <a:r>
              <a:rPr lang="el-GR" dirty="0"/>
              <a:t>Παράδειγμα</a:t>
            </a:r>
            <a:r>
              <a:rPr lang="en-US" dirty="0"/>
              <a:t>:</a:t>
            </a:r>
          </a:p>
          <a:p>
            <a:r>
              <a:rPr lang="en-US" dirty="0"/>
              <a:t>«</a:t>
            </a:r>
            <a:r>
              <a:rPr lang="el-GR" dirty="0"/>
              <a:t>Το </a:t>
            </a:r>
            <a:r>
              <a:rPr lang="en-US" dirty="0"/>
              <a:t>2024, </a:t>
            </a:r>
            <a:r>
              <a:rPr lang="el-GR" dirty="0"/>
              <a:t>το ΔΕΕ έλαβε μια θεμελιώδη δικαστική απόφαση σχετικά με τις παραβιάσεις του</a:t>
            </a:r>
            <a:r>
              <a:rPr lang="en-US" dirty="0"/>
              <a:t> GDPR (General Data Protection Regulation),</a:t>
            </a:r>
            <a:r>
              <a:rPr lang="el-GR" dirty="0"/>
              <a:t>όταν επιβλήθηκε πρόστιμο σε  μεγάλη τεχνολογική εταιρεία, επειδή δεν κατάφερε να έχει κατηγορηματική συναίνεση των χρηστών της για την χρήση των προσωπικών τους δεδομένων. Αυτή η απόφαση ενίσχυσε το δικαίωμα των πολιτών της Ε.Ε., στην ιδιωτική ζωή και την ασφάλεια των προσωπικών τους δεδομένων. Είναι ένα παράδειγμα του πως οι αποφάσεις του ΔΕΕ επηρεάζουν όχι μόνο τις επιχειρήσεις αλλά και τον τρόπο διαχείρισης των προσωπικών δεδομένων των πολιτών.</a:t>
            </a:r>
            <a:r>
              <a:rPr lang="en-US" dirty="0"/>
              <a:t>"</a:t>
            </a:r>
          </a:p>
          <a:p>
            <a:endParaRPr lang="en-US" dirty="0"/>
          </a:p>
          <a:p>
            <a:r>
              <a:rPr lang="en-US" dirty="0"/>
              <a:t>🖈 </a:t>
            </a:r>
            <a:r>
              <a:rPr lang="el-GR" dirty="0"/>
              <a:t>Σύντομη δραστηριότητα</a:t>
            </a:r>
            <a:r>
              <a:rPr lang="en-US" dirty="0"/>
              <a:t>:</a:t>
            </a:r>
          </a:p>
          <a:p>
            <a:r>
              <a:rPr lang="en-US" dirty="0"/>
              <a:t>«</a:t>
            </a:r>
            <a:r>
              <a:rPr lang="el-GR" dirty="0"/>
              <a:t>Πως νομίζετε πως η απόφαση αυτή μπορεί να έχει αλλάξει τον τρόπο με τον οποίο οι εταιρίες διαχειρίζονται τα προσωπικά δεδομένα</a:t>
            </a:r>
            <a:r>
              <a:rPr lang="en-US" dirty="0"/>
              <a:t>?</a:t>
            </a:r>
            <a:r>
              <a:rPr lang="el-GR" dirty="0"/>
              <a:t>Έχετε παρατηρήσει αλλαγές στην προστασία των δεδομένων σε εφαρμογές και ιστοσελίδες</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Το Ευρωπαϊκό Συμβούλιο αποτελείται από τους αρχηγούς κρατών ή κυβερνήσεων όλων των Ευρωπαϊκών χωρών. Καθορίζει τις γενικές πολιτικές κατευθύνσεις και προτεραιότητες της Ε.Ε. , αλλά δεν νομοθετεί. Το Ευρωπαϊκό Συμβούλιο συχνά λαμβάνει σημαντικές πολιτικές αποφάσεις κυρίως σε περιόδους κρίσεων ή όταν ορίζονται μακροπρόθεσμοι στόχοι.</a:t>
            </a:r>
            <a:r>
              <a:rPr lang="en-US" dirty="0"/>
              <a:t>"</a:t>
            </a:r>
          </a:p>
          <a:p>
            <a:endParaRPr lang="en-US" dirty="0"/>
          </a:p>
          <a:p>
            <a:r>
              <a:rPr lang="en-US" dirty="0"/>
              <a:t>📄 </a:t>
            </a:r>
            <a:r>
              <a:rPr lang="el-GR" dirty="0"/>
              <a:t>Παράδειγμα</a:t>
            </a:r>
            <a:r>
              <a:rPr lang="en-US" dirty="0"/>
              <a:t>:</a:t>
            </a:r>
          </a:p>
          <a:p>
            <a:r>
              <a:rPr lang="en-US" dirty="0"/>
              <a:t>«</a:t>
            </a:r>
            <a:r>
              <a:rPr lang="el-GR" dirty="0"/>
              <a:t>Πρόσφατα το Ευρωπαϊκό Συμβούλιο είχε σημαντικό ρόλο στην ευρωπαϊκή διαχείριση της πανδημίας του </a:t>
            </a:r>
            <a:r>
              <a:rPr lang="en-US" dirty="0"/>
              <a:t> COVID-19. </a:t>
            </a:r>
            <a:r>
              <a:rPr lang="el-GR" dirty="0"/>
              <a:t> Επηρέασε τις βασικές αποφάσεις σχετικά με το σχέδιο της Ευρωπαϊκής ανάκαμψης-το χρηματοδοτικό πακέτο βοήθειας των κρατών-μελών-για να ανακάμψουν μετά την πανδημία. Το Ευρωπαϊκό Συμβούλιο επίσης αποφάσισε την γενική πολιτική της Ένωσης για την ενεργειακή ασφάλεια λόγω του πολέμου στην Ουκρανία.</a:t>
            </a:r>
            <a:r>
              <a:rPr lang="en-US" dirty="0"/>
              <a:t>"</a:t>
            </a:r>
          </a:p>
          <a:p>
            <a:endParaRPr lang="en-US" dirty="0"/>
          </a:p>
          <a:p>
            <a:r>
              <a:rPr lang="en-US" dirty="0"/>
              <a:t>🖈 </a:t>
            </a:r>
            <a:r>
              <a:rPr lang="el-GR" dirty="0"/>
              <a:t>Ερώτηση για τους συμμετέχοντες</a:t>
            </a:r>
            <a:r>
              <a:rPr lang="en-US" dirty="0"/>
              <a:t>:</a:t>
            </a:r>
          </a:p>
          <a:p>
            <a:r>
              <a:rPr lang="en-US" dirty="0"/>
              <a:t>«</a:t>
            </a:r>
            <a:r>
              <a:rPr lang="el-GR" dirty="0"/>
              <a:t>Μπορείτε να σκεφτείτε ένα παράδειγμα σημαντικής πολιτικής απόφασης που επηρέασε το Ευρωπαϊκό Συμβούλιο</a:t>
            </a:r>
            <a:r>
              <a:rPr lang="en-US" dirty="0"/>
              <a:t>?"</a:t>
            </a:r>
          </a:p>
          <a:p>
            <a:endParaRPr lang="en-US" dirty="0"/>
          </a:p>
          <a:p>
            <a:r>
              <a:rPr lang="el-GR" dirty="0"/>
              <a:t>Παραδείγματα για τους συμμετέχοντες</a:t>
            </a:r>
            <a:r>
              <a:rPr lang="en-US" dirty="0"/>
              <a:t>:</a:t>
            </a:r>
          </a:p>
          <a:p>
            <a:r>
              <a:rPr lang="en-US" dirty="0"/>
              <a:t>- </a:t>
            </a:r>
            <a:r>
              <a:rPr lang="el-GR" dirty="0"/>
              <a:t>Η απόφαση του</a:t>
            </a:r>
            <a:r>
              <a:rPr lang="en-US" dirty="0"/>
              <a:t> Brexit</a:t>
            </a:r>
            <a:r>
              <a:rPr lang="el-GR" dirty="0"/>
              <a:t>, οι διαπραγματεύσεις και η διαδικασία της αποχώρησης του Η.Β. από την Ε.Ε.</a:t>
            </a:r>
            <a:endParaRPr lang="en-US" dirty="0"/>
          </a:p>
          <a:p>
            <a:r>
              <a:rPr lang="en-US" dirty="0"/>
              <a:t>- </a:t>
            </a:r>
            <a:r>
              <a:rPr lang="el-GR" dirty="0"/>
              <a:t>Θεμελίωση της ευρωπαϊκής θέσης σχετικά με τους στόχους για το κλίμα στο</a:t>
            </a:r>
            <a:r>
              <a:rPr lang="en-US" dirty="0"/>
              <a:t> European Green Deal,</a:t>
            </a:r>
            <a:r>
              <a:rPr lang="el-GR" dirty="0"/>
              <a:t>όπου το Ευρωπαϊκό Συμβούλιο δεσμεύτηκε για την επίτευξη κλιματικής ουδετερότητας έως το </a:t>
            </a:r>
            <a:r>
              <a:rPr lang="en-US" dirty="0"/>
              <a:t> 2050.</a:t>
            </a:r>
          </a:p>
          <a:p>
            <a:r>
              <a:rPr lang="en-US" dirty="0"/>
              <a:t>- </a:t>
            </a:r>
            <a:r>
              <a:rPr lang="el-GR" dirty="0"/>
              <a:t>Η αντίδραση στην Ουκρανική κρίση</a:t>
            </a:r>
            <a:r>
              <a:rPr lang="en-US" dirty="0"/>
              <a:t>,</a:t>
            </a:r>
            <a:r>
              <a:rPr lang="el-GR" dirty="0"/>
              <a:t> περιλαμβάνοντας την επιβολή κυρώσεων στην Ρωσία και νέα ενεργειακή πολιτική για την μείωση της εξάρτησης από το Ρωσικό αέριο.</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Λοιπόν, ας έχουμε ένα λεπτό για να αποσαφηνίσουμε ένα σημαντικό σημείο. Υπάρχουν τρία όργανα που ακούγονται παρόμοια αλλά ασκούν πολύ διαφορετικούς ρόλους.</a:t>
            </a:r>
            <a:r>
              <a:rPr lang="en-US" dirty="0"/>
              <a:t>"</a:t>
            </a:r>
          </a:p>
          <a:p>
            <a:endParaRPr lang="en-US" dirty="0"/>
          </a:p>
          <a:p>
            <a:r>
              <a:rPr lang="en-US" dirty="0"/>
              <a:t>📄 </a:t>
            </a:r>
            <a:r>
              <a:rPr lang="el-GR" dirty="0"/>
              <a:t>Εξηγείστε τις διαφορές μεταξύ των τριών οργάνων</a:t>
            </a:r>
            <a:r>
              <a:rPr lang="en-US" dirty="0"/>
              <a:t>:</a:t>
            </a:r>
          </a:p>
          <a:p>
            <a:r>
              <a:rPr lang="el-GR" dirty="0"/>
              <a:t>Ευρωπαϊκό Συμβούλιο</a:t>
            </a:r>
            <a:r>
              <a:rPr lang="en-US" dirty="0"/>
              <a:t>:</a:t>
            </a:r>
          </a:p>
          <a:p>
            <a:r>
              <a:rPr lang="en-US" dirty="0"/>
              <a:t>«</a:t>
            </a:r>
            <a:r>
              <a:rPr lang="el-GR" dirty="0"/>
              <a:t>Το Ευρωπαϊκό Συμβούλιο έχει τουλάχιστον 4 συνεδριάσεις τον χρόνο</a:t>
            </a:r>
            <a:r>
              <a:rPr lang="en-US" dirty="0"/>
              <a:t>, </a:t>
            </a:r>
            <a:r>
              <a:rPr lang="el-GR" dirty="0"/>
              <a:t> συνήθως με την μορφή συνόδων κορυφής. Ο Πρόεδρος του Ευρωπαϊκού Συμβουλίου εκλέγεται για μία περίοδο 2,5 ετών. Αυτό το σώμα έχει σημαντικό ρόλο στην διαχείριση των κρίσεων που επηρεάζουν την Ένωση.</a:t>
            </a:r>
            <a:r>
              <a:rPr lang="en-US" dirty="0"/>
              <a:t>"</a:t>
            </a:r>
          </a:p>
          <a:p>
            <a:r>
              <a:rPr lang="en-US" dirty="0"/>
              <a:t>«</a:t>
            </a:r>
            <a:r>
              <a:rPr lang="el-GR" dirty="0"/>
              <a:t>Μία σημαντική διαφορά εδώ είναι πως ενώ καθορίζει την γενική πολιτική κατεύθυνση δεν ασχολείται με την νομοθεσία, ούτε με την διαχείριση καθημερινών ζητημάτων.</a:t>
            </a:r>
            <a:r>
              <a:rPr lang="en-US" dirty="0"/>
              <a:t>"</a:t>
            </a:r>
          </a:p>
          <a:p>
            <a:endParaRPr lang="en-US" dirty="0"/>
          </a:p>
          <a:p>
            <a:r>
              <a:rPr lang="el-GR" dirty="0"/>
              <a:t>Συμβούλιο της Ε.Ε.</a:t>
            </a:r>
            <a:r>
              <a:rPr lang="en-US" dirty="0"/>
              <a:t>:</a:t>
            </a:r>
          </a:p>
          <a:p>
            <a:r>
              <a:rPr lang="en-US" dirty="0"/>
              <a:t>«</a:t>
            </a:r>
            <a:r>
              <a:rPr lang="el-GR" dirty="0"/>
              <a:t>Επίσης γνωστό ως το Συμβούλιο των Υπουργών. Αυτό το όργανο εκπροσωπεί τις εθνικές κυβερνήσεις και αλλάζει την σύνθεση του ανάλογα με τον τομέα πολιτικής.</a:t>
            </a:r>
            <a:r>
              <a:rPr lang="en-US" dirty="0"/>
              <a:t> </a:t>
            </a:r>
            <a:r>
              <a:rPr lang="el-GR" dirty="0"/>
              <a:t>Για παράδειγμα, αν το θέμα είναι αγροτικό, θα συνεδριάσουν  οι υπουργοί αγροτικής ανάπτυξης κάθε χώρας. Μοιράζεται με το Ευρωπαϊκό Κοινοβούλιο την νομοθετική αρμοδιότητα.</a:t>
            </a:r>
            <a:r>
              <a:rPr lang="en-US" dirty="0"/>
              <a:t>"</a:t>
            </a:r>
          </a:p>
          <a:p>
            <a:r>
              <a:rPr lang="en-US" dirty="0"/>
              <a:t>«</a:t>
            </a:r>
            <a:r>
              <a:rPr lang="el-GR" dirty="0"/>
              <a:t>Αυτό το Συμβούλιο λειτουργεί με κυκλική προεδρία, το οποίο σημαίνει πως μια διαφορετική χώρα έχει την προεδρία κάθε 6 μήνες</a:t>
            </a:r>
            <a:r>
              <a:rPr lang="en-US" dirty="0"/>
              <a:t>."</a:t>
            </a:r>
          </a:p>
          <a:p>
            <a:endParaRPr lang="en-US" dirty="0"/>
          </a:p>
          <a:p>
            <a:r>
              <a:rPr lang="el-GR" dirty="0"/>
              <a:t>Συμβούλιο της Ευρώπης</a:t>
            </a:r>
            <a:r>
              <a:rPr lang="en-US" dirty="0"/>
              <a:t>:</a:t>
            </a:r>
          </a:p>
          <a:p>
            <a:r>
              <a:rPr lang="en-US" dirty="0"/>
              <a:t>«</a:t>
            </a:r>
            <a:r>
              <a:rPr lang="el-GR" dirty="0"/>
              <a:t>Το πιο γνωστό επίτευγμα του Συμβούλιου της Ευρώπης είναι η «Ευρωπαϊκή Σύμβαση των Δικαιωμάτων του Ανθρώπου» (ΕΣΔΑ)</a:t>
            </a:r>
            <a:r>
              <a:rPr lang="en-US" dirty="0"/>
              <a:t>,</a:t>
            </a:r>
            <a:r>
              <a:rPr lang="el-GR" dirty="0"/>
              <a:t>με την οποία καθιερώθηκε το Ευρωπαϊκό Δικαστήριο των Ανθρωπίνων Δικαιωμάτων</a:t>
            </a:r>
            <a:r>
              <a:rPr lang="en-US" dirty="0"/>
              <a:t>. </a:t>
            </a:r>
            <a:r>
              <a:rPr lang="el-GR" dirty="0"/>
              <a:t>Το Δικαστήριο αυτό εξετάζει προσφυγές για παραβάσεις ανθρωπίνων δικαιωμάτων και έχει σημαντικό ρόλο στην διατήρηση της δημοκρατίας στην Ευρώπη.</a:t>
            </a:r>
            <a:r>
              <a:rPr lang="en-US" dirty="0"/>
              <a:t>"</a:t>
            </a:r>
          </a:p>
          <a:p>
            <a:r>
              <a:rPr lang="en-US" dirty="0"/>
              <a:t>«</a:t>
            </a:r>
            <a:r>
              <a:rPr lang="el-GR" dirty="0"/>
              <a:t>Σημειώστε πως το Συμβούλιο της Ευρώπης προϋπάρχει της Ε.Ε., και περιλαμβάνει και χώρες που δεν είναι μέλη της Ένωσης.»</a:t>
            </a:r>
            <a:endParaRPr lang="en-US" dirty="0"/>
          </a:p>
          <a:p>
            <a:r>
              <a:rPr lang="en-US" dirty="0"/>
              <a:t>🖈 </a:t>
            </a:r>
            <a:r>
              <a:rPr lang="el-GR" dirty="0"/>
              <a:t>Αναστοχασμός</a:t>
            </a:r>
            <a:r>
              <a:rPr lang="en-US" dirty="0"/>
              <a:t>:</a:t>
            </a:r>
          </a:p>
          <a:p>
            <a:r>
              <a:rPr lang="en-US" dirty="0"/>
              <a:t>“</a:t>
            </a:r>
            <a:r>
              <a:rPr lang="el-GR" dirty="0"/>
              <a:t>Μπορείτε να σκεφτείτε κάποια παραδείγματα, όπου είναι σημαντικό να γνωρίζετε τις διαφορές μεταξύ των τριών οργάνων</a:t>
            </a:r>
            <a:r>
              <a:rPr lang="en-US" dirty="0"/>
              <a:t>? </a:t>
            </a:r>
            <a:r>
              <a:rPr lang="el-GR" dirty="0"/>
              <a:t>Γιατί πιστεύετε πως υπάρχει τόση σύγχυση μεταξύ τους?</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Σε αυτή την διαφάνεια φαίνεται η νομοθετική διαδικασία και η λήψη αποφάσεων στην Ε..Ε. Η διαδικασία ξεκινά με την Ευρωπαϊκή Επιτροπή κάνει νέα νομοθετική πρόταση. Στη συνέχεια, η πρόταση εξετάζεται  από το Κοινοβούλιο, το οποίο εκπροσωπεί τους πολίτες, και από το Συμβούλιο της Ε.Ε., το οποίο εκπροσωπεί τα κράτη-μέλη. Μπορούν να διαπραγματευτούν, να τροποποιήσουν και στο τέλος θα πρέπει να συμφωνήσουν σε μια τελική εκδοχή του νόμου πριν </a:t>
            </a:r>
            <a:r>
              <a:rPr lang="en-US" dirty="0"/>
              <a:t> </a:t>
            </a:r>
            <a:r>
              <a:rPr lang="el-GR" dirty="0"/>
              <a:t>ο νόμος υιοθετηθεί.</a:t>
            </a:r>
            <a:r>
              <a:rPr lang="en-US" dirty="0"/>
              <a:t>"</a:t>
            </a:r>
          </a:p>
          <a:p>
            <a:endParaRPr lang="en-US" dirty="0"/>
          </a:p>
          <a:p>
            <a:r>
              <a:rPr lang="en-US" dirty="0"/>
              <a:t>📄 </a:t>
            </a:r>
            <a:r>
              <a:rPr lang="el-GR" dirty="0"/>
              <a:t>Δώστε έμφαση στο πως αυτή η διαδικασία διασφαλίζει τόσο την δημοκρατική εκπροσώπηση όσο και την συμμετοχή των εθνικών κυβερνήσεων στην νομοθετική διαδικασία. Μπορείτε να αναφερθείτε στο σχεδιάγραμμα ώστε οι συμμετέχοντες να περιηγηθούν στα διάφορα στάδια.</a:t>
            </a:r>
            <a:endParaRPr lang="en-US" dirty="0"/>
          </a:p>
          <a:p>
            <a:r>
              <a:rPr lang="en-US" dirty="0"/>
              <a:t>🖈 </a:t>
            </a:r>
            <a:r>
              <a:rPr lang="el-GR" dirty="0"/>
              <a:t>Ερώτηση για συζήτηση</a:t>
            </a:r>
            <a:r>
              <a:rPr lang="en-US" dirty="0"/>
              <a:t>:</a:t>
            </a:r>
          </a:p>
          <a:p>
            <a:r>
              <a:rPr lang="en-US" dirty="0"/>
              <a:t>«</a:t>
            </a:r>
            <a:r>
              <a:rPr lang="el-GR" dirty="0"/>
              <a:t> Ποια πιστεύετε πως είναι τα πλεονεκτήματα της ανάμιξης πολλών οργάνων στην νομοθετική διαδικασία?</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Αυτή η διαφάνεια περιλαμβάνει λεπτομέρειες για τις τρεις διαδικασίες λήψης αποφάσεων στην ΕΕ.</a:t>
            </a:r>
            <a:r>
              <a:rPr lang="en-US" dirty="0"/>
              <a:t>:</a:t>
            </a:r>
            <a:r>
              <a:rPr lang="el-GR" dirty="0"/>
              <a:t> Την κανονική νομοθετική διαδικασία, την συμβουλευτική και την διαδικασία συναίνεσης.</a:t>
            </a:r>
            <a:r>
              <a:rPr lang="en-US" dirty="0"/>
              <a:t> </a:t>
            </a:r>
            <a:r>
              <a:rPr lang="el-GR" dirty="0"/>
              <a:t>Η κάθε μια έχει ένα συγκεκριμένο ρόλο ,ανάλογα με τον πολιτικό τομέα αναφοράς και διασφαλίζει πως οι αποφάσεις λαμβάνονται δημοκρατικά και αποτελεσματικά.</a:t>
            </a:r>
            <a:r>
              <a:rPr lang="en-US" dirty="0"/>
              <a:t>."</a:t>
            </a:r>
          </a:p>
          <a:p>
            <a:endParaRPr lang="en-US" dirty="0"/>
          </a:p>
          <a:p>
            <a:r>
              <a:rPr lang="en-US" dirty="0"/>
              <a:t>📄 </a:t>
            </a:r>
            <a:r>
              <a:rPr lang="el-GR" dirty="0"/>
              <a:t>Χρησιμοποιήστε </a:t>
            </a:r>
            <a:r>
              <a:rPr lang="en-US" dirty="0"/>
              <a:t>case studies </a:t>
            </a:r>
            <a:r>
              <a:rPr lang="el-GR" dirty="0"/>
              <a:t>ή πραγματικά νομοθετικά παραδείγματα, χρησιμοποιώντας κάθε μια από τις παραπάνω διαδικασίες για να είναι πιο ενδιαφέρον το περιεχόμενο. Επισημάνετε την σημασία των δημοκρατικών ελέγχων κι ισορροπιών , όπως επίσης και το πως αυτές οι διαδικασίες συνεισφέρουν στην ευρωπαϊκή διακυβέρνηση.</a:t>
            </a:r>
            <a:r>
              <a:rPr lang="en-US" dirty="0"/>
              <a:t> </a:t>
            </a:r>
          </a:p>
          <a:p>
            <a:endParaRPr lang="en-US" dirty="0"/>
          </a:p>
          <a:p>
            <a:r>
              <a:rPr lang="en-US" dirty="0"/>
              <a:t>📄 </a:t>
            </a:r>
            <a:r>
              <a:rPr lang="el-GR" dirty="0"/>
              <a:t>Πραγματικά παραδείγματα νομοθεσιών με τις τρεις διαδικασίες</a:t>
            </a:r>
            <a:r>
              <a:rPr lang="en-US" dirty="0"/>
              <a:t>:</a:t>
            </a:r>
          </a:p>
          <a:p>
            <a:endParaRPr lang="en-US" dirty="0"/>
          </a:p>
          <a:p>
            <a:r>
              <a:rPr lang="en-US" dirty="0"/>
              <a:t>1. </a:t>
            </a:r>
            <a:r>
              <a:rPr lang="el-GR" dirty="0"/>
              <a:t>Κανονική νομοθετική διαδικασία</a:t>
            </a:r>
            <a:r>
              <a:rPr lang="en-US" dirty="0"/>
              <a:t> - GDPR:</a:t>
            </a:r>
          </a:p>
          <a:p>
            <a:r>
              <a:rPr lang="el-GR" dirty="0"/>
              <a:t>Αυτή η σημαντική ρύθμιση πέρασε μέσω της κανονικής νομοθετικής διαδικασίας</a:t>
            </a:r>
            <a:r>
              <a:rPr lang="en-US" dirty="0"/>
              <a:t>,</a:t>
            </a:r>
            <a:r>
              <a:rPr lang="el-GR" dirty="0"/>
              <a:t>στην οποία το Ευρωπαϊκό Κοινοβούλιο και το Συμβούλιο της Ε.Ε. ενέκριναν το τελικό κείμενο. Το</a:t>
            </a:r>
            <a:r>
              <a:rPr lang="en-US" dirty="0"/>
              <a:t> GDPR </a:t>
            </a:r>
            <a:r>
              <a:rPr lang="el-GR" dirty="0"/>
              <a:t>είχε τεράστια επιρροή στην προστασία της ιδιωτικότητας στην Ευρώπη.</a:t>
            </a:r>
            <a:endParaRPr lang="en-US" dirty="0"/>
          </a:p>
          <a:p>
            <a:endParaRPr lang="en-US" dirty="0"/>
          </a:p>
          <a:p>
            <a:r>
              <a:rPr lang="en-US" dirty="0"/>
              <a:t>2. </a:t>
            </a:r>
            <a:r>
              <a:rPr lang="el-GR" dirty="0"/>
              <a:t>Συμβουλευτική Διαδικασία</a:t>
            </a:r>
            <a:r>
              <a:rPr lang="en-US" dirty="0"/>
              <a:t> – </a:t>
            </a:r>
            <a:r>
              <a:rPr lang="el-GR" dirty="0"/>
              <a:t>Μεταρρύθμιση της Κοινής Αγροτικής Πολιτικής</a:t>
            </a:r>
            <a:r>
              <a:rPr lang="en-US" dirty="0"/>
              <a:t>:</a:t>
            </a:r>
          </a:p>
          <a:p>
            <a:r>
              <a:rPr lang="el-GR" dirty="0"/>
              <a:t>Ενώ το Κοινοβούλιο μπορεί μόνο να γνωμοδοτήσει σε αυτή την διαδικασία,</a:t>
            </a:r>
            <a:r>
              <a:rPr lang="en-US" dirty="0"/>
              <a:t> </a:t>
            </a:r>
            <a:r>
              <a:rPr lang="el-GR" dirty="0"/>
              <a:t>η διαβούλευση βοήθησε στον καθορισμό των μεταρρυθμίσεων της αγροτικής πολιτικής της Ε.Ε.Η τελική απόφαση ανήκε στο Συμβούλιο.</a:t>
            </a:r>
          </a:p>
          <a:p>
            <a:r>
              <a:rPr lang="el-GR" dirty="0"/>
              <a:t>3</a:t>
            </a:r>
            <a:r>
              <a:rPr lang="en-US" dirty="0"/>
              <a:t>. </a:t>
            </a:r>
            <a:r>
              <a:rPr lang="el-GR" dirty="0"/>
              <a:t>Διαδικασία Συναίνεσης</a:t>
            </a:r>
            <a:r>
              <a:rPr lang="en-US" dirty="0"/>
              <a:t>- </a:t>
            </a:r>
            <a:r>
              <a:rPr lang="el-GR" dirty="0"/>
              <a:t>ΕΕ</a:t>
            </a:r>
            <a:r>
              <a:rPr lang="en-US" dirty="0"/>
              <a:t>-</a:t>
            </a:r>
            <a:r>
              <a:rPr lang="el-GR" dirty="0"/>
              <a:t>Η.Β. Μνημόνιο Εμπορίου και Συνεργασίας: </a:t>
            </a:r>
            <a:r>
              <a:rPr lang="en-US" dirty="0"/>
              <a:t> </a:t>
            </a:r>
          </a:p>
          <a:p>
            <a:r>
              <a:rPr lang="el-GR" dirty="0"/>
              <a:t>Μετά το </a:t>
            </a:r>
            <a:r>
              <a:rPr lang="en-US" dirty="0"/>
              <a:t> Brexit,</a:t>
            </a:r>
            <a:r>
              <a:rPr lang="el-GR" dirty="0"/>
              <a:t> το Ευρωπαϊκό Κοινοβούλιο έπρεπε να συναινέσει σε αυτή την κρίσιμη συμφωνία για να μπορέσει να επικυρωθεί, αποδεικνύοντας πως ο ρόλος του Κοινοβουλίου βοηθά στην εξασφάλιση της δημοκρατικής λογοδοσίας.</a:t>
            </a:r>
            <a:endParaRPr lang="en-US" dirty="0"/>
          </a:p>
          <a:p>
            <a:endParaRPr lang="en-US" dirty="0"/>
          </a:p>
          <a:p>
            <a:r>
              <a:rPr lang="en-US" dirty="0"/>
              <a:t>🖈</a:t>
            </a:r>
            <a:r>
              <a:rPr lang="el-GR" dirty="0"/>
              <a:t>Ερώτηση αναστοχασμού</a:t>
            </a:r>
            <a:r>
              <a:rPr lang="en-US" dirty="0"/>
              <a:t>:</a:t>
            </a:r>
          </a:p>
          <a:p>
            <a:r>
              <a:rPr lang="en-US" dirty="0"/>
              <a:t>«</a:t>
            </a:r>
            <a:r>
              <a:rPr lang="el-GR" dirty="0"/>
              <a:t>Γιατί πιστεύετε πως η Ε.Ε. χρησιμοποιεί διαφορετικές νομοθετικές διαδικασίες</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Είμαστε πλέον στην Ενότητα </a:t>
            </a:r>
            <a:r>
              <a:rPr lang="en-US" dirty="0"/>
              <a:t> 2,</a:t>
            </a:r>
            <a:r>
              <a:rPr lang="el-GR" dirty="0"/>
              <a:t> όπου μπορούμε να εξερευνήσουμε τις θεμελιώδεις αξίες και στόχους της Ε.Ε. Κατανοώντας αυτές στις αρχές, θα μπορέσουμε να καταλάβουμε την θέση της ΕΕ και πως οι πολιτικές και οι πρακτικές της απορρέουν από αυτές τις αξίες</a:t>
            </a:r>
            <a:r>
              <a:rPr lang="en-US" dirty="0"/>
              <a:t>."</a:t>
            </a:r>
          </a:p>
          <a:p>
            <a:endParaRPr lang="en-US" dirty="0"/>
          </a:p>
          <a:p>
            <a:r>
              <a:rPr lang="en-US" dirty="0"/>
              <a:t>📄 </a:t>
            </a:r>
            <a:r>
              <a:rPr lang="el-GR" dirty="0"/>
              <a:t>Μπορείτε να μεταβείτε ομαλά από την Ενότητα 1, δίνονται έμφαση στο πως τα όργανα της Ε.Ε. λειτουργούν σε ένα συγκεκριμένο πλαίσιο που υποστηρίζει αυτές τις αξίες και στόχους</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Σ αυτή την διαφάνεια, συναντάμε τις θεμελιώδεις αξίες της Ε.Ε.</a:t>
            </a:r>
            <a:r>
              <a:rPr lang="en-US" dirty="0"/>
              <a:t> </a:t>
            </a:r>
            <a:r>
              <a:rPr lang="el-GR" dirty="0"/>
              <a:t>Αυτές οι αρχές διασφαλίζουν πως η Ε.Ε. λειτουργεί ως μια δύναμη του καλού στο εσωτερικό της και παγκόσμια, προωθώντας την ειρήνη, τα ανθρώπινα δικαιώματα και την ισότητα. Αυτές οι αξίες είναι κοινές μεταξύ των κρατών-μελών και θα πρέπει να είναι αποδεκτές από κάθε χώρα που θα ήθελε να συμμετέχει στην Ένωση.</a:t>
            </a:r>
            <a:r>
              <a:rPr lang="en-US" dirty="0"/>
              <a:t>"</a:t>
            </a:r>
          </a:p>
          <a:p>
            <a:endParaRPr lang="en-US" dirty="0"/>
          </a:p>
          <a:p>
            <a:r>
              <a:rPr lang="en-US" dirty="0"/>
              <a:t>📄 </a:t>
            </a:r>
            <a:r>
              <a:rPr lang="el-GR" dirty="0"/>
              <a:t>Εισάγετε το συγκεκριμένο θέμα δείχνοντας πως οι αξίες αυτές αποτελούν το θεμέλιο της ευρωπαϊκής λήψης αποφάσεων και της γενικότερης λειτουργίας της. Μπορείτε να ρωτήσετε τους συμμετέχοντες ποιες πιστεύουν πως είναι οι σημαντικότερες αξίες για μία δυνατή ένωση εθνών.</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 Τώρα θα εξερευνήσουμε τρεις θεμελιώδεις αξίες σε βάθος: Ανθρώπινη αξιοπρέπεια, Ελευθερία και Δημοκρατία. Αυτές οι αξίες εγγυώνται τον σεβασμό για τα δικαιώματα και τις ελευθερίες του κάθε ατόμου.</a:t>
            </a:r>
            <a:r>
              <a:rPr lang="en-US" dirty="0"/>
              <a:t>,</a:t>
            </a:r>
            <a:r>
              <a:rPr lang="el-GR" dirty="0"/>
              <a:t>ώστε η Ε.Ε. να παραμείνει κέντρο της δημοκρατικής διακυβέρνησης στο εσωτερικό της αλλά και στο εξωτερικό.</a:t>
            </a:r>
            <a:r>
              <a:rPr lang="en-US" dirty="0"/>
              <a:t> </a:t>
            </a:r>
          </a:p>
          <a:p>
            <a:endParaRPr lang="en-US" dirty="0"/>
          </a:p>
          <a:p>
            <a:r>
              <a:rPr lang="en-US" dirty="0"/>
              <a:t>🖈 </a:t>
            </a:r>
            <a:r>
              <a:rPr lang="el-GR" dirty="0"/>
              <a:t>Συζήτηση</a:t>
            </a:r>
            <a:r>
              <a:rPr lang="en-US" dirty="0"/>
              <a:t>:</a:t>
            </a:r>
            <a:r>
              <a:rPr lang="el-GR" dirty="0"/>
              <a:t> Ρωτήστε τους συμμετέχοντες να σκεφτούν παραδείγματα, όπου αυτές οι αξίες μπορεί να δοκιμάστηκαν στην Ευρώπη ή και παγκόσμια. Πως αντιμετώπισε η Ε.Ε. αυτές περιπτώσεις?</a:t>
            </a:r>
            <a:endParaRPr lang="en-US" dirty="0"/>
          </a:p>
          <a:p>
            <a:r>
              <a:rPr lang="en-US" dirty="0"/>
              <a:t>📄</a:t>
            </a:r>
            <a:r>
              <a:rPr lang="el-GR" dirty="0"/>
              <a:t>Σημειώσεις για την καθοδήγηση της συζήτησης</a:t>
            </a:r>
            <a:r>
              <a:rPr lang="en-US" dirty="0"/>
              <a:t>:</a:t>
            </a:r>
          </a:p>
          <a:p>
            <a:r>
              <a:rPr lang="en-US" dirty="0"/>
              <a:t>☺«</a:t>
            </a:r>
            <a:r>
              <a:rPr lang="el-GR" dirty="0"/>
              <a:t> Ας εξερευνήσουμε μερικά παραδείγματα στα οποία θεμελιώδεις αξίες όπως η ανθρώπινη αξιοπρέπεια, η ελευθερία και η δημοκρατία, δοκιμάστηκαν.»</a:t>
            </a:r>
            <a:endParaRPr lang="en-US" dirty="0"/>
          </a:p>
          <a:p>
            <a:endParaRPr lang="en-US" dirty="0"/>
          </a:p>
          <a:p>
            <a:r>
              <a:rPr lang="en-US" dirty="0"/>
              <a:t>1. </a:t>
            </a:r>
            <a:r>
              <a:rPr lang="el-GR" dirty="0"/>
              <a:t>Ανθρώπινη Αξιοπρέπεια</a:t>
            </a:r>
            <a:r>
              <a:rPr lang="en-US" dirty="0"/>
              <a:t>:</a:t>
            </a:r>
          </a:p>
          <a:p>
            <a:r>
              <a:rPr lang="el-GR" dirty="0"/>
              <a:t>Παράδειγμα</a:t>
            </a:r>
            <a:r>
              <a:rPr lang="en-US" dirty="0"/>
              <a:t>: </a:t>
            </a:r>
            <a:r>
              <a:rPr lang="el-GR" dirty="0"/>
              <a:t>Η προσφυγική κρίση και η διαχείριση των προσφυγικών ροών στα σύνορα της Ε.Ε.  ανέγειραν κάποιες ανησυχίες σχετικά με την προστασία της ανθρώπινης αξιοπρέπειας. Αναφορές για μη κατάλληλες συνθήκες διαβίωσης σε προσφυγικούς καταυλισμούς της Ελλάδας και της Ιταλίας </a:t>
            </a:r>
            <a:r>
              <a:rPr lang="en-US" dirty="0"/>
              <a:t> </a:t>
            </a:r>
            <a:r>
              <a:rPr lang="el-GR" dirty="0"/>
              <a:t> ξεκίνησαν συζητήσεις σχετικά με την δέσμευση της Ε.Ε. στην προάσπιση της ανθρώπινης αξιοπρέπειας.</a:t>
            </a:r>
            <a:r>
              <a:rPr lang="en-US" dirty="0"/>
              <a:t> </a:t>
            </a:r>
            <a:endParaRPr lang="el-GR" dirty="0"/>
          </a:p>
          <a:p>
            <a:r>
              <a:rPr lang="el-GR" dirty="0"/>
              <a:t>Ερώτηση</a:t>
            </a:r>
            <a:r>
              <a:rPr lang="en-US" dirty="0"/>
              <a:t>: «</a:t>
            </a:r>
            <a:r>
              <a:rPr lang="el-GR" dirty="0"/>
              <a:t>Πως θα έπρεπε η Ε.Ε. να ισορροπήσει την ασφάλεια των συνόρων της με την προστασία της ανθρώπινης αξιοπρέπειας προσφύγων και  μεταναστών?</a:t>
            </a:r>
            <a:r>
              <a:rPr lang="en-US" dirty="0"/>
              <a:t>"</a:t>
            </a:r>
          </a:p>
          <a:p>
            <a:endParaRPr lang="en-US" dirty="0"/>
          </a:p>
          <a:p>
            <a:r>
              <a:rPr lang="en-US" dirty="0"/>
              <a:t>2. </a:t>
            </a:r>
            <a:r>
              <a:rPr lang="el-GR" dirty="0"/>
              <a:t>Ελευθερία</a:t>
            </a:r>
            <a:r>
              <a:rPr lang="en-US" dirty="0"/>
              <a:t>:</a:t>
            </a:r>
          </a:p>
          <a:p>
            <a:r>
              <a:rPr lang="el-GR" dirty="0"/>
              <a:t>Παράδειγμα</a:t>
            </a:r>
            <a:r>
              <a:rPr lang="en-US" dirty="0"/>
              <a:t>: </a:t>
            </a:r>
            <a:r>
              <a:rPr lang="el-GR" dirty="0"/>
              <a:t>Πρόσφατες διαδηλώσεις στην Λευκορωσία ενάντια στο καθεστώς του</a:t>
            </a:r>
            <a:r>
              <a:rPr lang="en-US" dirty="0"/>
              <a:t> Alexander Lukashenko</a:t>
            </a:r>
            <a:r>
              <a:rPr lang="el-GR" dirty="0"/>
              <a:t>, τόνισαν ζητήματα ελευθερίας της έκφρασης και συνάθροισης. Η Ε.Ε. απάντησε με κυρώσεις στους αξιωματούχους</a:t>
            </a:r>
            <a:r>
              <a:rPr lang="en-US" dirty="0"/>
              <a:t> </a:t>
            </a:r>
            <a:r>
              <a:rPr lang="el-GR" dirty="0"/>
              <a:t>που ήταν υπεύθυνοι για την καταστολή ειρηνικών διαδηλώσεων.</a:t>
            </a:r>
            <a:endParaRPr lang="en-US" dirty="0"/>
          </a:p>
          <a:p>
            <a:r>
              <a:rPr lang="el-GR" dirty="0"/>
              <a:t>Ερώτηση</a:t>
            </a:r>
            <a:r>
              <a:rPr lang="en-US" dirty="0"/>
              <a:t>: «</a:t>
            </a:r>
            <a:r>
              <a:rPr lang="el-GR" dirty="0"/>
              <a:t>Τι ρόλο θα έπρεπε να έχει η Ε.Ε. , για την προώθηση της ελευθερίας σε χώρες που κινδυνεύει?</a:t>
            </a:r>
            <a:endParaRPr lang="en-US" dirty="0"/>
          </a:p>
          <a:p>
            <a:endParaRPr lang="en-US" dirty="0"/>
          </a:p>
          <a:p>
            <a:r>
              <a:rPr lang="en-US" dirty="0"/>
              <a:t>3. </a:t>
            </a:r>
            <a:r>
              <a:rPr lang="el-GR" dirty="0"/>
              <a:t>Δημοκρατία</a:t>
            </a:r>
            <a:r>
              <a:rPr lang="en-US" dirty="0"/>
              <a:t>:</a:t>
            </a:r>
          </a:p>
          <a:p>
            <a:r>
              <a:rPr lang="el-GR" dirty="0"/>
              <a:t>Παράδειγμα</a:t>
            </a:r>
            <a:r>
              <a:rPr lang="en-US" dirty="0"/>
              <a:t>: </a:t>
            </a:r>
            <a:r>
              <a:rPr lang="el-GR" dirty="0"/>
              <a:t>Στην Ουγγαρία αναφορές  σχετικά με την ελευθερία του τύπου και την ανεξαρτησία των δικαστηρίων δημιούργησαν ανησυχία για δημοκρατική οπισθοδρόμηση. Η Ε.Ε ενεργοποίησε  τις διαδικασίες του άρθρου 7, ενάντια στην Ουγγαρία για την παραβίαση των αρχών της Ε.Ε.</a:t>
            </a:r>
            <a:r>
              <a:rPr lang="en-US" dirty="0"/>
              <a:t>.</a:t>
            </a:r>
          </a:p>
          <a:p>
            <a:r>
              <a:rPr lang="el-GR" dirty="0"/>
              <a:t>Ερώτηση</a:t>
            </a:r>
            <a:r>
              <a:rPr lang="en-US" dirty="0"/>
              <a:t>: «</a:t>
            </a:r>
            <a:r>
              <a:rPr lang="el-GR" dirty="0"/>
              <a:t> Με ποιους τρόπους μπορεί η Ε.Ε. να υποστηρίξει τους δημοκρατικούς θεσμούς στα κράτη-μέλη που δυσκολεύονται</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Σε αυτή την διαφάνεια καλύπτουμε την ισότητα, το κράτος δικαίου και τα ανθρώπινα δικαιώματα σαν βασικές αξίες. Αυτές οι αξίες είναι απαραίτητες για μια δίκαιη κοινωνία. Η Ε.Ε. επίσης προσπαθεί να εξαλείψει τις διακρίσεις και να προωθήσει την ισότητα σε όλους τους τομείς ,συμπεριλαμβανομένων της ισότητας των φύλων και της προστασίας των δικαιωμάτων των μειονοτήτων.</a:t>
            </a:r>
            <a:r>
              <a:rPr lang="en-US" dirty="0"/>
              <a:t>"</a:t>
            </a:r>
          </a:p>
          <a:p>
            <a:endParaRPr lang="en-US" dirty="0"/>
          </a:p>
          <a:p>
            <a:r>
              <a:rPr lang="en-US" dirty="0"/>
              <a:t>📄 </a:t>
            </a:r>
            <a:r>
              <a:rPr lang="el-GR" dirty="0"/>
              <a:t>Μοιραστείτε παραδείγματα για το πως η Ε..Ε λειτουργεί όταν ένα κράτος-μέλος παραβιάζει αυτές τις αρχές</a:t>
            </a:r>
            <a:r>
              <a:rPr lang="en-US" dirty="0"/>
              <a:t> (</a:t>
            </a:r>
            <a:r>
              <a:rPr lang="el-GR" dirty="0"/>
              <a:t>π.χ. Κυρώσεις ή δικαστικές αποφάσεις).</a:t>
            </a:r>
            <a:endParaRPr lang="en-US" dirty="0"/>
          </a:p>
          <a:p>
            <a:endParaRPr lang="en-US" dirty="0"/>
          </a:p>
          <a:p>
            <a:r>
              <a:rPr lang="en-US" dirty="0"/>
              <a:t>📄</a:t>
            </a:r>
            <a:r>
              <a:rPr lang="el-GR" dirty="0"/>
              <a:t>Σημειώσεις</a:t>
            </a:r>
            <a:r>
              <a:rPr lang="en-US" dirty="0"/>
              <a:t>:</a:t>
            </a:r>
          </a:p>
          <a:p>
            <a:r>
              <a:rPr lang="en-US" dirty="0"/>
              <a:t>☺ «</a:t>
            </a:r>
            <a:r>
              <a:rPr lang="el-GR" dirty="0"/>
              <a:t>Η Ε.Ε.  εντοπίζει και απαντά σε παραβιάσεις του κράτους δικαίου μεταξύ των κρατών-μελών. Ακολουθεί ένα παράδειγμα που αφορά την Ιταλία, την Ισπανία και την Ελλάδα.</a:t>
            </a:r>
            <a:endParaRPr lang="en-US" dirty="0"/>
          </a:p>
          <a:p>
            <a:r>
              <a:rPr lang="el-GR" dirty="0"/>
              <a:t>Ιταλία</a:t>
            </a:r>
            <a:r>
              <a:rPr lang="en-US" dirty="0"/>
              <a:t> – </a:t>
            </a:r>
            <a:r>
              <a:rPr lang="el-GR" dirty="0"/>
              <a:t>Διαχείριση προσφυγικού</a:t>
            </a:r>
            <a:r>
              <a:rPr lang="en-US" dirty="0"/>
              <a:t>:</a:t>
            </a:r>
          </a:p>
          <a:p>
            <a:r>
              <a:rPr lang="el-GR" dirty="0"/>
              <a:t>Το</a:t>
            </a:r>
            <a:r>
              <a:rPr lang="en-US" dirty="0"/>
              <a:t> 2019, </a:t>
            </a:r>
            <a:r>
              <a:rPr lang="el-GR" dirty="0"/>
              <a:t>η ιταλική κυβέρνηση , οδηγούμενη από τον τότε Υπουργό Εσωτερικών </a:t>
            </a:r>
            <a:r>
              <a:rPr lang="en-US" dirty="0"/>
              <a:t>Matteo Salvini, </a:t>
            </a:r>
            <a:r>
              <a:rPr lang="el-GR" dirty="0"/>
              <a:t>θέσπισε πολιτικές που απαγόρευαν την είσοδο προσφύγων  και αυξημένα πρόστιμα για την πιθανή  διάσωση τους στη θάλασσα. Η Ε.Ε. εξέφρασε τις ανησυχίες της για αυτά τα μέτρα, καθώς θεώρησε πως  υπονομεύουν την προστασία των ανθρωπίνων δικαιωμάτων. Η Ευρωπαϊκή Επιτροπή </a:t>
            </a:r>
            <a:r>
              <a:rPr lang="en-US" dirty="0"/>
              <a:t> </a:t>
            </a:r>
            <a:r>
              <a:rPr lang="el-GR" dirty="0"/>
              <a:t>κίνησε την διαδικασία ενάντια στην Ιταλία για παραβίαση της ευρωπαϊκής νομοθεσίας σχετικά με τους αιτούντες άσυλο και το δικαίωμα για αίτηση ασύλου.</a:t>
            </a:r>
          </a:p>
          <a:p>
            <a:r>
              <a:rPr lang="el-GR" dirty="0"/>
              <a:t>Παράδειγμα</a:t>
            </a:r>
            <a:r>
              <a:rPr lang="en-US" dirty="0"/>
              <a:t>: T</a:t>
            </a:r>
            <a:r>
              <a:rPr lang="el-GR" dirty="0"/>
              <a:t>Η Ε.Ε. ζήτησε από την Ιταλία  να συμμορφωθεί με τις διεθνείς υποχρεώσεις της ως προς την διαχείριση των προσφύγων και πρότεινε σχέδιο μετεγκατάστασης ώστε μοιραστούν οι ευθύνες σε όλα τα κράτη-μέλη.</a:t>
            </a:r>
            <a:endParaRPr lang="en-US" dirty="0"/>
          </a:p>
          <a:p>
            <a:r>
              <a:rPr lang="el-GR" dirty="0"/>
              <a:t>Ισπανία</a:t>
            </a:r>
            <a:r>
              <a:rPr lang="en-US" dirty="0"/>
              <a:t> – </a:t>
            </a:r>
            <a:r>
              <a:rPr lang="el-GR" dirty="0"/>
              <a:t>Καταλανική κρίση</a:t>
            </a:r>
            <a:r>
              <a:rPr lang="en-US" dirty="0"/>
              <a:t>:</a:t>
            </a:r>
          </a:p>
          <a:p>
            <a:r>
              <a:rPr lang="el-GR" dirty="0"/>
              <a:t>Η αντίδραση της Ισπανικής κυβέρνησης στο </a:t>
            </a:r>
            <a:r>
              <a:rPr lang="el-GR" dirty="0" err="1"/>
              <a:t>Καταλανικό</a:t>
            </a:r>
            <a:r>
              <a:rPr lang="el-GR" dirty="0"/>
              <a:t> δημοψήφισμα του</a:t>
            </a:r>
            <a:r>
              <a:rPr lang="en-US" dirty="0"/>
              <a:t> 2017</a:t>
            </a:r>
            <a:r>
              <a:rPr lang="el-GR" dirty="0"/>
              <a:t>, προκάλεσε ερωτηματικά σχετικά με την ισορροπία μεταξύ της εθνικής κυριαρχίας και του δικαιώματος του αυτοπροσδιορισμού.</a:t>
            </a:r>
            <a:r>
              <a:rPr lang="en-US" dirty="0"/>
              <a:t> </a:t>
            </a:r>
            <a:r>
              <a:rPr lang="el-GR" dirty="0"/>
              <a:t>Η Ε.Ε. κράτησε  ουδέτερη στάση, δίνοντας έμφαση στην ανάγκη για διάλογο. Παρόλο</a:t>
            </a:r>
            <a:r>
              <a:rPr lang="en-US" dirty="0"/>
              <a:t> </a:t>
            </a:r>
            <a:r>
              <a:rPr lang="el-GR" dirty="0"/>
              <a:t>που το Ευρωπαϊκό δικαστήριο αποφάνθηκε υπερ. του πρώην Καταλανού ηγέτη</a:t>
            </a:r>
            <a:r>
              <a:rPr lang="en-US" dirty="0"/>
              <a:t> Charles Puigdemont, </a:t>
            </a:r>
            <a:r>
              <a:rPr lang="el-GR" dirty="0"/>
              <a:t>σχετικά με το δικαίωμα του να συμμετέχει στις εκλογές της Ε.Ε.,, υπογραμμίστηκε η σημασία της δημοκρατικής εκπροσώπησης  και των νομικών δικαιωμάτων.</a:t>
            </a:r>
            <a:r>
              <a:rPr lang="en-US" dirty="0"/>
              <a:t> </a:t>
            </a:r>
            <a:r>
              <a:rPr lang="el-GR" dirty="0"/>
              <a:t>Παράδειγμα </a:t>
            </a:r>
            <a:r>
              <a:rPr lang="en-US" dirty="0"/>
              <a:t>: </a:t>
            </a:r>
            <a:r>
              <a:rPr lang="el-GR" dirty="0"/>
              <a:t>Η Ε.Ε. ζήτησε να σεβαστούν την δημοκρατία και το κράτος δικαίου, ενώ παράλληλα πρόσφερε την υποστήριξη της για πολιτικό διάλογο μεταξύ της Ισπανικής κυβέρνησης και των Καταλανικών αρχών.</a:t>
            </a:r>
            <a:r>
              <a:rPr lang="en-US" dirty="0"/>
              <a:t> </a:t>
            </a:r>
            <a:endParaRPr lang="el-GR" dirty="0"/>
          </a:p>
          <a:p>
            <a:r>
              <a:rPr lang="el-GR" dirty="0"/>
              <a:t>Ελλάδα</a:t>
            </a:r>
            <a:r>
              <a:rPr lang="en-US" dirty="0"/>
              <a:t> – </a:t>
            </a:r>
            <a:r>
              <a:rPr lang="el-GR" dirty="0"/>
              <a:t>Προσφυγική Κρίση:</a:t>
            </a:r>
            <a:endParaRPr lang="en-US" dirty="0"/>
          </a:p>
          <a:p>
            <a:r>
              <a:rPr lang="el-GR" dirty="0"/>
              <a:t>Η Ελλάδα αντιμετώπισε σοβαρές δυσκολίες κατά την διάρκεια της προσφυγικής κρίσης, ιδιαίτερα με την μεταχείριση των προσφύγων στα καμπ στα νησιά. Αναφορές για ελλείψεις και παραβιάσεις των ανθρωπίνων δικαιωμάτων ανάγκασαν την Ε.Ε. να δράσει. Η Ευρωπαϊκή Επιτροπή αύξησε την χρηματοδότηση για να βελτιώσει τις συνθήκες διαβίωσης και την συμμόρφωση με τα βασικά ανθρώπινα δικαιώματα.</a:t>
            </a:r>
            <a:r>
              <a:rPr lang="en-US" dirty="0"/>
              <a:t> </a:t>
            </a:r>
            <a:endParaRPr lang="el-GR" dirty="0"/>
          </a:p>
          <a:p>
            <a:r>
              <a:rPr lang="el-GR" dirty="0"/>
              <a:t>Παράδειγμα</a:t>
            </a:r>
            <a:r>
              <a:rPr lang="en-US" dirty="0"/>
              <a:t>: </a:t>
            </a:r>
            <a:r>
              <a:rPr lang="el-GR" dirty="0"/>
              <a:t>Η Ε.Ε υλοποίησε την συμφωνία ΕΕ-Τουρκία, η οποία βοήθησε στην μείωση των μεταναστευτικών ροών και πρόσφερε οικονομική βοήθεια στην Ελλάδα για να βελτιώσει τις συνθήκες στα κέντρα υποδοχής . Επιπρόσθετα, Το Ευρωπαϊκό Δικαστήριο Ανθρωπίνων Δικαιωμάτων παρεμβαίνει σε περιπτώσεις  σχετικές με την αντιμετώπιση των μεταναστών, δίνοντας έμφαση στην προστασία των ανθρωπίνων δικαιωμάτων σε αυτό το πλαίσιο. </a:t>
            </a:r>
            <a:endParaRPr lang="en-US" dirty="0"/>
          </a:p>
          <a:p>
            <a:r>
              <a:rPr lang="en-US" dirty="0"/>
              <a:t>🖈 </a:t>
            </a:r>
            <a:r>
              <a:rPr lang="el-GR" dirty="0"/>
              <a:t>Ερωτήσεις</a:t>
            </a:r>
            <a:r>
              <a:rPr lang="en-US" dirty="0"/>
              <a:t>:</a:t>
            </a:r>
          </a:p>
          <a:p>
            <a:r>
              <a:rPr lang="en-US" dirty="0"/>
              <a:t>«</a:t>
            </a:r>
            <a:r>
              <a:rPr lang="el-GR" dirty="0"/>
              <a:t> Πόσο αποτελεσματικές πιστεύετε πως ήταν οι ενέργειες της Ε.Ε. σε αυτές τις περιπτώσεις</a:t>
            </a:r>
            <a:r>
              <a:rPr lang="en-US" dirty="0"/>
              <a:t>?"</a:t>
            </a:r>
          </a:p>
          <a:p>
            <a:r>
              <a:rPr lang="en-US" dirty="0"/>
              <a:t>«</a:t>
            </a:r>
            <a:r>
              <a:rPr lang="el-GR" dirty="0"/>
              <a:t> Τι επιπρόσθετα μέτρα θα μπορούσε η Ε.Ε. να λάβει, ώστε τα κράτη-μέλη σέβονται τα θεμελιώδη δικαιώματα?</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Αυτή η διαφάνεια μας συστήνει τους βασικούς στόχους της Ε.Ε. που έχουν κατοχυρωθεί στην Συνθήκη της Ευρωπαϊκής Ένωσης. Οι στόχοι αυτοί προσανατολίζουν τις ενέργειες της Ε.Ε. στο εσωτερικό της, αλλά και παγκόσμια. Η Ε.Ε στοχεύει στην δημιουργία μιας αρμονικής, ειρηνικής και ευημερούσας Ευρώπης ενώ αντιμετωπίζει πιεστικές διεθνείς προκλήσεις.»</a:t>
            </a:r>
            <a:endParaRPr lang="en-US" dirty="0"/>
          </a:p>
          <a:p>
            <a:endParaRPr lang="en-US" dirty="0"/>
          </a:p>
          <a:p>
            <a:r>
              <a:rPr lang="en-US" dirty="0"/>
              <a:t>📄 </a:t>
            </a:r>
            <a:r>
              <a:rPr lang="el-GR" dirty="0"/>
              <a:t>Χρησιμοποιήστε την τεχνική του </a:t>
            </a:r>
            <a:r>
              <a:rPr lang="en-US" dirty="0"/>
              <a:t>brainstorming </a:t>
            </a:r>
            <a:r>
              <a:rPr lang="el-GR" dirty="0"/>
              <a:t>σχετικά με τους βασικούς στόχους, ώστε να υποκινήσετε το ενδιαφέρον των συμμετεχόντων.</a:t>
            </a:r>
            <a:r>
              <a:rPr lang="en-US" dirty="0"/>
              <a:t> </a:t>
            </a:r>
            <a:r>
              <a:rPr lang="el-GR" dirty="0"/>
              <a:t>Χρησιμοποιήστε τις εικόνες της διαφάνειας ως οπτικά ερεθίσματα για την διευκόλυνση της συζήτησης.</a:t>
            </a:r>
            <a:endParaRPr lang="en-US" dirty="0"/>
          </a:p>
          <a:p>
            <a:r>
              <a:rPr lang="en-US" dirty="0"/>
              <a:t>📄</a:t>
            </a:r>
            <a:r>
              <a:rPr lang="el-GR" dirty="0"/>
              <a:t>Συμβολισμοί</a:t>
            </a:r>
            <a:r>
              <a:rPr lang="en-US" dirty="0"/>
              <a:t>:</a:t>
            </a:r>
          </a:p>
          <a:p>
            <a:r>
              <a:rPr lang="el-GR" dirty="0"/>
              <a:t>Περιστέρι: Ειρήνη</a:t>
            </a:r>
            <a:endParaRPr lang="en-US" dirty="0"/>
          </a:p>
          <a:p>
            <a:r>
              <a:rPr lang="el-GR" dirty="0"/>
              <a:t>Ασπίδα</a:t>
            </a:r>
            <a:r>
              <a:rPr lang="en-US" dirty="0"/>
              <a:t>:</a:t>
            </a:r>
            <a:r>
              <a:rPr lang="el-GR" dirty="0"/>
              <a:t> Ασφάλεια</a:t>
            </a:r>
            <a:endParaRPr lang="en-US" dirty="0"/>
          </a:p>
          <a:p>
            <a:r>
              <a:rPr lang="el-GR" dirty="0"/>
              <a:t>Διαλογισμός: Ευημερία</a:t>
            </a:r>
            <a:endParaRPr lang="en-US" dirty="0"/>
          </a:p>
          <a:p>
            <a:r>
              <a:rPr lang="el-GR" dirty="0"/>
              <a:t>Ζυγαριά: Δικαιοσύνη</a:t>
            </a:r>
            <a:endParaRPr lang="en-US" dirty="0"/>
          </a:p>
          <a:p>
            <a:r>
              <a:rPr lang="el-GR" dirty="0"/>
              <a:t>Ενωμένα χέρια</a:t>
            </a:r>
            <a:r>
              <a:rPr lang="en-US" dirty="0"/>
              <a:t>: </a:t>
            </a:r>
            <a:r>
              <a:rPr lang="el-GR" dirty="0"/>
              <a:t>Κοινωνική πρόοδος</a:t>
            </a:r>
            <a:endParaRPr lang="en-US" dirty="0"/>
          </a:p>
          <a:p>
            <a:r>
              <a:rPr lang="el-GR" dirty="0"/>
              <a:t>Νομίσματα</a:t>
            </a:r>
            <a:r>
              <a:rPr lang="en-US" dirty="0"/>
              <a:t>:</a:t>
            </a:r>
            <a:r>
              <a:rPr lang="el-GR" dirty="0"/>
              <a:t> Οικονομική μεγέθυνση</a:t>
            </a:r>
            <a:endParaRPr lang="en-US" dirty="0"/>
          </a:p>
          <a:p>
            <a:r>
              <a:rPr lang="el-GR" dirty="0"/>
              <a:t>Χέρια με ανεμογεννήτριες</a:t>
            </a:r>
            <a:r>
              <a:rPr lang="en-US" dirty="0"/>
              <a:t>:  </a:t>
            </a:r>
            <a:r>
              <a:rPr lang="el-GR" dirty="0"/>
              <a:t>Βιώσιμη ανάπτυξη</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Οι τέσσερις στόχοι αντιπροσωπεύουν τις ιδρυτικές δεσμεύσεις της Ε.Ε., για την ειρήνη, την ασφάλεια, την δικαιοσύνη και την ευημερία των πολιτών της. Καθώς εξηγείτε αυτούς του στόχους, δώστε έμφαση στο πως ο καθένας τους συνδέεται με την ζωή των πολιτών και στο πως η Ε.Ε. εργάζεται για την καθιέρωση τους μεταξύ των κρατών-μελών.</a:t>
            </a:r>
            <a:r>
              <a:rPr lang="en-US" dirty="0"/>
              <a:t>"</a:t>
            </a:r>
          </a:p>
          <a:p>
            <a:endParaRPr lang="en-US" dirty="0"/>
          </a:p>
          <a:p>
            <a:r>
              <a:rPr lang="en-US" dirty="0"/>
              <a:t>📄 </a:t>
            </a:r>
            <a:r>
              <a:rPr lang="el-GR" dirty="0"/>
              <a:t>Ζητήστε από  τους συμμετέχοντες να σκεφτούν πως αυτοί οι στόχοι μπορεί  εκδηλώνονται στην καθημερινότητα τους ή στην κοινωνία, και προτρέψτε τους να μοιραστούν προσωπικές εμπειρίες με αυτή την θεματική</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Αυτοί οι τρεις στόχοι αποδεικνύουν την προοδευτική οπτική της Ε.Ε. σε ζητήματα βιωσιμότητας, οικονομικής μεγέθυνσης και κοινωνικής συνοχής. Κάθε στόχος έχει ένα ζωτικό ρόλο στο σχηματισμό των Ευρωπαϊκών πολιτικών και στην δέσμευση της Ε.Ε. για ένα καλύτερο μέλλον για τους πολίτες της.</a:t>
            </a:r>
            <a:r>
              <a:rPr lang="en-US" dirty="0"/>
              <a:t>"</a:t>
            </a:r>
          </a:p>
          <a:p>
            <a:endParaRPr lang="en-US" dirty="0"/>
          </a:p>
          <a:p>
            <a:r>
              <a:rPr lang="en-US" dirty="0"/>
              <a:t>📄</a:t>
            </a:r>
            <a:r>
              <a:rPr lang="el-GR" dirty="0"/>
              <a:t> Ζητήστε από  τους συμμετέχοντες να διερευνήσουν πως  οι στόχοι της βιωσιμότητας και της </a:t>
            </a:r>
            <a:r>
              <a:rPr lang="el-GR" dirty="0" err="1"/>
              <a:t>οικονομικο</a:t>
            </a:r>
            <a:r>
              <a:rPr lang="el-GR" dirty="0"/>
              <a:t>-κοινωνικής εξέλιξης συντάσσονται με τις προσδοκίες τους για το μέλλον της Ευρώπης.</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Αφού έχουμε εξερευνήσει διάφορες πτυχές των πολιτικών και των πρωτοβουλιών της Ε.Ε., ας επικεντρωθούμε σε κάτι που είναι εξέχουσας σημασίας: τα δικαιώματα και τους στόχους που σχετίζονται με τα παιδικά. Η Ε.Ε. προσπαθεί ενεργά να διασφαλίσει πως τα παιδιά « ακούγονται» και οι ανάγκες τους καλύπτονται.»</a:t>
            </a:r>
            <a:endParaRPr lang="en-US" dirty="0"/>
          </a:p>
          <a:p>
            <a:r>
              <a:rPr lang="el-GR" dirty="0"/>
              <a:t>Ας δούμε ένα βίντεο που υπογραμμίζει τις αλλαγές που έχουν γίνει σχετικά με τα δικαιώματα των παιδιών, από ΄τότε που η Ε..Ε δημοσίευσε αυτό το σημαντικό πλάνο, πριν ΄από τρία χρόνια. Αυτό το βίντεο παρουσιάζει την πλατφόρμα που έχει δοθεί στα παιδιά για να εκφράζουν τις σκέψεις τους και πως η Ε.Ε. προσεγγίζει βασικά θέματα που επηρεάζουν την ζωή τους, όπως η ασφάλεια, η υγεία και η ευημερία».</a:t>
            </a:r>
          </a:p>
          <a:p>
            <a:endParaRPr lang="en-US" dirty="0"/>
          </a:p>
          <a:p>
            <a:r>
              <a:rPr lang="en-US" dirty="0"/>
              <a:t>📄</a:t>
            </a:r>
            <a:r>
              <a:rPr lang="el-GR" dirty="0"/>
              <a:t>Βασικά σημεία να προσέξετε ενώ παρακολουθείτε</a:t>
            </a:r>
            <a:r>
              <a:rPr lang="en-US" dirty="0"/>
              <a:t>:</a:t>
            </a:r>
          </a:p>
          <a:p>
            <a:r>
              <a:rPr lang="en-US" dirty="0"/>
              <a:t>- </a:t>
            </a:r>
            <a:r>
              <a:rPr lang="el-GR" dirty="0"/>
              <a:t>Η συμμετοχή των παιδιών</a:t>
            </a:r>
            <a:r>
              <a:rPr lang="en-US" dirty="0"/>
              <a:t>: </a:t>
            </a:r>
            <a:r>
              <a:rPr lang="el-GR" dirty="0"/>
              <a:t>Πως η Ε.Ε. έχει δημιουργήσει ευκαιρίες για τα παιδιά να μοιράζονται τις απόψεις τους με τους νομοθέτες.</a:t>
            </a:r>
            <a:endParaRPr lang="en-US" dirty="0"/>
          </a:p>
          <a:p>
            <a:endParaRPr lang="en-US" dirty="0"/>
          </a:p>
          <a:p>
            <a:r>
              <a:rPr lang="en-US" dirty="0"/>
              <a:t>- </a:t>
            </a:r>
            <a:r>
              <a:rPr lang="el-GR" dirty="0"/>
              <a:t>Αντιμετωπίζοντας τις προκλήσεις</a:t>
            </a:r>
            <a:r>
              <a:rPr lang="en-US" dirty="0"/>
              <a:t>: </a:t>
            </a:r>
            <a:r>
              <a:rPr lang="el-GR" dirty="0"/>
              <a:t>Σημειώστε τις διάφορες προκλήσεις που αναφέρονται , όπως ο σχολικός εκφοβισμός</a:t>
            </a:r>
            <a:r>
              <a:rPr lang="en-US" dirty="0"/>
              <a:t>,</a:t>
            </a:r>
            <a:r>
              <a:rPr lang="el-GR" dirty="0"/>
              <a:t> η εμπορία ανθρώπων, η ασφάλεια στον κυβερνοχώρο και πως η Ε.Ε. αντιμετωπίζει αυτά τα ζητήματα.</a:t>
            </a:r>
            <a:endParaRPr lang="en-US" dirty="0"/>
          </a:p>
          <a:p>
            <a:endParaRPr lang="en-US" dirty="0"/>
          </a:p>
          <a:p>
            <a:r>
              <a:rPr lang="en-US" dirty="0"/>
              <a:t>- </a:t>
            </a:r>
            <a:r>
              <a:rPr lang="el-GR" dirty="0"/>
              <a:t>Παγκόσμια επιρροή</a:t>
            </a:r>
            <a:r>
              <a:rPr lang="en-US" dirty="0"/>
              <a:t>: </a:t>
            </a:r>
            <a:r>
              <a:rPr lang="el-GR" dirty="0"/>
              <a:t>Σκεφτείτε το ρόλο της Ένωσης όχι μόνο στην Ευρώπη αλλά και  στην υπεράσπιση των παιδιών σε παγκόσμιο επίπεδο, ειδικά σε περιόδους κρίσης.</a:t>
            </a:r>
            <a:endParaRPr lang="en-US" dirty="0"/>
          </a:p>
          <a:p>
            <a:endParaRPr lang="en-US" dirty="0"/>
          </a:p>
          <a:p>
            <a:r>
              <a:rPr lang="en-US" dirty="0"/>
              <a:t>🖈</a:t>
            </a:r>
            <a:r>
              <a:rPr lang="el-GR" dirty="0"/>
              <a:t>Ερωτήσεις μετά την προβολή του βίντεο</a:t>
            </a:r>
            <a:r>
              <a:rPr lang="en-US" dirty="0"/>
              <a:t>:</a:t>
            </a:r>
          </a:p>
          <a:p>
            <a:r>
              <a:rPr lang="en-US" dirty="0"/>
              <a:t>«</a:t>
            </a:r>
            <a:r>
              <a:rPr lang="el-GR" dirty="0"/>
              <a:t>Ποιες από τις συγκεκριμένες πρωτοβουλίες που αναφέρονται στο βίντεο, πιστεύετε πως θα έχουν την θετικότερη επίδραση στην ζωή των παιδιών, κυρίως για όσων ανήκουν σε ευάλωτες ομάδες ή κινδυνεύουν από κοινωνικό αποκλεισμό. Γιατί? </a:t>
            </a:r>
            <a:r>
              <a:rPr lang="en-US" dirty="0"/>
              <a:t>"</a:t>
            </a:r>
          </a:p>
          <a:p>
            <a:endParaRPr lang="en-US" dirty="0"/>
          </a:p>
          <a:p>
            <a:r>
              <a:rPr lang="en-US" dirty="0"/>
              <a:t>«</a:t>
            </a:r>
            <a:r>
              <a:rPr lang="el-GR" dirty="0"/>
              <a:t>Πως μπορούμε εμείς, ως υποστηρικτικοί ενήλικες ,να ενισχύσουμε τα δικαιώματα των παιδιών στις κοινωνίες μας, και τι θα μπορούσαμε να κάνουμε για να ακουστεί η φωνή των παιδιών</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Σας καλωσορίζουμε στην Ενότητα 3</a:t>
            </a:r>
            <a:r>
              <a:rPr lang="en-US" dirty="0"/>
              <a:t>,</a:t>
            </a:r>
            <a:r>
              <a:rPr lang="el-GR" dirty="0"/>
              <a:t> όπου θα εξερευνήσουμε τις πιο σημαντικές πολιτικές και προγράμματα της Ε.Ε.. Σε αυτήν την ενότητα θα αποκτήσετε μια καλύτερη κατανόηση των πολιτικών της Ε.Ε. σε περιοχές όπως η οικονομία, η αγροτική πολιτική, το περιβάλλον και ο ψηφιακός χώρος, όπως και στα βασικά προγράμματα  που προσφέρει η Ε.Ε. στους πολίτες της.</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Ας ανακαλύψουμε τις κυριότερες πολιτικές της Ε.Ε.. Η οικονομική και νομισματική πολιτική της Ε.Ε., είναι σημαντική για την διατήρηση της οικονομικής σταθερότητας, ιδιαίτερα της Ευρωζώνης και Ευρωπαϊκής Κεντρικής Τράπεζας. </a:t>
            </a:r>
            <a:r>
              <a:rPr lang="en-US" dirty="0"/>
              <a:t> </a:t>
            </a:r>
            <a:r>
              <a:rPr lang="el-GR" dirty="0"/>
              <a:t>Το ίδιο και η Κοινή Αγροτική Πολιτική έχει βασικό ρόλο στην υποστήριξη του ευρωπαϊκού  αγροτικού  τομέα  και προωθεί την βιωσιμότητα.</a:t>
            </a:r>
            <a:r>
              <a:rPr lang="en-US" dirty="0"/>
              <a:t>."</a:t>
            </a:r>
          </a:p>
          <a:p>
            <a:endParaRPr lang="en-US" dirty="0"/>
          </a:p>
          <a:p>
            <a:r>
              <a:rPr lang="en-US" dirty="0"/>
              <a:t>🖈 </a:t>
            </a:r>
            <a:r>
              <a:rPr lang="el-GR" dirty="0"/>
              <a:t>Ερώτηση</a:t>
            </a:r>
            <a:r>
              <a:rPr lang="en-US" dirty="0"/>
              <a:t>: </a:t>
            </a:r>
            <a:r>
              <a:rPr lang="el-GR" dirty="0"/>
              <a:t> Πως πιστεύτε αυτές οι πολιτικές επηρεάζουν την καθημερινή ζωή των πολιτών της Ε.Ε., συμπεριλαμβανομένων και των ανηλίκων που ζουν εκτός οικογένειας</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Η Ενιαία Ψηφιακή Αγορά διασφαλίζει πως ο καθένας έχει πρόσβαση σε ψηφιακές υπηρεσίες ενώ προστατεύει τα δεδομένα και προωθεί την κυβερνοασφάλεια. Η περιβαλλοντική πολιτική της Ε.Ε., ειδικά με την Πράσινη Συμφωνία, εστιάζει στην βιωσιμότητα και την δράση για το κλίμα, κάτι που απασχολεί όλο και περισσότερο τους νέους σήμερα.</a:t>
            </a:r>
            <a:r>
              <a:rPr lang="en-US" dirty="0"/>
              <a:t>"</a:t>
            </a:r>
          </a:p>
          <a:p>
            <a:endParaRPr lang="en-US" dirty="0"/>
          </a:p>
          <a:p>
            <a:r>
              <a:rPr lang="en-US" dirty="0"/>
              <a:t>📄 </a:t>
            </a:r>
            <a:r>
              <a:rPr lang="el-GR" dirty="0"/>
              <a:t>Συζητείστε για το πως αυτές οι πολιτικές επηρεάζουν την καθημερινή ζωή των πολιτών και με ποιο τρόπο θα μπορούσαν να εξηγήσουν αυτές τις έννοιες στους ανήλικους με ένα από και προσιτό τρόπο.</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Η Ε.Ε. προσφέρει μια μεγάλη ποικιλία χρηματοδοτικών και πρωτοβουλιών σχεδιασμένα για την υποστήριξη διαφόρων έργων μεταξύ των κρατών-μελών αλλά κι εκτός συνόρων της Ε.Ε.</a:t>
            </a:r>
            <a:r>
              <a:rPr lang="en-US" dirty="0"/>
              <a:t> </a:t>
            </a:r>
            <a:r>
              <a:rPr lang="el-GR" dirty="0"/>
              <a:t> Αυτά τα προγράμματα καλύπτουν περιοχές όπως η έρευνα, η δημιουργικότητα, η προστασία του περιβάλλοντος και οι δράσεις αλληλεγγύης.</a:t>
            </a:r>
            <a:r>
              <a:rPr lang="en-US" dirty="0"/>
              <a:t>"</a:t>
            </a:r>
          </a:p>
          <a:p>
            <a:endParaRPr lang="en-US" dirty="0"/>
          </a:p>
          <a:p>
            <a:r>
              <a:rPr lang="en-US" dirty="0"/>
              <a:t>📄 </a:t>
            </a:r>
            <a:r>
              <a:rPr lang="el-GR" dirty="0"/>
              <a:t>Σύντομα μιλήστε για τα 7 βασικά προγράμματα, χωρίς να εισέρθετε σε λεπτομέρειες, καθώς οι επόμενες διαφάνειες θα τα καλύψουν σε βάθος.</a:t>
            </a:r>
            <a:r>
              <a:rPr lang="en-US" dirty="0"/>
              <a:t> </a:t>
            </a:r>
            <a:r>
              <a:rPr lang="el-GR" dirty="0"/>
              <a:t>Ο στόχος εδώ είναι να προσφέρετε στους συμμετέχοντες μια γενική ματιά στις διαθέσιμες πηγές</a:t>
            </a:r>
          </a:p>
          <a:p>
            <a:r>
              <a:rPr lang="en-US" dirty="0"/>
              <a:t> </a:t>
            </a:r>
            <a:r>
              <a:rPr lang="el-GR" dirty="0"/>
              <a:t>Μετά την παρουσίαση ρωτήστε τους συμμετέχοντες αν έχουν ποτέ εμπλακεί σε κάποια από τις χρηματοδοτικές πρωτοβουλίες της Ε.Ε. είτε άμεσα, είτε μέσω της εργασίας τους.</a:t>
            </a:r>
            <a:r>
              <a:rPr lang="en-US" dirty="0"/>
              <a:t>f</a:t>
            </a:r>
            <a:r>
              <a:rPr lang="el-GR" dirty="0"/>
              <a:t>Αυτό θα βοηθήσει στο σπάσιμο του πάγου και θα συνδέσει το πρόγραμμα με τις προσωπικές τους εμπειρίες</a:t>
            </a:r>
            <a:r>
              <a:rPr lang="en-US" dirty="0"/>
              <a:t>: «</a:t>
            </a:r>
            <a:r>
              <a:rPr lang="el-GR" dirty="0"/>
              <a:t>Ποιος από εσάς έχει συμμετάσχει σε κάποιο έργο χρηματοδοτούμενο από την Ε.Ε., ή γνωρίζει κάποιον που έχει? Ας μοιραστούμε τις εμπειρίες μας πριν προχωρήσουμε σε λεπτομέρειες.</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Λοιπόν, ας δούμε τα τέσσερα σημαντικότερα χρηματοδοτικά προγράμματα της Ε.Ε. Αυτές οι πρωτοβουλίες παίζουν σημαντικό ρόλο στην έρευνα, τον εθελοντισμό, τον πολιτισμό και την προστασία του περιβάλλοντος.</a:t>
            </a:r>
            <a:r>
              <a:rPr lang="en-US" dirty="0"/>
              <a:t>"</a:t>
            </a:r>
          </a:p>
          <a:p>
            <a:endParaRPr lang="en-US" dirty="0"/>
          </a:p>
          <a:p>
            <a:pPr marL="171450" indent="-171450">
              <a:buFont typeface="Arial" panose="020B0604020202020204" pitchFamily="34" charset="0"/>
              <a:buChar char="•"/>
            </a:pPr>
            <a:r>
              <a:rPr lang="en-US" dirty="0"/>
              <a:t>📄Horizon Europe: </a:t>
            </a:r>
            <a:r>
              <a:rPr lang="el-GR" dirty="0"/>
              <a:t>Εστιάζει στην έρευνα και την καινοτομία , με στόχο την αντιμετώπιση  παγκόσμιων προκλήσεων όπως η κλιματική αλλαγή,</a:t>
            </a:r>
            <a:r>
              <a:rPr lang="en-US" dirty="0"/>
              <a:t> </a:t>
            </a:r>
            <a:r>
              <a:rPr lang="el-GR" dirty="0"/>
              <a:t>την ψηφιοποίηση και την δημόσια υγεία. Υπογραμμίστε πως χρηματοδοτούνται τεχνολογίες αιχμής οι οποίες επηρεάζουν άμεσα την καθημερινότητα. Για παράδειγμα, η υποστήριξη της έρευνας για τα  εμβόλια του </a:t>
            </a:r>
            <a:r>
              <a:rPr lang="en-US" dirty="0"/>
              <a:t>COVID-19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European Solidarity Corps: </a:t>
            </a:r>
            <a:r>
              <a:rPr lang="el-GR" dirty="0"/>
              <a:t>Είναι μια ευκαιρία για τους νέους να γίνουν εθελοντές ή να εργαστούν σε έργα που ωφελούν κοινότητες. Πρόκειται για μια εξαιρετική πρόταση για ανήλικους και ενήλικες που θα ήθελαν να συμμετέχουν σε δράσεις αλληλεγγύης. Βοηθήστε τους συμμετέχοντες να το εξερευνήσουν ως ένα τρόπο υποστήριξης για τους ανήλικους που ζουν εκτός οικογένειας.</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Creative Europe: </a:t>
            </a:r>
            <a:r>
              <a:rPr lang="el-GR" dirty="0"/>
              <a:t>Ένα πρόγραμμα αφιερωμένο στην υποστήριξη του τομέα του πολιτισμού και της δημιουργίας, από τον κινηματογράφο και την μουσική μέχρι την λογοτεχνία και την αρχιτεκτονική.</a:t>
            </a:r>
            <a:r>
              <a:rPr lang="en-US" dirty="0"/>
              <a:t> </a:t>
            </a:r>
            <a:r>
              <a:rPr lang="el-GR" dirty="0"/>
              <a:t>Αναφέρετε, πως προάγει την εκτός-συνόρων συνεργασία και την προώθηση των Ευρωπαϊκών αξιών μέσω της τέχνης και του πολιτισμού.</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LIFE </a:t>
            </a:r>
            <a:r>
              <a:rPr lang="en-US" dirty="0" err="1"/>
              <a:t>Programme</a:t>
            </a:r>
            <a:r>
              <a:rPr lang="en-US" dirty="0"/>
              <a:t>: </a:t>
            </a:r>
            <a:r>
              <a:rPr lang="el-GR" dirty="0"/>
              <a:t>Το χρηματοδοτικό  πρόγραμμα της Ε.Ε. για το περιβάλλον και την δράση για το κλίμα, Χρηματοδοτεί έργα σχετικά με την βιοποικιλότητα, την μόλυνση, και την βιώσιμη ενέργεια. Ζητήστε από τους συμμετέχοντες να σκεφτούν το πως τα περιβαλλοντολογικά προγράμματα μπορούν να ωφελήσουν τις κοινωνίες όπου απευθύνονται περιλαμβάνοντας και τους ανήλικους εκτός οικογένειας.</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Και τώρα ας δούμε τα βασικά χρηματοδοτικά προγράμματα που επηρεάζουν άμεσα τους νέους , την εκπαίδευση και την τοπική ανάπτυξη σε όλη την ΕΕ.</a:t>
            </a:r>
            <a:r>
              <a:rPr lang="en-US" dirty="0"/>
              <a:t>"</a:t>
            </a:r>
          </a:p>
          <a:p>
            <a:endParaRPr lang="en-US" dirty="0"/>
          </a:p>
          <a:p>
            <a:pPr marL="171450" indent="-171450">
              <a:buFont typeface="Arial" panose="020B0604020202020204" pitchFamily="34" charset="0"/>
              <a:buChar char="•"/>
            </a:pPr>
            <a:r>
              <a:rPr lang="en-US" dirty="0"/>
              <a:t>Erasmus+:</a:t>
            </a:r>
            <a:br>
              <a:rPr lang="en-US" dirty="0"/>
            </a:br>
            <a:r>
              <a:rPr lang="el-GR" dirty="0"/>
              <a:t>Το </a:t>
            </a:r>
            <a:r>
              <a:rPr lang="en-US" dirty="0"/>
              <a:t>Erasmus+ </a:t>
            </a:r>
            <a:r>
              <a:rPr lang="el-GR" dirty="0"/>
              <a:t>είναι η ναυαρχίδα των προγραμμάτων της Ε.Ε.. Υποστηρίζει την εκπαίδευση, την κατάρτιση, την νεολαία και τον αθλητισμό στην Ευρώπη. Και προσφέρει ευκαιρίες για ανθρώπους όλων των ηλικιών για σπουδές, απόκτηση εμπειρίας και εθελοντισμό στο εξωτερικό.</a:t>
            </a:r>
            <a:br>
              <a:rPr lang="en-US" dirty="0"/>
            </a:br>
            <a:r>
              <a:rPr lang="el-GR" dirty="0"/>
              <a:t>Σύνδεση με την τωρινή εκπαίδευση</a:t>
            </a:r>
            <a:r>
              <a:rPr lang="en-US" dirty="0"/>
              <a:t>: </a:t>
            </a:r>
            <a:r>
              <a:rPr lang="el-GR" dirty="0"/>
              <a:t>Αυτό το πρόγραμμα στο οποίο συμμετέχετε είναι χρηματοδοτούμενο από το </a:t>
            </a:r>
            <a:r>
              <a:rPr lang="en-US" dirty="0"/>
              <a:t> Erasmus+, </a:t>
            </a:r>
            <a:r>
              <a:rPr lang="el-GR" dirty="0"/>
              <a:t>άρα είσαστε ήδη ωφελούμενοι από μια από τις σημαντικότερες πρωτοβουλίες της Ε.Ε.</a:t>
            </a:r>
            <a:r>
              <a:rPr lang="en-US" dirty="0"/>
              <a:t>!</a:t>
            </a:r>
            <a:br>
              <a:rPr lang="en-US" dirty="0"/>
            </a:br>
            <a:r>
              <a:rPr lang="el-GR" dirty="0"/>
              <a:t>Μπορείτε να το χρησιμοποιήσετε ως παράδειγμα για την επίδραση του</a:t>
            </a:r>
            <a:r>
              <a:rPr lang="en-US" dirty="0"/>
              <a:t> Erasmus+ </a:t>
            </a:r>
            <a:r>
              <a:rPr lang="el-GR" dirty="0"/>
              <a:t>στους νέους και τους νέους εργαζόμενους.</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err="1"/>
              <a:t>DiscoverEU</a:t>
            </a:r>
            <a:r>
              <a:rPr lang="en-US" dirty="0"/>
              <a:t>:</a:t>
            </a:r>
            <a:br>
              <a:rPr lang="en-US" dirty="0"/>
            </a:br>
            <a:r>
              <a:rPr lang="el-GR" dirty="0"/>
              <a:t>Το </a:t>
            </a:r>
            <a:r>
              <a:rPr lang="en-US" dirty="0" err="1"/>
              <a:t>DiscoverEU</a:t>
            </a:r>
            <a:r>
              <a:rPr lang="el-GR" dirty="0"/>
              <a:t>, επιτρέπει 18χρονους στην Ε.Ε. να αιτηθούν δωρεάν</a:t>
            </a:r>
            <a:r>
              <a:rPr lang="en-US" dirty="0"/>
              <a:t> travel passes </a:t>
            </a:r>
            <a:r>
              <a:rPr lang="el-GR" dirty="0"/>
              <a:t>για να εξερευνήσουν την Ευρώπη. Σκοπός του είναι να βοηθήσει τους νέους να ανακαλύψουν διαφορετικούς πολιτισμούς και </a:t>
            </a:r>
            <a:r>
              <a:rPr lang="en-US" dirty="0"/>
              <a:t> </a:t>
            </a:r>
            <a:r>
              <a:rPr lang="el-GR" dirty="0"/>
              <a:t>να αναπτύξουν την ευρωπαϊκή τους ταυτότητα ταξιδεύοντας. Ακόμη κι αν οι ανήλικοι εκτός οικογένειας δεν μπορούν να ταξιδέψουν μέχρι να γίνουν 18, βοηθήστε τους να το γνωρίσουν ώστε να το χρησιμοποιήσουν πιθανά στο μέλλον.</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l-GR" dirty="0"/>
              <a:t>Ταμείο Συνοχής και Διαρθρωτικά ταμεία</a:t>
            </a:r>
            <a:r>
              <a:rPr lang="en-US" dirty="0"/>
              <a:t>:</a:t>
            </a:r>
            <a:br>
              <a:rPr lang="en-US" dirty="0"/>
            </a:br>
            <a:r>
              <a:rPr lang="el-GR" dirty="0"/>
              <a:t>Προσφέρουν οικονομική στήριξη για την μείωση των διαφορών μεταξύ των περιοχών της Ευρώπης. Εστιάζουν στην βελτίωση των υποδομών, προάγουν την κοινωνική συνοχή και στηρίζουν την βιώσιμη ανάπτυξη.</a:t>
            </a:r>
            <a:endParaRPr lang="en-US" dirty="0"/>
          </a:p>
          <a:p>
            <a:endParaRPr lang="en-US" dirty="0"/>
          </a:p>
          <a:p>
            <a:r>
              <a:rPr lang="el-GR" dirty="0"/>
              <a:t>Παραδείγματα</a:t>
            </a:r>
            <a:r>
              <a:rPr lang="en-US" dirty="0"/>
              <a:t>:</a:t>
            </a:r>
          </a:p>
          <a:p>
            <a:r>
              <a:rPr lang="el-GR" dirty="0"/>
              <a:t>Ισπανία</a:t>
            </a:r>
            <a:r>
              <a:rPr lang="en-US" dirty="0"/>
              <a:t>:</a:t>
            </a:r>
            <a:r>
              <a:rPr lang="el-GR" dirty="0"/>
              <a:t>Χρηματοδότηση ενέργειας και μεταφορών, εκ των οποίων βελτίωση του δικτύου σιδηροδρόμων και ανανεώσιμες πηγές ενέργειας</a:t>
            </a:r>
            <a:endParaRPr lang="en-US" dirty="0"/>
          </a:p>
          <a:p>
            <a:r>
              <a:rPr lang="el-GR" dirty="0"/>
              <a:t>Ιταλία</a:t>
            </a:r>
            <a:r>
              <a:rPr lang="en-US" dirty="0"/>
              <a:t>: </a:t>
            </a:r>
            <a:r>
              <a:rPr lang="el-GR" dirty="0"/>
              <a:t>Κεφάλαια του ταμείου συνοχής για την βελτίωση του τοπικού εκπαιδευτικού συστήματος και τις ψηφιακές υποδομές της Νότιας Ιταλίας.</a:t>
            </a:r>
          </a:p>
          <a:p>
            <a:r>
              <a:rPr lang="el-GR" dirty="0"/>
              <a:t>Ελλάδα</a:t>
            </a:r>
            <a:r>
              <a:rPr lang="en-US" dirty="0"/>
              <a:t>: </a:t>
            </a:r>
            <a:r>
              <a:rPr lang="el-GR" dirty="0"/>
              <a:t>Κεφάλαια του διαρθρωτικού ταμείου  για την στήριξη της δημιουργίας θέσεων εργασίας, ειδικότερα για την αντιμετώπιση της ανεργίας των νέων και της κοινωνικής ένταξης ευάλωτων ομάδων π.χ. πρόσφυγες.</a:t>
            </a:r>
            <a:endParaRPr lang="en-US" dirty="0"/>
          </a:p>
          <a:p>
            <a:endParaRPr lang="en-US" dirty="0"/>
          </a:p>
          <a:p>
            <a:r>
              <a:rPr lang="en-US" dirty="0"/>
              <a:t>🖈 «</a:t>
            </a:r>
            <a:r>
              <a:rPr lang="el-GR" dirty="0"/>
              <a:t>Αφού είδαμε και τα 7 προγράμματα , ποιο από αυτά νομίζετε πως θα ωφελούσε περισσότερο την δουλειά σας με τους ανήλικους εκτός οικογένεια</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Ας μιλήσουμε για το πως οι ενήλικες και οι ανήλικοι μπορούν να ανακαλύψουν αυτές τις ευκαιρίες</a:t>
            </a:r>
            <a:r>
              <a:rPr lang="en-US" dirty="0"/>
              <a:t>.</a:t>
            </a:r>
            <a:r>
              <a:rPr lang="el-GR" dirty="0"/>
              <a:t>Αν αναζητάτε θέσεις εθελοντισμού ή να καθοδηγήσετε τους ανήλικους προς κάποια προγράμματα υπάρχουν διάφορες πλατφόρμες και πηγές που μπορεί να βοηθήσουν</a:t>
            </a:r>
            <a:r>
              <a:rPr lang="en-US" dirty="0"/>
              <a:t>."</a:t>
            </a:r>
          </a:p>
          <a:p>
            <a:endParaRPr lang="en-US" dirty="0"/>
          </a:p>
          <a:p>
            <a:r>
              <a:rPr lang="en-US" dirty="0"/>
              <a:t>🖈 «</a:t>
            </a:r>
            <a:r>
              <a:rPr lang="el-GR" dirty="0"/>
              <a:t>Έχει χρησιμοποιήσει ή ακούσει κάποιος αυτές τις πλατφόρμες? Ας συζητήσουμε πως μπορούμε  να συστήσουμε στους ανήλικους αυτά τα εργαλεία</a:t>
            </a:r>
            <a:r>
              <a:rPr lang="en-US" dirty="0"/>
              <a:t>."</a:t>
            </a:r>
          </a:p>
          <a:p>
            <a:endParaRPr lang="en-US" dirty="0"/>
          </a:p>
          <a:p>
            <a:r>
              <a:rPr lang="en-US" dirty="0"/>
              <a:t>📄 </a:t>
            </a:r>
            <a:r>
              <a:rPr lang="el-GR" dirty="0"/>
              <a:t>Μπορείτε να οργανώσετε  δραστηριότητα όπου οι ενήλικες εξερευνούν αυτές τις πλατφόρμες και ανακαλύπτουν ευκαιρίες συμμετοχής για τους ανήλικους σε ευρωπαϊκά προγράμματα, που προάγουν την κοινωνική συμπερίληψη και την ανάπτυξη δεξιοτήτων.</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Έχουμε πλέον καλύψει πως λειτουργεί η Ε..Ε και τις ευκαιρίες που προσφέρει ,αλλά ένα σημαντικό κομμάτι για να λειτουργήσετε ως θετικά πρότυπα είναι να γνωρίζετε πως να εμπνεύσετε το πρότυπο του ενεργού πολίτη. Αυτή η ενότητα θα σας βοηθήσει να κατανοήσετε τα δικαιώματα σας ως πολίτες της Ε..Ε. και πως να προωθήσετε την κοινωνική συμμετοχή στους ανήλικους εκτός οικογένειας.</a:t>
            </a:r>
            <a:r>
              <a:rPr lang="en-US" dirty="0"/>
              <a:t>"</a:t>
            </a:r>
          </a:p>
          <a:p>
            <a:endParaRPr lang="en-US" dirty="0"/>
          </a:p>
          <a:p>
            <a:r>
              <a:rPr lang="en-US" dirty="0"/>
              <a:t>📄 </a:t>
            </a:r>
            <a:r>
              <a:rPr lang="el-GR" dirty="0"/>
              <a:t>Εξηγήστε πως αυτή η ενότητα θα ερευνήσει τα δικαιώματα, τις υποχρεώσεις και την συμμετοχή στα κοινά</a:t>
            </a:r>
            <a:r>
              <a:rPr lang="en-US" dirty="0"/>
              <a:t>.</a:t>
            </a:r>
          </a:p>
          <a:p>
            <a:endParaRPr lang="en-US" dirty="0"/>
          </a:p>
          <a:p>
            <a:r>
              <a:rPr lang="en-US" dirty="0"/>
              <a:t>🖈 «</a:t>
            </a:r>
            <a:r>
              <a:rPr lang="el-GR" dirty="0"/>
              <a:t>Τι σημαίνει για εσάς το να είστε Ευρωπαίοι πολίτες, και πως πιστεύετε πως αυτό θα μπορέσει να επηρεάσει τους ανήλικους που θα υποστηρίξετε</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Σ αυτήν τη διαφάνεια, θα ερευνήσουμε τα τρία βασικά δικαιώματα που έχει κάθε πολίτης της Ε.Ε.</a:t>
            </a:r>
            <a:r>
              <a:rPr lang="en-US" dirty="0"/>
              <a:t>: </a:t>
            </a:r>
            <a:r>
              <a:rPr lang="el-GR" dirty="0"/>
              <a:t>Ελεύθερη μετακίνηση, δικαίωμα ψήφου και προστασία καταναλωτή. Αυτά τα δικαιώματα, όχι μόνο καθορίζουν τι σημαίνει να είναι κάποιος πολίτης της Ε.Ε. αλλά επίσης επηρεάζουν τις καθημερινές εμπειρίες εκατομμυρίων πολιτών της Ε.Ε.</a:t>
            </a:r>
            <a:r>
              <a:rPr lang="en-US" dirty="0"/>
              <a:t>"</a:t>
            </a:r>
          </a:p>
          <a:p>
            <a:endParaRPr lang="en-US" dirty="0"/>
          </a:p>
          <a:p>
            <a:r>
              <a:rPr lang="en-US" dirty="0"/>
              <a:t>📄 </a:t>
            </a:r>
            <a:r>
              <a:rPr lang="el-GR" dirty="0"/>
              <a:t>Ελεύθερη Μετακίνηση</a:t>
            </a:r>
            <a:r>
              <a:rPr lang="en-US" dirty="0"/>
              <a:t>:</a:t>
            </a:r>
          </a:p>
          <a:p>
            <a:r>
              <a:rPr lang="el-GR" dirty="0"/>
              <a:t>Επιτρέπει στους πολίτες της Ε.Ε. Να εργάζονται, να ζουν και να ταξιδεύουν ελεύθερα μεταξύ των κρατών-μελών της Ε.Ε.</a:t>
            </a:r>
            <a:r>
              <a:rPr lang="en-US" dirty="0"/>
              <a:t>.</a:t>
            </a:r>
            <a:r>
              <a:rPr lang="el-GR" dirty="0"/>
              <a:t>Όμως για τους ανήλικους εκτός οικογένειας αυτό το δικαίωμα μπορεί να είναι πιο δύσκολο να ασκηθεί λόγω νομικών περιορισμών, έλλειψης υποστήριξης ή περιορισμένων πόρων.</a:t>
            </a:r>
            <a:endParaRPr lang="en-US" dirty="0"/>
          </a:p>
          <a:p>
            <a:endParaRPr lang="en-US" dirty="0"/>
          </a:p>
          <a:p>
            <a:r>
              <a:rPr lang="el-GR" dirty="0"/>
              <a:t>Παράδειγμα</a:t>
            </a:r>
            <a:r>
              <a:rPr lang="en-US" dirty="0"/>
              <a:t>: </a:t>
            </a:r>
            <a:r>
              <a:rPr lang="el-GR" dirty="0"/>
              <a:t>Οι ανήλικοι πρόσφυγες ή οι ανήλικοι χωρίς οικογενειακή υποστήριξη, μπορεί να δυσκολεύονται με την απόκτηση των κατάλληλων εγγράφων που χρειάζονται για να διασχίσουν τα σύνορα ή να αποκτήσουν πρόσβαση σε υπηρεσίες σε άλλη χώρα.</a:t>
            </a:r>
            <a:endParaRPr lang="en-US" dirty="0"/>
          </a:p>
          <a:p>
            <a:r>
              <a:rPr lang="en-US" dirty="0"/>
              <a:t>🖈 </a:t>
            </a:r>
            <a:r>
              <a:rPr lang="el-GR" dirty="0"/>
              <a:t>Ερώτηση για συζήτηση</a:t>
            </a:r>
            <a:r>
              <a:rPr lang="en-US" dirty="0"/>
              <a:t> (</a:t>
            </a:r>
            <a:r>
              <a:rPr lang="el-GR" dirty="0"/>
              <a:t>στην διαφάνεια</a:t>
            </a:r>
            <a:r>
              <a:rPr lang="en-US" dirty="0"/>
              <a:t>):</a:t>
            </a:r>
          </a:p>
          <a:p>
            <a:r>
              <a:rPr lang="en-US" dirty="0"/>
              <a:t>«</a:t>
            </a:r>
            <a:r>
              <a:rPr lang="el-GR" dirty="0"/>
              <a:t>Μπορείτε να σκεφτείτε κάποιες προκλήσεις που οι ανήλικοι εκτός οικογένειας μπορεί να αντιμετωπίσουν ασκώντας το δικαίωμα τους στην ελεύθερη μετακίνηση</a:t>
            </a:r>
            <a:r>
              <a:rPr lang="en-US" dirty="0"/>
              <a:t>? </a:t>
            </a:r>
            <a:r>
              <a:rPr lang="el-GR" dirty="0"/>
              <a:t>Έχετε ακούσει κάποια περίπτωση παραβίασης αυτού του δικαιώματος</a:t>
            </a:r>
            <a:r>
              <a:rPr lang="en-US" dirty="0"/>
              <a:t>?"</a:t>
            </a:r>
          </a:p>
          <a:p>
            <a:endParaRPr lang="en-US" dirty="0"/>
          </a:p>
          <a:p>
            <a:r>
              <a:rPr lang="el-GR" dirty="0"/>
              <a:t>Στοιχεία συζήτησης</a:t>
            </a:r>
            <a:r>
              <a:rPr lang="en-US" dirty="0"/>
              <a:t>: </a:t>
            </a:r>
            <a:r>
              <a:rPr lang="el-GR" dirty="0"/>
              <a:t>Σκεφτείτε πρακτικά προβλήματα όπως έλλειψη </a:t>
            </a:r>
            <a:r>
              <a:rPr lang="el-GR" dirty="0" err="1"/>
              <a:t>ταυτοποιητικών</a:t>
            </a:r>
            <a:r>
              <a:rPr lang="el-GR" dirty="0"/>
              <a:t> στοιχείων, ζητήματα με τους νόμιμους επιτρόπους, δυσκολία στην πρόσβαση των απαραίτητων ταξιδιωτικών εγγράφων και αδειών. Ζητήστε από τους συμμετέχοντες να μοιραστούν παραδείγματα από την εργασία τους ή από τις</a:t>
            </a:r>
            <a:endParaRPr lang="en-US" dirty="0"/>
          </a:p>
          <a:p>
            <a:endParaRPr lang="en-US" dirty="0"/>
          </a:p>
          <a:p>
            <a:r>
              <a:rPr lang="en-US" dirty="0"/>
              <a:t>📄 </a:t>
            </a:r>
            <a:r>
              <a:rPr lang="el-GR" dirty="0"/>
              <a:t>Δικαίωμα ψήφου</a:t>
            </a:r>
            <a:r>
              <a:rPr lang="en-US" dirty="0"/>
              <a:t>:</a:t>
            </a:r>
          </a:p>
          <a:p>
            <a:r>
              <a:rPr lang="el-GR" dirty="0"/>
              <a:t>Κάθε πολίτης της Ε.Ε., έχει το δικαίωμα να ψηφίζει στις τοπικές εκλογές και στις Ευρωεκλογές, αλλά οι νέοι άνθρωποι κι ιδιαίτερα οι ανήλικοι εκτός οικογένειας μπορεί να αντιμετωπίζουν κάποια εμπόδια .Αυτά μπορεί να περιλαμβάνουν έλλειψη πληροφοριών, γραφειοκρατικές δυσκολίες ή να είναι αποστασιοποιημένοι από τις πολιτικές διαδικασίες.</a:t>
            </a:r>
            <a:endParaRPr lang="en-US" dirty="0"/>
          </a:p>
          <a:p>
            <a:endParaRPr lang="en-US" dirty="0"/>
          </a:p>
          <a:p>
            <a:r>
              <a:rPr lang="el-GR" dirty="0"/>
              <a:t>Παράδειγμα</a:t>
            </a:r>
            <a:r>
              <a:rPr lang="en-US" dirty="0"/>
              <a:t>: </a:t>
            </a:r>
            <a:r>
              <a:rPr lang="el-GR" dirty="0"/>
              <a:t>Σκεφτείτε νέους που ενηλικιώθηκαν χωρίς οικογενειακή φροντίδα, πριν την ημέρα των εκλογών, πιθανότατα χωρίς την απαραίτητη καθοδήγηση σχετικά με την διαδικασία, το πως να βρουν το εκλογικό τμήμα που ανήκουν κλπ.</a:t>
            </a:r>
          </a:p>
          <a:p>
            <a:r>
              <a:rPr lang="en-US" dirty="0"/>
              <a:t>🖈 </a:t>
            </a:r>
            <a:r>
              <a:rPr lang="el-GR" dirty="0"/>
              <a:t>Ερώτηση για συζήτηση</a:t>
            </a:r>
            <a:r>
              <a:rPr lang="en-US" dirty="0"/>
              <a:t> (</a:t>
            </a:r>
            <a:r>
              <a:rPr lang="el-GR" dirty="0"/>
              <a:t>στην διαφάνεια</a:t>
            </a:r>
            <a:r>
              <a:rPr lang="en-US" dirty="0"/>
              <a:t>):</a:t>
            </a:r>
          </a:p>
          <a:p>
            <a:r>
              <a:rPr lang="en-US" dirty="0"/>
              <a:t>«</a:t>
            </a:r>
            <a:r>
              <a:rPr lang="el-GR" dirty="0"/>
              <a:t>Πόσοι από εσάς ψηφίσατε στις Ευρωεκλογές του</a:t>
            </a:r>
            <a:r>
              <a:rPr lang="en-US" dirty="0"/>
              <a:t> 2024? </a:t>
            </a:r>
            <a:r>
              <a:rPr lang="el-GR" dirty="0"/>
              <a:t>Οι φίλοι σας και η οικογένεια σας ψήφισαν? Ποιοι λόγοι πιστεύετε πως εμποδίζουν του ανθρώπους και ιδιαίτερα τους ανήλικους εκτός οικογένειας να ασκήσουν το δικαίωμα ψήφου</a:t>
            </a:r>
            <a:r>
              <a:rPr lang="en-US" dirty="0"/>
              <a:t>?"</a:t>
            </a:r>
          </a:p>
          <a:p>
            <a:endParaRPr lang="en-US" dirty="0"/>
          </a:p>
          <a:p>
            <a:r>
              <a:rPr lang="el-GR" dirty="0"/>
              <a:t>Στοιχεία συζήτησης</a:t>
            </a:r>
            <a:r>
              <a:rPr lang="en-US" dirty="0"/>
              <a:t>: </a:t>
            </a:r>
            <a:r>
              <a:rPr lang="el-GR" dirty="0"/>
              <a:t>Συζητήστε σχετικά με αιτίες όπως η έλλειψη μόνιμης διεύθυνσης κατοικίας, </a:t>
            </a:r>
            <a:r>
              <a:rPr lang="el-GR" dirty="0" err="1"/>
              <a:t>σύγχιση</a:t>
            </a:r>
            <a:r>
              <a:rPr lang="el-GR" dirty="0"/>
              <a:t> σχετικά με το δικαίωμα ψήφου σε μια ξένη χώρα, η την αίσθηση πως η ψήφος τους δεν έχει νόημα. Πως αντιμετωπίζονται αυτά τα εμπόδια</a:t>
            </a:r>
            <a:r>
              <a:rPr lang="en-US" dirty="0"/>
              <a:t>?</a:t>
            </a:r>
          </a:p>
          <a:p>
            <a:endParaRPr lang="en-US" dirty="0"/>
          </a:p>
          <a:p>
            <a:r>
              <a:rPr lang="en-US" dirty="0"/>
              <a:t>📄 </a:t>
            </a:r>
            <a:r>
              <a:rPr lang="el-GR" dirty="0"/>
              <a:t>Προστασία καταναλωτή</a:t>
            </a:r>
            <a:r>
              <a:rPr lang="en-US" dirty="0"/>
              <a:t>:</a:t>
            </a:r>
          </a:p>
          <a:p>
            <a:r>
              <a:rPr lang="el-GR" dirty="0"/>
              <a:t>Τα δικαιώματα του καταναλωτή διασφαλίζουν πως οι πολίτες θα χαίρουν δίκαιης μεταχείρισης στην αγορά</a:t>
            </a:r>
            <a:r>
              <a:rPr lang="en-US" dirty="0"/>
              <a:t>,</a:t>
            </a:r>
            <a:r>
              <a:rPr lang="el-GR" dirty="0"/>
              <a:t>αλλά οι ανήλικοι εκτός οικογένειας μπορεί να μην γνωρίζουν ή να μην έχουν τις δεξιότητες να ασκήσουν αυτό το δικαίωμα</a:t>
            </a:r>
            <a:r>
              <a:rPr lang="en-US" dirty="0"/>
              <a:t>. </a:t>
            </a:r>
            <a:r>
              <a:rPr lang="el-GR" dirty="0"/>
              <a:t>Μπορεί να είναι πιο ευάλωτοι σε άδικες πρακτικές, σε εξαπάτηση, σε εκμετάλλευση, ιδιαίτερα στις ψηφιακές και διαδικτυακές συναλλαγές. </a:t>
            </a:r>
            <a:endParaRPr lang="en-US" dirty="0"/>
          </a:p>
          <a:p>
            <a:endParaRPr lang="en-US" dirty="0"/>
          </a:p>
          <a:p>
            <a:r>
              <a:rPr lang="el-GR" dirty="0"/>
              <a:t>Παράδειγμα</a:t>
            </a:r>
            <a:r>
              <a:rPr lang="en-US" dirty="0"/>
              <a:t>: </a:t>
            </a:r>
            <a:r>
              <a:rPr lang="el-GR" dirty="0"/>
              <a:t>Σκεφτείτε τους ανήλικους να αγοράζουν κάποιο προϊόν διαδικτυακά, χωρίς να καταλαβαίνουν την πολιτική επιστροφών  ή τα δικαιώματα τους σε περίπτωση ελλαττωματικού προϊόντος.</a:t>
            </a:r>
            <a:r>
              <a:rPr lang="en-US" dirty="0"/>
              <a:t>.</a:t>
            </a:r>
          </a:p>
          <a:p>
            <a:r>
              <a:rPr lang="en-US" dirty="0"/>
              <a:t>🖈 </a:t>
            </a:r>
            <a:r>
              <a:rPr lang="el-GR" dirty="0"/>
              <a:t>Ερώτηση για συζήτηση</a:t>
            </a:r>
            <a:r>
              <a:rPr lang="en-US" dirty="0"/>
              <a:t> (</a:t>
            </a:r>
            <a:r>
              <a:rPr lang="el-GR" dirty="0"/>
              <a:t>στη διαφάνεια</a:t>
            </a:r>
            <a:r>
              <a:rPr lang="en-US" dirty="0"/>
              <a:t>):</a:t>
            </a:r>
          </a:p>
          <a:p>
            <a:r>
              <a:rPr lang="en-US" dirty="0"/>
              <a:t>«</a:t>
            </a:r>
            <a:r>
              <a:rPr lang="el-GR" dirty="0"/>
              <a:t>Γνωρίζετε κάποιες περίπτωση στις οποίες ανήλικοι εκτός οικογένειας δεν γνώριζαν τα δικαιώματα τους ως καταναλωτές ή αντιμετώπισαν δυσκολίες στην άσκηση τους?</a:t>
            </a:r>
            <a:r>
              <a:rPr lang="en-US" dirty="0"/>
              <a:t> </a:t>
            </a:r>
            <a:r>
              <a:rPr lang="el-GR" dirty="0"/>
              <a:t>Μπορείτε να σκεφτείτε κάποια περίπτωση παραβίασης αυτού του δικαιώματος?</a:t>
            </a:r>
            <a:r>
              <a:rPr lang="en-US" dirty="0"/>
              <a:t>"</a:t>
            </a:r>
          </a:p>
          <a:p>
            <a:endParaRPr lang="en-US" dirty="0"/>
          </a:p>
          <a:p>
            <a:r>
              <a:rPr lang="el-GR" dirty="0"/>
              <a:t>Στοιχεία για συζήτηση</a:t>
            </a:r>
            <a:r>
              <a:rPr lang="en-US" dirty="0"/>
              <a:t>: </a:t>
            </a:r>
            <a:r>
              <a:rPr lang="el-GR" dirty="0"/>
              <a:t>Ζητήστε από τους συμμετέχοντες να εκφραστούν σε υποθετικά σενάρια με ευάλωτους ανήλικους</a:t>
            </a:r>
            <a:r>
              <a:rPr lang="en-US" dirty="0"/>
              <a:t>—</a:t>
            </a:r>
            <a:r>
              <a:rPr lang="el-GR" dirty="0"/>
              <a:t> όπως π.χ. παιδιά χωρίς πρόσβαση σε χρηματοοικονομική παιδεία- και να μοιραστούν με την ολομέλεια περιπτώσεις παραβίασης των δικαιωμάτων του καταναλωτή ή άλλες δυσκολίες στις οποίες έχουν παραβρεθεί.</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Μαζί με τα δικαιώματα της Ευρωπαϊκής υπηκοότητας υπάρχουν και οι υποχρεώσεις ενός ενεργού και συμμετοχικού πολίτη</a:t>
            </a:r>
            <a:r>
              <a:rPr lang="en-US" dirty="0"/>
              <a:t>.</a:t>
            </a:r>
            <a:r>
              <a:rPr lang="el-GR" dirty="0"/>
              <a:t>Κατανοώντας τις υποχρεώσεις είναι </a:t>
            </a:r>
            <a:r>
              <a:rPr lang="el-GR" dirty="0" err="1"/>
              <a:t>βασιό</a:t>
            </a:r>
            <a:r>
              <a:rPr lang="el-GR" dirty="0"/>
              <a:t> για την υποστήριξη των ανηλίκων να συμμετέχουν πλήρως στην κοινωνία</a:t>
            </a:r>
            <a:r>
              <a:rPr lang="en-US" dirty="0"/>
              <a:t>."</a:t>
            </a:r>
          </a:p>
          <a:p>
            <a:endParaRPr lang="en-US" dirty="0"/>
          </a:p>
          <a:p>
            <a:r>
              <a:rPr lang="en-US" dirty="0"/>
              <a:t>📄 </a:t>
            </a:r>
            <a:r>
              <a:rPr lang="el-GR" dirty="0"/>
              <a:t>Συζητήστε την σύνδεση μεταξύ δικαιωμάτων και υποχρεώσεων </a:t>
            </a:r>
            <a:r>
              <a:rPr lang="en-US" dirty="0"/>
              <a:t>.</a:t>
            </a:r>
          </a:p>
          <a:p>
            <a:endParaRPr lang="en-US" dirty="0"/>
          </a:p>
          <a:p>
            <a:r>
              <a:rPr lang="en-US" dirty="0"/>
              <a:t>«</a:t>
            </a:r>
            <a:r>
              <a:rPr lang="el-GR" dirty="0"/>
              <a:t>Μπορείτε να σκεφτείτε τρόπους που θα μπορούσαν να βοηθήσουν τους ανήλικους να καταλάβουν αυτές τις υποχρεώσεις και να αναλάβουν έναν ενεργό ρόλο στις κοινότητες τους? </a:t>
            </a:r>
            <a:r>
              <a:rPr lang="el-GR" dirty="0" err="1"/>
              <a:t>Ισως</a:t>
            </a:r>
            <a:r>
              <a:rPr lang="el-GR" dirty="0"/>
              <a:t> να ξεκινήσετε εσείς με ένα παράδειγμα</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Τώρα που συζητήσαμε για τα δικαιώματα και τις υποχρεώσεις, ας ερευνήσουμε τρόπους που ενήλικες και ανήλικοι μπορούν να εμπλακούν ενεργά στις διαδικασίες λήψης αποφάσεων της Ε.Ε. και στην κοινοτική συμμετοχή.</a:t>
            </a:r>
            <a:r>
              <a:rPr lang="en-US" dirty="0"/>
              <a:t>"</a:t>
            </a:r>
          </a:p>
          <a:p>
            <a:endParaRPr lang="en-US" dirty="0"/>
          </a:p>
          <a:p>
            <a:r>
              <a:rPr lang="en-US" dirty="0"/>
              <a:t>📄 </a:t>
            </a:r>
            <a:r>
              <a:rPr lang="el-GR" dirty="0"/>
              <a:t>Εισάγετε το θέμα της συμμετοχής στα κοινά ζητώντας από τους συμμετέχοντες να μοιραστούν εμπειρίες από την συμμετοχή τους σε ευρωπαϊκά προγράμματα και πρωτοβουλίες.</a:t>
            </a:r>
          </a:p>
          <a:p>
            <a:r>
              <a:rPr lang="en-US" dirty="0"/>
              <a:t>🖈 </a:t>
            </a:r>
            <a:r>
              <a:rPr lang="el-GR" dirty="0"/>
              <a:t>Ερώτηση δραστηριότητας:</a:t>
            </a:r>
            <a:endParaRPr lang="en-US" dirty="0"/>
          </a:p>
          <a:p>
            <a:r>
              <a:rPr lang="en-US" dirty="0"/>
              <a:t>«</a:t>
            </a:r>
            <a:r>
              <a:rPr lang="el-GR" dirty="0"/>
              <a:t>Πως μπορείτε να κάνετε τους ανήλικος να ενδιαφερθούν να συμμετέχουν σε κοινωνικές πρωτοβουλίες ή σε προγράμματα εθελοντισμού? Τι προκλήσεις πιστεύετε μπορεί να αντιμετωπίσουν και πως θα μπορούσατε να τις ξεπεράσετε?</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Τώρα θα ερευνήσουμε τρεις καίριους τρόπους με τους οποίους εσείς ως θετικά πρότυπα ενηλίκων θα μπορείτε να υποστηρίξετε τους ανήλικους εκτός οικογένειας, στην κατανόηση και το ενδιαφέρον για την Ε.Ε. Αυτές οι προσεγγίσεις εστιάζουν στην απόκτηση γνώσεων, στην υποκίνηση του ενδιαφέροντος για ενεργή συμμετοχή και της αλληλεγγύη στην κοινότητα της Ε.Ε.</a:t>
            </a:r>
            <a:r>
              <a:rPr lang="en-US" dirty="0"/>
              <a:t>."</a:t>
            </a:r>
          </a:p>
          <a:p>
            <a:endParaRPr lang="en-US" dirty="0"/>
          </a:p>
          <a:p>
            <a:r>
              <a:rPr lang="en-US" dirty="0"/>
              <a:t>📄 </a:t>
            </a:r>
            <a:r>
              <a:rPr lang="el-GR" dirty="0"/>
              <a:t>Σύντομα αναφθείτε στις τρεις προσεγγίσεις</a:t>
            </a:r>
            <a:r>
              <a:rPr lang="en-US" dirty="0"/>
              <a:t>:</a:t>
            </a:r>
          </a:p>
          <a:p>
            <a:r>
              <a:rPr lang="en-US" dirty="0"/>
              <a:t>- </a:t>
            </a:r>
            <a:r>
              <a:rPr lang="el-GR" dirty="0"/>
              <a:t>Μέντορινγκ και καθοδήγηση ανηλίκων</a:t>
            </a:r>
            <a:r>
              <a:rPr lang="en-US" dirty="0"/>
              <a:t>:</a:t>
            </a:r>
            <a:r>
              <a:rPr lang="el-GR" dirty="0"/>
              <a:t>Εστιάζει σε εργαλεία και πλατφόρμες που βοηθούν τους ενήλικες να υποστηρίξουν τους ανήλικους</a:t>
            </a:r>
            <a:r>
              <a:rPr lang="en-US" dirty="0"/>
              <a:t>.</a:t>
            </a:r>
          </a:p>
          <a:p>
            <a:r>
              <a:rPr lang="en-US" dirty="0"/>
              <a:t>- </a:t>
            </a:r>
            <a:r>
              <a:rPr lang="el-GR" dirty="0"/>
              <a:t>Εκπαιδευτικές Πηγές για νέους</a:t>
            </a:r>
            <a:r>
              <a:rPr lang="en-US" dirty="0"/>
              <a:t>:</a:t>
            </a:r>
            <a:r>
              <a:rPr lang="el-GR" dirty="0"/>
              <a:t> Εστιάζει σε  διαδραστικές πλατφόρμες, υλικά και παιχνίδια για να εκπαιδεύσετε τους ανήλικους.</a:t>
            </a:r>
            <a:endParaRPr lang="en-US" dirty="0"/>
          </a:p>
          <a:p>
            <a:r>
              <a:rPr lang="en-US" dirty="0"/>
              <a:t>- </a:t>
            </a:r>
            <a:r>
              <a:rPr lang="el-GR" dirty="0"/>
              <a:t>Χτίζοντας Κουλτούρα Αλληλεγγύης</a:t>
            </a:r>
            <a:r>
              <a:rPr lang="en-US" dirty="0"/>
              <a:t>: </a:t>
            </a:r>
            <a:r>
              <a:rPr lang="el-GR" dirty="0"/>
              <a:t>Εστιάζει σε ευκαιρίες για συμμετοχή σε έργα αλληλεγγύης και ανθρωπιστικά προγράμματα.</a:t>
            </a:r>
            <a:endParaRPr lang="en-US" dirty="0"/>
          </a:p>
          <a:p>
            <a:endParaRPr lang="en-US" dirty="0"/>
          </a:p>
          <a:p>
            <a:r>
              <a:rPr lang="en-US" dirty="0"/>
              <a:t>🖈 </a:t>
            </a:r>
            <a:r>
              <a:rPr lang="el-GR" dirty="0"/>
              <a:t>Ρωτήστε τους συμμετέχοντες για τις πρακτικές τους</a:t>
            </a:r>
            <a:r>
              <a:rPr lang="en-US" dirty="0"/>
              <a:t>. </a:t>
            </a:r>
            <a:r>
              <a:rPr lang="el-GR" dirty="0"/>
              <a:t>Πως υποστηρίζουν τους ανήλικους σε αυτά τα θέματα και ποιες προκλήσεις ή επιτυχίες έχουν  αντιμετωπίσει. Αυτό θα χρησιμεύσει ως γέφυρα στην εξερεύνηση συγκεκριμένων εργαλείων και πηγών στις επόμενες δύο διαφάνειες.</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Θα εστιάσουμε στο πως οι ενήλικες μπορούν να καθοδηγήσουν  αποτελεσματικά του ανήλικους εκτός οικογένειας. Υπάρχουν πολλές διαθέσιμες πηγές που μπορούν να υποστηρίξουν το μέντορινγκ και να διευκολύνουν την συμμετοχή των ανηλίκων σε διάφορες δραστηριότητες σχετικές με την Ε.Ε.</a:t>
            </a:r>
            <a:r>
              <a:rPr lang="en-US" dirty="0"/>
              <a:t>"</a:t>
            </a:r>
          </a:p>
          <a:p>
            <a:r>
              <a:rPr lang="en-US" dirty="0"/>
              <a:t>☺ «</a:t>
            </a:r>
            <a:r>
              <a:rPr lang="el-GR" dirty="0"/>
              <a:t>Αυτές οι πηγές προσφέρουν πολύτιμη υποστήριξη στους μέντορες που δουλεύουν με ανήλικους εκτός οικογένειας .Κάθε πηγή υπηρετεί ένα διαφορετικό σκοπό αλλά συνολικά βελτιώνουν την  εμπειρία. Του μέντορινγκ</a:t>
            </a:r>
            <a:r>
              <a:rPr lang="en-US" dirty="0"/>
              <a:t>."</a:t>
            </a:r>
          </a:p>
          <a:p>
            <a:endParaRPr lang="en-US" dirty="0"/>
          </a:p>
          <a:p>
            <a:r>
              <a:rPr lang="en-US" dirty="0"/>
              <a:t>📄 </a:t>
            </a:r>
            <a:r>
              <a:rPr lang="el-GR" dirty="0"/>
              <a:t>Εξηγήστε την σημασία του μέντορινγκ με αυτό το περιεχόμενο και πως οι παρακάτω πηγές θα βελτιώσουν την διαδικασία.</a:t>
            </a:r>
            <a:r>
              <a:rPr lang="en-US" dirty="0"/>
              <a:t>:</a:t>
            </a:r>
          </a:p>
          <a:p>
            <a:r>
              <a:rPr lang="en-US" dirty="0"/>
              <a:t>- European Youth Portal</a:t>
            </a:r>
            <a:r>
              <a:rPr lang="el-GR" dirty="0"/>
              <a:t>: προσφέρει περιεκτική πληροφόρηση για τις ευκαιρίες και τα δικαιώματα</a:t>
            </a:r>
            <a:endParaRPr lang="en-US" dirty="0"/>
          </a:p>
          <a:p>
            <a:r>
              <a:rPr lang="en-US" dirty="0"/>
              <a:t>- Mentoring Europe</a:t>
            </a:r>
            <a:r>
              <a:rPr lang="el-GR" dirty="0"/>
              <a:t>: προσφέρει δομημένες προσεγγίσεις για το μέντορινγκ των νέων</a:t>
            </a:r>
            <a:r>
              <a:rPr lang="en-US" dirty="0"/>
              <a:t>.</a:t>
            </a:r>
          </a:p>
          <a:p>
            <a:r>
              <a:rPr lang="en-US" dirty="0"/>
              <a:t>- </a:t>
            </a:r>
            <a:r>
              <a:rPr lang="en-US" dirty="0" err="1"/>
              <a:t>Eurodesk</a:t>
            </a:r>
            <a:r>
              <a:rPr lang="el-GR" dirty="0"/>
              <a:t>:Κρατά ενήμερους τους μέντορες για τις πιο πρόσφατες ευκαιρίες και χρηματοδοτήσεις.</a:t>
            </a:r>
            <a:r>
              <a:rPr lang="en-US" dirty="0"/>
              <a:t>.</a:t>
            </a:r>
          </a:p>
          <a:p>
            <a:r>
              <a:rPr lang="en-US" dirty="0"/>
              <a:t>- </a:t>
            </a:r>
            <a:r>
              <a:rPr lang="en-US" dirty="0" err="1"/>
              <a:t>Youthpass</a:t>
            </a:r>
            <a:r>
              <a:rPr lang="el-GR" dirty="0"/>
              <a:t>: μπορεί να βοηθήσει του ανήλικους να καταγράψουν τις μαθησιακές τους εμπειρίες</a:t>
            </a:r>
            <a:endParaRPr lang="en-US" dirty="0"/>
          </a:p>
          <a:p>
            <a:r>
              <a:rPr lang="en-US" dirty="0"/>
              <a:t>- Erasmus+ Virtual Exchange</a:t>
            </a:r>
            <a:r>
              <a:rPr lang="el-GR" dirty="0"/>
              <a:t>: επιτρέπει την συμμετοχή σε πολυπολιτισμικές συζητήσεις</a:t>
            </a:r>
            <a:endParaRPr lang="en-US" dirty="0"/>
          </a:p>
          <a:p>
            <a:endParaRPr lang="en-US" dirty="0"/>
          </a:p>
          <a:p>
            <a:r>
              <a:rPr lang="en-US" dirty="0"/>
              <a:t>🖈 </a:t>
            </a:r>
            <a:r>
              <a:rPr lang="el-GR" dirty="0"/>
              <a:t>Ερώτηση για τους συμμετέχοντες</a:t>
            </a:r>
            <a:r>
              <a:rPr lang="en-US" dirty="0"/>
              <a:t>: </a:t>
            </a:r>
            <a:r>
              <a:rPr lang="el-GR" dirty="0"/>
              <a:t>Ποιες δεξιότητες πιστεύετε πως είναι βασικές για ένα μέντορα που εργάζεται με ανήλικους?</a:t>
            </a:r>
            <a:endParaRPr lang="en-US" dirty="0"/>
          </a:p>
          <a:p>
            <a:r>
              <a:rPr lang="en-US" dirty="0"/>
              <a:t>🖈 </a:t>
            </a:r>
            <a:r>
              <a:rPr lang="el-GR" dirty="0"/>
              <a:t>Ζητήστε από τους συμμετέχοντες να μοιραστούν τις εμπειρίες τους από αυτές τις πλατφόρμες και πως ΄σκέφτονται να τις χρησιμοποιήσουν στον ρόλο τους.</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Αυτά τα διαδραστικά εργαλεία σχεδιάστηκαν για να βοηθήσουν τους ανήλικους να ενδιαφερθούν για την Ε.Ε. με ένα διασκεδαστικό εκπαιδευτικό τρόπο</a:t>
            </a:r>
            <a:r>
              <a:rPr lang="en-US" dirty="0"/>
              <a:t>."</a:t>
            </a:r>
          </a:p>
          <a:p>
            <a:endParaRPr lang="en-US" dirty="0"/>
          </a:p>
          <a:p>
            <a:r>
              <a:rPr lang="en-US" dirty="0"/>
              <a:t>📄 </a:t>
            </a:r>
            <a:r>
              <a:rPr lang="el-GR" dirty="0"/>
              <a:t>Συζητήστε το πως αυτές οι πλατφόρμες μπορεί να ενσωματωθούν σε εκπαιδευτικές συναντήσεις με τους ανήλικους</a:t>
            </a:r>
            <a:r>
              <a:rPr lang="en-US" dirty="0"/>
              <a:t>:</a:t>
            </a:r>
          </a:p>
          <a:p>
            <a:r>
              <a:rPr lang="en-US" dirty="0"/>
              <a:t>- Kids' Corner</a:t>
            </a:r>
            <a:r>
              <a:rPr lang="el-GR" dirty="0"/>
              <a:t>: συστήνει τις ιδέες της Ε.Ε. στους νέους μέσα από παιχνίδια</a:t>
            </a:r>
            <a:r>
              <a:rPr lang="en-US" dirty="0"/>
              <a:t>.</a:t>
            </a:r>
          </a:p>
          <a:p>
            <a:r>
              <a:rPr lang="en-US" dirty="0"/>
              <a:t>- Learning Corner</a:t>
            </a:r>
            <a:r>
              <a:rPr lang="el-GR" dirty="0"/>
              <a:t>: προσφέρει μια ποικιλία υλικών που μπορούν να βελτιώσουν την μάθηση</a:t>
            </a:r>
            <a:r>
              <a:rPr lang="en-US" dirty="0"/>
              <a:t>.</a:t>
            </a:r>
          </a:p>
          <a:p>
            <a:r>
              <a:rPr lang="en-US" dirty="0"/>
              <a:t>- Europa Diary</a:t>
            </a:r>
            <a:r>
              <a:rPr lang="el-GR" dirty="0"/>
              <a:t>:μπορεί αν χρησιμοποιηθεί για συζητήσεις </a:t>
            </a:r>
            <a:r>
              <a:rPr lang="en-US" dirty="0"/>
              <a:t> </a:t>
            </a:r>
            <a:r>
              <a:rPr lang="el-GR" dirty="0"/>
              <a:t>σχετικά με τις Ευρωπαϊκές αξίες και δικαιώματα</a:t>
            </a:r>
            <a:r>
              <a:rPr lang="en-US" dirty="0"/>
              <a:t>.</a:t>
            </a:r>
          </a:p>
          <a:p>
            <a:r>
              <a:rPr lang="en-US" dirty="0"/>
              <a:t>- House of European History</a:t>
            </a:r>
            <a:r>
              <a:rPr lang="el-GR" dirty="0"/>
              <a:t>: προσφέρει περιεχόμενο για την κατανόηση της Ευρώπης σήμερα</a:t>
            </a:r>
            <a:r>
              <a:rPr lang="en-US" dirty="0"/>
              <a:t>.</a:t>
            </a:r>
          </a:p>
          <a:p>
            <a:r>
              <a:rPr lang="en-US" dirty="0"/>
              <a:t>- Schuman Foundation</a:t>
            </a:r>
            <a:r>
              <a:rPr lang="el-GR" dirty="0"/>
              <a:t>:Μπορεί να χρησιμεύσει ως πηγή βαθύτερης γνώσης</a:t>
            </a:r>
            <a:r>
              <a:rPr lang="en-US" dirty="0"/>
              <a:t>.</a:t>
            </a:r>
          </a:p>
          <a:p>
            <a:r>
              <a:rPr lang="en-US" dirty="0"/>
              <a:t>- EU Bookshop</a:t>
            </a:r>
            <a:r>
              <a:rPr lang="el-GR" dirty="0"/>
              <a:t>: προσφέρει υλικό για εκπαιδεύσεις σε διάφορα θέματα</a:t>
            </a:r>
            <a:endParaRPr lang="en-US" dirty="0"/>
          </a:p>
          <a:p>
            <a:endParaRPr lang="en-US" dirty="0"/>
          </a:p>
          <a:p>
            <a:r>
              <a:rPr lang="en-US" dirty="0"/>
              <a:t>🖈 </a:t>
            </a:r>
            <a:r>
              <a:rPr lang="el-GR" dirty="0"/>
              <a:t>Ρωτήστε τους συμμετέχοντες τι είδους δραστηριότητες θα μπορούσαν να προγραμματίσουν χρησιμοποιώντας αυτές τις πηγές και πως  θα προσέγγιζαν την μάθηση των ανηλίκων</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Μέσα από αυτές τις πρωτοβουλίες, μπορούμε να προωθήσουμε μια κουλτούρα αλληλεγγύης και συμμετοχής στους ανήλικους, βοηθώντας τους να αισθανθούν συνδεδεμένοι με τις κοινότητες τους και το γενικότερο Ευρωπαϊκό πλαίσιο</a:t>
            </a:r>
            <a:r>
              <a:rPr lang="en-US" dirty="0"/>
              <a:t>."</a:t>
            </a:r>
          </a:p>
          <a:p>
            <a:endParaRPr lang="en-US" dirty="0"/>
          </a:p>
          <a:p>
            <a:r>
              <a:rPr lang="en-US" dirty="0"/>
              <a:t>📄 </a:t>
            </a:r>
            <a:r>
              <a:rPr lang="el-GR" dirty="0"/>
              <a:t>Εξηγήστε τον σκοπό κάθε πρωτοβουλίας και πως θα μπορούσαν να κινήσουν το ενδιαφέρον των ανηλίκων</a:t>
            </a:r>
            <a:r>
              <a:rPr lang="en-US" dirty="0"/>
              <a:t>:</a:t>
            </a:r>
          </a:p>
          <a:p>
            <a:r>
              <a:rPr lang="en-US" dirty="0"/>
              <a:t>- European Solidarity Corps</a:t>
            </a:r>
            <a:r>
              <a:rPr lang="el-GR" dirty="0"/>
              <a:t>: προσφέρει άμεσα ευκαιρίες εθελοντισμού</a:t>
            </a:r>
            <a:r>
              <a:rPr lang="en-US" dirty="0"/>
              <a:t>.</a:t>
            </a:r>
          </a:p>
          <a:p>
            <a:r>
              <a:rPr lang="en-US" dirty="0"/>
              <a:t>- EU Aid Volunteers</a:t>
            </a:r>
            <a:r>
              <a:rPr lang="el-GR" dirty="0"/>
              <a:t>: επιτρέπει στους ανήλικους να συμμετέχουν σε ανθρωπιστικές προσπάθειες</a:t>
            </a:r>
            <a:r>
              <a:rPr lang="en-US" dirty="0"/>
              <a:t>.</a:t>
            </a:r>
          </a:p>
          <a:p>
            <a:r>
              <a:rPr lang="en-US" dirty="0"/>
              <a:t>- Solidarity Projects Toolkit</a:t>
            </a:r>
            <a:r>
              <a:rPr lang="el-GR" dirty="0"/>
              <a:t>: καθοδηγεί την δημιουργία επιδραστικών έργων</a:t>
            </a:r>
            <a:endParaRPr lang="en-US" dirty="0"/>
          </a:p>
          <a:p>
            <a:r>
              <a:rPr lang="en-US" dirty="0"/>
              <a:t>- Time to Move Campaign</a:t>
            </a:r>
            <a:r>
              <a:rPr lang="el-GR" dirty="0"/>
              <a:t>: προωθεί την κινητικότητα και την ενεργή συμμετοχή</a:t>
            </a:r>
            <a:r>
              <a:rPr lang="en-US" dirty="0"/>
              <a:t>.</a:t>
            </a:r>
          </a:p>
          <a:p>
            <a:r>
              <a:rPr lang="en-US" dirty="0"/>
              <a:t>- SALTO-Youth Platform</a:t>
            </a:r>
            <a:r>
              <a:rPr lang="el-GR" dirty="0"/>
              <a:t>: προσφέρει αξιόλογη εκπαίδευση και υποστήριξη </a:t>
            </a:r>
            <a:r>
              <a:rPr lang="en-US" dirty="0"/>
              <a:t> </a:t>
            </a:r>
            <a:r>
              <a:rPr lang="el-GR" dirty="0"/>
              <a:t>για την συμμετοχή της νεολαίας</a:t>
            </a:r>
            <a:endParaRPr lang="en-US" dirty="0"/>
          </a:p>
          <a:p>
            <a:endParaRPr lang="en-US" dirty="0"/>
          </a:p>
          <a:p>
            <a:r>
              <a:rPr lang="en-US" dirty="0"/>
              <a:t>🖈 </a:t>
            </a:r>
            <a:r>
              <a:rPr lang="el-GR" dirty="0"/>
              <a:t>Ζητήστε από τους συμμετέχοντες να σκεφτούν πως θα μπορούσαν να διευκολύνουν την εμπλοκή των ανηλίκων σε τέτοιες πρωτοβουλίες και τι εμπόδια μπορεί να υπάρξουν</a:t>
            </a:r>
            <a:r>
              <a:rPr lang="en-US" dirty="0"/>
              <a:t>.</a:t>
            </a:r>
          </a:p>
          <a:p>
            <a:r>
              <a:rPr lang="en-US" dirty="0"/>
              <a:t>🖈 </a:t>
            </a:r>
            <a:r>
              <a:rPr lang="el-GR" dirty="0"/>
              <a:t>Ρωτήστε</a:t>
            </a:r>
            <a:r>
              <a:rPr lang="en-US" dirty="0"/>
              <a:t>: “</a:t>
            </a:r>
            <a:r>
              <a:rPr lang="el-GR" dirty="0"/>
              <a:t>Πως μπορούν τα προγράμματα εθελοντισμού όπως το</a:t>
            </a:r>
            <a:r>
              <a:rPr lang="en-US" dirty="0"/>
              <a:t> European Solidarity Corps</a:t>
            </a:r>
            <a:r>
              <a:rPr lang="el-GR" dirty="0"/>
              <a:t> να ωφελήσουν του ανήλικους εκτός οικογένειας</a:t>
            </a:r>
            <a:r>
              <a:rPr lang="en-US" dirty="0"/>
              <a:t>? </a:t>
            </a:r>
            <a:r>
              <a:rPr lang="el-GR" dirty="0"/>
              <a:t>Μπορείτε να σκεφτείτε ένα πρότζεκτ που μπορεί να υλοποιήσετε μαζί τους</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Πλαίσιο δραστηριότητας</a:t>
            </a:r>
            <a:r>
              <a:rPr lang="en-US" dirty="0"/>
              <a:t>:</a:t>
            </a:r>
          </a:p>
          <a:p>
            <a:r>
              <a:rPr lang="el-GR" dirty="0"/>
              <a:t>Χρησιμοποιήστε αυτή την δραστηριότητα ως μια ευκαιρία να συνδέσετε την θεωρία με την πράξη. Αναφέρετε πως ο στόχος δεν είναι μόνο να μάθουν για αυτές τις πηγές αλλά επίσης να σκεφτούν πως θα τις χρησιμοποιήσουν προσπαθώντας να εμπλέξουν κοινωνικά  τους ανήλικους. </a:t>
            </a:r>
            <a:r>
              <a:rPr lang="en-US" dirty="0"/>
              <a:t> </a:t>
            </a:r>
          </a:p>
          <a:p>
            <a:r>
              <a:rPr lang="el-GR" dirty="0"/>
              <a:t>Ενισχύστε την συνεργασία </a:t>
            </a:r>
            <a:r>
              <a:rPr lang="en-US" dirty="0"/>
              <a:t>.</a:t>
            </a:r>
          </a:p>
          <a:p>
            <a:endParaRPr lang="en-US" dirty="0"/>
          </a:p>
          <a:p>
            <a:r>
              <a:rPr lang="en-US" dirty="0"/>
              <a:t>🖈</a:t>
            </a:r>
            <a:r>
              <a:rPr lang="el-GR" dirty="0"/>
              <a:t> Ζητήστε από κάθε ομάδα να περιηγηθεί στα συγκεκριμένα εργαλεία που συζητήσαμε νωρίτερα σε αυτή την ενότητα. Κάθε ομάδα θα επιλέξει έναν εκπρόσωπο για να παρουσιάσει τα αποτελέσματα</a:t>
            </a:r>
            <a:r>
              <a:rPr lang="en-US" dirty="0"/>
              <a:t>.</a:t>
            </a:r>
          </a:p>
          <a:p>
            <a:endParaRPr lang="en-US" dirty="0"/>
          </a:p>
          <a:p>
            <a:r>
              <a:rPr lang="en-US" dirty="0"/>
              <a:t>🖈 </a:t>
            </a:r>
            <a:r>
              <a:rPr lang="el-GR" dirty="0"/>
              <a:t>Ερωτήσεις ομάδων</a:t>
            </a:r>
            <a:r>
              <a:rPr lang="en-US" dirty="0"/>
              <a:t>:</a:t>
            </a:r>
          </a:p>
          <a:p>
            <a:r>
              <a:rPr lang="en-US" dirty="0"/>
              <a:t>- </a:t>
            </a:r>
            <a:r>
              <a:rPr lang="el-GR" dirty="0"/>
              <a:t>Μέντορινγκ και καθοδήγηση ανηλίκων</a:t>
            </a:r>
            <a:r>
              <a:rPr lang="en-US" dirty="0"/>
              <a:t>: «</a:t>
            </a:r>
            <a:r>
              <a:rPr lang="el-GR" dirty="0"/>
              <a:t>Πως μπορούν τα εργαλεία του μέντορινγκ να χρησιμοποιηθούν στην υποστήριξη των ανηλίκων</a:t>
            </a:r>
            <a:r>
              <a:rPr lang="en-US" dirty="0"/>
              <a:t>? </a:t>
            </a:r>
            <a:r>
              <a:rPr lang="el-GR" dirty="0"/>
              <a:t>Ποιες θα είναι οι προκλήσεις στο μέντορινγκ των ανηλίκων εκτός οικογένειας</a:t>
            </a:r>
            <a:r>
              <a:rPr lang="en-US" dirty="0"/>
              <a:t>?"</a:t>
            </a:r>
          </a:p>
          <a:p>
            <a:r>
              <a:rPr lang="en-US" dirty="0"/>
              <a:t>- </a:t>
            </a:r>
            <a:r>
              <a:rPr lang="el-GR" dirty="0"/>
              <a:t>Εκπαιδευτικές Πηγές για νέους</a:t>
            </a:r>
            <a:r>
              <a:rPr lang="en-US" dirty="0"/>
              <a:t>: «</a:t>
            </a:r>
            <a:r>
              <a:rPr lang="el-GR" dirty="0"/>
              <a:t>Πως μπορούν αυτά τα εργαλεία να προσαρμοστούν σε νεότερο κοινό</a:t>
            </a:r>
            <a:r>
              <a:rPr lang="en-US" dirty="0"/>
              <a:t>? </a:t>
            </a:r>
            <a:r>
              <a:rPr lang="el-GR" dirty="0"/>
              <a:t>Τι ρόλο</a:t>
            </a:r>
            <a:r>
              <a:rPr lang="en-US" dirty="0"/>
              <a:t> </a:t>
            </a:r>
            <a:r>
              <a:rPr lang="el-GR" dirty="0"/>
              <a:t>μπορούν να παίξουν στην κοινωνική  ευαισθητοποίηση των ανηλίκων</a:t>
            </a:r>
            <a:r>
              <a:rPr lang="en-US" dirty="0"/>
              <a:t>?"</a:t>
            </a:r>
          </a:p>
          <a:p>
            <a:r>
              <a:rPr lang="en-US" dirty="0"/>
              <a:t>- </a:t>
            </a:r>
            <a:r>
              <a:rPr lang="el-GR" dirty="0"/>
              <a:t>Χτίζοντας κουλτούρα Αλληλεγγύης</a:t>
            </a:r>
            <a:r>
              <a:rPr lang="en-US" dirty="0"/>
              <a:t>: «</a:t>
            </a:r>
            <a:r>
              <a:rPr lang="el-GR" dirty="0"/>
              <a:t>Πως μπορούν οι πρωτοβουλίες αλληλεγγύης να κινήσουν το ενδιαφέρουν των ανηλίκων</a:t>
            </a:r>
            <a:r>
              <a:rPr lang="en-US" dirty="0"/>
              <a:t>? </a:t>
            </a:r>
            <a:r>
              <a:rPr lang="el-GR" dirty="0"/>
              <a:t>Μπορούν αυτά τα προγράμματα να βοηθήσουν στη δημιουργία της αίσθησης του ανήκειν σε εκτοπισμένους νέους</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t>
            </a:r>
            <a:r>
              <a:rPr lang="el-GR" dirty="0"/>
              <a:t>Ευχαριστείστε τους συμμετέχοντες για την συμμετοχή και την συνεισφορά </a:t>
            </a:r>
            <a:r>
              <a:rPr lang="en-US" dirty="0"/>
              <a:t>.</a:t>
            </a:r>
          </a:p>
          <a:p>
            <a:r>
              <a:rPr lang="el-GR" dirty="0"/>
              <a:t>Υπογραμμίστε την σημασία του ρόλου τους ως μέντορες, εκπαιδευτές και υπερασπιστές των ανηλίκων εκτός οικογένειας</a:t>
            </a:r>
            <a:r>
              <a:rPr lang="en-US" dirty="0"/>
              <a:t>.</a:t>
            </a:r>
          </a:p>
          <a:p>
            <a:r>
              <a:rPr lang="el-GR" dirty="0"/>
              <a:t>Καλέστε τους να μοιραστούν κάποιες τελευταίες σκέψεις ή ερωτήσεις</a:t>
            </a:r>
            <a:r>
              <a:rPr lang="en-US" dirty="0"/>
              <a:t>.</a:t>
            </a:r>
          </a:p>
          <a:p>
            <a:endParaRPr lang="en-US" dirty="0"/>
          </a:p>
          <a:p>
            <a:r>
              <a:rPr lang="en-US" dirty="0"/>
              <a:t>📄</a:t>
            </a:r>
            <a:r>
              <a:rPr lang="el-GR" dirty="0"/>
              <a:t>Κάλεσμα για δράση</a:t>
            </a:r>
            <a:r>
              <a:rPr lang="en-US" dirty="0"/>
              <a:t>:</a:t>
            </a:r>
          </a:p>
          <a:p>
            <a:r>
              <a:rPr lang="el-GR" dirty="0"/>
              <a:t>Ενισχύστε την εξοικείωση με τις ευρωπαϊκές πρωτοβουλίες και τις πηγές </a:t>
            </a:r>
            <a:endParaRPr lang="en-US" dirty="0"/>
          </a:p>
          <a:p>
            <a:r>
              <a:rPr lang="el-GR" dirty="0" err="1"/>
              <a:t>Προτείνετετους</a:t>
            </a:r>
            <a:r>
              <a:rPr lang="el-GR" dirty="0"/>
              <a:t> συμμετέχοντες να μείνουν συνδεδεμένοι και να μοιραστούν τις εμπειρίες τους και μετά την εκπαίδευση.</a:t>
            </a:r>
            <a:r>
              <a:rPr lang="en-US" dirty="0"/>
              <a:t>.</a:t>
            </a:r>
          </a:p>
          <a:p>
            <a:endParaRPr lang="en-US" dirty="0"/>
          </a:p>
          <a:p>
            <a:r>
              <a:rPr lang="en-US" dirty="0"/>
              <a:t>😊 </a:t>
            </a:r>
            <a:r>
              <a:rPr lang="el-GR" dirty="0"/>
              <a:t>Τέλος με μια θετική πινελιά</a:t>
            </a:r>
            <a:r>
              <a:rPr lang="en-US" dirty="0"/>
              <a:t>:</a:t>
            </a:r>
          </a:p>
          <a:p>
            <a:r>
              <a:rPr lang="el-GR" dirty="0"/>
              <a:t>Ευχαριστείστε τους όλους και ευχηθείτε τους καλή επιτυχία στην προσπάθεια τους για την υποστήριξη των ανηλίκων και να αφήσουν ένα θετικό αποτύπωμα </a:t>
            </a:r>
            <a:r>
              <a:rPr lang="el-GR"/>
              <a:t>στις κοινότητες τους.</a:t>
            </a:r>
            <a:r>
              <a:rPr lang="en-US"/>
              <a:t>.</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svg"/><Relationship Id="rId21" Type="http://schemas.openxmlformats.org/officeDocument/2006/relationships/image" Target="../media/image19.png"/><Relationship Id="rId34" Type="http://schemas.openxmlformats.org/officeDocument/2006/relationships/image" Target="../media/image32.png"/><Relationship Id="rId7" Type="http://schemas.openxmlformats.org/officeDocument/2006/relationships/image" Target="../media/image5.jpe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33" Type="http://schemas.openxmlformats.org/officeDocument/2006/relationships/image" Target="../media/image31.png"/><Relationship Id="rId2" Type="http://schemas.openxmlformats.org/officeDocument/2006/relationships/notesSlide" Target="../notesSlides/notesSlide1.xml"/><Relationship Id="rId16" Type="http://schemas.openxmlformats.org/officeDocument/2006/relationships/image" Target="../media/image14.svg"/><Relationship Id="rId20" Type="http://schemas.openxmlformats.org/officeDocument/2006/relationships/image" Target="../media/image18.png"/><Relationship Id="rId29"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svg"/><Relationship Id="rId24" Type="http://schemas.openxmlformats.org/officeDocument/2006/relationships/image" Target="../media/image22.png"/><Relationship Id="rId32" Type="http://schemas.openxmlformats.org/officeDocument/2006/relationships/image" Target="../media/image30.svg"/><Relationship Id="rId37" Type="http://schemas.openxmlformats.org/officeDocument/2006/relationships/image" Target="../media/image35.jpe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svg"/><Relationship Id="rId28" Type="http://schemas.openxmlformats.org/officeDocument/2006/relationships/image" Target="../media/image26.png"/><Relationship Id="rId36" Type="http://schemas.openxmlformats.org/officeDocument/2006/relationships/image" Target="../media/image34.png"/><Relationship Id="rId10" Type="http://schemas.openxmlformats.org/officeDocument/2006/relationships/image" Target="../media/image8.png"/><Relationship Id="rId19" Type="http://schemas.openxmlformats.org/officeDocument/2006/relationships/image" Target="../media/image17.svg"/><Relationship Id="rId31" Type="http://schemas.openxmlformats.org/officeDocument/2006/relationships/image" Target="../media/image29.png"/><Relationship Id="rId4" Type="http://schemas.openxmlformats.org/officeDocument/2006/relationships/image" Target="../media/image2.svg"/><Relationship Id="rId9" Type="http://schemas.openxmlformats.org/officeDocument/2006/relationships/image" Target="../media/image7.jpe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 Id="rId30" Type="http://schemas.openxmlformats.org/officeDocument/2006/relationships/image" Target="../media/image28.png"/><Relationship Id="rId35" Type="http://schemas.openxmlformats.org/officeDocument/2006/relationships/image" Target="../media/image33.svg"/><Relationship Id="rId8" Type="http://schemas.openxmlformats.org/officeDocument/2006/relationships/image" Target="../media/image6.jpeg"/><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svg"/><Relationship Id="rId4" Type="http://schemas.openxmlformats.org/officeDocument/2006/relationships/image" Target="../media/image37.png"/></Relationships>
</file>

<file path=ppt/slides/_rels/slide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3.svg"/><Relationship Id="rId4" Type="http://schemas.openxmlformats.org/officeDocument/2006/relationships/image" Target="../media/image42.png"/></Relationships>
</file>

<file path=ppt/slides/_rels/slide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6.svg"/><Relationship Id="rId4" Type="http://schemas.openxmlformats.org/officeDocument/2006/relationships/image" Target="../media/image45.png"/></Relationships>
</file>

<file path=ppt/slides/_rels/slide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49.jpeg"/><Relationship Id="rId4" Type="http://schemas.openxmlformats.org/officeDocument/2006/relationships/image" Target="../media/image4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video" Target="https://www.youtube.com/watch?v=SFeB9fMGJ9k&amp;t" TargetMode="Externa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png"/></Relationships>
</file>

<file path=ppt/slides/_rels/slide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 Id="rId9" Type="http://schemas.openxmlformats.org/officeDocument/2006/relationships/image" Target="../media/image57.svg"/></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9.svg"/><Relationship Id="rId4" Type="http://schemas.openxmlformats.org/officeDocument/2006/relationships/image" Target="../media/image58.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9.svg"/><Relationship Id="rId4" Type="http://schemas.openxmlformats.org/officeDocument/2006/relationships/image" Target="../media/image58.pn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59.svg"/><Relationship Id="rId4" Type="http://schemas.openxmlformats.org/officeDocument/2006/relationships/image" Target="../media/image58.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9.svg"/><Relationship Id="rId4" Type="http://schemas.openxmlformats.org/officeDocument/2006/relationships/image" Target="../media/image58.png"/></Relationships>
</file>

<file path=ppt/slides/_rels/slide12.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svg"/><Relationship Id="rId3" Type="http://schemas.openxmlformats.org/officeDocument/2006/relationships/image" Target="../media/image41.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3.jpeg"/><Relationship Id="rId11" Type="http://schemas.openxmlformats.org/officeDocument/2006/relationships/image" Target="../media/image64.svg"/><Relationship Id="rId5" Type="http://schemas.openxmlformats.org/officeDocument/2006/relationships/image" Target="../media/image59.svg"/><Relationship Id="rId15" Type="http://schemas.openxmlformats.org/officeDocument/2006/relationships/image" Target="../media/image68.svg"/><Relationship Id="rId10" Type="http://schemas.openxmlformats.org/officeDocument/2006/relationships/image" Target="../media/image63.png"/><Relationship Id="rId4" Type="http://schemas.openxmlformats.org/officeDocument/2006/relationships/image" Target="../media/image58.png"/><Relationship Id="rId9" Type="http://schemas.openxmlformats.org/officeDocument/2006/relationships/image" Target="../media/image62.svg"/><Relationship Id="rId14" Type="http://schemas.openxmlformats.org/officeDocument/2006/relationships/image" Target="../media/image67.png"/></Relationships>
</file>

<file path=ppt/slides/_rels/slide13.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76.png"/><Relationship Id="rId18" Type="http://schemas.openxmlformats.org/officeDocument/2006/relationships/image" Target="../media/image81.svg"/><Relationship Id="rId26" Type="http://schemas.openxmlformats.org/officeDocument/2006/relationships/image" Target="../media/image89.svg"/><Relationship Id="rId3" Type="http://schemas.openxmlformats.org/officeDocument/2006/relationships/image" Target="../media/image69.png"/><Relationship Id="rId21" Type="http://schemas.openxmlformats.org/officeDocument/2006/relationships/image" Target="../media/image84.png"/><Relationship Id="rId7" Type="http://schemas.openxmlformats.org/officeDocument/2006/relationships/image" Target="../media/image52.jpeg"/><Relationship Id="rId12" Type="http://schemas.openxmlformats.org/officeDocument/2006/relationships/image" Target="../media/image75.svg"/><Relationship Id="rId17" Type="http://schemas.openxmlformats.org/officeDocument/2006/relationships/image" Target="../media/image80.png"/><Relationship Id="rId25" Type="http://schemas.openxmlformats.org/officeDocument/2006/relationships/image" Target="../media/image88.png"/><Relationship Id="rId2" Type="http://schemas.openxmlformats.org/officeDocument/2006/relationships/notesSlide" Target="../notesSlides/notesSlide13.xml"/><Relationship Id="rId16" Type="http://schemas.openxmlformats.org/officeDocument/2006/relationships/image" Target="../media/image79.svg"/><Relationship Id="rId20" Type="http://schemas.openxmlformats.org/officeDocument/2006/relationships/image" Target="../media/image83.svg"/><Relationship Id="rId1" Type="http://schemas.openxmlformats.org/officeDocument/2006/relationships/slideLayout" Target="../slideLayouts/slideLayout7.xml"/><Relationship Id="rId6" Type="http://schemas.openxmlformats.org/officeDocument/2006/relationships/image" Target="../media/image54.jpeg"/><Relationship Id="rId11" Type="http://schemas.openxmlformats.org/officeDocument/2006/relationships/image" Target="../media/image74.png"/><Relationship Id="rId24" Type="http://schemas.openxmlformats.org/officeDocument/2006/relationships/image" Target="../media/image87.svg"/><Relationship Id="rId5" Type="http://schemas.openxmlformats.org/officeDocument/2006/relationships/image" Target="../media/image71.svg"/><Relationship Id="rId15" Type="http://schemas.openxmlformats.org/officeDocument/2006/relationships/image" Target="../media/image78.png"/><Relationship Id="rId23" Type="http://schemas.openxmlformats.org/officeDocument/2006/relationships/image" Target="../media/image86.png"/><Relationship Id="rId10" Type="http://schemas.openxmlformats.org/officeDocument/2006/relationships/image" Target="../media/image73.svg"/><Relationship Id="rId19" Type="http://schemas.openxmlformats.org/officeDocument/2006/relationships/image" Target="../media/image82.png"/><Relationship Id="rId4" Type="http://schemas.openxmlformats.org/officeDocument/2006/relationships/image" Target="../media/image70.png"/><Relationship Id="rId9" Type="http://schemas.openxmlformats.org/officeDocument/2006/relationships/image" Target="../media/image72.png"/><Relationship Id="rId14" Type="http://schemas.openxmlformats.org/officeDocument/2006/relationships/image" Target="../media/image77.svg"/><Relationship Id="rId22" Type="http://schemas.openxmlformats.org/officeDocument/2006/relationships/image" Target="../media/image85.svg"/></Relationships>
</file>

<file path=ppt/slides/_rels/slide14.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69.png"/><Relationship Id="rId7" Type="http://schemas.openxmlformats.org/officeDocument/2006/relationships/image" Target="../media/image89.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71.svg"/><Relationship Id="rId4" Type="http://schemas.openxmlformats.org/officeDocument/2006/relationships/image" Target="../media/image70.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92.svg"/><Relationship Id="rId4" Type="http://schemas.openxmlformats.org/officeDocument/2006/relationships/image" Target="../media/image91.png"/></Relationships>
</file>

<file path=ppt/slides/_rels/slide16.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96.jpeg"/><Relationship Id="rId5" Type="http://schemas.openxmlformats.org/officeDocument/2006/relationships/image" Target="../media/image95.svg"/><Relationship Id="rId4" Type="http://schemas.openxmlformats.org/officeDocument/2006/relationships/image" Target="../media/image94.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59.svg"/><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100.svg"/><Relationship Id="rId4" Type="http://schemas.openxmlformats.org/officeDocument/2006/relationships/image" Target="../media/image99.png"/></Relationships>
</file>

<file path=ppt/slides/_rels/slide19.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png"/><Relationship Id="rId18" Type="http://schemas.openxmlformats.org/officeDocument/2006/relationships/image" Target="../media/image115.svg"/><Relationship Id="rId3" Type="http://schemas.openxmlformats.org/officeDocument/2006/relationships/image" Target="../media/image51.png"/><Relationship Id="rId7" Type="http://schemas.openxmlformats.org/officeDocument/2006/relationships/image" Target="../media/image104.svg"/><Relationship Id="rId12" Type="http://schemas.openxmlformats.org/officeDocument/2006/relationships/image" Target="../media/image109.png"/><Relationship Id="rId17" Type="http://schemas.openxmlformats.org/officeDocument/2006/relationships/image" Target="../media/image114.png"/><Relationship Id="rId2" Type="http://schemas.openxmlformats.org/officeDocument/2006/relationships/notesSlide" Target="../notesSlides/notesSlide19.xml"/><Relationship Id="rId16" Type="http://schemas.openxmlformats.org/officeDocument/2006/relationships/image" Target="../media/image113.svg"/><Relationship Id="rId1" Type="http://schemas.openxmlformats.org/officeDocument/2006/relationships/slideLayout" Target="../slideLayouts/slideLayout7.xml"/><Relationship Id="rId6" Type="http://schemas.openxmlformats.org/officeDocument/2006/relationships/image" Target="../media/image103.png"/><Relationship Id="rId11" Type="http://schemas.openxmlformats.org/officeDocument/2006/relationships/image" Target="../media/image108.svg"/><Relationship Id="rId5" Type="http://schemas.openxmlformats.org/officeDocument/2006/relationships/image" Target="../media/image102.svg"/><Relationship Id="rId15" Type="http://schemas.openxmlformats.org/officeDocument/2006/relationships/image" Target="../media/image112.pn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svg"/><Relationship Id="rId14" Type="http://schemas.openxmlformats.org/officeDocument/2006/relationships/image" Target="../media/image111.svg"/></Relationships>
</file>

<file path=ppt/slides/_rels/slide20.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93.png"/><Relationship Id="rId7" Type="http://schemas.openxmlformats.org/officeDocument/2006/relationships/image" Target="../media/image119.sv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18.png"/><Relationship Id="rId5" Type="http://schemas.openxmlformats.org/officeDocument/2006/relationships/image" Target="../media/image117.svg"/><Relationship Id="rId4" Type="http://schemas.openxmlformats.org/officeDocument/2006/relationships/image" Target="../media/image116.png"/><Relationship Id="rId9" Type="http://schemas.openxmlformats.org/officeDocument/2006/relationships/image" Target="../media/image121.svg"/></Relationships>
</file>

<file path=ppt/slides/_rels/slide21.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93.png"/><Relationship Id="rId7" Type="http://schemas.openxmlformats.org/officeDocument/2006/relationships/image" Target="../media/image123.sv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22.png"/><Relationship Id="rId5" Type="http://schemas.openxmlformats.org/officeDocument/2006/relationships/image" Target="../media/image119.svg"/><Relationship Id="rId10" Type="http://schemas.openxmlformats.org/officeDocument/2006/relationships/image" Target="../media/image126.svg"/><Relationship Id="rId4" Type="http://schemas.openxmlformats.org/officeDocument/2006/relationships/image" Target="../media/image118.png"/><Relationship Id="rId9" Type="http://schemas.openxmlformats.org/officeDocument/2006/relationships/image" Target="../media/image125.png"/></Relationships>
</file>

<file path=ppt/slides/_rels/slide22.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notesSlide" Target="../notesSlides/notesSlide22.xml"/><Relationship Id="rId7" Type="http://schemas.openxmlformats.org/officeDocument/2006/relationships/image" Target="../media/image127.jpeg"/><Relationship Id="rId2" Type="http://schemas.openxmlformats.org/officeDocument/2006/relationships/slideLayout" Target="../slideLayouts/slideLayout7.xml"/><Relationship Id="rId1" Type="http://schemas.openxmlformats.org/officeDocument/2006/relationships/video" Target="https://www.youtube.com/watch?v=HB7VhfrJv-E" TargetMode="External"/><Relationship Id="rId6" Type="http://schemas.openxmlformats.org/officeDocument/2006/relationships/image" Target="../media/image100.svg"/><Relationship Id="rId5" Type="http://schemas.openxmlformats.org/officeDocument/2006/relationships/image" Target="../media/image99.png"/><Relationship Id="rId10" Type="http://schemas.openxmlformats.org/officeDocument/2006/relationships/image" Target="../media/image129.svg"/><Relationship Id="rId4" Type="http://schemas.openxmlformats.org/officeDocument/2006/relationships/image" Target="../media/image93.png"/><Relationship Id="rId9" Type="http://schemas.openxmlformats.org/officeDocument/2006/relationships/image" Target="../media/image128.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6.sv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8" Type="http://schemas.openxmlformats.org/officeDocument/2006/relationships/image" Target="../media/image132.svg"/><Relationship Id="rId3" Type="http://schemas.openxmlformats.org/officeDocument/2006/relationships/image" Target="../media/image41.png"/><Relationship Id="rId7" Type="http://schemas.openxmlformats.org/officeDocument/2006/relationships/image" Target="../media/image131.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30.png"/><Relationship Id="rId5" Type="http://schemas.openxmlformats.org/officeDocument/2006/relationships/image" Target="../media/image43.sv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41.png"/><Relationship Id="rId7" Type="http://schemas.openxmlformats.org/officeDocument/2006/relationships/image" Target="../media/image134.sv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33.png"/><Relationship Id="rId5" Type="http://schemas.openxmlformats.org/officeDocument/2006/relationships/image" Target="../media/image43.sv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137.svg"/><Relationship Id="rId4" Type="http://schemas.openxmlformats.org/officeDocument/2006/relationships/image" Target="../media/image136.png"/></Relationships>
</file>

<file path=ppt/slides/_rels/slide2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137.svg"/><Relationship Id="rId4" Type="http://schemas.openxmlformats.org/officeDocument/2006/relationships/image" Target="../media/image136.png"/></Relationships>
</file>

<file path=ppt/slides/_rels/slide2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137.svg"/><Relationship Id="rId4" Type="http://schemas.openxmlformats.org/officeDocument/2006/relationships/image" Target="../media/image136.png"/></Relationships>
</file>

<file path=ppt/slides/_rels/slide2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4.png"/><Relationship Id="rId7" Type="http://schemas.openxmlformats.org/officeDocument/2006/relationships/image" Target="../media/image141.sv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40.png"/><Relationship Id="rId5" Type="http://schemas.openxmlformats.org/officeDocument/2006/relationships/image" Target="../media/image139.svg"/><Relationship Id="rId10" Type="http://schemas.openxmlformats.org/officeDocument/2006/relationships/image" Target="../media/image143.svg"/><Relationship Id="rId4" Type="http://schemas.openxmlformats.org/officeDocument/2006/relationships/image" Target="../media/image138.png"/><Relationship Id="rId9" Type="http://schemas.openxmlformats.org/officeDocument/2006/relationships/image" Target="../media/image142.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145.svg"/><Relationship Id="rId4" Type="http://schemas.openxmlformats.org/officeDocument/2006/relationships/image" Target="../media/image144.png"/></Relationships>
</file>

<file path=ppt/slides/_rels/slide31.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155.svg"/><Relationship Id="rId3" Type="http://schemas.openxmlformats.org/officeDocument/2006/relationships/image" Target="../media/image36.png"/><Relationship Id="rId7" Type="http://schemas.openxmlformats.org/officeDocument/2006/relationships/image" Target="../media/image149.svg"/><Relationship Id="rId12" Type="http://schemas.openxmlformats.org/officeDocument/2006/relationships/image" Target="../media/image154.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48.png"/><Relationship Id="rId11" Type="http://schemas.openxmlformats.org/officeDocument/2006/relationships/image" Target="../media/image153.svg"/><Relationship Id="rId5" Type="http://schemas.openxmlformats.org/officeDocument/2006/relationships/image" Target="../media/image147.svg"/><Relationship Id="rId10" Type="http://schemas.openxmlformats.org/officeDocument/2006/relationships/image" Target="../media/image152.png"/><Relationship Id="rId4" Type="http://schemas.openxmlformats.org/officeDocument/2006/relationships/image" Target="../media/image146.png"/><Relationship Id="rId9" Type="http://schemas.openxmlformats.org/officeDocument/2006/relationships/image" Target="../media/image151.sv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159.sv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58.png"/><Relationship Id="rId5" Type="http://schemas.openxmlformats.org/officeDocument/2006/relationships/image" Target="../media/image157.svg"/><Relationship Id="rId4" Type="http://schemas.openxmlformats.org/officeDocument/2006/relationships/image" Target="../media/image156.png"/></Relationships>
</file>

<file path=ppt/slides/_rels/slide33.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161.sv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60.png"/><Relationship Id="rId5" Type="http://schemas.openxmlformats.org/officeDocument/2006/relationships/image" Target="../media/image100.svg"/><Relationship Id="rId4" Type="http://schemas.openxmlformats.org/officeDocument/2006/relationships/image" Target="../media/image99.png"/></Relationships>
</file>

<file path=ppt/slides/_rels/slide34.xml.rels><?xml version="1.0" encoding="UTF-8" standalone="yes"?>
<Relationships xmlns="http://schemas.openxmlformats.org/package/2006/relationships"><Relationship Id="rId8" Type="http://schemas.openxmlformats.org/officeDocument/2006/relationships/image" Target="../media/image164.png"/><Relationship Id="rId13" Type="http://schemas.openxmlformats.org/officeDocument/2006/relationships/image" Target="../media/image169.svg"/><Relationship Id="rId3" Type="http://schemas.openxmlformats.org/officeDocument/2006/relationships/image" Target="../media/image51.png"/><Relationship Id="rId7" Type="http://schemas.openxmlformats.org/officeDocument/2006/relationships/image" Target="../media/image163.svg"/><Relationship Id="rId12" Type="http://schemas.openxmlformats.org/officeDocument/2006/relationships/image" Target="../media/image168.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62.png"/><Relationship Id="rId11" Type="http://schemas.openxmlformats.org/officeDocument/2006/relationships/image" Target="../media/image167.svg"/><Relationship Id="rId5" Type="http://schemas.openxmlformats.org/officeDocument/2006/relationships/image" Target="../media/image102.svg"/><Relationship Id="rId10" Type="http://schemas.openxmlformats.org/officeDocument/2006/relationships/image" Target="../media/image166.png"/><Relationship Id="rId4" Type="http://schemas.openxmlformats.org/officeDocument/2006/relationships/image" Target="../media/image101.png"/><Relationship Id="rId9" Type="http://schemas.openxmlformats.org/officeDocument/2006/relationships/image" Target="../media/image165.svg"/></Relationships>
</file>

<file path=ppt/slides/_rels/slide35.xml.rels><?xml version="1.0" encoding="UTF-8" standalone="yes"?>
<Relationships xmlns="http://schemas.openxmlformats.org/package/2006/relationships"><Relationship Id="rId8" Type="http://schemas.openxmlformats.org/officeDocument/2006/relationships/image" Target="../media/image163.svg"/><Relationship Id="rId3" Type="http://schemas.openxmlformats.org/officeDocument/2006/relationships/image" Target="../media/image41.png"/><Relationship Id="rId7" Type="http://schemas.openxmlformats.org/officeDocument/2006/relationships/image" Target="../media/image162.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hyperlink" Target="https://mentoringeurope.eu" TargetMode="External"/><Relationship Id="rId11" Type="http://schemas.openxmlformats.org/officeDocument/2006/relationships/hyperlink" Target="https://europa.eu/youth/EU_en" TargetMode="External"/><Relationship Id="rId5" Type="http://schemas.openxmlformats.org/officeDocument/2006/relationships/image" Target="../media/image171.svg"/><Relationship Id="rId10" Type="http://schemas.openxmlformats.org/officeDocument/2006/relationships/hyperlink" Target="https://europa.eu/youth/erasmusvirtual_en" TargetMode="External"/><Relationship Id="rId4" Type="http://schemas.openxmlformats.org/officeDocument/2006/relationships/image" Target="../media/image170.png"/><Relationship Id="rId9" Type="http://schemas.openxmlformats.org/officeDocument/2006/relationships/hyperlink" Target="https://eurodesk.eu/"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op.europa.eu/en/web/general-publications" TargetMode="External"/><Relationship Id="rId3" Type="http://schemas.openxmlformats.org/officeDocument/2006/relationships/image" Target="../media/image41.png"/><Relationship Id="rId7" Type="http://schemas.openxmlformats.org/officeDocument/2006/relationships/image" Target="../media/image165.sv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164.png"/><Relationship Id="rId5" Type="http://schemas.openxmlformats.org/officeDocument/2006/relationships/image" Target="../media/image173.svg"/><Relationship Id="rId4" Type="http://schemas.openxmlformats.org/officeDocument/2006/relationships/image" Target="../media/image172.png"/></Relationships>
</file>

<file path=ppt/slides/_rels/slide37.xml.rels><?xml version="1.0" encoding="UTF-8" standalone="yes"?>
<Relationships xmlns="http://schemas.openxmlformats.org/package/2006/relationships"><Relationship Id="rId8" Type="http://schemas.openxmlformats.org/officeDocument/2006/relationships/image" Target="../media/image167.svg"/><Relationship Id="rId3" Type="http://schemas.openxmlformats.org/officeDocument/2006/relationships/image" Target="../media/image93.png"/><Relationship Id="rId7" Type="http://schemas.openxmlformats.org/officeDocument/2006/relationships/image" Target="../media/image166.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hyperlink" Target="https://www.salto-youth.net/" TargetMode="External"/><Relationship Id="rId5" Type="http://schemas.openxmlformats.org/officeDocument/2006/relationships/image" Target="../media/image175.svg"/><Relationship Id="rId10" Type="http://schemas.openxmlformats.org/officeDocument/2006/relationships/hyperlink" Target="https://europa.eu/youth/solidarity/projects_en" TargetMode="External"/><Relationship Id="rId4" Type="http://schemas.openxmlformats.org/officeDocument/2006/relationships/image" Target="../media/image174.png"/><Relationship Id="rId9" Type="http://schemas.openxmlformats.org/officeDocument/2006/relationships/hyperlink" Target="https://europa.eu/youth/solidarity_en"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176.jpeg"/><Relationship Id="rId5" Type="http://schemas.openxmlformats.org/officeDocument/2006/relationships/image" Target="../media/image139.svg"/><Relationship Id="rId4" Type="http://schemas.openxmlformats.org/officeDocument/2006/relationships/image" Target="../media/image138.png"/></Relationships>
</file>

<file path=ppt/slides/_rels/slide39.xml.rels><?xml version="1.0" encoding="UTF-8" standalone="yes"?>
<Relationships xmlns="http://schemas.openxmlformats.org/package/2006/relationships"><Relationship Id="rId13" Type="http://schemas.openxmlformats.org/officeDocument/2006/relationships/image" Target="../media/image179.png"/><Relationship Id="rId18" Type="http://schemas.openxmlformats.org/officeDocument/2006/relationships/image" Target="../media/image183.png"/><Relationship Id="rId26" Type="http://schemas.openxmlformats.org/officeDocument/2006/relationships/image" Target="../media/image23.png"/><Relationship Id="rId21" Type="http://schemas.openxmlformats.org/officeDocument/2006/relationships/image" Target="../media/image186.png"/><Relationship Id="rId34" Type="http://schemas.openxmlformats.org/officeDocument/2006/relationships/image" Target="../media/image192.png"/><Relationship Id="rId7" Type="http://schemas.openxmlformats.org/officeDocument/2006/relationships/image" Target="../media/image5.jpeg"/><Relationship Id="rId12" Type="http://schemas.openxmlformats.org/officeDocument/2006/relationships/image" Target="../media/image10.png"/><Relationship Id="rId17" Type="http://schemas.openxmlformats.org/officeDocument/2006/relationships/image" Target="../media/image182.svg"/><Relationship Id="rId25" Type="http://schemas.openxmlformats.org/officeDocument/2006/relationships/image" Target="../media/image188.png"/><Relationship Id="rId33" Type="http://schemas.openxmlformats.org/officeDocument/2006/relationships/image" Target="../media/image30.svg"/><Relationship Id="rId38" Type="http://schemas.openxmlformats.org/officeDocument/2006/relationships/image" Target="../media/image196.jpeg"/><Relationship Id="rId2" Type="http://schemas.openxmlformats.org/officeDocument/2006/relationships/notesSlide" Target="../notesSlides/notesSlide39.xml"/><Relationship Id="rId16" Type="http://schemas.openxmlformats.org/officeDocument/2006/relationships/image" Target="../media/image181.png"/><Relationship Id="rId20" Type="http://schemas.openxmlformats.org/officeDocument/2006/relationships/image" Target="../media/image185.svg"/><Relationship Id="rId29" Type="http://schemas.openxmlformats.org/officeDocument/2006/relationships/image" Target="../media/image190.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178.svg"/><Relationship Id="rId24" Type="http://schemas.openxmlformats.org/officeDocument/2006/relationships/image" Target="../media/image21.svg"/><Relationship Id="rId32" Type="http://schemas.openxmlformats.org/officeDocument/2006/relationships/image" Target="../media/image29.png"/><Relationship Id="rId37" Type="http://schemas.openxmlformats.org/officeDocument/2006/relationships/image" Target="../media/image195.png"/><Relationship Id="rId5" Type="http://schemas.openxmlformats.org/officeDocument/2006/relationships/image" Target="../media/image3.png"/><Relationship Id="rId15" Type="http://schemas.openxmlformats.org/officeDocument/2006/relationships/image" Target="../media/image180.png"/><Relationship Id="rId23" Type="http://schemas.openxmlformats.org/officeDocument/2006/relationships/image" Target="../media/image20.png"/><Relationship Id="rId28" Type="http://schemas.openxmlformats.org/officeDocument/2006/relationships/image" Target="../media/image189.png"/><Relationship Id="rId36" Type="http://schemas.openxmlformats.org/officeDocument/2006/relationships/image" Target="../media/image194.svg"/><Relationship Id="rId10" Type="http://schemas.openxmlformats.org/officeDocument/2006/relationships/image" Target="../media/image177.png"/><Relationship Id="rId19" Type="http://schemas.openxmlformats.org/officeDocument/2006/relationships/image" Target="../media/image184.png"/><Relationship Id="rId31" Type="http://schemas.openxmlformats.org/officeDocument/2006/relationships/image" Target="../media/image191.png"/><Relationship Id="rId4" Type="http://schemas.openxmlformats.org/officeDocument/2006/relationships/image" Target="../media/image2.svg"/><Relationship Id="rId9" Type="http://schemas.openxmlformats.org/officeDocument/2006/relationships/image" Target="../media/image7.jpeg"/><Relationship Id="rId14" Type="http://schemas.openxmlformats.org/officeDocument/2006/relationships/image" Target="../media/image11.png"/><Relationship Id="rId22" Type="http://schemas.openxmlformats.org/officeDocument/2006/relationships/image" Target="../media/image187.png"/><Relationship Id="rId27" Type="http://schemas.openxmlformats.org/officeDocument/2006/relationships/image" Target="../media/image24.svg"/><Relationship Id="rId30" Type="http://schemas.openxmlformats.org/officeDocument/2006/relationships/image" Target="../media/image27.png"/><Relationship Id="rId35" Type="http://schemas.openxmlformats.org/officeDocument/2006/relationships/image" Target="../media/image193.png"/><Relationship Id="rId8" Type="http://schemas.openxmlformats.org/officeDocument/2006/relationships/image" Target="../media/image6.jpeg"/><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
          </a:xfrm>
          <a:custGeom>
            <a:avLst/>
            <a:gdLst/>
            <a:ahLst/>
            <a:cxnLst/>
            <a:rect l="l" t="t" r="r" b="b"/>
            <a:pathLst>
              <a:path w="18288000" h="1028700">
                <a:moveTo>
                  <a:pt x="0" y="0"/>
                </a:moveTo>
                <a:lnTo>
                  <a:pt x="18288000" y="0"/>
                </a:lnTo>
                <a:lnTo>
                  <a:pt x="18288000" y="1028700"/>
                </a:lnTo>
                <a:lnTo>
                  <a:pt x="0" y="10287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0" y="8001914"/>
            <a:ext cx="2295524" cy="1619249"/>
            <a:chOff x="0" y="0"/>
            <a:chExt cx="3060699" cy="2158999"/>
          </a:xfrm>
        </p:grpSpPr>
        <p:sp>
          <p:nvSpPr>
            <p:cNvPr id="4" name="Freeform 4"/>
            <p:cNvSpPr/>
            <p:nvPr/>
          </p:nvSpPr>
          <p:spPr>
            <a:xfrm>
              <a:off x="0" y="0"/>
              <a:ext cx="3060700" cy="2159000"/>
            </a:xfrm>
            <a:custGeom>
              <a:avLst/>
              <a:gdLst/>
              <a:ahLst/>
              <a:cxnLst/>
              <a:rect l="l" t="t" r="r" b="b"/>
              <a:pathLst>
                <a:path w="3060700" h="2159000">
                  <a:moveTo>
                    <a:pt x="0" y="0"/>
                  </a:moveTo>
                  <a:lnTo>
                    <a:pt x="3060700" y="0"/>
                  </a:lnTo>
                  <a:lnTo>
                    <a:pt x="3060700" y="2159000"/>
                  </a:lnTo>
                  <a:lnTo>
                    <a:pt x="0" y="2159000"/>
                  </a:lnTo>
                  <a:lnTo>
                    <a:pt x="0" y="0"/>
                  </a:lnTo>
                  <a:close/>
                </a:path>
              </a:pathLst>
            </a:custGeom>
            <a:blipFill>
              <a:blip r:embed="rId5"/>
              <a:stretch>
                <a:fillRect t="-15" b="-15"/>
              </a:stretch>
            </a:blipFill>
          </p:spPr>
          <p:txBody>
            <a:bodyPr/>
            <a:lstStyle/>
            <a:p>
              <a:endParaRPr lang="es-ES"/>
            </a:p>
          </p:txBody>
        </p:sp>
      </p:grpSp>
      <p:grpSp>
        <p:nvGrpSpPr>
          <p:cNvPr id="5" name="Group 5"/>
          <p:cNvGrpSpPr/>
          <p:nvPr/>
        </p:nvGrpSpPr>
        <p:grpSpPr>
          <a:xfrm>
            <a:off x="2292276" y="7879150"/>
            <a:ext cx="1743074" cy="1743074"/>
            <a:chOff x="0" y="0"/>
            <a:chExt cx="2324099" cy="2324099"/>
          </a:xfrm>
        </p:grpSpPr>
        <p:sp>
          <p:nvSpPr>
            <p:cNvPr id="6" name="Freeform 6"/>
            <p:cNvSpPr/>
            <p:nvPr/>
          </p:nvSpPr>
          <p:spPr>
            <a:xfrm>
              <a:off x="0" y="0"/>
              <a:ext cx="2324100" cy="2324100"/>
            </a:xfrm>
            <a:custGeom>
              <a:avLst/>
              <a:gdLst/>
              <a:ahLst/>
              <a:cxnLst/>
              <a:rect l="l" t="t" r="r" b="b"/>
              <a:pathLst>
                <a:path w="2324100" h="2324100">
                  <a:moveTo>
                    <a:pt x="0" y="0"/>
                  </a:moveTo>
                  <a:lnTo>
                    <a:pt x="2324100" y="0"/>
                  </a:lnTo>
                  <a:lnTo>
                    <a:pt x="2324100" y="2324100"/>
                  </a:lnTo>
                  <a:lnTo>
                    <a:pt x="0" y="2324100"/>
                  </a:lnTo>
                  <a:lnTo>
                    <a:pt x="0" y="0"/>
                  </a:lnTo>
                  <a:close/>
                </a:path>
              </a:pathLst>
            </a:custGeom>
            <a:blipFill>
              <a:blip r:embed="rId6"/>
              <a:stretch>
                <a:fillRect/>
              </a:stretch>
            </a:blipFill>
          </p:spPr>
          <p:txBody>
            <a:bodyPr/>
            <a:lstStyle/>
            <a:p>
              <a:endParaRPr lang="es-ES"/>
            </a:p>
          </p:txBody>
        </p:sp>
      </p:grpSp>
      <p:grpSp>
        <p:nvGrpSpPr>
          <p:cNvPr id="7" name="Group 7"/>
          <p:cNvGrpSpPr/>
          <p:nvPr/>
        </p:nvGrpSpPr>
        <p:grpSpPr>
          <a:xfrm>
            <a:off x="6454977" y="8287384"/>
            <a:ext cx="2693581" cy="1118680"/>
            <a:chOff x="0" y="0"/>
            <a:chExt cx="3591441" cy="1491573"/>
          </a:xfrm>
        </p:grpSpPr>
        <p:sp>
          <p:nvSpPr>
            <p:cNvPr id="8" name="Freeform 8"/>
            <p:cNvSpPr/>
            <p:nvPr/>
          </p:nvSpPr>
          <p:spPr>
            <a:xfrm>
              <a:off x="0" y="0"/>
              <a:ext cx="3591433" cy="1491615"/>
            </a:xfrm>
            <a:custGeom>
              <a:avLst/>
              <a:gdLst/>
              <a:ahLst/>
              <a:cxnLst/>
              <a:rect l="l" t="t" r="r" b="b"/>
              <a:pathLst>
                <a:path w="3591433" h="1491615">
                  <a:moveTo>
                    <a:pt x="0" y="0"/>
                  </a:moveTo>
                  <a:lnTo>
                    <a:pt x="3591433" y="0"/>
                  </a:lnTo>
                  <a:lnTo>
                    <a:pt x="3591433" y="1491615"/>
                  </a:lnTo>
                  <a:lnTo>
                    <a:pt x="0" y="1491615"/>
                  </a:lnTo>
                  <a:lnTo>
                    <a:pt x="0" y="0"/>
                  </a:lnTo>
                  <a:close/>
                </a:path>
              </a:pathLst>
            </a:custGeom>
            <a:blipFill>
              <a:blip r:embed="rId7"/>
              <a:stretch>
                <a:fillRect t="-104" b="-102"/>
              </a:stretch>
            </a:blipFill>
          </p:spPr>
          <p:txBody>
            <a:bodyPr/>
            <a:lstStyle/>
            <a:p>
              <a:endParaRPr lang="es-ES"/>
            </a:p>
          </p:txBody>
        </p:sp>
      </p:grpSp>
      <p:grpSp>
        <p:nvGrpSpPr>
          <p:cNvPr id="9" name="Group 9"/>
          <p:cNvGrpSpPr/>
          <p:nvPr/>
        </p:nvGrpSpPr>
        <p:grpSpPr>
          <a:xfrm>
            <a:off x="9329463" y="7688212"/>
            <a:ext cx="2606410" cy="1933574"/>
            <a:chOff x="0" y="0"/>
            <a:chExt cx="3475213" cy="2578099"/>
          </a:xfrm>
        </p:grpSpPr>
        <p:sp>
          <p:nvSpPr>
            <p:cNvPr id="10" name="Freeform 10"/>
            <p:cNvSpPr/>
            <p:nvPr/>
          </p:nvSpPr>
          <p:spPr>
            <a:xfrm>
              <a:off x="0" y="0"/>
              <a:ext cx="3475228" cy="2578100"/>
            </a:xfrm>
            <a:custGeom>
              <a:avLst/>
              <a:gdLst/>
              <a:ahLst/>
              <a:cxnLst/>
              <a:rect l="l" t="t" r="r" b="b"/>
              <a:pathLst>
                <a:path w="3475228" h="2578100">
                  <a:moveTo>
                    <a:pt x="0" y="0"/>
                  </a:moveTo>
                  <a:lnTo>
                    <a:pt x="3475228" y="0"/>
                  </a:lnTo>
                  <a:lnTo>
                    <a:pt x="3475228" y="2578100"/>
                  </a:lnTo>
                  <a:lnTo>
                    <a:pt x="0" y="2578100"/>
                  </a:lnTo>
                  <a:lnTo>
                    <a:pt x="0" y="0"/>
                  </a:lnTo>
                  <a:close/>
                </a:path>
              </a:pathLst>
            </a:custGeom>
            <a:blipFill>
              <a:blip r:embed="rId8"/>
              <a:stretch>
                <a:fillRect t="-129" b="-129"/>
              </a:stretch>
            </a:blipFill>
          </p:spPr>
          <p:txBody>
            <a:bodyPr/>
            <a:lstStyle/>
            <a:p>
              <a:endParaRPr lang="es-ES"/>
            </a:p>
          </p:txBody>
        </p:sp>
      </p:grpSp>
      <p:grpSp>
        <p:nvGrpSpPr>
          <p:cNvPr id="11" name="Group 11"/>
          <p:cNvGrpSpPr/>
          <p:nvPr/>
        </p:nvGrpSpPr>
        <p:grpSpPr>
          <a:xfrm>
            <a:off x="455641" y="1419509"/>
            <a:ext cx="2512331" cy="2664234"/>
            <a:chOff x="0" y="0"/>
            <a:chExt cx="3349775" cy="3552312"/>
          </a:xfrm>
        </p:grpSpPr>
        <p:sp>
          <p:nvSpPr>
            <p:cNvPr id="12" name="Freeform 12"/>
            <p:cNvSpPr/>
            <p:nvPr/>
          </p:nvSpPr>
          <p:spPr>
            <a:xfrm>
              <a:off x="0" y="0"/>
              <a:ext cx="3349752" cy="3552317"/>
            </a:xfrm>
            <a:custGeom>
              <a:avLst/>
              <a:gdLst/>
              <a:ahLst/>
              <a:cxnLst/>
              <a:rect l="l" t="t" r="r" b="b"/>
              <a:pathLst>
                <a:path w="3349752" h="3552317">
                  <a:moveTo>
                    <a:pt x="0" y="0"/>
                  </a:moveTo>
                  <a:lnTo>
                    <a:pt x="3349752" y="0"/>
                  </a:lnTo>
                  <a:lnTo>
                    <a:pt x="3349752" y="3552317"/>
                  </a:lnTo>
                  <a:lnTo>
                    <a:pt x="0" y="3552317"/>
                  </a:lnTo>
                  <a:lnTo>
                    <a:pt x="0" y="0"/>
                  </a:lnTo>
                  <a:close/>
                </a:path>
              </a:pathLst>
            </a:custGeom>
            <a:blipFill>
              <a:blip r:embed="rId9"/>
              <a:stretch>
                <a:fillRect t="-111" b="-111"/>
              </a:stretch>
            </a:blipFill>
          </p:spPr>
          <p:txBody>
            <a:bodyPr/>
            <a:lstStyle/>
            <a:p>
              <a:endParaRPr lang="es-ES"/>
            </a:p>
          </p:txBody>
        </p:sp>
      </p:grpSp>
      <p:sp>
        <p:nvSpPr>
          <p:cNvPr id="13" name="Freeform 13"/>
          <p:cNvSpPr/>
          <p:nvPr/>
        </p:nvSpPr>
        <p:spPr>
          <a:xfrm>
            <a:off x="0" y="9871632"/>
            <a:ext cx="18288000" cy="415385"/>
          </a:xfrm>
          <a:custGeom>
            <a:avLst/>
            <a:gdLst/>
            <a:ahLst/>
            <a:cxnLst/>
            <a:rect l="l" t="t" r="r" b="b"/>
            <a:pathLst>
              <a:path w="18288000" h="415385">
                <a:moveTo>
                  <a:pt x="0" y="0"/>
                </a:moveTo>
                <a:lnTo>
                  <a:pt x="18288000" y="0"/>
                </a:lnTo>
                <a:lnTo>
                  <a:pt x="18288000" y="415385"/>
                </a:lnTo>
                <a:lnTo>
                  <a:pt x="0" y="41538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grpSp>
        <p:nvGrpSpPr>
          <p:cNvPr id="14" name="Group 14"/>
          <p:cNvGrpSpPr/>
          <p:nvPr/>
        </p:nvGrpSpPr>
        <p:grpSpPr>
          <a:xfrm>
            <a:off x="15791983" y="1706190"/>
            <a:ext cx="1990724" cy="2095499"/>
            <a:chOff x="0" y="0"/>
            <a:chExt cx="2654299" cy="2793999"/>
          </a:xfrm>
        </p:grpSpPr>
        <p:sp>
          <p:nvSpPr>
            <p:cNvPr id="15" name="Freeform 15"/>
            <p:cNvSpPr/>
            <p:nvPr/>
          </p:nvSpPr>
          <p:spPr>
            <a:xfrm>
              <a:off x="0" y="0"/>
              <a:ext cx="2654300" cy="2794000"/>
            </a:xfrm>
            <a:custGeom>
              <a:avLst/>
              <a:gdLst/>
              <a:ahLst/>
              <a:cxnLst/>
              <a:rect l="l" t="t" r="r" b="b"/>
              <a:pathLst>
                <a:path w="2654300" h="2794000">
                  <a:moveTo>
                    <a:pt x="0" y="0"/>
                  </a:moveTo>
                  <a:lnTo>
                    <a:pt x="2654300" y="0"/>
                  </a:lnTo>
                  <a:lnTo>
                    <a:pt x="2654300" y="2794000"/>
                  </a:lnTo>
                  <a:lnTo>
                    <a:pt x="0" y="2794000"/>
                  </a:lnTo>
                  <a:lnTo>
                    <a:pt x="0" y="0"/>
                  </a:lnTo>
                  <a:close/>
                </a:path>
              </a:pathLst>
            </a:custGeom>
            <a:blipFill>
              <a:blip r:embed="rId12"/>
              <a:stretch>
                <a:fillRect t="-138" b="-138"/>
              </a:stretch>
            </a:blipFill>
          </p:spPr>
          <p:txBody>
            <a:bodyPr/>
            <a:lstStyle/>
            <a:p>
              <a:endParaRPr lang="es-ES"/>
            </a:p>
          </p:txBody>
        </p:sp>
      </p:grpSp>
      <p:grpSp>
        <p:nvGrpSpPr>
          <p:cNvPr id="16" name="Group 16"/>
          <p:cNvGrpSpPr/>
          <p:nvPr/>
        </p:nvGrpSpPr>
        <p:grpSpPr>
          <a:xfrm>
            <a:off x="11932410" y="8457695"/>
            <a:ext cx="2666999" cy="733424"/>
            <a:chOff x="0" y="0"/>
            <a:chExt cx="3555999" cy="977899"/>
          </a:xfrm>
        </p:grpSpPr>
        <p:sp>
          <p:nvSpPr>
            <p:cNvPr id="17" name="Freeform 17"/>
            <p:cNvSpPr/>
            <p:nvPr/>
          </p:nvSpPr>
          <p:spPr>
            <a:xfrm>
              <a:off x="0" y="0"/>
              <a:ext cx="3556000" cy="977900"/>
            </a:xfrm>
            <a:custGeom>
              <a:avLst/>
              <a:gdLst/>
              <a:ahLst/>
              <a:cxnLst/>
              <a:rect l="l" t="t" r="r" b="b"/>
              <a:pathLst>
                <a:path w="3556000" h="977900">
                  <a:moveTo>
                    <a:pt x="0" y="0"/>
                  </a:moveTo>
                  <a:lnTo>
                    <a:pt x="3556000" y="0"/>
                  </a:lnTo>
                  <a:lnTo>
                    <a:pt x="3556000" y="977900"/>
                  </a:lnTo>
                  <a:lnTo>
                    <a:pt x="0" y="977900"/>
                  </a:lnTo>
                  <a:lnTo>
                    <a:pt x="0" y="0"/>
                  </a:lnTo>
                  <a:close/>
                </a:path>
              </a:pathLst>
            </a:custGeom>
            <a:blipFill>
              <a:blip r:embed="rId13"/>
              <a:stretch>
                <a:fillRect l="-89" r="-89"/>
              </a:stretch>
            </a:blipFill>
          </p:spPr>
          <p:txBody>
            <a:bodyPr/>
            <a:lstStyle/>
            <a:p>
              <a:endParaRPr lang="es-ES"/>
            </a:p>
          </p:txBody>
        </p:sp>
      </p:grpSp>
      <p:grpSp>
        <p:nvGrpSpPr>
          <p:cNvPr id="18" name="Group 18"/>
          <p:cNvGrpSpPr/>
          <p:nvPr/>
        </p:nvGrpSpPr>
        <p:grpSpPr>
          <a:xfrm>
            <a:off x="14730344" y="8384033"/>
            <a:ext cx="801841" cy="806399"/>
            <a:chOff x="0" y="0"/>
            <a:chExt cx="1069121" cy="1075199"/>
          </a:xfrm>
        </p:grpSpPr>
        <p:sp>
          <p:nvSpPr>
            <p:cNvPr id="19" name="Freeform 19"/>
            <p:cNvSpPr/>
            <p:nvPr/>
          </p:nvSpPr>
          <p:spPr>
            <a:xfrm>
              <a:off x="0" y="0"/>
              <a:ext cx="1069086" cy="1075182"/>
            </a:xfrm>
            <a:custGeom>
              <a:avLst/>
              <a:gdLst/>
              <a:ahLst/>
              <a:cxnLst/>
              <a:rect l="l" t="t" r="r" b="b"/>
              <a:pathLst>
                <a:path w="1069086" h="1075182">
                  <a:moveTo>
                    <a:pt x="0" y="0"/>
                  </a:moveTo>
                  <a:lnTo>
                    <a:pt x="1069086" y="0"/>
                  </a:lnTo>
                  <a:lnTo>
                    <a:pt x="1069086" y="1075182"/>
                  </a:lnTo>
                  <a:lnTo>
                    <a:pt x="0" y="1075182"/>
                  </a:lnTo>
                  <a:lnTo>
                    <a:pt x="0" y="0"/>
                  </a:lnTo>
                  <a:close/>
                </a:path>
              </a:pathLst>
            </a:custGeom>
            <a:blipFill>
              <a:blip r:embed="rId14"/>
              <a:stretch>
                <a:fillRect t="-209" r="-3" b="-211"/>
              </a:stretch>
            </a:blipFill>
          </p:spPr>
          <p:txBody>
            <a:bodyPr/>
            <a:lstStyle/>
            <a:p>
              <a:endParaRPr lang="es-ES"/>
            </a:p>
          </p:txBody>
        </p:sp>
      </p:grpSp>
      <p:sp>
        <p:nvSpPr>
          <p:cNvPr id="20" name="Freeform 20"/>
          <p:cNvSpPr/>
          <p:nvPr/>
        </p:nvSpPr>
        <p:spPr>
          <a:xfrm>
            <a:off x="15645396" y="8549436"/>
            <a:ext cx="1180465" cy="201930"/>
          </a:xfrm>
          <a:custGeom>
            <a:avLst/>
            <a:gdLst/>
            <a:ahLst/>
            <a:cxnLst/>
            <a:rect l="l" t="t" r="r" b="b"/>
            <a:pathLst>
              <a:path w="1180465" h="201930">
                <a:moveTo>
                  <a:pt x="0" y="0"/>
                </a:moveTo>
                <a:lnTo>
                  <a:pt x="1180465" y="0"/>
                </a:lnTo>
                <a:lnTo>
                  <a:pt x="1180465" y="201930"/>
                </a:lnTo>
                <a:lnTo>
                  <a:pt x="0" y="201930"/>
                </a:lnTo>
                <a:lnTo>
                  <a:pt x="0" y="0"/>
                </a:lnTo>
                <a:close/>
              </a:path>
            </a:pathLst>
          </a:custGeom>
          <a:blipFill>
            <a:blip r:embed="rId15">
              <a:extLst>
                <a:ext uri="{96DAC541-7B7A-43D3-8B79-37D633B846F1}">
                  <asvg:svgBlip xmlns:asvg="http://schemas.microsoft.com/office/drawing/2016/SVG/main" r:embed="rId16"/>
                </a:ext>
              </a:extLst>
            </a:blip>
            <a:stretch>
              <a:fillRect t="-1858" b="-1858"/>
            </a:stretch>
          </a:blipFill>
        </p:spPr>
        <p:txBody>
          <a:bodyPr/>
          <a:lstStyle/>
          <a:p>
            <a:endParaRPr lang="es-ES"/>
          </a:p>
        </p:txBody>
      </p:sp>
      <p:grpSp>
        <p:nvGrpSpPr>
          <p:cNvPr id="21" name="Group 21"/>
          <p:cNvGrpSpPr/>
          <p:nvPr/>
        </p:nvGrpSpPr>
        <p:grpSpPr>
          <a:xfrm>
            <a:off x="16883481" y="8551762"/>
            <a:ext cx="493393" cy="197072"/>
            <a:chOff x="0" y="0"/>
            <a:chExt cx="657857" cy="262763"/>
          </a:xfrm>
        </p:grpSpPr>
        <p:sp>
          <p:nvSpPr>
            <p:cNvPr id="22" name="Freeform 22"/>
            <p:cNvSpPr/>
            <p:nvPr/>
          </p:nvSpPr>
          <p:spPr>
            <a:xfrm>
              <a:off x="0" y="0"/>
              <a:ext cx="657860" cy="262763"/>
            </a:xfrm>
            <a:custGeom>
              <a:avLst/>
              <a:gdLst/>
              <a:ahLst/>
              <a:cxnLst/>
              <a:rect l="l" t="t" r="r" b="b"/>
              <a:pathLst>
                <a:path w="657860" h="262763">
                  <a:moveTo>
                    <a:pt x="0" y="0"/>
                  </a:moveTo>
                  <a:lnTo>
                    <a:pt x="657860" y="0"/>
                  </a:lnTo>
                  <a:lnTo>
                    <a:pt x="657860" y="262763"/>
                  </a:lnTo>
                  <a:lnTo>
                    <a:pt x="0" y="262763"/>
                  </a:lnTo>
                  <a:lnTo>
                    <a:pt x="0" y="0"/>
                  </a:lnTo>
                  <a:close/>
                </a:path>
              </a:pathLst>
            </a:custGeom>
            <a:blipFill>
              <a:blip r:embed="rId17"/>
              <a:stretch>
                <a:fillRect l="-272" r="-271"/>
              </a:stretch>
            </a:blipFill>
          </p:spPr>
          <p:txBody>
            <a:bodyPr/>
            <a:lstStyle/>
            <a:p>
              <a:endParaRPr lang="es-ES"/>
            </a:p>
          </p:txBody>
        </p:sp>
      </p:grpSp>
      <p:sp>
        <p:nvSpPr>
          <p:cNvPr id="23" name="Freeform 23"/>
          <p:cNvSpPr/>
          <p:nvPr/>
        </p:nvSpPr>
        <p:spPr>
          <a:xfrm>
            <a:off x="17398772" y="8549804"/>
            <a:ext cx="215265" cy="201295"/>
          </a:xfrm>
          <a:custGeom>
            <a:avLst/>
            <a:gdLst/>
            <a:ahLst/>
            <a:cxnLst/>
            <a:rect l="l" t="t" r="r" b="b"/>
            <a:pathLst>
              <a:path w="215265" h="201295">
                <a:moveTo>
                  <a:pt x="0" y="0"/>
                </a:moveTo>
                <a:lnTo>
                  <a:pt x="215265" y="0"/>
                </a:lnTo>
                <a:lnTo>
                  <a:pt x="215265" y="201295"/>
                </a:lnTo>
                <a:lnTo>
                  <a:pt x="0" y="201295"/>
                </a:lnTo>
                <a:lnTo>
                  <a:pt x="0" y="0"/>
                </a:lnTo>
                <a:close/>
              </a:path>
            </a:pathLst>
          </a:custGeom>
          <a:blipFill>
            <a:blip r:embed="rId18">
              <a:extLst>
                <a:ext uri="{96DAC541-7B7A-43D3-8B79-37D633B846F1}">
                  <asvg:svgBlip xmlns:asvg="http://schemas.microsoft.com/office/drawing/2016/SVG/main" r:embed="rId19"/>
                </a:ext>
              </a:extLst>
            </a:blip>
            <a:stretch>
              <a:fillRect t="-1145" b="-1145"/>
            </a:stretch>
          </a:blipFill>
        </p:spPr>
        <p:txBody>
          <a:bodyPr/>
          <a:lstStyle/>
          <a:p>
            <a:endParaRPr lang="es-ES"/>
          </a:p>
        </p:txBody>
      </p:sp>
      <p:grpSp>
        <p:nvGrpSpPr>
          <p:cNvPr id="24" name="Group 24"/>
          <p:cNvGrpSpPr/>
          <p:nvPr/>
        </p:nvGrpSpPr>
        <p:grpSpPr>
          <a:xfrm>
            <a:off x="17632935" y="8551762"/>
            <a:ext cx="354959" cy="197072"/>
            <a:chOff x="0" y="0"/>
            <a:chExt cx="473279" cy="262763"/>
          </a:xfrm>
        </p:grpSpPr>
        <p:sp>
          <p:nvSpPr>
            <p:cNvPr id="25" name="Freeform 25"/>
            <p:cNvSpPr/>
            <p:nvPr/>
          </p:nvSpPr>
          <p:spPr>
            <a:xfrm>
              <a:off x="0" y="0"/>
              <a:ext cx="473329" cy="262763"/>
            </a:xfrm>
            <a:custGeom>
              <a:avLst/>
              <a:gdLst/>
              <a:ahLst/>
              <a:cxnLst/>
              <a:rect l="l" t="t" r="r" b="b"/>
              <a:pathLst>
                <a:path w="473329" h="262763">
                  <a:moveTo>
                    <a:pt x="0" y="0"/>
                  </a:moveTo>
                  <a:lnTo>
                    <a:pt x="473329" y="0"/>
                  </a:lnTo>
                  <a:lnTo>
                    <a:pt x="473329" y="262763"/>
                  </a:lnTo>
                  <a:lnTo>
                    <a:pt x="0" y="262763"/>
                  </a:lnTo>
                  <a:lnTo>
                    <a:pt x="0" y="0"/>
                  </a:lnTo>
                  <a:close/>
                </a:path>
              </a:pathLst>
            </a:custGeom>
            <a:blipFill>
              <a:blip r:embed="rId20"/>
              <a:stretch>
                <a:fillRect l="-733" r="-722"/>
              </a:stretch>
            </a:blipFill>
          </p:spPr>
          <p:txBody>
            <a:bodyPr/>
            <a:lstStyle/>
            <a:p>
              <a:endParaRPr lang="es-ES"/>
            </a:p>
          </p:txBody>
        </p:sp>
      </p:grpSp>
      <p:grpSp>
        <p:nvGrpSpPr>
          <p:cNvPr id="26" name="Group 26"/>
          <p:cNvGrpSpPr/>
          <p:nvPr/>
        </p:nvGrpSpPr>
        <p:grpSpPr>
          <a:xfrm>
            <a:off x="15642468" y="8866867"/>
            <a:ext cx="117136" cy="158410"/>
            <a:chOff x="0" y="0"/>
            <a:chExt cx="156181" cy="211213"/>
          </a:xfrm>
        </p:grpSpPr>
        <p:sp>
          <p:nvSpPr>
            <p:cNvPr id="27" name="Freeform 27"/>
            <p:cNvSpPr/>
            <p:nvPr/>
          </p:nvSpPr>
          <p:spPr>
            <a:xfrm>
              <a:off x="0" y="0"/>
              <a:ext cx="156210" cy="211201"/>
            </a:xfrm>
            <a:custGeom>
              <a:avLst/>
              <a:gdLst/>
              <a:ahLst/>
              <a:cxnLst/>
              <a:rect l="l" t="t" r="r" b="b"/>
              <a:pathLst>
                <a:path w="156210" h="211201">
                  <a:moveTo>
                    <a:pt x="0" y="0"/>
                  </a:moveTo>
                  <a:lnTo>
                    <a:pt x="156210" y="0"/>
                  </a:lnTo>
                  <a:lnTo>
                    <a:pt x="156210" y="211201"/>
                  </a:lnTo>
                  <a:lnTo>
                    <a:pt x="0" y="211201"/>
                  </a:lnTo>
                  <a:lnTo>
                    <a:pt x="0" y="0"/>
                  </a:lnTo>
                  <a:close/>
                </a:path>
              </a:pathLst>
            </a:custGeom>
            <a:blipFill>
              <a:blip r:embed="rId21"/>
              <a:stretch>
                <a:fillRect t="-2196" r="18" b="-2202"/>
              </a:stretch>
            </a:blipFill>
          </p:spPr>
          <p:txBody>
            <a:bodyPr/>
            <a:lstStyle/>
            <a:p>
              <a:endParaRPr lang="es-ES"/>
            </a:p>
          </p:txBody>
        </p:sp>
      </p:grpSp>
      <p:sp>
        <p:nvSpPr>
          <p:cNvPr id="28" name="Freeform 28"/>
          <p:cNvSpPr/>
          <p:nvPr/>
        </p:nvSpPr>
        <p:spPr>
          <a:xfrm>
            <a:off x="15784449" y="8869590"/>
            <a:ext cx="88583" cy="153734"/>
          </a:xfrm>
          <a:custGeom>
            <a:avLst/>
            <a:gdLst/>
            <a:ahLst/>
            <a:cxnLst/>
            <a:rect l="l" t="t" r="r" b="b"/>
            <a:pathLst>
              <a:path w="88583" h="153734">
                <a:moveTo>
                  <a:pt x="0" y="0"/>
                </a:moveTo>
                <a:lnTo>
                  <a:pt x="88583" y="0"/>
                </a:lnTo>
                <a:lnTo>
                  <a:pt x="88583" y="153734"/>
                </a:lnTo>
                <a:lnTo>
                  <a:pt x="0" y="153734"/>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s-ES"/>
          </a:p>
        </p:txBody>
      </p:sp>
      <p:grpSp>
        <p:nvGrpSpPr>
          <p:cNvPr id="29" name="Group 29"/>
          <p:cNvGrpSpPr/>
          <p:nvPr/>
        </p:nvGrpSpPr>
        <p:grpSpPr>
          <a:xfrm>
            <a:off x="15902935" y="8869074"/>
            <a:ext cx="136598" cy="154119"/>
            <a:chOff x="0" y="0"/>
            <a:chExt cx="182131" cy="205492"/>
          </a:xfrm>
        </p:grpSpPr>
        <p:sp>
          <p:nvSpPr>
            <p:cNvPr id="30" name="Freeform 30"/>
            <p:cNvSpPr/>
            <p:nvPr/>
          </p:nvSpPr>
          <p:spPr>
            <a:xfrm>
              <a:off x="0" y="0"/>
              <a:ext cx="182118" cy="205486"/>
            </a:xfrm>
            <a:custGeom>
              <a:avLst/>
              <a:gdLst/>
              <a:ahLst/>
              <a:cxnLst/>
              <a:rect l="l" t="t" r="r" b="b"/>
              <a:pathLst>
                <a:path w="182118" h="205486">
                  <a:moveTo>
                    <a:pt x="0" y="0"/>
                  </a:moveTo>
                  <a:lnTo>
                    <a:pt x="182118" y="0"/>
                  </a:lnTo>
                  <a:lnTo>
                    <a:pt x="182118" y="205486"/>
                  </a:lnTo>
                  <a:lnTo>
                    <a:pt x="0" y="205486"/>
                  </a:lnTo>
                  <a:lnTo>
                    <a:pt x="0" y="0"/>
                  </a:lnTo>
                  <a:close/>
                </a:path>
              </a:pathLst>
            </a:custGeom>
            <a:blipFill>
              <a:blip r:embed="rId24"/>
              <a:stretch>
                <a:fillRect l="-772" r="-779" b="-2"/>
              </a:stretch>
            </a:blipFill>
          </p:spPr>
          <p:txBody>
            <a:bodyPr/>
            <a:lstStyle/>
            <a:p>
              <a:endParaRPr lang="es-ES"/>
            </a:p>
          </p:txBody>
        </p:sp>
      </p:grpSp>
      <p:sp>
        <p:nvSpPr>
          <p:cNvPr id="31" name="Freeform 31"/>
          <p:cNvSpPr/>
          <p:nvPr/>
        </p:nvSpPr>
        <p:spPr>
          <a:xfrm>
            <a:off x="16061068" y="8869590"/>
            <a:ext cx="116110" cy="153829"/>
          </a:xfrm>
          <a:custGeom>
            <a:avLst/>
            <a:gdLst/>
            <a:ahLst/>
            <a:cxnLst/>
            <a:rect l="l" t="t" r="r" b="b"/>
            <a:pathLst>
              <a:path w="116110" h="153829">
                <a:moveTo>
                  <a:pt x="0" y="0"/>
                </a:moveTo>
                <a:lnTo>
                  <a:pt x="116110" y="0"/>
                </a:lnTo>
                <a:lnTo>
                  <a:pt x="116110" y="153829"/>
                </a:lnTo>
                <a:lnTo>
                  <a:pt x="0" y="153829"/>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s-ES"/>
          </a:p>
        </p:txBody>
      </p:sp>
      <p:grpSp>
        <p:nvGrpSpPr>
          <p:cNvPr id="32" name="Group 32"/>
          <p:cNvGrpSpPr/>
          <p:nvPr/>
        </p:nvGrpSpPr>
        <p:grpSpPr>
          <a:xfrm>
            <a:off x="16198653" y="8866744"/>
            <a:ext cx="279806" cy="158656"/>
            <a:chOff x="0" y="0"/>
            <a:chExt cx="373075" cy="211541"/>
          </a:xfrm>
        </p:grpSpPr>
        <p:sp>
          <p:nvSpPr>
            <p:cNvPr id="33" name="Freeform 33"/>
            <p:cNvSpPr/>
            <p:nvPr/>
          </p:nvSpPr>
          <p:spPr>
            <a:xfrm>
              <a:off x="0" y="0"/>
              <a:ext cx="373126" cy="211582"/>
            </a:xfrm>
            <a:custGeom>
              <a:avLst/>
              <a:gdLst/>
              <a:ahLst/>
              <a:cxnLst/>
              <a:rect l="l" t="t" r="r" b="b"/>
              <a:pathLst>
                <a:path w="373126" h="211582">
                  <a:moveTo>
                    <a:pt x="0" y="0"/>
                  </a:moveTo>
                  <a:lnTo>
                    <a:pt x="373126" y="0"/>
                  </a:lnTo>
                  <a:lnTo>
                    <a:pt x="373126" y="211582"/>
                  </a:lnTo>
                  <a:lnTo>
                    <a:pt x="0" y="211582"/>
                  </a:lnTo>
                  <a:lnTo>
                    <a:pt x="0" y="0"/>
                  </a:lnTo>
                  <a:close/>
                </a:path>
              </a:pathLst>
            </a:custGeom>
            <a:blipFill>
              <a:blip r:embed="rId27"/>
              <a:stretch>
                <a:fillRect t="-388" r="13" b="-369"/>
              </a:stretch>
            </a:blipFill>
          </p:spPr>
          <p:txBody>
            <a:bodyPr/>
            <a:lstStyle/>
            <a:p>
              <a:endParaRPr lang="es-ES"/>
            </a:p>
          </p:txBody>
        </p:sp>
      </p:grpSp>
      <p:grpSp>
        <p:nvGrpSpPr>
          <p:cNvPr id="34" name="Group 34"/>
          <p:cNvGrpSpPr/>
          <p:nvPr/>
        </p:nvGrpSpPr>
        <p:grpSpPr>
          <a:xfrm>
            <a:off x="16552512" y="8866867"/>
            <a:ext cx="227174" cy="158410"/>
            <a:chOff x="0" y="0"/>
            <a:chExt cx="302899" cy="211213"/>
          </a:xfrm>
        </p:grpSpPr>
        <p:sp>
          <p:nvSpPr>
            <p:cNvPr id="35" name="Freeform 35"/>
            <p:cNvSpPr/>
            <p:nvPr/>
          </p:nvSpPr>
          <p:spPr>
            <a:xfrm>
              <a:off x="0" y="0"/>
              <a:ext cx="302895" cy="211201"/>
            </a:xfrm>
            <a:custGeom>
              <a:avLst/>
              <a:gdLst/>
              <a:ahLst/>
              <a:cxnLst/>
              <a:rect l="l" t="t" r="r" b="b"/>
              <a:pathLst>
                <a:path w="302895" h="211201">
                  <a:moveTo>
                    <a:pt x="0" y="0"/>
                  </a:moveTo>
                  <a:lnTo>
                    <a:pt x="302895" y="0"/>
                  </a:lnTo>
                  <a:lnTo>
                    <a:pt x="302895" y="211201"/>
                  </a:lnTo>
                  <a:lnTo>
                    <a:pt x="0" y="211201"/>
                  </a:lnTo>
                  <a:lnTo>
                    <a:pt x="0" y="0"/>
                  </a:lnTo>
                  <a:close/>
                </a:path>
              </a:pathLst>
            </a:custGeom>
            <a:blipFill>
              <a:blip r:embed="rId28"/>
              <a:stretch>
                <a:fillRect t="-2148" r="-1" b="-2154"/>
              </a:stretch>
            </a:blipFill>
          </p:spPr>
          <p:txBody>
            <a:bodyPr/>
            <a:lstStyle/>
            <a:p>
              <a:endParaRPr lang="es-ES"/>
            </a:p>
          </p:txBody>
        </p:sp>
      </p:grpSp>
      <p:grpSp>
        <p:nvGrpSpPr>
          <p:cNvPr id="36" name="Group 36"/>
          <p:cNvGrpSpPr/>
          <p:nvPr/>
        </p:nvGrpSpPr>
        <p:grpSpPr>
          <a:xfrm>
            <a:off x="16800127" y="8869074"/>
            <a:ext cx="126316" cy="156203"/>
            <a:chOff x="0" y="0"/>
            <a:chExt cx="168421" cy="208271"/>
          </a:xfrm>
        </p:grpSpPr>
        <p:sp>
          <p:nvSpPr>
            <p:cNvPr id="37" name="Freeform 37"/>
            <p:cNvSpPr/>
            <p:nvPr/>
          </p:nvSpPr>
          <p:spPr>
            <a:xfrm>
              <a:off x="0" y="0"/>
              <a:ext cx="168402" cy="208280"/>
            </a:xfrm>
            <a:custGeom>
              <a:avLst/>
              <a:gdLst/>
              <a:ahLst/>
              <a:cxnLst/>
              <a:rect l="l" t="t" r="r" b="b"/>
              <a:pathLst>
                <a:path w="168402" h="208280">
                  <a:moveTo>
                    <a:pt x="0" y="0"/>
                  </a:moveTo>
                  <a:lnTo>
                    <a:pt x="168402" y="0"/>
                  </a:lnTo>
                  <a:lnTo>
                    <a:pt x="168402" y="208280"/>
                  </a:lnTo>
                  <a:lnTo>
                    <a:pt x="0" y="208280"/>
                  </a:lnTo>
                  <a:lnTo>
                    <a:pt x="0" y="0"/>
                  </a:lnTo>
                  <a:close/>
                </a:path>
              </a:pathLst>
            </a:custGeom>
            <a:blipFill>
              <a:blip r:embed="rId29"/>
              <a:stretch>
                <a:fillRect t="-1073" r="-11" b="-1069"/>
              </a:stretch>
            </a:blipFill>
          </p:spPr>
          <p:txBody>
            <a:bodyPr/>
            <a:lstStyle/>
            <a:p>
              <a:endParaRPr lang="es-ES"/>
            </a:p>
          </p:txBody>
        </p:sp>
      </p:grpSp>
      <p:grpSp>
        <p:nvGrpSpPr>
          <p:cNvPr id="38" name="Group 38"/>
          <p:cNvGrpSpPr/>
          <p:nvPr/>
        </p:nvGrpSpPr>
        <p:grpSpPr>
          <a:xfrm>
            <a:off x="16962061" y="8868951"/>
            <a:ext cx="127663" cy="154119"/>
            <a:chOff x="0" y="0"/>
            <a:chExt cx="170217" cy="205492"/>
          </a:xfrm>
        </p:grpSpPr>
        <p:sp>
          <p:nvSpPr>
            <p:cNvPr id="39" name="Freeform 39"/>
            <p:cNvSpPr/>
            <p:nvPr/>
          </p:nvSpPr>
          <p:spPr>
            <a:xfrm>
              <a:off x="0" y="0"/>
              <a:ext cx="170180" cy="205486"/>
            </a:xfrm>
            <a:custGeom>
              <a:avLst/>
              <a:gdLst/>
              <a:ahLst/>
              <a:cxnLst/>
              <a:rect l="l" t="t" r="r" b="b"/>
              <a:pathLst>
                <a:path w="170180" h="205486">
                  <a:moveTo>
                    <a:pt x="0" y="0"/>
                  </a:moveTo>
                  <a:lnTo>
                    <a:pt x="170180" y="0"/>
                  </a:lnTo>
                  <a:lnTo>
                    <a:pt x="170180" y="205486"/>
                  </a:lnTo>
                  <a:lnTo>
                    <a:pt x="0" y="205486"/>
                  </a:lnTo>
                  <a:lnTo>
                    <a:pt x="0" y="0"/>
                  </a:lnTo>
                  <a:close/>
                </a:path>
              </a:pathLst>
            </a:custGeom>
            <a:blipFill>
              <a:blip r:embed="rId30"/>
              <a:stretch>
                <a:fillRect t="-1771" r="-21" b="-1774"/>
              </a:stretch>
            </a:blipFill>
          </p:spPr>
          <p:txBody>
            <a:bodyPr/>
            <a:lstStyle/>
            <a:p>
              <a:endParaRPr lang="es-ES"/>
            </a:p>
          </p:txBody>
        </p:sp>
      </p:grpSp>
      <p:sp>
        <p:nvSpPr>
          <p:cNvPr id="40" name="Freeform 40"/>
          <p:cNvSpPr/>
          <p:nvPr/>
        </p:nvSpPr>
        <p:spPr>
          <a:xfrm>
            <a:off x="17119345" y="8869074"/>
            <a:ext cx="32671" cy="154114"/>
          </a:xfrm>
          <a:custGeom>
            <a:avLst/>
            <a:gdLst/>
            <a:ahLst/>
            <a:cxnLst/>
            <a:rect l="l" t="t" r="r" b="b"/>
            <a:pathLst>
              <a:path w="32671" h="154114">
                <a:moveTo>
                  <a:pt x="0" y="0"/>
                </a:moveTo>
                <a:lnTo>
                  <a:pt x="32671" y="0"/>
                </a:lnTo>
                <a:lnTo>
                  <a:pt x="32671" y="154114"/>
                </a:lnTo>
                <a:lnTo>
                  <a:pt x="0" y="154114"/>
                </a:lnTo>
                <a:lnTo>
                  <a:pt x="0" y="0"/>
                </a:lnTo>
                <a:close/>
              </a:path>
            </a:pathLst>
          </a:custGeom>
          <a:blipFill>
            <a:blip r:embed="rId31">
              <a:extLst>
                <a:ext uri="{96DAC541-7B7A-43D3-8B79-37D633B846F1}">
                  <asvg:svgBlip xmlns:asvg="http://schemas.microsoft.com/office/drawing/2016/SVG/main" r:embed="rId32"/>
                </a:ext>
              </a:extLst>
            </a:blip>
            <a:stretch>
              <a:fillRect/>
            </a:stretch>
          </a:blipFill>
        </p:spPr>
        <p:txBody>
          <a:bodyPr/>
          <a:lstStyle/>
          <a:p>
            <a:endParaRPr lang="es-ES"/>
          </a:p>
        </p:txBody>
      </p:sp>
      <p:grpSp>
        <p:nvGrpSpPr>
          <p:cNvPr id="41" name="Group 41"/>
          <p:cNvGrpSpPr/>
          <p:nvPr/>
        </p:nvGrpSpPr>
        <p:grpSpPr>
          <a:xfrm>
            <a:off x="17223140" y="8868461"/>
            <a:ext cx="254102" cy="154927"/>
            <a:chOff x="0" y="0"/>
            <a:chExt cx="338803" cy="206569"/>
          </a:xfrm>
        </p:grpSpPr>
        <p:sp>
          <p:nvSpPr>
            <p:cNvPr id="42" name="Freeform 42"/>
            <p:cNvSpPr/>
            <p:nvPr/>
          </p:nvSpPr>
          <p:spPr>
            <a:xfrm>
              <a:off x="0" y="0"/>
              <a:ext cx="338836" cy="206629"/>
            </a:xfrm>
            <a:custGeom>
              <a:avLst/>
              <a:gdLst/>
              <a:ahLst/>
              <a:cxnLst/>
              <a:rect l="l" t="t" r="r" b="b"/>
              <a:pathLst>
                <a:path w="338836" h="206629">
                  <a:moveTo>
                    <a:pt x="0" y="0"/>
                  </a:moveTo>
                  <a:lnTo>
                    <a:pt x="338836" y="0"/>
                  </a:lnTo>
                  <a:lnTo>
                    <a:pt x="338836" y="206629"/>
                  </a:lnTo>
                  <a:lnTo>
                    <a:pt x="0" y="206629"/>
                  </a:lnTo>
                  <a:lnTo>
                    <a:pt x="0" y="0"/>
                  </a:lnTo>
                  <a:close/>
                </a:path>
              </a:pathLst>
            </a:custGeom>
            <a:blipFill>
              <a:blip r:embed="rId33"/>
              <a:stretch>
                <a:fillRect l="-300" r="-290" b="28"/>
              </a:stretch>
            </a:blipFill>
          </p:spPr>
          <p:txBody>
            <a:bodyPr/>
            <a:lstStyle/>
            <a:p>
              <a:endParaRPr lang="es-ES"/>
            </a:p>
          </p:txBody>
        </p:sp>
      </p:grpSp>
      <p:sp>
        <p:nvSpPr>
          <p:cNvPr id="43" name="Freeform 43"/>
          <p:cNvSpPr/>
          <p:nvPr/>
        </p:nvSpPr>
        <p:spPr>
          <a:xfrm>
            <a:off x="17505148" y="8869082"/>
            <a:ext cx="148685" cy="154305"/>
          </a:xfrm>
          <a:custGeom>
            <a:avLst/>
            <a:gdLst/>
            <a:ahLst/>
            <a:cxnLst/>
            <a:rect l="l" t="t" r="r" b="b"/>
            <a:pathLst>
              <a:path w="148685" h="154305">
                <a:moveTo>
                  <a:pt x="0" y="0"/>
                </a:moveTo>
                <a:lnTo>
                  <a:pt x="148685" y="0"/>
                </a:lnTo>
                <a:lnTo>
                  <a:pt x="148685" y="154305"/>
                </a:lnTo>
                <a:lnTo>
                  <a:pt x="0" y="154305"/>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endParaRPr lang="es-ES"/>
          </a:p>
        </p:txBody>
      </p:sp>
      <p:grpSp>
        <p:nvGrpSpPr>
          <p:cNvPr id="44" name="Group 44"/>
          <p:cNvGrpSpPr/>
          <p:nvPr/>
        </p:nvGrpSpPr>
        <p:grpSpPr>
          <a:xfrm>
            <a:off x="17690341" y="8868951"/>
            <a:ext cx="127663" cy="154119"/>
            <a:chOff x="0" y="0"/>
            <a:chExt cx="170217" cy="205492"/>
          </a:xfrm>
        </p:grpSpPr>
        <p:sp>
          <p:nvSpPr>
            <p:cNvPr id="45" name="Freeform 45"/>
            <p:cNvSpPr/>
            <p:nvPr/>
          </p:nvSpPr>
          <p:spPr>
            <a:xfrm>
              <a:off x="0" y="0"/>
              <a:ext cx="170180" cy="205486"/>
            </a:xfrm>
            <a:custGeom>
              <a:avLst/>
              <a:gdLst/>
              <a:ahLst/>
              <a:cxnLst/>
              <a:rect l="l" t="t" r="r" b="b"/>
              <a:pathLst>
                <a:path w="170180" h="205486">
                  <a:moveTo>
                    <a:pt x="0" y="0"/>
                  </a:moveTo>
                  <a:lnTo>
                    <a:pt x="170180" y="0"/>
                  </a:lnTo>
                  <a:lnTo>
                    <a:pt x="170180" y="205486"/>
                  </a:lnTo>
                  <a:lnTo>
                    <a:pt x="0" y="205486"/>
                  </a:lnTo>
                  <a:lnTo>
                    <a:pt x="0" y="0"/>
                  </a:lnTo>
                  <a:close/>
                </a:path>
              </a:pathLst>
            </a:custGeom>
            <a:blipFill>
              <a:blip r:embed="rId30"/>
              <a:stretch>
                <a:fillRect t="-1771" r="-21" b="-1774"/>
              </a:stretch>
            </a:blipFill>
          </p:spPr>
          <p:txBody>
            <a:bodyPr/>
            <a:lstStyle/>
            <a:p>
              <a:endParaRPr lang="es-ES"/>
            </a:p>
          </p:txBody>
        </p:sp>
      </p:grpSp>
      <p:grpSp>
        <p:nvGrpSpPr>
          <p:cNvPr id="46" name="Group 46"/>
          <p:cNvGrpSpPr/>
          <p:nvPr/>
        </p:nvGrpSpPr>
        <p:grpSpPr>
          <a:xfrm>
            <a:off x="17840770" y="8866744"/>
            <a:ext cx="146635" cy="158656"/>
            <a:chOff x="0" y="0"/>
            <a:chExt cx="195513" cy="211541"/>
          </a:xfrm>
        </p:grpSpPr>
        <p:sp>
          <p:nvSpPr>
            <p:cNvPr id="47" name="Freeform 47"/>
            <p:cNvSpPr/>
            <p:nvPr/>
          </p:nvSpPr>
          <p:spPr>
            <a:xfrm>
              <a:off x="0" y="0"/>
              <a:ext cx="195453" cy="211582"/>
            </a:xfrm>
            <a:custGeom>
              <a:avLst/>
              <a:gdLst/>
              <a:ahLst/>
              <a:cxnLst/>
              <a:rect l="l" t="t" r="r" b="b"/>
              <a:pathLst>
                <a:path w="195453" h="211582">
                  <a:moveTo>
                    <a:pt x="0" y="0"/>
                  </a:moveTo>
                  <a:lnTo>
                    <a:pt x="195453" y="0"/>
                  </a:lnTo>
                  <a:lnTo>
                    <a:pt x="195453" y="211582"/>
                  </a:lnTo>
                  <a:lnTo>
                    <a:pt x="0" y="211582"/>
                  </a:lnTo>
                  <a:lnTo>
                    <a:pt x="0" y="0"/>
                  </a:lnTo>
                  <a:close/>
                </a:path>
              </a:pathLst>
            </a:custGeom>
            <a:blipFill>
              <a:blip r:embed="rId36"/>
              <a:stretch>
                <a:fillRect t="-412" r="-30" b="-393"/>
              </a:stretch>
            </a:blipFill>
          </p:spPr>
          <p:txBody>
            <a:bodyPr/>
            <a:lstStyle/>
            <a:p>
              <a:endParaRPr lang="es-ES"/>
            </a:p>
          </p:txBody>
        </p:sp>
      </p:grpSp>
      <p:sp>
        <p:nvSpPr>
          <p:cNvPr id="48" name="TextBox 48"/>
          <p:cNvSpPr txBox="1"/>
          <p:nvPr/>
        </p:nvSpPr>
        <p:spPr>
          <a:xfrm>
            <a:off x="6758068" y="1567494"/>
            <a:ext cx="6226279" cy="1247775"/>
          </a:xfrm>
          <a:prstGeom prst="rect">
            <a:avLst/>
          </a:prstGeom>
        </p:spPr>
        <p:txBody>
          <a:bodyPr lIns="0" tIns="0" rIns="0" bIns="0" rtlCol="0" anchor="t">
            <a:spAutoFit/>
          </a:bodyPr>
          <a:lstStyle/>
          <a:p>
            <a:pPr algn="l">
              <a:lnSpc>
                <a:spcPts val="9660"/>
              </a:lnSpc>
            </a:pPr>
            <a:r>
              <a:rPr lang="en-US" sz="8050" b="1" spc="380">
                <a:solidFill>
                  <a:srgbClr val="000000"/>
                </a:solidFill>
                <a:latin typeface="Arimo Bold"/>
                <a:ea typeface="Arimo Bold"/>
                <a:cs typeface="Arimo Bold"/>
                <a:sym typeface="Arimo Bold"/>
              </a:rPr>
              <a:t>Eurhope</a:t>
            </a:r>
          </a:p>
        </p:txBody>
      </p:sp>
      <p:sp>
        <p:nvSpPr>
          <p:cNvPr id="49" name="TextBox 49"/>
          <p:cNvSpPr txBox="1"/>
          <p:nvPr/>
        </p:nvSpPr>
        <p:spPr>
          <a:xfrm>
            <a:off x="3775106" y="2745480"/>
            <a:ext cx="10144125" cy="1059180"/>
          </a:xfrm>
          <a:prstGeom prst="rect">
            <a:avLst/>
          </a:prstGeom>
        </p:spPr>
        <p:txBody>
          <a:bodyPr lIns="0" tIns="0" rIns="0" bIns="0" rtlCol="0" anchor="t">
            <a:spAutoFit/>
          </a:bodyPr>
          <a:lstStyle/>
          <a:p>
            <a:pPr algn="ctr">
              <a:lnSpc>
                <a:spcPts val="4200"/>
              </a:lnSpc>
            </a:pPr>
            <a:r>
              <a:rPr lang="en-US" sz="3500" spc="50">
                <a:solidFill>
                  <a:srgbClr val="000000"/>
                </a:solidFill>
                <a:latin typeface="Arimo"/>
                <a:ea typeface="Arimo"/>
                <a:cs typeface="Arimo"/>
                <a:sym typeface="Arimo"/>
              </a:rPr>
              <a:t>EU as a solidarity's house for minors out of home</a:t>
            </a:r>
          </a:p>
          <a:p>
            <a:pPr algn="ctr">
              <a:lnSpc>
                <a:spcPts val="2640"/>
              </a:lnSpc>
            </a:pPr>
            <a:r>
              <a:rPr lang="en-US" sz="2200" spc="60">
                <a:solidFill>
                  <a:srgbClr val="000000"/>
                </a:solidFill>
                <a:latin typeface="Trebuchet MS"/>
                <a:ea typeface="Trebuchet MS"/>
                <a:cs typeface="Trebuchet MS"/>
                <a:sym typeface="Trebuchet MS"/>
              </a:rPr>
              <a:t>Erasmus+ project n. 2023-2-IT03-KA220-YOU-000184370</a:t>
            </a:r>
          </a:p>
        </p:txBody>
      </p:sp>
      <p:sp>
        <p:nvSpPr>
          <p:cNvPr id="50" name="TextBox 50"/>
          <p:cNvSpPr txBox="1"/>
          <p:nvPr/>
        </p:nvSpPr>
        <p:spPr>
          <a:xfrm>
            <a:off x="4657874" y="4735222"/>
            <a:ext cx="8972252" cy="2022428"/>
          </a:xfrm>
          <a:prstGeom prst="rect">
            <a:avLst/>
          </a:prstGeom>
        </p:spPr>
        <p:txBody>
          <a:bodyPr lIns="0" tIns="0" rIns="0" bIns="0" rtlCol="0" anchor="t">
            <a:spAutoFit/>
          </a:bodyPr>
          <a:lstStyle/>
          <a:p>
            <a:pPr algn="ctr">
              <a:lnSpc>
                <a:spcPts val="7108"/>
              </a:lnSpc>
            </a:pPr>
            <a:r>
              <a:rPr lang="en-US" sz="6000" spc="112">
                <a:solidFill>
                  <a:srgbClr val="000000"/>
                </a:solidFill>
                <a:latin typeface="League Spartan"/>
                <a:ea typeface="League Spartan"/>
                <a:cs typeface="League Spartan"/>
                <a:sym typeface="League Spartan"/>
              </a:rPr>
              <a:t>WP2. Training Toolkit</a:t>
            </a:r>
          </a:p>
          <a:p>
            <a:pPr algn="ctr">
              <a:lnSpc>
                <a:spcPts val="3987"/>
              </a:lnSpc>
            </a:pPr>
            <a:endParaRPr lang="en-US" sz="6000" spc="112">
              <a:solidFill>
                <a:srgbClr val="000000"/>
              </a:solidFill>
              <a:latin typeface="League Spartan"/>
              <a:ea typeface="League Spartan"/>
              <a:cs typeface="League Spartan"/>
              <a:sym typeface="League Spartan"/>
            </a:endParaRPr>
          </a:p>
          <a:p>
            <a:pPr algn="ctr">
              <a:lnSpc>
                <a:spcPts val="4811"/>
              </a:lnSpc>
            </a:pPr>
            <a:r>
              <a:rPr lang="en-US" sz="4098" spc="114">
                <a:solidFill>
                  <a:srgbClr val="2C2C8C"/>
                </a:solidFill>
                <a:latin typeface="League Spartan"/>
                <a:ea typeface="League Spartan"/>
                <a:cs typeface="League Spartan"/>
                <a:sym typeface="League Spartan"/>
              </a:rPr>
              <a:t>A5. EU Training</a:t>
            </a:r>
          </a:p>
        </p:txBody>
      </p:sp>
      <p:grpSp>
        <p:nvGrpSpPr>
          <p:cNvPr id="51" name="Group 51"/>
          <p:cNvGrpSpPr/>
          <p:nvPr/>
        </p:nvGrpSpPr>
        <p:grpSpPr>
          <a:xfrm>
            <a:off x="4288589" y="8351094"/>
            <a:ext cx="1697830" cy="984249"/>
            <a:chOff x="0" y="0"/>
            <a:chExt cx="2263773" cy="1312332"/>
          </a:xfrm>
        </p:grpSpPr>
        <p:sp>
          <p:nvSpPr>
            <p:cNvPr id="52" name="Freeform 52"/>
            <p:cNvSpPr/>
            <p:nvPr/>
          </p:nvSpPr>
          <p:spPr>
            <a:xfrm>
              <a:off x="0" y="0"/>
              <a:ext cx="2263775" cy="1312291"/>
            </a:xfrm>
            <a:custGeom>
              <a:avLst/>
              <a:gdLst/>
              <a:ahLst/>
              <a:cxnLst/>
              <a:rect l="l" t="t" r="r" b="b"/>
              <a:pathLst>
                <a:path w="2263775" h="1312291">
                  <a:moveTo>
                    <a:pt x="0" y="0"/>
                  </a:moveTo>
                  <a:lnTo>
                    <a:pt x="2263775" y="0"/>
                  </a:lnTo>
                  <a:lnTo>
                    <a:pt x="2263775" y="1312291"/>
                  </a:lnTo>
                  <a:lnTo>
                    <a:pt x="0" y="1312291"/>
                  </a:lnTo>
                  <a:lnTo>
                    <a:pt x="0" y="0"/>
                  </a:lnTo>
                  <a:close/>
                </a:path>
              </a:pathLst>
            </a:custGeom>
            <a:blipFill>
              <a:blip r:embed="rId37"/>
              <a:stretch>
                <a:fillRect l="-103" r="-103" b="-3"/>
              </a:stretch>
            </a:blipFill>
          </p:spPr>
          <p:txBody>
            <a:bodyPr/>
            <a:lstStyle/>
            <a:p>
              <a:endParaRPr lang="es-E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dirty="0"/>
          </a:p>
        </p:txBody>
      </p:sp>
      <p:sp>
        <p:nvSpPr>
          <p:cNvPr id="3" name="Freeform 3"/>
          <p:cNvSpPr/>
          <p:nvPr/>
        </p:nvSpPr>
        <p:spPr>
          <a:xfrm>
            <a:off x="-920432" y="1101577"/>
            <a:ext cx="7578107" cy="7619668"/>
          </a:xfrm>
          <a:custGeom>
            <a:avLst/>
            <a:gdLst/>
            <a:ahLst/>
            <a:cxnLst/>
            <a:rect l="l" t="t" r="r" b="b"/>
            <a:pathLst>
              <a:path w="7578107" h="7619668">
                <a:moveTo>
                  <a:pt x="0" y="0"/>
                </a:moveTo>
                <a:lnTo>
                  <a:pt x="7578107" y="0"/>
                </a:lnTo>
                <a:lnTo>
                  <a:pt x="7578107" y="7619668"/>
                </a:lnTo>
                <a:lnTo>
                  <a:pt x="0" y="7619668"/>
                </a:lnTo>
                <a:lnTo>
                  <a:pt x="0" y="0"/>
                </a:lnTo>
                <a:close/>
              </a:path>
            </a:pathLst>
          </a:custGeom>
          <a:blipFill>
            <a:blip r:embed="rId4">
              <a:extLst>
                <a:ext uri="{96DAC541-7B7A-43D3-8B79-37D633B846F1}">
                  <asvg:svgBlip xmlns:asvg="http://schemas.microsoft.com/office/drawing/2016/SVG/main" r:embed="rId5"/>
                </a:ext>
              </a:extLst>
            </a:blip>
            <a:stretch>
              <a:fillRect l="-145" r="-145"/>
            </a:stretch>
          </a:blipFill>
        </p:spPr>
        <p:txBody>
          <a:bodyPr/>
          <a:lstStyle/>
          <a:p>
            <a:endParaRPr lang="es-ES"/>
          </a:p>
        </p:txBody>
      </p:sp>
      <p:sp>
        <p:nvSpPr>
          <p:cNvPr id="4" name="TextBox 4"/>
          <p:cNvSpPr txBox="1"/>
          <p:nvPr/>
        </p:nvSpPr>
        <p:spPr>
          <a:xfrm>
            <a:off x="1" y="3473136"/>
            <a:ext cx="6019800" cy="2923877"/>
          </a:xfrm>
          <a:prstGeom prst="rect">
            <a:avLst/>
          </a:prstGeom>
        </p:spPr>
        <p:txBody>
          <a:bodyPr wrap="square" lIns="0" tIns="0" rIns="0" bIns="0" rtlCol="0" anchor="t">
            <a:spAutoFit/>
          </a:bodyPr>
          <a:lstStyle/>
          <a:p>
            <a:pPr algn="l">
              <a:lnSpc>
                <a:spcPts val="7559"/>
              </a:lnSpc>
            </a:pPr>
            <a:r>
              <a:rPr lang="en-US" sz="6299" b="1" dirty="0">
                <a:solidFill>
                  <a:srgbClr val="2C2C8C"/>
                </a:solidFill>
                <a:latin typeface="Recoleta Bold"/>
                <a:ea typeface="Recoleta Bold"/>
                <a:cs typeface="Recoleta Bold"/>
                <a:sym typeface="Recoleta Bold"/>
              </a:rPr>
              <a:t>EU Training </a:t>
            </a:r>
            <a:endParaRPr lang="el-GR" sz="6299" b="1" dirty="0">
              <a:solidFill>
                <a:srgbClr val="2C2C8C"/>
              </a:solidFill>
              <a:latin typeface="Recoleta Bold"/>
              <a:ea typeface="Recoleta Bold"/>
              <a:cs typeface="Recoleta Bold"/>
              <a:sym typeface="Recoleta Bold"/>
            </a:endParaRPr>
          </a:p>
          <a:p>
            <a:pPr algn="l">
              <a:lnSpc>
                <a:spcPts val="7559"/>
              </a:lnSpc>
            </a:pPr>
            <a:r>
              <a:rPr lang="el-GR" sz="6299" b="1" dirty="0">
                <a:solidFill>
                  <a:srgbClr val="2C2C8C"/>
                </a:solidFill>
                <a:latin typeface="Recoleta Bold"/>
                <a:ea typeface="Recoleta Bold"/>
                <a:cs typeface="Recoleta Bold"/>
                <a:sym typeface="Recoleta Bold"/>
              </a:rPr>
              <a:t>Η Δομή του προγράμματος</a:t>
            </a:r>
            <a:endParaRPr lang="en-US" sz="6299" b="1" dirty="0">
              <a:solidFill>
                <a:srgbClr val="2C2C8C"/>
              </a:solidFill>
              <a:latin typeface="Recoleta Bold"/>
              <a:ea typeface="Recoleta Bold"/>
              <a:cs typeface="Recoleta Bold"/>
              <a:sym typeface="Recoleta Bold"/>
            </a:endParaRPr>
          </a:p>
        </p:txBody>
      </p:sp>
      <p:grpSp>
        <p:nvGrpSpPr>
          <p:cNvPr id="5" name="Group 5"/>
          <p:cNvGrpSpPr/>
          <p:nvPr/>
        </p:nvGrpSpPr>
        <p:grpSpPr>
          <a:xfrm>
            <a:off x="7248225" y="1912746"/>
            <a:ext cx="4428150" cy="2109678"/>
            <a:chOff x="0" y="0"/>
            <a:chExt cx="5904200" cy="2812904"/>
          </a:xfrm>
        </p:grpSpPr>
        <p:sp>
          <p:nvSpPr>
            <p:cNvPr id="6" name="TextBox 6"/>
            <p:cNvSpPr txBox="1"/>
            <p:nvPr/>
          </p:nvSpPr>
          <p:spPr>
            <a:xfrm>
              <a:off x="0" y="1470656"/>
              <a:ext cx="5904200" cy="1342248"/>
            </a:xfrm>
            <a:prstGeom prst="rect">
              <a:avLst/>
            </a:prstGeom>
          </p:spPr>
          <p:txBody>
            <a:bodyPr lIns="0" tIns="0" rIns="0" bIns="0" rtlCol="0" anchor="t">
              <a:spAutoFit/>
            </a:bodyPr>
            <a:lstStyle/>
            <a:p>
              <a:pPr algn="l">
                <a:lnSpc>
                  <a:spcPts val="3839"/>
                </a:lnSpc>
              </a:pPr>
              <a:r>
                <a:rPr lang="el-GR" sz="4000" b="1" dirty="0">
                  <a:solidFill>
                    <a:srgbClr val="FFFFFF"/>
                  </a:solidFill>
                  <a:latin typeface="League Spartan"/>
                  <a:ea typeface="League Spartan"/>
                  <a:cs typeface="League Spartan"/>
                  <a:sym typeface="League Spartan"/>
                </a:rPr>
                <a:t>Το Ευρωπαϊκό θεσμικό πλαίσιο</a:t>
              </a:r>
              <a:endParaRPr lang="en-US" sz="4000" b="1" dirty="0">
                <a:solidFill>
                  <a:srgbClr val="FFFFFF"/>
                </a:solidFill>
                <a:latin typeface="League Spartan"/>
                <a:ea typeface="League Spartan"/>
                <a:cs typeface="League Spartan"/>
                <a:sym typeface="League Spartan"/>
              </a:endParaRPr>
            </a:p>
          </p:txBody>
        </p:sp>
        <p:sp>
          <p:nvSpPr>
            <p:cNvPr id="7" name="TextBox 7"/>
            <p:cNvSpPr txBox="1"/>
            <p:nvPr/>
          </p:nvSpPr>
          <p:spPr>
            <a:xfrm>
              <a:off x="0" y="0"/>
              <a:ext cx="5007263" cy="1117600"/>
            </a:xfrm>
            <a:prstGeom prst="rect">
              <a:avLst/>
            </a:prstGeom>
          </p:spPr>
          <p:txBody>
            <a:bodyPr lIns="0" tIns="0" rIns="0" bIns="0" rtlCol="0" anchor="t">
              <a:spAutoFit/>
            </a:bodyPr>
            <a:lstStyle/>
            <a:p>
              <a:pPr algn="l">
                <a:lnSpc>
                  <a:spcPts val="6600"/>
                </a:lnSpc>
              </a:pPr>
              <a:r>
                <a:rPr lang="el-GR" sz="5500" b="1" dirty="0">
                  <a:solidFill>
                    <a:srgbClr val="FFFFFF"/>
                  </a:solidFill>
                  <a:latin typeface="League Spartan"/>
                  <a:ea typeface="League Spartan"/>
                  <a:cs typeface="League Spartan"/>
                  <a:sym typeface="League Spartan"/>
                </a:rPr>
                <a:t>Ενότητα</a:t>
              </a:r>
              <a:r>
                <a:rPr lang="en-US" sz="5500" dirty="0">
                  <a:solidFill>
                    <a:srgbClr val="FFFFFF"/>
                  </a:solidFill>
                  <a:latin typeface="League Spartan"/>
                  <a:ea typeface="League Spartan"/>
                  <a:cs typeface="League Spartan"/>
                  <a:sym typeface="League Spartan"/>
                </a:rPr>
                <a:t> 1:</a:t>
              </a:r>
            </a:p>
          </p:txBody>
        </p:sp>
      </p:grpSp>
      <p:sp>
        <p:nvSpPr>
          <p:cNvPr id="8" name="Freeform 8"/>
          <p:cNvSpPr/>
          <p:nvPr/>
        </p:nvSpPr>
        <p:spPr>
          <a:xfrm rot="-9160970">
            <a:off x="15185653" y="-3330152"/>
            <a:ext cx="8961742" cy="6796270"/>
          </a:xfrm>
          <a:custGeom>
            <a:avLst/>
            <a:gdLst/>
            <a:ahLst/>
            <a:cxnLst/>
            <a:rect l="l" t="t" r="r" b="b"/>
            <a:pathLst>
              <a:path w="8961742" h="6796270">
                <a:moveTo>
                  <a:pt x="0" y="0"/>
                </a:moveTo>
                <a:lnTo>
                  <a:pt x="8961742" y="0"/>
                </a:lnTo>
                <a:lnTo>
                  <a:pt x="8961742" y="6796271"/>
                </a:lnTo>
                <a:lnTo>
                  <a:pt x="0" y="67962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grpSp>
        <p:nvGrpSpPr>
          <p:cNvPr id="9" name="Group 9"/>
          <p:cNvGrpSpPr/>
          <p:nvPr/>
        </p:nvGrpSpPr>
        <p:grpSpPr>
          <a:xfrm>
            <a:off x="12263605" y="1912746"/>
            <a:ext cx="4428150" cy="2109678"/>
            <a:chOff x="0" y="0"/>
            <a:chExt cx="5904200" cy="2812904"/>
          </a:xfrm>
        </p:grpSpPr>
        <p:sp>
          <p:nvSpPr>
            <p:cNvPr id="10" name="TextBox 10"/>
            <p:cNvSpPr txBox="1"/>
            <p:nvPr/>
          </p:nvSpPr>
          <p:spPr>
            <a:xfrm>
              <a:off x="0" y="1470656"/>
              <a:ext cx="5904200" cy="1342248"/>
            </a:xfrm>
            <a:prstGeom prst="rect">
              <a:avLst/>
            </a:prstGeom>
          </p:spPr>
          <p:txBody>
            <a:bodyPr lIns="0" tIns="0" rIns="0" bIns="0" rtlCol="0" anchor="t">
              <a:spAutoFit/>
            </a:bodyPr>
            <a:lstStyle/>
            <a:p>
              <a:pPr algn="l">
                <a:lnSpc>
                  <a:spcPts val="3839"/>
                </a:lnSpc>
              </a:pPr>
              <a:r>
                <a:rPr lang="el-GR" sz="4000" b="1" dirty="0">
                  <a:solidFill>
                    <a:srgbClr val="FFFFFF"/>
                  </a:solidFill>
                  <a:latin typeface="League Spartan"/>
                  <a:ea typeface="League Spartan"/>
                  <a:cs typeface="League Spartan"/>
                  <a:sym typeface="League Spartan"/>
                </a:rPr>
                <a:t>Αξίες και στόχοι της Ε.Ε</a:t>
              </a:r>
              <a:r>
                <a:rPr lang="el-GR" sz="3199" dirty="0">
                  <a:solidFill>
                    <a:srgbClr val="FFFFFF"/>
                  </a:solidFill>
                  <a:latin typeface="League Spartan"/>
                  <a:ea typeface="League Spartan"/>
                  <a:cs typeface="League Spartan"/>
                  <a:sym typeface="League Spartan"/>
                </a:rPr>
                <a:t>.</a:t>
              </a:r>
              <a:endParaRPr lang="en-US" sz="3199" dirty="0">
                <a:solidFill>
                  <a:srgbClr val="FFFFFF"/>
                </a:solidFill>
                <a:latin typeface="League Spartan"/>
                <a:ea typeface="League Spartan"/>
                <a:cs typeface="League Spartan"/>
                <a:sym typeface="League Spartan"/>
              </a:endParaRPr>
            </a:p>
          </p:txBody>
        </p:sp>
        <p:sp>
          <p:nvSpPr>
            <p:cNvPr id="11" name="TextBox 11"/>
            <p:cNvSpPr txBox="1"/>
            <p:nvPr/>
          </p:nvSpPr>
          <p:spPr>
            <a:xfrm>
              <a:off x="0" y="0"/>
              <a:ext cx="5007263" cy="1117600"/>
            </a:xfrm>
            <a:prstGeom prst="rect">
              <a:avLst/>
            </a:prstGeom>
          </p:spPr>
          <p:txBody>
            <a:bodyPr lIns="0" tIns="0" rIns="0" bIns="0" rtlCol="0" anchor="t">
              <a:spAutoFit/>
            </a:bodyPr>
            <a:lstStyle/>
            <a:p>
              <a:pPr algn="l">
                <a:lnSpc>
                  <a:spcPts val="6600"/>
                </a:lnSpc>
              </a:pPr>
              <a:r>
                <a:rPr kumimoji="0" lang="el-GR" sz="5500" b="1"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rPr>
                <a:t>Ενότητα </a:t>
              </a:r>
              <a:r>
                <a:rPr lang="en-US" sz="5500" dirty="0">
                  <a:solidFill>
                    <a:srgbClr val="FFFFFF"/>
                  </a:solidFill>
                  <a:latin typeface="League Spartan"/>
                  <a:ea typeface="League Spartan"/>
                  <a:cs typeface="League Spartan"/>
                  <a:sym typeface="League Spartan"/>
                </a:rPr>
                <a:t>2:</a:t>
              </a:r>
            </a:p>
          </p:txBody>
        </p:sp>
      </p:grpSp>
      <p:grpSp>
        <p:nvGrpSpPr>
          <p:cNvPr id="12" name="Group 12"/>
          <p:cNvGrpSpPr/>
          <p:nvPr/>
        </p:nvGrpSpPr>
        <p:grpSpPr>
          <a:xfrm>
            <a:off x="6940233" y="5797038"/>
            <a:ext cx="4736142" cy="2596991"/>
            <a:chOff x="-410656" y="0"/>
            <a:chExt cx="6314856" cy="3462655"/>
          </a:xfrm>
        </p:grpSpPr>
        <p:sp>
          <p:nvSpPr>
            <p:cNvPr id="13" name="TextBox 13"/>
            <p:cNvSpPr txBox="1"/>
            <p:nvPr/>
          </p:nvSpPr>
          <p:spPr>
            <a:xfrm>
              <a:off x="0" y="1470656"/>
              <a:ext cx="5904200" cy="1991999"/>
            </a:xfrm>
            <a:prstGeom prst="rect">
              <a:avLst/>
            </a:prstGeom>
          </p:spPr>
          <p:txBody>
            <a:bodyPr lIns="0" tIns="0" rIns="0" bIns="0" rtlCol="0" anchor="t">
              <a:spAutoFit/>
            </a:bodyPr>
            <a:lstStyle/>
            <a:p>
              <a:pPr algn="l">
                <a:lnSpc>
                  <a:spcPts val="3839"/>
                </a:lnSpc>
              </a:pPr>
              <a:r>
                <a:rPr lang="el-GR" sz="4000" b="1" dirty="0">
                  <a:solidFill>
                    <a:srgbClr val="FFFFFF"/>
                  </a:solidFill>
                  <a:latin typeface="League Spartan"/>
                  <a:ea typeface="League Spartan"/>
                  <a:cs typeface="League Spartan"/>
                  <a:sym typeface="League Spartan"/>
                </a:rPr>
                <a:t>Βασικές πολιτικές και προγράμματα της Ε.Ε.</a:t>
              </a:r>
              <a:endParaRPr lang="en-US" sz="4000" b="1" dirty="0">
                <a:solidFill>
                  <a:srgbClr val="FFFFFF"/>
                </a:solidFill>
                <a:latin typeface="League Spartan"/>
                <a:ea typeface="League Spartan"/>
                <a:cs typeface="League Spartan"/>
                <a:sym typeface="League Spartan"/>
              </a:endParaRPr>
            </a:p>
          </p:txBody>
        </p:sp>
        <p:sp>
          <p:nvSpPr>
            <p:cNvPr id="14" name="TextBox 14"/>
            <p:cNvSpPr txBox="1"/>
            <p:nvPr/>
          </p:nvSpPr>
          <p:spPr>
            <a:xfrm>
              <a:off x="-410656" y="0"/>
              <a:ext cx="5691929" cy="1128515"/>
            </a:xfrm>
            <a:prstGeom prst="rect">
              <a:avLst/>
            </a:prstGeom>
          </p:spPr>
          <p:txBody>
            <a:bodyPr wrap="square" lIns="0" tIns="0" rIns="0" bIns="0" rtlCol="0" anchor="t">
              <a:spAutoFit/>
            </a:bodyPr>
            <a:lstStyle/>
            <a:p>
              <a:pPr algn="l">
                <a:lnSpc>
                  <a:spcPts val="6600"/>
                </a:lnSpc>
              </a:pPr>
              <a:r>
                <a:rPr lang="en-US" sz="5500" dirty="0">
                  <a:solidFill>
                    <a:srgbClr val="FFFFFF"/>
                  </a:solidFill>
                  <a:latin typeface="League Spartan"/>
                  <a:ea typeface="League Spartan"/>
                  <a:cs typeface="League Spartan"/>
                  <a:sym typeface="League Spartan"/>
                </a:rPr>
                <a:t> </a:t>
              </a:r>
              <a:r>
                <a:rPr kumimoji="0" lang="el-GR" sz="5500" b="1"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rPr>
                <a:t>Ενότητα </a:t>
              </a:r>
              <a:r>
                <a:rPr lang="en-US" sz="5500" dirty="0">
                  <a:solidFill>
                    <a:srgbClr val="FFFFFF"/>
                  </a:solidFill>
                  <a:latin typeface="League Spartan"/>
                  <a:ea typeface="League Spartan"/>
                  <a:cs typeface="League Spartan"/>
                  <a:sym typeface="League Spartan"/>
                </a:rPr>
                <a:t>3:</a:t>
              </a:r>
            </a:p>
          </p:txBody>
        </p:sp>
      </p:grpSp>
      <p:grpSp>
        <p:nvGrpSpPr>
          <p:cNvPr id="15" name="Group 15"/>
          <p:cNvGrpSpPr/>
          <p:nvPr/>
        </p:nvGrpSpPr>
        <p:grpSpPr>
          <a:xfrm>
            <a:off x="12263605" y="5797038"/>
            <a:ext cx="4428150" cy="3571617"/>
            <a:chOff x="0" y="0"/>
            <a:chExt cx="5904200" cy="4762156"/>
          </a:xfrm>
        </p:grpSpPr>
        <p:sp>
          <p:nvSpPr>
            <p:cNvPr id="16" name="TextBox 16"/>
            <p:cNvSpPr txBox="1"/>
            <p:nvPr/>
          </p:nvSpPr>
          <p:spPr>
            <a:xfrm>
              <a:off x="0" y="1470656"/>
              <a:ext cx="5904200" cy="3291500"/>
            </a:xfrm>
            <a:prstGeom prst="rect">
              <a:avLst/>
            </a:prstGeom>
          </p:spPr>
          <p:txBody>
            <a:bodyPr lIns="0" tIns="0" rIns="0" bIns="0" rtlCol="0" anchor="t">
              <a:spAutoFit/>
            </a:bodyPr>
            <a:lstStyle/>
            <a:p>
              <a:pPr algn="l">
                <a:lnSpc>
                  <a:spcPts val="3839"/>
                </a:lnSpc>
              </a:pPr>
              <a:r>
                <a:rPr lang="el-GR" sz="4000" b="1" dirty="0">
                  <a:solidFill>
                    <a:srgbClr val="FFFFFF"/>
                  </a:solidFill>
                  <a:latin typeface="League Spartan"/>
                  <a:ea typeface="League Spartan"/>
                  <a:cs typeface="League Spartan"/>
                  <a:sym typeface="League Spartan"/>
                </a:rPr>
                <a:t>Προωθώντας την ιδιότητα του Ευρωπαίου πολίτη και την συμμετοχή</a:t>
              </a:r>
              <a:endParaRPr lang="en-US" sz="4000" b="1" dirty="0">
                <a:solidFill>
                  <a:srgbClr val="FFFFFF"/>
                </a:solidFill>
                <a:latin typeface="League Spartan"/>
                <a:ea typeface="League Spartan"/>
                <a:cs typeface="League Spartan"/>
                <a:sym typeface="League Spartan"/>
              </a:endParaRPr>
            </a:p>
          </p:txBody>
        </p:sp>
        <p:sp>
          <p:nvSpPr>
            <p:cNvPr id="17" name="TextBox 17"/>
            <p:cNvSpPr txBox="1"/>
            <p:nvPr/>
          </p:nvSpPr>
          <p:spPr>
            <a:xfrm>
              <a:off x="0" y="0"/>
              <a:ext cx="5390927" cy="1128515"/>
            </a:xfrm>
            <a:prstGeom prst="rect">
              <a:avLst/>
            </a:prstGeom>
          </p:spPr>
          <p:txBody>
            <a:bodyPr wrap="square" lIns="0" tIns="0" rIns="0" bIns="0" rtlCol="0" anchor="t">
              <a:spAutoFit/>
            </a:bodyPr>
            <a:lstStyle/>
            <a:p>
              <a:pPr algn="l">
                <a:lnSpc>
                  <a:spcPts val="6600"/>
                </a:lnSpc>
              </a:pPr>
              <a:r>
                <a:rPr lang="en-US" sz="5500" dirty="0">
                  <a:solidFill>
                    <a:srgbClr val="FFFFFF"/>
                  </a:solidFill>
                  <a:latin typeface="League Spartan"/>
                  <a:ea typeface="League Spartan"/>
                  <a:cs typeface="League Spartan"/>
                  <a:sym typeface="League Spartan"/>
                </a:rPr>
                <a:t> </a:t>
              </a:r>
              <a:r>
                <a:rPr kumimoji="0" lang="el-GR" sz="5500" b="1"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rPr>
                <a:t>Ενότητα </a:t>
              </a:r>
              <a:r>
                <a:rPr lang="en-US" sz="5500" dirty="0">
                  <a:solidFill>
                    <a:srgbClr val="FFFFFF"/>
                  </a:solidFill>
                  <a:latin typeface="League Spartan"/>
                  <a:ea typeface="League Spartan"/>
                  <a:cs typeface="League Spartan"/>
                  <a:sym typeface="League Spartan"/>
                </a:rPr>
                <a:t>4:</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TextBox 3"/>
          <p:cNvSpPr txBox="1"/>
          <p:nvPr/>
        </p:nvSpPr>
        <p:spPr>
          <a:xfrm>
            <a:off x="1719307" y="2873886"/>
            <a:ext cx="14849386" cy="7310976"/>
          </a:xfrm>
          <a:prstGeom prst="rect">
            <a:avLst/>
          </a:prstGeom>
        </p:spPr>
        <p:txBody>
          <a:bodyPr lIns="0" tIns="0" rIns="0" bIns="0" rtlCol="0" anchor="t">
            <a:spAutoFit/>
          </a:bodyPr>
          <a:lstStyle/>
          <a:p>
            <a:pPr algn="l">
              <a:lnSpc>
                <a:spcPts val="3840"/>
              </a:lnSpc>
            </a:pPr>
            <a:r>
              <a:rPr lang="el-GR" sz="3200" dirty="0">
                <a:solidFill>
                  <a:srgbClr val="FFFFFF"/>
                </a:solidFill>
                <a:latin typeface="Abhaya Libre"/>
                <a:ea typeface="Abhaya Libre"/>
                <a:cs typeface="Abhaya Libre"/>
                <a:sym typeface="Abhaya Libre"/>
              </a:rPr>
              <a:t>Στο τέλος αυτής της εκπαίδευσης οι συμμετέχοντες θα</a:t>
            </a:r>
            <a:r>
              <a:rPr lang="en-US" sz="3200" dirty="0">
                <a:solidFill>
                  <a:srgbClr val="FFFFFF"/>
                </a:solidFill>
                <a:latin typeface="Abhaya Libre"/>
                <a:ea typeface="Abhaya Libre"/>
                <a:cs typeface="Abhaya Libre"/>
                <a:sym typeface="Abhaya Libre"/>
              </a:rPr>
              <a:t>: </a:t>
            </a:r>
          </a:p>
          <a:p>
            <a:pPr algn="l">
              <a:lnSpc>
                <a:spcPts val="3840"/>
              </a:lnSpc>
            </a:pPr>
            <a:endParaRPr lang="en-US" sz="3200" dirty="0">
              <a:solidFill>
                <a:srgbClr val="FFFFFF"/>
              </a:solidFill>
              <a:latin typeface="Abhaya Libre"/>
              <a:ea typeface="Abhaya Libre"/>
              <a:cs typeface="Abhaya Libre"/>
              <a:sym typeface="Abhaya Libre"/>
            </a:endParaRPr>
          </a:p>
          <a:p>
            <a:pPr marL="690881" lvl="1" indent="-345440" algn="l">
              <a:lnSpc>
                <a:spcPts val="3840"/>
              </a:lnSpc>
              <a:buFont typeface="Arial"/>
              <a:buChar char="•"/>
            </a:pPr>
            <a:r>
              <a:rPr lang="el-GR" sz="3200" dirty="0">
                <a:solidFill>
                  <a:srgbClr val="FFFFFF"/>
                </a:solidFill>
                <a:latin typeface="Abhaya Libre"/>
                <a:ea typeface="Abhaya Libre"/>
                <a:cs typeface="Abhaya Libre"/>
                <a:sym typeface="Abhaya Libre"/>
              </a:rPr>
              <a:t>Έχουν μια συνολική κατανόηση του θεσμικού πλαισίου της Ευρωπαϊκής Ένωσης και των διαδικασιών λήψης αποφάσεων.</a:t>
            </a:r>
            <a:endParaRPr lang="en-US" sz="3200" dirty="0">
              <a:solidFill>
                <a:srgbClr val="FFFFFF"/>
              </a:solidFill>
              <a:latin typeface="Abhaya Libre"/>
              <a:ea typeface="Abhaya Libre"/>
              <a:cs typeface="Abhaya Libre"/>
              <a:sym typeface="Abhaya Libre"/>
            </a:endParaRPr>
          </a:p>
          <a:p>
            <a:pPr marL="690881" lvl="1" indent="-345440" algn="l">
              <a:lnSpc>
                <a:spcPts val="3840"/>
              </a:lnSpc>
              <a:buFont typeface="Arial"/>
              <a:buChar char="•"/>
            </a:pPr>
            <a:r>
              <a:rPr lang="el-GR" sz="3200" dirty="0">
                <a:solidFill>
                  <a:srgbClr val="FFFFFF"/>
                </a:solidFill>
                <a:latin typeface="Abhaya Libre"/>
                <a:ea typeface="Abhaya Libre"/>
                <a:cs typeface="Abhaya Libre"/>
                <a:sym typeface="Abhaya Libre"/>
              </a:rPr>
              <a:t>Θα κατανοούν τις βασικές αξίες και στόχους της Ε.Ε.</a:t>
            </a:r>
            <a:r>
              <a:rPr lang="en-US" sz="3200" dirty="0">
                <a:solidFill>
                  <a:srgbClr val="FFFFFF"/>
                </a:solidFill>
                <a:latin typeface="Abhaya Libre"/>
                <a:ea typeface="Abhaya Libre"/>
                <a:cs typeface="Abhaya Libre"/>
                <a:sym typeface="Abhaya Libre"/>
              </a:rPr>
              <a:t>,</a:t>
            </a:r>
            <a:r>
              <a:rPr lang="el-GR" sz="3200" dirty="0">
                <a:solidFill>
                  <a:srgbClr val="FFFFFF"/>
                </a:solidFill>
                <a:latin typeface="Abhaya Libre"/>
                <a:ea typeface="Abhaya Libre"/>
                <a:cs typeface="Abhaya Libre"/>
                <a:sym typeface="Abhaya Libre"/>
              </a:rPr>
              <a:t>και πως σχετίζονται με την προώθηση </a:t>
            </a:r>
            <a:r>
              <a:rPr lang="en-US" sz="3200" dirty="0">
                <a:solidFill>
                  <a:srgbClr val="FFFFFF"/>
                </a:solidFill>
                <a:latin typeface="Abhaya Libre"/>
                <a:ea typeface="Abhaya Libre"/>
                <a:cs typeface="Abhaya Libre"/>
                <a:sym typeface="Abhaya Libre"/>
              </a:rPr>
              <a:t> </a:t>
            </a:r>
            <a:r>
              <a:rPr lang="el-GR" sz="3200" dirty="0">
                <a:solidFill>
                  <a:srgbClr val="FFFFFF"/>
                </a:solidFill>
                <a:latin typeface="Abhaya Libre"/>
                <a:ea typeface="Abhaya Libre"/>
                <a:cs typeface="Abhaya Libre"/>
                <a:sym typeface="Abhaya Libre"/>
              </a:rPr>
              <a:t>της κοινωνικής συνοχής και συμπερίληψης</a:t>
            </a:r>
            <a:r>
              <a:rPr lang="en-US" sz="3200" dirty="0">
                <a:solidFill>
                  <a:srgbClr val="FFFFFF"/>
                </a:solidFill>
                <a:latin typeface="Abhaya Libre"/>
                <a:ea typeface="Abhaya Libre"/>
                <a:cs typeface="Abhaya Libre"/>
                <a:sym typeface="Abhaya Libre"/>
              </a:rPr>
              <a:t>.</a:t>
            </a:r>
          </a:p>
          <a:p>
            <a:pPr marL="690881" lvl="1" indent="-345440" algn="l">
              <a:lnSpc>
                <a:spcPts val="3840"/>
              </a:lnSpc>
              <a:buFont typeface="Arial"/>
              <a:buChar char="•"/>
            </a:pPr>
            <a:r>
              <a:rPr lang="el-GR" sz="3200" dirty="0">
                <a:solidFill>
                  <a:srgbClr val="FFFFFF"/>
                </a:solidFill>
                <a:latin typeface="Abhaya Libre"/>
                <a:ea typeface="Abhaya Libre"/>
                <a:cs typeface="Abhaya Libre"/>
                <a:sym typeface="Abhaya Libre"/>
              </a:rPr>
              <a:t>Θα έχουν αποκτήσει εξοικείωση με τις βασικές πολιτικές και προγράμματα της Ε.Ε., ειδικά με όσα αφορούν τους νέους και τις ευάλωτες ομάδες του πληθυσμού.</a:t>
            </a:r>
            <a:endParaRPr lang="en-US" sz="3200" dirty="0">
              <a:solidFill>
                <a:srgbClr val="FFFFFF"/>
              </a:solidFill>
              <a:latin typeface="Abhaya Libre"/>
              <a:ea typeface="Abhaya Libre"/>
              <a:cs typeface="Abhaya Libre"/>
              <a:sym typeface="Abhaya Libre"/>
            </a:endParaRPr>
          </a:p>
          <a:p>
            <a:pPr marL="690881" lvl="1" indent="-345440" algn="l">
              <a:lnSpc>
                <a:spcPts val="3840"/>
              </a:lnSpc>
              <a:buFont typeface="Arial"/>
              <a:buChar char="•"/>
            </a:pPr>
            <a:r>
              <a:rPr lang="el-GR" sz="3200" dirty="0">
                <a:solidFill>
                  <a:srgbClr val="FFFFFF"/>
                </a:solidFill>
                <a:latin typeface="Abhaya Libre"/>
                <a:ea typeface="Abhaya Libre"/>
                <a:cs typeface="Abhaya Libre"/>
                <a:sym typeface="Abhaya Libre"/>
              </a:rPr>
              <a:t>Θα έχουν μάθει στρατηγικές αποτελεσματικού μέντορινγκ και καθοδήγησης των ανηλίκων για την κατανόηση των Ευρωπαϊκών θεμάτων, ενδυναμώνοντας τους να ενδιαφερθούν και να συζητήσουν για τις Ευρωπαϊκές πολιτικές.</a:t>
            </a:r>
            <a:endParaRPr lang="en-US" sz="3200" dirty="0">
              <a:solidFill>
                <a:srgbClr val="FFFFFF"/>
              </a:solidFill>
              <a:latin typeface="Abhaya Libre"/>
              <a:ea typeface="Abhaya Libre"/>
              <a:cs typeface="Abhaya Libre"/>
              <a:sym typeface="Abhaya Libre"/>
            </a:endParaRPr>
          </a:p>
          <a:p>
            <a:pPr marL="690881" lvl="1" indent="-345440" algn="l">
              <a:lnSpc>
                <a:spcPts val="3840"/>
              </a:lnSpc>
              <a:buFont typeface="Arial"/>
              <a:buChar char="•"/>
            </a:pPr>
            <a:r>
              <a:rPr lang="el-GR" sz="3200" dirty="0">
                <a:solidFill>
                  <a:srgbClr val="FFFFFF"/>
                </a:solidFill>
                <a:latin typeface="Abhaya Libre"/>
                <a:ea typeface="Abhaya Libre"/>
                <a:cs typeface="Abhaya Libre"/>
                <a:sym typeface="Abhaya Libre"/>
              </a:rPr>
              <a:t>Θα μπορούν να βελτιώσουν την ικανότητα των </a:t>
            </a:r>
            <a:r>
              <a:rPr lang="el-GR" sz="3200" dirty="0" err="1">
                <a:solidFill>
                  <a:srgbClr val="FFFFFF"/>
                </a:solidFill>
                <a:latin typeface="Abhaya Libre"/>
                <a:ea typeface="Abhaya Libre"/>
                <a:cs typeface="Abhaya Libre"/>
                <a:sym typeface="Abhaya Libre"/>
              </a:rPr>
              <a:t>ανηλίκων,,να</a:t>
            </a:r>
            <a:r>
              <a:rPr lang="el-GR" sz="3200" dirty="0">
                <a:solidFill>
                  <a:srgbClr val="FFFFFF"/>
                </a:solidFill>
                <a:latin typeface="Abhaya Libre"/>
                <a:ea typeface="Abhaya Libre"/>
                <a:cs typeface="Abhaya Libre"/>
                <a:sym typeface="Abhaya Libre"/>
              </a:rPr>
              <a:t> καλλιεργήσουν την ιδιότητα του ενεργού ευρωπαίου πολίτη και να συμμετέχουν σε προγράμματα αλληλεγγύης, με έμφαση στις κοινές αξίες και την κοινωνική συμμετοχή.</a:t>
            </a:r>
            <a:endParaRPr lang="en-US" sz="3200" dirty="0">
              <a:solidFill>
                <a:srgbClr val="FFFFFF"/>
              </a:solidFill>
              <a:latin typeface="Abhaya Libre"/>
              <a:ea typeface="Abhaya Libre"/>
              <a:cs typeface="Abhaya Libre"/>
              <a:sym typeface="Abhaya Libre"/>
            </a:endParaRPr>
          </a:p>
          <a:p>
            <a:pPr algn="l">
              <a:lnSpc>
                <a:spcPts val="3840"/>
              </a:lnSpc>
            </a:pPr>
            <a:endParaRPr lang="en-US" sz="3200" dirty="0">
              <a:solidFill>
                <a:srgbClr val="FFFFFF"/>
              </a:solidFill>
              <a:latin typeface="Abhaya Libre"/>
              <a:ea typeface="Abhaya Libre"/>
              <a:cs typeface="Abhaya Libre"/>
              <a:sym typeface="Abhaya Libre"/>
            </a:endParaRPr>
          </a:p>
        </p:txBody>
      </p:sp>
      <p:sp>
        <p:nvSpPr>
          <p:cNvPr id="4" name="Freeform 4"/>
          <p:cNvSpPr/>
          <p:nvPr/>
        </p:nvSpPr>
        <p:spPr>
          <a:xfrm>
            <a:off x="12177052" y="6438350"/>
            <a:ext cx="6400570" cy="5539322"/>
          </a:xfrm>
          <a:custGeom>
            <a:avLst/>
            <a:gdLst/>
            <a:ahLst/>
            <a:cxnLst/>
            <a:rect l="l" t="t" r="r" b="b"/>
            <a:pathLst>
              <a:path w="6400570" h="5539322">
                <a:moveTo>
                  <a:pt x="0" y="0"/>
                </a:moveTo>
                <a:lnTo>
                  <a:pt x="6400570" y="0"/>
                </a:lnTo>
                <a:lnTo>
                  <a:pt x="6400570" y="5539322"/>
                </a:lnTo>
                <a:lnTo>
                  <a:pt x="0" y="5539322"/>
                </a:lnTo>
                <a:lnTo>
                  <a:pt x="0" y="0"/>
                </a:lnTo>
                <a:close/>
              </a:path>
            </a:pathLst>
          </a:custGeom>
          <a:blipFill>
            <a:blip r:embed="rId4">
              <a:alphaModFix amt="34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5" name="TextBox 5"/>
          <p:cNvSpPr txBox="1"/>
          <p:nvPr/>
        </p:nvSpPr>
        <p:spPr>
          <a:xfrm>
            <a:off x="1719307" y="1009650"/>
            <a:ext cx="9033167" cy="903645"/>
          </a:xfrm>
          <a:prstGeom prst="rect">
            <a:avLst/>
          </a:prstGeom>
        </p:spPr>
        <p:txBody>
          <a:bodyPr lIns="0" tIns="0" rIns="0" bIns="0" rtlCol="0" anchor="t">
            <a:spAutoFit/>
          </a:bodyPr>
          <a:lstStyle/>
          <a:p>
            <a:pPr algn="l">
              <a:lnSpc>
                <a:spcPts val="7496"/>
              </a:lnSpc>
            </a:pPr>
            <a:r>
              <a:rPr lang="el-GR" sz="6246" b="1" dirty="0">
                <a:solidFill>
                  <a:srgbClr val="FFFFFF"/>
                </a:solidFill>
                <a:latin typeface="Arimo Bold"/>
                <a:ea typeface="Arimo Bold"/>
                <a:cs typeface="Arimo Bold"/>
                <a:sym typeface="Arimo Bold"/>
              </a:rPr>
              <a:t>Μαθησιακοί στόχοι</a:t>
            </a:r>
            <a:endParaRPr lang="en-US" sz="6246" b="1" dirty="0">
              <a:solidFill>
                <a:srgbClr val="FFFFFF"/>
              </a:solidFill>
              <a:latin typeface="Arimo Bold"/>
              <a:ea typeface="Arimo Bold"/>
              <a:cs typeface="Arimo Bold"/>
              <a:sym typeface="Arimo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TextBox 3"/>
          <p:cNvSpPr txBox="1"/>
          <p:nvPr/>
        </p:nvSpPr>
        <p:spPr>
          <a:xfrm>
            <a:off x="6573187" y="5105400"/>
            <a:ext cx="10441525" cy="2154436"/>
          </a:xfrm>
          <a:prstGeom prst="rect">
            <a:avLst/>
          </a:prstGeom>
        </p:spPr>
        <p:txBody>
          <a:bodyPr lIns="0" tIns="0" rIns="0" bIns="0" rtlCol="0" anchor="t">
            <a:spAutoFit/>
          </a:bodyPr>
          <a:lstStyle/>
          <a:p>
            <a:pPr algn="ctr">
              <a:lnSpc>
                <a:spcPts val="8401"/>
              </a:lnSpc>
            </a:pPr>
            <a:r>
              <a:rPr lang="el-GR" sz="7001" b="1" dirty="0">
                <a:solidFill>
                  <a:srgbClr val="FFFFFF"/>
                </a:solidFill>
                <a:latin typeface="Arimo Bold"/>
                <a:ea typeface="Arimo Bold"/>
                <a:cs typeface="Arimo Bold"/>
                <a:sym typeface="Arimo Bold"/>
              </a:rPr>
              <a:t>Το θεσμικό πλαίσιο της Ευρωπαϊκής Ένωσης</a:t>
            </a:r>
            <a:endParaRPr lang="en-US" sz="7001" b="1" dirty="0">
              <a:solidFill>
                <a:srgbClr val="FFFFFF"/>
              </a:solidFill>
              <a:latin typeface="Arimo Bold"/>
              <a:ea typeface="Arimo Bold"/>
              <a:cs typeface="Arimo Bold"/>
              <a:sym typeface="Arimo Bold"/>
            </a:endParaRPr>
          </a:p>
        </p:txBody>
      </p:sp>
      <p:sp>
        <p:nvSpPr>
          <p:cNvPr id="4" name="TextBox 4"/>
          <p:cNvSpPr txBox="1"/>
          <p:nvPr/>
        </p:nvSpPr>
        <p:spPr>
          <a:xfrm>
            <a:off x="8280937" y="2798451"/>
            <a:ext cx="7026025" cy="1562100"/>
          </a:xfrm>
          <a:prstGeom prst="rect">
            <a:avLst/>
          </a:prstGeom>
        </p:spPr>
        <p:txBody>
          <a:bodyPr lIns="0" tIns="0" rIns="0" bIns="0" rtlCol="0" anchor="t">
            <a:spAutoFit/>
          </a:bodyPr>
          <a:lstStyle/>
          <a:p>
            <a:pPr algn="ctr">
              <a:lnSpc>
                <a:spcPts val="12000"/>
              </a:lnSpc>
            </a:pPr>
            <a:r>
              <a:rPr lang="el-GR" sz="10000" b="1" dirty="0">
                <a:solidFill>
                  <a:srgbClr val="FFFFFF"/>
                </a:solidFill>
                <a:latin typeface="Arimo Bold"/>
                <a:ea typeface="Arimo Bold"/>
                <a:cs typeface="Arimo Bold"/>
                <a:sym typeface="Arimo Bold"/>
              </a:rPr>
              <a:t>Ενότητα</a:t>
            </a:r>
            <a:r>
              <a:rPr lang="en-US" sz="10000" b="1" dirty="0">
                <a:solidFill>
                  <a:srgbClr val="FFFFFF"/>
                </a:solidFill>
                <a:latin typeface="Arimo Bold"/>
                <a:ea typeface="Arimo Bold"/>
                <a:cs typeface="Arimo Bold"/>
                <a:sym typeface="Arimo Bold"/>
              </a:rPr>
              <a:t> 1</a:t>
            </a:r>
          </a:p>
        </p:txBody>
      </p:sp>
      <p:sp>
        <p:nvSpPr>
          <p:cNvPr id="5" name="Freeform 5"/>
          <p:cNvSpPr/>
          <p:nvPr/>
        </p:nvSpPr>
        <p:spPr>
          <a:xfrm>
            <a:off x="-377633" y="-1040023"/>
            <a:ext cx="6541066" cy="8020077"/>
          </a:xfrm>
          <a:custGeom>
            <a:avLst/>
            <a:gdLst/>
            <a:ahLst/>
            <a:cxnLst/>
            <a:rect l="l" t="t" r="r" b="b"/>
            <a:pathLst>
              <a:path w="6541066" h="8020077">
                <a:moveTo>
                  <a:pt x="0" y="0"/>
                </a:moveTo>
                <a:lnTo>
                  <a:pt x="6541066" y="0"/>
                </a:lnTo>
                <a:lnTo>
                  <a:pt x="6541066" y="8020076"/>
                </a:lnTo>
                <a:lnTo>
                  <a:pt x="0" y="80200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02870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9222" b="-9222"/>
            </a:stretch>
          </a:blipFill>
        </p:spPr>
        <p:txBody>
          <a:bodyPr/>
          <a:lstStyle/>
          <a:p>
            <a:endParaRPr lang="es-ES"/>
          </a:p>
        </p:txBody>
      </p:sp>
      <p:sp>
        <p:nvSpPr>
          <p:cNvPr id="4" name="Freeform 4"/>
          <p:cNvSpPr/>
          <p:nvPr/>
        </p:nvSpPr>
        <p:spPr>
          <a:xfrm>
            <a:off x="10691170" y="0"/>
            <a:ext cx="7596830" cy="10287000"/>
          </a:xfrm>
          <a:custGeom>
            <a:avLst/>
            <a:gdLst/>
            <a:ahLst/>
            <a:cxnLst/>
            <a:rect l="l" t="t" r="r" b="b"/>
            <a:pathLst>
              <a:path w="7596830" h="10287000">
                <a:moveTo>
                  <a:pt x="0" y="0"/>
                </a:moveTo>
                <a:lnTo>
                  <a:pt x="7596830" y="0"/>
                </a:lnTo>
                <a:lnTo>
                  <a:pt x="7596830" y="10287000"/>
                </a:lnTo>
                <a:lnTo>
                  <a:pt x="0" y="10287000"/>
                </a:lnTo>
                <a:lnTo>
                  <a:pt x="0" y="0"/>
                </a:lnTo>
                <a:close/>
              </a:path>
            </a:pathLst>
          </a:custGeom>
          <a:blipFill>
            <a:blip r:embed="rId5"/>
            <a:stretch>
              <a:fillRect l="-88946" r="-20994"/>
            </a:stretch>
          </a:blipFill>
        </p:spPr>
        <p:txBody>
          <a:bodyPr/>
          <a:lstStyle/>
          <a:p>
            <a:endParaRPr lang="es-ES"/>
          </a:p>
        </p:txBody>
      </p:sp>
      <p:sp>
        <p:nvSpPr>
          <p:cNvPr id="5" name="TextBox 5"/>
          <p:cNvSpPr txBox="1"/>
          <p:nvPr/>
        </p:nvSpPr>
        <p:spPr>
          <a:xfrm>
            <a:off x="6294300" y="3376612"/>
            <a:ext cx="5699400" cy="3500958"/>
          </a:xfrm>
          <a:prstGeom prst="rect">
            <a:avLst/>
          </a:prstGeom>
        </p:spPr>
        <p:txBody>
          <a:bodyPr lIns="0" tIns="0" rIns="0" bIns="0" rtlCol="0" anchor="t">
            <a:spAutoFit/>
          </a:bodyPr>
          <a:lstStyle/>
          <a:p>
            <a:pPr algn="l">
              <a:lnSpc>
                <a:spcPts val="9121"/>
              </a:lnSpc>
            </a:pPr>
            <a:r>
              <a:rPr lang="el-GR" sz="7601" b="1" dirty="0">
                <a:solidFill>
                  <a:srgbClr val="2C2C8C"/>
                </a:solidFill>
                <a:latin typeface="Arimo Bold"/>
                <a:ea typeface="Arimo Bold"/>
                <a:cs typeface="Arimo Bold"/>
                <a:sym typeface="Arimo Bold"/>
              </a:rPr>
              <a:t>Τι είναι η Ευρωπαϊκή Ένωση</a:t>
            </a:r>
            <a:r>
              <a:rPr lang="en-US" sz="7601" b="1" dirty="0">
                <a:solidFill>
                  <a:srgbClr val="2C2C8C"/>
                </a:solidFill>
                <a:latin typeface="Arimo Bold"/>
                <a:ea typeface="Arimo Bold"/>
                <a:cs typeface="Arimo Bold"/>
                <a:sym typeface="Arimo Bold"/>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a:stretch>
          </a:blipFill>
        </p:spPr>
        <p:txBody>
          <a:bodyPr/>
          <a:lstStyle/>
          <a:p>
            <a:endParaRPr lang="es-ES"/>
          </a:p>
        </p:txBody>
      </p:sp>
      <p:sp>
        <p:nvSpPr>
          <p:cNvPr id="3" name="Freeform 3"/>
          <p:cNvSpPr/>
          <p:nvPr/>
        </p:nvSpPr>
        <p:spPr>
          <a:xfrm>
            <a:off x="-102870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9222" b="-9222"/>
            </a:stretch>
          </a:blipFill>
        </p:spPr>
        <p:txBody>
          <a:bodyPr/>
          <a:lstStyle/>
          <a:p>
            <a:endParaRPr lang="es-ES"/>
          </a:p>
        </p:txBody>
      </p:sp>
      <p:sp>
        <p:nvSpPr>
          <p:cNvPr id="4" name="Freeform 4"/>
          <p:cNvSpPr/>
          <p:nvPr/>
        </p:nvSpPr>
        <p:spPr>
          <a:xfrm>
            <a:off x="10691170" y="0"/>
            <a:ext cx="7596830" cy="10287000"/>
          </a:xfrm>
          <a:custGeom>
            <a:avLst/>
            <a:gdLst/>
            <a:ahLst/>
            <a:cxnLst/>
            <a:rect l="l" t="t" r="r" b="b"/>
            <a:pathLst>
              <a:path w="7596830" h="10287000">
                <a:moveTo>
                  <a:pt x="0" y="0"/>
                </a:moveTo>
                <a:lnTo>
                  <a:pt x="7596830" y="0"/>
                </a:lnTo>
                <a:lnTo>
                  <a:pt x="7596830" y="10287000"/>
                </a:lnTo>
                <a:lnTo>
                  <a:pt x="0" y="10287000"/>
                </a:lnTo>
                <a:lnTo>
                  <a:pt x="0" y="0"/>
                </a:lnTo>
                <a:close/>
              </a:path>
            </a:pathLst>
          </a:custGeom>
          <a:blipFill>
            <a:blip r:embed="rId6"/>
            <a:stretch>
              <a:fillRect l="-88946" r="-20994"/>
            </a:stretch>
          </a:blipFill>
        </p:spPr>
        <p:txBody>
          <a:bodyPr/>
          <a:lstStyle/>
          <a:p>
            <a:endParaRPr lang="es-ES"/>
          </a:p>
        </p:txBody>
      </p:sp>
      <p:pic>
        <p:nvPicPr>
          <p:cNvPr id="5" name="Picture 5"/>
          <p:cNvPicPr>
            <a:picLocks noChangeAspect="1"/>
          </p:cNvPicPr>
          <p:nvPr>
            <a:videoFile r:link="rId1"/>
          </p:nvPr>
        </p:nvPicPr>
        <p:blipFill>
          <a:blip r:embed="rId7"/>
          <a:stretch>
            <a:fillRect/>
          </a:stretch>
        </p:blipFill>
        <p:spPr>
          <a:xfrm>
            <a:off x="4877047" y="3093679"/>
            <a:ext cx="8533905" cy="479657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273109" y="2411474"/>
            <a:ext cx="3935445" cy="3935445"/>
          </a:xfrm>
          <a:custGeom>
            <a:avLst/>
            <a:gdLst/>
            <a:ahLst/>
            <a:cxnLst/>
            <a:rect l="l" t="t" r="r" b="b"/>
            <a:pathLst>
              <a:path w="3935445" h="3935445">
                <a:moveTo>
                  <a:pt x="0" y="0"/>
                </a:moveTo>
                <a:lnTo>
                  <a:pt x="3935446" y="0"/>
                </a:lnTo>
                <a:lnTo>
                  <a:pt x="3935446" y="3935445"/>
                </a:lnTo>
                <a:lnTo>
                  <a:pt x="0" y="3935445"/>
                </a:lnTo>
                <a:lnTo>
                  <a:pt x="0" y="0"/>
                </a:lnTo>
                <a:close/>
              </a:path>
            </a:pathLst>
          </a:custGeom>
          <a:blipFill>
            <a:blip r:embed="rId4"/>
            <a:stretch>
              <a:fillRect/>
            </a:stretch>
          </a:blipFill>
        </p:spPr>
        <p:txBody>
          <a:bodyPr/>
          <a:lstStyle/>
          <a:p>
            <a:endParaRPr lang="es-ES"/>
          </a:p>
        </p:txBody>
      </p:sp>
      <p:sp>
        <p:nvSpPr>
          <p:cNvPr id="4" name="Freeform 4"/>
          <p:cNvSpPr/>
          <p:nvPr/>
        </p:nvSpPr>
        <p:spPr>
          <a:xfrm>
            <a:off x="13075642" y="5322855"/>
            <a:ext cx="3935445" cy="3935445"/>
          </a:xfrm>
          <a:custGeom>
            <a:avLst/>
            <a:gdLst/>
            <a:ahLst/>
            <a:cxnLst/>
            <a:rect l="l" t="t" r="r" b="b"/>
            <a:pathLst>
              <a:path w="3935445" h="3935445">
                <a:moveTo>
                  <a:pt x="0" y="0"/>
                </a:moveTo>
                <a:lnTo>
                  <a:pt x="3935446" y="0"/>
                </a:lnTo>
                <a:lnTo>
                  <a:pt x="3935446" y="3935445"/>
                </a:lnTo>
                <a:lnTo>
                  <a:pt x="0" y="3935445"/>
                </a:lnTo>
                <a:lnTo>
                  <a:pt x="0" y="0"/>
                </a:lnTo>
                <a:close/>
              </a:path>
            </a:pathLst>
          </a:custGeom>
          <a:blipFill>
            <a:blip r:embed="rId5"/>
            <a:stretch>
              <a:fillRect/>
            </a:stretch>
          </a:blipFill>
        </p:spPr>
        <p:txBody>
          <a:bodyPr/>
          <a:lstStyle/>
          <a:p>
            <a:endParaRPr lang="es-ES"/>
          </a:p>
        </p:txBody>
      </p:sp>
      <p:sp>
        <p:nvSpPr>
          <p:cNvPr id="5" name="Freeform 5"/>
          <p:cNvSpPr/>
          <p:nvPr/>
        </p:nvSpPr>
        <p:spPr>
          <a:xfrm>
            <a:off x="5208555" y="5413725"/>
            <a:ext cx="3935445" cy="3935445"/>
          </a:xfrm>
          <a:custGeom>
            <a:avLst/>
            <a:gdLst/>
            <a:ahLst/>
            <a:cxnLst/>
            <a:rect l="l" t="t" r="r" b="b"/>
            <a:pathLst>
              <a:path w="3935445" h="3935445">
                <a:moveTo>
                  <a:pt x="0" y="0"/>
                </a:moveTo>
                <a:lnTo>
                  <a:pt x="3935445" y="0"/>
                </a:lnTo>
                <a:lnTo>
                  <a:pt x="3935445" y="3935446"/>
                </a:lnTo>
                <a:lnTo>
                  <a:pt x="0" y="3935446"/>
                </a:lnTo>
                <a:lnTo>
                  <a:pt x="0" y="0"/>
                </a:lnTo>
                <a:close/>
              </a:path>
            </a:pathLst>
          </a:custGeom>
          <a:blipFill>
            <a:blip r:embed="rId6"/>
            <a:stretch>
              <a:fillRect/>
            </a:stretch>
          </a:blipFill>
        </p:spPr>
        <p:txBody>
          <a:bodyPr/>
          <a:lstStyle/>
          <a:p>
            <a:endParaRPr lang="es-ES"/>
          </a:p>
        </p:txBody>
      </p:sp>
      <p:sp>
        <p:nvSpPr>
          <p:cNvPr id="6" name="Freeform 6"/>
          <p:cNvSpPr/>
          <p:nvPr/>
        </p:nvSpPr>
        <p:spPr>
          <a:xfrm>
            <a:off x="9146861" y="2219503"/>
            <a:ext cx="3935445" cy="3935445"/>
          </a:xfrm>
          <a:custGeom>
            <a:avLst/>
            <a:gdLst/>
            <a:ahLst/>
            <a:cxnLst/>
            <a:rect l="l" t="t" r="r" b="b"/>
            <a:pathLst>
              <a:path w="3935445" h="3935445">
                <a:moveTo>
                  <a:pt x="0" y="0"/>
                </a:moveTo>
                <a:lnTo>
                  <a:pt x="3935445" y="0"/>
                </a:lnTo>
                <a:lnTo>
                  <a:pt x="3935445" y="3935445"/>
                </a:lnTo>
                <a:lnTo>
                  <a:pt x="0" y="3935445"/>
                </a:lnTo>
                <a:lnTo>
                  <a:pt x="0" y="0"/>
                </a:lnTo>
                <a:close/>
              </a:path>
            </a:pathLst>
          </a:custGeom>
          <a:blipFill>
            <a:blip r:embed="rId7"/>
            <a:stretch>
              <a:fillRect/>
            </a:stretch>
          </a:blipFill>
        </p:spPr>
        <p:txBody>
          <a:bodyPr/>
          <a:lstStyle/>
          <a:p>
            <a:endParaRPr lang="es-ES"/>
          </a:p>
        </p:txBody>
      </p:sp>
      <p:sp>
        <p:nvSpPr>
          <p:cNvPr id="7" name="Freeform 7"/>
          <p:cNvSpPr/>
          <p:nvPr/>
        </p:nvSpPr>
        <p:spPr>
          <a:xfrm rot="2107677">
            <a:off x="282073" y="5486598"/>
            <a:ext cx="2407610" cy="1742508"/>
          </a:xfrm>
          <a:custGeom>
            <a:avLst/>
            <a:gdLst/>
            <a:ahLst/>
            <a:cxnLst/>
            <a:rect l="l" t="t" r="r" b="b"/>
            <a:pathLst>
              <a:path w="2407610" h="1742508">
                <a:moveTo>
                  <a:pt x="0" y="0"/>
                </a:moveTo>
                <a:lnTo>
                  <a:pt x="2407610" y="0"/>
                </a:lnTo>
                <a:lnTo>
                  <a:pt x="2407610" y="1742507"/>
                </a:lnTo>
                <a:lnTo>
                  <a:pt x="0" y="17425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8" name="TextBox 8"/>
          <p:cNvSpPr txBox="1"/>
          <p:nvPr/>
        </p:nvSpPr>
        <p:spPr>
          <a:xfrm>
            <a:off x="2483254" y="614362"/>
            <a:ext cx="13321493" cy="1590179"/>
          </a:xfrm>
          <a:prstGeom prst="rect">
            <a:avLst/>
          </a:prstGeom>
        </p:spPr>
        <p:txBody>
          <a:bodyPr lIns="0" tIns="0" rIns="0" bIns="0" rtlCol="0" anchor="t">
            <a:spAutoFit/>
          </a:bodyPr>
          <a:lstStyle/>
          <a:p>
            <a:pPr algn="ctr">
              <a:lnSpc>
                <a:spcPts val="6240"/>
              </a:lnSpc>
            </a:pPr>
            <a:r>
              <a:rPr lang="el-GR" sz="5200" b="1" dirty="0">
                <a:solidFill>
                  <a:srgbClr val="FFFFFF"/>
                </a:solidFill>
                <a:latin typeface="Arimo Bold"/>
                <a:ea typeface="Arimo Bold"/>
                <a:cs typeface="Arimo Bold"/>
                <a:sym typeface="Arimo Bold"/>
              </a:rPr>
              <a:t>Γνωρίζοντας τα θεσμικά όργανα  </a:t>
            </a:r>
          </a:p>
          <a:p>
            <a:pPr algn="ctr">
              <a:lnSpc>
                <a:spcPts val="6240"/>
              </a:lnSpc>
            </a:pPr>
            <a:r>
              <a:rPr lang="el-GR" sz="5200" b="1" dirty="0">
                <a:solidFill>
                  <a:srgbClr val="FFFFFF"/>
                </a:solidFill>
                <a:latin typeface="Arimo Bold"/>
                <a:ea typeface="Arimo Bold"/>
                <a:cs typeface="Arimo Bold"/>
                <a:sym typeface="Arimo Bold"/>
              </a:rPr>
              <a:t>της Ε.Ε.</a:t>
            </a:r>
            <a:endParaRPr lang="en-US" sz="5200" b="1" dirty="0">
              <a:solidFill>
                <a:srgbClr val="FFFFFF"/>
              </a:solidFill>
              <a:latin typeface="Arimo Bold"/>
              <a:ea typeface="Arimo Bold"/>
              <a:cs typeface="Arimo Bold"/>
              <a:sym typeface="Arimo Bold"/>
            </a:endParaRPr>
          </a:p>
        </p:txBody>
      </p:sp>
      <p:sp>
        <p:nvSpPr>
          <p:cNvPr id="9" name="TextBox 9"/>
          <p:cNvSpPr txBox="1"/>
          <p:nvPr/>
        </p:nvSpPr>
        <p:spPr>
          <a:xfrm>
            <a:off x="1533928" y="7362398"/>
            <a:ext cx="3263781" cy="1282402"/>
          </a:xfrm>
          <a:prstGeom prst="rect">
            <a:avLst/>
          </a:prstGeom>
        </p:spPr>
        <p:txBody>
          <a:bodyPr wrap="square" lIns="0" tIns="0" rIns="0" bIns="0" rtlCol="0" anchor="t">
            <a:spAutoFit/>
          </a:bodyPr>
          <a:lstStyle/>
          <a:p>
            <a:pPr algn="ctr">
              <a:lnSpc>
                <a:spcPts val="5040"/>
              </a:lnSpc>
              <a:spcBef>
                <a:spcPct val="0"/>
              </a:spcBef>
            </a:pPr>
            <a:r>
              <a:rPr lang="el-GR" sz="4200" b="1" dirty="0">
                <a:solidFill>
                  <a:srgbClr val="E3DE1C"/>
                </a:solidFill>
                <a:latin typeface="Arimo Bold"/>
                <a:ea typeface="Arimo Bold"/>
                <a:cs typeface="Arimo Bold"/>
                <a:sym typeface="Arimo Bold"/>
              </a:rPr>
              <a:t>Ευρωπαϊκό Κοινοβούλιο</a:t>
            </a:r>
            <a:endParaRPr lang="en-US" sz="4200" b="1" dirty="0">
              <a:solidFill>
                <a:srgbClr val="E3DE1C"/>
              </a:solidFill>
              <a:latin typeface="Arimo Bold"/>
              <a:ea typeface="Arimo Bold"/>
              <a:cs typeface="Arimo Bold"/>
              <a:sym typeface="Arimo Bold"/>
            </a:endParaRPr>
          </a:p>
        </p:txBody>
      </p:sp>
      <p:sp>
        <p:nvSpPr>
          <p:cNvPr id="10" name="TextBox 10"/>
          <p:cNvSpPr txBox="1"/>
          <p:nvPr/>
        </p:nvSpPr>
        <p:spPr>
          <a:xfrm>
            <a:off x="5575780" y="2764709"/>
            <a:ext cx="3200995" cy="1282402"/>
          </a:xfrm>
          <a:prstGeom prst="rect">
            <a:avLst/>
          </a:prstGeom>
        </p:spPr>
        <p:txBody>
          <a:bodyPr lIns="0" tIns="0" rIns="0" bIns="0" rtlCol="0" anchor="t">
            <a:spAutoFit/>
          </a:bodyPr>
          <a:lstStyle/>
          <a:p>
            <a:pPr algn="ctr">
              <a:lnSpc>
                <a:spcPts val="5040"/>
              </a:lnSpc>
              <a:spcBef>
                <a:spcPct val="0"/>
              </a:spcBef>
            </a:pPr>
            <a:r>
              <a:rPr lang="el-GR" sz="4200" b="1" dirty="0">
                <a:solidFill>
                  <a:srgbClr val="E3DE1C"/>
                </a:solidFill>
                <a:latin typeface="Arimo Bold"/>
                <a:ea typeface="Arimo Bold"/>
                <a:cs typeface="Arimo Bold"/>
                <a:sym typeface="Arimo Bold"/>
              </a:rPr>
              <a:t>Ευρωπαϊκή Επιτροπή</a:t>
            </a:r>
            <a:endParaRPr lang="en-US" sz="4200" b="1" dirty="0">
              <a:solidFill>
                <a:srgbClr val="E3DE1C"/>
              </a:solidFill>
              <a:latin typeface="Arimo Bold"/>
              <a:ea typeface="Arimo Bold"/>
              <a:cs typeface="Arimo Bold"/>
              <a:sym typeface="Arimo Bold"/>
            </a:endParaRPr>
          </a:p>
        </p:txBody>
      </p:sp>
      <p:sp>
        <p:nvSpPr>
          <p:cNvPr id="11" name="TextBox 11"/>
          <p:cNvSpPr txBox="1"/>
          <p:nvPr/>
        </p:nvSpPr>
        <p:spPr>
          <a:xfrm>
            <a:off x="13739234" y="3352656"/>
            <a:ext cx="3271853" cy="1282402"/>
          </a:xfrm>
          <a:prstGeom prst="rect">
            <a:avLst/>
          </a:prstGeom>
        </p:spPr>
        <p:txBody>
          <a:bodyPr wrap="square" lIns="0" tIns="0" rIns="0" bIns="0" rtlCol="0" anchor="t">
            <a:spAutoFit/>
          </a:bodyPr>
          <a:lstStyle/>
          <a:p>
            <a:pPr algn="ctr">
              <a:lnSpc>
                <a:spcPts val="5040"/>
              </a:lnSpc>
            </a:pPr>
            <a:r>
              <a:rPr lang="el-GR" sz="4200" b="1" dirty="0">
                <a:solidFill>
                  <a:srgbClr val="E3DE1C"/>
                </a:solidFill>
                <a:latin typeface="Arimo Bold"/>
                <a:ea typeface="Arimo Bold"/>
                <a:cs typeface="Arimo Bold"/>
                <a:sym typeface="Arimo Bold"/>
              </a:rPr>
              <a:t>Ευρωπαϊκό Συμβούλιο</a:t>
            </a:r>
            <a:endParaRPr lang="en-US" sz="4200" b="1" dirty="0">
              <a:solidFill>
                <a:srgbClr val="E3DE1C"/>
              </a:solidFill>
              <a:latin typeface="Arimo Bold"/>
              <a:ea typeface="Arimo Bold"/>
              <a:cs typeface="Arimo Bold"/>
              <a:sym typeface="Arimo Bold"/>
            </a:endParaRPr>
          </a:p>
        </p:txBody>
      </p:sp>
      <p:sp>
        <p:nvSpPr>
          <p:cNvPr id="12" name="TextBox 12"/>
          <p:cNvSpPr txBox="1"/>
          <p:nvPr/>
        </p:nvSpPr>
        <p:spPr>
          <a:xfrm>
            <a:off x="9677401" y="7324725"/>
            <a:ext cx="2987396" cy="1282402"/>
          </a:xfrm>
          <a:prstGeom prst="rect">
            <a:avLst/>
          </a:prstGeom>
        </p:spPr>
        <p:txBody>
          <a:bodyPr wrap="square" lIns="0" tIns="0" rIns="0" bIns="0" rtlCol="0" anchor="t">
            <a:spAutoFit/>
          </a:bodyPr>
          <a:lstStyle/>
          <a:p>
            <a:pPr algn="ctr">
              <a:lnSpc>
                <a:spcPts val="5040"/>
              </a:lnSpc>
            </a:pPr>
            <a:r>
              <a:rPr lang="el-GR" sz="4200" b="1" dirty="0">
                <a:solidFill>
                  <a:srgbClr val="E3DE1C"/>
                </a:solidFill>
                <a:latin typeface="Arimo Bold"/>
                <a:ea typeface="Arimo Bold"/>
                <a:cs typeface="Arimo Bold"/>
                <a:sym typeface="Arimo Bold"/>
              </a:rPr>
              <a:t>Δικαστήριο της Ε.Ε.</a:t>
            </a:r>
            <a:endParaRPr lang="en-US" sz="4200" b="1" dirty="0">
              <a:solidFill>
                <a:srgbClr val="E3DE1C"/>
              </a:solidFill>
              <a:latin typeface="Arimo Bold"/>
              <a:ea typeface="Arimo Bold"/>
              <a:cs typeface="Arimo Bold"/>
              <a:sym typeface="Arimo Bold"/>
            </a:endParaRPr>
          </a:p>
        </p:txBody>
      </p:sp>
      <p:sp>
        <p:nvSpPr>
          <p:cNvPr id="13" name="Freeform 13"/>
          <p:cNvSpPr/>
          <p:nvPr/>
        </p:nvSpPr>
        <p:spPr>
          <a:xfrm rot="-7326236">
            <a:off x="16314279" y="4477397"/>
            <a:ext cx="1840698" cy="1332205"/>
          </a:xfrm>
          <a:custGeom>
            <a:avLst/>
            <a:gdLst/>
            <a:ahLst/>
            <a:cxnLst/>
            <a:rect l="l" t="t" r="r" b="b"/>
            <a:pathLst>
              <a:path w="1840698" h="1332205">
                <a:moveTo>
                  <a:pt x="0" y="0"/>
                </a:moveTo>
                <a:lnTo>
                  <a:pt x="1840698" y="0"/>
                </a:lnTo>
                <a:lnTo>
                  <a:pt x="1840698" y="1332206"/>
                </a:lnTo>
                <a:lnTo>
                  <a:pt x="0" y="133220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4" name="Freeform 14"/>
          <p:cNvSpPr/>
          <p:nvPr/>
        </p:nvSpPr>
        <p:spPr>
          <a:xfrm rot="-8100000" flipH="1" flipV="1">
            <a:off x="9518798" y="5865908"/>
            <a:ext cx="1780645" cy="1288742"/>
          </a:xfrm>
          <a:custGeom>
            <a:avLst/>
            <a:gdLst/>
            <a:ahLst/>
            <a:cxnLst/>
            <a:rect l="l" t="t" r="r" b="b"/>
            <a:pathLst>
              <a:path w="1780645" h="1288742">
                <a:moveTo>
                  <a:pt x="1780645" y="1288742"/>
                </a:moveTo>
                <a:lnTo>
                  <a:pt x="0" y="1288742"/>
                </a:lnTo>
                <a:lnTo>
                  <a:pt x="0" y="0"/>
                </a:lnTo>
                <a:lnTo>
                  <a:pt x="1780645" y="0"/>
                </a:lnTo>
                <a:lnTo>
                  <a:pt x="1780645" y="1288742"/>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5" name="Freeform 15"/>
          <p:cNvSpPr/>
          <p:nvPr/>
        </p:nvSpPr>
        <p:spPr>
          <a:xfrm rot="-2325777" flipV="1">
            <a:off x="5403424" y="4450702"/>
            <a:ext cx="1780645" cy="1288742"/>
          </a:xfrm>
          <a:custGeom>
            <a:avLst/>
            <a:gdLst/>
            <a:ahLst/>
            <a:cxnLst/>
            <a:rect l="l" t="t" r="r" b="b"/>
            <a:pathLst>
              <a:path w="1780645" h="1288742">
                <a:moveTo>
                  <a:pt x="0" y="1288742"/>
                </a:moveTo>
                <a:lnTo>
                  <a:pt x="1780646" y="1288742"/>
                </a:lnTo>
                <a:lnTo>
                  <a:pt x="1780646" y="0"/>
                </a:lnTo>
                <a:lnTo>
                  <a:pt x="0" y="0"/>
                </a:lnTo>
                <a:lnTo>
                  <a:pt x="0" y="1288742"/>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506208" y="3348874"/>
            <a:ext cx="6690796" cy="7773390"/>
          </a:xfrm>
          <a:custGeom>
            <a:avLst/>
            <a:gdLst/>
            <a:ahLst/>
            <a:cxnLst/>
            <a:rect l="l" t="t" r="r" b="b"/>
            <a:pathLst>
              <a:path w="6690796" h="7773390">
                <a:moveTo>
                  <a:pt x="0" y="0"/>
                </a:moveTo>
                <a:lnTo>
                  <a:pt x="6690796" y="0"/>
                </a:lnTo>
                <a:lnTo>
                  <a:pt x="6690796" y="7773390"/>
                </a:lnTo>
                <a:lnTo>
                  <a:pt x="0" y="7773390"/>
                </a:lnTo>
                <a:lnTo>
                  <a:pt x="0" y="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13144500" y="4432757"/>
            <a:ext cx="4114800" cy="4114800"/>
            <a:chOff x="0" y="0"/>
            <a:chExt cx="5486400" cy="5486400"/>
          </a:xfrm>
        </p:grpSpPr>
        <p:grpSp>
          <p:nvGrpSpPr>
            <p:cNvPr id="5" name="Group 5"/>
            <p:cNvGrpSpPr/>
            <p:nvPr/>
          </p:nvGrpSpPr>
          <p:grpSpPr>
            <a:xfrm>
              <a:off x="0" y="0"/>
              <a:ext cx="5486400" cy="5486400"/>
              <a:chOff x="0" y="0"/>
              <a:chExt cx="1254321" cy="1254321"/>
            </a:xfrm>
          </p:grpSpPr>
          <p:sp>
            <p:nvSpPr>
              <p:cNvPr id="6" name="Freeform 6"/>
              <p:cNvSpPr/>
              <p:nvPr/>
            </p:nvSpPr>
            <p:spPr>
              <a:xfrm>
                <a:off x="0" y="0"/>
                <a:ext cx="1254321" cy="1254321"/>
              </a:xfrm>
              <a:custGeom>
                <a:avLst/>
                <a:gdLst/>
                <a:ahLst/>
                <a:cxnLst/>
                <a:rect l="l" t="t" r="r" b="b"/>
                <a:pathLst>
                  <a:path w="1254321" h="1254321">
                    <a:moveTo>
                      <a:pt x="162560" y="0"/>
                    </a:moveTo>
                    <a:lnTo>
                      <a:pt x="1091761" y="0"/>
                    </a:lnTo>
                    <a:cubicBezTo>
                      <a:pt x="1134875" y="0"/>
                      <a:pt x="1176222" y="17127"/>
                      <a:pt x="1206708" y="47613"/>
                    </a:cubicBezTo>
                    <a:cubicBezTo>
                      <a:pt x="1237194" y="78099"/>
                      <a:pt x="1254321" y="119446"/>
                      <a:pt x="1254321" y="162560"/>
                    </a:cubicBezTo>
                    <a:lnTo>
                      <a:pt x="1254321" y="1091761"/>
                    </a:lnTo>
                    <a:cubicBezTo>
                      <a:pt x="1254321" y="1181540"/>
                      <a:pt x="1181540" y="1254321"/>
                      <a:pt x="1091761" y="1254321"/>
                    </a:cubicBezTo>
                    <a:lnTo>
                      <a:pt x="162560" y="1254321"/>
                    </a:lnTo>
                    <a:cubicBezTo>
                      <a:pt x="72781" y="1254321"/>
                      <a:pt x="0" y="1181540"/>
                      <a:pt x="0" y="1091761"/>
                    </a:cubicBezTo>
                    <a:lnTo>
                      <a:pt x="0" y="162560"/>
                    </a:lnTo>
                    <a:cubicBezTo>
                      <a:pt x="0" y="72781"/>
                      <a:pt x="72781" y="0"/>
                      <a:pt x="162560" y="0"/>
                    </a:cubicBezTo>
                    <a:close/>
                  </a:path>
                </a:pathLst>
              </a:custGeom>
              <a:solidFill>
                <a:srgbClr val="FFFFFF"/>
              </a:solidFill>
            </p:spPr>
            <p:txBody>
              <a:bodyPr/>
              <a:lstStyle/>
              <a:p>
                <a:endParaRPr lang="es-ES"/>
              </a:p>
            </p:txBody>
          </p:sp>
          <p:sp>
            <p:nvSpPr>
              <p:cNvPr id="7" name="TextBox 7"/>
              <p:cNvSpPr txBox="1"/>
              <p:nvPr/>
            </p:nvSpPr>
            <p:spPr>
              <a:xfrm>
                <a:off x="0" y="-47625"/>
                <a:ext cx="1254321" cy="1301946"/>
              </a:xfrm>
              <a:prstGeom prst="rect">
                <a:avLst/>
              </a:prstGeom>
            </p:spPr>
            <p:txBody>
              <a:bodyPr lIns="50800" tIns="50800" rIns="50800" bIns="50800" rtlCol="0" anchor="ctr"/>
              <a:lstStyle/>
              <a:p>
                <a:pPr algn="ctr">
                  <a:lnSpc>
                    <a:spcPts val="2400"/>
                  </a:lnSpc>
                </a:pPr>
                <a:endParaRPr/>
              </a:p>
            </p:txBody>
          </p:sp>
        </p:grpSp>
        <p:sp>
          <p:nvSpPr>
            <p:cNvPr id="8" name="Freeform 8"/>
            <p:cNvSpPr/>
            <p:nvPr/>
          </p:nvSpPr>
          <p:spPr>
            <a:xfrm>
              <a:off x="476383" y="476383"/>
              <a:ext cx="4533633" cy="4533633"/>
            </a:xfrm>
            <a:custGeom>
              <a:avLst/>
              <a:gdLst/>
              <a:ahLst/>
              <a:cxnLst/>
              <a:rect l="l" t="t" r="r" b="b"/>
              <a:pathLst>
                <a:path w="4533633" h="4533633">
                  <a:moveTo>
                    <a:pt x="0" y="0"/>
                  </a:moveTo>
                  <a:lnTo>
                    <a:pt x="4533634" y="0"/>
                  </a:lnTo>
                  <a:lnTo>
                    <a:pt x="4533634" y="4533634"/>
                  </a:lnTo>
                  <a:lnTo>
                    <a:pt x="0" y="4533634"/>
                  </a:lnTo>
                  <a:lnTo>
                    <a:pt x="0" y="0"/>
                  </a:lnTo>
                  <a:close/>
                </a:path>
              </a:pathLst>
            </a:custGeom>
            <a:blipFill>
              <a:blip r:embed="rId6"/>
              <a:stretch>
                <a:fillRect/>
              </a:stretch>
            </a:blipFill>
          </p:spPr>
          <p:txBody>
            <a:bodyPr/>
            <a:lstStyle/>
            <a:p>
              <a:endParaRPr lang="es-ES"/>
            </a:p>
          </p:txBody>
        </p:sp>
      </p:grpSp>
      <p:grpSp>
        <p:nvGrpSpPr>
          <p:cNvPr id="9" name="Group 9"/>
          <p:cNvGrpSpPr/>
          <p:nvPr/>
        </p:nvGrpSpPr>
        <p:grpSpPr>
          <a:xfrm>
            <a:off x="12480642" y="1007269"/>
            <a:ext cx="5273958" cy="3077766"/>
            <a:chOff x="0" y="-28575"/>
            <a:chExt cx="6371545" cy="4103688"/>
          </a:xfrm>
        </p:grpSpPr>
        <p:sp>
          <p:nvSpPr>
            <p:cNvPr id="10" name="TextBox 10"/>
            <p:cNvSpPr txBox="1"/>
            <p:nvPr/>
          </p:nvSpPr>
          <p:spPr>
            <a:xfrm>
              <a:off x="0" y="-28575"/>
              <a:ext cx="6371545" cy="4103688"/>
            </a:xfrm>
            <a:prstGeom prst="rect">
              <a:avLst/>
            </a:prstGeom>
          </p:spPr>
          <p:txBody>
            <a:bodyPr lIns="0" tIns="0" rIns="0" bIns="0" rtlCol="0" anchor="t">
              <a:spAutoFit/>
            </a:bodyPr>
            <a:lstStyle/>
            <a:p>
              <a:pPr algn="r">
                <a:lnSpc>
                  <a:spcPts val="8040"/>
                </a:lnSpc>
              </a:pPr>
              <a:r>
                <a:rPr lang="el-GR" sz="6700" b="1" dirty="0">
                  <a:solidFill>
                    <a:srgbClr val="E3DE1C"/>
                  </a:solidFill>
                  <a:latin typeface="Arimo Bold"/>
                  <a:ea typeface="Arimo Bold"/>
                  <a:cs typeface="Arimo Bold"/>
                  <a:sym typeface="Arimo Bold"/>
                </a:rPr>
                <a:t>Ευρωπαϊκό Κοινοβούλιο</a:t>
              </a:r>
              <a:endParaRPr lang="en-US" sz="6700" b="1" dirty="0">
                <a:solidFill>
                  <a:srgbClr val="E3DE1C"/>
                </a:solidFill>
                <a:latin typeface="Arimo Bold"/>
                <a:ea typeface="Arimo Bold"/>
                <a:cs typeface="Arimo Bold"/>
                <a:sym typeface="Arimo Bold"/>
              </a:endParaRPr>
            </a:p>
          </p:txBody>
        </p:sp>
        <p:sp>
          <p:nvSpPr>
            <p:cNvPr id="11" name="TextBox 11"/>
            <p:cNvSpPr txBox="1"/>
            <p:nvPr/>
          </p:nvSpPr>
          <p:spPr>
            <a:xfrm>
              <a:off x="1839572" y="2939276"/>
              <a:ext cx="4531972" cy="537925"/>
            </a:xfrm>
            <a:prstGeom prst="rect">
              <a:avLst/>
            </a:prstGeom>
          </p:spPr>
          <p:txBody>
            <a:bodyPr lIns="0" tIns="0" rIns="0" bIns="0" rtlCol="0" anchor="t">
              <a:spAutoFit/>
            </a:bodyPr>
            <a:lstStyle/>
            <a:p>
              <a:pPr algn="r">
                <a:lnSpc>
                  <a:spcPts val="3359"/>
                </a:lnSpc>
              </a:pPr>
              <a:r>
                <a:rPr lang="el-GR" sz="2799" dirty="0">
                  <a:solidFill>
                    <a:srgbClr val="E3DE1C"/>
                  </a:solidFill>
                  <a:latin typeface="Lato"/>
                  <a:ea typeface="Lato"/>
                  <a:cs typeface="Lato"/>
                  <a:sym typeface="Lato"/>
                </a:rPr>
                <a:t>Η φωνή των πολιτών</a:t>
              </a:r>
              <a:endParaRPr lang="en-US" sz="2799" dirty="0">
                <a:solidFill>
                  <a:srgbClr val="E3DE1C"/>
                </a:solidFill>
                <a:latin typeface="Lato"/>
                <a:ea typeface="Lato"/>
                <a:cs typeface="Lato"/>
                <a:sym typeface="Lato"/>
              </a:endParaRPr>
            </a:p>
          </p:txBody>
        </p:sp>
      </p:grpSp>
      <p:sp>
        <p:nvSpPr>
          <p:cNvPr id="12" name="TextBox 12"/>
          <p:cNvSpPr txBox="1"/>
          <p:nvPr/>
        </p:nvSpPr>
        <p:spPr>
          <a:xfrm>
            <a:off x="1385988" y="517934"/>
            <a:ext cx="10496133" cy="8771632"/>
          </a:xfrm>
          <a:prstGeom prst="rect">
            <a:avLst/>
          </a:prstGeom>
        </p:spPr>
        <p:txBody>
          <a:bodyPr wrap="square" lIns="0" tIns="0" rIns="0" bIns="0" rtlCol="0" anchor="t">
            <a:spAutoFit/>
          </a:bodyPr>
          <a:lstStyle/>
          <a:p>
            <a:pPr algn="ctr">
              <a:lnSpc>
                <a:spcPts val="3598"/>
              </a:lnSpc>
            </a:pPr>
            <a:r>
              <a:rPr lang="el-GR" sz="2999" spc="127" dirty="0">
                <a:solidFill>
                  <a:srgbClr val="FFCC00"/>
                </a:solidFill>
                <a:latin typeface="Allrounder Monument"/>
                <a:ea typeface="Allrounder Monument"/>
                <a:cs typeface="Allrounder Monument"/>
                <a:sym typeface="Allrounder Monument"/>
              </a:rPr>
              <a:t>ΡΟΛΟΣ ΚΑΙ ΛΕΙΤΟΥΡΓΙΑ</a:t>
            </a:r>
            <a:endParaRPr lang="en-US" sz="2999" spc="127" dirty="0">
              <a:solidFill>
                <a:srgbClr val="FFCC00"/>
              </a:solidFill>
              <a:latin typeface="Allrounder Monument"/>
              <a:ea typeface="Allrounder Monument"/>
              <a:cs typeface="Allrounder Monument"/>
              <a:sym typeface="Allrounder Monument"/>
            </a:endParaRPr>
          </a:p>
          <a:p>
            <a:pPr algn="ctr">
              <a:lnSpc>
                <a:spcPts val="3598"/>
              </a:lnSpc>
            </a:pPr>
            <a:r>
              <a:rPr lang="el-GR" sz="2999" spc="125" dirty="0">
                <a:solidFill>
                  <a:srgbClr val="FFFFFF"/>
                </a:solidFill>
                <a:latin typeface="Abhaya Libre"/>
                <a:ea typeface="Abhaya Libre"/>
                <a:cs typeface="Abhaya Libre"/>
                <a:sym typeface="Abhaya Libre"/>
              </a:rPr>
              <a:t>Το Ευρωπαϊκό Κοινοβούλιο εκπροσωπεί τους πολίτες της Ευρωπαϊκής Ένωσης και εκλέγεται άμεσα από αυτούς κάθε πέντε χρόνια</a:t>
            </a:r>
            <a:r>
              <a:rPr lang="en-US" sz="2999" spc="125" dirty="0">
                <a:solidFill>
                  <a:srgbClr val="FFFFFF"/>
                </a:solidFill>
                <a:latin typeface="Abhaya Libre"/>
                <a:ea typeface="Abhaya Libre"/>
                <a:cs typeface="Abhaya Libre"/>
                <a:sym typeface="Abhaya Libre"/>
              </a:rPr>
              <a:t>. </a:t>
            </a:r>
            <a:r>
              <a:rPr lang="el-GR" sz="2999" spc="125" dirty="0">
                <a:solidFill>
                  <a:srgbClr val="FFFFFF"/>
                </a:solidFill>
                <a:latin typeface="Abhaya Libre"/>
                <a:ea typeface="Abhaya Libre"/>
                <a:cs typeface="Abhaya Libre"/>
                <a:sym typeface="Abhaya Libre"/>
              </a:rPr>
              <a:t>Ο ρόλος του είναι να συμμετέχει στην νομοθετική διαδικασία μαζί με το Συμβούλιο της Ευρωπαϊκής Ένωσης και να εγκρίνει τον κοινοτικό προϋπολογισμό.</a:t>
            </a:r>
            <a:endParaRPr lang="en-US" sz="2999" spc="125" dirty="0">
              <a:solidFill>
                <a:srgbClr val="FFFFFF"/>
              </a:solidFill>
              <a:latin typeface="Abhaya Libre"/>
              <a:ea typeface="Abhaya Libre"/>
              <a:cs typeface="Abhaya Libre"/>
              <a:sym typeface="Abhaya Libre"/>
            </a:endParaRPr>
          </a:p>
          <a:p>
            <a:pPr algn="ctr">
              <a:lnSpc>
                <a:spcPts val="3598"/>
              </a:lnSpc>
            </a:pPr>
            <a:endParaRPr lang="en-US" sz="2999" spc="125" dirty="0">
              <a:solidFill>
                <a:srgbClr val="FFFFFF"/>
              </a:solidFill>
              <a:latin typeface="Abhaya Libre"/>
              <a:ea typeface="Abhaya Libre"/>
              <a:cs typeface="Abhaya Libre"/>
              <a:sym typeface="Abhaya Libre"/>
            </a:endParaRPr>
          </a:p>
          <a:p>
            <a:pPr algn="ctr">
              <a:lnSpc>
                <a:spcPts val="3598"/>
              </a:lnSpc>
            </a:pPr>
            <a:r>
              <a:rPr lang="el-GR" sz="2999" spc="127" dirty="0">
                <a:solidFill>
                  <a:srgbClr val="FFCC00"/>
                </a:solidFill>
                <a:latin typeface="Allrounder Monument"/>
                <a:ea typeface="Allrounder Monument"/>
                <a:cs typeface="Allrounder Monument"/>
                <a:sym typeface="Allrounder Monument"/>
              </a:rPr>
              <a:t>ΝΟΜΟΘΕΤΙΚΉ ΔΙΑΔΙΚΑΣΙΑ ΚΑΙ ΛΗΨΗ ΑΠΟΦΑΣΕΩΝ</a:t>
            </a:r>
            <a:endParaRPr lang="en-US" sz="2999" spc="127" dirty="0">
              <a:solidFill>
                <a:srgbClr val="FFCC00"/>
              </a:solidFill>
              <a:latin typeface="Allrounder Monument"/>
              <a:ea typeface="Allrounder Monument"/>
              <a:cs typeface="Allrounder Monument"/>
              <a:sym typeface="Allrounder Monument"/>
            </a:endParaRPr>
          </a:p>
          <a:p>
            <a:pPr algn="ctr">
              <a:lnSpc>
                <a:spcPts val="3598"/>
              </a:lnSpc>
            </a:pPr>
            <a:r>
              <a:rPr lang="el-GR" sz="2999" spc="125" dirty="0">
                <a:solidFill>
                  <a:srgbClr val="FFFFFF"/>
                </a:solidFill>
                <a:latin typeface="Abhaya Libre"/>
                <a:ea typeface="Abhaya Libre"/>
                <a:cs typeface="Abhaya Libre"/>
                <a:sym typeface="Abhaya Libre"/>
              </a:rPr>
              <a:t>Το Κοινοβούλιο μοιράζεται την νομοθετική του εξουσία με το Συμβούλιο της Ε.Ε., που σημαίνει πως και τα δύο θα πρέπει να εγκρίνουν ένα νόμο για να ισχύσει</a:t>
            </a:r>
            <a:r>
              <a:rPr lang="en-US" sz="2999" spc="125" dirty="0">
                <a:solidFill>
                  <a:srgbClr val="FFFFFF"/>
                </a:solidFill>
                <a:latin typeface="Abhaya Libre"/>
                <a:ea typeface="Abhaya Libre"/>
                <a:cs typeface="Abhaya Libre"/>
                <a:sym typeface="Abhaya Libre"/>
              </a:rPr>
              <a:t>.</a:t>
            </a:r>
            <a:r>
              <a:rPr lang="el-GR" sz="2999" spc="125" dirty="0">
                <a:solidFill>
                  <a:srgbClr val="FFFFFF"/>
                </a:solidFill>
                <a:latin typeface="Abhaya Libre"/>
                <a:ea typeface="Abhaya Libre"/>
                <a:cs typeface="Abhaya Libre"/>
                <a:sym typeface="Abhaya Libre"/>
              </a:rPr>
              <a:t>Το Κοινοβούλιο επίσης, επιβλέπει τους υπόλοιπα ευρωπαϊκά όργανα, ιδιαίτερα την Ευρωπαϊκή Επιτροπή.</a:t>
            </a:r>
            <a:endParaRPr lang="en-US" sz="2999" spc="125" dirty="0">
              <a:solidFill>
                <a:srgbClr val="FFFFFF"/>
              </a:solidFill>
              <a:latin typeface="Abhaya Libre"/>
              <a:ea typeface="Abhaya Libre"/>
              <a:cs typeface="Abhaya Libre"/>
              <a:sym typeface="Abhaya Libre"/>
            </a:endParaRPr>
          </a:p>
          <a:p>
            <a:pPr algn="ctr">
              <a:lnSpc>
                <a:spcPts val="3598"/>
              </a:lnSpc>
            </a:pPr>
            <a:endParaRPr lang="en-US" sz="2999" spc="125" dirty="0">
              <a:solidFill>
                <a:srgbClr val="FFFFFF"/>
              </a:solidFill>
              <a:latin typeface="Abhaya Libre"/>
              <a:ea typeface="Abhaya Libre"/>
              <a:cs typeface="Abhaya Libre"/>
              <a:sym typeface="Abhaya Libre"/>
            </a:endParaRPr>
          </a:p>
          <a:p>
            <a:pPr algn="ctr">
              <a:lnSpc>
                <a:spcPts val="3598"/>
              </a:lnSpc>
            </a:pPr>
            <a:r>
              <a:rPr lang="el-GR" sz="2999" spc="127" dirty="0">
                <a:solidFill>
                  <a:srgbClr val="FFCC00"/>
                </a:solidFill>
                <a:latin typeface="Allrounder Monument"/>
                <a:ea typeface="Allrounder Monument"/>
                <a:cs typeface="Allrounder Monument"/>
                <a:sym typeface="Allrounder Monument"/>
              </a:rPr>
              <a:t>ΣΧΕΣΕΙΣ ΜΕ ΑΛΛΟΥΣ ΕΥΡΩΠΑΙΚΟΥΣ ΘΕΣΜΟΥΣ</a:t>
            </a:r>
            <a:endParaRPr lang="en-US" sz="2999" spc="127" dirty="0">
              <a:solidFill>
                <a:srgbClr val="FFCC00"/>
              </a:solidFill>
              <a:latin typeface="Allrounder Monument"/>
              <a:ea typeface="Allrounder Monument"/>
              <a:cs typeface="Allrounder Monument"/>
              <a:sym typeface="Allrounder Monument"/>
            </a:endParaRPr>
          </a:p>
          <a:p>
            <a:pPr algn="ctr">
              <a:lnSpc>
                <a:spcPts val="3598"/>
              </a:lnSpc>
            </a:pPr>
            <a:r>
              <a:rPr lang="el-GR" sz="2999" spc="127" dirty="0">
                <a:solidFill>
                  <a:srgbClr val="FFFFFF"/>
                </a:solidFill>
                <a:latin typeface="Abhaya Libre"/>
                <a:ea typeface="Abhaya Libre"/>
                <a:cs typeface="Abhaya Libre"/>
                <a:sym typeface="Abhaya Libre"/>
              </a:rPr>
              <a:t>Το Κοινοβούλιο συνεργάζεται με την Ευρωπαϊκή Επιτροπή και το Συμβούλιο για να εξισορροπήσουν τα ενδιαφέροντα των πολιτών με αυτά των τοπικών εθνικών κυβερνήσεων</a:t>
            </a:r>
            <a:r>
              <a:rPr lang="en-US" sz="2999" spc="127" dirty="0">
                <a:solidFill>
                  <a:srgbClr val="FFFFFF"/>
                </a:solidFill>
                <a:latin typeface="Abhaya Libre"/>
                <a:ea typeface="Abhaya Libre"/>
                <a:cs typeface="Abhaya Libre"/>
                <a:sym typeface="Abhaya Libre"/>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rot="-10800000" flipV="1">
            <a:off x="14942602" y="1028700"/>
            <a:ext cx="6690796" cy="7773390"/>
          </a:xfrm>
          <a:custGeom>
            <a:avLst/>
            <a:gdLst/>
            <a:ahLst/>
            <a:cxnLst/>
            <a:rect l="l" t="t" r="r" b="b"/>
            <a:pathLst>
              <a:path w="6690796" h="7773390">
                <a:moveTo>
                  <a:pt x="0" y="7773390"/>
                </a:moveTo>
                <a:lnTo>
                  <a:pt x="6690796" y="7773390"/>
                </a:lnTo>
                <a:lnTo>
                  <a:pt x="6690796" y="0"/>
                </a:lnTo>
                <a:lnTo>
                  <a:pt x="0" y="0"/>
                </a:lnTo>
                <a:lnTo>
                  <a:pt x="0" y="777339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1489356" y="1007269"/>
            <a:ext cx="5269356" cy="2719835"/>
            <a:chOff x="0" y="-28575"/>
            <a:chExt cx="7025808" cy="3626446"/>
          </a:xfrm>
        </p:grpSpPr>
        <p:sp>
          <p:nvSpPr>
            <p:cNvPr id="5" name="TextBox 5"/>
            <p:cNvSpPr txBox="1"/>
            <p:nvPr/>
          </p:nvSpPr>
          <p:spPr>
            <a:xfrm>
              <a:off x="0" y="-28575"/>
              <a:ext cx="6371545" cy="2735792"/>
            </a:xfrm>
            <a:prstGeom prst="rect">
              <a:avLst/>
            </a:prstGeom>
          </p:spPr>
          <p:txBody>
            <a:bodyPr lIns="0" tIns="0" rIns="0" bIns="0" rtlCol="0" anchor="t">
              <a:spAutoFit/>
            </a:bodyPr>
            <a:lstStyle/>
            <a:p>
              <a:pPr algn="l">
                <a:lnSpc>
                  <a:spcPts val="8040"/>
                </a:lnSpc>
              </a:pPr>
              <a:r>
                <a:rPr lang="el-GR" sz="6700" b="1" dirty="0">
                  <a:solidFill>
                    <a:srgbClr val="E3DE1C"/>
                  </a:solidFill>
                  <a:latin typeface="Arimo Bold"/>
                  <a:ea typeface="Arimo Bold"/>
                  <a:cs typeface="Arimo Bold"/>
                  <a:sym typeface="Arimo Bold"/>
                </a:rPr>
                <a:t>Ευρωπαϊκή Επιτροπή</a:t>
              </a:r>
              <a:endParaRPr lang="en-US" sz="6700" b="1" dirty="0">
                <a:solidFill>
                  <a:srgbClr val="E3DE1C"/>
                </a:solidFill>
                <a:latin typeface="Arimo Bold"/>
                <a:ea typeface="Arimo Bold"/>
                <a:cs typeface="Arimo Bold"/>
                <a:sym typeface="Arimo Bold"/>
              </a:endParaRPr>
            </a:p>
          </p:txBody>
        </p:sp>
        <p:sp>
          <p:nvSpPr>
            <p:cNvPr id="6" name="TextBox 6"/>
            <p:cNvSpPr txBox="1"/>
            <p:nvPr/>
          </p:nvSpPr>
          <p:spPr>
            <a:xfrm>
              <a:off x="0" y="3059946"/>
              <a:ext cx="7025808" cy="537925"/>
            </a:xfrm>
            <a:prstGeom prst="rect">
              <a:avLst/>
            </a:prstGeom>
          </p:spPr>
          <p:txBody>
            <a:bodyPr lIns="0" tIns="0" rIns="0" bIns="0" rtlCol="0" anchor="t">
              <a:spAutoFit/>
            </a:bodyPr>
            <a:lstStyle/>
            <a:p>
              <a:pPr algn="l">
                <a:lnSpc>
                  <a:spcPts val="3359"/>
                </a:lnSpc>
              </a:pPr>
              <a:r>
                <a:rPr lang="en-US" sz="2799" dirty="0">
                  <a:solidFill>
                    <a:srgbClr val="E3DE1C"/>
                  </a:solidFill>
                  <a:latin typeface="Lato"/>
                  <a:ea typeface="Lato"/>
                  <a:cs typeface="Lato"/>
                  <a:sym typeface="Lato"/>
                </a:rPr>
                <a:t> </a:t>
              </a:r>
              <a:r>
                <a:rPr lang="el-GR" sz="2799" dirty="0">
                  <a:solidFill>
                    <a:srgbClr val="E3DE1C"/>
                  </a:solidFill>
                  <a:latin typeface="Lato"/>
                  <a:ea typeface="Lato"/>
                  <a:cs typeface="Lato"/>
                  <a:sym typeface="Lato"/>
                </a:rPr>
                <a:t>Ο εκτελεστικός θεσμός της Ε.Ε.</a:t>
              </a:r>
              <a:endParaRPr lang="en-US" sz="2799" dirty="0">
                <a:solidFill>
                  <a:srgbClr val="E3DE1C"/>
                </a:solidFill>
                <a:latin typeface="Lato"/>
                <a:ea typeface="Lato"/>
                <a:cs typeface="Lato"/>
                <a:sym typeface="Lato"/>
              </a:endParaRPr>
            </a:p>
          </p:txBody>
        </p:sp>
      </p:grpSp>
      <p:grpSp>
        <p:nvGrpSpPr>
          <p:cNvPr id="7" name="Group 7"/>
          <p:cNvGrpSpPr/>
          <p:nvPr/>
        </p:nvGrpSpPr>
        <p:grpSpPr>
          <a:xfrm>
            <a:off x="2066634" y="4610089"/>
            <a:ext cx="4114800" cy="4114800"/>
            <a:chOff x="0" y="0"/>
            <a:chExt cx="5486400" cy="5486400"/>
          </a:xfrm>
        </p:grpSpPr>
        <p:grpSp>
          <p:nvGrpSpPr>
            <p:cNvPr id="8" name="Group 8"/>
            <p:cNvGrpSpPr/>
            <p:nvPr/>
          </p:nvGrpSpPr>
          <p:grpSpPr>
            <a:xfrm>
              <a:off x="0" y="0"/>
              <a:ext cx="5486400" cy="5486400"/>
              <a:chOff x="0" y="0"/>
              <a:chExt cx="1254321" cy="1254321"/>
            </a:xfrm>
          </p:grpSpPr>
          <p:sp>
            <p:nvSpPr>
              <p:cNvPr id="9" name="Freeform 9"/>
              <p:cNvSpPr/>
              <p:nvPr/>
            </p:nvSpPr>
            <p:spPr>
              <a:xfrm>
                <a:off x="0" y="0"/>
                <a:ext cx="1254321" cy="1254321"/>
              </a:xfrm>
              <a:custGeom>
                <a:avLst/>
                <a:gdLst/>
                <a:ahLst/>
                <a:cxnLst/>
                <a:rect l="l" t="t" r="r" b="b"/>
                <a:pathLst>
                  <a:path w="1254321" h="1254321">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p:spPr>
            <p:txBody>
              <a:bodyPr/>
              <a:lstStyle/>
              <a:p>
                <a:endParaRPr lang="es-ES"/>
              </a:p>
            </p:txBody>
          </p:sp>
          <p:sp>
            <p:nvSpPr>
              <p:cNvPr id="10" name="TextBox 10"/>
              <p:cNvSpPr txBox="1"/>
              <p:nvPr/>
            </p:nvSpPr>
            <p:spPr>
              <a:xfrm>
                <a:off x="0" y="-47625"/>
                <a:ext cx="1254321" cy="1301946"/>
              </a:xfrm>
              <a:prstGeom prst="rect">
                <a:avLst/>
              </a:prstGeom>
            </p:spPr>
            <p:txBody>
              <a:bodyPr lIns="43891" tIns="43891" rIns="43891" bIns="43891" rtlCol="0" anchor="ctr"/>
              <a:lstStyle/>
              <a:p>
                <a:pPr algn="ctr">
                  <a:lnSpc>
                    <a:spcPts val="2400"/>
                  </a:lnSpc>
                </a:pPr>
                <a:endParaRPr/>
              </a:p>
            </p:txBody>
          </p:sp>
        </p:grpSp>
        <p:sp>
          <p:nvSpPr>
            <p:cNvPr id="11" name="Freeform 11"/>
            <p:cNvSpPr/>
            <p:nvPr/>
          </p:nvSpPr>
          <p:spPr>
            <a:xfrm>
              <a:off x="531053" y="531053"/>
              <a:ext cx="4424295" cy="4424295"/>
            </a:xfrm>
            <a:custGeom>
              <a:avLst/>
              <a:gdLst/>
              <a:ahLst/>
              <a:cxnLst/>
              <a:rect l="l" t="t" r="r" b="b"/>
              <a:pathLst>
                <a:path w="4424295" h="4424295">
                  <a:moveTo>
                    <a:pt x="0" y="0"/>
                  </a:moveTo>
                  <a:lnTo>
                    <a:pt x="4424294" y="0"/>
                  </a:lnTo>
                  <a:lnTo>
                    <a:pt x="4424294" y="4424294"/>
                  </a:lnTo>
                  <a:lnTo>
                    <a:pt x="0" y="4424294"/>
                  </a:lnTo>
                  <a:lnTo>
                    <a:pt x="0" y="0"/>
                  </a:lnTo>
                  <a:close/>
                </a:path>
              </a:pathLst>
            </a:custGeom>
            <a:blipFill>
              <a:blip r:embed="rId6"/>
              <a:stretch>
                <a:fillRect/>
              </a:stretch>
            </a:blipFill>
          </p:spPr>
          <p:txBody>
            <a:bodyPr/>
            <a:lstStyle/>
            <a:p>
              <a:endParaRPr lang="es-ES"/>
            </a:p>
          </p:txBody>
        </p:sp>
      </p:grpSp>
      <p:sp>
        <p:nvSpPr>
          <p:cNvPr id="12" name="TextBox 12"/>
          <p:cNvSpPr txBox="1"/>
          <p:nvPr/>
        </p:nvSpPr>
        <p:spPr>
          <a:xfrm>
            <a:off x="7391400" y="342900"/>
            <a:ext cx="8261945" cy="8771632"/>
          </a:xfrm>
          <a:prstGeom prst="rect">
            <a:avLst/>
          </a:prstGeom>
        </p:spPr>
        <p:txBody>
          <a:bodyPr wrap="square" lIns="0" tIns="0" rIns="0" bIns="0" rtlCol="0" anchor="t">
            <a:spAutoFit/>
          </a:bodyPr>
          <a:lstStyle/>
          <a:p>
            <a:pPr algn="ctr">
              <a:lnSpc>
                <a:spcPts val="3598"/>
              </a:lnSpc>
            </a:pPr>
            <a:r>
              <a:rPr lang="el-GR" sz="2999" spc="127" dirty="0">
                <a:solidFill>
                  <a:srgbClr val="FFCC00"/>
                </a:solidFill>
                <a:latin typeface="Allrounder Monument"/>
                <a:ea typeface="Allrounder Monument"/>
                <a:cs typeface="Allrounder Monument"/>
                <a:sym typeface="Allrounder Monument"/>
              </a:rPr>
              <a:t>ΡΟΛΟΣ ΚΑΙ ΑΡΜΟΔΙΟΤΗΤΕΣ</a:t>
            </a:r>
          </a:p>
          <a:p>
            <a:pPr algn="ctr">
              <a:lnSpc>
                <a:spcPts val="3598"/>
              </a:lnSpc>
            </a:pPr>
            <a:endParaRPr lang="en-US" sz="2999" spc="127" dirty="0">
              <a:solidFill>
                <a:srgbClr val="FFCC00"/>
              </a:solidFill>
              <a:latin typeface="Allrounder Monument"/>
              <a:ea typeface="Allrounder Monument"/>
              <a:cs typeface="Allrounder Monument"/>
              <a:sym typeface="Allrounder Monument"/>
            </a:endParaRPr>
          </a:p>
          <a:p>
            <a:pPr algn="ctr">
              <a:lnSpc>
                <a:spcPts val="3598"/>
              </a:lnSpc>
            </a:pPr>
            <a:r>
              <a:rPr lang="el-GR" sz="2999" spc="125" dirty="0">
                <a:solidFill>
                  <a:srgbClr val="FFFFFF"/>
                </a:solidFill>
                <a:latin typeface="Abhaya Libre"/>
                <a:ea typeface="Abhaya Libre"/>
                <a:cs typeface="Abhaya Libre"/>
                <a:sym typeface="Abhaya Libre"/>
              </a:rPr>
              <a:t>Η Ευρωπαϊκή Επιτροπή είναι ο εκτελεστικός βραχίονας της Ε.Ε., υπεύθυνη για νέες νομοθετικές προτάσεις, για την εφαρμογή των νόμων</a:t>
            </a:r>
            <a:r>
              <a:rPr lang="en-US" sz="2999" spc="125" dirty="0">
                <a:solidFill>
                  <a:srgbClr val="FFFFFF"/>
                </a:solidFill>
                <a:latin typeface="Abhaya Libre"/>
                <a:ea typeface="Abhaya Libre"/>
                <a:cs typeface="Abhaya Libre"/>
                <a:sym typeface="Abhaya Libre"/>
              </a:rPr>
              <a:t> </a:t>
            </a:r>
            <a:r>
              <a:rPr lang="el-GR" sz="2999" spc="125" dirty="0">
                <a:solidFill>
                  <a:srgbClr val="FFFFFF"/>
                </a:solidFill>
                <a:latin typeface="Abhaya Libre"/>
                <a:ea typeface="Abhaya Libre"/>
                <a:cs typeface="Abhaya Libre"/>
                <a:sym typeface="Abhaya Libre"/>
              </a:rPr>
              <a:t>, την διαχείριση του προϋπολογισμού και την διεθνή εκπροσώπηση της Ε.Ε..</a:t>
            </a:r>
            <a:endParaRPr lang="en-US" sz="2999" spc="125" dirty="0">
              <a:solidFill>
                <a:srgbClr val="FFFFFF"/>
              </a:solidFill>
              <a:latin typeface="Abhaya Libre"/>
              <a:ea typeface="Abhaya Libre"/>
              <a:cs typeface="Abhaya Libre"/>
              <a:sym typeface="Abhaya Libre"/>
            </a:endParaRPr>
          </a:p>
          <a:p>
            <a:pPr algn="ctr">
              <a:lnSpc>
                <a:spcPts val="3598"/>
              </a:lnSpc>
            </a:pPr>
            <a:endParaRPr lang="en-US" sz="2999" spc="125" dirty="0">
              <a:solidFill>
                <a:srgbClr val="FFFFFF"/>
              </a:solidFill>
              <a:latin typeface="Abhaya Libre"/>
              <a:ea typeface="Abhaya Libre"/>
              <a:cs typeface="Abhaya Libre"/>
              <a:sym typeface="Abhaya Libre"/>
            </a:endParaRPr>
          </a:p>
          <a:p>
            <a:pPr algn="ctr">
              <a:lnSpc>
                <a:spcPts val="3598"/>
              </a:lnSpc>
            </a:pPr>
            <a:r>
              <a:rPr lang="el-GR" sz="2999" spc="127" dirty="0">
                <a:solidFill>
                  <a:srgbClr val="FFCC00"/>
                </a:solidFill>
                <a:latin typeface="Allrounder Monument"/>
                <a:ea typeface="Allrounder Monument"/>
                <a:cs typeface="Allrounder Monument"/>
                <a:sym typeface="Allrounder Monument"/>
              </a:rPr>
              <a:t>ΕΚΤΕΛΕΣΤΙΚΕΣ ΛΕΙΤΟΥΡΓΙΕΣ ΚΑΙ ΡΥΘΜΙΣΤΙΚΗ ΕΞΟΥΣΙΑ</a:t>
            </a:r>
          </a:p>
          <a:p>
            <a:pPr algn="ctr">
              <a:lnSpc>
                <a:spcPts val="3598"/>
              </a:lnSpc>
            </a:pPr>
            <a:endParaRPr lang="en-US" sz="2999" spc="127" dirty="0">
              <a:solidFill>
                <a:srgbClr val="FFCC00"/>
              </a:solidFill>
              <a:latin typeface="Allrounder Monument"/>
              <a:ea typeface="Allrounder Monument"/>
              <a:cs typeface="Allrounder Monument"/>
              <a:sym typeface="Allrounder Monument"/>
            </a:endParaRPr>
          </a:p>
          <a:p>
            <a:pPr algn="ctr">
              <a:lnSpc>
                <a:spcPts val="3598"/>
              </a:lnSpc>
            </a:pPr>
            <a:r>
              <a:rPr lang="el-GR" sz="2999" spc="127" dirty="0">
                <a:solidFill>
                  <a:srgbClr val="FFFFFF"/>
                </a:solidFill>
                <a:latin typeface="Abhaya Libre"/>
                <a:ea typeface="Abhaya Libre"/>
                <a:cs typeface="Abhaya Libre"/>
                <a:sym typeface="Abhaya Libre"/>
              </a:rPr>
              <a:t>Ο σημαντικότερος ρόλος της Επιτροπής είναι η εισήγηση νέων νόμων, οι οποίοι στην συνέχεια περνούν από το Κοινοβούλιο και το Συμβούλιο. Επίσης διασφαλίζει πως τα κράτη-μέλη εφαρμόζουν ορθά τους ευρωπαϊκούς νόμους και έχει την δύναμη εκκινήσει νομικές διαδικασίες ενάντια στις  χώρες που δεν συμμορφώνονται.</a:t>
            </a:r>
            <a:endParaRPr lang="en-US" sz="2999" spc="127" dirty="0">
              <a:solidFill>
                <a:srgbClr val="FFFFFF"/>
              </a:solidFill>
              <a:latin typeface="Abhaya Libre"/>
              <a:ea typeface="Abhaya Libre"/>
              <a:cs typeface="Abhaya Libre"/>
              <a:sym typeface="Abhaya Libr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dirty="0"/>
          </a:p>
        </p:txBody>
      </p:sp>
      <p:sp>
        <p:nvSpPr>
          <p:cNvPr id="3" name="Freeform 3"/>
          <p:cNvSpPr/>
          <p:nvPr/>
        </p:nvSpPr>
        <p:spPr>
          <a:xfrm>
            <a:off x="-1506208" y="3348874"/>
            <a:ext cx="6690796" cy="7773390"/>
          </a:xfrm>
          <a:custGeom>
            <a:avLst/>
            <a:gdLst/>
            <a:ahLst/>
            <a:cxnLst/>
            <a:rect l="l" t="t" r="r" b="b"/>
            <a:pathLst>
              <a:path w="6690796" h="7773390">
                <a:moveTo>
                  <a:pt x="0" y="0"/>
                </a:moveTo>
                <a:lnTo>
                  <a:pt x="6690796" y="0"/>
                </a:lnTo>
                <a:lnTo>
                  <a:pt x="6690796" y="7773390"/>
                </a:lnTo>
                <a:lnTo>
                  <a:pt x="0" y="7773390"/>
                </a:lnTo>
                <a:lnTo>
                  <a:pt x="0" y="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228601" y="7503222"/>
            <a:ext cx="15482517" cy="1990964"/>
            <a:chOff x="-5593263" y="782730"/>
            <a:chExt cx="20643355" cy="2654619"/>
          </a:xfrm>
        </p:grpSpPr>
        <p:sp>
          <p:nvSpPr>
            <p:cNvPr id="5" name="TextBox 5"/>
            <p:cNvSpPr txBox="1"/>
            <p:nvPr/>
          </p:nvSpPr>
          <p:spPr>
            <a:xfrm>
              <a:off x="-5593263" y="782730"/>
              <a:ext cx="20643355" cy="2519323"/>
            </a:xfrm>
            <a:prstGeom prst="rect">
              <a:avLst/>
            </a:prstGeom>
          </p:spPr>
          <p:txBody>
            <a:bodyPr wrap="square" lIns="0" tIns="0" rIns="0" bIns="0" rtlCol="0" anchor="t">
              <a:spAutoFit/>
            </a:bodyPr>
            <a:lstStyle/>
            <a:p>
              <a:pPr algn="ctr">
                <a:lnSpc>
                  <a:spcPts val="7560"/>
                </a:lnSpc>
              </a:pPr>
              <a:r>
                <a:rPr lang="el-GR" sz="6300" b="1" dirty="0">
                  <a:solidFill>
                    <a:srgbClr val="E3DE1C"/>
                  </a:solidFill>
                  <a:latin typeface="Arimo Bold"/>
                  <a:ea typeface="Arimo Bold"/>
                  <a:cs typeface="Arimo Bold"/>
                  <a:sym typeface="Arimo Bold"/>
                </a:rPr>
                <a:t>Το Δικαστήριο της Ε.Ε.</a:t>
              </a:r>
            </a:p>
            <a:p>
              <a:pPr algn="ctr">
                <a:lnSpc>
                  <a:spcPts val="7560"/>
                </a:lnSpc>
              </a:pPr>
              <a:r>
                <a:rPr lang="en-US" sz="6300" b="1" dirty="0">
                  <a:solidFill>
                    <a:srgbClr val="E3DE1C"/>
                  </a:solidFill>
                  <a:latin typeface="Arimo Bold"/>
                  <a:ea typeface="Arimo Bold"/>
                  <a:cs typeface="Arimo Bold"/>
                  <a:sym typeface="Arimo Bold"/>
                </a:rPr>
                <a:t> (</a:t>
              </a:r>
              <a:r>
                <a:rPr lang="el-GR" sz="6300" b="1" dirty="0">
                  <a:solidFill>
                    <a:srgbClr val="E3DE1C"/>
                  </a:solidFill>
                  <a:latin typeface="Arimo Bold"/>
                  <a:ea typeface="Arimo Bold"/>
                  <a:cs typeface="Arimo Bold"/>
                  <a:sym typeface="Arimo Bold"/>
                </a:rPr>
                <a:t>ΔΕΕ</a:t>
              </a:r>
              <a:r>
                <a:rPr lang="en-US" sz="6300" b="1" dirty="0">
                  <a:solidFill>
                    <a:srgbClr val="E3DE1C"/>
                  </a:solidFill>
                  <a:latin typeface="Arimo Bold"/>
                  <a:ea typeface="Arimo Bold"/>
                  <a:cs typeface="Arimo Bold"/>
                  <a:sym typeface="Arimo Bold"/>
                </a:rPr>
                <a:t>)</a:t>
              </a:r>
            </a:p>
          </p:txBody>
        </p:sp>
        <p:sp>
          <p:nvSpPr>
            <p:cNvPr id="6" name="TextBox 6"/>
            <p:cNvSpPr txBox="1"/>
            <p:nvPr/>
          </p:nvSpPr>
          <p:spPr>
            <a:xfrm>
              <a:off x="2172608" y="2869024"/>
              <a:ext cx="10704877" cy="568325"/>
            </a:xfrm>
            <a:prstGeom prst="rect">
              <a:avLst/>
            </a:prstGeom>
          </p:spPr>
          <p:txBody>
            <a:bodyPr lIns="0" tIns="0" rIns="0" bIns="0" rtlCol="0" anchor="t">
              <a:spAutoFit/>
            </a:bodyPr>
            <a:lstStyle/>
            <a:p>
              <a:pPr algn="ctr">
                <a:lnSpc>
                  <a:spcPts val="3359"/>
                </a:lnSpc>
              </a:pPr>
              <a:r>
                <a:rPr lang="en-US" sz="2799">
                  <a:solidFill>
                    <a:srgbClr val="E3DE1C"/>
                  </a:solidFill>
                  <a:latin typeface="Lato"/>
                  <a:ea typeface="Lato"/>
                  <a:cs typeface="Lato"/>
                  <a:sym typeface="Lato"/>
                </a:rPr>
                <a:t>Upholding EU Law</a:t>
              </a:r>
            </a:p>
          </p:txBody>
        </p:sp>
      </p:grpSp>
      <p:sp>
        <p:nvSpPr>
          <p:cNvPr id="7" name="TextBox 7"/>
          <p:cNvSpPr txBox="1"/>
          <p:nvPr/>
        </p:nvSpPr>
        <p:spPr>
          <a:xfrm>
            <a:off x="1550942" y="1209709"/>
            <a:ext cx="4830808" cy="6001643"/>
          </a:xfrm>
          <a:prstGeom prst="rect">
            <a:avLst/>
          </a:prstGeom>
        </p:spPr>
        <p:txBody>
          <a:bodyPr lIns="0" tIns="0" rIns="0" bIns="0" rtlCol="0" anchor="t">
            <a:spAutoFit/>
          </a:bodyPr>
          <a:lstStyle/>
          <a:p>
            <a:pPr algn="r">
              <a:lnSpc>
                <a:spcPts val="3598"/>
              </a:lnSpc>
            </a:pPr>
            <a:r>
              <a:rPr lang="el-GR" sz="3600" b="1" spc="127" dirty="0">
                <a:solidFill>
                  <a:srgbClr val="FFCC00"/>
                </a:solidFill>
                <a:latin typeface="Allrounder Monument"/>
                <a:ea typeface="Allrounder Monument"/>
                <a:cs typeface="Allrounder Monument"/>
                <a:sym typeface="Allrounder Monument"/>
              </a:rPr>
              <a:t>ΔΟΜΗ ΚΑΙ ΔΙΚΑΙΟΔΟΣΙΑ</a:t>
            </a:r>
            <a:endParaRPr lang="en-US" sz="3600" b="1" spc="127" dirty="0">
              <a:solidFill>
                <a:srgbClr val="FFCC00"/>
              </a:solidFill>
              <a:latin typeface="Allrounder Monument"/>
              <a:ea typeface="Allrounder Monument"/>
              <a:cs typeface="Allrounder Monument"/>
              <a:sym typeface="Allrounder Monument"/>
            </a:endParaRPr>
          </a:p>
          <a:p>
            <a:pPr algn="r">
              <a:lnSpc>
                <a:spcPts val="3598"/>
              </a:lnSpc>
            </a:pPr>
            <a:r>
              <a:rPr lang="el-GR" sz="2999" spc="127" dirty="0">
                <a:solidFill>
                  <a:srgbClr val="FFFFFF"/>
                </a:solidFill>
                <a:latin typeface="Abhaya Libre"/>
                <a:ea typeface="Abhaya Libre"/>
                <a:cs typeface="Abhaya Libre"/>
                <a:sym typeface="Abhaya Libre"/>
              </a:rPr>
              <a:t>Στο Δικαστήριο της Ε.Ε. συμμετέχει ένας δικαστής από κάθε Ευρωπαϊκή χώρα, υποβοηθούμενο από το Γενικό Δικαστήριο. Διασφαλίζει πως οι ευρωπαϊκοί νόμοι ερμηνεύονται  και εφαρμόζονται με ομοιογένεια </a:t>
            </a:r>
            <a:r>
              <a:rPr lang="en-US" sz="2999" spc="127" dirty="0">
                <a:solidFill>
                  <a:srgbClr val="FFFFFF"/>
                </a:solidFill>
                <a:latin typeface="Abhaya Libre"/>
                <a:ea typeface="Abhaya Libre"/>
                <a:cs typeface="Abhaya Libre"/>
                <a:sym typeface="Abhaya Libre"/>
              </a:rPr>
              <a:t> </a:t>
            </a:r>
            <a:r>
              <a:rPr lang="el-GR" sz="2999" spc="127" dirty="0">
                <a:solidFill>
                  <a:srgbClr val="FFFFFF"/>
                </a:solidFill>
                <a:latin typeface="Abhaya Libre"/>
                <a:ea typeface="Abhaya Libre"/>
                <a:cs typeface="Abhaya Libre"/>
                <a:sym typeface="Abhaya Libre"/>
              </a:rPr>
              <a:t>σε όλα τα κράτη-μέλη</a:t>
            </a:r>
            <a:r>
              <a:rPr lang="en-US" sz="2999" spc="127" dirty="0">
                <a:solidFill>
                  <a:srgbClr val="FFFFFF"/>
                </a:solidFill>
                <a:latin typeface="Abhaya Libre"/>
                <a:ea typeface="Abhaya Libre"/>
                <a:cs typeface="Abhaya Libre"/>
                <a:sym typeface="Abhaya Libre"/>
              </a:rPr>
              <a:t>.</a:t>
            </a:r>
          </a:p>
        </p:txBody>
      </p:sp>
      <p:sp>
        <p:nvSpPr>
          <p:cNvPr id="8" name="TextBox 8"/>
          <p:cNvSpPr txBox="1"/>
          <p:nvPr/>
        </p:nvSpPr>
        <p:spPr>
          <a:xfrm>
            <a:off x="11906250" y="1209709"/>
            <a:ext cx="4718585" cy="7848302"/>
          </a:xfrm>
          <a:prstGeom prst="rect">
            <a:avLst/>
          </a:prstGeom>
        </p:spPr>
        <p:txBody>
          <a:bodyPr lIns="0" tIns="0" rIns="0" bIns="0" rtlCol="0" anchor="t">
            <a:spAutoFit/>
          </a:bodyPr>
          <a:lstStyle/>
          <a:p>
            <a:pPr algn="l">
              <a:lnSpc>
                <a:spcPts val="3598"/>
              </a:lnSpc>
            </a:pPr>
            <a:r>
              <a:rPr lang="el-GR" sz="3200" b="1" spc="127" dirty="0">
                <a:solidFill>
                  <a:srgbClr val="FFCC00"/>
                </a:solidFill>
                <a:latin typeface="Allrounder Monument"/>
                <a:ea typeface="Allrounder Monument"/>
                <a:cs typeface="Allrounder Monument"/>
                <a:sym typeface="Allrounder Monument"/>
              </a:rPr>
              <a:t>Ο ΡΟΛΟΣ ΤΟΥ ΣΤΗ ΣΥΜΜΟΡΦΩΣΗ ΜΕ ΤΟΥΣ ΝΟΜΟΥΣ ΤΗΣ Ε.Ε.</a:t>
            </a:r>
            <a:endParaRPr lang="en-US" sz="3200" b="1" spc="127" dirty="0">
              <a:solidFill>
                <a:srgbClr val="FFCC00"/>
              </a:solidFill>
              <a:latin typeface="Allrounder Monument"/>
              <a:ea typeface="Allrounder Monument"/>
              <a:cs typeface="Allrounder Monument"/>
              <a:sym typeface="Allrounder Monument"/>
            </a:endParaRPr>
          </a:p>
          <a:p>
            <a:pPr algn="l">
              <a:lnSpc>
                <a:spcPts val="3598"/>
              </a:lnSpc>
            </a:pPr>
            <a:r>
              <a:rPr lang="el-GR" sz="2999" spc="127" dirty="0">
                <a:solidFill>
                  <a:srgbClr val="FFFFFF"/>
                </a:solidFill>
                <a:latin typeface="Abhaya Libre"/>
                <a:ea typeface="Abhaya Libre"/>
                <a:cs typeface="Abhaya Libre"/>
                <a:sym typeface="Abhaya Libre"/>
              </a:rPr>
              <a:t>Το ΔΕΕ μπορεί να διευθετήσει νομικές διαφορές μεταξύ των κρατών-μελών της και των οργάνων της Ε.Ε.. Σε ορισμένες περιπτώσεις μπορεί να προσφεύγουν σ αυτό ακόμη και επιχειρήσεις ή ιδιώτες. Έχει την δικαιοδοσία να ακυρώσει εθνικούς  νόμους σε περίπτωση ασυμφωνίας με το κοινοτικό δίκαιο.</a:t>
            </a:r>
            <a:endParaRPr lang="en-US" sz="2999" spc="127" dirty="0">
              <a:solidFill>
                <a:srgbClr val="FFFFFF"/>
              </a:solidFill>
              <a:latin typeface="Abhaya Libre"/>
              <a:ea typeface="Abhaya Libre"/>
              <a:cs typeface="Abhaya Libre"/>
              <a:sym typeface="Abhaya Libre"/>
            </a:endParaRPr>
          </a:p>
        </p:txBody>
      </p:sp>
      <p:grpSp>
        <p:nvGrpSpPr>
          <p:cNvPr id="9" name="Group 9"/>
          <p:cNvGrpSpPr/>
          <p:nvPr/>
        </p:nvGrpSpPr>
        <p:grpSpPr>
          <a:xfrm>
            <a:off x="7086600" y="1604985"/>
            <a:ext cx="4114800" cy="4114800"/>
            <a:chOff x="0" y="0"/>
            <a:chExt cx="5486400" cy="5486400"/>
          </a:xfrm>
        </p:grpSpPr>
        <p:grpSp>
          <p:nvGrpSpPr>
            <p:cNvPr id="10" name="Group 10"/>
            <p:cNvGrpSpPr/>
            <p:nvPr/>
          </p:nvGrpSpPr>
          <p:grpSpPr>
            <a:xfrm>
              <a:off x="0" y="0"/>
              <a:ext cx="5486400" cy="5486400"/>
              <a:chOff x="0" y="0"/>
              <a:chExt cx="1254321" cy="1254321"/>
            </a:xfrm>
          </p:grpSpPr>
          <p:sp>
            <p:nvSpPr>
              <p:cNvPr id="11" name="Freeform 11"/>
              <p:cNvSpPr/>
              <p:nvPr/>
            </p:nvSpPr>
            <p:spPr>
              <a:xfrm>
                <a:off x="0" y="0"/>
                <a:ext cx="1254321" cy="1254321"/>
              </a:xfrm>
              <a:custGeom>
                <a:avLst/>
                <a:gdLst/>
                <a:ahLst/>
                <a:cxnLst/>
                <a:rect l="l" t="t" r="r" b="b"/>
                <a:pathLst>
                  <a:path w="1254321" h="1254321">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p:spPr>
            <p:txBody>
              <a:bodyPr/>
              <a:lstStyle/>
              <a:p>
                <a:endParaRPr lang="es-ES"/>
              </a:p>
            </p:txBody>
          </p:sp>
          <p:sp>
            <p:nvSpPr>
              <p:cNvPr id="12" name="TextBox 12"/>
              <p:cNvSpPr txBox="1"/>
              <p:nvPr/>
            </p:nvSpPr>
            <p:spPr>
              <a:xfrm>
                <a:off x="0" y="-47625"/>
                <a:ext cx="1254321" cy="1301946"/>
              </a:xfrm>
              <a:prstGeom prst="rect">
                <a:avLst/>
              </a:prstGeom>
            </p:spPr>
            <p:txBody>
              <a:bodyPr lIns="43891" tIns="43891" rIns="43891" bIns="43891" rtlCol="0" anchor="ctr"/>
              <a:lstStyle/>
              <a:p>
                <a:pPr algn="ctr">
                  <a:lnSpc>
                    <a:spcPts val="2400"/>
                  </a:lnSpc>
                </a:pPr>
                <a:endParaRPr/>
              </a:p>
            </p:txBody>
          </p:sp>
        </p:grpSp>
        <p:sp>
          <p:nvSpPr>
            <p:cNvPr id="13" name="Freeform 13"/>
            <p:cNvSpPr/>
            <p:nvPr/>
          </p:nvSpPr>
          <p:spPr>
            <a:xfrm>
              <a:off x="393892" y="393892"/>
              <a:ext cx="4698617" cy="4698617"/>
            </a:xfrm>
            <a:custGeom>
              <a:avLst/>
              <a:gdLst/>
              <a:ahLst/>
              <a:cxnLst/>
              <a:rect l="l" t="t" r="r" b="b"/>
              <a:pathLst>
                <a:path w="4698617" h="4698617">
                  <a:moveTo>
                    <a:pt x="0" y="0"/>
                  </a:moveTo>
                  <a:lnTo>
                    <a:pt x="4698616" y="0"/>
                  </a:lnTo>
                  <a:lnTo>
                    <a:pt x="4698616" y="4698616"/>
                  </a:lnTo>
                  <a:lnTo>
                    <a:pt x="0" y="4698616"/>
                  </a:lnTo>
                  <a:lnTo>
                    <a:pt x="0" y="0"/>
                  </a:lnTo>
                  <a:close/>
                </a:path>
              </a:pathLst>
            </a:custGeom>
            <a:blipFill>
              <a:blip r:embed="rId6"/>
              <a:stretch>
                <a:fillRect/>
              </a:stretch>
            </a:blipFill>
          </p:spPr>
          <p:txBody>
            <a:bodyPr/>
            <a:lstStyle/>
            <a:p>
              <a:endParaRPr lang="es-E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dirty="0"/>
          </a:p>
        </p:txBody>
      </p:sp>
      <p:sp>
        <p:nvSpPr>
          <p:cNvPr id="3" name="Freeform 3"/>
          <p:cNvSpPr/>
          <p:nvPr/>
        </p:nvSpPr>
        <p:spPr>
          <a:xfrm>
            <a:off x="-1506208" y="3348874"/>
            <a:ext cx="6690796" cy="7773390"/>
          </a:xfrm>
          <a:custGeom>
            <a:avLst/>
            <a:gdLst/>
            <a:ahLst/>
            <a:cxnLst/>
            <a:rect l="l" t="t" r="r" b="b"/>
            <a:pathLst>
              <a:path w="6690796" h="7773390">
                <a:moveTo>
                  <a:pt x="0" y="0"/>
                </a:moveTo>
                <a:lnTo>
                  <a:pt x="6690796" y="0"/>
                </a:lnTo>
                <a:lnTo>
                  <a:pt x="6690796" y="7773390"/>
                </a:lnTo>
                <a:lnTo>
                  <a:pt x="0" y="7773390"/>
                </a:lnTo>
                <a:lnTo>
                  <a:pt x="0" y="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4800600" y="495300"/>
            <a:ext cx="9164219" cy="2455286"/>
            <a:chOff x="636559" y="-711200"/>
            <a:chExt cx="12218959" cy="3273715"/>
          </a:xfrm>
        </p:grpSpPr>
        <p:sp>
          <p:nvSpPr>
            <p:cNvPr id="5" name="TextBox 5"/>
            <p:cNvSpPr txBox="1"/>
            <p:nvPr/>
          </p:nvSpPr>
          <p:spPr>
            <a:xfrm>
              <a:off x="636559" y="-711200"/>
              <a:ext cx="12218959" cy="2735792"/>
            </a:xfrm>
            <a:prstGeom prst="rect">
              <a:avLst/>
            </a:prstGeom>
          </p:spPr>
          <p:txBody>
            <a:bodyPr wrap="square" lIns="0" tIns="0" rIns="0" bIns="0" rtlCol="0" anchor="t">
              <a:spAutoFit/>
            </a:bodyPr>
            <a:lstStyle/>
            <a:p>
              <a:pPr algn="ctr">
                <a:lnSpc>
                  <a:spcPts val="8040"/>
                </a:lnSpc>
              </a:pPr>
              <a:r>
                <a:rPr lang="el-GR" sz="6700" b="1" dirty="0">
                  <a:solidFill>
                    <a:srgbClr val="E3DE1C"/>
                  </a:solidFill>
                  <a:latin typeface="Arimo Bold"/>
                  <a:ea typeface="Arimo Bold"/>
                  <a:cs typeface="Arimo Bold"/>
                  <a:sym typeface="Arimo Bold"/>
                </a:rPr>
                <a:t>Το Ευρωπαϊκό Συμβούλιο</a:t>
              </a:r>
              <a:endParaRPr lang="en-US" sz="6700" b="1" dirty="0">
                <a:solidFill>
                  <a:srgbClr val="E3DE1C"/>
                </a:solidFill>
                <a:latin typeface="Arimo Bold"/>
                <a:ea typeface="Arimo Bold"/>
                <a:cs typeface="Arimo Bold"/>
                <a:sym typeface="Arimo Bold"/>
              </a:endParaRPr>
            </a:p>
          </p:txBody>
        </p:sp>
        <p:sp>
          <p:nvSpPr>
            <p:cNvPr id="6" name="TextBox 6"/>
            <p:cNvSpPr txBox="1"/>
            <p:nvPr/>
          </p:nvSpPr>
          <p:spPr>
            <a:xfrm>
              <a:off x="1957358" y="2024590"/>
              <a:ext cx="9042354" cy="537925"/>
            </a:xfrm>
            <a:prstGeom prst="rect">
              <a:avLst/>
            </a:prstGeom>
          </p:spPr>
          <p:txBody>
            <a:bodyPr wrap="square" lIns="0" tIns="0" rIns="0" bIns="0" rtlCol="0" anchor="t">
              <a:spAutoFit/>
            </a:bodyPr>
            <a:lstStyle/>
            <a:p>
              <a:pPr algn="ctr">
                <a:lnSpc>
                  <a:spcPts val="3359"/>
                </a:lnSpc>
              </a:pPr>
              <a:r>
                <a:rPr lang="el-GR" sz="2799" dirty="0">
                  <a:solidFill>
                    <a:srgbClr val="E3DE1C"/>
                  </a:solidFill>
                  <a:latin typeface="Lato"/>
                  <a:ea typeface="Lato"/>
                  <a:cs typeface="Lato"/>
                  <a:sym typeface="Lato"/>
                </a:rPr>
                <a:t>Καθορίζει την πολιτική ατζέντα της Ε.Ε.</a:t>
              </a:r>
              <a:r>
                <a:rPr lang="en-US" sz="2799" dirty="0">
                  <a:solidFill>
                    <a:srgbClr val="E3DE1C"/>
                  </a:solidFill>
                  <a:latin typeface="Lato"/>
                  <a:ea typeface="Lato"/>
                  <a:cs typeface="Lato"/>
                  <a:sym typeface="Lato"/>
                </a:rPr>
                <a:t> </a:t>
              </a:r>
            </a:p>
          </p:txBody>
        </p:sp>
      </p:grpSp>
      <p:sp>
        <p:nvSpPr>
          <p:cNvPr id="7" name="TextBox 7"/>
          <p:cNvSpPr txBox="1"/>
          <p:nvPr/>
        </p:nvSpPr>
        <p:spPr>
          <a:xfrm>
            <a:off x="914400" y="3895747"/>
            <a:ext cx="5925282" cy="5078313"/>
          </a:xfrm>
          <a:prstGeom prst="rect">
            <a:avLst/>
          </a:prstGeom>
        </p:spPr>
        <p:txBody>
          <a:bodyPr wrap="square" lIns="0" tIns="0" rIns="0" bIns="0" rtlCol="0" anchor="t">
            <a:spAutoFit/>
          </a:bodyPr>
          <a:lstStyle/>
          <a:p>
            <a:pPr algn="r">
              <a:lnSpc>
                <a:spcPts val="3598"/>
              </a:lnSpc>
            </a:pPr>
            <a:r>
              <a:rPr lang="el-GR" sz="3200" b="1" spc="127" dirty="0">
                <a:solidFill>
                  <a:srgbClr val="FFCC00"/>
                </a:solidFill>
                <a:latin typeface="Allrounder Monument"/>
                <a:ea typeface="Allrounder Monument"/>
                <a:cs typeface="Allrounder Monument"/>
                <a:sym typeface="Allrounder Monument"/>
              </a:rPr>
              <a:t>ΣΥΝΘΕΣΗ ΚΑΙ ΛΕΙΤΟΥΡΓΙΕΣ</a:t>
            </a:r>
            <a:endParaRPr lang="en-US" sz="3200" b="1" spc="127" dirty="0">
              <a:solidFill>
                <a:srgbClr val="FFCC00"/>
              </a:solidFill>
              <a:latin typeface="Allrounder Monument"/>
              <a:ea typeface="Allrounder Monument"/>
              <a:cs typeface="Allrounder Monument"/>
              <a:sym typeface="Allrounder Monument"/>
            </a:endParaRPr>
          </a:p>
          <a:p>
            <a:pPr algn="r">
              <a:lnSpc>
                <a:spcPts val="3598"/>
              </a:lnSpc>
            </a:pPr>
            <a:r>
              <a:rPr lang="el-GR" sz="2999" spc="127" dirty="0">
                <a:solidFill>
                  <a:srgbClr val="FFFFFF"/>
                </a:solidFill>
                <a:latin typeface="Abhaya Libre"/>
                <a:ea typeface="Abhaya Libre"/>
                <a:cs typeface="Abhaya Libre"/>
                <a:sym typeface="Abhaya Libre"/>
              </a:rPr>
              <a:t>Το Ευρωπαϊκό Συμβούλιο αποτελείται από τους αρχηγούς κρατών ή κυβερνήσεων όλων των χωρών της Ε.Ε., μαζί με τον Πρόεδρο του Ευρωπαϊκού Συμβουλίου και τον Πρόεδρο της Ευρωπαϊκής Επιτροπής</a:t>
            </a:r>
            <a:r>
              <a:rPr lang="en-US" sz="2999" spc="127" dirty="0">
                <a:solidFill>
                  <a:srgbClr val="FFFFFF"/>
                </a:solidFill>
                <a:latin typeface="Abhaya Libre"/>
                <a:ea typeface="Abhaya Libre"/>
                <a:cs typeface="Abhaya Libre"/>
                <a:sym typeface="Abhaya Libre"/>
              </a:rPr>
              <a:t>.</a:t>
            </a:r>
            <a:r>
              <a:rPr lang="el-GR" sz="2999" spc="127" dirty="0">
                <a:solidFill>
                  <a:srgbClr val="FFFFFF"/>
                </a:solidFill>
                <a:latin typeface="Abhaya Libre"/>
                <a:ea typeface="Abhaya Libre"/>
                <a:cs typeface="Abhaya Libre"/>
                <a:sym typeface="Abhaya Libre"/>
              </a:rPr>
              <a:t>Καθορίζει τις γενικές πολιτικές κατευθύνσεις και προτεραιότητες της Ε.Ε.</a:t>
            </a:r>
            <a:endParaRPr lang="en-US" sz="2999" spc="127" dirty="0">
              <a:solidFill>
                <a:srgbClr val="FFFFFF"/>
              </a:solidFill>
              <a:latin typeface="Abhaya Libre"/>
              <a:ea typeface="Abhaya Libre"/>
              <a:cs typeface="Abhaya Libre"/>
              <a:sym typeface="Abhaya Libre"/>
            </a:endParaRPr>
          </a:p>
        </p:txBody>
      </p:sp>
      <p:grpSp>
        <p:nvGrpSpPr>
          <p:cNvPr id="8" name="Group 8"/>
          <p:cNvGrpSpPr/>
          <p:nvPr/>
        </p:nvGrpSpPr>
        <p:grpSpPr>
          <a:xfrm>
            <a:off x="7086600" y="4514861"/>
            <a:ext cx="4114800" cy="4114800"/>
            <a:chOff x="0" y="0"/>
            <a:chExt cx="5486400" cy="5486400"/>
          </a:xfrm>
        </p:grpSpPr>
        <p:grpSp>
          <p:nvGrpSpPr>
            <p:cNvPr id="9" name="Group 9"/>
            <p:cNvGrpSpPr/>
            <p:nvPr/>
          </p:nvGrpSpPr>
          <p:grpSpPr>
            <a:xfrm>
              <a:off x="0" y="0"/>
              <a:ext cx="5486400" cy="5486400"/>
              <a:chOff x="0" y="0"/>
              <a:chExt cx="1254321" cy="1254321"/>
            </a:xfrm>
          </p:grpSpPr>
          <p:sp>
            <p:nvSpPr>
              <p:cNvPr id="10" name="Freeform 10"/>
              <p:cNvSpPr/>
              <p:nvPr/>
            </p:nvSpPr>
            <p:spPr>
              <a:xfrm>
                <a:off x="0" y="0"/>
                <a:ext cx="1254321" cy="1254321"/>
              </a:xfrm>
              <a:custGeom>
                <a:avLst/>
                <a:gdLst/>
                <a:ahLst/>
                <a:cxnLst/>
                <a:rect l="l" t="t" r="r" b="b"/>
                <a:pathLst>
                  <a:path w="1254321" h="1254321">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p:spPr>
            <p:txBody>
              <a:bodyPr/>
              <a:lstStyle/>
              <a:p>
                <a:endParaRPr lang="es-ES"/>
              </a:p>
            </p:txBody>
          </p:sp>
          <p:sp>
            <p:nvSpPr>
              <p:cNvPr id="11" name="TextBox 11"/>
              <p:cNvSpPr txBox="1"/>
              <p:nvPr/>
            </p:nvSpPr>
            <p:spPr>
              <a:xfrm>
                <a:off x="0" y="-47625"/>
                <a:ext cx="1254321" cy="1301946"/>
              </a:xfrm>
              <a:prstGeom prst="rect">
                <a:avLst/>
              </a:prstGeom>
            </p:spPr>
            <p:txBody>
              <a:bodyPr lIns="43891" tIns="43891" rIns="43891" bIns="43891" rtlCol="0" anchor="ctr"/>
              <a:lstStyle/>
              <a:p>
                <a:pPr algn="ctr">
                  <a:lnSpc>
                    <a:spcPts val="2400"/>
                  </a:lnSpc>
                </a:pPr>
                <a:endParaRPr/>
              </a:p>
            </p:txBody>
          </p:sp>
        </p:grpSp>
        <p:sp>
          <p:nvSpPr>
            <p:cNvPr id="12" name="Freeform 12"/>
            <p:cNvSpPr/>
            <p:nvPr/>
          </p:nvSpPr>
          <p:spPr>
            <a:xfrm>
              <a:off x="801701" y="801701"/>
              <a:ext cx="3882998" cy="3882998"/>
            </a:xfrm>
            <a:custGeom>
              <a:avLst/>
              <a:gdLst/>
              <a:ahLst/>
              <a:cxnLst/>
              <a:rect l="l" t="t" r="r" b="b"/>
              <a:pathLst>
                <a:path w="3882998" h="3882998">
                  <a:moveTo>
                    <a:pt x="0" y="0"/>
                  </a:moveTo>
                  <a:lnTo>
                    <a:pt x="3882998" y="0"/>
                  </a:lnTo>
                  <a:lnTo>
                    <a:pt x="3882998" y="3882998"/>
                  </a:lnTo>
                  <a:lnTo>
                    <a:pt x="0" y="3882998"/>
                  </a:lnTo>
                  <a:lnTo>
                    <a:pt x="0" y="0"/>
                  </a:lnTo>
                  <a:close/>
                </a:path>
              </a:pathLst>
            </a:custGeom>
            <a:blipFill>
              <a:blip r:embed="rId6"/>
              <a:stretch>
                <a:fillRect/>
              </a:stretch>
            </a:blipFill>
          </p:spPr>
          <p:txBody>
            <a:bodyPr/>
            <a:lstStyle/>
            <a:p>
              <a:endParaRPr lang="es-ES"/>
            </a:p>
          </p:txBody>
        </p:sp>
      </p:grpSp>
      <p:sp>
        <p:nvSpPr>
          <p:cNvPr id="13" name="TextBox 13"/>
          <p:cNvSpPr txBox="1"/>
          <p:nvPr/>
        </p:nvSpPr>
        <p:spPr>
          <a:xfrm>
            <a:off x="11905518" y="3895747"/>
            <a:ext cx="5925282" cy="5539978"/>
          </a:xfrm>
          <a:prstGeom prst="rect">
            <a:avLst/>
          </a:prstGeom>
        </p:spPr>
        <p:txBody>
          <a:bodyPr wrap="square" lIns="0" tIns="0" rIns="0" bIns="0" rtlCol="0" anchor="t">
            <a:spAutoFit/>
          </a:bodyPr>
          <a:lstStyle/>
          <a:p>
            <a:pPr algn="l">
              <a:lnSpc>
                <a:spcPts val="3598"/>
              </a:lnSpc>
            </a:pPr>
            <a:r>
              <a:rPr lang="el-GR" sz="3200" b="1" spc="127" dirty="0">
                <a:solidFill>
                  <a:srgbClr val="FFCC00"/>
                </a:solidFill>
                <a:latin typeface="Allrounder Monument"/>
                <a:ea typeface="Allrounder Monument"/>
                <a:cs typeface="Allrounder Monument"/>
                <a:sym typeface="Allrounder Monument"/>
              </a:rPr>
              <a:t>ΒΑΣΙΚΟΣ ΡΟΛΟΣ ΣΤΗΝ ΔΙΑΜΟΡΦΩΣΗ ΤΗΣ ΠΟΛΙΤΙΚΉΣ ΤΗΣ Ε.Ε.</a:t>
            </a:r>
            <a:endParaRPr lang="en-US" sz="3200" b="1" spc="127" dirty="0">
              <a:solidFill>
                <a:srgbClr val="FFCC00"/>
              </a:solidFill>
              <a:latin typeface="Allrounder Monument"/>
              <a:ea typeface="Allrounder Monument"/>
              <a:cs typeface="Allrounder Monument"/>
              <a:sym typeface="Allrounder Monument"/>
            </a:endParaRPr>
          </a:p>
          <a:p>
            <a:pPr algn="l">
              <a:lnSpc>
                <a:spcPts val="3598"/>
              </a:lnSpc>
            </a:pPr>
            <a:r>
              <a:rPr lang="el-GR" sz="2999" spc="127" dirty="0">
                <a:solidFill>
                  <a:srgbClr val="FFFFFF"/>
                </a:solidFill>
                <a:latin typeface="Abhaya Libre"/>
                <a:ea typeface="Abhaya Libre"/>
                <a:cs typeface="Abhaya Libre"/>
                <a:sym typeface="Abhaya Libre"/>
              </a:rPr>
              <a:t>Παρόλο που το Ευρωπαϊκό Συμβούλιο δεν νομοθετεί, οι αποφάσεις του διαμορφώνουν την ευρωπαϊκή πολιτική.</a:t>
            </a:r>
            <a:r>
              <a:rPr lang="en-US" sz="2999" spc="127" dirty="0">
                <a:solidFill>
                  <a:srgbClr val="FFFFFF"/>
                </a:solidFill>
                <a:latin typeface="Abhaya Libre"/>
                <a:ea typeface="Abhaya Libre"/>
                <a:cs typeface="Abhaya Libre"/>
                <a:sym typeface="Abhaya Libre"/>
              </a:rPr>
              <a:t> </a:t>
            </a:r>
            <a:r>
              <a:rPr lang="el-GR" sz="2999" spc="127" dirty="0">
                <a:solidFill>
                  <a:srgbClr val="FFFFFF"/>
                </a:solidFill>
                <a:latin typeface="Abhaya Libre"/>
                <a:ea typeface="Abhaya Libre"/>
                <a:cs typeface="Abhaya Libre"/>
                <a:sym typeface="Abhaya Libre"/>
              </a:rPr>
              <a:t>Παρέχει πολιτική καθοδήγηση στην Ε.Ε. και αντιμετωπίζει σύνθετα ή ευαίσθητα ζητήματα τα οποία δεν μπορούν να επιλύσουν τα υπόλοιπα όργανα.</a:t>
            </a:r>
            <a:endParaRPr lang="en-US" sz="2999" spc="127" dirty="0">
              <a:solidFill>
                <a:srgbClr val="FFFFFF"/>
              </a:solidFill>
              <a:latin typeface="Abhaya Libre"/>
              <a:ea typeface="Abhaya Libre"/>
              <a:cs typeface="Abhaya Libre"/>
              <a:sym typeface="Abhaya Libr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506208" y="3348874"/>
            <a:ext cx="6690796" cy="7773390"/>
          </a:xfrm>
          <a:custGeom>
            <a:avLst/>
            <a:gdLst/>
            <a:ahLst/>
            <a:cxnLst/>
            <a:rect l="l" t="t" r="r" b="b"/>
            <a:pathLst>
              <a:path w="6690796" h="7773390">
                <a:moveTo>
                  <a:pt x="0" y="0"/>
                </a:moveTo>
                <a:lnTo>
                  <a:pt x="6690796" y="0"/>
                </a:lnTo>
                <a:lnTo>
                  <a:pt x="6690796" y="7773390"/>
                </a:lnTo>
                <a:lnTo>
                  <a:pt x="0" y="7773390"/>
                </a:lnTo>
                <a:lnTo>
                  <a:pt x="0" y="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3527728" y="2175464"/>
            <a:ext cx="4387610" cy="6059000"/>
            <a:chOff x="0" y="0"/>
            <a:chExt cx="5850147" cy="8078668"/>
          </a:xfrm>
        </p:grpSpPr>
        <p:grpSp>
          <p:nvGrpSpPr>
            <p:cNvPr id="5" name="Group 5"/>
            <p:cNvGrpSpPr/>
            <p:nvPr/>
          </p:nvGrpSpPr>
          <p:grpSpPr>
            <a:xfrm>
              <a:off x="48008" y="0"/>
              <a:ext cx="2137982" cy="2137982"/>
              <a:chOff x="0" y="0"/>
              <a:chExt cx="1254321" cy="1254321"/>
            </a:xfrm>
          </p:grpSpPr>
          <p:sp>
            <p:nvSpPr>
              <p:cNvPr id="6" name="Freeform 6"/>
              <p:cNvSpPr/>
              <p:nvPr/>
            </p:nvSpPr>
            <p:spPr>
              <a:xfrm>
                <a:off x="0" y="0"/>
                <a:ext cx="1254321" cy="1254321"/>
              </a:xfrm>
              <a:custGeom>
                <a:avLst/>
                <a:gdLst/>
                <a:ahLst/>
                <a:cxnLst/>
                <a:rect l="l" t="t" r="r" b="b"/>
                <a:pathLst>
                  <a:path w="1254321" h="1254321">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p:spPr>
            <p:txBody>
              <a:bodyPr/>
              <a:lstStyle/>
              <a:p>
                <a:endParaRPr lang="es-ES"/>
              </a:p>
            </p:txBody>
          </p:sp>
          <p:sp>
            <p:nvSpPr>
              <p:cNvPr id="7" name="TextBox 7"/>
              <p:cNvSpPr txBox="1"/>
              <p:nvPr/>
            </p:nvSpPr>
            <p:spPr>
              <a:xfrm>
                <a:off x="0" y="-47625"/>
                <a:ext cx="1254321" cy="1301946"/>
              </a:xfrm>
              <a:prstGeom prst="rect">
                <a:avLst/>
              </a:prstGeom>
            </p:spPr>
            <p:txBody>
              <a:bodyPr lIns="43891" tIns="43891" rIns="43891" bIns="43891" rtlCol="0" anchor="ctr"/>
              <a:lstStyle/>
              <a:p>
                <a:pPr algn="ctr">
                  <a:lnSpc>
                    <a:spcPts val="2400"/>
                  </a:lnSpc>
                </a:pPr>
                <a:endParaRPr/>
              </a:p>
            </p:txBody>
          </p:sp>
        </p:grpSp>
        <p:sp>
          <p:nvSpPr>
            <p:cNvPr id="8" name="Freeform 8"/>
            <p:cNvSpPr/>
            <p:nvPr/>
          </p:nvSpPr>
          <p:spPr>
            <a:xfrm>
              <a:off x="360421" y="312413"/>
              <a:ext cx="1513156" cy="1513156"/>
            </a:xfrm>
            <a:custGeom>
              <a:avLst/>
              <a:gdLst/>
              <a:ahLst/>
              <a:cxnLst/>
              <a:rect l="l" t="t" r="r" b="b"/>
              <a:pathLst>
                <a:path w="1513156" h="1513156">
                  <a:moveTo>
                    <a:pt x="0" y="0"/>
                  </a:moveTo>
                  <a:lnTo>
                    <a:pt x="1513157" y="0"/>
                  </a:lnTo>
                  <a:lnTo>
                    <a:pt x="1513157" y="1513156"/>
                  </a:lnTo>
                  <a:lnTo>
                    <a:pt x="0" y="1513156"/>
                  </a:lnTo>
                  <a:lnTo>
                    <a:pt x="0" y="0"/>
                  </a:lnTo>
                  <a:close/>
                </a:path>
              </a:pathLst>
            </a:custGeom>
            <a:blipFill>
              <a:blip r:embed="rId6"/>
              <a:stretch>
                <a:fillRect/>
              </a:stretch>
            </a:blipFill>
          </p:spPr>
          <p:txBody>
            <a:bodyPr/>
            <a:lstStyle/>
            <a:p>
              <a:endParaRPr lang="es-ES"/>
            </a:p>
          </p:txBody>
        </p:sp>
        <p:sp>
          <p:nvSpPr>
            <p:cNvPr id="9" name="Freeform 9"/>
            <p:cNvSpPr/>
            <p:nvPr/>
          </p:nvSpPr>
          <p:spPr>
            <a:xfrm>
              <a:off x="0" y="5680764"/>
              <a:ext cx="2233999" cy="2233999"/>
            </a:xfrm>
            <a:custGeom>
              <a:avLst/>
              <a:gdLst/>
              <a:ahLst/>
              <a:cxnLst/>
              <a:rect l="l" t="t" r="r" b="b"/>
              <a:pathLst>
                <a:path w="2233999" h="2233999">
                  <a:moveTo>
                    <a:pt x="0" y="0"/>
                  </a:moveTo>
                  <a:lnTo>
                    <a:pt x="2233999" y="0"/>
                  </a:lnTo>
                  <a:lnTo>
                    <a:pt x="2233999" y="2233999"/>
                  </a:lnTo>
                  <a:lnTo>
                    <a:pt x="0" y="2233999"/>
                  </a:lnTo>
                  <a:lnTo>
                    <a:pt x="0" y="0"/>
                  </a:lnTo>
                  <a:close/>
                </a:path>
              </a:pathLst>
            </a:custGeom>
            <a:blipFill>
              <a:blip r:embed="rId7"/>
              <a:stretch>
                <a:fillRect/>
              </a:stretch>
            </a:blipFill>
          </p:spPr>
          <p:txBody>
            <a:bodyPr/>
            <a:lstStyle/>
            <a:p>
              <a:endParaRPr lang="es-ES"/>
            </a:p>
          </p:txBody>
        </p:sp>
        <p:grpSp>
          <p:nvGrpSpPr>
            <p:cNvPr id="10" name="Group 10"/>
            <p:cNvGrpSpPr/>
            <p:nvPr/>
          </p:nvGrpSpPr>
          <p:grpSpPr>
            <a:xfrm>
              <a:off x="48008" y="2866264"/>
              <a:ext cx="2137982" cy="2137982"/>
              <a:chOff x="0" y="0"/>
              <a:chExt cx="1254321" cy="1254321"/>
            </a:xfrm>
          </p:grpSpPr>
          <p:sp>
            <p:nvSpPr>
              <p:cNvPr id="11" name="Freeform 11"/>
              <p:cNvSpPr/>
              <p:nvPr/>
            </p:nvSpPr>
            <p:spPr>
              <a:xfrm>
                <a:off x="0" y="0"/>
                <a:ext cx="1254321" cy="1254321"/>
              </a:xfrm>
              <a:custGeom>
                <a:avLst/>
                <a:gdLst/>
                <a:ahLst/>
                <a:cxnLst/>
                <a:rect l="l" t="t" r="r" b="b"/>
                <a:pathLst>
                  <a:path w="1254321" h="1254321">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p:spPr>
            <p:txBody>
              <a:bodyPr/>
              <a:lstStyle/>
              <a:p>
                <a:endParaRPr lang="es-ES"/>
              </a:p>
            </p:txBody>
          </p:sp>
          <p:sp>
            <p:nvSpPr>
              <p:cNvPr id="12" name="TextBox 12"/>
              <p:cNvSpPr txBox="1"/>
              <p:nvPr/>
            </p:nvSpPr>
            <p:spPr>
              <a:xfrm>
                <a:off x="0" y="-47625"/>
                <a:ext cx="1254321" cy="1301946"/>
              </a:xfrm>
              <a:prstGeom prst="rect">
                <a:avLst/>
              </a:prstGeom>
            </p:spPr>
            <p:txBody>
              <a:bodyPr lIns="43891" tIns="43891" rIns="43891" bIns="43891" rtlCol="0" anchor="ctr"/>
              <a:lstStyle/>
              <a:p>
                <a:pPr algn="ctr">
                  <a:lnSpc>
                    <a:spcPts val="2400"/>
                  </a:lnSpc>
                </a:pPr>
                <a:endParaRPr/>
              </a:p>
            </p:txBody>
          </p:sp>
        </p:grpSp>
        <p:sp>
          <p:nvSpPr>
            <p:cNvPr id="13" name="Freeform 13"/>
            <p:cNvSpPr/>
            <p:nvPr/>
          </p:nvSpPr>
          <p:spPr>
            <a:xfrm>
              <a:off x="360421" y="3178677"/>
              <a:ext cx="1513156" cy="1513156"/>
            </a:xfrm>
            <a:custGeom>
              <a:avLst/>
              <a:gdLst/>
              <a:ahLst/>
              <a:cxnLst/>
              <a:rect l="l" t="t" r="r" b="b"/>
              <a:pathLst>
                <a:path w="1513156" h="1513156">
                  <a:moveTo>
                    <a:pt x="0" y="0"/>
                  </a:moveTo>
                  <a:lnTo>
                    <a:pt x="1513157" y="0"/>
                  </a:lnTo>
                  <a:lnTo>
                    <a:pt x="1513157" y="1513156"/>
                  </a:lnTo>
                  <a:lnTo>
                    <a:pt x="0" y="1513156"/>
                  </a:lnTo>
                  <a:lnTo>
                    <a:pt x="0" y="0"/>
                  </a:lnTo>
                  <a:close/>
                </a:path>
              </a:pathLst>
            </a:custGeom>
            <a:blipFill>
              <a:blip r:embed="rId6"/>
              <a:stretch>
                <a:fillRect/>
              </a:stretch>
            </a:blipFill>
          </p:spPr>
          <p:txBody>
            <a:bodyPr/>
            <a:lstStyle/>
            <a:p>
              <a:endParaRPr lang="es-ES"/>
            </a:p>
          </p:txBody>
        </p:sp>
        <p:sp>
          <p:nvSpPr>
            <p:cNvPr id="14" name="TextBox 14"/>
            <p:cNvSpPr txBox="1"/>
            <p:nvPr/>
          </p:nvSpPr>
          <p:spPr>
            <a:xfrm>
              <a:off x="2381419" y="389613"/>
              <a:ext cx="3468728" cy="1293432"/>
            </a:xfrm>
            <a:prstGeom prst="rect">
              <a:avLst/>
            </a:prstGeom>
          </p:spPr>
          <p:txBody>
            <a:bodyPr lIns="0" tIns="0" rIns="0" bIns="0" rtlCol="0" anchor="t">
              <a:spAutoFit/>
            </a:bodyPr>
            <a:lstStyle/>
            <a:p>
              <a:pPr algn="ctr">
                <a:lnSpc>
                  <a:spcPts val="3899"/>
                </a:lnSpc>
              </a:pPr>
              <a:r>
                <a:rPr lang="el-GR" sz="3249" b="1" dirty="0">
                  <a:solidFill>
                    <a:srgbClr val="E3DE1C"/>
                  </a:solidFill>
                  <a:latin typeface="Arimo Bold"/>
                  <a:ea typeface="Arimo Bold"/>
                  <a:cs typeface="Arimo Bold"/>
                  <a:sym typeface="Arimo Bold"/>
                </a:rPr>
                <a:t>Ευρωπαϊκό Συμβούλιο</a:t>
              </a:r>
              <a:endParaRPr lang="en-US" sz="3249" b="1" dirty="0">
                <a:solidFill>
                  <a:srgbClr val="E3DE1C"/>
                </a:solidFill>
                <a:latin typeface="Arimo Bold"/>
                <a:ea typeface="Arimo Bold"/>
                <a:cs typeface="Arimo Bold"/>
                <a:sym typeface="Arimo Bold"/>
              </a:endParaRPr>
            </a:p>
          </p:txBody>
        </p:sp>
        <p:sp>
          <p:nvSpPr>
            <p:cNvPr id="15" name="TextBox 15"/>
            <p:cNvSpPr txBox="1"/>
            <p:nvPr/>
          </p:nvSpPr>
          <p:spPr>
            <a:xfrm>
              <a:off x="2381419" y="3255876"/>
              <a:ext cx="3468728" cy="1293432"/>
            </a:xfrm>
            <a:prstGeom prst="rect">
              <a:avLst/>
            </a:prstGeom>
          </p:spPr>
          <p:txBody>
            <a:bodyPr lIns="0" tIns="0" rIns="0" bIns="0" rtlCol="0" anchor="t">
              <a:spAutoFit/>
            </a:bodyPr>
            <a:lstStyle/>
            <a:p>
              <a:pPr algn="ctr">
                <a:lnSpc>
                  <a:spcPts val="3899"/>
                </a:lnSpc>
              </a:pPr>
              <a:r>
                <a:rPr lang="el-GR" sz="3249" b="1" dirty="0">
                  <a:solidFill>
                    <a:srgbClr val="E3DE1C"/>
                  </a:solidFill>
                  <a:latin typeface="Arimo Bold"/>
                  <a:ea typeface="Arimo Bold"/>
                  <a:cs typeface="Arimo Bold"/>
                  <a:sym typeface="Arimo Bold"/>
                </a:rPr>
                <a:t>Συμβούλιο της Ε.Ε.</a:t>
              </a:r>
              <a:endParaRPr lang="en-US" sz="3249" b="1" dirty="0">
                <a:solidFill>
                  <a:srgbClr val="E3DE1C"/>
                </a:solidFill>
                <a:latin typeface="Arimo Bold"/>
                <a:ea typeface="Arimo Bold"/>
                <a:cs typeface="Arimo Bold"/>
                <a:sym typeface="Arimo Bold"/>
              </a:endParaRPr>
            </a:p>
          </p:txBody>
        </p:sp>
        <p:sp>
          <p:nvSpPr>
            <p:cNvPr id="16" name="TextBox 16"/>
            <p:cNvSpPr txBox="1"/>
            <p:nvPr/>
          </p:nvSpPr>
          <p:spPr>
            <a:xfrm>
              <a:off x="2381419" y="6118386"/>
              <a:ext cx="3468728" cy="1960282"/>
            </a:xfrm>
            <a:prstGeom prst="rect">
              <a:avLst/>
            </a:prstGeom>
          </p:spPr>
          <p:txBody>
            <a:bodyPr lIns="0" tIns="0" rIns="0" bIns="0" rtlCol="0" anchor="t">
              <a:spAutoFit/>
            </a:bodyPr>
            <a:lstStyle/>
            <a:p>
              <a:pPr algn="ctr">
                <a:lnSpc>
                  <a:spcPts val="3899"/>
                </a:lnSpc>
              </a:pPr>
              <a:r>
                <a:rPr lang="el-GR" sz="3249" b="1" dirty="0">
                  <a:solidFill>
                    <a:srgbClr val="E3DE1C"/>
                  </a:solidFill>
                  <a:latin typeface="Arimo Bold"/>
                  <a:ea typeface="Arimo Bold"/>
                  <a:cs typeface="Arimo Bold"/>
                  <a:sym typeface="Arimo Bold"/>
                </a:rPr>
                <a:t>Συμβούλιο της Ευρώπης</a:t>
              </a:r>
              <a:endParaRPr lang="en-US" sz="3249" b="1" dirty="0">
                <a:solidFill>
                  <a:srgbClr val="E3DE1C"/>
                </a:solidFill>
                <a:latin typeface="Arimo Bold"/>
                <a:ea typeface="Arimo Bold"/>
                <a:cs typeface="Arimo Bold"/>
                <a:sym typeface="Arimo Bold"/>
              </a:endParaRPr>
            </a:p>
          </p:txBody>
        </p:sp>
      </p:grpSp>
      <p:sp>
        <p:nvSpPr>
          <p:cNvPr id="17" name="Freeform 17"/>
          <p:cNvSpPr/>
          <p:nvPr/>
        </p:nvSpPr>
        <p:spPr>
          <a:xfrm>
            <a:off x="15978574" y="7807079"/>
            <a:ext cx="2309426" cy="2479921"/>
          </a:xfrm>
          <a:custGeom>
            <a:avLst/>
            <a:gdLst/>
            <a:ahLst/>
            <a:cxnLst/>
            <a:rect l="l" t="t" r="r" b="b"/>
            <a:pathLst>
              <a:path w="2309426" h="2479921">
                <a:moveTo>
                  <a:pt x="0" y="0"/>
                </a:moveTo>
                <a:lnTo>
                  <a:pt x="2309426" y="0"/>
                </a:lnTo>
                <a:lnTo>
                  <a:pt x="2309426" y="2479921"/>
                </a:lnTo>
                <a:lnTo>
                  <a:pt x="0" y="24799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8" name="Freeform 18"/>
          <p:cNvSpPr/>
          <p:nvPr/>
        </p:nvSpPr>
        <p:spPr>
          <a:xfrm>
            <a:off x="2138983" y="2057400"/>
            <a:ext cx="1388745" cy="6172200"/>
          </a:xfrm>
          <a:custGeom>
            <a:avLst/>
            <a:gdLst/>
            <a:ahLst/>
            <a:cxnLst/>
            <a:rect l="l" t="t" r="r" b="b"/>
            <a:pathLst>
              <a:path w="1388745" h="6172200">
                <a:moveTo>
                  <a:pt x="0" y="0"/>
                </a:moveTo>
                <a:lnTo>
                  <a:pt x="1388745" y="0"/>
                </a:lnTo>
                <a:lnTo>
                  <a:pt x="1388745" y="6172200"/>
                </a:lnTo>
                <a:lnTo>
                  <a:pt x="0" y="6172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sp>
        <p:nvSpPr>
          <p:cNvPr id="19" name="Freeform 19"/>
          <p:cNvSpPr/>
          <p:nvPr/>
        </p:nvSpPr>
        <p:spPr>
          <a:xfrm>
            <a:off x="7915338" y="2817288"/>
            <a:ext cx="1107776" cy="471308"/>
          </a:xfrm>
          <a:custGeom>
            <a:avLst/>
            <a:gdLst/>
            <a:ahLst/>
            <a:cxnLst/>
            <a:rect l="l" t="t" r="r" b="b"/>
            <a:pathLst>
              <a:path w="1107776" h="471308">
                <a:moveTo>
                  <a:pt x="0" y="0"/>
                </a:moveTo>
                <a:lnTo>
                  <a:pt x="1107776" y="0"/>
                </a:lnTo>
                <a:lnTo>
                  <a:pt x="1107776" y="471308"/>
                </a:lnTo>
                <a:lnTo>
                  <a:pt x="0" y="471308"/>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s-ES"/>
          </a:p>
        </p:txBody>
      </p:sp>
      <p:sp>
        <p:nvSpPr>
          <p:cNvPr id="20" name="Freeform 20"/>
          <p:cNvSpPr/>
          <p:nvPr/>
        </p:nvSpPr>
        <p:spPr>
          <a:xfrm>
            <a:off x="7915338" y="4907846"/>
            <a:ext cx="1107776" cy="471308"/>
          </a:xfrm>
          <a:custGeom>
            <a:avLst/>
            <a:gdLst/>
            <a:ahLst/>
            <a:cxnLst/>
            <a:rect l="l" t="t" r="r" b="b"/>
            <a:pathLst>
              <a:path w="1107776" h="471308">
                <a:moveTo>
                  <a:pt x="0" y="0"/>
                </a:moveTo>
                <a:lnTo>
                  <a:pt x="1107776" y="0"/>
                </a:lnTo>
                <a:lnTo>
                  <a:pt x="1107776" y="471308"/>
                </a:lnTo>
                <a:lnTo>
                  <a:pt x="0" y="471308"/>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s-ES"/>
          </a:p>
        </p:txBody>
      </p:sp>
      <p:sp>
        <p:nvSpPr>
          <p:cNvPr id="21" name="Freeform 21"/>
          <p:cNvSpPr/>
          <p:nvPr/>
        </p:nvSpPr>
        <p:spPr>
          <a:xfrm>
            <a:off x="7915338" y="6999915"/>
            <a:ext cx="1107776" cy="471308"/>
          </a:xfrm>
          <a:custGeom>
            <a:avLst/>
            <a:gdLst/>
            <a:ahLst/>
            <a:cxnLst/>
            <a:rect l="l" t="t" r="r" b="b"/>
            <a:pathLst>
              <a:path w="1107776" h="471308">
                <a:moveTo>
                  <a:pt x="0" y="0"/>
                </a:moveTo>
                <a:lnTo>
                  <a:pt x="1107776" y="0"/>
                </a:lnTo>
                <a:lnTo>
                  <a:pt x="1107776" y="471308"/>
                </a:lnTo>
                <a:lnTo>
                  <a:pt x="0" y="471308"/>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s-ES"/>
          </a:p>
        </p:txBody>
      </p:sp>
      <p:sp>
        <p:nvSpPr>
          <p:cNvPr id="22" name="Freeform 22"/>
          <p:cNvSpPr/>
          <p:nvPr/>
        </p:nvSpPr>
        <p:spPr>
          <a:xfrm>
            <a:off x="16431730" y="493763"/>
            <a:ext cx="1403113" cy="1069874"/>
          </a:xfrm>
          <a:custGeom>
            <a:avLst/>
            <a:gdLst/>
            <a:ahLst/>
            <a:cxnLst/>
            <a:rect l="l" t="t" r="r" b="b"/>
            <a:pathLst>
              <a:path w="1403113" h="1069874">
                <a:moveTo>
                  <a:pt x="0" y="0"/>
                </a:moveTo>
                <a:lnTo>
                  <a:pt x="1403113" y="0"/>
                </a:lnTo>
                <a:lnTo>
                  <a:pt x="1403113" y="1069874"/>
                </a:lnTo>
                <a:lnTo>
                  <a:pt x="0" y="106987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s-ES"/>
          </a:p>
        </p:txBody>
      </p:sp>
      <p:sp>
        <p:nvSpPr>
          <p:cNvPr id="23" name="TextBox 23"/>
          <p:cNvSpPr txBox="1"/>
          <p:nvPr/>
        </p:nvSpPr>
        <p:spPr>
          <a:xfrm>
            <a:off x="9337439" y="2156414"/>
            <a:ext cx="7795848" cy="1590756"/>
          </a:xfrm>
          <a:prstGeom prst="rect">
            <a:avLst/>
          </a:prstGeom>
        </p:spPr>
        <p:txBody>
          <a:bodyPr lIns="0" tIns="0" rIns="0" bIns="0" rtlCol="0" anchor="t">
            <a:spAutoFit/>
          </a:bodyPr>
          <a:lstStyle/>
          <a:p>
            <a:pPr algn="just">
              <a:lnSpc>
                <a:spcPts val="3118"/>
              </a:lnSpc>
            </a:pPr>
            <a:r>
              <a:rPr lang="el-GR" sz="2599" b="1" spc="110" dirty="0">
                <a:solidFill>
                  <a:srgbClr val="FFFFFF"/>
                </a:solidFill>
                <a:latin typeface="Abhaya Libre Bold"/>
                <a:ea typeface="Abhaya Libre Bold"/>
                <a:cs typeface="Abhaya Libre Bold"/>
                <a:sym typeface="Abhaya Libre Bold"/>
              </a:rPr>
              <a:t>Πολιτική ηγεσία της Ε.Ε.</a:t>
            </a:r>
            <a:r>
              <a:rPr lang="en-US" sz="2599" spc="110" dirty="0">
                <a:solidFill>
                  <a:srgbClr val="FFFFFF"/>
                </a:solidFill>
                <a:latin typeface="Abhaya Libre"/>
                <a:ea typeface="Abhaya Libre"/>
                <a:cs typeface="Abhaya Libre"/>
                <a:sym typeface="Abhaya Libre"/>
              </a:rPr>
              <a:t> </a:t>
            </a:r>
            <a:r>
              <a:rPr lang="el-GR" sz="2599" spc="110" dirty="0">
                <a:solidFill>
                  <a:srgbClr val="FFFFFF"/>
                </a:solidFill>
                <a:latin typeface="Abhaya Libre"/>
                <a:ea typeface="Abhaya Libre"/>
                <a:cs typeface="Abhaya Libre"/>
                <a:sym typeface="Abhaya Libre"/>
              </a:rPr>
              <a:t>Καθορίζει τις γενικές πολιτικές κατευθύνσεις και προτεραιότητες της Ε.Ε. Αποτελείται από τους αρχηγούς κρατών και κυβερνήσεων των χωρών της Ε.Ε.</a:t>
            </a:r>
            <a:endParaRPr lang="en-US" sz="2599" spc="110" dirty="0">
              <a:solidFill>
                <a:srgbClr val="FFFFFF"/>
              </a:solidFill>
              <a:latin typeface="Abhaya Libre"/>
              <a:ea typeface="Abhaya Libre"/>
              <a:cs typeface="Abhaya Libre"/>
              <a:sym typeface="Abhaya Libre"/>
            </a:endParaRPr>
          </a:p>
        </p:txBody>
      </p:sp>
      <p:sp>
        <p:nvSpPr>
          <p:cNvPr id="24" name="TextBox 24"/>
          <p:cNvSpPr txBox="1"/>
          <p:nvPr/>
        </p:nvSpPr>
        <p:spPr>
          <a:xfrm>
            <a:off x="2291383" y="623887"/>
            <a:ext cx="5162523" cy="769441"/>
          </a:xfrm>
          <a:prstGeom prst="rect">
            <a:avLst/>
          </a:prstGeom>
        </p:spPr>
        <p:txBody>
          <a:bodyPr lIns="0" tIns="0" rIns="0" bIns="0" rtlCol="0" anchor="t">
            <a:spAutoFit/>
          </a:bodyPr>
          <a:lstStyle/>
          <a:p>
            <a:pPr algn="l">
              <a:lnSpc>
                <a:spcPts val="6000"/>
              </a:lnSpc>
            </a:pPr>
            <a:r>
              <a:rPr lang="el-GR" sz="5000" b="1" dirty="0">
                <a:solidFill>
                  <a:srgbClr val="FF3131"/>
                </a:solidFill>
                <a:latin typeface="Arimo Bold"/>
                <a:ea typeface="Arimo Bold"/>
                <a:cs typeface="Arimo Bold"/>
                <a:sym typeface="Arimo Bold"/>
              </a:rPr>
              <a:t>Προσοχή</a:t>
            </a:r>
            <a:r>
              <a:rPr lang="en-US" sz="5000" b="1" dirty="0">
                <a:solidFill>
                  <a:srgbClr val="FF3131"/>
                </a:solidFill>
                <a:latin typeface="Arimo Bold"/>
                <a:ea typeface="Arimo Bold"/>
                <a:cs typeface="Arimo Bold"/>
                <a:sym typeface="Arimo Bold"/>
              </a:rPr>
              <a:t>!</a:t>
            </a:r>
          </a:p>
        </p:txBody>
      </p:sp>
      <p:sp>
        <p:nvSpPr>
          <p:cNvPr id="25" name="TextBox 25"/>
          <p:cNvSpPr txBox="1"/>
          <p:nvPr/>
        </p:nvSpPr>
        <p:spPr>
          <a:xfrm rot="-5400000">
            <a:off x="-1479378" y="4374058"/>
            <a:ext cx="5084560" cy="1538883"/>
          </a:xfrm>
          <a:prstGeom prst="rect">
            <a:avLst/>
          </a:prstGeom>
        </p:spPr>
        <p:txBody>
          <a:bodyPr lIns="0" tIns="0" rIns="0" bIns="0" rtlCol="0" anchor="t">
            <a:spAutoFit/>
          </a:bodyPr>
          <a:lstStyle/>
          <a:p>
            <a:pPr algn="ctr">
              <a:lnSpc>
                <a:spcPts val="6000"/>
              </a:lnSpc>
            </a:pPr>
            <a:r>
              <a:rPr lang="el-GR" sz="5000" b="1" dirty="0">
                <a:solidFill>
                  <a:srgbClr val="FF3131"/>
                </a:solidFill>
                <a:latin typeface="Arimo Bold"/>
                <a:ea typeface="Arimo Bold"/>
                <a:cs typeface="Arimo Bold"/>
                <a:sym typeface="Arimo Bold"/>
              </a:rPr>
              <a:t>Διαφορετικά Όργανα</a:t>
            </a:r>
            <a:endParaRPr lang="en-US" sz="5000" b="1" dirty="0">
              <a:solidFill>
                <a:srgbClr val="FF3131"/>
              </a:solidFill>
              <a:latin typeface="Arimo Bold"/>
              <a:ea typeface="Arimo Bold"/>
              <a:cs typeface="Arimo Bold"/>
              <a:sym typeface="Arimo Bold"/>
            </a:endParaRPr>
          </a:p>
        </p:txBody>
      </p:sp>
      <p:sp>
        <p:nvSpPr>
          <p:cNvPr id="26" name="TextBox 26"/>
          <p:cNvSpPr txBox="1"/>
          <p:nvPr/>
        </p:nvSpPr>
        <p:spPr>
          <a:xfrm>
            <a:off x="9356489" y="4100684"/>
            <a:ext cx="7776798" cy="2385846"/>
          </a:xfrm>
          <a:prstGeom prst="rect">
            <a:avLst/>
          </a:prstGeom>
        </p:spPr>
        <p:txBody>
          <a:bodyPr lIns="0" tIns="0" rIns="0" bIns="0" rtlCol="0" anchor="t">
            <a:spAutoFit/>
          </a:bodyPr>
          <a:lstStyle/>
          <a:p>
            <a:pPr algn="just">
              <a:lnSpc>
                <a:spcPts val="3118"/>
              </a:lnSpc>
            </a:pPr>
            <a:r>
              <a:rPr lang="el-GR" sz="2599" b="1" spc="110" dirty="0">
                <a:solidFill>
                  <a:srgbClr val="FFFFFF"/>
                </a:solidFill>
                <a:latin typeface="Abhaya Libre Bold"/>
                <a:ea typeface="Abhaya Libre Bold"/>
                <a:cs typeface="Abhaya Libre Bold"/>
                <a:sym typeface="Abhaya Libre Bold"/>
              </a:rPr>
              <a:t>Νομοθετικό σώμα. </a:t>
            </a:r>
            <a:r>
              <a:rPr lang="el-GR" sz="2599" spc="110" dirty="0">
                <a:solidFill>
                  <a:srgbClr val="FFFFFF"/>
                </a:solidFill>
                <a:latin typeface="Abhaya Libre Bold"/>
                <a:ea typeface="Abhaya Libre Bold"/>
                <a:cs typeface="Abhaya Libre Bold"/>
                <a:sym typeface="Abhaya Libre Bold"/>
              </a:rPr>
              <a:t>Εκπροσωπεί τις κυβερνήσεις των κρατών μελών της Ε.Ε</a:t>
            </a:r>
            <a:r>
              <a:rPr lang="el-GR" sz="2599" b="1" spc="110" dirty="0">
                <a:solidFill>
                  <a:srgbClr val="FFFFFF"/>
                </a:solidFill>
                <a:latin typeface="Abhaya Libre Bold"/>
                <a:ea typeface="Abhaya Libre Bold"/>
                <a:cs typeface="Abhaya Libre Bold"/>
                <a:sym typeface="Abhaya Libre Bold"/>
              </a:rPr>
              <a:t>. </a:t>
            </a:r>
            <a:r>
              <a:rPr lang="el-GR" sz="2599" spc="110" dirty="0">
                <a:solidFill>
                  <a:srgbClr val="FFFFFF"/>
                </a:solidFill>
                <a:latin typeface="Abhaya Libre Bold"/>
                <a:ea typeface="Abhaya Libre Bold"/>
                <a:cs typeface="Abhaya Libre Bold"/>
                <a:sym typeface="Abhaya Libre Bold"/>
              </a:rPr>
              <a:t>Συνεργάζεται με το Ευρωπαϊκό Κοινοβούλιο στη θέσπιση της ευρωπαϊκής νομοθεσίας. Συμμετέχουν οι υπουργοί από κάθε χώρα της Ε.Ε., ανάλογα με τον τομέα πολιτικής.</a:t>
            </a:r>
            <a:endParaRPr lang="en-US" sz="2599" spc="110" dirty="0">
              <a:solidFill>
                <a:srgbClr val="FFFFFF"/>
              </a:solidFill>
              <a:latin typeface="Abhaya Libre"/>
              <a:ea typeface="Abhaya Libre"/>
              <a:cs typeface="Abhaya Libre"/>
              <a:sym typeface="Abhaya Libre"/>
            </a:endParaRPr>
          </a:p>
        </p:txBody>
      </p:sp>
      <p:sp>
        <p:nvSpPr>
          <p:cNvPr id="27" name="TextBox 27"/>
          <p:cNvSpPr txBox="1"/>
          <p:nvPr/>
        </p:nvSpPr>
        <p:spPr>
          <a:xfrm>
            <a:off x="9318389" y="6435479"/>
            <a:ext cx="7814898" cy="2385846"/>
          </a:xfrm>
          <a:prstGeom prst="rect">
            <a:avLst/>
          </a:prstGeom>
        </p:spPr>
        <p:txBody>
          <a:bodyPr lIns="0" tIns="0" rIns="0" bIns="0" rtlCol="0" anchor="t">
            <a:spAutoFit/>
          </a:bodyPr>
          <a:lstStyle/>
          <a:p>
            <a:pPr algn="just">
              <a:lnSpc>
                <a:spcPts val="3118"/>
              </a:lnSpc>
            </a:pPr>
            <a:r>
              <a:rPr lang="el-GR" sz="2599" b="1" spc="110" dirty="0">
                <a:solidFill>
                  <a:srgbClr val="FFFFFF"/>
                </a:solidFill>
                <a:latin typeface="Abhaya Libre Bold"/>
                <a:ea typeface="Abhaya Libre Bold"/>
                <a:cs typeface="Abhaya Libre Bold"/>
                <a:sym typeface="Abhaya Libre Bold"/>
              </a:rPr>
              <a:t>Ανεξάρτητο από την Ε.Ε. </a:t>
            </a:r>
            <a:r>
              <a:rPr lang="el-GR" sz="2599" spc="110" dirty="0">
                <a:solidFill>
                  <a:srgbClr val="FFFFFF"/>
                </a:solidFill>
                <a:latin typeface="Abhaya Libre Bold"/>
                <a:ea typeface="Abhaya Libre Bold"/>
                <a:cs typeface="Abhaya Libre Bold"/>
                <a:sym typeface="Abhaya Libre Bold"/>
              </a:rPr>
              <a:t>Π</a:t>
            </a:r>
            <a:r>
              <a:rPr lang="el-GR" sz="2599" spc="110" dirty="0">
                <a:solidFill>
                  <a:srgbClr val="FFFFFF"/>
                </a:solidFill>
                <a:latin typeface="Abhaya Libre"/>
                <a:ea typeface="Abhaya Libre"/>
                <a:cs typeface="Abhaya Libre"/>
                <a:sym typeface="Abhaya Libre"/>
              </a:rPr>
              <a:t>ροωθεί την δημοκρατία, τα ανθρώπινα δικαιώματα και το κράτος δικαίου στην Ευρώπη. Συμμετέχουν σ αυτό 46 κράτη-μέλη συμπεριλαμβάνοντας και χώρες που δεν ανήκουν στην Ε..Ε, όπως η Τουρκία και η Ουκρανία.</a:t>
            </a:r>
            <a:endParaRPr lang="en-US" sz="2599" spc="110" dirty="0">
              <a:solidFill>
                <a:srgbClr val="FFFFFF"/>
              </a:solidFill>
              <a:latin typeface="Abhaya Libre"/>
              <a:ea typeface="Abhaya Libre"/>
              <a:cs typeface="Abhaya Libre"/>
              <a:sym typeface="Abhaya Libr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346608" y="-357908"/>
            <a:ext cx="2773052" cy="3217980"/>
          </a:xfrm>
          <a:custGeom>
            <a:avLst/>
            <a:gdLst/>
            <a:ahLst/>
            <a:cxnLst/>
            <a:rect l="l" t="t" r="r" b="b"/>
            <a:pathLst>
              <a:path w="2773052" h="3217980">
                <a:moveTo>
                  <a:pt x="0" y="0"/>
                </a:moveTo>
                <a:lnTo>
                  <a:pt x="2773052" y="0"/>
                </a:lnTo>
                <a:lnTo>
                  <a:pt x="2773052" y="3217980"/>
                </a:lnTo>
                <a:lnTo>
                  <a:pt x="0" y="32179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1531425" y="943375"/>
            <a:ext cx="15225150" cy="2000548"/>
          </a:xfrm>
          <a:prstGeom prst="rect">
            <a:avLst/>
          </a:prstGeom>
        </p:spPr>
        <p:txBody>
          <a:bodyPr lIns="0" tIns="0" rIns="0" bIns="0" rtlCol="0" anchor="t">
            <a:spAutoFit/>
          </a:bodyPr>
          <a:lstStyle/>
          <a:p>
            <a:pPr algn="ctr">
              <a:lnSpc>
                <a:spcPts val="7800"/>
              </a:lnSpc>
            </a:pPr>
            <a:r>
              <a:rPr lang="el-GR" sz="6500" b="1" dirty="0">
                <a:solidFill>
                  <a:srgbClr val="FFFFFF"/>
                </a:solidFill>
                <a:latin typeface="Arimo Bold"/>
                <a:ea typeface="Arimo Bold"/>
                <a:cs typeface="Arimo Bold"/>
                <a:sym typeface="Arimo Bold"/>
              </a:rPr>
              <a:t>Η διαδικασία λήψης αποφάσεων στην Ε.Ε.</a:t>
            </a:r>
            <a:endParaRPr lang="en-US" sz="6500" b="1" dirty="0">
              <a:solidFill>
                <a:srgbClr val="FFFFFF"/>
              </a:solidFill>
              <a:latin typeface="Arimo Bold"/>
              <a:ea typeface="Arimo Bold"/>
              <a:cs typeface="Arimo Bold"/>
              <a:sym typeface="Arimo Bold"/>
            </a:endParaRPr>
          </a:p>
        </p:txBody>
      </p:sp>
      <p:grpSp>
        <p:nvGrpSpPr>
          <p:cNvPr id="5" name="Group 5"/>
          <p:cNvGrpSpPr/>
          <p:nvPr/>
        </p:nvGrpSpPr>
        <p:grpSpPr>
          <a:xfrm>
            <a:off x="316937" y="2507759"/>
            <a:ext cx="17654126" cy="7523568"/>
            <a:chOff x="0" y="0"/>
            <a:chExt cx="23538835" cy="10031422"/>
          </a:xfrm>
        </p:grpSpPr>
        <p:grpSp>
          <p:nvGrpSpPr>
            <p:cNvPr id="6" name="Group 6"/>
            <p:cNvGrpSpPr/>
            <p:nvPr/>
          </p:nvGrpSpPr>
          <p:grpSpPr>
            <a:xfrm>
              <a:off x="1091085" y="1052416"/>
              <a:ext cx="4742900" cy="1528914"/>
              <a:chOff x="0" y="0"/>
              <a:chExt cx="4742900" cy="1528914"/>
            </a:xfrm>
          </p:grpSpPr>
          <p:sp>
            <p:nvSpPr>
              <p:cNvPr id="7" name="Freeform 7"/>
              <p:cNvSpPr/>
              <p:nvPr/>
            </p:nvSpPr>
            <p:spPr>
              <a:xfrm>
                <a:off x="0" y="0"/>
                <a:ext cx="4742747" cy="1528948"/>
              </a:xfrm>
              <a:custGeom>
                <a:avLst/>
                <a:gdLst/>
                <a:ahLst/>
                <a:cxnLst/>
                <a:rect l="l" t="t" r="r" b="b"/>
                <a:pathLst>
                  <a:path w="4742747" h="1528948">
                    <a:moveTo>
                      <a:pt x="0" y="0"/>
                    </a:moveTo>
                    <a:lnTo>
                      <a:pt x="4742747" y="0"/>
                    </a:lnTo>
                    <a:lnTo>
                      <a:pt x="4742747" y="1528948"/>
                    </a:lnTo>
                    <a:lnTo>
                      <a:pt x="0" y="1528948"/>
                    </a:lnTo>
                    <a:close/>
                  </a:path>
                </a:pathLst>
              </a:custGeom>
              <a:solidFill>
                <a:srgbClr val="FFCC00"/>
              </a:solidFill>
            </p:spPr>
            <p:txBody>
              <a:bodyPr/>
              <a:lstStyle/>
              <a:p>
                <a:endParaRPr lang="es-ES"/>
              </a:p>
            </p:txBody>
          </p:sp>
          <p:sp>
            <p:nvSpPr>
              <p:cNvPr id="8" name="TextBox 8"/>
              <p:cNvSpPr txBox="1"/>
              <p:nvPr/>
            </p:nvSpPr>
            <p:spPr>
              <a:xfrm>
                <a:off x="0" y="-19050"/>
                <a:ext cx="4742900" cy="1547964"/>
              </a:xfrm>
              <a:prstGeom prst="rect">
                <a:avLst/>
              </a:prstGeom>
            </p:spPr>
            <p:txBody>
              <a:bodyPr lIns="50800" tIns="50800" rIns="50800" bIns="50800" rtlCol="0" anchor="ctr"/>
              <a:lstStyle/>
              <a:p>
                <a:pPr algn="ctr">
                  <a:lnSpc>
                    <a:spcPts val="3600"/>
                  </a:lnSpc>
                </a:pPr>
                <a:r>
                  <a:rPr lang="el-GR" sz="3000" b="1" dirty="0">
                    <a:solidFill>
                      <a:srgbClr val="080A78"/>
                    </a:solidFill>
                    <a:latin typeface="Arimo Bold"/>
                    <a:ea typeface="Arimo Bold"/>
                    <a:cs typeface="Arimo Bold"/>
                    <a:sym typeface="Arimo Bold"/>
                  </a:rPr>
                  <a:t>Νομοθετικές Προτάσεις</a:t>
                </a:r>
                <a:endParaRPr lang="en-US" sz="3000" b="1" dirty="0">
                  <a:solidFill>
                    <a:srgbClr val="080A78"/>
                  </a:solidFill>
                  <a:latin typeface="Arimo Bold"/>
                  <a:ea typeface="Arimo Bold"/>
                  <a:cs typeface="Arimo Bold"/>
                  <a:sym typeface="Arimo Bold"/>
                </a:endParaRPr>
              </a:p>
            </p:txBody>
          </p:sp>
        </p:grpSp>
        <p:grpSp>
          <p:nvGrpSpPr>
            <p:cNvPr id="9" name="Group 9"/>
            <p:cNvGrpSpPr/>
            <p:nvPr/>
          </p:nvGrpSpPr>
          <p:grpSpPr>
            <a:xfrm>
              <a:off x="14039365" y="4638772"/>
              <a:ext cx="3416144" cy="1522726"/>
              <a:chOff x="0" y="0"/>
              <a:chExt cx="3416144" cy="1522726"/>
            </a:xfrm>
          </p:grpSpPr>
          <p:sp>
            <p:nvSpPr>
              <p:cNvPr id="10" name="Freeform 10"/>
              <p:cNvSpPr/>
              <p:nvPr/>
            </p:nvSpPr>
            <p:spPr>
              <a:xfrm>
                <a:off x="0" y="0"/>
                <a:ext cx="3416034" cy="1522760"/>
              </a:xfrm>
              <a:custGeom>
                <a:avLst/>
                <a:gdLst/>
                <a:ahLst/>
                <a:cxnLst/>
                <a:rect l="l" t="t" r="r" b="b"/>
                <a:pathLst>
                  <a:path w="3416034" h="1522760">
                    <a:moveTo>
                      <a:pt x="0" y="0"/>
                    </a:moveTo>
                    <a:lnTo>
                      <a:pt x="3416034" y="0"/>
                    </a:lnTo>
                    <a:lnTo>
                      <a:pt x="3416034" y="1522760"/>
                    </a:lnTo>
                    <a:lnTo>
                      <a:pt x="0" y="1522760"/>
                    </a:lnTo>
                    <a:close/>
                  </a:path>
                </a:pathLst>
              </a:custGeom>
              <a:solidFill>
                <a:srgbClr val="FFCC00"/>
              </a:solidFill>
            </p:spPr>
            <p:txBody>
              <a:bodyPr/>
              <a:lstStyle/>
              <a:p>
                <a:endParaRPr lang="es-ES"/>
              </a:p>
            </p:txBody>
          </p:sp>
          <p:sp>
            <p:nvSpPr>
              <p:cNvPr id="11" name="TextBox 11"/>
              <p:cNvSpPr txBox="1"/>
              <p:nvPr/>
            </p:nvSpPr>
            <p:spPr>
              <a:xfrm>
                <a:off x="0" y="-19050"/>
                <a:ext cx="3416144" cy="1541776"/>
              </a:xfrm>
              <a:prstGeom prst="rect">
                <a:avLst/>
              </a:prstGeom>
            </p:spPr>
            <p:txBody>
              <a:bodyPr lIns="50800" tIns="50800" rIns="50800" bIns="50800" rtlCol="0" anchor="ctr"/>
              <a:lstStyle/>
              <a:p>
                <a:pPr algn="ctr">
                  <a:lnSpc>
                    <a:spcPts val="3600"/>
                  </a:lnSpc>
                </a:pPr>
                <a:r>
                  <a:rPr lang="el-GR" sz="3000" b="1" dirty="0">
                    <a:solidFill>
                      <a:srgbClr val="080A78"/>
                    </a:solidFill>
                    <a:latin typeface="Arimo Bold"/>
                    <a:ea typeface="Arimo Bold"/>
                    <a:cs typeface="Arimo Bold"/>
                    <a:sym typeface="Arimo Bold"/>
                  </a:rPr>
                  <a:t>Κοινή Συμφωνία</a:t>
                </a:r>
                <a:endParaRPr lang="en-US" sz="3000" b="1" dirty="0">
                  <a:solidFill>
                    <a:srgbClr val="080A78"/>
                  </a:solidFill>
                  <a:latin typeface="Arimo Bold"/>
                  <a:ea typeface="Arimo Bold"/>
                  <a:cs typeface="Arimo Bold"/>
                  <a:sym typeface="Arimo Bold"/>
                </a:endParaRPr>
              </a:p>
            </p:txBody>
          </p:sp>
        </p:grpSp>
        <p:grpSp>
          <p:nvGrpSpPr>
            <p:cNvPr id="12" name="Group 12"/>
            <p:cNvGrpSpPr/>
            <p:nvPr/>
          </p:nvGrpSpPr>
          <p:grpSpPr>
            <a:xfrm>
              <a:off x="18543457" y="6142447"/>
              <a:ext cx="4992041" cy="1837131"/>
              <a:chOff x="-923415" y="-19051"/>
              <a:chExt cx="4992041" cy="1837131"/>
            </a:xfrm>
          </p:grpSpPr>
          <p:sp>
            <p:nvSpPr>
              <p:cNvPr id="13" name="Freeform 13"/>
              <p:cNvSpPr/>
              <p:nvPr/>
            </p:nvSpPr>
            <p:spPr>
              <a:xfrm>
                <a:off x="0" y="0"/>
                <a:ext cx="2959914" cy="1522760"/>
              </a:xfrm>
              <a:custGeom>
                <a:avLst/>
                <a:gdLst/>
                <a:ahLst/>
                <a:cxnLst/>
                <a:rect l="l" t="t" r="r" b="b"/>
                <a:pathLst>
                  <a:path w="2959914" h="1522760">
                    <a:moveTo>
                      <a:pt x="0" y="0"/>
                    </a:moveTo>
                    <a:lnTo>
                      <a:pt x="2959914" y="0"/>
                    </a:lnTo>
                    <a:lnTo>
                      <a:pt x="2959914" y="1522760"/>
                    </a:lnTo>
                    <a:lnTo>
                      <a:pt x="0" y="1522760"/>
                    </a:lnTo>
                    <a:close/>
                  </a:path>
                </a:pathLst>
              </a:custGeom>
              <a:solidFill>
                <a:srgbClr val="FFCC00"/>
              </a:solidFill>
            </p:spPr>
            <p:txBody>
              <a:bodyPr/>
              <a:lstStyle/>
              <a:p>
                <a:endParaRPr lang="es-ES"/>
              </a:p>
            </p:txBody>
          </p:sp>
          <p:sp>
            <p:nvSpPr>
              <p:cNvPr id="14" name="TextBox 14"/>
              <p:cNvSpPr txBox="1"/>
              <p:nvPr/>
            </p:nvSpPr>
            <p:spPr>
              <a:xfrm>
                <a:off x="-923415" y="-19051"/>
                <a:ext cx="4992041" cy="1837131"/>
              </a:xfrm>
              <a:prstGeom prst="rect">
                <a:avLst/>
              </a:prstGeom>
            </p:spPr>
            <p:txBody>
              <a:bodyPr lIns="50800" tIns="50800" rIns="50800" bIns="50800" rtlCol="0" anchor="ctr"/>
              <a:lstStyle/>
              <a:p>
                <a:pPr algn="ctr">
                  <a:lnSpc>
                    <a:spcPts val="3600"/>
                  </a:lnSpc>
                </a:pPr>
                <a:r>
                  <a:rPr lang="el-GR" sz="3000" b="1" dirty="0">
                    <a:solidFill>
                      <a:srgbClr val="080A78"/>
                    </a:solidFill>
                    <a:latin typeface="Arimo Bold"/>
                    <a:ea typeface="Arimo Bold"/>
                    <a:cs typeface="Arimo Bold"/>
                    <a:sym typeface="Arimo Bold"/>
                  </a:rPr>
                  <a:t>Ο νόμος</a:t>
                </a:r>
              </a:p>
              <a:p>
                <a:pPr algn="ctr">
                  <a:lnSpc>
                    <a:spcPts val="3600"/>
                  </a:lnSpc>
                </a:pPr>
                <a:r>
                  <a:rPr lang="el-GR" sz="3000" b="1" dirty="0">
                    <a:solidFill>
                      <a:srgbClr val="080A78"/>
                    </a:solidFill>
                    <a:latin typeface="Arimo Bold"/>
                    <a:ea typeface="Arimo Bold"/>
                    <a:cs typeface="Arimo Bold"/>
                    <a:sym typeface="Arimo Bold"/>
                  </a:rPr>
                  <a:t> υιοθετείται</a:t>
                </a:r>
                <a:endParaRPr lang="en-US" sz="3000" b="1" dirty="0">
                  <a:solidFill>
                    <a:srgbClr val="080A78"/>
                  </a:solidFill>
                  <a:latin typeface="Arimo Bold"/>
                  <a:ea typeface="Arimo Bold"/>
                  <a:cs typeface="Arimo Bold"/>
                  <a:sym typeface="Arimo Bold"/>
                </a:endParaRPr>
              </a:p>
            </p:txBody>
          </p:sp>
        </p:grpSp>
        <p:sp>
          <p:nvSpPr>
            <p:cNvPr id="15" name="Freeform 15"/>
            <p:cNvSpPr/>
            <p:nvPr/>
          </p:nvSpPr>
          <p:spPr>
            <a:xfrm>
              <a:off x="2399607" y="3015524"/>
              <a:ext cx="2219857" cy="2219857"/>
            </a:xfrm>
            <a:custGeom>
              <a:avLst/>
              <a:gdLst/>
              <a:ahLst/>
              <a:cxnLst/>
              <a:rect l="l" t="t" r="r" b="b"/>
              <a:pathLst>
                <a:path w="2219857" h="2219857">
                  <a:moveTo>
                    <a:pt x="0" y="0"/>
                  </a:moveTo>
                  <a:lnTo>
                    <a:pt x="2219857" y="0"/>
                  </a:lnTo>
                  <a:lnTo>
                    <a:pt x="2219857" y="2219857"/>
                  </a:lnTo>
                  <a:lnTo>
                    <a:pt x="0" y="2219857"/>
                  </a:lnTo>
                  <a:lnTo>
                    <a:pt x="0" y="0"/>
                  </a:lnTo>
                  <a:close/>
                </a:path>
              </a:pathLst>
            </a:custGeom>
            <a:blipFill>
              <a:blip r:embed="rId6"/>
              <a:stretch>
                <a:fillRect/>
              </a:stretch>
            </a:blipFill>
          </p:spPr>
          <p:txBody>
            <a:bodyPr/>
            <a:lstStyle/>
            <a:p>
              <a:endParaRPr lang="es-ES"/>
            </a:p>
          </p:txBody>
        </p:sp>
        <p:sp>
          <p:nvSpPr>
            <p:cNvPr id="16" name="Freeform 16"/>
            <p:cNvSpPr/>
            <p:nvPr/>
          </p:nvSpPr>
          <p:spPr>
            <a:xfrm>
              <a:off x="8600181" y="5032129"/>
              <a:ext cx="2195323" cy="2195323"/>
            </a:xfrm>
            <a:custGeom>
              <a:avLst/>
              <a:gdLst/>
              <a:ahLst/>
              <a:cxnLst/>
              <a:rect l="l" t="t" r="r" b="b"/>
              <a:pathLst>
                <a:path w="2195323" h="2195323">
                  <a:moveTo>
                    <a:pt x="0" y="0"/>
                  </a:moveTo>
                  <a:lnTo>
                    <a:pt x="2195324" y="0"/>
                  </a:lnTo>
                  <a:lnTo>
                    <a:pt x="2195324" y="2195324"/>
                  </a:lnTo>
                  <a:lnTo>
                    <a:pt x="0" y="2195324"/>
                  </a:lnTo>
                  <a:lnTo>
                    <a:pt x="0" y="0"/>
                  </a:lnTo>
                  <a:close/>
                </a:path>
              </a:pathLst>
            </a:custGeom>
            <a:blipFill>
              <a:blip r:embed="rId7"/>
              <a:stretch>
                <a:fillRect/>
              </a:stretch>
            </a:blipFill>
          </p:spPr>
          <p:txBody>
            <a:bodyPr/>
            <a:lstStyle/>
            <a:p>
              <a:endParaRPr lang="es-ES"/>
            </a:p>
          </p:txBody>
        </p:sp>
        <p:grpSp>
          <p:nvGrpSpPr>
            <p:cNvPr id="17" name="Group 17"/>
            <p:cNvGrpSpPr/>
            <p:nvPr/>
          </p:nvGrpSpPr>
          <p:grpSpPr>
            <a:xfrm>
              <a:off x="8600181" y="326321"/>
              <a:ext cx="2195323" cy="2195323"/>
              <a:chOff x="0" y="0"/>
              <a:chExt cx="1254321" cy="1254321"/>
            </a:xfrm>
          </p:grpSpPr>
          <p:sp>
            <p:nvSpPr>
              <p:cNvPr id="18" name="Freeform 18"/>
              <p:cNvSpPr/>
              <p:nvPr/>
            </p:nvSpPr>
            <p:spPr>
              <a:xfrm>
                <a:off x="0" y="0"/>
                <a:ext cx="1254321" cy="1254321"/>
              </a:xfrm>
              <a:custGeom>
                <a:avLst/>
                <a:gdLst/>
                <a:ahLst/>
                <a:cxnLst/>
                <a:rect l="l" t="t" r="r" b="b"/>
                <a:pathLst>
                  <a:path w="1254321" h="1254321">
                    <a:moveTo>
                      <a:pt x="470207" y="0"/>
                    </a:moveTo>
                    <a:lnTo>
                      <a:pt x="784114" y="0"/>
                    </a:lnTo>
                    <a:cubicBezTo>
                      <a:pt x="908821" y="0"/>
                      <a:pt x="1028420" y="49539"/>
                      <a:pt x="1116601" y="137720"/>
                    </a:cubicBezTo>
                    <a:cubicBezTo>
                      <a:pt x="1204782" y="225901"/>
                      <a:pt x="1254321" y="345500"/>
                      <a:pt x="1254321" y="470207"/>
                    </a:cubicBezTo>
                    <a:lnTo>
                      <a:pt x="1254321" y="784114"/>
                    </a:lnTo>
                    <a:cubicBezTo>
                      <a:pt x="1254321" y="908821"/>
                      <a:pt x="1204782" y="1028420"/>
                      <a:pt x="1116601" y="1116601"/>
                    </a:cubicBezTo>
                    <a:cubicBezTo>
                      <a:pt x="1028420" y="1204782"/>
                      <a:pt x="908821" y="1254321"/>
                      <a:pt x="784114" y="1254321"/>
                    </a:cubicBezTo>
                    <a:lnTo>
                      <a:pt x="470207" y="1254321"/>
                    </a:lnTo>
                    <a:cubicBezTo>
                      <a:pt x="345500" y="1254321"/>
                      <a:pt x="225901" y="1204782"/>
                      <a:pt x="137720" y="1116601"/>
                    </a:cubicBezTo>
                    <a:cubicBezTo>
                      <a:pt x="49540" y="1028420"/>
                      <a:pt x="0" y="908821"/>
                      <a:pt x="0" y="784114"/>
                    </a:cubicBezTo>
                    <a:lnTo>
                      <a:pt x="0" y="470207"/>
                    </a:lnTo>
                    <a:cubicBezTo>
                      <a:pt x="0" y="345500"/>
                      <a:pt x="49540" y="225901"/>
                      <a:pt x="137720" y="137720"/>
                    </a:cubicBezTo>
                    <a:cubicBezTo>
                      <a:pt x="225901" y="49540"/>
                      <a:pt x="345500" y="0"/>
                      <a:pt x="470207" y="0"/>
                    </a:cubicBezTo>
                    <a:close/>
                  </a:path>
                </a:pathLst>
              </a:custGeom>
              <a:solidFill>
                <a:srgbClr val="FFFFFF"/>
              </a:solidFill>
            </p:spPr>
            <p:txBody>
              <a:bodyPr/>
              <a:lstStyle/>
              <a:p>
                <a:endParaRPr lang="es-ES"/>
              </a:p>
            </p:txBody>
          </p:sp>
          <p:sp>
            <p:nvSpPr>
              <p:cNvPr id="19" name="TextBox 19"/>
              <p:cNvSpPr txBox="1"/>
              <p:nvPr/>
            </p:nvSpPr>
            <p:spPr>
              <a:xfrm>
                <a:off x="0" y="-47625"/>
                <a:ext cx="1254321" cy="1301946"/>
              </a:xfrm>
              <a:prstGeom prst="rect">
                <a:avLst/>
              </a:prstGeom>
            </p:spPr>
            <p:txBody>
              <a:bodyPr lIns="17563" tIns="17563" rIns="17563" bIns="17563" rtlCol="0" anchor="ctr"/>
              <a:lstStyle/>
              <a:p>
                <a:pPr algn="ctr">
                  <a:lnSpc>
                    <a:spcPts val="2400"/>
                  </a:lnSpc>
                </a:pPr>
                <a:endParaRPr/>
              </a:p>
            </p:txBody>
          </p:sp>
        </p:grpSp>
        <p:sp>
          <p:nvSpPr>
            <p:cNvPr id="20" name="Freeform 20"/>
            <p:cNvSpPr/>
            <p:nvPr/>
          </p:nvSpPr>
          <p:spPr>
            <a:xfrm>
              <a:off x="8920973" y="647113"/>
              <a:ext cx="1553740" cy="1553740"/>
            </a:xfrm>
            <a:custGeom>
              <a:avLst/>
              <a:gdLst/>
              <a:ahLst/>
              <a:cxnLst/>
              <a:rect l="l" t="t" r="r" b="b"/>
              <a:pathLst>
                <a:path w="1553740" h="1553740">
                  <a:moveTo>
                    <a:pt x="0" y="0"/>
                  </a:moveTo>
                  <a:lnTo>
                    <a:pt x="1553740" y="0"/>
                  </a:lnTo>
                  <a:lnTo>
                    <a:pt x="1553740" y="1553739"/>
                  </a:lnTo>
                  <a:lnTo>
                    <a:pt x="0" y="1553739"/>
                  </a:lnTo>
                  <a:lnTo>
                    <a:pt x="0" y="0"/>
                  </a:lnTo>
                  <a:close/>
                </a:path>
              </a:pathLst>
            </a:custGeom>
            <a:blipFill>
              <a:blip r:embed="rId8"/>
              <a:stretch>
                <a:fillRect/>
              </a:stretch>
            </a:blipFill>
          </p:spPr>
          <p:txBody>
            <a:bodyPr/>
            <a:lstStyle/>
            <a:p>
              <a:endParaRPr lang="es-ES"/>
            </a:p>
          </p:txBody>
        </p:sp>
        <p:sp>
          <p:nvSpPr>
            <p:cNvPr id="21" name="Freeform 21"/>
            <p:cNvSpPr/>
            <p:nvPr/>
          </p:nvSpPr>
          <p:spPr>
            <a:xfrm rot="-5400000">
              <a:off x="5288573" y="3145207"/>
              <a:ext cx="4857070" cy="1414622"/>
            </a:xfrm>
            <a:custGeom>
              <a:avLst/>
              <a:gdLst/>
              <a:ahLst/>
              <a:cxnLst/>
              <a:rect l="l" t="t" r="r" b="b"/>
              <a:pathLst>
                <a:path w="4857070" h="1414622">
                  <a:moveTo>
                    <a:pt x="0" y="0"/>
                  </a:moveTo>
                  <a:lnTo>
                    <a:pt x="4857069" y="0"/>
                  </a:lnTo>
                  <a:lnTo>
                    <a:pt x="4857069" y="1414621"/>
                  </a:lnTo>
                  <a:lnTo>
                    <a:pt x="0" y="141462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s-ES"/>
            </a:p>
          </p:txBody>
        </p:sp>
        <p:grpSp>
          <p:nvGrpSpPr>
            <p:cNvPr id="22" name="Group 22"/>
            <p:cNvGrpSpPr/>
            <p:nvPr/>
          </p:nvGrpSpPr>
          <p:grpSpPr>
            <a:xfrm>
              <a:off x="6239011" y="2402510"/>
              <a:ext cx="6712297" cy="2825796"/>
              <a:chOff x="-205158" y="-613014"/>
              <a:chExt cx="6712297" cy="2825796"/>
            </a:xfrm>
          </p:grpSpPr>
          <p:sp>
            <p:nvSpPr>
              <p:cNvPr id="23" name="Freeform 23"/>
              <p:cNvSpPr/>
              <p:nvPr/>
            </p:nvSpPr>
            <p:spPr>
              <a:xfrm>
                <a:off x="0" y="0"/>
                <a:ext cx="6507139" cy="1522760"/>
              </a:xfrm>
              <a:custGeom>
                <a:avLst/>
                <a:gdLst/>
                <a:ahLst/>
                <a:cxnLst/>
                <a:rect l="l" t="t" r="r" b="b"/>
                <a:pathLst>
                  <a:path w="6507139" h="1522760">
                    <a:moveTo>
                      <a:pt x="0" y="0"/>
                    </a:moveTo>
                    <a:lnTo>
                      <a:pt x="6507139" y="0"/>
                    </a:lnTo>
                    <a:lnTo>
                      <a:pt x="6507139" y="1522760"/>
                    </a:lnTo>
                    <a:lnTo>
                      <a:pt x="0" y="1522760"/>
                    </a:lnTo>
                    <a:close/>
                  </a:path>
                </a:pathLst>
              </a:custGeom>
              <a:solidFill>
                <a:srgbClr val="FFCC00"/>
              </a:solidFill>
            </p:spPr>
            <p:txBody>
              <a:bodyPr/>
              <a:lstStyle/>
              <a:p>
                <a:endParaRPr lang="es-ES"/>
              </a:p>
            </p:txBody>
          </p:sp>
          <p:sp>
            <p:nvSpPr>
              <p:cNvPr id="24" name="TextBox 24"/>
              <p:cNvSpPr txBox="1"/>
              <p:nvPr/>
            </p:nvSpPr>
            <p:spPr>
              <a:xfrm>
                <a:off x="-205158" y="-613014"/>
                <a:ext cx="6712297" cy="2825796"/>
              </a:xfrm>
              <a:prstGeom prst="rect">
                <a:avLst/>
              </a:prstGeom>
            </p:spPr>
            <p:txBody>
              <a:bodyPr lIns="50800" tIns="50800" rIns="50800" bIns="50800" rtlCol="0" anchor="ctr"/>
              <a:lstStyle/>
              <a:p>
                <a:pPr algn="ctr">
                  <a:lnSpc>
                    <a:spcPts val="3600"/>
                  </a:lnSpc>
                </a:pPr>
                <a:r>
                  <a:rPr lang="el-GR" sz="3000" b="1" dirty="0">
                    <a:solidFill>
                      <a:srgbClr val="080A78"/>
                    </a:solidFill>
                    <a:latin typeface="Arimo Bold"/>
                    <a:ea typeface="Arimo Bold"/>
                    <a:cs typeface="Arimo Bold"/>
                    <a:sym typeface="Arimo Bold"/>
                  </a:rPr>
                  <a:t>Εξέταση προτάσεων, τροποποιήσεις, διαπραγματεύσεις</a:t>
                </a:r>
                <a:endParaRPr lang="en-US" sz="3000" b="1" dirty="0">
                  <a:solidFill>
                    <a:srgbClr val="080A78"/>
                  </a:solidFill>
                  <a:latin typeface="Arimo Bold"/>
                  <a:ea typeface="Arimo Bold"/>
                  <a:cs typeface="Arimo Bold"/>
                  <a:sym typeface="Arimo Bold"/>
                </a:endParaRPr>
              </a:p>
            </p:txBody>
          </p:sp>
        </p:grpSp>
        <p:sp>
          <p:nvSpPr>
            <p:cNvPr id="25" name="Freeform 25"/>
            <p:cNvSpPr/>
            <p:nvPr/>
          </p:nvSpPr>
          <p:spPr>
            <a:xfrm rot="-228222">
              <a:off x="11001366" y="6275862"/>
              <a:ext cx="3480552" cy="983256"/>
            </a:xfrm>
            <a:custGeom>
              <a:avLst/>
              <a:gdLst/>
              <a:ahLst/>
              <a:cxnLst/>
              <a:rect l="l" t="t" r="r" b="b"/>
              <a:pathLst>
                <a:path w="3480552" h="983256">
                  <a:moveTo>
                    <a:pt x="0" y="0"/>
                  </a:moveTo>
                  <a:lnTo>
                    <a:pt x="3480551" y="0"/>
                  </a:lnTo>
                  <a:lnTo>
                    <a:pt x="3480551" y="983256"/>
                  </a:lnTo>
                  <a:lnTo>
                    <a:pt x="0" y="98325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s-ES"/>
            </a:p>
          </p:txBody>
        </p:sp>
        <p:sp>
          <p:nvSpPr>
            <p:cNvPr id="26" name="Freeform 26"/>
            <p:cNvSpPr/>
            <p:nvPr/>
          </p:nvSpPr>
          <p:spPr>
            <a:xfrm rot="2171695" flipV="1">
              <a:off x="11315401" y="1880238"/>
              <a:ext cx="4344579" cy="1227344"/>
            </a:xfrm>
            <a:custGeom>
              <a:avLst/>
              <a:gdLst/>
              <a:ahLst/>
              <a:cxnLst/>
              <a:rect l="l" t="t" r="r" b="b"/>
              <a:pathLst>
                <a:path w="4344579" h="1227344">
                  <a:moveTo>
                    <a:pt x="0" y="1227344"/>
                  </a:moveTo>
                  <a:lnTo>
                    <a:pt x="4344579" y="1227344"/>
                  </a:lnTo>
                  <a:lnTo>
                    <a:pt x="4344579" y="0"/>
                  </a:lnTo>
                  <a:lnTo>
                    <a:pt x="0" y="0"/>
                  </a:lnTo>
                  <a:lnTo>
                    <a:pt x="0" y="1227344"/>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s-ES"/>
            </a:p>
          </p:txBody>
        </p:sp>
        <p:sp>
          <p:nvSpPr>
            <p:cNvPr id="27" name="Freeform 27"/>
            <p:cNvSpPr/>
            <p:nvPr/>
          </p:nvSpPr>
          <p:spPr>
            <a:xfrm rot="1863543">
              <a:off x="16027691" y="3185601"/>
              <a:ext cx="3312251" cy="1879703"/>
            </a:xfrm>
            <a:custGeom>
              <a:avLst/>
              <a:gdLst/>
              <a:ahLst/>
              <a:cxnLst/>
              <a:rect l="l" t="t" r="r" b="b"/>
              <a:pathLst>
                <a:path w="3312251" h="1879703">
                  <a:moveTo>
                    <a:pt x="0" y="0"/>
                  </a:moveTo>
                  <a:lnTo>
                    <a:pt x="3312251" y="0"/>
                  </a:lnTo>
                  <a:lnTo>
                    <a:pt x="3312251" y="1879703"/>
                  </a:lnTo>
                  <a:lnTo>
                    <a:pt x="0" y="187970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s-ES"/>
            </a:p>
          </p:txBody>
        </p:sp>
        <p:sp>
          <p:nvSpPr>
            <p:cNvPr id="28" name="Freeform 28"/>
            <p:cNvSpPr/>
            <p:nvPr/>
          </p:nvSpPr>
          <p:spPr>
            <a:xfrm>
              <a:off x="20452822" y="3028271"/>
              <a:ext cx="3086013" cy="3101520"/>
            </a:xfrm>
            <a:custGeom>
              <a:avLst/>
              <a:gdLst/>
              <a:ahLst/>
              <a:cxnLst/>
              <a:rect l="l" t="t" r="r" b="b"/>
              <a:pathLst>
                <a:path w="3086013" h="3101520">
                  <a:moveTo>
                    <a:pt x="0" y="0"/>
                  </a:moveTo>
                  <a:lnTo>
                    <a:pt x="3086013" y="0"/>
                  </a:lnTo>
                  <a:lnTo>
                    <a:pt x="3086013" y="3101520"/>
                  </a:lnTo>
                  <a:lnTo>
                    <a:pt x="0" y="310152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s-ES"/>
            </a:p>
          </p:txBody>
        </p:sp>
        <p:sp>
          <p:nvSpPr>
            <p:cNvPr id="29" name="Freeform 29"/>
            <p:cNvSpPr/>
            <p:nvPr/>
          </p:nvSpPr>
          <p:spPr>
            <a:xfrm>
              <a:off x="0" y="0"/>
              <a:ext cx="2135741" cy="2135741"/>
            </a:xfrm>
            <a:custGeom>
              <a:avLst/>
              <a:gdLst/>
              <a:ahLst/>
              <a:cxnLst/>
              <a:rect l="l" t="t" r="r" b="b"/>
              <a:pathLst>
                <a:path w="2135741" h="2135741">
                  <a:moveTo>
                    <a:pt x="0" y="0"/>
                  </a:moveTo>
                  <a:lnTo>
                    <a:pt x="2135741" y="0"/>
                  </a:lnTo>
                  <a:lnTo>
                    <a:pt x="2135741" y="2135741"/>
                  </a:lnTo>
                  <a:lnTo>
                    <a:pt x="0" y="2135741"/>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s-ES"/>
            </a:p>
          </p:txBody>
        </p:sp>
        <p:sp>
          <p:nvSpPr>
            <p:cNvPr id="30" name="Freeform 30"/>
            <p:cNvSpPr/>
            <p:nvPr/>
          </p:nvSpPr>
          <p:spPr>
            <a:xfrm>
              <a:off x="4619464" y="1989711"/>
              <a:ext cx="2135741" cy="2135741"/>
            </a:xfrm>
            <a:custGeom>
              <a:avLst/>
              <a:gdLst/>
              <a:ahLst/>
              <a:cxnLst/>
              <a:rect l="l" t="t" r="r" b="b"/>
              <a:pathLst>
                <a:path w="2135741" h="2135741">
                  <a:moveTo>
                    <a:pt x="0" y="0"/>
                  </a:moveTo>
                  <a:lnTo>
                    <a:pt x="2135741" y="0"/>
                  </a:lnTo>
                  <a:lnTo>
                    <a:pt x="2135741" y="2135741"/>
                  </a:lnTo>
                  <a:lnTo>
                    <a:pt x="0" y="2135741"/>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s-ES"/>
            </a:p>
          </p:txBody>
        </p:sp>
        <p:sp>
          <p:nvSpPr>
            <p:cNvPr id="31" name="Freeform 31"/>
            <p:cNvSpPr/>
            <p:nvPr/>
          </p:nvSpPr>
          <p:spPr>
            <a:xfrm>
              <a:off x="12419820" y="3570902"/>
              <a:ext cx="2135741" cy="2135741"/>
            </a:xfrm>
            <a:custGeom>
              <a:avLst/>
              <a:gdLst/>
              <a:ahLst/>
              <a:cxnLst/>
              <a:rect l="l" t="t" r="r" b="b"/>
              <a:pathLst>
                <a:path w="2135741" h="2135741">
                  <a:moveTo>
                    <a:pt x="0" y="0"/>
                  </a:moveTo>
                  <a:lnTo>
                    <a:pt x="2135741" y="0"/>
                  </a:lnTo>
                  <a:lnTo>
                    <a:pt x="2135741" y="2135741"/>
                  </a:lnTo>
                  <a:lnTo>
                    <a:pt x="0" y="2135741"/>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es-ES"/>
            </a:p>
          </p:txBody>
        </p:sp>
        <p:sp>
          <p:nvSpPr>
            <p:cNvPr id="32" name="Freeform 32"/>
            <p:cNvSpPr/>
            <p:nvPr/>
          </p:nvSpPr>
          <p:spPr>
            <a:xfrm>
              <a:off x="17769588" y="5157201"/>
              <a:ext cx="2135741" cy="2135741"/>
            </a:xfrm>
            <a:custGeom>
              <a:avLst/>
              <a:gdLst/>
              <a:ahLst/>
              <a:cxnLst/>
              <a:rect l="l" t="t" r="r" b="b"/>
              <a:pathLst>
                <a:path w="2135741" h="2135741">
                  <a:moveTo>
                    <a:pt x="0" y="0"/>
                  </a:moveTo>
                  <a:lnTo>
                    <a:pt x="2135741" y="0"/>
                  </a:lnTo>
                  <a:lnTo>
                    <a:pt x="2135741" y="2135741"/>
                  </a:lnTo>
                  <a:lnTo>
                    <a:pt x="0" y="2135741"/>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endParaRPr lang="es-ES"/>
            </a:p>
          </p:txBody>
        </p:sp>
        <p:sp>
          <p:nvSpPr>
            <p:cNvPr id="33" name="TextBox 33"/>
            <p:cNvSpPr txBox="1"/>
            <p:nvPr/>
          </p:nvSpPr>
          <p:spPr>
            <a:xfrm>
              <a:off x="1091085" y="5614321"/>
              <a:ext cx="4742900" cy="1025921"/>
            </a:xfrm>
            <a:prstGeom prst="rect">
              <a:avLst/>
            </a:prstGeom>
          </p:spPr>
          <p:txBody>
            <a:bodyPr lIns="0" tIns="0" rIns="0" bIns="0" rtlCol="0" anchor="t">
              <a:spAutoFit/>
            </a:bodyPr>
            <a:lstStyle/>
            <a:p>
              <a:pPr algn="ctr">
                <a:lnSpc>
                  <a:spcPts val="2987"/>
                </a:lnSpc>
              </a:pPr>
              <a:r>
                <a:rPr lang="el-GR" sz="2489" dirty="0">
                  <a:solidFill>
                    <a:srgbClr val="FFFFFF"/>
                  </a:solidFill>
                  <a:latin typeface="Abhaya Libre"/>
                  <a:ea typeface="Abhaya Libre"/>
                  <a:cs typeface="Abhaya Libre"/>
                  <a:sym typeface="Abhaya Libre"/>
                </a:rPr>
                <a:t>Η Ευρωπαϊκή Επιτροπή προτείνει νέους νόμους</a:t>
              </a:r>
              <a:endParaRPr lang="en-US" sz="2489" dirty="0">
                <a:solidFill>
                  <a:srgbClr val="FFFFFF"/>
                </a:solidFill>
                <a:latin typeface="Abhaya Libre"/>
                <a:ea typeface="Abhaya Libre"/>
                <a:cs typeface="Abhaya Libre"/>
                <a:sym typeface="Abhaya Libre"/>
              </a:endParaRPr>
            </a:p>
          </p:txBody>
        </p:sp>
        <p:sp>
          <p:nvSpPr>
            <p:cNvPr id="34" name="TextBox 34"/>
            <p:cNvSpPr txBox="1"/>
            <p:nvPr/>
          </p:nvSpPr>
          <p:spPr>
            <a:xfrm>
              <a:off x="7055889" y="7979578"/>
              <a:ext cx="5895627" cy="2051844"/>
            </a:xfrm>
            <a:prstGeom prst="rect">
              <a:avLst/>
            </a:prstGeom>
          </p:spPr>
          <p:txBody>
            <a:bodyPr lIns="0" tIns="0" rIns="0" bIns="0" rtlCol="0" anchor="t">
              <a:spAutoFit/>
            </a:bodyPr>
            <a:lstStyle/>
            <a:p>
              <a:pPr algn="just">
                <a:lnSpc>
                  <a:spcPts val="2987"/>
                </a:lnSpc>
              </a:pPr>
              <a:r>
                <a:rPr lang="el-GR" sz="2489" dirty="0">
                  <a:solidFill>
                    <a:srgbClr val="FFFFFF"/>
                  </a:solidFill>
                  <a:latin typeface="Abhaya Libre"/>
                  <a:ea typeface="Abhaya Libre"/>
                  <a:cs typeface="Abhaya Libre"/>
                  <a:sym typeface="Abhaya Libre"/>
                </a:rPr>
                <a:t>Το Ευρωπαϊκό Κοινοβούλιο  &amp;  το Συμβούλιο της Ε.Ε., εξετάζουν, τροποποιούν και διαπραγματεύονται .</a:t>
              </a:r>
              <a:endParaRPr lang="en-US" sz="2489" dirty="0">
                <a:solidFill>
                  <a:srgbClr val="FFFFFF"/>
                </a:solidFill>
                <a:latin typeface="Abhaya Libre"/>
                <a:ea typeface="Abhaya Libre"/>
                <a:cs typeface="Abhaya Libre"/>
                <a:sym typeface="Abhaya Libre"/>
              </a:endParaRPr>
            </a:p>
          </p:txBody>
        </p:sp>
        <p:sp>
          <p:nvSpPr>
            <p:cNvPr id="35" name="TextBox 35"/>
            <p:cNvSpPr txBox="1"/>
            <p:nvPr/>
          </p:nvSpPr>
          <p:spPr>
            <a:xfrm>
              <a:off x="14688498" y="6271527"/>
              <a:ext cx="2695332" cy="3077765"/>
            </a:xfrm>
            <a:prstGeom prst="rect">
              <a:avLst/>
            </a:prstGeom>
          </p:spPr>
          <p:txBody>
            <a:bodyPr lIns="0" tIns="0" rIns="0" bIns="0" rtlCol="0" anchor="t">
              <a:spAutoFit/>
            </a:bodyPr>
            <a:lstStyle/>
            <a:p>
              <a:pPr algn="ctr">
                <a:lnSpc>
                  <a:spcPts val="2987"/>
                </a:lnSpc>
              </a:pPr>
              <a:r>
                <a:rPr lang="el-GR" sz="2489" dirty="0">
                  <a:solidFill>
                    <a:srgbClr val="FFFFFF"/>
                  </a:solidFill>
                  <a:latin typeface="Abhaya Libre"/>
                  <a:ea typeface="Abhaya Libre"/>
                  <a:cs typeface="Abhaya Libre"/>
                  <a:sym typeface="Abhaya Libre"/>
                </a:rPr>
                <a:t>Επίτευξη συμφωνίας μεταξύ Κοινοβουλίου και Συμβουλίου</a:t>
              </a:r>
              <a:endParaRPr lang="en-US" sz="2489" dirty="0">
                <a:solidFill>
                  <a:srgbClr val="FFFFFF"/>
                </a:solidFill>
                <a:latin typeface="Abhaya Libre"/>
                <a:ea typeface="Abhaya Libre"/>
                <a:cs typeface="Abhaya Libre"/>
                <a:sym typeface="Abhaya Libre"/>
              </a:endParaRPr>
            </a:p>
          </p:txBody>
        </p:sp>
        <p:sp>
          <p:nvSpPr>
            <p:cNvPr id="36" name="TextBox 36"/>
            <p:cNvSpPr txBox="1"/>
            <p:nvPr/>
          </p:nvSpPr>
          <p:spPr>
            <a:xfrm>
              <a:off x="19459120" y="7979577"/>
              <a:ext cx="2967761" cy="1538882"/>
            </a:xfrm>
            <a:prstGeom prst="rect">
              <a:avLst/>
            </a:prstGeom>
          </p:spPr>
          <p:txBody>
            <a:bodyPr lIns="0" tIns="0" rIns="0" bIns="0" rtlCol="0" anchor="t">
              <a:spAutoFit/>
            </a:bodyPr>
            <a:lstStyle/>
            <a:p>
              <a:pPr algn="ctr">
                <a:lnSpc>
                  <a:spcPts val="2987"/>
                </a:lnSpc>
              </a:pPr>
              <a:r>
                <a:rPr lang="el-GR" sz="2489" dirty="0">
                  <a:solidFill>
                    <a:srgbClr val="FFFFFF"/>
                  </a:solidFill>
                  <a:latin typeface="Abhaya Libre"/>
                  <a:ea typeface="Abhaya Libre"/>
                  <a:cs typeface="Abhaya Libre"/>
                  <a:sym typeface="Abhaya Libre"/>
                </a:rPr>
                <a:t>Γίνεται  επίσημα Ευρωπαϊκός νόμος</a:t>
              </a:r>
              <a:endParaRPr lang="en-US" sz="2489" dirty="0">
                <a:solidFill>
                  <a:srgbClr val="FFFFFF"/>
                </a:solidFill>
                <a:latin typeface="Abhaya Libre"/>
                <a:ea typeface="Abhaya Libre"/>
                <a:cs typeface="Abhaya Libre"/>
                <a:sym typeface="Abhaya Libre"/>
              </a:endParaRPr>
            </a:p>
          </p:txBody>
        </p:sp>
      </p:grpSp>
      <p:sp>
        <p:nvSpPr>
          <p:cNvPr id="37" name="Freeform 37"/>
          <p:cNvSpPr/>
          <p:nvPr/>
        </p:nvSpPr>
        <p:spPr>
          <a:xfrm>
            <a:off x="16271549" y="182389"/>
            <a:ext cx="2167631" cy="2325370"/>
          </a:xfrm>
          <a:custGeom>
            <a:avLst/>
            <a:gdLst/>
            <a:ahLst/>
            <a:cxnLst/>
            <a:rect l="l" t="t" r="r" b="b"/>
            <a:pathLst>
              <a:path w="2167631" h="2325370">
                <a:moveTo>
                  <a:pt x="0" y="0"/>
                </a:moveTo>
                <a:lnTo>
                  <a:pt x="2167631" y="0"/>
                </a:lnTo>
                <a:lnTo>
                  <a:pt x="2167631" y="2325370"/>
                </a:lnTo>
                <a:lnTo>
                  <a:pt x="0" y="2325370"/>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s-E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346608" y="-357908"/>
            <a:ext cx="2773052" cy="3217980"/>
          </a:xfrm>
          <a:custGeom>
            <a:avLst/>
            <a:gdLst/>
            <a:ahLst/>
            <a:cxnLst/>
            <a:rect l="l" t="t" r="r" b="b"/>
            <a:pathLst>
              <a:path w="2773052" h="3217980">
                <a:moveTo>
                  <a:pt x="0" y="0"/>
                </a:moveTo>
                <a:lnTo>
                  <a:pt x="2773052" y="0"/>
                </a:lnTo>
                <a:lnTo>
                  <a:pt x="2773052" y="3217980"/>
                </a:lnTo>
                <a:lnTo>
                  <a:pt x="0" y="32179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16271549" y="182389"/>
            <a:ext cx="2167631" cy="2325370"/>
          </a:xfrm>
          <a:custGeom>
            <a:avLst/>
            <a:gdLst/>
            <a:ahLst/>
            <a:cxnLst/>
            <a:rect l="l" t="t" r="r" b="b"/>
            <a:pathLst>
              <a:path w="2167631" h="2325370">
                <a:moveTo>
                  <a:pt x="0" y="0"/>
                </a:moveTo>
                <a:lnTo>
                  <a:pt x="2167631" y="0"/>
                </a:lnTo>
                <a:lnTo>
                  <a:pt x="2167631" y="2325370"/>
                </a:lnTo>
                <a:lnTo>
                  <a:pt x="0" y="232537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grpSp>
        <p:nvGrpSpPr>
          <p:cNvPr id="5" name="Group 5"/>
          <p:cNvGrpSpPr/>
          <p:nvPr/>
        </p:nvGrpSpPr>
        <p:grpSpPr>
          <a:xfrm>
            <a:off x="1862350" y="2372973"/>
            <a:ext cx="3502200" cy="1603886"/>
            <a:chOff x="0" y="0"/>
            <a:chExt cx="4669600" cy="2138514"/>
          </a:xfrm>
        </p:grpSpPr>
        <p:sp>
          <p:nvSpPr>
            <p:cNvPr id="6" name="Freeform 6"/>
            <p:cNvSpPr/>
            <p:nvPr/>
          </p:nvSpPr>
          <p:spPr>
            <a:xfrm>
              <a:off x="0" y="0"/>
              <a:ext cx="4669663" cy="2138567"/>
            </a:xfrm>
            <a:custGeom>
              <a:avLst/>
              <a:gdLst/>
              <a:ahLst/>
              <a:cxnLst/>
              <a:rect l="l" t="t" r="r" b="b"/>
              <a:pathLst>
                <a:path w="4669663" h="2138567">
                  <a:moveTo>
                    <a:pt x="0" y="0"/>
                  </a:moveTo>
                  <a:lnTo>
                    <a:pt x="4669663" y="0"/>
                  </a:lnTo>
                  <a:lnTo>
                    <a:pt x="4669663" y="2138567"/>
                  </a:lnTo>
                  <a:lnTo>
                    <a:pt x="0" y="2138567"/>
                  </a:lnTo>
                </a:path>
              </a:pathLst>
            </a:custGeom>
            <a:solidFill>
              <a:srgbClr val="FFCC00"/>
            </a:solidFill>
          </p:spPr>
          <p:txBody>
            <a:bodyPr/>
            <a:lstStyle/>
            <a:p>
              <a:endParaRPr lang="es-ES"/>
            </a:p>
          </p:txBody>
        </p:sp>
        <p:sp>
          <p:nvSpPr>
            <p:cNvPr id="7" name="TextBox 7"/>
            <p:cNvSpPr txBox="1"/>
            <p:nvPr/>
          </p:nvSpPr>
          <p:spPr>
            <a:xfrm>
              <a:off x="0" y="-19050"/>
              <a:ext cx="4669600" cy="2157564"/>
            </a:xfrm>
            <a:prstGeom prst="rect">
              <a:avLst/>
            </a:prstGeom>
          </p:spPr>
          <p:txBody>
            <a:bodyPr lIns="50800" tIns="50800" rIns="50800" bIns="50800" rtlCol="0" anchor="ctr"/>
            <a:lstStyle/>
            <a:p>
              <a:pPr algn="ctr">
                <a:lnSpc>
                  <a:spcPts val="3600"/>
                </a:lnSpc>
              </a:pPr>
              <a:r>
                <a:rPr lang="el-GR" sz="3000" b="1" dirty="0">
                  <a:solidFill>
                    <a:srgbClr val="080A78"/>
                  </a:solidFill>
                  <a:latin typeface="Arimo Bold"/>
                  <a:ea typeface="Arimo Bold"/>
                  <a:cs typeface="Arimo Bold"/>
                  <a:sym typeface="Arimo Bold"/>
                </a:rPr>
                <a:t>Συνήθης νομοθετική διαδικασία</a:t>
              </a:r>
              <a:endParaRPr lang="en-US" sz="3000" b="1" dirty="0">
                <a:solidFill>
                  <a:srgbClr val="080A78"/>
                </a:solidFill>
                <a:latin typeface="Arimo Bold"/>
                <a:ea typeface="Arimo Bold"/>
                <a:cs typeface="Arimo Bold"/>
                <a:sym typeface="Arimo Bold"/>
              </a:endParaRPr>
            </a:p>
          </p:txBody>
        </p:sp>
      </p:grpSp>
      <p:grpSp>
        <p:nvGrpSpPr>
          <p:cNvPr id="8" name="Group 8"/>
          <p:cNvGrpSpPr/>
          <p:nvPr/>
        </p:nvGrpSpPr>
        <p:grpSpPr>
          <a:xfrm>
            <a:off x="7134998" y="8104434"/>
            <a:ext cx="4092134" cy="1596867"/>
            <a:chOff x="0" y="0"/>
            <a:chExt cx="5110500" cy="1916036"/>
          </a:xfrm>
        </p:grpSpPr>
        <p:sp>
          <p:nvSpPr>
            <p:cNvPr id="9" name="Freeform 9"/>
            <p:cNvSpPr/>
            <p:nvPr/>
          </p:nvSpPr>
          <p:spPr>
            <a:xfrm>
              <a:off x="0" y="0"/>
              <a:ext cx="5110563" cy="1916088"/>
            </a:xfrm>
            <a:custGeom>
              <a:avLst/>
              <a:gdLst/>
              <a:ahLst/>
              <a:cxnLst/>
              <a:rect l="l" t="t" r="r" b="b"/>
              <a:pathLst>
                <a:path w="5110563" h="1916088">
                  <a:moveTo>
                    <a:pt x="0" y="0"/>
                  </a:moveTo>
                  <a:lnTo>
                    <a:pt x="5110563" y="0"/>
                  </a:lnTo>
                  <a:lnTo>
                    <a:pt x="5110563" y="1916088"/>
                  </a:lnTo>
                  <a:lnTo>
                    <a:pt x="0" y="1916088"/>
                  </a:lnTo>
                </a:path>
              </a:pathLst>
            </a:custGeom>
            <a:solidFill>
              <a:srgbClr val="FFCC00"/>
            </a:solidFill>
          </p:spPr>
          <p:txBody>
            <a:bodyPr/>
            <a:lstStyle/>
            <a:p>
              <a:endParaRPr lang="es-ES"/>
            </a:p>
          </p:txBody>
        </p:sp>
        <p:sp>
          <p:nvSpPr>
            <p:cNvPr id="10" name="TextBox 10"/>
            <p:cNvSpPr txBox="1"/>
            <p:nvPr/>
          </p:nvSpPr>
          <p:spPr>
            <a:xfrm>
              <a:off x="0" y="-19050"/>
              <a:ext cx="5110500" cy="1935086"/>
            </a:xfrm>
            <a:prstGeom prst="rect">
              <a:avLst/>
            </a:prstGeom>
          </p:spPr>
          <p:txBody>
            <a:bodyPr lIns="50800" tIns="50800" rIns="50800" bIns="50800" rtlCol="0" anchor="ctr"/>
            <a:lstStyle/>
            <a:p>
              <a:pPr algn="ctr">
                <a:lnSpc>
                  <a:spcPts val="3600"/>
                </a:lnSpc>
              </a:pPr>
              <a:r>
                <a:rPr lang="el-GR" sz="3000" b="1" dirty="0">
                  <a:solidFill>
                    <a:srgbClr val="080A78"/>
                  </a:solidFill>
                  <a:latin typeface="Arimo Bold"/>
                  <a:ea typeface="Arimo Bold"/>
                  <a:cs typeface="Arimo Bold"/>
                  <a:sym typeface="Arimo Bold"/>
                </a:rPr>
                <a:t>Συμβουλευτική διαδικασία</a:t>
              </a:r>
              <a:endParaRPr lang="en-US" sz="3000" b="1" dirty="0">
                <a:solidFill>
                  <a:srgbClr val="080A78"/>
                </a:solidFill>
                <a:latin typeface="Arimo Bold"/>
                <a:ea typeface="Arimo Bold"/>
                <a:cs typeface="Arimo Bold"/>
                <a:sym typeface="Arimo Bold"/>
              </a:endParaRPr>
            </a:p>
          </p:txBody>
        </p:sp>
      </p:grpSp>
      <p:grpSp>
        <p:nvGrpSpPr>
          <p:cNvPr id="11" name="Group 11"/>
          <p:cNvGrpSpPr/>
          <p:nvPr/>
        </p:nvGrpSpPr>
        <p:grpSpPr>
          <a:xfrm>
            <a:off x="12922292" y="2616523"/>
            <a:ext cx="3832875" cy="1116787"/>
            <a:chOff x="0" y="0"/>
            <a:chExt cx="5110500" cy="1489049"/>
          </a:xfrm>
        </p:grpSpPr>
        <p:sp>
          <p:nvSpPr>
            <p:cNvPr id="12" name="Freeform 12"/>
            <p:cNvSpPr/>
            <p:nvPr/>
          </p:nvSpPr>
          <p:spPr>
            <a:xfrm>
              <a:off x="0" y="0"/>
              <a:ext cx="5110563" cy="1489101"/>
            </a:xfrm>
            <a:custGeom>
              <a:avLst/>
              <a:gdLst/>
              <a:ahLst/>
              <a:cxnLst/>
              <a:rect l="l" t="t" r="r" b="b"/>
              <a:pathLst>
                <a:path w="5110563" h="1489101">
                  <a:moveTo>
                    <a:pt x="0" y="0"/>
                  </a:moveTo>
                  <a:lnTo>
                    <a:pt x="5110563" y="0"/>
                  </a:lnTo>
                  <a:lnTo>
                    <a:pt x="5110563" y="1489101"/>
                  </a:lnTo>
                  <a:lnTo>
                    <a:pt x="0" y="1489101"/>
                  </a:lnTo>
                </a:path>
              </a:pathLst>
            </a:custGeom>
            <a:solidFill>
              <a:srgbClr val="FFCC00"/>
            </a:solidFill>
          </p:spPr>
          <p:txBody>
            <a:bodyPr/>
            <a:lstStyle/>
            <a:p>
              <a:endParaRPr lang="es-ES"/>
            </a:p>
          </p:txBody>
        </p:sp>
        <p:sp>
          <p:nvSpPr>
            <p:cNvPr id="13" name="TextBox 13"/>
            <p:cNvSpPr txBox="1"/>
            <p:nvPr/>
          </p:nvSpPr>
          <p:spPr>
            <a:xfrm>
              <a:off x="0" y="-9525"/>
              <a:ext cx="5110500" cy="1498574"/>
            </a:xfrm>
            <a:prstGeom prst="rect">
              <a:avLst/>
            </a:prstGeom>
          </p:spPr>
          <p:txBody>
            <a:bodyPr lIns="50800" tIns="50800" rIns="50800" bIns="50800" rtlCol="0" anchor="ctr"/>
            <a:lstStyle/>
            <a:p>
              <a:pPr algn="ctr">
                <a:lnSpc>
                  <a:spcPts val="360"/>
                </a:lnSpc>
              </a:pPr>
              <a:endParaRPr dirty="0"/>
            </a:p>
            <a:p>
              <a:pPr algn="ctr">
                <a:lnSpc>
                  <a:spcPts val="3600"/>
                </a:lnSpc>
              </a:pPr>
              <a:r>
                <a:rPr lang="el-GR" sz="3000" b="1" dirty="0">
                  <a:solidFill>
                    <a:srgbClr val="080A78"/>
                  </a:solidFill>
                  <a:latin typeface="Arimo Bold"/>
                  <a:ea typeface="Arimo Bold"/>
                  <a:cs typeface="Arimo Bold"/>
                  <a:sym typeface="Arimo Bold"/>
                </a:rPr>
                <a:t>Διαδικασία Συναίνεσης</a:t>
              </a:r>
              <a:endParaRPr lang="en-US" sz="3000" b="1" dirty="0">
                <a:solidFill>
                  <a:srgbClr val="080A78"/>
                </a:solidFill>
                <a:latin typeface="Arimo Bold"/>
                <a:ea typeface="Arimo Bold"/>
                <a:cs typeface="Arimo Bold"/>
                <a:sym typeface="Arimo Bold"/>
              </a:endParaRPr>
            </a:p>
            <a:p>
              <a:pPr algn="ctr">
                <a:lnSpc>
                  <a:spcPts val="359"/>
                </a:lnSpc>
              </a:pPr>
              <a:endParaRPr lang="en-US" sz="3000" b="1" dirty="0">
                <a:solidFill>
                  <a:srgbClr val="080A78"/>
                </a:solidFill>
                <a:latin typeface="Arimo Bold"/>
                <a:ea typeface="Arimo Bold"/>
                <a:cs typeface="Arimo Bold"/>
                <a:sym typeface="Arimo Bold"/>
              </a:endParaRPr>
            </a:p>
          </p:txBody>
        </p:sp>
      </p:grpSp>
      <p:sp>
        <p:nvSpPr>
          <p:cNvPr id="14" name="Freeform 14"/>
          <p:cNvSpPr/>
          <p:nvPr/>
        </p:nvSpPr>
        <p:spPr>
          <a:xfrm>
            <a:off x="525653" y="4508922"/>
            <a:ext cx="6175594" cy="4346075"/>
          </a:xfrm>
          <a:custGeom>
            <a:avLst/>
            <a:gdLst/>
            <a:ahLst/>
            <a:cxnLst/>
            <a:rect l="l" t="t" r="r" b="b"/>
            <a:pathLst>
              <a:path w="6175594" h="4346075">
                <a:moveTo>
                  <a:pt x="0" y="0"/>
                </a:moveTo>
                <a:lnTo>
                  <a:pt x="6175594" y="0"/>
                </a:lnTo>
                <a:lnTo>
                  <a:pt x="6175594" y="4346074"/>
                </a:lnTo>
                <a:lnTo>
                  <a:pt x="0" y="4346074"/>
                </a:lnTo>
                <a:lnTo>
                  <a:pt x="0" y="0"/>
                </a:lnTo>
                <a:close/>
              </a:path>
            </a:pathLst>
          </a:custGeom>
          <a:blipFill>
            <a:blip r:embed="rId8">
              <a:alphaModFix amt="28000"/>
            </a:blip>
            <a:stretch>
              <a:fillRect/>
            </a:stretch>
          </a:blipFill>
        </p:spPr>
        <p:txBody>
          <a:bodyPr/>
          <a:lstStyle/>
          <a:p>
            <a:endParaRPr lang="es-ES"/>
          </a:p>
        </p:txBody>
      </p:sp>
      <p:sp>
        <p:nvSpPr>
          <p:cNvPr id="15" name="TextBox 15"/>
          <p:cNvSpPr txBox="1"/>
          <p:nvPr/>
        </p:nvSpPr>
        <p:spPr>
          <a:xfrm>
            <a:off x="6541510" y="2498234"/>
            <a:ext cx="5640890" cy="5668218"/>
          </a:xfrm>
          <a:prstGeom prst="rect">
            <a:avLst/>
          </a:prstGeom>
        </p:spPr>
        <p:txBody>
          <a:bodyPr wrap="square" lIns="0" tIns="0" rIns="0" bIns="0" rtlCol="0" anchor="t">
            <a:spAutoFit/>
          </a:bodyPr>
          <a:lstStyle/>
          <a:p>
            <a:pPr algn="just">
              <a:lnSpc>
                <a:spcPts val="3359"/>
              </a:lnSpc>
            </a:pPr>
            <a:r>
              <a:rPr lang="el-GR" sz="2799" dirty="0">
                <a:solidFill>
                  <a:srgbClr val="FFFFFF"/>
                </a:solidFill>
                <a:latin typeface="Abhaya Libre"/>
                <a:ea typeface="Abhaya Libre"/>
                <a:cs typeface="Abhaya Libre"/>
                <a:sym typeface="Abhaya Libre"/>
              </a:rPr>
              <a:t>Σε συγκεκριμένους τομείς πολιτικής ,  όπως η φορολογία, η ανταγωνιστικότητα, ή η αγροτική πολιτική, η Ε..Ε χρησιμοποιεί μια διαφορετική μέθοδο όπου το Ευρωπαϊκό Κοινοβούλιο γνωμοδοτεί</a:t>
            </a:r>
            <a:r>
              <a:rPr lang="en-US" sz="2799" dirty="0">
                <a:solidFill>
                  <a:srgbClr val="FFFFFF"/>
                </a:solidFill>
                <a:latin typeface="Abhaya Libre"/>
                <a:ea typeface="Abhaya Libre"/>
                <a:cs typeface="Abhaya Libre"/>
                <a:sym typeface="Abhaya Libre"/>
              </a:rPr>
              <a:t>,</a:t>
            </a:r>
            <a:r>
              <a:rPr lang="el-GR" sz="2799" dirty="0">
                <a:solidFill>
                  <a:srgbClr val="FFFFFF"/>
                </a:solidFill>
                <a:latin typeface="Abhaya Libre"/>
                <a:ea typeface="Abhaya Libre"/>
                <a:cs typeface="Abhaya Libre"/>
                <a:sym typeface="Abhaya Libre"/>
              </a:rPr>
              <a:t> αλλά το Συμβούλιο της ΕΕ έχει την τελική άποψη.</a:t>
            </a:r>
            <a:endParaRPr lang="en-US" sz="2799" dirty="0">
              <a:solidFill>
                <a:srgbClr val="FFFFFF"/>
              </a:solidFill>
              <a:latin typeface="Abhaya Libre"/>
              <a:ea typeface="Abhaya Libre"/>
              <a:cs typeface="Abhaya Libre"/>
              <a:sym typeface="Abhaya Libre"/>
            </a:endParaRPr>
          </a:p>
          <a:p>
            <a:pPr algn="just">
              <a:lnSpc>
                <a:spcPts val="3359"/>
              </a:lnSpc>
            </a:pPr>
            <a:r>
              <a:rPr lang="el-GR" sz="2799" dirty="0">
                <a:solidFill>
                  <a:srgbClr val="FFFFFF"/>
                </a:solidFill>
                <a:latin typeface="Abhaya Libre"/>
                <a:ea typeface="Abhaya Libre"/>
                <a:cs typeface="Abhaya Libre"/>
                <a:sym typeface="Abhaya Libre"/>
              </a:rPr>
              <a:t>Παρόλο του ο ρόλος του Κοινοβουλίου είναι συμβουλευτικός</a:t>
            </a:r>
            <a:r>
              <a:rPr lang="en-US" sz="2799" dirty="0">
                <a:solidFill>
                  <a:srgbClr val="FFFFFF"/>
                </a:solidFill>
                <a:latin typeface="Abhaya Libre"/>
                <a:ea typeface="Abhaya Libre"/>
                <a:cs typeface="Abhaya Libre"/>
                <a:sym typeface="Abhaya Libre"/>
              </a:rPr>
              <a:t>, </a:t>
            </a:r>
            <a:r>
              <a:rPr lang="el-GR" sz="2799" dirty="0">
                <a:solidFill>
                  <a:srgbClr val="FFFFFF"/>
                </a:solidFill>
                <a:latin typeface="Abhaya Libre"/>
                <a:ea typeface="Abhaya Libre"/>
                <a:cs typeface="Abhaya Libre"/>
                <a:sym typeface="Abhaya Libre"/>
              </a:rPr>
              <a:t>επιτρέπει την συμβολή των εκπροσώπων των πολιτών πριν την τελική λήψη των αποφάσεων.</a:t>
            </a:r>
            <a:endParaRPr lang="en-US" sz="2799" dirty="0">
              <a:solidFill>
                <a:srgbClr val="FFFFFF"/>
              </a:solidFill>
              <a:latin typeface="Abhaya Libre"/>
              <a:ea typeface="Abhaya Libre"/>
              <a:cs typeface="Abhaya Libre"/>
              <a:sym typeface="Abhaya Libre"/>
            </a:endParaRPr>
          </a:p>
        </p:txBody>
      </p:sp>
      <p:sp>
        <p:nvSpPr>
          <p:cNvPr id="16" name="TextBox 16"/>
          <p:cNvSpPr txBox="1"/>
          <p:nvPr/>
        </p:nvSpPr>
        <p:spPr>
          <a:xfrm>
            <a:off x="12647112" y="3763587"/>
            <a:ext cx="5086473" cy="6104235"/>
          </a:xfrm>
          <a:prstGeom prst="rect">
            <a:avLst/>
          </a:prstGeom>
        </p:spPr>
        <p:txBody>
          <a:bodyPr wrap="square" lIns="0" tIns="0" rIns="0" bIns="0" rtlCol="0" anchor="t">
            <a:spAutoFit/>
          </a:bodyPr>
          <a:lstStyle/>
          <a:p>
            <a:pPr algn="just">
              <a:lnSpc>
                <a:spcPts val="3359"/>
              </a:lnSpc>
            </a:pPr>
            <a:r>
              <a:rPr lang="el-GR" sz="2799" dirty="0">
                <a:solidFill>
                  <a:srgbClr val="FFFFFF"/>
                </a:solidFill>
                <a:latin typeface="Abhaya Libre"/>
                <a:ea typeface="Abhaya Libre"/>
                <a:cs typeface="Abhaya Libre"/>
                <a:sym typeface="Abhaya Libre"/>
              </a:rPr>
              <a:t>Χρησιμοποιείται για πολύ ευαίσθητα ζητήματα, όπως διεθνείς συμφωνίες ή την αποδοχή νέων κρατών-μελών.</a:t>
            </a:r>
            <a:r>
              <a:rPr lang="en-US" sz="2799" dirty="0">
                <a:solidFill>
                  <a:srgbClr val="FFFFFF"/>
                </a:solidFill>
                <a:latin typeface="Abhaya Libre"/>
                <a:ea typeface="Abhaya Libre"/>
                <a:cs typeface="Abhaya Libre"/>
                <a:sym typeface="Abhaya Libre"/>
              </a:rPr>
              <a:t> </a:t>
            </a:r>
            <a:r>
              <a:rPr lang="el-GR" sz="2799" dirty="0">
                <a:solidFill>
                  <a:srgbClr val="FFFFFF"/>
                </a:solidFill>
                <a:latin typeface="Abhaya Libre"/>
                <a:ea typeface="Abhaya Libre"/>
                <a:cs typeface="Abhaya Libre"/>
                <a:sym typeface="Abhaya Libre"/>
              </a:rPr>
              <a:t>Σε αυτή την διαδικασία το Ευρωπαϊκό Κοινοβούλιο πρέπει να δώσει την έγκριση του, αλλά δεν μπορεί να προτείνει τροποποιήσεις</a:t>
            </a:r>
            <a:endParaRPr lang="en-US" sz="2799" dirty="0">
              <a:solidFill>
                <a:srgbClr val="FFFFFF"/>
              </a:solidFill>
              <a:latin typeface="Abhaya Libre"/>
              <a:ea typeface="Abhaya Libre"/>
              <a:cs typeface="Abhaya Libre"/>
              <a:sym typeface="Abhaya Libre"/>
            </a:endParaRPr>
          </a:p>
          <a:p>
            <a:pPr algn="just">
              <a:lnSpc>
                <a:spcPts val="3359"/>
              </a:lnSpc>
            </a:pPr>
            <a:r>
              <a:rPr lang="el-GR" sz="2799" dirty="0">
                <a:solidFill>
                  <a:srgbClr val="FFFFFF"/>
                </a:solidFill>
                <a:latin typeface="Abhaya Libre"/>
                <a:ea typeface="Abhaya Libre"/>
                <a:cs typeface="Abhaya Libre"/>
                <a:sym typeface="Abhaya Libre"/>
              </a:rPr>
              <a:t>Αυτό παρέχει στο Κοινοβούλιο ισχυρή επιρροή, ενώ ταυτόχρονα επιτρέπει συντόμευση των διαδικασιών λήψης αποφάσεων σε κρίσιμα ζητήματα.</a:t>
            </a:r>
            <a:endParaRPr lang="en-US" sz="2799" dirty="0">
              <a:solidFill>
                <a:srgbClr val="FFFFFF"/>
              </a:solidFill>
              <a:latin typeface="Abhaya Libre"/>
              <a:ea typeface="Abhaya Libre"/>
              <a:cs typeface="Abhaya Libre"/>
              <a:sym typeface="Abhaya Libre"/>
            </a:endParaRPr>
          </a:p>
        </p:txBody>
      </p:sp>
      <p:sp>
        <p:nvSpPr>
          <p:cNvPr id="17" name="Freeform 17"/>
          <p:cNvSpPr/>
          <p:nvPr/>
        </p:nvSpPr>
        <p:spPr>
          <a:xfrm flipV="1">
            <a:off x="9753599" y="10035601"/>
            <a:ext cx="2760841" cy="141535"/>
          </a:xfrm>
          <a:custGeom>
            <a:avLst/>
            <a:gdLst/>
            <a:ahLst/>
            <a:cxnLst/>
            <a:rect l="l" t="t" r="r" b="b"/>
            <a:pathLst>
              <a:path w="6175594" h="4346075">
                <a:moveTo>
                  <a:pt x="0" y="0"/>
                </a:moveTo>
                <a:lnTo>
                  <a:pt x="6175594" y="0"/>
                </a:lnTo>
                <a:lnTo>
                  <a:pt x="6175594" y="4346074"/>
                </a:lnTo>
                <a:lnTo>
                  <a:pt x="0" y="4346074"/>
                </a:lnTo>
                <a:lnTo>
                  <a:pt x="0" y="0"/>
                </a:lnTo>
                <a:close/>
              </a:path>
            </a:pathLst>
          </a:custGeom>
          <a:blipFill>
            <a:blip r:embed="rId8">
              <a:alphaModFix amt="28000"/>
            </a:blip>
            <a:stretch>
              <a:fillRect/>
            </a:stretch>
          </a:blipFill>
        </p:spPr>
        <p:txBody>
          <a:bodyPr/>
          <a:lstStyle/>
          <a:p>
            <a:endParaRPr lang="es-ES" dirty="0"/>
          </a:p>
        </p:txBody>
      </p:sp>
      <p:sp>
        <p:nvSpPr>
          <p:cNvPr id="18" name="Freeform 18"/>
          <p:cNvSpPr/>
          <p:nvPr/>
        </p:nvSpPr>
        <p:spPr>
          <a:xfrm flipH="1">
            <a:off x="17884766" y="7581900"/>
            <a:ext cx="2994034" cy="741034"/>
          </a:xfrm>
          <a:custGeom>
            <a:avLst/>
            <a:gdLst/>
            <a:ahLst/>
            <a:cxnLst/>
            <a:rect l="l" t="t" r="r" b="b"/>
            <a:pathLst>
              <a:path w="6175594" h="4346075">
                <a:moveTo>
                  <a:pt x="0" y="0"/>
                </a:moveTo>
                <a:lnTo>
                  <a:pt x="6175594" y="0"/>
                </a:lnTo>
                <a:lnTo>
                  <a:pt x="6175594" y="4346075"/>
                </a:lnTo>
                <a:lnTo>
                  <a:pt x="0" y="4346075"/>
                </a:lnTo>
                <a:lnTo>
                  <a:pt x="0" y="0"/>
                </a:lnTo>
                <a:close/>
              </a:path>
            </a:pathLst>
          </a:custGeom>
          <a:blipFill>
            <a:blip r:embed="rId8">
              <a:alphaModFix amt="28000"/>
            </a:blip>
            <a:stretch>
              <a:fillRect/>
            </a:stretch>
          </a:blipFill>
        </p:spPr>
        <p:txBody>
          <a:bodyPr/>
          <a:lstStyle/>
          <a:p>
            <a:endParaRPr lang="es-ES" dirty="0"/>
          </a:p>
        </p:txBody>
      </p:sp>
      <p:sp>
        <p:nvSpPr>
          <p:cNvPr id="19" name="TextBox 19"/>
          <p:cNvSpPr txBox="1"/>
          <p:nvPr/>
        </p:nvSpPr>
        <p:spPr>
          <a:xfrm>
            <a:off x="1121298" y="4367384"/>
            <a:ext cx="4984305" cy="5668218"/>
          </a:xfrm>
          <a:prstGeom prst="rect">
            <a:avLst/>
          </a:prstGeom>
        </p:spPr>
        <p:txBody>
          <a:bodyPr lIns="0" tIns="0" rIns="0" bIns="0" rtlCol="0" anchor="t">
            <a:spAutoFit/>
          </a:bodyPr>
          <a:lstStyle/>
          <a:p>
            <a:pPr algn="just">
              <a:lnSpc>
                <a:spcPts val="3359"/>
              </a:lnSpc>
            </a:pPr>
            <a:r>
              <a:rPr lang="el-GR" sz="2799" dirty="0">
                <a:solidFill>
                  <a:srgbClr val="FFFFFF"/>
                </a:solidFill>
                <a:latin typeface="Abhaya Libre"/>
                <a:ea typeface="Abhaya Libre"/>
                <a:cs typeface="Abhaya Libre"/>
                <a:sym typeface="Abhaya Libre"/>
              </a:rPr>
              <a:t>Η πιο συνηθισμένη μέθοδος υιοθέτησης νέων ευρωπαϊκών νόμων.</a:t>
            </a:r>
            <a:r>
              <a:rPr lang="en-US" sz="2799" dirty="0">
                <a:solidFill>
                  <a:srgbClr val="FFFFFF"/>
                </a:solidFill>
                <a:latin typeface="Abhaya Libre"/>
                <a:ea typeface="Abhaya Libre"/>
                <a:cs typeface="Abhaya Libre"/>
                <a:sym typeface="Abhaya Libre"/>
              </a:rPr>
              <a:t> </a:t>
            </a:r>
            <a:r>
              <a:rPr lang="el-GR" sz="2799" dirty="0">
                <a:solidFill>
                  <a:srgbClr val="FFFFFF"/>
                </a:solidFill>
                <a:latin typeface="Abhaya Libre"/>
                <a:ea typeface="Abhaya Libre"/>
                <a:cs typeface="Abhaya Libre"/>
                <a:sym typeface="Abhaya Libre"/>
              </a:rPr>
              <a:t>Σε αυτή την διαδικασία τόσο το Ευρωπαϊκό Κοινοβούλιο όσο και το Συμβούλιο της Ε.Ε. θα πρέπει να εγκρίνουν την πρόταση νόμου, έχοντας την δυνατότητα για τροποποιήσεις.</a:t>
            </a:r>
            <a:endParaRPr lang="en-US" sz="2799" dirty="0">
              <a:solidFill>
                <a:srgbClr val="FFFFFF"/>
              </a:solidFill>
              <a:latin typeface="Abhaya Libre"/>
              <a:ea typeface="Abhaya Libre"/>
              <a:cs typeface="Abhaya Libre"/>
              <a:sym typeface="Abhaya Libre"/>
            </a:endParaRPr>
          </a:p>
          <a:p>
            <a:pPr algn="just">
              <a:lnSpc>
                <a:spcPts val="3359"/>
              </a:lnSpc>
            </a:pPr>
            <a:r>
              <a:rPr lang="el-GR" sz="2799" dirty="0">
                <a:solidFill>
                  <a:srgbClr val="FFFFFF"/>
                </a:solidFill>
                <a:latin typeface="Abhaya Libre"/>
                <a:ea typeface="Abhaya Libre"/>
                <a:cs typeface="Abhaya Libre"/>
                <a:sym typeface="Abhaya Libre"/>
              </a:rPr>
              <a:t>Η διαδικασία αυτή διασφαλίζει στην νομοθεσία της Ε.Ε., λαμβάνονται υπόψιν, τόσο  τα συμφέροντα των πολιτών όσο και των εθνικών κυβερνήσεων.</a:t>
            </a:r>
            <a:endParaRPr lang="en-US" sz="2799" dirty="0">
              <a:solidFill>
                <a:srgbClr val="FFFFFF"/>
              </a:solidFill>
              <a:latin typeface="Abhaya Libre"/>
              <a:ea typeface="Abhaya Libre"/>
              <a:cs typeface="Abhaya Libre"/>
              <a:sym typeface="Abhaya Libre"/>
            </a:endParaRPr>
          </a:p>
        </p:txBody>
      </p:sp>
      <p:sp>
        <p:nvSpPr>
          <p:cNvPr id="20" name="TextBox 20"/>
          <p:cNvSpPr txBox="1"/>
          <p:nvPr/>
        </p:nvSpPr>
        <p:spPr>
          <a:xfrm>
            <a:off x="1600200" y="585698"/>
            <a:ext cx="15156375" cy="2000548"/>
          </a:xfrm>
          <a:prstGeom prst="rect">
            <a:avLst/>
          </a:prstGeom>
        </p:spPr>
        <p:txBody>
          <a:bodyPr wrap="square" lIns="0" tIns="0" rIns="0" bIns="0" rtlCol="0" anchor="t">
            <a:spAutoFit/>
          </a:bodyPr>
          <a:lstStyle/>
          <a:p>
            <a:pPr algn="ctr">
              <a:lnSpc>
                <a:spcPts val="7800"/>
              </a:lnSpc>
            </a:pPr>
            <a:r>
              <a:rPr lang="el-GR" sz="6500" b="1" dirty="0">
                <a:solidFill>
                  <a:srgbClr val="FFFFFF"/>
                </a:solidFill>
                <a:latin typeface="Arimo Bold"/>
                <a:ea typeface="Arimo Bold"/>
                <a:cs typeface="Arimo Bold"/>
                <a:sym typeface="Arimo Bold"/>
              </a:rPr>
              <a:t>Η Διαδικασία λήψης αποφάσεων στην Ε.Ε.</a:t>
            </a:r>
            <a:endParaRPr lang="en-US" sz="6500" b="1" dirty="0">
              <a:solidFill>
                <a:srgbClr val="FFFFFF"/>
              </a:solidFill>
              <a:latin typeface="Arimo Bold"/>
              <a:ea typeface="Arimo Bold"/>
              <a:cs typeface="Arimo Bold"/>
              <a:sym typeface="Arimo Bo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1502372" y="3065516"/>
            <a:ext cx="7647480" cy="6618450"/>
          </a:xfrm>
          <a:custGeom>
            <a:avLst/>
            <a:gdLst/>
            <a:ahLst/>
            <a:cxnLst/>
            <a:rect l="l" t="t" r="r" b="b"/>
            <a:pathLst>
              <a:path w="7647480" h="6618450">
                <a:moveTo>
                  <a:pt x="0" y="0"/>
                </a:moveTo>
                <a:lnTo>
                  <a:pt x="7647480" y="0"/>
                </a:lnTo>
                <a:lnTo>
                  <a:pt x="7647480" y="6618450"/>
                </a:lnTo>
                <a:lnTo>
                  <a:pt x="0" y="66184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1420678" y="4203041"/>
            <a:ext cx="10441525" cy="1077218"/>
          </a:xfrm>
          <a:prstGeom prst="rect">
            <a:avLst/>
          </a:prstGeom>
        </p:spPr>
        <p:txBody>
          <a:bodyPr lIns="0" tIns="0" rIns="0" bIns="0" rtlCol="0" anchor="t">
            <a:spAutoFit/>
          </a:bodyPr>
          <a:lstStyle/>
          <a:p>
            <a:pPr algn="ctr">
              <a:lnSpc>
                <a:spcPts val="8401"/>
              </a:lnSpc>
            </a:pPr>
            <a:r>
              <a:rPr lang="el-GR" sz="7001" b="1" dirty="0">
                <a:solidFill>
                  <a:srgbClr val="FFFFFF"/>
                </a:solidFill>
                <a:latin typeface="Arimo Bold"/>
                <a:ea typeface="Arimo Bold"/>
                <a:cs typeface="Arimo Bold"/>
                <a:sym typeface="Arimo Bold"/>
              </a:rPr>
              <a:t>Αξίες</a:t>
            </a:r>
            <a:r>
              <a:rPr lang="en-US" sz="7001" b="1" dirty="0">
                <a:solidFill>
                  <a:srgbClr val="FFFFFF"/>
                </a:solidFill>
                <a:latin typeface="Arimo Bold"/>
                <a:ea typeface="Arimo Bold"/>
                <a:cs typeface="Arimo Bold"/>
                <a:sym typeface="Arimo Bold"/>
              </a:rPr>
              <a:t> &amp; </a:t>
            </a:r>
            <a:r>
              <a:rPr lang="el-GR" sz="7001" b="1" dirty="0">
                <a:solidFill>
                  <a:srgbClr val="FFFFFF"/>
                </a:solidFill>
                <a:latin typeface="Arimo Bold"/>
                <a:ea typeface="Arimo Bold"/>
                <a:cs typeface="Arimo Bold"/>
                <a:sym typeface="Arimo Bold"/>
              </a:rPr>
              <a:t>Στόχοι της Ε.Ε.</a:t>
            </a:r>
            <a:r>
              <a:rPr lang="en-US" sz="7001" b="1" dirty="0">
                <a:solidFill>
                  <a:srgbClr val="FFFFFF"/>
                </a:solidFill>
                <a:latin typeface="Arimo Bold"/>
                <a:ea typeface="Arimo Bold"/>
                <a:cs typeface="Arimo Bold"/>
                <a:sym typeface="Arimo Bold"/>
              </a:rPr>
              <a:t> </a:t>
            </a:r>
          </a:p>
        </p:txBody>
      </p:sp>
      <p:sp>
        <p:nvSpPr>
          <p:cNvPr id="5" name="TextBox 5"/>
          <p:cNvSpPr txBox="1"/>
          <p:nvPr/>
        </p:nvSpPr>
        <p:spPr>
          <a:xfrm>
            <a:off x="3128428" y="1791328"/>
            <a:ext cx="7026025" cy="1562100"/>
          </a:xfrm>
          <a:prstGeom prst="rect">
            <a:avLst/>
          </a:prstGeom>
        </p:spPr>
        <p:txBody>
          <a:bodyPr lIns="0" tIns="0" rIns="0" bIns="0" rtlCol="0" anchor="t">
            <a:spAutoFit/>
          </a:bodyPr>
          <a:lstStyle/>
          <a:p>
            <a:pPr algn="ctr">
              <a:lnSpc>
                <a:spcPts val="12000"/>
              </a:lnSpc>
            </a:pPr>
            <a:r>
              <a:rPr lang="el-GR" sz="10000" b="1" dirty="0">
                <a:solidFill>
                  <a:srgbClr val="FFFFFF"/>
                </a:solidFill>
                <a:latin typeface="Arimo Bold"/>
                <a:ea typeface="Arimo Bold"/>
                <a:cs typeface="Arimo Bold"/>
                <a:sym typeface="Arimo Bold"/>
              </a:rPr>
              <a:t>Ενότητα</a:t>
            </a:r>
            <a:r>
              <a:rPr lang="en-US" sz="10000" b="1" dirty="0">
                <a:solidFill>
                  <a:srgbClr val="FFFFFF"/>
                </a:solidFill>
                <a:latin typeface="Arimo Bold"/>
                <a:ea typeface="Arimo Bold"/>
                <a:cs typeface="Arimo Bold"/>
                <a:sym typeface="Arimo Bold"/>
              </a:rPr>
              <a:t>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5287636" y="3609910"/>
            <a:ext cx="4562192" cy="3948312"/>
          </a:xfrm>
          <a:custGeom>
            <a:avLst/>
            <a:gdLst/>
            <a:ahLst/>
            <a:cxnLst/>
            <a:rect l="l" t="t" r="r" b="b"/>
            <a:pathLst>
              <a:path w="4562192" h="3948312">
                <a:moveTo>
                  <a:pt x="0" y="0"/>
                </a:moveTo>
                <a:lnTo>
                  <a:pt x="4562192" y="0"/>
                </a:lnTo>
                <a:lnTo>
                  <a:pt x="4562192" y="3948312"/>
                </a:lnTo>
                <a:lnTo>
                  <a:pt x="0" y="39483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0" y="4868931"/>
            <a:ext cx="8116958" cy="5418069"/>
          </a:xfrm>
          <a:custGeom>
            <a:avLst/>
            <a:gdLst/>
            <a:ahLst/>
            <a:cxnLst/>
            <a:rect l="l" t="t" r="r" b="b"/>
            <a:pathLst>
              <a:path w="8116958" h="5418069">
                <a:moveTo>
                  <a:pt x="0" y="0"/>
                </a:moveTo>
                <a:lnTo>
                  <a:pt x="8116958" y="0"/>
                </a:lnTo>
                <a:lnTo>
                  <a:pt x="8116958" y="5418069"/>
                </a:lnTo>
                <a:lnTo>
                  <a:pt x="0" y="5418069"/>
                </a:lnTo>
                <a:lnTo>
                  <a:pt x="0" y="0"/>
                </a:lnTo>
                <a:close/>
              </a:path>
            </a:pathLst>
          </a:custGeom>
          <a:blipFill>
            <a:blip r:embed="rId6"/>
            <a:stretch>
              <a:fillRect/>
            </a:stretch>
          </a:blipFill>
        </p:spPr>
        <p:txBody>
          <a:bodyPr/>
          <a:lstStyle/>
          <a:p>
            <a:endParaRPr lang="es-ES"/>
          </a:p>
        </p:txBody>
      </p:sp>
      <p:sp>
        <p:nvSpPr>
          <p:cNvPr id="5" name="TextBox 5"/>
          <p:cNvSpPr txBox="1"/>
          <p:nvPr/>
        </p:nvSpPr>
        <p:spPr>
          <a:xfrm>
            <a:off x="1517875" y="943375"/>
            <a:ext cx="15225150" cy="1077218"/>
          </a:xfrm>
          <a:prstGeom prst="rect">
            <a:avLst/>
          </a:prstGeom>
        </p:spPr>
        <p:txBody>
          <a:bodyPr lIns="0" tIns="0" rIns="0" bIns="0" rtlCol="0" anchor="t">
            <a:spAutoFit/>
          </a:bodyPr>
          <a:lstStyle/>
          <a:p>
            <a:pPr algn="l">
              <a:lnSpc>
                <a:spcPts val="8400"/>
              </a:lnSpc>
            </a:pPr>
            <a:r>
              <a:rPr lang="el-GR" sz="7000" b="1" dirty="0">
                <a:solidFill>
                  <a:srgbClr val="FFFFFF"/>
                </a:solidFill>
                <a:latin typeface="Arimo Bold"/>
                <a:ea typeface="Arimo Bold"/>
                <a:cs typeface="Arimo Bold"/>
                <a:sym typeface="Arimo Bold"/>
              </a:rPr>
              <a:t>Θεμελιώδεις Αξίες της Ε.Ε.</a:t>
            </a:r>
            <a:endParaRPr lang="en-US" sz="7000" b="1" dirty="0">
              <a:solidFill>
                <a:srgbClr val="FFFFFF"/>
              </a:solidFill>
              <a:latin typeface="Arimo Bold"/>
              <a:ea typeface="Arimo Bold"/>
              <a:cs typeface="Arimo Bold"/>
              <a:sym typeface="Arimo Bold"/>
            </a:endParaRPr>
          </a:p>
        </p:txBody>
      </p:sp>
      <p:sp>
        <p:nvSpPr>
          <p:cNvPr id="6" name="TextBox 6"/>
          <p:cNvSpPr txBox="1"/>
          <p:nvPr/>
        </p:nvSpPr>
        <p:spPr>
          <a:xfrm>
            <a:off x="1517875" y="2552677"/>
            <a:ext cx="12961874" cy="2052100"/>
          </a:xfrm>
          <a:prstGeom prst="rect">
            <a:avLst/>
          </a:prstGeom>
        </p:spPr>
        <p:txBody>
          <a:bodyPr lIns="0" tIns="0" rIns="0" bIns="0" rtlCol="0" anchor="t">
            <a:spAutoFit/>
          </a:bodyPr>
          <a:lstStyle/>
          <a:p>
            <a:pPr algn="l">
              <a:lnSpc>
                <a:spcPts val="4008"/>
              </a:lnSpc>
            </a:pPr>
            <a:r>
              <a:rPr lang="el-GR" sz="3340" dirty="0">
                <a:solidFill>
                  <a:srgbClr val="FFFFFF"/>
                </a:solidFill>
                <a:latin typeface="Abhaya Libre"/>
                <a:ea typeface="Abhaya Libre"/>
                <a:cs typeface="Abhaya Libre"/>
                <a:sym typeface="Abhaya Libre"/>
              </a:rPr>
              <a:t>Στην καρδία της Ευρωπαϊκής Ένωσης βρίσκονται θεμελιώδεις αξίες οι οποίες προσδιορίζουν την ταυτότητα της και καθοδηγούν την πολιτική της. Αυτές οι αξίες έχουν κατοχυρωθεί στην Συνθήκη της Ευρωπαϊκής Ένωσης και αντανακλώνται σε κάθε πράξη της Ε.Ε.</a:t>
            </a:r>
            <a:endParaRPr lang="en-US" sz="3340" dirty="0">
              <a:solidFill>
                <a:srgbClr val="FFFFFF"/>
              </a:solidFill>
              <a:latin typeface="Abhaya Libre"/>
              <a:ea typeface="Abhaya Libre"/>
              <a:cs typeface="Abhaya Libre"/>
              <a:sym typeface="Abhaya Libre"/>
            </a:endParaRPr>
          </a:p>
        </p:txBody>
      </p:sp>
      <p:sp>
        <p:nvSpPr>
          <p:cNvPr id="7" name="Freeform 7"/>
          <p:cNvSpPr/>
          <p:nvPr/>
        </p:nvSpPr>
        <p:spPr>
          <a:xfrm>
            <a:off x="9509054" y="4691055"/>
            <a:ext cx="2543260" cy="2543260"/>
          </a:xfrm>
          <a:custGeom>
            <a:avLst/>
            <a:gdLst/>
            <a:ahLst/>
            <a:cxnLst/>
            <a:rect l="l" t="t" r="r" b="b"/>
            <a:pathLst>
              <a:path w="2543260" h="2543260">
                <a:moveTo>
                  <a:pt x="0" y="0"/>
                </a:moveTo>
                <a:lnTo>
                  <a:pt x="2543260" y="0"/>
                </a:lnTo>
                <a:lnTo>
                  <a:pt x="2543260" y="2543260"/>
                </a:lnTo>
                <a:lnTo>
                  <a:pt x="0" y="2543260"/>
                </a:lnTo>
                <a:lnTo>
                  <a:pt x="0" y="0"/>
                </a:lnTo>
                <a:close/>
              </a:path>
            </a:pathLst>
          </a:custGeom>
          <a:blipFill>
            <a:blip r:embed="rId7"/>
            <a:stretch>
              <a:fillRect/>
            </a:stretch>
          </a:blipFill>
        </p:spPr>
        <p:txBody>
          <a:bodyPr/>
          <a:lstStyle/>
          <a:p>
            <a:endParaRPr lang="es-ES"/>
          </a:p>
        </p:txBody>
      </p:sp>
      <p:sp>
        <p:nvSpPr>
          <p:cNvPr id="8" name="Freeform 8"/>
          <p:cNvSpPr/>
          <p:nvPr/>
        </p:nvSpPr>
        <p:spPr>
          <a:xfrm>
            <a:off x="-4572000" y="2419286"/>
            <a:ext cx="4510587" cy="5947657"/>
          </a:xfrm>
          <a:custGeom>
            <a:avLst/>
            <a:gdLst/>
            <a:ahLst/>
            <a:cxnLst/>
            <a:rect l="l" t="t" r="r" b="b"/>
            <a:pathLst>
              <a:path w="9450000" h="8481375">
                <a:moveTo>
                  <a:pt x="9450001" y="0"/>
                </a:moveTo>
                <a:lnTo>
                  <a:pt x="0" y="0"/>
                </a:lnTo>
                <a:lnTo>
                  <a:pt x="0" y="8481375"/>
                </a:lnTo>
                <a:lnTo>
                  <a:pt x="9450001" y="8481375"/>
                </a:lnTo>
                <a:lnTo>
                  <a:pt x="9450001" y="0"/>
                </a:lnTo>
                <a:close/>
              </a:path>
            </a:pathLst>
          </a:custGeom>
          <a:blipFill>
            <a:blip r:embed="rId8">
              <a:alphaModFix amt="16000"/>
            </a:blip>
            <a:stretch>
              <a:fillRect/>
            </a:stretch>
          </a:blipFill>
        </p:spPr>
        <p:txBody>
          <a:bodyPr/>
          <a:lstStyle/>
          <a:p>
            <a:endParaRPr lang="es-ES" dirty="0"/>
          </a:p>
        </p:txBody>
      </p:sp>
      <p:grpSp>
        <p:nvGrpSpPr>
          <p:cNvPr id="9" name="Group 9"/>
          <p:cNvGrpSpPr/>
          <p:nvPr/>
        </p:nvGrpSpPr>
        <p:grpSpPr>
          <a:xfrm>
            <a:off x="8489086" y="7558222"/>
            <a:ext cx="2587327" cy="2543260"/>
            <a:chOff x="496171" y="0"/>
            <a:chExt cx="3449768" cy="3391013"/>
          </a:xfrm>
        </p:grpSpPr>
        <p:sp>
          <p:nvSpPr>
            <p:cNvPr id="10" name="Freeform 10"/>
            <p:cNvSpPr/>
            <p:nvPr/>
          </p:nvSpPr>
          <p:spPr>
            <a:xfrm>
              <a:off x="554927" y="0"/>
              <a:ext cx="3391012" cy="3391013"/>
            </a:xfrm>
            <a:custGeom>
              <a:avLst/>
              <a:gdLst/>
              <a:ahLst/>
              <a:cxnLst/>
              <a:rect l="l" t="t" r="r" b="b"/>
              <a:pathLst>
                <a:path w="3391013" h="3391013">
                  <a:moveTo>
                    <a:pt x="0" y="0"/>
                  </a:moveTo>
                  <a:lnTo>
                    <a:pt x="3391013" y="0"/>
                  </a:lnTo>
                  <a:lnTo>
                    <a:pt x="3391013" y="3391013"/>
                  </a:lnTo>
                  <a:lnTo>
                    <a:pt x="0" y="3391013"/>
                  </a:lnTo>
                  <a:lnTo>
                    <a:pt x="0" y="0"/>
                  </a:lnTo>
                  <a:close/>
                </a:path>
              </a:pathLst>
            </a:custGeom>
            <a:blipFill>
              <a:blip r:embed="rId7"/>
              <a:stretch>
                <a:fillRect/>
              </a:stretch>
            </a:blipFill>
          </p:spPr>
          <p:txBody>
            <a:bodyPr/>
            <a:lstStyle/>
            <a:p>
              <a:endParaRPr lang="es-ES"/>
            </a:p>
          </p:txBody>
        </p:sp>
        <p:sp>
          <p:nvSpPr>
            <p:cNvPr id="11" name="TextBox 11"/>
            <p:cNvSpPr txBox="1"/>
            <p:nvPr/>
          </p:nvSpPr>
          <p:spPr>
            <a:xfrm>
              <a:off x="496171" y="1085908"/>
              <a:ext cx="3367884" cy="1288130"/>
            </a:xfrm>
            <a:prstGeom prst="rect">
              <a:avLst/>
            </a:prstGeom>
          </p:spPr>
          <p:txBody>
            <a:bodyPr wrap="square" lIns="0" tIns="0" rIns="0" bIns="0" rtlCol="0" anchor="t">
              <a:spAutoFit/>
            </a:bodyPr>
            <a:lstStyle/>
            <a:p>
              <a:pPr algn="ctr">
                <a:lnSpc>
                  <a:spcPts val="3704"/>
                </a:lnSpc>
              </a:pPr>
              <a:r>
                <a:rPr lang="el-GR" sz="3899" spc="-194" dirty="0">
                  <a:solidFill>
                    <a:srgbClr val="FFFFFF"/>
                  </a:solidFill>
                  <a:latin typeface="Cormorant Garamond"/>
                  <a:ea typeface="Cormorant Garamond"/>
                  <a:cs typeface="Cormorant Garamond"/>
                  <a:sym typeface="Cormorant Garamond"/>
                </a:rPr>
                <a:t>Ανθρώπινη Αξιοπρέπεια</a:t>
              </a:r>
              <a:endParaRPr lang="en-US" sz="3899" spc="-194" dirty="0">
                <a:solidFill>
                  <a:srgbClr val="FFFFFF"/>
                </a:solidFill>
                <a:latin typeface="Cormorant Garamond"/>
                <a:ea typeface="Cormorant Garamond"/>
                <a:cs typeface="Cormorant Garamond"/>
                <a:sym typeface="Cormorant Garamond"/>
              </a:endParaRPr>
            </a:p>
          </p:txBody>
        </p:sp>
      </p:grpSp>
      <p:sp>
        <p:nvSpPr>
          <p:cNvPr id="12" name="Freeform 12"/>
          <p:cNvSpPr/>
          <p:nvPr/>
        </p:nvSpPr>
        <p:spPr>
          <a:xfrm>
            <a:off x="11702297" y="6306335"/>
            <a:ext cx="2543260" cy="2543260"/>
          </a:xfrm>
          <a:custGeom>
            <a:avLst/>
            <a:gdLst/>
            <a:ahLst/>
            <a:cxnLst/>
            <a:rect l="l" t="t" r="r" b="b"/>
            <a:pathLst>
              <a:path w="2543260" h="2543260">
                <a:moveTo>
                  <a:pt x="0" y="0"/>
                </a:moveTo>
                <a:lnTo>
                  <a:pt x="2543260" y="0"/>
                </a:lnTo>
                <a:lnTo>
                  <a:pt x="2543260" y="2543260"/>
                </a:lnTo>
                <a:lnTo>
                  <a:pt x="0" y="2543260"/>
                </a:lnTo>
                <a:lnTo>
                  <a:pt x="0" y="0"/>
                </a:lnTo>
                <a:close/>
              </a:path>
            </a:pathLst>
          </a:custGeom>
          <a:blipFill>
            <a:blip r:embed="rId7"/>
            <a:stretch>
              <a:fillRect/>
            </a:stretch>
          </a:blipFill>
        </p:spPr>
        <p:txBody>
          <a:bodyPr/>
          <a:lstStyle/>
          <a:p>
            <a:endParaRPr lang="es-ES"/>
          </a:p>
        </p:txBody>
      </p:sp>
      <p:sp>
        <p:nvSpPr>
          <p:cNvPr id="13" name="Freeform 13"/>
          <p:cNvSpPr/>
          <p:nvPr/>
        </p:nvSpPr>
        <p:spPr>
          <a:xfrm>
            <a:off x="13444410" y="4124302"/>
            <a:ext cx="2543260" cy="2543260"/>
          </a:xfrm>
          <a:custGeom>
            <a:avLst/>
            <a:gdLst/>
            <a:ahLst/>
            <a:cxnLst/>
            <a:rect l="l" t="t" r="r" b="b"/>
            <a:pathLst>
              <a:path w="2543260" h="2543260">
                <a:moveTo>
                  <a:pt x="0" y="0"/>
                </a:moveTo>
                <a:lnTo>
                  <a:pt x="2543260" y="0"/>
                </a:lnTo>
                <a:lnTo>
                  <a:pt x="2543260" y="2543260"/>
                </a:lnTo>
                <a:lnTo>
                  <a:pt x="0" y="2543260"/>
                </a:lnTo>
                <a:lnTo>
                  <a:pt x="0" y="0"/>
                </a:lnTo>
                <a:close/>
              </a:path>
            </a:pathLst>
          </a:custGeom>
          <a:blipFill>
            <a:blip r:embed="rId7"/>
            <a:stretch>
              <a:fillRect/>
            </a:stretch>
          </a:blipFill>
        </p:spPr>
        <p:txBody>
          <a:bodyPr/>
          <a:lstStyle/>
          <a:p>
            <a:endParaRPr lang="es-ES"/>
          </a:p>
        </p:txBody>
      </p:sp>
      <p:sp>
        <p:nvSpPr>
          <p:cNvPr id="14" name="Freeform 14"/>
          <p:cNvSpPr/>
          <p:nvPr/>
        </p:nvSpPr>
        <p:spPr>
          <a:xfrm>
            <a:off x="14199765" y="7095313"/>
            <a:ext cx="2543260" cy="2543260"/>
          </a:xfrm>
          <a:custGeom>
            <a:avLst/>
            <a:gdLst/>
            <a:ahLst/>
            <a:cxnLst/>
            <a:rect l="l" t="t" r="r" b="b"/>
            <a:pathLst>
              <a:path w="2543260" h="2543260">
                <a:moveTo>
                  <a:pt x="0" y="0"/>
                </a:moveTo>
                <a:lnTo>
                  <a:pt x="2543260" y="0"/>
                </a:lnTo>
                <a:lnTo>
                  <a:pt x="2543260" y="2543260"/>
                </a:lnTo>
                <a:lnTo>
                  <a:pt x="0" y="2543260"/>
                </a:lnTo>
                <a:lnTo>
                  <a:pt x="0" y="0"/>
                </a:lnTo>
                <a:close/>
              </a:path>
            </a:pathLst>
          </a:custGeom>
          <a:blipFill>
            <a:blip r:embed="rId7"/>
            <a:stretch>
              <a:fillRect/>
            </a:stretch>
          </a:blipFill>
        </p:spPr>
        <p:txBody>
          <a:bodyPr/>
          <a:lstStyle/>
          <a:p>
            <a:endParaRPr lang="es-ES"/>
          </a:p>
        </p:txBody>
      </p:sp>
      <p:sp>
        <p:nvSpPr>
          <p:cNvPr id="15" name="Freeform 15"/>
          <p:cNvSpPr/>
          <p:nvPr/>
        </p:nvSpPr>
        <p:spPr>
          <a:xfrm>
            <a:off x="15287636" y="1581043"/>
            <a:ext cx="2543260" cy="2543260"/>
          </a:xfrm>
          <a:custGeom>
            <a:avLst/>
            <a:gdLst/>
            <a:ahLst/>
            <a:cxnLst/>
            <a:rect l="l" t="t" r="r" b="b"/>
            <a:pathLst>
              <a:path w="2543260" h="2543260">
                <a:moveTo>
                  <a:pt x="0" y="0"/>
                </a:moveTo>
                <a:lnTo>
                  <a:pt x="2543260" y="0"/>
                </a:lnTo>
                <a:lnTo>
                  <a:pt x="2543260" y="2543259"/>
                </a:lnTo>
                <a:lnTo>
                  <a:pt x="0" y="2543259"/>
                </a:lnTo>
                <a:lnTo>
                  <a:pt x="0" y="0"/>
                </a:lnTo>
                <a:close/>
              </a:path>
            </a:pathLst>
          </a:custGeom>
          <a:blipFill>
            <a:blip r:embed="rId7"/>
            <a:stretch>
              <a:fillRect/>
            </a:stretch>
          </a:blipFill>
        </p:spPr>
        <p:txBody>
          <a:bodyPr/>
          <a:lstStyle/>
          <a:p>
            <a:endParaRPr lang="es-ES"/>
          </a:p>
        </p:txBody>
      </p:sp>
      <p:sp>
        <p:nvSpPr>
          <p:cNvPr id="16" name="Freeform 16"/>
          <p:cNvSpPr/>
          <p:nvPr/>
        </p:nvSpPr>
        <p:spPr>
          <a:xfrm>
            <a:off x="14670249" y="3209337"/>
            <a:ext cx="801147" cy="801147"/>
          </a:xfrm>
          <a:custGeom>
            <a:avLst/>
            <a:gdLst/>
            <a:ahLst/>
            <a:cxnLst/>
            <a:rect l="l" t="t" r="r" b="b"/>
            <a:pathLst>
              <a:path w="801147" h="801147">
                <a:moveTo>
                  <a:pt x="0" y="0"/>
                </a:moveTo>
                <a:lnTo>
                  <a:pt x="801146" y="0"/>
                </a:lnTo>
                <a:lnTo>
                  <a:pt x="801146" y="801146"/>
                </a:lnTo>
                <a:lnTo>
                  <a:pt x="0" y="801146"/>
                </a:lnTo>
                <a:lnTo>
                  <a:pt x="0" y="0"/>
                </a:lnTo>
                <a:close/>
              </a:path>
            </a:pathLst>
          </a:custGeom>
          <a:blipFill>
            <a:blip r:embed="rId7"/>
            <a:stretch>
              <a:fillRect/>
            </a:stretch>
          </a:blipFill>
        </p:spPr>
        <p:txBody>
          <a:bodyPr/>
          <a:lstStyle/>
          <a:p>
            <a:endParaRPr lang="es-ES"/>
          </a:p>
        </p:txBody>
      </p:sp>
      <p:sp>
        <p:nvSpPr>
          <p:cNvPr id="17" name="TextBox 17"/>
          <p:cNvSpPr txBox="1"/>
          <p:nvPr/>
        </p:nvSpPr>
        <p:spPr>
          <a:xfrm>
            <a:off x="9881182" y="5762661"/>
            <a:ext cx="2030075" cy="491609"/>
          </a:xfrm>
          <a:prstGeom prst="rect">
            <a:avLst/>
          </a:prstGeom>
        </p:spPr>
        <p:txBody>
          <a:bodyPr wrap="square" lIns="0" tIns="0" rIns="0" bIns="0" rtlCol="0" anchor="t">
            <a:spAutoFit/>
          </a:bodyPr>
          <a:lstStyle/>
          <a:p>
            <a:pPr algn="ctr">
              <a:lnSpc>
                <a:spcPts val="3704"/>
              </a:lnSpc>
            </a:pPr>
            <a:r>
              <a:rPr lang="el-GR" sz="3899" spc="-194" dirty="0">
                <a:solidFill>
                  <a:srgbClr val="FFFFFF"/>
                </a:solidFill>
                <a:latin typeface="Cormorant Garamond"/>
                <a:ea typeface="Cormorant Garamond"/>
                <a:cs typeface="Cormorant Garamond"/>
                <a:sym typeface="Cormorant Garamond"/>
              </a:rPr>
              <a:t>Ελευθερία</a:t>
            </a:r>
            <a:endParaRPr lang="en-US" sz="3899" spc="-194" dirty="0">
              <a:solidFill>
                <a:srgbClr val="FFFFFF"/>
              </a:solidFill>
              <a:latin typeface="Cormorant Garamond"/>
              <a:ea typeface="Cormorant Garamond"/>
              <a:cs typeface="Cormorant Garamond"/>
              <a:sym typeface="Cormorant Garamond"/>
            </a:endParaRPr>
          </a:p>
        </p:txBody>
      </p:sp>
      <p:sp>
        <p:nvSpPr>
          <p:cNvPr id="18" name="TextBox 18"/>
          <p:cNvSpPr txBox="1"/>
          <p:nvPr/>
        </p:nvSpPr>
        <p:spPr>
          <a:xfrm>
            <a:off x="11610276" y="7329565"/>
            <a:ext cx="2426321" cy="491609"/>
          </a:xfrm>
          <a:prstGeom prst="rect">
            <a:avLst/>
          </a:prstGeom>
        </p:spPr>
        <p:txBody>
          <a:bodyPr wrap="square" lIns="0" tIns="0" rIns="0" bIns="0" rtlCol="0" anchor="t">
            <a:spAutoFit/>
          </a:bodyPr>
          <a:lstStyle/>
          <a:p>
            <a:pPr algn="ctr">
              <a:lnSpc>
                <a:spcPts val="3704"/>
              </a:lnSpc>
            </a:pPr>
            <a:r>
              <a:rPr lang="el-GR" sz="3899" spc="-194" dirty="0">
                <a:solidFill>
                  <a:srgbClr val="FFFFFF"/>
                </a:solidFill>
                <a:latin typeface="Cormorant Garamond"/>
                <a:ea typeface="Cormorant Garamond"/>
                <a:cs typeface="Cormorant Garamond"/>
                <a:sym typeface="Cormorant Garamond"/>
              </a:rPr>
              <a:t>Δημοκρατία</a:t>
            </a:r>
            <a:endParaRPr lang="en-US" sz="3899" spc="-194" dirty="0">
              <a:solidFill>
                <a:srgbClr val="FFFFFF"/>
              </a:solidFill>
              <a:latin typeface="Cormorant Garamond"/>
              <a:ea typeface="Cormorant Garamond"/>
              <a:cs typeface="Cormorant Garamond"/>
              <a:sym typeface="Cormorant Garamond"/>
            </a:endParaRPr>
          </a:p>
        </p:txBody>
      </p:sp>
      <p:sp>
        <p:nvSpPr>
          <p:cNvPr id="19" name="TextBox 19"/>
          <p:cNvSpPr txBox="1"/>
          <p:nvPr/>
        </p:nvSpPr>
        <p:spPr>
          <a:xfrm>
            <a:off x="13816538" y="5195908"/>
            <a:ext cx="1799003" cy="491609"/>
          </a:xfrm>
          <a:prstGeom prst="rect">
            <a:avLst/>
          </a:prstGeom>
        </p:spPr>
        <p:txBody>
          <a:bodyPr lIns="0" tIns="0" rIns="0" bIns="0" rtlCol="0" anchor="t">
            <a:spAutoFit/>
          </a:bodyPr>
          <a:lstStyle/>
          <a:p>
            <a:pPr algn="ctr">
              <a:lnSpc>
                <a:spcPts val="3704"/>
              </a:lnSpc>
            </a:pPr>
            <a:r>
              <a:rPr lang="el-GR" sz="3899" spc="-194" dirty="0">
                <a:solidFill>
                  <a:srgbClr val="FFFFFF"/>
                </a:solidFill>
                <a:latin typeface="Cormorant Garamond"/>
                <a:ea typeface="Cormorant Garamond"/>
                <a:cs typeface="Cormorant Garamond"/>
                <a:sym typeface="Cormorant Garamond"/>
              </a:rPr>
              <a:t>Ισότητα</a:t>
            </a:r>
            <a:endParaRPr lang="en-US" sz="3899" spc="-194" dirty="0">
              <a:solidFill>
                <a:srgbClr val="FFFFFF"/>
              </a:solidFill>
              <a:latin typeface="Cormorant Garamond"/>
              <a:ea typeface="Cormorant Garamond"/>
              <a:cs typeface="Cormorant Garamond"/>
              <a:sym typeface="Cormorant Garamond"/>
            </a:endParaRPr>
          </a:p>
        </p:txBody>
      </p:sp>
      <p:sp>
        <p:nvSpPr>
          <p:cNvPr id="20" name="TextBox 20"/>
          <p:cNvSpPr txBox="1"/>
          <p:nvPr/>
        </p:nvSpPr>
        <p:spPr>
          <a:xfrm>
            <a:off x="14571893" y="7933556"/>
            <a:ext cx="1799003" cy="972574"/>
          </a:xfrm>
          <a:prstGeom prst="rect">
            <a:avLst/>
          </a:prstGeom>
        </p:spPr>
        <p:txBody>
          <a:bodyPr lIns="0" tIns="0" rIns="0" bIns="0" rtlCol="0" anchor="t">
            <a:spAutoFit/>
          </a:bodyPr>
          <a:lstStyle/>
          <a:p>
            <a:pPr algn="ctr">
              <a:lnSpc>
                <a:spcPts val="3704"/>
              </a:lnSpc>
            </a:pPr>
            <a:r>
              <a:rPr lang="el-GR" sz="3899" spc="-194" dirty="0">
                <a:solidFill>
                  <a:srgbClr val="FFFFFF"/>
                </a:solidFill>
                <a:latin typeface="Cormorant Garamond"/>
                <a:ea typeface="Cormorant Garamond"/>
                <a:cs typeface="Cormorant Garamond"/>
                <a:sym typeface="Cormorant Garamond"/>
              </a:rPr>
              <a:t>Κράτος Δικαίου</a:t>
            </a:r>
            <a:endParaRPr lang="en-US" sz="3899" spc="-194" dirty="0">
              <a:solidFill>
                <a:srgbClr val="FFFFFF"/>
              </a:solidFill>
              <a:latin typeface="Cormorant Garamond"/>
              <a:ea typeface="Cormorant Garamond"/>
              <a:cs typeface="Cormorant Garamond"/>
              <a:sym typeface="Cormorant Garamond"/>
            </a:endParaRPr>
          </a:p>
        </p:txBody>
      </p:sp>
      <p:sp>
        <p:nvSpPr>
          <p:cNvPr id="21" name="TextBox 21"/>
          <p:cNvSpPr txBox="1"/>
          <p:nvPr/>
        </p:nvSpPr>
        <p:spPr>
          <a:xfrm>
            <a:off x="15097136" y="2466500"/>
            <a:ext cx="2361631" cy="966098"/>
          </a:xfrm>
          <a:prstGeom prst="rect">
            <a:avLst/>
          </a:prstGeom>
        </p:spPr>
        <p:txBody>
          <a:bodyPr wrap="square" lIns="0" tIns="0" rIns="0" bIns="0" rtlCol="0" anchor="t">
            <a:spAutoFit/>
          </a:bodyPr>
          <a:lstStyle/>
          <a:p>
            <a:pPr algn="ctr">
              <a:lnSpc>
                <a:spcPts val="3704"/>
              </a:lnSpc>
            </a:pPr>
            <a:r>
              <a:rPr lang="el-GR" sz="3899" spc="-194" dirty="0">
                <a:solidFill>
                  <a:srgbClr val="FFFFFF"/>
                </a:solidFill>
                <a:latin typeface="Cormorant Garamond"/>
                <a:ea typeface="Cormorant Garamond"/>
                <a:cs typeface="Cormorant Garamond"/>
                <a:sym typeface="Cormorant Garamond"/>
              </a:rPr>
              <a:t>Ανθρώπινα Δικαιώματα</a:t>
            </a:r>
            <a:endParaRPr lang="en-US" sz="3899" spc="-194" dirty="0">
              <a:solidFill>
                <a:srgbClr val="FFFFFF"/>
              </a:solidFill>
              <a:latin typeface="Cormorant Garamond"/>
              <a:ea typeface="Cormorant Garamond"/>
              <a:cs typeface="Cormorant Garamond"/>
              <a:sym typeface="Cormorant Garamond"/>
            </a:endParaRPr>
          </a:p>
        </p:txBody>
      </p:sp>
      <p:sp>
        <p:nvSpPr>
          <p:cNvPr id="22" name="Freeform 22"/>
          <p:cNvSpPr/>
          <p:nvPr/>
        </p:nvSpPr>
        <p:spPr>
          <a:xfrm>
            <a:off x="11702297" y="5857386"/>
            <a:ext cx="801147" cy="801147"/>
          </a:xfrm>
          <a:custGeom>
            <a:avLst/>
            <a:gdLst/>
            <a:ahLst/>
            <a:cxnLst/>
            <a:rect l="l" t="t" r="r" b="b"/>
            <a:pathLst>
              <a:path w="801147" h="801147">
                <a:moveTo>
                  <a:pt x="0" y="0"/>
                </a:moveTo>
                <a:lnTo>
                  <a:pt x="801146" y="0"/>
                </a:lnTo>
                <a:lnTo>
                  <a:pt x="801146" y="801146"/>
                </a:lnTo>
                <a:lnTo>
                  <a:pt x="0" y="801146"/>
                </a:lnTo>
                <a:lnTo>
                  <a:pt x="0" y="0"/>
                </a:lnTo>
                <a:close/>
              </a:path>
            </a:pathLst>
          </a:custGeom>
          <a:blipFill>
            <a:blip r:embed="rId7"/>
            <a:stretch>
              <a:fillRect/>
            </a:stretch>
          </a:blipFill>
        </p:spPr>
        <p:txBody>
          <a:bodyPr/>
          <a:lstStyle/>
          <a:p>
            <a:endParaRPr lang="es-ES"/>
          </a:p>
        </p:txBody>
      </p:sp>
      <p:sp>
        <p:nvSpPr>
          <p:cNvPr id="23" name="Freeform 23"/>
          <p:cNvSpPr/>
          <p:nvPr/>
        </p:nvSpPr>
        <p:spPr>
          <a:xfrm>
            <a:off x="13770747" y="8558288"/>
            <a:ext cx="801147" cy="801147"/>
          </a:xfrm>
          <a:custGeom>
            <a:avLst/>
            <a:gdLst/>
            <a:ahLst/>
            <a:cxnLst/>
            <a:rect l="l" t="t" r="r" b="b"/>
            <a:pathLst>
              <a:path w="801147" h="801147">
                <a:moveTo>
                  <a:pt x="0" y="0"/>
                </a:moveTo>
                <a:lnTo>
                  <a:pt x="801146" y="0"/>
                </a:lnTo>
                <a:lnTo>
                  <a:pt x="801146" y="801146"/>
                </a:lnTo>
                <a:lnTo>
                  <a:pt x="0" y="801146"/>
                </a:lnTo>
                <a:lnTo>
                  <a:pt x="0" y="0"/>
                </a:lnTo>
                <a:close/>
              </a:path>
            </a:pathLst>
          </a:custGeom>
          <a:blipFill>
            <a:blip r:embed="rId7"/>
            <a:stretch>
              <a:fillRect/>
            </a:stretch>
          </a:blipFill>
        </p:spPr>
        <p:txBody>
          <a:bodyPr/>
          <a:lstStyle/>
          <a:p>
            <a:endParaRPr lang="es-ES"/>
          </a:p>
        </p:txBody>
      </p:sp>
      <p:sp>
        <p:nvSpPr>
          <p:cNvPr id="24" name="Freeform 24"/>
          <p:cNvSpPr/>
          <p:nvPr/>
        </p:nvSpPr>
        <p:spPr>
          <a:xfrm>
            <a:off x="17029749" y="1237603"/>
            <a:ext cx="801147" cy="801147"/>
          </a:xfrm>
          <a:custGeom>
            <a:avLst/>
            <a:gdLst/>
            <a:ahLst/>
            <a:cxnLst/>
            <a:rect l="l" t="t" r="r" b="b"/>
            <a:pathLst>
              <a:path w="801147" h="801147">
                <a:moveTo>
                  <a:pt x="0" y="0"/>
                </a:moveTo>
                <a:lnTo>
                  <a:pt x="801147" y="0"/>
                </a:lnTo>
                <a:lnTo>
                  <a:pt x="801147" y="801147"/>
                </a:lnTo>
                <a:lnTo>
                  <a:pt x="0" y="801147"/>
                </a:lnTo>
                <a:lnTo>
                  <a:pt x="0" y="0"/>
                </a:lnTo>
                <a:close/>
              </a:path>
            </a:pathLst>
          </a:custGeom>
          <a:blipFill>
            <a:blip r:embed="rId7"/>
            <a:stretch>
              <a:fillRect/>
            </a:stretch>
          </a:blipFill>
        </p:spPr>
        <p:txBody>
          <a:bodyPr/>
          <a:lstStyle/>
          <a:p>
            <a:endParaRPr lang="es-ES"/>
          </a:p>
        </p:txBody>
      </p:sp>
      <p:sp>
        <p:nvSpPr>
          <p:cNvPr id="25" name="Freeform 25"/>
          <p:cNvSpPr/>
          <p:nvPr/>
        </p:nvSpPr>
        <p:spPr>
          <a:xfrm>
            <a:off x="15659764" y="5100658"/>
            <a:ext cx="801147" cy="801147"/>
          </a:xfrm>
          <a:custGeom>
            <a:avLst/>
            <a:gdLst/>
            <a:ahLst/>
            <a:cxnLst/>
            <a:rect l="l" t="t" r="r" b="b"/>
            <a:pathLst>
              <a:path w="801147" h="801147">
                <a:moveTo>
                  <a:pt x="0" y="0"/>
                </a:moveTo>
                <a:lnTo>
                  <a:pt x="801147" y="0"/>
                </a:lnTo>
                <a:lnTo>
                  <a:pt x="801147" y="801147"/>
                </a:lnTo>
                <a:lnTo>
                  <a:pt x="0" y="801147"/>
                </a:lnTo>
                <a:lnTo>
                  <a:pt x="0" y="0"/>
                </a:lnTo>
                <a:close/>
              </a:path>
            </a:pathLst>
          </a:custGeom>
          <a:blipFill>
            <a:blip r:embed="rId7"/>
            <a:stretch>
              <a:fillRect/>
            </a:stretch>
          </a:blipFill>
        </p:spPr>
        <p:txBody>
          <a:bodyPr/>
          <a:lstStyle/>
          <a:p>
            <a:endParaRPr lang="es-ES"/>
          </a:p>
        </p:txBody>
      </p:sp>
      <p:sp>
        <p:nvSpPr>
          <p:cNvPr id="26" name="Freeform 26"/>
          <p:cNvSpPr/>
          <p:nvPr/>
        </p:nvSpPr>
        <p:spPr>
          <a:xfrm>
            <a:off x="10380111" y="7966370"/>
            <a:ext cx="801147" cy="801147"/>
          </a:xfrm>
          <a:custGeom>
            <a:avLst/>
            <a:gdLst/>
            <a:ahLst/>
            <a:cxnLst/>
            <a:rect l="l" t="t" r="r" b="b"/>
            <a:pathLst>
              <a:path w="801147" h="801147">
                <a:moveTo>
                  <a:pt x="0" y="0"/>
                </a:moveTo>
                <a:lnTo>
                  <a:pt x="801146" y="0"/>
                </a:lnTo>
                <a:lnTo>
                  <a:pt x="801146" y="801146"/>
                </a:lnTo>
                <a:lnTo>
                  <a:pt x="0" y="801146"/>
                </a:lnTo>
                <a:lnTo>
                  <a:pt x="0" y="0"/>
                </a:lnTo>
                <a:close/>
              </a:path>
            </a:pathLst>
          </a:custGeom>
          <a:blipFill>
            <a:blip r:embed="rId7"/>
            <a:stretch>
              <a:fillRect/>
            </a:stretch>
          </a:blipFill>
        </p:spPr>
        <p:txBody>
          <a:bodyPr/>
          <a:lstStyle/>
          <a:p>
            <a:endParaRPr lang="es-ES"/>
          </a:p>
        </p:txBody>
      </p:sp>
      <p:sp>
        <p:nvSpPr>
          <p:cNvPr id="27" name="Freeform 27"/>
          <p:cNvSpPr/>
          <p:nvPr/>
        </p:nvSpPr>
        <p:spPr>
          <a:xfrm>
            <a:off x="15186524" y="3667059"/>
            <a:ext cx="801147" cy="801147"/>
          </a:xfrm>
          <a:custGeom>
            <a:avLst/>
            <a:gdLst/>
            <a:ahLst/>
            <a:cxnLst/>
            <a:rect l="l" t="t" r="r" b="b"/>
            <a:pathLst>
              <a:path w="801147" h="801147">
                <a:moveTo>
                  <a:pt x="0" y="0"/>
                </a:moveTo>
                <a:lnTo>
                  <a:pt x="801146" y="0"/>
                </a:lnTo>
                <a:lnTo>
                  <a:pt x="801146" y="801147"/>
                </a:lnTo>
                <a:lnTo>
                  <a:pt x="0" y="801147"/>
                </a:lnTo>
                <a:lnTo>
                  <a:pt x="0" y="0"/>
                </a:lnTo>
                <a:close/>
              </a:path>
            </a:pathLst>
          </a:custGeom>
          <a:blipFill>
            <a:blip r:embed="rId7"/>
            <a:stretch>
              <a:fillRect/>
            </a:stretch>
          </a:blipFill>
        </p:spPr>
        <p:txBody>
          <a:bodyPr/>
          <a:lstStyle/>
          <a:p>
            <a:endParaRPr lang="es-ES"/>
          </a:p>
        </p:txBody>
      </p:sp>
      <p:sp>
        <p:nvSpPr>
          <p:cNvPr id="28" name="Freeform 28"/>
          <p:cNvSpPr/>
          <p:nvPr/>
        </p:nvSpPr>
        <p:spPr>
          <a:xfrm>
            <a:off x="11393603" y="6658532"/>
            <a:ext cx="801147" cy="801147"/>
          </a:xfrm>
          <a:custGeom>
            <a:avLst/>
            <a:gdLst/>
            <a:ahLst/>
            <a:cxnLst/>
            <a:rect l="l" t="t" r="r" b="b"/>
            <a:pathLst>
              <a:path w="801147" h="801147">
                <a:moveTo>
                  <a:pt x="0" y="0"/>
                </a:moveTo>
                <a:lnTo>
                  <a:pt x="801147" y="0"/>
                </a:lnTo>
                <a:lnTo>
                  <a:pt x="801147" y="801147"/>
                </a:lnTo>
                <a:lnTo>
                  <a:pt x="0" y="801147"/>
                </a:lnTo>
                <a:lnTo>
                  <a:pt x="0" y="0"/>
                </a:lnTo>
                <a:close/>
              </a:path>
            </a:pathLst>
          </a:custGeom>
          <a:blipFill>
            <a:blip r:embed="rId7"/>
            <a:stretch>
              <a:fillRect/>
            </a:stretch>
          </a:blipFill>
        </p:spPr>
        <p:txBody>
          <a:bodyPr/>
          <a:lstStyle/>
          <a:p>
            <a:endParaRPr lang="es-ES"/>
          </a:p>
        </p:txBody>
      </p:sp>
      <p:sp>
        <p:nvSpPr>
          <p:cNvPr id="29" name="Freeform 29"/>
          <p:cNvSpPr/>
          <p:nvPr/>
        </p:nvSpPr>
        <p:spPr>
          <a:xfrm>
            <a:off x="17088848" y="8958861"/>
            <a:ext cx="1142621" cy="1142621"/>
          </a:xfrm>
          <a:custGeom>
            <a:avLst/>
            <a:gdLst/>
            <a:ahLst/>
            <a:cxnLst/>
            <a:rect l="l" t="t" r="r" b="b"/>
            <a:pathLst>
              <a:path w="1142621" h="1142621">
                <a:moveTo>
                  <a:pt x="0" y="0"/>
                </a:moveTo>
                <a:lnTo>
                  <a:pt x="1142621" y="0"/>
                </a:lnTo>
                <a:lnTo>
                  <a:pt x="1142621" y="1142621"/>
                </a:lnTo>
                <a:lnTo>
                  <a:pt x="0" y="1142621"/>
                </a:lnTo>
                <a:lnTo>
                  <a:pt x="0" y="0"/>
                </a:lnTo>
                <a:close/>
              </a:path>
            </a:pathLst>
          </a:custGeom>
          <a:blipFill>
            <a:blip r:embed="rId7"/>
            <a:stretch>
              <a:fillRect/>
            </a:stretch>
          </a:blipFill>
        </p:spPr>
        <p:txBody>
          <a:bodyPr/>
          <a:lstStyle/>
          <a:p>
            <a:endParaRPr lang="es-ES"/>
          </a:p>
        </p:txBody>
      </p:sp>
      <p:sp>
        <p:nvSpPr>
          <p:cNvPr id="30" name="Freeform 30"/>
          <p:cNvSpPr/>
          <p:nvPr/>
        </p:nvSpPr>
        <p:spPr>
          <a:xfrm>
            <a:off x="17887427" y="8729025"/>
            <a:ext cx="801147" cy="801147"/>
          </a:xfrm>
          <a:custGeom>
            <a:avLst/>
            <a:gdLst/>
            <a:ahLst/>
            <a:cxnLst/>
            <a:rect l="l" t="t" r="r" b="b"/>
            <a:pathLst>
              <a:path w="801147" h="801147">
                <a:moveTo>
                  <a:pt x="0" y="0"/>
                </a:moveTo>
                <a:lnTo>
                  <a:pt x="801146" y="0"/>
                </a:lnTo>
                <a:lnTo>
                  <a:pt x="801146" y="801146"/>
                </a:lnTo>
                <a:lnTo>
                  <a:pt x="0" y="801146"/>
                </a:lnTo>
                <a:lnTo>
                  <a:pt x="0" y="0"/>
                </a:lnTo>
                <a:close/>
              </a:path>
            </a:pathLst>
          </a:custGeom>
          <a:blipFill>
            <a:blip r:embed="rId7"/>
            <a:stretch>
              <a:fillRect/>
            </a:stretch>
          </a:blipFill>
        </p:spPr>
        <p:txBody>
          <a:bodyPr/>
          <a:lstStyle/>
          <a:p>
            <a:endParaRPr lang="es-ES"/>
          </a:p>
        </p:txBody>
      </p:sp>
      <p:sp>
        <p:nvSpPr>
          <p:cNvPr id="31" name="Freeform 31"/>
          <p:cNvSpPr/>
          <p:nvPr/>
        </p:nvSpPr>
        <p:spPr>
          <a:xfrm>
            <a:off x="16629176" y="7757141"/>
            <a:ext cx="801147" cy="801147"/>
          </a:xfrm>
          <a:custGeom>
            <a:avLst/>
            <a:gdLst/>
            <a:ahLst/>
            <a:cxnLst/>
            <a:rect l="l" t="t" r="r" b="b"/>
            <a:pathLst>
              <a:path w="801147" h="801147">
                <a:moveTo>
                  <a:pt x="0" y="0"/>
                </a:moveTo>
                <a:lnTo>
                  <a:pt x="801147" y="0"/>
                </a:lnTo>
                <a:lnTo>
                  <a:pt x="801147" y="801147"/>
                </a:lnTo>
                <a:lnTo>
                  <a:pt x="0" y="801147"/>
                </a:lnTo>
                <a:lnTo>
                  <a:pt x="0" y="0"/>
                </a:lnTo>
                <a:close/>
              </a:path>
            </a:pathLst>
          </a:custGeom>
          <a:blipFill>
            <a:blip r:embed="rId7"/>
            <a:stretch>
              <a:fillRect/>
            </a:stretch>
          </a:blipFill>
        </p:spPr>
        <p:txBody>
          <a:bodyPr/>
          <a:lstStyle/>
          <a:p>
            <a:endParaRPr lang="es-ES"/>
          </a:p>
        </p:txBody>
      </p:sp>
      <p:sp>
        <p:nvSpPr>
          <p:cNvPr id="32" name="Freeform 32"/>
          <p:cNvSpPr/>
          <p:nvPr/>
        </p:nvSpPr>
        <p:spPr>
          <a:xfrm>
            <a:off x="14785950" y="227553"/>
            <a:ext cx="801147" cy="801147"/>
          </a:xfrm>
          <a:custGeom>
            <a:avLst/>
            <a:gdLst/>
            <a:ahLst/>
            <a:cxnLst/>
            <a:rect l="l" t="t" r="r" b="b"/>
            <a:pathLst>
              <a:path w="801147" h="801147">
                <a:moveTo>
                  <a:pt x="0" y="0"/>
                </a:moveTo>
                <a:lnTo>
                  <a:pt x="801147" y="0"/>
                </a:lnTo>
                <a:lnTo>
                  <a:pt x="801147" y="801147"/>
                </a:lnTo>
                <a:lnTo>
                  <a:pt x="0" y="801147"/>
                </a:lnTo>
                <a:lnTo>
                  <a:pt x="0" y="0"/>
                </a:lnTo>
                <a:close/>
              </a:path>
            </a:pathLst>
          </a:custGeom>
          <a:blipFill>
            <a:blip r:embed="rId7"/>
            <a:stretch>
              <a:fillRect/>
            </a:stretch>
          </a:blipFill>
        </p:spPr>
        <p:txBody>
          <a:bodyPr/>
          <a:lstStyle/>
          <a:p>
            <a:endParaRPr lang="es-ES"/>
          </a:p>
        </p:txBody>
      </p:sp>
      <p:sp>
        <p:nvSpPr>
          <p:cNvPr id="33" name="Freeform 33"/>
          <p:cNvSpPr/>
          <p:nvPr/>
        </p:nvSpPr>
        <p:spPr>
          <a:xfrm>
            <a:off x="15587097" y="-173020"/>
            <a:ext cx="801147" cy="801147"/>
          </a:xfrm>
          <a:custGeom>
            <a:avLst/>
            <a:gdLst/>
            <a:ahLst/>
            <a:cxnLst/>
            <a:rect l="l" t="t" r="r" b="b"/>
            <a:pathLst>
              <a:path w="801147" h="801147">
                <a:moveTo>
                  <a:pt x="0" y="0"/>
                </a:moveTo>
                <a:lnTo>
                  <a:pt x="801146" y="0"/>
                </a:lnTo>
                <a:lnTo>
                  <a:pt x="801146" y="801147"/>
                </a:lnTo>
                <a:lnTo>
                  <a:pt x="0" y="801147"/>
                </a:lnTo>
                <a:lnTo>
                  <a:pt x="0" y="0"/>
                </a:lnTo>
                <a:close/>
              </a:path>
            </a:pathLst>
          </a:custGeom>
          <a:blipFill>
            <a:blip r:embed="rId7"/>
            <a:stretch>
              <a:fillRect/>
            </a:stretch>
          </a:blipFill>
        </p:spPr>
        <p:txBody>
          <a:bodyPr/>
          <a:lstStyle/>
          <a:p>
            <a:endParaRPr lang="es-ES"/>
          </a:p>
        </p:txBody>
      </p:sp>
      <p:sp>
        <p:nvSpPr>
          <p:cNvPr id="34" name="Freeform 34"/>
          <p:cNvSpPr/>
          <p:nvPr/>
        </p:nvSpPr>
        <p:spPr>
          <a:xfrm>
            <a:off x="16588383" y="-233494"/>
            <a:ext cx="1643087" cy="1643087"/>
          </a:xfrm>
          <a:custGeom>
            <a:avLst/>
            <a:gdLst/>
            <a:ahLst/>
            <a:cxnLst/>
            <a:rect l="l" t="t" r="r" b="b"/>
            <a:pathLst>
              <a:path w="1643087" h="1643087">
                <a:moveTo>
                  <a:pt x="0" y="0"/>
                </a:moveTo>
                <a:lnTo>
                  <a:pt x="1643086" y="0"/>
                </a:lnTo>
                <a:lnTo>
                  <a:pt x="1643086" y="1643087"/>
                </a:lnTo>
                <a:lnTo>
                  <a:pt x="0" y="1643087"/>
                </a:lnTo>
                <a:lnTo>
                  <a:pt x="0" y="0"/>
                </a:lnTo>
                <a:close/>
              </a:path>
            </a:pathLst>
          </a:custGeom>
          <a:blipFill>
            <a:blip r:embed="rId7"/>
            <a:stretch>
              <a:fillRect/>
            </a:stretch>
          </a:blipFill>
        </p:spPr>
        <p:txBody>
          <a:bodyPr/>
          <a:lstStyle/>
          <a:p>
            <a:endParaRPr lang="es-E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flipH="1">
            <a:off x="13498734" y="-2325849"/>
            <a:ext cx="6690796" cy="7773390"/>
          </a:xfrm>
          <a:custGeom>
            <a:avLst/>
            <a:gdLst/>
            <a:ahLst/>
            <a:cxnLst/>
            <a:rect l="l" t="t" r="r" b="b"/>
            <a:pathLst>
              <a:path w="6690796" h="7773390">
                <a:moveTo>
                  <a:pt x="6690796" y="0"/>
                </a:moveTo>
                <a:lnTo>
                  <a:pt x="0" y="0"/>
                </a:lnTo>
                <a:lnTo>
                  <a:pt x="0" y="7773390"/>
                </a:lnTo>
                <a:lnTo>
                  <a:pt x="6690796" y="7773390"/>
                </a:lnTo>
                <a:lnTo>
                  <a:pt x="6690796" y="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flipH="1">
            <a:off x="-61413" y="-114432"/>
            <a:ext cx="9450000" cy="8481375"/>
          </a:xfrm>
          <a:custGeom>
            <a:avLst/>
            <a:gdLst/>
            <a:ahLst/>
            <a:cxnLst/>
            <a:rect l="l" t="t" r="r" b="b"/>
            <a:pathLst>
              <a:path w="9450000" h="8481375">
                <a:moveTo>
                  <a:pt x="9450001" y="0"/>
                </a:moveTo>
                <a:lnTo>
                  <a:pt x="0" y="0"/>
                </a:lnTo>
                <a:lnTo>
                  <a:pt x="0" y="8481375"/>
                </a:lnTo>
                <a:lnTo>
                  <a:pt x="9450001" y="8481375"/>
                </a:lnTo>
                <a:lnTo>
                  <a:pt x="9450001" y="0"/>
                </a:lnTo>
                <a:close/>
              </a:path>
            </a:pathLst>
          </a:custGeom>
          <a:blipFill>
            <a:blip r:embed="rId6">
              <a:alphaModFix amt="16000"/>
            </a:blip>
            <a:stretch>
              <a:fillRect/>
            </a:stretch>
          </a:blipFill>
        </p:spPr>
        <p:txBody>
          <a:bodyPr/>
          <a:lstStyle/>
          <a:p>
            <a:endParaRPr lang="es-ES"/>
          </a:p>
        </p:txBody>
      </p:sp>
      <p:sp>
        <p:nvSpPr>
          <p:cNvPr id="5" name="TextBox 5"/>
          <p:cNvSpPr txBox="1"/>
          <p:nvPr/>
        </p:nvSpPr>
        <p:spPr>
          <a:xfrm>
            <a:off x="1517875" y="943375"/>
            <a:ext cx="15225150" cy="1077218"/>
          </a:xfrm>
          <a:prstGeom prst="rect">
            <a:avLst/>
          </a:prstGeom>
        </p:spPr>
        <p:txBody>
          <a:bodyPr lIns="0" tIns="0" rIns="0" bIns="0" rtlCol="0" anchor="t">
            <a:spAutoFit/>
          </a:bodyPr>
          <a:lstStyle/>
          <a:p>
            <a:pPr algn="l">
              <a:lnSpc>
                <a:spcPts val="8400"/>
              </a:lnSpc>
            </a:pPr>
            <a:r>
              <a:rPr lang="el-GR" sz="7000" b="1" dirty="0">
                <a:solidFill>
                  <a:srgbClr val="FFFFFF"/>
                </a:solidFill>
                <a:latin typeface="Arimo Bold"/>
                <a:ea typeface="Arimo Bold"/>
                <a:cs typeface="Arimo Bold"/>
                <a:sym typeface="Arimo Bold"/>
              </a:rPr>
              <a:t>Θεμελιώδεις Αξίες της Ε.Ε.</a:t>
            </a:r>
            <a:endParaRPr lang="en-US" sz="7000" b="1" dirty="0">
              <a:solidFill>
                <a:srgbClr val="FFFFFF"/>
              </a:solidFill>
              <a:latin typeface="Arimo Bold"/>
              <a:ea typeface="Arimo Bold"/>
              <a:cs typeface="Arimo Bold"/>
              <a:sym typeface="Arimo Bold"/>
            </a:endParaRPr>
          </a:p>
        </p:txBody>
      </p:sp>
      <p:sp>
        <p:nvSpPr>
          <p:cNvPr id="6" name="TextBox 6"/>
          <p:cNvSpPr txBox="1"/>
          <p:nvPr/>
        </p:nvSpPr>
        <p:spPr>
          <a:xfrm>
            <a:off x="1540562" y="3995574"/>
            <a:ext cx="4845451" cy="5539978"/>
          </a:xfrm>
          <a:prstGeom prst="rect">
            <a:avLst/>
          </a:prstGeom>
        </p:spPr>
        <p:txBody>
          <a:bodyPr wrap="square" lIns="0" tIns="0" rIns="0" bIns="0" rtlCol="0" anchor="t">
            <a:spAutoFit/>
          </a:bodyPr>
          <a:lstStyle/>
          <a:p>
            <a:pPr algn="just">
              <a:lnSpc>
                <a:spcPts val="3599"/>
              </a:lnSpc>
            </a:pPr>
            <a:r>
              <a:rPr lang="el-GR" sz="2999" dirty="0">
                <a:solidFill>
                  <a:srgbClr val="FFFFFF"/>
                </a:solidFill>
                <a:latin typeface="Abhaya Libre"/>
                <a:ea typeface="Abhaya Libre"/>
                <a:cs typeface="Abhaya Libre"/>
                <a:sym typeface="Abhaya Libre"/>
              </a:rPr>
              <a:t>Στο επίκεντρο όλων των πράξεων και πολιτικών της Ε.Ε. Η Ε.Ε. διασφαλίζει τον σεβασμό για τα ανθρώπινα δικαιώματα και τον αξιοπρέπεια κάθε ατόμου.</a:t>
            </a:r>
            <a:endParaRPr lang="en-US" sz="2999" dirty="0">
              <a:solidFill>
                <a:srgbClr val="FFFFFF"/>
              </a:solidFill>
              <a:latin typeface="Abhaya Libre"/>
              <a:ea typeface="Abhaya Libre"/>
              <a:cs typeface="Abhaya Libre"/>
              <a:sym typeface="Abhaya Libre"/>
            </a:endParaRPr>
          </a:p>
          <a:p>
            <a:pPr algn="just">
              <a:lnSpc>
                <a:spcPts val="3599"/>
              </a:lnSpc>
            </a:pPr>
            <a:r>
              <a:rPr lang="el-GR" sz="2999" dirty="0">
                <a:solidFill>
                  <a:srgbClr val="FFFFFF"/>
                </a:solidFill>
                <a:latin typeface="Abhaya Libre"/>
                <a:ea typeface="Abhaya Libre"/>
                <a:cs typeface="Abhaya Libre"/>
                <a:sym typeface="Abhaya Libre"/>
              </a:rPr>
              <a:t>Σε αυτή την αξία στηρίζεται η κοινωνική πολιτική της Ε.Ε. και οι προσπάθειες για την προστασία των ανθρωπίνων δικαιωμάτων, ενάντια στην εκμετάλλευση και την βία.</a:t>
            </a:r>
            <a:endParaRPr lang="en-US" sz="2999" dirty="0">
              <a:solidFill>
                <a:srgbClr val="FFFFFF"/>
              </a:solidFill>
              <a:latin typeface="Abhaya Libre"/>
              <a:ea typeface="Abhaya Libre"/>
              <a:cs typeface="Abhaya Libre"/>
              <a:sym typeface="Abhaya Libre"/>
            </a:endParaRPr>
          </a:p>
        </p:txBody>
      </p:sp>
      <p:sp>
        <p:nvSpPr>
          <p:cNvPr id="7" name="TextBox 7"/>
          <p:cNvSpPr txBox="1"/>
          <p:nvPr/>
        </p:nvSpPr>
        <p:spPr>
          <a:xfrm>
            <a:off x="990600" y="2628900"/>
            <a:ext cx="5334000" cy="1441743"/>
          </a:xfrm>
          <a:prstGeom prst="rect">
            <a:avLst/>
          </a:prstGeom>
        </p:spPr>
        <p:txBody>
          <a:bodyPr wrap="square" lIns="0" tIns="0" rIns="0" bIns="0" rtlCol="0" anchor="t">
            <a:spAutoFit/>
          </a:bodyPr>
          <a:lstStyle/>
          <a:p>
            <a:pPr algn="ctr">
              <a:lnSpc>
                <a:spcPts val="5759"/>
              </a:lnSpc>
            </a:pPr>
            <a:r>
              <a:rPr lang="el-GR" sz="4800" b="1" dirty="0">
                <a:solidFill>
                  <a:srgbClr val="FFFFFF"/>
                </a:solidFill>
                <a:latin typeface="Arimo Bold"/>
                <a:ea typeface="Arimo Bold"/>
                <a:cs typeface="Arimo Bold"/>
                <a:sym typeface="Arimo Bold"/>
              </a:rPr>
              <a:t>Ανθρώπινη Αξιοπρέπεια</a:t>
            </a:r>
            <a:endParaRPr lang="en-US" sz="4800" b="1" dirty="0">
              <a:solidFill>
                <a:srgbClr val="FFFFFF"/>
              </a:solidFill>
              <a:latin typeface="Arimo Bold"/>
              <a:ea typeface="Arimo Bold"/>
              <a:cs typeface="Arimo Bold"/>
              <a:sym typeface="Arimo Bold"/>
            </a:endParaRPr>
          </a:p>
        </p:txBody>
      </p:sp>
      <p:sp>
        <p:nvSpPr>
          <p:cNvPr id="8" name="TextBox 8"/>
          <p:cNvSpPr txBox="1"/>
          <p:nvPr/>
        </p:nvSpPr>
        <p:spPr>
          <a:xfrm>
            <a:off x="6797760" y="3995574"/>
            <a:ext cx="4442064" cy="4616648"/>
          </a:xfrm>
          <a:prstGeom prst="rect">
            <a:avLst/>
          </a:prstGeom>
        </p:spPr>
        <p:txBody>
          <a:bodyPr lIns="0" tIns="0" rIns="0" bIns="0" rtlCol="0" anchor="t">
            <a:spAutoFit/>
          </a:bodyPr>
          <a:lstStyle/>
          <a:p>
            <a:pPr algn="just">
              <a:lnSpc>
                <a:spcPts val="3599"/>
              </a:lnSpc>
            </a:pPr>
            <a:r>
              <a:rPr lang="el-GR" sz="2999" dirty="0">
                <a:solidFill>
                  <a:srgbClr val="FFFFFF"/>
                </a:solidFill>
                <a:latin typeface="Abhaya Libre"/>
                <a:ea typeface="Abhaya Libre"/>
                <a:cs typeface="Abhaya Libre"/>
                <a:sym typeface="Abhaya Libre"/>
              </a:rPr>
              <a:t>Η  ελεύθερη μετακίνηση, έκφραση, σκέψη και συνεργασία είναι εγγυημένες για κάθε πολίτη της Ε.Ε..</a:t>
            </a:r>
            <a:endParaRPr lang="en-US" sz="2999" dirty="0">
              <a:solidFill>
                <a:srgbClr val="FFFFFF"/>
              </a:solidFill>
              <a:latin typeface="Abhaya Libre"/>
              <a:ea typeface="Abhaya Libre"/>
              <a:cs typeface="Abhaya Libre"/>
              <a:sym typeface="Abhaya Libre"/>
            </a:endParaRPr>
          </a:p>
          <a:p>
            <a:pPr algn="just">
              <a:lnSpc>
                <a:spcPts val="3599"/>
              </a:lnSpc>
            </a:pPr>
            <a:r>
              <a:rPr lang="el-GR" sz="2999" dirty="0">
                <a:solidFill>
                  <a:srgbClr val="FFFFFF"/>
                </a:solidFill>
                <a:latin typeface="Abhaya Libre"/>
                <a:ea typeface="Abhaya Libre"/>
                <a:cs typeface="Abhaya Libre"/>
                <a:sym typeface="Abhaya Libre"/>
              </a:rPr>
              <a:t>Η Ε.Ε. προασπίζεται τις ατομικές ελευθερίες διασφαλίζοντας πως προστατεύονται σε κάθε κράτος-μέλος.</a:t>
            </a:r>
            <a:endParaRPr lang="en-US" sz="2999" dirty="0">
              <a:solidFill>
                <a:srgbClr val="FFFFFF"/>
              </a:solidFill>
              <a:latin typeface="Abhaya Libre"/>
              <a:ea typeface="Abhaya Libre"/>
              <a:cs typeface="Abhaya Libre"/>
              <a:sym typeface="Abhaya Libre"/>
            </a:endParaRPr>
          </a:p>
        </p:txBody>
      </p:sp>
      <p:sp>
        <p:nvSpPr>
          <p:cNvPr id="9" name="TextBox 9"/>
          <p:cNvSpPr txBox="1"/>
          <p:nvPr/>
        </p:nvSpPr>
        <p:spPr>
          <a:xfrm>
            <a:off x="6797760" y="2729289"/>
            <a:ext cx="4164122" cy="697948"/>
          </a:xfrm>
          <a:prstGeom prst="rect">
            <a:avLst/>
          </a:prstGeom>
        </p:spPr>
        <p:txBody>
          <a:bodyPr wrap="square" lIns="0" tIns="0" rIns="0" bIns="0" rtlCol="0" anchor="t">
            <a:spAutoFit/>
          </a:bodyPr>
          <a:lstStyle/>
          <a:p>
            <a:pPr algn="ctr">
              <a:lnSpc>
                <a:spcPts val="5759"/>
              </a:lnSpc>
            </a:pPr>
            <a:r>
              <a:rPr lang="el-GR" sz="4800" b="1" dirty="0">
                <a:solidFill>
                  <a:srgbClr val="FFFFFF"/>
                </a:solidFill>
                <a:latin typeface="Arimo Bold"/>
                <a:ea typeface="Arimo Bold"/>
                <a:cs typeface="Arimo Bold"/>
                <a:sym typeface="Arimo Bold"/>
              </a:rPr>
              <a:t>Ελευθερία</a:t>
            </a:r>
            <a:endParaRPr lang="en-US" sz="4800" b="1" dirty="0">
              <a:solidFill>
                <a:srgbClr val="FFFFFF"/>
              </a:solidFill>
              <a:latin typeface="Arimo Bold"/>
              <a:ea typeface="Arimo Bold"/>
              <a:cs typeface="Arimo Bold"/>
              <a:sym typeface="Arimo Bold"/>
            </a:endParaRPr>
          </a:p>
        </p:txBody>
      </p:sp>
      <p:sp>
        <p:nvSpPr>
          <p:cNvPr id="10" name="TextBox 10"/>
          <p:cNvSpPr txBox="1"/>
          <p:nvPr/>
        </p:nvSpPr>
        <p:spPr>
          <a:xfrm>
            <a:off x="12059546" y="3995574"/>
            <a:ext cx="4934716" cy="5539978"/>
          </a:xfrm>
          <a:prstGeom prst="rect">
            <a:avLst/>
          </a:prstGeom>
        </p:spPr>
        <p:txBody>
          <a:bodyPr lIns="0" tIns="0" rIns="0" bIns="0" rtlCol="0" anchor="t">
            <a:spAutoFit/>
          </a:bodyPr>
          <a:lstStyle/>
          <a:p>
            <a:pPr algn="just">
              <a:lnSpc>
                <a:spcPts val="3599"/>
              </a:lnSpc>
            </a:pPr>
            <a:r>
              <a:rPr lang="el-GR" sz="2999" dirty="0">
                <a:solidFill>
                  <a:srgbClr val="FFFFFF"/>
                </a:solidFill>
                <a:latin typeface="Abhaya Libre"/>
                <a:ea typeface="Abhaya Libre"/>
                <a:cs typeface="Abhaya Libre"/>
                <a:sym typeface="Abhaya Libre"/>
              </a:rPr>
              <a:t>Στην Ε.Ε. ισχύει η  αντιπροσωπευτική δημοκρατία. Οι πολίτες εκλέγουν άμεσα τα μέλη του Ευρωπαϊκού Κοινοβουλίου και τα δικαιώματα τους προστατεύονται από θεσμούς που προάγουν την δημοκρατική διακυβέρνηση. Η Ε.Ε. υποστηρίζει επίσης τις δημοκρατικές αρχές σε παγκόσμιο επίπεδο.</a:t>
            </a:r>
            <a:endParaRPr lang="en-US" sz="2999" dirty="0">
              <a:solidFill>
                <a:srgbClr val="FFFFFF"/>
              </a:solidFill>
              <a:latin typeface="Abhaya Libre"/>
              <a:ea typeface="Abhaya Libre"/>
              <a:cs typeface="Abhaya Libre"/>
              <a:sym typeface="Abhaya Libre"/>
            </a:endParaRPr>
          </a:p>
        </p:txBody>
      </p:sp>
      <p:sp>
        <p:nvSpPr>
          <p:cNvPr id="11" name="TextBox 11"/>
          <p:cNvSpPr txBox="1"/>
          <p:nvPr/>
        </p:nvSpPr>
        <p:spPr>
          <a:xfrm>
            <a:off x="12305873" y="2628900"/>
            <a:ext cx="4164122" cy="697948"/>
          </a:xfrm>
          <a:prstGeom prst="rect">
            <a:avLst/>
          </a:prstGeom>
        </p:spPr>
        <p:txBody>
          <a:bodyPr wrap="square" lIns="0" tIns="0" rIns="0" bIns="0" rtlCol="0" anchor="t">
            <a:spAutoFit/>
          </a:bodyPr>
          <a:lstStyle/>
          <a:p>
            <a:pPr algn="ctr">
              <a:lnSpc>
                <a:spcPts val="5759"/>
              </a:lnSpc>
            </a:pPr>
            <a:r>
              <a:rPr lang="el-GR" sz="4800" b="1" dirty="0">
                <a:solidFill>
                  <a:srgbClr val="FFFFFF"/>
                </a:solidFill>
                <a:latin typeface="Arimo Bold"/>
                <a:ea typeface="Arimo Bold"/>
                <a:cs typeface="Arimo Bold"/>
                <a:sym typeface="Arimo Bold"/>
              </a:rPr>
              <a:t>Δημοκρατία</a:t>
            </a:r>
            <a:endParaRPr lang="en-US" sz="4800" b="1" dirty="0">
              <a:solidFill>
                <a:srgbClr val="FFFFFF"/>
              </a:solidFill>
              <a:latin typeface="Arimo Bold"/>
              <a:ea typeface="Arimo Bold"/>
              <a:cs typeface="Arimo Bold"/>
              <a:sym typeface="Arimo Bo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a:p>
        </p:txBody>
      </p:sp>
      <p:sp>
        <p:nvSpPr>
          <p:cNvPr id="3" name="Freeform 3"/>
          <p:cNvSpPr/>
          <p:nvPr/>
        </p:nvSpPr>
        <p:spPr>
          <a:xfrm>
            <a:off x="16417741" y="8098770"/>
            <a:ext cx="3133775" cy="3266764"/>
          </a:xfrm>
          <a:custGeom>
            <a:avLst/>
            <a:gdLst/>
            <a:ahLst/>
            <a:cxnLst/>
            <a:rect l="l" t="t" r="r" b="b"/>
            <a:pathLst>
              <a:path w="3133775" h="3266764">
                <a:moveTo>
                  <a:pt x="0" y="0"/>
                </a:moveTo>
                <a:lnTo>
                  <a:pt x="3133775" y="0"/>
                </a:lnTo>
                <a:lnTo>
                  <a:pt x="3133775" y="3266764"/>
                </a:lnTo>
                <a:lnTo>
                  <a:pt x="0" y="32667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flipH="1">
            <a:off x="-61413" y="-114432"/>
            <a:ext cx="9450000" cy="8481375"/>
          </a:xfrm>
          <a:custGeom>
            <a:avLst/>
            <a:gdLst/>
            <a:ahLst/>
            <a:cxnLst/>
            <a:rect l="l" t="t" r="r" b="b"/>
            <a:pathLst>
              <a:path w="9450000" h="8481375">
                <a:moveTo>
                  <a:pt x="9450001" y="0"/>
                </a:moveTo>
                <a:lnTo>
                  <a:pt x="0" y="0"/>
                </a:lnTo>
                <a:lnTo>
                  <a:pt x="0" y="8481375"/>
                </a:lnTo>
                <a:lnTo>
                  <a:pt x="9450001" y="8481375"/>
                </a:lnTo>
                <a:lnTo>
                  <a:pt x="9450001" y="0"/>
                </a:lnTo>
                <a:close/>
              </a:path>
            </a:pathLst>
          </a:custGeom>
          <a:blipFill>
            <a:blip r:embed="rId6">
              <a:alphaModFix amt="16000"/>
            </a:blip>
            <a:stretch>
              <a:fillRect/>
            </a:stretch>
          </a:blipFill>
        </p:spPr>
        <p:txBody>
          <a:bodyPr/>
          <a:lstStyle/>
          <a:p>
            <a:endParaRPr lang="es-ES"/>
          </a:p>
        </p:txBody>
      </p:sp>
      <p:sp>
        <p:nvSpPr>
          <p:cNvPr id="5" name="TextBox 5"/>
          <p:cNvSpPr txBox="1"/>
          <p:nvPr/>
        </p:nvSpPr>
        <p:spPr>
          <a:xfrm>
            <a:off x="1517875" y="943375"/>
            <a:ext cx="15225150" cy="1077218"/>
          </a:xfrm>
          <a:prstGeom prst="rect">
            <a:avLst/>
          </a:prstGeom>
        </p:spPr>
        <p:txBody>
          <a:bodyPr lIns="0" tIns="0" rIns="0" bIns="0" rtlCol="0" anchor="t">
            <a:spAutoFit/>
          </a:bodyPr>
          <a:lstStyle/>
          <a:p>
            <a:pPr algn="l">
              <a:lnSpc>
                <a:spcPts val="8400"/>
              </a:lnSpc>
            </a:pPr>
            <a:r>
              <a:rPr lang="el-GR" sz="7000" b="1" dirty="0">
                <a:solidFill>
                  <a:srgbClr val="FFFFFF"/>
                </a:solidFill>
                <a:latin typeface="Arimo Bold"/>
                <a:ea typeface="Arimo Bold"/>
                <a:cs typeface="Arimo Bold"/>
                <a:sym typeface="Arimo Bold"/>
              </a:rPr>
              <a:t>Θεμελιώδεις αξίες της Ε.Ε.</a:t>
            </a:r>
            <a:endParaRPr lang="en-US" sz="7000" b="1" dirty="0">
              <a:solidFill>
                <a:srgbClr val="FFFFFF"/>
              </a:solidFill>
              <a:latin typeface="Arimo Bold"/>
              <a:ea typeface="Arimo Bold"/>
              <a:cs typeface="Arimo Bold"/>
              <a:sym typeface="Arimo Bold"/>
            </a:endParaRPr>
          </a:p>
        </p:txBody>
      </p:sp>
      <p:sp>
        <p:nvSpPr>
          <p:cNvPr id="6" name="TextBox 6"/>
          <p:cNvSpPr txBox="1"/>
          <p:nvPr/>
        </p:nvSpPr>
        <p:spPr>
          <a:xfrm>
            <a:off x="1540562" y="3995574"/>
            <a:ext cx="4436330" cy="5078313"/>
          </a:xfrm>
          <a:prstGeom prst="rect">
            <a:avLst/>
          </a:prstGeom>
        </p:spPr>
        <p:txBody>
          <a:bodyPr lIns="0" tIns="0" rIns="0" bIns="0" rtlCol="0" anchor="t">
            <a:spAutoFit/>
          </a:bodyPr>
          <a:lstStyle/>
          <a:p>
            <a:pPr algn="just">
              <a:lnSpc>
                <a:spcPts val="3599"/>
              </a:lnSpc>
            </a:pPr>
            <a:r>
              <a:rPr lang="el-GR" sz="2999" dirty="0">
                <a:solidFill>
                  <a:srgbClr val="FFFFFF"/>
                </a:solidFill>
                <a:latin typeface="Abhaya Libre"/>
                <a:ea typeface="Abhaya Libre"/>
                <a:cs typeface="Abhaya Libre"/>
                <a:sym typeface="Abhaya Libre"/>
              </a:rPr>
              <a:t>Η ΕΕ προσπαθεί να εξαλείψει τις διακρίσεις και προωθεί την ισότητα μεταξύ των πολιτών.</a:t>
            </a:r>
            <a:endParaRPr lang="en-US" sz="2999" dirty="0">
              <a:solidFill>
                <a:srgbClr val="FFFFFF"/>
              </a:solidFill>
              <a:latin typeface="Abhaya Libre"/>
              <a:ea typeface="Abhaya Libre"/>
              <a:cs typeface="Abhaya Libre"/>
              <a:sym typeface="Abhaya Libre"/>
            </a:endParaRPr>
          </a:p>
          <a:p>
            <a:pPr algn="just">
              <a:lnSpc>
                <a:spcPts val="3599"/>
              </a:lnSpc>
            </a:pPr>
            <a:r>
              <a:rPr lang="el-GR" sz="2999" dirty="0">
                <a:solidFill>
                  <a:srgbClr val="FFFFFF"/>
                </a:solidFill>
                <a:latin typeface="Abhaya Libre"/>
                <a:ea typeface="Abhaya Libre"/>
                <a:cs typeface="Abhaya Libre"/>
                <a:sym typeface="Abhaya Libre"/>
              </a:rPr>
              <a:t>Η ισότητα των φύλων και η ίση πρόσβαση στην εργασία, την εκπαίδευση και την συμμετοχή στην πολιτική είναι οι βασικοί πυλώνες της πολιτικής της Ε.Ε.</a:t>
            </a:r>
            <a:endParaRPr lang="en-US" sz="2999" dirty="0">
              <a:solidFill>
                <a:srgbClr val="FFFFFF"/>
              </a:solidFill>
              <a:latin typeface="Abhaya Libre"/>
              <a:ea typeface="Abhaya Libre"/>
              <a:cs typeface="Abhaya Libre"/>
              <a:sym typeface="Abhaya Libre"/>
            </a:endParaRPr>
          </a:p>
        </p:txBody>
      </p:sp>
      <p:sp>
        <p:nvSpPr>
          <p:cNvPr id="7" name="TextBox 7"/>
          <p:cNvSpPr txBox="1"/>
          <p:nvPr/>
        </p:nvSpPr>
        <p:spPr>
          <a:xfrm>
            <a:off x="1540562" y="3108559"/>
            <a:ext cx="4163550" cy="697948"/>
          </a:xfrm>
          <a:prstGeom prst="rect">
            <a:avLst/>
          </a:prstGeom>
        </p:spPr>
        <p:txBody>
          <a:bodyPr lIns="0" tIns="0" rIns="0" bIns="0" rtlCol="0" anchor="t">
            <a:spAutoFit/>
          </a:bodyPr>
          <a:lstStyle/>
          <a:p>
            <a:pPr algn="ctr">
              <a:lnSpc>
                <a:spcPts val="5759"/>
              </a:lnSpc>
            </a:pPr>
            <a:r>
              <a:rPr lang="el-GR" sz="4800" b="1" dirty="0">
                <a:solidFill>
                  <a:srgbClr val="FFFFFF"/>
                </a:solidFill>
                <a:latin typeface="Arimo Bold"/>
                <a:ea typeface="Arimo Bold"/>
                <a:cs typeface="Arimo Bold"/>
                <a:sym typeface="Arimo Bold"/>
              </a:rPr>
              <a:t>Ισότητα</a:t>
            </a:r>
            <a:endParaRPr lang="en-US" sz="4800" b="1" dirty="0">
              <a:solidFill>
                <a:srgbClr val="FFFFFF"/>
              </a:solidFill>
              <a:latin typeface="Arimo Bold"/>
              <a:ea typeface="Arimo Bold"/>
              <a:cs typeface="Arimo Bold"/>
              <a:sym typeface="Arimo Bold"/>
            </a:endParaRPr>
          </a:p>
        </p:txBody>
      </p:sp>
      <p:sp>
        <p:nvSpPr>
          <p:cNvPr id="8" name="TextBox 8"/>
          <p:cNvSpPr txBox="1"/>
          <p:nvPr/>
        </p:nvSpPr>
        <p:spPr>
          <a:xfrm>
            <a:off x="6592230" y="4914900"/>
            <a:ext cx="4163550" cy="4616648"/>
          </a:xfrm>
          <a:prstGeom prst="rect">
            <a:avLst/>
          </a:prstGeom>
        </p:spPr>
        <p:txBody>
          <a:bodyPr wrap="square" lIns="0" tIns="0" rIns="0" bIns="0" rtlCol="0" anchor="t">
            <a:spAutoFit/>
          </a:bodyPr>
          <a:lstStyle/>
          <a:p>
            <a:pPr algn="just">
              <a:lnSpc>
                <a:spcPts val="3599"/>
              </a:lnSpc>
            </a:pPr>
            <a:r>
              <a:rPr lang="el-GR" sz="2999" dirty="0">
                <a:solidFill>
                  <a:srgbClr val="FFFFFF"/>
                </a:solidFill>
                <a:latin typeface="Abhaya Libre"/>
                <a:ea typeface="Abhaya Libre"/>
                <a:cs typeface="Abhaya Libre"/>
                <a:sym typeface="Abhaya Libre"/>
              </a:rPr>
              <a:t>Διασφαλίζει πως οι νόμοι εφαρμόζονται ισότιμα και δίκαια σε όλα τα κράτη-μέλη.</a:t>
            </a:r>
            <a:endParaRPr lang="en-US" sz="2999" dirty="0">
              <a:solidFill>
                <a:srgbClr val="FFFFFF"/>
              </a:solidFill>
              <a:latin typeface="Abhaya Libre"/>
              <a:ea typeface="Abhaya Libre"/>
              <a:cs typeface="Abhaya Libre"/>
              <a:sym typeface="Abhaya Libre"/>
            </a:endParaRPr>
          </a:p>
          <a:p>
            <a:pPr algn="just">
              <a:lnSpc>
                <a:spcPts val="3599"/>
              </a:lnSpc>
            </a:pPr>
            <a:r>
              <a:rPr lang="el-GR" sz="2999" dirty="0">
                <a:solidFill>
                  <a:srgbClr val="FFFFFF"/>
                </a:solidFill>
                <a:latin typeface="Abhaya Libre"/>
                <a:ea typeface="Abhaya Libre"/>
                <a:cs typeface="Abhaya Libre"/>
                <a:sym typeface="Abhaya Libre"/>
              </a:rPr>
              <a:t>Η Ε.Ε εγγυάται πως οι νομικές διαδικασίες επικυρώνονται και τα κράτη-μέλη σέβονται την ανεξαρτησία της δικαιοσύνης.</a:t>
            </a:r>
            <a:endParaRPr lang="en-US" sz="2999" dirty="0">
              <a:solidFill>
                <a:srgbClr val="FFFFFF"/>
              </a:solidFill>
              <a:latin typeface="Abhaya Libre"/>
              <a:ea typeface="Abhaya Libre"/>
              <a:cs typeface="Abhaya Libre"/>
              <a:sym typeface="Abhaya Libre"/>
            </a:endParaRPr>
          </a:p>
        </p:txBody>
      </p:sp>
      <p:sp>
        <p:nvSpPr>
          <p:cNvPr id="9" name="TextBox 9"/>
          <p:cNvSpPr txBox="1"/>
          <p:nvPr/>
        </p:nvSpPr>
        <p:spPr>
          <a:xfrm>
            <a:off x="6798332" y="3108559"/>
            <a:ext cx="4163550" cy="1441741"/>
          </a:xfrm>
          <a:prstGeom prst="rect">
            <a:avLst/>
          </a:prstGeom>
        </p:spPr>
        <p:txBody>
          <a:bodyPr lIns="0" tIns="0" rIns="0" bIns="0" rtlCol="0" anchor="t">
            <a:spAutoFit/>
          </a:bodyPr>
          <a:lstStyle/>
          <a:p>
            <a:pPr algn="ctr">
              <a:lnSpc>
                <a:spcPts val="5759"/>
              </a:lnSpc>
            </a:pPr>
            <a:r>
              <a:rPr lang="el-GR" sz="4800" b="1" dirty="0">
                <a:solidFill>
                  <a:srgbClr val="FFFFFF"/>
                </a:solidFill>
                <a:latin typeface="Arimo Bold"/>
                <a:ea typeface="Arimo Bold"/>
                <a:cs typeface="Arimo Bold"/>
                <a:sym typeface="Arimo Bold"/>
              </a:rPr>
              <a:t>Κράτος Δικαίου</a:t>
            </a:r>
            <a:endParaRPr lang="en-US" sz="4800" b="1" dirty="0">
              <a:solidFill>
                <a:srgbClr val="FFFFFF"/>
              </a:solidFill>
              <a:latin typeface="Arimo Bold"/>
              <a:ea typeface="Arimo Bold"/>
              <a:cs typeface="Arimo Bold"/>
              <a:sym typeface="Arimo Bold"/>
            </a:endParaRPr>
          </a:p>
        </p:txBody>
      </p:sp>
      <p:sp>
        <p:nvSpPr>
          <p:cNvPr id="10" name="TextBox 10"/>
          <p:cNvSpPr txBox="1"/>
          <p:nvPr/>
        </p:nvSpPr>
        <p:spPr>
          <a:xfrm>
            <a:off x="11778743" y="4914899"/>
            <a:ext cx="4638998" cy="5078313"/>
          </a:xfrm>
          <a:prstGeom prst="rect">
            <a:avLst/>
          </a:prstGeom>
        </p:spPr>
        <p:txBody>
          <a:bodyPr wrap="square" lIns="0" tIns="0" rIns="0" bIns="0" rtlCol="0" anchor="t">
            <a:spAutoFit/>
          </a:bodyPr>
          <a:lstStyle/>
          <a:p>
            <a:pPr algn="just">
              <a:lnSpc>
                <a:spcPts val="3599"/>
              </a:lnSpc>
            </a:pPr>
            <a:r>
              <a:rPr lang="el-GR" sz="2999" dirty="0">
                <a:solidFill>
                  <a:srgbClr val="FFFFFF"/>
                </a:solidFill>
                <a:latin typeface="Abhaya Libre"/>
                <a:ea typeface="Abhaya Libre"/>
                <a:cs typeface="Abhaya Libre"/>
                <a:sym typeface="Abhaya Libre"/>
              </a:rPr>
              <a:t>Το Ευρωπαϊκό Καταστατικό των θεμελιωδών δικαιωμάτων υπογραμμίζει τα βασικά δικαιώματα κάθε πολίτη.</a:t>
            </a:r>
            <a:endParaRPr lang="en-US" sz="2999" dirty="0">
              <a:solidFill>
                <a:srgbClr val="FFFFFF"/>
              </a:solidFill>
              <a:latin typeface="Abhaya Libre"/>
              <a:ea typeface="Abhaya Libre"/>
              <a:cs typeface="Abhaya Libre"/>
              <a:sym typeface="Abhaya Libre"/>
            </a:endParaRPr>
          </a:p>
          <a:p>
            <a:pPr algn="just">
              <a:lnSpc>
                <a:spcPts val="3599"/>
              </a:lnSpc>
            </a:pPr>
            <a:r>
              <a:rPr lang="el-GR" sz="2999" dirty="0">
                <a:solidFill>
                  <a:srgbClr val="FFFFFF"/>
                </a:solidFill>
                <a:latin typeface="Abhaya Libre"/>
                <a:ea typeface="Abhaya Libre"/>
                <a:cs typeface="Abhaya Libre"/>
                <a:sym typeface="Abhaya Libre"/>
              </a:rPr>
              <a:t>Η Ε.Ε., επίσης προωθεί παγκόσμια τα ανθρώπινα δικαιώματα μέσω της εξωτερικής της πολιτικής και των αναπτυξιακών προγραμμάτων.</a:t>
            </a:r>
            <a:endParaRPr lang="en-US" sz="2999" dirty="0">
              <a:solidFill>
                <a:srgbClr val="FFFFFF"/>
              </a:solidFill>
              <a:latin typeface="Abhaya Libre"/>
              <a:ea typeface="Abhaya Libre"/>
              <a:cs typeface="Abhaya Libre"/>
              <a:sym typeface="Abhaya Libre"/>
            </a:endParaRPr>
          </a:p>
        </p:txBody>
      </p:sp>
      <p:sp>
        <p:nvSpPr>
          <p:cNvPr id="11" name="TextBox 11"/>
          <p:cNvSpPr txBox="1"/>
          <p:nvPr/>
        </p:nvSpPr>
        <p:spPr>
          <a:xfrm>
            <a:off x="12017039" y="3108559"/>
            <a:ext cx="4163550" cy="1441741"/>
          </a:xfrm>
          <a:prstGeom prst="rect">
            <a:avLst/>
          </a:prstGeom>
        </p:spPr>
        <p:txBody>
          <a:bodyPr lIns="0" tIns="0" rIns="0" bIns="0" rtlCol="0" anchor="t">
            <a:spAutoFit/>
          </a:bodyPr>
          <a:lstStyle/>
          <a:p>
            <a:pPr algn="ctr">
              <a:lnSpc>
                <a:spcPts val="5759"/>
              </a:lnSpc>
            </a:pPr>
            <a:r>
              <a:rPr lang="el-GR" sz="4800" b="1" dirty="0">
                <a:solidFill>
                  <a:srgbClr val="FFFFFF"/>
                </a:solidFill>
                <a:latin typeface="Arimo Bold"/>
                <a:ea typeface="Arimo Bold"/>
                <a:cs typeface="Arimo Bold"/>
                <a:sym typeface="Arimo Bold"/>
              </a:rPr>
              <a:t>Ανθρώπινα Δικαιώματα</a:t>
            </a:r>
            <a:endParaRPr lang="en-US" sz="4800" b="1" dirty="0">
              <a:solidFill>
                <a:srgbClr val="FFFFFF"/>
              </a:solidFill>
              <a:latin typeface="Arimo Bold"/>
              <a:ea typeface="Arimo Bold"/>
              <a:cs typeface="Arimo Bold"/>
              <a:sym typeface="Arimo Bo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6038485" y="2038750"/>
            <a:ext cx="6814123" cy="6405368"/>
          </a:xfrm>
          <a:custGeom>
            <a:avLst/>
            <a:gdLst/>
            <a:ahLst/>
            <a:cxnLst/>
            <a:rect l="l" t="t" r="r" b="b"/>
            <a:pathLst>
              <a:path w="6814123" h="6405368">
                <a:moveTo>
                  <a:pt x="0" y="0"/>
                </a:moveTo>
                <a:lnTo>
                  <a:pt x="6814124" y="0"/>
                </a:lnTo>
                <a:lnTo>
                  <a:pt x="6814124" y="6405368"/>
                </a:lnTo>
                <a:lnTo>
                  <a:pt x="0" y="6405368"/>
                </a:lnTo>
                <a:lnTo>
                  <a:pt x="0" y="0"/>
                </a:lnTo>
                <a:close/>
              </a:path>
            </a:pathLst>
          </a:custGeom>
          <a:blipFill>
            <a:blip r:embed="rId4">
              <a:alphaModFix amt="25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12039540" y="531022"/>
            <a:ext cx="1920447" cy="1862833"/>
          </a:xfrm>
          <a:custGeom>
            <a:avLst/>
            <a:gdLst/>
            <a:ahLst/>
            <a:cxnLst/>
            <a:rect l="l" t="t" r="r" b="b"/>
            <a:pathLst>
              <a:path w="1920447" h="1862833">
                <a:moveTo>
                  <a:pt x="0" y="0"/>
                </a:moveTo>
                <a:lnTo>
                  <a:pt x="1920446" y="0"/>
                </a:lnTo>
                <a:lnTo>
                  <a:pt x="1920446" y="1862834"/>
                </a:lnTo>
                <a:lnTo>
                  <a:pt x="0" y="18628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5" name="Freeform 5"/>
          <p:cNvSpPr/>
          <p:nvPr/>
        </p:nvSpPr>
        <p:spPr>
          <a:xfrm>
            <a:off x="15338853" y="2304861"/>
            <a:ext cx="1920447" cy="1795618"/>
          </a:xfrm>
          <a:custGeom>
            <a:avLst/>
            <a:gdLst/>
            <a:ahLst/>
            <a:cxnLst/>
            <a:rect l="l" t="t" r="r" b="b"/>
            <a:pathLst>
              <a:path w="1920447" h="1795618">
                <a:moveTo>
                  <a:pt x="0" y="0"/>
                </a:moveTo>
                <a:lnTo>
                  <a:pt x="1920447" y="0"/>
                </a:lnTo>
                <a:lnTo>
                  <a:pt x="1920447" y="1795617"/>
                </a:lnTo>
                <a:lnTo>
                  <a:pt x="0" y="17956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6" name="Freeform 6"/>
          <p:cNvSpPr/>
          <p:nvPr/>
        </p:nvSpPr>
        <p:spPr>
          <a:xfrm>
            <a:off x="-105504" y="2640744"/>
            <a:ext cx="2268409" cy="2300034"/>
          </a:xfrm>
          <a:custGeom>
            <a:avLst/>
            <a:gdLst/>
            <a:ahLst/>
            <a:cxnLst/>
            <a:rect l="l" t="t" r="r" b="b"/>
            <a:pathLst>
              <a:path w="2268409" h="2300034">
                <a:moveTo>
                  <a:pt x="0" y="0"/>
                </a:moveTo>
                <a:lnTo>
                  <a:pt x="2268408" y="0"/>
                </a:lnTo>
                <a:lnTo>
                  <a:pt x="2268408" y="2300034"/>
                </a:lnTo>
                <a:lnTo>
                  <a:pt x="0" y="230003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sp>
        <p:nvSpPr>
          <p:cNvPr id="7" name="Freeform 7"/>
          <p:cNvSpPr/>
          <p:nvPr/>
        </p:nvSpPr>
        <p:spPr>
          <a:xfrm>
            <a:off x="14179061" y="5551819"/>
            <a:ext cx="1983514" cy="2238098"/>
          </a:xfrm>
          <a:custGeom>
            <a:avLst/>
            <a:gdLst/>
            <a:ahLst/>
            <a:cxnLst/>
            <a:rect l="l" t="t" r="r" b="b"/>
            <a:pathLst>
              <a:path w="1983514" h="2238098">
                <a:moveTo>
                  <a:pt x="0" y="0"/>
                </a:moveTo>
                <a:lnTo>
                  <a:pt x="1983515" y="0"/>
                </a:lnTo>
                <a:lnTo>
                  <a:pt x="1983515" y="2238098"/>
                </a:lnTo>
                <a:lnTo>
                  <a:pt x="0" y="2238098"/>
                </a:lnTo>
                <a:lnTo>
                  <a:pt x="0" y="0"/>
                </a:lnTo>
                <a:close/>
              </a:path>
            </a:pathLst>
          </a:custGeom>
          <a:blipFill>
            <a:blip r:embed="rId12"/>
            <a:stretch>
              <a:fillRect/>
            </a:stretch>
          </a:blipFill>
        </p:spPr>
        <p:txBody>
          <a:bodyPr/>
          <a:lstStyle/>
          <a:p>
            <a:endParaRPr lang="es-ES"/>
          </a:p>
        </p:txBody>
      </p:sp>
      <p:sp>
        <p:nvSpPr>
          <p:cNvPr id="8" name="Freeform 8"/>
          <p:cNvSpPr/>
          <p:nvPr/>
        </p:nvSpPr>
        <p:spPr>
          <a:xfrm>
            <a:off x="15988634" y="8110579"/>
            <a:ext cx="2136849" cy="2176421"/>
          </a:xfrm>
          <a:custGeom>
            <a:avLst/>
            <a:gdLst/>
            <a:ahLst/>
            <a:cxnLst/>
            <a:rect l="l" t="t" r="r" b="b"/>
            <a:pathLst>
              <a:path w="2136849" h="2176421">
                <a:moveTo>
                  <a:pt x="0" y="0"/>
                </a:moveTo>
                <a:lnTo>
                  <a:pt x="2136850" y="0"/>
                </a:lnTo>
                <a:lnTo>
                  <a:pt x="2136850" y="2176421"/>
                </a:lnTo>
                <a:lnTo>
                  <a:pt x="0" y="217642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s-ES"/>
          </a:p>
        </p:txBody>
      </p:sp>
      <p:sp>
        <p:nvSpPr>
          <p:cNvPr id="9" name="Freeform 9"/>
          <p:cNvSpPr/>
          <p:nvPr/>
        </p:nvSpPr>
        <p:spPr>
          <a:xfrm>
            <a:off x="2591030" y="4914333"/>
            <a:ext cx="1917127" cy="2103843"/>
          </a:xfrm>
          <a:custGeom>
            <a:avLst/>
            <a:gdLst/>
            <a:ahLst/>
            <a:cxnLst/>
            <a:rect l="l" t="t" r="r" b="b"/>
            <a:pathLst>
              <a:path w="1917127" h="2103843">
                <a:moveTo>
                  <a:pt x="0" y="0"/>
                </a:moveTo>
                <a:lnTo>
                  <a:pt x="1917127" y="0"/>
                </a:lnTo>
                <a:lnTo>
                  <a:pt x="1917127" y="2103843"/>
                </a:lnTo>
                <a:lnTo>
                  <a:pt x="0" y="210384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s-ES"/>
          </a:p>
        </p:txBody>
      </p:sp>
      <p:sp>
        <p:nvSpPr>
          <p:cNvPr id="10" name="Freeform 10"/>
          <p:cNvSpPr/>
          <p:nvPr/>
        </p:nvSpPr>
        <p:spPr>
          <a:xfrm>
            <a:off x="389669" y="7345277"/>
            <a:ext cx="2283513" cy="2941723"/>
          </a:xfrm>
          <a:custGeom>
            <a:avLst/>
            <a:gdLst/>
            <a:ahLst/>
            <a:cxnLst/>
            <a:rect l="l" t="t" r="r" b="b"/>
            <a:pathLst>
              <a:path w="2283513" h="2941723">
                <a:moveTo>
                  <a:pt x="0" y="0"/>
                </a:moveTo>
                <a:lnTo>
                  <a:pt x="2283512" y="0"/>
                </a:lnTo>
                <a:lnTo>
                  <a:pt x="2283512" y="2941723"/>
                </a:lnTo>
                <a:lnTo>
                  <a:pt x="0" y="294172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s-ES"/>
          </a:p>
        </p:txBody>
      </p:sp>
      <p:sp>
        <p:nvSpPr>
          <p:cNvPr id="11" name="TextBox 11"/>
          <p:cNvSpPr txBox="1"/>
          <p:nvPr/>
        </p:nvSpPr>
        <p:spPr>
          <a:xfrm>
            <a:off x="5112509" y="3193144"/>
            <a:ext cx="8062981" cy="4103688"/>
          </a:xfrm>
          <a:prstGeom prst="rect">
            <a:avLst/>
          </a:prstGeom>
        </p:spPr>
        <p:txBody>
          <a:bodyPr lIns="0" tIns="0" rIns="0" bIns="0" rtlCol="0" anchor="t">
            <a:spAutoFit/>
          </a:bodyPr>
          <a:lstStyle/>
          <a:p>
            <a:pPr algn="ctr">
              <a:lnSpc>
                <a:spcPts val="3960"/>
              </a:lnSpc>
              <a:spcBef>
                <a:spcPct val="0"/>
              </a:spcBef>
            </a:pPr>
            <a:r>
              <a:rPr lang="el-GR" sz="3300" dirty="0">
                <a:solidFill>
                  <a:srgbClr val="FFFFFF"/>
                </a:solidFill>
                <a:latin typeface="Abhaya Libre"/>
                <a:ea typeface="Abhaya Libre"/>
                <a:cs typeface="Abhaya Libre"/>
                <a:sym typeface="Abhaya Libre"/>
              </a:rPr>
              <a:t>Η Ευρωπαϊκή Ένωση ιδρύθηκε με σκοπό την προώθηση της ειρήνης, της σταθερότητας, και της ευημερίας μεταξύ των κρατών-μελών της , αλλά και γενικότερα. Οι στόχοι της δηλώνονται στην Συνθήκη της της Ευρωπαϊκής Ένωσης και προσδιορίζουν όλες τις πολιτικές και πρακτικές που αναλαμβάνει.</a:t>
            </a:r>
            <a:endParaRPr lang="en-US" sz="3300" dirty="0">
              <a:solidFill>
                <a:srgbClr val="FFFFFF"/>
              </a:solidFill>
              <a:latin typeface="Abhaya Libre"/>
              <a:ea typeface="Abhaya Libre"/>
              <a:cs typeface="Abhaya Libre"/>
              <a:sym typeface="Abhaya Libre"/>
            </a:endParaRPr>
          </a:p>
        </p:txBody>
      </p:sp>
      <p:sp>
        <p:nvSpPr>
          <p:cNvPr id="12" name="TextBox 12"/>
          <p:cNvSpPr txBox="1"/>
          <p:nvPr/>
        </p:nvSpPr>
        <p:spPr>
          <a:xfrm>
            <a:off x="1531425" y="943375"/>
            <a:ext cx="11321184" cy="1077218"/>
          </a:xfrm>
          <a:prstGeom prst="rect">
            <a:avLst/>
          </a:prstGeom>
        </p:spPr>
        <p:txBody>
          <a:bodyPr lIns="0" tIns="0" rIns="0" bIns="0" rtlCol="0" anchor="t">
            <a:spAutoFit/>
          </a:bodyPr>
          <a:lstStyle/>
          <a:p>
            <a:pPr algn="l">
              <a:lnSpc>
                <a:spcPts val="8400"/>
              </a:lnSpc>
            </a:pPr>
            <a:r>
              <a:rPr lang="el-GR" sz="7000" b="1" dirty="0">
                <a:solidFill>
                  <a:srgbClr val="FFFFFF"/>
                </a:solidFill>
                <a:latin typeface="Arimo Bold"/>
                <a:ea typeface="Arimo Bold"/>
                <a:cs typeface="Arimo Bold"/>
                <a:sym typeface="Arimo Bold"/>
              </a:rPr>
              <a:t>Οι στόχοι της Ε.Ε.</a:t>
            </a:r>
            <a:endParaRPr lang="en-US" sz="7000" b="1" dirty="0">
              <a:solidFill>
                <a:srgbClr val="FFFFFF"/>
              </a:solidFill>
              <a:latin typeface="Arimo Bold"/>
              <a:ea typeface="Arimo Bold"/>
              <a:cs typeface="Arimo Bold"/>
              <a:sym typeface="Arimo Bold"/>
            </a:endParaRPr>
          </a:p>
        </p:txBody>
      </p:sp>
      <p:sp>
        <p:nvSpPr>
          <p:cNvPr id="13" name="TextBox 13"/>
          <p:cNvSpPr txBox="1"/>
          <p:nvPr/>
        </p:nvSpPr>
        <p:spPr>
          <a:xfrm>
            <a:off x="5112509" y="7780392"/>
            <a:ext cx="8062981" cy="1744067"/>
          </a:xfrm>
          <a:prstGeom prst="rect">
            <a:avLst/>
          </a:prstGeom>
        </p:spPr>
        <p:txBody>
          <a:bodyPr lIns="0" tIns="0" rIns="0" bIns="0" rtlCol="0" anchor="t">
            <a:spAutoFit/>
          </a:bodyPr>
          <a:lstStyle/>
          <a:p>
            <a:pPr algn="ctr">
              <a:lnSpc>
                <a:spcPts val="3359"/>
              </a:lnSpc>
              <a:spcBef>
                <a:spcPct val="0"/>
              </a:spcBef>
            </a:pPr>
            <a:r>
              <a:rPr lang="el-GR" sz="2799" dirty="0">
                <a:solidFill>
                  <a:srgbClr val="E3DE1C"/>
                </a:solidFill>
                <a:latin typeface="Abhaya Libre"/>
                <a:ea typeface="Abhaya Libre"/>
                <a:cs typeface="Abhaya Libre"/>
                <a:sym typeface="Abhaya Libre"/>
              </a:rPr>
              <a:t>Μπορείτε να μαντέψετε κάποιους από τους βασικούς στόχους που προσανατολίζουν την Ε.Ε.? Τι  πιστεύετε πως η Ε.Ε. προσπαθεί να πετύχει για τους πολίτες της και για τον κόσμο</a:t>
            </a:r>
            <a:r>
              <a:rPr lang="en-US" sz="2799" dirty="0">
                <a:solidFill>
                  <a:srgbClr val="E3DE1C"/>
                </a:solidFill>
                <a:latin typeface="Abhaya Libre"/>
                <a:ea typeface="Abhaya Libre"/>
                <a:cs typeface="Abhaya Libre"/>
                <a:sym typeface="Abhaya Libre"/>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4317872" y="6858656"/>
            <a:ext cx="5088186" cy="5127230"/>
          </a:xfrm>
          <a:custGeom>
            <a:avLst/>
            <a:gdLst/>
            <a:ahLst/>
            <a:cxnLst/>
            <a:rect l="l" t="t" r="r" b="b"/>
            <a:pathLst>
              <a:path w="5088186" h="5127230">
                <a:moveTo>
                  <a:pt x="0" y="0"/>
                </a:moveTo>
                <a:lnTo>
                  <a:pt x="5088186" y="0"/>
                </a:lnTo>
                <a:lnTo>
                  <a:pt x="5088186" y="5127230"/>
                </a:lnTo>
                <a:lnTo>
                  <a:pt x="0" y="51272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7138207" y="3086100"/>
            <a:ext cx="4011586" cy="4114800"/>
          </a:xfrm>
          <a:custGeom>
            <a:avLst/>
            <a:gdLst/>
            <a:ahLst/>
            <a:cxnLst/>
            <a:rect l="l" t="t" r="r" b="b"/>
            <a:pathLst>
              <a:path w="4011586" h="4114800">
                <a:moveTo>
                  <a:pt x="0" y="0"/>
                </a:moveTo>
                <a:lnTo>
                  <a:pt x="4011586" y="0"/>
                </a:lnTo>
                <a:lnTo>
                  <a:pt x="4011586" y="4114800"/>
                </a:lnTo>
                <a:lnTo>
                  <a:pt x="0" y="4114800"/>
                </a:lnTo>
                <a:lnTo>
                  <a:pt x="0" y="0"/>
                </a:lnTo>
                <a:close/>
              </a:path>
            </a:pathLst>
          </a:custGeom>
          <a:blipFill>
            <a:blip r:embed="rId6">
              <a:alphaModFix amt="29000"/>
              <a:extLst>
                <a:ext uri="{96DAC541-7B7A-43D3-8B79-37D633B846F1}">
                  <asvg:svgBlip xmlns:asvg="http://schemas.microsoft.com/office/drawing/2016/SVG/main" r:embed="rId7"/>
                </a:ext>
              </a:extLst>
            </a:blip>
            <a:stretch>
              <a:fillRect/>
            </a:stretch>
          </a:blipFill>
        </p:spPr>
        <p:txBody>
          <a:bodyPr/>
          <a:lstStyle/>
          <a:p>
            <a:endParaRPr lang="es-ES"/>
          </a:p>
        </p:txBody>
      </p:sp>
      <p:sp>
        <p:nvSpPr>
          <p:cNvPr id="5" name="Freeform 5"/>
          <p:cNvSpPr/>
          <p:nvPr/>
        </p:nvSpPr>
        <p:spPr>
          <a:xfrm>
            <a:off x="315021" y="291240"/>
            <a:ext cx="17657958" cy="9704520"/>
          </a:xfrm>
          <a:custGeom>
            <a:avLst/>
            <a:gdLst/>
            <a:ahLst/>
            <a:cxnLst/>
            <a:rect l="l" t="t" r="r" b="b"/>
            <a:pathLst>
              <a:path w="17657958" h="9704520">
                <a:moveTo>
                  <a:pt x="0" y="0"/>
                </a:moveTo>
                <a:lnTo>
                  <a:pt x="17657958" y="0"/>
                </a:lnTo>
                <a:lnTo>
                  <a:pt x="17657958" y="9704520"/>
                </a:lnTo>
                <a:lnTo>
                  <a:pt x="0" y="970452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6" name="TextBox 6"/>
          <p:cNvSpPr txBox="1"/>
          <p:nvPr/>
        </p:nvSpPr>
        <p:spPr>
          <a:xfrm>
            <a:off x="6742507" y="4291781"/>
            <a:ext cx="4890245" cy="1487587"/>
          </a:xfrm>
          <a:prstGeom prst="rect">
            <a:avLst/>
          </a:prstGeom>
        </p:spPr>
        <p:txBody>
          <a:bodyPr wrap="square" lIns="0" tIns="0" rIns="0" bIns="0" rtlCol="0" anchor="t">
            <a:spAutoFit/>
          </a:bodyPr>
          <a:lstStyle/>
          <a:p>
            <a:pPr algn="ctr">
              <a:lnSpc>
                <a:spcPts val="5760"/>
              </a:lnSpc>
            </a:pPr>
            <a:r>
              <a:rPr lang="el-GR" sz="4800" b="1" dirty="0">
                <a:solidFill>
                  <a:srgbClr val="FFFFFF"/>
                </a:solidFill>
                <a:latin typeface="Allrounder Monument Medium"/>
                <a:ea typeface="Allrounder Monument Medium"/>
                <a:cs typeface="Allrounder Monument Medium"/>
                <a:sym typeface="Allrounder Monument Medium"/>
              </a:rPr>
              <a:t>ΟΙ ΣΤΟΧΟΙ ΤΗΣ Ε.Ε.</a:t>
            </a:r>
            <a:endParaRPr lang="en-US" sz="4800" b="1" dirty="0">
              <a:solidFill>
                <a:srgbClr val="FFFFFF"/>
              </a:solidFill>
              <a:latin typeface="Allrounder Monument Medium"/>
              <a:ea typeface="Allrounder Monument Medium"/>
              <a:cs typeface="Allrounder Monument Medium"/>
              <a:sym typeface="Allrounder Monument Medium"/>
            </a:endParaRPr>
          </a:p>
        </p:txBody>
      </p:sp>
      <p:sp>
        <p:nvSpPr>
          <p:cNvPr id="7" name="TextBox 7"/>
          <p:cNvSpPr txBox="1"/>
          <p:nvPr/>
        </p:nvSpPr>
        <p:spPr>
          <a:xfrm>
            <a:off x="650577" y="598005"/>
            <a:ext cx="5608971" cy="4172296"/>
          </a:xfrm>
          <a:prstGeom prst="rect">
            <a:avLst/>
          </a:prstGeom>
        </p:spPr>
        <p:txBody>
          <a:bodyPr wrap="square" lIns="0" tIns="0" rIns="0" bIns="0" rtlCol="0" anchor="t">
            <a:spAutoFit/>
          </a:bodyPr>
          <a:lstStyle/>
          <a:p>
            <a:pPr algn="just">
              <a:lnSpc>
                <a:spcPts val="2701"/>
              </a:lnSpc>
            </a:pPr>
            <a:r>
              <a:rPr lang="el-GR" sz="2701" dirty="0">
                <a:solidFill>
                  <a:srgbClr val="FFFFFF"/>
                </a:solidFill>
                <a:latin typeface="Abhaya Libre"/>
                <a:ea typeface="Abhaya Libre"/>
                <a:cs typeface="Abhaya Libre"/>
                <a:sym typeface="Abhaya Libre"/>
              </a:rPr>
              <a:t>Η Ευρωπαϊκή Ένωση ιδρύθηκε με σκοπό την διασφάλιση της</a:t>
            </a:r>
            <a:r>
              <a:rPr lang="en-US" sz="2701" dirty="0">
                <a:solidFill>
                  <a:srgbClr val="FFFFFF"/>
                </a:solidFill>
                <a:latin typeface="Abhaya Libre"/>
                <a:ea typeface="Abhaya Libre"/>
                <a:cs typeface="Abhaya Libre"/>
                <a:sym typeface="Abhaya Libre"/>
              </a:rPr>
              <a:t> </a:t>
            </a:r>
            <a:r>
              <a:rPr lang="el-GR" sz="2701" dirty="0">
                <a:solidFill>
                  <a:srgbClr val="FFFFFF"/>
                </a:solidFill>
                <a:latin typeface="Abhaya Libre"/>
                <a:ea typeface="Abhaya Libre"/>
                <a:cs typeface="Abhaya Libre"/>
                <a:sym typeface="Abhaya Libre"/>
              </a:rPr>
              <a:t> μακροχρόνιας ειρήνης στα κράτη-μέλη της, ειδικά μετά τον καταστροφικό Β΄ Παγκόσμιο Πόλεμο</a:t>
            </a:r>
            <a:r>
              <a:rPr lang="en-US" sz="2701" dirty="0">
                <a:solidFill>
                  <a:srgbClr val="FFFFFF"/>
                </a:solidFill>
                <a:latin typeface="Abhaya Libre"/>
                <a:ea typeface="Abhaya Libre"/>
                <a:cs typeface="Abhaya Libre"/>
                <a:sym typeface="Abhaya Libre"/>
              </a:rPr>
              <a:t>.</a:t>
            </a:r>
            <a:r>
              <a:rPr lang="el-GR" sz="2701" dirty="0">
                <a:solidFill>
                  <a:srgbClr val="FFFFFF"/>
                </a:solidFill>
                <a:latin typeface="Abhaya Libre"/>
                <a:ea typeface="Abhaya Libre"/>
                <a:cs typeface="Abhaya Libre"/>
                <a:sym typeface="Abhaya Libre"/>
              </a:rPr>
              <a:t>Με την προώθηση της συνεργασίας και της ενότητας, η Ε.Ε. στοχεύει στην πρόληψη των συγκρούσεων, μέσω της διπλωματίας, του διαλόγου και των συλλογικών πράξεων, έχοντας την ειρήνη έναν από τους βασικότερους στόχους της.</a:t>
            </a:r>
            <a:endParaRPr lang="en-US" sz="2701" dirty="0">
              <a:solidFill>
                <a:srgbClr val="FFFFFF"/>
              </a:solidFill>
              <a:latin typeface="Abhaya Libre"/>
              <a:ea typeface="Abhaya Libre"/>
              <a:cs typeface="Abhaya Libre"/>
              <a:sym typeface="Abhaya Libre"/>
            </a:endParaRPr>
          </a:p>
        </p:txBody>
      </p:sp>
      <p:sp>
        <p:nvSpPr>
          <p:cNvPr id="8" name="TextBox 8"/>
          <p:cNvSpPr txBox="1"/>
          <p:nvPr/>
        </p:nvSpPr>
        <p:spPr>
          <a:xfrm>
            <a:off x="6041697" y="2628901"/>
            <a:ext cx="2282527" cy="826252"/>
          </a:xfrm>
          <a:prstGeom prst="rect">
            <a:avLst/>
          </a:prstGeom>
        </p:spPr>
        <p:txBody>
          <a:bodyPr wrap="square" lIns="0" tIns="0" rIns="0" bIns="0" rtlCol="0" anchor="t">
            <a:spAutoFit/>
          </a:bodyPr>
          <a:lstStyle/>
          <a:p>
            <a:pPr algn="ctr">
              <a:lnSpc>
                <a:spcPts val="6599"/>
              </a:lnSpc>
              <a:spcBef>
                <a:spcPct val="0"/>
              </a:spcBef>
            </a:pPr>
            <a:r>
              <a:rPr lang="el-GR" sz="5499" b="1" dirty="0">
                <a:solidFill>
                  <a:srgbClr val="FFFFFF"/>
                </a:solidFill>
                <a:latin typeface="Cormorant Garamond Bold"/>
                <a:ea typeface="Cormorant Garamond Bold"/>
                <a:cs typeface="Cormorant Garamond Bold"/>
                <a:sym typeface="Cormorant Garamond Bold"/>
              </a:rPr>
              <a:t>Ειρήνη</a:t>
            </a:r>
            <a:endParaRPr lang="en-US" sz="5499" b="1" dirty="0">
              <a:solidFill>
                <a:srgbClr val="FFFFFF"/>
              </a:solidFill>
              <a:latin typeface="Cormorant Garamond Bold"/>
              <a:ea typeface="Cormorant Garamond Bold"/>
              <a:cs typeface="Cormorant Garamond Bold"/>
              <a:sym typeface="Cormorant Garamond Bold"/>
            </a:endParaRPr>
          </a:p>
        </p:txBody>
      </p:sp>
      <p:sp>
        <p:nvSpPr>
          <p:cNvPr id="9" name="TextBox 9"/>
          <p:cNvSpPr txBox="1"/>
          <p:nvPr/>
        </p:nvSpPr>
        <p:spPr>
          <a:xfrm>
            <a:off x="6351292" y="6444318"/>
            <a:ext cx="2282528" cy="1672637"/>
          </a:xfrm>
          <a:prstGeom prst="rect">
            <a:avLst/>
          </a:prstGeom>
        </p:spPr>
        <p:txBody>
          <a:bodyPr wrap="square" lIns="0" tIns="0" rIns="0" bIns="0" rtlCol="0" anchor="t">
            <a:spAutoFit/>
          </a:bodyPr>
          <a:lstStyle/>
          <a:p>
            <a:pPr algn="ctr">
              <a:lnSpc>
                <a:spcPts val="6599"/>
              </a:lnSpc>
              <a:spcBef>
                <a:spcPct val="0"/>
              </a:spcBef>
            </a:pPr>
            <a:r>
              <a:rPr lang="el-GR" sz="5499" b="1" dirty="0">
                <a:solidFill>
                  <a:srgbClr val="FFFFFF"/>
                </a:solidFill>
                <a:latin typeface="Cormorant Garamond Bold"/>
                <a:ea typeface="Cormorant Garamond Bold"/>
                <a:cs typeface="Cormorant Garamond Bold"/>
                <a:sym typeface="Cormorant Garamond Bold"/>
              </a:rPr>
              <a:t>Ασφάλεια</a:t>
            </a:r>
            <a:endParaRPr lang="en-US" sz="5499" b="1" dirty="0">
              <a:solidFill>
                <a:srgbClr val="FFFFFF"/>
              </a:solidFill>
              <a:latin typeface="Cormorant Garamond Bold"/>
              <a:ea typeface="Cormorant Garamond Bold"/>
              <a:cs typeface="Cormorant Garamond Bold"/>
              <a:sym typeface="Cormorant Garamond Bold"/>
            </a:endParaRPr>
          </a:p>
        </p:txBody>
      </p:sp>
      <p:sp>
        <p:nvSpPr>
          <p:cNvPr id="10" name="TextBox 10"/>
          <p:cNvSpPr txBox="1"/>
          <p:nvPr/>
        </p:nvSpPr>
        <p:spPr>
          <a:xfrm>
            <a:off x="315021" y="5854214"/>
            <a:ext cx="6009579" cy="3826047"/>
          </a:xfrm>
          <a:prstGeom prst="rect">
            <a:avLst/>
          </a:prstGeom>
        </p:spPr>
        <p:txBody>
          <a:bodyPr wrap="square" lIns="0" tIns="0" rIns="0" bIns="0" rtlCol="0" anchor="t">
            <a:spAutoFit/>
          </a:bodyPr>
          <a:lstStyle/>
          <a:p>
            <a:pPr algn="just">
              <a:lnSpc>
                <a:spcPts val="2701"/>
              </a:lnSpc>
            </a:pPr>
            <a:r>
              <a:rPr lang="el-GR" sz="2701" dirty="0">
                <a:solidFill>
                  <a:srgbClr val="FFFFFF"/>
                </a:solidFill>
                <a:latin typeface="Abhaya Libre"/>
                <a:ea typeface="Abhaya Libre"/>
                <a:cs typeface="Abhaya Libre"/>
                <a:sym typeface="Abhaya Libre"/>
              </a:rPr>
              <a:t>Η Ε.Ε. Έχει δεσμευτεί στην δημιουργία ενός ασφαλούς περιβάλλοντος για τους πολίτες της. </a:t>
            </a:r>
            <a:r>
              <a:rPr lang="el-GR" sz="2701" dirty="0" err="1">
                <a:solidFill>
                  <a:srgbClr val="FFFFFF"/>
                </a:solidFill>
                <a:latin typeface="Abhaya Libre"/>
                <a:ea typeface="Abhaya Libre"/>
                <a:cs typeface="Abhaya Libre"/>
                <a:sym typeface="Abhaya Libre"/>
              </a:rPr>
              <a:t>Μεσα</a:t>
            </a:r>
            <a:r>
              <a:rPr lang="el-GR" sz="2701" dirty="0">
                <a:solidFill>
                  <a:srgbClr val="FFFFFF"/>
                </a:solidFill>
                <a:latin typeface="Abhaya Libre"/>
                <a:ea typeface="Abhaya Libre"/>
                <a:cs typeface="Abhaya Libre"/>
                <a:sym typeface="Abhaya Libre"/>
              </a:rPr>
              <a:t> από την Κοινή Πολιτική Ασφάλειας και Άμυνας (ΚΠΑΑ) </a:t>
            </a:r>
            <a:r>
              <a:rPr lang="en-US" sz="2701" dirty="0">
                <a:solidFill>
                  <a:srgbClr val="FFFFFF"/>
                </a:solidFill>
                <a:latin typeface="Abhaya Libre"/>
                <a:ea typeface="Abhaya Libre"/>
                <a:cs typeface="Abhaya Libre"/>
                <a:sym typeface="Abhaya Libre"/>
              </a:rPr>
              <a:t> </a:t>
            </a:r>
            <a:r>
              <a:rPr lang="el-GR" sz="2701" dirty="0">
                <a:solidFill>
                  <a:srgbClr val="FFFFFF"/>
                </a:solidFill>
                <a:latin typeface="Abhaya Libre"/>
                <a:ea typeface="Abhaya Libre"/>
                <a:cs typeface="Abhaya Libre"/>
                <a:sym typeface="Abhaya Libre"/>
              </a:rPr>
              <a:t> η Ένωση εργάζεται για την προστασία των κρατών-μελών της από εξωτερικές και εσωτερικές απειλές. Αυτό περιλαμβάνει την συνεργασία για την </a:t>
            </a:r>
            <a:r>
              <a:rPr lang="el-GR" sz="2701" dirty="0" err="1">
                <a:solidFill>
                  <a:srgbClr val="FFFFFF"/>
                </a:solidFill>
                <a:latin typeface="Abhaya Libre"/>
                <a:ea typeface="Abhaya Libre"/>
                <a:cs typeface="Abhaya Libre"/>
                <a:sym typeface="Abhaya Libre"/>
              </a:rPr>
              <a:t>ασφαλεια</a:t>
            </a:r>
            <a:r>
              <a:rPr lang="el-GR" sz="2701" dirty="0">
                <a:solidFill>
                  <a:srgbClr val="FFFFFF"/>
                </a:solidFill>
                <a:latin typeface="Abhaya Libre"/>
                <a:ea typeface="Abhaya Libre"/>
                <a:cs typeface="Abhaya Libre"/>
                <a:sym typeface="Abhaya Libre"/>
              </a:rPr>
              <a:t> των συνόρων, την </a:t>
            </a:r>
            <a:r>
              <a:rPr lang="el-GR" sz="2701" dirty="0" err="1">
                <a:solidFill>
                  <a:srgbClr val="FFFFFF"/>
                </a:solidFill>
                <a:latin typeface="Abhaya Libre"/>
                <a:ea typeface="Abhaya Libre"/>
                <a:cs typeface="Abhaya Libre"/>
                <a:sym typeface="Abhaya Libre"/>
              </a:rPr>
              <a:t>καταπολέμιση</a:t>
            </a:r>
            <a:r>
              <a:rPr lang="el-GR" sz="2701" dirty="0">
                <a:solidFill>
                  <a:srgbClr val="FFFFFF"/>
                </a:solidFill>
                <a:latin typeface="Abhaya Libre"/>
                <a:ea typeface="Abhaya Libre"/>
                <a:cs typeface="Abhaya Libre"/>
                <a:sym typeface="Abhaya Libre"/>
              </a:rPr>
              <a:t> της τρομοκρατίας</a:t>
            </a:r>
            <a:r>
              <a:rPr lang="en-US" sz="2701" dirty="0">
                <a:solidFill>
                  <a:srgbClr val="FFFFFF"/>
                </a:solidFill>
                <a:latin typeface="Abhaya Libre"/>
                <a:ea typeface="Abhaya Libre"/>
                <a:cs typeface="Abhaya Libre"/>
                <a:sym typeface="Abhaya Libre"/>
              </a:rPr>
              <a:t>, </a:t>
            </a:r>
            <a:r>
              <a:rPr lang="el-GR" sz="2701" dirty="0">
                <a:solidFill>
                  <a:srgbClr val="FFFFFF"/>
                </a:solidFill>
                <a:latin typeface="Abhaya Libre"/>
                <a:ea typeface="Abhaya Libre"/>
                <a:cs typeface="Abhaya Libre"/>
                <a:sym typeface="Abhaya Libre"/>
              </a:rPr>
              <a:t>και την κυβερνοασφάλεια.</a:t>
            </a:r>
            <a:endParaRPr lang="en-US" sz="2701" dirty="0">
              <a:solidFill>
                <a:srgbClr val="FFFFFF"/>
              </a:solidFill>
              <a:latin typeface="Abhaya Libre"/>
              <a:ea typeface="Abhaya Libre"/>
              <a:cs typeface="Abhaya Libre"/>
              <a:sym typeface="Abhaya Libre"/>
            </a:endParaRPr>
          </a:p>
        </p:txBody>
      </p:sp>
      <p:sp>
        <p:nvSpPr>
          <p:cNvPr id="11" name="TextBox 11"/>
          <p:cNvSpPr txBox="1"/>
          <p:nvPr/>
        </p:nvSpPr>
        <p:spPr>
          <a:xfrm>
            <a:off x="11936708" y="598004"/>
            <a:ext cx="6123530" cy="4172296"/>
          </a:xfrm>
          <a:prstGeom prst="rect">
            <a:avLst/>
          </a:prstGeom>
        </p:spPr>
        <p:txBody>
          <a:bodyPr wrap="square" lIns="0" tIns="0" rIns="0" bIns="0" rtlCol="0" anchor="t">
            <a:spAutoFit/>
          </a:bodyPr>
          <a:lstStyle/>
          <a:p>
            <a:pPr algn="just">
              <a:lnSpc>
                <a:spcPts val="2701"/>
              </a:lnSpc>
            </a:pPr>
            <a:r>
              <a:rPr lang="el-GR" sz="2701" dirty="0">
                <a:solidFill>
                  <a:srgbClr val="FFFFFF"/>
                </a:solidFill>
                <a:latin typeface="Abhaya Libre"/>
                <a:ea typeface="Abhaya Libre"/>
                <a:cs typeface="Abhaya Libre"/>
                <a:sym typeface="Abhaya Libre"/>
              </a:rPr>
              <a:t> Η Δικαιοσύνη βρίσκεται στην καρδιά της αποστολής της Ε.Ε., για την δημιουργία μιας δίκαιης και ισότιμης κοινωνίας. Η Ε.Ε. Προωθεί το κράτος δικαίου και προστατεύει τα θεμελιώδη δικαιώματα μέσα από το νομικό της πλαίσιο. Επίσης εργάζεται για την εναρμόνιση των δικαστικών συστημάτων μεταξύ των κρατών-μελών εξασφαλίζοντας πως όλοι οι πολίτες έχουν ίση πρόσβαση στην δικαιοσύνη, ανεξάρτητα από την χώρα διαμονής τους, εντός της Ε.Ε..</a:t>
            </a:r>
            <a:endParaRPr lang="en-US" sz="2701" dirty="0">
              <a:solidFill>
                <a:srgbClr val="FFFFFF"/>
              </a:solidFill>
              <a:latin typeface="Abhaya Libre"/>
              <a:ea typeface="Abhaya Libre"/>
              <a:cs typeface="Abhaya Libre"/>
              <a:sym typeface="Abhaya Libre"/>
            </a:endParaRPr>
          </a:p>
        </p:txBody>
      </p:sp>
      <p:sp>
        <p:nvSpPr>
          <p:cNvPr id="12" name="TextBox 12"/>
          <p:cNvSpPr txBox="1"/>
          <p:nvPr/>
        </p:nvSpPr>
        <p:spPr>
          <a:xfrm>
            <a:off x="11801899" y="5825211"/>
            <a:ext cx="6171080" cy="4172296"/>
          </a:xfrm>
          <a:prstGeom prst="rect">
            <a:avLst/>
          </a:prstGeom>
        </p:spPr>
        <p:txBody>
          <a:bodyPr wrap="square" lIns="0" tIns="0" rIns="0" bIns="0" rtlCol="0" anchor="t">
            <a:spAutoFit/>
          </a:bodyPr>
          <a:lstStyle/>
          <a:p>
            <a:pPr algn="just">
              <a:lnSpc>
                <a:spcPts val="2701"/>
              </a:lnSpc>
            </a:pPr>
            <a:r>
              <a:rPr lang="el-GR" sz="2701" dirty="0">
                <a:solidFill>
                  <a:srgbClr val="FFFFFF"/>
                </a:solidFill>
                <a:latin typeface="Abhaya Libre"/>
                <a:ea typeface="Abhaya Libre"/>
                <a:cs typeface="Abhaya Libre"/>
                <a:sym typeface="Abhaya Libre"/>
              </a:rPr>
              <a:t>Η ευημερία των πολιτών έχει κεντρική θέση στην κοινωνική πολιτική της Ε.Ε., η οποία στοχεύει στη βελτίωση της ποιότητας ζωής σε όλη την Ένωση. Αυτό περιλαμβάνει, πρόσβαση στην υγειονομική περίθαλψη, στην εκπαίδευση, στην κοινωνική ασφάλιση και στα εργατικά δικαιώματα. Η Ε.Ε. Διασφαλίζει πως όλοι οι πολίτες της ωφελούνται από τις κοινωνικές παροχές και υπηρεσίες συνεισφέροντας στην συνολική τους ευημερία.</a:t>
            </a:r>
            <a:endParaRPr lang="en-US" sz="2701" dirty="0">
              <a:solidFill>
                <a:srgbClr val="FFFFFF"/>
              </a:solidFill>
              <a:latin typeface="Abhaya Libre"/>
              <a:ea typeface="Abhaya Libre"/>
              <a:cs typeface="Abhaya Libre"/>
              <a:sym typeface="Abhaya Libre"/>
            </a:endParaRPr>
          </a:p>
        </p:txBody>
      </p:sp>
      <p:sp>
        <p:nvSpPr>
          <p:cNvPr id="13" name="TextBox 13"/>
          <p:cNvSpPr txBox="1"/>
          <p:nvPr/>
        </p:nvSpPr>
        <p:spPr>
          <a:xfrm>
            <a:off x="9963632" y="2375289"/>
            <a:ext cx="2468525" cy="1672637"/>
          </a:xfrm>
          <a:prstGeom prst="rect">
            <a:avLst/>
          </a:prstGeom>
        </p:spPr>
        <p:txBody>
          <a:bodyPr wrap="square" lIns="0" tIns="0" rIns="0" bIns="0" rtlCol="0" anchor="t">
            <a:spAutoFit/>
          </a:bodyPr>
          <a:lstStyle/>
          <a:p>
            <a:pPr algn="ctr">
              <a:lnSpc>
                <a:spcPts val="6599"/>
              </a:lnSpc>
              <a:spcBef>
                <a:spcPct val="0"/>
              </a:spcBef>
            </a:pPr>
            <a:r>
              <a:rPr lang="el-GR" sz="5499" b="1" dirty="0">
                <a:solidFill>
                  <a:srgbClr val="FFFFFF"/>
                </a:solidFill>
                <a:latin typeface="Cormorant Garamond Bold"/>
                <a:ea typeface="Cormorant Garamond Bold"/>
                <a:cs typeface="Cormorant Garamond Bold"/>
                <a:sym typeface="Cormorant Garamond Bold"/>
              </a:rPr>
              <a:t>Δικαιοσύνη</a:t>
            </a:r>
            <a:endParaRPr lang="en-US" sz="5499" b="1" dirty="0">
              <a:solidFill>
                <a:srgbClr val="FFFFFF"/>
              </a:solidFill>
              <a:latin typeface="Cormorant Garamond Bold"/>
              <a:ea typeface="Cormorant Garamond Bold"/>
              <a:cs typeface="Cormorant Garamond Bold"/>
              <a:sym typeface="Cormorant Garamond Bold"/>
            </a:endParaRPr>
          </a:p>
        </p:txBody>
      </p:sp>
      <p:sp>
        <p:nvSpPr>
          <p:cNvPr id="14" name="TextBox 14"/>
          <p:cNvSpPr txBox="1"/>
          <p:nvPr/>
        </p:nvSpPr>
        <p:spPr>
          <a:xfrm>
            <a:off x="9626960" y="6272870"/>
            <a:ext cx="3093527" cy="795089"/>
          </a:xfrm>
          <a:prstGeom prst="rect">
            <a:avLst/>
          </a:prstGeom>
        </p:spPr>
        <p:txBody>
          <a:bodyPr wrap="square" lIns="0" tIns="0" rIns="0" bIns="0" rtlCol="0" anchor="t">
            <a:spAutoFit/>
          </a:bodyPr>
          <a:lstStyle/>
          <a:p>
            <a:pPr algn="ctr">
              <a:lnSpc>
                <a:spcPts val="6239"/>
              </a:lnSpc>
            </a:pPr>
            <a:r>
              <a:rPr lang="el-GR" sz="5199" b="1" dirty="0">
                <a:solidFill>
                  <a:srgbClr val="FFFFFF"/>
                </a:solidFill>
                <a:latin typeface="Cormorant Garamond Bold"/>
                <a:ea typeface="Cormorant Garamond Bold"/>
                <a:cs typeface="Cormorant Garamond Bold"/>
                <a:sym typeface="Cormorant Garamond Bold"/>
              </a:rPr>
              <a:t>Ευημερία</a:t>
            </a:r>
            <a:endParaRPr lang="en-US" sz="5199" b="1" dirty="0">
              <a:solidFill>
                <a:srgbClr val="FFFFFF"/>
              </a:solidFill>
              <a:latin typeface="Cormorant Garamond Bold"/>
              <a:ea typeface="Cormorant Garamond Bold"/>
              <a:cs typeface="Cormorant Garamond Bold"/>
              <a:sym typeface="Cormorant Garamond Bo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7138207" y="3086100"/>
            <a:ext cx="4011586" cy="4114800"/>
          </a:xfrm>
          <a:custGeom>
            <a:avLst/>
            <a:gdLst/>
            <a:ahLst/>
            <a:cxnLst/>
            <a:rect l="l" t="t" r="r" b="b"/>
            <a:pathLst>
              <a:path w="4011586" h="4114800">
                <a:moveTo>
                  <a:pt x="0" y="0"/>
                </a:moveTo>
                <a:lnTo>
                  <a:pt x="4011586" y="0"/>
                </a:lnTo>
                <a:lnTo>
                  <a:pt x="4011586" y="4114800"/>
                </a:lnTo>
                <a:lnTo>
                  <a:pt x="0" y="4114800"/>
                </a:lnTo>
                <a:lnTo>
                  <a:pt x="0" y="0"/>
                </a:lnTo>
                <a:close/>
              </a:path>
            </a:pathLst>
          </a:custGeom>
          <a:blipFill>
            <a:blip r:embed="rId4">
              <a:alphaModFix amt="29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315021" y="291240"/>
            <a:ext cx="8819584" cy="9704520"/>
          </a:xfrm>
          <a:custGeom>
            <a:avLst/>
            <a:gdLst/>
            <a:ahLst/>
            <a:cxnLst/>
            <a:rect l="l" t="t" r="r" b="b"/>
            <a:pathLst>
              <a:path w="8819584" h="9704520">
                <a:moveTo>
                  <a:pt x="0" y="0"/>
                </a:moveTo>
                <a:lnTo>
                  <a:pt x="8819584" y="0"/>
                </a:lnTo>
                <a:lnTo>
                  <a:pt x="8819584" y="9704520"/>
                </a:lnTo>
                <a:lnTo>
                  <a:pt x="0" y="9704520"/>
                </a:lnTo>
                <a:lnTo>
                  <a:pt x="0" y="0"/>
                </a:lnTo>
                <a:close/>
              </a:path>
            </a:pathLst>
          </a:custGeom>
          <a:blipFill>
            <a:blip r:embed="rId6">
              <a:extLst>
                <a:ext uri="{96DAC541-7B7A-43D3-8B79-37D633B846F1}">
                  <asvg:svgBlip xmlns:asvg="http://schemas.microsoft.com/office/drawing/2016/SVG/main" r:embed="rId7"/>
                </a:ext>
              </a:extLst>
            </a:blip>
            <a:stretch>
              <a:fillRect r="-100213"/>
            </a:stretch>
          </a:blipFill>
        </p:spPr>
        <p:txBody>
          <a:bodyPr/>
          <a:lstStyle/>
          <a:p>
            <a:endParaRPr lang="es-ES"/>
          </a:p>
        </p:txBody>
      </p:sp>
      <p:sp>
        <p:nvSpPr>
          <p:cNvPr id="5" name="TextBox 5"/>
          <p:cNvSpPr txBox="1"/>
          <p:nvPr/>
        </p:nvSpPr>
        <p:spPr>
          <a:xfrm>
            <a:off x="6655247" y="4074174"/>
            <a:ext cx="4977505" cy="1487587"/>
          </a:xfrm>
          <a:prstGeom prst="rect">
            <a:avLst/>
          </a:prstGeom>
        </p:spPr>
        <p:txBody>
          <a:bodyPr lIns="0" tIns="0" rIns="0" bIns="0" rtlCol="0" anchor="t">
            <a:spAutoFit/>
          </a:bodyPr>
          <a:lstStyle/>
          <a:p>
            <a:pPr algn="ctr">
              <a:lnSpc>
                <a:spcPts val="5760"/>
              </a:lnSpc>
            </a:pPr>
            <a:r>
              <a:rPr lang="el-GR" sz="4800" b="1" dirty="0">
                <a:solidFill>
                  <a:srgbClr val="FFFFFF"/>
                </a:solidFill>
                <a:latin typeface="Allrounder Monument Medium"/>
                <a:ea typeface="Allrounder Monument Medium"/>
                <a:cs typeface="Allrounder Monument Medium"/>
                <a:sym typeface="Allrounder Monument Medium"/>
              </a:rPr>
              <a:t>ΟΙ ΣΤΟΧΟΙ ΤΗΣ Ε.Ε.</a:t>
            </a:r>
            <a:endParaRPr lang="en-US" sz="4800" b="1" dirty="0">
              <a:solidFill>
                <a:srgbClr val="FFFFFF"/>
              </a:solidFill>
              <a:latin typeface="Allrounder Monument Medium"/>
              <a:ea typeface="Allrounder Monument Medium"/>
              <a:cs typeface="Allrounder Monument Medium"/>
              <a:sym typeface="Allrounder Monument Medium"/>
            </a:endParaRPr>
          </a:p>
        </p:txBody>
      </p:sp>
      <p:sp>
        <p:nvSpPr>
          <p:cNvPr id="6" name="Freeform 6"/>
          <p:cNvSpPr/>
          <p:nvPr/>
        </p:nvSpPr>
        <p:spPr>
          <a:xfrm>
            <a:off x="6505358" y="4798074"/>
            <a:ext cx="14250390" cy="8229600"/>
          </a:xfrm>
          <a:custGeom>
            <a:avLst/>
            <a:gdLst/>
            <a:ahLst/>
            <a:cxnLst/>
            <a:rect l="l" t="t" r="r" b="b"/>
            <a:pathLst>
              <a:path w="14250390" h="8229600">
                <a:moveTo>
                  <a:pt x="0" y="0"/>
                </a:moveTo>
                <a:lnTo>
                  <a:pt x="14250390" y="0"/>
                </a:lnTo>
                <a:lnTo>
                  <a:pt x="14250390" y="8229600"/>
                </a:lnTo>
                <a:lnTo>
                  <a:pt x="0" y="8229600"/>
                </a:lnTo>
                <a:lnTo>
                  <a:pt x="0" y="0"/>
                </a:lnTo>
                <a:close/>
              </a:path>
            </a:pathLst>
          </a:custGeom>
          <a:blipFill>
            <a:blip r:embed="rId8">
              <a:alphaModFix amt="53000"/>
            </a:blip>
            <a:stretch>
              <a:fillRect/>
            </a:stretch>
          </a:blipFill>
        </p:spPr>
        <p:txBody>
          <a:bodyPr/>
          <a:lstStyle/>
          <a:p>
            <a:endParaRPr lang="es-ES"/>
          </a:p>
        </p:txBody>
      </p:sp>
      <p:sp>
        <p:nvSpPr>
          <p:cNvPr id="7" name="Freeform 7"/>
          <p:cNvSpPr/>
          <p:nvPr/>
        </p:nvSpPr>
        <p:spPr>
          <a:xfrm>
            <a:off x="9288127" y="291240"/>
            <a:ext cx="8684852" cy="4852172"/>
          </a:xfrm>
          <a:custGeom>
            <a:avLst/>
            <a:gdLst/>
            <a:ahLst/>
            <a:cxnLst/>
            <a:rect l="l" t="t" r="r" b="b"/>
            <a:pathLst>
              <a:path w="8684852" h="4852172">
                <a:moveTo>
                  <a:pt x="0" y="0"/>
                </a:moveTo>
                <a:lnTo>
                  <a:pt x="8684852" y="0"/>
                </a:lnTo>
                <a:lnTo>
                  <a:pt x="8684852" y="4852172"/>
                </a:lnTo>
                <a:lnTo>
                  <a:pt x="0" y="4852172"/>
                </a:lnTo>
                <a:lnTo>
                  <a:pt x="0" y="0"/>
                </a:lnTo>
                <a:close/>
              </a:path>
            </a:pathLst>
          </a:custGeom>
          <a:blipFill>
            <a:blip r:embed="rId9">
              <a:extLst>
                <a:ext uri="{96DAC541-7B7A-43D3-8B79-37D633B846F1}">
                  <asvg:svgBlip xmlns:asvg="http://schemas.microsoft.com/office/drawing/2016/SVG/main" r:embed="rId10"/>
                </a:ext>
              </a:extLst>
            </a:blip>
            <a:stretch>
              <a:fillRect l="-103319" b="-100003"/>
            </a:stretch>
          </a:blipFill>
        </p:spPr>
        <p:txBody>
          <a:bodyPr/>
          <a:lstStyle/>
          <a:p>
            <a:endParaRPr lang="es-ES"/>
          </a:p>
        </p:txBody>
      </p:sp>
      <p:sp>
        <p:nvSpPr>
          <p:cNvPr id="8" name="TextBox 8"/>
          <p:cNvSpPr txBox="1"/>
          <p:nvPr/>
        </p:nvSpPr>
        <p:spPr>
          <a:xfrm>
            <a:off x="650433" y="598005"/>
            <a:ext cx="5199295" cy="4864793"/>
          </a:xfrm>
          <a:prstGeom prst="rect">
            <a:avLst/>
          </a:prstGeom>
        </p:spPr>
        <p:txBody>
          <a:bodyPr wrap="square" lIns="0" tIns="0" rIns="0" bIns="0" rtlCol="0" anchor="t">
            <a:spAutoFit/>
          </a:bodyPr>
          <a:lstStyle/>
          <a:p>
            <a:pPr algn="just">
              <a:lnSpc>
                <a:spcPts val="2701"/>
              </a:lnSpc>
            </a:pPr>
            <a:r>
              <a:rPr lang="en-US" sz="2701" dirty="0">
                <a:solidFill>
                  <a:srgbClr val="FFFFFF"/>
                </a:solidFill>
                <a:latin typeface="Abhaya Libre"/>
                <a:ea typeface="Abhaya Libre"/>
                <a:cs typeface="Abhaya Libre"/>
                <a:sym typeface="Abhaya Libre"/>
              </a:rPr>
              <a:t> </a:t>
            </a:r>
            <a:r>
              <a:rPr lang="el-GR" sz="2701" dirty="0">
                <a:solidFill>
                  <a:srgbClr val="FFFFFF"/>
                </a:solidFill>
                <a:latin typeface="Abhaya Libre"/>
                <a:ea typeface="Abhaya Libre"/>
                <a:cs typeface="Abhaya Libre"/>
                <a:sym typeface="Abhaya Libre"/>
              </a:rPr>
              <a:t>Η Ε.Ε. είναι παγκόσμιος ηγέτης στη προώθηση της βιώσιμης ανάπτυξης. Η Ευρωπαϊκή Πράσινη Συμφωνία αποτελεί μια δέσμευση για να γίνει η Ευρώπη η πρώτη κλιματικά ουδέτερη ήπειρος μέχρι το 2050.</a:t>
            </a:r>
            <a:r>
              <a:rPr lang="en-US" sz="2701" dirty="0">
                <a:solidFill>
                  <a:srgbClr val="FFFFFF"/>
                </a:solidFill>
                <a:latin typeface="Abhaya Libre"/>
                <a:ea typeface="Abhaya Libre"/>
                <a:cs typeface="Abhaya Libre"/>
                <a:sym typeface="Abhaya Libre"/>
              </a:rPr>
              <a:t> </a:t>
            </a:r>
            <a:r>
              <a:rPr lang="el-GR" sz="2701" dirty="0">
                <a:solidFill>
                  <a:srgbClr val="FFFFFF"/>
                </a:solidFill>
                <a:latin typeface="Abhaya Libre"/>
                <a:ea typeface="Abhaya Libre"/>
                <a:cs typeface="Abhaya Libre"/>
                <a:sym typeface="Abhaya Libre"/>
              </a:rPr>
              <a:t>Η Ε.Ε. εντάσσει την προστασία του περιβάλλοντος σε όλες τις πολιτικές της, εξασφαλίζοντας πως η οικονομική και κοινωνική ανάπτυξη επιτυγχάνονται σε αρμονία με τις πλουτοπαραγωγικές πηγές του πλανήτη</a:t>
            </a:r>
            <a:r>
              <a:rPr lang="en-US" sz="2701" dirty="0">
                <a:solidFill>
                  <a:srgbClr val="FFFFFF"/>
                </a:solidFill>
                <a:latin typeface="Abhaya Libre"/>
                <a:ea typeface="Abhaya Libre"/>
                <a:cs typeface="Abhaya Libre"/>
                <a:sym typeface="Abhaya Libre"/>
              </a:rPr>
              <a:t>.</a:t>
            </a:r>
          </a:p>
        </p:txBody>
      </p:sp>
      <p:sp>
        <p:nvSpPr>
          <p:cNvPr id="9" name="TextBox 9"/>
          <p:cNvSpPr txBox="1"/>
          <p:nvPr/>
        </p:nvSpPr>
        <p:spPr>
          <a:xfrm>
            <a:off x="6003250" y="2717326"/>
            <a:ext cx="2359422" cy="1077218"/>
          </a:xfrm>
          <a:prstGeom prst="rect">
            <a:avLst/>
          </a:prstGeom>
        </p:spPr>
        <p:txBody>
          <a:bodyPr lIns="0" tIns="0" rIns="0" bIns="0" rtlCol="0" anchor="t">
            <a:spAutoFit/>
          </a:bodyPr>
          <a:lstStyle/>
          <a:p>
            <a:pPr algn="ctr">
              <a:lnSpc>
                <a:spcPts val="4200"/>
              </a:lnSpc>
            </a:pPr>
            <a:r>
              <a:rPr lang="en-US" sz="3500" b="1" dirty="0">
                <a:solidFill>
                  <a:srgbClr val="FFFFFF"/>
                </a:solidFill>
                <a:latin typeface="Cormorant Garamond Bold"/>
                <a:ea typeface="Cormorant Garamond Bold"/>
                <a:cs typeface="Cormorant Garamond Bold"/>
                <a:sym typeface="Cormorant Garamond Bold"/>
              </a:rPr>
              <a:t> </a:t>
            </a:r>
            <a:r>
              <a:rPr lang="el-GR" sz="3500" b="1" dirty="0">
                <a:solidFill>
                  <a:srgbClr val="FFFFFF"/>
                </a:solidFill>
                <a:latin typeface="Cormorant Garamond Bold"/>
                <a:ea typeface="Cormorant Garamond Bold"/>
                <a:cs typeface="Cormorant Garamond Bold"/>
                <a:sym typeface="Cormorant Garamond Bold"/>
              </a:rPr>
              <a:t>Βιώσιμη Ανάπτυξη</a:t>
            </a:r>
            <a:endParaRPr lang="en-US" sz="3500" b="1" dirty="0">
              <a:solidFill>
                <a:srgbClr val="FFFFFF"/>
              </a:solidFill>
              <a:latin typeface="Cormorant Garamond Bold"/>
              <a:ea typeface="Cormorant Garamond Bold"/>
              <a:cs typeface="Cormorant Garamond Bold"/>
              <a:sym typeface="Cormorant Garamond Bold"/>
            </a:endParaRPr>
          </a:p>
        </p:txBody>
      </p:sp>
      <p:sp>
        <p:nvSpPr>
          <p:cNvPr id="10" name="TextBox 10"/>
          <p:cNvSpPr txBox="1"/>
          <p:nvPr/>
        </p:nvSpPr>
        <p:spPr>
          <a:xfrm>
            <a:off x="6003250" y="6200464"/>
            <a:ext cx="2610048" cy="1077218"/>
          </a:xfrm>
          <a:prstGeom prst="rect">
            <a:avLst/>
          </a:prstGeom>
        </p:spPr>
        <p:txBody>
          <a:bodyPr wrap="square" lIns="0" tIns="0" rIns="0" bIns="0" rtlCol="0" anchor="t">
            <a:spAutoFit/>
          </a:bodyPr>
          <a:lstStyle/>
          <a:p>
            <a:pPr algn="ctr">
              <a:lnSpc>
                <a:spcPts val="4200"/>
              </a:lnSpc>
            </a:pPr>
            <a:r>
              <a:rPr lang="el-GR" sz="3500" b="1" dirty="0">
                <a:solidFill>
                  <a:srgbClr val="FFFFFF"/>
                </a:solidFill>
                <a:latin typeface="Cormorant Garamond Bold"/>
                <a:ea typeface="Cormorant Garamond Bold"/>
                <a:cs typeface="Cormorant Garamond Bold"/>
                <a:sym typeface="Cormorant Garamond Bold"/>
              </a:rPr>
              <a:t>Οικονομική Μεγέθυνση</a:t>
            </a:r>
            <a:endParaRPr lang="en-US" sz="3500" b="1" dirty="0">
              <a:solidFill>
                <a:srgbClr val="FFFFFF"/>
              </a:solidFill>
              <a:latin typeface="Cormorant Garamond Bold"/>
              <a:ea typeface="Cormorant Garamond Bold"/>
              <a:cs typeface="Cormorant Garamond Bold"/>
              <a:sym typeface="Cormorant Garamond Bold"/>
            </a:endParaRPr>
          </a:p>
        </p:txBody>
      </p:sp>
      <p:sp>
        <p:nvSpPr>
          <p:cNvPr id="11" name="TextBox 11"/>
          <p:cNvSpPr txBox="1"/>
          <p:nvPr/>
        </p:nvSpPr>
        <p:spPr>
          <a:xfrm>
            <a:off x="341383" y="5769563"/>
            <a:ext cx="5508345" cy="4172296"/>
          </a:xfrm>
          <a:prstGeom prst="rect">
            <a:avLst/>
          </a:prstGeom>
        </p:spPr>
        <p:txBody>
          <a:bodyPr wrap="square" lIns="0" tIns="0" rIns="0" bIns="0" rtlCol="0" anchor="t">
            <a:spAutoFit/>
          </a:bodyPr>
          <a:lstStyle/>
          <a:p>
            <a:pPr algn="just">
              <a:lnSpc>
                <a:spcPts val="2701"/>
              </a:lnSpc>
            </a:pPr>
            <a:r>
              <a:rPr lang="el-GR" sz="2701" dirty="0">
                <a:solidFill>
                  <a:srgbClr val="FFFFFF"/>
                </a:solidFill>
                <a:latin typeface="Abhaya Libre"/>
                <a:ea typeface="Abhaya Libre"/>
                <a:cs typeface="Abhaya Libre"/>
                <a:sym typeface="Abhaya Libre"/>
              </a:rPr>
              <a:t> Η οικονομική σταθερότητα και ανάπτυξη είναι βασικοί στόχοι της Ε.Ε.. Υποστηρίζει την καινοτομία, τις επενδύσεις και την δημιουργία θ΄΄</a:t>
            </a:r>
            <a:r>
              <a:rPr lang="el-GR" sz="2701" dirty="0" err="1">
                <a:solidFill>
                  <a:srgbClr val="FFFFFF"/>
                </a:solidFill>
                <a:latin typeface="Abhaya Libre"/>
                <a:ea typeface="Abhaya Libre"/>
                <a:cs typeface="Abhaya Libre"/>
                <a:sym typeface="Abhaya Libre"/>
              </a:rPr>
              <a:t>εσεων</a:t>
            </a:r>
            <a:r>
              <a:rPr lang="el-GR" sz="2701" dirty="0">
                <a:solidFill>
                  <a:srgbClr val="FFFFFF"/>
                </a:solidFill>
                <a:latin typeface="Abhaya Libre"/>
                <a:ea typeface="Abhaya Libre"/>
                <a:cs typeface="Abhaya Libre"/>
                <a:sym typeface="Abhaya Libre"/>
              </a:rPr>
              <a:t> εργασίας </a:t>
            </a:r>
            <a:r>
              <a:rPr lang="el-GR" sz="2701" dirty="0" err="1">
                <a:solidFill>
                  <a:srgbClr val="FFFFFF"/>
                </a:solidFill>
                <a:latin typeface="Abhaya Libre"/>
                <a:ea typeface="Abhaya Libre"/>
                <a:cs typeface="Abhaya Libre"/>
                <a:sym typeface="Abhaya Libre"/>
              </a:rPr>
              <a:t>εν΄ψ</a:t>
            </a:r>
            <a:r>
              <a:rPr lang="el-GR" sz="2701" dirty="0">
                <a:solidFill>
                  <a:srgbClr val="FFFFFF"/>
                </a:solidFill>
                <a:latin typeface="Abhaya Libre"/>
                <a:ea typeface="Abhaya Libre"/>
                <a:cs typeface="Abhaya Libre"/>
                <a:sym typeface="Abhaya Libre"/>
              </a:rPr>
              <a:t> ταυτόχρονα διασφαλίζει πως τα πλεονεκτήματα της οικονομικής μεγέθυνσης μοιράζονται σε όλα τα κράτη-μέλη. Η ενιαία αγορά και το ευρώ είναι βασικά εργαλεία  οικονομικής συνεργασίας και προώθησης της ευημερίας σε όλη την Ε.Ε.</a:t>
            </a:r>
            <a:endParaRPr lang="en-US" sz="2701" dirty="0">
              <a:solidFill>
                <a:srgbClr val="FFFFFF"/>
              </a:solidFill>
              <a:latin typeface="Abhaya Libre"/>
              <a:ea typeface="Abhaya Libre"/>
              <a:cs typeface="Abhaya Libre"/>
              <a:sym typeface="Abhaya Libre"/>
            </a:endParaRPr>
          </a:p>
        </p:txBody>
      </p:sp>
      <p:sp>
        <p:nvSpPr>
          <p:cNvPr id="12" name="TextBox 12"/>
          <p:cNvSpPr txBox="1"/>
          <p:nvPr/>
        </p:nvSpPr>
        <p:spPr>
          <a:xfrm>
            <a:off x="12304682" y="610626"/>
            <a:ext cx="5332741" cy="4172296"/>
          </a:xfrm>
          <a:prstGeom prst="rect">
            <a:avLst/>
          </a:prstGeom>
        </p:spPr>
        <p:txBody>
          <a:bodyPr wrap="square" lIns="0" tIns="0" rIns="0" bIns="0" rtlCol="0" anchor="t">
            <a:spAutoFit/>
          </a:bodyPr>
          <a:lstStyle/>
          <a:p>
            <a:pPr algn="just">
              <a:lnSpc>
                <a:spcPts val="2701"/>
              </a:lnSpc>
            </a:pPr>
            <a:r>
              <a:rPr lang="el-GR" sz="2701" dirty="0">
                <a:solidFill>
                  <a:srgbClr val="FFFFFF"/>
                </a:solidFill>
                <a:latin typeface="Abhaya Libre"/>
                <a:ea typeface="Abhaya Libre"/>
                <a:cs typeface="Abhaya Libre"/>
                <a:sym typeface="Abhaya Libre"/>
              </a:rPr>
              <a:t>Η Ε.Ε. προσπαθεί να βελτιώσει τα κοινωνικά πρότυπα και να μειώσει τις ανισότητες στα κράτη-μέλη της. Μέσα από πολιτικές κοινωνικής συμπερίληψης, ισότητας των ευκαιριών και συνοχής, η Ένωση στοχεύει στη δημιουργία μιας δίκαιης κοινωνίας, όπου ο καθένας έχει την δυνατότητα να πετύχει. Η κοινωνική πρόοδος είναι καίριας σημασίας για την οικονομική και πολιτική σταθερότητα της Ε.Ε.</a:t>
            </a:r>
            <a:r>
              <a:rPr lang="en-US" sz="2701" dirty="0">
                <a:solidFill>
                  <a:srgbClr val="FFFFFF"/>
                </a:solidFill>
                <a:latin typeface="Abhaya Libre"/>
                <a:ea typeface="Abhaya Libre"/>
                <a:cs typeface="Abhaya Libre"/>
                <a:sym typeface="Abhaya Libre"/>
              </a:rPr>
              <a:t>.</a:t>
            </a:r>
          </a:p>
        </p:txBody>
      </p:sp>
      <p:sp>
        <p:nvSpPr>
          <p:cNvPr id="13" name="TextBox 13"/>
          <p:cNvSpPr txBox="1"/>
          <p:nvPr/>
        </p:nvSpPr>
        <p:spPr>
          <a:xfrm>
            <a:off x="9960057" y="2247900"/>
            <a:ext cx="2324692" cy="1615827"/>
          </a:xfrm>
          <a:prstGeom prst="rect">
            <a:avLst/>
          </a:prstGeom>
        </p:spPr>
        <p:txBody>
          <a:bodyPr wrap="square" lIns="0" tIns="0" rIns="0" bIns="0" rtlCol="0" anchor="t">
            <a:spAutoFit/>
          </a:bodyPr>
          <a:lstStyle/>
          <a:p>
            <a:pPr algn="ctr">
              <a:lnSpc>
                <a:spcPts val="4200"/>
              </a:lnSpc>
            </a:pPr>
            <a:r>
              <a:rPr lang="en-US" sz="3500" b="1" dirty="0">
                <a:solidFill>
                  <a:srgbClr val="FFFFFF"/>
                </a:solidFill>
                <a:latin typeface="Cormorant Garamond Bold"/>
                <a:ea typeface="Cormorant Garamond Bold"/>
                <a:cs typeface="Cormorant Garamond Bold"/>
                <a:sym typeface="Cormorant Garamond Bold"/>
              </a:rPr>
              <a:t> </a:t>
            </a:r>
            <a:r>
              <a:rPr lang="el-GR" sz="3500" b="1" dirty="0">
                <a:solidFill>
                  <a:srgbClr val="FFFFFF"/>
                </a:solidFill>
                <a:latin typeface="Cormorant Garamond Bold"/>
                <a:ea typeface="Cormorant Garamond Bold"/>
                <a:cs typeface="Cormorant Garamond Bold"/>
                <a:sym typeface="Cormorant Garamond Bold"/>
              </a:rPr>
              <a:t>Κοινωνική Πρόοδος</a:t>
            </a:r>
            <a:endParaRPr lang="en-US" sz="3500" b="1" dirty="0">
              <a:solidFill>
                <a:srgbClr val="FFFFFF"/>
              </a:solidFill>
              <a:latin typeface="Cormorant Garamond Bold"/>
              <a:ea typeface="Cormorant Garamond Bold"/>
              <a:cs typeface="Cormorant Garamond Bold"/>
              <a:sym typeface="Cormorant Garamond Bo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4"/>
            <a:stretch>
              <a:fillRect/>
            </a:stretch>
          </a:blipFill>
        </p:spPr>
        <p:txBody>
          <a:bodyPr/>
          <a:lstStyle/>
          <a:p>
            <a:endParaRPr lang="es-ES"/>
          </a:p>
        </p:txBody>
      </p:sp>
      <p:sp>
        <p:nvSpPr>
          <p:cNvPr id="3" name="Freeform 3"/>
          <p:cNvSpPr/>
          <p:nvPr/>
        </p:nvSpPr>
        <p:spPr>
          <a:xfrm>
            <a:off x="16556998" y="8133585"/>
            <a:ext cx="3133775" cy="3266764"/>
          </a:xfrm>
          <a:custGeom>
            <a:avLst/>
            <a:gdLst/>
            <a:ahLst/>
            <a:cxnLst/>
            <a:rect l="l" t="t" r="r" b="b"/>
            <a:pathLst>
              <a:path w="3133775" h="3266764">
                <a:moveTo>
                  <a:pt x="0" y="0"/>
                </a:moveTo>
                <a:lnTo>
                  <a:pt x="3133775" y="0"/>
                </a:lnTo>
                <a:lnTo>
                  <a:pt x="3133775" y="3266763"/>
                </a:lnTo>
                <a:lnTo>
                  <a:pt x="0" y="32667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ES"/>
          </a:p>
        </p:txBody>
      </p:sp>
      <p:sp>
        <p:nvSpPr>
          <p:cNvPr id="4" name="Freeform 4"/>
          <p:cNvSpPr/>
          <p:nvPr/>
        </p:nvSpPr>
        <p:spPr>
          <a:xfrm>
            <a:off x="0" y="4214644"/>
            <a:ext cx="9114230" cy="6072356"/>
          </a:xfrm>
          <a:custGeom>
            <a:avLst/>
            <a:gdLst/>
            <a:ahLst/>
            <a:cxnLst/>
            <a:rect l="l" t="t" r="r" b="b"/>
            <a:pathLst>
              <a:path w="9114230" h="6072356">
                <a:moveTo>
                  <a:pt x="0" y="0"/>
                </a:moveTo>
                <a:lnTo>
                  <a:pt x="9114230" y="0"/>
                </a:lnTo>
                <a:lnTo>
                  <a:pt x="9114230" y="6072356"/>
                </a:lnTo>
                <a:lnTo>
                  <a:pt x="0" y="6072356"/>
                </a:lnTo>
                <a:lnTo>
                  <a:pt x="0" y="0"/>
                </a:lnTo>
                <a:close/>
              </a:path>
            </a:pathLst>
          </a:custGeom>
          <a:blipFill>
            <a:blip r:embed="rId7"/>
            <a:stretch>
              <a:fillRect/>
            </a:stretch>
          </a:blipFill>
        </p:spPr>
        <p:txBody>
          <a:bodyPr/>
          <a:lstStyle/>
          <a:p>
            <a:endParaRPr lang="es-ES"/>
          </a:p>
        </p:txBody>
      </p:sp>
      <p:pic>
        <p:nvPicPr>
          <p:cNvPr id="5" name="Picture 5"/>
          <p:cNvPicPr>
            <a:picLocks noChangeAspect="1"/>
          </p:cNvPicPr>
          <p:nvPr>
            <a:videoFile r:link="rId1"/>
          </p:nvPr>
        </p:nvPicPr>
        <p:blipFill>
          <a:blip r:embed="rId8"/>
          <a:stretch>
            <a:fillRect/>
          </a:stretch>
        </p:blipFill>
        <p:spPr>
          <a:xfrm>
            <a:off x="8540368" y="0"/>
            <a:ext cx="9747632" cy="5478763"/>
          </a:xfrm>
          <a:prstGeom prst="rect">
            <a:avLst/>
          </a:prstGeom>
        </p:spPr>
      </p:pic>
      <p:sp>
        <p:nvSpPr>
          <p:cNvPr id="6" name="Freeform 6"/>
          <p:cNvSpPr/>
          <p:nvPr/>
        </p:nvSpPr>
        <p:spPr>
          <a:xfrm>
            <a:off x="11579324" y="6172200"/>
            <a:ext cx="4130289" cy="4114800"/>
          </a:xfrm>
          <a:custGeom>
            <a:avLst/>
            <a:gdLst/>
            <a:ahLst/>
            <a:cxnLst/>
            <a:rect l="l" t="t" r="r" b="b"/>
            <a:pathLst>
              <a:path w="4130289" h="4114800">
                <a:moveTo>
                  <a:pt x="0" y="0"/>
                </a:moveTo>
                <a:lnTo>
                  <a:pt x="4130288" y="0"/>
                </a:lnTo>
                <a:lnTo>
                  <a:pt x="4130288"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s-ES"/>
          </a:p>
        </p:txBody>
      </p:sp>
      <p:sp>
        <p:nvSpPr>
          <p:cNvPr id="7" name="TextBox 7"/>
          <p:cNvSpPr txBox="1"/>
          <p:nvPr/>
        </p:nvSpPr>
        <p:spPr>
          <a:xfrm>
            <a:off x="1028700" y="1028700"/>
            <a:ext cx="6435972" cy="2039020"/>
          </a:xfrm>
          <a:prstGeom prst="rect">
            <a:avLst/>
          </a:prstGeom>
        </p:spPr>
        <p:txBody>
          <a:bodyPr lIns="0" tIns="0" rIns="0" bIns="0" rtlCol="0" anchor="t">
            <a:spAutoFit/>
          </a:bodyPr>
          <a:lstStyle/>
          <a:p>
            <a:pPr algn="l">
              <a:lnSpc>
                <a:spcPts val="5280"/>
              </a:lnSpc>
            </a:pPr>
            <a:r>
              <a:rPr lang="el-GR" sz="4400" b="1" dirty="0">
                <a:solidFill>
                  <a:srgbClr val="FFFFFF"/>
                </a:solidFill>
                <a:latin typeface="Allrounder Monument Medium"/>
                <a:ea typeface="Allrounder Monument Medium"/>
                <a:cs typeface="Allrounder Monument Medium"/>
                <a:sym typeface="Allrounder Monument Medium"/>
              </a:rPr>
              <a:t>Ποιοι είναι οι στόχοι που αφορούν τα παιδιά?</a:t>
            </a:r>
            <a:endParaRPr lang="en-US" sz="4400" b="1" dirty="0">
              <a:solidFill>
                <a:srgbClr val="FFFFFF"/>
              </a:solidFill>
              <a:latin typeface="Allrounder Monument Medium"/>
              <a:ea typeface="Allrounder Monument Medium"/>
              <a:cs typeface="Allrounder Monument Medium"/>
              <a:sym typeface="Allrounder Monument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TextBox 3"/>
          <p:cNvSpPr txBox="1"/>
          <p:nvPr/>
        </p:nvSpPr>
        <p:spPr>
          <a:xfrm>
            <a:off x="6573187" y="5105400"/>
            <a:ext cx="10441525" cy="2154436"/>
          </a:xfrm>
          <a:prstGeom prst="rect">
            <a:avLst/>
          </a:prstGeom>
        </p:spPr>
        <p:txBody>
          <a:bodyPr lIns="0" tIns="0" rIns="0" bIns="0" rtlCol="0" anchor="t">
            <a:spAutoFit/>
          </a:bodyPr>
          <a:lstStyle/>
          <a:p>
            <a:pPr algn="ctr">
              <a:lnSpc>
                <a:spcPts val="8401"/>
              </a:lnSpc>
            </a:pPr>
            <a:r>
              <a:rPr lang="el-GR" sz="7001" b="1" dirty="0">
                <a:solidFill>
                  <a:srgbClr val="FFFFFF"/>
                </a:solidFill>
                <a:latin typeface="Arimo Bold"/>
                <a:ea typeface="Arimo Bold"/>
                <a:cs typeface="Arimo Bold"/>
                <a:sym typeface="Arimo Bold"/>
              </a:rPr>
              <a:t>Βασικές Πολιτικές και Προγράμματα της Ε.Ε.</a:t>
            </a:r>
            <a:endParaRPr lang="en-US" sz="7001" b="1" dirty="0">
              <a:solidFill>
                <a:srgbClr val="FFFFFF"/>
              </a:solidFill>
              <a:latin typeface="Arimo Bold"/>
              <a:ea typeface="Arimo Bold"/>
              <a:cs typeface="Arimo Bold"/>
              <a:sym typeface="Arimo Bold"/>
            </a:endParaRPr>
          </a:p>
        </p:txBody>
      </p:sp>
      <p:sp>
        <p:nvSpPr>
          <p:cNvPr id="4" name="TextBox 4"/>
          <p:cNvSpPr txBox="1"/>
          <p:nvPr/>
        </p:nvSpPr>
        <p:spPr>
          <a:xfrm>
            <a:off x="8280937" y="2798451"/>
            <a:ext cx="7026025" cy="1562100"/>
          </a:xfrm>
          <a:prstGeom prst="rect">
            <a:avLst/>
          </a:prstGeom>
        </p:spPr>
        <p:txBody>
          <a:bodyPr lIns="0" tIns="0" rIns="0" bIns="0" rtlCol="0" anchor="t">
            <a:spAutoFit/>
          </a:bodyPr>
          <a:lstStyle/>
          <a:p>
            <a:pPr algn="ctr">
              <a:lnSpc>
                <a:spcPts val="12000"/>
              </a:lnSpc>
            </a:pPr>
            <a:r>
              <a:rPr lang="el-GR" sz="10000" b="1" dirty="0">
                <a:solidFill>
                  <a:srgbClr val="FFFFFF"/>
                </a:solidFill>
                <a:latin typeface="Arimo Bold"/>
                <a:ea typeface="Arimo Bold"/>
                <a:cs typeface="Arimo Bold"/>
                <a:sym typeface="Arimo Bold"/>
              </a:rPr>
              <a:t>Ενότητα</a:t>
            </a:r>
            <a:r>
              <a:rPr lang="en-US" sz="10000" b="1" dirty="0">
                <a:solidFill>
                  <a:srgbClr val="FFFFFF"/>
                </a:solidFill>
                <a:latin typeface="Arimo Bold"/>
                <a:ea typeface="Arimo Bold"/>
                <a:cs typeface="Arimo Bold"/>
                <a:sym typeface="Arimo Bold"/>
              </a:rPr>
              <a:t> 3</a:t>
            </a:r>
          </a:p>
        </p:txBody>
      </p:sp>
      <p:sp>
        <p:nvSpPr>
          <p:cNvPr id="5" name="Freeform 5"/>
          <p:cNvSpPr/>
          <p:nvPr/>
        </p:nvSpPr>
        <p:spPr>
          <a:xfrm>
            <a:off x="-377633" y="-1040023"/>
            <a:ext cx="6541066" cy="8020077"/>
          </a:xfrm>
          <a:custGeom>
            <a:avLst/>
            <a:gdLst/>
            <a:ahLst/>
            <a:cxnLst/>
            <a:rect l="l" t="t" r="r" b="b"/>
            <a:pathLst>
              <a:path w="6541066" h="8020077">
                <a:moveTo>
                  <a:pt x="0" y="0"/>
                </a:moveTo>
                <a:lnTo>
                  <a:pt x="6541066" y="0"/>
                </a:lnTo>
                <a:lnTo>
                  <a:pt x="6541066" y="8020076"/>
                </a:lnTo>
                <a:lnTo>
                  <a:pt x="0" y="80200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2177052" y="6438350"/>
            <a:ext cx="6400570" cy="5539322"/>
          </a:xfrm>
          <a:custGeom>
            <a:avLst/>
            <a:gdLst/>
            <a:ahLst/>
            <a:cxnLst/>
            <a:rect l="l" t="t" r="r" b="b"/>
            <a:pathLst>
              <a:path w="6400570" h="5539322">
                <a:moveTo>
                  <a:pt x="0" y="0"/>
                </a:moveTo>
                <a:lnTo>
                  <a:pt x="6400570" y="0"/>
                </a:lnTo>
                <a:lnTo>
                  <a:pt x="6400570" y="5539322"/>
                </a:lnTo>
                <a:lnTo>
                  <a:pt x="0" y="5539322"/>
                </a:lnTo>
                <a:lnTo>
                  <a:pt x="0" y="0"/>
                </a:lnTo>
                <a:close/>
              </a:path>
            </a:pathLst>
          </a:custGeom>
          <a:blipFill>
            <a:blip r:embed="rId4">
              <a:alphaModFix amt="34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0" y="7102501"/>
            <a:ext cx="5220490" cy="3184499"/>
          </a:xfrm>
          <a:custGeom>
            <a:avLst/>
            <a:gdLst/>
            <a:ahLst/>
            <a:cxnLst/>
            <a:rect l="l" t="t" r="r" b="b"/>
            <a:pathLst>
              <a:path w="5220490" h="3184499">
                <a:moveTo>
                  <a:pt x="0" y="0"/>
                </a:moveTo>
                <a:lnTo>
                  <a:pt x="5220490" y="0"/>
                </a:lnTo>
                <a:lnTo>
                  <a:pt x="5220490" y="3184499"/>
                </a:lnTo>
                <a:lnTo>
                  <a:pt x="0" y="3184499"/>
                </a:lnTo>
                <a:lnTo>
                  <a:pt x="0" y="0"/>
                </a:lnTo>
                <a:close/>
              </a:path>
            </a:pathLst>
          </a:custGeom>
          <a:blipFill>
            <a:blip r:embed="rId6"/>
            <a:stretch>
              <a:fillRect/>
            </a:stretch>
          </a:blipFill>
        </p:spPr>
        <p:txBody>
          <a:bodyPr/>
          <a:lstStyle/>
          <a:p>
            <a:endParaRPr lang="es-ES"/>
          </a:p>
        </p:txBody>
      </p:sp>
      <p:sp>
        <p:nvSpPr>
          <p:cNvPr id="5" name="Freeform 5"/>
          <p:cNvSpPr/>
          <p:nvPr/>
        </p:nvSpPr>
        <p:spPr>
          <a:xfrm rot="936749">
            <a:off x="9998335" y="2378530"/>
            <a:ext cx="3821620" cy="4114800"/>
          </a:xfrm>
          <a:custGeom>
            <a:avLst/>
            <a:gdLst/>
            <a:ahLst/>
            <a:cxnLst/>
            <a:rect l="l" t="t" r="r" b="b"/>
            <a:pathLst>
              <a:path w="3821620" h="4114800">
                <a:moveTo>
                  <a:pt x="0" y="0"/>
                </a:moveTo>
                <a:lnTo>
                  <a:pt x="3821620" y="0"/>
                </a:lnTo>
                <a:lnTo>
                  <a:pt x="382162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s-ES"/>
          </a:p>
        </p:txBody>
      </p:sp>
      <p:sp>
        <p:nvSpPr>
          <p:cNvPr id="6" name="TextBox 6"/>
          <p:cNvSpPr txBox="1"/>
          <p:nvPr/>
        </p:nvSpPr>
        <p:spPr>
          <a:xfrm>
            <a:off x="1028699" y="4230571"/>
            <a:ext cx="7744173" cy="3693319"/>
          </a:xfrm>
          <a:prstGeom prst="rect">
            <a:avLst/>
          </a:prstGeom>
        </p:spPr>
        <p:txBody>
          <a:bodyPr wrap="square" lIns="0" tIns="0" rIns="0" bIns="0" rtlCol="0" anchor="t">
            <a:spAutoFit/>
          </a:bodyPr>
          <a:lstStyle/>
          <a:p>
            <a:pPr algn="just">
              <a:lnSpc>
                <a:spcPts val="3600"/>
              </a:lnSpc>
            </a:pPr>
            <a:r>
              <a:rPr lang="el-GR" sz="3000" dirty="0">
                <a:solidFill>
                  <a:srgbClr val="FFFFFF"/>
                </a:solidFill>
                <a:latin typeface="Abhaya Libre"/>
                <a:ea typeface="Abhaya Libre"/>
                <a:cs typeface="Abhaya Libre"/>
                <a:sym typeface="Abhaya Libre"/>
              </a:rPr>
              <a:t>Η Ευρωζώνη και η Ευρωπαϊκή Κεντρική Τράπεζα (ΕΚΤ)</a:t>
            </a:r>
            <a:r>
              <a:rPr lang="en-US" sz="3000" dirty="0">
                <a:solidFill>
                  <a:srgbClr val="FFFFFF"/>
                </a:solidFill>
                <a:latin typeface="Abhaya Libre"/>
                <a:ea typeface="Abhaya Libre"/>
                <a:cs typeface="Abhaya Libre"/>
                <a:sym typeface="Abhaya Libre"/>
              </a:rPr>
              <a:t>: </a:t>
            </a:r>
            <a:r>
              <a:rPr lang="el-GR" sz="3000" dirty="0">
                <a:solidFill>
                  <a:srgbClr val="FFFFFF"/>
                </a:solidFill>
                <a:latin typeface="Abhaya Libre"/>
                <a:ea typeface="Abhaya Libre"/>
                <a:cs typeface="Abhaya Libre"/>
                <a:sym typeface="Abhaya Libre"/>
              </a:rPr>
              <a:t>Το ευρώ είναι το κοινό νόμισμα της Ε.Ε. και χρησιμοποιείται από 19 από 27 κράτη-μέλη. Η ΕΚΤ είναι υπεύθυνη για την διαχείριση του ευρώ και την νομισματική πολιτική της Ευρωζώνης, με στόχο την διατήρηση της σταθερότητας των τιμών και την στήριξη της οικονομίας.</a:t>
            </a:r>
            <a:endParaRPr lang="en-US" sz="3000" dirty="0">
              <a:solidFill>
                <a:srgbClr val="FFFFFF"/>
              </a:solidFill>
              <a:latin typeface="Abhaya Libre"/>
              <a:ea typeface="Abhaya Libre"/>
              <a:cs typeface="Abhaya Libre"/>
              <a:sym typeface="Abhaya Libre"/>
            </a:endParaRPr>
          </a:p>
        </p:txBody>
      </p:sp>
      <p:sp>
        <p:nvSpPr>
          <p:cNvPr id="7" name="TextBox 7"/>
          <p:cNvSpPr txBox="1"/>
          <p:nvPr/>
        </p:nvSpPr>
        <p:spPr>
          <a:xfrm>
            <a:off x="2794487" y="886169"/>
            <a:ext cx="11957565" cy="1865447"/>
          </a:xfrm>
          <a:prstGeom prst="rect">
            <a:avLst/>
          </a:prstGeom>
        </p:spPr>
        <p:txBody>
          <a:bodyPr lIns="0" tIns="0" rIns="0" bIns="0" rtlCol="0" anchor="t">
            <a:spAutoFit/>
          </a:bodyPr>
          <a:lstStyle/>
          <a:p>
            <a:pPr algn="l">
              <a:lnSpc>
                <a:spcPts val="7496"/>
              </a:lnSpc>
            </a:pPr>
            <a:r>
              <a:rPr lang="el-GR" sz="6246" b="1" dirty="0">
                <a:solidFill>
                  <a:srgbClr val="FFFFFF"/>
                </a:solidFill>
                <a:latin typeface="Arimo Bold"/>
                <a:ea typeface="Arimo Bold"/>
                <a:cs typeface="Arimo Bold"/>
                <a:sym typeface="Arimo Bold"/>
              </a:rPr>
              <a:t>Σύνοψη των σημαντικότερων πολιτικών της Ε.Ε.</a:t>
            </a:r>
            <a:endParaRPr lang="en-US" sz="6246" b="1" dirty="0">
              <a:solidFill>
                <a:srgbClr val="FFFFFF"/>
              </a:solidFill>
              <a:latin typeface="Arimo Bold"/>
              <a:ea typeface="Arimo Bold"/>
              <a:cs typeface="Arimo Bold"/>
              <a:sym typeface="Arimo Bold"/>
            </a:endParaRPr>
          </a:p>
        </p:txBody>
      </p:sp>
      <p:sp>
        <p:nvSpPr>
          <p:cNvPr id="8" name="TextBox 8"/>
          <p:cNvSpPr txBox="1"/>
          <p:nvPr/>
        </p:nvSpPr>
        <p:spPr>
          <a:xfrm>
            <a:off x="6249188" y="7581899"/>
            <a:ext cx="11353011" cy="2437847"/>
          </a:xfrm>
          <a:prstGeom prst="rect">
            <a:avLst/>
          </a:prstGeom>
        </p:spPr>
        <p:txBody>
          <a:bodyPr wrap="square" lIns="0" tIns="0" rIns="0" bIns="0" rtlCol="0" anchor="t">
            <a:spAutoFit/>
          </a:bodyPr>
          <a:lstStyle/>
          <a:p>
            <a:pPr algn="r">
              <a:lnSpc>
                <a:spcPts val="3840"/>
              </a:lnSpc>
            </a:pPr>
            <a:r>
              <a:rPr lang="el-GR" sz="3200" dirty="0">
                <a:solidFill>
                  <a:srgbClr val="FFFFFF"/>
                </a:solidFill>
                <a:latin typeface="Abhaya Libre"/>
                <a:ea typeface="Abhaya Libre"/>
                <a:cs typeface="Abhaya Libre"/>
                <a:sym typeface="Abhaya Libre"/>
              </a:rPr>
              <a:t>Η ΚΑΠ είναι μία από τις παλαιότερες και πιο σημαντικές πολιτικές της Ε.Ε. με σκοπό την εξασφάλιση ενός δίκαιου εισοδήματος για τους αγρότες, την βελτίωση της απόδοσης των καλλιεργειών</a:t>
            </a:r>
            <a:r>
              <a:rPr lang="en-US" sz="3200" dirty="0">
                <a:solidFill>
                  <a:srgbClr val="FFFFFF"/>
                </a:solidFill>
                <a:latin typeface="Abhaya Libre"/>
                <a:ea typeface="Abhaya Libre"/>
                <a:cs typeface="Abhaya Libre"/>
                <a:sym typeface="Abhaya Libre"/>
              </a:rPr>
              <a:t>, </a:t>
            </a:r>
            <a:r>
              <a:rPr lang="el-GR" sz="3200" dirty="0">
                <a:solidFill>
                  <a:srgbClr val="FFFFFF"/>
                </a:solidFill>
                <a:latin typeface="Abhaya Libre"/>
                <a:ea typeface="Abhaya Libre"/>
                <a:cs typeface="Abhaya Libre"/>
                <a:sym typeface="Abhaya Libre"/>
              </a:rPr>
              <a:t>και την σταθερότητα στην προμήθεια τροφής σε προσιτές τιμές. Επίσης εστιάζει στην βιωσιμότητα των καλλιεργειών.</a:t>
            </a:r>
            <a:endParaRPr lang="en-US" sz="3200" dirty="0">
              <a:solidFill>
                <a:srgbClr val="FFFFFF"/>
              </a:solidFill>
              <a:latin typeface="Abhaya Libre"/>
              <a:ea typeface="Abhaya Libre"/>
              <a:cs typeface="Abhaya Libre"/>
              <a:sym typeface="Abhaya Libre"/>
            </a:endParaRPr>
          </a:p>
        </p:txBody>
      </p:sp>
      <p:sp>
        <p:nvSpPr>
          <p:cNvPr id="9" name="TextBox 9"/>
          <p:cNvSpPr txBox="1"/>
          <p:nvPr/>
        </p:nvSpPr>
        <p:spPr>
          <a:xfrm>
            <a:off x="1028700" y="2751616"/>
            <a:ext cx="8794321" cy="1269578"/>
          </a:xfrm>
          <a:prstGeom prst="rect">
            <a:avLst/>
          </a:prstGeom>
        </p:spPr>
        <p:txBody>
          <a:bodyPr wrap="square" lIns="0" tIns="0" rIns="0" bIns="0" rtlCol="0" anchor="t">
            <a:spAutoFit/>
          </a:bodyPr>
          <a:lstStyle/>
          <a:p>
            <a:pPr algn="l">
              <a:lnSpc>
                <a:spcPts val="4750"/>
              </a:lnSpc>
            </a:pPr>
            <a:r>
              <a:rPr lang="el-GR" sz="5000" b="1" spc="-250" dirty="0">
                <a:solidFill>
                  <a:srgbClr val="FF5757"/>
                </a:solidFill>
                <a:latin typeface="League Spartan"/>
                <a:ea typeface="League Spartan"/>
                <a:cs typeface="League Spartan"/>
                <a:sym typeface="League Spartan"/>
              </a:rPr>
              <a:t>Οικονομική και Νομισματική Πολιτική</a:t>
            </a:r>
            <a:endParaRPr lang="en-US" sz="5000" b="1" spc="-250" dirty="0">
              <a:solidFill>
                <a:srgbClr val="FF5757"/>
              </a:solidFill>
              <a:latin typeface="League Spartan"/>
              <a:ea typeface="League Spartan"/>
              <a:cs typeface="League Spartan"/>
              <a:sym typeface="League Spartan"/>
            </a:endParaRPr>
          </a:p>
        </p:txBody>
      </p:sp>
      <p:sp>
        <p:nvSpPr>
          <p:cNvPr id="10" name="TextBox 10"/>
          <p:cNvSpPr txBox="1"/>
          <p:nvPr/>
        </p:nvSpPr>
        <p:spPr>
          <a:xfrm>
            <a:off x="10306675" y="4166238"/>
            <a:ext cx="6690772" cy="1885131"/>
          </a:xfrm>
          <a:prstGeom prst="rect">
            <a:avLst/>
          </a:prstGeom>
        </p:spPr>
        <p:txBody>
          <a:bodyPr lIns="0" tIns="0" rIns="0" bIns="0" rtlCol="0" anchor="t">
            <a:spAutoFit/>
          </a:bodyPr>
          <a:lstStyle/>
          <a:p>
            <a:pPr algn="r">
              <a:lnSpc>
                <a:spcPts val="4750"/>
              </a:lnSpc>
            </a:pPr>
            <a:r>
              <a:rPr lang="el-GR" sz="5000" b="1" spc="-250" dirty="0">
                <a:solidFill>
                  <a:srgbClr val="F5B308"/>
                </a:solidFill>
                <a:latin typeface="League Spartan"/>
                <a:ea typeface="League Spartan"/>
                <a:cs typeface="League Spartan"/>
                <a:sym typeface="League Spartan"/>
              </a:rPr>
              <a:t>Κοινή Αγροτική Πολιτική(ΚΑΠ)</a:t>
            </a:r>
            <a:r>
              <a:rPr lang="en-US" sz="5000" b="1" spc="-250" dirty="0">
                <a:solidFill>
                  <a:srgbClr val="F5B308"/>
                </a:solidFill>
                <a:latin typeface="League Spartan"/>
                <a:ea typeface="League Spartan"/>
                <a:cs typeface="League Spartan"/>
                <a:sym typeface="League Spartan"/>
              </a:rPr>
              <a:t> </a:t>
            </a:r>
          </a:p>
          <a:p>
            <a:pPr algn="r">
              <a:lnSpc>
                <a:spcPts val="4750"/>
              </a:lnSpc>
            </a:pPr>
            <a:endParaRPr lang="en-US" sz="5000" spc="-250" dirty="0">
              <a:solidFill>
                <a:srgbClr val="F5B308"/>
              </a:solidFill>
              <a:latin typeface="League Spartan"/>
              <a:ea typeface="League Spartan"/>
              <a:cs typeface="League Spartan"/>
              <a:sym typeface="League Spart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2177052" y="6438350"/>
            <a:ext cx="6400570" cy="5539322"/>
          </a:xfrm>
          <a:custGeom>
            <a:avLst/>
            <a:gdLst/>
            <a:ahLst/>
            <a:cxnLst/>
            <a:rect l="l" t="t" r="r" b="b"/>
            <a:pathLst>
              <a:path w="6400570" h="5539322">
                <a:moveTo>
                  <a:pt x="0" y="0"/>
                </a:moveTo>
                <a:lnTo>
                  <a:pt x="6400570" y="0"/>
                </a:lnTo>
                <a:lnTo>
                  <a:pt x="6400570" y="5539322"/>
                </a:lnTo>
                <a:lnTo>
                  <a:pt x="0" y="5539322"/>
                </a:lnTo>
                <a:lnTo>
                  <a:pt x="0" y="0"/>
                </a:lnTo>
                <a:close/>
              </a:path>
            </a:pathLst>
          </a:custGeom>
          <a:blipFill>
            <a:blip r:embed="rId4">
              <a:alphaModFix amt="34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1497859" y="2504096"/>
            <a:ext cx="3420156" cy="2654896"/>
          </a:xfrm>
          <a:custGeom>
            <a:avLst/>
            <a:gdLst/>
            <a:ahLst/>
            <a:cxnLst/>
            <a:rect l="l" t="t" r="r" b="b"/>
            <a:pathLst>
              <a:path w="3420156" h="2654896">
                <a:moveTo>
                  <a:pt x="0" y="0"/>
                </a:moveTo>
                <a:lnTo>
                  <a:pt x="3420157" y="0"/>
                </a:lnTo>
                <a:lnTo>
                  <a:pt x="3420157" y="2654896"/>
                </a:lnTo>
                <a:lnTo>
                  <a:pt x="0" y="265489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5" name="Freeform 5"/>
          <p:cNvSpPr/>
          <p:nvPr/>
        </p:nvSpPr>
        <p:spPr>
          <a:xfrm>
            <a:off x="14018883" y="6818594"/>
            <a:ext cx="2771258" cy="2860654"/>
          </a:xfrm>
          <a:custGeom>
            <a:avLst/>
            <a:gdLst/>
            <a:ahLst/>
            <a:cxnLst/>
            <a:rect l="l" t="t" r="r" b="b"/>
            <a:pathLst>
              <a:path w="2771258" h="2860654">
                <a:moveTo>
                  <a:pt x="0" y="0"/>
                </a:moveTo>
                <a:lnTo>
                  <a:pt x="2771259" y="0"/>
                </a:lnTo>
                <a:lnTo>
                  <a:pt x="2771259" y="2860653"/>
                </a:lnTo>
                <a:lnTo>
                  <a:pt x="0" y="2860653"/>
                </a:lnTo>
                <a:lnTo>
                  <a:pt x="0" y="0"/>
                </a:lnTo>
                <a:close/>
              </a:path>
            </a:pathLst>
          </a:custGeom>
          <a:blipFill>
            <a:blip r:embed="rId8"/>
            <a:stretch>
              <a:fillRect/>
            </a:stretch>
          </a:blipFill>
        </p:spPr>
        <p:txBody>
          <a:bodyPr/>
          <a:lstStyle/>
          <a:p>
            <a:endParaRPr lang="es-ES"/>
          </a:p>
        </p:txBody>
      </p:sp>
      <p:sp>
        <p:nvSpPr>
          <p:cNvPr id="6" name="TextBox 6"/>
          <p:cNvSpPr txBox="1"/>
          <p:nvPr/>
        </p:nvSpPr>
        <p:spPr>
          <a:xfrm>
            <a:off x="1497859" y="5802300"/>
            <a:ext cx="6795091" cy="4616648"/>
          </a:xfrm>
          <a:prstGeom prst="rect">
            <a:avLst/>
          </a:prstGeom>
        </p:spPr>
        <p:txBody>
          <a:bodyPr lIns="0" tIns="0" rIns="0" bIns="0" rtlCol="0" anchor="t">
            <a:spAutoFit/>
          </a:bodyPr>
          <a:lstStyle/>
          <a:p>
            <a:pPr algn="just">
              <a:lnSpc>
                <a:spcPts val="3600"/>
              </a:lnSpc>
            </a:pPr>
            <a:r>
              <a:rPr lang="el-GR" sz="3000" dirty="0">
                <a:solidFill>
                  <a:srgbClr val="FFFFFF"/>
                </a:solidFill>
                <a:latin typeface="Abhaya Libre"/>
                <a:ea typeface="Abhaya Libre"/>
                <a:cs typeface="Abhaya Libre"/>
                <a:sym typeface="Abhaya Libre"/>
              </a:rPr>
              <a:t>Η ενιαία ψηφιακή αγορά στοχεύει στη δημιουργία ενός ψηφιακού χώρου όπου οι πολίτες και οι επιχειρήσεις θα μπορούν να έχουν πρόσβαση σε ψηφιακά αγαθά και υπηρεσίες εύκολα και δίκαια σε όλη την Ε..Ε.. Περιλαμβάνει μέτρα για την προστασία των δεδομένων, την κυβερνοασφάλεια και την δημιουργία μιας ανταγωνιστικής ψηφιακής οικονομίας.</a:t>
            </a:r>
            <a:endParaRPr lang="en-US" sz="3000" dirty="0">
              <a:solidFill>
                <a:srgbClr val="FFFFFF"/>
              </a:solidFill>
              <a:latin typeface="Abhaya Libre"/>
              <a:ea typeface="Abhaya Libre"/>
              <a:cs typeface="Abhaya Libre"/>
              <a:sym typeface="Abhaya Libre"/>
            </a:endParaRPr>
          </a:p>
        </p:txBody>
      </p:sp>
      <p:sp>
        <p:nvSpPr>
          <p:cNvPr id="7" name="TextBox 7"/>
          <p:cNvSpPr txBox="1"/>
          <p:nvPr/>
        </p:nvSpPr>
        <p:spPr>
          <a:xfrm>
            <a:off x="990601" y="503493"/>
            <a:ext cx="13761452" cy="1865447"/>
          </a:xfrm>
          <a:prstGeom prst="rect">
            <a:avLst/>
          </a:prstGeom>
        </p:spPr>
        <p:txBody>
          <a:bodyPr wrap="square" lIns="0" tIns="0" rIns="0" bIns="0" rtlCol="0" anchor="t">
            <a:spAutoFit/>
          </a:bodyPr>
          <a:lstStyle/>
          <a:p>
            <a:pPr algn="l">
              <a:lnSpc>
                <a:spcPts val="7496"/>
              </a:lnSpc>
            </a:pPr>
            <a:r>
              <a:rPr lang="el-GR" sz="6246" b="1" dirty="0">
                <a:solidFill>
                  <a:srgbClr val="FFFFFF"/>
                </a:solidFill>
                <a:latin typeface="Arimo Bold"/>
                <a:ea typeface="Arimo Bold"/>
                <a:cs typeface="Arimo Bold"/>
                <a:sym typeface="Arimo Bold"/>
              </a:rPr>
              <a:t>Σύνοψη των σημαντικότερων των σημαντικότερων πολιτικών της Ε.Ε.</a:t>
            </a:r>
            <a:endParaRPr lang="en-US" sz="6246" b="1" dirty="0">
              <a:solidFill>
                <a:srgbClr val="FFFFFF"/>
              </a:solidFill>
              <a:latin typeface="Arimo Bold"/>
              <a:ea typeface="Arimo Bold"/>
              <a:cs typeface="Arimo Bold"/>
              <a:sym typeface="Arimo Bold"/>
            </a:endParaRPr>
          </a:p>
        </p:txBody>
      </p:sp>
      <p:sp>
        <p:nvSpPr>
          <p:cNvPr id="8" name="TextBox 8"/>
          <p:cNvSpPr txBox="1"/>
          <p:nvPr/>
        </p:nvSpPr>
        <p:spPr>
          <a:xfrm>
            <a:off x="9144000" y="2684873"/>
            <a:ext cx="7742822" cy="4874411"/>
          </a:xfrm>
          <a:prstGeom prst="rect">
            <a:avLst/>
          </a:prstGeom>
        </p:spPr>
        <p:txBody>
          <a:bodyPr lIns="0" tIns="0" rIns="0" bIns="0" rtlCol="0" anchor="t">
            <a:spAutoFit/>
          </a:bodyPr>
          <a:lstStyle/>
          <a:p>
            <a:pPr algn="just">
              <a:lnSpc>
                <a:spcPts val="3840"/>
              </a:lnSpc>
            </a:pPr>
            <a:r>
              <a:rPr lang="el-GR" sz="3200" dirty="0">
                <a:solidFill>
                  <a:srgbClr val="FFFFFF"/>
                </a:solidFill>
                <a:latin typeface="Abhaya Libre"/>
                <a:ea typeface="Abhaya Libre"/>
                <a:cs typeface="Abhaya Libre"/>
                <a:sym typeface="Abhaya Libre"/>
              </a:rPr>
              <a:t> Η Ε.Ε. είναι παγκόσμιος ηγέτης στην προστασία του περιβάλλοντος και οι πολιτικές της στοχεύουν στην καταπολέμηση της κλιματικής αλλαγής, την διατήρηση της βιοποικιλότητας και την προώθηση της βιώσιμης χρήσης των φυσικών πόρων.</a:t>
            </a:r>
            <a:r>
              <a:rPr lang="en-US" sz="3200" dirty="0">
                <a:solidFill>
                  <a:srgbClr val="FFFFFF"/>
                </a:solidFill>
                <a:latin typeface="Abhaya Libre"/>
                <a:ea typeface="Abhaya Libre"/>
                <a:cs typeface="Abhaya Libre"/>
                <a:sym typeface="Abhaya Libre"/>
              </a:rPr>
              <a:t> </a:t>
            </a:r>
            <a:r>
              <a:rPr lang="el-GR" sz="3200" dirty="0">
                <a:solidFill>
                  <a:srgbClr val="FFFFFF"/>
                </a:solidFill>
                <a:latin typeface="Abhaya Libre"/>
                <a:ea typeface="Abhaya Libre"/>
                <a:cs typeface="Abhaya Libre"/>
                <a:sym typeface="Abhaya Libre"/>
              </a:rPr>
              <a:t>Η Ευρωπαϊκή Πράσινη Συμφωνία είναι μια καίρια πρωτοβουλία με σκοπό η Ε.Ε. να γίνει κλιματικά ουδέτερη έως το 2050.</a:t>
            </a:r>
            <a:endParaRPr lang="en-US" sz="3200" dirty="0">
              <a:solidFill>
                <a:srgbClr val="FFFFFF"/>
              </a:solidFill>
              <a:latin typeface="Abhaya Libre"/>
              <a:ea typeface="Abhaya Libre"/>
              <a:cs typeface="Abhaya Libre"/>
              <a:sym typeface="Abhaya Libre"/>
            </a:endParaRPr>
          </a:p>
        </p:txBody>
      </p:sp>
      <p:sp>
        <p:nvSpPr>
          <p:cNvPr id="9" name="TextBox 9"/>
          <p:cNvSpPr txBox="1"/>
          <p:nvPr/>
        </p:nvSpPr>
        <p:spPr>
          <a:xfrm>
            <a:off x="4960130" y="2966343"/>
            <a:ext cx="3332820" cy="1885131"/>
          </a:xfrm>
          <a:prstGeom prst="rect">
            <a:avLst/>
          </a:prstGeom>
        </p:spPr>
        <p:txBody>
          <a:bodyPr lIns="0" tIns="0" rIns="0" bIns="0" rtlCol="0" anchor="t">
            <a:spAutoFit/>
          </a:bodyPr>
          <a:lstStyle/>
          <a:p>
            <a:pPr algn="r">
              <a:lnSpc>
                <a:spcPts val="4750"/>
              </a:lnSpc>
            </a:pPr>
            <a:r>
              <a:rPr lang="el-GR" sz="5000" b="1" spc="-250" dirty="0">
                <a:solidFill>
                  <a:srgbClr val="4AC1DF"/>
                </a:solidFill>
                <a:latin typeface="League Spartan"/>
                <a:ea typeface="League Spartan"/>
                <a:cs typeface="League Spartan"/>
                <a:sym typeface="League Spartan"/>
              </a:rPr>
              <a:t>Ενιαία Ψηφιακή Αγορά</a:t>
            </a:r>
            <a:endParaRPr lang="en-US" sz="5000" b="1" spc="-250" dirty="0">
              <a:solidFill>
                <a:srgbClr val="4AC1DF"/>
              </a:solidFill>
              <a:latin typeface="League Spartan"/>
              <a:ea typeface="League Spartan"/>
              <a:cs typeface="League Spartan"/>
              <a:sym typeface="League Spartan"/>
            </a:endParaRPr>
          </a:p>
        </p:txBody>
      </p:sp>
      <p:sp>
        <p:nvSpPr>
          <p:cNvPr id="10" name="TextBox 10"/>
          <p:cNvSpPr txBox="1"/>
          <p:nvPr/>
        </p:nvSpPr>
        <p:spPr>
          <a:xfrm>
            <a:off x="8991600" y="7875217"/>
            <a:ext cx="4834341" cy="1269578"/>
          </a:xfrm>
          <a:prstGeom prst="rect">
            <a:avLst/>
          </a:prstGeom>
        </p:spPr>
        <p:txBody>
          <a:bodyPr wrap="square" lIns="0" tIns="0" rIns="0" bIns="0" rtlCol="0" anchor="t">
            <a:spAutoFit/>
          </a:bodyPr>
          <a:lstStyle/>
          <a:p>
            <a:pPr algn="l">
              <a:lnSpc>
                <a:spcPts val="4750"/>
              </a:lnSpc>
            </a:pPr>
            <a:r>
              <a:rPr lang="el-GR" sz="5000" b="1" spc="-250" dirty="0">
                <a:solidFill>
                  <a:srgbClr val="6BC30D"/>
                </a:solidFill>
                <a:latin typeface="League Spartan"/>
                <a:ea typeface="League Spartan"/>
                <a:cs typeface="League Spartan"/>
                <a:sym typeface="League Spartan"/>
              </a:rPr>
              <a:t>Περιβαλλοντική Πολιτική</a:t>
            </a:r>
            <a:endParaRPr lang="en-US" sz="5000" b="1" spc="-250" dirty="0">
              <a:solidFill>
                <a:srgbClr val="6BC30D"/>
              </a:solidFill>
              <a:latin typeface="League Spartan"/>
              <a:ea typeface="League Spartan"/>
              <a:cs typeface="League Spartan"/>
              <a:sym typeface="League Spart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a:p>
        </p:txBody>
      </p:sp>
      <p:grpSp>
        <p:nvGrpSpPr>
          <p:cNvPr id="3" name="Group 3"/>
          <p:cNvGrpSpPr/>
          <p:nvPr/>
        </p:nvGrpSpPr>
        <p:grpSpPr>
          <a:xfrm>
            <a:off x="11403248" y="3984696"/>
            <a:ext cx="2620774" cy="950805"/>
            <a:chOff x="0" y="0"/>
            <a:chExt cx="3494366" cy="1267739"/>
          </a:xfrm>
        </p:grpSpPr>
        <p:sp>
          <p:nvSpPr>
            <p:cNvPr id="4" name="Freeform 4"/>
            <p:cNvSpPr/>
            <p:nvPr/>
          </p:nvSpPr>
          <p:spPr>
            <a:xfrm>
              <a:off x="0" y="0"/>
              <a:ext cx="3494398" cy="1267786"/>
            </a:xfrm>
            <a:custGeom>
              <a:avLst/>
              <a:gdLst/>
              <a:ahLst/>
              <a:cxnLst/>
              <a:rect l="l" t="t" r="r" b="b"/>
              <a:pathLst>
                <a:path w="3494398" h="1267786">
                  <a:moveTo>
                    <a:pt x="3494398" y="0"/>
                  </a:moveTo>
                  <a:lnTo>
                    <a:pt x="0" y="0"/>
                  </a:lnTo>
                  <a:lnTo>
                    <a:pt x="0" y="1267786"/>
                  </a:lnTo>
                  <a:lnTo>
                    <a:pt x="3494398" y="1267786"/>
                  </a:lnTo>
                  <a:close/>
                </a:path>
              </a:pathLst>
            </a:custGeom>
            <a:solidFill>
              <a:srgbClr val="FFCC00"/>
            </a:solidFill>
          </p:spPr>
          <p:txBody>
            <a:bodyPr/>
            <a:lstStyle/>
            <a:p>
              <a:endParaRPr lang="es-ES"/>
            </a:p>
          </p:txBody>
        </p:sp>
        <p:sp>
          <p:nvSpPr>
            <p:cNvPr id="5" name="TextBox 5"/>
            <p:cNvSpPr txBox="1"/>
            <p:nvPr/>
          </p:nvSpPr>
          <p:spPr>
            <a:xfrm>
              <a:off x="0" y="-28575"/>
              <a:ext cx="3494366" cy="1296314"/>
            </a:xfrm>
            <a:prstGeom prst="rect">
              <a:avLst/>
            </a:prstGeom>
          </p:spPr>
          <p:txBody>
            <a:bodyPr lIns="50800" tIns="50800" rIns="50800" bIns="50800" rtlCol="0" anchor="ctr"/>
            <a:lstStyle/>
            <a:p>
              <a:pPr algn="ctr">
                <a:lnSpc>
                  <a:spcPts val="3839"/>
                </a:lnSpc>
              </a:pPr>
              <a:r>
                <a:rPr lang="en-US" sz="3199" b="1">
                  <a:solidFill>
                    <a:srgbClr val="080A78"/>
                  </a:solidFill>
                  <a:latin typeface="Arimo Bold"/>
                  <a:ea typeface="Arimo Bold"/>
                  <a:cs typeface="Arimo Bold"/>
                  <a:sym typeface="Arimo Bold"/>
                </a:rPr>
                <a:t>Erasmus+</a:t>
              </a:r>
            </a:p>
          </p:txBody>
        </p:sp>
      </p:grpSp>
      <p:sp>
        <p:nvSpPr>
          <p:cNvPr id="6" name="Freeform 6"/>
          <p:cNvSpPr/>
          <p:nvPr/>
        </p:nvSpPr>
        <p:spPr>
          <a:xfrm>
            <a:off x="4472240" y="576855"/>
            <a:ext cx="9343519" cy="9133290"/>
          </a:xfrm>
          <a:custGeom>
            <a:avLst/>
            <a:gdLst/>
            <a:ahLst/>
            <a:cxnLst/>
            <a:rect l="l" t="t" r="r" b="b"/>
            <a:pathLst>
              <a:path w="9343519" h="9133290">
                <a:moveTo>
                  <a:pt x="0" y="0"/>
                </a:moveTo>
                <a:lnTo>
                  <a:pt x="9343520" y="0"/>
                </a:lnTo>
                <a:lnTo>
                  <a:pt x="9343520" y="9133290"/>
                </a:lnTo>
                <a:lnTo>
                  <a:pt x="0" y="9133290"/>
                </a:lnTo>
                <a:lnTo>
                  <a:pt x="0" y="0"/>
                </a:lnTo>
                <a:close/>
              </a:path>
            </a:pathLst>
          </a:custGeom>
          <a:blipFill>
            <a:blip r:embed="rId4">
              <a:alphaModFix amt="37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7" name="Group 7"/>
          <p:cNvGrpSpPr/>
          <p:nvPr/>
        </p:nvGrpSpPr>
        <p:grpSpPr>
          <a:xfrm>
            <a:off x="3465701" y="3205521"/>
            <a:ext cx="3418725" cy="981062"/>
            <a:chOff x="0" y="0"/>
            <a:chExt cx="4558300" cy="1308082"/>
          </a:xfrm>
        </p:grpSpPr>
        <p:sp>
          <p:nvSpPr>
            <p:cNvPr id="8" name="Freeform 8"/>
            <p:cNvSpPr/>
            <p:nvPr/>
          </p:nvSpPr>
          <p:spPr>
            <a:xfrm>
              <a:off x="0" y="0"/>
              <a:ext cx="4558332" cy="1308129"/>
            </a:xfrm>
            <a:custGeom>
              <a:avLst/>
              <a:gdLst/>
              <a:ahLst/>
              <a:cxnLst/>
              <a:rect l="l" t="t" r="r" b="b"/>
              <a:pathLst>
                <a:path w="4558332" h="1308129">
                  <a:moveTo>
                    <a:pt x="4558332" y="0"/>
                  </a:moveTo>
                  <a:lnTo>
                    <a:pt x="0" y="0"/>
                  </a:lnTo>
                  <a:lnTo>
                    <a:pt x="0" y="1308129"/>
                  </a:lnTo>
                  <a:lnTo>
                    <a:pt x="4558332" y="1308129"/>
                  </a:lnTo>
                  <a:close/>
                </a:path>
              </a:pathLst>
            </a:custGeom>
            <a:solidFill>
              <a:srgbClr val="FFCC00"/>
            </a:solidFill>
          </p:spPr>
          <p:txBody>
            <a:bodyPr/>
            <a:lstStyle/>
            <a:p>
              <a:endParaRPr lang="es-ES"/>
            </a:p>
          </p:txBody>
        </p:sp>
        <p:sp>
          <p:nvSpPr>
            <p:cNvPr id="9" name="TextBox 9"/>
            <p:cNvSpPr txBox="1"/>
            <p:nvPr/>
          </p:nvSpPr>
          <p:spPr>
            <a:xfrm>
              <a:off x="0" y="-28575"/>
              <a:ext cx="4558300" cy="1336657"/>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Horizon Europe</a:t>
              </a:r>
            </a:p>
          </p:txBody>
        </p:sp>
      </p:grpSp>
      <p:grpSp>
        <p:nvGrpSpPr>
          <p:cNvPr id="10" name="Group 10"/>
          <p:cNvGrpSpPr/>
          <p:nvPr/>
        </p:nvGrpSpPr>
        <p:grpSpPr>
          <a:xfrm>
            <a:off x="3173129" y="7961143"/>
            <a:ext cx="3768447" cy="833295"/>
            <a:chOff x="0" y="0"/>
            <a:chExt cx="5024596" cy="1111060"/>
          </a:xfrm>
        </p:grpSpPr>
        <p:sp>
          <p:nvSpPr>
            <p:cNvPr id="11" name="Freeform 11"/>
            <p:cNvSpPr/>
            <p:nvPr/>
          </p:nvSpPr>
          <p:spPr>
            <a:xfrm>
              <a:off x="0" y="0"/>
              <a:ext cx="5024628" cy="1111107"/>
            </a:xfrm>
            <a:custGeom>
              <a:avLst/>
              <a:gdLst/>
              <a:ahLst/>
              <a:cxnLst/>
              <a:rect l="l" t="t" r="r" b="b"/>
              <a:pathLst>
                <a:path w="5024628" h="1111107">
                  <a:moveTo>
                    <a:pt x="5024628" y="0"/>
                  </a:moveTo>
                  <a:lnTo>
                    <a:pt x="0" y="0"/>
                  </a:lnTo>
                  <a:lnTo>
                    <a:pt x="0" y="1111107"/>
                  </a:lnTo>
                  <a:lnTo>
                    <a:pt x="5024628" y="1111107"/>
                  </a:lnTo>
                  <a:close/>
                </a:path>
              </a:pathLst>
            </a:custGeom>
            <a:solidFill>
              <a:srgbClr val="FFCC00"/>
            </a:solidFill>
          </p:spPr>
          <p:txBody>
            <a:bodyPr/>
            <a:lstStyle/>
            <a:p>
              <a:endParaRPr lang="es-ES"/>
            </a:p>
          </p:txBody>
        </p:sp>
        <p:sp>
          <p:nvSpPr>
            <p:cNvPr id="12" name="TextBox 12"/>
            <p:cNvSpPr txBox="1"/>
            <p:nvPr/>
          </p:nvSpPr>
          <p:spPr>
            <a:xfrm>
              <a:off x="0" y="-28575"/>
              <a:ext cx="5024596" cy="113963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LIFE Programme</a:t>
              </a:r>
            </a:p>
          </p:txBody>
        </p:sp>
      </p:grpSp>
      <p:grpSp>
        <p:nvGrpSpPr>
          <p:cNvPr id="13" name="Group 13"/>
          <p:cNvGrpSpPr/>
          <p:nvPr/>
        </p:nvGrpSpPr>
        <p:grpSpPr>
          <a:xfrm>
            <a:off x="3173129" y="6306112"/>
            <a:ext cx="3768447" cy="841055"/>
            <a:chOff x="0" y="0"/>
            <a:chExt cx="5024596" cy="1121407"/>
          </a:xfrm>
        </p:grpSpPr>
        <p:sp>
          <p:nvSpPr>
            <p:cNvPr id="14" name="Freeform 14"/>
            <p:cNvSpPr/>
            <p:nvPr/>
          </p:nvSpPr>
          <p:spPr>
            <a:xfrm>
              <a:off x="0" y="0"/>
              <a:ext cx="5024628" cy="1121454"/>
            </a:xfrm>
            <a:custGeom>
              <a:avLst/>
              <a:gdLst/>
              <a:ahLst/>
              <a:cxnLst/>
              <a:rect l="l" t="t" r="r" b="b"/>
              <a:pathLst>
                <a:path w="5024628" h="1121454">
                  <a:moveTo>
                    <a:pt x="5024628" y="0"/>
                  </a:moveTo>
                  <a:lnTo>
                    <a:pt x="0" y="0"/>
                  </a:lnTo>
                  <a:lnTo>
                    <a:pt x="0" y="1121454"/>
                  </a:lnTo>
                  <a:lnTo>
                    <a:pt x="5024628" y="1121454"/>
                  </a:lnTo>
                  <a:close/>
                </a:path>
              </a:pathLst>
            </a:custGeom>
            <a:solidFill>
              <a:srgbClr val="FFCC00"/>
            </a:solidFill>
          </p:spPr>
          <p:txBody>
            <a:bodyPr/>
            <a:lstStyle/>
            <a:p>
              <a:endParaRPr lang="es-ES"/>
            </a:p>
          </p:txBody>
        </p:sp>
        <p:sp>
          <p:nvSpPr>
            <p:cNvPr id="15" name="TextBox 15"/>
            <p:cNvSpPr txBox="1"/>
            <p:nvPr/>
          </p:nvSpPr>
          <p:spPr>
            <a:xfrm>
              <a:off x="0" y="-28575"/>
              <a:ext cx="5024596" cy="1149982"/>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Creative Europe</a:t>
              </a:r>
            </a:p>
          </p:txBody>
        </p:sp>
      </p:grpSp>
      <p:grpSp>
        <p:nvGrpSpPr>
          <p:cNvPr id="16" name="Group 16"/>
          <p:cNvGrpSpPr/>
          <p:nvPr/>
        </p:nvGrpSpPr>
        <p:grpSpPr>
          <a:xfrm>
            <a:off x="1531425" y="4796183"/>
            <a:ext cx="5410151" cy="908430"/>
            <a:chOff x="0" y="0"/>
            <a:chExt cx="7213535" cy="1211240"/>
          </a:xfrm>
        </p:grpSpPr>
        <p:sp>
          <p:nvSpPr>
            <p:cNvPr id="17" name="Freeform 17"/>
            <p:cNvSpPr/>
            <p:nvPr/>
          </p:nvSpPr>
          <p:spPr>
            <a:xfrm>
              <a:off x="0" y="0"/>
              <a:ext cx="7213567" cy="1211287"/>
            </a:xfrm>
            <a:custGeom>
              <a:avLst/>
              <a:gdLst/>
              <a:ahLst/>
              <a:cxnLst/>
              <a:rect l="l" t="t" r="r" b="b"/>
              <a:pathLst>
                <a:path w="7213567" h="1211287">
                  <a:moveTo>
                    <a:pt x="7213567" y="0"/>
                  </a:moveTo>
                  <a:lnTo>
                    <a:pt x="0" y="0"/>
                  </a:lnTo>
                  <a:lnTo>
                    <a:pt x="0" y="1211287"/>
                  </a:lnTo>
                  <a:lnTo>
                    <a:pt x="7213567" y="1211287"/>
                  </a:lnTo>
                  <a:close/>
                </a:path>
              </a:pathLst>
            </a:custGeom>
            <a:solidFill>
              <a:srgbClr val="FFCC00"/>
            </a:solidFill>
          </p:spPr>
          <p:txBody>
            <a:bodyPr/>
            <a:lstStyle/>
            <a:p>
              <a:endParaRPr lang="es-ES"/>
            </a:p>
          </p:txBody>
        </p:sp>
        <p:sp>
          <p:nvSpPr>
            <p:cNvPr id="18" name="TextBox 18"/>
            <p:cNvSpPr txBox="1"/>
            <p:nvPr/>
          </p:nvSpPr>
          <p:spPr>
            <a:xfrm>
              <a:off x="0" y="-28575"/>
              <a:ext cx="7213535" cy="123981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European Solidarity Corps</a:t>
              </a:r>
            </a:p>
          </p:txBody>
        </p:sp>
      </p:grpSp>
      <p:grpSp>
        <p:nvGrpSpPr>
          <p:cNvPr id="19" name="Group 19"/>
          <p:cNvGrpSpPr/>
          <p:nvPr/>
        </p:nvGrpSpPr>
        <p:grpSpPr>
          <a:xfrm>
            <a:off x="11346426" y="5519213"/>
            <a:ext cx="2677596" cy="891600"/>
            <a:chOff x="0" y="0"/>
            <a:chExt cx="3570128" cy="1188800"/>
          </a:xfrm>
        </p:grpSpPr>
        <p:sp>
          <p:nvSpPr>
            <p:cNvPr id="20" name="Freeform 20"/>
            <p:cNvSpPr/>
            <p:nvPr/>
          </p:nvSpPr>
          <p:spPr>
            <a:xfrm>
              <a:off x="0" y="0"/>
              <a:ext cx="3570160" cy="1188847"/>
            </a:xfrm>
            <a:custGeom>
              <a:avLst/>
              <a:gdLst/>
              <a:ahLst/>
              <a:cxnLst/>
              <a:rect l="l" t="t" r="r" b="b"/>
              <a:pathLst>
                <a:path w="3570160" h="1188847">
                  <a:moveTo>
                    <a:pt x="3570160" y="0"/>
                  </a:moveTo>
                  <a:lnTo>
                    <a:pt x="0" y="0"/>
                  </a:lnTo>
                  <a:lnTo>
                    <a:pt x="0" y="1188847"/>
                  </a:lnTo>
                  <a:lnTo>
                    <a:pt x="3570160" y="1188847"/>
                  </a:lnTo>
                  <a:close/>
                </a:path>
              </a:pathLst>
            </a:custGeom>
            <a:solidFill>
              <a:srgbClr val="FFCC00"/>
            </a:solidFill>
          </p:spPr>
          <p:txBody>
            <a:bodyPr/>
            <a:lstStyle/>
            <a:p>
              <a:endParaRPr lang="es-ES"/>
            </a:p>
          </p:txBody>
        </p:sp>
        <p:sp>
          <p:nvSpPr>
            <p:cNvPr id="21" name="TextBox 21"/>
            <p:cNvSpPr txBox="1"/>
            <p:nvPr/>
          </p:nvSpPr>
          <p:spPr>
            <a:xfrm>
              <a:off x="0" y="-28575"/>
              <a:ext cx="3570128" cy="121737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DiscoverEU</a:t>
              </a:r>
            </a:p>
          </p:txBody>
        </p:sp>
      </p:grpSp>
      <p:grpSp>
        <p:nvGrpSpPr>
          <p:cNvPr id="22" name="Group 22"/>
          <p:cNvGrpSpPr/>
          <p:nvPr/>
        </p:nvGrpSpPr>
        <p:grpSpPr>
          <a:xfrm>
            <a:off x="11346426" y="7147167"/>
            <a:ext cx="4350199" cy="1214239"/>
            <a:chOff x="0" y="0"/>
            <a:chExt cx="5800265" cy="1618985"/>
          </a:xfrm>
        </p:grpSpPr>
        <p:sp>
          <p:nvSpPr>
            <p:cNvPr id="23" name="Freeform 23"/>
            <p:cNvSpPr/>
            <p:nvPr/>
          </p:nvSpPr>
          <p:spPr>
            <a:xfrm>
              <a:off x="0" y="0"/>
              <a:ext cx="5800297" cy="1619032"/>
            </a:xfrm>
            <a:custGeom>
              <a:avLst/>
              <a:gdLst/>
              <a:ahLst/>
              <a:cxnLst/>
              <a:rect l="l" t="t" r="r" b="b"/>
              <a:pathLst>
                <a:path w="5800297" h="1619032">
                  <a:moveTo>
                    <a:pt x="5800297" y="0"/>
                  </a:moveTo>
                  <a:lnTo>
                    <a:pt x="0" y="0"/>
                  </a:lnTo>
                  <a:lnTo>
                    <a:pt x="0" y="1619032"/>
                  </a:lnTo>
                  <a:lnTo>
                    <a:pt x="5800297" y="1619032"/>
                  </a:lnTo>
                  <a:close/>
                </a:path>
              </a:pathLst>
            </a:custGeom>
            <a:solidFill>
              <a:srgbClr val="FFCC00"/>
            </a:solidFill>
          </p:spPr>
          <p:txBody>
            <a:bodyPr/>
            <a:lstStyle/>
            <a:p>
              <a:endParaRPr lang="es-ES"/>
            </a:p>
          </p:txBody>
        </p:sp>
        <p:sp>
          <p:nvSpPr>
            <p:cNvPr id="24" name="TextBox 24"/>
            <p:cNvSpPr txBox="1"/>
            <p:nvPr/>
          </p:nvSpPr>
          <p:spPr>
            <a:xfrm>
              <a:off x="0" y="-28575"/>
              <a:ext cx="5800265" cy="1647560"/>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Cohesion Funds and Structural Funds</a:t>
              </a:r>
            </a:p>
          </p:txBody>
        </p:sp>
      </p:grpSp>
      <p:grpSp>
        <p:nvGrpSpPr>
          <p:cNvPr id="25" name="Group 25"/>
          <p:cNvGrpSpPr/>
          <p:nvPr/>
        </p:nvGrpSpPr>
        <p:grpSpPr>
          <a:xfrm>
            <a:off x="6941576" y="3321858"/>
            <a:ext cx="4404850" cy="5286310"/>
            <a:chOff x="0" y="0"/>
            <a:chExt cx="5873133" cy="7048413"/>
          </a:xfrm>
        </p:grpSpPr>
        <p:grpSp>
          <p:nvGrpSpPr>
            <p:cNvPr id="26" name="Group 26"/>
            <p:cNvGrpSpPr/>
            <p:nvPr/>
          </p:nvGrpSpPr>
          <p:grpSpPr>
            <a:xfrm>
              <a:off x="2668265" y="0"/>
              <a:ext cx="536600" cy="536600"/>
              <a:chOff x="0" y="0"/>
              <a:chExt cx="536600" cy="536600"/>
            </a:xfrm>
          </p:grpSpPr>
          <p:sp>
            <p:nvSpPr>
              <p:cNvPr id="27" name="Freeform 27"/>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28" name="Freeform 28"/>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29" name="Group 29"/>
            <p:cNvGrpSpPr/>
            <p:nvPr/>
          </p:nvGrpSpPr>
          <p:grpSpPr>
            <a:xfrm>
              <a:off x="2668265" y="6511813"/>
              <a:ext cx="536600" cy="536600"/>
              <a:chOff x="0" y="0"/>
              <a:chExt cx="536600" cy="536600"/>
            </a:xfrm>
          </p:grpSpPr>
          <p:sp>
            <p:nvSpPr>
              <p:cNvPr id="30" name="Freeform 30"/>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31" name="Freeform 31"/>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32" name="Group 32"/>
            <p:cNvGrpSpPr/>
            <p:nvPr/>
          </p:nvGrpSpPr>
          <p:grpSpPr>
            <a:xfrm>
              <a:off x="2668265" y="5426512"/>
              <a:ext cx="536600" cy="536600"/>
              <a:chOff x="0" y="0"/>
              <a:chExt cx="536600" cy="536600"/>
            </a:xfrm>
          </p:grpSpPr>
          <p:sp>
            <p:nvSpPr>
              <p:cNvPr id="33" name="Freeform 33"/>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34" name="Freeform 34"/>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35" name="Group 35"/>
            <p:cNvGrpSpPr/>
            <p:nvPr/>
          </p:nvGrpSpPr>
          <p:grpSpPr>
            <a:xfrm>
              <a:off x="2668265" y="4341211"/>
              <a:ext cx="536600" cy="536600"/>
              <a:chOff x="0" y="0"/>
              <a:chExt cx="536600" cy="536600"/>
            </a:xfrm>
          </p:grpSpPr>
          <p:sp>
            <p:nvSpPr>
              <p:cNvPr id="36" name="Freeform 36"/>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37" name="Freeform 37"/>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38" name="Group 38"/>
            <p:cNvGrpSpPr/>
            <p:nvPr/>
          </p:nvGrpSpPr>
          <p:grpSpPr>
            <a:xfrm>
              <a:off x="2668265" y="3255907"/>
              <a:ext cx="536600" cy="536600"/>
              <a:chOff x="0" y="0"/>
              <a:chExt cx="536600" cy="536600"/>
            </a:xfrm>
          </p:grpSpPr>
          <p:sp>
            <p:nvSpPr>
              <p:cNvPr id="39" name="Freeform 39"/>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40" name="Freeform 40"/>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41" name="Group 41"/>
            <p:cNvGrpSpPr/>
            <p:nvPr/>
          </p:nvGrpSpPr>
          <p:grpSpPr>
            <a:xfrm>
              <a:off x="2668265" y="2170605"/>
              <a:ext cx="536600" cy="536600"/>
              <a:chOff x="0" y="0"/>
              <a:chExt cx="536600" cy="536600"/>
            </a:xfrm>
          </p:grpSpPr>
          <p:sp>
            <p:nvSpPr>
              <p:cNvPr id="42" name="Freeform 42"/>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43" name="Freeform 43"/>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44" name="Group 44"/>
            <p:cNvGrpSpPr/>
            <p:nvPr/>
          </p:nvGrpSpPr>
          <p:grpSpPr>
            <a:xfrm>
              <a:off x="2668265" y="1085301"/>
              <a:ext cx="536600" cy="536600"/>
              <a:chOff x="0" y="0"/>
              <a:chExt cx="536600" cy="536600"/>
            </a:xfrm>
          </p:grpSpPr>
          <p:sp>
            <p:nvSpPr>
              <p:cNvPr id="45" name="Freeform 45"/>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46" name="Freeform 46"/>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sp>
          <p:nvSpPr>
            <p:cNvPr id="47" name="AutoShape 47"/>
            <p:cNvSpPr/>
            <p:nvPr/>
          </p:nvSpPr>
          <p:spPr>
            <a:xfrm>
              <a:off x="2662202" y="798238"/>
              <a:ext cx="548726"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48" name="AutoShape 48"/>
            <p:cNvSpPr/>
            <p:nvPr/>
          </p:nvSpPr>
          <p:spPr>
            <a:xfrm>
              <a:off x="2662201" y="1883541"/>
              <a:ext cx="548729"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49" name="AutoShape 49"/>
            <p:cNvSpPr/>
            <p:nvPr/>
          </p:nvSpPr>
          <p:spPr>
            <a:xfrm>
              <a:off x="2662202" y="2968844"/>
              <a:ext cx="548726"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50" name="AutoShape 50"/>
            <p:cNvSpPr/>
            <p:nvPr/>
          </p:nvSpPr>
          <p:spPr>
            <a:xfrm>
              <a:off x="2662201" y="4054146"/>
              <a:ext cx="548729"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51" name="AutoShape 51"/>
            <p:cNvSpPr/>
            <p:nvPr/>
          </p:nvSpPr>
          <p:spPr>
            <a:xfrm>
              <a:off x="2662202" y="5139449"/>
              <a:ext cx="548726"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52" name="AutoShape 52"/>
            <p:cNvSpPr/>
            <p:nvPr/>
          </p:nvSpPr>
          <p:spPr>
            <a:xfrm>
              <a:off x="2662202" y="6224750"/>
              <a:ext cx="548726"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53" name="AutoShape 53"/>
            <p:cNvSpPr/>
            <p:nvPr/>
          </p:nvSpPr>
          <p:spPr>
            <a:xfrm flipV="1">
              <a:off x="0" y="268300"/>
              <a:ext cx="2668265" cy="0"/>
            </a:xfrm>
            <a:prstGeom prst="line">
              <a:avLst/>
            </a:prstGeom>
            <a:ln w="25400" cap="rnd">
              <a:solidFill>
                <a:srgbClr val="FFFFFF"/>
              </a:solidFill>
              <a:prstDash val="solid"/>
              <a:headEnd type="diamond" w="lg" len="lg"/>
              <a:tailEnd type="none" w="sm" len="sm"/>
            </a:ln>
          </p:spPr>
          <p:txBody>
            <a:bodyPr/>
            <a:lstStyle/>
            <a:p>
              <a:endParaRPr lang="es-ES"/>
            </a:p>
          </p:txBody>
        </p:sp>
        <p:sp>
          <p:nvSpPr>
            <p:cNvPr id="54" name="AutoShape 54"/>
            <p:cNvSpPr/>
            <p:nvPr/>
          </p:nvSpPr>
          <p:spPr>
            <a:xfrm flipV="1">
              <a:off x="3204840" y="1353601"/>
              <a:ext cx="2668293" cy="0"/>
            </a:xfrm>
            <a:prstGeom prst="line">
              <a:avLst/>
            </a:prstGeom>
            <a:ln w="25400" cap="rnd">
              <a:solidFill>
                <a:srgbClr val="FFFFFF"/>
              </a:solidFill>
              <a:prstDash val="solid"/>
              <a:headEnd type="none" w="sm" len="sm"/>
              <a:tailEnd type="diamond" w="lg" len="lg"/>
            </a:ln>
          </p:spPr>
          <p:txBody>
            <a:bodyPr/>
            <a:lstStyle/>
            <a:p>
              <a:endParaRPr lang="es-ES"/>
            </a:p>
          </p:txBody>
        </p:sp>
        <p:sp>
          <p:nvSpPr>
            <p:cNvPr id="55" name="AutoShape 55"/>
            <p:cNvSpPr/>
            <p:nvPr/>
          </p:nvSpPr>
          <p:spPr>
            <a:xfrm>
              <a:off x="3204840" y="3524207"/>
              <a:ext cx="2668293" cy="0"/>
            </a:xfrm>
            <a:prstGeom prst="line">
              <a:avLst/>
            </a:prstGeom>
            <a:ln w="25400" cap="rnd">
              <a:solidFill>
                <a:srgbClr val="FFFFFF"/>
              </a:solidFill>
              <a:prstDash val="solid"/>
              <a:headEnd type="none" w="sm" len="sm"/>
              <a:tailEnd type="diamond" w="lg" len="lg"/>
            </a:ln>
          </p:spPr>
          <p:txBody>
            <a:bodyPr/>
            <a:lstStyle/>
            <a:p>
              <a:endParaRPr lang="es-ES"/>
            </a:p>
          </p:txBody>
        </p:sp>
        <p:sp>
          <p:nvSpPr>
            <p:cNvPr id="56" name="AutoShape 56"/>
            <p:cNvSpPr/>
            <p:nvPr/>
          </p:nvSpPr>
          <p:spPr>
            <a:xfrm>
              <a:off x="3204840" y="5694812"/>
              <a:ext cx="2668293" cy="0"/>
            </a:xfrm>
            <a:prstGeom prst="line">
              <a:avLst/>
            </a:prstGeom>
            <a:ln w="25400" cap="rnd">
              <a:solidFill>
                <a:srgbClr val="FFFFFF"/>
              </a:solidFill>
              <a:prstDash val="solid"/>
              <a:headEnd type="none" w="sm" len="sm"/>
              <a:tailEnd type="diamond" w="lg" len="lg"/>
            </a:ln>
          </p:spPr>
          <p:txBody>
            <a:bodyPr/>
            <a:lstStyle/>
            <a:p>
              <a:endParaRPr lang="es-ES"/>
            </a:p>
          </p:txBody>
        </p:sp>
        <p:sp>
          <p:nvSpPr>
            <p:cNvPr id="57" name="AutoShape 57"/>
            <p:cNvSpPr/>
            <p:nvPr/>
          </p:nvSpPr>
          <p:spPr>
            <a:xfrm>
              <a:off x="32" y="2438905"/>
              <a:ext cx="2668233" cy="0"/>
            </a:xfrm>
            <a:prstGeom prst="line">
              <a:avLst/>
            </a:prstGeom>
            <a:ln w="25400" cap="rnd">
              <a:solidFill>
                <a:srgbClr val="FFFFFF"/>
              </a:solidFill>
              <a:prstDash val="solid"/>
              <a:headEnd type="diamond" w="lg" len="lg"/>
              <a:tailEnd type="none" w="sm" len="sm"/>
            </a:ln>
          </p:spPr>
          <p:txBody>
            <a:bodyPr/>
            <a:lstStyle/>
            <a:p>
              <a:endParaRPr lang="es-ES"/>
            </a:p>
          </p:txBody>
        </p:sp>
        <p:sp>
          <p:nvSpPr>
            <p:cNvPr id="58" name="AutoShape 58"/>
            <p:cNvSpPr/>
            <p:nvPr/>
          </p:nvSpPr>
          <p:spPr>
            <a:xfrm>
              <a:off x="32" y="4609511"/>
              <a:ext cx="2668233" cy="0"/>
            </a:xfrm>
            <a:prstGeom prst="line">
              <a:avLst/>
            </a:prstGeom>
            <a:ln w="25400" cap="rnd">
              <a:solidFill>
                <a:srgbClr val="FFFFFF"/>
              </a:solidFill>
              <a:prstDash val="solid"/>
              <a:headEnd type="diamond" w="lg" len="lg"/>
              <a:tailEnd type="none" w="sm" len="sm"/>
            </a:ln>
          </p:spPr>
          <p:txBody>
            <a:bodyPr/>
            <a:lstStyle/>
            <a:p>
              <a:endParaRPr lang="es-ES"/>
            </a:p>
          </p:txBody>
        </p:sp>
        <p:sp>
          <p:nvSpPr>
            <p:cNvPr id="59" name="AutoShape 59"/>
            <p:cNvSpPr/>
            <p:nvPr/>
          </p:nvSpPr>
          <p:spPr>
            <a:xfrm>
              <a:off x="32" y="6780113"/>
              <a:ext cx="2668233" cy="0"/>
            </a:xfrm>
            <a:prstGeom prst="line">
              <a:avLst/>
            </a:prstGeom>
            <a:ln w="25400" cap="rnd">
              <a:solidFill>
                <a:srgbClr val="FFFFFF"/>
              </a:solidFill>
              <a:prstDash val="solid"/>
              <a:headEnd type="diamond" w="lg" len="lg"/>
              <a:tailEnd type="none" w="sm" len="sm"/>
            </a:ln>
          </p:spPr>
          <p:txBody>
            <a:bodyPr/>
            <a:lstStyle/>
            <a:p>
              <a:endParaRPr lang="es-ES"/>
            </a:p>
          </p:txBody>
        </p:sp>
      </p:grpSp>
      <p:sp>
        <p:nvSpPr>
          <p:cNvPr id="60" name="TextBox 60"/>
          <p:cNvSpPr txBox="1"/>
          <p:nvPr/>
        </p:nvSpPr>
        <p:spPr>
          <a:xfrm>
            <a:off x="1531425" y="943375"/>
            <a:ext cx="15727875" cy="2154436"/>
          </a:xfrm>
          <a:prstGeom prst="rect">
            <a:avLst/>
          </a:prstGeom>
        </p:spPr>
        <p:txBody>
          <a:bodyPr lIns="0" tIns="0" rIns="0" bIns="0" rtlCol="0" anchor="t">
            <a:spAutoFit/>
          </a:bodyPr>
          <a:lstStyle/>
          <a:p>
            <a:pPr algn="l">
              <a:lnSpc>
                <a:spcPts val="8400"/>
              </a:lnSpc>
            </a:pPr>
            <a:r>
              <a:rPr lang="el-GR" sz="7000" b="1" dirty="0">
                <a:solidFill>
                  <a:srgbClr val="FFFFFF"/>
                </a:solidFill>
                <a:latin typeface="Arimo Bold"/>
                <a:ea typeface="Arimo Bold"/>
                <a:cs typeface="Arimo Bold"/>
                <a:sym typeface="Arimo Bold"/>
              </a:rPr>
              <a:t>Χρηματοδοτικά Προγράμματα και Πρωτοβουλίες της Ε.Ε.</a:t>
            </a:r>
            <a:endParaRPr lang="en-US" sz="7000" b="1" dirty="0">
              <a:solidFill>
                <a:srgbClr val="FFFFFF"/>
              </a:solidFill>
              <a:latin typeface="Arimo Bold"/>
              <a:ea typeface="Arimo Bold"/>
              <a:cs typeface="Arimo Bold"/>
              <a:sym typeface="Arimo Bo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a:p>
        </p:txBody>
      </p:sp>
      <p:sp>
        <p:nvSpPr>
          <p:cNvPr id="3" name="Freeform 3"/>
          <p:cNvSpPr/>
          <p:nvPr/>
        </p:nvSpPr>
        <p:spPr>
          <a:xfrm>
            <a:off x="4472240" y="576855"/>
            <a:ext cx="9343519" cy="9133290"/>
          </a:xfrm>
          <a:custGeom>
            <a:avLst/>
            <a:gdLst/>
            <a:ahLst/>
            <a:cxnLst/>
            <a:rect l="l" t="t" r="r" b="b"/>
            <a:pathLst>
              <a:path w="9343519" h="9133290">
                <a:moveTo>
                  <a:pt x="0" y="0"/>
                </a:moveTo>
                <a:lnTo>
                  <a:pt x="9343520" y="0"/>
                </a:lnTo>
                <a:lnTo>
                  <a:pt x="9343520" y="9133290"/>
                </a:lnTo>
                <a:lnTo>
                  <a:pt x="0" y="9133290"/>
                </a:lnTo>
                <a:lnTo>
                  <a:pt x="0" y="0"/>
                </a:lnTo>
                <a:close/>
              </a:path>
            </a:pathLst>
          </a:custGeom>
          <a:blipFill>
            <a:blip r:embed="rId4">
              <a:alphaModFix amt="37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3173129" y="7961143"/>
            <a:ext cx="3768447" cy="833295"/>
            <a:chOff x="0" y="0"/>
            <a:chExt cx="5024596" cy="1111060"/>
          </a:xfrm>
        </p:grpSpPr>
        <p:sp>
          <p:nvSpPr>
            <p:cNvPr id="5" name="Freeform 5"/>
            <p:cNvSpPr/>
            <p:nvPr/>
          </p:nvSpPr>
          <p:spPr>
            <a:xfrm>
              <a:off x="0" y="0"/>
              <a:ext cx="5024628" cy="1111107"/>
            </a:xfrm>
            <a:custGeom>
              <a:avLst/>
              <a:gdLst/>
              <a:ahLst/>
              <a:cxnLst/>
              <a:rect l="l" t="t" r="r" b="b"/>
              <a:pathLst>
                <a:path w="5024628" h="1111107">
                  <a:moveTo>
                    <a:pt x="5024628" y="0"/>
                  </a:moveTo>
                  <a:lnTo>
                    <a:pt x="0" y="0"/>
                  </a:lnTo>
                  <a:lnTo>
                    <a:pt x="0" y="1111107"/>
                  </a:lnTo>
                  <a:lnTo>
                    <a:pt x="5024628" y="1111107"/>
                  </a:lnTo>
                  <a:close/>
                </a:path>
              </a:pathLst>
            </a:custGeom>
            <a:solidFill>
              <a:srgbClr val="FFCC00"/>
            </a:solidFill>
          </p:spPr>
          <p:txBody>
            <a:bodyPr/>
            <a:lstStyle/>
            <a:p>
              <a:endParaRPr lang="es-ES"/>
            </a:p>
          </p:txBody>
        </p:sp>
        <p:sp>
          <p:nvSpPr>
            <p:cNvPr id="6" name="TextBox 6"/>
            <p:cNvSpPr txBox="1"/>
            <p:nvPr/>
          </p:nvSpPr>
          <p:spPr>
            <a:xfrm>
              <a:off x="0" y="-28575"/>
              <a:ext cx="5024596" cy="113963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LIFE Programme</a:t>
              </a:r>
            </a:p>
          </p:txBody>
        </p:sp>
      </p:grpSp>
      <p:grpSp>
        <p:nvGrpSpPr>
          <p:cNvPr id="7" name="Group 7"/>
          <p:cNvGrpSpPr/>
          <p:nvPr/>
        </p:nvGrpSpPr>
        <p:grpSpPr>
          <a:xfrm>
            <a:off x="3173129" y="6306112"/>
            <a:ext cx="3768447" cy="841055"/>
            <a:chOff x="0" y="0"/>
            <a:chExt cx="5024596" cy="1121407"/>
          </a:xfrm>
        </p:grpSpPr>
        <p:sp>
          <p:nvSpPr>
            <p:cNvPr id="8" name="Freeform 8"/>
            <p:cNvSpPr/>
            <p:nvPr/>
          </p:nvSpPr>
          <p:spPr>
            <a:xfrm>
              <a:off x="0" y="0"/>
              <a:ext cx="5024628" cy="1121454"/>
            </a:xfrm>
            <a:custGeom>
              <a:avLst/>
              <a:gdLst/>
              <a:ahLst/>
              <a:cxnLst/>
              <a:rect l="l" t="t" r="r" b="b"/>
              <a:pathLst>
                <a:path w="5024628" h="1121454">
                  <a:moveTo>
                    <a:pt x="5024628" y="0"/>
                  </a:moveTo>
                  <a:lnTo>
                    <a:pt x="0" y="0"/>
                  </a:lnTo>
                  <a:lnTo>
                    <a:pt x="0" y="1121454"/>
                  </a:lnTo>
                  <a:lnTo>
                    <a:pt x="5024628" y="1121454"/>
                  </a:lnTo>
                  <a:close/>
                </a:path>
              </a:pathLst>
            </a:custGeom>
            <a:solidFill>
              <a:srgbClr val="FFCC00"/>
            </a:solidFill>
          </p:spPr>
          <p:txBody>
            <a:bodyPr/>
            <a:lstStyle/>
            <a:p>
              <a:endParaRPr lang="es-ES"/>
            </a:p>
          </p:txBody>
        </p:sp>
        <p:sp>
          <p:nvSpPr>
            <p:cNvPr id="9" name="TextBox 9"/>
            <p:cNvSpPr txBox="1"/>
            <p:nvPr/>
          </p:nvSpPr>
          <p:spPr>
            <a:xfrm>
              <a:off x="0" y="-28575"/>
              <a:ext cx="5024596" cy="1149982"/>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Creative Europe</a:t>
              </a:r>
            </a:p>
          </p:txBody>
        </p:sp>
      </p:grpSp>
      <p:grpSp>
        <p:nvGrpSpPr>
          <p:cNvPr id="10" name="Group 10"/>
          <p:cNvGrpSpPr/>
          <p:nvPr/>
        </p:nvGrpSpPr>
        <p:grpSpPr>
          <a:xfrm>
            <a:off x="1531425" y="4796183"/>
            <a:ext cx="5410151" cy="908430"/>
            <a:chOff x="0" y="0"/>
            <a:chExt cx="7213535" cy="1211240"/>
          </a:xfrm>
        </p:grpSpPr>
        <p:sp>
          <p:nvSpPr>
            <p:cNvPr id="11" name="Freeform 11"/>
            <p:cNvSpPr/>
            <p:nvPr/>
          </p:nvSpPr>
          <p:spPr>
            <a:xfrm>
              <a:off x="0" y="0"/>
              <a:ext cx="7213567" cy="1211287"/>
            </a:xfrm>
            <a:custGeom>
              <a:avLst/>
              <a:gdLst/>
              <a:ahLst/>
              <a:cxnLst/>
              <a:rect l="l" t="t" r="r" b="b"/>
              <a:pathLst>
                <a:path w="7213567" h="1211287">
                  <a:moveTo>
                    <a:pt x="7213567" y="0"/>
                  </a:moveTo>
                  <a:lnTo>
                    <a:pt x="0" y="0"/>
                  </a:lnTo>
                  <a:lnTo>
                    <a:pt x="0" y="1211287"/>
                  </a:lnTo>
                  <a:lnTo>
                    <a:pt x="7213567" y="1211287"/>
                  </a:lnTo>
                  <a:close/>
                </a:path>
              </a:pathLst>
            </a:custGeom>
            <a:solidFill>
              <a:srgbClr val="FFCC00"/>
            </a:solidFill>
          </p:spPr>
          <p:txBody>
            <a:bodyPr/>
            <a:lstStyle/>
            <a:p>
              <a:endParaRPr lang="es-ES"/>
            </a:p>
          </p:txBody>
        </p:sp>
        <p:sp>
          <p:nvSpPr>
            <p:cNvPr id="12" name="TextBox 12"/>
            <p:cNvSpPr txBox="1"/>
            <p:nvPr/>
          </p:nvSpPr>
          <p:spPr>
            <a:xfrm>
              <a:off x="0" y="-28575"/>
              <a:ext cx="7213535" cy="123981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European Solidarity Corps</a:t>
              </a:r>
            </a:p>
          </p:txBody>
        </p:sp>
      </p:grpSp>
      <p:grpSp>
        <p:nvGrpSpPr>
          <p:cNvPr id="13" name="Group 13"/>
          <p:cNvGrpSpPr/>
          <p:nvPr/>
        </p:nvGrpSpPr>
        <p:grpSpPr>
          <a:xfrm>
            <a:off x="3465701" y="3205521"/>
            <a:ext cx="3418725" cy="981062"/>
            <a:chOff x="0" y="0"/>
            <a:chExt cx="4558300" cy="1308082"/>
          </a:xfrm>
        </p:grpSpPr>
        <p:sp>
          <p:nvSpPr>
            <p:cNvPr id="14" name="Freeform 14"/>
            <p:cNvSpPr/>
            <p:nvPr/>
          </p:nvSpPr>
          <p:spPr>
            <a:xfrm>
              <a:off x="0" y="0"/>
              <a:ext cx="4558332" cy="1308129"/>
            </a:xfrm>
            <a:custGeom>
              <a:avLst/>
              <a:gdLst/>
              <a:ahLst/>
              <a:cxnLst/>
              <a:rect l="l" t="t" r="r" b="b"/>
              <a:pathLst>
                <a:path w="4558332" h="1308129">
                  <a:moveTo>
                    <a:pt x="4558332" y="0"/>
                  </a:moveTo>
                  <a:lnTo>
                    <a:pt x="0" y="0"/>
                  </a:lnTo>
                  <a:lnTo>
                    <a:pt x="0" y="1308129"/>
                  </a:lnTo>
                  <a:lnTo>
                    <a:pt x="4558332" y="1308129"/>
                  </a:lnTo>
                  <a:close/>
                </a:path>
              </a:pathLst>
            </a:custGeom>
            <a:solidFill>
              <a:srgbClr val="FFCC00"/>
            </a:solidFill>
          </p:spPr>
          <p:txBody>
            <a:bodyPr/>
            <a:lstStyle/>
            <a:p>
              <a:endParaRPr lang="es-ES"/>
            </a:p>
          </p:txBody>
        </p:sp>
        <p:sp>
          <p:nvSpPr>
            <p:cNvPr id="15" name="TextBox 15"/>
            <p:cNvSpPr txBox="1"/>
            <p:nvPr/>
          </p:nvSpPr>
          <p:spPr>
            <a:xfrm>
              <a:off x="0" y="-28575"/>
              <a:ext cx="4558300" cy="1336657"/>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Horizon Europe</a:t>
              </a:r>
            </a:p>
          </p:txBody>
        </p:sp>
      </p:grpSp>
      <p:sp>
        <p:nvSpPr>
          <p:cNvPr id="16" name="AutoShape 16"/>
          <p:cNvSpPr/>
          <p:nvPr/>
        </p:nvSpPr>
        <p:spPr>
          <a:xfrm flipV="1">
            <a:off x="6941576" y="3523083"/>
            <a:ext cx="2001199" cy="0"/>
          </a:xfrm>
          <a:prstGeom prst="line">
            <a:avLst/>
          </a:prstGeom>
          <a:ln w="19050" cap="rnd">
            <a:solidFill>
              <a:srgbClr val="FFFFFF"/>
            </a:solidFill>
            <a:prstDash val="solid"/>
            <a:headEnd type="diamond" w="lg" len="lg"/>
            <a:tailEnd type="none" w="sm" len="sm"/>
          </a:ln>
        </p:spPr>
        <p:txBody>
          <a:bodyPr/>
          <a:lstStyle/>
          <a:p>
            <a:endParaRPr lang="es-ES"/>
          </a:p>
        </p:txBody>
      </p:sp>
      <p:sp>
        <p:nvSpPr>
          <p:cNvPr id="17" name="AutoShape 17"/>
          <p:cNvSpPr/>
          <p:nvPr/>
        </p:nvSpPr>
        <p:spPr>
          <a:xfrm>
            <a:off x="6941600" y="5151037"/>
            <a:ext cx="2001175" cy="0"/>
          </a:xfrm>
          <a:prstGeom prst="line">
            <a:avLst/>
          </a:prstGeom>
          <a:ln w="19050" cap="rnd">
            <a:solidFill>
              <a:srgbClr val="FFFFFF"/>
            </a:solidFill>
            <a:prstDash val="solid"/>
            <a:headEnd type="diamond" w="lg" len="lg"/>
            <a:tailEnd type="none" w="sm" len="sm"/>
          </a:ln>
        </p:spPr>
        <p:txBody>
          <a:bodyPr/>
          <a:lstStyle/>
          <a:p>
            <a:endParaRPr lang="es-ES"/>
          </a:p>
        </p:txBody>
      </p:sp>
      <p:sp>
        <p:nvSpPr>
          <p:cNvPr id="18" name="AutoShape 18"/>
          <p:cNvSpPr/>
          <p:nvPr/>
        </p:nvSpPr>
        <p:spPr>
          <a:xfrm>
            <a:off x="6941600" y="6778991"/>
            <a:ext cx="2001175" cy="0"/>
          </a:xfrm>
          <a:prstGeom prst="line">
            <a:avLst/>
          </a:prstGeom>
          <a:ln w="19050" cap="rnd">
            <a:solidFill>
              <a:srgbClr val="FFFFFF"/>
            </a:solidFill>
            <a:prstDash val="solid"/>
            <a:headEnd type="diamond" w="lg" len="lg"/>
            <a:tailEnd type="none" w="sm" len="sm"/>
          </a:ln>
        </p:spPr>
        <p:txBody>
          <a:bodyPr/>
          <a:lstStyle/>
          <a:p>
            <a:endParaRPr lang="es-ES"/>
          </a:p>
        </p:txBody>
      </p:sp>
      <p:sp>
        <p:nvSpPr>
          <p:cNvPr id="19" name="AutoShape 19"/>
          <p:cNvSpPr/>
          <p:nvPr/>
        </p:nvSpPr>
        <p:spPr>
          <a:xfrm>
            <a:off x="6941600" y="8406943"/>
            <a:ext cx="2001175" cy="0"/>
          </a:xfrm>
          <a:prstGeom prst="line">
            <a:avLst/>
          </a:prstGeom>
          <a:ln w="19050" cap="rnd">
            <a:solidFill>
              <a:srgbClr val="FFFFFF"/>
            </a:solidFill>
            <a:prstDash val="solid"/>
            <a:headEnd type="diamond" w="lg" len="lg"/>
            <a:tailEnd type="none" w="sm" len="sm"/>
          </a:ln>
        </p:spPr>
        <p:txBody>
          <a:bodyPr/>
          <a:lstStyle/>
          <a:p>
            <a:endParaRPr lang="es-ES"/>
          </a:p>
        </p:txBody>
      </p:sp>
      <p:sp>
        <p:nvSpPr>
          <p:cNvPr id="20" name="TextBox 20"/>
          <p:cNvSpPr txBox="1"/>
          <p:nvPr/>
        </p:nvSpPr>
        <p:spPr>
          <a:xfrm>
            <a:off x="1531425" y="943375"/>
            <a:ext cx="15727875" cy="2154436"/>
          </a:xfrm>
          <a:prstGeom prst="rect">
            <a:avLst/>
          </a:prstGeom>
        </p:spPr>
        <p:txBody>
          <a:bodyPr lIns="0" tIns="0" rIns="0" bIns="0" rtlCol="0" anchor="t">
            <a:spAutoFit/>
          </a:bodyPr>
          <a:lstStyle/>
          <a:p>
            <a:pPr algn="l">
              <a:lnSpc>
                <a:spcPts val="8400"/>
              </a:lnSpc>
            </a:pPr>
            <a:r>
              <a:rPr lang="el-GR" sz="7000" b="1" dirty="0">
                <a:solidFill>
                  <a:srgbClr val="FFFFFF"/>
                </a:solidFill>
                <a:latin typeface="Arimo Bold"/>
                <a:ea typeface="Arimo Bold"/>
                <a:cs typeface="Arimo Bold"/>
                <a:sym typeface="Arimo Bold"/>
              </a:rPr>
              <a:t>Χρηματοδοτικά Προγράμματα και Πρωτοβουλίες της Ε.Ε.</a:t>
            </a:r>
            <a:endParaRPr lang="en-US" sz="7000" b="1" dirty="0">
              <a:solidFill>
                <a:srgbClr val="FFFFFF"/>
              </a:solidFill>
              <a:latin typeface="Arimo Bold"/>
              <a:ea typeface="Arimo Bold"/>
              <a:cs typeface="Arimo Bold"/>
              <a:sym typeface="Arimo Bold"/>
            </a:endParaRPr>
          </a:p>
        </p:txBody>
      </p:sp>
      <p:sp>
        <p:nvSpPr>
          <p:cNvPr id="21" name="TextBox 21"/>
          <p:cNvSpPr txBox="1"/>
          <p:nvPr/>
        </p:nvSpPr>
        <p:spPr>
          <a:xfrm>
            <a:off x="8971350" y="3010252"/>
            <a:ext cx="8259375" cy="1154162"/>
          </a:xfrm>
          <a:prstGeom prst="rect">
            <a:avLst/>
          </a:prstGeom>
        </p:spPr>
        <p:txBody>
          <a:bodyPr lIns="0" tIns="0" rIns="0" bIns="0" rtlCol="0" anchor="t">
            <a:spAutoFit/>
          </a:bodyPr>
          <a:lstStyle/>
          <a:p>
            <a:pPr algn="just">
              <a:lnSpc>
                <a:spcPts val="3000"/>
              </a:lnSpc>
            </a:pPr>
            <a:r>
              <a:rPr lang="el-GR" sz="2500" dirty="0">
                <a:solidFill>
                  <a:srgbClr val="FFFFFF"/>
                </a:solidFill>
                <a:latin typeface="Abhaya Libre"/>
                <a:ea typeface="Abhaya Libre"/>
                <a:cs typeface="Abhaya Libre"/>
                <a:sym typeface="Abhaya Libre"/>
              </a:rPr>
              <a:t>Χρηματοδότηση της έρευνας και καινοτομίας, υποστήριξη έργων τεχνολογίας αιχμής που αυξάνουν την επιστημονική γνώση και τα τεχνολογικά επιτεύγματα</a:t>
            </a:r>
            <a:r>
              <a:rPr lang="en-US" sz="2500" dirty="0">
                <a:solidFill>
                  <a:srgbClr val="FFFFFF"/>
                </a:solidFill>
                <a:latin typeface="Abhaya Libre"/>
                <a:ea typeface="Abhaya Libre"/>
                <a:cs typeface="Abhaya Libre"/>
                <a:sym typeface="Abhaya Libre"/>
              </a:rPr>
              <a:t>.</a:t>
            </a:r>
          </a:p>
        </p:txBody>
      </p:sp>
      <p:sp>
        <p:nvSpPr>
          <p:cNvPr id="22" name="TextBox 22"/>
          <p:cNvSpPr txBox="1"/>
          <p:nvPr/>
        </p:nvSpPr>
        <p:spPr>
          <a:xfrm>
            <a:off x="8971350" y="4407511"/>
            <a:ext cx="8259375" cy="1538883"/>
          </a:xfrm>
          <a:prstGeom prst="rect">
            <a:avLst/>
          </a:prstGeom>
        </p:spPr>
        <p:txBody>
          <a:bodyPr lIns="0" tIns="0" rIns="0" bIns="0" rtlCol="0" anchor="t">
            <a:spAutoFit/>
          </a:bodyPr>
          <a:lstStyle/>
          <a:p>
            <a:pPr algn="just">
              <a:lnSpc>
                <a:spcPts val="3000"/>
              </a:lnSpc>
            </a:pPr>
            <a:r>
              <a:rPr lang="el-GR" sz="2500" dirty="0">
                <a:solidFill>
                  <a:srgbClr val="FFFFFF"/>
                </a:solidFill>
                <a:latin typeface="Abhaya Libre"/>
                <a:ea typeface="Abhaya Libre"/>
                <a:cs typeface="Abhaya Libre"/>
                <a:sym typeface="Abhaya Libre"/>
              </a:rPr>
              <a:t>Πρωτοβουλίες εθελοντισμού και αλληλεγγύης, παρέχουν στους νέους  και τους ενήλικες ευκαιρίες να συμμετέχουν σε κοινωνικά </a:t>
            </a:r>
            <a:r>
              <a:rPr lang="el-GR" sz="2500" dirty="0" err="1">
                <a:solidFill>
                  <a:srgbClr val="FFFFFF"/>
                </a:solidFill>
                <a:latin typeface="Abhaya Libre"/>
                <a:ea typeface="Abhaya Libre"/>
                <a:cs typeface="Abhaya Libre"/>
                <a:sym typeface="Abhaya Libre"/>
              </a:rPr>
              <a:t>εργα</a:t>
            </a:r>
            <a:r>
              <a:rPr lang="el-GR" sz="2500" dirty="0">
                <a:solidFill>
                  <a:srgbClr val="FFFFFF"/>
                </a:solidFill>
                <a:latin typeface="Abhaya Libre"/>
                <a:ea typeface="Abhaya Libre"/>
                <a:cs typeface="Abhaya Libre"/>
                <a:sym typeface="Abhaya Libre"/>
              </a:rPr>
              <a:t> σε όλη την Ευρώπη</a:t>
            </a:r>
            <a:r>
              <a:rPr lang="en-US" sz="2500" dirty="0">
                <a:solidFill>
                  <a:srgbClr val="FFFFFF"/>
                </a:solidFill>
                <a:latin typeface="Abhaya Libre"/>
                <a:ea typeface="Abhaya Libre"/>
                <a:cs typeface="Abhaya Libre"/>
                <a:sym typeface="Abhaya Libre"/>
              </a:rPr>
              <a:t>, </a:t>
            </a:r>
            <a:r>
              <a:rPr lang="el-GR" sz="2500" dirty="0">
                <a:solidFill>
                  <a:srgbClr val="FFFFFF"/>
                </a:solidFill>
                <a:latin typeface="Abhaya Libre"/>
                <a:ea typeface="Abhaya Libre"/>
                <a:cs typeface="Abhaya Libre"/>
                <a:sym typeface="Abhaya Libre"/>
              </a:rPr>
              <a:t>με ιδιαίτερη έμφαση στην συμπερίληψη και την κοινωνική εξέλιξη.</a:t>
            </a:r>
            <a:endParaRPr lang="en-US" sz="2500" dirty="0">
              <a:solidFill>
                <a:srgbClr val="FFFFFF"/>
              </a:solidFill>
              <a:latin typeface="Abhaya Libre"/>
              <a:ea typeface="Abhaya Libre"/>
              <a:cs typeface="Abhaya Libre"/>
              <a:sym typeface="Abhaya Libre"/>
            </a:endParaRPr>
          </a:p>
        </p:txBody>
      </p:sp>
      <p:sp>
        <p:nvSpPr>
          <p:cNvPr id="23" name="TextBox 23"/>
          <p:cNvSpPr txBox="1"/>
          <p:nvPr/>
        </p:nvSpPr>
        <p:spPr>
          <a:xfrm>
            <a:off x="8942776" y="5792365"/>
            <a:ext cx="8287950" cy="2308324"/>
          </a:xfrm>
          <a:prstGeom prst="rect">
            <a:avLst/>
          </a:prstGeom>
        </p:spPr>
        <p:txBody>
          <a:bodyPr wrap="square" lIns="0" tIns="0" rIns="0" bIns="0" rtlCol="0" anchor="t">
            <a:spAutoFit/>
          </a:bodyPr>
          <a:lstStyle/>
          <a:p>
            <a:pPr algn="just">
              <a:lnSpc>
                <a:spcPts val="2999"/>
              </a:lnSpc>
            </a:pPr>
            <a:r>
              <a:rPr lang="el-GR" sz="2499" dirty="0">
                <a:solidFill>
                  <a:srgbClr val="FFFFFF"/>
                </a:solidFill>
                <a:latin typeface="Abhaya Libre"/>
                <a:ea typeface="Abhaya Libre"/>
                <a:cs typeface="Abhaya Libre"/>
                <a:sym typeface="Abhaya Libre"/>
              </a:rPr>
              <a:t>Υποστηρίζοντας την τους τομείς της δημιουργίας και του πολιτισμού στην Ευρώπη, προσφέροντας στους ανήλικους που ζουν εκτός οικογένειας την ευκαιρία να έρθουν σε επαφή με τις τέχνες και τον πολιτισμό  μέσω διαφόρων πολιτιστικών προγραμμάτων που χρηματοδοτούνται από την Ε.Ε.</a:t>
            </a:r>
            <a:endParaRPr lang="en-US" sz="2499" dirty="0">
              <a:solidFill>
                <a:srgbClr val="FFFFFF"/>
              </a:solidFill>
              <a:latin typeface="Abhaya Libre"/>
              <a:ea typeface="Abhaya Libre"/>
              <a:cs typeface="Abhaya Libre"/>
              <a:sym typeface="Abhaya Libre"/>
            </a:endParaRPr>
          </a:p>
        </p:txBody>
      </p:sp>
      <p:sp>
        <p:nvSpPr>
          <p:cNvPr id="24" name="TextBox 24"/>
          <p:cNvSpPr txBox="1"/>
          <p:nvPr/>
        </p:nvSpPr>
        <p:spPr>
          <a:xfrm>
            <a:off x="8971350" y="8100690"/>
            <a:ext cx="8259376" cy="1923604"/>
          </a:xfrm>
          <a:prstGeom prst="rect">
            <a:avLst/>
          </a:prstGeom>
        </p:spPr>
        <p:txBody>
          <a:bodyPr wrap="square" lIns="0" tIns="0" rIns="0" bIns="0" rtlCol="0" anchor="t">
            <a:spAutoFit/>
          </a:bodyPr>
          <a:lstStyle/>
          <a:p>
            <a:pPr algn="just">
              <a:lnSpc>
                <a:spcPts val="3000"/>
              </a:lnSpc>
            </a:pPr>
            <a:r>
              <a:rPr lang="el-GR" sz="2500" dirty="0">
                <a:solidFill>
                  <a:srgbClr val="FFFFFF"/>
                </a:solidFill>
                <a:latin typeface="Abhaya Libre"/>
                <a:ea typeface="Abhaya Libre"/>
                <a:cs typeface="Abhaya Libre"/>
                <a:sym typeface="Abhaya Libre"/>
              </a:rPr>
              <a:t>Το χρηματοδοτικό όργανο της Ε.Ε., για το περιβάλλον και την δράση για το κλίμα. Προσφέρει ευκαιρίες για έργα που  στοχεύουν στην βιώσιμη ανάπτυξη και τις πράσινες πρωτοβουλίες, ένας τομέας που μπορεί να ενδιαφέρει  ανήλικους και  ενήλικες.</a:t>
            </a:r>
            <a:endParaRPr lang="en-US" sz="2500" dirty="0">
              <a:solidFill>
                <a:srgbClr val="FFFFFF"/>
              </a:solidFill>
              <a:latin typeface="Abhaya Libre"/>
              <a:ea typeface="Abhaya Libre"/>
              <a:cs typeface="Abhaya Libre"/>
              <a:sym typeface="Abhaya Libre"/>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a:p>
        </p:txBody>
      </p:sp>
      <p:grpSp>
        <p:nvGrpSpPr>
          <p:cNvPr id="3" name="Group 3"/>
          <p:cNvGrpSpPr/>
          <p:nvPr/>
        </p:nvGrpSpPr>
        <p:grpSpPr>
          <a:xfrm>
            <a:off x="11403248" y="3984696"/>
            <a:ext cx="2620774" cy="950805"/>
            <a:chOff x="0" y="0"/>
            <a:chExt cx="3494366" cy="1267739"/>
          </a:xfrm>
        </p:grpSpPr>
        <p:sp>
          <p:nvSpPr>
            <p:cNvPr id="4" name="Freeform 4"/>
            <p:cNvSpPr/>
            <p:nvPr/>
          </p:nvSpPr>
          <p:spPr>
            <a:xfrm>
              <a:off x="0" y="0"/>
              <a:ext cx="3494398" cy="1267786"/>
            </a:xfrm>
            <a:custGeom>
              <a:avLst/>
              <a:gdLst/>
              <a:ahLst/>
              <a:cxnLst/>
              <a:rect l="l" t="t" r="r" b="b"/>
              <a:pathLst>
                <a:path w="3494398" h="1267786">
                  <a:moveTo>
                    <a:pt x="3494398" y="0"/>
                  </a:moveTo>
                  <a:lnTo>
                    <a:pt x="0" y="0"/>
                  </a:lnTo>
                  <a:lnTo>
                    <a:pt x="0" y="1267786"/>
                  </a:lnTo>
                  <a:lnTo>
                    <a:pt x="3494398" y="1267786"/>
                  </a:lnTo>
                  <a:close/>
                </a:path>
              </a:pathLst>
            </a:custGeom>
            <a:solidFill>
              <a:srgbClr val="FFCC00"/>
            </a:solidFill>
          </p:spPr>
          <p:txBody>
            <a:bodyPr/>
            <a:lstStyle/>
            <a:p>
              <a:endParaRPr lang="es-ES"/>
            </a:p>
          </p:txBody>
        </p:sp>
        <p:sp>
          <p:nvSpPr>
            <p:cNvPr id="5" name="TextBox 5"/>
            <p:cNvSpPr txBox="1"/>
            <p:nvPr/>
          </p:nvSpPr>
          <p:spPr>
            <a:xfrm>
              <a:off x="0" y="-28575"/>
              <a:ext cx="3494366" cy="1296314"/>
            </a:xfrm>
            <a:prstGeom prst="rect">
              <a:avLst/>
            </a:prstGeom>
          </p:spPr>
          <p:txBody>
            <a:bodyPr lIns="50800" tIns="50800" rIns="50800" bIns="50800" rtlCol="0" anchor="ctr"/>
            <a:lstStyle/>
            <a:p>
              <a:pPr algn="ctr">
                <a:lnSpc>
                  <a:spcPts val="3839"/>
                </a:lnSpc>
              </a:pPr>
              <a:r>
                <a:rPr lang="en-US" sz="3199" b="1">
                  <a:solidFill>
                    <a:srgbClr val="080A78"/>
                  </a:solidFill>
                  <a:latin typeface="Arimo Bold"/>
                  <a:ea typeface="Arimo Bold"/>
                  <a:cs typeface="Arimo Bold"/>
                  <a:sym typeface="Arimo Bold"/>
                </a:rPr>
                <a:t>Erasmus+</a:t>
              </a:r>
            </a:p>
          </p:txBody>
        </p:sp>
      </p:grpSp>
      <p:sp>
        <p:nvSpPr>
          <p:cNvPr id="6" name="Freeform 6"/>
          <p:cNvSpPr/>
          <p:nvPr/>
        </p:nvSpPr>
        <p:spPr>
          <a:xfrm>
            <a:off x="4472240" y="576855"/>
            <a:ext cx="9343519" cy="9133290"/>
          </a:xfrm>
          <a:custGeom>
            <a:avLst/>
            <a:gdLst/>
            <a:ahLst/>
            <a:cxnLst/>
            <a:rect l="l" t="t" r="r" b="b"/>
            <a:pathLst>
              <a:path w="9343519" h="9133290">
                <a:moveTo>
                  <a:pt x="0" y="0"/>
                </a:moveTo>
                <a:lnTo>
                  <a:pt x="9343520" y="0"/>
                </a:lnTo>
                <a:lnTo>
                  <a:pt x="9343520" y="9133290"/>
                </a:lnTo>
                <a:lnTo>
                  <a:pt x="0" y="9133290"/>
                </a:lnTo>
                <a:lnTo>
                  <a:pt x="0" y="0"/>
                </a:lnTo>
                <a:close/>
              </a:path>
            </a:pathLst>
          </a:custGeom>
          <a:blipFill>
            <a:blip r:embed="rId4">
              <a:alphaModFix amt="37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7" name="Group 7"/>
          <p:cNvGrpSpPr/>
          <p:nvPr/>
        </p:nvGrpSpPr>
        <p:grpSpPr>
          <a:xfrm>
            <a:off x="11346426" y="5519213"/>
            <a:ext cx="2677596" cy="891600"/>
            <a:chOff x="0" y="0"/>
            <a:chExt cx="3570128" cy="1188800"/>
          </a:xfrm>
        </p:grpSpPr>
        <p:sp>
          <p:nvSpPr>
            <p:cNvPr id="8" name="Freeform 8"/>
            <p:cNvSpPr/>
            <p:nvPr/>
          </p:nvSpPr>
          <p:spPr>
            <a:xfrm>
              <a:off x="0" y="0"/>
              <a:ext cx="3570160" cy="1188847"/>
            </a:xfrm>
            <a:custGeom>
              <a:avLst/>
              <a:gdLst/>
              <a:ahLst/>
              <a:cxnLst/>
              <a:rect l="l" t="t" r="r" b="b"/>
              <a:pathLst>
                <a:path w="3570160" h="1188847">
                  <a:moveTo>
                    <a:pt x="3570160" y="0"/>
                  </a:moveTo>
                  <a:lnTo>
                    <a:pt x="0" y="0"/>
                  </a:lnTo>
                  <a:lnTo>
                    <a:pt x="0" y="1188847"/>
                  </a:lnTo>
                  <a:lnTo>
                    <a:pt x="3570160" y="1188847"/>
                  </a:lnTo>
                  <a:close/>
                </a:path>
              </a:pathLst>
            </a:custGeom>
            <a:solidFill>
              <a:srgbClr val="FFCC00"/>
            </a:solidFill>
          </p:spPr>
          <p:txBody>
            <a:bodyPr/>
            <a:lstStyle/>
            <a:p>
              <a:endParaRPr lang="es-ES"/>
            </a:p>
          </p:txBody>
        </p:sp>
        <p:sp>
          <p:nvSpPr>
            <p:cNvPr id="9" name="TextBox 9"/>
            <p:cNvSpPr txBox="1"/>
            <p:nvPr/>
          </p:nvSpPr>
          <p:spPr>
            <a:xfrm>
              <a:off x="0" y="-28575"/>
              <a:ext cx="3570128" cy="121737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DiscoverEU</a:t>
              </a:r>
            </a:p>
          </p:txBody>
        </p:sp>
      </p:grpSp>
      <p:grpSp>
        <p:nvGrpSpPr>
          <p:cNvPr id="10" name="Group 10"/>
          <p:cNvGrpSpPr/>
          <p:nvPr/>
        </p:nvGrpSpPr>
        <p:grpSpPr>
          <a:xfrm>
            <a:off x="11346426" y="7147167"/>
            <a:ext cx="4350199" cy="1214239"/>
            <a:chOff x="0" y="0"/>
            <a:chExt cx="5800265" cy="1618985"/>
          </a:xfrm>
        </p:grpSpPr>
        <p:sp>
          <p:nvSpPr>
            <p:cNvPr id="11" name="Freeform 11"/>
            <p:cNvSpPr/>
            <p:nvPr/>
          </p:nvSpPr>
          <p:spPr>
            <a:xfrm>
              <a:off x="0" y="0"/>
              <a:ext cx="5800297" cy="1619032"/>
            </a:xfrm>
            <a:custGeom>
              <a:avLst/>
              <a:gdLst/>
              <a:ahLst/>
              <a:cxnLst/>
              <a:rect l="l" t="t" r="r" b="b"/>
              <a:pathLst>
                <a:path w="5800297" h="1619032">
                  <a:moveTo>
                    <a:pt x="5800297" y="0"/>
                  </a:moveTo>
                  <a:lnTo>
                    <a:pt x="0" y="0"/>
                  </a:lnTo>
                  <a:lnTo>
                    <a:pt x="0" y="1619032"/>
                  </a:lnTo>
                  <a:lnTo>
                    <a:pt x="5800297" y="1619032"/>
                  </a:lnTo>
                  <a:close/>
                </a:path>
              </a:pathLst>
            </a:custGeom>
            <a:solidFill>
              <a:srgbClr val="FFCC00"/>
            </a:solidFill>
          </p:spPr>
          <p:txBody>
            <a:bodyPr/>
            <a:lstStyle/>
            <a:p>
              <a:endParaRPr lang="es-ES"/>
            </a:p>
          </p:txBody>
        </p:sp>
        <p:sp>
          <p:nvSpPr>
            <p:cNvPr id="12" name="TextBox 12"/>
            <p:cNvSpPr txBox="1"/>
            <p:nvPr/>
          </p:nvSpPr>
          <p:spPr>
            <a:xfrm>
              <a:off x="0" y="-28575"/>
              <a:ext cx="5800265" cy="1647560"/>
            </a:xfrm>
            <a:prstGeom prst="rect">
              <a:avLst/>
            </a:prstGeom>
          </p:spPr>
          <p:txBody>
            <a:bodyPr lIns="50800" tIns="50800" rIns="50800" bIns="50800" rtlCol="0" anchor="ctr"/>
            <a:lstStyle/>
            <a:p>
              <a:pPr algn="ctr">
                <a:lnSpc>
                  <a:spcPts val="3840"/>
                </a:lnSpc>
              </a:pPr>
              <a:r>
                <a:rPr lang="el-GR" sz="3200" b="1" dirty="0">
                  <a:solidFill>
                    <a:srgbClr val="080A78"/>
                  </a:solidFill>
                  <a:latin typeface="Arimo Bold"/>
                  <a:ea typeface="Arimo Bold"/>
                  <a:cs typeface="Arimo Bold"/>
                  <a:sym typeface="Arimo Bold"/>
                </a:rPr>
                <a:t>Ταμείο Συνοχής  και Διαρθρωτικά Ταμεία</a:t>
              </a:r>
              <a:endParaRPr lang="en-US" sz="3200" b="1" dirty="0">
                <a:solidFill>
                  <a:srgbClr val="080A78"/>
                </a:solidFill>
                <a:latin typeface="Arimo Bold"/>
                <a:ea typeface="Arimo Bold"/>
                <a:cs typeface="Arimo Bold"/>
                <a:sym typeface="Arimo Bold"/>
              </a:endParaRPr>
            </a:p>
          </p:txBody>
        </p:sp>
      </p:grpSp>
      <p:sp>
        <p:nvSpPr>
          <p:cNvPr id="13" name="AutoShape 13"/>
          <p:cNvSpPr/>
          <p:nvPr/>
        </p:nvSpPr>
        <p:spPr>
          <a:xfrm flipV="1">
            <a:off x="9345206" y="4337059"/>
            <a:ext cx="2001220" cy="0"/>
          </a:xfrm>
          <a:prstGeom prst="line">
            <a:avLst/>
          </a:prstGeom>
          <a:ln w="19050" cap="rnd">
            <a:solidFill>
              <a:srgbClr val="FFFFFF"/>
            </a:solidFill>
            <a:prstDash val="solid"/>
            <a:headEnd type="none" w="sm" len="sm"/>
            <a:tailEnd type="diamond" w="lg" len="lg"/>
          </a:ln>
        </p:spPr>
        <p:txBody>
          <a:bodyPr/>
          <a:lstStyle/>
          <a:p>
            <a:endParaRPr lang="es-ES"/>
          </a:p>
        </p:txBody>
      </p:sp>
      <p:sp>
        <p:nvSpPr>
          <p:cNvPr id="14" name="AutoShape 14"/>
          <p:cNvSpPr/>
          <p:nvPr/>
        </p:nvSpPr>
        <p:spPr>
          <a:xfrm>
            <a:off x="9345206" y="5965013"/>
            <a:ext cx="2001220" cy="0"/>
          </a:xfrm>
          <a:prstGeom prst="line">
            <a:avLst/>
          </a:prstGeom>
          <a:ln w="19050" cap="rnd">
            <a:solidFill>
              <a:srgbClr val="FFFFFF"/>
            </a:solidFill>
            <a:prstDash val="solid"/>
            <a:headEnd type="none" w="sm" len="sm"/>
            <a:tailEnd type="diamond" w="lg" len="lg"/>
          </a:ln>
        </p:spPr>
        <p:txBody>
          <a:bodyPr/>
          <a:lstStyle/>
          <a:p>
            <a:endParaRPr lang="es-ES"/>
          </a:p>
        </p:txBody>
      </p:sp>
      <p:sp>
        <p:nvSpPr>
          <p:cNvPr id="15" name="AutoShape 15"/>
          <p:cNvSpPr/>
          <p:nvPr/>
        </p:nvSpPr>
        <p:spPr>
          <a:xfrm>
            <a:off x="9345206" y="7592967"/>
            <a:ext cx="2001220" cy="0"/>
          </a:xfrm>
          <a:prstGeom prst="line">
            <a:avLst/>
          </a:prstGeom>
          <a:ln w="19050" cap="rnd">
            <a:solidFill>
              <a:srgbClr val="FFFFFF"/>
            </a:solidFill>
            <a:prstDash val="solid"/>
            <a:headEnd type="none" w="sm" len="sm"/>
            <a:tailEnd type="diamond" w="lg" len="lg"/>
          </a:ln>
        </p:spPr>
        <p:txBody>
          <a:bodyPr/>
          <a:lstStyle/>
          <a:p>
            <a:endParaRPr lang="es-ES"/>
          </a:p>
        </p:txBody>
      </p:sp>
      <p:sp>
        <p:nvSpPr>
          <p:cNvPr id="16" name="TextBox 16"/>
          <p:cNvSpPr txBox="1"/>
          <p:nvPr/>
        </p:nvSpPr>
        <p:spPr>
          <a:xfrm>
            <a:off x="1531425" y="943375"/>
            <a:ext cx="15727875" cy="2154436"/>
          </a:xfrm>
          <a:prstGeom prst="rect">
            <a:avLst/>
          </a:prstGeom>
        </p:spPr>
        <p:txBody>
          <a:bodyPr lIns="0" tIns="0" rIns="0" bIns="0" rtlCol="0" anchor="t">
            <a:spAutoFit/>
          </a:bodyPr>
          <a:lstStyle/>
          <a:p>
            <a:pPr algn="l">
              <a:lnSpc>
                <a:spcPts val="8400"/>
              </a:lnSpc>
            </a:pPr>
            <a:r>
              <a:rPr lang="el-GR" sz="7000" b="1" dirty="0">
                <a:solidFill>
                  <a:srgbClr val="FFFFFF"/>
                </a:solidFill>
                <a:latin typeface="Arimo Bold"/>
                <a:ea typeface="Arimo Bold"/>
                <a:cs typeface="Arimo Bold"/>
                <a:sym typeface="Arimo Bold"/>
              </a:rPr>
              <a:t>Χρηματοδοτικά Προγράμματα</a:t>
            </a:r>
            <a:r>
              <a:rPr lang="en-US" sz="7000" b="1" dirty="0">
                <a:solidFill>
                  <a:srgbClr val="FFFFFF"/>
                </a:solidFill>
                <a:latin typeface="Arimo Bold"/>
                <a:ea typeface="Arimo Bold"/>
                <a:cs typeface="Arimo Bold"/>
                <a:sym typeface="Arimo Bold"/>
              </a:rPr>
              <a:t> &amp;</a:t>
            </a:r>
            <a:r>
              <a:rPr lang="el-GR" sz="7000" b="1" dirty="0">
                <a:solidFill>
                  <a:srgbClr val="FFFFFF"/>
                </a:solidFill>
                <a:latin typeface="Arimo Bold"/>
                <a:ea typeface="Arimo Bold"/>
                <a:cs typeface="Arimo Bold"/>
                <a:sym typeface="Arimo Bold"/>
              </a:rPr>
              <a:t> Πρωτοβουλίες της Ε.Ε.</a:t>
            </a:r>
            <a:endParaRPr lang="en-US" sz="7000" b="1" dirty="0">
              <a:solidFill>
                <a:srgbClr val="FFFFFF"/>
              </a:solidFill>
              <a:latin typeface="Arimo Bold"/>
              <a:ea typeface="Arimo Bold"/>
              <a:cs typeface="Arimo Bold"/>
              <a:sym typeface="Arimo Bold"/>
            </a:endParaRPr>
          </a:p>
        </p:txBody>
      </p:sp>
      <p:sp>
        <p:nvSpPr>
          <p:cNvPr id="17" name="TextBox 17"/>
          <p:cNvSpPr txBox="1"/>
          <p:nvPr/>
        </p:nvSpPr>
        <p:spPr>
          <a:xfrm>
            <a:off x="762001" y="3382986"/>
            <a:ext cx="8633362" cy="1923604"/>
          </a:xfrm>
          <a:prstGeom prst="rect">
            <a:avLst/>
          </a:prstGeom>
        </p:spPr>
        <p:txBody>
          <a:bodyPr wrap="square" lIns="0" tIns="0" rIns="0" bIns="0" rtlCol="0" anchor="t">
            <a:spAutoFit/>
          </a:bodyPr>
          <a:lstStyle/>
          <a:p>
            <a:pPr algn="just">
              <a:lnSpc>
                <a:spcPts val="3000"/>
              </a:lnSpc>
            </a:pPr>
            <a:r>
              <a:rPr lang="el-GR" sz="2500" dirty="0">
                <a:solidFill>
                  <a:srgbClr val="FFFFFF"/>
                </a:solidFill>
                <a:latin typeface="Abhaya Libre"/>
                <a:ea typeface="Abhaya Libre"/>
                <a:cs typeface="Abhaya Libre"/>
                <a:sym typeface="Abhaya Libre"/>
              </a:rPr>
              <a:t>Εκπαίδευση, κατάρτιση, νεολαία και αθλητικά προγράμματα.</a:t>
            </a:r>
            <a:r>
              <a:rPr lang="en-US" sz="2500" dirty="0">
                <a:solidFill>
                  <a:srgbClr val="FFFFFF"/>
                </a:solidFill>
                <a:latin typeface="Abhaya Libre"/>
                <a:ea typeface="Abhaya Libre"/>
                <a:cs typeface="Abhaya Libre"/>
                <a:sym typeface="Abhaya Libre"/>
              </a:rPr>
              <a:t> </a:t>
            </a:r>
            <a:r>
              <a:rPr lang="el-GR" sz="2500" dirty="0">
                <a:solidFill>
                  <a:srgbClr val="FFFFFF"/>
                </a:solidFill>
                <a:latin typeface="Abhaya Libre"/>
                <a:ea typeface="Abhaya Libre"/>
                <a:cs typeface="Abhaya Libre"/>
                <a:sym typeface="Abhaya Libre"/>
              </a:rPr>
              <a:t>Είναι επίσης η βασική δίοδος για τους ανήλικους εκτός οικογένειας για να έχουν πρόσβαση σε  υποτροφίες</a:t>
            </a:r>
            <a:r>
              <a:rPr lang="en-US" sz="2500" dirty="0">
                <a:solidFill>
                  <a:srgbClr val="FFFFFF"/>
                </a:solidFill>
                <a:latin typeface="Abhaya Libre"/>
                <a:ea typeface="Abhaya Libre"/>
                <a:cs typeface="Abhaya Libre"/>
                <a:sym typeface="Abhaya Libre"/>
              </a:rPr>
              <a:t>,</a:t>
            </a:r>
            <a:r>
              <a:rPr lang="el-GR" sz="2500" dirty="0">
                <a:solidFill>
                  <a:srgbClr val="FFFFFF"/>
                </a:solidFill>
                <a:latin typeface="Abhaya Libre"/>
                <a:ea typeface="Abhaya Libre"/>
                <a:cs typeface="Abhaya Libre"/>
                <a:sym typeface="Abhaya Libre"/>
              </a:rPr>
              <a:t> προγράμματα ανταλλαγής και εκπαιδευτικές ευκαιρίες</a:t>
            </a:r>
            <a:r>
              <a:rPr lang="en-US" sz="2500" dirty="0">
                <a:solidFill>
                  <a:srgbClr val="FFFFFF"/>
                </a:solidFill>
                <a:latin typeface="Abhaya Libre"/>
                <a:ea typeface="Abhaya Libre"/>
                <a:cs typeface="Abhaya Libre"/>
                <a:sym typeface="Abhaya Libre"/>
              </a:rPr>
              <a:t> </a:t>
            </a:r>
            <a:r>
              <a:rPr lang="el-GR" sz="2500" dirty="0">
                <a:solidFill>
                  <a:srgbClr val="FFFFFF"/>
                </a:solidFill>
                <a:latin typeface="Abhaya Libre"/>
                <a:ea typeface="Abhaya Libre"/>
                <a:cs typeface="Abhaya Libre"/>
                <a:sym typeface="Abhaya Libre"/>
              </a:rPr>
              <a:t> στο εξωτερικό</a:t>
            </a:r>
            <a:r>
              <a:rPr lang="en-US" sz="2500" dirty="0">
                <a:solidFill>
                  <a:srgbClr val="FFFFFF"/>
                </a:solidFill>
                <a:latin typeface="Abhaya Libre"/>
                <a:ea typeface="Abhaya Libre"/>
                <a:cs typeface="Abhaya Libre"/>
                <a:sym typeface="Abhaya Libre"/>
              </a:rPr>
              <a:t>.</a:t>
            </a:r>
          </a:p>
        </p:txBody>
      </p:sp>
      <p:sp>
        <p:nvSpPr>
          <p:cNvPr id="18" name="TextBox 18"/>
          <p:cNvSpPr txBox="1"/>
          <p:nvPr/>
        </p:nvSpPr>
        <p:spPr>
          <a:xfrm>
            <a:off x="762001" y="5475791"/>
            <a:ext cx="8633361" cy="1563256"/>
          </a:xfrm>
          <a:prstGeom prst="rect">
            <a:avLst/>
          </a:prstGeom>
        </p:spPr>
        <p:txBody>
          <a:bodyPr wrap="square" lIns="0" tIns="0" rIns="0" bIns="0" rtlCol="0" anchor="t">
            <a:spAutoFit/>
          </a:bodyPr>
          <a:lstStyle/>
          <a:p>
            <a:pPr algn="just">
              <a:lnSpc>
                <a:spcPts val="3000"/>
              </a:lnSpc>
            </a:pPr>
            <a:r>
              <a:rPr lang="el-GR" sz="2500" dirty="0">
                <a:solidFill>
                  <a:srgbClr val="FFFFFF"/>
                </a:solidFill>
                <a:latin typeface="Abhaya Libre"/>
                <a:ea typeface="Abhaya Libre"/>
                <a:cs typeface="Abhaya Libre"/>
                <a:sym typeface="Abhaya Libre"/>
              </a:rPr>
              <a:t>Ένα πρόγραμμα που προσφέρει στις νέους της Ευρώπης (ειδικά στους ανήλικους) την ευκαιρία να εξερευνήσουν την Ευρώπη μέσω των </a:t>
            </a:r>
            <a:r>
              <a:rPr lang="en-US" sz="2500" dirty="0">
                <a:solidFill>
                  <a:srgbClr val="FFFFFF"/>
                </a:solidFill>
                <a:latin typeface="Abhaya Libre"/>
                <a:ea typeface="Abhaya Libre"/>
                <a:cs typeface="Abhaya Libre"/>
                <a:sym typeface="Abhaya Libre"/>
              </a:rPr>
              <a:t> travel passes,</a:t>
            </a:r>
            <a:r>
              <a:rPr lang="el-GR" sz="2500" dirty="0">
                <a:solidFill>
                  <a:srgbClr val="FFFFFF"/>
                </a:solidFill>
                <a:latin typeface="Abhaya Libre"/>
                <a:ea typeface="Abhaya Libre"/>
                <a:cs typeface="Abhaya Libre"/>
                <a:sym typeface="Abhaya Libre"/>
              </a:rPr>
              <a:t> προωθώντας την διαπολιτισμική ανταλλαγή και μαθησιακές εμπειρίες.</a:t>
            </a:r>
            <a:endParaRPr lang="en-US" sz="2500" dirty="0">
              <a:solidFill>
                <a:srgbClr val="FFFFFF"/>
              </a:solidFill>
              <a:latin typeface="Abhaya Libre"/>
              <a:ea typeface="Abhaya Libre"/>
              <a:cs typeface="Abhaya Libre"/>
              <a:sym typeface="Abhaya Libre"/>
            </a:endParaRPr>
          </a:p>
        </p:txBody>
      </p:sp>
      <p:sp>
        <p:nvSpPr>
          <p:cNvPr id="19" name="TextBox 19"/>
          <p:cNvSpPr txBox="1"/>
          <p:nvPr/>
        </p:nvSpPr>
        <p:spPr>
          <a:xfrm>
            <a:off x="762002" y="7208247"/>
            <a:ext cx="8526074" cy="1154162"/>
          </a:xfrm>
          <a:prstGeom prst="rect">
            <a:avLst/>
          </a:prstGeom>
        </p:spPr>
        <p:txBody>
          <a:bodyPr wrap="square" lIns="0" tIns="0" rIns="0" bIns="0" rtlCol="0" anchor="t">
            <a:spAutoFit/>
          </a:bodyPr>
          <a:lstStyle/>
          <a:p>
            <a:pPr algn="just">
              <a:lnSpc>
                <a:spcPts val="3000"/>
              </a:lnSpc>
            </a:pPr>
            <a:r>
              <a:rPr lang="el-GR" sz="2500" dirty="0">
                <a:solidFill>
                  <a:srgbClr val="FFFFFF"/>
                </a:solidFill>
                <a:latin typeface="Abhaya Libre"/>
                <a:ea typeface="Abhaya Libre"/>
                <a:cs typeface="Abhaya Libre"/>
                <a:sym typeface="Abhaya Libre"/>
              </a:rPr>
              <a:t>Έργα τοπικής ανάπτυξης που μειώνουν τις οικονομικές και κοινωνικές διαφορές </a:t>
            </a:r>
            <a:r>
              <a:rPr lang="en-US" sz="2500" dirty="0">
                <a:solidFill>
                  <a:srgbClr val="FFFFFF"/>
                </a:solidFill>
                <a:latin typeface="Abhaya Libre"/>
                <a:ea typeface="Abhaya Libre"/>
                <a:cs typeface="Abhaya Libre"/>
                <a:sym typeface="Abhaya Libre"/>
              </a:rPr>
              <a:t>.</a:t>
            </a:r>
            <a:r>
              <a:rPr lang="el-GR" sz="2500" dirty="0">
                <a:solidFill>
                  <a:srgbClr val="FFFFFF"/>
                </a:solidFill>
                <a:latin typeface="Abhaya Libre"/>
                <a:ea typeface="Abhaya Libre"/>
                <a:cs typeface="Abhaya Libre"/>
                <a:sym typeface="Abhaya Libre"/>
              </a:rPr>
              <a:t>Ευεργετικό για τοπικά προγράμματα υποστήριξης ανηλίκων μέσω κοινωνικών πρωτοβουλιών.</a:t>
            </a:r>
            <a:endParaRPr lang="en-US" sz="2500" dirty="0">
              <a:solidFill>
                <a:srgbClr val="FFFFFF"/>
              </a:solidFill>
              <a:latin typeface="Abhaya Libre"/>
              <a:ea typeface="Abhaya Libre"/>
              <a:cs typeface="Abhaya Libre"/>
              <a:sym typeface="Abhaya Libre"/>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3154674" y="-1941195"/>
            <a:ext cx="6863095" cy="8435296"/>
          </a:xfrm>
          <a:custGeom>
            <a:avLst/>
            <a:gdLst/>
            <a:ahLst/>
            <a:cxnLst/>
            <a:rect l="l" t="t" r="r" b="b"/>
            <a:pathLst>
              <a:path w="6863095" h="8435296">
                <a:moveTo>
                  <a:pt x="0" y="0"/>
                </a:moveTo>
                <a:lnTo>
                  <a:pt x="6863095" y="0"/>
                </a:lnTo>
                <a:lnTo>
                  <a:pt x="6863095" y="8435296"/>
                </a:lnTo>
                <a:lnTo>
                  <a:pt x="0" y="8435296"/>
                </a:lnTo>
                <a:lnTo>
                  <a:pt x="0" y="0"/>
                </a:lnTo>
                <a:close/>
              </a:path>
            </a:pathLst>
          </a:custGeom>
          <a:blipFill>
            <a:blip r:embed="rId4">
              <a:alphaModFix amt="40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1028700" y="2276453"/>
            <a:ext cx="11431682" cy="8312550"/>
          </a:xfrm>
          <a:custGeom>
            <a:avLst/>
            <a:gdLst/>
            <a:ahLst/>
            <a:cxnLst/>
            <a:rect l="l" t="t" r="r" b="b"/>
            <a:pathLst>
              <a:path w="11431682" h="8312550">
                <a:moveTo>
                  <a:pt x="0" y="0"/>
                </a:moveTo>
                <a:lnTo>
                  <a:pt x="11431682" y="0"/>
                </a:lnTo>
                <a:lnTo>
                  <a:pt x="11431682" y="8312550"/>
                </a:lnTo>
                <a:lnTo>
                  <a:pt x="0" y="83125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5" name="Freeform 5"/>
          <p:cNvSpPr/>
          <p:nvPr/>
        </p:nvSpPr>
        <p:spPr>
          <a:xfrm>
            <a:off x="1319539" y="2701108"/>
            <a:ext cx="10850005" cy="6103128"/>
          </a:xfrm>
          <a:custGeom>
            <a:avLst/>
            <a:gdLst/>
            <a:ahLst/>
            <a:cxnLst/>
            <a:rect l="l" t="t" r="r" b="b"/>
            <a:pathLst>
              <a:path w="10850005" h="6103128">
                <a:moveTo>
                  <a:pt x="0" y="0"/>
                </a:moveTo>
                <a:lnTo>
                  <a:pt x="10850005" y="0"/>
                </a:lnTo>
                <a:lnTo>
                  <a:pt x="10850005" y="6103128"/>
                </a:lnTo>
                <a:lnTo>
                  <a:pt x="0" y="6103128"/>
                </a:lnTo>
                <a:lnTo>
                  <a:pt x="0" y="0"/>
                </a:lnTo>
                <a:close/>
              </a:path>
            </a:pathLst>
          </a:custGeom>
          <a:blipFill>
            <a:blip r:embed="rId8"/>
            <a:stretch>
              <a:fillRect/>
            </a:stretch>
          </a:blipFill>
        </p:spPr>
        <p:txBody>
          <a:bodyPr/>
          <a:lstStyle/>
          <a:p>
            <a:endParaRPr lang="es-ES"/>
          </a:p>
        </p:txBody>
      </p:sp>
      <p:sp>
        <p:nvSpPr>
          <p:cNvPr id="6" name="TextBox 6"/>
          <p:cNvSpPr txBox="1"/>
          <p:nvPr/>
        </p:nvSpPr>
        <p:spPr>
          <a:xfrm>
            <a:off x="1599923" y="2799922"/>
            <a:ext cx="10289237" cy="6155531"/>
          </a:xfrm>
          <a:prstGeom prst="rect">
            <a:avLst/>
          </a:prstGeom>
        </p:spPr>
        <p:txBody>
          <a:bodyPr lIns="0" tIns="0" rIns="0" bIns="0" rtlCol="0" anchor="t">
            <a:spAutoFit/>
          </a:bodyPr>
          <a:lstStyle/>
          <a:p>
            <a:pPr algn="l">
              <a:lnSpc>
                <a:spcPts val="3000"/>
              </a:lnSpc>
            </a:pPr>
            <a:r>
              <a:rPr lang="en-US" sz="2500" b="1" u="sng" dirty="0">
                <a:solidFill>
                  <a:srgbClr val="FFFFFF"/>
                </a:solidFill>
                <a:latin typeface="Abhaya Libre Bold"/>
                <a:ea typeface="Abhaya Libre Bold"/>
                <a:cs typeface="Abhaya Libre Bold"/>
                <a:sym typeface="Abhaya Libre Bold"/>
              </a:rPr>
              <a:t>• European Youth Portal:</a:t>
            </a:r>
            <a:r>
              <a:rPr lang="el-GR" sz="2500" b="1" u="sng" dirty="0">
                <a:solidFill>
                  <a:srgbClr val="FFFFFF"/>
                </a:solidFill>
                <a:latin typeface="Abhaya Libre Bold"/>
                <a:ea typeface="Abhaya Libre Bold"/>
                <a:cs typeface="Abhaya Libre Bold"/>
                <a:sym typeface="Abhaya Libre Bold"/>
              </a:rPr>
              <a:t> </a:t>
            </a:r>
            <a:r>
              <a:rPr lang="en-US" sz="2500" b="1" u="sng" dirty="0">
                <a:solidFill>
                  <a:srgbClr val="FFFFFF"/>
                </a:solidFill>
                <a:latin typeface="Abhaya Libre Bold"/>
                <a:ea typeface="Abhaya Libre Bold"/>
                <a:cs typeface="Abhaya Libre Bold"/>
                <a:sym typeface="Abhaya Libre Bold"/>
              </a:rPr>
              <a:t> </a:t>
            </a:r>
            <a:r>
              <a:rPr lang="el-GR" sz="2500" dirty="0">
                <a:solidFill>
                  <a:srgbClr val="FFFFFF"/>
                </a:solidFill>
                <a:latin typeface="Abhaya Libre Bold"/>
                <a:ea typeface="Abhaya Libre Bold"/>
                <a:cs typeface="Abhaya Libre Bold"/>
                <a:sym typeface="Abhaya Libre Bold"/>
              </a:rPr>
              <a:t>Μια κεντρική πλατφόρμα για την εύρεση ευκαιριών για εθελοντισμό στην Ευρώπη, για πρακτική άσκηση και άλλες ευκαιρίες συμμετοχής στα κοινά</a:t>
            </a:r>
            <a:endParaRPr lang="en-US" sz="2500" dirty="0">
              <a:solidFill>
                <a:srgbClr val="FFFFFF"/>
              </a:solidFill>
              <a:latin typeface="Abhaya Libre"/>
              <a:ea typeface="Abhaya Libre"/>
              <a:cs typeface="Abhaya Libre"/>
              <a:sym typeface="Abhaya Libre"/>
            </a:endParaRPr>
          </a:p>
          <a:p>
            <a:pPr algn="l">
              <a:lnSpc>
                <a:spcPts val="3000"/>
              </a:lnSpc>
            </a:pPr>
            <a:r>
              <a:rPr lang="en-US" sz="2500" dirty="0">
                <a:solidFill>
                  <a:srgbClr val="FFFFFF"/>
                </a:solidFill>
                <a:latin typeface="Abhaya Libre"/>
                <a:ea typeface="Abhaya Libre"/>
                <a:cs typeface="Abhaya Libre"/>
                <a:sym typeface="Abhaya Libre"/>
              </a:rPr>
              <a:t>• </a:t>
            </a:r>
            <a:r>
              <a:rPr lang="en-US" sz="2500" b="1" u="sng" dirty="0" err="1">
                <a:solidFill>
                  <a:srgbClr val="FFFFFF"/>
                </a:solidFill>
                <a:latin typeface="Abhaya Libre Bold"/>
                <a:ea typeface="Abhaya Libre Bold"/>
                <a:cs typeface="Abhaya Libre Bold"/>
                <a:sym typeface="Abhaya Libre Bold"/>
              </a:rPr>
              <a:t>Eurodesk</a:t>
            </a:r>
            <a:r>
              <a:rPr lang="en-US" sz="2500" dirty="0">
                <a:solidFill>
                  <a:srgbClr val="FFFFFF"/>
                </a:solidFill>
                <a:latin typeface="Abhaya Libre"/>
                <a:ea typeface="Abhaya Libre"/>
                <a:cs typeface="Abhaya Libre"/>
                <a:sym typeface="Abhaya Libre"/>
              </a:rPr>
              <a:t>: </a:t>
            </a:r>
            <a:r>
              <a:rPr lang="el-GR" sz="2500" dirty="0">
                <a:solidFill>
                  <a:srgbClr val="FFFFFF"/>
                </a:solidFill>
                <a:latin typeface="Abhaya Libre"/>
                <a:ea typeface="Abhaya Libre"/>
                <a:cs typeface="Abhaya Libre"/>
                <a:sym typeface="Abhaya Libre"/>
              </a:rPr>
              <a:t> Ελεύθερη υπηρεσία που προσφέρει συμβουλές και πληροφορίες στους νέους (και στους ανήλικους που ζουν εκτός οικογένειας ) για την κινητικότητα και προγράμματα για νέους στην Ευρώπη.</a:t>
            </a:r>
            <a:endParaRPr lang="en-US" sz="2500" dirty="0">
              <a:solidFill>
                <a:srgbClr val="FFFFFF"/>
              </a:solidFill>
              <a:latin typeface="Abhaya Libre"/>
              <a:ea typeface="Abhaya Libre"/>
              <a:cs typeface="Abhaya Libre"/>
              <a:sym typeface="Abhaya Libre"/>
            </a:endParaRPr>
          </a:p>
          <a:p>
            <a:pPr algn="l">
              <a:lnSpc>
                <a:spcPts val="3000"/>
              </a:lnSpc>
            </a:pPr>
            <a:r>
              <a:rPr lang="en-US" sz="2500" dirty="0">
                <a:solidFill>
                  <a:srgbClr val="FFFFFF"/>
                </a:solidFill>
                <a:latin typeface="Abhaya Libre"/>
                <a:ea typeface="Abhaya Libre"/>
                <a:cs typeface="Abhaya Libre"/>
                <a:sym typeface="Abhaya Libre"/>
              </a:rPr>
              <a:t>• </a:t>
            </a:r>
            <a:r>
              <a:rPr lang="en-US" sz="2500" b="1" u="sng" dirty="0">
                <a:solidFill>
                  <a:srgbClr val="FFFFFF"/>
                </a:solidFill>
                <a:latin typeface="Abhaya Libre Bold"/>
                <a:ea typeface="Abhaya Libre Bold"/>
                <a:cs typeface="Abhaya Libre Bold"/>
                <a:sym typeface="Abhaya Libre Bold"/>
              </a:rPr>
              <a:t>SALTO Youth: </a:t>
            </a:r>
            <a:r>
              <a:rPr lang="el-GR" sz="2500" b="1" u="sng" dirty="0">
                <a:solidFill>
                  <a:srgbClr val="FFFFFF"/>
                </a:solidFill>
                <a:latin typeface="Abhaya Libre Bold"/>
                <a:ea typeface="Abhaya Libre Bold"/>
                <a:cs typeface="Abhaya Libre Bold"/>
                <a:sym typeface="Abhaya Libre Bold"/>
              </a:rPr>
              <a:t> </a:t>
            </a:r>
            <a:r>
              <a:rPr lang="el-GR" sz="2500" dirty="0">
                <a:solidFill>
                  <a:srgbClr val="FFFFFF"/>
                </a:solidFill>
                <a:latin typeface="Abhaya Libre Bold"/>
                <a:ea typeface="Abhaya Libre Bold"/>
                <a:cs typeface="Abhaya Libre Bold"/>
                <a:sym typeface="Abhaya Libre Bold"/>
              </a:rPr>
              <a:t>Μια πηγή που παρέχει κατάρτιση, δικτύωση και ευκαιρίες για δημιουργία νέων έργων για νέους εργαζόμενους .Ιδανικά για ενήλικες που  υποστηρίζουν ανήλικους στην ανεύρεση σχετικών εθελοντικών δράσεων.</a:t>
            </a:r>
            <a:endParaRPr lang="en-US" sz="2500" dirty="0">
              <a:solidFill>
                <a:srgbClr val="FFFFFF"/>
              </a:solidFill>
              <a:latin typeface="Abhaya Libre"/>
              <a:ea typeface="Abhaya Libre"/>
              <a:cs typeface="Abhaya Libre"/>
              <a:sym typeface="Abhaya Libre"/>
            </a:endParaRPr>
          </a:p>
          <a:p>
            <a:pPr algn="l">
              <a:lnSpc>
                <a:spcPts val="3000"/>
              </a:lnSpc>
            </a:pPr>
            <a:r>
              <a:rPr lang="en-US" sz="2500" dirty="0">
                <a:solidFill>
                  <a:srgbClr val="FFFFFF"/>
                </a:solidFill>
                <a:latin typeface="Abhaya Libre"/>
                <a:ea typeface="Abhaya Libre"/>
                <a:cs typeface="Abhaya Libre"/>
                <a:sym typeface="Abhaya Libre"/>
              </a:rPr>
              <a:t>• </a:t>
            </a:r>
            <a:r>
              <a:rPr lang="en-US" sz="2500" b="1" u="sng" dirty="0" err="1">
                <a:solidFill>
                  <a:srgbClr val="FFFFFF"/>
                </a:solidFill>
                <a:latin typeface="Abhaya Libre Bold"/>
                <a:ea typeface="Abhaya Libre Bold"/>
                <a:cs typeface="Abhaya Libre Bold"/>
                <a:sym typeface="Abhaya Libre Bold"/>
              </a:rPr>
              <a:t>Europass</a:t>
            </a:r>
            <a:r>
              <a:rPr lang="en-US" sz="2500" dirty="0">
                <a:solidFill>
                  <a:srgbClr val="FFFFFF"/>
                </a:solidFill>
                <a:latin typeface="Abhaya Libre"/>
                <a:ea typeface="Abhaya Libre"/>
                <a:cs typeface="Abhaya Libre"/>
                <a:sym typeface="Abhaya Libre"/>
              </a:rPr>
              <a:t>: </a:t>
            </a:r>
            <a:r>
              <a:rPr lang="el-GR" sz="2500" dirty="0">
                <a:solidFill>
                  <a:srgbClr val="FFFFFF"/>
                </a:solidFill>
                <a:latin typeface="Abhaya Libre"/>
                <a:ea typeface="Abhaya Libre"/>
                <a:cs typeface="Abhaya Libre"/>
                <a:sym typeface="Abhaya Libre"/>
              </a:rPr>
              <a:t>Ένα ψηφιακό εργαλείο για την δημιουργία βιογραφικών, απόδειξης δεξιοτήτων και εξερεύνησης ευκαιριών εθελοντισμού και εργασίας στην Ε.Ε.</a:t>
            </a:r>
            <a:r>
              <a:rPr lang="en-US" sz="2500" dirty="0">
                <a:solidFill>
                  <a:srgbClr val="FFFFFF"/>
                </a:solidFill>
                <a:latin typeface="Abhaya Libre"/>
                <a:ea typeface="Abhaya Libre"/>
                <a:cs typeface="Abhaya Libre"/>
                <a:sym typeface="Abhaya Libre"/>
              </a:rPr>
              <a:t>.</a:t>
            </a:r>
          </a:p>
          <a:p>
            <a:pPr algn="l">
              <a:lnSpc>
                <a:spcPts val="3000"/>
              </a:lnSpc>
            </a:pPr>
            <a:r>
              <a:rPr lang="en-US" sz="2500" b="1" u="sng" dirty="0">
                <a:solidFill>
                  <a:srgbClr val="FFFFFF"/>
                </a:solidFill>
                <a:latin typeface="Abhaya Libre Bold"/>
                <a:ea typeface="Abhaya Libre Bold"/>
                <a:cs typeface="Abhaya Libre Bold"/>
                <a:sym typeface="Abhaya Libre Bold"/>
              </a:rPr>
              <a:t>• European Solidarity Corps Platform</a:t>
            </a:r>
            <a:r>
              <a:rPr lang="en-US" sz="2500" dirty="0">
                <a:solidFill>
                  <a:srgbClr val="FFFFFF"/>
                </a:solidFill>
                <a:latin typeface="Abhaya Libre"/>
                <a:ea typeface="Abhaya Libre"/>
                <a:cs typeface="Abhaya Libre"/>
                <a:sym typeface="Abhaya Libre"/>
              </a:rPr>
              <a:t>: </a:t>
            </a:r>
            <a:r>
              <a:rPr lang="el-GR" sz="2500" dirty="0">
                <a:solidFill>
                  <a:srgbClr val="FFFFFF"/>
                </a:solidFill>
                <a:latin typeface="Abhaya Libre"/>
                <a:ea typeface="Abhaya Libre"/>
                <a:cs typeface="Abhaya Libre"/>
                <a:sym typeface="Abhaya Libre"/>
              </a:rPr>
              <a:t>Μια θεματική ιστοσελίδα όπου ενήλικες και νέοι</a:t>
            </a:r>
            <a:r>
              <a:rPr lang="en-US" sz="2500" dirty="0">
                <a:solidFill>
                  <a:srgbClr val="FFFFFF"/>
                </a:solidFill>
                <a:latin typeface="Abhaya Libre"/>
                <a:ea typeface="Abhaya Libre"/>
                <a:cs typeface="Abhaya Libre"/>
                <a:sym typeface="Abhaya Libre"/>
              </a:rPr>
              <a:t> </a:t>
            </a:r>
            <a:r>
              <a:rPr lang="el-GR" sz="2500" dirty="0">
                <a:solidFill>
                  <a:srgbClr val="FFFFFF"/>
                </a:solidFill>
                <a:latin typeface="Abhaya Libre"/>
                <a:ea typeface="Abhaya Libre"/>
                <a:cs typeface="Abhaya Libre"/>
                <a:sym typeface="Abhaya Libre"/>
              </a:rPr>
              <a:t>μπορούν να αναζητήσουν συγκεκριμένα </a:t>
            </a:r>
            <a:r>
              <a:rPr lang="el-GR" sz="2500" dirty="0" err="1">
                <a:solidFill>
                  <a:srgbClr val="FFFFFF"/>
                </a:solidFill>
                <a:latin typeface="Abhaya Libre"/>
                <a:ea typeface="Abhaya Libre"/>
                <a:cs typeface="Abhaya Libre"/>
                <a:sym typeface="Abhaya Libre"/>
              </a:rPr>
              <a:t>πρότζεκτ</a:t>
            </a:r>
            <a:r>
              <a:rPr lang="el-GR" sz="2500" dirty="0">
                <a:solidFill>
                  <a:srgbClr val="FFFFFF"/>
                </a:solidFill>
                <a:latin typeface="Abhaya Libre"/>
                <a:ea typeface="Abhaya Libre"/>
                <a:cs typeface="Abhaya Libre"/>
                <a:sym typeface="Abhaya Libre"/>
              </a:rPr>
              <a:t> σχετικά με κοινωνικές δράσεις και δράσεις αλληλεγγύης.</a:t>
            </a:r>
            <a:r>
              <a:rPr lang="en-US" sz="2500" dirty="0">
                <a:solidFill>
                  <a:srgbClr val="FFFFFF"/>
                </a:solidFill>
                <a:latin typeface="Abhaya Libre"/>
                <a:ea typeface="Abhaya Libre"/>
                <a:cs typeface="Abhaya Libre"/>
                <a:sym typeface="Abhaya Libre"/>
              </a:rPr>
              <a:t>.</a:t>
            </a:r>
          </a:p>
        </p:txBody>
      </p:sp>
      <p:sp>
        <p:nvSpPr>
          <p:cNvPr id="7" name="Freeform 7"/>
          <p:cNvSpPr/>
          <p:nvPr/>
        </p:nvSpPr>
        <p:spPr>
          <a:xfrm>
            <a:off x="13380027" y="5471051"/>
            <a:ext cx="4907973" cy="4815949"/>
          </a:xfrm>
          <a:custGeom>
            <a:avLst/>
            <a:gdLst/>
            <a:ahLst/>
            <a:cxnLst/>
            <a:rect l="l" t="t" r="r" b="b"/>
            <a:pathLst>
              <a:path w="4907973" h="4815949">
                <a:moveTo>
                  <a:pt x="0" y="0"/>
                </a:moveTo>
                <a:lnTo>
                  <a:pt x="4907973" y="0"/>
                </a:lnTo>
                <a:lnTo>
                  <a:pt x="4907973" y="4815949"/>
                </a:lnTo>
                <a:lnTo>
                  <a:pt x="0" y="481594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s-ES"/>
          </a:p>
        </p:txBody>
      </p:sp>
      <p:sp>
        <p:nvSpPr>
          <p:cNvPr id="8" name="TextBox 8"/>
          <p:cNvSpPr txBox="1"/>
          <p:nvPr/>
        </p:nvSpPr>
        <p:spPr>
          <a:xfrm>
            <a:off x="586748" y="729651"/>
            <a:ext cx="17701252" cy="962025"/>
          </a:xfrm>
          <a:prstGeom prst="rect">
            <a:avLst/>
          </a:prstGeom>
        </p:spPr>
        <p:txBody>
          <a:bodyPr lIns="0" tIns="0" rIns="0" bIns="0" rtlCol="0" anchor="t">
            <a:spAutoFit/>
          </a:bodyPr>
          <a:lstStyle/>
          <a:p>
            <a:pPr algn="l">
              <a:lnSpc>
                <a:spcPts val="7440"/>
              </a:lnSpc>
            </a:pPr>
            <a:r>
              <a:rPr lang="el-GR" sz="6200" b="1" dirty="0">
                <a:solidFill>
                  <a:srgbClr val="FFFFFF"/>
                </a:solidFill>
                <a:latin typeface="Arimo Bold"/>
                <a:ea typeface="Arimo Bold"/>
                <a:cs typeface="Arimo Bold"/>
                <a:sym typeface="Arimo Bold"/>
              </a:rPr>
              <a:t>Πως να βρείτε ευκαιρίες εθελοντισμού</a:t>
            </a:r>
            <a:r>
              <a:rPr lang="en-US" sz="6200" b="1" dirty="0">
                <a:solidFill>
                  <a:srgbClr val="FFFFFF"/>
                </a:solidFill>
                <a:latin typeface="Arimo Bold"/>
                <a:ea typeface="Arimo Bold"/>
                <a:cs typeface="Arimo Bold"/>
                <a:sym typeface="Arimo Bold"/>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9936416" y="4254766"/>
            <a:ext cx="8525518" cy="7669211"/>
          </a:xfrm>
          <a:custGeom>
            <a:avLst/>
            <a:gdLst/>
            <a:ahLst/>
            <a:cxnLst/>
            <a:rect l="l" t="t" r="r" b="b"/>
            <a:pathLst>
              <a:path w="8525518" h="7669211">
                <a:moveTo>
                  <a:pt x="0" y="0"/>
                </a:moveTo>
                <a:lnTo>
                  <a:pt x="8525518" y="0"/>
                </a:lnTo>
                <a:lnTo>
                  <a:pt x="8525518" y="7669210"/>
                </a:lnTo>
                <a:lnTo>
                  <a:pt x="0" y="76692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1028700" y="3296314"/>
            <a:ext cx="10441525" cy="3231654"/>
          </a:xfrm>
          <a:prstGeom prst="rect">
            <a:avLst/>
          </a:prstGeom>
        </p:spPr>
        <p:txBody>
          <a:bodyPr lIns="0" tIns="0" rIns="0" bIns="0" rtlCol="0" anchor="t">
            <a:spAutoFit/>
          </a:bodyPr>
          <a:lstStyle/>
          <a:p>
            <a:pPr algn="ctr">
              <a:lnSpc>
                <a:spcPts val="8401"/>
              </a:lnSpc>
            </a:pPr>
            <a:r>
              <a:rPr lang="el-GR" sz="7001" b="1" dirty="0">
                <a:solidFill>
                  <a:srgbClr val="FFFFFF"/>
                </a:solidFill>
                <a:latin typeface="Arimo Bold"/>
                <a:ea typeface="Arimo Bold"/>
                <a:cs typeface="Arimo Bold"/>
                <a:sym typeface="Arimo Bold"/>
              </a:rPr>
              <a:t>Προωθώντας την Ευρωπαϊκή υπηκοότητα και την συμμετοχή</a:t>
            </a:r>
            <a:r>
              <a:rPr lang="en-US" sz="7001" b="1" dirty="0">
                <a:solidFill>
                  <a:srgbClr val="FFFFFF"/>
                </a:solidFill>
                <a:latin typeface="Arimo Bold"/>
                <a:ea typeface="Arimo Bold"/>
                <a:cs typeface="Arimo Bold"/>
                <a:sym typeface="Arimo Bold"/>
              </a:rPr>
              <a:t> </a:t>
            </a:r>
          </a:p>
        </p:txBody>
      </p:sp>
      <p:sp>
        <p:nvSpPr>
          <p:cNvPr id="5" name="TextBox 5"/>
          <p:cNvSpPr txBox="1"/>
          <p:nvPr/>
        </p:nvSpPr>
        <p:spPr>
          <a:xfrm>
            <a:off x="2736450" y="990600"/>
            <a:ext cx="7026025" cy="1562100"/>
          </a:xfrm>
          <a:prstGeom prst="rect">
            <a:avLst/>
          </a:prstGeom>
        </p:spPr>
        <p:txBody>
          <a:bodyPr lIns="0" tIns="0" rIns="0" bIns="0" rtlCol="0" anchor="t">
            <a:spAutoFit/>
          </a:bodyPr>
          <a:lstStyle/>
          <a:p>
            <a:pPr algn="ctr">
              <a:lnSpc>
                <a:spcPts val="12000"/>
              </a:lnSpc>
            </a:pPr>
            <a:r>
              <a:rPr lang="el-GR" sz="10000" b="1" dirty="0">
                <a:solidFill>
                  <a:srgbClr val="FFFFFF"/>
                </a:solidFill>
                <a:latin typeface="Arimo Bold"/>
                <a:ea typeface="Arimo Bold"/>
                <a:cs typeface="Arimo Bold"/>
                <a:sym typeface="Arimo Bold"/>
              </a:rPr>
              <a:t>Ενότητα</a:t>
            </a:r>
            <a:r>
              <a:rPr lang="en-US" sz="10000" b="1" dirty="0">
                <a:solidFill>
                  <a:srgbClr val="FFFFFF"/>
                </a:solidFill>
                <a:latin typeface="Arimo Bold"/>
                <a:ea typeface="Arimo Bold"/>
                <a:cs typeface="Arimo Bold"/>
                <a:sym typeface="Arimo Bold"/>
              </a:rPr>
              <a:t>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flipV="1">
            <a:off x="16454262" y="-2221732"/>
            <a:ext cx="5174604" cy="5214092"/>
          </a:xfrm>
          <a:custGeom>
            <a:avLst/>
            <a:gdLst/>
            <a:ahLst/>
            <a:cxnLst/>
            <a:rect l="l" t="t" r="r" b="b"/>
            <a:pathLst>
              <a:path w="5174604" h="5214092">
                <a:moveTo>
                  <a:pt x="0" y="5214092"/>
                </a:moveTo>
                <a:lnTo>
                  <a:pt x="5174604" y="5214092"/>
                </a:lnTo>
                <a:lnTo>
                  <a:pt x="5174604" y="0"/>
                </a:lnTo>
                <a:lnTo>
                  <a:pt x="0" y="0"/>
                </a:lnTo>
                <a:lnTo>
                  <a:pt x="0" y="5214092"/>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457200" y="185485"/>
            <a:ext cx="16687799" cy="2154436"/>
          </a:xfrm>
          <a:prstGeom prst="rect">
            <a:avLst/>
          </a:prstGeom>
        </p:spPr>
        <p:txBody>
          <a:bodyPr wrap="square" lIns="0" tIns="0" rIns="0" bIns="0" rtlCol="0" anchor="t">
            <a:spAutoFit/>
          </a:bodyPr>
          <a:lstStyle/>
          <a:p>
            <a:pPr algn="l">
              <a:lnSpc>
                <a:spcPts val="8400"/>
              </a:lnSpc>
            </a:pPr>
            <a:r>
              <a:rPr lang="el-GR" sz="7000" b="1" dirty="0">
                <a:solidFill>
                  <a:srgbClr val="FFFFFF"/>
                </a:solidFill>
                <a:latin typeface="Arimo Bold"/>
                <a:ea typeface="Arimo Bold"/>
                <a:cs typeface="Arimo Bold"/>
                <a:sym typeface="Arimo Bold"/>
              </a:rPr>
              <a:t>Βασικά Δικαιώματα των πολιτών της Ε.Ε.</a:t>
            </a:r>
            <a:endParaRPr lang="en-US" sz="7000" b="1" dirty="0">
              <a:solidFill>
                <a:srgbClr val="FFFFFF"/>
              </a:solidFill>
              <a:latin typeface="Arimo Bold"/>
              <a:ea typeface="Arimo Bold"/>
              <a:cs typeface="Arimo Bold"/>
              <a:sym typeface="Arimo Bold"/>
            </a:endParaRPr>
          </a:p>
        </p:txBody>
      </p:sp>
      <p:sp>
        <p:nvSpPr>
          <p:cNvPr id="5" name="Freeform 5"/>
          <p:cNvSpPr/>
          <p:nvPr/>
        </p:nvSpPr>
        <p:spPr>
          <a:xfrm>
            <a:off x="645373" y="2237454"/>
            <a:ext cx="11339699" cy="2395511"/>
          </a:xfrm>
          <a:custGeom>
            <a:avLst/>
            <a:gdLst/>
            <a:ahLst/>
            <a:cxnLst/>
            <a:rect l="l" t="t" r="r" b="b"/>
            <a:pathLst>
              <a:path w="11339699" h="2395511">
                <a:moveTo>
                  <a:pt x="0" y="0"/>
                </a:moveTo>
                <a:lnTo>
                  <a:pt x="11339699" y="0"/>
                </a:lnTo>
                <a:lnTo>
                  <a:pt x="11339699" y="2395511"/>
                </a:lnTo>
                <a:lnTo>
                  <a:pt x="0" y="239551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6" name="Freeform 6"/>
          <p:cNvSpPr/>
          <p:nvPr/>
        </p:nvSpPr>
        <p:spPr>
          <a:xfrm>
            <a:off x="11650817" y="877218"/>
            <a:ext cx="5197958" cy="3281211"/>
          </a:xfrm>
          <a:custGeom>
            <a:avLst/>
            <a:gdLst/>
            <a:ahLst/>
            <a:cxnLst/>
            <a:rect l="l" t="t" r="r" b="b"/>
            <a:pathLst>
              <a:path w="5197958" h="3281211">
                <a:moveTo>
                  <a:pt x="0" y="0"/>
                </a:moveTo>
                <a:lnTo>
                  <a:pt x="5197958" y="0"/>
                </a:lnTo>
                <a:lnTo>
                  <a:pt x="5197958" y="3281211"/>
                </a:lnTo>
                <a:lnTo>
                  <a:pt x="0" y="32812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7" name="Freeform 7"/>
          <p:cNvSpPr/>
          <p:nvPr/>
        </p:nvSpPr>
        <p:spPr>
          <a:xfrm>
            <a:off x="6506886" y="4720404"/>
            <a:ext cx="11339699" cy="2395511"/>
          </a:xfrm>
          <a:custGeom>
            <a:avLst/>
            <a:gdLst/>
            <a:ahLst/>
            <a:cxnLst/>
            <a:rect l="l" t="t" r="r" b="b"/>
            <a:pathLst>
              <a:path w="11339699" h="2395511">
                <a:moveTo>
                  <a:pt x="0" y="0"/>
                </a:moveTo>
                <a:lnTo>
                  <a:pt x="11339699" y="0"/>
                </a:lnTo>
                <a:lnTo>
                  <a:pt x="11339699" y="2395511"/>
                </a:lnTo>
                <a:lnTo>
                  <a:pt x="0" y="239551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sp>
        <p:nvSpPr>
          <p:cNvPr id="8" name="Freeform 8"/>
          <p:cNvSpPr/>
          <p:nvPr/>
        </p:nvSpPr>
        <p:spPr>
          <a:xfrm>
            <a:off x="645373" y="7203353"/>
            <a:ext cx="11339699" cy="2395511"/>
          </a:xfrm>
          <a:custGeom>
            <a:avLst/>
            <a:gdLst/>
            <a:ahLst/>
            <a:cxnLst/>
            <a:rect l="l" t="t" r="r" b="b"/>
            <a:pathLst>
              <a:path w="11339699" h="2395511">
                <a:moveTo>
                  <a:pt x="0" y="0"/>
                </a:moveTo>
                <a:lnTo>
                  <a:pt x="11339699" y="0"/>
                </a:lnTo>
                <a:lnTo>
                  <a:pt x="11339699" y="2395512"/>
                </a:lnTo>
                <a:lnTo>
                  <a:pt x="0" y="239551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s-ES"/>
          </a:p>
        </p:txBody>
      </p:sp>
      <p:sp>
        <p:nvSpPr>
          <p:cNvPr id="9" name="TextBox 9"/>
          <p:cNvSpPr txBox="1"/>
          <p:nvPr/>
        </p:nvSpPr>
        <p:spPr>
          <a:xfrm>
            <a:off x="11985072" y="4404928"/>
            <a:ext cx="4938093" cy="615553"/>
          </a:xfrm>
          <a:prstGeom prst="rect">
            <a:avLst/>
          </a:prstGeom>
        </p:spPr>
        <p:txBody>
          <a:bodyPr wrap="square" lIns="0" tIns="0" rIns="0" bIns="0" rtlCol="0" anchor="t">
            <a:spAutoFit/>
          </a:bodyPr>
          <a:lstStyle/>
          <a:p>
            <a:pPr algn="r">
              <a:lnSpc>
                <a:spcPts val="4800"/>
              </a:lnSpc>
            </a:pPr>
            <a:r>
              <a:rPr lang="el-GR" sz="4000" b="1" dirty="0">
                <a:solidFill>
                  <a:srgbClr val="FFFFFF"/>
                </a:solidFill>
                <a:latin typeface="Arimo Bold"/>
                <a:ea typeface="Arimo Bold"/>
                <a:cs typeface="Arimo Bold"/>
                <a:sym typeface="Arimo Bold"/>
              </a:rPr>
              <a:t>Δικαίωμα Ψήφου</a:t>
            </a:r>
            <a:endParaRPr lang="en-US" sz="4000" b="1" dirty="0">
              <a:solidFill>
                <a:srgbClr val="FFFFFF"/>
              </a:solidFill>
              <a:latin typeface="Arimo Bold"/>
              <a:ea typeface="Arimo Bold"/>
              <a:cs typeface="Arimo Bold"/>
              <a:sym typeface="Arimo Bold"/>
            </a:endParaRPr>
          </a:p>
        </p:txBody>
      </p:sp>
      <p:sp>
        <p:nvSpPr>
          <p:cNvPr id="10" name="Freeform 10"/>
          <p:cNvSpPr/>
          <p:nvPr/>
        </p:nvSpPr>
        <p:spPr>
          <a:xfrm flipH="1">
            <a:off x="1364835" y="4386474"/>
            <a:ext cx="5197958" cy="3281211"/>
          </a:xfrm>
          <a:custGeom>
            <a:avLst/>
            <a:gdLst/>
            <a:ahLst/>
            <a:cxnLst/>
            <a:rect l="l" t="t" r="r" b="b"/>
            <a:pathLst>
              <a:path w="5197958" h="3281211">
                <a:moveTo>
                  <a:pt x="5197958" y="0"/>
                </a:moveTo>
                <a:lnTo>
                  <a:pt x="0" y="0"/>
                </a:lnTo>
                <a:lnTo>
                  <a:pt x="0" y="3281211"/>
                </a:lnTo>
                <a:lnTo>
                  <a:pt x="5197958" y="3281211"/>
                </a:lnTo>
                <a:lnTo>
                  <a:pt x="5197958"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1" name="Freeform 11"/>
          <p:cNvSpPr/>
          <p:nvPr/>
        </p:nvSpPr>
        <p:spPr>
          <a:xfrm flipV="1">
            <a:off x="12871010" y="6867525"/>
            <a:ext cx="5416990" cy="3419475"/>
          </a:xfrm>
          <a:custGeom>
            <a:avLst/>
            <a:gdLst/>
            <a:ahLst/>
            <a:cxnLst/>
            <a:rect l="l" t="t" r="r" b="b"/>
            <a:pathLst>
              <a:path w="5416990" h="3419475">
                <a:moveTo>
                  <a:pt x="0" y="3419475"/>
                </a:moveTo>
                <a:lnTo>
                  <a:pt x="5416990" y="3419475"/>
                </a:lnTo>
                <a:lnTo>
                  <a:pt x="5416990" y="0"/>
                </a:lnTo>
                <a:lnTo>
                  <a:pt x="0" y="0"/>
                </a:lnTo>
                <a:lnTo>
                  <a:pt x="0" y="3419475"/>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2" name="TextBox 12"/>
          <p:cNvSpPr txBox="1"/>
          <p:nvPr/>
        </p:nvSpPr>
        <p:spPr>
          <a:xfrm>
            <a:off x="12871010" y="7667685"/>
            <a:ext cx="5416990" cy="2244204"/>
          </a:xfrm>
          <a:prstGeom prst="rect">
            <a:avLst/>
          </a:prstGeom>
        </p:spPr>
        <p:txBody>
          <a:bodyPr wrap="square" lIns="0" tIns="0" rIns="0" bIns="0" rtlCol="0" anchor="t">
            <a:spAutoFit/>
          </a:bodyPr>
          <a:lstStyle/>
          <a:p>
            <a:pPr algn="ctr">
              <a:lnSpc>
                <a:spcPts val="2489"/>
              </a:lnSpc>
              <a:spcBef>
                <a:spcPct val="0"/>
              </a:spcBef>
            </a:pPr>
            <a:r>
              <a:rPr lang="en-US" sz="2074" b="1" dirty="0">
                <a:solidFill>
                  <a:srgbClr val="080A78"/>
                </a:solidFill>
                <a:latin typeface="Abhaya Libre Bold"/>
                <a:ea typeface="Abhaya Libre Bold"/>
                <a:cs typeface="Abhaya Libre Bold"/>
                <a:sym typeface="Abhaya Libre Bold"/>
              </a:rPr>
              <a:t>«</a:t>
            </a:r>
            <a:r>
              <a:rPr lang="el-GR" sz="2074" b="1" dirty="0">
                <a:solidFill>
                  <a:srgbClr val="080A78"/>
                </a:solidFill>
                <a:latin typeface="Abhaya Libre Bold"/>
                <a:ea typeface="Abhaya Libre Bold"/>
                <a:cs typeface="Abhaya Libre Bold"/>
                <a:sym typeface="Abhaya Libre Bold"/>
              </a:rPr>
              <a:t>Πόσοι από εσάς ψήφισαν στις Ευρωεκλογές του</a:t>
            </a:r>
            <a:r>
              <a:rPr lang="en-US" sz="2074" b="1" dirty="0">
                <a:solidFill>
                  <a:srgbClr val="080A78"/>
                </a:solidFill>
                <a:latin typeface="Abhaya Libre Bold"/>
                <a:ea typeface="Abhaya Libre Bold"/>
                <a:cs typeface="Abhaya Libre Bold"/>
                <a:sym typeface="Abhaya Libre Bold"/>
              </a:rPr>
              <a:t> 2024 ? </a:t>
            </a:r>
            <a:r>
              <a:rPr lang="el-GR" sz="2074" b="1" dirty="0">
                <a:solidFill>
                  <a:srgbClr val="080A78"/>
                </a:solidFill>
                <a:latin typeface="Abhaya Libre Bold"/>
                <a:ea typeface="Abhaya Libre Bold"/>
                <a:cs typeface="Abhaya Libre Bold"/>
                <a:sym typeface="Abhaya Libre Bold"/>
              </a:rPr>
              <a:t>Οι φίλοι σας και η οικογένεια σας ψήφισαν? Ποιοι λόγοι πιστεύετε μπορεί να εμποδίζουν τους ανθρώπους, ιδιαίτερα τους ανήλικους εκτός οικογένειας, από την άσκηση του δικαιώματος ψήφου</a:t>
            </a:r>
            <a:r>
              <a:rPr lang="en-US" sz="2074" b="1" dirty="0">
                <a:solidFill>
                  <a:srgbClr val="080A78"/>
                </a:solidFill>
                <a:latin typeface="Abhaya Libre Bold"/>
                <a:ea typeface="Abhaya Libre Bold"/>
                <a:cs typeface="Abhaya Libre Bold"/>
                <a:sym typeface="Abhaya Libre Bold"/>
              </a:rPr>
              <a:t>?"</a:t>
            </a:r>
          </a:p>
        </p:txBody>
      </p:sp>
      <p:grpSp>
        <p:nvGrpSpPr>
          <p:cNvPr id="13" name="Group 13"/>
          <p:cNvGrpSpPr/>
          <p:nvPr/>
        </p:nvGrpSpPr>
        <p:grpSpPr>
          <a:xfrm>
            <a:off x="1028700" y="7499576"/>
            <a:ext cx="10956372" cy="2190516"/>
            <a:chOff x="0" y="-19049"/>
            <a:chExt cx="14608496" cy="2920689"/>
          </a:xfrm>
        </p:grpSpPr>
        <p:sp>
          <p:nvSpPr>
            <p:cNvPr id="14" name="TextBox 14"/>
            <p:cNvSpPr txBox="1"/>
            <p:nvPr/>
          </p:nvSpPr>
          <p:spPr>
            <a:xfrm>
              <a:off x="0" y="918190"/>
              <a:ext cx="14608496" cy="1983450"/>
            </a:xfrm>
            <a:prstGeom prst="rect">
              <a:avLst/>
            </a:prstGeom>
          </p:spPr>
          <p:txBody>
            <a:bodyPr lIns="0" tIns="0" rIns="0" bIns="0" rtlCol="0" anchor="t">
              <a:spAutoFit/>
            </a:bodyPr>
            <a:lstStyle/>
            <a:p>
              <a:pPr algn="l">
                <a:lnSpc>
                  <a:spcPts val="2880"/>
                </a:lnSpc>
              </a:pPr>
              <a:r>
                <a:rPr lang="el-GR" sz="2400" dirty="0">
                  <a:solidFill>
                    <a:srgbClr val="FFFFFF"/>
                  </a:solidFill>
                  <a:latin typeface="Abhaya Libre"/>
                  <a:ea typeface="Abhaya Libre"/>
                  <a:cs typeface="Abhaya Libre"/>
                  <a:sym typeface="Abhaya Libre"/>
                </a:rPr>
                <a:t>Οι πολίτες της Ε.Ε. Είναι προστατευμένοι με ένα σύνολο κοινών δικαιωμάτων του καταναλωτή</a:t>
              </a:r>
              <a:r>
                <a:rPr lang="en-US" sz="2400" dirty="0">
                  <a:solidFill>
                    <a:srgbClr val="FFFFFF"/>
                  </a:solidFill>
                  <a:latin typeface="Abhaya Libre"/>
                  <a:ea typeface="Abhaya Libre"/>
                  <a:cs typeface="Abhaya Libre"/>
                  <a:sym typeface="Abhaya Libre"/>
                </a:rPr>
                <a:t> </a:t>
              </a:r>
              <a:r>
                <a:rPr lang="el-GR" sz="2400" dirty="0">
                  <a:solidFill>
                    <a:srgbClr val="FFFFFF"/>
                  </a:solidFill>
                  <a:latin typeface="Abhaya Libre"/>
                  <a:ea typeface="Abhaya Libre"/>
                  <a:cs typeface="Abhaya Libre"/>
                  <a:sym typeface="Abhaya Libre"/>
                </a:rPr>
                <a:t>, για την διασφάλιση της συμπεριφοράς προς αυτούς, την ασφάλεια των προϊόντων και την αποζημίωση για ζημίες.  Μαθαίνοντας στους ανήλικους αυτά τα δικαιώματα βοηθά στο να γίνουν συνειδητοί καταναλωτές στην Ε.Ε..</a:t>
              </a:r>
              <a:endParaRPr lang="en-US" sz="2400" dirty="0">
                <a:solidFill>
                  <a:srgbClr val="FFFFFF"/>
                </a:solidFill>
                <a:latin typeface="Abhaya Libre"/>
                <a:ea typeface="Abhaya Libre"/>
                <a:cs typeface="Abhaya Libre"/>
                <a:sym typeface="Abhaya Libre"/>
              </a:endParaRPr>
            </a:p>
          </p:txBody>
        </p:sp>
        <p:sp>
          <p:nvSpPr>
            <p:cNvPr id="15" name="TextBox 15"/>
            <p:cNvSpPr txBox="1"/>
            <p:nvPr/>
          </p:nvSpPr>
          <p:spPr>
            <a:xfrm>
              <a:off x="9" y="-19049"/>
              <a:ext cx="9733952" cy="820737"/>
            </a:xfrm>
            <a:prstGeom prst="rect">
              <a:avLst/>
            </a:prstGeom>
          </p:spPr>
          <p:txBody>
            <a:bodyPr lIns="0" tIns="0" rIns="0" bIns="0" rtlCol="0" anchor="t">
              <a:spAutoFit/>
            </a:bodyPr>
            <a:lstStyle/>
            <a:p>
              <a:pPr algn="l">
                <a:lnSpc>
                  <a:spcPts val="4800"/>
                </a:lnSpc>
              </a:pPr>
              <a:r>
                <a:rPr lang="el-GR" sz="4000" b="1" dirty="0">
                  <a:solidFill>
                    <a:srgbClr val="FFFFFF"/>
                  </a:solidFill>
                  <a:latin typeface="Arimo Bold"/>
                  <a:ea typeface="Arimo Bold"/>
                  <a:cs typeface="Arimo Bold"/>
                  <a:sym typeface="Arimo Bold"/>
                </a:rPr>
                <a:t>Προστασία Καταναλωτή</a:t>
              </a:r>
              <a:endParaRPr lang="en-US" sz="4000" b="1" dirty="0">
                <a:solidFill>
                  <a:srgbClr val="FFFFFF"/>
                </a:solidFill>
                <a:latin typeface="Arimo Bold"/>
                <a:ea typeface="Arimo Bold"/>
                <a:cs typeface="Arimo Bold"/>
                <a:sym typeface="Arimo Bold"/>
              </a:endParaRPr>
            </a:p>
          </p:txBody>
        </p:sp>
      </p:grpSp>
      <p:sp>
        <p:nvSpPr>
          <p:cNvPr id="16" name="TextBox 16"/>
          <p:cNvSpPr txBox="1"/>
          <p:nvPr/>
        </p:nvSpPr>
        <p:spPr>
          <a:xfrm>
            <a:off x="367025" y="4819650"/>
            <a:ext cx="6139861" cy="1923604"/>
          </a:xfrm>
          <a:prstGeom prst="rect">
            <a:avLst/>
          </a:prstGeom>
        </p:spPr>
        <p:txBody>
          <a:bodyPr wrap="square" lIns="0" tIns="0" rIns="0" bIns="0" rtlCol="0" anchor="t">
            <a:spAutoFit/>
          </a:bodyPr>
          <a:lstStyle/>
          <a:p>
            <a:pPr algn="ctr">
              <a:lnSpc>
                <a:spcPts val="2473"/>
              </a:lnSpc>
              <a:spcBef>
                <a:spcPct val="0"/>
              </a:spcBef>
            </a:pPr>
            <a:r>
              <a:rPr lang="en-US" sz="2061" b="1" dirty="0">
                <a:solidFill>
                  <a:srgbClr val="080A78"/>
                </a:solidFill>
                <a:latin typeface="Abhaya Libre Bold"/>
                <a:ea typeface="Abhaya Libre Bold"/>
                <a:cs typeface="Abhaya Libre Bold"/>
                <a:sym typeface="Abhaya Libre Bold"/>
              </a:rPr>
              <a:t>«</a:t>
            </a:r>
            <a:r>
              <a:rPr lang="el-GR" sz="2061" b="1" dirty="0">
                <a:solidFill>
                  <a:srgbClr val="080A78"/>
                </a:solidFill>
                <a:latin typeface="Abhaya Libre Bold"/>
                <a:ea typeface="Abhaya Libre Bold"/>
                <a:cs typeface="Abhaya Libre Bold"/>
                <a:sym typeface="Abhaya Libre Bold"/>
              </a:rPr>
              <a:t>Έχετε αντιμετωπίσει κάποια περίπτωση  όπου οι ανήλικοι εκτός οικογένειας δεν γνώριζαν τα δικαιώματα τους ως καταναλωτές ή αντιμετώπισαν προκλήσεις  προσπαθώντας να τα υπερασπιστούν? Μπορείτε να σκεφτείτε κάποια περίπτωση παραβίασης αυτού του δικαιώματος</a:t>
            </a:r>
            <a:r>
              <a:rPr lang="en-US" sz="2061" b="1" dirty="0">
                <a:solidFill>
                  <a:srgbClr val="080A78"/>
                </a:solidFill>
                <a:latin typeface="Abhaya Libre Bold"/>
                <a:ea typeface="Abhaya Libre Bold"/>
                <a:cs typeface="Abhaya Libre Bold"/>
                <a:sym typeface="Abhaya Libre Bold"/>
              </a:rPr>
              <a:t>"</a:t>
            </a:r>
          </a:p>
        </p:txBody>
      </p:sp>
      <p:sp>
        <p:nvSpPr>
          <p:cNvPr id="17" name="TextBox 17"/>
          <p:cNvSpPr txBox="1"/>
          <p:nvPr/>
        </p:nvSpPr>
        <p:spPr>
          <a:xfrm>
            <a:off x="6843014" y="5093064"/>
            <a:ext cx="10675309" cy="1859483"/>
          </a:xfrm>
          <a:prstGeom prst="rect">
            <a:avLst/>
          </a:prstGeom>
        </p:spPr>
        <p:txBody>
          <a:bodyPr wrap="square" lIns="0" tIns="0" rIns="0" bIns="0" rtlCol="0" anchor="t">
            <a:spAutoFit/>
          </a:bodyPr>
          <a:lstStyle/>
          <a:p>
            <a:pPr algn="r">
              <a:lnSpc>
                <a:spcPts val="2880"/>
              </a:lnSpc>
            </a:pPr>
            <a:r>
              <a:rPr lang="el-GR" sz="2400" dirty="0">
                <a:solidFill>
                  <a:srgbClr val="FFFFFF"/>
                </a:solidFill>
                <a:latin typeface="Abhaya Libre"/>
                <a:ea typeface="Abhaya Libre"/>
                <a:cs typeface="Abhaya Libre"/>
                <a:sym typeface="Abhaya Libre"/>
              </a:rPr>
              <a:t>Οι πολίτες της Ε.Ε. έχουν το δικαίωμα να ψηφίζουν στις Ευρωπαϊκές και τις τοπικές εκλογές και μπορούν επίσης να θέτουν υποψηφιότητα</a:t>
            </a:r>
            <a:r>
              <a:rPr lang="en-US" sz="2400" dirty="0">
                <a:solidFill>
                  <a:srgbClr val="FFFFFF"/>
                </a:solidFill>
                <a:latin typeface="Abhaya Libre"/>
                <a:ea typeface="Abhaya Libre"/>
                <a:cs typeface="Abhaya Libre"/>
                <a:sym typeface="Abhaya Libre"/>
              </a:rPr>
              <a:t>.</a:t>
            </a:r>
            <a:r>
              <a:rPr lang="el-GR" sz="2400" dirty="0">
                <a:solidFill>
                  <a:srgbClr val="FFFFFF"/>
                </a:solidFill>
                <a:latin typeface="Abhaya Libre"/>
                <a:ea typeface="Abhaya Libre"/>
                <a:cs typeface="Abhaya Libre"/>
                <a:sym typeface="Abhaya Libre"/>
              </a:rPr>
              <a:t> Εκπαιδεύοντας στους ανήλικους στο δικαίωμα ψήφου είναι ζωτικής σημασίας  για την ενίσχυση της μελλοντικής τους συμμετοχής στα κοινά</a:t>
            </a:r>
            <a:r>
              <a:rPr lang="en-US" sz="2400" dirty="0">
                <a:solidFill>
                  <a:srgbClr val="FFFFFF"/>
                </a:solidFill>
                <a:latin typeface="Abhaya Libre"/>
                <a:ea typeface="Abhaya Libre"/>
                <a:cs typeface="Abhaya Libre"/>
                <a:sym typeface="Abhaya Libre"/>
              </a:rPr>
              <a:t>. </a:t>
            </a:r>
            <a:r>
              <a:rPr lang="el-GR" sz="2400" dirty="0">
                <a:solidFill>
                  <a:srgbClr val="FFFFFF"/>
                </a:solidFill>
                <a:latin typeface="Abhaya Libre"/>
                <a:ea typeface="Abhaya Libre"/>
                <a:cs typeface="Abhaya Libre"/>
                <a:sym typeface="Abhaya Libre"/>
              </a:rPr>
              <a:t>Στις Ευρωεκλογές του</a:t>
            </a:r>
            <a:r>
              <a:rPr lang="en-US" sz="2400" dirty="0">
                <a:solidFill>
                  <a:srgbClr val="FFFFFF"/>
                </a:solidFill>
                <a:latin typeface="Abhaya Libre"/>
                <a:ea typeface="Abhaya Libre"/>
                <a:cs typeface="Abhaya Libre"/>
                <a:sym typeface="Abhaya Libre"/>
              </a:rPr>
              <a:t> 2024,</a:t>
            </a:r>
            <a:r>
              <a:rPr lang="el-GR" sz="2400" dirty="0">
                <a:solidFill>
                  <a:srgbClr val="FFFFFF"/>
                </a:solidFill>
                <a:latin typeface="Abhaya Libre"/>
                <a:ea typeface="Abhaya Libre"/>
                <a:cs typeface="Abhaya Libre"/>
                <a:sym typeface="Abhaya Libre"/>
              </a:rPr>
              <a:t>η αποχή  διέφερε στα διάφορα κράτη-μέλη, αλλά κατά μέσο όρο έφτασε το </a:t>
            </a:r>
            <a:r>
              <a:rPr lang="en-US" sz="2400" dirty="0">
                <a:solidFill>
                  <a:srgbClr val="FFFFFF"/>
                </a:solidFill>
                <a:latin typeface="Abhaya Libre"/>
                <a:ea typeface="Abhaya Libre"/>
                <a:cs typeface="Abhaya Libre"/>
                <a:sym typeface="Abhaya Libre"/>
              </a:rPr>
              <a:t> 51% .</a:t>
            </a:r>
          </a:p>
        </p:txBody>
      </p:sp>
      <p:grpSp>
        <p:nvGrpSpPr>
          <p:cNvPr id="18" name="Group 18"/>
          <p:cNvGrpSpPr/>
          <p:nvPr/>
        </p:nvGrpSpPr>
        <p:grpSpPr>
          <a:xfrm>
            <a:off x="645373" y="2237454"/>
            <a:ext cx="11339700" cy="1885656"/>
            <a:chOff x="0" y="-19049"/>
            <a:chExt cx="14608496" cy="2349887"/>
          </a:xfrm>
        </p:grpSpPr>
        <p:sp>
          <p:nvSpPr>
            <p:cNvPr id="19" name="TextBox 19"/>
            <p:cNvSpPr txBox="1"/>
            <p:nvPr/>
          </p:nvSpPr>
          <p:spPr>
            <a:xfrm>
              <a:off x="0" y="918190"/>
              <a:ext cx="14608496" cy="1412648"/>
            </a:xfrm>
            <a:prstGeom prst="rect">
              <a:avLst/>
            </a:prstGeom>
          </p:spPr>
          <p:txBody>
            <a:bodyPr lIns="0" tIns="0" rIns="0" bIns="0" rtlCol="0" anchor="t">
              <a:spAutoFit/>
            </a:bodyPr>
            <a:lstStyle/>
            <a:p>
              <a:pPr algn="l">
                <a:lnSpc>
                  <a:spcPts val="2880"/>
                </a:lnSpc>
              </a:pPr>
              <a:r>
                <a:rPr lang="el-GR" sz="2400" dirty="0">
                  <a:solidFill>
                    <a:srgbClr val="FFFFFF"/>
                  </a:solidFill>
                  <a:latin typeface="Abhaya Libre"/>
                  <a:ea typeface="Abhaya Libre"/>
                  <a:cs typeface="Abhaya Libre"/>
                  <a:sym typeface="Abhaya Libre"/>
                </a:rPr>
                <a:t>Οι πολίτες της Ε.Ε. έχουν το δικαίωμα να ζουν, να εργάζονται και να σπουδάζουν σε οποιαδήποτε χώρα της Ε.Ε. χωρίς να χρειάζεται βίζα. Αυτή η ελευθερία </a:t>
              </a:r>
              <a:r>
                <a:rPr lang="en-US" sz="2400" dirty="0">
                  <a:solidFill>
                    <a:srgbClr val="FFFFFF"/>
                  </a:solidFill>
                  <a:latin typeface="Abhaya Libre"/>
                  <a:ea typeface="Abhaya Libre"/>
                  <a:cs typeface="Abhaya Libre"/>
                  <a:sym typeface="Abhaya Libre"/>
                </a:rPr>
                <a:t>.</a:t>
              </a:r>
              <a:r>
                <a:rPr lang="el-GR" sz="2400" dirty="0">
                  <a:solidFill>
                    <a:srgbClr val="FFFFFF"/>
                  </a:solidFill>
                  <a:latin typeface="Abhaya Libre"/>
                  <a:ea typeface="Abhaya Libre"/>
                  <a:cs typeface="Abhaya Libre"/>
                  <a:sym typeface="Abhaya Libre"/>
                </a:rPr>
                <a:t>Αυτή η ελευθερία δημιουργεί ευκαιρίες για τους ανήλικους εκτός οικογένειας να αναζητήσουν εργασία ή εκπαίδευση στο εξωτερικό</a:t>
              </a:r>
              <a:r>
                <a:rPr lang="en-US" sz="2400" dirty="0">
                  <a:solidFill>
                    <a:srgbClr val="FFFFFF"/>
                  </a:solidFill>
                  <a:latin typeface="Abhaya Libre"/>
                  <a:ea typeface="Abhaya Libre"/>
                  <a:cs typeface="Abhaya Libre"/>
                  <a:sym typeface="Abhaya Libre"/>
                </a:rPr>
                <a:t>.</a:t>
              </a:r>
              <a:r>
                <a:rPr lang="el-GR" sz="2400" dirty="0">
                  <a:solidFill>
                    <a:srgbClr val="FFFFFF"/>
                  </a:solidFill>
                  <a:latin typeface="Abhaya Libre"/>
                  <a:ea typeface="Abhaya Libre"/>
                  <a:cs typeface="Abhaya Libre"/>
                  <a:sym typeface="Abhaya Libre"/>
                </a:rPr>
                <a:t> </a:t>
              </a:r>
              <a:endParaRPr lang="en-US" sz="2400" dirty="0">
                <a:solidFill>
                  <a:srgbClr val="FFFFFF"/>
                </a:solidFill>
                <a:latin typeface="Abhaya Libre"/>
                <a:ea typeface="Abhaya Libre"/>
                <a:cs typeface="Abhaya Libre"/>
                <a:sym typeface="Abhaya Libre"/>
              </a:endParaRPr>
            </a:p>
          </p:txBody>
        </p:sp>
        <p:sp>
          <p:nvSpPr>
            <p:cNvPr id="20" name="TextBox 20"/>
            <p:cNvSpPr txBox="1"/>
            <p:nvPr/>
          </p:nvSpPr>
          <p:spPr>
            <a:xfrm>
              <a:off x="9" y="-19049"/>
              <a:ext cx="9733952" cy="820737"/>
            </a:xfrm>
            <a:prstGeom prst="rect">
              <a:avLst/>
            </a:prstGeom>
          </p:spPr>
          <p:txBody>
            <a:bodyPr lIns="0" tIns="0" rIns="0" bIns="0" rtlCol="0" anchor="t">
              <a:spAutoFit/>
            </a:bodyPr>
            <a:lstStyle/>
            <a:p>
              <a:pPr algn="l">
                <a:lnSpc>
                  <a:spcPts val="4800"/>
                </a:lnSpc>
              </a:pPr>
              <a:r>
                <a:rPr lang="el-GR" sz="4000" b="1" dirty="0">
                  <a:solidFill>
                    <a:srgbClr val="FFFFFF"/>
                  </a:solidFill>
                  <a:latin typeface="Arimo Bold"/>
                  <a:ea typeface="Arimo Bold"/>
                  <a:cs typeface="Arimo Bold"/>
                  <a:sym typeface="Arimo Bold"/>
                </a:rPr>
                <a:t>Ελεύθερη Μετακίνηση</a:t>
              </a:r>
              <a:endParaRPr lang="en-US" sz="4000" b="1" dirty="0">
                <a:solidFill>
                  <a:srgbClr val="FFFFFF"/>
                </a:solidFill>
                <a:latin typeface="Arimo Bold"/>
                <a:ea typeface="Arimo Bold"/>
                <a:cs typeface="Arimo Bold"/>
                <a:sym typeface="Arimo Bold"/>
              </a:endParaRPr>
            </a:p>
          </p:txBody>
        </p:sp>
      </p:grpSp>
      <p:sp>
        <p:nvSpPr>
          <p:cNvPr id="21" name="TextBox 21"/>
          <p:cNvSpPr txBox="1"/>
          <p:nvPr/>
        </p:nvSpPr>
        <p:spPr>
          <a:xfrm>
            <a:off x="11985071" y="1361154"/>
            <a:ext cx="4863704" cy="2564805"/>
          </a:xfrm>
          <a:prstGeom prst="rect">
            <a:avLst/>
          </a:prstGeom>
        </p:spPr>
        <p:txBody>
          <a:bodyPr wrap="square" lIns="0" tIns="0" rIns="0" bIns="0" rtlCol="0" anchor="t">
            <a:spAutoFit/>
          </a:bodyPr>
          <a:lstStyle/>
          <a:p>
            <a:pPr algn="ctr">
              <a:lnSpc>
                <a:spcPts val="2489"/>
              </a:lnSpc>
              <a:spcBef>
                <a:spcPct val="0"/>
              </a:spcBef>
            </a:pPr>
            <a:r>
              <a:rPr lang="en-US" sz="2074" b="1" dirty="0">
                <a:solidFill>
                  <a:srgbClr val="012A8B"/>
                </a:solidFill>
                <a:latin typeface="Abhaya Libre Bold"/>
                <a:ea typeface="Abhaya Libre Bold"/>
                <a:cs typeface="Abhaya Libre Bold"/>
                <a:sym typeface="Abhaya Libre Bold"/>
              </a:rPr>
              <a:t>«</a:t>
            </a:r>
            <a:r>
              <a:rPr lang="el-GR" sz="2074" b="1" dirty="0">
                <a:solidFill>
                  <a:srgbClr val="012A8B"/>
                </a:solidFill>
                <a:latin typeface="Abhaya Libre Bold"/>
                <a:ea typeface="Abhaya Libre Bold"/>
                <a:cs typeface="Abhaya Libre Bold"/>
                <a:sym typeface="Abhaya Libre Bold"/>
              </a:rPr>
              <a:t>Μπορείτε να σκεφτείτε κάποιες προκλήσεις που μπορεί να αντιμετωπίσουν οι ανήλικοι εκτός οικογένειας  στην εξάσκηση του δικαίωμα τους στην ελεύθερη μετακίνηση</a:t>
            </a:r>
            <a:r>
              <a:rPr lang="en-US" sz="2074" b="1" dirty="0">
                <a:solidFill>
                  <a:srgbClr val="012A8B"/>
                </a:solidFill>
                <a:latin typeface="Abhaya Libre Bold"/>
                <a:ea typeface="Abhaya Libre Bold"/>
                <a:cs typeface="Abhaya Libre Bold"/>
                <a:sym typeface="Abhaya Libre Bold"/>
              </a:rPr>
              <a:t>? </a:t>
            </a:r>
            <a:r>
              <a:rPr lang="el-GR" sz="2074" b="1" dirty="0">
                <a:solidFill>
                  <a:srgbClr val="012A8B"/>
                </a:solidFill>
                <a:latin typeface="Abhaya Libre Bold"/>
                <a:ea typeface="Abhaya Libre Bold"/>
                <a:cs typeface="Abhaya Libre Bold"/>
                <a:sym typeface="Abhaya Libre Bold"/>
              </a:rPr>
              <a:t>Έχετε ακούσει κάποια περίπτωση που παραβιάστηκε αυτό το δικαίωμα</a:t>
            </a:r>
            <a:r>
              <a:rPr lang="en-US" sz="2074" b="1" dirty="0">
                <a:solidFill>
                  <a:srgbClr val="012A8B"/>
                </a:solidFill>
                <a:latin typeface="Abhaya Libre Bold"/>
                <a:ea typeface="Abhaya Libre Bold"/>
                <a:cs typeface="Abhaya Libre Bold"/>
                <a:sym typeface="Abhaya Libre Bold"/>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TextBox 3"/>
          <p:cNvSpPr txBox="1"/>
          <p:nvPr/>
        </p:nvSpPr>
        <p:spPr>
          <a:xfrm>
            <a:off x="1531425" y="943375"/>
            <a:ext cx="15225150" cy="2154436"/>
          </a:xfrm>
          <a:prstGeom prst="rect">
            <a:avLst/>
          </a:prstGeom>
        </p:spPr>
        <p:txBody>
          <a:bodyPr lIns="0" tIns="0" rIns="0" bIns="0" rtlCol="0" anchor="t">
            <a:spAutoFit/>
          </a:bodyPr>
          <a:lstStyle/>
          <a:p>
            <a:pPr algn="ctr">
              <a:lnSpc>
                <a:spcPts val="8400"/>
              </a:lnSpc>
            </a:pPr>
            <a:r>
              <a:rPr lang="el-GR" sz="7000" b="1" dirty="0">
                <a:solidFill>
                  <a:srgbClr val="FFFFFF"/>
                </a:solidFill>
                <a:latin typeface="Arimo Bold"/>
                <a:ea typeface="Arimo Bold"/>
                <a:cs typeface="Arimo Bold"/>
                <a:sym typeface="Arimo Bold"/>
              </a:rPr>
              <a:t>Βασικές υποχρεώσεις των πολιτών της Ε.Ε.</a:t>
            </a:r>
            <a:endParaRPr lang="en-US" sz="7000" b="1" dirty="0">
              <a:solidFill>
                <a:srgbClr val="FFFFFF"/>
              </a:solidFill>
              <a:latin typeface="Arimo Bold"/>
              <a:ea typeface="Arimo Bold"/>
              <a:cs typeface="Arimo Bold"/>
              <a:sym typeface="Arimo Bold"/>
            </a:endParaRPr>
          </a:p>
        </p:txBody>
      </p:sp>
      <p:sp>
        <p:nvSpPr>
          <p:cNvPr id="4" name="Freeform 4"/>
          <p:cNvSpPr/>
          <p:nvPr/>
        </p:nvSpPr>
        <p:spPr>
          <a:xfrm>
            <a:off x="12194777" y="2458405"/>
            <a:ext cx="5701504" cy="6122420"/>
          </a:xfrm>
          <a:custGeom>
            <a:avLst/>
            <a:gdLst/>
            <a:ahLst/>
            <a:cxnLst/>
            <a:rect l="l" t="t" r="r" b="b"/>
            <a:pathLst>
              <a:path w="5701504" h="6122420">
                <a:moveTo>
                  <a:pt x="0" y="0"/>
                </a:moveTo>
                <a:lnTo>
                  <a:pt x="5701504" y="0"/>
                </a:lnTo>
                <a:lnTo>
                  <a:pt x="5701504" y="6122420"/>
                </a:lnTo>
                <a:lnTo>
                  <a:pt x="0" y="61224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5" name="Freeform 5"/>
          <p:cNvSpPr/>
          <p:nvPr/>
        </p:nvSpPr>
        <p:spPr>
          <a:xfrm>
            <a:off x="14988118" y="-1617211"/>
            <a:ext cx="4668806" cy="4921354"/>
          </a:xfrm>
          <a:custGeom>
            <a:avLst/>
            <a:gdLst/>
            <a:ahLst/>
            <a:cxnLst/>
            <a:rect l="l" t="t" r="r" b="b"/>
            <a:pathLst>
              <a:path w="4668806" h="4921354">
                <a:moveTo>
                  <a:pt x="0" y="0"/>
                </a:moveTo>
                <a:lnTo>
                  <a:pt x="4668806" y="0"/>
                </a:lnTo>
                <a:lnTo>
                  <a:pt x="4668806" y="4921354"/>
                </a:lnTo>
                <a:lnTo>
                  <a:pt x="0" y="492135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6" name="Freeform 6"/>
          <p:cNvSpPr/>
          <p:nvPr/>
        </p:nvSpPr>
        <p:spPr>
          <a:xfrm>
            <a:off x="395396" y="2458405"/>
            <a:ext cx="5701504" cy="6122420"/>
          </a:xfrm>
          <a:custGeom>
            <a:avLst/>
            <a:gdLst/>
            <a:ahLst/>
            <a:cxnLst/>
            <a:rect l="l" t="t" r="r" b="b"/>
            <a:pathLst>
              <a:path w="5701504" h="6122420">
                <a:moveTo>
                  <a:pt x="0" y="0"/>
                </a:moveTo>
                <a:lnTo>
                  <a:pt x="5701504" y="0"/>
                </a:lnTo>
                <a:lnTo>
                  <a:pt x="5701504" y="6122420"/>
                </a:lnTo>
                <a:lnTo>
                  <a:pt x="0" y="61224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7" name="Freeform 7"/>
          <p:cNvSpPr/>
          <p:nvPr/>
        </p:nvSpPr>
        <p:spPr>
          <a:xfrm>
            <a:off x="6293248" y="2458405"/>
            <a:ext cx="5701504" cy="6122420"/>
          </a:xfrm>
          <a:custGeom>
            <a:avLst/>
            <a:gdLst/>
            <a:ahLst/>
            <a:cxnLst/>
            <a:rect l="l" t="t" r="r" b="b"/>
            <a:pathLst>
              <a:path w="5701504" h="6122420">
                <a:moveTo>
                  <a:pt x="0" y="0"/>
                </a:moveTo>
                <a:lnTo>
                  <a:pt x="5701504" y="0"/>
                </a:lnTo>
                <a:lnTo>
                  <a:pt x="5701504" y="6122420"/>
                </a:lnTo>
                <a:lnTo>
                  <a:pt x="0" y="61224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8" name="TextBox 8"/>
          <p:cNvSpPr txBox="1"/>
          <p:nvPr/>
        </p:nvSpPr>
        <p:spPr>
          <a:xfrm>
            <a:off x="6413088" y="5065016"/>
            <a:ext cx="5267316" cy="3052118"/>
          </a:xfrm>
          <a:prstGeom prst="rect">
            <a:avLst/>
          </a:prstGeom>
        </p:spPr>
        <p:txBody>
          <a:bodyPr wrap="square" lIns="0" tIns="0" rIns="0" bIns="0" rtlCol="0" anchor="t">
            <a:spAutoFit/>
          </a:bodyPr>
          <a:lstStyle/>
          <a:p>
            <a:pPr algn="just">
              <a:lnSpc>
                <a:spcPts val="3359"/>
              </a:lnSpc>
            </a:pPr>
            <a:r>
              <a:rPr lang="el-GR" sz="2799" dirty="0">
                <a:solidFill>
                  <a:srgbClr val="080A78"/>
                </a:solidFill>
                <a:latin typeface="Abhaya Libre"/>
                <a:ea typeface="Abhaya Libre"/>
                <a:cs typeface="Abhaya Libre"/>
                <a:sym typeface="Abhaya Libre"/>
              </a:rPr>
              <a:t>Εκτός από την ψήφο, οι πολίτες της Ε.Ε. έχουν την υποχρέωση να συνεισφέρουν και στην κοινότητα τους. Ωθήστε τους ανήλικους να εμπλακούν σε τοπικά έργα, όπως περιβαλλοντικές ή κοινωνικές πρωτοβουλίες</a:t>
            </a:r>
            <a:endParaRPr lang="en-US" sz="2799" dirty="0">
              <a:solidFill>
                <a:srgbClr val="080A78"/>
              </a:solidFill>
              <a:latin typeface="Abhaya Libre"/>
              <a:ea typeface="Abhaya Libre"/>
              <a:cs typeface="Abhaya Libre"/>
              <a:sym typeface="Abhaya Libre"/>
            </a:endParaRPr>
          </a:p>
        </p:txBody>
      </p:sp>
      <p:sp>
        <p:nvSpPr>
          <p:cNvPr id="9" name="TextBox 9"/>
          <p:cNvSpPr txBox="1"/>
          <p:nvPr/>
        </p:nvSpPr>
        <p:spPr>
          <a:xfrm>
            <a:off x="12114592" y="4417316"/>
            <a:ext cx="5465501" cy="3924151"/>
          </a:xfrm>
          <a:prstGeom prst="rect">
            <a:avLst/>
          </a:prstGeom>
        </p:spPr>
        <p:txBody>
          <a:bodyPr wrap="square" lIns="0" tIns="0" rIns="0" bIns="0" rtlCol="0" anchor="t">
            <a:spAutoFit/>
          </a:bodyPr>
          <a:lstStyle/>
          <a:p>
            <a:pPr algn="just">
              <a:lnSpc>
                <a:spcPts val="3359"/>
              </a:lnSpc>
            </a:pPr>
            <a:r>
              <a:rPr lang="el-GR" sz="2799" dirty="0">
                <a:solidFill>
                  <a:srgbClr val="080A78"/>
                </a:solidFill>
                <a:latin typeface="Abhaya Libre"/>
                <a:ea typeface="Abhaya Libre"/>
                <a:cs typeface="Abhaya Libre"/>
                <a:sym typeface="Abhaya Libre"/>
              </a:rPr>
              <a:t>Η Ευρωπαϊκή ταυτότητα συνάδει με το καθήκον της συνεργασίας για το κοινό καλό</a:t>
            </a:r>
            <a:r>
              <a:rPr lang="en-US" sz="2799" dirty="0">
                <a:solidFill>
                  <a:srgbClr val="080A78"/>
                </a:solidFill>
                <a:latin typeface="Abhaya Libre"/>
                <a:ea typeface="Abhaya Libre"/>
                <a:cs typeface="Abhaya Libre"/>
                <a:sym typeface="Abhaya Libre"/>
              </a:rPr>
              <a:t>, </a:t>
            </a:r>
            <a:r>
              <a:rPr lang="el-GR" sz="2799" dirty="0">
                <a:solidFill>
                  <a:srgbClr val="080A78"/>
                </a:solidFill>
                <a:latin typeface="Abhaya Libre"/>
                <a:ea typeface="Abhaya Libre"/>
                <a:cs typeface="Abhaya Libre"/>
                <a:sym typeface="Abhaya Libre"/>
              </a:rPr>
              <a:t>και εντός συνόρων και με στις υπόλοιπες χώρες της Ε.Ε.</a:t>
            </a:r>
            <a:r>
              <a:rPr lang="en-US" sz="2799" dirty="0">
                <a:solidFill>
                  <a:srgbClr val="080A78"/>
                </a:solidFill>
                <a:latin typeface="Abhaya Libre"/>
                <a:ea typeface="Abhaya Libre"/>
                <a:cs typeface="Abhaya Libre"/>
                <a:sym typeface="Abhaya Libre"/>
              </a:rPr>
              <a:t>.</a:t>
            </a:r>
            <a:r>
              <a:rPr lang="el-GR" sz="2799" dirty="0">
                <a:solidFill>
                  <a:srgbClr val="080A78"/>
                </a:solidFill>
                <a:latin typeface="Abhaya Libre"/>
                <a:ea typeface="Abhaya Libre"/>
                <a:cs typeface="Abhaya Libre"/>
                <a:sym typeface="Abhaya Libre"/>
              </a:rPr>
              <a:t> Ενημερώστε τους ανήλικους για τη σημασία της αλληλεγγύης</a:t>
            </a:r>
            <a:r>
              <a:rPr lang="en-US" sz="2799" dirty="0">
                <a:solidFill>
                  <a:srgbClr val="080A78"/>
                </a:solidFill>
                <a:latin typeface="Abhaya Libre"/>
                <a:ea typeface="Abhaya Libre"/>
                <a:cs typeface="Abhaya Libre"/>
                <a:sym typeface="Abhaya Libre"/>
              </a:rPr>
              <a:t>, </a:t>
            </a:r>
            <a:r>
              <a:rPr lang="el-GR" sz="2799" dirty="0">
                <a:solidFill>
                  <a:srgbClr val="080A78"/>
                </a:solidFill>
                <a:latin typeface="Abhaya Libre"/>
                <a:ea typeface="Abhaya Libre"/>
                <a:cs typeface="Abhaya Libre"/>
                <a:sym typeface="Abhaya Libre"/>
              </a:rPr>
              <a:t>και ειδικότερα για τη διεθνή συνεργασία και υποστήριξη περιθωριοποιημένων κοινοτήτων.</a:t>
            </a:r>
            <a:endParaRPr lang="en-US" sz="2799" dirty="0">
              <a:solidFill>
                <a:srgbClr val="080A78"/>
              </a:solidFill>
              <a:latin typeface="Abhaya Libre"/>
              <a:ea typeface="Abhaya Libre"/>
              <a:cs typeface="Abhaya Libre"/>
              <a:sym typeface="Abhaya Libre"/>
            </a:endParaRPr>
          </a:p>
        </p:txBody>
      </p:sp>
      <p:sp>
        <p:nvSpPr>
          <p:cNvPr id="10" name="TextBox 10"/>
          <p:cNvSpPr txBox="1"/>
          <p:nvPr/>
        </p:nvSpPr>
        <p:spPr>
          <a:xfrm>
            <a:off x="391720" y="4417316"/>
            <a:ext cx="5388994" cy="4360168"/>
          </a:xfrm>
          <a:prstGeom prst="rect">
            <a:avLst/>
          </a:prstGeom>
        </p:spPr>
        <p:txBody>
          <a:bodyPr wrap="square" lIns="0" tIns="0" rIns="0" bIns="0" rtlCol="0" anchor="t">
            <a:spAutoFit/>
          </a:bodyPr>
          <a:lstStyle/>
          <a:p>
            <a:pPr algn="just">
              <a:lnSpc>
                <a:spcPts val="3359"/>
              </a:lnSpc>
            </a:pPr>
            <a:r>
              <a:rPr lang="el-GR" sz="2799" dirty="0">
                <a:solidFill>
                  <a:srgbClr val="080A78"/>
                </a:solidFill>
                <a:latin typeface="Abhaya Libre"/>
                <a:ea typeface="Abhaya Libre"/>
                <a:cs typeface="Abhaya Libre"/>
                <a:sym typeface="Abhaya Libre"/>
              </a:rPr>
              <a:t>Όλοι οι πολίτες της Ε.Ε .θα πρέπει να συμμορφώνονται με  το εθνικό και το ευρωπαϊκό δίκαιο</a:t>
            </a:r>
            <a:r>
              <a:rPr lang="en-US" sz="2799" dirty="0">
                <a:solidFill>
                  <a:srgbClr val="080A78"/>
                </a:solidFill>
                <a:latin typeface="Abhaya Libre"/>
                <a:ea typeface="Abhaya Libre"/>
                <a:cs typeface="Abhaya Libre"/>
                <a:sym typeface="Abhaya Libre"/>
              </a:rPr>
              <a:t>. </a:t>
            </a:r>
            <a:r>
              <a:rPr lang="el-GR" sz="2799" dirty="0">
                <a:solidFill>
                  <a:srgbClr val="080A78"/>
                </a:solidFill>
                <a:latin typeface="Abhaya Libre"/>
                <a:ea typeface="Abhaya Libre"/>
                <a:cs typeface="Abhaya Libre"/>
                <a:sym typeface="Abhaya Libre"/>
              </a:rPr>
              <a:t>Βοηθώντας τους ανήλικος να καταλάβουν τον ρόλο τους στην διατήρηση και το σεβασμό των νόμων, όπως και το δικαίωμα τους να προσβάλουν </a:t>
            </a:r>
            <a:r>
              <a:rPr lang="el-GR" sz="2799" dirty="0" err="1">
                <a:solidFill>
                  <a:srgbClr val="080A78"/>
                </a:solidFill>
                <a:latin typeface="Abhaya Libre"/>
                <a:ea typeface="Abhaya Libre"/>
                <a:cs typeface="Abhaya Libre"/>
                <a:sym typeface="Abhaya Libre"/>
              </a:rPr>
              <a:t>αδικουςνόμους</a:t>
            </a:r>
            <a:r>
              <a:rPr lang="en-US" sz="2799" dirty="0">
                <a:solidFill>
                  <a:srgbClr val="080A78"/>
                </a:solidFill>
                <a:latin typeface="Abhaya Libre"/>
                <a:ea typeface="Abhaya Libre"/>
                <a:cs typeface="Abhaya Libre"/>
                <a:sym typeface="Abhaya Libre"/>
              </a:rPr>
              <a:t>,</a:t>
            </a:r>
            <a:r>
              <a:rPr lang="el-GR" sz="2799" dirty="0">
                <a:solidFill>
                  <a:srgbClr val="080A78"/>
                </a:solidFill>
                <a:latin typeface="Abhaya Libre"/>
                <a:ea typeface="Abhaya Libre"/>
                <a:cs typeface="Abhaya Libre"/>
                <a:sym typeface="Abhaya Libre"/>
              </a:rPr>
              <a:t> είναι βασικό για τη προώθηση της ισονομίας.</a:t>
            </a:r>
            <a:endParaRPr lang="en-US" sz="2799" dirty="0">
              <a:solidFill>
                <a:srgbClr val="080A78"/>
              </a:solidFill>
              <a:latin typeface="Abhaya Libre"/>
              <a:ea typeface="Abhaya Libre"/>
              <a:cs typeface="Abhaya Libre"/>
              <a:sym typeface="Abhaya Libre"/>
            </a:endParaRPr>
          </a:p>
        </p:txBody>
      </p:sp>
      <p:sp>
        <p:nvSpPr>
          <p:cNvPr id="11" name="TextBox 11"/>
          <p:cNvSpPr txBox="1"/>
          <p:nvPr/>
        </p:nvSpPr>
        <p:spPr>
          <a:xfrm>
            <a:off x="711584" y="3084900"/>
            <a:ext cx="5069129" cy="1332416"/>
          </a:xfrm>
          <a:prstGeom prst="rect">
            <a:avLst/>
          </a:prstGeom>
        </p:spPr>
        <p:txBody>
          <a:bodyPr lIns="0" tIns="0" rIns="0" bIns="0" rtlCol="0" anchor="t">
            <a:spAutoFit/>
          </a:bodyPr>
          <a:lstStyle/>
          <a:p>
            <a:pPr algn="ctr">
              <a:lnSpc>
                <a:spcPts val="5160"/>
              </a:lnSpc>
            </a:pPr>
            <a:r>
              <a:rPr lang="el-GR" sz="4300" b="1" dirty="0">
                <a:solidFill>
                  <a:srgbClr val="2C2C8C"/>
                </a:solidFill>
                <a:latin typeface="Glacial Indifference"/>
                <a:ea typeface="Glacial Indifference"/>
                <a:cs typeface="Glacial Indifference"/>
                <a:sym typeface="Glacial Indifference"/>
              </a:rPr>
              <a:t>Σεβασμός στους νόμους της Ε.Ε</a:t>
            </a:r>
            <a:r>
              <a:rPr lang="el-GR" sz="4300" dirty="0">
                <a:solidFill>
                  <a:srgbClr val="2C2C8C"/>
                </a:solidFill>
                <a:latin typeface="Glacial Indifference"/>
                <a:ea typeface="Glacial Indifference"/>
                <a:cs typeface="Glacial Indifference"/>
                <a:sym typeface="Glacial Indifference"/>
              </a:rPr>
              <a:t>.</a:t>
            </a:r>
            <a:endParaRPr lang="en-US" sz="4300" dirty="0">
              <a:solidFill>
                <a:srgbClr val="2C2C8C"/>
              </a:solidFill>
              <a:latin typeface="Glacial Indifference"/>
              <a:ea typeface="Glacial Indifference"/>
              <a:cs typeface="Glacial Indifference"/>
              <a:sym typeface="Glacial Indifference"/>
            </a:endParaRPr>
          </a:p>
        </p:txBody>
      </p:sp>
      <p:sp>
        <p:nvSpPr>
          <p:cNvPr id="12" name="TextBox 12"/>
          <p:cNvSpPr txBox="1"/>
          <p:nvPr/>
        </p:nvSpPr>
        <p:spPr>
          <a:xfrm>
            <a:off x="6611274" y="3732600"/>
            <a:ext cx="5069129" cy="1332416"/>
          </a:xfrm>
          <a:prstGeom prst="rect">
            <a:avLst/>
          </a:prstGeom>
        </p:spPr>
        <p:txBody>
          <a:bodyPr lIns="0" tIns="0" rIns="0" bIns="0" rtlCol="0" anchor="t">
            <a:spAutoFit/>
          </a:bodyPr>
          <a:lstStyle/>
          <a:p>
            <a:pPr algn="ctr">
              <a:lnSpc>
                <a:spcPts val="5160"/>
              </a:lnSpc>
            </a:pPr>
            <a:r>
              <a:rPr lang="el-GR" sz="4300" b="1" dirty="0">
                <a:solidFill>
                  <a:srgbClr val="2C2C8C"/>
                </a:solidFill>
                <a:latin typeface="Glacial Indifference"/>
                <a:ea typeface="Glacial Indifference"/>
                <a:cs typeface="Glacial Indifference"/>
                <a:sym typeface="Glacial Indifference"/>
              </a:rPr>
              <a:t>Συμμετοχή στα κοινά</a:t>
            </a:r>
            <a:endParaRPr lang="en-US" sz="4300" b="1" dirty="0">
              <a:solidFill>
                <a:srgbClr val="2C2C8C"/>
              </a:solidFill>
              <a:latin typeface="Glacial Indifference"/>
              <a:ea typeface="Glacial Indifference"/>
              <a:cs typeface="Glacial Indifference"/>
              <a:sym typeface="Glacial Indifference"/>
            </a:endParaRPr>
          </a:p>
        </p:txBody>
      </p:sp>
      <p:sp>
        <p:nvSpPr>
          <p:cNvPr id="13" name="TextBox 13"/>
          <p:cNvSpPr txBox="1"/>
          <p:nvPr/>
        </p:nvSpPr>
        <p:spPr>
          <a:xfrm>
            <a:off x="12510964" y="3084900"/>
            <a:ext cx="5069129" cy="1332416"/>
          </a:xfrm>
          <a:prstGeom prst="rect">
            <a:avLst/>
          </a:prstGeom>
        </p:spPr>
        <p:txBody>
          <a:bodyPr lIns="0" tIns="0" rIns="0" bIns="0" rtlCol="0" anchor="t">
            <a:spAutoFit/>
          </a:bodyPr>
          <a:lstStyle/>
          <a:p>
            <a:pPr algn="ctr">
              <a:lnSpc>
                <a:spcPts val="5160"/>
              </a:lnSpc>
            </a:pPr>
            <a:r>
              <a:rPr lang="el-GR" sz="4300" b="1" dirty="0">
                <a:solidFill>
                  <a:srgbClr val="2C2C8C"/>
                </a:solidFill>
                <a:latin typeface="Glacial Indifference"/>
                <a:ea typeface="Glacial Indifference"/>
                <a:cs typeface="Glacial Indifference"/>
                <a:sym typeface="Glacial Indifference"/>
              </a:rPr>
              <a:t>Αλληλεγγύη και συνεργασία</a:t>
            </a:r>
            <a:endParaRPr lang="en-US" sz="4300" b="1" dirty="0">
              <a:solidFill>
                <a:srgbClr val="2C2C8C"/>
              </a:solidFill>
              <a:latin typeface="Glacial Indifference"/>
              <a:ea typeface="Glacial Indifference"/>
              <a:cs typeface="Glacial Indifference"/>
              <a:sym typeface="Glacial Indifference"/>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dirty="0"/>
          </a:p>
        </p:txBody>
      </p:sp>
      <p:sp>
        <p:nvSpPr>
          <p:cNvPr id="3" name="Freeform 3"/>
          <p:cNvSpPr/>
          <p:nvPr/>
        </p:nvSpPr>
        <p:spPr>
          <a:xfrm>
            <a:off x="16556998" y="8133585"/>
            <a:ext cx="3133775" cy="3266764"/>
          </a:xfrm>
          <a:custGeom>
            <a:avLst/>
            <a:gdLst/>
            <a:ahLst/>
            <a:cxnLst/>
            <a:rect l="l" t="t" r="r" b="b"/>
            <a:pathLst>
              <a:path w="3133775" h="3266764">
                <a:moveTo>
                  <a:pt x="0" y="0"/>
                </a:moveTo>
                <a:lnTo>
                  <a:pt x="3133775" y="0"/>
                </a:lnTo>
                <a:lnTo>
                  <a:pt x="3133775" y="3266763"/>
                </a:lnTo>
                <a:lnTo>
                  <a:pt x="0" y="32667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1357534" y="4793755"/>
            <a:ext cx="5429226" cy="1143262"/>
          </a:xfrm>
          <a:prstGeom prst="rect">
            <a:avLst/>
          </a:prstGeom>
        </p:spPr>
        <p:txBody>
          <a:bodyPr lIns="0" tIns="0" rIns="0" bIns="0" rtlCol="0" anchor="t">
            <a:spAutoFit/>
          </a:bodyPr>
          <a:lstStyle/>
          <a:p>
            <a:pPr algn="ctr">
              <a:lnSpc>
                <a:spcPts val="4560"/>
              </a:lnSpc>
            </a:pPr>
            <a:r>
              <a:rPr lang="el-GR" sz="3800" b="1" dirty="0">
                <a:solidFill>
                  <a:srgbClr val="FFFFFF"/>
                </a:solidFill>
                <a:latin typeface="Arimo Bold"/>
                <a:ea typeface="Arimo Bold"/>
                <a:cs typeface="Arimo Bold"/>
                <a:sym typeface="Arimo Bold"/>
              </a:rPr>
              <a:t>Πρωτοβουλία Ευρωπαίων Πολιτών</a:t>
            </a:r>
            <a:endParaRPr lang="en-US" sz="3800" b="1" dirty="0">
              <a:solidFill>
                <a:srgbClr val="FFFFFF"/>
              </a:solidFill>
              <a:latin typeface="Arimo Bold"/>
              <a:ea typeface="Arimo Bold"/>
              <a:cs typeface="Arimo Bold"/>
              <a:sym typeface="Arimo Bold"/>
            </a:endParaRPr>
          </a:p>
        </p:txBody>
      </p:sp>
      <p:sp>
        <p:nvSpPr>
          <p:cNvPr id="5" name="TextBox 5"/>
          <p:cNvSpPr txBox="1"/>
          <p:nvPr/>
        </p:nvSpPr>
        <p:spPr>
          <a:xfrm>
            <a:off x="7113490" y="4812796"/>
            <a:ext cx="4065150" cy="1143262"/>
          </a:xfrm>
          <a:prstGeom prst="rect">
            <a:avLst/>
          </a:prstGeom>
        </p:spPr>
        <p:txBody>
          <a:bodyPr lIns="0" tIns="0" rIns="0" bIns="0" rtlCol="0" anchor="t">
            <a:spAutoFit/>
          </a:bodyPr>
          <a:lstStyle/>
          <a:p>
            <a:pPr algn="ctr">
              <a:lnSpc>
                <a:spcPts val="4560"/>
              </a:lnSpc>
            </a:pPr>
            <a:r>
              <a:rPr lang="el-GR" sz="3800" b="1" dirty="0">
                <a:solidFill>
                  <a:srgbClr val="FFFFFF"/>
                </a:solidFill>
                <a:latin typeface="Arimo Bold"/>
                <a:ea typeface="Arimo Bold"/>
                <a:cs typeface="Arimo Bold"/>
                <a:sym typeface="Arimo Bold"/>
              </a:rPr>
              <a:t>Δημόσια Διαβούλευση</a:t>
            </a:r>
            <a:endParaRPr lang="en-US" sz="3800" b="1" dirty="0">
              <a:solidFill>
                <a:srgbClr val="FFFFFF"/>
              </a:solidFill>
              <a:latin typeface="Arimo Bold"/>
              <a:ea typeface="Arimo Bold"/>
              <a:cs typeface="Arimo Bold"/>
              <a:sym typeface="Arimo Bold"/>
            </a:endParaRPr>
          </a:p>
        </p:txBody>
      </p:sp>
      <p:sp>
        <p:nvSpPr>
          <p:cNvPr id="6" name="TextBox 6"/>
          <p:cNvSpPr txBox="1"/>
          <p:nvPr/>
        </p:nvSpPr>
        <p:spPr>
          <a:xfrm>
            <a:off x="12064331" y="4860421"/>
            <a:ext cx="5420658" cy="1102866"/>
          </a:xfrm>
          <a:prstGeom prst="rect">
            <a:avLst/>
          </a:prstGeom>
        </p:spPr>
        <p:txBody>
          <a:bodyPr wrap="square" lIns="0" tIns="0" rIns="0" bIns="0" rtlCol="0" anchor="t">
            <a:spAutoFit/>
          </a:bodyPr>
          <a:lstStyle/>
          <a:p>
            <a:pPr algn="ctr">
              <a:lnSpc>
                <a:spcPts val="4320"/>
              </a:lnSpc>
            </a:pPr>
            <a:r>
              <a:rPr lang="el-GR" sz="3600" b="1" dirty="0">
                <a:solidFill>
                  <a:srgbClr val="FFFFFF"/>
                </a:solidFill>
                <a:latin typeface="Arimo Bold"/>
                <a:ea typeface="Arimo Bold"/>
                <a:cs typeface="Arimo Bold"/>
                <a:sym typeface="Arimo Bold"/>
              </a:rPr>
              <a:t>Εθελοντισμός &amp; Κοινωνική συμμετοχή</a:t>
            </a:r>
            <a:endParaRPr lang="en-US" sz="3600" b="1" dirty="0">
              <a:solidFill>
                <a:srgbClr val="FFFFFF"/>
              </a:solidFill>
              <a:latin typeface="Arimo Bold"/>
              <a:ea typeface="Arimo Bold"/>
              <a:cs typeface="Arimo Bold"/>
              <a:sym typeface="Arimo Bold"/>
            </a:endParaRPr>
          </a:p>
        </p:txBody>
      </p:sp>
      <p:sp>
        <p:nvSpPr>
          <p:cNvPr id="7" name="AutoShape 7"/>
          <p:cNvSpPr/>
          <p:nvPr/>
        </p:nvSpPr>
        <p:spPr>
          <a:xfrm flipH="1">
            <a:off x="4072147" y="3459296"/>
            <a:ext cx="5074168" cy="1353509"/>
          </a:xfrm>
          <a:prstGeom prst="line">
            <a:avLst/>
          </a:prstGeom>
          <a:ln w="19050" cap="rnd">
            <a:solidFill>
              <a:srgbClr val="FFFFFF"/>
            </a:solidFill>
            <a:prstDash val="solid"/>
            <a:headEnd type="none" w="sm" len="sm"/>
            <a:tailEnd type="diamond" w="lg" len="lg"/>
          </a:ln>
        </p:spPr>
        <p:txBody>
          <a:bodyPr/>
          <a:lstStyle/>
          <a:p>
            <a:endParaRPr lang="es-ES"/>
          </a:p>
        </p:txBody>
      </p:sp>
      <p:sp>
        <p:nvSpPr>
          <p:cNvPr id="8" name="AutoShape 8"/>
          <p:cNvSpPr/>
          <p:nvPr/>
        </p:nvSpPr>
        <p:spPr>
          <a:xfrm>
            <a:off x="9146656" y="3450170"/>
            <a:ext cx="5651127" cy="1438825"/>
          </a:xfrm>
          <a:prstGeom prst="line">
            <a:avLst/>
          </a:prstGeom>
          <a:ln w="19050" cap="rnd">
            <a:solidFill>
              <a:srgbClr val="FFFFFF"/>
            </a:solidFill>
            <a:prstDash val="solid"/>
            <a:headEnd type="none" w="sm" len="sm"/>
            <a:tailEnd type="diamond" w="lg" len="lg"/>
          </a:ln>
        </p:spPr>
        <p:txBody>
          <a:bodyPr/>
          <a:lstStyle/>
          <a:p>
            <a:endParaRPr lang="es-ES"/>
          </a:p>
        </p:txBody>
      </p:sp>
      <p:sp>
        <p:nvSpPr>
          <p:cNvPr id="9" name="AutoShape 9"/>
          <p:cNvSpPr/>
          <p:nvPr/>
        </p:nvSpPr>
        <p:spPr>
          <a:xfrm flipH="1">
            <a:off x="9146065" y="3459296"/>
            <a:ext cx="250" cy="1372550"/>
          </a:xfrm>
          <a:prstGeom prst="line">
            <a:avLst/>
          </a:prstGeom>
          <a:ln w="19050" cap="rnd">
            <a:solidFill>
              <a:srgbClr val="FFFFFF"/>
            </a:solidFill>
            <a:prstDash val="solid"/>
            <a:headEnd type="none" w="sm" len="sm"/>
            <a:tailEnd type="diamond" w="lg" len="lg"/>
          </a:ln>
        </p:spPr>
        <p:txBody>
          <a:bodyPr/>
          <a:lstStyle/>
          <a:p>
            <a:endParaRPr lang="es-ES"/>
          </a:p>
        </p:txBody>
      </p:sp>
      <p:sp>
        <p:nvSpPr>
          <p:cNvPr id="10" name="Freeform 10"/>
          <p:cNvSpPr/>
          <p:nvPr/>
        </p:nvSpPr>
        <p:spPr>
          <a:xfrm>
            <a:off x="5489056" y="2131769"/>
            <a:ext cx="7315200" cy="1216152"/>
          </a:xfrm>
          <a:custGeom>
            <a:avLst/>
            <a:gdLst/>
            <a:ahLst/>
            <a:cxnLst/>
            <a:rect l="l" t="t" r="r" b="b"/>
            <a:pathLst>
              <a:path w="7315200" h="1216152">
                <a:moveTo>
                  <a:pt x="0" y="0"/>
                </a:moveTo>
                <a:lnTo>
                  <a:pt x="7315200" y="0"/>
                </a:lnTo>
                <a:lnTo>
                  <a:pt x="7315200" y="1216152"/>
                </a:lnTo>
                <a:lnTo>
                  <a:pt x="0" y="12161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11" name="TextBox 11"/>
          <p:cNvSpPr txBox="1"/>
          <p:nvPr/>
        </p:nvSpPr>
        <p:spPr>
          <a:xfrm>
            <a:off x="1480434" y="695725"/>
            <a:ext cx="15225150" cy="1077218"/>
          </a:xfrm>
          <a:prstGeom prst="rect">
            <a:avLst/>
          </a:prstGeom>
        </p:spPr>
        <p:txBody>
          <a:bodyPr lIns="0" tIns="0" rIns="0" bIns="0" rtlCol="0" anchor="t">
            <a:spAutoFit/>
          </a:bodyPr>
          <a:lstStyle/>
          <a:p>
            <a:pPr algn="l">
              <a:lnSpc>
                <a:spcPts val="8400"/>
              </a:lnSpc>
            </a:pPr>
            <a:r>
              <a:rPr lang="el-GR" sz="7000" b="1" dirty="0">
                <a:solidFill>
                  <a:srgbClr val="FFFFFF"/>
                </a:solidFill>
                <a:latin typeface="Arimo Bold"/>
                <a:ea typeface="Arimo Bold"/>
                <a:cs typeface="Arimo Bold"/>
                <a:sym typeface="Arimo Bold"/>
              </a:rPr>
              <a:t>Συμμετοχή στα κοινά</a:t>
            </a:r>
            <a:endParaRPr lang="en-US" sz="7000" b="1" dirty="0">
              <a:solidFill>
                <a:srgbClr val="FFFFFF"/>
              </a:solidFill>
              <a:latin typeface="Arimo Bold"/>
              <a:ea typeface="Arimo Bold"/>
              <a:cs typeface="Arimo Bold"/>
              <a:sym typeface="Arimo Bold"/>
            </a:endParaRPr>
          </a:p>
        </p:txBody>
      </p:sp>
      <p:sp>
        <p:nvSpPr>
          <p:cNvPr id="12" name="TextBox 12"/>
          <p:cNvSpPr txBox="1"/>
          <p:nvPr/>
        </p:nvSpPr>
        <p:spPr>
          <a:xfrm>
            <a:off x="228600" y="5974846"/>
            <a:ext cx="6558160" cy="4360168"/>
          </a:xfrm>
          <a:prstGeom prst="rect">
            <a:avLst/>
          </a:prstGeom>
        </p:spPr>
        <p:txBody>
          <a:bodyPr wrap="square" lIns="0" tIns="0" rIns="0" bIns="0" rtlCol="0" anchor="t">
            <a:spAutoFit/>
          </a:bodyPr>
          <a:lstStyle/>
          <a:p>
            <a:pPr algn="just">
              <a:lnSpc>
                <a:spcPts val="3359"/>
              </a:lnSpc>
            </a:pPr>
            <a:r>
              <a:rPr lang="el-GR" sz="2799" dirty="0">
                <a:solidFill>
                  <a:srgbClr val="FFFFFF"/>
                </a:solidFill>
                <a:latin typeface="Abhaya Libre"/>
                <a:ea typeface="Abhaya Libre"/>
                <a:cs typeface="Abhaya Libre"/>
                <a:sym typeface="Abhaya Libre"/>
              </a:rPr>
              <a:t>Μία πλατφόρμα όπου οι πολίτες της Ε.Ε. Μπορούν να προτείνουν νέους νόμους.</a:t>
            </a:r>
            <a:r>
              <a:rPr lang="en-US" sz="2799" dirty="0">
                <a:solidFill>
                  <a:srgbClr val="FFFFFF"/>
                </a:solidFill>
                <a:latin typeface="Abhaya Libre"/>
                <a:ea typeface="Abhaya Libre"/>
                <a:cs typeface="Abhaya Libre"/>
                <a:sym typeface="Abhaya Libre"/>
              </a:rPr>
              <a:t> </a:t>
            </a:r>
            <a:r>
              <a:rPr lang="el-GR" sz="2799" dirty="0">
                <a:solidFill>
                  <a:srgbClr val="FFFFFF"/>
                </a:solidFill>
                <a:latin typeface="Abhaya Libre"/>
                <a:ea typeface="Abhaya Libre"/>
                <a:cs typeface="Abhaya Libre"/>
                <a:sym typeface="Abhaya Libre"/>
              </a:rPr>
              <a:t>Με την υποστήριξη ενός εκατομμυρίου ψήφων, η πρόταση θα πρέπει να εξεταστεί από την Ευρωπαϊκή Επιτροπή</a:t>
            </a:r>
            <a:r>
              <a:rPr lang="en-US" sz="2799" dirty="0">
                <a:solidFill>
                  <a:srgbClr val="FFFFFF"/>
                </a:solidFill>
                <a:latin typeface="Abhaya Libre"/>
                <a:ea typeface="Abhaya Libre"/>
                <a:cs typeface="Abhaya Libre"/>
                <a:sym typeface="Abhaya Libre"/>
              </a:rPr>
              <a:t>.</a:t>
            </a:r>
            <a:r>
              <a:rPr lang="el-GR" sz="2799" dirty="0">
                <a:solidFill>
                  <a:srgbClr val="FFFFFF"/>
                </a:solidFill>
                <a:latin typeface="Abhaya Libre"/>
                <a:ea typeface="Abhaya Libre"/>
                <a:cs typeface="Abhaya Libre"/>
                <a:sym typeface="Abhaya Libre"/>
              </a:rPr>
              <a:t>Οι ενήλικες μπορούν να εξηγήσουν στους ανήλικους πως λειτουργούν οι κοινωνικές πρωτοβουλίες και πως μπορούν να εμπλακούν στον σχηματισμό της ευρωπαϊκής πολιτικής.</a:t>
            </a:r>
            <a:endParaRPr lang="en-US" sz="2799" dirty="0">
              <a:solidFill>
                <a:srgbClr val="FFFFFF"/>
              </a:solidFill>
              <a:latin typeface="Abhaya Libre"/>
              <a:ea typeface="Abhaya Libre"/>
              <a:cs typeface="Abhaya Libre"/>
              <a:sym typeface="Abhaya Libre"/>
            </a:endParaRPr>
          </a:p>
        </p:txBody>
      </p:sp>
      <p:sp>
        <p:nvSpPr>
          <p:cNvPr id="13" name="TextBox 13"/>
          <p:cNvSpPr txBox="1"/>
          <p:nvPr/>
        </p:nvSpPr>
        <p:spPr>
          <a:xfrm>
            <a:off x="7113490" y="6212971"/>
            <a:ext cx="4624111" cy="3924151"/>
          </a:xfrm>
          <a:prstGeom prst="rect">
            <a:avLst/>
          </a:prstGeom>
        </p:spPr>
        <p:txBody>
          <a:bodyPr lIns="0" tIns="0" rIns="0" bIns="0" rtlCol="0" anchor="t">
            <a:spAutoFit/>
          </a:bodyPr>
          <a:lstStyle/>
          <a:p>
            <a:pPr algn="just">
              <a:lnSpc>
                <a:spcPts val="3359"/>
              </a:lnSpc>
            </a:pPr>
            <a:r>
              <a:rPr lang="el-GR" sz="2799" dirty="0">
                <a:solidFill>
                  <a:srgbClr val="FFFFFF"/>
                </a:solidFill>
                <a:latin typeface="Abhaya Libre"/>
                <a:ea typeface="Abhaya Libre"/>
                <a:cs typeface="Abhaya Libre"/>
                <a:sym typeface="Abhaya Libre"/>
              </a:rPr>
              <a:t>Η Ε.Ε. συχνά φέρει σε διαβούλευση σημαντικά  θέματα πολιτικής, ζητώντας από τους πολίτες να τοποθετηθούν. Είναι μια ευκαιρία να ακουστούν οι διαφορετικές  «φωνές» ή η υποστήριξη σε διάφορες πρωτοβουλίες. </a:t>
            </a:r>
            <a:r>
              <a:rPr lang="en-US" sz="2799" dirty="0">
                <a:solidFill>
                  <a:srgbClr val="FFFFFF"/>
                </a:solidFill>
                <a:latin typeface="Abhaya Libre"/>
                <a:ea typeface="Abhaya Libre"/>
                <a:cs typeface="Abhaya Libre"/>
                <a:sym typeface="Abhaya Libre"/>
              </a:rPr>
              <a:t>.</a:t>
            </a:r>
          </a:p>
        </p:txBody>
      </p:sp>
      <p:sp>
        <p:nvSpPr>
          <p:cNvPr id="14" name="TextBox 14"/>
          <p:cNvSpPr txBox="1"/>
          <p:nvPr/>
        </p:nvSpPr>
        <p:spPr>
          <a:xfrm>
            <a:off x="12372428" y="6212971"/>
            <a:ext cx="5112561" cy="3488134"/>
          </a:xfrm>
          <a:prstGeom prst="rect">
            <a:avLst/>
          </a:prstGeom>
        </p:spPr>
        <p:txBody>
          <a:bodyPr lIns="0" tIns="0" rIns="0" bIns="0" rtlCol="0" anchor="t">
            <a:spAutoFit/>
          </a:bodyPr>
          <a:lstStyle/>
          <a:p>
            <a:pPr algn="just">
              <a:lnSpc>
                <a:spcPts val="3359"/>
              </a:lnSpc>
            </a:pPr>
            <a:r>
              <a:rPr lang="el-GR" sz="2799" dirty="0">
                <a:solidFill>
                  <a:srgbClr val="FFFFFF"/>
                </a:solidFill>
                <a:latin typeface="Abhaya Libre"/>
                <a:ea typeface="Abhaya Libre"/>
                <a:cs typeface="Abhaya Libre"/>
                <a:sym typeface="Abhaya Libre"/>
              </a:rPr>
              <a:t>Ενήλικες και ανήλικοι μπορούν να συμμετέχουν σε δράσεις αλληλεγγύης μέσα από πρωτοβουλίες όπως το Ευρωπαϊκό Σώμα Αλληλεγγύης</a:t>
            </a:r>
            <a:r>
              <a:rPr lang="en-US" sz="2799" dirty="0">
                <a:solidFill>
                  <a:srgbClr val="FFFFFF"/>
                </a:solidFill>
                <a:latin typeface="Abhaya Libre"/>
                <a:ea typeface="Abhaya Libre"/>
                <a:cs typeface="Abhaya Libre"/>
                <a:sym typeface="Abhaya Libre"/>
              </a:rPr>
              <a:t>,</a:t>
            </a:r>
            <a:r>
              <a:rPr lang="el-GR" sz="2799" dirty="0">
                <a:solidFill>
                  <a:srgbClr val="FFFFFF"/>
                </a:solidFill>
                <a:latin typeface="Abhaya Libre"/>
                <a:ea typeface="Abhaya Libre"/>
                <a:cs typeface="Abhaya Libre"/>
                <a:sym typeface="Abhaya Libre"/>
              </a:rPr>
              <a:t> το οποίο προσφέρει ευκαιρίες για συνεισφορά σε κοινοτικά προγράμματα σε όλη την Ε.Ε.</a:t>
            </a:r>
            <a:endParaRPr lang="en-US" sz="2799" dirty="0">
              <a:solidFill>
                <a:srgbClr val="FFFFFF"/>
              </a:solidFill>
              <a:latin typeface="Abhaya Libre"/>
              <a:ea typeface="Abhaya Libre"/>
              <a:cs typeface="Abhaya Libre"/>
              <a:sym typeface="Abhaya Libre"/>
            </a:endParaRPr>
          </a:p>
        </p:txBody>
      </p:sp>
      <p:sp>
        <p:nvSpPr>
          <p:cNvPr id="15" name="TextBox 15"/>
          <p:cNvSpPr txBox="1"/>
          <p:nvPr/>
        </p:nvSpPr>
        <p:spPr>
          <a:xfrm>
            <a:off x="5057228" y="2425520"/>
            <a:ext cx="8071561" cy="565924"/>
          </a:xfrm>
          <a:prstGeom prst="rect">
            <a:avLst/>
          </a:prstGeom>
        </p:spPr>
        <p:txBody>
          <a:bodyPr lIns="0" tIns="0" rIns="0" bIns="0" rtlCol="0" anchor="t">
            <a:spAutoFit/>
          </a:bodyPr>
          <a:lstStyle/>
          <a:p>
            <a:pPr algn="ctr">
              <a:lnSpc>
                <a:spcPts val="4680"/>
              </a:lnSpc>
            </a:pPr>
            <a:r>
              <a:rPr lang="el-GR" sz="3900" b="1" dirty="0">
                <a:solidFill>
                  <a:srgbClr val="080A78"/>
                </a:solidFill>
                <a:latin typeface="Arimo Bold"/>
                <a:ea typeface="Arimo Bold"/>
                <a:cs typeface="Arimo Bold"/>
                <a:sym typeface="Arimo Bold"/>
              </a:rPr>
              <a:t>Τρόποι συμμετοχής στην Ε.Ε.</a:t>
            </a:r>
            <a:endParaRPr lang="en-US" sz="3900" b="1" dirty="0">
              <a:solidFill>
                <a:srgbClr val="080A78"/>
              </a:solidFill>
              <a:latin typeface="Arimo Bold"/>
              <a:ea typeface="Arimo Bold"/>
              <a:cs typeface="Arimo Bold"/>
              <a:sym typeface="Arimo Bo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708604" y="6067966"/>
            <a:ext cx="4191802" cy="3940351"/>
          </a:xfrm>
          <a:custGeom>
            <a:avLst/>
            <a:gdLst/>
            <a:ahLst/>
            <a:cxnLst/>
            <a:rect l="l" t="t" r="r" b="b"/>
            <a:pathLst>
              <a:path w="4191802" h="3940351">
                <a:moveTo>
                  <a:pt x="0" y="0"/>
                </a:moveTo>
                <a:lnTo>
                  <a:pt x="4191802" y="0"/>
                </a:lnTo>
                <a:lnTo>
                  <a:pt x="4191802" y="3940351"/>
                </a:lnTo>
                <a:lnTo>
                  <a:pt x="0" y="39403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1028700" y="3086100"/>
            <a:ext cx="6304823" cy="3477427"/>
            <a:chOff x="0" y="0"/>
            <a:chExt cx="8406430" cy="4636570"/>
          </a:xfrm>
        </p:grpSpPr>
        <p:sp>
          <p:nvSpPr>
            <p:cNvPr id="5" name="Freeform 5"/>
            <p:cNvSpPr/>
            <p:nvPr/>
          </p:nvSpPr>
          <p:spPr>
            <a:xfrm>
              <a:off x="0" y="0"/>
              <a:ext cx="8406430" cy="4636570"/>
            </a:xfrm>
            <a:custGeom>
              <a:avLst/>
              <a:gdLst/>
              <a:ahLst/>
              <a:cxnLst/>
              <a:rect l="l" t="t" r="r" b="b"/>
              <a:pathLst>
                <a:path w="8406430" h="4636570">
                  <a:moveTo>
                    <a:pt x="0" y="0"/>
                  </a:moveTo>
                  <a:lnTo>
                    <a:pt x="8406430" y="0"/>
                  </a:lnTo>
                  <a:lnTo>
                    <a:pt x="8406430" y="4636570"/>
                  </a:lnTo>
                  <a:lnTo>
                    <a:pt x="0" y="4636570"/>
                  </a:lnTo>
                  <a:lnTo>
                    <a:pt x="0" y="0"/>
                  </a:lnTo>
                  <a:close/>
                </a:path>
              </a:pathLst>
            </a:custGeom>
            <a:blipFill>
              <a:blip r:embed="rId6">
                <a:extLst>
                  <a:ext uri="{96DAC541-7B7A-43D3-8B79-37D633B846F1}">
                    <asvg:svgBlip xmlns:asvg="http://schemas.microsoft.com/office/drawing/2016/SVG/main" r:embed="rId7"/>
                  </a:ext>
                </a:extLst>
              </a:blip>
              <a:stretch>
                <a:fillRect t="-1095" b="-1095"/>
              </a:stretch>
            </a:blipFill>
          </p:spPr>
          <p:txBody>
            <a:bodyPr/>
            <a:lstStyle/>
            <a:p>
              <a:endParaRPr lang="es-ES"/>
            </a:p>
          </p:txBody>
        </p:sp>
        <p:sp>
          <p:nvSpPr>
            <p:cNvPr id="6" name="TextBox 6"/>
            <p:cNvSpPr txBox="1"/>
            <p:nvPr/>
          </p:nvSpPr>
          <p:spPr>
            <a:xfrm>
              <a:off x="0" y="1375310"/>
              <a:ext cx="8406430" cy="1846660"/>
            </a:xfrm>
            <a:prstGeom prst="rect">
              <a:avLst/>
            </a:prstGeom>
          </p:spPr>
          <p:txBody>
            <a:bodyPr lIns="0" tIns="0" rIns="0" bIns="0" rtlCol="0" anchor="t">
              <a:spAutoFit/>
            </a:bodyPr>
            <a:lstStyle/>
            <a:p>
              <a:pPr algn="ctr">
                <a:lnSpc>
                  <a:spcPts val="5400"/>
                </a:lnSpc>
                <a:spcBef>
                  <a:spcPct val="0"/>
                </a:spcBef>
              </a:pPr>
              <a:r>
                <a:rPr lang="el-GR" sz="4500" b="1" dirty="0">
                  <a:solidFill>
                    <a:srgbClr val="FFFFFF"/>
                  </a:solidFill>
                  <a:latin typeface="Arimo Bold"/>
                  <a:ea typeface="Arimo Bold"/>
                  <a:cs typeface="Arimo Bold"/>
                  <a:sym typeface="Arimo Bold"/>
                </a:rPr>
                <a:t>Μέντορινγκ  &amp; καθοδήγηση ανηλίκων</a:t>
              </a:r>
              <a:endParaRPr lang="en-US" sz="4500" b="1" dirty="0">
                <a:solidFill>
                  <a:srgbClr val="FFFFFF"/>
                </a:solidFill>
                <a:latin typeface="Arimo Bold"/>
                <a:ea typeface="Arimo Bold"/>
                <a:cs typeface="Arimo Bold"/>
                <a:sym typeface="Arimo Bold"/>
              </a:endParaRPr>
            </a:p>
          </p:txBody>
        </p:sp>
      </p:grpSp>
      <p:grpSp>
        <p:nvGrpSpPr>
          <p:cNvPr id="7" name="Group 7"/>
          <p:cNvGrpSpPr/>
          <p:nvPr/>
        </p:nvGrpSpPr>
        <p:grpSpPr>
          <a:xfrm>
            <a:off x="6306331" y="4862914"/>
            <a:ext cx="6304823" cy="3477427"/>
            <a:chOff x="0" y="0"/>
            <a:chExt cx="8406430" cy="4636570"/>
          </a:xfrm>
        </p:grpSpPr>
        <p:sp>
          <p:nvSpPr>
            <p:cNvPr id="8" name="Freeform 8"/>
            <p:cNvSpPr/>
            <p:nvPr/>
          </p:nvSpPr>
          <p:spPr>
            <a:xfrm>
              <a:off x="0" y="0"/>
              <a:ext cx="8406430" cy="4636570"/>
            </a:xfrm>
            <a:custGeom>
              <a:avLst/>
              <a:gdLst/>
              <a:ahLst/>
              <a:cxnLst/>
              <a:rect l="l" t="t" r="r" b="b"/>
              <a:pathLst>
                <a:path w="8406430" h="4636570">
                  <a:moveTo>
                    <a:pt x="0" y="0"/>
                  </a:moveTo>
                  <a:lnTo>
                    <a:pt x="8406430" y="0"/>
                  </a:lnTo>
                  <a:lnTo>
                    <a:pt x="8406430" y="4636570"/>
                  </a:lnTo>
                  <a:lnTo>
                    <a:pt x="0" y="4636570"/>
                  </a:lnTo>
                  <a:lnTo>
                    <a:pt x="0" y="0"/>
                  </a:lnTo>
                  <a:close/>
                </a:path>
              </a:pathLst>
            </a:custGeom>
            <a:blipFill>
              <a:blip r:embed="rId8">
                <a:extLst>
                  <a:ext uri="{96DAC541-7B7A-43D3-8B79-37D633B846F1}">
                    <asvg:svgBlip xmlns:asvg="http://schemas.microsoft.com/office/drawing/2016/SVG/main" r:embed="rId9"/>
                  </a:ext>
                </a:extLst>
              </a:blip>
              <a:stretch>
                <a:fillRect t="-1095" b="-1095"/>
              </a:stretch>
            </a:blipFill>
          </p:spPr>
          <p:txBody>
            <a:bodyPr/>
            <a:lstStyle/>
            <a:p>
              <a:endParaRPr lang="es-ES"/>
            </a:p>
          </p:txBody>
        </p:sp>
        <p:sp>
          <p:nvSpPr>
            <p:cNvPr id="9" name="TextBox 9"/>
            <p:cNvSpPr txBox="1"/>
            <p:nvPr/>
          </p:nvSpPr>
          <p:spPr>
            <a:xfrm>
              <a:off x="424383" y="1375310"/>
              <a:ext cx="7557663" cy="1846660"/>
            </a:xfrm>
            <a:prstGeom prst="rect">
              <a:avLst/>
            </a:prstGeom>
          </p:spPr>
          <p:txBody>
            <a:bodyPr lIns="0" tIns="0" rIns="0" bIns="0" rtlCol="0" anchor="t">
              <a:spAutoFit/>
            </a:bodyPr>
            <a:lstStyle/>
            <a:p>
              <a:pPr algn="ctr">
                <a:lnSpc>
                  <a:spcPts val="5400"/>
                </a:lnSpc>
                <a:spcBef>
                  <a:spcPct val="0"/>
                </a:spcBef>
              </a:pPr>
              <a:r>
                <a:rPr lang="el-GR" sz="4500" b="1" dirty="0">
                  <a:solidFill>
                    <a:srgbClr val="FFFFFF"/>
                  </a:solidFill>
                  <a:latin typeface="Arimo Bold"/>
                  <a:ea typeface="Arimo Bold"/>
                  <a:cs typeface="Arimo Bold"/>
                  <a:sym typeface="Arimo Bold"/>
                </a:rPr>
                <a:t>Εκπαιδευτικές Πηγές για νέους</a:t>
              </a:r>
              <a:endParaRPr lang="en-US" sz="4500" b="1" dirty="0">
                <a:solidFill>
                  <a:srgbClr val="FFFFFF"/>
                </a:solidFill>
                <a:latin typeface="Arimo Bold"/>
                <a:ea typeface="Arimo Bold"/>
                <a:cs typeface="Arimo Bold"/>
                <a:sym typeface="Arimo Bold"/>
              </a:endParaRPr>
            </a:p>
          </p:txBody>
        </p:sp>
      </p:grpSp>
      <p:grpSp>
        <p:nvGrpSpPr>
          <p:cNvPr id="10" name="Group 10"/>
          <p:cNvGrpSpPr/>
          <p:nvPr/>
        </p:nvGrpSpPr>
        <p:grpSpPr>
          <a:xfrm>
            <a:off x="11504780" y="6733373"/>
            <a:ext cx="6304823" cy="3477427"/>
            <a:chOff x="0" y="0"/>
            <a:chExt cx="8406430" cy="4636570"/>
          </a:xfrm>
        </p:grpSpPr>
        <p:sp>
          <p:nvSpPr>
            <p:cNvPr id="11" name="Freeform 11"/>
            <p:cNvSpPr/>
            <p:nvPr/>
          </p:nvSpPr>
          <p:spPr>
            <a:xfrm>
              <a:off x="0" y="0"/>
              <a:ext cx="8406430" cy="4636570"/>
            </a:xfrm>
            <a:custGeom>
              <a:avLst/>
              <a:gdLst/>
              <a:ahLst/>
              <a:cxnLst/>
              <a:rect l="l" t="t" r="r" b="b"/>
              <a:pathLst>
                <a:path w="8406430" h="4636570">
                  <a:moveTo>
                    <a:pt x="0" y="0"/>
                  </a:moveTo>
                  <a:lnTo>
                    <a:pt x="8406430" y="0"/>
                  </a:lnTo>
                  <a:lnTo>
                    <a:pt x="8406430" y="4636570"/>
                  </a:lnTo>
                  <a:lnTo>
                    <a:pt x="0" y="4636570"/>
                  </a:lnTo>
                  <a:lnTo>
                    <a:pt x="0" y="0"/>
                  </a:lnTo>
                  <a:close/>
                </a:path>
              </a:pathLst>
            </a:custGeom>
            <a:blipFill>
              <a:blip r:embed="rId10">
                <a:extLst>
                  <a:ext uri="{96DAC541-7B7A-43D3-8B79-37D633B846F1}">
                    <asvg:svgBlip xmlns:asvg="http://schemas.microsoft.com/office/drawing/2016/SVG/main" r:embed="rId11"/>
                  </a:ext>
                </a:extLst>
              </a:blip>
              <a:stretch>
                <a:fillRect t="-1095" b="-1095"/>
              </a:stretch>
            </a:blipFill>
          </p:spPr>
          <p:txBody>
            <a:bodyPr/>
            <a:lstStyle/>
            <a:p>
              <a:endParaRPr lang="es-ES"/>
            </a:p>
          </p:txBody>
        </p:sp>
        <p:sp>
          <p:nvSpPr>
            <p:cNvPr id="12" name="TextBox 12"/>
            <p:cNvSpPr txBox="1"/>
            <p:nvPr/>
          </p:nvSpPr>
          <p:spPr>
            <a:xfrm>
              <a:off x="585284" y="1407595"/>
              <a:ext cx="7821146" cy="1846660"/>
            </a:xfrm>
            <a:prstGeom prst="rect">
              <a:avLst/>
            </a:prstGeom>
          </p:spPr>
          <p:txBody>
            <a:bodyPr lIns="0" tIns="0" rIns="0" bIns="0" rtlCol="0" anchor="t">
              <a:spAutoFit/>
            </a:bodyPr>
            <a:lstStyle/>
            <a:p>
              <a:pPr algn="ctr">
                <a:lnSpc>
                  <a:spcPts val="5400"/>
                </a:lnSpc>
                <a:spcBef>
                  <a:spcPct val="0"/>
                </a:spcBef>
              </a:pPr>
              <a:r>
                <a:rPr lang="el-GR" sz="4500" b="1" dirty="0">
                  <a:solidFill>
                    <a:srgbClr val="FFFFFF"/>
                  </a:solidFill>
                  <a:latin typeface="Arimo Bold"/>
                  <a:ea typeface="Arimo Bold"/>
                  <a:cs typeface="Arimo Bold"/>
                  <a:sym typeface="Arimo Bold"/>
                </a:rPr>
                <a:t>Χτίζοντας Κουλτούρα Αλληλεγγύης</a:t>
              </a:r>
              <a:endParaRPr lang="en-US" sz="4500" b="1" dirty="0">
                <a:solidFill>
                  <a:srgbClr val="FFFFFF"/>
                </a:solidFill>
                <a:latin typeface="Arimo Bold"/>
                <a:ea typeface="Arimo Bold"/>
                <a:cs typeface="Arimo Bold"/>
                <a:sym typeface="Arimo Bold"/>
              </a:endParaRPr>
            </a:p>
          </p:txBody>
        </p:sp>
      </p:grpSp>
      <p:sp>
        <p:nvSpPr>
          <p:cNvPr id="13" name="Freeform 13"/>
          <p:cNvSpPr/>
          <p:nvPr/>
        </p:nvSpPr>
        <p:spPr>
          <a:xfrm>
            <a:off x="13288518" y="2805514"/>
            <a:ext cx="3970782" cy="4114800"/>
          </a:xfrm>
          <a:custGeom>
            <a:avLst/>
            <a:gdLst/>
            <a:ahLst/>
            <a:cxnLst/>
            <a:rect l="l" t="t" r="r" b="b"/>
            <a:pathLst>
              <a:path w="3970782" h="4114800">
                <a:moveTo>
                  <a:pt x="0" y="0"/>
                </a:moveTo>
                <a:lnTo>
                  <a:pt x="3970782" y="0"/>
                </a:lnTo>
                <a:lnTo>
                  <a:pt x="3970782" y="4114800"/>
                </a:lnTo>
                <a:lnTo>
                  <a:pt x="0" y="4114800"/>
                </a:lnTo>
                <a:lnTo>
                  <a:pt x="0" y="0"/>
                </a:lnTo>
                <a:close/>
              </a:path>
            </a:pathLst>
          </a:custGeom>
          <a:blipFill>
            <a:blip r:embed="rId12">
              <a:alphaModFix amt="44999"/>
              <a:extLst>
                <a:ext uri="{96DAC541-7B7A-43D3-8B79-37D633B846F1}">
                  <asvg:svgBlip xmlns:asvg="http://schemas.microsoft.com/office/drawing/2016/SVG/main" r:embed="rId13"/>
                </a:ext>
              </a:extLst>
            </a:blip>
            <a:stretch>
              <a:fillRect/>
            </a:stretch>
          </a:blipFill>
        </p:spPr>
        <p:txBody>
          <a:bodyPr/>
          <a:lstStyle/>
          <a:p>
            <a:endParaRPr lang="es-ES"/>
          </a:p>
        </p:txBody>
      </p:sp>
      <p:sp>
        <p:nvSpPr>
          <p:cNvPr id="14" name="TextBox 14"/>
          <p:cNvSpPr txBox="1"/>
          <p:nvPr/>
        </p:nvSpPr>
        <p:spPr>
          <a:xfrm>
            <a:off x="1531425" y="943375"/>
            <a:ext cx="15225150" cy="2539157"/>
          </a:xfrm>
          <a:prstGeom prst="rect">
            <a:avLst/>
          </a:prstGeom>
        </p:spPr>
        <p:txBody>
          <a:bodyPr lIns="0" tIns="0" rIns="0" bIns="0" rtlCol="0" anchor="t">
            <a:spAutoFit/>
          </a:bodyPr>
          <a:lstStyle/>
          <a:p>
            <a:pPr algn="l">
              <a:lnSpc>
                <a:spcPts val="6600"/>
              </a:lnSpc>
            </a:pPr>
            <a:r>
              <a:rPr lang="el-GR" sz="5500" b="1" dirty="0">
                <a:solidFill>
                  <a:srgbClr val="FFFFFF"/>
                </a:solidFill>
                <a:latin typeface="Arimo Bold"/>
                <a:ea typeface="Arimo Bold"/>
                <a:cs typeface="Arimo Bold"/>
                <a:sym typeface="Arimo Bold"/>
              </a:rPr>
              <a:t>Υποστηρίζοντας τους ανήλικους στην κατανόηση και την συμμετοχή στα θέματα της Ε.Ε.</a:t>
            </a:r>
            <a:endParaRPr lang="en-US" sz="5500" b="1" dirty="0">
              <a:solidFill>
                <a:srgbClr val="FFFFFF"/>
              </a:solidFill>
              <a:latin typeface="Arimo Bold"/>
              <a:ea typeface="Arimo Bold"/>
              <a:cs typeface="Arimo Bold"/>
              <a:sym typeface="Arimo Bo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3393124" y="-1099968"/>
            <a:ext cx="7743461" cy="7490886"/>
          </a:xfrm>
          <a:custGeom>
            <a:avLst/>
            <a:gdLst/>
            <a:ahLst/>
            <a:cxnLst/>
            <a:rect l="l" t="t" r="r" b="b"/>
            <a:pathLst>
              <a:path w="7743461" h="7490886">
                <a:moveTo>
                  <a:pt x="0" y="0"/>
                </a:moveTo>
                <a:lnTo>
                  <a:pt x="7743462" y="0"/>
                </a:lnTo>
                <a:lnTo>
                  <a:pt x="7743462" y="7490886"/>
                </a:lnTo>
                <a:lnTo>
                  <a:pt x="0" y="7490886"/>
                </a:lnTo>
                <a:lnTo>
                  <a:pt x="0" y="0"/>
                </a:lnTo>
                <a:close/>
              </a:path>
            </a:pathLst>
          </a:custGeom>
          <a:blipFill>
            <a:blip r:embed="rId4">
              <a:alphaModFix amt="25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8459646" y="571387"/>
            <a:ext cx="8799654" cy="1846659"/>
          </a:xfrm>
          <a:prstGeom prst="rect">
            <a:avLst/>
          </a:prstGeom>
        </p:spPr>
        <p:txBody>
          <a:bodyPr lIns="0" tIns="0" rIns="0" bIns="0" rtlCol="0" anchor="t">
            <a:spAutoFit/>
          </a:bodyPr>
          <a:lstStyle/>
          <a:p>
            <a:pPr algn="l">
              <a:lnSpc>
                <a:spcPts val="3600"/>
              </a:lnSpc>
            </a:pPr>
            <a:r>
              <a:rPr lang="en-US" sz="3000" b="1" dirty="0">
                <a:solidFill>
                  <a:srgbClr val="E3DE1C"/>
                </a:solidFill>
                <a:latin typeface="Abhaya Libre Bold"/>
                <a:ea typeface="Abhaya Libre Bold"/>
                <a:cs typeface="Abhaya Libre Bold"/>
                <a:sym typeface="Abhaya Libre Bold"/>
              </a:rPr>
              <a:t>Mentoring Europe:</a:t>
            </a:r>
            <a:r>
              <a:rPr lang="en-US" sz="3000" b="1" dirty="0">
                <a:solidFill>
                  <a:srgbClr val="FFFFFF"/>
                </a:solidFill>
                <a:latin typeface="Abhaya Libre Bold"/>
                <a:ea typeface="Abhaya Libre Bold"/>
                <a:cs typeface="Abhaya Libre Bold"/>
                <a:sym typeface="Abhaya Libre Bold"/>
              </a:rPr>
              <a:t> </a:t>
            </a:r>
          </a:p>
          <a:p>
            <a:pPr algn="l">
              <a:lnSpc>
                <a:spcPts val="3600"/>
              </a:lnSpc>
            </a:pPr>
            <a:r>
              <a:rPr lang="el-GR" sz="3000" dirty="0">
                <a:solidFill>
                  <a:srgbClr val="FFFFFF"/>
                </a:solidFill>
                <a:latin typeface="Abhaya Libre"/>
                <a:ea typeface="Abhaya Libre"/>
                <a:cs typeface="Abhaya Libre"/>
                <a:sym typeface="Abhaya Libre"/>
              </a:rPr>
              <a:t>Προσφέρει οδηγίες, εργαλεία και πηγές για αποτελεσματικές πρακτικές μέντορινγκ ειδικά για  μέντορες νέων</a:t>
            </a:r>
            <a:r>
              <a:rPr lang="en-US" sz="3000" dirty="0">
                <a:solidFill>
                  <a:srgbClr val="FFFFFF"/>
                </a:solidFill>
                <a:latin typeface="Abhaya Libre"/>
                <a:ea typeface="Abhaya Libre"/>
                <a:cs typeface="Abhaya Libre"/>
                <a:sym typeface="Abhaya Libre"/>
              </a:rPr>
              <a:t> (</a:t>
            </a:r>
            <a:r>
              <a:rPr lang="en-US" sz="3000" u="sng" dirty="0">
                <a:solidFill>
                  <a:srgbClr val="FFFFFF"/>
                </a:solidFill>
                <a:latin typeface="Abhaya Libre"/>
                <a:ea typeface="Abhaya Libre"/>
                <a:cs typeface="Abhaya Libre"/>
                <a:sym typeface="Abhaya Libre"/>
                <a:hlinkClick r:id="rId6" tooltip="https://mentoringeurope.eu"/>
              </a:rPr>
              <a:t>https://mentoringeurope.eu</a:t>
            </a:r>
            <a:r>
              <a:rPr lang="en-US" sz="3000" dirty="0">
                <a:solidFill>
                  <a:srgbClr val="FFFFFF"/>
                </a:solidFill>
                <a:latin typeface="Abhaya Libre"/>
                <a:ea typeface="Abhaya Libre"/>
                <a:cs typeface="Abhaya Libre"/>
                <a:sym typeface="Abhaya Libre"/>
              </a:rPr>
              <a:t>)</a:t>
            </a:r>
          </a:p>
        </p:txBody>
      </p:sp>
      <p:grpSp>
        <p:nvGrpSpPr>
          <p:cNvPr id="5" name="Group 5"/>
          <p:cNvGrpSpPr/>
          <p:nvPr/>
        </p:nvGrpSpPr>
        <p:grpSpPr>
          <a:xfrm>
            <a:off x="246170" y="133124"/>
            <a:ext cx="4952214" cy="2724376"/>
            <a:chOff x="0" y="0"/>
            <a:chExt cx="6602953" cy="3632502"/>
          </a:xfrm>
        </p:grpSpPr>
        <p:sp>
          <p:nvSpPr>
            <p:cNvPr id="6" name="Freeform 6"/>
            <p:cNvSpPr/>
            <p:nvPr/>
          </p:nvSpPr>
          <p:spPr>
            <a:xfrm>
              <a:off x="0" y="0"/>
              <a:ext cx="6602953" cy="3632502"/>
            </a:xfrm>
            <a:custGeom>
              <a:avLst/>
              <a:gdLst/>
              <a:ahLst/>
              <a:cxnLst/>
              <a:rect l="l" t="t" r="r" b="b"/>
              <a:pathLst>
                <a:path w="6602953" h="3632502">
                  <a:moveTo>
                    <a:pt x="0" y="0"/>
                  </a:moveTo>
                  <a:lnTo>
                    <a:pt x="6602953" y="0"/>
                  </a:lnTo>
                  <a:lnTo>
                    <a:pt x="6602953" y="3632502"/>
                  </a:lnTo>
                  <a:lnTo>
                    <a:pt x="0" y="3632502"/>
                  </a:lnTo>
                  <a:lnTo>
                    <a:pt x="0" y="0"/>
                  </a:lnTo>
                  <a:close/>
                </a:path>
              </a:pathLst>
            </a:custGeom>
            <a:blipFill>
              <a:blip r:embed="rId7">
                <a:extLst>
                  <a:ext uri="{96DAC541-7B7A-43D3-8B79-37D633B846F1}">
                    <asvg:svgBlip xmlns:asvg="http://schemas.microsoft.com/office/drawing/2016/SVG/main" r:embed="rId8"/>
                  </a:ext>
                </a:extLst>
              </a:blip>
              <a:stretch>
                <a:fillRect t="-1227" b="-1227"/>
              </a:stretch>
            </a:blipFill>
          </p:spPr>
          <p:txBody>
            <a:bodyPr/>
            <a:lstStyle/>
            <a:p>
              <a:endParaRPr lang="es-ES"/>
            </a:p>
          </p:txBody>
        </p:sp>
        <p:sp>
          <p:nvSpPr>
            <p:cNvPr id="7" name="TextBox 7"/>
            <p:cNvSpPr txBox="1"/>
            <p:nvPr/>
          </p:nvSpPr>
          <p:spPr>
            <a:xfrm>
              <a:off x="0" y="1074127"/>
              <a:ext cx="6602953" cy="1436291"/>
            </a:xfrm>
            <a:prstGeom prst="rect">
              <a:avLst/>
            </a:prstGeom>
          </p:spPr>
          <p:txBody>
            <a:bodyPr lIns="0" tIns="0" rIns="0" bIns="0" rtlCol="0" anchor="t">
              <a:spAutoFit/>
            </a:bodyPr>
            <a:lstStyle/>
            <a:p>
              <a:pPr algn="ctr">
                <a:lnSpc>
                  <a:spcPts val="4213"/>
                </a:lnSpc>
                <a:spcBef>
                  <a:spcPct val="0"/>
                </a:spcBef>
              </a:pPr>
              <a:r>
                <a:rPr lang="el-GR" sz="3511" b="1" dirty="0">
                  <a:solidFill>
                    <a:srgbClr val="FFFFFF"/>
                  </a:solidFill>
                  <a:latin typeface="Arimo Bold"/>
                  <a:ea typeface="Arimo Bold"/>
                  <a:cs typeface="Arimo Bold"/>
                  <a:sym typeface="Arimo Bold"/>
                </a:rPr>
                <a:t>Μέντορινγκ  &amp; καθοδήγηση ανήλικων</a:t>
              </a:r>
              <a:endParaRPr lang="en-US" sz="3511" b="1" dirty="0">
                <a:solidFill>
                  <a:srgbClr val="FFFFFF"/>
                </a:solidFill>
                <a:latin typeface="Arimo Bold"/>
                <a:ea typeface="Arimo Bold"/>
                <a:cs typeface="Arimo Bold"/>
                <a:sym typeface="Arimo Bold"/>
              </a:endParaRPr>
            </a:p>
          </p:txBody>
        </p:sp>
      </p:grpSp>
      <p:grpSp>
        <p:nvGrpSpPr>
          <p:cNvPr id="8" name="Group 8"/>
          <p:cNvGrpSpPr/>
          <p:nvPr/>
        </p:nvGrpSpPr>
        <p:grpSpPr>
          <a:xfrm>
            <a:off x="5431634" y="1028700"/>
            <a:ext cx="3275393" cy="854645"/>
            <a:chOff x="0" y="0"/>
            <a:chExt cx="4367191" cy="1139526"/>
          </a:xfrm>
        </p:grpSpPr>
        <p:sp>
          <p:nvSpPr>
            <p:cNvPr id="9" name="TextBox 9"/>
            <p:cNvSpPr txBox="1"/>
            <p:nvPr/>
          </p:nvSpPr>
          <p:spPr>
            <a:xfrm>
              <a:off x="0" y="-66675"/>
              <a:ext cx="4367191" cy="729615"/>
            </a:xfrm>
            <a:prstGeom prst="rect">
              <a:avLst/>
            </a:prstGeom>
          </p:spPr>
          <p:txBody>
            <a:bodyPr lIns="0" tIns="0" rIns="0" bIns="0" rtlCol="0" anchor="t">
              <a:spAutoFit/>
            </a:bodyPr>
            <a:lstStyle/>
            <a:p>
              <a:pPr algn="l">
                <a:lnSpc>
                  <a:spcPts val="4620"/>
                </a:lnSpc>
                <a:spcBef>
                  <a:spcPct val="0"/>
                </a:spcBef>
              </a:pPr>
              <a:r>
                <a:rPr lang="en-US" sz="3300" dirty="0">
                  <a:solidFill>
                    <a:srgbClr val="FBC421"/>
                  </a:solidFill>
                  <a:latin typeface="Frankfurter Highlight"/>
                  <a:ea typeface="Frankfurter Highlight"/>
                  <a:cs typeface="Frankfurter Highlight"/>
                  <a:sym typeface="Frankfurter Highlight"/>
                </a:rPr>
                <a:t>MENTORING</a:t>
              </a:r>
            </a:p>
          </p:txBody>
        </p:sp>
        <p:sp>
          <p:nvSpPr>
            <p:cNvPr id="10" name="TextBox 10"/>
            <p:cNvSpPr txBox="1"/>
            <p:nvPr/>
          </p:nvSpPr>
          <p:spPr>
            <a:xfrm>
              <a:off x="0" y="409912"/>
              <a:ext cx="4367191" cy="729615"/>
            </a:xfrm>
            <a:prstGeom prst="rect">
              <a:avLst/>
            </a:prstGeom>
          </p:spPr>
          <p:txBody>
            <a:bodyPr lIns="0" tIns="0" rIns="0" bIns="0" rtlCol="0" anchor="t">
              <a:spAutoFit/>
            </a:bodyPr>
            <a:lstStyle/>
            <a:p>
              <a:pPr marL="0" lvl="0" indent="0" algn="l">
                <a:lnSpc>
                  <a:spcPts val="4620"/>
                </a:lnSpc>
                <a:spcBef>
                  <a:spcPct val="0"/>
                </a:spcBef>
              </a:pPr>
              <a:r>
                <a:rPr lang="en-US" sz="3300">
                  <a:solidFill>
                    <a:srgbClr val="E3DE1C"/>
                  </a:solidFill>
                  <a:latin typeface="Frankfurter Highlight"/>
                  <a:ea typeface="Frankfurter Highlight"/>
                  <a:cs typeface="Frankfurter Highlight"/>
                  <a:sym typeface="Frankfurter Highlight"/>
                </a:rPr>
                <a:t>PROGRAM</a:t>
              </a:r>
            </a:p>
          </p:txBody>
        </p:sp>
      </p:grpSp>
      <p:sp>
        <p:nvSpPr>
          <p:cNvPr id="11" name="TextBox 11"/>
          <p:cNvSpPr txBox="1"/>
          <p:nvPr/>
        </p:nvSpPr>
        <p:spPr>
          <a:xfrm>
            <a:off x="10592065" y="3180993"/>
            <a:ext cx="6502748" cy="2769989"/>
          </a:xfrm>
          <a:prstGeom prst="rect">
            <a:avLst/>
          </a:prstGeom>
        </p:spPr>
        <p:txBody>
          <a:bodyPr wrap="square" lIns="0" tIns="0" rIns="0" bIns="0" rtlCol="0" anchor="t">
            <a:spAutoFit/>
          </a:bodyPr>
          <a:lstStyle/>
          <a:p>
            <a:pPr algn="just">
              <a:lnSpc>
                <a:spcPts val="3600"/>
              </a:lnSpc>
            </a:pPr>
            <a:r>
              <a:rPr lang="en-US" sz="3000" b="1" dirty="0" err="1">
                <a:solidFill>
                  <a:srgbClr val="E3DE1C"/>
                </a:solidFill>
                <a:latin typeface="Abhaya Libre Bold"/>
                <a:ea typeface="Abhaya Libre Bold"/>
                <a:cs typeface="Abhaya Libre Bold"/>
                <a:sym typeface="Abhaya Libre Bold"/>
              </a:rPr>
              <a:t>Eurodesk</a:t>
            </a:r>
            <a:r>
              <a:rPr lang="en-US" sz="3000" dirty="0">
                <a:solidFill>
                  <a:srgbClr val="FFFFFF"/>
                </a:solidFill>
                <a:latin typeface="Abhaya Libre"/>
                <a:ea typeface="Abhaya Libre"/>
                <a:cs typeface="Abhaya Libre"/>
                <a:sym typeface="Abhaya Libre"/>
              </a:rPr>
              <a:t>: </a:t>
            </a:r>
          </a:p>
          <a:p>
            <a:pPr algn="just">
              <a:lnSpc>
                <a:spcPts val="3600"/>
              </a:lnSpc>
            </a:pPr>
            <a:r>
              <a:rPr lang="el-GR" sz="3000" dirty="0">
                <a:solidFill>
                  <a:srgbClr val="FFFFFF"/>
                </a:solidFill>
                <a:latin typeface="Abhaya Libre"/>
                <a:ea typeface="Abhaya Libre"/>
                <a:cs typeface="Abhaya Libre"/>
                <a:sym typeface="Abhaya Libre"/>
              </a:rPr>
              <a:t>Προσφέρει ένα πλούτο πληροφοριών σχετικά με Ευρωπαϊκή χρηματοδότηση, ευκαιρίες και πρακτικές που μπορεί να ωφελήσουν νέους και μέντορες.</a:t>
            </a:r>
            <a:r>
              <a:rPr lang="en-US" sz="3000" dirty="0">
                <a:solidFill>
                  <a:srgbClr val="FFFFFF"/>
                </a:solidFill>
                <a:latin typeface="Abhaya Libre"/>
                <a:ea typeface="Abhaya Libre"/>
                <a:cs typeface="Abhaya Libre"/>
                <a:sym typeface="Abhaya Libre"/>
              </a:rPr>
              <a:t> (</a:t>
            </a:r>
            <a:r>
              <a:rPr lang="en-US" sz="3000" u="sng" dirty="0">
                <a:solidFill>
                  <a:srgbClr val="FFFFFF"/>
                </a:solidFill>
                <a:latin typeface="Abhaya Libre"/>
                <a:ea typeface="Abhaya Libre"/>
                <a:cs typeface="Abhaya Libre"/>
                <a:sym typeface="Abhaya Libre"/>
                <a:hlinkClick r:id="rId9" tooltip="https://eurodesk.eu/"/>
              </a:rPr>
              <a:t>https://eurodesk.eu/</a:t>
            </a:r>
            <a:r>
              <a:rPr lang="en-US" sz="3000" dirty="0">
                <a:solidFill>
                  <a:srgbClr val="FFFFFF"/>
                </a:solidFill>
                <a:latin typeface="Abhaya Libre"/>
                <a:ea typeface="Abhaya Libre"/>
                <a:cs typeface="Abhaya Libre"/>
                <a:sym typeface="Abhaya Libre"/>
              </a:rPr>
              <a:t>)</a:t>
            </a:r>
          </a:p>
        </p:txBody>
      </p:sp>
      <p:grpSp>
        <p:nvGrpSpPr>
          <p:cNvPr id="12" name="Group 12"/>
          <p:cNvGrpSpPr/>
          <p:nvPr/>
        </p:nvGrpSpPr>
        <p:grpSpPr>
          <a:xfrm>
            <a:off x="6878521" y="4099746"/>
            <a:ext cx="3275393" cy="854645"/>
            <a:chOff x="0" y="0"/>
            <a:chExt cx="4367191" cy="1139526"/>
          </a:xfrm>
        </p:grpSpPr>
        <p:sp>
          <p:nvSpPr>
            <p:cNvPr id="13" name="TextBox 13"/>
            <p:cNvSpPr txBox="1"/>
            <p:nvPr/>
          </p:nvSpPr>
          <p:spPr>
            <a:xfrm>
              <a:off x="0" y="-66675"/>
              <a:ext cx="4367191" cy="729615"/>
            </a:xfrm>
            <a:prstGeom prst="rect">
              <a:avLst/>
            </a:prstGeom>
          </p:spPr>
          <p:txBody>
            <a:bodyPr lIns="0" tIns="0" rIns="0" bIns="0" rtlCol="0" anchor="t">
              <a:spAutoFit/>
            </a:bodyPr>
            <a:lstStyle/>
            <a:p>
              <a:pPr algn="l">
                <a:lnSpc>
                  <a:spcPts val="4620"/>
                </a:lnSpc>
                <a:spcBef>
                  <a:spcPct val="0"/>
                </a:spcBef>
              </a:pPr>
              <a:r>
                <a:rPr lang="en-US" sz="3300">
                  <a:solidFill>
                    <a:srgbClr val="FBC421"/>
                  </a:solidFill>
                  <a:latin typeface="Frankfurter Highlight"/>
                  <a:ea typeface="Frankfurter Highlight"/>
                  <a:cs typeface="Frankfurter Highlight"/>
                  <a:sym typeface="Frankfurter Highlight"/>
                </a:rPr>
                <a:t>OPPORTUNITIES</a:t>
              </a:r>
            </a:p>
          </p:txBody>
        </p:sp>
        <p:sp>
          <p:nvSpPr>
            <p:cNvPr id="14" name="TextBox 14"/>
            <p:cNvSpPr txBox="1"/>
            <p:nvPr/>
          </p:nvSpPr>
          <p:spPr>
            <a:xfrm>
              <a:off x="0" y="409912"/>
              <a:ext cx="4367191" cy="729615"/>
            </a:xfrm>
            <a:prstGeom prst="rect">
              <a:avLst/>
            </a:prstGeom>
          </p:spPr>
          <p:txBody>
            <a:bodyPr lIns="0" tIns="0" rIns="0" bIns="0" rtlCol="0" anchor="t">
              <a:spAutoFit/>
            </a:bodyPr>
            <a:lstStyle/>
            <a:p>
              <a:pPr marL="0" lvl="0" indent="0" algn="l">
                <a:lnSpc>
                  <a:spcPts val="4620"/>
                </a:lnSpc>
                <a:spcBef>
                  <a:spcPct val="0"/>
                </a:spcBef>
              </a:pPr>
              <a:r>
                <a:rPr lang="en-US" sz="3300">
                  <a:solidFill>
                    <a:srgbClr val="E3DE1C"/>
                  </a:solidFill>
                  <a:latin typeface="Frankfurter Highlight"/>
                  <a:ea typeface="Frankfurter Highlight"/>
                  <a:cs typeface="Frankfurter Highlight"/>
                  <a:sym typeface="Frankfurter Highlight"/>
                </a:rPr>
                <a:t>PLATFORMS</a:t>
              </a:r>
            </a:p>
          </p:txBody>
        </p:sp>
      </p:grpSp>
      <p:sp>
        <p:nvSpPr>
          <p:cNvPr id="15" name="TextBox 15"/>
          <p:cNvSpPr txBox="1"/>
          <p:nvPr/>
        </p:nvSpPr>
        <p:spPr>
          <a:xfrm>
            <a:off x="551697" y="7753350"/>
            <a:ext cx="7743461" cy="2308324"/>
          </a:xfrm>
          <a:prstGeom prst="rect">
            <a:avLst/>
          </a:prstGeom>
        </p:spPr>
        <p:txBody>
          <a:bodyPr wrap="square" lIns="0" tIns="0" rIns="0" bIns="0" rtlCol="0" anchor="t">
            <a:spAutoFit/>
          </a:bodyPr>
          <a:lstStyle/>
          <a:p>
            <a:pPr algn="just">
              <a:lnSpc>
                <a:spcPts val="3600"/>
              </a:lnSpc>
            </a:pPr>
            <a:r>
              <a:rPr lang="en-US" sz="3000" b="1" dirty="0" err="1">
                <a:solidFill>
                  <a:srgbClr val="E3DE1C"/>
                </a:solidFill>
                <a:latin typeface="Abhaya Libre Bold"/>
                <a:ea typeface="Abhaya Libre Bold"/>
                <a:cs typeface="Abhaya Libre Bold"/>
                <a:sym typeface="Abhaya Libre Bold"/>
              </a:rPr>
              <a:t>Youthpass</a:t>
            </a:r>
            <a:r>
              <a:rPr lang="en-US" sz="3000" dirty="0">
                <a:solidFill>
                  <a:srgbClr val="FFFFFF"/>
                </a:solidFill>
                <a:latin typeface="Abhaya Libre"/>
                <a:ea typeface="Abhaya Libre"/>
                <a:cs typeface="Abhaya Libre"/>
                <a:sym typeface="Abhaya Libre"/>
              </a:rPr>
              <a:t>: </a:t>
            </a:r>
            <a:r>
              <a:rPr lang="el-GR" sz="3000" dirty="0">
                <a:solidFill>
                  <a:srgbClr val="FFFFFF"/>
                </a:solidFill>
                <a:latin typeface="Abhaya Libre"/>
                <a:ea typeface="Abhaya Libre"/>
                <a:cs typeface="Abhaya Libre"/>
                <a:sym typeface="Abhaya Libre"/>
              </a:rPr>
              <a:t>Ένα εργαλείο σχεδιασμένο να καταγράφει και να αναγνωρίζει τα αποτελέσματα μάθησης από την συμμετοχή σε  ευρωπαϊκά προγράμματα για νέους (</a:t>
            </a:r>
            <a:r>
              <a:rPr lang="en-US" sz="3000" dirty="0">
                <a:solidFill>
                  <a:srgbClr val="FFFFFF"/>
                </a:solidFill>
                <a:latin typeface="Abhaya Libre"/>
                <a:ea typeface="Abhaya Libre"/>
                <a:cs typeface="Abhaya Libre"/>
                <a:sym typeface="Abhaya Libre"/>
              </a:rPr>
              <a:t>https;//www.youthpass.eu/en/youthpass/)</a:t>
            </a:r>
          </a:p>
        </p:txBody>
      </p:sp>
      <p:grpSp>
        <p:nvGrpSpPr>
          <p:cNvPr id="16" name="Group 16"/>
          <p:cNvGrpSpPr/>
          <p:nvPr/>
        </p:nvGrpSpPr>
        <p:grpSpPr>
          <a:xfrm>
            <a:off x="2286000" y="6524042"/>
            <a:ext cx="3711670" cy="1186252"/>
            <a:chOff x="0" y="-267001"/>
            <a:chExt cx="4367191" cy="1725869"/>
          </a:xfrm>
        </p:grpSpPr>
        <p:sp>
          <p:nvSpPr>
            <p:cNvPr id="17" name="TextBox 17"/>
            <p:cNvSpPr txBox="1"/>
            <p:nvPr/>
          </p:nvSpPr>
          <p:spPr>
            <a:xfrm>
              <a:off x="0" y="-66675"/>
              <a:ext cx="4367191" cy="1525543"/>
            </a:xfrm>
            <a:prstGeom prst="rect">
              <a:avLst/>
            </a:prstGeom>
          </p:spPr>
          <p:txBody>
            <a:bodyPr lIns="0" tIns="0" rIns="0" bIns="0" rtlCol="0" anchor="t">
              <a:spAutoFit/>
            </a:bodyPr>
            <a:lstStyle/>
            <a:p>
              <a:pPr algn="ctr">
                <a:lnSpc>
                  <a:spcPts val="4620"/>
                </a:lnSpc>
                <a:spcBef>
                  <a:spcPct val="0"/>
                </a:spcBef>
              </a:pPr>
              <a:r>
                <a:rPr lang="el-GR" sz="3300" dirty="0">
                  <a:solidFill>
                    <a:srgbClr val="FBC421"/>
                  </a:solidFill>
                  <a:latin typeface="Frankfurter Highlight"/>
                  <a:ea typeface="Frankfurter Highlight"/>
                  <a:cs typeface="Frankfurter Highlight"/>
                  <a:sym typeface="Frankfurter Highlight"/>
                </a:rPr>
                <a:t>ΑΝΑΓΝΩΡΙΣΗ ΠΡΟΣΟΝΤΩΝ</a:t>
              </a:r>
              <a:endParaRPr lang="en-US" sz="3300" dirty="0">
                <a:solidFill>
                  <a:srgbClr val="FBC421"/>
                </a:solidFill>
                <a:latin typeface="Frankfurter Highlight"/>
                <a:ea typeface="Frankfurter Highlight"/>
                <a:cs typeface="Frankfurter Highlight"/>
                <a:sym typeface="Frankfurter Highlight"/>
              </a:endParaRPr>
            </a:p>
          </p:txBody>
        </p:sp>
        <p:sp>
          <p:nvSpPr>
            <p:cNvPr id="18" name="TextBox 18"/>
            <p:cNvSpPr txBox="1"/>
            <p:nvPr/>
          </p:nvSpPr>
          <p:spPr>
            <a:xfrm>
              <a:off x="434297" y="-267001"/>
              <a:ext cx="3932894" cy="1415919"/>
            </a:xfrm>
            <a:prstGeom prst="rect">
              <a:avLst/>
            </a:prstGeom>
          </p:spPr>
          <p:txBody>
            <a:bodyPr wrap="square" lIns="0" tIns="0" rIns="0" bIns="0" rtlCol="0" anchor="t">
              <a:spAutoFit/>
            </a:bodyPr>
            <a:lstStyle/>
            <a:p>
              <a:pPr marL="0" lvl="0" indent="0" algn="ctr">
                <a:lnSpc>
                  <a:spcPts val="4620"/>
                </a:lnSpc>
                <a:spcBef>
                  <a:spcPct val="0"/>
                </a:spcBef>
              </a:pPr>
              <a:endParaRPr lang="en-US" sz="3300" dirty="0">
                <a:solidFill>
                  <a:srgbClr val="E3DE1C"/>
                </a:solidFill>
                <a:latin typeface="Frankfurter Highlight"/>
                <a:ea typeface="Frankfurter Highlight"/>
                <a:cs typeface="Frankfurter Highlight"/>
                <a:sym typeface="Frankfurter Highlight"/>
              </a:endParaRPr>
            </a:p>
          </p:txBody>
        </p:sp>
      </p:grpSp>
      <p:grpSp>
        <p:nvGrpSpPr>
          <p:cNvPr id="19" name="Group 19"/>
          <p:cNvGrpSpPr/>
          <p:nvPr/>
        </p:nvGrpSpPr>
        <p:grpSpPr>
          <a:xfrm>
            <a:off x="11231413" y="6674287"/>
            <a:ext cx="3275393" cy="1144159"/>
            <a:chOff x="0" y="-66675"/>
            <a:chExt cx="4367191" cy="1525544"/>
          </a:xfrm>
        </p:grpSpPr>
        <p:sp>
          <p:nvSpPr>
            <p:cNvPr id="20" name="TextBox 20"/>
            <p:cNvSpPr txBox="1"/>
            <p:nvPr/>
          </p:nvSpPr>
          <p:spPr>
            <a:xfrm>
              <a:off x="0" y="-66675"/>
              <a:ext cx="4367191" cy="1525544"/>
            </a:xfrm>
            <a:prstGeom prst="rect">
              <a:avLst/>
            </a:prstGeom>
          </p:spPr>
          <p:txBody>
            <a:bodyPr lIns="0" tIns="0" rIns="0" bIns="0" rtlCol="0" anchor="t">
              <a:spAutoFit/>
            </a:bodyPr>
            <a:lstStyle/>
            <a:p>
              <a:pPr algn="ctr">
                <a:lnSpc>
                  <a:spcPts val="4620"/>
                </a:lnSpc>
                <a:spcBef>
                  <a:spcPct val="0"/>
                </a:spcBef>
              </a:pPr>
              <a:r>
                <a:rPr lang="el-GR" sz="3300" dirty="0">
                  <a:solidFill>
                    <a:srgbClr val="FBC421"/>
                  </a:solidFill>
                  <a:latin typeface="Frankfurter Highlight"/>
                  <a:ea typeface="Frankfurter Highlight"/>
                  <a:cs typeface="Frankfurter Highlight"/>
                  <a:sym typeface="Frankfurter Highlight"/>
                </a:rPr>
                <a:t>ΕΙΚΟΝΙΚΗ ΑΝΤΑΛΛΑΓΗ</a:t>
              </a:r>
              <a:r>
                <a:rPr lang="en-US" sz="3300" dirty="0">
                  <a:solidFill>
                    <a:srgbClr val="FBC421"/>
                  </a:solidFill>
                  <a:latin typeface="Frankfurter Highlight"/>
                  <a:ea typeface="Frankfurter Highlight"/>
                  <a:cs typeface="Frankfurter Highlight"/>
                  <a:sym typeface="Frankfurter Highlight"/>
                </a:rPr>
                <a:t> </a:t>
              </a:r>
            </a:p>
          </p:txBody>
        </p:sp>
        <p:sp>
          <p:nvSpPr>
            <p:cNvPr id="21" name="TextBox 21"/>
            <p:cNvSpPr txBox="1"/>
            <p:nvPr/>
          </p:nvSpPr>
          <p:spPr>
            <a:xfrm>
              <a:off x="0" y="409913"/>
              <a:ext cx="4367191" cy="739091"/>
            </a:xfrm>
            <a:prstGeom prst="rect">
              <a:avLst/>
            </a:prstGeom>
          </p:spPr>
          <p:txBody>
            <a:bodyPr lIns="0" tIns="0" rIns="0" bIns="0" rtlCol="0" anchor="t">
              <a:spAutoFit/>
            </a:bodyPr>
            <a:lstStyle/>
            <a:p>
              <a:pPr marL="0" lvl="0" indent="0" algn="ctr">
                <a:lnSpc>
                  <a:spcPts val="4620"/>
                </a:lnSpc>
                <a:spcBef>
                  <a:spcPct val="0"/>
                </a:spcBef>
              </a:pPr>
              <a:endParaRPr lang="en-US" sz="3300" dirty="0">
                <a:solidFill>
                  <a:srgbClr val="E3DE1C"/>
                </a:solidFill>
                <a:latin typeface="Frankfurter Highlight"/>
                <a:ea typeface="Frankfurter Highlight"/>
                <a:cs typeface="Frankfurter Highlight"/>
                <a:sym typeface="Frankfurter Highlight"/>
              </a:endParaRPr>
            </a:p>
          </p:txBody>
        </p:sp>
      </p:grpSp>
      <p:sp>
        <p:nvSpPr>
          <p:cNvPr id="22" name="TextBox 22"/>
          <p:cNvSpPr txBox="1"/>
          <p:nvPr/>
        </p:nvSpPr>
        <p:spPr>
          <a:xfrm>
            <a:off x="9144000" y="7753350"/>
            <a:ext cx="7950813" cy="2308324"/>
          </a:xfrm>
          <a:prstGeom prst="rect">
            <a:avLst/>
          </a:prstGeom>
        </p:spPr>
        <p:txBody>
          <a:bodyPr lIns="0" tIns="0" rIns="0" bIns="0" rtlCol="0" anchor="t">
            <a:spAutoFit/>
          </a:bodyPr>
          <a:lstStyle/>
          <a:p>
            <a:pPr algn="just">
              <a:lnSpc>
                <a:spcPts val="3600"/>
              </a:lnSpc>
            </a:pPr>
            <a:r>
              <a:rPr lang="en-US" sz="3000" b="1" dirty="0">
                <a:solidFill>
                  <a:srgbClr val="E3DE1C"/>
                </a:solidFill>
                <a:latin typeface="Abhaya Libre Bold"/>
                <a:ea typeface="Abhaya Libre Bold"/>
                <a:cs typeface="Abhaya Libre Bold"/>
                <a:sym typeface="Abhaya Libre Bold"/>
              </a:rPr>
              <a:t>Erasmus+ Virtual Exchange:</a:t>
            </a:r>
            <a:r>
              <a:rPr lang="el-GR" sz="3000" b="1" dirty="0">
                <a:solidFill>
                  <a:srgbClr val="E3DE1C"/>
                </a:solidFill>
                <a:latin typeface="Abhaya Libre Bold"/>
                <a:ea typeface="Abhaya Libre Bold"/>
                <a:cs typeface="Abhaya Libre Bold"/>
                <a:sym typeface="Abhaya Libre Bold"/>
              </a:rPr>
              <a:t>  </a:t>
            </a:r>
            <a:r>
              <a:rPr lang="el-GR" sz="3000" dirty="0">
                <a:solidFill>
                  <a:srgbClr val="FFFFFF"/>
                </a:solidFill>
                <a:latin typeface="Abhaya Libre"/>
                <a:ea typeface="Abhaya Libre"/>
                <a:cs typeface="Abhaya Libre"/>
                <a:sym typeface="Abhaya Libre"/>
              </a:rPr>
              <a:t>Διευκολύνει την διαπολιτισμική μάθηση μέσα από εικονικούς διαλόγους και ανταλλαγές μεταξύ νέων σ όλη την Ευρώπη </a:t>
            </a:r>
            <a:r>
              <a:rPr lang="en-US" sz="3000" dirty="0">
                <a:solidFill>
                  <a:srgbClr val="FFFFFF"/>
                </a:solidFill>
                <a:latin typeface="Abhaya Libre"/>
                <a:ea typeface="Abhaya Libre"/>
                <a:cs typeface="Abhaya Libre"/>
                <a:sym typeface="Abhaya Libre"/>
              </a:rPr>
              <a:t>(</a:t>
            </a:r>
            <a:r>
              <a:rPr lang="en-US" sz="3000" u="sng" dirty="0">
                <a:solidFill>
                  <a:srgbClr val="FFFFFF"/>
                </a:solidFill>
                <a:latin typeface="Abhaya Libre"/>
                <a:ea typeface="Abhaya Libre"/>
                <a:cs typeface="Abhaya Libre"/>
                <a:sym typeface="Abhaya Libre"/>
                <a:hlinkClick r:id="rId10" tooltip="https://europa.eu/youth/erasmusvirtual_en"/>
              </a:rPr>
              <a:t>https://europa.eu/youth/erasmusvirtual_en</a:t>
            </a:r>
            <a:r>
              <a:rPr lang="en-US" sz="3000" dirty="0">
                <a:solidFill>
                  <a:srgbClr val="FFFFFF"/>
                </a:solidFill>
                <a:latin typeface="Abhaya Libre"/>
                <a:ea typeface="Abhaya Libre"/>
                <a:cs typeface="Abhaya Libre"/>
                <a:sym typeface="Abhaya Libre"/>
              </a:rPr>
              <a:t>)</a:t>
            </a:r>
          </a:p>
        </p:txBody>
      </p:sp>
      <p:sp>
        <p:nvSpPr>
          <p:cNvPr id="23" name="TextBox 23"/>
          <p:cNvSpPr txBox="1"/>
          <p:nvPr/>
        </p:nvSpPr>
        <p:spPr>
          <a:xfrm>
            <a:off x="871135" y="3180993"/>
            <a:ext cx="5568406" cy="3231654"/>
          </a:xfrm>
          <a:prstGeom prst="rect">
            <a:avLst/>
          </a:prstGeom>
        </p:spPr>
        <p:txBody>
          <a:bodyPr lIns="0" tIns="0" rIns="0" bIns="0" rtlCol="0" anchor="t">
            <a:spAutoFit/>
          </a:bodyPr>
          <a:lstStyle/>
          <a:p>
            <a:pPr algn="just">
              <a:lnSpc>
                <a:spcPts val="3600"/>
              </a:lnSpc>
            </a:pPr>
            <a:r>
              <a:rPr lang="en-US" sz="3000" b="1" dirty="0">
                <a:solidFill>
                  <a:srgbClr val="E3DE1C"/>
                </a:solidFill>
                <a:latin typeface="Abhaya Libre Bold"/>
                <a:ea typeface="Abhaya Libre Bold"/>
                <a:cs typeface="Abhaya Libre Bold"/>
                <a:sym typeface="Abhaya Libre Bold"/>
              </a:rPr>
              <a:t>European Youth Portal: </a:t>
            </a:r>
          </a:p>
          <a:p>
            <a:pPr algn="just">
              <a:lnSpc>
                <a:spcPts val="3600"/>
              </a:lnSpc>
            </a:pPr>
            <a:r>
              <a:rPr lang="el-GR" sz="3000" dirty="0">
                <a:solidFill>
                  <a:srgbClr val="FFFFFF"/>
                </a:solidFill>
                <a:latin typeface="Abhaya Libre"/>
                <a:ea typeface="Abhaya Libre"/>
                <a:cs typeface="Abhaya Libre"/>
                <a:sym typeface="Abhaya Libre"/>
              </a:rPr>
              <a:t>Μια περιεκτική πλατφόρμα, που παρέχει πληροφορίες στα δικαιώματα των νέων, ευκαιρίες και προγράμματα σ όλη την Ευρώπη.</a:t>
            </a:r>
            <a:r>
              <a:rPr lang="en-US" sz="3000" dirty="0">
                <a:solidFill>
                  <a:srgbClr val="FFFFFF"/>
                </a:solidFill>
                <a:latin typeface="Abhaya Libre"/>
                <a:ea typeface="Abhaya Libre"/>
                <a:cs typeface="Abhaya Libre"/>
                <a:sym typeface="Abhaya Libre"/>
              </a:rPr>
              <a:t>  (</a:t>
            </a:r>
            <a:r>
              <a:rPr lang="en-US" sz="3000" u="sng" dirty="0">
                <a:solidFill>
                  <a:srgbClr val="FFFFFF"/>
                </a:solidFill>
                <a:latin typeface="Abhaya Libre"/>
                <a:ea typeface="Abhaya Libre"/>
                <a:cs typeface="Abhaya Libre"/>
                <a:sym typeface="Abhaya Libre"/>
                <a:hlinkClick r:id="rId11" tooltip="https://europa.eu/youth/EU_en"/>
              </a:rPr>
              <a:t>https://europa.eu/youth/EU_en</a:t>
            </a:r>
            <a:r>
              <a:rPr lang="en-US" sz="3000" dirty="0">
                <a:solidFill>
                  <a:srgbClr val="FFFFFF"/>
                </a:solidFill>
                <a:latin typeface="Abhaya Libre"/>
                <a:ea typeface="Abhaya Libre"/>
                <a:cs typeface="Abhaya Libre"/>
                <a:sym typeface="Abhaya Libre"/>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723426" y="2852155"/>
            <a:ext cx="7752866" cy="8392249"/>
          </a:xfrm>
          <a:custGeom>
            <a:avLst/>
            <a:gdLst/>
            <a:ahLst/>
            <a:cxnLst/>
            <a:rect l="l" t="t" r="r" b="b"/>
            <a:pathLst>
              <a:path w="7752866" h="8392249">
                <a:moveTo>
                  <a:pt x="0" y="0"/>
                </a:moveTo>
                <a:lnTo>
                  <a:pt x="7752866" y="0"/>
                </a:lnTo>
                <a:lnTo>
                  <a:pt x="7752866" y="8392248"/>
                </a:lnTo>
                <a:lnTo>
                  <a:pt x="0" y="8392248"/>
                </a:lnTo>
                <a:lnTo>
                  <a:pt x="0" y="0"/>
                </a:lnTo>
                <a:close/>
              </a:path>
            </a:pathLst>
          </a:custGeom>
          <a:blipFill>
            <a:blip r:embed="rId4">
              <a:alphaModFix amt="23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8358758" y="4528904"/>
            <a:ext cx="9273095" cy="1846659"/>
          </a:xfrm>
          <a:prstGeom prst="rect">
            <a:avLst/>
          </a:prstGeom>
        </p:spPr>
        <p:txBody>
          <a:bodyPr lIns="0" tIns="0" rIns="0" bIns="0" rtlCol="0" anchor="t">
            <a:spAutoFit/>
          </a:bodyPr>
          <a:lstStyle/>
          <a:p>
            <a:pPr algn="just">
              <a:lnSpc>
                <a:spcPts val="3600"/>
              </a:lnSpc>
            </a:pPr>
            <a:r>
              <a:rPr lang="en-US" sz="3000" b="1" dirty="0">
                <a:solidFill>
                  <a:srgbClr val="5CE1E6"/>
                </a:solidFill>
                <a:latin typeface="Abhaya Libre Bold"/>
                <a:ea typeface="Abhaya Libre Bold"/>
                <a:cs typeface="Abhaya Libre Bold"/>
                <a:sym typeface="Abhaya Libre Bold"/>
              </a:rPr>
              <a:t>House of European History - Virtual Tours:</a:t>
            </a:r>
            <a:r>
              <a:rPr lang="en-US" sz="3000" dirty="0">
                <a:solidFill>
                  <a:srgbClr val="FFFFFF"/>
                </a:solidFill>
                <a:latin typeface="Abhaya Libre"/>
                <a:ea typeface="Abhaya Libre"/>
                <a:cs typeface="Abhaya Libre"/>
                <a:sym typeface="Abhaya Libre"/>
              </a:rPr>
              <a:t> </a:t>
            </a:r>
            <a:r>
              <a:rPr lang="el-GR" sz="3000" dirty="0">
                <a:solidFill>
                  <a:srgbClr val="FFFFFF"/>
                </a:solidFill>
                <a:latin typeface="Abhaya Libre"/>
                <a:ea typeface="Abhaya Libre"/>
                <a:cs typeface="Abhaya Libre"/>
                <a:sym typeface="Abhaya Libre"/>
              </a:rPr>
              <a:t>Ένα διαδραστικός τρόπος για να εξερευνήσουν οι ανήλικοι την Ευρωπαϊκή ιστορία και τις σχέσεις της με την σύγχρονη Ευρώπη</a:t>
            </a:r>
            <a:r>
              <a:rPr lang="en-US" sz="3000" dirty="0">
                <a:solidFill>
                  <a:srgbClr val="FFFFFF"/>
                </a:solidFill>
                <a:latin typeface="Abhaya Libre"/>
                <a:ea typeface="Abhaya Libre"/>
                <a:cs typeface="Abhaya Libre"/>
                <a:sym typeface="Abhaya Libre"/>
              </a:rPr>
              <a:t>.(https://historia-europa.ep.eu/en/)</a:t>
            </a:r>
          </a:p>
        </p:txBody>
      </p:sp>
      <p:grpSp>
        <p:nvGrpSpPr>
          <p:cNvPr id="5" name="Group 5"/>
          <p:cNvGrpSpPr/>
          <p:nvPr/>
        </p:nvGrpSpPr>
        <p:grpSpPr>
          <a:xfrm>
            <a:off x="508646" y="7304598"/>
            <a:ext cx="5184534" cy="2661926"/>
            <a:chOff x="0" y="0"/>
            <a:chExt cx="6912712" cy="3549235"/>
          </a:xfrm>
        </p:grpSpPr>
        <p:sp>
          <p:nvSpPr>
            <p:cNvPr id="6" name="Freeform 6"/>
            <p:cNvSpPr/>
            <p:nvPr/>
          </p:nvSpPr>
          <p:spPr>
            <a:xfrm>
              <a:off x="0" y="0"/>
              <a:ext cx="6912712" cy="3549235"/>
            </a:xfrm>
            <a:custGeom>
              <a:avLst/>
              <a:gdLst/>
              <a:ahLst/>
              <a:cxnLst/>
              <a:rect l="l" t="t" r="r" b="b"/>
              <a:pathLst>
                <a:path w="6912712" h="3549235">
                  <a:moveTo>
                    <a:pt x="0" y="0"/>
                  </a:moveTo>
                  <a:lnTo>
                    <a:pt x="6912712" y="0"/>
                  </a:lnTo>
                  <a:lnTo>
                    <a:pt x="6912712" y="3549235"/>
                  </a:lnTo>
                  <a:lnTo>
                    <a:pt x="0" y="3549235"/>
                  </a:lnTo>
                  <a:lnTo>
                    <a:pt x="0" y="0"/>
                  </a:lnTo>
                  <a:close/>
                </a:path>
              </a:pathLst>
            </a:custGeom>
            <a:blipFill>
              <a:blip r:embed="rId6">
                <a:extLst>
                  <a:ext uri="{96DAC541-7B7A-43D3-8B79-37D633B846F1}">
                    <asvg:svgBlip xmlns:asvg="http://schemas.microsoft.com/office/drawing/2016/SVG/main" r:embed="rId7"/>
                  </a:ext>
                </a:extLst>
              </a:blip>
              <a:stretch>
                <a:fillRect t="-4888" b="-4888"/>
              </a:stretch>
            </a:blipFill>
          </p:spPr>
          <p:txBody>
            <a:bodyPr/>
            <a:lstStyle/>
            <a:p>
              <a:endParaRPr lang="es-ES"/>
            </a:p>
          </p:txBody>
        </p:sp>
        <p:sp>
          <p:nvSpPr>
            <p:cNvPr id="7" name="TextBox 7"/>
            <p:cNvSpPr txBox="1"/>
            <p:nvPr/>
          </p:nvSpPr>
          <p:spPr>
            <a:xfrm>
              <a:off x="348975" y="1039472"/>
              <a:ext cx="6214761" cy="1436291"/>
            </a:xfrm>
            <a:prstGeom prst="rect">
              <a:avLst/>
            </a:prstGeom>
          </p:spPr>
          <p:txBody>
            <a:bodyPr lIns="0" tIns="0" rIns="0" bIns="0" rtlCol="0" anchor="t">
              <a:spAutoFit/>
            </a:bodyPr>
            <a:lstStyle/>
            <a:p>
              <a:pPr algn="ctr">
                <a:lnSpc>
                  <a:spcPts val="4238"/>
                </a:lnSpc>
                <a:spcBef>
                  <a:spcPct val="0"/>
                </a:spcBef>
              </a:pPr>
              <a:r>
                <a:rPr lang="el-GR" sz="3532" b="1" dirty="0">
                  <a:solidFill>
                    <a:srgbClr val="FFFFFF"/>
                  </a:solidFill>
                  <a:latin typeface="Arimo Bold"/>
                  <a:ea typeface="Arimo Bold"/>
                  <a:cs typeface="Arimo Bold"/>
                  <a:sym typeface="Arimo Bold"/>
                </a:rPr>
                <a:t>Εκπαιδευτικές Πηγές για Νέους</a:t>
              </a:r>
              <a:endParaRPr lang="en-US" sz="3532" b="1" dirty="0">
                <a:solidFill>
                  <a:srgbClr val="FFFFFF"/>
                </a:solidFill>
                <a:latin typeface="Arimo Bold"/>
                <a:ea typeface="Arimo Bold"/>
                <a:cs typeface="Arimo Bold"/>
                <a:sym typeface="Arimo Bold"/>
              </a:endParaRPr>
            </a:p>
          </p:txBody>
        </p:sp>
      </p:grpSp>
      <p:sp>
        <p:nvSpPr>
          <p:cNvPr id="8" name="TextBox 8"/>
          <p:cNvSpPr txBox="1"/>
          <p:nvPr/>
        </p:nvSpPr>
        <p:spPr>
          <a:xfrm>
            <a:off x="12457854" y="81571"/>
            <a:ext cx="2379056" cy="1110918"/>
          </a:xfrm>
          <a:prstGeom prst="rect">
            <a:avLst/>
          </a:prstGeom>
        </p:spPr>
        <p:txBody>
          <a:bodyPr lIns="0" tIns="0" rIns="0" bIns="0" rtlCol="0" anchor="t">
            <a:spAutoFit/>
          </a:bodyPr>
          <a:lstStyle/>
          <a:p>
            <a:pPr algn="ctr">
              <a:lnSpc>
                <a:spcPts val="9105"/>
              </a:lnSpc>
              <a:spcBef>
                <a:spcPct val="0"/>
              </a:spcBef>
            </a:pPr>
            <a:endParaRPr/>
          </a:p>
        </p:txBody>
      </p:sp>
      <p:sp>
        <p:nvSpPr>
          <p:cNvPr id="9" name="TextBox 9"/>
          <p:cNvSpPr txBox="1"/>
          <p:nvPr/>
        </p:nvSpPr>
        <p:spPr>
          <a:xfrm>
            <a:off x="12457854" y="1207158"/>
            <a:ext cx="2379056" cy="1110918"/>
          </a:xfrm>
          <a:prstGeom prst="rect">
            <a:avLst/>
          </a:prstGeom>
        </p:spPr>
        <p:txBody>
          <a:bodyPr lIns="0" tIns="0" rIns="0" bIns="0" rtlCol="0" anchor="t">
            <a:spAutoFit/>
          </a:bodyPr>
          <a:lstStyle/>
          <a:p>
            <a:pPr algn="ctr">
              <a:lnSpc>
                <a:spcPts val="9105"/>
              </a:lnSpc>
              <a:spcBef>
                <a:spcPct val="0"/>
              </a:spcBef>
            </a:pPr>
            <a:endParaRPr/>
          </a:p>
        </p:txBody>
      </p:sp>
      <p:grpSp>
        <p:nvGrpSpPr>
          <p:cNvPr id="10" name="Group 10"/>
          <p:cNvGrpSpPr/>
          <p:nvPr/>
        </p:nvGrpSpPr>
        <p:grpSpPr>
          <a:xfrm>
            <a:off x="425697" y="81571"/>
            <a:ext cx="3168492" cy="1734064"/>
            <a:chOff x="-110599" y="-402294"/>
            <a:chExt cx="4224656" cy="2312085"/>
          </a:xfrm>
        </p:grpSpPr>
        <p:sp>
          <p:nvSpPr>
            <p:cNvPr id="11" name="TextBox 11"/>
            <p:cNvSpPr txBox="1"/>
            <p:nvPr/>
          </p:nvSpPr>
          <p:spPr>
            <a:xfrm>
              <a:off x="-110599" y="-402294"/>
              <a:ext cx="4114057" cy="2312085"/>
            </a:xfrm>
            <a:prstGeom prst="rect">
              <a:avLst/>
            </a:prstGeom>
          </p:spPr>
          <p:txBody>
            <a:bodyPr wrap="square" lIns="0" tIns="0" rIns="0" bIns="0" rtlCol="0" anchor="t">
              <a:spAutoFit/>
            </a:bodyPr>
            <a:lstStyle/>
            <a:p>
              <a:pPr algn="just">
                <a:lnSpc>
                  <a:spcPts val="4620"/>
                </a:lnSpc>
                <a:spcBef>
                  <a:spcPct val="0"/>
                </a:spcBef>
              </a:pPr>
              <a:r>
                <a:rPr lang="el-GR" sz="3300" b="1" dirty="0">
                  <a:solidFill>
                    <a:srgbClr val="00BF63"/>
                  </a:solidFill>
                  <a:latin typeface="Frankfurter Highlight"/>
                  <a:ea typeface="Frankfurter Highlight"/>
                  <a:cs typeface="Frankfurter Highlight"/>
                  <a:sym typeface="Frankfurter Highlight"/>
                </a:rPr>
                <a:t>ΔΙΑΔΡΑΣΤΙΚΕΣ ΠΛΑΤΦΟΡΜΕΣ ΜΑΘΗΣΗΣ</a:t>
              </a:r>
              <a:endParaRPr lang="en-US" sz="3300" b="1" dirty="0">
                <a:solidFill>
                  <a:srgbClr val="00BF63"/>
                </a:solidFill>
                <a:latin typeface="Frankfurter Highlight"/>
                <a:ea typeface="Frankfurter Highlight"/>
                <a:cs typeface="Frankfurter Highlight"/>
                <a:sym typeface="Frankfurter Highlight"/>
              </a:endParaRPr>
            </a:p>
          </p:txBody>
        </p:sp>
        <p:sp>
          <p:nvSpPr>
            <p:cNvPr id="12" name="TextBox 12"/>
            <p:cNvSpPr txBox="1"/>
            <p:nvPr/>
          </p:nvSpPr>
          <p:spPr>
            <a:xfrm>
              <a:off x="0" y="441620"/>
              <a:ext cx="4114057" cy="739092"/>
            </a:xfrm>
            <a:prstGeom prst="rect">
              <a:avLst/>
            </a:prstGeom>
          </p:spPr>
          <p:txBody>
            <a:bodyPr lIns="0" tIns="0" rIns="0" bIns="0" rtlCol="0" anchor="t">
              <a:spAutoFit/>
            </a:bodyPr>
            <a:lstStyle/>
            <a:p>
              <a:pPr marL="0" lvl="0" indent="0" algn="just">
                <a:lnSpc>
                  <a:spcPts val="4620"/>
                </a:lnSpc>
                <a:spcBef>
                  <a:spcPct val="0"/>
                </a:spcBef>
              </a:pPr>
              <a:endParaRPr lang="en-US" sz="3300" dirty="0">
                <a:solidFill>
                  <a:srgbClr val="7ED957"/>
                </a:solidFill>
                <a:latin typeface="Frankfurter Highlight"/>
                <a:ea typeface="Frankfurter Highlight"/>
                <a:cs typeface="Frankfurter Highlight"/>
                <a:sym typeface="Frankfurter Highlight"/>
              </a:endParaRPr>
            </a:p>
          </p:txBody>
        </p:sp>
        <p:sp>
          <p:nvSpPr>
            <p:cNvPr id="13" name="TextBox 13"/>
            <p:cNvSpPr txBox="1"/>
            <p:nvPr/>
          </p:nvSpPr>
          <p:spPr>
            <a:xfrm>
              <a:off x="0" y="991476"/>
              <a:ext cx="4114057" cy="739092"/>
            </a:xfrm>
            <a:prstGeom prst="rect">
              <a:avLst/>
            </a:prstGeom>
          </p:spPr>
          <p:txBody>
            <a:bodyPr lIns="0" tIns="0" rIns="0" bIns="0" rtlCol="0" anchor="t">
              <a:spAutoFit/>
            </a:bodyPr>
            <a:lstStyle/>
            <a:p>
              <a:pPr algn="just">
                <a:lnSpc>
                  <a:spcPts val="4620"/>
                </a:lnSpc>
                <a:spcBef>
                  <a:spcPct val="0"/>
                </a:spcBef>
              </a:pPr>
              <a:endParaRPr lang="en-US" sz="3300" dirty="0">
                <a:solidFill>
                  <a:srgbClr val="C1FF72"/>
                </a:solidFill>
                <a:latin typeface="Frankfurter Highlight"/>
                <a:ea typeface="Frankfurter Highlight"/>
                <a:cs typeface="Frankfurter Highlight"/>
                <a:sym typeface="Frankfurter Highlight"/>
              </a:endParaRPr>
            </a:p>
          </p:txBody>
        </p:sp>
      </p:grpSp>
      <p:sp>
        <p:nvSpPr>
          <p:cNvPr id="14" name="TextBox 14"/>
          <p:cNvSpPr txBox="1"/>
          <p:nvPr/>
        </p:nvSpPr>
        <p:spPr>
          <a:xfrm>
            <a:off x="228600" y="1827285"/>
            <a:ext cx="7848600" cy="5078313"/>
          </a:xfrm>
          <a:prstGeom prst="rect">
            <a:avLst/>
          </a:prstGeom>
        </p:spPr>
        <p:txBody>
          <a:bodyPr wrap="square" lIns="0" tIns="0" rIns="0" bIns="0" rtlCol="0" anchor="t">
            <a:spAutoFit/>
          </a:bodyPr>
          <a:lstStyle/>
          <a:p>
            <a:pPr algn="just">
              <a:lnSpc>
                <a:spcPts val="3600"/>
              </a:lnSpc>
            </a:pPr>
            <a:r>
              <a:rPr lang="en-US" sz="3000" b="1" dirty="0">
                <a:solidFill>
                  <a:srgbClr val="5CE1E6"/>
                </a:solidFill>
                <a:latin typeface="Abhaya Libre Bold"/>
                <a:ea typeface="Abhaya Libre Bold"/>
                <a:cs typeface="Abhaya Libre Bold"/>
                <a:sym typeface="Abhaya Libre Bold"/>
              </a:rPr>
              <a:t>Kids' Corner:</a:t>
            </a:r>
            <a:r>
              <a:rPr lang="el-GR" sz="3000" dirty="0">
                <a:solidFill>
                  <a:srgbClr val="FFFFFF"/>
                </a:solidFill>
                <a:latin typeface="Abhaya Libre"/>
                <a:ea typeface="Abhaya Libre"/>
                <a:cs typeface="Abhaya Libre"/>
                <a:sym typeface="Abhaya Libre"/>
              </a:rPr>
              <a:t> Μια διασκεδαστική πλατφόρμα με παιχνίδια και πληροφορίες ειδικά σχεδιασμένη για να μαθαίνουν οι νέοι για την Ε.Ε.</a:t>
            </a:r>
            <a:r>
              <a:rPr lang="en-US" sz="3000" dirty="0">
                <a:solidFill>
                  <a:srgbClr val="FFFFFF"/>
                </a:solidFill>
                <a:latin typeface="Abhaya Libre"/>
                <a:ea typeface="Abhaya Libre"/>
                <a:cs typeface="Abhaya Libre"/>
                <a:sym typeface="Abhaya Libre"/>
              </a:rPr>
              <a:t>. </a:t>
            </a:r>
            <a:endParaRPr lang="el-GR" sz="3000" dirty="0">
              <a:solidFill>
                <a:srgbClr val="FFFFFF"/>
              </a:solidFill>
              <a:latin typeface="Abhaya Libre"/>
              <a:ea typeface="Abhaya Libre"/>
              <a:cs typeface="Abhaya Libre"/>
              <a:sym typeface="Abhaya Libre"/>
            </a:endParaRPr>
          </a:p>
          <a:p>
            <a:pPr algn="just">
              <a:lnSpc>
                <a:spcPts val="3600"/>
              </a:lnSpc>
            </a:pPr>
            <a:r>
              <a:rPr lang="en-US" sz="3000" dirty="0">
                <a:solidFill>
                  <a:srgbClr val="FFFFFF"/>
                </a:solidFill>
                <a:latin typeface="Abhaya Libre"/>
                <a:ea typeface="Abhaya Libre"/>
                <a:cs typeface="Abhaya Libre"/>
                <a:sym typeface="Abhaya Libre"/>
              </a:rPr>
              <a:t>(https://op.europa.eu/en/web/general-publications/kids-corner)</a:t>
            </a:r>
          </a:p>
          <a:p>
            <a:pPr algn="just">
              <a:lnSpc>
                <a:spcPts val="3600"/>
              </a:lnSpc>
            </a:pPr>
            <a:endParaRPr lang="en-US" sz="3000" dirty="0">
              <a:solidFill>
                <a:srgbClr val="FFFFFF"/>
              </a:solidFill>
              <a:latin typeface="Abhaya Libre"/>
              <a:ea typeface="Abhaya Libre"/>
              <a:cs typeface="Abhaya Libre"/>
              <a:sym typeface="Abhaya Libre"/>
            </a:endParaRPr>
          </a:p>
          <a:p>
            <a:pPr algn="just">
              <a:lnSpc>
                <a:spcPts val="3600"/>
              </a:lnSpc>
            </a:pPr>
            <a:r>
              <a:rPr lang="en-US" sz="3000" b="1" dirty="0">
                <a:solidFill>
                  <a:srgbClr val="5CE1E6"/>
                </a:solidFill>
                <a:latin typeface="Abhaya Libre Bold"/>
                <a:ea typeface="Abhaya Libre Bold"/>
                <a:cs typeface="Abhaya Libre Bold"/>
                <a:sym typeface="Abhaya Libre Bold"/>
              </a:rPr>
              <a:t>Learning Corner: </a:t>
            </a:r>
            <a:r>
              <a:rPr lang="el-GR" sz="3000" dirty="0">
                <a:solidFill>
                  <a:srgbClr val="FFFFFF"/>
                </a:solidFill>
                <a:latin typeface="Abhaya Libre"/>
                <a:ea typeface="Abhaya Libre"/>
                <a:cs typeface="Abhaya Libre"/>
                <a:sym typeface="Abhaya Libre"/>
              </a:rPr>
              <a:t>Μία εκπαιδευτική ιστοσελίδα που προσφέρει κουίζ, παιχνίδια και άρθρα με πληροφορίες ειδικά σχεδιασμένα για νέους</a:t>
            </a:r>
            <a:r>
              <a:rPr lang="en-US" sz="3000" dirty="0">
                <a:solidFill>
                  <a:srgbClr val="FFFFFF"/>
                </a:solidFill>
                <a:latin typeface="Abhaya Libre"/>
                <a:ea typeface="Abhaya Libre"/>
                <a:cs typeface="Abhaya Libre"/>
                <a:sym typeface="Abhaya Libre"/>
              </a:rPr>
              <a:t>.(https://learning</a:t>
            </a:r>
            <a:r>
              <a:rPr lang="el-GR" sz="3000" dirty="0">
                <a:solidFill>
                  <a:srgbClr val="FFFFFF"/>
                </a:solidFill>
                <a:latin typeface="Abhaya Libre"/>
                <a:ea typeface="Abhaya Libre"/>
                <a:cs typeface="Abhaya Libre"/>
                <a:sym typeface="Abhaya Libre"/>
              </a:rPr>
              <a:t>-</a:t>
            </a:r>
            <a:r>
              <a:rPr lang="en-US" sz="3000" dirty="0">
                <a:solidFill>
                  <a:srgbClr val="FFFFFF"/>
                </a:solidFill>
                <a:latin typeface="Abhaya Libre"/>
                <a:ea typeface="Abhaya Libre"/>
                <a:cs typeface="Abhaya Libre"/>
                <a:sym typeface="Abhaya Libre"/>
              </a:rPr>
              <a:t>corner.learning.europa.eu/index_en)</a:t>
            </a:r>
          </a:p>
        </p:txBody>
      </p:sp>
      <p:sp>
        <p:nvSpPr>
          <p:cNvPr id="15" name="TextBox 15"/>
          <p:cNvSpPr txBox="1"/>
          <p:nvPr/>
        </p:nvSpPr>
        <p:spPr>
          <a:xfrm>
            <a:off x="8358758" y="1448079"/>
            <a:ext cx="9273095" cy="1795363"/>
          </a:xfrm>
          <a:prstGeom prst="rect">
            <a:avLst/>
          </a:prstGeom>
        </p:spPr>
        <p:txBody>
          <a:bodyPr lIns="0" tIns="0" rIns="0" bIns="0" rtlCol="0" anchor="t">
            <a:spAutoFit/>
          </a:bodyPr>
          <a:lstStyle/>
          <a:p>
            <a:pPr algn="just">
              <a:lnSpc>
                <a:spcPts val="3480"/>
              </a:lnSpc>
            </a:pPr>
            <a:r>
              <a:rPr lang="en-US" sz="2900" b="1" dirty="0">
                <a:solidFill>
                  <a:srgbClr val="5CE1E6"/>
                </a:solidFill>
                <a:latin typeface="Abhaya Libre Bold"/>
                <a:ea typeface="Abhaya Libre Bold"/>
                <a:cs typeface="Abhaya Libre Bold"/>
                <a:sym typeface="Abhaya Libre Bold"/>
              </a:rPr>
              <a:t>Europa Diary: </a:t>
            </a:r>
            <a:r>
              <a:rPr lang="el-GR" sz="2900" dirty="0">
                <a:solidFill>
                  <a:srgbClr val="FFFFFF"/>
                </a:solidFill>
                <a:latin typeface="Abhaya Libre"/>
                <a:ea typeface="Abhaya Libre"/>
                <a:cs typeface="Abhaya Libre"/>
                <a:sym typeface="Abhaya Libre"/>
              </a:rPr>
              <a:t>Προσφέρει εκπαιδευτικό υλικό εστιασμένο στην υπηκοότητα, τα δικαιώματα και τις αξίες της Ε.Ε. για νέους.</a:t>
            </a:r>
            <a:r>
              <a:rPr lang="en-US" sz="2900" dirty="0">
                <a:solidFill>
                  <a:srgbClr val="FFFFFF"/>
                </a:solidFill>
                <a:latin typeface="Abhaya Libre"/>
                <a:ea typeface="Abhaya Libre"/>
                <a:cs typeface="Abhaya Libre"/>
                <a:sym typeface="Abhaya Libre"/>
              </a:rPr>
              <a:t> (https://op.europa.eu/en/publication-detail/-/publication/441bb7af-bcfb-44e9-9d4c-01841614cc15)</a:t>
            </a:r>
          </a:p>
        </p:txBody>
      </p:sp>
      <p:grpSp>
        <p:nvGrpSpPr>
          <p:cNvPr id="16" name="Group 16"/>
          <p:cNvGrpSpPr/>
          <p:nvPr/>
        </p:nvGrpSpPr>
        <p:grpSpPr>
          <a:xfrm rot="5400000">
            <a:off x="9342338" y="-555933"/>
            <a:ext cx="1118383" cy="3085543"/>
            <a:chOff x="-57151" y="1"/>
            <a:chExt cx="1491177" cy="4114057"/>
          </a:xfrm>
        </p:grpSpPr>
        <p:sp>
          <p:nvSpPr>
            <p:cNvPr id="17" name="TextBox 17"/>
            <p:cNvSpPr txBox="1"/>
            <p:nvPr/>
          </p:nvSpPr>
          <p:spPr>
            <a:xfrm rot="16200000">
              <a:off x="-1368590" y="1311441"/>
              <a:ext cx="4114056" cy="1491177"/>
            </a:xfrm>
            <a:prstGeom prst="rect">
              <a:avLst/>
            </a:prstGeom>
          </p:spPr>
          <p:txBody>
            <a:bodyPr lIns="0" tIns="0" rIns="0" bIns="0" rtlCol="0" anchor="t">
              <a:spAutoFit/>
            </a:bodyPr>
            <a:lstStyle/>
            <a:p>
              <a:pPr marL="0" lvl="0" indent="0" algn="just">
                <a:lnSpc>
                  <a:spcPts val="4480"/>
                </a:lnSpc>
                <a:spcBef>
                  <a:spcPct val="0"/>
                </a:spcBef>
              </a:pPr>
              <a:r>
                <a:rPr lang="el-GR" sz="3200" b="1" dirty="0">
                  <a:solidFill>
                    <a:srgbClr val="00BF63"/>
                  </a:solidFill>
                  <a:latin typeface="Frankfurter Highlight"/>
                  <a:ea typeface="Frankfurter Highlight"/>
                  <a:cs typeface="Frankfurter Highlight"/>
                  <a:sym typeface="Frankfurter Highlight"/>
                </a:rPr>
                <a:t>ΕΚΠΑΙΔΕΥΤΙΚΟ</a:t>
              </a:r>
              <a:r>
                <a:rPr lang="el-GR" sz="3200" dirty="0">
                  <a:solidFill>
                    <a:srgbClr val="00BF63"/>
                  </a:solidFill>
                  <a:latin typeface="Frankfurter Highlight"/>
                  <a:ea typeface="Frankfurter Highlight"/>
                  <a:cs typeface="Frankfurter Highlight"/>
                  <a:sym typeface="Frankfurter Highlight"/>
                </a:rPr>
                <a:t> </a:t>
              </a:r>
              <a:r>
                <a:rPr lang="el-GR" sz="3200" b="1" dirty="0">
                  <a:solidFill>
                    <a:srgbClr val="00BF63"/>
                  </a:solidFill>
                  <a:latin typeface="Frankfurter Highlight"/>
                  <a:ea typeface="Frankfurter Highlight"/>
                  <a:cs typeface="Frankfurter Highlight"/>
                  <a:sym typeface="Frankfurter Highlight"/>
                </a:rPr>
                <a:t>ΥΛΙΚΟ</a:t>
              </a:r>
              <a:endParaRPr lang="en-US" sz="3200" b="1" dirty="0">
                <a:solidFill>
                  <a:srgbClr val="00BF63"/>
                </a:solidFill>
                <a:latin typeface="Frankfurter Highlight"/>
                <a:ea typeface="Frankfurter Highlight"/>
                <a:cs typeface="Frankfurter Highlight"/>
                <a:sym typeface="Frankfurter Highlight"/>
              </a:endParaRPr>
            </a:p>
          </p:txBody>
        </p:sp>
        <p:sp>
          <p:nvSpPr>
            <p:cNvPr id="18" name="TextBox 18"/>
            <p:cNvSpPr txBox="1"/>
            <p:nvPr/>
          </p:nvSpPr>
          <p:spPr>
            <a:xfrm rot="16200000">
              <a:off x="-1215307" y="1687484"/>
              <a:ext cx="4114057" cy="739092"/>
            </a:xfrm>
            <a:prstGeom prst="rect">
              <a:avLst/>
            </a:prstGeom>
          </p:spPr>
          <p:txBody>
            <a:bodyPr lIns="0" tIns="0" rIns="0" bIns="0" rtlCol="0" anchor="t">
              <a:spAutoFit/>
            </a:bodyPr>
            <a:lstStyle/>
            <a:p>
              <a:pPr algn="just">
                <a:lnSpc>
                  <a:spcPts val="4620"/>
                </a:lnSpc>
                <a:spcBef>
                  <a:spcPct val="0"/>
                </a:spcBef>
              </a:pPr>
              <a:endParaRPr lang="en-US" sz="3300" dirty="0">
                <a:solidFill>
                  <a:srgbClr val="7ED957"/>
                </a:solidFill>
                <a:latin typeface="Frankfurter Highlight"/>
                <a:ea typeface="Frankfurter Highlight"/>
                <a:cs typeface="Frankfurter Highlight"/>
                <a:sym typeface="Frankfurter Highlight"/>
              </a:endParaRPr>
            </a:p>
          </p:txBody>
        </p:sp>
      </p:grpSp>
      <p:grpSp>
        <p:nvGrpSpPr>
          <p:cNvPr id="19" name="Group 19"/>
          <p:cNvGrpSpPr/>
          <p:nvPr/>
        </p:nvGrpSpPr>
        <p:grpSpPr>
          <a:xfrm>
            <a:off x="8358758" y="3571431"/>
            <a:ext cx="5585842" cy="935540"/>
            <a:chOff x="0" y="-66675"/>
            <a:chExt cx="7447789" cy="1247387"/>
          </a:xfrm>
        </p:grpSpPr>
        <p:sp>
          <p:nvSpPr>
            <p:cNvPr id="20" name="TextBox 20"/>
            <p:cNvSpPr txBox="1"/>
            <p:nvPr/>
          </p:nvSpPr>
          <p:spPr>
            <a:xfrm>
              <a:off x="0" y="-66675"/>
              <a:ext cx="7447789" cy="739005"/>
            </a:xfrm>
            <a:prstGeom prst="rect">
              <a:avLst/>
            </a:prstGeom>
          </p:spPr>
          <p:txBody>
            <a:bodyPr wrap="square" lIns="0" tIns="0" rIns="0" bIns="0" rtlCol="0" anchor="t">
              <a:spAutoFit/>
            </a:bodyPr>
            <a:lstStyle/>
            <a:p>
              <a:pPr algn="l">
                <a:lnSpc>
                  <a:spcPts val="4620"/>
                </a:lnSpc>
                <a:spcBef>
                  <a:spcPct val="0"/>
                </a:spcBef>
              </a:pPr>
              <a:r>
                <a:rPr lang="el-GR" sz="3300" b="1" dirty="0">
                  <a:solidFill>
                    <a:srgbClr val="00BF63"/>
                  </a:solidFill>
                  <a:latin typeface="Frankfurter Highlight"/>
                  <a:ea typeface="Frankfurter Highlight"/>
                  <a:cs typeface="Frankfurter Highlight"/>
                  <a:sym typeface="Frankfurter Highlight"/>
                </a:rPr>
                <a:t>ΠΟΛΙΤΙΣΜΙΚΉ</a:t>
              </a:r>
              <a:r>
                <a:rPr lang="el-GR" sz="3300" dirty="0">
                  <a:solidFill>
                    <a:srgbClr val="00BF63"/>
                  </a:solidFill>
                  <a:latin typeface="Frankfurter Highlight"/>
                  <a:ea typeface="Frankfurter Highlight"/>
                  <a:cs typeface="Frankfurter Highlight"/>
                  <a:sym typeface="Frankfurter Highlight"/>
                </a:rPr>
                <a:t> </a:t>
              </a:r>
              <a:r>
                <a:rPr lang="el-GR" sz="3300" b="1" dirty="0">
                  <a:solidFill>
                    <a:srgbClr val="00BF63"/>
                  </a:solidFill>
                  <a:latin typeface="Frankfurter Highlight"/>
                  <a:ea typeface="Frankfurter Highlight"/>
                  <a:cs typeface="Frankfurter Highlight"/>
                  <a:sym typeface="Frankfurter Highlight"/>
                </a:rPr>
                <a:t>ΕΞΕΡΕΥΝΗΣΗ</a:t>
              </a:r>
              <a:endParaRPr lang="en-US" sz="3300" b="1" dirty="0">
                <a:solidFill>
                  <a:srgbClr val="00BF63"/>
                </a:solidFill>
                <a:latin typeface="Frankfurter Highlight"/>
                <a:ea typeface="Frankfurter Highlight"/>
                <a:cs typeface="Frankfurter Highlight"/>
                <a:sym typeface="Frankfurter Highlight"/>
              </a:endParaRPr>
            </a:p>
          </p:txBody>
        </p:sp>
        <p:sp>
          <p:nvSpPr>
            <p:cNvPr id="21" name="TextBox 21"/>
            <p:cNvSpPr txBox="1"/>
            <p:nvPr/>
          </p:nvSpPr>
          <p:spPr>
            <a:xfrm>
              <a:off x="0" y="441620"/>
              <a:ext cx="4114057" cy="739092"/>
            </a:xfrm>
            <a:prstGeom prst="rect">
              <a:avLst/>
            </a:prstGeom>
          </p:spPr>
          <p:txBody>
            <a:bodyPr lIns="0" tIns="0" rIns="0" bIns="0" rtlCol="0" anchor="t">
              <a:spAutoFit/>
            </a:bodyPr>
            <a:lstStyle/>
            <a:p>
              <a:pPr marL="0" lvl="0" indent="0" algn="l">
                <a:lnSpc>
                  <a:spcPts val="4620"/>
                </a:lnSpc>
                <a:spcBef>
                  <a:spcPct val="0"/>
                </a:spcBef>
              </a:pPr>
              <a:endParaRPr lang="en-US" sz="3300" dirty="0">
                <a:solidFill>
                  <a:srgbClr val="7ED957"/>
                </a:solidFill>
                <a:latin typeface="Frankfurter Highlight"/>
                <a:ea typeface="Frankfurter Highlight"/>
                <a:cs typeface="Frankfurter Highlight"/>
                <a:sym typeface="Frankfurter Highlight"/>
              </a:endParaRPr>
            </a:p>
          </p:txBody>
        </p:sp>
      </p:grpSp>
      <p:sp>
        <p:nvSpPr>
          <p:cNvPr id="22" name="TextBox 22"/>
          <p:cNvSpPr txBox="1"/>
          <p:nvPr/>
        </p:nvSpPr>
        <p:spPr>
          <a:xfrm>
            <a:off x="5257800" y="6778782"/>
            <a:ext cx="12374054" cy="3693319"/>
          </a:xfrm>
          <a:prstGeom prst="rect">
            <a:avLst/>
          </a:prstGeom>
        </p:spPr>
        <p:txBody>
          <a:bodyPr wrap="square" lIns="0" tIns="0" rIns="0" bIns="0" rtlCol="0" anchor="t">
            <a:spAutoFit/>
          </a:bodyPr>
          <a:lstStyle/>
          <a:p>
            <a:pPr algn="r">
              <a:lnSpc>
                <a:spcPts val="3600"/>
              </a:lnSpc>
            </a:pPr>
            <a:r>
              <a:rPr lang="en-US" sz="3000" b="1" dirty="0">
                <a:solidFill>
                  <a:srgbClr val="5CE1E6"/>
                </a:solidFill>
                <a:latin typeface="Abhaya Libre Bold"/>
                <a:ea typeface="Abhaya Libre Bold"/>
                <a:cs typeface="Abhaya Libre Bold"/>
                <a:sym typeface="Abhaya Libre Bold"/>
              </a:rPr>
              <a:t>Schuman Foundation</a:t>
            </a:r>
            <a:r>
              <a:rPr lang="en-US" sz="3000" b="1" dirty="0">
                <a:solidFill>
                  <a:srgbClr val="FFFFFF"/>
                </a:solidFill>
                <a:latin typeface="Abhaya Libre Bold"/>
                <a:ea typeface="Abhaya Libre Bold"/>
                <a:cs typeface="Abhaya Libre Bold"/>
                <a:sym typeface="Abhaya Libre Bold"/>
              </a:rPr>
              <a:t>:</a:t>
            </a:r>
            <a:r>
              <a:rPr lang="en-US" sz="3000" dirty="0">
                <a:solidFill>
                  <a:srgbClr val="FFFFFF"/>
                </a:solidFill>
                <a:latin typeface="Abhaya Libre"/>
                <a:ea typeface="Abhaya Libre"/>
                <a:cs typeface="Abhaya Libre"/>
                <a:sym typeface="Abhaya Libre"/>
              </a:rPr>
              <a:t> </a:t>
            </a:r>
            <a:r>
              <a:rPr lang="el-GR" sz="3000" dirty="0">
                <a:solidFill>
                  <a:srgbClr val="FFFFFF"/>
                </a:solidFill>
                <a:latin typeface="Abhaya Libre"/>
                <a:ea typeface="Abhaya Libre"/>
                <a:cs typeface="Abhaya Libre"/>
                <a:sym typeface="Abhaya Libre"/>
              </a:rPr>
              <a:t>Προσφέρει διάφορες εκπαιδευτικές εκδόσεις και πηγές που βοηθούν τους νέους να κατανοήσουν την Ε.Ε.</a:t>
            </a:r>
            <a:r>
              <a:rPr lang="en-US" sz="3000" dirty="0">
                <a:solidFill>
                  <a:srgbClr val="FFFFFF"/>
                </a:solidFill>
                <a:latin typeface="Abhaya Libre"/>
                <a:ea typeface="Abhaya Libre"/>
                <a:cs typeface="Abhaya Libre"/>
                <a:sym typeface="Abhaya Libre"/>
              </a:rPr>
              <a:t>. (https://www.robert-schuman.eu/en/)</a:t>
            </a:r>
          </a:p>
          <a:p>
            <a:pPr algn="r">
              <a:lnSpc>
                <a:spcPts val="3600"/>
              </a:lnSpc>
            </a:pPr>
            <a:endParaRPr lang="en-US" sz="3000" dirty="0">
              <a:solidFill>
                <a:srgbClr val="FFFFFF"/>
              </a:solidFill>
              <a:latin typeface="Abhaya Libre"/>
              <a:ea typeface="Abhaya Libre"/>
              <a:cs typeface="Abhaya Libre"/>
              <a:sym typeface="Abhaya Libre"/>
            </a:endParaRPr>
          </a:p>
          <a:p>
            <a:pPr algn="r">
              <a:lnSpc>
                <a:spcPts val="3600"/>
              </a:lnSpc>
            </a:pPr>
            <a:r>
              <a:rPr lang="en-US" sz="3000" b="1" dirty="0">
                <a:solidFill>
                  <a:srgbClr val="5CE1E6"/>
                </a:solidFill>
                <a:latin typeface="Abhaya Libre Bold"/>
                <a:ea typeface="Abhaya Libre Bold"/>
                <a:cs typeface="Abhaya Libre Bold"/>
                <a:sym typeface="Abhaya Libre Bold"/>
              </a:rPr>
              <a:t>EU Bookshop: </a:t>
            </a:r>
            <a:r>
              <a:rPr lang="el-GR" sz="3000" dirty="0">
                <a:solidFill>
                  <a:srgbClr val="FFFFFF"/>
                </a:solidFill>
                <a:latin typeface="Abhaya Libre"/>
                <a:ea typeface="Abhaya Libre"/>
                <a:cs typeface="Abhaya Libre"/>
                <a:sym typeface="Abhaya Libre"/>
              </a:rPr>
              <a:t> Ένας χώρος που μπορεί κανείς να </a:t>
            </a:r>
            <a:r>
              <a:rPr lang="el-GR" sz="3000" dirty="0" err="1">
                <a:solidFill>
                  <a:srgbClr val="FFFFFF"/>
                </a:solidFill>
                <a:latin typeface="Abhaya Libre"/>
                <a:ea typeface="Abhaya Libre"/>
                <a:cs typeface="Abhaya Libre"/>
                <a:sym typeface="Abhaya Libre"/>
              </a:rPr>
              <a:t>βρεί</a:t>
            </a:r>
            <a:r>
              <a:rPr lang="el-GR" sz="3000" dirty="0">
                <a:solidFill>
                  <a:srgbClr val="FFFFFF"/>
                </a:solidFill>
                <a:latin typeface="Abhaya Libre"/>
                <a:ea typeface="Abhaya Libre"/>
                <a:cs typeface="Abhaya Libre"/>
                <a:sym typeface="Abhaya Libre"/>
              </a:rPr>
              <a:t>, χωρίς χρέωση, εκδόσεις της Ε.Ε. ,σχεδιασμένες για διάφορες ηλικιακές ομάδες</a:t>
            </a:r>
            <a:r>
              <a:rPr lang="en-US" sz="3000" dirty="0">
                <a:solidFill>
                  <a:srgbClr val="FFFFFF"/>
                </a:solidFill>
                <a:latin typeface="Abhaya Libre"/>
                <a:ea typeface="Abhaya Libre"/>
                <a:cs typeface="Abhaya Libre"/>
                <a:sym typeface="Abhaya Libre"/>
              </a:rPr>
              <a:t>,</a:t>
            </a:r>
            <a:r>
              <a:rPr lang="el-GR" sz="3000" dirty="0">
                <a:solidFill>
                  <a:srgbClr val="FFFFFF"/>
                </a:solidFill>
                <a:latin typeface="Abhaya Libre"/>
                <a:ea typeface="Abhaya Libre"/>
                <a:cs typeface="Abhaya Libre"/>
                <a:sym typeface="Abhaya Libre"/>
              </a:rPr>
              <a:t>και υλικό κατάλληλο για εκπαιδεύσεις</a:t>
            </a:r>
            <a:r>
              <a:rPr lang="en-US" sz="3000" dirty="0">
                <a:solidFill>
                  <a:srgbClr val="FFFFFF"/>
                </a:solidFill>
                <a:latin typeface="Abhaya Libre"/>
                <a:ea typeface="Abhaya Libre"/>
                <a:cs typeface="Abhaya Libre"/>
                <a:sym typeface="Abhaya Libre"/>
              </a:rPr>
              <a:t>.(</a:t>
            </a:r>
            <a:r>
              <a:rPr lang="en-US" sz="3000" u="sng" dirty="0">
                <a:solidFill>
                  <a:srgbClr val="FFFFFF"/>
                </a:solidFill>
                <a:latin typeface="Abhaya Libre"/>
                <a:ea typeface="Abhaya Libre"/>
                <a:cs typeface="Abhaya Libre"/>
                <a:sym typeface="Abhaya Libre"/>
                <a:hlinkClick r:id="rId8" tooltip="https://op.europa.eu/en/web/general-publications"/>
              </a:rPr>
              <a:t>https://op.europa.eu/en/web/general-publications</a:t>
            </a:r>
            <a:r>
              <a:rPr lang="en-US" sz="3000" dirty="0">
                <a:solidFill>
                  <a:srgbClr val="FFFFFF"/>
                </a:solidFill>
                <a:latin typeface="Abhaya Libre"/>
                <a:ea typeface="Abhaya Libre"/>
                <a:cs typeface="Abhaya Libre"/>
                <a:sym typeface="Abhaya Libre"/>
              </a:rPr>
              <a:t>)</a:t>
            </a:r>
          </a:p>
        </p:txBody>
      </p:sp>
      <p:grpSp>
        <p:nvGrpSpPr>
          <p:cNvPr id="23" name="Group 23"/>
          <p:cNvGrpSpPr/>
          <p:nvPr/>
        </p:nvGrpSpPr>
        <p:grpSpPr>
          <a:xfrm>
            <a:off x="13506697" y="6195057"/>
            <a:ext cx="4125157" cy="935540"/>
            <a:chOff x="-1386152" y="-66675"/>
            <a:chExt cx="5500209" cy="1247387"/>
          </a:xfrm>
        </p:grpSpPr>
        <p:sp>
          <p:nvSpPr>
            <p:cNvPr id="24" name="TextBox 24"/>
            <p:cNvSpPr txBox="1"/>
            <p:nvPr/>
          </p:nvSpPr>
          <p:spPr>
            <a:xfrm>
              <a:off x="-1386152" y="-66675"/>
              <a:ext cx="5389610" cy="739005"/>
            </a:xfrm>
            <a:prstGeom prst="rect">
              <a:avLst/>
            </a:prstGeom>
          </p:spPr>
          <p:txBody>
            <a:bodyPr wrap="square" lIns="0" tIns="0" rIns="0" bIns="0" rtlCol="0" anchor="t">
              <a:spAutoFit/>
            </a:bodyPr>
            <a:lstStyle/>
            <a:p>
              <a:pPr algn="r">
                <a:lnSpc>
                  <a:spcPts val="4620"/>
                </a:lnSpc>
                <a:spcBef>
                  <a:spcPct val="0"/>
                </a:spcBef>
              </a:pPr>
              <a:r>
                <a:rPr lang="el-GR" sz="3300" b="1" dirty="0">
                  <a:solidFill>
                    <a:srgbClr val="00BF63"/>
                  </a:solidFill>
                  <a:latin typeface="Frankfurter Highlight"/>
                  <a:ea typeface="Frankfurter Highlight"/>
                  <a:cs typeface="Frankfurter Highlight"/>
                  <a:sym typeface="Frankfurter Highlight"/>
                </a:rPr>
                <a:t>ΕΡΕΥΝΑ</a:t>
              </a:r>
              <a:r>
                <a:rPr lang="el-GR" sz="3300" dirty="0">
                  <a:solidFill>
                    <a:srgbClr val="00BF63"/>
                  </a:solidFill>
                  <a:latin typeface="Frankfurter Highlight"/>
                  <a:ea typeface="Frankfurter Highlight"/>
                  <a:cs typeface="Frankfurter Highlight"/>
                  <a:sym typeface="Frankfurter Highlight"/>
                </a:rPr>
                <a:t>  &amp; </a:t>
              </a:r>
              <a:r>
                <a:rPr lang="el-GR" sz="3300" b="1" dirty="0">
                  <a:solidFill>
                    <a:srgbClr val="00BF63"/>
                  </a:solidFill>
                  <a:latin typeface="Frankfurter Highlight"/>
                  <a:ea typeface="Frankfurter Highlight"/>
                  <a:cs typeface="Frankfurter Highlight"/>
                  <a:sym typeface="Frankfurter Highlight"/>
                </a:rPr>
                <a:t>ΕΚΔΟΣΕΙΣ</a:t>
              </a:r>
              <a:endParaRPr lang="en-US" sz="3300" b="1" dirty="0">
                <a:solidFill>
                  <a:srgbClr val="00BF63"/>
                </a:solidFill>
                <a:latin typeface="Frankfurter Highlight"/>
                <a:ea typeface="Frankfurter Highlight"/>
                <a:cs typeface="Frankfurter Highlight"/>
                <a:sym typeface="Frankfurter Highlight"/>
              </a:endParaRPr>
            </a:p>
          </p:txBody>
        </p:sp>
        <p:sp>
          <p:nvSpPr>
            <p:cNvPr id="25" name="TextBox 25"/>
            <p:cNvSpPr txBox="1"/>
            <p:nvPr/>
          </p:nvSpPr>
          <p:spPr>
            <a:xfrm>
              <a:off x="0" y="441620"/>
              <a:ext cx="4114057" cy="739092"/>
            </a:xfrm>
            <a:prstGeom prst="rect">
              <a:avLst/>
            </a:prstGeom>
          </p:spPr>
          <p:txBody>
            <a:bodyPr lIns="0" tIns="0" rIns="0" bIns="0" rtlCol="0" anchor="t">
              <a:spAutoFit/>
            </a:bodyPr>
            <a:lstStyle/>
            <a:p>
              <a:pPr marL="0" lvl="0" indent="0" algn="r">
                <a:lnSpc>
                  <a:spcPts val="4620"/>
                </a:lnSpc>
                <a:spcBef>
                  <a:spcPct val="0"/>
                </a:spcBef>
              </a:pPr>
              <a:endParaRPr lang="en-US" sz="3300" dirty="0">
                <a:solidFill>
                  <a:srgbClr val="7ED957"/>
                </a:solidFill>
                <a:latin typeface="Frankfurter Highlight"/>
                <a:ea typeface="Frankfurter Highlight"/>
                <a:cs typeface="Frankfurter Highlight"/>
                <a:sym typeface="Frankfurter Highlight"/>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a:p>
        </p:txBody>
      </p:sp>
      <p:sp>
        <p:nvSpPr>
          <p:cNvPr id="3" name="Freeform 3"/>
          <p:cNvSpPr/>
          <p:nvPr/>
        </p:nvSpPr>
        <p:spPr>
          <a:xfrm>
            <a:off x="11164832" y="2364966"/>
            <a:ext cx="8095140" cy="7282078"/>
          </a:xfrm>
          <a:custGeom>
            <a:avLst/>
            <a:gdLst/>
            <a:ahLst/>
            <a:cxnLst/>
            <a:rect l="l" t="t" r="r" b="b"/>
            <a:pathLst>
              <a:path w="8095140" h="7282078">
                <a:moveTo>
                  <a:pt x="0" y="0"/>
                </a:moveTo>
                <a:lnTo>
                  <a:pt x="8095140" y="0"/>
                </a:lnTo>
                <a:lnTo>
                  <a:pt x="8095140" y="7282078"/>
                </a:lnTo>
                <a:lnTo>
                  <a:pt x="0" y="7282078"/>
                </a:lnTo>
                <a:lnTo>
                  <a:pt x="0" y="0"/>
                </a:lnTo>
                <a:close/>
              </a:path>
            </a:pathLst>
          </a:custGeom>
          <a:blipFill>
            <a:blip r:embed="rId4">
              <a:alphaModFix amt="31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8824523" y="4607100"/>
            <a:ext cx="8115300" cy="4616648"/>
          </a:xfrm>
          <a:prstGeom prst="rect">
            <a:avLst/>
          </a:prstGeom>
        </p:spPr>
        <p:txBody>
          <a:bodyPr lIns="0" tIns="0" rIns="0" bIns="0" rtlCol="0" anchor="t">
            <a:spAutoFit/>
          </a:bodyPr>
          <a:lstStyle/>
          <a:p>
            <a:pPr algn="just">
              <a:lnSpc>
                <a:spcPts val="3599"/>
              </a:lnSpc>
            </a:pPr>
            <a:r>
              <a:rPr lang="en-US" sz="2999" b="1" dirty="0">
                <a:solidFill>
                  <a:srgbClr val="FF914D"/>
                </a:solidFill>
                <a:latin typeface="Abhaya Libre Bold"/>
                <a:ea typeface="Abhaya Libre Bold"/>
                <a:cs typeface="Abhaya Libre Bold"/>
                <a:sym typeface="Abhaya Libre Bold"/>
              </a:rPr>
              <a:t>Time to Move Campaign: </a:t>
            </a:r>
            <a:r>
              <a:rPr lang="en-US" sz="2999" dirty="0">
                <a:solidFill>
                  <a:srgbClr val="FFFFFF"/>
                </a:solidFill>
                <a:latin typeface="Abhaya Libre"/>
                <a:ea typeface="Abhaya Libre"/>
                <a:cs typeface="Abhaya Libre"/>
                <a:sym typeface="Abhaya Libre"/>
              </a:rPr>
              <a:t>E</a:t>
            </a:r>
            <a:r>
              <a:rPr lang="el-GR" sz="2999" dirty="0" err="1">
                <a:solidFill>
                  <a:srgbClr val="FFFFFF"/>
                </a:solidFill>
                <a:latin typeface="Abhaya Libre"/>
                <a:ea typeface="Abhaya Libre"/>
                <a:cs typeface="Abhaya Libre"/>
                <a:sym typeface="Abhaya Libre"/>
              </a:rPr>
              <a:t>νισχύει</a:t>
            </a:r>
            <a:r>
              <a:rPr lang="el-GR" sz="2999" dirty="0">
                <a:solidFill>
                  <a:srgbClr val="FFFFFF"/>
                </a:solidFill>
                <a:latin typeface="Abhaya Libre"/>
                <a:ea typeface="Abhaya Libre"/>
                <a:cs typeface="Abhaya Libre"/>
                <a:sym typeface="Abhaya Libre"/>
              </a:rPr>
              <a:t> την κινητικότητα των νέων μέσα από τον εθελοντισμό, την πρακτική άσκηση και άλλες ευκαιρίες για συμμετοχή και μάθηση.</a:t>
            </a:r>
            <a:r>
              <a:rPr lang="en-US" sz="2999" dirty="0">
                <a:solidFill>
                  <a:srgbClr val="FFFFFF"/>
                </a:solidFill>
                <a:latin typeface="Abhaya Libre"/>
                <a:ea typeface="Abhaya Libre"/>
                <a:cs typeface="Abhaya Libre"/>
                <a:sym typeface="Abhaya Libre"/>
              </a:rPr>
              <a:t> (https://timetomove.eurodesk.eu/)</a:t>
            </a:r>
          </a:p>
          <a:p>
            <a:pPr algn="just">
              <a:lnSpc>
                <a:spcPts val="3599"/>
              </a:lnSpc>
            </a:pPr>
            <a:endParaRPr lang="en-US" sz="2999" dirty="0">
              <a:solidFill>
                <a:srgbClr val="FFFFFF"/>
              </a:solidFill>
              <a:latin typeface="Abhaya Libre"/>
              <a:ea typeface="Abhaya Libre"/>
              <a:cs typeface="Abhaya Libre"/>
              <a:sym typeface="Abhaya Libre"/>
            </a:endParaRPr>
          </a:p>
          <a:p>
            <a:pPr algn="just">
              <a:lnSpc>
                <a:spcPts val="3599"/>
              </a:lnSpc>
            </a:pPr>
            <a:r>
              <a:rPr lang="en-US" sz="2999" b="1" dirty="0">
                <a:solidFill>
                  <a:srgbClr val="FF914D"/>
                </a:solidFill>
                <a:latin typeface="Abhaya Libre Bold"/>
                <a:ea typeface="Abhaya Libre Bold"/>
                <a:cs typeface="Abhaya Libre Bold"/>
                <a:sym typeface="Abhaya Libre Bold"/>
              </a:rPr>
              <a:t>SALTO-Youth Platform:</a:t>
            </a:r>
            <a:r>
              <a:rPr lang="en-US" sz="2999" dirty="0">
                <a:solidFill>
                  <a:srgbClr val="FFFFFF"/>
                </a:solidFill>
                <a:latin typeface="Abhaya Libre"/>
                <a:ea typeface="Abhaya Libre"/>
                <a:cs typeface="Abhaya Libre"/>
                <a:sym typeface="Abhaya Libre"/>
              </a:rPr>
              <a:t> </a:t>
            </a:r>
            <a:r>
              <a:rPr lang="el-GR" sz="2999" dirty="0">
                <a:solidFill>
                  <a:srgbClr val="FFFFFF"/>
                </a:solidFill>
                <a:latin typeface="Abhaya Libre"/>
                <a:ea typeface="Abhaya Libre"/>
                <a:cs typeface="Abhaya Libre"/>
                <a:sym typeface="Abhaya Libre"/>
              </a:rPr>
              <a:t>Προσφέρει εκπαίδευση, πηγές και ευκαιρίες για την υποστήριξη νέων εργαζομένων στην ανάπτυξη πρωτοβουλιών αλληλεγγύης</a:t>
            </a:r>
            <a:r>
              <a:rPr lang="en-US" sz="2999" dirty="0">
                <a:solidFill>
                  <a:srgbClr val="FFFFFF"/>
                </a:solidFill>
                <a:latin typeface="Abhaya Libre"/>
                <a:ea typeface="Abhaya Libre"/>
                <a:cs typeface="Abhaya Libre"/>
                <a:sym typeface="Abhaya Libre"/>
              </a:rPr>
              <a:t>. (</a:t>
            </a:r>
            <a:r>
              <a:rPr lang="en-US" sz="2999" u="sng" dirty="0">
                <a:solidFill>
                  <a:srgbClr val="FFFFFF"/>
                </a:solidFill>
                <a:latin typeface="Abhaya Libre"/>
                <a:ea typeface="Abhaya Libre"/>
                <a:cs typeface="Abhaya Libre"/>
                <a:sym typeface="Abhaya Libre"/>
                <a:hlinkClick r:id="rId6" tooltip="https://www.salto-youth.net/"/>
              </a:rPr>
              <a:t>https://www.salto-youth.net/</a:t>
            </a:r>
            <a:r>
              <a:rPr lang="en-US" sz="2999" dirty="0">
                <a:solidFill>
                  <a:srgbClr val="FFFFFF"/>
                </a:solidFill>
                <a:latin typeface="Abhaya Libre"/>
                <a:ea typeface="Abhaya Libre"/>
                <a:cs typeface="Abhaya Libre"/>
                <a:sym typeface="Abhaya Libre"/>
              </a:rPr>
              <a:t>)</a:t>
            </a:r>
          </a:p>
        </p:txBody>
      </p:sp>
      <p:grpSp>
        <p:nvGrpSpPr>
          <p:cNvPr id="5" name="Group 5"/>
          <p:cNvGrpSpPr/>
          <p:nvPr/>
        </p:nvGrpSpPr>
        <p:grpSpPr>
          <a:xfrm>
            <a:off x="0" y="35929"/>
            <a:ext cx="5497871" cy="2899458"/>
            <a:chOff x="0" y="0"/>
            <a:chExt cx="7330494" cy="3865944"/>
          </a:xfrm>
        </p:grpSpPr>
        <p:sp>
          <p:nvSpPr>
            <p:cNvPr id="6" name="Freeform 6"/>
            <p:cNvSpPr/>
            <p:nvPr/>
          </p:nvSpPr>
          <p:spPr>
            <a:xfrm>
              <a:off x="0" y="0"/>
              <a:ext cx="7330494" cy="3865944"/>
            </a:xfrm>
            <a:custGeom>
              <a:avLst/>
              <a:gdLst/>
              <a:ahLst/>
              <a:cxnLst/>
              <a:rect l="l" t="t" r="r" b="b"/>
              <a:pathLst>
                <a:path w="7330494" h="3865944">
                  <a:moveTo>
                    <a:pt x="0" y="0"/>
                  </a:moveTo>
                  <a:lnTo>
                    <a:pt x="7330494" y="0"/>
                  </a:lnTo>
                  <a:lnTo>
                    <a:pt x="7330494" y="3865944"/>
                  </a:lnTo>
                  <a:lnTo>
                    <a:pt x="0" y="3865944"/>
                  </a:lnTo>
                  <a:lnTo>
                    <a:pt x="0" y="0"/>
                  </a:lnTo>
                  <a:close/>
                </a:path>
              </a:pathLst>
            </a:custGeom>
            <a:blipFill>
              <a:blip r:embed="rId7">
                <a:extLst>
                  <a:ext uri="{96DAC541-7B7A-43D3-8B79-37D633B846F1}">
                    <asvg:svgBlip xmlns:asvg="http://schemas.microsoft.com/office/drawing/2016/SVG/main" r:embed="rId8"/>
                  </a:ext>
                </a:extLst>
              </a:blip>
              <a:stretch>
                <a:fillRect t="-3437" b="-3437"/>
              </a:stretch>
            </a:blipFill>
          </p:spPr>
          <p:txBody>
            <a:bodyPr/>
            <a:lstStyle/>
            <a:p>
              <a:endParaRPr lang="es-ES"/>
            </a:p>
          </p:txBody>
        </p:sp>
        <p:sp>
          <p:nvSpPr>
            <p:cNvPr id="7" name="TextBox 7"/>
            <p:cNvSpPr txBox="1"/>
            <p:nvPr/>
          </p:nvSpPr>
          <p:spPr>
            <a:xfrm>
              <a:off x="510375" y="1233305"/>
              <a:ext cx="6820119" cy="1392517"/>
            </a:xfrm>
            <a:prstGeom prst="rect">
              <a:avLst/>
            </a:prstGeom>
          </p:spPr>
          <p:txBody>
            <a:bodyPr lIns="0" tIns="0" rIns="0" bIns="0" rtlCol="0" anchor="t">
              <a:spAutoFit/>
            </a:bodyPr>
            <a:lstStyle/>
            <a:p>
              <a:pPr algn="ctr">
                <a:lnSpc>
                  <a:spcPts val="4185"/>
                </a:lnSpc>
                <a:spcBef>
                  <a:spcPct val="0"/>
                </a:spcBef>
              </a:pPr>
              <a:r>
                <a:rPr lang="el-GR" sz="3488" b="1" dirty="0">
                  <a:solidFill>
                    <a:srgbClr val="FFFFFF"/>
                  </a:solidFill>
                  <a:latin typeface="Arimo Bold"/>
                  <a:ea typeface="Arimo Bold"/>
                  <a:cs typeface="Arimo Bold"/>
                  <a:sym typeface="Arimo Bold"/>
                </a:rPr>
                <a:t>Χτίζοντας Κουλτούρα Αλληλεγγύης</a:t>
              </a:r>
              <a:endParaRPr lang="en-US" sz="3488" b="1" dirty="0">
                <a:solidFill>
                  <a:srgbClr val="FFFFFF"/>
                </a:solidFill>
                <a:latin typeface="Arimo Bold"/>
                <a:ea typeface="Arimo Bold"/>
                <a:cs typeface="Arimo Bold"/>
                <a:sym typeface="Arimo Bold"/>
              </a:endParaRPr>
            </a:p>
          </p:txBody>
        </p:sp>
      </p:grpSp>
      <p:grpSp>
        <p:nvGrpSpPr>
          <p:cNvPr id="8" name="Group 8"/>
          <p:cNvGrpSpPr/>
          <p:nvPr/>
        </p:nvGrpSpPr>
        <p:grpSpPr>
          <a:xfrm>
            <a:off x="5926746" y="1028700"/>
            <a:ext cx="2507962" cy="1270903"/>
            <a:chOff x="0" y="0"/>
            <a:chExt cx="3343949" cy="1694538"/>
          </a:xfrm>
        </p:grpSpPr>
        <p:sp>
          <p:nvSpPr>
            <p:cNvPr id="9" name="TextBox 9"/>
            <p:cNvSpPr txBox="1"/>
            <p:nvPr/>
          </p:nvSpPr>
          <p:spPr>
            <a:xfrm>
              <a:off x="0" y="-66675"/>
              <a:ext cx="3343949" cy="729615"/>
            </a:xfrm>
            <a:prstGeom prst="rect">
              <a:avLst/>
            </a:prstGeom>
          </p:spPr>
          <p:txBody>
            <a:bodyPr lIns="0" tIns="0" rIns="0" bIns="0" rtlCol="0" anchor="t">
              <a:spAutoFit/>
            </a:bodyPr>
            <a:lstStyle/>
            <a:p>
              <a:pPr algn="just">
                <a:lnSpc>
                  <a:spcPts val="4620"/>
                </a:lnSpc>
                <a:spcBef>
                  <a:spcPct val="0"/>
                </a:spcBef>
              </a:pPr>
              <a:r>
                <a:rPr lang="en-US" sz="3300" dirty="0">
                  <a:solidFill>
                    <a:srgbClr val="FF914D"/>
                  </a:solidFill>
                  <a:latin typeface="Frankfurter Highlight"/>
                  <a:ea typeface="Frankfurter Highlight"/>
                  <a:cs typeface="Frankfurter Highlight"/>
                  <a:sym typeface="Frankfurter Highlight"/>
                </a:rPr>
                <a:t>project</a:t>
              </a:r>
            </a:p>
          </p:txBody>
        </p:sp>
        <p:sp>
          <p:nvSpPr>
            <p:cNvPr id="10" name="TextBox 10"/>
            <p:cNvSpPr txBox="1"/>
            <p:nvPr/>
          </p:nvSpPr>
          <p:spPr>
            <a:xfrm>
              <a:off x="0" y="428983"/>
              <a:ext cx="3343949" cy="729615"/>
            </a:xfrm>
            <a:prstGeom prst="rect">
              <a:avLst/>
            </a:prstGeom>
          </p:spPr>
          <p:txBody>
            <a:bodyPr lIns="0" tIns="0" rIns="0" bIns="0" rtlCol="0" anchor="t">
              <a:spAutoFit/>
            </a:bodyPr>
            <a:lstStyle/>
            <a:p>
              <a:pPr marL="0" lvl="0" indent="0" algn="just">
                <a:lnSpc>
                  <a:spcPts val="4620"/>
                </a:lnSpc>
                <a:spcBef>
                  <a:spcPct val="0"/>
                </a:spcBef>
              </a:pPr>
              <a:r>
                <a:rPr lang="en-US" sz="3300">
                  <a:solidFill>
                    <a:srgbClr val="FFBD59"/>
                  </a:solidFill>
                  <a:latin typeface="Frankfurter Highlight"/>
                  <a:ea typeface="Frankfurter Highlight"/>
                  <a:cs typeface="Frankfurter Highlight"/>
                  <a:sym typeface="Frankfurter Highlight"/>
                </a:rPr>
                <a:t>creation</a:t>
              </a:r>
            </a:p>
          </p:txBody>
        </p:sp>
        <p:sp>
          <p:nvSpPr>
            <p:cNvPr id="11" name="TextBox 11"/>
            <p:cNvSpPr txBox="1"/>
            <p:nvPr/>
          </p:nvSpPr>
          <p:spPr>
            <a:xfrm>
              <a:off x="0" y="964923"/>
              <a:ext cx="3343949" cy="729615"/>
            </a:xfrm>
            <a:prstGeom prst="rect">
              <a:avLst/>
            </a:prstGeom>
          </p:spPr>
          <p:txBody>
            <a:bodyPr lIns="0" tIns="0" rIns="0" bIns="0" rtlCol="0" anchor="t">
              <a:spAutoFit/>
            </a:bodyPr>
            <a:lstStyle/>
            <a:p>
              <a:pPr algn="just">
                <a:lnSpc>
                  <a:spcPts val="4620"/>
                </a:lnSpc>
                <a:spcBef>
                  <a:spcPct val="0"/>
                </a:spcBef>
              </a:pPr>
              <a:r>
                <a:rPr lang="en-US" sz="3300" dirty="0">
                  <a:solidFill>
                    <a:srgbClr val="FFDE59"/>
                  </a:solidFill>
                  <a:latin typeface="Frankfurter Highlight"/>
                  <a:ea typeface="Frankfurter Highlight"/>
                  <a:cs typeface="Frankfurter Highlight"/>
                  <a:sym typeface="Frankfurter Highlight"/>
                </a:rPr>
                <a:t>tools</a:t>
              </a:r>
            </a:p>
          </p:txBody>
        </p:sp>
      </p:grpSp>
      <p:sp>
        <p:nvSpPr>
          <p:cNvPr id="12" name="TextBox 12"/>
          <p:cNvSpPr txBox="1"/>
          <p:nvPr/>
        </p:nvSpPr>
        <p:spPr>
          <a:xfrm>
            <a:off x="1028700" y="4607100"/>
            <a:ext cx="6937374" cy="5539978"/>
          </a:xfrm>
          <a:prstGeom prst="rect">
            <a:avLst/>
          </a:prstGeom>
        </p:spPr>
        <p:txBody>
          <a:bodyPr lIns="0" tIns="0" rIns="0" bIns="0" rtlCol="0" anchor="t">
            <a:spAutoFit/>
          </a:bodyPr>
          <a:lstStyle/>
          <a:p>
            <a:pPr algn="just">
              <a:lnSpc>
                <a:spcPts val="3599"/>
              </a:lnSpc>
            </a:pPr>
            <a:r>
              <a:rPr lang="en-US" sz="2999" b="1" dirty="0">
                <a:solidFill>
                  <a:srgbClr val="FF914D"/>
                </a:solidFill>
                <a:latin typeface="Abhaya Libre Bold"/>
                <a:ea typeface="Abhaya Libre Bold"/>
                <a:cs typeface="Abhaya Libre Bold"/>
                <a:sym typeface="Abhaya Libre Bold"/>
              </a:rPr>
              <a:t>European Solidarity Corps:</a:t>
            </a:r>
            <a:r>
              <a:rPr lang="en-US" sz="2999" dirty="0">
                <a:solidFill>
                  <a:srgbClr val="FFFFFF"/>
                </a:solidFill>
                <a:latin typeface="Abhaya Libre"/>
                <a:ea typeface="Abhaya Libre"/>
                <a:cs typeface="Abhaya Libre"/>
                <a:sym typeface="Abhaya Libre"/>
              </a:rPr>
              <a:t> </a:t>
            </a:r>
            <a:r>
              <a:rPr lang="el-GR" sz="2999" dirty="0">
                <a:solidFill>
                  <a:srgbClr val="FFFFFF"/>
                </a:solidFill>
                <a:latin typeface="Abhaya Libre"/>
                <a:ea typeface="Abhaya Libre"/>
                <a:cs typeface="Abhaya Libre"/>
                <a:sym typeface="Abhaya Libre"/>
              </a:rPr>
              <a:t>Εμπλέκει τους νέους σε ευκαιρίες εθελοντισμού που προωθούν την αλληλεγγύη σε όλη την Ευρώπη.</a:t>
            </a:r>
            <a:r>
              <a:rPr lang="en-US" sz="2999" dirty="0">
                <a:solidFill>
                  <a:srgbClr val="FFFFFF"/>
                </a:solidFill>
                <a:latin typeface="Abhaya Libre"/>
                <a:ea typeface="Abhaya Libre"/>
                <a:cs typeface="Abhaya Libre"/>
                <a:sym typeface="Abhaya Libre"/>
              </a:rPr>
              <a:t>(</a:t>
            </a:r>
            <a:r>
              <a:rPr lang="en-US" sz="2999" u="sng" dirty="0">
                <a:solidFill>
                  <a:srgbClr val="FFFFFF"/>
                </a:solidFill>
                <a:latin typeface="Abhaya Libre"/>
                <a:ea typeface="Abhaya Libre"/>
                <a:cs typeface="Abhaya Libre"/>
                <a:sym typeface="Abhaya Libre"/>
                <a:hlinkClick r:id="rId9" tooltip="https://europa.eu/youth/solidarity_en"/>
              </a:rPr>
              <a:t>https://europa.eu/youth/solidarity_en</a:t>
            </a:r>
            <a:r>
              <a:rPr lang="en-US" sz="2999" dirty="0">
                <a:solidFill>
                  <a:srgbClr val="FFFFFF"/>
                </a:solidFill>
                <a:latin typeface="Abhaya Libre"/>
                <a:ea typeface="Abhaya Libre"/>
                <a:cs typeface="Abhaya Libre"/>
                <a:sym typeface="Abhaya Libre"/>
              </a:rPr>
              <a:t>)</a:t>
            </a:r>
          </a:p>
          <a:p>
            <a:pPr algn="just">
              <a:lnSpc>
                <a:spcPts val="3599"/>
              </a:lnSpc>
            </a:pPr>
            <a:endParaRPr lang="en-US" sz="2999" dirty="0">
              <a:solidFill>
                <a:srgbClr val="FFFFFF"/>
              </a:solidFill>
              <a:latin typeface="Abhaya Libre"/>
              <a:ea typeface="Abhaya Libre"/>
              <a:cs typeface="Abhaya Libre"/>
              <a:sym typeface="Abhaya Libre"/>
            </a:endParaRPr>
          </a:p>
          <a:p>
            <a:pPr algn="just">
              <a:lnSpc>
                <a:spcPts val="3599"/>
              </a:lnSpc>
            </a:pPr>
            <a:r>
              <a:rPr lang="en-US" sz="2999" b="1" dirty="0">
                <a:solidFill>
                  <a:srgbClr val="FF914D"/>
                </a:solidFill>
                <a:latin typeface="Abhaya Libre Bold"/>
                <a:ea typeface="Abhaya Libre Bold"/>
                <a:cs typeface="Abhaya Libre Bold"/>
                <a:sym typeface="Abhaya Libre Bold"/>
              </a:rPr>
              <a:t>EU Aid Volunteers:</a:t>
            </a:r>
            <a:r>
              <a:rPr lang="el-GR" sz="2999" b="1" dirty="0">
                <a:solidFill>
                  <a:srgbClr val="FF914D"/>
                </a:solidFill>
                <a:latin typeface="Abhaya Libre Bold"/>
                <a:ea typeface="Abhaya Libre Bold"/>
                <a:cs typeface="Abhaya Libre Bold"/>
                <a:sym typeface="Abhaya Libre Bold"/>
              </a:rPr>
              <a:t> </a:t>
            </a:r>
            <a:r>
              <a:rPr lang="el-GR" sz="2999" dirty="0">
                <a:solidFill>
                  <a:srgbClr val="FFFFFF"/>
                </a:solidFill>
                <a:latin typeface="Abhaya Libre"/>
                <a:ea typeface="Abhaya Libre"/>
                <a:cs typeface="Abhaya Libre"/>
                <a:sym typeface="Abhaya Libre"/>
              </a:rPr>
              <a:t>Συνδέει εθελοντές με ανθρωπιστικά έργα στην Ευρώπη και εκτός αυτής, επιτρέποντας στους νέους να συμμετέχουν σε έργα που έχουν σημασία</a:t>
            </a:r>
            <a:r>
              <a:rPr lang="en-US" sz="2999" dirty="0">
                <a:solidFill>
                  <a:srgbClr val="FFFFFF"/>
                </a:solidFill>
                <a:latin typeface="Abhaya Libre"/>
                <a:ea typeface="Abhaya Libre"/>
                <a:cs typeface="Abhaya Libre"/>
                <a:sym typeface="Abhaya Libre"/>
              </a:rPr>
              <a:t>. (https://youth.europa.eu/solidarity/young-people/volunteering-humanitarian-aid_en)</a:t>
            </a:r>
          </a:p>
        </p:txBody>
      </p:sp>
      <p:sp>
        <p:nvSpPr>
          <p:cNvPr id="13" name="TextBox 13"/>
          <p:cNvSpPr txBox="1"/>
          <p:nvPr/>
        </p:nvSpPr>
        <p:spPr>
          <a:xfrm>
            <a:off x="8434708" y="590308"/>
            <a:ext cx="8505115" cy="2308324"/>
          </a:xfrm>
          <a:prstGeom prst="rect">
            <a:avLst/>
          </a:prstGeom>
        </p:spPr>
        <p:txBody>
          <a:bodyPr wrap="square" lIns="0" tIns="0" rIns="0" bIns="0" rtlCol="0" anchor="t">
            <a:spAutoFit/>
          </a:bodyPr>
          <a:lstStyle/>
          <a:p>
            <a:pPr algn="just">
              <a:lnSpc>
                <a:spcPts val="3599"/>
              </a:lnSpc>
            </a:pPr>
            <a:r>
              <a:rPr lang="en-US" sz="2999" b="1" dirty="0">
                <a:solidFill>
                  <a:srgbClr val="FF914D"/>
                </a:solidFill>
                <a:latin typeface="Abhaya Libre Bold"/>
                <a:ea typeface="Abhaya Libre Bold"/>
                <a:cs typeface="Abhaya Libre Bold"/>
                <a:sym typeface="Abhaya Libre Bold"/>
              </a:rPr>
              <a:t>Solidarity Projects Toolkit:</a:t>
            </a:r>
            <a:r>
              <a:rPr lang="en-US" sz="2999" dirty="0">
                <a:solidFill>
                  <a:srgbClr val="FFFFFF"/>
                </a:solidFill>
                <a:latin typeface="Abhaya Libre"/>
                <a:ea typeface="Abhaya Libre"/>
                <a:cs typeface="Abhaya Libre"/>
                <a:sym typeface="Abhaya Libre"/>
              </a:rPr>
              <a:t> </a:t>
            </a:r>
          </a:p>
          <a:p>
            <a:pPr algn="just">
              <a:lnSpc>
                <a:spcPts val="3599"/>
              </a:lnSpc>
            </a:pPr>
            <a:r>
              <a:rPr lang="el-GR" sz="2999" dirty="0">
                <a:solidFill>
                  <a:srgbClr val="FFFFFF"/>
                </a:solidFill>
                <a:latin typeface="Abhaya Libre"/>
                <a:ea typeface="Abhaya Libre"/>
                <a:cs typeface="Abhaya Libre"/>
                <a:sym typeface="Abhaya Libre"/>
              </a:rPr>
              <a:t> Ένας περιεκτικός οδηγός που βοηθά στη δημιουργία και υλοποίηση τοπικών έργων αλληλεγγύης με την συμμετοχή νέων.</a:t>
            </a:r>
            <a:r>
              <a:rPr lang="en-US" sz="2999" dirty="0">
                <a:solidFill>
                  <a:srgbClr val="FFFFFF"/>
                </a:solidFill>
                <a:latin typeface="Abhaya Libre"/>
                <a:ea typeface="Abhaya Libre"/>
                <a:cs typeface="Abhaya Libre"/>
                <a:sym typeface="Abhaya Libre"/>
              </a:rPr>
              <a:t>. (</a:t>
            </a:r>
            <a:r>
              <a:rPr lang="en-US" sz="2999" u="sng" dirty="0">
                <a:solidFill>
                  <a:srgbClr val="FFFFFF"/>
                </a:solidFill>
                <a:latin typeface="Abhaya Libre"/>
                <a:ea typeface="Abhaya Libre"/>
                <a:cs typeface="Abhaya Libre"/>
                <a:sym typeface="Abhaya Libre"/>
                <a:hlinkClick r:id="rId10" tooltip="https://europa.eu/youth/solidarity/projects_en"/>
              </a:rPr>
              <a:t>https://europa.eu/youth/solidarity/projects_en</a:t>
            </a:r>
            <a:r>
              <a:rPr lang="en-US" sz="2999" dirty="0">
                <a:solidFill>
                  <a:srgbClr val="FFFFFF"/>
                </a:solidFill>
                <a:latin typeface="Abhaya Libre"/>
                <a:ea typeface="Abhaya Libre"/>
                <a:cs typeface="Abhaya Libre"/>
                <a:sym typeface="Abhaya Libre"/>
              </a:rPr>
              <a:t>)</a:t>
            </a:r>
          </a:p>
        </p:txBody>
      </p:sp>
      <p:grpSp>
        <p:nvGrpSpPr>
          <p:cNvPr id="14" name="Group 14"/>
          <p:cNvGrpSpPr/>
          <p:nvPr/>
        </p:nvGrpSpPr>
        <p:grpSpPr>
          <a:xfrm>
            <a:off x="1028700" y="3310950"/>
            <a:ext cx="3300879" cy="1144159"/>
            <a:chOff x="0" y="-66675"/>
            <a:chExt cx="4401172" cy="1525545"/>
          </a:xfrm>
        </p:grpSpPr>
        <p:sp>
          <p:nvSpPr>
            <p:cNvPr id="15" name="TextBox 15"/>
            <p:cNvSpPr txBox="1"/>
            <p:nvPr/>
          </p:nvSpPr>
          <p:spPr>
            <a:xfrm>
              <a:off x="0" y="-66675"/>
              <a:ext cx="4401172" cy="1525545"/>
            </a:xfrm>
            <a:prstGeom prst="rect">
              <a:avLst/>
            </a:prstGeom>
          </p:spPr>
          <p:txBody>
            <a:bodyPr lIns="0" tIns="0" rIns="0" bIns="0" rtlCol="0" anchor="t">
              <a:spAutoFit/>
            </a:bodyPr>
            <a:lstStyle/>
            <a:p>
              <a:pPr algn="just">
                <a:lnSpc>
                  <a:spcPts val="4620"/>
                </a:lnSpc>
                <a:spcBef>
                  <a:spcPct val="0"/>
                </a:spcBef>
              </a:pPr>
              <a:r>
                <a:rPr lang="el-GR" sz="3300" b="1" dirty="0">
                  <a:solidFill>
                    <a:srgbClr val="FF914D"/>
                  </a:solidFill>
                  <a:latin typeface="Frankfurter Highlight"/>
                  <a:ea typeface="Frankfurter Highlight"/>
                  <a:cs typeface="Frankfurter Highlight"/>
                  <a:sym typeface="Frankfurter Highlight"/>
                </a:rPr>
                <a:t>ΕΥΚΑΙΡΙΕΣ</a:t>
              </a:r>
              <a:r>
                <a:rPr lang="el-GR" sz="3300" dirty="0">
                  <a:solidFill>
                    <a:srgbClr val="FF914D"/>
                  </a:solidFill>
                  <a:latin typeface="Frankfurter Highlight"/>
                  <a:ea typeface="Frankfurter Highlight"/>
                  <a:cs typeface="Frankfurter Highlight"/>
                  <a:sym typeface="Frankfurter Highlight"/>
                </a:rPr>
                <a:t> </a:t>
              </a:r>
              <a:r>
                <a:rPr lang="el-GR" sz="3300" b="1" dirty="0">
                  <a:solidFill>
                    <a:srgbClr val="FF914D"/>
                  </a:solidFill>
                  <a:latin typeface="Frankfurter Highlight"/>
                  <a:ea typeface="Frankfurter Highlight"/>
                  <a:cs typeface="Frankfurter Highlight"/>
                  <a:sym typeface="Frankfurter Highlight"/>
                </a:rPr>
                <a:t>ΕΘΕΛΟΝΤΙΣΜΟΥ</a:t>
              </a:r>
              <a:endParaRPr lang="en-US" sz="3300" b="1" dirty="0">
                <a:solidFill>
                  <a:srgbClr val="FF914D"/>
                </a:solidFill>
                <a:latin typeface="Frankfurter Highlight"/>
                <a:ea typeface="Frankfurter Highlight"/>
                <a:cs typeface="Frankfurter Highlight"/>
                <a:sym typeface="Frankfurter Highlight"/>
              </a:endParaRPr>
            </a:p>
          </p:txBody>
        </p:sp>
        <p:sp>
          <p:nvSpPr>
            <p:cNvPr id="16" name="TextBox 16"/>
            <p:cNvSpPr txBox="1"/>
            <p:nvPr/>
          </p:nvSpPr>
          <p:spPr>
            <a:xfrm>
              <a:off x="0" y="360410"/>
              <a:ext cx="4401172" cy="739092"/>
            </a:xfrm>
            <a:prstGeom prst="rect">
              <a:avLst/>
            </a:prstGeom>
          </p:spPr>
          <p:txBody>
            <a:bodyPr lIns="0" tIns="0" rIns="0" bIns="0" rtlCol="0" anchor="t">
              <a:spAutoFit/>
            </a:bodyPr>
            <a:lstStyle/>
            <a:p>
              <a:pPr marL="0" lvl="0" indent="0" algn="just">
                <a:lnSpc>
                  <a:spcPts val="4620"/>
                </a:lnSpc>
                <a:spcBef>
                  <a:spcPct val="0"/>
                </a:spcBef>
              </a:pPr>
              <a:endParaRPr lang="en-US" sz="3300" dirty="0">
                <a:solidFill>
                  <a:srgbClr val="FFBD59"/>
                </a:solidFill>
                <a:latin typeface="Frankfurter Highlight"/>
                <a:ea typeface="Frankfurter Highlight"/>
                <a:cs typeface="Frankfurter Highlight"/>
                <a:sym typeface="Frankfurter Highlight"/>
              </a:endParaRPr>
            </a:p>
          </p:txBody>
        </p:sp>
      </p:grpSp>
      <p:grpSp>
        <p:nvGrpSpPr>
          <p:cNvPr id="17" name="Group 17"/>
          <p:cNvGrpSpPr/>
          <p:nvPr/>
        </p:nvGrpSpPr>
        <p:grpSpPr>
          <a:xfrm>
            <a:off x="8824523" y="3310950"/>
            <a:ext cx="3748477" cy="1144159"/>
            <a:chOff x="0" y="-66675"/>
            <a:chExt cx="4997969" cy="1525545"/>
          </a:xfrm>
        </p:grpSpPr>
        <p:sp>
          <p:nvSpPr>
            <p:cNvPr id="18" name="TextBox 18"/>
            <p:cNvSpPr txBox="1"/>
            <p:nvPr/>
          </p:nvSpPr>
          <p:spPr>
            <a:xfrm>
              <a:off x="0" y="-66675"/>
              <a:ext cx="4401172" cy="1525545"/>
            </a:xfrm>
            <a:prstGeom prst="rect">
              <a:avLst/>
            </a:prstGeom>
          </p:spPr>
          <p:txBody>
            <a:bodyPr lIns="0" tIns="0" rIns="0" bIns="0" rtlCol="0" anchor="t">
              <a:spAutoFit/>
            </a:bodyPr>
            <a:lstStyle/>
            <a:p>
              <a:pPr algn="l">
                <a:lnSpc>
                  <a:spcPts val="4620"/>
                </a:lnSpc>
                <a:spcBef>
                  <a:spcPct val="0"/>
                </a:spcBef>
              </a:pPr>
              <a:r>
                <a:rPr lang="el-GR" sz="3300" b="1" dirty="0">
                  <a:solidFill>
                    <a:srgbClr val="FF914D"/>
                  </a:solidFill>
                  <a:latin typeface="Frankfurter Highlight"/>
                  <a:ea typeface="Frankfurter Highlight"/>
                  <a:cs typeface="Frankfurter Highlight"/>
                  <a:sym typeface="Frankfurter Highlight"/>
                </a:rPr>
                <a:t>ΚΑΜΠΑΝΙΕΣ ΚΑΙ ΕΚΠΑΙΔΕΥΣΗ</a:t>
              </a:r>
              <a:endParaRPr lang="en-US" sz="3300" b="1" dirty="0">
                <a:solidFill>
                  <a:srgbClr val="FF914D"/>
                </a:solidFill>
                <a:latin typeface="Frankfurter Highlight"/>
                <a:ea typeface="Frankfurter Highlight"/>
                <a:cs typeface="Frankfurter Highlight"/>
                <a:sym typeface="Frankfurter Highlight"/>
              </a:endParaRPr>
            </a:p>
          </p:txBody>
        </p:sp>
        <p:sp>
          <p:nvSpPr>
            <p:cNvPr id="19" name="TextBox 19"/>
            <p:cNvSpPr txBox="1"/>
            <p:nvPr/>
          </p:nvSpPr>
          <p:spPr>
            <a:xfrm>
              <a:off x="0" y="481578"/>
              <a:ext cx="4997969" cy="617924"/>
            </a:xfrm>
            <a:prstGeom prst="rect">
              <a:avLst/>
            </a:prstGeom>
          </p:spPr>
          <p:txBody>
            <a:bodyPr wrap="square" lIns="0" tIns="0" rIns="0" bIns="0" rtlCol="0" anchor="t">
              <a:spAutoFit/>
            </a:bodyPr>
            <a:lstStyle/>
            <a:p>
              <a:pPr marL="0" lvl="0" indent="0" algn="just">
                <a:lnSpc>
                  <a:spcPts val="4620"/>
                </a:lnSpc>
                <a:spcBef>
                  <a:spcPct val="0"/>
                </a:spcBef>
              </a:pPr>
              <a:endParaRPr lang="en-US" sz="3300" dirty="0">
                <a:solidFill>
                  <a:srgbClr val="FFBD59"/>
                </a:solidFill>
                <a:latin typeface="Frankfurter Highlight"/>
                <a:ea typeface="Frankfurter Highlight"/>
                <a:cs typeface="Frankfurter Highlight"/>
                <a:sym typeface="Frankfurter Highlight"/>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3154674" y="-1941195"/>
            <a:ext cx="6863095" cy="8435296"/>
          </a:xfrm>
          <a:custGeom>
            <a:avLst/>
            <a:gdLst/>
            <a:ahLst/>
            <a:cxnLst/>
            <a:rect l="l" t="t" r="r" b="b"/>
            <a:pathLst>
              <a:path w="6863095" h="8435296">
                <a:moveTo>
                  <a:pt x="0" y="0"/>
                </a:moveTo>
                <a:lnTo>
                  <a:pt x="6863095" y="0"/>
                </a:lnTo>
                <a:lnTo>
                  <a:pt x="6863095" y="8435296"/>
                </a:lnTo>
                <a:lnTo>
                  <a:pt x="0" y="8435296"/>
                </a:lnTo>
                <a:lnTo>
                  <a:pt x="0" y="0"/>
                </a:lnTo>
                <a:close/>
              </a:path>
            </a:pathLst>
          </a:custGeom>
          <a:blipFill>
            <a:blip r:embed="rId4">
              <a:alphaModFix amt="41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6">
              <a:alphaModFix amt="17000"/>
            </a:blip>
            <a:stretch>
              <a:fillRect t="-16222" b="-16222"/>
            </a:stretch>
          </a:blipFill>
        </p:spPr>
        <p:txBody>
          <a:bodyPr/>
          <a:lstStyle/>
          <a:p>
            <a:endParaRPr lang="es-ES"/>
          </a:p>
        </p:txBody>
      </p:sp>
      <p:sp>
        <p:nvSpPr>
          <p:cNvPr id="5" name="TextBox 5"/>
          <p:cNvSpPr txBox="1"/>
          <p:nvPr/>
        </p:nvSpPr>
        <p:spPr>
          <a:xfrm>
            <a:off x="2299156" y="752453"/>
            <a:ext cx="14287065" cy="2261901"/>
          </a:xfrm>
          <a:prstGeom prst="rect">
            <a:avLst/>
          </a:prstGeom>
        </p:spPr>
        <p:txBody>
          <a:bodyPr lIns="0" tIns="0" rIns="0" bIns="0" rtlCol="0" anchor="t">
            <a:spAutoFit/>
          </a:bodyPr>
          <a:lstStyle/>
          <a:p>
            <a:pPr algn="ctr">
              <a:lnSpc>
                <a:spcPts val="5999"/>
              </a:lnSpc>
            </a:pPr>
            <a:r>
              <a:rPr lang="el-GR" sz="4999" b="1" dirty="0">
                <a:solidFill>
                  <a:srgbClr val="FFFFFF"/>
                </a:solidFill>
                <a:latin typeface="Arimo Bold"/>
                <a:ea typeface="Arimo Bold"/>
                <a:cs typeface="Arimo Bold"/>
                <a:sym typeface="Arimo Bold"/>
              </a:rPr>
              <a:t>Τελική Δραστηριότητα</a:t>
            </a:r>
            <a:r>
              <a:rPr lang="en-US" sz="4999" b="1" dirty="0">
                <a:solidFill>
                  <a:srgbClr val="FFFFFF"/>
                </a:solidFill>
                <a:latin typeface="Arimo Bold"/>
                <a:ea typeface="Arimo Bold"/>
                <a:cs typeface="Arimo Bold"/>
                <a:sym typeface="Arimo Bold"/>
              </a:rPr>
              <a:t>: </a:t>
            </a:r>
          </a:p>
          <a:p>
            <a:pPr algn="ctr">
              <a:lnSpc>
                <a:spcPts val="5999"/>
              </a:lnSpc>
            </a:pPr>
            <a:r>
              <a:rPr lang="el-GR" sz="4999" b="1" dirty="0">
                <a:solidFill>
                  <a:srgbClr val="FFFFFF"/>
                </a:solidFill>
                <a:latin typeface="Arimo Bold"/>
                <a:ea typeface="Arimo Bold"/>
                <a:cs typeface="Arimo Bold"/>
                <a:sym typeface="Arimo Bold"/>
              </a:rPr>
              <a:t>Ερευνώντας την υποστήριξη της Ε.Ε. για τους ανήλικους</a:t>
            </a:r>
            <a:endParaRPr lang="en-US" sz="4999" b="1" dirty="0">
              <a:solidFill>
                <a:srgbClr val="FFFFFF"/>
              </a:solidFill>
              <a:latin typeface="Arimo Bold"/>
              <a:ea typeface="Arimo Bold"/>
              <a:cs typeface="Arimo Bold"/>
              <a:sym typeface="Arimo Bold"/>
            </a:endParaRPr>
          </a:p>
        </p:txBody>
      </p:sp>
      <p:sp>
        <p:nvSpPr>
          <p:cNvPr id="6" name="TextBox 6"/>
          <p:cNvSpPr txBox="1"/>
          <p:nvPr/>
        </p:nvSpPr>
        <p:spPr>
          <a:xfrm>
            <a:off x="2299156" y="2956176"/>
            <a:ext cx="14001633" cy="1463221"/>
          </a:xfrm>
          <a:prstGeom prst="rect">
            <a:avLst/>
          </a:prstGeom>
        </p:spPr>
        <p:txBody>
          <a:bodyPr lIns="0" tIns="0" rIns="0" bIns="0" rtlCol="0" anchor="t">
            <a:spAutoFit/>
          </a:bodyPr>
          <a:lstStyle/>
          <a:p>
            <a:pPr algn="ctr">
              <a:lnSpc>
                <a:spcPts val="3840"/>
              </a:lnSpc>
              <a:spcBef>
                <a:spcPct val="0"/>
              </a:spcBef>
            </a:pPr>
            <a:r>
              <a:rPr lang="el-GR" sz="3200" dirty="0">
                <a:solidFill>
                  <a:srgbClr val="FFCC00"/>
                </a:solidFill>
                <a:latin typeface="Abhaya Libre"/>
                <a:ea typeface="Abhaya Libre"/>
                <a:cs typeface="Abhaya Libre"/>
                <a:sym typeface="Abhaya Libre"/>
              </a:rPr>
              <a:t>Σκεφτείτε πως εσείς ως μέντορες, εκπαιδευτές , ή </a:t>
            </a:r>
            <a:r>
              <a:rPr lang="en-US" sz="3200" dirty="0">
                <a:solidFill>
                  <a:srgbClr val="FFCC00"/>
                </a:solidFill>
                <a:latin typeface="Abhaya Libre"/>
                <a:ea typeface="Abhaya Libre"/>
                <a:cs typeface="Abhaya Libre"/>
                <a:sym typeface="Abhaya Libre"/>
              </a:rPr>
              <a:t> </a:t>
            </a:r>
            <a:r>
              <a:rPr lang="el-GR" sz="3200" dirty="0">
                <a:solidFill>
                  <a:srgbClr val="FFCC00"/>
                </a:solidFill>
                <a:latin typeface="Abhaya Libre"/>
                <a:ea typeface="Abhaya Libre"/>
                <a:cs typeface="Abhaya Libre"/>
                <a:sym typeface="Abhaya Libre"/>
              </a:rPr>
              <a:t>εργαζόμενοι με νέους μπορείτε να ενσωματώσετε αυτά τα εργαλεία στην καθημερινή σας εργασία για να  προωθήσετε θετικές  αλλαγές</a:t>
            </a:r>
            <a:r>
              <a:rPr lang="en-US" sz="3200" dirty="0">
                <a:solidFill>
                  <a:srgbClr val="FFCC00"/>
                </a:solidFill>
                <a:latin typeface="Abhaya Libre"/>
                <a:ea typeface="Abhaya Libre"/>
                <a:cs typeface="Abhaya Libre"/>
                <a:sym typeface="Abhaya Libre"/>
              </a:rPr>
              <a:t>.</a:t>
            </a:r>
          </a:p>
        </p:txBody>
      </p:sp>
      <p:sp>
        <p:nvSpPr>
          <p:cNvPr id="7" name="TextBox 7"/>
          <p:cNvSpPr txBox="1"/>
          <p:nvPr/>
        </p:nvSpPr>
        <p:spPr>
          <a:xfrm>
            <a:off x="2299156" y="4623051"/>
            <a:ext cx="9351587" cy="4387098"/>
          </a:xfrm>
          <a:prstGeom prst="rect">
            <a:avLst/>
          </a:prstGeom>
        </p:spPr>
        <p:txBody>
          <a:bodyPr lIns="0" tIns="0" rIns="0" bIns="0" rtlCol="0" anchor="t">
            <a:spAutoFit/>
          </a:bodyPr>
          <a:lstStyle/>
          <a:p>
            <a:pPr algn="just">
              <a:lnSpc>
                <a:spcPts val="3840"/>
              </a:lnSpc>
              <a:spcBef>
                <a:spcPct val="0"/>
              </a:spcBef>
            </a:pPr>
            <a:r>
              <a:rPr lang="el-GR" sz="3200" dirty="0">
                <a:solidFill>
                  <a:srgbClr val="FFFFFF"/>
                </a:solidFill>
                <a:latin typeface="Abhaya Libre"/>
                <a:ea typeface="Abhaya Libre"/>
                <a:cs typeface="Abhaya Libre"/>
                <a:sym typeface="Abhaya Libre"/>
              </a:rPr>
              <a:t>Χωριστείτε σε 3 ομάδες</a:t>
            </a:r>
            <a:r>
              <a:rPr lang="en-US" sz="3200" dirty="0">
                <a:solidFill>
                  <a:srgbClr val="FFFFFF"/>
                </a:solidFill>
                <a:latin typeface="Abhaya Libre"/>
                <a:ea typeface="Abhaya Libre"/>
                <a:cs typeface="Abhaya Libre"/>
                <a:sym typeface="Abhaya Libre"/>
              </a:rPr>
              <a:t>:</a:t>
            </a:r>
          </a:p>
          <a:p>
            <a:pPr marL="690881" lvl="1" indent="-345440" algn="just">
              <a:lnSpc>
                <a:spcPts val="3840"/>
              </a:lnSpc>
              <a:buFont typeface="Arial"/>
              <a:buChar char="•"/>
            </a:pPr>
            <a:r>
              <a:rPr lang="el-GR" sz="3200" dirty="0">
                <a:solidFill>
                  <a:srgbClr val="FFFFFF"/>
                </a:solidFill>
                <a:latin typeface="Abhaya Libre"/>
                <a:ea typeface="Abhaya Libre"/>
                <a:cs typeface="Abhaya Libre"/>
                <a:sym typeface="Abhaya Libre"/>
              </a:rPr>
              <a:t>Ομάδα</a:t>
            </a:r>
            <a:r>
              <a:rPr lang="en-US" sz="3200" dirty="0">
                <a:solidFill>
                  <a:srgbClr val="FFFFFF"/>
                </a:solidFill>
                <a:latin typeface="Abhaya Libre"/>
                <a:ea typeface="Abhaya Libre"/>
                <a:cs typeface="Abhaya Libre"/>
                <a:sym typeface="Abhaya Libre"/>
              </a:rPr>
              <a:t>1: </a:t>
            </a:r>
            <a:r>
              <a:rPr lang="el-GR" sz="3200" dirty="0">
                <a:solidFill>
                  <a:srgbClr val="FFFFFF"/>
                </a:solidFill>
                <a:latin typeface="Abhaya Libre"/>
                <a:ea typeface="Abhaya Libre"/>
                <a:cs typeface="Abhaya Libre"/>
                <a:sym typeface="Abhaya Libre"/>
              </a:rPr>
              <a:t>Μέντορινγκ και καθοδήγηση ανηλίκων</a:t>
            </a:r>
            <a:endParaRPr lang="en-US" sz="3200" dirty="0">
              <a:solidFill>
                <a:srgbClr val="FFFFFF"/>
              </a:solidFill>
              <a:latin typeface="Abhaya Libre"/>
              <a:ea typeface="Abhaya Libre"/>
              <a:cs typeface="Abhaya Libre"/>
              <a:sym typeface="Abhaya Libre"/>
            </a:endParaRPr>
          </a:p>
          <a:p>
            <a:pPr marL="690881" lvl="1" indent="-345440" algn="just">
              <a:lnSpc>
                <a:spcPts val="3840"/>
              </a:lnSpc>
              <a:buFont typeface="Arial"/>
              <a:buChar char="•"/>
            </a:pPr>
            <a:r>
              <a:rPr lang="el-GR" sz="3200" dirty="0">
                <a:solidFill>
                  <a:srgbClr val="FFFFFF"/>
                </a:solidFill>
                <a:latin typeface="Abhaya Libre"/>
                <a:ea typeface="Abhaya Libre"/>
                <a:cs typeface="Abhaya Libre"/>
                <a:sym typeface="Abhaya Libre"/>
              </a:rPr>
              <a:t>Ομάδα</a:t>
            </a:r>
            <a:r>
              <a:rPr lang="en-US" sz="3200" dirty="0">
                <a:solidFill>
                  <a:srgbClr val="FFFFFF"/>
                </a:solidFill>
                <a:latin typeface="Abhaya Libre"/>
                <a:ea typeface="Abhaya Libre"/>
                <a:cs typeface="Abhaya Libre"/>
                <a:sym typeface="Abhaya Libre"/>
              </a:rPr>
              <a:t> 2: </a:t>
            </a:r>
            <a:r>
              <a:rPr lang="el-GR" sz="3200" dirty="0">
                <a:solidFill>
                  <a:srgbClr val="FFFFFF"/>
                </a:solidFill>
                <a:latin typeface="Abhaya Libre"/>
                <a:ea typeface="Abhaya Libre"/>
                <a:cs typeface="Abhaya Libre"/>
                <a:sym typeface="Abhaya Libre"/>
              </a:rPr>
              <a:t>Εκπαιδευτικές Πηγές για νέους</a:t>
            </a:r>
            <a:endParaRPr lang="en-US" sz="3200" dirty="0">
              <a:solidFill>
                <a:srgbClr val="FFFFFF"/>
              </a:solidFill>
              <a:latin typeface="Abhaya Libre"/>
              <a:ea typeface="Abhaya Libre"/>
              <a:cs typeface="Abhaya Libre"/>
              <a:sym typeface="Abhaya Libre"/>
            </a:endParaRPr>
          </a:p>
          <a:p>
            <a:pPr marL="690881" lvl="1" indent="-345440" algn="just">
              <a:lnSpc>
                <a:spcPts val="3840"/>
              </a:lnSpc>
              <a:buFont typeface="Arial"/>
              <a:buChar char="•"/>
            </a:pPr>
            <a:r>
              <a:rPr lang="el-GR" sz="3200" dirty="0">
                <a:solidFill>
                  <a:srgbClr val="FFFFFF"/>
                </a:solidFill>
                <a:latin typeface="Abhaya Libre"/>
                <a:ea typeface="Abhaya Libre"/>
                <a:cs typeface="Abhaya Libre"/>
                <a:sym typeface="Abhaya Libre"/>
              </a:rPr>
              <a:t>Ομάδα</a:t>
            </a:r>
            <a:r>
              <a:rPr lang="en-US" sz="3200" dirty="0">
                <a:solidFill>
                  <a:srgbClr val="FFFFFF"/>
                </a:solidFill>
                <a:latin typeface="Abhaya Libre"/>
                <a:ea typeface="Abhaya Libre"/>
                <a:cs typeface="Abhaya Libre"/>
                <a:sym typeface="Abhaya Libre"/>
              </a:rPr>
              <a:t> 3: </a:t>
            </a:r>
            <a:r>
              <a:rPr lang="el-GR" sz="3200" dirty="0">
                <a:solidFill>
                  <a:srgbClr val="FFFFFF"/>
                </a:solidFill>
                <a:latin typeface="Abhaya Libre"/>
                <a:ea typeface="Abhaya Libre"/>
                <a:cs typeface="Abhaya Libre"/>
                <a:sym typeface="Abhaya Libre"/>
              </a:rPr>
              <a:t>Χτίζοντας κουλτούρα Αλληλεγγύης</a:t>
            </a:r>
            <a:endParaRPr lang="en-US" sz="3200" dirty="0">
              <a:solidFill>
                <a:srgbClr val="FFFFFF"/>
              </a:solidFill>
              <a:latin typeface="Abhaya Libre"/>
              <a:ea typeface="Abhaya Libre"/>
              <a:cs typeface="Abhaya Libre"/>
              <a:sym typeface="Abhaya Libre"/>
            </a:endParaRPr>
          </a:p>
          <a:p>
            <a:pPr algn="just">
              <a:lnSpc>
                <a:spcPts val="3840"/>
              </a:lnSpc>
              <a:spcBef>
                <a:spcPct val="0"/>
              </a:spcBef>
            </a:pPr>
            <a:endParaRPr lang="en-US" sz="3200" dirty="0">
              <a:solidFill>
                <a:srgbClr val="FFFFFF"/>
              </a:solidFill>
              <a:latin typeface="Abhaya Libre"/>
              <a:ea typeface="Abhaya Libre"/>
              <a:cs typeface="Abhaya Libre"/>
              <a:sym typeface="Abhaya Libre"/>
            </a:endParaRPr>
          </a:p>
          <a:p>
            <a:pPr algn="just">
              <a:lnSpc>
                <a:spcPts val="3840"/>
              </a:lnSpc>
              <a:spcBef>
                <a:spcPct val="0"/>
              </a:spcBef>
            </a:pPr>
            <a:r>
              <a:rPr lang="el-GR" sz="3200" dirty="0">
                <a:solidFill>
                  <a:srgbClr val="FFFFFF"/>
                </a:solidFill>
                <a:latin typeface="Abhaya Libre"/>
                <a:ea typeface="Abhaya Libre"/>
                <a:cs typeface="Abhaya Libre"/>
                <a:sym typeface="Abhaya Libre"/>
              </a:rPr>
              <a:t>Βήματα</a:t>
            </a:r>
            <a:r>
              <a:rPr lang="en-US" sz="3200" dirty="0">
                <a:solidFill>
                  <a:srgbClr val="FFFFFF"/>
                </a:solidFill>
                <a:latin typeface="Abhaya Libre"/>
                <a:ea typeface="Abhaya Libre"/>
                <a:cs typeface="Abhaya Libre"/>
                <a:sym typeface="Abhaya Libre"/>
              </a:rPr>
              <a:t>:</a:t>
            </a:r>
          </a:p>
          <a:p>
            <a:pPr marL="690881" lvl="1" indent="-345440" algn="just">
              <a:lnSpc>
                <a:spcPts val="3840"/>
              </a:lnSpc>
              <a:spcBef>
                <a:spcPct val="0"/>
              </a:spcBef>
              <a:buFont typeface="Arial"/>
              <a:buChar char="•"/>
            </a:pPr>
            <a:r>
              <a:rPr lang="el-GR" sz="3200" dirty="0">
                <a:solidFill>
                  <a:srgbClr val="FFFFFF"/>
                </a:solidFill>
                <a:latin typeface="Abhaya Libre"/>
                <a:ea typeface="Abhaya Libre"/>
                <a:cs typeface="Abhaya Libre"/>
                <a:sym typeface="Abhaya Libre"/>
              </a:rPr>
              <a:t>Εξερευνήστε τις πηγές</a:t>
            </a:r>
            <a:endParaRPr lang="en-US" sz="3200" dirty="0">
              <a:solidFill>
                <a:srgbClr val="FFFFFF"/>
              </a:solidFill>
              <a:latin typeface="Abhaya Libre"/>
              <a:ea typeface="Abhaya Libre"/>
              <a:cs typeface="Abhaya Libre"/>
              <a:sym typeface="Abhaya Libre"/>
            </a:endParaRPr>
          </a:p>
          <a:p>
            <a:pPr marL="690881" lvl="1" indent="-345440" algn="just">
              <a:lnSpc>
                <a:spcPts val="3840"/>
              </a:lnSpc>
              <a:spcBef>
                <a:spcPct val="0"/>
              </a:spcBef>
              <a:buFont typeface="Arial"/>
              <a:buChar char="•"/>
            </a:pPr>
            <a:r>
              <a:rPr lang="el-GR" sz="3200" dirty="0">
                <a:solidFill>
                  <a:srgbClr val="FFFFFF"/>
                </a:solidFill>
                <a:latin typeface="Abhaya Libre"/>
                <a:ea typeface="Abhaya Libre"/>
                <a:cs typeface="Abhaya Libre"/>
                <a:sym typeface="Abhaya Libre"/>
              </a:rPr>
              <a:t>Συζητήστε την επίδραση</a:t>
            </a:r>
            <a:endParaRPr lang="en-US" sz="3200" dirty="0">
              <a:solidFill>
                <a:srgbClr val="FFFFFF"/>
              </a:solidFill>
              <a:latin typeface="Abhaya Libre"/>
              <a:ea typeface="Abhaya Libre"/>
              <a:cs typeface="Abhaya Libre"/>
              <a:sym typeface="Abhaya Libre"/>
            </a:endParaRPr>
          </a:p>
          <a:p>
            <a:pPr marL="690881" lvl="1" indent="-345440" algn="just">
              <a:lnSpc>
                <a:spcPts val="3840"/>
              </a:lnSpc>
              <a:spcBef>
                <a:spcPct val="0"/>
              </a:spcBef>
              <a:buFont typeface="Arial"/>
              <a:buChar char="•"/>
            </a:pPr>
            <a:r>
              <a:rPr lang="el-GR" sz="3200" dirty="0">
                <a:solidFill>
                  <a:srgbClr val="FFFFFF"/>
                </a:solidFill>
                <a:latin typeface="Abhaya Libre"/>
                <a:ea typeface="Abhaya Libre"/>
                <a:cs typeface="Abhaya Libre"/>
                <a:sym typeface="Abhaya Libre"/>
              </a:rPr>
              <a:t>Παρουσιάστε τις βασικές πληροφορίες</a:t>
            </a:r>
            <a:endParaRPr lang="en-US" sz="3200" dirty="0">
              <a:solidFill>
                <a:srgbClr val="FFFFFF"/>
              </a:solidFill>
              <a:latin typeface="Abhaya Libre"/>
              <a:ea typeface="Abhaya Libre"/>
              <a:cs typeface="Abhaya Libre"/>
              <a:sym typeface="Abhaya Libre"/>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
          </a:xfrm>
          <a:custGeom>
            <a:avLst/>
            <a:gdLst/>
            <a:ahLst/>
            <a:cxnLst/>
            <a:rect l="l" t="t" r="r" b="b"/>
            <a:pathLst>
              <a:path w="18288000" h="1028700">
                <a:moveTo>
                  <a:pt x="0" y="0"/>
                </a:moveTo>
                <a:lnTo>
                  <a:pt x="18288000" y="0"/>
                </a:lnTo>
                <a:lnTo>
                  <a:pt x="18288000" y="1028700"/>
                </a:lnTo>
                <a:lnTo>
                  <a:pt x="0" y="10287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37902" y="7576793"/>
            <a:ext cx="2381249" cy="1685924"/>
            <a:chOff x="0" y="0"/>
            <a:chExt cx="3174999" cy="2247899"/>
          </a:xfrm>
        </p:grpSpPr>
        <p:sp>
          <p:nvSpPr>
            <p:cNvPr id="4" name="Freeform 4"/>
            <p:cNvSpPr/>
            <p:nvPr/>
          </p:nvSpPr>
          <p:spPr>
            <a:xfrm>
              <a:off x="0" y="0"/>
              <a:ext cx="3175000" cy="2247900"/>
            </a:xfrm>
            <a:custGeom>
              <a:avLst/>
              <a:gdLst/>
              <a:ahLst/>
              <a:cxnLst/>
              <a:rect l="l" t="t" r="r" b="b"/>
              <a:pathLst>
                <a:path w="3175000" h="2247900">
                  <a:moveTo>
                    <a:pt x="0" y="0"/>
                  </a:moveTo>
                  <a:lnTo>
                    <a:pt x="3175000" y="0"/>
                  </a:lnTo>
                  <a:lnTo>
                    <a:pt x="3175000" y="2247900"/>
                  </a:lnTo>
                  <a:lnTo>
                    <a:pt x="0" y="2247900"/>
                  </a:lnTo>
                  <a:lnTo>
                    <a:pt x="0" y="0"/>
                  </a:lnTo>
                  <a:close/>
                </a:path>
              </a:pathLst>
            </a:custGeom>
            <a:blipFill>
              <a:blip r:embed="rId5"/>
              <a:stretch>
                <a:fillRect l="-169" r="-169"/>
              </a:stretch>
            </a:blipFill>
          </p:spPr>
          <p:txBody>
            <a:bodyPr/>
            <a:lstStyle/>
            <a:p>
              <a:endParaRPr lang="es-ES"/>
            </a:p>
          </p:txBody>
        </p:sp>
      </p:grpSp>
      <p:grpSp>
        <p:nvGrpSpPr>
          <p:cNvPr id="5" name="Group 5"/>
          <p:cNvGrpSpPr/>
          <p:nvPr/>
        </p:nvGrpSpPr>
        <p:grpSpPr>
          <a:xfrm>
            <a:off x="2385223" y="7395609"/>
            <a:ext cx="1743074" cy="1743074"/>
            <a:chOff x="0" y="0"/>
            <a:chExt cx="2324099" cy="2324099"/>
          </a:xfrm>
        </p:grpSpPr>
        <p:sp>
          <p:nvSpPr>
            <p:cNvPr id="6" name="Freeform 6"/>
            <p:cNvSpPr/>
            <p:nvPr/>
          </p:nvSpPr>
          <p:spPr>
            <a:xfrm>
              <a:off x="0" y="0"/>
              <a:ext cx="2324100" cy="2324100"/>
            </a:xfrm>
            <a:custGeom>
              <a:avLst/>
              <a:gdLst/>
              <a:ahLst/>
              <a:cxnLst/>
              <a:rect l="l" t="t" r="r" b="b"/>
              <a:pathLst>
                <a:path w="2324100" h="2324100">
                  <a:moveTo>
                    <a:pt x="0" y="0"/>
                  </a:moveTo>
                  <a:lnTo>
                    <a:pt x="2324100" y="0"/>
                  </a:lnTo>
                  <a:lnTo>
                    <a:pt x="2324100" y="2324100"/>
                  </a:lnTo>
                  <a:lnTo>
                    <a:pt x="0" y="2324100"/>
                  </a:lnTo>
                  <a:lnTo>
                    <a:pt x="0" y="0"/>
                  </a:lnTo>
                  <a:close/>
                </a:path>
              </a:pathLst>
            </a:custGeom>
            <a:blipFill>
              <a:blip r:embed="rId6"/>
              <a:stretch>
                <a:fillRect/>
              </a:stretch>
            </a:blipFill>
          </p:spPr>
          <p:txBody>
            <a:bodyPr/>
            <a:lstStyle/>
            <a:p>
              <a:endParaRPr lang="es-ES"/>
            </a:p>
          </p:txBody>
        </p:sp>
      </p:grpSp>
      <p:grpSp>
        <p:nvGrpSpPr>
          <p:cNvPr id="7" name="Group 7"/>
          <p:cNvGrpSpPr/>
          <p:nvPr/>
        </p:nvGrpSpPr>
        <p:grpSpPr>
          <a:xfrm>
            <a:off x="6425351" y="7779018"/>
            <a:ext cx="2693581" cy="1118680"/>
            <a:chOff x="0" y="0"/>
            <a:chExt cx="3591441" cy="1491573"/>
          </a:xfrm>
        </p:grpSpPr>
        <p:sp>
          <p:nvSpPr>
            <p:cNvPr id="8" name="Freeform 8"/>
            <p:cNvSpPr/>
            <p:nvPr/>
          </p:nvSpPr>
          <p:spPr>
            <a:xfrm>
              <a:off x="0" y="0"/>
              <a:ext cx="3591433" cy="1491615"/>
            </a:xfrm>
            <a:custGeom>
              <a:avLst/>
              <a:gdLst/>
              <a:ahLst/>
              <a:cxnLst/>
              <a:rect l="l" t="t" r="r" b="b"/>
              <a:pathLst>
                <a:path w="3591433" h="1491615">
                  <a:moveTo>
                    <a:pt x="0" y="0"/>
                  </a:moveTo>
                  <a:lnTo>
                    <a:pt x="3591433" y="0"/>
                  </a:lnTo>
                  <a:lnTo>
                    <a:pt x="3591433" y="1491615"/>
                  </a:lnTo>
                  <a:lnTo>
                    <a:pt x="0" y="1491615"/>
                  </a:lnTo>
                  <a:lnTo>
                    <a:pt x="0" y="0"/>
                  </a:lnTo>
                  <a:close/>
                </a:path>
              </a:pathLst>
            </a:custGeom>
            <a:blipFill>
              <a:blip r:embed="rId7"/>
              <a:stretch>
                <a:fillRect t="-104" b="-102"/>
              </a:stretch>
            </a:blipFill>
          </p:spPr>
          <p:txBody>
            <a:bodyPr/>
            <a:lstStyle/>
            <a:p>
              <a:endParaRPr lang="es-ES"/>
            </a:p>
          </p:txBody>
        </p:sp>
      </p:grpSp>
      <p:grpSp>
        <p:nvGrpSpPr>
          <p:cNvPr id="9" name="Group 9"/>
          <p:cNvGrpSpPr/>
          <p:nvPr/>
        </p:nvGrpSpPr>
        <p:grpSpPr>
          <a:xfrm>
            <a:off x="9433431" y="7454578"/>
            <a:ext cx="2291843" cy="1695449"/>
            <a:chOff x="0" y="0"/>
            <a:chExt cx="3055791" cy="2260599"/>
          </a:xfrm>
        </p:grpSpPr>
        <p:sp>
          <p:nvSpPr>
            <p:cNvPr id="10" name="Freeform 10"/>
            <p:cNvSpPr/>
            <p:nvPr/>
          </p:nvSpPr>
          <p:spPr>
            <a:xfrm>
              <a:off x="0" y="0"/>
              <a:ext cx="3055747" cy="2260600"/>
            </a:xfrm>
            <a:custGeom>
              <a:avLst/>
              <a:gdLst/>
              <a:ahLst/>
              <a:cxnLst/>
              <a:rect l="l" t="t" r="r" b="b"/>
              <a:pathLst>
                <a:path w="3055747" h="2260600">
                  <a:moveTo>
                    <a:pt x="0" y="0"/>
                  </a:moveTo>
                  <a:lnTo>
                    <a:pt x="3055747" y="0"/>
                  </a:lnTo>
                  <a:lnTo>
                    <a:pt x="3055747" y="2260600"/>
                  </a:lnTo>
                  <a:lnTo>
                    <a:pt x="0" y="2260600"/>
                  </a:lnTo>
                  <a:lnTo>
                    <a:pt x="0" y="0"/>
                  </a:lnTo>
                  <a:close/>
                </a:path>
              </a:pathLst>
            </a:custGeom>
            <a:blipFill>
              <a:blip r:embed="rId8"/>
              <a:stretch>
                <a:fillRect t="-270" r="-1" b="-270"/>
              </a:stretch>
            </a:blipFill>
          </p:spPr>
          <p:txBody>
            <a:bodyPr/>
            <a:lstStyle/>
            <a:p>
              <a:endParaRPr lang="es-ES"/>
            </a:p>
          </p:txBody>
        </p:sp>
      </p:grpSp>
      <p:grpSp>
        <p:nvGrpSpPr>
          <p:cNvPr id="11" name="Group 11"/>
          <p:cNvGrpSpPr/>
          <p:nvPr/>
        </p:nvGrpSpPr>
        <p:grpSpPr>
          <a:xfrm>
            <a:off x="455641" y="1419509"/>
            <a:ext cx="2512331" cy="2664234"/>
            <a:chOff x="0" y="0"/>
            <a:chExt cx="3349775" cy="3552312"/>
          </a:xfrm>
        </p:grpSpPr>
        <p:sp>
          <p:nvSpPr>
            <p:cNvPr id="12" name="Freeform 12"/>
            <p:cNvSpPr/>
            <p:nvPr/>
          </p:nvSpPr>
          <p:spPr>
            <a:xfrm>
              <a:off x="0" y="0"/>
              <a:ext cx="3349752" cy="3552317"/>
            </a:xfrm>
            <a:custGeom>
              <a:avLst/>
              <a:gdLst/>
              <a:ahLst/>
              <a:cxnLst/>
              <a:rect l="l" t="t" r="r" b="b"/>
              <a:pathLst>
                <a:path w="3349752" h="3552317">
                  <a:moveTo>
                    <a:pt x="0" y="0"/>
                  </a:moveTo>
                  <a:lnTo>
                    <a:pt x="3349752" y="0"/>
                  </a:lnTo>
                  <a:lnTo>
                    <a:pt x="3349752" y="3552317"/>
                  </a:lnTo>
                  <a:lnTo>
                    <a:pt x="0" y="3552317"/>
                  </a:lnTo>
                  <a:lnTo>
                    <a:pt x="0" y="0"/>
                  </a:lnTo>
                  <a:close/>
                </a:path>
              </a:pathLst>
            </a:custGeom>
            <a:blipFill>
              <a:blip r:embed="rId9"/>
              <a:stretch>
                <a:fillRect t="-111" b="-111"/>
              </a:stretch>
            </a:blipFill>
          </p:spPr>
          <p:txBody>
            <a:bodyPr/>
            <a:lstStyle/>
            <a:p>
              <a:endParaRPr lang="es-ES"/>
            </a:p>
          </p:txBody>
        </p:sp>
      </p:grpSp>
      <p:sp>
        <p:nvSpPr>
          <p:cNvPr id="13" name="Freeform 13"/>
          <p:cNvSpPr/>
          <p:nvPr/>
        </p:nvSpPr>
        <p:spPr>
          <a:xfrm>
            <a:off x="0" y="9258300"/>
            <a:ext cx="18286857" cy="1028700"/>
          </a:xfrm>
          <a:custGeom>
            <a:avLst/>
            <a:gdLst/>
            <a:ahLst/>
            <a:cxnLst/>
            <a:rect l="l" t="t" r="r" b="b"/>
            <a:pathLst>
              <a:path w="18286857" h="1028700">
                <a:moveTo>
                  <a:pt x="0" y="0"/>
                </a:moveTo>
                <a:lnTo>
                  <a:pt x="18286857" y="0"/>
                </a:lnTo>
                <a:lnTo>
                  <a:pt x="18286857" y="1028700"/>
                </a:lnTo>
                <a:lnTo>
                  <a:pt x="0" y="10287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sp>
        <p:nvSpPr>
          <p:cNvPr id="14" name="TextBox 14"/>
          <p:cNvSpPr txBox="1"/>
          <p:nvPr/>
        </p:nvSpPr>
        <p:spPr>
          <a:xfrm>
            <a:off x="30013" y="9449428"/>
            <a:ext cx="18228310" cy="774700"/>
          </a:xfrm>
          <a:prstGeom prst="rect">
            <a:avLst/>
          </a:prstGeom>
        </p:spPr>
        <p:txBody>
          <a:bodyPr lIns="0" tIns="0" rIns="0" bIns="0" rtlCol="0" anchor="t">
            <a:spAutoFit/>
          </a:bodyPr>
          <a:lstStyle/>
          <a:p>
            <a:pPr algn="l">
              <a:lnSpc>
                <a:spcPts val="2624"/>
              </a:lnSpc>
            </a:pPr>
            <a:r>
              <a:rPr lang="en-US" sz="1900" spc="40">
                <a:solidFill>
                  <a:srgbClr val="FFFFFF"/>
                </a:solidFill>
                <a:latin typeface="Arimo"/>
                <a:ea typeface="Arimo"/>
                <a:cs typeface="Arimo"/>
                <a:sym typeface="Arimo"/>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grpSp>
        <p:nvGrpSpPr>
          <p:cNvPr id="15" name="Group 15"/>
          <p:cNvGrpSpPr/>
          <p:nvPr/>
        </p:nvGrpSpPr>
        <p:grpSpPr>
          <a:xfrm>
            <a:off x="15639440" y="1380136"/>
            <a:ext cx="2047874" cy="2162174"/>
            <a:chOff x="0" y="0"/>
            <a:chExt cx="2730499" cy="2882899"/>
          </a:xfrm>
        </p:grpSpPr>
        <p:sp>
          <p:nvSpPr>
            <p:cNvPr id="16" name="Freeform 16"/>
            <p:cNvSpPr/>
            <p:nvPr/>
          </p:nvSpPr>
          <p:spPr>
            <a:xfrm>
              <a:off x="0" y="0"/>
              <a:ext cx="2730500" cy="2882900"/>
            </a:xfrm>
            <a:custGeom>
              <a:avLst/>
              <a:gdLst/>
              <a:ahLst/>
              <a:cxnLst/>
              <a:rect l="l" t="t" r="r" b="b"/>
              <a:pathLst>
                <a:path w="2730500" h="2882900">
                  <a:moveTo>
                    <a:pt x="0" y="0"/>
                  </a:moveTo>
                  <a:lnTo>
                    <a:pt x="2730500" y="0"/>
                  </a:lnTo>
                  <a:lnTo>
                    <a:pt x="2730500" y="2882900"/>
                  </a:lnTo>
                  <a:lnTo>
                    <a:pt x="0" y="2882900"/>
                  </a:lnTo>
                  <a:lnTo>
                    <a:pt x="0" y="0"/>
                  </a:lnTo>
                  <a:close/>
                </a:path>
              </a:pathLst>
            </a:custGeom>
            <a:blipFill>
              <a:blip r:embed="rId12"/>
              <a:stretch>
                <a:fillRect l="-12" r="-12"/>
              </a:stretch>
            </a:blipFill>
          </p:spPr>
          <p:txBody>
            <a:bodyPr/>
            <a:lstStyle/>
            <a:p>
              <a:endParaRPr lang="es-ES"/>
            </a:p>
          </p:txBody>
        </p:sp>
      </p:grpSp>
      <p:grpSp>
        <p:nvGrpSpPr>
          <p:cNvPr id="17" name="Group 17"/>
          <p:cNvGrpSpPr/>
          <p:nvPr/>
        </p:nvGrpSpPr>
        <p:grpSpPr>
          <a:xfrm>
            <a:off x="5499513" y="4886656"/>
            <a:ext cx="7273264" cy="1739899"/>
            <a:chOff x="0" y="0"/>
            <a:chExt cx="9697685" cy="2319865"/>
          </a:xfrm>
        </p:grpSpPr>
        <p:sp>
          <p:nvSpPr>
            <p:cNvPr id="18" name="Freeform 18"/>
            <p:cNvSpPr/>
            <p:nvPr/>
          </p:nvSpPr>
          <p:spPr>
            <a:xfrm>
              <a:off x="0" y="0"/>
              <a:ext cx="9697720" cy="2319909"/>
            </a:xfrm>
            <a:custGeom>
              <a:avLst/>
              <a:gdLst/>
              <a:ahLst/>
              <a:cxnLst/>
              <a:rect l="l" t="t" r="r" b="b"/>
              <a:pathLst>
                <a:path w="9697720" h="2319909">
                  <a:moveTo>
                    <a:pt x="0" y="0"/>
                  </a:moveTo>
                  <a:lnTo>
                    <a:pt x="9697720" y="0"/>
                  </a:lnTo>
                  <a:lnTo>
                    <a:pt x="9697720" y="2319909"/>
                  </a:lnTo>
                  <a:lnTo>
                    <a:pt x="0" y="2319909"/>
                  </a:lnTo>
                  <a:lnTo>
                    <a:pt x="0" y="0"/>
                  </a:lnTo>
                  <a:close/>
                </a:path>
              </a:pathLst>
            </a:custGeom>
            <a:blipFill>
              <a:blip r:embed="rId13"/>
              <a:stretch>
                <a:fillRect t="-53" b="-51"/>
              </a:stretch>
            </a:blipFill>
          </p:spPr>
          <p:txBody>
            <a:bodyPr/>
            <a:lstStyle/>
            <a:p>
              <a:endParaRPr lang="es-ES"/>
            </a:p>
          </p:txBody>
        </p:sp>
      </p:grpSp>
      <p:sp>
        <p:nvSpPr>
          <p:cNvPr id="19" name="TextBox 19"/>
          <p:cNvSpPr txBox="1"/>
          <p:nvPr/>
        </p:nvSpPr>
        <p:spPr>
          <a:xfrm>
            <a:off x="6752114" y="1580505"/>
            <a:ext cx="5121580" cy="1257300"/>
          </a:xfrm>
          <a:prstGeom prst="rect">
            <a:avLst/>
          </a:prstGeom>
        </p:spPr>
        <p:txBody>
          <a:bodyPr lIns="0" tIns="0" rIns="0" bIns="0" rtlCol="0" anchor="t">
            <a:spAutoFit/>
          </a:bodyPr>
          <a:lstStyle/>
          <a:p>
            <a:pPr algn="l">
              <a:lnSpc>
                <a:spcPts val="9720"/>
              </a:lnSpc>
            </a:pPr>
            <a:r>
              <a:rPr lang="en-US" sz="8100" b="1" spc="773">
                <a:solidFill>
                  <a:srgbClr val="000000"/>
                </a:solidFill>
                <a:latin typeface="Arimo Bold"/>
                <a:ea typeface="Arimo Bold"/>
                <a:cs typeface="Arimo Bold"/>
                <a:sym typeface="Arimo Bold"/>
              </a:rPr>
              <a:t>Eurhope</a:t>
            </a:r>
          </a:p>
        </p:txBody>
      </p:sp>
      <p:sp>
        <p:nvSpPr>
          <p:cNvPr id="20" name="TextBox 20"/>
          <p:cNvSpPr txBox="1"/>
          <p:nvPr/>
        </p:nvSpPr>
        <p:spPr>
          <a:xfrm>
            <a:off x="3775106" y="2755319"/>
            <a:ext cx="10144125" cy="1189990"/>
          </a:xfrm>
          <a:prstGeom prst="rect">
            <a:avLst/>
          </a:prstGeom>
        </p:spPr>
        <p:txBody>
          <a:bodyPr lIns="0" tIns="0" rIns="0" bIns="0" rtlCol="0" anchor="t">
            <a:spAutoFit/>
          </a:bodyPr>
          <a:lstStyle/>
          <a:p>
            <a:pPr algn="l">
              <a:lnSpc>
                <a:spcPts val="4200"/>
              </a:lnSpc>
            </a:pPr>
            <a:r>
              <a:rPr lang="en-US" sz="3500" spc="50">
                <a:solidFill>
                  <a:srgbClr val="000000"/>
                </a:solidFill>
                <a:latin typeface="Arimo"/>
                <a:ea typeface="Arimo"/>
                <a:cs typeface="Arimo"/>
                <a:sym typeface="Arimo"/>
              </a:rPr>
              <a:t>EU as a solidarity's house for minors out of home</a:t>
            </a:r>
          </a:p>
          <a:p>
            <a:pPr algn="ctr">
              <a:lnSpc>
                <a:spcPts val="2280"/>
              </a:lnSpc>
            </a:pPr>
            <a:r>
              <a:rPr lang="en-US" sz="1900" spc="-5">
                <a:solidFill>
                  <a:srgbClr val="000000"/>
                </a:solidFill>
                <a:latin typeface="Arimo"/>
                <a:ea typeface="Arimo"/>
                <a:cs typeface="Arimo"/>
                <a:sym typeface="Arimo"/>
              </a:rPr>
              <a:t>Erasmus+ project n. 2023-2-IT03-KA220-YOU-000184370</a:t>
            </a:r>
          </a:p>
        </p:txBody>
      </p:sp>
      <p:grpSp>
        <p:nvGrpSpPr>
          <p:cNvPr id="21" name="Group 21"/>
          <p:cNvGrpSpPr/>
          <p:nvPr/>
        </p:nvGrpSpPr>
        <p:grpSpPr>
          <a:xfrm>
            <a:off x="11873694" y="7937010"/>
            <a:ext cx="2666999" cy="733424"/>
            <a:chOff x="0" y="0"/>
            <a:chExt cx="3555999" cy="977899"/>
          </a:xfrm>
        </p:grpSpPr>
        <p:sp>
          <p:nvSpPr>
            <p:cNvPr id="22" name="Freeform 22"/>
            <p:cNvSpPr/>
            <p:nvPr/>
          </p:nvSpPr>
          <p:spPr>
            <a:xfrm>
              <a:off x="0" y="0"/>
              <a:ext cx="3556000" cy="977900"/>
            </a:xfrm>
            <a:custGeom>
              <a:avLst/>
              <a:gdLst/>
              <a:ahLst/>
              <a:cxnLst/>
              <a:rect l="l" t="t" r="r" b="b"/>
              <a:pathLst>
                <a:path w="3556000" h="977900">
                  <a:moveTo>
                    <a:pt x="0" y="0"/>
                  </a:moveTo>
                  <a:lnTo>
                    <a:pt x="3556000" y="0"/>
                  </a:lnTo>
                  <a:lnTo>
                    <a:pt x="3556000" y="977900"/>
                  </a:lnTo>
                  <a:lnTo>
                    <a:pt x="0" y="977900"/>
                  </a:lnTo>
                  <a:lnTo>
                    <a:pt x="0" y="0"/>
                  </a:lnTo>
                  <a:close/>
                </a:path>
              </a:pathLst>
            </a:custGeom>
            <a:blipFill>
              <a:blip r:embed="rId14"/>
              <a:stretch>
                <a:fillRect l="-89" r="-89"/>
              </a:stretch>
            </a:blipFill>
          </p:spPr>
          <p:txBody>
            <a:bodyPr/>
            <a:lstStyle/>
            <a:p>
              <a:endParaRPr lang="es-ES"/>
            </a:p>
          </p:txBody>
        </p:sp>
      </p:grpSp>
      <p:grpSp>
        <p:nvGrpSpPr>
          <p:cNvPr id="23" name="Group 23"/>
          <p:cNvGrpSpPr/>
          <p:nvPr/>
        </p:nvGrpSpPr>
        <p:grpSpPr>
          <a:xfrm>
            <a:off x="14693957" y="7863348"/>
            <a:ext cx="801841" cy="806399"/>
            <a:chOff x="0" y="0"/>
            <a:chExt cx="1069121" cy="1075199"/>
          </a:xfrm>
        </p:grpSpPr>
        <p:sp>
          <p:nvSpPr>
            <p:cNvPr id="24" name="Freeform 24"/>
            <p:cNvSpPr/>
            <p:nvPr/>
          </p:nvSpPr>
          <p:spPr>
            <a:xfrm>
              <a:off x="0" y="0"/>
              <a:ext cx="1069086" cy="1075182"/>
            </a:xfrm>
            <a:custGeom>
              <a:avLst/>
              <a:gdLst/>
              <a:ahLst/>
              <a:cxnLst/>
              <a:rect l="l" t="t" r="r" b="b"/>
              <a:pathLst>
                <a:path w="1069086" h="1075182">
                  <a:moveTo>
                    <a:pt x="0" y="0"/>
                  </a:moveTo>
                  <a:lnTo>
                    <a:pt x="1069086" y="0"/>
                  </a:lnTo>
                  <a:lnTo>
                    <a:pt x="1069086" y="1075182"/>
                  </a:lnTo>
                  <a:lnTo>
                    <a:pt x="0" y="1075182"/>
                  </a:lnTo>
                  <a:lnTo>
                    <a:pt x="0" y="0"/>
                  </a:lnTo>
                  <a:close/>
                </a:path>
              </a:pathLst>
            </a:custGeom>
            <a:blipFill>
              <a:blip r:embed="rId15"/>
              <a:stretch>
                <a:fillRect l="-284" r="-287" b="-1"/>
              </a:stretch>
            </a:blipFill>
          </p:spPr>
          <p:txBody>
            <a:bodyPr/>
            <a:lstStyle/>
            <a:p>
              <a:endParaRPr lang="es-ES"/>
            </a:p>
          </p:txBody>
        </p:sp>
      </p:grpSp>
      <p:sp>
        <p:nvSpPr>
          <p:cNvPr id="25" name="Freeform 25"/>
          <p:cNvSpPr/>
          <p:nvPr/>
        </p:nvSpPr>
        <p:spPr>
          <a:xfrm>
            <a:off x="15609011" y="8028749"/>
            <a:ext cx="1180465" cy="201930"/>
          </a:xfrm>
          <a:custGeom>
            <a:avLst/>
            <a:gdLst/>
            <a:ahLst/>
            <a:cxnLst/>
            <a:rect l="l" t="t" r="r" b="b"/>
            <a:pathLst>
              <a:path w="1180465" h="201930">
                <a:moveTo>
                  <a:pt x="0" y="0"/>
                </a:moveTo>
                <a:lnTo>
                  <a:pt x="1180465" y="0"/>
                </a:lnTo>
                <a:lnTo>
                  <a:pt x="1180465" y="201930"/>
                </a:lnTo>
                <a:lnTo>
                  <a:pt x="0" y="201930"/>
                </a:lnTo>
                <a:lnTo>
                  <a:pt x="0" y="0"/>
                </a:lnTo>
                <a:close/>
              </a:path>
            </a:pathLst>
          </a:custGeom>
          <a:blipFill>
            <a:blip r:embed="rId16">
              <a:extLst>
                <a:ext uri="{96DAC541-7B7A-43D3-8B79-37D633B846F1}">
                  <asvg:svgBlip xmlns:asvg="http://schemas.microsoft.com/office/drawing/2016/SVG/main" r:embed="rId17"/>
                </a:ext>
              </a:extLst>
            </a:blip>
            <a:stretch>
              <a:fillRect t="-1858" b="-1858"/>
            </a:stretch>
          </a:blipFill>
        </p:spPr>
        <p:txBody>
          <a:bodyPr/>
          <a:lstStyle/>
          <a:p>
            <a:endParaRPr lang="es-ES"/>
          </a:p>
        </p:txBody>
      </p:sp>
      <p:grpSp>
        <p:nvGrpSpPr>
          <p:cNvPr id="26" name="Group 26"/>
          <p:cNvGrpSpPr/>
          <p:nvPr/>
        </p:nvGrpSpPr>
        <p:grpSpPr>
          <a:xfrm>
            <a:off x="16847094" y="8031077"/>
            <a:ext cx="493393" cy="197072"/>
            <a:chOff x="0" y="0"/>
            <a:chExt cx="657857" cy="262763"/>
          </a:xfrm>
        </p:grpSpPr>
        <p:sp>
          <p:nvSpPr>
            <p:cNvPr id="27" name="Freeform 27"/>
            <p:cNvSpPr/>
            <p:nvPr/>
          </p:nvSpPr>
          <p:spPr>
            <a:xfrm>
              <a:off x="0" y="0"/>
              <a:ext cx="657860" cy="262763"/>
            </a:xfrm>
            <a:custGeom>
              <a:avLst/>
              <a:gdLst/>
              <a:ahLst/>
              <a:cxnLst/>
              <a:rect l="l" t="t" r="r" b="b"/>
              <a:pathLst>
                <a:path w="657860" h="262763">
                  <a:moveTo>
                    <a:pt x="0" y="0"/>
                  </a:moveTo>
                  <a:lnTo>
                    <a:pt x="657860" y="0"/>
                  </a:lnTo>
                  <a:lnTo>
                    <a:pt x="657860" y="262763"/>
                  </a:lnTo>
                  <a:lnTo>
                    <a:pt x="0" y="262763"/>
                  </a:lnTo>
                  <a:lnTo>
                    <a:pt x="0" y="0"/>
                  </a:lnTo>
                  <a:close/>
                </a:path>
              </a:pathLst>
            </a:custGeom>
            <a:blipFill>
              <a:blip r:embed="rId18"/>
              <a:stretch>
                <a:fillRect t="-1661" b="-1661"/>
              </a:stretch>
            </a:blipFill>
          </p:spPr>
          <p:txBody>
            <a:bodyPr/>
            <a:lstStyle/>
            <a:p>
              <a:endParaRPr lang="es-ES"/>
            </a:p>
          </p:txBody>
        </p:sp>
      </p:grpSp>
      <p:sp>
        <p:nvSpPr>
          <p:cNvPr id="28" name="Freeform 28"/>
          <p:cNvSpPr/>
          <p:nvPr/>
        </p:nvSpPr>
        <p:spPr>
          <a:xfrm>
            <a:off x="17362387" y="8029117"/>
            <a:ext cx="215265" cy="201295"/>
          </a:xfrm>
          <a:custGeom>
            <a:avLst/>
            <a:gdLst/>
            <a:ahLst/>
            <a:cxnLst/>
            <a:rect l="l" t="t" r="r" b="b"/>
            <a:pathLst>
              <a:path w="215265" h="201295">
                <a:moveTo>
                  <a:pt x="0" y="0"/>
                </a:moveTo>
                <a:lnTo>
                  <a:pt x="215265" y="0"/>
                </a:lnTo>
                <a:lnTo>
                  <a:pt x="215265" y="201295"/>
                </a:lnTo>
                <a:lnTo>
                  <a:pt x="0" y="201295"/>
                </a:lnTo>
                <a:lnTo>
                  <a:pt x="0" y="0"/>
                </a:lnTo>
                <a:close/>
              </a:path>
            </a:pathLst>
          </a:custGeom>
          <a:blipFill>
            <a:blip r:embed="rId19">
              <a:extLst>
                <a:ext uri="{96DAC541-7B7A-43D3-8B79-37D633B846F1}">
                  <asvg:svgBlip xmlns:asvg="http://schemas.microsoft.com/office/drawing/2016/SVG/main" r:embed="rId20"/>
                </a:ext>
              </a:extLst>
            </a:blip>
            <a:stretch>
              <a:fillRect t="-1145" b="-1145"/>
            </a:stretch>
          </a:blipFill>
        </p:spPr>
        <p:txBody>
          <a:bodyPr/>
          <a:lstStyle/>
          <a:p>
            <a:endParaRPr lang="es-ES"/>
          </a:p>
        </p:txBody>
      </p:sp>
      <p:grpSp>
        <p:nvGrpSpPr>
          <p:cNvPr id="29" name="Group 29"/>
          <p:cNvGrpSpPr/>
          <p:nvPr/>
        </p:nvGrpSpPr>
        <p:grpSpPr>
          <a:xfrm>
            <a:off x="17596548" y="8031077"/>
            <a:ext cx="354959" cy="197072"/>
            <a:chOff x="0" y="0"/>
            <a:chExt cx="473279" cy="262763"/>
          </a:xfrm>
        </p:grpSpPr>
        <p:sp>
          <p:nvSpPr>
            <p:cNvPr id="30" name="Freeform 30"/>
            <p:cNvSpPr/>
            <p:nvPr/>
          </p:nvSpPr>
          <p:spPr>
            <a:xfrm>
              <a:off x="0" y="0"/>
              <a:ext cx="473329" cy="262763"/>
            </a:xfrm>
            <a:custGeom>
              <a:avLst/>
              <a:gdLst/>
              <a:ahLst/>
              <a:cxnLst/>
              <a:rect l="l" t="t" r="r" b="b"/>
              <a:pathLst>
                <a:path w="473329" h="262763">
                  <a:moveTo>
                    <a:pt x="0" y="0"/>
                  </a:moveTo>
                  <a:lnTo>
                    <a:pt x="473329" y="0"/>
                  </a:lnTo>
                  <a:lnTo>
                    <a:pt x="473329" y="262763"/>
                  </a:lnTo>
                  <a:lnTo>
                    <a:pt x="0" y="262763"/>
                  </a:lnTo>
                  <a:lnTo>
                    <a:pt x="0" y="0"/>
                  </a:lnTo>
                  <a:close/>
                </a:path>
              </a:pathLst>
            </a:custGeom>
            <a:blipFill>
              <a:blip r:embed="rId21"/>
              <a:stretch>
                <a:fillRect t="-2033" r="10" b="-2033"/>
              </a:stretch>
            </a:blipFill>
          </p:spPr>
          <p:txBody>
            <a:bodyPr/>
            <a:lstStyle/>
            <a:p>
              <a:endParaRPr lang="es-ES"/>
            </a:p>
          </p:txBody>
        </p:sp>
      </p:grpSp>
      <p:grpSp>
        <p:nvGrpSpPr>
          <p:cNvPr id="31" name="Group 31"/>
          <p:cNvGrpSpPr/>
          <p:nvPr/>
        </p:nvGrpSpPr>
        <p:grpSpPr>
          <a:xfrm>
            <a:off x="15606081" y="8346183"/>
            <a:ext cx="117136" cy="158410"/>
            <a:chOff x="0" y="0"/>
            <a:chExt cx="156181" cy="211213"/>
          </a:xfrm>
        </p:grpSpPr>
        <p:sp>
          <p:nvSpPr>
            <p:cNvPr id="32" name="Freeform 32"/>
            <p:cNvSpPr/>
            <p:nvPr/>
          </p:nvSpPr>
          <p:spPr>
            <a:xfrm>
              <a:off x="0" y="0"/>
              <a:ext cx="156210" cy="211201"/>
            </a:xfrm>
            <a:custGeom>
              <a:avLst/>
              <a:gdLst/>
              <a:ahLst/>
              <a:cxnLst/>
              <a:rect l="l" t="t" r="r" b="b"/>
              <a:pathLst>
                <a:path w="156210" h="211201">
                  <a:moveTo>
                    <a:pt x="0" y="0"/>
                  </a:moveTo>
                  <a:lnTo>
                    <a:pt x="156210" y="0"/>
                  </a:lnTo>
                  <a:lnTo>
                    <a:pt x="156210" y="211201"/>
                  </a:lnTo>
                  <a:lnTo>
                    <a:pt x="0" y="211201"/>
                  </a:lnTo>
                  <a:lnTo>
                    <a:pt x="0" y="0"/>
                  </a:lnTo>
                  <a:close/>
                </a:path>
              </a:pathLst>
            </a:custGeom>
            <a:blipFill>
              <a:blip r:embed="rId22"/>
              <a:stretch>
                <a:fillRect t="-1761" r="18" b="-1767"/>
              </a:stretch>
            </a:blipFill>
          </p:spPr>
          <p:txBody>
            <a:bodyPr/>
            <a:lstStyle/>
            <a:p>
              <a:endParaRPr lang="es-ES"/>
            </a:p>
          </p:txBody>
        </p:sp>
      </p:grpSp>
      <p:sp>
        <p:nvSpPr>
          <p:cNvPr id="33" name="Freeform 33"/>
          <p:cNvSpPr/>
          <p:nvPr/>
        </p:nvSpPr>
        <p:spPr>
          <a:xfrm>
            <a:off x="15748064" y="8348903"/>
            <a:ext cx="88583" cy="153734"/>
          </a:xfrm>
          <a:custGeom>
            <a:avLst/>
            <a:gdLst/>
            <a:ahLst/>
            <a:cxnLst/>
            <a:rect l="l" t="t" r="r" b="b"/>
            <a:pathLst>
              <a:path w="88583" h="153734">
                <a:moveTo>
                  <a:pt x="0" y="0"/>
                </a:moveTo>
                <a:lnTo>
                  <a:pt x="88583" y="0"/>
                </a:lnTo>
                <a:lnTo>
                  <a:pt x="88583" y="153733"/>
                </a:lnTo>
                <a:lnTo>
                  <a:pt x="0" y="153733"/>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endParaRPr lang="es-ES"/>
          </a:p>
        </p:txBody>
      </p:sp>
      <p:grpSp>
        <p:nvGrpSpPr>
          <p:cNvPr id="34" name="Group 34"/>
          <p:cNvGrpSpPr/>
          <p:nvPr/>
        </p:nvGrpSpPr>
        <p:grpSpPr>
          <a:xfrm>
            <a:off x="15866548" y="8348389"/>
            <a:ext cx="136598" cy="154119"/>
            <a:chOff x="0" y="0"/>
            <a:chExt cx="182131" cy="205492"/>
          </a:xfrm>
        </p:grpSpPr>
        <p:sp>
          <p:nvSpPr>
            <p:cNvPr id="35" name="Freeform 35"/>
            <p:cNvSpPr/>
            <p:nvPr/>
          </p:nvSpPr>
          <p:spPr>
            <a:xfrm>
              <a:off x="0" y="0"/>
              <a:ext cx="182118" cy="205486"/>
            </a:xfrm>
            <a:custGeom>
              <a:avLst/>
              <a:gdLst/>
              <a:ahLst/>
              <a:cxnLst/>
              <a:rect l="l" t="t" r="r" b="b"/>
              <a:pathLst>
                <a:path w="182118" h="205486">
                  <a:moveTo>
                    <a:pt x="0" y="0"/>
                  </a:moveTo>
                  <a:lnTo>
                    <a:pt x="182118" y="0"/>
                  </a:lnTo>
                  <a:lnTo>
                    <a:pt x="182118" y="205486"/>
                  </a:lnTo>
                  <a:lnTo>
                    <a:pt x="0" y="205486"/>
                  </a:lnTo>
                  <a:lnTo>
                    <a:pt x="0" y="0"/>
                  </a:lnTo>
                  <a:close/>
                </a:path>
              </a:pathLst>
            </a:custGeom>
            <a:blipFill>
              <a:blip r:embed="rId25"/>
              <a:stretch>
                <a:fillRect t="-2136" r="-6" b="-2139"/>
              </a:stretch>
            </a:blipFill>
          </p:spPr>
          <p:txBody>
            <a:bodyPr/>
            <a:lstStyle/>
            <a:p>
              <a:endParaRPr lang="es-ES"/>
            </a:p>
          </p:txBody>
        </p:sp>
      </p:grpSp>
      <p:sp>
        <p:nvSpPr>
          <p:cNvPr id="36" name="Freeform 36"/>
          <p:cNvSpPr/>
          <p:nvPr/>
        </p:nvSpPr>
        <p:spPr>
          <a:xfrm>
            <a:off x="16024682" y="8348903"/>
            <a:ext cx="116110" cy="153829"/>
          </a:xfrm>
          <a:custGeom>
            <a:avLst/>
            <a:gdLst/>
            <a:ahLst/>
            <a:cxnLst/>
            <a:rect l="l" t="t" r="r" b="b"/>
            <a:pathLst>
              <a:path w="116110" h="153829">
                <a:moveTo>
                  <a:pt x="0" y="0"/>
                </a:moveTo>
                <a:lnTo>
                  <a:pt x="116110" y="0"/>
                </a:lnTo>
                <a:lnTo>
                  <a:pt x="116110" y="153829"/>
                </a:lnTo>
                <a:lnTo>
                  <a:pt x="0" y="153829"/>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s-ES"/>
          </a:p>
        </p:txBody>
      </p:sp>
      <p:grpSp>
        <p:nvGrpSpPr>
          <p:cNvPr id="37" name="Group 37"/>
          <p:cNvGrpSpPr/>
          <p:nvPr/>
        </p:nvGrpSpPr>
        <p:grpSpPr>
          <a:xfrm>
            <a:off x="16162266" y="8346060"/>
            <a:ext cx="279806" cy="158656"/>
            <a:chOff x="0" y="0"/>
            <a:chExt cx="373075" cy="211541"/>
          </a:xfrm>
        </p:grpSpPr>
        <p:sp>
          <p:nvSpPr>
            <p:cNvPr id="38" name="Freeform 38"/>
            <p:cNvSpPr/>
            <p:nvPr/>
          </p:nvSpPr>
          <p:spPr>
            <a:xfrm>
              <a:off x="0" y="0"/>
              <a:ext cx="373126" cy="211582"/>
            </a:xfrm>
            <a:custGeom>
              <a:avLst/>
              <a:gdLst/>
              <a:ahLst/>
              <a:cxnLst/>
              <a:rect l="l" t="t" r="r" b="b"/>
              <a:pathLst>
                <a:path w="373126" h="211582">
                  <a:moveTo>
                    <a:pt x="0" y="0"/>
                  </a:moveTo>
                  <a:lnTo>
                    <a:pt x="373126" y="0"/>
                  </a:lnTo>
                  <a:lnTo>
                    <a:pt x="373126" y="211582"/>
                  </a:lnTo>
                  <a:lnTo>
                    <a:pt x="0" y="211582"/>
                  </a:lnTo>
                  <a:lnTo>
                    <a:pt x="0" y="0"/>
                  </a:lnTo>
                  <a:close/>
                </a:path>
              </a:pathLst>
            </a:custGeom>
            <a:blipFill>
              <a:blip r:embed="rId28"/>
              <a:stretch>
                <a:fillRect t="-2907" r="13" b="-2888"/>
              </a:stretch>
            </a:blipFill>
          </p:spPr>
          <p:txBody>
            <a:bodyPr/>
            <a:lstStyle/>
            <a:p>
              <a:endParaRPr lang="es-ES"/>
            </a:p>
          </p:txBody>
        </p:sp>
      </p:grpSp>
      <p:grpSp>
        <p:nvGrpSpPr>
          <p:cNvPr id="39" name="Group 39"/>
          <p:cNvGrpSpPr/>
          <p:nvPr/>
        </p:nvGrpSpPr>
        <p:grpSpPr>
          <a:xfrm>
            <a:off x="16516125" y="8346182"/>
            <a:ext cx="227174" cy="158410"/>
            <a:chOff x="0" y="0"/>
            <a:chExt cx="302899" cy="211213"/>
          </a:xfrm>
        </p:grpSpPr>
        <p:sp>
          <p:nvSpPr>
            <p:cNvPr id="40" name="Freeform 40"/>
            <p:cNvSpPr/>
            <p:nvPr/>
          </p:nvSpPr>
          <p:spPr>
            <a:xfrm>
              <a:off x="0" y="0"/>
              <a:ext cx="302895" cy="211201"/>
            </a:xfrm>
            <a:custGeom>
              <a:avLst/>
              <a:gdLst/>
              <a:ahLst/>
              <a:cxnLst/>
              <a:rect l="l" t="t" r="r" b="b"/>
              <a:pathLst>
                <a:path w="302895" h="211201">
                  <a:moveTo>
                    <a:pt x="0" y="0"/>
                  </a:moveTo>
                  <a:lnTo>
                    <a:pt x="302895" y="0"/>
                  </a:lnTo>
                  <a:lnTo>
                    <a:pt x="302895" y="211201"/>
                  </a:lnTo>
                  <a:lnTo>
                    <a:pt x="0" y="211201"/>
                  </a:lnTo>
                  <a:lnTo>
                    <a:pt x="0" y="0"/>
                  </a:lnTo>
                  <a:close/>
                </a:path>
              </a:pathLst>
            </a:custGeom>
            <a:blipFill>
              <a:blip r:embed="rId29"/>
              <a:stretch>
                <a:fillRect t="-1924" r="-1" b="-1929"/>
              </a:stretch>
            </a:blipFill>
          </p:spPr>
          <p:txBody>
            <a:bodyPr/>
            <a:lstStyle/>
            <a:p>
              <a:endParaRPr lang="es-ES"/>
            </a:p>
          </p:txBody>
        </p:sp>
      </p:grpSp>
      <p:grpSp>
        <p:nvGrpSpPr>
          <p:cNvPr id="41" name="Group 41"/>
          <p:cNvGrpSpPr/>
          <p:nvPr/>
        </p:nvGrpSpPr>
        <p:grpSpPr>
          <a:xfrm>
            <a:off x="16763740" y="8348389"/>
            <a:ext cx="126316" cy="156203"/>
            <a:chOff x="0" y="0"/>
            <a:chExt cx="168421" cy="208271"/>
          </a:xfrm>
        </p:grpSpPr>
        <p:sp>
          <p:nvSpPr>
            <p:cNvPr id="42" name="Freeform 42"/>
            <p:cNvSpPr/>
            <p:nvPr/>
          </p:nvSpPr>
          <p:spPr>
            <a:xfrm>
              <a:off x="0" y="0"/>
              <a:ext cx="168402" cy="208280"/>
            </a:xfrm>
            <a:custGeom>
              <a:avLst/>
              <a:gdLst/>
              <a:ahLst/>
              <a:cxnLst/>
              <a:rect l="l" t="t" r="r" b="b"/>
              <a:pathLst>
                <a:path w="168402" h="208280">
                  <a:moveTo>
                    <a:pt x="0" y="0"/>
                  </a:moveTo>
                  <a:lnTo>
                    <a:pt x="168402" y="0"/>
                  </a:lnTo>
                  <a:lnTo>
                    <a:pt x="168402" y="208280"/>
                  </a:lnTo>
                  <a:lnTo>
                    <a:pt x="0" y="208280"/>
                  </a:lnTo>
                  <a:lnTo>
                    <a:pt x="0" y="0"/>
                  </a:lnTo>
                  <a:close/>
                </a:path>
              </a:pathLst>
            </a:custGeom>
            <a:blipFill>
              <a:blip r:embed="rId30"/>
              <a:stretch>
                <a:fillRect t="-1073" r="-11" b="-1069"/>
              </a:stretch>
            </a:blipFill>
          </p:spPr>
          <p:txBody>
            <a:bodyPr/>
            <a:lstStyle/>
            <a:p>
              <a:endParaRPr lang="es-ES"/>
            </a:p>
          </p:txBody>
        </p:sp>
      </p:grpSp>
      <p:grpSp>
        <p:nvGrpSpPr>
          <p:cNvPr id="43" name="Group 43"/>
          <p:cNvGrpSpPr/>
          <p:nvPr/>
        </p:nvGrpSpPr>
        <p:grpSpPr>
          <a:xfrm>
            <a:off x="16925675" y="8348267"/>
            <a:ext cx="127663" cy="154119"/>
            <a:chOff x="0" y="0"/>
            <a:chExt cx="170217" cy="205492"/>
          </a:xfrm>
        </p:grpSpPr>
        <p:sp>
          <p:nvSpPr>
            <p:cNvPr id="44" name="Freeform 44"/>
            <p:cNvSpPr/>
            <p:nvPr/>
          </p:nvSpPr>
          <p:spPr>
            <a:xfrm>
              <a:off x="0" y="0"/>
              <a:ext cx="170180" cy="205486"/>
            </a:xfrm>
            <a:custGeom>
              <a:avLst/>
              <a:gdLst/>
              <a:ahLst/>
              <a:cxnLst/>
              <a:rect l="l" t="t" r="r" b="b"/>
              <a:pathLst>
                <a:path w="170180" h="205486">
                  <a:moveTo>
                    <a:pt x="0" y="0"/>
                  </a:moveTo>
                  <a:lnTo>
                    <a:pt x="170180" y="0"/>
                  </a:lnTo>
                  <a:lnTo>
                    <a:pt x="170180" y="205486"/>
                  </a:lnTo>
                  <a:lnTo>
                    <a:pt x="0" y="205486"/>
                  </a:lnTo>
                  <a:lnTo>
                    <a:pt x="0" y="0"/>
                  </a:lnTo>
                  <a:close/>
                </a:path>
              </a:pathLst>
            </a:custGeom>
            <a:blipFill>
              <a:blip r:embed="rId31"/>
              <a:stretch>
                <a:fillRect t="-136" r="-21" b="-139"/>
              </a:stretch>
            </a:blipFill>
          </p:spPr>
          <p:txBody>
            <a:bodyPr/>
            <a:lstStyle/>
            <a:p>
              <a:endParaRPr lang="es-ES"/>
            </a:p>
          </p:txBody>
        </p:sp>
      </p:grpSp>
      <p:sp>
        <p:nvSpPr>
          <p:cNvPr id="45" name="Freeform 45"/>
          <p:cNvSpPr/>
          <p:nvPr/>
        </p:nvSpPr>
        <p:spPr>
          <a:xfrm>
            <a:off x="17082958" y="8348389"/>
            <a:ext cx="32671" cy="154114"/>
          </a:xfrm>
          <a:custGeom>
            <a:avLst/>
            <a:gdLst/>
            <a:ahLst/>
            <a:cxnLst/>
            <a:rect l="l" t="t" r="r" b="b"/>
            <a:pathLst>
              <a:path w="32671" h="154114">
                <a:moveTo>
                  <a:pt x="0" y="0"/>
                </a:moveTo>
                <a:lnTo>
                  <a:pt x="32671" y="0"/>
                </a:lnTo>
                <a:lnTo>
                  <a:pt x="32671" y="154115"/>
                </a:lnTo>
                <a:lnTo>
                  <a:pt x="0" y="154115"/>
                </a:lnTo>
                <a:lnTo>
                  <a:pt x="0" y="0"/>
                </a:lnTo>
                <a:close/>
              </a:path>
            </a:pathLst>
          </a:custGeom>
          <a:blipFill>
            <a:blip r:embed="rId32">
              <a:extLst>
                <a:ext uri="{96DAC541-7B7A-43D3-8B79-37D633B846F1}">
                  <asvg:svgBlip xmlns:asvg="http://schemas.microsoft.com/office/drawing/2016/SVG/main" r:embed="rId33"/>
                </a:ext>
              </a:extLst>
            </a:blip>
            <a:stretch>
              <a:fillRect/>
            </a:stretch>
          </a:blipFill>
        </p:spPr>
        <p:txBody>
          <a:bodyPr/>
          <a:lstStyle/>
          <a:p>
            <a:endParaRPr lang="es-ES"/>
          </a:p>
        </p:txBody>
      </p:sp>
      <p:grpSp>
        <p:nvGrpSpPr>
          <p:cNvPr id="46" name="Group 46"/>
          <p:cNvGrpSpPr/>
          <p:nvPr/>
        </p:nvGrpSpPr>
        <p:grpSpPr>
          <a:xfrm>
            <a:off x="17186752" y="8347776"/>
            <a:ext cx="254102" cy="154927"/>
            <a:chOff x="0" y="0"/>
            <a:chExt cx="338803" cy="206569"/>
          </a:xfrm>
        </p:grpSpPr>
        <p:sp>
          <p:nvSpPr>
            <p:cNvPr id="47" name="Freeform 47"/>
            <p:cNvSpPr/>
            <p:nvPr/>
          </p:nvSpPr>
          <p:spPr>
            <a:xfrm>
              <a:off x="0" y="0"/>
              <a:ext cx="338836" cy="206629"/>
            </a:xfrm>
            <a:custGeom>
              <a:avLst/>
              <a:gdLst/>
              <a:ahLst/>
              <a:cxnLst/>
              <a:rect l="l" t="t" r="r" b="b"/>
              <a:pathLst>
                <a:path w="338836" h="206629">
                  <a:moveTo>
                    <a:pt x="0" y="0"/>
                  </a:moveTo>
                  <a:lnTo>
                    <a:pt x="338836" y="0"/>
                  </a:lnTo>
                  <a:lnTo>
                    <a:pt x="338836" y="206629"/>
                  </a:lnTo>
                  <a:lnTo>
                    <a:pt x="0" y="206629"/>
                  </a:lnTo>
                  <a:lnTo>
                    <a:pt x="0" y="0"/>
                  </a:lnTo>
                  <a:close/>
                </a:path>
              </a:pathLst>
            </a:custGeom>
            <a:blipFill>
              <a:blip r:embed="rId34"/>
              <a:stretch>
                <a:fillRect l="-366" r="-356" b="28"/>
              </a:stretch>
            </a:blipFill>
          </p:spPr>
          <p:txBody>
            <a:bodyPr/>
            <a:lstStyle/>
            <a:p>
              <a:endParaRPr lang="es-ES"/>
            </a:p>
          </p:txBody>
        </p:sp>
      </p:grpSp>
      <p:sp>
        <p:nvSpPr>
          <p:cNvPr id="48" name="Freeform 48"/>
          <p:cNvSpPr/>
          <p:nvPr/>
        </p:nvSpPr>
        <p:spPr>
          <a:xfrm>
            <a:off x="17468761" y="8348395"/>
            <a:ext cx="148685" cy="154305"/>
          </a:xfrm>
          <a:custGeom>
            <a:avLst/>
            <a:gdLst/>
            <a:ahLst/>
            <a:cxnLst/>
            <a:rect l="l" t="t" r="r" b="b"/>
            <a:pathLst>
              <a:path w="148685" h="154305">
                <a:moveTo>
                  <a:pt x="0" y="0"/>
                </a:moveTo>
                <a:lnTo>
                  <a:pt x="148685" y="0"/>
                </a:lnTo>
                <a:lnTo>
                  <a:pt x="148685" y="154305"/>
                </a:lnTo>
                <a:lnTo>
                  <a:pt x="0" y="154305"/>
                </a:lnTo>
                <a:lnTo>
                  <a:pt x="0" y="0"/>
                </a:lnTo>
                <a:close/>
              </a:path>
            </a:pathLst>
          </a:custGeom>
          <a:blipFill>
            <a:blip r:embed="rId35">
              <a:extLst>
                <a:ext uri="{96DAC541-7B7A-43D3-8B79-37D633B846F1}">
                  <asvg:svgBlip xmlns:asvg="http://schemas.microsoft.com/office/drawing/2016/SVG/main" r:embed="rId36"/>
                </a:ext>
              </a:extLst>
            </a:blip>
            <a:stretch>
              <a:fillRect/>
            </a:stretch>
          </a:blipFill>
        </p:spPr>
        <p:txBody>
          <a:bodyPr/>
          <a:lstStyle/>
          <a:p>
            <a:endParaRPr lang="es-ES"/>
          </a:p>
        </p:txBody>
      </p:sp>
      <p:grpSp>
        <p:nvGrpSpPr>
          <p:cNvPr id="49" name="Group 49"/>
          <p:cNvGrpSpPr/>
          <p:nvPr/>
        </p:nvGrpSpPr>
        <p:grpSpPr>
          <a:xfrm>
            <a:off x="17804382" y="8346060"/>
            <a:ext cx="146635" cy="158656"/>
            <a:chOff x="0" y="0"/>
            <a:chExt cx="195513" cy="211541"/>
          </a:xfrm>
        </p:grpSpPr>
        <p:sp>
          <p:nvSpPr>
            <p:cNvPr id="50" name="Freeform 50"/>
            <p:cNvSpPr/>
            <p:nvPr/>
          </p:nvSpPr>
          <p:spPr>
            <a:xfrm>
              <a:off x="0" y="0"/>
              <a:ext cx="195453" cy="211582"/>
            </a:xfrm>
            <a:custGeom>
              <a:avLst/>
              <a:gdLst/>
              <a:ahLst/>
              <a:cxnLst/>
              <a:rect l="l" t="t" r="r" b="b"/>
              <a:pathLst>
                <a:path w="195453" h="211582">
                  <a:moveTo>
                    <a:pt x="0" y="0"/>
                  </a:moveTo>
                  <a:lnTo>
                    <a:pt x="195453" y="0"/>
                  </a:lnTo>
                  <a:lnTo>
                    <a:pt x="195453" y="211582"/>
                  </a:lnTo>
                  <a:lnTo>
                    <a:pt x="0" y="211582"/>
                  </a:lnTo>
                  <a:lnTo>
                    <a:pt x="0" y="0"/>
                  </a:lnTo>
                  <a:close/>
                </a:path>
              </a:pathLst>
            </a:custGeom>
            <a:blipFill>
              <a:blip r:embed="rId37"/>
              <a:stretch>
                <a:fillRect t="-1075" r="-30" b="-1056"/>
              </a:stretch>
            </a:blipFill>
          </p:spPr>
          <p:txBody>
            <a:bodyPr/>
            <a:lstStyle/>
            <a:p>
              <a:endParaRPr lang="es-ES"/>
            </a:p>
          </p:txBody>
        </p:sp>
      </p:grpSp>
      <p:grpSp>
        <p:nvGrpSpPr>
          <p:cNvPr id="51" name="Group 51"/>
          <p:cNvGrpSpPr/>
          <p:nvPr/>
        </p:nvGrpSpPr>
        <p:grpSpPr>
          <a:xfrm>
            <a:off x="17653952" y="8348267"/>
            <a:ext cx="127663" cy="154119"/>
            <a:chOff x="0" y="0"/>
            <a:chExt cx="170217" cy="205492"/>
          </a:xfrm>
        </p:grpSpPr>
        <p:sp>
          <p:nvSpPr>
            <p:cNvPr id="52" name="Freeform 52"/>
            <p:cNvSpPr/>
            <p:nvPr/>
          </p:nvSpPr>
          <p:spPr>
            <a:xfrm>
              <a:off x="0" y="0"/>
              <a:ext cx="170180" cy="205486"/>
            </a:xfrm>
            <a:custGeom>
              <a:avLst/>
              <a:gdLst/>
              <a:ahLst/>
              <a:cxnLst/>
              <a:rect l="l" t="t" r="r" b="b"/>
              <a:pathLst>
                <a:path w="170180" h="205486">
                  <a:moveTo>
                    <a:pt x="0" y="0"/>
                  </a:moveTo>
                  <a:lnTo>
                    <a:pt x="170180" y="0"/>
                  </a:lnTo>
                  <a:lnTo>
                    <a:pt x="170180" y="205486"/>
                  </a:lnTo>
                  <a:lnTo>
                    <a:pt x="0" y="205486"/>
                  </a:lnTo>
                  <a:lnTo>
                    <a:pt x="0" y="0"/>
                  </a:lnTo>
                  <a:close/>
                </a:path>
              </a:pathLst>
            </a:custGeom>
            <a:blipFill>
              <a:blip r:embed="rId31"/>
              <a:stretch>
                <a:fillRect t="-136" r="-21" b="-139"/>
              </a:stretch>
            </a:blipFill>
          </p:spPr>
          <p:txBody>
            <a:bodyPr/>
            <a:lstStyle/>
            <a:p>
              <a:endParaRPr lang="es-ES"/>
            </a:p>
          </p:txBody>
        </p:sp>
      </p:grpSp>
      <p:grpSp>
        <p:nvGrpSpPr>
          <p:cNvPr id="53" name="Group 53"/>
          <p:cNvGrpSpPr/>
          <p:nvPr/>
        </p:nvGrpSpPr>
        <p:grpSpPr>
          <a:xfrm>
            <a:off x="3922197" y="7691692"/>
            <a:ext cx="2257424" cy="1285874"/>
            <a:chOff x="0" y="0"/>
            <a:chExt cx="3009899" cy="1714499"/>
          </a:xfrm>
        </p:grpSpPr>
        <p:sp>
          <p:nvSpPr>
            <p:cNvPr id="54" name="Freeform 54"/>
            <p:cNvSpPr/>
            <p:nvPr/>
          </p:nvSpPr>
          <p:spPr>
            <a:xfrm>
              <a:off x="0" y="0"/>
              <a:ext cx="3009900" cy="1714500"/>
            </a:xfrm>
            <a:custGeom>
              <a:avLst/>
              <a:gdLst/>
              <a:ahLst/>
              <a:cxnLst/>
              <a:rect l="l" t="t" r="r" b="b"/>
              <a:pathLst>
                <a:path w="3009900" h="1714500">
                  <a:moveTo>
                    <a:pt x="0" y="0"/>
                  </a:moveTo>
                  <a:lnTo>
                    <a:pt x="3009900" y="0"/>
                  </a:lnTo>
                  <a:lnTo>
                    <a:pt x="3009900" y="1714500"/>
                  </a:lnTo>
                  <a:lnTo>
                    <a:pt x="0" y="1714500"/>
                  </a:lnTo>
                  <a:lnTo>
                    <a:pt x="0" y="0"/>
                  </a:lnTo>
                  <a:close/>
                </a:path>
              </a:pathLst>
            </a:custGeom>
            <a:blipFill>
              <a:blip r:embed="rId38"/>
              <a:stretch>
                <a:fillRect t="-158" b="-158"/>
              </a:stretch>
            </a:blipFill>
          </p:spPr>
          <p:txBody>
            <a:bodyPr/>
            <a:lstStyle/>
            <a:p>
              <a:endParaRPr lang="es-ES"/>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2228</TotalTime>
  <Words>11959</Words>
  <Application>Microsoft Office PowerPoint</Application>
  <PresentationFormat>Προσαρμογή</PresentationFormat>
  <Paragraphs>704</Paragraphs>
  <Slides>39</Slides>
  <Notes>39</Notes>
  <HiddenSlides>0</HiddenSlides>
  <MMClips>2</MMClips>
  <ScaleCrop>false</ScaleCrop>
  <HeadingPairs>
    <vt:vector size="6" baseType="variant">
      <vt:variant>
        <vt:lpstr>Γραμματοσειρές που χρησιμοποιούνται</vt:lpstr>
      </vt:variant>
      <vt:variant>
        <vt:i4>16</vt:i4>
      </vt:variant>
      <vt:variant>
        <vt:lpstr>Θέμα</vt:lpstr>
      </vt:variant>
      <vt:variant>
        <vt:i4>1</vt:i4>
      </vt:variant>
      <vt:variant>
        <vt:lpstr>Τίτλοι διαφανειών</vt:lpstr>
      </vt:variant>
      <vt:variant>
        <vt:i4>39</vt:i4>
      </vt:variant>
    </vt:vector>
  </HeadingPairs>
  <TitlesOfParts>
    <vt:vector size="56" baseType="lpstr">
      <vt:lpstr>Trebuchet MS</vt:lpstr>
      <vt:lpstr>Allrounder Monument Medium</vt:lpstr>
      <vt:lpstr>Abhaya Libre</vt:lpstr>
      <vt:lpstr>Calibri</vt:lpstr>
      <vt:lpstr>Abhaya Libre Bold</vt:lpstr>
      <vt:lpstr>Lato</vt:lpstr>
      <vt:lpstr>Arimo Bold</vt:lpstr>
      <vt:lpstr>Cormorant Garamond Bold</vt:lpstr>
      <vt:lpstr>Recoleta Bold</vt:lpstr>
      <vt:lpstr>League Spartan</vt:lpstr>
      <vt:lpstr>Cormorant Garamond</vt:lpstr>
      <vt:lpstr>Frankfurter Highlight</vt:lpstr>
      <vt:lpstr>Allrounder Monument</vt:lpstr>
      <vt:lpstr>Glacial Indifference</vt:lpstr>
      <vt:lpstr>Arial</vt:lpstr>
      <vt:lpstr>Arimo</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OFICIAL_EURHOPE_WP2.A5.EUTraining_INDEPCIE</dc:title>
  <dc:creator>user</dc:creator>
  <cp:lastModifiedBy>Ioanna M.</cp:lastModifiedBy>
  <cp:revision>56</cp:revision>
  <dcterms:created xsi:type="dcterms:W3CDTF">2006-08-16T00:00:00Z</dcterms:created>
  <dcterms:modified xsi:type="dcterms:W3CDTF">2025-01-10T07:09:47Z</dcterms:modified>
  <dc:identifier>DAGSJfM2GaY</dc:identifier>
</cp:coreProperties>
</file>