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8288000" cy="10287000"/>
  <p:notesSz cx="6858000" cy="9144000"/>
  <p:embeddedFontLst>
    <p:embeddedFont>
      <p:font typeface="Abhaya Libre" panose="020B0604020202020204" charset="0"/>
      <p:regular r:id="rId42"/>
    </p:embeddedFont>
    <p:embeddedFont>
      <p:font typeface="Abhaya Libre Bold" panose="020B0604020202020204" charset="0"/>
      <p:regular r:id="rId43"/>
    </p:embeddedFont>
    <p:embeddedFont>
      <p:font typeface="Allrounder Monument" panose="020B0604020202020204" charset="0"/>
      <p:regular r:id="rId44"/>
    </p:embeddedFont>
    <p:embeddedFont>
      <p:font typeface="Allrounder Monument Medium" panose="020B0604020202020204" charset="0"/>
      <p:regular r:id="rId45"/>
    </p:embeddedFont>
    <p:embeddedFont>
      <p:font typeface="Arimo" panose="020B0604020202020204" charset="0"/>
      <p:regular r:id="rId46"/>
    </p:embeddedFont>
    <p:embeddedFont>
      <p:font typeface="Arimo Bold" panose="020B0604020202020204" charset="0"/>
      <p:regular r:id="rId47"/>
    </p:embeddedFont>
    <p:embeddedFont>
      <p:font typeface="Cormorant Garamond" panose="020B0604020202020204" charset="0"/>
      <p:regular r:id="rId48"/>
    </p:embeddedFont>
    <p:embeddedFont>
      <p:font typeface="Cormorant Garamond Bold" panose="020B0604020202020204" charset="0"/>
      <p:regular r:id="rId49"/>
    </p:embeddedFont>
    <p:embeddedFont>
      <p:font typeface="Frankfurter Highlight" panose="020B0604020202020204" charset="0"/>
      <p:regular r:id="rId50"/>
    </p:embeddedFont>
    <p:embeddedFont>
      <p:font typeface="Glacial Indifference" panose="020B0604020202020204" charset="0"/>
      <p:regular r:id="rId51"/>
    </p:embeddedFont>
    <p:embeddedFont>
      <p:font typeface="Lato" panose="020F0502020204030203" pitchFamily="34" charset="0"/>
      <p:regular r:id="rId52"/>
      <p:bold r:id="rId53"/>
      <p:italic r:id="rId54"/>
      <p:boldItalic r:id="rId55"/>
    </p:embeddedFont>
    <p:embeddedFont>
      <p:font typeface="League Spartan" panose="020B0604020202020204" charset="0"/>
      <p:regular r:id="rId56"/>
    </p:embeddedFont>
    <p:embeddedFont>
      <p:font typeface="Recoleta Bold" panose="020B0604020202020204" charset="0"/>
      <p:regular r:id="rId57"/>
    </p:embeddedFont>
    <p:embeddedFont>
      <p:font typeface="Trebuchet MS" panose="020B060302020202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1" autoAdjust="0"/>
    <p:restoredTop sz="70328" autoAdjust="0"/>
  </p:normalViewPr>
  <p:slideViewPr>
    <p:cSldViewPr>
      <p:cViewPr varScale="1">
        <p:scale>
          <a:sx n="30" d="100"/>
          <a:sy n="30" d="100"/>
        </p:scale>
        <p:origin x="1452"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5" Type="http://schemas.openxmlformats.org/officeDocument/2006/relationships/slide" Target="slides/slide4.xml"/><Relationship Id="rId61" Type="http://schemas.openxmlformats.org/officeDocument/2006/relationships/font" Target="fonts/font2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59" Type="http://schemas.openxmlformats.org/officeDocument/2006/relationships/font" Target="fonts/font18.fntdata"/><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font" Target="fonts/font13.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schemas.openxmlformats.org/officeDocument/2006/relationships/font" Target="fonts/font1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10.12.2024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This is a 4-hour module. You can teach it in one session, or two 2-hour sessions. Arrange for a 10-minute break every hour. </a:t>
            </a:r>
          </a:p>
          <a:p>
            <a:r>
              <a:rPr lang="en-US" dirty="0"/>
              <a:t>🛈   You will need: </a:t>
            </a:r>
          </a:p>
          <a:p>
            <a:r>
              <a:rPr lang="en-US" dirty="0"/>
              <a:t>a PC/laptop with access to the Internet and speaker to be able to listen to the videos. </a:t>
            </a:r>
          </a:p>
          <a:p>
            <a:r>
              <a:rPr lang="en-US" dirty="0"/>
              <a:t>A data projector to project this presentation. </a:t>
            </a:r>
          </a:p>
          <a:p>
            <a:endParaRPr lang="en-US" dirty="0"/>
          </a:p>
          <a:p>
            <a:r>
              <a:rPr lang="en-US" dirty="0"/>
              <a:t>A note on the videos used: Most videos are in English. You can add subtitles if you click CC at the bottom of the video. If you don’t see your language, click on settings, auto-translate, and select your language. Since most videos start with a short ad, it is advisable to open the video before class, skip the ad and stop. Open it again when it is time and start it. In this module there are two videos (slide 6 and 22).</a:t>
            </a:r>
          </a:p>
          <a:p>
            <a:endParaRPr lang="en-US" dirty="0"/>
          </a:p>
          <a:p>
            <a:r>
              <a:rPr lang="en-US" dirty="0"/>
              <a:t>Symbols used in the notes to help you teach the module:</a:t>
            </a:r>
          </a:p>
          <a:p>
            <a:r>
              <a:rPr lang="en-US" dirty="0"/>
              <a:t>☺ It is used for something you have to say or read in class. It represents your speaking.</a:t>
            </a:r>
          </a:p>
          <a:p>
            <a:r>
              <a:rPr lang="en-US" dirty="0"/>
              <a:t>📄  It is used for instructions. It gives you info on what to do. </a:t>
            </a:r>
          </a:p>
          <a:p>
            <a:r>
              <a:rPr lang="en-US" dirty="0"/>
              <a:t>🖈 It is used in any of the above (speaking or instructions). It represents a question to ask students, or an activity to do with students.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"This training is divided into four key modules. Each module is designed to provide you with the knowledge and tools to support minors in understanding the European Union and its impact on their lives. By the end of this course, you will be equipped to help them address EU-related topics and become more engaged in European matters."</a:t>
            </a:r>
          </a:p>
          <a:p>
            <a:endParaRPr lang="en-US" dirty="0"/>
          </a:p>
          <a:p>
            <a:r>
              <a:rPr lang="en-US" dirty="0"/>
              <a:t>📄 Explain to participants that the structure allows for both theoretical understanding and practical strategies, focusing on how they can mentor minors on these topics.</a:t>
            </a:r>
          </a:p>
          <a:p>
            <a:endParaRPr lang="en-US" dirty="0"/>
          </a:p>
          <a:p>
            <a:r>
              <a:rPr lang="en-US" dirty="0"/>
              <a:t>🖈 Discussion:</a:t>
            </a:r>
          </a:p>
          <a:p>
            <a:r>
              <a:rPr lang="en-US" dirty="0"/>
              <a:t>"Looking at these four modules, which one do you think will be the most important in your role as a mentor for minors? Let’s take a few moments to reflect on the content and share your thoughts."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"The main goal of this training is to provide you with the tools and knowledge to mentor minors about the European Union. You will leave this course not only with a deeper understanding of the EU, but also with practical skills for engaging and educating minors on these topics. By doing so, you’ll help empower these youth to be active participants in European society."</a:t>
            </a:r>
          </a:p>
          <a:p>
            <a:endParaRPr lang="en-US" dirty="0"/>
          </a:p>
          <a:p>
            <a:r>
              <a:rPr lang="en-US" dirty="0"/>
              <a:t>🖈 Question to participants:</a:t>
            </a:r>
          </a:p>
          <a:p>
            <a:r>
              <a:rPr lang="en-US" dirty="0"/>
              <a:t>"Do these learning objectives align with what you expected from this course? What specific skills or knowledge do you feel most excited to develop during this training?"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"Now we are going to start with Module 1: The European Union’s Institutional Framework. This module will provide a detailed look at the key institutions that make up the EU and how they work together. Understanding the structure of these institutions is fundamental to understanding how the EU functions and how its decisions impact us all."</a:t>
            </a:r>
          </a:p>
          <a:p>
            <a:endParaRPr lang="en-US" dirty="0"/>
          </a:p>
          <a:p>
            <a:r>
              <a:rPr lang="en-US" dirty="0"/>
              <a:t>📄 As you introduce this module, emphasize that gaining a clear understanding of the EU's institutional framework is key for mentoring minors in how the EU operates. Encourage participants to think about how they will explain these concepts to young people who may not be familiar with them.</a:t>
            </a:r>
          </a:p>
          <a:p>
            <a:endParaRPr lang="en-US" dirty="0"/>
          </a:p>
          <a:p>
            <a:r>
              <a:rPr lang="en-US" dirty="0"/>
              <a:t>🖈 Activity Prompt (before moving to the next slide):</a:t>
            </a:r>
          </a:p>
          <a:p>
            <a:r>
              <a:rPr lang="en-US" dirty="0"/>
              <a:t>"Before we explore the most relevant EU institutions, let’s consider how well we understand them ourselves. Can anyone briefly name some of the key EU institutions and what they do?"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"Before we get started with today's session, let's begin with a simple question: What is the European Union? I want you to think of the very first thing that comes to mind when you hear 'European Union.'"</a:t>
            </a:r>
          </a:p>
          <a:p>
            <a:endParaRPr lang="en-US" dirty="0"/>
          </a:p>
          <a:p>
            <a:r>
              <a:rPr lang="en-US" dirty="0"/>
              <a:t>🖈 Prompt participants: "Let’s hear some answers, and there are no wrong responses! What comes to your minds when you think of the European Union?"</a:t>
            </a:r>
          </a:p>
          <a:p>
            <a:endParaRPr lang="en-US" dirty="0"/>
          </a:p>
          <a:p>
            <a:r>
              <a:rPr lang="en-US" dirty="0"/>
              <a:t>📄 Encourage spontaneous reactions, allowing participants to share brief responses without overthinking. Collect a few ideas to gauge their initial understanding of the EU. This can be a good icebreaker to see what the group associates with the EU—be it institutions, values, or even common stereotypes.</a:t>
            </a:r>
          </a:p>
          <a:p>
            <a:endParaRPr lang="en-US" dirty="0"/>
          </a:p>
          <a:p>
            <a:r>
              <a:rPr lang="en-US" dirty="0"/>
              <a:t>🖈 Facilitating Discussion:</a:t>
            </a:r>
          </a:p>
          <a:p>
            <a:r>
              <a:rPr lang="en-US" dirty="0"/>
              <a:t>“Feel free to share your ideas. Let’s hear a few responses.”</a:t>
            </a:r>
          </a:p>
          <a:p>
            <a:endParaRPr lang="en-US" dirty="0"/>
          </a:p>
          <a:p>
            <a:r>
              <a:rPr lang="en-US" dirty="0"/>
              <a:t>Ask several participants to share their answers.</a:t>
            </a:r>
          </a:p>
          <a:p>
            <a:r>
              <a:rPr lang="en-US" dirty="0"/>
              <a:t>“Some of you may have mentioned it’s an economic union, a political alliance, or even a peace project. There are no wrong answers here, and this diversity of thought highlights the complexity of the EU itself.”</a:t>
            </a:r>
          </a:p>
          <a:p>
            <a:endParaRPr lang="en-US" dirty="0"/>
          </a:p>
          <a:p>
            <a:r>
              <a:rPr lang="en-US" dirty="0"/>
              <a:t>If no one mentions it, highlight that “the EU is a unique political and economic partnership between 27 European countries, aimed at promoting peace, security, and shared prosperity."</a:t>
            </a:r>
          </a:p>
          <a:p>
            <a:endParaRPr lang="en-US" dirty="0"/>
          </a:p>
          <a:p>
            <a:r>
              <a:rPr lang="en-US" dirty="0"/>
              <a:t>📄 Further Explanation (additional background for the trainer):</a:t>
            </a:r>
          </a:p>
          <a:p>
            <a:r>
              <a:rPr lang="en-US" dirty="0"/>
              <a:t>The EU started as an economic project but has grown into a political and cultural union as well.</a:t>
            </a:r>
          </a:p>
          <a:p>
            <a:r>
              <a:rPr lang="en-US" dirty="0"/>
              <a:t>The core values of the EU include democracy, human rights, and the rule of law, which we'll explore further in the next sections.</a:t>
            </a:r>
          </a:p>
          <a:p>
            <a:r>
              <a:rPr lang="en-US" dirty="0"/>
              <a:t>It’s important to remember that the EU also acts as a global player, working on issues like climate change, trade, and international diplomacy.</a:t>
            </a:r>
          </a:p>
          <a:p>
            <a:endParaRPr lang="en-US" dirty="0"/>
          </a:p>
          <a:p>
            <a:r>
              <a:rPr lang="en-US" dirty="0"/>
              <a:t>🖈 Follow-up Question:</a:t>
            </a:r>
          </a:p>
          <a:p>
            <a:r>
              <a:rPr lang="en-US" dirty="0"/>
              <a:t>“Why do you think countries have chosen to work together in this way? What might be the benefits of this kind of union?”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"Now that we've shared our thoughts on what the European Union is, let's watch a short video that provides a clear overview of the EU—what it is, what it does, and who controls it."</a:t>
            </a:r>
          </a:p>
          <a:p>
            <a:endParaRPr lang="en-US" dirty="0"/>
          </a:p>
          <a:p>
            <a:r>
              <a:rPr lang="en-US" dirty="0"/>
              <a:t>📄 Play the video.</a:t>
            </a:r>
          </a:p>
          <a:p>
            <a:endParaRPr lang="en-US" dirty="0"/>
          </a:p>
          <a:p>
            <a:r>
              <a:rPr lang="en-US" dirty="0"/>
              <a:t>After playing the video, you can use this reflection to reinforce learning:</a:t>
            </a:r>
          </a:p>
          <a:p>
            <a:endParaRPr lang="en-US" dirty="0"/>
          </a:p>
          <a:p>
            <a:r>
              <a:rPr lang="en-US" dirty="0"/>
              <a:t>🖈 Ask participants: "Did you learn anything new about the EU from the video? Was there anything surprising or different from your initial thoughts?"</a:t>
            </a:r>
          </a:p>
          <a:p>
            <a:endParaRPr lang="en-US" dirty="0"/>
          </a:p>
          <a:p>
            <a:r>
              <a:rPr lang="en-US" dirty="0"/>
              <a:t>This will help you transition smoothly into deeper discussions about the EU’s institutions and functions. You can guide the conversation toward areas participants find most relevant or surprising based on the video’s content.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"This slide gives a visual overview of the four main institutions we will focus on: the European Parliament, the European Council, the European Commission, and the Court of Justice of the EU. Each of these plays a crucial role in the functioning of the European Union, and we will take a closer look at them one by one."</a:t>
            </a:r>
          </a:p>
          <a:p>
            <a:endParaRPr lang="en-US" dirty="0"/>
          </a:p>
          <a:p>
            <a:r>
              <a:rPr lang="en-US" dirty="0"/>
              <a:t>📄 Provide a brief summary of each institution’s role:</a:t>
            </a:r>
          </a:p>
          <a:p>
            <a:endParaRPr lang="en-US" dirty="0"/>
          </a:p>
          <a:p>
            <a:r>
              <a:rPr lang="en-US" dirty="0"/>
              <a:t>European Parliament: Represents EU citizens and exercises legislative power.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European Commission: Executive body responsible for proposing and implementing laws.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Court of Justice of the EU: Ensures uniform interpretation and application of EU law.</a:t>
            </a:r>
          </a:p>
          <a:p>
            <a:r>
              <a:rPr lang="en-US" dirty="0"/>
              <a:t>European Council: Sets the political direction of the EU.</a:t>
            </a:r>
          </a:p>
          <a:p>
            <a:endParaRPr lang="en-US" dirty="0"/>
          </a:p>
          <a:p>
            <a:r>
              <a:rPr lang="en-US" dirty="0"/>
              <a:t>🖈 Question for Participants:</a:t>
            </a:r>
          </a:p>
          <a:p>
            <a:r>
              <a:rPr lang="en-US" dirty="0"/>
              <a:t>"Which of these institutions do you think has the most impact on citizens’ daily lives? Why?"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"The European Parliament represents the EU’s citizens. Its members are directly elected every five years, which makes it a key element of EU democracy. The Parliament’s legislative role includes co-decision with the Council of the EU, ensuring that both citizens and national governments have a say in EU laws."</a:t>
            </a:r>
          </a:p>
          <a:p>
            <a:endParaRPr lang="en-US" dirty="0"/>
          </a:p>
          <a:p>
            <a:r>
              <a:rPr lang="en-US" dirty="0"/>
              <a:t>📄 Use this example of recent legislation passed by the European Parliament to show its influence on daily life:</a:t>
            </a:r>
          </a:p>
          <a:p>
            <a:endParaRPr lang="en-US" dirty="0"/>
          </a:p>
          <a:p>
            <a:r>
              <a:rPr lang="en-US" dirty="0"/>
              <a:t>"The European Parliament plays a crucial role in shaping laws that affect the everyday lives of citizens across the EU. One recent example is the Digital Services Act (DSA), passed in 2022. This law aims to make the online world a safer and fairer space for everyone. It introduces measures to combat illegal content online, promote transparency, and protect user privacy. For instance, platforms like Facebook or YouTube must now take more responsibility for harmful content that users post. This legislation shows how the European Parliament can regulate the digital space for millions of Europeans."</a:t>
            </a:r>
          </a:p>
          <a:p>
            <a:endParaRPr lang="en-US" dirty="0"/>
          </a:p>
          <a:p>
            <a:r>
              <a:rPr lang="en-US" dirty="0"/>
              <a:t>🖈 Reflection Question:</a:t>
            </a:r>
          </a:p>
          <a:p>
            <a:r>
              <a:rPr lang="en-US" dirty="0"/>
              <a:t>"Can you think of a way this law might affect you or someone you know when using social media or online platforms?"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"The European Commission functions as the EU’s executive arm, shaping the policies that impact all 27 member states. It proposes new laws, implements decisions, and ensures EU legislation is applied uniformly across all member states. The Commission also manages day-to-day operations, from handling the EU budget to representing the EU internationally."</a:t>
            </a:r>
          </a:p>
          <a:p>
            <a:endParaRPr lang="en-US" dirty="0"/>
          </a:p>
          <a:p>
            <a:r>
              <a:rPr lang="en-US" dirty="0"/>
              <a:t>📄 Use this example to explain the Commission’s influence:</a:t>
            </a:r>
          </a:p>
          <a:p>
            <a:r>
              <a:rPr lang="en-US" dirty="0"/>
              <a:t>"One of the Commission's flagship programs is Erasmus+, which has given millions of Europeans the opportunity to study, work, or volunteer abroad. Additionally, the European Green Deal, spearheaded by the Commission, is at the heart of Europe’s efforts to become the world’s first climate-neutral continent by 2050, focusing on sustainability in transport, energy, and agriculture."</a:t>
            </a:r>
          </a:p>
          <a:p>
            <a:endParaRPr lang="en-US" dirty="0"/>
          </a:p>
          <a:p>
            <a:r>
              <a:rPr lang="en-US" dirty="0"/>
              <a:t>🖈 Activity Prompt:</a:t>
            </a:r>
          </a:p>
          <a:p>
            <a:r>
              <a:rPr lang="en-US" dirty="0"/>
              <a:t>"Think about how the European Green Deal or Erasmus+ could impact the future of young people, especially those who might not have had opportunities to travel or study abroad before. How do you think these programs could benefit your country or community?"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"The Court of Justice of the EU ensures that EU laws are applied uniformly across all member states. If a country or an EU institution is breaking the law, the CJEU has the power to step in and ensure compliance."</a:t>
            </a:r>
          </a:p>
          <a:p>
            <a:endParaRPr lang="en-US" dirty="0"/>
          </a:p>
          <a:p>
            <a:r>
              <a:rPr lang="en-US" dirty="0"/>
              <a:t>📄 Use a real-world example, like GDPR rulings, to show how the CJEU impacts citizens’ rights.</a:t>
            </a:r>
          </a:p>
          <a:p>
            <a:r>
              <a:rPr lang="en-US" dirty="0"/>
              <a:t>For instance:</a:t>
            </a:r>
          </a:p>
          <a:p>
            <a:r>
              <a:rPr lang="en-US" dirty="0"/>
              <a:t>"In 2024, the CJEU made a landmark ruling regarding GDPR (General Data Protection Regulation) violations, where a major tech company was fined for failing to obtain explicit user consent for personal data usage. This decision reinforced citizens' rights to privacy and data protection across the EU. It’s an example of how the Court’s rulings impact not only companies but also how EU citizens' personal data is handled."</a:t>
            </a:r>
          </a:p>
          <a:p>
            <a:endParaRPr lang="en-US" dirty="0"/>
          </a:p>
          <a:p>
            <a:r>
              <a:rPr lang="en-US" dirty="0"/>
              <a:t>🖈 Activity Prompt:</a:t>
            </a:r>
          </a:p>
          <a:p>
            <a:r>
              <a:rPr lang="en-US" dirty="0"/>
              <a:t>"How do you think this ruling might change the way companies interact with your personal data? Have you noticed changes in privacy policies of apps and websites?"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"The European Council is composed of the heads of state or government of the EU member countries. It provides the EU with general political direction and priorities but does not pass laws. The European Council is often involved in shaping major policy decisions, particularly in times of crisis or when defining long-term goals."</a:t>
            </a:r>
          </a:p>
          <a:p>
            <a:endParaRPr lang="en-US" dirty="0"/>
          </a:p>
          <a:p>
            <a:r>
              <a:rPr lang="en-US" dirty="0"/>
              <a:t>📄 Highlight example:</a:t>
            </a:r>
          </a:p>
          <a:p>
            <a:r>
              <a:rPr lang="en-US" dirty="0"/>
              <a:t>"In recent years, the European Council played a critical role in deciding on the EU's response to the COVID-19 pandemic. They influenced key decisions regarding the EU Recovery Plan—a financial support package to help member states rebuild after the pandemic. The European Council also decided on the overall approach to energy security in response to the war in Ukraine."</a:t>
            </a:r>
          </a:p>
          <a:p>
            <a:endParaRPr lang="en-US" dirty="0"/>
          </a:p>
          <a:p>
            <a:r>
              <a:rPr lang="en-US" dirty="0"/>
              <a:t>🖈 Question for Participants:</a:t>
            </a:r>
          </a:p>
          <a:p>
            <a:r>
              <a:rPr lang="en-US" dirty="0"/>
              <a:t>"Can you think of an example of a major policy decision that the European Council has influenced?"</a:t>
            </a:r>
          </a:p>
          <a:p>
            <a:endParaRPr lang="en-US" dirty="0"/>
          </a:p>
          <a:p>
            <a:r>
              <a:rPr lang="en-US" dirty="0"/>
              <a:t>Examples to guide participants:</a:t>
            </a:r>
          </a:p>
          <a:p>
            <a:r>
              <a:rPr lang="en-US" dirty="0"/>
              <a:t>- The decision on Brexit negotiations and setting the guidelines for the UK's exit from the EU.</a:t>
            </a:r>
          </a:p>
          <a:p>
            <a:r>
              <a:rPr lang="en-US" dirty="0"/>
              <a:t>- Establishing the EU’s position on climate goals in the European Green Deal, where the European Council committed to climate neutrality by 2050.</a:t>
            </a:r>
          </a:p>
          <a:p>
            <a:r>
              <a:rPr lang="en-US" dirty="0"/>
              <a:t>- Response to the Ukraine crisis, including shaping sanctions against Russia and energy policies to reduce dependency on Russian gas.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"Now, let’s pause for a moment to clarify an important point. There are three institutions that sound similar but have very different roles."</a:t>
            </a:r>
          </a:p>
          <a:p>
            <a:endParaRPr lang="en-US" dirty="0"/>
          </a:p>
          <a:p>
            <a:r>
              <a:rPr lang="en-US" dirty="0"/>
              <a:t>📄 Explain the differences between these three institutions:</a:t>
            </a:r>
          </a:p>
          <a:p>
            <a:r>
              <a:rPr lang="en-US" dirty="0"/>
              <a:t>European Council:</a:t>
            </a:r>
          </a:p>
          <a:p>
            <a:r>
              <a:rPr lang="en-US" dirty="0"/>
              <a:t>"The European Council meets at least four times a year, and these meetings are often referred to as 'EU Summits.' The President of the European Council is elected for a two-and-a-half-year term, and this body has a crucial role in handling crises that affect the EU."</a:t>
            </a:r>
          </a:p>
          <a:p>
            <a:r>
              <a:rPr lang="en-US" dirty="0"/>
              <a:t>"An important distinction here is that while it sets overall direction, it doesn’t deal with the everyday management or passing of laws."</a:t>
            </a:r>
          </a:p>
          <a:p>
            <a:endParaRPr lang="en-US" dirty="0"/>
          </a:p>
          <a:p>
            <a:r>
              <a:rPr lang="en-US" dirty="0"/>
              <a:t>Council of the EU:</a:t>
            </a:r>
          </a:p>
          <a:p>
            <a:r>
              <a:rPr lang="en-US" dirty="0"/>
              <a:t>"Also known as the 'Council of Ministers,' this institution represents national governments and changes its configuration depending on the issue being discussed. For instance, if the topic is agriculture, the ministers of agriculture from each member state will meet. It shares the responsibility for lawmaking with the European Parliament."</a:t>
            </a:r>
          </a:p>
          <a:p>
            <a:r>
              <a:rPr lang="en-US" dirty="0"/>
              <a:t>"This Council works under what’s called a rotating presidency, meaning a different EU country holds the presidency every six months."</a:t>
            </a:r>
          </a:p>
          <a:p>
            <a:endParaRPr lang="en-US" dirty="0"/>
          </a:p>
          <a:p>
            <a:r>
              <a:rPr lang="en-US" dirty="0"/>
              <a:t>Council of Europe:</a:t>
            </a:r>
          </a:p>
          <a:p>
            <a:r>
              <a:rPr lang="en-US" dirty="0"/>
              <a:t>"The Council of Europe’s most well-known achievement is the European Convention on Human Rights, which established the European Court of Human Rights (ECHR). The court hears cases of alleged human rights violations and plays a key role in upholding democracy across Europe."</a:t>
            </a:r>
          </a:p>
          <a:p>
            <a:r>
              <a:rPr lang="en-US" dirty="0"/>
              <a:t>"Note that the Council of Europe predates the EU and includes countries that aren’t EU members, emphasizing its broader reach beyond the EU."</a:t>
            </a:r>
          </a:p>
          <a:p>
            <a:endParaRPr lang="en-US" dirty="0"/>
          </a:p>
          <a:p>
            <a:r>
              <a:rPr lang="en-US" dirty="0"/>
              <a:t>🖈 Reflection:</a:t>
            </a:r>
          </a:p>
          <a:p>
            <a:r>
              <a:rPr lang="en-US" dirty="0"/>
              <a:t>“Can you think of any specific examples where it’s important to know the difference between these institutions? Why do you think there is so much confusion between them?”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"In this slide, we introduce the flow of how the European Union makes laws and decisions. The process starts with the European Commission, which proposes new legislation. From there, the proposal is reviewed by both the European Parliament, which represents citizens, and the Council of the EU, which represents member states. They can negotiate, amend, and must agree on a joint final version before the law can be adopted."</a:t>
            </a:r>
          </a:p>
          <a:p>
            <a:endParaRPr lang="en-US" dirty="0"/>
          </a:p>
          <a:p>
            <a:r>
              <a:rPr lang="en-US" dirty="0"/>
              <a:t>📄 Emphasize how this process ensures both democratic representation and the inclusion of national governments in the legislative process. You can refer to the diagram to walk participants through the steps.</a:t>
            </a:r>
          </a:p>
          <a:p>
            <a:endParaRPr lang="en-US" dirty="0"/>
          </a:p>
          <a:p>
            <a:r>
              <a:rPr lang="en-US" dirty="0"/>
              <a:t>🖈 Discussion Question:</a:t>
            </a:r>
          </a:p>
          <a:p>
            <a:r>
              <a:rPr lang="en-US" dirty="0"/>
              <a:t>"What do you think are the benefits of involving multiple institutions in the legislative process?"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"This slide details the three main decision-making processes in the EU: the ordinary legislative procedure, consultation procedure, and consent procedure. Each of these has a specific role, depending on the policy area, and ensures that decisions are made both efficiently and democratically."</a:t>
            </a:r>
          </a:p>
          <a:p>
            <a:endParaRPr lang="en-US" dirty="0"/>
          </a:p>
          <a:p>
            <a:r>
              <a:rPr lang="en-US" dirty="0"/>
              <a:t>📄 Use case studies or real-life examples of legislation passed using each of these procedures to make the content more engaging. Highlight the importance of democratic checks and balances, as well as how these procedures contribute to the EU's governance.</a:t>
            </a:r>
          </a:p>
          <a:p>
            <a:endParaRPr lang="en-US" dirty="0"/>
          </a:p>
          <a:p>
            <a:r>
              <a:rPr lang="en-US" dirty="0"/>
              <a:t>📄 Real-life Examples of Legislation Passed Using the Three Procedures:</a:t>
            </a:r>
          </a:p>
          <a:p>
            <a:endParaRPr lang="en-US" dirty="0"/>
          </a:p>
          <a:p>
            <a:r>
              <a:rPr lang="en-US" dirty="0"/>
              <a:t>1. Ordinary Legislative Procedure - General Data Protection Regulation (GDPR):</a:t>
            </a:r>
          </a:p>
          <a:p>
            <a:r>
              <a:rPr lang="en-US" dirty="0"/>
              <a:t>This key regulation was passed through the ordinary legislative procedure, where the European Parliament and the Council of the EU both approved the final text. The GDPR has had a massive impact on privacy rights across Europe.</a:t>
            </a:r>
          </a:p>
          <a:p>
            <a:endParaRPr lang="en-US" dirty="0"/>
          </a:p>
          <a:p>
            <a:r>
              <a:rPr lang="en-US" dirty="0"/>
              <a:t>2. Consultation Procedure - Common Agricultural Policy (CAP) Reform:</a:t>
            </a:r>
          </a:p>
          <a:p>
            <a:r>
              <a:rPr lang="en-US" dirty="0"/>
              <a:t>While the Parliament can only provide an opinion under this procedure, its consultation process has helped shape agricultural policy reforms across the EU. The final decision rests with the Council.</a:t>
            </a:r>
          </a:p>
          <a:p>
            <a:endParaRPr lang="en-US" dirty="0"/>
          </a:p>
          <a:p>
            <a:r>
              <a:rPr lang="en-US" dirty="0"/>
              <a:t>3. Consent Procedure - EU-UK Trade and Cooperation Agreement:</a:t>
            </a:r>
          </a:p>
          <a:p>
            <a:r>
              <a:rPr lang="en-US" dirty="0"/>
              <a:t>After Brexit, the European Parliament had to give its consent to this critical agreement before it could be ratified, demonstrating how Parliament's role helps ensure democratic accountability.</a:t>
            </a:r>
          </a:p>
          <a:p>
            <a:endParaRPr lang="en-US" dirty="0"/>
          </a:p>
          <a:p>
            <a:endParaRPr lang="en-US" dirty="0"/>
          </a:p>
          <a:p>
            <a:r>
              <a:rPr lang="en-US" dirty="0"/>
              <a:t>🖈 Question for Reflection:</a:t>
            </a:r>
          </a:p>
          <a:p>
            <a:r>
              <a:rPr lang="en-US" dirty="0"/>
              <a:t>"Why do you think the EU uses different procedures for different types of legislation?"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"We are now moving on to Module 2, where we will explore the core values and objectives of the European Union. Understanding these principles will give us insight into what the EU stands for and how its policies and actions are guided by these values."</a:t>
            </a:r>
          </a:p>
          <a:p>
            <a:endParaRPr lang="en-US" dirty="0"/>
          </a:p>
          <a:p>
            <a:r>
              <a:rPr lang="en-US" dirty="0"/>
              <a:t>📄 You can transition smoothly from Module 1 by emphasizing how the EU's institutions operate within a framework that is underpinned by these shared values and objectives.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"In this slide, we introduce the fundamental values of the European Union. These principles ensure that the EU operates as a force for good both internally and globally, promoting peace, human rights, and equality. These values are shared by all member states and must be respected by any country wishing to join the EU."</a:t>
            </a:r>
          </a:p>
          <a:p>
            <a:endParaRPr lang="en-US"/>
          </a:p>
          <a:p>
            <a:r>
              <a:rPr lang="en-US"/>
              <a:t>📄 Introduce this topic by showing how these values are the foundation of the EU's decision-making and its overall functioning. You can ask participants what they think are the most important values for a strong union of nations.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"Here we explore three of the fundamental values in depth: Human dignity, freedom, and democracy. These values guarantee respect for each person’s rights and freedoms, ensuring that the EU remains a beacon of democratic governance both at home and abroad."</a:t>
            </a:r>
          </a:p>
          <a:p>
            <a:endParaRPr lang="en-US" dirty="0"/>
          </a:p>
          <a:p>
            <a:r>
              <a:rPr lang="en-US" dirty="0"/>
              <a:t>🖈 Discussion Activity: Ask participants to think of examples where these values may have been challenged either within the EU or globally. How does the EU address these challenges?</a:t>
            </a:r>
          </a:p>
          <a:p>
            <a:endParaRPr lang="en-US" dirty="0"/>
          </a:p>
          <a:p>
            <a:r>
              <a:rPr lang="en-US" dirty="0"/>
              <a:t>📄Notes for guiding the discussion:</a:t>
            </a:r>
          </a:p>
          <a:p>
            <a:r>
              <a:rPr lang="en-US" dirty="0"/>
              <a:t>☺"Let's explore some examples where fundamental values such as human dignity, freedom, and democracy have been challenged:"</a:t>
            </a:r>
          </a:p>
          <a:p>
            <a:endParaRPr lang="en-US" dirty="0"/>
          </a:p>
          <a:p>
            <a:r>
              <a:rPr lang="en-US" dirty="0"/>
              <a:t>1. Human Dignity:</a:t>
            </a:r>
          </a:p>
          <a:p>
            <a:r>
              <a:rPr lang="en-US" dirty="0"/>
              <a:t>Example: The refugee crisis and the treatment of migrants at the EU’s borders have raised concerns about human dignity. Reports of inadequate living conditions in refugee camps in Greece and Italy have sparked debates about the EU’s commitment to human rights.</a:t>
            </a:r>
          </a:p>
          <a:p>
            <a:r>
              <a:rPr lang="en-US" dirty="0"/>
              <a:t>Question for Discussion: "How should the EU balance its borders' security with the human dignity of refugees and migrants?"</a:t>
            </a:r>
          </a:p>
          <a:p>
            <a:endParaRPr lang="en-US" dirty="0"/>
          </a:p>
          <a:p>
            <a:r>
              <a:rPr lang="en-US" dirty="0"/>
              <a:t>2. Freedom:</a:t>
            </a:r>
          </a:p>
          <a:p>
            <a:r>
              <a:rPr lang="en-US" dirty="0"/>
              <a:t>Example: Recent protests in Belarus against the regime of Alexander Lukashenko highlight issues of freedom of expression and assembly. The EU responded by imposing sanctions on officials responsible for the crackdown on peaceful protesters.</a:t>
            </a:r>
          </a:p>
          <a:p>
            <a:r>
              <a:rPr lang="en-US" dirty="0"/>
              <a:t>Question for Discussion: "What role should the EU play in promoting freedom in countries where it is under threat?"</a:t>
            </a:r>
          </a:p>
          <a:p>
            <a:endParaRPr lang="en-US" dirty="0"/>
          </a:p>
          <a:p>
            <a:r>
              <a:rPr lang="en-US" dirty="0"/>
              <a:t>3. Democracy:</a:t>
            </a:r>
          </a:p>
          <a:p>
            <a:r>
              <a:rPr lang="en-US" dirty="0"/>
              <a:t>Example: In Hungary, concerns about media freedom and judicial independence have raised alarms about democratic backsliding. The EU has initiated Article 7 proceedings against Hungary for violating EU values.</a:t>
            </a:r>
          </a:p>
          <a:p>
            <a:r>
              <a:rPr lang="en-US" dirty="0"/>
              <a:t>Question for Discussion: "In what ways can the EU effectively support democratic institutions in member states that are struggling?"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"On this slide, we cover equality, the rule of law, and human rights as key values. These values are crucial for ensuring a just and fair society. The EU also actively works to eliminate discrimination and promote equality in all sectors, including gender equality, and the protection of minority rights."</a:t>
            </a:r>
          </a:p>
          <a:p>
            <a:endParaRPr lang="en-US" dirty="0"/>
          </a:p>
          <a:p>
            <a:r>
              <a:rPr lang="en-US" dirty="0"/>
              <a:t>📄 Share examples of how the EU acts when a member state violates these principles (e.g., sanctions or court rulings).</a:t>
            </a:r>
          </a:p>
          <a:p>
            <a:endParaRPr lang="en-US" dirty="0"/>
          </a:p>
          <a:p>
            <a:r>
              <a:rPr lang="en-US" dirty="0"/>
              <a:t>📄Notes for guiding the examples sharing:</a:t>
            </a:r>
          </a:p>
          <a:p>
            <a:r>
              <a:rPr lang="en-US" dirty="0"/>
              <a:t>☺ "The EU actively monitors and responds to violations of the rule of law and human rights within its member states. Here are significant instances involving Italy, Spain, and Greece:"</a:t>
            </a:r>
          </a:p>
          <a:p>
            <a:endParaRPr lang="en-US" dirty="0"/>
          </a:p>
          <a:p>
            <a:r>
              <a:rPr lang="en-US" dirty="0"/>
              <a:t>Italy - Migrant Treatment:</a:t>
            </a:r>
          </a:p>
          <a:p>
            <a:r>
              <a:rPr lang="en-US" dirty="0"/>
              <a:t>In 2019, the Italian government, led by then-Interior Minister Matteo Salvini, enacted policies that restricted the entry of migrants and increased penalties for rescuing them at sea. The EU expressed concern over these measures, which were seen as undermining human rights obligations. The European Commission launched infringement procedures against Italy for violating EU law regarding asylum seekers and the right to seek asylum.</a:t>
            </a:r>
          </a:p>
          <a:p>
            <a:r>
              <a:rPr lang="en-US" dirty="0"/>
              <a:t>Example of EU Action: The EU emphasized the need for Italy to comply with international obligations on the treatment of migrants and proposed relocation schemes to share the responsibility among member states.</a:t>
            </a:r>
          </a:p>
          <a:p>
            <a:endParaRPr lang="en-US" dirty="0"/>
          </a:p>
          <a:p>
            <a:r>
              <a:rPr lang="en-US" dirty="0"/>
              <a:t>Spain - Catalonia Crisis:</a:t>
            </a:r>
          </a:p>
          <a:p>
            <a:r>
              <a:rPr lang="en-US" dirty="0"/>
              <a:t>The Spanish government’s response to the Catalonia independence referendum in 2017 raised questions about the balance between national sovereignty and the right to self-determination. The EU maintained a neutral stance, emphasizing the need for dialogue. However, the European Court of Justice ruled in favor of former Catalan leader Carles Puigdemont regarding his rights to participate in EU elections, highlighting the importance of democratic representation and legal rights.</a:t>
            </a:r>
          </a:p>
          <a:p>
            <a:r>
              <a:rPr lang="en-US" dirty="0"/>
              <a:t>Example of EU Action: The EU has called for respect for democracy and rule of law while also providing support for political dialogue between the Spanish government and Catalan authorities.</a:t>
            </a:r>
          </a:p>
          <a:p>
            <a:endParaRPr lang="en-US" dirty="0"/>
          </a:p>
          <a:p>
            <a:r>
              <a:rPr lang="en-US" dirty="0"/>
              <a:t>Greece - Refugee Crisis:</a:t>
            </a:r>
          </a:p>
          <a:p>
            <a:r>
              <a:rPr lang="en-US" dirty="0"/>
              <a:t>Greece faced severe challenges during the refugee crisis, particularly with the treatment of migrants in camps on the islands. Reports of poor conditions and human rights violations prompted the EU to take action. The European Commission increased funding and resources to improve living conditions and ensure compliance with human rights standards.</a:t>
            </a:r>
          </a:p>
          <a:p>
            <a:r>
              <a:rPr lang="en-US" dirty="0"/>
              <a:t>Example of EU Action: The EU implemented the EU-Turkey Deal, which aimed to manage migration flows and provided financial assistance to Greece to help improve the reception conditions for refugees. Additionally, the European Court of Human Rights intervened in cases regarding the treatment of migrants, emphasizing the protection of human rights in these contexts.</a:t>
            </a:r>
          </a:p>
          <a:p>
            <a:endParaRPr lang="en-US" dirty="0"/>
          </a:p>
          <a:p>
            <a:r>
              <a:rPr lang="en-US" dirty="0"/>
              <a:t>🖈 Discussion Questions:</a:t>
            </a:r>
          </a:p>
          <a:p>
            <a:r>
              <a:rPr lang="en-US" dirty="0"/>
              <a:t>"How effective do you think the EU's responses have been in these situations?"</a:t>
            </a:r>
          </a:p>
          <a:p>
            <a:r>
              <a:rPr lang="en-US" dirty="0"/>
              <a:t>"What additional measures could the EU take to ensure that member states uphold fundamental rights?"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"This slide introduces the core objectives of the European Union as established in the Treaty on European Union. These objectives guide the Union’s actions both within Europe and globally. The EU aims to create a harmonious, peaceful, and prosperous Europe while addressing pressing global challenges."</a:t>
            </a:r>
          </a:p>
          <a:p>
            <a:endParaRPr lang="en-US" dirty="0"/>
          </a:p>
          <a:p>
            <a:r>
              <a:rPr lang="en-US" dirty="0"/>
              <a:t>📄 Engage participants by encouraging them to brainstorm some of the EU's key goals. Use the icons on the slide as visual hints to facilitate this discussion.</a:t>
            </a:r>
          </a:p>
          <a:p>
            <a:endParaRPr lang="en-US" dirty="0"/>
          </a:p>
          <a:p>
            <a:r>
              <a:rPr lang="en-US" dirty="0"/>
              <a:t>📄Symbology:</a:t>
            </a:r>
          </a:p>
          <a:p>
            <a:r>
              <a:rPr lang="en-US" dirty="0"/>
              <a:t>Dove: Peace</a:t>
            </a:r>
          </a:p>
          <a:p>
            <a:r>
              <a:rPr lang="en-US" dirty="0"/>
              <a:t>Shield: Security</a:t>
            </a:r>
          </a:p>
          <a:p>
            <a:r>
              <a:rPr lang="en-US" dirty="0"/>
              <a:t>Meditation symbol: Well-being</a:t>
            </a:r>
          </a:p>
          <a:p>
            <a:r>
              <a:rPr lang="en-US" dirty="0"/>
              <a:t>Balance: Justice</a:t>
            </a:r>
          </a:p>
          <a:p>
            <a:r>
              <a:rPr lang="en-US" dirty="0"/>
              <a:t>Joined hands: Social Progress</a:t>
            </a:r>
          </a:p>
          <a:p>
            <a:r>
              <a:rPr lang="en-US" dirty="0"/>
              <a:t>Stack of coins: Economic Growth</a:t>
            </a:r>
          </a:p>
          <a:p>
            <a:r>
              <a:rPr lang="en-US" dirty="0"/>
              <a:t>Hands with wind farms:  Sustainable development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"These four objectives represent the EU’s foundational commitments to peace, security, justice, and the well-being of its citizens. As you introduce these goals, emphasize how each one connects to the lives of citizens and how the EU works to uphold them across all member states."</a:t>
            </a:r>
          </a:p>
          <a:p>
            <a:endParaRPr lang="en-US" dirty="0"/>
          </a:p>
          <a:p>
            <a:r>
              <a:rPr lang="en-US" dirty="0"/>
              <a:t>📄 Ask participants to think about how these objectives may manifest in their own lives or communities and encourage them to share any personal experiences with these themes.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"These three objectives showcase the EU’s forward-looking vision in terms of sustainability, economic growth, and social cohesion. Each objective plays a vital role in shaping the Union’s policies and its commitment to a better future for all citizens."</a:t>
            </a:r>
          </a:p>
          <a:p>
            <a:endParaRPr lang="en-US"/>
          </a:p>
          <a:p>
            <a:r>
              <a:rPr lang="en-US"/>
              <a:t>📄 Engage participants by exploring how these goals of sustainability and economic/social progress resonate with their expectations for the future of Europe.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"Now that we've explored various aspects of the EU's policies and initiatives, let's take a moment to focus on something incredibly important: the rights and objectives related to children. The EU has been actively working to ensure that children are heard, and their needs are met.</a:t>
            </a:r>
          </a:p>
          <a:p>
            <a:endParaRPr lang="en-US" dirty="0"/>
          </a:p>
          <a:p>
            <a:r>
              <a:rPr lang="en-US" dirty="0"/>
              <a:t>Let's watch a video that highlights the changes made for children's rights since the EU published its significant plan three years ago. The video showcases how children are given a platform to express their thoughts and how the EU is addressing key issues affecting their lives, such as safety, health, and well-being."</a:t>
            </a:r>
          </a:p>
          <a:p>
            <a:endParaRPr lang="en-US" dirty="0"/>
          </a:p>
          <a:p>
            <a:r>
              <a:rPr lang="en-US" dirty="0"/>
              <a:t>📄Key Points to Consider While Watching:</a:t>
            </a:r>
          </a:p>
          <a:p>
            <a:r>
              <a:rPr lang="en-US" dirty="0"/>
              <a:t>- Children’s Participation: Reflect on how the EU has created opportunities for children to share their opinions with lawmakers.</a:t>
            </a:r>
          </a:p>
          <a:p>
            <a:endParaRPr lang="en-US" dirty="0"/>
          </a:p>
          <a:p>
            <a:r>
              <a:rPr lang="en-US" dirty="0"/>
              <a:t>- Addressing Challenges: Note the various challenges mentioned, such as bullying, human trafficking, and online safety, and how the EU is tackling these issues.</a:t>
            </a:r>
          </a:p>
          <a:p>
            <a:endParaRPr lang="en-US" dirty="0"/>
          </a:p>
          <a:p>
            <a:r>
              <a:rPr lang="en-US" dirty="0"/>
              <a:t>- Global Impact: Consider the EU's role not just in Europe, but also in supporting children globally, especially in crises.</a:t>
            </a:r>
          </a:p>
          <a:p>
            <a:endParaRPr lang="en-US" dirty="0"/>
          </a:p>
          <a:p>
            <a:r>
              <a:rPr lang="en-US" dirty="0"/>
              <a:t>🖈Post-Video Discussion Questions:</a:t>
            </a:r>
          </a:p>
          <a:p>
            <a:r>
              <a:rPr lang="en-US" dirty="0"/>
              <a:t>"What specific initiatives mentioned in the video do you think could have the most positive impact on children’s lives, particularly for those who are vulnerable or marginalized? Why?"</a:t>
            </a:r>
          </a:p>
          <a:p>
            <a:endParaRPr lang="en-US" dirty="0"/>
          </a:p>
          <a:p>
            <a:r>
              <a:rPr lang="en-US" dirty="0"/>
              <a:t>"How can we, as supportive adults, better encourage children's rights in our communities, and what practical steps can we take to ensure that children's voices are heard?"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"Welcome to Module 3, where we will explore some of the most important policies and programs of the European Union. In this module, you will gain a better understanding of the EU’s policies in areas such as the economy, agriculture, the environment, and the digital space, as well as the key programs that the EU provides for its citizens."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"In this section, we will be discovering the major EU policies. The EU’s Economic and Monetary Policy is crucial in maintaining economic stability, especially through the Eurozone and the European Central Bank. Likewise, the Common Agricultural Policy plays a key role in supporting Europe’s agricultural sector while promoting sustainability."</a:t>
            </a:r>
          </a:p>
          <a:p>
            <a:endParaRPr lang="en-US"/>
          </a:p>
          <a:p>
            <a:r>
              <a:rPr lang="en-US"/>
              <a:t>🖈 Question: How do you think these policies affect everyday life for EU citizens, including minors out of home?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"The Digital Single Market ensures that everyone has access to online services while protecting data and promoting cybersecurity. The EU’s environmental policy, especially through the Green Deal, places a significant focus on sustainability and climate action, which is something that is increasingly relevant to young people today."</a:t>
            </a:r>
          </a:p>
          <a:p>
            <a:endParaRPr lang="en-US"/>
          </a:p>
          <a:p>
            <a:r>
              <a:rPr lang="en-US"/>
              <a:t>📄 Encourage discussion on how these policies impact the daily life of citizens and how to explain these concepts to minors in a simple, relatable way.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"The European Union offers a wide range of funding programs and initiatives designed to support various projects across member states and beyond. These programs cover areas such as research, creativity, environmental protection, and solidarity efforts."</a:t>
            </a:r>
          </a:p>
          <a:p>
            <a:endParaRPr lang="en-US"/>
          </a:p>
          <a:p>
            <a:r>
              <a:rPr lang="en-US"/>
              <a:t>📄 Briefly introduce the 7 key programs without going into too much detail, as the next slides will cover them in-depth. The goal here is to provide participants with an overview of the available resources.</a:t>
            </a:r>
          </a:p>
          <a:p>
            <a:endParaRPr lang="en-US"/>
          </a:p>
          <a:p>
            <a:r>
              <a:rPr lang="en-US"/>
              <a:t>🖈 After presenting the list, ask participants if they have ever been involved in any EU-funded initiatives, either directly or through their work. This can help break the ice and connect the content to their personal experiences: "Who here has ever participated in an EU-funded project, or knows someone who has? Let's share our experiences before we go into the details."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"Now, let's take a closer look at four key EU funding programs. These initiatives play a significant role in research, volunteering, culture, and environmental protection."</a:t>
            </a:r>
          </a:p>
          <a:p>
            <a:endParaRPr lang="en-US" dirty="0"/>
          </a:p>
          <a:p>
            <a:pPr marL="171450" indent="-171450">
              <a:buFont typeface="Arial" panose="020B0604020202020204" pitchFamily="34" charset="0"/>
              <a:buChar char="•"/>
            </a:pPr>
            <a:r>
              <a:rPr lang="en-US" dirty="0"/>
              <a:t>📄Horizon Europe: This program focuses on research and innovation, aiming to tackle global challenges like climate change, digitalization, and public health. Highlight how it funds cutting-edge projects that directly impact our everyday lives. For example, it supported COVID-19 vaccine research.</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European Solidarity Corps: This is an opportunity for young people to volunteer or work on projects that benefit communities. It’s an excellent resource for both minors and adults who want to engage in solidarity-based projects. Encourage participants to explore it as a way to support vulnerable groups like minors out of home.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Creative Europe: A program dedicated to supporting the cultural and creative sectors, from film and music to literature and architecture. Mention how it fosters cross-border cooperation and the promotion of European values through art and culture.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LIFE </a:t>
            </a:r>
            <a:r>
              <a:rPr lang="en-US" dirty="0" err="1"/>
              <a:t>Programme</a:t>
            </a:r>
            <a:r>
              <a:rPr lang="en-US" dirty="0"/>
              <a:t>: This is the EU’s funding program for the environment and climate action. It supports projects that address biodiversity, pollution, and sustainable energy. Ask participants to reflect on how these environmental programs could benefit the communities they work with, including minors out of home.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"Let’s take a closer look at three key funding programs that directly impact youth, education, and regional development across the EU."</a:t>
            </a:r>
          </a:p>
          <a:p>
            <a:endParaRPr lang="en-US" dirty="0"/>
          </a:p>
          <a:p>
            <a:pPr marL="171450" indent="-171450">
              <a:buFont typeface="Arial" panose="020B0604020202020204" pitchFamily="34" charset="0"/>
              <a:buChar char="•"/>
            </a:pPr>
            <a:r>
              <a:rPr lang="en-US" dirty="0"/>
              <a:t>Erasmus+:</a:t>
            </a:r>
            <a:br>
              <a:rPr lang="en-US" dirty="0"/>
            </a:br>
            <a:r>
              <a:rPr lang="en-US" dirty="0"/>
              <a:t>Erasmus+ is a flagship EU program supporting education, training, youth, and sport in Europe. It offers opportunities for individuals of all ages to study, gain experience, and volunteer abroad.</a:t>
            </a:r>
            <a:br>
              <a:rPr lang="en-US" dirty="0"/>
            </a:br>
            <a:r>
              <a:rPr lang="en-US" dirty="0"/>
              <a:t>Connection to your current training: This very program that you’re participating in is funded by Erasmus+, so you’re already benefiting from one of the EU's major initiatives!</a:t>
            </a:r>
            <a:br>
              <a:rPr lang="en-US" dirty="0"/>
            </a:br>
            <a:r>
              <a:rPr lang="en-US" dirty="0"/>
              <a:t>You can use this as a concrete example when explaining the impact Erasmus+ can have on young people and youth workers alike.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err="1"/>
              <a:t>DiscoverEU</a:t>
            </a:r>
            <a:r>
              <a:rPr lang="en-US" dirty="0"/>
              <a:t>:</a:t>
            </a:r>
            <a:br>
              <a:rPr lang="en-US" dirty="0"/>
            </a:br>
            <a:r>
              <a:rPr lang="en-US" dirty="0" err="1"/>
              <a:t>DiscoverEU</a:t>
            </a:r>
            <a:r>
              <a:rPr lang="en-US" dirty="0"/>
              <a:t> allows 18-year-olds in the EU to apply for free travel passes to explore Europe. The aim is to help young people discover different cultures and develop a European identity through travel. Even if minors out of home can’t directly participate until 18, introducing them to the program can inspire future engagement.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Cohesion and Structural Funds:</a:t>
            </a:r>
            <a:br>
              <a:rPr lang="en-US" dirty="0"/>
            </a:br>
            <a:r>
              <a:rPr lang="en-US" dirty="0"/>
              <a:t>The Cohesion Fund and Structural Funds provide financial support to reduce disparities between EU regions. They focus on improving infrastructure, promoting social inclusion, and fostering sustainable development.</a:t>
            </a:r>
          </a:p>
          <a:p>
            <a:endParaRPr lang="en-US" dirty="0"/>
          </a:p>
          <a:p>
            <a:r>
              <a:rPr lang="en-US" dirty="0"/>
              <a:t>Examples:</a:t>
            </a:r>
          </a:p>
          <a:p>
            <a:r>
              <a:rPr lang="en-US" dirty="0"/>
              <a:t>Spain: Funded transport and energy infrastructure, including improving railway networks and renewable energy projects.</a:t>
            </a:r>
          </a:p>
          <a:p>
            <a:r>
              <a:rPr lang="en-US" dirty="0"/>
              <a:t>Italy: Cohesion Funds helped improve regional education systems and digital infrastructure in southern Italy.</a:t>
            </a:r>
          </a:p>
          <a:p>
            <a:r>
              <a:rPr lang="en-US" dirty="0"/>
              <a:t>Greece: Structural Funds supported local employment projects, particularly aimed at youth employment and social integration of vulnerable groups like refugees.</a:t>
            </a:r>
          </a:p>
          <a:p>
            <a:endParaRPr lang="en-US" dirty="0"/>
          </a:p>
          <a:p>
            <a:r>
              <a:rPr lang="en-US" dirty="0"/>
              <a:t>🖈 "After checking all these 7 programs, which of them do you think would most benefit your work with minors out of home or the communities you support?"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"Let’s talk now about how adults and minors can actively find these opportunities. Whether you're looking to volunteer or guide minors towards programs, there are several platforms and resources that can help."</a:t>
            </a:r>
          </a:p>
          <a:p>
            <a:endParaRPr lang="en-US" dirty="0"/>
          </a:p>
          <a:p>
            <a:r>
              <a:rPr lang="en-US" dirty="0"/>
              <a:t>🖈 "Has anyone ever used these platforms or heard of these programs? Let’s discuss ways we can introduce minors to these tools."</a:t>
            </a:r>
          </a:p>
          <a:p>
            <a:endParaRPr lang="en-US" dirty="0"/>
          </a:p>
          <a:p>
            <a:r>
              <a:rPr lang="en-US" dirty="0"/>
              <a:t>📄 You could organize a hands-on session where participants explore these platforms and identify opportunities for their minors to participate in EU programs, fostering their social inclusion and skill development.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"We’ve now covered how the EU operates and the opportunities it offers, but an important part of being a positive role model is knowing how to inspire active citizenship. This module will help you understand your rights as an EU citizen and how to promote civic engagement among minors out of home."</a:t>
            </a:r>
          </a:p>
          <a:p>
            <a:endParaRPr lang="en-US"/>
          </a:p>
          <a:p>
            <a:r>
              <a:rPr lang="en-US"/>
              <a:t>📄 Introduce the slide with the title and explain that this section will explore rights, responsibilities, and civic participation.</a:t>
            </a:r>
          </a:p>
          <a:p>
            <a:endParaRPr lang="en-US"/>
          </a:p>
          <a:p>
            <a:r>
              <a:rPr lang="en-US"/>
              <a:t>🖈 "What does being a European citizen mean to you, and how do you think it can influence the lives of the minors you're supporting?"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"In this slide, we’ll explore three key rights that every EU citizen enjoys: freedom of movement, voting rights, and consumer protection. These rights not only define what it means to be an EU citizen but also shape the daily experiences of millions across Europe."</a:t>
            </a:r>
          </a:p>
          <a:p>
            <a:endParaRPr lang="en-US" dirty="0"/>
          </a:p>
          <a:p>
            <a:r>
              <a:rPr lang="en-US" dirty="0"/>
              <a:t>📄 Freedom of Movement:</a:t>
            </a:r>
          </a:p>
          <a:p>
            <a:r>
              <a:rPr lang="en-US" dirty="0"/>
              <a:t>Freedom of movement allows EU citizens to live, work, and travel freely across EU member states. However, for minors out of home, this right can be more challenging to exercise due to legal restrictions, lack of support, or limited resources.</a:t>
            </a:r>
          </a:p>
          <a:p>
            <a:endParaRPr lang="en-US" dirty="0"/>
          </a:p>
          <a:p>
            <a:r>
              <a:rPr lang="en-US" dirty="0"/>
              <a:t>Example: Refugee minors or minors without family support may struggle with the documentation required to cross borders or access services in another country.</a:t>
            </a:r>
          </a:p>
          <a:p>
            <a:r>
              <a:rPr lang="en-US" dirty="0"/>
              <a:t>🖈 Debate Question (on screen):</a:t>
            </a:r>
          </a:p>
          <a:p>
            <a:r>
              <a:rPr lang="en-US" dirty="0"/>
              <a:t>"Can you think of any challenges minors out of home might face in exercising their right to freedom of movement? Have you heard of any case where this right was violated?"</a:t>
            </a:r>
          </a:p>
          <a:p>
            <a:endParaRPr lang="en-US" dirty="0"/>
          </a:p>
          <a:p>
            <a:r>
              <a:rPr lang="en-US" dirty="0"/>
              <a:t>Prompts for Discussion: Think about practical obstacles like lack of identification, legal guardianship issues, or difficulties in accessing necessary travel permits. Encourage participants to share examples from their own work experiences or recent media stories.</a:t>
            </a:r>
          </a:p>
          <a:p>
            <a:endParaRPr lang="en-US" dirty="0"/>
          </a:p>
          <a:p>
            <a:r>
              <a:rPr lang="en-US" dirty="0"/>
              <a:t>📄 Voting Rights:</a:t>
            </a:r>
          </a:p>
          <a:p>
            <a:r>
              <a:rPr lang="en-US" dirty="0"/>
              <a:t>Every EU citizen has the right to vote in both national and European elections, but young people, especially minors out of home, may face barriers. These could include lack of information, bureaucratic hurdles, or being disengaged from political processes.</a:t>
            </a:r>
          </a:p>
          <a:p>
            <a:endParaRPr lang="en-US" dirty="0"/>
          </a:p>
          <a:p>
            <a:r>
              <a:rPr lang="en-US" dirty="0"/>
              <a:t>Example: Consider youth who age out of care just before election time, possibly without proper guidance on how to register or access voting materials.</a:t>
            </a:r>
          </a:p>
          <a:p>
            <a:r>
              <a:rPr lang="en-US" dirty="0"/>
              <a:t>🖈 Debate Question (on screen):</a:t>
            </a:r>
          </a:p>
          <a:p>
            <a:r>
              <a:rPr lang="en-US" dirty="0"/>
              <a:t>"How many of you voted in the 2024 elections? Did your family or friends vote? What reasons do you think might prevent people, particularly minors out of home, from exercising their voting rights?"</a:t>
            </a:r>
          </a:p>
          <a:p>
            <a:endParaRPr lang="en-US" dirty="0"/>
          </a:p>
          <a:p>
            <a:r>
              <a:rPr lang="en-US" dirty="0"/>
              <a:t>Prompts for Discussion: Discuss reasons such as lack of permanent residence, confusion about voting rights in a foreign country, or the feeling that their vote doesn't matter. How can these barriers be addressed?</a:t>
            </a:r>
          </a:p>
          <a:p>
            <a:endParaRPr lang="en-US" dirty="0"/>
          </a:p>
          <a:p>
            <a:r>
              <a:rPr lang="en-US" dirty="0"/>
              <a:t>📄 Consumer Protection:</a:t>
            </a:r>
          </a:p>
          <a:p>
            <a:r>
              <a:rPr lang="en-US" dirty="0"/>
              <a:t>Consumer rights ensure that citizens are treated fairly in the marketplace, but minors out of home may lack the awareness or resources to enforce these rights. They may be more vulnerable to unfair practices, fraud, or being taken advantage of, especially in digital or online transactions.</a:t>
            </a:r>
          </a:p>
          <a:p>
            <a:endParaRPr lang="en-US" dirty="0"/>
          </a:p>
          <a:p>
            <a:r>
              <a:rPr lang="en-US" dirty="0"/>
              <a:t>Example: Think about minors buying items online without understanding return policies or their rights in case of faulty goods.</a:t>
            </a:r>
          </a:p>
          <a:p>
            <a:r>
              <a:rPr lang="en-US" dirty="0"/>
              <a:t>🖈 Debate Question (on screen):</a:t>
            </a:r>
          </a:p>
          <a:p>
            <a:r>
              <a:rPr lang="en-US" dirty="0"/>
              <a:t>"Have you encountered any situations where minors out of home were unaware of their consumer rights or faced challenges accessing them? Can you think of any case where this right might have been violated?"</a:t>
            </a:r>
          </a:p>
          <a:p>
            <a:endParaRPr lang="en-US" dirty="0"/>
          </a:p>
          <a:p>
            <a:r>
              <a:rPr lang="en-US" dirty="0"/>
              <a:t>Prompts for Discussion: Encourage participants to reflect on scenarios involving vulnerable minors—such as those without access to financial literacy programs—and share any cases of consumer rights violations or difficulties they’ve witnessed.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"Alongside the rights of EU citizenship, there are important responsibilities that come with being an active and engaged citizen. Understanding these responsibilities is essential for supporting minors to participate fully in society."</a:t>
            </a:r>
          </a:p>
          <a:p>
            <a:endParaRPr lang="en-US" dirty="0"/>
          </a:p>
          <a:p>
            <a:r>
              <a:rPr lang="en-US" dirty="0"/>
              <a:t>📄 Discuss the connection between rights and responsibilities with the participants.</a:t>
            </a:r>
          </a:p>
          <a:p>
            <a:endParaRPr lang="en-US" dirty="0"/>
          </a:p>
          <a:p>
            <a:r>
              <a:rPr lang="en-US" dirty="0"/>
              <a:t>"Can you think of ways you might encourage minors to understand these responsibilities and take an active role in their communities? How might you lead by example?"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"Now that we’ve discussed rights and responsibilities, let’s explore ways that both adults and minors can become actively engaged in EU decision-making processes and community involvement."</a:t>
            </a:r>
          </a:p>
          <a:p>
            <a:endParaRPr lang="en-US"/>
          </a:p>
          <a:p>
            <a:r>
              <a:rPr lang="en-US"/>
              <a:t>📄 Introduce the concept of civic engagement by encouraging participants to share their experiences of involvement in EU programs or initiatives.</a:t>
            </a:r>
          </a:p>
          <a:p>
            <a:endParaRPr lang="en-US"/>
          </a:p>
          <a:p>
            <a:r>
              <a:rPr lang="en-US"/>
              <a:t>🖈 Activity Question:</a:t>
            </a:r>
          </a:p>
          <a:p>
            <a:r>
              <a:rPr lang="en-US"/>
              <a:t>"How can you encourage the minors you're supporting to take part in civic initiatives or community volunteering programs? What challenges do you think they may face, and how can you help them overcome those obstacles?"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"In this section, we are going to explore three key ways in which you, as positive adult role models, can support minors out of home in understanding and engaging with the European Union. These approaches focus on building their knowledge, encouraging active participation, and fostering solidarity within the EU community."</a:t>
            </a:r>
          </a:p>
          <a:p>
            <a:endParaRPr lang="en-US"/>
          </a:p>
          <a:p>
            <a:r>
              <a:rPr lang="en-US"/>
              <a:t>📄 Briefly explain the three approaches:</a:t>
            </a:r>
          </a:p>
          <a:p>
            <a:r>
              <a:rPr lang="en-US"/>
              <a:t>- Mentoring and Guiding Minors: Focuses on tools and platforms that help adults support minors.</a:t>
            </a:r>
          </a:p>
          <a:p>
            <a:r>
              <a:rPr lang="en-US"/>
              <a:t>- Educational Resources for Youth: Focuses on interactive platforms, materials, and games to educate minors.</a:t>
            </a:r>
          </a:p>
          <a:p>
            <a:r>
              <a:rPr lang="en-US"/>
              <a:t>- Building a Culture of Solidarity: Focuses on opportunities for engagement in solidarity and humanitarian projects.</a:t>
            </a:r>
          </a:p>
          <a:p>
            <a:endParaRPr lang="en-US"/>
          </a:p>
          <a:p>
            <a:r>
              <a:rPr lang="en-US"/>
              <a:t>🖈 Ask the participants to think about their current practices. How are they currently supporting minors in these areas, and what challenges or successes have they experienced? This will serve as a transition into exploring specific tools and resources in the next few slides.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"We are going to focus on how adults can effectively mentor and guide minors out of home. There are several resources available that can support this mentorship and facilitate the participation of minors in various activities related to the EU."</a:t>
            </a:r>
          </a:p>
          <a:p>
            <a:r>
              <a:rPr lang="en-US" dirty="0"/>
              <a:t>☺ "These resources provide valuable support for mentors working with minors out of home. Each resource serves a different purpose but collectively enhances the mentoring experience."</a:t>
            </a:r>
          </a:p>
          <a:p>
            <a:endParaRPr lang="en-US" dirty="0"/>
          </a:p>
          <a:p>
            <a:r>
              <a:rPr lang="en-US" dirty="0"/>
              <a:t>📄 Introduce the importance of mentorship in the context of supporting minors and explain that the following resources will help in this process:</a:t>
            </a:r>
          </a:p>
          <a:p>
            <a:r>
              <a:rPr lang="en-US" dirty="0"/>
              <a:t>- European Youth Portal offers comprehensive information about rights and opportunities.</a:t>
            </a:r>
          </a:p>
          <a:p>
            <a:r>
              <a:rPr lang="en-US" dirty="0"/>
              <a:t>- Mentoring Europe provides structured approaches to mentoring youth.</a:t>
            </a:r>
          </a:p>
          <a:p>
            <a:r>
              <a:rPr lang="en-US" dirty="0"/>
              <a:t>- </a:t>
            </a:r>
            <a:r>
              <a:rPr lang="en-US" dirty="0" err="1"/>
              <a:t>Eurodesk</a:t>
            </a:r>
            <a:r>
              <a:rPr lang="en-US" dirty="0"/>
              <a:t> keeps mentors informed about the latest opportunities and funding.</a:t>
            </a:r>
          </a:p>
          <a:p>
            <a:r>
              <a:rPr lang="en-US" dirty="0"/>
              <a:t>- </a:t>
            </a:r>
            <a:r>
              <a:rPr lang="en-US" dirty="0" err="1"/>
              <a:t>Youthpass</a:t>
            </a:r>
            <a:r>
              <a:rPr lang="en-US" dirty="0"/>
              <a:t> can help minors document their learning experiences.</a:t>
            </a:r>
          </a:p>
          <a:p>
            <a:r>
              <a:rPr lang="en-US" dirty="0"/>
              <a:t>- Erasmus+ Virtual Exchange allows for meaningful engagement in cross-cultural discussions.</a:t>
            </a:r>
          </a:p>
          <a:p>
            <a:endParaRPr lang="en-US" dirty="0"/>
          </a:p>
          <a:p>
            <a:r>
              <a:rPr lang="en-US" dirty="0"/>
              <a:t>🖈 Ask participants: What qualities do you believe are essential for a mentor working with minors?</a:t>
            </a:r>
          </a:p>
          <a:p>
            <a:endParaRPr lang="en-US" dirty="0"/>
          </a:p>
          <a:p>
            <a:r>
              <a:rPr lang="en-US" dirty="0"/>
              <a:t>🖈 Encourage participants to share their experiences with these platforms and how they could use them in their mentorship roles.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"These interactive tools are designed to help minors engage with the EU in a fun and educational manner."</a:t>
            </a:r>
          </a:p>
          <a:p>
            <a:endParaRPr lang="en-US" dirty="0"/>
          </a:p>
          <a:p>
            <a:r>
              <a:rPr lang="en-US" dirty="0"/>
              <a:t>📄 Discuss how these platforms can be incorporated into educational sessions with minors:</a:t>
            </a:r>
          </a:p>
          <a:p>
            <a:r>
              <a:rPr lang="en-US" dirty="0"/>
              <a:t>- Kids' Corner engages youth through games that teach EU concepts.</a:t>
            </a:r>
          </a:p>
          <a:p>
            <a:r>
              <a:rPr lang="en-US" dirty="0"/>
              <a:t>- Learning Corner provides a variety of materials that can enhance learning.</a:t>
            </a:r>
          </a:p>
          <a:p>
            <a:r>
              <a:rPr lang="en-US" dirty="0"/>
              <a:t>- Europa Diary can be utilized for discussions about European values and rights.</a:t>
            </a:r>
          </a:p>
          <a:p>
            <a:r>
              <a:rPr lang="en-US" dirty="0"/>
              <a:t>- House of European History provides context for understanding Europe today.</a:t>
            </a:r>
          </a:p>
          <a:p>
            <a:r>
              <a:rPr lang="en-US" dirty="0"/>
              <a:t>- Schuman Foundation can serve as a resource for deeper learning.</a:t>
            </a:r>
          </a:p>
          <a:p>
            <a:r>
              <a:rPr lang="en-US" dirty="0"/>
              <a:t>- EU Bookshop offers materials that can be used in various educational contexts.</a:t>
            </a:r>
          </a:p>
          <a:p>
            <a:endParaRPr lang="en-US" dirty="0"/>
          </a:p>
          <a:p>
            <a:r>
              <a:rPr lang="en-US" dirty="0"/>
              <a:t>🖈 Ask participants what types of activities they could plan using these resources and how they would assess minors’ learning.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"Through these initiatives, we can promote a culture of solidarity and engagement among minors, helping them feel connected to their communities and the broader European context."</a:t>
            </a:r>
          </a:p>
          <a:p>
            <a:endParaRPr lang="en-US" dirty="0"/>
          </a:p>
          <a:p>
            <a:r>
              <a:rPr lang="en-US" dirty="0"/>
              <a:t>📄 Explain the purpose of each initiative and how they can empower minors:</a:t>
            </a:r>
          </a:p>
          <a:p>
            <a:r>
              <a:rPr lang="en-US" dirty="0"/>
              <a:t>- European Solidarity Corps provides direct volunteer opportunities.</a:t>
            </a:r>
          </a:p>
          <a:p>
            <a:r>
              <a:rPr lang="en-US" dirty="0"/>
              <a:t>- EU Aid Volunteers enables minors to engage in humanitarian efforts.</a:t>
            </a:r>
          </a:p>
          <a:p>
            <a:r>
              <a:rPr lang="en-US" dirty="0"/>
              <a:t>- Solidarity Projects Toolkit guides the creation of impactful projects.</a:t>
            </a:r>
          </a:p>
          <a:p>
            <a:r>
              <a:rPr lang="en-US" dirty="0"/>
              <a:t>- Time to Move Campaign promotes mobility and active participation.</a:t>
            </a:r>
          </a:p>
          <a:p>
            <a:r>
              <a:rPr lang="en-US" dirty="0"/>
              <a:t>- SALTO-Youth Platform offers valuable training and support for youth involvement.</a:t>
            </a:r>
          </a:p>
          <a:p>
            <a:endParaRPr lang="en-US" dirty="0"/>
          </a:p>
          <a:p>
            <a:r>
              <a:rPr lang="en-US" dirty="0"/>
              <a:t>🖈 Encourage participants to think about how they can facilitate minors’ involvement in these initiatives and what barriers might exist.</a:t>
            </a:r>
          </a:p>
          <a:p>
            <a:r>
              <a:rPr lang="en-US" dirty="0"/>
              <a:t>🖈 Ask: “How can volunteering programs like the European Solidarity Corps benefit minors out of home? Can you think of a project you might create with them?”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Activity Background:</a:t>
            </a:r>
          </a:p>
          <a:p>
            <a:r>
              <a:rPr lang="en-US" dirty="0"/>
              <a:t>Frame this activity as an opportunity to connect theory with practice. Mention that the goal is not only to learn about these resources but also to think about how to apply them to real-life situations involving minors out of home.</a:t>
            </a:r>
          </a:p>
          <a:p>
            <a:r>
              <a:rPr lang="en-US" dirty="0"/>
              <a:t>Reinforce the value of collaboration during this exercise.</a:t>
            </a:r>
          </a:p>
          <a:p>
            <a:endParaRPr lang="en-US" dirty="0"/>
          </a:p>
          <a:p>
            <a:r>
              <a:rPr lang="en-US" dirty="0"/>
              <a:t>🖈Ask each group to navigate the specific tools we’ve discussed earlier in the module. Each group should designate a speaker to present their findings.</a:t>
            </a:r>
          </a:p>
          <a:p>
            <a:endParaRPr lang="en-US" dirty="0"/>
          </a:p>
          <a:p>
            <a:r>
              <a:rPr lang="en-US" dirty="0"/>
              <a:t>🖈 Group Questions:</a:t>
            </a:r>
          </a:p>
          <a:p>
            <a:r>
              <a:rPr lang="en-US" dirty="0"/>
              <a:t>- Mentoring and Guiding Minors: "How can mentorship tools be personalized to support minors? What are the challenges of mentoring minors out of home?"</a:t>
            </a:r>
          </a:p>
          <a:p>
            <a:r>
              <a:rPr lang="en-US" dirty="0"/>
              <a:t>- Educational Tools &amp; Resources: "How can these tools be adapted for younger audiences? What role can they play in increasing civic awareness among minors?"</a:t>
            </a:r>
          </a:p>
          <a:p>
            <a:r>
              <a:rPr lang="en-US" dirty="0"/>
              <a:t>- Building a Culture of Solidarity: "How can solidarity initiatives engage minors meaningfully? Can these programs help foster a sense of belonging among displaced youth?"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Thank all participants for their engagement and contributions throughout the module.</a:t>
            </a:r>
          </a:p>
          <a:p>
            <a:r>
              <a:rPr lang="en-US" dirty="0"/>
              <a:t>Highlight the importance of their roles as mentors, educators, and advocates for minors out of home.</a:t>
            </a:r>
          </a:p>
          <a:p>
            <a:r>
              <a:rPr lang="en-US" dirty="0"/>
              <a:t>Invite them to share any last thoughts or questions.</a:t>
            </a:r>
          </a:p>
          <a:p>
            <a:endParaRPr lang="en-US" dirty="0"/>
          </a:p>
          <a:p>
            <a:r>
              <a:rPr lang="en-US" dirty="0"/>
              <a:t>📄Call to Action:</a:t>
            </a:r>
          </a:p>
          <a:p>
            <a:r>
              <a:rPr lang="en-US" dirty="0"/>
              <a:t>Encourage ongoing engagement with the EU’s initiatives and resources.</a:t>
            </a:r>
          </a:p>
          <a:p>
            <a:r>
              <a:rPr lang="en-US" dirty="0"/>
              <a:t>Suggest participants stay connected and share their experiences with each other beyond the training session.</a:t>
            </a:r>
          </a:p>
          <a:p>
            <a:endParaRPr lang="en-US" dirty="0"/>
          </a:p>
          <a:p>
            <a:r>
              <a:rPr lang="en-US" dirty="0"/>
              <a:t>😊 End on a Positive Note:</a:t>
            </a:r>
          </a:p>
          <a:p>
            <a:r>
              <a:rPr lang="en-US" dirty="0"/>
              <a:t>Thank everyone again, wishing them success in their efforts to support minors and make a positive impact in their communities.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svg"/><Relationship Id="rId21" Type="http://schemas.openxmlformats.org/officeDocument/2006/relationships/image" Target="../media/image19.png"/><Relationship Id="rId34" Type="http://schemas.openxmlformats.org/officeDocument/2006/relationships/image" Target="../media/image32.png"/><Relationship Id="rId7" Type="http://schemas.openxmlformats.org/officeDocument/2006/relationships/image" Target="../media/image5.jpe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33" Type="http://schemas.openxmlformats.org/officeDocument/2006/relationships/image" Target="../media/image31.png"/><Relationship Id="rId2" Type="http://schemas.openxmlformats.org/officeDocument/2006/relationships/notesSlide" Target="../notesSlides/notesSlide1.xml"/><Relationship Id="rId16" Type="http://schemas.openxmlformats.org/officeDocument/2006/relationships/image" Target="../media/image14.svg"/><Relationship Id="rId20" Type="http://schemas.openxmlformats.org/officeDocument/2006/relationships/image" Target="../media/image18.png"/><Relationship Id="rId29"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svg"/><Relationship Id="rId24" Type="http://schemas.openxmlformats.org/officeDocument/2006/relationships/image" Target="../media/image22.png"/><Relationship Id="rId32" Type="http://schemas.openxmlformats.org/officeDocument/2006/relationships/image" Target="../media/image30.svg"/><Relationship Id="rId37" Type="http://schemas.openxmlformats.org/officeDocument/2006/relationships/image" Target="../media/image35.jpe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svg"/><Relationship Id="rId28" Type="http://schemas.openxmlformats.org/officeDocument/2006/relationships/image" Target="../media/image26.png"/><Relationship Id="rId36" Type="http://schemas.openxmlformats.org/officeDocument/2006/relationships/image" Target="../media/image34.png"/><Relationship Id="rId10" Type="http://schemas.openxmlformats.org/officeDocument/2006/relationships/image" Target="../media/image8.png"/><Relationship Id="rId19" Type="http://schemas.openxmlformats.org/officeDocument/2006/relationships/image" Target="../media/image17.svg"/><Relationship Id="rId31" Type="http://schemas.openxmlformats.org/officeDocument/2006/relationships/image" Target="../media/image29.png"/><Relationship Id="rId4" Type="http://schemas.openxmlformats.org/officeDocument/2006/relationships/image" Target="../media/image2.svg"/><Relationship Id="rId9" Type="http://schemas.openxmlformats.org/officeDocument/2006/relationships/image" Target="../media/image7.jpe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 Id="rId30" Type="http://schemas.openxmlformats.org/officeDocument/2006/relationships/image" Target="../media/image28.png"/><Relationship Id="rId35" Type="http://schemas.openxmlformats.org/officeDocument/2006/relationships/image" Target="../media/image33.svg"/><Relationship Id="rId8" Type="http://schemas.openxmlformats.org/officeDocument/2006/relationships/image" Target="../media/image6.jpeg"/><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svg"/><Relationship Id="rId4" Type="http://schemas.openxmlformats.org/officeDocument/2006/relationships/image" Target="../media/image37.png"/></Relationships>
</file>

<file path=ppt/slides/_rels/slide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3.svg"/><Relationship Id="rId4" Type="http://schemas.openxmlformats.org/officeDocument/2006/relationships/image" Target="../media/image42.png"/></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6.svg"/><Relationship Id="rId4" Type="http://schemas.openxmlformats.org/officeDocument/2006/relationships/image" Target="../media/image45.png"/></Relationships>
</file>

<file path=ppt/slides/_rels/slide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49.jpeg"/><Relationship Id="rId4" Type="http://schemas.openxmlformats.org/officeDocument/2006/relationships/image" Target="../media/image4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video" Target="https://www.youtube.com/watch?v=SFeB9fMGJ9k&amp;t" TargetMode="Externa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s>
</file>

<file path=ppt/slides/_rels/slide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 Id="rId9" Type="http://schemas.openxmlformats.org/officeDocument/2006/relationships/image" Target="../media/image57.sv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9.svg"/><Relationship Id="rId4" Type="http://schemas.openxmlformats.org/officeDocument/2006/relationships/image" Target="../media/image58.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9.svg"/><Relationship Id="rId4" Type="http://schemas.openxmlformats.org/officeDocument/2006/relationships/image" Target="../media/image58.pn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59.svg"/><Relationship Id="rId4" Type="http://schemas.openxmlformats.org/officeDocument/2006/relationships/image" Target="../media/image58.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9.svg"/><Relationship Id="rId4" Type="http://schemas.openxmlformats.org/officeDocument/2006/relationships/image" Target="../media/image58.png"/></Relationships>
</file>

<file path=ppt/slides/_rels/slide12.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svg"/><Relationship Id="rId3" Type="http://schemas.openxmlformats.org/officeDocument/2006/relationships/image" Target="../media/image41.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3.jpeg"/><Relationship Id="rId11" Type="http://schemas.openxmlformats.org/officeDocument/2006/relationships/image" Target="../media/image64.svg"/><Relationship Id="rId5" Type="http://schemas.openxmlformats.org/officeDocument/2006/relationships/image" Target="../media/image59.svg"/><Relationship Id="rId15" Type="http://schemas.openxmlformats.org/officeDocument/2006/relationships/image" Target="../media/image68.svg"/><Relationship Id="rId10" Type="http://schemas.openxmlformats.org/officeDocument/2006/relationships/image" Target="../media/image63.png"/><Relationship Id="rId4" Type="http://schemas.openxmlformats.org/officeDocument/2006/relationships/image" Target="../media/image58.png"/><Relationship Id="rId9" Type="http://schemas.openxmlformats.org/officeDocument/2006/relationships/image" Target="../media/image62.svg"/><Relationship Id="rId14" Type="http://schemas.openxmlformats.org/officeDocument/2006/relationships/image" Target="../media/image67.png"/></Relationships>
</file>

<file path=ppt/slides/_rels/slide13.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76.png"/><Relationship Id="rId18" Type="http://schemas.openxmlformats.org/officeDocument/2006/relationships/image" Target="../media/image81.svg"/><Relationship Id="rId26" Type="http://schemas.openxmlformats.org/officeDocument/2006/relationships/image" Target="../media/image89.svg"/><Relationship Id="rId3" Type="http://schemas.openxmlformats.org/officeDocument/2006/relationships/image" Target="../media/image69.png"/><Relationship Id="rId21" Type="http://schemas.openxmlformats.org/officeDocument/2006/relationships/image" Target="../media/image84.png"/><Relationship Id="rId7" Type="http://schemas.openxmlformats.org/officeDocument/2006/relationships/image" Target="../media/image52.jpeg"/><Relationship Id="rId12" Type="http://schemas.openxmlformats.org/officeDocument/2006/relationships/image" Target="../media/image75.svg"/><Relationship Id="rId17" Type="http://schemas.openxmlformats.org/officeDocument/2006/relationships/image" Target="../media/image80.png"/><Relationship Id="rId25" Type="http://schemas.openxmlformats.org/officeDocument/2006/relationships/image" Target="../media/image88.png"/><Relationship Id="rId2" Type="http://schemas.openxmlformats.org/officeDocument/2006/relationships/notesSlide" Target="../notesSlides/notesSlide13.xml"/><Relationship Id="rId16" Type="http://schemas.openxmlformats.org/officeDocument/2006/relationships/image" Target="../media/image79.svg"/><Relationship Id="rId20" Type="http://schemas.openxmlformats.org/officeDocument/2006/relationships/image" Target="../media/image83.svg"/><Relationship Id="rId1" Type="http://schemas.openxmlformats.org/officeDocument/2006/relationships/slideLayout" Target="../slideLayouts/slideLayout7.xml"/><Relationship Id="rId6" Type="http://schemas.openxmlformats.org/officeDocument/2006/relationships/image" Target="../media/image54.jpeg"/><Relationship Id="rId11" Type="http://schemas.openxmlformats.org/officeDocument/2006/relationships/image" Target="../media/image74.png"/><Relationship Id="rId24" Type="http://schemas.openxmlformats.org/officeDocument/2006/relationships/image" Target="../media/image87.svg"/><Relationship Id="rId5" Type="http://schemas.openxmlformats.org/officeDocument/2006/relationships/image" Target="../media/image71.svg"/><Relationship Id="rId15" Type="http://schemas.openxmlformats.org/officeDocument/2006/relationships/image" Target="../media/image78.png"/><Relationship Id="rId23" Type="http://schemas.openxmlformats.org/officeDocument/2006/relationships/image" Target="../media/image86.png"/><Relationship Id="rId10" Type="http://schemas.openxmlformats.org/officeDocument/2006/relationships/image" Target="../media/image73.svg"/><Relationship Id="rId19" Type="http://schemas.openxmlformats.org/officeDocument/2006/relationships/image" Target="../media/image82.png"/><Relationship Id="rId4" Type="http://schemas.openxmlformats.org/officeDocument/2006/relationships/image" Target="../media/image70.png"/><Relationship Id="rId9" Type="http://schemas.openxmlformats.org/officeDocument/2006/relationships/image" Target="../media/image72.png"/><Relationship Id="rId14" Type="http://schemas.openxmlformats.org/officeDocument/2006/relationships/image" Target="../media/image77.svg"/><Relationship Id="rId22" Type="http://schemas.openxmlformats.org/officeDocument/2006/relationships/image" Target="../media/image85.svg"/></Relationships>
</file>

<file path=ppt/slides/_rels/slide14.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69.png"/><Relationship Id="rId7" Type="http://schemas.openxmlformats.org/officeDocument/2006/relationships/image" Target="../media/image89.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71.svg"/><Relationship Id="rId4" Type="http://schemas.openxmlformats.org/officeDocument/2006/relationships/image" Target="../media/image70.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92.svg"/><Relationship Id="rId4" Type="http://schemas.openxmlformats.org/officeDocument/2006/relationships/image" Target="../media/image91.png"/></Relationships>
</file>

<file path=ppt/slides/_rels/slide16.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96.jpeg"/><Relationship Id="rId5" Type="http://schemas.openxmlformats.org/officeDocument/2006/relationships/image" Target="../media/image95.svg"/><Relationship Id="rId4" Type="http://schemas.openxmlformats.org/officeDocument/2006/relationships/image" Target="../media/image94.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59.svg"/><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100.svg"/><Relationship Id="rId4" Type="http://schemas.openxmlformats.org/officeDocument/2006/relationships/image" Target="../media/image99.png"/></Relationships>
</file>

<file path=ppt/slides/_rels/slide19.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png"/><Relationship Id="rId18" Type="http://schemas.openxmlformats.org/officeDocument/2006/relationships/image" Target="../media/image115.svg"/><Relationship Id="rId3" Type="http://schemas.openxmlformats.org/officeDocument/2006/relationships/image" Target="../media/image51.png"/><Relationship Id="rId7" Type="http://schemas.openxmlformats.org/officeDocument/2006/relationships/image" Target="../media/image104.svg"/><Relationship Id="rId12" Type="http://schemas.openxmlformats.org/officeDocument/2006/relationships/image" Target="../media/image109.png"/><Relationship Id="rId17" Type="http://schemas.openxmlformats.org/officeDocument/2006/relationships/image" Target="../media/image114.png"/><Relationship Id="rId2" Type="http://schemas.openxmlformats.org/officeDocument/2006/relationships/notesSlide" Target="../notesSlides/notesSlide19.xml"/><Relationship Id="rId16" Type="http://schemas.openxmlformats.org/officeDocument/2006/relationships/image" Target="../media/image113.svg"/><Relationship Id="rId1" Type="http://schemas.openxmlformats.org/officeDocument/2006/relationships/slideLayout" Target="../slideLayouts/slideLayout7.xml"/><Relationship Id="rId6" Type="http://schemas.openxmlformats.org/officeDocument/2006/relationships/image" Target="../media/image103.png"/><Relationship Id="rId11" Type="http://schemas.openxmlformats.org/officeDocument/2006/relationships/image" Target="../media/image108.svg"/><Relationship Id="rId5" Type="http://schemas.openxmlformats.org/officeDocument/2006/relationships/image" Target="../media/image102.svg"/><Relationship Id="rId15" Type="http://schemas.openxmlformats.org/officeDocument/2006/relationships/image" Target="../media/image11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svg"/><Relationship Id="rId14" Type="http://schemas.openxmlformats.org/officeDocument/2006/relationships/image" Target="../media/image111.svg"/></Relationships>
</file>

<file path=ppt/slides/_rels/slide20.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93.png"/><Relationship Id="rId7" Type="http://schemas.openxmlformats.org/officeDocument/2006/relationships/image" Target="../media/image119.sv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18.png"/><Relationship Id="rId5" Type="http://schemas.openxmlformats.org/officeDocument/2006/relationships/image" Target="../media/image117.svg"/><Relationship Id="rId4" Type="http://schemas.openxmlformats.org/officeDocument/2006/relationships/image" Target="../media/image116.png"/><Relationship Id="rId9" Type="http://schemas.openxmlformats.org/officeDocument/2006/relationships/image" Target="../media/image121.svg"/></Relationships>
</file>

<file path=ppt/slides/_rels/slide21.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93.png"/><Relationship Id="rId7" Type="http://schemas.openxmlformats.org/officeDocument/2006/relationships/image" Target="../media/image123.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22.png"/><Relationship Id="rId5" Type="http://schemas.openxmlformats.org/officeDocument/2006/relationships/image" Target="../media/image119.svg"/><Relationship Id="rId10" Type="http://schemas.openxmlformats.org/officeDocument/2006/relationships/image" Target="../media/image126.svg"/><Relationship Id="rId4" Type="http://schemas.openxmlformats.org/officeDocument/2006/relationships/image" Target="../media/image118.png"/><Relationship Id="rId9" Type="http://schemas.openxmlformats.org/officeDocument/2006/relationships/image" Target="../media/image125.png"/></Relationships>
</file>

<file path=ppt/slides/_rels/slide22.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notesSlide" Target="../notesSlides/notesSlide22.xml"/><Relationship Id="rId7" Type="http://schemas.openxmlformats.org/officeDocument/2006/relationships/image" Target="../media/image127.jpeg"/><Relationship Id="rId2" Type="http://schemas.openxmlformats.org/officeDocument/2006/relationships/slideLayout" Target="../slideLayouts/slideLayout7.xml"/><Relationship Id="rId1" Type="http://schemas.openxmlformats.org/officeDocument/2006/relationships/video" Target="https://www.youtube.com/watch?v=HB7VhfrJv-E" TargetMode="External"/><Relationship Id="rId6" Type="http://schemas.openxmlformats.org/officeDocument/2006/relationships/image" Target="../media/image100.svg"/><Relationship Id="rId5" Type="http://schemas.openxmlformats.org/officeDocument/2006/relationships/image" Target="../media/image99.png"/><Relationship Id="rId10" Type="http://schemas.openxmlformats.org/officeDocument/2006/relationships/image" Target="../media/image129.svg"/><Relationship Id="rId4" Type="http://schemas.openxmlformats.org/officeDocument/2006/relationships/image" Target="../media/image93.png"/><Relationship Id="rId9" Type="http://schemas.openxmlformats.org/officeDocument/2006/relationships/image" Target="../media/image128.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6.sv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8" Type="http://schemas.openxmlformats.org/officeDocument/2006/relationships/image" Target="../media/image132.svg"/><Relationship Id="rId3" Type="http://schemas.openxmlformats.org/officeDocument/2006/relationships/image" Target="../media/image41.png"/><Relationship Id="rId7" Type="http://schemas.openxmlformats.org/officeDocument/2006/relationships/image" Target="../media/image13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30.png"/><Relationship Id="rId5" Type="http://schemas.openxmlformats.org/officeDocument/2006/relationships/image" Target="../media/image43.sv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41.png"/><Relationship Id="rId7" Type="http://schemas.openxmlformats.org/officeDocument/2006/relationships/image" Target="../media/image134.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33.png"/><Relationship Id="rId5" Type="http://schemas.openxmlformats.org/officeDocument/2006/relationships/image" Target="../media/image43.sv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137.svg"/><Relationship Id="rId4" Type="http://schemas.openxmlformats.org/officeDocument/2006/relationships/image" Target="../media/image136.png"/></Relationships>
</file>

<file path=ppt/slides/_rels/slide2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137.svg"/><Relationship Id="rId4" Type="http://schemas.openxmlformats.org/officeDocument/2006/relationships/image" Target="../media/image136.png"/></Relationships>
</file>

<file path=ppt/slides/_rels/slide2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137.svg"/><Relationship Id="rId4" Type="http://schemas.openxmlformats.org/officeDocument/2006/relationships/image" Target="../media/image136.png"/></Relationships>
</file>

<file path=ppt/slides/_rels/slide2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4.png"/><Relationship Id="rId7" Type="http://schemas.openxmlformats.org/officeDocument/2006/relationships/image" Target="../media/image141.sv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40.png"/><Relationship Id="rId5" Type="http://schemas.openxmlformats.org/officeDocument/2006/relationships/image" Target="../media/image139.svg"/><Relationship Id="rId10" Type="http://schemas.openxmlformats.org/officeDocument/2006/relationships/image" Target="../media/image143.svg"/><Relationship Id="rId4" Type="http://schemas.openxmlformats.org/officeDocument/2006/relationships/image" Target="../media/image138.png"/><Relationship Id="rId9" Type="http://schemas.openxmlformats.org/officeDocument/2006/relationships/image" Target="../media/image142.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145.svg"/><Relationship Id="rId4" Type="http://schemas.openxmlformats.org/officeDocument/2006/relationships/image" Target="../media/image144.png"/></Relationships>
</file>

<file path=ppt/slides/_rels/slide31.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155.svg"/><Relationship Id="rId3" Type="http://schemas.openxmlformats.org/officeDocument/2006/relationships/image" Target="../media/image36.png"/><Relationship Id="rId7" Type="http://schemas.openxmlformats.org/officeDocument/2006/relationships/image" Target="../media/image149.svg"/><Relationship Id="rId12" Type="http://schemas.openxmlformats.org/officeDocument/2006/relationships/image" Target="../media/image154.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48.png"/><Relationship Id="rId11" Type="http://schemas.openxmlformats.org/officeDocument/2006/relationships/image" Target="../media/image153.svg"/><Relationship Id="rId5" Type="http://schemas.openxmlformats.org/officeDocument/2006/relationships/image" Target="../media/image147.svg"/><Relationship Id="rId10" Type="http://schemas.openxmlformats.org/officeDocument/2006/relationships/image" Target="../media/image152.png"/><Relationship Id="rId4" Type="http://schemas.openxmlformats.org/officeDocument/2006/relationships/image" Target="../media/image146.png"/><Relationship Id="rId9" Type="http://schemas.openxmlformats.org/officeDocument/2006/relationships/image" Target="../media/image151.sv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159.sv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58.png"/><Relationship Id="rId5" Type="http://schemas.openxmlformats.org/officeDocument/2006/relationships/image" Target="../media/image157.svg"/><Relationship Id="rId4" Type="http://schemas.openxmlformats.org/officeDocument/2006/relationships/image" Target="../media/image156.png"/></Relationships>
</file>

<file path=ppt/slides/_rels/slide33.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161.sv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60.png"/><Relationship Id="rId5" Type="http://schemas.openxmlformats.org/officeDocument/2006/relationships/image" Target="../media/image100.svg"/><Relationship Id="rId4" Type="http://schemas.openxmlformats.org/officeDocument/2006/relationships/image" Target="../media/image99.png"/></Relationships>
</file>

<file path=ppt/slides/_rels/slide34.xml.rels><?xml version="1.0" encoding="UTF-8" standalone="yes"?>
<Relationships xmlns="http://schemas.openxmlformats.org/package/2006/relationships"><Relationship Id="rId8" Type="http://schemas.openxmlformats.org/officeDocument/2006/relationships/image" Target="../media/image164.png"/><Relationship Id="rId13" Type="http://schemas.openxmlformats.org/officeDocument/2006/relationships/image" Target="../media/image169.svg"/><Relationship Id="rId3" Type="http://schemas.openxmlformats.org/officeDocument/2006/relationships/image" Target="../media/image51.png"/><Relationship Id="rId7" Type="http://schemas.openxmlformats.org/officeDocument/2006/relationships/image" Target="../media/image163.svg"/><Relationship Id="rId12" Type="http://schemas.openxmlformats.org/officeDocument/2006/relationships/image" Target="../media/image168.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62.png"/><Relationship Id="rId11" Type="http://schemas.openxmlformats.org/officeDocument/2006/relationships/image" Target="../media/image167.svg"/><Relationship Id="rId5" Type="http://schemas.openxmlformats.org/officeDocument/2006/relationships/image" Target="../media/image102.svg"/><Relationship Id="rId10" Type="http://schemas.openxmlformats.org/officeDocument/2006/relationships/image" Target="../media/image166.png"/><Relationship Id="rId4" Type="http://schemas.openxmlformats.org/officeDocument/2006/relationships/image" Target="../media/image101.png"/><Relationship Id="rId9" Type="http://schemas.openxmlformats.org/officeDocument/2006/relationships/image" Target="../media/image165.svg"/></Relationships>
</file>

<file path=ppt/slides/_rels/slide35.xml.rels><?xml version="1.0" encoding="UTF-8" standalone="yes"?>
<Relationships xmlns="http://schemas.openxmlformats.org/package/2006/relationships"><Relationship Id="rId8" Type="http://schemas.openxmlformats.org/officeDocument/2006/relationships/image" Target="../media/image163.svg"/><Relationship Id="rId3" Type="http://schemas.openxmlformats.org/officeDocument/2006/relationships/image" Target="../media/image41.png"/><Relationship Id="rId7" Type="http://schemas.openxmlformats.org/officeDocument/2006/relationships/image" Target="../media/image162.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hyperlink" Target="https://mentoringeurope.eu" TargetMode="External"/><Relationship Id="rId11" Type="http://schemas.openxmlformats.org/officeDocument/2006/relationships/hyperlink" Target="https://europa.eu/youth/EU_en" TargetMode="External"/><Relationship Id="rId5" Type="http://schemas.openxmlformats.org/officeDocument/2006/relationships/image" Target="../media/image171.svg"/><Relationship Id="rId10" Type="http://schemas.openxmlformats.org/officeDocument/2006/relationships/hyperlink" Target="https://europa.eu/youth/erasmusvirtual_en" TargetMode="External"/><Relationship Id="rId4" Type="http://schemas.openxmlformats.org/officeDocument/2006/relationships/image" Target="../media/image170.png"/><Relationship Id="rId9" Type="http://schemas.openxmlformats.org/officeDocument/2006/relationships/hyperlink" Target="https://eurodesk.eu/"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op.europa.eu/en/web/general-publications" TargetMode="External"/><Relationship Id="rId3" Type="http://schemas.openxmlformats.org/officeDocument/2006/relationships/image" Target="../media/image41.png"/><Relationship Id="rId7" Type="http://schemas.openxmlformats.org/officeDocument/2006/relationships/image" Target="../media/image165.sv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164.png"/><Relationship Id="rId5" Type="http://schemas.openxmlformats.org/officeDocument/2006/relationships/image" Target="../media/image173.svg"/><Relationship Id="rId4" Type="http://schemas.openxmlformats.org/officeDocument/2006/relationships/image" Target="../media/image172.png"/></Relationships>
</file>

<file path=ppt/slides/_rels/slide37.xml.rels><?xml version="1.0" encoding="UTF-8" standalone="yes"?>
<Relationships xmlns="http://schemas.openxmlformats.org/package/2006/relationships"><Relationship Id="rId8" Type="http://schemas.openxmlformats.org/officeDocument/2006/relationships/image" Target="../media/image167.svg"/><Relationship Id="rId3" Type="http://schemas.openxmlformats.org/officeDocument/2006/relationships/image" Target="../media/image93.png"/><Relationship Id="rId7" Type="http://schemas.openxmlformats.org/officeDocument/2006/relationships/image" Target="../media/image166.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hyperlink" Target="https://www.salto-youth.net/" TargetMode="External"/><Relationship Id="rId5" Type="http://schemas.openxmlformats.org/officeDocument/2006/relationships/image" Target="../media/image175.svg"/><Relationship Id="rId10" Type="http://schemas.openxmlformats.org/officeDocument/2006/relationships/hyperlink" Target="https://europa.eu/youth/solidarity/projects_en" TargetMode="External"/><Relationship Id="rId4" Type="http://schemas.openxmlformats.org/officeDocument/2006/relationships/image" Target="../media/image174.png"/><Relationship Id="rId9" Type="http://schemas.openxmlformats.org/officeDocument/2006/relationships/hyperlink" Target="https://europa.eu/youth/solidarity_en"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176.jpeg"/><Relationship Id="rId5" Type="http://schemas.openxmlformats.org/officeDocument/2006/relationships/image" Target="../media/image139.svg"/><Relationship Id="rId4" Type="http://schemas.openxmlformats.org/officeDocument/2006/relationships/image" Target="../media/image138.png"/></Relationships>
</file>

<file path=ppt/slides/_rels/slide39.xml.rels><?xml version="1.0" encoding="UTF-8" standalone="yes"?>
<Relationships xmlns="http://schemas.openxmlformats.org/package/2006/relationships"><Relationship Id="rId13" Type="http://schemas.openxmlformats.org/officeDocument/2006/relationships/image" Target="../media/image179.png"/><Relationship Id="rId18" Type="http://schemas.openxmlformats.org/officeDocument/2006/relationships/image" Target="../media/image183.png"/><Relationship Id="rId26" Type="http://schemas.openxmlformats.org/officeDocument/2006/relationships/image" Target="../media/image23.png"/><Relationship Id="rId21" Type="http://schemas.openxmlformats.org/officeDocument/2006/relationships/image" Target="../media/image186.png"/><Relationship Id="rId34" Type="http://schemas.openxmlformats.org/officeDocument/2006/relationships/image" Target="../media/image192.png"/><Relationship Id="rId7" Type="http://schemas.openxmlformats.org/officeDocument/2006/relationships/image" Target="../media/image5.jpeg"/><Relationship Id="rId12" Type="http://schemas.openxmlformats.org/officeDocument/2006/relationships/image" Target="../media/image10.png"/><Relationship Id="rId17" Type="http://schemas.openxmlformats.org/officeDocument/2006/relationships/image" Target="../media/image182.svg"/><Relationship Id="rId25" Type="http://schemas.openxmlformats.org/officeDocument/2006/relationships/image" Target="../media/image188.png"/><Relationship Id="rId33" Type="http://schemas.openxmlformats.org/officeDocument/2006/relationships/image" Target="../media/image30.svg"/><Relationship Id="rId38" Type="http://schemas.openxmlformats.org/officeDocument/2006/relationships/image" Target="../media/image196.jpeg"/><Relationship Id="rId2" Type="http://schemas.openxmlformats.org/officeDocument/2006/relationships/notesSlide" Target="../notesSlides/notesSlide39.xml"/><Relationship Id="rId16" Type="http://schemas.openxmlformats.org/officeDocument/2006/relationships/image" Target="../media/image181.png"/><Relationship Id="rId20" Type="http://schemas.openxmlformats.org/officeDocument/2006/relationships/image" Target="../media/image185.svg"/><Relationship Id="rId29" Type="http://schemas.openxmlformats.org/officeDocument/2006/relationships/image" Target="../media/image190.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78.svg"/><Relationship Id="rId24" Type="http://schemas.openxmlformats.org/officeDocument/2006/relationships/image" Target="../media/image21.svg"/><Relationship Id="rId32" Type="http://schemas.openxmlformats.org/officeDocument/2006/relationships/image" Target="../media/image29.png"/><Relationship Id="rId37" Type="http://schemas.openxmlformats.org/officeDocument/2006/relationships/image" Target="../media/image195.png"/><Relationship Id="rId5" Type="http://schemas.openxmlformats.org/officeDocument/2006/relationships/image" Target="../media/image3.png"/><Relationship Id="rId15" Type="http://schemas.openxmlformats.org/officeDocument/2006/relationships/image" Target="../media/image180.png"/><Relationship Id="rId23" Type="http://schemas.openxmlformats.org/officeDocument/2006/relationships/image" Target="../media/image20.png"/><Relationship Id="rId28" Type="http://schemas.openxmlformats.org/officeDocument/2006/relationships/image" Target="../media/image189.png"/><Relationship Id="rId36" Type="http://schemas.openxmlformats.org/officeDocument/2006/relationships/image" Target="../media/image194.svg"/><Relationship Id="rId10" Type="http://schemas.openxmlformats.org/officeDocument/2006/relationships/image" Target="../media/image177.png"/><Relationship Id="rId19" Type="http://schemas.openxmlformats.org/officeDocument/2006/relationships/image" Target="../media/image184.png"/><Relationship Id="rId31" Type="http://schemas.openxmlformats.org/officeDocument/2006/relationships/image" Target="../media/image191.png"/><Relationship Id="rId4" Type="http://schemas.openxmlformats.org/officeDocument/2006/relationships/image" Target="../media/image2.svg"/><Relationship Id="rId9" Type="http://schemas.openxmlformats.org/officeDocument/2006/relationships/image" Target="../media/image7.jpeg"/><Relationship Id="rId14" Type="http://schemas.openxmlformats.org/officeDocument/2006/relationships/image" Target="../media/image11.png"/><Relationship Id="rId22" Type="http://schemas.openxmlformats.org/officeDocument/2006/relationships/image" Target="../media/image187.png"/><Relationship Id="rId27" Type="http://schemas.openxmlformats.org/officeDocument/2006/relationships/image" Target="../media/image24.svg"/><Relationship Id="rId30" Type="http://schemas.openxmlformats.org/officeDocument/2006/relationships/image" Target="../media/image27.png"/><Relationship Id="rId35" Type="http://schemas.openxmlformats.org/officeDocument/2006/relationships/image" Target="../media/image193.png"/><Relationship Id="rId8" Type="http://schemas.openxmlformats.org/officeDocument/2006/relationships/image" Target="../media/image6.jpeg"/><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
          </a:xfrm>
          <a:custGeom>
            <a:avLst/>
            <a:gdLst/>
            <a:ahLst/>
            <a:cxnLst/>
            <a:rect l="l" t="t" r="r" b="b"/>
            <a:pathLst>
              <a:path w="18288000" h="1028700">
                <a:moveTo>
                  <a:pt x="0" y="0"/>
                </a:moveTo>
                <a:lnTo>
                  <a:pt x="18288000" y="0"/>
                </a:lnTo>
                <a:lnTo>
                  <a:pt x="18288000" y="1028700"/>
                </a:lnTo>
                <a:lnTo>
                  <a:pt x="0" y="10287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0" y="8001914"/>
            <a:ext cx="2295524" cy="1619249"/>
            <a:chOff x="0" y="0"/>
            <a:chExt cx="3060699" cy="2158999"/>
          </a:xfrm>
        </p:grpSpPr>
        <p:sp>
          <p:nvSpPr>
            <p:cNvPr id="4" name="Freeform 4"/>
            <p:cNvSpPr/>
            <p:nvPr/>
          </p:nvSpPr>
          <p:spPr>
            <a:xfrm>
              <a:off x="0" y="0"/>
              <a:ext cx="3060700" cy="2159000"/>
            </a:xfrm>
            <a:custGeom>
              <a:avLst/>
              <a:gdLst/>
              <a:ahLst/>
              <a:cxnLst/>
              <a:rect l="l" t="t" r="r" b="b"/>
              <a:pathLst>
                <a:path w="3060700" h="2159000">
                  <a:moveTo>
                    <a:pt x="0" y="0"/>
                  </a:moveTo>
                  <a:lnTo>
                    <a:pt x="3060700" y="0"/>
                  </a:lnTo>
                  <a:lnTo>
                    <a:pt x="3060700" y="2159000"/>
                  </a:lnTo>
                  <a:lnTo>
                    <a:pt x="0" y="2159000"/>
                  </a:lnTo>
                  <a:lnTo>
                    <a:pt x="0" y="0"/>
                  </a:lnTo>
                  <a:close/>
                </a:path>
              </a:pathLst>
            </a:custGeom>
            <a:blipFill>
              <a:blip r:embed="rId5"/>
              <a:stretch>
                <a:fillRect t="-15" b="-15"/>
              </a:stretch>
            </a:blipFill>
          </p:spPr>
          <p:txBody>
            <a:bodyPr/>
            <a:lstStyle/>
            <a:p>
              <a:endParaRPr lang="es-ES"/>
            </a:p>
          </p:txBody>
        </p:sp>
      </p:grpSp>
      <p:grpSp>
        <p:nvGrpSpPr>
          <p:cNvPr id="5" name="Group 5"/>
          <p:cNvGrpSpPr/>
          <p:nvPr/>
        </p:nvGrpSpPr>
        <p:grpSpPr>
          <a:xfrm>
            <a:off x="2292276" y="7879150"/>
            <a:ext cx="1743074" cy="1743074"/>
            <a:chOff x="0" y="0"/>
            <a:chExt cx="2324099" cy="2324099"/>
          </a:xfrm>
        </p:grpSpPr>
        <p:sp>
          <p:nvSpPr>
            <p:cNvPr id="6" name="Freeform 6"/>
            <p:cNvSpPr/>
            <p:nvPr/>
          </p:nvSpPr>
          <p:spPr>
            <a:xfrm>
              <a:off x="0" y="0"/>
              <a:ext cx="2324100" cy="2324100"/>
            </a:xfrm>
            <a:custGeom>
              <a:avLst/>
              <a:gdLst/>
              <a:ahLst/>
              <a:cxnLst/>
              <a:rect l="l" t="t" r="r" b="b"/>
              <a:pathLst>
                <a:path w="2324100" h="2324100">
                  <a:moveTo>
                    <a:pt x="0" y="0"/>
                  </a:moveTo>
                  <a:lnTo>
                    <a:pt x="2324100" y="0"/>
                  </a:lnTo>
                  <a:lnTo>
                    <a:pt x="2324100" y="2324100"/>
                  </a:lnTo>
                  <a:lnTo>
                    <a:pt x="0" y="2324100"/>
                  </a:lnTo>
                  <a:lnTo>
                    <a:pt x="0" y="0"/>
                  </a:lnTo>
                  <a:close/>
                </a:path>
              </a:pathLst>
            </a:custGeom>
            <a:blipFill>
              <a:blip r:embed="rId6"/>
              <a:stretch>
                <a:fillRect/>
              </a:stretch>
            </a:blipFill>
          </p:spPr>
          <p:txBody>
            <a:bodyPr/>
            <a:lstStyle/>
            <a:p>
              <a:endParaRPr lang="es-ES"/>
            </a:p>
          </p:txBody>
        </p:sp>
      </p:grpSp>
      <p:grpSp>
        <p:nvGrpSpPr>
          <p:cNvPr id="7" name="Group 7"/>
          <p:cNvGrpSpPr/>
          <p:nvPr/>
        </p:nvGrpSpPr>
        <p:grpSpPr>
          <a:xfrm>
            <a:off x="6454977" y="8287384"/>
            <a:ext cx="2693581" cy="1118680"/>
            <a:chOff x="0" y="0"/>
            <a:chExt cx="3591441" cy="1491573"/>
          </a:xfrm>
        </p:grpSpPr>
        <p:sp>
          <p:nvSpPr>
            <p:cNvPr id="8" name="Freeform 8"/>
            <p:cNvSpPr/>
            <p:nvPr/>
          </p:nvSpPr>
          <p:spPr>
            <a:xfrm>
              <a:off x="0" y="0"/>
              <a:ext cx="3591433" cy="1491615"/>
            </a:xfrm>
            <a:custGeom>
              <a:avLst/>
              <a:gdLst/>
              <a:ahLst/>
              <a:cxnLst/>
              <a:rect l="l" t="t" r="r" b="b"/>
              <a:pathLst>
                <a:path w="3591433" h="1491615">
                  <a:moveTo>
                    <a:pt x="0" y="0"/>
                  </a:moveTo>
                  <a:lnTo>
                    <a:pt x="3591433" y="0"/>
                  </a:lnTo>
                  <a:lnTo>
                    <a:pt x="3591433" y="1491615"/>
                  </a:lnTo>
                  <a:lnTo>
                    <a:pt x="0" y="1491615"/>
                  </a:lnTo>
                  <a:lnTo>
                    <a:pt x="0" y="0"/>
                  </a:lnTo>
                  <a:close/>
                </a:path>
              </a:pathLst>
            </a:custGeom>
            <a:blipFill>
              <a:blip r:embed="rId7"/>
              <a:stretch>
                <a:fillRect t="-104" b="-102"/>
              </a:stretch>
            </a:blipFill>
          </p:spPr>
          <p:txBody>
            <a:bodyPr/>
            <a:lstStyle/>
            <a:p>
              <a:endParaRPr lang="es-ES"/>
            </a:p>
          </p:txBody>
        </p:sp>
      </p:grpSp>
      <p:grpSp>
        <p:nvGrpSpPr>
          <p:cNvPr id="9" name="Group 9"/>
          <p:cNvGrpSpPr/>
          <p:nvPr/>
        </p:nvGrpSpPr>
        <p:grpSpPr>
          <a:xfrm>
            <a:off x="9329463" y="7688212"/>
            <a:ext cx="2606410" cy="1933574"/>
            <a:chOff x="0" y="0"/>
            <a:chExt cx="3475213" cy="2578099"/>
          </a:xfrm>
        </p:grpSpPr>
        <p:sp>
          <p:nvSpPr>
            <p:cNvPr id="10" name="Freeform 10"/>
            <p:cNvSpPr/>
            <p:nvPr/>
          </p:nvSpPr>
          <p:spPr>
            <a:xfrm>
              <a:off x="0" y="0"/>
              <a:ext cx="3475228" cy="2578100"/>
            </a:xfrm>
            <a:custGeom>
              <a:avLst/>
              <a:gdLst/>
              <a:ahLst/>
              <a:cxnLst/>
              <a:rect l="l" t="t" r="r" b="b"/>
              <a:pathLst>
                <a:path w="3475228" h="2578100">
                  <a:moveTo>
                    <a:pt x="0" y="0"/>
                  </a:moveTo>
                  <a:lnTo>
                    <a:pt x="3475228" y="0"/>
                  </a:lnTo>
                  <a:lnTo>
                    <a:pt x="3475228" y="2578100"/>
                  </a:lnTo>
                  <a:lnTo>
                    <a:pt x="0" y="2578100"/>
                  </a:lnTo>
                  <a:lnTo>
                    <a:pt x="0" y="0"/>
                  </a:lnTo>
                  <a:close/>
                </a:path>
              </a:pathLst>
            </a:custGeom>
            <a:blipFill>
              <a:blip r:embed="rId8"/>
              <a:stretch>
                <a:fillRect t="-129" b="-129"/>
              </a:stretch>
            </a:blipFill>
          </p:spPr>
          <p:txBody>
            <a:bodyPr/>
            <a:lstStyle/>
            <a:p>
              <a:endParaRPr lang="es-ES"/>
            </a:p>
          </p:txBody>
        </p:sp>
      </p:grpSp>
      <p:grpSp>
        <p:nvGrpSpPr>
          <p:cNvPr id="11" name="Group 11"/>
          <p:cNvGrpSpPr/>
          <p:nvPr/>
        </p:nvGrpSpPr>
        <p:grpSpPr>
          <a:xfrm>
            <a:off x="455641" y="1419509"/>
            <a:ext cx="2512331" cy="2664234"/>
            <a:chOff x="0" y="0"/>
            <a:chExt cx="3349775" cy="3552312"/>
          </a:xfrm>
        </p:grpSpPr>
        <p:sp>
          <p:nvSpPr>
            <p:cNvPr id="12" name="Freeform 12"/>
            <p:cNvSpPr/>
            <p:nvPr/>
          </p:nvSpPr>
          <p:spPr>
            <a:xfrm>
              <a:off x="0" y="0"/>
              <a:ext cx="3349752" cy="3552317"/>
            </a:xfrm>
            <a:custGeom>
              <a:avLst/>
              <a:gdLst/>
              <a:ahLst/>
              <a:cxnLst/>
              <a:rect l="l" t="t" r="r" b="b"/>
              <a:pathLst>
                <a:path w="3349752" h="3552317">
                  <a:moveTo>
                    <a:pt x="0" y="0"/>
                  </a:moveTo>
                  <a:lnTo>
                    <a:pt x="3349752" y="0"/>
                  </a:lnTo>
                  <a:lnTo>
                    <a:pt x="3349752" y="3552317"/>
                  </a:lnTo>
                  <a:lnTo>
                    <a:pt x="0" y="3552317"/>
                  </a:lnTo>
                  <a:lnTo>
                    <a:pt x="0" y="0"/>
                  </a:lnTo>
                  <a:close/>
                </a:path>
              </a:pathLst>
            </a:custGeom>
            <a:blipFill>
              <a:blip r:embed="rId9"/>
              <a:stretch>
                <a:fillRect t="-111" b="-111"/>
              </a:stretch>
            </a:blipFill>
          </p:spPr>
          <p:txBody>
            <a:bodyPr/>
            <a:lstStyle/>
            <a:p>
              <a:endParaRPr lang="es-ES"/>
            </a:p>
          </p:txBody>
        </p:sp>
      </p:grpSp>
      <p:sp>
        <p:nvSpPr>
          <p:cNvPr id="13" name="Freeform 13"/>
          <p:cNvSpPr/>
          <p:nvPr/>
        </p:nvSpPr>
        <p:spPr>
          <a:xfrm>
            <a:off x="0" y="9871632"/>
            <a:ext cx="18288000" cy="415385"/>
          </a:xfrm>
          <a:custGeom>
            <a:avLst/>
            <a:gdLst/>
            <a:ahLst/>
            <a:cxnLst/>
            <a:rect l="l" t="t" r="r" b="b"/>
            <a:pathLst>
              <a:path w="18288000" h="415385">
                <a:moveTo>
                  <a:pt x="0" y="0"/>
                </a:moveTo>
                <a:lnTo>
                  <a:pt x="18288000" y="0"/>
                </a:lnTo>
                <a:lnTo>
                  <a:pt x="18288000" y="415385"/>
                </a:lnTo>
                <a:lnTo>
                  <a:pt x="0" y="41538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grpSp>
        <p:nvGrpSpPr>
          <p:cNvPr id="14" name="Group 14"/>
          <p:cNvGrpSpPr/>
          <p:nvPr/>
        </p:nvGrpSpPr>
        <p:grpSpPr>
          <a:xfrm>
            <a:off x="15791983" y="1706190"/>
            <a:ext cx="1990724" cy="2095499"/>
            <a:chOff x="0" y="0"/>
            <a:chExt cx="2654299" cy="2793999"/>
          </a:xfrm>
        </p:grpSpPr>
        <p:sp>
          <p:nvSpPr>
            <p:cNvPr id="15" name="Freeform 15"/>
            <p:cNvSpPr/>
            <p:nvPr/>
          </p:nvSpPr>
          <p:spPr>
            <a:xfrm>
              <a:off x="0" y="0"/>
              <a:ext cx="2654300" cy="2794000"/>
            </a:xfrm>
            <a:custGeom>
              <a:avLst/>
              <a:gdLst/>
              <a:ahLst/>
              <a:cxnLst/>
              <a:rect l="l" t="t" r="r" b="b"/>
              <a:pathLst>
                <a:path w="2654300" h="2794000">
                  <a:moveTo>
                    <a:pt x="0" y="0"/>
                  </a:moveTo>
                  <a:lnTo>
                    <a:pt x="2654300" y="0"/>
                  </a:lnTo>
                  <a:lnTo>
                    <a:pt x="2654300" y="2794000"/>
                  </a:lnTo>
                  <a:lnTo>
                    <a:pt x="0" y="2794000"/>
                  </a:lnTo>
                  <a:lnTo>
                    <a:pt x="0" y="0"/>
                  </a:lnTo>
                  <a:close/>
                </a:path>
              </a:pathLst>
            </a:custGeom>
            <a:blipFill>
              <a:blip r:embed="rId12"/>
              <a:stretch>
                <a:fillRect t="-138" b="-138"/>
              </a:stretch>
            </a:blipFill>
          </p:spPr>
          <p:txBody>
            <a:bodyPr/>
            <a:lstStyle/>
            <a:p>
              <a:endParaRPr lang="es-ES"/>
            </a:p>
          </p:txBody>
        </p:sp>
      </p:grpSp>
      <p:grpSp>
        <p:nvGrpSpPr>
          <p:cNvPr id="16" name="Group 16"/>
          <p:cNvGrpSpPr/>
          <p:nvPr/>
        </p:nvGrpSpPr>
        <p:grpSpPr>
          <a:xfrm>
            <a:off x="11932410" y="8457695"/>
            <a:ext cx="2666999" cy="733424"/>
            <a:chOff x="0" y="0"/>
            <a:chExt cx="3555999" cy="977899"/>
          </a:xfrm>
        </p:grpSpPr>
        <p:sp>
          <p:nvSpPr>
            <p:cNvPr id="17" name="Freeform 17"/>
            <p:cNvSpPr/>
            <p:nvPr/>
          </p:nvSpPr>
          <p:spPr>
            <a:xfrm>
              <a:off x="0" y="0"/>
              <a:ext cx="3556000" cy="977900"/>
            </a:xfrm>
            <a:custGeom>
              <a:avLst/>
              <a:gdLst/>
              <a:ahLst/>
              <a:cxnLst/>
              <a:rect l="l" t="t" r="r" b="b"/>
              <a:pathLst>
                <a:path w="3556000" h="977900">
                  <a:moveTo>
                    <a:pt x="0" y="0"/>
                  </a:moveTo>
                  <a:lnTo>
                    <a:pt x="3556000" y="0"/>
                  </a:lnTo>
                  <a:lnTo>
                    <a:pt x="3556000" y="977900"/>
                  </a:lnTo>
                  <a:lnTo>
                    <a:pt x="0" y="977900"/>
                  </a:lnTo>
                  <a:lnTo>
                    <a:pt x="0" y="0"/>
                  </a:lnTo>
                  <a:close/>
                </a:path>
              </a:pathLst>
            </a:custGeom>
            <a:blipFill>
              <a:blip r:embed="rId13"/>
              <a:stretch>
                <a:fillRect l="-89" r="-89"/>
              </a:stretch>
            </a:blipFill>
          </p:spPr>
          <p:txBody>
            <a:bodyPr/>
            <a:lstStyle/>
            <a:p>
              <a:endParaRPr lang="es-ES"/>
            </a:p>
          </p:txBody>
        </p:sp>
      </p:grpSp>
      <p:grpSp>
        <p:nvGrpSpPr>
          <p:cNvPr id="18" name="Group 18"/>
          <p:cNvGrpSpPr/>
          <p:nvPr/>
        </p:nvGrpSpPr>
        <p:grpSpPr>
          <a:xfrm>
            <a:off x="14730344" y="8384033"/>
            <a:ext cx="801841" cy="806399"/>
            <a:chOff x="0" y="0"/>
            <a:chExt cx="1069121" cy="1075199"/>
          </a:xfrm>
        </p:grpSpPr>
        <p:sp>
          <p:nvSpPr>
            <p:cNvPr id="19" name="Freeform 19"/>
            <p:cNvSpPr/>
            <p:nvPr/>
          </p:nvSpPr>
          <p:spPr>
            <a:xfrm>
              <a:off x="0" y="0"/>
              <a:ext cx="1069086" cy="1075182"/>
            </a:xfrm>
            <a:custGeom>
              <a:avLst/>
              <a:gdLst/>
              <a:ahLst/>
              <a:cxnLst/>
              <a:rect l="l" t="t" r="r" b="b"/>
              <a:pathLst>
                <a:path w="1069086" h="1075182">
                  <a:moveTo>
                    <a:pt x="0" y="0"/>
                  </a:moveTo>
                  <a:lnTo>
                    <a:pt x="1069086" y="0"/>
                  </a:lnTo>
                  <a:lnTo>
                    <a:pt x="1069086" y="1075182"/>
                  </a:lnTo>
                  <a:lnTo>
                    <a:pt x="0" y="1075182"/>
                  </a:lnTo>
                  <a:lnTo>
                    <a:pt x="0" y="0"/>
                  </a:lnTo>
                  <a:close/>
                </a:path>
              </a:pathLst>
            </a:custGeom>
            <a:blipFill>
              <a:blip r:embed="rId14"/>
              <a:stretch>
                <a:fillRect t="-209" r="-3" b="-211"/>
              </a:stretch>
            </a:blipFill>
          </p:spPr>
          <p:txBody>
            <a:bodyPr/>
            <a:lstStyle/>
            <a:p>
              <a:endParaRPr lang="es-ES"/>
            </a:p>
          </p:txBody>
        </p:sp>
      </p:grpSp>
      <p:sp>
        <p:nvSpPr>
          <p:cNvPr id="20" name="Freeform 20"/>
          <p:cNvSpPr/>
          <p:nvPr/>
        </p:nvSpPr>
        <p:spPr>
          <a:xfrm>
            <a:off x="15645396" y="8549436"/>
            <a:ext cx="1180465" cy="201930"/>
          </a:xfrm>
          <a:custGeom>
            <a:avLst/>
            <a:gdLst/>
            <a:ahLst/>
            <a:cxnLst/>
            <a:rect l="l" t="t" r="r" b="b"/>
            <a:pathLst>
              <a:path w="1180465" h="201930">
                <a:moveTo>
                  <a:pt x="0" y="0"/>
                </a:moveTo>
                <a:lnTo>
                  <a:pt x="1180465" y="0"/>
                </a:lnTo>
                <a:lnTo>
                  <a:pt x="1180465" y="201930"/>
                </a:lnTo>
                <a:lnTo>
                  <a:pt x="0" y="201930"/>
                </a:lnTo>
                <a:lnTo>
                  <a:pt x="0" y="0"/>
                </a:lnTo>
                <a:close/>
              </a:path>
            </a:pathLst>
          </a:custGeom>
          <a:blipFill>
            <a:blip r:embed="rId15">
              <a:extLst>
                <a:ext uri="{96DAC541-7B7A-43D3-8B79-37D633B846F1}">
                  <asvg:svgBlip xmlns:asvg="http://schemas.microsoft.com/office/drawing/2016/SVG/main" r:embed="rId16"/>
                </a:ext>
              </a:extLst>
            </a:blip>
            <a:stretch>
              <a:fillRect t="-1858" b="-1858"/>
            </a:stretch>
          </a:blipFill>
        </p:spPr>
        <p:txBody>
          <a:bodyPr/>
          <a:lstStyle/>
          <a:p>
            <a:endParaRPr lang="es-ES"/>
          </a:p>
        </p:txBody>
      </p:sp>
      <p:grpSp>
        <p:nvGrpSpPr>
          <p:cNvPr id="21" name="Group 21"/>
          <p:cNvGrpSpPr/>
          <p:nvPr/>
        </p:nvGrpSpPr>
        <p:grpSpPr>
          <a:xfrm>
            <a:off x="16883481" y="8551762"/>
            <a:ext cx="493393" cy="197072"/>
            <a:chOff x="0" y="0"/>
            <a:chExt cx="657857" cy="262763"/>
          </a:xfrm>
        </p:grpSpPr>
        <p:sp>
          <p:nvSpPr>
            <p:cNvPr id="22" name="Freeform 22"/>
            <p:cNvSpPr/>
            <p:nvPr/>
          </p:nvSpPr>
          <p:spPr>
            <a:xfrm>
              <a:off x="0" y="0"/>
              <a:ext cx="657860" cy="262763"/>
            </a:xfrm>
            <a:custGeom>
              <a:avLst/>
              <a:gdLst/>
              <a:ahLst/>
              <a:cxnLst/>
              <a:rect l="l" t="t" r="r" b="b"/>
              <a:pathLst>
                <a:path w="657860" h="262763">
                  <a:moveTo>
                    <a:pt x="0" y="0"/>
                  </a:moveTo>
                  <a:lnTo>
                    <a:pt x="657860" y="0"/>
                  </a:lnTo>
                  <a:lnTo>
                    <a:pt x="657860" y="262763"/>
                  </a:lnTo>
                  <a:lnTo>
                    <a:pt x="0" y="262763"/>
                  </a:lnTo>
                  <a:lnTo>
                    <a:pt x="0" y="0"/>
                  </a:lnTo>
                  <a:close/>
                </a:path>
              </a:pathLst>
            </a:custGeom>
            <a:blipFill>
              <a:blip r:embed="rId17"/>
              <a:stretch>
                <a:fillRect l="-272" r="-271"/>
              </a:stretch>
            </a:blipFill>
          </p:spPr>
          <p:txBody>
            <a:bodyPr/>
            <a:lstStyle/>
            <a:p>
              <a:endParaRPr lang="es-ES"/>
            </a:p>
          </p:txBody>
        </p:sp>
      </p:grpSp>
      <p:sp>
        <p:nvSpPr>
          <p:cNvPr id="23" name="Freeform 23"/>
          <p:cNvSpPr/>
          <p:nvPr/>
        </p:nvSpPr>
        <p:spPr>
          <a:xfrm>
            <a:off x="17398772" y="8549804"/>
            <a:ext cx="215265" cy="201295"/>
          </a:xfrm>
          <a:custGeom>
            <a:avLst/>
            <a:gdLst/>
            <a:ahLst/>
            <a:cxnLst/>
            <a:rect l="l" t="t" r="r" b="b"/>
            <a:pathLst>
              <a:path w="215265" h="201295">
                <a:moveTo>
                  <a:pt x="0" y="0"/>
                </a:moveTo>
                <a:lnTo>
                  <a:pt x="215265" y="0"/>
                </a:lnTo>
                <a:lnTo>
                  <a:pt x="215265" y="201295"/>
                </a:lnTo>
                <a:lnTo>
                  <a:pt x="0" y="201295"/>
                </a:lnTo>
                <a:lnTo>
                  <a:pt x="0" y="0"/>
                </a:lnTo>
                <a:close/>
              </a:path>
            </a:pathLst>
          </a:custGeom>
          <a:blipFill>
            <a:blip r:embed="rId18">
              <a:extLst>
                <a:ext uri="{96DAC541-7B7A-43D3-8B79-37D633B846F1}">
                  <asvg:svgBlip xmlns:asvg="http://schemas.microsoft.com/office/drawing/2016/SVG/main" r:embed="rId19"/>
                </a:ext>
              </a:extLst>
            </a:blip>
            <a:stretch>
              <a:fillRect t="-1145" b="-1145"/>
            </a:stretch>
          </a:blipFill>
        </p:spPr>
        <p:txBody>
          <a:bodyPr/>
          <a:lstStyle/>
          <a:p>
            <a:endParaRPr lang="es-ES"/>
          </a:p>
        </p:txBody>
      </p:sp>
      <p:grpSp>
        <p:nvGrpSpPr>
          <p:cNvPr id="24" name="Group 24"/>
          <p:cNvGrpSpPr/>
          <p:nvPr/>
        </p:nvGrpSpPr>
        <p:grpSpPr>
          <a:xfrm>
            <a:off x="17632935" y="8551762"/>
            <a:ext cx="354959" cy="197072"/>
            <a:chOff x="0" y="0"/>
            <a:chExt cx="473279" cy="262763"/>
          </a:xfrm>
        </p:grpSpPr>
        <p:sp>
          <p:nvSpPr>
            <p:cNvPr id="25" name="Freeform 25"/>
            <p:cNvSpPr/>
            <p:nvPr/>
          </p:nvSpPr>
          <p:spPr>
            <a:xfrm>
              <a:off x="0" y="0"/>
              <a:ext cx="473329" cy="262763"/>
            </a:xfrm>
            <a:custGeom>
              <a:avLst/>
              <a:gdLst/>
              <a:ahLst/>
              <a:cxnLst/>
              <a:rect l="l" t="t" r="r" b="b"/>
              <a:pathLst>
                <a:path w="473329" h="262763">
                  <a:moveTo>
                    <a:pt x="0" y="0"/>
                  </a:moveTo>
                  <a:lnTo>
                    <a:pt x="473329" y="0"/>
                  </a:lnTo>
                  <a:lnTo>
                    <a:pt x="473329" y="262763"/>
                  </a:lnTo>
                  <a:lnTo>
                    <a:pt x="0" y="262763"/>
                  </a:lnTo>
                  <a:lnTo>
                    <a:pt x="0" y="0"/>
                  </a:lnTo>
                  <a:close/>
                </a:path>
              </a:pathLst>
            </a:custGeom>
            <a:blipFill>
              <a:blip r:embed="rId20"/>
              <a:stretch>
                <a:fillRect l="-733" r="-722"/>
              </a:stretch>
            </a:blipFill>
          </p:spPr>
          <p:txBody>
            <a:bodyPr/>
            <a:lstStyle/>
            <a:p>
              <a:endParaRPr lang="es-ES"/>
            </a:p>
          </p:txBody>
        </p:sp>
      </p:grpSp>
      <p:grpSp>
        <p:nvGrpSpPr>
          <p:cNvPr id="26" name="Group 26"/>
          <p:cNvGrpSpPr/>
          <p:nvPr/>
        </p:nvGrpSpPr>
        <p:grpSpPr>
          <a:xfrm>
            <a:off x="15642468" y="8866867"/>
            <a:ext cx="117136" cy="158410"/>
            <a:chOff x="0" y="0"/>
            <a:chExt cx="156181" cy="211213"/>
          </a:xfrm>
        </p:grpSpPr>
        <p:sp>
          <p:nvSpPr>
            <p:cNvPr id="27" name="Freeform 27"/>
            <p:cNvSpPr/>
            <p:nvPr/>
          </p:nvSpPr>
          <p:spPr>
            <a:xfrm>
              <a:off x="0" y="0"/>
              <a:ext cx="156210" cy="211201"/>
            </a:xfrm>
            <a:custGeom>
              <a:avLst/>
              <a:gdLst/>
              <a:ahLst/>
              <a:cxnLst/>
              <a:rect l="l" t="t" r="r" b="b"/>
              <a:pathLst>
                <a:path w="156210" h="211201">
                  <a:moveTo>
                    <a:pt x="0" y="0"/>
                  </a:moveTo>
                  <a:lnTo>
                    <a:pt x="156210" y="0"/>
                  </a:lnTo>
                  <a:lnTo>
                    <a:pt x="156210" y="211201"/>
                  </a:lnTo>
                  <a:lnTo>
                    <a:pt x="0" y="211201"/>
                  </a:lnTo>
                  <a:lnTo>
                    <a:pt x="0" y="0"/>
                  </a:lnTo>
                  <a:close/>
                </a:path>
              </a:pathLst>
            </a:custGeom>
            <a:blipFill>
              <a:blip r:embed="rId21"/>
              <a:stretch>
                <a:fillRect t="-2196" r="18" b="-2202"/>
              </a:stretch>
            </a:blipFill>
          </p:spPr>
          <p:txBody>
            <a:bodyPr/>
            <a:lstStyle/>
            <a:p>
              <a:endParaRPr lang="es-ES"/>
            </a:p>
          </p:txBody>
        </p:sp>
      </p:grpSp>
      <p:sp>
        <p:nvSpPr>
          <p:cNvPr id="28" name="Freeform 28"/>
          <p:cNvSpPr/>
          <p:nvPr/>
        </p:nvSpPr>
        <p:spPr>
          <a:xfrm>
            <a:off x="15784449" y="8869590"/>
            <a:ext cx="88583" cy="153734"/>
          </a:xfrm>
          <a:custGeom>
            <a:avLst/>
            <a:gdLst/>
            <a:ahLst/>
            <a:cxnLst/>
            <a:rect l="l" t="t" r="r" b="b"/>
            <a:pathLst>
              <a:path w="88583" h="153734">
                <a:moveTo>
                  <a:pt x="0" y="0"/>
                </a:moveTo>
                <a:lnTo>
                  <a:pt x="88583" y="0"/>
                </a:lnTo>
                <a:lnTo>
                  <a:pt x="88583" y="153734"/>
                </a:lnTo>
                <a:lnTo>
                  <a:pt x="0" y="153734"/>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s-ES"/>
          </a:p>
        </p:txBody>
      </p:sp>
      <p:grpSp>
        <p:nvGrpSpPr>
          <p:cNvPr id="29" name="Group 29"/>
          <p:cNvGrpSpPr/>
          <p:nvPr/>
        </p:nvGrpSpPr>
        <p:grpSpPr>
          <a:xfrm>
            <a:off x="15902935" y="8869074"/>
            <a:ext cx="136598" cy="154119"/>
            <a:chOff x="0" y="0"/>
            <a:chExt cx="182131" cy="205492"/>
          </a:xfrm>
        </p:grpSpPr>
        <p:sp>
          <p:nvSpPr>
            <p:cNvPr id="30" name="Freeform 30"/>
            <p:cNvSpPr/>
            <p:nvPr/>
          </p:nvSpPr>
          <p:spPr>
            <a:xfrm>
              <a:off x="0" y="0"/>
              <a:ext cx="182118" cy="205486"/>
            </a:xfrm>
            <a:custGeom>
              <a:avLst/>
              <a:gdLst/>
              <a:ahLst/>
              <a:cxnLst/>
              <a:rect l="l" t="t" r="r" b="b"/>
              <a:pathLst>
                <a:path w="182118" h="205486">
                  <a:moveTo>
                    <a:pt x="0" y="0"/>
                  </a:moveTo>
                  <a:lnTo>
                    <a:pt x="182118" y="0"/>
                  </a:lnTo>
                  <a:lnTo>
                    <a:pt x="182118" y="205486"/>
                  </a:lnTo>
                  <a:lnTo>
                    <a:pt x="0" y="205486"/>
                  </a:lnTo>
                  <a:lnTo>
                    <a:pt x="0" y="0"/>
                  </a:lnTo>
                  <a:close/>
                </a:path>
              </a:pathLst>
            </a:custGeom>
            <a:blipFill>
              <a:blip r:embed="rId24"/>
              <a:stretch>
                <a:fillRect l="-772" r="-779" b="-2"/>
              </a:stretch>
            </a:blipFill>
          </p:spPr>
          <p:txBody>
            <a:bodyPr/>
            <a:lstStyle/>
            <a:p>
              <a:endParaRPr lang="es-ES"/>
            </a:p>
          </p:txBody>
        </p:sp>
      </p:grpSp>
      <p:sp>
        <p:nvSpPr>
          <p:cNvPr id="31" name="Freeform 31"/>
          <p:cNvSpPr/>
          <p:nvPr/>
        </p:nvSpPr>
        <p:spPr>
          <a:xfrm>
            <a:off x="16061068" y="8869590"/>
            <a:ext cx="116110" cy="153829"/>
          </a:xfrm>
          <a:custGeom>
            <a:avLst/>
            <a:gdLst/>
            <a:ahLst/>
            <a:cxnLst/>
            <a:rect l="l" t="t" r="r" b="b"/>
            <a:pathLst>
              <a:path w="116110" h="153829">
                <a:moveTo>
                  <a:pt x="0" y="0"/>
                </a:moveTo>
                <a:lnTo>
                  <a:pt x="116110" y="0"/>
                </a:lnTo>
                <a:lnTo>
                  <a:pt x="116110" y="153829"/>
                </a:lnTo>
                <a:lnTo>
                  <a:pt x="0" y="153829"/>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s-ES"/>
          </a:p>
        </p:txBody>
      </p:sp>
      <p:grpSp>
        <p:nvGrpSpPr>
          <p:cNvPr id="32" name="Group 32"/>
          <p:cNvGrpSpPr/>
          <p:nvPr/>
        </p:nvGrpSpPr>
        <p:grpSpPr>
          <a:xfrm>
            <a:off x="16198653" y="8866744"/>
            <a:ext cx="279806" cy="158656"/>
            <a:chOff x="0" y="0"/>
            <a:chExt cx="373075" cy="211541"/>
          </a:xfrm>
        </p:grpSpPr>
        <p:sp>
          <p:nvSpPr>
            <p:cNvPr id="33" name="Freeform 33"/>
            <p:cNvSpPr/>
            <p:nvPr/>
          </p:nvSpPr>
          <p:spPr>
            <a:xfrm>
              <a:off x="0" y="0"/>
              <a:ext cx="373126" cy="211582"/>
            </a:xfrm>
            <a:custGeom>
              <a:avLst/>
              <a:gdLst/>
              <a:ahLst/>
              <a:cxnLst/>
              <a:rect l="l" t="t" r="r" b="b"/>
              <a:pathLst>
                <a:path w="373126" h="211582">
                  <a:moveTo>
                    <a:pt x="0" y="0"/>
                  </a:moveTo>
                  <a:lnTo>
                    <a:pt x="373126" y="0"/>
                  </a:lnTo>
                  <a:lnTo>
                    <a:pt x="373126" y="211582"/>
                  </a:lnTo>
                  <a:lnTo>
                    <a:pt x="0" y="211582"/>
                  </a:lnTo>
                  <a:lnTo>
                    <a:pt x="0" y="0"/>
                  </a:lnTo>
                  <a:close/>
                </a:path>
              </a:pathLst>
            </a:custGeom>
            <a:blipFill>
              <a:blip r:embed="rId27"/>
              <a:stretch>
                <a:fillRect t="-388" r="13" b="-369"/>
              </a:stretch>
            </a:blipFill>
          </p:spPr>
          <p:txBody>
            <a:bodyPr/>
            <a:lstStyle/>
            <a:p>
              <a:endParaRPr lang="es-ES"/>
            </a:p>
          </p:txBody>
        </p:sp>
      </p:grpSp>
      <p:grpSp>
        <p:nvGrpSpPr>
          <p:cNvPr id="34" name="Group 34"/>
          <p:cNvGrpSpPr/>
          <p:nvPr/>
        </p:nvGrpSpPr>
        <p:grpSpPr>
          <a:xfrm>
            <a:off x="16552512" y="8866867"/>
            <a:ext cx="227174" cy="158410"/>
            <a:chOff x="0" y="0"/>
            <a:chExt cx="302899" cy="211213"/>
          </a:xfrm>
        </p:grpSpPr>
        <p:sp>
          <p:nvSpPr>
            <p:cNvPr id="35" name="Freeform 35"/>
            <p:cNvSpPr/>
            <p:nvPr/>
          </p:nvSpPr>
          <p:spPr>
            <a:xfrm>
              <a:off x="0" y="0"/>
              <a:ext cx="302895" cy="211201"/>
            </a:xfrm>
            <a:custGeom>
              <a:avLst/>
              <a:gdLst/>
              <a:ahLst/>
              <a:cxnLst/>
              <a:rect l="l" t="t" r="r" b="b"/>
              <a:pathLst>
                <a:path w="302895" h="211201">
                  <a:moveTo>
                    <a:pt x="0" y="0"/>
                  </a:moveTo>
                  <a:lnTo>
                    <a:pt x="302895" y="0"/>
                  </a:lnTo>
                  <a:lnTo>
                    <a:pt x="302895" y="211201"/>
                  </a:lnTo>
                  <a:lnTo>
                    <a:pt x="0" y="211201"/>
                  </a:lnTo>
                  <a:lnTo>
                    <a:pt x="0" y="0"/>
                  </a:lnTo>
                  <a:close/>
                </a:path>
              </a:pathLst>
            </a:custGeom>
            <a:blipFill>
              <a:blip r:embed="rId28"/>
              <a:stretch>
                <a:fillRect t="-2148" r="-1" b="-2154"/>
              </a:stretch>
            </a:blipFill>
          </p:spPr>
          <p:txBody>
            <a:bodyPr/>
            <a:lstStyle/>
            <a:p>
              <a:endParaRPr lang="es-ES"/>
            </a:p>
          </p:txBody>
        </p:sp>
      </p:grpSp>
      <p:grpSp>
        <p:nvGrpSpPr>
          <p:cNvPr id="36" name="Group 36"/>
          <p:cNvGrpSpPr/>
          <p:nvPr/>
        </p:nvGrpSpPr>
        <p:grpSpPr>
          <a:xfrm>
            <a:off x="16800127" y="8869074"/>
            <a:ext cx="126316" cy="156203"/>
            <a:chOff x="0" y="0"/>
            <a:chExt cx="168421" cy="208271"/>
          </a:xfrm>
        </p:grpSpPr>
        <p:sp>
          <p:nvSpPr>
            <p:cNvPr id="37" name="Freeform 37"/>
            <p:cNvSpPr/>
            <p:nvPr/>
          </p:nvSpPr>
          <p:spPr>
            <a:xfrm>
              <a:off x="0" y="0"/>
              <a:ext cx="168402" cy="208280"/>
            </a:xfrm>
            <a:custGeom>
              <a:avLst/>
              <a:gdLst/>
              <a:ahLst/>
              <a:cxnLst/>
              <a:rect l="l" t="t" r="r" b="b"/>
              <a:pathLst>
                <a:path w="168402" h="208280">
                  <a:moveTo>
                    <a:pt x="0" y="0"/>
                  </a:moveTo>
                  <a:lnTo>
                    <a:pt x="168402" y="0"/>
                  </a:lnTo>
                  <a:lnTo>
                    <a:pt x="168402" y="208280"/>
                  </a:lnTo>
                  <a:lnTo>
                    <a:pt x="0" y="208280"/>
                  </a:lnTo>
                  <a:lnTo>
                    <a:pt x="0" y="0"/>
                  </a:lnTo>
                  <a:close/>
                </a:path>
              </a:pathLst>
            </a:custGeom>
            <a:blipFill>
              <a:blip r:embed="rId29"/>
              <a:stretch>
                <a:fillRect t="-1073" r="-11" b="-1069"/>
              </a:stretch>
            </a:blipFill>
          </p:spPr>
          <p:txBody>
            <a:bodyPr/>
            <a:lstStyle/>
            <a:p>
              <a:endParaRPr lang="es-ES"/>
            </a:p>
          </p:txBody>
        </p:sp>
      </p:grpSp>
      <p:grpSp>
        <p:nvGrpSpPr>
          <p:cNvPr id="38" name="Group 38"/>
          <p:cNvGrpSpPr/>
          <p:nvPr/>
        </p:nvGrpSpPr>
        <p:grpSpPr>
          <a:xfrm>
            <a:off x="16962061" y="8868951"/>
            <a:ext cx="127663" cy="154119"/>
            <a:chOff x="0" y="0"/>
            <a:chExt cx="170217" cy="205492"/>
          </a:xfrm>
        </p:grpSpPr>
        <p:sp>
          <p:nvSpPr>
            <p:cNvPr id="39" name="Freeform 39"/>
            <p:cNvSpPr/>
            <p:nvPr/>
          </p:nvSpPr>
          <p:spPr>
            <a:xfrm>
              <a:off x="0" y="0"/>
              <a:ext cx="170180" cy="205486"/>
            </a:xfrm>
            <a:custGeom>
              <a:avLst/>
              <a:gdLst/>
              <a:ahLst/>
              <a:cxnLst/>
              <a:rect l="l" t="t" r="r" b="b"/>
              <a:pathLst>
                <a:path w="170180" h="205486">
                  <a:moveTo>
                    <a:pt x="0" y="0"/>
                  </a:moveTo>
                  <a:lnTo>
                    <a:pt x="170180" y="0"/>
                  </a:lnTo>
                  <a:lnTo>
                    <a:pt x="170180" y="205486"/>
                  </a:lnTo>
                  <a:lnTo>
                    <a:pt x="0" y="205486"/>
                  </a:lnTo>
                  <a:lnTo>
                    <a:pt x="0" y="0"/>
                  </a:lnTo>
                  <a:close/>
                </a:path>
              </a:pathLst>
            </a:custGeom>
            <a:blipFill>
              <a:blip r:embed="rId30"/>
              <a:stretch>
                <a:fillRect t="-1771" r="-21" b="-1774"/>
              </a:stretch>
            </a:blipFill>
          </p:spPr>
          <p:txBody>
            <a:bodyPr/>
            <a:lstStyle/>
            <a:p>
              <a:endParaRPr lang="es-ES"/>
            </a:p>
          </p:txBody>
        </p:sp>
      </p:grpSp>
      <p:sp>
        <p:nvSpPr>
          <p:cNvPr id="40" name="Freeform 40"/>
          <p:cNvSpPr/>
          <p:nvPr/>
        </p:nvSpPr>
        <p:spPr>
          <a:xfrm>
            <a:off x="17119345" y="8869074"/>
            <a:ext cx="32671" cy="154114"/>
          </a:xfrm>
          <a:custGeom>
            <a:avLst/>
            <a:gdLst/>
            <a:ahLst/>
            <a:cxnLst/>
            <a:rect l="l" t="t" r="r" b="b"/>
            <a:pathLst>
              <a:path w="32671" h="154114">
                <a:moveTo>
                  <a:pt x="0" y="0"/>
                </a:moveTo>
                <a:lnTo>
                  <a:pt x="32671" y="0"/>
                </a:lnTo>
                <a:lnTo>
                  <a:pt x="32671" y="154114"/>
                </a:lnTo>
                <a:lnTo>
                  <a:pt x="0" y="154114"/>
                </a:lnTo>
                <a:lnTo>
                  <a:pt x="0" y="0"/>
                </a:lnTo>
                <a:close/>
              </a:path>
            </a:pathLst>
          </a:custGeom>
          <a:blipFill>
            <a:blip r:embed="rId31">
              <a:extLst>
                <a:ext uri="{96DAC541-7B7A-43D3-8B79-37D633B846F1}">
                  <asvg:svgBlip xmlns:asvg="http://schemas.microsoft.com/office/drawing/2016/SVG/main" r:embed="rId32"/>
                </a:ext>
              </a:extLst>
            </a:blip>
            <a:stretch>
              <a:fillRect/>
            </a:stretch>
          </a:blipFill>
        </p:spPr>
        <p:txBody>
          <a:bodyPr/>
          <a:lstStyle/>
          <a:p>
            <a:endParaRPr lang="es-ES"/>
          </a:p>
        </p:txBody>
      </p:sp>
      <p:grpSp>
        <p:nvGrpSpPr>
          <p:cNvPr id="41" name="Group 41"/>
          <p:cNvGrpSpPr/>
          <p:nvPr/>
        </p:nvGrpSpPr>
        <p:grpSpPr>
          <a:xfrm>
            <a:off x="17223140" y="8868461"/>
            <a:ext cx="254102" cy="154927"/>
            <a:chOff x="0" y="0"/>
            <a:chExt cx="338803" cy="206569"/>
          </a:xfrm>
        </p:grpSpPr>
        <p:sp>
          <p:nvSpPr>
            <p:cNvPr id="42" name="Freeform 42"/>
            <p:cNvSpPr/>
            <p:nvPr/>
          </p:nvSpPr>
          <p:spPr>
            <a:xfrm>
              <a:off x="0" y="0"/>
              <a:ext cx="338836" cy="206629"/>
            </a:xfrm>
            <a:custGeom>
              <a:avLst/>
              <a:gdLst/>
              <a:ahLst/>
              <a:cxnLst/>
              <a:rect l="l" t="t" r="r" b="b"/>
              <a:pathLst>
                <a:path w="338836" h="206629">
                  <a:moveTo>
                    <a:pt x="0" y="0"/>
                  </a:moveTo>
                  <a:lnTo>
                    <a:pt x="338836" y="0"/>
                  </a:lnTo>
                  <a:lnTo>
                    <a:pt x="338836" y="206629"/>
                  </a:lnTo>
                  <a:lnTo>
                    <a:pt x="0" y="206629"/>
                  </a:lnTo>
                  <a:lnTo>
                    <a:pt x="0" y="0"/>
                  </a:lnTo>
                  <a:close/>
                </a:path>
              </a:pathLst>
            </a:custGeom>
            <a:blipFill>
              <a:blip r:embed="rId33"/>
              <a:stretch>
                <a:fillRect l="-300" r="-290" b="28"/>
              </a:stretch>
            </a:blipFill>
          </p:spPr>
          <p:txBody>
            <a:bodyPr/>
            <a:lstStyle/>
            <a:p>
              <a:endParaRPr lang="es-ES"/>
            </a:p>
          </p:txBody>
        </p:sp>
      </p:grpSp>
      <p:sp>
        <p:nvSpPr>
          <p:cNvPr id="43" name="Freeform 43"/>
          <p:cNvSpPr/>
          <p:nvPr/>
        </p:nvSpPr>
        <p:spPr>
          <a:xfrm>
            <a:off x="17505148" y="8869082"/>
            <a:ext cx="148685" cy="154305"/>
          </a:xfrm>
          <a:custGeom>
            <a:avLst/>
            <a:gdLst/>
            <a:ahLst/>
            <a:cxnLst/>
            <a:rect l="l" t="t" r="r" b="b"/>
            <a:pathLst>
              <a:path w="148685" h="154305">
                <a:moveTo>
                  <a:pt x="0" y="0"/>
                </a:moveTo>
                <a:lnTo>
                  <a:pt x="148685" y="0"/>
                </a:lnTo>
                <a:lnTo>
                  <a:pt x="148685" y="154305"/>
                </a:lnTo>
                <a:lnTo>
                  <a:pt x="0" y="154305"/>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endParaRPr lang="es-ES"/>
          </a:p>
        </p:txBody>
      </p:sp>
      <p:grpSp>
        <p:nvGrpSpPr>
          <p:cNvPr id="44" name="Group 44"/>
          <p:cNvGrpSpPr/>
          <p:nvPr/>
        </p:nvGrpSpPr>
        <p:grpSpPr>
          <a:xfrm>
            <a:off x="17690341" y="8868951"/>
            <a:ext cx="127663" cy="154119"/>
            <a:chOff x="0" y="0"/>
            <a:chExt cx="170217" cy="205492"/>
          </a:xfrm>
        </p:grpSpPr>
        <p:sp>
          <p:nvSpPr>
            <p:cNvPr id="45" name="Freeform 45"/>
            <p:cNvSpPr/>
            <p:nvPr/>
          </p:nvSpPr>
          <p:spPr>
            <a:xfrm>
              <a:off x="0" y="0"/>
              <a:ext cx="170180" cy="205486"/>
            </a:xfrm>
            <a:custGeom>
              <a:avLst/>
              <a:gdLst/>
              <a:ahLst/>
              <a:cxnLst/>
              <a:rect l="l" t="t" r="r" b="b"/>
              <a:pathLst>
                <a:path w="170180" h="205486">
                  <a:moveTo>
                    <a:pt x="0" y="0"/>
                  </a:moveTo>
                  <a:lnTo>
                    <a:pt x="170180" y="0"/>
                  </a:lnTo>
                  <a:lnTo>
                    <a:pt x="170180" y="205486"/>
                  </a:lnTo>
                  <a:lnTo>
                    <a:pt x="0" y="205486"/>
                  </a:lnTo>
                  <a:lnTo>
                    <a:pt x="0" y="0"/>
                  </a:lnTo>
                  <a:close/>
                </a:path>
              </a:pathLst>
            </a:custGeom>
            <a:blipFill>
              <a:blip r:embed="rId30"/>
              <a:stretch>
                <a:fillRect t="-1771" r="-21" b="-1774"/>
              </a:stretch>
            </a:blipFill>
          </p:spPr>
          <p:txBody>
            <a:bodyPr/>
            <a:lstStyle/>
            <a:p>
              <a:endParaRPr lang="es-ES"/>
            </a:p>
          </p:txBody>
        </p:sp>
      </p:grpSp>
      <p:grpSp>
        <p:nvGrpSpPr>
          <p:cNvPr id="46" name="Group 46"/>
          <p:cNvGrpSpPr/>
          <p:nvPr/>
        </p:nvGrpSpPr>
        <p:grpSpPr>
          <a:xfrm>
            <a:off x="17840770" y="8866744"/>
            <a:ext cx="146635" cy="158656"/>
            <a:chOff x="0" y="0"/>
            <a:chExt cx="195513" cy="211541"/>
          </a:xfrm>
        </p:grpSpPr>
        <p:sp>
          <p:nvSpPr>
            <p:cNvPr id="47" name="Freeform 47"/>
            <p:cNvSpPr/>
            <p:nvPr/>
          </p:nvSpPr>
          <p:spPr>
            <a:xfrm>
              <a:off x="0" y="0"/>
              <a:ext cx="195453" cy="211582"/>
            </a:xfrm>
            <a:custGeom>
              <a:avLst/>
              <a:gdLst/>
              <a:ahLst/>
              <a:cxnLst/>
              <a:rect l="l" t="t" r="r" b="b"/>
              <a:pathLst>
                <a:path w="195453" h="211582">
                  <a:moveTo>
                    <a:pt x="0" y="0"/>
                  </a:moveTo>
                  <a:lnTo>
                    <a:pt x="195453" y="0"/>
                  </a:lnTo>
                  <a:lnTo>
                    <a:pt x="195453" y="211582"/>
                  </a:lnTo>
                  <a:lnTo>
                    <a:pt x="0" y="211582"/>
                  </a:lnTo>
                  <a:lnTo>
                    <a:pt x="0" y="0"/>
                  </a:lnTo>
                  <a:close/>
                </a:path>
              </a:pathLst>
            </a:custGeom>
            <a:blipFill>
              <a:blip r:embed="rId36"/>
              <a:stretch>
                <a:fillRect t="-412" r="-30" b="-393"/>
              </a:stretch>
            </a:blipFill>
          </p:spPr>
          <p:txBody>
            <a:bodyPr/>
            <a:lstStyle/>
            <a:p>
              <a:endParaRPr lang="es-ES"/>
            </a:p>
          </p:txBody>
        </p:sp>
      </p:grpSp>
      <p:sp>
        <p:nvSpPr>
          <p:cNvPr id="48" name="TextBox 48"/>
          <p:cNvSpPr txBox="1"/>
          <p:nvPr/>
        </p:nvSpPr>
        <p:spPr>
          <a:xfrm>
            <a:off x="6758068" y="1567494"/>
            <a:ext cx="6226279" cy="1247775"/>
          </a:xfrm>
          <a:prstGeom prst="rect">
            <a:avLst/>
          </a:prstGeom>
        </p:spPr>
        <p:txBody>
          <a:bodyPr lIns="0" tIns="0" rIns="0" bIns="0" rtlCol="0" anchor="t">
            <a:spAutoFit/>
          </a:bodyPr>
          <a:lstStyle/>
          <a:p>
            <a:pPr algn="l">
              <a:lnSpc>
                <a:spcPts val="9660"/>
              </a:lnSpc>
            </a:pPr>
            <a:r>
              <a:rPr lang="en-US" sz="8050" b="1" spc="380">
                <a:solidFill>
                  <a:srgbClr val="000000"/>
                </a:solidFill>
                <a:latin typeface="Arimo Bold"/>
                <a:ea typeface="Arimo Bold"/>
                <a:cs typeface="Arimo Bold"/>
                <a:sym typeface="Arimo Bold"/>
              </a:rPr>
              <a:t>Eurhope</a:t>
            </a:r>
          </a:p>
        </p:txBody>
      </p:sp>
      <p:sp>
        <p:nvSpPr>
          <p:cNvPr id="49" name="TextBox 49"/>
          <p:cNvSpPr txBox="1"/>
          <p:nvPr/>
        </p:nvSpPr>
        <p:spPr>
          <a:xfrm>
            <a:off x="3775106" y="2745480"/>
            <a:ext cx="10144125" cy="1059180"/>
          </a:xfrm>
          <a:prstGeom prst="rect">
            <a:avLst/>
          </a:prstGeom>
        </p:spPr>
        <p:txBody>
          <a:bodyPr lIns="0" tIns="0" rIns="0" bIns="0" rtlCol="0" anchor="t">
            <a:spAutoFit/>
          </a:bodyPr>
          <a:lstStyle/>
          <a:p>
            <a:pPr algn="ctr">
              <a:lnSpc>
                <a:spcPts val="4200"/>
              </a:lnSpc>
            </a:pPr>
            <a:r>
              <a:rPr lang="en-US" sz="3500" spc="50">
                <a:solidFill>
                  <a:srgbClr val="000000"/>
                </a:solidFill>
                <a:latin typeface="Arimo"/>
                <a:ea typeface="Arimo"/>
                <a:cs typeface="Arimo"/>
                <a:sym typeface="Arimo"/>
              </a:rPr>
              <a:t>EU as a solidarity's house for minors out of home</a:t>
            </a:r>
          </a:p>
          <a:p>
            <a:pPr algn="ctr">
              <a:lnSpc>
                <a:spcPts val="2640"/>
              </a:lnSpc>
            </a:pPr>
            <a:r>
              <a:rPr lang="en-US" sz="2200" spc="60">
                <a:solidFill>
                  <a:srgbClr val="000000"/>
                </a:solidFill>
                <a:latin typeface="Trebuchet MS"/>
                <a:ea typeface="Trebuchet MS"/>
                <a:cs typeface="Trebuchet MS"/>
                <a:sym typeface="Trebuchet MS"/>
              </a:rPr>
              <a:t>Erasmus+ project n. 2023-2-IT03-KA220-YOU-000184370</a:t>
            </a:r>
          </a:p>
        </p:txBody>
      </p:sp>
      <p:sp>
        <p:nvSpPr>
          <p:cNvPr id="50" name="TextBox 50"/>
          <p:cNvSpPr txBox="1"/>
          <p:nvPr/>
        </p:nvSpPr>
        <p:spPr>
          <a:xfrm>
            <a:off x="4657874" y="4735222"/>
            <a:ext cx="8972252" cy="2022428"/>
          </a:xfrm>
          <a:prstGeom prst="rect">
            <a:avLst/>
          </a:prstGeom>
        </p:spPr>
        <p:txBody>
          <a:bodyPr lIns="0" tIns="0" rIns="0" bIns="0" rtlCol="0" anchor="t">
            <a:spAutoFit/>
          </a:bodyPr>
          <a:lstStyle/>
          <a:p>
            <a:pPr algn="ctr">
              <a:lnSpc>
                <a:spcPts val="7108"/>
              </a:lnSpc>
            </a:pPr>
            <a:r>
              <a:rPr lang="en-US" sz="6000" spc="112">
                <a:solidFill>
                  <a:srgbClr val="000000"/>
                </a:solidFill>
                <a:latin typeface="League Spartan"/>
                <a:ea typeface="League Spartan"/>
                <a:cs typeface="League Spartan"/>
                <a:sym typeface="League Spartan"/>
              </a:rPr>
              <a:t>WP2. Training Toolkit</a:t>
            </a:r>
          </a:p>
          <a:p>
            <a:pPr algn="ctr">
              <a:lnSpc>
                <a:spcPts val="3987"/>
              </a:lnSpc>
            </a:pPr>
            <a:endParaRPr lang="en-US" sz="6000" spc="112">
              <a:solidFill>
                <a:srgbClr val="000000"/>
              </a:solidFill>
              <a:latin typeface="League Spartan"/>
              <a:ea typeface="League Spartan"/>
              <a:cs typeface="League Spartan"/>
              <a:sym typeface="League Spartan"/>
            </a:endParaRPr>
          </a:p>
          <a:p>
            <a:pPr algn="ctr">
              <a:lnSpc>
                <a:spcPts val="4811"/>
              </a:lnSpc>
            </a:pPr>
            <a:r>
              <a:rPr lang="en-US" sz="4098" spc="114">
                <a:solidFill>
                  <a:srgbClr val="2C2C8C"/>
                </a:solidFill>
                <a:latin typeface="League Spartan"/>
                <a:ea typeface="League Spartan"/>
                <a:cs typeface="League Spartan"/>
                <a:sym typeface="League Spartan"/>
              </a:rPr>
              <a:t>A5. EU Training</a:t>
            </a:r>
          </a:p>
        </p:txBody>
      </p:sp>
      <p:grpSp>
        <p:nvGrpSpPr>
          <p:cNvPr id="51" name="Group 51"/>
          <p:cNvGrpSpPr/>
          <p:nvPr/>
        </p:nvGrpSpPr>
        <p:grpSpPr>
          <a:xfrm>
            <a:off x="4288589" y="8351094"/>
            <a:ext cx="1697830" cy="984249"/>
            <a:chOff x="0" y="0"/>
            <a:chExt cx="2263773" cy="1312332"/>
          </a:xfrm>
        </p:grpSpPr>
        <p:sp>
          <p:nvSpPr>
            <p:cNvPr id="52" name="Freeform 52"/>
            <p:cNvSpPr/>
            <p:nvPr/>
          </p:nvSpPr>
          <p:spPr>
            <a:xfrm>
              <a:off x="0" y="0"/>
              <a:ext cx="2263775" cy="1312291"/>
            </a:xfrm>
            <a:custGeom>
              <a:avLst/>
              <a:gdLst/>
              <a:ahLst/>
              <a:cxnLst/>
              <a:rect l="l" t="t" r="r" b="b"/>
              <a:pathLst>
                <a:path w="2263775" h="1312291">
                  <a:moveTo>
                    <a:pt x="0" y="0"/>
                  </a:moveTo>
                  <a:lnTo>
                    <a:pt x="2263775" y="0"/>
                  </a:lnTo>
                  <a:lnTo>
                    <a:pt x="2263775" y="1312291"/>
                  </a:lnTo>
                  <a:lnTo>
                    <a:pt x="0" y="1312291"/>
                  </a:lnTo>
                  <a:lnTo>
                    <a:pt x="0" y="0"/>
                  </a:lnTo>
                  <a:close/>
                </a:path>
              </a:pathLst>
            </a:custGeom>
            <a:blipFill>
              <a:blip r:embed="rId37"/>
              <a:stretch>
                <a:fillRect l="-103" r="-103" b="-3"/>
              </a:stretch>
            </a:blipFill>
          </p:spPr>
          <p:txBody>
            <a:bodyPr/>
            <a:lstStyle/>
            <a:p>
              <a:endParaRPr lang="es-E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920432" y="1101577"/>
            <a:ext cx="7578107" cy="7619668"/>
          </a:xfrm>
          <a:custGeom>
            <a:avLst/>
            <a:gdLst/>
            <a:ahLst/>
            <a:cxnLst/>
            <a:rect l="l" t="t" r="r" b="b"/>
            <a:pathLst>
              <a:path w="7578107" h="7619668">
                <a:moveTo>
                  <a:pt x="0" y="0"/>
                </a:moveTo>
                <a:lnTo>
                  <a:pt x="7578107" y="0"/>
                </a:lnTo>
                <a:lnTo>
                  <a:pt x="7578107" y="7619668"/>
                </a:lnTo>
                <a:lnTo>
                  <a:pt x="0" y="7619668"/>
                </a:lnTo>
                <a:lnTo>
                  <a:pt x="0" y="0"/>
                </a:lnTo>
                <a:close/>
              </a:path>
            </a:pathLst>
          </a:custGeom>
          <a:blipFill>
            <a:blip r:embed="rId4">
              <a:extLst>
                <a:ext uri="{96DAC541-7B7A-43D3-8B79-37D633B846F1}">
                  <asvg:svgBlip xmlns:asvg="http://schemas.microsoft.com/office/drawing/2016/SVG/main" r:embed="rId5"/>
                </a:ext>
              </a:extLst>
            </a:blip>
            <a:stretch>
              <a:fillRect l="-145" r="-145"/>
            </a:stretch>
          </a:blipFill>
        </p:spPr>
        <p:txBody>
          <a:bodyPr/>
          <a:lstStyle/>
          <a:p>
            <a:endParaRPr lang="es-ES"/>
          </a:p>
        </p:txBody>
      </p:sp>
      <p:sp>
        <p:nvSpPr>
          <p:cNvPr id="4" name="TextBox 4"/>
          <p:cNvSpPr txBox="1"/>
          <p:nvPr/>
        </p:nvSpPr>
        <p:spPr>
          <a:xfrm>
            <a:off x="1028700" y="3473136"/>
            <a:ext cx="4574550" cy="2867025"/>
          </a:xfrm>
          <a:prstGeom prst="rect">
            <a:avLst/>
          </a:prstGeom>
        </p:spPr>
        <p:txBody>
          <a:bodyPr lIns="0" tIns="0" rIns="0" bIns="0" rtlCol="0" anchor="t">
            <a:spAutoFit/>
          </a:bodyPr>
          <a:lstStyle/>
          <a:p>
            <a:pPr algn="l">
              <a:lnSpc>
                <a:spcPts val="7559"/>
              </a:lnSpc>
            </a:pPr>
            <a:r>
              <a:rPr lang="en-US" sz="6299" b="1">
                <a:solidFill>
                  <a:srgbClr val="2C2C8C"/>
                </a:solidFill>
                <a:latin typeface="Recoleta Bold"/>
                <a:ea typeface="Recoleta Bold"/>
                <a:cs typeface="Recoleta Bold"/>
                <a:sym typeface="Recoleta Bold"/>
              </a:rPr>
              <a:t>EU Training Course Structure</a:t>
            </a:r>
          </a:p>
        </p:txBody>
      </p:sp>
      <p:grpSp>
        <p:nvGrpSpPr>
          <p:cNvPr id="5" name="Group 5"/>
          <p:cNvGrpSpPr/>
          <p:nvPr/>
        </p:nvGrpSpPr>
        <p:grpSpPr>
          <a:xfrm>
            <a:off x="7248225" y="1912746"/>
            <a:ext cx="4428150" cy="2560317"/>
            <a:chOff x="0" y="0"/>
            <a:chExt cx="5904200" cy="3413756"/>
          </a:xfrm>
        </p:grpSpPr>
        <p:sp>
          <p:nvSpPr>
            <p:cNvPr id="6" name="TextBox 6"/>
            <p:cNvSpPr txBox="1"/>
            <p:nvPr/>
          </p:nvSpPr>
          <p:spPr>
            <a:xfrm>
              <a:off x="0" y="1470656"/>
              <a:ext cx="5904200" cy="1943100"/>
            </a:xfrm>
            <a:prstGeom prst="rect">
              <a:avLst/>
            </a:prstGeom>
          </p:spPr>
          <p:txBody>
            <a:bodyPr lIns="0" tIns="0" rIns="0" bIns="0" rtlCol="0" anchor="t">
              <a:spAutoFit/>
            </a:bodyPr>
            <a:lstStyle/>
            <a:p>
              <a:pPr algn="l">
                <a:lnSpc>
                  <a:spcPts val="3839"/>
                </a:lnSpc>
              </a:pPr>
              <a:r>
                <a:rPr lang="en-US" sz="3199">
                  <a:solidFill>
                    <a:srgbClr val="FFFFFF"/>
                  </a:solidFill>
                  <a:latin typeface="League Spartan"/>
                  <a:ea typeface="League Spartan"/>
                  <a:cs typeface="League Spartan"/>
                  <a:sym typeface="League Spartan"/>
                </a:rPr>
                <a:t>The European Union’s Institutional Framework</a:t>
              </a:r>
            </a:p>
          </p:txBody>
        </p:sp>
        <p:sp>
          <p:nvSpPr>
            <p:cNvPr id="7" name="TextBox 7"/>
            <p:cNvSpPr txBox="1"/>
            <p:nvPr/>
          </p:nvSpPr>
          <p:spPr>
            <a:xfrm>
              <a:off x="0" y="0"/>
              <a:ext cx="5007263" cy="1117600"/>
            </a:xfrm>
            <a:prstGeom prst="rect">
              <a:avLst/>
            </a:prstGeom>
          </p:spPr>
          <p:txBody>
            <a:bodyPr lIns="0" tIns="0" rIns="0" bIns="0" rtlCol="0" anchor="t">
              <a:spAutoFit/>
            </a:bodyPr>
            <a:lstStyle/>
            <a:p>
              <a:pPr algn="l">
                <a:lnSpc>
                  <a:spcPts val="6600"/>
                </a:lnSpc>
              </a:pPr>
              <a:r>
                <a:rPr lang="en-US" sz="5500">
                  <a:solidFill>
                    <a:srgbClr val="FFFFFF"/>
                  </a:solidFill>
                  <a:latin typeface="League Spartan"/>
                  <a:ea typeface="League Spartan"/>
                  <a:cs typeface="League Spartan"/>
                  <a:sym typeface="League Spartan"/>
                </a:rPr>
                <a:t>Module 1:</a:t>
              </a:r>
            </a:p>
          </p:txBody>
        </p:sp>
      </p:grpSp>
      <p:sp>
        <p:nvSpPr>
          <p:cNvPr id="8" name="Freeform 8"/>
          <p:cNvSpPr/>
          <p:nvPr/>
        </p:nvSpPr>
        <p:spPr>
          <a:xfrm rot="-9160970">
            <a:off x="15185653" y="-3330152"/>
            <a:ext cx="8961742" cy="6796270"/>
          </a:xfrm>
          <a:custGeom>
            <a:avLst/>
            <a:gdLst/>
            <a:ahLst/>
            <a:cxnLst/>
            <a:rect l="l" t="t" r="r" b="b"/>
            <a:pathLst>
              <a:path w="8961742" h="6796270">
                <a:moveTo>
                  <a:pt x="0" y="0"/>
                </a:moveTo>
                <a:lnTo>
                  <a:pt x="8961742" y="0"/>
                </a:lnTo>
                <a:lnTo>
                  <a:pt x="8961742" y="6796271"/>
                </a:lnTo>
                <a:lnTo>
                  <a:pt x="0" y="67962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grpSp>
        <p:nvGrpSpPr>
          <p:cNvPr id="9" name="Group 9"/>
          <p:cNvGrpSpPr/>
          <p:nvPr/>
        </p:nvGrpSpPr>
        <p:grpSpPr>
          <a:xfrm>
            <a:off x="12263605" y="1912746"/>
            <a:ext cx="4428150" cy="2074542"/>
            <a:chOff x="0" y="0"/>
            <a:chExt cx="5904200" cy="2766056"/>
          </a:xfrm>
        </p:grpSpPr>
        <p:sp>
          <p:nvSpPr>
            <p:cNvPr id="10" name="TextBox 10"/>
            <p:cNvSpPr txBox="1"/>
            <p:nvPr/>
          </p:nvSpPr>
          <p:spPr>
            <a:xfrm>
              <a:off x="0" y="1470656"/>
              <a:ext cx="5904200" cy="1295400"/>
            </a:xfrm>
            <a:prstGeom prst="rect">
              <a:avLst/>
            </a:prstGeom>
          </p:spPr>
          <p:txBody>
            <a:bodyPr lIns="0" tIns="0" rIns="0" bIns="0" rtlCol="0" anchor="t">
              <a:spAutoFit/>
            </a:bodyPr>
            <a:lstStyle/>
            <a:p>
              <a:pPr algn="l">
                <a:lnSpc>
                  <a:spcPts val="3839"/>
                </a:lnSpc>
              </a:pPr>
              <a:r>
                <a:rPr lang="en-US" sz="3199">
                  <a:solidFill>
                    <a:srgbClr val="FFFFFF"/>
                  </a:solidFill>
                  <a:latin typeface="League Spartan"/>
                  <a:ea typeface="League Spartan"/>
                  <a:cs typeface="League Spartan"/>
                  <a:sym typeface="League Spartan"/>
                </a:rPr>
                <a:t>Values and Objectives of the EU</a:t>
              </a:r>
            </a:p>
          </p:txBody>
        </p:sp>
        <p:sp>
          <p:nvSpPr>
            <p:cNvPr id="11" name="TextBox 11"/>
            <p:cNvSpPr txBox="1"/>
            <p:nvPr/>
          </p:nvSpPr>
          <p:spPr>
            <a:xfrm>
              <a:off x="0" y="0"/>
              <a:ext cx="5007263" cy="1117600"/>
            </a:xfrm>
            <a:prstGeom prst="rect">
              <a:avLst/>
            </a:prstGeom>
          </p:spPr>
          <p:txBody>
            <a:bodyPr lIns="0" tIns="0" rIns="0" bIns="0" rtlCol="0" anchor="t">
              <a:spAutoFit/>
            </a:bodyPr>
            <a:lstStyle/>
            <a:p>
              <a:pPr algn="l">
                <a:lnSpc>
                  <a:spcPts val="6600"/>
                </a:lnSpc>
              </a:pPr>
              <a:r>
                <a:rPr lang="en-US" sz="5500">
                  <a:solidFill>
                    <a:srgbClr val="FFFFFF"/>
                  </a:solidFill>
                  <a:latin typeface="League Spartan"/>
                  <a:ea typeface="League Spartan"/>
                  <a:cs typeface="League Spartan"/>
                  <a:sym typeface="League Spartan"/>
                </a:rPr>
                <a:t>Module 2:</a:t>
              </a:r>
            </a:p>
          </p:txBody>
        </p:sp>
      </p:grpSp>
      <p:grpSp>
        <p:nvGrpSpPr>
          <p:cNvPr id="12" name="Group 12"/>
          <p:cNvGrpSpPr/>
          <p:nvPr/>
        </p:nvGrpSpPr>
        <p:grpSpPr>
          <a:xfrm>
            <a:off x="7248225" y="5797038"/>
            <a:ext cx="4428150" cy="2074542"/>
            <a:chOff x="0" y="0"/>
            <a:chExt cx="5904200" cy="2766056"/>
          </a:xfrm>
        </p:grpSpPr>
        <p:sp>
          <p:nvSpPr>
            <p:cNvPr id="13" name="TextBox 13"/>
            <p:cNvSpPr txBox="1"/>
            <p:nvPr/>
          </p:nvSpPr>
          <p:spPr>
            <a:xfrm>
              <a:off x="0" y="1470656"/>
              <a:ext cx="5904200" cy="1295400"/>
            </a:xfrm>
            <a:prstGeom prst="rect">
              <a:avLst/>
            </a:prstGeom>
          </p:spPr>
          <p:txBody>
            <a:bodyPr lIns="0" tIns="0" rIns="0" bIns="0" rtlCol="0" anchor="t">
              <a:spAutoFit/>
            </a:bodyPr>
            <a:lstStyle/>
            <a:p>
              <a:pPr algn="l">
                <a:lnSpc>
                  <a:spcPts val="3839"/>
                </a:lnSpc>
              </a:pPr>
              <a:r>
                <a:rPr lang="en-US" sz="3199">
                  <a:solidFill>
                    <a:srgbClr val="FFFFFF"/>
                  </a:solidFill>
                  <a:latin typeface="League Spartan"/>
                  <a:ea typeface="League Spartan"/>
                  <a:cs typeface="League Spartan"/>
                  <a:sym typeface="League Spartan"/>
                </a:rPr>
                <a:t>Key Policies and Programs of the EU</a:t>
              </a:r>
            </a:p>
          </p:txBody>
        </p:sp>
        <p:sp>
          <p:nvSpPr>
            <p:cNvPr id="14" name="TextBox 14"/>
            <p:cNvSpPr txBox="1"/>
            <p:nvPr/>
          </p:nvSpPr>
          <p:spPr>
            <a:xfrm>
              <a:off x="0" y="0"/>
              <a:ext cx="5007263" cy="1117600"/>
            </a:xfrm>
            <a:prstGeom prst="rect">
              <a:avLst/>
            </a:prstGeom>
          </p:spPr>
          <p:txBody>
            <a:bodyPr lIns="0" tIns="0" rIns="0" bIns="0" rtlCol="0" anchor="t">
              <a:spAutoFit/>
            </a:bodyPr>
            <a:lstStyle/>
            <a:p>
              <a:pPr algn="l">
                <a:lnSpc>
                  <a:spcPts val="6600"/>
                </a:lnSpc>
              </a:pPr>
              <a:r>
                <a:rPr lang="en-US" sz="5500">
                  <a:solidFill>
                    <a:srgbClr val="FFFFFF"/>
                  </a:solidFill>
                  <a:latin typeface="League Spartan"/>
                  <a:ea typeface="League Spartan"/>
                  <a:cs typeface="League Spartan"/>
                  <a:sym typeface="League Spartan"/>
                </a:rPr>
                <a:t>Module 3:</a:t>
              </a:r>
            </a:p>
          </p:txBody>
        </p:sp>
      </p:grpSp>
      <p:grpSp>
        <p:nvGrpSpPr>
          <p:cNvPr id="15" name="Group 15"/>
          <p:cNvGrpSpPr/>
          <p:nvPr/>
        </p:nvGrpSpPr>
        <p:grpSpPr>
          <a:xfrm>
            <a:off x="12263605" y="5797038"/>
            <a:ext cx="4428150" cy="2560317"/>
            <a:chOff x="0" y="0"/>
            <a:chExt cx="5904200" cy="3413756"/>
          </a:xfrm>
        </p:grpSpPr>
        <p:sp>
          <p:nvSpPr>
            <p:cNvPr id="16" name="TextBox 16"/>
            <p:cNvSpPr txBox="1"/>
            <p:nvPr/>
          </p:nvSpPr>
          <p:spPr>
            <a:xfrm>
              <a:off x="0" y="1470656"/>
              <a:ext cx="5904200" cy="1943100"/>
            </a:xfrm>
            <a:prstGeom prst="rect">
              <a:avLst/>
            </a:prstGeom>
          </p:spPr>
          <p:txBody>
            <a:bodyPr lIns="0" tIns="0" rIns="0" bIns="0" rtlCol="0" anchor="t">
              <a:spAutoFit/>
            </a:bodyPr>
            <a:lstStyle/>
            <a:p>
              <a:pPr algn="l">
                <a:lnSpc>
                  <a:spcPts val="3839"/>
                </a:lnSpc>
              </a:pPr>
              <a:r>
                <a:rPr lang="en-US" sz="3199">
                  <a:solidFill>
                    <a:srgbClr val="FFFFFF"/>
                  </a:solidFill>
                  <a:latin typeface="League Spartan"/>
                  <a:ea typeface="League Spartan"/>
                  <a:cs typeface="League Spartan"/>
                  <a:sym typeface="League Spartan"/>
                </a:rPr>
                <a:t>Promoting European Citizenship and Participation</a:t>
              </a:r>
            </a:p>
          </p:txBody>
        </p:sp>
        <p:sp>
          <p:nvSpPr>
            <p:cNvPr id="17" name="TextBox 17"/>
            <p:cNvSpPr txBox="1"/>
            <p:nvPr/>
          </p:nvSpPr>
          <p:spPr>
            <a:xfrm>
              <a:off x="0" y="0"/>
              <a:ext cx="5007263" cy="1117600"/>
            </a:xfrm>
            <a:prstGeom prst="rect">
              <a:avLst/>
            </a:prstGeom>
          </p:spPr>
          <p:txBody>
            <a:bodyPr lIns="0" tIns="0" rIns="0" bIns="0" rtlCol="0" anchor="t">
              <a:spAutoFit/>
            </a:bodyPr>
            <a:lstStyle/>
            <a:p>
              <a:pPr algn="l">
                <a:lnSpc>
                  <a:spcPts val="6600"/>
                </a:lnSpc>
              </a:pPr>
              <a:r>
                <a:rPr lang="en-US" sz="5500">
                  <a:solidFill>
                    <a:srgbClr val="FFFFFF"/>
                  </a:solidFill>
                  <a:latin typeface="League Spartan"/>
                  <a:ea typeface="League Spartan"/>
                  <a:cs typeface="League Spartan"/>
                  <a:sym typeface="League Spartan"/>
                </a:rPr>
                <a:t>Module 4:</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1719307" y="2873886"/>
            <a:ext cx="14849386" cy="6334125"/>
          </a:xfrm>
          <a:prstGeom prst="rect">
            <a:avLst/>
          </a:prstGeom>
        </p:spPr>
        <p:txBody>
          <a:bodyPr lIns="0" tIns="0" rIns="0" bIns="0" rtlCol="0" anchor="t">
            <a:spAutoFit/>
          </a:bodyPr>
          <a:lstStyle/>
          <a:p>
            <a:pPr algn="l">
              <a:lnSpc>
                <a:spcPts val="3840"/>
              </a:lnSpc>
            </a:pPr>
            <a:r>
              <a:rPr lang="en-US" sz="3200" dirty="0">
                <a:solidFill>
                  <a:srgbClr val="FFFFFF"/>
                </a:solidFill>
                <a:latin typeface="Abhaya Libre"/>
                <a:ea typeface="Abhaya Libre"/>
                <a:cs typeface="Abhaya Libre"/>
                <a:sym typeface="Abhaya Libre"/>
              </a:rPr>
              <a:t>By the end of this training, participants will: </a:t>
            </a:r>
          </a:p>
          <a:p>
            <a:pPr algn="l">
              <a:lnSpc>
                <a:spcPts val="3840"/>
              </a:lnSpc>
            </a:pPr>
            <a:endParaRPr lang="en-US" sz="3200" dirty="0">
              <a:solidFill>
                <a:srgbClr val="FFFFFF"/>
              </a:solidFill>
              <a:latin typeface="Abhaya Libre"/>
              <a:ea typeface="Abhaya Libre"/>
              <a:cs typeface="Abhaya Libre"/>
              <a:sym typeface="Abhaya Libre"/>
            </a:endParaRPr>
          </a:p>
          <a:p>
            <a:pPr marL="690881" lvl="1" indent="-345440" algn="l">
              <a:lnSpc>
                <a:spcPts val="3840"/>
              </a:lnSpc>
              <a:buFont typeface="Arial"/>
              <a:buChar char="•"/>
            </a:pPr>
            <a:r>
              <a:rPr lang="en-US" sz="3200" dirty="0">
                <a:solidFill>
                  <a:srgbClr val="FFFFFF"/>
                </a:solidFill>
                <a:latin typeface="Abhaya Libre"/>
                <a:ea typeface="Abhaya Libre"/>
                <a:cs typeface="Abhaya Libre"/>
                <a:sym typeface="Abhaya Libre"/>
              </a:rPr>
              <a:t>Gain a comprehensive understanding of the European Union’s institutional structure and decision-making processes.</a:t>
            </a:r>
          </a:p>
          <a:p>
            <a:pPr marL="690881" lvl="1" indent="-345440" algn="l">
              <a:lnSpc>
                <a:spcPts val="3840"/>
              </a:lnSpc>
              <a:buFont typeface="Arial"/>
              <a:buChar char="•"/>
            </a:pPr>
            <a:r>
              <a:rPr lang="en-US" sz="3200" dirty="0">
                <a:solidFill>
                  <a:srgbClr val="FFFFFF"/>
                </a:solidFill>
                <a:latin typeface="Abhaya Libre"/>
                <a:ea typeface="Abhaya Libre"/>
                <a:cs typeface="Abhaya Libre"/>
                <a:sym typeface="Abhaya Libre"/>
              </a:rPr>
              <a:t>Understand the core values and objectives of the EU, and how they relate to promoting social cohesion and inclusion.</a:t>
            </a:r>
          </a:p>
          <a:p>
            <a:pPr marL="690881" lvl="1" indent="-345440" algn="l">
              <a:lnSpc>
                <a:spcPts val="3840"/>
              </a:lnSpc>
              <a:buFont typeface="Arial"/>
              <a:buChar char="•"/>
            </a:pPr>
            <a:r>
              <a:rPr lang="en-US" sz="3200" dirty="0">
                <a:solidFill>
                  <a:srgbClr val="FFFFFF"/>
                </a:solidFill>
                <a:latin typeface="Abhaya Libre"/>
                <a:ea typeface="Abhaya Libre"/>
                <a:cs typeface="Abhaya Libre"/>
                <a:sym typeface="Abhaya Libre"/>
              </a:rPr>
              <a:t>Be familiar with key EU policies and programs, particularly those that impact youth and vulnerable groups.</a:t>
            </a:r>
          </a:p>
          <a:p>
            <a:pPr marL="690881" lvl="1" indent="-345440" algn="l">
              <a:lnSpc>
                <a:spcPts val="3840"/>
              </a:lnSpc>
              <a:buFont typeface="Arial"/>
              <a:buChar char="•"/>
            </a:pPr>
            <a:r>
              <a:rPr lang="en-US" sz="3200" dirty="0">
                <a:solidFill>
                  <a:srgbClr val="FFFFFF"/>
                </a:solidFill>
                <a:latin typeface="Abhaya Libre"/>
                <a:ea typeface="Abhaya Libre"/>
                <a:cs typeface="Abhaya Libre"/>
                <a:sym typeface="Abhaya Libre"/>
              </a:rPr>
              <a:t>Learn strategies to effectively mentor and guide minors in understanding EU. issues, empowering them to engage with European policies and discussions.</a:t>
            </a:r>
          </a:p>
          <a:p>
            <a:pPr marL="690881" lvl="1" indent="-345440" algn="l">
              <a:lnSpc>
                <a:spcPts val="3840"/>
              </a:lnSpc>
              <a:buFont typeface="Arial"/>
              <a:buChar char="•"/>
            </a:pPr>
            <a:r>
              <a:rPr lang="en-US" sz="3200" dirty="0">
                <a:solidFill>
                  <a:srgbClr val="FFFFFF"/>
                </a:solidFill>
                <a:latin typeface="Abhaya Libre"/>
                <a:ea typeface="Abhaya Libre"/>
                <a:cs typeface="Abhaya Libre"/>
                <a:sym typeface="Abhaya Libre"/>
              </a:rPr>
              <a:t>Enhance their ability to foster active European citizenship and participation in solidarity projects, emphasizing shared values and community involvement.</a:t>
            </a:r>
          </a:p>
          <a:p>
            <a:pPr algn="l">
              <a:lnSpc>
                <a:spcPts val="3840"/>
              </a:lnSpc>
            </a:pPr>
            <a:endParaRPr lang="en-US" sz="3200" dirty="0">
              <a:solidFill>
                <a:srgbClr val="FFFFFF"/>
              </a:solidFill>
              <a:latin typeface="Abhaya Libre"/>
              <a:ea typeface="Abhaya Libre"/>
              <a:cs typeface="Abhaya Libre"/>
              <a:sym typeface="Abhaya Libre"/>
            </a:endParaRPr>
          </a:p>
        </p:txBody>
      </p:sp>
      <p:sp>
        <p:nvSpPr>
          <p:cNvPr id="4" name="Freeform 4"/>
          <p:cNvSpPr/>
          <p:nvPr/>
        </p:nvSpPr>
        <p:spPr>
          <a:xfrm>
            <a:off x="12177052" y="6438350"/>
            <a:ext cx="6400570" cy="5539322"/>
          </a:xfrm>
          <a:custGeom>
            <a:avLst/>
            <a:gdLst/>
            <a:ahLst/>
            <a:cxnLst/>
            <a:rect l="l" t="t" r="r" b="b"/>
            <a:pathLst>
              <a:path w="6400570" h="5539322">
                <a:moveTo>
                  <a:pt x="0" y="0"/>
                </a:moveTo>
                <a:lnTo>
                  <a:pt x="6400570" y="0"/>
                </a:lnTo>
                <a:lnTo>
                  <a:pt x="6400570" y="5539322"/>
                </a:lnTo>
                <a:lnTo>
                  <a:pt x="0" y="5539322"/>
                </a:lnTo>
                <a:lnTo>
                  <a:pt x="0" y="0"/>
                </a:lnTo>
                <a:close/>
              </a:path>
            </a:pathLst>
          </a:custGeom>
          <a:blipFill>
            <a:blip r:embed="rId4">
              <a:alphaModFix amt="34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5" name="TextBox 5"/>
          <p:cNvSpPr txBox="1"/>
          <p:nvPr/>
        </p:nvSpPr>
        <p:spPr>
          <a:xfrm>
            <a:off x="1719307" y="1009650"/>
            <a:ext cx="9033167" cy="965094"/>
          </a:xfrm>
          <a:prstGeom prst="rect">
            <a:avLst/>
          </a:prstGeom>
        </p:spPr>
        <p:txBody>
          <a:bodyPr lIns="0" tIns="0" rIns="0" bIns="0" rtlCol="0" anchor="t">
            <a:spAutoFit/>
          </a:bodyPr>
          <a:lstStyle/>
          <a:p>
            <a:pPr algn="l">
              <a:lnSpc>
                <a:spcPts val="7496"/>
              </a:lnSpc>
            </a:pPr>
            <a:r>
              <a:rPr lang="en-US" sz="6246" b="1">
                <a:solidFill>
                  <a:srgbClr val="FFFFFF"/>
                </a:solidFill>
                <a:latin typeface="Arimo Bold"/>
                <a:ea typeface="Arimo Bold"/>
                <a:cs typeface="Arimo Bold"/>
                <a:sym typeface="Arimo Bold"/>
              </a:rPr>
              <a:t>Learning Objectives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6573187" y="5105400"/>
            <a:ext cx="10441525" cy="2171700"/>
          </a:xfrm>
          <a:prstGeom prst="rect">
            <a:avLst/>
          </a:prstGeom>
        </p:spPr>
        <p:txBody>
          <a:bodyPr lIns="0" tIns="0" rIns="0" bIns="0" rtlCol="0" anchor="t">
            <a:spAutoFit/>
          </a:bodyPr>
          <a:lstStyle/>
          <a:p>
            <a:pPr algn="ctr">
              <a:lnSpc>
                <a:spcPts val="8401"/>
              </a:lnSpc>
            </a:pPr>
            <a:r>
              <a:rPr lang="en-US" sz="7001" b="1">
                <a:solidFill>
                  <a:srgbClr val="FFFFFF"/>
                </a:solidFill>
                <a:latin typeface="Arimo Bold"/>
                <a:ea typeface="Arimo Bold"/>
                <a:cs typeface="Arimo Bold"/>
                <a:sym typeface="Arimo Bold"/>
              </a:rPr>
              <a:t>The European Union’s Institutional Framework</a:t>
            </a:r>
          </a:p>
        </p:txBody>
      </p:sp>
      <p:sp>
        <p:nvSpPr>
          <p:cNvPr id="4" name="TextBox 4"/>
          <p:cNvSpPr txBox="1"/>
          <p:nvPr/>
        </p:nvSpPr>
        <p:spPr>
          <a:xfrm>
            <a:off x="8280937" y="2798451"/>
            <a:ext cx="7026025" cy="1562100"/>
          </a:xfrm>
          <a:prstGeom prst="rect">
            <a:avLst/>
          </a:prstGeom>
        </p:spPr>
        <p:txBody>
          <a:bodyPr lIns="0" tIns="0" rIns="0" bIns="0" rtlCol="0" anchor="t">
            <a:spAutoFit/>
          </a:bodyPr>
          <a:lstStyle/>
          <a:p>
            <a:pPr algn="ctr">
              <a:lnSpc>
                <a:spcPts val="12000"/>
              </a:lnSpc>
            </a:pPr>
            <a:r>
              <a:rPr lang="en-US" sz="10000" b="1">
                <a:solidFill>
                  <a:srgbClr val="FFFFFF"/>
                </a:solidFill>
                <a:latin typeface="Arimo Bold"/>
                <a:ea typeface="Arimo Bold"/>
                <a:cs typeface="Arimo Bold"/>
                <a:sym typeface="Arimo Bold"/>
              </a:rPr>
              <a:t>Module 1</a:t>
            </a:r>
          </a:p>
        </p:txBody>
      </p:sp>
      <p:sp>
        <p:nvSpPr>
          <p:cNvPr id="5" name="Freeform 5"/>
          <p:cNvSpPr/>
          <p:nvPr/>
        </p:nvSpPr>
        <p:spPr>
          <a:xfrm>
            <a:off x="-377633" y="-1040023"/>
            <a:ext cx="6541066" cy="8020077"/>
          </a:xfrm>
          <a:custGeom>
            <a:avLst/>
            <a:gdLst/>
            <a:ahLst/>
            <a:cxnLst/>
            <a:rect l="l" t="t" r="r" b="b"/>
            <a:pathLst>
              <a:path w="6541066" h="8020077">
                <a:moveTo>
                  <a:pt x="0" y="0"/>
                </a:moveTo>
                <a:lnTo>
                  <a:pt x="6541066" y="0"/>
                </a:lnTo>
                <a:lnTo>
                  <a:pt x="6541066" y="8020076"/>
                </a:lnTo>
                <a:lnTo>
                  <a:pt x="0" y="80200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02870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9222" b="-9222"/>
            </a:stretch>
          </a:blipFill>
        </p:spPr>
        <p:txBody>
          <a:bodyPr/>
          <a:lstStyle/>
          <a:p>
            <a:endParaRPr lang="es-ES"/>
          </a:p>
        </p:txBody>
      </p:sp>
      <p:sp>
        <p:nvSpPr>
          <p:cNvPr id="4" name="Freeform 4"/>
          <p:cNvSpPr/>
          <p:nvPr/>
        </p:nvSpPr>
        <p:spPr>
          <a:xfrm>
            <a:off x="10691170" y="0"/>
            <a:ext cx="7596830" cy="10287000"/>
          </a:xfrm>
          <a:custGeom>
            <a:avLst/>
            <a:gdLst/>
            <a:ahLst/>
            <a:cxnLst/>
            <a:rect l="l" t="t" r="r" b="b"/>
            <a:pathLst>
              <a:path w="7596830" h="10287000">
                <a:moveTo>
                  <a:pt x="0" y="0"/>
                </a:moveTo>
                <a:lnTo>
                  <a:pt x="7596830" y="0"/>
                </a:lnTo>
                <a:lnTo>
                  <a:pt x="7596830" y="10287000"/>
                </a:lnTo>
                <a:lnTo>
                  <a:pt x="0" y="10287000"/>
                </a:lnTo>
                <a:lnTo>
                  <a:pt x="0" y="0"/>
                </a:lnTo>
                <a:close/>
              </a:path>
            </a:pathLst>
          </a:custGeom>
          <a:blipFill>
            <a:blip r:embed="rId5"/>
            <a:stretch>
              <a:fillRect l="-88946" r="-20994"/>
            </a:stretch>
          </a:blipFill>
        </p:spPr>
        <p:txBody>
          <a:bodyPr/>
          <a:lstStyle/>
          <a:p>
            <a:endParaRPr lang="es-ES"/>
          </a:p>
        </p:txBody>
      </p:sp>
      <p:sp>
        <p:nvSpPr>
          <p:cNvPr id="5" name="TextBox 5"/>
          <p:cNvSpPr txBox="1"/>
          <p:nvPr/>
        </p:nvSpPr>
        <p:spPr>
          <a:xfrm>
            <a:off x="6294300" y="3376612"/>
            <a:ext cx="5699400" cy="3495675"/>
          </a:xfrm>
          <a:prstGeom prst="rect">
            <a:avLst/>
          </a:prstGeom>
        </p:spPr>
        <p:txBody>
          <a:bodyPr lIns="0" tIns="0" rIns="0" bIns="0" rtlCol="0" anchor="t">
            <a:spAutoFit/>
          </a:bodyPr>
          <a:lstStyle/>
          <a:p>
            <a:pPr algn="l">
              <a:lnSpc>
                <a:spcPts val="9121"/>
              </a:lnSpc>
            </a:pPr>
            <a:r>
              <a:rPr lang="en-US" sz="7601" b="1">
                <a:solidFill>
                  <a:srgbClr val="2C2C8C"/>
                </a:solidFill>
                <a:latin typeface="Arimo Bold"/>
                <a:ea typeface="Arimo Bold"/>
                <a:cs typeface="Arimo Bold"/>
                <a:sym typeface="Arimo Bold"/>
              </a:rPr>
              <a:t>What is the European Union?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txBody>
          <a:bodyPr/>
          <a:lstStyle/>
          <a:p>
            <a:endParaRPr lang="es-ES"/>
          </a:p>
        </p:txBody>
      </p:sp>
      <p:sp>
        <p:nvSpPr>
          <p:cNvPr id="3" name="Freeform 3"/>
          <p:cNvSpPr/>
          <p:nvPr/>
        </p:nvSpPr>
        <p:spPr>
          <a:xfrm>
            <a:off x="-102870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9222" b="-9222"/>
            </a:stretch>
          </a:blipFill>
        </p:spPr>
        <p:txBody>
          <a:bodyPr/>
          <a:lstStyle/>
          <a:p>
            <a:endParaRPr lang="es-ES"/>
          </a:p>
        </p:txBody>
      </p:sp>
      <p:sp>
        <p:nvSpPr>
          <p:cNvPr id="4" name="Freeform 4"/>
          <p:cNvSpPr/>
          <p:nvPr/>
        </p:nvSpPr>
        <p:spPr>
          <a:xfrm>
            <a:off x="10691170" y="0"/>
            <a:ext cx="7596830" cy="10287000"/>
          </a:xfrm>
          <a:custGeom>
            <a:avLst/>
            <a:gdLst/>
            <a:ahLst/>
            <a:cxnLst/>
            <a:rect l="l" t="t" r="r" b="b"/>
            <a:pathLst>
              <a:path w="7596830" h="10287000">
                <a:moveTo>
                  <a:pt x="0" y="0"/>
                </a:moveTo>
                <a:lnTo>
                  <a:pt x="7596830" y="0"/>
                </a:lnTo>
                <a:lnTo>
                  <a:pt x="7596830" y="10287000"/>
                </a:lnTo>
                <a:lnTo>
                  <a:pt x="0" y="10287000"/>
                </a:lnTo>
                <a:lnTo>
                  <a:pt x="0" y="0"/>
                </a:lnTo>
                <a:close/>
              </a:path>
            </a:pathLst>
          </a:custGeom>
          <a:blipFill>
            <a:blip r:embed="rId6"/>
            <a:stretch>
              <a:fillRect l="-88946" r="-20994"/>
            </a:stretch>
          </a:blipFill>
        </p:spPr>
        <p:txBody>
          <a:bodyPr/>
          <a:lstStyle/>
          <a:p>
            <a:endParaRPr lang="es-ES"/>
          </a:p>
        </p:txBody>
      </p:sp>
      <p:pic>
        <p:nvPicPr>
          <p:cNvPr id="5" name="Picture 5"/>
          <p:cNvPicPr>
            <a:picLocks noChangeAspect="1"/>
          </p:cNvPicPr>
          <p:nvPr>
            <a:videoFile r:link="rId1"/>
          </p:nvPr>
        </p:nvPicPr>
        <p:blipFill>
          <a:blip r:embed="rId7"/>
          <a:stretch>
            <a:fillRect/>
          </a:stretch>
        </p:blipFill>
        <p:spPr>
          <a:xfrm>
            <a:off x="4877047" y="3093679"/>
            <a:ext cx="8533905" cy="479657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273109" y="2411474"/>
            <a:ext cx="3935445" cy="3935445"/>
          </a:xfrm>
          <a:custGeom>
            <a:avLst/>
            <a:gdLst/>
            <a:ahLst/>
            <a:cxnLst/>
            <a:rect l="l" t="t" r="r" b="b"/>
            <a:pathLst>
              <a:path w="3935445" h="3935445">
                <a:moveTo>
                  <a:pt x="0" y="0"/>
                </a:moveTo>
                <a:lnTo>
                  <a:pt x="3935446" y="0"/>
                </a:lnTo>
                <a:lnTo>
                  <a:pt x="3935446" y="3935445"/>
                </a:lnTo>
                <a:lnTo>
                  <a:pt x="0" y="3935445"/>
                </a:lnTo>
                <a:lnTo>
                  <a:pt x="0" y="0"/>
                </a:lnTo>
                <a:close/>
              </a:path>
            </a:pathLst>
          </a:custGeom>
          <a:blipFill>
            <a:blip r:embed="rId4"/>
            <a:stretch>
              <a:fillRect/>
            </a:stretch>
          </a:blipFill>
        </p:spPr>
        <p:txBody>
          <a:bodyPr/>
          <a:lstStyle/>
          <a:p>
            <a:endParaRPr lang="es-ES"/>
          </a:p>
        </p:txBody>
      </p:sp>
      <p:sp>
        <p:nvSpPr>
          <p:cNvPr id="4" name="Freeform 4"/>
          <p:cNvSpPr/>
          <p:nvPr/>
        </p:nvSpPr>
        <p:spPr>
          <a:xfrm>
            <a:off x="13075642" y="5322855"/>
            <a:ext cx="3935445" cy="3935445"/>
          </a:xfrm>
          <a:custGeom>
            <a:avLst/>
            <a:gdLst/>
            <a:ahLst/>
            <a:cxnLst/>
            <a:rect l="l" t="t" r="r" b="b"/>
            <a:pathLst>
              <a:path w="3935445" h="3935445">
                <a:moveTo>
                  <a:pt x="0" y="0"/>
                </a:moveTo>
                <a:lnTo>
                  <a:pt x="3935446" y="0"/>
                </a:lnTo>
                <a:lnTo>
                  <a:pt x="3935446" y="3935445"/>
                </a:lnTo>
                <a:lnTo>
                  <a:pt x="0" y="3935445"/>
                </a:lnTo>
                <a:lnTo>
                  <a:pt x="0" y="0"/>
                </a:lnTo>
                <a:close/>
              </a:path>
            </a:pathLst>
          </a:custGeom>
          <a:blipFill>
            <a:blip r:embed="rId5"/>
            <a:stretch>
              <a:fillRect/>
            </a:stretch>
          </a:blipFill>
        </p:spPr>
        <p:txBody>
          <a:bodyPr/>
          <a:lstStyle/>
          <a:p>
            <a:endParaRPr lang="es-ES"/>
          </a:p>
        </p:txBody>
      </p:sp>
      <p:sp>
        <p:nvSpPr>
          <p:cNvPr id="5" name="Freeform 5"/>
          <p:cNvSpPr/>
          <p:nvPr/>
        </p:nvSpPr>
        <p:spPr>
          <a:xfrm>
            <a:off x="5208555" y="5413725"/>
            <a:ext cx="3935445" cy="3935445"/>
          </a:xfrm>
          <a:custGeom>
            <a:avLst/>
            <a:gdLst/>
            <a:ahLst/>
            <a:cxnLst/>
            <a:rect l="l" t="t" r="r" b="b"/>
            <a:pathLst>
              <a:path w="3935445" h="3935445">
                <a:moveTo>
                  <a:pt x="0" y="0"/>
                </a:moveTo>
                <a:lnTo>
                  <a:pt x="3935445" y="0"/>
                </a:lnTo>
                <a:lnTo>
                  <a:pt x="3935445" y="3935446"/>
                </a:lnTo>
                <a:lnTo>
                  <a:pt x="0" y="3935446"/>
                </a:lnTo>
                <a:lnTo>
                  <a:pt x="0" y="0"/>
                </a:lnTo>
                <a:close/>
              </a:path>
            </a:pathLst>
          </a:custGeom>
          <a:blipFill>
            <a:blip r:embed="rId6"/>
            <a:stretch>
              <a:fillRect/>
            </a:stretch>
          </a:blipFill>
        </p:spPr>
        <p:txBody>
          <a:bodyPr/>
          <a:lstStyle/>
          <a:p>
            <a:endParaRPr lang="es-ES"/>
          </a:p>
        </p:txBody>
      </p:sp>
      <p:sp>
        <p:nvSpPr>
          <p:cNvPr id="6" name="Freeform 6"/>
          <p:cNvSpPr/>
          <p:nvPr/>
        </p:nvSpPr>
        <p:spPr>
          <a:xfrm>
            <a:off x="9146861" y="2219503"/>
            <a:ext cx="3935445" cy="3935445"/>
          </a:xfrm>
          <a:custGeom>
            <a:avLst/>
            <a:gdLst/>
            <a:ahLst/>
            <a:cxnLst/>
            <a:rect l="l" t="t" r="r" b="b"/>
            <a:pathLst>
              <a:path w="3935445" h="3935445">
                <a:moveTo>
                  <a:pt x="0" y="0"/>
                </a:moveTo>
                <a:lnTo>
                  <a:pt x="3935445" y="0"/>
                </a:lnTo>
                <a:lnTo>
                  <a:pt x="3935445" y="3935445"/>
                </a:lnTo>
                <a:lnTo>
                  <a:pt x="0" y="3935445"/>
                </a:lnTo>
                <a:lnTo>
                  <a:pt x="0" y="0"/>
                </a:lnTo>
                <a:close/>
              </a:path>
            </a:pathLst>
          </a:custGeom>
          <a:blipFill>
            <a:blip r:embed="rId7"/>
            <a:stretch>
              <a:fillRect/>
            </a:stretch>
          </a:blipFill>
        </p:spPr>
        <p:txBody>
          <a:bodyPr/>
          <a:lstStyle/>
          <a:p>
            <a:endParaRPr lang="es-ES"/>
          </a:p>
        </p:txBody>
      </p:sp>
      <p:sp>
        <p:nvSpPr>
          <p:cNvPr id="7" name="Freeform 7"/>
          <p:cNvSpPr/>
          <p:nvPr/>
        </p:nvSpPr>
        <p:spPr>
          <a:xfrm rot="2107677">
            <a:off x="282073" y="5486598"/>
            <a:ext cx="2407610" cy="1742508"/>
          </a:xfrm>
          <a:custGeom>
            <a:avLst/>
            <a:gdLst/>
            <a:ahLst/>
            <a:cxnLst/>
            <a:rect l="l" t="t" r="r" b="b"/>
            <a:pathLst>
              <a:path w="2407610" h="1742508">
                <a:moveTo>
                  <a:pt x="0" y="0"/>
                </a:moveTo>
                <a:lnTo>
                  <a:pt x="2407610" y="0"/>
                </a:lnTo>
                <a:lnTo>
                  <a:pt x="2407610" y="1742507"/>
                </a:lnTo>
                <a:lnTo>
                  <a:pt x="0" y="17425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8" name="TextBox 8"/>
          <p:cNvSpPr txBox="1"/>
          <p:nvPr/>
        </p:nvSpPr>
        <p:spPr>
          <a:xfrm>
            <a:off x="2483254" y="614362"/>
            <a:ext cx="13321493" cy="809625"/>
          </a:xfrm>
          <a:prstGeom prst="rect">
            <a:avLst/>
          </a:prstGeom>
        </p:spPr>
        <p:txBody>
          <a:bodyPr lIns="0" tIns="0" rIns="0" bIns="0" rtlCol="0" anchor="t">
            <a:spAutoFit/>
          </a:bodyPr>
          <a:lstStyle/>
          <a:p>
            <a:pPr algn="ctr">
              <a:lnSpc>
                <a:spcPts val="6240"/>
              </a:lnSpc>
            </a:pPr>
            <a:r>
              <a:rPr lang="en-US" sz="5200" b="1">
                <a:solidFill>
                  <a:srgbClr val="FFFFFF"/>
                </a:solidFill>
                <a:latin typeface="Arimo Bold"/>
                <a:ea typeface="Arimo Bold"/>
                <a:cs typeface="Arimo Bold"/>
                <a:sym typeface="Arimo Bold"/>
              </a:rPr>
              <a:t>Understanding the EU's Key Institutions</a:t>
            </a:r>
          </a:p>
        </p:txBody>
      </p:sp>
      <p:sp>
        <p:nvSpPr>
          <p:cNvPr id="9" name="TextBox 9"/>
          <p:cNvSpPr txBox="1"/>
          <p:nvPr/>
        </p:nvSpPr>
        <p:spPr>
          <a:xfrm>
            <a:off x="1533928" y="7362398"/>
            <a:ext cx="2875657" cy="1295400"/>
          </a:xfrm>
          <a:prstGeom prst="rect">
            <a:avLst/>
          </a:prstGeom>
        </p:spPr>
        <p:txBody>
          <a:bodyPr lIns="0" tIns="0" rIns="0" bIns="0" rtlCol="0" anchor="t">
            <a:spAutoFit/>
          </a:bodyPr>
          <a:lstStyle/>
          <a:p>
            <a:pPr algn="ctr">
              <a:lnSpc>
                <a:spcPts val="5040"/>
              </a:lnSpc>
              <a:spcBef>
                <a:spcPct val="0"/>
              </a:spcBef>
            </a:pPr>
            <a:r>
              <a:rPr lang="en-US" sz="4200" b="1" dirty="0">
                <a:solidFill>
                  <a:srgbClr val="E3DE1C"/>
                </a:solidFill>
                <a:latin typeface="Arimo Bold"/>
                <a:ea typeface="Arimo Bold"/>
                <a:cs typeface="Arimo Bold"/>
                <a:sym typeface="Arimo Bold"/>
              </a:rPr>
              <a:t>European</a:t>
            </a:r>
          </a:p>
          <a:p>
            <a:pPr algn="ctr">
              <a:lnSpc>
                <a:spcPts val="5040"/>
              </a:lnSpc>
              <a:spcBef>
                <a:spcPct val="0"/>
              </a:spcBef>
            </a:pPr>
            <a:r>
              <a:rPr lang="en-US" sz="4200" b="1" dirty="0">
                <a:solidFill>
                  <a:srgbClr val="E3DE1C"/>
                </a:solidFill>
                <a:latin typeface="Arimo Bold"/>
                <a:ea typeface="Arimo Bold"/>
                <a:cs typeface="Arimo Bold"/>
                <a:sym typeface="Arimo Bold"/>
              </a:rPr>
              <a:t> Parliament</a:t>
            </a:r>
          </a:p>
        </p:txBody>
      </p:sp>
      <p:sp>
        <p:nvSpPr>
          <p:cNvPr id="10" name="TextBox 10"/>
          <p:cNvSpPr txBox="1"/>
          <p:nvPr/>
        </p:nvSpPr>
        <p:spPr>
          <a:xfrm>
            <a:off x="5575780" y="2764709"/>
            <a:ext cx="3200995" cy="1295400"/>
          </a:xfrm>
          <a:prstGeom prst="rect">
            <a:avLst/>
          </a:prstGeom>
        </p:spPr>
        <p:txBody>
          <a:bodyPr lIns="0" tIns="0" rIns="0" bIns="0" rtlCol="0" anchor="t">
            <a:spAutoFit/>
          </a:bodyPr>
          <a:lstStyle/>
          <a:p>
            <a:pPr algn="ctr">
              <a:lnSpc>
                <a:spcPts val="5040"/>
              </a:lnSpc>
              <a:spcBef>
                <a:spcPct val="0"/>
              </a:spcBef>
            </a:pPr>
            <a:r>
              <a:rPr lang="en-US" sz="4200" b="1" dirty="0">
                <a:solidFill>
                  <a:srgbClr val="E3DE1C"/>
                </a:solidFill>
                <a:latin typeface="Arimo Bold"/>
                <a:ea typeface="Arimo Bold"/>
                <a:cs typeface="Arimo Bold"/>
                <a:sym typeface="Arimo Bold"/>
              </a:rPr>
              <a:t>European</a:t>
            </a:r>
          </a:p>
          <a:p>
            <a:pPr algn="ctr">
              <a:lnSpc>
                <a:spcPts val="5040"/>
              </a:lnSpc>
              <a:spcBef>
                <a:spcPct val="0"/>
              </a:spcBef>
            </a:pPr>
            <a:r>
              <a:rPr lang="en-US" sz="4200" b="1" dirty="0">
                <a:solidFill>
                  <a:srgbClr val="E3DE1C"/>
                </a:solidFill>
                <a:latin typeface="Arimo Bold"/>
                <a:ea typeface="Arimo Bold"/>
                <a:cs typeface="Arimo Bold"/>
                <a:sym typeface="Arimo Bold"/>
              </a:rPr>
              <a:t>Commission</a:t>
            </a:r>
          </a:p>
        </p:txBody>
      </p:sp>
      <p:sp>
        <p:nvSpPr>
          <p:cNvPr id="11" name="TextBox 11"/>
          <p:cNvSpPr txBox="1"/>
          <p:nvPr/>
        </p:nvSpPr>
        <p:spPr>
          <a:xfrm>
            <a:off x="13739234" y="3352656"/>
            <a:ext cx="2608263" cy="1295400"/>
          </a:xfrm>
          <a:prstGeom prst="rect">
            <a:avLst/>
          </a:prstGeom>
        </p:spPr>
        <p:txBody>
          <a:bodyPr lIns="0" tIns="0" rIns="0" bIns="0" rtlCol="0" anchor="t">
            <a:spAutoFit/>
          </a:bodyPr>
          <a:lstStyle/>
          <a:p>
            <a:pPr algn="ctr">
              <a:lnSpc>
                <a:spcPts val="5040"/>
              </a:lnSpc>
            </a:pPr>
            <a:r>
              <a:rPr lang="en-US" sz="4200" b="1" dirty="0">
                <a:solidFill>
                  <a:srgbClr val="E3DE1C"/>
                </a:solidFill>
                <a:latin typeface="Arimo Bold"/>
                <a:ea typeface="Arimo Bold"/>
                <a:cs typeface="Arimo Bold"/>
                <a:sym typeface="Arimo Bold"/>
              </a:rPr>
              <a:t>European </a:t>
            </a:r>
          </a:p>
          <a:p>
            <a:pPr algn="ctr">
              <a:lnSpc>
                <a:spcPts val="5040"/>
              </a:lnSpc>
              <a:spcBef>
                <a:spcPct val="0"/>
              </a:spcBef>
            </a:pPr>
            <a:r>
              <a:rPr lang="en-US" sz="4200" b="1" dirty="0">
                <a:solidFill>
                  <a:srgbClr val="E3DE1C"/>
                </a:solidFill>
                <a:latin typeface="Arimo Bold"/>
                <a:ea typeface="Arimo Bold"/>
                <a:cs typeface="Arimo Bold"/>
                <a:sym typeface="Arimo Bold"/>
              </a:rPr>
              <a:t>Council</a:t>
            </a:r>
          </a:p>
        </p:txBody>
      </p:sp>
      <p:sp>
        <p:nvSpPr>
          <p:cNvPr id="12" name="TextBox 12"/>
          <p:cNvSpPr txBox="1"/>
          <p:nvPr/>
        </p:nvSpPr>
        <p:spPr>
          <a:xfrm>
            <a:off x="10323829" y="7324725"/>
            <a:ext cx="2340967" cy="1933575"/>
          </a:xfrm>
          <a:prstGeom prst="rect">
            <a:avLst/>
          </a:prstGeom>
        </p:spPr>
        <p:txBody>
          <a:bodyPr lIns="0" tIns="0" rIns="0" bIns="0" rtlCol="0" anchor="t">
            <a:spAutoFit/>
          </a:bodyPr>
          <a:lstStyle/>
          <a:p>
            <a:pPr algn="ctr">
              <a:lnSpc>
                <a:spcPts val="5040"/>
              </a:lnSpc>
            </a:pPr>
            <a:r>
              <a:rPr lang="en-US" sz="4200" b="1" dirty="0">
                <a:solidFill>
                  <a:srgbClr val="E3DE1C"/>
                </a:solidFill>
                <a:latin typeface="Arimo Bold"/>
                <a:ea typeface="Arimo Bold"/>
                <a:cs typeface="Arimo Bold"/>
                <a:sym typeface="Arimo Bold"/>
              </a:rPr>
              <a:t>Court of </a:t>
            </a:r>
          </a:p>
          <a:p>
            <a:pPr algn="ctr">
              <a:lnSpc>
                <a:spcPts val="5040"/>
              </a:lnSpc>
            </a:pPr>
            <a:r>
              <a:rPr lang="en-US" sz="4200" b="1" dirty="0">
                <a:solidFill>
                  <a:srgbClr val="E3DE1C"/>
                </a:solidFill>
                <a:latin typeface="Arimo Bold"/>
                <a:ea typeface="Arimo Bold"/>
                <a:cs typeface="Arimo Bold"/>
                <a:sym typeface="Arimo Bold"/>
              </a:rPr>
              <a:t>Justice </a:t>
            </a:r>
          </a:p>
          <a:p>
            <a:pPr algn="ctr">
              <a:lnSpc>
                <a:spcPts val="5040"/>
              </a:lnSpc>
              <a:spcBef>
                <a:spcPct val="0"/>
              </a:spcBef>
            </a:pPr>
            <a:r>
              <a:rPr lang="en-US" sz="4200" b="1" dirty="0">
                <a:solidFill>
                  <a:srgbClr val="E3DE1C"/>
                </a:solidFill>
                <a:latin typeface="Arimo Bold"/>
                <a:ea typeface="Arimo Bold"/>
                <a:cs typeface="Arimo Bold"/>
                <a:sym typeface="Arimo Bold"/>
              </a:rPr>
              <a:t>of the EU</a:t>
            </a:r>
          </a:p>
        </p:txBody>
      </p:sp>
      <p:sp>
        <p:nvSpPr>
          <p:cNvPr id="13" name="Freeform 13"/>
          <p:cNvSpPr/>
          <p:nvPr/>
        </p:nvSpPr>
        <p:spPr>
          <a:xfrm rot="-7326236">
            <a:off x="16314279" y="4477397"/>
            <a:ext cx="1840698" cy="1332205"/>
          </a:xfrm>
          <a:custGeom>
            <a:avLst/>
            <a:gdLst/>
            <a:ahLst/>
            <a:cxnLst/>
            <a:rect l="l" t="t" r="r" b="b"/>
            <a:pathLst>
              <a:path w="1840698" h="1332205">
                <a:moveTo>
                  <a:pt x="0" y="0"/>
                </a:moveTo>
                <a:lnTo>
                  <a:pt x="1840698" y="0"/>
                </a:lnTo>
                <a:lnTo>
                  <a:pt x="1840698" y="1332206"/>
                </a:lnTo>
                <a:lnTo>
                  <a:pt x="0" y="133220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4" name="Freeform 14"/>
          <p:cNvSpPr/>
          <p:nvPr/>
        </p:nvSpPr>
        <p:spPr>
          <a:xfrm rot="-8100000" flipH="1" flipV="1">
            <a:off x="9518798" y="5865908"/>
            <a:ext cx="1780645" cy="1288742"/>
          </a:xfrm>
          <a:custGeom>
            <a:avLst/>
            <a:gdLst/>
            <a:ahLst/>
            <a:cxnLst/>
            <a:rect l="l" t="t" r="r" b="b"/>
            <a:pathLst>
              <a:path w="1780645" h="1288742">
                <a:moveTo>
                  <a:pt x="1780645" y="1288742"/>
                </a:moveTo>
                <a:lnTo>
                  <a:pt x="0" y="1288742"/>
                </a:lnTo>
                <a:lnTo>
                  <a:pt x="0" y="0"/>
                </a:lnTo>
                <a:lnTo>
                  <a:pt x="1780645" y="0"/>
                </a:lnTo>
                <a:lnTo>
                  <a:pt x="1780645" y="1288742"/>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5" name="Freeform 15"/>
          <p:cNvSpPr/>
          <p:nvPr/>
        </p:nvSpPr>
        <p:spPr>
          <a:xfrm rot="-2325777" flipV="1">
            <a:off x="5403424" y="4450702"/>
            <a:ext cx="1780645" cy="1288742"/>
          </a:xfrm>
          <a:custGeom>
            <a:avLst/>
            <a:gdLst/>
            <a:ahLst/>
            <a:cxnLst/>
            <a:rect l="l" t="t" r="r" b="b"/>
            <a:pathLst>
              <a:path w="1780645" h="1288742">
                <a:moveTo>
                  <a:pt x="0" y="1288742"/>
                </a:moveTo>
                <a:lnTo>
                  <a:pt x="1780646" y="1288742"/>
                </a:lnTo>
                <a:lnTo>
                  <a:pt x="1780646" y="0"/>
                </a:lnTo>
                <a:lnTo>
                  <a:pt x="0" y="0"/>
                </a:lnTo>
                <a:lnTo>
                  <a:pt x="0" y="1288742"/>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80">
                                          <p:stCondLst>
                                            <p:cond delay="0"/>
                                          </p:stCondLst>
                                        </p:cTn>
                                        <p:tgtEl>
                                          <p:spTgt spid="10"/>
                                        </p:tgtEl>
                                      </p:cBhvr>
                                    </p:animEffect>
                                    <p:anim calcmode="lin" valueType="num">
                                      <p:cBhvr>
                                        <p:cTn id="2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9" dur="26">
                                          <p:stCondLst>
                                            <p:cond delay="650"/>
                                          </p:stCondLst>
                                        </p:cTn>
                                        <p:tgtEl>
                                          <p:spTgt spid="10"/>
                                        </p:tgtEl>
                                      </p:cBhvr>
                                      <p:to x="100000" y="60000"/>
                                    </p:animScale>
                                    <p:animScale>
                                      <p:cBhvr>
                                        <p:cTn id="30" dur="166" decel="50000">
                                          <p:stCondLst>
                                            <p:cond delay="676"/>
                                          </p:stCondLst>
                                        </p:cTn>
                                        <p:tgtEl>
                                          <p:spTgt spid="10"/>
                                        </p:tgtEl>
                                      </p:cBhvr>
                                      <p:to x="100000" y="100000"/>
                                    </p:animScale>
                                    <p:animScale>
                                      <p:cBhvr>
                                        <p:cTn id="31" dur="26">
                                          <p:stCondLst>
                                            <p:cond delay="1312"/>
                                          </p:stCondLst>
                                        </p:cTn>
                                        <p:tgtEl>
                                          <p:spTgt spid="10"/>
                                        </p:tgtEl>
                                      </p:cBhvr>
                                      <p:to x="100000" y="80000"/>
                                    </p:animScale>
                                    <p:animScale>
                                      <p:cBhvr>
                                        <p:cTn id="32" dur="166" decel="50000">
                                          <p:stCondLst>
                                            <p:cond delay="1338"/>
                                          </p:stCondLst>
                                        </p:cTn>
                                        <p:tgtEl>
                                          <p:spTgt spid="10"/>
                                        </p:tgtEl>
                                      </p:cBhvr>
                                      <p:to x="100000" y="100000"/>
                                    </p:animScale>
                                    <p:animScale>
                                      <p:cBhvr>
                                        <p:cTn id="33" dur="26">
                                          <p:stCondLst>
                                            <p:cond delay="1642"/>
                                          </p:stCondLst>
                                        </p:cTn>
                                        <p:tgtEl>
                                          <p:spTgt spid="10"/>
                                        </p:tgtEl>
                                      </p:cBhvr>
                                      <p:to x="100000" y="90000"/>
                                    </p:animScale>
                                    <p:animScale>
                                      <p:cBhvr>
                                        <p:cTn id="34" dur="166" decel="50000">
                                          <p:stCondLst>
                                            <p:cond delay="1668"/>
                                          </p:stCondLst>
                                        </p:cTn>
                                        <p:tgtEl>
                                          <p:spTgt spid="10"/>
                                        </p:tgtEl>
                                      </p:cBhvr>
                                      <p:to x="100000" y="100000"/>
                                    </p:animScale>
                                    <p:animScale>
                                      <p:cBhvr>
                                        <p:cTn id="35" dur="26">
                                          <p:stCondLst>
                                            <p:cond delay="1808"/>
                                          </p:stCondLst>
                                        </p:cTn>
                                        <p:tgtEl>
                                          <p:spTgt spid="10"/>
                                        </p:tgtEl>
                                      </p:cBhvr>
                                      <p:to x="100000" y="95000"/>
                                    </p:animScale>
                                    <p:animScale>
                                      <p:cBhvr>
                                        <p:cTn id="36" dur="166" decel="50000">
                                          <p:stCondLst>
                                            <p:cond delay="1834"/>
                                          </p:stCondLst>
                                        </p:cTn>
                                        <p:tgtEl>
                                          <p:spTgt spid="10"/>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barn(inVertical)">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1000" fill="hold"/>
                                        <p:tgtEl>
                                          <p:spTgt spid="13"/>
                                        </p:tgtEl>
                                        <p:attrNameLst>
                                          <p:attrName>ppt_w</p:attrName>
                                        </p:attrNameLst>
                                      </p:cBhvr>
                                      <p:tavLst>
                                        <p:tav tm="0">
                                          <p:val>
                                            <p:fltVal val="0"/>
                                          </p:val>
                                        </p:tav>
                                        <p:tav tm="100000">
                                          <p:val>
                                            <p:strVal val="#ppt_w"/>
                                          </p:val>
                                        </p:tav>
                                      </p:tavLst>
                                    </p:anim>
                                    <p:anim calcmode="lin" valueType="num">
                                      <p:cBhvr>
                                        <p:cTn id="54" dur="1000" fill="hold"/>
                                        <p:tgtEl>
                                          <p:spTgt spid="13"/>
                                        </p:tgtEl>
                                        <p:attrNameLst>
                                          <p:attrName>ppt_h</p:attrName>
                                        </p:attrNameLst>
                                      </p:cBhvr>
                                      <p:tavLst>
                                        <p:tav tm="0">
                                          <p:val>
                                            <p:fltVal val="0"/>
                                          </p:val>
                                        </p:tav>
                                        <p:tav tm="100000">
                                          <p:val>
                                            <p:strVal val="#ppt_h"/>
                                          </p:val>
                                        </p:tav>
                                      </p:tavLst>
                                    </p:anim>
                                    <p:anim calcmode="lin" valueType="num">
                                      <p:cBhvr>
                                        <p:cTn id="55" dur="1000" fill="hold"/>
                                        <p:tgtEl>
                                          <p:spTgt spid="13"/>
                                        </p:tgtEl>
                                        <p:attrNameLst>
                                          <p:attrName>style.rotation</p:attrName>
                                        </p:attrNameLst>
                                      </p:cBhvr>
                                      <p:tavLst>
                                        <p:tav tm="0">
                                          <p:val>
                                            <p:fltVal val="90"/>
                                          </p:val>
                                        </p:tav>
                                        <p:tav tm="100000">
                                          <p:val>
                                            <p:fltVal val="0"/>
                                          </p:val>
                                        </p:tav>
                                      </p:tavLst>
                                    </p:anim>
                                    <p:animEffect transition="in" filter="fade">
                                      <p:cBhvr>
                                        <p:cTn id="56" dur="10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P spid="11" grpId="0"/>
      <p:bldP spid="12" grpId="0"/>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506208" y="3348874"/>
            <a:ext cx="6690796" cy="7773390"/>
          </a:xfrm>
          <a:custGeom>
            <a:avLst/>
            <a:gdLst/>
            <a:ahLst/>
            <a:cxnLst/>
            <a:rect l="l" t="t" r="r" b="b"/>
            <a:pathLst>
              <a:path w="6690796" h="7773390">
                <a:moveTo>
                  <a:pt x="0" y="0"/>
                </a:moveTo>
                <a:lnTo>
                  <a:pt x="6690796" y="0"/>
                </a:lnTo>
                <a:lnTo>
                  <a:pt x="6690796" y="7773390"/>
                </a:lnTo>
                <a:lnTo>
                  <a:pt x="0" y="7773390"/>
                </a:lnTo>
                <a:lnTo>
                  <a:pt x="0"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13144500" y="4432757"/>
            <a:ext cx="4114800" cy="4114800"/>
            <a:chOff x="0" y="0"/>
            <a:chExt cx="5486400" cy="5486400"/>
          </a:xfrm>
        </p:grpSpPr>
        <p:grpSp>
          <p:nvGrpSpPr>
            <p:cNvPr id="5" name="Group 5"/>
            <p:cNvGrpSpPr/>
            <p:nvPr/>
          </p:nvGrpSpPr>
          <p:grpSpPr>
            <a:xfrm>
              <a:off x="0" y="0"/>
              <a:ext cx="5486400" cy="5486400"/>
              <a:chOff x="0" y="0"/>
              <a:chExt cx="1254321" cy="1254321"/>
            </a:xfrm>
          </p:grpSpPr>
          <p:sp>
            <p:nvSpPr>
              <p:cNvPr id="6" name="Freeform 6"/>
              <p:cNvSpPr/>
              <p:nvPr/>
            </p:nvSpPr>
            <p:spPr>
              <a:xfrm>
                <a:off x="0" y="0"/>
                <a:ext cx="1254321" cy="1254321"/>
              </a:xfrm>
              <a:custGeom>
                <a:avLst/>
                <a:gdLst/>
                <a:ahLst/>
                <a:cxnLst/>
                <a:rect l="l" t="t" r="r" b="b"/>
                <a:pathLst>
                  <a:path w="1254321" h="1254321">
                    <a:moveTo>
                      <a:pt x="162560" y="0"/>
                    </a:moveTo>
                    <a:lnTo>
                      <a:pt x="1091761" y="0"/>
                    </a:lnTo>
                    <a:cubicBezTo>
                      <a:pt x="1134875" y="0"/>
                      <a:pt x="1176222" y="17127"/>
                      <a:pt x="1206708" y="47613"/>
                    </a:cubicBezTo>
                    <a:cubicBezTo>
                      <a:pt x="1237194" y="78099"/>
                      <a:pt x="1254321" y="119446"/>
                      <a:pt x="1254321" y="162560"/>
                    </a:cubicBezTo>
                    <a:lnTo>
                      <a:pt x="1254321" y="1091761"/>
                    </a:lnTo>
                    <a:cubicBezTo>
                      <a:pt x="1254321" y="1181540"/>
                      <a:pt x="1181540" y="1254321"/>
                      <a:pt x="1091761" y="1254321"/>
                    </a:cubicBezTo>
                    <a:lnTo>
                      <a:pt x="162560" y="1254321"/>
                    </a:lnTo>
                    <a:cubicBezTo>
                      <a:pt x="72781" y="1254321"/>
                      <a:pt x="0" y="1181540"/>
                      <a:pt x="0" y="1091761"/>
                    </a:cubicBezTo>
                    <a:lnTo>
                      <a:pt x="0" y="162560"/>
                    </a:lnTo>
                    <a:cubicBezTo>
                      <a:pt x="0" y="72781"/>
                      <a:pt x="72781" y="0"/>
                      <a:pt x="162560" y="0"/>
                    </a:cubicBezTo>
                    <a:close/>
                  </a:path>
                </a:pathLst>
              </a:custGeom>
              <a:solidFill>
                <a:srgbClr val="FFFFFF"/>
              </a:solidFill>
            </p:spPr>
            <p:txBody>
              <a:bodyPr/>
              <a:lstStyle/>
              <a:p>
                <a:endParaRPr lang="es-ES"/>
              </a:p>
            </p:txBody>
          </p:sp>
          <p:sp>
            <p:nvSpPr>
              <p:cNvPr id="7" name="TextBox 7"/>
              <p:cNvSpPr txBox="1"/>
              <p:nvPr/>
            </p:nvSpPr>
            <p:spPr>
              <a:xfrm>
                <a:off x="0" y="-47625"/>
                <a:ext cx="1254321" cy="1301946"/>
              </a:xfrm>
              <a:prstGeom prst="rect">
                <a:avLst/>
              </a:prstGeom>
            </p:spPr>
            <p:txBody>
              <a:bodyPr lIns="50800" tIns="50800" rIns="50800" bIns="50800" rtlCol="0" anchor="ctr"/>
              <a:lstStyle/>
              <a:p>
                <a:pPr algn="ctr">
                  <a:lnSpc>
                    <a:spcPts val="2400"/>
                  </a:lnSpc>
                </a:pPr>
                <a:endParaRPr/>
              </a:p>
            </p:txBody>
          </p:sp>
        </p:grpSp>
        <p:sp>
          <p:nvSpPr>
            <p:cNvPr id="8" name="Freeform 8"/>
            <p:cNvSpPr/>
            <p:nvPr/>
          </p:nvSpPr>
          <p:spPr>
            <a:xfrm>
              <a:off x="476383" y="476383"/>
              <a:ext cx="4533633" cy="4533633"/>
            </a:xfrm>
            <a:custGeom>
              <a:avLst/>
              <a:gdLst/>
              <a:ahLst/>
              <a:cxnLst/>
              <a:rect l="l" t="t" r="r" b="b"/>
              <a:pathLst>
                <a:path w="4533633" h="4533633">
                  <a:moveTo>
                    <a:pt x="0" y="0"/>
                  </a:moveTo>
                  <a:lnTo>
                    <a:pt x="4533634" y="0"/>
                  </a:lnTo>
                  <a:lnTo>
                    <a:pt x="4533634" y="4533634"/>
                  </a:lnTo>
                  <a:lnTo>
                    <a:pt x="0" y="4533634"/>
                  </a:lnTo>
                  <a:lnTo>
                    <a:pt x="0" y="0"/>
                  </a:lnTo>
                  <a:close/>
                </a:path>
              </a:pathLst>
            </a:custGeom>
            <a:blipFill>
              <a:blip r:embed="rId6"/>
              <a:stretch>
                <a:fillRect/>
              </a:stretch>
            </a:blipFill>
          </p:spPr>
          <p:txBody>
            <a:bodyPr/>
            <a:lstStyle/>
            <a:p>
              <a:endParaRPr lang="es-ES"/>
            </a:p>
          </p:txBody>
        </p:sp>
      </p:grpSp>
      <p:grpSp>
        <p:nvGrpSpPr>
          <p:cNvPr id="9" name="Group 9"/>
          <p:cNvGrpSpPr/>
          <p:nvPr/>
        </p:nvGrpSpPr>
        <p:grpSpPr>
          <a:xfrm>
            <a:off x="12480642" y="1028700"/>
            <a:ext cx="4778658" cy="2630700"/>
            <a:chOff x="0" y="0"/>
            <a:chExt cx="6371545" cy="3507600"/>
          </a:xfrm>
        </p:grpSpPr>
        <p:sp>
          <p:nvSpPr>
            <p:cNvPr id="10" name="TextBox 10"/>
            <p:cNvSpPr txBox="1"/>
            <p:nvPr/>
          </p:nvSpPr>
          <p:spPr>
            <a:xfrm>
              <a:off x="0" y="-28575"/>
              <a:ext cx="6371545" cy="2746375"/>
            </a:xfrm>
            <a:prstGeom prst="rect">
              <a:avLst/>
            </a:prstGeom>
          </p:spPr>
          <p:txBody>
            <a:bodyPr lIns="0" tIns="0" rIns="0" bIns="0" rtlCol="0" anchor="t">
              <a:spAutoFit/>
            </a:bodyPr>
            <a:lstStyle/>
            <a:p>
              <a:pPr algn="r">
                <a:lnSpc>
                  <a:spcPts val="8040"/>
                </a:lnSpc>
              </a:pPr>
              <a:r>
                <a:rPr lang="en-US" sz="6700" b="1">
                  <a:solidFill>
                    <a:srgbClr val="E3DE1C"/>
                  </a:solidFill>
                  <a:latin typeface="Arimo Bold"/>
                  <a:ea typeface="Arimo Bold"/>
                  <a:cs typeface="Arimo Bold"/>
                  <a:sym typeface="Arimo Bold"/>
                </a:rPr>
                <a:t>European </a:t>
              </a:r>
            </a:p>
            <a:p>
              <a:pPr algn="r">
                <a:lnSpc>
                  <a:spcPts val="8040"/>
                </a:lnSpc>
              </a:pPr>
              <a:r>
                <a:rPr lang="en-US" sz="6700" b="1">
                  <a:solidFill>
                    <a:srgbClr val="E3DE1C"/>
                  </a:solidFill>
                  <a:latin typeface="Arimo Bold"/>
                  <a:ea typeface="Arimo Bold"/>
                  <a:cs typeface="Arimo Bold"/>
                  <a:sym typeface="Arimo Bold"/>
                </a:rPr>
                <a:t>Parliament</a:t>
              </a:r>
            </a:p>
          </p:txBody>
        </p:sp>
        <p:sp>
          <p:nvSpPr>
            <p:cNvPr id="11" name="TextBox 11"/>
            <p:cNvSpPr txBox="1"/>
            <p:nvPr/>
          </p:nvSpPr>
          <p:spPr>
            <a:xfrm>
              <a:off x="1839572" y="2939275"/>
              <a:ext cx="4531972" cy="568325"/>
            </a:xfrm>
            <a:prstGeom prst="rect">
              <a:avLst/>
            </a:prstGeom>
          </p:spPr>
          <p:txBody>
            <a:bodyPr lIns="0" tIns="0" rIns="0" bIns="0" rtlCol="0" anchor="t">
              <a:spAutoFit/>
            </a:bodyPr>
            <a:lstStyle/>
            <a:p>
              <a:pPr algn="r">
                <a:lnSpc>
                  <a:spcPts val="3359"/>
                </a:lnSpc>
              </a:pPr>
              <a:r>
                <a:rPr lang="en-US" sz="2799">
                  <a:solidFill>
                    <a:srgbClr val="E3DE1C"/>
                  </a:solidFill>
                  <a:latin typeface="Lato"/>
                  <a:ea typeface="Lato"/>
                  <a:cs typeface="Lato"/>
                  <a:sym typeface="Lato"/>
                </a:rPr>
                <a:t>Voice of the People</a:t>
              </a:r>
            </a:p>
          </p:txBody>
        </p:sp>
      </p:grpSp>
      <p:sp>
        <p:nvSpPr>
          <p:cNvPr id="12" name="TextBox 12"/>
          <p:cNvSpPr txBox="1"/>
          <p:nvPr/>
        </p:nvSpPr>
        <p:spPr>
          <a:xfrm>
            <a:off x="1477590" y="1571636"/>
            <a:ext cx="10404531" cy="7153253"/>
          </a:xfrm>
          <a:prstGeom prst="rect">
            <a:avLst/>
          </a:prstGeom>
        </p:spPr>
        <p:txBody>
          <a:bodyPr lIns="0" tIns="0" rIns="0" bIns="0" rtlCol="0" anchor="t">
            <a:spAutoFit/>
          </a:bodyPr>
          <a:lstStyle/>
          <a:p>
            <a:pPr algn="ctr">
              <a:lnSpc>
                <a:spcPts val="3598"/>
              </a:lnSpc>
            </a:pPr>
            <a:r>
              <a:rPr lang="en-US" sz="2999" spc="127">
                <a:solidFill>
                  <a:srgbClr val="FFCC00"/>
                </a:solidFill>
                <a:latin typeface="Allrounder Monument"/>
                <a:ea typeface="Allrounder Monument"/>
                <a:cs typeface="Allrounder Monument"/>
                <a:sym typeface="Allrounder Monument"/>
              </a:rPr>
              <a:t>ROLE AND FUNCTIONS</a:t>
            </a:r>
          </a:p>
          <a:p>
            <a:pPr algn="ctr">
              <a:lnSpc>
                <a:spcPts val="3598"/>
              </a:lnSpc>
            </a:pPr>
            <a:r>
              <a:rPr lang="en-US" sz="2999" spc="125">
                <a:solidFill>
                  <a:srgbClr val="FFFFFF"/>
                </a:solidFill>
                <a:latin typeface="Abhaya Libre"/>
                <a:ea typeface="Abhaya Libre"/>
                <a:cs typeface="Abhaya Libre"/>
                <a:sym typeface="Abhaya Libre"/>
              </a:rPr>
              <a:t>The European Parliament represents the citizens of the European Union and is directly elected by them every five years. Its role is to pass EU laws, together with the Council of the European Union, and to approve the EU budget.</a:t>
            </a:r>
          </a:p>
          <a:p>
            <a:pPr algn="ctr">
              <a:lnSpc>
                <a:spcPts val="3598"/>
              </a:lnSpc>
            </a:pPr>
            <a:endParaRPr lang="en-US" sz="2999" spc="125">
              <a:solidFill>
                <a:srgbClr val="FFFFFF"/>
              </a:solidFill>
              <a:latin typeface="Abhaya Libre"/>
              <a:ea typeface="Abhaya Libre"/>
              <a:cs typeface="Abhaya Libre"/>
              <a:sym typeface="Abhaya Libre"/>
            </a:endParaRPr>
          </a:p>
          <a:p>
            <a:pPr algn="ctr">
              <a:lnSpc>
                <a:spcPts val="3598"/>
              </a:lnSpc>
            </a:pPr>
            <a:r>
              <a:rPr lang="en-US" sz="2999" spc="127">
                <a:solidFill>
                  <a:srgbClr val="FFCC00"/>
                </a:solidFill>
                <a:latin typeface="Allrounder Monument"/>
                <a:ea typeface="Allrounder Monument"/>
                <a:cs typeface="Allrounder Monument"/>
                <a:sym typeface="Allrounder Monument"/>
              </a:rPr>
              <a:t>LEGISLATIVE PROCESS AND DECISION-MAKING</a:t>
            </a:r>
          </a:p>
          <a:p>
            <a:pPr algn="ctr">
              <a:lnSpc>
                <a:spcPts val="3598"/>
              </a:lnSpc>
            </a:pPr>
            <a:r>
              <a:rPr lang="en-US" sz="2999" spc="125">
                <a:solidFill>
                  <a:srgbClr val="FFFFFF"/>
                </a:solidFill>
                <a:latin typeface="Abhaya Libre"/>
                <a:ea typeface="Abhaya Libre"/>
                <a:cs typeface="Abhaya Libre"/>
                <a:sym typeface="Abhaya Libre"/>
              </a:rPr>
              <a:t>The Parliament shares legislative power with the Council of the EU, meaning both must agree for a law to pass. The Parliament also supervises other EU institutions, especially the Commission.</a:t>
            </a:r>
          </a:p>
          <a:p>
            <a:pPr algn="ctr">
              <a:lnSpc>
                <a:spcPts val="3598"/>
              </a:lnSpc>
            </a:pPr>
            <a:endParaRPr lang="en-US" sz="2999" spc="125">
              <a:solidFill>
                <a:srgbClr val="FFFFFF"/>
              </a:solidFill>
              <a:latin typeface="Abhaya Libre"/>
              <a:ea typeface="Abhaya Libre"/>
              <a:cs typeface="Abhaya Libre"/>
              <a:sym typeface="Abhaya Libre"/>
            </a:endParaRPr>
          </a:p>
          <a:p>
            <a:pPr algn="ctr">
              <a:lnSpc>
                <a:spcPts val="3598"/>
              </a:lnSpc>
            </a:pPr>
            <a:r>
              <a:rPr lang="en-US" sz="2999" spc="127">
                <a:solidFill>
                  <a:srgbClr val="FFCC00"/>
                </a:solidFill>
                <a:latin typeface="Allrounder Monument"/>
                <a:ea typeface="Allrounder Monument"/>
                <a:cs typeface="Allrounder Monument"/>
                <a:sym typeface="Allrounder Monument"/>
              </a:rPr>
              <a:t>RELATIONSHIP WITH OTHER EU INSTITUTIONS</a:t>
            </a:r>
          </a:p>
          <a:p>
            <a:pPr algn="ctr">
              <a:lnSpc>
                <a:spcPts val="3598"/>
              </a:lnSpc>
            </a:pPr>
            <a:r>
              <a:rPr lang="en-US" sz="2999" spc="127">
                <a:solidFill>
                  <a:srgbClr val="FFFFFF"/>
                </a:solidFill>
                <a:latin typeface="Abhaya Libre"/>
                <a:ea typeface="Abhaya Libre"/>
                <a:cs typeface="Abhaya Libre"/>
                <a:sym typeface="Abhaya Libre"/>
              </a:rPr>
              <a:t>The Parliament works in tandem with the European Commission and the Council, balancing the interests of EU citizens with those of national governments.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rot="-10800000" flipV="1">
            <a:off x="14942602" y="1028700"/>
            <a:ext cx="6690796" cy="7773390"/>
          </a:xfrm>
          <a:custGeom>
            <a:avLst/>
            <a:gdLst/>
            <a:ahLst/>
            <a:cxnLst/>
            <a:rect l="l" t="t" r="r" b="b"/>
            <a:pathLst>
              <a:path w="6690796" h="7773390">
                <a:moveTo>
                  <a:pt x="0" y="7773390"/>
                </a:moveTo>
                <a:lnTo>
                  <a:pt x="6690796" y="7773390"/>
                </a:lnTo>
                <a:lnTo>
                  <a:pt x="6690796" y="0"/>
                </a:lnTo>
                <a:lnTo>
                  <a:pt x="0" y="0"/>
                </a:lnTo>
                <a:lnTo>
                  <a:pt x="0" y="777339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1489356" y="1028700"/>
            <a:ext cx="5269356" cy="2721203"/>
            <a:chOff x="0" y="0"/>
            <a:chExt cx="7025808" cy="3628271"/>
          </a:xfrm>
        </p:grpSpPr>
        <p:sp>
          <p:nvSpPr>
            <p:cNvPr id="5" name="TextBox 5"/>
            <p:cNvSpPr txBox="1"/>
            <p:nvPr/>
          </p:nvSpPr>
          <p:spPr>
            <a:xfrm>
              <a:off x="0" y="-28575"/>
              <a:ext cx="6371545" cy="2746375"/>
            </a:xfrm>
            <a:prstGeom prst="rect">
              <a:avLst/>
            </a:prstGeom>
          </p:spPr>
          <p:txBody>
            <a:bodyPr lIns="0" tIns="0" rIns="0" bIns="0" rtlCol="0" anchor="t">
              <a:spAutoFit/>
            </a:bodyPr>
            <a:lstStyle/>
            <a:p>
              <a:pPr algn="l">
                <a:lnSpc>
                  <a:spcPts val="8040"/>
                </a:lnSpc>
              </a:pPr>
              <a:r>
                <a:rPr lang="en-US" sz="6700" b="1">
                  <a:solidFill>
                    <a:srgbClr val="E3DE1C"/>
                  </a:solidFill>
                  <a:latin typeface="Arimo Bold"/>
                  <a:ea typeface="Arimo Bold"/>
                  <a:cs typeface="Arimo Bold"/>
                  <a:sym typeface="Arimo Bold"/>
                </a:rPr>
                <a:t>European </a:t>
              </a:r>
            </a:p>
            <a:p>
              <a:pPr algn="l">
                <a:lnSpc>
                  <a:spcPts val="8040"/>
                </a:lnSpc>
              </a:pPr>
              <a:r>
                <a:rPr lang="en-US" sz="6700" b="1">
                  <a:solidFill>
                    <a:srgbClr val="E3DE1C"/>
                  </a:solidFill>
                  <a:latin typeface="Arimo Bold"/>
                  <a:ea typeface="Arimo Bold"/>
                  <a:cs typeface="Arimo Bold"/>
                  <a:sym typeface="Arimo Bold"/>
                </a:rPr>
                <a:t>Comission</a:t>
              </a:r>
            </a:p>
          </p:txBody>
        </p:sp>
        <p:sp>
          <p:nvSpPr>
            <p:cNvPr id="6" name="TextBox 6"/>
            <p:cNvSpPr txBox="1"/>
            <p:nvPr/>
          </p:nvSpPr>
          <p:spPr>
            <a:xfrm>
              <a:off x="0" y="3059946"/>
              <a:ext cx="7025808" cy="568325"/>
            </a:xfrm>
            <a:prstGeom prst="rect">
              <a:avLst/>
            </a:prstGeom>
          </p:spPr>
          <p:txBody>
            <a:bodyPr lIns="0" tIns="0" rIns="0" bIns="0" rtlCol="0" anchor="t">
              <a:spAutoFit/>
            </a:bodyPr>
            <a:lstStyle/>
            <a:p>
              <a:pPr algn="l">
                <a:lnSpc>
                  <a:spcPts val="3359"/>
                </a:lnSpc>
              </a:pPr>
              <a:r>
                <a:rPr lang="en-US" sz="2799">
                  <a:solidFill>
                    <a:srgbClr val="E3DE1C"/>
                  </a:solidFill>
                  <a:latin typeface="Lato"/>
                  <a:ea typeface="Lato"/>
                  <a:cs typeface="Lato"/>
                  <a:sym typeface="Lato"/>
                </a:rPr>
                <a:t> The Executive Body of the EU</a:t>
              </a:r>
            </a:p>
          </p:txBody>
        </p:sp>
      </p:grpSp>
      <p:grpSp>
        <p:nvGrpSpPr>
          <p:cNvPr id="7" name="Group 7"/>
          <p:cNvGrpSpPr/>
          <p:nvPr/>
        </p:nvGrpSpPr>
        <p:grpSpPr>
          <a:xfrm>
            <a:off x="2066634" y="4610089"/>
            <a:ext cx="4114800" cy="4114800"/>
            <a:chOff x="0" y="0"/>
            <a:chExt cx="5486400" cy="5486400"/>
          </a:xfrm>
        </p:grpSpPr>
        <p:grpSp>
          <p:nvGrpSpPr>
            <p:cNvPr id="8" name="Group 8"/>
            <p:cNvGrpSpPr/>
            <p:nvPr/>
          </p:nvGrpSpPr>
          <p:grpSpPr>
            <a:xfrm>
              <a:off x="0" y="0"/>
              <a:ext cx="5486400" cy="5486400"/>
              <a:chOff x="0" y="0"/>
              <a:chExt cx="1254321" cy="1254321"/>
            </a:xfrm>
          </p:grpSpPr>
          <p:sp>
            <p:nvSpPr>
              <p:cNvPr id="9" name="Freeform 9"/>
              <p:cNvSpPr/>
              <p:nvPr/>
            </p:nvSpPr>
            <p:spPr>
              <a:xfrm>
                <a:off x="0" y="0"/>
                <a:ext cx="1254321" cy="1254321"/>
              </a:xfrm>
              <a:custGeom>
                <a:avLst/>
                <a:gdLst/>
                <a:ahLst/>
                <a:cxnLst/>
                <a:rect l="l" t="t" r="r" b="b"/>
                <a:pathLst>
                  <a:path w="1254321" h="1254321">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p:spPr>
            <p:txBody>
              <a:bodyPr/>
              <a:lstStyle/>
              <a:p>
                <a:endParaRPr lang="es-ES"/>
              </a:p>
            </p:txBody>
          </p:sp>
          <p:sp>
            <p:nvSpPr>
              <p:cNvPr id="10" name="TextBox 10"/>
              <p:cNvSpPr txBox="1"/>
              <p:nvPr/>
            </p:nvSpPr>
            <p:spPr>
              <a:xfrm>
                <a:off x="0" y="-47625"/>
                <a:ext cx="1254321" cy="1301946"/>
              </a:xfrm>
              <a:prstGeom prst="rect">
                <a:avLst/>
              </a:prstGeom>
            </p:spPr>
            <p:txBody>
              <a:bodyPr lIns="43891" tIns="43891" rIns="43891" bIns="43891" rtlCol="0" anchor="ctr"/>
              <a:lstStyle/>
              <a:p>
                <a:pPr algn="ctr">
                  <a:lnSpc>
                    <a:spcPts val="2400"/>
                  </a:lnSpc>
                </a:pPr>
                <a:endParaRPr/>
              </a:p>
            </p:txBody>
          </p:sp>
        </p:grpSp>
        <p:sp>
          <p:nvSpPr>
            <p:cNvPr id="11" name="Freeform 11"/>
            <p:cNvSpPr/>
            <p:nvPr/>
          </p:nvSpPr>
          <p:spPr>
            <a:xfrm>
              <a:off x="531053" y="531053"/>
              <a:ext cx="4424295" cy="4424295"/>
            </a:xfrm>
            <a:custGeom>
              <a:avLst/>
              <a:gdLst/>
              <a:ahLst/>
              <a:cxnLst/>
              <a:rect l="l" t="t" r="r" b="b"/>
              <a:pathLst>
                <a:path w="4424295" h="4424295">
                  <a:moveTo>
                    <a:pt x="0" y="0"/>
                  </a:moveTo>
                  <a:lnTo>
                    <a:pt x="4424294" y="0"/>
                  </a:lnTo>
                  <a:lnTo>
                    <a:pt x="4424294" y="4424294"/>
                  </a:lnTo>
                  <a:lnTo>
                    <a:pt x="0" y="4424294"/>
                  </a:lnTo>
                  <a:lnTo>
                    <a:pt x="0" y="0"/>
                  </a:lnTo>
                  <a:close/>
                </a:path>
              </a:pathLst>
            </a:custGeom>
            <a:blipFill>
              <a:blip r:embed="rId6"/>
              <a:stretch>
                <a:fillRect/>
              </a:stretch>
            </a:blipFill>
          </p:spPr>
          <p:txBody>
            <a:bodyPr/>
            <a:lstStyle/>
            <a:p>
              <a:endParaRPr lang="es-ES"/>
            </a:p>
          </p:txBody>
        </p:sp>
      </p:grpSp>
      <p:sp>
        <p:nvSpPr>
          <p:cNvPr id="12" name="TextBox 12"/>
          <p:cNvSpPr txBox="1"/>
          <p:nvPr/>
        </p:nvSpPr>
        <p:spPr>
          <a:xfrm>
            <a:off x="7827799" y="1567369"/>
            <a:ext cx="7825546" cy="6705578"/>
          </a:xfrm>
          <a:prstGeom prst="rect">
            <a:avLst/>
          </a:prstGeom>
        </p:spPr>
        <p:txBody>
          <a:bodyPr lIns="0" tIns="0" rIns="0" bIns="0" rtlCol="0" anchor="t">
            <a:spAutoFit/>
          </a:bodyPr>
          <a:lstStyle/>
          <a:p>
            <a:pPr algn="ctr">
              <a:lnSpc>
                <a:spcPts val="3598"/>
              </a:lnSpc>
            </a:pPr>
            <a:r>
              <a:rPr lang="en-US" sz="2999" spc="127" dirty="0">
                <a:solidFill>
                  <a:srgbClr val="FFCC00"/>
                </a:solidFill>
                <a:latin typeface="Allrounder Monument"/>
                <a:ea typeface="Allrounder Monument"/>
                <a:cs typeface="Allrounder Monument"/>
                <a:sym typeface="Allrounder Monument"/>
              </a:rPr>
              <a:t>ROLE AND RESPONSABILITIES</a:t>
            </a:r>
          </a:p>
          <a:p>
            <a:pPr algn="ctr">
              <a:lnSpc>
                <a:spcPts val="3598"/>
              </a:lnSpc>
            </a:pPr>
            <a:r>
              <a:rPr lang="en-US" sz="2999" spc="125" dirty="0">
                <a:solidFill>
                  <a:srgbClr val="FFFFFF"/>
                </a:solidFill>
                <a:latin typeface="Abhaya Libre"/>
                <a:ea typeface="Abhaya Libre"/>
                <a:cs typeface="Abhaya Libre"/>
                <a:sym typeface="Abhaya Libre"/>
              </a:rPr>
              <a:t>The European Commission is the EU’s executive arm, responsible for proposing new legislation, enforcing EU laws, managing the budget, and representing the EU internationally.</a:t>
            </a:r>
          </a:p>
          <a:p>
            <a:pPr algn="ctr">
              <a:lnSpc>
                <a:spcPts val="3598"/>
              </a:lnSpc>
            </a:pPr>
            <a:endParaRPr lang="en-US" sz="2999" spc="125" dirty="0">
              <a:solidFill>
                <a:srgbClr val="FFFFFF"/>
              </a:solidFill>
              <a:latin typeface="Abhaya Libre"/>
              <a:ea typeface="Abhaya Libre"/>
              <a:cs typeface="Abhaya Libre"/>
              <a:sym typeface="Abhaya Libre"/>
            </a:endParaRPr>
          </a:p>
          <a:p>
            <a:pPr algn="ctr">
              <a:lnSpc>
                <a:spcPts val="3598"/>
              </a:lnSpc>
            </a:pPr>
            <a:r>
              <a:rPr lang="en-US" sz="2999" spc="127" dirty="0">
                <a:solidFill>
                  <a:srgbClr val="FFCC00"/>
                </a:solidFill>
                <a:latin typeface="Allrounder Monument"/>
                <a:ea typeface="Allrounder Monument"/>
                <a:cs typeface="Allrounder Monument"/>
                <a:sym typeface="Allrounder Monument"/>
              </a:rPr>
              <a:t>EXECUTIVE FUNCTIONS AND REGULATORY POWERS</a:t>
            </a:r>
          </a:p>
          <a:p>
            <a:pPr algn="ctr">
              <a:lnSpc>
                <a:spcPts val="3598"/>
              </a:lnSpc>
            </a:pPr>
            <a:r>
              <a:rPr lang="en-US" sz="2999" spc="127" dirty="0">
                <a:solidFill>
                  <a:srgbClr val="FFFFFF"/>
                </a:solidFill>
                <a:latin typeface="Abhaya Libre"/>
                <a:ea typeface="Abhaya Libre"/>
                <a:cs typeface="Abhaya Libre"/>
                <a:sym typeface="Abhaya Libre"/>
              </a:rPr>
              <a:t>The Commission’s most important role is initiating new laws, which are then passed by the European Parliament and the Council. It also ensures that member states correctly apply EU laws and has the power to take legal action against countries that don’t comply.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506208" y="3348874"/>
            <a:ext cx="6690796" cy="7773390"/>
          </a:xfrm>
          <a:custGeom>
            <a:avLst/>
            <a:gdLst/>
            <a:ahLst/>
            <a:cxnLst/>
            <a:rect l="l" t="t" r="r" b="b"/>
            <a:pathLst>
              <a:path w="6690796" h="7773390">
                <a:moveTo>
                  <a:pt x="0" y="0"/>
                </a:moveTo>
                <a:lnTo>
                  <a:pt x="6690796" y="0"/>
                </a:lnTo>
                <a:lnTo>
                  <a:pt x="6690796" y="7773390"/>
                </a:lnTo>
                <a:lnTo>
                  <a:pt x="0" y="7773390"/>
                </a:lnTo>
                <a:lnTo>
                  <a:pt x="0"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3966346" y="6916174"/>
            <a:ext cx="11287570" cy="2578012"/>
            <a:chOff x="0" y="0"/>
            <a:chExt cx="15050093" cy="3437349"/>
          </a:xfrm>
        </p:grpSpPr>
        <p:sp>
          <p:nvSpPr>
            <p:cNvPr id="5" name="TextBox 5"/>
            <p:cNvSpPr txBox="1"/>
            <p:nvPr/>
          </p:nvSpPr>
          <p:spPr>
            <a:xfrm>
              <a:off x="0" y="-19050"/>
              <a:ext cx="15050093" cy="2559050"/>
            </a:xfrm>
            <a:prstGeom prst="rect">
              <a:avLst/>
            </a:prstGeom>
          </p:spPr>
          <p:txBody>
            <a:bodyPr lIns="0" tIns="0" rIns="0" bIns="0" rtlCol="0" anchor="t">
              <a:spAutoFit/>
            </a:bodyPr>
            <a:lstStyle/>
            <a:p>
              <a:pPr algn="ctr">
                <a:lnSpc>
                  <a:spcPts val="7560"/>
                </a:lnSpc>
              </a:pPr>
              <a:r>
                <a:rPr lang="en-US" sz="6300" b="1">
                  <a:solidFill>
                    <a:srgbClr val="E3DE1C"/>
                  </a:solidFill>
                  <a:latin typeface="Arimo Bold"/>
                  <a:ea typeface="Arimo Bold"/>
                  <a:cs typeface="Arimo Bold"/>
                  <a:sym typeface="Arimo Bold"/>
                </a:rPr>
                <a:t>Court of Justice of the European Union (CJEU)</a:t>
              </a:r>
            </a:p>
          </p:txBody>
        </p:sp>
        <p:sp>
          <p:nvSpPr>
            <p:cNvPr id="6" name="TextBox 6"/>
            <p:cNvSpPr txBox="1"/>
            <p:nvPr/>
          </p:nvSpPr>
          <p:spPr>
            <a:xfrm>
              <a:off x="2172608" y="2869024"/>
              <a:ext cx="10704877" cy="568325"/>
            </a:xfrm>
            <a:prstGeom prst="rect">
              <a:avLst/>
            </a:prstGeom>
          </p:spPr>
          <p:txBody>
            <a:bodyPr lIns="0" tIns="0" rIns="0" bIns="0" rtlCol="0" anchor="t">
              <a:spAutoFit/>
            </a:bodyPr>
            <a:lstStyle/>
            <a:p>
              <a:pPr algn="ctr">
                <a:lnSpc>
                  <a:spcPts val="3359"/>
                </a:lnSpc>
              </a:pPr>
              <a:r>
                <a:rPr lang="en-US" sz="2799">
                  <a:solidFill>
                    <a:srgbClr val="E3DE1C"/>
                  </a:solidFill>
                  <a:latin typeface="Lato"/>
                  <a:ea typeface="Lato"/>
                  <a:cs typeface="Lato"/>
                  <a:sym typeface="Lato"/>
                </a:rPr>
                <a:t>Upholding EU Law</a:t>
              </a:r>
            </a:p>
          </p:txBody>
        </p:sp>
      </p:grpSp>
      <p:sp>
        <p:nvSpPr>
          <p:cNvPr id="7" name="TextBox 7"/>
          <p:cNvSpPr txBox="1"/>
          <p:nvPr/>
        </p:nvSpPr>
        <p:spPr>
          <a:xfrm>
            <a:off x="1550942" y="1209709"/>
            <a:ext cx="4830808" cy="4914878"/>
          </a:xfrm>
          <a:prstGeom prst="rect">
            <a:avLst/>
          </a:prstGeom>
        </p:spPr>
        <p:txBody>
          <a:bodyPr lIns="0" tIns="0" rIns="0" bIns="0" rtlCol="0" anchor="t">
            <a:spAutoFit/>
          </a:bodyPr>
          <a:lstStyle/>
          <a:p>
            <a:pPr algn="r">
              <a:lnSpc>
                <a:spcPts val="3598"/>
              </a:lnSpc>
            </a:pPr>
            <a:r>
              <a:rPr lang="en-US" sz="2999" spc="127">
                <a:solidFill>
                  <a:srgbClr val="FFCC00"/>
                </a:solidFill>
                <a:latin typeface="Allrounder Monument"/>
                <a:ea typeface="Allrounder Monument"/>
                <a:cs typeface="Allrounder Monument"/>
                <a:sym typeface="Allrounder Monument"/>
              </a:rPr>
              <a:t>STRUCTURE AND JURISTICTION</a:t>
            </a:r>
          </a:p>
          <a:p>
            <a:pPr algn="r">
              <a:lnSpc>
                <a:spcPts val="3598"/>
              </a:lnSpc>
            </a:pPr>
            <a:r>
              <a:rPr lang="en-US" sz="2999" spc="127">
                <a:solidFill>
                  <a:srgbClr val="FFFFFF"/>
                </a:solidFill>
                <a:latin typeface="Abhaya Libre"/>
                <a:ea typeface="Abhaya Libre"/>
                <a:cs typeface="Abhaya Libre"/>
                <a:sym typeface="Abhaya Libre"/>
              </a:rPr>
              <a:t>The Court of Justice of the European Union is composed of one judge from each EU country, assisted by advocates general. It ensures that EU law is interpreted and applied uniformly across all member states.</a:t>
            </a:r>
          </a:p>
        </p:txBody>
      </p:sp>
      <p:sp>
        <p:nvSpPr>
          <p:cNvPr id="8" name="TextBox 8"/>
          <p:cNvSpPr txBox="1"/>
          <p:nvPr/>
        </p:nvSpPr>
        <p:spPr>
          <a:xfrm>
            <a:off x="11906250" y="1209709"/>
            <a:ext cx="4718585" cy="4914878"/>
          </a:xfrm>
          <a:prstGeom prst="rect">
            <a:avLst/>
          </a:prstGeom>
        </p:spPr>
        <p:txBody>
          <a:bodyPr lIns="0" tIns="0" rIns="0" bIns="0" rtlCol="0" anchor="t">
            <a:spAutoFit/>
          </a:bodyPr>
          <a:lstStyle/>
          <a:p>
            <a:pPr algn="l">
              <a:lnSpc>
                <a:spcPts val="3598"/>
              </a:lnSpc>
            </a:pPr>
            <a:r>
              <a:rPr lang="en-US" sz="2999" spc="127">
                <a:solidFill>
                  <a:srgbClr val="FFCC00"/>
                </a:solidFill>
                <a:latin typeface="Allrounder Monument"/>
                <a:ea typeface="Allrounder Monument"/>
                <a:cs typeface="Allrounder Monument"/>
                <a:sym typeface="Allrounder Monument"/>
              </a:rPr>
              <a:t>ROLE IN ENSURING EU LAW COMPLIANCE</a:t>
            </a:r>
          </a:p>
          <a:p>
            <a:pPr algn="l">
              <a:lnSpc>
                <a:spcPts val="3598"/>
              </a:lnSpc>
            </a:pPr>
            <a:r>
              <a:rPr lang="en-US" sz="2999" spc="127">
                <a:solidFill>
                  <a:srgbClr val="FFFFFF"/>
                </a:solidFill>
                <a:latin typeface="Abhaya Libre"/>
                <a:ea typeface="Abhaya Libre"/>
                <a:cs typeface="Abhaya Libre"/>
                <a:sym typeface="Abhaya Libre"/>
              </a:rPr>
              <a:t>The CJEU can rule on disputes between EU member states, institutions, and even companies or individuals. It has the authority to declare national laws that conflict with EU law invalid.</a:t>
            </a:r>
          </a:p>
        </p:txBody>
      </p:sp>
      <p:grpSp>
        <p:nvGrpSpPr>
          <p:cNvPr id="9" name="Group 9"/>
          <p:cNvGrpSpPr/>
          <p:nvPr/>
        </p:nvGrpSpPr>
        <p:grpSpPr>
          <a:xfrm>
            <a:off x="7086600" y="1604985"/>
            <a:ext cx="4114800" cy="4114800"/>
            <a:chOff x="0" y="0"/>
            <a:chExt cx="5486400" cy="5486400"/>
          </a:xfrm>
        </p:grpSpPr>
        <p:grpSp>
          <p:nvGrpSpPr>
            <p:cNvPr id="10" name="Group 10"/>
            <p:cNvGrpSpPr/>
            <p:nvPr/>
          </p:nvGrpSpPr>
          <p:grpSpPr>
            <a:xfrm>
              <a:off x="0" y="0"/>
              <a:ext cx="5486400" cy="5486400"/>
              <a:chOff x="0" y="0"/>
              <a:chExt cx="1254321" cy="1254321"/>
            </a:xfrm>
          </p:grpSpPr>
          <p:sp>
            <p:nvSpPr>
              <p:cNvPr id="11" name="Freeform 11"/>
              <p:cNvSpPr/>
              <p:nvPr/>
            </p:nvSpPr>
            <p:spPr>
              <a:xfrm>
                <a:off x="0" y="0"/>
                <a:ext cx="1254321" cy="1254321"/>
              </a:xfrm>
              <a:custGeom>
                <a:avLst/>
                <a:gdLst/>
                <a:ahLst/>
                <a:cxnLst/>
                <a:rect l="l" t="t" r="r" b="b"/>
                <a:pathLst>
                  <a:path w="1254321" h="1254321">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p:spPr>
            <p:txBody>
              <a:bodyPr/>
              <a:lstStyle/>
              <a:p>
                <a:endParaRPr lang="es-ES"/>
              </a:p>
            </p:txBody>
          </p:sp>
          <p:sp>
            <p:nvSpPr>
              <p:cNvPr id="12" name="TextBox 12"/>
              <p:cNvSpPr txBox="1"/>
              <p:nvPr/>
            </p:nvSpPr>
            <p:spPr>
              <a:xfrm>
                <a:off x="0" y="-47625"/>
                <a:ext cx="1254321" cy="1301946"/>
              </a:xfrm>
              <a:prstGeom prst="rect">
                <a:avLst/>
              </a:prstGeom>
            </p:spPr>
            <p:txBody>
              <a:bodyPr lIns="43891" tIns="43891" rIns="43891" bIns="43891" rtlCol="0" anchor="ctr"/>
              <a:lstStyle/>
              <a:p>
                <a:pPr algn="ctr">
                  <a:lnSpc>
                    <a:spcPts val="2400"/>
                  </a:lnSpc>
                </a:pPr>
                <a:endParaRPr/>
              </a:p>
            </p:txBody>
          </p:sp>
        </p:grpSp>
        <p:sp>
          <p:nvSpPr>
            <p:cNvPr id="13" name="Freeform 13"/>
            <p:cNvSpPr/>
            <p:nvPr/>
          </p:nvSpPr>
          <p:spPr>
            <a:xfrm>
              <a:off x="393892" y="393892"/>
              <a:ext cx="4698617" cy="4698617"/>
            </a:xfrm>
            <a:custGeom>
              <a:avLst/>
              <a:gdLst/>
              <a:ahLst/>
              <a:cxnLst/>
              <a:rect l="l" t="t" r="r" b="b"/>
              <a:pathLst>
                <a:path w="4698617" h="4698617">
                  <a:moveTo>
                    <a:pt x="0" y="0"/>
                  </a:moveTo>
                  <a:lnTo>
                    <a:pt x="4698616" y="0"/>
                  </a:lnTo>
                  <a:lnTo>
                    <a:pt x="4698616" y="4698616"/>
                  </a:lnTo>
                  <a:lnTo>
                    <a:pt x="0" y="4698616"/>
                  </a:lnTo>
                  <a:lnTo>
                    <a:pt x="0" y="0"/>
                  </a:lnTo>
                  <a:close/>
                </a:path>
              </a:pathLst>
            </a:custGeom>
            <a:blipFill>
              <a:blip r:embed="rId6"/>
              <a:stretch>
                <a:fillRect/>
              </a:stretch>
            </a:blipFill>
          </p:spPr>
          <p:txBody>
            <a:bodyPr/>
            <a:lstStyle/>
            <a:p>
              <a:endParaRPr lang="es-E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506208" y="3348874"/>
            <a:ext cx="6690796" cy="7773390"/>
          </a:xfrm>
          <a:custGeom>
            <a:avLst/>
            <a:gdLst/>
            <a:ahLst/>
            <a:cxnLst/>
            <a:rect l="l" t="t" r="r" b="b"/>
            <a:pathLst>
              <a:path w="6690796" h="7773390">
                <a:moveTo>
                  <a:pt x="0" y="0"/>
                </a:moveTo>
                <a:lnTo>
                  <a:pt x="6690796" y="0"/>
                </a:lnTo>
                <a:lnTo>
                  <a:pt x="6690796" y="7773390"/>
                </a:lnTo>
                <a:lnTo>
                  <a:pt x="0" y="7773390"/>
                </a:lnTo>
                <a:lnTo>
                  <a:pt x="0"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4323181" y="1028700"/>
            <a:ext cx="9641638" cy="1692187"/>
            <a:chOff x="0" y="0"/>
            <a:chExt cx="12855518" cy="2256249"/>
          </a:xfrm>
        </p:grpSpPr>
        <p:sp>
          <p:nvSpPr>
            <p:cNvPr id="5" name="TextBox 5"/>
            <p:cNvSpPr txBox="1"/>
            <p:nvPr/>
          </p:nvSpPr>
          <p:spPr>
            <a:xfrm>
              <a:off x="0" y="-28575"/>
              <a:ext cx="12855518" cy="1387475"/>
            </a:xfrm>
            <a:prstGeom prst="rect">
              <a:avLst/>
            </a:prstGeom>
          </p:spPr>
          <p:txBody>
            <a:bodyPr lIns="0" tIns="0" rIns="0" bIns="0" rtlCol="0" anchor="t">
              <a:spAutoFit/>
            </a:bodyPr>
            <a:lstStyle/>
            <a:p>
              <a:pPr algn="ctr">
                <a:lnSpc>
                  <a:spcPts val="8040"/>
                </a:lnSpc>
              </a:pPr>
              <a:r>
                <a:rPr lang="en-US" sz="6700" b="1">
                  <a:solidFill>
                    <a:srgbClr val="E3DE1C"/>
                  </a:solidFill>
                  <a:latin typeface="Arimo Bold"/>
                  <a:ea typeface="Arimo Bold"/>
                  <a:cs typeface="Arimo Bold"/>
                  <a:sym typeface="Arimo Bold"/>
                </a:rPr>
                <a:t>European Council</a:t>
              </a:r>
            </a:p>
          </p:txBody>
        </p:sp>
        <p:sp>
          <p:nvSpPr>
            <p:cNvPr id="6" name="TextBox 6"/>
            <p:cNvSpPr txBox="1"/>
            <p:nvPr/>
          </p:nvSpPr>
          <p:spPr>
            <a:xfrm>
              <a:off x="1855802" y="1687924"/>
              <a:ext cx="9143913" cy="568325"/>
            </a:xfrm>
            <a:prstGeom prst="rect">
              <a:avLst/>
            </a:prstGeom>
          </p:spPr>
          <p:txBody>
            <a:bodyPr lIns="0" tIns="0" rIns="0" bIns="0" rtlCol="0" anchor="t">
              <a:spAutoFit/>
            </a:bodyPr>
            <a:lstStyle/>
            <a:p>
              <a:pPr algn="ctr">
                <a:lnSpc>
                  <a:spcPts val="3359"/>
                </a:lnSpc>
              </a:pPr>
              <a:r>
                <a:rPr lang="en-US" sz="2799">
                  <a:solidFill>
                    <a:srgbClr val="E3DE1C"/>
                  </a:solidFill>
                  <a:latin typeface="Lato"/>
                  <a:ea typeface="Lato"/>
                  <a:cs typeface="Lato"/>
                  <a:sym typeface="Lato"/>
                </a:rPr>
                <a:t>Setting the EU's Political Agenda</a:t>
              </a:r>
            </a:p>
          </p:txBody>
        </p:sp>
      </p:grpSp>
      <p:sp>
        <p:nvSpPr>
          <p:cNvPr id="7" name="TextBox 7"/>
          <p:cNvSpPr txBox="1"/>
          <p:nvPr/>
        </p:nvSpPr>
        <p:spPr>
          <a:xfrm>
            <a:off x="1551674" y="3895747"/>
            <a:ext cx="4830808" cy="5362553"/>
          </a:xfrm>
          <a:prstGeom prst="rect">
            <a:avLst/>
          </a:prstGeom>
        </p:spPr>
        <p:txBody>
          <a:bodyPr lIns="0" tIns="0" rIns="0" bIns="0" rtlCol="0" anchor="t">
            <a:spAutoFit/>
          </a:bodyPr>
          <a:lstStyle/>
          <a:p>
            <a:pPr algn="r">
              <a:lnSpc>
                <a:spcPts val="3598"/>
              </a:lnSpc>
            </a:pPr>
            <a:r>
              <a:rPr lang="en-US" sz="2999" spc="127">
                <a:solidFill>
                  <a:srgbClr val="FFCC00"/>
                </a:solidFill>
                <a:latin typeface="Allrounder Monument"/>
                <a:ea typeface="Allrounder Monument"/>
                <a:cs typeface="Allrounder Monument"/>
                <a:sym typeface="Allrounder Monument"/>
              </a:rPr>
              <a:t>COMPOSTION AND FUNCTIONS</a:t>
            </a:r>
          </a:p>
          <a:p>
            <a:pPr algn="r">
              <a:lnSpc>
                <a:spcPts val="3598"/>
              </a:lnSpc>
            </a:pPr>
            <a:r>
              <a:rPr lang="en-US" sz="2999" spc="127">
                <a:solidFill>
                  <a:srgbClr val="FFFFFF"/>
                </a:solidFill>
                <a:latin typeface="Abhaya Libre"/>
                <a:ea typeface="Abhaya Libre"/>
                <a:cs typeface="Abhaya Libre"/>
                <a:sym typeface="Abhaya Libre"/>
              </a:rPr>
              <a:t>The European Council is composed of the heads of state or government of each EU country, along with the President of the European Council and the President of the European Commission. It sets the EU’s overall policy agenda and priorities.</a:t>
            </a:r>
          </a:p>
        </p:txBody>
      </p:sp>
      <p:grpSp>
        <p:nvGrpSpPr>
          <p:cNvPr id="8" name="Group 8"/>
          <p:cNvGrpSpPr/>
          <p:nvPr/>
        </p:nvGrpSpPr>
        <p:grpSpPr>
          <a:xfrm>
            <a:off x="7086600" y="4514861"/>
            <a:ext cx="4114800" cy="4114800"/>
            <a:chOff x="0" y="0"/>
            <a:chExt cx="5486400" cy="5486400"/>
          </a:xfrm>
        </p:grpSpPr>
        <p:grpSp>
          <p:nvGrpSpPr>
            <p:cNvPr id="9" name="Group 9"/>
            <p:cNvGrpSpPr/>
            <p:nvPr/>
          </p:nvGrpSpPr>
          <p:grpSpPr>
            <a:xfrm>
              <a:off x="0" y="0"/>
              <a:ext cx="5486400" cy="5486400"/>
              <a:chOff x="0" y="0"/>
              <a:chExt cx="1254321" cy="1254321"/>
            </a:xfrm>
          </p:grpSpPr>
          <p:sp>
            <p:nvSpPr>
              <p:cNvPr id="10" name="Freeform 10"/>
              <p:cNvSpPr/>
              <p:nvPr/>
            </p:nvSpPr>
            <p:spPr>
              <a:xfrm>
                <a:off x="0" y="0"/>
                <a:ext cx="1254321" cy="1254321"/>
              </a:xfrm>
              <a:custGeom>
                <a:avLst/>
                <a:gdLst/>
                <a:ahLst/>
                <a:cxnLst/>
                <a:rect l="l" t="t" r="r" b="b"/>
                <a:pathLst>
                  <a:path w="1254321" h="1254321">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p:spPr>
            <p:txBody>
              <a:bodyPr/>
              <a:lstStyle/>
              <a:p>
                <a:endParaRPr lang="es-ES"/>
              </a:p>
            </p:txBody>
          </p:sp>
          <p:sp>
            <p:nvSpPr>
              <p:cNvPr id="11" name="TextBox 11"/>
              <p:cNvSpPr txBox="1"/>
              <p:nvPr/>
            </p:nvSpPr>
            <p:spPr>
              <a:xfrm>
                <a:off x="0" y="-47625"/>
                <a:ext cx="1254321" cy="1301946"/>
              </a:xfrm>
              <a:prstGeom prst="rect">
                <a:avLst/>
              </a:prstGeom>
            </p:spPr>
            <p:txBody>
              <a:bodyPr lIns="43891" tIns="43891" rIns="43891" bIns="43891" rtlCol="0" anchor="ctr"/>
              <a:lstStyle/>
              <a:p>
                <a:pPr algn="ctr">
                  <a:lnSpc>
                    <a:spcPts val="2400"/>
                  </a:lnSpc>
                </a:pPr>
                <a:endParaRPr/>
              </a:p>
            </p:txBody>
          </p:sp>
        </p:grpSp>
        <p:sp>
          <p:nvSpPr>
            <p:cNvPr id="12" name="Freeform 12"/>
            <p:cNvSpPr/>
            <p:nvPr/>
          </p:nvSpPr>
          <p:spPr>
            <a:xfrm>
              <a:off x="801701" y="801701"/>
              <a:ext cx="3882998" cy="3882998"/>
            </a:xfrm>
            <a:custGeom>
              <a:avLst/>
              <a:gdLst/>
              <a:ahLst/>
              <a:cxnLst/>
              <a:rect l="l" t="t" r="r" b="b"/>
              <a:pathLst>
                <a:path w="3882998" h="3882998">
                  <a:moveTo>
                    <a:pt x="0" y="0"/>
                  </a:moveTo>
                  <a:lnTo>
                    <a:pt x="3882998" y="0"/>
                  </a:lnTo>
                  <a:lnTo>
                    <a:pt x="3882998" y="3882998"/>
                  </a:lnTo>
                  <a:lnTo>
                    <a:pt x="0" y="3882998"/>
                  </a:lnTo>
                  <a:lnTo>
                    <a:pt x="0" y="0"/>
                  </a:lnTo>
                  <a:close/>
                </a:path>
              </a:pathLst>
            </a:custGeom>
            <a:blipFill>
              <a:blip r:embed="rId6"/>
              <a:stretch>
                <a:fillRect/>
              </a:stretch>
            </a:blipFill>
          </p:spPr>
          <p:txBody>
            <a:bodyPr/>
            <a:lstStyle/>
            <a:p>
              <a:endParaRPr lang="es-ES"/>
            </a:p>
          </p:txBody>
        </p:sp>
      </p:grpSp>
      <p:sp>
        <p:nvSpPr>
          <p:cNvPr id="13" name="TextBox 13"/>
          <p:cNvSpPr txBox="1"/>
          <p:nvPr/>
        </p:nvSpPr>
        <p:spPr>
          <a:xfrm>
            <a:off x="11905518" y="3895747"/>
            <a:ext cx="4830808" cy="5362553"/>
          </a:xfrm>
          <a:prstGeom prst="rect">
            <a:avLst/>
          </a:prstGeom>
        </p:spPr>
        <p:txBody>
          <a:bodyPr lIns="0" tIns="0" rIns="0" bIns="0" rtlCol="0" anchor="t">
            <a:spAutoFit/>
          </a:bodyPr>
          <a:lstStyle/>
          <a:p>
            <a:pPr algn="l">
              <a:lnSpc>
                <a:spcPts val="3598"/>
              </a:lnSpc>
            </a:pPr>
            <a:r>
              <a:rPr lang="en-US" sz="2999" spc="127">
                <a:solidFill>
                  <a:srgbClr val="FFCC00"/>
                </a:solidFill>
                <a:latin typeface="Allrounder Monument"/>
                <a:ea typeface="Allrounder Monument"/>
                <a:cs typeface="Allrounder Monument"/>
                <a:sym typeface="Allrounder Monument"/>
              </a:rPr>
              <a:t>KEY ROLES IN SETTING THE EU POLICY AGENDA</a:t>
            </a:r>
          </a:p>
          <a:p>
            <a:pPr algn="l">
              <a:lnSpc>
                <a:spcPts val="3598"/>
              </a:lnSpc>
            </a:pPr>
            <a:r>
              <a:rPr lang="en-US" sz="2999" spc="127">
                <a:solidFill>
                  <a:srgbClr val="FFFFFF"/>
                </a:solidFill>
                <a:latin typeface="Abhaya Libre"/>
                <a:ea typeface="Abhaya Libre"/>
                <a:cs typeface="Abhaya Libre"/>
                <a:sym typeface="Abhaya Libre"/>
              </a:rPr>
              <a:t>Although the European Council does not pass laws, its decisions shape EU policies. It provides political guidance to the EU and addresses complex or sensitive issues that the other institutions cannot resolve.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506208" y="3348874"/>
            <a:ext cx="6690796" cy="7773390"/>
          </a:xfrm>
          <a:custGeom>
            <a:avLst/>
            <a:gdLst/>
            <a:ahLst/>
            <a:cxnLst/>
            <a:rect l="l" t="t" r="r" b="b"/>
            <a:pathLst>
              <a:path w="6690796" h="7773390">
                <a:moveTo>
                  <a:pt x="0" y="0"/>
                </a:moveTo>
                <a:lnTo>
                  <a:pt x="6690796" y="0"/>
                </a:lnTo>
                <a:lnTo>
                  <a:pt x="6690796" y="7773390"/>
                </a:lnTo>
                <a:lnTo>
                  <a:pt x="0" y="7773390"/>
                </a:lnTo>
                <a:lnTo>
                  <a:pt x="0"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3527728" y="2175464"/>
            <a:ext cx="4387610" cy="5936072"/>
            <a:chOff x="0" y="0"/>
            <a:chExt cx="5850147" cy="7914763"/>
          </a:xfrm>
        </p:grpSpPr>
        <p:grpSp>
          <p:nvGrpSpPr>
            <p:cNvPr id="5" name="Group 5"/>
            <p:cNvGrpSpPr/>
            <p:nvPr/>
          </p:nvGrpSpPr>
          <p:grpSpPr>
            <a:xfrm>
              <a:off x="48008" y="0"/>
              <a:ext cx="2137982" cy="2137982"/>
              <a:chOff x="0" y="0"/>
              <a:chExt cx="1254321" cy="1254321"/>
            </a:xfrm>
          </p:grpSpPr>
          <p:sp>
            <p:nvSpPr>
              <p:cNvPr id="6" name="Freeform 6"/>
              <p:cNvSpPr/>
              <p:nvPr/>
            </p:nvSpPr>
            <p:spPr>
              <a:xfrm>
                <a:off x="0" y="0"/>
                <a:ext cx="1254321" cy="1254321"/>
              </a:xfrm>
              <a:custGeom>
                <a:avLst/>
                <a:gdLst/>
                <a:ahLst/>
                <a:cxnLst/>
                <a:rect l="l" t="t" r="r" b="b"/>
                <a:pathLst>
                  <a:path w="1254321" h="1254321">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p:spPr>
            <p:txBody>
              <a:bodyPr/>
              <a:lstStyle/>
              <a:p>
                <a:endParaRPr lang="es-ES"/>
              </a:p>
            </p:txBody>
          </p:sp>
          <p:sp>
            <p:nvSpPr>
              <p:cNvPr id="7" name="TextBox 7"/>
              <p:cNvSpPr txBox="1"/>
              <p:nvPr/>
            </p:nvSpPr>
            <p:spPr>
              <a:xfrm>
                <a:off x="0" y="-47625"/>
                <a:ext cx="1254321" cy="1301946"/>
              </a:xfrm>
              <a:prstGeom prst="rect">
                <a:avLst/>
              </a:prstGeom>
            </p:spPr>
            <p:txBody>
              <a:bodyPr lIns="43891" tIns="43891" rIns="43891" bIns="43891" rtlCol="0" anchor="ctr"/>
              <a:lstStyle/>
              <a:p>
                <a:pPr algn="ctr">
                  <a:lnSpc>
                    <a:spcPts val="2400"/>
                  </a:lnSpc>
                </a:pPr>
                <a:endParaRPr/>
              </a:p>
            </p:txBody>
          </p:sp>
        </p:grpSp>
        <p:sp>
          <p:nvSpPr>
            <p:cNvPr id="8" name="Freeform 8"/>
            <p:cNvSpPr/>
            <p:nvPr/>
          </p:nvSpPr>
          <p:spPr>
            <a:xfrm>
              <a:off x="360421" y="312413"/>
              <a:ext cx="1513156" cy="1513156"/>
            </a:xfrm>
            <a:custGeom>
              <a:avLst/>
              <a:gdLst/>
              <a:ahLst/>
              <a:cxnLst/>
              <a:rect l="l" t="t" r="r" b="b"/>
              <a:pathLst>
                <a:path w="1513156" h="1513156">
                  <a:moveTo>
                    <a:pt x="0" y="0"/>
                  </a:moveTo>
                  <a:lnTo>
                    <a:pt x="1513157" y="0"/>
                  </a:lnTo>
                  <a:lnTo>
                    <a:pt x="1513157" y="1513156"/>
                  </a:lnTo>
                  <a:lnTo>
                    <a:pt x="0" y="1513156"/>
                  </a:lnTo>
                  <a:lnTo>
                    <a:pt x="0" y="0"/>
                  </a:lnTo>
                  <a:close/>
                </a:path>
              </a:pathLst>
            </a:custGeom>
            <a:blipFill>
              <a:blip r:embed="rId6"/>
              <a:stretch>
                <a:fillRect/>
              </a:stretch>
            </a:blipFill>
          </p:spPr>
          <p:txBody>
            <a:bodyPr/>
            <a:lstStyle/>
            <a:p>
              <a:endParaRPr lang="es-ES"/>
            </a:p>
          </p:txBody>
        </p:sp>
        <p:sp>
          <p:nvSpPr>
            <p:cNvPr id="9" name="Freeform 9"/>
            <p:cNvSpPr/>
            <p:nvPr/>
          </p:nvSpPr>
          <p:spPr>
            <a:xfrm>
              <a:off x="0" y="5680764"/>
              <a:ext cx="2233999" cy="2233999"/>
            </a:xfrm>
            <a:custGeom>
              <a:avLst/>
              <a:gdLst/>
              <a:ahLst/>
              <a:cxnLst/>
              <a:rect l="l" t="t" r="r" b="b"/>
              <a:pathLst>
                <a:path w="2233999" h="2233999">
                  <a:moveTo>
                    <a:pt x="0" y="0"/>
                  </a:moveTo>
                  <a:lnTo>
                    <a:pt x="2233999" y="0"/>
                  </a:lnTo>
                  <a:lnTo>
                    <a:pt x="2233999" y="2233999"/>
                  </a:lnTo>
                  <a:lnTo>
                    <a:pt x="0" y="2233999"/>
                  </a:lnTo>
                  <a:lnTo>
                    <a:pt x="0" y="0"/>
                  </a:lnTo>
                  <a:close/>
                </a:path>
              </a:pathLst>
            </a:custGeom>
            <a:blipFill>
              <a:blip r:embed="rId7"/>
              <a:stretch>
                <a:fillRect/>
              </a:stretch>
            </a:blipFill>
          </p:spPr>
          <p:txBody>
            <a:bodyPr/>
            <a:lstStyle/>
            <a:p>
              <a:endParaRPr lang="es-ES"/>
            </a:p>
          </p:txBody>
        </p:sp>
        <p:grpSp>
          <p:nvGrpSpPr>
            <p:cNvPr id="10" name="Group 10"/>
            <p:cNvGrpSpPr/>
            <p:nvPr/>
          </p:nvGrpSpPr>
          <p:grpSpPr>
            <a:xfrm>
              <a:off x="48008" y="2866264"/>
              <a:ext cx="2137982" cy="2137982"/>
              <a:chOff x="0" y="0"/>
              <a:chExt cx="1254321" cy="1254321"/>
            </a:xfrm>
          </p:grpSpPr>
          <p:sp>
            <p:nvSpPr>
              <p:cNvPr id="11" name="Freeform 11"/>
              <p:cNvSpPr/>
              <p:nvPr/>
            </p:nvSpPr>
            <p:spPr>
              <a:xfrm>
                <a:off x="0" y="0"/>
                <a:ext cx="1254321" cy="1254321"/>
              </a:xfrm>
              <a:custGeom>
                <a:avLst/>
                <a:gdLst/>
                <a:ahLst/>
                <a:cxnLst/>
                <a:rect l="l" t="t" r="r" b="b"/>
                <a:pathLst>
                  <a:path w="1254321" h="1254321">
                    <a:moveTo>
                      <a:pt x="188148" y="0"/>
                    </a:moveTo>
                    <a:lnTo>
                      <a:pt x="1066173" y="0"/>
                    </a:lnTo>
                    <a:cubicBezTo>
                      <a:pt x="1116073" y="0"/>
                      <a:pt x="1163929" y="19823"/>
                      <a:pt x="1199214" y="55107"/>
                    </a:cubicBezTo>
                    <a:cubicBezTo>
                      <a:pt x="1234498" y="90392"/>
                      <a:pt x="1254321" y="138248"/>
                      <a:pt x="1254321" y="188148"/>
                    </a:cubicBezTo>
                    <a:lnTo>
                      <a:pt x="1254321" y="1066173"/>
                    </a:lnTo>
                    <a:cubicBezTo>
                      <a:pt x="1254321" y="1116073"/>
                      <a:pt x="1234498" y="1163929"/>
                      <a:pt x="1199214" y="1199214"/>
                    </a:cubicBezTo>
                    <a:cubicBezTo>
                      <a:pt x="1163929" y="1234498"/>
                      <a:pt x="1116073" y="1254321"/>
                      <a:pt x="1066173" y="1254321"/>
                    </a:cubicBezTo>
                    <a:lnTo>
                      <a:pt x="188148" y="1254321"/>
                    </a:lnTo>
                    <a:cubicBezTo>
                      <a:pt x="138248" y="1254321"/>
                      <a:pt x="90392" y="1234498"/>
                      <a:pt x="55107" y="1199214"/>
                    </a:cubicBezTo>
                    <a:cubicBezTo>
                      <a:pt x="19823" y="1163929"/>
                      <a:pt x="0" y="1116073"/>
                      <a:pt x="0" y="1066173"/>
                    </a:cubicBezTo>
                    <a:lnTo>
                      <a:pt x="0" y="188148"/>
                    </a:lnTo>
                    <a:cubicBezTo>
                      <a:pt x="0" y="138248"/>
                      <a:pt x="19823" y="90392"/>
                      <a:pt x="55107" y="55107"/>
                    </a:cubicBezTo>
                    <a:cubicBezTo>
                      <a:pt x="90392" y="19823"/>
                      <a:pt x="138248" y="0"/>
                      <a:pt x="188148" y="0"/>
                    </a:cubicBezTo>
                    <a:close/>
                  </a:path>
                </a:pathLst>
              </a:custGeom>
              <a:solidFill>
                <a:srgbClr val="FFFFFF"/>
              </a:solidFill>
            </p:spPr>
            <p:txBody>
              <a:bodyPr/>
              <a:lstStyle/>
              <a:p>
                <a:endParaRPr lang="es-ES"/>
              </a:p>
            </p:txBody>
          </p:sp>
          <p:sp>
            <p:nvSpPr>
              <p:cNvPr id="12" name="TextBox 12"/>
              <p:cNvSpPr txBox="1"/>
              <p:nvPr/>
            </p:nvSpPr>
            <p:spPr>
              <a:xfrm>
                <a:off x="0" y="-47625"/>
                <a:ext cx="1254321" cy="1301946"/>
              </a:xfrm>
              <a:prstGeom prst="rect">
                <a:avLst/>
              </a:prstGeom>
            </p:spPr>
            <p:txBody>
              <a:bodyPr lIns="43891" tIns="43891" rIns="43891" bIns="43891" rtlCol="0" anchor="ctr"/>
              <a:lstStyle/>
              <a:p>
                <a:pPr algn="ctr">
                  <a:lnSpc>
                    <a:spcPts val="2400"/>
                  </a:lnSpc>
                </a:pPr>
                <a:endParaRPr/>
              </a:p>
            </p:txBody>
          </p:sp>
        </p:grpSp>
        <p:sp>
          <p:nvSpPr>
            <p:cNvPr id="13" name="Freeform 13"/>
            <p:cNvSpPr/>
            <p:nvPr/>
          </p:nvSpPr>
          <p:spPr>
            <a:xfrm>
              <a:off x="360421" y="3178677"/>
              <a:ext cx="1513156" cy="1513156"/>
            </a:xfrm>
            <a:custGeom>
              <a:avLst/>
              <a:gdLst/>
              <a:ahLst/>
              <a:cxnLst/>
              <a:rect l="l" t="t" r="r" b="b"/>
              <a:pathLst>
                <a:path w="1513156" h="1513156">
                  <a:moveTo>
                    <a:pt x="0" y="0"/>
                  </a:moveTo>
                  <a:lnTo>
                    <a:pt x="1513157" y="0"/>
                  </a:lnTo>
                  <a:lnTo>
                    <a:pt x="1513157" y="1513156"/>
                  </a:lnTo>
                  <a:lnTo>
                    <a:pt x="0" y="1513156"/>
                  </a:lnTo>
                  <a:lnTo>
                    <a:pt x="0" y="0"/>
                  </a:lnTo>
                  <a:close/>
                </a:path>
              </a:pathLst>
            </a:custGeom>
            <a:blipFill>
              <a:blip r:embed="rId6"/>
              <a:stretch>
                <a:fillRect/>
              </a:stretch>
            </a:blipFill>
          </p:spPr>
          <p:txBody>
            <a:bodyPr/>
            <a:lstStyle/>
            <a:p>
              <a:endParaRPr lang="es-ES"/>
            </a:p>
          </p:txBody>
        </p:sp>
        <p:sp>
          <p:nvSpPr>
            <p:cNvPr id="14" name="TextBox 14"/>
            <p:cNvSpPr txBox="1"/>
            <p:nvPr/>
          </p:nvSpPr>
          <p:spPr>
            <a:xfrm>
              <a:off x="2381419" y="389613"/>
              <a:ext cx="3468728" cy="1339707"/>
            </a:xfrm>
            <a:prstGeom prst="rect">
              <a:avLst/>
            </a:prstGeom>
          </p:spPr>
          <p:txBody>
            <a:bodyPr lIns="0" tIns="0" rIns="0" bIns="0" rtlCol="0" anchor="t">
              <a:spAutoFit/>
            </a:bodyPr>
            <a:lstStyle/>
            <a:p>
              <a:pPr algn="ctr">
                <a:lnSpc>
                  <a:spcPts val="3899"/>
                </a:lnSpc>
              </a:pPr>
              <a:r>
                <a:rPr lang="en-US" sz="3249" b="1">
                  <a:solidFill>
                    <a:srgbClr val="E3DE1C"/>
                  </a:solidFill>
                  <a:latin typeface="Arimo Bold"/>
                  <a:ea typeface="Arimo Bold"/>
                  <a:cs typeface="Arimo Bold"/>
                  <a:sym typeface="Arimo Bold"/>
                </a:rPr>
                <a:t>European Council</a:t>
              </a:r>
            </a:p>
          </p:txBody>
        </p:sp>
        <p:sp>
          <p:nvSpPr>
            <p:cNvPr id="15" name="TextBox 15"/>
            <p:cNvSpPr txBox="1"/>
            <p:nvPr/>
          </p:nvSpPr>
          <p:spPr>
            <a:xfrm>
              <a:off x="2381419" y="3255876"/>
              <a:ext cx="3468728" cy="1339707"/>
            </a:xfrm>
            <a:prstGeom prst="rect">
              <a:avLst/>
            </a:prstGeom>
          </p:spPr>
          <p:txBody>
            <a:bodyPr lIns="0" tIns="0" rIns="0" bIns="0" rtlCol="0" anchor="t">
              <a:spAutoFit/>
            </a:bodyPr>
            <a:lstStyle/>
            <a:p>
              <a:pPr algn="ctr">
                <a:lnSpc>
                  <a:spcPts val="3899"/>
                </a:lnSpc>
              </a:pPr>
              <a:r>
                <a:rPr lang="en-US" sz="3249" b="1">
                  <a:solidFill>
                    <a:srgbClr val="E3DE1C"/>
                  </a:solidFill>
                  <a:latin typeface="Arimo Bold"/>
                  <a:ea typeface="Arimo Bold"/>
                  <a:cs typeface="Arimo Bold"/>
                  <a:sym typeface="Arimo Bold"/>
                </a:rPr>
                <a:t>Council of the EU</a:t>
              </a:r>
            </a:p>
          </p:txBody>
        </p:sp>
        <p:sp>
          <p:nvSpPr>
            <p:cNvPr id="16" name="TextBox 16"/>
            <p:cNvSpPr txBox="1"/>
            <p:nvPr/>
          </p:nvSpPr>
          <p:spPr>
            <a:xfrm>
              <a:off x="2381419" y="6118385"/>
              <a:ext cx="3468728" cy="1339707"/>
            </a:xfrm>
            <a:prstGeom prst="rect">
              <a:avLst/>
            </a:prstGeom>
          </p:spPr>
          <p:txBody>
            <a:bodyPr lIns="0" tIns="0" rIns="0" bIns="0" rtlCol="0" anchor="t">
              <a:spAutoFit/>
            </a:bodyPr>
            <a:lstStyle/>
            <a:p>
              <a:pPr algn="ctr">
                <a:lnSpc>
                  <a:spcPts val="3899"/>
                </a:lnSpc>
              </a:pPr>
              <a:r>
                <a:rPr lang="en-US" sz="3249" b="1" dirty="0">
                  <a:solidFill>
                    <a:srgbClr val="E3DE1C"/>
                  </a:solidFill>
                  <a:latin typeface="Arimo Bold"/>
                  <a:ea typeface="Arimo Bold"/>
                  <a:cs typeface="Arimo Bold"/>
                  <a:sym typeface="Arimo Bold"/>
                </a:rPr>
                <a:t>Council of Europe</a:t>
              </a:r>
            </a:p>
          </p:txBody>
        </p:sp>
      </p:grpSp>
      <p:sp>
        <p:nvSpPr>
          <p:cNvPr id="17" name="Freeform 17"/>
          <p:cNvSpPr/>
          <p:nvPr/>
        </p:nvSpPr>
        <p:spPr>
          <a:xfrm>
            <a:off x="15978574" y="7807079"/>
            <a:ext cx="2309426" cy="2479921"/>
          </a:xfrm>
          <a:custGeom>
            <a:avLst/>
            <a:gdLst/>
            <a:ahLst/>
            <a:cxnLst/>
            <a:rect l="l" t="t" r="r" b="b"/>
            <a:pathLst>
              <a:path w="2309426" h="2479921">
                <a:moveTo>
                  <a:pt x="0" y="0"/>
                </a:moveTo>
                <a:lnTo>
                  <a:pt x="2309426" y="0"/>
                </a:lnTo>
                <a:lnTo>
                  <a:pt x="2309426" y="2479921"/>
                </a:lnTo>
                <a:lnTo>
                  <a:pt x="0" y="24799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8" name="Freeform 18"/>
          <p:cNvSpPr/>
          <p:nvPr/>
        </p:nvSpPr>
        <p:spPr>
          <a:xfrm>
            <a:off x="2138983" y="2057400"/>
            <a:ext cx="1388745" cy="6172200"/>
          </a:xfrm>
          <a:custGeom>
            <a:avLst/>
            <a:gdLst/>
            <a:ahLst/>
            <a:cxnLst/>
            <a:rect l="l" t="t" r="r" b="b"/>
            <a:pathLst>
              <a:path w="1388745" h="6172200">
                <a:moveTo>
                  <a:pt x="0" y="0"/>
                </a:moveTo>
                <a:lnTo>
                  <a:pt x="1388745" y="0"/>
                </a:lnTo>
                <a:lnTo>
                  <a:pt x="1388745" y="6172200"/>
                </a:lnTo>
                <a:lnTo>
                  <a:pt x="0" y="6172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sp>
        <p:nvSpPr>
          <p:cNvPr id="19" name="Freeform 19"/>
          <p:cNvSpPr/>
          <p:nvPr/>
        </p:nvSpPr>
        <p:spPr>
          <a:xfrm>
            <a:off x="7915338" y="2817288"/>
            <a:ext cx="1107776" cy="471308"/>
          </a:xfrm>
          <a:custGeom>
            <a:avLst/>
            <a:gdLst/>
            <a:ahLst/>
            <a:cxnLst/>
            <a:rect l="l" t="t" r="r" b="b"/>
            <a:pathLst>
              <a:path w="1107776" h="471308">
                <a:moveTo>
                  <a:pt x="0" y="0"/>
                </a:moveTo>
                <a:lnTo>
                  <a:pt x="1107776" y="0"/>
                </a:lnTo>
                <a:lnTo>
                  <a:pt x="1107776" y="471308"/>
                </a:lnTo>
                <a:lnTo>
                  <a:pt x="0" y="471308"/>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s-ES"/>
          </a:p>
        </p:txBody>
      </p:sp>
      <p:sp>
        <p:nvSpPr>
          <p:cNvPr id="20" name="Freeform 20"/>
          <p:cNvSpPr/>
          <p:nvPr/>
        </p:nvSpPr>
        <p:spPr>
          <a:xfrm>
            <a:off x="7915338" y="4907846"/>
            <a:ext cx="1107776" cy="471308"/>
          </a:xfrm>
          <a:custGeom>
            <a:avLst/>
            <a:gdLst/>
            <a:ahLst/>
            <a:cxnLst/>
            <a:rect l="l" t="t" r="r" b="b"/>
            <a:pathLst>
              <a:path w="1107776" h="471308">
                <a:moveTo>
                  <a:pt x="0" y="0"/>
                </a:moveTo>
                <a:lnTo>
                  <a:pt x="1107776" y="0"/>
                </a:lnTo>
                <a:lnTo>
                  <a:pt x="1107776" y="471308"/>
                </a:lnTo>
                <a:lnTo>
                  <a:pt x="0" y="471308"/>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s-ES"/>
          </a:p>
        </p:txBody>
      </p:sp>
      <p:sp>
        <p:nvSpPr>
          <p:cNvPr id="21" name="Freeform 21"/>
          <p:cNvSpPr/>
          <p:nvPr/>
        </p:nvSpPr>
        <p:spPr>
          <a:xfrm>
            <a:off x="7915338" y="6999915"/>
            <a:ext cx="1107776" cy="471308"/>
          </a:xfrm>
          <a:custGeom>
            <a:avLst/>
            <a:gdLst/>
            <a:ahLst/>
            <a:cxnLst/>
            <a:rect l="l" t="t" r="r" b="b"/>
            <a:pathLst>
              <a:path w="1107776" h="471308">
                <a:moveTo>
                  <a:pt x="0" y="0"/>
                </a:moveTo>
                <a:lnTo>
                  <a:pt x="1107776" y="0"/>
                </a:lnTo>
                <a:lnTo>
                  <a:pt x="1107776" y="471308"/>
                </a:lnTo>
                <a:lnTo>
                  <a:pt x="0" y="471308"/>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s-ES"/>
          </a:p>
        </p:txBody>
      </p:sp>
      <p:sp>
        <p:nvSpPr>
          <p:cNvPr id="22" name="Freeform 22"/>
          <p:cNvSpPr/>
          <p:nvPr/>
        </p:nvSpPr>
        <p:spPr>
          <a:xfrm>
            <a:off x="16431730" y="493763"/>
            <a:ext cx="1403113" cy="1069874"/>
          </a:xfrm>
          <a:custGeom>
            <a:avLst/>
            <a:gdLst/>
            <a:ahLst/>
            <a:cxnLst/>
            <a:rect l="l" t="t" r="r" b="b"/>
            <a:pathLst>
              <a:path w="1403113" h="1069874">
                <a:moveTo>
                  <a:pt x="0" y="0"/>
                </a:moveTo>
                <a:lnTo>
                  <a:pt x="1403113" y="0"/>
                </a:lnTo>
                <a:lnTo>
                  <a:pt x="1403113" y="1069874"/>
                </a:lnTo>
                <a:lnTo>
                  <a:pt x="0" y="106987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s-ES"/>
          </a:p>
        </p:txBody>
      </p:sp>
      <p:sp>
        <p:nvSpPr>
          <p:cNvPr id="23" name="TextBox 23"/>
          <p:cNvSpPr txBox="1"/>
          <p:nvPr/>
        </p:nvSpPr>
        <p:spPr>
          <a:xfrm>
            <a:off x="9337439" y="2156414"/>
            <a:ext cx="7795848" cy="1581131"/>
          </a:xfrm>
          <a:prstGeom prst="rect">
            <a:avLst/>
          </a:prstGeom>
        </p:spPr>
        <p:txBody>
          <a:bodyPr lIns="0" tIns="0" rIns="0" bIns="0" rtlCol="0" anchor="t">
            <a:spAutoFit/>
          </a:bodyPr>
          <a:lstStyle/>
          <a:p>
            <a:pPr algn="just">
              <a:lnSpc>
                <a:spcPts val="3118"/>
              </a:lnSpc>
            </a:pPr>
            <a:r>
              <a:rPr lang="en-US" sz="2599" b="1" spc="110">
                <a:solidFill>
                  <a:srgbClr val="FFFFFF"/>
                </a:solidFill>
                <a:latin typeface="Abhaya Libre Bold"/>
                <a:ea typeface="Abhaya Libre Bold"/>
                <a:cs typeface="Abhaya Libre Bold"/>
                <a:sym typeface="Abhaya Libre Bold"/>
              </a:rPr>
              <a:t>Political leadership of the EU.</a:t>
            </a:r>
            <a:r>
              <a:rPr lang="en-US" sz="2599" spc="110">
                <a:solidFill>
                  <a:srgbClr val="FFFFFF"/>
                </a:solidFill>
                <a:latin typeface="Abhaya Libre"/>
                <a:ea typeface="Abhaya Libre"/>
                <a:cs typeface="Abhaya Libre"/>
                <a:sym typeface="Abhaya Libre"/>
              </a:rPr>
              <a:t> Sets the overall direction and priorities of the EU. Composed of heads of state/government from each EU member country.</a:t>
            </a:r>
          </a:p>
        </p:txBody>
      </p:sp>
      <p:sp>
        <p:nvSpPr>
          <p:cNvPr id="24" name="TextBox 24"/>
          <p:cNvSpPr txBox="1"/>
          <p:nvPr/>
        </p:nvSpPr>
        <p:spPr>
          <a:xfrm>
            <a:off x="2291383" y="623887"/>
            <a:ext cx="5162523" cy="790575"/>
          </a:xfrm>
          <a:prstGeom prst="rect">
            <a:avLst/>
          </a:prstGeom>
        </p:spPr>
        <p:txBody>
          <a:bodyPr lIns="0" tIns="0" rIns="0" bIns="0" rtlCol="0" anchor="t">
            <a:spAutoFit/>
          </a:bodyPr>
          <a:lstStyle/>
          <a:p>
            <a:pPr algn="l">
              <a:lnSpc>
                <a:spcPts val="6000"/>
              </a:lnSpc>
            </a:pPr>
            <a:r>
              <a:rPr lang="en-US" sz="5000" b="1">
                <a:solidFill>
                  <a:srgbClr val="FF3131"/>
                </a:solidFill>
                <a:latin typeface="Arimo Bold"/>
                <a:ea typeface="Arimo Bold"/>
                <a:cs typeface="Arimo Bold"/>
                <a:sym typeface="Arimo Bold"/>
              </a:rPr>
              <a:t>Attention!</a:t>
            </a:r>
          </a:p>
        </p:txBody>
      </p:sp>
      <p:sp>
        <p:nvSpPr>
          <p:cNvPr id="25" name="TextBox 25"/>
          <p:cNvSpPr txBox="1"/>
          <p:nvPr/>
        </p:nvSpPr>
        <p:spPr>
          <a:xfrm rot="-5400000">
            <a:off x="-1479378" y="4367212"/>
            <a:ext cx="5084560" cy="1552575"/>
          </a:xfrm>
          <a:prstGeom prst="rect">
            <a:avLst/>
          </a:prstGeom>
        </p:spPr>
        <p:txBody>
          <a:bodyPr lIns="0" tIns="0" rIns="0" bIns="0" rtlCol="0" anchor="t">
            <a:spAutoFit/>
          </a:bodyPr>
          <a:lstStyle/>
          <a:p>
            <a:pPr algn="ctr">
              <a:lnSpc>
                <a:spcPts val="6000"/>
              </a:lnSpc>
            </a:pPr>
            <a:r>
              <a:rPr lang="en-US" sz="5000" b="1">
                <a:solidFill>
                  <a:srgbClr val="FF3131"/>
                </a:solidFill>
                <a:latin typeface="Arimo Bold"/>
                <a:ea typeface="Arimo Bold"/>
                <a:cs typeface="Arimo Bold"/>
                <a:sym typeface="Arimo Bold"/>
              </a:rPr>
              <a:t>Different</a:t>
            </a:r>
          </a:p>
          <a:p>
            <a:pPr algn="ctr">
              <a:lnSpc>
                <a:spcPts val="6000"/>
              </a:lnSpc>
            </a:pPr>
            <a:r>
              <a:rPr lang="en-US" sz="5000" b="1">
                <a:solidFill>
                  <a:srgbClr val="FF3131"/>
                </a:solidFill>
                <a:latin typeface="Arimo Bold"/>
                <a:ea typeface="Arimo Bold"/>
                <a:cs typeface="Arimo Bold"/>
                <a:sym typeface="Arimo Bold"/>
              </a:rPr>
              <a:t> Institutions</a:t>
            </a:r>
          </a:p>
        </p:txBody>
      </p:sp>
      <p:sp>
        <p:nvSpPr>
          <p:cNvPr id="26" name="TextBox 26"/>
          <p:cNvSpPr txBox="1"/>
          <p:nvPr/>
        </p:nvSpPr>
        <p:spPr>
          <a:xfrm>
            <a:off x="9356489" y="4100684"/>
            <a:ext cx="7776798" cy="1971656"/>
          </a:xfrm>
          <a:prstGeom prst="rect">
            <a:avLst/>
          </a:prstGeom>
        </p:spPr>
        <p:txBody>
          <a:bodyPr lIns="0" tIns="0" rIns="0" bIns="0" rtlCol="0" anchor="t">
            <a:spAutoFit/>
          </a:bodyPr>
          <a:lstStyle/>
          <a:p>
            <a:pPr algn="just">
              <a:lnSpc>
                <a:spcPts val="3118"/>
              </a:lnSpc>
            </a:pPr>
            <a:r>
              <a:rPr lang="en-US" sz="2599" b="1" spc="110">
                <a:solidFill>
                  <a:srgbClr val="FFFFFF"/>
                </a:solidFill>
                <a:latin typeface="Abhaya Libre Bold"/>
                <a:ea typeface="Abhaya Libre Bold"/>
                <a:cs typeface="Abhaya Libre Bold"/>
                <a:sym typeface="Abhaya Libre Bold"/>
              </a:rPr>
              <a:t>Co-legislative body.</a:t>
            </a:r>
            <a:r>
              <a:rPr lang="en-US" sz="2599" spc="110">
                <a:solidFill>
                  <a:srgbClr val="FFFFFF"/>
                </a:solidFill>
                <a:latin typeface="Abhaya Libre"/>
                <a:ea typeface="Abhaya Libre"/>
                <a:cs typeface="Abhaya Libre"/>
                <a:sym typeface="Abhaya Libre"/>
              </a:rPr>
              <a:t> Represents the governments of EU member states. Works together with the European Parliament to adopt EU laws. Made up of ministers from each member state according to the specific policy.</a:t>
            </a:r>
          </a:p>
        </p:txBody>
      </p:sp>
      <p:sp>
        <p:nvSpPr>
          <p:cNvPr id="27" name="TextBox 27"/>
          <p:cNvSpPr txBox="1"/>
          <p:nvPr/>
        </p:nvSpPr>
        <p:spPr>
          <a:xfrm>
            <a:off x="9318389" y="6435479"/>
            <a:ext cx="7814898" cy="1581131"/>
          </a:xfrm>
          <a:prstGeom prst="rect">
            <a:avLst/>
          </a:prstGeom>
        </p:spPr>
        <p:txBody>
          <a:bodyPr lIns="0" tIns="0" rIns="0" bIns="0" rtlCol="0" anchor="t">
            <a:spAutoFit/>
          </a:bodyPr>
          <a:lstStyle/>
          <a:p>
            <a:pPr algn="just">
              <a:lnSpc>
                <a:spcPts val="3118"/>
              </a:lnSpc>
            </a:pPr>
            <a:r>
              <a:rPr lang="en-US" sz="2599" b="1" spc="110" dirty="0">
                <a:solidFill>
                  <a:srgbClr val="FFFFFF"/>
                </a:solidFill>
                <a:latin typeface="Abhaya Libre Bold"/>
                <a:ea typeface="Abhaya Libre Bold"/>
                <a:cs typeface="Abhaya Libre Bold"/>
                <a:sym typeface="Abhaya Libre Bold"/>
              </a:rPr>
              <a:t>Independent from the EU.</a:t>
            </a:r>
            <a:r>
              <a:rPr lang="en-US" sz="2599" spc="110" dirty="0">
                <a:solidFill>
                  <a:srgbClr val="FFFFFF"/>
                </a:solidFill>
                <a:latin typeface="Abhaya Libre"/>
                <a:ea typeface="Abhaya Libre"/>
                <a:cs typeface="Abhaya Libre"/>
                <a:sym typeface="Abhaya Libre"/>
              </a:rPr>
              <a:t> Promotes democracy, human rights, and rule of law in Europe. Has 46 member states, including non-EU countries like Turkey and Ukraine.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346608" y="-357908"/>
            <a:ext cx="2773052" cy="3217980"/>
          </a:xfrm>
          <a:custGeom>
            <a:avLst/>
            <a:gdLst/>
            <a:ahLst/>
            <a:cxnLst/>
            <a:rect l="l" t="t" r="r" b="b"/>
            <a:pathLst>
              <a:path w="2773052" h="3217980">
                <a:moveTo>
                  <a:pt x="0" y="0"/>
                </a:moveTo>
                <a:lnTo>
                  <a:pt x="2773052" y="0"/>
                </a:lnTo>
                <a:lnTo>
                  <a:pt x="2773052" y="3217980"/>
                </a:lnTo>
                <a:lnTo>
                  <a:pt x="0" y="32179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531425" y="943375"/>
            <a:ext cx="15225150" cy="1028700"/>
          </a:xfrm>
          <a:prstGeom prst="rect">
            <a:avLst/>
          </a:prstGeom>
        </p:spPr>
        <p:txBody>
          <a:bodyPr lIns="0" tIns="0" rIns="0" bIns="0" rtlCol="0" anchor="t">
            <a:spAutoFit/>
          </a:bodyPr>
          <a:lstStyle/>
          <a:p>
            <a:pPr algn="l">
              <a:lnSpc>
                <a:spcPts val="7800"/>
              </a:lnSpc>
            </a:pPr>
            <a:r>
              <a:rPr lang="en-US" sz="6500" b="1">
                <a:solidFill>
                  <a:srgbClr val="FFFFFF"/>
                </a:solidFill>
                <a:latin typeface="Arimo Bold"/>
                <a:ea typeface="Arimo Bold"/>
                <a:cs typeface="Arimo Bold"/>
                <a:sym typeface="Arimo Bold"/>
              </a:rPr>
              <a:t>Decision-Making Processes in the EU</a:t>
            </a:r>
          </a:p>
        </p:txBody>
      </p:sp>
      <p:grpSp>
        <p:nvGrpSpPr>
          <p:cNvPr id="5" name="Group 5"/>
          <p:cNvGrpSpPr/>
          <p:nvPr/>
        </p:nvGrpSpPr>
        <p:grpSpPr>
          <a:xfrm>
            <a:off x="316937" y="2507759"/>
            <a:ext cx="17654126" cy="7106252"/>
            <a:chOff x="0" y="0"/>
            <a:chExt cx="23538835" cy="9475002"/>
          </a:xfrm>
        </p:grpSpPr>
        <p:grpSp>
          <p:nvGrpSpPr>
            <p:cNvPr id="6" name="Group 6"/>
            <p:cNvGrpSpPr/>
            <p:nvPr/>
          </p:nvGrpSpPr>
          <p:grpSpPr>
            <a:xfrm>
              <a:off x="1091085" y="1052416"/>
              <a:ext cx="4742900" cy="1528914"/>
              <a:chOff x="0" y="0"/>
              <a:chExt cx="4742900" cy="1528914"/>
            </a:xfrm>
          </p:grpSpPr>
          <p:sp>
            <p:nvSpPr>
              <p:cNvPr id="7" name="Freeform 7"/>
              <p:cNvSpPr/>
              <p:nvPr/>
            </p:nvSpPr>
            <p:spPr>
              <a:xfrm>
                <a:off x="0" y="0"/>
                <a:ext cx="4742747" cy="1528948"/>
              </a:xfrm>
              <a:custGeom>
                <a:avLst/>
                <a:gdLst/>
                <a:ahLst/>
                <a:cxnLst/>
                <a:rect l="l" t="t" r="r" b="b"/>
                <a:pathLst>
                  <a:path w="4742747" h="1528948">
                    <a:moveTo>
                      <a:pt x="0" y="0"/>
                    </a:moveTo>
                    <a:lnTo>
                      <a:pt x="4742747" y="0"/>
                    </a:lnTo>
                    <a:lnTo>
                      <a:pt x="4742747" y="1528948"/>
                    </a:lnTo>
                    <a:lnTo>
                      <a:pt x="0" y="1528948"/>
                    </a:lnTo>
                    <a:close/>
                  </a:path>
                </a:pathLst>
              </a:custGeom>
              <a:solidFill>
                <a:srgbClr val="FFCC00"/>
              </a:solidFill>
            </p:spPr>
            <p:txBody>
              <a:bodyPr/>
              <a:lstStyle/>
              <a:p>
                <a:endParaRPr lang="es-ES"/>
              </a:p>
            </p:txBody>
          </p:sp>
          <p:sp>
            <p:nvSpPr>
              <p:cNvPr id="8" name="TextBox 8"/>
              <p:cNvSpPr txBox="1"/>
              <p:nvPr/>
            </p:nvSpPr>
            <p:spPr>
              <a:xfrm>
                <a:off x="0" y="-19050"/>
                <a:ext cx="4742900" cy="1547964"/>
              </a:xfrm>
              <a:prstGeom prst="rect">
                <a:avLst/>
              </a:prstGeom>
            </p:spPr>
            <p:txBody>
              <a:bodyPr lIns="50800" tIns="50800" rIns="50800" bIns="50800" rtlCol="0" anchor="ctr"/>
              <a:lstStyle/>
              <a:p>
                <a:pPr algn="ctr">
                  <a:lnSpc>
                    <a:spcPts val="3600"/>
                  </a:lnSpc>
                </a:pPr>
                <a:r>
                  <a:rPr lang="en-US" sz="3000" b="1">
                    <a:solidFill>
                      <a:srgbClr val="080A78"/>
                    </a:solidFill>
                    <a:latin typeface="Arimo Bold"/>
                    <a:ea typeface="Arimo Bold"/>
                    <a:cs typeface="Arimo Bold"/>
                    <a:sym typeface="Arimo Bold"/>
                  </a:rPr>
                  <a:t>Law </a:t>
                </a:r>
              </a:p>
              <a:p>
                <a:pPr algn="ctr">
                  <a:lnSpc>
                    <a:spcPts val="3600"/>
                  </a:lnSpc>
                </a:pPr>
                <a:r>
                  <a:rPr lang="en-US" sz="3000" b="1">
                    <a:solidFill>
                      <a:srgbClr val="080A78"/>
                    </a:solidFill>
                    <a:latin typeface="Arimo Bold"/>
                    <a:ea typeface="Arimo Bold"/>
                    <a:cs typeface="Arimo Bold"/>
                    <a:sym typeface="Arimo Bold"/>
                  </a:rPr>
                  <a:t>Proposition</a:t>
                </a:r>
              </a:p>
            </p:txBody>
          </p:sp>
        </p:grpSp>
        <p:grpSp>
          <p:nvGrpSpPr>
            <p:cNvPr id="9" name="Group 9"/>
            <p:cNvGrpSpPr/>
            <p:nvPr/>
          </p:nvGrpSpPr>
          <p:grpSpPr>
            <a:xfrm>
              <a:off x="14039365" y="4638772"/>
              <a:ext cx="3416144" cy="1522726"/>
              <a:chOff x="0" y="0"/>
              <a:chExt cx="3416144" cy="1522726"/>
            </a:xfrm>
          </p:grpSpPr>
          <p:sp>
            <p:nvSpPr>
              <p:cNvPr id="10" name="Freeform 10"/>
              <p:cNvSpPr/>
              <p:nvPr/>
            </p:nvSpPr>
            <p:spPr>
              <a:xfrm>
                <a:off x="0" y="0"/>
                <a:ext cx="3416034" cy="1522760"/>
              </a:xfrm>
              <a:custGeom>
                <a:avLst/>
                <a:gdLst/>
                <a:ahLst/>
                <a:cxnLst/>
                <a:rect l="l" t="t" r="r" b="b"/>
                <a:pathLst>
                  <a:path w="3416034" h="1522760">
                    <a:moveTo>
                      <a:pt x="0" y="0"/>
                    </a:moveTo>
                    <a:lnTo>
                      <a:pt x="3416034" y="0"/>
                    </a:lnTo>
                    <a:lnTo>
                      <a:pt x="3416034" y="1522760"/>
                    </a:lnTo>
                    <a:lnTo>
                      <a:pt x="0" y="1522760"/>
                    </a:lnTo>
                    <a:close/>
                  </a:path>
                </a:pathLst>
              </a:custGeom>
              <a:solidFill>
                <a:srgbClr val="FFCC00"/>
              </a:solidFill>
            </p:spPr>
            <p:txBody>
              <a:bodyPr/>
              <a:lstStyle/>
              <a:p>
                <a:endParaRPr lang="es-ES"/>
              </a:p>
            </p:txBody>
          </p:sp>
          <p:sp>
            <p:nvSpPr>
              <p:cNvPr id="11" name="TextBox 11"/>
              <p:cNvSpPr txBox="1"/>
              <p:nvPr/>
            </p:nvSpPr>
            <p:spPr>
              <a:xfrm>
                <a:off x="0" y="-19050"/>
                <a:ext cx="3416144" cy="1541776"/>
              </a:xfrm>
              <a:prstGeom prst="rect">
                <a:avLst/>
              </a:prstGeom>
            </p:spPr>
            <p:txBody>
              <a:bodyPr lIns="50800" tIns="50800" rIns="50800" bIns="50800" rtlCol="0" anchor="ctr"/>
              <a:lstStyle/>
              <a:p>
                <a:pPr algn="ctr">
                  <a:lnSpc>
                    <a:spcPts val="3600"/>
                  </a:lnSpc>
                </a:pPr>
                <a:r>
                  <a:rPr lang="en-US" sz="3000" b="1">
                    <a:solidFill>
                      <a:srgbClr val="080A78"/>
                    </a:solidFill>
                    <a:latin typeface="Arimo Bold"/>
                    <a:ea typeface="Arimo Bold"/>
                    <a:cs typeface="Arimo Bold"/>
                    <a:sym typeface="Arimo Bold"/>
                  </a:rPr>
                  <a:t>Joint Agreement</a:t>
                </a:r>
              </a:p>
            </p:txBody>
          </p:sp>
        </p:grpSp>
        <p:grpSp>
          <p:nvGrpSpPr>
            <p:cNvPr id="12" name="Group 12"/>
            <p:cNvGrpSpPr/>
            <p:nvPr/>
          </p:nvGrpSpPr>
          <p:grpSpPr>
            <a:xfrm>
              <a:off x="19466872" y="6161498"/>
              <a:ext cx="2960009" cy="1522726"/>
              <a:chOff x="0" y="0"/>
              <a:chExt cx="2960009" cy="1522726"/>
            </a:xfrm>
          </p:grpSpPr>
          <p:sp>
            <p:nvSpPr>
              <p:cNvPr id="13" name="Freeform 13"/>
              <p:cNvSpPr/>
              <p:nvPr/>
            </p:nvSpPr>
            <p:spPr>
              <a:xfrm>
                <a:off x="0" y="0"/>
                <a:ext cx="2959914" cy="1522760"/>
              </a:xfrm>
              <a:custGeom>
                <a:avLst/>
                <a:gdLst/>
                <a:ahLst/>
                <a:cxnLst/>
                <a:rect l="l" t="t" r="r" b="b"/>
                <a:pathLst>
                  <a:path w="2959914" h="1522760">
                    <a:moveTo>
                      <a:pt x="0" y="0"/>
                    </a:moveTo>
                    <a:lnTo>
                      <a:pt x="2959914" y="0"/>
                    </a:lnTo>
                    <a:lnTo>
                      <a:pt x="2959914" y="1522760"/>
                    </a:lnTo>
                    <a:lnTo>
                      <a:pt x="0" y="1522760"/>
                    </a:lnTo>
                    <a:close/>
                  </a:path>
                </a:pathLst>
              </a:custGeom>
              <a:solidFill>
                <a:srgbClr val="FFCC00"/>
              </a:solidFill>
            </p:spPr>
            <p:txBody>
              <a:bodyPr/>
              <a:lstStyle/>
              <a:p>
                <a:endParaRPr lang="es-ES"/>
              </a:p>
            </p:txBody>
          </p:sp>
          <p:sp>
            <p:nvSpPr>
              <p:cNvPr id="14" name="TextBox 14"/>
              <p:cNvSpPr txBox="1"/>
              <p:nvPr/>
            </p:nvSpPr>
            <p:spPr>
              <a:xfrm>
                <a:off x="0" y="-19050"/>
                <a:ext cx="2960009" cy="1541776"/>
              </a:xfrm>
              <a:prstGeom prst="rect">
                <a:avLst/>
              </a:prstGeom>
            </p:spPr>
            <p:txBody>
              <a:bodyPr lIns="50800" tIns="50800" rIns="50800" bIns="50800" rtlCol="0" anchor="ctr"/>
              <a:lstStyle/>
              <a:p>
                <a:pPr algn="ctr">
                  <a:lnSpc>
                    <a:spcPts val="3600"/>
                  </a:lnSpc>
                </a:pPr>
                <a:r>
                  <a:rPr lang="en-US" sz="3000" b="1">
                    <a:solidFill>
                      <a:srgbClr val="080A78"/>
                    </a:solidFill>
                    <a:latin typeface="Arimo Bold"/>
                    <a:ea typeface="Arimo Bold"/>
                    <a:cs typeface="Arimo Bold"/>
                    <a:sym typeface="Arimo Bold"/>
                  </a:rPr>
                  <a:t>Law Adopted</a:t>
                </a:r>
              </a:p>
            </p:txBody>
          </p:sp>
        </p:grpSp>
        <p:sp>
          <p:nvSpPr>
            <p:cNvPr id="15" name="Freeform 15"/>
            <p:cNvSpPr/>
            <p:nvPr/>
          </p:nvSpPr>
          <p:spPr>
            <a:xfrm>
              <a:off x="2399607" y="3015524"/>
              <a:ext cx="2219857" cy="2219857"/>
            </a:xfrm>
            <a:custGeom>
              <a:avLst/>
              <a:gdLst/>
              <a:ahLst/>
              <a:cxnLst/>
              <a:rect l="l" t="t" r="r" b="b"/>
              <a:pathLst>
                <a:path w="2219857" h="2219857">
                  <a:moveTo>
                    <a:pt x="0" y="0"/>
                  </a:moveTo>
                  <a:lnTo>
                    <a:pt x="2219857" y="0"/>
                  </a:lnTo>
                  <a:lnTo>
                    <a:pt x="2219857" y="2219857"/>
                  </a:lnTo>
                  <a:lnTo>
                    <a:pt x="0" y="2219857"/>
                  </a:lnTo>
                  <a:lnTo>
                    <a:pt x="0" y="0"/>
                  </a:lnTo>
                  <a:close/>
                </a:path>
              </a:pathLst>
            </a:custGeom>
            <a:blipFill>
              <a:blip r:embed="rId6"/>
              <a:stretch>
                <a:fillRect/>
              </a:stretch>
            </a:blipFill>
          </p:spPr>
          <p:txBody>
            <a:bodyPr/>
            <a:lstStyle/>
            <a:p>
              <a:endParaRPr lang="es-ES"/>
            </a:p>
          </p:txBody>
        </p:sp>
        <p:sp>
          <p:nvSpPr>
            <p:cNvPr id="16" name="Freeform 16"/>
            <p:cNvSpPr/>
            <p:nvPr/>
          </p:nvSpPr>
          <p:spPr>
            <a:xfrm>
              <a:off x="8600181" y="5032129"/>
              <a:ext cx="2195323" cy="2195323"/>
            </a:xfrm>
            <a:custGeom>
              <a:avLst/>
              <a:gdLst/>
              <a:ahLst/>
              <a:cxnLst/>
              <a:rect l="l" t="t" r="r" b="b"/>
              <a:pathLst>
                <a:path w="2195323" h="2195323">
                  <a:moveTo>
                    <a:pt x="0" y="0"/>
                  </a:moveTo>
                  <a:lnTo>
                    <a:pt x="2195324" y="0"/>
                  </a:lnTo>
                  <a:lnTo>
                    <a:pt x="2195324" y="2195324"/>
                  </a:lnTo>
                  <a:lnTo>
                    <a:pt x="0" y="2195324"/>
                  </a:lnTo>
                  <a:lnTo>
                    <a:pt x="0" y="0"/>
                  </a:lnTo>
                  <a:close/>
                </a:path>
              </a:pathLst>
            </a:custGeom>
            <a:blipFill>
              <a:blip r:embed="rId7"/>
              <a:stretch>
                <a:fillRect/>
              </a:stretch>
            </a:blipFill>
          </p:spPr>
          <p:txBody>
            <a:bodyPr/>
            <a:lstStyle/>
            <a:p>
              <a:endParaRPr lang="es-ES"/>
            </a:p>
          </p:txBody>
        </p:sp>
        <p:grpSp>
          <p:nvGrpSpPr>
            <p:cNvPr id="17" name="Group 17"/>
            <p:cNvGrpSpPr/>
            <p:nvPr/>
          </p:nvGrpSpPr>
          <p:grpSpPr>
            <a:xfrm>
              <a:off x="8600181" y="326321"/>
              <a:ext cx="2195323" cy="2195323"/>
              <a:chOff x="0" y="0"/>
              <a:chExt cx="1254321" cy="1254321"/>
            </a:xfrm>
          </p:grpSpPr>
          <p:sp>
            <p:nvSpPr>
              <p:cNvPr id="18" name="Freeform 18"/>
              <p:cNvSpPr/>
              <p:nvPr/>
            </p:nvSpPr>
            <p:spPr>
              <a:xfrm>
                <a:off x="0" y="0"/>
                <a:ext cx="1254321" cy="1254321"/>
              </a:xfrm>
              <a:custGeom>
                <a:avLst/>
                <a:gdLst/>
                <a:ahLst/>
                <a:cxnLst/>
                <a:rect l="l" t="t" r="r" b="b"/>
                <a:pathLst>
                  <a:path w="1254321" h="1254321">
                    <a:moveTo>
                      <a:pt x="470207" y="0"/>
                    </a:moveTo>
                    <a:lnTo>
                      <a:pt x="784114" y="0"/>
                    </a:lnTo>
                    <a:cubicBezTo>
                      <a:pt x="908821" y="0"/>
                      <a:pt x="1028420" y="49539"/>
                      <a:pt x="1116601" y="137720"/>
                    </a:cubicBezTo>
                    <a:cubicBezTo>
                      <a:pt x="1204782" y="225901"/>
                      <a:pt x="1254321" y="345500"/>
                      <a:pt x="1254321" y="470207"/>
                    </a:cubicBezTo>
                    <a:lnTo>
                      <a:pt x="1254321" y="784114"/>
                    </a:lnTo>
                    <a:cubicBezTo>
                      <a:pt x="1254321" y="908821"/>
                      <a:pt x="1204782" y="1028420"/>
                      <a:pt x="1116601" y="1116601"/>
                    </a:cubicBezTo>
                    <a:cubicBezTo>
                      <a:pt x="1028420" y="1204782"/>
                      <a:pt x="908821" y="1254321"/>
                      <a:pt x="784114" y="1254321"/>
                    </a:cubicBezTo>
                    <a:lnTo>
                      <a:pt x="470207" y="1254321"/>
                    </a:lnTo>
                    <a:cubicBezTo>
                      <a:pt x="345500" y="1254321"/>
                      <a:pt x="225901" y="1204782"/>
                      <a:pt x="137720" y="1116601"/>
                    </a:cubicBezTo>
                    <a:cubicBezTo>
                      <a:pt x="49540" y="1028420"/>
                      <a:pt x="0" y="908821"/>
                      <a:pt x="0" y="784114"/>
                    </a:cubicBezTo>
                    <a:lnTo>
                      <a:pt x="0" y="470207"/>
                    </a:lnTo>
                    <a:cubicBezTo>
                      <a:pt x="0" y="345500"/>
                      <a:pt x="49540" y="225901"/>
                      <a:pt x="137720" y="137720"/>
                    </a:cubicBezTo>
                    <a:cubicBezTo>
                      <a:pt x="225901" y="49540"/>
                      <a:pt x="345500" y="0"/>
                      <a:pt x="470207" y="0"/>
                    </a:cubicBezTo>
                    <a:close/>
                  </a:path>
                </a:pathLst>
              </a:custGeom>
              <a:solidFill>
                <a:srgbClr val="FFFFFF"/>
              </a:solidFill>
            </p:spPr>
            <p:txBody>
              <a:bodyPr/>
              <a:lstStyle/>
              <a:p>
                <a:endParaRPr lang="es-ES"/>
              </a:p>
            </p:txBody>
          </p:sp>
          <p:sp>
            <p:nvSpPr>
              <p:cNvPr id="19" name="TextBox 19"/>
              <p:cNvSpPr txBox="1"/>
              <p:nvPr/>
            </p:nvSpPr>
            <p:spPr>
              <a:xfrm>
                <a:off x="0" y="-47625"/>
                <a:ext cx="1254321" cy="1301946"/>
              </a:xfrm>
              <a:prstGeom prst="rect">
                <a:avLst/>
              </a:prstGeom>
            </p:spPr>
            <p:txBody>
              <a:bodyPr lIns="17563" tIns="17563" rIns="17563" bIns="17563" rtlCol="0" anchor="ctr"/>
              <a:lstStyle/>
              <a:p>
                <a:pPr algn="ctr">
                  <a:lnSpc>
                    <a:spcPts val="2400"/>
                  </a:lnSpc>
                </a:pPr>
                <a:endParaRPr/>
              </a:p>
            </p:txBody>
          </p:sp>
        </p:grpSp>
        <p:sp>
          <p:nvSpPr>
            <p:cNvPr id="20" name="Freeform 20"/>
            <p:cNvSpPr/>
            <p:nvPr/>
          </p:nvSpPr>
          <p:spPr>
            <a:xfrm>
              <a:off x="8920973" y="647113"/>
              <a:ext cx="1553740" cy="1553740"/>
            </a:xfrm>
            <a:custGeom>
              <a:avLst/>
              <a:gdLst/>
              <a:ahLst/>
              <a:cxnLst/>
              <a:rect l="l" t="t" r="r" b="b"/>
              <a:pathLst>
                <a:path w="1553740" h="1553740">
                  <a:moveTo>
                    <a:pt x="0" y="0"/>
                  </a:moveTo>
                  <a:lnTo>
                    <a:pt x="1553740" y="0"/>
                  </a:lnTo>
                  <a:lnTo>
                    <a:pt x="1553740" y="1553739"/>
                  </a:lnTo>
                  <a:lnTo>
                    <a:pt x="0" y="1553739"/>
                  </a:lnTo>
                  <a:lnTo>
                    <a:pt x="0" y="0"/>
                  </a:lnTo>
                  <a:close/>
                </a:path>
              </a:pathLst>
            </a:custGeom>
            <a:blipFill>
              <a:blip r:embed="rId8"/>
              <a:stretch>
                <a:fillRect/>
              </a:stretch>
            </a:blipFill>
          </p:spPr>
          <p:txBody>
            <a:bodyPr/>
            <a:lstStyle/>
            <a:p>
              <a:endParaRPr lang="es-ES"/>
            </a:p>
          </p:txBody>
        </p:sp>
        <p:sp>
          <p:nvSpPr>
            <p:cNvPr id="21" name="Freeform 21"/>
            <p:cNvSpPr/>
            <p:nvPr/>
          </p:nvSpPr>
          <p:spPr>
            <a:xfrm rot="-5400000">
              <a:off x="5288573" y="3145207"/>
              <a:ext cx="4857070" cy="1414622"/>
            </a:xfrm>
            <a:custGeom>
              <a:avLst/>
              <a:gdLst/>
              <a:ahLst/>
              <a:cxnLst/>
              <a:rect l="l" t="t" r="r" b="b"/>
              <a:pathLst>
                <a:path w="4857070" h="1414622">
                  <a:moveTo>
                    <a:pt x="0" y="0"/>
                  </a:moveTo>
                  <a:lnTo>
                    <a:pt x="4857069" y="0"/>
                  </a:lnTo>
                  <a:lnTo>
                    <a:pt x="4857069" y="1414621"/>
                  </a:lnTo>
                  <a:lnTo>
                    <a:pt x="0" y="141462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ES"/>
            </a:p>
          </p:txBody>
        </p:sp>
        <p:grpSp>
          <p:nvGrpSpPr>
            <p:cNvPr id="22" name="Group 22"/>
            <p:cNvGrpSpPr/>
            <p:nvPr/>
          </p:nvGrpSpPr>
          <p:grpSpPr>
            <a:xfrm>
              <a:off x="6444169" y="3015524"/>
              <a:ext cx="6507348" cy="1522726"/>
              <a:chOff x="0" y="0"/>
              <a:chExt cx="6507348" cy="1522726"/>
            </a:xfrm>
          </p:grpSpPr>
          <p:sp>
            <p:nvSpPr>
              <p:cNvPr id="23" name="Freeform 23"/>
              <p:cNvSpPr/>
              <p:nvPr/>
            </p:nvSpPr>
            <p:spPr>
              <a:xfrm>
                <a:off x="0" y="0"/>
                <a:ext cx="6507139" cy="1522760"/>
              </a:xfrm>
              <a:custGeom>
                <a:avLst/>
                <a:gdLst/>
                <a:ahLst/>
                <a:cxnLst/>
                <a:rect l="l" t="t" r="r" b="b"/>
                <a:pathLst>
                  <a:path w="6507139" h="1522760">
                    <a:moveTo>
                      <a:pt x="0" y="0"/>
                    </a:moveTo>
                    <a:lnTo>
                      <a:pt x="6507139" y="0"/>
                    </a:lnTo>
                    <a:lnTo>
                      <a:pt x="6507139" y="1522760"/>
                    </a:lnTo>
                    <a:lnTo>
                      <a:pt x="0" y="1522760"/>
                    </a:lnTo>
                    <a:close/>
                  </a:path>
                </a:pathLst>
              </a:custGeom>
              <a:solidFill>
                <a:srgbClr val="FFCC00"/>
              </a:solidFill>
            </p:spPr>
            <p:txBody>
              <a:bodyPr/>
              <a:lstStyle/>
              <a:p>
                <a:endParaRPr lang="es-ES"/>
              </a:p>
            </p:txBody>
          </p:sp>
          <p:sp>
            <p:nvSpPr>
              <p:cNvPr id="24" name="TextBox 24"/>
              <p:cNvSpPr txBox="1"/>
              <p:nvPr/>
            </p:nvSpPr>
            <p:spPr>
              <a:xfrm>
                <a:off x="0" y="-19050"/>
                <a:ext cx="6507348" cy="1541776"/>
              </a:xfrm>
              <a:prstGeom prst="rect">
                <a:avLst/>
              </a:prstGeom>
            </p:spPr>
            <p:txBody>
              <a:bodyPr lIns="50800" tIns="50800" rIns="50800" bIns="50800" rtlCol="0" anchor="ctr"/>
              <a:lstStyle/>
              <a:p>
                <a:pPr algn="ctr">
                  <a:lnSpc>
                    <a:spcPts val="3600"/>
                  </a:lnSpc>
                </a:pPr>
                <a:r>
                  <a:rPr lang="en-US" sz="3000" b="1">
                    <a:solidFill>
                      <a:srgbClr val="080A78"/>
                    </a:solidFill>
                    <a:latin typeface="Arimo Bold"/>
                    <a:ea typeface="Arimo Bold"/>
                    <a:cs typeface="Arimo Bold"/>
                    <a:sym typeface="Arimo Bold"/>
                  </a:rPr>
                  <a:t>Law review, amendment and negotiation</a:t>
                </a:r>
              </a:p>
            </p:txBody>
          </p:sp>
        </p:grpSp>
        <p:sp>
          <p:nvSpPr>
            <p:cNvPr id="25" name="Freeform 25"/>
            <p:cNvSpPr/>
            <p:nvPr/>
          </p:nvSpPr>
          <p:spPr>
            <a:xfrm rot="-228222">
              <a:off x="11001366" y="6275862"/>
              <a:ext cx="3480552" cy="983256"/>
            </a:xfrm>
            <a:custGeom>
              <a:avLst/>
              <a:gdLst/>
              <a:ahLst/>
              <a:cxnLst/>
              <a:rect l="l" t="t" r="r" b="b"/>
              <a:pathLst>
                <a:path w="3480552" h="983256">
                  <a:moveTo>
                    <a:pt x="0" y="0"/>
                  </a:moveTo>
                  <a:lnTo>
                    <a:pt x="3480551" y="0"/>
                  </a:lnTo>
                  <a:lnTo>
                    <a:pt x="3480551" y="983256"/>
                  </a:lnTo>
                  <a:lnTo>
                    <a:pt x="0" y="98325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s-ES"/>
            </a:p>
          </p:txBody>
        </p:sp>
        <p:sp>
          <p:nvSpPr>
            <p:cNvPr id="26" name="Freeform 26"/>
            <p:cNvSpPr/>
            <p:nvPr/>
          </p:nvSpPr>
          <p:spPr>
            <a:xfrm rot="2171695" flipV="1">
              <a:off x="11315401" y="1880238"/>
              <a:ext cx="4344579" cy="1227344"/>
            </a:xfrm>
            <a:custGeom>
              <a:avLst/>
              <a:gdLst/>
              <a:ahLst/>
              <a:cxnLst/>
              <a:rect l="l" t="t" r="r" b="b"/>
              <a:pathLst>
                <a:path w="4344579" h="1227344">
                  <a:moveTo>
                    <a:pt x="0" y="1227344"/>
                  </a:moveTo>
                  <a:lnTo>
                    <a:pt x="4344579" y="1227344"/>
                  </a:lnTo>
                  <a:lnTo>
                    <a:pt x="4344579" y="0"/>
                  </a:lnTo>
                  <a:lnTo>
                    <a:pt x="0" y="0"/>
                  </a:lnTo>
                  <a:lnTo>
                    <a:pt x="0" y="1227344"/>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s-ES"/>
            </a:p>
          </p:txBody>
        </p:sp>
        <p:sp>
          <p:nvSpPr>
            <p:cNvPr id="27" name="Freeform 27"/>
            <p:cNvSpPr/>
            <p:nvPr/>
          </p:nvSpPr>
          <p:spPr>
            <a:xfrm rot="1863543">
              <a:off x="16027691" y="3185601"/>
              <a:ext cx="3312251" cy="1879703"/>
            </a:xfrm>
            <a:custGeom>
              <a:avLst/>
              <a:gdLst/>
              <a:ahLst/>
              <a:cxnLst/>
              <a:rect l="l" t="t" r="r" b="b"/>
              <a:pathLst>
                <a:path w="3312251" h="1879703">
                  <a:moveTo>
                    <a:pt x="0" y="0"/>
                  </a:moveTo>
                  <a:lnTo>
                    <a:pt x="3312251" y="0"/>
                  </a:lnTo>
                  <a:lnTo>
                    <a:pt x="3312251" y="1879703"/>
                  </a:lnTo>
                  <a:lnTo>
                    <a:pt x="0" y="187970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s-ES"/>
            </a:p>
          </p:txBody>
        </p:sp>
        <p:sp>
          <p:nvSpPr>
            <p:cNvPr id="28" name="Freeform 28"/>
            <p:cNvSpPr/>
            <p:nvPr/>
          </p:nvSpPr>
          <p:spPr>
            <a:xfrm>
              <a:off x="20452822" y="3028271"/>
              <a:ext cx="3086013" cy="3101520"/>
            </a:xfrm>
            <a:custGeom>
              <a:avLst/>
              <a:gdLst/>
              <a:ahLst/>
              <a:cxnLst/>
              <a:rect l="l" t="t" r="r" b="b"/>
              <a:pathLst>
                <a:path w="3086013" h="3101520">
                  <a:moveTo>
                    <a:pt x="0" y="0"/>
                  </a:moveTo>
                  <a:lnTo>
                    <a:pt x="3086013" y="0"/>
                  </a:lnTo>
                  <a:lnTo>
                    <a:pt x="3086013" y="3101520"/>
                  </a:lnTo>
                  <a:lnTo>
                    <a:pt x="0" y="310152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s-ES"/>
            </a:p>
          </p:txBody>
        </p:sp>
        <p:sp>
          <p:nvSpPr>
            <p:cNvPr id="29" name="Freeform 29"/>
            <p:cNvSpPr/>
            <p:nvPr/>
          </p:nvSpPr>
          <p:spPr>
            <a:xfrm>
              <a:off x="0" y="0"/>
              <a:ext cx="2135741" cy="2135741"/>
            </a:xfrm>
            <a:custGeom>
              <a:avLst/>
              <a:gdLst/>
              <a:ahLst/>
              <a:cxnLst/>
              <a:rect l="l" t="t" r="r" b="b"/>
              <a:pathLst>
                <a:path w="2135741" h="2135741">
                  <a:moveTo>
                    <a:pt x="0" y="0"/>
                  </a:moveTo>
                  <a:lnTo>
                    <a:pt x="2135741" y="0"/>
                  </a:lnTo>
                  <a:lnTo>
                    <a:pt x="2135741" y="2135741"/>
                  </a:lnTo>
                  <a:lnTo>
                    <a:pt x="0" y="2135741"/>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s-ES"/>
            </a:p>
          </p:txBody>
        </p:sp>
        <p:sp>
          <p:nvSpPr>
            <p:cNvPr id="30" name="Freeform 30"/>
            <p:cNvSpPr/>
            <p:nvPr/>
          </p:nvSpPr>
          <p:spPr>
            <a:xfrm>
              <a:off x="4619464" y="1989711"/>
              <a:ext cx="2135741" cy="2135741"/>
            </a:xfrm>
            <a:custGeom>
              <a:avLst/>
              <a:gdLst/>
              <a:ahLst/>
              <a:cxnLst/>
              <a:rect l="l" t="t" r="r" b="b"/>
              <a:pathLst>
                <a:path w="2135741" h="2135741">
                  <a:moveTo>
                    <a:pt x="0" y="0"/>
                  </a:moveTo>
                  <a:lnTo>
                    <a:pt x="2135741" y="0"/>
                  </a:lnTo>
                  <a:lnTo>
                    <a:pt x="2135741" y="2135741"/>
                  </a:lnTo>
                  <a:lnTo>
                    <a:pt x="0" y="2135741"/>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s-ES"/>
            </a:p>
          </p:txBody>
        </p:sp>
        <p:sp>
          <p:nvSpPr>
            <p:cNvPr id="31" name="Freeform 31"/>
            <p:cNvSpPr/>
            <p:nvPr/>
          </p:nvSpPr>
          <p:spPr>
            <a:xfrm>
              <a:off x="12419820" y="3570902"/>
              <a:ext cx="2135741" cy="2135741"/>
            </a:xfrm>
            <a:custGeom>
              <a:avLst/>
              <a:gdLst/>
              <a:ahLst/>
              <a:cxnLst/>
              <a:rect l="l" t="t" r="r" b="b"/>
              <a:pathLst>
                <a:path w="2135741" h="2135741">
                  <a:moveTo>
                    <a:pt x="0" y="0"/>
                  </a:moveTo>
                  <a:lnTo>
                    <a:pt x="2135741" y="0"/>
                  </a:lnTo>
                  <a:lnTo>
                    <a:pt x="2135741" y="2135741"/>
                  </a:lnTo>
                  <a:lnTo>
                    <a:pt x="0" y="2135741"/>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s-ES"/>
            </a:p>
          </p:txBody>
        </p:sp>
        <p:sp>
          <p:nvSpPr>
            <p:cNvPr id="32" name="Freeform 32"/>
            <p:cNvSpPr/>
            <p:nvPr/>
          </p:nvSpPr>
          <p:spPr>
            <a:xfrm>
              <a:off x="17769588" y="5157201"/>
              <a:ext cx="2135741" cy="2135741"/>
            </a:xfrm>
            <a:custGeom>
              <a:avLst/>
              <a:gdLst/>
              <a:ahLst/>
              <a:cxnLst/>
              <a:rect l="l" t="t" r="r" b="b"/>
              <a:pathLst>
                <a:path w="2135741" h="2135741">
                  <a:moveTo>
                    <a:pt x="0" y="0"/>
                  </a:moveTo>
                  <a:lnTo>
                    <a:pt x="2135741" y="0"/>
                  </a:lnTo>
                  <a:lnTo>
                    <a:pt x="2135741" y="2135741"/>
                  </a:lnTo>
                  <a:lnTo>
                    <a:pt x="0" y="2135741"/>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endParaRPr lang="es-ES"/>
            </a:p>
          </p:txBody>
        </p:sp>
        <p:sp>
          <p:nvSpPr>
            <p:cNvPr id="33" name="TextBox 33"/>
            <p:cNvSpPr txBox="1"/>
            <p:nvPr/>
          </p:nvSpPr>
          <p:spPr>
            <a:xfrm>
              <a:off x="1091085" y="5614321"/>
              <a:ext cx="4742900" cy="1000125"/>
            </a:xfrm>
            <a:prstGeom prst="rect">
              <a:avLst/>
            </a:prstGeom>
          </p:spPr>
          <p:txBody>
            <a:bodyPr lIns="0" tIns="0" rIns="0" bIns="0" rtlCol="0" anchor="t">
              <a:spAutoFit/>
            </a:bodyPr>
            <a:lstStyle/>
            <a:p>
              <a:pPr algn="ctr">
                <a:lnSpc>
                  <a:spcPts val="2987"/>
                </a:lnSpc>
              </a:pPr>
              <a:r>
                <a:rPr lang="en-US" sz="2489" dirty="0">
                  <a:solidFill>
                    <a:srgbClr val="FFFFFF"/>
                  </a:solidFill>
                  <a:latin typeface="Abhaya Libre"/>
                  <a:ea typeface="Abhaya Libre"/>
                  <a:cs typeface="Abhaya Libre"/>
                  <a:sym typeface="Abhaya Libre"/>
                </a:rPr>
                <a:t>The European Commission proposes new laws</a:t>
              </a:r>
            </a:p>
          </p:txBody>
        </p:sp>
        <p:sp>
          <p:nvSpPr>
            <p:cNvPr id="34" name="TextBox 34"/>
            <p:cNvSpPr txBox="1"/>
            <p:nvPr/>
          </p:nvSpPr>
          <p:spPr>
            <a:xfrm>
              <a:off x="7055890" y="7979577"/>
              <a:ext cx="5895627" cy="1495425"/>
            </a:xfrm>
            <a:prstGeom prst="rect">
              <a:avLst/>
            </a:prstGeom>
          </p:spPr>
          <p:txBody>
            <a:bodyPr lIns="0" tIns="0" rIns="0" bIns="0" rtlCol="0" anchor="t">
              <a:spAutoFit/>
            </a:bodyPr>
            <a:lstStyle/>
            <a:p>
              <a:pPr algn="just">
                <a:lnSpc>
                  <a:spcPts val="2987"/>
                </a:lnSpc>
              </a:pPr>
              <a:r>
                <a:rPr lang="en-US" sz="2489" dirty="0">
                  <a:solidFill>
                    <a:srgbClr val="FFFFFF"/>
                  </a:solidFill>
                  <a:latin typeface="Abhaya Libre"/>
                  <a:ea typeface="Abhaya Libre"/>
                  <a:cs typeface="Abhaya Libre"/>
                  <a:sym typeface="Abhaya Libre"/>
                </a:rPr>
                <a:t>The European Parliament &amp; the Council of the EU Review, amend, and negotiate laws</a:t>
              </a:r>
            </a:p>
          </p:txBody>
        </p:sp>
        <p:sp>
          <p:nvSpPr>
            <p:cNvPr id="35" name="TextBox 35"/>
            <p:cNvSpPr txBox="1"/>
            <p:nvPr/>
          </p:nvSpPr>
          <p:spPr>
            <a:xfrm>
              <a:off x="14688498" y="6271527"/>
              <a:ext cx="2695332" cy="1990725"/>
            </a:xfrm>
            <a:prstGeom prst="rect">
              <a:avLst/>
            </a:prstGeom>
          </p:spPr>
          <p:txBody>
            <a:bodyPr lIns="0" tIns="0" rIns="0" bIns="0" rtlCol="0" anchor="t">
              <a:spAutoFit/>
            </a:bodyPr>
            <a:lstStyle/>
            <a:p>
              <a:pPr algn="ctr">
                <a:lnSpc>
                  <a:spcPts val="2987"/>
                </a:lnSpc>
              </a:pPr>
              <a:r>
                <a:rPr lang="en-US" sz="2489">
                  <a:solidFill>
                    <a:srgbClr val="FFFFFF"/>
                  </a:solidFill>
                  <a:latin typeface="Abhaya Libre"/>
                  <a:ea typeface="Abhaya Libre"/>
                  <a:cs typeface="Abhaya Libre"/>
                  <a:sym typeface="Abhaya Libre"/>
                </a:rPr>
                <a:t>Reached between Parliament and Council</a:t>
              </a:r>
            </a:p>
          </p:txBody>
        </p:sp>
        <p:sp>
          <p:nvSpPr>
            <p:cNvPr id="36" name="TextBox 36"/>
            <p:cNvSpPr txBox="1"/>
            <p:nvPr/>
          </p:nvSpPr>
          <p:spPr>
            <a:xfrm>
              <a:off x="19459120" y="7979577"/>
              <a:ext cx="2967761" cy="1495425"/>
            </a:xfrm>
            <a:prstGeom prst="rect">
              <a:avLst/>
            </a:prstGeom>
          </p:spPr>
          <p:txBody>
            <a:bodyPr lIns="0" tIns="0" rIns="0" bIns="0" rtlCol="0" anchor="t">
              <a:spAutoFit/>
            </a:bodyPr>
            <a:lstStyle/>
            <a:p>
              <a:pPr algn="ctr">
                <a:lnSpc>
                  <a:spcPts val="2987"/>
                </a:lnSpc>
              </a:pPr>
              <a:r>
                <a:rPr lang="en-US" sz="2489">
                  <a:solidFill>
                    <a:srgbClr val="FFFFFF"/>
                  </a:solidFill>
                  <a:latin typeface="Abhaya Libre"/>
                  <a:ea typeface="Abhaya Libre"/>
                  <a:cs typeface="Abhaya Libre"/>
                  <a:sym typeface="Abhaya Libre"/>
                </a:rPr>
                <a:t>Officially becomes</a:t>
              </a:r>
            </a:p>
            <a:p>
              <a:pPr algn="ctr">
                <a:lnSpc>
                  <a:spcPts val="2987"/>
                </a:lnSpc>
              </a:pPr>
              <a:r>
                <a:rPr lang="en-US" sz="2489">
                  <a:solidFill>
                    <a:srgbClr val="FFFFFF"/>
                  </a:solidFill>
                  <a:latin typeface="Abhaya Libre"/>
                  <a:ea typeface="Abhaya Libre"/>
                  <a:cs typeface="Abhaya Libre"/>
                  <a:sym typeface="Abhaya Libre"/>
                </a:rPr>
                <a:t>EU law</a:t>
              </a:r>
            </a:p>
          </p:txBody>
        </p:sp>
      </p:grpSp>
      <p:sp>
        <p:nvSpPr>
          <p:cNvPr id="37" name="Freeform 37"/>
          <p:cNvSpPr/>
          <p:nvPr/>
        </p:nvSpPr>
        <p:spPr>
          <a:xfrm>
            <a:off x="16271549" y="182389"/>
            <a:ext cx="2167631" cy="2325370"/>
          </a:xfrm>
          <a:custGeom>
            <a:avLst/>
            <a:gdLst/>
            <a:ahLst/>
            <a:cxnLst/>
            <a:rect l="l" t="t" r="r" b="b"/>
            <a:pathLst>
              <a:path w="2167631" h="2325370">
                <a:moveTo>
                  <a:pt x="0" y="0"/>
                </a:moveTo>
                <a:lnTo>
                  <a:pt x="2167631" y="0"/>
                </a:lnTo>
                <a:lnTo>
                  <a:pt x="2167631" y="2325370"/>
                </a:lnTo>
                <a:lnTo>
                  <a:pt x="0" y="2325370"/>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s-E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346608" y="-357908"/>
            <a:ext cx="2773052" cy="3217980"/>
          </a:xfrm>
          <a:custGeom>
            <a:avLst/>
            <a:gdLst/>
            <a:ahLst/>
            <a:cxnLst/>
            <a:rect l="l" t="t" r="r" b="b"/>
            <a:pathLst>
              <a:path w="2773052" h="3217980">
                <a:moveTo>
                  <a:pt x="0" y="0"/>
                </a:moveTo>
                <a:lnTo>
                  <a:pt x="2773052" y="0"/>
                </a:lnTo>
                <a:lnTo>
                  <a:pt x="2773052" y="3217980"/>
                </a:lnTo>
                <a:lnTo>
                  <a:pt x="0" y="32179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16271549" y="182389"/>
            <a:ext cx="2167631" cy="2325370"/>
          </a:xfrm>
          <a:custGeom>
            <a:avLst/>
            <a:gdLst/>
            <a:ahLst/>
            <a:cxnLst/>
            <a:rect l="l" t="t" r="r" b="b"/>
            <a:pathLst>
              <a:path w="2167631" h="2325370">
                <a:moveTo>
                  <a:pt x="0" y="0"/>
                </a:moveTo>
                <a:lnTo>
                  <a:pt x="2167631" y="0"/>
                </a:lnTo>
                <a:lnTo>
                  <a:pt x="2167631" y="2325370"/>
                </a:lnTo>
                <a:lnTo>
                  <a:pt x="0" y="232537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grpSp>
        <p:nvGrpSpPr>
          <p:cNvPr id="5" name="Group 5"/>
          <p:cNvGrpSpPr/>
          <p:nvPr/>
        </p:nvGrpSpPr>
        <p:grpSpPr>
          <a:xfrm>
            <a:off x="1862350" y="2372973"/>
            <a:ext cx="3502200" cy="1603886"/>
            <a:chOff x="0" y="0"/>
            <a:chExt cx="4669600" cy="2138514"/>
          </a:xfrm>
        </p:grpSpPr>
        <p:sp>
          <p:nvSpPr>
            <p:cNvPr id="6" name="Freeform 6"/>
            <p:cNvSpPr/>
            <p:nvPr/>
          </p:nvSpPr>
          <p:spPr>
            <a:xfrm>
              <a:off x="0" y="0"/>
              <a:ext cx="4669663" cy="2138567"/>
            </a:xfrm>
            <a:custGeom>
              <a:avLst/>
              <a:gdLst/>
              <a:ahLst/>
              <a:cxnLst/>
              <a:rect l="l" t="t" r="r" b="b"/>
              <a:pathLst>
                <a:path w="4669663" h="2138567">
                  <a:moveTo>
                    <a:pt x="0" y="0"/>
                  </a:moveTo>
                  <a:lnTo>
                    <a:pt x="4669663" y="0"/>
                  </a:lnTo>
                  <a:lnTo>
                    <a:pt x="4669663" y="2138567"/>
                  </a:lnTo>
                  <a:lnTo>
                    <a:pt x="0" y="2138567"/>
                  </a:lnTo>
                </a:path>
              </a:pathLst>
            </a:custGeom>
            <a:solidFill>
              <a:srgbClr val="FFCC00"/>
            </a:solidFill>
          </p:spPr>
          <p:txBody>
            <a:bodyPr/>
            <a:lstStyle/>
            <a:p>
              <a:endParaRPr lang="es-ES"/>
            </a:p>
          </p:txBody>
        </p:sp>
        <p:sp>
          <p:nvSpPr>
            <p:cNvPr id="7" name="TextBox 7"/>
            <p:cNvSpPr txBox="1"/>
            <p:nvPr/>
          </p:nvSpPr>
          <p:spPr>
            <a:xfrm>
              <a:off x="0" y="-19050"/>
              <a:ext cx="4669600" cy="2157564"/>
            </a:xfrm>
            <a:prstGeom prst="rect">
              <a:avLst/>
            </a:prstGeom>
          </p:spPr>
          <p:txBody>
            <a:bodyPr lIns="50800" tIns="50800" rIns="50800" bIns="50800" rtlCol="0" anchor="ctr"/>
            <a:lstStyle/>
            <a:p>
              <a:pPr algn="ctr">
                <a:lnSpc>
                  <a:spcPts val="3600"/>
                </a:lnSpc>
              </a:pPr>
              <a:r>
                <a:rPr lang="en-US" sz="3000" b="1" dirty="0">
                  <a:solidFill>
                    <a:srgbClr val="080A78"/>
                  </a:solidFill>
                  <a:latin typeface="Arimo Bold"/>
                  <a:ea typeface="Arimo Bold"/>
                  <a:cs typeface="Arimo Bold"/>
                  <a:sym typeface="Arimo Bold"/>
                </a:rPr>
                <a:t>Ordinary Legislative Procedure</a:t>
              </a:r>
            </a:p>
          </p:txBody>
        </p:sp>
      </p:grpSp>
      <p:grpSp>
        <p:nvGrpSpPr>
          <p:cNvPr id="8" name="Group 8"/>
          <p:cNvGrpSpPr/>
          <p:nvPr/>
        </p:nvGrpSpPr>
        <p:grpSpPr>
          <a:xfrm>
            <a:off x="7394256" y="7549982"/>
            <a:ext cx="3832875" cy="1437027"/>
            <a:chOff x="0" y="0"/>
            <a:chExt cx="5110500" cy="1916036"/>
          </a:xfrm>
        </p:grpSpPr>
        <p:sp>
          <p:nvSpPr>
            <p:cNvPr id="9" name="Freeform 9"/>
            <p:cNvSpPr/>
            <p:nvPr/>
          </p:nvSpPr>
          <p:spPr>
            <a:xfrm>
              <a:off x="0" y="0"/>
              <a:ext cx="5110563" cy="1916088"/>
            </a:xfrm>
            <a:custGeom>
              <a:avLst/>
              <a:gdLst/>
              <a:ahLst/>
              <a:cxnLst/>
              <a:rect l="l" t="t" r="r" b="b"/>
              <a:pathLst>
                <a:path w="5110563" h="1916088">
                  <a:moveTo>
                    <a:pt x="0" y="0"/>
                  </a:moveTo>
                  <a:lnTo>
                    <a:pt x="5110563" y="0"/>
                  </a:lnTo>
                  <a:lnTo>
                    <a:pt x="5110563" y="1916088"/>
                  </a:lnTo>
                  <a:lnTo>
                    <a:pt x="0" y="1916088"/>
                  </a:lnTo>
                </a:path>
              </a:pathLst>
            </a:custGeom>
            <a:solidFill>
              <a:srgbClr val="FFCC00"/>
            </a:solidFill>
          </p:spPr>
          <p:txBody>
            <a:bodyPr/>
            <a:lstStyle/>
            <a:p>
              <a:endParaRPr lang="es-ES"/>
            </a:p>
          </p:txBody>
        </p:sp>
        <p:sp>
          <p:nvSpPr>
            <p:cNvPr id="10" name="TextBox 10"/>
            <p:cNvSpPr txBox="1"/>
            <p:nvPr/>
          </p:nvSpPr>
          <p:spPr>
            <a:xfrm>
              <a:off x="0" y="-19050"/>
              <a:ext cx="5110500" cy="1935086"/>
            </a:xfrm>
            <a:prstGeom prst="rect">
              <a:avLst/>
            </a:prstGeom>
          </p:spPr>
          <p:txBody>
            <a:bodyPr lIns="50800" tIns="50800" rIns="50800" bIns="50800" rtlCol="0" anchor="ctr"/>
            <a:lstStyle/>
            <a:p>
              <a:pPr algn="ctr">
                <a:lnSpc>
                  <a:spcPts val="3600"/>
                </a:lnSpc>
              </a:pPr>
              <a:r>
                <a:rPr lang="en-US" sz="3000" b="1" dirty="0">
                  <a:solidFill>
                    <a:srgbClr val="080A78"/>
                  </a:solidFill>
                  <a:latin typeface="Arimo Bold"/>
                  <a:ea typeface="Arimo Bold"/>
                  <a:cs typeface="Arimo Bold"/>
                  <a:sym typeface="Arimo Bold"/>
                </a:rPr>
                <a:t>Consultation Procedure</a:t>
              </a:r>
            </a:p>
          </p:txBody>
        </p:sp>
      </p:grpSp>
      <p:grpSp>
        <p:nvGrpSpPr>
          <p:cNvPr id="11" name="Group 11"/>
          <p:cNvGrpSpPr/>
          <p:nvPr/>
        </p:nvGrpSpPr>
        <p:grpSpPr>
          <a:xfrm>
            <a:off x="12922292" y="2616523"/>
            <a:ext cx="3832875" cy="1116787"/>
            <a:chOff x="0" y="0"/>
            <a:chExt cx="5110500" cy="1489049"/>
          </a:xfrm>
        </p:grpSpPr>
        <p:sp>
          <p:nvSpPr>
            <p:cNvPr id="12" name="Freeform 12"/>
            <p:cNvSpPr/>
            <p:nvPr/>
          </p:nvSpPr>
          <p:spPr>
            <a:xfrm>
              <a:off x="0" y="0"/>
              <a:ext cx="5110563" cy="1489101"/>
            </a:xfrm>
            <a:custGeom>
              <a:avLst/>
              <a:gdLst/>
              <a:ahLst/>
              <a:cxnLst/>
              <a:rect l="l" t="t" r="r" b="b"/>
              <a:pathLst>
                <a:path w="5110563" h="1489101">
                  <a:moveTo>
                    <a:pt x="0" y="0"/>
                  </a:moveTo>
                  <a:lnTo>
                    <a:pt x="5110563" y="0"/>
                  </a:lnTo>
                  <a:lnTo>
                    <a:pt x="5110563" y="1489101"/>
                  </a:lnTo>
                  <a:lnTo>
                    <a:pt x="0" y="1489101"/>
                  </a:lnTo>
                </a:path>
              </a:pathLst>
            </a:custGeom>
            <a:solidFill>
              <a:srgbClr val="FFCC00"/>
            </a:solidFill>
          </p:spPr>
          <p:txBody>
            <a:bodyPr/>
            <a:lstStyle/>
            <a:p>
              <a:endParaRPr lang="es-ES"/>
            </a:p>
          </p:txBody>
        </p:sp>
        <p:sp>
          <p:nvSpPr>
            <p:cNvPr id="13" name="TextBox 13"/>
            <p:cNvSpPr txBox="1"/>
            <p:nvPr/>
          </p:nvSpPr>
          <p:spPr>
            <a:xfrm>
              <a:off x="0" y="-9525"/>
              <a:ext cx="5110500" cy="1498574"/>
            </a:xfrm>
            <a:prstGeom prst="rect">
              <a:avLst/>
            </a:prstGeom>
          </p:spPr>
          <p:txBody>
            <a:bodyPr lIns="50800" tIns="50800" rIns="50800" bIns="50800" rtlCol="0" anchor="ctr"/>
            <a:lstStyle/>
            <a:p>
              <a:pPr algn="ctr">
                <a:lnSpc>
                  <a:spcPts val="360"/>
                </a:lnSpc>
              </a:pPr>
              <a:endParaRPr dirty="0"/>
            </a:p>
            <a:p>
              <a:pPr algn="ctr">
                <a:lnSpc>
                  <a:spcPts val="3600"/>
                </a:lnSpc>
              </a:pPr>
              <a:r>
                <a:rPr lang="en-US" sz="3000" b="1" dirty="0">
                  <a:solidFill>
                    <a:srgbClr val="080A78"/>
                  </a:solidFill>
                  <a:latin typeface="Arimo Bold"/>
                  <a:ea typeface="Arimo Bold"/>
                  <a:cs typeface="Arimo Bold"/>
                  <a:sym typeface="Arimo Bold"/>
                </a:rPr>
                <a:t>Consent Procedure</a:t>
              </a:r>
            </a:p>
            <a:p>
              <a:pPr algn="ctr">
                <a:lnSpc>
                  <a:spcPts val="359"/>
                </a:lnSpc>
              </a:pPr>
              <a:endParaRPr lang="en-US" sz="3000" b="1" dirty="0">
                <a:solidFill>
                  <a:srgbClr val="080A78"/>
                </a:solidFill>
                <a:latin typeface="Arimo Bold"/>
                <a:ea typeface="Arimo Bold"/>
                <a:cs typeface="Arimo Bold"/>
                <a:sym typeface="Arimo Bold"/>
              </a:endParaRPr>
            </a:p>
          </p:txBody>
        </p:sp>
      </p:grpSp>
      <p:sp>
        <p:nvSpPr>
          <p:cNvPr id="14" name="Freeform 14"/>
          <p:cNvSpPr/>
          <p:nvPr/>
        </p:nvSpPr>
        <p:spPr>
          <a:xfrm>
            <a:off x="525653" y="4508922"/>
            <a:ext cx="6175594" cy="4346075"/>
          </a:xfrm>
          <a:custGeom>
            <a:avLst/>
            <a:gdLst/>
            <a:ahLst/>
            <a:cxnLst/>
            <a:rect l="l" t="t" r="r" b="b"/>
            <a:pathLst>
              <a:path w="6175594" h="4346075">
                <a:moveTo>
                  <a:pt x="0" y="0"/>
                </a:moveTo>
                <a:lnTo>
                  <a:pt x="6175594" y="0"/>
                </a:lnTo>
                <a:lnTo>
                  <a:pt x="6175594" y="4346074"/>
                </a:lnTo>
                <a:lnTo>
                  <a:pt x="0" y="4346074"/>
                </a:lnTo>
                <a:lnTo>
                  <a:pt x="0" y="0"/>
                </a:lnTo>
                <a:close/>
              </a:path>
            </a:pathLst>
          </a:custGeom>
          <a:blipFill>
            <a:blip r:embed="rId8">
              <a:alphaModFix amt="28000"/>
            </a:blip>
            <a:stretch>
              <a:fillRect/>
            </a:stretch>
          </a:blipFill>
        </p:spPr>
        <p:txBody>
          <a:bodyPr/>
          <a:lstStyle/>
          <a:p>
            <a:endParaRPr lang="es-ES"/>
          </a:p>
        </p:txBody>
      </p:sp>
      <p:sp>
        <p:nvSpPr>
          <p:cNvPr id="15" name="TextBox 15"/>
          <p:cNvSpPr txBox="1"/>
          <p:nvPr/>
        </p:nvSpPr>
        <p:spPr>
          <a:xfrm>
            <a:off x="6912214" y="2498234"/>
            <a:ext cx="4796957" cy="4619625"/>
          </a:xfrm>
          <a:prstGeom prst="rect">
            <a:avLst/>
          </a:prstGeom>
        </p:spPr>
        <p:txBody>
          <a:bodyPr lIns="0" tIns="0" rIns="0" bIns="0" rtlCol="0" anchor="t">
            <a:spAutoFit/>
          </a:bodyPr>
          <a:lstStyle/>
          <a:p>
            <a:pPr algn="just">
              <a:lnSpc>
                <a:spcPts val="3359"/>
              </a:lnSpc>
            </a:pPr>
            <a:r>
              <a:rPr lang="en-US" sz="2799">
                <a:solidFill>
                  <a:srgbClr val="FFFFFF"/>
                </a:solidFill>
                <a:latin typeface="Abhaya Libre"/>
                <a:ea typeface="Abhaya Libre"/>
                <a:cs typeface="Abhaya Libre"/>
                <a:sym typeface="Abhaya Libre"/>
              </a:rPr>
              <a:t>In certain policy areas like taxation, competition law, or agriculture, the EU uses a different method where the European Parliament gives its opinion, but the Council of the EU has the final say.</a:t>
            </a:r>
          </a:p>
          <a:p>
            <a:pPr algn="just">
              <a:lnSpc>
                <a:spcPts val="3359"/>
              </a:lnSpc>
            </a:pPr>
            <a:r>
              <a:rPr lang="en-US" sz="2799">
                <a:solidFill>
                  <a:srgbClr val="FFFFFF"/>
                </a:solidFill>
                <a:latin typeface="Abhaya Libre"/>
                <a:ea typeface="Abhaya Libre"/>
                <a:cs typeface="Abhaya Libre"/>
                <a:sym typeface="Abhaya Libre"/>
              </a:rPr>
              <a:t>Although Parliament’s role is advisory, it still allows for the input of citizen representatives before decisions are finalized.</a:t>
            </a:r>
          </a:p>
        </p:txBody>
      </p:sp>
      <p:sp>
        <p:nvSpPr>
          <p:cNvPr id="16" name="TextBox 16"/>
          <p:cNvSpPr txBox="1"/>
          <p:nvPr/>
        </p:nvSpPr>
        <p:spPr>
          <a:xfrm>
            <a:off x="12514442" y="4367384"/>
            <a:ext cx="4648576" cy="4619625"/>
          </a:xfrm>
          <a:prstGeom prst="rect">
            <a:avLst/>
          </a:prstGeom>
        </p:spPr>
        <p:txBody>
          <a:bodyPr lIns="0" tIns="0" rIns="0" bIns="0" rtlCol="0" anchor="t">
            <a:spAutoFit/>
          </a:bodyPr>
          <a:lstStyle/>
          <a:p>
            <a:pPr algn="just">
              <a:lnSpc>
                <a:spcPts val="3359"/>
              </a:lnSpc>
            </a:pPr>
            <a:r>
              <a:rPr lang="en-US" sz="2799">
                <a:solidFill>
                  <a:srgbClr val="FFFFFF"/>
                </a:solidFill>
                <a:latin typeface="Abhaya Libre"/>
                <a:ea typeface="Abhaya Libre"/>
                <a:cs typeface="Abhaya Libre"/>
                <a:sym typeface="Abhaya Libre"/>
              </a:rPr>
              <a:t>Used for highly sensitive issues like international agreements or admitting new member states. In this process, the European Parliament must give its consent, but it cannot propose amendments.</a:t>
            </a:r>
          </a:p>
          <a:p>
            <a:pPr algn="just">
              <a:lnSpc>
                <a:spcPts val="3359"/>
              </a:lnSpc>
            </a:pPr>
            <a:r>
              <a:rPr lang="en-US" sz="2799">
                <a:solidFill>
                  <a:srgbClr val="FFFFFF"/>
                </a:solidFill>
                <a:latin typeface="Abhaya Libre"/>
                <a:ea typeface="Abhaya Libre"/>
                <a:cs typeface="Abhaya Libre"/>
                <a:sym typeface="Abhaya Libre"/>
              </a:rPr>
              <a:t>This gives the Parliament significant influence while allowing for swift decision-making in critical areas.</a:t>
            </a:r>
          </a:p>
        </p:txBody>
      </p:sp>
      <p:sp>
        <p:nvSpPr>
          <p:cNvPr id="17" name="Freeform 17"/>
          <p:cNvSpPr/>
          <p:nvPr/>
        </p:nvSpPr>
        <p:spPr>
          <a:xfrm>
            <a:off x="6338848" y="2203872"/>
            <a:ext cx="6175594" cy="4346075"/>
          </a:xfrm>
          <a:custGeom>
            <a:avLst/>
            <a:gdLst/>
            <a:ahLst/>
            <a:cxnLst/>
            <a:rect l="l" t="t" r="r" b="b"/>
            <a:pathLst>
              <a:path w="6175594" h="4346075">
                <a:moveTo>
                  <a:pt x="0" y="0"/>
                </a:moveTo>
                <a:lnTo>
                  <a:pt x="6175594" y="0"/>
                </a:lnTo>
                <a:lnTo>
                  <a:pt x="6175594" y="4346074"/>
                </a:lnTo>
                <a:lnTo>
                  <a:pt x="0" y="4346074"/>
                </a:lnTo>
                <a:lnTo>
                  <a:pt x="0" y="0"/>
                </a:lnTo>
                <a:close/>
              </a:path>
            </a:pathLst>
          </a:custGeom>
          <a:blipFill>
            <a:blip r:embed="rId8">
              <a:alphaModFix amt="28000"/>
            </a:blip>
            <a:stretch>
              <a:fillRect/>
            </a:stretch>
          </a:blipFill>
        </p:spPr>
        <p:txBody>
          <a:bodyPr/>
          <a:lstStyle/>
          <a:p>
            <a:endParaRPr lang="es-ES"/>
          </a:p>
        </p:txBody>
      </p:sp>
      <p:sp>
        <p:nvSpPr>
          <p:cNvPr id="18" name="Freeform 18"/>
          <p:cNvSpPr/>
          <p:nvPr/>
        </p:nvSpPr>
        <p:spPr>
          <a:xfrm>
            <a:off x="11709172" y="3976859"/>
            <a:ext cx="6175594" cy="4346075"/>
          </a:xfrm>
          <a:custGeom>
            <a:avLst/>
            <a:gdLst/>
            <a:ahLst/>
            <a:cxnLst/>
            <a:rect l="l" t="t" r="r" b="b"/>
            <a:pathLst>
              <a:path w="6175594" h="4346075">
                <a:moveTo>
                  <a:pt x="0" y="0"/>
                </a:moveTo>
                <a:lnTo>
                  <a:pt x="6175594" y="0"/>
                </a:lnTo>
                <a:lnTo>
                  <a:pt x="6175594" y="4346075"/>
                </a:lnTo>
                <a:lnTo>
                  <a:pt x="0" y="4346075"/>
                </a:lnTo>
                <a:lnTo>
                  <a:pt x="0" y="0"/>
                </a:lnTo>
                <a:close/>
              </a:path>
            </a:pathLst>
          </a:custGeom>
          <a:blipFill>
            <a:blip r:embed="rId8">
              <a:alphaModFix amt="28000"/>
            </a:blip>
            <a:stretch>
              <a:fillRect/>
            </a:stretch>
          </a:blipFill>
        </p:spPr>
        <p:txBody>
          <a:bodyPr/>
          <a:lstStyle/>
          <a:p>
            <a:endParaRPr lang="es-ES"/>
          </a:p>
        </p:txBody>
      </p:sp>
      <p:sp>
        <p:nvSpPr>
          <p:cNvPr id="19" name="TextBox 19"/>
          <p:cNvSpPr txBox="1"/>
          <p:nvPr/>
        </p:nvSpPr>
        <p:spPr>
          <a:xfrm>
            <a:off x="1121298" y="4367384"/>
            <a:ext cx="4984305" cy="4619625"/>
          </a:xfrm>
          <a:prstGeom prst="rect">
            <a:avLst/>
          </a:prstGeom>
        </p:spPr>
        <p:txBody>
          <a:bodyPr lIns="0" tIns="0" rIns="0" bIns="0" rtlCol="0" anchor="t">
            <a:spAutoFit/>
          </a:bodyPr>
          <a:lstStyle/>
          <a:p>
            <a:pPr algn="just">
              <a:lnSpc>
                <a:spcPts val="3359"/>
              </a:lnSpc>
            </a:pPr>
            <a:r>
              <a:rPr lang="en-US" sz="2799" dirty="0">
                <a:solidFill>
                  <a:srgbClr val="FFFFFF"/>
                </a:solidFill>
                <a:latin typeface="Abhaya Libre"/>
                <a:ea typeface="Abhaya Libre"/>
                <a:cs typeface="Abhaya Libre"/>
                <a:sym typeface="Abhaya Libre"/>
              </a:rPr>
              <a:t>The most common method for passing EU laws. In this process, both the European Parliament and the Council of the EU must approve a proposed law, with opportunities for amendments from both sides.</a:t>
            </a:r>
          </a:p>
          <a:p>
            <a:pPr algn="just">
              <a:lnSpc>
                <a:spcPts val="3359"/>
              </a:lnSpc>
            </a:pPr>
            <a:r>
              <a:rPr lang="en-US" sz="2799" dirty="0">
                <a:solidFill>
                  <a:srgbClr val="FFFFFF"/>
                </a:solidFill>
                <a:latin typeface="Abhaya Libre"/>
                <a:ea typeface="Abhaya Libre"/>
                <a:cs typeface="Abhaya Libre"/>
                <a:sym typeface="Abhaya Libre"/>
              </a:rPr>
              <a:t>This process ensures that the interests of both EU citizens and national governments are considered in EU legislation.</a:t>
            </a:r>
          </a:p>
        </p:txBody>
      </p:sp>
      <p:sp>
        <p:nvSpPr>
          <p:cNvPr id="20" name="TextBox 20"/>
          <p:cNvSpPr txBox="1"/>
          <p:nvPr/>
        </p:nvSpPr>
        <p:spPr>
          <a:xfrm>
            <a:off x="1531425" y="943375"/>
            <a:ext cx="15225150" cy="1028700"/>
          </a:xfrm>
          <a:prstGeom prst="rect">
            <a:avLst/>
          </a:prstGeom>
        </p:spPr>
        <p:txBody>
          <a:bodyPr lIns="0" tIns="0" rIns="0" bIns="0" rtlCol="0" anchor="t">
            <a:spAutoFit/>
          </a:bodyPr>
          <a:lstStyle/>
          <a:p>
            <a:pPr algn="l">
              <a:lnSpc>
                <a:spcPts val="7800"/>
              </a:lnSpc>
            </a:pPr>
            <a:r>
              <a:rPr lang="en-US" sz="6500" b="1">
                <a:solidFill>
                  <a:srgbClr val="FFFFFF"/>
                </a:solidFill>
                <a:latin typeface="Arimo Bold"/>
                <a:ea typeface="Arimo Bold"/>
                <a:cs typeface="Arimo Bold"/>
                <a:sym typeface="Arimo Bold"/>
              </a:rPr>
              <a:t>Decision-Making Processes in the EU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1502372" y="3065516"/>
            <a:ext cx="7647480" cy="6618450"/>
          </a:xfrm>
          <a:custGeom>
            <a:avLst/>
            <a:gdLst/>
            <a:ahLst/>
            <a:cxnLst/>
            <a:rect l="l" t="t" r="r" b="b"/>
            <a:pathLst>
              <a:path w="7647480" h="6618450">
                <a:moveTo>
                  <a:pt x="0" y="0"/>
                </a:moveTo>
                <a:lnTo>
                  <a:pt x="7647480" y="0"/>
                </a:lnTo>
                <a:lnTo>
                  <a:pt x="7647480" y="6618450"/>
                </a:lnTo>
                <a:lnTo>
                  <a:pt x="0" y="66184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420678" y="4203041"/>
            <a:ext cx="10441525" cy="2171700"/>
          </a:xfrm>
          <a:prstGeom prst="rect">
            <a:avLst/>
          </a:prstGeom>
        </p:spPr>
        <p:txBody>
          <a:bodyPr lIns="0" tIns="0" rIns="0" bIns="0" rtlCol="0" anchor="t">
            <a:spAutoFit/>
          </a:bodyPr>
          <a:lstStyle/>
          <a:p>
            <a:pPr algn="ctr">
              <a:lnSpc>
                <a:spcPts val="8401"/>
              </a:lnSpc>
            </a:pPr>
            <a:r>
              <a:rPr lang="en-US" sz="7001" b="1">
                <a:solidFill>
                  <a:srgbClr val="FFFFFF"/>
                </a:solidFill>
                <a:latin typeface="Arimo Bold"/>
                <a:ea typeface="Arimo Bold"/>
                <a:cs typeface="Arimo Bold"/>
                <a:sym typeface="Arimo Bold"/>
              </a:rPr>
              <a:t>Values &amp; Objectives </a:t>
            </a:r>
          </a:p>
          <a:p>
            <a:pPr algn="ctr">
              <a:lnSpc>
                <a:spcPts val="8401"/>
              </a:lnSpc>
            </a:pPr>
            <a:r>
              <a:rPr lang="en-US" sz="7001" b="1">
                <a:solidFill>
                  <a:srgbClr val="FFFFFF"/>
                </a:solidFill>
                <a:latin typeface="Arimo Bold"/>
                <a:ea typeface="Arimo Bold"/>
                <a:cs typeface="Arimo Bold"/>
                <a:sym typeface="Arimo Bold"/>
              </a:rPr>
              <a:t>of the EU </a:t>
            </a:r>
          </a:p>
        </p:txBody>
      </p:sp>
      <p:sp>
        <p:nvSpPr>
          <p:cNvPr id="5" name="TextBox 5"/>
          <p:cNvSpPr txBox="1"/>
          <p:nvPr/>
        </p:nvSpPr>
        <p:spPr>
          <a:xfrm>
            <a:off x="3128428" y="1791328"/>
            <a:ext cx="7026025" cy="1562100"/>
          </a:xfrm>
          <a:prstGeom prst="rect">
            <a:avLst/>
          </a:prstGeom>
        </p:spPr>
        <p:txBody>
          <a:bodyPr lIns="0" tIns="0" rIns="0" bIns="0" rtlCol="0" anchor="t">
            <a:spAutoFit/>
          </a:bodyPr>
          <a:lstStyle/>
          <a:p>
            <a:pPr algn="ctr">
              <a:lnSpc>
                <a:spcPts val="12000"/>
              </a:lnSpc>
            </a:pPr>
            <a:r>
              <a:rPr lang="en-US" sz="10000" b="1">
                <a:solidFill>
                  <a:srgbClr val="FFFFFF"/>
                </a:solidFill>
                <a:latin typeface="Arimo Bold"/>
                <a:ea typeface="Arimo Bold"/>
                <a:cs typeface="Arimo Bold"/>
                <a:sym typeface="Arimo Bold"/>
              </a:rPr>
              <a:t>Module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5287636" y="3609910"/>
            <a:ext cx="4562192" cy="3948312"/>
          </a:xfrm>
          <a:custGeom>
            <a:avLst/>
            <a:gdLst/>
            <a:ahLst/>
            <a:cxnLst/>
            <a:rect l="l" t="t" r="r" b="b"/>
            <a:pathLst>
              <a:path w="4562192" h="3948312">
                <a:moveTo>
                  <a:pt x="0" y="0"/>
                </a:moveTo>
                <a:lnTo>
                  <a:pt x="4562192" y="0"/>
                </a:lnTo>
                <a:lnTo>
                  <a:pt x="4562192" y="3948312"/>
                </a:lnTo>
                <a:lnTo>
                  <a:pt x="0" y="39483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0" y="4868931"/>
            <a:ext cx="8116958" cy="5418069"/>
          </a:xfrm>
          <a:custGeom>
            <a:avLst/>
            <a:gdLst/>
            <a:ahLst/>
            <a:cxnLst/>
            <a:rect l="l" t="t" r="r" b="b"/>
            <a:pathLst>
              <a:path w="8116958" h="5418069">
                <a:moveTo>
                  <a:pt x="0" y="0"/>
                </a:moveTo>
                <a:lnTo>
                  <a:pt x="8116958" y="0"/>
                </a:lnTo>
                <a:lnTo>
                  <a:pt x="8116958" y="5418069"/>
                </a:lnTo>
                <a:lnTo>
                  <a:pt x="0" y="5418069"/>
                </a:lnTo>
                <a:lnTo>
                  <a:pt x="0" y="0"/>
                </a:lnTo>
                <a:close/>
              </a:path>
            </a:pathLst>
          </a:custGeom>
          <a:blipFill>
            <a:blip r:embed="rId6"/>
            <a:stretch>
              <a:fillRect/>
            </a:stretch>
          </a:blipFill>
        </p:spPr>
        <p:txBody>
          <a:bodyPr/>
          <a:lstStyle/>
          <a:p>
            <a:endParaRPr lang="es-ES"/>
          </a:p>
        </p:txBody>
      </p:sp>
      <p:sp>
        <p:nvSpPr>
          <p:cNvPr id="5" name="TextBox 5"/>
          <p:cNvSpPr txBox="1"/>
          <p:nvPr/>
        </p:nvSpPr>
        <p:spPr>
          <a:xfrm>
            <a:off x="1517875" y="943375"/>
            <a:ext cx="15225150" cy="1095375"/>
          </a:xfrm>
          <a:prstGeom prst="rect">
            <a:avLst/>
          </a:prstGeom>
        </p:spPr>
        <p:txBody>
          <a:bodyPr lIns="0" tIns="0" rIns="0" bIns="0" rtlCol="0" anchor="t">
            <a:spAutoFit/>
          </a:bodyPr>
          <a:lstStyle/>
          <a:p>
            <a:pPr algn="l">
              <a:lnSpc>
                <a:spcPts val="8400"/>
              </a:lnSpc>
            </a:pPr>
            <a:r>
              <a:rPr lang="en-US" sz="7000" b="1">
                <a:solidFill>
                  <a:srgbClr val="FFFFFF"/>
                </a:solidFill>
                <a:latin typeface="Arimo Bold"/>
                <a:ea typeface="Arimo Bold"/>
                <a:cs typeface="Arimo Bold"/>
                <a:sym typeface="Arimo Bold"/>
              </a:rPr>
              <a:t>Fundamental Values of the EU</a:t>
            </a:r>
          </a:p>
        </p:txBody>
      </p:sp>
      <p:sp>
        <p:nvSpPr>
          <p:cNvPr id="6" name="TextBox 6"/>
          <p:cNvSpPr txBox="1"/>
          <p:nvPr/>
        </p:nvSpPr>
        <p:spPr>
          <a:xfrm>
            <a:off x="1517875" y="2552677"/>
            <a:ext cx="12961874" cy="1524000"/>
          </a:xfrm>
          <a:prstGeom prst="rect">
            <a:avLst/>
          </a:prstGeom>
        </p:spPr>
        <p:txBody>
          <a:bodyPr lIns="0" tIns="0" rIns="0" bIns="0" rtlCol="0" anchor="t">
            <a:spAutoFit/>
          </a:bodyPr>
          <a:lstStyle/>
          <a:p>
            <a:pPr algn="l">
              <a:lnSpc>
                <a:spcPts val="4008"/>
              </a:lnSpc>
            </a:pPr>
            <a:r>
              <a:rPr lang="en-US" sz="3340">
                <a:solidFill>
                  <a:srgbClr val="FFFFFF"/>
                </a:solidFill>
                <a:latin typeface="Abhaya Libre"/>
                <a:ea typeface="Abhaya Libre"/>
                <a:cs typeface="Abhaya Libre"/>
                <a:sym typeface="Abhaya Libre"/>
              </a:rPr>
              <a:t>At the heart of the European Union are core values that define its identity and guide its policies. These values are enshrined in the Treaty on European Union and are reflected in everything the EU does.</a:t>
            </a:r>
          </a:p>
        </p:txBody>
      </p:sp>
      <p:sp>
        <p:nvSpPr>
          <p:cNvPr id="7" name="Freeform 7"/>
          <p:cNvSpPr/>
          <p:nvPr/>
        </p:nvSpPr>
        <p:spPr>
          <a:xfrm>
            <a:off x="9509054" y="4691055"/>
            <a:ext cx="2543260" cy="2543260"/>
          </a:xfrm>
          <a:custGeom>
            <a:avLst/>
            <a:gdLst/>
            <a:ahLst/>
            <a:cxnLst/>
            <a:rect l="l" t="t" r="r" b="b"/>
            <a:pathLst>
              <a:path w="2543260" h="2543260">
                <a:moveTo>
                  <a:pt x="0" y="0"/>
                </a:moveTo>
                <a:lnTo>
                  <a:pt x="2543260" y="0"/>
                </a:lnTo>
                <a:lnTo>
                  <a:pt x="2543260" y="2543260"/>
                </a:lnTo>
                <a:lnTo>
                  <a:pt x="0" y="2543260"/>
                </a:lnTo>
                <a:lnTo>
                  <a:pt x="0" y="0"/>
                </a:lnTo>
                <a:close/>
              </a:path>
            </a:pathLst>
          </a:custGeom>
          <a:blipFill>
            <a:blip r:embed="rId7"/>
            <a:stretch>
              <a:fillRect/>
            </a:stretch>
          </a:blipFill>
        </p:spPr>
        <p:txBody>
          <a:bodyPr/>
          <a:lstStyle/>
          <a:p>
            <a:endParaRPr lang="es-ES"/>
          </a:p>
        </p:txBody>
      </p:sp>
      <p:sp>
        <p:nvSpPr>
          <p:cNvPr id="8" name="Freeform 8"/>
          <p:cNvSpPr/>
          <p:nvPr/>
        </p:nvSpPr>
        <p:spPr>
          <a:xfrm flipH="1">
            <a:off x="-61413" y="-114432"/>
            <a:ext cx="9450000" cy="8481375"/>
          </a:xfrm>
          <a:custGeom>
            <a:avLst/>
            <a:gdLst/>
            <a:ahLst/>
            <a:cxnLst/>
            <a:rect l="l" t="t" r="r" b="b"/>
            <a:pathLst>
              <a:path w="9450000" h="8481375">
                <a:moveTo>
                  <a:pt x="9450001" y="0"/>
                </a:moveTo>
                <a:lnTo>
                  <a:pt x="0" y="0"/>
                </a:lnTo>
                <a:lnTo>
                  <a:pt x="0" y="8481375"/>
                </a:lnTo>
                <a:lnTo>
                  <a:pt x="9450001" y="8481375"/>
                </a:lnTo>
                <a:lnTo>
                  <a:pt x="9450001" y="0"/>
                </a:lnTo>
                <a:close/>
              </a:path>
            </a:pathLst>
          </a:custGeom>
          <a:blipFill>
            <a:blip r:embed="rId8">
              <a:alphaModFix amt="16000"/>
            </a:blip>
            <a:stretch>
              <a:fillRect/>
            </a:stretch>
          </a:blipFill>
        </p:spPr>
        <p:txBody>
          <a:bodyPr/>
          <a:lstStyle/>
          <a:p>
            <a:endParaRPr lang="es-ES"/>
          </a:p>
        </p:txBody>
      </p:sp>
      <p:grpSp>
        <p:nvGrpSpPr>
          <p:cNvPr id="9" name="Group 9"/>
          <p:cNvGrpSpPr/>
          <p:nvPr/>
        </p:nvGrpSpPr>
        <p:grpSpPr>
          <a:xfrm>
            <a:off x="8116958" y="7558222"/>
            <a:ext cx="2543260" cy="2543260"/>
            <a:chOff x="0" y="0"/>
            <a:chExt cx="3391013" cy="3391013"/>
          </a:xfrm>
        </p:grpSpPr>
        <p:sp>
          <p:nvSpPr>
            <p:cNvPr id="10" name="Freeform 10"/>
            <p:cNvSpPr/>
            <p:nvPr/>
          </p:nvSpPr>
          <p:spPr>
            <a:xfrm>
              <a:off x="0" y="0"/>
              <a:ext cx="3391013" cy="3391013"/>
            </a:xfrm>
            <a:custGeom>
              <a:avLst/>
              <a:gdLst/>
              <a:ahLst/>
              <a:cxnLst/>
              <a:rect l="l" t="t" r="r" b="b"/>
              <a:pathLst>
                <a:path w="3391013" h="3391013">
                  <a:moveTo>
                    <a:pt x="0" y="0"/>
                  </a:moveTo>
                  <a:lnTo>
                    <a:pt x="3391013" y="0"/>
                  </a:lnTo>
                  <a:lnTo>
                    <a:pt x="3391013" y="3391013"/>
                  </a:lnTo>
                  <a:lnTo>
                    <a:pt x="0" y="3391013"/>
                  </a:lnTo>
                  <a:lnTo>
                    <a:pt x="0" y="0"/>
                  </a:lnTo>
                  <a:close/>
                </a:path>
              </a:pathLst>
            </a:custGeom>
            <a:blipFill>
              <a:blip r:embed="rId7"/>
              <a:stretch>
                <a:fillRect/>
              </a:stretch>
            </a:blipFill>
          </p:spPr>
          <p:txBody>
            <a:bodyPr/>
            <a:lstStyle/>
            <a:p>
              <a:endParaRPr lang="es-ES"/>
            </a:p>
          </p:txBody>
        </p:sp>
        <p:sp>
          <p:nvSpPr>
            <p:cNvPr id="11" name="TextBox 11"/>
            <p:cNvSpPr txBox="1"/>
            <p:nvPr/>
          </p:nvSpPr>
          <p:spPr>
            <a:xfrm>
              <a:off x="496171" y="1085908"/>
              <a:ext cx="2398671" cy="1314447"/>
            </a:xfrm>
            <a:prstGeom prst="rect">
              <a:avLst/>
            </a:prstGeom>
          </p:spPr>
          <p:txBody>
            <a:bodyPr lIns="0" tIns="0" rIns="0" bIns="0" rtlCol="0" anchor="t">
              <a:spAutoFit/>
            </a:bodyPr>
            <a:lstStyle/>
            <a:p>
              <a:pPr algn="ctr">
                <a:lnSpc>
                  <a:spcPts val="3704"/>
                </a:lnSpc>
              </a:pPr>
              <a:r>
                <a:rPr lang="en-US" sz="3899" spc="-194" dirty="0">
                  <a:solidFill>
                    <a:srgbClr val="FFFFFF"/>
                  </a:solidFill>
                  <a:latin typeface="Cormorant Garamond"/>
                  <a:ea typeface="Cormorant Garamond"/>
                  <a:cs typeface="Cormorant Garamond"/>
                  <a:sym typeface="Cormorant Garamond"/>
                </a:rPr>
                <a:t>Human</a:t>
              </a:r>
            </a:p>
            <a:p>
              <a:pPr algn="ctr">
                <a:lnSpc>
                  <a:spcPts val="3704"/>
                </a:lnSpc>
              </a:pPr>
              <a:r>
                <a:rPr lang="en-US" sz="3899" spc="-194" dirty="0">
                  <a:solidFill>
                    <a:srgbClr val="FFFFFF"/>
                  </a:solidFill>
                  <a:latin typeface="Cormorant Garamond"/>
                  <a:ea typeface="Cormorant Garamond"/>
                  <a:cs typeface="Cormorant Garamond"/>
                  <a:sym typeface="Cormorant Garamond"/>
                </a:rPr>
                <a:t> Dignity</a:t>
              </a:r>
            </a:p>
          </p:txBody>
        </p:sp>
      </p:grpSp>
      <p:sp>
        <p:nvSpPr>
          <p:cNvPr id="12" name="Freeform 12"/>
          <p:cNvSpPr/>
          <p:nvPr/>
        </p:nvSpPr>
        <p:spPr>
          <a:xfrm>
            <a:off x="11702297" y="6306335"/>
            <a:ext cx="2543260" cy="2543260"/>
          </a:xfrm>
          <a:custGeom>
            <a:avLst/>
            <a:gdLst/>
            <a:ahLst/>
            <a:cxnLst/>
            <a:rect l="l" t="t" r="r" b="b"/>
            <a:pathLst>
              <a:path w="2543260" h="2543260">
                <a:moveTo>
                  <a:pt x="0" y="0"/>
                </a:moveTo>
                <a:lnTo>
                  <a:pt x="2543260" y="0"/>
                </a:lnTo>
                <a:lnTo>
                  <a:pt x="2543260" y="2543260"/>
                </a:lnTo>
                <a:lnTo>
                  <a:pt x="0" y="2543260"/>
                </a:lnTo>
                <a:lnTo>
                  <a:pt x="0" y="0"/>
                </a:lnTo>
                <a:close/>
              </a:path>
            </a:pathLst>
          </a:custGeom>
          <a:blipFill>
            <a:blip r:embed="rId7"/>
            <a:stretch>
              <a:fillRect/>
            </a:stretch>
          </a:blipFill>
        </p:spPr>
        <p:txBody>
          <a:bodyPr/>
          <a:lstStyle/>
          <a:p>
            <a:endParaRPr lang="es-ES"/>
          </a:p>
        </p:txBody>
      </p:sp>
      <p:sp>
        <p:nvSpPr>
          <p:cNvPr id="13" name="Freeform 13"/>
          <p:cNvSpPr/>
          <p:nvPr/>
        </p:nvSpPr>
        <p:spPr>
          <a:xfrm>
            <a:off x="13444410" y="4124302"/>
            <a:ext cx="2543260" cy="2543260"/>
          </a:xfrm>
          <a:custGeom>
            <a:avLst/>
            <a:gdLst/>
            <a:ahLst/>
            <a:cxnLst/>
            <a:rect l="l" t="t" r="r" b="b"/>
            <a:pathLst>
              <a:path w="2543260" h="2543260">
                <a:moveTo>
                  <a:pt x="0" y="0"/>
                </a:moveTo>
                <a:lnTo>
                  <a:pt x="2543260" y="0"/>
                </a:lnTo>
                <a:lnTo>
                  <a:pt x="2543260" y="2543260"/>
                </a:lnTo>
                <a:lnTo>
                  <a:pt x="0" y="2543260"/>
                </a:lnTo>
                <a:lnTo>
                  <a:pt x="0" y="0"/>
                </a:lnTo>
                <a:close/>
              </a:path>
            </a:pathLst>
          </a:custGeom>
          <a:blipFill>
            <a:blip r:embed="rId7"/>
            <a:stretch>
              <a:fillRect/>
            </a:stretch>
          </a:blipFill>
        </p:spPr>
        <p:txBody>
          <a:bodyPr/>
          <a:lstStyle/>
          <a:p>
            <a:endParaRPr lang="es-ES"/>
          </a:p>
        </p:txBody>
      </p:sp>
      <p:sp>
        <p:nvSpPr>
          <p:cNvPr id="14" name="Freeform 14"/>
          <p:cNvSpPr/>
          <p:nvPr/>
        </p:nvSpPr>
        <p:spPr>
          <a:xfrm>
            <a:off x="14199765" y="7095313"/>
            <a:ext cx="2543260" cy="2543260"/>
          </a:xfrm>
          <a:custGeom>
            <a:avLst/>
            <a:gdLst/>
            <a:ahLst/>
            <a:cxnLst/>
            <a:rect l="l" t="t" r="r" b="b"/>
            <a:pathLst>
              <a:path w="2543260" h="2543260">
                <a:moveTo>
                  <a:pt x="0" y="0"/>
                </a:moveTo>
                <a:lnTo>
                  <a:pt x="2543260" y="0"/>
                </a:lnTo>
                <a:lnTo>
                  <a:pt x="2543260" y="2543260"/>
                </a:lnTo>
                <a:lnTo>
                  <a:pt x="0" y="2543260"/>
                </a:lnTo>
                <a:lnTo>
                  <a:pt x="0" y="0"/>
                </a:lnTo>
                <a:close/>
              </a:path>
            </a:pathLst>
          </a:custGeom>
          <a:blipFill>
            <a:blip r:embed="rId7"/>
            <a:stretch>
              <a:fillRect/>
            </a:stretch>
          </a:blipFill>
        </p:spPr>
        <p:txBody>
          <a:bodyPr/>
          <a:lstStyle/>
          <a:p>
            <a:endParaRPr lang="es-ES"/>
          </a:p>
        </p:txBody>
      </p:sp>
      <p:sp>
        <p:nvSpPr>
          <p:cNvPr id="15" name="Freeform 15"/>
          <p:cNvSpPr/>
          <p:nvPr/>
        </p:nvSpPr>
        <p:spPr>
          <a:xfrm>
            <a:off x="15287636" y="1581043"/>
            <a:ext cx="2543260" cy="2543260"/>
          </a:xfrm>
          <a:custGeom>
            <a:avLst/>
            <a:gdLst/>
            <a:ahLst/>
            <a:cxnLst/>
            <a:rect l="l" t="t" r="r" b="b"/>
            <a:pathLst>
              <a:path w="2543260" h="2543260">
                <a:moveTo>
                  <a:pt x="0" y="0"/>
                </a:moveTo>
                <a:lnTo>
                  <a:pt x="2543260" y="0"/>
                </a:lnTo>
                <a:lnTo>
                  <a:pt x="2543260" y="2543259"/>
                </a:lnTo>
                <a:lnTo>
                  <a:pt x="0" y="2543259"/>
                </a:lnTo>
                <a:lnTo>
                  <a:pt x="0" y="0"/>
                </a:lnTo>
                <a:close/>
              </a:path>
            </a:pathLst>
          </a:custGeom>
          <a:blipFill>
            <a:blip r:embed="rId7"/>
            <a:stretch>
              <a:fillRect/>
            </a:stretch>
          </a:blipFill>
        </p:spPr>
        <p:txBody>
          <a:bodyPr/>
          <a:lstStyle/>
          <a:p>
            <a:endParaRPr lang="es-ES"/>
          </a:p>
        </p:txBody>
      </p:sp>
      <p:sp>
        <p:nvSpPr>
          <p:cNvPr id="16" name="Freeform 16"/>
          <p:cNvSpPr/>
          <p:nvPr/>
        </p:nvSpPr>
        <p:spPr>
          <a:xfrm>
            <a:off x="14670249" y="3209337"/>
            <a:ext cx="801147" cy="801147"/>
          </a:xfrm>
          <a:custGeom>
            <a:avLst/>
            <a:gdLst/>
            <a:ahLst/>
            <a:cxnLst/>
            <a:rect l="l" t="t" r="r" b="b"/>
            <a:pathLst>
              <a:path w="801147" h="801147">
                <a:moveTo>
                  <a:pt x="0" y="0"/>
                </a:moveTo>
                <a:lnTo>
                  <a:pt x="801146" y="0"/>
                </a:lnTo>
                <a:lnTo>
                  <a:pt x="801146" y="801146"/>
                </a:lnTo>
                <a:lnTo>
                  <a:pt x="0" y="801146"/>
                </a:lnTo>
                <a:lnTo>
                  <a:pt x="0" y="0"/>
                </a:lnTo>
                <a:close/>
              </a:path>
            </a:pathLst>
          </a:custGeom>
          <a:blipFill>
            <a:blip r:embed="rId7"/>
            <a:stretch>
              <a:fillRect/>
            </a:stretch>
          </a:blipFill>
        </p:spPr>
        <p:txBody>
          <a:bodyPr/>
          <a:lstStyle/>
          <a:p>
            <a:endParaRPr lang="es-ES"/>
          </a:p>
        </p:txBody>
      </p:sp>
      <p:sp>
        <p:nvSpPr>
          <p:cNvPr id="17" name="TextBox 17"/>
          <p:cNvSpPr txBox="1"/>
          <p:nvPr/>
        </p:nvSpPr>
        <p:spPr>
          <a:xfrm>
            <a:off x="9881182" y="5762661"/>
            <a:ext cx="1799003" cy="495298"/>
          </a:xfrm>
          <a:prstGeom prst="rect">
            <a:avLst/>
          </a:prstGeom>
        </p:spPr>
        <p:txBody>
          <a:bodyPr lIns="0" tIns="0" rIns="0" bIns="0" rtlCol="0" anchor="t">
            <a:spAutoFit/>
          </a:bodyPr>
          <a:lstStyle/>
          <a:p>
            <a:pPr algn="ctr">
              <a:lnSpc>
                <a:spcPts val="3704"/>
              </a:lnSpc>
            </a:pPr>
            <a:r>
              <a:rPr lang="en-US" sz="3899" spc="-194" dirty="0">
                <a:solidFill>
                  <a:srgbClr val="FFFFFF"/>
                </a:solidFill>
                <a:latin typeface="Cormorant Garamond"/>
                <a:ea typeface="Cormorant Garamond"/>
                <a:cs typeface="Cormorant Garamond"/>
                <a:sym typeface="Cormorant Garamond"/>
              </a:rPr>
              <a:t>Freedom</a:t>
            </a:r>
          </a:p>
        </p:txBody>
      </p:sp>
      <p:sp>
        <p:nvSpPr>
          <p:cNvPr id="18" name="TextBox 18"/>
          <p:cNvSpPr txBox="1"/>
          <p:nvPr/>
        </p:nvSpPr>
        <p:spPr>
          <a:xfrm>
            <a:off x="11911257" y="7329565"/>
            <a:ext cx="2125340" cy="495298"/>
          </a:xfrm>
          <a:prstGeom prst="rect">
            <a:avLst/>
          </a:prstGeom>
        </p:spPr>
        <p:txBody>
          <a:bodyPr lIns="0" tIns="0" rIns="0" bIns="0" rtlCol="0" anchor="t">
            <a:spAutoFit/>
          </a:bodyPr>
          <a:lstStyle/>
          <a:p>
            <a:pPr algn="ctr">
              <a:lnSpc>
                <a:spcPts val="3704"/>
              </a:lnSpc>
            </a:pPr>
            <a:r>
              <a:rPr lang="en-US" sz="3899" spc="-194" dirty="0">
                <a:solidFill>
                  <a:srgbClr val="FFFFFF"/>
                </a:solidFill>
                <a:latin typeface="Cormorant Garamond"/>
                <a:ea typeface="Cormorant Garamond"/>
                <a:cs typeface="Cormorant Garamond"/>
                <a:sym typeface="Cormorant Garamond"/>
              </a:rPr>
              <a:t>Democracy</a:t>
            </a:r>
          </a:p>
        </p:txBody>
      </p:sp>
      <p:sp>
        <p:nvSpPr>
          <p:cNvPr id="19" name="TextBox 19"/>
          <p:cNvSpPr txBox="1"/>
          <p:nvPr/>
        </p:nvSpPr>
        <p:spPr>
          <a:xfrm>
            <a:off x="13816538" y="5195908"/>
            <a:ext cx="1799003" cy="495298"/>
          </a:xfrm>
          <a:prstGeom prst="rect">
            <a:avLst/>
          </a:prstGeom>
        </p:spPr>
        <p:txBody>
          <a:bodyPr lIns="0" tIns="0" rIns="0" bIns="0" rtlCol="0" anchor="t">
            <a:spAutoFit/>
          </a:bodyPr>
          <a:lstStyle/>
          <a:p>
            <a:pPr algn="ctr">
              <a:lnSpc>
                <a:spcPts val="3704"/>
              </a:lnSpc>
            </a:pPr>
            <a:r>
              <a:rPr lang="en-US" sz="3899" spc="-194" dirty="0">
                <a:solidFill>
                  <a:srgbClr val="FFFFFF"/>
                </a:solidFill>
                <a:latin typeface="Cormorant Garamond"/>
                <a:ea typeface="Cormorant Garamond"/>
                <a:cs typeface="Cormorant Garamond"/>
                <a:sym typeface="Cormorant Garamond"/>
              </a:rPr>
              <a:t>Equality</a:t>
            </a:r>
          </a:p>
        </p:txBody>
      </p:sp>
      <p:sp>
        <p:nvSpPr>
          <p:cNvPr id="20" name="TextBox 20"/>
          <p:cNvSpPr txBox="1"/>
          <p:nvPr/>
        </p:nvSpPr>
        <p:spPr>
          <a:xfrm>
            <a:off x="14571893" y="7933556"/>
            <a:ext cx="1799003" cy="962023"/>
          </a:xfrm>
          <a:prstGeom prst="rect">
            <a:avLst/>
          </a:prstGeom>
        </p:spPr>
        <p:txBody>
          <a:bodyPr lIns="0" tIns="0" rIns="0" bIns="0" rtlCol="0" anchor="t">
            <a:spAutoFit/>
          </a:bodyPr>
          <a:lstStyle/>
          <a:p>
            <a:pPr algn="ctr">
              <a:lnSpc>
                <a:spcPts val="3704"/>
              </a:lnSpc>
            </a:pPr>
            <a:r>
              <a:rPr lang="en-US" sz="3899" spc="-194" dirty="0">
                <a:solidFill>
                  <a:srgbClr val="FFFFFF"/>
                </a:solidFill>
                <a:latin typeface="Cormorant Garamond"/>
                <a:ea typeface="Cormorant Garamond"/>
                <a:cs typeface="Cormorant Garamond"/>
                <a:sym typeface="Cormorant Garamond"/>
              </a:rPr>
              <a:t>Rule of Law</a:t>
            </a:r>
          </a:p>
        </p:txBody>
      </p:sp>
      <p:sp>
        <p:nvSpPr>
          <p:cNvPr id="21" name="TextBox 21"/>
          <p:cNvSpPr txBox="1"/>
          <p:nvPr/>
        </p:nvSpPr>
        <p:spPr>
          <a:xfrm>
            <a:off x="15659764" y="2419286"/>
            <a:ext cx="1799003" cy="962023"/>
          </a:xfrm>
          <a:prstGeom prst="rect">
            <a:avLst/>
          </a:prstGeom>
        </p:spPr>
        <p:txBody>
          <a:bodyPr lIns="0" tIns="0" rIns="0" bIns="0" rtlCol="0" anchor="t">
            <a:spAutoFit/>
          </a:bodyPr>
          <a:lstStyle/>
          <a:p>
            <a:pPr algn="ctr">
              <a:lnSpc>
                <a:spcPts val="3704"/>
              </a:lnSpc>
            </a:pPr>
            <a:r>
              <a:rPr lang="en-US" sz="3899" spc="-194" dirty="0">
                <a:solidFill>
                  <a:srgbClr val="FFFFFF"/>
                </a:solidFill>
                <a:latin typeface="Cormorant Garamond"/>
                <a:ea typeface="Cormorant Garamond"/>
                <a:cs typeface="Cormorant Garamond"/>
                <a:sym typeface="Cormorant Garamond"/>
              </a:rPr>
              <a:t>Human</a:t>
            </a:r>
          </a:p>
          <a:p>
            <a:pPr algn="ctr">
              <a:lnSpc>
                <a:spcPts val="3704"/>
              </a:lnSpc>
            </a:pPr>
            <a:r>
              <a:rPr lang="en-US" sz="3899" spc="-194" dirty="0">
                <a:solidFill>
                  <a:srgbClr val="FFFFFF"/>
                </a:solidFill>
                <a:latin typeface="Cormorant Garamond"/>
                <a:ea typeface="Cormorant Garamond"/>
                <a:cs typeface="Cormorant Garamond"/>
                <a:sym typeface="Cormorant Garamond"/>
              </a:rPr>
              <a:t>Rights</a:t>
            </a:r>
          </a:p>
        </p:txBody>
      </p:sp>
      <p:sp>
        <p:nvSpPr>
          <p:cNvPr id="22" name="Freeform 22"/>
          <p:cNvSpPr/>
          <p:nvPr/>
        </p:nvSpPr>
        <p:spPr>
          <a:xfrm>
            <a:off x="11702297" y="5857386"/>
            <a:ext cx="801147" cy="801147"/>
          </a:xfrm>
          <a:custGeom>
            <a:avLst/>
            <a:gdLst/>
            <a:ahLst/>
            <a:cxnLst/>
            <a:rect l="l" t="t" r="r" b="b"/>
            <a:pathLst>
              <a:path w="801147" h="801147">
                <a:moveTo>
                  <a:pt x="0" y="0"/>
                </a:moveTo>
                <a:lnTo>
                  <a:pt x="801146" y="0"/>
                </a:lnTo>
                <a:lnTo>
                  <a:pt x="801146" y="801146"/>
                </a:lnTo>
                <a:lnTo>
                  <a:pt x="0" y="801146"/>
                </a:lnTo>
                <a:lnTo>
                  <a:pt x="0" y="0"/>
                </a:lnTo>
                <a:close/>
              </a:path>
            </a:pathLst>
          </a:custGeom>
          <a:blipFill>
            <a:blip r:embed="rId7"/>
            <a:stretch>
              <a:fillRect/>
            </a:stretch>
          </a:blipFill>
        </p:spPr>
        <p:txBody>
          <a:bodyPr/>
          <a:lstStyle/>
          <a:p>
            <a:endParaRPr lang="es-ES"/>
          </a:p>
        </p:txBody>
      </p:sp>
      <p:sp>
        <p:nvSpPr>
          <p:cNvPr id="23" name="Freeform 23"/>
          <p:cNvSpPr/>
          <p:nvPr/>
        </p:nvSpPr>
        <p:spPr>
          <a:xfrm>
            <a:off x="13770747" y="8558288"/>
            <a:ext cx="801147" cy="801147"/>
          </a:xfrm>
          <a:custGeom>
            <a:avLst/>
            <a:gdLst/>
            <a:ahLst/>
            <a:cxnLst/>
            <a:rect l="l" t="t" r="r" b="b"/>
            <a:pathLst>
              <a:path w="801147" h="801147">
                <a:moveTo>
                  <a:pt x="0" y="0"/>
                </a:moveTo>
                <a:lnTo>
                  <a:pt x="801146" y="0"/>
                </a:lnTo>
                <a:lnTo>
                  <a:pt x="801146" y="801146"/>
                </a:lnTo>
                <a:lnTo>
                  <a:pt x="0" y="801146"/>
                </a:lnTo>
                <a:lnTo>
                  <a:pt x="0" y="0"/>
                </a:lnTo>
                <a:close/>
              </a:path>
            </a:pathLst>
          </a:custGeom>
          <a:blipFill>
            <a:blip r:embed="rId7"/>
            <a:stretch>
              <a:fillRect/>
            </a:stretch>
          </a:blipFill>
        </p:spPr>
        <p:txBody>
          <a:bodyPr/>
          <a:lstStyle/>
          <a:p>
            <a:endParaRPr lang="es-ES"/>
          </a:p>
        </p:txBody>
      </p:sp>
      <p:sp>
        <p:nvSpPr>
          <p:cNvPr id="24" name="Freeform 24"/>
          <p:cNvSpPr/>
          <p:nvPr/>
        </p:nvSpPr>
        <p:spPr>
          <a:xfrm>
            <a:off x="17029749" y="1237603"/>
            <a:ext cx="801147" cy="801147"/>
          </a:xfrm>
          <a:custGeom>
            <a:avLst/>
            <a:gdLst/>
            <a:ahLst/>
            <a:cxnLst/>
            <a:rect l="l" t="t" r="r" b="b"/>
            <a:pathLst>
              <a:path w="801147" h="801147">
                <a:moveTo>
                  <a:pt x="0" y="0"/>
                </a:moveTo>
                <a:lnTo>
                  <a:pt x="801147" y="0"/>
                </a:lnTo>
                <a:lnTo>
                  <a:pt x="801147" y="801147"/>
                </a:lnTo>
                <a:lnTo>
                  <a:pt x="0" y="801147"/>
                </a:lnTo>
                <a:lnTo>
                  <a:pt x="0" y="0"/>
                </a:lnTo>
                <a:close/>
              </a:path>
            </a:pathLst>
          </a:custGeom>
          <a:blipFill>
            <a:blip r:embed="rId7"/>
            <a:stretch>
              <a:fillRect/>
            </a:stretch>
          </a:blipFill>
        </p:spPr>
        <p:txBody>
          <a:bodyPr/>
          <a:lstStyle/>
          <a:p>
            <a:endParaRPr lang="es-ES"/>
          </a:p>
        </p:txBody>
      </p:sp>
      <p:sp>
        <p:nvSpPr>
          <p:cNvPr id="25" name="Freeform 25"/>
          <p:cNvSpPr/>
          <p:nvPr/>
        </p:nvSpPr>
        <p:spPr>
          <a:xfrm>
            <a:off x="15659764" y="5100658"/>
            <a:ext cx="801147" cy="801147"/>
          </a:xfrm>
          <a:custGeom>
            <a:avLst/>
            <a:gdLst/>
            <a:ahLst/>
            <a:cxnLst/>
            <a:rect l="l" t="t" r="r" b="b"/>
            <a:pathLst>
              <a:path w="801147" h="801147">
                <a:moveTo>
                  <a:pt x="0" y="0"/>
                </a:moveTo>
                <a:lnTo>
                  <a:pt x="801147" y="0"/>
                </a:lnTo>
                <a:lnTo>
                  <a:pt x="801147" y="801147"/>
                </a:lnTo>
                <a:lnTo>
                  <a:pt x="0" y="801147"/>
                </a:lnTo>
                <a:lnTo>
                  <a:pt x="0" y="0"/>
                </a:lnTo>
                <a:close/>
              </a:path>
            </a:pathLst>
          </a:custGeom>
          <a:blipFill>
            <a:blip r:embed="rId7"/>
            <a:stretch>
              <a:fillRect/>
            </a:stretch>
          </a:blipFill>
        </p:spPr>
        <p:txBody>
          <a:bodyPr/>
          <a:lstStyle/>
          <a:p>
            <a:endParaRPr lang="es-ES"/>
          </a:p>
        </p:txBody>
      </p:sp>
      <p:sp>
        <p:nvSpPr>
          <p:cNvPr id="26" name="Freeform 26"/>
          <p:cNvSpPr/>
          <p:nvPr/>
        </p:nvSpPr>
        <p:spPr>
          <a:xfrm>
            <a:off x="10380111" y="7966370"/>
            <a:ext cx="801147" cy="801147"/>
          </a:xfrm>
          <a:custGeom>
            <a:avLst/>
            <a:gdLst/>
            <a:ahLst/>
            <a:cxnLst/>
            <a:rect l="l" t="t" r="r" b="b"/>
            <a:pathLst>
              <a:path w="801147" h="801147">
                <a:moveTo>
                  <a:pt x="0" y="0"/>
                </a:moveTo>
                <a:lnTo>
                  <a:pt x="801146" y="0"/>
                </a:lnTo>
                <a:lnTo>
                  <a:pt x="801146" y="801146"/>
                </a:lnTo>
                <a:lnTo>
                  <a:pt x="0" y="801146"/>
                </a:lnTo>
                <a:lnTo>
                  <a:pt x="0" y="0"/>
                </a:lnTo>
                <a:close/>
              </a:path>
            </a:pathLst>
          </a:custGeom>
          <a:blipFill>
            <a:blip r:embed="rId7"/>
            <a:stretch>
              <a:fillRect/>
            </a:stretch>
          </a:blipFill>
        </p:spPr>
        <p:txBody>
          <a:bodyPr/>
          <a:lstStyle/>
          <a:p>
            <a:endParaRPr lang="es-ES"/>
          </a:p>
        </p:txBody>
      </p:sp>
      <p:sp>
        <p:nvSpPr>
          <p:cNvPr id="27" name="Freeform 27"/>
          <p:cNvSpPr/>
          <p:nvPr/>
        </p:nvSpPr>
        <p:spPr>
          <a:xfrm>
            <a:off x="15186524" y="3667059"/>
            <a:ext cx="801147" cy="801147"/>
          </a:xfrm>
          <a:custGeom>
            <a:avLst/>
            <a:gdLst/>
            <a:ahLst/>
            <a:cxnLst/>
            <a:rect l="l" t="t" r="r" b="b"/>
            <a:pathLst>
              <a:path w="801147" h="801147">
                <a:moveTo>
                  <a:pt x="0" y="0"/>
                </a:moveTo>
                <a:lnTo>
                  <a:pt x="801146" y="0"/>
                </a:lnTo>
                <a:lnTo>
                  <a:pt x="801146" y="801147"/>
                </a:lnTo>
                <a:lnTo>
                  <a:pt x="0" y="801147"/>
                </a:lnTo>
                <a:lnTo>
                  <a:pt x="0" y="0"/>
                </a:lnTo>
                <a:close/>
              </a:path>
            </a:pathLst>
          </a:custGeom>
          <a:blipFill>
            <a:blip r:embed="rId7"/>
            <a:stretch>
              <a:fillRect/>
            </a:stretch>
          </a:blipFill>
        </p:spPr>
        <p:txBody>
          <a:bodyPr/>
          <a:lstStyle/>
          <a:p>
            <a:endParaRPr lang="es-ES"/>
          </a:p>
        </p:txBody>
      </p:sp>
      <p:sp>
        <p:nvSpPr>
          <p:cNvPr id="28" name="Freeform 28"/>
          <p:cNvSpPr/>
          <p:nvPr/>
        </p:nvSpPr>
        <p:spPr>
          <a:xfrm>
            <a:off x="11393603" y="6658532"/>
            <a:ext cx="801147" cy="801147"/>
          </a:xfrm>
          <a:custGeom>
            <a:avLst/>
            <a:gdLst/>
            <a:ahLst/>
            <a:cxnLst/>
            <a:rect l="l" t="t" r="r" b="b"/>
            <a:pathLst>
              <a:path w="801147" h="801147">
                <a:moveTo>
                  <a:pt x="0" y="0"/>
                </a:moveTo>
                <a:lnTo>
                  <a:pt x="801147" y="0"/>
                </a:lnTo>
                <a:lnTo>
                  <a:pt x="801147" y="801147"/>
                </a:lnTo>
                <a:lnTo>
                  <a:pt x="0" y="801147"/>
                </a:lnTo>
                <a:lnTo>
                  <a:pt x="0" y="0"/>
                </a:lnTo>
                <a:close/>
              </a:path>
            </a:pathLst>
          </a:custGeom>
          <a:blipFill>
            <a:blip r:embed="rId7"/>
            <a:stretch>
              <a:fillRect/>
            </a:stretch>
          </a:blipFill>
        </p:spPr>
        <p:txBody>
          <a:bodyPr/>
          <a:lstStyle/>
          <a:p>
            <a:endParaRPr lang="es-ES"/>
          </a:p>
        </p:txBody>
      </p:sp>
      <p:sp>
        <p:nvSpPr>
          <p:cNvPr id="29" name="Freeform 29"/>
          <p:cNvSpPr/>
          <p:nvPr/>
        </p:nvSpPr>
        <p:spPr>
          <a:xfrm>
            <a:off x="17088848" y="8958861"/>
            <a:ext cx="1142621" cy="1142621"/>
          </a:xfrm>
          <a:custGeom>
            <a:avLst/>
            <a:gdLst/>
            <a:ahLst/>
            <a:cxnLst/>
            <a:rect l="l" t="t" r="r" b="b"/>
            <a:pathLst>
              <a:path w="1142621" h="1142621">
                <a:moveTo>
                  <a:pt x="0" y="0"/>
                </a:moveTo>
                <a:lnTo>
                  <a:pt x="1142621" y="0"/>
                </a:lnTo>
                <a:lnTo>
                  <a:pt x="1142621" y="1142621"/>
                </a:lnTo>
                <a:lnTo>
                  <a:pt x="0" y="1142621"/>
                </a:lnTo>
                <a:lnTo>
                  <a:pt x="0" y="0"/>
                </a:lnTo>
                <a:close/>
              </a:path>
            </a:pathLst>
          </a:custGeom>
          <a:blipFill>
            <a:blip r:embed="rId7"/>
            <a:stretch>
              <a:fillRect/>
            </a:stretch>
          </a:blipFill>
        </p:spPr>
        <p:txBody>
          <a:bodyPr/>
          <a:lstStyle/>
          <a:p>
            <a:endParaRPr lang="es-ES"/>
          </a:p>
        </p:txBody>
      </p:sp>
      <p:sp>
        <p:nvSpPr>
          <p:cNvPr id="30" name="Freeform 30"/>
          <p:cNvSpPr/>
          <p:nvPr/>
        </p:nvSpPr>
        <p:spPr>
          <a:xfrm>
            <a:off x="17887427" y="8729025"/>
            <a:ext cx="801147" cy="801147"/>
          </a:xfrm>
          <a:custGeom>
            <a:avLst/>
            <a:gdLst/>
            <a:ahLst/>
            <a:cxnLst/>
            <a:rect l="l" t="t" r="r" b="b"/>
            <a:pathLst>
              <a:path w="801147" h="801147">
                <a:moveTo>
                  <a:pt x="0" y="0"/>
                </a:moveTo>
                <a:lnTo>
                  <a:pt x="801146" y="0"/>
                </a:lnTo>
                <a:lnTo>
                  <a:pt x="801146" y="801146"/>
                </a:lnTo>
                <a:lnTo>
                  <a:pt x="0" y="801146"/>
                </a:lnTo>
                <a:lnTo>
                  <a:pt x="0" y="0"/>
                </a:lnTo>
                <a:close/>
              </a:path>
            </a:pathLst>
          </a:custGeom>
          <a:blipFill>
            <a:blip r:embed="rId7"/>
            <a:stretch>
              <a:fillRect/>
            </a:stretch>
          </a:blipFill>
        </p:spPr>
        <p:txBody>
          <a:bodyPr/>
          <a:lstStyle/>
          <a:p>
            <a:endParaRPr lang="es-ES"/>
          </a:p>
        </p:txBody>
      </p:sp>
      <p:sp>
        <p:nvSpPr>
          <p:cNvPr id="31" name="Freeform 31"/>
          <p:cNvSpPr/>
          <p:nvPr/>
        </p:nvSpPr>
        <p:spPr>
          <a:xfrm>
            <a:off x="16629176" y="7757141"/>
            <a:ext cx="801147" cy="801147"/>
          </a:xfrm>
          <a:custGeom>
            <a:avLst/>
            <a:gdLst/>
            <a:ahLst/>
            <a:cxnLst/>
            <a:rect l="l" t="t" r="r" b="b"/>
            <a:pathLst>
              <a:path w="801147" h="801147">
                <a:moveTo>
                  <a:pt x="0" y="0"/>
                </a:moveTo>
                <a:lnTo>
                  <a:pt x="801147" y="0"/>
                </a:lnTo>
                <a:lnTo>
                  <a:pt x="801147" y="801147"/>
                </a:lnTo>
                <a:lnTo>
                  <a:pt x="0" y="801147"/>
                </a:lnTo>
                <a:lnTo>
                  <a:pt x="0" y="0"/>
                </a:lnTo>
                <a:close/>
              </a:path>
            </a:pathLst>
          </a:custGeom>
          <a:blipFill>
            <a:blip r:embed="rId7"/>
            <a:stretch>
              <a:fillRect/>
            </a:stretch>
          </a:blipFill>
        </p:spPr>
        <p:txBody>
          <a:bodyPr/>
          <a:lstStyle/>
          <a:p>
            <a:endParaRPr lang="es-ES"/>
          </a:p>
        </p:txBody>
      </p:sp>
      <p:sp>
        <p:nvSpPr>
          <p:cNvPr id="32" name="Freeform 32"/>
          <p:cNvSpPr/>
          <p:nvPr/>
        </p:nvSpPr>
        <p:spPr>
          <a:xfrm>
            <a:off x="14785950" y="227553"/>
            <a:ext cx="801147" cy="801147"/>
          </a:xfrm>
          <a:custGeom>
            <a:avLst/>
            <a:gdLst/>
            <a:ahLst/>
            <a:cxnLst/>
            <a:rect l="l" t="t" r="r" b="b"/>
            <a:pathLst>
              <a:path w="801147" h="801147">
                <a:moveTo>
                  <a:pt x="0" y="0"/>
                </a:moveTo>
                <a:lnTo>
                  <a:pt x="801147" y="0"/>
                </a:lnTo>
                <a:lnTo>
                  <a:pt x="801147" y="801147"/>
                </a:lnTo>
                <a:lnTo>
                  <a:pt x="0" y="801147"/>
                </a:lnTo>
                <a:lnTo>
                  <a:pt x="0" y="0"/>
                </a:lnTo>
                <a:close/>
              </a:path>
            </a:pathLst>
          </a:custGeom>
          <a:blipFill>
            <a:blip r:embed="rId7"/>
            <a:stretch>
              <a:fillRect/>
            </a:stretch>
          </a:blipFill>
        </p:spPr>
        <p:txBody>
          <a:bodyPr/>
          <a:lstStyle/>
          <a:p>
            <a:endParaRPr lang="es-ES"/>
          </a:p>
        </p:txBody>
      </p:sp>
      <p:sp>
        <p:nvSpPr>
          <p:cNvPr id="33" name="Freeform 33"/>
          <p:cNvSpPr/>
          <p:nvPr/>
        </p:nvSpPr>
        <p:spPr>
          <a:xfrm>
            <a:off x="15587097" y="-173020"/>
            <a:ext cx="801147" cy="801147"/>
          </a:xfrm>
          <a:custGeom>
            <a:avLst/>
            <a:gdLst/>
            <a:ahLst/>
            <a:cxnLst/>
            <a:rect l="l" t="t" r="r" b="b"/>
            <a:pathLst>
              <a:path w="801147" h="801147">
                <a:moveTo>
                  <a:pt x="0" y="0"/>
                </a:moveTo>
                <a:lnTo>
                  <a:pt x="801146" y="0"/>
                </a:lnTo>
                <a:lnTo>
                  <a:pt x="801146" y="801147"/>
                </a:lnTo>
                <a:lnTo>
                  <a:pt x="0" y="801147"/>
                </a:lnTo>
                <a:lnTo>
                  <a:pt x="0" y="0"/>
                </a:lnTo>
                <a:close/>
              </a:path>
            </a:pathLst>
          </a:custGeom>
          <a:blipFill>
            <a:blip r:embed="rId7"/>
            <a:stretch>
              <a:fillRect/>
            </a:stretch>
          </a:blipFill>
        </p:spPr>
        <p:txBody>
          <a:bodyPr/>
          <a:lstStyle/>
          <a:p>
            <a:endParaRPr lang="es-ES"/>
          </a:p>
        </p:txBody>
      </p:sp>
      <p:sp>
        <p:nvSpPr>
          <p:cNvPr id="34" name="Freeform 34"/>
          <p:cNvSpPr/>
          <p:nvPr/>
        </p:nvSpPr>
        <p:spPr>
          <a:xfrm>
            <a:off x="16588383" y="-233494"/>
            <a:ext cx="1643087" cy="1643087"/>
          </a:xfrm>
          <a:custGeom>
            <a:avLst/>
            <a:gdLst/>
            <a:ahLst/>
            <a:cxnLst/>
            <a:rect l="l" t="t" r="r" b="b"/>
            <a:pathLst>
              <a:path w="1643087" h="1643087">
                <a:moveTo>
                  <a:pt x="0" y="0"/>
                </a:moveTo>
                <a:lnTo>
                  <a:pt x="1643086" y="0"/>
                </a:lnTo>
                <a:lnTo>
                  <a:pt x="1643086" y="1643087"/>
                </a:lnTo>
                <a:lnTo>
                  <a:pt x="0" y="1643087"/>
                </a:lnTo>
                <a:lnTo>
                  <a:pt x="0" y="0"/>
                </a:lnTo>
                <a:close/>
              </a:path>
            </a:pathLst>
          </a:custGeom>
          <a:blipFill>
            <a:blip r:embed="rId7"/>
            <a:stretch>
              <a:fillRect/>
            </a:stretch>
          </a:blipFill>
        </p:spPr>
        <p:txBody>
          <a:bodyPr/>
          <a:lstStyle/>
          <a:p>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randombar(horizontal)">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circle(in)">
                                      <p:cBhvr>
                                        <p:cTn id="30" dur="20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1000" fill="hold"/>
                                        <p:tgtEl>
                                          <p:spTgt spid="21"/>
                                        </p:tgtEl>
                                        <p:attrNameLst>
                                          <p:attrName>ppt_w</p:attrName>
                                        </p:attrNameLst>
                                      </p:cBhvr>
                                      <p:tavLst>
                                        <p:tav tm="0">
                                          <p:val>
                                            <p:fltVal val="0"/>
                                          </p:val>
                                        </p:tav>
                                        <p:tav tm="100000">
                                          <p:val>
                                            <p:strVal val="#ppt_w"/>
                                          </p:val>
                                        </p:tav>
                                      </p:tavLst>
                                    </p:anim>
                                    <p:anim calcmode="lin" valueType="num">
                                      <p:cBhvr>
                                        <p:cTn id="36" dur="1000" fill="hold"/>
                                        <p:tgtEl>
                                          <p:spTgt spid="21"/>
                                        </p:tgtEl>
                                        <p:attrNameLst>
                                          <p:attrName>ppt_h</p:attrName>
                                        </p:attrNameLst>
                                      </p:cBhvr>
                                      <p:tavLst>
                                        <p:tav tm="0">
                                          <p:val>
                                            <p:fltVal val="0"/>
                                          </p:val>
                                        </p:tav>
                                        <p:tav tm="100000">
                                          <p:val>
                                            <p:strVal val="#ppt_h"/>
                                          </p:val>
                                        </p:tav>
                                      </p:tavLst>
                                    </p:anim>
                                    <p:anim calcmode="lin" valueType="num">
                                      <p:cBhvr>
                                        <p:cTn id="37" dur="1000" fill="hold"/>
                                        <p:tgtEl>
                                          <p:spTgt spid="21"/>
                                        </p:tgtEl>
                                        <p:attrNameLst>
                                          <p:attrName>style.rotation</p:attrName>
                                        </p:attrNameLst>
                                      </p:cBhvr>
                                      <p:tavLst>
                                        <p:tav tm="0">
                                          <p:val>
                                            <p:fltVal val="90"/>
                                          </p:val>
                                        </p:tav>
                                        <p:tav tm="100000">
                                          <p:val>
                                            <p:fltVal val="0"/>
                                          </p:val>
                                        </p:tav>
                                      </p:tavLst>
                                    </p:anim>
                                    <p:animEffect transition="in" filter="fade">
                                      <p:cBhvr>
                                        <p:cTn id="3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flipH="1">
            <a:off x="13498734" y="-2325849"/>
            <a:ext cx="6690796" cy="7773390"/>
          </a:xfrm>
          <a:custGeom>
            <a:avLst/>
            <a:gdLst/>
            <a:ahLst/>
            <a:cxnLst/>
            <a:rect l="l" t="t" r="r" b="b"/>
            <a:pathLst>
              <a:path w="6690796" h="7773390">
                <a:moveTo>
                  <a:pt x="6690796" y="0"/>
                </a:moveTo>
                <a:lnTo>
                  <a:pt x="0" y="0"/>
                </a:lnTo>
                <a:lnTo>
                  <a:pt x="0" y="7773390"/>
                </a:lnTo>
                <a:lnTo>
                  <a:pt x="6690796" y="7773390"/>
                </a:lnTo>
                <a:lnTo>
                  <a:pt x="6690796" y="0"/>
                </a:lnTo>
                <a:close/>
              </a:path>
            </a:pathLst>
          </a:custGeom>
          <a:blipFill>
            <a:blip r:embed="rId4">
              <a:alphaModFix amt="30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flipH="1">
            <a:off x="-61413" y="-114432"/>
            <a:ext cx="9450000" cy="8481375"/>
          </a:xfrm>
          <a:custGeom>
            <a:avLst/>
            <a:gdLst/>
            <a:ahLst/>
            <a:cxnLst/>
            <a:rect l="l" t="t" r="r" b="b"/>
            <a:pathLst>
              <a:path w="9450000" h="8481375">
                <a:moveTo>
                  <a:pt x="9450001" y="0"/>
                </a:moveTo>
                <a:lnTo>
                  <a:pt x="0" y="0"/>
                </a:lnTo>
                <a:lnTo>
                  <a:pt x="0" y="8481375"/>
                </a:lnTo>
                <a:lnTo>
                  <a:pt x="9450001" y="8481375"/>
                </a:lnTo>
                <a:lnTo>
                  <a:pt x="9450001" y="0"/>
                </a:lnTo>
                <a:close/>
              </a:path>
            </a:pathLst>
          </a:custGeom>
          <a:blipFill>
            <a:blip r:embed="rId6">
              <a:alphaModFix amt="16000"/>
            </a:blip>
            <a:stretch>
              <a:fillRect/>
            </a:stretch>
          </a:blipFill>
        </p:spPr>
        <p:txBody>
          <a:bodyPr/>
          <a:lstStyle/>
          <a:p>
            <a:endParaRPr lang="es-ES"/>
          </a:p>
        </p:txBody>
      </p:sp>
      <p:sp>
        <p:nvSpPr>
          <p:cNvPr id="5" name="TextBox 5"/>
          <p:cNvSpPr txBox="1"/>
          <p:nvPr/>
        </p:nvSpPr>
        <p:spPr>
          <a:xfrm>
            <a:off x="1517875" y="943375"/>
            <a:ext cx="15225150" cy="1095375"/>
          </a:xfrm>
          <a:prstGeom prst="rect">
            <a:avLst/>
          </a:prstGeom>
        </p:spPr>
        <p:txBody>
          <a:bodyPr lIns="0" tIns="0" rIns="0" bIns="0" rtlCol="0" anchor="t">
            <a:spAutoFit/>
          </a:bodyPr>
          <a:lstStyle/>
          <a:p>
            <a:pPr algn="l">
              <a:lnSpc>
                <a:spcPts val="8400"/>
              </a:lnSpc>
            </a:pPr>
            <a:r>
              <a:rPr lang="en-US" sz="7000" b="1">
                <a:solidFill>
                  <a:srgbClr val="FFFFFF"/>
                </a:solidFill>
                <a:latin typeface="Arimo Bold"/>
                <a:ea typeface="Arimo Bold"/>
                <a:cs typeface="Arimo Bold"/>
                <a:sym typeface="Arimo Bold"/>
              </a:rPr>
              <a:t>Fundamental Values of the EU</a:t>
            </a:r>
          </a:p>
        </p:txBody>
      </p:sp>
      <p:sp>
        <p:nvSpPr>
          <p:cNvPr id="6" name="TextBox 6"/>
          <p:cNvSpPr txBox="1"/>
          <p:nvPr/>
        </p:nvSpPr>
        <p:spPr>
          <a:xfrm>
            <a:off x="1540562" y="3995574"/>
            <a:ext cx="4437475" cy="4476750"/>
          </a:xfrm>
          <a:prstGeom prst="rect">
            <a:avLst/>
          </a:prstGeom>
        </p:spPr>
        <p:txBody>
          <a:bodyPr lIns="0" tIns="0" rIns="0" bIns="0" rtlCol="0" anchor="t">
            <a:spAutoFit/>
          </a:bodyPr>
          <a:lstStyle/>
          <a:p>
            <a:pPr algn="just">
              <a:lnSpc>
                <a:spcPts val="3599"/>
              </a:lnSpc>
            </a:pPr>
            <a:r>
              <a:rPr lang="en-US" sz="2999">
                <a:solidFill>
                  <a:srgbClr val="FFFFFF"/>
                </a:solidFill>
                <a:latin typeface="Abhaya Libre"/>
                <a:ea typeface="Abhaya Libre"/>
                <a:cs typeface="Abhaya Libre"/>
                <a:sym typeface="Abhaya Libre"/>
              </a:rPr>
              <a:t>Central to all EU actions and policies, the EU ensures respect for human rights and the inviolable dignity of every individual.</a:t>
            </a:r>
          </a:p>
          <a:p>
            <a:pPr algn="just">
              <a:lnSpc>
                <a:spcPts val="3599"/>
              </a:lnSpc>
            </a:pPr>
            <a:r>
              <a:rPr lang="en-US" sz="2999">
                <a:solidFill>
                  <a:srgbClr val="FFFFFF"/>
                </a:solidFill>
                <a:latin typeface="Abhaya Libre"/>
                <a:ea typeface="Abhaya Libre"/>
                <a:cs typeface="Abhaya Libre"/>
                <a:sym typeface="Abhaya Libre"/>
              </a:rPr>
              <a:t>This value underpins EU social policies and human rights efforts, ensuring protection against exploitation and violence.</a:t>
            </a:r>
          </a:p>
        </p:txBody>
      </p:sp>
      <p:sp>
        <p:nvSpPr>
          <p:cNvPr id="7" name="TextBox 7"/>
          <p:cNvSpPr txBox="1"/>
          <p:nvPr/>
        </p:nvSpPr>
        <p:spPr>
          <a:xfrm>
            <a:off x="1540562" y="3108559"/>
            <a:ext cx="4437475" cy="742950"/>
          </a:xfrm>
          <a:prstGeom prst="rect">
            <a:avLst/>
          </a:prstGeom>
        </p:spPr>
        <p:txBody>
          <a:bodyPr lIns="0" tIns="0" rIns="0" bIns="0" rtlCol="0" anchor="t">
            <a:spAutoFit/>
          </a:bodyPr>
          <a:lstStyle/>
          <a:p>
            <a:pPr algn="ctr">
              <a:lnSpc>
                <a:spcPts val="5759"/>
              </a:lnSpc>
            </a:pPr>
            <a:r>
              <a:rPr lang="en-US" sz="4800" b="1">
                <a:solidFill>
                  <a:srgbClr val="FFFFFF"/>
                </a:solidFill>
                <a:latin typeface="Arimo Bold"/>
                <a:ea typeface="Arimo Bold"/>
                <a:cs typeface="Arimo Bold"/>
                <a:sym typeface="Arimo Bold"/>
              </a:rPr>
              <a:t>Human Dignity</a:t>
            </a:r>
          </a:p>
        </p:txBody>
      </p:sp>
      <p:sp>
        <p:nvSpPr>
          <p:cNvPr id="8" name="TextBox 8"/>
          <p:cNvSpPr txBox="1"/>
          <p:nvPr/>
        </p:nvSpPr>
        <p:spPr>
          <a:xfrm>
            <a:off x="6797760" y="3995574"/>
            <a:ext cx="4442064" cy="3581400"/>
          </a:xfrm>
          <a:prstGeom prst="rect">
            <a:avLst/>
          </a:prstGeom>
        </p:spPr>
        <p:txBody>
          <a:bodyPr lIns="0" tIns="0" rIns="0" bIns="0" rtlCol="0" anchor="t">
            <a:spAutoFit/>
          </a:bodyPr>
          <a:lstStyle/>
          <a:p>
            <a:pPr algn="just">
              <a:lnSpc>
                <a:spcPts val="3599"/>
              </a:lnSpc>
            </a:pPr>
            <a:r>
              <a:rPr lang="en-US" sz="2999">
                <a:solidFill>
                  <a:srgbClr val="FFFFFF"/>
                </a:solidFill>
                <a:latin typeface="Abhaya Libre"/>
                <a:ea typeface="Abhaya Libre"/>
                <a:cs typeface="Abhaya Libre"/>
                <a:sym typeface="Abhaya Libre"/>
              </a:rPr>
              <a:t>The freedom of movement, expression, thought, and association are guaranteed to every EU citizen.</a:t>
            </a:r>
          </a:p>
          <a:p>
            <a:pPr algn="just">
              <a:lnSpc>
                <a:spcPts val="3599"/>
              </a:lnSpc>
            </a:pPr>
            <a:r>
              <a:rPr lang="en-US" sz="2999">
                <a:solidFill>
                  <a:srgbClr val="FFFFFF"/>
                </a:solidFill>
                <a:latin typeface="Abhaya Libre"/>
                <a:ea typeface="Abhaya Libre"/>
                <a:cs typeface="Abhaya Libre"/>
                <a:sym typeface="Abhaya Libre"/>
              </a:rPr>
              <a:t>The EU champions individual freedoms, ensuring they are protected in every member state.</a:t>
            </a:r>
          </a:p>
        </p:txBody>
      </p:sp>
      <p:sp>
        <p:nvSpPr>
          <p:cNvPr id="9" name="TextBox 9"/>
          <p:cNvSpPr txBox="1"/>
          <p:nvPr/>
        </p:nvSpPr>
        <p:spPr>
          <a:xfrm>
            <a:off x="6798332" y="3108559"/>
            <a:ext cx="4163550" cy="742950"/>
          </a:xfrm>
          <a:prstGeom prst="rect">
            <a:avLst/>
          </a:prstGeom>
        </p:spPr>
        <p:txBody>
          <a:bodyPr lIns="0" tIns="0" rIns="0" bIns="0" rtlCol="0" anchor="t">
            <a:spAutoFit/>
          </a:bodyPr>
          <a:lstStyle/>
          <a:p>
            <a:pPr algn="ctr">
              <a:lnSpc>
                <a:spcPts val="5759"/>
              </a:lnSpc>
            </a:pPr>
            <a:r>
              <a:rPr lang="en-US" sz="4800" b="1">
                <a:solidFill>
                  <a:srgbClr val="FFFFFF"/>
                </a:solidFill>
                <a:latin typeface="Arimo Bold"/>
                <a:ea typeface="Arimo Bold"/>
                <a:cs typeface="Arimo Bold"/>
                <a:sym typeface="Arimo Bold"/>
              </a:rPr>
              <a:t>Freedom</a:t>
            </a:r>
          </a:p>
        </p:txBody>
      </p:sp>
      <p:sp>
        <p:nvSpPr>
          <p:cNvPr id="10" name="TextBox 10"/>
          <p:cNvSpPr txBox="1"/>
          <p:nvPr/>
        </p:nvSpPr>
        <p:spPr>
          <a:xfrm>
            <a:off x="12059546" y="3995574"/>
            <a:ext cx="4934716" cy="4476750"/>
          </a:xfrm>
          <a:prstGeom prst="rect">
            <a:avLst/>
          </a:prstGeom>
        </p:spPr>
        <p:txBody>
          <a:bodyPr lIns="0" tIns="0" rIns="0" bIns="0" rtlCol="0" anchor="t">
            <a:spAutoFit/>
          </a:bodyPr>
          <a:lstStyle/>
          <a:p>
            <a:pPr algn="just">
              <a:lnSpc>
                <a:spcPts val="3599"/>
              </a:lnSpc>
            </a:pPr>
            <a:r>
              <a:rPr lang="en-US" sz="2999">
                <a:solidFill>
                  <a:srgbClr val="FFFFFF"/>
                </a:solidFill>
                <a:latin typeface="Abhaya Libre"/>
                <a:ea typeface="Abhaya Libre"/>
                <a:cs typeface="Abhaya Libre"/>
                <a:sym typeface="Abhaya Libre"/>
              </a:rPr>
              <a:t>The EU is based on representative democracy. Citizens directly elect the European Parliament, and their rights are defended by institutions that promote democratic governance.</a:t>
            </a:r>
          </a:p>
          <a:p>
            <a:pPr algn="just">
              <a:lnSpc>
                <a:spcPts val="3599"/>
              </a:lnSpc>
            </a:pPr>
            <a:r>
              <a:rPr lang="en-US" sz="2999">
                <a:solidFill>
                  <a:srgbClr val="FFFFFF"/>
                </a:solidFill>
                <a:latin typeface="Abhaya Libre"/>
                <a:ea typeface="Abhaya Libre"/>
                <a:cs typeface="Abhaya Libre"/>
                <a:sym typeface="Abhaya Libre"/>
              </a:rPr>
              <a:t>The EU also supports democratic principles worldwide.</a:t>
            </a:r>
          </a:p>
        </p:txBody>
      </p:sp>
      <p:sp>
        <p:nvSpPr>
          <p:cNvPr id="11" name="TextBox 11"/>
          <p:cNvSpPr txBox="1"/>
          <p:nvPr/>
        </p:nvSpPr>
        <p:spPr>
          <a:xfrm>
            <a:off x="12306445" y="3108559"/>
            <a:ext cx="4163550" cy="742950"/>
          </a:xfrm>
          <a:prstGeom prst="rect">
            <a:avLst/>
          </a:prstGeom>
        </p:spPr>
        <p:txBody>
          <a:bodyPr lIns="0" tIns="0" rIns="0" bIns="0" rtlCol="0" anchor="t">
            <a:spAutoFit/>
          </a:bodyPr>
          <a:lstStyle/>
          <a:p>
            <a:pPr algn="ctr">
              <a:lnSpc>
                <a:spcPts val="5759"/>
              </a:lnSpc>
            </a:pPr>
            <a:r>
              <a:rPr lang="en-US" sz="4800" b="1">
                <a:solidFill>
                  <a:srgbClr val="FFFFFF"/>
                </a:solidFill>
                <a:latin typeface="Arimo Bold"/>
                <a:ea typeface="Arimo Bold"/>
                <a:cs typeface="Arimo Bold"/>
                <a:sym typeface="Arimo Bold"/>
              </a:rPr>
              <a:t>Democracy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sp>
        <p:nvSpPr>
          <p:cNvPr id="3" name="Freeform 3"/>
          <p:cNvSpPr/>
          <p:nvPr/>
        </p:nvSpPr>
        <p:spPr>
          <a:xfrm>
            <a:off x="16417741" y="8098770"/>
            <a:ext cx="3133775" cy="3266764"/>
          </a:xfrm>
          <a:custGeom>
            <a:avLst/>
            <a:gdLst/>
            <a:ahLst/>
            <a:cxnLst/>
            <a:rect l="l" t="t" r="r" b="b"/>
            <a:pathLst>
              <a:path w="3133775" h="3266764">
                <a:moveTo>
                  <a:pt x="0" y="0"/>
                </a:moveTo>
                <a:lnTo>
                  <a:pt x="3133775" y="0"/>
                </a:lnTo>
                <a:lnTo>
                  <a:pt x="3133775" y="3266764"/>
                </a:lnTo>
                <a:lnTo>
                  <a:pt x="0" y="32667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flipH="1">
            <a:off x="-61413" y="-114432"/>
            <a:ext cx="9450000" cy="8481375"/>
          </a:xfrm>
          <a:custGeom>
            <a:avLst/>
            <a:gdLst/>
            <a:ahLst/>
            <a:cxnLst/>
            <a:rect l="l" t="t" r="r" b="b"/>
            <a:pathLst>
              <a:path w="9450000" h="8481375">
                <a:moveTo>
                  <a:pt x="9450001" y="0"/>
                </a:moveTo>
                <a:lnTo>
                  <a:pt x="0" y="0"/>
                </a:lnTo>
                <a:lnTo>
                  <a:pt x="0" y="8481375"/>
                </a:lnTo>
                <a:lnTo>
                  <a:pt x="9450001" y="8481375"/>
                </a:lnTo>
                <a:lnTo>
                  <a:pt x="9450001" y="0"/>
                </a:lnTo>
                <a:close/>
              </a:path>
            </a:pathLst>
          </a:custGeom>
          <a:blipFill>
            <a:blip r:embed="rId6">
              <a:alphaModFix amt="16000"/>
            </a:blip>
            <a:stretch>
              <a:fillRect/>
            </a:stretch>
          </a:blipFill>
        </p:spPr>
        <p:txBody>
          <a:bodyPr/>
          <a:lstStyle/>
          <a:p>
            <a:endParaRPr lang="es-ES"/>
          </a:p>
        </p:txBody>
      </p:sp>
      <p:sp>
        <p:nvSpPr>
          <p:cNvPr id="5" name="TextBox 5"/>
          <p:cNvSpPr txBox="1"/>
          <p:nvPr/>
        </p:nvSpPr>
        <p:spPr>
          <a:xfrm>
            <a:off x="1517875" y="943375"/>
            <a:ext cx="15225150" cy="1095375"/>
          </a:xfrm>
          <a:prstGeom prst="rect">
            <a:avLst/>
          </a:prstGeom>
        </p:spPr>
        <p:txBody>
          <a:bodyPr lIns="0" tIns="0" rIns="0" bIns="0" rtlCol="0" anchor="t">
            <a:spAutoFit/>
          </a:bodyPr>
          <a:lstStyle/>
          <a:p>
            <a:pPr algn="l">
              <a:lnSpc>
                <a:spcPts val="8400"/>
              </a:lnSpc>
            </a:pPr>
            <a:r>
              <a:rPr lang="en-US" sz="7000" b="1">
                <a:solidFill>
                  <a:srgbClr val="FFFFFF"/>
                </a:solidFill>
                <a:latin typeface="Arimo Bold"/>
                <a:ea typeface="Arimo Bold"/>
                <a:cs typeface="Arimo Bold"/>
                <a:sym typeface="Arimo Bold"/>
              </a:rPr>
              <a:t>Fundamental Values of the EU</a:t>
            </a:r>
          </a:p>
        </p:txBody>
      </p:sp>
      <p:sp>
        <p:nvSpPr>
          <p:cNvPr id="6" name="TextBox 6"/>
          <p:cNvSpPr txBox="1"/>
          <p:nvPr/>
        </p:nvSpPr>
        <p:spPr>
          <a:xfrm>
            <a:off x="1540562" y="3995574"/>
            <a:ext cx="4436330" cy="3581400"/>
          </a:xfrm>
          <a:prstGeom prst="rect">
            <a:avLst/>
          </a:prstGeom>
        </p:spPr>
        <p:txBody>
          <a:bodyPr lIns="0" tIns="0" rIns="0" bIns="0" rtlCol="0" anchor="t">
            <a:spAutoFit/>
          </a:bodyPr>
          <a:lstStyle/>
          <a:p>
            <a:pPr algn="just">
              <a:lnSpc>
                <a:spcPts val="3599"/>
              </a:lnSpc>
            </a:pPr>
            <a:r>
              <a:rPr lang="en-US" sz="2999">
                <a:solidFill>
                  <a:srgbClr val="FFFFFF"/>
                </a:solidFill>
                <a:latin typeface="Abhaya Libre"/>
                <a:ea typeface="Abhaya Libre"/>
                <a:cs typeface="Abhaya Libre"/>
                <a:sym typeface="Abhaya Libre"/>
              </a:rPr>
              <a:t>The EU strives to eliminate discrimination and promote equality among all citizens.</a:t>
            </a:r>
          </a:p>
          <a:p>
            <a:pPr algn="just">
              <a:lnSpc>
                <a:spcPts val="3599"/>
              </a:lnSpc>
            </a:pPr>
            <a:r>
              <a:rPr lang="en-US" sz="2999">
                <a:solidFill>
                  <a:srgbClr val="FFFFFF"/>
                </a:solidFill>
                <a:latin typeface="Abhaya Libre"/>
                <a:ea typeface="Abhaya Libre"/>
                <a:cs typeface="Abhaya Libre"/>
                <a:sym typeface="Abhaya Libre"/>
              </a:rPr>
              <a:t>Gender equality, and equal access to employment, education, and political participation, are pillars of EU policy.</a:t>
            </a:r>
          </a:p>
        </p:txBody>
      </p:sp>
      <p:sp>
        <p:nvSpPr>
          <p:cNvPr id="7" name="TextBox 7"/>
          <p:cNvSpPr txBox="1"/>
          <p:nvPr/>
        </p:nvSpPr>
        <p:spPr>
          <a:xfrm>
            <a:off x="1540562" y="3108559"/>
            <a:ext cx="4163550" cy="742950"/>
          </a:xfrm>
          <a:prstGeom prst="rect">
            <a:avLst/>
          </a:prstGeom>
        </p:spPr>
        <p:txBody>
          <a:bodyPr lIns="0" tIns="0" rIns="0" bIns="0" rtlCol="0" anchor="t">
            <a:spAutoFit/>
          </a:bodyPr>
          <a:lstStyle/>
          <a:p>
            <a:pPr algn="ctr">
              <a:lnSpc>
                <a:spcPts val="5759"/>
              </a:lnSpc>
            </a:pPr>
            <a:r>
              <a:rPr lang="en-US" sz="4800" b="1">
                <a:solidFill>
                  <a:srgbClr val="FFFFFF"/>
                </a:solidFill>
                <a:latin typeface="Arimo Bold"/>
                <a:ea typeface="Arimo Bold"/>
                <a:cs typeface="Arimo Bold"/>
                <a:sym typeface="Arimo Bold"/>
              </a:rPr>
              <a:t>Equality</a:t>
            </a:r>
          </a:p>
        </p:txBody>
      </p:sp>
      <p:sp>
        <p:nvSpPr>
          <p:cNvPr id="8" name="TextBox 8"/>
          <p:cNvSpPr txBox="1"/>
          <p:nvPr/>
        </p:nvSpPr>
        <p:spPr>
          <a:xfrm>
            <a:off x="6797187" y="3995574"/>
            <a:ext cx="4163550" cy="3581400"/>
          </a:xfrm>
          <a:prstGeom prst="rect">
            <a:avLst/>
          </a:prstGeom>
        </p:spPr>
        <p:txBody>
          <a:bodyPr lIns="0" tIns="0" rIns="0" bIns="0" rtlCol="0" anchor="t">
            <a:spAutoFit/>
          </a:bodyPr>
          <a:lstStyle/>
          <a:p>
            <a:pPr algn="just">
              <a:lnSpc>
                <a:spcPts val="3599"/>
              </a:lnSpc>
            </a:pPr>
            <a:r>
              <a:rPr lang="en-US" sz="2999">
                <a:solidFill>
                  <a:srgbClr val="FFFFFF"/>
                </a:solidFill>
                <a:latin typeface="Abhaya Libre"/>
                <a:ea typeface="Abhaya Libre"/>
                <a:cs typeface="Abhaya Libre"/>
                <a:sym typeface="Abhaya Libre"/>
              </a:rPr>
              <a:t>Ensures that laws are applied equally and fairly across all member states.</a:t>
            </a:r>
          </a:p>
          <a:p>
            <a:pPr algn="just">
              <a:lnSpc>
                <a:spcPts val="3599"/>
              </a:lnSpc>
            </a:pPr>
            <a:r>
              <a:rPr lang="en-US" sz="2999">
                <a:solidFill>
                  <a:srgbClr val="FFFFFF"/>
                </a:solidFill>
                <a:latin typeface="Abhaya Libre"/>
                <a:ea typeface="Abhaya Libre"/>
                <a:cs typeface="Abhaya Libre"/>
                <a:sym typeface="Abhaya Libre"/>
              </a:rPr>
              <a:t>The EU guarantees that legal processes are upheld, and that member states respect the judiciary’s independence.</a:t>
            </a:r>
          </a:p>
        </p:txBody>
      </p:sp>
      <p:sp>
        <p:nvSpPr>
          <p:cNvPr id="9" name="TextBox 9"/>
          <p:cNvSpPr txBox="1"/>
          <p:nvPr/>
        </p:nvSpPr>
        <p:spPr>
          <a:xfrm>
            <a:off x="6798332" y="3108559"/>
            <a:ext cx="4163550" cy="742950"/>
          </a:xfrm>
          <a:prstGeom prst="rect">
            <a:avLst/>
          </a:prstGeom>
        </p:spPr>
        <p:txBody>
          <a:bodyPr lIns="0" tIns="0" rIns="0" bIns="0" rtlCol="0" anchor="t">
            <a:spAutoFit/>
          </a:bodyPr>
          <a:lstStyle/>
          <a:p>
            <a:pPr algn="ctr">
              <a:lnSpc>
                <a:spcPts val="5759"/>
              </a:lnSpc>
            </a:pPr>
            <a:r>
              <a:rPr lang="en-US" sz="4800" b="1">
                <a:solidFill>
                  <a:srgbClr val="FFFFFF"/>
                </a:solidFill>
                <a:latin typeface="Arimo Bold"/>
                <a:ea typeface="Arimo Bold"/>
                <a:cs typeface="Arimo Bold"/>
                <a:sym typeface="Arimo Bold"/>
              </a:rPr>
              <a:t>Rule of Law</a:t>
            </a:r>
          </a:p>
        </p:txBody>
      </p:sp>
      <p:sp>
        <p:nvSpPr>
          <p:cNvPr id="10" name="TextBox 10"/>
          <p:cNvSpPr txBox="1"/>
          <p:nvPr/>
        </p:nvSpPr>
        <p:spPr>
          <a:xfrm>
            <a:off x="11779888" y="4219411"/>
            <a:ext cx="4637854" cy="3581400"/>
          </a:xfrm>
          <a:prstGeom prst="rect">
            <a:avLst/>
          </a:prstGeom>
        </p:spPr>
        <p:txBody>
          <a:bodyPr lIns="0" tIns="0" rIns="0" bIns="0" rtlCol="0" anchor="t">
            <a:spAutoFit/>
          </a:bodyPr>
          <a:lstStyle/>
          <a:p>
            <a:pPr algn="just">
              <a:lnSpc>
                <a:spcPts val="3599"/>
              </a:lnSpc>
            </a:pPr>
            <a:r>
              <a:rPr lang="en-US" sz="2999">
                <a:solidFill>
                  <a:srgbClr val="FFFFFF"/>
                </a:solidFill>
                <a:latin typeface="Abhaya Libre"/>
                <a:ea typeface="Abhaya Libre"/>
                <a:cs typeface="Abhaya Libre"/>
                <a:sym typeface="Abhaya Libre"/>
              </a:rPr>
              <a:t>The EU Charter of Fundamental Rights outlines the basic rights every citizen is entitled to.</a:t>
            </a:r>
          </a:p>
          <a:p>
            <a:pPr algn="just">
              <a:lnSpc>
                <a:spcPts val="3599"/>
              </a:lnSpc>
            </a:pPr>
            <a:r>
              <a:rPr lang="en-US" sz="2999">
                <a:solidFill>
                  <a:srgbClr val="FFFFFF"/>
                </a:solidFill>
                <a:latin typeface="Abhaya Libre"/>
                <a:ea typeface="Abhaya Libre"/>
                <a:cs typeface="Abhaya Libre"/>
                <a:sym typeface="Abhaya Libre"/>
              </a:rPr>
              <a:t>The EU also promotes human rights globally through its foreign policy and development aid programs.</a:t>
            </a:r>
          </a:p>
        </p:txBody>
      </p:sp>
      <p:sp>
        <p:nvSpPr>
          <p:cNvPr id="11" name="TextBox 11"/>
          <p:cNvSpPr txBox="1"/>
          <p:nvPr/>
        </p:nvSpPr>
        <p:spPr>
          <a:xfrm>
            <a:off x="12017039" y="3108559"/>
            <a:ext cx="4163550" cy="742950"/>
          </a:xfrm>
          <a:prstGeom prst="rect">
            <a:avLst/>
          </a:prstGeom>
        </p:spPr>
        <p:txBody>
          <a:bodyPr lIns="0" tIns="0" rIns="0" bIns="0" rtlCol="0" anchor="t">
            <a:spAutoFit/>
          </a:bodyPr>
          <a:lstStyle/>
          <a:p>
            <a:pPr algn="ctr">
              <a:lnSpc>
                <a:spcPts val="5759"/>
              </a:lnSpc>
            </a:pPr>
            <a:r>
              <a:rPr lang="en-US" sz="4800" b="1">
                <a:solidFill>
                  <a:srgbClr val="FFFFFF"/>
                </a:solidFill>
                <a:latin typeface="Arimo Bold"/>
                <a:ea typeface="Arimo Bold"/>
                <a:cs typeface="Arimo Bold"/>
                <a:sym typeface="Arimo Bold"/>
              </a:rPr>
              <a:t>Human Rights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6038485" y="2038750"/>
            <a:ext cx="6814123" cy="6405368"/>
          </a:xfrm>
          <a:custGeom>
            <a:avLst/>
            <a:gdLst/>
            <a:ahLst/>
            <a:cxnLst/>
            <a:rect l="l" t="t" r="r" b="b"/>
            <a:pathLst>
              <a:path w="6814123" h="6405368">
                <a:moveTo>
                  <a:pt x="0" y="0"/>
                </a:moveTo>
                <a:lnTo>
                  <a:pt x="6814124" y="0"/>
                </a:lnTo>
                <a:lnTo>
                  <a:pt x="6814124" y="6405368"/>
                </a:lnTo>
                <a:lnTo>
                  <a:pt x="0" y="6405368"/>
                </a:lnTo>
                <a:lnTo>
                  <a:pt x="0" y="0"/>
                </a:lnTo>
                <a:close/>
              </a:path>
            </a:pathLst>
          </a:custGeom>
          <a:blipFill>
            <a:blip r:embed="rId4">
              <a:alphaModFix amt="25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12039540" y="531022"/>
            <a:ext cx="1920447" cy="1862833"/>
          </a:xfrm>
          <a:custGeom>
            <a:avLst/>
            <a:gdLst/>
            <a:ahLst/>
            <a:cxnLst/>
            <a:rect l="l" t="t" r="r" b="b"/>
            <a:pathLst>
              <a:path w="1920447" h="1862833">
                <a:moveTo>
                  <a:pt x="0" y="0"/>
                </a:moveTo>
                <a:lnTo>
                  <a:pt x="1920446" y="0"/>
                </a:lnTo>
                <a:lnTo>
                  <a:pt x="1920446" y="1862834"/>
                </a:lnTo>
                <a:lnTo>
                  <a:pt x="0" y="18628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5" name="Freeform 5"/>
          <p:cNvSpPr/>
          <p:nvPr/>
        </p:nvSpPr>
        <p:spPr>
          <a:xfrm>
            <a:off x="15338853" y="2304861"/>
            <a:ext cx="1920447" cy="1795618"/>
          </a:xfrm>
          <a:custGeom>
            <a:avLst/>
            <a:gdLst/>
            <a:ahLst/>
            <a:cxnLst/>
            <a:rect l="l" t="t" r="r" b="b"/>
            <a:pathLst>
              <a:path w="1920447" h="1795618">
                <a:moveTo>
                  <a:pt x="0" y="0"/>
                </a:moveTo>
                <a:lnTo>
                  <a:pt x="1920447" y="0"/>
                </a:lnTo>
                <a:lnTo>
                  <a:pt x="1920447" y="1795617"/>
                </a:lnTo>
                <a:lnTo>
                  <a:pt x="0" y="17956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6" name="Freeform 6"/>
          <p:cNvSpPr/>
          <p:nvPr/>
        </p:nvSpPr>
        <p:spPr>
          <a:xfrm>
            <a:off x="-105504" y="2640744"/>
            <a:ext cx="2268409" cy="2300034"/>
          </a:xfrm>
          <a:custGeom>
            <a:avLst/>
            <a:gdLst/>
            <a:ahLst/>
            <a:cxnLst/>
            <a:rect l="l" t="t" r="r" b="b"/>
            <a:pathLst>
              <a:path w="2268409" h="2300034">
                <a:moveTo>
                  <a:pt x="0" y="0"/>
                </a:moveTo>
                <a:lnTo>
                  <a:pt x="2268408" y="0"/>
                </a:lnTo>
                <a:lnTo>
                  <a:pt x="2268408" y="2300034"/>
                </a:lnTo>
                <a:lnTo>
                  <a:pt x="0" y="230003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sp>
        <p:nvSpPr>
          <p:cNvPr id="7" name="Freeform 7"/>
          <p:cNvSpPr/>
          <p:nvPr/>
        </p:nvSpPr>
        <p:spPr>
          <a:xfrm>
            <a:off x="14179061" y="5551819"/>
            <a:ext cx="1983514" cy="2238098"/>
          </a:xfrm>
          <a:custGeom>
            <a:avLst/>
            <a:gdLst/>
            <a:ahLst/>
            <a:cxnLst/>
            <a:rect l="l" t="t" r="r" b="b"/>
            <a:pathLst>
              <a:path w="1983514" h="2238098">
                <a:moveTo>
                  <a:pt x="0" y="0"/>
                </a:moveTo>
                <a:lnTo>
                  <a:pt x="1983515" y="0"/>
                </a:lnTo>
                <a:lnTo>
                  <a:pt x="1983515" y="2238098"/>
                </a:lnTo>
                <a:lnTo>
                  <a:pt x="0" y="2238098"/>
                </a:lnTo>
                <a:lnTo>
                  <a:pt x="0" y="0"/>
                </a:lnTo>
                <a:close/>
              </a:path>
            </a:pathLst>
          </a:custGeom>
          <a:blipFill>
            <a:blip r:embed="rId12"/>
            <a:stretch>
              <a:fillRect/>
            </a:stretch>
          </a:blipFill>
        </p:spPr>
        <p:txBody>
          <a:bodyPr/>
          <a:lstStyle/>
          <a:p>
            <a:endParaRPr lang="es-ES"/>
          </a:p>
        </p:txBody>
      </p:sp>
      <p:sp>
        <p:nvSpPr>
          <p:cNvPr id="8" name="Freeform 8"/>
          <p:cNvSpPr/>
          <p:nvPr/>
        </p:nvSpPr>
        <p:spPr>
          <a:xfrm>
            <a:off x="15988634" y="8110579"/>
            <a:ext cx="2136849" cy="2176421"/>
          </a:xfrm>
          <a:custGeom>
            <a:avLst/>
            <a:gdLst/>
            <a:ahLst/>
            <a:cxnLst/>
            <a:rect l="l" t="t" r="r" b="b"/>
            <a:pathLst>
              <a:path w="2136849" h="2176421">
                <a:moveTo>
                  <a:pt x="0" y="0"/>
                </a:moveTo>
                <a:lnTo>
                  <a:pt x="2136850" y="0"/>
                </a:lnTo>
                <a:lnTo>
                  <a:pt x="2136850" y="2176421"/>
                </a:lnTo>
                <a:lnTo>
                  <a:pt x="0" y="217642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s-ES"/>
          </a:p>
        </p:txBody>
      </p:sp>
      <p:sp>
        <p:nvSpPr>
          <p:cNvPr id="9" name="Freeform 9"/>
          <p:cNvSpPr/>
          <p:nvPr/>
        </p:nvSpPr>
        <p:spPr>
          <a:xfrm>
            <a:off x="2591030" y="4914333"/>
            <a:ext cx="1917127" cy="2103843"/>
          </a:xfrm>
          <a:custGeom>
            <a:avLst/>
            <a:gdLst/>
            <a:ahLst/>
            <a:cxnLst/>
            <a:rect l="l" t="t" r="r" b="b"/>
            <a:pathLst>
              <a:path w="1917127" h="2103843">
                <a:moveTo>
                  <a:pt x="0" y="0"/>
                </a:moveTo>
                <a:lnTo>
                  <a:pt x="1917127" y="0"/>
                </a:lnTo>
                <a:lnTo>
                  <a:pt x="1917127" y="2103843"/>
                </a:lnTo>
                <a:lnTo>
                  <a:pt x="0" y="210384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s-ES"/>
          </a:p>
        </p:txBody>
      </p:sp>
      <p:sp>
        <p:nvSpPr>
          <p:cNvPr id="10" name="Freeform 10"/>
          <p:cNvSpPr/>
          <p:nvPr/>
        </p:nvSpPr>
        <p:spPr>
          <a:xfrm>
            <a:off x="389669" y="7345277"/>
            <a:ext cx="2283513" cy="2941723"/>
          </a:xfrm>
          <a:custGeom>
            <a:avLst/>
            <a:gdLst/>
            <a:ahLst/>
            <a:cxnLst/>
            <a:rect l="l" t="t" r="r" b="b"/>
            <a:pathLst>
              <a:path w="2283513" h="2941723">
                <a:moveTo>
                  <a:pt x="0" y="0"/>
                </a:moveTo>
                <a:lnTo>
                  <a:pt x="2283512" y="0"/>
                </a:lnTo>
                <a:lnTo>
                  <a:pt x="2283512" y="2941723"/>
                </a:lnTo>
                <a:lnTo>
                  <a:pt x="0" y="294172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s-ES"/>
          </a:p>
        </p:txBody>
      </p:sp>
      <p:sp>
        <p:nvSpPr>
          <p:cNvPr id="11" name="TextBox 11"/>
          <p:cNvSpPr txBox="1"/>
          <p:nvPr/>
        </p:nvSpPr>
        <p:spPr>
          <a:xfrm>
            <a:off x="5112509" y="3193144"/>
            <a:ext cx="8062981" cy="2981325"/>
          </a:xfrm>
          <a:prstGeom prst="rect">
            <a:avLst/>
          </a:prstGeom>
        </p:spPr>
        <p:txBody>
          <a:bodyPr lIns="0" tIns="0" rIns="0" bIns="0" rtlCol="0" anchor="t">
            <a:spAutoFit/>
          </a:bodyPr>
          <a:lstStyle/>
          <a:p>
            <a:pPr algn="ctr">
              <a:lnSpc>
                <a:spcPts val="3960"/>
              </a:lnSpc>
              <a:spcBef>
                <a:spcPct val="0"/>
              </a:spcBef>
            </a:pPr>
            <a:r>
              <a:rPr lang="en-US" sz="3300">
                <a:solidFill>
                  <a:srgbClr val="FFFFFF"/>
                </a:solidFill>
                <a:latin typeface="Abhaya Libre"/>
                <a:ea typeface="Abhaya Libre"/>
                <a:cs typeface="Abhaya Libre"/>
                <a:sym typeface="Abhaya Libre"/>
              </a:rPr>
              <a:t>The European Union was founded with the aim of promoting peace, stability, and prosperity among its member states and beyond. Its objectives are outlined in the Treaty on European Union (TEU) and guide all the policies and actions undertaken by the EU.</a:t>
            </a:r>
          </a:p>
        </p:txBody>
      </p:sp>
      <p:sp>
        <p:nvSpPr>
          <p:cNvPr id="12" name="TextBox 12"/>
          <p:cNvSpPr txBox="1"/>
          <p:nvPr/>
        </p:nvSpPr>
        <p:spPr>
          <a:xfrm>
            <a:off x="1531425" y="943375"/>
            <a:ext cx="11321184" cy="1095375"/>
          </a:xfrm>
          <a:prstGeom prst="rect">
            <a:avLst/>
          </a:prstGeom>
        </p:spPr>
        <p:txBody>
          <a:bodyPr lIns="0" tIns="0" rIns="0" bIns="0" rtlCol="0" anchor="t">
            <a:spAutoFit/>
          </a:bodyPr>
          <a:lstStyle/>
          <a:p>
            <a:pPr algn="l">
              <a:lnSpc>
                <a:spcPts val="8400"/>
              </a:lnSpc>
            </a:pPr>
            <a:r>
              <a:rPr lang="en-US" sz="7000" b="1">
                <a:solidFill>
                  <a:srgbClr val="FFFFFF"/>
                </a:solidFill>
                <a:latin typeface="Arimo Bold"/>
                <a:ea typeface="Arimo Bold"/>
                <a:cs typeface="Arimo Bold"/>
                <a:sym typeface="Arimo Bold"/>
              </a:rPr>
              <a:t>Objectives of the EU</a:t>
            </a:r>
          </a:p>
        </p:txBody>
      </p:sp>
      <p:sp>
        <p:nvSpPr>
          <p:cNvPr id="13" name="TextBox 13"/>
          <p:cNvSpPr txBox="1"/>
          <p:nvPr/>
        </p:nvSpPr>
        <p:spPr>
          <a:xfrm>
            <a:off x="5112509" y="7780392"/>
            <a:ext cx="8062981" cy="1266825"/>
          </a:xfrm>
          <a:prstGeom prst="rect">
            <a:avLst/>
          </a:prstGeom>
        </p:spPr>
        <p:txBody>
          <a:bodyPr lIns="0" tIns="0" rIns="0" bIns="0" rtlCol="0" anchor="t">
            <a:spAutoFit/>
          </a:bodyPr>
          <a:lstStyle/>
          <a:p>
            <a:pPr algn="ctr">
              <a:lnSpc>
                <a:spcPts val="3359"/>
              </a:lnSpc>
              <a:spcBef>
                <a:spcPct val="0"/>
              </a:spcBef>
            </a:pPr>
            <a:r>
              <a:rPr lang="en-US" sz="2799">
                <a:solidFill>
                  <a:srgbClr val="E3DE1C"/>
                </a:solidFill>
                <a:latin typeface="Abhaya Libre"/>
                <a:ea typeface="Abhaya Libre"/>
                <a:cs typeface="Abhaya Libre"/>
                <a:sym typeface="Abhaya Libre"/>
              </a:rPr>
              <a:t>Can you name or guess any of the key objectives that guide the European Union? What do you think the EU seeks to achieve for its citizens and the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4317872" y="6858656"/>
            <a:ext cx="5088186" cy="5127230"/>
          </a:xfrm>
          <a:custGeom>
            <a:avLst/>
            <a:gdLst/>
            <a:ahLst/>
            <a:cxnLst/>
            <a:rect l="l" t="t" r="r" b="b"/>
            <a:pathLst>
              <a:path w="5088186" h="5127230">
                <a:moveTo>
                  <a:pt x="0" y="0"/>
                </a:moveTo>
                <a:lnTo>
                  <a:pt x="5088186" y="0"/>
                </a:lnTo>
                <a:lnTo>
                  <a:pt x="5088186" y="5127230"/>
                </a:lnTo>
                <a:lnTo>
                  <a:pt x="0" y="51272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7138207" y="3086100"/>
            <a:ext cx="4011586" cy="4114800"/>
          </a:xfrm>
          <a:custGeom>
            <a:avLst/>
            <a:gdLst/>
            <a:ahLst/>
            <a:cxnLst/>
            <a:rect l="l" t="t" r="r" b="b"/>
            <a:pathLst>
              <a:path w="4011586" h="4114800">
                <a:moveTo>
                  <a:pt x="0" y="0"/>
                </a:moveTo>
                <a:lnTo>
                  <a:pt x="4011586" y="0"/>
                </a:lnTo>
                <a:lnTo>
                  <a:pt x="4011586" y="4114800"/>
                </a:lnTo>
                <a:lnTo>
                  <a:pt x="0" y="4114800"/>
                </a:lnTo>
                <a:lnTo>
                  <a:pt x="0" y="0"/>
                </a:lnTo>
                <a:close/>
              </a:path>
            </a:pathLst>
          </a:custGeom>
          <a:blipFill>
            <a:blip r:embed="rId6">
              <a:alphaModFix amt="29000"/>
              <a:extLst>
                <a:ext uri="{96DAC541-7B7A-43D3-8B79-37D633B846F1}">
                  <asvg:svgBlip xmlns:asvg="http://schemas.microsoft.com/office/drawing/2016/SVG/main" r:embed="rId7"/>
                </a:ext>
              </a:extLst>
            </a:blip>
            <a:stretch>
              <a:fillRect/>
            </a:stretch>
          </a:blipFill>
        </p:spPr>
        <p:txBody>
          <a:bodyPr/>
          <a:lstStyle/>
          <a:p>
            <a:endParaRPr lang="es-ES"/>
          </a:p>
        </p:txBody>
      </p:sp>
      <p:sp>
        <p:nvSpPr>
          <p:cNvPr id="5" name="Freeform 5"/>
          <p:cNvSpPr/>
          <p:nvPr/>
        </p:nvSpPr>
        <p:spPr>
          <a:xfrm>
            <a:off x="315021" y="291240"/>
            <a:ext cx="17657958" cy="9704520"/>
          </a:xfrm>
          <a:custGeom>
            <a:avLst/>
            <a:gdLst/>
            <a:ahLst/>
            <a:cxnLst/>
            <a:rect l="l" t="t" r="r" b="b"/>
            <a:pathLst>
              <a:path w="17657958" h="9704520">
                <a:moveTo>
                  <a:pt x="0" y="0"/>
                </a:moveTo>
                <a:lnTo>
                  <a:pt x="17657958" y="0"/>
                </a:lnTo>
                <a:lnTo>
                  <a:pt x="17657958" y="9704520"/>
                </a:lnTo>
                <a:lnTo>
                  <a:pt x="0" y="97045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6" name="TextBox 6"/>
          <p:cNvSpPr txBox="1"/>
          <p:nvPr/>
        </p:nvSpPr>
        <p:spPr>
          <a:xfrm>
            <a:off x="6655247" y="4074174"/>
            <a:ext cx="4977505" cy="1447800"/>
          </a:xfrm>
          <a:prstGeom prst="rect">
            <a:avLst/>
          </a:prstGeom>
        </p:spPr>
        <p:txBody>
          <a:bodyPr lIns="0" tIns="0" rIns="0" bIns="0" rtlCol="0" anchor="t">
            <a:spAutoFit/>
          </a:bodyPr>
          <a:lstStyle/>
          <a:p>
            <a:pPr algn="ctr">
              <a:lnSpc>
                <a:spcPts val="5760"/>
              </a:lnSpc>
            </a:pPr>
            <a:r>
              <a:rPr lang="en-US" sz="4800" b="1">
                <a:solidFill>
                  <a:srgbClr val="FFFFFF"/>
                </a:solidFill>
                <a:latin typeface="Allrounder Monument Medium"/>
                <a:ea typeface="Allrounder Monument Medium"/>
                <a:cs typeface="Allrounder Monument Medium"/>
                <a:sym typeface="Allrounder Monument Medium"/>
              </a:rPr>
              <a:t>EU </a:t>
            </a:r>
          </a:p>
          <a:p>
            <a:pPr algn="ctr">
              <a:lnSpc>
                <a:spcPts val="5760"/>
              </a:lnSpc>
            </a:pPr>
            <a:r>
              <a:rPr lang="en-US" sz="4800" b="1">
                <a:solidFill>
                  <a:srgbClr val="FFFFFF"/>
                </a:solidFill>
                <a:latin typeface="Allrounder Monument Medium"/>
                <a:ea typeface="Allrounder Monument Medium"/>
                <a:cs typeface="Allrounder Monument Medium"/>
                <a:sym typeface="Allrounder Monument Medium"/>
              </a:rPr>
              <a:t>Objectives</a:t>
            </a:r>
          </a:p>
        </p:txBody>
      </p:sp>
      <p:sp>
        <p:nvSpPr>
          <p:cNvPr id="7" name="TextBox 7"/>
          <p:cNvSpPr txBox="1"/>
          <p:nvPr/>
        </p:nvSpPr>
        <p:spPr>
          <a:xfrm>
            <a:off x="650433" y="598005"/>
            <a:ext cx="4890245" cy="3802413"/>
          </a:xfrm>
          <a:prstGeom prst="rect">
            <a:avLst/>
          </a:prstGeom>
        </p:spPr>
        <p:txBody>
          <a:bodyPr lIns="0" tIns="0" rIns="0" bIns="0" rtlCol="0" anchor="t">
            <a:spAutoFit/>
          </a:bodyPr>
          <a:lstStyle/>
          <a:p>
            <a:pPr algn="just">
              <a:lnSpc>
                <a:spcPts val="2701"/>
              </a:lnSpc>
            </a:pPr>
            <a:r>
              <a:rPr lang="en-US" sz="2701" dirty="0">
                <a:solidFill>
                  <a:srgbClr val="FFFFFF"/>
                </a:solidFill>
                <a:latin typeface="Abhaya Libre"/>
                <a:ea typeface="Abhaya Libre"/>
                <a:cs typeface="Abhaya Libre"/>
                <a:sym typeface="Abhaya Libre"/>
              </a:rPr>
              <a:t>The European Union was established with the goal of ensuring lasting peace across its member states, particularly following the devastation of World War II. By fostering cooperation and unity, the EU aims to prevent conflicts through diplomacy, dialogue, and collective action, making peace one of its core objectives.</a:t>
            </a:r>
          </a:p>
        </p:txBody>
      </p:sp>
      <p:sp>
        <p:nvSpPr>
          <p:cNvPr id="8" name="TextBox 8"/>
          <p:cNvSpPr txBox="1"/>
          <p:nvPr/>
        </p:nvSpPr>
        <p:spPr>
          <a:xfrm>
            <a:off x="6402456" y="2862515"/>
            <a:ext cx="1561009" cy="828675"/>
          </a:xfrm>
          <a:prstGeom prst="rect">
            <a:avLst/>
          </a:prstGeom>
        </p:spPr>
        <p:txBody>
          <a:bodyPr lIns="0" tIns="0" rIns="0" bIns="0" rtlCol="0" anchor="t">
            <a:spAutoFit/>
          </a:bodyPr>
          <a:lstStyle/>
          <a:p>
            <a:pPr algn="ctr">
              <a:lnSpc>
                <a:spcPts val="6599"/>
              </a:lnSpc>
              <a:spcBef>
                <a:spcPct val="0"/>
              </a:spcBef>
            </a:pPr>
            <a:r>
              <a:rPr lang="en-US" sz="5499" b="1">
                <a:solidFill>
                  <a:srgbClr val="FFFFFF"/>
                </a:solidFill>
                <a:latin typeface="Cormorant Garamond Bold"/>
                <a:ea typeface="Cormorant Garamond Bold"/>
                <a:cs typeface="Cormorant Garamond Bold"/>
                <a:sym typeface="Cormorant Garamond Bold"/>
              </a:rPr>
              <a:t>Peace</a:t>
            </a:r>
          </a:p>
        </p:txBody>
      </p:sp>
      <p:sp>
        <p:nvSpPr>
          <p:cNvPr id="9" name="TextBox 9"/>
          <p:cNvSpPr txBox="1"/>
          <p:nvPr/>
        </p:nvSpPr>
        <p:spPr>
          <a:xfrm>
            <a:off x="6041697" y="6444318"/>
            <a:ext cx="2282527" cy="828675"/>
          </a:xfrm>
          <a:prstGeom prst="rect">
            <a:avLst/>
          </a:prstGeom>
        </p:spPr>
        <p:txBody>
          <a:bodyPr lIns="0" tIns="0" rIns="0" bIns="0" rtlCol="0" anchor="t">
            <a:spAutoFit/>
          </a:bodyPr>
          <a:lstStyle/>
          <a:p>
            <a:pPr algn="ctr">
              <a:lnSpc>
                <a:spcPts val="6599"/>
              </a:lnSpc>
              <a:spcBef>
                <a:spcPct val="0"/>
              </a:spcBef>
            </a:pPr>
            <a:r>
              <a:rPr lang="en-US" sz="5400" b="1" dirty="0">
                <a:solidFill>
                  <a:srgbClr val="FFFFFF"/>
                </a:solidFill>
                <a:latin typeface="Cormorant Garamond Bold"/>
                <a:ea typeface="Cormorant Garamond Bold"/>
                <a:cs typeface="Cormorant Garamond Bold"/>
                <a:sym typeface="Cormorant Garamond Bold"/>
              </a:rPr>
              <a:t>Security</a:t>
            </a:r>
          </a:p>
        </p:txBody>
      </p:sp>
      <p:sp>
        <p:nvSpPr>
          <p:cNvPr id="10" name="TextBox 10"/>
          <p:cNvSpPr txBox="1"/>
          <p:nvPr/>
        </p:nvSpPr>
        <p:spPr>
          <a:xfrm>
            <a:off x="650433" y="6200463"/>
            <a:ext cx="4890245" cy="3459513"/>
          </a:xfrm>
          <a:prstGeom prst="rect">
            <a:avLst/>
          </a:prstGeom>
        </p:spPr>
        <p:txBody>
          <a:bodyPr lIns="0" tIns="0" rIns="0" bIns="0" rtlCol="0" anchor="t">
            <a:spAutoFit/>
          </a:bodyPr>
          <a:lstStyle/>
          <a:p>
            <a:pPr algn="just">
              <a:lnSpc>
                <a:spcPts val="2701"/>
              </a:lnSpc>
            </a:pPr>
            <a:r>
              <a:rPr lang="en-US" sz="2701">
                <a:solidFill>
                  <a:srgbClr val="FFFFFF"/>
                </a:solidFill>
                <a:latin typeface="Abhaya Libre"/>
                <a:ea typeface="Abhaya Libre"/>
                <a:cs typeface="Abhaya Libre"/>
                <a:sym typeface="Abhaya Libre"/>
              </a:rPr>
              <a:t>The EU is committed to creating a secure environment for its citizens. Through its Common Security and Defence Policy (CSDP), the Union works on safeguarding member states from internal and external threats. This includes cooperation on border security, fighting terrorism, and addressing cyber threats.</a:t>
            </a:r>
          </a:p>
        </p:txBody>
      </p:sp>
      <p:sp>
        <p:nvSpPr>
          <p:cNvPr id="11" name="TextBox 11"/>
          <p:cNvSpPr txBox="1"/>
          <p:nvPr/>
        </p:nvSpPr>
        <p:spPr>
          <a:xfrm>
            <a:off x="12747178" y="598005"/>
            <a:ext cx="4890245" cy="3802413"/>
          </a:xfrm>
          <a:prstGeom prst="rect">
            <a:avLst/>
          </a:prstGeom>
        </p:spPr>
        <p:txBody>
          <a:bodyPr lIns="0" tIns="0" rIns="0" bIns="0" rtlCol="0" anchor="t">
            <a:spAutoFit/>
          </a:bodyPr>
          <a:lstStyle/>
          <a:p>
            <a:pPr algn="just">
              <a:lnSpc>
                <a:spcPts val="2701"/>
              </a:lnSpc>
            </a:pPr>
            <a:r>
              <a:rPr lang="en-US" sz="2701">
                <a:solidFill>
                  <a:srgbClr val="FFFFFF"/>
                </a:solidFill>
                <a:latin typeface="Abhaya Libre"/>
                <a:ea typeface="Abhaya Libre"/>
                <a:cs typeface="Abhaya Libre"/>
                <a:sym typeface="Abhaya Libre"/>
              </a:rPr>
              <a:t>Justice is at the heart of the EU's mission to create a fair and equal society. The EU promotes the rule of law and protects fundamental rights through its legal frameworks. It also works to harmonize judicial systems across member states, ensuring that citizens have equal access to justice wherever they reside within the EU.</a:t>
            </a:r>
          </a:p>
        </p:txBody>
      </p:sp>
      <p:sp>
        <p:nvSpPr>
          <p:cNvPr id="12" name="TextBox 12"/>
          <p:cNvSpPr txBox="1"/>
          <p:nvPr/>
        </p:nvSpPr>
        <p:spPr>
          <a:xfrm>
            <a:off x="12747178" y="6200463"/>
            <a:ext cx="4890245" cy="3459513"/>
          </a:xfrm>
          <a:prstGeom prst="rect">
            <a:avLst/>
          </a:prstGeom>
        </p:spPr>
        <p:txBody>
          <a:bodyPr lIns="0" tIns="0" rIns="0" bIns="0" rtlCol="0" anchor="t">
            <a:spAutoFit/>
          </a:bodyPr>
          <a:lstStyle/>
          <a:p>
            <a:pPr algn="just">
              <a:lnSpc>
                <a:spcPts val="2701"/>
              </a:lnSpc>
            </a:pPr>
            <a:r>
              <a:rPr lang="en-US" sz="2701">
                <a:solidFill>
                  <a:srgbClr val="FFFFFF"/>
                </a:solidFill>
                <a:latin typeface="Abhaya Libre"/>
                <a:ea typeface="Abhaya Libre"/>
                <a:cs typeface="Abhaya Libre"/>
                <a:sym typeface="Abhaya Libre"/>
              </a:rPr>
              <a:t>The well-being of citizens is central to the EU’s social policies, which aim to enhance quality of life across the Union. This includes access to healthcare, education, social security, and labor rights. The EU ensures that all its citizens benefit from social services and protections, contributing to their overall welfare.</a:t>
            </a:r>
          </a:p>
        </p:txBody>
      </p:sp>
      <p:sp>
        <p:nvSpPr>
          <p:cNvPr id="13" name="TextBox 13"/>
          <p:cNvSpPr txBox="1"/>
          <p:nvPr/>
        </p:nvSpPr>
        <p:spPr>
          <a:xfrm>
            <a:off x="10166495" y="2862515"/>
            <a:ext cx="1832074" cy="828675"/>
          </a:xfrm>
          <a:prstGeom prst="rect">
            <a:avLst/>
          </a:prstGeom>
        </p:spPr>
        <p:txBody>
          <a:bodyPr lIns="0" tIns="0" rIns="0" bIns="0" rtlCol="0" anchor="t">
            <a:spAutoFit/>
          </a:bodyPr>
          <a:lstStyle/>
          <a:p>
            <a:pPr algn="ctr">
              <a:lnSpc>
                <a:spcPts val="6599"/>
              </a:lnSpc>
              <a:spcBef>
                <a:spcPct val="0"/>
              </a:spcBef>
            </a:pPr>
            <a:r>
              <a:rPr lang="en-US" sz="5499" b="1">
                <a:solidFill>
                  <a:srgbClr val="FFFFFF"/>
                </a:solidFill>
                <a:latin typeface="Cormorant Garamond Bold"/>
                <a:ea typeface="Cormorant Garamond Bold"/>
                <a:cs typeface="Cormorant Garamond Bold"/>
                <a:sym typeface="Cormorant Garamond Bold"/>
              </a:rPr>
              <a:t>Justice</a:t>
            </a:r>
          </a:p>
        </p:txBody>
      </p:sp>
      <p:sp>
        <p:nvSpPr>
          <p:cNvPr id="14" name="TextBox 14"/>
          <p:cNvSpPr txBox="1"/>
          <p:nvPr/>
        </p:nvSpPr>
        <p:spPr>
          <a:xfrm>
            <a:off x="10338640" y="6272870"/>
            <a:ext cx="1487785" cy="1581150"/>
          </a:xfrm>
          <a:prstGeom prst="rect">
            <a:avLst/>
          </a:prstGeom>
        </p:spPr>
        <p:txBody>
          <a:bodyPr lIns="0" tIns="0" rIns="0" bIns="0" rtlCol="0" anchor="t">
            <a:spAutoFit/>
          </a:bodyPr>
          <a:lstStyle/>
          <a:p>
            <a:pPr algn="ctr">
              <a:lnSpc>
                <a:spcPts val="6239"/>
              </a:lnSpc>
            </a:pPr>
            <a:r>
              <a:rPr lang="en-US" sz="5199" b="1">
                <a:solidFill>
                  <a:srgbClr val="FFFFFF"/>
                </a:solidFill>
                <a:latin typeface="Cormorant Garamond Bold"/>
                <a:ea typeface="Cormorant Garamond Bold"/>
                <a:cs typeface="Cormorant Garamond Bold"/>
                <a:sym typeface="Cormorant Garamond Bold"/>
              </a:rPr>
              <a:t>Well-</a:t>
            </a:r>
          </a:p>
          <a:p>
            <a:pPr algn="ctr">
              <a:lnSpc>
                <a:spcPts val="6239"/>
              </a:lnSpc>
              <a:spcBef>
                <a:spcPct val="0"/>
              </a:spcBef>
            </a:pPr>
            <a:r>
              <a:rPr lang="en-US" sz="5199" b="1">
                <a:solidFill>
                  <a:srgbClr val="FFFFFF"/>
                </a:solidFill>
                <a:latin typeface="Cormorant Garamond Bold"/>
                <a:ea typeface="Cormorant Garamond Bold"/>
                <a:cs typeface="Cormorant Garamond Bold"/>
                <a:sym typeface="Cormorant Garamond Bold"/>
              </a:rPr>
              <a:t>Being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7138207" y="3086100"/>
            <a:ext cx="4011586" cy="4114800"/>
          </a:xfrm>
          <a:custGeom>
            <a:avLst/>
            <a:gdLst/>
            <a:ahLst/>
            <a:cxnLst/>
            <a:rect l="l" t="t" r="r" b="b"/>
            <a:pathLst>
              <a:path w="4011586" h="4114800">
                <a:moveTo>
                  <a:pt x="0" y="0"/>
                </a:moveTo>
                <a:lnTo>
                  <a:pt x="4011586" y="0"/>
                </a:lnTo>
                <a:lnTo>
                  <a:pt x="4011586" y="4114800"/>
                </a:lnTo>
                <a:lnTo>
                  <a:pt x="0" y="4114800"/>
                </a:lnTo>
                <a:lnTo>
                  <a:pt x="0" y="0"/>
                </a:lnTo>
                <a:close/>
              </a:path>
            </a:pathLst>
          </a:custGeom>
          <a:blipFill>
            <a:blip r:embed="rId4">
              <a:alphaModFix amt="29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315021" y="291240"/>
            <a:ext cx="8819584" cy="9704520"/>
          </a:xfrm>
          <a:custGeom>
            <a:avLst/>
            <a:gdLst/>
            <a:ahLst/>
            <a:cxnLst/>
            <a:rect l="l" t="t" r="r" b="b"/>
            <a:pathLst>
              <a:path w="8819584" h="9704520">
                <a:moveTo>
                  <a:pt x="0" y="0"/>
                </a:moveTo>
                <a:lnTo>
                  <a:pt x="8819584" y="0"/>
                </a:lnTo>
                <a:lnTo>
                  <a:pt x="8819584" y="9704520"/>
                </a:lnTo>
                <a:lnTo>
                  <a:pt x="0" y="9704520"/>
                </a:lnTo>
                <a:lnTo>
                  <a:pt x="0" y="0"/>
                </a:lnTo>
                <a:close/>
              </a:path>
            </a:pathLst>
          </a:custGeom>
          <a:blipFill>
            <a:blip r:embed="rId6">
              <a:extLst>
                <a:ext uri="{96DAC541-7B7A-43D3-8B79-37D633B846F1}">
                  <asvg:svgBlip xmlns:asvg="http://schemas.microsoft.com/office/drawing/2016/SVG/main" r:embed="rId7"/>
                </a:ext>
              </a:extLst>
            </a:blip>
            <a:stretch>
              <a:fillRect r="-100213"/>
            </a:stretch>
          </a:blipFill>
        </p:spPr>
        <p:txBody>
          <a:bodyPr/>
          <a:lstStyle/>
          <a:p>
            <a:endParaRPr lang="es-ES"/>
          </a:p>
        </p:txBody>
      </p:sp>
      <p:sp>
        <p:nvSpPr>
          <p:cNvPr id="5" name="TextBox 5"/>
          <p:cNvSpPr txBox="1"/>
          <p:nvPr/>
        </p:nvSpPr>
        <p:spPr>
          <a:xfrm>
            <a:off x="6655247" y="4074174"/>
            <a:ext cx="4977505" cy="1447800"/>
          </a:xfrm>
          <a:prstGeom prst="rect">
            <a:avLst/>
          </a:prstGeom>
        </p:spPr>
        <p:txBody>
          <a:bodyPr lIns="0" tIns="0" rIns="0" bIns="0" rtlCol="0" anchor="t">
            <a:spAutoFit/>
          </a:bodyPr>
          <a:lstStyle/>
          <a:p>
            <a:pPr algn="ctr">
              <a:lnSpc>
                <a:spcPts val="5760"/>
              </a:lnSpc>
            </a:pPr>
            <a:r>
              <a:rPr lang="en-US" sz="4800" b="1">
                <a:solidFill>
                  <a:srgbClr val="FFFFFF"/>
                </a:solidFill>
                <a:latin typeface="Allrounder Monument Medium"/>
                <a:ea typeface="Allrounder Monument Medium"/>
                <a:cs typeface="Allrounder Monument Medium"/>
                <a:sym typeface="Allrounder Monument Medium"/>
              </a:rPr>
              <a:t>EU </a:t>
            </a:r>
          </a:p>
          <a:p>
            <a:pPr algn="ctr">
              <a:lnSpc>
                <a:spcPts val="5760"/>
              </a:lnSpc>
            </a:pPr>
            <a:r>
              <a:rPr lang="en-US" sz="4800" b="1">
                <a:solidFill>
                  <a:srgbClr val="FFFFFF"/>
                </a:solidFill>
                <a:latin typeface="Allrounder Monument Medium"/>
                <a:ea typeface="Allrounder Monument Medium"/>
                <a:cs typeface="Allrounder Monument Medium"/>
                <a:sym typeface="Allrounder Monument Medium"/>
              </a:rPr>
              <a:t>Objectives</a:t>
            </a:r>
          </a:p>
        </p:txBody>
      </p:sp>
      <p:sp>
        <p:nvSpPr>
          <p:cNvPr id="6" name="Freeform 6"/>
          <p:cNvSpPr/>
          <p:nvPr/>
        </p:nvSpPr>
        <p:spPr>
          <a:xfrm>
            <a:off x="6505358" y="4798074"/>
            <a:ext cx="14250390" cy="8229600"/>
          </a:xfrm>
          <a:custGeom>
            <a:avLst/>
            <a:gdLst/>
            <a:ahLst/>
            <a:cxnLst/>
            <a:rect l="l" t="t" r="r" b="b"/>
            <a:pathLst>
              <a:path w="14250390" h="8229600">
                <a:moveTo>
                  <a:pt x="0" y="0"/>
                </a:moveTo>
                <a:lnTo>
                  <a:pt x="14250390" y="0"/>
                </a:lnTo>
                <a:lnTo>
                  <a:pt x="14250390" y="8229600"/>
                </a:lnTo>
                <a:lnTo>
                  <a:pt x="0" y="8229600"/>
                </a:lnTo>
                <a:lnTo>
                  <a:pt x="0" y="0"/>
                </a:lnTo>
                <a:close/>
              </a:path>
            </a:pathLst>
          </a:custGeom>
          <a:blipFill>
            <a:blip r:embed="rId8">
              <a:alphaModFix amt="53000"/>
            </a:blip>
            <a:stretch>
              <a:fillRect/>
            </a:stretch>
          </a:blipFill>
        </p:spPr>
        <p:txBody>
          <a:bodyPr/>
          <a:lstStyle/>
          <a:p>
            <a:endParaRPr lang="es-ES"/>
          </a:p>
        </p:txBody>
      </p:sp>
      <p:sp>
        <p:nvSpPr>
          <p:cNvPr id="7" name="Freeform 7"/>
          <p:cNvSpPr/>
          <p:nvPr/>
        </p:nvSpPr>
        <p:spPr>
          <a:xfrm>
            <a:off x="9288127" y="291240"/>
            <a:ext cx="8684852" cy="4852172"/>
          </a:xfrm>
          <a:custGeom>
            <a:avLst/>
            <a:gdLst/>
            <a:ahLst/>
            <a:cxnLst/>
            <a:rect l="l" t="t" r="r" b="b"/>
            <a:pathLst>
              <a:path w="8684852" h="4852172">
                <a:moveTo>
                  <a:pt x="0" y="0"/>
                </a:moveTo>
                <a:lnTo>
                  <a:pt x="8684852" y="0"/>
                </a:lnTo>
                <a:lnTo>
                  <a:pt x="8684852" y="4852172"/>
                </a:lnTo>
                <a:lnTo>
                  <a:pt x="0" y="4852172"/>
                </a:lnTo>
                <a:lnTo>
                  <a:pt x="0" y="0"/>
                </a:lnTo>
                <a:close/>
              </a:path>
            </a:pathLst>
          </a:custGeom>
          <a:blipFill>
            <a:blip r:embed="rId9">
              <a:extLst>
                <a:ext uri="{96DAC541-7B7A-43D3-8B79-37D633B846F1}">
                  <asvg:svgBlip xmlns:asvg="http://schemas.microsoft.com/office/drawing/2016/SVG/main" r:embed="rId10"/>
                </a:ext>
              </a:extLst>
            </a:blip>
            <a:stretch>
              <a:fillRect l="-103319" b="-100003"/>
            </a:stretch>
          </a:blipFill>
        </p:spPr>
        <p:txBody>
          <a:bodyPr/>
          <a:lstStyle/>
          <a:p>
            <a:endParaRPr lang="es-ES"/>
          </a:p>
        </p:txBody>
      </p:sp>
      <p:sp>
        <p:nvSpPr>
          <p:cNvPr id="8" name="TextBox 8"/>
          <p:cNvSpPr txBox="1"/>
          <p:nvPr/>
        </p:nvSpPr>
        <p:spPr>
          <a:xfrm>
            <a:off x="650433" y="598005"/>
            <a:ext cx="4890245" cy="3802413"/>
          </a:xfrm>
          <a:prstGeom prst="rect">
            <a:avLst/>
          </a:prstGeom>
        </p:spPr>
        <p:txBody>
          <a:bodyPr lIns="0" tIns="0" rIns="0" bIns="0" rtlCol="0" anchor="t">
            <a:spAutoFit/>
          </a:bodyPr>
          <a:lstStyle/>
          <a:p>
            <a:pPr algn="just">
              <a:lnSpc>
                <a:spcPts val="2701"/>
              </a:lnSpc>
            </a:pPr>
            <a:r>
              <a:rPr lang="en-US" sz="2701">
                <a:solidFill>
                  <a:srgbClr val="FFFFFF"/>
                </a:solidFill>
                <a:latin typeface="Abhaya Libre"/>
                <a:ea typeface="Abhaya Libre"/>
                <a:cs typeface="Abhaya Libre"/>
                <a:sym typeface="Abhaya Libre"/>
              </a:rPr>
              <a:t>The EU is a global leader in promoting sustainable development. With the European Green Deal, it is committed to transforming Europe into the first climate-neutral continent by 2050. The EU integrates environmental protection into all its policies, ensuring that economic and social progress are achieved in harmony with the planet’s resources.</a:t>
            </a:r>
          </a:p>
        </p:txBody>
      </p:sp>
      <p:sp>
        <p:nvSpPr>
          <p:cNvPr id="9" name="TextBox 9"/>
          <p:cNvSpPr txBox="1"/>
          <p:nvPr/>
        </p:nvSpPr>
        <p:spPr>
          <a:xfrm>
            <a:off x="6003250" y="2717326"/>
            <a:ext cx="2359422" cy="1066800"/>
          </a:xfrm>
          <a:prstGeom prst="rect">
            <a:avLst/>
          </a:prstGeom>
        </p:spPr>
        <p:txBody>
          <a:bodyPr lIns="0" tIns="0" rIns="0" bIns="0" rtlCol="0" anchor="t">
            <a:spAutoFit/>
          </a:bodyPr>
          <a:lstStyle/>
          <a:p>
            <a:pPr algn="ctr">
              <a:lnSpc>
                <a:spcPts val="4200"/>
              </a:lnSpc>
            </a:pPr>
            <a:r>
              <a:rPr lang="en-US" sz="3500" b="1">
                <a:solidFill>
                  <a:srgbClr val="FFFFFF"/>
                </a:solidFill>
                <a:latin typeface="Cormorant Garamond Bold"/>
                <a:ea typeface="Cormorant Garamond Bold"/>
                <a:cs typeface="Cormorant Garamond Bold"/>
                <a:sym typeface="Cormorant Garamond Bold"/>
              </a:rPr>
              <a:t> Sustainable </a:t>
            </a:r>
          </a:p>
          <a:p>
            <a:pPr algn="ctr">
              <a:lnSpc>
                <a:spcPts val="4200"/>
              </a:lnSpc>
              <a:spcBef>
                <a:spcPct val="0"/>
              </a:spcBef>
            </a:pPr>
            <a:r>
              <a:rPr lang="en-US" sz="3500" b="1">
                <a:solidFill>
                  <a:srgbClr val="FFFFFF"/>
                </a:solidFill>
                <a:latin typeface="Cormorant Garamond Bold"/>
                <a:ea typeface="Cormorant Garamond Bold"/>
                <a:cs typeface="Cormorant Garamond Bold"/>
                <a:sym typeface="Cormorant Garamond Bold"/>
              </a:rPr>
              <a:t>Development</a:t>
            </a:r>
          </a:p>
        </p:txBody>
      </p:sp>
      <p:sp>
        <p:nvSpPr>
          <p:cNvPr id="10" name="TextBox 10"/>
          <p:cNvSpPr txBox="1"/>
          <p:nvPr/>
        </p:nvSpPr>
        <p:spPr>
          <a:xfrm>
            <a:off x="6253876" y="6451844"/>
            <a:ext cx="1858169" cy="1066800"/>
          </a:xfrm>
          <a:prstGeom prst="rect">
            <a:avLst/>
          </a:prstGeom>
        </p:spPr>
        <p:txBody>
          <a:bodyPr lIns="0" tIns="0" rIns="0" bIns="0" rtlCol="0" anchor="t">
            <a:spAutoFit/>
          </a:bodyPr>
          <a:lstStyle/>
          <a:p>
            <a:pPr algn="ctr">
              <a:lnSpc>
                <a:spcPts val="4200"/>
              </a:lnSpc>
            </a:pPr>
            <a:r>
              <a:rPr lang="en-US" sz="3500" b="1">
                <a:solidFill>
                  <a:srgbClr val="FFFFFF"/>
                </a:solidFill>
                <a:latin typeface="Cormorant Garamond Bold"/>
                <a:ea typeface="Cormorant Garamond Bold"/>
                <a:cs typeface="Cormorant Garamond Bold"/>
                <a:sym typeface="Cormorant Garamond Bold"/>
              </a:rPr>
              <a:t>Economic </a:t>
            </a:r>
          </a:p>
          <a:p>
            <a:pPr algn="ctr">
              <a:lnSpc>
                <a:spcPts val="4200"/>
              </a:lnSpc>
              <a:spcBef>
                <a:spcPct val="0"/>
              </a:spcBef>
            </a:pPr>
            <a:r>
              <a:rPr lang="en-US" sz="3500" b="1">
                <a:solidFill>
                  <a:srgbClr val="FFFFFF"/>
                </a:solidFill>
                <a:latin typeface="Cormorant Garamond Bold"/>
                <a:ea typeface="Cormorant Garamond Bold"/>
                <a:cs typeface="Cormorant Garamond Bold"/>
                <a:sym typeface="Cormorant Garamond Bold"/>
              </a:rPr>
              <a:t>Growth</a:t>
            </a:r>
          </a:p>
        </p:txBody>
      </p:sp>
      <p:sp>
        <p:nvSpPr>
          <p:cNvPr id="11" name="TextBox 11"/>
          <p:cNvSpPr txBox="1"/>
          <p:nvPr/>
        </p:nvSpPr>
        <p:spPr>
          <a:xfrm>
            <a:off x="650433" y="6200463"/>
            <a:ext cx="4890245" cy="3459513"/>
          </a:xfrm>
          <a:prstGeom prst="rect">
            <a:avLst/>
          </a:prstGeom>
        </p:spPr>
        <p:txBody>
          <a:bodyPr lIns="0" tIns="0" rIns="0" bIns="0" rtlCol="0" anchor="t">
            <a:spAutoFit/>
          </a:bodyPr>
          <a:lstStyle/>
          <a:p>
            <a:pPr algn="just">
              <a:lnSpc>
                <a:spcPts val="2701"/>
              </a:lnSpc>
            </a:pPr>
            <a:r>
              <a:rPr lang="en-US" sz="2701">
                <a:solidFill>
                  <a:srgbClr val="FFFFFF"/>
                </a:solidFill>
                <a:latin typeface="Abhaya Libre"/>
                <a:ea typeface="Abhaya Libre"/>
                <a:cs typeface="Abhaya Libre"/>
                <a:sym typeface="Abhaya Libre"/>
              </a:rPr>
              <a:t>Economic stability and growth are essential goals for the EU. It supports innovation, investment, and job creation while ensuring that the benefits of economic growth are shared across all member states. The single market and the Euro are key tools in driving economic cooperation and fostering prosperity across Europe.</a:t>
            </a:r>
          </a:p>
        </p:txBody>
      </p:sp>
      <p:sp>
        <p:nvSpPr>
          <p:cNvPr id="12" name="TextBox 12"/>
          <p:cNvSpPr txBox="1"/>
          <p:nvPr/>
        </p:nvSpPr>
        <p:spPr>
          <a:xfrm>
            <a:off x="12747178" y="598005"/>
            <a:ext cx="4890245" cy="3802413"/>
          </a:xfrm>
          <a:prstGeom prst="rect">
            <a:avLst/>
          </a:prstGeom>
        </p:spPr>
        <p:txBody>
          <a:bodyPr lIns="0" tIns="0" rIns="0" bIns="0" rtlCol="0" anchor="t">
            <a:spAutoFit/>
          </a:bodyPr>
          <a:lstStyle/>
          <a:p>
            <a:pPr algn="just">
              <a:lnSpc>
                <a:spcPts val="2701"/>
              </a:lnSpc>
            </a:pPr>
            <a:r>
              <a:rPr lang="en-US" sz="2701">
                <a:solidFill>
                  <a:srgbClr val="FFFFFF"/>
                </a:solidFill>
                <a:latin typeface="Abhaya Libre"/>
                <a:ea typeface="Abhaya Libre"/>
                <a:cs typeface="Abhaya Libre"/>
                <a:sym typeface="Abhaya Libre"/>
              </a:rPr>
              <a:t>The EU strives to improve social standards and reduce inequalities across its member states. Through policies that promote social inclusion, equal opportunities, and cohesion, the Union aims to build a fair society where everyone has the chance to succeed. Social progress is seen as integral to the economic and political stability of the EU.</a:t>
            </a:r>
          </a:p>
        </p:txBody>
      </p:sp>
      <p:sp>
        <p:nvSpPr>
          <p:cNvPr id="13" name="TextBox 13"/>
          <p:cNvSpPr txBox="1"/>
          <p:nvPr/>
        </p:nvSpPr>
        <p:spPr>
          <a:xfrm>
            <a:off x="10406793" y="2717326"/>
            <a:ext cx="1485999" cy="1066800"/>
          </a:xfrm>
          <a:prstGeom prst="rect">
            <a:avLst/>
          </a:prstGeom>
        </p:spPr>
        <p:txBody>
          <a:bodyPr lIns="0" tIns="0" rIns="0" bIns="0" rtlCol="0" anchor="t">
            <a:spAutoFit/>
          </a:bodyPr>
          <a:lstStyle/>
          <a:p>
            <a:pPr algn="ctr">
              <a:lnSpc>
                <a:spcPts val="4200"/>
              </a:lnSpc>
            </a:pPr>
            <a:r>
              <a:rPr lang="en-US" sz="3500" b="1">
                <a:solidFill>
                  <a:srgbClr val="FFFFFF"/>
                </a:solidFill>
                <a:latin typeface="Cormorant Garamond Bold"/>
                <a:ea typeface="Cormorant Garamond Bold"/>
                <a:cs typeface="Cormorant Garamond Bold"/>
                <a:sym typeface="Cormorant Garamond Bold"/>
              </a:rPr>
              <a:t> Social </a:t>
            </a:r>
          </a:p>
          <a:p>
            <a:pPr algn="ctr">
              <a:lnSpc>
                <a:spcPts val="4200"/>
              </a:lnSpc>
              <a:spcBef>
                <a:spcPct val="0"/>
              </a:spcBef>
            </a:pPr>
            <a:r>
              <a:rPr lang="en-US" sz="3500" b="1">
                <a:solidFill>
                  <a:srgbClr val="FFFFFF"/>
                </a:solidFill>
                <a:latin typeface="Cormorant Garamond Bold"/>
                <a:ea typeface="Cormorant Garamond Bold"/>
                <a:cs typeface="Cormorant Garamond Bold"/>
                <a:sym typeface="Cormorant Garamond Bold"/>
              </a:rPr>
              <a:t>Progress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4"/>
            <a:stretch>
              <a:fillRect/>
            </a:stretch>
          </a:blipFill>
        </p:spPr>
        <p:txBody>
          <a:bodyPr/>
          <a:lstStyle/>
          <a:p>
            <a:endParaRPr lang="es-ES"/>
          </a:p>
        </p:txBody>
      </p:sp>
      <p:sp>
        <p:nvSpPr>
          <p:cNvPr id="3" name="Freeform 3"/>
          <p:cNvSpPr/>
          <p:nvPr/>
        </p:nvSpPr>
        <p:spPr>
          <a:xfrm>
            <a:off x="16556998" y="8133585"/>
            <a:ext cx="3133775" cy="3266764"/>
          </a:xfrm>
          <a:custGeom>
            <a:avLst/>
            <a:gdLst/>
            <a:ahLst/>
            <a:cxnLst/>
            <a:rect l="l" t="t" r="r" b="b"/>
            <a:pathLst>
              <a:path w="3133775" h="3266764">
                <a:moveTo>
                  <a:pt x="0" y="0"/>
                </a:moveTo>
                <a:lnTo>
                  <a:pt x="3133775" y="0"/>
                </a:lnTo>
                <a:lnTo>
                  <a:pt x="3133775" y="3266763"/>
                </a:lnTo>
                <a:lnTo>
                  <a:pt x="0" y="32667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ES"/>
          </a:p>
        </p:txBody>
      </p:sp>
      <p:sp>
        <p:nvSpPr>
          <p:cNvPr id="4" name="Freeform 4"/>
          <p:cNvSpPr/>
          <p:nvPr/>
        </p:nvSpPr>
        <p:spPr>
          <a:xfrm>
            <a:off x="0" y="4214644"/>
            <a:ext cx="9114230" cy="6072356"/>
          </a:xfrm>
          <a:custGeom>
            <a:avLst/>
            <a:gdLst/>
            <a:ahLst/>
            <a:cxnLst/>
            <a:rect l="l" t="t" r="r" b="b"/>
            <a:pathLst>
              <a:path w="9114230" h="6072356">
                <a:moveTo>
                  <a:pt x="0" y="0"/>
                </a:moveTo>
                <a:lnTo>
                  <a:pt x="9114230" y="0"/>
                </a:lnTo>
                <a:lnTo>
                  <a:pt x="9114230" y="6072356"/>
                </a:lnTo>
                <a:lnTo>
                  <a:pt x="0" y="6072356"/>
                </a:lnTo>
                <a:lnTo>
                  <a:pt x="0" y="0"/>
                </a:lnTo>
                <a:close/>
              </a:path>
            </a:pathLst>
          </a:custGeom>
          <a:blipFill>
            <a:blip r:embed="rId7"/>
            <a:stretch>
              <a:fillRect/>
            </a:stretch>
          </a:blipFill>
        </p:spPr>
        <p:txBody>
          <a:bodyPr/>
          <a:lstStyle/>
          <a:p>
            <a:endParaRPr lang="es-ES"/>
          </a:p>
        </p:txBody>
      </p:sp>
      <p:pic>
        <p:nvPicPr>
          <p:cNvPr id="5" name="Picture 5"/>
          <p:cNvPicPr>
            <a:picLocks noChangeAspect="1"/>
          </p:cNvPicPr>
          <p:nvPr>
            <a:videoFile r:link="rId1"/>
          </p:nvPr>
        </p:nvPicPr>
        <p:blipFill>
          <a:blip r:embed="rId8"/>
          <a:stretch>
            <a:fillRect/>
          </a:stretch>
        </p:blipFill>
        <p:spPr>
          <a:xfrm>
            <a:off x="8540368" y="0"/>
            <a:ext cx="9747632" cy="5478763"/>
          </a:xfrm>
          <a:prstGeom prst="rect">
            <a:avLst/>
          </a:prstGeom>
        </p:spPr>
      </p:pic>
      <p:sp>
        <p:nvSpPr>
          <p:cNvPr id="6" name="Freeform 6"/>
          <p:cNvSpPr/>
          <p:nvPr/>
        </p:nvSpPr>
        <p:spPr>
          <a:xfrm>
            <a:off x="11579324" y="6172200"/>
            <a:ext cx="4130289" cy="4114800"/>
          </a:xfrm>
          <a:custGeom>
            <a:avLst/>
            <a:gdLst/>
            <a:ahLst/>
            <a:cxnLst/>
            <a:rect l="l" t="t" r="r" b="b"/>
            <a:pathLst>
              <a:path w="4130289" h="4114800">
                <a:moveTo>
                  <a:pt x="0" y="0"/>
                </a:moveTo>
                <a:lnTo>
                  <a:pt x="4130288" y="0"/>
                </a:lnTo>
                <a:lnTo>
                  <a:pt x="4130288"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ES"/>
          </a:p>
        </p:txBody>
      </p:sp>
      <p:sp>
        <p:nvSpPr>
          <p:cNvPr id="7" name="TextBox 7"/>
          <p:cNvSpPr txBox="1"/>
          <p:nvPr/>
        </p:nvSpPr>
        <p:spPr>
          <a:xfrm>
            <a:off x="1028700" y="1028700"/>
            <a:ext cx="6435972" cy="2000250"/>
          </a:xfrm>
          <a:prstGeom prst="rect">
            <a:avLst/>
          </a:prstGeom>
        </p:spPr>
        <p:txBody>
          <a:bodyPr lIns="0" tIns="0" rIns="0" bIns="0" rtlCol="0" anchor="t">
            <a:spAutoFit/>
          </a:bodyPr>
          <a:lstStyle/>
          <a:p>
            <a:pPr algn="l">
              <a:lnSpc>
                <a:spcPts val="5280"/>
              </a:lnSpc>
            </a:pPr>
            <a:r>
              <a:rPr lang="en-US" sz="4400" b="1" dirty="0">
                <a:solidFill>
                  <a:srgbClr val="FFFFFF"/>
                </a:solidFill>
                <a:latin typeface="Allrounder Monument Medium"/>
                <a:ea typeface="Allrounder Monument Medium"/>
                <a:cs typeface="Allrounder Monument Medium"/>
                <a:sym typeface="Allrounder Monument Medium"/>
              </a:rPr>
              <a:t>What about children-related objectives?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6573187" y="5105400"/>
            <a:ext cx="10441525" cy="2171700"/>
          </a:xfrm>
          <a:prstGeom prst="rect">
            <a:avLst/>
          </a:prstGeom>
        </p:spPr>
        <p:txBody>
          <a:bodyPr lIns="0" tIns="0" rIns="0" bIns="0" rtlCol="0" anchor="t">
            <a:spAutoFit/>
          </a:bodyPr>
          <a:lstStyle/>
          <a:p>
            <a:pPr algn="ctr">
              <a:lnSpc>
                <a:spcPts val="8401"/>
              </a:lnSpc>
            </a:pPr>
            <a:r>
              <a:rPr lang="en-US" sz="7001" b="1">
                <a:solidFill>
                  <a:srgbClr val="FFFFFF"/>
                </a:solidFill>
                <a:latin typeface="Arimo Bold"/>
                <a:ea typeface="Arimo Bold"/>
                <a:cs typeface="Arimo Bold"/>
                <a:sym typeface="Arimo Bold"/>
              </a:rPr>
              <a:t>Key Policies and Programs of the EU </a:t>
            </a:r>
          </a:p>
        </p:txBody>
      </p:sp>
      <p:sp>
        <p:nvSpPr>
          <p:cNvPr id="4" name="TextBox 4"/>
          <p:cNvSpPr txBox="1"/>
          <p:nvPr/>
        </p:nvSpPr>
        <p:spPr>
          <a:xfrm>
            <a:off x="8280937" y="2798451"/>
            <a:ext cx="7026025" cy="1562100"/>
          </a:xfrm>
          <a:prstGeom prst="rect">
            <a:avLst/>
          </a:prstGeom>
        </p:spPr>
        <p:txBody>
          <a:bodyPr lIns="0" tIns="0" rIns="0" bIns="0" rtlCol="0" anchor="t">
            <a:spAutoFit/>
          </a:bodyPr>
          <a:lstStyle/>
          <a:p>
            <a:pPr algn="ctr">
              <a:lnSpc>
                <a:spcPts val="12000"/>
              </a:lnSpc>
            </a:pPr>
            <a:r>
              <a:rPr lang="en-US" sz="10000" b="1">
                <a:solidFill>
                  <a:srgbClr val="FFFFFF"/>
                </a:solidFill>
                <a:latin typeface="Arimo Bold"/>
                <a:ea typeface="Arimo Bold"/>
                <a:cs typeface="Arimo Bold"/>
                <a:sym typeface="Arimo Bold"/>
              </a:rPr>
              <a:t>Module 3</a:t>
            </a:r>
          </a:p>
        </p:txBody>
      </p:sp>
      <p:sp>
        <p:nvSpPr>
          <p:cNvPr id="5" name="Freeform 5"/>
          <p:cNvSpPr/>
          <p:nvPr/>
        </p:nvSpPr>
        <p:spPr>
          <a:xfrm>
            <a:off x="-377633" y="-1040023"/>
            <a:ext cx="6541066" cy="8020077"/>
          </a:xfrm>
          <a:custGeom>
            <a:avLst/>
            <a:gdLst/>
            <a:ahLst/>
            <a:cxnLst/>
            <a:rect l="l" t="t" r="r" b="b"/>
            <a:pathLst>
              <a:path w="6541066" h="8020077">
                <a:moveTo>
                  <a:pt x="0" y="0"/>
                </a:moveTo>
                <a:lnTo>
                  <a:pt x="6541066" y="0"/>
                </a:lnTo>
                <a:lnTo>
                  <a:pt x="6541066" y="8020076"/>
                </a:lnTo>
                <a:lnTo>
                  <a:pt x="0" y="80200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2177052" y="6438350"/>
            <a:ext cx="6400570" cy="5539322"/>
          </a:xfrm>
          <a:custGeom>
            <a:avLst/>
            <a:gdLst/>
            <a:ahLst/>
            <a:cxnLst/>
            <a:rect l="l" t="t" r="r" b="b"/>
            <a:pathLst>
              <a:path w="6400570" h="5539322">
                <a:moveTo>
                  <a:pt x="0" y="0"/>
                </a:moveTo>
                <a:lnTo>
                  <a:pt x="6400570" y="0"/>
                </a:lnTo>
                <a:lnTo>
                  <a:pt x="6400570" y="5539322"/>
                </a:lnTo>
                <a:lnTo>
                  <a:pt x="0" y="5539322"/>
                </a:lnTo>
                <a:lnTo>
                  <a:pt x="0" y="0"/>
                </a:lnTo>
                <a:close/>
              </a:path>
            </a:pathLst>
          </a:custGeom>
          <a:blipFill>
            <a:blip r:embed="rId4">
              <a:alphaModFix amt="34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0" y="7102501"/>
            <a:ext cx="5220490" cy="3184499"/>
          </a:xfrm>
          <a:custGeom>
            <a:avLst/>
            <a:gdLst/>
            <a:ahLst/>
            <a:cxnLst/>
            <a:rect l="l" t="t" r="r" b="b"/>
            <a:pathLst>
              <a:path w="5220490" h="3184499">
                <a:moveTo>
                  <a:pt x="0" y="0"/>
                </a:moveTo>
                <a:lnTo>
                  <a:pt x="5220490" y="0"/>
                </a:lnTo>
                <a:lnTo>
                  <a:pt x="5220490" y="3184499"/>
                </a:lnTo>
                <a:lnTo>
                  <a:pt x="0" y="3184499"/>
                </a:lnTo>
                <a:lnTo>
                  <a:pt x="0" y="0"/>
                </a:lnTo>
                <a:close/>
              </a:path>
            </a:pathLst>
          </a:custGeom>
          <a:blipFill>
            <a:blip r:embed="rId6"/>
            <a:stretch>
              <a:fillRect/>
            </a:stretch>
          </a:blipFill>
        </p:spPr>
        <p:txBody>
          <a:bodyPr/>
          <a:lstStyle/>
          <a:p>
            <a:endParaRPr lang="es-ES"/>
          </a:p>
        </p:txBody>
      </p:sp>
      <p:sp>
        <p:nvSpPr>
          <p:cNvPr id="5" name="Freeform 5"/>
          <p:cNvSpPr/>
          <p:nvPr/>
        </p:nvSpPr>
        <p:spPr>
          <a:xfrm rot="936749">
            <a:off x="9998335" y="2378530"/>
            <a:ext cx="3821620" cy="4114800"/>
          </a:xfrm>
          <a:custGeom>
            <a:avLst/>
            <a:gdLst/>
            <a:ahLst/>
            <a:cxnLst/>
            <a:rect l="l" t="t" r="r" b="b"/>
            <a:pathLst>
              <a:path w="3821620" h="4114800">
                <a:moveTo>
                  <a:pt x="0" y="0"/>
                </a:moveTo>
                <a:lnTo>
                  <a:pt x="3821620" y="0"/>
                </a:lnTo>
                <a:lnTo>
                  <a:pt x="382162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s-ES"/>
          </a:p>
        </p:txBody>
      </p:sp>
      <p:sp>
        <p:nvSpPr>
          <p:cNvPr id="6" name="TextBox 6"/>
          <p:cNvSpPr txBox="1"/>
          <p:nvPr/>
        </p:nvSpPr>
        <p:spPr>
          <a:xfrm>
            <a:off x="1028700" y="3721751"/>
            <a:ext cx="7434666" cy="3209925"/>
          </a:xfrm>
          <a:prstGeom prst="rect">
            <a:avLst/>
          </a:prstGeom>
        </p:spPr>
        <p:txBody>
          <a:bodyPr lIns="0" tIns="0" rIns="0" bIns="0" rtlCol="0" anchor="t">
            <a:spAutoFit/>
          </a:bodyPr>
          <a:lstStyle/>
          <a:p>
            <a:pPr algn="just">
              <a:lnSpc>
                <a:spcPts val="3600"/>
              </a:lnSpc>
            </a:pPr>
            <a:r>
              <a:rPr lang="en-US" sz="3000">
                <a:solidFill>
                  <a:srgbClr val="FFFFFF"/>
                </a:solidFill>
                <a:latin typeface="Abhaya Libre"/>
                <a:ea typeface="Abhaya Libre"/>
                <a:cs typeface="Abhaya Libre"/>
                <a:sym typeface="Abhaya Libre"/>
              </a:rPr>
              <a:t>The Eurozone and the European Central Bank (ECB): The Euro is the EU’s common currency, used by 19 of the 27 member states. The ECB is responsible for managing the Euro and monetary policy across the Eurozone, with the goal of maintaining price stability and supporting the economy.</a:t>
            </a:r>
          </a:p>
        </p:txBody>
      </p:sp>
      <p:sp>
        <p:nvSpPr>
          <p:cNvPr id="7" name="TextBox 7"/>
          <p:cNvSpPr txBox="1"/>
          <p:nvPr/>
        </p:nvSpPr>
        <p:spPr>
          <a:xfrm>
            <a:off x="2794487" y="886169"/>
            <a:ext cx="11957565" cy="965094"/>
          </a:xfrm>
          <a:prstGeom prst="rect">
            <a:avLst/>
          </a:prstGeom>
        </p:spPr>
        <p:txBody>
          <a:bodyPr lIns="0" tIns="0" rIns="0" bIns="0" rtlCol="0" anchor="t">
            <a:spAutoFit/>
          </a:bodyPr>
          <a:lstStyle/>
          <a:p>
            <a:pPr algn="l">
              <a:lnSpc>
                <a:spcPts val="7496"/>
              </a:lnSpc>
            </a:pPr>
            <a:r>
              <a:rPr lang="en-US" sz="6246" b="1">
                <a:solidFill>
                  <a:srgbClr val="FFFFFF"/>
                </a:solidFill>
                <a:latin typeface="Arimo Bold"/>
                <a:ea typeface="Arimo Bold"/>
                <a:cs typeface="Arimo Bold"/>
                <a:sym typeface="Arimo Bold"/>
              </a:rPr>
              <a:t>Overview of Major EU Policies</a:t>
            </a:r>
          </a:p>
        </p:txBody>
      </p:sp>
      <p:sp>
        <p:nvSpPr>
          <p:cNvPr id="8" name="TextBox 8"/>
          <p:cNvSpPr txBox="1"/>
          <p:nvPr/>
        </p:nvSpPr>
        <p:spPr>
          <a:xfrm>
            <a:off x="6232465" y="7207901"/>
            <a:ext cx="10764982" cy="1962150"/>
          </a:xfrm>
          <a:prstGeom prst="rect">
            <a:avLst/>
          </a:prstGeom>
        </p:spPr>
        <p:txBody>
          <a:bodyPr lIns="0" tIns="0" rIns="0" bIns="0" rtlCol="0" anchor="t">
            <a:spAutoFit/>
          </a:bodyPr>
          <a:lstStyle/>
          <a:p>
            <a:pPr algn="r">
              <a:lnSpc>
                <a:spcPts val="3840"/>
              </a:lnSpc>
            </a:pPr>
            <a:r>
              <a:rPr lang="en-US" sz="3200">
                <a:solidFill>
                  <a:srgbClr val="FFFFFF"/>
                </a:solidFill>
                <a:latin typeface="Abhaya Libre"/>
                <a:ea typeface="Abhaya Libre"/>
                <a:cs typeface="Abhaya Libre"/>
                <a:sym typeface="Abhaya Libre"/>
              </a:rPr>
              <a:t>The CAP is one of the oldest and most important EU policies, aimed at ensuring a fair standard of living for farmers, improving agricultural productivity, and ensuring a stable supply of affordable food. It also focuses on sustainable farming practices.</a:t>
            </a:r>
          </a:p>
        </p:txBody>
      </p:sp>
      <p:sp>
        <p:nvSpPr>
          <p:cNvPr id="9" name="TextBox 9"/>
          <p:cNvSpPr txBox="1"/>
          <p:nvPr/>
        </p:nvSpPr>
        <p:spPr>
          <a:xfrm>
            <a:off x="1028700" y="2786687"/>
            <a:ext cx="8794321" cy="644551"/>
          </a:xfrm>
          <a:prstGeom prst="rect">
            <a:avLst/>
          </a:prstGeom>
        </p:spPr>
        <p:txBody>
          <a:bodyPr lIns="0" tIns="0" rIns="0" bIns="0" rtlCol="0" anchor="t">
            <a:spAutoFit/>
          </a:bodyPr>
          <a:lstStyle/>
          <a:p>
            <a:pPr algn="l">
              <a:lnSpc>
                <a:spcPts val="4750"/>
              </a:lnSpc>
            </a:pPr>
            <a:r>
              <a:rPr lang="en-US" sz="5000" spc="-250">
                <a:solidFill>
                  <a:srgbClr val="FF5757"/>
                </a:solidFill>
                <a:latin typeface="League Spartan"/>
                <a:ea typeface="League Spartan"/>
                <a:cs typeface="League Spartan"/>
                <a:sym typeface="League Spartan"/>
              </a:rPr>
              <a:t>Economic &amp; Monetary Policy</a:t>
            </a:r>
          </a:p>
        </p:txBody>
      </p:sp>
      <p:sp>
        <p:nvSpPr>
          <p:cNvPr id="10" name="TextBox 10"/>
          <p:cNvSpPr txBox="1"/>
          <p:nvPr/>
        </p:nvSpPr>
        <p:spPr>
          <a:xfrm>
            <a:off x="10306675" y="4166238"/>
            <a:ext cx="6690772" cy="2444776"/>
          </a:xfrm>
          <a:prstGeom prst="rect">
            <a:avLst/>
          </a:prstGeom>
        </p:spPr>
        <p:txBody>
          <a:bodyPr lIns="0" tIns="0" rIns="0" bIns="0" rtlCol="0" anchor="t">
            <a:spAutoFit/>
          </a:bodyPr>
          <a:lstStyle/>
          <a:p>
            <a:pPr algn="r">
              <a:lnSpc>
                <a:spcPts val="4750"/>
              </a:lnSpc>
            </a:pPr>
            <a:r>
              <a:rPr lang="en-US" sz="5000" spc="-250" dirty="0">
                <a:solidFill>
                  <a:srgbClr val="F5B308"/>
                </a:solidFill>
                <a:latin typeface="League Spartan"/>
                <a:ea typeface="League Spartan"/>
                <a:cs typeface="League Spartan"/>
                <a:sym typeface="League Spartan"/>
              </a:rPr>
              <a:t>Common </a:t>
            </a:r>
          </a:p>
          <a:p>
            <a:pPr algn="r">
              <a:lnSpc>
                <a:spcPts val="4750"/>
              </a:lnSpc>
            </a:pPr>
            <a:r>
              <a:rPr lang="en-US" sz="5000" spc="-250" dirty="0">
                <a:solidFill>
                  <a:srgbClr val="F5B308"/>
                </a:solidFill>
                <a:latin typeface="League Spartan"/>
                <a:ea typeface="League Spartan"/>
                <a:cs typeface="League Spartan"/>
                <a:sym typeface="League Spartan"/>
              </a:rPr>
              <a:t>Agricultural </a:t>
            </a:r>
          </a:p>
          <a:p>
            <a:pPr algn="r">
              <a:lnSpc>
                <a:spcPts val="4750"/>
              </a:lnSpc>
            </a:pPr>
            <a:r>
              <a:rPr lang="en-US" sz="5000" spc="-250" dirty="0">
                <a:solidFill>
                  <a:srgbClr val="F5B308"/>
                </a:solidFill>
                <a:latin typeface="League Spartan"/>
                <a:ea typeface="League Spartan"/>
                <a:cs typeface="League Spartan"/>
                <a:sym typeface="League Spartan"/>
              </a:rPr>
              <a:t>Policy </a:t>
            </a:r>
          </a:p>
          <a:p>
            <a:pPr algn="r">
              <a:lnSpc>
                <a:spcPts val="4750"/>
              </a:lnSpc>
            </a:pPr>
            <a:r>
              <a:rPr lang="en-US" sz="5000" spc="-250" dirty="0">
                <a:solidFill>
                  <a:srgbClr val="F5B308"/>
                </a:solidFill>
                <a:latin typeface="League Spartan"/>
                <a:ea typeface="League Spartan"/>
                <a:cs typeface="League Spartan"/>
                <a:sym typeface="League Spartan"/>
              </a:rPr>
              <a:t>(CAP)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2177052" y="6438350"/>
            <a:ext cx="6400570" cy="5539322"/>
          </a:xfrm>
          <a:custGeom>
            <a:avLst/>
            <a:gdLst/>
            <a:ahLst/>
            <a:cxnLst/>
            <a:rect l="l" t="t" r="r" b="b"/>
            <a:pathLst>
              <a:path w="6400570" h="5539322">
                <a:moveTo>
                  <a:pt x="0" y="0"/>
                </a:moveTo>
                <a:lnTo>
                  <a:pt x="6400570" y="0"/>
                </a:lnTo>
                <a:lnTo>
                  <a:pt x="6400570" y="5539322"/>
                </a:lnTo>
                <a:lnTo>
                  <a:pt x="0" y="5539322"/>
                </a:lnTo>
                <a:lnTo>
                  <a:pt x="0" y="0"/>
                </a:lnTo>
                <a:close/>
              </a:path>
            </a:pathLst>
          </a:custGeom>
          <a:blipFill>
            <a:blip r:embed="rId4">
              <a:alphaModFix amt="34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1497859" y="2504096"/>
            <a:ext cx="3420156" cy="2654896"/>
          </a:xfrm>
          <a:custGeom>
            <a:avLst/>
            <a:gdLst/>
            <a:ahLst/>
            <a:cxnLst/>
            <a:rect l="l" t="t" r="r" b="b"/>
            <a:pathLst>
              <a:path w="3420156" h="2654896">
                <a:moveTo>
                  <a:pt x="0" y="0"/>
                </a:moveTo>
                <a:lnTo>
                  <a:pt x="3420157" y="0"/>
                </a:lnTo>
                <a:lnTo>
                  <a:pt x="3420157" y="2654896"/>
                </a:lnTo>
                <a:lnTo>
                  <a:pt x="0" y="265489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5" name="Freeform 5"/>
          <p:cNvSpPr/>
          <p:nvPr/>
        </p:nvSpPr>
        <p:spPr>
          <a:xfrm>
            <a:off x="14115563" y="5981698"/>
            <a:ext cx="2771258" cy="2860654"/>
          </a:xfrm>
          <a:custGeom>
            <a:avLst/>
            <a:gdLst/>
            <a:ahLst/>
            <a:cxnLst/>
            <a:rect l="l" t="t" r="r" b="b"/>
            <a:pathLst>
              <a:path w="2771258" h="2860654">
                <a:moveTo>
                  <a:pt x="0" y="0"/>
                </a:moveTo>
                <a:lnTo>
                  <a:pt x="2771259" y="0"/>
                </a:lnTo>
                <a:lnTo>
                  <a:pt x="2771259" y="2860653"/>
                </a:lnTo>
                <a:lnTo>
                  <a:pt x="0" y="2860653"/>
                </a:lnTo>
                <a:lnTo>
                  <a:pt x="0" y="0"/>
                </a:lnTo>
                <a:close/>
              </a:path>
            </a:pathLst>
          </a:custGeom>
          <a:blipFill>
            <a:blip r:embed="rId8"/>
            <a:stretch>
              <a:fillRect/>
            </a:stretch>
          </a:blipFill>
        </p:spPr>
        <p:txBody>
          <a:bodyPr/>
          <a:lstStyle/>
          <a:p>
            <a:endParaRPr lang="es-ES"/>
          </a:p>
        </p:txBody>
      </p:sp>
      <p:sp>
        <p:nvSpPr>
          <p:cNvPr id="6" name="TextBox 6"/>
          <p:cNvSpPr txBox="1"/>
          <p:nvPr/>
        </p:nvSpPr>
        <p:spPr>
          <a:xfrm>
            <a:off x="1497859" y="5802300"/>
            <a:ext cx="6795091" cy="3209925"/>
          </a:xfrm>
          <a:prstGeom prst="rect">
            <a:avLst/>
          </a:prstGeom>
        </p:spPr>
        <p:txBody>
          <a:bodyPr lIns="0" tIns="0" rIns="0" bIns="0" rtlCol="0" anchor="t">
            <a:spAutoFit/>
          </a:bodyPr>
          <a:lstStyle/>
          <a:p>
            <a:pPr algn="just">
              <a:lnSpc>
                <a:spcPts val="3600"/>
              </a:lnSpc>
            </a:pPr>
            <a:r>
              <a:rPr lang="en-US" sz="3000">
                <a:solidFill>
                  <a:srgbClr val="FFFFFF"/>
                </a:solidFill>
                <a:latin typeface="Abhaya Libre"/>
                <a:ea typeface="Abhaya Libre"/>
                <a:cs typeface="Abhaya Libre"/>
                <a:sym typeface="Abhaya Libre"/>
              </a:rPr>
              <a:t>The Digital Single Market aims to create an online space where citizens and businesses can access digital goods and services easily and fairly across the EU. It includes measures for data protection, cybersecurity, and building a competitive digital economy.</a:t>
            </a:r>
          </a:p>
        </p:txBody>
      </p:sp>
      <p:sp>
        <p:nvSpPr>
          <p:cNvPr id="7" name="TextBox 7"/>
          <p:cNvSpPr txBox="1"/>
          <p:nvPr/>
        </p:nvSpPr>
        <p:spPr>
          <a:xfrm>
            <a:off x="2794487" y="886169"/>
            <a:ext cx="11957565" cy="965094"/>
          </a:xfrm>
          <a:prstGeom prst="rect">
            <a:avLst/>
          </a:prstGeom>
        </p:spPr>
        <p:txBody>
          <a:bodyPr lIns="0" tIns="0" rIns="0" bIns="0" rtlCol="0" anchor="t">
            <a:spAutoFit/>
          </a:bodyPr>
          <a:lstStyle/>
          <a:p>
            <a:pPr algn="l">
              <a:lnSpc>
                <a:spcPts val="7496"/>
              </a:lnSpc>
            </a:pPr>
            <a:r>
              <a:rPr lang="en-US" sz="6246" b="1">
                <a:solidFill>
                  <a:srgbClr val="FFFFFF"/>
                </a:solidFill>
                <a:latin typeface="Arimo Bold"/>
                <a:ea typeface="Arimo Bold"/>
                <a:cs typeface="Arimo Bold"/>
                <a:sym typeface="Arimo Bold"/>
              </a:rPr>
              <a:t>Overview of Major EU Policies</a:t>
            </a:r>
          </a:p>
        </p:txBody>
      </p:sp>
      <p:sp>
        <p:nvSpPr>
          <p:cNvPr id="8" name="TextBox 8"/>
          <p:cNvSpPr txBox="1"/>
          <p:nvPr/>
        </p:nvSpPr>
        <p:spPr>
          <a:xfrm>
            <a:off x="9144000" y="2684873"/>
            <a:ext cx="7742822" cy="3419475"/>
          </a:xfrm>
          <a:prstGeom prst="rect">
            <a:avLst/>
          </a:prstGeom>
        </p:spPr>
        <p:txBody>
          <a:bodyPr lIns="0" tIns="0" rIns="0" bIns="0" rtlCol="0" anchor="t">
            <a:spAutoFit/>
          </a:bodyPr>
          <a:lstStyle/>
          <a:p>
            <a:pPr algn="just">
              <a:lnSpc>
                <a:spcPts val="3840"/>
              </a:lnSpc>
            </a:pPr>
            <a:r>
              <a:rPr lang="en-US" sz="3200">
                <a:solidFill>
                  <a:srgbClr val="FFFFFF"/>
                </a:solidFill>
                <a:latin typeface="Abhaya Libre"/>
                <a:ea typeface="Abhaya Libre"/>
                <a:cs typeface="Abhaya Libre"/>
                <a:sym typeface="Abhaya Libre"/>
              </a:rPr>
              <a:t>The EU is a global leader in environmental protection, and its policies focus on combating climate change, preserving biodiversity, and promoting the sustainable use of resources. The European Green Deal is a key initiative aimed at making the EU climate-neutral by 2050.</a:t>
            </a:r>
          </a:p>
        </p:txBody>
      </p:sp>
      <p:sp>
        <p:nvSpPr>
          <p:cNvPr id="9" name="TextBox 9"/>
          <p:cNvSpPr txBox="1"/>
          <p:nvPr/>
        </p:nvSpPr>
        <p:spPr>
          <a:xfrm>
            <a:off x="4960130" y="2966343"/>
            <a:ext cx="3332820" cy="1844701"/>
          </a:xfrm>
          <a:prstGeom prst="rect">
            <a:avLst/>
          </a:prstGeom>
        </p:spPr>
        <p:txBody>
          <a:bodyPr lIns="0" tIns="0" rIns="0" bIns="0" rtlCol="0" anchor="t">
            <a:spAutoFit/>
          </a:bodyPr>
          <a:lstStyle/>
          <a:p>
            <a:pPr algn="r">
              <a:lnSpc>
                <a:spcPts val="4750"/>
              </a:lnSpc>
            </a:pPr>
            <a:r>
              <a:rPr lang="en-US" sz="5000" spc="-250">
                <a:solidFill>
                  <a:srgbClr val="4AC1DF"/>
                </a:solidFill>
                <a:latin typeface="League Spartan"/>
                <a:ea typeface="League Spartan"/>
                <a:cs typeface="League Spartan"/>
                <a:sym typeface="League Spartan"/>
              </a:rPr>
              <a:t>Digital Single Market</a:t>
            </a:r>
          </a:p>
        </p:txBody>
      </p:sp>
      <p:sp>
        <p:nvSpPr>
          <p:cNvPr id="10" name="TextBox 10"/>
          <p:cNvSpPr txBox="1"/>
          <p:nvPr/>
        </p:nvSpPr>
        <p:spPr>
          <a:xfrm>
            <a:off x="9144000" y="7071307"/>
            <a:ext cx="4971563" cy="1244626"/>
          </a:xfrm>
          <a:prstGeom prst="rect">
            <a:avLst/>
          </a:prstGeom>
        </p:spPr>
        <p:txBody>
          <a:bodyPr lIns="0" tIns="0" rIns="0" bIns="0" rtlCol="0" anchor="t">
            <a:spAutoFit/>
          </a:bodyPr>
          <a:lstStyle/>
          <a:p>
            <a:pPr algn="l">
              <a:lnSpc>
                <a:spcPts val="4750"/>
              </a:lnSpc>
            </a:pPr>
            <a:r>
              <a:rPr lang="en-US" sz="5000" spc="-250">
                <a:solidFill>
                  <a:srgbClr val="6BC30D"/>
                </a:solidFill>
                <a:latin typeface="League Spartan"/>
                <a:ea typeface="League Spartan"/>
                <a:cs typeface="League Spartan"/>
                <a:sym typeface="League Spartan"/>
              </a:rPr>
              <a:t>Environmental </a:t>
            </a:r>
          </a:p>
          <a:p>
            <a:pPr algn="l">
              <a:lnSpc>
                <a:spcPts val="4750"/>
              </a:lnSpc>
            </a:pPr>
            <a:r>
              <a:rPr lang="en-US" sz="5000" spc="-250">
                <a:solidFill>
                  <a:srgbClr val="6BC30D"/>
                </a:solidFill>
                <a:latin typeface="League Spartan"/>
                <a:ea typeface="League Spartan"/>
                <a:cs typeface="League Spartan"/>
                <a:sym typeface="League Spartan"/>
              </a:rPr>
              <a:t>Policy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grpSp>
        <p:nvGrpSpPr>
          <p:cNvPr id="3" name="Group 3"/>
          <p:cNvGrpSpPr/>
          <p:nvPr/>
        </p:nvGrpSpPr>
        <p:grpSpPr>
          <a:xfrm>
            <a:off x="11403248" y="3984696"/>
            <a:ext cx="2620774" cy="950805"/>
            <a:chOff x="0" y="0"/>
            <a:chExt cx="3494366" cy="1267739"/>
          </a:xfrm>
        </p:grpSpPr>
        <p:sp>
          <p:nvSpPr>
            <p:cNvPr id="4" name="Freeform 4"/>
            <p:cNvSpPr/>
            <p:nvPr/>
          </p:nvSpPr>
          <p:spPr>
            <a:xfrm>
              <a:off x="0" y="0"/>
              <a:ext cx="3494398" cy="1267786"/>
            </a:xfrm>
            <a:custGeom>
              <a:avLst/>
              <a:gdLst/>
              <a:ahLst/>
              <a:cxnLst/>
              <a:rect l="l" t="t" r="r" b="b"/>
              <a:pathLst>
                <a:path w="3494398" h="1267786">
                  <a:moveTo>
                    <a:pt x="3494398" y="0"/>
                  </a:moveTo>
                  <a:lnTo>
                    <a:pt x="0" y="0"/>
                  </a:lnTo>
                  <a:lnTo>
                    <a:pt x="0" y="1267786"/>
                  </a:lnTo>
                  <a:lnTo>
                    <a:pt x="3494398" y="1267786"/>
                  </a:lnTo>
                  <a:close/>
                </a:path>
              </a:pathLst>
            </a:custGeom>
            <a:solidFill>
              <a:srgbClr val="FFCC00"/>
            </a:solidFill>
          </p:spPr>
          <p:txBody>
            <a:bodyPr/>
            <a:lstStyle/>
            <a:p>
              <a:endParaRPr lang="es-ES"/>
            </a:p>
          </p:txBody>
        </p:sp>
        <p:sp>
          <p:nvSpPr>
            <p:cNvPr id="5" name="TextBox 5"/>
            <p:cNvSpPr txBox="1"/>
            <p:nvPr/>
          </p:nvSpPr>
          <p:spPr>
            <a:xfrm>
              <a:off x="0" y="-28575"/>
              <a:ext cx="3494366" cy="1296314"/>
            </a:xfrm>
            <a:prstGeom prst="rect">
              <a:avLst/>
            </a:prstGeom>
          </p:spPr>
          <p:txBody>
            <a:bodyPr lIns="50800" tIns="50800" rIns="50800" bIns="50800" rtlCol="0" anchor="ctr"/>
            <a:lstStyle/>
            <a:p>
              <a:pPr algn="ctr">
                <a:lnSpc>
                  <a:spcPts val="3839"/>
                </a:lnSpc>
              </a:pPr>
              <a:r>
                <a:rPr lang="en-US" sz="3199" b="1" dirty="0">
                  <a:solidFill>
                    <a:srgbClr val="080A78"/>
                  </a:solidFill>
                  <a:latin typeface="Arimo Bold"/>
                  <a:ea typeface="Arimo Bold"/>
                  <a:cs typeface="Arimo Bold"/>
                  <a:sym typeface="Arimo Bold"/>
                </a:rPr>
                <a:t>Erasmus+</a:t>
              </a:r>
            </a:p>
          </p:txBody>
        </p:sp>
      </p:grpSp>
      <p:sp>
        <p:nvSpPr>
          <p:cNvPr id="6" name="Freeform 6"/>
          <p:cNvSpPr/>
          <p:nvPr/>
        </p:nvSpPr>
        <p:spPr>
          <a:xfrm>
            <a:off x="4472240" y="576855"/>
            <a:ext cx="9343519" cy="9133290"/>
          </a:xfrm>
          <a:custGeom>
            <a:avLst/>
            <a:gdLst/>
            <a:ahLst/>
            <a:cxnLst/>
            <a:rect l="l" t="t" r="r" b="b"/>
            <a:pathLst>
              <a:path w="9343519" h="9133290">
                <a:moveTo>
                  <a:pt x="0" y="0"/>
                </a:moveTo>
                <a:lnTo>
                  <a:pt x="9343520" y="0"/>
                </a:lnTo>
                <a:lnTo>
                  <a:pt x="9343520" y="9133290"/>
                </a:lnTo>
                <a:lnTo>
                  <a:pt x="0" y="9133290"/>
                </a:lnTo>
                <a:lnTo>
                  <a:pt x="0" y="0"/>
                </a:lnTo>
                <a:close/>
              </a:path>
            </a:pathLst>
          </a:custGeom>
          <a:blipFill>
            <a:blip r:embed="rId4">
              <a:alphaModFix amt="37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7" name="Group 7"/>
          <p:cNvGrpSpPr/>
          <p:nvPr/>
        </p:nvGrpSpPr>
        <p:grpSpPr>
          <a:xfrm>
            <a:off x="3465701" y="3205521"/>
            <a:ext cx="3418725" cy="981062"/>
            <a:chOff x="0" y="0"/>
            <a:chExt cx="4558300" cy="1308082"/>
          </a:xfrm>
        </p:grpSpPr>
        <p:sp>
          <p:nvSpPr>
            <p:cNvPr id="8" name="Freeform 8"/>
            <p:cNvSpPr/>
            <p:nvPr/>
          </p:nvSpPr>
          <p:spPr>
            <a:xfrm>
              <a:off x="0" y="0"/>
              <a:ext cx="4558332" cy="1308129"/>
            </a:xfrm>
            <a:custGeom>
              <a:avLst/>
              <a:gdLst/>
              <a:ahLst/>
              <a:cxnLst/>
              <a:rect l="l" t="t" r="r" b="b"/>
              <a:pathLst>
                <a:path w="4558332" h="1308129">
                  <a:moveTo>
                    <a:pt x="4558332" y="0"/>
                  </a:moveTo>
                  <a:lnTo>
                    <a:pt x="0" y="0"/>
                  </a:lnTo>
                  <a:lnTo>
                    <a:pt x="0" y="1308129"/>
                  </a:lnTo>
                  <a:lnTo>
                    <a:pt x="4558332" y="1308129"/>
                  </a:lnTo>
                  <a:close/>
                </a:path>
              </a:pathLst>
            </a:custGeom>
            <a:solidFill>
              <a:srgbClr val="FFCC00"/>
            </a:solidFill>
          </p:spPr>
          <p:txBody>
            <a:bodyPr/>
            <a:lstStyle/>
            <a:p>
              <a:endParaRPr lang="es-ES"/>
            </a:p>
          </p:txBody>
        </p:sp>
        <p:sp>
          <p:nvSpPr>
            <p:cNvPr id="9" name="TextBox 9"/>
            <p:cNvSpPr txBox="1"/>
            <p:nvPr/>
          </p:nvSpPr>
          <p:spPr>
            <a:xfrm>
              <a:off x="0" y="-28575"/>
              <a:ext cx="4558300" cy="1336657"/>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Horizon Europe</a:t>
              </a:r>
            </a:p>
          </p:txBody>
        </p:sp>
      </p:grpSp>
      <p:grpSp>
        <p:nvGrpSpPr>
          <p:cNvPr id="10" name="Group 10"/>
          <p:cNvGrpSpPr/>
          <p:nvPr/>
        </p:nvGrpSpPr>
        <p:grpSpPr>
          <a:xfrm>
            <a:off x="3173129" y="7961143"/>
            <a:ext cx="3768447" cy="833295"/>
            <a:chOff x="0" y="0"/>
            <a:chExt cx="5024596" cy="1111060"/>
          </a:xfrm>
        </p:grpSpPr>
        <p:sp>
          <p:nvSpPr>
            <p:cNvPr id="11" name="Freeform 11"/>
            <p:cNvSpPr/>
            <p:nvPr/>
          </p:nvSpPr>
          <p:spPr>
            <a:xfrm>
              <a:off x="0" y="0"/>
              <a:ext cx="5024628" cy="1111107"/>
            </a:xfrm>
            <a:custGeom>
              <a:avLst/>
              <a:gdLst/>
              <a:ahLst/>
              <a:cxnLst/>
              <a:rect l="l" t="t" r="r" b="b"/>
              <a:pathLst>
                <a:path w="5024628" h="1111107">
                  <a:moveTo>
                    <a:pt x="5024628" y="0"/>
                  </a:moveTo>
                  <a:lnTo>
                    <a:pt x="0" y="0"/>
                  </a:lnTo>
                  <a:lnTo>
                    <a:pt x="0" y="1111107"/>
                  </a:lnTo>
                  <a:lnTo>
                    <a:pt x="5024628" y="1111107"/>
                  </a:lnTo>
                  <a:close/>
                </a:path>
              </a:pathLst>
            </a:custGeom>
            <a:solidFill>
              <a:srgbClr val="FFCC00"/>
            </a:solidFill>
          </p:spPr>
          <p:txBody>
            <a:bodyPr/>
            <a:lstStyle/>
            <a:p>
              <a:endParaRPr lang="es-ES"/>
            </a:p>
          </p:txBody>
        </p:sp>
        <p:sp>
          <p:nvSpPr>
            <p:cNvPr id="12" name="TextBox 12"/>
            <p:cNvSpPr txBox="1"/>
            <p:nvPr/>
          </p:nvSpPr>
          <p:spPr>
            <a:xfrm>
              <a:off x="0" y="-28575"/>
              <a:ext cx="5024596" cy="113963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LIFE Programme</a:t>
              </a:r>
            </a:p>
          </p:txBody>
        </p:sp>
      </p:grpSp>
      <p:grpSp>
        <p:nvGrpSpPr>
          <p:cNvPr id="13" name="Group 13"/>
          <p:cNvGrpSpPr/>
          <p:nvPr/>
        </p:nvGrpSpPr>
        <p:grpSpPr>
          <a:xfrm>
            <a:off x="3173129" y="6306112"/>
            <a:ext cx="3768447" cy="841055"/>
            <a:chOff x="0" y="0"/>
            <a:chExt cx="5024596" cy="1121407"/>
          </a:xfrm>
        </p:grpSpPr>
        <p:sp>
          <p:nvSpPr>
            <p:cNvPr id="14" name="Freeform 14"/>
            <p:cNvSpPr/>
            <p:nvPr/>
          </p:nvSpPr>
          <p:spPr>
            <a:xfrm>
              <a:off x="0" y="0"/>
              <a:ext cx="5024628" cy="1121454"/>
            </a:xfrm>
            <a:custGeom>
              <a:avLst/>
              <a:gdLst/>
              <a:ahLst/>
              <a:cxnLst/>
              <a:rect l="l" t="t" r="r" b="b"/>
              <a:pathLst>
                <a:path w="5024628" h="1121454">
                  <a:moveTo>
                    <a:pt x="5024628" y="0"/>
                  </a:moveTo>
                  <a:lnTo>
                    <a:pt x="0" y="0"/>
                  </a:lnTo>
                  <a:lnTo>
                    <a:pt x="0" y="1121454"/>
                  </a:lnTo>
                  <a:lnTo>
                    <a:pt x="5024628" y="1121454"/>
                  </a:lnTo>
                  <a:close/>
                </a:path>
              </a:pathLst>
            </a:custGeom>
            <a:solidFill>
              <a:srgbClr val="FFCC00"/>
            </a:solidFill>
          </p:spPr>
          <p:txBody>
            <a:bodyPr/>
            <a:lstStyle/>
            <a:p>
              <a:endParaRPr lang="es-ES"/>
            </a:p>
          </p:txBody>
        </p:sp>
        <p:sp>
          <p:nvSpPr>
            <p:cNvPr id="15" name="TextBox 15"/>
            <p:cNvSpPr txBox="1"/>
            <p:nvPr/>
          </p:nvSpPr>
          <p:spPr>
            <a:xfrm>
              <a:off x="0" y="-28575"/>
              <a:ext cx="5024596" cy="1149982"/>
            </a:xfrm>
            <a:prstGeom prst="rect">
              <a:avLst/>
            </a:prstGeom>
          </p:spPr>
          <p:txBody>
            <a:bodyPr lIns="50800" tIns="50800" rIns="50800" bIns="50800" rtlCol="0" anchor="ctr"/>
            <a:lstStyle/>
            <a:p>
              <a:pPr algn="ctr">
                <a:lnSpc>
                  <a:spcPts val="3840"/>
                </a:lnSpc>
              </a:pPr>
              <a:r>
                <a:rPr lang="en-US" sz="3200" b="1" dirty="0">
                  <a:solidFill>
                    <a:srgbClr val="080A78"/>
                  </a:solidFill>
                  <a:latin typeface="Arimo Bold"/>
                  <a:ea typeface="Arimo Bold"/>
                  <a:cs typeface="Arimo Bold"/>
                  <a:sym typeface="Arimo Bold"/>
                </a:rPr>
                <a:t>Creative Europe</a:t>
              </a:r>
            </a:p>
          </p:txBody>
        </p:sp>
      </p:grpSp>
      <p:grpSp>
        <p:nvGrpSpPr>
          <p:cNvPr id="16" name="Group 16"/>
          <p:cNvGrpSpPr/>
          <p:nvPr/>
        </p:nvGrpSpPr>
        <p:grpSpPr>
          <a:xfrm>
            <a:off x="1531425" y="4796183"/>
            <a:ext cx="5410151" cy="908430"/>
            <a:chOff x="0" y="0"/>
            <a:chExt cx="7213535" cy="1211240"/>
          </a:xfrm>
        </p:grpSpPr>
        <p:sp>
          <p:nvSpPr>
            <p:cNvPr id="17" name="Freeform 17"/>
            <p:cNvSpPr/>
            <p:nvPr/>
          </p:nvSpPr>
          <p:spPr>
            <a:xfrm>
              <a:off x="0" y="0"/>
              <a:ext cx="7213567" cy="1211287"/>
            </a:xfrm>
            <a:custGeom>
              <a:avLst/>
              <a:gdLst/>
              <a:ahLst/>
              <a:cxnLst/>
              <a:rect l="l" t="t" r="r" b="b"/>
              <a:pathLst>
                <a:path w="7213567" h="1211287">
                  <a:moveTo>
                    <a:pt x="7213567" y="0"/>
                  </a:moveTo>
                  <a:lnTo>
                    <a:pt x="0" y="0"/>
                  </a:lnTo>
                  <a:lnTo>
                    <a:pt x="0" y="1211287"/>
                  </a:lnTo>
                  <a:lnTo>
                    <a:pt x="7213567" y="1211287"/>
                  </a:lnTo>
                  <a:close/>
                </a:path>
              </a:pathLst>
            </a:custGeom>
            <a:solidFill>
              <a:srgbClr val="FFCC00"/>
            </a:solidFill>
          </p:spPr>
          <p:txBody>
            <a:bodyPr/>
            <a:lstStyle/>
            <a:p>
              <a:endParaRPr lang="es-ES"/>
            </a:p>
          </p:txBody>
        </p:sp>
        <p:sp>
          <p:nvSpPr>
            <p:cNvPr id="18" name="TextBox 18"/>
            <p:cNvSpPr txBox="1"/>
            <p:nvPr/>
          </p:nvSpPr>
          <p:spPr>
            <a:xfrm>
              <a:off x="0" y="-28575"/>
              <a:ext cx="7213535" cy="123981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European Solidarity Corps</a:t>
              </a:r>
            </a:p>
          </p:txBody>
        </p:sp>
      </p:grpSp>
      <p:grpSp>
        <p:nvGrpSpPr>
          <p:cNvPr id="19" name="Group 19"/>
          <p:cNvGrpSpPr/>
          <p:nvPr/>
        </p:nvGrpSpPr>
        <p:grpSpPr>
          <a:xfrm>
            <a:off x="11346426" y="5519213"/>
            <a:ext cx="2677596" cy="891600"/>
            <a:chOff x="0" y="0"/>
            <a:chExt cx="3570128" cy="1188800"/>
          </a:xfrm>
        </p:grpSpPr>
        <p:sp>
          <p:nvSpPr>
            <p:cNvPr id="20" name="Freeform 20"/>
            <p:cNvSpPr/>
            <p:nvPr/>
          </p:nvSpPr>
          <p:spPr>
            <a:xfrm>
              <a:off x="0" y="0"/>
              <a:ext cx="3570160" cy="1188847"/>
            </a:xfrm>
            <a:custGeom>
              <a:avLst/>
              <a:gdLst/>
              <a:ahLst/>
              <a:cxnLst/>
              <a:rect l="l" t="t" r="r" b="b"/>
              <a:pathLst>
                <a:path w="3570160" h="1188847">
                  <a:moveTo>
                    <a:pt x="3570160" y="0"/>
                  </a:moveTo>
                  <a:lnTo>
                    <a:pt x="0" y="0"/>
                  </a:lnTo>
                  <a:lnTo>
                    <a:pt x="0" y="1188847"/>
                  </a:lnTo>
                  <a:lnTo>
                    <a:pt x="3570160" y="1188847"/>
                  </a:lnTo>
                  <a:close/>
                </a:path>
              </a:pathLst>
            </a:custGeom>
            <a:solidFill>
              <a:srgbClr val="FFCC00"/>
            </a:solidFill>
          </p:spPr>
          <p:txBody>
            <a:bodyPr/>
            <a:lstStyle/>
            <a:p>
              <a:endParaRPr lang="es-ES"/>
            </a:p>
          </p:txBody>
        </p:sp>
        <p:sp>
          <p:nvSpPr>
            <p:cNvPr id="21" name="TextBox 21"/>
            <p:cNvSpPr txBox="1"/>
            <p:nvPr/>
          </p:nvSpPr>
          <p:spPr>
            <a:xfrm>
              <a:off x="0" y="-28575"/>
              <a:ext cx="3570128" cy="121737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DiscoverEU</a:t>
              </a:r>
            </a:p>
          </p:txBody>
        </p:sp>
      </p:grpSp>
      <p:grpSp>
        <p:nvGrpSpPr>
          <p:cNvPr id="22" name="Group 22"/>
          <p:cNvGrpSpPr/>
          <p:nvPr/>
        </p:nvGrpSpPr>
        <p:grpSpPr>
          <a:xfrm>
            <a:off x="11346426" y="7147167"/>
            <a:ext cx="4350199" cy="1214239"/>
            <a:chOff x="0" y="0"/>
            <a:chExt cx="5800265" cy="1618985"/>
          </a:xfrm>
        </p:grpSpPr>
        <p:sp>
          <p:nvSpPr>
            <p:cNvPr id="23" name="Freeform 23"/>
            <p:cNvSpPr/>
            <p:nvPr/>
          </p:nvSpPr>
          <p:spPr>
            <a:xfrm>
              <a:off x="0" y="0"/>
              <a:ext cx="5800297" cy="1619032"/>
            </a:xfrm>
            <a:custGeom>
              <a:avLst/>
              <a:gdLst/>
              <a:ahLst/>
              <a:cxnLst/>
              <a:rect l="l" t="t" r="r" b="b"/>
              <a:pathLst>
                <a:path w="5800297" h="1619032">
                  <a:moveTo>
                    <a:pt x="5800297" y="0"/>
                  </a:moveTo>
                  <a:lnTo>
                    <a:pt x="0" y="0"/>
                  </a:lnTo>
                  <a:lnTo>
                    <a:pt x="0" y="1619032"/>
                  </a:lnTo>
                  <a:lnTo>
                    <a:pt x="5800297" y="1619032"/>
                  </a:lnTo>
                  <a:close/>
                </a:path>
              </a:pathLst>
            </a:custGeom>
            <a:solidFill>
              <a:srgbClr val="FFCC00"/>
            </a:solidFill>
          </p:spPr>
          <p:txBody>
            <a:bodyPr/>
            <a:lstStyle/>
            <a:p>
              <a:endParaRPr lang="es-ES"/>
            </a:p>
          </p:txBody>
        </p:sp>
        <p:sp>
          <p:nvSpPr>
            <p:cNvPr id="24" name="TextBox 24"/>
            <p:cNvSpPr txBox="1"/>
            <p:nvPr/>
          </p:nvSpPr>
          <p:spPr>
            <a:xfrm>
              <a:off x="0" y="-28575"/>
              <a:ext cx="5800265" cy="1647560"/>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Cohesion Funds and Structural Funds</a:t>
              </a:r>
            </a:p>
          </p:txBody>
        </p:sp>
      </p:grpSp>
      <p:grpSp>
        <p:nvGrpSpPr>
          <p:cNvPr id="25" name="Group 25"/>
          <p:cNvGrpSpPr/>
          <p:nvPr/>
        </p:nvGrpSpPr>
        <p:grpSpPr>
          <a:xfrm>
            <a:off x="6941576" y="3321858"/>
            <a:ext cx="4404850" cy="5286310"/>
            <a:chOff x="0" y="0"/>
            <a:chExt cx="5873133" cy="7048413"/>
          </a:xfrm>
        </p:grpSpPr>
        <p:grpSp>
          <p:nvGrpSpPr>
            <p:cNvPr id="26" name="Group 26"/>
            <p:cNvGrpSpPr/>
            <p:nvPr/>
          </p:nvGrpSpPr>
          <p:grpSpPr>
            <a:xfrm>
              <a:off x="2668265" y="0"/>
              <a:ext cx="536600" cy="536600"/>
              <a:chOff x="0" y="0"/>
              <a:chExt cx="536600" cy="536600"/>
            </a:xfrm>
          </p:grpSpPr>
          <p:sp>
            <p:nvSpPr>
              <p:cNvPr id="27" name="Freeform 27"/>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28" name="Freeform 28"/>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29" name="Group 29"/>
            <p:cNvGrpSpPr/>
            <p:nvPr/>
          </p:nvGrpSpPr>
          <p:grpSpPr>
            <a:xfrm>
              <a:off x="2668265" y="6511813"/>
              <a:ext cx="536600" cy="536600"/>
              <a:chOff x="0" y="0"/>
              <a:chExt cx="536600" cy="536600"/>
            </a:xfrm>
          </p:grpSpPr>
          <p:sp>
            <p:nvSpPr>
              <p:cNvPr id="30" name="Freeform 30"/>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31" name="Freeform 31"/>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32" name="Group 32"/>
            <p:cNvGrpSpPr/>
            <p:nvPr/>
          </p:nvGrpSpPr>
          <p:grpSpPr>
            <a:xfrm>
              <a:off x="2668265" y="5426512"/>
              <a:ext cx="536600" cy="536600"/>
              <a:chOff x="0" y="0"/>
              <a:chExt cx="536600" cy="536600"/>
            </a:xfrm>
          </p:grpSpPr>
          <p:sp>
            <p:nvSpPr>
              <p:cNvPr id="33" name="Freeform 33"/>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34" name="Freeform 34"/>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35" name="Group 35"/>
            <p:cNvGrpSpPr/>
            <p:nvPr/>
          </p:nvGrpSpPr>
          <p:grpSpPr>
            <a:xfrm>
              <a:off x="2668265" y="4341211"/>
              <a:ext cx="536600" cy="536600"/>
              <a:chOff x="0" y="0"/>
              <a:chExt cx="536600" cy="536600"/>
            </a:xfrm>
          </p:grpSpPr>
          <p:sp>
            <p:nvSpPr>
              <p:cNvPr id="36" name="Freeform 36"/>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37" name="Freeform 37"/>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38" name="Group 38"/>
            <p:cNvGrpSpPr/>
            <p:nvPr/>
          </p:nvGrpSpPr>
          <p:grpSpPr>
            <a:xfrm>
              <a:off x="2668265" y="3255907"/>
              <a:ext cx="536600" cy="536600"/>
              <a:chOff x="0" y="0"/>
              <a:chExt cx="536600" cy="536600"/>
            </a:xfrm>
          </p:grpSpPr>
          <p:sp>
            <p:nvSpPr>
              <p:cNvPr id="39" name="Freeform 39"/>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40" name="Freeform 40"/>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41" name="Group 41"/>
            <p:cNvGrpSpPr/>
            <p:nvPr/>
          </p:nvGrpSpPr>
          <p:grpSpPr>
            <a:xfrm>
              <a:off x="2668265" y="2170605"/>
              <a:ext cx="536600" cy="536600"/>
              <a:chOff x="0" y="0"/>
              <a:chExt cx="536600" cy="536600"/>
            </a:xfrm>
          </p:grpSpPr>
          <p:sp>
            <p:nvSpPr>
              <p:cNvPr id="42" name="Freeform 42"/>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43" name="Freeform 43"/>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grpSp>
          <p:nvGrpSpPr>
            <p:cNvPr id="44" name="Group 44"/>
            <p:cNvGrpSpPr/>
            <p:nvPr/>
          </p:nvGrpSpPr>
          <p:grpSpPr>
            <a:xfrm>
              <a:off x="2668265" y="1085301"/>
              <a:ext cx="536600" cy="536600"/>
              <a:chOff x="0" y="0"/>
              <a:chExt cx="536600" cy="536600"/>
            </a:xfrm>
          </p:grpSpPr>
          <p:sp>
            <p:nvSpPr>
              <p:cNvPr id="45" name="Freeform 45"/>
              <p:cNvSpPr/>
              <p:nvPr/>
            </p:nvSpPr>
            <p:spPr>
              <a:xfrm>
                <a:off x="12700" y="12700"/>
                <a:ext cx="511175" cy="511175"/>
              </a:xfrm>
              <a:custGeom>
                <a:avLst/>
                <a:gdLst/>
                <a:ahLst/>
                <a:cxnLst/>
                <a:rect l="l" t="t" r="r" b="b"/>
                <a:pathLst>
                  <a:path w="511175" h="511175">
                    <a:moveTo>
                      <a:pt x="0" y="0"/>
                    </a:moveTo>
                    <a:lnTo>
                      <a:pt x="511175" y="0"/>
                    </a:lnTo>
                    <a:lnTo>
                      <a:pt x="511175" y="511175"/>
                    </a:lnTo>
                    <a:lnTo>
                      <a:pt x="0" y="511175"/>
                    </a:lnTo>
                    <a:close/>
                  </a:path>
                </a:pathLst>
              </a:custGeom>
              <a:solidFill>
                <a:srgbClr val="FFCC00"/>
              </a:solidFill>
            </p:spPr>
            <p:txBody>
              <a:bodyPr/>
              <a:lstStyle/>
              <a:p>
                <a:endParaRPr lang="es-ES"/>
              </a:p>
            </p:txBody>
          </p:sp>
          <p:sp>
            <p:nvSpPr>
              <p:cNvPr id="46" name="Freeform 46"/>
              <p:cNvSpPr/>
              <p:nvPr/>
            </p:nvSpPr>
            <p:spPr>
              <a:xfrm>
                <a:off x="0" y="0"/>
                <a:ext cx="536575" cy="536575"/>
              </a:xfrm>
              <a:custGeom>
                <a:avLst/>
                <a:gdLst/>
                <a:ahLst/>
                <a:cxnLst/>
                <a:rect l="l" t="t" r="r" b="b"/>
                <a:pathLst>
                  <a:path w="536575" h="536575">
                    <a:moveTo>
                      <a:pt x="12700" y="0"/>
                    </a:moveTo>
                    <a:lnTo>
                      <a:pt x="523875" y="0"/>
                    </a:lnTo>
                    <a:cubicBezTo>
                      <a:pt x="530860" y="0"/>
                      <a:pt x="536575" y="5715"/>
                      <a:pt x="536575" y="12700"/>
                    </a:cubicBezTo>
                    <a:lnTo>
                      <a:pt x="536575" y="523875"/>
                    </a:lnTo>
                    <a:cubicBezTo>
                      <a:pt x="536575" y="530860"/>
                      <a:pt x="530860" y="536575"/>
                      <a:pt x="523875" y="536575"/>
                    </a:cubicBezTo>
                    <a:lnTo>
                      <a:pt x="12700" y="536575"/>
                    </a:lnTo>
                    <a:cubicBezTo>
                      <a:pt x="5715" y="536575"/>
                      <a:pt x="0" y="530860"/>
                      <a:pt x="0" y="523875"/>
                    </a:cubicBezTo>
                    <a:lnTo>
                      <a:pt x="0" y="12700"/>
                    </a:lnTo>
                    <a:cubicBezTo>
                      <a:pt x="0" y="5715"/>
                      <a:pt x="5715" y="0"/>
                      <a:pt x="12700" y="0"/>
                    </a:cubicBezTo>
                    <a:moveTo>
                      <a:pt x="12700" y="25400"/>
                    </a:moveTo>
                    <a:lnTo>
                      <a:pt x="12700" y="12700"/>
                    </a:lnTo>
                    <a:lnTo>
                      <a:pt x="25400" y="12700"/>
                    </a:lnTo>
                    <a:lnTo>
                      <a:pt x="25400" y="523875"/>
                    </a:lnTo>
                    <a:lnTo>
                      <a:pt x="12700" y="523875"/>
                    </a:lnTo>
                    <a:lnTo>
                      <a:pt x="12700" y="511175"/>
                    </a:lnTo>
                    <a:lnTo>
                      <a:pt x="523875" y="511175"/>
                    </a:lnTo>
                    <a:lnTo>
                      <a:pt x="523875" y="523875"/>
                    </a:lnTo>
                    <a:lnTo>
                      <a:pt x="511175" y="523875"/>
                    </a:lnTo>
                    <a:lnTo>
                      <a:pt x="511175" y="12700"/>
                    </a:lnTo>
                    <a:lnTo>
                      <a:pt x="523875" y="12700"/>
                    </a:lnTo>
                    <a:lnTo>
                      <a:pt x="523875" y="25400"/>
                    </a:lnTo>
                    <a:lnTo>
                      <a:pt x="12700" y="25400"/>
                    </a:lnTo>
                    <a:close/>
                  </a:path>
                </a:pathLst>
              </a:custGeom>
              <a:solidFill>
                <a:srgbClr val="FFCC00"/>
              </a:solidFill>
            </p:spPr>
            <p:txBody>
              <a:bodyPr/>
              <a:lstStyle/>
              <a:p>
                <a:endParaRPr lang="es-ES"/>
              </a:p>
            </p:txBody>
          </p:sp>
        </p:grpSp>
        <p:sp>
          <p:nvSpPr>
            <p:cNvPr id="47" name="AutoShape 47"/>
            <p:cNvSpPr/>
            <p:nvPr/>
          </p:nvSpPr>
          <p:spPr>
            <a:xfrm>
              <a:off x="2662202" y="798238"/>
              <a:ext cx="548726"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48" name="AutoShape 48"/>
            <p:cNvSpPr/>
            <p:nvPr/>
          </p:nvSpPr>
          <p:spPr>
            <a:xfrm>
              <a:off x="2662201" y="1883541"/>
              <a:ext cx="548729"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49" name="AutoShape 49"/>
            <p:cNvSpPr/>
            <p:nvPr/>
          </p:nvSpPr>
          <p:spPr>
            <a:xfrm>
              <a:off x="2662202" y="2968844"/>
              <a:ext cx="548726"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50" name="AutoShape 50"/>
            <p:cNvSpPr/>
            <p:nvPr/>
          </p:nvSpPr>
          <p:spPr>
            <a:xfrm>
              <a:off x="2662201" y="4054146"/>
              <a:ext cx="548729"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51" name="AutoShape 51"/>
            <p:cNvSpPr/>
            <p:nvPr/>
          </p:nvSpPr>
          <p:spPr>
            <a:xfrm>
              <a:off x="2662202" y="5139449"/>
              <a:ext cx="548726"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52" name="AutoShape 52"/>
            <p:cNvSpPr/>
            <p:nvPr/>
          </p:nvSpPr>
          <p:spPr>
            <a:xfrm>
              <a:off x="2662202" y="6224750"/>
              <a:ext cx="548726" cy="25400"/>
            </a:xfrm>
            <a:prstGeom prst="line">
              <a:avLst/>
            </a:prstGeom>
            <a:ln w="25400" cap="rnd">
              <a:solidFill>
                <a:srgbClr val="FFFFFF"/>
              </a:solidFill>
              <a:prstDash val="solid"/>
              <a:headEnd type="none" w="sm" len="sm"/>
              <a:tailEnd type="none" w="sm" len="sm"/>
            </a:ln>
          </p:spPr>
          <p:txBody>
            <a:bodyPr/>
            <a:lstStyle/>
            <a:p>
              <a:endParaRPr lang="es-ES"/>
            </a:p>
          </p:txBody>
        </p:sp>
        <p:sp>
          <p:nvSpPr>
            <p:cNvPr id="53" name="AutoShape 53"/>
            <p:cNvSpPr/>
            <p:nvPr/>
          </p:nvSpPr>
          <p:spPr>
            <a:xfrm flipV="1">
              <a:off x="0" y="268300"/>
              <a:ext cx="2668265" cy="0"/>
            </a:xfrm>
            <a:prstGeom prst="line">
              <a:avLst/>
            </a:prstGeom>
            <a:ln w="25400" cap="rnd">
              <a:solidFill>
                <a:srgbClr val="FFFFFF"/>
              </a:solidFill>
              <a:prstDash val="solid"/>
              <a:headEnd type="diamond" w="lg" len="lg"/>
              <a:tailEnd type="none" w="sm" len="sm"/>
            </a:ln>
          </p:spPr>
          <p:txBody>
            <a:bodyPr/>
            <a:lstStyle/>
            <a:p>
              <a:endParaRPr lang="es-ES"/>
            </a:p>
          </p:txBody>
        </p:sp>
        <p:sp>
          <p:nvSpPr>
            <p:cNvPr id="54" name="AutoShape 54"/>
            <p:cNvSpPr/>
            <p:nvPr/>
          </p:nvSpPr>
          <p:spPr>
            <a:xfrm flipV="1">
              <a:off x="3204840" y="1353601"/>
              <a:ext cx="2668293" cy="0"/>
            </a:xfrm>
            <a:prstGeom prst="line">
              <a:avLst/>
            </a:prstGeom>
            <a:ln w="25400" cap="rnd">
              <a:solidFill>
                <a:srgbClr val="FFFFFF"/>
              </a:solidFill>
              <a:prstDash val="solid"/>
              <a:headEnd type="none" w="sm" len="sm"/>
              <a:tailEnd type="diamond" w="lg" len="lg"/>
            </a:ln>
          </p:spPr>
          <p:txBody>
            <a:bodyPr/>
            <a:lstStyle/>
            <a:p>
              <a:endParaRPr lang="es-ES"/>
            </a:p>
          </p:txBody>
        </p:sp>
        <p:sp>
          <p:nvSpPr>
            <p:cNvPr id="55" name="AutoShape 55"/>
            <p:cNvSpPr/>
            <p:nvPr/>
          </p:nvSpPr>
          <p:spPr>
            <a:xfrm>
              <a:off x="3204840" y="3524207"/>
              <a:ext cx="2668293" cy="0"/>
            </a:xfrm>
            <a:prstGeom prst="line">
              <a:avLst/>
            </a:prstGeom>
            <a:ln w="25400" cap="rnd">
              <a:solidFill>
                <a:srgbClr val="FFFFFF"/>
              </a:solidFill>
              <a:prstDash val="solid"/>
              <a:headEnd type="none" w="sm" len="sm"/>
              <a:tailEnd type="diamond" w="lg" len="lg"/>
            </a:ln>
          </p:spPr>
          <p:txBody>
            <a:bodyPr/>
            <a:lstStyle/>
            <a:p>
              <a:endParaRPr lang="es-ES"/>
            </a:p>
          </p:txBody>
        </p:sp>
        <p:sp>
          <p:nvSpPr>
            <p:cNvPr id="56" name="AutoShape 56"/>
            <p:cNvSpPr/>
            <p:nvPr/>
          </p:nvSpPr>
          <p:spPr>
            <a:xfrm>
              <a:off x="3204840" y="5694812"/>
              <a:ext cx="2668293" cy="0"/>
            </a:xfrm>
            <a:prstGeom prst="line">
              <a:avLst/>
            </a:prstGeom>
            <a:ln w="25400" cap="rnd">
              <a:solidFill>
                <a:srgbClr val="FFFFFF"/>
              </a:solidFill>
              <a:prstDash val="solid"/>
              <a:headEnd type="none" w="sm" len="sm"/>
              <a:tailEnd type="diamond" w="lg" len="lg"/>
            </a:ln>
          </p:spPr>
          <p:txBody>
            <a:bodyPr/>
            <a:lstStyle/>
            <a:p>
              <a:endParaRPr lang="es-ES"/>
            </a:p>
          </p:txBody>
        </p:sp>
        <p:sp>
          <p:nvSpPr>
            <p:cNvPr id="57" name="AutoShape 57"/>
            <p:cNvSpPr/>
            <p:nvPr/>
          </p:nvSpPr>
          <p:spPr>
            <a:xfrm>
              <a:off x="32" y="2438905"/>
              <a:ext cx="2668233" cy="0"/>
            </a:xfrm>
            <a:prstGeom prst="line">
              <a:avLst/>
            </a:prstGeom>
            <a:ln w="25400" cap="rnd">
              <a:solidFill>
                <a:srgbClr val="FFFFFF"/>
              </a:solidFill>
              <a:prstDash val="solid"/>
              <a:headEnd type="diamond" w="lg" len="lg"/>
              <a:tailEnd type="none" w="sm" len="sm"/>
            </a:ln>
          </p:spPr>
          <p:txBody>
            <a:bodyPr/>
            <a:lstStyle/>
            <a:p>
              <a:endParaRPr lang="es-ES"/>
            </a:p>
          </p:txBody>
        </p:sp>
        <p:sp>
          <p:nvSpPr>
            <p:cNvPr id="58" name="AutoShape 58"/>
            <p:cNvSpPr/>
            <p:nvPr/>
          </p:nvSpPr>
          <p:spPr>
            <a:xfrm>
              <a:off x="32" y="4609511"/>
              <a:ext cx="2668233" cy="0"/>
            </a:xfrm>
            <a:prstGeom prst="line">
              <a:avLst/>
            </a:prstGeom>
            <a:ln w="25400" cap="rnd">
              <a:solidFill>
                <a:srgbClr val="FFFFFF"/>
              </a:solidFill>
              <a:prstDash val="solid"/>
              <a:headEnd type="diamond" w="lg" len="lg"/>
              <a:tailEnd type="none" w="sm" len="sm"/>
            </a:ln>
          </p:spPr>
          <p:txBody>
            <a:bodyPr/>
            <a:lstStyle/>
            <a:p>
              <a:endParaRPr lang="es-ES"/>
            </a:p>
          </p:txBody>
        </p:sp>
        <p:sp>
          <p:nvSpPr>
            <p:cNvPr id="59" name="AutoShape 59"/>
            <p:cNvSpPr/>
            <p:nvPr/>
          </p:nvSpPr>
          <p:spPr>
            <a:xfrm>
              <a:off x="32" y="6780113"/>
              <a:ext cx="2668233" cy="0"/>
            </a:xfrm>
            <a:prstGeom prst="line">
              <a:avLst/>
            </a:prstGeom>
            <a:ln w="25400" cap="rnd">
              <a:solidFill>
                <a:srgbClr val="FFFFFF"/>
              </a:solidFill>
              <a:prstDash val="solid"/>
              <a:headEnd type="diamond" w="lg" len="lg"/>
              <a:tailEnd type="none" w="sm" len="sm"/>
            </a:ln>
          </p:spPr>
          <p:txBody>
            <a:bodyPr/>
            <a:lstStyle/>
            <a:p>
              <a:endParaRPr lang="es-ES"/>
            </a:p>
          </p:txBody>
        </p:sp>
      </p:grpSp>
      <p:sp>
        <p:nvSpPr>
          <p:cNvPr id="60" name="TextBox 60"/>
          <p:cNvSpPr txBox="1"/>
          <p:nvPr/>
        </p:nvSpPr>
        <p:spPr>
          <a:xfrm>
            <a:off x="1531425" y="943375"/>
            <a:ext cx="15727875" cy="1095375"/>
          </a:xfrm>
          <a:prstGeom prst="rect">
            <a:avLst/>
          </a:prstGeom>
        </p:spPr>
        <p:txBody>
          <a:bodyPr lIns="0" tIns="0" rIns="0" bIns="0" rtlCol="0" anchor="t">
            <a:spAutoFit/>
          </a:bodyPr>
          <a:lstStyle/>
          <a:p>
            <a:pPr algn="l">
              <a:lnSpc>
                <a:spcPts val="8400"/>
              </a:lnSpc>
            </a:pPr>
            <a:r>
              <a:rPr lang="en-US" sz="7000" b="1">
                <a:solidFill>
                  <a:srgbClr val="FFFFFF"/>
                </a:solidFill>
                <a:latin typeface="Arimo Bold"/>
                <a:ea typeface="Arimo Bold"/>
                <a:cs typeface="Arimo Bold"/>
                <a:sym typeface="Arimo Bold"/>
              </a:rPr>
              <a:t>EU Funding Programs &amp; Initiatives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sp>
        <p:nvSpPr>
          <p:cNvPr id="3" name="Freeform 3"/>
          <p:cNvSpPr/>
          <p:nvPr/>
        </p:nvSpPr>
        <p:spPr>
          <a:xfrm>
            <a:off x="4472240" y="576855"/>
            <a:ext cx="9343519" cy="9133290"/>
          </a:xfrm>
          <a:custGeom>
            <a:avLst/>
            <a:gdLst/>
            <a:ahLst/>
            <a:cxnLst/>
            <a:rect l="l" t="t" r="r" b="b"/>
            <a:pathLst>
              <a:path w="9343519" h="9133290">
                <a:moveTo>
                  <a:pt x="0" y="0"/>
                </a:moveTo>
                <a:lnTo>
                  <a:pt x="9343520" y="0"/>
                </a:lnTo>
                <a:lnTo>
                  <a:pt x="9343520" y="9133290"/>
                </a:lnTo>
                <a:lnTo>
                  <a:pt x="0" y="9133290"/>
                </a:lnTo>
                <a:lnTo>
                  <a:pt x="0" y="0"/>
                </a:lnTo>
                <a:close/>
              </a:path>
            </a:pathLst>
          </a:custGeom>
          <a:blipFill>
            <a:blip r:embed="rId4">
              <a:alphaModFix amt="37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3173129" y="7961143"/>
            <a:ext cx="3768447" cy="833295"/>
            <a:chOff x="0" y="0"/>
            <a:chExt cx="5024596" cy="1111060"/>
          </a:xfrm>
        </p:grpSpPr>
        <p:sp>
          <p:nvSpPr>
            <p:cNvPr id="5" name="Freeform 5"/>
            <p:cNvSpPr/>
            <p:nvPr/>
          </p:nvSpPr>
          <p:spPr>
            <a:xfrm>
              <a:off x="0" y="0"/>
              <a:ext cx="5024628" cy="1111107"/>
            </a:xfrm>
            <a:custGeom>
              <a:avLst/>
              <a:gdLst/>
              <a:ahLst/>
              <a:cxnLst/>
              <a:rect l="l" t="t" r="r" b="b"/>
              <a:pathLst>
                <a:path w="5024628" h="1111107">
                  <a:moveTo>
                    <a:pt x="5024628" y="0"/>
                  </a:moveTo>
                  <a:lnTo>
                    <a:pt x="0" y="0"/>
                  </a:lnTo>
                  <a:lnTo>
                    <a:pt x="0" y="1111107"/>
                  </a:lnTo>
                  <a:lnTo>
                    <a:pt x="5024628" y="1111107"/>
                  </a:lnTo>
                  <a:close/>
                </a:path>
              </a:pathLst>
            </a:custGeom>
            <a:solidFill>
              <a:srgbClr val="FFCC00"/>
            </a:solidFill>
          </p:spPr>
          <p:txBody>
            <a:bodyPr/>
            <a:lstStyle/>
            <a:p>
              <a:endParaRPr lang="es-ES"/>
            </a:p>
          </p:txBody>
        </p:sp>
        <p:sp>
          <p:nvSpPr>
            <p:cNvPr id="6" name="TextBox 6"/>
            <p:cNvSpPr txBox="1"/>
            <p:nvPr/>
          </p:nvSpPr>
          <p:spPr>
            <a:xfrm>
              <a:off x="0" y="-28575"/>
              <a:ext cx="5024596" cy="113963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LIFE Programme</a:t>
              </a:r>
            </a:p>
          </p:txBody>
        </p:sp>
      </p:grpSp>
      <p:grpSp>
        <p:nvGrpSpPr>
          <p:cNvPr id="7" name="Group 7"/>
          <p:cNvGrpSpPr/>
          <p:nvPr/>
        </p:nvGrpSpPr>
        <p:grpSpPr>
          <a:xfrm>
            <a:off x="3173129" y="6306112"/>
            <a:ext cx="3768447" cy="841055"/>
            <a:chOff x="0" y="0"/>
            <a:chExt cx="5024596" cy="1121407"/>
          </a:xfrm>
        </p:grpSpPr>
        <p:sp>
          <p:nvSpPr>
            <p:cNvPr id="8" name="Freeform 8"/>
            <p:cNvSpPr/>
            <p:nvPr/>
          </p:nvSpPr>
          <p:spPr>
            <a:xfrm>
              <a:off x="0" y="0"/>
              <a:ext cx="5024628" cy="1121454"/>
            </a:xfrm>
            <a:custGeom>
              <a:avLst/>
              <a:gdLst/>
              <a:ahLst/>
              <a:cxnLst/>
              <a:rect l="l" t="t" r="r" b="b"/>
              <a:pathLst>
                <a:path w="5024628" h="1121454">
                  <a:moveTo>
                    <a:pt x="5024628" y="0"/>
                  </a:moveTo>
                  <a:lnTo>
                    <a:pt x="0" y="0"/>
                  </a:lnTo>
                  <a:lnTo>
                    <a:pt x="0" y="1121454"/>
                  </a:lnTo>
                  <a:lnTo>
                    <a:pt x="5024628" y="1121454"/>
                  </a:lnTo>
                  <a:close/>
                </a:path>
              </a:pathLst>
            </a:custGeom>
            <a:solidFill>
              <a:srgbClr val="FFCC00"/>
            </a:solidFill>
          </p:spPr>
          <p:txBody>
            <a:bodyPr/>
            <a:lstStyle/>
            <a:p>
              <a:endParaRPr lang="es-ES"/>
            </a:p>
          </p:txBody>
        </p:sp>
        <p:sp>
          <p:nvSpPr>
            <p:cNvPr id="9" name="TextBox 9"/>
            <p:cNvSpPr txBox="1"/>
            <p:nvPr/>
          </p:nvSpPr>
          <p:spPr>
            <a:xfrm>
              <a:off x="0" y="-28575"/>
              <a:ext cx="5024596" cy="1149982"/>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Creative Europe</a:t>
              </a:r>
            </a:p>
          </p:txBody>
        </p:sp>
      </p:grpSp>
      <p:grpSp>
        <p:nvGrpSpPr>
          <p:cNvPr id="10" name="Group 10"/>
          <p:cNvGrpSpPr/>
          <p:nvPr/>
        </p:nvGrpSpPr>
        <p:grpSpPr>
          <a:xfrm>
            <a:off x="1531425" y="4796183"/>
            <a:ext cx="5410151" cy="908430"/>
            <a:chOff x="0" y="0"/>
            <a:chExt cx="7213535" cy="1211240"/>
          </a:xfrm>
        </p:grpSpPr>
        <p:sp>
          <p:nvSpPr>
            <p:cNvPr id="11" name="Freeform 11"/>
            <p:cNvSpPr/>
            <p:nvPr/>
          </p:nvSpPr>
          <p:spPr>
            <a:xfrm>
              <a:off x="0" y="0"/>
              <a:ext cx="7213567" cy="1211287"/>
            </a:xfrm>
            <a:custGeom>
              <a:avLst/>
              <a:gdLst/>
              <a:ahLst/>
              <a:cxnLst/>
              <a:rect l="l" t="t" r="r" b="b"/>
              <a:pathLst>
                <a:path w="7213567" h="1211287">
                  <a:moveTo>
                    <a:pt x="7213567" y="0"/>
                  </a:moveTo>
                  <a:lnTo>
                    <a:pt x="0" y="0"/>
                  </a:lnTo>
                  <a:lnTo>
                    <a:pt x="0" y="1211287"/>
                  </a:lnTo>
                  <a:lnTo>
                    <a:pt x="7213567" y="1211287"/>
                  </a:lnTo>
                  <a:close/>
                </a:path>
              </a:pathLst>
            </a:custGeom>
            <a:solidFill>
              <a:srgbClr val="FFCC00"/>
            </a:solidFill>
          </p:spPr>
          <p:txBody>
            <a:bodyPr/>
            <a:lstStyle/>
            <a:p>
              <a:endParaRPr lang="es-ES"/>
            </a:p>
          </p:txBody>
        </p:sp>
        <p:sp>
          <p:nvSpPr>
            <p:cNvPr id="12" name="TextBox 12"/>
            <p:cNvSpPr txBox="1"/>
            <p:nvPr/>
          </p:nvSpPr>
          <p:spPr>
            <a:xfrm>
              <a:off x="0" y="-28575"/>
              <a:ext cx="7213535" cy="123981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European Solidarity Corps</a:t>
              </a:r>
            </a:p>
          </p:txBody>
        </p:sp>
      </p:grpSp>
      <p:grpSp>
        <p:nvGrpSpPr>
          <p:cNvPr id="13" name="Group 13"/>
          <p:cNvGrpSpPr/>
          <p:nvPr/>
        </p:nvGrpSpPr>
        <p:grpSpPr>
          <a:xfrm>
            <a:off x="3465701" y="3205521"/>
            <a:ext cx="3418725" cy="981062"/>
            <a:chOff x="0" y="0"/>
            <a:chExt cx="4558300" cy="1308082"/>
          </a:xfrm>
        </p:grpSpPr>
        <p:sp>
          <p:nvSpPr>
            <p:cNvPr id="14" name="Freeform 14"/>
            <p:cNvSpPr/>
            <p:nvPr/>
          </p:nvSpPr>
          <p:spPr>
            <a:xfrm>
              <a:off x="0" y="0"/>
              <a:ext cx="4558332" cy="1308129"/>
            </a:xfrm>
            <a:custGeom>
              <a:avLst/>
              <a:gdLst/>
              <a:ahLst/>
              <a:cxnLst/>
              <a:rect l="l" t="t" r="r" b="b"/>
              <a:pathLst>
                <a:path w="4558332" h="1308129">
                  <a:moveTo>
                    <a:pt x="4558332" y="0"/>
                  </a:moveTo>
                  <a:lnTo>
                    <a:pt x="0" y="0"/>
                  </a:lnTo>
                  <a:lnTo>
                    <a:pt x="0" y="1308129"/>
                  </a:lnTo>
                  <a:lnTo>
                    <a:pt x="4558332" y="1308129"/>
                  </a:lnTo>
                  <a:close/>
                </a:path>
              </a:pathLst>
            </a:custGeom>
            <a:solidFill>
              <a:srgbClr val="FFCC00"/>
            </a:solidFill>
          </p:spPr>
          <p:txBody>
            <a:bodyPr/>
            <a:lstStyle/>
            <a:p>
              <a:endParaRPr lang="es-ES"/>
            </a:p>
          </p:txBody>
        </p:sp>
        <p:sp>
          <p:nvSpPr>
            <p:cNvPr id="15" name="TextBox 15"/>
            <p:cNvSpPr txBox="1"/>
            <p:nvPr/>
          </p:nvSpPr>
          <p:spPr>
            <a:xfrm>
              <a:off x="0" y="-28575"/>
              <a:ext cx="4558300" cy="1336657"/>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Horizon Europe</a:t>
              </a:r>
            </a:p>
          </p:txBody>
        </p:sp>
      </p:grpSp>
      <p:sp>
        <p:nvSpPr>
          <p:cNvPr id="16" name="AutoShape 16"/>
          <p:cNvSpPr/>
          <p:nvPr/>
        </p:nvSpPr>
        <p:spPr>
          <a:xfrm flipV="1">
            <a:off x="6941576" y="3523083"/>
            <a:ext cx="2001199" cy="0"/>
          </a:xfrm>
          <a:prstGeom prst="line">
            <a:avLst/>
          </a:prstGeom>
          <a:ln w="19050" cap="rnd">
            <a:solidFill>
              <a:srgbClr val="FFFFFF"/>
            </a:solidFill>
            <a:prstDash val="solid"/>
            <a:headEnd type="diamond" w="lg" len="lg"/>
            <a:tailEnd type="none" w="sm" len="sm"/>
          </a:ln>
        </p:spPr>
        <p:txBody>
          <a:bodyPr/>
          <a:lstStyle/>
          <a:p>
            <a:endParaRPr lang="es-ES"/>
          </a:p>
        </p:txBody>
      </p:sp>
      <p:sp>
        <p:nvSpPr>
          <p:cNvPr id="17" name="AutoShape 17"/>
          <p:cNvSpPr/>
          <p:nvPr/>
        </p:nvSpPr>
        <p:spPr>
          <a:xfrm>
            <a:off x="6941600" y="5151037"/>
            <a:ext cx="2001175" cy="0"/>
          </a:xfrm>
          <a:prstGeom prst="line">
            <a:avLst/>
          </a:prstGeom>
          <a:ln w="19050" cap="rnd">
            <a:solidFill>
              <a:srgbClr val="FFFFFF"/>
            </a:solidFill>
            <a:prstDash val="solid"/>
            <a:headEnd type="diamond" w="lg" len="lg"/>
            <a:tailEnd type="none" w="sm" len="sm"/>
          </a:ln>
        </p:spPr>
        <p:txBody>
          <a:bodyPr/>
          <a:lstStyle/>
          <a:p>
            <a:endParaRPr lang="es-ES"/>
          </a:p>
        </p:txBody>
      </p:sp>
      <p:sp>
        <p:nvSpPr>
          <p:cNvPr id="18" name="AutoShape 18"/>
          <p:cNvSpPr/>
          <p:nvPr/>
        </p:nvSpPr>
        <p:spPr>
          <a:xfrm>
            <a:off x="6941600" y="6778991"/>
            <a:ext cx="2001175" cy="0"/>
          </a:xfrm>
          <a:prstGeom prst="line">
            <a:avLst/>
          </a:prstGeom>
          <a:ln w="19050" cap="rnd">
            <a:solidFill>
              <a:srgbClr val="FFFFFF"/>
            </a:solidFill>
            <a:prstDash val="solid"/>
            <a:headEnd type="diamond" w="lg" len="lg"/>
            <a:tailEnd type="none" w="sm" len="sm"/>
          </a:ln>
        </p:spPr>
        <p:txBody>
          <a:bodyPr/>
          <a:lstStyle/>
          <a:p>
            <a:endParaRPr lang="es-ES"/>
          </a:p>
        </p:txBody>
      </p:sp>
      <p:sp>
        <p:nvSpPr>
          <p:cNvPr id="19" name="AutoShape 19"/>
          <p:cNvSpPr/>
          <p:nvPr/>
        </p:nvSpPr>
        <p:spPr>
          <a:xfrm>
            <a:off x="6941600" y="8406943"/>
            <a:ext cx="2001175" cy="0"/>
          </a:xfrm>
          <a:prstGeom prst="line">
            <a:avLst/>
          </a:prstGeom>
          <a:ln w="19050" cap="rnd">
            <a:solidFill>
              <a:srgbClr val="FFFFFF"/>
            </a:solidFill>
            <a:prstDash val="solid"/>
            <a:headEnd type="diamond" w="lg" len="lg"/>
            <a:tailEnd type="none" w="sm" len="sm"/>
          </a:ln>
        </p:spPr>
        <p:txBody>
          <a:bodyPr/>
          <a:lstStyle/>
          <a:p>
            <a:endParaRPr lang="es-ES"/>
          </a:p>
        </p:txBody>
      </p:sp>
      <p:sp>
        <p:nvSpPr>
          <p:cNvPr id="20" name="TextBox 20"/>
          <p:cNvSpPr txBox="1"/>
          <p:nvPr/>
        </p:nvSpPr>
        <p:spPr>
          <a:xfrm>
            <a:off x="1531425" y="943375"/>
            <a:ext cx="15727875" cy="1095375"/>
          </a:xfrm>
          <a:prstGeom prst="rect">
            <a:avLst/>
          </a:prstGeom>
        </p:spPr>
        <p:txBody>
          <a:bodyPr lIns="0" tIns="0" rIns="0" bIns="0" rtlCol="0" anchor="t">
            <a:spAutoFit/>
          </a:bodyPr>
          <a:lstStyle/>
          <a:p>
            <a:pPr algn="l">
              <a:lnSpc>
                <a:spcPts val="8400"/>
              </a:lnSpc>
            </a:pPr>
            <a:r>
              <a:rPr lang="en-US" sz="7000" b="1">
                <a:solidFill>
                  <a:srgbClr val="FFFFFF"/>
                </a:solidFill>
                <a:latin typeface="Arimo Bold"/>
                <a:ea typeface="Arimo Bold"/>
                <a:cs typeface="Arimo Bold"/>
                <a:sym typeface="Arimo Bold"/>
              </a:rPr>
              <a:t>EU Funding Programs &amp; Initiatives</a:t>
            </a:r>
          </a:p>
        </p:txBody>
      </p:sp>
      <p:sp>
        <p:nvSpPr>
          <p:cNvPr id="21" name="TextBox 21"/>
          <p:cNvSpPr txBox="1"/>
          <p:nvPr/>
        </p:nvSpPr>
        <p:spPr>
          <a:xfrm>
            <a:off x="8971350" y="3010252"/>
            <a:ext cx="8259375" cy="1162050"/>
          </a:xfrm>
          <a:prstGeom prst="rect">
            <a:avLst/>
          </a:prstGeom>
        </p:spPr>
        <p:txBody>
          <a:bodyPr lIns="0" tIns="0" rIns="0" bIns="0" rtlCol="0" anchor="t">
            <a:spAutoFit/>
          </a:bodyPr>
          <a:lstStyle/>
          <a:p>
            <a:pPr algn="just">
              <a:lnSpc>
                <a:spcPts val="3000"/>
              </a:lnSpc>
            </a:pPr>
            <a:r>
              <a:rPr lang="en-US" sz="2500">
                <a:solidFill>
                  <a:srgbClr val="FFFFFF"/>
                </a:solidFill>
                <a:latin typeface="Abhaya Libre"/>
                <a:ea typeface="Abhaya Libre"/>
                <a:cs typeface="Abhaya Libre"/>
                <a:sym typeface="Abhaya Libre"/>
              </a:rPr>
              <a:t>Research and innovation funding, encouraging cutting-edge projects that enhance scientific knowledge and technological breakthroughs.</a:t>
            </a:r>
          </a:p>
        </p:txBody>
      </p:sp>
      <p:sp>
        <p:nvSpPr>
          <p:cNvPr id="22" name="TextBox 22"/>
          <p:cNvSpPr txBox="1"/>
          <p:nvPr/>
        </p:nvSpPr>
        <p:spPr>
          <a:xfrm>
            <a:off x="8971350" y="4407511"/>
            <a:ext cx="8259375" cy="1543050"/>
          </a:xfrm>
          <a:prstGeom prst="rect">
            <a:avLst/>
          </a:prstGeom>
        </p:spPr>
        <p:txBody>
          <a:bodyPr lIns="0" tIns="0" rIns="0" bIns="0" rtlCol="0" anchor="t">
            <a:spAutoFit/>
          </a:bodyPr>
          <a:lstStyle/>
          <a:p>
            <a:pPr algn="just">
              <a:lnSpc>
                <a:spcPts val="3000"/>
              </a:lnSpc>
            </a:pPr>
            <a:r>
              <a:rPr lang="en-US" sz="2500">
                <a:solidFill>
                  <a:srgbClr val="FFFFFF"/>
                </a:solidFill>
                <a:latin typeface="Abhaya Libre"/>
                <a:ea typeface="Abhaya Libre"/>
                <a:cs typeface="Abhaya Libre"/>
                <a:sym typeface="Abhaya Libre"/>
              </a:rPr>
              <a:t>Volunteering and solidarity initiatives, giving young people and adults opportunities to contribute to community projects across Europe, with a particular emphasis on inclusion and social development.</a:t>
            </a:r>
          </a:p>
        </p:txBody>
      </p:sp>
      <p:sp>
        <p:nvSpPr>
          <p:cNvPr id="23" name="TextBox 23"/>
          <p:cNvSpPr txBox="1"/>
          <p:nvPr/>
        </p:nvSpPr>
        <p:spPr>
          <a:xfrm>
            <a:off x="8971350" y="6195296"/>
            <a:ext cx="8259375" cy="1123950"/>
          </a:xfrm>
          <a:prstGeom prst="rect">
            <a:avLst/>
          </a:prstGeom>
        </p:spPr>
        <p:txBody>
          <a:bodyPr lIns="0" tIns="0" rIns="0" bIns="0" rtlCol="0" anchor="t">
            <a:spAutoFit/>
          </a:bodyPr>
          <a:lstStyle/>
          <a:p>
            <a:pPr algn="just">
              <a:lnSpc>
                <a:spcPts val="2999"/>
              </a:lnSpc>
            </a:pPr>
            <a:r>
              <a:rPr lang="en-US" sz="2499">
                <a:solidFill>
                  <a:srgbClr val="FFFFFF"/>
                </a:solidFill>
                <a:latin typeface="Abhaya Libre"/>
                <a:ea typeface="Abhaya Libre"/>
                <a:cs typeface="Abhaya Libre"/>
                <a:sym typeface="Abhaya Libre"/>
              </a:rPr>
              <a:t>Supporting Europe’s cultural and creative sectors, offering minors out of home exposure to arts and culture through various EU-funded cultural projects.</a:t>
            </a:r>
          </a:p>
        </p:txBody>
      </p:sp>
      <p:sp>
        <p:nvSpPr>
          <p:cNvPr id="24" name="TextBox 24"/>
          <p:cNvSpPr txBox="1"/>
          <p:nvPr/>
        </p:nvSpPr>
        <p:spPr>
          <a:xfrm>
            <a:off x="8971350" y="7554456"/>
            <a:ext cx="8259375" cy="1543050"/>
          </a:xfrm>
          <a:prstGeom prst="rect">
            <a:avLst/>
          </a:prstGeom>
        </p:spPr>
        <p:txBody>
          <a:bodyPr lIns="0" tIns="0" rIns="0" bIns="0" rtlCol="0" anchor="t">
            <a:spAutoFit/>
          </a:bodyPr>
          <a:lstStyle/>
          <a:p>
            <a:pPr algn="just">
              <a:lnSpc>
                <a:spcPts val="3000"/>
              </a:lnSpc>
            </a:pPr>
            <a:r>
              <a:rPr lang="en-US" sz="2500">
                <a:solidFill>
                  <a:srgbClr val="FFFFFF"/>
                </a:solidFill>
                <a:latin typeface="Abhaya Libre"/>
                <a:ea typeface="Abhaya Libre"/>
                <a:cs typeface="Abhaya Libre"/>
                <a:sym typeface="Abhaya Libre"/>
              </a:rPr>
              <a:t>EU’s funding instrument for the environment and climate action, offering opportunities for projects that foster sustainable development and green initiatives, an area that could engage both adults and minors.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grpSp>
        <p:nvGrpSpPr>
          <p:cNvPr id="3" name="Group 3"/>
          <p:cNvGrpSpPr/>
          <p:nvPr/>
        </p:nvGrpSpPr>
        <p:grpSpPr>
          <a:xfrm>
            <a:off x="11403248" y="3984696"/>
            <a:ext cx="2620774" cy="950805"/>
            <a:chOff x="0" y="0"/>
            <a:chExt cx="3494366" cy="1267739"/>
          </a:xfrm>
        </p:grpSpPr>
        <p:sp>
          <p:nvSpPr>
            <p:cNvPr id="4" name="Freeform 4"/>
            <p:cNvSpPr/>
            <p:nvPr/>
          </p:nvSpPr>
          <p:spPr>
            <a:xfrm>
              <a:off x="0" y="0"/>
              <a:ext cx="3494398" cy="1267786"/>
            </a:xfrm>
            <a:custGeom>
              <a:avLst/>
              <a:gdLst/>
              <a:ahLst/>
              <a:cxnLst/>
              <a:rect l="l" t="t" r="r" b="b"/>
              <a:pathLst>
                <a:path w="3494398" h="1267786">
                  <a:moveTo>
                    <a:pt x="3494398" y="0"/>
                  </a:moveTo>
                  <a:lnTo>
                    <a:pt x="0" y="0"/>
                  </a:lnTo>
                  <a:lnTo>
                    <a:pt x="0" y="1267786"/>
                  </a:lnTo>
                  <a:lnTo>
                    <a:pt x="3494398" y="1267786"/>
                  </a:lnTo>
                  <a:close/>
                </a:path>
              </a:pathLst>
            </a:custGeom>
            <a:solidFill>
              <a:srgbClr val="FFCC00"/>
            </a:solidFill>
          </p:spPr>
          <p:txBody>
            <a:bodyPr/>
            <a:lstStyle/>
            <a:p>
              <a:endParaRPr lang="es-ES"/>
            </a:p>
          </p:txBody>
        </p:sp>
        <p:sp>
          <p:nvSpPr>
            <p:cNvPr id="5" name="TextBox 5"/>
            <p:cNvSpPr txBox="1"/>
            <p:nvPr/>
          </p:nvSpPr>
          <p:spPr>
            <a:xfrm>
              <a:off x="0" y="-28575"/>
              <a:ext cx="3494366" cy="1296314"/>
            </a:xfrm>
            <a:prstGeom prst="rect">
              <a:avLst/>
            </a:prstGeom>
          </p:spPr>
          <p:txBody>
            <a:bodyPr lIns="50800" tIns="50800" rIns="50800" bIns="50800" rtlCol="0" anchor="ctr"/>
            <a:lstStyle/>
            <a:p>
              <a:pPr algn="ctr">
                <a:lnSpc>
                  <a:spcPts val="3839"/>
                </a:lnSpc>
              </a:pPr>
              <a:r>
                <a:rPr lang="en-US" sz="3199" b="1">
                  <a:solidFill>
                    <a:srgbClr val="080A78"/>
                  </a:solidFill>
                  <a:latin typeface="Arimo Bold"/>
                  <a:ea typeface="Arimo Bold"/>
                  <a:cs typeface="Arimo Bold"/>
                  <a:sym typeface="Arimo Bold"/>
                </a:rPr>
                <a:t>Erasmus+</a:t>
              </a:r>
            </a:p>
          </p:txBody>
        </p:sp>
      </p:grpSp>
      <p:sp>
        <p:nvSpPr>
          <p:cNvPr id="6" name="Freeform 6"/>
          <p:cNvSpPr/>
          <p:nvPr/>
        </p:nvSpPr>
        <p:spPr>
          <a:xfrm>
            <a:off x="4472240" y="576855"/>
            <a:ext cx="9343519" cy="9133290"/>
          </a:xfrm>
          <a:custGeom>
            <a:avLst/>
            <a:gdLst/>
            <a:ahLst/>
            <a:cxnLst/>
            <a:rect l="l" t="t" r="r" b="b"/>
            <a:pathLst>
              <a:path w="9343519" h="9133290">
                <a:moveTo>
                  <a:pt x="0" y="0"/>
                </a:moveTo>
                <a:lnTo>
                  <a:pt x="9343520" y="0"/>
                </a:lnTo>
                <a:lnTo>
                  <a:pt x="9343520" y="9133290"/>
                </a:lnTo>
                <a:lnTo>
                  <a:pt x="0" y="9133290"/>
                </a:lnTo>
                <a:lnTo>
                  <a:pt x="0" y="0"/>
                </a:lnTo>
                <a:close/>
              </a:path>
            </a:pathLst>
          </a:custGeom>
          <a:blipFill>
            <a:blip r:embed="rId4">
              <a:alphaModFix amt="37000"/>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7" name="Group 7"/>
          <p:cNvGrpSpPr/>
          <p:nvPr/>
        </p:nvGrpSpPr>
        <p:grpSpPr>
          <a:xfrm>
            <a:off x="11346426" y="5519213"/>
            <a:ext cx="2677596" cy="891600"/>
            <a:chOff x="0" y="0"/>
            <a:chExt cx="3570128" cy="1188800"/>
          </a:xfrm>
        </p:grpSpPr>
        <p:sp>
          <p:nvSpPr>
            <p:cNvPr id="8" name="Freeform 8"/>
            <p:cNvSpPr/>
            <p:nvPr/>
          </p:nvSpPr>
          <p:spPr>
            <a:xfrm>
              <a:off x="0" y="0"/>
              <a:ext cx="3570160" cy="1188847"/>
            </a:xfrm>
            <a:custGeom>
              <a:avLst/>
              <a:gdLst/>
              <a:ahLst/>
              <a:cxnLst/>
              <a:rect l="l" t="t" r="r" b="b"/>
              <a:pathLst>
                <a:path w="3570160" h="1188847">
                  <a:moveTo>
                    <a:pt x="3570160" y="0"/>
                  </a:moveTo>
                  <a:lnTo>
                    <a:pt x="0" y="0"/>
                  </a:lnTo>
                  <a:lnTo>
                    <a:pt x="0" y="1188847"/>
                  </a:lnTo>
                  <a:lnTo>
                    <a:pt x="3570160" y="1188847"/>
                  </a:lnTo>
                  <a:close/>
                </a:path>
              </a:pathLst>
            </a:custGeom>
            <a:solidFill>
              <a:srgbClr val="FFCC00"/>
            </a:solidFill>
          </p:spPr>
          <p:txBody>
            <a:bodyPr/>
            <a:lstStyle/>
            <a:p>
              <a:endParaRPr lang="es-ES"/>
            </a:p>
          </p:txBody>
        </p:sp>
        <p:sp>
          <p:nvSpPr>
            <p:cNvPr id="9" name="TextBox 9"/>
            <p:cNvSpPr txBox="1"/>
            <p:nvPr/>
          </p:nvSpPr>
          <p:spPr>
            <a:xfrm>
              <a:off x="0" y="-28575"/>
              <a:ext cx="3570128" cy="1217375"/>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DiscoverEU</a:t>
              </a:r>
            </a:p>
          </p:txBody>
        </p:sp>
      </p:grpSp>
      <p:grpSp>
        <p:nvGrpSpPr>
          <p:cNvPr id="10" name="Group 10"/>
          <p:cNvGrpSpPr/>
          <p:nvPr/>
        </p:nvGrpSpPr>
        <p:grpSpPr>
          <a:xfrm>
            <a:off x="11346426" y="7147167"/>
            <a:ext cx="4350199" cy="1214239"/>
            <a:chOff x="0" y="0"/>
            <a:chExt cx="5800265" cy="1618985"/>
          </a:xfrm>
        </p:grpSpPr>
        <p:sp>
          <p:nvSpPr>
            <p:cNvPr id="11" name="Freeform 11"/>
            <p:cNvSpPr/>
            <p:nvPr/>
          </p:nvSpPr>
          <p:spPr>
            <a:xfrm>
              <a:off x="0" y="0"/>
              <a:ext cx="5800297" cy="1619032"/>
            </a:xfrm>
            <a:custGeom>
              <a:avLst/>
              <a:gdLst/>
              <a:ahLst/>
              <a:cxnLst/>
              <a:rect l="l" t="t" r="r" b="b"/>
              <a:pathLst>
                <a:path w="5800297" h="1619032">
                  <a:moveTo>
                    <a:pt x="5800297" y="0"/>
                  </a:moveTo>
                  <a:lnTo>
                    <a:pt x="0" y="0"/>
                  </a:lnTo>
                  <a:lnTo>
                    <a:pt x="0" y="1619032"/>
                  </a:lnTo>
                  <a:lnTo>
                    <a:pt x="5800297" y="1619032"/>
                  </a:lnTo>
                  <a:close/>
                </a:path>
              </a:pathLst>
            </a:custGeom>
            <a:solidFill>
              <a:srgbClr val="FFCC00"/>
            </a:solidFill>
          </p:spPr>
          <p:txBody>
            <a:bodyPr/>
            <a:lstStyle/>
            <a:p>
              <a:endParaRPr lang="es-ES"/>
            </a:p>
          </p:txBody>
        </p:sp>
        <p:sp>
          <p:nvSpPr>
            <p:cNvPr id="12" name="TextBox 12"/>
            <p:cNvSpPr txBox="1"/>
            <p:nvPr/>
          </p:nvSpPr>
          <p:spPr>
            <a:xfrm>
              <a:off x="0" y="-28575"/>
              <a:ext cx="5800265" cy="1647560"/>
            </a:xfrm>
            <a:prstGeom prst="rect">
              <a:avLst/>
            </a:prstGeom>
          </p:spPr>
          <p:txBody>
            <a:bodyPr lIns="50800" tIns="50800" rIns="50800" bIns="50800" rtlCol="0" anchor="ctr"/>
            <a:lstStyle/>
            <a:p>
              <a:pPr algn="ctr">
                <a:lnSpc>
                  <a:spcPts val="3840"/>
                </a:lnSpc>
              </a:pPr>
              <a:r>
                <a:rPr lang="en-US" sz="3200" b="1">
                  <a:solidFill>
                    <a:srgbClr val="080A78"/>
                  </a:solidFill>
                  <a:latin typeface="Arimo Bold"/>
                  <a:ea typeface="Arimo Bold"/>
                  <a:cs typeface="Arimo Bold"/>
                  <a:sym typeface="Arimo Bold"/>
                </a:rPr>
                <a:t>Cohesion Funds and Structural Funds</a:t>
              </a:r>
            </a:p>
          </p:txBody>
        </p:sp>
      </p:grpSp>
      <p:sp>
        <p:nvSpPr>
          <p:cNvPr id="13" name="AutoShape 13"/>
          <p:cNvSpPr/>
          <p:nvPr/>
        </p:nvSpPr>
        <p:spPr>
          <a:xfrm flipV="1">
            <a:off x="9345206" y="4337059"/>
            <a:ext cx="2001220" cy="0"/>
          </a:xfrm>
          <a:prstGeom prst="line">
            <a:avLst/>
          </a:prstGeom>
          <a:ln w="19050" cap="rnd">
            <a:solidFill>
              <a:srgbClr val="FFFFFF"/>
            </a:solidFill>
            <a:prstDash val="solid"/>
            <a:headEnd type="none" w="sm" len="sm"/>
            <a:tailEnd type="diamond" w="lg" len="lg"/>
          </a:ln>
        </p:spPr>
        <p:txBody>
          <a:bodyPr/>
          <a:lstStyle/>
          <a:p>
            <a:endParaRPr lang="es-ES"/>
          </a:p>
        </p:txBody>
      </p:sp>
      <p:sp>
        <p:nvSpPr>
          <p:cNvPr id="14" name="AutoShape 14"/>
          <p:cNvSpPr/>
          <p:nvPr/>
        </p:nvSpPr>
        <p:spPr>
          <a:xfrm>
            <a:off x="9345206" y="5965013"/>
            <a:ext cx="2001220" cy="0"/>
          </a:xfrm>
          <a:prstGeom prst="line">
            <a:avLst/>
          </a:prstGeom>
          <a:ln w="19050" cap="rnd">
            <a:solidFill>
              <a:srgbClr val="FFFFFF"/>
            </a:solidFill>
            <a:prstDash val="solid"/>
            <a:headEnd type="none" w="sm" len="sm"/>
            <a:tailEnd type="diamond" w="lg" len="lg"/>
          </a:ln>
        </p:spPr>
        <p:txBody>
          <a:bodyPr/>
          <a:lstStyle/>
          <a:p>
            <a:endParaRPr lang="es-ES"/>
          </a:p>
        </p:txBody>
      </p:sp>
      <p:sp>
        <p:nvSpPr>
          <p:cNvPr id="15" name="AutoShape 15"/>
          <p:cNvSpPr/>
          <p:nvPr/>
        </p:nvSpPr>
        <p:spPr>
          <a:xfrm>
            <a:off x="9345206" y="7592967"/>
            <a:ext cx="2001220" cy="0"/>
          </a:xfrm>
          <a:prstGeom prst="line">
            <a:avLst/>
          </a:prstGeom>
          <a:ln w="19050" cap="rnd">
            <a:solidFill>
              <a:srgbClr val="FFFFFF"/>
            </a:solidFill>
            <a:prstDash val="solid"/>
            <a:headEnd type="none" w="sm" len="sm"/>
            <a:tailEnd type="diamond" w="lg" len="lg"/>
          </a:ln>
        </p:spPr>
        <p:txBody>
          <a:bodyPr/>
          <a:lstStyle/>
          <a:p>
            <a:endParaRPr lang="es-ES"/>
          </a:p>
        </p:txBody>
      </p:sp>
      <p:sp>
        <p:nvSpPr>
          <p:cNvPr id="16" name="TextBox 16"/>
          <p:cNvSpPr txBox="1"/>
          <p:nvPr/>
        </p:nvSpPr>
        <p:spPr>
          <a:xfrm>
            <a:off x="1531425" y="943375"/>
            <a:ext cx="15727875" cy="1095375"/>
          </a:xfrm>
          <a:prstGeom prst="rect">
            <a:avLst/>
          </a:prstGeom>
        </p:spPr>
        <p:txBody>
          <a:bodyPr lIns="0" tIns="0" rIns="0" bIns="0" rtlCol="0" anchor="t">
            <a:spAutoFit/>
          </a:bodyPr>
          <a:lstStyle/>
          <a:p>
            <a:pPr algn="l">
              <a:lnSpc>
                <a:spcPts val="8400"/>
              </a:lnSpc>
            </a:pPr>
            <a:r>
              <a:rPr lang="en-US" sz="7000" b="1">
                <a:solidFill>
                  <a:srgbClr val="FFFFFF"/>
                </a:solidFill>
                <a:latin typeface="Arimo Bold"/>
                <a:ea typeface="Arimo Bold"/>
                <a:cs typeface="Arimo Bold"/>
                <a:sym typeface="Arimo Bold"/>
              </a:rPr>
              <a:t>EU Funding Programs &amp; Initiatives</a:t>
            </a:r>
          </a:p>
        </p:txBody>
      </p:sp>
      <p:sp>
        <p:nvSpPr>
          <p:cNvPr id="17" name="TextBox 17"/>
          <p:cNvSpPr txBox="1"/>
          <p:nvPr/>
        </p:nvSpPr>
        <p:spPr>
          <a:xfrm>
            <a:off x="1135987" y="3869548"/>
            <a:ext cx="8259375" cy="1162050"/>
          </a:xfrm>
          <a:prstGeom prst="rect">
            <a:avLst/>
          </a:prstGeom>
        </p:spPr>
        <p:txBody>
          <a:bodyPr lIns="0" tIns="0" rIns="0" bIns="0" rtlCol="0" anchor="t">
            <a:spAutoFit/>
          </a:bodyPr>
          <a:lstStyle/>
          <a:p>
            <a:pPr algn="just">
              <a:lnSpc>
                <a:spcPts val="3000"/>
              </a:lnSpc>
            </a:pPr>
            <a:r>
              <a:rPr lang="en-US" sz="2500">
                <a:solidFill>
                  <a:srgbClr val="FFFFFF"/>
                </a:solidFill>
                <a:latin typeface="Abhaya Libre"/>
                <a:ea typeface="Abhaya Libre"/>
                <a:cs typeface="Abhaya Libre"/>
                <a:sym typeface="Abhaya Libre"/>
              </a:rPr>
              <a:t>Education, training, youth, and sport programs. This is also a prime resource for minors out of home to access scholarships, exchange programs, and educational opportunities abroad.</a:t>
            </a:r>
          </a:p>
        </p:txBody>
      </p:sp>
      <p:sp>
        <p:nvSpPr>
          <p:cNvPr id="18" name="TextBox 18"/>
          <p:cNvSpPr txBox="1"/>
          <p:nvPr/>
        </p:nvSpPr>
        <p:spPr>
          <a:xfrm>
            <a:off x="1135987" y="5500163"/>
            <a:ext cx="8259375" cy="1162050"/>
          </a:xfrm>
          <a:prstGeom prst="rect">
            <a:avLst/>
          </a:prstGeom>
        </p:spPr>
        <p:txBody>
          <a:bodyPr lIns="0" tIns="0" rIns="0" bIns="0" rtlCol="0" anchor="t">
            <a:spAutoFit/>
          </a:bodyPr>
          <a:lstStyle/>
          <a:p>
            <a:pPr algn="just">
              <a:lnSpc>
                <a:spcPts val="3000"/>
              </a:lnSpc>
            </a:pPr>
            <a:r>
              <a:rPr lang="en-US" sz="2500">
                <a:solidFill>
                  <a:srgbClr val="FFFFFF"/>
                </a:solidFill>
                <a:latin typeface="Abhaya Libre"/>
                <a:ea typeface="Abhaya Libre"/>
                <a:cs typeface="Abhaya Libre"/>
                <a:sym typeface="Abhaya Libre"/>
              </a:rPr>
              <a:t>A program offering young Europeans (especially minors) the opportunity to explore Europe via travel passes, promoting intercultural exchange and learning experiences</a:t>
            </a:r>
          </a:p>
        </p:txBody>
      </p:sp>
      <p:sp>
        <p:nvSpPr>
          <p:cNvPr id="19" name="TextBox 19"/>
          <p:cNvSpPr txBox="1"/>
          <p:nvPr/>
        </p:nvSpPr>
        <p:spPr>
          <a:xfrm>
            <a:off x="1028700" y="7128117"/>
            <a:ext cx="8259375" cy="1162050"/>
          </a:xfrm>
          <a:prstGeom prst="rect">
            <a:avLst/>
          </a:prstGeom>
        </p:spPr>
        <p:txBody>
          <a:bodyPr lIns="0" tIns="0" rIns="0" bIns="0" rtlCol="0" anchor="t">
            <a:spAutoFit/>
          </a:bodyPr>
          <a:lstStyle/>
          <a:p>
            <a:pPr algn="just">
              <a:lnSpc>
                <a:spcPts val="3000"/>
              </a:lnSpc>
            </a:pPr>
            <a:r>
              <a:rPr lang="en-US" sz="2500">
                <a:solidFill>
                  <a:srgbClr val="FFFFFF"/>
                </a:solidFill>
                <a:latin typeface="Abhaya Libre"/>
                <a:ea typeface="Abhaya Libre"/>
                <a:cs typeface="Abhaya Libre"/>
                <a:sym typeface="Abhaya Libre"/>
              </a:rPr>
              <a:t>Regional development projects that reduce economic and social disparities. Beneficial for local programs supporting minors through community initiatives.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3154674" y="-1941195"/>
            <a:ext cx="6863095" cy="8435296"/>
          </a:xfrm>
          <a:custGeom>
            <a:avLst/>
            <a:gdLst/>
            <a:ahLst/>
            <a:cxnLst/>
            <a:rect l="l" t="t" r="r" b="b"/>
            <a:pathLst>
              <a:path w="6863095" h="8435296">
                <a:moveTo>
                  <a:pt x="0" y="0"/>
                </a:moveTo>
                <a:lnTo>
                  <a:pt x="6863095" y="0"/>
                </a:lnTo>
                <a:lnTo>
                  <a:pt x="6863095" y="8435296"/>
                </a:lnTo>
                <a:lnTo>
                  <a:pt x="0" y="8435296"/>
                </a:lnTo>
                <a:lnTo>
                  <a:pt x="0" y="0"/>
                </a:lnTo>
                <a:close/>
              </a:path>
            </a:pathLst>
          </a:custGeom>
          <a:blipFill>
            <a:blip r:embed="rId4">
              <a:alphaModFix amt="40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1028700" y="2276453"/>
            <a:ext cx="11431682" cy="8312550"/>
          </a:xfrm>
          <a:custGeom>
            <a:avLst/>
            <a:gdLst/>
            <a:ahLst/>
            <a:cxnLst/>
            <a:rect l="l" t="t" r="r" b="b"/>
            <a:pathLst>
              <a:path w="11431682" h="8312550">
                <a:moveTo>
                  <a:pt x="0" y="0"/>
                </a:moveTo>
                <a:lnTo>
                  <a:pt x="11431682" y="0"/>
                </a:lnTo>
                <a:lnTo>
                  <a:pt x="11431682" y="8312550"/>
                </a:lnTo>
                <a:lnTo>
                  <a:pt x="0" y="83125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5" name="Freeform 5"/>
          <p:cNvSpPr/>
          <p:nvPr/>
        </p:nvSpPr>
        <p:spPr>
          <a:xfrm>
            <a:off x="1319539" y="2701108"/>
            <a:ext cx="10850005" cy="6103128"/>
          </a:xfrm>
          <a:custGeom>
            <a:avLst/>
            <a:gdLst/>
            <a:ahLst/>
            <a:cxnLst/>
            <a:rect l="l" t="t" r="r" b="b"/>
            <a:pathLst>
              <a:path w="10850005" h="6103128">
                <a:moveTo>
                  <a:pt x="0" y="0"/>
                </a:moveTo>
                <a:lnTo>
                  <a:pt x="10850005" y="0"/>
                </a:lnTo>
                <a:lnTo>
                  <a:pt x="10850005" y="6103128"/>
                </a:lnTo>
                <a:lnTo>
                  <a:pt x="0" y="6103128"/>
                </a:lnTo>
                <a:lnTo>
                  <a:pt x="0" y="0"/>
                </a:lnTo>
                <a:close/>
              </a:path>
            </a:pathLst>
          </a:custGeom>
          <a:blipFill>
            <a:blip r:embed="rId8"/>
            <a:stretch>
              <a:fillRect/>
            </a:stretch>
          </a:blipFill>
        </p:spPr>
        <p:txBody>
          <a:bodyPr/>
          <a:lstStyle/>
          <a:p>
            <a:endParaRPr lang="es-ES"/>
          </a:p>
        </p:txBody>
      </p:sp>
      <p:sp>
        <p:nvSpPr>
          <p:cNvPr id="6" name="TextBox 6"/>
          <p:cNvSpPr txBox="1"/>
          <p:nvPr/>
        </p:nvSpPr>
        <p:spPr>
          <a:xfrm>
            <a:off x="1599923" y="2799922"/>
            <a:ext cx="10289237" cy="5734050"/>
          </a:xfrm>
          <a:prstGeom prst="rect">
            <a:avLst/>
          </a:prstGeom>
        </p:spPr>
        <p:txBody>
          <a:bodyPr lIns="0" tIns="0" rIns="0" bIns="0" rtlCol="0" anchor="t">
            <a:spAutoFit/>
          </a:bodyPr>
          <a:lstStyle/>
          <a:p>
            <a:pPr algn="l">
              <a:lnSpc>
                <a:spcPts val="3000"/>
              </a:lnSpc>
            </a:pPr>
            <a:r>
              <a:rPr lang="en-US" sz="2500" b="1" u="sng">
                <a:solidFill>
                  <a:srgbClr val="FFFFFF"/>
                </a:solidFill>
                <a:latin typeface="Abhaya Libre Bold"/>
                <a:ea typeface="Abhaya Libre Bold"/>
                <a:cs typeface="Abhaya Libre Bold"/>
                <a:sym typeface="Abhaya Libre Bold"/>
              </a:rPr>
              <a:t>• European Youth Portal: </a:t>
            </a:r>
            <a:r>
              <a:rPr lang="en-US" sz="2500">
                <a:solidFill>
                  <a:srgbClr val="FFFFFF"/>
                </a:solidFill>
                <a:latin typeface="Abhaya Libre"/>
                <a:ea typeface="Abhaya Libre"/>
                <a:cs typeface="Abhaya Libre"/>
                <a:sym typeface="Abhaya Libre"/>
              </a:rPr>
              <a:t>A central platform for finding European volunteering opportunities, internships, and civic engagement options.</a:t>
            </a:r>
          </a:p>
          <a:p>
            <a:pPr algn="l">
              <a:lnSpc>
                <a:spcPts val="3000"/>
              </a:lnSpc>
            </a:pPr>
            <a:endParaRPr lang="en-US" sz="2500">
              <a:solidFill>
                <a:srgbClr val="FFFFFF"/>
              </a:solidFill>
              <a:latin typeface="Abhaya Libre"/>
              <a:ea typeface="Abhaya Libre"/>
              <a:cs typeface="Abhaya Libre"/>
              <a:sym typeface="Abhaya Libre"/>
            </a:endParaRPr>
          </a:p>
          <a:p>
            <a:pPr algn="l">
              <a:lnSpc>
                <a:spcPts val="3000"/>
              </a:lnSpc>
            </a:pPr>
            <a:r>
              <a:rPr lang="en-US" sz="2500">
                <a:solidFill>
                  <a:srgbClr val="FFFFFF"/>
                </a:solidFill>
                <a:latin typeface="Abhaya Libre"/>
                <a:ea typeface="Abhaya Libre"/>
                <a:cs typeface="Abhaya Libre"/>
                <a:sym typeface="Abhaya Libre"/>
              </a:rPr>
              <a:t>• </a:t>
            </a:r>
            <a:r>
              <a:rPr lang="en-US" sz="2500" b="1" u="sng">
                <a:solidFill>
                  <a:srgbClr val="FFFFFF"/>
                </a:solidFill>
                <a:latin typeface="Abhaya Libre Bold"/>
                <a:ea typeface="Abhaya Libre Bold"/>
                <a:cs typeface="Abhaya Libre Bold"/>
                <a:sym typeface="Abhaya Libre Bold"/>
              </a:rPr>
              <a:t>Eurodesk</a:t>
            </a:r>
            <a:r>
              <a:rPr lang="en-US" sz="2500">
                <a:solidFill>
                  <a:srgbClr val="FFFFFF"/>
                </a:solidFill>
                <a:latin typeface="Abhaya Libre"/>
                <a:ea typeface="Abhaya Libre"/>
                <a:cs typeface="Abhaya Libre"/>
                <a:sym typeface="Abhaya Libre"/>
              </a:rPr>
              <a:t>: A free service offering advice and information to young people (including minors out of home) on European mobility and youth programs.</a:t>
            </a:r>
          </a:p>
          <a:p>
            <a:pPr algn="l">
              <a:lnSpc>
                <a:spcPts val="3000"/>
              </a:lnSpc>
            </a:pPr>
            <a:endParaRPr lang="en-US" sz="2500">
              <a:solidFill>
                <a:srgbClr val="FFFFFF"/>
              </a:solidFill>
              <a:latin typeface="Abhaya Libre"/>
              <a:ea typeface="Abhaya Libre"/>
              <a:cs typeface="Abhaya Libre"/>
              <a:sym typeface="Abhaya Libre"/>
            </a:endParaRPr>
          </a:p>
          <a:p>
            <a:pPr algn="l">
              <a:lnSpc>
                <a:spcPts val="3000"/>
              </a:lnSpc>
            </a:pPr>
            <a:r>
              <a:rPr lang="en-US" sz="2500">
                <a:solidFill>
                  <a:srgbClr val="FFFFFF"/>
                </a:solidFill>
                <a:latin typeface="Abhaya Libre"/>
                <a:ea typeface="Abhaya Libre"/>
                <a:cs typeface="Abhaya Libre"/>
                <a:sym typeface="Abhaya Libre"/>
              </a:rPr>
              <a:t>• </a:t>
            </a:r>
            <a:r>
              <a:rPr lang="en-US" sz="2500" b="1" u="sng">
                <a:solidFill>
                  <a:srgbClr val="FFFFFF"/>
                </a:solidFill>
                <a:latin typeface="Abhaya Libre Bold"/>
                <a:ea typeface="Abhaya Libre Bold"/>
                <a:cs typeface="Abhaya Libre Bold"/>
                <a:sym typeface="Abhaya Libre Bold"/>
              </a:rPr>
              <a:t>SALTO Youth: </a:t>
            </a:r>
            <a:r>
              <a:rPr lang="en-US" sz="2500">
                <a:solidFill>
                  <a:srgbClr val="FFFFFF"/>
                </a:solidFill>
                <a:latin typeface="Abhaya Libre"/>
                <a:ea typeface="Abhaya Libre"/>
                <a:cs typeface="Abhaya Libre"/>
                <a:sym typeface="Abhaya Libre"/>
              </a:rPr>
              <a:t>A resource providing training, networking, and project-building opportunities for youth workers, ideal for adults supporting minors in finding relevant volunteer options.</a:t>
            </a:r>
          </a:p>
          <a:p>
            <a:pPr algn="l">
              <a:lnSpc>
                <a:spcPts val="3000"/>
              </a:lnSpc>
            </a:pPr>
            <a:endParaRPr lang="en-US" sz="2500">
              <a:solidFill>
                <a:srgbClr val="FFFFFF"/>
              </a:solidFill>
              <a:latin typeface="Abhaya Libre"/>
              <a:ea typeface="Abhaya Libre"/>
              <a:cs typeface="Abhaya Libre"/>
              <a:sym typeface="Abhaya Libre"/>
            </a:endParaRPr>
          </a:p>
          <a:p>
            <a:pPr algn="l">
              <a:lnSpc>
                <a:spcPts val="3000"/>
              </a:lnSpc>
            </a:pPr>
            <a:r>
              <a:rPr lang="en-US" sz="2500">
                <a:solidFill>
                  <a:srgbClr val="FFFFFF"/>
                </a:solidFill>
                <a:latin typeface="Abhaya Libre"/>
                <a:ea typeface="Abhaya Libre"/>
                <a:cs typeface="Abhaya Libre"/>
                <a:sym typeface="Abhaya Libre"/>
              </a:rPr>
              <a:t>• </a:t>
            </a:r>
            <a:r>
              <a:rPr lang="en-US" sz="2500" b="1" u="sng">
                <a:solidFill>
                  <a:srgbClr val="FFFFFF"/>
                </a:solidFill>
                <a:latin typeface="Abhaya Libre Bold"/>
                <a:ea typeface="Abhaya Libre Bold"/>
                <a:cs typeface="Abhaya Libre Bold"/>
                <a:sym typeface="Abhaya Libre Bold"/>
              </a:rPr>
              <a:t>Europass</a:t>
            </a:r>
            <a:r>
              <a:rPr lang="en-US" sz="2500">
                <a:solidFill>
                  <a:srgbClr val="FFFFFF"/>
                </a:solidFill>
                <a:latin typeface="Abhaya Libre"/>
                <a:ea typeface="Abhaya Libre"/>
                <a:cs typeface="Abhaya Libre"/>
                <a:sym typeface="Abhaya Libre"/>
              </a:rPr>
              <a:t>: An online tool for developing and sharing CVs, showcasing skills, and searching for volunteering or professional opportunities within the EU.</a:t>
            </a:r>
          </a:p>
          <a:p>
            <a:pPr algn="l">
              <a:lnSpc>
                <a:spcPts val="3000"/>
              </a:lnSpc>
            </a:pPr>
            <a:endParaRPr lang="en-US" sz="2500">
              <a:solidFill>
                <a:srgbClr val="FFFFFF"/>
              </a:solidFill>
              <a:latin typeface="Abhaya Libre"/>
              <a:ea typeface="Abhaya Libre"/>
              <a:cs typeface="Abhaya Libre"/>
              <a:sym typeface="Abhaya Libre"/>
            </a:endParaRPr>
          </a:p>
          <a:p>
            <a:pPr algn="l">
              <a:lnSpc>
                <a:spcPts val="3000"/>
              </a:lnSpc>
            </a:pPr>
            <a:r>
              <a:rPr lang="en-US" sz="2500" b="1" u="sng">
                <a:solidFill>
                  <a:srgbClr val="FFFFFF"/>
                </a:solidFill>
                <a:latin typeface="Abhaya Libre Bold"/>
                <a:ea typeface="Abhaya Libre Bold"/>
                <a:cs typeface="Abhaya Libre Bold"/>
                <a:sym typeface="Abhaya Libre Bold"/>
              </a:rPr>
              <a:t>• European Solidarity Corps Platform</a:t>
            </a:r>
            <a:r>
              <a:rPr lang="en-US" sz="2500">
                <a:solidFill>
                  <a:srgbClr val="FFFFFF"/>
                </a:solidFill>
                <a:latin typeface="Abhaya Libre"/>
                <a:ea typeface="Abhaya Libre"/>
                <a:cs typeface="Abhaya Libre"/>
                <a:sym typeface="Abhaya Libre"/>
              </a:rPr>
              <a:t>: A dedicated site where adults and young people can search for specific projects involving social and solidarity actions.</a:t>
            </a:r>
          </a:p>
        </p:txBody>
      </p:sp>
      <p:sp>
        <p:nvSpPr>
          <p:cNvPr id="7" name="Freeform 7"/>
          <p:cNvSpPr/>
          <p:nvPr/>
        </p:nvSpPr>
        <p:spPr>
          <a:xfrm>
            <a:off x="13380027" y="5471051"/>
            <a:ext cx="4907973" cy="4815949"/>
          </a:xfrm>
          <a:custGeom>
            <a:avLst/>
            <a:gdLst/>
            <a:ahLst/>
            <a:cxnLst/>
            <a:rect l="l" t="t" r="r" b="b"/>
            <a:pathLst>
              <a:path w="4907973" h="4815949">
                <a:moveTo>
                  <a:pt x="0" y="0"/>
                </a:moveTo>
                <a:lnTo>
                  <a:pt x="4907973" y="0"/>
                </a:lnTo>
                <a:lnTo>
                  <a:pt x="4907973" y="4815949"/>
                </a:lnTo>
                <a:lnTo>
                  <a:pt x="0" y="481594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ES"/>
          </a:p>
        </p:txBody>
      </p:sp>
      <p:sp>
        <p:nvSpPr>
          <p:cNvPr id="8" name="TextBox 8"/>
          <p:cNvSpPr txBox="1"/>
          <p:nvPr/>
        </p:nvSpPr>
        <p:spPr>
          <a:xfrm>
            <a:off x="586748" y="729651"/>
            <a:ext cx="17701252" cy="962025"/>
          </a:xfrm>
          <a:prstGeom prst="rect">
            <a:avLst/>
          </a:prstGeom>
        </p:spPr>
        <p:txBody>
          <a:bodyPr lIns="0" tIns="0" rIns="0" bIns="0" rtlCol="0" anchor="t">
            <a:spAutoFit/>
          </a:bodyPr>
          <a:lstStyle/>
          <a:p>
            <a:pPr algn="l">
              <a:lnSpc>
                <a:spcPts val="7440"/>
              </a:lnSpc>
            </a:pPr>
            <a:r>
              <a:rPr lang="en-US" sz="6200" b="1">
                <a:solidFill>
                  <a:srgbClr val="FFFFFF"/>
                </a:solidFill>
                <a:latin typeface="Arimo Bold"/>
                <a:ea typeface="Arimo Bold"/>
                <a:cs typeface="Arimo Bold"/>
                <a:sym typeface="Arimo Bold"/>
              </a:rPr>
              <a:t>How to Find Volunteering Opportunities: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9936416" y="4254766"/>
            <a:ext cx="8525518" cy="7669211"/>
          </a:xfrm>
          <a:custGeom>
            <a:avLst/>
            <a:gdLst/>
            <a:ahLst/>
            <a:cxnLst/>
            <a:rect l="l" t="t" r="r" b="b"/>
            <a:pathLst>
              <a:path w="8525518" h="7669211">
                <a:moveTo>
                  <a:pt x="0" y="0"/>
                </a:moveTo>
                <a:lnTo>
                  <a:pt x="8525518" y="0"/>
                </a:lnTo>
                <a:lnTo>
                  <a:pt x="8525518" y="7669210"/>
                </a:lnTo>
                <a:lnTo>
                  <a:pt x="0" y="76692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028700" y="3296314"/>
            <a:ext cx="10441525" cy="3238500"/>
          </a:xfrm>
          <a:prstGeom prst="rect">
            <a:avLst/>
          </a:prstGeom>
        </p:spPr>
        <p:txBody>
          <a:bodyPr lIns="0" tIns="0" rIns="0" bIns="0" rtlCol="0" anchor="t">
            <a:spAutoFit/>
          </a:bodyPr>
          <a:lstStyle/>
          <a:p>
            <a:pPr algn="ctr">
              <a:lnSpc>
                <a:spcPts val="8401"/>
              </a:lnSpc>
            </a:pPr>
            <a:r>
              <a:rPr lang="en-US" sz="7001" b="1">
                <a:solidFill>
                  <a:srgbClr val="FFFFFF"/>
                </a:solidFill>
                <a:latin typeface="Arimo Bold"/>
                <a:ea typeface="Arimo Bold"/>
                <a:cs typeface="Arimo Bold"/>
                <a:sym typeface="Arimo Bold"/>
              </a:rPr>
              <a:t>Promoting European Citizenship and Participation </a:t>
            </a:r>
          </a:p>
        </p:txBody>
      </p:sp>
      <p:sp>
        <p:nvSpPr>
          <p:cNvPr id="5" name="TextBox 5"/>
          <p:cNvSpPr txBox="1"/>
          <p:nvPr/>
        </p:nvSpPr>
        <p:spPr>
          <a:xfrm>
            <a:off x="2736450" y="990600"/>
            <a:ext cx="7026025" cy="1562100"/>
          </a:xfrm>
          <a:prstGeom prst="rect">
            <a:avLst/>
          </a:prstGeom>
        </p:spPr>
        <p:txBody>
          <a:bodyPr lIns="0" tIns="0" rIns="0" bIns="0" rtlCol="0" anchor="t">
            <a:spAutoFit/>
          </a:bodyPr>
          <a:lstStyle/>
          <a:p>
            <a:pPr algn="ctr">
              <a:lnSpc>
                <a:spcPts val="12000"/>
              </a:lnSpc>
            </a:pPr>
            <a:r>
              <a:rPr lang="en-US" sz="10000" b="1">
                <a:solidFill>
                  <a:srgbClr val="FFFFFF"/>
                </a:solidFill>
                <a:latin typeface="Arimo Bold"/>
                <a:ea typeface="Arimo Bold"/>
                <a:cs typeface="Arimo Bold"/>
                <a:sym typeface="Arimo Bold"/>
              </a:rPr>
              <a:t>Module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flipV="1">
            <a:off x="16454262" y="-2221732"/>
            <a:ext cx="5174604" cy="5214092"/>
          </a:xfrm>
          <a:custGeom>
            <a:avLst/>
            <a:gdLst/>
            <a:ahLst/>
            <a:cxnLst/>
            <a:rect l="l" t="t" r="r" b="b"/>
            <a:pathLst>
              <a:path w="5174604" h="5214092">
                <a:moveTo>
                  <a:pt x="0" y="5214092"/>
                </a:moveTo>
                <a:lnTo>
                  <a:pt x="5174604" y="5214092"/>
                </a:lnTo>
                <a:lnTo>
                  <a:pt x="5174604" y="0"/>
                </a:lnTo>
                <a:lnTo>
                  <a:pt x="0" y="0"/>
                </a:lnTo>
                <a:lnTo>
                  <a:pt x="0" y="5214092"/>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028700" y="463410"/>
            <a:ext cx="15225150" cy="1095375"/>
          </a:xfrm>
          <a:prstGeom prst="rect">
            <a:avLst/>
          </a:prstGeom>
        </p:spPr>
        <p:txBody>
          <a:bodyPr lIns="0" tIns="0" rIns="0" bIns="0" rtlCol="0" anchor="t">
            <a:spAutoFit/>
          </a:bodyPr>
          <a:lstStyle/>
          <a:p>
            <a:pPr algn="l">
              <a:lnSpc>
                <a:spcPts val="8400"/>
              </a:lnSpc>
            </a:pPr>
            <a:r>
              <a:rPr lang="en-US" sz="7000" b="1">
                <a:solidFill>
                  <a:srgbClr val="FFFFFF"/>
                </a:solidFill>
                <a:latin typeface="Arimo Bold"/>
                <a:ea typeface="Arimo Bold"/>
                <a:cs typeface="Arimo Bold"/>
                <a:sym typeface="Arimo Bold"/>
              </a:rPr>
              <a:t>Key Rights of EU Citizens</a:t>
            </a:r>
          </a:p>
        </p:txBody>
      </p:sp>
      <p:sp>
        <p:nvSpPr>
          <p:cNvPr id="5" name="Freeform 5"/>
          <p:cNvSpPr/>
          <p:nvPr/>
        </p:nvSpPr>
        <p:spPr>
          <a:xfrm>
            <a:off x="645373" y="2237454"/>
            <a:ext cx="11339699" cy="2395511"/>
          </a:xfrm>
          <a:custGeom>
            <a:avLst/>
            <a:gdLst/>
            <a:ahLst/>
            <a:cxnLst/>
            <a:rect l="l" t="t" r="r" b="b"/>
            <a:pathLst>
              <a:path w="11339699" h="2395511">
                <a:moveTo>
                  <a:pt x="0" y="0"/>
                </a:moveTo>
                <a:lnTo>
                  <a:pt x="11339699" y="0"/>
                </a:lnTo>
                <a:lnTo>
                  <a:pt x="11339699" y="2395511"/>
                </a:lnTo>
                <a:lnTo>
                  <a:pt x="0" y="239551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6" name="Freeform 6"/>
          <p:cNvSpPr/>
          <p:nvPr/>
        </p:nvSpPr>
        <p:spPr>
          <a:xfrm>
            <a:off x="11650817" y="877218"/>
            <a:ext cx="5197958" cy="3281211"/>
          </a:xfrm>
          <a:custGeom>
            <a:avLst/>
            <a:gdLst/>
            <a:ahLst/>
            <a:cxnLst/>
            <a:rect l="l" t="t" r="r" b="b"/>
            <a:pathLst>
              <a:path w="5197958" h="3281211">
                <a:moveTo>
                  <a:pt x="0" y="0"/>
                </a:moveTo>
                <a:lnTo>
                  <a:pt x="5197958" y="0"/>
                </a:lnTo>
                <a:lnTo>
                  <a:pt x="5197958" y="3281211"/>
                </a:lnTo>
                <a:lnTo>
                  <a:pt x="0" y="32812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7" name="Freeform 7"/>
          <p:cNvSpPr/>
          <p:nvPr/>
        </p:nvSpPr>
        <p:spPr>
          <a:xfrm>
            <a:off x="6506886" y="4720404"/>
            <a:ext cx="11339699" cy="2395511"/>
          </a:xfrm>
          <a:custGeom>
            <a:avLst/>
            <a:gdLst/>
            <a:ahLst/>
            <a:cxnLst/>
            <a:rect l="l" t="t" r="r" b="b"/>
            <a:pathLst>
              <a:path w="11339699" h="2395511">
                <a:moveTo>
                  <a:pt x="0" y="0"/>
                </a:moveTo>
                <a:lnTo>
                  <a:pt x="11339699" y="0"/>
                </a:lnTo>
                <a:lnTo>
                  <a:pt x="11339699" y="2395511"/>
                </a:lnTo>
                <a:lnTo>
                  <a:pt x="0" y="23955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sp>
        <p:nvSpPr>
          <p:cNvPr id="8" name="Freeform 8"/>
          <p:cNvSpPr/>
          <p:nvPr/>
        </p:nvSpPr>
        <p:spPr>
          <a:xfrm>
            <a:off x="645373" y="7203353"/>
            <a:ext cx="11339699" cy="2395511"/>
          </a:xfrm>
          <a:custGeom>
            <a:avLst/>
            <a:gdLst/>
            <a:ahLst/>
            <a:cxnLst/>
            <a:rect l="l" t="t" r="r" b="b"/>
            <a:pathLst>
              <a:path w="11339699" h="2395511">
                <a:moveTo>
                  <a:pt x="0" y="0"/>
                </a:moveTo>
                <a:lnTo>
                  <a:pt x="11339699" y="0"/>
                </a:lnTo>
                <a:lnTo>
                  <a:pt x="11339699" y="2395512"/>
                </a:lnTo>
                <a:lnTo>
                  <a:pt x="0" y="239551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s-ES"/>
          </a:p>
        </p:txBody>
      </p:sp>
      <p:sp>
        <p:nvSpPr>
          <p:cNvPr id="9" name="TextBox 9"/>
          <p:cNvSpPr txBox="1"/>
          <p:nvPr/>
        </p:nvSpPr>
        <p:spPr>
          <a:xfrm>
            <a:off x="11985072" y="4876800"/>
            <a:ext cx="4863703" cy="628650"/>
          </a:xfrm>
          <a:prstGeom prst="rect">
            <a:avLst/>
          </a:prstGeom>
        </p:spPr>
        <p:txBody>
          <a:bodyPr lIns="0" tIns="0" rIns="0" bIns="0" rtlCol="0" anchor="t">
            <a:spAutoFit/>
          </a:bodyPr>
          <a:lstStyle/>
          <a:p>
            <a:pPr algn="r">
              <a:lnSpc>
                <a:spcPts val="4800"/>
              </a:lnSpc>
            </a:pPr>
            <a:r>
              <a:rPr lang="en-US" sz="4000" b="1" dirty="0">
                <a:solidFill>
                  <a:srgbClr val="FFFFFF"/>
                </a:solidFill>
                <a:latin typeface="Arimo Bold"/>
                <a:ea typeface="Arimo Bold"/>
                <a:cs typeface="Arimo Bold"/>
                <a:sym typeface="Arimo Bold"/>
              </a:rPr>
              <a:t>Voting Rights</a:t>
            </a:r>
          </a:p>
        </p:txBody>
      </p:sp>
      <p:sp>
        <p:nvSpPr>
          <p:cNvPr id="10" name="Freeform 10"/>
          <p:cNvSpPr/>
          <p:nvPr/>
        </p:nvSpPr>
        <p:spPr>
          <a:xfrm flipH="1">
            <a:off x="1364835" y="4386474"/>
            <a:ext cx="5197958" cy="3281211"/>
          </a:xfrm>
          <a:custGeom>
            <a:avLst/>
            <a:gdLst/>
            <a:ahLst/>
            <a:cxnLst/>
            <a:rect l="l" t="t" r="r" b="b"/>
            <a:pathLst>
              <a:path w="5197958" h="3281211">
                <a:moveTo>
                  <a:pt x="5197958" y="0"/>
                </a:moveTo>
                <a:lnTo>
                  <a:pt x="0" y="0"/>
                </a:lnTo>
                <a:lnTo>
                  <a:pt x="0" y="3281211"/>
                </a:lnTo>
                <a:lnTo>
                  <a:pt x="5197958" y="3281211"/>
                </a:lnTo>
                <a:lnTo>
                  <a:pt x="5197958"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1" name="Freeform 11"/>
          <p:cNvSpPr/>
          <p:nvPr/>
        </p:nvSpPr>
        <p:spPr>
          <a:xfrm flipV="1">
            <a:off x="12871010" y="6867525"/>
            <a:ext cx="5416990" cy="3419475"/>
          </a:xfrm>
          <a:custGeom>
            <a:avLst/>
            <a:gdLst/>
            <a:ahLst/>
            <a:cxnLst/>
            <a:rect l="l" t="t" r="r" b="b"/>
            <a:pathLst>
              <a:path w="5416990" h="3419475">
                <a:moveTo>
                  <a:pt x="0" y="3419475"/>
                </a:moveTo>
                <a:lnTo>
                  <a:pt x="5416990" y="3419475"/>
                </a:lnTo>
                <a:lnTo>
                  <a:pt x="5416990" y="0"/>
                </a:lnTo>
                <a:lnTo>
                  <a:pt x="0" y="0"/>
                </a:lnTo>
                <a:lnTo>
                  <a:pt x="0" y="3419475"/>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2" name="TextBox 12"/>
          <p:cNvSpPr txBox="1"/>
          <p:nvPr/>
        </p:nvSpPr>
        <p:spPr>
          <a:xfrm>
            <a:off x="13454395" y="7992215"/>
            <a:ext cx="4469251" cy="1885950"/>
          </a:xfrm>
          <a:prstGeom prst="rect">
            <a:avLst/>
          </a:prstGeom>
        </p:spPr>
        <p:txBody>
          <a:bodyPr lIns="0" tIns="0" rIns="0" bIns="0" rtlCol="0" anchor="t">
            <a:spAutoFit/>
          </a:bodyPr>
          <a:lstStyle/>
          <a:p>
            <a:pPr algn="ctr">
              <a:lnSpc>
                <a:spcPts val="2489"/>
              </a:lnSpc>
              <a:spcBef>
                <a:spcPct val="0"/>
              </a:spcBef>
            </a:pPr>
            <a:r>
              <a:rPr lang="en-US" sz="2074" b="1" dirty="0">
                <a:solidFill>
                  <a:srgbClr val="080A78"/>
                </a:solidFill>
                <a:latin typeface="Abhaya Libre Bold"/>
                <a:ea typeface="Abhaya Libre Bold"/>
                <a:cs typeface="Abhaya Libre Bold"/>
                <a:sym typeface="Abhaya Libre Bold"/>
              </a:rPr>
              <a:t>"How many of you voted in the 2024 elections? Did your family or friends vote? What reasons do you think might prevent people, particularly minors out of home, from exercising their voting rights?"</a:t>
            </a:r>
          </a:p>
        </p:txBody>
      </p:sp>
      <p:grpSp>
        <p:nvGrpSpPr>
          <p:cNvPr id="13" name="Group 13"/>
          <p:cNvGrpSpPr/>
          <p:nvPr/>
        </p:nvGrpSpPr>
        <p:grpSpPr>
          <a:xfrm>
            <a:off x="1028700" y="7513863"/>
            <a:ext cx="10956372" cy="1774492"/>
            <a:chOff x="0" y="0"/>
            <a:chExt cx="14608496" cy="2365990"/>
          </a:xfrm>
        </p:grpSpPr>
        <p:sp>
          <p:nvSpPr>
            <p:cNvPr id="14" name="TextBox 14"/>
            <p:cNvSpPr txBox="1"/>
            <p:nvPr/>
          </p:nvSpPr>
          <p:spPr>
            <a:xfrm>
              <a:off x="0" y="918190"/>
              <a:ext cx="14608496" cy="1447800"/>
            </a:xfrm>
            <a:prstGeom prst="rect">
              <a:avLst/>
            </a:prstGeom>
          </p:spPr>
          <p:txBody>
            <a:bodyPr lIns="0" tIns="0" rIns="0" bIns="0" rtlCol="0" anchor="t">
              <a:spAutoFit/>
            </a:bodyPr>
            <a:lstStyle/>
            <a:p>
              <a:pPr algn="l">
                <a:lnSpc>
                  <a:spcPts val="2880"/>
                </a:lnSpc>
              </a:pPr>
              <a:r>
                <a:rPr lang="en-US" sz="2400" dirty="0">
                  <a:solidFill>
                    <a:srgbClr val="FFFFFF"/>
                  </a:solidFill>
                  <a:latin typeface="Abhaya Libre"/>
                  <a:ea typeface="Abhaya Libre"/>
                  <a:cs typeface="Abhaya Libre"/>
                  <a:sym typeface="Abhaya Libre"/>
                </a:rPr>
                <a:t>EU citizens are protected by a common set of consumer rights, ensuring fair treatment, product safety, and compensation for damages. Teaching minors about these rights helps them become aware consumers in the EU.</a:t>
              </a:r>
            </a:p>
          </p:txBody>
        </p:sp>
        <p:sp>
          <p:nvSpPr>
            <p:cNvPr id="15" name="TextBox 15"/>
            <p:cNvSpPr txBox="1"/>
            <p:nvPr/>
          </p:nvSpPr>
          <p:spPr>
            <a:xfrm>
              <a:off x="9" y="-19050"/>
              <a:ext cx="9733952" cy="831850"/>
            </a:xfrm>
            <a:prstGeom prst="rect">
              <a:avLst/>
            </a:prstGeom>
          </p:spPr>
          <p:txBody>
            <a:bodyPr lIns="0" tIns="0" rIns="0" bIns="0" rtlCol="0" anchor="t">
              <a:spAutoFit/>
            </a:bodyPr>
            <a:lstStyle/>
            <a:p>
              <a:pPr algn="l">
                <a:lnSpc>
                  <a:spcPts val="4800"/>
                </a:lnSpc>
              </a:pPr>
              <a:r>
                <a:rPr lang="en-US" sz="4000" b="1">
                  <a:solidFill>
                    <a:srgbClr val="FFFFFF"/>
                  </a:solidFill>
                  <a:latin typeface="Arimo Bold"/>
                  <a:ea typeface="Arimo Bold"/>
                  <a:cs typeface="Arimo Bold"/>
                  <a:sym typeface="Arimo Bold"/>
                </a:rPr>
                <a:t>Consumer Protection</a:t>
              </a:r>
            </a:p>
          </p:txBody>
        </p:sp>
      </p:grpSp>
      <p:sp>
        <p:nvSpPr>
          <p:cNvPr id="16" name="TextBox 16"/>
          <p:cNvSpPr txBox="1"/>
          <p:nvPr/>
        </p:nvSpPr>
        <p:spPr>
          <a:xfrm>
            <a:off x="1952803" y="4819650"/>
            <a:ext cx="4022022" cy="2133600"/>
          </a:xfrm>
          <a:prstGeom prst="rect">
            <a:avLst/>
          </a:prstGeom>
        </p:spPr>
        <p:txBody>
          <a:bodyPr lIns="0" tIns="0" rIns="0" bIns="0" rtlCol="0" anchor="t">
            <a:spAutoFit/>
          </a:bodyPr>
          <a:lstStyle/>
          <a:p>
            <a:pPr algn="ctr">
              <a:lnSpc>
                <a:spcPts val="2473"/>
              </a:lnSpc>
              <a:spcBef>
                <a:spcPct val="0"/>
              </a:spcBef>
            </a:pPr>
            <a:r>
              <a:rPr lang="en-US" sz="2061" b="1" dirty="0">
                <a:solidFill>
                  <a:srgbClr val="080A78"/>
                </a:solidFill>
                <a:latin typeface="Abhaya Libre Bold"/>
                <a:ea typeface="Abhaya Libre Bold"/>
                <a:cs typeface="Abhaya Libre Bold"/>
                <a:sym typeface="Abhaya Libre Bold"/>
              </a:rPr>
              <a:t>"Have you encountered any situations where minors out of home were unaware of their consumer rights or faced challenges accessing them? Can you think of any case where this right might have been violated?"</a:t>
            </a:r>
          </a:p>
        </p:txBody>
      </p:sp>
      <p:sp>
        <p:nvSpPr>
          <p:cNvPr id="17" name="TextBox 17"/>
          <p:cNvSpPr txBox="1"/>
          <p:nvPr/>
        </p:nvSpPr>
        <p:spPr>
          <a:xfrm>
            <a:off x="6898928" y="5505450"/>
            <a:ext cx="10619395" cy="1447800"/>
          </a:xfrm>
          <a:prstGeom prst="rect">
            <a:avLst/>
          </a:prstGeom>
        </p:spPr>
        <p:txBody>
          <a:bodyPr lIns="0" tIns="0" rIns="0" bIns="0" rtlCol="0" anchor="t">
            <a:spAutoFit/>
          </a:bodyPr>
          <a:lstStyle/>
          <a:p>
            <a:pPr algn="r">
              <a:lnSpc>
                <a:spcPts val="2880"/>
              </a:lnSpc>
            </a:pPr>
            <a:r>
              <a:rPr lang="en-US" sz="2400" dirty="0">
                <a:solidFill>
                  <a:srgbClr val="FFFFFF"/>
                </a:solidFill>
                <a:latin typeface="Abhaya Libre"/>
                <a:ea typeface="Abhaya Libre"/>
                <a:cs typeface="Abhaya Libre"/>
                <a:sym typeface="Abhaya Libre"/>
              </a:rPr>
              <a:t>EU citizens have the right to vote in European and local elections, and they can run as candidates. Educating minors about their voting rights is vital to encouraging future civic participation. In the 2024 European elections, voter turnout varied across member states but was approximately 51% on average.</a:t>
            </a:r>
          </a:p>
        </p:txBody>
      </p:sp>
      <p:grpSp>
        <p:nvGrpSpPr>
          <p:cNvPr id="18" name="Group 18"/>
          <p:cNvGrpSpPr/>
          <p:nvPr/>
        </p:nvGrpSpPr>
        <p:grpSpPr>
          <a:xfrm>
            <a:off x="1028700" y="2547964"/>
            <a:ext cx="10956372" cy="1774492"/>
            <a:chOff x="0" y="0"/>
            <a:chExt cx="14608496" cy="2365990"/>
          </a:xfrm>
        </p:grpSpPr>
        <p:sp>
          <p:nvSpPr>
            <p:cNvPr id="19" name="TextBox 19"/>
            <p:cNvSpPr txBox="1"/>
            <p:nvPr/>
          </p:nvSpPr>
          <p:spPr>
            <a:xfrm>
              <a:off x="0" y="918190"/>
              <a:ext cx="14608496" cy="1447800"/>
            </a:xfrm>
            <a:prstGeom prst="rect">
              <a:avLst/>
            </a:prstGeom>
          </p:spPr>
          <p:txBody>
            <a:bodyPr lIns="0" tIns="0" rIns="0" bIns="0" rtlCol="0" anchor="t">
              <a:spAutoFit/>
            </a:bodyPr>
            <a:lstStyle/>
            <a:p>
              <a:pPr algn="l">
                <a:lnSpc>
                  <a:spcPts val="2880"/>
                </a:lnSpc>
              </a:pPr>
              <a:r>
                <a:rPr lang="en-US" sz="2400" dirty="0">
                  <a:solidFill>
                    <a:srgbClr val="FFFFFF"/>
                  </a:solidFill>
                  <a:latin typeface="Abhaya Libre"/>
                  <a:ea typeface="Abhaya Libre"/>
                  <a:cs typeface="Abhaya Libre"/>
                  <a:sym typeface="Abhaya Libre"/>
                </a:rPr>
                <a:t>EU citizens have the right to live, work, and study in any EU country without needing a visa. This freedom opens up opportunities for minors out of home as they grow older and explore employment or education abroad.</a:t>
              </a:r>
            </a:p>
          </p:txBody>
        </p:sp>
        <p:sp>
          <p:nvSpPr>
            <p:cNvPr id="20" name="TextBox 20"/>
            <p:cNvSpPr txBox="1"/>
            <p:nvPr/>
          </p:nvSpPr>
          <p:spPr>
            <a:xfrm>
              <a:off x="9" y="-19050"/>
              <a:ext cx="9733952" cy="831850"/>
            </a:xfrm>
            <a:prstGeom prst="rect">
              <a:avLst/>
            </a:prstGeom>
          </p:spPr>
          <p:txBody>
            <a:bodyPr lIns="0" tIns="0" rIns="0" bIns="0" rtlCol="0" anchor="t">
              <a:spAutoFit/>
            </a:bodyPr>
            <a:lstStyle/>
            <a:p>
              <a:pPr algn="l">
                <a:lnSpc>
                  <a:spcPts val="4800"/>
                </a:lnSpc>
              </a:pPr>
              <a:r>
                <a:rPr lang="en-US" sz="4000" b="1">
                  <a:solidFill>
                    <a:srgbClr val="FFFFFF"/>
                  </a:solidFill>
                  <a:latin typeface="Arimo Bold"/>
                  <a:ea typeface="Arimo Bold"/>
                  <a:cs typeface="Arimo Bold"/>
                  <a:sym typeface="Arimo Bold"/>
                </a:rPr>
                <a:t>Freedom of Movement</a:t>
              </a:r>
            </a:p>
          </p:txBody>
        </p:sp>
      </p:grpSp>
      <p:sp>
        <p:nvSpPr>
          <p:cNvPr id="21" name="TextBox 21"/>
          <p:cNvSpPr txBox="1"/>
          <p:nvPr/>
        </p:nvSpPr>
        <p:spPr>
          <a:xfrm>
            <a:off x="11988843" y="1484298"/>
            <a:ext cx="4469251" cy="1571625"/>
          </a:xfrm>
          <a:prstGeom prst="rect">
            <a:avLst/>
          </a:prstGeom>
        </p:spPr>
        <p:txBody>
          <a:bodyPr lIns="0" tIns="0" rIns="0" bIns="0" rtlCol="0" anchor="t">
            <a:spAutoFit/>
          </a:bodyPr>
          <a:lstStyle/>
          <a:p>
            <a:pPr algn="ctr">
              <a:lnSpc>
                <a:spcPts val="2489"/>
              </a:lnSpc>
              <a:spcBef>
                <a:spcPct val="0"/>
              </a:spcBef>
            </a:pPr>
            <a:r>
              <a:rPr lang="en-US" sz="2074" b="1" dirty="0">
                <a:solidFill>
                  <a:srgbClr val="012A8B"/>
                </a:solidFill>
                <a:latin typeface="Abhaya Libre Bold"/>
                <a:ea typeface="Abhaya Libre Bold"/>
                <a:cs typeface="Abhaya Libre Bold"/>
                <a:sym typeface="Abhaya Libre Bold"/>
              </a:rPr>
              <a:t>"Can you think of any challenges minors out of home might face in exercising their right to freedom of movement? Have you heard of any case where this right was violated?"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1531425" y="943375"/>
            <a:ext cx="15225150" cy="1095375"/>
          </a:xfrm>
          <a:prstGeom prst="rect">
            <a:avLst/>
          </a:prstGeom>
        </p:spPr>
        <p:txBody>
          <a:bodyPr lIns="0" tIns="0" rIns="0" bIns="0" rtlCol="0" anchor="t">
            <a:spAutoFit/>
          </a:bodyPr>
          <a:lstStyle/>
          <a:p>
            <a:pPr algn="l">
              <a:lnSpc>
                <a:spcPts val="8400"/>
              </a:lnSpc>
            </a:pPr>
            <a:r>
              <a:rPr lang="en-US" sz="7000" b="1">
                <a:solidFill>
                  <a:srgbClr val="FFFFFF"/>
                </a:solidFill>
                <a:latin typeface="Arimo Bold"/>
                <a:ea typeface="Arimo Bold"/>
                <a:cs typeface="Arimo Bold"/>
                <a:sym typeface="Arimo Bold"/>
              </a:rPr>
              <a:t>Key Responsibilities of EU Citizens</a:t>
            </a:r>
          </a:p>
        </p:txBody>
      </p:sp>
      <p:sp>
        <p:nvSpPr>
          <p:cNvPr id="4" name="Freeform 4"/>
          <p:cNvSpPr/>
          <p:nvPr/>
        </p:nvSpPr>
        <p:spPr>
          <a:xfrm>
            <a:off x="12194777" y="2458405"/>
            <a:ext cx="5701504" cy="6122420"/>
          </a:xfrm>
          <a:custGeom>
            <a:avLst/>
            <a:gdLst/>
            <a:ahLst/>
            <a:cxnLst/>
            <a:rect l="l" t="t" r="r" b="b"/>
            <a:pathLst>
              <a:path w="5701504" h="6122420">
                <a:moveTo>
                  <a:pt x="0" y="0"/>
                </a:moveTo>
                <a:lnTo>
                  <a:pt x="5701504" y="0"/>
                </a:lnTo>
                <a:lnTo>
                  <a:pt x="5701504" y="6122420"/>
                </a:lnTo>
                <a:lnTo>
                  <a:pt x="0" y="61224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5" name="Freeform 5"/>
          <p:cNvSpPr/>
          <p:nvPr/>
        </p:nvSpPr>
        <p:spPr>
          <a:xfrm>
            <a:off x="14988118" y="-1617211"/>
            <a:ext cx="4668806" cy="4921354"/>
          </a:xfrm>
          <a:custGeom>
            <a:avLst/>
            <a:gdLst/>
            <a:ahLst/>
            <a:cxnLst/>
            <a:rect l="l" t="t" r="r" b="b"/>
            <a:pathLst>
              <a:path w="4668806" h="4921354">
                <a:moveTo>
                  <a:pt x="0" y="0"/>
                </a:moveTo>
                <a:lnTo>
                  <a:pt x="4668806" y="0"/>
                </a:lnTo>
                <a:lnTo>
                  <a:pt x="4668806" y="4921354"/>
                </a:lnTo>
                <a:lnTo>
                  <a:pt x="0" y="492135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6" name="Freeform 6"/>
          <p:cNvSpPr/>
          <p:nvPr/>
        </p:nvSpPr>
        <p:spPr>
          <a:xfrm>
            <a:off x="395396" y="2458405"/>
            <a:ext cx="5701504" cy="6122420"/>
          </a:xfrm>
          <a:custGeom>
            <a:avLst/>
            <a:gdLst/>
            <a:ahLst/>
            <a:cxnLst/>
            <a:rect l="l" t="t" r="r" b="b"/>
            <a:pathLst>
              <a:path w="5701504" h="6122420">
                <a:moveTo>
                  <a:pt x="0" y="0"/>
                </a:moveTo>
                <a:lnTo>
                  <a:pt x="5701504" y="0"/>
                </a:lnTo>
                <a:lnTo>
                  <a:pt x="5701504" y="6122420"/>
                </a:lnTo>
                <a:lnTo>
                  <a:pt x="0" y="61224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7" name="Freeform 7"/>
          <p:cNvSpPr/>
          <p:nvPr/>
        </p:nvSpPr>
        <p:spPr>
          <a:xfrm>
            <a:off x="6293248" y="2458405"/>
            <a:ext cx="5701504" cy="6122420"/>
          </a:xfrm>
          <a:custGeom>
            <a:avLst/>
            <a:gdLst/>
            <a:ahLst/>
            <a:cxnLst/>
            <a:rect l="l" t="t" r="r" b="b"/>
            <a:pathLst>
              <a:path w="5701504" h="6122420">
                <a:moveTo>
                  <a:pt x="0" y="0"/>
                </a:moveTo>
                <a:lnTo>
                  <a:pt x="5701504" y="0"/>
                </a:lnTo>
                <a:lnTo>
                  <a:pt x="5701504" y="6122420"/>
                </a:lnTo>
                <a:lnTo>
                  <a:pt x="0" y="61224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8" name="TextBox 8"/>
          <p:cNvSpPr txBox="1"/>
          <p:nvPr/>
        </p:nvSpPr>
        <p:spPr>
          <a:xfrm>
            <a:off x="6611274" y="5008950"/>
            <a:ext cx="5069129" cy="2943225"/>
          </a:xfrm>
          <a:prstGeom prst="rect">
            <a:avLst/>
          </a:prstGeom>
        </p:spPr>
        <p:txBody>
          <a:bodyPr lIns="0" tIns="0" rIns="0" bIns="0" rtlCol="0" anchor="t">
            <a:spAutoFit/>
          </a:bodyPr>
          <a:lstStyle/>
          <a:p>
            <a:pPr algn="just">
              <a:lnSpc>
                <a:spcPts val="3359"/>
              </a:lnSpc>
            </a:pPr>
            <a:r>
              <a:rPr lang="en-US" sz="2799">
                <a:solidFill>
                  <a:srgbClr val="080A78"/>
                </a:solidFill>
                <a:latin typeface="Abhaya Libre"/>
                <a:ea typeface="Abhaya Libre"/>
                <a:cs typeface="Abhaya Libre"/>
                <a:sym typeface="Abhaya Libre"/>
              </a:rPr>
              <a:t>Beyond voting, EU citizens have the responsibility to contribute to their community through civic participation. Encourage minors out of home to get involved in local projects, such as environmental or social initiatives.</a:t>
            </a:r>
          </a:p>
        </p:txBody>
      </p:sp>
      <p:sp>
        <p:nvSpPr>
          <p:cNvPr id="9" name="TextBox 9"/>
          <p:cNvSpPr txBox="1"/>
          <p:nvPr/>
        </p:nvSpPr>
        <p:spPr>
          <a:xfrm>
            <a:off x="12510964" y="4799400"/>
            <a:ext cx="5069129" cy="3362325"/>
          </a:xfrm>
          <a:prstGeom prst="rect">
            <a:avLst/>
          </a:prstGeom>
        </p:spPr>
        <p:txBody>
          <a:bodyPr lIns="0" tIns="0" rIns="0" bIns="0" rtlCol="0" anchor="t">
            <a:spAutoFit/>
          </a:bodyPr>
          <a:lstStyle/>
          <a:p>
            <a:pPr algn="just">
              <a:lnSpc>
                <a:spcPts val="3359"/>
              </a:lnSpc>
            </a:pPr>
            <a:r>
              <a:rPr lang="en-US" sz="2799">
                <a:solidFill>
                  <a:srgbClr val="080A78"/>
                </a:solidFill>
                <a:latin typeface="Abhaya Libre"/>
                <a:ea typeface="Abhaya Libre"/>
                <a:cs typeface="Abhaya Libre"/>
                <a:sym typeface="Abhaya Libre"/>
              </a:rPr>
              <a:t>EU citizenship comes with the duty to work together for the common good, both within one’s country and across the EU. Teach minors the importance of solidarity, especially in cross-border cooperation and support for marginalized communities.</a:t>
            </a:r>
          </a:p>
        </p:txBody>
      </p:sp>
      <p:sp>
        <p:nvSpPr>
          <p:cNvPr id="10" name="TextBox 10"/>
          <p:cNvSpPr txBox="1"/>
          <p:nvPr/>
        </p:nvSpPr>
        <p:spPr>
          <a:xfrm>
            <a:off x="711584" y="4799400"/>
            <a:ext cx="5069129" cy="3362325"/>
          </a:xfrm>
          <a:prstGeom prst="rect">
            <a:avLst/>
          </a:prstGeom>
        </p:spPr>
        <p:txBody>
          <a:bodyPr lIns="0" tIns="0" rIns="0" bIns="0" rtlCol="0" anchor="t">
            <a:spAutoFit/>
          </a:bodyPr>
          <a:lstStyle/>
          <a:p>
            <a:pPr algn="just">
              <a:lnSpc>
                <a:spcPts val="3359"/>
              </a:lnSpc>
            </a:pPr>
            <a:r>
              <a:rPr lang="en-US" sz="2799">
                <a:solidFill>
                  <a:srgbClr val="080A78"/>
                </a:solidFill>
                <a:latin typeface="Abhaya Libre"/>
                <a:ea typeface="Abhaya Libre"/>
                <a:cs typeface="Abhaya Libre"/>
                <a:sym typeface="Abhaya Libre"/>
              </a:rPr>
              <a:t>All EU citizens must comply with both national laws and EU regulations. Helping minors understand their role in upholding and respecting these laws, as well as their right to challenge unfair laws, is essential for promoting justice and equality.</a:t>
            </a:r>
          </a:p>
        </p:txBody>
      </p:sp>
      <p:sp>
        <p:nvSpPr>
          <p:cNvPr id="11" name="TextBox 11"/>
          <p:cNvSpPr txBox="1"/>
          <p:nvPr/>
        </p:nvSpPr>
        <p:spPr>
          <a:xfrm>
            <a:off x="711584" y="3084900"/>
            <a:ext cx="5069129" cy="1304925"/>
          </a:xfrm>
          <a:prstGeom prst="rect">
            <a:avLst/>
          </a:prstGeom>
        </p:spPr>
        <p:txBody>
          <a:bodyPr lIns="0" tIns="0" rIns="0" bIns="0" rtlCol="0" anchor="t">
            <a:spAutoFit/>
          </a:bodyPr>
          <a:lstStyle/>
          <a:p>
            <a:pPr algn="ctr">
              <a:lnSpc>
                <a:spcPts val="5160"/>
              </a:lnSpc>
            </a:pPr>
            <a:r>
              <a:rPr lang="en-US" sz="4300">
                <a:solidFill>
                  <a:srgbClr val="2C2C8C"/>
                </a:solidFill>
                <a:latin typeface="Glacial Indifference"/>
                <a:ea typeface="Glacial Indifference"/>
                <a:cs typeface="Glacial Indifference"/>
                <a:sym typeface="Glacial Indifference"/>
              </a:rPr>
              <a:t>Respect for </a:t>
            </a:r>
          </a:p>
          <a:p>
            <a:pPr algn="ctr">
              <a:lnSpc>
                <a:spcPts val="5160"/>
              </a:lnSpc>
            </a:pPr>
            <a:r>
              <a:rPr lang="en-US" sz="4300">
                <a:solidFill>
                  <a:srgbClr val="2C2C8C"/>
                </a:solidFill>
                <a:latin typeface="Glacial Indifference"/>
                <a:ea typeface="Glacial Indifference"/>
                <a:cs typeface="Glacial Indifference"/>
                <a:sym typeface="Glacial Indifference"/>
              </a:rPr>
              <a:t>EU Laws</a:t>
            </a:r>
          </a:p>
        </p:txBody>
      </p:sp>
      <p:sp>
        <p:nvSpPr>
          <p:cNvPr id="12" name="TextBox 12"/>
          <p:cNvSpPr txBox="1"/>
          <p:nvPr/>
        </p:nvSpPr>
        <p:spPr>
          <a:xfrm>
            <a:off x="6611274" y="3732600"/>
            <a:ext cx="5069129" cy="657225"/>
          </a:xfrm>
          <a:prstGeom prst="rect">
            <a:avLst/>
          </a:prstGeom>
        </p:spPr>
        <p:txBody>
          <a:bodyPr lIns="0" tIns="0" rIns="0" bIns="0" rtlCol="0" anchor="t">
            <a:spAutoFit/>
          </a:bodyPr>
          <a:lstStyle/>
          <a:p>
            <a:pPr algn="ctr">
              <a:lnSpc>
                <a:spcPts val="5160"/>
              </a:lnSpc>
            </a:pPr>
            <a:r>
              <a:rPr lang="en-US" sz="4300">
                <a:solidFill>
                  <a:srgbClr val="2C2C8C"/>
                </a:solidFill>
                <a:latin typeface="Glacial Indifference"/>
                <a:ea typeface="Glacial Indifference"/>
                <a:cs typeface="Glacial Indifference"/>
                <a:sym typeface="Glacial Indifference"/>
              </a:rPr>
              <a:t>Civic Participation</a:t>
            </a:r>
          </a:p>
        </p:txBody>
      </p:sp>
      <p:sp>
        <p:nvSpPr>
          <p:cNvPr id="13" name="TextBox 13"/>
          <p:cNvSpPr txBox="1"/>
          <p:nvPr/>
        </p:nvSpPr>
        <p:spPr>
          <a:xfrm>
            <a:off x="12510964" y="3084900"/>
            <a:ext cx="5069129" cy="1304925"/>
          </a:xfrm>
          <a:prstGeom prst="rect">
            <a:avLst/>
          </a:prstGeom>
        </p:spPr>
        <p:txBody>
          <a:bodyPr lIns="0" tIns="0" rIns="0" bIns="0" rtlCol="0" anchor="t">
            <a:spAutoFit/>
          </a:bodyPr>
          <a:lstStyle/>
          <a:p>
            <a:pPr algn="ctr">
              <a:lnSpc>
                <a:spcPts val="5160"/>
              </a:lnSpc>
            </a:pPr>
            <a:r>
              <a:rPr lang="en-US" sz="4300">
                <a:solidFill>
                  <a:srgbClr val="2C2C8C"/>
                </a:solidFill>
                <a:latin typeface="Glacial Indifference"/>
                <a:ea typeface="Glacial Indifference"/>
                <a:cs typeface="Glacial Indifference"/>
                <a:sym typeface="Glacial Indifference"/>
              </a:rPr>
              <a:t>Solidarity &amp; Cooperation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sp>
        <p:nvSpPr>
          <p:cNvPr id="3" name="Freeform 3"/>
          <p:cNvSpPr/>
          <p:nvPr/>
        </p:nvSpPr>
        <p:spPr>
          <a:xfrm>
            <a:off x="16556998" y="8133585"/>
            <a:ext cx="3133775" cy="3266764"/>
          </a:xfrm>
          <a:custGeom>
            <a:avLst/>
            <a:gdLst/>
            <a:ahLst/>
            <a:cxnLst/>
            <a:rect l="l" t="t" r="r" b="b"/>
            <a:pathLst>
              <a:path w="3133775" h="3266764">
                <a:moveTo>
                  <a:pt x="0" y="0"/>
                </a:moveTo>
                <a:lnTo>
                  <a:pt x="3133775" y="0"/>
                </a:lnTo>
                <a:lnTo>
                  <a:pt x="3133775" y="3266763"/>
                </a:lnTo>
                <a:lnTo>
                  <a:pt x="0" y="32667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357534" y="4793755"/>
            <a:ext cx="5429226" cy="1162050"/>
          </a:xfrm>
          <a:prstGeom prst="rect">
            <a:avLst/>
          </a:prstGeom>
        </p:spPr>
        <p:txBody>
          <a:bodyPr lIns="0" tIns="0" rIns="0" bIns="0" rtlCol="0" anchor="t">
            <a:spAutoFit/>
          </a:bodyPr>
          <a:lstStyle/>
          <a:p>
            <a:pPr algn="ctr">
              <a:lnSpc>
                <a:spcPts val="4560"/>
              </a:lnSpc>
            </a:pPr>
            <a:r>
              <a:rPr lang="en-US" sz="3800" b="1">
                <a:solidFill>
                  <a:srgbClr val="FFFFFF"/>
                </a:solidFill>
                <a:latin typeface="Arimo Bold"/>
                <a:ea typeface="Arimo Bold"/>
                <a:cs typeface="Arimo Bold"/>
                <a:sym typeface="Arimo Bold"/>
              </a:rPr>
              <a:t>European Citizens' Initiative (ECI)</a:t>
            </a:r>
          </a:p>
        </p:txBody>
      </p:sp>
      <p:sp>
        <p:nvSpPr>
          <p:cNvPr id="5" name="TextBox 5"/>
          <p:cNvSpPr txBox="1"/>
          <p:nvPr/>
        </p:nvSpPr>
        <p:spPr>
          <a:xfrm>
            <a:off x="7113490" y="4812796"/>
            <a:ext cx="4065150" cy="1162050"/>
          </a:xfrm>
          <a:prstGeom prst="rect">
            <a:avLst/>
          </a:prstGeom>
        </p:spPr>
        <p:txBody>
          <a:bodyPr lIns="0" tIns="0" rIns="0" bIns="0" rtlCol="0" anchor="t">
            <a:spAutoFit/>
          </a:bodyPr>
          <a:lstStyle/>
          <a:p>
            <a:pPr algn="ctr">
              <a:lnSpc>
                <a:spcPts val="4560"/>
              </a:lnSpc>
            </a:pPr>
            <a:r>
              <a:rPr lang="en-US" sz="3800" b="1">
                <a:solidFill>
                  <a:srgbClr val="FFFFFF"/>
                </a:solidFill>
                <a:latin typeface="Arimo Bold"/>
                <a:ea typeface="Arimo Bold"/>
                <a:cs typeface="Arimo Bold"/>
                <a:sym typeface="Arimo Bold"/>
              </a:rPr>
              <a:t>Public Consultations</a:t>
            </a:r>
          </a:p>
        </p:txBody>
      </p:sp>
      <p:sp>
        <p:nvSpPr>
          <p:cNvPr id="6" name="TextBox 6"/>
          <p:cNvSpPr txBox="1"/>
          <p:nvPr/>
        </p:nvSpPr>
        <p:spPr>
          <a:xfrm>
            <a:off x="12110575" y="4860421"/>
            <a:ext cx="5374414" cy="1114425"/>
          </a:xfrm>
          <a:prstGeom prst="rect">
            <a:avLst/>
          </a:prstGeom>
        </p:spPr>
        <p:txBody>
          <a:bodyPr lIns="0" tIns="0" rIns="0" bIns="0" rtlCol="0" anchor="t">
            <a:spAutoFit/>
          </a:bodyPr>
          <a:lstStyle/>
          <a:p>
            <a:pPr algn="ctr">
              <a:lnSpc>
                <a:spcPts val="4320"/>
              </a:lnSpc>
            </a:pPr>
            <a:r>
              <a:rPr lang="en-US" sz="3600" b="1">
                <a:solidFill>
                  <a:srgbClr val="FFFFFF"/>
                </a:solidFill>
                <a:latin typeface="Arimo Bold"/>
                <a:ea typeface="Arimo Bold"/>
                <a:cs typeface="Arimo Bold"/>
                <a:sym typeface="Arimo Bold"/>
              </a:rPr>
              <a:t>Volunteering &amp; Community Involvement</a:t>
            </a:r>
          </a:p>
        </p:txBody>
      </p:sp>
      <p:sp>
        <p:nvSpPr>
          <p:cNvPr id="7" name="AutoShape 7"/>
          <p:cNvSpPr/>
          <p:nvPr/>
        </p:nvSpPr>
        <p:spPr>
          <a:xfrm flipH="1">
            <a:off x="4072147" y="3459296"/>
            <a:ext cx="5074168" cy="1353509"/>
          </a:xfrm>
          <a:prstGeom prst="line">
            <a:avLst/>
          </a:prstGeom>
          <a:ln w="19050" cap="rnd">
            <a:solidFill>
              <a:srgbClr val="FFFFFF"/>
            </a:solidFill>
            <a:prstDash val="solid"/>
            <a:headEnd type="none" w="sm" len="sm"/>
            <a:tailEnd type="diamond" w="lg" len="lg"/>
          </a:ln>
        </p:spPr>
        <p:txBody>
          <a:bodyPr/>
          <a:lstStyle/>
          <a:p>
            <a:endParaRPr lang="es-ES"/>
          </a:p>
        </p:txBody>
      </p:sp>
      <p:sp>
        <p:nvSpPr>
          <p:cNvPr id="8" name="AutoShape 8"/>
          <p:cNvSpPr/>
          <p:nvPr/>
        </p:nvSpPr>
        <p:spPr>
          <a:xfrm>
            <a:off x="9146656" y="3450170"/>
            <a:ext cx="5651127" cy="1438825"/>
          </a:xfrm>
          <a:prstGeom prst="line">
            <a:avLst/>
          </a:prstGeom>
          <a:ln w="19050" cap="rnd">
            <a:solidFill>
              <a:srgbClr val="FFFFFF"/>
            </a:solidFill>
            <a:prstDash val="solid"/>
            <a:headEnd type="none" w="sm" len="sm"/>
            <a:tailEnd type="diamond" w="lg" len="lg"/>
          </a:ln>
        </p:spPr>
        <p:txBody>
          <a:bodyPr/>
          <a:lstStyle/>
          <a:p>
            <a:endParaRPr lang="es-ES"/>
          </a:p>
        </p:txBody>
      </p:sp>
      <p:sp>
        <p:nvSpPr>
          <p:cNvPr id="9" name="AutoShape 9"/>
          <p:cNvSpPr/>
          <p:nvPr/>
        </p:nvSpPr>
        <p:spPr>
          <a:xfrm flipH="1">
            <a:off x="9146065" y="3459296"/>
            <a:ext cx="250" cy="1372550"/>
          </a:xfrm>
          <a:prstGeom prst="line">
            <a:avLst/>
          </a:prstGeom>
          <a:ln w="19050" cap="rnd">
            <a:solidFill>
              <a:srgbClr val="FFFFFF"/>
            </a:solidFill>
            <a:prstDash val="solid"/>
            <a:headEnd type="none" w="sm" len="sm"/>
            <a:tailEnd type="diamond" w="lg" len="lg"/>
          </a:ln>
        </p:spPr>
        <p:txBody>
          <a:bodyPr/>
          <a:lstStyle/>
          <a:p>
            <a:endParaRPr lang="es-ES"/>
          </a:p>
        </p:txBody>
      </p:sp>
      <p:sp>
        <p:nvSpPr>
          <p:cNvPr id="10" name="Freeform 10"/>
          <p:cNvSpPr/>
          <p:nvPr/>
        </p:nvSpPr>
        <p:spPr>
          <a:xfrm>
            <a:off x="5489056" y="2131769"/>
            <a:ext cx="7315200" cy="1216152"/>
          </a:xfrm>
          <a:custGeom>
            <a:avLst/>
            <a:gdLst/>
            <a:ahLst/>
            <a:cxnLst/>
            <a:rect l="l" t="t" r="r" b="b"/>
            <a:pathLst>
              <a:path w="7315200" h="1216152">
                <a:moveTo>
                  <a:pt x="0" y="0"/>
                </a:moveTo>
                <a:lnTo>
                  <a:pt x="7315200" y="0"/>
                </a:lnTo>
                <a:lnTo>
                  <a:pt x="7315200" y="1216152"/>
                </a:lnTo>
                <a:lnTo>
                  <a:pt x="0" y="12161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ES"/>
          </a:p>
        </p:txBody>
      </p:sp>
      <p:sp>
        <p:nvSpPr>
          <p:cNvPr id="11" name="TextBox 11"/>
          <p:cNvSpPr txBox="1"/>
          <p:nvPr/>
        </p:nvSpPr>
        <p:spPr>
          <a:xfrm>
            <a:off x="1480434" y="695725"/>
            <a:ext cx="15225150" cy="1095375"/>
          </a:xfrm>
          <a:prstGeom prst="rect">
            <a:avLst/>
          </a:prstGeom>
        </p:spPr>
        <p:txBody>
          <a:bodyPr lIns="0" tIns="0" rIns="0" bIns="0" rtlCol="0" anchor="t">
            <a:spAutoFit/>
          </a:bodyPr>
          <a:lstStyle/>
          <a:p>
            <a:pPr algn="l">
              <a:lnSpc>
                <a:spcPts val="8400"/>
              </a:lnSpc>
            </a:pPr>
            <a:r>
              <a:rPr lang="en-US" sz="7000" b="1" dirty="0">
                <a:solidFill>
                  <a:srgbClr val="FFFFFF"/>
                </a:solidFill>
                <a:latin typeface="Arimo Bold"/>
                <a:ea typeface="Arimo Bold"/>
                <a:cs typeface="Arimo Bold"/>
                <a:sym typeface="Arimo Bold"/>
              </a:rPr>
              <a:t>Civic Engagement and Participation</a:t>
            </a:r>
          </a:p>
        </p:txBody>
      </p:sp>
      <p:sp>
        <p:nvSpPr>
          <p:cNvPr id="12" name="TextBox 12"/>
          <p:cNvSpPr txBox="1"/>
          <p:nvPr/>
        </p:nvSpPr>
        <p:spPr>
          <a:xfrm>
            <a:off x="1028700" y="6212971"/>
            <a:ext cx="5577813" cy="3362325"/>
          </a:xfrm>
          <a:prstGeom prst="rect">
            <a:avLst/>
          </a:prstGeom>
        </p:spPr>
        <p:txBody>
          <a:bodyPr lIns="0" tIns="0" rIns="0" bIns="0" rtlCol="0" anchor="t">
            <a:spAutoFit/>
          </a:bodyPr>
          <a:lstStyle/>
          <a:p>
            <a:pPr algn="just">
              <a:lnSpc>
                <a:spcPts val="3359"/>
              </a:lnSpc>
            </a:pPr>
            <a:r>
              <a:rPr lang="en-US" sz="2799">
                <a:solidFill>
                  <a:srgbClr val="FFFFFF"/>
                </a:solidFill>
                <a:latin typeface="Abhaya Libre"/>
                <a:ea typeface="Abhaya Libre"/>
                <a:cs typeface="Abhaya Libre"/>
                <a:sym typeface="Abhaya Libre"/>
              </a:rPr>
              <a:t>A platform where EU citizens can propose new laws. With the support of one million signatures, the proposal must be considered by the European Commission. Adults can guide minors in understanding how civic initiatives work and how they can become involved in shaping EU policies.</a:t>
            </a:r>
          </a:p>
        </p:txBody>
      </p:sp>
      <p:sp>
        <p:nvSpPr>
          <p:cNvPr id="13" name="TextBox 13"/>
          <p:cNvSpPr txBox="1"/>
          <p:nvPr/>
        </p:nvSpPr>
        <p:spPr>
          <a:xfrm>
            <a:off x="7113490" y="6212971"/>
            <a:ext cx="4624111" cy="2524125"/>
          </a:xfrm>
          <a:prstGeom prst="rect">
            <a:avLst/>
          </a:prstGeom>
        </p:spPr>
        <p:txBody>
          <a:bodyPr lIns="0" tIns="0" rIns="0" bIns="0" rtlCol="0" anchor="t">
            <a:spAutoFit/>
          </a:bodyPr>
          <a:lstStyle/>
          <a:p>
            <a:pPr algn="just">
              <a:lnSpc>
                <a:spcPts val="3359"/>
              </a:lnSpc>
            </a:pPr>
            <a:r>
              <a:rPr lang="en-US" sz="2799">
                <a:solidFill>
                  <a:srgbClr val="FFFFFF"/>
                </a:solidFill>
                <a:latin typeface="Abhaya Libre"/>
                <a:ea typeface="Abhaya Libre"/>
                <a:cs typeface="Abhaya Libre"/>
                <a:sym typeface="Abhaya Libre"/>
              </a:rPr>
              <a:t>The EU frequently holds public consultations on major policies, inviting feedback from citizens. This is an opportunity to voice concerns or support for various initiatives.</a:t>
            </a:r>
          </a:p>
        </p:txBody>
      </p:sp>
      <p:sp>
        <p:nvSpPr>
          <p:cNvPr id="14" name="TextBox 14"/>
          <p:cNvSpPr txBox="1"/>
          <p:nvPr/>
        </p:nvSpPr>
        <p:spPr>
          <a:xfrm>
            <a:off x="12372428" y="6212971"/>
            <a:ext cx="5112561" cy="2524125"/>
          </a:xfrm>
          <a:prstGeom prst="rect">
            <a:avLst/>
          </a:prstGeom>
        </p:spPr>
        <p:txBody>
          <a:bodyPr lIns="0" tIns="0" rIns="0" bIns="0" rtlCol="0" anchor="t">
            <a:spAutoFit/>
          </a:bodyPr>
          <a:lstStyle/>
          <a:p>
            <a:pPr algn="just">
              <a:lnSpc>
                <a:spcPts val="3359"/>
              </a:lnSpc>
            </a:pPr>
            <a:r>
              <a:rPr lang="en-US" sz="2799">
                <a:solidFill>
                  <a:srgbClr val="FFFFFF"/>
                </a:solidFill>
                <a:latin typeface="Abhaya Libre"/>
                <a:ea typeface="Abhaya Libre"/>
                <a:cs typeface="Abhaya Libre"/>
                <a:sym typeface="Abhaya Libre"/>
              </a:rPr>
              <a:t>Both adults and minors can engage in solidarity activities through initiatives like the European Solidarity Corps, which provides opportunities to contribute to community projects across the EU.</a:t>
            </a:r>
          </a:p>
        </p:txBody>
      </p:sp>
      <p:sp>
        <p:nvSpPr>
          <p:cNvPr id="15" name="TextBox 15"/>
          <p:cNvSpPr txBox="1"/>
          <p:nvPr/>
        </p:nvSpPr>
        <p:spPr>
          <a:xfrm>
            <a:off x="5057228" y="2425520"/>
            <a:ext cx="8071561" cy="609600"/>
          </a:xfrm>
          <a:prstGeom prst="rect">
            <a:avLst/>
          </a:prstGeom>
        </p:spPr>
        <p:txBody>
          <a:bodyPr lIns="0" tIns="0" rIns="0" bIns="0" rtlCol="0" anchor="t">
            <a:spAutoFit/>
          </a:bodyPr>
          <a:lstStyle/>
          <a:p>
            <a:pPr algn="ctr">
              <a:lnSpc>
                <a:spcPts val="4680"/>
              </a:lnSpc>
            </a:pPr>
            <a:r>
              <a:rPr lang="en-US" sz="3900" b="1" dirty="0">
                <a:solidFill>
                  <a:srgbClr val="080A78"/>
                </a:solidFill>
                <a:latin typeface="Arimo Bold"/>
                <a:ea typeface="Arimo Bold"/>
                <a:cs typeface="Arimo Bold"/>
                <a:sym typeface="Arimo Bold"/>
              </a:rPr>
              <a:t>Ways to Engage in the EU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708604" y="6067966"/>
            <a:ext cx="4191802" cy="3940351"/>
          </a:xfrm>
          <a:custGeom>
            <a:avLst/>
            <a:gdLst/>
            <a:ahLst/>
            <a:cxnLst/>
            <a:rect l="l" t="t" r="r" b="b"/>
            <a:pathLst>
              <a:path w="4191802" h="3940351">
                <a:moveTo>
                  <a:pt x="0" y="0"/>
                </a:moveTo>
                <a:lnTo>
                  <a:pt x="4191802" y="0"/>
                </a:lnTo>
                <a:lnTo>
                  <a:pt x="4191802" y="3940351"/>
                </a:lnTo>
                <a:lnTo>
                  <a:pt x="0" y="39403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4" name="Group 4"/>
          <p:cNvGrpSpPr/>
          <p:nvPr/>
        </p:nvGrpSpPr>
        <p:grpSpPr>
          <a:xfrm>
            <a:off x="1028700" y="3086100"/>
            <a:ext cx="6304823" cy="3477427"/>
            <a:chOff x="0" y="0"/>
            <a:chExt cx="8406430" cy="4636570"/>
          </a:xfrm>
        </p:grpSpPr>
        <p:sp>
          <p:nvSpPr>
            <p:cNvPr id="5" name="Freeform 5"/>
            <p:cNvSpPr/>
            <p:nvPr/>
          </p:nvSpPr>
          <p:spPr>
            <a:xfrm>
              <a:off x="0" y="0"/>
              <a:ext cx="8406430" cy="4636570"/>
            </a:xfrm>
            <a:custGeom>
              <a:avLst/>
              <a:gdLst/>
              <a:ahLst/>
              <a:cxnLst/>
              <a:rect l="l" t="t" r="r" b="b"/>
              <a:pathLst>
                <a:path w="8406430" h="4636570">
                  <a:moveTo>
                    <a:pt x="0" y="0"/>
                  </a:moveTo>
                  <a:lnTo>
                    <a:pt x="8406430" y="0"/>
                  </a:lnTo>
                  <a:lnTo>
                    <a:pt x="8406430" y="4636570"/>
                  </a:lnTo>
                  <a:lnTo>
                    <a:pt x="0" y="4636570"/>
                  </a:lnTo>
                  <a:lnTo>
                    <a:pt x="0" y="0"/>
                  </a:lnTo>
                  <a:close/>
                </a:path>
              </a:pathLst>
            </a:custGeom>
            <a:blipFill>
              <a:blip r:embed="rId6">
                <a:extLst>
                  <a:ext uri="{96DAC541-7B7A-43D3-8B79-37D633B846F1}">
                    <asvg:svgBlip xmlns:asvg="http://schemas.microsoft.com/office/drawing/2016/SVG/main" r:embed="rId7"/>
                  </a:ext>
                </a:extLst>
              </a:blip>
              <a:stretch>
                <a:fillRect t="-1095" b="-1095"/>
              </a:stretch>
            </a:blipFill>
          </p:spPr>
          <p:txBody>
            <a:bodyPr/>
            <a:lstStyle/>
            <a:p>
              <a:endParaRPr lang="es-ES"/>
            </a:p>
          </p:txBody>
        </p:sp>
        <p:sp>
          <p:nvSpPr>
            <p:cNvPr id="6" name="TextBox 6"/>
            <p:cNvSpPr txBox="1"/>
            <p:nvPr/>
          </p:nvSpPr>
          <p:spPr>
            <a:xfrm>
              <a:off x="0" y="1375310"/>
              <a:ext cx="8406430" cy="1857375"/>
            </a:xfrm>
            <a:prstGeom prst="rect">
              <a:avLst/>
            </a:prstGeom>
          </p:spPr>
          <p:txBody>
            <a:bodyPr lIns="0" tIns="0" rIns="0" bIns="0" rtlCol="0" anchor="t">
              <a:spAutoFit/>
            </a:bodyPr>
            <a:lstStyle/>
            <a:p>
              <a:pPr algn="ctr">
                <a:lnSpc>
                  <a:spcPts val="5400"/>
                </a:lnSpc>
                <a:spcBef>
                  <a:spcPct val="0"/>
                </a:spcBef>
              </a:pPr>
              <a:r>
                <a:rPr lang="en-US" sz="4500" b="1">
                  <a:solidFill>
                    <a:srgbClr val="FFFFFF"/>
                  </a:solidFill>
                  <a:latin typeface="Arimo Bold"/>
                  <a:ea typeface="Arimo Bold"/>
                  <a:cs typeface="Arimo Bold"/>
                  <a:sym typeface="Arimo Bold"/>
                </a:rPr>
                <a:t>Mentoring and </a:t>
              </a:r>
            </a:p>
            <a:p>
              <a:pPr algn="ctr">
                <a:lnSpc>
                  <a:spcPts val="5400"/>
                </a:lnSpc>
                <a:spcBef>
                  <a:spcPct val="0"/>
                </a:spcBef>
              </a:pPr>
              <a:r>
                <a:rPr lang="en-US" sz="4500" b="1">
                  <a:solidFill>
                    <a:srgbClr val="FFFFFF"/>
                  </a:solidFill>
                  <a:latin typeface="Arimo Bold"/>
                  <a:ea typeface="Arimo Bold"/>
                  <a:cs typeface="Arimo Bold"/>
                  <a:sym typeface="Arimo Bold"/>
                </a:rPr>
                <a:t>Guiding Minors</a:t>
              </a:r>
            </a:p>
          </p:txBody>
        </p:sp>
      </p:grpSp>
      <p:grpSp>
        <p:nvGrpSpPr>
          <p:cNvPr id="7" name="Group 7"/>
          <p:cNvGrpSpPr/>
          <p:nvPr/>
        </p:nvGrpSpPr>
        <p:grpSpPr>
          <a:xfrm>
            <a:off x="6306331" y="4862914"/>
            <a:ext cx="6304823" cy="3477427"/>
            <a:chOff x="0" y="0"/>
            <a:chExt cx="8406430" cy="4636570"/>
          </a:xfrm>
        </p:grpSpPr>
        <p:sp>
          <p:nvSpPr>
            <p:cNvPr id="8" name="Freeform 8"/>
            <p:cNvSpPr/>
            <p:nvPr/>
          </p:nvSpPr>
          <p:spPr>
            <a:xfrm>
              <a:off x="0" y="0"/>
              <a:ext cx="8406430" cy="4636570"/>
            </a:xfrm>
            <a:custGeom>
              <a:avLst/>
              <a:gdLst/>
              <a:ahLst/>
              <a:cxnLst/>
              <a:rect l="l" t="t" r="r" b="b"/>
              <a:pathLst>
                <a:path w="8406430" h="4636570">
                  <a:moveTo>
                    <a:pt x="0" y="0"/>
                  </a:moveTo>
                  <a:lnTo>
                    <a:pt x="8406430" y="0"/>
                  </a:lnTo>
                  <a:lnTo>
                    <a:pt x="8406430" y="4636570"/>
                  </a:lnTo>
                  <a:lnTo>
                    <a:pt x="0" y="4636570"/>
                  </a:lnTo>
                  <a:lnTo>
                    <a:pt x="0" y="0"/>
                  </a:lnTo>
                  <a:close/>
                </a:path>
              </a:pathLst>
            </a:custGeom>
            <a:blipFill>
              <a:blip r:embed="rId8">
                <a:extLst>
                  <a:ext uri="{96DAC541-7B7A-43D3-8B79-37D633B846F1}">
                    <asvg:svgBlip xmlns:asvg="http://schemas.microsoft.com/office/drawing/2016/SVG/main" r:embed="rId9"/>
                  </a:ext>
                </a:extLst>
              </a:blip>
              <a:stretch>
                <a:fillRect t="-1095" b="-1095"/>
              </a:stretch>
            </a:blipFill>
          </p:spPr>
          <p:txBody>
            <a:bodyPr/>
            <a:lstStyle/>
            <a:p>
              <a:endParaRPr lang="es-ES"/>
            </a:p>
          </p:txBody>
        </p:sp>
        <p:sp>
          <p:nvSpPr>
            <p:cNvPr id="9" name="TextBox 9"/>
            <p:cNvSpPr txBox="1"/>
            <p:nvPr/>
          </p:nvSpPr>
          <p:spPr>
            <a:xfrm>
              <a:off x="424383" y="1375310"/>
              <a:ext cx="7557664" cy="1857375"/>
            </a:xfrm>
            <a:prstGeom prst="rect">
              <a:avLst/>
            </a:prstGeom>
          </p:spPr>
          <p:txBody>
            <a:bodyPr lIns="0" tIns="0" rIns="0" bIns="0" rtlCol="0" anchor="t">
              <a:spAutoFit/>
            </a:bodyPr>
            <a:lstStyle/>
            <a:p>
              <a:pPr algn="ctr">
                <a:lnSpc>
                  <a:spcPts val="5400"/>
                </a:lnSpc>
                <a:spcBef>
                  <a:spcPct val="0"/>
                </a:spcBef>
              </a:pPr>
              <a:r>
                <a:rPr lang="en-US" sz="4500" b="1" dirty="0">
                  <a:solidFill>
                    <a:srgbClr val="FFFFFF"/>
                  </a:solidFill>
                  <a:latin typeface="Arimo Bold"/>
                  <a:ea typeface="Arimo Bold"/>
                  <a:cs typeface="Arimo Bold"/>
                  <a:sym typeface="Arimo Bold"/>
                </a:rPr>
                <a:t>Educational Resources for Youth</a:t>
              </a:r>
            </a:p>
          </p:txBody>
        </p:sp>
      </p:grpSp>
      <p:grpSp>
        <p:nvGrpSpPr>
          <p:cNvPr id="10" name="Group 10"/>
          <p:cNvGrpSpPr/>
          <p:nvPr/>
        </p:nvGrpSpPr>
        <p:grpSpPr>
          <a:xfrm>
            <a:off x="11504780" y="6733373"/>
            <a:ext cx="6304823" cy="3477427"/>
            <a:chOff x="0" y="0"/>
            <a:chExt cx="8406430" cy="4636570"/>
          </a:xfrm>
        </p:grpSpPr>
        <p:sp>
          <p:nvSpPr>
            <p:cNvPr id="11" name="Freeform 11"/>
            <p:cNvSpPr/>
            <p:nvPr/>
          </p:nvSpPr>
          <p:spPr>
            <a:xfrm>
              <a:off x="0" y="0"/>
              <a:ext cx="8406430" cy="4636570"/>
            </a:xfrm>
            <a:custGeom>
              <a:avLst/>
              <a:gdLst/>
              <a:ahLst/>
              <a:cxnLst/>
              <a:rect l="l" t="t" r="r" b="b"/>
              <a:pathLst>
                <a:path w="8406430" h="4636570">
                  <a:moveTo>
                    <a:pt x="0" y="0"/>
                  </a:moveTo>
                  <a:lnTo>
                    <a:pt x="8406430" y="0"/>
                  </a:lnTo>
                  <a:lnTo>
                    <a:pt x="8406430" y="4636570"/>
                  </a:lnTo>
                  <a:lnTo>
                    <a:pt x="0" y="4636570"/>
                  </a:lnTo>
                  <a:lnTo>
                    <a:pt x="0" y="0"/>
                  </a:lnTo>
                  <a:close/>
                </a:path>
              </a:pathLst>
            </a:custGeom>
            <a:blipFill>
              <a:blip r:embed="rId10">
                <a:extLst>
                  <a:ext uri="{96DAC541-7B7A-43D3-8B79-37D633B846F1}">
                    <asvg:svgBlip xmlns:asvg="http://schemas.microsoft.com/office/drawing/2016/SVG/main" r:embed="rId11"/>
                  </a:ext>
                </a:extLst>
              </a:blip>
              <a:stretch>
                <a:fillRect t="-1095" b="-1095"/>
              </a:stretch>
            </a:blipFill>
          </p:spPr>
          <p:txBody>
            <a:bodyPr/>
            <a:lstStyle/>
            <a:p>
              <a:endParaRPr lang="es-ES"/>
            </a:p>
          </p:txBody>
        </p:sp>
        <p:sp>
          <p:nvSpPr>
            <p:cNvPr id="12" name="TextBox 12"/>
            <p:cNvSpPr txBox="1"/>
            <p:nvPr/>
          </p:nvSpPr>
          <p:spPr>
            <a:xfrm>
              <a:off x="585284" y="1407595"/>
              <a:ext cx="7821146" cy="1857375"/>
            </a:xfrm>
            <a:prstGeom prst="rect">
              <a:avLst/>
            </a:prstGeom>
          </p:spPr>
          <p:txBody>
            <a:bodyPr lIns="0" tIns="0" rIns="0" bIns="0" rtlCol="0" anchor="t">
              <a:spAutoFit/>
            </a:bodyPr>
            <a:lstStyle/>
            <a:p>
              <a:pPr algn="ctr">
                <a:lnSpc>
                  <a:spcPts val="5400"/>
                </a:lnSpc>
                <a:spcBef>
                  <a:spcPct val="0"/>
                </a:spcBef>
              </a:pPr>
              <a:r>
                <a:rPr lang="en-US" sz="4500" b="1" dirty="0">
                  <a:solidFill>
                    <a:srgbClr val="FFFFFF"/>
                  </a:solidFill>
                  <a:latin typeface="Arimo Bold"/>
                  <a:ea typeface="Arimo Bold"/>
                  <a:cs typeface="Arimo Bold"/>
                  <a:sym typeface="Arimo Bold"/>
                </a:rPr>
                <a:t>Building a Culture</a:t>
              </a:r>
            </a:p>
            <a:p>
              <a:pPr algn="ctr">
                <a:lnSpc>
                  <a:spcPts val="5400"/>
                </a:lnSpc>
                <a:spcBef>
                  <a:spcPct val="0"/>
                </a:spcBef>
              </a:pPr>
              <a:r>
                <a:rPr lang="en-US" sz="4500" b="1" dirty="0">
                  <a:solidFill>
                    <a:srgbClr val="FFFFFF"/>
                  </a:solidFill>
                  <a:latin typeface="Arimo Bold"/>
                  <a:ea typeface="Arimo Bold"/>
                  <a:cs typeface="Arimo Bold"/>
                  <a:sym typeface="Arimo Bold"/>
                </a:rPr>
                <a:t> of Solidarity</a:t>
              </a:r>
            </a:p>
          </p:txBody>
        </p:sp>
      </p:grpSp>
      <p:sp>
        <p:nvSpPr>
          <p:cNvPr id="13" name="Freeform 13"/>
          <p:cNvSpPr/>
          <p:nvPr/>
        </p:nvSpPr>
        <p:spPr>
          <a:xfrm>
            <a:off x="13288518" y="2805514"/>
            <a:ext cx="3970782" cy="4114800"/>
          </a:xfrm>
          <a:custGeom>
            <a:avLst/>
            <a:gdLst/>
            <a:ahLst/>
            <a:cxnLst/>
            <a:rect l="l" t="t" r="r" b="b"/>
            <a:pathLst>
              <a:path w="3970782" h="4114800">
                <a:moveTo>
                  <a:pt x="0" y="0"/>
                </a:moveTo>
                <a:lnTo>
                  <a:pt x="3970782" y="0"/>
                </a:lnTo>
                <a:lnTo>
                  <a:pt x="3970782" y="4114800"/>
                </a:lnTo>
                <a:lnTo>
                  <a:pt x="0" y="4114800"/>
                </a:lnTo>
                <a:lnTo>
                  <a:pt x="0" y="0"/>
                </a:lnTo>
                <a:close/>
              </a:path>
            </a:pathLst>
          </a:custGeom>
          <a:blipFill>
            <a:blip r:embed="rId12">
              <a:alphaModFix amt="44999"/>
              <a:extLst>
                <a:ext uri="{96DAC541-7B7A-43D3-8B79-37D633B846F1}">
                  <asvg:svgBlip xmlns:asvg="http://schemas.microsoft.com/office/drawing/2016/SVG/main" r:embed="rId13"/>
                </a:ext>
              </a:extLst>
            </a:blip>
            <a:stretch>
              <a:fillRect/>
            </a:stretch>
          </a:blipFill>
        </p:spPr>
        <p:txBody>
          <a:bodyPr/>
          <a:lstStyle/>
          <a:p>
            <a:endParaRPr lang="es-ES"/>
          </a:p>
        </p:txBody>
      </p:sp>
      <p:sp>
        <p:nvSpPr>
          <p:cNvPr id="14" name="TextBox 14"/>
          <p:cNvSpPr txBox="1"/>
          <p:nvPr/>
        </p:nvSpPr>
        <p:spPr>
          <a:xfrm>
            <a:off x="1531425" y="943375"/>
            <a:ext cx="15225150" cy="1714500"/>
          </a:xfrm>
          <a:prstGeom prst="rect">
            <a:avLst/>
          </a:prstGeom>
        </p:spPr>
        <p:txBody>
          <a:bodyPr lIns="0" tIns="0" rIns="0" bIns="0" rtlCol="0" anchor="t">
            <a:spAutoFit/>
          </a:bodyPr>
          <a:lstStyle/>
          <a:p>
            <a:pPr algn="l">
              <a:lnSpc>
                <a:spcPts val="6600"/>
              </a:lnSpc>
            </a:pPr>
            <a:r>
              <a:rPr lang="en-US" sz="5500" b="1" dirty="0">
                <a:solidFill>
                  <a:srgbClr val="FFFFFF"/>
                </a:solidFill>
                <a:latin typeface="Arimo Bold"/>
                <a:ea typeface="Arimo Bold"/>
                <a:cs typeface="Arimo Bold"/>
                <a:sym typeface="Arimo Bold"/>
              </a:rPr>
              <a:t>Supporting Minors in Understanding and Engaging with EU Matters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3393124" y="-1099968"/>
            <a:ext cx="7743461" cy="7490886"/>
          </a:xfrm>
          <a:custGeom>
            <a:avLst/>
            <a:gdLst/>
            <a:ahLst/>
            <a:cxnLst/>
            <a:rect l="l" t="t" r="r" b="b"/>
            <a:pathLst>
              <a:path w="7743461" h="7490886">
                <a:moveTo>
                  <a:pt x="0" y="0"/>
                </a:moveTo>
                <a:lnTo>
                  <a:pt x="7743462" y="0"/>
                </a:lnTo>
                <a:lnTo>
                  <a:pt x="7743462" y="7490886"/>
                </a:lnTo>
                <a:lnTo>
                  <a:pt x="0" y="7490886"/>
                </a:lnTo>
                <a:lnTo>
                  <a:pt x="0" y="0"/>
                </a:lnTo>
                <a:close/>
              </a:path>
            </a:pathLst>
          </a:custGeom>
          <a:blipFill>
            <a:blip r:embed="rId4">
              <a:alphaModFix amt="25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8459646" y="571387"/>
            <a:ext cx="8799654" cy="1838325"/>
          </a:xfrm>
          <a:prstGeom prst="rect">
            <a:avLst/>
          </a:prstGeom>
        </p:spPr>
        <p:txBody>
          <a:bodyPr lIns="0" tIns="0" rIns="0" bIns="0" rtlCol="0" anchor="t">
            <a:spAutoFit/>
          </a:bodyPr>
          <a:lstStyle/>
          <a:p>
            <a:pPr algn="l">
              <a:lnSpc>
                <a:spcPts val="3600"/>
              </a:lnSpc>
            </a:pPr>
            <a:r>
              <a:rPr lang="en-US" sz="3000" b="1" dirty="0">
                <a:solidFill>
                  <a:srgbClr val="E3DE1C"/>
                </a:solidFill>
                <a:latin typeface="Abhaya Libre Bold"/>
                <a:ea typeface="Abhaya Libre Bold"/>
                <a:cs typeface="Abhaya Libre Bold"/>
                <a:sym typeface="Abhaya Libre Bold"/>
              </a:rPr>
              <a:t>Mentoring Europe:</a:t>
            </a:r>
            <a:r>
              <a:rPr lang="en-US" sz="3000" b="1" dirty="0">
                <a:solidFill>
                  <a:srgbClr val="FFFFFF"/>
                </a:solidFill>
                <a:latin typeface="Abhaya Libre Bold"/>
                <a:ea typeface="Abhaya Libre Bold"/>
                <a:cs typeface="Abhaya Libre Bold"/>
                <a:sym typeface="Abhaya Libre Bold"/>
              </a:rPr>
              <a:t> </a:t>
            </a:r>
          </a:p>
          <a:p>
            <a:pPr algn="l">
              <a:lnSpc>
                <a:spcPts val="3600"/>
              </a:lnSpc>
            </a:pPr>
            <a:r>
              <a:rPr lang="en-US" sz="3000" dirty="0">
                <a:solidFill>
                  <a:srgbClr val="FFFFFF"/>
                </a:solidFill>
                <a:latin typeface="Abhaya Libre"/>
                <a:ea typeface="Abhaya Libre"/>
                <a:cs typeface="Abhaya Libre"/>
                <a:sym typeface="Abhaya Libre"/>
              </a:rPr>
              <a:t>Offers guidelines, tools, and resources for effective mentoring practices tailored for youth mentors. (</a:t>
            </a:r>
            <a:r>
              <a:rPr lang="en-US" sz="3000" u="sng" dirty="0">
                <a:solidFill>
                  <a:srgbClr val="FFFFFF"/>
                </a:solidFill>
                <a:latin typeface="Abhaya Libre"/>
                <a:ea typeface="Abhaya Libre"/>
                <a:cs typeface="Abhaya Libre"/>
                <a:sym typeface="Abhaya Libre"/>
                <a:hlinkClick r:id="rId6" tooltip="https://mentoringeurope.eu"/>
              </a:rPr>
              <a:t>https://mentoringeurope.eu</a:t>
            </a:r>
            <a:r>
              <a:rPr lang="en-US" sz="3000" dirty="0">
                <a:solidFill>
                  <a:srgbClr val="FFFFFF"/>
                </a:solidFill>
                <a:latin typeface="Abhaya Libre"/>
                <a:ea typeface="Abhaya Libre"/>
                <a:cs typeface="Abhaya Libre"/>
                <a:sym typeface="Abhaya Libre"/>
              </a:rPr>
              <a:t>)</a:t>
            </a:r>
          </a:p>
        </p:txBody>
      </p:sp>
      <p:grpSp>
        <p:nvGrpSpPr>
          <p:cNvPr id="5" name="Group 5"/>
          <p:cNvGrpSpPr/>
          <p:nvPr/>
        </p:nvGrpSpPr>
        <p:grpSpPr>
          <a:xfrm>
            <a:off x="246170" y="133124"/>
            <a:ext cx="4952214" cy="2724376"/>
            <a:chOff x="0" y="0"/>
            <a:chExt cx="6602953" cy="3632502"/>
          </a:xfrm>
        </p:grpSpPr>
        <p:sp>
          <p:nvSpPr>
            <p:cNvPr id="6" name="Freeform 6"/>
            <p:cNvSpPr/>
            <p:nvPr/>
          </p:nvSpPr>
          <p:spPr>
            <a:xfrm>
              <a:off x="0" y="0"/>
              <a:ext cx="6602953" cy="3632502"/>
            </a:xfrm>
            <a:custGeom>
              <a:avLst/>
              <a:gdLst/>
              <a:ahLst/>
              <a:cxnLst/>
              <a:rect l="l" t="t" r="r" b="b"/>
              <a:pathLst>
                <a:path w="6602953" h="3632502">
                  <a:moveTo>
                    <a:pt x="0" y="0"/>
                  </a:moveTo>
                  <a:lnTo>
                    <a:pt x="6602953" y="0"/>
                  </a:lnTo>
                  <a:lnTo>
                    <a:pt x="6602953" y="3632502"/>
                  </a:lnTo>
                  <a:lnTo>
                    <a:pt x="0" y="3632502"/>
                  </a:lnTo>
                  <a:lnTo>
                    <a:pt x="0" y="0"/>
                  </a:lnTo>
                  <a:close/>
                </a:path>
              </a:pathLst>
            </a:custGeom>
            <a:blipFill>
              <a:blip r:embed="rId7">
                <a:extLst>
                  <a:ext uri="{96DAC541-7B7A-43D3-8B79-37D633B846F1}">
                    <asvg:svgBlip xmlns:asvg="http://schemas.microsoft.com/office/drawing/2016/SVG/main" r:embed="rId8"/>
                  </a:ext>
                </a:extLst>
              </a:blip>
              <a:stretch>
                <a:fillRect t="-1227" b="-1227"/>
              </a:stretch>
            </a:blipFill>
          </p:spPr>
          <p:txBody>
            <a:bodyPr/>
            <a:lstStyle/>
            <a:p>
              <a:endParaRPr lang="es-ES"/>
            </a:p>
          </p:txBody>
        </p:sp>
        <p:sp>
          <p:nvSpPr>
            <p:cNvPr id="7" name="TextBox 7"/>
            <p:cNvSpPr txBox="1"/>
            <p:nvPr/>
          </p:nvSpPr>
          <p:spPr>
            <a:xfrm>
              <a:off x="0" y="1074127"/>
              <a:ext cx="6602953" cy="1455673"/>
            </a:xfrm>
            <a:prstGeom prst="rect">
              <a:avLst/>
            </a:prstGeom>
          </p:spPr>
          <p:txBody>
            <a:bodyPr lIns="0" tIns="0" rIns="0" bIns="0" rtlCol="0" anchor="t">
              <a:spAutoFit/>
            </a:bodyPr>
            <a:lstStyle/>
            <a:p>
              <a:pPr algn="ctr">
                <a:lnSpc>
                  <a:spcPts val="4213"/>
                </a:lnSpc>
                <a:spcBef>
                  <a:spcPct val="0"/>
                </a:spcBef>
              </a:pPr>
              <a:r>
                <a:rPr lang="en-US" sz="3511" b="1">
                  <a:solidFill>
                    <a:srgbClr val="FFFFFF"/>
                  </a:solidFill>
                  <a:latin typeface="Arimo Bold"/>
                  <a:ea typeface="Arimo Bold"/>
                  <a:cs typeface="Arimo Bold"/>
                  <a:sym typeface="Arimo Bold"/>
                </a:rPr>
                <a:t>Mentoring and </a:t>
              </a:r>
            </a:p>
            <a:p>
              <a:pPr algn="ctr">
                <a:lnSpc>
                  <a:spcPts val="4213"/>
                </a:lnSpc>
                <a:spcBef>
                  <a:spcPct val="0"/>
                </a:spcBef>
              </a:pPr>
              <a:r>
                <a:rPr lang="en-US" sz="3511" b="1">
                  <a:solidFill>
                    <a:srgbClr val="FFFFFF"/>
                  </a:solidFill>
                  <a:latin typeface="Arimo Bold"/>
                  <a:ea typeface="Arimo Bold"/>
                  <a:cs typeface="Arimo Bold"/>
                  <a:sym typeface="Arimo Bold"/>
                </a:rPr>
                <a:t>Guiding Minors</a:t>
              </a:r>
            </a:p>
          </p:txBody>
        </p:sp>
      </p:grpSp>
      <p:grpSp>
        <p:nvGrpSpPr>
          <p:cNvPr id="8" name="Group 8"/>
          <p:cNvGrpSpPr/>
          <p:nvPr/>
        </p:nvGrpSpPr>
        <p:grpSpPr>
          <a:xfrm>
            <a:off x="5431634" y="1028700"/>
            <a:ext cx="3275393" cy="854645"/>
            <a:chOff x="0" y="0"/>
            <a:chExt cx="4367191" cy="1139526"/>
          </a:xfrm>
        </p:grpSpPr>
        <p:sp>
          <p:nvSpPr>
            <p:cNvPr id="9" name="TextBox 9"/>
            <p:cNvSpPr txBox="1"/>
            <p:nvPr/>
          </p:nvSpPr>
          <p:spPr>
            <a:xfrm>
              <a:off x="0" y="-66675"/>
              <a:ext cx="4367191" cy="729615"/>
            </a:xfrm>
            <a:prstGeom prst="rect">
              <a:avLst/>
            </a:prstGeom>
          </p:spPr>
          <p:txBody>
            <a:bodyPr lIns="0" tIns="0" rIns="0" bIns="0" rtlCol="0" anchor="t">
              <a:spAutoFit/>
            </a:bodyPr>
            <a:lstStyle/>
            <a:p>
              <a:pPr algn="l">
                <a:lnSpc>
                  <a:spcPts val="4620"/>
                </a:lnSpc>
                <a:spcBef>
                  <a:spcPct val="0"/>
                </a:spcBef>
              </a:pPr>
              <a:r>
                <a:rPr lang="en-US" sz="3300">
                  <a:solidFill>
                    <a:srgbClr val="FBC421"/>
                  </a:solidFill>
                  <a:latin typeface="Frankfurter Highlight"/>
                  <a:ea typeface="Frankfurter Highlight"/>
                  <a:cs typeface="Frankfurter Highlight"/>
                  <a:sym typeface="Frankfurter Highlight"/>
                </a:rPr>
                <a:t>MENTORING</a:t>
              </a:r>
            </a:p>
          </p:txBody>
        </p:sp>
        <p:sp>
          <p:nvSpPr>
            <p:cNvPr id="10" name="TextBox 10"/>
            <p:cNvSpPr txBox="1"/>
            <p:nvPr/>
          </p:nvSpPr>
          <p:spPr>
            <a:xfrm>
              <a:off x="0" y="409912"/>
              <a:ext cx="4367191" cy="729615"/>
            </a:xfrm>
            <a:prstGeom prst="rect">
              <a:avLst/>
            </a:prstGeom>
          </p:spPr>
          <p:txBody>
            <a:bodyPr lIns="0" tIns="0" rIns="0" bIns="0" rtlCol="0" anchor="t">
              <a:spAutoFit/>
            </a:bodyPr>
            <a:lstStyle/>
            <a:p>
              <a:pPr marL="0" lvl="0" indent="0" algn="l">
                <a:lnSpc>
                  <a:spcPts val="4620"/>
                </a:lnSpc>
                <a:spcBef>
                  <a:spcPct val="0"/>
                </a:spcBef>
              </a:pPr>
              <a:r>
                <a:rPr lang="en-US" sz="3300">
                  <a:solidFill>
                    <a:srgbClr val="E3DE1C"/>
                  </a:solidFill>
                  <a:latin typeface="Frankfurter Highlight"/>
                  <a:ea typeface="Frankfurter Highlight"/>
                  <a:cs typeface="Frankfurter Highlight"/>
                  <a:sym typeface="Frankfurter Highlight"/>
                </a:rPr>
                <a:t>PROGRAM</a:t>
              </a:r>
            </a:p>
          </p:txBody>
        </p:sp>
      </p:grpSp>
      <p:sp>
        <p:nvSpPr>
          <p:cNvPr id="11" name="TextBox 11"/>
          <p:cNvSpPr txBox="1"/>
          <p:nvPr/>
        </p:nvSpPr>
        <p:spPr>
          <a:xfrm>
            <a:off x="10592064" y="3180993"/>
            <a:ext cx="6126277" cy="2752725"/>
          </a:xfrm>
          <a:prstGeom prst="rect">
            <a:avLst/>
          </a:prstGeom>
        </p:spPr>
        <p:txBody>
          <a:bodyPr lIns="0" tIns="0" rIns="0" bIns="0" rtlCol="0" anchor="t">
            <a:spAutoFit/>
          </a:bodyPr>
          <a:lstStyle/>
          <a:p>
            <a:pPr algn="just">
              <a:lnSpc>
                <a:spcPts val="3600"/>
              </a:lnSpc>
            </a:pPr>
            <a:r>
              <a:rPr lang="en-US" sz="3000" b="1">
                <a:solidFill>
                  <a:srgbClr val="E3DE1C"/>
                </a:solidFill>
                <a:latin typeface="Abhaya Libre Bold"/>
                <a:ea typeface="Abhaya Libre Bold"/>
                <a:cs typeface="Abhaya Libre Bold"/>
                <a:sym typeface="Abhaya Libre Bold"/>
              </a:rPr>
              <a:t>Eurodesk</a:t>
            </a:r>
            <a:r>
              <a:rPr lang="en-US" sz="3000">
                <a:solidFill>
                  <a:srgbClr val="FFFFFF"/>
                </a:solidFill>
                <a:latin typeface="Abhaya Libre"/>
                <a:ea typeface="Abhaya Libre"/>
                <a:cs typeface="Abhaya Libre"/>
                <a:sym typeface="Abhaya Libre"/>
              </a:rPr>
              <a:t>: </a:t>
            </a:r>
          </a:p>
          <a:p>
            <a:pPr algn="just">
              <a:lnSpc>
                <a:spcPts val="3600"/>
              </a:lnSpc>
            </a:pPr>
            <a:r>
              <a:rPr lang="en-US" sz="3000">
                <a:solidFill>
                  <a:srgbClr val="FFFFFF"/>
                </a:solidFill>
                <a:latin typeface="Abhaya Libre"/>
                <a:ea typeface="Abhaya Libre"/>
                <a:cs typeface="Abhaya Libre"/>
                <a:sym typeface="Abhaya Libre"/>
              </a:rPr>
              <a:t>Provides a wealth of information regarding European funding, opportunities, and policies that can benefit young people and mentors. (</a:t>
            </a:r>
            <a:r>
              <a:rPr lang="en-US" sz="3000" u="sng">
                <a:solidFill>
                  <a:srgbClr val="FFFFFF"/>
                </a:solidFill>
                <a:latin typeface="Abhaya Libre"/>
                <a:ea typeface="Abhaya Libre"/>
                <a:cs typeface="Abhaya Libre"/>
                <a:sym typeface="Abhaya Libre"/>
                <a:hlinkClick r:id="rId9" tooltip="https://eurodesk.eu/"/>
              </a:rPr>
              <a:t>https://eurodesk.eu/</a:t>
            </a:r>
            <a:r>
              <a:rPr lang="en-US" sz="3000">
                <a:solidFill>
                  <a:srgbClr val="FFFFFF"/>
                </a:solidFill>
                <a:latin typeface="Abhaya Libre"/>
                <a:ea typeface="Abhaya Libre"/>
                <a:cs typeface="Abhaya Libre"/>
                <a:sym typeface="Abhaya Libre"/>
              </a:rPr>
              <a:t>)</a:t>
            </a:r>
          </a:p>
        </p:txBody>
      </p:sp>
      <p:grpSp>
        <p:nvGrpSpPr>
          <p:cNvPr id="12" name="Group 12"/>
          <p:cNvGrpSpPr/>
          <p:nvPr/>
        </p:nvGrpSpPr>
        <p:grpSpPr>
          <a:xfrm>
            <a:off x="6878521" y="4099746"/>
            <a:ext cx="3275393" cy="854645"/>
            <a:chOff x="0" y="0"/>
            <a:chExt cx="4367191" cy="1139526"/>
          </a:xfrm>
        </p:grpSpPr>
        <p:sp>
          <p:nvSpPr>
            <p:cNvPr id="13" name="TextBox 13"/>
            <p:cNvSpPr txBox="1"/>
            <p:nvPr/>
          </p:nvSpPr>
          <p:spPr>
            <a:xfrm>
              <a:off x="0" y="-66675"/>
              <a:ext cx="4367191" cy="729615"/>
            </a:xfrm>
            <a:prstGeom prst="rect">
              <a:avLst/>
            </a:prstGeom>
          </p:spPr>
          <p:txBody>
            <a:bodyPr lIns="0" tIns="0" rIns="0" bIns="0" rtlCol="0" anchor="t">
              <a:spAutoFit/>
            </a:bodyPr>
            <a:lstStyle/>
            <a:p>
              <a:pPr algn="l">
                <a:lnSpc>
                  <a:spcPts val="4620"/>
                </a:lnSpc>
                <a:spcBef>
                  <a:spcPct val="0"/>
                </a:spcBef>
              </a:pPr>
              <a:r>
                <a:rPr lang="en-US" sz="3300">
                  <a:solidFill>
                    <a:srgbClr val="FBC421"/>
                  </a:solidFill>
                  <a:latin typeface="Frankfurter Highlight"/>
                  <a:ea typeface="Frankfurter Highlight"/>
                  <a:cs typeface="Frankfurter Highlight"/>
                  <a:sym typeface="Frankfurter Highlight"/>
                </a:rPr>
                <a:t>OPPORTUNITIES</a:t>
              </a:r>
            </a:p>
          </p:txBody>
        </p:sp>
        <p:sp>
          <p:nvSpPr>
            <p:cNvPr id="14" name="TextBox 14"/>
            <p:cNvSpPr txBox="1"/>
            <p:nvPr/>
          </p:nvSpPr>
          <p:spPr>
            <a:xfrm>
              <a:off x="0" y="409912"/>
              <a:ext cx="4367191" cy="729615"/>
            </a:xfrm>
            <a:prstGeom prst="rect">
              <a:avLst/>
            </a:prstGeom>
          </p:spPr>
          <p:txBody>
            <a:bodyPr lIns="0" tIns="0" rIns="0" bIns="0" rtlCol="0" anchor="t">
              <a:spAutoFit/>
            </a:bodyPr>
            <a:lstStyle/>
            <a:p>
              <a:pPr marL="0" lvl="0" indent="0" algn="l">
                <a:lnSpc>
                  <a:spcPts val="4620"/>
                </a:lnSpc>
                <a:spcBef>
                  <a:spcPct val="0"/>
                </a:spcBef>
              </a:pPr>
              <a:r>
                <a:rPr lang="en-US" sz="3300">
                  <a:solidFill>
                    <a:srgbClr val="E3DE1C"/>
                  </a:solidFill>
                  <a:latin typeface="Frankfurter Highlight"/>
                  <a:ea typeface="Frankfurter Highlight"/>
                  <a:cs typeface="Frankfurter Highlight"/>
                  <a:sym typeface="Frankfurter Highlight"/>
                </a:rPr>
                <a:t>PLATFORMS</a:t>
              </a:r>
            </a:p>
          </p:txBody>
        </p:sp>
      </p:grpSp>
      <p:sp>
        <p:nvSpPr>
          <p:cNvPr id="15" name="TextBox 15"/>
          <p:cNvSpPr txBox="1"/>
          <p:nvPr/>
        </p:nvSpPr>
        <p:spPr>
          <a:xfrm>
            <a:off x="1028700" y="7753350"/>
            <a:ext cx="7266458" cy="1838325"/>
          </a:xfrm>
          <a:prstGeom prst="rect">
            <a:avLst/>
          </a:prstGeom>
        </p:spPr>
        <p:txBody>
          <a:bodyPr lIns="0" tIns="0" rIns="0" bIns="0" rtlCol="0" anchor="t">
            <a:spAutoFit/>
          </a:bodyPr>
          <a:lstStyle/>
          <a:p>
            <a:pPr algn="just">
              <a:lnSpc>
                <a:spcPts val="3600"/>
              </a:lnSpc>
            </a:pPr>
            <a:r>
              <a:rPr lang="en-US" sz="3000" b="1" dirty="0" err="1">
                <a:solidFill>
                  <a:srgbClr val="E3DE1C"/>
                </a:solidFill>
                <a:latin typeface="Abhaya Libre Bold"/>
                <a:ea typeface="Abhaya Libre Bold"/>
                <a:cs typeface="Abhaya Libre Bold"/>
                <a:sym typeface="Abhaya Libre Bold"/>
              </a:rPr>
              <a:t>Youthpass</a:t>
            </a:r>
            <a:r>
              <a:rPr lang="en-US" sz="3000" dirty="0">
                <a:solidFill>
                  <a:srgbClr val="FFFFFF"/>
                </a:solidFill>
                <a:latin typeface="Abhaya Libre"/>
                <a:ea typeface="Abhaya Libre"/>
                <a:cs typeface="Abhaya Libre"/>
                <a:sym typeface="Abhaya Libre"/>
              </a:rPr>
              <a:t>: A tool designed to document and recognize learning outcomes from participation in European youth projects. (https://www.youthpass.eu/en/youthpass/)</a:t>
            </a:r>
          </a:p>
        </p:txBody>
      </p:sp>
      <p:grpSp>
        <p:nvGrpSpPr>
          <p:cNvPr id="16" name="Group 16"/>
          <p:cNvGrpSpPr/>
          <p:nvPr/>
        </p:nvGrpSpPr>
        <p:grpSpPr>
          <a:xfrm>
            <a:off x="2722277" y="6724293"/>
            <a:ext cx="3275393" cy="854645"/>
            <a:chOff x="0" y="0"/>
            <a:chExt cx="4367191" cy="1139526"/>
          </a:xfrm>
        </p:grpSpPr>
        <p:sp>
          <p:nvSpPr>
            <p:cNvPr id="17" name="TextBox 17"/>
            <p:cNvSpPr txBox="1"/>
            <p:nvPr/>
          </p:nvSpPr>
          <p:spPr>
            <a:xfrm>
              <a:off x="0" y="-66675"/>
              <a:ext cx="4367191" cy="729615"/>
            </a:xfrm>
            <a:prstGeom prst="rect">
              <a:avLst/>
            </a:prstGeom>
          </p:spPr>
          <p:txBody>
            <a:bodyPr lIns="0" tIns="0" rIns="0" bIns="0" rtlCol="0" anchor="t">
              <a:spAutoFit/>
            </a:bodyPr>
            <a:lstStyle/>
            <a:p>
              <a:pPr algn="ctr">
                <a:lnSpc>
                  <a:spcPts val="4620"/>
                </a:lnSpc>
                <a:spcBef>
                  <a:spcPct val="0"/>
                </a:spcBef>
              </a:pPr>
              <a:r>
                <a:rPr lang="en-US" sz="3300">
                  <a:solidFill>
                    <a:srgbClr val="FBC421"/>
                  </a:solidFill>
                  <a:latin typeface="Frankfurter Highlight"/>
                  <a:ea typeface="Frankfurter Highlight"/>
                  <a:cs typeface="Frankfurter Highlight"/>
                  <a:sym typeface="Frankfurter Highlight"/>
                </a:rPr>
                <a:t>Skills </a:t>
              </a:r>
            </a:p>
          </p:txBody>
        </p:sp>
        <p:sp>
          <p:nvSpPr>
            <p:cNvPr id="18" name="TextBox 18"/>
            <p:cNvSpPr txBox="1"/>
            <p:nvPr/>
          </p:nvSpPr>
          <p:spPr>
            <a:xfrm>
              <a:off x="0" y="409912"/>
              <a:ext cx="4367191" cy="729615"/>
            </a:xfrm>
            <a:prstGeom prst="rect">
              <a:avLst/>
            </a:prstGeom>
          </p:spPr>
          <p:txBody>
            <a:bodyPr lIns="0" tIns="0" rIns="0" bIns="0" rtlCol="0" anchor="t">
              <a:spAutoFit/>
            </a:bodyPr>
            <a:lstStyle/>
            <a:p>
              <a:pPr marL="0" lvl="0" indent="0" algn="ctr">
                <a:lnSpc>
                  <a:spcPts val="4620"/>
                </a:lnSpc>
                <a:spcBef>
                  <a:spcPct val="0"/>
                </a:spcBef>
              </a:pPr>
              <a:r>
                <a:rPr lang="en-US" sz="3300">
                  <a:solidFill>
                    <a:srgbClr val="E3DE1C"/>
                  </a:solidFill>
                  <a:latin typeface="Frankfurter Highlight"/>
                  <a:ea typeface="Frankfurter Highlight"/>
                  <a:cs typeface="Frankfurter Highlight"/>
                  <a:sym typeface="Frankfurter Highlight"/>
                </a:rPr>
                <a:t>Recognition</a:t>
              </a:r>
            </a:p>
          </p:txBody>
        </p:sp>
      </p:grpSp>
      <p:grpSp>
        <p:nvGrpSpPr>
          <p:cNvPr id="19" name="Group 19"/>
          <p:cNvGrpSpPr/>
          <p:nvPr/>
        </p:nvGrpSpPr>
        <p:grpSpPr>
          <a:xfrm>
            <a:off x="11231413" y="6724293"/>
            <a:ext cx="3275393" cy="854645"/>
            <a:chOff x="0" y="0"/>
            <a:chExt cx="4367191" cy="1139526"/>
          </a:xfrm>
        </p:grpSpPr>
        <p:sp>
          <p:nvSpPr>
            <p:cNvPr id="20" name="TextBox 20"/>
            <p:cNvSpPr txBox="1"/>
            <p:nvPr/>
          </p:nvSpPr>
          <p:spPr>
            <a:xfrm>
              <a:off x="0" y="-66675"/>
              <a:ext cx="4367191" cy="729615"/>
            </a:xfrm>
            <a:prstGeom prst="rect">
              <a:avLst/>
            </a:prstGeom>
          </p:spPr>
          <p:txBody>
            <a:bodyPr lIns="0" tIns="0" rIns="0" bIns="0" rtlCol="0" anchor="t">
              <a:spAutoFit/>
            </a:bodyPr>
            <a:lstStyle/>
            <a:p>
              <a:pPr algn="ctr">
                <a:lnSpc>
                  <a:spcPts val="4620"/>
                </a:lnSpc>
                <a:spcBef>
                  <a:spcPct val="0"/>
                </a:spcBef>
              </a:pPr>
              <a:r>
                <a:rPr lang="en-US" sz="3300">
                  <a:solidFill>
                    <a:srgbClr val="FBC421"/>
                  </a:solidFill>
                  <a:latin typeface="Frankfurter Highlight"/>
                  <a:ea typeface="Frankfurter Highlight"/>
                  <a:cs typeface="Frankfurter Highlight"/>
                  <a:sym typeface="Frankfurter Highlight"/>
                </a:rPr>
                <a:t>Virtual </a:t>
              </a:r>
            </a:p>
          </p:txBody>
        </p:sp>
        <p:sp>
          <p:nvSpPr>
            <p:cNvPr id="21" name="TextBox 21"/>
            <p:cNvSpPr txBox="1"/>
            <p:nvPr/>
          </p:nvSpPr>
          <p:spPr>
            <a:xfrm>
              <a:off x="0" y="409912"/>
              <a:ext cx="4367191" cy="729615"/>
            </a:xfrm>
            <a:prstGeom prst="rect">
              <a:avLst/>
            </a:prstGeom>
          </p:spPr>
          <p:txBody>
            <a:bodyPr lIns="0" tIns="0" rIns="0" bIns="0" rtlCol="0" anchor="t">
              <a:spAutoFit/>
            </a:bodyPr>
            <a:lstStyle/>
            <a:p>
              <a:pPr marL="0" lvl="0" indent="0" algn="ctr">
                <a:lnSpc>
                  <a:spcPts val="4620"/>
                </a:lnSpc>
                <a:spcBef>
                  <a:spcPct val="0"/>
                </a:spcBef>
              </a:pPr>
              <a:r>
                <a:rPr lang="en-US" sz="3300">
                  <a:solidFill>
                    <a:srgbClr val="E3DE1C"/>
                  </a:solidFill>
                  <a:latin typeface="Frankfurter Highlight"/>
                  <a:ea typeface="Frankfurter Highlight"/>
                  <a:cs typeface="Frankfurter Highlight"/>
                  <a:sym typeface="Frankfurter Highlight"/>
                </a:rPr>
                <a:t>Exchange</a:t>
              </a:r>
            </a:p>
          </p:txBody>
        </p:sp>
      </p:grpSp>
      <p:sp>
        <p:nvSpPr>
          <p:cNvPr id="22" name="TextBox 22"/>
          <p:cNvSpPr txBox="1"/>
          <p:nvPr/>
        </p:nvSpPr>
        <p:spPr>
          <a:xfrm>
            <a:off x="9144000" y="7753350"/>
            <a:ext cx="7950813" cy="1838325"/>
          </a:xfrm>
          <a:prstGeom prst="rect">
            <a:avLst/>
          </a:prstGeom>
        </p:spPr>
        <p:txBody>
          <a:bodyPr lIns="0" tIns="0" rIns="0" bIns="0" rtlCol="0" anchor="t">
            <a:spAutoFit/>
          </a:bodyPr>
          <a:lstStyle/>
          <a:p>
            <a:pPr algn="just">
              <a:lnSpc>
                <a:spcPts val="3600"/>
              </a:lnSpc>
            </a:pPr>
            <a:r>
              <a:rPr lang="en-US" sz="3000" b="1">
                <a:solidFill>
                  <a:srgbClr val="E3DE1C"/>
                </a:solidFill>
                <a:latin typeface="Abhaya Libre Bold"/>
                <a:ea typeface="Abhaya Libre Bold"/>
                <a:cs typeface="Abhaya Libre Bold"/>
                <a:sym typeface="Abhaya Libre Bold"/>
              </a:rPr>
              <a:t>Erasmus+ Virtual Exchange:</a:t>
            </a:r>
            <a:r>
              <a:rPr lang="en-US" sz="3000">
                <a:solidFill>
                  <a:srgbClr val="E3DE1C"/>
                </a:solidFill>
                <a:latin typeface="Abhaya Libre"/>
                <a:ea typeface="Abhaya Libre"/>
                <a:cs typeface="Abhaya Libre"/>
                <a:sym typeface="Abhaya Libre"/>
              </a:rPr>
              <a:t> </a:t>
            </a:r>
            <a:r>
              <a:rPr lang="en-US" sz="3000">
                <a:solidFill>
                  <a:srgbClr val="FFFFFF"/>
                </a:solidFill>
                <a:latin typeface="Abhaya Libre"/>
                <a:ea typeface="Abhaya Libre"/>
                <a:cs typeface="Abhaya Libre"/>
                <a:sym typeface="Abhaya Libre"/>
              </a:rPr>
              <a:t>Facilitates intercultural learning through virtual dialogues and exchanges among young people across Europe. (</a:t>
            </a:r>
            <a:r>
              <a:rPr lang="en-US" sz="3000" u="sng">
                <a:solidFill>
                  <a:srgbClr val="FFFFFF"/>
                </a:solidFill>
                <a:latin typeface="Abhaya Libre"/>
                <a:ea typeface="Abhaya Libre"/>
                <a:cs typeface="Abhaya Libre"/>
                <a:sym typeface="Abhaya Libre"/>
                <a:hlinkClick r:id="rId10" tooltip="https://europa.eu/youth/erasmusvirtual_en"/>
              </a:rPr>
              <a:t>https://europa.eu/youth/erasmusvirtual_en</a:t>
            </a:r>
            <a:r>
              <a:rPr lang="en-US" sz="3000">
                <a:solidFill>
                  <a:srgbClr val="FFFFFF"/>
                </a:solidFill>
                <a:latin typeface="Abhaya Libre"/>
                <a:ea typeface="Abhaya Libre"/>
                <a:cs typeface="Abhaya Libre"/>
                <a:sym typeface="Abhaya Libre"/>
              </a:rPr>
              <a:t>)</a:t>
            </a:r>
          </a:p>
        </p:txBody>
      </p:sp>
      <p:sp>
        <p:nvSpPr>
          <p:cNvPr id="23" name="TextBox 23"/>
          <p:cNvSpPr txBox="1"/>
          <p:nvPr/>
        </p:nvSpPr>
        <p:spPr>
          <a:xfrm>
            <a:off x="871135" y="3180993"/>
            <a:ext cx="5568406" cy="2752725"/>
          </a:xfrm>
          <a:prstGeom prst="rect">
            <a:avLst/>
          </a:prstGeom>
        </p:spPr>
        <p:txBody>
          <a:bodyPr lIns="0" tIns="0" rIns="0" bIns="0" rtlCol="0" anchor="t">
            <a:spAutoFit/>
          </a:bodyPr>
          <a:lstStyle/>
          <a:p>
            <a:pPr algn="just">
              <a:lnSpc>
                <a:spcPts val="3600"/>
              </a:lnSpc>
            </a:pPr>
            <a:r>
              <a:rPr lang="en-US" sz="3000" b="1">
                <a:solidFill>
                  <a:srgbClr val="E3DE1C"/>
                </a:solidFill>
                <a:latin typeface="Abhaya Libre Bold"/>
                <a:ea typeface="Abhaya Libre Bold"/>
                <a:cs typeface="Abhaya Libre Bold"/>
                <a:sym typeface="Abhaya Libre Bold"/>
              </a:rPr>
              <a:t>European Youth Portal: </a:t>
            </a:r>
          </a:p>
          <a:p>
            <a:pPr algn="just">
              <a:lnSpc>
                <a:spcPts val="3600"/>
              </a:lnSpc>
            </a:pPr>
            <a:r>
              <a:rPr lang="en-US" sz="3000">
                <a:solidFill>
                  <a:srgbClr val="FFFFFF"/>
                </a:solidFill>
                <a:latin typeface="Abhaya Libre"/>
                <a:ea typeface="Abhaya Libre"/>
                <a:cs typeface="Abhaya Libre"/>
                <a:sym typeface="Abhaya Libre"/>
              </a:rPr>
              <a:t>A comprehensive platform providing information on youth rights, opportunities, and projects across Europe.  (</a:t>
            </a:r>
            <a:r>
              <a:rPr lang="en-US" sz="3000" u="sng">
                <a:solidFill>
                  <a:srgbClr val="FFFFFF"/>
                </a:solidFill>
                <a:latin typeface="Abhaya Libre"/>
                <a:ea typeface="Abhaya Libre"/>
                <a:cs typeface="Abhaya Libre"/>
                <a:sym typeface="Abhaya Libre"/>
                <a:hlinkClick r:id="rId11" tooltip="https://europa.eu/youth/EU_en"/>
              </a:rPr>
              <a:t>https://europa.eu/youth/EU_en</a:t>
            </a:r>
            <a:r>
              <a:rPr lang="en-US" sz="3000">
                <a:solidFill>
                  <a:srgbClr val="FFFFFF"/>
                </a:solidFill>
                <a:latin typeface="Abhaya Libre"/>
                <a:ea typeface="Abhaya Libre"/>
                <a:cs typeface="Abhaya Libre"/>
                <a:sym typeface="Abhaya Libre"/>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723426" y="2852155"/>
            <a:ext cx="7752866" cy="8392249"/>
          </a:xfrm>
          <a:custGeom>
            <a:avLst/>
            <a:gdLst/>
            <a:ahLst/>
            <a:cxnLst/>
            <a:rect l="l" t="t" r="r" b="b"/>
            <a:pathLst>
              <a:path w="7752866" h="8392249">
                <a:moveTo>
                  <a:pt x="0" y="0"/>
                </a:moveTo>
                <a:lnTo>
                  <a:pt x="7752866" y="0"/>
                </a:lnTo>
                <a:lnTo>
                  <a:pt x="7752866" y="8392248"/>
                </a:lnTo>
                <a:lnTo>
                  <a:pt x="0" y="8392248"/>
                </a:lnTo>
                <a:lnTo>
                  <a:pt x="0" y="0"/>
                </a:lnTo>
                <a:close/>
              </a:path>
            </a:pathLst>
          </a:custGeom>
          <a:blipFill>
            <a:blip r:embed="rId4">
              <a:alphaModFix amt="23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8358758" y="4528904"/>
            <a:ext cx="9273095" cy="1381125"/>
          </a:xfrm>
          <a:prstGeom prst="rect">
            <a:avLst/>
          </a:prstGeom>
        </p:spPr>
        <p:txBody>
          <a:bodyPr lIns="0" tIns="0" rIns="0" bIns="0" rtlCol="0" anchor="t">
            <a:spAutoFit/>
          </a:bodyPr>
          <a:lstStyle/>
          <a:p>
            <a:pPr algn="just">
              <a:lnSpc>
                <a:spcPts val="3600"/>
              </a:lnSpc>
            </a:pPr>
            <a:r>
              <a:rPr lang="en-US" sz="3000" b="1" dirty="0">
                <a:solidFill>
                  <a:srgbClr val="5CE1E6"/>
                </a:solidFill>
                <a:latin typeface="Abhaya Libre Bold"/>
                <a:ea typeface="Abhaya Libre Bold"/>
                <a:cs typeface="Abhaya Libre Bold"/>
                <a:sym typeface="Abhaya Libre Bold"/>
              </a:rPr>
              <a:t>House of European History - Virtual Tours:</a:t>
            </a:r>
            <a:r>
              <a:rPr lang="en-US" sz="3000" dirty="0">
                <a:solidFill>
                  <a:srgbClr val="FFFFFF"/>
                </a:solidFill>
                <a:latin typeface="Abhaya Libre"/>
                <a:ea typeface="Abhaya Libre"/>
                <a:cs typeface="Abhaya Libre"/>
                <a:sym typeface="Abhaya Libre"/>
              </a:rPr>
              <a:t> An interactive way for minors to explore European history and its relation to modern Europe.(https://historia-europa.ep.eu/en/)</a:t>
            </a:r>
          </a:p>
        </p:txBody>
      </p:sp>
      <p:grpSp>
        <p:nvGrpSpPr>
          <p:cNvPr id="5" name="Group 5"/>
          <p:cNvGrpSpPr/>
          <p:nvPr/>
        </p:nvGrpSpPr>
        <p:grpSpPr>
          <a:xfrm>
            <a:off x="508646" y="7304598"/>
            <a:ext cx="5184534" cy="2661926"/>
            <a:chOff x="0" y="0"/>
            <a:chExt cx="6912712" cy="3549235"/>
          </a:xfrm>
        </p:grpSpPr>
        <p:sp>
          <p:nvSpPr>
            <p:cNvPr id="6" name="Freeform 6"/>
            <p:cNvSpPr/>
            <p:nvPr/>
          </p:nvSpPr>
          <p:spPr>
            <a:xfrm>
              <a:off x="0" y="0"/>
              <a:ext cx="6912712" cy="3549235"/>
            </a:xfrm>
            <a:custGeom>
              <a:avLst/>
              <a:gdLst/>
              <a:ahLst/>
              <a:cxnLst/>
              <a:rect l="l" t="t" r="r" b="b"/>
              <a:pathLst>
                <a:path w="6912712" h="3549235">
                  <a:moveTo>
                    <a:pt x="0" y="0"/>
                  </a:moveTo>
                  <a:lnTo>
                    <a:pt x="6912712" y="0"/>
                  </a:lnTo>
                  <a:lnTo>
                    <a:pt x="6912712" y="3549235"/>
                  </a:lnTo>
                  <a:lnTo>
                    <a:pt x="0" y="3549235"/>
                  </a:lnTo>
                  <a:lnTo>
                    <a:pt x="0" y="0"/>
                  </a:lnTo>
                  <a:close/>
                </a:path>
              </a:pathLst>
            </a:custGeom>
            <a:blipFill>
              <a:blip r:embed="rId6">
                <a:extLst>
                  <a:ext uri="{96DAC541-7B7A-43D3-8B79-37D633B846F1}">
                    <asvg:svgBlip xmlns:asvg="http://schemas.microsoft.com/office/drawing/2016/SVG/main" r:embed="rId7"/>
                  </a:ext>
                </a:extLst>
              </a:blip>
              <a:stretch>
                <a:fillRect t="-4888" b="-4888"/>
              </a:stretch>
            </a:blipFill>
          </p:spPr>
          <p:txBody>
            <a:bodyPr/>
            <a:lstStyle/>
            <a:p>
              <a:endParaRPr lang="es-ES"/>
            </a:p>
          </p:txBody>
        </p:sp>
        <p:sp>
          <p:nvSpPr>
            <p:cNvPr id="7" name="TextBox 7"/>
            <p:cNvSpPr txBox="1"/>
            <p:nvPr/>
          </p:nvSpPr>
          <p:spPr>
            <a:xfrm>
              <a:off x="348975" y="1039472"/>
              <a:ext cx="6214761" cy="1441716"/>
            </a:xfrm>
            <a:prstGeom prst="rect">
              <a:avLst/>
            </a:prstGeom>
          </p:spPr>
          <p:txBody>
            <a:bodyPr lIns="0" tIns="0" rIns="0" bIns="0" rtlCol="0" anchor="t">
              <a:spAutoFit/>
            </a:bodyPr>
            <a:lstStyle/>
            <a:p>
              <a:pPr algn="ctr">
                <a:lnSpc>
                  <a:spcPts val="4238"/>
                </a:lnSpc>
                <a:spcBef>
                  <a:spcPct val="0"/>
                </a:spcBef>
              </a:pPr>
              <a:r>
                <a:rPr lang="en-US" sz="3532" b="1">
                  <a:solidFill>
                    <a:srgbClr val="FFFFFF"/>
                  </a:solidFill>
                  <a:latin typeface="Arimo Bold"/>
                  <a:ea typeface="Arimo Bold"/>
                  <a:cs typeface="Arimo Bold"/>
                  <a:sym typeface="Arimo Bold"/>
                </a:rPr>
                <a:t>Educational Resources for Youth</a:t>
              </a:r>
            </a:p>
          </p:txBody>
        </p:sp>
      </p:grpSp>
      <p:sp>
        <p:nvSpPr>
          <p:cNvPr id="8" name="TextBox 8"/>
          <p:cNvSpPr txBox="1"/>
          <p:nvPr/>
        </p:nvSpPr>
        <p:spPr>
          <a:xfrm>
            <a:off x="12457854" y="81571"/>
            <a:ext cx="2379056" cy="1110918"/>
          </a:xfrm>
          <a:prstGeom prst="rect">
            <a:avLst/>
          </a:prstGeom>
        </p:spPr>
        <p:txBody>
          <a:bodyPr lIns="0" tIns="0" rIns="0" bIns="0" rtlCol="0" anchor="t">
            <a:spAutoFit/>
          </a:bodyPr>
          <a:lstStyle/>
          <a:p>
            <a:pPr algn="ctr">
              <a:lnSpc>
                <a:spcPts val="9105"/>
              </a:lnSpc>
              <a:spcBef>
                <a:spcPct val="0"/>
              </a:spcBef>
            </a:pPr>
            <a:endParaRPr/>
          </a:p>
        </p:txBody>
      </p:sp>
      <p:sp>
        <p:nvSpPr>
          <p:cNvPr id="9" name="TextBox 9"/>
          <p:cNvSpPr txBox="1"/>
          <p:nvPr/>
        </p:nvSpPr>
        <p:spPr>
          <a:xfrm>
            <a:off x="12457854" y="1207158"/>
            <a:ext cx="2379056" cy="1110918"/>
          </a:xfrm>
          <a:prstGeom prst="rect">
            <a:avLst/>
          </a:prstGeom>
        </p:spPr>
        <p:txBody>
          <a:bodyPr lIns="0" tIns="0" rIns="0" bIns="0" rtlCol="0" anchor="t">
            <a:spAutoFit/>
          </a:bodyPr>
          <a:lstStyle/>
          <a:p>
            <a:pPr algn="ctr">
              <a:lnSpc>
                <a:spcPts val="9105"/>
              </a:lnSpc>
              <a:spcBef>
                <a:spcPct val="0"/>
              </a:spcBef>
            </a:pPr>
            <a:endParaRPr/>
          </a:p>
        </p:txBody>
      </p:sp>
      <p:grpSp>
        <p:nvGrpSpPr>
          <p:cNvPr id="10" name="Group 10"/>
          <p:cNvGrpSpPr/>
          <p:nvPr/>
        </p:nvGrpSpPr>
        <p:grpSpPr>
          <a:xfrm>
            <a:off x="508646" y="383291"/>
            <a:ext cx="3085543" cy="1290818"/>
            <a:chOff x="0" y="0"/>
            <a:chExt cx="4114057" cy="1721090"/>
          </a:xfrm>
        </p:grpSpPr>
        <p:sp>
          <p:nvSpPr>
            <p:cNvPr id="11" name="TextBox 11"/>
            <p:cNvSpPr txBox="1"/>
            <p:nvPr/>
          </p:nvSpPr>
          <p:spPr>
            <a:xfrm>
              <a:off x="0" y="-66675"/>
              <a:ext cx="4003459" cy="729615"/>
            </a:xfrm>
            <a:prstGeom prst="rect">
              <a:avLst/>
            </a:prstGeom>
          </p:spPr>
          <p:txBody>
            <a:bodyPr lIns="0" tIns="0" rIns="0" bIns="0" rtlCol="0" anchor="t">
              <a:spAutoFit/>
            </a:bodyPr>
            <a:lstStyle/>
            <a:p>
              <a:pPr algn="just">
                <a:lnSpc>
                  <a:spcPts val="4620"/>
                </a:lnSpc>
                <a:spcBef>
                  <a:spcPct val="0"/>
                </a:spcBef>
              </a:pPr>
              <a:r>
                <a:rPr lang="en-US" sz="3300">
                  <a:solidFill>
                    <a:srgbClr val="00BF63"/>
                  </a:solidFill>
                  <a:latin typeface="Frankfurter Highlight"/>
                  <a:ea typeface="Frankfurter Highlight"/>
                  <a:cs typeface="Frankfurter Highlight"/>
                  <a:sym typeface="Frankfurter Highlight"/>
                </a:rPr>
                <a:t>interactive</a:t>
              </a:r>
            </a:p>
          </p:txBody>
        </p:sp>
        <p:sp>
          <p:nvSpPr>
            <p:cNvPr id="12" name="TextBox 12"/>
            <p:cNvSpPr txBox="1"/>
            <p:nvPr/>
          </p:nvSpPr>
          <p:spPr>
            <a:xfrm>
              <a:off x="0" y="441619"/>
              <a:ext cx="4114057" cy="729615"/>
            </a:xfrm>
            <a:prstGeom prst="rect">
              <a:avLst/>
            </a:prstGeom>
          </p:spPr>
          <p:txBody>
            <a:bodyPr lIns="0" tIns="0" rIns="0" bIns="0" rtlCol="0" anchor="t">
              <a:spAutoFit/>
            </a:bodyPr>
            <a:lstStyle/>
            <a:p>
              <a:pPr marL="0" lvl="0" indent="0" algn="just">
                <a:lnSpc>
                  <a:spcPts val="4620"/>
                </a:lnSpc>
                <a:spcBef>
                  <a:spcPct val="0"/>
                </a:spcBef>
              </a:pPr>
              <a:r>
                <a:rPr lang="en-US" sz="3300">
                  <a:solidFill>
                    <a:srgbClr val="7ED957"/>
                  </a:solidFill>
                  <a:latin typeface="Frankfurter Highlight"/>
                  <a:ea typeface="Frankfurter Highlight"/>
                  <a:cs typeface="Frankfurter Highlight"/>
                  <a:sym typeface="Frankfurter Highlight"/>
                </a:rPr>
                <a:t>LEARNING</a:t>
              </a:r>
            </a:p>
          </p:txBody>
        </p:sp>
        <p:sp>
          <p:nvSpPr>
            <p:cNvPr id="13" name="TextBox 13"/>
            <p:cNvSpPr txBox="1"/>
            <p:nvPr/>
          </p:nvSpPr>
          <p:spPr>
            <a:xfrm>
              <a:off x="0" y="991475"/>
              <a:ext cx="4114057" cy="729615"/>
            </a:xfrm>
            <a:prstGeom prst="rect">
              <a:avLst/>
            </a:prstGeom>
          </p:spPr>
          <p:txBody>
            <a:bodyPr lIns="0" tIns="0" rIns="0" bIns="0" rtlCol="0" anchor="t">
              <a:spAutoFit/>
            </a:bodyPr>
            <a:lstStyle/>
            <a:p>
              <a:pPr algn="just">
                <a:lnSpc>
                  <a:spcPts val="4620"/>
                </a:lnSpc>
                <a:spcBef>
                  <a:spcPct val="0"/>
                </a:spcBef>
              </a:pPr>
              <a:r>
                <a:rPr lang="en-US" sz="3300">
                  <a:solidFill>
                    <a:srgbClr val="C1FF72"/>
                  </a:solidFill>
                  <a:latin typeface="Frankfurter Highlight"/>
                  <a:ea typeface="Frankfurter Highlight"/>
                  <a:cs typeface="Frankfurter Highlight"/>
                  <a:sym typeface="Frankfurter Highlight"/>
                </a:rPr>
                <a:t>PLATFORMS</a:t>
              </a:r>
            </a:p>
          </p:txBody>
        </p:sp>
      </p:grpSp>
      <p:sp>
        <p:nvSpPr>
          <p:cNvPr id="14" name="TextBox 14"/>
          <p:cNvSpPr txBox="1"/>
          <p:nvPr/>
        </p:nvSpPr>
        <p:spPr>
          <a:xfrm>
            <a:off x="508646" y="1815005"/>
            <a:ext cx="7304871" cy="5038725"/>
          </a:xfrm>
          <a:prstGeom prst="rect">
            <a:avLst/>
          </a:prstGeom>
        </p:spPr>
        <p:txBody>
          <a:bodyPr lIns="0" tIns="0" rIns="0" bIns="0" rtlCol="0" anchor="t">
            <a:spAutoFit/>
          </a:bodyPr>
          <a:lstStyle/>
          <a:p>
            <a:pPr algn="just">
              <a:lnSpc>
                <a:spcPts val="3600"/>
              </a:lnSpc>
            </a:pPr>
            <a:r>
              <a:rPr lang="en-US" sz="3000" b="1">
                <a:solidFill>
                  <a:srgbClr val="5CE1E6"/>
                </a:solidFill>
                <a:latin typeface="Abhaya Libre Bold"/>
                <a:ea typeface="Abhaya Libre Bold"/>
                <a:cs typeface="Abhaya Libre Bold"/>
                <a:sym typeface="Abhaya Libre Bold"/>
              </a:rPr>
              <a:t>Kids' Corner:</a:t>
            </a:r>
            <a:r>
              <a:rPr lang="en-US" sz="3000" b="1">
                <a:solidFill>
                  <a:srgbClr val="4AC1DF"/>
                </a:solidFill>
                <a:latin typeface="Abhaya Libre Bold"/>
                <a:ea typeface="Abhaya Libre Bold"/>
                <a:cs typeface="Abhaya Libre Bold"/>
                <a:sym typeface="Abhaya Libre Bold"/>
              </a:rPr>
              <a:t> </a:t>
            </a:r>
            <a:r>
              <a:rPr lang="en-US" sz="3000">
                <a:solidFill>
                  <a:srgbClr val="FFFFFF"/>
                </a:solidFill>
                <a:latin typeface="Abhaya Libre"/>
                <a:ea typeface="Abhaya Libre"/>
                <a:cs typeface="Abhaya Libre"/>
                <a:sym typeface="Abhaya Libre"/>
              </a:rPr>
              <a:t>A fun and engaging online platform with games and resources specifically designed for young people to learn about the EU. (https://op.europa.eu/en/web/general-publications/kids-corner)</a:t>
            </a:r>
          </a:p>
          <a:p>
            <a:pPr algn="just">
              <a:lnSpc>
                <a:spcPts val="3600"/>
              </a:lnSpc>
            </a:pPr>
            <a:endParaRPr lang="en-US" sz="3000">
              <a:solidFill>
                <a:srgbClr val="FFFFFF"/>
              </a:solidFill>
              <a:latin typeface="Abhaya Libre"/>
              <a:ea typeface="Abhaya Libre"/>
              <a:cs typeface="Abhaya Libre"/>
              <a:sym typeface="Abhaya Libre"/>
            </a:endParaRPr>
          </a:p>
          <a:p>
            <a:pPr algn="just">
              <a:lnSpc>
                <a:spcPts val="3600"/>
              </a:lnSpc>
            </a:pPr>
            <a:r>
              <a:rPr lang="en-US" sz="3000" b="1">
                <a:solidFill>
                  <a:srgbClr val="5CE1E6"/>
                </a:solidFill>
                <a:latin typeface="Abhaya Libre Bold"/>
                <a:ea typeface="Abhaya Libre Bold"/>
                <a:cs typeface="Abhaya Libre Bold"/>
                <a:sym typeface="Abhaya Libre Bold"/>
              </a:rPr>
              <a:t>Learning Corner: </a:t>
            </a:r>
            <a:r>
              <a:rPr lang="en-US" sz="3000">
                <a:solidFill>
                  <a:srgbClr val="FFFFFF"/>
                </a:solidFill>
                <a:latin typeface="Abhaya Libre"/>
                <a:ea typeface="Abhaya Libre"/>
                <a:cs typeface="Abhaya Libre"/>
                <a:sym typeface="Abhaya Libre"/>
              </a:rPr>
              <a:t>An educational website offering resources such as quizzes, games, and informative articles tailored for youth. (https://learning-corner.learning.europa.eu/index_en)</a:t>
            </a:r>
          </a:p>
        </p:txBody>
      </p:sp>
      <p:sp>
        <p:nvSpPr>
          <p:cNvPr id="15" name="TextBox 15"/>
          <p:cNvSpPr txBox="1"/>
          <p:nvPr/>
        </p:nvSpPr>
        <p:spPr>
          <a:xfrm>
            <a:off x="8358758" y="1448079"/>
            <a:ext cx="9273095" cy="1762125"/>
          </a:xfrm>
          <a:prstGeom prst="rect">
            <a:avLst/>
          </a:prstGeom>
        </p:spPr>
        <p:txBody>
          <a:bodyPr lIns="0" tIns="0" rIns="0" bIns="0" rtlCol="0" anchor="t">
            <a:spAutoFit/>
          </a:bodyPr>
          <a:lstStyle/>
          <a:p>
            <a:pPr algn="just">
              <a:lnSpc>
                <a:spcPts val="3480"/>
              </a:lnSpc>
            </a:pPr>
            <a:r>
              <a:rPr lang="en-US" sz="2900" b="1">
                <a:solidFill>
                  <a:srgbClr val="5CE1E6"/>
                </a:solidFill>
                <a:latin typeface="Abhaya Libre Bold"/>
                <a:ea typeface="Abhaya Libre Bold"/>
                <a:cs typeface="Abhaya Libre Bold"/>
                <a:sym typeface="Abhaya Libre Bold"/>
              </a:rPr>
              <a:t>Europa Diary: </a:t>
            </a:r>
            <a:r>
              <a:rPr lang="en-US" sz="2900">
                <a:solidFill>
                  <a:srgbClr val="FFFFFF"/>
                </a:solidFill>
                <a:latin typeface="Abhaya Libre"/>
                <a:ea typeface="Abhaya Libre"/>
                <a:cs typeface="Abhaya Libre"/>
                <a:sym typeface="Abhaya Libre"/>
              </a:rPr>
              <a:t>Provides educational materials focused on citizenship, rights, and values relevant to the EU for young learners. (https://op.europa.eu/en/publication-detail/-/publication/441bb7af-bcfb-44e9-9d4c-01841614cc15)</a:t>
            </a:r>
          </a:p>
        </p:txBody>
      </p:sp>
      <p:grpSp>
        <p:nvGrpSpPr>
          <p:cNvPr id="16" name="Group 16"/>
          <p:cNvGrpSpPr/>
          <p:nvPr/>
        </p:nvGrpSpPr>
        <p:grpSpPr>
          <a:xfrm rot="5400000">
            <a:off x="9450859" y="-621590"/>
            <a:ext cx="901342" cy="3085543"/>
            <a:chOff x="0" y="0"/>
            <a:chExt cx="1201789" cy="4114057"/>
          </a:xfrm>
        </p:grpSpPr>
        <p:sp>
          <p:nvSpPr>
            <p:cNvPr id="17" name="TextBox 17"/>
            <p:cNvSpPr txBox="1"/>
            <p:nvPr/>
          </p:nvSpPr>
          <p:spPr>
            <a:xfrm rot="-5400000">
              <a:off x="-1765140" y="1707990"/>
              <a:ext cx="4114057" cy="698077"/>
            </a:xfrm>
            <a:prstGeom prst="rect">
              <a:avLst/>
            </a:prstGeom>
          </p:spPr>
          <p:txBody>
            <a:bodyPr lIns="0" tIns="0" rIns="0" bIns="0" rtlCol="0" anchor="t">
              <a:spAutoFit/>
            </a:bodyPr>
            <a:lstStyle/>
            <a:p>
              <a:pPr marL="0" lvl="0" indent="0" algn="just">
                <a:lnSpc>
                  <a:spcPts val="4480"/>
                </a:lnSpc>
                <a:spcBef>
                  <a:spcPct val="0"/>
                </a:spcBef>
              </a:pPr>
              <a:r>
                <a:rPr lang="en-US" sz="3200">
                  <a:solidFill>
                    <a:srgbClr val="00BF63"/>
                  </a:solidFill>
                  <a:latin typeface="Frankfurter Highlight"/>
                  <a:ea typeface="Frankfurter Highlight"/>
                  <a:cs typeface="Frankfurter Highlight"/>
                  <a:sym typeface="Frankfurter Highlight"/>
                </a:rPr>
                <a:t>educational</a:t>
              </a:r>
            </a:p>
          </p:txBody>
        </p:sp>
        <p:sp>
          <p:nvSpPr>
            <p:cNvPr id="18" name="TextBox 18"/>
            <p:cNvSpPr txBox="1"/>
            <p:nvPr/>
          </p:nvSpPr>
          <p:spPr>
            <a:xfrm rot="-5400000">
              <a:off x="-1220046" y="1692222"/>
              <a:ext cx="4114057" cy="729615"/>
            </a:xfrm>
            <a:prstGeom prst="rect">
              <a:avLst/>
            </a:prstGeom>
          </p:spPr>
          <p:txBody>
            <a:bodyPr lIns="0" tIns="0" rIns="0" bIns="0" rtlCol="0" anchor="t">
              <a:spAutoFit/>
            </a:bodyPr>
            <a:lstStyle/>
            <a:p>
              <a:pPr algn="just">
                <a:lnSpc>
                  <a:spcPts val="4620"/>
                </a:lnSpc>
                <a:spcBef>
                  <a:spcPct val="0"/>
                </a:spcBef>
              </a:pPr>
              <a:r>
                <a:rPr lang="en-US" sz="3300">
                  <a:solidFill>
                    <a:srgbClr val="7ED957"/>
                  </a:solidFill>
                  <a:latin typeface="Frankfurter Highlight"/>
                  <a:ea typeface="Frankfurter Highlight"/>
                  <a:cs typeface="Frankfurter Highlight"/>
                  <a:sym typeface="Frankfurter Highlight"/>
                </a:rPr>
                <a:t>materials</a:t>
              </a:r>
            </a:p>
          </p:txBody>
        </p:sp>
      </p:grpSp>
      <p:grpSp>
        <p:nvGrpSpPr>
          <p:cNvPr id="19" name="Group 19"/>
          <p:cNvGrpSpPr/>
          <p:nvPr/>
        </p:nvGrpSpPr>
        <p:grpSpPr>
          <a:xfrm>
            <a:off x="8358758" y="3621437"/>
            <a:ext cx="3085543" cy="878426"/>
            <a:chOff x="0" y="0"/>
            <a:chExt cx="4114057" cy="1171234"/>
          </a:xfrm>
        </p:grpSpPr>
        <p:sp>
          <p:nvSpPr>
            <p:cNvPr id="20" name="TextBox 20"/>
            <p:cNvSpPr txBox="1"/>
            <p:nvPr/>
          </p:nvSpPr>
          <p:spPr>
            <a:xfrm>
              <a:off x="0" y="-66675"/>
              <a:ext cx="4003459" cy="729615"/>
            </a:xfrm>
            <a:prstGeom prst="rect">
              <a:avLst/>
            </a:prstGeom>
          </p:spPr>
          <p:txBody>
            <a:bodyPr lIns="0" tIns="0" rIns="0" bIns="0" rtlCol="0" anchor="t">
              <a:spAutoFit/>
            </a:bodyPr>
            <a:lstStyle/>
            <a:p>
              <a:pPr algn="l">
                <a:lnSpc>
                  <a:spcPts val="4620"/>
                </a:lnSpc>
                <a:spcBef>
                  <a:spcPct val="0"/>
                </a:spcBef>
              </a:pPr>
              <a:r>
                <a:rPr lang="en-US" sz="3300">
                  <a:solidFill>
                    <a:srgbClr val="00BF63"/>
                  </a:solidFill>
                  <a:latin typeface="Frankfurter Highlight"/>
                  <a:ea typeface="Frankfurter Highlight"/>
                  <a:cs typeface="Frankfurter Highlight"/>
                  <a:sym typeface="Frankfurter Highlight"/>
                </a:rPr>
                <a:t>cultural</a:t>
              </a:r>
            </a:p>
          </p:txBody>
        </p:sp>
        <p:sp>
          <p:nvSpPr>
            <p:cNvPr id="21" name="TextBox 21"/>
            <p:cNvSpPr txBox="1"/>
            <p:nvPr/>
          </p:nvSpPr>
          <p:spPr>
            <a:xfrm>
              <a:off x="0" y="441619"/>
              <a:ext cx="4114057" cy="729615"/>
            </a:xfrm>
            <a:prstGeom prst="rect">
              <a:avLst/>
            </a:prstGeom>
          </p:spPr>
          <p:txBody>
            <a:bodyPr lIns="0" tIns="0" rIns="0" bIns="0" rtlCol="0" anchor="t">
              <a:spAutoFit/>
            </a:bodyPr>
            <a:lstStyle/>
            <a:p>
              <a:pPr marL="0" lvl="0" indent="0" algn="l">
                <a:lnSpc>
                  <a:spcPts val="4620"/>
                </a:lnSpc>
                <a:spcBef>
                  <a:spcPct val="0"/>
                </a:spcBef>
              </a:pPr>
              <a:r>
                <a:rPr lang="en-US" sz="3300">
                  <a:solidFill>
                    <a:srgbClr val="7ED957"/>
                  </a:solidFill>
                  <a:latin typeface="Frankfurter Highlight"/>
                  <a:ea typeface="Frankfurter Highlight"/>
                  <a:cs typeface="Frankfurter Highlight"/>
                  <a:sym typeface="Frankfurter Highlight"/>
                </a:rPr>
                <a:t>exploration</a:t>
              </a:r>
            </a:p>
          </p:txBody>
        </p:sp>
      </p:grpSp>
      <p:sp>
        <p:nvSpPr>
          <p:cNvPr id="22" name="TextBox 22"/>
          <p:cNvSpPr txBox="1"/>
          <p:nvPr/>
        </p:nvSpPr>
        <p:spPr>
          <a:xfrm>
            <a:off x="5693180" y="7158530"/>
            <a:ext cx="11938674" cy="2752725"/>
          </a:xfrm>
          <a:prstGeom prst="rect">
            <a:avLst/>
          </a:prstGeom>
        </p:spPr>
        <p:txBody>
          <a:bodyPr lIns="0" tIns="0" rIns="0" bIns="0" rtlCol="0" anchor="t">
            <a:spAutoFit/>
          </a:bodyPr>
          <a:lstStyle/>
          <a:p>
            <a:pPr algn="r">
              <a:lnSpc>
                <a:spcPts val="3600"/>
              </a:lnSpc>
            </a:pPr>
            <a:r>
              <a:rPr lang="en-US" sz="3000" b="1" dirty="0">
                <a:solidFill>
                  <a:srgbClr val="5CE1E6"/>
                </a:solidFill>
                <a:latin typeface="Abhaya Libre Bold"/>
                <a:ea typeface="Abhaya Libre Bold"/>
                <a:cs typeface="Abhaya Libre Bold"/>
                <a:sym typeface="Abhaya Libre Bold"/>
              </a:rPr>
              <a:t>Schuman Foundation</a:t>
            </a:r>
            <a:r>
              <a:rPr lang="en-US" sz="3000" b="1" dirty="0">
                <a:solidFill>
                  <a:srgbClr val="FFFFFF"/>
                </a:solidFill>
                <a:latin typeface="Abhaya Libre Bold"/>
                <a:ea typeface="Abhaya Libre Bold"/>
                <a:cs typeface="Abhaya Libre Bold"/>
                <a:sym typeface="Abhaya Libre Bold"/>
              </a:rPr>
              <a:t>:</a:t>
            </a:r>
            <a:r>
              <a:rPr lang="en-US" sz="3000" dirty="0">
                <a:solidFill>
                  <a:srgbClr val="FFFFFF"/>
                </a:solidFill>
                <a:latin typeface="Abhaya Libre"/>
                <a:ea typeface="Abhaya Libre"/>
                <a:cs typeface="Abhaya Libre"/>
                <a:sym typeface="Abhaya Libre"/>
              </a:rPr>
              <a:t> Offers various educational publications and resources that help youth understand the EU. (https://www.robert-schuman.eu/en/)</a:t>
            </a:r>
          </a:p>
          <a:p>
            <a:pPr algn="r">
              <a:lnSpc>
                <a:spcPts val="3600"/>
              </a:lnSpc>
            </a:pPr>
            <a:endParaRPr lang="en-US" sz="3000" dirty="0">
              <a:solidFill>
                <a:srgbClr val="FFFFFF"/>
              </a:solidFill>
              <a:latin typeface="Abhaya Libre"/>
              <a:ea typeface="Abhaya Libre"/>
              <a:cs typeface="Abhaya Libre"/>
              <a:sym typeface="Abhaya Libre"/>
            </a:endParaRPr>
          </a:p>
          <a:p>
            <a:pPr algn="r">
              <a:lnSpc>
                <a:spcPts val="3600"/>
              </a:lnSpc>
            </a:pPr>
            <a:r>
              <a:rPr lang="en-US" sz="3000" b="1" dirty="0">
                <a:solidFill>
                  <a:srgbClr val="5CE1E6"/>
                </a:solidFill>
                <a:latin typeface="Abhaya Libre Bold"/>
                <a:ea typeface="Abhaya Libre Bold"/>
                <a:cs typeface="Abhaya Libre Bold"/>
                <a:sym typeface="Abhaya Libre Bold"/>
              </a:rPr>
              <a:t>EU Bookshop: </a:t>
            </a:r>
            <a:r>
              <a:rPr lang="en-US" sz="3000" dirty="0">
                <a:solidFill>
                  <a:srgbClr val="FFFFFF"/>
                </a:solidFill>
                <a:latin typeface="Abhaya Libre"/>
                <a:ea typeface="Abhaya Libre"/>
                <a:cs typeface="Abhaya Libre"/>
                <a:sym typeface="Abhaya Libre"/>
              </a:rPr>
              <a:t>A resource for accessing free EU publications tailored for different age groups, with materials suitable for educational settings.(</a:t>
            </a:r>
            <a:r>
              <a:rPr lang="en-US" sz="3000" u="sng" dirty="0">
                <a:solidFill>
                  <a:srgbClr val="FFFFFF"/>
                </a:solidFill>
                <a:latin typeface="Abhaya Libre"/>
                <a:ea typeface="Abhaya Libre"/>
                <a:cs typeface="Abhaya Libre"/>
                <a:sym typeface="Abhaya Libre"/>
                <a:hlinkClick r:id="rId8" tooltip="https://op.europa.eu/en/web/general-publications"/>
              </a:rPr>
              <a:t>https://op.europa.eu/en/web/general-publications</a:t>
            </a:r>
            <a:r>
              <a:rPr lang="en-US" sz="3000" dirty="0">
                <a:solidFill>
                  <a:srgbClr val="FFFFFF"/>
                </a:solidFill>
                <a:latin typeface="Abhaya Libre"/>
                <a:ea typeface="Abhaya Libre"/>
                <a:cs typeface="Abhaya Libre"/>
                <a:sym typeface="Abhaya Libre"/>
              </a:rPr>
              <a:t>)</a:t>
            </a:r>
          </a:p>
        </p:txBody>
      </p:sp>
      <p:grpSp>
        <p:nvGrpSpPr>
          <p:cNvPr id="23" name="Group 23"/>
          <p:cNvGrpSpPr/>
          <p:nvPr/>
        </p:nvGrpSpPr>
        <p:grpSpPr>
          <a:xfrm>
            <a:off x="14546311" y="6245063"/>
            <a:ext cx="3085543" cy="878426"/>
            <a:chOff x="0" y="0"/>
            <a:chExt cx="4114057" cy="1171234"/>
          </a:xfrm>
        </p:grpSpPr>
        <p:sp>
          <p:nvSpPr>
            <p:cNvPr id="24" name="TextBox 24"/>
            <p:cNvSpPr txBox="1"/>
            <p:nvPr/>
          </p:nvSpPr>
          <p:spPr>
            <a:xfrm>
              <a:off x="0" y="-66675"/>
              <a:ext cx="4003459" cy="729615"/>
            </a:xfrm>
            <a:prstGeom prst="rect">
              <a:avLst/>
            </a:prstGeom>
          </p:spPr>
          <p:txBody>
            <a:bodyPr lIns="0" tIns="0" rIns="0" bIns="0" rtlCol="0" anchor="t">
              <a:spAutoFit/>
            </a:bodyPr>
            <a:lstStyle/>
            <a:p>
              <a:pPr algn="r">
                <a:lnSpc>
                  <a:spcPts val="4620"/>
                </a:lnSpc>
                <a:spcBef>
                  <a:spcPct val="0"/>
                </a:spcBef>
              </a:pPr>
              <a:r>
                <a:rPr lang="en-US" sz="3300">
                  <a:solidFill>
                    <a:srgbClr val="00BF63"/>
                  </a:solidFill>
                  <a:latin typeface="Frankfurter Highlight"/>
                  <a:ea typeface="Frankfurter Highlight"/>
                  <a:cs typeface="Frankfurter Highlight"/>
                  <a:sym typeface="Frankfurter Highlight"/>
                </a:rPr>
                <a:t>Research  &amp;</a:t>
              </a:r>
            </a:p>
          </p:txBody>
        </p:sp>
        <p:sp>
          <p:nvSpPr>
            <p:cNvPr id="25" name="TextBox 25"/>
            <p:cNvSpPr txBox="1"/>
            <p:nvPr/>
          </p:nvSpPr>
          <p:spPr>
            <a:xfrm>
              <a:off x="0" y="441619"/>
              <a:ext cx="4114057" cy="729615"/>
            </a:xfrm>
            <a:prstGeom prst="rect">
              <a:avLst/>
            </a:prstGeom>
          </p:spPr>
          <p:txBody>
            <a:bodyPr lIns="0" tIns="0" rIns="0" bIns="0" rtlCol="0" anchor="t">
              <a:spAutoFit/>
            </a:bodyPr>
            <a:lstStyle/>
            <a:p>
              <a:pPr marL="0" lvl="0" indent="0" algn="r">
                <a:lnSpc>
                  <a:spcPts val="4620"/>
                </a:lnSpc>
                <a:spcBef>
                  <a:spcPct val="0"/>
                </a:spcBef>
              </a:pPr>
              <a:r>
                <a:rPr lang="en-US" sz="3300">
                  <a:solidFill>
                    <a:srgbClr val="7ED957"/>
                  </a:solidFill>
                  <a:latin typeface="Frankfurter Highlight"/>
                  <a:ea typeface="Frankfurter Highlight"/>
                  <a:cs typeface="Frankfurter Highlight"/>
                  <a:sym typeface="Frankfurter Highlight"/>
                </a:rPr>
                <a:t>Publications</a:t>
              </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5700"/>
            <a:ext cx="18288000" cy="10286940"/>
          </a:xfrm>
          <a:custGeom>
            <a:avLst/>
            <a:gdLst/>
            <a:ahLst/>
            <a:cxnLst/>
            <a:rect l="l" t="t" r="r" b="b"/>
            <a:pathLst>
              <a:path w="18288000" h="10286940">
                <a:moveTo>
                  <a:pt x="0" y="0"/>
                </a:moveTo>
                <a:lnTo>
                  <a:pt x="18288000" y="0"/>
                </a:lnTo>
                <a:lnTo>
                  <a:pt x="18288000" y="10286940"/>
                </a:lnTo>
                <a:lnTo>
                  <a:pt x="0" y="10286940"/>
                </a:lnTo>
                <a:lnTo>
                  <a:pt x="0" y="0"/>
                </a:lnTo>
                <a:close/>
              </a:path>
            </a:pathLst>
          </a:custGeom>
          <a:blipFill>
            <a:blip r:embed="rId3"/>
            <a:stretch>
              <a:fillRect/>
            </a:stretch>
          </a:blipFill>
        </p:spPr>
        <p:txBody>
          <a:bodyPr/>
          <a:lstStyle/>
          <a:p>
            <a:endParaRPr lang="es-ES"/>
          </a:p>
        </p:txBody>
      </p:sp>
      <p:sp>
        <p:nvSpPr>
          <p:cNvPr id="3" name="Freeform 3"/>
          <p:cNvSpPr/>
          <p:nvPr/>
        </p:nvSpPr>
        <p:spPr>
          <a:xfrm>
            <a:off x="11164832" y="2364966"/>
            <a:ext cx="8095140" cy="7282078"/>
          </a:xfrm>
          <a:custGeom>
            <a:avLst/>
            <a:gdLst/>
            <a:ahLst/>
            <a:cxnLst/>
            <a:rect l="l" t="t" r="r" b="b"/>
            <a:pathLst>
              <a:path w="8095140" h="7282078">
                <a:moveTo>
                  <a:pt x="0" y="0"/>
                </a:moveTo>
                <a:lnTo>
                  <a:pt x="8095140" y="0"/>
                </a:lnTo>
                <a:lnTo>
                  <a:pt x="8095140" y="7282078"/>
                </a:lnTo>
                <a:lnTo>
                  <a:pt x="0" y="7282078"/>
                </a:lnTo>
                <a:lnTo>
                  <a:pt x="0" y="0"/>
                </a:lnTo>
                <a:close/>
              </a:path>
            </a:pathLst>
          </a:custGeom>
          <a:blipFill>
            <a:blip r:embed="rId4">
              <a:alphaModFix amt="31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8824523" y="4607100"/>
            <a:ext cx="8115300" cy="4029075"/>
          </a:xfrm>
          <a:prstGeom prst="rect">
            <a:avLst/>
          </a:prstGeom>
        </p:spPr>
        <p:txBody>
          <a:bodyPr lIns="0" tIns="0" rIns="0" bIns="0" rtlCol="0" anchor="t">
            <a:spAutoFit/>
          </a:bodyPr>
          <a:lstStyle/>
          <a:p>
            <a:pPr algn="just">
              <a:lnSpc>
                <a:spcPts val="3599"/>
              </a:lnSpc>
            </a:pPr>
            <a:r>
              <a:rPr lang="en-US" sz="2999" b="1">
                <a:solidFill>
                  <a:srgbClr val="FF914D"/>
                </a:solidFill>
                <a:latin typeface="Abhaya Libre Bold"/>
                <a:ea typeface="Abhaya Libre Bold"/>
                <a:cs typeface="Abhaya Libre Bold"/>
                <a:sym typeface="Abhaya Libre Bold"/>
              </a:rPr>
              <a:t>Time to Move Campaign: </a:t>
            </a:r>
            <a:r>
              <a:rPr lang="en-US" sz="2999">
                <a:solidFill>
                  <a:srgbClr val="FFFFFF"/>
                </a:solidFill>
                <a:latin typeface="Abhaya Libre"/>
                <a:ea typeface="Abhaya Libre"/>
                <a:cs typeface="Abhaya Libre"/>
                <a:sym typeface="Abhaya Libre"/>
              </a:rPr>
              <a:t>Encourages youth mobility through volunteering, internships, and other opportunities for young people to engage and learn. (https://timetomove.eurodesk.eu/)</a:t>
            </a:r>
          </a:p>
          <a:p>
            <a:pPr algn="just">
              <a:lnSpc>
                <a:spcPts val="3599"/>
              </a:lnSpc>
            </a:pPr>
            <a:endParaRPr lang="en-US" sz="2999">
              <a:solidFill>
                <a:srgbClr val="FFFFFF"/>
              </a:solidFill>
              <a:latin typeface="Abhaya Libre"/>
              <a:ea typeface="Abhaya Libre"/>
              <a:cs typeface="Abhaya Libre"/>
              <a:sym typeface="Abhaya Libre"/>
            </a:endParaRPr>
          </a:p>
          <a:p>
            <a:pPr algn="just">
              <a:lnSpc>
                <a:spcPts val="3599"/>
              </a:lnSpc>
            </a:pPr>
            <a:r>
              <a:rPr lang="en-US" sz="2999" b="1">
                <a:solidFill>
                  <a:srgbClr val="FF914D"/>
                </a:solidFill>
                <a:latin typeface="Abhaya Libre Bold"/>
                <a:ea typeface="Abhaya Libre Bold"/>
                <a:cs typeface="Abhaya Libre Bold"/>
                <a:sym typeface="Abhaya Libre Bold"/>
              </a:rPr>
              <a:t>SALTO-Youth Platform:</a:t>
            </a:r>
            <a:r>
              <a:rPr lang="en-US" sz="2999">
                <a:solidFill>
                  <a:srgbClr val="FFFFFF"/>
                </a:solidFill>
                <a:latin typeface="Abhaya Libre"/>
                <a:ea typeface="Abhaya Libre"/>
                <a:cs typeface="Abhaya Libre"/>
                <a:sym typeface="Abhaya Libre"/>
              </a:rPr>
              <a:t> Offers training, resources, and opportunities to support youth workers in building solidarity initiatives. (</a:t>
            </a:r>
            <a:r>
              <a:rPr lang="en-US" sz="2999" u="sng">
                <a:solidFill>
                  <a:srgbClr val="FFFFFF"/>
                </a:solidFill>
                <a:latin typeface="Abhaya Libre"/>
                <a:ea typeface="Abhaya Libre"/>
                <a:cs typeface="Abhaya Libre"/>
                <a:sym typeface="Abhaya Libre"/>
                <a:hlinkClick r:id="rId6" tooltip="https://www.salto-youth.net/"/>
              </a:rPr>
              <a:t>https://www.salto-youth.net/</a:t>
            </a:r>
            <a:r>
              <a:rPr lang="en-US" sz="2999">
                <a:solidFill>
                  <a:srgbClr val="FFFFFF"/>
                </a:solidFill>
                <a:latin typeface="Abhaya Libre"/>
                <a:ea typeface="Abhaya Libre"/>
                <a:cs typeface="Abhaya Libre"/>
                <a:sym typeface="Abhaya Libre"/>
              </a:rPr>
              <a:t>)</a:t>
            </a:r>
          </a:p>
        </p:txBody>
      </p:sp>
      <p:grpSp>
        <p:nvGrpSpPr>
          <p:cNvPr id="5" name="Group 5"/>
          <p:cNvGrpSpPr/>
          <p:nvPr/>
        </p:nvGrpSpPr>
        <p:grpSpPr>
          <a:xfrm>
            <a:off x="0" y="35929"/>
            <a:ext cx="5497871" cy="2899458"/>
            <a:chOff x="0" y="0"/>
            <a:chExt cx="7330494" cy="3865944"/>
          </a:xfrm>
        </p:grpSpPr>
        <p:sp>
          <p:nvSpPr>
            <p:cNvPr id="6" name="Freeform 6"/>
            <p:cNvSpPr/>
            <p:nvPr/>
          </p:nvSpPr>
          <p:spPr>
            <a:xfrm>
              <a:off x="0" y="0"/>
              <a:ext cx="7330494" cy="3865944"/>
            </a:xfrm>
            <a:custGeom>
              <a:avLst/>
              <a:gdLst/>
              <a:ahLst/>
              <a:cxnLst/>
              <a:rect l="l" t="t" r="r" b="b"/>
              <a:pathLst>
                <a:path w="7330494" h="3865944">
                  <a:moveTo>
                    <a:pt x="0" y="0"/>
                  </a:moveTo>
                  <a:lnTo>
                    <a:pt x="7330494" y="0"/>
                  </a:lnTo>
                  <a:lnTo>
                    <a:pt x="7330494" y="3865944"/>
                  </a:lnTo>
                  <a:lnTo>
                    <a:pt x="0" y="3865944"/>
                  </a:lnTo>
                  <a:lnTo>
                    <a:pt x="0" y="0"/>
                  </a:lnTo>
                  <a:close/>
                </a:path>
              </a:pathLst>
            </a:custGeom>
            <a:blipFill>
              <a:blip r:embed="rId7">
                <a:extLst>
                  <a:ext uri="{96DAC541-7B7A-43D3-8B79-37D633B846F1}">
                    <asvg:svgBlip xmlns:asvg="http://schemas.microsoft.com/office/drawing/2016/SVG/main" r:embed="rId8"/>
                  </a:ext>
                </a:extLst>
              </a:blip>
              <a:stretch>
                <a:fillRect t="-3437" b="-3437"/>
              </a:stretch>
            </a:blipFill>
          </p:spPr>
          <p:txBody>
            <a:bodyPr/>
            <a:lstStyle/>
            <a:p>
              <a:endParaRPr lang="es-ES"/>
            </a:p>
          </p:txBody>
        </p:sp>
        <p:sp>
          <p:nvSpPr>
            <p:cNvPr id="7" name="TextBox 7"/>
            <p:cNvSpPr txBox="1"/>
            <p:nvPr/>
          </p:nvSpPr>
          <p:spPr>
            <a:xfrm>
              <a:off x="510374" y="1233305"/>
              <a:ext cx="6820120" cy="1436590"/>
            </a:xfrm>
            <a:prstGeom prst="rect">
              <a:avLst/>
            </a:prstGeom>
          </p:spPr>
          <p:txBody>
            <a:bodyPr lIns="0" tIns="0" rIns="0" bIns="0" rtlCol="0" anchor="t">
              <a:spAutoFit/>
            </a:bodyPr>
            <a:lstStyle/>
            <a:p>
              <a:pPr algn="ctr">
                <a:lnSpc>
                  <a:spcPts val="4185"/>
                </a:lnSpc>
                <a:spcBef>
                  <a:spcPct val="0"/>
                </a:spcBef>
              </a:pPr>
              <a:r>
                <a:rPr lang="en-US" sz="3488" b="1">
                  <a:solidFill>
                    <a:srgbClr val="FFFFFF"/>
                  </a:solidFill>
                  <a:latin typeface="Arimo Bold"/>
                  <a:ea typeface="Arimo Bold"/>
                  <a:cs typeface="Arimo Bold"/>
                  <a:sym typeface="Arimo Bold"/>
                </a:rPr>
                <a:t>Building a Culture</a:t>
              </a:r>
            </a:p>
            <a:p>
              <a:pPr algn="ctr">
                <a:lnSpc>
                  <a:spcPts val="4185"/>
                </a:lnSpc>
                <a:spcBef>
                  <a:spcPct val="0"/>
                </a:spcBef>
              </a:pPr>
              <a:r>
                <a:rPr lang="en-US" sz="3488" b="1">
                  <a:solidFill>
                    <a:srgbClr val="FFFFFF"/>
                  </a:solidFill>
                  <a:latin typeface="Arimo Bold"/>
                  <a:ea typeface="Arimo Bold"/>
                  <a:cs typeface="Arimo Bold"/>
                  <a:sym typeface="Arimo Bold"/>
                </a:rPr>
                <a:t>of Solidarity</a:t>
              </a:r>
            </a:p>
          </p:txBody>
        </p:sp>
      </p:grpSp>
      <p:grpSp>
        <p:nvGrpSpPr>
          <p:cNvPr id="8" name="Group 8"/>
          <p:cNvGrpSpPr/>
          <p:nvPr/>
        </p:nvGrpSpPr>
        <p:grpSpPr>
          <a:xfrm>
            <a:off x="5926746" y="1028700"/>
            <a:ext cx="2507962" cy="1270903"/>
            <a:chOff x="0" y="0"/>
            <a:chExt cx="3343949" cy="1694538"/>
          </a:xfrm>
        </p:grpSpPr>
        <p:sp>
          <p:nvSpPr>
            <p:cNvPr id="9" name="TextBox 9"/>
            <p:cNvSpPr txBox="1"/>
            <p:nvPr/>
          </p:nvSpPr>
          <p:spPr>
            <a:xfrm>
              <a:off x="0" y="-66675"/>
              <a:ext cx="3343949" cy="729615"/>
            </a:xfrm>
            <a:prstGeom prst="rect">
              <a:avLst/>
            </a:prstGeom>
          </p:spPr>
          <p:txBody>
            <a:bodyPr lIns="0" tIns="0" rIns="0" bIns="0" rtlCol="0" anchor="t">
              <a:spAutoFit/>
            </a:bodyPr>
            <a:lstStyle/>
            <a:p>
              <a:pPr algn="just">
                <a:lnSpc>
                  <a:spcPts val="4620"/>
                </a:lnSpc>
                <a:spcBef>
                  <a:spcPct val="0"/>
                </a:spcBef>
              </a:pPr>
              <a:r>
                <a:rPr lang="en-US" sz="3300">
                  <a:solidFill>
                    <a:srgbClr val="FF914D"/>
                  </a:solidFill>
                  <a:latin typeface="Frankfurter Highlight"/>
                  <a:ea typeface="Frankfurter Highlight"/>
                  <a:cs typeface="Frankfurter Highlight"/>
                  <a:sym typeface="Frankfurter Highlight"/>
                </a:rPr>
                <a:t>project</a:t>
              </a:r>
            </a:p>
          </p:txBody>
        </p:sp>
        <p:sp>
          <p:nvSpPr>
            <p:cNvPr id="10" name="TextBox 10"/>
            <p:cNvSpPr txBox="1"/>
            <p:nvPr/>
          </p:nvSpPr>
          <p:spPr>
            <a:xfrm>
              <a:off x="0" y="428983"/>
              <a:ext cx="3343949" cy="729615"/>
            </a:xfrm>
            <a:prstGeom prst="rect">
              <a:avLst/>
            </a:prstGeom>
          </p:spPr>
          <p:txBody>
            <a:bodyPr lIns="0" tIns="0" rIns="0" bIns="0" rtlCol="0" anchor="t">
              <a:spAutoFit/>
            </a:bodyPr>
            <a:lstStyle/>
            <a:p>
              <a:pPr marL="0" lvl="0" indent="0" algn="just">
                <a:lnSpc>
                  <a:spcPts val="4620"/>
                </a:lnSpc>
                <a:spcBef>
                  <a:spcPct val="0"/>
                </a:spcBef>
              </a:pPr>
              <a:r>
                <a:rPr lang="en-US" sz="3300">
                  <a:solidFill>
                    <a:srgbClr val="FFBD59"/>
                  </a:solidFill>
                  <a:latin typeface="Frankfurter Highlight"/>
                  <a:ea typeface="Frankfurter Highlight"/>
                  <a:cs typeface="Frankfurter Highlight"/>
                  <a:sym typeface="Frankfurter Highlight"/>
                </a:rPr>
                <a:t>creation</a:t>
              </a:r>
            </a:p>
          </p:txBody>
        </p:sp>
        <p:sp>
          <p:nvSpPr>
            <p:cNvPr id="11" name="TextBox 11"/>
            <p:cNvSpPr txBox="1"/>
            <p:nvPr/>
          </p:nvSpPr>
          <p:spPr>
            <a:xfrm>
              <a:off x="0" y="964923"/>
              <a:ext cx="3343949" cy="729615"/>
            </a:xfrm>
            <a:prstGeom prst="rect">
              <a:avLst/>
            </a:prstGeom>
          </p:spPr>
          <p:txBody>
            <a:bodyPr lIns="0" tIns="0" rIns="0" bIns="0" rtlCol="0" anchor="t">
              <a:spAutoFit/>
            </a:bodyPr>
            <a:lstStyle/>
            <a:p>
              <a:pPr algn="just">
                <a:lnSpc>
                  <a:spcPts val="4620"/>
                </a:lnSpc>
                <a:spcBef>
                  <a:spcPct val="0"/>
                </a:spcBef>
              </a:pPr>
              <a:r>
                <a:rPr lang="en-US" sz="3300">
                  <a:solidFill>
                    <a:srgbClr val="FFDE59"/>
                  </a:solidFill>
                  <a:latin typeface="Frankfurter Highlight"/>
                  <a:ea typeface="Frankfurter Highlight"/>
                  <a:cs typeface="Frankfurter Highlight"/>
                  <a:sym typeface="Frankfurter Highlight"/>
                </a:rPr>
                <a:t>tools</a:t>
              </a:r>
            </a:p>
          </p:txBody>
        </p:sp>
      </p:grpSp>
      <p:sp>
        <p:nvSpPr>
          <p:cNvPr id="12" name="TextBox 12"/>
          <p:cNvSpPr txBox="1"/>
          <p:nvPr/>
        </p:nvSpPr>
        <p:spPr>
          <a:xfrm>
            <a:off x="1028700" y="4607100"/>
            <a:ext cx="6937374" cy="4924425"/>
          </a:xfrm>
          <a:prstGeom prst="rect">
            <a:avLst/>
          </a:prstGeom>
        </p:spPr>
        <p:txBody>
          <a:bodyPr lIns="0" tIns="0" rIns="0" bIns="0" rtlCol="0" anchor="t">
            <a:spAutoFit/>
          </a:bodyPr>
          <a:lstStyle/>
          <a:p>
            <a:pPr algn="just">
              <a:lnSpc>
                <a:spcPts val="3599"/>
              </a:lnSpc>
            </a:pPr>
            <a:r>
              <a:rPr lang="en-US" sz="2999" b="1" dirty="0">
                <a:solidFill>
                  <a:srgbClr val="FF914D"/>
                </a:solidFill>
                <a:latin typeface="Abhaya Libre Bold"/>
                <a:ea typeface="Abhaya Libre Bold"/>
                <a:cs typeface="Abhaya Libre Bold"/>
                <a:sym typeface="Abhaya Libre Bold"/>
              </a:rPr>
              <a:t>European Solidarity Corps:</a:t>
            </a:r>
            <a:r>
              <a:rPr lang="en-US" sz="2999" dirty="0">
                <a:solidFill>
                  <a:srgbClr val="FFFFFF"/>
                </a:solidFill>
                <a:latin typeface="Abhaya Libre"/>
                <a:ea typeface="Abhaya Libre"/>
                <a:cs typeface="Abhaya Libre"/>
                <a:sym typeface="Abhaya Libre"/>
              </a:rPr>
              <a:t> Engages young people in volunteering opportunities that promote solidarity across Europe. (</a:t>
            </a:r>
            <a:r>
              <a:rPr lang="en-US" sz="2999" u="sng" dirty="0">
                <a:solidFill>
                  <a:srgbClr val="FFFFFF"/>
                </a:solidFill>
                <a:latin typeface="Abhaya Libre"/>
                <a:ea typeface="Abhaya Libre"/>
                <a:cs typeface="Abhaya Libre"/>
                <a:sym typeface="Abhaya Libre"/>
                <a:hlinkClick r:id="rId9" tooltip="https://europa.eu/youth/solidarity_en"/>
              </a:rPr>
              <a:t>https://europa.eu/youth/solidarity_en</a:t>
            </a:r>
            <a:r>
              <a:rPr lang="en-US" sz="2999" dirty="0">
                <a:solidFill>
                  <a:srgbClr val="FFFFFF"/>
                </a:solidFill>
                <a:latin typeface="Abhaya Libre"/>
                <a:ea typeface="Abhaya Libre"/>
                <a:cs typeface="Abhaya Libre"/>
                <a:sym typeface="Abhaya Libre"/>
              </a:rPr>
              <a:t>)</a:t>
            </a:r>
          </a:p>
          <a:p>
            <a:pPr algn="just">
              <a:lnSpc>
                <a:spcPts val="3599"/>
              </a:lnSpc>
            </a:pPr>
            <a:endParaRPr lang="en-US" sz="2999" dirty="0">
              <a:solidFill>
                <a:srgbClr val="FFFFFF"/>
              </a:solidFill>
              <a:latin typeface="Abhaya Libre"/>
              <a:ea typeface="Abhaya Libre"/>
              <a:cs typeface="Abhaya Libre"/>
              <a:sym typeface="Abhaya Libre"/>
            </a:endParaRPr>
          </a:p>
          <a:p>
            <a:pPr algn="just">
              <a:lnSpc>
                <a:spcPts val="3599"/>
              </a:lnSpc>
            </a:pPr>
            <a:r>
              <a:rPr lang="en-US" sz="2999" b="1" dirty="0">
                <a:solidFill>
                  <a:srgbClr val="FF914D"/>
                </a:solidFill>
                <a:latin typeface="Abhaya Libre Bold"/>
                <a:ea typeface="Abhaya Libre Bold"/>
                <a:cs typeface="Abhaya Libre Bold"/>
                <a:sym typeface="Abhaya Libre Bold"/>
              </a:rPr>
              <a:t>EU Aid Volunteers: </a:t>
            </a:r>
            <a:r>
              <a:rPr lang="en-US" sz="2999" dirty="0">
                <a:solidFill>
                  <a:srgbClr val="FFFFFF"/>
                </a:solidFill>
                <a:latin typeface="Abhaya Libre"/>
                <a:ea typeface="Abhaya Libre"/>
                <a:cs typeface="Abhaya Libre"/>
                <a:sym typeface="Abhaya Libre"/>
              </a:rPr>
              <a:t>Connects volunteers with humanitarian projects across Europe and beyond, allowing youth to engage in meaningful work. (https://youth.europa.eu/solidarity/young-people/volunteering-humanitarian-aid_en)</a:t>
            </a:r>
          </a:p>
        </p:txBody>
      </p:sp>
      <p:sp>
        <p:nvSpPr>
          <p:cNvPr id="13" name="TextBox 13"/>
          <p:cNvSpPr txBox="1"/>
          <p:nvPr/>
        </p:nvSpPr>
        <p:spPr>
          <a:xfrm>
            <a:off x="8434708" y="590308"/>
            <a:ext cx="8894931" cy="1790700"/>
          </a:xfrm>
          <a:prstGeom prst="rect">
            <a:avLst/>
          </a:prstGeom>
        </p:spPr>
        <p:txBody>
          <a:bodyPr lIns="0" tIns="0" rIns="0" bIns="0" rtlCol="0" anchor="t">
            <a:spAutoFit/>
          </a:bodyPr>
          <a:lstStyle/>
          <a:p>
            <a:pPr algn="just">
              <a:lnSpc>
                <a:spcPts val="3599"/>
              </a:lnSpc>
            </a:pPr>
            <a:r>
              <a:rPr lang="en-US" sz="2999" b="1" dirty="0">
                <a:solidFill>
                  <a:srgbClr val="FF914D"/>
                </a:solidFill>
                <a:latin typeface="Abhaya Libre Bold"/>
                <a:ea typeface="Abhaya Libre Bold"/>
                <a:cs typeface="Abhaya Libre Bold"/>
                <a:sym typeface="Abhaya Libre Bold"/>
              </a:rPr>
              <a:t>Solidarity Projects Toolkit:</a:t>
            </a:r>
            <a:r>
              <a:rPr lang="en-US" sz="2999" dirty="0">
                <a:solidFill>
                  <a:srgbClr val="FFFFFF"/>
                </a:solidFill>
                <a:latin typeface="Abhaya Libre"/>
                <a:ea typeface="Abhaya Libre"/>
                <a:cs typeface="Abhaya Libre"/>
                <a:sym typeface="Abhaya Libre"/>
              </a:rPr>
              <a:t> </a:t>
            </a:r>
          </a:p>
          <a:p>
            <a:pPr algn="just">
              <a:lnSpc>
                <a:spcPts val="3599"/>
              </a:lnSpc>
            </a:pPr>
            <a:r>
              <a:rPr lang="en-US" sz="2999" dirty="0">
                <a:solidFill>
                  <a:srgbClr val="FFFFFF"/>
                </a:solidFill>
                <a:latin typeface="Abhaya Libre"/>
                <a:ea typeface="Abhaya Libre"/>
                <a:cs typeface="Abhaya Libre"/>
                <a:sym typeface="Abhaya Libre"/>
              </a:rPr>
              <a:t>A comprehensive guide that helps to create and implement local solidarity projects that involve young people. (</a:t>
            </a:r>
            <a:r>
              <a:rPr lang="en-US" sz="2999" u="sng" dirty="0">
                <a:solidFill>
                  <a:srgbClr val="FFFFFF"/>
                </a:solidFill>
                <a:latin typeface="Abhaya Libre"/>
                <a:ea typeface="Abhaya Libre"/>
                <a:cs typeface="Abhaya Libre"/>
                <a:sym typeface="Abhaya Libre"/>
                <a:hlinkClick r:id="rId10" tooltip="https://europa.eu/youth/solidarity/projects_en"/>
              </a:rPr>
              <a:t>https://europa.eu/youth/solidarity/projects_en</a:t>
            </a:r>
            <a:r>
              <a:rPr lang="en-US" sz="2999" dirty="0">
                <a:solidFill>
                  <a:srgbClr val="FFFFFF"/>
                </a:solidFill>
                <a:latin typeface="Abhaya Libre"/>
                <a:ea typeface="Abhaya Libre"/>
                <a:cs typeface="Abhaya Libre"/>
                <a:sym typeface="Abhaya Libre"/>
              </a:rPr>
              <a:t>)</a:t>
            </a:r>
          </a:p>
        </p:txBody>
      </p:sp>
      <p:grpSp>
        <p:nvGrpSpPr>
          <p:cNvPr id="14" name="Group 14"/>
          <p:cNvGrpSpPr/>
          <p:nvPr/>
        </p:nvGrpSpPr>
        <p:grpSpPr>
          <a:xfrm>
            <a:off x="1028700" y="3360956"/>
            <a:ext cx="3300879" cy="817519"/>
            <a:chOff x="0" y="0"/>
            <a:chExt cx="4401172" cy="1090025"/>
          </a:xfrm>
        </p:grpSpPr>
        <p:sp>
          <p:nvSpPr>
            <p:cNvPr id="15" name="TextBox 15"/>
            <p:cNvSpPr txBox="1"/>
            <p:nvPr/>
          </p:nvSpPr>
          <p:spPr>
            <a:xfrm>
              <a:off x="0" y="-66675"/>
              <a:ext cx="4401172" cy="729615"/>
            </a:xfrm>
            <a:prstGeom prst="rect">
              <a:avLst/>
            </a:prstGeom>
          </p:spPr>
          <p:txBody>
            <a:bodyPr lIns="0" tIns="0" rIns="0" bIns="0" rtlCol="0" anchor="t">
              <a:spAutoFit/>
            </a:bodyPr>
            <a:lstStyle/>
            <a:p>
              <a:pPr algn="just">
                <a:lnSpc>
                  <a:spcPts val="4620"/>
                </a:lnSpc>
                <a:spcBef>
                  <a:spcPct val="0"/>
                </a:spcBef>
              </a:pPr>
              <a:r>
                <a:rPr lang="en-US" sz="3300">
                  <a:solidFill>
                    <a:srgbClr val="FF914D"/>
                  </a:solidFill>
                  <a:latin typeface="Frankfurter Highlight"/>
                  <a:ea typeface="Frankfurter Highlight"/>
                  <a:cs typeface="Frankfurter Highlight"/>
                  <a:sym typeface="Frankfurter Highlight"/>
                </a:rPr>
                <a:t>volunteering</a:t>
              </a:r>
            </a:p>
          </p:txBody>
        </p:sp>
        <p:sp>
          <p:nvSpPr>
            <p:cNvPr id="16" name="TextBox 16"/>
            <p:cNvSpPr txBox="1"/>
            <p:nvPr/>
          </p:nvSpPr>
          <p:spPr>
            <a:xfrm>
              <a:off x="0" y="360410"/>
              <a:ext cx="4401172" cy="729615"/>
            </a:xfrm>
            <a:prstGeom prst="rect">
              <a:avLst/>
            </a:prstGeom>
          </p:spPr>
          <p:txBody>
            <a:bodyPr lIns="0" tIns="0" rIns="0" bIns="0" rtlCol="0" anchor="t">
              <a:spAutoFit/>
            </a:bodyPr>
            <a:lstStyle/>
            <a:p>
              <a:pPr marL="0" lvl="0" indent="0" algn="just">
                <a:lnSpc>
                  <a:spcPts val="4620"/>
                </a:lnSpc>
                <a:spcBef>
                  <a:spcPct val="0"/>
                </a:spcBef>
              </a:pPr>
              <a:r>
                <a:rPr lang="en-US" sz="3300">
                  <a:solidFill>
                    <a:srgbClr val="FFBD59"/>
                  </a:solidFill>
                  <a:latin typeface="Frankfurter Highlight"/>
                  <a:ea typeface="Frankfurter Highlight"/>
                  <a:cs typeface="Frankfurter Highlight"/>
                  <a:sym typeface="Frankfurter Highlight"/>
                </a:rPr>
                <a:t>opportunities</a:t>
              </a:r>
            </a:p>
          </p:txBody>
        </p:sp>
      </p:grpSp>
      <p:grpSp>
        <p:nvGrpSpPr>
          <p:cNvPr id="17" name="Group 17"/>
          <p:cNvGrpSpPr/>
          <p:nvPr/>
        </p:nvGrpSpPr>
        <p:grpSpPr>
          <a:xfrm>
            <a:off x="8824523" y="3360956"/>
            <a:ext cx="3300879" cy="817519"/>
            <a:chOff x="0" y="0"/>
            <a:chExt cx="4401172" cy="1090025"/>
          </a:xfrm>
        </p:grpSpPr>
        <p:sp>
          <p:nvSpPr>
            <p:cNvPr id="18" name="TextBox 18"/>
            <p:cNvSpPr txBox="1"/>
            <p:nvPr/>
          </p:nvSpPr>
          <p:spPr>
            <a:xfrm>
              <a:off x="0" y="-66675"/>
              <a:ext cx="4401172" cy="729615"/>
            </a:xfrm>
            <a:prstGeom prst="rect">
              <a:avLst/>
            </a:prstGeom>
          </p:spPr>
          <p:txBody>
            <a:bodyPr lIns="0" tIns="0" rIns="0" bIns="0" rtlCol="0" anchor="t">
              <a:spAutoFit/>
            </a:bodyPr>
            <a:lstStyle/>
            <a:p>
              <a:pPr algn="l">
                <a:lnSpc>
                  <a:spcPts val="4620"/>
                </a:lnSpc>
                <a:spcBef>
                  <a:spcPct val="0"/>
                </a:spcBef>
              </a:pPr>
              <a:r>
                <a:rPr lang="en-US" sz="3300">
                  <a:solidFill>
                    <a:srgbClr val="FF914D"/>
                  </a:solidFill>
                  <a:latin typeface="Frankfurter Highlight"/>
                  <a:ea typeface="Frankfurter Highlight"/>
                  <a:cs typeface="Frankfurter Highlight"/>
                  <a:sym typeface="Frankfurter Highlight"/>
                </a:rPr>
                <a:t>campaigns &amp;</a:t>
              </a:r>
            </a:p>
          </p:txBody>
        </p:sp>
        <p:sp>
          <p:nvSpPr>
            <p:cNvPr id="19" name="TextBox 19"/>
            <p:cNvSpPr txBox="1"/>
            <p:nvPr/>
          </p:nvSpPr>
          <p:spPr>
            <a:xfrm>
              <a:off x="0" y="360410"/>
              <a:ext cx="4401172" cy="729615"/>
            </a:xfrm>
            <a:prstGeom prst="rect">
              <a:avLst/>
            </a:prstGeom>
          </p:spPr>
          <p:txBody>
            <a:bodyPr lIns="0" tIns="0" rIns="0" bIns="0" rtlCol="0" anchor="t">
              <a:spAutoFit/>
            </a:bodyPr>
            <a:lstStyle/>
            <a:p>
              <a:pPr marL="0" lvl="0" indent="0" algn="just">
                <a:lnSpc>
                  <a:spcPts val="4620"/>
                </a:lnSpc>
                <a:spcBef>
                  <a:spcPct val="0"/>
                </a:spcBef>
              </a:pPr>
              <a:r>
                <a:rPr lang="en-US" sz="3300">
                  <a:solidFill>
                    <a:srgbClr val="FFBD59"/>
                  </a:solidFill>
                  <a:latin typeface="Frankfurter Highlight"/>
                  <a:ea typeface="Frankfurter Highlight"/>
                  <a:cs typeface="Frankfurter Highlight"/>
                  <a:sym typeface="Frankfurter Highlight"/>
                </a:rPr>
                <a:t>trainng</a:t>
              </a: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154A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13154674" y="-1941195"/>
            <a:ext cx="6863095" cy="8435296"/>
          </a:xfrm>
          <a:custGeom>
            <a:avLst/>
            <a:gdLst/>
            <a:ahLst/>
            <a:cxnLst/>
            <a:rect l="l" t="t" r="r" b="b"/>
            <a:pathLst>
              <a:path w="6863095" h="8435296">
                <a:moveTo>
                  <a:pt x="0" y="0"/>
                </a:moveTo>
                <a:lnTo>
                  <a:pt x="6863095" y="0"/>
                </a:lnTo>
                <a:lnTo>
                  <a:pt x="6863095" y="8435296"/>
                </a:lnTo>
                <a:lnTo>
                  <a:pt x="0" y="8435296"/>
                </a:lnTo>
                <a:lnTo>
                  <a:pt x="0" y="0"/>
                </a:lnTo>
                <a:close/>
              </a:path>
            </a:pathLst>
          </a:custGeom>
          <a:blipFill>
            <a:blip r:embed="rId4">
              <a:alphaModFix amt="41000"/>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Freeform 4"/>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6">
              <a:alphaModFix amt="17000"/>
            </a:blip>
            <a:stretch>
              <a:fillRect t="-16222" b="-16222"/>
            </a:stretch>
          </a:blipFill>
        </p:spPr>
        <p:txBody>
          <a:bodyPr/>
          <a:lstStyle/>
          <a:p>
            <a:endParaRPr lang="es-ES"/>
          </a:p>
        </p:txBody>
      </p:sp>
      <p:sp>
        <p:nvSpPr>
          <p:cNvPr id="5" name="TextBox 5"/>
          <p:cNvSpPr txBox="1"/>
          <p:nvPr/>
        </p:nvSpPr>
        <p:spPr>
          <a:xfrm>
            <a:off x="2299156" y="752453"/>
            <a:ext cx="14287065" cy="1524000"/>
          </a:xfrm>
          <a:prstGeom prst="rect">
            <a:avLst/>
          </a:prstGeom>
        </p:spPr>
        <p:txBody>
          <a:bodyPr lIns="0" tIns="0" rIns="0" bIns="0" rtlCol="0" anchor="t">
            <a:spAutoFit/>
          </a:bodyPr>
          <a:lstStyle/>
          <a:p>
            <a:pPr algn="ctr">
              <a:lnSpc>
                <a:spcPts val="5999"/>
              </a:lnSpc>
            </a:pPr>
            <a:r>
              <a:rPr lang="en-US" sz="4999" b="1">
                <a:solidFill>
                  <a:srgbClr val="FFFFFF"/>
                </a:solidFill>
                <a:latin typeface="Arimo Bold"/>
                <a:ea typeface="Arimo Bold"/>
                <a:cs typeface="Arimo Bold"/>
                <a:sym typeface="Arimo Bold"/>
              </a:rPr>
              <a:t>Final Activity: </a:t>
            </a:r>
          </a:p>
          <a:p>
            <a:pPr algn="ctr">
              <a:lnSpc>
                <a:spcPts val="5999"/>
              </a:lnSpc>
            </a:pPr>
            <a:r>
              <a:rPr lang="en-US" sz="4999" b="1">
                <a:solidFill>
                  <a:srgbClr val="FFFFFF"/>
                </a:solidFill>
                <a:latin typeface="Arimo Bold"/>
                <a:ea typeface="Arimo Bold"/>
                <a:cs typeface="Arimo Bold"/>
                <a:sym typeface="Arimo Bold"/>
              </a:rPr>
              <a:t>Exploring EU Support for Minors</a:t>
            </a:r>
          </a:p>
        </p:txBody>
      </p:sp>
      <p:sp>
        <p:nvSpPr>
          <p:cNvPr id="6" name="TextBox 6"/>
          <p:cNvSpPr txBox="1"/>
          <p:nvPr/>
        </p:nvSpPr>
        <p:spPr>
          <a:xfrm>
            <a:off x="2299156" y="2956176"/>
            <a:ext cx="14001633" cy="990600"/>
          </a:xfrm>
          <a:prstGeom prst="rect">
            <a:avLst/>
          </a:prstGeom>
        </p:spPr>
        <p:txBody>
          <a:bodyPr lIns="0" tIns="0" rIns="0" bIns="0" rtlCol="0" anchor="t">
            <a:spAutoFit/>
          </a:bodyPr>
          <a:lstStyle/>
          <a:p>
            <a:pPr algn="ctr">
              <a:lnSpc>
                <a:spcPts val="3840"/>
              </a:lnSpc>
              <a:spcBef>
                <a:spcPct val="0"/>
              </a:spcBef>
            </a:pPr>
            <a:r>
              <a:rPr lang="en-US" sz="3200">
                <a:solidFill>
                  <a:srgbClr val="FFCC00"/>
                </a:solidFill>
                <a:latin typeface="Abhaya Libre"/>
                <a:ea typeface="Abhaya Libre"/>
                <a:cs typeface="Abhaya Libre"/>
                <a:sym typeface="Abhaya Libre"/>
              </a:rPr>
              <a:t>Think about how you, as mentors, educators, or youth workers, can incorporate these tools into your daily work to promote positive change.</a:t>
            </a:r>
          </a:p>
        </p:txBody>
      </p:sp>
      <p:sp>
        <p:nvSpPr>
          <p:cNvPr id="7" name="TextBox 7"/>
          <p:cNvSpPr txBox="1"/>
          <p:nvPr/>
        </p:nvSpPr>
        <p:spPr>
          <a:xfrm>
            <a:off x="2299156" y="4623051"/>
            <a:ext cx="9351587" cy="4391025"/>
          </a:xfrm>
          <a:prstGeom prst="rect">
            <a:avLst/>
          </a:prstGeom>
        </p:spPr>
        <p:txBody>
          <a:bodyPr lIns="0" tIns="0" rIns="0" bIns="0" rtlCol="0" anchor="t">
            <a:spAutoFit/>
          </a:bodyPr>
          <a:lstStyle/>
          <a:p>
            <a:pPr algn="just">
              <a:lnSpc>
                <a:spcPts val="3840"/>
              </a:lnSpc>
              <a:spcBef>
                <a:spcPct val="0"/>
              </a:spcBef>
            </a:pPr>
            <a:r>
              <a:rPr lang="en-US" sz="3200" dirty="0">
                <a:solidFill>
                  <a:srgbClr val="FFFFFF"/>
                </a:solidFill>
                <a:latin typeface="Abhaya Libre"/>
                <a:ea typeface="Abhaya Libre"/>
                <a:cs typeface="Abhaya Libre"/>
                <a:sym typeface="Abhaya Libre"/>
              </a:rPr>
              <a:t>Divide into 3 groups:</a:t>
            </a:r>
          </a:p>
          <a:p>
            <a:pPr marL="690881" lvl="1" indent="-345440" algn="just">
              <a:lnSpc>
                <a:spcPts val="3840"/>
              </a:lnSpc>
              <a:buFont typeface="Arial"/>
              <a:buChar char="•"/>
            </a:pPr>
            <a:r>
              <a:rPr lang="en-US" sz="3200" dirty="0">
                <a:solidFill>
                  <a:srgbClr val="FFFFFF"/>
                </a:solidFill>
                <a:latin typeface="Abhaya Libre"/>
                <a:ea typeface="Abhaya Libre"/>
                <a:cs typeface="Abhaya Libre"/>
                <a:sym typeface="Abhaya Libre"/>
              </a:rPr>
              <a:t>Group 1: Mentoring and Guiding Minors</a:t>
            </a:r>
          </a:p>
          <a:p>
            <a:pPr marL="690881" lvl="1" indent="-345440" algn="just">
              <a:lnSpc>
                <a:spcPts val="3840"/>
              </a:lnSpc>
              <a:buFont typeface="Arial"/>
              <a:buChar char="•"/>
            </a:pPr>
            <a:r>
              <a:rPr lang="en-US" sz="3200" dirty="0">
                <a:solidFill>
                  <a:srgbClr val="FFFFFF"/>
                </a:solidFill>
                <a:latin typeface="Abhaya Libre"/>
                <a:ea typeface="Abhaya Libre"/>
                <a:cs typeface="Abhaya Libre"/>
                <a:sym typeface="Abhaya Libre"/>
              </a:rPr>
              <a:t>Group 2: Educational Resources for Youth</a:t>
            </a:r>
          </a:p>
          <a:p>
            <a:pPr marL="690881" lvl="1" indent="-345440" algn="just">
              <a:lnSpc>
                <a:spcPts val="3840"/>
              </a:lnSpc>
              <a:buFont typeface="Arial"/>
              <a:buChar char="•"/>
            </a:pPr>
            <a:r>
              <a:rPr lang="en-US" sz="3200" dirty="0">
                <a:solidFill>
                  <a:srgbClr val="FFFFFF"/>
                </a:solidFill>
                <a:latin typeface="Abhaya Libre"/>
                <a:ea typeface="Abhaya Libre"/>
                <a:cs typeface="Abhaya Libre"/>
                <a:sym typeface="Abhaya Libre"/>
              </a:rPr>
              <a:t>Group 3: Building a Culture of Solidarity</a:t>
            </a:r>
          </a:p>
          <a:p>
            <a:pPr algn="just">
              <a:lnSpc>
                <a:spcPts val="3840"/>
              </a:lnSpc>
              <a:spcBef>
                <a:spcPct val="0"/>
              </a:spcBef>
            </a:pPr>
            <a:endParaRPr lang="en-US" sz="3200" dirty="0">
              <a:solidFill>
                <a:srgbClr val="FFFFFF"/>
              </a:solidFill>
              <a:latin typeface="Abhaya Libre"/>
              <a:ea typeface="Abhaya Libre"/>
              <a:cs typeface="Abhaya Libre"/>
              <a:sym typeface="Abhaya Libre"/>
            </a:endParaRPr>
          </a:p>
          <a:p>
            <a:pPr algn="just">
              <a:lnSpc>
                <a:spcPts val="3840"/>
              </a:lnSpc>
              <a:spcBef>
                <a:spcPct val="0"/>
              </a:spcBef>
            </a:pPr>
            <a:r>
              <a:rPr lang="en-US" sz="3200" dirty="0">
                <a:solidFill>
                  <a:srgbClr val="FFFFFF"/>
                </a:solidFill>
                <a:latin typeface="Abhaya Libre"/>
                <a:ea typeface="Abhaya Libre"/>
                <a:cs typeface="Abhaya Libre"/>
                <a:sym typeface="Abhaya Libre"/>
              </a:rPr>
              <a:t>Steps:</a:t>
            </a:r>
          </a:p>
          <a:p>
            <a:pPr marL="690881" lvl="1" indent="-345440" algn="just">
              <a:lnSpc>
                <a:spcPts val="3840"/>
              </a:lnSpc>
              <a:spcBef>
                <a:spcPct val="0"/>
              </a:spcBef>
              <a:buFont typeface="Arial"/>
              <a:buChar char="•"/>
            </a:pPr>
            <a:r>
              <a:rPr lang="en-US" sz="3200" dirty="0">
                <a:solidFill>
                  <a:srgbClr val="FFFFFF"/>
                </a:solidFill>
                <a:latin typeface="Abhaya Libre"/>
                <a:ea typeface="Abhaya Libre"/>
                <a:cs typeface="Abhaya Libre"/>
                <a:sym typeface="Abhaya Libre"/>
              </a:rPr>
              <a:t>Explore the resources</a:t>
            </a:r>
          </a:p>
          <a:p>
            <a:pPr marL="690881" lvl="1" indent="-345440" algn="just">
              <a:lnSpc>
                <a:spcPts val="3840"/>
              </a:lnSpc>
              <a:spcBef>
                <a:spcPct val="0"/>
              </a:spcBef>
              <a:buFont typeface="Arial"/>
              <a:buChar char="•"/>
            </a:pPr>
            <a:r>
              <a:rPr lang="en-US" sz="3200" dirty="0">
                <a:solidFill>
                  <a:srgbClr val="FFFFFF"/>
                </a:solidFill>
                <a:latin typeface="Abhaya Libre"/>
                <a:ea typeface="Abhaya Libre"/>
                <a:cs typeface="Abhaya Libre"/>
                <a:sym typeface="Abhaya Libre"/>
              </a:rPr>
              <a:t>Discuss Impact</a:t>
            </a:r>
          </a:p>
          <a:p>
            <a:pPr marL="690881" lvl="1" indent="-345440" algn="just">
              <a:lnSpc>
                <a:spcPts val="3840"/>
              </a:lnSpc>
              <a:spcBef>
                <a:spcPct val="0"/>
              </a:spcBef>
              <a:buFont typeface="Arial"/>
              <a:buChar char="•"/>
            </a:pPr>
            <a:r>
              <a:rPr lang="en-US" sz="3200" dirty="0">
                <a:solidFill>
                  <a:srgbClr val="FFFFFF"/>
                </a:solidFill>
                <a:latin typeface="Abhaya Libre"/>
                <a:ea typeface="Abhaya Libre"/>
                <a:cs typeface="Abhaya Libre"/>
                <a:sym typeface="Abhaya Libre"/>
              </a:rPr>
              <a:t>Present Key Insights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
          </a:xfrm>
          <a:custGeom>
            <a:avLst/>
            <a:gdLst/>
            <a:ahLst/>
            <a:cxnLst/>
            <a:rect l="l" t="t" r="r" b="b"/>
            <a:pathLst>
              <a:path w="18288000" h="1028700">
                <a:moveTo>
                  <a:pt x="0" y="0"/>
                </a:moveTo>
                <a:lnTo>
                  <a:pt x="18288000" y="0"/>
                </a:lnTo>
                <a:lnTo>
                  <a:pt x="18288000" y="1028700"/>
                </a:lnTo>
                <a:lnTo>
                  <a:pt x="0" y="10287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37902" y="7576793"/>
            <a:ext cx="2381249" cy="1685924"/>
            <a:chOff x="0" y="0"/>
            <a:chExt cx="3174999" cy="2247899"/>
          </a:xfrm>
        </p:grpSpPr>
        <p:sp>
          <p:nvSpPr>
            <p:cNvPr id="4" name="Freeform 4"/>
            <p:cNvSpPr/>
            <p:nvPr/>
          </p:nvSpPr>
          <p:spPr>
            <a:xfrm>
              <a:off x="0" y="0"/>
              <a:ext cx="3175000" cy="2247900"/>
            </a:xfrm>
            <a:custGeom>
              <a:avLst/>
              <a:gdLst/>
              <a:ahLst/>
              <a:cxnLst/>
              <a:rect l="l" t="t" r="r" b="b"/>
              <a:pathLst>
                <a:path w="3175000" h="2247900">
                  <a:moveTo>
                    <a:pt x="0" y="0"/>
                  </a:moveTo>
                  <a:lnTo>
                    <a:pt x="3175000" y="0"/>
                  </a:lnTo>
                  <a:lnTo>
                    <a:pt x="3175000" y="2247900"/>
                  </a:lnTo>
                  <a:lnTo>
                    <a:pt x="0" y="2247900"/>
                  </a:lnTo>
                  <a:lnTo>
                    <a:pt x="0" y="0"/>
                  </a:lnTo>
                  <a:close/>
                </a:path>
              </a:pathLst>
            </a:custGeom>
            <a:blipFill>
              <a:blip r:embed="rId5"/>
              <a:stretch>
                <a:fillRect l="-169" r="-169"/>
              </a:stretch>
            </a:blipFill>
          </p:spPr>
          <p:txBody>
            <a:bodyPr/>
            <a:lstStyle/>
            <a:p>
              <a:endParaRPr lang="es-ES"/>
            </a:p>
          </p:txBody>
        </p:sp>
      </p:grpSp>
      <p:grpSp>
        <p:nvGrpSpPr>
          <p:cNvPr id="5" name="Group 5"/>
          <p:cNvGrpSpPr/>
          <p:nvPr/>
        </p:nvGrpSpPr>
        <p:grpSpPr>
          <a:xfrm>
            <a:off x="2385223" y="7395609"/>
            <a:ext cx="1743074" cy="1743074"/>
            <a:chOff x="0" y="0"/>
            <a:chExt cx="2324099" cy="2324099"/>
          </a:xfrm>
        </p:grpSpPr>
        <p:sp>
          <p:nvSpPr>
            <p:cNvPr id="6" name="Freeform 6"/>
            <p:cNvSpPr/>
            <p:nvPr/>
          </p:nvSpPr>
          <p:spPr>
            <a:xfrm>
              <a:off x="0" y="0"/>
              <a:ext cx="2324100" cy="2324100"/>
            </a:xfrm>
            <a:custGeom>
              <a:avLst/>
              <a:gdLst/>
              <a:ahLst/>
              <a:cxnLst/>
              <a:rect l="l" t="t" r="r" b="b"/>
              <a:pathLst>
                <a:path w="2324100" h="2324100">
                  <a:moveTo>
                    <a:pt x="0" y="0"/>
                  </a:moveTo>
                  <a:lnTo>
                    <a:pt x="2324100" y="0"/>
                  </a:lnTo>
                  <a:lnTo>
                    <a:pt x="2324100" y="2324100"/>
                  </a:lnTo>
                  <a:lnTo>
                    <a:pt x="0" y="2324100"/>
                  </a:lnTo>
                  <a:lnTo>
                    <a:pt x="0" y="0"/>
                  </a:lnTo>
                  <a:close/>
                </a:path>
              </a:pathLst>
            </a:custGeom>
            <a:blipFill>
              <a:blip r:embed="rId6"/>
              <a:stretch>
                <a:fillRect/>
              </a:stretch>
            </a:blipFill>
          </p:spPr>
          <p:txBody>
            <a:bodyPr/>
            <a:lstStyle/>
            <a:p>
              <a:endParaRPr lang="es-ES"/>
            </a:p>
          </p:txBody>
        </p:sp>
      </p:grpSp>
      <p:grpSp>
        <p:nvGrpSpPr>
          <p:cNvPr id="7" name="Group 7"/>
          <p:cNvGrpSpPr/>
          <p:nvPr/>
        </p:nvGrpSpPr>
        <p:grpSpPr>
          <a:xfrm>
            <a:off x="6425351" y="7779018"/>
            <a:ext cx="2693581" cy="1118680"/>
            <a:chOff x="0" y="0"/>
            <a:chExt cx="3591441" cy="1491573"/>
          </a:xfrm>
        </p:grpSpPr>
        <p:sp>
          <p:nvSpPr>
            <p:cNvPr id="8" name="Freeform 8"/>
            <p:cNvSpPr/>
            <p:nvPr/>
          </p:nvSpPr>
          <p:spPr>
            <a:xfrm>
              <a:off x="0" y="0"/>
              <a:ext cx="3591433" cy="1491615"/>
            </a:xfrm>
            <a:custGeom>
              <a:avLst/>
              <a:gdLst/>
              <a:ahLst/>
              <a:cxnLst/>
              <a:rect l="l" t="t" r="r" b="b"/>
              <a:pathLst>
                <a:path w="3591433" h="1491615">
                  <a:moveTo>
                    <a:pt x="0" y="0"/>
                  </a:moveTo>
                  <a:lnTo>
                    <a:pt x="3591433" y="0"/>
                  </a:lnTo>
                  <a:lnTo>
                    <a:pt x="3591433" y="1491615"/>
                  </a:lnTo>
                  <a:lnTo>
                    <a:pt x="0" y="1491615"/>
                  </a:lnTo>
                  <a:lnTo>
                    <a:pt x="0" y="0"/>
                  </a:lnTo>
                  <a:close/>
                </a:path>
              </a:pathLst>
            </a:custGeom>
            <a:blipFill>
              <a:blip r:embed="rId7"/>
              <a:stretch>
                <a:fillRect t="-104" b="-102"/>
              </a:stretch>
            </a:blipFill>
          </p:spPr>
          <p:txBody>
            <a:bodyPr/>
            <a:lstStyle/>
            <a:p>
              <a:endParaRPr lang="es-ES"/>
            </a:p>
          </p:txBody>
        </p:sp>
      </p:grpSp>
      <p:grpSp>
        <p:nvGrpSpPr>
          <p:cNvPr id="9" name="Group 9"/>
          <p:cNvGrpSpPr/>
          <p:nvPr/>
        </p:nvGrpSpPr>
        <p:grpSpPr>
          <a:xfrm>
            <a:off x="9433431" y="7454578"/>
            <a:ext cx="2291843" cy="1695449"/>
            <a:chOff x="0" y="0"/>
            <a:chExt cx="3055791" cy="2260599"/>
          </a:xfrm>
        </p:grpSpPr>
        <p:sp>
          <p:nvSpPr>
            <p:cNvPr id="10" name="Freeform 10"/>
            <p:cNvSpPr/>
            <p:nvPr/>
          </p:nvSpPr>
          <p:spPr>
            <a:xfrm>
              <a:off x="0" y="0"/>
              <a:ext cx="3055747" cy="2260600"/>
            </a:xfrm>
            <a:custGeom>
              <a:avLst/>
              <a:gdLst/>
              <a:ahLst/>
              <a:cxnLst/>
              <a:rect l="l" t="t" r="r" b="b"/>
              <a:pathLst>
                <a:path w="3055747" h="2260600">
                  <a:moveTo>
                    <a:pt x="0" y="0"/>
                  </a:moveTo>
                  <a:lnTo>
                    <a:pt x="3055747" y="0"/>
                  </a:lnTo>
                  <a:lnTo>
                    <a:pt x="3055747" y="2260600"/>
                  </a:lnTo>
                  <a:lnTo>
                    <a:pt x="0" y="2260600"/>
                  </a:lnTo>
                  <a:lnTo>
                    <a:pt x="0" y="0"/>
                  </a:lnTo>
                  <a:close/>
                </a:path>
              </a:pathLst>
            </a:custGeom>
            <a:blipFill>
              <a:blip r:embed="rId8"/>
              <a:stretch>
                <a:fillRect t="-270" r="-1" b="-270"/>
              </a:stretch>
            </a:blipFill>
          </p:spPr>
          <p:txBody>
            <a:bodyPr/>
            <a:lstStyle/>
            <a:p>
              <a:endParaRPr lang="es-ES"/>
            </a:p>
          </p:txBody>
        </p:sp>
      </p:grpSp>
      <p:grpSp>
        <p:nvGrpSpPr>
          <p:cNvPr id="11" name="Group 11"/>
          <p:cNvGrpSpPr/>
          <p:nvPr/>
        </p:nvGrpSpPr>
        <p:grpSpPr>
          <a:xfrm>
            <a:off x="455641" y="1419509"/>
            <a:ext cx="2512331" cy="2664234"/>
            <a:chOff x="0" y="0"/>
            <a:chExt cx="3349775" cy="3552312"/>
          </a:xfrm>
        </p:grpSpPr>
        <p:sp>
          <p:nvSpPr>
            <p:cNvPr id="12" name="Freeform 12"/>
            <p:cNvSpPr/>
            <p:nvPr/>
          </p:nvSpPr>
          <p:spPr>
            <a:xfrm>
              <a:off x="0" y="0"/>
              <a:ext cx="3349752" cy="3552317"/>
            </a:xfrm>
            <a:custGeom>
              <a:avLst/>
              <a:gdLst/>
              <a:ahLst/>
              <a:cxnLst/>
              <a:rect l="l" t="t" r="r" b="b"/>
              <a:pathLst>
                <a:path w="3349752" h="3552317">
                  <a:moveTo>
                    <a:pt x="0" y="0"/>
                  </a:moveTo>
                  <a:lnTo>
                    <a:pt x="3349752" y="0"/>
                  </a:lnTo>
                  <a:lnTo>
                    <a:pt x="3349752" y="3552317"/>
                  </a:lnTo>
                  <a:lnTo>
                    <a:pt x="0" y="3552317"/>
                  </a:lnTo>
                  <a:lnTo>
                    <a:pt x="0" y="0"/>
                  </a:lnTo>
                  <a:close/>
                </a:path>
              </a:pathLst>
            </a:custGeom>
            <a:blipFill>
              <a:blip r:embed="rId9"/>
              <a:stretch>
                <a:fillRect t="-111" b="-111"/>
              </a:stretch>
            </a:blipFill>
          </p:spPr>
          <p:txBody>
            <a:bodyPr/>
            <a:lstStyle/>
            <a:p>
              <a:endParaRPr lang="es-ES"/>
            </a:p>
          </p:txBody>
        </p:sp>
      </p:grpSp>
      <p:sp>
        <p:nvSpPr>
          <p:cNvPr id="13" name="Freeform 13"/>
          <p:cNvSpPr/>
          <p:nvPr/>
        </p:nvSpPr>
        <p:spPr>
          <a:xfrm>
            <a:off x="0" y="9258300"/>
            <a:ext cx="18286857" cy="1028700"/>
          </a:xfrm>
          <a:custGeom>
            <a:avLst/>
            <a:gdLst/>
            <a:ahLst/>
            <a:cxnLst/>
            <a:rect l="l" t="t" r="r" b="b"/>
            <a:pathLst>
              <a:path w="18286857" h="1028700">
                <a:moveTo>
                  <a:pt x="0" y="0"/>
                </a:moveTo>
                <a:lnTo>
                  <a:pt x="18286857" y="0"/>
                </a:lnTo>
                <a:lnTo>
                  <a:pt x="18286857" y="1028700"/>
                </a:lnTo>
                <a:lnTo>
                  <a:pt x="0" y="10287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sp>
        <p:nvSpPr>
          <p:cNvPr id="14" name="TextBox 14"/>
          <p:cNvSpPr txBox="1"/>
          <p:nvPr/>
        </p:nvSpPr>
        <p:spPr>
          <a:xfrm>
            <a:off x="30013" y="9449428"/>
            <a:ext cx="18228310" cy="774700"/>
          </a:xfrm>
          <a:prstGeom prst="rect">
            <a:avLst/>
          </a:prstGeom>
        </p:spPr>
        <p:txBody>
          <a:bodyPr lIns="0" tIns="0" rIns="0" bIns="0" rtlCol="0" anchor="t">
            <a:spAutoFit/>
          </a:bodyPr>
          <a:lstStyle/>
          <a:p>
            <a:pPr algn="l">
              <a:lnSpc>
                <a:spcPts val="2624"/>
              </a:lnSpc>
            </a:pPr>
            <a:r>
              <a:rPr lang="en-US" sz="1900" spc="40">
                <a:solidFill>
                  <a:srgbClr val="FFFFFF"/>
                </a:solidFill>
                <a:latin typeface="Arimo"/>
                <a:ea typeface="Arimo"/>
                <a:cs typeface="Arimo"/>
                <a:sym typeface="Arimo"/>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grpSp>
        <p:nvGrpSpPr>
          <p:cNvPr id="15" name="Group 15"/>
          <p:cNvGrpSpPr/>
          <p:nvPr/>
        </p:nvGrpSpPr>
        <p:grpSpPr>
          <a:xfrm>
            <a:off x="15639440" y="1380136"/>
            <a:ext cx="2047874" cy="2162174"/>
            <a:chOff x="0" y="0"/>
            <a:chExt cx="2730499" cy="2882899"/>
          </a:xfrm>
        </p:grpSpPr>
        <p:sp>
          <p:nvSpPr>
            <p:cNvPr id="16" name="Freeform 16"/>
            <p:cNvSpPr/>
            <p:nvPr/>
          </p:nvSpPr>
          <p:spPr>
            <a:xfrm>
              <a:off x="0" y="0"/>
              <a:ext cx="2730500" cy="2882900"/>
            </a:xfrm>
            <a:custGeom>
              <a:avLst/>
              <a:gdLst/>
              <a:ahLst/>
              <a:cxnLst/>
              <a:rect l="l" t="t" r="r" b="b"/>
              <a:pathLst>
                <a:path w="2730500" h="2882900">
                  <a:moveTo>
                    <a:pt x="0" y="0"/>
                  </a:moveTo>
                  <a:lnTo>
                    <a:pt x="2730500" y="0"/>
                  </a:lnTo>
                  <a:lnTo>
                    <a:pt x="2730500" y="2882900"/>
                  </a:lnTo>
                  <a:lnTo>
                    <a:pt x="0" y="2882900"/>
                  </a:lnTo>
                  <a:lnTo>
                    <a:pt x="0" y="0"/>
                  </a:lnTo>
                  <a:close/>
                </a:path>
              </a:pathLst>
            </a:custGeom>
            <a:blipFill>
              <a:blip r:embed="rId12"/>
              <a:stretch>
                <a:fillRect l="-12" r="-12"/>
              </a:stretch>
            </a:blipFill>
          </p:spPr>
          <p:txBody>
            <a:bodyPr/>
            <a:lstStyle/>
            <a:p>
              <a:endParaRPr lang="es-ES"/>
            </a:p>
          </p:txBody>
        </p:sp>
      </p:grpSp>
      <p:grpSp>
        <p:nvGrpSpPr>
          <p:cNvPr id="17" name="Group 17"/>
          <p:cNvGrpSpPr/>
          <p:nvPr/>
        </p:nvGrpSpPr>
        <p:grpSpPr>
          <a:xfrm>
            <a:off x="5499513" y="4886656"/>
            <a:ext cx="7273264" cy="1739899"/>
            <a:chOff x="0" y="0"/>
            <a:chExt cx="9697685" cy="2319865"/>
          </a:xfrm>
        </p:grpSpPr>
        <p:sp>
          <p:nvSpPr>
            <p:cNvPr id="18" name="Freeform 18"/>
            <p:cNvSpPr/>
            <p:nvPr/>
          </p:nvSpPr>
          <p:spPr>
            <a:xfrm>
              <a:off x="0" y="0"/>
              <a:ext cx="9697720" cy="2319909"/>
            </a:xfrm>
            <a:custGeom>
              <a:avLst/>
              <a:gdLst/>
              <a:ahLst/>
              <a:cxnLst/>
              <a:rect l="l" t="t" r="r" b="b"/>
              <a:pathLst>
                <a:path w="9697720" h="2319909">
                  <a:moveTo>
                    <a:pt x="0" y="0"/>
                  </a:moveTo>
                  <a:lnTo>
                    <a:pt x="9697720" y="0"/>
                  </a:lnTo>
                  <a:lnTo>
                    <a:pt x="9697720" y="2319909"/>
                  </a:lnTo>
                  <a:lnTo>
                    <a:pt x="0" y="2319909"/>
                  </a:lnTo>
                  <a:lnTo>
                    <a:pt x="0" y="0"/>
                  </a:lnTo>
                  <a:close/>
                </a:path>
              </a:pathLst>
            </a:custGeom>
            <a:blipFill>
              <a:blip r:embed="rId13"/>
              <a:stretch>
                <a:fillRect t="-53" b="-51"/>
              </a:stretch>
            </a:blipFill>
          </p:spPr>
          <p:txBody>
            <a:bodyPr/>
            <a:lstStyle/>
            <a:p>
              <a:endParaRPr lang="es-ES"/>
            </a:p>
          </p:txBody>
        </p:sp>
      </p:grpSp>
      <p:sp>
        <p:nvSpPr>
          <p:cNvPr id="19" name="TextBox 19"/>
          <p:cNvSpPr txBox="1"/>
          <p:nvPr/>
        </p:nvSpPr>
        <p:spPr>
          <a:xfrm>
            <a:off x="6752114" y="1580505"/>
            <a:ext cx="5121580" cy="1257300"/>
          </a:xfrm>
          <a:prstGeom prst="rect">
            <a:avLst/>
          </a:prstGeom>
        </p:spPr>
        <p:txBody>
          <a:bodyPr lIns="0" tIns="0" rIns="0" bIns="0" rtlCol="0" anchor="t">
            <a:spAutoFit/>
          </a:bodyPr>
          <a:lstStyle/>
          <a:p>
            <a:pPr algn="l">
              <a:lnSpc>
                <a:spcPts val="9720"/>
              </a:lnSpc>
            </a:pPr>
            <a:r>
              <a:rPr lang="en-US" sz="8100" b="1" spc="773">
                <a:solidFill>
                  <a:srgbClr val="000000"/>
                </a:solidFill>
                <a:latin typeface="Arimo Bold"/>
                <a:ea typeface="Arimo Bold"/>
                <a:cs typeface="Arimo Bold"/>
                <a:sym typeface="Arimo Bold"/>
              </a:rPr>
              <a:t>Eurhope</a:t>
            </a:r>
          </a:p>
        </p:txBody>
      </p:sp>
      <p:sp>
        <p:nvSpPr>
          <p:cNvPr id="20" name="TextBox 20"/>
          <p:cNvSpPr txBox="1"/>
          <p:nvPr/>
        </p:nvSpPr>
        <p:spPr>
          <a:xfrm>
            <a:off x="3775106" y="2755319"/>
            <a:ext cx="10144125" cy="1189990"/>
          </a:xfrm>
          <a:prstGeom prst="rect">
            <a:avLst/>
          </a:prstGeom>
        </p:spPr>
        <p:txBody>
          <a:bodyPr lIns="0" tIns="0" rIns="0" bIns="0" rtlCol="0" anchor="t">
            <a:spAutoFit/>
          </a:bodyPr>
          <a:lstStyle/>
          <a:p>
            <a:pPr algn="l">
              <a:lnSpc>
                <a:spcPts val="4200"/>
              </a:lnSpc>
            </a:pPr>
            <a:r>
              <a:rPr lang="en-US" sz="3500" spc="50">
                <a:solidFill>
                  <a:srgbClr val="000000"/>
                </a:solidFill>
                <a:latin typeface="Arimo"/>
                <a:ea typeface="Arimo"/>
                <a:cs typeface="Arimo"/>
                <a:sym typeface="Arimo"/>
              </a:rPr>
              <a:t>EU as a solidarity's house for minors out of home</a:t>
            </a:r>
          </a:p>
          <a:p>
            <a:pPr algn="ctr">
              <a:lnSpc>
                <a:spcPts val="2280"/>
              </a:lnSpc>
            </a:pPr>
            <a:r>
              <a:rPr lang="en-US" sz="1900" spc="-5">
                <a:solidFill>
                  <a:srgbClr val="000000"/>
                </a:solidFill>
                <a:latin typeface="Arimo"/>
                <a:ea typeface="Arimo"/>
                <a:cs typeface="Arimo"/>
                <a:sym typeface="Arimo"/>
              </a:rPr>
              <a:t>Erasmus+ project n. 2023-2-IT03-KA220-YOU-000184370</a:t>
            </a:r>
          </a:p>
        </p:txBody>
      </p:sp>
      <p:grpSp>
        <p:nvGrpSpPr>
          <p:cNvPr id="21" name="Group 21"/>
          <p:cNvGrpSpPr/>
          <p:nvPr/>
        </p:nvGrpSpPr>
        <p:grpSpPr>
          <a:xfrm>
            <a:off x="11873694" y="7937010"/>
            <a:ext cx="2666999" cy="733424"/>
            <a:chOff x="0" y="0"/>
            <a:chExt cx="3555999" cy="977899"/>
          </a:xfrm>
        </p:grpSpPr>
        <p:sp>
          <p:nvSpPr>
            <p:cNvPr id="22" name="Freeform 22"/>
            <p:cNvSpPr/>
            <p:nvPr/>
          </p:nvSpPr>
          <p:spPr>
            <a:xfrm>
              <a:off x="0" y="0"/>
              <a:ext cx="3556000" cy="977900"/>
            </a:xfrm>
            <a:custGeom>
              <a:avLst/>
              <a:gdLst/>
              <a:ahLst/>
              <a:cxnLst/>
              <a:rect l="l" t="t" r="r" b="b"/>
              <a:pathLst>
                <a:path w="3556000" h="977900">
                  <a:moveTo>
                    <a:pt x="0" y="0"/>
                  </a:moveTo>
                  <a:lnTo>
                    <a:pt x="3556000" y="0"/>
                  </a:lnTo>
                  <a:lnTo>
                    <a:pt x="3556000" y="977900"/>
                  </a:lnTo>
                  <a:lnTo>
                    <a:pt x="0" y="977900"/>
                  </a:lnTo>
                  <a:lnTo>
                    <a:pt x="0" y="0"/>
                  </a:lnTo>
                  <a:close/>
                </a:path>
              </a:pathLst>
            </a:custGeom>
            <a:blipFill>
              <a:blip r:embed="rId14"/>
              <a:stretch>
                <a:fillRect l="-89" r="-89"/>
              </a:stretch>
            </a:blipFill>
          </p:spPr>
          <p:txBody>
            <a:bodyPr/>
            <a:lstStyle/>
            <a:p>
              <a:endParaRPr lang="es-ES"/>
            </a:p>
          </p:txBody>
        </p:sp>
      </p:grpSp>
      <p:grpSp>
        <p:nvGrpSpPr>
          <p:cNvPr id="23" name="Group 23"/>
          <p:cNvGrpSpPr/>
          <p:nvPr/>
        </p:nvGrpSpPr>
        <p:grpSpPr>
          <a:xfrm>
            <a:off x="14693957" y="7863348"/>
            <a:ext cx="801841" cy="806399"/>
            <a:chOff x="0" y="0"/>
            <a:chExt cx="1069121" cy="1075199"/>
          </a:xfrm>
        </p:grpSpPr>
        <p:sp>
          <p:nvSpPr>
            <p:cNvPr id="24" name="Freeform 24"/>
            <p:cNvSpPr/>
            <p:nvPr/>
          </p:nvSpPr>
          <p:spPr>
            <a:xfrm>
              <a:off x="0" y="0"/>
              <a:ext cx="1069086" cy="1075182"/>
            </a:xfrm>
            <a:custGeom>
              <a:avLst/>
              <a:gdLst/>
              <a:ahLst/>
              <a:cxnLst/>
              <a:rect l="l" t="t" r="r" b="b"/>
              <a:pathLst>
                <a:path w="1069086" h="1075182">
                  <a:moveTo>
                    <a:pt x="0" y="0"/>
                  </a:moveTo>
                  <a:lnTo>
                    <a:pt x="1069086" y="0"/>
                  </a:lnTo>
                  <a:lnTo>
                    <a:pt x="1069086" y="1075182"/>
                  </a:lnTo>
                  <a:lnTo>
                    <a:pt x="0" y="1075182"/>
                  </a:lnTo>
                  <a:lnTo>
                    <a:pt x="0" y="0"/>
                  </a:lnTo>
                  <a:close/>
                </a:path>
              </a:pathLst>
            </a:custGeom>
            <a:blipFill>
              <a:blip r:embed="rId15"/>
              <a:stretch>
                <a:fillRect l="-284" r="-287" b="-1"/>
              </a:stretch>
            </a:blipFill>
          </p:spPr>
          <p:txBody>
            <a:bodyPr/>
            <a:lstStyle/>
            <a:p>
              <a:endParaRPr lang="es-ES"/>
            </a:p>
          </p:txBody>
        </p:sp>
      </p:grpSp>
      <p:sp>
        <p:nvSpPr>
          <p:cNvPr id="25" name="Freeform 25"/>
          <p:cNvSpPr/>
          <p:nvPr/>
        </p:nvSpPr>
        <p:spPr>
          <a:xfrm>
            <a:off x="15609011" y="8028749"/>
            <a:ext cx="1180465" cy="201930"/>
          </a:xfrm>
          <a:custGeom>
            <a:avLst/>
            <a:gdLst/>
            <a:ahLst/>
            <a:cxnLst/>
            <a:rect l="l" t="t" r="r" b="b"/>
            <a:pathLst>
              <a:path w="1180465" h="201930">
                <a:moveTo>
                  <a:pt x="0" y="0"/>
                </a:moveTo>
                <a:lnTo>
                  <a:pt x="1180465" y="0"/>
                </a:lnTo>
                <a:lnTo>
                  <a:pt x="1180465" y="201930"/>
                </a:lnTo>
                <a:lnTo>
                  <a:pt x="0" y="201930"/>
                </a:lnTo>
                <a:lnTo>
                  <a:pt x="0" y="0"/>
                </a:lnTo>
                <a:close/>
              </a:path>
            </a:pathLst>
          </a:custGeom>
          <a:blipFill>
            <a:blip r:embed="rId16">
              <a:extLst>
                <a:ext uri="{96DAC541-7B7A-43D3-8B79-37D633B846F1}">
                  <asvg:svgBlip xmlns:asvg="http://schemas.microsoft.com/office/drawing/2016/SVG/main" r:embed="rId17"/>
                </a:ext>
              </a:extLst>
            </a:blip>
            <a:stretch>
              <a:fillRect t="-1858" b="-1858"/>
            </a:stretch>
          </a:blipFill>
        </p:spPr>
        <p:txBody>
          <a:bodyPr/>
          <a:lstStyle/>
          <a:p>
            <a:endParaRPr lang="es-ES"/>
          </a:p>
        </p:txBody>
      </p:sp>
      <p:grpSp>
        <p:nvGrpSpPr>
          <p:cNvPr id="26" name="Group 26"/>
          <p:cNvGrpSpPr/>
          <p:nvPr/>
        </p:nvGrpSpPr>
        <p:grpSpPr>
          <a:xfrm>
            <a:off x="16847094" y="8031077"/>
            <a:ext cx="493393" cy="197072"/>
            <a:chOff x="0" y="0"/>
            <a:chExt cx="657857" cy="262763"/>
          </a:xfrm>
        </p:grpSpPr>
        <p:sp>
          <p:nvSpPr>
            <p:cNvPr id="27" name="Freeform 27"/>
            <p:cNvSpPr/>
            <p:nvPr/>
          </p:nvSpPr>
          <p:spPr>
            <a:xfrm>
              <a:off x="0" y="0"/>
              <a:ext cx="657860" cy="262763"/>
            </a:xfrm>
            <a:custGeom>
              <a:avLst/>
              <a:gdLst/>
              <a:ahLst/>
              <a:cxnLst/>
              <a:rect l="l" t="t" r="r" b="b"/>
              <a:pathLst>
                <a:path w="657860" h="262763">
                  <a:moveTo>
                    <a:pt x="0" y="0"/>
                  </a:moveTo>
                  <a:lnTo>
                    <a:pt x="657860" y="0"/>
                  </a:lnTo>
                  <a:lnTo>
                    <a:pt x="657860" y="262763"/>
                  </a:lnTo>
                  <a:lnTo>
                    <a:pt x="0" y="262763"/>
                  </a:lnTo>
                  <a:lnTo>
                    <a:pt x="0" y="0"/>
                  </a:lnTo>
                  <a:close/>
                </a:path>
              </a:pathLst>
            </a:custGeom>
            <a:blipFill>
              <a:blip r:embed="rId18"/>
              <a:stretch>
                <a:fillRect t="-1661" b="-1661"/>
              </a:stretch>
            </a:blipFill>
          </p:spPr>
          <p:txBody>
            <a:bodyPr/>
            <a:lstStyle/>
            <a:p>
              <a:endParaRPr lang="es-ES"/>
            </a:p>
          </p:txBody>
        </p:sp>
      </p:grpSp>
      <p:sp>
        <p:nvSpPr>
          <p:cNvPr id="28" name="Freeform 28"/>
          <p:cNvSpPr/>
          <p:nvPr/>
        </p:nvSpPr>
        <p:spPr>
          <a:xfrm>
            <a:off x="17362387" y="8029117"/>
            <a:ext cx="215265" cy="201295"/>
          </a:xfrm>
          <a:custGeom>
            <a:avLst/>
            <a:gdLst/>
            <a:ahLst/>
            <a:cxnLst/>
            <a:rect l="l" t="t" r="r" b="b"/>
            <a:pathLst>
              <a:path w="215265" h="201295">
                <a:moveTo>
                  <a:pt x="0" y="0"/>
                </a:moveTo>
                <a:lnTo>
                  <a:pt x="215265" y="0"/>
                </a:lnTo>
                <a:lnTo>
                  <a:pt x="215265" y="201295"/>
                </a:lnTo>
                <a:lnTo>
                  <a:pt x="0" y="201295"/>
                </a:lnTo>
                <a:lnTo>
                  <a:pt x="0" y="0"/>
                </a:lnTo>
                <a:close/>
              </a:path>
            </a:pathLst>
          </a:custGeom>
          <a:blipFill>
            <a:blip r:embed="rId19">
              <a:extLst>
                <a:ext uri="{96DAC541-7B7A-43D3-8B79-37D633B846F1}">
                  <asvg:svgBlip xmlns:asvg="http://schemas.microsoft.com/office/drawing/2016/SVG/main" r:embed="rId20"/>
                </a:ext>
              </a:extLst>
            </a:blip>
            <a:stretch>
              <a:fillRect t="-1145" b="-1145"/>
            </a:stretch>
          </a:blipFill>
        </p:spPr>
        <p:txBody>
          <a:bodyPr/>
          <a:lstStyle/>
          <a:p>
            <a:endParaRPr lang="es-ES"/>
          </a:p>
        </p:txBody>
      </p:sp>
      <p:grpSp>
        <p:nvGrpSpPr>
          <p:cNvPr id="29" name="Group 29"/>
          <p:cNvGrpSpPr/>
          <p:nvPr/>
        </p:nvGrpSpPr>
        <p:grpSpPr>
          <a:xfrm>
            <a:off x="17596548" y="8031077"/>
            <a:ext cx="354959" cy="197072"/>
            <a:chOff x="0" y="0"/>
            <a:chExt cx="473279" cy="262763"/>
          </a:xfrm>
        </p:grpSpPr>
        <p:sp>
          <p:nvSpPr>
            <p:cNvPr id="30" name="Freeform 30"/>
            <p:cNvSpPr/>
            <p:nvPr/>
          </p:nvSpPr>
          <p:spPr>
            <a:xfrm>
              <a:off x="0" y="0"/>
              <a:ext cx="473329" cy="262763"/>
            </a:xfrm>
            <a:custGeom>
              <a:avLst/>
              <a:gdLst/>
              <a:ahLst/>
              <a:cxnLst/>
              <a:rect l="l" t="t" r="r" b="b"/>
              <a:pathLst>
                <a:path w="473329" h="262763">
                  <a:moveTo>
                    <a:pt x="0" y="0"/>
                  </a:moveTo>
                  <a:lnTo>
                    <a:pt x="473329" y="0"/>
                  </a:lnTo>
                  <a:lnTo>
                    <a:pt x="473329" y="262763"/>
                  </a:lnTo>
                  <a:lnTo>
                    <a:pt x="0" y="262763"/>
                  </a:lnTo>
                  <a:lnTo>
                    <a:pt x="0" y="0"/>
                  </a:lnTo>
                  <a:close/>
                </a:path>
              </a:pathLst>
            </a:custGeom>
            <a:blipFill>
              <a:blip r:embed="rId21"/>
              <a:stretch>
                <a:fillRect t="-2033" r="10" b="-2033"/>
              </a:stretch>
            </a:blipFill>
          </p:spPr>
          <p:txBody>
            <a:bodyPr/>
            <a:lstStyle/>
            <a:p>
              <a:endParaRPr lang="es-ES"/>
            </a:p>
          </p:txBody>
        </p:sp>
      </p:grpSp>
      <p:grpSp>
        <p:nvGrpSpPr>
          <p:cNvPr id="31" name="Group 31"/>
          <p:cNvGrpSpPr/>
          <p:nvPr/>
        </p:nvGrpSpPr>
        <p:grpSpPr>
          <a:xfrm>
            <a:off x="15606081" y="8346183"/>
            <a:ext cx="117136" cy="158410"/>
            <a:chOff x="0" y="0"/>
            <a:chExt cx="156181" cy="211213"/>
          </a:xfrm>
        </p:grpSpPr>
        <p:sp>
          <p:nvSpPr>
            <p:cNvPr id="32" name="Freeform 32"/>
            <p:cNvSpPr/>
            <p:nvPr/>
          </p:nvSpPr>
          <p:spPr>
            <a:xfrm>
              <a:off x="0" y="0"/>
              <a:ext cx="156210" cy="211201"/>
            </a:xfrm>
            <a:custGeom>
              <a:avLst/>
              <a:gdLst/>
              <a:ahLst/>
              <a:cxnLst/>
              <a:rect l="l" t="t" r="r" b="b"/>
              <a:pathLst>
                <a:path w="156210" h="211201">
                  <a:moveTo>
                    <a:pt x="0" y="0"/>
                  </a:moveTo>
                  <a:lnTo>
                    <a:pt x="156210" y="0"/>
                  </a:lnTo>
                  <a:lnTo>
                    <a:pt x="156210" y="211201"/>
                  </a:lnTo>
                  <a:lnTo>
                    <a:pt x="0" y="211201"/>
                  </a:lnTo>
                  <a:lnTo>
                    <a:pt x="0" y="0"/>
                  </a:lnTo>
                  <a:close/>
                </a:path>
              </a:pathLst>
            </a:custGeom>
            <a:blipFill>
              <a:blip r:embed="rId22"/>
              <a:stretch>
                <a:fillRect t="-1761" r="18" b="-1767"/>
              </a:stretch>
            </a:blipFill>
          </p:spPr>
          <p:txBody>
            <a:bodyPr/>
            <a:lstStyle/>
            <a:p>
              <a:endParaRPr lang="es-ES"/>
            </a:p>
          </p:txBody>
        </p:sp>
      </p:grpSp>
      <p:sp>
        <p:nvSpPr>
          <p:cNvPr id="33" name="Freeform 33"/>
          <p:cNvSpPr/>
          <p:nvPr/>
        </p:nvSpPr>
        <p:spPr>
          <a:xfrm>
            <a:off x="15748064" y="8348903"/>
            <a:ext cx="88583" cy="153734"/>
          </a:xfrm>
          <a:custGeom>
            <a:avLst/>
            <a:gdLst/>
            <a:ahLst/>
            <a:cxnLst/>
            <a:rect l="l" t="t" r="r" b="b"/>
            <a:pathLst>
              <a:path w="88583" h="153734">
                <a:moveTo>
                  <a:pt x="0" y="0"/>
                </a:moveTo>
                <a:lnTo>
                  <a:pt x="88583" y="0"/>
                </a:lnTo>
                <a:lnTo>
                  <a:pt x="88583" y="153733"/>
                </a:lnTo>
                <a:lnTo>
                  <a:pt x="0" y="153733"/>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endParaRPr lang="es-ES"/>
          </a:p>
        </p:txBody>
      </p:sp>
      <p:grpSp>
        <p:nvGrpSpPr>
          <p:cNvPr id="34" name="Group 34"/>
          <p:cNvGrpSpPr/>
          <p:nvPr/>
        </p:nvGrpSpPr>
        <p:grpSpPr>
          <a:xfrm>
            <a:off x="15866548" y="8348389"/>
            <a:ext cx="136598" cy="154119"/>
            <a:chOff x="0" y="0"/>
            <a:chExt cx="182131" cy="205492"/>
          </a:xfrm>
        </p:grpSpPr>
        <p:sp>
          <p:nvSpPr>
            <p:cNvPr id="35" name="Freeform 35"/>
            <p:cNvSpPr/>
            <p:nvPr/>
          </p:nvSpPr>
          <p:spPr>
            <a:xfrm>
              <a:off x="0" y="0"/>
              <a:ext cx="182118" cy="205486"/>
            </a:xfrm>
            <a:custGeom>
              <a:avLst/>
              <a:gdLst/>
              <a:ahLst/>
              <a:cxnLst/>
              <a:rect l="l" t="t" r="r" b="b"/>
              <a:pathLst>
                <a:path w="182118" h="205486">
                  <a:moveTo>
                    <a:pt x="0" y="0"/>
                  </a:moveTo>
                  <a:lnTo>
                    <a:pt x="182118" y="0"/>
                  </a:lnTo>
                  <a:lnTo>
                    <a:pt x="182118" y="205486"/>
                  </a:lnTo>
                  <a:lnTo>
                    <a:pt x="0" y="205486"/>
                  </a:lnTo>
                  <a:lnTo>
                    <a:pt x="0" y="0"/>
                  </a:lnTo>
                  <a:close/>
                </a:path>
              </a:pathLst>
            </a:custGeom>
            <a:blipFill>
              <a:blip r:embed="rId25"/>
              <a:stretch>
                <a:fillRect t="-2136" r="-6" b="-2139"/>
              </a:stretch>
            </a:blipFill>
          </p:spPr>
          <p:txBody>
            <a:bodyPr/>
            <a:lstStyle/>
            <a:p>
              <a:endParaRPr lang="es-ES"/>
            </a:p>
          </p:txBody>
        </p:sp>
      </p:grpSp>
      <p:sp>
        <p:nvSpPr>
          <p:cNvPr id="36" name="Freeform 36"/>
          <p:cNvSpPr/>
          <p:nvPr/>
        </p:nvSpPr>
        <p:spPr>
          <a:xfrm>
            <a:off x="16024682" y="8348903"/>
            <a:ext cx="116110" cy="153829"/>
          </a:xfrm>
          <a:custGeom>
            <a:avLst/>
            <a:gdLst/>
            <a:ahLst/>
            <a:cxnLst/>
            <a:rect l="l" t="t" r="r" b="b"/>
            <a:pathLst>
              <a:path w="116110" h="153829">
                <a:moveTo>
                  <a:pt x="0" y="0"/>
                </a:moveTo>
                <a:lnTo>
                  <a:pt x="116110" y="0"/>
                </a:lnTo>
                <a:lnTo>
                  <a:pt x="116110" y="153829"/>
                </a:lnTo>
                <a:lnTo>
                  <a:pt x="0" y="153829"/>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s-ES"/>
          </a:p>
        </p:txBody>
      </p:sp>
      <p:grpSp>
        <p:nvGrpSpPr>
          <p:cNvPr id="37" name="Group 37"/>
          <p:cNvGrpSpPr/>
          <p:nvPr/>
        </p:nvGrpSpPr>
        <p:grpSpPr>
          <a:xfrm>
            <a:off x="16162266" y="8346060"/>
            <a:ext cx="279806" cy="158656"/>
            <a:chOff x="0" y="0"/>
            <a:chExt cx="373075" cy="211541"/>
          </a:xfrm>
        </p:grpSpPr>
        <p:sp>
          <p:nvSpPr>
            <p:cNvPr id="38" name="Freeform 38"/>
            <p:cNvSpPr/>
            <p:nvPr/>
          </p:nvSpPr>
          <p:spPr>
            <a:xfrm>
              <a:off x="0" y="0"/>
              <a:ext cx="373126" cy="211582"/>
            </a:xfrm>
            <a:custGeom>
              <a:avLst/>
              <a:gdLst/>
              <a:ahLst/>
              <a:cxnLst/>
              <a:rect l="l" t="t" r="r" b="b"/>
              <a:pathLst>
                <a:path w="373126" h="211582">
                  <a:moveTo>
                    <a:pt x="0" y="0"/>
                  </a:moveTo>
                  <a:lnTo>
                    <a:pt x="373126" y="0"/>
                  </a:lnTo>
                  <a:lnTo>
                    <a:pt x="373126" y="211582"/>
                  </a:lnTo>
                  <a:lnTo>
                    <a:pt x="0" y="211582"/>
                  </a:lnTo>
                  <a:lnTo>
                    <a:pt x="0" y="0"/>
                  </a:lnTo>
                  <a:close/>
                </a:path>
              </a:pathLst>
            </a:custGeom>
            <a:blipFill>
              <a:blip r:embed="rId28"/>
              <a:stretch>
                <a:fillRect t="-2907" r="13" b="-2888"/>
              </a:stretch>
            </a:blipFill>
          </p:spPr>
          <p:txBody>
            <a:bodyPr/>
            <a:lstStyle/>
            <a:p>
              <a:endParaRPr lang="es-ES"/>
            </a:p>
          </p:txBody>
        </p:sp>
      </p:grpSp>
      <p:grpSp>
        <p:nvGrpSpPr>
          <p:cNvPr id="39" name="Group 39"/>
          <p:cNvGrpSpPr/>
          <p:nvPr/>
        </p:nvGrpSpPr>
        <p:grpSpPr>
          <a:xfrm>
            <a:off x="16516125" y="8346182"/>
            <a:ext cx="227174" cy="158410"/>
            <a:chOff x="0" y="0"/>
            <a:chExt cx="302899" cy="211213"/>
          </a:xfrm>
        </p:grpSpPr>
        <p:sp>
          <p:nvSpPr>
            <p:cNvPr id="40" name="Freeform 40"/>
            <p:cNvSpPr/>
            <p:nvPr/>
          </p:nvSpPr>
          <p:spPr>
            <a:xfrm>
              <a:off x="0" y="0"/>
              <a:ext cx="302895" cy="211201"/>
            </a:xfrm>
            <a:custGeom>
              <a:avLst/>
              <a:gdLst/>
              <a:ahLst/>
              <a:cxnLst/>
              <a:rect l="l" t="t" r="r" b="b"/>
              <a:pathLst>
                <a:path w="302895" h="211201">
                  <a:moveTo>
                    <a:pt x="0" y="0"/>
                  </a:moveTo>
                  <a:lnTo>
                    <a:pt x="302895" y="0"/>
                  </a:lnTo>
                  <a:lnTo>
                    <a:pt x="302895" y="211201"/>
                  </a:lnTo>
                  <a:lnTo>
                    <a:pt x="0" y="211201"/>
                  </a:lnTo>
                  <a:lnTo>
                    <a:pt x="0" y="0"/>
                  </a:lnTo>
                  <a:close/>
                </a:path>
              </a:pathLst>
            </a:custGeom>
            <a:blipFill>
              <a:blip r:embed="rId29"/>
              <a:stretch>
                <a:fillRect t="-1924" r="-1" b="-1929"/>
              </a:stretch>
            </a:blipFill>
          </p:spPr>
          <p:txBody>
            <a:bodyPr/>
            <a:lstStyle/>
            <a:p>
              <a:endParaRPr lang="es-ES"/>
            </a:p>
          </p:txBody>
        </p:sp>
      </p:grpSp>
      <p:grpSp>
        <p:nvGrpSpPr>
          <p:cNvPr id="41" name="Group 41"/>
          <p:cNvGrpSpPr/>
          <p:nvPr/>
        </p:nvGrpSpPr>
        <p:grpSpPr>
          <a:xfrm>
            <a:off x="16763740" y="8348389"/>
            <a:ext cx="126316" cy="156203"/>
            <a:chOff x="0" y="0"/>
            <a:chExt cx="168421" cy="208271"/>
          </a:xfrm>
        </p:grpSpPr>
        <p:sp>
          <p:nvSpPr>
            <p:cNvPr id="42" name="Freeform 42"/>
            <p:cNvSpPr/>
            <p:nvPr/>
          </p:nvSpPr>
          <p:spPr>
            <a:xfrm>
              <a:off x="0" y="0"/>
              <a:ext cx="168402" cy="208280"/>
            </a:xfrm>
            <a:custGeom>
              <a:avLst/>
              <a:gdLst/>
              <a:ahLst/>
              <a:cxnLst/>
              <a:rect l="l" t="t" r="r" b="b"/>
              <a:pathLst>
                <a:path w="168402" h="208280">
                  <a:moveTo>
                    <a:pt x="0" y="0"/>
                  </a:moveTo>
                  <a:lnTo>
                    <a:pt x="168402" y="0"/>
                  </a:lnTo>
                  <a:lnTo>
                    <a:pt x="168402" y="208280"/>
                  </a:lnTo>
                  <a:lnTo>
                    <a:pt x="0" y="208280"/>
                  </a:lnTo>
                  <a:lnTo>
                    <a:pt x="0" y="0"/>
                  </a:lnTo>
                  <a:close/>
                </a:path>
              </a:pathLst>
            </a:custGeom>
            <a:blipFill>
              <a:blip r:embed="rId30"/>
              <a:stretch>
                <a:fillRect t="-1073" r="-11" b="-1069"/>
              </a:stretch>
            </a:blipFill>
          </p:spPr>
          <p:txBody>
            <a:bodyPr/>
            <a:lstStyle/>
            <a:p>
              <a:endParaRPr lang="es-ES"/>
            </a:p>
          </p:txBody>
        </p:sp>
      </p:grpSp>
      <p:grpSp>
        <p:nvGrpSpPr>
          <p:cNvPr id="43" name="Group 43"/>
          <p:cNvGrpSpPr/>
          <p:nvPr/>
        </p:nvGrpSpPr>
        <p:grpSpPr>
          <a:xfrm>
            <a:off x="16925675" y="8348267"/>
            <a:ext cx="127663" cy="154119"/>
            <a:chOff x="0" y="0"/>
            <a:chExt cx="170217" cy="205492"/>
          </a:xfrm>
        </p:grpSpPr>
        <p:sp>
          <p:nvSpPr>
            <p:cNvPr id="44" name="Freeform 44"/>
            <p:cNvSpPr/>
            <p:nvPr/>
          </p:nvSpPr>
          <p:spPr>
            <a:xfrm>
              <a:off x="0" y="0"/>
              <a:ext cx="170180" cy="205486"/>
            </a:xfrm>
            <a:custGeom>
              <a:avLst/>
              <a:gdLst/>
              <a:ahLst/>
              <a:cxnLst/>
              <a:rect l="l" t="t" r="r" b="b"/>
              <a:pathLst>
                <a:path w="170180" h="205486">
                  <a:moveTo>
                    <a:pt x="0" y="0"/>
                  </a:moveTo>
                  <a:lnTo>
                    <a:pt x="170180" y="0"/>
                  </a:lnTo>
                  <a:lnTo>
                    <a:pt x="170180" y="205486"/>
                  </a:lnTo>
                  <a:lnTo>
                    <a:pt x="0" y="205486"/>
                  </a:lnTo>
                  <a:lnTo>
                    <a:pt x="0" y="0"/>
                  </a:lnTo>
                  <a:close/>
                </a:path>
              </a:pathLst>
            </a:custGeom>
            <a:blipFill>
              <a:blip r:embed="rId31"/>
              <a:stretch>
                <a:fillRect t="-136" r="-21" b="-139"/>
              </a:stretch>
            </a:blipFill>
          </p:spPr>
          <p:txBody>
            <a:bodyPr/>
            <a:lstStyle/>
            <a:p>
              <a:endParaRPr lang="es-ES"/>
            </a:p>
          </p:txBody>
        </p:sp>
      </p:grpSp>
      <p:sp>
        <p:nvSpPr>
          <p:cNvPr id="45" name="Freeform 45"/>
          <p:cNvSpPr/>
          <p:nvPr/>
        </p:nvSpPr>
        <p:spPr>
          <a:xfrm>
            <a:off x="17082958" y="8348389"/>
            <a:ext cx="32671" cy="154114"/>
          </a:xfrm>
          <a:custGeom>
            <a:avLst/>
            <a:gdLst/>
            <a:ahLst/>
            <a:cxnLst/>
            <a:rect l="l" t="t" r="r" b="b"/>
            <a:pathLst>
              <a:path w="32671" h="154114">
                <a:moveTo>
                  <a:pt x="0" y="0"/>
                </a:moveTo>
                <a:lnTo>
                  <a:pt x="32671" y="0"/>
                </a:lnTo>
                <a:lnTo>
                  <a:pt x="32671" y="154115"/>
                </a:lnTo>
                <a:lnTo>
                  <a:pt x="0" y="154115"/>
                </a:lnTo>
                <a:lnTo>
                  <a:pt x="0" y="0"/>
                </a:lnTo>
                <a:close/>
              </a:path>
            </a:pathLst>
          </a:custGeom>
          <a:blipFill>
            <a:blip r:embed="rId32">
              <a:extLst>
                <a:ext uri="{96DAC541-7B7A-43D3-8B79-37D633B846F1}">
                  <asvg:svgBlip xmlns:asvg="http://schemas.microsoft.com/office/drawing/2016/SVG/main" r:embed="rId33"/>
                </a:ext>
              </a:extLst>
            </a:blip>
            <a:stretch>
              <a:fillRect/>
            </a:stretch>
          </a:blipFill>
        </p:spPr>
        <p:txBody>
          <a:bodyPr/>
          <a:lstStyle/>
          <a:p>
            <a:endParaRPr lang="es-ES"/>
          </a:p>
        </p:txBody>
      </p:sp>
      <p:grpSp>
        <p:nvGrpSpPr>
          <p:cNvPr id="46" name="Group 46"/>
          <p:cNvGrpSpPr/>
          <p:nvPr/>
        </p:nvGrpSpPr>
        <p:grpSpPr>
          <a:xfrm>
            <a:off x="17186752" y="8347776"/>
            <a:ext cx="254102" cy="154927"/>
            <a:chOff x="0" y="0"/>
            <a:chExt cx="338803" cy="206569"/>
          </a:xfrm>
        </p:grpSpPr>
        <p:sp>
          <p:nvSpPr>
            <p:cNvPr id="47" name="Freeform 47"/>
            <p:cNvSpPr/>
            <p:nvPr/>
          </p:nvSpPr>
          <p:spPr>
            <a:xfrm>
              <a:off x="0" y="0"/>
              <a:ext cx="338836" cy="206629"/>
            </a:xfrm>
            <a:custGeom>
              <a:avLst/>
              <a:gdLst/>
              <a:ahLst/>
              <a:cxnLst/>
              <a:rect l="l" t="t" r="r" b="b"/>
              <a:pathLst>
                <a:path w="338836" h="206629">
                  <a:moveTo>
                    <a:pt x="0" y="0"/>
                  </a:moveTo>
                  <a:lnTo>
                    <a:pt x="338836" y="0"/>
                  </a:lnTo>
                  <a:lnTo>
                    <a:pt x="338836" y="206629"/>
                  </a:lnTo>
                  <a:lnTo>
                    <a:pt x="0" y="206629"/>
                  </a:lnTo>
                  <a:lnTo>
                    <a:pt x="0" y="0"/>
                  </a:lnTo>
                  <a:close/>
                </a:path>
              </a:pathLst>
            </a:custGeom>
            <a:blipFill>
              <a:blip r:embed="rId34"/>
              <a:stretch>
                <a:fillRect l="-366" r="-356" b="28"/>
              </a:stretch>
            </a:blipFill>
          </p:spPr>
          <p:txBody>
            <a:bodyPr/>
            <a:lstStyle/>
            <a:p>
              <a:endParaRPr lang="es-ES"/>
            </a:p>
          </p:txBody>
        </p:sp>
      </p:grpSp>
      <p:sp>
        <p:nvSpPr>
          <p:cNvPr id="48" name="Freeform 48"/>
          <p:cNvSpPr/>
          <p:nvPr/>
        </p:nvSpPr>
        <p:spPr>
          <a:xfrm>
            <a:off x="17468761" y="8348395"/>
            <a:ext cx="148685" cy="154305"/>
          </a:xfrm>
          <a:custGeom>
            <a:avLst/>
            <a:gdLst/>
            <a:ahLst/>
            <a:cxnLst/>
            <a:rect l="l" t="t" r="r" b="b"/>
            <a:pathLst>
              <a:path w="148685" h="154305">
                <a:moveTo>
                  <a:pt x="0" y="0"/>
                </a:moveTo>
                <a:lnTo>
                  <a:pt x="148685" y="0"/>
                </a:lnTo>
                <a:lnTo>
                  <a:pt x="148685" y="154305"/>
                </a:lnTo>
                <a:lnTo>
                  <a:pt x="0" y="154305"/>
                </a:lnTo>
                <a:lnTo>
                  <a:pt x="0" y="0"/>
                </a:lnTo>
                <a:close/>
              </a:path>
            </a:pathLst>
          </a:custGeom>
          <a:blipFill>
            <a:blip r:embed="rId35">
              <a:extLst>
                <a:ext uri="{96DAC541-7B7A-43D3-8B79-37D633B846F1}">
                  <asvg:svgBlip xmlns:asvg="http://schemas.microsoft.com/office/drawing/2016/SVG/main" r:embed="rId36"/>
                </a:ext>
              </a:extLst>
            </a:blip>
            <a:stretch>
              <a:fillRect/>
            </a:stretch>
          </a:blipFill>
        </p:spPr>
        <p:txBody>
          <a:bodyPr/>
          <a:lstStyle/>
          <a:p>
            <a:endParaRPr lang="es-ES"/>
          </a:p>
        </p:txBody>
      </p:sp>
      <p:grpSp>
        <p:nvGrpSpPr>
          <p:cNvPr id="49" name="Group 49"/>
          <p:cNvGrpSpPr/>
          <p:nvPr/>
        </p:nvGrpSpPr>
        <p:grpSpPr>
          <a:xfrm>
            <a:off x="17804382" y="8346060"/>
            <a:ext cx="146635" cy="158656"/>
            <a:chOff x="0" y="0"/>
            <a:chExt cx="195513" cy="211541"/>
          </a:xfrm>
        </p:grpSpPr>
        <p:sp>
          <p:nvSpPr>
            <p:cNvPr id="50" name="Freeform 50"/>
            <p:cNvSpPr/>
            <p:nvPr/>
          </p:nvSpPr>
          <p:spPr>
            <a:xfrm>
              <a:off x="0" y="0"/>
              <a:ext cx="195453" cy="211582"/>
            </a:xfrm>
            <a:custGeom>
              <a:avLst/>
              <a:gdLst/>
              <a:ahLst/>
              <a:cxnLst/>
              <a:rect l="l" t="t" r="r" b="b"/>
              <a:pathLst>
                <a:path w="195453" h="211582">
                  <a:moveTo>
                    <a:pt x="0" y="0"/>
                  </a:moveTo>
                  <a:lnTo>
                    <a:pt x="195453" y="0"/>
                  </a:lnTo>
                  <a:lnTo>
                    <a:pt x="195453" y="211582"/>
                  </a:lnTo>
                  <a:lnTo>
                    <a:pt x="0" y="211582"/>
                  </a:lnTo>
                  <a:lnTo>
                    <a:pt x="0" y="0"/>
                  </a:lnTo>
                  <a:close/>
                </a:path>
              </a:pathLst>
            </a:custGeom>
            <a:blipFill>
              <a:blip r:embed="rId37"/>
              <a:stretch>
                <a:fillRect t="-1075" r="-30" b="-1056"/>
              </a:stretch>
            </a:blipFill>
          </p:spPr>
          <p:txBody>
            <a:bodyPr/>
            <a:lstStyle/>
            <a:p>
              <a:endParaRPr lang="es-ES"/>
            </a:p>
          </p:txBody>
        </p:sp>
      </p:grpSp>
      <p:grpSp>
        <p:nvGrpSpPr>
          <p:cNvPr id="51" name="Group 51"/>
          <p:cNvGrpSpPr/>
          <p:nvPr/>
        </p:nvGrpSpPr>
        <p:grpSpPr>
          <a:xfrm>
            <a:off x="17653952" y="8348267"/>
            <a:ext cx="127663" cy="154119"/>
            <a:chOff x="0" y="0"/>
            <a:chExt cx="170217" cy="205492"/>
          </a:xfrm>
        </p:grpSpPr>
        <p:sp>
          <p:nvSpPr>
            <p:cNvPr id="52" name="Freeform 52"/>
            <p:cNvSpPr/>
            <p:nvPr/>
          </p:nvSpPr>
          <p:spPr>
            <a:xfrm>
              <a:off x="0" y="0"/>
              <a:ext cx="170180" cy="205486"/>
            </a:xfrm>
            <a:custGeom>
              <a:avLst/>
              <a:gdLst/>
              <a:ahLst/>
              <a:cxnLst/>
              <a:rect l="l" t="t" r="r" b="b"/>
              <a:pathLst>
                <a:path w="170180" h="205486">
                  <a:moveTo>
                    <a:pt x="0" y="0"/>
                  </a:moveTo>
                  <a:lnTo>
                    <a:pt x="170180" y="0"/>
                  </a:lnTo>
                  <a:lnTo>
                    <a:pt x="170180" y="205486"/>
                  </a:lnTo>
                  <a:lnTo>
                    <a:pt x="0" y="205486"/>
                  </a:lnTo>
                  <a:lnTo>
                    <a:pt x="0" y="0"/>
                  </a:lnTo>
                  <a:close/>
                </a:path>
              </a:pathLst>
            </a:custGeom>
            <a:blipFill>
              <a:blip r:embed="rId31"/>
              <a:stretch>
                <a:fillRect t="-136" r="-21" b="-139"/>
              </a:stretch>
            </a:blipFill>
          </p:spPr>
          <p:txBody>
            <a:bodyPr/>
            <a:lstStyle/>
            <a:p>
              <a:endParaRPr lang="es-ES"/>
            </a:p>
          </p:txBody>
        </p:sp>
      </p:grpSp>
      <p:grpSp>
        <p:nvGrpSpPr>
          <p:cNvPr id="53" name="Group 53"/>
          <p:cNvGrpSpPr/>
          <p:nvPr/>
        </p:nvGrpSpPr>
        <p:grpSpPr>
          <a:xfrm>
            <a:off x="3922197" y="7691692"/>
            <a:ext cx="2257424" cy="1285874"/>
            <a:chOff x="0" y="0"/>
            <a:chExt cx="3009899" cy="1714499"/>
          </a:xfrm>
        </p:grpSpPr>
        <p:sp>
          <p:nvSpPr>
            <p:cNvPr id="54" name="Freeform 54"/>
            <p:cNvSpPr/>
            <p:nvPr/>
          </p:nvSpPr>
          <p:spPr>
            <a:xfrm>
              <a:off x="0" y="0"/>
              <a:ext cx="3009900" cy="1714500"/>
            </a:xfrm>
            <a:custGeom>
              <a:avLst/>
              <a:gdLst/>
              <a:ahLst/>
              <a:cxnLst/>
              <a:rect l="l" t="t" r="r" b="b"/>
              <a:pathLst>
                <a:path w="3009900" h="1714500">
                  <a:moveTo>
                    <a:pt x="0" y="0"/>
                  </a:moveTo>
                  <a:lnTo>
                    <a:pt x="3009900" y="0"/>
                  </a:lnTo>
                  <a:lnTo>
                    <a:pt x="3009900" y="1714500"/>
                  </a:lnTo>
                  <a:lnTo>
                    <a:pt x="0" y="1714500"/>
                  </a:lnTo>
                  <a:lnTo>
                    <a:pt x="0" y="0"/>
                  </a:lnTo>
                  <a:close/>
                </a:path>
              </a:pathLst>
            </a:custGeom>
            <a:blipFill>
              <a:blip r:embed="rId38"/>
              <a:stretch>
                <a:fillRect t="-158" b="-158"/>
              </a:stretch>
            </a:blipFill>
          </p:spPr>
          <p:txBody>
            <a:bodyPr/>
            <a:lstStyle/>
            <a:p>
              <a:endParaRPr lang="es-ES"/>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TotalTime>
  <Words>10672</Words>
  <Application>Microsoft Office PowerPoint</Application>
  <PresentationFormat>Custom</PresentationFormat>
  <Paragraphs>758</Paragraphs>
  <Slides>39</Slides>
  <Notes>39</Notes>
  <HiddenSlides>0</HiddenSlides>
  <MMClips>2</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39</vt:i4>
      </vt:variant>
    </vt:vector>
  </HeadingPairs>
  <TitlesOfParts>
    <vt:vector size="56" baseType="lpstr">
      <vt:lpstr>Lato</vt:lpstr>
      <vt:lpstr>Cormorant Garamond Bold</vt:lpstr>
      <vt:lpstr>Arimo Bold</vt:lpstr>
      <vt:lpstr>Abhaya Libre</vt:lpstr>
      <vt:lpstr>Allrounder Monument Medium</vt:lpstr>
      <vt:lpstr>Glacial Indifference</vt:lpstr>
      <vt:lpstr>Cormorant Garamond</vt:lpstr>
      <vt:lpstr>Allrounder Monument</vt:lpstr>
      <vt:lpstr>Arial</vt:lpstr>
      <vt:lpstr>Recoleta Bold</vt:lpstr>
      <vt:lpstr>Trebuchet MS</vt:lpstr>
      <vt:lpstr>League Spartan</vt:lpstr>
      <vt:lpstr>Arimo</vt:lpstr>
      <vt:lpstr>Abhaya Libre Bold</vt:lpstr>
      <vt:lpstr>Frankfurter Highlight</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OFICIAL_EURHOPE_WP2.A5.EUTraining_INDEPCIE</dc:title>
  <dc:creator>Propietario</dc:creator>
  <cp:lastModifiedBy>Victoria Shapkarina</cp:lastModifiedBy>
  <cp:revision>10</cp:revision>
  <dcterms:created xsi:type="dcterms:W3CDTF">2006-08-16T00:00:00Z</dcterms:created>
  <dcterms:modified xsi:type="dcterms:W3CDTF">2024-12-10T14:37:47Z</dcterms:modified>
  <dc:identifier>DAGSJfM2GaY</dc:identifier>
</cp:coreProperties>
</file>