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8288000" cy="10287000"/>
  <p:notesSz cx="6858000" cy="9144000"/>
  <p:embeddedFontLst>
    <p:embeddedFont>
      <p:font typeface="Abhaya Libre" panose="020B0604020202020204" charset="0"/>
      <p:regular r:id="rId42"/>
      <p:bold r:id="rId43"/>
    </p:embeddedFont>
    <p:embeddedFont>
      <p:font typeface="Arimo" panose="020B0604020202020204" charset="0"/>
      <p:regular r:id="rId44"/>
      <p:bold r:id="rId45"/>
      <p:italic r:id="rId46"/>
      <p:boldItalic r:id="rId47"/>
    </p:embeddedFont>
    <p:embeddedFont>
      <p:font typeface="Cormorant Garamond" panose="020B0604020202020204" charset="0"/>
      <p:regular r:id="rId48"/>
      <p:bold r:id="rId49"/>
      <p:italic r:id="rId50"/>
      <p:boldItalic r:id="rId51"/>
    </p:embeddedFont>
    <p:embeddedFont>
      <p:font typeface="Lato" panose="020F0502020204030203" pitchFamily="34" charset="0"/>
      <p:regular r:id="rId52"/>
      <p:bold r:id="rId53"/>
      <p:italic r:id="rId54"/>
      <p:boldItalic r:id="rId55"/>
    </p:embeddedFont>
    <p:embeddedFont>
      <p:font typeface="League Spartan" panose="020B0604020202020204" charset="0"/>
      <p:regular r:id="rId56"/>
      <p:bold r:id="rId57"/>
    </p:embeddedFont>
    <p:embeddedFont>
      <p:font typeface="Quattrocento Sans" panose="020B0502050000020003" pitchFamily="34" charset="0"/>
      <p:regular r:id="rId58"/>
      <p:bold r:id="rId59"/>
      <p:italic r:id="rId60"/>
      <p:boldItalic r:id="rId61"/>
    </p:embeddedFont>
    <p:embeddedFont>
      <p:font typeface="Trebuchet MS" panose="020B0603020202020204" pitchFamily="3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6" roundtripDataSignature="AMtx7minwcwQNaCO2Vd1wc+S5pktwFQ7k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6" d="100"/>
          <a:sy n="26" d="100"/>
        </p:scale>
        <p:origin x="72" y="4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fntdata"/><Relationship Id="rId47" Type="http://schemas.openxmlformats.org/officeDocument/2006/relationships/font" Target="fonts/font6.fntdata"/><Relationship Id="rId63" Type="http://schemas.openxmlformats.org/officeDocument/2006/relationships/font" Target="fonts/font22.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customschemas.google.com/relationships/presentationmetadata" Target="metadata"/><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font" Target="fonts/font23.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font" Target="fonts/font21.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font" Target="fonts/font2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9.fntdata"/><Relationship Id="rId5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87" name="Google Shape;87;p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Este módulo tiene una duración de 4 horas. Puedes impartirlo en una sesión o en dos sesiones de 2 horas. Organiza un descanso de 10 minutos cada hora. </a:t>
            </a:r>
            <a:endParaRPr/>
          </a:p>
          <a:p>
            <a:pPr marL="0" lvl="0" indent="0" algn="l" rtl="0">
              <a:spcBef>
                <a:spcPts val="0"/>
              </a:spcBef>
              <a:spcAft>
                <a:spcPts val="0"/>
              </a:spcAft>
              <a:buNone/>
            </a:pPr>
            <a:endParaRPr/>
          </a:p>
          <a:p>
            <a:pPr marL="0" lvl="0" indent="0" algn="l" rtl="0">
              <a:spcBef>
                <a:spcPts val="0"/>
              </a:spcBef>
              <a:spcAft>
                <a:spcPts val="0"/>
              </a:spcAft>
              <a:buNone/>
            </a:pPr>
            <a:r>
              <a:rPr lang="en-US"/>
              <a:t>🛈   Será necesario: </a:t>
            </a:r>
            <a:endParaRPr/>
          </a:p>
          <a:p>
            <a:pPr marL="628650" lvl="1" indent="-171450" algn="l" rtl="0">
              <a:spcBef>
                <a:spcPts val="0"/>
              </a:spcBef>
              <a:spcAft>
                <a:spcPts val="0"/>
              </a:spcAft>
              <a:buClr>
                <a:schemeClr val="dk1"/>
              </a:buClr>
              <a:buSzPts val="1200"/>
              <a:buFont typeface="Arial"/>
              <a:buChar char="•"/>
            </a:pPr>
            <a:r>
              <a:rPr lang="en-US"/>
              <a:t>Un PC/portátil con acceso a Internet y altavoz para poder escuchar los vídeos. </a:t>
            </a:r>
            <a:endParaRPr/>
          </a:p>
          <a:p>
            <a:pPr marL="628650" lvl="1" indent="-171450" algn="l" rtl="0">
              <a:spcBef>
                <a:spcPts val="0"/>
              </a:spcBef>
              <a:spcAft>
                <a:spcPts val="0"/>
              </a:spcAft>
              <a:buClr>
                <a:schemeClr val="dk1"/>
              </a:buClr>
              <a:buSzPts val="1200"/>
              <a:buFont typeface="Arial"/>
              <a:buChar char="•"/>
            </a:pPr>
            <a:r>
              <a:rPr lang="en-US"/>
              <a:t>Un proyector para proyectar esta presentación. </a:t>
            </a: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Nota sobre los vídeos utilizados: La mayoría de los vídeos están en inglés. Puedes añadir subtítulos si haces clic en CC en la parte inferior del vídeo. Si no ves tu idioma, haz clic en configuración, traducción automática y selecciona tu idioma. Como la mayoría de los vídeos empiezan con un breve anuncio, es aconsejable abrir el vídeo antes de la clase, saltarse el anuncio y parar. Vuelve a abrirlo cuando sea la hora y empieza. En este módulo sólo hay un vídeo (diapositivas 6 y 22).</a:t>
            </a:r>
            <a:endParaRPr/>
          </a:p>
          <a:p>
            <a:pPr marL="0" lvl="0" indent="0" algn="l" rtl="0">
              <a:spcBef>
                <a:spcPts val="0"/>
              </a:spcBef>
              <a:spcAft>
                <a:spcPts val="0"/>
              </a:spcAft>
              <a:buNone/>
            </a:pPr>
            <a:endParaRPr/>
          </a:p>
          <a:p>
            <a:pPr marL="0" lvl="0" indent="0" algn="l" rtl="0">
              <a:spcBef>
                <a:spcPts val="0"/>
              </a:spcBef>
              <a:spcAft>
                <a:spcPts val="0"/>
              </a:spcAft>
              <a:buNone/>
            </a:pPr>
            <a:r>
              <a:rPr lang="en-US"/>
              <a:t>Símbolos utilizados en las notas para ayudarte a impartir el módulo:</a:t>
            </a:r>
            <a:endParaRPr/>
          </a:p>
          <a:p>
            <a:pPr marL="171450" lvl="0" indent="-171450" algn="l" rtl="0">
              <a:spcBef>
                <a:spcPts val="0"/>
              </a:spcBef>
              <a:spcAft>
                <a:spcPts val="0"/>
              </a:spcAft>
              <a:buClr>
                <a:schemeClr val="dk1"/>
              </a:buClr>
              <a:buSzPts val="1200"/>
              <a:buFont typeface="Noto Sans Symbols"/>
              <a:buChar char="☺"/>
            </a:pPr>
            <a:r>
              <a:rPr lang="en-US"/>
              <a:t>Se utiliza para algo que tienes que decir o leer en clase. Representa tu expresión oral.</a:t>
            </a:r>
            <a:endParaRPr/>
          </a:p>
          <a:p>
            <a:pPr marL="0" lvl="0" indent="0" algn="l" rtl="0">
              <a:spcBef>
                <a:spcPts val="0"/>
              </a:spcBef>
              <a:spcAft>
                <a:spcPts val="0"/>
              </a:spcAft>
              <a:buClr>
                <a:schemeClr val="dk1"/>
              </a:buClr>
              <a:buSzPts val="1200"/>
              <a:buFont typeface="Noto Sans Symbols"/>
              <a:buNone/>
            </a:pPr>
            <a:r>
              <a:rPr lang="en-US" sz="1200"/>
              <a:t>📄</a:t>
            </a:r>
            <a:r>
              <a:rPr lang="en-US"/>
              <a:t>  Se utiliza para instrucciones. Te da información sobre qué hacer. </a:t>
            </a:r>
            <a:endParaRPr/>
          </a:p>
          <a:p>
            <a:pPr marL="0" lvl="0" indent="0" algn="l" rtl="0">
              <a:spcBef>
                <a:spcPts val="0"/>
              </a:spcBef>
              <a:spcAft>
                <a:spcPts val="0"/>
              </a:spcAft>
              <a:buNone/>
            </a:pPr>
            <a:r>
              <a:rPr lang="en-US" sz="1200">
                <a:latin typeface="Quattrocento Sans"/>
                <a:ea typeface="Quattrocento Sans"/>
                <a:cs typeface="Quattrocento Sans"/>
                <a:sym typeface="Quattrocento Sans"/>
              </a:rPr>
              <a:t>🖈</a:t>
            </a:r>
            <a:r>
              <a:rPr lang="en-US"/>
              <a:t>  Se utiliza en cualquiera de los anteriores (discurso o instrucciones). Representa una pregunta o actividad para hacer con los alumnos.</a:t>
            </a:r>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5" name="Google Shape;125;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6" name="Google Shape;126;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«Esta formación se divide en cuatro módulos clave. Cada módulo está diseñado para impartir conocimientos y herramientas que ayuden a los menores a comprender la Unión Europea y su impacto en sus vidas. Al final de este curso, estaréis preparados para ayudarles a abordar temas relacionados con la UE y a comprometerse más con los asuntos europeos.»</a:t>
            </a:r>
            <a:endParaRPr/>
          </a:p>
          <a:p>
            <a:pPr marL="0" lvl="0" indent="0" algn="l" rtl="0">
              <a:spcBef>
                <a:spcPts val="0"/>
              </a:spcBef>
              <a:spcAft>
                <a:spcPts val="0"/>
              </a:spcAft>
              <a:buNone/>
            </a:pPr>
            <a:endParaRPr/>
          </a:p>
          <a:p>
            <a:pPr marL="0" lvl="0" indent="0" algn="l" rtl="0">
              <a:spcBef>
                <a:spcPts val="0"/>
              </a:spcBef>
              <a:spcAft>
                <a:spcPts val="0"/>
              </a:spcAft>
              <a:buNone/>
            </a:pPr>
            <a:r>
              <a:rPr lang="en-US"/>
              <a:t>📄 Explica a los participantes que la estructura permite tanto la comprensión teórica como las estrategias prácticas, centrándose en cómo pueden orientar a los menores sobre estos temas.</a:t>
            </a:r>
            <a:endParaRPr/>
          </a:p>
          <a:p>
            <a:pPr marL="0" lvl="0" indent="0" algn="l" rtl="0">
              <a:spcBef>
                <a:spcPts val="0"/>
              </a:spcBef>
              <a:spcAft>
                <a:spcPts val="0"/>
              </a:spcAft>
              <a:buNone/>
            </a:pPr>
            <a:endParaRPr/>
          </a:p>
          <a:p>
            <a:pPr marL="0" lvl="0" indent="0" algn="l" rtl="0">
              <a:spcBef>
                <a:spcPts val="0"/>
              </a:spcBef>
              <a:spcAft>
                <a:spcPts val="0"/>
              </a:spcAft>
              <a:buNone/>
            </a:pPr>
            <a:r>
              <a:rPr lang="en-US"/>
              <a:t>🖈 Debate:</a:t>
            </a:r>
            <a:endParaRPr/>
          </a:p>
          <a:p>
            <a:pPr marL="0" lvl="0" indent="0" algn="l" rtl="0">
              <a:spcBef>
                <a:spcPts val="0"/>
              </a:spcBef>
              <a:spcAft>
                <a:spcPts val="0"/>
              </a:spcAft>
              <a:buNone/>
            </a:pPr>
            <a:r>
              <a:rPr lang="en-US"/>
              <a:t>«Viendo estos cuatro módulos, ¿cuál crees que será el más importante en tu papel de mentor de menores? Dediquemos unos momentos a reflexionar sobre el contenido y compartamos nuestras ideas.»</a:t>
            </a:r>
            <a:endParaRPr/>
          </a:p>
        </p:txBody>
      </p:sp>
      <p:sp>
        <p:nvSpPr>
          <p:cNvPr id="128" name="Google Shape;128;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9" name="Google Shape;129;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9" name="Google Shape;149;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50" name="Google Shape;150;p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«El principal objetivo de esta formación es proporcionar las herramientas y los conocimientos necesarios para orientar a los menores sobre la Unión Europea. Saldréis de este curso no solo con un conocimiento más profundo de la UE, sino también con habilidades prácticas para implicar y educar a los menores en estos temas. Al hacerlo, ayudaréis a empoderar a estos jóvenes para que sean participantes activos en la sociedad europea.»</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a los participantes:</a:t>
            </a:r>
            <a:endParaRPr/>
          </a:p>
          <a:p>
            <a:pPr marL="0" lvl="0" indent="0" algn="l" rtl="0">
              <a:spcBef>
                <a:spcPts val="0"/>
              </a:spcBef>
              <a:spcAft>
                <a:spcPts val="0"/>
              </a:spcAft>
              <a:buNone/>
            </a:pPr>
            <a:r>
              <a:rPr lang="en-US"/>
              <a:t>«¿Se alinean estos objetivos de aprendizaje con lo que esperabais de este curso? ¿Qué habilidades o conocimientos específicos os hace hace más ilusión desarrollar durante esta formación?»</a:t>
            </a:r>
            <a:endParaRPr/>
          </a:p>
        </p:txBody>
      </p:sp>
      <p:sp>
        <p:nvSpPr>
          <p:cNvPr id="152" name="Google Shape;152;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3" name="Google Shape;153;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1" name="Google Shape;161;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62" name="Google Shape;162;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«Ahora vamos a empezar con el Módulo 1: El marco institucional de la Unión Europea. Este módulo ofrecerá una visión detallada de las instituciones clave que componen la UE y de cómo trabajan juntas. Comprender la estructura de estas instituciones es fundamental para entender cómo funciona la UE y cómo sus decisiones nos afectan a todos.»</a:t>
            </a:r>
            <a:endParaRPr/>
          </a:p>
          <a:p>
            <a:pPr marL="0" lvl="0" indent="0" algn="l" rtl="0">
              <a:spcBef>
                <a:spcPts val="0"/>
              </a:spcBef>
              <a:spcAft>
                <a:spcPts val="0"/>
              </a:spcAft>
              <a:buNone/>
            </a:pPr>
            <a:endParaRPr/>
          </a:p>
          <a:p>
            <a:pPr marL="0" lvl="0" indent="0" algn="l" rtl="0">
              <a:spcBef>
                <a:spcPts val="0"/>
              </a:spcBef>
              <a:spcAft>
                <a:spcPts val="0"/>
              </a:spcAft>
              <a:buNone/>
            </a:pPr>
            <a:r>
              <a:rPr lang="en-US"/>
              <a:t>📄 Al presentar este módulo, destaca que comprender claramente el marco institucional de la UE es clave para orientar a los menores sobre el funcionamiento de la UE. Anima a los participantes a pensar cómo explicarán estos conceptos a los jóvenes que puedan no estar familiarizados con ellos.</a:t>
            </a:r>
            <a:endParaRPr/>
          </a:p>
          <a:p>
            <a:pPr marL="0" lvl="0" indent="0" algn="l" rtl="0">
              <a:spcBef>
                <a:spcPts val="0"/>
              </a:spcBef>
              <a:spcAft>
                <a:spcPts val="0"/>
              </a:spcAft>
              <a:buNone/>
            </a:pPr>
            <a:endParaRPr/>
          </a:p>
          <a:p>
            <a:pPr marL="0" lvl="0" indent="0" algn="l" rtl="0">
              <a:spcBef>
                <a:spcPts val="0"/>
              </a:spcBef>
              <a:spcAft>
                <a:spcPts val="0"/>
              </a:spcAft>
              <a:buNone/>
            </a:pPr>
            <a:r>
              <a:rPr lang="en-US"/>
              <a:t>🖈 Indicación de actividad (antes de pasar a la siguiente diapositiva):</a:t>
            </a:r>
            <a:endParaRPr/>
          </a:p>
          <a:p>
            <a:pPr marL="0" lvl="0" indent="0" algn="l" rtl="0">
              <a:spcBef>
                <a:spcPts val="0"/>
              </a:spcBef>
              <a:spcAft>
                <a:spcPts val="0"/>
              </a:spcAft>
              <a:buNone/>
            </a:pPr>
            <a:r>
              <a:rPr lang="en-US"/>
              <a:t>«Antes de explorar las instituciones más relevantes de la UE, pensemos en lo bien que las entendemos nosotros mismos. ¿Puede alguien nombrar brevemente algunas de las instituciones clave de la UE y lo que hacen?».</a:t>
            </a:r>
            <a:endParaRPr/>
          </a:p>
        </p:txBody>
      </p:sp>
      <p:sp>
        <p:nvSpPr>
          <p:cNvPr id="164" name="Google Shape;164;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5" name="Google Shape;165;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3" name="Google Shape;173;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4" name="Google Shape;174;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«Antes de empezar con la sesión de hoy, empecemos con una pregunta sencilla: ¿Qué es la Unión Europea? Quiero que penséis en lo primero que os viene a la cabeza cuando oís 'Unión Europea'.»</a:t>
            </a:r>
            <a:endParaRPr/>
          </a:p>
          <a:p>
            <a:pPr marL="0" lvl="0" indent="0" algn="l" rtl="0">
              <a:spcBef>
                <a:spcPts val="0"/>
              </a:spcBef>
              <a:spcAft>
                <a:spcPts val="0"/>
              </a:spcAft>
              <a:buNone/>
            </a:pPr>
            <a:endParaRPr/>
          </a:p>
          <a:p>
            <a:pPr marL="0" lvl="0" indent="0" algn="l" rtl="0">
              <a:spcBef>
                <a:spcPts val="0"/>
              </a:spcBef>
              <a:spcAft>
                <a:spcPts val="0"/>
              </a:spcAft>
              <a:buNone/>
            </a:pPr>
            <a:r>
              <a:rPr lang="en-US"/>
              <a:t>🖈Pregunta a los participantes: «Vamos a escuchar algunas respuestas, ¡y no hay respuestas incorrectas! ¿Qué os viene a la cabeza cuando pensáis en la Unión Europea?».</a:t>
            </a:r>
            <a:endParaRPr/>
          </a:p>
          <a:p>
            <a:pPr marL="0" lvl="0" indent="0" algn="l" rtl="0">
              <a:spcBef>
                <a:spcPts val="0"/>
              </a:spcBef>
              <a:spcAft>
                <a:spcPts val="0"/>
              </a:spcAft>
              <a:buNone/>
            </a:pPr>
            <a:endParaRPr/>
          </a:p>
          <a:p>
            <a:pPr marL="0" lvl="0" indent="0" algn="l" rtl="0">
              <a:spcBef>
                <a:spcPts val="0"/>
              </a:spcBef>
              <a:spcAft>
                <a:spcPts val="0"/>
              </a:spcAft>
              <a:buNone/>
            </a:pPr>
            <a:r>
              <a:rPr lang="en-US"/>
              <a:t>📄 Anima las reacciones espontáneas, permitiendo que los participantes compartan respuestas breves sin pensar demasiado. Recoge algunas ideas para calibrar su comprensión inicial de la UE. Este puede ser un buen ejercicio para romper el hielo y ver lo que el grupo asocia con la UE, ya sean instituciones, valores o incluso estereotipos comunes.</a:t>
            </a:r>
            <a:endParaRPr/>
          </a:p>
          <a:p>
            <a:pPr marL="0" lvl="0" indent="0" algn="l" rtl="0">
              <a:spcBef>
                <a:spcPts val="0"/>
              </a:spcBef>
              <a:spcAft>
                <a:spcPts val="0"/>
              </a:spcAft>
              <a:buNone/>
            </a:pPr>
            <a:endParaRPr/>
          </a:p>
          <a:p>
            <a:pPr marL="0" lvl="0" indent="0" algn="l" rtl="0">
              <a:spcBef>
                <a:spcPts val="0"/>
              </a:spcBef>
              <a:spcAft>
                <a:spcPts val="0"/>
              </a:spcAft>
              <a:buNone/>
            </a:pPr>
            <a:r>
              <a:rPr lang="en-US"/>
              <a:t>🖈 Facilita el debate:</a:t>
            </a:r>
            <a:endParaRPr/>
          </a:p>
          <a:p>
            <a:pPr marL="0" lvl="0" indent="0" algn="l" rtl="0">
              <a:spcBef>
                <a:spcPts val="0"/>
              </a:spcBef>
              <a:spcAft>
                <a:spcPts val="0"/>
              </a:spcAft>
              <a:buNone/>
            </a:pPr>
            <a:r>
              <a:rPr lang="en-US"/>
              <a:t>«Sentíos libres de compartir vuestras ideas. Vamos a escuchar algunas respuestas».</a:t>
            </a:r>
            <a:endParaRPr/>
          </a:p>
          <a:p>
            <a:pPr marL="0" lvl="0" indent="0" algn="l" rtl="0">
              <a:spcBef>
                <a:spcPts val="0"/>
              </a:spcBef>
              <a:spcAft>
                <a:spcPts val="0"/>
              </a:spcAft>
              <a:buNone/>
            </a:pPr>
            <a:endParaRPr/>
          </a:p>
          <a:p>
            <a:pPr marL="0" lvl="0" indent="0" algn="l" rtl="0">
              <a:spcBef>
                <a:spcPts val="0"/>
              </a:spcBef>
              <a:spcAft>
                <a:spcPts val="0"/>
              </a:spcAft>
              <a:buNone/>
            </a:pPr>
            <a:r>
              <a:rPr lang="en-US"/>
              <a:t>Pide a varios participantes que compartan sus respuestas.</a:t>
            </a:r>
            <a:endParaRPr/>
          </a:p>
          <a:p>
            <a:pPr marL="0" lvl="0" indent="0" algn="l" rtl="0">
              <a:spcBef>
                <a:spcPts val="0"/>
              </a:spcBef>
              <a:spcAft>
                <a:spcPts val="0"/>
              </a:spcAft>
              <a:buNone/>
            </a:pPr>
            <a:r>
              <a:rPr lang="en-US"/>
              <a:t>«Algunos de vosotros habréis mencionado que es una unión económica, una alianza política o incluso un proyecto de paz. Aquí no hay respuestas equivocadas, y esta diversidad de pensamiento pone de relieve la complejidad de la propia UE».</a:t>
            </a:r>
            <a:endParaRPr/>
          </a:p>
          <a:p>
            <a:pPr marL="0" lvl="0" indent="0" algn="l" rtl="0">
              <a:spcBef>
                <a:spcPts val="0"/>
              </a:spcBef>
              <a:spcAft>
                <a:spcPts val="0"/>
              </a:spcAft>
              <a:buNone/>
            </a:pPr>
            <a:endParaRPr/>
          </a:p>
          <a:p>
            <a:pPr marL="0" lvl="0" indent="0" algn="l" rtl="0">
              <a:spcBef>
                <a:spcPts val="0"/>
              </a:spcBef>
              <a:spcAft>
                <a:spcPts val="0"/>
              </a:spcAft>
              <a:buNone/>
            </a:pPr>
            <a:r>
              <a:rPr lang="en-US"/>
              <a:t>Si nadie lo menciona, destaca que «la UE es una asociación política y económica única entre 27 países europeos, destinada a promover la paz, la seguridad y la prosperidad compartida.»</a:t>
            </a:r>
            <a:endParaRPr/>
          </a:p>
          <a:p>
            <a:pPr marL="0" lvl="0" indent="0" algn="l" rtl="0">
              <a:spcBef>
                <a:spcPts val="0"/>
              </a:spcBef>
              <a:spcAft>
                <a:spcPts val="0"/>
              </a:spcAft>
              <a:buNone/>
            </a:pPr>
            <a:endParaRPr/>
          </a:p>
          <a:p>
            <a:pPr marL="0" lvl="0" indent="0" algn="l" rtl="0">
              <a:spcBef>
                <a:spcPts val="0"/>
              </a:spcBef>
              <a:spcAft>
                <a:spcPts val="0"/>
              </a:spcAft>
              <a:buNone/>
            </a:pPr>
            <a:r>
              <a:rPr lang="en-US"/>
              <a:t>📄 Explicación adicional (contexto adicional para el formador):</a:t>
            </a:r>
            <a:endParaRPr/>
          </a:p>
          <a:p>
            <a:pPr marL="0" lvl="0" indent="0" algn="l" rtl="0">
              <a:spcBef>
                <a:spcPts val="0"/>
              </a:spcBef>
              <a:spcAft>
                <a:spcPts val="0"/>
              </a:spcAft>
              <a:buNone/>
            </a:pPr>
            <a:r>
              <a:rPr lang="en-US"/>
              <a:t>La UE comenzó como un proyecto económico, pero se ha convertido también en una unión política y cultural.</a:t>
            </a:r>
            <a:endParaRPr/>
          </a:p>
          <a:p>
            <a:pPr marL="0" lvl="0" indent="0" algn="l" rtl="0">
              <a:spcBef>
                <a:spcPts val="0"/>
              </a:spcBef>
              <a:spcAft>
                <a:spcPts val="0"/>
              </a:spcAft>
              <a:buNone/>
            </a:pPr>
            <a:r>
              <a:rPr lang="en-US"/>
              <a:t>Entre los valores fundamentales de la UE figuran la democracia, los derechos humanos y el Estado de Derecho, que analizaremos con más detalle en las próximas secciones.</a:t>
            </a:r>
            <a:endParaRPr/>
          </a:p>
          <a:p>
            <a:pPr marL="0" lvl="0" indent="0" algn="l" rtl="0">
              <a:spcBef>
                <a:spcPts val="0"/>
              </a:spcBef>
              <a:spcAft>
                <a:spcPts val="0"/>
              </a:spcAft>
              <a:buNone/>
            </a:pPr>
            <a:r>
              <a:rPr lang="en-US"/>
              <a:t>Es importante recordar que la UE también actúa como actor global, trabajando en temas como el cambio climático, el comercio y la diplomacia internacional.</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complementaria:</a:t>
            </a:r>
            <a:endParaRPr/>
          </a:p>
          <a:p>
            <a:pPr marL="0" lvl="0" indent="0" algn="l" rtl="0">
              <a:spcBef>
                <a:spcPts val="0"/>
              </a:spcBef>
              <a:spcAft>
                <a:spcPts val="0"/>
              </a:spcAft>
              <a:buNone/>
            </a:pPr>
            <a:r>
              <a:rPr lang="en-US"/>
              <a:t>«¿Por qué creéis que los países han decidido colaborar de esta manera? ¿Cuáles pueden ser los beneficios de este tipo de unión?».</a:t>
            </a:r>
            <a:endParaRPr/>
          </a:p>
        </p:txBody>
      </p:sp>
      <p:sp>
        <p:nvSpPr>
          <p:cNvPr id="176" name="Google Shape;176;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7" name="Google Shape;177;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5" name="Google Shape;185;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86" name="Google Shape;186;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«Ahora que hemos compartido nuestras ideas sobre qué es la Unión Europea, vamos a ver un breve vídeo que ofrece una visión clara de la UE: qué es, qué hace y quién la controla.»</a:t>
            </a:r>
            <a:endParaRPr/>
          </a:p>
          <a:p>
            <a:pPr marL="0" lvl="0" indent="0" algn="l" rtl="0">
              <a:spcBef>
                <a:spcPts val="0"/>
              </a:spcBef>
              <a:spcAft>
                <a:spcPts val="0"/>
              </a:spcAft>
              <a:buNone/>
            </a:pPr>
            <a:endParaRPr/>
          </a:p>
          <a:p>
            <a:pPr marL="0" lvl="0" indent="0" algn="l" rtl="0">
              <a:spcBef>
                <a:spcPts val="0"/>
              </a:spcBef>
              <a:spcAft>
                <a:spcPts val="0"/>
              </a:spcAft>
              <a:buNone/>
            </a:pPr>
            <a:r>
              <a:rPr lang="en-US"/>
              <a:t>📄 Reproduce el vídeo.</a:t>
            </a:r>
            <a:endParaRPr/>
          </a:p>
          <a:p>
            <a:pPr marL="0" lvl="0" indent="0" algn="l" rtl="0">
              <a:spcBef>
                <a:spcPts val="0"/>
              </a:spcBef>
              <a:spcAft>
                <a:spcPts val="0"/>
              </a:spcAft>
              <a:buNone/>
            </a:pPr>
            <a:endParaRPr/>
          </a:p>
          <a:p>
            <a:pPr marL="0" lvl="0" indent="0" algn="l" rtl="0">
              <a:spcBef>
                <a:spcPts val="0"/>
              </a:spcBef>
              <a:spcAft>
                <a:spcPts val="0"/>
              </a:spcAft>
              <a:buNone/>
            </a:pPr>
            <a:r>
              <a:rPr lang="en-US"/>
              <a:t>Después de reproducir el vídeo, puedes utilizar esta reflexión para reforzar el aprendizaje:</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a los participantes: «¿Habéis aprendido algo nuevo sobre la UE con el vídeo? ¿Ha habido algo sorprendente o diferente a lo que pensabais inicialmente?».</a:t>
            </a:r>
            <a:endParaRPr/>
          </a:p>
          <a:p>
            <a:pPr marL="0" lvl="0" indent="0" algn="l" rtl="0">
              <a:spcBef>
                <a:spcPts val="0"/>
              </a:spcBef>
              <a:spcAft>
                <a:spcPts val="0"/>
              </a:spcAft>
              <a:buNone/>
            </a:pPr>
            <a:endParaRPr/>
          </a:p>
          <a:p>
            <a:pPr marL="0" lvl="0" indent="0" algn="l" rtl="0">
              <a:spcBef>
                <a:spcPts val="0"/>
              </a:spcBef>
              <a:spcAft>
                <a:spcPts val="0"/>
              </a:spcAft>
              <a:buNone/>
            </a:pPr>
            <a:r>
              <a:rPr lang="en-US"/>
              <a:t>Esto te ayudará a hacer una transición fluida hacia debates más profundos sobre las instituciones y funciones de la UE. Puedes orientar la conversación hacia las áreas que los participantes consideren más relevantes o sorprendentes en función del contenido del vídeo.</a:t>
            </a:r>
            <a:endParaRPr/>
          </a:p>
        </p:txBody>
      </p:sp>
      <p:sp>
        <p:nvSpPr>
          <p:cNvPr id="188" name="Google Shape;188;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9" name="Google Shape;189;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7" name="Google Shape;197;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8" name="Google Shape;198;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«Esta diapositiva ofrece una visión general de las cuatro instituciones principales en las que nos centraremos: el Parlamento Europeo, el Consejo Europeo, la Comisión Europea y el Tribunal de Justicia de la UE. Cada una de ellas desempeña un papel crucial en el funcionamiento de la Unión Europea, y las examinaremos más detenidamente una por una.»</a:t>
            </a:r>
            <a:endParaRPr/>
          </a:p>
          <a:p>
            <a:pPr marL="0" lvl="0" indent="0" algn="l" rtl="0">
              <a:spcBef>
                <a:spcPts val="0"/>
              </a:spcBef>
              <a:spcAft>
                <a:spcPts val="0"/>
              </a:spcAft>
              <a:buNone/>
            </a:pPr>
            <a:endParaRPr/>
          </a:p>
          <a:p>
            <a:pPr marL="0" lvl="0" indent="0" algn="l" rtl="0">
              <a:spcBef>
                <a:spcPts val="0"/>
              </a:spcBef>
              <a:spcAft>
                <a:spcPts val="0"/>
              </a:spcAft>
              <a:buNone/>
            </a:pPr>
            <a:r>
              <a:rPr lang="en-US"/>
              <a:t>📄 Haz un breve resumen del papel de cada institución:</a:t>
            </a:r>
            <a:endParaRPr/>
          </a:p>
          <a:p>
            <a:pPr marL="0" lvl="0" indent="0" algn="l" rtl="0">
              <a:spcBef>
                <a:spcPts val="0"/>
              </a:spcBef>
              <a:spcAft>
                <a:spcPts val="0"/>
              </a:spcAft>
              <a:buNone/>
            </a:pPr>
            <a:endParaRPr/>
          </a:p>
          <a:p>
            <a:pPr marL="0" lvl="0" indent="0" algn="l" rtl="0">
              <a:spcBef>
                <a:spcPts val="0"/>
              </a:spcBef>
              <a:spcAft>
                <a:spcPts val="0"/>
              </a:spcAft>
              <a:buNone/>
            </a:pPr>
            <a:r>
              <a:rPr lang="en-US"/>
              <a:t>Parlamento Europeo: Representa a los ciudadanos de la UE y ejerce el poder legislativo.</a:t>
            </a:r>
            <a:endParaRPr/>
          </a:p>
          <a:p>
            <a:pPr marL="0" lvl="0" indent="0" algn="l" rtl="0">
              <a:spcBef>
                <a:spcPts val="0"/>
              </a:spcBef>
              <a:spcAft>
                <a:spcPts val="0"/>
              </a:spcAft>
              <a:buNone/>
            </a:pPr>
            <a:r>
              <a:rPr lang="en-US"/>
              <a:t>Consejo Europeo: Establece la dirección política de la UE.</a:t>
            </a:r>
            <a:endParaRPr/>
          </a:p>
          <a:p>
            <a:pPr marL="0" lvl="0" indent="0" algn="l" rtl="0">
              <a:spcBef>
                <a:spcPts val="0"/>
              </a:spcBef>
              <a:spcAft>
                <a:spcPts val="0"/>
              </a:spcAft>
              <a:buNone/>
            </a:pPr>
            <a:r>
              <a:rPr lang="en-US"/>
              <a:t>Comisión Europea: Órgano ejecutivo responsable de proponer y aplicar las leyes.</a:t>
            </a:r>
            <a:endParaRPr/>
          </a:p>
          <a:p>
            <a:pPr marL="0" lvl="0" indent="0" algn="l" rtl="0">
              <a:spcBef>
                <a:spcPts val="0"/>
              </a:spcBef>
              <a:spcAft>
                <a:spcPts val="0"/>
              </a:spcAft>
              <a:buNone/>
            </a:pPr>
            <a:r>
              <a:rPr lang="en-US"/>
              <a:t>Tribunal de Justicia de la UE: Garantiza la interpretación y aplicación uniformes de la legislación de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para los participantes:</a:t>
            </a:r>
            <a:endParaRPr/>
          </a:p>
          <a:p>
            <a:pPr marL="0" lvl="0" indent="0" algn="l" rtl="0">
              <a:spcBef>
                <a:spcPts val="0"/>
              </a:spcBef>
              <a:spcAft>
                <a:spcPts val="0"/>
              </a:spcAft>
              <a:buNone/>
            </a:pPr>
            <a:r>
              <a:rPr lang="en-US"/>
              <a:t>«¿Cuál de estas instituciones crees que tiene más impacto en la vida cotidiana de los ciudadanos? Por qué?»</a:t>
            </a:r>
            <a:endParaRPr/>
          </a:p>
        </p:txBody>
      </p:sp>
      <p:sp>
        <p:nvSpPr>
          <p:cNvPr id="200" name="Google Shape;200;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01" name="Google Shape;201;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19" name="Google Shape;219;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20" name="Google Shape;220;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«El Parlamento Europeo representa a los ciudadanos de la UE. Sus miembros son elegidos directamente cada cinco años, lo que lo convierte en un elemento clave de la democracia de la UE. La función legislativa del Parlamento incluye la codecisión con el Consejo de la UE, lo que garantiza que tanto los ciudadanos como los gobiernos nacionales tengan voz en las leyes de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Utiliza este ejemplo de legislación reciente aprobada por el Parlamento Europeo para mostrar su influencia en la vida cotidiana:</a:t>
            </a:r>
            <a:endParaRPr/>
          </a:p>
          <a:p>
            <a:pPr marL="0" lvl="0" indent="0" algn="l" rtl="0">
              <a:spcBef>
                <a:spcPts val="0"/>
              </a:spcBef>
              <a:spcAft>
                <a:spcPts val="0"/>
              </a:spcAft>
              <a:buNone/>
            </a:pPr>
            <a:endParaRPr/>
          </a:p>
          <a:p>
            <a:pPr marL="0" lvl="0" indent="0" algn="l" rtl="0">
              <a:spcBef>
                <a:spcPts val="0"/>
              </a:spcBef>
              <a:spcAft>
                <a:spcPts val="0"/>
              </a:spcAft>
              <a:buNone/>
            </a:pPr>
            <a:r>
              <a:rPr lang="en-US"/>
              <a:t>«El Parlamento Europeo desempeña un papel crucial en la configuración de leyes que afectan a la vida cotidiana de los ciudadanos de toda la UE. Un ejemplo reciente es la Ley de Servicios Digitales, aprobada en 2022. Esta ley pretende hacer del mundo en línea un espacio más seguro y justo para todos. Introduce medidas para combatir los contenidos ilegales en línea, fomentar la transparencia y proteger la privacidad de los usuarios. Por ejemplo, plataformas como Facebook o YouTube deben ahora asumir más responsabilidad por los contenidos nocivos que publiquen los usuarios. Esta legislación muestra cómo el Parlamento Europeo puede regular el espacio digital para millones de europeos».</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de reflexión:</a:t>
            </a:r>
            <a:endParaRPr/>
          </a:p>
          <a:p>
            <a:pPr marL="0" lvl="0" indent="0" algn="l" rtl="0">
              <a:spcBef>
                <a:spcPts val="0"/>
              </a:spcBef>
              <a:spcAft>
                <a:spcPts val="0"/>
              </a:spcAft>
              <a:buNone/>
            </a:pPr>
            <a:r>
              <a:rPr lang="en-US"/>
              <a:t>«¿Se te ocurre alguna forma en la que esta ley podría afectarte a ti o a alguien que conozcas cuando utilices las redes sociales o las plataformas en línea?».</a:t>
            </a:r>
            <a:endParaRPr/>
          </a:p>
        </p:txBody>
      </p:sp>
      <p:sp>
        <p:nvSpPr>
          <p:cNvPr id="222" name="Google Shape;222;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23" name="Google Shape;223;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8" name="Google Shape;238;p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39" name="Google Shape;239;p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«La Comisión Europea es el brazo ejecutivo de la UE y determina las políticas que afectan a los 27 Estados miembros. Propone nuevas leyes, ejecuta las decisiones y garantiza que la legislación de la UE se aplique de manera uniforme en todos los Estados miembros. La Comisión también gestiona las operaciones cotidianas, desde el manejo del presupuesto de la UE hasta la representación de la UE a nivel internacional.»</a:t>
            </a:r>
            <a:endParaRPr/>
          </a:p>
          <a:p>
            <a:pPr marL="0" lvl="0" indent="0" algn="l" rtl="0">
              <a:spcBef>
                <a:spcPts val="0"/>
              </a:spcBef>
              <a:spcAft>
                <a:spcPts val="0"/>
              </a:spcAft>
              <a:buNone/>
            </a:pPr>
            <a:endParaRPr/>
          </a:p>
          <a:p>
            <a:pPr marL="0" lvl="0" indent="0" algn="l" rtl="0">
              <a:spcBef>
                <a:spcPts val="0"/>
              </a:spcBef>
              <a:spcAft>
                <a:spcPts val="0"/>
              </a:spcAft>
              <a:buNone/>
            </a:pPr>
            <a:r>
              <a:rPr lang="en-US"/>
              <a:t>📄 Utiliza este ejemplo para explicar la influencia de la Comisión:</a:t>
            </a:r>
            <a:endParaRPr/>
          </a:p>
          <a:p>
            <a:pPr marL="0" lvl="0" indent="0" algn="l" rtl="0">
              <a:spcBef>
                <a:spcPts val="0"/>
              </a:spcBef>
              <a:spcAft>
                <a:spcPts val="0"/>
              </a:spcAft>
              <a:buNone/>
            </a:pPr>
            <a:r>
              <a:rPr lang="en-US"/>
              <a:t>«Uno de los programas estrella de la Comisión es Erasmus+, que ha dado a millones de europeos la oportunidad de estudiar, trabajar o hacer voluntariado en el extranjero. Además, el Pacto Verde Europeo, encabezado por la Comisión, está en el centro de los esfuerzos de Europa por convertirse en el primer continente del mundo neutro para el clima en 2050, centrándose en la sostenibilidad en el transporte, la energía y la agricultura.»</a:t>
            </a:r>
            <a:endParaRPr/>
          </a:p>
          <a:p>
            <a:pPr marL="0" lvl="0" indent="0" algn="l" rtl="0">
              <a:spcBef>
                <a:spcPts val="0"/>
              </a:spcBef>
              <a:spcAft>
                <a:spcPts val="0"/>
              </a:spcAft>
              <a:buNone/>
            </a:pPr>
            <a:endParaRPr/>
          </a:p>
          <a:p>
            <a:pPr marL="0" lvl="0" indent="0" algn="l" rtl="0">
              <a:spcBef>
                <a:spcPts val="0"/>
              </a:spcBef>
              <a:spcAft>
                <a:spcPts val="0"/>
              </a:spcAft>
              <a:buNone/>
            </a:pPr>
            <a:r>
              <a:rPr lang="en-US"/>
              <a:t>Actividad:</a:t>
            </a:r>
            <a:endParaRPr/>
          </a:p>
          <a:p>
            <a:pPr marL="0" lvl="0" indent="0" algn="l" rtl="0">
              <a:spcBef>
                <a:spcPts val="0"/>
              </a:spcBef>
              <a:spcAft>
                <a:spcPts val="0"/>
              </a:spcAft>
              <a:buNone/>
            </a:pPr>
            <a:r>
              <a:rPr lang="en-US"/>
              <a:t>«Piensa en cómo el Pacto Verde Europeo o Erasmus+ podrían repercutir en el futuro de los jóvenes, especialmente de aquellos que quizá no hayan tenido antes oportunidades de viajar o estudiar en el extranjero. ¿Cómo crees que estos programas podrían beneficiar a tu país o comunidad?».</a:t>
            </a:r>
            <a:endParaRPr/>
          </a:p>
        </p:txBody>
      </p:sp>
      <p:sp>
        <p:nvSpPr>
          <p:cNvPr id="241" name="Google Shape;241;p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2" name="Google Shape;242;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57" name="Google Shape;257;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58" name="Google Shape;258;p1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a:t>☺ «El Tribunal de Justicia de la UE vela por que las leyes de la UE se apliquen de manera uniforme en todos los Estados miembros. Si un país o una institución de la UE incumple la ley, el TJUE tiene potestad para intervenir y garantizar su cumplimiento.»</a:t>
            </a:r>
            <a:endParaRPr/>
          </a:p>
          <a:p>
            <a:pPr marL="0" lvl="0" indent="0" algn="l" rtl="0">
              <a:spcBef>
                <a:spcPts val="0"/>
              </a:spcBef>
              <a:spcAft>
                <a:spcPts val="0"/>
              </a:spcAft>
              <a:buNone/>
            </a:pPr>
            <a:endParaRPr b="0"/>
          </a:p>
          <a:p>
            <a:pPr marL="0" lvl="0" indent="0" algn="l" rtl="0">
              <a:spcBef>
                <a:spcPts val="0"/>
              </a:spcBef>
              <a:spcAft>
                <a:spcPts val="0"/>
              </a:spcAft>
              <a:buNone/>
            </a:pPr>
            <a:r>
              <a:rPr lang="en-US" b="0"/>
              <a:t>📄 Utiliza un ejemplo del mundo real, como las sentencias del GDPR, para mostrar cómo el TJUE afecta a los derechos de los ciudadanos.</a:t>
            </a:r>
            <a:endParaRPr/>
          </a:p>
          <a:p>
            <a:pPr marL="0" lvl="0" indent="0" algn="l" rtl="0">
              <a:spcBef>
                <a:spcPts val="0"/>
              </a:spcBef>
              <a:spcAft>
                <a:spcPts val="0"/>
              </a:spcAft>
              <a:buNone/>
            </a:pPr>
            <a:r>
              <a:rPr lang="en-US" b="0"/>
              <a:t>Por ejemplo:</a:t>
            </a:r>
            <a:endParaRPr/>
          </a:p>
          <a:p>
            <a:pPr marL="0" lvl="0" indent="0" algn="l" rtl="0">
              <a:spcBef>
                <a:spcPts val="0"/>
              </a:spcBef>
              <a:spcAft>
                <a:spcPts val="0"/>
              </a:spcAft>
              <a:buNone/>
            </a:pPr>
            <a:r>
              <a:rPr lang="en-US" b="0"/>
              <a:t>«En 2024, el TJUE dictó una sentencia histórica en relación con las infracciones del GDPR (Reglamento General de Protección de Datos), en la que una importante empresa tecnológica fue multada por no obtener el consentimiento explícito del usuario para el uso de datos personales. Esta decisión reforzó los derechos de los ciudadanos a la privacidad y la protección de datos en toda la UE. Es un ejemplo de cómo las sentencias del Tribunal afectan no solo a las empresas, sino también a la forma en que se manejan los datos personales de los ciudadanos de la UE.»</a:t>
            </a:r>
            <a:endParaRPr/>
          </a:p>
          <a:p>
            <a:pPr marL="0" lvl="0" indent="0" algn="l" rtl="0">
              <a:spcBef>
                <a:spcPts val="0"/>
              </a:spcBef>
              <a:spcAft>
                <a:spcPts val="0"/>
              </a:spcAft>
              <a:buNone/>
            </a:pPr>
            <a:endParaRPr b="0"/>
          </a:p>
          <a:p>
            <a:pPr marL="0" lvl="0" indent="0" algn="l" rtl="0">
              <a:spcBef>
                <a:spcPts val="0"/>
              </a:spcBef>
              <a:spcAft>
                <a:spcPts val="0"/>
              </a:spcAft>
              <a:buNone/>
            </a:pPr>
            <a:r>
              <a:rPr lang="en-US"/>
              <a:t>🖈</a:t>
            </a:r>
            <a:r>
              <a:rPr lang="en-US" b="0"/>
              <a:t> Actividad:</a:t>
            </a:r>
            <a:endParaRPr/>
          </a:p>
          <a:p>
            <a:pPr marL="0" lvl="0" indent="0" algn="l" rtl="0">
              <a:spcBef>
                <a:spcPts val="0"/>
              </a:spcBef>
              <a:spcAft>
                <a:spcPts val="0"/>
              </a:spcAft>
              <a:buNone/>
            </a:pPr>
            <a:r>
              <a:rPr lang="en-US" b="0"/>
              <a:t>«¿Cómo creéis que esta sentencia puede cambiar la forma en que las empresas interactúan con vuestros datos personales? ¿Habéis notado cambios en las políticas de privacidad de apps y webs?»</a:t>
            </a:r>
            <a:endParaRPr b="0"/>
          </a:p>
        </p:txBody>
      </p:sp>
      <p:sp>
        <p:nvSpPr>
          <p:cNvPr id="260" name="Google Shape;260;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61" name="Google Shape;261;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77" name="Google Shape;277;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78" name="Google Shape;278;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«El Consejo Europeo está compuesto por los Jefes de Estado o de Gobierno de los países miembros de la UE. Proporciona a la UE orientación y prioridades políticas generales, pero no aprueba leyes. El Consejo Europeo participa a menudo en la configuración de las grandes decisiones políticas, sobre todo en tiempos de crisis o cuando se definen objetivos a largo plazo.»</a:t>
            </a:r>
            <a:endParaRPr/>
          </a:p>
          <a:p>
            <a:pPr marL="0" lvl="0" indent="0" algn="l" rtl="0">
              <a:spcBef>
                <a:spcPts val="0"/>
              </a:spcBef>
              <a:spcAft>
                <a:spcPts val="0"/>
              </a:spcAft>
              <a:buNone/>
            </a:pPr>
            <a:endParaRPr/>
          </a:p>
          <a:p>
            <a:pPr marL="0" lvl="0" indent="0" algn="l" rtl="0">
              <a:spcBef>
                <a:spcPts val="0"/>
              </a:spcBef>
              <a:spcAft>
                <a:spcPts val="0"/>
              </a:spcAft>
              <a:buNone/>
            </a:pPr>
            <a:r>
              <a:rPr lang="en-US"/>
              <a:t>📄 Ejemplo destacado:</a:t>
            </a:r>
            <a:endParaRPr/>
          </a:p>
          <a:p>
            <a:pPr marL="0" lvl="0" indent="0" algn="l" rtl="0">
              <a:spcBef>
                <a:spcPts val="0"/>
              </a:spcBef>
              <a:spcAft>
                <a:spcPts val="0"/>
              </a:spcAft>
              <a:buNone/>
            </a:pPr>
            <a:r>
              <a:rPr lang="en-US"/>
              <a:t>«En los últimos años, el Consejo Europeo desempeñó un papel fundamental a la hora de decidir la respuesta de la UE a la pandemia de COVID-19. Influyó en decisiones clave relativas al Plan de Recuperación de la UE, un paquete de apoyo financiero para ayudar a los Estados miembros a reconstruirse tras la pandemia. El Consejo Europeo también decidió sobre el enfoque general de la seguridad energética en respuesta a la guerra en Ucrania.»</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para los participantes:</a:t>
            </a:r>
            <a:endParaRPr/>
          </a:p>
          <a:p>
            <a:pPr marL="0" lvl="0" indent="0" algn="l" rtl="0">
              <a:spcBef>
                <a:spcPts val="0"/>
              </a:spcBef>
              <a:spcAft>
                <a:spcPts val="0"/>
              </a:spcAft>
              <a:buNone/>
            </a:pPr>
            <a:r>
              <a:rPr lang="en-US"/>
              <a:t>«¿Se te ocurre algún ejemplo de decisión política importante en la que haya influido el Consejo Europeo?».</a:t>
            </a:r>
            <a:endParaRPr/>
          </a:p>
          <a:p>
            <a:pPr marL="0" lvl="0" indent="0" algn="l" rtl="0">
              <a:spcBef>
                <a:spcPts val="0"/>
              </a:spcBef>
              <a:spcAft>
                <a:spcPts val="0"/>
              </a:spcAft>
              <a:buNone/>
            </a:pPr>
            <a:endParaRPr/>
          </a:p>
          <a:p>
            <a:pPr marL="0" lvl="0" indent="0" algn="l" rtl="0">
              <a:spcBef>
                <a:spcPts val="0"/>
              </a:spcBef>
              <a:spcAft>
                <a:spcPts val="0"/>
              </a:spcAft>
              <a:buNone/>
            </a:pPr>
            <a:r>
              <a:rPr lang="en-US"/>
              <a:t>Ejemplos para orientar a los participantes:</a:t>
            </a:r>
            <a:endParaRPr/>
          </a:p>
          <a:p>
            <a:pPr marL="0" lvl="0" indent="0" algn="l" rtl="0">
              <a:spcBef>
                <a:spcPts val="0"/>
              </a:spcBef>
              <a:spcAft>
                <a:spcPts val="0"/>
              </a:spcAft>
              <a:buNone/>
            </a:pPr>
            <a:r>
              <a:rPr lang="en-US"/>
              <a:t>- La decisión sobre las negociaciones del Brexit y el establecimiento de las directrices para la salida del Reino Unido de la UE.</a:t>
            </a:r>
            <a:endParaRPr/>
          </a:p>
          <a:p>
            <a:pPr marL="0" lvl="0" indent="0" algn="l" rtl="0">
              <a:spcBef>
                <a:spcPts val="0"/>
              </a:spcBef>
              <a:spcAft>
                <a:spcPts val="0"/>
              </a:spcAft>
              <a:buNone/>
            </a:pPr>
            <a:r>
              <a:rPr lang="en-US"/>
              <a:t>- El establecimiento de la posición de la UE sobre los objetivos climáticos en el Pacto Verde Europeo, en el que el Consejo Europeo se comprometió a la neutralidad climática para 2050.</a:t>
            </a:r>
            <a:endParaRPr/>
          </a:p>
          <a:p>
            <a:pPr marL="0" lvl="0" indent="0" algn="l" rtl="0">
              <a:spcBef>
                <a:spcPts val="0"/>
              </a:spcBef>
              <a:spcAft>
                <a:spcPts val="0"/>
              </a:spcAft>
              <a:buNone/>
            </a:pPr>
            <a:r>
              <a:rPr lang="en-US"/>
              <a:t>- Respuesta a la crisis de Ucrania, incluida la configuración de sanciones contra Rusia y políticas energéticas para reducir la dependencia del gas ruso.</a:t>
            </a:r>
            <a:endParaRPr/>
          </a:p>
        </p:txBody>
      </p:sp>
      <p:sp>
        <p:nvSpPr>
          <p:cNvPr id="280" name="Google Shape;280;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1" name="Google Shape;281;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97" name="Google Shape;297;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98" name="Google Shape;298;p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«Ahora, detengámonos un momento para aclarar un punto importante. Hay tres instituciones que suenan parecidas pero tienen funciones muy diferentes.»</a:t>
            </a:r>
            <a:endParaRPr/>
          </a:p>
          <a:p>
            <a:pPr marL="0" lvl="0" indent="0" algn="l" rtl="0">
              <a:spcBef>
                <a:spcPts val="0"/>
              </a:spcBef>
              <a:spcAft>
                <a:spcPts val="0"/>
              </a:spcAft>
              <a:buNone/>
            </a:pPr>
            <a:endParaRPr/>
          </a:p>
          <a:p>
            <a:pPr marL="0" lvl="0" indent="0" algn="l" rtl="0">
              <a:spcBef>
                <a:spcPts val="0"/>
              </a:spcBef>
              <a:spcAft>
                <a:spcPts val="0"/>
              </a:spcAft>
              <a:buNone/>
            </a:pPr>
            <a:r>
              <a:rPr lang="en-US"/>
              <a:t>📄 Explica las diferencias entre estas tres instituciones:</a:t>
            </a:r>
            <a:endParaRPr/>
          </a:p>
          <a:p>
            <a:pPr marL="0" lvl="0" indent="0" algn="l" rtl="0">
              <a:spcBef>
                <a:spcPts val="0"/>
              </a:spcBef>
              <a:spcAft>
                <a:spcPts val="0"/>
              </a:spcAft>
              <a:buNone/>
            </a:pPr>
            <a:r>
              <a:rPr lang="en-US"/>
              <a:t>Consejo Europeo:</a:t>
            </a:r>
            <a:endParaRPr/>
          </a:p>
          <a:p>
            <a:pPr marL="0" lvl="0" indent="0" algn="l" rtl="0">
              <a:spcBef>
                <a:spcPts val="0"/>
              </a:spcBef>
              <a:spcAft>
                <a:spcPts val="0"/>
              </a:spcAft>
              <a:buNone/>
            </a:pPr>
            <a:r>
              <a:rPr lang="en-US"/>
              <a:t>«El Consejo Europeo se reúne al menos cuatro veces al año, y estas reuniones suelen denominarse «Cumbres de la UE». El Presidente del Consejo Europeo es elegido para un mandato de dos años y medio, y este órgano tiene un papel crucial en la gestión de las crisis que afectan a la UE.»</a:t>
            </a:r>
            <a:endParaRPr/>
          </a:p>
          <a:p>
            <a:pPr marL="0" lvl="0" indent="0" algn="l" rtl="0">
              <a:spcBef>
                <a:spcPts val="0"/>
              </a:spcBef>
              <a:spcAft>
                <a:spcPts val="0"/>
              </a:spcAft>
              <a:buNone/>
            </a:pPr>
            <a:r>
              <a:rPr lang="en-US"/>
              <a:t>«Una distinción importante es que, aunque establece la dirección general, no se ocupa de la gestión diaria ni de aprobar leyes».</a:t>
            </a:r>
            <a:endParaRPr/>
          </a:p>
          <a:p>
            <a:pPr marL="0" lvl="0" indent="0" algn="l" rtl="0">
              <a:spcBef>
                <a:spcPts val="0"/>
              </a:spcBef>
              <a:spcAft>
                <a:spcPts val="0"/>
              </a:spcAft>
              <a:buNone/>
            </a:pPr>
            <a:endParaRPr/>
          </a:p>
          <a:p>
            <a:pPr marL="0" lvl="0" indent="0" algn="l" rtl="0">
              <a:spcBef>
                <a:spcPts val="0"/>
              </a:spcBef>
              <a:spcAft>
                <a:spcPts val="0"/>
              </a:spcAft>
              <a:buNone/>
            </a:pPr>
            <a:r>
              <a:rPr lang="en-US"/>
              <a:t>Consejo de la UE:</a:t>
            </a:r>
            <a:endParaRPr/>
          </a:p>
          <a:p>
            <a:pPr marL="0" lvl="0" indent="0" algn="l" rtl="0">
              <a:spcBef>
                <a:spcPts val="0"/>
              </a:spcBef>
              <a:spcAft>
                <a:spcPts val="0"/>
              </a:spcAft>
              <a:buNone/>
            </a:pPr>
            <a:r>
              <a:rPr lang="en-US"/>
              <a:t>«También conocido como «Consejo de Ministros», esta institución representa a los gobiernos nacionales y cambia su configuración en función del tema que se debata. Por ejemplo, si el tema es la agricultura, se reunirán los ministros de agricultura de cada Estado miembro. Comparte la responsabilidad legislativa con el Parlamento Europeo».</a:t>
            </a:r>
            <a:endParaRPr/>
          </a:p>
          <a:p>
            <a:pPr marL="0" lvl="0" indent="0" algn="l" rtl="0">
              <a:spcBef>
                <a:spcPts val="0"/>
              </a:spcBef>
              <a:spcAft>
                <a:spcPts val="0"/>
              </a:spcAft>
              <a:buNone/>
            </a:pPr>
            <a:r>
              <a:rPr lang="en-US"/>
              <a:t>«Este Consejo trabaja bajo lo que se llama una presidencia rotatoria, lo que significa que un país diferente de la UE ocupa la presidencia cada seis meses.»</a:t>
            </a:r>
            <a:endParaRPr/>
          </a:p>
          <a:p>
            <a:pPr marL="0" lvl="0" indent="0" algn="l" rtl="0">
              <a:spcBef>
                <a:spcPts val="0"/>
              </a:spcBef>
              <a:spcAft>
                <a:spcPts val="0"/>
              </a:spcAft>
              <a:buNone/>
            </a:pPr>
            <a:endParaRPr/>
          </a:p>
          <a:p>
            <a:pPr marL="0" lvl="0" indent="0" algn="l" rtl="0">
              <a:spcBef>
                <a:spcPts val="0"/>
              </a:spcBef>
              <a:spcAft>
                <a:spcPts val="0"/>
              </a:spcAft>
              <a:buNone/>
            </a:pPr>
            <a:r>
              <a:rPr lang="en-US"/>
              <a:t>Consejo de Europa:</a:t>
            </a:r>
            <a:endParaRPr/>
          </a:p>
          <a:p>
            <a:pPr marL="0" lvl="0" indent="0" algn="l" rtl="0">
              <a:spcBef>
                <a:spcPts val="0"/>
              </a:spcBef>
              <a:spcAft>
                <a:spcPts val="0"/>
              </a:spcAft>
              <a:buNone/>
            </a:pPr>
            <a:r>
              <a:rPr lang="en-US"/>
              <a:t>«El logro más conocido del Consejo de Europa es el Convenio Europeo de Derechos Humanos, que estableció el Tribunal Europeo de Derechos Humanos (TEDH). El tribunal conoce de casos de presuntas violaciones de los derechos humanos y desempeña un papel clave en la defensa de la democracia en toda Europa.»</a:t>
            </a:r>
            <a:endParaRPr/>
          </a:p>
          <a:p>
            <a:pPr marL="0" lvl="0" indent="0" algn="l" rtl="0">
              <a:spcBef>
                <a:spcPts val="0"/>
              </a:spcBef>
              <a:spcAft>
                <a:spcPts val="0"/>
              </a:spcAft>
              <a:buNone/>
            </a:pPr>
            <a:r>
              <a:rPr lang="en-US"/>
              <a:t>«Nótese que el Consejo de Europa es anterior a la UE e incluye países que no son miembros de la UE, lo que subraya su mayor alcance más allá de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Reflexión:</a:t>
            </a:r>
            <a:endParaRPr/>
          </a:p>
          <a:p>
            <a:pPr marL="0" lvl="0" indent="0" algn="l" rtl="0">
              <a:spcBef>
                <a:spcPts val="0"/>
              </a:spcBef>
              <a:spcAft>
                <a:spcPts val="0"/>
              </a:spcAft>
              <a:buNone/>
            </a:pPr>
            <a:r>
              <a:rPr lang="en-US"/>
              <a:t>«¿Se te ocurre algún ejemplo concreto en el que sea importante conocer la diferencia entre estas instituciones? ¿Por qué crees que hay tanta confusión entre ellas?».</a:t>
            </a:r>
            <a:endParaRPr/>
          </a:p>
        </p:txBody>
      </p:sp>
      <p:sp>
        <p:nvSpPr>
          <p:cNvPr id="300" name="Google Shape;300;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01" name="Google Shape;301;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1" name="Google Shape;331;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32" name="Google Shape;332;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«En esta diapositiva presentamos el flujo de cómo la Unión Europea elabora leyes y toma decisiones. El proceso comienza con la Comisión Europea, que propone nueva legislación. A partir de ahí, la propuesta es revisada tanto por el Parlamento Europeo, que representa a los ciudadanos, como por el Consejo de la UE, que representa a los Estados miembros. Pueden negociar, modificar y deben acordar una versión final conjunta antes de que la ley pueda ser adoptada.»</a:t>
            </a:r>
            <a:endParaRPr/>
          </a:p>
          <a:p>
            <a:pPr marL="0" lvl="0" indent="0" algn="l" rtl="0">
              <a:spcBef>
                <a:spcPts val="0"/>
              </a:spcBef>
              <a:spcAft>
                <a:spcPts val="0"/>
              </a:spcAft>
              <a:buNone/>
            </a:pPr>
            <a:endParaRPr/>
          </a:p>
          <a:p>
            <a:pPr marL="0" lvl="0" indent="0" algn="l" rtl="0">
              <a:spcBef>
                <a:spcPts val="0"/>
              </a:spcBef>
              <a:spcAft>
                <a:spcPts val="0"/>
              </a:spcAft>
              <a:buNone/>
            </a:pPr>
            <a:r>
              <a:rPr lang="en-US"/>
              <a:t>📄 Destaca cómo este proceso garantiza tanto la representación democrática como la inclusión de los gobiernos nacionales en el proceso legislativo. Puedes consultar el diagrama para guiar a los participantes a través de los pasos.</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de debate:</a:t>
            </a:r>
            <a:endParaRPr/>
          </a:p>
          <a:p>
            <a:pPr marL="0" lvl="0" indent="0" algn="l" rtl="0">
              <a:spcBef>
                <a:spcPts val="0"/>
              </a:spcBef>
              <a:spcAft>
                <a:spcPts val="0"/>
              </a:spcAft>
              <a:buNone/>
            </a:pPr>
            <a:r>
              <a:rPr lang="en-US"/>
              <a:t>«¿Cuáles crees que son los beneficios de involucrar a múltiples instituciones en el proceso legislativo?».</a:t>
            </a:r>
            <a:endParaRPr/>
          </a:p>
        </p:txBody>
      </p:sp>
      <p:sp>
        <p:nvSpPr>
          <p:cNvPr id="334" name="Google Shape;334;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5" name="Google Shape;335;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75" name="Google Shape;375;p1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76" name="Google Shape;376;p1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«Esta diapositiva detalla los tres principales procesos de toma de decisiones en la UE: el procedimiento legislativo ordinario, el procedimiento de consulta y el procedimiento de consentimiento. Cada uno de ellos tiene una función específica, en función del ámbito político, y garantiza que las decisiones se tomen de forma eficiente y democrática.»</a:t>
            </a:r>
            <a:endParaRPr/>
          </a:p>
          <a:p>
            <a:pPr marL="0" lvl="0" indent="0" algn="l" rtl="0">
              <a:spcBef>
                <a:spcPts val="0"/>
              </a:spcBef>
              <a:spcAft>
                <a:spcPts val="0"/>
              </a:spcAft>
              <a:buNone/>
            </a:pPr>
            <a:endParaRPr/>
          </a:p>
          <a:p>
            <a:pPr marL="0" lvl="0" indent="0" algn="l" rtl="0">
              <a:spcBef>
                <a:spcPts val="0"/>
              </a:spcBef>
              <a:spcAft>
                <a:spcPts val="0"/>
              </a:spcAft>
              <a:buNone/>
            </a:pPr>
            <a:r>
              <a:rPr lang="en-US"/>
              <a:t>📄 Utiliza estudios de casos o ejemplos reales de legislación aprobada utilizando cada uno de estos procedimientos para que el contenido resulte más atractivo. Destaca la importancia de los controles y equilibrios democráticos, así como el modo en que estos procedimientos contribuyen a la gobernanza de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Ejemplos reales de legislación aprobada utilizando los tres procedimientos:</a:t>
            </a:r>
            <a:endParaRPr/>
          </a:p>
          <a:p>
            <a:pPr marL="0" lvl="0" indent="0" algn="l" rtl="0">
              <a:spcBef>
                <a:spcPts val="0"/>
              </a:spcBef>
              <a:spcAft>
                <a:spcPts val="0"/>
              </a:spcAft>
              <a:buNone/>
            </a:pPr>
            <a:endParaRPr/>
          </a:p>
          <a:p>
            <a:pPr marL="0" lvl="0" indent="0" algn="l" rtl="0">
              <a:spcBef>
                <a:spcPts val="0"/>
              </a:spcBef>
              <a:spcAft>
                <a:spcPts val="0"/>
              </a:spcAft>
              <a:buNone/>
            </a:pPr>
            <a:r>
              <a:rPr lang="en-US"/>
              <a:t>1. Procedimiento legislativo ordinario - Reglamento General de Protección de Datos (RGPD):</a:t>
            </a:r>
            <a:endParaRPr/>
          </a:p>
          <a:p>
            <a:pPr marL="0" lvl="0" indent="0" algn="l" rtl="0">
              <a:spcBef>
                <a:spcPts val="0"/>
              </a:spcBef>
              <a:spcAft>
                <a:spcPts val="0"/>
              </a:spcAft>
              <a:buNone/>
            </a:pPr>
            <a:r>
              <a:rPr lang="en-US"/>
              <a:t>Este reglamento clave se aprobó mediante el procedimiento legislativo ordinario, en el que tanto el Parlamento Europeo como el Consejo de la UE aprobaron el texto final. El GDPR ha tenido un impacto masivo en los derechos de privacidad en toda Europa.</a:t>
            </a:r>
            <a:endParaRPr/>
          </a:p>
          <a:p>
            <a:pPr marL="0" lvl="0" indent="0" algn="l" rtl="0">
              <a:spcBef>
                <a:spcPts val="0"/>
              </a:spcBef>
              <a:spcAft>
                <a:spcPts val="0"/>
              </a:spcAft>
              <a:buNone/>
            </a:pPr>
            <a:endParaRPr/>
          </a:p>
          <a:p>
            <a:pPr marL="0" lvl="0" indent="0" algn="l" rtl="0">
              <a:spcBef>
                <a:spcPts val="0"/>
              </a:spcBef>
              <a:spcAft>
                <a:spcPts val="0"/>
              </a:spcAft>
              <a:buNone/>
            </a:pPr>
            <a:r>
              <a:rPr lang="en-US"/>
              <a:t>2. Procedimiento de consulta - Reforma de la Política Agrícola Común (PAC):</a:t>
            </a:r>
            <a:endParaRPr/>
          </a:p>
          <a:p>
            <a:pPr marL="0" lvl="0" indent="0" algn="l" rtl="0">
              <a:spcBef>
                <a:spcPts val="0"/>
              </a:spcBef>
              <a:spcAft>
                <a:spcPts val="0"/>
              </a:spcAft>
              <a:buNone/>
            </a:pPr>
            <a:r>
              <a:rPr lang="en-US"/>
              <a:t>Aunque el Parlamento sólo puede emitir un dictamen en el marco de este procedimiento, su proceso de consulta ha contribuido a dar forma a las reformas de la política agrícola en toda la UE. La decisión final corresponde al Consejo.</a:t>
            </a:r>
            <a:endParaRPr/>
          </a:p>
          <a:p>
            <a:pPr marL="0" lvl="0" indent="0" algn="l" rtl="0">
              <a:spcBef>
                <a:spcPts val="0"/>
              </a:spcBef>
              <a:spcAft>
                <a:spcPts val="0"/>
              </a:spcAft>
              <a:buNone/>
            </a:pPr>
            <a:endParaRPr/>
          </a:p>
          <a:p>
            <a:pPr marL="0" lvl="0" indent="0" algn="l" rtl="0">
              <a:spcBef>
                <a:spcPts val="0"/>
              </a:spcBef>
              <a:spcAft>
                <a:spcPts val="0"/>
              </a:spcAft>
              <a:buNone/>
            </a:pPr>
            <a:r>
              <a:rPr lang="en-US"/>
              <a:t>3. Procedimiento de consentimiento - Acuerdo de comercio y cooperación UE-Reino Unido:</a:t>
            </a:r>
            <a:endParaRPr/>
          </a:p>
          <a:p>
            <a:pPr marL="0" lvl="0" indent="0" algn="l" rtl="0">
              <a:spcBef>
                <a:spcPts val="0"/>
              </a:spcBef>
              <a:spcAft>
                <a:spcPts val="0"/>
              </a:spcAft>
              <a:buNone/>
            </a:pPr>
            <a:r>
              <a:rPr lang="en-US"/>
              <a:t>Después del Brexit, el Parlamento Europeo tuvo que dar su consentimiento a este acuerdo crítico antes de que pudiera ser ratificado, lo que demuestra cómo el papel del Parlamento ayuda a garantizar la responsabilidad democrática.</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para la reflexión:</a:t>
            </a:r>
            <a:endParaRPr/>
          </a:p>
          <a:p>
            <a:pPr marL="0" lvl="0" indent="0" algn="l" rtl="0">
              <a:spcBef>
                <a:spcPts val="0"/>
              </a:spcBef>
              <a:spcAft>
                <a:spcPts val="0"/>
              </a:spcAft>
              <a:buNone/>
            </a:pPr>
            <a:r>
              <a:rPr lang="en-US"/>
              <a:t>«¿Por qué creéis que la UE utiliza procedimientos diferentes para los distintos tipos de legislación?».</a:t>
            </a:r>
            <a:endParaRPr/>
          </a:p>
        </p:txBody>
      </p:sp>
      <p:sp>
        <p:nvSpPr>
          <p:cNvPr id="378" name="Google Shape;378;p1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79" name="Google Shape;379;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2" name="Google Shape;402;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03" name="Google Shape;403;p1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«Pasamos ahora al Módulo 2, en el que exploraremos los valores y objetivos fundamentales de la Unión Europea. Comprender estos principios nos permitirá entender qué defiende la UE y cómo sus políticas y acciones se guían por estos valores.»</a:t>
            </a:r>
            <a:endParaRPr/>
          </a:p>
          <a:p>
            <a:pPr marL="0" lvl="0" indent="0" algn="l" rtl="0">
              <a:spcBef>
                <a:spcPts val="0"/>
              </a:spcBef>
              <a:spcAft>
                <a:spcPts val="0"/>
              </a:spcAft>
              <a:buNone/>
            </a:pPr>
            <a:endParaRPr/>
          </a:p>
          <a:p>
            <a:pPr marL="0" lvl="0" indent="0" algn="l" rtl="0">
              <a:spcBef>
                <a:spcPts val="0"/>
              </a:spcBef>
              <a:spcAft>
                <a:spcPts val="0"/>
              </a:spcAft>
              <a:buNone/>
            </a:pPr>
            <a:r>
              <a:rPr lang="en-US"/>
              <a:t>📄 Puedes hacer una transición suave desde el Módulo 1 haciendo hincapié en cómo las instituciones de la UE operan dentro de un marco que se sustenta en estos valores y objetivos compartidos.</a:t>
            </a:r>
            <a:endParaRPr/>
          </a:p>
        </p:txBody>
      </p:sp>
      <p:sp>
        <p:nvSpPr>
          <p:cNvPr id="405" name="Google Shape;405;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6" name="Google Shape;406;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4" name="Google Shape;414;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15" name="Google Shape;415;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«En esta diapositiva presentamos los valores fundamentales de la Unión Europea. Estos principios garantizan que la UE actúe como una fuerza del bien tanto a nivel interno como mundial, promoviendo la paz, los derechos humanos y la igualdad. Estos valores son compartidos por todos los Estados miembros y deben ser respetados por cualquier país que desee adherirse a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Introduce este tema mostrando cómo estos valores son la base de la toma de decisiones de la UE y de su funcionamiento general. Puedes preguntar a los participantes cuáles creen que son los valores más importantes para una unión fuerte de naciones.</a:t>
            </a:r>
            <a:endParaRPr/>
          </a:p>
        </p:txBody>
      </p:sp>
      <p:sp>
        <p:nvSpPr>
          <p:cNvPr id="417" name="Google Shape;417;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8" name="Google Shape;418;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55" name="Google Shape;455;p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56" name="Google Shape;456;p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«Aquí profundizamos en tres de los valores fundamentales: dignidad humana, libertad y democracia. Estos valores garantizan el respeto de los derechos y libertades de cada persona, asegurando que la UE siga siendo un faro de gobernanza democrática tanto dentro como fuera de sus fronteras.»</a:t>
            </a:r>
            <a:endParaRPr/>
          </a:p>
          <a:p>
            <a:pPr marL="0" lvl="0" indent="0" algn="l" rtl="0">
              <a:spcBef>
                <a:spcPts val="0"/>
              </a:spcBef>
              <a:spcAft>
                <a:spcPts val="0"/>
              </a:spcAft>
              <a:buNone/>
            </a:pPr>
            <a:endParaRPr/>
          </a:p>
          <a:p>
            <a:pPr marL="0" lvl="0" indent="0" algn="l" rtl="0">
              <a:spcBef>
                <a:spcPts val="0"/>
              </a:spcBef>
              <a:spcAft>
                <a:spcPts val="0"/>
              </a:spcAft>
              <a:buNone/>
            </a:pPr>
            <a:r>
              <a:rPr lang="en-US"/>
              <a:t>🖈 Actividad de debate: Pide a los participantes que piensen en ejemplos en los que estos valores puedan haber sido cuestionados, ya sea dentro de la UE o a nivel mundial. Cómo aborda la UE estos desafíos?</a:t>
            </a:r>
            <a:endParaRPr/>
          </a:p>
          <a:p>
            <a:pPr marL="0" lvl="0" indent="0" algn="l" rtl="0">
              <a:spcBef>
                <a:spcPts val="0"/>
              </a:spcBef>
              <a:spcAft>
                <a:spcPts val="0"/>
              </a:spcAft>
              <a:buNone/>
            </a:pPr>
            <a:endParaRPr/>
          </a:p>
          <a:p>
            <a:pPr marL="0" lvl="0" indent="0" algn="l" rtl="0">
              <a:spcBef>
                <a:spcPts val="0"/>
              </a:spcBef>
              <a:spcAft>
                <a:spcPts val="0"/>
              </a:spcAft>
              <a:buNone/>
            </a:pPr>
            <a:r>
              <a:rPr lang="en-US"/>
              <a:t>📄Notas para orientar el debate:</a:t>
            </a:r>
            <a:endParaRPr/>
          </a:p>
          <a:p>
            <a:pPr marL="0" lvl="0" indent="0" algn="l" rtl="0">
              <a:spcBef>
                <a:spcPts val="0"/>
              </a:spcBef>
              <a:spcAft>
                <a:spcPts val="0"/>
              </a:spcAft>
              <a:buNone/>
            </a:pPr>
            <a:r>
              <a:rPr lang="en-US"/>
              <a:t>☺"Exploremos algunos ejemplos en los que se han puesto en tela de juicio valores fundamentales como la dignidad humana, la libertad y la democracia:»</a:t>
            </a:r>
            <a:endParaRPr/>
          </a:p>
          <a:p>
            <a:pPr marL="0" lvl="0" indent="0" algn="l" rtl="0">
              <a:spcBef>
                <a:spcPts val="0"/>
              </a:spcBef>
              <a:spcAft>
                <a:spcPts val="0"/>
              </a:spcAft>
              <a:buNone/>
            </a:pPr>
            <a:endParaRPr/>
          </a:p>
          <a:p>
            <a:pPr marL="0" lvl="0" indent="0" algn="l" rtl="0">
              <a:spcBef>
                <a:spcPts val="0"/>
              </a:spcBef>
              <a:spcAft>
                <a:spcPts val="0"/>
              </a:spcAft>
              <a:buNone/>
            </a:pPr>
            <a:r>
              <a:rPr lang="en-US"/>
              <a:t>1. Dignidad humana:</a:t>
            </a:r>
            <a:endParaRPr/>
          </a:p>
          <a:p>
            <a:pPr marL="0" lvl="0" indent="0" algn="l" rtl="0">
              <a:spcBef>
                <a:spcPts val="0"/>
              </a:spcBef>
              <a:spcAft>
                <a:spcPts val="0"/>
              </a:spcAft>
              <a:buNone/>
            </a:pPr>
            <a:r>
              <a:rPr lang="en-US"/>
              <a:t>Ejemplo: La crisis de los refugiados y el trato que reciben los inmigrantes en las fronteras de la UE han suscitado preocupación por la dignidad humana. Los informes sobre condiciones de vida inadecuadas en los campos de refugiados de Grecia e Italia han suscitado debates sobre el compromiso de la UE con los derechos humanos.</a:t>
            </a:r>
            <a:endParaRPr/>
          </a:p>
          <a:p>
            <a:pPr marL="0" lvl="0" indent="0" algn="l" rtl="0">
              <a:spcBef>
                <a:spcPts val="0"/>
              </a:spcBef>
              <a:spcAft>
                <a:spcPts val="0"/>
              </a:spcAft>
              <a:buNone/>
            </a:pPr>
            <a:r>
              <a:rPr lang="en-US"/>
              <a:t>Pregunta para el debate: «¿Cómo debe la UE equilibrar la seguridad de sus fronteras con la dignidad humana de los refugiados y migrantes?».</a:t>
            </a:r>
            <a:endParaRPr/>
          </a:p>
          <a:p>
            <a:pPr marL="0" lvl="0" indent="0" algn="l" rtl="0">
              <a:spcBef>
                <a:spcPts val="0"/>
              </a:spcBef>
              <a:spcAft>
                <a:spcPts val="0"/>
              </a:spcAft>
              <a:buNone/>
            </a:pPr>
            <a:endParaRPr/>
          </a:p>
          <a:p>
            <a:pPr marL="0" lvl="0" indent="0" algn="l" rtl="0">
              <a:spcBef>
                <a:spcPts val="0"/>
              </a:spcBef>
              <a:spcAft>
                <a:spcPts val="0"/>
              </a:spcAft>
              <a:buNone/>
            </a:pPr>
            <a:r>
              <a:rPr lang="en-US"/>
              <a:t>2. Libertad:</a:t>
            </a:r>
            <a:endParaRPr/>
          </a:p>
          <a:p>
            <a:pPr marL="0" lvl="0" indent="0" algn="l" rtl="0">
              <a:spcBef>
                <a:spcPts val="0"/>
              </a:spcBef>
              <a:spcAft>
                <a:spcPts val="0"/>
              </a:spcAft>
              <a:buNone/>
            </a:pPr>
            <a:r>
              <a:rPr lang="en-US"/>
              <a:t>Ejemplo: Las recientes protestas en Bielorrusia contra el régimen de Alexander Lukashenko ponen de relieve cuestiones de libertad de expresión y reunión. La UE respondió imponiendo sanciones a los funcionarios responsables de la represión de los manifestantes pacíficos.</a:t>
            </a:r>
            <a:endParaRPr/>
          </a:p>
          <a:p>
            <a:pPr marL="0" lvl="0" indent="0" algn="l" rtl="0">
              <a:spcBef>
                <a:spcPts val="0"/>
              </a:spcBef>
              <a:spcAft>
                <a:spcPts val="0"/>
              </a:spcAft>
              <a:buNone/>
            </a:pPr>
            <a:r>
              <a:rPr lang="en-US"/>
              <a:t>Pregunta para el debate: «¿Qué papel debe desempeñar la UE en el fomento de la libertad en los países donde está amenazada?».</a:t>
            </a:r>
            <a:endParaRPr/>
          </a:p>
          <a:p>
            <a:pPr marL="0" lvl="0" indent="0" algn="l" rtl="0">
              <a:spcBef>
                <a:spcPts val="0"/>
              </a:spcBef>
              <a:spcAft>
                <a:spcPts val="0"/>
              </a:spcAft>
              <a:buNone/>
            </a:pPr>
            <a:endParaRPr/>
          </a:p>
          <a:p>
            <a:pPr marL="0" lvl="0" indent="0" algn="l" rtl="0">
              <a:spcBef>
                <a:spcPts val="0"/>
              </a:spcBef>
              <a:spcAft>
                <a:spcPts val="0"/>
              </a:spcAft>
              <a:buNone/>
            </a:pPr>
            <a:r>
              <a:rPr lang="en-US"/>
              <a:t>3. Democracia:</a:t>
            </a:r>
            <a:endParaRPr/>
          </a:p>
          <a:p>
            <a:pPr marL="0" lvl="0" indent="0" algn="l" rtl="0">
              <a:spcBef>
                <a:spcPts val="0"/>
              </a:spcBef>
              <a:spcAft>
                <a:spcPts val="0"/>
              </a:spcAft>
              <a:buNone/>
            </a:pPr>
            <a:r>
              <a:rPr lang="en-US"/>
              <a:t>Ejemplo: En Hungría, la preocupación por la libertad de los medios de comunicación y la independencia judicial ha hecho saltar las alarmas sobre el retroceso democrático. La UE ha incoado el procedimiento del artículo 7 contra Hungría por violar los valores de la UE.</a:t>
            </a:r>
            <a:endParaRPr/>
          </a:p>
          <a:p>
            <a:pPr marL="0" lvl="0" indent="0" algn="l" rtl="0">
              <a:spcBef>
                <a:spcPts val="0"/>
              </a:spcBef>
              <a:spcAft>
                <a:spcPts val="0"/>
              </a:spcAft>
              <a:buNone/>
            </a:pPr>
            <a:r>
              <a:rPr lang="en-US"/>
              <a:t>Pregunta para el debate: «¿De qué manera puede la UE apoyar eficazmente a las instituciones democráticas de los Estados miembros que atraviesan dificultades?»</a:t>
            </a:r>
            <a:endParaRPr/>
          </a:p>
        </p:txBody>
      </p:sp>
      <p:sp>
        <p:nvSpPr>
          <p:cNvPr id="458" name="Google Shape;458;p1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59" name="Google Shape;459;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73" name="Google Shape;473;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74" name="Google Shape;474;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«En esta diapositiva abordamos la igualdad, el estado de derecho y los derechos humanos como valores clave. Estos valores son cruciales para garantizar una sociedad justa y equitativa. La UE también trabaja activamente para eliminar la discriminación y promover la igualdad en todos los sectores, incluida la igualdad de género, y la protección de los derechos de las minorías.»</a:t>
            </a:r>
            <a:endParaRPr/>
          </a:p>
          <a:p>
            <a:pPr marL="0" lvl="0" indent="0" algn="l" rtl="0">
              <a:spcBef>
                <a:spcPts val="0"/>
              </a:spcBef>
              <a:spcAft>
                <a:spcPts val="0"/>
              </a:spcAft>
              <a:buNone/>
            </a:pPr>
            <a:endParaRPr/>
          </a:p>
          <a:p>
            <a:pPr marL="0" lvl="0" indent="0" algn="l" rtl="0">
              <a:spcBef>
                <a:spcPts val="0"/>
              </a:spcBef>
              <a:spcAft>
                <a:spcPts val="0"/>
              </a:spcAft>
              <a:buNone/>
            </a:pPr>
            <a:r>
              <a:rPr lang="en-US"/>
              <a:t>📄 Comparte ejemplos de cómo actúa la UE cuando un Estado miembro viola estos principios (por ejemplo, sanciones o sentencias judiciales).</a:t>
            </a:r>
            <a:endParaRPr/>
          </a:p>
          <a:p>
            <a:pPr marL="0" lvl="0" indent="0" algn="l" rtl="0">
              <a:spcBef>
                <a:spcPts val="0"/>
              </a:spcBef>
              <a:spcAft>
                <a:spcPts val="0"/>
              </a:spcAft>
              <a:buNone/>
            </a:pPr>
            <a:endParaRPr/>
          </a:p>
          <a:p>
            <a:pPr marL="0" lvl="0" indent="0" algn="l" rtl="0">
              <a:spcBef>
                <a:spcPts val="0"/>
              </a:spcBef>
              <a:spcAft>
                <a:spcPts val="0"/>
              </a:spcAft>
              <a:buNone/>
            </a:pPr>
            <a:r>
              <a:rPr lang="en-US"/>
              <a:t>📄Notas para guiar la puesta en común de ejemplos:</a:t>
            </a:r>
            <a:endParaRPr/>
          </a:p>
          <a:p>
            <a:pPr marL="0" lvl="0" indent="0" algn="l" rtl="0">
              <a:spcBef>
                <a:spcPts val="0"/>
              </a:spcBef>
              <a:spcAft>
                <a:spcPts val="0"/>
              </a:spcAft>
              <a:buNone/>
            </a:pPr>
            <a:r>
              <a:rPr lang="en-US"/>
              <a:t>☺ «La UE vigila activamente y responde a las violaciones del Estado de Derecho y de los derechos humanos en sus Estados miembros. He aquí casos significativos que implican a Italia, España y Grecia:»</a:t>
            </a:r>
            <a:endParaRPr/>
          </a:p>
          <a:p>
            <a:pPr marL="0" lvl="0" indent="0" algn="l" rtl="0">
              <a:spcBef>
                <a:spcPts val="0"/>
              </a:spcBef>
              <a:spcAft>
                <a:spcPts val="0"/>
              </a:spcAft>
              <a:buNone/>
            </a:pPr>
            <a:endParaRPr/>
          </a:p>
          <a:p>
            <a:pPr marL="0" lvl="0" indent="0" algn="l" rtl="0">
              <a:spcBef>
                <a:spcPts val="0"/>
              </a:spcBef>
              <a:spcAft>
                <a:spcPts val="0"/>
              </a:spcAft>
              <a:buNone/>
            </a:pPr>
            <a:r>
              <a:rPr lang="en-US"/>
              <a:t>Italia - Trato a los migrantes:</a:t>
            </a:r>
            <a:endParaRPr/>
          </a:p>
          <a:p>
            <a:pPr marL="0" lvl="0" indent="0" algn="l" rtl="0">
              <a:spcBef>
                <a:spcPts val="0"/>
              </a:spcBef>
              <a:spcAft>
                <a:spcPts val="0"/>
              </a:spcAft>
              <a:buNone/>
            </a:pPr>
            <a:r>
              <a:rPr lang="en-US"/>
              <a:t>En 2019, el gobierno italiano, dirigido por el entonces ministro del Interior Matteo Salvini, promulgó políticas que restringían la entrada de migrantes y aumentaban las sanciones por rescatarlos en el mar. La UE expresó su preocupación por estas medidas, consideradas contrarias a las obligaciones en materia de derechos humanos. La Comisión Europea inició procedimientos de infracción contra Italia por violar la legislación de la UE en relación con los solicitantes de asilo y el derecho a solicitar asilo.</a:t>
            </a:r>
            <a:endParaRPr/>
          </a:p>
          <a:p>
            <a:pPr marL="0" lvl="0" indent="0" algn="l" rtl="0">
              <a:spcBef>
                <a:spcPts val="0"/>
              </a:spcBef>
              <a:spcAft>
                <a:spcPts val="0"/>
              </a:spcAft>
              <a:buNone/>
            </a:pPr>
            <a:r>
              <a:rPr lang="en-US"/>
              <a:t>Ejemplo de actuación de la UE: La UE insistió en la necesidad de que Italia cumpliera sus obligaciones internacionales sobre el trato a los migrantes y propuso planes de reubicación para repartir la responsabilidad entre los Estados miembros.</a:t>
            </a:r>
            <a:endParaRPr/>
          </a:p>
          <a:p>
            <a:pPr marL="0" lvl="0" indent="0" algn="l" rtl="0">
              <a:spcBef>
                <a:spcPts val="0"/>
              </a:spcBef>
              <a:spcAft>
                <a:spcPts val="0"/>
              </a:spcAft>
              <a:buNone/>
            </a:pPr>
            <a:endParaRPr/>
          </a:p>
          <a:p>
            <a:pPr marL="0" lvl="0" indent="0" algn="l" rtl="0">
              <a:spcBef>
                <a:spcPts val="0"/>
              </a:spcBef>
              <a:spcAft>
                <a:spcPts val="0"/>
              </a:spcAft>
              <a:buNone/>
            </a:pPr>
            <a:r>
              <a:rPr lang="en-US"/>
              <a:t>España - Crisis de Cataluña:</a:t>
            </a:r>
            <a:endParaRPr/>
          </a:p>
          <a:p>
            <a:pPr marL="0" lvl="0" indent="0" algn="l" rtl="0">
              <a:spcBef>
                <a:spcPts val="0"/>
              </a:spcBef>
              <a:spcAft>
                <a:spcPts val="0"/>
              </a:spcAft>
              <a:buNone/>
            </a:pPr>
            <a:r>
              <a:rPr lang="en-US"/>
              <a:t>La respuesta del gobierno español al referéndum independentista de Cataluña en 2017 planteó interrogantes sobre el equilibrio entre la soberanía nacional y el derecho a la autodeterminación. La UE mantuvo una postura neutral, haciendo hincapié en la necesidad de diálogo. Sin embargo, el Tribunal de Justicia de la Unión Europea falló a favor del exlíder catalán Carles Puigdemont en relación con sus derechos a participar en las elecciones de la UE, destacando la importancia de la representación democrática y los derechos legales.</a:t>
            </a:r>
            <a:endParaRPr/>
          </a:p>
          <a:p>
            <a:pPr marL="0" lvl="0" indent="0" algn="l" rtl="0">
              <a:spcBef>
                <a:spcPts val="0"/>
              </a:spcBef>
              <a:spcAft>
                <a:spcPts val="0"/>
              </a:spcAft>
              <a:buNone/>
            </a:pPr>
            <a:r>
              <a:rPr lang="en-US"/>
              <a:t>Ejemplo de actuación de la UE: La UE ha hecho un llamamiento al respeto de la democracia y el Estado de derecho, a la vez que ha prestado apoyo al diálogo político entre el Gobierno español y las autoridades catalanas.</a:t>
            </a:r>
            <a:endParaRPr/>
          </a:p>
          <a:p>
            <a:pPr marL="0" lvl="0" indent="0" algn="l" rtl="0">
              <a:spcBef>
                <a:spcPts val="0"/>
              </a:spcBef>
              <a:spcAft>
                <a:spcPts val="0"/>
              </a:spcAft>
              <a:buNone/>
            </a:pPr>
            <a:endParaRPr/>
          </a:p>
          <a:p>
            <a:pPr marL="0" lvl="0" indent="0" algn="l" rtl="0">
              <a:spcBef>
                <a:spcPts val="0"/>
              </a:spcBef>
              <a:spcAft>
                <a:spcPts val="0"/>
              </a:spcAft>
              <a:buNone/>
            </a:pPr>
            <a:r>
              <a:rPr lang="en-US"/>
              <a:t>Grecia - Crisis de refugiados:</a:t>
            </a:r>
            <a:endParaRPr/>
          </a:p>
          <a:p>
            <a:pPr marL="0" lvl="0" indent="0" algn="l" rtl="0">
              <a:spcBef>
                <a:spcPts val="0"/>
              </a:spcBef>
              <a:spcAft>
                <a:spcPts val="0"/>
              </a:spcAft>
              <a:buNone/>
            </a:pPr>
            <a:r>
              <a:rPr lang="en-US"/>
              <a:t>Grecia se enfrentó a graves problemas durante la crisis de los refugiados, en particular con el trato a los migrantes en los campos de las islas. Los informes sobre malas condiciones y violaciones de los derechos humanos llevaron a la UE a tomar medidas. La Comisión Europea aumentó la financiación y los recursos para mejorar las condiciones de vida y garantizar el cumplimiento de las normas de derechos humanos.</a:t>
            </a:r>
            <a:endParaRPr/>
          </a:p>
          <a:p>
            <a:pPr marL="0" lvl="0" indent="0" algn="l" rtl="0">
              <a:spcBef>
                <a:spcPts val="0"/>
              </a:spcBef>
              <a:spcAft>
                <a:spcPts val="0"/>
              </a:spcAft>
              <a:buNone/>
            </a:pPr>
            <a:r>
              <a:rPr lang="en-US"/>
              <a:t>Ejemplo de actuación de la UE: La UE puso en marcha el Acuerdo UE-Turquía, cuyo objetivo era gestionar los flujos migratorios y proporcionó ayuda financiera a Grecia para contribuir a mejorar las condiciones de acogida de los refugiados. Además, el Tribunal Europeo de Derechos Humanos intervino en casos relacionados con el trato a los migrantes, haciendo hincapié en la protección de los derechos humanos en estos contextos.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 Preguntas para el debate:«¿Qué grado de eficacia crees que han tenido las respuestas de la UE en estas situaciones?»«¿Qué medidas adicionales podría adoptar la UE para garantizar que los Estados miembros respetan los derechos fundamentales?»</a:t>
            </a:r>
            <a:endParaRPr/>
          </a:p>
        </p:txBody>
      </p:sp>
      <p:sp>
        <p:nvSpPr>
          <p:cNvPr id="476" name="Google Shape;476;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77" name="Google Shape;477;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1" name="Google Shape;491;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92" name="Google Shape;492;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«Esta diapositiva presenta los objetivos fundamentales de la Unión Europea establecidos en el Tratado de la Unión Europea. Estos objetivos guían la actuación de la Unión tanto dentro de Europa como a escala mundial. La UE aspira a crear una Europa armoniosa, pacífica y próspera, abordando al mismo tiempo los apremiantes retos mundiales.»</a:t>
            </a:r>
            <a:endParaRPr/>
          </a:p>
          <a:p>
            <a:pPr marL="0" lvl="0" indent="0" algn="l" rtl="0">
              <a:spcBef>
                <a:spcPts val="0"/>
              </a:spcBef>
              <a:spcAft>
                <a:spcPts val="0"/>
              </a:spcAft>
              <a:buNone/>
            </a:pPr>
            <a:endParaRPr/>
          </a:p>
          <a:p>
            <a:pPr marL="0" lvl="0" indent="0" algn="l" rtl="0">
              <a:spcBef>
                <a:spcPts val="0"/>
              </a:spcBef>
              <a:spcAft>
                <a:spcPts val="0"/>
              </a:spcAft>
              <a:buNone/>
            </a:pPr>
            <a:r>
              <a:rPr lang="en-US"/>
              <a:t>📄 Invita a los participantes a hacer una lluvia de ideas sobre algunos de los objetivos clave de la UE. Utiliza los iconos de la diapositiva como pistas visuales para facilitar este debate.</a:t>
            </a:r>
            <a:endParaRPr/>
          </a:p>
          <a:p>
            <a:pPr marL="0" lvl="0" indent="0" algn="l" rtl="0">
              <a:spcBef>
                <a:spcPts val="0"/>
              </a:spcBef>
              <a:spcAft>
                <a:spcPts val="0"/>
              </a:spcAft>
              <a:buNone/>
            </a:pPr>
            <a:endParaRPr/>
          </a:p>
          <a:p>
            <a:pPr marL="0" lvl="0" indent="0" algn="l" rtl="0">
              <a:spcBef>
                <a:spcPts val="0"/>
              </a:spcBef>
              <a:spcAft>
                <a:spcPts val="0"/>
              </a:spcAft>
              <a:buNone/>
            </a:pPr>
            <a:r>
              <a:rPr lang="en-US"/>
              <a:t>📄Simbología:</a:t>
            </a:r>
            <a:endParaRPr/>
          </a:p>
          <a:p>
            <a:pPr marL="0" lvl="0" indent="0" algn="l" rtl="0">
              <a:spcBef>
                <a:spcPts val="0"/>
              </a:spcBef>
              <a:spcAft>
                <a:spcPts val="0"/>
              </a:spcAft>
              <a:buNone/>
            </a:pPr>
            <a:r>
              <a:rPr lang="en-US"/>
              <a:t>Paloma: Paz</a:t>
            </a:r>
            <a:endParaRPr/>
          </a:p>
          <a:p>
            <a:pPr marL="0" lvl="0" indent="0" algn="l" rtl="0">
              <a:spcBef>
                <a:spcPts val="0"/>
              </a:spcBef>
              <a:spcAft>
                <a:spcPts val="0"/>
              </a:spcAft>
              <a:buNone/>
            </a:pPr>
            <a:r>
              <a:rPr lang="en-US"/>
              <a:t>Escudo: Seguridad</a:t>
            </a:r>
            <a:endParaRPr/>
          </a:p>
          <a:p>
            <a:pPr marL="0" lvl="0" indent="0" algn="l" rtl="0">
              <a:spcBef>
                <a:spcPts val="0"/>
              </a:spcBef>
              <a:spcAft>
                <a:spcPts val="0"/>
              </a:spcAft>
              <a:buNone/>
            </a:pPr>
            <a:r>
              <a:rPr lang="en-US"/>
              <a:t>Símbolo de meditación: Bienestar</a:t>
            </a:r>
            <a:endParaRPr/>
          </a:p>
          <a:p>
            <a:pPr marL="0" lvl="0" indent="0" algn="l" rtl="0">
              <a:spcBef>
                <a:spcPts val="0"/>
              </a:spcBef>
              <a:spcAft>
                <a:spcPts val="0"/>
              </a:spcAft>
              <a:buNone/>
            </a:pPr>
            <a:r>
              <a:rPr lang="en-US"/>
              <a:t>Equilibrio: Justicia</a:t>
            </a:r>
            <a:endParaRPr/>
          </a:p>
          <a:p>
            <a:pPr marL="0" lvl="0" indent="0" algn="l" rtl="0">
              <a:spcBef>
                <a:spcPts val="0"/>
              </a:spcBef>
              <a:spcAft>
                <a:spcPts val="0"/>
              </a:spcAft>
              <a:buNone/>
            </a:pPr>
            <a:r>
              <a:rPr lang="en-US"/>
              <a:t>Manos unidas: Progreso social</a:t>
            </a:r>
            <a:endParaRPr/>
          </a:p>
          <a:p>
            <a:pPr marL="0" lvl="0" indent="0" algn="l" rtl="0">
              <a:spcBef>
                <a:spcPts val="0"/>
              </a:spcBef>
              <a:spcAft>
                <a:spcPts val="0"/>
              </a:spcAft>
              <a:buNone/>
            </a:pPr>
            <a:r>
              <a:rPr lang="en-US"/>
              <a:t>Pila de monedas: Crecimiento económico</a:t>
            </a:r>
            <a:endParaRPr/>
          </a:p>
          <a:p>
            <a:pPr marL="0" lvl="0" indent="0" algn="l" rtl="0">
              <a:spcBef>
                <a:spcPts val="0"/>
              </a:spcBef>
              <a:spcAft>
                <a:spcPts val="0"/>
              </a:spcAft>
              <a:buNone/>
            </a:pPr>
            <a:r>
              <a:rPr lang="en-US"/>
              <a:t>Manos con parques eólicos:  Desarrollo sostenible</a:t>
            </a:r>
            <a:endParaRPr/>
          </a:p>
        </p:txBody>
      </p:sp>
      <p:sp>
        <p:nvSpPr>
          <p:cNvPr id="494" name="Google Shape;494;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5" name="Google Shape;495;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2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11" name="Google Shape;511;p2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12" name="Google Shape;512;p2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«Estos cuatro objetivos representan los compromisos fundacionales de la UE con la paz, la seguridad, la justicia y el bienestar de sus ciudadanos. Cuando presentes estos objetivos, haz hincapié en cómo cada uno de ellos conecta con la vida de los ciudadanos y cómo la UE trabaja para defenderlos en todos los Estados miembros.»</a:t>
            </a:r>
            <a:endParaRPr/>
          </a:p>
          <a:p>
            <a:pPr marL="0" lvl="0" indent="0" algn="l" rtl="0">
              <a:spcBef>
                <a:spcPts val="0"/>
              </a:spcBef>
              <a:spcAft>
                <a:spcPts val="0"/>
              </a:spcAft>
              <a:buNone/>
            </a:pPr>
            <a:endParaRPr/>
          </a:p>
          <a:p>
            <a:pPr marL="0" lvl="0" indent="0" algn="l" rtl="0">
              <a:spcBef>
                <a:spcPts val="0"/>
              </a:spcBef>
              <a:spcAft>
                <a:spcPts val="0"/>
              </a:spcAft>
              <a:buNone/>
            </a:pPr>
            <a:r>
              <a:rPr lang="en-US"/>
              <a:t>📄 Pide a los participantes que piensen en cómo pueden manifestarse estos objetivos en sus propias vidas o comunidades, y anímales a compartir cualquier experiencia personal con estos temas.</a:t>
            </a:r>
            <a:endParaRPr/>
          </a:p>
        </p:txBody>
      </p:sp>
      <p:sp>
        <p:nvSpPr>
          <p:cNvPr id="514" name="Google Shape;514;p2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15" name="Google Shape;515;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2" name="Google Shape;532;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33" name="Google Shape;533;p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«Estos tres objetivos muestran la visión de futuro de la UE en términos de sostenibilidad, crecimiento económico y cohesión social. Cada objetivo desempeña un papel vital en la configuración de las políticas de la Unión y su compromiso con un futuro mejor para todos los ciudadanos.»</a:t>
            </a:r>
            <a:endParaRPr/>
          </a:p>
          <a:p>
            <a:pPr marL="0" lvl="0" indent="0" algn="l" rtl="0">
              <a:spcBef>
                <a:spcPts val="0"/>
              </a:spcBef>
              <a:spcAft>
                <a:spcPts val="0"/>
              </a:spcAft>
              <a:buNone/>
            </a:pPr>
            <a:endParaRPr/>
          </a:p>
          <a:p>
            <a:pPr marL="0" lvl="0" indent="0" algn="l" rtl="0">
              <a:spcBef>
                <a:spcPts val="0"/>
              </a:spcBef>
              <a:spcAft>
                <a:spcPts val="0"/>
              </a:spcAft>
              <a:buNone/>
            </a:pPr>
            <a:r>
              <a:rPr lang="en-US"/>
              <a:t>📄 Involucra a los participantes explorando cómo estos objetivos de sostenibilidad y progreso económico/social encajan con sus expectativas para el futuro de Europa.</a:t>
            </a:r>
            <a:endParaRPr/>
          </a:p>
        </p:txBody>
      </p:sp>
      <p:sp>
        <p:nvSpPr>
          <p:cNvPr id="535" name="Google Shape;535;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6" name="Google Shape;536;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2" name="Google Shape;552;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53" name="Google Shape;553;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4" name="Google Shape;554;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a:t>☺ «Ahora que hemos explorado diversos aspectos de las políticas e iniciativas de la UE, dediquemos un momento a centrarnos en algo increíblemente importante: los derechos y objetivos relacionados con la infancia. La UE ha trabajado activamente para garantizar que se escuche a los niños y se atiendan sus necesidades.</a:t>
            </a:r>
            <a:endParaRPr/>
          </a:p>
          <a:p>
            <a:pPr marL="0" lvl="0" indent="0" algn="l" rtl="0">
              <a:spcBef>
                <a:spcPts val="0"/>
              </a:spcBef>
              <a:spcAft>
                <a:spcPts val="0"/>
              </a:spcAft>
              <a:buNone/>
            </a:pPr>
            <a:endParaRPr b="0"/>
          </a:p>
          <a:p>
            <a:pPr marL="0" lvl="0" indent="0" algn="l" rtl="0">
              <a:spcBef>
                <a:spcPts val="0"/>
              </a:spcBef>
              <a:spcAft>
                <a:spcPts val="0"/>
              </a:spcAft>
              <a:buNone/>
            </a:pPr>
            <a:r>
              <a:rPr lang="en-US" b="0"/>
              <a:t>Veamos un vídeo que destaca los cambios realizados en favor de los derechos de la infancia desde que la UE publicó su importante plan hace tres años. El vídeo muestra cómo se da a los niños una plataforma para expresar sus pensamientos y cómo la UE está abordando cuestiones clave que afectan a sus vidas, como la seguridad, la salud y el bienestar.»</a:t>
            </a:r>
            <a:endParaRPr/>
          </a:p>
          <a:p>
            <a:pPr marL="0" lvl="0" indent="0" algn="l" rtl="0">
              <a:spcBef>
                <a:spcPts val="0"/>
              </a:spcBef>
              <a:spcAft>
                <a:spcPts val="0"/>
              </a:spcAft>
              <a:buNone/>
            </a:pPr>
            <a:endParaRPr b="0"/>
          </a:p>
          <a:p>
            <a:pPr marL="0" lvl="0" indent="0" algn="l" rtl="0">
              <a:spcBef>
                <a:spcPts val="0"/>
              </a:spcBef>
              <a:spcAft>
                <a:spcPts val="0"/>
              </a:spcAft>
              <a:buNone/>
            </a:pPr>
            <a:r>
              <a:rPr lang="en-US" b="0"/>
              <a:t>📄Puntos clave que conviene tener en cuenta durante la visualización:</a:t>
            </a:r>
            <a:endParaRPr/>
          </a:p>
          <a:p>
            <a:pPr marL="0" lvl="0" indent="0" algn="l" rtl="0">
              <a:spcBef>
                <a:spcPts val="0"/>
              </a:spcBef>
              <a:spcAft>
                <a:spcPts val="0"/>
              </a:spcAft>
              <a:buNone/>
            </a:pPr>
            <a:r>
              <a:rPr lang="en-US" b="0"/>
              <a:t>- Participación de los niños: Reflexiona sobre cómo la UE ha creado oportunidades para que los niños compartan sus opiniones con los legisladores.</a:t>
            </a:r>
            <a:endParaRPr/>
          </a:p>
          <a:p>
            <a:pPr marL="0" lvl="0" indent="0" algn="l" rtl="0">
              <a:spcBef>
                <a:spcPts val="0"/>
              </a:spcBef>
              <a:spcAft>
                <a:spcPts val="0"/>
              </a:spcAft>
              <a:buNone/>
            </a:pPr>
            <a:endParaRPr b="0"/>
          </a:p>
          <a:p>
            <a:pPr marL="0" lvl="0" indent="0" algn="l" rtl="0">
              <a:spcBef>
                <a:spcPts val="0"/>
              </a:spcBef>
              <a:spcAft>
                <a:spcPts val="0"/>
              </a:spcAft>
              <a:buNone/>
            </a:pPr>
            <a:r>
              <a:rPr lang="en-US" b="0"/>
              <a:t>- Afrontar los retos: Observa los diversos retos mencionados, como el acoso escolar, la trata de seres humanos y la seguridad en línea, y cómo la UE está abordando estas cuestiones.</a:t>
            </a:r>
            <a:endParaRPr/>
          </a:p>
          <a:p>
            <a:pPr marL="0" lvl="0" indent="0" algn="l" rtl="0">
              <a:spcBef>
                <a:spcPts val="0"/>
              </a:spcBef>
              <a:spcAft>
                <a:spcPts val="0"/>
              </a:spcAft>
              <a:buNone/>
            </a:pPr>
            <a:endParaRPr b="0"/>
          </a:p>
          <a:p>
            <a:pPr marL="0" lvl="0" indent="0" algn="l" rtl="0">
              <a:spcBef>
                <a:spcPts val="0"/>
              </a:spcBef>
              <a:spcAft>
                <a:spcPts val="0"/>
              </a:spcAft>
              <a:buNone/>
            </a:pPr>
            <a:r>
              <a:rPr lang="en-US" b="0"/>
              <a:t>- Impacto mundial: Considera el papel de la UE no solo en Europa, sino también en el apoyo a los niños a nivel mundial, especialmente en situaciones de crisis.</a:t>
            </a:r>
            <a:endParaRPr/>
          </a:p>
          <a:p>
            <a:pPr marL="0" lvl="0" indent="0" algn="l" rtl="0">
              <a:spcBef>
                <a:spcPts val="0"/>
              </a:spcBef>
              <a:spcAft>
                <a:spcPts val="0"/>
              </a:spcAft>
              <a:buNone/>
            </a:pPr>
            <a:endParaRPr b="0"/>
          </a:p>
          <a:p>
            <a:pPr marL="0" lvl="0" indent="0" algn="l" rtl="0">
              <a:spcBef>
                <a:spcPts val="0"/>
              </a:spcBef>
              <a:spcAft>
                <a:spcPts val="0"/>
              </a:spcAft>
              <a:buNone/>
            </a:pPr>
            <a:r>
              <a:rPr lang="en-US"/>
              <a:t>🖈 </a:t>
            </a:r>
            <a:r>
              <a:rPr lang="en-US" b="0"/>
              <a:t>Preguntas para el debate posterior al vídeo:</a:t>
            </a:r>
            <a:endParaRPr/>
          </a:p>
          <a:p>
            <a:pPr marL="0" lvl="0" indent="0" algn="l" rtl="0">
              <a:spcBef>
                <a:spcPts val="0"/>
              </a:spcBef>
              <a:spcAft>
                <a:spcPts val="0"/>
              </a:spcAft>
              <a:buNone/>
            </a:pPr>
            <a:r>
              <a:rPr lang="en-US" b="0"/>
              <a:t>«¿Qué iniciativas concretas de las mencionadas en el vídeo creéis que podrían tener un impacto más positivo en la vida de los niños, especialmente en la de aquellos que son vulnerables o están marginados? ¿Por qué?»</a:t>
            </a:r>
            <a:endParaRPr/>
          </a:p>
          <a:p>
            <a:pPr marL="0" lvl="0" indent="0" algn="l" rtl="0">
              <a:spcBef>
                <a:spcPts val="0"/>
              </a:spcBef>
              <a:spcAft>
                <a:spcPts val="0"/>
              </a:spcAft>
              <a:buNone/>
            </a:pPr>
            <a:endParaRPr b="0"/>
          </a:p>
          <a:p>
            <a:pPr marL="0" lvl="0" indent="0" algn="l" rtl="0">
              <a:spcBef>
                <a:spcPts val="0"/>
              </a:spcBef>
              <a:spcAft>
                <a:spcPts val="0"/>
              </a:spcAft>
              <a:buNone/>
            </a:pPr>
            <a:r>
              <a:rPr lang="en-US" b="0"/>
              <a:t>«¿Cómo podemos, como adultos solidarios, fomentar mejor los derechos de los niños en nuestras comunidades, y qué medidas prácticas podemos tomar para garantizar que se escuchen las voces de los niños?»</a:t>
            </a:r>
            <a:endParaRPr b="0"/>
          </a:p>
        </p:txBody>
      </p:sp>
      <p:sp>
        <p:nvSpPr>
          <p:cNvPr id="555" name="Google Shape;555;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6" name="Google Shape;556;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6" name="Google Shape;566;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67" name="Google Shape;567;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«Bienvenidos al Módulo 3, donde exploraremos algunas de las políticas y programas más importantes de la Unión Europea. En este módulo, profundizaremos en las políticas de la UE en ámbitos como la economía, la agricultura, el medio ambiente y el espacio digital, así como en los programas clave que la UE ofrece a sus ciudadanos.»</a:t>
            </a:r>
            <a:endParaRPr/>
          </a:p>
        </p:txBody>
      </p:sp>
      <p:sp>
        <p:nvSpPr>
          <p:cNvPr id="569" name="Google Shape;569;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0" name="Google Shape;570;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8" name="Google Shape;578;p2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79" name="Google Shape;579;p2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0" name="Google Shape;580;p2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«En esta sección descubriremos las principales políticas de la UE. La Política Económica y Monetaria de la UE es crucial para mantener la estabilidad económica, especialmente a través de la Eurozona y el Banco Central Europeo. Asimismo, la Política Agrícola Común desempeña un papel clave en el apoyo al sector agrícola europeo, a la vez que fomenta la sostenibilidad.»</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¿Cómo creéis que afectan estas políticas a la vida cotidiana de los ciudadanos de la UE, incluidos los menores tutelados?</a:t>
            </a:r>
            <a:endParaRPr/>
          </a:p>
        </p:txBody>
      </p:sp>
      <p:sp>
        <p:nvSpPr>
          <p:cNvPr id="581" name="Google Shape;581;p2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2" name="Google Shape;582;p2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2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5" name="Google Shape;595;p2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96" name="Google Shape;596;p2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7" name="Google Shape;597;p2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«El Mercado Único Digital garantiza que todo el mundo tenga acceso a los servicios en línea, protegiendo al mismo tiempo los datos y fomentando la ciberseguridad. La política medioambiental de la UE, especialmente a través del Green Deal, hace especial hincapié en la sostenibilidad y la acción por el clima, algo cada vez más relevante para los jóvenes de hoy.»</a:t>
            </a:r>
            <a:endParaRPr/>
          </a:p>
          <a:p>
            <a:pPr marL="0" lvl="0" indent="0" algn="l" rtl="0">
              <a:spcBef>
                <a:spcPts val="0"/>
              </a:spcBef>
              <a:spcAft>
                <a:spcPts val="0"/>
              </a:spcAft>
              <a:buNone/>
            </a:pPr>
            <a:endParaRPr/>
          </a:p>
          <a:p>
            <a:pPr marL="0" lvl="0" indent="0" algn="l" rtl="0">
              <a:spcBef>
                <a:spcPts val="0"/>
              </a:spcBef>
              <a:spcAft>
                <a:spcPts val="0"/>
              </a:spcAft>
              <a:buNone/>
            </a:pPr>
            <a:r>
              <a:rPr lang="en-US"/>
              <a:t>📄 Fomenta el debate sobre cómo impactan estas políticas en la vida diaria de los ciudadanos y cómo explicar estos conceptos a los menores de una forma sencilla y cercana.</a:t>
            </a:r>
            <a:endParaRPr/>
          </a:p>
        </p:txBody>
      </p:sp>
      <p:sp>
        <p:nvSpPr>
          <p:cNvPr id="598" name="Google Shape;598;p2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9" name="Google Shape;599;p2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2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2" name="Google Shape;612;p2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613" name="Google Shape;613;p2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p2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«La Unión Europea ofrece una amplia gama de programas e iniciativas de financiación diseñados para apoyar diversos proyectos en los Estados miembros y fuera de ellos. Estos programas abarcan ámbitos como la investigación, la creatividad, la protección del medio ambiente y los esfuerzos solidarios.»</a:t>
            </a:r>
            <a:endParaRPr/>
          </a:p>
          <a:p>
            <a:pPr marL="0" lvl="0" indent="0" algn="l" rtl="0">
              <a:spcBef>
                <a:spcPts val="0"/>
              </a:spcBef>
              <a:spcAft>
                <a:spcPts val="0"/>
              </a:spcAft>
              <a:buNone/>
            </a:pPr>
            <a:endParaRPr/>
          </a:p>
          <a:p>
            <a:pPr marL="0" lvl="0" indent="0" algn="l" rtl="0">
              <a:spcBef>
                <a:spcPts val="0"/>
              </a:spcBef>
              <a:spcAft>
                <a:spcPts val="0"/>
              </a:spcAft>
              <a:buNone/>
            </a:pPr>
            <a:r>
              <a:rPr lang="en-US"/>
              <a:t>📄 Presenta brevemente los 7 programas clave sin entrar en demasiados detalles, ya que las siguientes diapositivas los tratarán en profundidad. El objetivo aquí es proporcionar a los participantes una visión general de los recursos disponibles.</a:t>
            </a:r>
            <a:endParaRPr/>
          </a:p>
          <a:p>
            <a:pPr marL="0" lvl="0" indent="0" algn="l" rtl="0">
              <a:spcBef>
                <a:spcPts val="0"/>
              </a:spcBef>
              <a:spcAft>
                <a:spcPts val="0"/>
              </a:spcAft>
              <a:buNone/>
            </a:pPr>
            <a:endParaRPr/>
          </a:p>
          <a:p>
            <a:pPr marL="0" lvl="0" indent="0" algn="l" rtl="0">
              <a:spcBef>
                <a:spcPts val="0"/>
              </a:spcBef>
              <a:spcAft>
                <a:spcPts val="0"/>
              </a:spcAft>
              <a:buNone/>
            </a:pPr>
            <a:r>
              <a:rPr lang="en-US"/>
              <a:t>🖈 Tras presentar la lista, pregunta a los participantes si han participado alguna vez en alguna iniciativa financiada por la UE, ya sea directamente o a través de su trabajo. Esto puede ayudar a romper el hielo y conectar el contenido con sus experiencias personales: «¿Quién de los presentes ha participado alguna vez en un proyecto financiado por la UE, o conoce a alguien que lo haya hecho? Compartamos nuestras experiencias antes de entrar en detalles».</a:t>
            </a:r>
            <a:endParaRPr/>
          </a:p>
        </p:txBody>
      </p:sp>
      <p:sp>
        <p:nvSpPr>
          <p:cNvPr id="615" name="Google Shape;615;p2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6" name="Google Shape;616;p2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2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9" name="Google Shape;679;p2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680" name="Google Shape;680;p2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p2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«Veamos ahora más de cerca cuatro programas clave de financiación de la UE. Estas iniciativas desempeñan un papel importante en la investigación, el voluntariado, la cultura y la protección del medio ambiente.»</a:t>
            </a:r>
            <a:endParaRPr/>
          </a:p>
          <a:p>
            <a:pPr marL="0" lvl="0" indent="0" algn="l" rtl="0">
              <a:spcBef>
                <a:spcPts val="0"/>
              </a:spcBef>
              <a:spcAft>
                <a:spcPts val="0"/>
              </a:spcAft>
              <a:buNone/>
            </a:pPr>
            <a:endParaRPr/>
          </a:p>
          <a:p>
            <a:pPr marL="0" lvl="0" indent="0" algn="l" rtl="0">
              <a:spcBef>
                <a:spcPts val="0"/>
              </a:spcBef>
              <a:spcAft>
                <a:spcPts val="0"/>
              </a:spcAft>
              <a:buNone/>
            </a:pPr>
            <a:r>
              <a:rPr lang="en-US"/>
              <a:t>📄- Horizonte Europa: Este programa se centra en la investigación y la innovación, con el objetivo de hacer frente a retos globales como el cambio climático, la digitalización y la salud pública. Destaca cómo financia proyectos punteros que repercuten directamente en nuestra vida cotidiana. Por ejemplo, apoyó la investigación de la vacuna COVID-19.</a:t>
            </a:r>
            <a:endParaRPr/>
          </a:p>
          <a:p>
            <a:pPr marL="0" lvl="0" indent="0" algn="l" rtl="0">
              <a:spcBef>
                <a:spcPts val="0"/>
              </a:spcBef>
              <a:spcAft>
                <a:spcPts val="0"/>
              </a:spcAft>
              <a:buNone/>
            </a:pPr>
            <a:endParaRPr/>
          </a:p>
          <a:p>
            <a:pPr marL="0" lvl="0" indent="0" algn="l" rtl="0">
              <a:spcBef>
                <a:spcPts val="0"/>
              </a:spcBef>
              <a:spcAft>
                <a:spcPts val="0"/>
              </a:spcAft>
              <a:buNone/>
            </a:pPr>
            <a:r>
              <a:rPr lang="en-US"/>
              <a:t>- Cuerpo Europeo de Solidaridad: Es una oportunidad para que los jóvenes hagan voluntariado o trabajen en proyectos que beneficien a las comunidades. Es un recurso excelente tanto para menores como para adultos que quieran participar en proyectos solidarios. Anima a los participantes a explorarlo como una forma de apoyar a grupos vulnerables como los menores tutelados.</a:t>
            </a:r>
            <a:endParaRPr/>
          </a:p>
          <a:p>
            <a:pPr marL="0" lvl="0" indent="0" algn="l" rtl="0">
              <a:spcBef>
                <a:spcPts val="0"/>
              </a:spcBef>
              <a:spcAft>
                <a:spcPts val="0"/>
              </a:spcAft>
              <a:buNone/>
            </a:pPr>
            <a:endParaRPr/>
          </a:p>
          <a:p>
            <a:pPr marL="0" lvl="0" indent="0" algn="l" rtl="0">
              <a:spcBef>
                <a:spcPts val="0"/>
              </a:spcBef>
              <a:spcAft>
                <a:spcPts val="0"/>
              </a:spcAft>
              <a:buNone/>
            </a:pPr>
            <a:r>
              <a:rPr lang="en-US"/>
              <a:t>- Europa Creativa: Programa dedicado a apoyar a los sectores culturales y creativos, desde el cine y la música hasta la literatura y la arquitectura. Menciona cómo fomenta la cooperación transfronteriza y la promoción de los valores europeos a través del arte y la cultura.</a:t>
            </a:r>
            <a:endParaRPr/>
          </a:p>
          <a:p>
            <a:pPr marL="0" lvl="0" indent="0" algn="l" rtl="0">
              <a:spcBef>
                <a:spcPts val="0"/>
              </a:spcBef>
              <a:spcAft>
                <a:spcPts val="0"/>
              </a:spcAft>
              <a:buNone/>
            </a:pPr>
            <a:endParaRPr/>
          </a:p>
          <a:p>
            <a:pPr marL="0" lvl="0" indent="0" algn="l" rtl="0">
              <a:spcBef>
                <a:spcPts val="0"/>
              </a:spcBef>
              <a:spcAft>
                <a:spcPts val="0"/>
              </a:spcAft>
              <a:buNone/>
            </a:pPr>
            <a:r>
              <a:rPr lang="en-US"/>
              <a:t>- Programa LIFE: Es el programa de financiación de la UE para el medio ambiente y la acción por el clima. Apoya proyectos que abordan la biodiversidad, la contaminación y la energía sostenible. Pide a los participantes que reflexionen sobre cómo estos programas medioambientales podrían beneficiar a las comunidades con las que trabajan, incluidos los menores tutelados.</a:t>
            </a:r>
            <a:endParaRPr/>
          </a:p>
        </p:txBody>
      </p:sp>
      <p:sp>
        <p:nvSpPr>
          <p:cNvPr id="682" name="Google Shape;682;p2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83" name="Google Shape;683;p2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2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0" name="Google Shape;710;p2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11" name="Google Shape;711;p2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2" name="Google Shape;712;p2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«Echemos un vistazo más detenido a tres programas de financiación clave que repercuten directamente en la juventud, la educación y el desarrollo regional en toda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 Erasmus+:</a:t>
            </a:r>
            <a:endParaRPr/>
          </a:p>
          <a:p>
            <a:pPr marL="0" lvl="0" indent="0" algn="l" rtl="0">
              <a:spcBef>
                <a:spcPts val="0"/>
              </a:spcBef>
              <a:spcAft>
                <a:spcPts val="0"/>
              </a:spcAft>
              <a:buNone/>
            </a:pPr>
            <a:r>
              <a:rPr lang="en-US"/>
              <a:t>Erasmus+ es un programa emblemático de la UE que apoya la educación, la formación, la juventud y el deporte en Europa. Ofrece oportunidades para que personas de todas las edades estudien, adquieran experiencia y hagan voluntariado en el extranjero.</a:t>
            </a:r>
            <a:endParaRPr/>
          </a:p>
          <a:p>
            <a:pPr marL="0" lvl="0" indent="0" algn="l" rtl="0">
              <a:spcBef>
                <a:spcPts val="0"/>
              </a:spcBef>
              <a:spcAft>
                <a:spcPts val="0"/>
              </a:spcAft>
              <a:buNone/>
            </a:pPr>
            <a:r>
              <a:rPr lang="en-US"/>
              <a:t>Conexión con tu formación actual: Este mismo programa en el que participas está financiado por Erasmus+, así que ya te estás beneficiando de una de las principales iniciativas de la UE.</a:t>
            </a:r>
            <a:endParaRPr/>
          </a:p>
          <a:p>
            <a:pPr marL="0" lvl="0" indent="0" algn="l" rtl="0">
              <a:spcBef>
                <a:spcPts val="0"/>
              </a:spcBef>
              <a:spcAft>
                <a:spcPts val="0"/>
              </a:spcAft>
              <a:buNone/>
            </a:pPr>
            <a:r>
              <a:rPr lang="en-US"/>
              <a:t>Puedes utilizarlo como ejemplo concreto cuando expliques el impacto que Erasmus+ puede tener tanto en los jóvenes como en los trabajadores en el ámbito de la juventud.</a:t>
            </a:r>
            <a:endParaRPr/>
          </a:p>
          <a:p>
            <a:pPr marL="0" lvl="0" indent="0" algn="l" rtl="0">
              <a:spcBef>
                <a:spcPts val="0"/>
              </a:spcBef>
              <a:spcAft>
                <a:spcPts val="0"/>
              </a:spcAft>
              <a:buNone/>
            </a:pPr>
            <a:endParaRPr/>
          </a:p>
          <a:p>
            <a:pPr marL="0" lvl="0" indent="0" algn="l" rtl="0">
              <a:spcBef>
                <a:spcPts val="0"/>
              </a:spcBef>
              <a:spcAft>
                <a:spcPts val="0"/>
              </a:spcAft>
              <a:buNone/>
            </a:pPr>
            <a:r>
              <a:rPr lang="en-US"/>
              <a:t>- DiscoverEU:</a:t>
            </a:r>
            <a:endParaRPr/>
          </a:p>
          <a:p>
            <a:pPr marL="0" lvl="0" indent="0" algn="l" rtl="0">
              <a:spcBef>
                <a:spcPts val="0"/>
              </a:spcBef>
              <a:spcAft>
                <a:spcPts val="0"/>
              </a:spcAft>
              <a:buNone/>
            </a:pPr>
            <a:r>
              <a:rPr lang="en-US"/>
              <a:t>DiscoverEU permite a los jóvenes de 18 años de la UE solicitar billetes de viaje gratuitos para explorar Europa. El objetivo es ayudar a los jóvenes a descubrir diferentes culturas y desarrollar una identidad europea a través de los viajes. Aunque los menores tutelados no puedan participar directamente hasta los 18 años, darles a conocer el programa puede inspirar su futuro compromiso.</a:t>
            </a:r>
            <a:endParaRPr/>
          </a:p>
          <a:p>
            <a:pPr marL="0" lvl="0" indent="0" algn="l" rtl="0">
              <a:spcBef>
                <a:spcPts val="0"/>
              </a:spcBef>
              <a:spcAft>
                <a:spcPts val="0"/>
              </a:spcAft>
              <a:buNone/>
            </a:pPr>
            <a:endParaRPr/>
          </a:p>
          <a:p>
            <a:pPr marL="0" lvl="0" indent="0" algn="l" rtl="0">
              <a:spcBef>
                <a:spcPts val="0"/>
              </a:spcBef>
              <a:spcAft>
                <a:spcPts val="0"/>
              </a:spcAft>
              <a:buNone/>
            </a:pPr>
            <a:r>
              <a:rPr lang="en-US"/>
              <a:t>- Fondo de Cohesión y Fondos Estructurales:</a:t>
            </a:r>
            <a:endParaRPr/>
          </a:p>
          <a:p>
            <a:pPr marL="0" lvl="0" indent="0" algn="l" rtl="0">
              <a:spcBef>
                <a:spcPts val="0"/>
              </a:spcBef>
              <a:spcAft>
                <a:spcPts val="0"/>
              </a:spcAft>
              <a:buNone/>
            </a:pPr>
            <a:r>
              <a:rPr lang="en-US"/>
              <a:t>El Fondo de Cohesión y los Fondos Estructurales proporcionan ayuda financiera para reducir las disparidades entre las regiones de la UE. Se centran en mejorar las infraestructuras, promover la inclusión social y fomentar el desarrollo sostenible.</a:t>
            </a:r>
            <a:endParaRPr/>
          </a:p>
          <a:p>
            <a:pPr marL="0" lvl="0" indent="0" algn="l" rtl="0">
              <a:spcBef>
                <a:spcPts val="0"/>
              </a:spcBef>
              <a:spcAft>
                <a:spcPts val="0"/>
              </a:spcAft>
              <a:buNone/>
            </a:pPr>
            <a:endParaRPr/>
          </a:p>
          <a:p>
            <a:pPr marL="0" lvl="0" indent="0" algn="l" rtl="0">
              <a:spcBef>
                <a:spcPts val="0"/>
              </a:spcBef>
              <a:spcAft>
                <a:spcPts val="0"/>
              </a:spcAft>
              <a:buNone/>
            </a:pPr>
            <a:r>
              <a:rPr lang="en-US"/>
              <a:t>Ejemplos:</a:t>
            </a:r>
            <a:endParaRPr/>
          </a:p>
          <a:p>
            <a:pPr marL="0" lvl="0" indent="0" algn="l" rtl="0">
              <a:spcBef>
                <a:spcPts val="0"/>
              </a:spcBef>
              <a:spcAft>
                <a:spcPts val="0"/>
              </a:spcAft>
              <a:buNone/>
            </a:pPr>
            <a:r>
              <a:rPr lang="en-US"/>
              <a:t>España: Financiación de infraestructuras de transporte y energía, incluida la mejora de las redes ferroviarias y proyectos de energías renovables.</a:t>
            </a:r>
            <a:endParaRPr/>
          </a:p>
          <a:p>
            <a:pPr marL="0" lvl="0" indent="0" algn="l" rtl="0">
              <a:spcBef>
                <a:spcPts val="0"/>
              </a:spcBef>
              <a:spcAft>
                <a:spcPts val="0"/>
              </a:spcAft>
              <a:buNone/>
            </a:pPr>
            <a:r>
              <a:rPr lang="en-US"/>
              <a:t>Italia: Los Fondos de Cohesión ayudaron a mejorar los sistemas educativos regionales y la infraestructura digital en el sur de Italia.</a:t>
            </a:r>
            <a:endParaRPr/>
          </a:p>
          <a:p>
            <a:pPr marL="0" lvl="0" indent="0" algn="l" rtl="0">
              <a:spcBef>
                <a:spcPts val="0"/>
              </a:spcBef>
              <a:spcAft>
                <a:spcPts val="0"/>
              </a:spcAft>
              <a:buNone/>
            </a:pPr>
            <a:r>
              <a:rPr lang="en-US"/>
              <a:t>Grecia: Los Fondos Estructurales apoyaron proyectos locales de empleo, especialmente dirigidos al empleo juvenil y a la integración social de grupos vulnerables como los refugiados.</a:t>
            </a:r>
            <a:endParaRPr/>
          </a:p>
          <a:p>
            <a:pPr marL="0" lvl="0" indent="0" algn="l" rtl="0">
              <a:spcBef>
                <a:spcPts val="0"/>
              </a:spcBef>
              <a:spcAft>
                <a:spcPts val="0"/>
              </a:spcAft>
              <a:buNone/>
            </a:pPr>
            <a:endParaRPr/>
          </a:p>
          <a:p>
            <a:pPr marL="0" lvl="0" indent="0" algn="l" rtl="0">
              <a:spcBef>
                <a:spcPts val="0"/>
              </a:spcBef>
              <a:spcAft>
                <a:spcPts val="0"/>
              </a:spcAft>
              <a:buNone/>
            </a:pPr>
            <a:r>
              <a:rPr lang="en-US"/>
              <a:t>🖈 «Después de revisar todos estos 7 programas, ¿cuál de ellos crees que beneficiaría más a tu trabajo con menores tutelados o a las comunidades a las que apoyas?»</a:t>
            </a:r>
            <a:endParaRPr/>
          </a:p>
        </p:txBody>
      </p:sp>
      <p:sp>
        <p:nvSpPr>
          <p:cNvPr id="713" name="Google Shape;713;p2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4" name="Google Shape;714;p2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2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6" name="Google Shape;736;p2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37" name="Google Shape;737;p2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«Hablemos ahora de cómo adultos y menores pueden encontrar activamente estas oportunidades. Tanto si quieres ser voluntario como si quieres guiar a los menores hacia los programas, hay varias plataformas y recursos que pueden ayudarte.»</a:t>
            </a:r>
            <a:endParaRPr/>
          </a:p>
          <a:p>
            <a:pPr marL="0" lvl="0" indent="0" algn="l" rtl="0">
              <a:spcBef>
                <a:spcPts val="0"/>
              </a:spcBef>
              <a:spcAft>
                <a:spcPts val="0"/>
              </a:spcAft>
              <a:buNone/>
            </a:pPr>
            <a:endParaRPr/>
          </a:p>
          <a:p>
            <a:pPr marL="0" lvl="0" indent="0" algn="l" rtl="0">
              <a:spcBef>
                <a:spcPts val="0"/>
              </a:spcBef>
              <a:spcAft>
                <a:spcPts val="0"/>
              </a:spcAft>
              <a:buNone/>
            </a:pPr>
            <a:r>
              <a:rPr lang="en-US"/>
              <a:t>🖈 «¿Alguien ha utilizado alguna vez estas plataformas o ha oído hablar de estos programas? Analicemos cómo podemos introducir a los menores en estas herramientas.»</a:t>
            </a:r>
            <a:endParaRPr/>
          </a:p>
          <a:p>
            <a:pPr marL="0" lvl="0" indent="0" algn="l" rtl="0">
              <a:spcBef>
                <a:spcPts val="0"/>
              </a:spcBef>
              <a:spcAft>
                <a:spcPts val="0"/>
              </a:spcAft>
              <a:buNone/>
            </a:pPr>
            <a:endParaRPr/>
          </a:p>
          <a:p>
            <a:pPr marL="0" lvl="0" indent="0" algn="l" rtl="0">
              <a:spcBef>
                <a:spcPts val="0"/>
              </a:spcBef>
              <a:spcAft>
                <a:spcPts val="0"/>
              </a:spcAft>
              <a:buNone/>
            </a:pPr>
            <a:r>
              <a:rPr lang="en-US"/>
              <a:t>📄 Podrías organizar una sesión práctica en la que los participantes exploren estas plataformas e identifiquen oportunidades para que sus menores participen en programas de la UE, fomentando su inclusión social y el desarrollo de habilidades.</a:t>
            </a:r>
            <a:endParaRPr/>
          </a:p>
        </p:txBody>
      </p:sp>
      <p:sp>
        <p:nvSpPr>
          <p:cNvPr id="739" name="Google Shape;739;p2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40" name="Google Shape;740;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3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1" name="Google Shape;751;p3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52" name="Google Shape;752;p3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«Ya hemos cubierto cómo funciona la UE y las oportunidades que ofrece, pero una parte importante de ser un modelo positivo es saber cómo inspirar la ciudadanía activa. Este módulo te ayudará a entender tus derechos como ciudadano de la UE y cómo promover el compromiso cívico entre los menores tutelados.»</a:t>
            </a:r>
            <a:endParaRPr/>
          </a:p>
          <a:p>
            <a:pPr marL="0" lvl="0" indent="0" algn="l" rtl="0">
              <a:spcBef>
                <a:spcPts val="0"/>
              </a:spcBef>
              <a:spcAft>
                <a:spcPts val="0"/>
              </a:spcAft>
              <a:buNone/>
            </a:pPr>
            <a:endParaRPr/>
          </a:p>
          <a:p>
            <a:pPr marL="0" lvl="0" indent="0" algn="l" rtl="0">
              <a:spcBef>
                <a:spcPts val="0"/>
              </a:spcBef>
              <a:spcAft>
                <a:spcPts val="0"/>
              </a:spcAft>
              <a:buNone/>
            </a:pPr>
            <a:r>
              <a:rPr lang="en-US"/>
              <a:t>📄 Presenta la diapositiva con el título y explica que esta sección explorará los derechos, las responsabilidades y la participación cívica.</a:t>
            </a:r>
            <a:endParaRPr/>
          </a:p>
          <a:p>
            <a:pPr marL="0" lvl="0" indent="0" algn="l" rtl="0">
              <a:spcBef>
                <a:spcPts val="0"/>
              </a:spcBef>
              <a:spcAft>
                <a:spcPts val="0"/>
              </a:spcAft>
              <a:buNone/>
            </a:pPr>
            <a:endParaRPr/>
          </a:p>
          <a:p>
            <a:pPr marL="0" lvl="0" indent="0" algn="l" rtl="0">
              <a:spcBef>
                <a:spcPts val="0"/>
              </a:spcBef>
              <a:spcAft>
                <a:spcPts val="0"/>
              </a:spcAft>
              <a:buNone/>
            </a:pPr>
            <a:r>
              <a:rPr lang="en-US"/>
              <a:t>🖈 «¿Qué significa para vosotros ser ciudadanos europeos y cómo creéis que puede influir en la vida de los menores a los que estáis apoyando?»</a:t>
            </a:r>
            <a:endParaRPr/>
          </a:p>
        </p:txBody>
      </p:sp>
      <p:sp>
        <p:nvSpPr>
          <p:cNvPr id="754" name="Google Shape;754;p3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5" name="Google Shape;755;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3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63" name="Google Shape;763;p3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64" name="Google Shape;764;p31:notes"/>
          <p:cNvSpPr>
            <a:spLocks noGrp="1" noRot="1" noChangeAspect="1"/>
          </p:cNvSpPr>
          <p:nvPr>
            <p:ph type="sldImg" idx="3"/>
          </p:nvPr>
        </p:nvSpPr>
        <p:spPr>
          <a:xfrm>
            <a:off x="2290763" y="512763"/>
            <a:ext cx="4562400" cy="2567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5" name="Google Shape;765;p31: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«En esta diapositiva exploraremos tres derechos fundamentales de los que goza todo ciudadano de la UE: la libertad de movimiento, el derecho de voto y la protección al consumidor. Estos derechos no solo definen lo que significa ser ciudadano de la UE, sino que también conforman las experiencias cotidianas de millones de personas en toda Europa.»</a:t>
            </a:r>
            <a:endParaRPr/>
          </a:p>
          <a:p>
            <a:pPr marL="0" lvl="0" indent="0" algn="l" rtl="0">
              <a:spcBef>
                <a:spcPts val="0"/>
              </a:spcBef>
              <a:spcAft>
                <a:spcPts val="0"/>
              </a:spcAft>
              <a:buNone/>
            </a:pPr>
            <a:endParaRPr/>
          </a:p>
          <a:p>
            <a:pPr marL="0" lvl="0" indent="0" algn="l" rtl="0">
              <a:spcBef>
                <a:spcPts val="0"/>
              </a:spcBef>
              <a:spcAft>
                <a:spcPts val="0"/>
              </a:spcAft>
              <a:buNone/>
            </a:pPr>
            <a:r>
              <a:rPr lang="en-US"/>
              <a:t>📄 Libertad de movimiento:</a:t>
            </a:r>
            <a:endParaRPr/>
          </a:p>
          <a:p>
            <a:pPr marL="0" lvl="0" indent="0" algn="l" rtl="0">
              <a:spcBef>
                <a:spcPts val="0"/>
              </a:spcBef>
              <a:spcAft>
                <a:spcPts val="0"/>
              </a:spcAft>
              <a:buNone/>
            </a:pPr>
            <a:r>
              <a:rPr lang="en-US"/>
              <a:t>La libertad de movimiento permite a los ciudadanos de la UE vivir, trabajar y viajar libremente por los Estados miembros de la UE. Sin embargo, para los menores tutelados, este derecho puede ser más difícil de ejercer debido a restricciones legales, falta de apoyo o recursos limitados.</a:t>
            </a:r>
            <a:endParaRPr/>
          </a:p>
          <a:p>
            <a:pPr marL="0" lvl="0" indent="0" algn="l" rtl="0">
              <a:spcBef>
                <a:spcPts val="0"/>
              </a:spcBef>
              <a:spcAft>
                <a:spcPts val="0"/>
              </a:spcAft>
              <a:buNone/>
            </a:pPr>
            <a:endParaRPr/>
          </a:p>
          <a:p>
            <a:pPr marL="0" lvl="0" indent="0" algn="l" rtl="0">
              <a:spcBef>
                <a:spcPts val="0"/>
              </a:spcBef>
              <a:spcAft>
                <a:spcPts val="0"/>
              </a:spcAft>
              <a:buNone/>
            </a:pPr>
            <a:r>
              <a:rPr lang="en-US"/>
              <a:t>Ejemplo: Los menores refugiados o sin apoyo familiar pueden tener dificultades con la documentación necesaria para cruzar fronteras o acceder a servicios en otro país.</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para el debate (en pantalla):</a:t>
            </a:r>
            <a:endParaRPr/>
          </a:p>
          <a:p>
            <a:pPr marL="0" lvl="0" indent="0" algn="l" rtl="0">
              <a:spcBef>
                <a:spcPts val="0"/>
              </a:spcBef>
              <a:spcAft>
                <a:spcPts val="0"/>
              </a:spcAft>
              <a:buNone/>
            </a:pPr>
            <a:r>
              <a:rPr lang="en-US"/>
              <a:t>«¿Se te ocurre algún problema al que puedan enfrentarse los menores tutelados a la hora de ejercer su derecho a la libertad de movimiento? ¿Has oído hablar de algún caso en el que se haya violado este derecho?».</a:t>
            </a:r>
            <a:endParaRPr/>
          </a:p>
          <a:p>
            <a:pPr marL="0" lvl="0" indent="0" algn="l" rtl="0">
              <a:spcBef>
                <a:spcPts val="0"/>
              </a:spcBef>
              <a:spcAft>
                <a:spcPts val="0"/>
              </a:spcAft>
              <a:buNone/>
            </a:pPr>
            <a:endParaRPr/>
          </a:p>
          <a:p>
            <a:pPr marL="0" lvl="0" indent="0" algn="l" rtl="0">
              <a:spcBef>
                <a:spcPts val="0"/>
              </a:spcBef>
              <a:spcAft>
                <a:spcPts val="0"/>
              </a:spcAft>
              <a:buNone/>
            </a:pPr>
            <a:r>
              <a:rPr lang="en-US"/>
              <a:t>Sugerencias para el debate: Piensa en obstáculos prácticos como la falta de identificación, problemas de tutela legal o dificultades para acceder a los permisos de viaje necesarios. Anima a los participantes a compartir ejemplos de sus propias experiencias laborales o de historias recientes en los medios de comunicación.</a:t>
            </a:r>
            <a:endParaRPr/>
          </a:p>
          <a:p>
            <a:pPr marL="0" lvl="0" indent="0" algn="l" rtl="0">
              <a:spcBef>
                <a:spcPts val="0"/>
              </a:spcBef>
              <a:spcAft>
                <a:spcPts val="0"/>
              </a:spcAft>
              <a:buNone/>
            </a:pPr>
            <a:endParaRPr/>
          </a:p>
          <a:p>
            <a:pPr marL="0" lvl="0" indent="0" algn="l" rtl="0">
              <a:spcBef>
                <a:spcPts val="0"/>
              </a:spcBef>
              <a:spcAft>
                <a:spcPts val="0"/>
              </a:spcAft>
              <a:buNone/>
            </a:pPr>
            <a:r>
              <a:rPr lang="en-US"/>
              <a:t>📄 Derecho a voto:</a:t>
            </a:r>
            <a:endParaRPr/>
          </a:p>
          <a:p>
            <a:pPr marL="0" lvl="0" indent="0" algn="l" rtl="0">
              <a:spcBef>
                <a:spcPts val="0"/>
              </a:spcBef>
              <a:spcAft>
                <a:spcPts val="0"/>
              </a:spcAft>
              <a:buNone/>
            </a:pPr>
            <a:r>
              <a:rPr lang="en-US"/>
              <a:t>Todos los ciudadanos de la UE tienen derecho a votar tanto en las elecciones nacionales como en las europeas, pero los jóvenes, especialmente los menores tutelados, pueden encontrarse con obstáculos. Por ejemplo, falta de información, trabas burocráticas o desinterés por los procesos políticos.</a:t>
            </a:r>
            <a:endParaRPr/>
          </a:p>
          <a:p>
            <a:pPr marL="0" lvl="0" indent="0" algn="l" rtl="0">
              <a:spcBef>
                <a:spcPts val="0"/>
              </a:spcBef>
              <a:spcAft>
                <a:spcPts val="0"/>
              </a:spcAft>
              <a:buNone/>
            </a:pPr>
            <a:endParaRPr/>
          </a:p>
          <a:p>
            <a:pPr marL="0" lvl="0" indent="0" algn="l" rtl="0">
              <a:spcBef>
                <a:spcPts val="0"/>
              </a:spcBef>
              <a:spcAft>
                <a:spcPts val="0"/>
              </a:spcAft>
              <a:buNone/>
            </a:pPr>
            <a:r>
              <a:rPr lang="en-US"/>
              <a:t>Ejemplo: Considerar a los jóvenes que abandonan la tutela justo antes de las elecciones, posiblemente sin la orientación adecuada sobre cómo registrarse o acceder a los materiales de votación.</a:t>
            </a:r>
            <a:endParaRPr/>
          </a:p>
          <a:p>
            <a:pPr marL="0" lvl="0" indent="0" algn="l" rtl="0">
              <a:spcBef>
                <a:spcPts val="0"/>
              </a:spcBef>
              <a:spcAft>
                <a:spcPts val="0"/>
              </a:spcAft>
              <a:buNone/>
            </a:pPr>
            <a:r>
              <a:rPr lang="en-US"/>
              <a:t>🖈 Pregunta para el debate (en pantalla):</a:t>
            </a:r>
            <a:endParaRPr/>
          </a:p>
          <a:p>
            <a:pPr marL="0" lvl="0" indent="0" algn="l" rtl="0">
              <a:spcBef>
                <a:spcPts val="0"/>
              </a:spcBef>
              <a:spcAft>
                <a:spcPts val="0"/>
              </a:spcAft>
              <a:buNone/>
            </a:pPr>
            <a:r>
              <a:rPr lang="en-US"/>
              <a:t>«¿Cuántos de vosotros habéis votado en las elecciones de 2024? ¿Han votado vuestros familiares o amigos? ¿Qué razones creéis que podrían impedir que las personas, en particular menores tutelados, ejerzan su derecho al voto?»</a:t>
            </a:r>
            <a:endParaRPr/>
          </a:p>
          <a:p>
            <a:pPr marL="0" lvl="0" indent="0" algn="l" rtl="0">
              <a:spcBef>
                <a:spcPts val="0"/>
              </a:spcBef>
              <a:spcAft>
                <a:spcPts val="0"/>
              </a:spcAft>
              <a:buNone/>
            </a:pPr>
            <a:endParaRPr/>
          </a:p>
          <a:p>
            <a:pPr marL="0" lvl="0" indent="0" algn="l" rtl="0">
              <a:spcBef>
                <a:spcPts val="0"/>
              </a:spcBef>
              <a:spcAft>
                <a:spcPts val="0"/>
              </a:spcAft>
              <a:buNone/>
            </a:pPr>
            <a:r>
              <a:rPr lang="en-US"/>
              <a:t>Sugerencias para el debate: Analiza razones como la falta de residencia permanente, la confusión sobre los derechos de voto en un país extranjero o la sensación de que su voto no importa. ¿Cómo pueden abordarse estos obstáculos?</a:t>
            </a:r>
            <a:endParaRPr/>
          </a:p>
          <a:p>
            <a:pPr marL="0" lvl="0" indent="0" algn="l" rtl="0">
              <a:spcBef>
                <a:spcPts val="0"/>
              </a:spcBef>
              <a:spcAft>
                <a:spcPts val="0"/>
              </a:spcAft>
              <a:buNone/>
            </a:pPr>
            <a:endParaRPr/>
          </a:p>
          <a:p>
            <a:pPr marL="0" lvl="0" indent="0" algn="l" rtl="0">
              <a:spcBef>
                <a:spcPts val="0"/>
              </a:spcBef>
              <a:spcAft>
                <a:spcPts val="0"/>
              </a:spcAft>
              <a:buNone/>
            </a:pPr>
            <a:r>
              <a:rPr lang="en-US"/>
              <a:t>📄 Protección al consumidor:</a:t>
            </a:r>
            <a:endParaRPr/>
          </a:p>
          <a:p>
            <a:pPr marL="0" lvl="0" indent="0" algn="l" rtl="0">
              <a:spcBef>
                <a:spcPts val="0"/>
              </a:spcBef>
              <a:spcAft>
                <a:spcPts val="0"/>
              </a:spcAft>
              <a:buNone/>
            </a:pPr>
            <a:r>
              <a:rPr lang="en-US"/>
              <a:t>Los derechos de los consumidores garantizan que los ciudadanos reciban un trato justo en el mercado, pero los menores tutelados pueden carecer de la concienciación o los recursos necesarios para hacer valer estos derechos. Pueden ser más vulnerables a las prácticas desleales, al fraude o a que se aprovechen de ellos, especialmente en las transacciones digitales o en línea.</a:t>
            </a:r>
            <a:endParaRPr/>
          </a:p>
          <a:p>
            <a:pPr marL="0" lvl="0" indent="0" algn="l" rtl="0">
              <a:spcBef>
                <a:spcPts val="0"/>
              </a:spcBef>
              <a:spcAft>
                <a:spcPts val="0"/>
              </a:spcAft>
              <a:buNone/>
            </a:pPr>
            <a:endParaRPr/>
          </a:p>
          <a:p>
            <a:pPr marL="0" lvl="0" indent="0" algn="l" rtl="0">
              <a:spcBef>
                <a:spcPts val="0"/>
              </a:spcBef>
              <a:spcAft>
                <a:spcPts val="0"/>
              </a:spcAft>
              <a:buNone/>
            </a:pPr>
            <a:r>
              <a:rPr lang="en-US"/>
              <a:t>Ejemplo: Piensa en menores que compran artículos por internet sin entender las políticas de devolución o sus derechos en caso de productos defectuosos.</a:t>
            </a:r>
            <a:endParaRPr/>
          </a:p>
          <a:p>
            <a:pPr marL="0" lvl="0" indent="0" algn="l" rtl="0">
              <a:spcBef>
                <a:spcPts val="0"/>
              </a:spcBef>
              <a:spcAft>
                <a:spcPts val="0"/>
              </a:spcAft>
              <a:buNone/>
            </a:pPr>
            <a:r>
              <a:rPr lang="en-US"/>
              <a:t>🖈 Pregunta para el debate (en pantalla):</a:t>
            </a:r>
            <a:endParaRPr/>
          </a:p>
          <a:p>
            <a:pPr marL="0" marR="0" lvl="0" indent="0" algn="l" rtl="0">
              <a:lnSpc>
                <a:spcPct val="100000"/>
              </a:lnSpc>
              <a:spcBef>
                <a:spcPts val="0"/>
              </a:spcBef>
              <a:spcAft>
                <a:spcPts val="0"/>
              </a:spcAft>
              <a:buClr>
                <a:schemeClr val="dk1"/>
              </a:buClr>
              <a:buSzPts val="1200"/>
              <a:buFont typeface="Calibri"/>
              <a:buNone/>
            </a:pPr>
            <a:r>
              <a:rPr lang="en-US" b="0"/>
              <a:t>«</a:t>
            </a:r>
            <a:r>
              <a:rPr lang="en-US" sz="1200" b="1">
                <a:solidFill>
                  <a:srgbClr val="080A78"/>
                </a:solidFill>
                <a:latin typeface="Abhaya Libre"/>
                <a:ea typeface="Abhaya Libre"/>
                <a:cs typeface="Abhaya Libre"/>
                <a:sym typeface="Abhaya Libre"/>
              </a:rPr>
              <a:t>¿Conoces alguna situación en la que menores tutelados desconocían sus derechos como consumidores o hayan tenido dificultades para acceder a ellos? ¿Se te ocurre algún caso en el que se haya podido vulnerar este derecho?</a:t>
            </a:r>
            <a:r>
              <a:rPr lang="en-US" b="0"/>
              <a:t>».</a:t>
            </a:r>
            <a:endParaRPr/>
          </a:p>
          <a:p>
            <a:pPr marL="0" lvl="0" indent="0" algn="l" rtl="0">
              <a:spcBef>
                <a:spcPts val="0"/>
              </a:spcBef>
              <a:spcAft>
                <a:spcPts val="0"/>
              </a:spcAft>
              <a:buNone/>
            </a:pPr>
            <a:endParaRPr/>
          </a:p>
          <a:p>
            <a:pPr marL="0" lvl="0" indent="0" algn="l" rtl="0">
              <a:spcBef>
                <a:spcPts val="0"/>
              </a:spcBef>
              <a:spcAft>
                <a:spcPts val="0"/>
              </a:spcAft>
              <a:buNone/>
            </a:pPr>
            <a:r>
              <a:rPr lang="en-US"/>
              <a:t>Sugerencias para el debate: Anima a los participantes a reflexionar sobre situaciones que impliquen a menores vulnerables -como los que no tienen acceso a programas de educación financiera- y a compartir cualquier caso de violación de los derechos de los consumidores o dificultades que hayan presenciado.</a:t>
            </a:r>
            <a:endParaRPr/>
          </a:p>
        </p:txBody>
      </p:sp>
      <p:sp>
        <p:nvSpPr>
          <p:cNvPr id="766" name="Google Shape;766;p31: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67" name="Google Shape;767;p31: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3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91" name="Google Shape;791;p3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92" name="Google Shape;792;p3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3" name="Google Shape;793;p3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«Junto a los derechos que confiere la ciudadanía de la UE, existen importantes responsabilidades que conlleva ser un ciudadano activo y comprometido. Comprender estas responsabilidades es esencial para apoyar a los menores a participar plenamente en la sociedad.»</a:t>
            </a:r>
            <a:endParaRPr/>
          </a:p>
          <a:p>
            <a:pPr marL="0" lvl="0" indent="0" algn="l" rtl="0">
              <a:spcBef>
                <a:spcPts val="0"/>
              </a:spcBef>
              <a:spcAft>
                <a:spcPts val="0"/>
              </a:spcAft>
              <a:buNone/>
            </a:pPr>
            <a:endParaRPr/>
          </a:p>
          <a:p>
            <a:pPr marL="0" lvl="0" indent="0" algn="l" rtl="0">
              <a:spcBef>
                <a:spcPts val="0"/>
              </a:spcBef>
              <a:spcAft>
                <a:spcPts val="0"/>
              </a:spcAft>
              <a:buNone/>
            </a:pPr>
            <a:r>
              <a:rPr lang="en-US"/>
              <a:t>📄 Comenta con los participantes la conexión entre derechos y responsabilidades.</a:t>
            </a:r>
            <a:endParaRPr/>
          </a:p>
          <a:p>
            <a:pPr marL="0" lvl="0" indent="0" algn="l" rtl="0">
              <a:spcBef>
                <a:spcPts val="0"/>
              </a:spcBef>
              <a:spcAft>
                <a:spcPts val="0"/>
              </a:spcAft>
              <a:buNone/>
            </a:pPr>
            <a:endParaRPr/>
          </a:p>
          <a:p>
            <a:pPr marL="0" lvl="0" indent="0" algn="l" rtl="0">
              <a:spcBef>
                <a:spcPts val="0"/>
              </a:spcBef>
              <a:spcAft>
                <a:spcPts val="0"/>
              </a:spcAft>
              <a:buNone/>
            </a:pPr>
            <a:r>
              <a:rPr lang="en-US"/>
              <a:t>«¿Se os ocurren formas de animar a los menores a comprender estas responsabilidades y a asumir un papel activo en sus comunidades? ¿Cómo podríais predicar con el ejemplo?».</a:t>
            </a:r>
            <a:endParaRPr/>
          </a:p>
        </p:txBody>
      </p:sp>
      <p:sp>
        <p:nvSpPr>
          <p:cNvPr id="794" name="Google Shape;794;p3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95" name="Google Shape;795;p3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p3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11" name="Google Shape;811;p3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12" name="Google Shape;812;p3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3" name="Google Shape;813;p3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«Ahora que hemos hablado de derechos y responsabilidades, vamos a explorar las formas en que tanto adultos como menores pueden participar activamente en los procesos de toma de decisiones de la UE y en la participación de la comunidad.»</a:t>
            </a:r>
            <a:endParaRPr/>
          </a:p>
          <a:p>
            <a:pPr marL="0" lvl="0" indent="0" algn="l" rtl="0">
              <a:spcBef>
                <a:spcPts val="0"/>
              </a:spcBef>
              <a:spcAft>
                <a:spcPts val="0"/>
              </a:spcAft>
              <a:buNone/>
            </a:pPr>
            <a:endParaRPr/>
          </a:p>
          <a:p>
            <a:pPr marL="0" lvl="0" indent="0" algn="l" rtl="0">
              <a:spcBef>
                <a:spcPts val="0"/>
              </a:spcBef>
              <a:spcAft>
                <a:spcPts val="0"/>
              </a:spcAft>
              <a:buNone/>
            </a:pPr>
            <a:r>
              <a:rPr lang="en-US"/>
              <a:t>📄 Introduce el concepto de compromiso cívico animando a los participantes a compartir sus experiencias de participación en programas o iniciativas de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de la actividad:</a:t>
            </a:r>
            <a:endParaRPr/>
          </a:p>
          <a:p>
            <a:pPr marL="0" lvl="0" indent="0" algn="l" rtl="0">
              <a:spcBef>
                <a:spcPts val="0"/>
              </a:spcBef>
              <a:spcAft>
                <a:spcPts val="0"/>
              </a:spcAft>
              <a:buNone/>
            </a:pPr>
            <a:r>
              <a:rPr lang="en-US"/>
              <a:t>«¿Cómo podéis animar a los menores a los que estáis apoyando a participar en iniciativas cívicas o programas de voluntariado comunitario? ¿A qué retos creéis que pueden enfrentarse y cómo podéis ayudarles a superar esos obstáculos?».</a:t>
            </a:r>
            <a:endParaRPr/>
          </a:p>
        </p:txBody>
      </p:sp>
      <p:sp>
        <p:nvSpPr>
          <p:cNvPr id="814" name="Google Shape;814;p3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15" name="Google Shape;815;p3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3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33" name="Google Shape;833;p3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34" name="Google Shape;834;p3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5" name="Google Shape;835;p3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«En esta sección, vamos a explorar tres formas clave en las que vosotros, como modelos adultos positivos, podéis apoyar a los menores tutelados  para que comprendan la Unión Europea y se comprometan con ella. Estos enfoques se centran en construir su conocimiento, alentar la participación activa y fomentar la solidaridad dentro de la comunidad de la UE.»</a:t>
            </a:r>
            <a:endParaRPr/>
          </a:p>
          <a:p>
            <a:pPr marL="0" lvl="0" indent="0" algn="l" rtl="0">
              <a:spcBef>
                <a:spcPts val="0"/>
              </a:spcBef>
              <a:spcAft>
                <a:spcPts val="0"/>
              </a:spcAft>
              <a:buNone/>
            </a:pPr>
            <a:endParaRPr/>
          </a:p>
          <a:p>
            <a:pPr marL="0" lvl="0" indent="0" algn="l" rtl="0">
              <a:spcBef>
                <a:spcPts val="0"/>
              </a:spcBef>
              <a:spcAft>
                <a:spcPts val="0"/>
              </a:spcAft>
              <a:buNone/>
            </a:pPr>
            <a:r>
              <a:rPr lang="en-US"/>
              <a:t>📄 Explica brevemente los tres enfoques:</a:t>
            </a:r>
            <a:endParaRPr/>
          </a:p>
          <a:p>
            <a:pPr marL="0" lvl="0" indent="0" algn="l" rtl="0">
              <a:spcBef>
                <a:spcPts val="0"/>
              </a:spcBef>
              <a:spcAft>
                <a:spcPts val="0"/>
              </a:spcAft>
              <a:buNone/>
            </a:pPr>
            <a:r>
              <a:rPr lang="en-US"/>
              <a:t>- Mentoría y orientación de menores: Se centra en herramientas y plataformas que ayudan a los adultos a apoyar a los menores.</a:t>
            </a:r>
            <a:endParaRPr/>
          </a:p>
          <a:p>
            <a:pPr marL="0" lvl="0" indent="0" algn="l" rtl="0">
              <a:spcBef>
                <a:spcPts val="0"/>
              </a:spcBef>
              <a:spcAft>
                <a:spcPts val="0"/>
              </a:spcAft>
              <a:buNone/>
            </a:pPr>
            <a:r>
              <a:rPr lang="en-US"/>
              <a:t>- Recursos educativos para jóvenes: Se centra en plataformas interactivas, materiales y juegos para educar a los menores.</a:t>
            </a:r>
            <a:endParaRPr/>
          </a:p>
          <a:p>
            <a:pPr marL="0" lvl="0" indent="0" algn="l" rtl="0">
              <a:spcBef>
                <a:spcPts val="0"/>
              </a:spcBef>
              <a:spcAft>
                <a:spcPts val="0"/>
              </a:spcAft>
              <a:buNone/>
            </a:pPr>
            <a:r>
              <a:rPr lang="en-US"/>
              <a:t>- Cultura de solidaridad: Se centra en oportunidades para comprometerse en proyectos solidarios y humanitarios.</a:t>
            </a:r>
            <a:endParaRPr/>
          </a:p>
          <a:p>
            <a:pPr marL="0" lvl="0" indent="0" algn="l" rtl="0">
              <a:spcBef>
                <a:spcPts val="0"/>
              </a:spcBef>
              <a:spcAft>
                <a:spcPts val="0"/>
              </a:spcAft>
              <a:buNone/>
            </a:pPr>
            <a:endParaRPr/>
          </a:p>
          <a:p>
            <a:pPr marL="0" lvl="0" indent="0" algn="l" rtl="0">
              <a:spcBef>
                <a:spcPts val="0"/>
              </a:spcBef>
              <a:spcAft>
                <a:spcPts val="0"/>
              </a:spcAft>
              <a:buNone/>
            </a:pPr>
            <a:r>
              <a:rPr lang="en-US"/>
              <a:t>🖈 Pide a los participantes que piensen en sus prácticas actuales. ¿Cómo están apoyando actualmente a los menores en estas áreas, y qué retos o logros han experimentado? Esto servirá de transición para explorar herramientas y recursos específicos en las siguientes diapositivas.</a:t>
            </a:r>
            <a:endParaRPr/>
          </a:p>
        </p:txBody>
      </p:sp>
      <p:sp>
        <p:nvSpPr>
          <p:cNvPr id="836" name="Google Shape;836;p3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37" name="Google Shape;837;p3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3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53" name="Google Shape;853;p3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54" name="Google Shape;854;p3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5" name="Google Shape;855;p3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«Vamos a centrarnos en cómo los adultos pueden tutelar y orientar eficazmente a los menores tutelados. Hay varios recursos disponibles que pueden apoyar esta tutoría y facilitar la participación de los menores en diversas actividades relacionadas con la UE.»</a:t>
            </a:r>
            <a:endParaRPr/>
          </a:p>
          <a:p>
            <a:pPr marL="0" lvl="0" indent="0" algn="l" rtl="0">
              <a:spcBef>
                <a:spcPts val="0"/>
              </a:spcBef>
              <a:spcAft>
                <a:spcPts val="0"/>
              </a:spcAft>
              <a:buNone/>
            </a:pPr>
            <a:r>
              <a:rPr lang="en-US"/>
              <a:t>☺ «Estos recursos proporcionan un valioso apoyo a los mentores que trabajan con menores tutelados. Cada recurso sirve para un propósito diferente, pero en conjunto mejora la experiencia de la mentoría.»</a:t>
            </a:r>
            <a:endParaRPr/>
          </a:p>
          <a:p>
            <a:pPr marL="0" lvl="0" indent="0" algn="l" rtl="0">
              <a:spcBef>
                <a:spcPts val="0"/>
              </a:spcBef>
              <a:spcAft>
                <a:spcPts val="0"/>
              </a:spcAft>
              <a:buNone/>
            </a:pPr>
            <a:endParaRPr/>
          </a:p>
          <a:p>
            <a:pPr marL="0" lvl="0" indent="0" algn="l" rtl="0">
              <a:spcBef>
                <a:spcPts val="0"/>
              </a:spcBef>
              <a:spcAft>
                <a:spcPts val="0"/>
              </a:spcAft>
              <a:buNone/>
            </a:pPr>
            <a:r>
              <a:rPr lang="en-US"/>
              <a:t>📄 Expón la importancia de la mentoría en el contexto del apoyo a menores y explica que los siguientes recursos ayudarán en este proceso:</a:t>
            </a:r>
            <a:endParaRPr/>
          </a:p>
          <a:p>
            <a:pPr marL="0" lvl="0" indent="0" algn="l" rtl="0">
              <a:spcBef>
                <a:spcPts val="0"/>
              </a:spcBef>
              <a:spcAft>
                <a:spcPts val="0"/>
              </a:spcAft>
              <a:buNone/>
            </a:pPr>
            <a:r>
              <a:rPr lang="en-US"/>
              <a:t>- El Portal Europeo de la Juventud ofrece información exhaustiva sobre derechos y oportunidades.</a:t>
            </a:r>
            <a:endParaRPr/>
          </a:p>
          <a:p>
            <a:pPr marL="0" lvl="0" indent="0" algn="l" rtl="0">
              <a:spcBef>
                <a:spcPts val="0"/>
              </a:spcBef>
              <a:spcAft>
                <a:spcPts val="0"/>
              </a:spcAft>
              <a:buNone/>
            </a:pPr>
            <a:r>
              <a:rPr lang="en-US"/>
              <a:t>- Mentoring Europe ofrece enfoques estructurados para la tutoría de jóvenes.</a:t>
            </a:r>
            <a:endParaRPr/>
          </a:p>
          <a:p>
            <a:pPr marL="0" lvl="0" indent="0" algn="l" rtl="0">
              <a:spcBef>
                <a:spcPts val="0"/>
              </a:spcBef>
              <a:spcAft>
                <a:spcPts val="0"/>
              </a:spcAft>
              <a:buNone/>
            </a:pPr>
            <a:r>
              <a:rPr lang="en-US"/>
              <a:t>- Eurodesk mantiene informados a los mentores sobre las últimas oportunidades y financiación.</a:t>
            </a:r>
            <a:endParaRPr/>
          </a:p>
          <a:p>
            <a:pPr marL="0" lvl="0" indent="0" algn="l" rtl="0">
              <a:spcBef>
                <a:spcPts val="0"/>
              </a:spcBef>
              <a:spcAft>
                <a:spcPts val="0"/>
              </a:spcAft>
              <a:buNone/>
            </a:pPr>
            <a:r>
              <a:rPr lang="en-US"/>
              <a:t>- Youthpass puede ayudar a los menores a documentar sus experiencias de aprendizaje.</a:t>
            </a:r>
            <a:endParaRPr/>
          </a:p>
          <a:p>
            <a:pPr marL="0" lvl="0" indent="0" algn="l" rtl="0">
              <a:spcBef>
                <a:spcPts val="0"/>
              </a:spcBef>
              <a:spcAft>
                <a:spcPts val="0"/>
              </a:spcAft>
              <a:buNone/>
            </a:pPr>
            <a:r>
              <a:rPr lang="en-US"/>
              <a:t>- Erasmus+ Virtual Exchange permite participar de forma significativa en debates interculturales.</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a los participantes: ¿Qué cualidades crees que son esenciales para un mentor que trabaja con menores?</a:t>
            </a:r>
            <a:endParaRPr/>
          </a:p>
          <a:p>
            <a:pPr marL="0" lvl="0" indent="0" algn="l" rtl="0">
              <a:spcBef>
                <a:spcPts val="0"/>
              </a:spcBef>
              <a:spcAft>
                <a:spcPts val="0"/>
              </a:spcAft>
              <a:buNone/>
            </a:pPr>
            <a:endParaRPr/>
          </a:p>
          <a:p>
            <a:pPr marL="0" lvl="0" indent="0" algn="l" rtl="0">
              <a:spcBef>
                <a:spcPts val="0"/>
              </a:spcBef>
              <a:spcAft>
                <a:spcPts val="0"/>
              </a:spcAft>
              <a:buNone/>
            </a:pPr>
            <a:r>
              <a:rPr lang="en-US"/>
              <a:t>🖈 Anima a los participantes a compartir sus experiencias con estas plataformas y cómo podrían utilizarlas en sus funciones de mentor.</a:t>
            </a:r>
            <a:endParaRPr/>
          </a:p>
        </p:txBody>
      </p:sp>
      <p:sp>
        <p:nvSpPr>
          <p:cNvPr id="856" name="Google Shape;856;p3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57" name="Google Shape;857;p3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3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82" name="Google Shape;882;p3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83" name="Google Shape;883;p3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4" name="Google Shape;884;p3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«Estas herramientas interactivas están diseñadas para ayudar a los menores a comprometerse con la UE de una manera divertida y educativa.»</a:t>
            </a:r>
            <a:endParaRPr/>
          </a:p>
          <a:p>
            <a:pPr marL="0" lvl="0" indent="0" algn="l" rtl="0">
              <a:spcBef>
                <a:spcPts val="0"/>
              </a:spcBef>
              <a:spcAft>
                <a:spcPts val="0"/>
              </a:spcAft>
              <a:buNone/>
            </a:pPr>
            <a:endParaRPr/>
          </a:p>
          <a:p>
            <a:pPr marL="0" lvl="0" indent="0" algn="l" rtl="0">
              <a:spcBef>
                <a:spcPts val="0"/>
              </a:spcBef>
              <a:spcAft>
                <a:spcPts val="0"/>
              </a:spcAft>
              <a:buNone/>
            </a:pPr>
            <a:r>
              <a:rPr lang="en-US"/>
              <a:t>📄 Analiza cómo pueden incorporarse estas plataformas a las sesiones educativas con menores:</a:t>
            </a:r>
            <a:endParaRPr/>
          </a:p>
          <a:p>
            <a:pPr marL="0" lvl="0" indent="0" algn="l" rtl="0">
              <a:spcBef>
                <a:spcPts val="0"/>
              </a:spcBef>
              <a:spcAft>
                <a:spcPts val="0"/>
              </a:spcAft>
              <a:buNone/>
            </a:pPr>
            <a:r>
              <a:rPr lang="en-US"/>
              <a:t>- Kids' Corner involucra a los jóvenes a través de juegos que enseñan conceptos de la UE.</a:t>
            </a:r>
            <a:endParaRPr/>
          </a:p>
          <a:p>
            <a:pPr marL="0" lvl="0" indent="0" algn="l" rtl="0">
              <a:spcBef>
                <a:spcPts val="0"/>
              </a:spcBef>
              <a:spcAft>
                <a:spcPts val="0"/>
              </a:spcAft>
              <a:buNone/>
            </a:pPr>
            <a:r>
              <a:rPr lang="en-US"/>
              <a:t>- Learning Corner ofrece diversos materiales que pueden mejorar el aprendizaje.</a:t>
            </a:r>
            <a:endParaRPr/>
          </a:p>
          <a:p>
            <a:pPr marL="0" lvl="0" indent="0" algn="l" rtl="0">
              <a:spcBef>
                <a:spcPts val="0"/>
              </a:spcBef>
              <a:spcAft>
                <a:spcPts val="0"/>
              </a:spcAft>
              <a:buNone/>
            </a:pPr>
            <a:r>
              <a:rPr lang="en-US"/>
              <a:t>- Europa Diary puede utilizarse para debates sobre valores y derechos europeos.</a:t>
            </a:r>
            <a:endParaRPr/>
          </a:p>
          <a:p>
            <a:pPr marL="0" lvl="0" indent="0" algn="l" rtl="0">
              <a:spcBef>
                <a:spcPts val="0"/>
              </a:spcBef>
              <a:spcAft>
                <a:spcPts val="0"/>
              </a:spcAft>
              <a:buNone/>
            </a:pPr>
            <a:r>
              <a:rPr lang="en-US"/>
              <a:t>- La Casa de la Historia Europea ofrece un contexto para comprender la Europa actual.</a:t>
            </a:r>
            <a:endParaRPr/>
          </a:p>
          <a:p>
            <a:pPr marL="0" lvl="0" indent="0" algn="l" rtl="0">
              <a:spcBef>
                <a:spcPts val="0"/>
              </a:spcBef>
              <a:spcAft>
                <a:spcPts val="0"/>
              </a:spcAft>
              <a:buNone/>
            </a:pPr>
            <a:r>
              <a:rPr lang="en-US"/>
              <a:t>- La Fundación Schuman puede servir como recurso para profundizar en el aprendizaje.</a:t>
            </a:r>
            <a:endParaRPr/>
          </a:p>
          <a:p>
            <a:pPr marL="0" lvl="0" indent="0" algn="l" rtl="0">
              <a:spcBef>
                <a:spcPts val="0"/>
              </a:spcBef>
              <a:spcAft>
                <a:spcPts val="0"/>
              </a:spcAft>
              <a:buNone/>
            </a:pPr>
            <a:r>
              <a:rPr lang="en-US"/>
              <a:t>- La librería de la UE ofrece materiales que pueden utilizarse en diversos contextos educativos.</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 a los participantes qué tipo de actividades podrían planificar utilizando estos recursos y cómo evaluarían el aprendizaje de los menores.</a:t>
            </a:r>
            <a:endParaRPr/>
          </a:p>
        </p:txBody>
      </p:sp>
      <p:sp>
        <p:nvSpPr>
          <p:cNvPr id="885" name="Google Shape;885;p3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86" name="Google Shape;886;p3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3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14" name="Google Shape;914;p3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915" name="Google Shape;915;p3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6" name="Google Shape;916;p3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 través de estas iniciativas, podemos promover una cultura de solidaridad y compromiso entre los menores, ayudándoles a sentirse conectados con sus comunidades y con el contexto europeo más amplio.»</a:t>
            </a:r>
            <a:endParaRPr/>
          </a:p>
          <a:p>
            <a:pPr marL="0" lvl="0" indent="0" algn="l" rtl="0">
              <a:spcBef>
                <a:spcPts val="0"/>
              </a:spcBef>
              <a:spcAft>
                <a:spcPts val="0"/>
              </a:spcAft>
              <a:buNone/>
            </a:pPr>
            <a:endParaRPr/>
          </a:p>
          <a:p>
            <a:pPr marL="0" lvl="0" indent="0" algn="l" rtl="0">
              <a:spcBef>
                <a:spcPts val="0"/>
              </a:spcBef>
              <a:spcAft>
                <a:spcPts val="0"/>
              </a:spcAft>
              <a:buNone/>
            </a:pPr>
            <a:r>
              <a:rPr lang="en-US"/>
              <a:t>📄 Explica el propósito de cada iniciativa y cómo pueden empoderar a los menores:</a:t>
            </a:r>
            <a:endParaRPr/>
          </a:p>
          <a:p>
            <a:pPr marL="0" lvl="0" indent="0" algn="l" rtl="0">
              <a:spcBef>
                <a:spcPts val="0"/>
              </a:spcBef>
              <a:spcAft>
                <a:spcPts val="0"/>
              </a:spcAft>
              <a:buNone/>
            </a:pPr>
            <a:r>
              <a:rPr lang="en-US"/>
              <a:t>- El Cuerpo Europeo de Solidaridad ofrece oportunidades de voluntariado directo.</a:t>
            </a:r>
            <a:endParaRPr/>
          </a:p>
          <a:p>
            <a:pPr marL="0" lvl="0" indent="0" algn="l" rtl="0">
              <a:spcBef>
                <a:spcPts val="0"/>
              </a:spcBef>
              <a:spcAft>
                <a:spcPts val="0"/>
              </a:spcAft>
              <a:buNone/>
            </a:pPr>
            <a:r>
              <a:rPr lang="en-US"/>
              <a:t>- EU Aid Volunteers permite a los menores participar en esfuerzos humanitarios.</a:t>
            </a:r>
            <a:endParaRPr/>
          </a:p>
          <a:p>
            <a:pPr marL="0" lvl="0" indent="0" algn="l" rtl="0">
              <a:spcBef>
                <a:spcPts val="0"/>
              </a:spcBef>
              <a:spcAft>
                <a:spcPts val="0"/>
              </a:spcAft>
              <a:buNone/>
            </a:pPr>
            <a:r>
              <a:rPr lang="en-US"/>
              <a:t>- El kit de herramientas de proyectos solidarios orienta en la creación de proyectos de impacto.</a:t>
            </a:r>
            <a:endParaRPr/>
          </a:p>
          <a:p>
            <a:pPr marL="0" lvl="0" indent="0" algn="l" rtl="0">
              <a:spcBef>
                <a:spcPts val="0"/>
              </a:spcBef>
              <a:spcAft>
                <a:spcPts val="0"/>
              </a:spcAft>
              <a:buNone/>
            </a:pPr>
            <a:r>
              <a:rPr lang="en-US"/>
              <a:t>- La campaña Time to Move fomenta la movilidad y la participación activa.</a:t>
            </a:r>
            <a:endParaRPr/>
          </a:p>
          <a:p>
            <a:pPr marL="0" lvl="0" indent="0" algn="l" rtl="0">
              <a:spcBef>
                <a:spcPts val="0"/>
              </a:spcBef>
              <a:spcAft>
                <a:spcPts val="0"/>
              </a:spcAft>
              <a:buNone/>
            </a:pPr>
            <a:r>
              <a:rPr lang="en-US"/>
              <a:t>- La Plataforma SALTO-Youth ofrece valiosa formación y apoyo para la participación de los jóvenes.</a:t>
            </a:r>
            <a:endParaRPr/>
          </a:p>
          <a:p>
            <a:pPr marL="0" lvl="0" indent="0" algn="l" rtl="0">
              <a:spcBef>
                <a:spcPts val="0"/>
              </a:spcBef>
              <a:spcAft>
                <a:spcPts val="0"/>
              </a:spcAft>
              <a:buNone/>
            </a:pPr>
            <a:endParaRPr/>
          </a:p>
          <a:p>
            <a:pPr marL="0" lvl="0" indent="0" algn="l" rtl="0">
              <a:spcBef>
                <a:spcPts val="0"/>
              </a:spcBef>
              <a:spcAft>
                <a:spcPts val="0"/>
              </a:spcAft>
              <a:buNone/>
            </a:pPr>
            <a:r>
              <a:rPr lang="en-US"/>
              <a:t>🖈 Anima a los participantes a pensar cómo pueden facilitar la participación de los menores en estas iniciativas y qué barreras pueden existir.</a:t>
            </a:r>
            <a:endParaRPr/>
          </a:p>
          <a:p>
            <a:pPr marL="0" lvl="0" indent="0" algn="l" rtl="0">
              <a:spcBef>
                <a:spcPts val="0"/>
              </a:spcBef>
              <a:spcAft>
                <a:spcPts val="0"/>
              </a:spcAft>
              <a:buNone/>
            </a:pPr>
            <a:r>
              <a:rPr lang="en-US"/>
              <a:t>🖈 Pregunta: «¿Cómo pueden beneficiar a los menores tutelados los programas de voluntariado como el Cuerpo Europeo de Solidaridad? ¿Se os ocurre algún proyecto que podríais crear con ellos?».</a:t>
            </a:r>
            <a:endParaRPr/>
          </a:p>
        </p:txBody>
      </p:sp>
      <p:sp>
        <p:nvSpPr>
          <p:cNvPr id="917" name="Google Shape;917;p3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18" name="Google Shape;918;p3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3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40" name="Google Shape;940;p3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941" name="Google Shape;941;p3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2" name="Google Shape;942;p3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Contexto de la actividad:</a:t>
            </a:r>
            <a:endParaRPr/>
          </a:p>
          <a:p>
            <a:pPr marL="0" lvl="0" indent="0" algn="l" rtl="0">
              <a:spcBef>
                <a:spcPts val="0"/>
              </a:spcBef>
              <a:spcAft>
                <a:spcPts val="0"/>
              </a:spcAft>
              <a:buNone/>
            </a:pPr>
            <a:r>
              <a:rPr lang="en-US"/>
              <a:t>Enmarca esta actividad como una oportunidad para conectar la teoría con la práctica. Menciona que el objetivo no es sólo conocer estos recursos, sino también pensar en cómo aplicarlos a situaciones reales con menores fuera del hogar.</a:t>
            </a:r>
            <a:endParaRPr/>
          </a:p>
          <a:p>
            <a:pPr marL="0" lvl="0" indent="0" algn="l" rtl="0">
              <a:spcBef>
                <a:spcPts val="0"/>
              </a:spcBef>
              <a:spcAft>
                <a:spcPts val="0"/>
              </a:spcAft>
              <a:buNone/>
            </a:pPr>
            <a:r>
              <a:rPr lang="en-US"/>
              <a:t>Refuerza el valor de la colaboración durante este ejercicio.</a:t>
            </a:r>
            <a:endParaRPr/>
          </a:p>
          <a:p>
            <a:pPr marL="0" lvl="0" indent="0" algn="l" rtl="0">
              <a:spcBef>
                <a:spcPts val="0"/>
              </a:spcBef>
              <a:spcAft>
                <a:spcPts val="0"/>
              </a:spcAft>
              <a:buNone/>
            </a:pPr>
            <a:endParaRPr/>
          </a:p>
          <a:p>
            <a:pPr marL="0" lvl="0" indent="0" algn="l" rtl="0">
              <a:spcBef>
                <a:spcPts val="0"/>
              </a:spcBef>
              <a:spcAft>
                <a:spcPts val="0"/>
              </a:spcAft>
              <a:buNone/>
            </a:pPr>
            <a:r>
              <a:rPr lang="en-US"/>
              <a:t>🖈Pide a cada grupo que consulte las herramientas específicas de las que hemos hablado anteriormente en el módulo. Cada grupo debe designar un portavoz para presentar sus conclusiones.</a:t>
            </a:r>
            <a:endParaRPr/>
          </a:p>
          <a:p>
            <a:pPr marL="0" lvl="0" indent="0" algn="l" rtl="0">
              <a:spcBef>
                <a:spcPts val="0"/>
              </a:spcBef>
              <a:spcAft>
                <a:spcPts val="0"/>
              </a:spcAft>
              <a:buNone/>
            </a:pPr>
            <a:endParaRPr/>
          </a:p>
          <a:p>
            <a:pPr marL="0" lvl="0" indent="0" algn="l" rtl="0">
              <a:spcBef>
                <a:spcPts val="0"/>
              </a:spcBef>
              <a:spcAft>
                <a:spcPts val="0"/>
              </a:spcAft>
              <a:buNone/>
            </a:pPr>
            <a:r>
              <a:rPr lang="en-US"/>
              <a:t>🖈 Preguntas del grupo:</a:t>
            </a:r>
            <a:endParaRPr/>
          </a:p>
          <a:p>
            <a:pPr marL="0" lvl="0" indent="0" algn="l" rtl="0">
              <a:spcBef>
                <a:spcPts val="0"/>
              </a:spcBef>
              <a:spcAft>
                <a:spcPts val="0"/>
              </a:spcAft>
              <a:buNone/>
            </a:pPr>
            <a:r>
              <a:rPr lang="en-US"/>
              <a:t>- Mentoría y orientación de menores: «¿Cómo se pueden personalizar las herramientas de mentoría para apoyar a los menores? ¿Cuáles son los retos de mentorizar a menores tutelados?».</a:t>
            </a:r>
            <a:endParaRPr/>
          </a:p>
          <a:p>
            <a:pPr marL="0" lvl="0" indent="0" algn="l" rtl="0">
              <a:spcBef>
                <a:spcPts val="0"/>
              </a:spcBef>
              <a:spcAft>
                <a:spcPts val="0"/>
              </a:spcAft>
              <a:buNone/>
            </a:pPr>
            <a:r>
              <a:rPr lang="en-US"/>
              <a:t>- Herramientas y recursos educativos: «¿Cómo pueden adaptarse estas herramientas a un público más joven? ¿Qué papel pueden desempeñar en el aumento de la conciencia cívica entre los menores?».</a:t>
            </a:r>
            <a:endParaRPr/>
          </a:p>
          <a:p>
            <a:pPr marL="0" lvl="0" indent="0" algn="l" rtl="0">
              <a:spcBef>
                <a:spcPts val="0"/>
              </a:spcBef>
              <a:spcAft>
                <a:spcPts val="0"/>
              </a:spcAft>
              <a:buNone/>
            </a:pPr>
            <a:r>
              <a:rPr lang="en-US"/>
              <a:t>- Cultura de la solidaridad: «¿Cómo pueden las iniciativas de solidaridad implicar de manera significativa a los menores? ¿Pueden estos programas ayudar a fomentar un sentimiento de pertenencia entre los jóvenes en situación de desarraigo?»</a:t>
            </a:r>
            <a:endParaRPr/>
          </a:p>
        </p:txBody>
      </p:sp>
      <p:sp>
        <p:nvSpPr>
          <p:cNvPr id="943" name="Google Shape;943;p3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44" name="Google Shape;944;p3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3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54" name="Google Shape;954;p3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955" name="Google Shape;955;p3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6" name="Google Shape;956;p3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Agradece a todos los participantes su compromiso y sus contribuciones a lo largo del módulo.</a:t>
            </a:r>
            <a:endParaRPr/>
          </a:p>
          <a:p>
            <a:pPr marL="0" lvl="0" indent="0" algn="l" rtl="0">
              <a:spcBef>
                <a:spcPts val="0"/>
              </a:spcBef>
              <a:spcAft>
                <a:spcPts val="0"/>
              </a:spcAft>
              <a:buNone/>
            </a:pPr>
            <a:r>
              <a:rPr lang="en-US"/>
              <a:t>Destaca la importancia de sus funciones como mentores, educadores y defensores de los menores tutelados.</a:t>
            </a:r>
            <a:endParaRPr/>
          </a:p>
          <a:p>
            <a:pPr marL="0" lvl="0" indent="0" algn="l" rtl="0">
              <a:spcBef>
                <a:spcPts val="0"/>
              </a:spcBef>
              <a:spcAft>
                <a:spcPts val="0"/>
              </a:spcAft>
              <a:buNone/>
            </a:pPr>
            <a:r>
              <a:rPr lang="en-US"/>
              <a:t>Invítales a compartir sus últimas reflexiones o preguntas.</a:t>
            </a:r>
            <a:endParaRPr/>
          </a:p>
          <a:p>
            <a:pPr marL="0" lvl="0" indent="0" algn="l" rtl="0">
              <a:spcBef>
                <a:spcPts val="0"/>
              </a:spcBef>
              <a:spcAft>
                <a:spcPts val="0"/>
              </a:spcAft>
              <a:buNone/>
            </a:pPr>
            <a:endParaRPr/>
          </a:p>
          <a:p>
            <a:pPr marL="0" lvl="0" indent="0" algn="l" rtl="0">
              <a:spcBef>
                <a:spcPts val="0"/>
              </a:spcBef>
              <a:spcAft>
                <a:spcPts val="0"/>
              </a:spcAft>
              <a:buNone/>
            </a:pPr>
            <a:r>
              <a:rPr lang="en-US"/>
              <a:t>📄 Llamamiento a la acción:</a:t>
            </a:r>
            <a:endParaRPr/>
          </a:p>
          <a:p>
            <a:pPr marL="0" lvl="0" indent="0" algn="l" rtl="0">
              <a:spcBef>
                <a:spcPts val="0"/>
              </a:spcBef>
              <a:spcAft>
                <a:spcPts val="0"/>
              </a:spcAft>
              <a:buNone/>
            </a:pPr>
            <a:r>
              <a:rPr lang="en-US"/>
              <a:t>Anima a los participantes a seguir participando en las iniciativas y recursos de la UE.</a:t>
            </a:r>
            <a:endParaRPr/>
          </a:p>
          <a:p>
            <a:pPr marL="0" lvl="0" indent="0" algn="l" rtl="0">
              <a:spcBef>
                <a:spcPts val="0"/>
              </a:spcBef>
              <a:spcAft>
                <a:spcPts val="0"/>
              </a:spcAft>
              <a:buNone/>
            </a:pPr>
            <a:r>
              <a:rPr lang="en-US"/>
              <a:t>Sugiere a los participantes que sigan conectados y compartan sus experiencias entre ellos más allá de la sesión de formación.</a:t>
            </a:r>
            <a:endParaRPr/>
          </a:p>
          <a:p>
            <a:pPr marL="0" lvl="0" indent="0" algn="l" rtl="0">
              <a:spcBef>
                <a:spcPts val="0"/>
              </a:spcBef>
              <a:spcAft>
                <a:spcPts val="0"/>
              </a:spcAft>
              <a:buNone/>
            </a:pPr>
            <a:endParaRPr/>
          </a:p>
          <a:p>
            <a:pPr marL="0" lvl="0" indent="0" algn="l" rtl="0">
              <a:spcBef>
                <a:spcPts val="0"/>
              </a:spcBef>
              <a:spcAft>
                <a:spcPts val="0"/>
              </a:spcAft>
              <a:buNone/>
            </a:pPr>
            <a:r>
              <a:rPr lang="en-US"/>
              <a:t>😊 Termina con una nota positiva:</a:t>
            </a:r>
            <a:endParaRPr/>
          </a:p>
          <a:p>
            <a:pPr marL="0" lvl="0" indent="0" algn="l" rtl="0">
              <a:spcBef>
                <a:spcPts val="0"/>
              </a:spcBef>
              <a:spcAft>
                <a:spcPts val="0"/>
              </a:spcAft>
              <a:buNone/>
            </a:pPr>
            <a:r>
              <a:rPr lang="en-US"/>
              <a:t>Da las gracias a todos de nuevo, deseándoles éxito en sus esfuerzos por apoyar a los menores y tener un impacto positivo en sus comunidades.</a:t>
            </a:r>
            <a:endParaRPr/>
          </a:p>
        </p:txBody>
      </p:sp>
      <p:sp>
        <p:nvSpPr>
          <p:cNvPr id="957" name="Google Shape;957;p3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58" name="Google Shape;958;p3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4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4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4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4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4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4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4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4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8"/>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8"/>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48"/>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9"/>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9"/>
          <p:cNvSpPr>
            <a:spLocks noGrp="1"/>
          </p:cNvSpPr>
          <p:nvPr>
            <p:ph type="pic" idx="2"/>
          </p:nvPr>
        </p:nvSpPr>
        <p:spPr>
          <a:xfrm>
            <a:off x="1792288" y="612775"/>
            <a:ext cx="5486400" cy="4114800"/>
          </a:xfrm>
          <a:prstGeom prst="rect">
            <a:avLst/>
          </a:prstGeom>
          <a:noFill/>
          <a:ln>
            <a:noFill/>
          </a:ln>
        </p:spPr>
      </p:sp>
      <p:sp>
        <p:nvSpPr>
          <p:cNvPr id="68" name="Google Shape;68;p49"/>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0"/>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1"/>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1"/>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jp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jp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7.jpg"/><Relationship Id="rId4" Type="http://schemas.openxmlformats.org/officeDocument/2006/relationships/image" Target="../media/image36.jp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0.jp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2.jp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3.jp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1.jp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1.pn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1.jp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51.png"/><Relationship Id="rId7" Type="http://schemas.openxmlformats.org/officeDocument/2006/relationships/image" Target="../media/image41.jpg"/><Relationship Id="rId12" Type="http://schemas.openxmlformats.org/officeDocument/2006/relationships/image" Target="../media/image57.png"/><Relationship Id="rId2" Type="http://schemas.openxmlformats.org/officeDocument/2006/relationships/notesSlide" Target="../notesSlides/notesSlide13.xml"/><Relationship Id="rId16"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40.jpg"/><Relationship Id="rId11" Type="http://schemas.openxmlformats.org/officeDocument/2006/relationships/image" Target="../media/image56.png"/><Relationship Id="rId5" Type="http://schemas.openxmlformats.org/officeDocument/2006/relationships/image" Target="../media/image42.jp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52.png"/><Relationship Id="rId9" Type="http://schemas.openxmlformats.org/officeDocument/2006/relationships/image" Target="../media/image54.png"/><Relationship Id="rId1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jp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9.png"/><Relationship Id="rId7" Type="http://schemas.openxmlformats.org/officeDocument/2006/relationships/image" Target="../media/image7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8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8.jpg"/><Relationship Id="rId5" Type="http://schemas.openxmlformats.org/officeDocument/2006/relationships/image" Target="../media/image84.jpg"/><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93.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92.png"/><Relationship Id="rId4" Type="http://schemas.openxmlformats.org/officeDocument/2006/relationships/image" Target="../media/image91.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3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28.png"/><Relationship Id="rId7" Type="http://schemas.openxmlformats.org/officeDocument/2006/relationships/image" Target="../media/image9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01.png"/><Relationship Id="rId4" Type="http://schemas.openxmlformats.org/officeDocument/2006/relationships/image" Target="../media/image100.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02.png"/><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39.png"/><Relationship Id="rId7" Type="http://schemas.openxmlformats.org/officeDocument/2006/relationships/image" Target="../media/image105.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70.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103.png"/><Relationship Id="rId4" Type="http://schemas.openxmlformats.org/officeDocument/2006/relationships/image" Target="../media/image107.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https://learning-corner.learning.europa.eu/learning-materials_es" TargetMode="External"/><Relationship Id="rId5" Type="http://schemas.openxmlformats.org/officeDocument/2006/relationships/image" Target="../media/image104.png"/><Relationship Id="rId4" Type="http://schemas.openxmlformats.org/officeDocument/2006/relationships/image" Target="../media/image108.pn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109.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10.jpg"/><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4.png"/><Relationship Id="rId18" Type="http://schemas.openxmlformats.org/officeDocument/2006/relationships/image" Target="../media/image118.png"/><Relationship Id="rId26" Type="http://schemas.openxmlformats.org/officeDocument/2006/relationships/image" Target="../media/image123.png"/><Relationship Id="rId3" Type="http://schemas.openxmlformats.org/officeDocument/2006/relationships/image" Target="../media/image1.png"/><Relationship Id="rId21" Type="http://schemas.openxmlformats.org/officeDocument/2006/relationships/image" Target="../media/image120.png"/><Relationship Id="rId7" Type="http://schemas.openxmlformats.org/officeDocument/2006/relationships/image" Target="../media/image5.jpg"/><Relationship Id="rId12" Type="http://schemas.openxmlformats.org/officeDocument/2006/relationships/image" Target="../media/image113.png"/><Relationship Id="rId17" Type="http://schemas.openxmlformats.org/officeDocument/2006/relationships/image" Target="../media/image16.png"/><Relationship Id="rId25" Type="http://schemas.openxmlformats.org/officeDocument/2006/relationships/image" Target="../media/image122.png"/><Relationship Id="rId2" Type="http://schemas.openxmlformats.org/officeDocument/2006/relationships/notesSlide" Target="../notesSlides/notesSlide39.xml"/><Relationship Id="rId16" Type="http://schemas.openxmlformats.org/officeDocument/2006/relationships/image" Target="../media/image117.png"/><Relationship Id="rId20" Type="http://schemas.openxmlformats.org/officeDocument/2006/relationships/image" Target="../media/image119.png"/><Relationship Id="rId29"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112.png"/><Relationship Id="rId24" Type="http://schemas.openxmlformats.org/officeDocument/2006/relationships/image" Target="../media/image23.png"/><Relationship Id="rId5" Type="http://schemas.openxmlformats.org/officeDocument/2006/relationships/image" Target="../media/image3.png"/><Relationship Id="rId15" Type="http://schemas.openxmlformats.org/officeDocument/2006/relationships/image" Target="../media/image116.png"/><Relationship Id="rId23" Type="http://schemas.openxmlformats.org/officeDocument/2006/relationships/image" Target="../media/image121.png"/><Relationship Id="rId28" Type="http://schemas.openxmlformats.org/officeDocument/2006/relationships/image" Target="../media/image125.jp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111.png"/><Relationship Id="rId14" Type="http://schemas.openxmlformats.org/officeDocument/2006/relationships/image" Target="../media/image115.png"/><Relationship Id="rId22" Type="http://schemas.openxmlformats.org/officeDocument/2006/relationships/image" Target="../media/image21.png"/><Relationship Id="rId27" Type="http://schemas.openxmlformats.org/officeDocument/2006/relationships/image" Target="../media/image124.png"/><Relationship Id="rId30"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
          <p:cNvSpPr/>
          <p:nvPr/>
        </p:nvSpPr>
        <p:spPr>
          <a:xfrm>
            <a:off x="0" y="0"/>
            <a:ext cx="18288000" cy="1028700"/>
          </a:xfrm>
          <a:custGeom>
            <a:avLst/>
            <a:gdLst/>
            <a:ahLst/>
            <a:cxnLst/>
            <a:rect l="l" t="t" r="r" b="b"/>
            <a:pathLst>
              <a:path w="18288000" h="1028700" extrusionOk="0">
                <a:moveTo>
                  <a:pt x="0" y="0"/>
                </a:moveTo>
                <a:lnTo>
                  <a:pt x="18288000" y="0"/>
                </a:lnTo>
                <a:lnTo>
                  <a:pt x="18288000" y="1028700"/>
                </a:lnTo>
                <a:lnTo>
                  <a:pt x="0" y="10287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p:nvPr/>
        </p:nvSpPr>
        <p:spPr>
          <a:xfrm>
            <a:off x="0" y="8001914"/>
            <a:ext cx="2295525" cy="1619250"/>
          </a:xfrm>
          <a:custGeom>
            <a:avLst/>
            <a:gdLst/>
            <a:ahLst/>
            <a:cxnLst/>
            <a:rect l="l" t="t" r="r" b="b"/>
            <a:pathLst>
              <a:path w="3060700" h="2159000" extrusionOk="0">
                <a:moveTo>
                  <a:pt x="0" y="0"/>
                </a:moveTo>
                <a:lnTo>
                  <a:pt x="3060700" y="0"/>
                </a:lnTo>
                <a:lnTo>
                  <a:pt x="3060700" y="2159000"/>
                </a:lnTo>
                <a:lnTo>
                  <a:pt x="0" y="2159000"/>
                </a:lnTo>
                <a:lnTo>
                  <a:pt x="0" y="0"/>
                </a:lnTo>
                <a:close/>
              </a:path>
            </a:pathLst>
          </a:custGeom>
          <a:blipFill rotWithShape="1">
            <a:blip r:embed="rId4">
              <a:alphaModFix/>
            </a:blip>
            <a:stretch>
              <a:fillRect t="-14" b="-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
          <p:cNvSpPr/>
          <p:nvPr/>
        </p:nvSpPr>
        <p:spPr>
          <a:xfrm>
            <a:off x="2292276" y="7879150"/>
            <a:ext cx="1743075" cy="1743075"/>
          </a:xfrm>
          <a:custGeom>
            <a:avLst/>
            <a:gdLst/>
            <a:ahLst/>
            <a:cxnLst/>
            <a:rect l="l" t="t" r="r" b="b"/>
            <a:pathLst>
              <a:path w="2324100" h="2324100" extrusionOk="0">
                <a:moveTo>
                  <a:pt x="0" y="0"/>
                </a:moveTo>
                <a:lnTo>
                  <a:pt x="2324100" y="0"/>
                </a:lnTo>
                <a:lnTo>
                  <a:pt x="2324100" y="2324100"/>
                </a:lnTo>
                <a:lnTo>
                  <a:pt x="0" y="23241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
          <p:cNvSpPr/>
          <p:nvPr/>
        </p:nvSpPr>
        <p:spPr>
          <a:xfrm>
            <a:off x="6454977" y="8287384"/>
            <a:ext cx="2693575" cy="1118712"/>
          </a:xfrm>
          <a:custGeom>
            <a:avLst/>
            <a:gdLst/>
            <a:ahLst/>
            <a:cxnLst/>
            <a:rect l="l" t="t" r="r" b="b"/>
            <a:pathLst>
              <a:path w="3591433" h="1491615" extrusionOk="0">
                <a:moveTo>
                  <a:pt x="0" y="0"/>
                </a:moveTo>
                <a:lnTo>
                  <a:pt x="3591433" y="0"/>
                </a:lnTo>
                <a:lnTo>
                  <a:pt x="3591433" y="1491615"/>
                </a:lnTo>
                <a:lnTo>
                  <a:pt x="0" y="1491615"/>
                </a:lnTo>
                <a:lnTo>
                  <a:pt x="0" y="0"/>
                </a:lnTo>
                <a:close/>
              </a:path>
            </a:pathLst>
          </a:custGeom>
          <a:blipFill rotWithShape="1">
            <a:blip r:embed="rId6">
              <a:alphaModFix/>
            </a:blip>
            <a:stretch>
              <a:fillRect t="-103" b="-10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
          <p:cNvSpPr/>
          <p:nvPr/>
        </p:nvSpPr>
        <p:spPr>
          <a:xfrm>
            <a:off x="9329463" y="7688212"/>
            <a:ext cx="2606421" cy="1933575"/>
          </a:xfrm>
          <a:custGeom>
            <a:avLst/>
            <a:gdLst/>
            <a:ahLst/>
            <a:cxnLst/>
            <a:rect l="l" t="t" r="r" b="b"/>
            <a:pathLst>
              <a:path w="3475228" h="2578100" extrusionOk="0">
                <a:moveTo>
                  <a:pt x="0" y="0"/>
                </a:moveTo>
                <a:lnTo>
                  <a:pt x="3475228" y="0"/>
                </a:lnTo>
                <a:lnTo>
                  <a:pt x="3475228" y="2578100"/>
                </a:lnTo>
                <a:lnTo>
                  <a:pt x="0" y="2578100"/>
                </a:lnTo>
                <a:lnTo>
                  <a:pt x="0" y="0"/>
                </a:lnTo>
                <a:close/>
              </a:path>
            </a:pathLst>
          </a:custGeom>
          <a:blipFill rotWithShape="1">
            <a:blip r:embed="rId7">
              <a:alphaModFix/>
            </a:blip>
            <a:stretch>
              <a:fillRect t="-128" b="-12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1"/>
          <p:cNvSpPr/>
          <p:nvPr/>
        </p:nvSpPr>
        <p:spPr>
          <a:xfrm>
            <a:off x="455641" y="1419509"/>
            <a:ext cx="2512314" cy="2664238"/>
          </a:xfrm>
          <a:custGeom>
            <a:avLst/>
            <a:gdLst/>
            <a:ahLst/>
            <a:cxnLst/>
            <a:rect l="l" t="t" r="r" b="b"/>
            <a:pathLst>
              <a:path w="3349752" h="3552317" extrusionOk="0">
                <a:moveTo>
                  <a:pt x="0" y="0"/>
                </a:moveTo>
                <a:lnTo>
                  <a:pt x="3349752" y="0"/>
                </a:lnTo>
                <a:lnTo>
                  <a:pt x="3349752" y="3552317"/>
                </a:lnTo>
                <a:lnTo>
                  <a:pt x="0" y="3552317"/>
                </a:lnTo>
                <a:lnTo>
                  <a:pt x="0" y="0"/>
                </a:lnTo>
                <a:close/>
              </a:path>
            </a:pathLst>
          </a:custGeom>
          <a:blipFill rotWithShape="1">
            <a:blip r:embed="rId8">
              <a:alphaModFix/>
            </a:blip>
            <a:stretch>
              <a:fillRect t="-110" b="-11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1"/>
          <p:cNvSpPr/>
          <p:nvPr/>
        </p:nvSpPr>
        <p:spPr>
          <a:xfrm>
            <a:off x="0" y="9871632"/>
            <a:ext cx="18288000" cy="415385"/>
          </a:xfrm>
          <a:custGeom>
            <a:avLst/>
            <a:gdLst/>
            <a:ahLst/>
            <a:cxnLst/>
            <a:rect l="l" t="t" r="r" b="b"/>
            <a:pathLst>
              <a:path w="18288000" h="415385" extrusionOk="0">
                <a:moveTo>
                  <a:pt x="0" y="0"/>
                </a:moveTo>
                <a:lnTo>
                  <a:pt x="18288000" y="0"/>
                </a:lnTo>
                <a:lnTo>
                  <a:pt x="18288000" y="415385"/>
                </a:lnTo>
                <a:lnTo>
                  <a:pt x="0" y="41538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1"/>
          <p:cNvSpPr/>
          <p:nvPr/>
        </p:nvSpPr>
        <p:spPr>
          <a:xfrm>
            <a:off x="15791983" y="1706190"/>
            <a:ext cx="1990725" cy="2095500"/>
          </a:xfrm>
          <a:custGeom>
            <a:avLst/>
            <a:gdLst/>
            <a:ahLst/>
            <a:cxnLst/>
            <a:rect l="l" t="t" r="r" b="b"/>
            <a:pathLst>
              <a:path w="2654300" h="2794000" extrusionOk="0">
                <a:moveTo>
                  <a:pt x="0" y="0"/>
                </a:moveTo>
                <a:lnTo>
                  <a:pt x="2654300" y="0"/>
                </a:lnTo>
                <a:lnTo>
                  <a:pt x="2654300" y="2794000"/>
                </a:lnTo>
                <a:lnTo>
                  <a:pt x="0" y="2794000"/>
                </a:lnTo>
                <a:lnTo>
                  <a:pt x="0" y="0"/>
                </a:lnTo>
                <a:close/>
              </a:path>
            </a:pathLst>
          </a:custGeom>
          <a:blipFill rotWithShape="1">
            <a:blip r:embed="rId10">
              <a:alphaModFix/>
            </a:blip>
            <a:stretch>
              <a:fillRect l="-1945" r="-19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0" name="Google Shape;100;p1"/>
          <p:cNvSpPr/>
          <p:nvPr/>
        </p:nvSpPr>
        <p:spPr>
          <a:xfrm>
            <a:off x="11932410" y="8457695"/>
            <a:ext cx="2667000" cy="733425"/>
          </a:xfrm>
          <a:custGeom>
            <a:avLst/>
            <a:gdLst/>
            <a:ahLst/>
            <a:cxnLst/>
            <a:rect l="l" t="t" r="r" b="b"/>
            <a:pathLst>
              <a:path w="3556000" h="977900" extrusionOk="0">
                <a:moveTo>
                  <a:pt x="0" y="0"/>
                </a:moveTo>
                <a:lnTo>
                  <a:pt x="3556000" y="0"/>
                </a:lnTo>
                <a:lnTo>
                  <a:pt x="3556000" y="977900"/>
                </a:lnTo>
                <a:lnTo>
                  <a:pt x="0" y="977900"/>
                </a:lnTo>
                <a:lnTo>
                  <a:pt x="0" y="0"/>
                </a:lnTo>
                <a:close/>
              </a:path>
            </a:pathLst>
          </a:custGeom>
          <a:blipFill rotWithShape="1">
            <a:blip r:embed="rId11">
              <a:alphaModFix/>
            </a:blip>
            <a:stretch>
              <a:fillRect l="-88" r="-8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1"/>
          <p:cNvSpPr/>
          <p:nvPr/>
        </p:nvSpPr>
        <p:spPr>
          <a:xfrm>
            <a:off x="14730344" y="8384033"/>
            <a:ext cx="801815" cy="806386"/>
          </a:xfrm>
          <a:custGeom>
            <a:avLst/>
            <a:gdLst/>
            <a:ahLst/>
            <a:cxnLst/>
            <a:rect l="l" t="t" r="r" b="b"/>
            <a:pathLst>
              <a:path w="1069086" h="1075182" extrusionOk="0">
                <a:moveTo>
                  <a:pt x="0" y="0"/>
                </a:moveTo>
                <a:lnTo>
                  <a:pt x="1069086" y="0"/>
                </a:lnTo>
                <a:lnTo>
                  <a:pt x="1069086" y="1075182"/>
                </a:lnTo>
                <a:lnTo>
                  <a:pt x="0" y="1075182"/>
                </a:lnTo>
                <a:lnTo>
                  <a:pt x="0" y="0"/>
                </a:lnTo>
                <a:close/>
              </a:path>
            </a:pathLst>
          </a:custGeom>
          <a:blipFill rotWithShape="1">
            <a:blip r:embed="rId12">
              <a:alphaModFix/>
            </a:blip>
            <a:stretch>
              <a:fillRect t="-208" r="-2" b="-2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
          <p:cNvSpPr/>
          <p:nvPr/>
        </p:nvSpPr>
        <p:spPr>
          <a:xfrm>
            <a:off x="15645396" y="8549436"/>
            <a:ext cx="1180465" cy="201930"/>
          </a:xfrm>
          <a:custGeom>
            <a:avLst/>
            <a:gdLst/>
            <a:ahLst/>
            <a:cxnLst/>
            <a:rect l="l" t="t" r="r" b="b"/>
            <a:pathLst>
              <a:path w="1180465" h="201930" extrusionOk="0">
                <a:moveTo>
                  <a:pt x="0" y="0"/>
                </a:moveTo>
                <a:lnTo>
                  <a:pt x="1180465" y="0"/>
                </a:lnTo>
                <a:lnTo>
                  <a:pt x="1180465" y="201930"/>
                </a:lnTo>
                <a:lnTo>
                  <a:pt x="0" y="201930"/>
                </a:lnTo>
                <a:lnTo>
                  <a:pt x="0" y="0"/>
                </a:lnTo>
                <a:close/>
              </a:path>
            </a:pathLst>
          </a:custGeom>
          <a:blipFill rotWithShape="1">
            <a:blip r:embed="rId13">
              <a:alphaModFix/>
            </a:blip>
            <a:stretch>
              <a:fillRect t="-1857" b="-185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
          <p:cNvSpPr/>
          <p:nvPr/>
        </p:nvSpPr>
        <p:spPr>
          <a:xfrm>
            <a:off x="16883481" y="8551762"/>
            <a:ext cx="493395" cy="197072"/>
          </a:xfrm>
          <a:custGeom>
            <a:avLst/>
            <a:gdLst/>
            <a:ahLst/>
            <a:cxnLst/>
            <a:rect l="l" t="t" r="r" b="b"/>
            <a:pathLst>
              <a:path w="657860" h="262763" extrusionOk="0">
                <a:moveTo>
                  <a:pt x="0" y="0"/>
                </a:moveTo>
                <a:lnTo>
                  <a:pt x="657860" y="0"/>
                </a:lnTo>
                <a:lnTo>
                  <a:pt x="657860" y="262763"/>
                </a:lnTo>
                <a:lnTo>
                  <a:pt x="0" y="262763"/>
                </a:lnTo>
                <a:lnTo>
                  <a:pt x="0" y="0"/>
                </a:lnTo>
                <a:close/>
              </a:path>
            </a:pathLst>
          </a:custGeom>
          <a:blipFill rotWithShape="1">
            <a:blip r:embed="rId14">
              <a:alphaModFix/>
            </a:blip>
            <a:stretch>
              <a:fillRect l="-270" r="-2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
          <p:cNvSpPr/>
          <p:nvPr/>
        </p:nvSpPr>
        <p:spPr>
          <a:xfrm>
            <a:off x="17398772" y="8549804"/>
            <a:ext cx="215265" cy="201295"/>
          </a:xfrm>
          <a:custGeom>
            <a:avLst/>
            <a:gdLst/>
            <a:ahLst/>
            <a:cxnLst/>
            <a:rect l="l" t="t" r="r" b="b"/>
            <a:pathLst>
              <a:path w="215265" h="201295" extrusionOk="0">
                <a:moveTo>
                  <a:pt x="0" y="0"/>
                </a:moveTo>
                <a:lnTo>
                  <a:pt x="215265" y="0"/>
                </a:lnTo>
                <a:lnTo>
                  <a:pt x="215265" y="201295"/>
                </a:lnTo>
                <a:lnTo>
                  <a:pt x="0" y="201295"/>
                </a:lnTo>
                <a:lnTo>
                  <a:pt x="0" y="0"/>
                </a:lnTo>
                <a:close/>
              </a:path>
            </a:pathLst>
          </a:custGeom>
          <a:blipFill rotWithShape="1">
            <a:blip r:embed="rId15">
              <a:alphaModFix/>
            </a:blip>
            <a:stretch>
              <a:fillRect t="-1144" b="-11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1"/>
          <p:cNvSpPr/>
          <p:nvPr/>
        </p:nvSpPr>
        <p:spPr>
          <a:xfrm>
            <a:off x="17632935" y="8551762"/>
            <a:ext cx="354996" cy="197072"/>
          </a:xfrm>
          <a:custGeom>
            <a:avLst/>
            <a:gdLst/>
            <a:ahLst/>
            <a:cxnLst/>
            <a:rect l="l" t="t" r="r" b="b"/>
            <a:pathLst>
              <a:path w="473329" h="262763" extrusionOk="0">
                <a:moveTo>
                  <a:pt x="0" y="0"/>
                </a:moveTo>
                <a:lnTo>
                  <a:pt x="473329" y="0"/>
                </a:lnTo>
                <a:lnTo>
                  <a:pt x="473329" y="262763"/>
                </a:lnTo>
                <a:lnTo>
                  <a:pt x="0" y="262763"/>
                </a:lnTo>
                <a:lnTo>
                  <a:pt x="0" y="0"/>
                </a:lnTo>
                <a:close/>
              </a:path>
            </a:pathLst>
          </a:custGeom>
          <a:blipFill rotWithShape="1">
            <a:blip r:embed="rId16">
              <a:alphaModFix/>
            </a:blip>
            <a:stretch>
              <a:fillRect l="-731" r="-7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1"/>
          <p:cNvSpPr/>
          <p:nvPr/>
        </p:nvSpPr>
        <p:spPr>
          <a:xfrm>
            <a:off x="15642468" y="8866867"/>
            <a:ext cx="117158" cy="158401"/>
          </a:xfrm>
          <a:custGeom>
            <a:avLst/>
            <a:gdLst/>
            <a:ahLst/>
            <a:cxnLst/>
            <a:rect l="l" t="t" r="r" b="b"/>
            <a:pathLst>
              <a:path w="156210" h="211201" extrusionOk="0">
                <a:moveTo>
                  <a:pt x="0" y="0"/>
                </a:moveTo>
                <a:lnTo>
                  <a:pt x="156210" y="0"/>
                </a:lnTo>
                <a:lnTo>
                  <a:pt x="156210" y="211201"/>
                </a:lnTo>
                <a:lnTo>
                  <a:pt x="0" y="211201"/>
                </a:lnTo>
                <a:lnTo>
                  <a:pt x="0" y="0"/>
                </a:lnTo>
                <a:close/>
              </a:path>
            </a:pathLst>
          </a:custGeom>
          <a:blipFill rotWithShape="1">
            <a:blip r:embed="rId17">
              <a:alphaModFix/>
            </a:blip>
            <a:stretch>
              <a:fillRect t="-2194" r="16" b="-220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1"/>
          <p:cNvSpPr/>
          <p:nvPr/>
        </p:nvSpPr>
        <p:spPr>
          <a:xfrm>
            <a:off x="15784449" y="8869590"/>
            <a:ext cx="88583" cy="153734"/>
          </a:xfrm>
          <a:custGeom>
            <a:avLst/>
            <a:gdLst/>
            <a:ahLst/>
            <a:cxnLst/>
            <a:rect l="l" t="t" r="r" b="b"/>
            <a:pathLst>
              <a:path w="88583" h="153734" extrusionOk="0">
                <a:moveTo>
                  <a:pt x="0" y="0"/>
                </a:moveTo>
                <a:lnTo>
                  <a:pt x="88583" y="0"/>
                </a:lnTo>
                <a:lnTo>
                  <a:pt x="88583" y="153734"/>
                </a:lnTo>
                <a:lnTo>
                  <a:pt x="0" y="153734"/>
                </a:lnTo>
                <a:lnTo>
                  <a:pt x="0" y="0"/>
                </a:lnTo>
                <a:close/>
              </a:path>
            </a:pathLst>
          </a:custGeom>
          <a:blipFill rotWithShape="1">
            <a:blip r:embed="rId1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1"/>
          <p:cNvSpPr/>
          <p:nvPr/>
        </p:nvSpPr>
        <p:spPr>
          <a:xfrm>
            <a:off x="15902935" y="8869074"/>
            <a:ext cx="136588" cy="154115"/>
          </a:xfrm>
          <a:custGeom>
            <a:avLst/>
            <a:gdLst/>
            <a:ahLst/>
            <a:cxnLst/>
            <a:rect l="l" t="t" r="r" b="b"/>
            <a:pathLst>
              <a:path w="182118" h="205486" extrusionOk="0">
                <a:moveTo>
                  <a:pt x="0" y="0"/>
                </a:moveTo>
                <a:lnTo>
                  <a:pt x="182118" y="0"/>
                </a:lnTo>
                <a:lnTo>
                  <a:pt x="182118" y="205486"/>
                </a:lnTo>
                <a:lnTo>
                  <a:pt x="0" y="205486"/>
                </a:lnTo>
                <a:lnTo>
                  <a:pt x="0" y="0"/>
                </a:lnTo>
                <a:close/>
              </a:path>
            </a:pathLst>
          </a:custGeom>
          <a:blipFill rotWithShape="1">
            <a:blip r:embed="rId19">
              <a:alphaModFix/>
            </a:blip>
            <a:stretch>
              <a:fillRect l="-771" r="-777" b="-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
          <p:cNvSpPr/>
          <p:nvPr/>
        </p:nvSpPr>
        <p:spPr>
          <a:xfrm>
            <a:off x="16061068" y="8869590"/>
            <a:ext cx="116110" cy="153829"/>
          </a:xfrm>
          <a:custGeom>
            <a:avLst/>
            <a:gdLst/>
            <a:ahLst/>
            <a:cxnLst/>
            <a:rect l="l" t="t" r="r" b="b"/>
            <a:pathLst>
              <a:path w="116110" h="153829" extrusionOk="0">
                <a:moveTo>
                  <a:pt x="0" y="0"/>
                </a:moveTo>
                <a:lnTo>
                  <a:pt x="116110" y="0"/>
                </a:lnTo>
                <a:lnTo>
                  <a:pt x="116110" y="153829"/>
                </a:lnTo>
                <a:lnTo>
                  <a:pt x="0" y="153829"/>
                </a:lnTo>
                <a:lnTo>
                  <a:pt x="0" y="0"/>
                </a:lnTo>
                <a:close/>
              </a:path>
            </a:pathLst>
          </a:custGeom>
          <a:blipFill rotWithShape="1">
            <a:blip r:embed="rId2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1"/>
          <p:cNvSpPr/>
          <p:nvPr/>
        </p:nvSpPr>
        <p:spPr>
          <a:xfrm>
            <a:off x="16198653" y="8866744"/>
            <a:ext cx="279844" cy="158687"/>
          </a:xfrm>
          <a:custGeom>
            <a:avLst/>
            <a:gdLst/>
            <a:ahLst/>
            <a:cxnLst/>
            <a:rect l="l" t="t" r="r" b="b"/>
            <a:pathLst>
              <a:path w="373126" h="211582" extrusionOk="0">
                <a:moveTo>
                  <a:pt x="0" y="0"/>
                </a:moveTo>
                <a:lnTo>
                  <a:pt x="373126" y="0"/>
                </a:lnTo>
                <a:lnTo>
                  <a:pt x="373126" y="211582"/>
                </a:lnTo>
                <a:lnTo>
                  <a:pt x="0" y="211582"/>
                </a:lnTo>
                <a:lnTo>
                  <a:pt x="0" y="0"/>
                </a:lnTo>
                <a:close/>
              </a:path>
            </a:pathLst>
          </a:custGeom>
          <a:blipFill rotWithShape="1">
            <a:blip r:embed="rId21">
              <a:alphaModFix/>
            </a:blip>
            <a:stretch>
              <a:fillRect t="-387" r="12" b="-3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
          <p:cNvSpPr/>
          <p:nvPr/>
        </p:nvSpPr>
        <p:spPr>
          <a:xfrm>
            <a:off x="16552512" y="8866867"/>
            <a:ext cx="227171" cy="158401"/>
          </a:xfrm>
          <a:custGeom>
            <a:avLst/>
            <a:gdLst/>
            <a:ahLst/>
            <a:cxnLst/>
            <a:rect l="l" t="t" r="r" b="b"/>
            <a:pathLst>
              <a:path w="302895" h="211201" extrusionOk="0">
                <a:moveTo>
                  <a:pt x="0" y="0"/>
                </a:moveTo>
                <a:lnTo>
                  <a:pt x="302895" y="0"/>
                </a:lnTo>
                <a:lnTo>
                  <a:pt x="302895" y="211201"/>
                </a:lnTo>
                <a:lnTo>
                  <a:pt x="0" y="211201"/>
                </a:lnTo>
                <a:lnTo>
                  <a:pt x="0" y="0"/>
                </a:lnTo>
                <a:close/>
              </a:path>
            </a:pathLst>
          </a:custGeom>
          <a:blipFill rotWithShape="1">
            <a:blip r:embed="rId22">
              <a:alphaModFix/>
            </a:blip>
            <a:stretch>
              <a:fillRect t="-2147" b="-21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
          <p:cNvSpPr/>
          <p:nvPr/>
        </p:nvSpPr>
        <p:spPr>
          <a:xfrm>
            <a:off x="16800127" y="8869074"/>
            <a:ext cx="126302" cy="156210"/>
          </a:xfrm>
          <a:custGeom>
            <a:avLst/>
            <a:gdLst/>
            <a:ahLst/>
            <a:cxnLst/>
            <a:rect l="l" t="t" r="r" b="b"/>
            <a:pathLst>
              <a:path w="168402" h="208280" extrusionOk="0">
                <a:moveTo>
                  <a:pt x="0" y="0"/>
                </a:moveTo>
                <a:lnTo>
                  <a:pt x="168402" y="0"/>
                </a:lnTo>
                <a:lnTo>
                  <a:pt x="168402" y="208280"/>
                </a:lnTo>
                <a:lnTo>
                  <a:pt x="0" y="208280"/>
                </a:lnTo>
                <a:lnTo>
                  <a:pt x="0" y="0"/>
                </a:lnTo>
                <a:close/>
              </a:path>
            </a:pathLst>
          </a:custGeom>
          <a:blipFill rotWithShape="1">
            <a:blip r:embed="rId23">
              <a:alphaModFix/>
            </a:blip>
            <a:stretch>
              <a:fillRect t="-1072" r="-10" b="-106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1"/>
          <p:cNvSpPr/>
          <p:nvPr/>
        </p:nvSpPr>
        <p:spPr>
          <a:xfrm>
            <a:off x="16962061" y="8868951"/>
            <a:ext cx="127635" cy="154115"/>
          </a:xfrm>
          <a:custGeom>
            <a:avLst/>
            <a:gdLst/>
            <a:ahLst/>
            <a:cxnLst/>
            <a:rect l="l" t="t" r="r" b="b"/>
            <a:pathLst>
              <a:path w="170180" h="205486" extrusionOk="0">
                <a:moveTo>
                  <a:pt x="0" y="0"/>
                </a:moveTo>
                <a:lnTo>
                  <a:pt x="170180" y="0"/>
                </a:lnTo>
                <a:lnTo>
                  <a:pt x="170180" y="205486"/>
                </a:lnTo>
                <a:lnTo>
                  <a:pt x="0" y="205486"/>
                </a:lnTo>
                <a:lnTo>
                  <a:pt x="0" y="0"/>
                </a:lnTo>
                <a:close/>
              </a:path>
            </a:pathLst>
          </a:custGeom>
          <a:blipFill rotWithShape="1">
            <a:blip r:embed="rId24">
              <a:alphaModFix/>
            </a:blip>
            <a:stretch>
              <a:fillRect t="-1770" r="-19" b="-177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1"/>
          <p:cNvSpPr/>
          <p:nvPr/>
        </p:nvSpPr>
        <p:spPr>
          <a:xfrm>
            <a:off x="17119345" y="8869074"/>
            <a:ext cx="32671" cy="154114"/>
          </a:xfrm>
          <a:custGeom>
            <a:avLst/>
            <a:gdLst/>
            <a:ahLst/>
            <a:cxnLst/>
            <a:rect l="l" t="t" r="r" b="b"/>
            <a:pathLst>
              <a:path w="32671" h="154114" extrusionOk="0">
                <a:moveTo>
                  <a:pt x="0" y="0"/>
                </a:moveTo>
                <a:lnTo>
                  <a:pt x="32671" y="0"/>
                </a:lnTo>
                <a:lnTo>
                  <a:pt x="32671" y="154114"/>
                </a:lnTo>
                <a:lnTo>
                  <a:pt x="0" y="154114"/>
                </a:lnTo>
                <a:lnTo>
                  <a:pt x="0" y="0"/>
                </a:lnTo>
                <a:close/>
              </a:path>
            </a:pathLst>
          </a:custGeom>
          <a:blipFill rotWithShape="1">
            <a:blip r:embed="rId2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1"/>
          <p:cNvSpPr/>
          <p:nvPr/>
        </p:nvSpPr>
        <p:spPr>
          <a:xfrm>
            <a:off x="17223140" y="8868461"/>
            <a:ext cx="254127" cy="154972"/>
          </a:xfrm>
          <a:custGeom>
            <a:avLst/>
            <a:gdLst/>
            <a:ahLst/>
            <a:cxnLst/>
            <a:rect l="l" t="t" r="r" b="b"/>
            <a:pathLst>
              <a:path w="338836" h="206629" extrusionOk="0">
                <a:moveTo>
                  <a:pt x="0" y="0"/>
                </a:moveTo>
                <a:lnTo>
                  <a:pt x="338836" y="0"/>
                </a:lnTo>
                <a:lnTo>
                  <a:pt x="338836" y="206629"/>
                </a:lnTo>
                <a:lnTo>
                  <a:pt x="0" y="206629"/>
                </a:lnTo>
                <a:lnTo>
                  <a:pt x="0" y="0"/>
                </a:lnTo>
                <a:close/>
              </a:path>
            </a:pathLst>
          </a:custGeom>
          <a:blipFill rotWithShape="1">
            <a:blip r:embed="rId26">
              <a:alphaModFix/>
            </a:blip>
            <a:stretch>
              <a:fillRect l="-299" r="-289" b="2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1"/>
          <p:cNvSpPr/>
          <p:nvPr/>
        </p:nvSpPr>
        <p:spPr>
          <a:xfrm>
            <a:off x="17505148" y="8869082"/>
            <a:ext cx="148685" cy="154305"/>
          </a:xfrm>
          <a:custGeom>
            <a:avLst/>
            <a:gdLst/>
            <a:ahLst/>
            <a:cxnLst/>
            <a:rect l="l" t="t" r="r" b="b"/>
            <a:pathLst>
              <a:path w="148685" h="154305" extrusionOk="0">
                <a:moveTo>
                  <a:pt x="0" y="0"/>
                </a:moveTo>
                <a:lnTo>
                  <a:pt x="148685" y="0"/>
                </a:lnTo>
                <a:lnTo>
                  <a:pt x="148685" y="154305"/>
                </a:lnTo>
                <a:lnTo>
                  <a:pt x="0" y="154305"/>
                </a:lnTo>
                <a:lnTo>
                  <a:pt x="0" y="0"/>
                </a:lnTo>
                <a:close/>
              </a:path>
            </a:pathLst>
          </a:custGeom>
          <a:blipFill rotWithShape="1">
            <a:blip r:embed="rId2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1"/>
          <p:cNvSpPr/>
          <p:nvPr/>
        </p:nvSpPr>
        <p:spPr>
          <a:xfrm>
            <a:off x="17690341" y="8868951"/>
            <a:ext cx="127635" cy="154115"/>
          </a:xfrm>
          <a:custGeom>
            <a:avLst/>
            <a:gdLst/>
            <a:ahLst/>
            <a:cxnLst/>
            <a:rect l="l" t="t" r="r" b="b"/>
            <a:pathLst>
              <a:path w="170180" h="205486" extrusionOk="0">
                <a:moveTo>
                  <a:pt x="0" y="0"/>
                </a:moveTo>
                <a:lnTo>
                  <a:pt x="170180" y="0"/>
                </a:lnTo>
                <a:lnTo>
                  <a:pt x="170180" y="205486"/>
                </a:lnTo>
                <a:lnTo>
                  <a:pt x="0" y="205486"/>
                </a:lnTo>
                <a:lnTo>
                  <a:pt x="0" y="0"/>
                </a:lnTo>
                <a:close/>
              </a:path>
            </a:pathLst>
          </a:custGeom>
          <a:blipFill rotWithShape="1">
            <a:blip r:embed="rId24">
              <a:alphaModFix/>
            </a:blip>
            <a:stretch>
              <a:fillRect t="-1770" r="-19" b="-177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 name="Google Shape;118;p1"/>
          <p:cNvSpPr/>
          <p:nvPr/>
        </p:nvSpPr>
        <p:spPr>
          <a:xfrm>
            <a:off x="17840770" y="8866744"/>
            <a:ext cx="146590" cy="158687"/>
          </a:xfrm>
          <a:custGeom>
            <a:avLst/>
            <a:gdLst/>
            <a:ahLst/>
            <a:cxnLst/>
            <a:rect l="l" t="t" r="r" b="b"/>
            <a:pathLst>
              <a:path w="195453" h="211582" extrusionOk="0">
                <a:moveTo>
                  <a:pt x="0" y="0"/>
                </a:moveTo>
                <a:lnTo>
                  <a:pt x="195453" y="0"/>
                </a:lnTo>
                <a:lnTo>
                  <a:pt x="195453" y="211582"/>
                </a:lnTo>
                <a:lnTo>
                  <a:pt x="0" y="211582"/>
                </a:lnTo>
                <a:lnTo>
                  <a:pt x="0" y="0"/>
                </a:lnTo>
                <a:close/>
              </a:path>
            </a:pathLst>
          </a:custGeom>
          <a:blipFill rotWithShape="1">
            <a:blip r:embed="rId28">
              <a:alphaModFix/>
            </a:blip>
            <a:stretch>
              <a:fillRect t="-411" r="-28" b="-39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 name="Google Shape;119;p1"/>
          <p:cNvSpPr/>
          <p:nvPr/>
        </p:nvSpPr>
        <p:spPr>
          <a:xfrm>
            <a:off x="4288589" y="8351094"/>
            <a:ext cx="1697832" cy="984218"/>
          </a:xfrm>
          <a:custGeom>
            <a:avLst/>
            <a:gdLst/>
            <a:ahLst/>
            <a:cxnLst/>
            <a:rect l="l" t="t" r="r" b="b"/>
            <a:pathLst>
              <a:path w="2263775" h="1312291" extrusionOk="0">
                <a:moveTo>
                  <a:pt x="0" y="0"/>
                </a:moveTo>
                <a:lnTo>
                  <a:pt x="2263775" y="0"/>
                </a:lnTo>
                <a:lnTo>
                  <a:pt x="2263775" y="1312291"/>
                </a:lnTo>
                <a:lnTo>
                  <a:pt x="0" y="1312291"/>
                </a:lnTo>
                <a:lnTo>
                  <a:pt x="0" y="0"/>
                </a:lnTo>
                <a:close/>
              </a:path>
            </a:pathLst>
          </a:custGeom>
          <a:blipFill rotWithShape="1">
            <a:blip r:embed="rId29">
              <a:alphaModFix/>
            </a:blip>
            <a:stretch>
              <a:fillRect l="-102" r="-102" b="-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1"/>
          <p:cNvSpPr txBox="1"/>
          <p:nvPr/>
        </p:nvSpPr>
        <p:spPr>
          <a:xfrm>
            <a:off x="3513253" y="2745480"/>
            <a:ext cx="11217091" cy="8953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500" dirty="0">
                <a:solidFill>
                  <a:srgbClr val="000000"/>
                </a:solidFill>
                <a:latin typeface="Arimo"/>
                <a:ea typeface="Arimo"/>
                <a:cs typeface="Arimo"/>
                <a:sym typeface="Arimo"/>
              </a:rPr>
              <a:t>La UE </a:t>
            </a:r>
            <a:r>
              <a:rPr lang="en-US" sz="3500" dirty="0" err="1">
                <a:solidFill>
                  <a:srgbClr val="000000"/>
                </a:solidFill>
                <a:latin typeface="Arimo"/>
                <a:ea typeface="Arimo"/>
                <a:cs typeface="Arimo"/>
                <a:sym typeface="Arimo"/>
              </a:rPr>
              <a:t>como</a:t>
            </a:r>
            <a:r>
              <a:rPr lang="en-US" sz="3500" dirty="0">
                <a:solidFill>
                  <a:srgbClr val="000000"/>
                </a:solidFill>
                <a:latin typeface="Arimo"/>
                <a:ea typeface="Arimo"/>
                <a:cs typeface="Arimo"/>
                <a:sym typeface="Arimo"/>
              </a:rPr>
              <a:t> </a:t>
            </a:r>
            <a:r>
              <a:rPr lang="en-US" sz="3500" dirty="0" err="1">
                <a:solidFill>
                  <a:srgbClr val="000000"/>
                </a:solidFill>
                <a:latin typeface="Arimo"/>
                <a:ea typeface="Arimo"/>
                <a:cs typeface="Arimo"/>
                <a:sym typeface="Arimo"/>
              </a:rPr>
              <a:t>hogar</a:t>
            </a:r>
            <a:r>
              <a:rPr lang="en-US" sz="3500" dirty="0">
                <a:solidFill>
                  <a:srgbClr val="000000"/>
                </a:solidFill>
                <a:latin typeface="Arimo"/>
                <a:ea typeface="Arimo"/>
                <a:cs typeface="Arimo"/>
                <a:sym typeface="Arimo"/>
              </a:rPr>
              <a:t> </a:t>
            </a:r>
            <a:r>
              <a:rPr lang="en-US" sz="3500" dirty="0" err="1">
                <a:solidFill>
                  <a:srgbClr val="000000"/>
                </a:solidFill>
                <a:latin typeface="Arimo"/>
                <a:ea typeface="Arimo"/>
                <a:cs typeface="Arimo"/>
                <a:sym typeface="Arimo"/>
              </a:rPr>
              <a:t>solidario</a:t>
            </a:r>
            <a:r>
              <a:rPr lang="en-US" sz="3500" dirty="0">
                <a:solidFill>
                  <a:srgbClr val="000000"/>
                </a:solidFill>
                <a:latin typeface="Arimo"/>
                <a:ea typeface="Arimo"/>
                <a:cs typeface="Arimo"/>
                <a:sym typeface="Arimo"/>
              </a:rPr>
              <a:t> para </a:t>
            </a:r>
            <a:r>
              <a:rPr lang="en-US" sz="3500" dirty="0" err="1">
                <a:solidFill>
                  <a:srgbClr val="000000"/>
                </a:solidFill>
                <a:latin typeface="Arimo"/>
                <a:ea typeface="Arimo"/>
                <a:cs typeface="Arimo"/>
                <a:sym typeface="Arimo"/>
              </a:rPr>
              <a:t>menores</a:t>
            </a:r>
            <a:r>
              <a:rPr lang="en-US" sz="3500" dirty="0">
                <a:solidFill>
                  <a:srgbClr val="000000"/>
                </a:solidFill>
                <a:latin typeface="Arimo"/>
                <a:ea typeface="Arimo"/>
                <a:cs typeface="Arimo"/>
                <a:sym typeface="Arimo"/>
              </a:rPr>
              <a:t> </a:t>
            </a:r>
            <a:r>
              <a:rPr lang="en-US" sz="3500" dirty="0" err="1">
                <a:solidFill>
                  <a:srgbClr val="000000"/>
                </a:solidFill>
                <a:latin typeface="Arimo"/>
                <a:ea typeface="Arimo"/>
                <a:cs typeface="Arimo"/>
                <a:sym typeface="Arimo"/>
              </a:rPr>
              <a:t>tutelados</a:t>
            </a:r>
            <a:endParaRPr dirty="0"/>
          </a:p>
          <a:p>
            <a:pPr marL="0" marR="0" lvl="0" indent="0" algn="ctr" rtl="0">
              <a:lnSpc>
                <a:spcPct val="120009"/>
              </a:lnSpc>
              <a:spcBef>
                <a:spcPts val="0"/>
              </a:spcBef>
              <a:spcAft>
                <a:spcPts val="0"/>
              </a:spcAft>
              <a:buNone/>
            </a:pPr>
            <a:r>
              <a:rPr lang="en-US" sz="2199" dirty="0">
                <a:solidFill>
                  <a:srgbClr val="000000"/>
                </a:solidFill>
                <a:latin typeface="Trebuchet MS"/>
                <a:ea typeface="Trebuchet MS"/>
                <a:cs typeface="Trebuchet MS"/>
                <a:sym typeface="Trebuchet MS"/>
              </a:rPr>
              <a:t>Proyecto Erasmus+ n.º 2023-2-IT03-KA220-YOU-000184370</a:t>
            </a:r>
            <a:endParaRPr dirty="0"/>
          </a:p>
        </p:txBody>
      </p:sp>
      <p:sp>
        <p:nvSpPr>
          <p:cNvPr id="121" name="Google Shape;121;p1"/>
          <p:cNvSpPr txBox="1"/>
          <p:nvPr/>
        </p:nvSpPr>
        <p:spPr>
          <a:xfrm>
            <a:off x="4662432" y="4454355"/>
            <a:ext cx="8972252" cy="2420332"/>
          </a:xfrm>
          <a:prstGeom prst="rect">
            <a:avLst/>
          </a:prstGeom>
          <a:noFill/>
          <a:ln>
            <a:noFill/>
          </a:ln>
        </p:spPr>
        <p:txBody>
          <a:bodyPr spcFirstLastPara="1" wrap="square" lIns="0" tIns="0" rIns="0" bIns="0" anchor="t" anchorCtr="0">
            <a:spAutoFit/>
          </a:bodyPr>
          <a:lstStyle/>
          <a:p>
            <a:pPr marL="0" marR="0" lvl="0" indent="0" algn="ctr" rtl="0">
              <a:lnSpc>
                <a:spcPct val="118466"/>
              </a:lnSpc>
              <a:spcBef>
                <a:spcPts val="0"/>
              </a:spcBef>
              <a:spcAft>
                <a:spcPts val="0"/>
              </a:spcAft>
              <a:buNone/>
            </a:pPr>
            <a:r>
              <a:rPr lang="en-US" sz="4982">
                <a:solidFill>
                  <a:srgbClr val="000000"/>
                </a:solidFill>
                <a:latin typeface="League Spartan"/>
                <a:ea typeface="League Spartan"/>
                <a:cs typeface="League Spartan"/>
                <a:sym typeface="League Spartan"/>
              </a:rPr>
              <a:t>WP2. Kit de herramientas de formación</a:t>
            </a:r>
            <a:endParaRPr/>
          </a:p>
          <a:p>
            <a:pPr marL="0" marR="0" lvl="0" indent="0" algn="ctr" rtl="0">
              <a:lnSpc>
                <a:spcPct val="66459"/>
              </a:lnSpc>
              <a:spcBef>
                <a:spcPts val="0"/>
              </a:spcBef>
              <a:spcAft>
                <a:spcPts val="0"/>
              </a:spcAft>
              <a:buNone/>
            </a:pPr>
            <a:endParaRPr sz="4982">
              <a:solidFill>
                <a:srgbClr val="000000"/>
              </a:solidFill>
              <a:latin typeface="League Spartan"/>
              <a:ea typeface="League Spartan"/>
              <a:cs typeface="League Spartan"/>
              <a:sym typeface="League Spartan"/>
            </a:endParaRPr>
          </a:p>
          <a:p>
            <a:pPr marL="0" marR="0" lvl="0" indent="0" algn="ctr" rtl="0">
              <a:lnSpc>
                <a:spcPct val="117361"/>
              </a:lnSpc>
              <a:spcBef>
                <a:spcPts val="0"/>
              </a:spcBef>
              <a:spcAft>
                <a:spcPts val="0"/>
              </a:spcAft>
              <a:buNone/>
            </a:pPr>
            <a:r>
              <a:rPr lang="en-US" sz="3404" b="1">
                <a:solidFill>
                  <a:srgbClr val="2C2C8C"/>
                </a:solidFill>
                <a:latin typeface="League Spartan"/>
                <a:ea typeface="League Spartan"/>
                <a:cs typeface="League Spartan"/>
                <a:sym typeface="League Spartan"/>
              </a:rPr>
              <a:t>A5. Formación en la UE</a:t>
            </a:r>
            <a:endParaRPr/>
          </a:p>
        </p:txBody>
      </p:sp>
      <p:sp>
        <p:nvSpPr>
          <p:cNvPr id="122" name="Google Shape;122;p1"/>
          <p:cNvSpPr txBox="1"/>
          <p:nvPr/>
        </p:nvSpPr>
        <p:spPr>
          <a:xfrm>
            <a:off x="6758068" y="1567494"/>
            <a:ext cx="6226279" cy="124777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8050" b="1" dirty="0" err="1">
                <a:solidFill>
                  <a:srgbClr val="000000"/>
                </a:solidFill>
                <a:latin typeface="Arimo"/>
                <a:ea typeface="Arimo"/>
                <a:cs typeface="Arimo"/>
                <a:sym typeface="Arimo"/>
              </a:rPr>
              <a:t>Eurhope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130"/>
        <p:cNvGrpSpPr/>
        <p:nvPr/>
      </p:nvGrpSpPr>
      <p:grpSpPr>
        <a:xfrm>
          <a:off x="0" y="0"/>
          <a:ext cx="0" cy="0"/>
          <a:chOff x="0" y="0"/>
          <a:chExt cx="0" cy="0"/>
        </a:xfrm>
      </p:grpSpPr>
      <p:sp>
        <p:nvSpPr>
          <p:cNvPr id="131" name="Google Shape;131;p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2"/>
          <p:cNvSpPr/>
          <p:nvPr/>
        </p:nvSpPr>
        <p:spPr>
          <a:xfrm>
            <a:off x="-920432" y="1101577"/>
            <a:ext cx="7578107" cy="7619668"/>
          </a:xfrm>
          <a:custGeom>
            <a:avLst/>
            <a:gdLst/>
            <a:ahLst/>
            <a:cxnLst/>
            <a:rect l="l" t="t" r="r" b="b"/>
            <a:pathLst>
              <a:path w="7578107" h="7619668" extrusionOk="0">
                <a:moveTo>
                  <a:pt x="0" y="0"/>
                </a:moveTo>
                <a:lnTo>
                  <a:pt x="7578107" y="0"/>
                </a:lnTo>
                <a:lnTo>
                  <a:pt x="7578107" y="7619668"/>
                </a:lnTo>
                <a:lnTo>
                  <a:pt x="0" y="7619668"/>
                </a:lnTo>
                <a:lnTo>
                  <a:pt x="0" y="0"/>
                </a:lnTo>
                <a:close/>
              </a:path>
            </a:pathLst>
          </a:custGeom>
          <a:blipFill rotWithShape="1">
            <a:blip r:embed="rId4">
              <a:alphaModFix/>
            </a:blip>
            <a:stretch>
              <a:fillRect l="-144" r="-1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p2"/>
          <p:cNvSpPr txBox="1"/>
          <p:nvPr/>
        </p:nvSpPr>
        <p:spPr>
          <a:xfrm>
            <a:off x="1028700" y="2940492"/>
            <a:ext cx="4574550" cy="3819525"/>
          </a:xfrm>
          <a:prstGeom prst="rect">
            <a:avLst/>
          </a:prstGeom>
          <a:noFill/>
          <a:ln>
            <a:noFill/>
          </a:ln>
        </p:spPr>
        <p:txBody>
          <a:bodyPr spcFirstLastPara="1" wrap="square" lIns="0" tIns="0" rIns="0" bIns="0" anchor="t" anchorCtr="0">
            <a:spAutoFit/>
          </a:bodyPr>
          <a:lstStyle/>
          <a:p>
            <a:pPr marL="0" marR="0" lvl="0" indent="0" algn="l" rtl="0">
              <a:lnSpc>
                <a:spcPct val="120003"/>
              </a:lnSpc>
              <a:spcBef>
                <a:spcPts val="0"/>
              </a:spcBef>
              <a:spcAft>
                <a:spcPts val="0"/>
              </a:spcAft>
              <a:buNone/>
            </a:pPr>
            <a:r>
              <a:rPr lang="en-US" sz="6299" b="1">
                <a:solidFill>
                  <a:srgbClr val="2C2C8C"/>
                </a:solidFill>
                <a:latin typeface="Ole"/>
                <a:ea typeface="Ole"/>
                <a:cs typeface="Ole"/>
                <a:sym typeface="Ole"/>
              </a:rPr>
              <a:t>Estructura del curso de formación de la UE</a:t>
            </a:r>
            <a:endParaRPr/>
          </a:p>
        </p:txBody>
      </p:sp>
      <p:grpSp>
        <p:nvGrpSpPr>
          <p:cNvPr id="134" name="Google Shape;134;p2"/>
          <p:cNvGrpSpPr/>
          <p:nvPr/>
        </p:nvGrpSpPr>
        <p:grpSpPr>
          <a:xfrm>
            <a:off x="7248225" y="1912746"/>
            <a:ext cx="4428150" cy="2074542"/>
            <a:chOff x="0" y="0"/>
            <a:chExt cx="5904200" cy="2766056"/>
          </a:xfrm>
        </p:grpSpPr>
        <p:sp>
          <p:nvSpPr>
            <p:cNvPr id="135" name="Google Shape;135;p2"/>
            <p:cNvSpPr txBox="1"/>
            <p:nvPr/>
          </p:nvSpPr>
          <p:spPr>
            <a:xfrm>
              <a:off x="0" y="1470656"/>
              <a:ext cx="5904200" cy="1295400"/>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3199">
                  <a:solidFill>
                    <a:srgbClr val="FFFFFF"/>
                  </a:solidFill>
                  <a:latin typeface="League Spartan"/>
                  <a:ea typeface="League Spartan"/>
                  <a:cs typeface="League Spartan"/>
                  <a:sym typeface="League Spartan"/>
                </a:rPr>
                <a:t>Marco institucional de la Unión Europea</a:t>
              </a:r>
              <a:endParaRPr/>
            </a:p>
          </p:txBody>
        </p:sp>
        <p:sp>
          <p:nvSpPr>
            <p:cNvPr id="136" name="Google Shape;136;p2"/>
            <p:cNvSpPr txBox="1"/>
            <p:nvPr/>
          </p:nvSpPr>
          <p:spPr>
            <a:xfrm>
              <a:off x="0" y="0"/>
              <a:ext cx="5007263" cy="11176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500">
                  <a:solidFill>
                    <a:srgbClr val="FFFFFF"/>
                  </a:solidFill>
                  <a:latin typeface="League Spartan"/>
                  <a:ea typeface="League Spartan"/>
                  <a:cs typeface="League Spartan"/>
                  <a:sym typeface="League Spartan"/>
                </a:rPr>
                <a:t>Módulo 1:</a:t>
              </a:r>
              <a:endParaRPr/>
            </a:p>
          </p:txBody>
        </p:sp>
      </p:grpSp>
      <p:sp>
        <p:nvSpPr>
          <p:cNvPr id="137" name="Google Shape;137;p2"/>
          <p:cNvSpPr/>
          <p:nvPr/>
        </p:nvSpPr>
        <p:spPr>
          <a:xfrm rot="-9160970">
            <a:off x="15185653" y="-3330152"/>
            <a:ext cx="8961742" cy="6796270"/>
          </a:xfrm>
          <a:custGeom>
            <a:avLst/>
            <a:gdLst/>
            <a:ahLst/>
            <a:cxnLst/>
            <a:rect l="l" t="t" r="r" b="b"/>
            <a:pathLst>
              <a:path w="8961742" h="6796270" extrusionOk="0">
                <a:moveTo>
                  <a:pt x="0" y="0"/>
                </a:moveTo>
                <a:lnTo>
                  <a:pt x="8961742" y="0"/>
                </a:lnTo>
                <a:lnTo>
                  <a:pt x="8961742" y="6796271"/>
                </a:lnTo>
                <a:lnTo>
                  <a:pt x="0" y="6796271"/>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8" name="Google Shape;138;p2"/>
          <p:cNvGrpSpPr/>
          <p:nvPr/>
        </p:nvGrpSpPr>
        <p:grpSpPr>
          <a:xfrm>
            <a:off x="12263605" y="1912746"/>
            <a:ext cx="4428150" cy="2074542"/>
            <a:chOff x="0" y="0"/>
            <a:chExt cx="5904200" cy="2766056"/>
          </a:xfrm>
        </p:grpSpPr>
        <p:sp>
          <p:nvSpPr>
            <p:cNvPr id="139" name="Google Shape;139;p2"/>
            <p:cNvSpPr txBox="1"/>
            <p:nvPr/>
          </p:nvSpPr>
          <p:spPr>
            <a:xfrm>
              <a:off x="0" y="1470656"/>
              <a:ext cx="5904200" cy="1295400"/>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3199">
                  <a:solidFill>
                    <a:srgbClr val="FFFFFF"/>
                  </a:solidFill>
                  <a:latin typeface="League Spartan"/>
                  <a:ea typeface="League Spartan"/>
                  <a:cs typeface="League Spartan"/>
                  <a:sym typeface="League Spartan"/>
                </a:rPr>
                <a:t>Valores y objetivos de la UE</a:t>
              </a:r>
              <a:endParaRPr/>
            </a:p>
          </p:txBody>
        </p:sp>
        <p:sp>
          <p:nvSpPr>
            <p:cNvPr id="140" name="Google Shape;140;p2"/>
            <p:cNvSpPr txBox="1"/>
            <p:nvPr/>
          </p:nvSpPr>
          <p:spPr>
            <a:xfrm>
              <a:off x="0" y="0"/>
              <a:ext cx="5007263" cy="11176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500">
                  <a:solidFill>
                    <a:srgbClr val="FFFFFF"/>
                  </a:solidFill>
                  <a:latin typeface="League Spartan"/>
                  <a:ea typeface="League Spartan"/>
                  <a:cs typeface="League Spartan"/>
                  <a:sym typeface="League Spartan"/>
                </a:rPr>
                <a:t>Módulo 2:</a:t>
              </a:r>
              <a:endParaRPr/>
            </a:p>
          </p:txBody>
        </p:sp>
      </p:grpSp>
      <p:grpSp>
        <p:nvGrpSpPr>
          <p:cNvPr id="141" name="Google Shape;141;p2"/>
          <p:cNvGrpSpPr/>
          <p:nvPr/>
        </p:nvGrpSpPr>
        <p:grpSpPr>
          <a:xfrm>
            <a:off x="7248225" y="5797038"/>
            <a:ext cx="4428150" cy="2560317"/>
            <a:chOff x="0" y="0"/>
            <a:chExt cx="5904200" cy="3413756"/>
          </a:xfrm>
        </p:grpSpPr>
        <p:sp>
          <p:nvSpPr>
            <p:cNvPr id="142" name="Google Shape;142;p2"/>
            <p:cNvSpPr txBox="1"/>
            <p:nvPr/>
          </p:nvSpPr>
          <p:spPr>
            <a:xfrm>
              <a:off x="0" y="1470656"/>
              <a:ext cx="5904200" cy="1943100"/>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3199">
                  <a:solidFill>
                    <a:srgbClr val="FFFFFF"/>
                  </a:solidFill>
                  <a:latin typeface="League Spartan"/>
                  <a:ea typeface="League Spartan"/>
                  <a:cs typeface="League Spartan"/>
                  <a:sym typeface="League Spartan"/>
                </a:rPr>
                <a:t>Políticas y programas clave </a:t>
              </a:r>
              <a:endParaRPr/>
            </a:p>
            <a:p>
              <a:pPr marL="0" marR="0" lvl="0" indent="0" algn="l" rtl="0">
                <a:lnSpc>
                  <a:spcPct val="120006"/>
                </a:lnSpc>
                <a:spcBef>
                  <a:spcPts val="0"/>
                </a:spcBef>
                <a:spcAft>
                  <a:spcPts val="0"/>
                </a:spcAft>
                <a:buNone/>
              </a:pPr>
              <a:r>
                <a:rPr lang="en-US" sz="3199">
                  <a:solidFill>
                    <a:srgbClr val="FFFFFF"/>
                  </a:solidFill>
                  <a:latin typeface="League Spartan"/>
                  <a:ea typeface="League Spartan"/>
                  <a:cs typeface="League Spartan"/>
                  <a:sym typeface="League Spartan"/>
                </a:rPr>
                <a:t>de la UE</a:t>
              </a:r>
              <a:endParaRPr/>
            </a:p>
          </p:txBody>
        </p:sp>
        <p:sp>
          <p:nvSpPr>
            <p:cNvPr id="143" name="Google Shape;143;p2"/>
            <p:cNvSpPr txBox="1"/>
            <p:nvPr/>
          </p:nvSpPr>
          <p:spPr>
            <a:xfrm>
              <a:off x="0" y="0"/>
              <a:ext cx="5007263" cy="11176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500">
                  <a:solidFill>
                    <a:srgbClr val="FFFFFF"/>
                  </a:solidFill>
                  <a:latin typeface="League Spartan"/>
                  <a:ea typeface="League Spartan"/>
                  <a:cs typeface="League Spartan"/>
                  <a:sym typeface="League Spartan"/>
                </a:rPr>
                <a:t>Módulo 3:</a:t>
              </a:r>
              <a:endParaRPr/>
            </a:p>
          </p:txBody>
        </p:sp>
      </p:grpSp>
      <p:grpSp>
        <p:nvGrpSpPr>
          <p:cNvPr id="144" name="Google Shape;144;p2"/>
          <p:cNvGrpSpPr/>
          <p:nvPr/>
        </p:nvGrpSpPr>
        <p:grpSpPr>
          <a:xfrm>
            <a:off x="12263605" y="5797038"/>
            <a:ext cx="4428150" cy="3046092"/>
            <a:chOff x="0" y="0"/>
            <a:chExt cx="5904200" cy="4061456"/>
          </a:xfrm>
        </p:grpSpPr>
        <p:sp>
          <p:nvSpPr>
            <p:cNvPr id="145" name="Google Shape;145;p2"/>
            <p:cNvSpPr txBox="1"/>
            <p:nvPr/>
          </p:nvSpPr>
          <p:spPr>
            <a:xfrm>
              <a:off x="0" y="1470656"/>
              <a:ext cx="5904200" cy="2590800"/>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3199">
                  <a:solidFill>
                    <a:srgbClr val="FFFFFF"/>
                  </a:solidFill>
                  <a:latin typeface="League Spartan"/>
                  <a:ea typeface="League Spartan"/>
                  <a:cs typeface="League Spartan"/>
                  <a:sym typeface="League Spartan"/>
                </a:rPr>
                <a:t>Promoción de la ciudadanía y la participación europeas</a:t>
              </a:r>
              <a:endParaRPr/>
            </a:p>
          </p:txBody>
        </p:sp>
        <p:sp>
          <p:nvSpPr>
            <p:cNvPr id="146" name="Google Shape;146;p2"/>
            <p:cNvSpPr txBox="1"/>
            <p:nvPr/>
          </p:nvSpPr>
          <p:spPr>
            <a:xfrm>
              <a:off x="0" y="0"/>
              <a:ext cx="5007263" cy="11176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500">
                  <a:solidFill>
                    <a:srgbClr val="FFFFFF"/>
                  </a:solidFill>
                  <a:latin typeface="League Spartan"/>
                  <a:ea typeface="League Spartan"/>
                  <a:cs typeface="League Spartan"/>
                  <a:sym typeface="League Spartan"/>
                </a:rPr>
                <a:t>Módulo 4:</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154"/>
        <p:cNvGrpSpPr/>
        <p:nvPr/>
      </p:nvGrpSpPr>
      <p:grpSpPr>
        <a:xfrm>
          <a:off x="0" y="0"/>
          <a:ext cx="0" cy="0"/>
          <a:chOff x="0" y="0"/>
          <a:chExt cx="0" cy="0"/>
        </a:xfrm>
      </p:grpSpPr>
      <p:sp>
        <p:nvSpPr>
          <p:cNvPr id="155" name="Google Shape;155;p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3"/>
          <p:cNvSpPr txBox="1"/>
          <p:nvPr/>
        </p:nvSpPr>
        <p:spPr>
          <a:xfrm>
            <a:off x="1719307" y="2892936"/>
            <a:ext cx="14849386" cy="626745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980">
                <a:solidFill>
                  <a:srgbClr val="FFFFFF"/>
                </a:solidFill>
                <a:latin typeface="Abhaya Libre"/>
                <a:ea typeface="Abhaya Libre"/>
                <a:cs typeface="Abhaya Libre"/>
                <a:sym typeface="Abhaya Libre"/>
              </a:rPr>
              <a:t>Al finalizar esta formación, los participantes: </a:t>
            </a:r>
            <a:endParaRPr/>
          </a:p>
          <a:p>
            <a:pPr marL="0" marR="0" lvl="0" indent="0" algn="l" rtl="0">
              <a:lnSpc>
                <a:spcPct val="120000"/>
              </a:lnSpc>
              <a:spcBef>
                <a:spcPts val="0"/>
              </a:spcBef>
              <a:spcAft>
                <a:spcPts val="0"/>
              </a:spcAft>
              <a:buNone/>
            </a:pPr>
            <a:endParaRPr sz="2980">
              <a:solidFill>
                <a:srgbClr val="FFFFFF"/>
              </a:solidFill>
              <a:latin typeface="Abhaya Libre"/>
              <a:ea typeface="Abhaya Libre"/>
              <a:cs typeface="Abhaya Libre"/>
              <a:sym typeface="Abhaya Libre"/>
            </a:endParaRPr>
          </a:p>
          <a:p>
            <a:pPr marL="643383" marR="0" lvl="1" indent="-321692" algn="l" rtl="0">
              <a:lnSpc>
                <a:spcPct val="120000"/>
              </a:lnSpc>
              <a:spcBef>
                <a:spcPts val="0"/>
              </a:spcBef>
              <a:spcAft>
                <a:spcPts val="0"/>
              </a:spcAft>
              <a:buClr>
                <a:srgbClr val="FFFFFF"/>
              </a:buClr>
              <a:buSzPts val="2980"/>
              <a:buFont typeface="Arial"/>
              <a:buChar char="•"/>
            </a:pPr>
            <a:r>
              <a:rPr lang="en-US" sz="2980" b="0" i="0" u="none" strike="noStrike" cap="none">
                <a:solidFill>
                  <a:srgbClr val="FFFFFF"/>
                </a:solidFill>
                <a:latin typeface="Abhaya Libre"/>
                <a:ea typeface="Abhaya Libre"/>
                <a:cs typeface="Abhaya Libre"/>
                <a:sym typeface="Abhaya Libre"/>
              </a:rPr>
              <a:t>Obtendrán una comprensión integral de la estructura institucional y los procesos de toma de decisiones de la Unión Europea.</a:t>
            </a:r>
            <a:endParaRPr/>
          </a:p>
          <a:p>
            <a:pPr marL="643383" marR="0" lvl="1" indent="-321692" algn="l" rtl="0">
              <a:lnSpc>
                <a:spcPct val="120000"/>
              </a:lnSpc>
              <a:spcBef>
                <a:spcPts val="0"/>
              </a:spcBef>
              <a:spcAft>
                <a:spcPts val="0"/>
              </a:spcAft>
              <a:buClr>
                <a:srgbClr val="FFFFFF"/>
              </a:buClr>
              <a:buSzPts val="2980"/>
              <a:buFont typeface="Arial"/>
              <a:buChar char="•"/>
            </a:pPr>
            <a:r>
              <a:rPr lang="en-US" sz="2980" b="0" i="0" u="none" strike="noStrike" cap="none">
                <a:solidFill>
                  <a:srgbClr val="FFFFFF"/>
                </a:solidFill>
                <a:latin typeface="Abhaya Libre"/>
                <a:ea typeface="Abhaya Libre"/>
                <a:cs typeface="Abhaya Libre"/>
                <a:sym typeface="Abhaya Libre"/>
              </a:rPr>
              <a:t>Comprenderán los valores y objetivos fundamentales de la UE y cómo se relacionan con la promoción de la cohesión y la inclusión sociales.</a:t>
            </a:r>
            <a:endParaRPr/>
          </a:p>
          <a:p>
            <a:pPr marL="643383" marR="0" lvl="1" indent="-321692" algn="l" rtl="0">
              <a:lnSpc>
                <a:spcPct val="120000"/>
              </a:lnSpc>
              <a:spcBef>
                <a:spcPts val="0"/>
              </a:spcBef>
              <a:spcAft>
                <a:spcPts val="0"/>
              </a:spcAft>
              <a:buClr>
                <a:srgbClr val="FFFFFF"/>
              </a:buClr>
              <a:buSzPts val="2980"/>
              <a:buFont typeface="Arial"/>
              <a:buChar char="•"/>
            </a:pPr>
            <a:r>
              <a:rPr lang="en-US" sz="2980" b="0" i="0" u="none" strike="noStrike" cap="none">
                <a:solidFill>
                  <a:srgbClr val="FFFFFF"/>
                </a:solidFill>
                <a:latin typeface="Abhaya Libre"/>
                <a:ea typeface="Abhaya Libre"/>
                <a:cs typeface="Abhaya Libre"/>
                <a:sym typeface="Abhaya Libre"/>
              </a:rPr>
              <a:t>Se familiarizarán con las políticas y programas clave de la UE, en particular aquellos que afectan a los jóvenes y a los grupos vulnerables.</a:t>
            </a:r>
            <a:endParaRPr/>
          </a:p>
          <a:p>
            <a:pPr marL="643383" marR="0" lvl="1" indent="-321692" algn="l" rtl="0">
              <a:lnSpc>
                <a:spcPct val="120000"/>
              </a:lnSpc>
              <a:spcBef>
                <a:spcPts val="0"/>
              </a:spcBef>
              <a:spcAft>
                <a:spcPts val="0"/>
              </a:spcAft>
              <a:buClr>
                <a:srgbClr val="FFFFFF"/>
              </a:buClr>
              <a:buSzPts val="2980"/>
              <a:buFont typeface="Arial"/>
              <a:buChar char="•"/>
            </a:pPr>
            <a:r>
              <a:rPr lang="en-US" sz="2980" b="0" i="0" u="none" strike="noStrike" cap="none">
                <a:solidFill>
                  <a:srgbClr val="FFFFFF"/>
                </a:solidFill>
                <a:latin typeface="Abhaya Libre"/>
                <a:ea typeface="Abhaya Libre"/>
                <a:cs typeface="Abhaya Libre"/>
                <a:sym typeface="Abhaya Libre"/>
              </a:rPr>
              <a:t>Aprenderán estrategias para orientar y asesorar eficazmente a los menores en la comprensión de los problemas de la UE, empoderándolos para participar en las políticas y debates europeos.</a:t>
            </a:r>
            <a:endParaRPr/>
          </a:p>
          <a:p>
            <a:pPr marL="643383" marR="0" lvl="1" indent="-321692" algn="l" rtl="0">
              <a:lnSpc>
                <a:spcPct val="120000"/>
              </a:lnSpc>
              <a:spcBef>
                <a:spcPts val="0"/>
              </a:spcBef>
              <a:spcAft>
                <a:spcPts val="0"/>
              </a:spcAft>
              <a:buClr>
                <a:srgbClr val="FFFFFF"/>
              </a:buClr>
              <a:buSzPts val="2980"/>
              <a:buFont typeface="Arial"/>
              <a:buChar char="•"/>
            </a:pPr>
            <a:r>
              <a:rPr lang="en-US" sz="2980" b="0" i="0" u="none" strike="noStrike" cap="none">
                <a:solidFill>
                  <a:srgbClr val="FFFFFF"/>
                </a:solidFill>
                <a:latin typeface="Abhaya Libre"/>
                <a:ea typeface="Abhaya Libre"/>
                <a:cs typeface="Abhaya Libre"/>
                <a:sym typeface="Abhaya Libre"/>
              </a:rPr>
              <a:t>Mejorarán su capacidad para fomentar la ciudadanía europea activa y la participación en proyectos solidarios, haciendo hincapié en los valores compartidos y la participación comunitaria.</a:t>
            </a:r>
            <a:endParaRPr/>
          </a:p>
        </p:txBody>
      </p:sp>
      <p:sp>
        <p:nvSpPr>
          <p:cNvPr id="157" name="Google Shape;157;p3"/>
          <p:cNvSpPr/>
          <p:nvPr/>
        </p:nvSpPr>
        <p:spPr>
          <a:xfrm>
            <a:off x="12177052" y="6438350"/>
            <a:ext cx="6400570" cy="5539322"/>
          </a:xfrm>
          <a:custGeom>
            <a:avLst/>
            <a:gdLst/>
            <a:ahLst/>
            <a:cxnLst/>
            <a:rect l="l" t="t" r="r" b="b"/>
            <a:pathLst>
              <a:path w="6400570" h="5539322" extrusionOk="0">
                <a:moveTo>
                  <a:pt x="0" y="0"/>
                </a:moveTo>
                <a:lnTo>
                  <a:pt x="6400570" y="0"/>
                </a:lnTo>
                <a:lnTo>
                  <a:pt x="6400570" y="5539322"/>
                </a:lnTo>
                <a:lnTo>
                  <a:pt x="0" y="5539322"/>
                </a:lnTo>
                <a:lnTo>
                  <a:pt x="0" y="0"/>
                </a:lnTo>
                <a:close/>
              </a:path>
            </a:pathLst>
          </a:custGeom>
          <a:blipFill rotWithShape="1">
            <a:blip r:embed="rId4">
              <a:alphaModFix amt="34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3"/>
          <p:cNvSpPr txBox="1"/>
          <p:nvPr/>
        </p:nvSpPr>
        <p:spPr>
          <a:xfrm>
            <a:off x="1719307" y="1035825"/>
            <a:ext cx="9033167" cy="938919"/>
          </a:xfrm>
          <a:prstGeom prst="rect">
            <a:avLst/>
          </a:prstGeom>
          <a:noFill/>
          <a:ln>
            <a:noFill/>
          </a:ln>
        </p:spPr>
        <p:txBody>
          <a:bodyPr spcFirstLastPara="1" wrap="square" lIns="0" tIns="0" rIns="0" bIns="0" anchor="t" anchorCtr="0">
            <a:spAutoFit/>
          </a:bodyPr>
          <a:lstStyle/>
          <a:p>
            <a:pPr marL="0" marR="0" lvl="0" indent="0" algn="l" rtl="0">
              <a:lnSpc>
                <a:spcPct val="119993"/>
              </a:lnSpc>
              <a:spcBef>
                <a:spcPts val="0"/>
              </a:spcBef>
              <a:spcAft>
                <a:spcPts val="0"/>
              </a:spcAft>
              <a:buNone/>
            </a:pPr>
            <a:r>
              <a:rPr lang="en-US" sz="6012" b="1">
                <a:solidFill>
                  <a:srgbClr val="FFFFFF"/>
                </a:solidFill>
                <a:latin typeface="Arimo"/>
                <a:ea typeface="Arimo"/>
                <a:cs typeface="Arimo"/>
                <a:sym typeface="Arimo"/>
              </a:rPr>
              <a:t>Objetivos de aprendizaje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166"/>
        <p:cNvGrpSpPr/>
        <p:nvPr/>
      </p:nvGrpSpPr>
      <p:grpSpPr>
        <a:xfrm>
          <a:off x="0" y="0"/>
          <a:ext cx="0" cy="0"/>
          <a:chOff x="0" y="0"/>
          <a:chExt cx="0" cy="0"/>
        </a:xfrm>
      </p:grpSpPr>
      <p:sp>
        <p:nvSpPr>
          <p:cNvPr id="167" name="Google Shape;167;p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4"/>
          <p:cNvSpPr txBox="1"/>
          <p:nvPr/>
        </p:nvSpPr>
        <p:spPr>
          <a:xfrm>
            <a:off x="6573187" y="5105400"/>
            <a:ext cx="10441525" cy="2171700"/>
          </a:xfrm>
          <a:prstGeom prst="rect">
            <a:avLst/>
          </a:prstGeom>
          <a:noFill/>
          <a:ln>
            <a:noFill/>
          </a:ln>
        </p:spPr>
        <p:txBody>
          <a:bodyPr spcFirstLastPara="1" wrap="square" lIns="0" tIns="0" rIns="0" bIns="0" anchor="t" anchorCtr="0">
            <a:spAutoFit/>
          </a:bodyPr>
          <a:lstStyle/>
          <a:p>
            <a:pPr marL="0" marR="0" lvl="0" indent="0" algn="ctr" rtl="0">
              <a:lnSpc>
                <a:spcPct val="119997"/>
              </a:lnSpc>
              <a:spcBef>
                <a:spcPts val="0"/>
              </a:spcBef>
              <a:spcAft>
                <a:spcPts val="0"/>
              </a:spcAft>
              <a:buNone/>
            </a:pPr>
            <a:r>
              <a:rPr lang="en-US" sz="7001" b="1">
                <a:solidFill>
                  <a:srgbClr val="FFFFFF"/>
                </a:solidFill>
                <a:latin typeface="Arimo"/>
                <a:ea typeface="Arimo"/>
                <a:cs typeface="Arimo"/>
                <a:sym typeface="Arimo"/>
              </a:rPr>
              <a:t>Marco institucional de la Unión Europea</a:t>
            </a:r>
            <a:endParaRPr/>
          </a:p>
        </p:txBody>
      </p:sp>
      <p:sp>
        <p:nvSpPr>
          <p:cNvPr id="169" name="Google Shape;169;p4"/>
          <p:cNvSpPr txBox="1"/>
          <p:nvPr/>
        </p:nvSpPr>
        <p:spPr>
          <a:xfrm>
            <a:off x="8280937" y="2798451"/>
            <a:ext cx="7026025" cy="15621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0000" b="1">
                <a:solidFill>
                  <a:srgbClr val="FFFFFF"/>
                </a:solidFill>
                <a:latin typeface="Arimo"/>
                <a:ea typeface="Arimo"/>
                <a:cs typeface="Arimo"/>
                <a:sym typeface="Arimo"/>
              </a:rPr>
              <a:t>Módulo 1</a:t>
            </a:r>
            <a:endParaRPr/>
          </a:p>
        </p:txBody>
      </p:sp>
      <p:sp>
        <p:nvSpPr>
          <p:cNvPr id="170" name="Google Shape;170;p4"/>
          <p:cNvSpPr/>
          <p:nvPr/>
        </p:nvSpPr>
        <p:spPr>
          <a:xfrm>
            <a:off x="-377633" y="-1040023"/>
            <a:ext cx="6541066" cy="8020077"/>
          </a:xfrm>
          <a:custGeom>
            <a:avLst/>
            <a:gdLst/>
            <a:ahLst/>
            <a:cxnLst/>
            <a:rect l="l" t="t" r="r" b="b"/>
            <a:pathLst>
              <a:path w="6541066" h="8020077" extrusionOk="0">
                <a:moveTo>
                  <a:pt x="0" y="0"/>
                </a:moveTo>
                <a:lnTo>
                  <a:pt x="6541066" y="0"/>
                </a:lnTo>
                <a:lnTo>
                  <a:pt x="6541066" y="8020076"/>
                </a:lnTo>
                <a:lnTo>
                  <a:pt x="0" y="80200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178"/>
        <p:cNvGrpSpPr/>
        <p:nvPr/>
      </p:nvGrpSpPr>
      <p:grpSpPr>
        <a:xfrm>
          <a:off x="0" y="0"/>
          <a:ext cx="0" cy="0"/>
          <a:chOff x="0" y="0"/>
          <a:chExt cx="0" cy="0"/>
        </a:xfrm>
      </p:grpSpPr>
      <p:sp>
        <p:nvSpPr>
          <p:cNvPr id="179" name="Google Shape;179;p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 name="Google Shape;180;p5"/>
          <p:cNvSpPr/>
          <p:nvPr/>
        </p:nvSpPr>
        <p:spPr>
          <a:xfrm>
            <a:off x="-102870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4">
              <a:alphaModFix/>
            </a:blip>
            <a:stretch>
              <a:fillRect t="-9220" b="-921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 name="Google Shape;181;p5"/>
          <p:cNvSpPr/>
          <p:nvPr/>
        </p:nvSpPr>
        <p:spPr>
          <a:xfrm>
            <a:off x="10691170" y="0"/>
            <a:ext cx="7596830" cy="10287000"/>
          </a:xfrm>
          <a:custGeom>
            <a:avLst/>
            <a:gdLst/>
            <a:ahLst/>
            <a:cxnLst/>
            <a:rect l="l" t="t" r="r" b="b"/>
            <a:pathLst>
              <a:path w="7596830" h="10287000" extrusionOk="0">
                <a:moveTo>
                  <a:pt x="0" y="0"/>
                </a:moveTo>
                <a:lnTo>
                  <a:pt x="7596830" y="0"/>
                </a:lnTo>
                <a:lnTo>
                  <a:pt x="7596830" y="10287000"/>
                </a:lnTo>
                <a:lnTo>
                  <a:pt x="0" y="10287000"/>
                </a:lnTo>
                <a:lnTo>
                  <a:pt x="0" y="0"/>
                </a:lnTo>
                <a:close/>
              </a:path>
            </a:pathLst>
          </a:custGeom>
          <a:blipFill rotWithShape="1">
            <a:blip r:embed="rId5">
              <a:alphaModFix/>
            </a:blip>
            <a:stretch>
              <a:fillRect l="-88944" r="-209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5"/>
          <p:cNvSpPr txBox="1"/>
          <p:nvPr/>
        </p:nvSpPr>
        <p:spPr>
          <a:xfrm>
            <a:off x="6294300" y="3376612"/>
            <a:ext cx="5699400" cy="3495675"/>
          </a:xfrm>
          <a:prstGeom prst="rect">
            <a:avLst/>
          </a:prstGeom>
          <a:noFill/>
          <a:ln>
            <a:noFill/>
          </a:ln>
        </p:spPr>
        <p:txBody>
          <a:bodyPr spcFirstLastPara="1" wrap="square" lIns="0" tIns="0" rIns="0" bIns="0" anchor="t" anchorCtr="0">
            <a:spAutoFit/>
          </a:bodyPr>
          <a:lstStyle/>
          <a:p>
            <a:pPr marL="0" marR="0" lvl="0" indent="0" algn="l" rtl="0">
              <a:lnSpc>
                <a:spcPct val="119997"/>
              </a:lnSpc>
              <a:spcBef>
                <a:spcPts val="0"/>
              </a:spcBef>
              <a:spcAft>
                <a:spcPts val="0"/>
              </a:spcAft>
              <a:buNone/>
            </a:pPr>
            <a:r>
              <a:rPr lang="en-US" sz="7601" b="1">
                <a:solidFill>
                  <a:srgbClr val="2C2C8C"/>
                </a:solidFill>
                <a:latin typeface="Arimo"/>
                <a:ea typeface="Arimo"/>
                <a:cs typeface="Arimo"/>
                <a:sym typeface="Arimo"/>
              </a:rPr>
              <a:t>¿Qué es la Unión Europea?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190"/>
        <p:cNvGrpSpPr/>
        <p:nvPr/>
      </p:nvGrpSpPr>
      <p:grpSpPr>
        <a:xfrm>
          <a:off x="0" y="0"/>
          <a:ext cx="0" cy="0"/>
          <a:chOff x="0" y="0"/>
          <a:chExt cx="0" cy="0"/>
        </a:xfrm>
      </p:grpSpPr>
      <p:sp>
        <p:nvSpPr>
          <p:cNvPr id="191" name="Google Shape;191;p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6"/>
          <p:cNvSpPr/>
          <p:nvPr/>
        </p:nvSpPr>
        <p:spPr>
          <a:xfrm>
            <a:off x="-102870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4">
              <a:alphaModFix/>
            </a:blip>
            <a:stretch>
              <a:fillRect t="-9220" b="-921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6"/>
          <p:cNvSpPr/>
          <p:nvPr/>
        </p:nvSpPr>
        <p:spPr>
          <a:xfrm>
            <a:off x="10691170" y="0"/>
            <a:ext cx="7596830" cy="10287000"/>
          </a:xfrm>
          <a:custGeom>
            <a:avLst/>
            <a:gdLst/>
            <a:ahLst/>
            <a:cxnLst/>
            <a:rect l="l" t="t" r="r" b="b"/>
            <a:pathLst>
              <a:path w="7596830" h="10287000" extrusionOk="0">
                <a:moveTo>
                  <a:pt x="0" y="0"/>
                </a:moveTo>
                <a:lnTo>
                  <a:pt x="7596830" y="0"/>
                </a:lnTo>
                <a:lnTo>
                  <a:pt x="7596830" y="10287000"/>
                </a:lnTo>
                <a:lnTo>
                  <a:pt x="0" y="10287000"/>
                </a:lnTo>
                <a:lnTo>
                  <a:pt x="0" y="0"/>
                </a:lnTo>
                <a:close/>
              </a:path>
            </a:pathLst>
          </a:custGeom>
          <a:blipFill rotWithShape="1">
            <a:blip r:embed="rId5">
              <a:alphaModFix/>
            </a:blip>
            <a:stretch>
              <a:fillRect l="-88944" r="-209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94" name="Google Shape;194;p6"/>
          <p:cNvPicPr preferRelativeResize="0"/>
          <p:nvPr/>
        </p:nvPicPr>
        <p:blipFill rotWithShape="1">
          <a:blip r:embed="rId6">
            <a:alphaModFix/>
          </a:blip>
          <a:srcRect/>
          <a:stretch/>
        </p:blipFill>
        <p:spPr>
          <a:xfrm>
            <a:off x="4877047" y="3093679"/>
            <a:ext cx="8533905" cy="47965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202"/>
        <p:cNvGrpSpPr/>
        <p:nvPr/>
      </p:nvGrpSpPr>
      <p:grpSpPr>
        <a:xfrm>
          <a:off x="0" y="0"/>
          <a:ext cx="0" cy="0"/>
          <a:chOff x="0" y="0"/>
          <a:chExt cx="0" cy="0"/>
        </a:xfrm>
      </p:grpSpPr>
      <p:sp>
        <p:nvSpPr>
          <p:cNvPr id="203" name="Google Shape;203;p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7"/>
          <p:cNvSpPr/>
          <p:nvPr/>
        </p:nvSpPr>
        <p:spPr>
          <a:xfrm>
            <a:off x="1273109" y="2411474"/>
            <a:ext cx="3935445" cy="3935445"/>
          </a:xfrm>
          <a:custGeom>
            <a:avLst/>
            <a:gdLst/>
            <a:ahLst/>
            <a:cxnLst/>
            <a:rect l="l" t="t" r="r" b="b"/>
            <a:pathLst>
              <a:path w="3935445" h="3935445" extrusionOk="0">
                <a:moveTo>
                  <a:pt x="0" y="0"/>
                </a:moveTo>
                <a:lnTo>
                  <a:pt x="3935446" y="0"/>
                </a:lnTo>
                <a:lnTo>
                  <a:pt x="3935446" y="3935445"/>
                </a:lnTo>
                <a:lnTo>
                  <a:pt x="0" y="393544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7"/>
          <p:cNvSpPr/>
          <p:nvPr/>
        </p:nvSpPr>
        <p:spPr>
          <a:xfrm>
            <a:off x="13075642" y="5322855"/>
            <a:ext cx="3935445" cy="3935445"/>
          </a:xfrm>
          <a:custGeom>
            <a:avLst/>
            <a:gdLst/>
            <a:ahLst/>
            <a:cxnLst/>
            <a:rect l="l" t="t" r="r" b="b"/>
            <a:pathLst>
              <a:path w="3935445" h="3935445" extrusionOk="0">
                <a:moveTo>
                  <a:pt x="0" y="0"/>
                </a:moveTo>
                <a:lnTo>
                  <a:pt x="3935446" y="0"/>
                </a:lnTo>
                <a:lnTo>
                  <a:pt x="3935446" y="3935445"/>
                </a:lnTo>
                <a:lnTo>
                  <a:pt x="0" y="393544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7"/>
          <p:cNvSpPr/>
          <p:nvPr/>
        </p:nvSpPr>
        <p:spPr>
          <a:xfrm>
            <a:off x="5208555" y="5413725"/>
            <a:ext cx="3935445" cy="3935445"/>
          </a:xfrm>
          <a:custGeom>
            <a:avLst/>
            <a:gdLst/>
            <a:ahLst/>
            <a:cxnLst/>
            <a:rect l="l" t="t" r="r" b="b"/>
            <a:pathLst>
              <a:path w="3935445" h="3935445" extrusionOk="0">
                <a:moveTo>
                  <a:pt x="0" y="0"/>
                </a:moveTo>
                <a:lnTo>
                  <a:pt x="3935445" y="0"/>
                </a:lnTo>
                <a:lnTo>
                  <a:pt x="3935445" y="3935446"/>
                </a:lnTo>
                <a:lnTo>
                  <a:pt x="0" y="39354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 name="Google Shape;207;p7"/>
          <p:cNvSpPr/>
          <p:nvPr/>
        </p:nvSpPr>
        <p:spPr>
          <a:xfrm>
            <a:off x="9146861" y="2219503"/>
            <a:ext cx="3935445" cy="3935445"/>
          </a:xfrm>
          <a:custGeom>
            <a:avLst/>
            <a:gdLst/>
            <a:ahLst/>
            <a:cxnLst/>
            <a:rect l="l" t="t" r="r" b="b"/>
            <a:pathLst>
              <a:path w="3935445" h="3935445" extrusionOk="0">
                <a:moveTo>
                  <a:pt x="0" y="0"/>
                </a:moveTo>
                <a:lnTo>
                  <a:pt x="3935445" y="0"/>
                </a:lnTo>
                <a:lnTo>
                  <a:pt x="3935445" y="3935445"/>
                </a:lnTo>
                <a:lnTo>
                  <a:pt x="0" y="393544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 name="Google Shape;208;p7"/>
          <p:cNvSpPr/>
          <p:nvPr/>
        </p:nvSpPr>
        <p:spPr>
          <a:xfrm rot="2107677">
            <a:off x="282073" y="5486598"/>
            <a:ext cx="2407610" cy="1742508"/>
          </a:xfrm>
          <a:custGeom>
            <a:avLst/>
            <a:gdLst/>
            <a:ahLst/>
            <a:cxnLst/>
            <a:rect l="l" t="t" r="r" b="b"/>
            <a:pathLst>
              <a:path w="2407610" h="1742508" extrusionOk="0">
                <a:moveTo>
                  <a:pt x="0" y="0"/>
                </a:moveTo>
                <a:lnTo>
                  <a:pt x="2407610" y="0"/>
                </a:lnTo>
                <a:lnTo>
                  <a:pt x="2407610" y="1742507"/>
                </a:lnTo>
                <a:lnTo>
                  <a:pt x="0" y="174250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 name="Google Shape;209;p7"/>
          <p:cNvSpPr txBox="1"/>
          <p:nvPr/>
        </p:nvSpPr>
        <p:spPr>
          <a:xfrm>
            <a:off x="2150352" y="614362"/>
            <a:ext cx="14030904" cy="771525"/>
          </a:xfrm>
          <a:prstGeom prst="rect">
            <a:avLst/>
          </a:prstGeom>
          <a:noFill/>
          <a:ln>
            <a:noFill/>
          </a:ln>
        </p:spPr>
        <p:txBody>
          <a:bodyPr spcFirstLastPara="1" wrap="square" lIns="0" tIns="0" rIns="0" bIns="0" anchor="t" anchorCtr="0">
            <a:spAutoFit/>
          </a:bodyPr>
          <a:lstStyle/>
          <a:p>
            <a:pPr marL="0" marR="0" lvl="0" indent="0" algn="ctr" rtl="0">
              <a:lnSpc>
                <a:spcPct val="120012"/>
              </a:lnSpc>
              <a:spcBef>
                <a:spcPts val="0"/>
              </a:spcBef>
              <a:spcAft>
                <a:spcPts val="0"/>
              </a:spcAft>
              <a:buNone/>
            </a:pPr>
            <a:r>
              <a:rPr lang="en-US" sz="4972" b="1">
                <a:solidFill>
                  <a:srgbClr val="FFFFFF"/>
                </a:solidFill>
                <a:latin typeface="Arimo"/>
                <a:ea typeface="Arimo"/>
                <a:cs typeface="Arimo"/>
                <a:sym typeface="Arimo"/>
              </a:rPr>
              <a:t>¿Cuáles son las instituciones clave de la UE?</a:t>
            </a:r>
            <a:endParaRPr/>
          </a:p>
        </p:txBody>
      </p:sp>
      <p:sp>
        <p:nvSpPr>
          <p:cNvPr id="210" name="Google Shape;210;p7"/>
          <p:cNvSpPr txBox="1"/>
          <p:nvPr/>
        </p:nvSpPr>
        <p:spPr>
          <a:xfrm>
            <a:off x="1533928" y="7362398"/>
            <a:ext cx="2875657" cy="12763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125" b="1">
                <a:solidFill>
                  <a:srgbClr val="E3DE1C"/>
                </a:solidFill>
                <a:latin typeface="Arimo"/>
                <a:ea typeface="Arimo"/>
                <a:cs typeface="Arimo"/>
                <a:sym typeface="Arimo"/>
              </a:rPr>
              <a:t>Parlamento Europeo</a:t>
            </a:r>
            <a:endParaRPr/>
          </a:p>
        </p:txBody>
      </p:sp>
      <p:sp>
        <p:nvSpPr>
          <p:cNvPr id="211" name="Google Shape;211;p7"/>
          <p:cNvSpPr txBox="1"/>
          <p:nvPr/>
        </p:nvSpPr>
        <p:spPr>
          <a:xfrm>
            <a:off x="5575780" y="2764709"/>
            <a:ext cx="3200995" cy="12954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200" b="1">
                <a:solidFill>
                  <a:srgbClr val="E3DE1C"/>
                </a:solidFill>
                <a:latin typeface="Arimo"/>
                <a:ea typeface="Arimo"/>
                <a:cs typeface="Arimo"/>
                <a:sym typeface="Arimo"/>
              </a:rPr>
              <a:t>Comisión Europea</a:t>
            </a:r>
            <a:endParaRPr/>
          </a:p>
        </p:txBody>
      </p:sp>
      <p:sp>
        <p:nvSpPr>
          <p:cNvPr id="212" name="Google Shape;212;p7"/>
          <p:cNvSpPr txBox="1"/>
          <p:nvPr/>
        </p:nvSpPr>
        <p:spPr>
          <a:xfrm>
            <a:off x="13739234" y="3352656"/>
            <a:ext cx="2608263" cy="12954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200" b="1">
                <a:solidFill>
                  <a:srgbClr val="E3DE1C"/>
                </a:solidFill>
                <a:latin typeface="Arimo"/>
                <a:ea typeface="Arimo"/>
                <a:cs typeface="Arimo"/>
                <a:sym typeface="Arimo"/>
              </a:rPr>
              <a:t>Consejo Europeo</a:t>
            </a:r>
            <a:endParaRPr/>
          </a:p>
        </p:txBody>
      </p:sp>
      <p:sp>
        <p:nvSpPr>
          <p:cNvPr id="213" name="Google Shape;213;p7"/>
          <p:cNvSpPr txBox="1"/>
          <p:nvPr/>
        </p:nvSpPr>
        <p:spPr>
          <a:xfrm>
            <a:off x="10323829" y="7324725"/>
            <a:ext cx="2340967" cy="1619250"/>
          </a:xfrm>
          <a:prstGeom prst="rect">
            <a:avLst/>
          </a:prstGeom>
          <a:noFill/>
          <a:ln>
            <a:noFill/>
          </a:ln>
        </p:spPr>
        <p:txBody>
          <a:bodyPr spcFirstLastPara="1" wrap="square" lIns="0" tIns="0" rIns="0" bIns="0" anchor="t" anchorCtr="0">
            <a:spAutoFit/>
          </a:bodyPr>
          <a:lstStyle/>
          <a:p>
            <a:pPr marL="0" marR="0" lvl="0" indent="0" algn="ctr" rtl="0">
              <a:lnSpc>
                <a:spcPct val="119994"/>
              </a:lnSpc>
              <a:spcBef>
                <a:spcPts val="0"/>
              </a:spcBef>
              <a:spcAft>
                <a:spcPts val="0"/>
              </a:spcAft>
              <a:buNone/>
            </a:pPr>
            <a:r>
              <a:rPr lang="en-US" sz="3546" b="1">
                <a:solidFill>
                  <a:srgbClr val="E3DE1C"/>
                </a:solidFill>
                <a:latin typeface="Arimo"/>
                <a:ea typeface="Arimo"/>
                <a:cs typeface="Arimo"/>
                <a:sym typeface="Arimo"/>
              </a:rPr>
              <a:t>Tribunal de Justicia de la UE</a:t>
            </a:r>
            <a:endParaRPr/>
          </a:p>
        </p:txBody>
      </p:sp>
      <p:sp>
        <p:nvSpPr>
          <p:cNvPr id="214" name="Google Shape;214;p7"/>
          <p:cNvSpPr/>
          <p:nvPr/>
        </p:nvSpPr>
        <p:spPr>
          <a:xfrm rot="-7326236">
            <a:off x="16314279" y="4477397"/>
            <a:ext cx="1840698" cy="1332205"/>
          </a:xfrm>
          <a:custGeom>
            <a:avLst/>
            <a:gdLst/>
            <a:ahLst/>
            <a:cxnLst/>
            <a:rect l="l" t="t" r="r" b="b"/>
            <a:pathLst>
              <a:path w="1840698" h="1332205" extrusionOk="0">
                <a:moveTo>
                  <a:pt x="0" y="0"/>
                </a:moveTo>
                <a:lnTo>
                  <a:pt x="1840698" y="0"/>
                </a:lnTo>
                <a:lnTo>
                  <a:pt x="1840698" y="1332206"/>
                </a:lnTo>
                <a:lnTo>
                  <a:pt x="0" y="1332206"/>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7"/>
          <p:cNvSpPr/>
          <p:nvPr/>
        </p:nvSpPr>
        <p:spPr>
          <a:xfrm rot="2700000">
            <a:off x="9518798" y="5865908"/>
            <a:ext cx="1780645" cy="1288742"/>
          </a:xfrm>
          <a:custGeom>
            <a:avLst/>
            <a:gdLst/>
            <a:ahLst/>
            <a:cxnLst/>
            <a:rect l="l" t="t" r="r" b="b"/>
            <a:pathLst>
              <a:path w="1780645" h="1288742" extrusionOk="0">
                <a:moveTo>
                  <a:pt x="1780645" y="1288742"/>
                </a:moveTo>
                <a:lnTo>
                  <a:pt x="0" y="1288742"/>
                </a:lnTo>
                <a:lnTo>
                  <a:pt x="0" y="0"/>
                </a:lnTo>
                <a:lnTo>
                  <a:pt x="1780645" y="0"/>
                </a:lnTo>
                <a:lnTo>
                  <a:pt x="1780645" y="1288742"/>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7"/>
          <p:cNvSpPr/>
          <p:nvPr/>
        </p:nvSpPr>
        <p:spPr>
          <a:xfrm rot="8474223" flipH="1">
            <a:off x="5403424" y="4450702"/>
            <a:ext cx="1780645" cy="1288742"/>
          </a:xfrm>
          <a:custGeom>
            <a:avLst/>
            <a:gdLst/>
            <a:ahLst/>
            <a:cxnLst/>
            <a:rect l="l" t="t" r="r" b="b"/>
            <a:pathLst>
              <a:path w="1780645" h="1288742" extrusionOk="0">
                <a:moveTo>
                  <a:pt x="0" y="1288742"/>
                </a:moveTo>
                <a:lnTo>
                  <a:pt x="1780646" y="1288742"/>
                </a:lnTo>
                <a:lnTo>
                  <a:pt x="1780646" y="0"/>
                </a:lnTo>
                <a:lnTo>
                  <a:pt x="0" y="0"/>
                </a:lnTo>
                <a:lnTo>
                  <a:pt x="0" y="1288742"/>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224"/>
        <p:cNvGrpSpPr/>
        <p:nvPr/>
      </p:nvGrpSpPr>
      <p:grpSpPr>
        <a:xfrm>
          <a:off x="0" y="0"/>
          <a:ext cx="0" cy="0"/>
          <a:chOff x="0" y="0"/>
          <a:chExt cx="0" cy="0"/>
        </a:xfrm>
      </p:grpSpPr>
      <p:sp>
        <p:nvSpPr>
          <p:cNvPr id="225" name="Google Shape;225;p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8"/>
          <p:cNvSpPr/>
          <p:nvPr/>
        </p:nvSpPr>
        <p:spPr>
          <a:xfrm>
            <a:off x="-1506208" y="3348874"/>
            <a:ext cx="6690796" cy="7773390"/>
          </a:xfrm>
          <a:custGeom>
            <a:avLst/>
            <a:gdLst/>
            <a:ahLst/>
            <a:cxnLst/>
            <a:rect l="l" t="t" r="r" b="b"/>
            <a:pathLst>
              <a:path w="6690796" h="7773390" extrusionOk="0">
                <a:moveTo>
                  <a:pt x="0" y="0"/>
                </a:moveTo>
                <a:lnTo>
                  <a:pt x="6690796" y="0"/>
                </a:lnTo>
                <a:lnTo>
                  <a:pt x="6690796" y="7773390"/>
                </a:lnTo>
                <a:lnTo>
                  <a:pt x="0" y="7773390"/>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27" name="Google Shape;227;p8"/>
          <p:cNvGrpSpPr/>
          <p:nvPr/>
        </p:nvGrpSpPr>
        <p:grpSpPr>
          <a:xfrm>
            <a:off x="13144500" y="4276523"/>
            <a:ext cx="4114800" cy="4271034"/>
            <a:chOff x="0" y="-208312"/>
            <a:chExt cx="5486400" cy="5694712"/>
          </a:xfrm>
        </p:grpSpPr>
        <p:grpSp>
          <p:nvGrpSpPr>
            <p:cNvPr id="228" name="Google Shape;228;p8"/>
            <p:cNvGrpSpPr/>
            <p:nvPr/>
          </p:nvGrpSpPr>
          <p:grpSpPr>
            <a:xfrm>
              <a:off x="0" y="-208312"/>
              <a:ext cx="5486400" cy="5694712"/>
              <a:chOff x="0" y="-47625"/>
              <a:chExt cx="1254321" cy="1301946"/>
            </a:xfrm>
          </p:grpSpPr>
          <p:sp>
            <p:nvSpPr>
              <p:cNvPr id="229" name="Google Shape;229;p8"/>
              <p:cNvSpPr/>
              <p:nvPr/>
            </p:nvSpPr>
            <p:spPr>
              <a:xfrm>
                <a:off x="0" y="0"/>
                <a:ext cx="1254321" cy="1254321"/>
              </a:xfrm>
              <a:custGeom>
                <a:avLst/>
                <a:gdLst/>
                <a:ahLst/>
                <a:cxnLst/>
                <a:rect l="l" t="t" r="r" b="b"/>
                <a:pathLst>
                  <a:path w="1254321" h="1254321" extrusionOk="0">
                    <a:moveTo>
                      <a:pt x="162560" y="0"/>
                    </a:moveTo>
                    <a:lnTo>
                      <a:pt x="1091761" y="0"/>
                    </a:lnTo>
                    <a:cubicBezTo>
                      <a:pt x="1134875" y="0"/>
                      <a:pt x="1176222" y="17127"/>
                      <a:pt x="1206708" y="47613"/>
                    </a:cubicBezTo>
                    <a:cubicBezTo>
                      <a:pt x="1237194" y="78099"/>
                      <a:pt x="1254321" y="119446"/>
                      <a:pt x="1254321" y="162560"/>
                    </a:cubicBezTo>
                    <a:lnTo>
                      <a:pt x="1254321" y="1091761"/>
                    </a:lnTo>
                    <a:cubicBezTo>
                      <a:pt x="1254321" y="1181540"/>
                      <a:pt x="1181540" y="1254321"/>
                      <a:pt x="1091761" y="1254321"/>
                    </a:cubicBezTo>
                    <a:lnTo>
                      <a:pt x="162560" y="1254321"/>
                    </a:lnTo>
                    <a:cubicBezTo>
                      <a:pt x="72781" y="1254321"/>
                      <a:pt x="0" y="1181540"/>
                      <a:pt x="0" y="1091761"/>
                    </a:cubicBezTo>
                    <a:lnTo>
                      <a:pt x="0" y="162560"/>
                    </a:lnTo>
                    <a:cubicBezTo>
                      <a:pt x="0" y="72781"/>
                      <a:pt x="72781" y="0"/>
                      <a:pt x="16256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8"/>
              <p:cNvSpPr txBox="1"/>
              <p:nvPr/>
            </p:nvSpPr>
            <p:spPr>
              <a:xfrm>
                <a:off x="0" y="-47625"/>
                <a:ext cx="1254321" cy="1301946"/>
              </a:xfrm>
              <a:prstGeom prst="rect">
                <a:avLst/>
              </a:prstGeom>
              <a:noFill/>
              <a:ln>
                <a:noFill/>
              </a:ln>
            </p:spPr>
            <p:txBody>
              <a:bodyPr spcFirstLastPara="1" wrap="square" lIns="50800" tIns="50800" rIns="50800" bIns="50800" anchor="ctr" anchorCtr="0">
                <a:noAutofit/>
              </a:bodyPr>
              <a:lstStyle/>
              <a:p>
                <a:pPr marL="0" marR="0" lvl="0" indent="0" algn="ctr" rtl="0">
                  <a:lnSpc>
                    <a:spcPct val="13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231" name="Google Shape;231;p8"/>
            <p:cNvSpPr/>
            <p:nvPr/>
          </p:nvSpPr>
          <p:spPr>
            <a:xfrm>
              <a:off x="476383" y="476383"/>
              <a:ext cx="4533633" cy="4533633"/>
            </a:xfrm>
            <a:custGeom>
              <a:avLst/>
              <a:gdLst/>
              <a:ahLst/>
              <a:cxnLst/>
              <a:rect l="l" t="t" r="r" b="b"/>
              <a:pathLst>
                <a:path w="4533633" h="4533633" extrusionOk="0">
                  <a:moveTo>
                    <a:pt x="0" y="0"/>
                  </a:moveTo>
                  <a:lnTo>
                    <a:pt x="4533634" y="0"/>
                  </a:lnTo>
                  <a:lnTo>
                    <a:pt x="4533634" y="4533634"/>
                  </a:lnTo>
                  <a:lnTo>
                    <a:pt x="0" y="453363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32" name="Google Shape;232;p8"/>
          <p:cNvGrpSpPr/>
          <p:nvPr/>
        </p:nvGrpSpPr>
        <p:grpSpPr>
          <a:xfrm>
            <a:off x="12480642" y="1007269"/>
            <a:ext cx="4778658" cy="2652131"/>
            <a:chOff x="0" y="-28575"/>
            <a:chExt cx="6371545" cy="3536175"/>
          </a:xfrm>
        </p:grpSpPr>
        <p:sp>
          <p:nvSpPr>
            <p:cNvPr id="233" name="Google Shape;233;p8"/>
            <p:cNvSpPr txBox="1"/>
            <p:nvPr/>
          </p:nvSpPr>
          <p:spPr>
            <a:xfrm>
              <a:off x="0" y="-28575"/>
              <a:ext cx="6371545" cy="2746375"/>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6700" b="1">
                  <a:solidFill>
                    <a:srgbClr val="E3DE1C"/>
                  </a:solidFill>
                  <a:latin typeface="Arimo"/>
                  <a:ea typeface="Arimo"/>
                  <a:cs typeface="Arimo"/>
                  <a:sym typeface="Arimo"/>
                </a:rPr>
                <a:t>Parlamento Europeo</a:t>
              </a:r>
              <a:endParaRPr/>
            </a:p>
          </p:txBody>
        </p:sp>
        <p:sp>
          <p:nvSpPr>
            <p:cNvPr id="234" name="Google Shape;234;p8"/>
            <p:cNvSpPr txBox="1"/>
            <p:nvPr/>
          </p:nvSpPr>
          <p:spPr>
            <a:xfrm>
              <a:off x="1839572" y="2939275"/>
              <a:ext cx="4531972" cy="568325"/>
            </a:xfrm>
            <a:prstGeom prst="rect">
              <a:avLst/>
            </a:prstGeom>
            <a:noFill/>
            <a:ln>
              <a:noFill/>
            </a:ln>
          </p:spPr>
          <p:txBody>
            <a:bodyPr spcFirstLastPara="1" wrap="square" lIns="0" tIns="0" rIns="0" bIns="0" anchor="t" anchorCtr="0">
              <a:spAutoFit/>
            </a:bodyPr>
            <a:lstStyle/>
            <a:p>
              <a:pPr marL="0" marR="0" lvl="0" indent="0" algn="r" rtl="0">
                <a:lnSpc>
                  <a:spcPct val="120007"/>
                </a:lnSpc>
                <a:spcBef>
                  <a:spcPts val="0"/>
                </a:spcBef>
                <a:spcAft>
                  <a:spcPts val="0"/>
                </a:spcAft>
                <a:buNone/>
              </a:pPr>
              <a:r>
                <a:rPr lang="en-US" sz="2799">
                  <a:solidFill>
                    <a:srgbClr val="E3DE1C"/>
                  </a:solidFill>
                  <a:latin typeface="Lato"/>
                  <a:ea typeface="Lato"/>
                  <a:cs typeface="Lato"/>
                  <a:sym typeface="Lato"/>
                </a:rPr>
                <a:t>La voz del pueblo</a:t>
              </a:r>
              <a:endParaRPr/>
            </a:p>
          </p:txBody>
        </p:sp>
      </p:grpSp>
      <p:sp>
        <p:nvSpPr>
          <p:cNvPr id="235" name="Google Shape;235;p8"/>
          <p:cNvSpPr txBox="1"/>
          <p:nvPr/>
        </p:nvSpPr>
        <p:spPr>
          <a:xfrm>
            <a:off x="1477590" y="1552586"/>
            <a:ext cx="10774421" cy="7172302"/>
          </a:xfrm>
          <a:prstGeom prst="rect">
            <a:avLst/>
          </a:prstGeom>
          <a:noFill/>
          <a:ln>
            <a:noFill/>
          </a:ln>
        </p:spPr>
        <p:txBody>
          <a:bodyPr spcFirstLastPara="1" wrap="square" lIns="0" tIns="0" rIns="0" bIns="0" anchor="t" anchorCtr="0">
            <a:spAutoFit/>
          </a:bodyPr>
          <a:lstStyle/>
          <a:p>
            <a:pPr marL="0" marR="0" lvl="0" indent="0" algn="ctr" rtl="0">
              <a:lnSpc>
                <a:spcPct val="120027"/>
              </a:lnSpc>
              <a:spcBef>
                <a:spcPts val="0"/>
              </a:spcBef>
              <a:spcAft>
                <a:spcPts val="0"/>
              </a:spcAft>
              <a:buNone/>
            </a:pPr>
            <a:r>
              <a:rPr lang="en-US" sz="2961">
                <a:solidFill>
                  <a:srgbClr val="FFCC00"/>
                </a:solidFill>
                <a:latin typeface="Arial"/>
                <a:ea typeface="Arial"/>
                <a:cs typeface="Arial"/>
                <a:sym typeface="Arial"/>
              </a:rPr>
              <a:t>PAPEL Y FUNCIONES</a:t>
            </a:r>
            <a:endParaRPr/>
          </a:p>
          <a:p>
            <a:pPr marL="0" marR="0" lvl="0" indent="0" algn="ctr" rtl="0">
              <a:lnSpc>
                <a:spcPct val="120027"/>
              </a:lnSpc>
              <a:spcBef>
                <a:spcPts val="0"/>
              </a:spcBef>
              <a:spcAft>
                <a:spcPts val="0"/>
              </a:spcAft>
              <a:buNone/>
            </a:pPr>
            <a:r>
              <a:rPr lang="en-US" sz="2961">
                <a:solidFill>
                  <a:srgbClr val="FFFFFF"/>
                </a:solidFill>
                <a:latin typeface="Abhaya Libre"/>
                <a:ea typeface="Abhaya Libre"/>
                <a:cs typeface="Abhaya Libre"/>
                <a:sym typeface="Abhaya Libre"/>
              </a:rPr>
              <a:t>El Parlamento Europeo representa a los ciudadanos de la Unión Europea y es elegido directamente por ellos cada cinco años. Su función es aprobar las leyes de la UE, junto con el Consejo de la Unión Europea, y aprobar el presupuesto de la UE.</a:t>
            </a:r>
            <a:endParaRPr/>
          </a:p>
          <a:p>
            <a:pPr marL="0" marR="0" lvl="0" indent="0" algn="ctr" rtl="0">
              <a:lnSpc>
                <a:spcPct val="120027"/>
              </a:lnSpc>
              <a:spcBef>
                <a:spcPts val="0"/>
              </a:spcBef>
              <a:spcAft>
                <a:spcPts val="0"/>
              </a:spcAft>
              <a:buNone/>
            </a:pPr>
            <a:endParaRPr sz="2961">
              <a:solidFill>
                <a:srgbClr val="FFFFFF"/>
              </a:solidFill>
              <a:latin typeface="Abhaya Libre"/>
              <a:ea typeface="Abhaya Libre"/>
              <a:cs typeface="Abhaya Libre"/>
              <a:sym typeface="Abhaya Libre"/>
            </a:endParaRPr>
          </a:p>
          <a:p>
            <a:pPr marL="0" marR="0" lvl="0" indent="0" algn="ctr" rtl="0">
              <a:lnSpc>
                <a:spcPct val="120027"/>
              </a:lnSpc>
              <a:spcBef>
                <a:spcPts val="0"/>
              </a:spcBef>
              <a:spcAft>
                <a:spcPts val="0"/>
              </a:spcAft>
              <a:buNone/>
            </a:pPr>
            <a:r>
              <a:rPr lang="en-US" sz="2961">
                <a:solidFill>
                  <a:srgbClr val="FFCC00"/>
                </a:solidFill>
                <a:latin typeface="Arial"/>
                <a:ea typeface="Arial"/>
                <a:cs typeface="Arial"/>
                <a:sym typeface="Arial"/>
              </a:rPr>
              <a:t>PROCESO LEGISLATIVO Y TOMA DE DECISIONES</a:t>
            </a:r>
            <a:endParaRPr/>
          </a:p>
          <a:p>
            <a:pPr marL="0" marR="0" lvl="0" indent="0" algn="ctr" rtl="0">
              <a:lnSpc>
                <a:spcPct val="120027"/>
              </a:lnSpc>
              <a:spcBef>
                <a:spcPts val="0"/>
              </a:spcBef>
              <a:spcAft>
                <a:spcPts val="0"/>
              </a:spcAft>
              <a:buNone/>
            </a:pPr>
            <a:r>
              <a:rPr lang="en-US" sz="2961">
                <a:solidFill>
                  <a:srgbClr val="FFFFFF"/>
                </a:solidFill>
                <a:latin typeface="Abhaya Libre"/>
                <a:ea typeface="Abhaya Libre"/>
                <a:cs typeface="Abhaya Libre"/>
                <a:sym typeface="Abhaya Libre"/>
              </a:rPr>
              <a:t>El Parlamento comparte el poder legislativo con el Consejo de la UE, lo que significa que ambos deben estar de acuerdo para que se apruebe una ley. El Parlamento también supervisa otras instituciones de la UE, especialmente la Comisión.</a:t>
            </a:r>
            <a:endParaRPr/>
          </a:p>
          <a:p>
            <a:pPr marL="0" marR="0" lvl="0" indent="0" algn="ctr" rtl="0">
              <a:lnSpc>
                <a:spcPct val="120027"/>
              </a:lnSpc>
              <a:spcBef>
                <a:spcPts val="0"/>
              </a:spcBef>
              <a:spcAft>
                <a:spcPts val="0"/>
              </a:spcAft>
              <a:buNone/>
            </a:pPr>
            <a:endParaRPr sz="2961">
              <a:solidFill>
                <a:srgbClr val="FFFFFF"/>
              </a:solidFill>
              <a:latin typeface="Abhaya Libre"/>
              <a:ea typeface="Abhaya Libre"/>
              <a:cs typeface="Abhaya Libre"/>
              <a:sym typeface="Abhaya Libre"/>
            </a:endParaRPr>
          </a:p>
          <a:p>
            <a:pPr marL="0" marR="0" lvl="0" indent="0" algn="ctr" rtl="0">
              <a:lnSpc>
                <a:spcPct val="120027"/>
              </a:lnSpc>
              <a:spcBef>
                <a:spcPts val="0"/>
              </a:spcBef>
              <a:spcAft>
                <a:spcPts val="0"/>
              </a:spcAft>
              <a:buNone/>
            </a:pPr>
            <a:r>
              <a:rPr lang="en-US" sz="2961">
                <a:solidFill>
                  <a:srgbClr val="FFCC00"/>
                </a:solidFill>
                <a:latin typeface="Arial"/>
                <a:ea typeface="Arial"/>
                <a:cs typeface="Arial"/>
                <a:sym typeface="Arial"/>
              </a:rPr>
              <a:t>RELACIÓN CON OTRAS INSTITUCIONES DE LA UE</a:t>
            </a:r>
            <a:endParaRPr/>
          </a:p>
          <a:p>
            <a:pPr marL="0" marR="0" lvl="0" indent="0" algn="ctr" rtl="0">
              <a:lnSpc>
                <a:spcPct val="120027"/>
              </a:lnSpc>
              <a:spcBef>
                <a:spcPts val="0"/>
              </a:spcBef>
              <a:spcAft>
                <a:spcPts val="0"/>
              </a:spcAft>
              <a:buNone/>
            </a:pPr>
            <a:r>
              <a:rPr lang="en-US" sz="2961">
                <a:solidFill>
                  <a:srgbClr val="FFFFFF"/>
                </a:solidFill>
                <a:latin typeface="Abhaya Libre"/>
                <a:ea typeface="Abhaya Libre"/>
                <a:cs typeface="Abhaya Libre"/>
                <a:sym typeface="Abhaya Libre"/>
              </a:rPr>
              <a:t>El Parlamento trabaja en conjunto con la Comisión Europea y el Consejo, equilibrando los intereses de los ciudadanos de la UE con los de los gobiernos nacionales.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243"/>
        <p:cNvGrpSpPr/>
        <p:nvPr/>
      </p:nvGrpSpPr>
      <p:grpSpPr>
        <a:xfrm>
          <a:off x="0" y="0"/>
          <a:ext cx="0" cy="0"/>
          <a:chOff x="0" y="0"/>
          <a:chExt cx="0" cy="0"/>
        </a:xfrm>
      </p:grpSpPr>
      <p:sp>
        <p:nvSpPr>
          <p:cNvPr id="244" name="Google Shape;244;p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9"/>
          <p:cNvSpPr/>
          <p:nvPr/>
        </p:nvSpPr>
        <p:spPr>
          <a:xfrm flipH="1">
            <a:off x="14942602" y="1028700"/>
            <a:ext cx="6690796" cy="7773390"/>
          </a:xfrm>
          <a:custGeom>
            <a:avLst/>
            <a:gdLst/>
            <a:ahLst/>
            <a:cxnLst/>
            <a:rect l="l" t="t" r="r" b="b"/>
            <a:pathLst>
              <a:path w="6690796" h="7773390" extrusionOk="0">
                <a:moveTo>
                  <a:pt x="0" y="7773390"/>
                </a:moveTo>
                <a:lnTo>
                  <a:pt x="6690796" y="7773390"/>
                </a:lnTo>
                <a:lnTo>
                  <a:pt x="6690796" y="0"/>
                </a:lnTo>
                <a:lnTo>
                  <a:pt x="0" y="0"/>
                </a:lnTo>
                <a:lnTo>
                  <a:pt x="0" y="777339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46" name="Google Shape;246;p9"/>
          <p:cNvGrpSpPr/>
          <p:nvPr/>
        </p:nvGrpSpPr>
        <p:grpSpPr>
          <a:xfrm>
            <a:off x="1489356" y="1007269"/>
            <a:ext cx="5269356" cy="2742634"/>
            <a:chOff x="0" y="-28575"/>
            <a:chExt cx="7025808" cy="3656846"/>
          </a:xfrm>
        </p:grpSpPr>
        <p:sp>
          <p:nvSpPr>
            <p:cNvPr id="247" name="Google Shape;247;p9"/>
            <p:cNvSpPr txBox="1"/>
            <p:nvPr/>
          </p:nvSpPr>
          <p:spPr>
            <a:xfrm>
              <a:off x="0" y="-28575"/>
              <a:ext cx="6371545" cy="274637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6700" b="1">
                  <a:solidFill>
                    <a:srgbClr val="E3DE1C"/>
                  </a:solidFill>
                  <a:latin typeface="Arimo"/>
                  <a:ea typeface="Arimo"/>
                  <a:cs typeface="Arimo"/>
                  <a:sym typeface="Arimo"/>
                </a:rPr>
                <a:t>Comisión Europea</a:t>
              </a:r>
              <a:endParaRPr/>
            </a:p>
          </p:txBody>
        </p:sp>
        <p:sp>
          <p:nvSpPr>
            <p:cNvPr id="248" name="Google Shape;248;p9"/>
            <p:cNvSpPr txBox="1"/>
            <p:nvPr/>
          </p:nvSpPr>
          <p:spPr>
            <a:xfrm>
              <a:off x="0" y="3059946"/>
              <a:ext cx="7025808" cy="568325"/>
            </a:xfrm>
            <a:prstGeom prst="rect">
              <a:avLst/>
            </a:prstGeom>
            <a:noFill/>
            <a:ln>
              <a:noFill/>
            </a:ln>
          </p:spPr>
          <p:txBody>
            <a:bodyPr spcFirstLastPara="1" wrap="square" lIns="0" tIns="0" rIns="0" bIns="0" anchor="t" anchorCtr="0">
              <a:spAutoFit/>
            </a:bodyPr>
            <a:lstStyle/>
            <a:p>
              <a:pPr marL="0" marR="0" lvl="0" indent="0" algn="l" rtl="0">
                <a:lnSpc>
                  <a:spcPct val="120007"/>
                </a:lnSpc>
                <a:spcBef>
                  <a:spcPts val="0"/>
                </a:spcBef>
                <a:spcAft>
                  <a:spcPts val="0"/>
                </a:spcAft>
                <a:buNone/>
              </a:pPr>
              <a:r>
                <a:rPr lang="en-US" sz="2799">
                  <a:solidFill>
                    <a:srgbClr val="E3DE1C"/>
                  </a:solidFill>
                  <a:latin typeface="Lato"/>
                  <a:ea typeface="Lato"/>
                  <a:cs typeface="Lato"/>
                  <a:sym typeface="Lato"/>
                </a:rPr>
                <a:t> El órgano ejecutivo de la UE</a:t>
              </a:r>
              <a:endParaRPr/>
            </a:p>
          </p:txBody>
        </p:sp>
      </p:grpSp>
      <p:grpSp>
        <p:nvGrpSpPr>
          <p:cNvPr id="249" name="Google Shape;249;p9"/>
          <p:cNvGrpSpPr/>
          <p:nvPr/>
        </p:nvGrpSpPr>
        <p:grpSpPr>
          <a:xfrm>
            <a:off x="2066634" y="4453855"/>
            <a:ext cx="4114800" cy="4271034"/>
            <a:chOff x="0" y="-208312"/>
            <a:chExt cx="5486400" cy="5694712"/>
          </a:xfrm>
        </p:grpSpPr>
        <p:grpSp>
          <p:nvGrpSpPr>
            <p:cNvPr id="250" name="Google Shape;250;p9"/>
            <p:cNvGrpSpPr/>
            <p:nvPr/>
          </p:nvGrpSpPr>
          <p:grpSpPr>
            <a:xfrm>
              <a:off x="0" y="-208312"/>
              <a:ext cx="5486400" cy="5694712"/>
              <a:chOff x="0" y="-47625"/>
              <a:chExt cx="1254321" cy="1301946"/>
            </a:xfrm>
          </p:grpSpPr>
          <p:sp>
            <p:nvSpPr>
              <p:cNvPr id="251" name="Google Shape;251;p9"/>
              <p:cNvSpPr/>
              <p:nvPr/>
            </p:nvSpPr>
            <p:spPr>
              <a:xfrm>
                <a:off x="0" y="0"/>
                <a:ext cx="1254321" cy="1254321"/>
              </a:xfrm>
              <a:custGeom>
                <a:avLst/>
                <a:gdLst/>
                <a:ahLst/>
                <a:cxnLst/>
                <a:rect l="l" t="t" r="r" b="b"/>
                <a:pathLst>
                  <a:path w="1254321" h="1254321" extrusionOk="0">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9"/>
              <p:cNvSpPr txBox="1"/>
              <p:nvPr/>
            </p:nvSpPr>
            <p:spPr>
              <a:xfrm>
                <a:off x="0" y="-47625"/>
                <a:ext cx="1254321" cy="1301946"/>
              </a:xfrm>
              <a:prstGeom prst="rect">
                <a:avLst/>
              </a:prstGeom>
              <a:noFill/>
              <a:ln>
                <a:noFill/>
              </a:ln>
            </p:spPr>
            <p:txBody>
              <a:bodyPr spcFirstLastPara="1" wrap="square" lIns="43875" tIns="43875" rIns="43875" bIns="43875" anchor="ctr" anchorCtr="0">
                <a:noAutofit/>
              </a:bodyPr>
              <a:lstStyle/>
              <a:p>
                <a:pPr marL="0" marR="0" lvl="0" indent="0" algn="ctr" rtl="0">
                  <a:lnSpc>
                    <a:spcPct val="13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253" name="Google Shape;253;p9"/>
            <p:cNvSpPr/>
            <p:nvPr/>
          </p:nvSpPr>
          <p:spPr>
            <a:xfrm>
              <a:off x="531053" y="531053"/>
              <a:ext cx="4424295" cy="4424295"/>
            </a:xfrm>
            <a:custGeom>
              <a:avLst/>
              <a:gdLst/>
              <a:ahLst/>
              <a:cxnLst/>
              <a:rect l="l" t="t" r="r" b="b"/>
              <a:pathLst>
                <a:path w="4424295" h="4424295" extrusionOk="0">
                  <a:moveTo>
                    <a:pt x="0" y="0"/>
                  </a:moveTo>
                  <a:lnTo>
                    <a:pt x="4424294" y="0"/>
                  </a:lnTo>
                  <a:lnTo>
                    <a:pt x="4424294" y="4424294"/>
                  </a:lnTo>
                  <a:lnTo>
                    <a:pt x="0" y="442429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4" name="Google Shape;254;p9"/>
          <p:cNvSpPr txBox="1"/>
          <p:nvPr/>
        </p:nvSpPr>
        <p:spPr>
          <a:xfrm>
            <a:off x="7656732" y="1347799"/>
            <a:ext cx="8195436" cy="7153253"/>
          </a:xfrm>
          <a:prstGeom prst="rect">
            <a:avLst/>
          </a:prstGeom>
          <a:noFill/>
          <a:ln>
            <a:noFill/>
          </a:ln>
        </p:spPr>
        <p:txBody>
          <a:bodyPr spcFirstLastPara="1" wrap="square" lIns="0" tIns="0" rIns="0" bIns="0" anchor="t" anchorCtr="0">
            <a:spAutoFit/>
          </a:bodyPr>
          <a:lstStyle/>
          <a:p>
            <a:pPr marL="0" marR="0" lvl="0" indent="0" algn="ctr" rtl="0">
              <a:lnSpc>
                <a:spcPct val="119973"/>
              </a:lnSpc>
              <a:spcBef>
                <a:spcPts val="0"/>
              </a:spcBef>
              <a:spcAft>
                <a:spcPts val="0"/>
              </a:spcAft>
              <a:buNone/>
            </a:pPr>
            <a:r>
              <a:rPr lang="en-US" sz="2999">
                <a:solidFill>
                  <a:srgbClr val="FFCC00"/>
                </a:solidFill>
                <a:latin typeface="Arial"/>
                <a:ea typeface="Arial"/>
                <a:cs typeface="Arial"/>
                <a:sym typeface="Arial"/>
              </a:rPr>
              <a:t>FUNCIONES Y RESPONSABILIDADES</a:t>
            </a:r>
            <a:endParaRPr/>
          </a:p>
          <a:p>
            <a:pPr marL="0" marR="0" lvl="0" indent="0" algn="ctr" rtl="0">
              <a:lnSpc>
                <a:spcPct val="119973"/>
              </a:lnSpc>
              <a:spcBef>
                <a:spcPts val="0"/>
              </a:spcBef>
              <a:spcAft>
                <a:spcPts val="0"/>
              </a:spcAft>
              <a:buNone/>
            </a:pPr>
            <a:r>
              <a:rPr lang="en-US" sz="2999">
                <a:solidFill>
                  <a:srgbClr val="FFFFFF"/>
                </a:solidFill>
                <a:latin typeface="Abhaya Libre"/>
                <a:ea typeface="Abhaya Libre"/>
                <a:cs typeface="Abhaya Libre"/>
                <a:sym typeface="Abhaya Libre"/>
              </a:rPr>
              <a:t>La Comisión Europea es el brazo ejecutivo de la UE, responsable de proponer nueva legislación, hacer cumplir las leyes de la UE, gestionar el presupuesto y representar a la UE a nivel internacional.</a:t>
            </a:r>
            <a:endParaRPr/>
          </a:p>
          <a:p>
            <a:pPr marL="0" marR="0" lvl="0" indent="0" algn="ctr" rtl="0">
              <a:lnSpc>
                <a:spcPct val="119973"/>
              </a:lnSpc>
              <a:spcBef>
                <a:spcPts val="0"/>
              </a:spcBef>
              <a:spcAft>
                <a:spcPts val="0"/>
              </a:spcAft>
              <a:buNone/>
            </a:pPr>
            <a:endParaRPr sz="2999">
              <a:solidFill>
                <a:srgbClr val="FFFFFF"/>
              </a:solidFill>
              <a:latin typeface="Abhaya Libre"/>
              <a:ea typeface="Abhaya Libre"/>
              <a:cs typeface="Abhaya Libre"/>
              <a:sym typeface="Abhaya Libre"/>
            </a:endParaRPr>
          </a:p>
          <a:p>
            <a:pPr marL="0" marR="0" lvl="0" indent="0" algn="ctr" rtl="0">
              <a:lnSpc>
                <a:spcPct val="119973"/>
              </a:lnSpc>
              <a:spcBef>
                <a:spcPts val="0"/>
              </a:spcBef>
              <a:spcAft>
                <a:spcPts val="0"/>
              </a:spcAft>
              <a:buNone/>
            </a:pPr>
            <a:r>
              <a:rPr lang="en-US" sz="2999">
                <a:solidFill>
                  <a:srgbClr val="FFCC00"/>
                </a:solidFill>
                <a:latin typeface="Arial"/>
                <a:ea typeface="Arial"/>
                <a:cs typeface="Arial"/>
                <a:sym typeface="Arial"/>
              </a:rPr>
              <a:t>FUNCIONES EJECUTIVAS Y PODERES REGULADORES</a:t>
            </a:r>
            <a:endParaRPr/>
          </a:p>
          <a:p>
            <a:pPr marL="0" marR="0" lvl="0" indent="0" algn="ctr" rtl="0">
              <a:lnSpc>
                <a:spcPct val="119973"/>
              </a:lnSpc>
              <a:spcBef>
                <a:spcPts val="0"/>
              </a:spcBef>
              <a:spcAft>
                <a:spcPts val="0"/>
              </a:spcAft>
              <a:buNone/>
            </a:pPr>
            <a:r>
              <a:rPr lang="en-US" sz="2999">
                <a:solidFill>
                  <a:srgbClr val="FFFFFF"/>
                </a:solidFill>
                <a:latin typeface="Abhaya Libre"/>
                <a:ea typeface="Abhaya Libre"/>
                <a:cs typeface="Abhaya Libre"/>
                <a:sym typeface="Abhaya Libre"/>
              </a:rPr>
              <a:t>La función más importante de la Comisión es la de proponer nuevas leyes, que luego son aprobadas por el Parlamento Europeo y el Consejo. También garantiza que los Estados miembros apliquen correctamente las leyes de la UE y tiene la facultad de emprender acciones legales contra los países que no las cumplan.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262"/>
        <p:cNvGrpSpPr/>
        <p:nvPr/>
      </p:nvGrpSpPr>
      <p:grpSpPr>
        <a:xfrm>
          <a:off x="0" y="0"/>
          <a:ext cx="0" cy="0"/>
          <a:chOff x="0" y="0"/>
          <a:chExt cx="0" cy="0"/>
        </a:xfrm>
      </p:grpSpPr>
      <p:sp>
        <p:nvSpPr>
          <p:cNvPr id="263" name="Google Shape;263;p1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10"/>
          <p:cNvSpPr/>
          <p:nvPr/>
        </p:nvSpPr>
        <p:spPr>
          <a:xfrm>
            <a:off x="-1506208" y="3348874"/>
            <a:ext cx="6690796" cy="7773390"/>
          </a:xfrm>
          <a:custGeom>
            <a:avLst/>
            <a:gdLst/>
            <a:ahLst/>
            <a:cxnLst/>
            <a:rect l="l" t="t" r="r" b="b"/>
            <a:pathLst>
              <a:path w="6690796" h="7773390" extrusionOk="0">
                <a:moveTo>
                  <a:pt x="0" y="0"/>
                </a:moveTo>
                <a:lnTo>
                  <a:pt x="6690796" y="0"/>
                </a:lnTo>
                <a:lnTo>
                  <a:pt x="6690796" y="7773390"/>
                </a:lnTo>
                <a:lnTo>
                  <a:pt x="0" y="7773390"/>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65" name="Google Shape;265;p10"/>
          <p:cNvGrpSpPr/>
          <p:nvPr/>
        </p:nvGrpSpPr>
        <p:grpSpPr>
          <a:xfrm>
            <a:off x="3966346" y="6901886"/>
            <a:ext cx="11287570" cy="2592300"/>
            <a:chOff x="0" y="-19050"/>
            <a:chExt cx="15050093" cy="3456399"/>
          </a:xfrm>
        </p:grpSpPr>
        <p:sp>
          <p:nvSpPr>
            <p:cNvPr id="266" name="Google Shape;266;p10"/>
            <p:cNvSpPr txBox="1"/>
            <p:nvPr/>
          </p:nvSpPr>
          <p:spPr>
            <a:xfrm>
              <a:off x="0" y="-19050"/>
              <a:ext cx="15050093" cy="25590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300" b="1">
                  <a:solidFill>
                    <a:srgbClr val="E3DE1C"/>
                  </a:solidFill>
                  <a:latin typeface="Arimo"/>
                  <a:ea typeface="Arimo"/>
                  <a:cs typeface="Arimo"/>
                  <a:sym typeface="Arimo"/>
                </a:rPr>
                <a:t>Tribunal de Justicia de la Unión Europea (TJUE)</a:t>
              </a:r>
              <a:endParaRPr/>
            </a:p>
          </p:txBody>
        </p:sp>
        <p:sp>
          <p:nvSpPr>
            <p:cNvPr id="267" name="Google Shape;267;p10"/>
            <p:cNvSpPr txBox="1"/>
            <p:nvPr/>
          </p:nvSpPr>
          <p:spPr>
            <a:xfrm>
              <a:off x="2172608" y="2869024"/>
              <a:ext cx="10704877" cy="568325"/>
            </a:xfrm>
            <a:prstGeom prst="rect">
              <a:avLst/>
            </a:prstGeom>
            <a:noFill/>
            <a:ln>
              <a:noFill/>
            </a:ln>
          </p:spPr>
          <p:txBody>
            <a:bodyPr spcFirstLastPara="1" wrap="square" lIns="0" tIns="0" rIns="0" bIns="0" anchor="t" anchorCtr="0">
              <a:spAutoFit/>
            </a:bodyPr>
            <a:lstStyle/>
            <a:p>
              <a:pPr marL="0" marR="0" lvl="0" indent="0" algn="ctr" rtl="0">
                <a:lnSpc>
                  <a:spcPct val="120007"/>
                </a:lnSpc>
                <a:spcBef>
                  <a:spcPts val="0"/>
                </a:spcBef>
                <a:spcAft>
                  <a:spcPts val="0"/>
                </a:spcAft>
                <a:buNone/>
              </a:pPr>
              <a:r>
                <a:rPr lang="en-US" sz="2799">
                  <a:solidFill>
                    <a:srgbClr val="E3DE1C"/>
                  </a:solidFill>
                  <a:latin typeface="Lato"/>
                  <a:ea typeface="Lato"/>
                  <a:cs typeface="Lato"/>
                  <a:sym typeface="Lato"/>
                </a:rPr>
                <a:t>Respeto del Derecho de la UE</a:t>
              </a:r>
              <a:endParaRPr/>
            </a:p>
          </p:txBody>
        </p:sp>
      </p:grpSp>
      <p:grpSp>
        <p:nvGrpSpPr>
          <p:cNvPr id="268" name="Google Shape;268;p10"/>
          <p:cNvGrpSpPr/>
          <p:nvPr/>
        </p:nvGrpSpPr>
        <p:grpSpPr>
          <a:xfrm>
            <a:off x="7086600" y="1448751"/>
            <a:ext cx="4114800" cy="4271034"/>
            <a:chOff x="0" y="-208312"/>
            <a:chExt cx="5486400" cy="5694712"/>
          </a:xfrm>
        </p:grpSpPr>
        <p:grpSp>
          <p:nvGrpSpPr>
            <p:cNvPr id="269" name="Google Shape;269;p10"/>
            <p:cNvGrpSpPr/>
            <p:nvPr/>
          </p:nvGrpSpPr>
          <p:grpSpPr>
            <a:xfrm>
              <a:off x="0" y="-208312"/>
              <a:ext cx="5486400" cy="5694712"/>
              <a:chOff x="0" y="-47625"/>
              <a:chExt cx="1254321" cy="1301946"/>
            </a:xfrm>
          </p:grpSpPr>
          <p:sp>
            <p:nvSpPr>
              <p:cNvPr id="270" name="Google Shape;270;p10"/>
              <p:cNvSpPr/>
              <p:nvPr/>
            </p:nvSpPr>
            <p:spPr>
              <a:xfrm>
                <a:off x="0" y="0"/>
                <a:ext cx="1254321" cy="1254321"/>
              </a:xfrm>
              <a:custGeom>
                <a:avLst/>
                <a:gdLst/>
                <a:ahLst/>
                <a:cxnLst/>
                <a:rect l="l" t="t" r="r" b="b"/>
                <a:pathLst>
                  <a:path w="1254321" h="1254321" extrusionOk="0">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10"/>
              <p:cNvSpPr txBox="1"/>
              <p:nvPr/>
            </p:nvSpPr>
            <p:spPr>
              <a:xfrm>
                <a:off x="0" y="-47625"/>
                <a:ext cx="1254321" cy="1301946"/>
              </a:xfrm>
              <a:prstGeom prst="rect">
                <a:avLst/>
              </a:prstGeom>
              <a:noFill/>
              <a:ln>
                <a:noFill/>
              </a:ln>
            </p:spPr>
            <p:txBody>
              <a:bodyPr spcFirstLastPara="1" wrap="square" lIns="43875" tIns="43875" rIns="43875" bIns="43875" anchor="ctr" anchorCtr="0">
                <a:noAutofit/>
              </a:bodyPr>
              <a:lstStyle/>
              <a:p>
                <a:pPr marL="0" marR="0" lvl="0" indent="0" algn="ctr" rtl="0">
                  <a:lnSpc>
                    <a:spcPct val="13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272" name="Google Shape;272;p10"/>
            <p:cNvSpPr/>
            <p:nvPr/>
          </p:nvSpPr>
          <p:spPr>
            <a:xfrm>
              <a:off x="393892" y="393892"/>
              <a:ext cx="4698617" cy="4698617"/>
            </a:xfrm>
            <a:custGeom>
              <a:avLst/>
              <a:gdLst/>
              <a:ahLst/>
              <a:cxnLst/>
              <a:rect l="l" t="t" r="r" b="b"/>
              <a:pathLst>
                <a:path w="4698617" h="4698617" extrusionOk="0">
                  <a:moveTo>
                    <a:pt x="0" y="0"/>
                  </a:moveTo>
                  <a:lnTo>
                    <a:pt x="4698616" y="0"/>
                  </a:lnTo>
                  <a:lnTo>
                    <a:pt x="4698616" y="4698616"/>
                  </a:lnTo>
                  <a:lnTo>
                    <a:pt x="0" y="469861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p10"/>
          <p:cNvSpPr txBox="1"/>
          <p:nvPr/>
        </p:nvSpPr>
        <p:spPr>
          <a:xfrm>
            <a:off x="1550942" y="662835"/>
            <a:ext cx="4830808" cy="5257778"/>
          </a:xfrm>
          <a:prstGeom prst="rect">
            <a:avLst/>
          </a:prstGeom>
          <a:noFill/>
          <a:ln>
            <a:noFill/>
          </a:ln>
        </p:spPr>
        <p:txBody>
          <a:bodyPr spcFirstLastPara="1" wrap="square" lIns="0" tIns="0" rIns="0" bIns="0" anchor="t" anchorCtr="0">
            <a:spAutoFit/>
          </a:bodyPr>
          <a:lstStyle/>
          <a:p>
            <a:pPr marL="0" marR="0" lvl="0" indent="0" algn="r" rtl="0">
              <a:lnSpc>
                <a:spcPct val="119972"/>
              </a:lnSpc>
              <a:spcBef>
                <a:spcPts val="0"/>
              </a:spcBef>
              <a:spcAft>
                <a:spcPts val="0"/>
              </a:spcAft>
              <a:buNone/>
            </a:pPr>
            <a:r>
              <a:rPr lang="en-US" sz="2899">
                <a:solidFill>
                  <a:srgbClr val="FFCC00"/>
                </a:solidFill>
                <a:latin typeface="Arial"/>
                <a:ea typeface="Arial"/>
                <a:cs typeface="Arial"/>
                <a:sym typeface="Arial"/>
              </a:rPr>
              <a:t>ESTRUCTURA Y JURISTICACIÓN</a:t>
            </a:r>
            <a:endParaRPr/>
          </a:p>
          <a:p>
            <a:pPr marL="0" marR="0" lvl="0" indent="0" algn="r" rtl="0">
              <a:lnSpc>
                <a:spcPct val="119972"/>
              </a:lnSpc>
              <a:spcBef>
                <a:spcPts val="0"/>
              </a:spcBef>
              <a:spcAft>
                <a:spcPts val="0"/>
              </a:spcAft>
              <a:buNone/>
            </a:pPr>
            <a:r>
              <a:rPr lang="en-US" sz="2899">
                <a:solidFill>
                  <a:srgbClr val="FFFFFF"/>
                </a:solidFill>
                <a:latin typeface="Abhaya Libre"/>
                <a:ea typeface="Abhaya Libre"/>
                <a:cs typeface="Abhaya Libre"/>
                <a:sym typeface="Abhaya Libre"/>
              </a:rPr>
              <a:t>El Tribunal de Justicia de la Unión Europea está integrado por un juez de cada país de la UE, asistido por abogados generales. Su función es garantizar que el Derecho de la UE se interprete y aplique de manera uniforme en todos los Estados miembros.</a:t>
            </a:r>
            <a:endParaRPr/>
          </a:p>
        </p:txBody>
      </p:sp>
      <p:sp>
        <p:nvSpPr>
          <p:cNvPr id="274" name="Google Shape;274;p10"/>
          <p:cNvSpPr txBox="1"/>
          <p:nvPr/>
        </p:nvSpPr>
        <p:spPr>
          <a:xfrm>
            <a:off x="11906250" y="662835"/>
            <a:ext cx="5353050" cy="5257778"/>
          </a:xfrm>
          <a:prstGeom prst="rect">
            <a:avLst/>
          </a:prstGeom>
          <a:noFill/>
          <a:ln>
            <a:noFill/>
          </a:ln>
        </p:spPr>
        <p:txBody>
          <a:bodyPr spcFirstLastPara="1" wrap="square" lIns="0" tIns="0" rIns="0" bIns="0" anchor="t" anchorCtr="0">
            <a:spAutoFit/>
          </a:bodyPr>
          <a:lstStyle/>
          <a:p>
            <a:pPr marL="0" marR="0" lvl="0" indent="0" algn="l" rtl="0">
              <a:lnSpc>
                <a:spcPct val="119972"/>
              </a:lnSpc>
              <a:spcBef>
                <a:spcPts val="0"/>
              </a:spcBef>
              <a:spcAft>
                <a:spcPts val="0"/>
              </a:spcAft>
              <a:buNone/>
            </a:pPr>
            <a:r>
              <a:rPr lang="en-US" sz="2899">
                <a:solidFill>
                  <a:srgbClr val="FFCC00"/>
                </a:solidFill>
                <a:latin typeface="Arial"/>
                <a:ea typeface="Arial"/>
                <a:cs typeface="Arial"/>
                <a:sym typeface="Arial"/>
              </a:rPr>
              <a:t>PAPEL PARA GARANTIZAR EL CUMPLIMIENTO DE LA LEGISLACIÓN DE LA UE</a:t>
            </a:r>
            <a:endParaRPr/>
          </a:p>
          <a:p>
            <a:pPr marL="0" marR="0" lvl="0" indent="0" algn="l" rtl="0">
              <a:lnSpc>
                <a:spcPct val="119972"/>
              </a:lnSpc>
              <a:spcBef>
                <a:spcPts val="0"/>
              </a:spcBef>
              <a:spcAft>
                <a:spcPts val="0"/>
              </a:spcAft>
              <a:buNone/>
            </a:pPr>
            <a:r>
              <a:rPr lang="en-US" sz="2899">
                <a:solidFill>
                  <a:srgbClr val="FFFFFF"/>
                </a:solidFill>
                <a:latin typeface="Abhaya Libre"/>
                <a:ea typeface="Abhaya Libre"/>
                <a:cs typeface="Abhaya Libre"/>
                <a:sym typeface="Abhaya Libre"/>
              </a:rPr>
              <a:t>El TJUE puede pronunciarse sobre litigios entre Estados miembros de la UE, instituciones e incluso empresas o particulares. Tiene competencia para declarar inválidas las leyes nacionales que entren en conflicto con el Derecho de la UE.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282"/>
        <p:cNvGrpSpPr/>
        <p:nvPr/>
      </p:nvGrpSpPr>
      <p:grpSpPr>
        <a:xfrm>
          <a:off x="0" y="0"/>
          <a:ext cx="0" cy="0"/>
          <a:chOff x="0" y="0"/>
          <a:chExt cx="0" cy="0"/>
        </a:xfrm>
      </p:grpSpPr>
      <p:sp>
        <p:nvSpPr>
          <p:cNvPr id="283" name="Google Shape;283;p1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11"/>
          <p:cNvSpPr/>
          <p:nvPr/>
        </p:nvSpPr>
        <p:spPr>
          <a:xfrm>
            <a:off x="-1506208" y="3348874"/>
            <a:ext cx="6690796" cy="7773390"/>
          </a:xfrm>
          <a:custGeom>
            <a:avLst/>
            <a:gdLst/>
            <a:ahLst/>
            <a:cxnLst/>
            <a:rect l="l" t="t" r="r" b="b"/>
            <a:pathLst>
              <a:path w="6690796" h="7773390" extrusionOk="0">
                <a:moveTo>
                  <a:pt x="0" y="0"/>
                </a:moveTo>
                <a:lnTo>
                  <a:pt x="6690796" y="0"/>
                </a:lnTo>
                <a:lnTo>
                  <a:pt x="6690796" y="7773390"/>
                </a:lnTo>
                <a:lnTo>
                  <a:pt x="0" y="7773390"/>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5" name="Google Shape;285;p11"/>
          <p:cNvGrpSpPr/>
          <p:nvPr/>
        </p:nvGrpSpPr>
        <p:grpSpPr>
          <a:xfrm>
            <a:off x="3967078" y="1216819"/>
            <a:ext cx="10353844" cy="1713618"/>
            <a:chOff x="0" y="-28575"/>
            <a:chExt cx="13805126" cy="2284824"/>
          </a:xfrm>
        </p:grpSpPr>
        <p:sp>
          <p:nvSpPr>
            <p:cNvPr id="286" name="Google Shape;286;p11"/>
            <p:cNvSpPr txBox="1"/>
            <p:nvPr/>
          </p:nvSpPr>
          <p:spPr>
            <a:xfrm>
              <a:off x="0" y="-28575"/>
              <a:ext cx="13805126" cy="13874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700" b="1">
                  <a:solidFill>
                    <a:srgbClr val="E3DE1C"/>
                  </a:solidFill>
                  <a:latin typeface="Arimo"/>
                  <a:ea typeface="Arimo"/>
                  <a:cs typeface="Arimo"/>
                  <a:sym typeface="Arimo"/>
                </a:rPr>
                <a:t>Consejo Europeo</a:t>
              </a:r>
              <a:endParaRPr/>
            </a:p>
          </p:txBody>
        </p:sp>
        <p:sp>
          <p:nvSpPr>
            <p:cNvPr id="287" name="Google Shape;287;p11"/>
            <p:cNvSpPr txBox="1"/>
            <p:nvPr/>
          </p:nvSpPr>
          <p:spPr>
            <a:xfrm>
              <a:off x="1992886" y="1687924"/>
              <a:ext cx="9819353" cy="568325"/>
            </a:xfrm>
            <a:prstGeom prst="rect">
              <a:avLst/>
            </a:prstGeom>
            <a:noFill/>
            <a:ln>
              <a:noFill/>
            </a:ln>
          </p:spPr>
          <p:txBody>
            <a:bodyPr spcFirstLastPara="1" wrap="square" lIns="0" tIns="0" rIns="0" bIns="0" anchor="t" anchorCtr="0">
              <a:spAutoFit/>
            </a:bodyPr>
            <a:lstStyle/>
            <a:p>
              <a:pPr marL="0" marR="0" lvl="0" indent="0" algn="ctr" rtl="0">
                <a:lnSpc>
                  <a:spcPct val="120007"/>
                </a:lnSpc>
                <a:spcBef>
                  <a:spcPts val="0"/>
                </a:spcBef>
                <a:spcAft>
                  <a:spcPts val="0"/>
                </a:spcAft>
                <a:buNone/>
              </a:pPr>
              <a:r>
                <a:rPr lang="en-US" sz="2799">
                  <a:solidFill>
                    <a:srgbClr val="E3DE1C"/>
                  </a:solidFill>
                  <a:latin typeface="Lato"/>
                  <a:ea typeface="Lato"/>
                  <a:cs typeface="Lato"/>
                  <a:sym typeface="Lato"/>
                </a:rPr>
                <a:t>Establecimiento de la agenda política de la UE</a:t>
              </a:r>
              <a:endParaRPr/>
            </a:p>
          </p:txBody>
        </p:sp>
      </p:grpSp>
      <p:grpSp>
        <p:nvGrpSpPr>
          <p:cNvPr id="288" name="Google Shape;288;p11"/>
          <p:cNvGrpSpPr/>
          <p:nvPr/>
        </p:nvGrpSpPr>
        <p:grpSpPr>
          <a:xfrm>
            <a:off x="6640534" y="4358627"/>
            <a:ext cx="4114800" cy="4271034"/>
            <a:chOff x="0" y="-208312"/>
            <a:chExt cx="5486400" cy="5694712"/>
          </a:xfrm>
        </p:grpSpPr>
        <p:grpSp>
          <p:nvGrpSpPr>
            <p:cNvPr id="289" name="Google Shape;289;p11"/>
            <p:cNvGrpSpPr/>
            <p:nvPr/>
          </p:nvGrpSpPr>
          <p:grpSpPr>
            <a:xfrm>
              <a:off x="0" y="-208312"/>
              <a:ext cx="5486400" cy="5694712"/>
              <a:chOff x="0" y="-47625"/>
              <a:chExt cx="1254321" cy="1301946"/>
            </a:xfrm>
          </p:grpSpPr>
          <p:sp>
            <p:nvSpPr>
              <p:cNvPr id="290" name="Google Shape;290;p11"/>
              <p:cNvSpPr/>
              <p:nvPr/>
            </p:nvSpPr>
            <p:spPr>
              <a:xfrm>
                <a:off x="0" y="0"/>
                <a:ext cx="1254321" cy="1254321"/>
              </a:xfrm>
              <a:custGeom>
                <a:avLst/>
                <a:gdLst/>
                <a:ahLst/>
                <a:cxnLst/>
                <a:rect l="l" t="t" r="r" b="b"/>
                <a:pathLst>
                  <a:path w="1254321" h="1254321" extrusionOk="0">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11"/>
              <p:cNvSpPr txBox="1"/>
              <p:nvPr/>
            </p:nvSpPr>
            <p:spPr>
              <a:xfrm>
                <a:off x="0" y="-47625"/>
                <a:ext cx="1254321" cy="1301946"/>
              </a:xfrm>
              <a:prstGeom prst="rect">
                <a:avLst/>
              </a:prstGeom>
              <a:noFill/>
              <a:ln>
                <a:noFill/>
              </a:ln>
            </p:spPr>
            <p:txBody>
              <a:bodyPr spcFirstLastPara="1" wrap="square" lIns="43875" tIns="43875" rIns="43875" bIns="43875" anchor="ctr" anchorCtr="0">
                <a:noAutofit/>
              </a:bodyPr>
              <a:lstStyle/>
              <a:p>
                <a:pPr marL="0" marR="0" lvl="0" indent="0" algn="ctr" rtl="0">
                  <a:lnSpc>
                    <a:spcPct val="13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292" name="Google Shape;292;p11"/>
            <p:cNvSpPr/>
            <p:nvPr/>
          </p:nvSpPr>
          <p:spPr>
            <a:xfrm>
              <a:off x="801701" y="801701"/>
              <a:ext cx="3882998" cy="3882998"/>
            </a:xfrm>
            <a:custGeom>
              <a:avLst/>
              <a:gdLst/>
              <a:ahLst/>
              <a:cxnLst/>
              <a:rect l="l" t="t" r="r" b="b"/>
              <a:pathLst>
                <a:path w="3882998" h="3882998" extrusionOk="0">
                  <a:moveTo>
                    <a:pt x="0" y="0"/>
                  </a:moveTo>
                  <a:lnTo>
                    <a:pt x="3882998" y="0"/>
                  </a:lnTo>
                  <a:lnTo>
                    <a:pt x="3882998" y="3882998"/>
                  </a:lnTo>
                  <a:lnTo>
                    <a:pt x="0" y="388299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93" name="Google Shape;293;p11"/>
          <p:cNvSpPr txBox="1"/>
          <p:nvPr/>
        </p:nvSpPr>
        <p:spPr>
          <a:xfrm>
            <a:off x="1028700" y="4162447"/>
            <a:ext cx="4830808" cy="4819628"/>
          </a:xfrm>
          <a:prstGeom prst="rect">
            <a:avLst/>
          </a:prstGeom>
          <a:noFill/>
          <a:ln>
            <a:noFill/>
          </a:ln>
        </p:spPr>
        <p:txBody>
          <a:bodyPr spcFirstLastPara="1" wrap="square" lIns="0" tIns="0" rIns="0" bIns="0" anchor="t" anchorCtr="0">
            <a:spAutoFit/>
          </a:bodyPr>
          <a:lstStyle/>
          <a:p>
            <a:pPr marL="0" marR="0" lvl="0" indent="0" algn="r" rtl="0">
              <a:lnSpc>
                <a:spcPct val="119972"/>
              </a:lnSpc>
              <a:spcBef>
                <a:spcPts val="0"/>
              </a:spcBef>
              <a:spcAft>
                <a:spcPts val="0"/>
              </a:spcAft>
              <a:buNone/>
            </a:pPr>
            <a:r>
              <a:rPr lang="en-US" sz="2899">
                <a:solidFill>
                  <a:srgbClr val="FFCC00"/>
                </a:solidFill>
                <a:latin typeface="Arial"/>
                <a:ea typeface="Arial"/>
                <a:cs typeface="Arial"/>
                <a:sym typeface="Arial"/>
              </a:rPr>
              <a:t>COMPOSICIÓN Y FUNCIONES</a:t>
            </a:r>
            <a:endParaRPr/>
          </a:p>
          <a:p>
            <a:pPr marL="0" marR="0" lvl="0" indent="0" algn="r" rtl="0">
              <a:lnSpc>
                <a:spcPct val="119972"/>
              </a:lnSpc>
              <a:spcBef>
                <a:spcPts val="0"/>
              </a:spcBef>
              <a:spcAft>
                <a:spcPts val="0"/>
              </a:spcAft>
              <a:buNone/>
            </a:pPr>
            <a:r>
              <a:rPr lang="en-US" sz="2899">
                <a:solidFill>
                  <a:srgbClr val="FFFFFF"/>
                </a:solidFill>
                <a:latin typeface="Abhaya Libre"/>
                <a:ea typeface="Abhaya Libre"/>
                <a:cs typeface="Abhaya Libre"/>
                <a:sym typeface="Abhaya Libre"/>
              </a:rPr>
              <a:t>El Consejo Europeo está integrado por los jefes de Estado o de Gobierno de cada país de la UE, junto con el Presidente del Consejo Europeo y el Presidente de la Comisión Europea. Establece la agenda política general y las prioridades de la UE.</a:t>
            </a:r>
            <a:endParaRPr/>
          </a:p>
        </p:txBody>
      </p:sp>
      <p:sp>
        <p:nvSpPr>
          <p:cNvPr id="294" name="Google Shape;294;p11"/>
          <p:cNvSpPr txBox="1"/>
          <p:nvPr/>
        </p:nvSpPr>
        <p:spPr>
          <a:xfrm>
            <a:off x="11536360" y="4162447"/>
            <a:ext cx="5722940" cy="4819628"/>
          </a:xfrm>
          <a:prstGeom prst="rect">
            <a:avLst/>
          </a:prstGeom>
          <a:noFill/>
          <a:ln>
            <a:noFill/>
          </a:ln>
        </p:spPr>
        <p:txBody>
          <a:bodyPr spcFirstLastPara="1" wrap="square" lIns="0" tIns="0" rIns="0" bIns="0" anchor="t" anchorCtr="0">
            <a:spAutoFit/>
          </a:bodyPr>
          <a:lstStyle/>
          <a:p>
            <a:pPr marL="0" marR="0" lvl="0" indent="0" algn="l" rtl="0">
              <a:lnSpc>
                <a:spcPct val="119972"/>
              </a:lnSpc>
              <a:spcBef>
                <a:spcPts val="0"/>
              </a:spcBef>
              <a:spcAft>
                <a:spcPts val="0"/>
              </a:spcAft>
              <a:buNone/>
            </a:pPr>
            <a:r>
              <a:rPr lang="en-US" sz="2899">
                <a:solidFill>
                  <a:srgbClr val="FFCC00"/>
                </a:solidFill>
                <a:latin typeface="Arial"/>
                <a:ea typeface="Arial"/>
                <a:cs typeface="Arial"/>
                <a:sym typeface="Arial"/>
              </a:rPr>
              <a:t>FUNCIONES CLAVE EN LA DEFINICIÓN DE LA AGENDA POLÍTICA DE LA UE</a:t>
            </a:r>
            <a:endParaRPr/>
          </a:p>
          <a:p>
            <a:pPr marL="0" marR="0" lvl="0" indent="0" algn="l" rtl="0">
              <a:lnSpc>
                <a:spcPct val="119972"/>
              </a:lnSpc>
              <a:spcBef>
                <a:spcPts val="0"/>
              </a:spcBef>
              <a:spcAft>
                <a:spcPts val="0"/>
              </a:spcAft>
              <a:buNone/>
            </a:pPr>
            <a:r>
              <a:rPr lang="en-US" sz="2899">
                <a:solidFill>
                  <a:srgbClr val="FFFFFF"/>
                </a:solidFill>
                <a:latin typeface="Abhaya Libre"/>
                <a:ea typeface="Abhaya Libre"/>
                <a:cs typeface="Abhaya Libre"/>
                <a:sym typeface="Abhaya Libre"/>
              </a:rPr>
              <a:t>Aunque el Consejo Europeo no aprueba leyes, sus decisiones configuran las políticas de la UE, proporciona orientación política a la UE y aborda cuestiones complejas o delicadas que las demás instituciones no pueden resolver.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302"/>
        <p:cNvGrpSpPr/>
        <p:nvPr/>
      </p:nvGrpSpPr>
      <p:grpSpPr>
        <a:xfrm>
          <a:off x="0" y="0"/>
          <a:ext cx="0" cy="0"/>
          <a:chOff x="0" y="0"/>
          <a:chExt cx="0" cy="0"/>
        </a:xfrm>
      </p:grpSpPr>
      <p:sp>
        <p:nvSpPr>
          <p:cNvPr id="303" name="Google Shape;303;p1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p12"/>
          <p:cNvSpPr/>
          <p:nvPr/>
        </p:nvSpPr>
        <p:spPr>
          <a:xfrm>
            <a:off x="-1506208" y="3348874"/>
            <a:ext cx="6690796" cy="7773390"/>
          </a:xfrm>
          <a:custGeom>
            <a:avLst/>
            <a:gdLst/>
            <a:ahLst/>
            <a:cxnLst/>
            <a:rect l="l" t="t" r="r" b="b"/>
            <a:pathLst>
              <a:path w="6690796" h="7773390" extrusionOk="0">
                <a:moveTo>
                  <a:pt x="0" y="0"/>
                </a:moveTo>
                <a:lnTo>
                  <a:pt x="6690796" y="0"/>
                </a:lnTo>
                <a:lnTo>
                  <a:pt x="6690796" y="7773390"/>
                </a:lnTo>
                <a:lnTo>
                  <a:pt x="0" y="7773390"/>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5" name="Google Shape;305;p12"/>
          <p:cNvGrpSpPr/>
          <p:nvPr/>
        </p:nvGrpSpPr>
        <p:grpSpPr>
          <a:xfrm>
            <a:off x="3527728" y="2114582"/>
            <a:ext cx="4387610" cy="5996954"/>
            <a:chOff x="0" y="-81177"/>
            <a:chExt cx="5850147" cy="7995940"/>
          </a:xfrm>
        </p:grpSpPr>
        <p:grpSp>
          <p:nvGrpSpPr>
            <p:cNvPr id="306" name="Google Shape;306;p12"/>
            <p:cNvGrpSpPr/>
            <p:nvPr/>
          </p:nvGrpSpPr>
          <p:grpSpPr>
            <a:xfrm>
              <a:off x="48008" y="-81177"/>
              <a:ext cx="2137982" cy="2219159"/>
              <a:chOff x="0" y="-47625"/>
              <a:chExt cx="1254321" cy="1301946"/>
            </a:xfrm>
          </p:grpSpPr>
          <p:sp>
            <p:nvSpPr>
              <p:cNvPr id="307" name="Google Shape;307;p12"/>
              <p:cNvSpPr/>
              <p:nvPr/>
            </p:nvSpPr>
            <p:spPr>
              <a:xfrm>
                <a:off x="0" y="0"/>
                <a:ext cx="1254321" cy="1254321"/>
              </a:xfrm>
              <a:custGeom>
                <a:avLst/>
                <a:gdLst/>
                <a:ahLst/>
                <a:cxnLst/>
                <a:rect l="l" t="t" r="r" b="b"/>
                <a:pathLst>
                  <a:path w="1254321" h="1254321" extrusionOk="0">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p12"/>
              <p:cNvSpPr txBox="1"/>
              <p:nvPr/>
            </p:nvSpPr>
            <p:spPr>
              <a:xfrm>
                <a:off x="0" y="-47625"/>
                <a:ext cx="1254321" cy="1301946"/>
              </a:xfrm>
              <a:prstGeom prst="rect">
                <a:avLst/>
              </a:prstGeom>
              <a:noFill/>
              <a:ln>
                <a:noFill/>
              </a:ln>
            </p:spPr>
            <p:txBody>
              <a:bodyPr spcFirstLastPara="1" wrap="square" lIns="43875" tIns="43875" rIns="43875" bIns="43875" anchor="ctr" anchorCtr="0">
                <a:noAutofit/>
              </a:bodyPr>
              <a:lstStyle/>
              <a:p>
                <a:pPr marL="0" marR="0" lvl="0" indent="0" algn="ctr" rtl="0">
                  <a:lnSpc>
                    <a:spcPct val="13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309" name="Google Shape;309;p12"/>
            <p:cNvSpPr/>
            <p:nvPr/>
          </p:nvSpPr>
          <p:spPr>
            <a:xfrm>
              <a:off x="360421" y="312413"/>
              <a:ext cx="1513156" cy="1513156"/>
            </a:xfrm>
            <a:custGeom>
              <a:avLst/>
              <a:gdLst/>
              <a:ahLst/>
              <a:cxnLst/>
              <a:rect l="l" t="t" r="r" b="b"/>
              <a:pathLst>
                <a:path w="1513156" h="1513156" extrusionOk="0">
                  <a:moveTo>
                    <a:pt x="0" y="0"/>
                  </a:moveTo>
                  <a:lnTo>
                    <a:pt x="1513157" y="0"/>
                  </a:lnTo>
                  <a:lnTo>
                    <a:pt x="1513157" y="1513156"/>
                  </a:lnTo>
                  <a:lnTo>
                    <a:pt x="0" y="151315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2"/>
            <p:cNvSpPr/>
            <p:nvPr/>
          </p:nvSpPr>
          <p:spPr>
            <a:xfrm>
              <a:off x="0" y="5680764"/>
              <a:ext cx="2233999" cy="2233999"/>
            </a:xfrm>
            <a:custGeom>
              <a:avLst/>
              <a:gdLst/>
              <a:ahLst/>
              <a:cxnLst/>
              <a:rect l="l" t="t" r="r" b="b"/>
              <a:pathLst>
                <a:path w="2233999" h="2233999" extrusionOk="0">
                  <a:moveTo>
                    <a:pt x="0" y="0"/>
                  </a:moveTo>
                  <a:lnTo>
                    <a:pt x="2233999" y="0"/>
                  </a:lnTo>
                  <a:lnTo>
                    <a:pt x="2233999" y="2233999"/>
                  </a:lnTo>
                  <a:lnTo>
                    <a:pt x="0" y="223399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11" name="Google Shape;311;p12"/>
            <p:cNvGrpSpPr/>
            <p:nvPr/>
          </p:nvGrpSpPr>
          <p:grpSpPr>
            <a:xfrm>
              <a:off x="48008" y="2785087"/>
              <a:ext cx="2137982" cy="2219159"/>
              <a:chOff x="0" y="-47625"/>
              <a:chExt cx="1254321" cy="1301946"/>
            </a:xfrm>
          </p:grpSpPr>
          <p:sp>
            <p:nvSpPr>
              <p:cNvPr id="312" name="Google Shape;312;p12"/>
              <p:cNvSpPr/>
              <p:nvPr/>
            </p:nvSpPr>
            <p:spPr>
              <a:xfrm>
                <a:off x="0" y="0"/>
                <a:ext cx="1254321" cy="1254321"/>
              </a:xfrm>
              <a:custGeom>
                <a:avLst/>
                <a:gdLst/>
                <a:ahLst/>
                <a:cxnLst/>
                <a:rect l="l" t="t" r="r" b="b"/>
                <a:pathLst>
                  <a:path w="1254321" h="1254321" extrusionOk="0">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3" name="Google Shape;313;p12"/>
              <p:cNvSpPr txBox="1"/>
              <p:nvPr/>
            </p:nvSpPr>
            <p:spPr>
              <a:xfrm>
                <a:off x="0" y="-47625"/>
                <a:ext cx="1254321" cy="1301946"/>
              </a:xfrm>
              <a:prstGeom prst="rect">
                <a:avLst/>
              </a:prstGeom>
              <a:noFill/>
              <a:ln>
                <a:noFill/>
              </a:ln>
            </p:spPr>
            <p:txBody>
              <a:bodyPr spcFirstLastPara="1" wrap="square" lIns="43875" tIns="43875" rIns="43875" bIns="43875" anchor="ctr" anchorCtr="0">
                <a:noAutofit/>
              </a:bodyPr>
              <a:lstStyle/>
              <a:p>
                <a:pPr marL="0" marR="0" lvl="0" indent="0" algn="ctr" rtl="0">
                  <a:lnSpc>
                    <a:spcPct val="13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314" name="Google Shape;314;p12"/>
            <p:cNvSpPr/>
            <p:nvPr/>
          </p:nvSpPr>
          <p:spPr>
            <a:xfrm>
              <a:off x="360421" y="3178677"/>
              <a:ext cx="1513156" cy="1513156"/>
            </a:xfrm>
            <a:custGeom>
              <a:avLst/>
              <a:gdLst/>
              <a:ahLst/>
              <a:cxnLst/>
              <a:rect l="l" t="t" r="r" b="b"/>
              <a:pathLst>
                <a:path w="1513156" h="1513156" extrusionOk="0">
                  <a:moveTo>
                    <a:pt x="0" y="0"/>
                  </a:moveTo>
                  <a:lnTo>
                    <a:pt x="1513157" y="0"/>
                  </a:lnTo>
                  <a:lnTo>
                    <a:pt x="1513157" y="1513156"/>
                  </a:lnTo>
                  <a:lnTo>
                    <a:pt x="0" y="151315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p12"/>
            <p:cNvSpPr txBox="1"/>
            <p:nvPr/>
          </p:nvSpPr>
          <p:spPr>
            <a:xfrm>
              <a:off x="2381419" y="389613"/>
              <a:ext cx="3468728" cy="1339707"/>
            </a:xfrm>
            <a:prstGeom prst="rect">
              <a:avLst/>
            </a:prstGeom>
            <a:noFill/>
            <a:ln>
              <a:noFill/>
            </a:ln>
          </p:spPr>
          <p:txBody>
            <a:bodyPr spcFirstLastPara="1" wrap="square" lIns="0" tIns="0" rIns="0" bIns="0" anchor="t" anchorCtr="0">
              <a:spAutoFit/>
            </a:bodyPr>
            <a:lstStyle/>
            <a:p>
              <a:pPr marL="0" marR="0" lvl="0" indent="0" algn="ctr" rtl="0">
                <a:lnSpc>
                  <a:spcPct val="120006"/>
                </a:lnSpc>
                <a:spcBef>
                  <a:spcPts val="0"/>
                </a:spcBef>
                <a:spcAft>
                  <a:spcPts val="0"/>
                </a:spcAft>
                <a:buNone/>
              </a:pPr>
              <a:r>
                <a:rPr lang="en-US" sz="3249" b="1">
                  <a:solidFill>
                    <a:srgbClr val="E3DE1C"/>
                  </a:solidFill>
                  <a:latin typeface="Arimo"/>
                  <a:ea typeface="Arimo"/>
                  <a:cs typeface="Arimo"/>
                  <a:sym typeface="Arimo"/>
                </a:rPr>
                <a:t>Consejo Europeo</a:t>
              </a:r>
              <a:endParaRPr/>
            </a:p>
          </p:txBody>
        </p:sp>
        <p:sp>
          <p:nvSpPr>
            <p:cNvPr id="316" name="Google Shape;316;p12"/>
            <p:cNvSpPr txBox="1"/>
            <p:nvPr/>
          </p:nvSpPr>
          <p:spPr>
            <a:xfrm>
              <a:off x="2381419" y="3255876"/>
              <a:ext cx="3468728" cy="1339707"/>
            </a:xfrm>
            <a:prstGeom prst="rect">
              <a:avLst/>
            </a:prstGeom>
            <a:noFill/>
            <a:ln>
              <a:noFill/>
            </a:ln>
          </p:spPr>
          <p:txBody>
            <a:bodyPr spcFirstLastPara="1" wrap="square" lIns="0" tIns="0" rIns="0" bIns="0" anchor="t" anchorCtr="0">
              <a:spAutoFit/>
            </a:bodyPr>
            <a:lstStyle/>
            <a:p>
              <a:pPr marL="0" marR="0" lvl="0" indent="0" algn="ctr" rtl="0">
                <a:lnSpc>
                  <a:spcPct val="120006"/>
                </a:lnSpc>
                <a:spcBef>
                  <a:spcPts val="0"/>
                </a:spcBef>
                <a:spcAft>
                  <a:spcPts val="0"/>
                </a:spcAft>
                <a:buNone/>
              </a:pPr>
              <a:r>
                <a:rPr lang="en-US" sz="3249" b="1">
                  <a:solidFill>
                    <a:srgbClr val="E3DE1C"/>
                  </a:solidFill>
                  <a:latin typeface="Arimo"/>
                  <a:ea typeface="Arimo"/>
                  <a:cs typeface="Arimo"/>
                  <a:sym typeface="Arimo"/>
                </a:rPr>
                <a:t>Consejo de la UE</a:t>
              </a:r>
              <a:endParaRPr/>
            </a:p>
          </p:txBody>
        </p:sp>
        <p:sp>
          <p:nvSpPr>
            <p:cNvPr id="317" name="Google Shape;317;p12"/>
            <p:cNvSpPr txBox="1"/>
            <p:nvPr/>
          </p:nvSpPr>
          <p:spPr>
            <a:xfrm>
              <a:off x="2381419" y="6118385"/>
              <a:ext cx="3468728" cy="1339707"/>
            </a:xfrm>
            <a:prstGeom prst="rect">
              <a:avLst/>
            </a:prstGeom>
            <a:noFill/>
            <a:ln>
              <a:noFill/>
            </a:ln>
          </p:spPr>
          <p:txBody>
            <a:bodyPr spcFirstLastPara="1" wrap="square" lIns="0" tIns="0" rIns="0" bIns="0" anchor="t" anchorCtr="0">
              <a:spAutoFit/>
            </a:bodyPr>
            <a:lstStyle/>
            <a:p>
              <a:pPr marL="0" marR="0" lvl="0" indent="0" algn="ctr" rtl="0">
                <a:lnSpc>
                  <a:spcPct val="120006"/>
                </a:lnSpc>
                <a:spcBef>
                  <a:spcPts val="0"/>
                </a:spcBef>
                <a:spcAft>
                  <a:spcPts val="0"/>
                </a:spcAft>
                <a:buNone/>
              </a:pPr>
              <a:r>
                <a:rPr lang="en-US" sz="3249" b="1">
                  <a:solidFill>
                    <a:srgbClr val="E3DE1C"/>
                  </a:solidFill>
                  <a:latin typeface="Arimo"/>
                  <a:ea typeface="Arimo"/>
                  <a:cs typeface="Arimo"/>
                  <a:sym typeface="Arimo"/>
                </a:rPr>
                <a:t>Consejo de Europa</a:t>
              </a:r>
              <a:endParaRPr/>
            </a:p>
          </p:txBody>
        </p:sp>
      </p:grpSp>
      <p:sp>
        <p:nvSpPr>
          <p:cNvPr id="318" name="Google Shape;318;p12"/>
          <p:cNvSpPr/>
          <p:nvPr/>
        </p:nvSpPr>
        <p:spPr>
          <a:xfrm>
            <a:off x="15978574" y="7807079"/>
            <a:ext cx="2309426" cy="2479921"/>
          </a:xfrm>
          <a:custGeom>
            <a:avLst/>
            <a:gdLst/>
            <a:ahLst/>
            <a:cxnLst/>
            <a:rect l="l" t="t" r="r" b="b"/>
            <a:pathLst>
              <a:path w="2309426" h="2479921" extrusionOk="0">
                <a:moveTo>
                  <a:pt x="0" y="0"/>
                </a:moveTo>
                <a:lnTo>
                  <a:pt x="2309426" y="0"/>
                </a:lnTo>
                <a:lnTo>
                  <a:pt x="2309426" y="2479921"/>
                </a:lnTo>
                <a:lnTo>
                  <a:pt x="0" y="247992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2"/>
          <p:cNvSpPr/>
          <p:nvPr/>
        </p:nvSpPr>
        <p:spPr>
          <a:xfrm>
            <a:off x="2138983" y="2057400"/>
            <a:ext cx="1388745" cy="6172200"/>
          </a:xfrm>
          <a:custGeom>
            <a:avLst/>
            <a:gdLst/>
            <a:ahLst/>
            <a:cxnLst/>
            <a:rect l="l" t="t" r="r" b="b"/>
            <a:pathLst>
              <a:path w="1388745" h="6172200" extrusionOk="0">
                <a:moveTo>
                  <a:pt x="0" y="0"/>
                </a:moveTo>
                <a:lnTo>
                  <a:pt x="1388745" y="0"/>
                </a:lnTo>
                <a:lnTo>
                  <a:pt x="1388745" y="6172200"/>
                </a:lnTo>
                <a:lnTo>
                  <a:pt x="0" y="617220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12"/>
          <p:cNvSpPr/>
          <p:nvPr/>
        </p:nvSpPr>
        <p:spPr>
          <a:xfrm>
            <a:off x="7915338" y="2817288"/>
            <a:ext cx="1107776" cy="471308"/>
          </a:xfrm>
          <a:custGeom>
            <a:avLst/>
            <a:gdLst/>
            <a:ahLst/>
            <a:cxnLst/>
            <a:rect l="l" t="t" r="r" b="b"/>
            <a:pathLst>
              <a:path w="1107776" h="471308" extrusionOk="0">
                <a:moveTo>
                  <a:pt x="0" y="0"/>
                </a:moveTo>
                <a:lnTo>
                  <a:pt x="1107776" y="0"/>
                </a:lnTo>
                <a:lnTo>
                  <a:pt x="1107776" y="471308"/>
                </a:lnTo>
                <a:lnTo>
                  <a:pt x="0" y="47130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12"/>
          <p:cNvSpPr/>
          <p:nvPr/>
        </p:nvSpPr>
        <p:spPr>
          <a:xfrm>
            <a:off x="7915338" y="4907846"/>
            <a:ext cx="1107776" cy="471308"/>
          </a:xfrm>
          <a:custGeom>
            <a:avLst/>
            <a:gdLst/>
            <a:ahLst/>
            <a:cxnLst/>
            <a:rect l="l" t="t" r="r" b="b"/>
            <a:pathLst>
              <a:path w="1107776" h="471308" extrusionOk="0">
                <a:moveTo>
                  <a:pt x="0" y="0"/>
                </a:moveTo>
                <a:lnTo>
                  <a:pt x="1107776" y="0"/>
                </a:lnTo>
                <a:lnTo>
                  <a:pt x="1107776" y="471308"/>
                </a:lnTo>
                <a:lnTo>
                  <a:pt x="0" y="47130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12"/>
          <p:cNvSpPr/>
          <p:nvPr/>
        </p:nvSpPr>
        <p:spPr>
          <a:xfrm>
            <a:off x="7915338" y="6999915"/>
            <a:ext cx="1107776" cy="471308"/>
          </a:xfrm>
          <a:custGeom>
            <a:avLst/>
            <a:gdLst/>
            <a:ahLst/>
            <a:cxnLst/>
            <a:rect l="l" t="t" r="r" b="b"/>
            <a:pathLst>
              <a:path w="1107776" h="471308" extrusionOk="0">
                <a:moveTo>
                  <a:pt x="0" y="0"/>
                </a:moveTo>
                <a:lnTo>
                  <a:pt x="1107776" y="0"/>
                </a:lnTo>
                <a:lnTo>
                  <a:pt x="1107776" y="471308"/>
                </a:lnTo>
                <a:lnTo>
                  <a:pt x="0" y="47130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12"/>
          <p:cNvSpPr/>
          <p:nvPr/>
        </p:nvSpPr>
        <p:spPr>
          <a:xfrm>
            <a:off x="16431730" y="493763"/>
            <a:ext cx="1403113" cy="1069874"/>
          </a:xfrm>
          <a:custGeom>
            <a:avLst/>
            <a:gdLst/>
            <a:ahLst/>
            <a:cxnLst/>
            <a:rect l="l" t="t" r="r" b="b"/>
            <a:pathLst>
              <a:path w="1403113" h="1069874" extrusionOk="0">
                <a:moveTo>
                  <a:pt x="0" y="0"/>
                </a:moveTo>
                <a:lnTo>
                  <a:pt x="1403113" y="0"/>
                </a:lnTo>
                <a:lnTo>
                  <a:pt x="1403113" y="1069874"/>
                </a:lnTo>
                <a:lnTo>
                  <a:pt x="0" y="106987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12"/>
          <p:cNvSpPr txBox="1"/>
          <p:nvPr/>
        </p:nvSpPr>
        <p:spPr>
          <a:xfrm>
            <a:off x="2291383" y="623887"/>
            <a:ext cx="5162523" cy="79057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000" b="1">
                <a:solidFill>
                  <a:srgbClr val="FF3131"/>
                </a:solidFill>
                <a:latin typeface="Arimo"/>
                <a:ea typeface="Arimo"/>
                <a:cs typeface="Arimo"/>
                <a:sym typeface="Arimo"/>
              </a:rPr>
              <a:t>¡Atención!</a:t>
            </a:r>
            <a:endParaRPr/>
          </a:p>
        </p:txBody>
      </p:sp>
      <p:sp>
        <p:nvSpPr>
          <p:cNvPr id="325" name="Google Shape;325;p12"/>
          <p:cNvSpPr txBox="1"/>
          <p:nvPr/>
        </p:nvSpPr>
        <p:spPr>
          <a:xfrm rot="-5400000">
            <a:off x="-1098378" y="3986212"/>
            <a:ext cx="5084560" cy="2314575"/>
          </a:xfrm>
          <a:prstGeom prst="rect">
            <a:avLst/>
          </a:prstGeom>
          <a:noFill/>
          <a:ln>
            <a:noFill/>
          </a:ln>
        </p:spPr>
        <p:txBody>
          <a:bodyPr spcFirstLastPara="1" wrap="square" lIns="0" tIns="0" rIns="0" bIns="0" anchor="t" anchorCtr="0">
            <a:spAutoFit/>
          </a:bodyPr>
          <a:lstStyle/>
          <a:p>
            <a:pPr marL="0" marR="0" lvl="1" indent="0" algn="ctr" rtl="0">
              <a:lnSpc>
                <a:spcPct val="120000"/>
              </a:lnSpc>
              <a:spcBef>
                <a:spcPts val="0"/>
              </a:spcBef>
              <a:spcAft>
                <a:spcPts val="0"/>
              </a:spcAft>
              <a:buNone/>
            </a:pPr>
            <a:r>
              <a:rPr lang="en-US" sz="5000" b="1" i="0" u="none" strike="noStrike" cap="none">
                <a:solidFill>
                  <a:srgbClr val="FF3131"/>
                </a:solidFill>
                <a:latin typeface="Arimo"/>
                <a:ea typeface="Arimo"/>
                <a:cs typeface="Arimo"/>
                <a:sym typeface="Arimo"/>
              </a:rPr>
              <a:t>Instituciones Diferentes</a:t>
            </a:r>
            <a:endParaRPr/>
          </a:p>
          <a:p>
            <a:pPr marL="0" marR="0" lvl="1" indent="0" algn="ctr" rtl="0">
              <a:lnSpc>
                <a:spcPct val="120000"/>
              </a:lnSpc>
              <a:spcBef>
                <a:spcPts val="0"/>
              </a:spcBef>
              <a:spcAft>
                <a:spcPts val="0"/>
              </a:spcAft>
              <a:buNone/>
            </a:pPr>
            <a:endParaRPr sz="5000" b="1" i="0" u="none" strike="noStrike" cap="none">
              <a:solidFill>
                <a:srgbClr val="FF3131"/>
              </a:solidFill>
              <a:latin typeface="Arimo"/>
              <a:ea typeface="Arimo"/>
              <a:cs typeface="Arimo"/>
              <a:sym typeface="Arimo"/>
            </a:endParaRPr>
          </a:p>
        </p:txBody>
      </p:sp>
      <p:sp>
        <p:nvSpPr>
          <p:cNvPr id="326" name="Google Shape;326;p12"/>
          <p:cNvSpPr txBox="1"/>
          <p:nvPr/>
        </p:nvSpPr>
        <p:spPr>
          <a:xfrm>
            <a:off x="9579889" y="2041577"/>
            <a:ext cx="7795800" cy="1839900"/>
          </a:xfrm>
          <a:prstGeom prst="rect">
            <a:avLst/>
          </a:prstGeom>
          <a:noFill/>
          <a:ln>
            <a:noFill/>
          </a:ln>
        </p:spPr>
        <p:txBody>
          <a:bodyPr spcFirstLastPara="1" wrap="square" lIns="0" tIns="0" rIns="0" bIns="0" anchor="t" anchorCtr="0">
            <a:spAutoFit/>
          </a:bodyPr>
          <a:lstStyle/>
          <a:p>
            <a:pPr marL="0" marR="0" lvl="0" indent="0" algn="just" rtl="0">
              <a:lnSpc>
                <a:spcPct val="119969"/>
              </a:lnSpc>
              <a:spcBef>
                <a:spcPts val="0"/>
              </a:spcBef>
              <a:spcAft>
                <a:spcPts val="0"/>
              </a:spcAft>
              <a:buNone/>
            </a:pPr>
            <a:r>
              <a:rPr lang="en-US" sz="2599" b="1">
                <a:solidFill>
                  <a:srgbClr val="FFFFFF"/>
                </a:solidFill>
                <a:latin typeface="Abhaya Libre"/>
                <a:ea typeface="Abhaya Libre"/>
                <a:cs typeface="Abhaya Libre"/>
                <a:sym typeface="Abhaya Libre"/>
              </a:rPr>
              <a:t>Dirección política de la UE. Establece la dirección general y las prioridades de la UE. Está formada por los jefes de Estado y de gobierno de cada país miembro de la UE.</a:t>
            </a:r>
            <a:endParaRPr/>
          </a:p>
        </p:txBody>
      </p:sp>
      <p:sp>
        <p:nvSpPr>
          <p:cNvPr id="327" name="Google Shape;327;p12"/>
          <p:cNvSpPr txBox="1"/>
          <p:nvPr/>
        </p:nvSpPr>
        <p:spPr>
          <a:xfrm>
            <a:off x="9356489" y="4100684"/>
            <a:ext cx="7776798" cy="1971656"/>
          </a:xfrm>
          <a:prstGeom prst="rect">
            <a:avLst/>
          </a:prstGeom>
          <a:noFill/>
          <a:ln>
            <a:noFill/>
          </a:ln>
        </p:spPr>
        <p:txBody>
          <a:bodyPr spcFirstLastPara="1" wrap="square" lIns="0" tIns="0" rIns="0" bIns="0" anchor="t" anchorCtr="0">
            <a:spAutoFit/>
          </a:bodyPr>
          <a:lstStyle/>
          <a:p>
            <a:pPr marL="0" marR="0" lvl="0" indent="0" algn="just" rtl="0">
              <a:lnSpc>
                <a:spcPct val="119969"/>
              </a:lnSpc>
              <a:spcBef>
                <a:spcPts val="0"/>
              </a:spcBef>
              <a:spcAft>
                <a:spcPts val="0"/>
              </a:spcAft>
              <a:buNone/>
            </a:pPr>
            <a:r>
              <a:rPr lang="en-US" sz="2599" b="1">
                <a:solidFill>
                  <a:srgbClr val="FFFFFF"/>
                </a:solidFill>
                <a:latin typeface="Abhaya Libre"/>
                <a:ea typeface="Abhaya Libre"/>
                <a:cs typeface="Abhaya Libre"/>
                <a:sym typeface="Abhaya Libre"/>
              </a:rPr>
              <a:t>Órgano colegislador. Representa a los gobiernos de los estados miembros de la UE. Trabaja junto con el Parlamento Europeo para adoptar leyes de la UE. Está formado por ministros de cada estado miembro según la política específica.</a:t>
            </a:r>
            <a:endParaRPr/>
          </a:p>
        </p:txBody>
      </p:sp>
      <p:sp>
        <p:nvSpPr>
          <p:cNvPr id="328" name="Google Shape;328;p12"/>
          <p:cNvSpPr txBox="1"/>
          <p:nvPr/>
        </p:nvSpPr>
        <p:spPr>
          <a:xfrm>
            <a:off x="9318389" y="6435479"/>
            <a:ext cx="7814898" cy="1971656"/>
          </a:xfrm>
          <a:prstGeom prst="rect">
            <a:avLst/>
          </a:prstGeom>
          <a:noFill/>
          <a:ln>
            <a:noFill/>
          </a:ln>
        </p:spPr>
        <p:txBody>
          <a:bodyPr spcFirstLastPara="1" wrap="square" lIns="0" tIns="0" rIns="0" bIns="0" anchor="t" anchorCtr="0">
            <a:spAutoFit/>
          </a:bodyPr>
          <a:lstStyle/>
          <a:p>
            <a:pPr marL="0" marR="0" lvl="0" indent="0" algn="just" rtl="0">
              <a:lnSpc>
                <a:spcPct val="119969"/>
              </a:lnSpc>
              <a:spcBef>
                <a:spcPts val="0"/>
              </a:spcBef>
              <a:spcAft>
                <a:spcPts val="0"/>
              </a:spcAft>
              <a:buNone/>
            </a:pPr>
            <a:r>
              <a:rPr lang="en-US" sz="2599" b="1">
                <a:solidFill>
                  <a:srgbClr val="FFFFFF"/>
                </a:solidFill>
                <a:latin typeface="Abhaya Libre"/>
                <a:ea typeface="Abhaya Libre"/>
                <a:cs typeface="Abhaya Libre"/>
                <a:sym typeface="Abhaya Libre"/>
              </a:rPr>
              <a:t>Independiente de la UE. Promueve la democracia, los derechos humanos y el estado de derecho en Europa. Tiene 46 estados miembros, incluidos países no pertenecientes a la UE como Turquía y Ucrania.</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336"/>
        <p:cNvGrpSpPr/>
        <p:nvPr/>
      </p:nvGrpSpPr>
      <p:grpSpPr>
        <a:xfrm>
          <a:off x="0" y="0"/>
          <a:ext cx="0" cy="0"/>
          <a:chOff x="0" y="0"/>
          <a:chExt cx="0" cy="0"/>
        </a:xfrm>
      </p:grpSpPr>
      <p:sp>
        <p:nvSpPr>
          <p:cNvPr id="337" name="Google Shape;337;p1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8" name="Google Shape;338;p13"/>
          <p:cNvSpPr/>
          <p:nvPr/>
        </p:nvSpPr>
        <p:spPr>
          <a:xfrm>
            <a:off x="-1346608" y="-357908"/>
            <a:ext cx="2773052" cy="3217980"/>
          </a:xfrm>
          <a:custGeom>
            <a:avLst/>
            <a:gdLst/>
            <a:ahLst/>
            <a:cxnLst/>
            <a:rect l="l" t="t" r="r" b="b"/>
            <a:pathLst>
              <a:path w="2773052" h="3217980" extrusionOk="0">
                <a:moveTo>
                  <a:pt x="0" y="0"/>
                </a:moveTo>
                <a:lnTo>
                  <a:pt x="2773052" y="0"/>
                </a:lnTo>
                <a:lnTo>
                  <a:pt x="2773052" y="3217980"/>
                </a:lnTo>
                <a:lnTo>
                  <a:pt x="0" y="321798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13"/>
          <p:cNvSpPr txBox="1"/>
          <p:nvPr/>
        </p:nvSpPr>
        <p:spPr>
          <a:xfrm>
            <a:off x="1531425" y="952900"/>
            <a:ext cx="15225150" cy="942975"/>
          </a:xfrm>
          <a:prstGeom prst="rect">
            <a:avLst/>
          </a:prstGeom>
          <a:noFill/>
          <a:ln>
            <a:noFill/>
          </a:ln>
        </p:spPr>
        <p:txBody>
          <a:bodyPr spcFirstLastPara="1" wrap="square" lIns="0" tIns="0" rIns="0" bIns="0" anchor="t" anchorCtr="0">
            <a:spAutoFit/>
          </a:bodyPr>
          <a:lstStyle/>
          <a:p>
            <a:pPr marL="0" marR="0" lvl="0" indent="0" algn="l" rtl="0">
              <a:lnSpc>
                <a:spcPct val="119990"/>
              </a:lnSpc>
              <a:spcBef>
                <a:spcPts val="0"/>
              </a:spcBef>
              <a:spcAft>
                <a:spcPts val="0"/>
              </a:spcAft>
              <a:buNone/>
            </a:pPr>
            <a:r>
              <a:rPr lang="en-US" sz="6053" b="1">
                <a:solidFill>
                  <a:srgbClr val="FFFFFF"/>
                </a:solidFill>
                <a:latin typeface="Arimo"/>
                <a:ea typeface="Arimo"/>
                <a:cs typeface="Arimo"/>
                <a:sym typeface="Arimo"/>
              </a:rPr>
              <a:t>Procesos de toma de decisiones en la UE</a:t>
            </a:r>
            <a:endParaRPr/>
          </a:p>
        </p:txBody>
      </p:sp>
      <p:grpSp>
        <p:nvGrpSpPr>
          <p:cNvPr id="340" name="Google Shape;340;p13"/>
          <p:cNvGrpSpPr/>
          <p:nvPr/>
        </p:nvGrpSpPr>
        <p:grpSpPr>
          <a:xfrm>
            <a:off x="39918" y="2496167"/>
            <a:ext cx="17931145" cy="7117843"/>
            <a:chOff x="0" y="0"/>
            <a:chExt cx="23908194" cy="9490457"/>
          </a:xfrm>
        </p:grpSpPr>
        <p:grpSp>
          <p:nvGrpSpPr>
            <p:cNvPr id="341" name="Google Shape;341;p13"/>
            <p:cNvGrpSpPr/>
            <p:nvPr/>
          </p:nvGrpSpPr>
          <p:grpSpPr>
            <a:xfrm>
              <a:off x="1460443" y="1048820"/>
              <a:ext cx="4742900" cy="1541813"/>
              <a:chOff x="0" y="-19050"/>
              <a:chExt cx="4742900" cy="1541813"/>
            </a:xfrm>
          </p:grpSpPr>
          <p:sp>
            <p:nvSpPr>
              <p:cNvPr id="342" name="Google Shape;342;p13"/>
              <p:cNvSpPr/>
              <p:nvPr/>
            </p:nvSpPr>
            <p:spPr>
              <a:xfrm>
                <a:off x="0" y="0"/>
                <a:ext cx="4742747" cy="1522763"/>
              </a:xfrm>
              <a:custGeom>
                <a:avLst/>
                <a:gdLst/>
                <a:ahLst/>
                <a:cxnLst/>
                <a:rect l="l" t="t" r="r" b="b"/>
                <a:pathLst>
                  <a:path w="4742747" h="1522763" extrusionOk="0">
                    <a:moveTo>
                      <a:pt x="0" y="0"/>
                    </a:moveTo>
                    <a:lnTo>
                      <a:pt x="4742747" y="0"/>
                    </a:lnTo>
                    <a:lnTo>
                      <a:pt x="4742747" y="1522763"/>
                    </a:lnTo>
                    <a:lnTo>
                      <a:pt x="0" y="1522763"/>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3" name="Google Shape;343;p13"/>
              <p:cNvSpPr txBox="1"/>
              <p:nvPr/>
            </p:nvSpPr>
            <p:spPr>
              <a:xfrm>
                <a:off x="0" y="-19050"/>
                <a:ext cx="4742900" cy="1541779"/>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Propuesta de ley</a:t>
                </a:r>
                <a:endParaRPr/>
              </a:p>
            </p:txBody>
          </p:sp>
        </p:grpSp>
        <p:grpSp>
          <p:nvGrpSpPr>
            <p:cNvPr id="344" name="Google Shape;344;p13"/>
            <p:cNvGrpSpPr/>
            <p:nvPr/>
          </p:nvGrpSpPr>
          <p:grpSpPr>
            <a:xfrm>
              <a:off x="14408723" y="4635177"/>
              <a:ext cx="3416144" cy="1547995"/>
              <a:chOff x="0" y="-19050"/>
              <a:chExt cx="3416144" cy="1547995"/>
            </a:xfrm>
          </p:grpSpPr>
          <p:sp>
            <p:nvSpPr>
              <p:cNvPr id="345" name="Google Shape;345;p13"/>
              <p:cNvSpPr/>
              <p:nvPr/>
            </p:nvSpPr>
            <p:spPr>
              <a:xfrm>
                <a:off x="0" y="0"/>
                <a:ext cx="3416034" cy="1528945"/>
              </a:xfrm>
              <a:custGeom>
                <a:avLst/>
                <a:gdLst/>
                <a:ahLst/>
                <a:cxnLst/>
                <a:rect l="l" t="t" r="r" b="b"/>
                <a:pathLst>
                  <a:path w="3416034" h="1528945" extrusionOk="0">
                    <a:moveTo>
                      <a:pt x="0" y="0"/>
                    </a:moveTo>
                    <a:lnTo>
                      <a:pt x="3416034" y="0"/>
                    </a:lnTo>
                    <a:lnTo>
                      <a:pt x="3416034" y="1528945"/>
                    </a:lnTo>
                    <a:lnTo>
                      <a:pt x="0" y="152894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6" name="Google Shape;346;p13"/>
              <p:cNvSpPr txBox="1"/>
              <p:nvPr/>
            </p:nvSpPr>
            <p:spPr>
              <a:xfrm>
                <a:off x="0" y="-19050"/>
                <a:ext cx="3416144" cy="15479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Acuerdo conjunto</a:t>
                </a:r>
                <a:endParaRPr/>
              </a:p>
            </p:txBody>
          </p:sp>
        </p:grpSp>
        <p:grpSp>
          <p:nvGrpSpPr>
            <p:cNvPr id="347" name="Google Shape;347;p13"/>
            <p:cNvGrpSpPr/>
            <p:nvPr/>
          </p:nvGrpSpPr>
          <p:grpSpPr>
            <a:xfrm>
              <a:off x="19836230" y="6157903"/>
              <a:ext cx="2960009" cy="1547995"/>
              <a:chOff x="0" y="-19050"/>
              <a:chExt cx="2960009" cy="1547995"/>
            </a:xfrm>
          </p:grpSpPr>
          <p:sp>
            <p:nvSpPr>
              <p:cNvPr id="348" name="Google Shape;348;p13"/>
              <p:cNvSpPr/>
              <p:nvPr/>
            </p:nvSpPr>
            <p:spPr>
              <a:xfrm>
                <a:off x="0" y="0"/>
                <a:ext cx="2959914" cy="1528945"/>
              </a:xfrm>
              <a:custGeom>
                <a:avLst/>
                <a:gdLst/>
                <a:ahLst/>
                <a:cxnLst/>
                <a:rect l="l" t="t" r="r" b="b"/>
                <a:pathLst>
                  <a:path w="2959914" h="1528945" extrusionOk="0">
                    <a:moveTo>
                      <a:pt x="0" y="0"/>
                    </a:moveTo>
                    <a:lnTo>
                      <a:pt x="2959914" y="0"/>
                    </a:lnTo>
                    <a:lnTo>
                      <a:pt x="2959914" y="1528945"/>
                    </a:lnTo>
                    <a:lnTo>
                      <a:pt x="0" y="152894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9" name="Google Shape;349;p13"/>
              <p:cNvSpPr txBox="1"/>
              <p:nvPr/>
            </p:nvSpPr>
            <p:spPr>
              <a:xfrm>
                <a:off x="0" y="-19050"/>
                <a:ext cx="2960009" cy="15479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Adopción de ley </a:t>
                </a:r>
                <a:endParaRPr/>
              </a:p>
            </p:txBody>
          </p:sp>
        </p:grpSp>
        <p:sp>
          <p:nvSpPr>
            <p:cNvPr id="350" name="Google Shape;350;p13"/>
            <p:cNvSpPr/>
            <p:nvPr/>
          </p:nvSpPr>
          <p:spPr>
            <a:xfrm>
              <a:off x="2768966" y="3030979"/>
              <a:ext cx="2219857" cy="2219857"/>
            </a:xfrm>
            <a:custGeom>
              <a:avLst/>
              <a:gdLst/>
              <a:ahLst/>
              <a:cxnLst/>
              <a:rect l="l" t="t" r="r" b="b"/>
              <a:pathLst>
                <a:path w="2219857" h="2219857" extrusionOk="0">
                  <a:moveTo>
                    <a:pt x="0" y="0"/>
                  </a:moveTo>
                  <a:lnTo>
                    <a:pt x="2219857" y="0"/>
                  </a:lnTo>
                  <a:lnTo>
                    <a:pt x="2219857" y="2219857"/>
                  </a:lnTo>
                  <a:lnTo>
                    <a:pt x="0" y="221985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1" name="Google Shape;351;p13"/>
            <p:cNvSpPr/>
            <p:nvPr/>
          </p:nvSpPr>
          <p:spPr>
            <a:xfrm>
              <a:off x="8969540" y="5047584"/>
              <a:ext cx="2195323" cy="2195323"/>
            </a:xfrm>
            <a:custGeom>
              <a:avLst/>
              <a:gdLst/>
              <a:ahLst/>
              <a:cxnLst/>
              <a:rect l="l" t="t" r="r" b="b"/>
              <a:pathLst>
                <a:path w="2195323" h="2195323" extrusionOk="0">
                  <a:moveTo>
                    <a:pt x="0" y="0"/>
                  </a:moveTo>
                  <a:lnTo>
                    <a:pt x="2195323" y="0"/>
                  </a:lnTo>
                  <a:lnTo>
                    <a:pt x="2195323" y="2195324"/>
                  </a:lnTo>
                  <a:lnTo>
                    <a:pt x="0" y="219532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52" name="Google Shape;352;p13"/>
            <p:cNvGrpSpPr/>
            <p:nvPr/>
          </p:nvGrpSpPr>
          <p:grpSpPr>
            <a:xfrm>
              <a:off x="8969540" y="258422"/>
              <a:ext cx="2195323" cy="2278677"/>
              <a:chOff x="0" y="-47625"/>
              <a:chExt cx="1254321" cy="1301946"/>
            </a:xfrm>
          </p:grpSpPr>
          <p:sp>
            <p:nvSpPr>
              <p:cNvPr id="353" name="Google Shape;353;p13"/>
              <p:cNvSpPr/>
              <p:nvPr/>
            </p:nvSpPr>
            <p:spPr>
              <a:xfrm>
                <a:off x="0" y="0"/>
                <a:ext cx="1254321" cy="1254321"/>
              </a:xfrm>
              <a:custGeom>
                <a:avLst/>
                <a:gdLst/>
                <a:ahLst/>
                <a:cxnLst/>
                <a:rect l="l" t="t" r="r" b="b"/>
                <a:pathLst>
                  <a:path w="1254321" h="1254321" extrusionOk="0">
                    <a:moveTo>
                      <a:pt x="470207" y="0"/>
                    </a:moveTo>
                    <a:lnTo>
                      <a:pt x="784114" y="0"/>
                    </a:lnTo>
                    <a:cubicBezTo>
                      <a:pt x="908821" y="0"/>
                      <a:pt x="1028420" y="49539"/>
                      <a:pt x="1116601" y="137720"/>
                    </a:cubicBezTo>
                    <a:cubicBezTo>
                      <a:pt x="1204782" y="225901"/>
                      <a:pt x="1254321" y="345500"/>
                      <a:pt x="1254321" y="470207"/>
                    </a:cubicBezTo>
                    <a:lnTo>
                      <a:pt x="1254321" y="784114"/>
                    </a:lnTo>
                    <a:cubicBezTo>
                      <a:pt x="1254321" y="908821"/>
                      <a:pt x="1204782" y="1028420"/>
                      <a:pt x="1116601" y="1116601"/>
                    </a:cubicBezTo>
                    <a:cubicBezTo>
                      <a:pt x="1028420" y="1204782"/>
                      <a:pt x="908821" y="1254321"/>
                      <a:pt x="784114" y="1254321"/>
                    </a:cubicBezTo>
                    <a:lnTo>
                      <a:pt x="470207" y="1254321"/>
                    </a:lnTo>
                    <a:cubicBezTo>
                      <a:pt x="345500" y="1254321"/>
                      <a:pt x="225901" y="1204782"/>
                      <a:pt x="137720" y="1116601"/>
                    </a:cubicBezTo>
                    <a:cubicBezTo>
                      <a:pt x="49540" y="1028420"/>
                      <a:pt x="0" y="908821"/>
                      <a:pt x="0" y="784114"/>
                    </a:cubicBezTo>
                    <a:lnTo>
                      <a:pt x="0" y="470207"/>
                    </a:lnTo>
                    <a:cubicBezTo>
                      <a:pt x="0" y="345500"/>
                      <a:pt x="49540" y="225901"/>
                      <a:pt x="137720" y="137720"/>
                    </a:cubicBezTo>
                    <a:cubicBezTo>
                      <a:pt x="225901" y="49540"/>
                      <a:pt x="345500" y="0"/>
                      <a:pt x="47020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4" name="Google Shape;354;p13"/>
              <p:cNvSpPr txBox="1"/>
              <p:nvPr/>
            </p:nvSpPr>
            <p:spPr>
              <a:xfrm>
                <a:off x="0" y="-47625"/>
                <a:ext cx="1254321" cy="1301946"/>
              </a:xfrm>
              <a:prstGeom prst="rect">
                <a:avLst/>
              </a:prstGeom>
              <a:noFill/>
              <a:ln>
                <a:noFill/>
              </a:ln>
            </p:spPr>
            <p:txBody>
              <a:bodyPr spcFirstLastPara="1" wrap="square" lIns="17550" tIns="17550" rIns="17550" bIns="17550" anchor="ctr" anchorCtr="0">
                <a:noAutofit/>
              </a:bodyPr>
              <a:lstStyle/>
              <a:p>
                <a:pPr marL="0" marR="0" lvl="0" indent="0" algn="ctr" rtl="0">
                  <a:lnSpc>
                    <a:spcPct val="13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355" name="Google Shape;355;p13"/>
            <p:cNvSpPr/>
            <p:nvPr/>
          </p:nvSpPr>
          <p:spPr>
            <a:xfrm>
              <a:off x="9290331" y="662568"/>
              <a:ext cx="1553740" cy="1553740"/>
            </a:xfrm>
            <a:custGeom>
              <a:avLst/>
              <a:gdLst/>
              <a:ahLst/>
              <a:cxnLst/>
              <a:rect l="l" t="t" r="r" b="b"/>
              <a:pathLst>
                <a:path w="1553740" h="1553740" extrusionOk="0">
                  <a:moveTo>
                    <a:pt x="0" y="0"/>
                  </a:moveTo>
                  <a:lnTo>
                    <a:pt x="1553740" y="0"/>
                  </a:lnTo>
                  <a:lnTo>
                    <a:pt x="1553740" y="1553739"/>
                  </a:lnTo>
                  <a:lnTo>
                    <a:pt x="0" y="155373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6" name="Google Shape;356;p13"/>
            <p:cNvSpPr/>
            <p:nvPr/>
          </p:nvSpPr>
          <p:spPr>
            <a:xfrm rot="-5400000">
              <a:off x="5657931" y="3160661"/>
              <a:ext cx="4857070" cy="1414622"/>
            </a:xfrm>
            <a:custGeom>
              <a:avLst/>
              <a:gdLst/>
              <a:ahLst/>
              <a:cxnLst/>
              <a:rect l="l" t="t" r="r" b="b"/>
              <a:pathLst>
                <a:path w="4857070" h="1414622" extrusionOk="0">
                  <a:moveTo>
                    <a:pt x="0" y="0"/>
                  </a:moveTo>
                  <a:lnTo>
                    <a:pt x="4857070" y="0"/>
                  </a:lnTo>
                  <a:lnTo>
                    <a:pt x="4857070" y="1414622"/>
                  </a:lnTo>
                  <a:lnTo>
                    <a:pt x="0" y="141462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57" name="Google Shape;357;p13"/>
            <p:cNvGrpSpPr/>
            <p:nvPr/>
          </p:nvGrpSpPr>
          <p:grpSpPr>
            <a:xfrm>
              <a:off x="6813527" y="3011929"/>
              <a:ext cx="6507348" cy="1547995"/>
              <a:chOff x="0" y="-19050"/>
              <a:chExt cx="6507348" cy="1547995"/>
            </a:xfrm>
          </p:grpSpPr>
          <p:sp>
            <p:nvSpPr>
              <p:cNvPr id="358" name="Google Shape;358;p13"/>
              <p:cNvSpPr/>
              <p:nvPr/>
            </p:nvSpPr>
            <p:spPr>
              <a:xfrm>
                <a:off x="0" y="0"/>
                <a:ext cx="6507139" cy="1528945"/>
              </a:xfrm>
              <a:custGeom>
                <a:avLst/>
                <a:gdLst/>
                <a:ahLst/>
                <a:cxnLst/>
                <a:rect l="l" t="t" r="r" b="b"/>
                <a:pathLst>
                  <a:path w="6507139" h="1528945" extrusionOk="0">
                    <a:moveTo>
                      <a:pt x="0" y="0"/>
                    </a:moveTo>
                    <a:lnTo>
                      <a:pt x="6507139" y="0"/>
                    </a:lnTo>
                    <a:lnTo>
                      <a:pt x="6507139" y="1528945"/>
                    </a:lnTo>
                    <a:lnTo>
                      <a:pt x="0" y="152894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9" name="Google Shape;359;p13"/>
              <p:cNvSpPr txBox="1"/>
              <p:nvPr/>
            </p:nvSpPr>
            <p:spPr>
              <a:xfrm>
                <a:off x="0" y="-19050"/>
                <a:ext cx="6507348" cy="15479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Revisión, reforma y negociación de ley</a:t>
                </a:r>
                <a:endParaRPr/>
              </a:p>
            </p:txBody>
          </p:sp>
        </p:grpSp>
        <p:sp>
          <p:nvSpPr>
            <p:cNvPr id="360" name="Google Shape;360;p13"/>
            <p:cNvSpPr/>
            <p:nvPr/>
          </p:nvSpPr>
          <p:spPr>
            <a:xfrm rot="-228222">
              <a:off x="11370724" y="6291317"/>
              <a:ext cx="3480552" cy="983256"/>
            </a:xfrm>
            <a:custGeom>
              <a:avLst/>
              <a:gdLst/>
              <a:ahLst/>
              <a:cxnLst/>
              <a:rect l="l" t="t" r="r" b="b"/>
              <a:pathLst>
                <a:path w="3480552" h="983256" extrusionOk="0">
                  <a:moveTo>
                    <a:pt x="0" y="0"/>
                  </a:moveTo>
                  <a:lnTo>
                    <a:pt x="3480552" y="0"/>
                  </a:lnTo>
                  <a:lnTo>
                    <a:pt x="3480552" y="983256"/>
                  </a:lnTo>
                  <a:lnTo>
                    <a:pt x="0" y="983256"/>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13"/>
            <p:cNvSpPr/>
            <p:nvPr/>
          </p:nvSpPr>
          <p:spPr>
            <a:xfrm rot="-8628305" flipH="1">
              <a:off x="11684760" y="1895693"/>
              <a:ext cx="4344579" cy="1227344"/>
            </a:xfrm>
            <a:custGeom>
              <a:avLst/>
              <a:gdLst/>
              <a:ahLst/>
              <a:cxnLst/>
              <a:rect l="l" t="t" r="r" b="b"/>
              <a:pathLst>
                <a:path w="4344579" h="1227344" extrusionOk="0">
                  <a:moveTo>
                    <a:pt x="0" y="1227344"/>
                  </a:moveTo>
                  <a:lnTo>
                    <a:pt x="4344579" y="1227344"/>
                  </a:lnTo>
                  <a:lnTo>
                    <a:pt x="4344579" y="0"/>
                  </a:lnTo>
                  <a:lnTo>
                    <a:pt x="0" y="0"/>
                  </a:lnTo>
                  <a:lnTo>
                    <a:pt x="0" y="1227344"/>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2" name="Google Shape;362;p13"/>
            <p:cNvSpPr/>
            <p:nvPr/>
          </p:nvSpPr>
          <p:spPr>
            <a:xfrm rot="1863543">
              <a:off x="16397049" y="3201056"/>
              <a:ext cx="3312251" cy="1879703"/>
            </a:xfrm>
            <a:custGeom>
              <a:avLst/>
              <a:gdLst/>
              <a:ahLst/>
              <a:cxnLst/>
              <a:rect l="l" t="t" r="r" b="b"/>
              <a:pathLst>
                <a:path w="3312251" h="1879703" extrusionOk="0">
                  <a:moveTo>
                    <a:pt x="0" y="0"/>
                  </a:moveTo>
                  <a:lnTo>
                    <a:pt x="3312252" y="0"/>
                  </a:lnTo>
                  <a:lnTo>
                    <a:pt x="3312252" y="1879703"/>
                  </a:lnTo>
                  <a:lnTo>
                    <a:pt x="0" y="18797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13"/>
            <p:cNvSpPr/>
            <p:nvPr/>
          </p:nvSpPr>
          <p:spPr>
            <a:xfrm>
              <a:off x="20822181" y="3043726"/>
              <a:ext cx="3086013" cy="3101520"/>
            </a:xfrm>
            <a:custGeom>
              <a:avLst/>
              <a:gdLst/>
              <a:ahLst/>
              <a:cxnLst/>
              <a:rect l="l" t="t" r="r" b="b"/>
              <a:pathLst>
                <a:path w="3086013" h="3101520" extrusionOk="0">
                  <a:moveTo>
                    <a:pt x="0" y="0"/>
                  </a:moveTo>
                  <a:lnTo>
                    <a:pt x="3086013" y="0"/>
                  </a:lnTo>
                  <a:lnTo>
                    <a:pt x="3086013" y="3101520"/>
                  </a:lnTo>
                  <a:lnTo>
                    <a:pt x="0" y="3101520"/>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13"/>
            <p:cNvSpPr/>
            <p:nvPr/>
          </p:nvSpPr>
          <p:spPr>
            <a:xfrm>
              <a:off x="0" y="0"/>
              <a:ext cx="2135741" cy="2135741"/>
            </a:xfrm>
            <a:custGeom>
              <a:avLst/>
              <a:gdLst/>
              <a:ahLst/>
              <a:cxnLst/>
              <a:rect l="l" t="t" r="r" b="b"/>
              <a:pathLst>
                <a:path w="2135741" h="2135741" extrusionOk="0">
                  <a:moveTo>
                    <a:pt x="0" y="0"/>
                  </a:moveTo>
                  <a:lnTo>
                    <a:pt x="2135741" y="0"/>
                  </a:lnTo>
                  <a:lnTo>
                    <a:pt x="2135741" y="2135741"/>
                  </a:lnTo>
                  <a:lnTo>
                    <a:pt x="0" y="2135741"/>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13"/>
            <p:cNvSpPr/>
            <p:nvPr/>
          </p:nvSpPr>
          <p:spPr>
            <a:xfrm>
              <a:off x="4988823" y="2005166"/>
              <a:ext cx="2135741" cy="2135741"/>
            </a:xfrm>
            <a:custGeom>
              <a:avLst/>
              <a:gdLst/>
              <a:ahLst/>
              <a:cxnLst/>
              <a:rect l="l" t="t" r="r" b="b"/>
              <a:pathLst>
                <a:path w="2135741" h="2135741" extrusionOk="0">
                  <a:moveTo>
                    <a:pt x="0" y="0"/>
                  </a:moveTo>
                  <a:lnTo>
                    <a:pt x="2135741" y="0"/>
                  </a:lnTo>
                  <a:lnTo>
                    <a:pt x="2135741" y="2135741"/>
                  </a:lnTo>
                  <a:lnTo>
                    <a:pt x="0" y="2135741"/>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6" name="Google Shape;366;p13"/>
            <p:cNvSpPr/>
            <p:nvPr/>
          </p:nvSpPr>
          <p:spPr>
            <a:xfrm>
              <a:off x="12789179" y="3586357"/>
              <a:ext cx="2135741" cy="2135741"/>
            </a:xfrm>
            <a:custGeom>
              <a:avLst/>
              <a:gdLst/>
              <a:ahLst/>
              <a:cxnLst/>
              <a:rect l="l" t="t" r="r" b="b"/>
              <a:pathLst>
                <a:path w="2135741" h="2135741" extrusionOk="0">
                  <a:moveTo>
                    <a:pt x="0" y="0"/>
                  </a:moveTo>
                  <a:lnTo>
                    <a:pt x="2135741" y="0"/>
                  </a:lnTo>
                  <a:lnTo>
                    <a:pt x="2135741" y="2135741"/>
                  </a:lnTo>
                  <a:lnTo>
                    <a:pt x="0" y="2135741"/>
                  </a:lnTo>
                  <a:lnTo>
                    <a:pt x="0"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7" name="Google Shape;367;p13"/>
            <p:cNvSpPr/>
            <p:nvPr/>
          </p:nvSpPr>
          <p:spPr>
            <a:xfrm>
              <a:off x="18138947" y="5172656"/>
              <a:ext cx="2135741" cy="2135741"/>
            </a:xfrm>
            <a:custGeom>
              <a:avLst/>
              <a:gdLst/>
              <a:ahLst/>
              <a:cxnLst/>
              <a:rect l="l" t="t" r="r" b="b"/>
              <a:pathLst>
                <a:path w="2135741" h="2135741" extrusionOk="0">
                  <a:moveTo>
                    <a:pt x="0" y="0"/>
                  </a:moveTo>
                  <a:lnTo>
                    <a:pt x="2135741" y="0"/>
                  </a:lnTo>
                  <a:lnTo>
                    <a:pt x="2135741" y="2135740"/>
                  </a:lnTo>
                  <a:lnTo>
                    <a:pt x="0" y="2135740"/>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13"/>
            <p:cNvSpPr txBox="1"/>
            <p:nvPr/>
          </p:nvSpPr>
          <p:spPr>
            <a:xfrm>
              <a:off x="1460443" y="5629776"/>
              <a:ext cx="4742900" cy="1000125"/>
            </a:xfrm>
            <a:prstGeom prst="rect">
              <a:avLst/>
            </a:prstGeom>
            <a:noFill/>
            <a:ln>
              <a:noFill/>
            </a:ln>
          </p:spPr>
          <p:txBody>
            <a:bodyPr spcFirstLastPara="1" wrap="square" lIns="0" tIns="0" rIns="0" bIns="0" anchor="t" anchorCtr="0">
              <a:spAutoFit/>
            </a:bodyPr>
            <a:lstStyle/>
            <a:p>
              <a:pPr marL="0" marR="0" lvl="1" indent="0" algn="ctr" rtl="0">
                <a:lnSpc>
                  <a:spcPct val="120008"/>
                </a:lnSpc>
                <a:spcBef>
                  <a:spcPts val="0"/>
                </a:spcBef>
                <a:spcAft>
                  <a:spcPts val="0"/>
                </a:spcAft>
                <a:buNone/>
              </a:pPr>
              <a:r>
                <a:rPr lang="en-US" sz="2489" b="0" i="0" u="none" strike="noStrike" cap="none">
                  <a:solidFill>
                    <a:srgbClr val="FFFFFF"/>
                  </a:solidFill>
                  <a:latin typeface="Abhaya Libre"/>
                  <a:ea typeface="Abhaya Libre"/>
                  <a:cs typeface="Abhaya Libre"/>
                  <a:sym typeface="Abhaya Libre"/>
                </a:rPr>
                <a:t>La Comisión Europea propone nuevas leyes</a:t>
              </a:r>
              <a:endParaRPr/>
            </a:p>
          </p:txBody>
        </p:sp>
        <p:sp>
          <p:nvSpPr>
            <p:cNvPr id="369" name="Google Shape;369;p13"/>
            <p:cNvSpPr txBox="1"/>
            <p:nvPr/>
          </p:nvSpPr>
          <p:spPr>
            <a:xfrm>
              <a:off x="7425249" y="7995032"/>
              <a:ext cx="5895627" cy="1495425"/>
            </a:xfrm>
            <a:prstGeom prst="rect">
              <a:avLst/>
            </a:prstGeom>
            <a:noFill/>
            <a:ln>
              <a:noFill/>
            </a:ln>
          </p:spPr>
          <p:txBody>
            <a:bodyPr spcFirstLastPara="1" wrap="square" lIns="0" tIns="0" rIns="0" bIns="0" anchor="t" anchorCtr="0">
              <a:spAutoFit/>
            </a:bodyPr>
            <a:lstStyle/>
            <a:p>
              <a:pPr marL="0" marR="0" lvl="0" indent="0" algn="just" rtl="0">
                <a:lnSpc>
                  <a:spcPct val="120008"/>
                </a:lnSpc>
                <a:spcBef>
                  <a:spcPts val="0"/>
                </a:spcBef>
                <a:spcAft>
                  <a:spcPts val="0"/>
                </a:spcAft>
                <a:buNone/>
              </a:pPr>
              <a:r>
                <a:rPr lang="en-US" sz="2489">
                  <a:solidFill>
                    <a:srgbClr val="FFFFFF"/>
                  </a:solidFill>
                  <a:latin typeface="Abhaya Libre"/>
                  <a:ea typeface="Abhaya Libre"/>
                  <a:cs typeface="Abhaya Libre"/>
                  <a:sym typeface="Abhaya Libre"/>
                </a:rPr>
                <a:t>El Parlamento Europeo y el Consejo de la UE revisan, modifican y negocian leyes</a:t>
              </a:r>
              <a:endParaRPr/>
            </a:p>
          </p:txBody>
        </p:sp>
        <p:sp>
          <p:nvSpPr>
            <p:cNvPr id="370" name="Google Shape;370;p13"/>
            <p:cNvSpPr txBox="1"/>
            <p:nvPr/>
          </p:nvSpPr>
          <p:spPr>
            <a:xfrm>
              <a:off x="15057856" y="6286982"/>
              <a:ext cx="2695332" cy="1990725"/>
            </a:xfrm>
            <a:prstGeom prst="rect">
              <a:avLst/>
            </a:prstGeom>
            <a:noFill/>
            <a:ln>
              <a:noFill/>
            </a:ln>
          </p:spPr>
          <p:txBody>
            <a:bodyPr spcFirstLastPara="1" wrap="square" lIns="0" tIns="0" rIns="0" bIns="0" anchor="t" anchorCtr="0">
              <a:spAutoFit/>
            </a:bodyPr>
            <a:lstStyle/>
            <a:p>
              <a:pPr marL="0" marR="0" lvl="0" indent="0" algn="ctr" rtl="0">
                <a:lnSpc>
                  <a:spcPct val="120008"/>
                </a:lnSpc>
                <a:spcBef>
                  <a:spcPts val="0"/>
                </a:spcBef>
                <a:spcAft>
                  <a:spcPts val="0"/>
                </a:spcAft>
                <a:buNone/>
              </a:pPr>
              <a:r>
                <a:rPr lang="en-US" sz="2489">
                  <a:solidFill>
                    <a:srgbClr val="FFFFFF"/>
                  </a:solidFill>
                  <a:latin typeface="Abhaya Libre"/>
                  <a:ea typeface="Abhaya Libre"/>
                  <a:cs typeface="Abhaya Libre"/>
                  <a:sym typeface="Abhaya Libre"/>
                </a:rPr>
                <a:t>Alcanzado entre el Parlamento y el Consejo</a:t>
              </a:r>
              <a:endParaRPr/>
            </a:p>
          </p:txBody>
        </p:sp>
        <p:sp>
          <p:nvSpPr>
            <p:cNvPr id="371" name="Google Shape;371;p13"/>
            <p:cNvSpPr txBox="1"/>
            <p:nvPr/>
          </p:nvSpPr>
          <p:spPr>
            <a:xfrm>
              <a:off x="19828478" y="7995032"/>
              <a:ext cx="2967761" cy="1495425"/>
            </a:xfrm>
            <a:prstGeom prst="rect">
              <a:avLst/>
            </a:prstGeom>
            <a:noFill/>
            <a:ln>
              <a:noFill/>
            </a:ln>
          </p:spPr>
          <p:txBody>
            <a:bodyPr spcFirstLastPara="1" wrap="square" lIns="0" tIns="0" rIns="0" bIns="0" anchor="t" anchorCtr="0">
              <a:spAutoFit/>
            </a:bodyPr>
            <a:lstStyle/>
            <a:p>
              <a:pPr marL="0" marR="0" lvl="0" indent="0" algn="ctr" rtl="0">
                <a:lnSpc>
                  <a:spcPct val="120008"/>
                </a:lnSpc>
                <a:spcBef>
                  <a:spcPts val="0"/>
                </a:spcBef>
                <a:spcAft>
                  <a:spcPts val="0"/>
                </a:spcAft>
                <a:buNone/>
              </a:pPr>
              <a:r>
                <a:rPr lang="en-US" sz="2489">
                  <a:solidFill>
                    <a:srgbClr val="FFFFFF"/>
                  </a:solidFill>
                  <a:latin typeface="Abhaya Libre"/>
                  <a:ea typeface="Abhaya Libre"/>
                  <a:cs typeface="Abhaya Libre"/>
                  <a:sym typeface="Abhaya Libre"/>
                </a:rPr>
                <a:t>Se convierte oficialmente en ley de la UE</a:t>
              </a:r>
              <a:endParaRPr/>
            </a:p>
          </p:txBody>
        </p:sp>
      </p:grpSp>
      <p:sp>
        <p:nvSpPr>
          <p:cNvPr id="372" name="Google Shape;372;p13"/>
          <p:cNvSpPr/>
          <p:nvPr/>
        </p:nvSpPr>
        <p:spPr>
          <a:xfrm>
            <a:off x="16271549" y="182389"/>
            <a:ext cx="2167631" cy="2325370"/>
          </a:xfrm>
          <a:custGeom>
            <a:avLst/>
            <a:gdLst/>
            <a:ahLst/>
            <a:cxnLst/>
            <a:rect l="l" t="t" r="r" b="b"/>
            <a:pathLst>
              <a:path w="2167631" h="2325370" extrusionOk="0">
                <a:moveTo>
                  <a:pt x="0" y="0"/>
                </a:moveTo>
                <a:lnTo>
                  <a:pt x="2167631" y="0"/>
                </a:lnTo>
                <a:lnTo>
                  <a:pt x="2167631" y="2325370"/>
                </a:lnTo>
                <a:lnTo>
                  <a:pt x="0" y="2325370"/>
                </a:lnTo>
                <a:lnTo>
                  <a:pt x="0" y="0"/>
                </a:lnTo>
                <a:close/>
              </a:path>
            </a:pathLst>
          </a:custGeom>
          <a:blipFill rotWithShape="1">
            <a:blip r:embed="rId1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380"/>
        <p:cNvGrpSpPr/>
        <p:nvPr/>
      </p:nvGrpSpPr>
      <p:grpSpPr>
        <a:xfrm>
          <a:off x="0" y="0"/>
          <a:ext cx="0" cy="0"/>
          <a:chOff x="0" y="0"/>
          <a:chExt cx="0" cy="0"/>
        </a:xfrm>
      </p:grpSpPr>
      <p:sp>
        <p:nvSpPr>
          <p:cNvPr id="381" name="Google Shape;381;p1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2" name="Google Shape;382;p14"/>
          <p:cNvSpPr/>
          <p:nvPr/>
        </p:nvSpPr>
        <p:spPr>
          <a:xfrm>
            <a:off x="-1346608" y="-357908"/>
            <a:ext cx="2773052" cy="3217980"/>
          </a:xfrm>
          <a:custGeom>
            <a:avLst/>
            <a:gdLst/>
            <a:ahLst/>
            <a:cxnLst/>
            <a:rect l="l" t="t" r="r" b="b"/>
            <a:pathLst>
              <a:path w="2773052" h="3217980" extrusionOk="0">
                <a:moveTo>
                  <a:pt x="0" y="0"/>
                </a:moveTo>
                <a:lnTo>
                  <a:pt x="2773052" y="0"/>
                </a:lnTo>
                <a:lnTo>
                  <a:pt x="2773052" y="3217980"/>
                </a:lnTo>
                <a:lnTo>
                  <a:pt x="0" y="321798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3" name="Google Shape;383;p14"/>
          <p:cNvSpPr/>
          <p:nvPr/>
        </p:nvSpPr>
        <p:spPr>
          <a:xfrm>
            <a:off x="16271549" y="182389"/>
            <a:ext cx="2167631" cy="2325370"/>
          </a:xfrm>
          <a:custGeom>
            <a:avLst/>
            <a:gdLst/>
            <a:ahLst/>
            <a:cxnLst/>
            <a:rect l="l" t="t" r="r" b="b"/>
            <a:pathLst>
              <a:path w="2167631" h="2325370" extrusionOk="0">
                <a:moveTo>
                  <a:pt x="0" y="0"/>
                </a:moveTo>
                <a:lnTo>
                  <a:pt x="2167631" y="0"/>
                </a:lnTo>
                <a:lnTo>
                  <a:pt x="2167631" y="2325370"/>
                </a:lnTo>
                <a:lnTo>
                  <a:pt x="0" y="232537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84" name="Google Shape;384;p14"/>
          <p:cNvGrpSpPr/>
          <p:nvPr/>
        </p:nvGrpSpPr>
        <p:grpSpPr>
          <a:xfrm>
            <a:off x="1862350" y="2358685"/>
            <a:ext cx="3502247" cy="1618213"/>
            <a:chOff x="0" y="-19050"/>
            <a:chExt cx="4669663" cy="2157617"/>
          </a:xfrm>
        </p:grpSpPr>
        <p:sp>
          <p:nvSpPr>
            <p:cNvPr id="385" name="Google Shape;385;p14"/>
            <p:cNvSpPr/>
            <p:nvPr/>
          </p:nvSpPr>
          <p:spPr>
            <a:xfrm>
              <a:off x="0" y="0"/>
              <a:ext cx="4669663" cy="2138567"/>
            </a:xfrm>
            <a:custGeom>
              <a:avLst/>
              <a:gdLst/>
              <a:ahLst/>
              <a:cxnLst/>
              <a:rect l="l" t="t" r="r" b="b"/>
              <a:pathLst>
                <a:path w="4669663" h="2138567" extrusionOk="0">
                  <a:moveTo>
                    <a:pt x="0" y="0"/>
                  </a:moveTo>
                  <a:lnTo>
                    <a:pt x="4669663" y="0"/>
                  </a:lnTo>
                  <a:lnTo>
                    <a:pt x="4669663" y="2138567"/>
                  </a:lnTo>
                  <a:lnTo>
                    <a:pt x="0" y="2138567"/>
                  </a:lnTo>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6" name="Google Shape;386;p14"/>
            <p:cNvSpPr txBox="1"/>
            <p:nvPr/>
          </p:nvSpPr>
          <p:spPr>
            <a:xfrm>
              <a:off x="0" y="-19050"/>
              <a:ext cx="4669600" cy="2157564"/>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Procedimiento legislativo ordinario</a:t>
              </a:r>
              <a:endParaRPr/>
            </a:p>
          </p:txBody>
        </p:sp>
      </p:grpSp>
      <p:grpSp>
        <p:nvGrpSpPr>
          <p:cNvPr id="387" name="Google Shape;387;p14"/>
          <p:cNvGrpSpPr/>
          <p:nvPr/>
        </p:nvGrpSpPr>
        <p:grpSpPr>
          <a:xfrm>
            <a:off x="7394256" y="7535695"/>
            <a:ext cx="3832922" cy="1451354"/>
            <a:chOff x="0" y="-19050"/>
            <a:chExt cx="5110563" cy="1935138"/>
          </a:xfrm>
        </p:grpSpPr>
        <p:sp>
          <p:nvSpPr>
            <p:cNvPr id="388" name="Google Shape;388;p14"/>
            <p:cNvSpPr/>
            <p:nvPr/>
          </p:nvSpPr>
          <p:spPr>
            <a:xfrm>
              <a:off x="0" y="0"/>
              <a:ext cx="5110563" cy="1916088"/>
            </a:xfrm>
            <a:custGeom>
              <a:avLst/>
              <a:gdLst/>
              <a:ahLst/>
              <a:cxnLst/>
              <a:rect l="l" t="t" r="r" b="b"/>
              <a:pathLst>
                <a:path w="5110563" h="1916088" extrusionOk="0">
                  <a:moveTo>
                    <a:pt x="0" y="0"/>
                  </a:moveTo>
                  <a:lnTo>
                    <a:pt x="5110563" y="0"/>
                  </a:lnTo>
                  <a:lnTo>
                    <a:pt x="5110563" y="1916088"/>
                  </a:lnTo>
                  <a:lnTo>
                    <a:pt x="0" y="1916088"/>
                  </a:lnTo>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9" name="Google Shape;389;p14"/>
            <p:cNvSpPr txBox="1"/>
            <p:nvPr/>
          </p:nvSpPr>
          <p:spPr>
            <a:xfrm>
              <a:off x="0" y="-19050"/>
              <a:ext cx="5110500" cy="1935086"/>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Procedimiento de consulta</a:t>
              </a:r>
              <a:endParaRPr/>
            </a:p>
          </p:txBody>
        </p:sp>
      </p:grpSp>
      <p:grpSp>
        <p:nvGrpSpPr>
          <p:cNvPr id="390" name="Google Shape;390;p14"/>
          <p:cNvGrpSpPr/>
          <p:nvPr/>
        </p:nvGrpSpPr>
        <p:grpSpPr>
          <a:xfrm>
            <a:off x="12922292" y="2602236"/>
            <a:ext cx="3832922" cy="1161009"/>
            <a:chOff x="0" y="-19050"/>
            <a:chExt cx="5110563" cy="1548013"/>
          </a:xfrm>
        </p:grpSpPr>
        <p:sp>
          <p:nvSpPr>
            <p:cNvPr id="391" name="Google Shape;391;p14"/>
            <p:cNvSpPr/>
            <p:nvPr/>
          </p:nvSpPr>
          <p:spPr>
            <a:xfrm>
              <a:off x="0" y="0"/>
              <a:ext cx="5110563" cy="1528963"/>
            </a:xfrm>
            <a:custGeom>
              <a:avLst/>
              <a:gdLst/>
              <a:ahLst/>
              <a:cxnLst/>
              <a:rect l="l" t="t" r="r" b="b"/>
              <a:pathLst>
                <a:path w="5110563" h="1528963" extrusionOk="0">
                  <a:moveTo>
                    <a:pt x="0" y="0"/>
                  </a:moveTo>
                  <a:lnTo>
                    <a:pt x="5110563" y="0"/>
                  </a:lnTo>
                  <a:lnTo>
                    <a:pt x="5110563" y="1528963"/>
                  </a:lnTo>
                  <a:lnTo>
                    <a:pt x="0" y="1528963"/>
                  </a:lnTo>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2" name="Google Shape;392;p14"/>
            <p:cNvSpPr txBox="1"/>
            <p:nvPr/>
          </p:nvSpPr>
          <p:spPr>
            <a:xfrm>
              <a:off x="0" y="-19050"/>
              <a:ext cx="5110500" cy="15479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Procedimiento de consentimiento</a:t>
              </a:r>
              <a:endParaRPr/>
            </a:p>
          </p:txBody>
        </p:sp>
      </p:grpSp>
      <p:sp>
        <p:nvSpPr>
          <p:cNvPr id="393" name="Google Shape;393;p14"/>
          <p:cNvSpPr/>
          <p:nvPr/>
        </p:nvSpPr>
        <p:spPr>
          <a:xfrm>
            <a:off x="525653" y="4508922"/>
            <a:ext cx="6175594" cy="4346075"/>
          </a:xfrm>
          <a:custGeom>
            <a:avLst/>
            <a:gdLst/>
            <a:ahLst/>
            <a:cxnLst/>
            <a:rect l="l" t="t" r="r" b="b"/>
            <a:pathLst>
              <a:path w="6175594" h="4346075" extrusionOk="0">
                <a:moveTo>
                  <a:pt x="0" y="0"/>
                </a:moveTo>
                <a:lnTo>
                  <a:pt x="6175594" y="0"/>
                </a:lnTo>
                <a:lnTo>
                  <a:pt x="6175594" y="4346074"/>
                </a:lnTo>
                <a:lnTo>
                  <a:pt x="0" y="4346074"/>
                </a:lnTo>
                <a:lnTo>
                  <a:pt x="0" y="0"/>
                </a:lnTo>
                <a:close/>
              </a:path>
            </a:pathLst>
          </a:custGeom>
          <a:blipFill rotWithShape="1">
            <a:blip r:embed="rId6">
              <a:alphaModFix amt="2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14"/>
          <p:cNvSpPr txBox="1"/>
          <p:nvPr/>
        </p:nvSpPr>
        <p:spPr>
          <a:xfrm>
            <a:off x="6912214" y="2498234"/>
            <a:ext cx="4796957" cy="4581525"/>
          </a:xfrm>
          <a:prstGeom prst="rect">
            <a:avLst/>
          </a:prstGeom>
          <a:noFill/>
          <a:ln>
            <a:noFill/>
          </a:ln>
        </p:spPr>
        <p:txBody>
          <a:bodyPr spcFirstLastPara="1" wrap="square" lIns="0" tIns="0" rIns="0" bIns="0" anchor="t" anchorCtr="0">
            <a:spAutoFit/>
          </a:bodyPr>
          <a:lstStyle/>
          <a:p>
            <a:pPr marL="0" marR="0" lvl="0" indent="0" algn="just" rtl="0">
              <a:lnSpc>
                <a:spcPct val="120007"/>
              </a:lnSpc>
              <a:spcBef>
                <a:spcPts val="0"/>
              </a:spcBef>
              <a:spcAft>
                <a:spcPts val="0"/>
              </a:spcAft>
              <a:buNone/>
            </a:pPr>
            <a:r>
              <a:rPr lang="en-US" sz="2554">
                <a:solidFill>
                  <a:srgbClr val="FFFFFF"/>
                </a:solidFill>
                <a:latin typeface="Abhaya Libre"/>
                <a:ea typeface="Abhaya Libre"/>
                <a:cs typeface="Abhaya Libre"/>
                <a:sym typeface="Abhaya Libre"/>
              </a:rPr>
              <a:t>En determinadas áreas políticas, como la fiscalidad, el derecho de la competencia o la agricultura, la UE utiliza un método diferente: el Parlamento Europeo da su opinión, pero el Consejo de la UE tiene la última palabra.</a:t>
            </a:r>
            <a:endParaRPr/>
          </a:p>
          <a:p>
            <a:pPr marL="0" marR="0" lvl="0" indent="0" algn="just" rtl="0">
              <a:lnSpc>
                <a:spcPct val="120007"/>
              </a:lnSpc>
              <a:spcBef>
                <a:spcPts val="0"/>
              </a:spcBef>
              <a:spcAft>
                <a:spcPts val="0"/>
              </a:spcAft>
              <a:buNone/>
            </a:pPr>
            <a:r>
              <a:rPr lang="en-US" sz="2554">
                <a:solidFill>
                  <a:srgbClr val="FFFFFF"/>
                </a:solidFill>
                <a:latin typeface="Abhaya Libre"/>
                <a:ea typeface="Abhaya Libre"/>
                <a:cs typeface="Abhaya Libre"/>
                <a:sym typeface="Abhaya Libre"/>
              </a:rPr>
              <a:t>Aunque el papel del Parlamento es consultivo, aún permite la participación de los representantes de los ciudadanos antes de que se adopten las decisiones definitivas.</a:t>
            </a:r>
            <a:endParaRPr/>
          </a:p>
        </p:txBody>
      </p:sp>
      <p:sp>
        <p:nvSpPr>
          <p:cNvPr id="395" name="Google Shape;395;p14"/>
          <p:cNvSpPr txBox="1"/>
          <p:nvPr/>
        </p:nvSpPr>
        <p:spPr>
          <a:xfrm>
            <a:off x="12514442" y="4367384"/>
            <a:ext cx="4648576" cy="441007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2625">
                <a:solidFill>
                  <a:srgbClr val="FFFFFF"/>
                </a:solidFill>
                <a:latin typeface="Abhaya Libre"/>
                <a:ea typeface="Abhaya Libre"/>
                <a:cs typeface="Abhaya Libre"/>
                <a:sym typeface="Abhaya Libre"/>
              </a:rPr>
              <a:t>Se utiliza para cuestiones muy sensibles, como acuerdos internacionales o la admisión de nuevos Estados miembros. En este proceso, el Parlamento Europeo debe dar su consentimiento, pero no puede proponer enmiendas.</a:t>
            </a:r>
            <a:endParaRPr/>
          </a:p>
          <a:p>
            <a:pPr marL="0" marR="0" lvl="0" indent="0" algn="just" rtl="0">
              <a:lnSpc>
                <a:spcPct val="120000"/>
              </a:lnSpc>
              <a:spcBef>
                <a:spcPts val="0"/>
              </a:spcBef>
              <a:spcAft>
                <a:spcPts val="0"/>
              </a:spcAft>
              <a:buNone/>
            </a:pPr>
            <a:r>
              <a:rPr lang="en-US" sz="2625">
                <a:solidFill>
                  <a:srgbClr val="FFFFFF"/>
                </a:solidFill>
                <a:latin typeface="Abhaya Libre"/>
                <a:ea typeface="Abhaya Libre"/>
                <a:cs typeface="Abhaya Libre"/>
                <a:sym typeface="Abhaya Libre"/>
              </a:rPr>
              <a:t>Esto otorga al Parlamento una influencia significativa y al mismo tiempo permite una rápida toma de decisiones en áreas críticas.</a:t>
            </a:r>
            <a:endParaRPr/>
          </a:p>
        </p:txBody>
      </p:sp>
      <p:sp>
        <p:nvSpPr>
          <p:cNvPr id="396" name="Google Shape;396;p14"/>
          <p:cNvSpPr/>
          <p:nvPr/>
        </p:nvSpPr>
        <p:spPr>
          <a:xfrm>
            <a:off x="6338848" y="2203872"/>
            <a:ext cx="6175594" cy="4346075"/>
          </a:xfrm>
          <a:custGeom>
            <a:avLst/>
            <a:gdLst/>
            <a:ahLst/>
            <a:cxnLst/>
            <a:rect l="l" t="t" r="r" b="b"/>
            <a:pathLst>
              <a:path w="6175594" h="4346075" extrusionOk="0">
                <a:moveTo>
                  <a:pt x="0" y="0"/>
                </a:moveTo>
                <a:lnTo>
                  <a:pt x="6175594" y="0"/>
                </a:lnTo>
                <a:lnTo>
                  <a:pt x="6175594" y="4346074"/>
                </a:lnTo>
                <a:lnTo>
                  <a:pt x="0" y="4346074"/>
                </a:lnTo>
                <a:lnTo>
                  <a:pt x="0" y="0"/>
                </a:lnTo>
                <a:close/>
              </a:path>
            </a:pathLst>
          </a:custGeom>
          <a:blipFill rotWithShape="1">
            <a:blip r:embed="rId6">
              <a:alphaModFix amt="2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7" name="Google Shape;397;p14"/>
          <p:cNvSpPr/>
          <p:nvPr/>
        </p:nvSpPr>
        <p:spPr>
          <a:xfrm>
            <a:off x="11709172" y="3976859"/>
            <a:ext cx="6175594" cy="4346075"/>
          </a:xfrm>
          <a:custGeom>
            <a:avLst/>
            <a:gdLst/>
            <a:ahLst/>
            <a:cxnLst/>
            <a:rect l="l" t="t" r="r" b="b"/>
            <a:pathLst>
              <a:path w="6175594" h="4346075" extrusionOk="0">
                <a:moveTo>
                  <a:pt x="0" y="0"/>
                </a:moveTo>
                <a:lnTo>
                  <a:pt x="6175594" y="0"/>
                </a:lnTo>
                <a:lnTo>
                  <a:pt x="6175594" y="4346075"/>
                </a:lnTo>
                <a:lnTo>
                  <a:pt x="0" y="4346075"/>
                </a:lnTo>
                <a:lnTo>
                  <a:pt x="0" y="0"/>
                </a:lnTo>
                <a:close/>
              </a:path>
            </a:pathLst>
          </a:custGeom>
          <a:blipFill rotWithShape="1">
            <a:blip r:embed="rId6">
              <a:alphaModFix amt="2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8" name="Google Shape;398;p14"/>
          <p:cNvSpPr txBox="1"/>
          <p:nvPr/>
        </p:nvSpPr>
        <p:spPr>
          <a:xfrm>
            <a:off x="1121298" y="4367384"/>
            <a:ext cx="4984305" cy="4924425"/>
          </a:xfrm>
          <a:prstGeom prst="rect">
            <a:avLst/>
          </a:prstGeom>
          <a:noFill/>
          <a:ln>
            <a:noFill/>
          </a:ln>
        </p:spPr>
        <p:txBody>
          <a:bodyPr spcFirstLastPara="1" wrap="square" lIns="0" tIns="0" rIns="0" bIns="0" anchor="t" anchorCtr="0">
            <a:spAutoFit/>
          </a:bodyPr>
          <a:lstStyle/>
          <a:p>
            <a:pPr marL="0" marR="0" lvl="0" indent="0" algn="just" rtl="0">
              <a:lnSpc>
                <a:spcPct val="120007"/>
              </a:lnSpc>
              <a:spcBef>
                <a:spcPts val="0"/>
              </a:spcBef>
              <a:spcAft>
                <a:spcPts val="0"/>
              </a:spcAft>
              <a:buNone/>
            </a:pPr>
            <a:r>
              <a:rPr lang="en-US" sz="2694">
                <a:solidFill>
                  <a:srgbClr val="FFFFFF"/>
                </a:solidFill>
                <a:latin typeface="Abhaya Libre"/>
                <a:ea typeface="Abhaya Libre"/>
                <a:cs typeface="Abhaya Libre"/>
                <a:sym typeface="Abhaya Libre"/>
              </a:rPr>
              <a:t>El método más común para aprobar leyes de la UE. En este proceso, tanto el Parlamento Europeo como el Consejo de la UE deben aprobar una propuesta de ley, con oportunidades para enmiendas de ambas partes.</a:t>
            </a:r>
            <a:endParaRPr/>
          </a:p>
          <a:p>
            <a:pPr marL="0" marR="0" lvl="0" indent="0" algn="just" rtl="0">
              <a:lnSpc>
                <a:spcPct val="120007"/>
              </a:lnSpc>
              <a:spcBef>
                <a:spcPts val="0"/>
              </a:spcBef>
              <a:spcAft>
                <a:spcPts val="0"/>
              </a:spcAft>
              <a:buNone/>
            </a:pPr>
            <a:r>
              <a:rPr lang="en-US" sz="2694">
                <a:solidFill>
                  <a:srgbClr val="FFFFFF"/>
                </a:solidFill>
                <a:latin typeface="Abhaya Libre"/>
                <a:ea typeface="Abhaya Libre"/>
                <a:cs typeface="Abhaya Libre"/>
                <a:sym typeface="Abhaya Libre"/>
              </a:rPr>
              <a:t>Este proceso garantiza que en la legislación de la UE se tengan en cuenta los intereses tanto de los ciudadanos de la UE como de los gobiernos nacionales.</a:t>
            </a:r>
            <a:endParaRPr/>
          </a:p>
        </p:txBody>
      </p:sp>
      <p:sp>
        <p:nvSpPr>
          <p:cNvPr id="399" name="Google Shape;399;p14"/>
          <p:cNvSpPr txBox="1"/>
          <p:nvPr/>
        </p:nvSpPr>
        <p:spPr>
          <a:xfrm>
            <a:off x="1531425" y="952900"/>
            <a:ext cx="15225150" cy="942975"/>
          </a:xfrm>
          <a:prstGeom prst="rect">
            <a:avLst/>
          </a:prstGeom>
          <a:noFill/>
          <a:ln>
            <a:noFill/>
          </a:ln>
        </p:spPr>
        <p:txBody>
          <a:bodyPr spcFirstLastPara="1" wrap="square" lIns="0" tIns="0" rIns="0" bIns="0" anchor="t" anchorCtr="0">
            <a:spAutoFit/>
          </a:bodyPr>
          <a:lstStyle/>
          <a:p>
            <a:pPr marL="0" marR="0" lvl="0" indent="0" algn="l" rtl="0">
              <a:lnSpc>
                <a:spcPct val="119990"/>
              </a:lnSpc>
              <a:spcBef>
                <a:spcPts val="0"/>
              </a:spcBef>
              <a:spcAft>
                <a:spcPts val="0"/>
              </a:spcAft>
              <a:buNone/>
            </a:pPr>
            <a:r>
              <a:rPr lang="en-US" sz="6053" b="1">
                <a:solidFill>
                  <a:srgbClr val="FFFFFF"/>
                </a:solidFill>
                <a:latin typeface="Arimo"/>
                <a:ea typeface="Arimo"/>
                <a:cs typeface="Arimo"/>
                <a:sym typeface="Arimo"/>
              </a:rPr>
              <a:t>Procesos de toma de decisiones en la UE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407"/>
        <p:cNvGrpSpPr/>
        <p:nvPr/>
      </p:nvGrpSpPr>
      <p:grpSpPr>
        <a:xfrm>
          <a:off x="0" y="0"/>
          <a:ext cx="0" cy="0"/>
          <a:chOff x="0" y="0"/>
          <a:chExt cx="0" cy="0"/>
        </a:xfrm>
      </p:grpSpPr>
      <p:sp>
        <p:nvSpPr>
          <p:cNvPr id="408" name="Google Shape;408;p1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9" name="Google Shape;409;p15"/>
          <p:cNvSpPr/>
          <p:nvPr/>
        </p:nvSpPr>
        <p:spPr>
          <a:xfrm>
            <a:off x="11502372" y="3065516"/>
            <a:ext cx="7647480" cy="6618450"/>
          </a:xfrm>
          <a:custGeom>
            <a:avLst/>
            <a:gdLst/>
            <a:ahLst/>
            <a:cxnLst/>
            <a:rect l="l" t="t" r="r" b="b"/>
            <a:pathLst>
              <a:path w="7647480" h="6618450" extrusionOk="0">
                <a:moveTo>
                  <a:pt x="0" y="0"/>
                </a:moveTo>
                <a:lnTo>
                  <a:pt x="7647480" y="0"/>
                </a:lnTo>
                <a:lnTo>
                  <a:pt x="7647480" y="6618450"/>
                </a:lnTo>
                <a:lnTo>
                  <a:pt x="0" y="661845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0" name="Google Shape;410;p15"/>
          <p:cNvSpPr txBox="1"/>
          <p:nvPr/>
        </p:nvSpPr>
        <p:spPr>
          <a:xfrm>
            <a:off x="1420678" y="4203041"/>
            <a:ext cx="10441525" cy="2171700"/>
          </a:xfrm>
          <a:prstGeom prst="rect">
            <a:avLst/>
          </a:prstGeom>
          <a:noFill/>
          <a:ln>
            <a:noFill/>
          </a:ln>
        </p:spPr>
        <p:txBody>
          <a:bodyPr spcFirstLastPara="1" wrap="square" lIns="0" tIns="0" rIns="0" bIns="0" anchor="t" anchorCtr="0">
            <a:spAutoFit/>
          </a:bodyPr>
          <a:lstStyle/>
          <a:p>
            <a:pPr marL="0" marR="0" lvl="0" indent="0" algn="ctr" rtl="0">
              <a:lnSpc>
                <a:spcPct val="119997"/>
              </a:lnSpc>
              <a:spcBef>
                <a:spcPts val="0"/>
              </a:spcBef>
              <a:spcAft>
                <a:spcPts val="0"/>
              </a:spcAft>
              <a:buNone/>
            </a:pPr>
            <a:r>
              <a:rPr lang="en-US" sz="7001" b="1">
                <a:solidFill>
                  <a:srgbClr val="FFFFFF"/>
                </a:solidFill>
                <a:latin typeface="Arimo"/>
                <a:ea typeface="Arimo"/>
                <a:cs typeface="Arimo"/>
                <a:sym typeface="Arimo"/>
              </a:rPr>
              <a:t>Valores y objetivos </a:t>
            </a:r>
            <a:endParaRPr/>
          </a:p>
          <a:p>
            <a:pPr marL="0" marR="0" lvl="0" indent="0" algn="ctr" rtl="0">
              <a:lnSpc>
                <a:spcPct val="119997"/>
              </a:lnSpc>
              <a:spcBef>
                <a:spcPts val="0"/>
              </a:spcBef>
              <a:spcAft>
                <a:spcPts val="0"/>
              </a:spcAft>
              <a:buNone/>
            </a:pPr>
            <a:r>
              <a:rPr lang="en-US" sz="7001" b="1">
                <a:solidFill>
                  <a:srgbClr val="FFFFFF"/>
                </a:solidFill>
                <a:latin typeface="Arimo"/>
                <a:ea typeface="Arimo"/>
                <a:cs typeface="Arimo"/>
                <a:sym typeface="Arimo"/>
              </a:rPr>
              <a:t>de la UE </a:t>
            </a:r>
            <a:endParaRPr/>
          </a:p>
        </p:txBody>
      </p:sp>
      <p:sp>
        <p:nvSpPr>
          <p:cNvPr id="411" name="Google Shape;411;p15"/>
          <p:cNvSpPr txBox="1"/>
          <p:nvPr/>
        </p:nvSpPr>
        <p:spPr>
          <a:xfrm>
            <a:off x="3128428" y="1791328"/>
            <a:ext cx="7026025" cy="15621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0000" b="1">
                <a:solidFill>
                  <a:srgbClr val="FFFFFF"/>
                </a:solidFill>
                <a:latin typeface="Arimo"/>
                <a:ea typeface="Arimo"/>
                <a:cs typeface="Arimo"/>
                <a:sym typeface="Arimo"/>
              </a:rPr>
              <a:t>Módulo 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419"/>
        <p:cNvGrpSpPr/>
        <p:nvPr/>
      </p:nvGrpSpPr>
      <p:grpSpPr>
        <a:xfrm>
          <a:off x="0" y="0"/>
          <a:ext cx="0" cy="0"/>
          <a:chOff x="0" y="0"/>
          <a:chExt cx="0" cy="0"/>
        </a:xfrm>
      </p:grpSpPr>
      <p:sp>
        <p:nvSpPr>
          <p:cNvPr id="420" name="Google Shape;420;p1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1" name="Google Shape;421;p16"/>
          <p:cNvSpPr/>
          <p:nvPr/>
        </p:nvSpPr>
        <p:spPr>
          <a:xfrm>
            <a:off x="15287636" y="3609910"/>
            <a:ext cx="4562192" cy="3948312"/>
          </a:xfrm>
          <a:custGeom>
            <a:avLst/>
            <a:gdLst/>
            <a:ahLst/>
            <a:cxnLst/>
            <a:rect l="l" t="t" r="r" b="b"/>
            <a:pathLst>
              <a:path w="4562192" h="3948312" extrusionOk="0">
                <a:moveTo>
                  <a:pt x="0" y="0"/>
                </a:moveTo>
                <a:lnTo>
                  <a:pt x="4562192" y="0"/>
                </a:lnTo>
                <a:lnTo>
                  <a:pt x="4562192" y="3948312"/>
                </a:lnTo>
                <a:lnTo>
                  <a:pt x="0" y="394831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2" name="Google Shape;422;p16"/>
          <p:cNvSpPr/>
          <p:nvPr/>
        </p:nvSpPr>
        <p:spPr>
          <a:xfrm>
            <a:off x="0" y="4868931"/>
            <a:ext cx="8116958" cy="5418069"/>
          </a:xfrm>
          <a:custGeom>
            <a:avLst/>
            <a:gdLst/>
            <a:ahLst/>
            <a:cxnLst/>
            <a:rect l="l" t="t" r="r" b="b"/>
            <a:pathLst>
              <a:path w="8116958" h="5418069" extrusionOk="0">
                <a:moveTo>
                  <a:pt x="0" y="0"/>
                </a:moveTo>
                <a:lnTo>
                  <a:pt x="8116958" y="0"/>
                </a:lnTo>
                <a:lnTo>
                  <a:pt x="8116958" y="5418069"/>
                </a:lnTo>
                <a:lnTo>
                  <a:pt x="0" y="54180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3" name="Google Shape;423;p16"/>
          <p:cNvSpPr txBox="1"/>
          <p:nvPr/>
        </p:nvSpPr>
        <p:spPr>
          <a:xfrm>
            <a:off x="1517875" y="952900"/>
            <a:ext cx="15225150" cy="1085850"/>
          </a:xfrm>
          <a:prstGeom prst="rect">
            <a:avLst/>
          </a:prstGeom>
          <a:noFill/>
          <a:ln>
            <a:noFill/>
          </a:ln>
        </p:spPr>
        <p:txBody>
          <a:bodyPr spcFirstLastPara="1" wrap="square" lIns="0" tIns="0" rIns="0" bIns="0" anchor="t" anchorCtr="0">
            <a:spAutoFit/>
          </a:bodyPr>
          <a:lstStyle/>
          <a:p>
            <a:pPr marL="0" marR="0" lvl="0" indent="0" algn="l" rtl="0">
              <a:lnSpc>
                <a:spcPct val="120002"/>
              </a:lnSpc>
              <a:spcBef>
                <a:spcPts val="0"/>
              </a:spcBef>
              <a:spcAft>
                <a:spcPts val="0"/>
              </a:spcAft>
              <a:buNone/>
            </a:pPr>
            <a:r>
              <a:rPr lang="en-US" sz="6999" b="1">
                <a:solidFill>
                  <a:srgbClr val="FFFFFF"/>
                </a:solidFill>
                <a:latin typeface="Arimo"/>
                <a:ea typeface="Arimo"/>
                <a:cs typeface="Arimo"/>
                <a:sym typeface="Arimo"/>
              </a:rPr>
              <a:t>Valores fundamentales de la UE</a:t>
            </a:r>
            <a:endParaRPr/>
          </a:p>
        </p:txBody>
      </p:sp>
      <p:sp>
        <p:nvSpPr>
          <p:cNvPr id="424" name="Google Shape;424;p16"/>
          <p:cNvSpPr txBox="1"/>
          <p:nvPr/>
        </p:nvSpPr>
        <p:spPr>
          <a:xfrm>
            <a:off x="1517875" y="2695552"/>
            <a:ext cx="12961874" cy="1381125"/>
          </a:xfrm>
          <a:prstGeom prst="rect">
            <a:avLst/>
          </a:prstGeom>
          <a:noFill/>
          <a:ln>
            <a:noFill/>
          </a:ln>
        </p:spPr>
        <p:txBody>
          <a:bodyPr spcFirstLastPara="1" wrap="square" lIns="0" tIns="0" rIns="0" bIns="0" anchor="t" anchorCtr="0">
            <a:spAutoFit/>
          </a:bodyPr>
          <a:lstStyle/>
          <a:p>
            <a:pPr marL="0" marR="0" lvl="0" indent="0" algn="l" rtl="0">
              <a:lnSpc>
                <a:spcPct val="119980"/>
              </a:lnSpc>
              <a:spcBef>
                <a:spcPts val="0"/>
              </a:spcBef>
              <a:spcAft>
                <a:spcPts val="0"/>
              </a:spcAft>
              <a:buNone/>
            </a:pPr>
            <a:r>
              <a:rPr lang="en-US" sz="3048">
                <a:solidFill>
                  <a:srgbClr val="FFFFFF"/>
                </a:solidFill>
                <a:latin typeface="Abhaya Libre"/>
                <a:ea typeface="Abhaya Libre"/>
                <a:cs typeface="Abhaya Libre"/>
                <a:sym typeface="Abhaya Libre"/>
              </a:rPr>
              <a:t>En el corazón de la Unión Europea se encuentran unos valores fundamentales que definen su identidad y orientan sus políticas. Estos valores están consagrados en el Tratado de la Unión Europea y se reflejan en todo lo que hace la UE.</a:t>
            </a:r>
            <a:endParaRPr/>
          </a:p>
        </p:txBody>
      </p:sp>
      <p:sp>
        <p:nvSpPr>
          <p:cNvPr id="425" name="Google Shape;425;p16"/>
          <p:cNvSpPr/>
          <p:nvPr/>
        </p:nvSpPr>
        <p:spPr>
          <a:xfrm>
            <a:off x="9509054" y="4691055"/>
            <a:ext cx="2543260" cy="2543260"/>
          </a:xfrm>
          <a:custGeom>
            <a:avLst/>
            <a:gdLst/>
            <a:ahLst/>
            <a:cxnLst/>
            <a:rect l="l" t="t" r="r" b="b"/>
            <a:pathLst>
              <a:path w="2543260" h="2543260" extrusionOk="0">
                <a:moveTo>
                  <a:pt x="0" y="0"/>
                </a:moveTo>
                <a:lnTo>
                  <a:pt x="2543260" y="0"/>
                </a:lnTo>
                <a:lnTo>
                  <a:pt x="2543260" y="2543260"/>
                </a:lnTo>
                <a:lnTo>
                  <a:pt x="0" y="254326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6" name="Google Shape;426;p16"/>
          <p:cNvSpPr/>
          <p:nvPr/>
        </p:nvSpPr>
        <p:spPr>
          <a:xfrm flipH="1">
            <a:off x="-61413" y="-114432"/>
            <a:ext cx="9450000" cy="8481375"/>
          </a:xfrm>
          <a:custGeom>
            <a:avLst/>
            <a:gdLst/>
            <a:ahLst/>
            <a:cxnLst/>
            <a:rect l="l" t="t" r="r" b="b"/>
            <a:pathLst>
              <a:path w="9450000" h="8481375" extrusionOk="0">
                <a:moveTo>
                  <a:pt x="9450001" y="0"/>
                </a:moveTo>
                <a:lnTo>
                  <a:pt x="0" y="0"/>
                </a:lnTo>
                <a:lnTo>
                  <a:pt x="0" y="8481375"/>
                </a:lnTo>
                <a:lnTo>
                  <a:pt x="9450001" y="8481375"/>
                </a:lnTo>
                <a:lnTo>
                  <a:pt x="9450001" y="0"/>
                </a:lnTo>
                <a:close/>
              </a:path>
            </a:pathLst>
          </a:custGeom>
          <a:blipFill rotWithShape="1">
            <a:blip r:embed="rId7">
              <a:alphaModFix amt="1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27" name="Google Shape;427;p16"/>
          <p:cNvGrpSpPr/>
          <p:nvPr/>
        </p:nvGrpSpPr>
        <p:grpSpPr>
          <a:xfrm>
            <a:off x="8116958" y="7558222"/>
            <a:ext cx="2543260" cy="2543260"/>
            <a:chOff x="0" y="0"/>
            <a:chExt cx="3391013" cy="3391013"/>
          </a:xfrm>
        </p:grpSpPr>
        <p:sp>
          <p:nvSpPr>
            <p:cNvPr id="428" name="Google Shape;428;p16"/>
            <p:cNvSpPr/>
            <p:nvPr/>
          </p:nvSpPr>
          <p:spPr>
            <a:xfrm>
              <a:off x="0" y="0"/>
              <a:ext cx="3391013" cy="3391013"/>
            </a:xfrm>
            <a:custGeom>
              <a:avLst/>
              <a:gdLst/>
              <a:ahLst/>
              <a:cxnLst/>
              <a:rect l="l" t="t" r="r" b="b"/>
              <a:pathLst>
                <a:path w="3391013" h="3391013" extrusionOk="0">
                  <a:moveTo>
                    <a:pt x="0" y="0"/>
                  </a:moveTo>
                  <a:lnTo>
                    <a:pt x="3391013" y="0"/>
                  </a:lnTo>
                  <a:lnTo>
                    <a:pt x="3391013" y="3391013"/>
                  </a:lnTo>
                  <a:lnTo>
                    <a:pt x="0" y="33910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9" name="Google Shape;429;p16"/>
            <p:cNvSpPr txBox="1"/>
            <p:nvPr/>
          </p:nvSpPr>
          <p:spPr>
            <a:xfrm>
              <a:off x="496171" y="1085908"/>
              <a:ext cx="2398671" cy="1314447"/>
            </a:xfrm>
            <a:prstGeom prst="rect">
              <a:avLst/>
            </a:prstGeom>
            <a:noFill/>
            <a:ln>
              <a:noFill/>
            </a:ln>
          </p:spPr>
          <p:txBody>
            <a:bodyPr spcFirstLastPara="1" wrap="square" lIns="0" tIns="0" rIns="0" bIns="0" anchor="t" anchorCtr="0">
              <a:spAutoFit/>
            </a:bodyPr>
            <a:lstStyle/>
            <a:p>
              <a:pPr marL="0" marR="0" lvl="0" indent="0" algn="ctr" rtl="0">
                <a:lnSpc>
                  <a:spcPct val="94998"/>
                </a:lnSpc>
                <a:spcBef>
                  <a:spcPts val="0"/>
                </a:spcBef>
                <a:spcAft>
                  <a:spcPts val="0"/>
                </a:spcAft>
                <a:buNone/>
              </a:pPr>
              <a:r>
                <a:rPr lang="en-US" sz="3899">
                  <a:solidFill>
                    <a:srgbClr val="FFFFFF"/>
                  </a:solidFill>
                  <a:latin typeface="Cormorant Garamond"/>
                  <a:ea typeface="Cormorant Garamond"/>
                  <a:cs typeface="Cormorant Garamond"/>
                  <a:sym typeface="Cormorant Garamond"/>
                </a:rPr>
                <a:t>Dignidad humana</a:t>
              </a:r>
              <a:endParaRPr/>
            </a:p>
          </p:txBody>
        </p:sp>
      </p:grpSp>
      <p:sp>
        <p:nvSpPr>
          <p:cNvPr id="430" name="Google Shape;430;p16"/>
          <p:cNvSpPr/>
          <p:nvPr/>
        </p:nvSpPr>
        <p:spPr>
          <a:xfrm>
            <a:off x="11702297" y="6306335"/>
            <a:ext cx="2543260" cy="2543260"/>
          </a:xfrm>
          <a:custGeom>
            <a:avLst/>
            <a:gdLst/>
            <a:ahLst/>
            <a:cxnLst/>
            <a:rect l="l" t="t" r="r" b="b"/>
            <a:pathLst>
              <a:path w="2543260" h="2543260" extrusionOk="0">
                <a:moveTo>
                  <a:pt x="0" y="0"/>
                </a:moveTo>
                <a:lnTo>
                  <a:pt x="2543260" y="0"/>
                </a:lnTo>
                <a:lnTo>
                  <a:pt x="2543260" y="2543260"/>
                </a:lnTo>
                <a:lnTo>
                  <a:pt x="0" y="254326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1" name="Google Shape;431;p16"/>
          <p:cNvSpPr/>
          <p:nvPr/>
        </p:nvSpPr>
        <p:spPr>
          <a:xfrm>
            <a:off x="13444410" y="4124302"/>
            <a:ext cx="2543260" cy="2543260"/>
          </a:xfrm>
          <a:custGeom>
            <a:avLst/>
            <a:gdLst/>
            <a:ahLst/>
            <a:cxnLst/>
            <a:rect l="l" t="t" r="r" b="b"/>
            <a:pathLst>
              <a:path w="2543260" h="2543260" extrusionOk="0">
                <a:moveTo>
                  <a:pt x="0" y="0"/>
                </a:moveTo>
                <a:lnTo>
                  <a:pt x="2543260" y="0"/>
                </a:lnTo>
                <a:lnTo>
                  <a:pt x="2543260" y="2543260"/>
                </a:lnTo>
                <a:lnTo>
                  <a:pt x="0" y="254326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2" name="Google Shape;432;p16"/>
          <p:cNvSpPr/>
          <p:nvPr/>
        </p:nvSpPr>
        <p:spPr>
          <a:xfrm>
            <a:off x="14199765" y="7095313"/>
            <a:ext cx="2543260" cy="2543260"/>
          </a:xfrm>
          <a:custGeom>
            <a:avLst/>
            <a:gdLst/>
            <a:ahLst/>
            <a:cxnLst/>
            <a:rect l="l" t="t" r="r" b="b"/>
            <a:pathLst>
              <a:path w="2543260" h="2543260" extrusionOk="0">
                <a:moveTo>
                  <a:pt x="0" y="0"/>
                </a:moveTo>
                <a:lnTo>
                  <a:pt x="2543260" y="0"/>
                </a:lnTo>
                <a:lnTo>
                  <a:pt x="2543260" y="2543260"/>
                </a:lnTo>
                <a:lnTo>
                  <a:pt x="0" y="254326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3" name="Google Shape;433;p16"/>
          <p:cNvSpPr/>
          <p:nvPr/>
        </p:nvSpPr>
        <p:spPr>
          <a:xfrm>
            <a:off x="15287636" y="1581043"/>
            <a:ext cx="2543260" cy="2543260"/>
          </a:xfrm>
          <a:custGeom>
            <a:avLst/>
            <a:gdLst/>
            <a:ahLst/>
            <a:cxnLst/>
            <a:rect l="l" t="t" r="r" b="b"/>
            <a:pathLst>
              <a:path w="2543260" h="2543260" extrusionOk="0">
                <a:moveTo>
                  <a:pt x="0" y="0"/>
                </a:moveTo>
                <a:lnTo>
                  <a:pt x="2543260" y="0"/>
                </a:lnTo>
                <a:lnTo>
                  <a:pt x="2543260" y="2543259"/>
                </a:lnTo>
                <a:lnTo>
                  <a:pt x="0" y="254325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4" name="Google Shape;434;p16"/>
          <p:cNvSpPr/>
          <p:nvPr/>
        </p:nvSpPr>
        <p:spPr>
          <a:xfrm>
            <a:off x="14670249" y="3209337"/>
            <a:ext cx="801147" cy="801147"/>
          </a:xfrm>
          <a:custGeom>
            <a:avLst/>
            <a:gdLst/>
            <a:ahLst/>
            <a:cxnLst/>
            <a:rect l="l" t="t" r="r" b="b"/>
            <a:pathLst>
              <a:path w="801147" h="801147" extrusionOk="0">
                <a:moveTo>
                  <a:pt x="0" y="0"/>
                </a:moveTo>
                <a:lnTo>
                  <a:pt x="801146" y="0"/>
                </a:lnTo>
                <a:lnTo>
                  <a:pt x="801146" y="801146"/>
                </a:lnTo>
                <a:lnTo>
                  <a:pt x="0" y="8011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5" name="Google Shape;435;p16"/>
          <p:cNvSpPr txBox="1"/>
          <p:nvPr/>
        </p:nvSpPr>
        <p:spPr>
          <a:xfrm>
            <a:off x="9881182" y="5762661"/>
            <a:ext cx="1799003" cy="495298"/>
          </a:xfrm>
          <a:prstGeom prst="rect">
            <a:avLst/>
          </a:prstGeom>
          <a:noFill/>
          <a:ln>
            <a:noFill/>
          </a:ln>
        </p:spPr>
        <p:txBody>
          <a:bodyPr spcFirstLastPara="1" wrap="square" lIns="0" tIns="0" rIns="0" bIns="0" anchor="t" anchorCtr="0">
            <a:spAutoFit/>
          </a:bodyPr>
          <a:lstStyle/>
          <a:p>
            <a:pPr marL="0" marR="0" lvl="0" indent="0" algn="ctr" rtl="0">
              <a:lnSpc>
                <a:spcPct val="94998"/>
              </a:lnSpc>
              <a:spcBef>
                <a:spcPts val="0"/>
              </a:spcBef>
              <a:spcAft>
                <a:spcPts val="0"/>
              </a:spcAft>
              <a:buNone/>
            </a:pPr>
            <a:r>
              <a:rPr lang="en-US" sz="3899">
                <a:solidFill>
                  <a:srgbClr val="FFFFFF"/>
                </a:solidFill>
                <a:latin typeface="Cormorant Garamond"/>
                <a:ea typeface="Cormorant Garamond"/>
                <a:cs typeface="Cormorant Garamond"/>
                <a:sym typeface="Cormorant Garamond"/>
              </a:rPr>
              <a:t>Libertad</a:t>
            </a:r>
            <a:endParaRPr/>
          </a:p>
        </p:txBody>
      </p:sp>
      <p:sp>
        <p:nvSpPr>
          <p:cNvPr id="436" name="Google Shape;436;p16"/>
          <p:cNvSpPr txBox="1"/>
          <p:nvPr/>
        </p:nvSpPr>
        <p:spPr>
          <a:xfrm>
            <a:off x="11911257" y="7329565"/>
            <a:ext cx="2125340" cy="495298"/>
          </a:xfrm>
          <a:prstGeom prst="rect">
            <a:avLst/>
          </a:prstGeom>
          <a:noFill/>
          <a:ln>
            <a:noFill/>
          </a:ln>
        </p:spPr>
        <p:txBody>
          <a:bodyPr spcFirstLastPara="1" wrap="square" lIns="0" tIns="0" rIns="0" bIns="0" anchor="t" anchorCtr="0">
            <a:spAutoFit/>
          </a:bodyPr>
          <a:lstStyle/>
          <a:p>
            <a:pPr marL="0" marR="0" lvl="0" indent="0" algn="ctr" rtl="0">
              <a:lnSpc>
                <a:spcPct val="94998"/>
              </a:lnSpc>
              <a:spcBef>
                <a:spcPts val="0"/>
              </a:spcBef>
              <a:spcAft>
                <a:spcPts val="0"/>
              </a:spcAft>
              <a:buNone/>
            </a:pPr>
            <a:r>
              <a:rPr lang="en-US" sz="3899">
                <a:solidFill>
                  <a:srgbClr val="FFFFFF"/>
                </a:solidFill>
                <a:latin typeface="Cormorant Garamond"/>
                <a:ea typeface="Cormorant Garamond"/>
                <a:cs typeface="Cormorant Garamond"/>
                <a:sym typeface="Cormorant Garamond"/>
              </a:rPr>
              <a:t>Democracia</a:t>
            </a:r>
            <a:endParaRPr/>
          </a:p>
        </p:txBody>
      </p:sp>
      <p:sp>
        <p:nvSpPr>
          <p:cNvPr id="437" name="Google Shape;437;p16"/>
          <p:cNvSpPr txBox="1"/>
          <p:nvPr/>
        </p:nvSpPr>
        <p:spPr>
          <a:xfrm>
            <a:off x="13816538" y="5195908"/>
            <a:ext cx="1799003" cy="495298"/>
          </a:xfrm>
          <a:prstGeom prst="rect">
            <a:avLst/>
          </a:prstGeom>
          <a:noFill/>
          <a:ln>
            <a:noFill/>
          </a:ln>
        </p:spPr>
        <p:txBody>
          <a:bodyPr spcFirstLastPara="1" wrap="square" lIns="0" tIns="0" rIns="0" bIns="0" anchor="t" anchorCtr="0">
            <a:spAutoFit/>
          </a:bodyPr>
          <a:lstStyle/>
          <a:p>
            <a:pPr marL="0" marR="0" lvl="0" indent="0" algn="ctr" rtl="0">
              <a:lnSpc>
                <a:spcPct val="94998"/>
              </a:lnSpc>
              <a:spcBef>
                <a:spcPts val="0"/>
              </a:spcBef>
              <a:spcAft>
                <a:spcPts val="0"/>
              </a:spcAft>
              <a:buNone/>
            </a:pPr>
            <a:r>
              <a:rPr lang="en-US" sz="3899">
                <a:solidFill>
                  <a:srgbClr val="FFFFFF"/>
                </a:solidFill>
                <a:latin typeface="Cormorant Garamond"/>
                <a:ea typeface="Cormorant Garamond"/>
                <a:cs typeface="Cormorant Garamond"/>
                <a:sym typeface="Cormorant Garamond"/>
              </a:rPr>
              <a:t>Igualdad</a:t>
            </a:r>
            <a:endParaRPr/>
          </a:p>
        </p:txBody>
      </p:sp>
      <p:sp>
        <p:nvSpPr>
          <p:cNvPr id="438" name="Google Shape;438;p16"/>
          <p:cNvSpPr txBox="1"/>
          <p:nvPr/>
        </p:nvSpPr>
        <p:spPr>
          <a:xfrm>
            <a:off x="14571893" y="7933556"/>
            <a:ext cx="1799003" cy="962023"/>
          </a:xfrm>
          <a:prstGeom prst="rect">
            <a:avLst/>
          </a:prstGeom>
          <a:noFill/>
          <a:ln>
            <a:noFill/>
          </a:ln>
        </p:spPr>
        <p:txBody>
          <a:bodyPr spcFirstLastPara="1" wrap="square" lIns="0" tIns="0" rIns="0" bIns="0" anchor="t" anchorCtr="0">
            <a:spAutoFit/>
          </a:bodyPr>
          <a:lstStyle/>
          <a:p>
            <a:pPr marL="0" marR="0" lvl="0" indent="0" algn="ctr" rtl="0">
              <a:lnSpc>
                <a:spcPct val="94998"/>
              </a:lnSpc>
              <a:spcBef>
                <a:spcPts val="0"/>
              </a:spcBef>
              <a:spcAft>
                <a:spcPts val="0"/>
              </a:spcAft>
              <a:buNone/>
            </a:pPr>
            <a:r>
              <a:rPr lang="en-US" sz="3899">
                <a:solidFill>
                  <a:srgbClr val="FFFFFF"/>
                </a:solidFill>
                <a:latin typeface="Cormorant Garamond"/>
                <a:ea typeface="Cormorant Garamond"/>
                <a:cs typeface="Cormorant Garamond"/>
                <a:sym typeface="Cormorant Garamond"/>
              </a:rPr>
              <a:t>Estado de derecho</a:t>
            </a:r>
            <a:endParaRPr/>
          </a:p>
        </p:txBody>
      </p:sp>
      <p:sp>
        <p:nvSpPr>
          <p:cNvPr id="439" name="Google Shape;439;p16"/>
          <p:cNvSpPr txBox="1"/>
          <p:nvPr/>
        </p:nvSpPr>
        <p:spPr>
          <a:xfrm>
            <a:off x="15659764" y="2419286"/>
            <a:ext cx="1799003" cy="962023"/>
          </a:xfrm>
          <a:prstGeom prst="rect">
            <a:avLst/>
          </a:prstGeom>
          <a:noFill/>
          <a:ln>
            <a:noFill/>
          </a:ln>
        </p:spPr>
        <p:txBody>
          <a:bodyPr spcFirstLastPara="1" wrap="square" lIns="0" tIns="0" rIns="0" bIns="0" anchor="t" anchorCtr="0">
            <a:spAutoFit/>
          </a:bodyPr>
          <a:lstStyle/>
          <a:p>
            <a:pPr marL="0" marR="0" lvl="0" indent="0" algn="ctr" rtl="0">
              <a:lnSpc>
                <a:spcPct val="94998"/>
              </a:lnSpc>
              <a:spcBef>
                <a:spcPts val="0"/>
              </a:spcBef>
              <a:spcAft>
                <a:spcPts val="0"/>
              </a:spcAft>
              <a:buNone/>
            </a:pPr>
            <a:r>
              <a:rPr lang="en-US" sz="3899">
                <a:solidFill>
                  <a:srgbClr val="FFFFFF"/>
                </a:solidFill>
                <a:latin typeface="Cormorant Garamond"/>
                <a:ea typeface="Cormorant Garamond"/>
                <a:cs typeface="Cormorant Garamond"/>
                <a:sym typeface="Cormorant Garamond"/>
              </a:rPr>
              <a:t>Derechos humanos</a:t>
            </a:r>
            <a:endParaRPr/>
          </a:p>
        </p:txBody>
      </p:sp>
      <p:sp>
        <p:nvSpPr>
          <p:cNvPr id="440" name="Google Shape;440;p16"/>
          <p:cNvSpPr/>
          <p:nvPr/>
        </p:nvSpPr>
        <p:spPr>
          <a:xfrm>
            <a:off x="11702297" y="5857386"/>
            <a:ext cx="801147" cy="801147"/>
          </a:xfrm>
          <a:custGeom>
            <a:avLst/>
            <a:gdLst/>
            <a:ahLst/>
            <a:cxnLst/>
            <a:rect l="l" t="t" r="r" b="b"/>
            <a:pathLst>
              <a:path w="801147" h="801147" extrusionOk="0">
                <a:moveTo>
                  <a:pt x="0" y="0"/>
                </a:moveTo>
                <a:lnTo>
                  <a:pt x="801146" y="0"/>
                </a:lnTo>
                <a:lnTo>
                  <a:pt x="801146" y="801146"/>
                </a:lnTo>
                <a:lnTo>
                  <a:pt x="0" y="8011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p16"/>
          <p:cNvSpPr/>
          <p:nvPr/>
        </p:nvSpPr>
        <p:spPr>
          <a:xfrm>
            <a:off x="13770747" y="8558288"/>
            <a:ext cx="801147" cy="801147"/>
          </a:xfrm>
          <a:custGeom>
            <a:avLst/>
            <a:gdLst/>
            <a:ahLst/>
            <a:cxnLst/>
            <a:rect l="l" t="t" r="r" b="b"/>
            <a:pathLst>
              <a:path w="801147" h="801147" extrusionOk="0">
                <a:moveTo>
                  <a:pt x="0" y="0"/>
                </a:moveTo>
                <a:lnTo>
                  <a:pt x="801146" y="0"/>
                </a:lnTo>
                <a:lnTo>
                  <a:pt x="801146" y="801146"/>
                </a:lnTo>
                <a:lnTo>
                  <a:pt x="0" y="8011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16"/>
          <p:cNvSpPr/>
          <p:nvPr/>
        </p:nvSpPr>
        <p:spPr>
          <a:xfrm>
            <a:off x="17029749" y="1237603"/>
            <a:ext cx="801147" cy="801147"/>
          </a:xfrm>
          <a:custGeom>
            <a:avLst/>
            <a:gdLst/>
            <a:ahLst/>
            <a:cxnLst/>
            <a:rect l="l" t="t" r="r" b="b"/>
            <a:pathLst>
              <a:path w="801147" h="801147" extrusionOk="0">
                <a:moveTo>
                  <a:pt x="0" y="0"/>
                </a:moveTo>
                <a:lnTo>
                  <a:pt x="801147" y="0"/>
                </a:lnTo>
                <a:lnTo>
                  <a:pt x="801147" y="801147"/>
                </a:lnTo>
                <a:lnTo>
                  <a:pt x="0" y="80114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16"/>
          <p:cNvSpPr/>
          <p:nvPr/>
        </p:nvSpPr>
        <p:spPr>
          <a:xfrm>
            <a:off x="15659764" y="5100658"/>
            <a:ext cx="801147" cy="801147"/>
          </a:xfrm>
          <a:custGeom>
            <a:avLst/>
            <a:gdLst/>
            <a:ahLst/>
            <a:cxnLst/>
            <a:rect l="l" t="t" r="r" b="b"/>
            <a:pathLst>
              <a:path w="801147" h="801147" extrusionOk="0">
                <a:moveTo>
                  <a:pt x="0" y="0"/>
                </a:moveTo>
                <a:lnTo>
                  <a:pt x="801147" y="0"/>
                </a:lnTo>
                <a:lnTo>
                  <a:pt x="801147" y="801147"/>
                </a:lnTo>
                <a:lnTo>
                  <a:pt x="0" y="80114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16"/>
          <p:cNvSpPr/>
          <p:nvPr/>
        </p:nvSpPr>
        <p:spPr>
          <a:xfrm>
            <a:off x="10380111" y="7966370"/>
            <a:ext cx="801147" cy="801147"/>
          </a:xfrm>
          <a:custGeom>
            <a:avLst/>
            <a:gdLst/>
            <a:ahLst/>
            <a:cxnLst/>
            <a:rect l="l" t="t" r="r" b="b"/>
            <a:pathLst>
              <a:path w="801147" h="801147" extrusionOk="0">
                <a:moveTo>
                  <a:pt x="0" y="0"/>
                </a:moveTo>
                <a:lnTo>
                  <a:pt x="801146" y="0"/>
                </a:lnTo>
                <a:lnTo>
                  <a:pt x="801146" y="801146"/>
                </a:lnTo>
                <a:lnTo>
                  <a:pt x="0" y="8011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16"/>
          <p:cNvSpPr/>
          <p:nvPr/>
        </p:nvSpPr>
        <p:spPr>
          <a:xfrm>
            <a:off x="15186524" y="3667059"/>
            <a:ext cx="801147" cy="801147"/>
          </a:xfrm>
          <a:custGeom>
            <a:avLst/>
            <a:gdLst/>
            <a:ahLst/>
            <a:cxnLst/>
            <a:rect l="l" t="t" r="r" b="b"/>
            <a:pathLst>
              <a:path w="801147" h="801147" extrusionOk="0">
                <a:moveTo>
                  <a:pt x="0" y="0"/>
                </a:moveTo>
                <a:lnTo>
                  <a:pt x="801146" y="0"/>
                </a:lnTo>
                <a:lnTo>
                  <a:pt x="801146" y="801147"/>
                </a:lnTo>
                <a:lnTo>
                  <a:pt x="0" y="80114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16"/>
          <p:cNvSpPr/>
          <p:nvPr/>
        </p:nvSpPr>
        <p:spPr>
          <a:xfrm>
            <a:off x="11393603" y="6658532"/>
            <a:ext cx="801147" cy="801147"/>
          </a:xfrm>
          <a:custGeom>
            <a:avLst/>
            <a:gdLst/>
            <a:ahLst/>
            <a:cxnLst/>
            <a:rect l="l" t="t" r="r" b="b"/>
            <a:pathLst>
              <a:path w="801147" h="801147" extrusionOk="0">
                <a:moveTo>
                  <a:pt x="0" y="0"/>
                </a:moveTo>
                <a:lnTo>
                  <a:pt x="801147" y="0"/>
                </a:lnTo>
                <a:lnTo>
                  <a:pt x="801147" y="801147"/>
                </a:lnTo>
                <a:lnTo>
                  <a:pt x="0" y="80114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7" name="Google Shape;447;p16"/>
          <p:cNvSpPr/>
          <p:nvPr/>
        </p:nvSpPr>
        <p:spPr>
          <a:xfrm>
            <a:off x="17088848" y="8958861"/>
            <a:ext cx="1142621" cy="1142621"/>
          </a:xfrm>
          <a:custGeom>
            <a:avLst/>
            <a:gdLst/>
            <a:ahLst/>
            <a:cxnLst/>
            <a:rect l="l" t="t" r="r" b="b"/>
            <a:pathLst>
              <a:path w="1142621" h="1142621" extrusionOk="0">
                <a:moveTo>
                  <a:pt x="0" y="0"/>
                </a:moveTo>
                <a:lnTo>
                  <a:pt x="1142621" y="0"/>
                </a:lnTo>
                <a:lnTo>
                  <a:pt x="1142621" y="1142621"/>
                </a:lnTo>
                <a:lnTo>
                  <a:pt x="0" y="114262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8" name="Google Shape;448;p16"/>
          <p:cNvSpPr/>
          <p:nvPr/>
        </p:nvSpPr>
        <p:spPr>
          <a:xfrm>
            <a:off x="17887427" y="8729025"/>
            <a:ext cx="801147" cy="801147"/>
          </a:xfrm>
          <a:custGeom>
            <a:avLst/>
            <a:gdLst/>
            <a:ahLst/>
            <a:cxnLst/>
            <a:rect l="l" t="t" r="r" b="b"/>
            <a:pathLst>
              <a:path w="801147" h="801147" extrusionOk="0">
                <a:moveTo>
                  <a:pt x="0" y="0"/>
                </a:moveTo>
                <a:lnTo>
                  <a:pt x="801146" y="0"/>
                </a:lnTo>
                <a:lnTo>
                  <a:pt x="801146" y="801146"/>
                </a:lnTo>
                <a:lnTo>
                  <a:pt x="0" y="8011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p16"/>
          <p:cNvSpPr/>
          <p:nvPr/>
        </p:nvSpPr>
        <p:spPr>
          <a:xfrm>
            <a:off x="16629176" y="7757141"/>
            <a:ext cx="801147" cy="801147"/>
          </a:xfrm>
          <a:custGeom>
            <a:avLst/>
            <a:gdLst/>
            <a:ahLst/>
            <a:cxnLst/>
            <a:rect l="l" t="t" r="r" b="b"/>
            <a:pathLst>
              <a:path w="801147" h="801147" extrusionOk="0">
                <a:moveTo>
                  <a:pt x="0" y="0"/>
                </a:moveTo>
                <a:lnTo>
                  <a:pt x="801147" y="0"/>
                </a:lnTo>
                <a:lnTo>
                  <a:pt x="801147" y="801147"/>
                </a:lnTo>
                <a:lnTo>
                  <a:pt x="0" y="80114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0" name="Google Shape;450;p16"/>
          <p:cNvSpPr/>
          <p:nvPr/>
        </p:nvSpPr>
        <p:spPr>
          <a:xfrm>
            <a:off x="14785950" y="227553"/>
            <a:ext cx="801147" cy="801147"/>
          </a:xfrm>
          <a:custGeom>
            <a:avLst/>
            <a:gdLst/>
            <a:ahLst/>
            <a:cxnLst/>
            <a:rect l="l" t="t" r="r" b="b"/>
            <a:pathLst>
              <a:path w="801147" h="801147" extrusionOk="0">
                <a:moveTo>
                  <a:pt x="0" y="0"/>
                </a:moveTo>
                <a:lnTo>
                  <a:pt x="801147" y="0"/>
                </a:lnTo>
                <a:lnTo>
                  <a:pt x="801147" y="801147"/>
                </a:lnTo>
                <a:lnTo>
                  <a:pt x="0" y="80114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1" name="Google Shape;451;p16"/>
          <p:cNvSpPr/>
          <p:nvPr/>
        </p:nvSpPr>
        <p:spPr>
          <a:xfrm>
            <a:off x="15587097" y="-173020"/>
            <a:ext cx="801147" cy="801147"/>
          </a:xfrm>
          <a:custGeom>
            <a:avLst/>
            <a:gdLst/>
            <a:ahLst/>
            <a:cxnLst/>
            <a:rect l="l" t="t" r="r" b="b"/>
            <a:pathLst>
              <a:path w="801147" h="801147" extrusionOk="0">
                <a:moveTo>
                  <a:pt x="0" y="0"/>
                </a:moveTo>
                <a:lnTo>
                  <a:pt x="801146" y="0"/>
                </a:lnTo>
                <a:lnTo>
                  <a:pt x="801146" y="801147"/>
                </a:lnTo>
                <a:lnTo>
                  <a:pt x="0" y="80114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16"/>
          <p:cNvSpPr/>
          <p:nvPr/>
        </p:nvSpPr>
        <p:spPr>
          <a:xfrm>
            <a:off x="16588383" y="-233494"/>
            <a:ext cx="1643087" cy="1643087"/>
          </a:xfrm>
          <a:custGeom>
            <a:avLst/>
            <a:gdLst/>
            <a:ahLst/>
            <a:cxnLst/>
            <a:rect l="l" t="t" r="r" b="b"/>
            <a:pathLst>
              <a:path w="1643087" h="1643087" extrusionOk="0">
                <a:moveTo>
                  <a:pt x="0" y="0"/>
                </a:moveTo>
                <a:lnTo>
                  <a:pt x="1643086" y="0"/>
                </a:lnTo>
                <a:lnTo>
                  <a:pt x="1643086" y="1643087"/>
                </a:lnTo>
                <a:lnTo>
                  <a:pt x="0" y="164308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460"/>
        <p:cNvGrpSpPr/>
        <p:nvPr/>
      </p:nvGrpSpPr>
      <p:grpSpPr>
        <a:xfrm>
          <a:off x="0" y="0"/>
          <a:ext cx="0" cy="0"/>
          <a:chOff x="0" y="0"/>
          <a:chExt cx="0" cy="0"/>
        </a:xfrm>
      </p:grpSpPr>
      <p:sp>
        <p:nvSpPr>
          <p:cNvPr id="461" name="Google Shape;461;p1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2" name="Google Shape;462;p17"/>
          <p:cNvSpPr/>
          <p:nvPr/>
        </p:nvSpPr>
        <p:spPr>
          <a:xfrm flipH="1">
            <a:off x="13498734" y="-2325849"/>
            <a:ext cx="6690796" cy="7773390"/>
          </a:xfrm>
          <a:custGeom>
            <a:avLst/>
            <a:gdLst/>
            <a:ahLst/>
            <a:cxnLst/>
            <a:rect l="l" t="t" r="r" b="b"/>
            <a:pathLst>
              <a:path w="6690796" h="7773390" extrusionOk="0">
                <a:moveTo>
                  <a:pt x="6690796" y="0"/>
                </a:moveTo>
                <a:lnTo>
                  <a:pt x="0" y="0"/>
                </a:lnTo>
                <a:lnTo>
                  <a:pt x="0" y="7773390"/>
                </a:lnTo>
                <a:lnTo>
                  <a:pt x="6690796" y="7773390"/>
                </a:lnTo>
                <a:lnTo>
                  <a:pt x="6690796"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3" name="Google Shape;463;p17"/>
          <p:cNvSpPr/>
          <p:nvPr/>
        </p:nvSpPr>
        <p:spPr>
          <a:xfrm flipH="1">
            <a:off x="-61413" y="-114432"/>
            <a:ext cx="9450000" cy="8481375"/>
          </a:xfrm>
          <a:custGeom>
            <a:avLst/>
            <a:gdLst/>
            <a:ahLst/>
            <a:cxnLst/>
            <a:rect l="l" t="t" r="r" b="b"/>
            <a:pathLst>
              <a:path w="9450000" h="8481375" extrusionOk="0">
                <a:moveTo>
                  <a:pt x="9450001" y="0"/>
                </a:moveTo>
                <a:lnTo>
                  <a:pt x="0" y="0"/>
                </a:lnTo>
                <a:lnTo>
                  <a:pt x="0" y="8481375"/>
                </a:lnTo>
                <a:lnTo>
                  <a:pt x="9450001" y="8481375"/>
                </a:lnTo>
                <a:lnTo>
                  <a:pt x="9450001" y="0"/>
                </a:lnTo>
                <a:close/>
              </a:path>
            </a:pathLst>
          </a:custGeom>
          <a:blipFill rotWithShape="1">
            <a:blip r:embed="rId5">
              <a:alphaModFix amt="1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17"/>
          <p:cNvSpPr txBox="1"/>
          <p:nvPr/>
        </p:nvSpPr>
        <p:spPr>
          <a:xfrm>
            <a:off x="1517875" y="952900"/>
            <a:ext cx="15225150" cy="1085850"/>
          </a:xfrm>
          <a:prstGeom prst="rect">
            <a:avLst/>
          </a:prstGeom>
          <a:noFill/>
          <a:ln>
            <a:noFill/>
          </a:ln>
        </p:spPr>
        <p:txBody>
          <a:bodyPr spcFirstLastPara="1" wrap="square" lIns="0" tIns="0" rIns="0" bIns="0" anchor="t" anchorCtr="0">
            <a:spAutoFit/>
          </a:bodyPr>
          <a:lstStyle/>
          <a:p>
            <a:pPr marL="0" marR="0" lvl="0" indent="0" algn="l" rtl="0">
              <a:lnSpc>
                <a:spcPct val="120002"/>
              </a:lnSpc>
              <a:spcBef>
                <a:spcPts val="0"/>
              </a:spcBef>
              <a:spcAft>
                <a:spcPts val="0"/>
              </a:spcAft>
              <a:buNone/>
            </a:pPr>
            <a:r>
              <a:rPr lang="en-US" sz="6999" b="1">
                <a:solidFill>
                  <a:srgbClr val="FFFFFF"/>
                </a:solidFill>
                <a:latin typeface="Arimo"/>
                <a:ea typeface="Arimo"/>
                <a:cs typeface="Arimo"/>
                <a:sym typeface="Arimo"/>
              </a:rPr>
              <a:t>Valores fundamentales de la UE</a:t>
            </a:r>
            <a:endParaRPr/>
          </a:p>
        </p:txBody>
      </p:sp>
      <p:sp>
        <p:nvSpPr>
          <p:cNvPr id="465" name="Google Shape;465;p17"/>
          <p:cNvSpPr txBox="1"/>
          <p:nvPr/>
        </p:nvSpPr>
        <p:spPr>
          <a:xfrm>
            <a:off x="1275634" y="3762375"/>
            <a:ext cx="4949337" cy="549592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En el centro de todas las acciones y políticas de la UE, la UE garantiza el respeto de los derechos humanos y la dignidad inviolable de cada persona.</a:t>
            </a:r>
            <a:endParaRPr/>
          </a:p>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Este valor sustenta las políticas sociales de la UE y los esfuerzos en materia de derechos humanos, garantizando la protección contra la explotación y la violencia.</a:t>
            </a:r>
            <a:endParaRPr/>
          </a:p>
        </p:txBody>
      </p:sp>
      <p:sp>
        <p:nvSpPr>
          <p:cNvPr id="466" name="Google Shape;466;p17"/>
          <p:cNvSpPr txBox="1"/>
          <p:nvPr/>
        </p:nvSpPr>
        <p:spPr>
          <a:xfrm>
            <a:off x="1275634" y="2884885"/>
            <a:ext cx="4949337" cy="704850"/>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US" sz="4553" b="1">
                <a:solidFill>
                  <a:srgbClr val="FFFFFF"/>
                </a:solidFill>
                <a:latin typeface="Arimo"/>
                <a:ea typeface="Arimo"/>
                <a:cs typeface="Arimo"/>
                <a:sym typeface="Arimo"/>
              </a:rPr>
              <a:t>Dignidad humana</a:t>
            </a:r>
            <a:endParaRPr/>
          </a:p>
        </p:txBody>
      </p:sp>
      <p:sp>
        <p:nvSpPr>
          <p:cNvPr id="467" name="Google Shape;467;p17"/>
          <p:cNvSpPr txBox="1"/>
          <p:nvPr/>
        </p:nvSpPr>
        <p:spPr>
          <a:xfrm>
            <a:off x="6788763" y="3762375"/>
            <a:ext cx="4442064" cy="412432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libertad de movimiento, expresión, pensamiento y asociación está garantizada para todos los ciudadanos de la UE.</a:t>
            </a:r>
            <a:endParaRPr/>
          </a:p>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UE defiende las libertades individuales y garantiza su protección en todos los Estados miembros.</a:t>
            </a:r>
            <a:endParaRPr/>
          </a:p>
        </p:txBody>
      </p:sp>
      <p:sp>
        <p:nvSpPr>
          <p:cNvPr id="468" name="Google Shape;468;p17"/>
          <p:cNvSpPr txBox="1"/>
          <p:nvPr/>
        </p:nvSpPr>
        <p:spPr>
          <a:xfrm>
            <a:off x="6789335" y="2884885"/>
            <a:ext cx="4163550" cy="742950"/>
          </a:xfrm>
          <a:prstGeom prst="rect">
            <a:avLst/>
          </a:prstGeom>
          <a:noFill/>
          <a:ln>
            <a:noFill/>
          </a:ln>
        </p:spPr>
        <p:txBody>
          <a:bodyPr spcFirstLastPara="1" wrap="square" lIns="0" tIns="0" rIns="0" bIns="0" anchor="t" anchorCtr="0">
            <a:spAutoFit/>
          </a:bodyPr>
          <a:lstStyle/>
          <a:p>
            <a:pPr marL="0" marR="0" lvl="0" indent="0" algn="ctr" rtl="0">
              <a:lnSpc>
                <a:spcPct val="119979"/>
              </a:lnSpc>
              <a:spcBef>
                <a:spcPts val="0"/>
              </a:spcBef>
              <a:spcAft>
                <a:spcPts val="0"/>
              </a:spcAft>
              <a:buNone/>
            </a:pPr>
            <a:r>
              <a:rPr lang="en-US" sz="4800" b="1">
                <a:solidFill>
                  <a:srgbClr val="FFFFFF"/>
                </a:solidFill>
                <a:latin typeface="Arimo"/>
                <a:ea typeface="Arimo"/>
                <a:cs typeface="Arimo"/>
                <a:sym typeface="Arimo"/>
              </a:rPr>
              <a:t>Libertad</a:t>
            </a:r>
            <a:endParaRPr/>
          </a:p>
        </p:txBody>
      </p:sp>
      <p:sp>
        <p:nvSpPr>
          <p:cNvPr id="469" name="Google Shape;469;p17"/>
          <p:cNvSpPr txBox="1"/>
          <p:nvPr/>
        </p:nvSpPr>
        <p:spPr>
          <a:xfrm>
            <a:off x="12050549" y="3762375"/>
            <a:ext cx="4934716" cy="458152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UE se basa en la democracia representativa. Los ciudadanos eligen directamente al Parlamento Europeo y sus derechos son defendidos por instituciones que promueven la gobernanza democrática.</a:t>
            </a:r>
            <a:endParaRPr/>
          </a:p>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UE también apoya los principios democráticos en todo el mundo.</a:t>
            </a:r>
            <a:endParaRPr/>
          </a:p>
        </p:txBody>
      </p:sp>
      <p:sp>
        <p:nvSpPr>
          <p:cNvPr id="470" name="Google Shape;470;p17"/>
          <p:cNvSpPr txBox="1"/>
          <p:nvPr/>
        </p:nvSpPr>
        <p:spPr>
          <a:xfrm>
            <a:off x="12297448" y="2884885"/>
            <a:ext cx="4163550" cy="742950"/>
          </a:xfrm>
          <a:prstGeom prst="rect">
            <a:avLst/>
          </a:prstGeom>
          <a:noFill/>
          <a:ln>
            <a:noFill/>
          </a:ln>
        </p:spPr>
        <p:txBody>
          <a:bodyPr spcFirstLastPara="1" wrap="square" lIns="0" tIns="0" rIns="0" bIns="0" anchor="t" anchorCtr="0">
            <a:spAutoFit/>
          </a:bodyPr>
          <a:lstStyle/>
          <a:p>
            <a:pPr marL="0" marR="0" lvl="0" indent="0" algn="ctr" rtl="0">
              <a:lnSpc>
                <a:spcPct val="119979"/>
              </a:lnSpc>
              <a:spcBef>
                <a:spcPts val="0"/>
              </a:spcBef>
              <a:spcAft>
                <a:spcPts val="0"/>
              </a:spcAft>
              <a:buNone/>
            </a:pPr>
            <a:r>
              <a:rPr lang="en-US" sz="4800" b="1">
                <a:solidFill>
                  <a:srgbClr val="FFFFFF"/>
                </a:solidFill>
                <a:latin typeface="Arimo"/>
                <a:ea typeface="Arimo"/>
                <a:cs typeface="Arimo"/>
                <a:sym typeface="Arimo"/>
              </a:rPr>
              <a:t>Democracia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478"/>
        <p:cNvGrpSpPr/>
        <p:nvPr/>
      </p:nvGrpSpPr>
      <p:grpSpPr>
        <a:xfrm>
          <a:off x="0" y="0"/>
          <a:ext cx="0" cy="0"/>
          <a:chOff x="0" y="0"/>
          <a:chExt cx="0" cy="0"/>
        </a:xfrm>
      </p:grpSpPr>
      <p:sp>
        <p:nvSpPr>
          <p:cNvPr id="479" name="Google Shape;479;p18"/>
          <p:cNvSpPr/>
          <p:nvPr/>
        </p:nvSpPr>
        <p:spPr>
          <a:xfrm>
            <a:off x="0" y="-5700"/>
            <a:ext cx="18288000" cy="10286940"/>
          </a:xfrm>
          <a:custGeom>
            <a:avLst/>
            <a:gdLst/>
            <a:ahLst/>
            <a:cxnLst/>
            <a:rect l="l" t="t" r="r" b="b"/>
            <a:pathLst>
              <a:path w="18288000" h="10286940" extrusionOk="0">
                <a:moveTo>
                  <a:pt x="0" y="0"/>
                </a:moveTo>
                <a:lnTo>
                  <a:pt x="18288000" y="0"/>
                </a:lnTo>
                <a:lnTo>
                  <a:pt x="18288000" y="10286940"/>
                </a:lnTo>
                <a:lnTo>
                  <a:pt x="0" y="10286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0" name="Google Shape;480;p18"/>
          <p:cNvSpPr/>
          <p:nvPr/>
        </p:nvSpPr>
        <p:spPr>
          <a:xfrm>
            <a:off x="16417741" y="8098770"/>
            <a:ext cx="3133775" cy="3266764"/>
          </a:xfrm>
          <a:custGeom>
            <a:avLst/>
            <a:gdLst/>
            <a:ahLst/>
            <a:cxnLst/>
            <a:rect l="l" t="t" r="r" b="b"/>
            <a:pathLst>
              <a:path w="3133775" h="3266764" extrusionOk="0">
                <a:moveTo>
                  <a:pt x="0" y="0"/>
                </a:moveTo>
                <a:lnTo>
                  <a:pt x="3133775" y="0"/>
                </a:lnTo>
                <a:lnTo>
                  <a:pt x="3133775" y="3266764"/>
                </a:lnTo>
                <a:lnTo>
                  <a:pt x="0" y="32667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1" name="Google Shape;481;p18"/>
          <p:cNvSpPr/>
          <p:nvPr/>
        </p:nvSpPr>
        <p:spPr>
          <a:xfrm flipH="1">
            <a:off x="-61413" y="-114432"/>
            <a:ext cx="9450000" cy="8481375"/>
          </a:xfrm>
          <a:custGeom>
            <a:avLst/>
            <a:gdLst/>
            <a:ahLst/>
            <a:cxnLst/>
            <a:rect l="l" t="t" r="r" b="b"/>
            <a:pathLst>
              <a:path w="9450000" h="8481375" extrusionOk="0">
                <a:moveTo>
                  <a:pt x="9450001" y="0"/>
                </a:moveTo>
                <a:lnTo>
                  <a:pt x="0" y="0"/>
                </a:lnTo>
                <a:lnTo>
                  <a:pt x="0" y="8481375"/>
                </a:lnTo>
                <a:lnTo>
                  <a:pt x="9450001" y="8481375"/>
                </a:lnTo>
                <a:lnTo>
                  <a:pt x="9450001" y="0"/>
                </a:lnTo>
                <a:close/>
              </a:path>
            </a:pathLst>
          </a:custGeom>
          <a:blipFill rotWithShape="1">
            <a:blip r:embed="rId5">
              <a:alphaModFix amt="1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2" name="Google Shape;482;p18"/>
          <p:cNvSpPr txBox="1"/>
          <p:nvPr/>
        </p:nvSpPr>
        <p:spPr>
          <a:xfrm>
            <a:off x="1517875" y="952900"/>
            <a:ext cx="15225150" cy="1085850"/>
          </a:xfrm>
          <a:prstGeom prst="rect">
            <a:avLst/>
          </a:prstGeom>
          <a:noFill/>
          <a:ln>
            <a:noFill/>
          </a:ln>
        </p:spPr>
        <p:txBody>
          <a:bodyPr spcFirstLastPara="1" wrap="square" lIns="0" tIns="0" rIns="0" bIns="0" anchor="t" anchorCtr="0">
            <a:spAutoFit/>
          </a:bodyPr>
          <a:lstStyle/>
          <a:p>
            <a:pPr marL="0" marR="0" lvl="0" indent="0" algn="l" rtl="0">
              <a:lnSpc>
                <a:spcPct val="120002"/>
              </a:lnSpc>
              <a:spcBef>
                <a:spcPts val="0"/>
              </a:spcBef>
              <a:spcAft>
                <a:spcPts val="0"/>
              </a:spcAft>
              <a:buNone/>
            </a:pPr>
            <a:r>
              <a:rPr lang="en-US" sz="6999" b="1">
                <a:solidFill>
                  <a:srgbClr val="FFFFFF"/>
                </a:solidFill>
                <a:latin typeface="Arimo"/>
                <a:ea typeface="Arimo"/>
                <a:cs typeface="Arimo"/>
                <a:sym typeface="Arimo"/>
              </a:rPr>
              <a:t>Valores fundamentales de la UE</a:t>
            </a:r>
            <a:endParaRPr/>
          </a:p>
        </p:txBody>
      </p:sp>
      <p:sp>
        <p:nvSpPr>
          <p:cNvPr id="483" name="Google Shape;483;p18"/>
          <p:cNvSpPr txBox="1"/>
          <p:nvPr/>
        </p:nvSpPr>
        <p:spPr>
          <a:xfrm>
            <a:off x="1540562" y="3986049"/>
            <a:ext cx="4436330" cy="458152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UE se esfuerza por eliminar la discriminación y promover la igualdad entre todos los ciudadanos.</a:t>
            </a:r>
            <a:endParaRPr/>
          </a:p>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igualdad de género y la igualdad de acceso al empleo, la educación y la participación política son pilares de la política de la UE.</a:t>
            </a:r>
            <a:endParaRPr/>
          </a:p>
        </p:txBody>
      </p:sp>
      <p:sp>
        <p:nvSpPr>
          <p:cNvPr id="484" name="Google Shape;484;p18"/>
          <p:cNvSpPr txBox="1"/>
          <p:nvPr/>
        </p:nvSpPr>
        <p:spPr>
          <a:xfrm>
            <a:off x="1540562" y="2794234"/>
            <a:ext cx="4163550" cy="742950"/>
          </a:xfrm>
          <a:prstGeom prst="rect">
            <a:avLst/>
          </a:prstGeom>
          <a:noFill/>
          <a:ln>
            <a:noFill/>
          </a:ln>
        </p:spPr>
        <p:txBody>
          <a:bodyPr spcFirstLastPara="1" wrap="square" lIns="0" tIns="0" rIns="0" bIns="0" anchor="t" anchorCtr="0">
            <a:spAutoFit/>
          </a:bodyPr>
          <a:lstStyle/>
          <a:p>
            <a:pPr marL="0" marR="0" lvl="0" indent="0" algn="ctr" rtl="0">
              <a:lnSpc>
                <a:spcPct val="119979"/>
              </a:lnSpc>
              <a:spcBef>
                <a:spcPts val="0"/>
              </a:spcBef>
              <a:spcAft>
                <a:spcPts val="0"/>
              </a:spcAft>
              <a:buNone/>
            </a:pPr>
            <a:r>
              <a:rPr lang="en-US" sz="4800" b="1">
                <a:solidFill>
                  <a:srgbClr val="FFFFFF"/>
                </a:solidFill>
                <a:latin typeface="Arimo"/>
                <a:ea typeface="Arimo"/>
                <a:cs typeface="Arimo"/>
                <a:sym typeface="Arimo"/>
              </a:rPr>
              <a:t>Igualdad</a:t>
            </a:r>
            <a:endParaRPr/>
          </a:p>
        </p:txBody>
      </p:sp>
      <p:sp>
        <p:nvSpPr>
          <p:cNvPr id="485" name="Google Shape;485;p18"/>
          <p:cNvSpPr txBox="1"/>
          <p:nvPr/>
        </p:nvSpPr>
        <p:spPr>
          <a:xfrm>
            <a:off x="6797187" y="3995574"/>
            <a:ext cx="4163550" cy="4533900"/>
          </a:xfrm>
          <a:prstGeom prst="rect">
            <a:avLst/>
          </a:prstGeom>
          <a:noFill/>
          <a:ln>
            <a:noFill/>
          </a:ln>
        </p:spPr>
        <p:txBody>
          <a:bodyPr spcFirstLastPara="1" wrap="square" lIns="0" tIns="0" rIns="0" bIns="0" anchor="t" anchorCtr="0">
            <a:spAutoFit/>
          </a:bodyPr>
          <a:lstStyle/>
          <a:p>
            <a:pPr marL="0" marR="0" lvl="1" indent="0" algn="just" rtl="0">
              <a:lnSpc>
                <a:spcPct val="120006"/>
              </a:lnSpc>
              <a:spcBef>
                <a:spcPts val="0"/>
              </a:spcBef>
              <a:spcAft>
                <a:spcPts val="0"/>
              </a:spcAft>
              <a:buNone/>
            </a:pPr>
            <a:r>
              <a:rPr lang="en-US" sz="2999" b="0" i="0" u="none" strike="noStrike" cap="none">
                <a:solidFill>
                  <a:srgbClr val="FFFFFF"/>
                </a:solidFill>
                <a:latin typeface="Abhaya Libre"/>
                <a:ea typeface="Abhaya Libre"/>
                <a:cs typeface="Abhaya Libre"/>
                <a:sym typeface="Abhaya Libre"/>
              </a:rPr>
              <a:t>Garantiza que las leyes se apliquen de forma igualitaria y justa en todos los Estados miembros.</a:t>
            </a:r>
            <a:endParaRPr/>
          </a:p>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UE garantiza que se respeten los procesos legales y que los Estados miembros respeten la independencia del poder judicial.</a:t>
            </a:r>
            <a:endParaRPr/>
          </a:p>
        </p:txBody>
      </p:sp>
      <p:sp>
        <p:nvSpPr>
          <p:cNvPr id="486" name="Google Shape;486;p18"/>
          <p:cNvSpPr txBox="1"/>
          <p:nvPr/>
        </p:nvSpPr>
        <p:spPr>
          <a:xfrm>
            <a:off x="6798332" y="2422759"/>
            <a:ext cx="4607419" cy="1428750"/>
          </a:xfrm>
          <a:prstGeom prst="rect">
            <a:avLst/>
          </a:prstGeom>
          <a:noFill/>
          <a:ln>
            <a:noFill/>
          </a:ln>
        </p:spPr>
        <p:txBody>
          <a:bodyPr spcFirstLastPara="1" wrap="square" lIns="0" tIns="0" rIns="0" bIns="0" anchor="t" anchorCtr="0">
            <a:spAutoFit/>
          </a:bodyPr>
          <a:lstStyle/>
          <a:p>
            <a:pPr marL="0" marR="0" lvl="0" indent="0" algn="ctr" rtl="0">
              <a:lnSpc>
                <a:spcPct val="119987"/>
              </a:lnSpc>
              <a:spcBef>
                <a:spcPts val="0"/>
              </a:spcBef>
              <a:spcAft>
                <a:spcPts val="0"/>
              </a:spcAft>
              <a:buNone/>
            </a:pPr>
            <a:r>
              <a:rPr lang="en-US" sz="4653" b="1">
                <a:solidFill>
                  <a:srgbClr val="FFFFFF"/>
                </a:solidFill>
                <a:latin typeface="Arimo"/>
                <a:ea typeface="Arimo"/>
                <a:cs typeface="Arimo"/>
                <a:sym typeface="Arimo"/>
              </a:rPr>
              <a:t>Estado de derecho</a:t>
            </a:r>
            <a:endParaRPr/>
          </a:p>
        </p:txBody>
      </p:sp>
      <p:sp>
        <p:nvSpPr>
          <p:cNvPr id="487" name="Google Shape;487;p18"/>
          <p:cNvSpPr txBox="1"/>
          <p:nvPr/>
        </p:nvSpPr>
        <p:spPr>
          <a:xfrm>
            <a:off x="11779888" y="4209886"/>
            <a:ext cx="4963137" cy="458152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Carta de Derechos Fundamentales de la UE describe los derechos básicos que corresponden a todo ciudadano.</a:t>
            </a:r>
            <a:endParaRPr/>
          </a:p>
          <a:p>
            <a:pPr marL="0" marR="0" lvl="1" indent="0" algn="just"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La UE también promueve los derechos humanos a nivel mundial a través de su política exterior y sus programas de ayuda al desarrollo.</a:t>
            </a:r>
            <a:endParaRPr/>
          </a:p>
        </p:txBody>
      </p:sp>
      <p:sp>
        <p:nvSpPr>
          <p:cNvPr id="488" name="Google Shape;488;p18"/>
          <p:cNvSpPr txBox="1"/>
          <p:nvPr/>
        </p:nvSpPr>
        <p:spPr>
          <a:xfrm>
            <a:off x="12017039" y="2422759"/>
            <a:ext cx="4163550" cy="1428750"/>
          </a:xfrm>
          <a:prstGeom prst="rect">
            <a:avLst/>
          </a:prstGeom>
          <a:noFill/>
          <a:ln>
            <a:noFill/>
          </a:ln>
        </p:spPr>
        <p:txBody>
          <a:bodyPr spcFirstLastPara="1" wrap="square" lIns="0" tIns="0" rIns="0" bIns="0" anchor="t" anchorCtr="0">
            <a:spAutoFit/>
          </a:bodyPr>
          <a:lstStyle/>
          <a:p>
            <a:pPr marL="0" marR="0" lvl="0" indent="0" algn="ctr" rtl="0">
              <a:lnSpc>
                <a:spcPct val="119987"/>
              </a:lnSpc>
              <a:spcBef>
                <a:spcPts val="0"/>
              </a:spcBef>
              <a:spcAft>
                <a:spcPts val="0"/>
              </a:spcAft>
              <a:buNone/>
            </a:pPr>
            <a:r>
              <a:rPr lang="en-US" sz="4653" b="1">
                <a:solidFill>
                  <a:srgbClr val="FFFFFF"/>
                </a:solidFill>
                <a:latin typeface="Arimo"/>
                <a:ea typeface="Arimo"/>
                <a:cs typeface="Arimo"/>
                <a:sym typeface="Arimo"/>
              </a:rPr>
              <a:t>Derechos humanos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496"/>
        <p:cNvGrpSpPr/>
        <p:nvPr/>
      </p:nvGrpSpPr>
      <p:grpSpPr>
        <a:xfrm>
          <a:off x="0" y="0"/>
          <a:ext cx="0" cy="0"/>
          <a:chOff x="0" y="0"/>
          <a:chExt cx="0" cy="0"/>
        </a:xfrm>
      </p:grpSpPr>
      <p:sp>
        <p:nvSpPr>
          <p:cNvPr id="497" name="Google Shape;497;p1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8" name="Google Shape;498;p19"/>
          <p:cNvSpPr/>
          <p:nvPr/>
        </p:nvSpPr>
        <p:spPr>
          <a:xfrm>
            <a:off x="6038485" y="2038750"/>
            <a:ext cx="6814123" cy="6405368"/>
          </a:xfrm>
          <a:custGeom>
            <a:avLst/>
            <a:gdLst/>
            <a:ahLst/>
            <a:cxnLst/>
            <a:rect l="l" t="t" r="r" b="b"/>
            <a:pathLst>
              <a:path w="6814123" h="6405368" extrusionOk="0">
                <a:moveTo>
                  <a:pt x="0" y="0"/>
                </a:moveTo>
                <a:lnTo>
                  <a:pt x="6814124" y="0"/>
                </a:lnTo>
                <a:lnTo>
                  <a:pt x="6814124" y="6405368"/>
                </a:lnTo>
                <a:lnTo>
                  <a:pt x="0" y="6405368"/>
                </a:lnTo>
                <a:lnTo>
                  <a:pt x="0" y="0"/>
                </a:lnTo>
                <a:close/>
              </a:path>
            </a:pathLst>
          </a:custGeom>
          <a:blipFill rotWithShape="1">
            <a:blip r:embed="rId4">
              <a:alphaModFix amt="2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9" name="Google Shape;499;p19"/>
          <p:cNvSpPr/>
          <p:nvPr/>
        </p:nvSpPr>
        <p:spPr>
          <a:xfrm>
            <a:off x="12039540" y="531022"/>
            <a:ext cx="1920447" cy="1862833"/>
          </a:xfrm>
          <a:custGeom>
            <a:avLst/>
            <a:gdLst/>
            <a:ahLst/>
            <a:cxnLst/>
            <a:rect l="l" t="t" r="r" b="b"/>
            <a:pathLst>
              <a:path w="1920447" h="1862833" extrusionOk="0">
                <a:moveTo>
                  <a:pt x="0" y="0"/>
                </a:moveTo>
                <a:lnTo>
                  <a:pt x="1920446" y="0"/>
                </a:lnTo>
                <a:lnTo>
                  <a:pt x="1920446" y="1862834"/>
                </a:lnTo>
                <a:lnTo>
                  <a:pt x="0" y="186283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0" name="Google Shape;500;p19"/>
          <p:cNvSpPr/>
          <p:nvPr/>
        </p:nvSpPr>
        <p:spPr>
          <a:xfrm>
            <a:off x="15338853" y="2304861"/>
            <a:ext cx="1920447" cy="1795618"/>
          </a:xfrm>
          <a:custGeom>
            <a:avLst/>
            <a:gdLst/>
            <a:ahLst/>
            <a:cxnLst/>
            <a:rect l="l" t="t" r="r" b="b"/>
            <a:pathLst>
              <a:path w="1920447" h="1795618" extrusionOk="0">
                <a:moveTo>
                  <a:pt x="0" y="0"/>
                </a:moveTo>
                <a:lnTo>
                  <a:pt x="1920447" y="0"/>
                </a:lnTo>
                <a:lnTo>
                  <a:pt x="1920447" y="1795617"/>
                </a:lnTo>
                <a:lnTo>
                  <a:pt x="0" y="179561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1" name="Google Shape;501;p19"/>
          <p:cNvSpPr/>
          <p:nvPr/>
        </p:nvSpPr>
        <p:spPr>
          <a:xfrm>
            <a:off x="-105504" y="2640744"/>
            <a:ext cx="2268409" cy="2300034"/>
          </a:xfrm>
          <a:custGeom>
            <a:avLst/>
            <a:gdLst/>
            <a:ahLst/>
            <a:cxnLst/>
            <a:rect l="l" t="t" r="r" b="b"/>
            <a:pathLst>
              <a:path w="2268409" h="2300034" extrusionOk="0">
                <a:moveTo>
                  <a:pt x="0" y="0"/>
                </a:moveTo>
                <a:lnTo>
                  <a:pt x="2268408" y="0"/>
                </a:lnTo>
                <a:lnTo>
                  <a:pt x="2268408" y="2300034"/>
                </a:lnTo>
                <a:lnTo>
                  <a:pt x="0" y="230003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2" name="Google Shape;502;p19"/>
          <p:cNvSpPr/>
          <p:nvPr/>
        </p:nvSpPr>
        <p:spPr>
          <a:xfrm>
            <a:off x="14179061" y="5551819"/>
            <a:ext cx="1983514" cy="2238098"/>
          </a:xfrm>
          <a:custGeom>
            <a:avLst/>
            <a:gdLst/>
            <a:ahLst/>
            <a:cxnLst/>
            <a:rect l="l" t="t" r="r" b="b"/>
            <a:pathLst>
              <a:path w="1983514" h="2238098" extrusionOk="0">
                <a:moveTo>
                  <a:pt x="0" y="0"/>
                </a:moveTo>
                <a:lnTo>
                  <a:pt x="1983515" y="0"/>
                </a:lnTo>
                <a:lnTo>
                  <a:pt x="1983515" y="2238098"/>
                </a:lnTo>
                <a:lnTo>
                  <a:pt x="0" y="223809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3" name="Google Shape;503;p19"/>
          <p:cNvSpPr/>
          <p:nvPr/>
        </p:nvSpPr>
        <p:spPr>
          <a:xfrm>
            <a:off x="15988634" y="8110579"/>
            <a:ext cx="2136849" cy="2176421"/>
          </a:xfrm>
          <a:custGeom>
            <a:avLst/>
            <a:gdLst/>
            <a:ahLst/>
            <a:cxnLst/>
            <a:rect l="l" t="t" r="r" b="b"/>
            <a:pathLst>
              <a:path w="2136849" h="2176421" extrusionOk="0">
                <a:moveTo>
                  <a:pt x="0" y="0"/>
                </a:moveTo>
                <a:lnTo>
                  <a:pt x="2136850" y="0"/>
                </a:lnTo>
                <a:lnTo>
                  <a:pt x="2136850" y="2176421"/>
                </a:lnTo>
                <a:lnTo>
                  <a:pt x="0" y="217642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4" name="Google Shape;504;p19"/>
          <p:cNvSpPr/>
          <p:nvPr/>
        </p:nvSpPr>
        <p:spPr>
          <a:xfrm>
            <a:off x="2591030" y="4914333"/>
            <a:ext cx="1917127" cy="2103843"/>
          </a:xfrm>
          <a:custGeom>
            <a:avLst/>
            <a:gdLst/>
            <a:ahLst/>
            <a:cxnLst/>
            <a:rect l="l" t="t" r="r" b="b"/>
            <a:pathLst>
              <a:path w="1917127" h="2103843" extrusionOk="0">
                <a:moveTo>
                  <a:pt x="0" y="0"/>
                </a:moveTo>
                <a:lnTo>
                  <a:pt x="1917127" y="0"/>
                </a:lnTo>
                <a:lnTo>
                  <a:pt x="1917127" y="2103843"/>
                </a:lnTo>
                <a:lnTo>
                  <a:pt x="0" y="210384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19"/>
          <p:cNvSpPr/>
          <p:nvPr/>
        </p:nvSpPr>
        <p:spPr>
          <a:xfrm>
            <a:off x="389669" y="7345277"/>
            <a:ext cx="2283513" cy="2941723"/>
          </a:xfrm>
          <a:custGeom>
            <a:avLst/>
            <a:gdLst/>
            <a:ahLst/>
            <a:cxnLst/>
            <a:rect l="l" t="t" r="r" b="b"/>
            <a:pathLst>
              <a:path w="2283513" h="2941723" extrusionOk="0">
                <a:moveTo>
                  <a:pt x="0" y="0"/>
                </a:moveTo>
                <a:lnTo>
                  <a:pt x="2283512" y="0"/>
                </a:lnTo>
                <a:lnTo>
                  <a:pt x="2283512" y="2941723"/>
                </a:lnTo>
                <a:lnTo>
                  <a:pt x="0" y="2941723"/>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6" name="Google Shape;506;p19"/>
          <p:cNvSpPr txBox="1"/>
          <p:nvPr/>
        </p:nvSpPr>
        <p:spPr>
          <a:xfrm>
            <a:off x="5112509" y="3193144"/>
            <a:ext cx="8062981" cy="347662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300">
                <a:solidFill>
                  <a:srgbClr val="FFFFFF"/>
                </a:solidFill>
                <a:latin typeface="Abhaya Libre"/>
                <a:ea typeface="Abhaya Libre"/>
                <a:cs typeface="Abhaya Libre"/>
                <a:sym typeface="Abhaya Libre"/>
              </a:rPr>
              <a:t>La Unión Europea se fundó con el objetivo de promover la paz, la estabilidad y la prosperidad entre sus Estados miembros y fuera de ellos. Sus objetivos están delineados en el Tratado de la Unión Europea (TUE) y orientan todas las políticas y acciones que emprende la UE.</a:t>
            </a:r>
            <a:endParaRPr/>
          </a:p>
        </p:txBody>
      </p:sp>
      <p:sp>
        <p:nvSpPr>
          <p:cNvPr id="507" name="Google Shape;507;p19"/>
          <p:cNvSpPr txBox="1"/>
          <p:nvPr/>
        </p:nvSpPr>
        <p:spPr>
          <a:xfrm>
            <a:off x="1531425" y="952900"/>
            <a:ext cx="11321184" cy="1085850"/>
          </a:xfrm>
          <a:prstGeom prst="rect">
            <a:avLst/>
          </a:prstGeom>
          <a:noFill/>
          <a:ln>
            <a:noFill/>
          </a:ln>
        </p:spPr>
        <p:txBody>
          <a:bodyPr spcFirstLastPara="1" wrap="square" lIns="0" tIns="0" rIns="0" bIns="0" anchor="t" anchorCtr="0">
            <a:spAutoFit/>
          </a:bodyPr>
          <a:lstStyle/>
          <a:p>
            <a:pPr marL="0" marR="0" lvl="0" indent="0" algn="l" rtl="0">
              <a:lnSpc>
                <a:spcPct val="120002"/>
              </a:lnSpc>
              <a:spcBef>
                <a:spcPts val="0"/>
              </a:spcBef>
              <a:spcAft>
                <a:spcPts val="0"/>
              </a:spcAft>
              <a:buNone/>
            </a:pPr>
            <a:r>
              <a:rPr lang="en-US" sz="6999" b="1">
                <a:solidFill>
                  <a:srgbClr val="FFFFFF"/>
                </a:solidFill>
                <a:latin typeface="Arimo"/>
                <a:ea typeface="Arimo"/>
                <a:cs typeface="Arimo"/>
                <a:sym typeface="Arimo"/>
              </a:rPr>
              <a:t>Objetivos de la UE</a:t>
            </a:r>
            <a:endParaRPr/>
          </a:p>
        </p:txBody>
      </p:sp>
      <p:sp>
        <p:nvSpPr>
          <p:cNvPr id="508" name="Google Shape;508;p19"/>
          <p:cNvSpPr txBox="1"/>
          <p:nvPr/>
        </p:nvSpPr>
        <p:spPr>
          <a:xfrm>
            <a:off x="5112509" y="7780392"/>
            <a:ext cx="8062981" cy="1238250"/>
          </a:xfrm>
          <a:prstGeom prst="rect">
            <a:avLst/>
          </a:prstGeom>
          <a:noFill/>
          <a:ln>
            <a:noFill/>
          </a:ln>
        </p:spPr>
        <p:txBody>
          <a:bodyPr spcFirstLastPara="1" wrap="square" lIns="0" tIns="0" rIns="0" bIns="0" anchor="t" anchorCtr="0">
            <a:spAutoFit/>
          </a:bodyPr>
          <a:lstStyle/>
          <a:p>
            <a:pPr marL="0" marR="0" lvl="0" indent="0" algn="ctr" rtl="0">
              <a:lnSpc>
                <a:spcPct val="120007"/>
              </a:lnSpc>
              <a:spcBef>
                <a:spcPts val="0"/>
              </a:spcBef>
              <a:spcAft>
                <a:spcPts val="0"/>
              </a:spcAft>
              <a:buNone/>
            </a:pPr>
            <a:r>
              <a:rPr lang="en-US" sz="2694">
                <a:solidFill>
                  <a:srgbClr val="E3DE1C"/>
                </a:solidFill>
                <a:latin typeface="Abhaya Libre"/>
                <a:ea typeface="Abhaya Libre"/>
                <a:cs typeface="Abhaya Libre"/>
                <a:sym typeface="Abhaya Libre"/>
              </a:rPr>
              <a:t>¿Puedes nombrar o adivinar alguno de los objetivos clave que guían a la Unión Europea? ¿Qué crees que la UE pretende lograr para sus ciudadanos y para el mundo?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516"/>
        <p:cNvGrpSpPr/>
        <p:nvPr/>
      </p:nvGrpSpPr>
      <p:grpSpPr>
        <a:xfrm>
          <a:off x="0" y="0"/>
          <a:ext cx="0" cy="0"/>
          <a:chOff x="0" y="0"/>
          <a:chExt cx="0" cy="0"/>
        </a:xfrm>
      </p:grpSpPr>
      <p:sp>
        <p:nvSpPr>
          <p:cNvPr id="517" name="Google Shape;517;p2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8" name="Google Shape;518;p20"/>
          <p:cNvSpPr/>
          <p:nvPr/>
        </p:nvSpPr>
        <p:spPr>
          <a:xfrm>
            <a:off x="14317872" y="6858656"/>
            <a:ext cx="5088186" cy="5127230"/>
          </a:xfrm>
          <a:custGeom>
            <a:avLst/>
            <a:gdLst/>
            <a:ahLst/>
            <a:cxnLst/>
            <a:rect l="l" t="t" r="r" b="b"/>
            <a:pathLst>
              <a:path w="5088186" h="5127230" extrusionOk="0">
                <a:moveTo>
                  <a:pt x="0" y="0"/>
                </a:moveTo>
                <a:lnTo>
                  <a:pt x="5088186" y="0"/>
                </a:lnTo>
                <a:lnTo>
                  <a:pt x="5088186" y="5127230"/>
                </a:lnTo>
                <a:lnTo>
                  <a:pt x="0" y="512723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9" name="Google Shape;519;p20"/>
          <p:cNvSpPr/>
          <p:nvPr/>
        </p:nvSpPr>
        <p:spPr>
          <a:xfrm>
            <a:off x="7138207" y="3086100"/>
            <a:ext cx="4011586" cy="4114800"/>
          </a:xfrm>
          <a:custGeom>
            <a:avLst/>
            <a:gdLst/>
            <a:ahLst/>
            <a:cxnLst/>
            <a:rect l="l" t="t" r="r" b="b"/>
            <a:pathLst>
              <a:path w="4011586" h="4114800" extrusionOk="0">
                <a:moveTo>
                  <a:pt x="0" y="0"/>
                </a:moveTo>
                <a:lnTo>
                  <a:pt x="4011586" y="0"/>
                </a:lnTo>
                <a:lnTo>
                  <a:pt x="4011586" y="4114800"/>
                </a:lnTo>
                <a:lnTo>
                  <a:pt x="0" y="4114800"/>
                </a:lnTo>
                <a:lnTo>
                  <a:pt x="0" y="0"/>
                </a:lnTo>
                <a:close/>
              </a:path>
            </a:pathLst>
          </a:custGeom>
          <a:blipFill rotWithShape="1">
            <a:blip r:embed="rId5">
              <a:alphaModFix amt="29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0" name="Google Shape;520;p20"/>
          <p:cNvSpPr/>
          <p:nvPr/>
        </p:nvSpPr>
        <p:spPr>
          <a:xfrm>
            <a:off x="315021" y="291240"/>
            <a:ext cx="17657958" cy="9704520"/>
          </a:xfrm>
          <a:custGeom>
            <a:avLst/>
            <a:gdLst/>
            <a:ahLst/>
            <a:cxnLst/>
            <a:rect l="l" t="t" r="r" b="b"/>
            <a:pathLst>
              <a:path w="17657958" h="9704520" extrusionOk="0">
                <a:moveTo>
                  <a:pt x="0" y="0"/>
                </a:moveTo>
                <a:lnTo>
                  <a:pt x="17657958" y="0"/>
                </a:lnTo>
                <a:lnTo>
                  <a:pt x="17657958" y="9704520"/>
                </a:lnTo>
                <a:lnTo>
                  <a:pt x="0" y="970452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1" name="Google Shape;521;p20"/>
          <p:cNvSpPr txBox="1"/>
          <p:nvPr/>
        </p:nvSpPr>
        <p:spPr>
          <a:xfrm>
            <a:off x="6655247" y="4429125"/>
            <a:ext cx="4977505" cy="14287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700" b="1">
                <a:solidFill>
                  <a:srgbClr val="FFFFFF"/>
                </a:solidFill>
                <a:latin typeface="Arial"/>
                <a:ea typeface="Arial"/>
                <a:cs typeface="Arial"/>
                <a:sym typeface="Arial"/>
              </a:rPr>
              <a:t>Objetivos</a:t>
            </a:r>
            <a:endParaRPr/>
          </a:p>
          <a:p>
            <a:pPr marL="0" marR="0" lvl="0" indent="0" algn="ctr" rtl="0">
              <a:lnSpc>
                <a:spcPct val="120000"/>
              </a:lnSpc>
              <a:spcBef>
                <a:spcPts val="0"/>
              </a:spcBef>
              <a:spcAft>
                <a:spcPts val="0"/>
              </a:spcAft>
              <a:buNone/>
            </a:pPr>
            <a:r>
              <a:rPr lang="en-US" sz="4700" b="1">
                <a:solidFill>
                  <a:srgbClr val="FFFFFF"/>
                </a:solidFill>
                <a:latin typeface="Arial"/>
                <a:ea typeface="Arial"/>
                <a:cs typeface="Arial"/>
                <a:sym typeface="Arial"/>
              </a:rPr>
              <a:t>de la UE</a:t>
            </a:r>
            <a:endParaRPr/>
          </a:p>
        </p:txBody>
      </p:sp>
      <p:sp>
        <p:nvSpPr>
          <p:cNvPr id="522" name="Google Shape;522;p20"/>
          <p:cNvSpPr txBox="1"/>
          <p:nvPr/>
        </p:nvSpPr>
        <p:spPr>
          <a:xfrm>
            <a:off x="650433" y="505427"/>
            <a:ext cx="4890245" cy="39236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601">
                <a:solidFill>
                  <a:srgbClr val="FFFFFF"/>
                </a:solidFill>
                <a:latin typeface="Abhaya Libre"/>
                <a:ea typeface="Abhaya Libre"/>
                <a:cs typeface="Abhaya Libre"/>
                <a:sym typeface="Abhaya Libre"/>
              </a:rPr>
              <a:t>La Unión Europea se creó con el objetivo de garantizar una paz duradera en todos sus Estados miembros, en particular tras la devastación provocada por la Segunda Guerra Mundial. Al fomentar la cooperación y la unidad, la UE pretende prevenir los conflictos mediante la diplomacia, el diálogo y la acción colectiva, y hace de la paz uno de sus objetivos principales.</a:t>
            </a:r>
            <a:endParaRPr/>
          </a:p>
        </p:txBody>
      </p:sp>
      <p:sp>
        <p:nvSpPr>
          <p:cNvPr id="523" name="Google Shape;523;p20"/>
          <p:cNvSpPr txBox="1"/>
          <p:nvPr/>
        </p:nvSpPr>
        <p:spPr>
          <a:xfrm>
            <a:off x="6402456" y="2862515"/>
            <a:ext cx="1561009" cy="828675"/>
          </a:xfrm>
          <a:prstGeom prst="rect">
            <a:avLst/>
          </a:prstGeom>
          <a:noFill/>
          <a:ln>
            <a:noFill/>
          </a:ln>
        </p:spPr>
        <p:txBody>
          <a:bodyPr spcFirstLastPara="1" wrap="square" lIns="0" tIns="0" rIns="0" bIns="0" anchor="t" anchorCtr="0">
            <a:spAutoFit/>
          </a:bodyPr>
          <a:lstStyle/>
          <a:p>
            <a:pPr marL="0" marR="0" lvl="0" indent="0" algn="ctr" rtl="0">
              <a:lnSpc>
                <a:spcPct val="120003"/>
              </a:lnSpc>
              <a:spcBef>
                <a:spcPts val="0"/>
              </a:spcBef>
              <a:spcAft>
                <a:spcPts val="0"/>
              </a:spcAft>
              <a:buNone/>
            </a:pPr>
            <a:r>
              <a:rPr lang="en-US" sz="5499" b="1">
                <a:solidFill>
                  <a:srgbClr val="FFFFFF"/>
                </a:solidFill>
                <a:latin typeface="Cormorant Garamond"/>
                <a:ea typeface="Cormorant Garamond"/>
                <a:cs typeface="Cormorant Garamond"/>
                <a:sym typeface="Cormorant Garamond"/>
              </a:rPr>
              <a:t>Paz</a:t>
            </a:r>
            <a:endParaRPr/>
          </a:p>
        </p:txBody>
      </p:sp>
      <p:sp>
        <p:nvSpPr>
          <p:cNvPr id="524" name="Google Shape;524;p20"/>
          <p:cNvSpPr txBox="1"/>
          <p:nvPr/>
        </p:nvSpPr>
        <p:spPr>
          <a:xfrm>
            <a:off x="6041697" y="6644345"/>
            <a:ext cx="2282527" cy="69532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500" b="1">
                <a:solidFill>
                  <a:srgbClr val="FFFFFF"/>
                </a:solidFill>
                <a:latin typeface="Cormorant Garamond"/>
                <a:ea typeface="Cormorant Garamond"/>
                <a:cs typeface="Cormorant Garamond"/>
                <a:sym typeface="Cormorant Garamond"/>
              </a:rPr>
              <a:t>Seguridad</a:t>
            </a:r>
            <a:endParaRPr/>
          </a:p>
        </p:txBody>
      </p:sp>
      <p:sp>
        <p:nvSpPr>
          <p:cNvPr id="525" name="Google Shape;525;p20"/>
          <p:cNvSpPr txBox="1"/>
          <p:nvPr/>
        </p:nvSpPr>
        <p:spPr>
          <a:xfrm>
            <a:off x="650433" y="6093775"/>
            <a:ext cx="4890245" cy="3590257"/>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598">
                <a:solidFill>
                  <a:srgbClr val="FFFFFF"/>
                </a:solidFill>
                <a:latin typeface="Abhaya Libre"/>
                <a:ea typeface="Abhaya Libre"/>
                <a:cs typeface="Abhaya Libre"/>
                <a:sym typeface="Abhaya Libre"/>
              </a:rPr>
              <a:t>La UE se ha comprometido a crear un entorno seguro para sus ciudadanos. A través de su Política Común de Seguridad y Defensa (PCSD), la Unión trabaja para proteger a los Estados miembros de las amenazas internas y externas. Esto incluye la cooperación en materia de seguridad fronteriza, lucha contra el terrorismo y lucha contra las amenazas cibernéticas.</a:t>
            </a:r>
            <a:endParaRPr/>
          </a:p>
        </p:txBody>
      </p:sp>
      <p:sp>
        <p:nvSpPr>
          <p:cNvPr id="526" name="Google Shape;526;p20"/>
          <p:cNvSpPr txBox="1"/>
          <p:nvPr/>
        </p:nvSpPr>
        <p:spPr>
          <a:xfrm>
            <a:off x="12747178" y="505427"/>
            <a:ext cx="4890245" cy="39236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601">
                <a:solidFill>
                  <a:srgbClr val="FFFFFF"/>
                </a:solidFill>
                <a:latin typeface="Abhaya Libre"/>
                <a:ea typeface="Abhaya Libre"/>
                <a:cs typeface="Abhaya Libre"/>
                <a:sym typeface="Abhaya Libre"/>
              </a:rPr>
              <a:t>La justicia es un elemento central de la misión de la UE de crear una sociedad justa e igualitaria. La UE promueve el Estado de Derecho y protege los derechos fundamentales a través de sus marcos jurídicos. También trabaja para armonizar los sistemas judiciales en todos los Estados miembros, garantizando que los ciudadanos tengan igualdad de acceso a la justicia dondequiera que residan dentro de la UE.</a:t>
            </a:r>
            <a:endParaRPr/>
          </a:p>
        </p:txBody>
      </p:sp>
      <p:sp>
        <p:nvSpPr>
          <p:cNvPr id="527" name="Google Shape;527;p20"/>
          <p:cNvSpPr txBox="1"/>
          <p:nvPr/>
        </p:nvSpPr>
        <p:spPr>
          <a:xfrm>
            <a:off x="12747178" y="5922308"/>
            <a:ext cx="4890245" cy="3923665"/>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600">
                <a:solidFill>
                  <a:srgbClr val="FFFFFF"/>
                </a:solidFill>
                <a:latin typeface="Abhaya Libre"/>
                <a:ea typeface="Abhaya Libre"/>
                <a:cs typeface="Abhaya Libre"/>
                <a:sym typeface="Abhaya Libre"/>
              </a:rPr>
              <a:t>El bienestar de los ciudadanos es un aspecto central de las políticas sociales de la UE, cuyo objetivo es mejorar la calidad de vida en toda la Unión. Esto incluye el acceso a la atención sanitaria, la educación, la seguridad social y los derechos laborales. La UE garantiza que todos sus ciudadanos se beneficien de los servicios y las protecciones sociales, lo que contribuye a su bienestar general.</a:t>
            </a:r>
            <a:endParaRPr/>
          </a:p>
        </p:txBody>
      </p:sp>
      <p:sp>
        <p:nvSpPr>
          <p:cNvPr id="528" name="Google Shape;528;p20"/>
          <p:cNvSpPr txBox="1"/>
          <p:nvPr/>
        </p:nvSpPr>
        <p:spPr>
          <a:xfrm>
            <a:off x="10166495" y="2862515"/>
            <a:ext cx="1832074" cy="7524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950" b="1">
                <a:solidFill>
                  <a:srgbClr val="FFFFFF"/>
                </a:solidFill>
                <a:latin typeface="Cormorant Garamond"/>
                <a:ea typeface="Cormorant Garamond"/>
                <a:cs typeface="Cormorant Garamond"/>
                <a:sym typeface="Cormorant Garamond"/>
              </a:rPr>
              <a:t>Justicia</a:t>
            </a:r>
            <a:endParaRPr/>
          </a:p>
        </p:txBody>
      </p:sp>
      <p:sp>
        <p:nvSpPr>
          <p:cNvPr id="529" name="Google Shape;529;p20"/>
          <p:cNvSpPr txBox="1"/>
          <p:nvPr/>
        </p:nvSpPr>
        <p:spPr>
          <a:xfrm>
            <a:off x="9878264" y="6615770"/>
            <a:ext cx="2408538" cy="7143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700" b="1">
                <a:solidFill>
                  <a:srgbClr val="FFFFFF"/>
                </a:solidFill>
                <a:latin typeface="Cormorant Garamond"/>
                <a:ea typeface="Cormorant Garamond"/>
                <a:cs typeface="Cormorant Garamond"/>
                <a:sym typeface="Cormorant Garamond"/>
              </a:rPr>
              <a:t>Bienestar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537"/>
        <p:cNvGrpSpPr/>
        <p:nvPr/>
      </p:nvGrpSpPr>
      <p:grpSpPr>
        <a:xfrm>
          <a:off x="0" y="0"/>
          <a:ext cx="0" cy="0"/>
          <a:chOff x="0" y="0"/>
          <a:chExt cx="0" cy="0"/>
        </a:xfrm>
      </p:grpSpPr>
      <p:sp>
        <p:nvSpPr>
          <p:cNvPr id="538" name="Google Shape;538;p2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9" name="Google Shape;539;p21"/>
          <p:cNvSpPr/>
          <p:nvPr/>
        </p:nvSpPr>
        <p:spPr>
          <a:xfrm>
            <a:off x="7138207" y="3086100"/>
            <a:ext cx="4011586" cy="4114800"/>
          </a:xfrm>
          <a:custGeom>
            <a:avLst/>
            <a:gdLst/>
            <a:ahLst/>
            <a:cxnLst/>
            <a:rect l="l" t="t" r="r" b="b"/>
            <a:pathLst>
              <a:path w="4011586" h="4114800" extrusionOk="0">
                <a:moveTo>
                  <a:pt x="0" y="0"/>
                </a:moveTo>
                <a:lnTo>
                  <a:pt x="4011586" y="0"/>
                </a:lnTo>
                <a:lnTo>
                  <a:pt x="4011586" y="4114800"/>
                </a:lnTo>
                <a:lnTo>
                  <a:pt x="0" y="4114800"/>
                </a:lnTo>
                <a:lnTo>
                  <a:pt x="0" y="0"/>
                </a:lnTo>
                <a:close/>
              </a:path>
            </a:pathLst>
          </a:custGeom>
          <a:blipFill rotWithShape="1">
            <a:blip r:embed="rId4">
              <a:alphaModFix amt="29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0" name="Google Shape;540;p21"/>
          <p:cNvSpPr/>
          <p:nvPr/>
        </p:nvSpPr>
        <p:spPr>
          <a:xfrm>
            <a:off x="315021" y="291240"/>
            <a:ext cx="8819584" cy="9704520"/>
          </a:xfrm>
          <a:custGeom>
            <a:avLst/>
            <a:gdLst/>
            <a:ahLst/>
            <a:cxnLst/>
            <a:rect l="l" t="t" r="r" b="b"/>
            <a:pathLst>
              <a:path w="8819584" h="9704520" extrusionOk="0">
                <a:moveTo>
                  <a:pt x="0" y="0"/>
                </a:moveTo>
                <a:lnTo>
                  <a:pt x="8819584" y="0"/>
                </a:lnTo>
                <a:lnTo>
                  <a:pt x="8819584" y="9704520"/>
                </a:lnTo>
                <a:lnTo>
                  <a:pt x="0" y="9704520"/>
                </a:lnTo>
                <a:lnTo>
                  <a:pt x="0" y="0"/>
                </a:lnTo>
                <a:close/>
              </a:path>
            </a:pathLst>
          </a:custGeom>
          <a:blipFill rotWithShape="1">
            <a:blip r:embed="rId5">
              <a:alphaModFix/>
            </a:blip>
            <a:stretch>
              <a:fillRect r="-1002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1" name="Google Shape;541;p21"/>
          <p:cNvSpPr/>
          <p:nvPr/>
        </p:nvSpPr>
        <p:spPr>
          <a:xfrm>
            <a:off x="6505358" y="4798074"/>
            <a:ext cx="14250390" cy="8229600"/>
          </a:xfrm>
          <a:custGeom>
            <a:avLst/>
            <a:gdLst/>
            <a:ahLst/>
            <a:cxnLst/>
            <a:rect l="l" t="t" r="r" b="b"/>
            <a:pathLst>
              <a:path w="14250390" h="8229600" extrusionOk="0">
                <a:moveTo>
                  <a:pt x="0" y="0"/>
                </a:moveTo>
                <a:lnTo>
                  <a:pt x="14250390" y="0"/>
                </a:lnTo>
                <a:lnTo>
                  <a:pt x="14250390" y="8229600"/>
                </a:lnTo>
                <a:lnTo>
                  <a:pt x="0" y="8229600"/>
                </a:lnTo>
                <a:lnTo>
                  <a:pt x="0" y="0"/>
                </a:lnTo>
                <a:close/>
              </a:path>
            </a:pathLst>
          </a:custGeom>
          <a:blipFill rotWithShape="1">
            <a:blip r:embed="rId6">
              <a:alphaModFix amt="52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2" name="Google Shape;542;p21"/>
          <p:cNvSpPr/>
          <p:nvPr/>
        </p:nvSpPr>
        <p:spPr>
          <a:xfrm>
            <a:off x="9288127" y="291240"/>
            <a:ext cx="8684852" cy="4852172"/>
          </a:xfrm>
          <a:custGeom>
            <a:avLst/>
            <a:gdLst/>
            <a:ahLst/>
            <a:cxnLst/>
            <a:rect l="l" t="t" r="r" b="b"/>
            <a:pathLst>
              <a:path w="8684852" h="4852172" extrusionOk="0">
                <a:moveTo>
                  <a:pt x="0" y="0"/>
                </a:moveTo>
                <a:lnTo>
                  <a:pt x="8684852" y="0"/>
                </a:lnTo>
                <a:lnTo>
                  <a:pt x="8684852" y="4852172"/>
                </a:lnTo>
                <a:lnTo>
                  <a:pt x="0" y="4852172"/>
                </a:lnTo>
                <a:lnTo>
                  <a:pt x="0" y="0"/>
                </a:lnTo>
                <a:close/>
              </a:path>
            </a:pathLst>
          </a:custGeom>
          <a:blipFill rotWithShape="1">
            <a:blip r:embed="rId7">
              <a:alphaModFix/>
            </a:blip>
            <a:stretch>
              <a:fillRect l="-103318" b="-10000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3" name="Google Shape;543;p21"/>
          <p:cNvSpPr txBox="1"/>
          <p:nvPr/>
        </p:nvSpPr>
        <p:spPr>
          <a:xfrm>
            <a:off x="650433" y="505427"/>
            <a:ext cx="4890245" cy="39236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601">
                <a:solidFill>
                  <a:srgbClr val="FFFFFF"/>
                </a:solidFill>
                <a:latin typeface="Abhaya Libre"/>
                <a:ea typeface="Abhaya Libre"/>
                <a:cs typeface="Abhaya Libre"/>
                <a:sym typeface="Abhaya Libre"/>
              </a:rPr>
              <a:t>La UE es líder mundial en la promoción del desarrollo sostenible. Con el Pacto Verde Europeo, se ha comprometido a convertir a Europa en el primer continente climáticamente neutro de aquí a 2050. La UE integra la protección del medio ambiente en todas sus políticas, garantizando que el progreso económico y social se alcance en armonía con los recursos del planeta.</a:t>
            </a:r>
            <a:endParaRPr/>
          </a:p>
        </p:txBody>
      </p:sp>
      <p:sp>
        <p:nvSpPr>
          <p:cNvPr id="544" name="Google Shape;544;p21"/>
          <p:cNvSpPr txBox="1"/>
          <p:nvPr/>
        </p:nvSpPr>
        <p:spPr>
          <a:xfrm>
            <a:off x="6003250" y="2717326"/>
            <a:ext cx="2359422" cy="11239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700" b="1">
                <a:solidFill>
                  <a:srgbClr val="FFFFFF"/>
                </a:solidFill>
                <a:latin typeface="Cormorant Garamond"/>
                <a:ea typeface="Cormorant Garamond"/>
                <a:cs typeface="Cormorant Garamond"/>
                <a:sym typeface="Cormorant Garamond"/>
              </a:rPr>
              <a:t> Desarrollo sostenible</a:t>
            </a:r>
            <a:endParaRPr/>
          </a:p>
        </p:txBody>
      </p:sp>
      <p:sp>
        <p:nvSpPr>
          <p:cNvPr id="545" name="Google Shape;545;p21"/>
          <p:cNvSpPr txBox="1"/>
          <p:nvPr/>
        </p:nvSpPr>
        <p:spPr>
          <a:xfrm>
            <a:off x="6128563" y="6486525"/>
            <a:ext cx="2234109" cy="1066800"/>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3524" b="1">
                <a:solidFill>
                  <a:srgbClr val="FFFFFF"/>
                </a:solidFill>
                <a:latin typeface="Cormorant Garamond"/>
                <a:ea typeface="Cormorant Garamond"/>
                <a:cs typeface="Cormorant Garamond"/>
                <a:sym typeface="Cormorant Garamond"/>
              </a:rPr>
              <a:t>Crecimiento económico</a:t>
            </a:r>
            <a:endParaRPr/>
          </a:p>
        </p:txBody>
      </p:sp>
      <p:sp>
        <p:nvSpPr>
          <p:cNvPr id="546" name="Google Shape;546;p21"/>
          <p:cNvSpPr txBox="1"/>
          <p:nvPr/>
        </p:nvSpPr>
        <p:spPr>
          <a:xfrm>
            <a:off x="650433" y="5895975"/>
            <a:ext cx="4890245" cy="3798520"/>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548">
                <a:solidFill>
                  <a:srgbClr val="FFFFFF"/>
                </a:solidFill>
                <a:latin typeface="Abhaya Libre"/>
                <a:ea typeface="Abhaya Libre"/>
                <a:cs typeface="Abhaya Libre"/>
                <a:sym typeface="Abhaya Libre"/>
              </a:rPr>
              <a:t>La estabilidad económica y el crecimiento son objetivos esenciales para la UE, que apoya la innovación, la inversión y la creación de empleo, garantizando al mismo tiempo que los beneficios del crecimiento económico se compartan entre todos los Estados miembros. El mercado único y el euro son herramientas clave para impulsar la cooperación económica y fomentar la prosperidad en toda Europa.</a:t>
            </a:r>
            <a:endParaRPr/>
          </a:p>
        </p:txBody>
      </p:sp>
      <p:sp>
        <p:nvSpPr>
          <p:cNvPr id="547" name="Google Shape;547;p21"/>
          <p:cNvSpPr txBox="1"/>
          <p:nvPr/>
        </p:nvSpPr>
        <p:spPr>
          <a:xfrm>
            <a:off x="12747178" y="598005"/>
            <a:ext cx="4890245" cy="3913249"/>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564">
                <a:solidFill>
                  <a:srgbClr val="FFFFFF"/>
                </a:solidFill>
                <a:latin typeface="Abhaya Libre"/>
                <a:ea typeface="Abhaya Libre"/>
                <a:cs typeface="Abhaya Libre"/>
                <a:sym typeface="Abhaya Libre"/>
              </a:rPr>
              <a:t>La UE se esfuerza por mejorar los niveles sociales y reducir las desigualdades en sus Estados miembros. Mediante políticas que promuevan la inclusión social, la igualdad de oportunidades y la cohesión, la Unión aspira a construir una sociedad justa en la que todos tengan la oportunidad de prosperar. El progreso social se considera parte integral de la estabilidad económica y política de la UE.</a:t>
            </a:r>
            <a:endParaRPr/>
          </a:p>
        </p:txBody>
      </p:sp>
      <p:sp>
        <p:nvSpPr>
          <p:cNvPr id="548" name="Google Shape;548;p21"/>
          <p:cNvSpPr txBox="1"/>
          <p:nvPr/>
        </p:nvSpPr>
        <p:spPr>
          <a:xfrm>
            <a:off x="10017727" y="2717326"/>
            <a:ext cx="2004754" cy="1123950"/>
          </a:xfrm>
          <a:prstGeom prst="rect">
            <a:avLst/>
          </a:prstGeom>
          <a:noFill/>
          <a:ln>
            <a:noFill/>
          </a:ln>
        </p:spPr>
        <p:txBody>
          <a:bodyPr spcFirstLastPara="1" wrap="square" lIns="0" tIns="0" rIns="0" bIns="0" anchor="t" anchorCtr="0">
            <a:spAutoFit/>
          </a:bodyPr>
          <a:lstStyle/>
          <a:p>
            <a:pPr marL="0" marR="0" lvl="0" indent="0" algn="ctr" rtl="0">
              <a:lnSpc>
                <a:spcPct val="120027"/>
              </a:lnSpc>
              <a:spcBef>
                <a:spcPts val="0"/>
              </a:spcBef>
              <a:spcAft>
                <a:spcPts val="0"/>
              </a:spcAft>
              <a:buNone/>
            </a:pPr>
            <a:r>
              <a:rPr lang="en-US" sz="3700" b="1">
                <a:solidFill>
                  <a:srgbClr val="FFFFFF"/>
                </a:solidFill>
                <a:latin typeface="Cormorant Garamond"/>
                <a:ea typeface="Cormorant Garamond"/>
                <a:cs typeface="Cormorant Garamond"/>
                <a:sym typeface="Cormorant Garamond"/>
              </a:rPr>
              <a:t>Progreso social</a:t>
            </a:r>
            <a:endParaRPr/>
          </a:p>
        </p:txBody>
      </p:sp>
      <p:sp>
        <p:nvSpPr>
          <p:cNvPr id="549" name="Google Shape;549;p21"/>
          <p:cNvSpPr txBox="1"/>
          <p:nvPr/>
        </p:nvSpPr>
        <p:spPr>
          <a:xfrm>
            <a:off x="6655247" y="4429125"/>
            <a:ext cx="4977505" cy="14287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700" b="1">
                <a:solidFill>
                  <a:srgbClr val="FFFFFF"/>
                </a:solidFill>
                <a:latin typeface="Arial"/>
                <a:ea typeface="Arial"/>
                <a:cs typeface="Arial"/>
                <a:sym typeface="Arial"/>
              </a:rPr>
              <a:t>Objetivos</a:t>
            </a:r>
            <a:endParaRPr/>
          </a:p>
          <a:p>
            <a:pPr marL="0" marR="0" lvl="0" indent="0" algn="ctr" rtl="0">
              <a:lnSpc>
                <a:spcPct val="120000"/>
              </a:lnSpc>
              <a:spcBef>
                <a:spcPts val="0"/>
              </a:spcBef>
              <a:spcAft>
                <a:spcPts val="0"/>
              </a:spcAft>
              <a:buNone/>
            </a:pPr>
            <a:r>
              <a:rPr lang="en-US" sz="4700" b="1">
                <a:solidFill>
                  <a:srgbClr val="FFFFFF"/>
                </a:solidFill>
                <a:latin typeface="Arial"/>
                <a:ea typeface="Arial"/>
                <a:cs typeface="Arial"/>
                <a:sym typeface="Arial"/>
              </a:rPr>
              <a:t>de la UE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557"/>
        <p:cNvGrpSpPr/>
        <p:nvPr/>
      </p:nvGrpSpPr>
      <p:grpSpPr>
        <a:xfrm>
          <a:off x="0" y="0"/>
          <a:ext cx="0" cy="0"/>
          <a:chOff x="0" y="0"/>
          <a:chExt cx="0" cy="0"/>
        </a:xfrm>
      </p:grpSpPr>
      <p:sp>
        <p:nvSpPr>
          <p:cNvPr id="558" name="Google Shape;558;p22"/>
          <p:cNvSpPr/>
          <p:nvPr/>
        </p:nvSpPr>
        <p:spPr>
          <a:xfrm>
            <a:off x="0" y="-5700"/>
            <a:ext cx="18288000" cy="10286940"/>
          </a:xfrm>
          <a:custGeom>
            <a:avLst/>
            <a:gdLst/>
            <a:ahLst/>
            <a:cxnLst/>
            <a:rect l="l" t="t" r="r" b="b"/>
            <a:pathLst>
              <a:path w="18288000" h="10286940" extrusionOk="0">
                <a:moveTo>
                  <a:pt x="0" y="0"/>
                </a:moveTo>
                <a:lnTo>
                  <a:pt x="18288000" y="0"/>
                </a:lnTo>
                <a:lnTo>
                  <a:pt x="18288000" y="10286940"/>
                </a:lnTo>
                <a:lnTo>
                  <a:pt x="0" y="10286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9" name="Google Shape;559;p22"/>
          <p:cNvSpPr/>
          <p:nvPr/>
        </p:nvSpPr>
        <p:spPr>
          <a:xfrm>
            <a:off x="16556998" y="8133585"/>
            <a:ext cx="3133775" cy="3266764"/>
          </a:xfrm>
          <a:custGeom>
            <a:avLst/>
            <a:gdLst/>
            <a:ahLst/>
            <a:cxnLst/>
            <a:rect l="l" t="t" r="r" b="b"/>
            <a:pathLst>
              <a:path w="3133775" h="3266764" extrusionOk="0">
                <a:moveTo>
                  <a:pt x="0" y="0"/>
                </a:moveTo>
                <a:lnTo>
                  <a:pt x="3133775" y="0"/>
                </a:lnTo>
                <a:lnTo>
                  <a:pt x="3133775" y="3266763"/>
                </a:lnTo>
                <a:lnTo>
                  <a:pt x="0" y="326676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0" name="Google Shape;560;p22"/>
          <p:cNvSpPr/>
          <p:nvPr/>
        </p:nvSpPr>
        <p:spPr>
          <a:xfrm>
            <a:off x="0" y="4214644"/>
            <a:ext cx="9114230" cy="6072356"/>
          </a:xfrm>
          <a:custGeom>
            <a:avLst/>
            <a:gdLst/>
            <a:ahLst/>
            <a:cxnLst/>
            <a:rect l="l" t="t" r="r" b="b"/>
            <a:pathLst>
              <a:path w="9114230" h="6072356" extrusionOk="0">
                <a:moveTo>
                  <a:pt x="0" y="0"/>
                </a:moveTo>
                <a:lnTo>
                  <a:pt x="9114230" y="0"/>
                </a:lnTo>
                <a:lnTo>
                  <a:pt x="9114230" y="6072356"/>
                </a:lnTo>
                <a:lnTo>
                  <a:pt x="0" y="607235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61" name="Google Shape;561;p22"/>
          <p:cNvPicPr preferRelativeResize="0"/>
          <p:nvPr/>
        </p:nvPicPr>
        <p:blipFill rotWithShape="1">
          <a:blip r:embed="rId6">
            <a:alphaModFix/>
          </a:blip>
          <a:srcRect/>
          <a:stretch/>
        </p:blipFill>
        <p:spPr>
          <a:xfrm>
            <a:off x="8540368" y="0"/>
            <a:ext cx="9747632" cy="5478763"/>
          </a:xfrm>
          <a:prstGeom prst="rect">
            <a:avLst/>
          </a:prstGeom>
          <a:noFill/>
          <a:ln>
            <a:noFill/>
          </a:ln>
        </p:spPr>
      </p:pic>
      <p:sp>
        <p:nvSpPr>
          <p:cNvPr id="562" name="Google Shape;562;p22"/>
          <p:cNvSpPr/>
          <p:nvPr/>
        </p:nvSpPr>
        <p:spPr>
          <a:xfrm>
            <a:off x="11579324" y="6172200"/>
            <a:ext cx="4130289" cy="4114800"/>
          </a:xfrm>
          <a:custGeom>
            <a:avLst/>
            <a:gdLst/>
            <a:ahLst/>
            <a:cxnLst/>
            <a:rect l="l" t="t" r="r" b="b"/>
            <a:pathLst>
              <a:path w="4130289" h="4114800" extrusionOk="0">
                <a:moveTo>
                  <a:pt x="0" y="0"/>
                </a:moveTo>
                <a:lnTo>
                  <a:pt x="4130288" y="0"/>
                </a:lnTo>
                <a:lnTo>
                  <a:pt x="4130288" y="4114800"/>
                </a:lnTo>
                <a:lnTo>
                  <a:pt x="0" y="411480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3" name="Google Shape;563;p22"/>
          <p:cNvSpPr txBox="1"/>
          <p:nvPr/>
        </p:nvSpPr>
        <p:spPr>
          <a:xfrm>
            <a:off x="1028700" y="1028700"/>
            <a:ext cx="6435972" cy="200025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4400" b="1">
                <a:solidFill>
                  <a:srgbClr val="FFFFFF"/>
                </a:solidFill>
                <a:latin typeface="Arial"/>
                <a:ea typeface="Arial"/>
                <a:cs typeface="Arial"/>
                <a:sym typeface="Arial"/>
              </a:rPr>
              <a:t>¿Qué hay de los objetivos infantiles?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571"/>
        <p:cNvGrpSpPr/>
        <p:nvPr/>
      </p:nvGrpSpPr>
      <p:grpSpPr>
        <a:xfrm>
          <a:off x="0" y="0"/>
          <a:ext cx="0" cy="0"/>
          <a:chOff x="0" y="0"/>
          <a:chExt cx="0" cy="0"/>
        </a:xfrm>
      </p:grpSpPr>
      <p:sp>
        <p:nvSpPr>
          <p:cNvPr id="572" name="Google Shape;572;p2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3" name="Google Shape;573;p23"/>
          <p:cNvSpPr txBox="1"/>
          <p:nvPr/>
        </p:nvSpPr>
        <p:spPr>
          <a:xfrm>
            <a:off x="6573187" y="5105400"/>
            <a:ext cx="10441525" cy="2171700"/>
          </a:xfrm>
          <a:prstGeom prst="rect">
            <a:avLst/>
          </a:prstGeom>
          <a:noFill/>
          <a:ln>
            <a:noFill/>
          </a:ln>
        </p:spPr>
        <p:txBody>
          <a:bodyPr spcFirstLastPara="1" wrap="square" lIns="0" tIns="0" rIns="0" bIns="0" anchor="t" anchorCtr="0">
            <a:spAutoFit/>
          </a:bodyPr>
          <a:lstStyle/>
          <a:p>
            <a:pPr marL="0" marR="0" lvl="0" indent="0" algn="ctr" rtl="0">
              <a:lnSpc>
                <a:spcPct val="119997"/>
              </a:lnSpc>
              <a:spcBef>
                <a:spcPts val="0"/>
              </a:spcBef>
              <a:spcAft>
                <a:spcPts val="0"/>
              </a:spcAft>
              <a:buNone/>
            </a:pPr>
            <a:r>
              <a:rPr lang="en-US" sz="7001" b="1">
                <a:solidFill>
                  <a:srgbClr val="FFFFFF"/>
                </a:solidFill>
                <a:latin typeface="Arimo"/>
                <a:ea typeface="Arimo"/>
                <a:cs typeface="Arimo"/>
                <a:sym typeface="Arimo"/>
              </a:rPr>
              <a:t>Políticas y programas clave de la UE </a:t>
            </a:r>
            <a:endParaRPr/>
          </a:p>
        </p:txBody>
      </p:sp>
      <p:sp>
        <p:nvSpPr>
          <p:cNvPr id="574" name="Google Shape;574;p23"/>
          <p:cNvSpPr txBox="1"/>
          <p:nvPr/>
        </p:nvSpPr>
        <p:spPr>
          <a:xfrm>
            <a:off x="8280937" y="2798451"/>
            <a:ext cx="7026025" cy="15621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0000" b="1">
                <a:solidFill>
                  <a:srgbClr val="FFFFFF"/>
                </a:solidFill>
                <a:latin typeface="Arimo"/>
                <a:ea typeface="Arimo"/>
                <a:cs typeface="Arimo"/>
                <a:sym typeface="Arimo"/>
              </a:rPr>
              <a:t>Módulo 3</a:t>
            </a:r>
            <a:endParaRPr/>
          </a:p>
        </p:txBody>
      </p:sp>
      <p:sp>
        <p:nvSpPr>
          <p:cNvPr id="575" name="Google Shape;575;p23"/>
          <p:cNvSpPr/>
          <p:nvPr/>
        </p:nvSpPr>
        <p:spPr>
          <a:xfrm>
            <a:off x="-377633" y="-1040023"/>
            <a:ext cx="6541066" cy="8020077"/>
          </a:xfrm>
          <a:custGeom>
            <a:avLst/>
            <a:gdLst/>
            <a:ahLst/>
            <a:cxnLst/>
            <a:rect l="l" t="t" r="r" b="b"/>
            <a:pathLst>
              <a:path w="6541066" h="8020077" extrusionOk="0">
                <a:moveTo>
                  <a:pt x="0" y="0"/>
                </a:moveTo>
                <a:lnTo>
                  <a:pt x="6541066" y="0"/>
                </a:lnTo>
                <a:lnTo>
                  <a:pt x="6541066" y="8020076"/>
                </a:lnTo>
                <a:lnTo>
                  <a:pt x="0" y="80200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583"/>
        <p:cNvGrpSpPr/>
        <p:nvPr/>
      </p:nvGrpSpPr>
      <p:grpSpPr>
        <a:xfrm>
          <a:off x="0" y="0"/>
          <a:ext cx="0" cy="0"/>
          <a:chOff x="0" y="0"/>
          <a:chExt cx="0" cy="0"/>
        </a:xfrm>
      </p:grpSpPr>
      <p:sp>
        <p:nvSpPr>
          <p:cNvPr id="584" name="Google Shape;584;p2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5" name="Google Shape;585;p24"/>
          <p:cNvSpPr/>
          <p:nvPr/>
        </p:nvSpPr>
        <p:spPr>
          <a:xfrm>
            <a:off x="12177052" y="6438350"/>
            <a:ext cx="6400570" cy="5539322"/>
          </a:xfrm>
          <a:custGeom>
            <a:avLst/>
            <a:gdLst/>
            <a:ahLst/>
            <a:cxnLst/>
            <a:rect l="l" t="t" r="r" b="b"/>
            <a:pathLst>
              <a:path w="6400570" h="5539322" extrusionOk="0">
                <a:moveTo>
                  <a:pt x="0" y="0"/>
                </a:moveTo>
                <a:lnTo>
                  <a:pt x="6400570" y="0"/>
                </a:lnTo>
                <a:lnTo>
                  <a:pt x="6400570" y="5539322"/>
                </a:lnTo>
                <a:lnTo>
                  <a:pt x="0" y="5539322"/>
                </a:lnTo>
                <a:lnTo>
                  <a:pt x="0" y="0"/>
                </a:lnTo>
                <a:close/>
              </a:path>
            </a:pathLst>
          </a:custGeom>
          <a:blipFill rotWithShape="1">
            <a:blip r:embed="rId4">
              <a:alphaModFix amt="34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6" name="Google Shape;586;p24"/>
          <p:cNvSpPr/>
          <p:nvPr/>
        </p:nvSpPr>
        <p:spPr>
          <a:xfrm>
            <a:off x="0" y="7102501"/>
            <a:ext cx="5220490" cy="3184499"/>
          </a:xfrm>
          <a:custGeom>
            <a:avLst/>
            <a:gdLst/>
            <a:ahLst/>
            <a:cxnLst/>
            <a:rect l="l" t="t" r="r" b="b"/>
            <a:pathLst>
              <a:path w="5220490" h="3184499" extrusionOk="0">
                <a:moveTo>
                  <a:pt x="0" y="0"/>
                </a:moveTo>
                <a:lnTo>
                  <a:pt x="5220490" y="0"/>
                </a:lnTo>
                <a:lnTo>
                  <a:pt x="5220490" y="3184499"/>
                </a:lnTo>
                <a:lnTo>
                  <a:pt x="0" y="318449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4"/>
          <p:cNvSpPr/>
          <p:nvPr/>
        </p:nvSpPr>
        <p:spPr>
          <a:xfrm rot="936749">
            <a:off x="9998335" y="2378530"/>
            <a:ext cx="3821620" cy="4114800"/>
          </a:xfrm>
          <a:custGeom>
            <a:avLst/>
            <a:gdLst/>
            <a:ahLst/>
            <a:cxnLst/>
            <a:rect l="l" t="t" r="r" b="b"/>
            <a:pathLst>
              <a:path w="3821620" h="4114800" extrusionOk="0">
                <a:moveTo>
                  <a:pt x="0" y="0"/>
                </a:moveTo>
                <a:lnTo>
                  <a:pt x="3821620" y="0"/>
                </a:lnTo>
                <a:lnTo>
                  <a:pt x="3821620" y="4114800"/>
                </a:lnTo>
                <a:lnTo>
                  <a:pt x="0" y="411480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24"/>
          <p:cNvSpPr txBox="1"/>
          <p:nvPr/>
        </p:nvSpPr>
        <p:spPr>
          <a:xfrm>
            <a:off x="1028700" y="3721751"/>
            <a:ext cx="8486429" cy="275272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3000">
                <a:solidFill>
                  <a:srgbClr val="FFFFFF"/>
                </a:solidFill>
                <a:latin typeface="Abhaya Libre"/>
                <a:ea typeface="Abhaya Libre"/>
                <a:cs typeface="Abhaya Libre"/>
                <a:sym typeface="Abhaya Libre"/>
              </a:rPr>
              <a:t>La eurozona y el Banco Central Europeo (BCE): El euro es la moneda común de la UE, utilizada por 19 de los 27 estados miembros. El BCE es responsable de gestionar el euro y la política monetaria en toda la eurozona, con el objetivo de mantener la estabilidad de precios y apoyar la economía.</a:t>
            </a:r>
            <a:endParaRPr/>
          </a:p>
        </p:txBody>
      </p:sp>
      <p:sp>
        <p:nvSpPr>
          <p:cNvPr id="589" name="Google Shape;589;p24"/>
          <p:cNvSpPr txBox="1"/>
          <p:nvPr/>
        </p:nvSpPr>
        <p:spPr>
          <a:xfrm>
            <a:off x="6335136" y="7217426"/>
            <a:ext cx="10662312" cy="2295525"/>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3000">
                <a:solidFill>
                  <a:srgbClr val="FFFFFF"/>
                </a:solidFill>
                <a:latin typeface="Abhaya Libre"/>
                <a:ea typeface="Abhaya Libre"/>
                <a:cs typeface="Abhaya Libre"/>
                <a:sym typeface="Abhaya Libre"/>
              </a:rPr>
              <a:t>La PAC es una de las políticas más antiguas e importantes de la UE, cuyo objetivo es garantizar un nivel de vida justo para los agricultores, mejorar la productividad agrícola y garantizar un suministro estable de alimentos a precios asequibles. También se centra en prácticas agrícolas sostenibles.</a:t>
            </a:r>
            <a:endParaRPr/>
          </a:p>
        </p:txBody>
      </p:sp>
      <p:sp>
        <p:nvSpPr>
          <p:cNvPr id="590" name="Google Shape;590;p24"/>
          <p:cNvSpPr txBox="1"/>
          <p:nvPr/>
        </p:nvSpPr>
        <p:spPr>
          <a:xfrm>
            <a:off x="1028700" y="2810699"/>
            <a:ext cx="8794321" cy="596527"/>
          </a:xfrm>
          <a:prstGeom prst="rect">
            <a:avLst/>
          </a:prstGeom>
          <a:noFill/>
          <a:ln>
            <a:noFill/>
          </a:ln>
        </p:spPr>
        <p:txBody>
          <a:bodyPr spcFirstLastPara="1" wrap="square" lIns="0" tIns="0" rIns="0" bIns="0" anchor="t" anchorCtr="0">
            <a:spAutoFit/>
          </a:bodyPr>
          <a:lstStyle/>
          <a:p>
            <a:pPr marL="0" marR="0" lvl="0" indent="0" algn="l" rtl="0">
              <a:lnSpc>
                <a:spcPct val="94987"/>
              </a:lnSpc>
              <a:spcBef>
                <a:spcPts val="0"/>
              </a:spcBef>
              <a:spcAft>
                <a:spcPts val="0"/>
              </a:spcAft>
              <a:buNone/>
            </a:pPr>
            <a:r>
              <a:rPr lang="en-US" sz="4688">
                <a:solidFill>
                  <a:srgbClr val="FF5757"/>
                </a:solidFill>
                <a:latin typeface="League Spartan"/>
                <a:ea typeface="League Spartan"/>
                <a:cs typeface="League Spartan"/>
                <a:sym typeface="League Spartan"/>
              </a:rPr>
              <a:t>Política económica y monetaria</a:t>
            </a:r>
            <a:endParaRPr/>
          </a:p>
        </p:txBody>
      </p:sp>
      <p:sp>
        <p:nvSpPr>
          <p:cNvPr id="591" name="Google Shape;591;p24"/>
          <p:cNvSpPr txBox="1"/>
          <p:nvPr/>
        </p:nvSpPr>
        <p:spPr>
          <a:xfrm>
            <a:off x="10306675" y="4486900"/>
            <a:ext cx="6690772" cy="2444776"/>
          </a:xfrm>
          <a:prstGeom prst="rect">
            <a:avLst/>
          </a:prstGeom>
          <a:noFill/>
          <a:ln>
            <a:noFill/>
          </a:ln>
        </p:spPr>
        <p:txBody>
          <a:bodyPr spcFirstLastPara="1" wrap="square" lIns="0" tIns="0" rIns="0" bIns="0" anchor="t" anchorCtr="0">
            <a:spAutoFit/>
          </a:bodyPr>
          <a:lstStyle/>
          <a:p>
            <a:pPr marL="0" marR="0" lvl="0" indent="0" algn="r" rtl="0">
              <a:lnSpc>
                <a:spcPct val="95000"/>
              </a:lnSpc>
              <a:spcBef>
                <a:spcPts val="0"/>
              </a:spcBef>
              <a:spcAft>
                <a:spcPts val="0"/>
              </a:spcAft>
              <a:buNone/>
            </a:pPr>
            <a:r>
              <a:rPr lang="en-US" sz="5000">
                <a:solidFill>
                  <a:srgbClr val="F5B308"/>
                </a:solidFill>
                <a:latin typeface="League Spartan"/>
                <a:ea typeface="League Spartan"/>
                <a:cs typeface="League Spartan"/>
                <a:sym typeface="League Spartan"/>
              </a:rPr>
              <a:t>Política </a:t>
            </a:r>
            <a:endParaRPr/>
          </a:p>
          <a:p>
            <a:pPr marL="0" marR="0" lvl="0" indent="0" algn="r" rtl="0">
              <a:lnSpc>
                <a:spcPct val="95000"/>
              </a:lnSpc>
              <a:spcBef>
                <a:spcPts val="0"/>
              </a:spcBef>
              <a:spcAft>
                <a:spcPts val="0"/>
              </a:spcAft>
              <a:buNone/>
            </a:pPr>
            <a:r>
              <a:rPr lang="en-US" sz="5000">
                <a:solidFill>
                  <a:srgbClr val="F5B308"/>
                </a:solidFill>
                <a:latin typeface="League Spartan"/>
                <a:ea typeface="League Spartan"/>
                <a:cs typeface="League Spartan"/>
                <a:sym typeface="League Spartan"/>
              </a:rPr>
              <a:t>Agrícola </a:t>
            </a:r>
            <a:endParaRPr/>
          </a:p>
          <a:p>
            <a:pPr marL="0" marR="0" lvl="0" indent="0" algn="r" rtl="0">
              <a:lnSpc>
                <a:spcPct val="95000"/>
              </a:lnSpc>
              <a:spcBef>
                <a:spcPts val="0"/>
              </a:spcBef>
              <a:spcAft>
                <a:spcPts val="0"/>
              </a:spcAft>
              <a:buNone/>
            </a:pPr>
            <a:r>
              <a:rPr lang="en-US" sz="5000">
                <a:solidFill>
                  <a:srgbClr val="F5B308"/>
                </a:solidFill>
                <a:latin typeface="League Spartan"/>
                <a:ea typeface="League Spartan"/>
                <a:cs typeface="League Spartan"/>
                <a:sym typeface="League Spartan"/>
              </a:rPr>
              <a:t>Común </a:t>
            </a:r>
            <a:endParaRPr/>
          </a:p>
          <a:p>
            <a:pPr marL="0" marR="0" lvl="0" indent="0" algn="r" rtl="0">
              <a:lnSpc>
                <a:spcPct val="95000"/>
              </a:lnSpc>
              <a:spcBef>
                <a:spcPts val="0"/>
              </a:spcBef>
              <a:spcAft>
                <a:spcPts val="0"/>
              </a:spcAft>
              <a:buNone/>
            </a:pPr>
            <a:r>
              <a:rPr lang="en-US" sz="5000">
                <a:solidFill>
                  <a:srgbClr val="F5B308"/>
                </a:solidFill>
                <a:latin typeface="League Spartan"/>
                <a:ea typeface="League Spartan"/>
                <a:cs typeface="League Spartan"/>
                <a:sym typeface="League Spartan"/>
              </a:rPr>
              <a:t>(PAC)</a:t>
            </a:r>
            <a:endParaRPr/>
          </a:p>
        </p:txBody>
      </p:sp>
      <p:sp>
        <p:nvSpPr>
          <p:cNvPr id="592" name="Google Shape;592;p24"/>
          <p:cNvSpPr txBox="1"/>
          <p:nvPr/>
        </p:nvSpPr>
        <p:spPr>
          <a:xfrm>
            <a:off x="2794487" y="889238"/>
            <a:ext cx="11957565" cy="962025"/>
          </a:xfrm>
          <a:prstGeom prst="rect">
            <a:avLst/>
          </a:prstGeom>
          <a:noFill/>
          <a:ln>
            <a:noFill/>
          </a:ln>
        </p:spPr>
        <p:txBody>
          <a:bodyPr spcFirstLastPara="1" wrap="square" lIns="0" tIns="0" rIns="0" bIns="0" anchor="t" anchorCtr="0">
            <a:spAutoFit/>
          </a:bodyPr>
          <a:lstStyle/>
          <a:p>
            <a:pPr marL="0" marR="0" lvl="0" indent="0" algn="ctr" rtl="0">
              <a:lnSpc>
                <a:spcPct val="120012"/>
              </a:lnSpc>
              <a:spcBef>
                <a:spcPts val="0"/>
              </a:spcBef>
              <a:spcAft>
                <a:spcPts val="0"/>
              </a:spcAft>
              <a:buNone/>
            </a:pPr>
            <a:r>
              <a:rPr lang="en-US" sz="6246" b="1">
                <a:solidFill>
                  <a:srgbClr val="FFFFFF"/>
                </a:solidFill>
                <a:latin typeface="Arimo"/>
                <a:ea typeface="Arimo"/>
                <a:cs typeface="Arimo"/>
                <a:sym typeface="Arimo"/>
              </a:rPr>
              <a:t>Políticas principales de la UE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600"/>
        <p:cNvGrpSpPr/>
        <p:nvPr/>
      </p:nvGrpSpPr>
      <p:grpSpPr>
        <a:xfrm>
          <a:off x="0" y="0"/>
          <a:ext cx="0" cy="0"/>
          <a:chOff x="0" y="0"/>
          <a:chExt cx="0" cy="0"/>
        </a:xfrm>
      </p:grpSpPr>
      <p:sp>
        <p:nvSpPr>
          <p:cNvPr id="601" name="Google Shape;601;p2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2" name="Google Shape;602;p25"/>
          <p:cNvSpPr/>
          <p:nvPr/>
        </p:nvSpPr>
        <p:spPr>
          <a:xfrm>
            <a:off x="12177052" y="6438350"/>
            <a:ext cx="6400570" cy="5539322"/>
          </a:xfrm>
          <a:custGeom>
            <a:avLst/>
            <a:gdLst/>
            <a:ahLst/>
            <a:cxnLst/>
            <a:rect l="l" t="t" r="r" b="b"/>
            <a:pathLst>
              <a:path w="6400570" h="5539322" extrusionOk="0">
                <a:moveTo>
                  <a:pt x="0" y="0"/>
                </a:moveTo>
                <a:lnTo>
                  <a:pt x="6400570" y="0"/>
                </a:lnTo>
                <a:lnTo>
                  <a:pt x="6400570" y="5539322"/>
                </a:lnTo>
                <a:lnTo>
                  <a:pt x="0" y="5539322"/>
                </a:lnTo>
                <a:lnTo>
                  <a:pt x="0" y="0"/>
                </a:lnTo>
                <a:close/>
              </a:path>
            </a:pathLst>
          </a:custGeom>
          <a:blipFill rotWithShape="1">
            <a:blip r:embed="rId4">
              <a:alphaModFix amt="34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3" name="Google Shape;603;p25"/>
          <p:cNvSpPr/>
          <p:nvPr/>
        </p:nvSpPr>
        <p:spPr>
          <a:xfrm>
            <a:off x="1497859" y="2504096"/>
            <a:ext cx="3420156" cy="2654896"/>
          </a:xfrm>
          <a:custGeom>
            <a:avLst/>
            <a:gdLst/>
            <a:ahLst/>
            <a:cxnLst/>
            <a:rect l="l" t="t" r="r" b="b"/>
            <a:pathLst>
              <a:path w="3420156" h="2654896" extrusionOk="0">
                <a:moveTo>
                  <a:pt x="0" y="0"/>
                </a:moveTo>
                <a:lnTo>
                  <a:pt x="3420157" y="0"/>
                </a:lnTo>
                <a:lnTo>
                  <a:pt x="3420157" y="2654896"/>
                </a:lnTo>
                <a:lnTo>
                  <a:pt x="0" y="265489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4" name="Google Shape;604;p25"/>
          <p:cNvSpPr/>
          <p:nvPr/>
        </p:nvSpPr>
        <p:spPr>
          <a:xfrm>
            <a:off x="14115563" y="5981698"/>
            <a:ext cx="2771258" cy="2860654"/>
          </a:xfrm>
          <a:custGeom>
            <a:avLst/>
            <a:gdLst/>
            <a:ahLst/>
            <a:cxnLst/>
            <a:rect l="l" t="t" r="r" b="b"/>
            <a:pathLst>
              <a:path w="2771258" h="2860654" extrusionOk="0">
                <a:moveTo>
                  <a:pt x="0" y="0"/>
                </a:moveTo>
                <a:lnTo>
                  <a:pt x="2771259" y="0"/>
                </a:lnTo>
                <a:lnTo>
                  <a:pt x="2771259" y="2860653"/>
                </a:lnTo>
                <a:lnTo>
                  <a:pt x="0" y="286065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5" name="Google Shape;605;p25"/>
          <p:cNvSpPr txBox="1"/>
          <p:nvPr/>
        </p:nvSpPr>
        <p:spPr>
          <a:xfrm>
            <a:off x="1497859" y="5802300"/>
            <a:ext cx="6795091" cy="366712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3000">
                <a:solidFill>
                  <a:srgbClr val="FFFFFF"/>
                </a:solidFill>
                <a:latin typeface="Abhaya Libre"/>
                <a:ea typeface="Abhaya Libre"/>
                <a:cs typeface="Abhaya Libre"/>
                <a:sym typeface="Abhaya Libre"/>
              </a:rPr>
              <a:t>El Mercado Único Digital tiene como objetivo crear un espacio en línea en el que los ciudadanos y las empresas puedan acceder a bienes y servicios digitales de forma sencilla y justa en toda la UE. Incluye medidas de protección de datos, ciberseguridad y creación de una economía digital competitiva.</a:t>
            </a:r>
            <a:endParaRPr/>
          </a:p>
        </p:txBody>
      </p:sp>
      <p:sp>
        <p:nvSpPr>
          <p:cNvPr id="606" name="Google Shape;606;p25"/>
          <p:cNvSpPr txBox="1"/>
          <p:nvPr/>
        </p:nvSpPr>
        <p:spPr>
          <a:xfrm>
            <a:off x="9144000" y="2694398"/>
            <a:ext cx="7742822" cy="320992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3000">
                <a:solidFill>
                  <a:srgbClr val="FFFFFF"/>
                </a:solidFill>
                <a:latin typeface="Abhaya Libre"/>
                <a:ea typeface="Abhaya Libre"/>
                <a:cs typeface="Abhaya Libre"/>
                <a:sym typeface="Abhaya Libre"/>
              </a:rPr>
              <a:t>La UE es líder mundial en materia de protección del medio ambiente y sus políticas se centran en la lucha contra el cambio climático, la conservación de la biodiversidad y la promoción del uso sostenible de los recursos. El Pacto Verde Europeo es una iniciativa clave destinada a lograr la neutralidad climática de la UE de aquí a 2050.</a:t>
            </a:r>
            <a:endParaRPr/>
          </a:p>
        </p:txBody>
      </p:sp>
      <p:sp>
        <p:nvSpPr>
          <p:cNvPr id="607" name="Google Shape;607;p25"/>
          <p:cNvSpPr txBox="1"/>
          <p:nvPr/>
        </p:nvSpPr>
        <p:spPr>
          <a:xfrm>
            <a:off x="4960130" y="3298799"/>
            <a:ext cx="3332820" cy="1844701"/>
          </a:xfrm>
          <a:prstGeom prst="rect">
            <a:avLst/>
          </a:prstGeom>
          <a:noFill/>
          <a:ln>
            <a:noFill/>
          </a:ln>
        </p:spPr>
        <p:txBody>
          <a:bodyPr spcFirstLastPara="1" wrap="square" lIns="0" tIns="0" rIns="0" bIns="0" anchor="t" anchorCtr="0">
            <a:spAutoFit/>
          </a:bodyPr>
          <a:lstStyle/>
          <a:p>
            <a:pPr marL="0" marR="0" lvl="0" indent="0" algn="r" rtl="0">
              <a:lnSpc>
                <a:spcPct val="95000"/>
              </a:lnSpc>
              <a:spcBef>
                <a:spcPts val="0"/>
              </a:spcBef>
              <a:spcAft>
                <a:spcPts val="0"/>
              </a:spcAft>
              <a:buNone/>
            </a:pPr>
            <a:r>
              <a:rPr lang="en-US" sz="5000">
                <a:solidFill>
                  <a:srgbClr val="4AC1DF"/>
                </a:solidFill>
                <a:latin typeface="League Spartan"/>
                <a:ea typeface="League Spartan"/>
                <a:cs typeface="League Spartan"/>
                <a:sym typeface="League Spartan"/>
              </a:rPr>
              <a:t>Mercado Digital</a:t>
            </a:r>
            <a:endParaRPr/>
          </a:p>
          <a:p>
            <a:pPr marL="0" marR="0" lvl="0" indent="0" algn="r" rtl="0">
              <a:lnSpc>
                <a:spcPct val="95000"/>
              </a:lnSpc>
              <a:spcBef>
                <a:spcPts val="0"/>
              </a:spcBef>
              <a:spcAft>
                <a:spcPts val="0"/>
              </a:spcAft>
              <a:buNone/>
            </a:pPr>
            <a:r>
              <a:rPr lang="en-US" sz="5000">
                <a:solidFill>
                  <a:srgbClr val="4AC1DF"/>
                </a:solidFill>
                <a:latin typeface="League Spartan"/>
                <a:ea typeface="League Spartan"/>
                <a:cs typeface="League Spartan"/>
                <a:sym typeface="League Spartan"/>
              </a:rPr>
              <a:t>Único</a:t>
            </a:r>
            <a:endParaRPr/>
          </a:p>
        </p:txBody>
      </p:sp>
      <p:sp>
        <p:nvSpPr>
          <p:cNvPr id="608" name="Google Shape;608;p25"/>
          <p:cNvSpPr txBox="1"/>
          <p:nvPr/>
        </p:nvSpPr>
        <p:spPr>
          <a:xfrm>
            <a:off x="9144000" y="7071307"/>
            <a:ext cx="4971563" cy="1244626"/>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None/>
            </a:pPr>
            <a:r>
              <a:rPr lang="en-US" sz="5000">
                <a:solidFill>
                  <a:srgbClr val="6BC30D"/>
                </a:solidFill>
                <a:latin typeface="League Spartan"/>
                <a:ea typeface="League Spartan"/>
                <a:cs typeface="League Spartan"/>
                <a:sym typeface="League Spartan"/>
              </a:rPr>
              <a:t>Política ambiental</a:t>
            </a:r>
            <a:endParaRPr/>
          </a:p>
        </p:txBody>
      </p:sp>
      <p:sp>
        <p:nvSpPr>
          <p:cNvPr id="609" name="Google Shape;609;p25"/>
          <p:cNvSpPr txBox="1"/>
          <p:nvPr/>
        </p:nvSpPr>
        <p:spPr>
          <a:xfrm>
            <a:off x="2794487" y="889238"/>
            <a:ext cx="11957565" cy="962025"/>
          </a:xfrm>
          <a:prstGeom prst="rect">
            <a:avLst/>
          </a:prstGeom>
          <a:noFill/>
          <a:ln>
            <a:noFill/>
          </a:ln>
        </p:spPr>
        <p:txBody>
          <a:bodyPr spcFirstLastPara="1" wrap="square" lIns="0" tIns="0" rIns="0" bIns="0" anchor="t" anchorCtr="0">
            <a:spAutoFit/>
          </a:bodyPr>
          <a:lstStyle/>
          <a:p>
            <a:pPr marL="0" marR="0" lvl="0" indent="0" algn="ctr" rtl="0">
              <a:lnSpc>
                <a:spcPct val="120012"/>
              </a:lnSpc>
              <a:spcBef>
                <a:spcPts val="0"/>
              </a:spcBef>
              <a:spcAft>
                <a:spcPts val="0"/>
              </a:spcAft>
              <a:buNone/>
            </a:pPr>
            <a:r>
              <a:rPr lang="en-US" sz="6246" b="1">
                <a:solidFill>
                  <a:srgbClr val="FFFFFF"/>
                </a:solidFill>
                <a:latin typeface="Arimo"/>
                <a:ea typeface="Arimo"/>
                <a:cs typeface="Arimo"/>
                <a:sym typeface="Arimo"/>
              </a:rPr>
              <a:t>Políticas principales de la UE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617"/>
        <p:cNvGrpSpPr/>
        <p:nvPr/>
      </p:nvGrpSpPr>
      <p:grpSpPr>
        <a:xfrm>
          <a:off x="0" y="0"/>
          <a:ext cx="0" cy="0"/>
          <a:chOff x="0" y="0"/>
          <a:chExt cx="0" cy="0"/>
        </a:xfrm>
      </p:grpSpPr>
      <p:sp>
        <p:nvSpPr>
          <p:cNvPr id="618" name="Google Shape;618;p26"/>
          <p:cNvSpPr/>
          <p:nvPr/>
        </p:nvSpPr>
        <p:spPr>
          <a:xfrm>
            <a:off x="0" y="-5700"/>
            <a:ext cx="18288000" cy="10286940"/>
          </a:xfrm>
          <a:custGeom>
            <a:avLst/>
            <a:gdLst/>
            <a:ahLst/>
            <a:cxnLst/>
            <a:rect l="l" t="t" r="r" b="b"/>
            <a:pathLst>
              <a:path w="18288000" h="10286940" extrusionOk="0">
                <a:moveTo>
                  <a:pt x="0" y="0"/>
                </a:moveTo>
                <a:lnTo>
                  <a:pt x="18288000" y="0"/>
                </a:lnTo>
                <a:lnTo>
                  <a:pt x="18288000" y="10286940"/>
                </a:lnTo>
                <a:lnTo>
                  <a:pt x="0" y="10286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19" name="Google Shape;619;p26"/>
          <p:cNvGrpSpPr/>
          <p:nvPr/>
        </p:nvGrpSpPr>
        <p:grpSpPr>
          <a:xfrm>
            <a:off x="11403248" y="3963265"/>
            <a:ext cx="2620798" cy="972272"/>
            <a:chOff x="0" y="-28575"/>
            <a:chExt cx="3494398" cy="1296361"/>
          </a:xfrm>
        </p:grpSpPr>
        <p:sp>
          <p:nvSpPr>
            <p:cNvPr id="620" name="Google Shape;620;p26"/>
            <p:cNvSpPr/>
            <p:nvPr/>
          </p:nvSpPr>
          <p:spPr>
            <a:xfrm>
              <a:off x="0" y="0"/>
              <a:ext cx="3494398" cy="1267786"/>
            </a:xfrm>
            <a:custGeom>
              <a:avLst/>
              <a:gdLst/>
              <a:ahLst/>
              <a:cxnLst/>
              <a:rect l="l" t="t" r="r" b="b"/>
              <a:pathLst>
                <a:path w="3494398" h="1267786" extrusionOk="0">
                  <a:moveTo>
                    <a:pt x="3494398" y="0"/>
                  </a:moveTo>
                  <a:lnTo>
                    <a:pt x="0" y="0"/>
                  </a:lnTo>
                  <a:lnTo>
                    <a:pt x="0" y="1267786"/>
                  </a:lnTo>
                  <a:lnTo>
                    <a:pt x="3494398" y="1267786"/>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1" name="Google Shape;621;p26"/>
            <p:cNvSpPr txBox="1"/>
            <p:nvPr/>
          </p:nvSpPr>
          <p:spPr>
            <a:xfrm>
              <a:off x="0" y="-28575"/>
              <a:ext cx="3494366" cy="1296314"/>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Erasmus+</a:t>
              </a:r>
              <a:endParaRPr/>
            </a:p>
          </p:txBody>
        </p:sp>
      </p:grpSp>
      <p:sp>
        <p:nvSpPr>
          <p:cNvPr id="622" name="Google Shape;622;p26"/>
          <p:cNvSpPr/>
          <p:nvPr/>
        </p:nvSpPr>
        <p:spPr>
          <a:xfrm>
            <a:off x="4472240" y="576855"/>
            <a:ext cx="9343519" cy="9133290"/>
          </a:xfrm>
          <a:custGeom>
            <a:avLst/>
            <a:gdLst/>
            <a:ahLst/>
            <a:cxnLst/>
            <a:rect l="l" t="t" r="r" b="b"/>
            <a:pathLst>
              <a:path w="9343519" h="9133290" extrusionOk="0">
                <a:moveTo>
                  <a:pt x="0" y="0"/>
                </a:moveTo>
                <a:lnTo>
                  <a:pt x="9343520" y="0"/>
                </a:lnTo>
                <a:lnTo>
                  <a:pt x="9343520" y="9133290"/>
                </a:lnTo>
                <a:lnTo>
                  <a:pt x="0" y="9133290"/>
                </a:lnTo>
                <a:lnTo>
                  <a:pt x="0" y="0"/>
                </a:lnTo>
                <a:close/>
              </a:path>
            </a:pathLst>
          </a:custGeom>
          <a:blipFill rotWithShape="1">
            <a:blip r:embed="rId4">
              <a:alphaModFix amt="37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23" name="Google Shape;623;p26"/>
          <p:cNvGrpSpPr/>
          <p:nvPr/>
        </p:nvGrpSpPr>
        <p:grpSpPr>
          <a:xfrm>
            <a:off x="3465701" y="3184090"/>
            <a:ext cx="3418749" cy="1235705"/>
            <a:chOff x="0" y="-28575"/>
            <a:chExt cx="4558332" cy="1647608"/>
          </a:xfrm>
        </p:grpSpPr>
        <p:sp>
          <p:nvSpPr>
            <p:cNvPr id="624" name="Google Shape;624;p26"/>
            <p:cNvSpPr/>
            <p:nvPr/>
          </p:nvSpPr>
          <p:spPr>
            <a:xfrm>
              <a:off x="0" y="0"/>
              <a:ext cx="4558332" cy="1619033"/>
            </a:xfrm>
            <a:custGeom>
              <a:avLst/>
              <a:gdLst/>
              <a:ahLst/>
              <a:cxnLst/>
              <a:rect l="l" t="t" r="r" b="b"/>
              <a:pathLst>
                <a:path w="4558332" h="1619033" extrusionOk="0">
                  <a:moveTo>
                    <a:pt x="4558332" y="0"/>
                  </a:moveTo>
                  <a:lnTo>
                    <a:pt x="0" y="0"/>
                  </a:lnTo>
                  <a:lnTo>
                    <a:pt x="0" y="1619033"/>
                  </a:lnTo>
                  <a:lnTo>
                    <a:pt x="4558332" y="1619033"/>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5" name="Google Shape;625;p26"/>
            <p:cNvSpPr txBox="1"/>
            <p:nvPr/>
          </p:nvSpPr>
          <p:spPr>
            <a:xfrm>
              <a:off x="0" y="-28575"/>
              <a:ext cx="4558300" cy="16475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Horizonte Europa</a:t>
              </a:r>
              <a:endParaRPr/>
            </a:p>
          </p:txBody>
        </p:sp>
      </p:grpSp>
      <p:grpSp>
        <p:nvGrpSpPr>
          <p:cNvPr id="626" name="Google Shape;626;p26"/>
          <p:cNvGrpSpPr/>
          <p:nvPr/>
        </p:nvGrpSpPr>
        <p:grpSpPr>
          <a:xfrm>
            <a:off x="3173129" y="7939712"/>
            <a:ext cx="3768471" cy="854762"/>
            <a:chOff x="0" y="-28575"/>
            <a:chExt cx="5024628" cy="1139682"/>
          </a:xfrm>
        </p:grpSpPr>
        <p:sp>
          <p:nvSpPr>
            <p:cNvPr id="627" name="Google Shape;627;p26"/>
            <p:cNvSpPr/>
            <p:nvPr/>
          </p:nvSpPr>
          <p:spPr>
            <a:xfrm>
              <a:off x="0" y="0"/>
              <a:ext cx="5024628" cy="1111107"/>
            </a:xfrm>
            <a:custGeom>
              <a:avLst/>
              <a:gdLst/>
              <a:ahLst/>
              <a:cxnLst/>
              <a:rect l="l" t="t" r="r" b="b"/>
              <a:pathLst>
                <a:path w="5024628" h="1111107" extrusionOk="0">
                  <a:moveTo>
                    <a:pt x="5024628" y="0"/>
                  </a:moveTo>
                  <a:lnTo>
                    <a:pt x="0" y="0"/>
                  </a:lnTo>
                  <a:lnTo>
                    <a:pt x="0" y="1111107"/>
                  </a:lnTo>
                  <a:lnTo>
                    <a:pt x="5024628" y="1111107"/>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8" name="Google Shape;628;p26"/>
            <p:cNvSpPr txBox="1"/>
            <p:nvPr/>
          </p:nvSpPr>
          <p:spPr>
            <a:xfrm>
              <a:off x="0" y="-28575"/>
              <a:ext cx="5024596" cy="1139635"/>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Programa LIFE</a:t>
              </a:r>
              <a:endParaRPr/>
            </a:p>
          </p:txBody>
        </p:sp>
      </p:grpSp>
      <p:grpSp>
        <p:nvGrpSpPr>
          <p:cNvPr id="629" name="Google Shape;629;p26"/>
          <p:cNvGrpSpPr/>
          <p:nvPr/>
        </p:nvGrpSpPr>
        <p:grpSpPr>
          <a:xfrm>
            <a:off x="3173129" y="6284681"/>
            <a:ext cx="3768471" cy="862521"/>
            <a:chOff x="0" y="-28575"/>
            <a:chExt cx="5024628" cy="1150029"/>
          </a:xfrm>
        </p:grpSpPr>
        <p:sp>
          <p:nvSpPr>
            <p:cNvPr id="630" name="Google Shape;630;p26"/>
            <p:cNvSpPr/>
            <p:nvPr/>
          </p:nvSpPr>
          <p:spPr>
            <a:xfrm>
              <a:off x="0" y="0"/>
              <a:ext cx="5024628" cy="1121454"/>
            </a:xfrm>
            <a:custGeom>
              <a:avLst/>
              <a:gdLst/>
              <a:ahLst/>
              <a:cxnLst/>
              <a:rect l="l" t="t" r="r" b="b"/>
              <a:pathLst>
                <a:path w="5024628" h="1121454" extrusionOk="0">
                  <a:moveTo>
                    <a:pt x="5024628" y="0"/>
                  </a:moveTo>
                  <a:lnTo>
                    <a:pt x="0" y="0"/>
                  </a:lnTo>
                  <a:lnTo>
                    <a:pt x="0" y="1121454"/>
                  </a:lnTo>
                  <a:lnTo>
                    <a:pt x="5024628" y="1121454"/>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1" name="Google Shape;631;p26"/>
            <p:cNvSpPr txBox="1"/>
            <p:nvPr/>
          </p:nvSpPr>
          <p:spPr>
            <a:xfrm>
              <a:off x="0" y="-28575"/>
              <a:ext cx="5024596" cy="1149982"/>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Europa Creativa</a:t>
              </a:r>
              <a:endParaRPr/>
            </a:p>
          </p:txBody>
        </p:sp>
      </p:grpSp>
      <p:grpSp>
        <p:nvGrpSpPr>
          <p:cNvPr id="632" name="Google Shape;632;p26"/>
          <p:cNvGrpSpPr/>
          <p:nvPr/>
        </p:nvGrpSpPr>
        <p:grpSpPr>
          <a:xfrm>
            <a:off x="1531425" y="4781896"/>
            <a:ext cx="5410175" cy="1161006"/>
            <a:chOff x="0" y="-19050"/>
            <a:chExt cx="7213567" cy="1548008"/>
          </a:xfrm>
        </p:grpSpPr>
        <p:sp>
          <p:nvSpPr>
            <p:cNvPr id="633" name="Google Shape;633;p26"/>
            <p:cNvSpPr/>
            <p:nvPr/>
          </p:nvSpPr>
          <p:spPr>
            <a:xfrm>
              <a:off x="0" y="0"/>
              <a:ext cx="7213567" cy="1528958"/>
            </a:xfrm>
            <a:custGeom>
              <a:avLst/>
              <a:gdLst/>
              <a:ahLst/>
              <a:cxnLst/>
              <a:rect l="l" t="t" r="r" b="b"/>
              <a:pathLst>
                <a:path w="7213567" h="1528958" extrusionOk="0">
                  <a:moveTo>
                    <a:pt x="7213567" y="0"/>
                  </a:moveTo>
                  <a:lnTo>
                    <a:pt x="0" y="0"/>
                  </a:lnTo>
                  <a:lnTo>
                    <a:pt x="0" y="1528958"/>
                  </a:lnTo>
                  <a:lnTo>
                    <a:pt x="7213567" y="1528958"/>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4" name="Google Shape;634;p26"/>
            <p:cNvSpPr txBox="1"/>
            <p:nvPr/>
          </p:nvSpPr>
          <p:spPr>
            <a:xfrm>
              <a:off x="0" y="-19050"/>
              <a:ext cx="7213535" cy="15479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Cuerpo Europeo de Solidaridad</a:t>
              </a:r>
              <a:endParaRPr/>
            </a:p>
          </p:txBody>
        </p:sp>
      </p:grpSp>
      <p:grpSp>
        <p:nvGrpSpPr>
          <p:cNvPr id="635" name="Google Shape;635;p26"/>
          <p:cNvGrpSpPr/>
          <p:nvPr/>
        </p:nvGrpSpPr>
        <p:grpSpPr>
          <a:xfrm>
            <a:off x="11346426" y="5497782"/>
            <a:ext cx="2677620" cy="913067"/>
            <a:chOff x="0" y="-28575"/>
            <a:chExt cx="3570160" cy="1217422"/>
          </a:xfrm>
        </p:grpSpPr>
        <p:sp>
          <p:nvSpPr>
            <p:cNvPr id="636" name="Google Shape;636;p26"/>
            <p:cNvSpPr/>
            <p:nvPr/>
          </p:nvSpPr>
          <p:spPr>
            <a:xfrm>
              <a:off x="0" y="0"/>
              <a:ext cx="3570160" cy="1188847"/>
            </a:xfrm>
            <a:custGeom>
              <a:avLst/>
              <a:gdLst/>
              <a:ahLst/>
              <a:cxnLst/>
              <a:rect l="l" t="t" r="r" b="b"/>
              <a:pathLst>
                <a:path w="3570160" h="1188847" extrusionOk="0">
                  <a:moveTo>
                    <a:pt x="3570160" y="0"/>
                  </a:moveTo>
                  <a:lnTo>
                    <a:pt x="0" y="0"/>
                  </a:lnTo>
                  <a:lnTo>
                    <a:pt x="0" y="1188847"/>
                  </a:lnTo>
                  <a:lnTo>
                    <a:pt x="3570160" y="1188847"/>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7" name="Google Shape;637;p26"/>
            <p:cNvSpPr txBox="1"/>
            <p:nvPr/>
          </p:nvSpPr>
          <p:spPr>
            <a:xfrm>
              <a:off x="0" y="-28575"/>
              <a:ext cx="3570128" cy="1217375"/>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DiscoverEU</a:t>
              </a:r>
              <a:endParaRPr/>
            </a:p>
          </p:txBody>
        </p:sp>
      </p:grpSp>
      <p:grpSp>
        <p:nvGrpSpPr>
          <p:cNvPr id="638" name="Google Shape;638;p26"/>
          <p:cNvGrpSpPr/>
          <p:nvPr/>
        </p:nvGrpSpPr>
        <p:grpSpPr>
          <a:xfrm>
            <a:off x="11346426" y="7368624"/>
            <a:ext cx="4883530" cy="1235705"/>
            <a:chOff x="0" y="-28575"/>
            <a:chExt cx="6511373" cy="1647608"/>
          </a:xfrm>
        </p:grpSpPr>
        <p:sp>
          <p:nvSpPr>
            <p:cNvPr id="639" name="Google Shape;639;p26"/>
            <p:cNvSpPr/>
            <p:nvPr/>
          </p:nvSpPr>
          <p:spPr>
            <a:xfrm>
              <a:off x="0" y="0"/>
              <a:ext cx="6511373" cy="1619033"/>
            </a:xfrm>
            <a:custGeom>
              <a:avLst/>
              <a:gdLst/>
              <a:ahLst/>
              <a:cxnLst/>
              <a:rect l="l" t="t" r="r" b="b"/>
              <a:pathLst>
                <a:path w="6511373" h="1619033" extrusionOk="0">
                  <a:moveTo>
                    <a:pt x="6511373" y="0"/>
                  </a:moveTo>
                  <a:lnTo>
                    <a:pt x="0" y="0"/>
                  </a:lnTo>
                  <a:lnTo>
                    <a:pt x="0" y="1619033"/>
                  </a:lnTo>
                  <a:lnTo>
                    <a:pt x="6511373" y="1619033"/>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0" name="Google Shape;640;p26"/>
            <p:cNvSpPr txBox="1"/>
            <p:nvPr/>
          </p:nvSpPr>
          <p:spPr>
            <a:xfrm>
              <a:off x="0" y="-28575"/>
              <a:ext cx="6511341" cy="16475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Fondos de Cohesión y Fondos Estructurales</a:t>
              </a:r>
              <a:endParaRPr/>
            </a:p>
          </p:txBody>
        </p:sp>
      </p:grpSp>
      <p:grpSp>
        <p:nvGrpSpPr>
          <p:cNvPr id="641" name="Google Shape;641;p26"/>
          <p:cNvGrpSpPr/>
          <p:nvPr/>
        </p:nvGrpSpPr>
        <p:grpSpPr>
          <a:xfrm>
            <a:off x="6941576" y="3321858"/>
            <a:ext cx="4404850" cy="5286291"/>
            <a:chOff x="0" y="0"/>
            <a:chExt cx="5873133" cy="7048388"/>
          </a:xfrm>
        </p:grpSpPr>
        <p:grpSp>
          <p:nvGrpSpPr>
            <p:cNvPr id="642" name="Google Shape;642;p26"/>
            <p:cNvGrpSpPr/>
            <p:nvPr/>
          </p:nvGrpSpPr>
          <p:grpSpPr>
            <a:xfrm>
              <a:off x="2668265" y="0"/>
              <a:ext cx="536575" cy="536575"/>
              <a:chOff x="0" y="0"/>
              <a:chExt cx="536575" cy="536575"/>
            </a:xfrm>
          </p:grpSpPr>
          <p:sp>
            <p:nvSpPr>
              <p:cNvPr id="643" name="Google Shape;643;p26"/>
              <p:cNvSpPr/>
              <p:nvPr/>
            </p:nvSpPr>
            <p:spPr>
              <a:xfrm>
                <a:off x="12700" y="12700"/>
                <a:ext cx="511175" cy="511175"/>
              </a:xfrm>
              <a:custGeom>
                <a:avLst/>
                <a:gdLst/>
                <a:ahLst/>
                <a:cxnLst/>
                <a:rect l="l" t="t" r="r" b="b"/>
                <a:pathLst>
                  <a:path w="511175" h="511175" extrusionOk="0">
                    <a:moveTo>
                      <a:pt x="0" y="0"/>
                    </a:moveTo>
                    <a:lnTo>
                      <a:pt x="511175" y="0"/>
                    </a:lnTo>
                    <a:lnTo>
                      <a:pt x="511175" y="511175"/>
                    </a:lnTo>
                    <a:lnTo>
                      <a:pt x="0" y="51117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4" name="Google Shape;644;p26"/>
              <p:cNvSpPr/>
              <p:nvPr/>
            </p:nvSpPr>
            <p:spPr>
              <a:xfrm>
                <a:off x="0" y="0"/>
                <a:ext cx="536575" cy="536575"/>
              </a:xfrm>
              <a:custGeom>
                <a:avLst/>
                <a:gdLst/>
                <a:ahLst/>
                <a:cxnLst/>
                <a:rect l="l" t="t" r="r" b="b"/>
                <a:pathLst>
                  <a:path w="536575" h="536575" extrusionOk="0">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45" name="Google Shape;645;p26"/>
            <p:cNvGrpSpPr/>
            <p:nvPr/>
          </p:nvGrpSpPr>
          <p:grpSpPr>
            <a:xfrm>
              <a:off x="2668265" y="6511813"/>
              <a:ext cx="536575" cy="536575"/>
              <a:chOff x="0" y="0"/>
              <a:chExt cx="536575" cy="536575"/>
            </a:xfrm>
          </p:grpSpPr>
          <p:sp>
            <p:nvSpPr>
              <p:cNvPr id="646" name="Google Shape;646;p26"/>
              <p:cNvSpPr/>
              <p:nvPr/>
            </p:nvSpPr>
            <p:spPr>
              <a:xfrm>
                <a:off x="12700" y="12700"/>
                <a:ext cx="511175" cy="511175"/>
              </a:xfrm>
              <a:custGeom>
                <a:avLst/>
                <a:gdLst/>
                <a:ahLst/>
                <a:cxnLst/>
                <a:rect l="l" t="t" r="r" b="b"/>
                <a:pathLst>
                  <a:path w="511175" h="511175" extrusionOk="0">
                    <a:moveTo>
                      <a:pt x="0" y="0"/>
                    </a:moveTo>
                    <a:lnTo>
                      <a:pt x="511175" y="0"/>
                    </a:lnTo>
                    <a:lnTo>
                      <a:pt x="511175" y="511175"/>
                    </a:lnTo>
                    <a:lnTo>
                      <a:pt x="0" y="51117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7" name="Google Shape;647;p26"/>
              <p:cNvSpPr/>
              <p:nvPr/>
            </p:nvSpPr>
            <p:spPr>
              <a:xfrm>
                <a:off x="0" y="0"/>
                <a:ext cx="536575" cy="536575"/>
              </a:xfrm>
              <a:custGeom>
                <a:avLst/>
                <a:gdLst/>
                <a:ahLst/>
                <a:cxnLst/>
                <a:rect l="l" t="t" r="r" b="b"/>
                <a:pathLst>
                  <a:path w="536575" h="536575" extrusionOk="0">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48" name="Google Shape;648;p26"/>
            <p:cNvGrpSpPr/>
            <p:nvPr/>
          </p:nvGrpSpPr>
          <p:grpSpPr>
            <a:xfrm>
              <a:off x="2668265" y="5426512"/>
              <a:ext cx="536575" cy="536575"/>
              <a:chOff x="0" y="0"/>
              <a:chExt cx="536575" cy="536575"/>
            </a:xfrm>
          </p:grpSpPr>
          <p:sp>
            <p:nvSpPr>
              <p:cNvPr id="649" name="Google Shape;649;p26"/>
              <p:cNvSpPr/>
              <p:nvPr/>
            </p:nvSpPr>
            <p:spPr>
              <a:xfrm>
                <a:off x="12700" y="12700"/>
                <a:ext cx="511175" cy="511175"/>
              </a:xfrm>
              <a:custGeom>
                <a:avLst/>
                <a:gdLst/>
                <a:ahLst/>
                <a:cxnLst/>
                <a:rect l="l" t="t" r="r" b="b"/>
                <a:pathLst>
                  <a:path w="511175" h="511175" extrusionOk="0">
                    <a:moveTo>
                      <a:pt x="0" y="0"/>
                    </a:moveTo>
                    <a:lnTo>
                      <a:pt x="511175" y="0"/>
                    </a:lnTo>
                    <a:lnTo>
                      <a:pt x="511175" y="511175"/>
                    </a:lnTo>
                    <a:lnTo>
                      <a:pt x="0" y="51117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0" name="Google Shape;650;p26"/>
              <p:cNvSpPr/>
              <p:nvPr/>
            </p:nvSpPr>
            <p:spPr>
              <a:xfrm>
                <a:off x="0" y="0"/>
                <a:ext cx="536575" cy="536575"/>
              </a:xfrm>
              <a:custGeom>
                <a:avLst/>
                <a:gdLst/>
                <a:ahLst/>
                <a:cxnLst/>
                <a:rect l="l" t="t" r="r" b="b"/>
                <a:pathLst>
                  <a:path w="536575" h="536575" extrusionOk="0">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51" name="Google Shape;651;p26"/>
            <p:cNvGrpSpPr/>
            <p:nvPr/>
          </p:nvGrpSpPr>
          <p:grpSpPr>
            <a:xfrm>
              <a:off x="2668265" y="4341211"/>
              <a:ext cx="536575" cy="536575"/>
              <a:chOff x="0" y="0"/>
              <a:chExt cx="536575" cy="536575"/>
            </a:xfrm>
          </p:grpSpPr>
          <p:sp>
            <p:nvSpPr>
              <p:cNvPr id="652" name="Google Shape;652;p26"/>
              <p:cNvSpPr/>
              <p:nvPr/>
            </p:nvSpPr>
            <p:spPr>
              <a:xfrm>
                <a:off x="12700" y="12700"/>
                <a:ext cx="511175" cy="511175"/>
              </a:xfrm>
              <a:custGeom>
                <a:avLst/>
                <a:gdLst/>
                <a:ahLst/>
                <a:cxnLst/>
                <a:rect l="l" t="t" r="r" b="b"/>
                <a:pathLst>
                  <a:path w="511175" h="511175" extrusionOk="0">
                    <a:moveTo>
                      <a:pt x="0" y="0"/>
                    </a:moveTo>
                    <a:lnTo>
                      <a:pt x="511175" y="0"/>
                    </a:lnTo>
                    <a:lnTo>
                      <a:pt x="511175" y="511175"/>
                    </a:lnTo>
                    <a:lnTo>
                      <a:pt x="0" y="51117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3" name="Google Shape;653;p26"/>
              <p:cNvSpPr/>
              <p:nvPr/>
            </p:nvSpPr>
            <p:spPr>
              <a:xfrm>
                <a:off x="0" y="0"/>
                <a:ext cx="536575" cy="536575"/>
              </a:xfrm>
              <a:custGeom>
                <a:avLst/>
                <a:gdLst/>
                <a:ahLst/>
                <a:cxnLst/>
                <a:rect l="l" t="t" r="r" b="b"/>
                <a:pathLst>
                  <a:path w="536575" h="536575" extrusionOk="0">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54" name="Google Shape;654;p26"/>
            <p:cNvGrpSpPr/>
            <p:nvPr/>
          </p:nvGrpSpPr>
          <p:grpSpPr>
            <a:xfrm>
              <a:off x="2668265" y="3255907"/>
              <a:ext cx="536575" cy="536575"/>
              <a:chOff x="0" y="0"/>
              <a:chExt cx="536575" cy="536575"/>
            </a:xfrm>
          </p:grpSpPr>
          <p:sp>
            <p:nvSpPr>
              <p:cNvPr id="655" name="Google Shape;655;p26"/>
              <p:cNvSpPr/>
              <p:nvPr/>
            </p:nvSpPr>
            <p:spPr>
              <a:xfrm>
                <a:off x="12700" y="12700"/>
                <a:ext cx="511175" cy="511175"/>
              </a:xfrm>
              <a:custGeom>
                <a:avLst/>
                <a:gdLst/>
                <a:ahLst/>
                <a:cxnLst/>
                <a:rect l="l" t="t" r="r" b="b"/>
                <a:pathLst>
                  <a:path w="511175" h="511175" extrusionOk="0">
                    <a:moveTo>
                      <a:pt x="0" y="0"/>
                    </a:moveTo>
                    <a:lnTo>
                      <a:pt x="511175" y="0"/>
                    </a:lnTo>
                    <a:lnTo>
                      <a:pt x="511175" y="511175"/>
                    </a:lnTo>
                    <a:lnTo>
                      <a:pt x="0" y="51117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6" name="Google Shape;656;p26"/>
              <p:cNvSpPr/>
              <p:nvPr/>
            </p:nvSpPr>
            <p:spPr>
              <a:xfrm>
                <a:off x="0" y="0"/>
                <a:ext cx="536575" cy="536575"/>
              </a:xfrm>
              <a:custGeom>
                <a:avLst/>
                <a:gdLst/>
                <a:ahLst/>
                <a:cxnLst/>
                <a:rect l="l" t="t" r="r" b="b"/>
                <a:pathLst>
                  <a:path w="536575" h="536575" extrusionOk="0">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57" name="Google Shape;657;p26"/>
            <p:cNvGrpSpPr/>
            <p:nvPr/>
          </p:nvGrpSpPr>
          <p:grpSpPr>
            <a:xfrm>
              <a:off x="2668265" y="2170605"/>
              <a:ext cx="536575" cy="536575"/>
              <a:chOff x="0" y="0"/>
              <a:chExt cx="536575" cy="536575"/>
            </a:xfrm>
          </p:grpSpPr>
          <p:sp>
            <p:nvSpPr>
              <p:cNvPr id="658" name="Google Shape;658;p26"/>
              <p:cNvSpPr/>
              <p:nvPr/>
            </p:nvSpPr>
            <p:spPr>
              <a:xfrm>
                <a:off x="12700" y="12700"/>
                <a:ext cx="511175" cy="511175"/>
              </a:xfrm>
              <a:custGeom>
                <a:avLst/>
                <a:gdLst/>
                <a:ahLst/>
                <a:cxnLst/>
                <a:rect l="l" t="t" r="r" b="b"/>
                <a:pathLst>
                  <a:path w="511175" h="511175" extrusionOk="0">
                    <a:moveTo>
                      <a:pt x="0" y="0"/>
                    </a:moveTo>
                    <a:lnTo>
                      <a:pt x="511175" y="0"/>
                    </a:lnTo>
                    <a:lnTo>
                      <a:pt x="511175" y="511175"/>
                    </a:lnTo>
                    <a:lnTo>
                      <a:pt x="0" y="51117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9" name="Google Shape;659;p26"/>
              <p:cNvSpPr/>
              <p:nvPr/>
            </p:nvSpPr>
            <p:spPr>
              <a:xfrm>
                <a:off x="0" y="0"/>
                <a:ext cx="536575" cy="536575"/>
              </a:xfrm>
              <a:custGeom>
                <a:avLst/>
                <a:gdLst/>
                <a:ahLst/>
                <a:cxnLst/>
                <a:rect l="l" t="t" r="r" b="b"/>
                <a:pathLst>
                  <a:path w="536575" h="536575" extrusionOk="0">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60" name="Google Shape;660;p26"/>
            <p:cNvGrpSpPr/>
            <p:nvPr/>
          </p:nvGrpSpPr>
          <p:grpSpPr>
            <a:xfrm>
              <a:off x="2668265" y="1085301"/>
              <a:ext cx="536575" cy="536575"/>
              <a:chOff x="0" y="0"/>
              <a:chExt cx="536575" cy="536575"/>
            </a:xfrm>
          </p:grpSpPr>
          <p:sp>
            <p:nvSpPr>
              <p:cNvPr id="661" name="Google Shape;661;p26"/>
              <p:cNvSpPr/>
              <p:nvPr/>
            </p:nvSpPr>
            <p:spPr>
              <a:xfrm>
                <a:off x="12700" y="12700"/>
                <a:ext cx="511175" cy="511175"/>
              </a:xfrm>
              <a:custGeom>
                <a:avLst/>
                <a:gdLst/>
                <a:ahLst/>
                <a:cxnLst/>
                <a:rect l="l" t="t" r="r" b="b"/>
                <a:pathLst>
                  <a:path w="511175" h="511175" extrusionOk="0">
                    <a:moveTo>
                      <a:pt x="0" y="0"/>
                    </a:moveTo>
                    <a:lnTo>
                      <a:pt x="511175" y="0"/>
                    </a:lnTo>
                    <a:lnTo>
                      <a:pt x="511175" y="511175"/>
                    </a:lnTo>
                    <a:lnTo>
                      <a:pt x="0" y="511175"/>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2" name="Google Shape;662;p26"/>
              <p:cNvSpPr/>
              <p:nvPr/>
            </p:nvSpPr>
            <p:spPr>
              <a:xfrm>
                <a:off x="0" y="0"/>
                <a:ext cx="536575" cy="536575"/>
              </a:xfrm>
              <a:custGeom>
                <a:avLst/>
                <a:gdLst/>
                <a:ahLst/>
                <a:cxnLst/>
                <a:rect l="l" t="t" r="r" b="b"/>
                <a:pathLst>
                  <a:path w="536575" h="536575" extrusionOk="0">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663" name="Google Shape;663;p26"/>
            <p:cNvCxnSpPr/>
            <p:nvPr/>
          </p:nvCxnSpPr>
          <p:spPr>
            <a:xfrm>
              <a:off x="2662202" y="798238"/>
              <a:ext cx="548726" cy="25400"/>
            </a:xfrm>
            <a:prstGeom prst="straightConnector1">
              <a:avLst/>
            </a:prstGeom>
            <a:noFill/>
            <a:ln w="25400" cap="rnd" cmpd="sng">
              <a:solidFill>
                <a:srgbClr val="FFFFFF"/>
              </a:solidFill>
              <a:prstDash val="solid"/>
              <a:round/>
              <a:headEnd type="none" w="sm" len="sm"/>
              <a:tailEnd type="none" w="sm" len="sm"/>
            </a:ln>
          </p:spPr>
        </p:cxnSp>
        <p:cxnSp>
          <p:nvCxnSpPr>
            <p:cNvPr id="664" name="Google Shape;664;p26"/>
            <p:cNvCxnSpPr/>
            <p:nvPr/>
          </p:nvCxnSpPr>
          <p:spPr>
            <a:xfrm>
              <a:off x="2662201" y="1883541"/>
              <a:ext cx="548729" cy="25400"/>
            </a:xfrm>
            <a:prstGeom prst="straightConnector1">
              <a:avLst/>
            </a:prstGeom>
            <a:noFill/>
            <a:ln w="25400" cap="rnd" cmpd="sng">
              <a:solidFill>
                <a:srgbClr val="FFFFFF"/>
              </a:solidFill>
              <a:prstDash val="solid"/>
              <a:round/>
              <a:headEnd type="none" w="sm" len="sm"/>
              <a:tailEnd type="none" w="sm" len="sm"/>
            </a:ln>
          </p:spPr>
        </p:cxnSp>
        <p:cxnSp>
          <p:nvCxnSpPr>
            <p:cNvPr id="665" name="Google Shape;665;p26"/>
            <p:cNvCxnSpPr/>
            <p:nvPr/>
          </p:nvCxnSpPr>
          <p:spPr>
            <a:xfrm>
              <a:off x="2662202" y="2968844"/>
              <a:ext cx="548726" cy="25400"/>
            </a:xfrm>
            <a:prstGeom prst="straightConnector1">
              <a:avLst/>
            </a:prstGeom>
            <a:noFill/>
            <a:ln w="25400" cap="rnd" cmpd="sng">
              <a:solidFill>
                <a:srgbClr val="FFFFFF"/>
              </a:solidFill>
              <a:prstDash val="solid"/>
              <a:round/>
              <a:headEnd type="none" w="sm" len="sm"/>
              <a:tailEnd type="none" w="sm" len="sm"/>
            </a:ln>
          </p:spPr>
        </p:cxnSp>
        <p:cxnSp>
          <p:nvCxnSpPr>
            <p:cNvPr id="666" name="Google Shape;666;p26"/>
            <p:cNvCxnSpPr/>
            <p:nvPr/>
          </p:nvCxnSpPr>
          <p:spPr>
            <a:xfrm>
              <a:off x="2662201" y="4054146"/>
              <a:ext cx="548729" cy="25400"/>
            </a:xfrm>
            <a:prstGeom prst="straightConnector1">
              <a:avLst/>
            </a:prstGeom>
            <a:noFill/>
            <a:ln w="25400" cap="rnd" cmpd="sng">
              <a:solidFill>
                <a:srgbClr val="FFFFFF"/>
              </a:solidFill>
              <a:prstDash val="solid"/>
              <a:round/>
              <a:headEnd type="none" w="sm" len="sm"/>
              <a:tailEnd type="none" w="sm" len="sm"/>
            </a:ln>
          </p:spPr>
        </p:cxnSp>
        <p:cxnSp>
          <p:nvCxnSpPr>
            <p:cNvPr id="667" name="Google Shape;667;p26"/>
            <p:cNvCxnSpPr/>
            <p:nvPr/>
          </p:nvCxnSpPr>
          <p:spPr>
            <a:xfrm>
              <a:off x="2662202" y="5139449"/>
              <a:ext cx="548726" cy="25400"/>
            </a:xfrm>
            <a:prstGeom prst="straightConnector1">
              <a:avLst/>
            </a:prstGeom>
            <a:noFill/>
            <a:ln w="25400" cap="rnd" cmpd="sng">
              <a:solidFill>
                <a:srgbClr val="FFFFFF"/>
              </a:solidFill>
              <a:prstDash val="solid"/>
              <a:round/>
              <a:headEnd type="none" w="sm" len="sm"/>
              <a:tailEnd type="none" w="sm" len="sm"/>
            </a:ln>
          </p:spPr>
        </p:cxnSp>
        <p:cxnSp>
          <p:nvCxnSpPr>
            <p:cNvPr id="668" name="Google Shape;668;p26"/>
            <p:cNvCxnSpPr/>
            <p:nvPr/>
          </p:nvCxnSpPr>
          <p:spPr>
            <a:xfrm>
              <a:off x="2662202" y="6224750"/>
              <a:ext cx="548726" cy="25400"/>
            </a:xfrm>
            <a:prstGeom prst="straightConnector1">
              <a:avLst/>
            </a:prstGeom>
            <a:noFill/>
            <a:ln w="25400" cap="rnd" cmpd="sng">
              <a:solidFill>
                <a:srgbClr val="FFFFFF"/>
              </a:solidFill>
              <a:prstDash val="solid"/>
              <a:round/>
              <a:headEnd type="none" w="sm" len="sm"/>
              <a:tailEnd type="none" w="sm" len="sm"/>
            </a:ln>
          </p:spPr>
        </p:cxnSp>
        <p:cxnSp>
          <p:nvCxnSpPr>
            <p:cNvPr id="669" name="Google Shape;669;p26"/>
            <p:cNvCxnSpPr/>
            <p:nvPr/>
          </p:nvCxnSpPr>
          <p:spPr>
            <a:xfrm>
              <a:off x="0" y="268300"/>
              <a:ext cx="2668265" cy="0"/>
            </a:xfrm>
            <a:prstGeom prst="straightConnector1">
              <a:avLst/>
            </a:prstGeom>
            <a:noFill/>
            <a:ln w="25400" cap="rnd" cmpd="sng">
              <a:solidFill>
                <a:srgbClr val="FFFFFF"/>
              </a:solidFill>
              <a:prstDash val="solid"/>
              <a:round/>
              <a:headEnd type="diamond" w="lg" len="lg"/>
              <a:tailEnd type="none" w="sm" len="sm"/>
            </a:ln>
          </p:spPr>
        </p:cxnSp>
        <p:cxnSp>
          <p:nvCxnSpPr>
            <p:cNvPr id="670" name="Google Shape;670;p26"/>
            <p:cNvCxnSpPr/>
            <p:nvPr/>
          </p:nvCxnSpPr>
          <p:spPr>
            <a:xfrm>
              <a:off x="3204840" y="1353601"/>
              <a:ext cx="2668293" cy="0"/>
            </a:xfrm>
            <a:prstGeom prst="straightConnector1">
              <a:avLst/>
            </a:prstGeom>
            <a:noFill/>
            <a:ln w="25400" cap="rnd" cmpd="sng">
              <a:solidFill>
                <a:srgbClr val="FFFFFF"/>
              </a:solidFill>
              <a:prstDash val="solid"/>
              <a:round/>
              <a:headEnd type="none" w="sm" len="sm"/>
              <a:tailEnd type="diamond" w="lg" len="lg"/>
            </a:ln>
          </p:spPr>
        </p:cxnSp>
        <p:cxnSp>
          <p:nvCxnSpPr>
            <p:cNvPr id="671" name="Google Shape;671;p26"/>
            <p:cNvCxnSpPr/>
            <p:nvPr/>
          </p:nvCxnSpPr>
          <p:spPr>
            <a:xfrm>
              <a:off x="3204840" y="3524207"/>
              <a:ext cx="2668293" cy="0"/>
            </a:xfrm>
            <a:prstGeom prst="straightConnector1">
              <a:avLst/>
            </a:prstGeom>
            <a:noFill/>
            <a:ln w="25400" cap="rnd" cmpd="sng">
              <a:solidFill>
                <a:srgbClr val="FFFFFF"/>
              </a:solidFill>
              <a:prstDash val="solid"/>
              <a:round/>
              <a:headEnd type="none" w="sm" len="sm"/>
              <a:tailEnd type="diamond" w="lg" len="lg"/>
            </a:ln>
          </p:spPr>
        </p:cxnSp>
        <p:cxnSp>
          <p:nvCxnSpPr>
            <p:cNvPr id="672" name="Google Shape;672;p26"/>
            <p:cNvCxnSpPr/>
            <p:nvPr/>
          </p:nvCxnSpPr>
          <p:spPr>
            <a:xfrm>
              <a:off x="3204840" y="5694812"/>
              <a:ext cx="2668293" cy="0"/>
            </a:xfrm>
            <a:prstGeom prst="straightConnector1">
              <a:avLst/>
            </a:prstGeom>
            <a:noFill/>
            <a:ln w="25400" cap="rnd" cmpd="sng">
              <a:solidFill>
                <a:srgbClr val="FFFFFF"/>
              </a:solidFill>
              <a:prstDash val="solid"/>
              <a:round/>
              <a:headEnd type="none" w="sm" len="sm"/>
              <a:tailEnd type="diamond" w="lg" len="lg"/>
            </a:ln>
          </p:spPr>
        </p:cxnSp>
        <p:cxnSp>
          <p:nvCxnSpPr>
            <p:cNvPr id="673" name="Google Shape;673;p26"/>
            <p:cNvCxnSpPr/>
            <p:nvPr/>
          </p:nvCxnSpPr>
          <p:spPr>
            <a:xfrm>
              <a:off x="32" y="2438905"/>
              <a:ext cx="2668233" cy="0"/>
            </a:xfrm>
            <a:prstGeom prst="straightConnector1">
              <a:avLst/>
            </a:prstGeom>
            <a:noFill/>
            <a:ln w="25400" cap="rnd" cmpd="sng">
              <a:solidFill>
                <a:srgbClr val="FFFFFF"/>
              </a:solidFill>
              <a:prstDash val="solid"/>
              <a:round/>
              <a:headEnd type="diamond" w="lg" len="lg"/>
              <a:tailEnd type="none" w="sm" len="sm"/>
            </a:ln>
          </p:spPr>
        </p:cxnSp>
        <p:cxnSp>
          <p:nvCxnSpPr>
            <p:cNvPr id="674" name="Google Shape;674;p26"/>
            <p:cNvCxnSpPr/>
            <p:nvPr/>
          </p:nvCxnSpPr>
          <p:spPr>
            <a:xfrm>
              <a:off x="32" y="4609511"/>
              <a:ext cx="2668233" cy="0"/>
            </a:xfrm>
            <a:prstGeom prst="straightConnector1">
              <a:avLst/>
            </a:prstGeom>
            <a:noFill/>
            <a:ln w="25400" cap="rnd" cmpd="sng">
              <a:solidFill>
                <a:srgbClr val="FFFFFF"/>
              </a:solidFill>
              <a:prstDash val="solid"/>
              <a:round/>
              <a:headEnd type="diamond" w="lg" len="lg"/>
              <a:tailEnd type="none" w="sm" len="sm"/>
            </a:ln>
          </p:spPr>
        </p:cxnSp>
        <p:cxnSp>
          <p:nvCxnSpPr>
            <p:cNvPr id="675" name="Google Shape;675;p26"/>
            <p:cNvCxnSpPr/>
            <p:nvPr/>
          </p:nvCxnSpPr>
          <p:spPr>
            <a:xfrm>
              <a:off x="32" y="6780113"/>
              <a:ext cx="2668233" cy="0"/>
            </a:xfrm>
            <a:prstGeom prst="straightConnector1">
              <a:avLst/>
            </a:prstGeom>
            <a:noFill/>
            <a:ln w="25400" cap="rnd" cmpd="sng">
              <a:solidFill>
                <a:srgbClr val="FFFFFF"/>
              </a:solidFill>
              <a:prstDash val="solid"/>
              <a:round/>
              <a:headEnd type="diamond" w="lg" len="lg"/>
              <a:tailEnd type="none" w="sm" len="sm"/>
            </a:ln>
          </p:spPr>
        </p:cxnSp>
      </p:grpSp>
      <p:sp>
        <p:nvSpPr>
          <p:cNvPr id="676" name="Google Shape;676;p26"/>
          <p:cNvSpPr txBox="1"/>
          <p:nvPr/>
        </p:nvSpPr>
        <p:spPr>
          <a:xfrm>
            <a:off x="1531425" y="662346"/>
            <a:ext cx="15727875" cy="20193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1">
                <a:solidFill>
                  <a:srgbClr val="FFFFFF"/>
                </a:solidFill>
                <a:latin typeface="Arimo"/>
                <a:ea typeface="Arimo"/>
                <a:cs typeface="Arimo"/>
                <a:sym typeface="Arimo"/>
              </a:rPr>
              <a:t>Programas e iniciativas </a:t>
            </a:r>
            <a:endParaRPr/>
          </a:p>
          <a:p>
            <a:pPr marL="0" marR="0" lvl="0" indent="0" algn="ctr" rtl="0">
              <a:lnSpc>
                <a:spcPct val="120000"/>
              </a:lnSpc>
              <a:spcBef>
                <a:spcPts val="0"/>
              </a:spcBef>
              <a:spcAft>
                <a:spcPts val="0"/>
              </a:spcAft>
              <a:buNone/>
            </a:pPr>
            <a:r>
              <a:rPr lang="en-US" sz="6500" b="1">
                <a:solidFill>
                  <a:srgbClr val="FFFFFF"/>
                </a:solidFill>
                <a:latin typeface="Arimo"/>
                <a:ea typeface="Arimo"/>
                <a:cs typeface="Arimo"/>
                <a:sym typeface="Arimo"/>
              </a:rPr>
              <a:t>de financiación de la UE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684"/>
        <p:cNvGrpSpPr/>
        <p:nvPr/>
      </p:nvGrpSpPr>
      <p:grpSpPr>
        <a:xfrm>
          <a:off x="0" y="0"/>
          <a:ext cx="0" cy="0"/>
          <a:chOff x="0" y="0"/>
          <a:chExt cx="0" cy="0"/>
        </a:xfrm>
      </p:grpSpPr>
      <p:sp>
        <p:nvSpPr>
          <p:cNvPr id="685" name="Google Shape;685;p27"/>
          <p:cNvSpPr/>
          <p:nvPr/>
        </p:nvSpPr>
        <p:spPr>
          <a:xfrm>
            <a:off x="0" y="-5700"/>
            <a:ext cx="18288000" cy="10286940"/>
          </a:xfrm>
          <a:custGeom>
            <a:avLst/>
            <a:gdLst/>
            <a:ahLst/>
            <a:cxnLst/>
            <a:rect l="l" t="t" r="r" b="b"/>
            <a:pathLst>
              <a:path w="18288000" h="10286940" extrusionOk="0">
                <a:moveTo>
                  <a:pt x="0" y="0"/>
                </a:moveTo>
                <a:lnTo>
                  <a:pt x="18288000" y="0"/>
                </a:lnTo>
                <a:lnTo>
                  <a:pt x="18288000" y="10286940"/>
                </a:lnTo>
                <a:lnTo>
                  <a:pt x="0" y="10286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6" name="Google Shape;686;p27"/>
          <p:cNvSpPr/>
          <p:nvPr/>
        </p:nvSpPr>
        <p:spPr>
          <a:xfrm>
            <a:off x="4472240" y="576855"/>
            <a:ext cx="9343519" cy="9133290"/>
          </a:xfrm>
          <a:custGeom>
            <a:avLst/>
            <a:gdLst/>
            <a:ahLst/>
            <a:cxnLst/>
            <a:rect l="l" t="t" r="r" b="b"/>
            <a:pathLst>
              <a:path w="9343519" h="9133290" extrusionOk="0">
                <a:moveTo>
                  <a:pt x="0" y="0"/>
                </a:moveTo>
                <a:lnTo>
                  <a:pt x="9343520" y="0"/>
                </a:lnTo>
                <a:lnTo>
                  <a:pt x="9343520" y="9133290"/>
                </a:lnTo>
                <a:lnTo>
                  <a:pt x="0" y="9133290"/>
                </a:lnTo>
                <a:lnTo>
                  <a:pt x="0" y="0"/>
                </a:lnTo>
                <a:close/>
              </a:path>
            </a:pathLst>
          </a:custGeom>
          <a:blipFill rotWithShape="1">
            <a:blip r:embed="rId4">
              <a:alphaModFix amt="37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87" name="Google Shape;687;p27"/>
          <p:cNvGrpSpPr/>
          <p:nvPr/>
        </p:nvGrpSpPr>
        <p:grpSpPr>
          <a:xfrm>
            <a:off x="3173129" y="7939712"/>
            <a:ext cx="3768471" cy="854762"/>
            <a:chOff x="0" y="-28575"/>
            <a:chExt cx="5024628" cy="1139682"/>
          </a:xfrm>
        </p:grpSpPr>
        <p:sp>
          <p:nvSpPr>
            <p:cNvPr id="688" name="Google Shape;688;p27"/>
            <p:cNvSpPr/>
            <p:nvPr/>
          </p:nvSpPr>
          <p:spPr>
            <a:xfrm>
              <a:off x="0" y="0"/>
              <a:ext cx="5024628" cy="1111107"/>
            </a:xfrm>
            <a:custGeom>
              <a:avLst/>
              <a:gdLst/>
              <a:ahLst/>
              <a:cxnLst/>
              <a:rect l="l" t="t" r="r" b="b"/>
              <a:pathLst>
                <a:path w="5024628" h="1111107" extrusionOk="0">
                  <a:moveTo>
                    <a:pt x="5024628" y="0"/>
                  </a:moveTo>
                  <a:lnTo>
                    <a:pt x="0" y="0"/>
                  </a:lnTo>
                  <a:lnTo>
                    <a:pt x="0" y="1111107"/>
                  </a:lnTo>
                  <a:lnTo>
                    <a:pt x="5024628" y="1111107"/>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9" name="Google Shape;689;p27"/>
            <p:cNvSpPr txBox="1"/>
            <p:nvPr/>
          </p:nvSpPr>
          <p:spPr>
            <a:xfrm>
              <a:off x="0" y="-28575"/>
              <a:ext cx="5024596" cy="1139635"/>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Programa LIFE</a:t>
              </a:r>
              <a:endParaRPr/>
            </a:p>
          </p:txBody>
        </p:sp>
      </p:grpSp>
      <p:grpSp>
        <p:nvGrpSpPr>
          <p:cNvPr id="690" name="Google Shape;690;p27"/>
          <p:cNvGrpSpPr/>
          <p:nvPr/>
        </p:nvGrpSpPr>
        <p:grpSpPr>
          <a:xfrm>
            <a:off x="3173129" y="6284681"/>
            <a:ext cx="3768471" cy="862521"/>
            <a:chOff x="0" y="-28575"/>
            <a:chExt cx="5024628" cy="1150029"/>
          </a:xfrm>
        </p:grpSpPr>
        <p:sp>
          <p:nvSpPr>
            <p:cNvPr id="691" name="Google Shape;691;p27"/>
            <p:cNvSpPr/>
            <p:nvPr/>
          </p:nvSpPr>
          <p:spPr>
            <a:xfrm>
              <a:off x="0" y="0"/>
              <a:ext cx="5024628" cy="1121454"/>
            </a:xfrm>
            <a:custGeom>
              <a:avLst/>
              <a:gdLst/>
              <a:ahLst/>
              <a:cxnLst/>
              <a:rect l="l" t="t" r="r" b="b"/>
              <a:pathLst>
                <a:path w="5024628" h="1121454" extrusionOk="0">
                  <a:moveTo>
                    <a:pt x="5024628" y="0"/>
                  </a:moveTo>
                  <a:lnTo>
                    <a:pt x="0" y="0"/>
                  </a:lnTo>
                  <a:lnTo>
                    <a:pt x="0" y="1121454"/>
                  </a:lnTo>
                  <a:lnTo>
                    <a:pt x="5024628" y="1121454"/>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2" name="Google Shape;692;p27"/>
            <p:cNvSpPr txBox="1"/>
            <p:nvPr/>
          </p:nvSpPr>
          <p:spPr>
            <a:xfrm>
              <a:off x="0" y="-28575"/>
              <a:ext cx="5024596" cy="1149982"/>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Europa Creativa</a:t>
              </a:r>
              <a:endParaRPr/>
            </a:p>
          </p:txBody>
        </p:sp>
      </p:grpSp>
      <p:grpSp>
        <p:nvGrpSpPr>
          <p:cNvPr id="693" name="Google Shape;693;p27"/>
          <p:cNvGrpSpPr/>
          <p:nvPr/>
        </p:nvGrpSpPr>
        <p:grpSpPr>
          <a:xfrm>
            <a:off x="1531425" y="4781896"/>
            <a:ext cx="5410175" cy="1161006"/>
            <a:chOff x="0" y="-19050"/>
            <a:chExt cx="7213567" cy="1548008"/>
          </a:xfrm>
        </p:grpSpPr>
        <p:sp>
          <p:nvSpPr>
            <p:cNvPr id="694" name="Google Shape;694;p27"/>
            <p:cNvSpPr/>
            <p:nvPr/>
          </p:nvSpPr>
          <p:spPr>
            <a:xfrm>
              <a:off x="0" y="0"/>
              <a:ext cx="7213567" cy="1528958"/>
            </a:xfrm>
            <a:custGeom>
              <a:avLst/>
              <a:gdLst/>
              <a:ahLst/>
              <a:cxnLst/>
              <a:rect l="l" t="t" r="r" b="b"/>
              <a:pathLst>
                <a:path w="7213567" h="1528958" extrusionOk="0">
                  <a:moveTo>
                    <a:pt x="7213567" y="0"/>
                  </a:moveTo>
                  <a:lnTo>
                    <a:pt x="0" y="0"/>
                  </a:lnTo>
                  <a:lnTo>
                    <a:pt x="0" y="1528958"/>
                  </a:lnTo>
                  <a:lnTo>
                    <a:pt x="7213567" y="1528958"/>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5" name="Google Shape;695;p27"/>
            <p:cNvSpPr txBox="1"/>
            <p:nvPr/>
          </p:nvSpPr>
          <p:spPr>
            <a:xfrm>
              <a:off x="0" y="-19050"/>
              <a:ext cx="7213535" cy="15479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000" b="1">
                  <a:solidFill>
                    <a:srgbClr val="080A78"/>
                  </a:solidFill>
                  <a:latin typeface="Arimo"/>
                  <a:ea typeface="Arimo"/>
                  <a:cs typeface="Arimo"/>
                  <a:sym typeface="Arimo"/>
                </a:rPr>
                <a:t>Cuerpo Europeo de Solidaridad</a:t>
              </a:r>
              <a:endParaRPr/>
            </a:p>
          </p:txBody>
        </p:sp>
      </p:grpSp>
      <p:grpSp>
        <p:nvGrpSpPr>
          <p:cNvPr id="696" name="Google Shape;696;p27"/>
          <p:cNvGrpSpPr/>
          <p:nvPr/>
        </p:nvGrpSpPr>
        <p:grpSpPr>
          <a:xfrm>
            <a:off x="3465701" y="3184090"/>
            <a:ext cx="3418749" cy="1235705"/>
            <a:chOff x="0" y="-28575"/>
            <a:chExt cx="4558332" cy="1647608"/>
          </a:xfrm>
        </p:grpSpPr>
        <p:sp>
          <p:nvSpPr>
            <p:cNvPr id="697" name="Google Shape;697;p27"/>
            <p:cNvSpPr/>
            <p:nvPr/>
          </p:nvSpPr>
          <p:spPr>
            <a:xfrm>
              <a:off x="0" y="0"/>
              <a:ext cx="4558332" cy="1619033"/>
            </a:xfrm>
            <a:custGeom>
              <a:avLst/>
              <a:gdLst/>
              <a:ahLst/>
              <a:cxnLst/>
              <a:rect l="l" t="t" r="r" b="b"/>
              <a:pathLst>
                <a:path w="4558332" h="1619033" extrusionOk="0">
                  <a:moveTo>
                    <a:pt x="4558332" y="0"/>
                  </a:moveTo>
                  <a:lnTo>
                    <a:pt x="0" y="0"/>
                  </a:lnTo>
                  <a:lnTo>
                    <a:pt x="0" y="1619033"/>
                  </a:lnTo>
                  <a:lnTo>
                    <a:pt x="4558332" y="1619033"/>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8" name="Google Shape;698;p27"/>
            <p:cNvSpPr txBox="1"/>
            <p:nvPr/>
          </p:nvSpPr>
          <p:spPr>
            <a:xfrm>
              <a:off x="0" y="-28575"/>
              <a:ext cx="4558300" cy="16475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Horizonte Europa</a:t>
              </a:r>
              <a:endParaRPr/>
            </a:p>
          </p:txBody>
        </p:sp>
      </p:grpSp>
      <p:cxnSp>
        <p:nvCxnSpPr>
          <p:cNvPr id="699" name="Google Shape;699;p27"/>
          <p:cNvCxnSpPr/>
          <p:nvPr/>
        </p:nvCxnSpPr>
        <p:spPr>
          <a:xfrm>
            <a:off x="6941576" y="3523083"/>
            <a:ext cx="2001199" cy="0"/>
          </a:xfrm>
          <a:prstGeom prst="straightConnector1">
            <a:avLst/>
          </a:prstGeom>
          <a:noFill/>
          <a:ln w="19050" cap="rnd" cmpd="sng">
            <a:solidFill>
              <a:srgbClr val="FFFFFF"/>
            </a:solidFill>
            <a:prstDash val="solid"/>
            <a:round/>
            <a:headEnd type="diamond" w="lg" len="lg"/>
            <a:tailEnd type="none" w="sm" len="sm"/>
          </a:ln>
        </p:spPr>
      </p:cxnSp>
      <p:cxnSp>
        <p:nvCxnSpPr>
          <p:cNvPr id="700" name="Google Shape;700;p27"/>
          <p:cNvCxnSpPr/>
          <p:nvPr/>
        </p:nvCxnSpPr>
        <p:spPr>
          <a:xfrm>
            <a:off x="6941600" y="5151037"/>
            <a:ext cx="2001175" cy="0"/>
          </a:xfrm>
          <a:prstGeom prst="straightConnector1">
            <a:avLst/>
          </a:prstGeom>
          <a:noFill/>
          <a:ln w="19050" cap="rnd" cmpd="sng">
            <a:solidFill>
              <a:srgbClr val="FFFFFF"/>
            </a:solidFill>
            <a:prstDash val="solid"/>
            <a:round/>
            <a:headEnd type="diamond" w="lg" len="lg"/>
            <a:tailEnd type="none" w="sm" len="sm"/>
          </a:ln>
        </p:spPr>
      </p:cxnSp>
      <p:cxnSp>
        <p:nvCxnSpPr>
          <p:cNvPr id="701" name="Google Shape;701;p27"/>
          <p:cNvCxnSpPr/>
          <p:nvPr/>
        </p:nvCxnSpPr>
        <p:spPr>
          <a:xfrm>
            <a:off x="6941600" y="6778991"/>
            <a:ext cx="2001175" cy="0"/>
          </a:xfrm>
          <a:prstGeom prst="straightConnector1">
            <a:avLst/>
          </a:prstGeom>
          <a:noFill/>
          <a:ln w="19050" cap="rnd" cmpd="sng">
            <a:solidFill>
              <a:srgbClr val="FFFFFF"/>
            </a:solidFill>
            <a:prstDash val="solid"/>
            <a:round/>
            <a:headEnd type="diamond" w="lg" len="lg"/>
            <a:tailEnd type="none" w="sm" len="sm"/>
          </a:ln>
        </p:spPr>
      </p:cxnSp>
      <p:cxnSp>
        <p:nvCxnSpPr>
          <p:cNvPr id="702" name="Google Shape;702;p27"/>
          <p:cNvCxnSpPr/>
          <p:nvPr/>
        </p:nvCxnSpPr>
        <p:spPr>
          <a:xfrm>
            <a:off x="6941600" y="8406943"/>
            <a:ext cx="2001175" cy="0"/>
          </a:xfrm>
          <a:prstGeom prst="straightConnector1">
            <a:avLst/>
          </a:prstGeom>
          <a:noFill/>
          <a:ln w="19050" cap="rnd" cmpd="sng">
            <a:solidFill>
              <a:srgbClr val="FFFFFF"/>
            </a:solidFill>
            <a:prstDash val="solid"/>
            <a:round/>
            <a:headEnd type="diamond" w="lg" len="lg"/>
            <a:tailEnd type="none" w="sm" len="sm"/>
          </a:ln>
        </p:spPr>
      </p:cxnSp>
      <p:sp>
        <p:nvSpPr>
          <p:cNvPr id="703" name="Google Shape;703;p27"/>
          <p:cNvSpPr txBox="1"/>
          <p:nvPr/>
        </p:nvSpPr>
        <p:spPr>
          <a:xfrm>
            <a:off x="8971350" y="3010252"/>
            <a:ext cx="8259375" cy="1162050"/>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2500">
                <a:solidFill>
                  <a:srgbClr val="FFFFFF"/>
                </a:solidFill>
                <a:latin typeface="Abhaya Libre"/>
                <a:ea typeface="Abhaya Libre"/>
                <a:cs typeface="Abhaya Libre"/>
                <a:sym typeface="Abhaya Libre"/>
              </a:rPr>
              <a:t>Financiación de la investigación y la innovación, así como fomento de proyectos de vanguardia que potencien el conocimiento científico y los avances tecnológicos.</a:t>
            </a:r>
            <a:endParaRPr/>
          </a:p>
        </p:txBody>
      </p:sp>
      <p:sp>
        <p:nvSpPr>
          <p:cNvPr id="704" name="Google Shape;704;p27"/>
          <p:cNvSpPr txBox="1"/>
          <p:nvPr/>
        </p:nvSpPr>
        <p:spPr>
          <a:xfrm>
            <a:off x="8971350" y="4407511"/>
            <a:ext cx="8259375" cy="1543050"/>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2500">
                <a:solidFill>
                  <a:srgbClr val="FFFFFF"/>
                </a:solidFill>
                <a:latin typeface="Abhaya Libre"/>
                <a:ea typeface="Abhaya Libre"/>
                <a:cs typeface="Abhaya Libre"/>
                <a:sym typeface="Abhaya Libre"/>
              </a:rPr>
              <a:t>Iniciativas de voluntariado y solidaridad que ofrecen a jóvenes y adultos oportunidades de contribuir a proyectos comunitarios en toda Europa, con especial énfasis en la inclusión y el desarrollo social.</a:t>
            </a:r>
            <a:endParaRPr/>
          </a:p>
        </p:txBody>
      </p:sp>
      <p:sp>
        <p:nvSpPr>
          <p:cNvPr id="705" name="Google Shape;705;p27"/>
          <p:cNvSpPr txBox="1"/>
          <p:nvPr/>
        </p:nvSpPr>
        <p:spPr>
          <a:xfrm>
            <a:off x="8971350" y="6195296"/>
            <a:ext cx="8259375" cy="1123950"/>
          </a:xfrm>
          <a:prstGeom prst="rect">
            <a:avLst/>
          </a:prstGeom>
          <a:noFill/>
          <a:ln>
            <a:noFill/>
          </a:ln>
        </p:spPr>
        <p:txBody>
          <a:bodyPr spcFirstLastPara="1" wrap="square" lIns="0" tIns="0" rIns="0" bIns="0" anchor="t" anchorCtr="0">
            <a:spAutoFit/>
          </a:bodyPr>
          <a:lstStyle/>
          <a:p>
            <a:pPr marL="0" marR="0" lvl="0" indent="0" algn="just" rtl="0">
              <a:lnSpc>
                <a:spcPct val="119975"/>
              </a:lnSpc>
              <a:spcBef>
                <a:spcPts val="0"/>
              </a:spcBef>
              <a:spcAft>
                <a:spcPts val="0"/>
              </a:spcAft>
              <a:buNone/>
            </a:pPr>
            <a:r>
              <a:rPr lang="en-US" sz="2453">
                <a:solidFill>
                  <a:srgbClr val="FFFFFF"/>
                </a:solidFill>
                <a:latin typeface="Abhaya Libre"/>
                <a:ea typeface="Abhaya Libre"/>
                <a:cs typeface="Abhaya Libre"/>
                <a:sym typeface="Abhaya Libre"/>
              </a:rPr>
              <a:t>Apoyo a los sectores culturales y creativos de Europa, ofreciendo a los menores exposición a las artes y la cultura fuera del hogar a través de diversos proyectos culturales financiados por la UE.</a:t>
            </a:r>
            <a:endParaRPr/>
          </a:p>
        </p:txBody>
      </p:sp>
      <p:sp>
        <p:nvSpPr>
          <p:cNvPr id="706" name="Google Shape;706;p27"/>
          <p:cNvSpPr txBox="1"/>
          <p:nvPr/>
        </p:nvSpPr>
        <p:spPr>
          <a:xfrm>
            <a:off x="8971350" y="7563981"/>
            <a:ext cx="8259375" cy="1495425"/>
          </a:xfrm>
          <a:prstGeom prst="rect">
            <a:avLst/>
          </a:prstGeom>
          <a:noFill/>
          <a:ln>
            <a:noFill/>
          </a:ln>
        </p:spPr>
        <p:txBody>
          <a:bodyPr spcFirstLastPara="1" wrap="square" lIns="0" tIns="0" rIns="0" bIns="0" anchor="t" anchorCtr="0">
            <a:spAutoFit/>
          </a:bodyPr>
          <a:lstStyle/>
          <a:p>
            <a:pPr marL="0" marR="0" lvl="0" indent="0" algn="just" rtl="0">
              <a:lnSpc>
                <a:spcPct val="120016"/>
              </a:lnSpc>
              <a:spcBef>
                <a:spcPts val="0"/>
              </a:spcBef>
              <a:spcAft>
                <a:spcPts val="0"/>
              </a:spcAft>
              <a:buNone/>
            </a:pPr>
            <a:r>
              <a:rPr lang="en-US" sz="2468">
                <a:solidFill>
                  <a:srgbClr val="FFFFFF"/>
                </a:solidFill>
                <a:latin typeface="Abhaya Libre"/>
                <a:ea typeface="Abhaya Libre"/>
                <a:cs typeface="Abhaya Libre"/>
                <a:sym typeface="Abhaya Libre"/>
              </a:rPr>
              <a:t>Instrumento de financiación de la UE para el medio ambiente y la acción por el clima, que ofrece oportunidades para proyectos que fomenten el desarrollo sostenible y las iniciativas verdes, un área en la que podrían participar tanto adultos como menores.</a:t>
            </a:r>
            <a:endParaRPr/>
          </a:p>
        </p:txBody>
      </p:sp>
      <p:sp>
        <p:nvSpPr>
          <p:cNvPr id="707" name="Google Shape;707;p27"/>
          <p:cNvSpPr txBox="1"/>
          <p:nvPr/>
        </p:nvSpPr>
        <p:spPr>
          <a:xfrm>
            <a:off x="1531425" y="662346"/>
            <a:ext cx="15727875" cy="20193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1">
                <a:solidFill>
                  <a:srgbClr val="FFFFFF"/>
                </a:solidFill>
                <a:latin typeface="Arimo"/>
                <a:ea typeface="Arimo"/>
                <a:cs typeface="Arimo"/>
                <a:sym typeface="Arimo"/>
              </a:rPr>
              <a:t>Programas e iniciativas </a:t>
            </a:r>
            <a:endParaRPr/>
          </a:p>
          <a:p>
            <a:pPr marL="0" marR="0" lvl="0" indent="0" algn="ctr" rtl="0">
              <a:lnSpc>
                <a:spcPct val="120000"/>
              </a:lnSpc>
              <a:spcBef>
                <a:spcPts val="0"/>
              </a:spcBef>
              <a:spcAft>
                <a:spcPts val="0"/>
              </a:spcAft>
              <a:buNone/>
            </a:pPr>
            <a:r>
              <a:rPr lang="en-US" sz="6500" b="1">
                <a:solidFill>
                  <a:srgbClr val="FFFFFF"/>
                </a:solidFill>
                <a:latin typeface="Arimo"/>
                <a:ea typeface="Arimo"/>
                <a:cs typeface="Arimo"/>
                <a:sym typeface="Arimo"/>
              </a:rPr>
              <a:t>de financiación de la UE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715"/>
        <p:cNvGrpSpPr/>
        <p:nvPr/>
      </p:nvGrpSpPr>
      <p:grpSpPr>
        <a:xfrm>
          <a:off x="0" y="0"/>
          <a:ext cx="0" cy="0"/>
          <a:chOff x="0" y="0"/>
          <a:chExt cx="0" cy="0"/>
        </a:xfrm>
      </p:grpSpPr>
      <p:sp>
        <p:nvSpPr>
          <p:cNvPr id="716" name="Google Shape;716;p28"/>
          <p:cNvSpPr/>
          <p:nvPr/>
        </p:nvSpPr>
        <p:spPr>
          <a:xfrm>
            <a:off x="0" y="-5700"/>
            <a:ext cx="18288000" cy="10286940"/>
          </a:xfrm>
          <a:custGeom>
            <a:avLst/>
            <a:gdLst/>
            <a:ahLst/>
            <a:cxnLst/>
            <a:rect l="l" t="t" r="r" b="b"/>
            <a:pathLst>
              <a:path w="18288000" h="10286940" extrusionOk="0">
                <a:moveTo>
                  <a:pt x="0" y="0"/>
                </a:moveTo>
                <a:lnTo>
                  <a:pt x="18288000" y="0"/>
                </a:lnTo>
                <a:lnTo>
                  <a:pt x="18288000" y="10286940"/>
                </a:lnTo>
                <a:lnTo>
                  <a:pt x="0" y="10286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17" name="Google Shape;717;p28"/>
          <p:cNvGrpSpPr/>
          <p:nvPr/>
        </p:nvGrpSpPr>
        <p:grpSpPr>
          <a:xfrm>
            <a:off x="11403248" y="3963265"/>
            <a:ext cx="2620798" cy="972272"/>
            <a:chOff x="0" y="-28575"/>
            <a:chExt cx="3494398" cy="1296361"/>
          </a:xfrm>
        </p:grpSpPr>
        <p:sp>
          <p:nvSpPr>
            <p:cNvPr id="718" name="Google Shape;718;p28"/>
            <p:cNvSpPr/>
            <p:nvPr/>
          </p:nvSpPr>
          <p:spPr>
            <a:xfrm>
              <a:off x="0" y="0"/>
              <a:ext cx="3494398" cy="1267786"/>
            </a:xfrm>
            <a:custGeom>
              <a:avLst/>
              <a:gdLst/>
              <a:ahLst/>
              <a:cxnLst/>
              <a:rect l="l" t="t" r="r" b="b"/>
              <a:pathLst>
                <a:path w="3494398" h="1267786" extrusionOk="0">
                  <a:moveTo>
                    <a:pt x="3494398" y="0"/>
                  </a:moveTo>
                  <a:lnTo>
                    <a:pt x="0" y="0"/>
                  </a:lnTo>
                  <a:lnTo>
                    <a:pt x="0" y="1267786"/>
                  </a:lnTo>
                  <a:lnTo>
                    <a:pt x="3494398" y="1267786"/>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9" name="Google Shape;719;p28"/>
            <p:cNvSpPr txBox="1"/>
            <p:nvPr/>
          </p:nvSpPr>
          <p:spPr>
            <a:xfrm>
              <a:off x="0" y="-28575"/>
              <a:ext cx="3494366" cy="1296314"/>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Erasmus+</a:t>
              </a:r>
              <a:endParaRPr/>
            </a:p>
          </p:txBody>
        </p:sp>
      </p:grpSp>
      <p:sp>
        <p:nvSpPr>
          <p:cNvPr id="720" name="Google Shape;720;p28"/>
          <p:cNvSpPr/>
          <p:nvPr/>
        </p:nvSpPr>
        <p:spPr>
          <a:xfrm>
            <a:off x="4472240" y="576855"/>
            <a:ext cx="9343519" cy="9133290"/>
          </a:xfrm>
          <a:custGeom>
            <a:avLst/>
            <a:gdLst/>
            <a:ahLst/>
            <a:cxnLst/>
            <a:rect l="l" t="t" r="r" b="b"/>
            <a:pathLst>
              <a:path w="9343519" h="9133290" extrusionOk="0">
                <a:moveTo>
                  <a:pt x="0" y="0"/>
                </a:moveTo>
                <a:lnTo>
                  <a:pt x="9343520" y="0"/>
                </a:lnTo>
                <a:lnTo>
                  <a:pt x="9343520" y="9133290"/>
                </a:lnTo>
                <a:lnTo>
                  <a:pt x="0" y="9133290"/>
                </a:lnTo>
                <a:lnTo>
                  <a:pt x="0" y="0"/>
                </a:lnTo>
                <a:close/>
              </a:path>
            </a:pathLst>
          </a:custGeom>
          <a:blipFill rotWithShape="1">
            <a:blip r:embed="rId4">
              <a:alphaModFix amt="37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21" name="Google Shape;721;p28"/>
          <p:cNvGrpSpPr/>
          <p:nvPr/>
        </p:nvGrpSpPr>
        <p:grpSpPr>
          <a:xfrm>
            <a:off x="11346426" y="5497782"/>
            <a:ext cx="2677620" cy="913067"/>
            <a:chOff x="0" y="-28575"/>
            <a:chExt cx="3570160" cy="1217422"/>
          </a:xfrm>
        </p:grpSpPr>
        <p:sp>
          <p:nvSpPr>
            <p:cNvPr id="722" name="Google Shape;722;p28"/>
            <p:cNvSpPr/>
            <p:nvPr/>
          </p:nvSpPr>
          <p:spPr>
            <a:xfrm>
              <a:off x="0" y="0"/>
              <a:ext cx="3570160" cy="1188847"/>
            </a:xfrm>
            <a:custGeom>
              <a:avLst/>
              <a:gdLst/>
              <a:ahLst/>
              <a:cxnLst/>
              <a:rect l="l" t="t" r="r" b="b"/>
              <a:pathLst>
                <a:path w="3570160" h="1188847" extrusionOk="0">
                  <a:moveTo>
                    <a:pt x="3570160" y="0"/>
                  </a:moveTo>
                  <a:lnTo>
                    <a:pt x="0" y="0"/>
                  </a:lnTo>
                  <a:lnTo>
                    <a:pt x="0" y="1188847"/>
                  </a:lnTo>
                  <a:lnTo>
                    <a:pt x="3570160" y="1188847"/>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3" name="Google Shape;723;p28"/>
            <p:cNvSpPr txBox="1"/>
            <p:nvPr/>
          </p:nvSpPr>
          <p:spPr>
            <a:xfrm>
              <a:off x="0" y="-28575"/>
              <a:ext cx="3570128" cy="1217375"/>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DiscoverEU</a:t>
              </a:r>
              <a:endParaRPr/>
            </a:p>
          </p:txBody>
        </p:sp>
      </p:grpSp>
      <p:grpSp>
        <p:nvGrpSpPr>
          <p:cNvPr id="724" name="Google Shape;724;p28"/>
          <p:cNvGrpSpPr/>
          <p:nvPr/>
        </p:nvGrpSpPr>
        <p:grpSpPr>
          <a:xfrm>
            <a:off x="11346426" y="6997347"/>
            <a:ext cx="4726675" cy="1235705"/>
            <a:chOff x="0" y="-28575"/>
            <a:chExt cx="6302233" cy="1647608"/>
          </a:xfrm>
        </p:grpSpPr>
        <p:sp>
          <p:nvSpPr>
            <p:cNvPr id="725" name="Google Shape;725;p28"/>
            <p:cNvSpPr/>
            <p:nvPr/>
          </p:nvSpPr>
          <p:spPr>
            <a:xfrm>
              <a:off x="0" y="0"/>
              <a:ext cx="6302233" cy="1619033"/>
            </a:xfrm>
            <a:custGeom>
              <a:avLst/>
              <a:gdLst/>
              <a:ahLst/>
              <a:cxnLst/>
              <a:rect l="l" t="t" r="r" b="b"/>
              <a:pathLst>
                <a:path w="6302233" h="1619033" extrusionOk="0">
                  <a:moveTo>
                    <a:pt x="6302233" y="0"/>
                  </a:moveTo>
                  <a:lnTo>
                    <a:pt x="0" y="0"/>
                  </a:lnTo>
                  <a:lnTo>
                    <a:pt x="0" y="1619033"/>
                  </a:lnTo>
                  <a:lnTo>
                    <a:pt x="6302233" y="1619033"/>
                  </a:lnTo>
                  <a:close/>
                </a:path>
              </a:pathLst>
            </a:custGeom>
            <a:solidFill>
              <a:srgbClr val="FFCC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6" name="Google Shape;726;p28"/>
            <p:cNvSpPr txBox="1"/>
            <p:nvPr/>
          </p:nvSpPr>
          <p:spPr>
            <a:xfrm>
              <a:off x="0" y="-28575"/>
              <a:ext cx="6302201" cy="1647561"/>
            </a:xfrm>
            <a:prstGeom prst="rect">
              <a:avLst/>
            </a:prstGeom>
            <a:noFill/>
            <a:ln>
              <a:noFill/>
            </a:ln>
          </p:spPr>
          <p:txBody>
            <a:bodyPr spcFirstLastPara="1" wrap="square" lIns="50800" tIns="50800" rIns="50800" bIns="50800" anchor="ctr" anchorCtr="0">
              <a:noAutofit/>
            </a:bodyPr>
            <a:lstStyle/>
            <a:p>
              <a:pPr marL="0" marR="0" lvl="0" indent="0" algn="ctr" rtl="0">
                <a:lnSpc>
                  <a:spcPct val="120000"/>
                </a:lnSpc>
                <a:spcBef>
                  <a:spcPts val="0"/>
                </a:spcBef>
                <a:spcAft>
                  <a:spcPts val="0"/>
                </a:spcAft>
                <a:buNone/>
              </a:pPr>
              <a:r>
                <a:rPr lang="en-US" sz="3200" b="1">
                  <a:solidFill>
                    <a:srgbClr val="080A78"/>
                  </a:solidFill>
                  <a:latin typeface="Arimo"/>
                  <a:ea typeface="Arimo"/>
                  <a:cs typeface="Arimo"/>
                  <a:sym typeface="Arimo"/>
                </a:rPr>
                <a:t>Fondos de Cohesión y Fondos Estructurales</a:t>
              </a:r>
              <a:endParaRPr/>
            </a:p>
          </p:txBody>
        </p:sp>
      </p:grpSp>
      <p:cxnSp>
        <p:nvCxnSpPr>
          <p:cNvPr id="727" name="Google Shape;727;p28"/>
          <p:cNvCxnSpPr/>
          <p:nvPr/>
        </p:nvCxnSpPr>
        <p:spPr>
          <a:xfrm>
            <a:off x="9345206" y="4337059"/>
            <a:ext cx="2001220" cy="0"/>
          </a:xfrm>
          <a:prstGeom prst="straightConnector1">
            <a:avLst/>
          </a:prstGeom>
          <a:noFill/>
          <a:ln w="19050" cap="rnd" cmpd="sng">
            <a:solidFill>
              <a:srgbClr val="FFFFFF"/>
            </a:solidFill>
            <a:prstDash val="solid"/>
            <a:round/>
            <a:headEnd type="none" w="sm" len="sm"/>
            <a:tailEnd type="diamond" w="lg" len="lg"/>
          </a:ln>
        </p:spPr>
      </p:cxnSp>
      <p:cxnSp>
        <p:nvCxnSpPr>
          <p:cNvPr id="728" name="Google Shape;728;p28"/>
          <p:cNvCxnSpPr/>
          <p:nvPr/>
        </p:nvCxnSpPr>
        <p:spPr>
          <a:xfrm>
            <a:off x="9345206" y="5965013"/>
            <a:ext cx="2001220" cy="0"/>
          </a:xfrm>
          <a:prstGeom prst="straightConnector1">
            <a:avLst/>
          </a:prstGeom>
          <a:noFill/>
          <a:ln w="19050" cap="rnd" cmpd="sng">
            <a:solidFill>
              <a:srgbClr val="FFFFFF"/>
            </a:solidFill>
            <a:prstDash val="solid"/>
            <a:round/>
            <a:headEnd type="none" w="sm" len="sm"/>
            <a:tailEnd type="diamond" w="lg" len="lg"/>
          </a:ln>
        </p:spPr>
      </p:cxnSp>
      <p:cxnSp>
        <p:nvCxnSpPr>
          <p:cNvPr id="729" name="Google Shape;729;p28"/>
          <p:cNvCxnSpPr/>
          <p:nvPr/>
        </p:nvCxnSpPr>
        <p:spPr>
          <a:xfrm>
            <a:off x="9345206" y="7592967"/>
            <a:ext cx="2001220" cy="0"/>
          </a:xfrm>
          <a:prstGeom prst="straightConnector1">
            <a:avLst/>
          </a:prstGeom>
          <a:noFill/>
          <a:ln w="19050" cap="rnd" cmpd="sng">
            <a:solidFill>
              <a:srgbClr val="FFFFFF"/>
            </a:solidFill>
            <a:prstDash val="solid"/>
            <a:round/>
            <a:headEnd type="none" w="sm" len="sm"/>
            <a:tailEnd type="diamond" w="lg" len="lg"/>
          </a:ln>
        </p:spPr>
      </p:cxnSp>
      <p:sp>
        <p:nvSpPr>
          <p:cNvPr id="730" name="Google Shape;730;p28"/>
          <p:cNvSpPr txBox="1"/>
          <p:nvPr/>
        </p:nvSpPr>
        <p:spPr>
          <a:xfrm>
            <a:off x="1135987" y="3888598"/>
            <a:ext cx="8259375" cy="1447800"/>
          </a:xfrm>
          <a:prstGeom prst="rect">
            <a:avLst/>
          </a:prstGeom>
          <a:noFill/>
          <a:ln>
            <a:noFill/>
          </a:ln>
        </p:spPr>
        <p:txBody>
          <a:bodyPr spcFirstLastPara="1" wrap="square" lIns="0" tIns="0" rIns="0" bIns="0" anchor="t" anchorCtr="0">
            <a:spAutoFit/>
          </a:bodyPr>
          <a:lstStyle/>
          <a:p>
            <a:pPr marL="0" marR="0" lvl="0" indent="0" algn="just" rtl="0">
              <a:lnSpc>
                <a:spcPct val="119958"/>
              </a:lnSpc>
              <a:spcBef>
                <a:spcPts val="0"/>
              </a:spcBef>
              <a:spcAft>
                <a:spcPts val="0"/>
              </a:spcAft>
              <a:buNone/>
            </a:pPr>
            <a:r>
              <a:rPr lang="en-US" sz="2400">
                <a:solidFill>
                  <a:srgbClr val="FFFFFF"/>
                </a:solidFill>
                <a:latin typeface="Abhaya Libre"/>
                <a:ea typeface="Abhaya Libre"/>
                <a:cs typeface="Abhaya Libre"/>
                <a:sym typeface="Abhaya Libre"/>
              </a:rPr>
              <a:t>Programas de educación, formación, juventud y deporte. Se trata también de un recurso primordial para que los menores que viven fuera de su país accedan a becas, programas de intercambio y oportunidades educativas en el extranjero.</a:t>
            </a:r>
            <a:endParaRPr/>
          </a:p>
        </p:txBody>
      </p:sp>
      <p:sp>
        <p:nvSpPr>
          <p:cNvPr id="731" name="Google Shape;731;p28"/>
          <p:cNvSpPr txBox="1"/>
          <p:nvPr/>
        </p:nvSpPr>
        <p:spPr>
          <a:xfrm>
            <a:off x="1135987" y="5519213"/>
            <a:ext cx="8259375" cy="1447800"/>
          </a:xfrm>
          <a:prstGeom prst="rect">
            <a:avLst/>
          </a:prstGeom>
          <a:noFill/>
          <a:ln>
            <a:noFill/>
          </a:ln>
        </p:spPr>
        <p:txBody>
          <a:bodyPr spcFirstLastPara="1" wrap="square" lIns="0" tIns="0" rIns="0" bIns="0" anchor="t" anchorCtr="0">
            <a:spAutoFit/>
          </a:bodyPr>
          <a:lstStyle/>
          <a:p>
            <a:pPr marL="0" marR="0" lvl="0" indent="0" algn="just" rtl="0">
              <a:lnSpc>
                <a:spcPct val="119958"/>
              </a:lnSpc>
              <a:spcBef>
                <a:spcPts val="0"/>
              </a:spcBef>
              <a:spcAft>
                <a:spcPts val="0"/>
              </a:spcAft>
              <a:buNone/>
            </a:pPr>
            <a:r>
              <a:rPr lang="en-US" sz="2400">
                <a:solidFill>
                  <a:srgbClr val="FFFFFF"/>
                </a:solidFill>
                <a:latin typeface="Abhaya Libre"/>
                <a:ea typeface="Abhaya Libre"/>
                <a:cs typeface="Abhaya Libre"/>
                <a:sym typeface="Abhaya Libre"/>
              </a:rPr>
              <a:t>Programa que ofrece a los jóvenes europeos (especialmente a los menores) la oportunidad de explorar Europa mediante abonos de viaje, favoreciendo el intercambio intercultural y las experiencias de aprendizaje.</a:t>
            </a:r>
            <a:endParaRPr/>
          </a:p>
        </p:txBody>
      </p:sp>
      <p:sp>
        <p:nvSpPr>
          <p:cNvPr id="732" name="Google Shape;732;p28"/>
          <p:cNvSpPr txBox="1"/>
          <p:nvPr/>
        </p:nvSpPr>
        <p:spPr>
          <a:xfrm>
            <a:off x="1028700" y="7147167"/>
            <a:ext cx="8259375" cy="1085850"/>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2400">
                <a:solidFill>
                  <a:srgbClr val="FFFFFF"/>
                </a:solidFill>
                <a:latin typeface="Abhaya Libre"/>
                <a:ea typeface="Abhaya Libre"/>
                <a:cs typeface="Abhaya Libre"/>
                <a:sym typeface="Abhaya Libre"/>
              </a:rPr>
              <a:t>Proyectos de desarrollo regional que reducen las disparidades económicas y sociales. Beneficioso para programas locales de apoyo a menores a través de iniciativas comunitarias.</a:t>
            </a:r>
            <a:endParaRPr/>
          </a:p>
        </p:txBody>
      </p:sp>
      <p:sp>
        <p:nvSpPr>
          <p:cNvPr id="733" name="Google Shape;733;p28"/>
          <p:cNvSpPr txBox="1"/>
          <p:nvPr/>
        </p:nvSpPr>
        <p:spPr>
          <a:xfrm>
            <a:off x="1531425" y="662346"/>
            <a:ext cx="15727875" cy="20193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1">
                <a:solidFill>
                  <a:srgbClr val="FFFFFF"/>
                </a:solidFill>
                <a:latin typeface="Arimo"/>
                <a:ea typeface="Arimo"/>
                <a:cs typeface="Arimo"/>
                <a:sym typeface="Arimo"/>
              </a:rPr>
              <a:t>Programas e iniciativas </a:t>
            </a:r>
            <a:endParaRPr/>
          </a:p>
          <a:p>
            <a:pPr marL="0" marR="0" lvl="0" indent="0" algn="ctr" rtl="0">
              <a:lnSpc>
                <a:spcPct val="120000"/>
              </a:lnSpc>
              <a:spcBef>
                <a:spcPts val="0"/>
              </a:spcBef>
              <a:spcAft>
                <a:spcPts val="0"/>
              </a:spcAft>
              <a:buNone/>
            </a:pPr>
            <a:r>
              <a:rPr lang="en-US" sz="6500" b="1">
                <a:solidFill>
                  <a:srgbClr val="FFFFFF"/>
                </a:solidFill>
                <a:latin typeface="Arimo"/>
                <a:ea typeface="Arimo"/>
                <a:cs typeface="Arimo"/>
                <a:sym typeface="Arimo"/>
              </a:rPr>
              <a:t>de financiación de la UE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741"/>
        <p:cNvGrpSpPr/>
        <p:nvPr/>
      </p:nvGrpSpPr>
      <p:grpSpPr>
        <a:xfrm>
          <a:off x="0" y="0"/>
          <a:ext cx="0" cy="0"/>
          <a:chOff x="0" y="0"/>
          <a:chExt cx="0" cy="0"/>
        </a:xfrm>
      </p:grpSpPr>
      <p:sp>
        <p:nvSpPr>
          <p:cNvPr id="742" name="Google Shape;742;p2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3" name="Google Shape;743;p29"/>
          <p:cNvSpPr/>
          <p:nvPr/>
        </p:nvSpPr>
        <p:spPr>
          <a:xfrm>
            <a:off x="13154674" y="-1941195"/>
            <a:ext cx="6863095" cy="8435296"/>
          </a:xfrm>
          <a:custGeom>
            <a:avLst/>
            <a:gdLst/>
            <a:ahLst/>
            <a:cxnLst/>
            <a:rect l="l" t="t" r="r" b="b"/>
            <a:pathLst>
              <a:path w="6863095" h="8435296" extrusionOk="0">
                <a:moveTo>
                  <a:pt x="0" y="0"/>
                </a:moveTo>
                <a:lnTo>
                  <a:pt x="6863095" y="0"/>
                </a:lnTo>
                <a:lnTo>
                  <a:pt x="6863095" y="8435296"/>
                </a:lnTo>
                <a:lnTo>
                  <a:pt x="0" y="8435296"/>
                </a:lnTo>
                <a:lnTo>
                  <a:pt x="0" y="0"/>
                </a:lnTo>
                <a:close/>
              </a:path>
            </a:pathLst>
          </a:custGeom>
          <a:blipFill rotWithShape="1">
            <a:blip r:embed="rId4">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p29"/>
          <p:cNvSpPr/>
          <p:nvPr/>
        </p:nvSpPr>
        <p:spPr>
          <a:xfrm>
            <a:off x="1028700" y="2276453"/>
            <a:ext cx="11431682" cy="8312550"/>
          </a:xfrm>
          <a:custGeom>
            <a:avLst/>
            <a:gdLst/>
            <a:ahLst/>
            <a:cxnLst/>
            <a:rect l="l" t="t" r="r" b="b"/>
            <a:pathLst>
              <a:path w="11431682" h="8312550" extrusionOk="0">
                <a:moveTo>
                  <a:pt x="0" y="0"/>
                </a:moveTo>
                <a:lnTo>
                  <a:pt x="11431682" y="0"/>
                </a:lnTo>
                <a:lnTo>
                  <a:pt x="11431682" y="8312550"/>
                </a:lnTo>
                <a:lnTo>
                  <a:pt x="0" y="831255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5" name="Google Shape;745;p29"/>
          <p:cNvSpPr/>
          <p:nvPr/>
        </p:nvSpPr>
        <p:spPr>
          <a:xfrm>
            <a:off x="1319539" y="2701108"/>
            <a:ext cx="10850005" cy="6103128"/>
          </a:xfrm>
          <a:custGeom>
            <a:avLst/>
            <a:gdLst/>
            <a:ahLst/>
            <a:cxnLst/>
            <a:rect l="l" t="t" r="r" b="b"/>
            <a:pathLst>
              <a:path w="10850005" h="6103128" extrusionOk="0">
                <a:moveTo>
                  <a:pt x="0" y="0"/>
                </a:moveTo>
                <a:lnTo>
                  <a:pt x="10850005" y="0"/>
                </a:lnTo>
                <a:lnTo>
                  <a:pt x="10850005" y="6103128"/>
                </a:lnTo>
                <a:lnTo>
                  <a:pt x="0" y="610312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6" name="Google Shape;746;p29"/>
          <p:cNvSpPr txBox="1"/>
          <p:nvPr/>
        </p:nvSpPr>
        <p:spPr>
          <a:xfrm>
            <a:off x="1599923" y="2818972"/>
            <a:ext cx="10289237" cy="5791200"/>
          </a:xfrm>
          <a:prstGeom prst="rect">
            <a:avLst/>
          </a:prstGeom>
          <a:noFill/>
          <a:ln>
            <a:noFill/>
          </a:ln>
        </p:spPr>
        <p:txBody>
          <a:bodyPr spcFirstLastPara="1" wrap="square" lIns="0" tIns="0" rIns="0" bIns="0" anchor="t" anchorCtr="0">
            <a:spAutoFit/>
          </a:bodyPr>
          <a:lstStyle/>
          <a:p>
            <a:pPr marL="0" marR="0" lvl="0" indent="0" algn="l" rtl="0">
              <a:lnSpc>
                <a:spcPct val="119958"/>
              </a:lnSpc>
              <a:spcBef>
                <a:spcPts val="0"/>
              </a:spcBef>
              <a:spcAft>
                <a:spcPts val="0"/>
              </a:spcAft>
              <a:buNone/>
            </a:pPr>
            <a:r>
              <a:rPr lang="en-US" sz="2400" b="1" u="sng">
                <a:solidFill>
                  <a:srgbClr val="FFFFFF"/>
                </a:solidFill>
                <a:latin typeface="Abhaya Libre"/>
                <a:ea typeface="Abhaya Libre"/>
                <a:cs typeface="Abhaya Libre"/>
                <a:sym typeface="Abhaya Libre"/>
              </a:rPr>
              <a:t>• Portal Europeo de la Juventud:</a:t>
            </a:r>
            <a:r>
              <a:rPr lang="en-US" sz="2400">
                <a:solidFill>
                  <a:srgbClr val="FFFFFF"/>
                </a:solidFill>
                <a:latin typeface="Abhaya Libre"/>
                <a:ea typeface="Abhaya Libre"/>
                <a:cs typeface="Abhaya Libre"/>
                <a:sym typeface="Abhaya Libre"/>
              </a:rPr>
              <a:t> plataforma central para encontrar oportunidades de voluntariado, prácticas y opciones de compromiso cívico en Europa.</a:t>
            </a:r>
            <a:endParaRPr/>
          </a:p>
          <a:p>
            <a:pPr marL="0" marR="0" lvl="0" indent="0" algn="l" rtl="0">
              <a:lnSpc>
                <a:spcPct val="119958"/>
              </a:lnSpc>
              <a:spcBef>
                <a:spcPts val="0"/>
              </a:spcBef>
              <a:spcAft>
                <a:spcPts val="0"/>
              </a:spcAft>
              <a:buNone/>
            </a:pPr>
            <a:endParaRPr sz="2400">
              <a:solidFill>
                <a:srgbClr val="FFFFFF"/>
              </a:solidFill>
              <a:latin typeface="Abhaya Libre"/>
              <a:ea typeface="Abhaya Libre"/>
              <a:cs typeface="Abhaya Libre"/>
              <a:sym typeface="Abhaya Libre"/>
            </a:endParaRPr>
          </a:p>
          <a:p>
            <a:pPr marL="0" marR="0" lvl="0" indent="0" algn="l" rtl="0">
              <a:lnSpc>
                <a:spcPct val="119958"/>
              </a:lnSpc>
              <a:spcBef>
                <a:spcPts val="0"/>
              </a:spcBef>
              <a:spcAft>
                <a:spcPts val="0"/>
              </a:spcAft>
              <a:buNone/>
            </a:pPr>
            <a:r>
              <a:rPr lang="en-US" sz="2400" b="1" u="sng">
                <a:solidFill>
                  <a:srgbClr val="FFFFFF"/>
                </a:solidFill>
                <a:latin typeface="Abhaya Libre"/>
                <a:ea typeface="Abhaya Libre"/>
                <a:cs typeface="Abhaya Libre"/>
                <a:sym typeface="Abhaya Libre"/>
              </a:rPr>
              <a:t>• Eurodesk: </a:t>
            </a:r>
            <a:r>
              <a:rPr lang="en-US" sz="2400">
                <a:solidFill>
                  <a:srgbClr val="FFFFFF"/>
                </a:solidFill>
                <a:latin typeface="Abhaya Libre"/>
                <a:ea typeface="Abhaya Libre"/>
                <a:cs typeface="Abhaya Libre"/>
                <a:sym typeface="Abhaya Libre"/>
              </a:rPr>
              <a:t>servicio gratuito que ofrece asesoramiento e información a los jóvenes (incluidos menores tutelados) sobre movilidad europea y programas para jóvenes.</a:t>
            </a:r>
            <a:endParaRPr/>
          </a:p>
          <a:p>
            <a:pPr marL="0" marR="0" lvl="0" indent="0" algn="l" rtl="0">
              <a:lnSpc>
                <a:spcPct val="119958"/>
              </a:lnSpc>
              <a:spcBef>
                <a:spcPts val="0"/>
              </a:spcBef>
              <a:spcAft>
                <a:spcPts val="0"/>
              </a:spcAft>
              <a:buNone/>
            </a:pPr>
            <a:endParaRPr sz="2400">
              <a:solidFill>
                <a:srgbClr val="FFFFFF"/>
              </a:solidFill>
              <a:latin typeface="Abhaya Libre"/>
              <a:ea typeface="Abhaya Libre"/>
              <a:cs typeface="Abhaya Libre"/>
              <a:sym typeface="Abhaya Libre"/>
            </a:endParaRPr>
          </a:p>
          <a:p>
            <a:pPr marL="0" marR="0" lvl="0" indent="0" algn="l" rtl="0">
              <a:lnSpc>
                <a:spcPct val="119958"/>
              </a:lnSpc>
              <a:spcBef>
                <a:spcPts val="0"/>
              </a:spcBef>
              <a:spcAft>
                <a:spcPts val="0"/>
              </a:spcAft>
              <a:buNone/>
            </a:pPr>
            <a:r>
              <a:rPr lang="en-US" sz="2400" b="1" u="sng">
                <a:solidFill>
                  <a:srgbClr val="FFFFFF"/>
                </a:solidFill>
                <a:latin typeface="Abhaya Libre"/>
                <a:ea typeface="Abhaya Libre"/>
                <a:cs typeface="Abhaya Libre"/>
                <a:sym typeface="Abhaya Libre"/>
              </a:rPr>
              <a:t>• SALTO Youth</a:t>
            </a:r>
            <a:r>
              <a:rPr lang="en-US" sz="2400">
                <a:solidFill>
                  <a:srgbClr val="FFFFFF"/>
                </a:solidFill>
                <a:latin typeface="Abhaya Libre"/>
                <a:ea typeface="Abhaya Libre"/>
                <a:cs typeface="Abhaya Libre"/>
                <a:sym typeface="Abhaya Libre"/>
              </a:rPr>
              <a:t>: Recurso que ofrece oportunidades de formación, creación de redes y desarrollo de proyectos para trabajadores juveniles, ideal para adultos que ayudan a menores a encontrar opciones de voluntariado relevantes.</a:t>
            </a:r>
            <a:endParaRPr/>
          </a:p>
          <a:p>
            <a:pPr marL="0" marR="0" lvl="0" indent="0" algn="l" rtl="0">
              <a:lnSpc>
                <a:spcPct val="119958"/>
              </a:lnSpc>
              <a:spcBef>
                <a:spcPts val="0"/>
              </a:spcBef>
              <a:spcAft>
                <a:spcPts val="0"/>
              </a:spcAft>
              <a:buNone/>
            </a:pPr>
            <a:endParaRPr sz="2400">
              <a:solidFill>
                <a:srgbClr val="FFFFFF"/>
              </a:solidFill>
              <a:latin typeface="Abhaya Libre"/>
              <a:ea typeface="Abhaya Libre"/>
              <a:cs typeface="Abhaya Libre"/>
              <a:sym typeface="Abhaya Libre"/>
            </a:endParaRPr>
          </a:p>
          <a:p>
            <a:pPr marL="0" marR="0" lvl="0" indent="0" algn="l" rtl="0">
              <a:lnSpc>
                <a:spcPct val="119958"/>
              </a:lnSpc>
              <a:spcBef>
                <a:spcPts val="0"/>
              </a:spcBef>
              <a:spcAft>
                <a:spcPts val="0"/>
              </a:spcAft>
              <a:buNone/>
            </a:pPr>
            <a:r>
              <a:rPr lang="en-US" sz="2400" b="1" u="sng">
                <a:solidFill>
                  <a:srgbClr val="FFFFFF"/>
                </a:solidFill>
                <a:latin typeface="Abhaya Libre"/>
                <a:ea typeface="Abhaya Libre"/>
                <a:cs typeface="Abhaya Libre"/>
                <a:sym typeface="Abhaya Libre"/>
              </a:rPr>
              <a:t>• Europass: </a:t>
            </a:r>
            <a:r>
              <a:rPr lang="en-US" sz="2400">
                <a:solidFill>
                  <a:srgbClr val="FFFFFF"/>
                </a:solidFill>
                <a:latin typeface="Abhaya Libre"/>
                <a:ea typeface="Abhaya Libre"/>
                <a:cs typeface="Abhaya Libre"/>
                <a:sym typeface="Abhaya Libre"/>
              </a:rPr>
              <a:t> herramienta en línea para desarrollar y compartir CV, mostrar habilidades y buscar oportunidades profesionales o de voluntariado dentro de la UE.</a:t>
            </a:r>
            <a:endParaRPr/>
          </a:p>
          <a:p>
            <a:pPr marL="0" marR="0" lvl="0" indent="0" algn="l" rtl="0">
              <a:lnSpc>
                <a:spcPct val="119958"/>
              </a:lnSpc>
              <a:spcBef>
                <a:spcPts val="0"/>
              </a:spcBef>
              <a:spcAft>
                <a:spcPts val="0"/>
              </a:spcAft>
              <a:buNone/>
            </a:pPr>
            <a:endParaRPr sz="2400">
              <a:solidFill>
                <a:srgbClr val="FFFFFF"/>
              </a:solidFill>
              <a:latin typeface="Abhaya Libre"/>
              <a:ea typeface="Abhaya Libre"/>
              <a:cs typeface="Abhaya Libre"/>
              <a:sym typeface="Abhaya Libre"/>
            </a:endParaRPr>
          </a:p>
          <a:p>
            <a:pPr marL="0" marR="0" lvl="0" indent="0" algn="l" rtl="0">
              <a:lnSpc>
                <a:spcPct val="119958"/>
              </a:lnSpc>
              <a:spcBef>
                <a:spcPts val="0"/>
              </a:spcBef>
              <a:spcAft>
                <a:spcPts val="0"/>
              </a:spcAft>
              <a:buNone/>
            </a:pPr>
            <a:r>
              <a:rPr lang="en-US" sz="2400" b="1" u="sng">
                <a:solidFill>
                  <a:srgbClr val="FFFFFF"/>
                </a:solidFill>
                <a:latin typeface="Abhaya Libre"/>
                <a:ea typeface="Abhaya Libre"/>
                <a:cs typeface="Abhaya Libre"/>
                <a:sym typeface="Abhaya Libre"/>
              </a:rPr>
              <a:t>• Plataforma del Cuerpo Europeo de Solidaridad:  </a:t>
            </a:r>
            <a:r>
              <a:rPr lang="en-US" sz="2400">
                <a:solidFill>
                  <a:srgbClr val="FFFFFF"/>
                </a:solidFill>
                <a:latin typeface="Abhaya Libre"/>
                <a:ea typeface="Abhaya Libre"/>
                <a:cs typeface="Abhaya Libre"/>
                <a:sym typeface="Abhaya Libre"/>
              </a:rPr>
              <a:t>Página web específica en la que adultos y jóvenes pueden buscar proyectos concretos de acción social y solidaria.</a:t>
            </a:r>
            <a:endParaRPr/>
          </a:p>
        </p:txBody>
      </p:sp>
      <p:sp>
        <p:nvSpPr>
          <p:cNvPr id="747" name="Google Shape;747;p29"/>
          <p:cNvSpPr/>
          <p:nvPr/>
        </p:nvSpPr>
        <p:spPr>
          <a:xfrm>
            <a:off x="13380027" y="5471051"/>
            <a:ext cx="4907973" cy="4815949"/>
          </a:xfrm>
          <a:custGeom>
            <a:avLst/>
            <a:gdLst/>
            <a:ahLst/>
            <a:cxnLst/>
            <a:rect l="l" t="t" r="r" b="b"/>
            <a:pathLst>
              <a:path w="4907973" h="4815949" extrusionOk="0">
                <a:moveTo>
                  <a:pt x="0" y="0"/>
                </a:moveTo>
                <a:lnTo>
                  <a:pt x="4907973" y="0"/>
                </a:lnTo>
                <a:lnTo>
                  <a:pt x="4907973" y="4815949"/>
                </a:lnTo>
                <a:lnTo>
                  <a:pt x="0" y="481594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8" name="Google Shape;748;p29"/>
          <p:cNvSpPr txBox="1"/>
          <p:nvPr/>
        </p:nvSpPr>
        <p:spPr>
          <a:xfrm>
            <a:off x="586748" y="710601"/>
            <a:ext cx="17701252" cy="942975"/>
          </a:xfrm>
          <a:prstGeom prst="rect">
            <a:avLst/>
          </a:prstGeom>
          <a:noFill/>
          <a:ln>
            <a:noFill/>
          </a:ln>
        </p:spPr>
        <p:txBody>
          <a:bodyPr spcFirstLastPara="1" wrap="square" lIns="0" tIns="0" rIns="0" bIns="0" anchor="t" anchorCtr="0">
            <a:spAutoFit/>
          </a:bodyPr>
          <a:lstStyle/>
          <a:p>
            <a:pPr marL="0" marR="0" lvl="1" indent="0" algn="l" rtl="0">
              <a:lnSpc>
                <a:spcPct val="120000"/>
              </a:lnSpc>
              <a:spcBef>
                <a:spcPts val="0"/>
              </a:spcBef>
              <a:spcAft>
                <a:spcPts val="0"/>
              </a:spcAft>
              <a:buNone/>
            </a:pPr>
            <a:r>
              <a:rPr lang="en-US" sz="5945" b="1" i="0" u="none" strike="noStrike" cap="none">
                <a:solidFill>
                  <a:srgbClr val="FFFFFF"/>
                </a:solidFill>
                <a:latin typeface="Arimo"/>
                <a:ea typeface="Arimo"/>
                <a:cs typeface="Arimo"/>
                <a:sym typeface="Arimo"/>
              </a:rPr>
              <a:t>Cómo encontrar oportunidades de voluntariado:</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756"/>
        <p:cNvGrpSpPr/>
        <p:nvPr/>
      </p:nvGrpSpPr>
      <p:grpSpPr>
        <a:xfrm>
          <a:off x="0" y="0"/>
          <a:ext cx="0" cy="0"/>
          <a:chOff x="0" y="0"/>
          <a:chExt cx="0" cy="0"/>
        </a:xfrm>
      </p:grpSpPr>
      <p:sp>
        <p:nvSpPr>
          <p:cNvPr id="757" name="Google Shape;757;p3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8" name="Google Shape;758;p30"/>
          <p:cNvSpPr/>
          <p:nvPr/>
        </p:nvSpPr>
        <p:spPr>
          <a:xfrm>
            <a:off x="9936416" y="4254766"/>
            <a:ext cx="8525518" cy="7669211"/>
          </a:xfrm>
          <a:custGeom>
            <a:avLst/>
            <a:gdLst/>
            <a:ahLst/>
            <a:cxnLst/>
            <a:rect l="l" t="t" r="r" b="b"/>
            <a:pathLst>
              <a:path w="8525518" h="7669211" extrusionOk="0">
                <a:moveTo>
                  <a:pt x="0" y="0"/>
                </a:moveTo>
                <a:lnTo>
                  <a:pt x="8525518" y="0"/>
                </a:lnTo>
                <a:lnTo>
                  <a:pt x="8525518" y="7669210"/>
                </a:lnTo>
                <a:lnTo>
                  <a:pt x="0" y="766921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9" name="Google Shape;759;p30"/>
          <p:cNvSpPr txBox="1"/>
          <p:nvPr/>
        </p:nvSpPr>
        <p:spPr>
          <a:xfrm>
            <a:off x="1028700" y="3296314"/>
            <a:ext cx="10441525" cy="3238500"/>
          </a:xfrm>
          <a:prstGeom prst="rect">
            <a:avLst/>
          </a:prstGeom>
          <a:noFill/>
          <a:ln>
            <a:noFill/>
          </a:ln>
        </p:spPr>
        <p:txBody>
          <a:bodyPr spcFirstLastPara="1" wrap="square" lIns="0" tIns="0" rIns="0" bIns="0" anchor="t" anchorCtr="0">
            <a:spAutoFit/>
          </a:bodyPr>
          <a:lstStyle/>
          <a:p>
            <a:pPr marL="0" marR="0" lvl="0" indent="0" algn="ctr" rtl="0">
              <a:lnSpc>
                <a:spcPct val="119997"/>
              </a:lnSpc>
              <a:spcBef>
                <a:spcPts val="0"/>
              </a:spcBef>
              <a:spcAft>
                <a:spcPts val="0"/>
              </a:spcAft>
              <a:buNone/>
            </a:pPr>
            <a:r>
              <a:rPr lang="en-US" sz="7001" b="1">
                <a:solidFill>
                  <a:srgbClr val="FFFFFF"/>
                </a:solidFill>
                <a:latin typeface="Arimo"/>
                <a:ea typeface="Arimo"/>
                <a:cs typeface="Arimo"/>
                <a:sym typeface="Arimo"/>
              </a:rPr>
              <a:t>Promoción de la ciudadanía y la participación europeas </a:t>
            </a:r>
            <a:endParaRPr/>
          </a:p>
        </p:txBody>
      </p:sp>
      <p:sp>
        <p:nvSpPr>
          <p:cNvPr id="760" name="Google Shape;760;p30"/>
          <p:cNvSpPr txBox="1"/>
          <p:nvPr/>
        </p:nvSpPr>
        <p:spPr>
          <a:xfrm>
            <a:off x="2736450" y="990600"/>
            <a:ext cx="7026025" cy="15621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0000" b="1">
                <a:solidFill>
                  <a:srgbClr val="FFFFFF"/>
                </a:solidFill>
                <a:latin typeface="Arimo"/>
                <a:ea typeface="Arimo"/>
                <a:cs typeface="Arimo"/>
                <a:sym typeface="Arimo"/>
              </a:rPr>
              <a:t>Módulo 4</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768"/>
        <p:cNvGrpSpPr/>
        <p:nvPr/>
      </p:nvGrpSpPr>
      <p:grpSpPr>
        <a:xfrm>
          <a:off x="0" y="0"/>
          <a:ext cx="0" cy="0"/>
          <a:chOff x="0" y="0"/>
          <a:chExt cx="0" cy="0"/>
        </a:xfrm>
      </p:grpSpPr>
      <p:sp>
        <p:nvSpPr>
          <p:cNvPr id="769" name="Google Shape;769;p3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0" name="Google Shape;770;p31"/>
          <p:cNvSpPr/>
          <p:nvPr/>
        </p:nvSpPr>
        <p:spPr>
          <a:xfrm rot="10800000" flipH="1">
            <a:off x="16454262" y="-2221732"/>
            <a:ext cx="5174604" cy="5214092"/>
          </a:xfrm>
          <a:custGeom>
            <a:avLst/>
            <a:gdLst/>
            <a:ahLst/>
            <a:cxnLst/>
            <a:rect l="l" t="t" r="r" b="b"/>
            <a:pathLst>
              <a:path w="5174604" h="5214092" extrusionOk="0">
                <a:moveTo>
                  <a:pt x="0" y="5214092"/>
                </a:moveTo>
                <a:lnTo>
                  <a:pt x="5174604" y="5214092"/>
                </a:lnTo>
                <a:lnTo>
                  <a:pt x="5174604" y="0"/>
                </a:lnTo>
                <a:lnTo>
                  <a:pt x="0" y="0"/>
                </a:lnTo>
                <a:lnTo>
                  <a:pt x="0" y="5214092"/>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1" name="Google Shape;771;p31"/>
          <p:cNvSpPr txBox="1"/>
          <p:nvPr/>
        </p:nvSpPr>
        <p:spPr>
          <a:xfrm>
            <a:off x="1028700" y="284829"/>
            <a:ext cx="15225300" cy="1590600"/>
          </a:xfrm>
          <a:prstGeom prst="rect">
            <a:avLst/>
          </a:prstGeom>
          <a:noFill/>
          <a:ln>
            <a:noFill/>
          </a:ln>
        </p:spPr>
        <p:txBody>
          <a:bodyPr spcFirstLastPara="1" wrap="square" lIns="0" tIns="0" rIns="0" bIns="0" anchor="t" anchorCtr="0">
            <a:spAutoFit/>
          </a:bodyPr>
          <a:lstStyle/>
          <a:p>
            <a:pPr marL="0" marR="0" lvl="0" indent="0" algn="l" rtl="0">
              <a:lnSpc>
                <a:spcPct val="119992"/>
              </a:lnSpc>
              <a:spcBef>
                <a:spcPts val="0"/>
              </a:spcBef>
              <a:spcAft>
                <a:spcPts val="0"/>
              </a:spcAft>
              <a:buNone/>
            </a:pPr>
            <a:r>
              <a:rPr lang="en-US" sz="5142" b="1">
                <a:solidFill>
                  <a:srgbClr val="FFFFFF"/>
                </a:solidFill>
                <a:latin typeface="Arimo"/>
                <a:ea typeface="Arimo"/>
                <a:cs typeface="Arimo"/>
                <a:sym typeface="Arimo"/>
              </a:rPr>
              <a:t>Derechos fundamentales de </a:t>
            </a:r>
            <a:endParaRPr/>
          </a:p>
          <a:p>
            <a:pPr marL="0" marR="0" lvl="0" indent="0" algn="l" rtl="0">
              <a:lnSpc>
                <a:spcPct val="119992"/>
              </a:lnSpc>
              <a:spcBef>
                <a:spcPts val="0"/>
              </a:spcBef>
              <a:spcAft>
                <a:spcPts val="0"/>
              </a:spcAft>
              <a:buNone/>
            </a:pPr>
            <a:r>
              <a:rPr lang="en-US" sz="5142" b="1">
                <a:solidFill>
                  <a:srgbClr val="FFFFFF"/>
                </a:solidFill>
                <a:latin typeface="Arimo"/>
                <a:ea typeface="Arimo"/>
                <a:cs typeface="Arimo"/>
                <a:sym typeface="Arimo"/>
              </a:rPr>
              <a:t>los ciudadanos de la UE</a:t>
            </a:r>
            <a:endParaRPr/>
          </a:p>
        </p:txBody>
      </p:sp>
      <p:sp>
        <p:nvSpPr>
          <p:cNvPr id="772" name="Google Shape;772;p31"/>
          <p:cNvSpPr/>
          <p:nvPr/>
        </p:nvSpPr>
        <p:spPr>
          <a:xfrm>
            <a:off x="645373" y="2237454"/>
            <a:ext cx="11339699" cy="2395511"/>
          </a:xfrm>
          <a:custGeom>
            <a:avLst/>
            <a:gdLst/>
            <a:ahLst/>
            <a:cxnLst/>
            <a:rect l="l" t="t" r="r" b="b"/>
            <a:pathLst>
              <a:path w="11339699" h="2395511" extrusionOk="0">
                <a:moveTo>
                  <a:pt x="0" y="0"/>
                </a:moveTo>
                <a:lnTo>
                  <a:pt x="11339699" y="0"/>
                </a:lnTo>
                <a:lnTo>
                  <a:pt x="11339699" y="2395511"/>
                </a:lnTo>
                <a:lnTo>
                  <a:pt x="0" y="2395511"/>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3" name="Google Shape;773;p31"/>
          <p:cNvSpPr/>
          <p:nvPr/>
        </p:nvSpPr>
        <p:spPr>
          <a:xfrm>
            <a:off x="11817945" y="1105263"/>
            <a:ext cx="5197958" cy="3281211"/>
          </a:xfrm>
          <a:custGeom>
            <a:avLst/>
            <a:gdLst/>
            <a:ahLst/>
            <a:cxnLst/>
            <a:rect l="l" t="t" r="r" b="b"/>
            <a:pathLst>
              <a:path w="5197958" h="3281211" extrusionOk="0">
                <a:moveTo>
                  <a:pt x="0" y="0"/>
                </a:moveTo>
                <a:lnTo>
                  <a:pt x="5197958" y="0"/>
                </a:lnTo>
                <a:lnTo>
                  <a:pt x="5197958" y="3281211"/>
                </a:lnTo>
                <a:lnTo>
                  <a:pt x="0" y="328121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4" name="Google Shape;774;p31"/>
          <p:cNvSpPr/>
          <p:nvPr/>
        </p:nvSpPr>
        <p:spPr>
          <a:xfrm>
            <a:off x="6506886" y="4720404"/>
            <a:ext cx="11339699" cy="2395511"/>
          </a:xfrm>
          <a:custGeom>
            <a:avLst/>
            <a:gdLst/>
            <a:ahLst/>
            <a:cxnLst/>
            <a:rect l="l" t="t" r="r" b="b"/>
            <a:pathLst>
              <a:path w="11339699" h="2395511" extrusionOk="0">
                <a:moveTo>
                  <a:pt x="0" y="0"/>
                </a:moveTo>
                <a:lnTo>
                  <a:pt x="11339699" y="0"/>
                </a:lnTo>
                <a:lnTo>
                  <a:pt x="11339699" y="2395511"/>
                </a:lnTo>
                <a:lnTo>
                  <a:pt x="0" y="239551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5" name="Google Shape;775;p31"/>
          <p:cNvSpPr/>
          <p:nvPr/>
        </p:nvSpPr>
        <p:spPr>
          <a:xfrm>
            <a:off x="645373" y="7203353"/>
            <a:ext cx="11339699" cy="2395511"/>
          </a:xfrm>
          <a:custGeom>
            <a:avLst/>
            <a:gdLst/>
            <a:ahLst/>
            <a:cxnLst/>
            <a:rect l="l" t="t" r="r" b="b"/>
            <a:pathLst>
              <a:path w="11339699" h="2395511" extrusionOk="0">
                <a:moveTo>
                  <a:pt x="0" y="0"/>
                </a:moveTo>
                <a:lnTo>
                  <a:pt x="11339699" y="0"/>
                </a:lnTo>
                <a:lnTo>
                  <a:pt x="11339699" y="2395512"/>
                </a:lnTo>
                <a:lnTo>
                  <a:pt x="0" y="239551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6" name="Google Shape;776;p31"/>
          <p:cNvSpPr txBox="1"/>
          <p:nvPr/>
        </p:nvSpPr>
        <p:spPr>
          <a:xfrm>
            <a:off x="12395597" y="4876800"/>
            <a:ext cx="4863600" cy="628800"/>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4000" b="1">
                <a:solidFill>
                  <a:srgbClr val="FFFFFF"/>
                </a:solidFill>
                <a:latin typeface="Arimo"/>
                <a:ea typeface="Arimo"/>
                <a:cs typeface="Arimo"/>
                <a:sym typeface="Arimo"/>
              </a:rPr>
              <a:t>Derecho a voto</a:t>
            </a:r>
            <a:endParaRPr/>
          </a:p>
        </p:txBody>
      </p:sp>
      <p:sp>
        <p:nvSpPr>
          <p:cNvPr id="777" name="Google Shape;777;p31"/>
          <p:cNvSpPr/>
          <p:nvPr/>
        </p:nvSpPr>
        <p:spPr>
          <a:xfrm flipH="1">
            <a:off x="1364835" y="4386474"/>
            <a:ext cx="5197958" cy="3281211"/>
          </a:xfrm>
          <a:custGeom>
            <a:avLst/>
            <a:gdLst/>
            <a:ahLst/>
            <a:cxnLst/>
            <a:rect l="l" t="t" r="r" b="b"/>
            <a:pathLst>
              <a:path w="5197958" h="3281211" extrusionOk="0">
                <a:moveTo>
                  <a:pt x="5197958" y="0"/>
                </a:moveTo>
                <a:lnTo>
                  <a:pt x="0" y="0"/>
                </a:lnTo>
                <a:lnTo>
                  <a:pt x="0" y="3281211"/>
                </a:lnTo>
                <a:lnTo>
                  <a:pt x="5197958" y="3281211"/>
                </a:lnTo>
                <a:lnTo>
                  <a:pt x="5197958"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8" name="Google Shape;778;p31"/>
          <p:cNvSpPr/>
          <p:nvPr/>
        </p:nvSpPr>
        <p:spPr>
          <a:xfrm rot="10800000" flipH="1">
            <a:off x="12871010" y="6691371"/>
            <a:ext cx="5416990" cy="3419475"/>
          </a:xfrm>
          <a:custGeom>
            <a:avLst/>
            <a:gdLst/>
            <a:ahLst/>
            <a:cxnLst/>
            <a:rect l="l" t="t" r="r" b="b"/>
            <a:pathLst>
              <a:path w="5416990" h="3419475" extrusionOk="0">
                <a:moveTo>
                  <a:pt x="0" y="3419475"/>
                </a:moveTo>
                <a:lnTo>
                  <a:pt x="5416990" y="3419475"/>
                </a:lnTo>
                <a:lnTo>
                  <a:pt x="5416990" y="0"/>
                </a:lnTo>
                <a:lnTo>
                  <a:pt x="0" y="0"/>
                </a:lnTo>
                <a:lnTo>
                  <a:pt x="0" y="3419475"/>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9" name="Google Shape;779;p31"/>
          <p:cNvSpPr txBox="1"/>
          <p:nvPr/>
        </p:nvSpPr>
        <p:spPr>
          <a:xfrm>
            <a:off x="13377334" y="7839815"/>
            <a:ext cx="4469400" cy="1838400"/>
          </a:xfrm>
          <a:prstGeom prst="rect">
            <a:avLst/>
          </a:prstGeom>
          <a:noFill/>
          <a:ln>
            <a:noFill/>
          </a:ln>
        </p:spPr>
        <p:txBody>
          <a:bodyPr spcFirstLastPara="1" wrap="square" lIns="0" tIns="0" rIns="0" bIns="0" anchor="t" anchorCtr="0">
            <a:spAutoFit/>
          </a:bodyPr>
          <a:lstStyle/>
          <a:p>
            <a:pPr marL="0" marR="0" lvl="0" indent="0" algn="ctr" rtl="0">
              <a:lnSpc>
                <a:spcPct val="119980"/>
              </a:lnSpc>
              <a:spcBef>
                <a:spcPts val="0"/>
              </a:spcBef>
              <a:spcAft>
                <a:spcPts val="0"/>
              </a:spcAft>
              <a:buNone/>
            </a:pPr>
            <a:r>
              <a:rPr lang="en-US" sz="2032" b="1">
                <a:solidFill>
                  <a:srgbClr val="080A78"/>
                </a:solidFill>
                <a:latin typeface="Abhaya Libre"/>
                <a:ea typeface="Abhaya Libre"/>
                <a:cs typeface="Abhaya Libre"/>
                <a:sym typeface="Abhaya Libre"/>
              </a:rPr>
              <a:t>¿Cuántos de vosotros habéis votado en las elecciones de 2024? ¿Han votado vuestros familiares o amigos? ¿Qué razones creéis que podrían impedir que las personas, en particular menores tutelados, ejerzan su derecho al voto?</a:t>
            </a:r>
            <a:endParaRPr/>
          </a:p>
        </p:txBody>
      </p:sp>
      <p:grpSp>
        <p:nvGrpSpPr>
          <p:cNvPr id="780" name="Google Shape;780;p31"/>
          <p:cNvGrpSpPr/>
          <p:nvPr/>
        </p:nvGrpSpPr>
        <p:grpSpPr>
          <a:xfrm>
            <a:off x="1028700" y="7499576"/>
            <a:ext cx="10956375" cy="2074586"/>
            <a:chOff x="0" y="-19050"/>
            <a:chExt cx="14608500" cy="2766115"/>
          </a:xfrm>
        </p:grpSpPr>
        <p:sp>
          <p:nvSpPr>
            <p:cNvPr id="781" name="Google Shape;781;p31"/>
            <p:cNvSpPr txBox="1"/>
            <p:nvPr/>
          </p:nvSpPr>
          <p:spPr>
            <a:xfrm>
              <a:off x="0" y="908665"/>
              <a:ext cx="14608500" cy="1838400"/>
            </a:xfrm>
            <a:prstGeom prst="rect">
              <a:avLst/>
            </a:prstGeom>
            <a:noFill/>
            <a:ln>
              <a:noFill/>
            </a:ln>
          </p:spPr>
          <p:txBody>
            <a:bodyPr spcFirstLastPara="1" wrap="square" lIns="0" tIns="0" rIns="0" bIns="0" anchor="t" anchorCtr="0">
              <a:spAutoFit/>
            </a:bodyPr>
            <a:lstStyle/>
            <a:p>
              <a:pPr marL="0" marR="0" lvl="0" indent="0" algn="l" rtl="0">
                <a:lnSpc>
                  <a:spcPct val="119973"/>
                </a:lnSpc>
                <a:spcBef>
                  <a:spcPts val="0"/>
                </a:spcBef>
                <a:spcAft>
                  <a:spcPts val="0"/>
                </a:spcAft>
                <a:buNone/>
              </a:pPr>
              <a:r>
                <a:rPr lang="en-US" sz="2293">
                  <a:solidFill>
                    <a:srgbClr val="FFFFFF"/>
                  </a:solidFill>
                  <a:latin typeface="Abhaya Libre"/>
                  <a:ea typeface="Abhaya Libre"/>
                  <a:cs typeface="Abhaya Libre"/>
                  <a:sym typeface="Abhaya Libre"/>
                </a:rPr>
                <a:t>Los ciudadanos de la UE están protegidos por un conjunto común de derechos de los consumidores, que garantizan un trato justo, la seguridad de los productos y la compensación por los daños. Enseñar a los menores estos derechos les ayuda a tomar conciencia de que son consumidores en la UE.</a:t>
              </a:r>
              <a:endParaRPr/>
            </a:p>
          </p:txBody>
        </p:sp>
        <p:sp>
          <p:nvSpPr>
            <p:cNvPr id="782" name="Google Shape;782;p31"/>
            <p:cNvSpPr txBox="1"/>
            <p:nvPr/>
          </p:nvSpPr>
          <p:spPr>
            <a:xfrm>
              <a:off x="9" y="-19050"/>
              <a:ext cx="9734100" cy="8319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4000" b="1">
                  <a:solidFill>
                    <a:srgbClr val="FFFFFF"/>
                  </a:solidFill>
                  <a:latin typeface="Arimo"/>
                  <a:ea typeface="Arimo"/>
                  <a:cs typeface="Arimo"/>
                  <a:sym typeface="Arimo"/>
                </a:rPr>
                <a:t>Protección al consumidor</a:t>
              </a:r>
              <a:endParaRPr/>
            </a:p>
          </p:txBody>
        </p:sp>
      </p:grpSp>
      <p:sp>
        <p:nvSpPr>
          <p:cNvPr id="783" name="Google Shape;783;p31"/>
          <p:cNvSpPr txBox="1"/>
          <p:nvPr/>
        </p:nvSpPr>
        <p:spPr>
          <a:xfrm>
            <a:off x="1782604" y="4834217"/>
            <a:ext cx="4362300" cy="1828800"/>
          </a:xfrm>
          <a:prstGeom prst="rect">
            <a:avLst/>
          </a:prstGeom>
          <a:noFill/>
          <a:ln>
            <a:noFill/>
          </a:ln>
        </p:spPr>
        <p:txBody>
          <a:bodyPr spcFirstLastPara="1" wrap="square" lIns="0" tIns="0" rIns="0" bIns="0" anchor="t" anchorCtr="0">
            <a:spAutoFit/>
          </a:bodyPr>
          <a:lstStyle/>
          <a:p>
            <a:pPr marL="0" marR="0" lvl="0" indent="0" algn="ctr" rtl="0">
              <a:lnSpc>
                <a:spcPct val="119990"/>
              </a:lnSpc>
              <a:spcBef>
                <a:spcPts val="0"/>
              </a:spcBef>
              <a:spcAft>
                <a:spcPts val="0"/>
              </a:spcAft>
              <a:buNone/>
            </a:pPr>
            <a:r>
              <a:rPr lang="en-US" sz="2061" b="1">
                <a:solidFill>
                  <a:srgbClr val="080A78"/>
                </a:solidFill>
                <a:latin typeface="Abhaya Libre"/>
                <a:ea typeface="Abhaya Libre"/>
                <a:cs typeface="Abhaya Libre"/>
                <a:sym typeface="Abhaya Libre"/>
              </a:rPr>
              <a:t>"¿Conoces alguna situación en la que menores tutelados desconocían sus derechos como consumidores o hayan tenido dificultades para acceder a ellos? ¿Se te ocurre algún caso en el que se haya podido vulnerar este derecho?</a:t>
            </a:r>
            <a:endParaRPr/>
          </a:p>
        </p:txBody>
      </p:sp>
      <p:sp>
        <p:nvSpPr>
          <p:cNvPr id="784" name="Google Shape;784;p31"/>
          <p:cNvSpPr txBox="1"/>
          <p:nvPr/>
        </p:nvSpPr>
        <p:spPr>
          <a:xfrm>
            <a:off x="6562793" y="5495925"/>
            <a:ext cx="10696500" cy="1581300"/>
          </a:xfrm>
          <a:prstGeom prst="rect">
            <a:avLst/>
          </a:prstGeom>
          <a:noFill/>
          <a:ln>
            <a:noFill/>
          </a:ln>
        </p:spPr>
        <p:txBody>
          <a:bodyPr spcFirstLastPara="1" wrap="square" lIns="0" tIns="0" rIns="0" bIns="0" anchor="t" anchorCtr="0">
            <a:spAutoFit/>
          </a:bodyPr>
          <a:lstStyle/>
          <a:p>
            <a:pPr marL="0" marR="0" lvl="0" indent="0" algn="r" rtl="0">
              <a:lnSpc>
                <a:spcPct val="119971"/>
              </a:lnSpc>
              <a:spcBef>
                <a:spcPts val="0"/>
              </a:spcBef>
              <a:spcAft>
                <a:spcPts val="0"/>
              </a:spcAft>
              <a:buNone/>
            </a:pPr>
            <a:r>
              <a:rPr lang="en-US" sz="2093">
                <a:solidFill>
                  <a:srgbClr val="FFFFFF"/>
                </a:solidFill>
                <a:latin typeface="Abhaya Libre"/>
                <a:ea typeface="Abhaya Libre"/>
                <a:cs typeface="Abhaya Libre"/>
                <a:sym typeface="Abhaya Libre"/>
              </a:rPr>
              <a:t>Los ciudadanos de la UE tienen derecho a votar en las elecciones europeas y locales, y pueden presentarse como candidatos. Educar a los menores sobre su derecho al voto es fundamental para fomentar la participación ciudadana en el futuro. En las elecciones europeas de 2024, la participación electoral varió entre los distintos Estados miembros, pero en promedio fue de aproximadamente el 51%.</a:t>
            </a:r>
            <a:endParaRPr/>
          </a:p>
        </p:txBody>
      </p:sp>
      <p:grpSp>
        <p:nvGrpSpPr>
          <p:cNvPr id="785" name="Google Shape;785;p31"/>
          <p:cNvGrpSpPr/>
          <p:nvPr/>
        </p:nvGrpSpPr>
        <p:grpSpPr>
          <a:xfrm>
            <a:off x="1028700" y="2533677"/>
            <a:ext cx="10956375" cy="1760318"/>
            <a:chOff x="0" y="-19050"/>
            <a:chExt cx="14608500" cy="2347090"/>
          </a:xfrm>
        </p:grpSpPr>
        <p:sp>
          <p:nvSpPr>
            <p:cNvPr id="786" name="Google Shape;786;p31"/>
            <p:cNvSpPr txBox="1"/>
            <p:nvPr/>
          </p:nvSpPr>
          <p:spPr>
            <a:xfrm>
              <a:off x="0" y="899140"/>
              <a:ext cx="14608500" cy="14289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340">
                  <a:solidFill>
                    <a:srgbClr val="FFFFFF"/>
                  </a:solidFill>
                  <a:latin typeface="Abhaya Libre"/>
                  <a:ea typeface="Abhaya Libre"/>
                  <a:cs typeface="Abhaya Libre"/>
                  <a:sym typeface="Abhaya Libre"/>
                </a:rPr>
                <a:t>Los ciudadanos de la UE tienen derecho a vivir, trabajar y estudiar en cualquier país de la UE sin necesidad de visado. Esta libertad abre oportunidades para los menores que viven fuera del país de origen a medida que crecen y buscan empleo o educación en el extranjero.</a:t>
              </a:r>
              <a:endParaRPr/>
            </a:p>
          </p:txBody>
        </p:sp>
        <p:sp>
          <p:nvSpPr>
            <p:cNvPr id="787" name="Google Shape;787;p31"/>
            <p:cNvSpPr txBox="1"/>
            <p:nvPr/>
          </p:nvSpPr>
          <p:spPr>
            <a:xfrm>
              <a:off x="9" y="-19050"/>
              <a:ext cx="9734100" cy="8319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4000" b="1">
                  <a:solidFill>
                    <a:srgbClr val="FFFFFF"/>
                  </a:solidFill>
                  <a:latin typeface="Arimo"/>
                  <a:ea typeface="Arimo"/>
                  <a:cs typeface="Arimo"/>
                  <a:sym typeface="Arimo"/>
                </a:rPr>
                <a:t>Libertad de movimiento</a:t>
              </a:r>
              <a:endParaRPr/>
            </a:p>
          </p:txBody>
        </p:sp>
      </p:grpSp>
      <p:sp>
        <p:nvSpPr>
          <p:cNvPr id="788" name="Google Shape;788;p31"/>
          <p:cNvSpPr txBox="1"/>
          <p:nvPr/>
        </p:nvSpPr>
        <p:spPr>
          <a:xfrm>
            <a:off x="12208626" y="1582597"/>
            <a:ext cx="4469400" cy="1838400"/>
          </a:xfrm>
          <a:prstGeom prst="rect">
            <a:avLst/>
          </a:prstGeom>
          <a:noFill/>
          <a:ln>
            <a:noFill/>
          </a:ln>
        </p:spPr>
        <p:txBody>
          <a:bodyPr spcFirstLastPara="1" wrap="square" lIns="0" tIns="0" rIns="0" bIns="0" anchor="t" anchorCtr="0">
            <a:spAutoFit/>
          </a:bodyPr>
          <a:lstStyle/>
          <a:p>
            <a:pPr marL="0" marR="0" lvl="0" indent="0" algn="ctr" rtl="0">
              <a:lnSpc>
                <a:spcPct val="120049"/>
              </a:lnSpc>
              <a:spcBef>
                <a:spcPts val="0"/>
              </a:spcBef>
              <a:spcAft>
                <a:spcPts val="0"/>
              </a:spcAft>
              <a:buNone/>
            </a:pPr>
            <a:r>
              <a:rPr lang="en-US" sz="2035" b="1">
                <a:solidFill>
                  <a:srgbClr val="012A8B"/>
                </a:solidFill>
                <a:latin typeface="Abhaya Libre"/>
                <a:ea typeface="Abhaya Libre"/>
                <a:cs typeface="Abhaya Libre"/>
                <a:sym typeface="Abhaya Libre"/>
              </a:rPr>
              <a:t>¿Se te ocurre algún problema al que puedan enfrentarse los menores tutelados a la hora de ejercer su derecho a la libertad de movimiento? ¿Has oído hablar de algún caso en el que se haya violado este derecho?</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796"/>
        <p:cNvGrpSpPr/>
        <p:nvPr/>
      </p:nvGrpSpPr>
      <p:grpSpPr>
        <a:xfrm>
          <a:off x="0" y="0"/>
          <a:ext cx="0" cy="0"/>
          <a:chOff x="0" y="0"/>
          <a:chExt cx="0" cy="0"/>
        </a:xfrm>
      </p:grpSpPr>
      <p:sp>
        <p:nvSpPr>
          <p:cNvPr id="797" name="Google Shape;797;p3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8" name="Google Shape;798;p32"/>
          <p:cNvSpPr txBox="1"/>
          <p:nvPr/>
        </p:nvSpPr>
        <p:spPr>
          <a:xfrm>
            <a:off x="1028700" y="448630"/>
            <a:ext cx="15225150" cy="1590675"/>
          </a:xfrm>
          <a:prstGeom prst="rect">
            <a:avLst/>
          </a:prstGeom>
          <a:noFill/>
          <a:ln>
            <a:noFill/>
          </a:ln>
        </p:spPr>
        <p:txBody>
          <a:bodyPr spcFirstLastPara="1" wrap="square" lIns="0" tIns="0" rIns="0" bIns="0" anchor="t" anchorCtr="0">
            <a:spAutoFit/>
          </a:bodyPr>
          <a:lstStyle/>
          <a:p>
            <a:pPr marL="0" marR="0" lvl="0" indent="0" algn="l" rtl="0">
              <a:lnSpc>
                <a:spcPct val="119992"/>
              </a:lnSpc>
              <a:spcBef>
                <a:spcPts val="0"/>
              </a:spcBef>
              <a:spcAft>
                <a:spcPts val="0"/>
              </a:spcAft>
              <a:buNone/>
            </a:pPr>
            <a:r>
              <a:rPr lang="en-US" sz="5142" b="1">
                <a:solidFill>
                  <a:srgbClr val="FFFFFF"/>
                </a:solidFill>
                <a:latin typeface="Arimo"/>
                <a:ea typeface="Arimo"/>
                <a:cs typeface="Arimo"/>
                <a:sym typeface="Arimo"/>
              </a:rPr>
              <a:t>Responsabilidades fundamentales</a:t>
            </a:r>
            <a:endParaRPr/>
          </a:p>
          <a:p>
            <a:pPr marL="0" marR="0" lvl="0" indent="0" algn="l" rtl="0">
              <a:lnSpc>
                <a:spcPct val="119992"/>
              </a:lnSpc>
              <a:spcBef>
                <a:spcPts val="0"/>
              </a:spcBef>
              <a:spcAft>
                <a:spcPts val="0"/>
              </a:spcAft>
              <a:buNone/>
            </a:pPr>
            <a:r>
              <a:rPr lang="en-US" sz="5142" b="1">
                <a:solidFill>
                  <a:srgbClr val="FFFFFF"/>
                </a:solidFill>
                <a:latin typeface="Arimo"/>
                <a:ea typeface="Arimo"/>
                <a:cs typeface="Arimo"/>
                <a:sym typeface="Arimo"/>
              </a:rPr>
              <a:t> de los ciudadanos de la UE</a:t>
            </a:r>
            <a:endParaRPr/>
          </a:p>
        </p:txBody>
      </p:sp>
      <p:sp>
        <p:nvSpPr>
          <p:cNvPr id="799" name="Google Shape;799;p32"/>
          <p:cNvSpPr/>
          <p:nvPr/>
        </p:nvSpPr>
        <p:spPr>
          <a:xfrm>
            <a:off x="12194777" y="2458405"/>
            <a:ext cx="5701504" cy="6122420"/>
          </a:xfrm>
          <a:custGeom>
            <a:avLst/>
            <a:gdLst/>
            <a:ahLst/>
            <a:cxnLst/>
            <a:rect l="l" t="t" r="r" b="b"/>
            <a:pathLst>
              <a:path w="5701504" h="6122420" extrusionOk="0">
                <a:moveTo>
                  <a:pt x="0" y="0"/>
                </a:moveTo>
                <a:lnTo>
                  <a:pt x="5701504" y="0"/>
                </a:lnTo>
                <a:lnTo>
                  <a:pt x="5701504" y="6122420"/>
                </a:lnTo>
                <a:lnTo>
                  <a:pt x="0" y="612242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0" name="Google Shape;800;p32"/>
          <p:cNvSpPr/>
          <p:nvPr/>
        </p:nvSpPr>
        <p:spPr>
          <a:xfrm>
            <a:off x="14988118" y="-1617211"/>
            <a:ext cx="4668806" cy="4921354"/>
          </a:xfrm>
          <a:custGeom>
            <a:avLst/>
            <a:gdLst/>
            <a:ahLst/>
            <a:cxnLst/>
            <a:rect l="l" t="t" r="r" b="b"/>
            <a:pathLst>
              <a:path w="4668806" h="4921354" extrusionOk="0">
                <a:moveTo>
                  <a:pt x="0" y="0"/>
                </a:moveTo>
                <a:lnTo>
                  <a:pt x="4668806" y="0"/>
                </a:lnTo>
                <a:lnTo>
                  <a:pt x="4668806" y="4921354"/>
                </a:lnTo>
                <a:lnTo>
                  <a:pt x="0" y="492135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1" name="Google Shape;801;p32"/>
          <p:cNvSpPr/>
          <p:nvPr/>
        </p:nvSpPr>
        <p:spPr>
          <a:xfrm>
            <a:off x="395396" y="2458405"/>
            <a:ext cx="5701504" cy="6122420"/>
          </a:xfrm>
          <a:custGeom>
            <a:avLst/>
            <a:gdLst/>
            <a:ahLst/>
            <a:cxnLst/>
            <a:rect l="l" t="t" r="r" b="b"/>
            <a:pathLst>
              <a:path w="5701504" h="6122420" extrusionOk="0">
                <a:moveTo>
                  <a:pt x="0" y="0"/>
                </a:moveTo>
                <a:lnTo>
                  <a:pt x="5701504" y="0"/>
                </a:lnTo>
                <a:lnTo>
                  <a:pt x="5701504" y="6122420"/>
                </a:lnTo>
                <a:lnTo>
                  <a:pt x="0" y="612242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2" name="Google Shape;802;p32"/>
          <p:cNvSpPr/>
          <p:nvPr/>
        </p:nvSpPr>
        <p:spPr>
          <a:xfrm>
            <a:off x="6293248" y="2458405"/>
            <a:ext cx="5701504" cy="6122420"/>
          </a:xfrm>
          <a:custGeom>
            <a:avLst/>
            <a:gdLst/>
            <a:ahLst/>
            <a:cxnLst/>
            <a:rect l="l" t="t" r="r" b="b"/>
            <a:pathLst>
              <a:path w="5701504" h="6122420" extrusionOk="0">
                <a:moveTo>
                  <a:pt x="0" y="0"/>
                </a:moveTo>
                <a:lnTo>
                  <a:pt x="5701504" y="0"/>
                </a:lnTo>
                <a:lnTo>
                  <a:pt x="5701504" y="6122420"/>
                </a:lnTo>
                <a:lnTo>
                  <a:pt x="0" y="612242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3" name="Google Shape;803;p32"/>
          <p:cNvSpPr txBox="1"/>
          <p:nvPr/>
        </p:nvSpPr>
        <p:spPr>
          <a:xfrm>
            <a:off x="6611274" y="5008950"/>
            <a:ext cx="5069129" cy="3057525"/>
          </a:xfrm>
          <a:prstGeom prst="rect">
            <a:avLst/>
          </a:prstGeom>
          <a:noFill/>
          <a:ln>
            <a:noFill/>
          </a:ln>
        </p:spPr>
        <p:txBody>
          <a:bodyPr spcFirstLastPara="1" wrap="square" lIns="0" tIns="0" rIns="0" bIns="0" anchor="t" anchorCtr="0">
            <a:spAutoFit/>
          </a:bodyPr>
          <a:lstStyle/>
          <a:p>
            <a:pPr marL="0" marR="0" lvl="0" indent="0" algn="just" rtl="0">
              <a:lnSpc>
                <a:spcPct val="119984"/>
              </a:lnSpc>
              <a:spcBef>
                <a:spcPts val="0"/>
              </a:spcBef>
              <a:spcAft>
                <a:spcPts val="0"/>
              </a:spcAft>
              <a:buNone/>
            </a:pPr>
            <a:r>
              <a:rPr lang="en-US" sz="2537">
                <a:solidFill>
                  <a:srgbClr val="080A78"/>
                </a:solidFill>
                <a:latin typeface="Abhaya Libre"/>
                <a:ea typeface="Abhaya Libre"/>
                <a:cs typeface="Abhaya Libre"/>
                <a:sym typeface="Abhaya Libre"/>
              </a:rPr>
              <a:t>Además de votar, los ciudadanos de la UE tienen la responsabilidad de contribuir a su comunidad mediante la participación cívica. Hay que animar a los menores tutelados a participar en proyectos locales, como iniciativas medioambientales o sociales.</a:t>
            </a:r>
            <a:endParaRPr/>
          </a:p>
        </p:txBody>
      </p:sp>
      <p:sp>
        <p:nvSpPr>
          <p:cNvPr id="804" name="Google Shape;804;p32"/>
          <p:cNvSpPr txBox="1"/>
          <p:nvPr/>
        </p:nvSpPr>
        <p:spPr>
          <a:xfrm>
            <a:off x="12510964" y="4789875"/>
            <a:ext cx="5069129" cy="3143250"/>
          </a:xfrm>
          <a:prstGeom prst="rect">
            <a:avLst/>
          </a:prstGeom>
          <a:noFill/>
          <a:ln>
            <a:noFill/>
          </a:ln>
        </p:spPr>
        <p:txBody>
          <a:bodyPr spcFirstLastPara="1" wrap="square" lIns="0" tIns="0" rIns="0" bIns="0" anchor="t" anchorCtr="0">
            <a:spAutoFit/>
          </a:bodyPr>
          <a:lstStyle/>
          <a:p>
            <a:pPr marL="0" marR="0" lvl="0" indent="0" algn="just" rtl="0">
              <a:lnSpc>
                <a:spcPct val="120007"/>
              </a:lnSpc>
              <a:spcBef>
                <a:spcPts val="0"/>
              </a:spcBef>
              <a:spcAft>
                <a:spcPts val="0"/>
              </a:spcAft>
              <a:buNone/>
            </a:pPr>
            <a:r>
              <a:rPr lang="en-US" sz="2589">
                <a:solidFill>
                  <a:srgbClr val="080A78"/>
                </a:solidFill>
                <a:latin typeface="Abhaya Libre"/>
                <a:ea typeface="Abhaya Libre"/>
                <a:cs typeface="Abhaya Libre"/>
                <a:sym typeface="Abhaya Libre"/>
              </a:rPr>
              <a:t>La ciudadanía de la UE conlleva el deber de trabajar juntos por el bien común, tanto dentro del propio país como en toda la UE. Debemos enseñar a los menores la importancia de la solidaridad, especialmente en la cooperación transfronteriza y el apoyo a las comunidades marginadas.</a:t>
            </a:r>
            <a:endParaRPr/>
          </a:p>
        </p:txBody>
      </p:sp>
      <p:sp>
        <p:nvSpPr>
          <p:cNvPr id="805" name="Google Shape;805;p32"/>
          <p:cNvSpPr txBox="1"/>
          <p:nvPr/>
        </p:nvSpPr>
        <p:spPr>
          <a:xfrm>
            <a:off x="711584" y="4799400"/>
            <a:ext cx="5069129" cy="3057525"/>
          </a:xfrm>
          <a:prstGeom prst="rect">
            <a:avLst/>
          </a:prstGeom>
          <a:noFill/>
          <a:ln>
            <a:noFill/>
          </a:ln>
        </p:spPr>
        <p:txBody>
          <a:bodyPr spcFirstLastPara="1" wrap="square" lIns="0" tIns="0" rIns="0" bIns="0" anchor="t" anchorCtr="0">
            <a:spAutoFit/>
          </a:bodyPr>
          <a:lstStyle/>
          <a:p>
            <a:pPr marL="0" marR="0" lvl="0" indent="0" algn="just" rtl="0">
              <a:lnSpc>
                <a:spcPct val="120007"/>
              </a:lnSpc>
              <a:spcBef>
                <a:spcPts val="0"/>
              </a:spcBef>
              <a:spcAft>
                <a:spcPts val="0"/>
              </a:spcAft>
              <a:buNone/>
            </a:pPr>
            <a:r>
              <a:rPr lang="en-US" sz="2554">
                <a:solidFill>
                  <a:srgbClr val="080A78"/>
                </a:solidFill>
                <a:latin typeface="Abhaya Libre"/>
                <a:ea typeface="Abhaya Libre"/>
                <a:cs typeface="Abhaya Libre"/>
                <a:sym typeface="Abhaya Libre"/>
              </a:rPr>
              <a:t>Todos los ciudadanos de la UE deben cumplir tanto las leyes nacionales como las normas de la UE. Ayudar a los menores a comprender su papel en la defensa y el respeto de estas leyes, así como su derecho a impugnar leyes injustas, es esencial para promover la justicia y la igualdad.</a:t>
            </a:r>
            <a:endParaRPr/>
          </a:p>
        </p:txBody>
      </p:sp>
      <p:sp>
        <p:nvSpPr>
          <p:cNvPr id="806" name="Google Shape;806;p32"/>
          <p:cNvSpPr txBox="1"/>
          <p:nvPr/>
        </p:nvSpPr>
        <p:spPr>
          <a:xfrm>
            <a:off x="711584" y="3084900"/>
            <a:ext cx="5069129" cy="130492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300">
                <a:solidFill>
                  <a:srgbClr val="2C2C8C"/>
                </a:solidFill>
                <a:latin typeface="Arial"/>
                <a:ea typeface="Arial"/>
                <a:cs typeface="Arial"/>
                <a:sym typeface="Arial"/>
              </a:rPr>
              <a:t>Respeto de las leyes de la UE</a:t>
            </a:r>
            <a:endParaRPr/>
          </a:p>
        </p:txBody>
      </p:sp>
      <p:sp>
        <p:nvSpPr>
          <p:cNvPr id="807" name="Google Shape;807;p32"/>
          <p:cNvSpPr txBox="1"/>
          <p:nvPr/>
        </p:nvSpPr>
        <p:spPr>
          <a:xfrm>
            <a:off x="6611274" y="3732600"/>
            <a:ext cx="5069129" cy="65722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300">
                <a:solidFill>
                  <a:srgbClr val="2C2C8C"/>
                </a:solidFill>
                <a:latin typeface="Arial"/>
                <a:ea typeface="Arial"/>
                <a:cs typeface="Arial"/>
                <a:sym typeface="Arial"/>
              </a:rPr>
              <a:t>Participación cívica</a:t>
            </a:r>
            <a:endParaRPr/>
          </a:p>
        </p:txBody>
      </p:sp>
      <p:sp>
        <p:nvSpPr>
          <p:cNvPr id="808" name="Google Shape;808;p32"/>
          <p:cNvSpPr txBox="1"/>
          <p:nvPr/>
        </p:nvSpPr>
        <p:spPr>
          <a:xfrm>
            <a:off x="12510964" y="3084900"/>
            <a:ext cx="5069129" cy="130492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300">
                <a:solidFill>
                  <a:srgbClr val="2C2C8C"/>
                </a:solidFill>
                <a:latin typeface="Arial"/>
                <a:ea typeface="Arial"/>
                <a:cs typeface="Arial"/>
                <a:sym typeface="Arial"/>
              </a:rPr>
              <a:t>Solidaridad y cooperación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816"/>
        <p:cNvGrpSpPr/>
        <p:nvPr/>
      </p:nvGrpSpPr>
      <p:grpSpPr>
        <a:xfrm>
          <a:off x="0" y="0"/>
          <a:ext cx="0" cy="0"/>
          <a:chOff x="0" y="0"/>
          <a:chExt cx="0" cy="0"/>
        </a:xfrm>
      </p:grpSpPr>
      <p:sp>
        <p:nvSpPr>
          <p:cNvPr id="817" name="Google Shape;817;p33"/>
          <p:cNvSpPr/>
          <p:nvPr/>
        </p:nvSpPr>
        <p:spPr>
          <a:xfrm>
            <a:off x="0" y="-5700"/>
            <a:ext cx="18288000" cy="10286940"/>
          </a:xfrm>
          <a:custGeom>
            <a:avLst/>
            <a:gdLst/>
            <a:ahLst/>
            <a:cxnLst/>
            <a:rect l="l" t="t" r="r" b="b"/>
            <a:pathLst>
              <a:path w="18288000" h="10286940" extrusionOk="0">
                <a:moveTo>
                  <a:pt x="0" y="0"/>
                </a:moveTo>
                <a:lnTo>
                  <a:pt x="18288000" y="0"/>
                </a:lnTo>
                <a:lnTo>
                  <a:pt x="18288000" y="10286940"/>
                </a:lnTo>
                <a:lnTo>
                  <a:pt x="0" y="10286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8" name="Google Shape;818;p33"/>
          <p:cNvSpPr/>
          <p:nvPr/>
        </p:nvSpPr>
        <p:spPr>
          <a:xfrm>
            <a:off x="16556998" y="8133585"/>
            <a:ext cx="3133775" cy="3266764"/>
          </a:xfrm>
          <a:custGeom>
            <a:avLst/>
            <a:gdLst/>
            <a:ahLst/>
            <a:cxnLst/>
            <a:rect l="l" t="t" r="r" b="b"/>
            <a:pathLst>
              <a:path w="3133775" h="3266764" extrusionOk="0">
                <a:moveTo>
                  <a:pt x="0" y="0"/>
                </a:moveTo>
                <a:lnTo>
                  <a:pt x="3133775" y="0"/>
                </a:lnTo>
                <a:lnTo>
                  <a:pt x="3133775" y="3266763"/>
                </a:lnTo>
                <a:lnTo>
                  <a:pt x="0" y="326676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9" name="Google Shape;819;p33"/>
          <p:cNvSpPr txBox="1"/>
          <p:nvPr/>
        </p:nvSpPr>
        <p:spPr>
          <a:xfrm>
            <a:off x="1357534" y="4793755"/>
            <a:ext cx="5429226" cy="11620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800" b="1">
                <a:solidFill>
                  <a:srgbClr val="FFFFFF"/>
                </a:solidFill>
                <a:latin typeface="Arimo"/>
                <a:ea typeface="Arimo"/>
                <a:cs typeface="Arimo"/>
                <a:sym typeface="Arimo"/>
              </a:rPr>
              <a:t>Iniciativa Ciudadana Europea</a:t>
            </a:r>
            <a:endParaRPr/>
          </a:p>
        </p:txBody>
      </p:sp>
      <p:sp>
        <p:nvSpPr>
          <p:cNvPr id="820" name="Google Shape;820;p33"/>
          <p:cNvSpPr txBox="1"/>
          <p:nvPr/>
        </p:nvSpPr>
        <p:spPr>
          <a:xfrm>
            <a:off x="7113490" y="4812796"/>
            <a:ext cx="4065150" cy="11620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800" b="1">
                <a:solidFill>
                  <a:srgbClr val="FFFFFF"/>
                </a:solidFill>
                <a:latin typeface="Arimo"/>
                <a:ea typeface="Arimo"/>
                <a:cs typeface="Arimo"/>
                <a:sym typeface="Arimo"/>
              </a:rPr>
              <a:t>Consultas públicas</a:t>
            </a:r>
            <a:endParaRPr/>
          </a:p>
        </p:txBody>
      </p:sp>
      <p:sp>
        <p:nvSpPr>
          <p:cNvPr id="821" name="Google Shape;821;p33"/>
          <p:cNvSpPr txBox="1"/>
          <p:nvPr/>
        </p:nvSpPr>
        <p:spPr>
          <a:xfrm>
            <a:off x="12110575" y="4541342"/>
            <a:ext cx="5374414" cy="16573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600" b="1">
                <a:solidFill>
                  <a:srgbClr val="FFFFFF"/>
                </a:solidFill>
                <a:latin typeface="Arimo"/>
                <a:ea typeface="Arimo"/>
                <a:cs typeface="Arimo"/>
                <a:sym typeface="Arimo"/>
              </a:rPr>
              <a:t>Voluntariado y participación comunitaria</a:t>
            </a:r>
            <a:endParaRPr/>
          </a:p>
        </p:txBody>
      </p:sp>
      <p:cxnSp>
        <p:nvCxnSpPr>
          <p:cNvPr id="822" name="Google Shape;822;p33"/>
          <p:cNvCxnSpPr/>
          <p:nvPr/>
        </p:nvCxnSpPr>
        <p:spPr>
          <a:xfrm flipH="1">
            <a:off x="4072147" y="3459296"/>
            <a:ext cx="5074168" cy="1353509"/>
          </a:xfrm>
          <a:prstGeom prst="straightConnector1">
            <a:avLst/>
          </a:prstGeom>
          <a:noFill/>
          <a:ln w="19050" cap="rnd" cmpd="sng">
            <a:solidFill>
              <a:srgbClr val="FFFFFF"/>
            </a:solidFill>
            <a:prstDash val="solid"/>
            <a:round/>
            <a:headEnd type="none" w="sm" len="sm"/>
            <a:tailEnd type="diamond" w="lg" len="lg"/>
          </a:ln>
        </p:spPr>
      </p:cxnSp>
      <p:cxnSp>
        <p:nvCxnSpPr>
          <p:cNvPr id="823" name="Google Shape;823;p33"/>
          <p:cNvCxnSpPr/>
          <p:nvPr/>
        </p:nvCxnSpPr>
        <p:spPr>
          <a:xfrm>
            <a:off x="9146656" y="3450170"/>
            <a:ext cx="5651127" cy="1119747"/>
          </a:xfrm>
          <a:prstGeom prst="straightConnector1">
            <a:avLst/>
          </a:prstGeom>
          <a:noFill/>
          <a:ln w="19050" cap="rnd" cmpd="sng">
            <a:solidFill>
              <a:srgbClr val="FFFFFF"/>
            </a:solidFill>
            <a:prstDash val="solid"/>
            <a:round/>
            <a:headEnd type="none" w="sm" len="sm"/>
            <a:tailEnd type="diamond" w="lg" len="lg"/>
          </a:ln>
        </p:spPr>
      </p:cxnSp>
      <p:cxnSp>
        <p:nvCxnSpPr>
          <p:cNvPr id="824" name="Google Shape;824;p33"/>
          <p:cNvCxnSpPr/>
          <p:nvPr/>
        </p:nvCxnSpPr>
        <p:spPr>
          <a:xfrm flipH="1">
            <a:off x="9146065" y="3459296"/>
            <a:ext cx="250" cy="1372550"/>
          </a:xfrm>
          <a:prstGeom prst="straightConnector1">
            <a:avLst/>
          </a:prstGeom>
          <a:noFill/>
          <a:ln w="19050" cap="rnd" cmpd="sng">
            <a:solidFill>
              <a:srgbClr val="FFFFFF"/>
            </a:solidFill>
            <a:prstDash val="solid"/>
            <a:round/>
            <a:headEnd type="none" w="sm" len="sm"/>
            <a:tailEnd type="diamond" w="lg" len="lg"/>
          </a:ln>
        </p:spPr>
      </p:cxnSp>
      <p:sp>
        <p:nvSpPr>
          <p:cNvPr id="825" name="Google Shape;825;p33"/>
          <p:cNvSpPr/>
          <p:nvPr/>
        </p:nvSpPr>
        <p:spPr>
          <a:xfrm>
            <a:off x="5154094" y="2131769"/>
            <a:ext cx="7985124" cy="1327527"/>
          </a:xfrm>
          <a:custGeom>
            <a:avLst/>
            <a:gdLst/>
            <a:ahLst/>
            <a:cxnLst/>
            <a:rect l="l" t="t" r="r" b="b"/>
            <a:pathLst>
              <a:path w="7985124" h="1327527" extrusionOk="0">
                <a:moveTo>
                  <a:pt x="0" y="0"/>
                </a:moveTo>
                <a:lnTo>
                  <a:pt x="7985123" y="0"/>
                </a:lnTo>
                <a:lnTo>
                  <a:pt x="7985123" y="1327527"/>
                </a:lnTo>
                <a:lnTo>
                  <a:pt x="0" y="132752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6" name="Google Shape;826;p33"/>
          <p:cNvSpPr txBox="1"/>
          <p:nvPr/>
        </p:nvSpPr>
        <p:spPr>
          <a:xfrm>
            <a:off x="1480434" y="705250"/>
            <a:ext cx="15225150" cy="1085850"/>
          </a:xfrm>
          <a:prstGeom prst="rect">
            <a:avLst/>
          </a:prstGeom>
          <a:noFill/>
          <a:ln>
            <a:noFill/>
          </a:ln>
        </p:spPr>
        <p:txBody>
          <a:bodyPr spcFirstLastPara="1" wrap="square" lIns="0" tIns="0" rIns="0" bIns="0" anchor="t" anchorCtr="0">
            <a:spAutoFit/>
          </a:bodyPr>
          <a:lstStyle/>
          <a:p>
            <a:pPr marL="0" marR="0" lvl="0" indent="0" algn="l" rtl="0">
              <a:lnSpc>
                <a:spcPct val="120002"/>
              </a:lnSpc>
              <a:spcBef>
                <a:spcPts val="0"/>
              </a:spcBef>
              <a:spcAft>
                <a:spcPts val="0"/>
              </a:spcAft>
              <a:buNone/>
            </a:pPr>
            <a:r>
              <a:rPr lang="en-US" sz="6999" b="1">
                <a:solidFill>
                  <a:srgbClr val="FFFFFF"/>
                </a:solidFill>
                <a:latin typeface="Arimo"/>
                <a:ea typeface="Arimo"/>
                <a:cs typeface="Arimo"/>
                <a:sym typeface="Arimo"/>
              </a:rPr>
              <a:t>Participación y compromiso cívico</a:t>
            </a:r>
            <a:endParaRPr/>
          </a:p>
        </p:txBody>
      </p:sp>
      <p:sp>
        <p:nvSpPr>
          <p:cNvPr id="827" name="Google Shape;827;p33"/>
          <p:cNvSpPr txBox="1"/>
          <p:nvPr/>
        </p:nvSpPr>
        <p:spPr>
          <a:xfrm>
            <a:off x="1028700" y="6212971"/>
            <a:ext cx="5577813" cy="3352800"/>
          </a:xfrm>
          <a:prstGeom prst="rect">
            <a:avLst/>
          </a:prstGeom>
          <a:noFill/>
          <a:ln>
            <a:noFill/>
          </a:ln>
        </p:spPr>
        <p:txBody>
          <a:bodyPr spcFirstLastPara="1" wrap="square" lIns="0" tIns="0" rIns="0" bIns="0" anchor="t" anchorCtr="0">
            <a:spAutoFit/>
          </a:bodyPr>
          <a:lstStyle/>
          <a:p>
            <a:pPr marL="0" marR="0" lvl="0" indent="0" algn="just" rtl="0">
              <a:lnSpc>
                <a:spcPct val="119991"/>
              </a:lnSpc>
              <a:spcBef>
                <a:spcPts val="0"/>
              </a:spcBef>
              <a:spcAft>
                <a:spcPts val="0"/>
              </a:spcAft>
              <a:buNone/>
            </a:pPr>
            <a:r>
              <a:rPr lang="en-US" sz="2461">
                <a:solidFill>
                  <a:srgbClr val="FFFFFF"/>
                </a:solidFill>
                <a:latin typeface="Abhaya Libre"/>
                <a:ea typeface="Abhaya Libre"/>
                <a:cs typeface="Abhaya Libre"/>
                <a:sym typeface="Abhaya Libre"/>
              </a:rPr>
              <a:t>Una plataforma en la que los ciudadanos de la UE pueden proponer nuevas leyes. Con el apoyo de un millón de firmas, la propuesta debe ser estudiada por la Comisión Europea. Los adultos pueden orientar a los menores para que comprendan cómo funcionan las iniciativas cívicas y cómo pueden participar en la formulación de políticas de la UE.</a:t>
            </a:r>
            <a:endParaRPr/>
          </a:p>
        </p:txBody>
      </p:sp>
      <p:sp>
        <p:nvSpPr>
          <p:cNvPr id="828" name="Google Shape;828;p33"/>
          <p:cNvSpPr txBox="1"/>
          <p:nvPr/>
        </p:nvSpPr>
        <p:spPr>
          <a:xfrm>
            <a:off x="7113490" y="6212971"/>
            <a:ext cx="4624111" cy="305752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2520">
                <a:solidFill>
                  <a:srgbClr val="FFFFFF"/>
                </a:solidFill>
                <a:latin typeface="Abhaya Libre"/>
                <a:ea typeface="Abhaya Libre"/>
                <a:cs typeface="Abhaya Libre"/>
                <a:sym typeface="Abhaya Libre"/>
              </a:rPr>
              <a:t>La UE celebra con frecuencia consultas públicas sobre políticas importantes, en las que se invita a los ciudadanos a que aporten sus opiniones. Se trata de una oportunidad para expresar sus preocupaciones o su apoyo a diversas iniciativas.</a:t>
            </a:r>
            <a:endParaRPr/>
          </a:p>
        </p:txBody>
      </p:sp>
      <p:sp>
        <p:nvSpPr>
          <p:cNvPr id="829" name="Google Shape;829;p33"/>
          <p:cNvSpPr txBox="1"/>
          <p:nvPr/>
        </p:nvSpPr>
        <p:spPr>
          <a:xfrm>
            <a:off x="12372428" y="6457950"/>
            <a:ext cx="5112561" cy="2800350"/>
          </a:xfrm>
          <a:prstGeom prst="rect">
            <a:avLst/>
          </a:prstGeom>
          <a:noFill/>
          <a:ln>
            <a:noFill/>
          </a:ln>
        </p:spPr>
        <p:txBody>
          <a:bodyPr spcFirstLastPara="1" wrap="square" lIns="0" tIns="0" rIns="0" bIns="0" anchor="t" anchorCtr="0">
            <a:spAutoFit/>
          </a:bodyPr>
          <a:lstStyle/>
          <a:p>
            <a:pPr marL="0" marR="0" lvl="0" indent="0" algn="just" rtl="0">
              <a:lnSpc>
                <a:spcPct val="120007"/>
              </a:lnSpc>
              <a:spcBef>
                <a:spcPts val="0"/>
              </a:spcBef>
              <a:spcAft>
                <a:spcPts val="0"/>
              </a:spcAft>
              <a:buNone/>
            </a:pPr>
            <a:r>
              <a:rPr lang="en-US" sz="2659">
                <a:solidFill>
                  <a:srgbClr val="FFFFFF"/>
                </a:solidFill>
                <a:latin typeface="Abhaya Libre"/>
                <a:ea typeface="Abhaya Libre"/>
                <a:cs typeface="Abhaya Libre"/>
                <a:sym typeface="Abhaya Libre"/>
              </a:rPr>
              <a:t>Tanto adultos como menores pueden participar en actividades solidarias a través de iniciativas como el Cuerpo Europeo de Solidaridad, que ofrece oportunidades de contribuir a proyectos comunitarios en toda la UE.</a:t>
            </a:r>
            <a:endParaRPr/>
          </a:p>
        </p:txBody>
      </p:sp>
      <p:sp>
        <p:nvSpPr>
          <p:cNvPr id="830" name="Google Shape;830;p33"/>
          <p:cNvSpPr txBox="1"/>
          <p:nvPr/>
        </p:nvSpPr>
        <p:spPr>
          <a:xfrm>
            <a:off x="5057228" y="2425520"/>
            <a:ext cx="8071561" cy="6096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900" b="1">
                <a:solidFill>
                  <a:srgbClr val="080A78"/>
                </a:solidFill>
                <a:latin typeface="Arimo"/>
                <a:ea typeface="Arimo"/>
                <a:cs typeface="Arimo"/>
                <a:sym typeface="Arimo"/>
              </a:rPr>
              <a:t>Formas de participar en la UE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838"/>
        <p:cNvGrpSpPr/>
        <p:nvPr/>
      </p:nvGrpSpPr>
      <p:grpSpPr>
        <a:xfrm>
          <a:off x="0" y="0"/>
          <a:ext cx="0" cy="0"/>
          <a:chOff x="0" y="0"/>
          <a:chExt cx="0" cy="0"/>
        </a:xfrm>
      </p:grpSpPr>
      <p:sp>
        <p:nvSpPr>
          <p:cNvPr id="839" name="Google Shape;839;p3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0" name="Google Shape;840;p34"/>
          <p:cNvSpPr/>
          <p:nvPr/>
        </p:nvSpPr>
        <p:spPr>
          <a:xfrm>
            <a:off x="-708604" y="6067966"/>
            <a:ext cx="4191802" cy="3940351"/>
          </a:xfrm>
          <a:custGeom>
            <a:avLst/>
            <a:gdLst/>
            <a:ahLst/>
            <a:cxnLst/>
            <a:rect l="l" t="t" r="r" b="b"/>
            <a:pathLst>
              <a:path w="4191802" h="3940351" extrusionOk="0">
                <a:moveTo>
                  <a:pt x="0" y="0"/>
                </a:moveTo>
                <a:lnTo>
                  <a:pt x="4191802" y="0"/>
                </a:lnTo>
                <a:lnTo>
                  <a:pt x="4191802" y="3940351"/>
                </a:lnTo>
                <a:lnTo>
                  <a:pt x="0" y="394035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1" name="Google Shape;841;p34"/>
          <p:cNvSpPr/>
          <p:nvPr/>
        </p:nvSpPr>
        <p:spPr>
          <a:xfrm>
            <a:off x="1028700" y="3086100"/>
            <a:ext cx="6304823" cy="3477427"/>
          </a:xfrm>
          <a:custGeom>
            <a:avLst/>
            <a:gdLst/>
            <a:ahLst/>
            <a:cxnLst/>
            <a:rect l="l" t="t" r="r" b="b"/>
            <a:pathLst>
              <a:path w="6304823" h="3477427" extrusionOk="0">
                <a:moveTo>
                  <a:pt x="0" y="0"/>
                </a:moveTo>
                <a:lnTo>
                  <a:pt x="6304823" y="0"/>
                </a:lnTo>
                <a:lnTo>
                  <a:pt x="6304823" y="3477427"/>
                </a:lnTo>
                <a:lnTo>
                  <a:pt x="0" y="3477427"/>
                </a:lnTo>
                <a:lnTo>
                  <a:pt x="0" y="0"/>
                </a:lnTo>
                <a:close/>
              </a:path>
            </a:pathLst>
          </a:custGeom>
          <a:blipFill rotWithShape="1">
            <a:blip r:embed="rId5">
              <a:alphaModFix/>
            </a:blip>
            <a:stretch>
              <a:fillRect t="-1094" b="-10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2" name="Google Shape;842;p34"/>
          <p:cNvSpPr txBox="1"/>
          <p:nvPr/>
        </p:nvSpPr>
        <p:spPr>
          <a:xfrm>
            <a:off x="1028700" y="3767539"/>
            <a:ext cx="6304823" cy="20859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500" b="1">
                <a:solidFill>
                  <a:srgbClr val="FFFFFF"/>
                </a:solidFill>
                <a:latin typeface="Arimo"/>
                <a:ea typeface="Arimo"/>
                <a:cs typeface="Arimo"/>
                <a:sym typeface="Arimo"/>
              </a:rPr>
              <a:t>Mentoría </a:t>
            </a:r>
            <a:endParaRPr/>
          </a:p>
          <a:p>
            <a:pPr marL="0" marR="0" lvl="0" indent="0" algn="ctr" rtl="0">
              <a:lnSpc>
                <a:spcPct val="120000"/>
              </a:lnSpc>
              <a:spcBef>
                <a:spcPts val="0"/>
              </a:spcBef>
              <a:spcAft>
                <a:spcPts val="0"/>
              </a:spcAft>
              <a:buNone/>
            </a:pPr>
            <a:r>
              <a:rPr lang="en-US" sz="4500" b="1">
                <a:solidFill>
                  <a:srgbClr val="FFFFFF"/>
                </a:solidFill>
                <a:latin typeface="Arimo"/>
                <a:ea typeface="Arimo"/>
                <a:cs typeface="Arimo"/>
                <a:sym typeface="Arimo"/>
              </a:rPr>
              <a:t>y orientación de menores</a:t>
            </a:r>
            <a:endParaRPr/>
          </a:p>
        </p:txBody>
      </p:sp>
      <p:grpSp>
        <p:nvGrpSpPr>
          <p:cNvPr id="843" name="Google Shape;843;p34"/>
          <p:cNvGrpSpPr/>
          <p:nvPr/>
        </p:nvGrpSpPr>
        <p:grpSpPr>
          <a:xfrm>
            <a:off x="6306331" y="4862914"/>
            <a:ext cx="6304823" cy="4163227"/>
            <a:chOff x="0" y="0"/>
            <a:chExt cx="8406430" cy="5550970"/>
          </a:xfrm>
        </p:grpSpPr>
        <p:sp>
          <p:nvSpPr>
            <p:cNvPr id="844" name="Google Shape;844;p34"/>
            <p:cNvSpPr/>
            <p:nvPr/>
          </p:nvSpPr>
          <p:spPr>
            <a:xfrm>
              <a:off x="0" y="0"/>
              <a:ext cx="8406430" cy="5550970"/>
            </a:xfrm>
            <a:custGeom>
              <a:avLst/>
              <a:gdLst/>
              <a:ahLst/>
              <a:cxnLst/>
              <a:rect l="l" t="t" r="r" b="b"/>
              <a:pathLst>
                <a:path w="8406430" h="5550970" extrusionOk="0">
                  <a:moveTo>
                    <a:pt x="0" y="0"/>
                  </a:moveTo>
                  <a:lnTo>
                    <a:pt x="8406430" y="0"/>
                  </a:lnTo>
                  <a:lnTo>
                    <a:pt x="8406430" y="5550970"/>
                  </a:lnTo>
                  <a:lnTo>
                    <a:pt x="0" y="5550970"/>
                  </a:lnTo>
                  <a:lnTo>
                    <a:pt x="0" y="0"/>
                  </a:lnTo>
                  <a:close/>
                </a:path>
              </a:pathLst>
            </a:custGeom>
            <a:blipFill rotWithShape="1">
              <a:blip r:embed="rId6">
                <a:alphaModFix/>
              </a:blip>
              <a:stretch>
                <a:fillRect l="-8576" r="-857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5" name="Google Shape;845;p34"/>
            <p:cNvSpPr txBox="1"/>
            <p:nvPr/>
          </p:nvSpPr>
          <p:spPr>
            <a:xfrm>
              <a:off x="424383" y="1375310"/>
              <a:ext cx="7557664" cy="27717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500" b="1">
                  <a:solidFill>
                    <a:srgbClr val="FFFFFF"/>
                  </a:solidFill>
                  <a:latin typeface="Arimo"/>
                  <a:ea typeface="Arimo"/>
                  <a:cs typeface="Arimo"/>
                  <a:sym typeface="Arimo"/>
                </a:rPr>
                <a:t>Recursos educativos para jóvenes</a:t>
              </a:r>
              <a:endParaRPr sz="4500" b="1">
                <a:solidFill>
                  <a:srgbClr val="FFFFFF"/>
                </a:solidFill>
                <a:latin typeface="Arimo"/>
                <a:ea typeface="Arimo"/>
                <a:cs typeface="Arimo"/>
                <a:sym typeface="Arimo"/>
              </a:endParaRPr>
            </a:p>
          </p:txBody>
        </p:sp>
      </p:grpSp>
      <p:grpSp>
        <p:nvGrpSpPr>
          <p:cNvPr id="846" name="Google Shape;846;p34"/>
          <p:cNvGrpSpPr/>
          <p:nvPr/>
        </p:nvGrpSpPr>
        <p:grpSpPr>
          <a:xfrm>
            <a:off x="11504780" y="6733373"/>
            <a:ext cx="6304823" cy="3458377"/>
            <a:chOff x="0" y="0"/>
            <a:chExt cx="8406430" cy="4611170"/>
          </a:xfrm>
        </p:grpSpPr>
        <p:sp>
          <p:nvSpPr>
            <p:cNvPr id="847" name="Google Shape;847;p34"/>
            <p:cNvSpPr/>
            <p:nvPr/>
          </p:nvSpPr>
          <p:spPr>
            <a:xfrm>
              <a:off x="0" y="0"/>
              <a:ext cx="8406430" cy="4611170"/>
            </a:xfrm>
            <a:custGeom>
              <a:avLst/>
              <a:gdLst/>
              <a:ahLst/>
              <a:cxnLst/>
              <a:rect l="l" t="t" r="r" b="b"/>
              <a:pathLst>
                <a:path w="8406430" h="4611170" extrusionOk="0">
                  <a:moveTo>
                    <a:pt x="0" y="0"/>
                  </a:moveTo>
                  <a:lnTo>
                    <a:pt x="8406430" y="0"/>
                  </a:lnTo>
                  <a:lnTo>
                    <a:pt x="8406430" y="4611170"/>
                  </a:lnTo>
                  <a:lnTo>
                    <a:pt x="0" y="4611170"/>
                  </a:lnTo>
                  <a:lnTo>
                    <a:pt x="0" y="0"/>
                  </a:lnTo>
                  <a:close/>
                </a:path>
              </a:pathLst>
            </a:custGeom>
            <a:blipFill rotWithShape="1">
              <a:blip r:embed="rId7">
                <a:alphaModFix/>
              </a:blip>
              <a:stretch>
                <a:fillRect t="-1376" b="-13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8" name="Google Shape;848;p34"/>
            <p:cNvSpPr txBox="1"/>
            <p:nvPr/>
          </p:nvSpPr>
          <p:spPr>
            <a:xfrm>
              <a:off x="585284" y="1417120"/>
              <a:ext cx="7821146" cy="182245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en-US" sz="4443" b="1">
                  <a:solidFill>
                    <a:srgbClr val="FFFFFF"/>
                  </a:solidFill>
                  <a:latin typeface="Arimo"/>
                  <a:ea typeface="Arimo"/>
                  <a:cs typeface="Arimo"/>
                  <a:sym typeface="Arimo"/>
                </a:rPr>
                <a:t> Cultura de solidaridad</a:t>
              </a:r>
              <a:endParaRPr/>
            </a:p>
          </p:txBody>
        </p:sp>
      </p:grpSp>
      <p:sp>
        <p:nvSpPr>
          <p:cNvPr id="849" name="Google Shape;849;p34"/>
          <p:cNvSpPr/>
          <p:nvPr/>
        </p:nvSpPr>
        <p:spPr>
          <a:xfrm>
            <a:off x="13288518" y="2805514"/>
            <a:ext cx="3970782" cy="4114800"/>
          </a:xfrm>
          <a:custGeom>
            <a:avLst/>
            <a:gdLst/>
            <a:ahLst/>
            <a:cxnLst/>
            <a:rect l="l" t="t" r="r" b="b"/>
            <a:pathLst>
              <a:path w="3970782" h="4114800" extrusionOk="0">
                <a:moveTo>
                  <a:pt x="0" y="0"/>
                </a:moveTo>
                <a:lnTo>
                  <a:pt x="3970782" y="0"/>
                </a:lnTo>
                <a:lnTo>
                  <a:pt x="3970782" y="4114800"/>
                </a:lnTo>
                <a:lnTo>
                  <a:pt x="0" y="4114800"/>
                </a:lnTo>
                <a:lnTo>
                  <a:pt x="0" y="0"/>
                </a:lnTo>
                <a:close/>
              </a:path>
            </a:pathLst>
          </a:custGeom>
          <a:blipFill rotWithShape="1">
            <a:blip r:embed="rId8">
              <a:alphaModFix amt="44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0" name="Google Shape;850;p34"/>
          <p:cNvSpPr txBox="1"/>
          <p:nvPr/>
        </p:nvSpPr>
        <p:spPr>
          <a:xfrm>
            <a:off x="1531425" y="943375"/>
            <a:ext cx="15225150" cy="17145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500" b="1">
                <a:solidFill>
                  <a:srgbClr val="FFFFFF"/>
                </a:solidFill>
                <a:latin typeface="Arimo"/>
                <a:ea typeface="Arimo"/>
                <a:cs typeface="Arimo"/>
                <a:sym typeface="Arimo"/>
              </a:rPr>
              <a:t>Cómo ayudar a los menores a comprender y comprometerse con la UE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858"/>
        <p:cNvGrpSpPr/>
        <p:nvPr/>
      </p:nvGrpSpPr>
      <p:grpSpPr>
        <a:xfrm>
          <a:off x="0" y="0"/>
          <a:ext cx="0" cy="0"/>
          <a:chOff x="0" y="0"/>
          <a:chExt cx="0" cy="0"/>
        </a:xfrm>
      </p:grpSpPr>
      <p:sp>
        <p:nvSpPr>
          <p:cNvPr id="859" name="Google Shape;859;p3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0" name="Google Shape;860;p35"/>
          <p:cNvSpPr/>
          <p:nvPr/>
        </p:nvSpPr>
        <p:spPr>
          <a:xfrm>
            <a:off x="-3393124" y="-1099968"/>
            <a:ext cx="7743461" cy="7490886"/>
          </a:xfrm>
          <a:custGeom>
            <a:avLst/>
            <a:gdLst/>
            <a:ahLst/>
            <a:cxnLst/>
            <a:rect l="l" t="t" r="r" b="b"/>
            <a:pathLst>
              <a:path w="7743461" h="7490886" extrusionOk="0">
                <a:moveTo>
                  <a:pt x="0" y="0"/>
                </a:moveTo>
                <a:lnTo>
                  <a:pt x="7743462" y="0"/>
                </a:lnTo>
                <a:lnTo>
                  <a:pt x="7743462" y="7490886"/>
                </a:lnTo>
                <a:lnTo>
                  <a:pt x="0" y="7490886"/>
                </a:lnTo>
                <a:lnTo>
                  <a:pt x="0" y="0"/>
                </a:lnTo>
                <a:close/>
              </a:path>
            </a:pathLst>
          </a:custGeom>
          <a:blipFill rotWithShape="1">
            <a:blip r:embed="rId4">
              <a:alphaModFix amt="2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1" name="Google Shape;861;p35"/>
          <p:cNvSpPr txBox="1"/>
          <p:nvPr/>
        </p:nvSpPr>
        <p:spPr>
          <a:xfrm>
            <a:off x="8719579" y="571387"/>
            <a:ext cx="8799654" cy="1838325"/>
          </a:xfrm>
          <a:prstGeom prst="rect">
            <a:avLst/>
          </a:prstGeom>
          <a:noFill/>
          <a:ln>
            <a:noFill/>
          </a:ln>
        </p:spPr>
        <p:txBody>
          <a:bodyPr spcFirstLastPara="1" wrap="square" lIns="0" tIns="0" rIns="0" bIns="0" anchor="t" anchorCtr="0">
            <a:spAutoFit/>
          </a:bodyPr>
          <a:lstStyle/>
          <a:p>
            <a:pPr marL="0" marR="0" lvl="1" indent="0" algn="l" rtl="0">
              <a:lnSpc>
                <a:spcPct val="120000"/>
              </a:lnSpc>
              <a:spcBef>
                <a:spcPts val="0"/>
              </a:spcBef>
              <a:spcAft>
                <a:spcPts val="0"/>
              </a:spcAft>
              <a:buNone/>
            </a:pPr>
            <a:r>
              <a:rPr lang="en-US" sz="3000" b="1" i="0" u="none" strike="noStrike" cap="none">
                <a:solidFill>
                  <a:srgbClr val="E3DE1C"/>
                </a:solidFill>
                <a:latin typeface="Abhaya Libre"/>
                <a:ea typeface="Abhaya Libre"/>
                <a:cs typeface="Abhaya Libre"/>
                <a:sym typeface="Abhaya Libre"/>
              </a:rPr>
              <a:t>Mentoring Europe: </a:t>
            </a:r>
            <a:endParaRPr/>
          </a:p>
          <a:p>
            <a:pPr marL="0" marR="0" lvl="1" indent="0" algn="l" rtl="0">
              <a:lnSpc>
                <a:spcPct val="120000"/>
              </a:lnSpc>
              <a:spcBef>
                <a:spcPts val="0"/>
              </a:spcBef>
              <a:spcAft>
                <a:spcPts val="0"/>
              </a:spcAft>
              <a:buNone/>
            </a:pPr>
            <a:r>
              <a:rPr lang="en-US" sz="3000" b="0" i="0" u="none" strike="noStrike" cap="none">
                <a:solidFill>
                  <a:srgbClr val="FFFFFF"/>
                </a:solidFill>
                <a:latin typeface="Abhaya Libre"/>
                <a:ea typeface="Abhaya Libre"/>
                <a:cs typeface="Abhaya Libre"/>
                <a:sym typeface="Abhaya Libre"/>
              </a:rPr>
              <a:t>Ofrece pautas, herramientas y recursos para prácticas de mentoría efectivas adaptadas a los jóvenes mentores. (https://mentoringeurope.eu)</a:t>
            </a:r>
            <a:endParaRPr/>
          </a:p>
        </p:txBody>
      </p:sp>
      <p:sp>
        <p:nvSpPr>
          <p:cNvPr id="862" name="Google Shape;862;p35"/>
          <p:cNvSpPr/>
          <p:nvPr/>
        </p:nvSpPr>
        <p:spPr>
          <a:xfrm>
            <a:off x="246170" y="133124"/>
            <a:ext cx="4952214" cy="2724376"/>
          </a:xfrm>
          <a:custGeom>
            <a:avLst/>
            <a:gdLst/>
            <a:ahLst/>
            <a:cxnLst/>
            <a:rect l="l" t="t" r="r" b="b"/>
            <a:pathLst>
              <a:path w="4952214" h="2724376" extrusionOk="0">
                <a:moveTo>
                  <a:pt x="0" y="0"/>
                </a:moveTo>
                <a:lnTo>
                  <a:pt x="4952215" y="0"/>
                </a:lnTo>
                <a:lnTo>
                  <a:pt x="4952215" y="2724376"/>
                </a:lnTo>
                <a:lnTo>
                  <a:pt x="0" y="2724376"/>
                </a:lnTo>
                <a:lnTo>
                  <a:pt x="0" y="0"/>
                </a:lnTo>
                <a:close/>
              </a:path>
            </a:pathLst>
          </a:custGeom>
          <a:blipFill rotWithShape="1">
            <a:blip r:embed="rId5">
              <a:alphaModFix/>
            </a:blip>
            <a:stretch>
              <a:fillRect t="-1226" b="-12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3" name="Google Shape;863;p35"/>
          <p:cNvSpPr txBox="1"/>
          <p:nvPr/>
        </p:nvSpPr>
        <p:spPr>
          <a:xfrm>
            <a:off x="246170" y="624705"/>
            <a:ext cx="4952214" cy="1634061"/>
          </a:xfrm>
          <a:prstGeom prst="rect">
            <a:avLst/>
          </a:prstGeom>
          <a:noFill/>
          <a:ln>
            <a:noFill/>
          </a:ln>
        </p:spPr>
        <p:txBody>
          <a:bodyPr spcFirstLastPara="1" wrap="square" lIns="0" tIns="0" rIns="0" bIns="0" anchor="t" anchorCtr="0">
            <a:spAutoFit/>
          </a:bodyPr>
          <a:lstStyle/>
          <a:p>
            <a:pPr marL="0" marR="0" lvl="0" indent="0" algn="ctr" rtl="0">
              <a:lnSpc>
                <a:spcPct val="119994"/>
              </a:lnSpc>
              <a:spcBef>
                <a:spcPts val="0"/>
              </a:spcBef>
              <a:spcAft>
                <a:spcPts val="0"/>
              </a:spcAft>
              <a:buNone/>
            </a:pPr>
            <a:r>
              <a:rPr lang="en-US" sz="3511" b="1">
                <a:solidFill>
                  <a:srgbClr val="FFFFFF"/>
                </a:solidFill>
                <a:latin typeface="Arimo"/>
                <a:ea typeface="Arimo"/>
                <a:cs typeface="Arimo"/>
                <a:sym typeface="Arimo"/>
              </a:rPr>
              <a:t>Mentoría y </a:t>
            </a:r>
            <a:endParaRPr/>
          </a:p>
          <a:p>
            <a:pPr marL="0" marR="0" lvl="0" indent="0" algn="ctr" rtl="0">
              <a:lnSpc>
                <a:spcPct val="119994"/>
              </a:lnSpc>
              <a:spcBef>
                <a:spcPts val="0"/>
              </a:spcBef>
              <a:spcAft>
                <a:spcPts val="0"/>
              </a:spcAft>
              <a:buNone/>
            </a:pPr>
            <a:r>
              <a:rPr lang="en-US" sz="3511" b="1">
                <a:solidFill>
                  <a:srgbClr val="FFFFFF"/>
                </a:solidFill>
                <a:latin typeface="Arimo"/>
                <a:ea typeface="Arimo"/>
                <a:cs typeface="Arimo"/>
                <a:sym typeface="Arimo"/>
              </a:rPr>
              <a:t>orientación de menores</a:t>
            </a:r>
            <a:endParaRPr/>
          </a:p>
        </p:txBody>
      </p:sp>
      <p:grpSp>
        <p:nvGrpSpPr>
          <p:cNvPr id="864" name="Google Shape;864;p35"/>
          <p:cNvGrpSpPr/>
          <p:nvPr/>
        </p:nvGrpSpPr>
        <p:grpSpPr>
          <a:xfrm>
            <a:off x="5431634" y="978694"/>
            <a:ext cx="3275393" cy="904652"/>
            <a:chOff x="0" y="-66675"/>
            <a:chExt cx="4367191" cy="1206202"/>
          </a:xfrm>
        </p:grpSpPr>
        <p:sp>
          <p:nvSpPr>
            <p:cNvPr id="865" name="Google Shape;865;p35"/>
            <p:cNvSpPr txBox="1"/>
            <p:nvPr/>
          </p:nvSpPr>
          <p:spPr>
            <a:xfrm>
              <a:off x="0" y="-66675"/>
              <a:ext cx="4367191" cy="72961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300">
                  <a:solidFill>
                    <a:srgbClr val="FBC421"/>
                  </a:solidFill>
                  <a:latin typeface="Arial"/>
                  <a:ea typeface="Arial"/>
                  <a:cs typeface="Arial"/>
                  <a:sym typeface="Arial"/>
                </a:rPr>
                <a:t>PROGRAMA DE</a:t>
              </a:r>
              <a:endParaRPr/>
            </a:p>
          </p:txBody>
        </p:sp>
        <p:sp>
          <p:nvSpPr>
            <p:cNvPr id="866" name="Google Shape;866;p35"/>
            <p:cNvSpPr txBox="1"/>
            <p:nvPr/>
          </p:nvSpPr>
          <p:spPr>
            <a:xfrm>
              <a:off x="0" y="409912"/>
              <a:ext cx="4367191" cy="72961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300">
                  <a:solidFill>
                    <a:srgbClr val="E3DE1C"/>
                  </a:solidFill>
                  <a:latin typeface="Arial"/>
                  <a:ea typeface="Arial"/>
                  <a:cs typeface="Arial"/>
                  <a:sym typeface="Arial"/>
                </a:rPr>
                <a:t>MENTORÍA</a:t>
              </a:r>
              <a:endParaRPr/>
            </a:p>
          </p:txBody>
        </p:sp>
      </p:grpSp>
      <p:sp>
        <p:nvSpPr>
          <p:cNvPr id="867" name="Google Shape;867;p35"/>
          <p:cNvSpPr txBox="1"/>
          <p:nvPr/>
        </p:nvSpPr>
        <p:spPr>
          <a:xfrm>
            <a:off x="10592064" y="3180993"/>
            <a:ext cx="6126277" cy="275272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3000" b="1">
                <a:solidFill>
                  <a:srgbClr val="E3DE1C"/>
                </a:solidFill>
                <a:latin typeface="Abhaya Libre"/>
                <a:ea typeface="Abhaya Libre"/>
                <a:cs typeface="Abhaya Libre"/>
                <a:sym typeface="Abhaya Libre"/>
              </a:rPr>
              <a:t>Eurodesk</a:t>
            </a:r>
            <a:r>
              <a:rPr lang="en-US" sz="3000">
                <a:solidFill>
                  <a:srgbClr val="E3DE1C"/>
                </a:solidFill>
                <a:latin typeface="Abhaya Libre"/>
                <a:ea typeface="Abhaya Libre"/>
                <a:cs typeface="Abhaya Libre"/>
                <a:sym typeface="Abhaya Libre"/>
              </a:rPr>
              <a:t>: </a:t>
            </a:r>
            <a:endParaRPr/>
          </a:p>
          <a:p>
            <a:pPr marL="0" marR="0" lvl="0" indent="0" algn="just" rtl="0">
              <a:lnSpc>
                <a:spcPct val="120000"/>
              </a:lnSpc>
              <a:spcBef>
                <a:spcPts val="0"/>
              </a:spcBef>
              <a:spcAft>
                <a:spcPts val="0"/>
              </a:spcAft>
              <a:buNone/>
            </a:pPr>
            <a:r>
              <a:rPr lang="en-US" sz="3000">
                <a:solidFill>
                  <a:srgbClr val="FFFFFF"/>
                </a:solidFill>
                <a:latin typeface="Abhaya Libre"/>
                <a:ea typeface="Abhaya Libre"/>
                <a:cs typeface="Abhaya Libre"/>
                <a:sym typeface="Abhaya Libre"/>
              </a:rPr>
              <a:t>Proporciona una gran cantidad de información sobre financiación, oportunidades y políticas europeas que pueden beneficiar a los jóvenes y a los mentores. (https://eurodesk.eu/)</a:t>
            </a:r>
            <a:endParaRPr/>
          </a:p>
        </p:txBody>
      </p:sp>
      <p:grpSp>
        <p:nvGrpSpPr>
          <p:cNvPr id="868" name="Google Shape;868;p35"/>
          <p:cNvGrpSpPr/>
          <p:nvPr/>
        </p:nvGrpSpPr>
        <p:grpSpPr>
          <a:xfrm>
            <a:off x="6878521" y="4073870"/>
            <a:ext cx="3275393" cy="860517"/>
            <a:chOff x="0" y="-66675"/>
            <a:chExt cx="4367191" cy="1147357"/>
          </a:xfrm>
        </p:grpSpPr>
        <p:sp>
          <p:nvSpPr>
            <p:cNvPr id="869" name="Google Shape;869;p35"/>
            <p:cNvSpPr txBox="1"/>
            <p:nvPr/>
          </p:nvSpPr>
          <p:spPr>
            <a:xfrm>
              <a:off x="0" y="-66675"/>
              <a:ext cx="4367191" cy="66526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50">
                  <a:solidFill>
                    <a:srgbClr val="FBC421"/>
                  </a:solidFill>
                  <a:latin typeface="Arial"/>
                  <a:ea typeface="Arial"/>
                  <a:cs typeface="Arial"/>
                  <a:sym typeface="Arial"/>
                </a:rPr>
                <a:t>PLATAFORMAS DE</a:t>
              </a:r>
              <a:endParaRPr/>
            </a:p>
          </p:txBody>
        </p:sp>
        <p:sp>
          <p:nvSpPr>
            <p:cNvPr id="870" name="Google Shape;870;p35"/>
            <p:cNvSpPr txBox="1"/>
            <p:nvPr/>
          </p:nvSpPr>
          <p:spPr>
            <a:xfrm>
              <a:off x="0" y="413933"/>
              <a:ext cx="4367191" cy="6667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000">
                  <a:solidFill>
                    <a:srgbClr val="E3DE1C"/>
                  </a:solidFill>
                  <a:latin typeface="Arial"/>
                  <a:ea typeface="Arial"/>
                  <a:cs typeface="Arial"/>
                  <a:sym typeface="Arial"/>
                </a:rPr>
                <a:t>OPORTUNIDADES</a:t>
              </a:r>
              <a:endParaRPr/>
            </a:p>
          </p:txBody>
        </p:sp>
      </p:grpSp>
      <p:sp>
        <p:nvSpPr>
          <p:cNvPr id="871" name="Google Shape;871;p35"/>
          <p:cNvSpPr txBox="1"/>
          <p:nvPr/>
        </p:nvSpPr>
        <p:spPr>
          <a:xfrm>
            <a:off x="1028700" y="7753350"/>
            <a:ext cx="6922546" cy="210502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2770" b="1" i="0" u="none" strike="noStrike" cap="none">
                <a:solidFill>
                  <a:srgbClr val="E3DE1C"/>
                </a:solidFill>
                <a:latin typeface="Abhaya Libre"/>
                <a:ea typeface="Abhaya Libre"/>
                <a:cs typeface="Abhaya Libre"/>
                <a:sym typeface="Abhaya Libre"/>
              </a:rPr>
              <a:t>Youthpass</a:t>
            </a:r>
            <a:r>
              <a:rPr lang="en-US" sz="2770" b="0" i="0" u="none" strike="noStrike" cap="none">
                <a:solidFill>
                  <a:srgbClr val="E3DE1C"/>
                </a:solidFill>
                <a:latin typeface="Abhaya Libre"/>
                <a:ea typeface="Abhaya Libre"/>
                <a:cs typeface="Abhaya Libre"/>
                <a:sym typeface="Abhaya Libre"/>
              </a:rPr>
              <a:t>:</a:t>
            </a:r>
            <a:r>
              <a:rPr lang="en-US" sz="2770" b="0" i="0" u="none" strike="noStrike" cap="none">
                <a:solidFill>
                  <a:srgbClr val="FFFFFF"/>
                </a:solidFill>
                <a:latin typeface="Abhaya Libre"/>
                <a:ea typeface="Abhaya Libre"/>
                <a:cs typeface="Abhaya Libre"/>
                <a:sym typeface="Abhaya Libre"/>
              </a:rPr>
              <a:t> Herramienta diseñada para documentar y reconocer los resultados de aprendizaje derivados de la participación en proyectos europeos para jóvenes. (https://www.youthpass.eu/es/)</a:t>
            </a:r>
            <a:endParaRPr/>
          </a:p>
        </p:txBody>
      </p:sp>
      <p:grpSp>
        <p:nvGrpSpPr>
          <p:cNvPr id="872" name="Google Shape;872;p35"/>
          <p:cNvGrpSpPr/>
          <p:nvPr/>
        </p:nvGrpSpPr>
        <p:grpSpPr>
          <a:xfrm>
            <a:off x="2205979" y="6638361"/>
            <a:ext cx="4043038" cy="940576"/>
            <a:chOff x="0" y="-57150"/>
            <a:chExt cx="5390717" cy="1254103"/>
          </a:xfrm>
        </p:grpSpPr>
        <p:sp>
          <p:nvSpPr>
            <p:cNvPr id="873" name="Google Shape;873;p35"/>
            <p:cNvSpPr txBox="1"/>
            <p:nvPr/>
          </p:nvSpPr>
          <p:spPr>
            <a:xfrm>
              <a:off x="0" y="-57150"/>
              <a:ext cx="5390717" cy="659196"/>
            </a:xfrm>
            <a:prstGeom prst="rect">
              <a:avLst/>
            </a:prstGeom>
            <a:noFill/>
            <a:ln>
              <a:noFill/>
            </a:ln>
          </p:spPr>
          <p:txBody>
            <a:bodyPr spcFirstLastPara="1" wrap="square" lIns="0" tIns="0" rIns="0" bIns="0" anchor="t" anchorCtr="0">
              <a:spAutoFit/>
            </a:bodyPr>
            <a:lstStyle/>
            <a:p>
              <a:pPr marL="0" marR="0" lvl="0" indent="0" algn="ctr" rtl="0">
                <a:lnSpc>
                  <a:spcPct val="140013"/>
                </a:lnSpc>
                <a:spcBef>
                  <a:spcPts val="0"/>
                </a:spcBef>
                <a:spcAft>
                  <a:spcPts val="0"/>
                </a:spcAft>
                <a:buNone/>
              </a:pPr>
              <a:r>
                <a:rPr lang="en-US" sz="2984">
                  <a:solidFill>
                    <a:srgbClr val="FBC421"/>
                  </a:solidFill>
                  <a:latin typeface="Arial"/>
                  <a:ea typeface="Arial"/>
                  <a:cs typeface="Arial"/>
                  <a:sym typeface="Arial"/>
                </a:rPr>
                <a:t>Reconocimiento DE </a:t>
              </a:r>
              <a:endParaRPr/>
            </a:p>
          </p:txBody>
        </p:sp>
        <p:sp>
          <p:nvSpPr>
            <p:cNvPr id="874" name="Google Shape;874;p35"/>
            <p:cNvSpPr txBox="1"/>
            <p:nvPr/>
          </p:nvSpPr>
          <p:spPr>
            <a:xfrm>
              <a:off x="270466" y="489983"/>
              <a:ext cx="4849785" cy="706970"/>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64">
                  <a:solidFill>
                    <a:srgbClr val="E3DE1C"/>
                  </a:solidFill>
                  <a:latin typeface="Arial"/>
                  <a:ea typeface="Arial"/>
                  <a:cs typeface="Arial"/>
                  <a:sym typeface="Arial"/>
                </a:rPr>
                <a:t>HABILIDADES</a:t>
              </a:r>
              <a:endParaRPr/>
            </a:p>
          </p:txBody>
        </p:sp>
      </p:grpSp>
      <p:grpSp>
        <p:nvGrpSpPr>
          <p:cNvPr id="875" name="Google Shape;875;p35"/>
          <p:cNvGrpSpPr/>
          <p:nvPr/>
        </p:nvGrpSpPr>
        <p:grpSpPr>
          <a:xfrm>
            <a:off x="11231413" y="6674287"/>
            <a:ext cx="3275393" cy="904652"/>
            <a:chOff x="0" y="-66675"/>
            <a:chExt cx="4367191" cy="1206202"/>
          </a:xfrm>
        </p:grpSpPr>
        <p:sp>
          <p:nvSpPr>
            <p:cNvPr id="876" name="Google Shape;876;p35"/>
            <p:cNvSpPr txBox="1"/>
            <p:nvPr/>
          </p:nvSpPr>
          <p:spPr>
            <a:xfrm>
              <a:off x="0" y="-66675"/>
              <a:ext cx="4367191" cy="72961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300">
                  <a:solidFill>
                    <a:srgbClr val="FBC421"/>
                  </a:solidFill>
                  <a:latin typeface="Arial"/>
                  <a:ea typeface="Arial"/>
                  <a:cs typeface="Arial"/>
                  <a:sym typeface="Arial"/>
                </a:rPr>
                <a:t>Intercambio </a:t>
              </a:r>
              <a:endParaRPr/>
            </a:p>
          </p:txBody>
        </p:sp>
        <p:sp>
          <p:nvSpPr>
            <p:cNvPr id="877" name="Google Shape;877;p35"/>
            <p:cNvSpPr txBox="1"/>
            <p:nvPr/>
          </p:nvSpPr>
          <p:spPr>
            <a:xfrm>
              <a:off x="0" y="409912"/>
              <a:ext cx="4367191" cy="72961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300">
                  <a:solidFill>
                    <a:srgbClr val="E3DE1C"/>
                  </a:solidFill>
                  <a:latin typeface="Arial"/>
                  <a:ea typeface="Arial"/>
                  <a:cs typeface="Arial"/>
                  <a:sym typeface="Arial"/>
                </a:rPr>
                <a:t>VIRTUAL</a:t>
              </a:r>
              <a:endParaRPr/>
            </a:p>
          </p:txBody>
        </p:sp>
      </p:grpSp>
      <p:sp>
        <p:nvSpPr>
          <p:cNvPr id="878" name="Google Shape;878;p35"/>
          <p:cNvSpPr txBox="1"/>
          <p:nvPr/>
        </p:nvSpPr>
        <p:spPr>
          <a:xfrm>
            <a:off x="9144000" y="7753350"/>
            <a:ext cx="7950813" cy="1724025"/>
          </a:xfrm>
          <a:prstGeom prst="rect">
            <a:avLst/>
          </a:prstGeom>
          <a:noFill/>
          <a:ln>
            <a:noFill/>
          </a:ln>
        </p:spPr>
        <p:txBody>
          <a:bodyPr spcFirstLastPara="1" wrap="square" lIns="0" tIns="0" rIns="0" bIns="0" anchor="t" anchorCtr="0">
            <a:spAutoFit/>
          </a:bodyPr>
          <a:lstStyle/>
          <a:p>
            <a:pPr marL="0" marR="0" lvl="1" indent="0" algn="just" rtl="0">
              <a:lnSpc>
                <a:spcPct val="120013"/>
              </a:lnSpc>
              <a:spcBef>
                <a:spcPts val="0"/>
              </a:spcBef>
              <a:spcAft>
                <a:spcPts val="0"/>
              </a:spcAft>
              <a:buNone/>
            </a:pPr>
            <a:r>
              <a:rPr lang="en-US" sz="2868" b="1" i="0" u="none" strike="noStrike" cap="none">
                <a:solidFill>
                  <a:srgbClr val="E3DE1C"/>
                </a:solidFill>
                <a:latin typeface="Abhaya Libre"/>
                <a:ea typeface="Abhaya Libre"/>
                <a:cs typeface="Abhaya Libre"/>
                <a:sym typeface="Abhaya Libre"/>
              </a:rPr>
              <a:t>Intercambio virtual Erasmus+</a:t>
            </a:r>
            <a:r>
              <a:rPr lang="en-US" sz="2868" b="0" i="0" u="none" strike="noStrike" cap="none">
                <a:solidFill>
                  <a:srgbClr val="E3DE1C"/>
                </a:solidFill>
                <a:latin typeface="Abhaya Libre"/>
                <a:ea typeface="Abhaya Libre"/>
                <a:cs typeface="Abhaya Libre"/>
                <a:sym typeface="Abhaya Libre"/>
              </a:rPr>
              <a:t>: </a:t>
            </a:r>
            <a:r>
              <a:rPr lang="en-US" sz="2868" b="0" i="0" u="none" strike="noStrike" cap="none">
                <a:solidFill>
                  <a:srgbClr val="FFFFFF"/>
                </a:solidFill>
                <a:latin typeface="Abhaya Libre"/>
                <a:ea typeface="Abhaya Libre"/>
                <a:cs typeface="Abhaya Libre"/>
                <a:sym typeface="Abhaya Libre"/>
              </a:rPr>
              <a:t>facilita el aprendizaje intercultural a través de diálogos e intercambios virtuales entre jóvenes de toda Europa. (https://europa.eu/youth/erasmusvirtual_es)</a:t>
            </a:r>
            <a:endParaRPr/>
          </a:p>
        </p:txBody>
      </p:sp>
      <p:sp>
        <p:nvSpPr>
          <p:cNvPr id="879" name="Google Shape;879;p35"/>
          <p:cNvSpPr txBox="1"/>
          <p:nvPr/>
        </p:nvSpPr>
        <p:spPr>
          <a:xfrm>
            <a:off x="871135" y="3180993"/>
            <a:ext cx="5569236" cy="269557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2970" b="1" i="0" u="none" strike="noStrike" cap="none">
                <a:solidFill>
                  <a:srgbClr val="E3DE1C"/>
                </a:solidFill>
                <a:latin typeface="Abhaya Libre"/>
                <a:ea typeface="Abhaya Libre"/>
                <a:cs typeface="Abhaya Libre"/>
                <a:sym typeface="Abhaya Libre"/>
              </a:rPr>
              <a:t>Portal Europeo de la Juventud: </a:t>
            </a:r>
            <a:endParaRPr/>
          </a:p>
          <a:p>
            <a:pPr marL="0" marR="0" lvl="1" indent="0" algn="just" rtl="0">
              <a:lnSpc>
                <a:spcPct val="120000"/>
              </a:lnSpc>
              <a:spcBef>
                <a:spcPts val="0"/>
              </a:spcBef>
              <a:spcAft>
                <a:spcPts val="0"/>
              </a:spcAft>
              <a:buNone/>
            </a:pPr>
            <a:r>
              <a:rPr lang="en-US" sz="2970" b="0" i="0" u="none" strike="noStrike" cap="none">
                <a:solidFill>
                  <a:srgbClr val="FFFFFF"/>
                </a:solidFill>
                <a:latin typeface="Abhaya Libre"/>
                <a:ea typeface="Abhaya Libre"/>
                <a:cs typeface="Abhaya Libre"/>
                <a:sym typeface="Abhaya Libre"/>
              </a:rPr>
              <a:t>Plataforma integral que ofrece información sobre los derechos, oportunidades y proyectos de los jóvenes en toda Europa. (https://youth.europa.eu/home_es)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887"/>
        <p:cNvGrpSpPr/>
        <p:nvPr/>
      </p:nvGrpSpPr>
      <p:grpSpPr>
        <a:xfrm>
          <a:off x="0" y="0"/>
          <a:ext cx="0" cy="0"/>
          <a:chOff x="0" y="0"/>
          <a:chExt cx="0" cy="0"/>
        </a:xfrm>
      </p:grpSpPr>
      <p:sp>
        <p:nvSpPr>
          <p:cNvPr id="888" name="Google Shape;888;p3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9" name="Google Shape;889;p36"/>
          <p:cNvSpPr/>
          <p:nvPr/>
        </p:nvSpPr>
        <p:spPr>
          <a:xfrm>
            <a:off x="-1723426" y="2852155"/>
            <a:ext cx="7752866" cy="8392249"/>
          </a:xfrm>
          <a:custGeom>
            <a:avLst/>
            <a:gdLst/>
            <a:ahLst/>
            <a:cxnLst/>
            <a:rect l="l" t="t" r="r" b="b"/>
            <a:pathLst>
              <a:path w="7752866" h="8392249" extrusionOk="0">
                <a:moveTo>
                  <a:pt x="0" y="0"/>
                </a:moveTo>
                <a:lnTo>
                  <a:pt x="7752866" y="0"/>
                </a:lnTo>
                <a:lnTo>
                  <a:pt x="7752866" y="8392248"/>
                </a:lnTo>
                <a:lnTo>
                  <a:pt x="0" y="8392248"/>
                </a:lnTo>
                <a:lnTo>
                  <a:pt x="0" y="0"/>
                </a:lnTo>
                <a:close/>
              </a:path>
            </a:pathLst>
          </a:custGeom>
          <a:blipFill rotWithShape="1">
            <a:blip r:embed="rId4">
              <a:alphaModFix amt="23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0" name="Google Shape;890;p36"/>
          <p:cNvSpPr txBox="1"/>
          <p:nvPr/>
        </p:nvSpPr>
        <p:spPr>
          <a:xfrm>
            <a:off x="8358758" y="4528904"/>
            <a:ext cx="9273095" cy="1609725"/>
          </a:xfrm>
          <a:prstGeom prst="rect">
            <a:avLst/>
          </a:prstGeom>
          <a:noFill/>
          <a:ln>
            <a:noFill/>
          </a:ln>
        </p:spPr>
        <p:txBody>
          <a:bodyPr spcFirstLastPara="1" wrap="square" lIns="0" tIns="0" rIns="0" bIns="0" anchor="t" anchorCtr="0">
            <a:spAutoFit/>
          </a:bodyPr>
          <a:lstStyle/>
          <a:p>
            <a:pPr marL="0" marR="0" lvl="1" indent="0" algn="just" rtl="0">
              <a:lnSpc>
                <a:spcPct val="119984"/>
              </a:lnSpc>
              <a:spcBef>
                <a:spcPts val="0"/>
              </a:spcBef>
              <a:spcAft>
                <a:spcPts val="0"/>
              </a:spcAft>
              <a:buNone/>
            </a:pPr>
            <a:r>
              <a:rPr lang="en-US" sz="2637" b="1" i="0" u="none" strike="noStrike" cap="none">
                <a:solidFill>
                  <a:srgbClr val="5CE1E6"/>
                </a:solidFill>
                <a:latin typeface="Abhaya Libre"/>
                <a:ea typeface="Abhaya Libre"/>
                <a:cs typeface="Abhaya Libre"/>
                <a:sym typeface="Abhaya Libre"/>
              </a:rPr>
              <a:t>Casa de la Historia Europea - Visitas virtuales:</a:t>
            </a:r>
            <a:r>
              <a:rPr lang="en-US" sz="2637" b="0" i="0" u="none" strike="noStrike" cap="none">
                <a:solidFill>
                  <a:srgbClr val="5CE1E6"/>
                </a:solidFill>
                <a:latin typeface="Abhaya Libre"/>
                <a:ea typeface="Abhaya Libre"/>
                <a:cs typeface="Abhaya Libre"/>
                <a:sym typeface="Abhaya Libre"/>
              </a:rPr>
              <a:t> </a:t>
            </a:r>
            <a:r>
              <a:rPr lang="en-US" sz="2637" b="0" i="0" u="none" strike="noStrike" cap="none">
                <a:solidFill>
                  <a:srgbClr val="FFFFFF"/>
                </a:solidFill>
                <a:latin typeface="Abhaya Libre"/>
                <a:ea typeface="Abhaya Libre"/>
                <a:cs typeface="Abhaya Libre"/>
                <a:sym typeface="Abhaya Libre"/>
              </a:rPr>
              <a:t>una forma interactiva para que los menores exploren la historia europea y su relación con la Europa moderna. (https://historia-europa.ep.eu/en/)</a:t>
            </a:r>
            <a:endParaRPr/>
          </a:p>
        </p:txBody>
      </p:sp>
      <p:grpSp>
        <p:nvGrpSpPr>
          <p:cNvPr id="891" name="Google Shape;891;p36"/>
          <p:cNvGrpSpPr/>
          <p:nvPr/>
        </p:nvGrpSpPr>
        <p:grpSpPr>
          <a:xfrm>
            <a:off x="508646" y="7304598"/>
            <a:ext cx="5184534" cy="2661926"/>
            <a:chOff x="0" y="0"/>
            <a:chExt cx="6912712" cy="3549235"/>
          </a:xfrm>
        </p:grpSpPr>
        <p:sp>
          <p:nvSpPr>
            <p:cNvPr id="892" name="Google Shape;892;p36"/>
            <p:cNvSpPr/>
            <p:nvPr/>
          </p:nvSpPr>
          <p:spPr>
            <a:xfrm>
              <a:off x="0" y="0"/>
              <a:ext cx="6912712" cy="3549235"/>
            </a:xfrm>
            <a:custGeom>
              <a:avLst/>
              <a:gdLst/>
              <a:ahLst/>
              <a:cxnLst/>
              <a:rect l="l" t="t" r="r" b="b"/>
              <a:pathLst>
                <a:path w="6912712" h="3549235" extrusionOk="0">
                  <a:moveTo>
                    <a:pt x="0" y="0"/>
                  </a:moveTo>
                  <a:lnTo>
                    <a:pt x="6912712" y="0"/>
                  </a:lnTo>
                  <a:lnTo>
                    <a:pt x="6912712" y="3549235"/>
                  </a:lnTo>
                  <a:lnTo>
                    <a:pt x="0" y="3549235"/>
                  </a:lnTo>
                  <a:lnTo>
                    <a:pt x="0" y="0"/>
                  </a:lnTo>
                  <a:close/>
                </a:path>
              </a:pathLst>
            </a:custGeom>
            <a:blipFill rotWithShape="1">
              <a:blip r:embed="rId5">
                <a:alphaModFix/>
              </a:blip>
              <a:stretch>
                <a:fillRect t="-4887" b="-488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3" name="Google Shape;893;p36"/>
            <p:cNvSpPr txBox="1"/>
            <p:nvPr/>
          </p:nvSpPr>
          <p:spPr>
            <a:xfrm>
              <a:off x="348975" y="1039472"/>
              <a:ext cx="6214761" cy="1441716"/>
            </a:xfrm>
            <a:prstGeom prst="rect">
              <a:avLst/>
            </a:prstGeom>
            <a:noFill/>
            <a:ln>
              <a:noFill/>
            </a:ln>
          </p:spPr>
          <p:txBody>
            <a:bodyPr spcFirstLastPara="1" wrap="square" lIns="0" tIns="0" rIns="0" bIns="0" anchor="t" anchorCtr="0">
              <a:spAutoFit/>
            </a:bodyPr>
            <a:lstStyle/>
            <a:p>
              <a:pPr marL="0" marR="0" lvl="0" indent="0" algn="ctr" rtl="0">
                <a:lnSpc>
                  <a:spcPct val="119988"/>
                </a:lnSpc>
                <a:spcBef>
                  <a:spcPts val="0"/>
                </a:spcBef>
                <a:spcAft>
                  <a:spcPts val="0"/>
                </a:spcAft>
                <a:buNone/>
              </a:pPr>
              <a:r>
                <a:rPr lang="en-US" sz="3532" b="1">
                  <a:solidFill>
                    <a:srgbClr val="FFFFFF"/>
                  </a:solidFill>
                  <a:latin typeface="Arimo"/>
                  <a:ea typeface="Arimo"/>
                  <a:cs typeface="Arimo"/>
                  <a:sym typeface="Arimo"/>
                </a:rPr>
                <a:t>Recursos educativos para jóvenes</a:t>
              </a:r>
              <a:endParaRPr/>
            </a:p>
          </p:txBody>
        </p:sp>
      </p:grpSp>
      <p:sp>
        <p:nvSpPr>
          <p:cNvPr id="894" name="Google Shape;894;p36"/>
          <p:cNvSpPr txBox="1"/>
          <p:nvPr/>
        </p:nvSpPr>
        <p:spPr>
          <a:xfrm>
            <a:off x="12457854" y="81571"/>
            <a:ext cx="2379056" cy="1110918"/>
          </a:xfrm>
          <a:prstGeom prst="rect">
            <a:avLst/>
          </a:prstGeom>
          <a:noFill/>
          <a:ln>
            <a:noFill/>
          </a:ln>
        </p:spPr>
        <p:txBody>
          <a:bodyPr spcFirstLastPara="1" wrap="square" lIns="0" tIns="0" rIns="0" bIns="0" anchor="t" anchorCtr="0">
            <a:spAutoFit/>
          </a:bodyPr>
          <a:lstStyle/>
          <a:p>
            <a:pPr marL="0" marR="0" lvl="0" indent="0" algn="ctr" rtl="0">
              <a:lnSpc>
                <a:spcPct val="505833"/>
              </a:lnSpc>
              <a:spcBef>
                <a:spcPts val="0"/>
              </a:spcBef>
              <a:spcAft>
                <a:spcPts val="0"/>
              </a:spcAft>
              <a:buNone/>
            </a:pPr>
            <a:endParaRPr sz="1800">
              <a:solidFill>
                <a:schemeClr val="dk1"/>
              </a:solidFill>
              <a:latin typeface="Calibri"/>
              <a:ea typeface="Calibri"/>
              <a:cs typeface="Calibri"/>
              <a:sym typeface="Calibri"/>
            </a:endParaRPr>
          </a:p>
        </p:txBody>
      </p:sp>
      <p:sp>
        <p:nvSpPr>
          <p:cNvPr id="895" name="Google Shape;895;p36"/>
          <p:cNvSpPr txBox="1"/>
          <p:nvPr/>
        </p:nvSpPr>
        <p:spPr>
          <a:xfrm>
            <a:off x="12457854" y="1207158"/>
            <a:ext cx="2379056" cy="1110918"/>
          </a:xfrm>
          <a:prstGeom prst="rect">
            <a:avLst/>
          </a:prstGeom>
          <a:noFill/>
          <a:ln>
            <a:noFill/>
          </a:ln>
        </p:spPr>
        <p:txBody>
          <a:bodyPr spcFirstLastPara="1" wrap="square" lIns="0" tIns="0" rIns="0" bIns="0" anchor="t" anchorCtr="0">
            <a:spAutoFit/>
          </a:bodyPr>
          <a:lstStyle/>
          <a:p>
            <a:pPr marL="0" marR="0" lvl="0" indent="0" algn="ctr" rtl="0">
              <a:lnSpc>
                <a:spcPct val="505833"/>
              </a:lnSpc>
              <a:spcBef>
                <a:spcPts val="0"/>
              </a:spcBef>
              <a:spcAft>
                <a:spcPts val="0"/>
              </a:spcAft>
              <a:buNone/>
            </a:pPr>
            <a:endParaRPr sz="1800">
              <a:solidFill>
                <a:schemeClr val="dk1"/>
              </a:solidFill>
              <a:latin typeface="Calibri"/>
              <a:ea typeface="Calibri"/>
              <a:cs typeface="Calibri"/>
              <a:sym typeface="Calibri"/>
            </a:endParaRPr>
          </a:p>
        </p:txBody>
      </p:sp>
      <p:grpSp>
        <p:nvGrpSpPr>
          <p:cNvPr id="896" name="Google Shape;896;p36"/>
          <p:cNvGrpSpPr/>
          <p:nvPr/>
        </p:nvGrpSpPr>
        <p:grpSpPr>
          <a:xfrm>
            <a:off x="508646" y="333285"/>
            <a:ext cx="3933000" cy="1340824"/>
            <a:chOff x="0" y="-66675"/>
            <a:chExt cx="5243999" cy="1787765"/>
          </a:xfrm>
        </p:grpSpPr>
        <p:sp>
          <p:nvSpPr>
            <p:cNvPr id="897" name="Google Shape;897;p36"/>
            <p:cNvSpPr txBox="1"/>
            <p:nvPr/>
          </p:nvSpPr>
          <p:spPr>
            <a:xfrm>
              <a:off x="0" y="-66675"/>
              <a:ext cx="5103025" cy="72961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300">
                  <a:solidFill>
                    <a:srgbClr val="00BF63"/>
                  </a:solidFill>
                  <a:latin typeface="Arial"/>
                  <a:ea typeface="Arial"/>
                  <a:cs typeface="Arial"/>
                  <a:sym typeface="Arial"/>
                </a:rPr>
                <a:t>PLATAFORMAS</a:t>
              </a:r>
              <a:endParaRPr/>
            </a:p>
          </p:txBody>
        </p:sp>
        <p:sp>
          <p:nvSpPr>
            <p:cNvPr id="898" name="Google Shape;898;p36"/>
            <p:cNvSpPr txBox="1"/>
            <p:nvPr/>
          </p:nvSpPr>
          <p:spPr>
            <a:xfrm>
              <a:off x="0" y="441619"/>
              <a:ext cx="5243999" cy="72961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300">
                  <a:solidFill>
                    <a:srgbClr val="7ED957"/>
                  </a:solidFill>
                  <a:latin typeface="Arial"/>
                  <a:ea typeface="Arial"/>
                  <a:cs typeface="Arial"/>
                  <a:sym typeface="Arial"/>
                </a:rPr>
                <a:t>DE APRENDIZAJE</a:t>
              </a:r>
              <a:endParaRPr/>
            </a:p>
          </p:txBody>
        </p:sp>
        <p:sp>
          <p:nvSpPr>
            <p:cNvPr id="899" name="Google Shape;899;p36"/>
            <p:cNvSpPr txBox="1"/>
            <p:nvPr/>
          </p:nvSpPr>
          <p:spPr>
            <a:xfrm>
              <a:off x="0" y="991475"/>
              <a:ext cx="5243999" cy="72961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300">
                  <a:solidFill>
                    <a:srgbClr val="C1FF72"/>
                  </a:solidFill>
                  <a:latin typeface="Arial"/>
                  <a:ea typeface="Arial"/>
                  <a:cs typeface="Arial"/>
                  <a:sym typeface="Arial"/>
                </a:rPr>
                <a:t>INTERACTIVO</a:t>
              </a:r>
              <a:endParaRPr/>
            </a:p>
          </p:txBody>
        </p:sp>
      </p:grpSp>
      <p:sp>
        <p:nvSpPr>
          <p:cNvPr id="900" name="Google Shape;900;p36"/>
          <p:cNvSpPr txBox="1"/>
          <p:nvPr/>
        </p:nvSpPr>
        <p:spPr>
          <a:xfrm>
            <a:off x="508646" y="1805480"/>
            <a:ext cx="7155241" cy="5276850"/>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2925" b="1" i="0" u="none" strike="noStrike" cap="none">
                <a:solidFill>
                  <a:srgbClr val="5CE1E6"/>
                </a:solidFill>
                <a:latin typeface="Abhaya Libre"/>
                <a:ea typeface="Abhaya Libre"/>
                <a:cs typeface="Abhaya Libre"/>
                <a:sym typeface="Abhaya Libre"/>
              </a:rPr>
              <a:t>Kids' Corner:</a:t>
            </a:r>
            <a:r>
              <a:rPr lang="en-US" sz="2925" b="0" i="0" u="none" strike="noStrike" cap="none">
                <a:solidFill>
                  <a:srgbClr val="5CE1E6"/>
                </a:solidFill>
                <a:latin typeface="Abhaya Libre"/>
                <a:ea typeface="Abhaya Libre"/>
                <a:cs typeface="Abhaya Libre"/>
                <a:sym typeface="Abhaya Libre"/>
              </a:rPr>
              <a:t> </a:t>
            </a:r>
            <a:r>
              <a:rPr lang="en-US" sz="2925" b="0" i="0" u="none" strike="noStrike" cap="none">
                <a:solidFill>
                  <a:srgbClr val="FFFFFF"/>
                </a:solidFill>
                <a:latin typeface="Abhaya Libre"/>
                <a:ea typeface="Abhaya Libre"/>
                <a:cs typeface="Abhaya Libre"/>
                <a:sym typeface="Abhaya Libre"/>
              </a:rPr>
              <a:t>plataforma en línea divertida y atractiva con juegos y recursos diseñados específicamente para que los jóvenes aprendan sobre la UE. (https://op.europa.eu/es/web/general-publications/kids-corner)</a:t>
            </a:r>
            <a:endParaRPr/>
          </a:p>
          <a:p>
            <a:pPr marL="0" marR="0" lvl="0" indent="0" algn="just" rtl="0">
              <a:lnSpc>
                <a:spcPct val="120000"/>
              </a:lnSpc>
              <a:spcBef>
                <a:spcPts val="0"/>
              </a:spcBef>
              <a:spcAft>
                <a:spcPts val="0"/>
              </a:spcAft>
              <a:buNone/>
            </a:pPr>
            <a:endParaRPr sz="2925">
              <a:solidFill>
                <a:srgbClr val="FFFFFF"/>
              </a:solidFill>
              <a:latin typeface="Abhaya Libre"/>
              <a:ea typeface="Abhaya Libre"/>
              <a:cs typeface="Abhaya Libre"/>
              <a:sym typeface="Abhaya Libre"/>
            </a:endParaRPr>
          </a:p>
          <a:p>
            <a:pPr marL="0" marR="0" lvl="1" indent="0" algn="just" rtl="0">
              <a:lnSpc>
                <a:spcPct val="120000"/>
              </a:lnSpc>
              <a:spcBef>
                <a:spcPts val="0"/>
              </a:spcBef>
              <a:spcAft>
                <a:spcPts val="0"/>
              </a:spcAft>
              <a:buNone/>
            </a:pPr>
            <a:r>
              <a:rPr lang="en-US" sz="2925" b="1" i="0" u="none" strike="noStrike" cap="none">
                <a:solidFill>
                  <a:srgbClr val="5CE1E6"/>
                </a:solidFill>
                <a:latin typeface="Abhaya Libre"/>
                <a:ea typeface="Abhaya Libre"/>
                <a:cs typeface="Abhaya Libre"/>
                <a:sym typeface="Abhaya Libre"/>
              </a:rPr>
              <a:t>Learning Corner:</a:t>
            </a:r>
            <a:r>
              <a:rPr lang="en-US" sz="2925" b="0" i="0" u="none" strike="noStrike" cap="none">
                <a:solidFill>
                  <a:srgbClr val="5CE1E6"/>
                </a:solidFill>
                <a:latin typeface="Abhaya Libre"/>
                <a:ea typeface="Abhaya Libre"/>
                <a:cs typeface="Abhaya Libre"/>
                <a:sym typeface="Abhaya Libre"/>
              </a:rPr>
              <a:t> </a:t>
            </a:r>
            <a:r>
              <a:rPr lang="en-US" sz="2925" b="0" i="0" u="none" strike="noStrike" cap="none">
                <a:solidFill>
                  <a:srgbClr val="FFFFFF"/>
                </a:solidFill>
                <a:latin typeface="Abhaya Libre"/>
                <a:ea typeface="Abhaya Libre"/>
                <a:cs typeface="Abhaya Libre"/>
                <a:sym typeface="Abhaya Libre"/>
              </a:rPr>
              <a:t>página web educativa que ofrece recursos como cuestionarios, juegos y artículos informativos diseñados para jóvenes. (</a:t>
            </a:r>
            <a:r>
              <a:rPr lang="en-US" sz="2925" b="0" i="0" u="sng" strike="noStrike" cap="none">
                <a:solidFill>
                  <a:srgbClr val="FFFFFF"/>
                </a:solidFill>
                <a:latin typeface="Abhaya Libre"/>
                <a:ea typeface="Abhaya Libre"/>
                <a:cs typeface="Abhaya Libre"/>
                <a:sym typeface="Abhaya Libre"/>
                <a:hlinkClick r:id="rId6">
                  <a:extLst>
                    <a:ext uri="{A12FA001-AC4F-418D-AE19-62706E023703}">
                      <ahyp:hlinkClr xmlns:ahyp="http://schemas.microsoft.com/office/drawing/2018/hyperlinkcolor" val="tx"/>
                    </a:ext>
                  </a:extLst>
                </a:hlinkClick>
              </a:rPr>
              <a:t>https://learning-corner.learning.europa.eu/index_es)</a:t>
            </a:r>
            <a:endParaRPr/>
          </a:p>
        </p:txBody>
      </p:sp>
      <p:sp>
        <p:nvSpPr>
          <p:cNvPr id="901" name="Google Shape;901;p36"/>
          <p:cNvSpPr txBox="1"/>
          <p:nvPr/>
        </p:nvSpPr>
        <p:spPr>
          <a:xfrm>
            <a:off x="8358758" y="1448079"/>
            <a:ext cx="9273095" cy="1685925"/>
          </a:xfrm>
          <a:prstGeom prst="rect">
            <a:avLst/>
          </a:prstGeom>
          <a:noFill/>
          <a:ln>
            <a:noFill/>
          </a:ln>
        </p:spPr>
        <p:txBody>
          <a:bodyPr spcFirstLastPara="1" wrap="square" lIns="0" tIns="0" rIns="0" bIns="0" anchor="t" anchorCtr="0">
            <a:spAutoFit/>
          </a:bodyPr>
          <a:lstStyle/>
          <a:p>
            <a:pPr marL="0" marR="0" lvl="1" indent="0" algn="just" rtl="0">
              <a:lnSpc>
                <a:spcPct val="120000"/>
              </a:lnSpc>
              <a:spcBef>
                <a:spcPts val="0"/>
              </a:spcBef>
              <a:spcAft>
                <a:spcPts val="0"/>
              </a:spcAft>
              <a:buNone/>
            </a:pPr>
            <a:r>
              <a:rPr lang="en-US" sz="2800" b="1" i="0" u="none" strike="noStrike" cap="none">
                <a:solidFill>
                  <a:srgbClr val="5CE1E6"/>
                </a:solidFill>
                <a:latin typeface="Abhaya Libre"/>
                <a:ea typeface="Abhaya Libre"/>
                <a:cs typeface="Abhaya Libre"/>
                <a:sym typeface="Abhaya Libre"/>
              </a:rPr>
              <a:t>Europa Diary</a:t>
            </a:r>
            <a:r>
              <a:rPr lang="en-US" sz="2800" b="0" i="0" u="none" strike="noStrike" cap="none">
                <a:solidFill>
                  <a:srgbClr val="5CE1E6"/>
                </a:solidFill>
                <a:latin typeface="Abhaya Libre"/>
                <a:ea typeface="Abhaya Libre"/>
                <a:cs typeface="Abhaya Libre"/>
                <a:sym typeface="Abhaya Libre"/>
              </a:rPr>
              <a:t>: </a:t>
            </a:r>
            <a:r>
              <a:rPr lang="en-US" sz="2800" b="0" i="0" u="none" strike="noStrike" cap="none">
                <a:solidFill>
                  <a:srgbClr val="FFFFFF"/>
                </a:solidFill>
                <a:latin typeface="Abhaya Libre"/>
                <a:ea typeface="Abhaya Libre"/>
                <a:cs typeface="Abhaya Libre"/>
                <a:sym typeface="Abhaya Libre"/>
              </a:rPr>
              <a:t>ofrece materiales educativos centrados en la ciudadanía, los derechos y los valores relevantes para la UE para estudiantes jóvenes. (https://op.europa.eu/es/publication-detail/-/publication/441bb7af-bcfb-44e9-9d4c-01841614cc15)</a:t>
            </a:r>
            <a:endParaRPr/>
          </a:p>
        </p:txBody>
      </p:sp>
      <p:grpSp>
        <p:nvGrpSpPr>
          <p:cNvPr id="902" name="Google Shape;902;p36"/>
          <p:cNvGrpSpPr/>
          <p:nvPr/>
        </p:nvGrpSpPr>
        <p:grpSpPr>
          <a:xfrm rot="5400000">
            <a:off x="9429427" y="-643021"/>
            <a:ext cx="944205" cy="3085544"/>
            <a:chOff x="-57150" y="0"/>
            <a:chExt cx="1258940" cy="4114058"/>
          </a:xfrm>
        </p:grpSpPr>
        <p:sp>
          <p:nvSpPr>
            <p:cNvPr id="903" name="Google Shape;903;p36"/>
            <p:cNvSpPr txBox="1"/>
            <p:nvPr/>
          </p:nvSpPr>
          <p:spPr>
            <a:xfrm rot="-5400000">
              <a:off x="-1765140" y="1707990"/>
              <a:ext cx="4114057" cy="698077"/>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200">
                  <a:solidFill>
                    <a:srgbClr val="00BF63"/>
                  </a:solidFill>
                  <a:latin typeface="Arial"/>
                  <a:ea typeface="Arial"/>
                  <a:cs typeface="Arial"/>
                  <a:sym typeface="Arial"/>
                </a:rPr>
                <a:t>MATERIALES</a:t>
              </a:r>
              <a:endParaRPr/>
            </a:p>
          </p:txBody>
        </p:sp>
        <p:sp>
          <p:nvSpPr>
            <p:cNvPr id="904" name="Google Shape;904;p36"/>
            <p:cNvSpPr txBox="1"/>
            <p:nvPr/>
          </p:nvSpPr>
          <p:spPr>
            <a:xfrm rot="-5400000">
              <a:off x="-1220046" y="1692222"/>
              <a:ext cx="4114057" cy="72961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300">
                  <a:solidFill>
                    <a:srgbClr val="7ED957"/>
                  </a:solidFill>
                  <a:latin typeface="Arial"/>
                  <a:ea typeface="Arial"/>
                  <a:cs typeface="Arial"/>
                  <a:sym typeface="Arial"/>
                </a:rPr>
                <a:t>EDUCATIVOS</a:t>
              </a:r>
              <a:endParaRPr/>
            </a:p>
          </p:txBody>
        </p:sp>
      </p:grpSp>
      <p:grpSp>
        <p:nvGrpSpPr>
          <p:cNvPr id="905" name="Google Shape;905;p36"/>
          <p:cNvGrpSpPr/>
          <p:nvPr/>
        </p:nvGrpSpPr>
        <p:grpSpPr>
          <a:xfrm>
            <a:off x="8358758" y="3571431"/>
            <a:ext cx="3085543" cy="928432"/>
            <a:chOff x="0" y="-66675"/>
            <a:chExt cx="4114057" cy="1237909"/>
          </a:xfrm>
        </p:grpSpPr>
        <p:sp>
          <p:nvSpPr>
            <p:cNvPr id="906" name="Google Shape;906;p36"/>
            <p:cNvSpPr txBox="1"/>
            <p:nvPr/>
          </p:nvSpPr>
          <p:spPr>
            <a:xfrm>
              <a:off x="0" y="-66675"/>
              <a:ext cx="4003459" cy="72961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300">
                  <a:solidFill>
                    <a:srgbClr val="00BF63"/>
                  </a:solidFill>
                  <a:latin typeface="Arial"/>
                  <a:ea typeface="Arial"/>
                  <a:cs typeface="Arial"/>
                  <a:sym typeface="Arial"/>
                </a:rPr>
                <a:t>exploración</a:t>
              </a:r>
              <a:endParaRPr/>
            </a:p>
          </p:txBody>
        </p:sp>
        <p:sp>
          <p:nvSpPr>
            <p:cNvPr id="907" name="Google Shape;907;p36"/>
            <p:cNvSpPr txBox="1"/>
            <p:nvPr/>
          </p:nvSpPr>
          <p:spPr>
            <a:xfrm>
              <a:off x="0" y="441619"/>
              <a:ext cx="4114057" cy="72961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300">
                  <a:solidFill>
                    <a:srgbClr val="7ED957"/>
                  </a:solidFill>
                  <a:latin typeface="Arial"/>
                  <a:ea typeface="Arial"/>
                  <a:cs typeface="Arial"/>
                  <a:sym typeface="Arial"/>
                </a:rPr>
                <a:t>CULTURAL</a:t>
              </a:r>
              <a:endParaRPr/>
            </a:p>
          </p:txBody>
        </p:sp>
      </p:grpSp>
      <p:sp>
        <p:nvSpPr>
          <p:cNvPr id="908" name="Google Shape;908;p36"/>
          <p:cNvSpPr txBox="1"/>
          <p:nvPr/>
        </p:nvSpPr>
        <p:spPr>
          <a:xfrm>
            <a:off x="5693180" y="7158530"/>
            <a:ext cx="11938674" cy="2876550"/>
          </a:xfrm>
          <a:prstGeom prst="rect">
            <a:avLst/>
          </a:prstGeom>
          <a:noFill/>
          <a:ln>
            <a:noFill/>
          </a:ln>
        </p:spPr>
        <p:txBody>
          <a:bodyPr spcFirstLastPara="1" wrap="square" lIns="0" tIns="0" rIns="0" bIns="0" anchor="t" anchorCtr="0">
            <a:spAutoFit/>
          </a:bodyPr>
          <a:lstStyle/>
          <a:p>
            <a:pPr marL="0" marR="0" lvl="1" indent="0" algn="r" rtl="0">
              <a:lnSpc>
                <a:spcPct val="120022"/>
              </a:lnSpc>
              <a:spcBef>
                <a:spcPts val="0"/>
              </a:spcBef>
              <a:spcAft>
                <a:spcPts val="0"/>
              </a:spcAft>
              <a:buNone/>
            </a:pPr>
            <a:r>
              <a:rPr lang="en-US" sz="2712" b="1" i="0" u="none" strike="noStrike" cap="none">
                <a:solidFill>
                  <a:srgbClr val="5CE1E6"/>
                </a:solidFill>
                <a:latin typeface="Abhaya Libre"/>
                <a:ea typeface="Abhaya Libre"/>
                <a:cs typeface="Abhaya Libre"/>
                <a:sym typeface="Abhaya Libre"/>
              </a:rPr>
              <a:t>Fundación Schuman</a:t>
            </a:r>
            <a:r>
              <a:rPr lang="en-US" sz="2712" b="0" i="0" u="none" strike="noStrike" cap="none">
                <a:solidFill>
                  <a:srgbClr val="5CE1E6"/>
                </a:solidFill>
                <a:latin typeface="Abhaya Libre"/>
                <a:ea typeface="Abhaya Libre"/>
                <a:cs typeface="Abhaya Libre"/>
                <a:sym typeface="Abhaya Libre"/>
              </a:rPr>
              <a:t>: </a:t>
            </a:r>
            <a:r>
              <a:rPr lang="en-US" sz="2712" b="0" i="0" u="none" strike="noStrike" cap="none">
                <a:solidFill>
                  <a:srgbClr val="FFFFFF"/>
                </a:solidFill>
                <a:latin typeface="Abhaya Libre"/>
                <a:ea typeface="Abhaya Libre"/>
                <a:cs typeface="Abhaya Libre"/>
                <a:sym typeface="Abhaya Libre"/>
              </a:rPr>
              <a:t>ofrece diversas publicaciones y recursos educativos que ayudan a los jóvenes a comprender la UE. (https://www.robert-schuman.eu/es/presentation)</a:t>
            </a:r>
            <a:endParaRPr/>
          </a:p>
          <a:p>
            <a:pPr marL="0" marR="0" lvl="0" indent="0" algn="r" rtl="0">
              <a:lnSpc>
                <a:spcPct val="120022"/>
              </a:lnSpc>
              <a:spcBef>
                <a:spcPts val="0"/>
              </a:spcBef>
              <a:spcAft>
                <a:spcPts val="0"/>
              </a:spcAft>
              <a:buNone/>
            </a:pPr>
            <a:endParaRPr sz="2712">
              <a:solidFill>
                <a:srgbClr val="FFFFFF"/>
              </a:solidFill>
              <a:latin typeface="Abhaya Libre"/>
              <a:ea typeface="Abhaya Libre"/>
              <a:cs typeface="Abhaya Libre"/>
              <a:sym typeface="Abhaya Libre"/>
            </a:endParaRPr>
          </a:p>
          <a:p>
            <a:pPr marL="0" marR="0" lvl="1" indent="0" algn="r" rtl="0">
              <a:lnSpc>
                <a:spcPct val="120022"/>
              </a:lnSpc>
              <a:spcBef>
                <a:spcPts val="0"/>
              </a:spcBef>
              <a:spcAft>
                <a:spcPts val="0"/>
              </a:spcAft>
              <a:buNone/>
            </a:pPr>
            <a:r>
              <a:rPr lang="en-US" sz="2712" b="1" i="0" u="none" strike="noStrike" cap="none">
                <a:solidFill>
                  <a:srgbClr val="5CE1E6"/>
                </a:solidFill>
                <a:latin typeface="Abhaya Libre"/>
                <a:ea typeface="Abhaya Libre"/>
                <a:cs typeface="Abhaya Libre"/>
                <a:sym typeface="Abhaya Libre"/>
              </a:rPr>
              <a:t>Librería de la UE</a:t>
            </a:r>
            <a:r>
              <a:rPr lang="en-US" sz="2712" b="0" i="0" u="none" strike="noStrike" cap="none">
                <a:solidFill>
                  <a:srgbClr val="5CE1E6"/>
                </a:solidFill>
                <a:latin typeface="Abhaya Libre"/>
                <a:ea typeface="Abhaya Libre"/>
                <a:cs typeface="Abhaya Libre"/>
                <a:sym typeface="Abhaya Libre"/>
              </a:rPr>
              <a:t>: </a:t>
            </a:r>
            <a:r>
              <a:rPr lang="en-US" sz="2712" b="0" i="0" u="none" strike="noStrike" cap="none">
                <a:solidFill>
                  <a:srgbClr val="FFFFFF"/>
                </a:solidFill>
                <a:latin typeface="Abhaya Libre"/>
                <a:ea typeface="Abhaya Libre"/>
                <a:cs typeface="Abhaya Libre"/>
                <a:sym typeface="Abhaya Libre"/>
              </a:rPr>
              <a:t>un recurso para acceder a publicaciones gratuitas de la UE adaptadas a diferentes grupos de edad, con materiales adecuados para entornos educativos. (https://op.europa.eu/es/web/general-publications)</a:t>
            </a:r>
            <a:endParaRPr/>
          </a:p>
        </p:txBody>
      </p:sp>
      <p:grpSp>
        <p:nvGrpSpPr>
          <p:cNvPr id="909" name="Google Shape;909;p36"/>
          <p:cNvGrpSpPr/>
          <p:nvPr/>
        </p:nvGrpSpPr>
        <p:grpSpPr>
          <a:xfrm>
            <a:off x="13599538" y="5997068"/>
            <a:ext cx="4032316" cy="1102178"/>
            <a:chOff x="0" y="-66675"/>
            <a:chExt cx="5376421" cy="1469571"/>
          </a:xfrm>
        </p:grpSpPr>
        <p:sp>
          <p:nvSpPr>
            <p:cNvPr id="910" name="Google Shape;910;p36"/>
            <p:cNvSpPr txBox="1"/>
            <p:nvPr/>
          </p:nvSpPr>
          <p:spPr>
            <a:xfrm>
              <a:off x="0" y="-66675"/>
              <a:ext cx="5376421" cy="762561"/>
            </a:xfrm>
            <a:prstGeom prst="rect">
              <a:avLst/>
            </a:prstGeom>
            <a:noFill/>
            <a:ln>
              <a:noFill/>
            </a:ln>
          </p:spPr>
          <p:txBody>
            <a:bodyPr spcFirstLastPara="1" wrap="square" lIns="0" tIns="0" rIns="0" bIns="0" anchor="t" anchorCtr="0">
              <a:spAutoFit/>
            </a:bodyPr>
            <a:lstStyle/>
            <a:p>
              <a:pPr marL="0" marR="0" lvl="0" indent="0" algn="r" rtl="0">
                <a:lnSpc>
                  <a:spcPct val="140005"/>
                </a:lnSpc>
                <a:spcBef>
                  <a:spcPts val="0"/>
                </a:spcBef>
                <a:spcAft>
                  <a:spcPts val="0"/>
                </a:spcAft>
                <a:buNone/>
              </a:pPr>
              <a:r>
                <a:rPr lang="en-US" sz="3452">
                  <a:solidFill>
                    <a:srgbClr val="00BF63"/>
                  </a:solidFill>
                  <a:latin typeface="Arial"/>
                  <a:ea typeface="Arial"/>
                  <a:cs typeface="Arial"/>
                  <a:sym typeface="Arial"/>
                </a:rPr>
                <a:t>Investigación  Y</a:t>
              </a:r>
              <a:endParaRPr/>
            </a:p>
          </p:txBody>
        </p:sp>
        <p:sp>
          <p:nvSpPr>
            <p:cNvPr id="911" name="Google Shape;911;p36"/>
            <p:cNvSpPr txBox="1"/>
            <p:nvPr/>
          </p:nvSpPr>
          <p:spPr>
            <a:xfrm>
              <a:off x="480434" y="618204"/>
              <a:ext cx="4895987" cy="784692"/>
            </a:xfrm>
            <a:prstGeom prst="rect">
              <a:avLst/>
            </a:prstGeom>
            <a:noFill/>
            <a:ln>
              <a:noFill/>
            </a:ln>
          </p:spPr>
          <p:txBody>
            <a:bodyPr spcFirstLastPara="1" wrap="square" lIns="0" tIns="0" rIns="0" bIns="0" anchor="t" anchorCtr="0">
              <a:spAutoFit/>
            </a:bodyPr>
            <a:lstStyle/>
            <a:p>
              <a:pPr marL="0" marR="0" lvl="0" indent="0" algn="r" rtl="0">
                <a:lnSpc>
                  <a:spcPct val="140022"/>
                </a:lnSpc>
                <a:spcBef>
                  <a:spcPts val="0"/>
                </a:spcBef>
                <a:spcAft>
                  <a:spcPts val="0"/>
                </a:spcAft>
                <a:buNone/>
              </a:pPr>
              <a:r>
                <a:rPr lang="en-US" sz="3548">
                  <a:solidFill>
                    <a:srgbClr val="7ED957"/>
                  </a:solidFill>
                  <a:latin typeface="Arial"/>
                  <a:ea typeface="Arial"/>
                  <a:cs typeface="Arial"/>
                  <a:sym typeface="Arial"/>
                </a:rPr>
                <a:t>Publicaciones</a:t>
              </a:r>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919"/>
        <p:cNvGrpSpPr/>
        <p:nvPr/>
      </p:nvGrpSpPr>
      <p:grpSpPr>
        <a:xfrm>
          <a:off x="0" y="0"/>
          <a:ext cx="0" cy="0"/>
          <a:chOff x="0" y="0"/>
          <a:chExt cx="0" cy="0"/>
        </a:xfrm>
      </p:grpSpPr>
      <p:sp>
        <p:nvSpPr>
          <p:cNvPr id="920" name="Google Shape;920;p37"/>
          <p:cNvSpPr/>
          <p:nvPr/>
        </p:nvSpPr>
        <p:spPr>
          <a:xfrm>
            <a:off x="0" y="-5700"/>
            <a:ext cx="18288000" cy="10286940"/>
          </a:xfrm>
          <a:custGeom>
            <a:avLst/>
            <a:gdLst/>
            <a:ahLst/>
            <a:cxnLst/>
            <a:rect l="l" t="t" r="r" b="b"/>
            <a:pathLst>
              <a:path w="18288000" h="10286940" extrusionOk="0">
                <a:moveTo>
                  <a:pt x="0" y="0"/>
                </a:moveTo>
                <a:lnTo>
                  <a:pt x="18288000" y="0"/>
                </a:lnTo>
                <a:lnTo>
                  <a:pt x="18288000" y="10286940"/>
                </a:lnTo>
                <a:lnTo>
                  <a:pt x="0" y="10286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1" name="Google Shape;921;p37"/>
          <p:cNvSpPr/>
          <p:nvPr/>
        </p:nvSpPr>
        <p:spPr>
          <a:xfrm>
            <a:off x="11164832" y="2364966"/>
            <a:ext cx="8095140" cy="7282078"/>
          </a:xfrm>
          <a:custGeom>
            <a:avLst/>
            <a:gdLst/>
            <a:ahLst/>
            <a:cxnLst/>
            <a:rect l="l" t="t" r="r" b="b"/>
            <a:pathLst>
              <a:path w="8095140" h="7282078" extrusionOk="0">
                <a:moveTo>
                  <a:pt x="0" y="0"/>
                </a:moveTo>
                <a:lnTo>
                  <a:pt x="8095140" y="0"/>
                </a:lnTo>
                <a:lnTo>
                  <a:pt x="8095140" y="7282078"/>
                </a:lnTo>
                <a:lnTo>
                  <a:pt x="0" y="7282078"/>
                </a:lnTo>
                <a:lnTo>
                  <a:pt x="0" y="0"/>
                </a:lnTo>
                <a:close/>
              </a:path>
            </a:pathLst>
          </a:custGeom>
          <a:blipFill rotWithShape="1">
            <a:blip r:embed="rId4">
              <a:alphaModFix amt="3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2" name="Google Shape;922;p37"/>
          <p:cNvSpPr txBox="1"/>
          <p:nvPr/>
        </p:nvSpPr>
        <p:spPr>
          <a:xfrm>
            <a:off x="8824523" y="4607100"/>
            <a:ext cx="8115300" cy="4029075"/>
          </a:xfrm>
          <a:prstGeom prst="rect">
            <a:avLst/>
          </a:prstGeom>
          <a:noFill/>
          <a:ln>
            <a:noFill/>
          </a:ln>
        </p:spPr>
        <p:txBody>
          <a:bodyPr spcFirstLastPara="1" wrap="square" lIns="0" tIns="0" rIns="0" bIns="0" anchor="t" anchorCtr="0">
            <a:spAutoFit/>
          </a:bodyPr>
          <a:lstStyle/>
          <a:p>
            <a:pPr marL="0" marR="0" lvl="1" indent="0" algn="just" rtl="0">
              <a:lnSpc>
                <a:spcPct val="120006"/>
              </a:lnSpc>
              <a:spcBef>
                <a:spcPts val="0"/>
              </a:spcBef>
              <a:spcAft>
                <a:spcPts val="0"/>
              </a:spcAft>
              <a:buNone/>
            </a:pPr>
            <a:r>
              <a:rPr lang="en-US" sz="2999" b="1" i="0" u="none" strike="noStrike" cap="none">
                <a:solidFill>
                  <a:srgbClr val="FF914D"/>
                </a:solidFill>
                <a:latin typeface="Abhaya Libre"/>
                <a:ea typeface="Abhaya Libre"/>
                <a:cs typeface="Abhaya Libre"/>
                <a:sym typeface="Abhaya Libre"/>
              </a:rPr>
              <a:t>Campaña Time to Move:</a:t>
            </a:r>
            <a:r>
              <a:rPr lang="en-US" sz="2999" b="0" i="0" u="none" strike="noStrike" cap="none">
                <a:solidFill>
                  <a:srgbClr val="FF914D"/>
                </a:solidFill>
                <a:latin typeface="Abhaya Libre"/>
                <a:ea typeface="Abhaya Libre"/>
                <a:cs typeface="Abhaya Libre"/>
                <a:sym typeface="Abhaya Libre"/>
              </a:rPr>
              <a:t> </a:t>
            </a:r>
            <a:r>
              <a:rPr lang="en-US" sz="2999" b="0" i="0" u="none" strike="noStrike" cap="none">
                <a:solidFill>
                  <a:srgbClr val="FFFFFF"/>
                </a:solidFill>
                <a:latin typeface="Abhaya Libre"/>
                <a:ea typeface="Abhaya Libre"/>
                <a:cs typeface="Abhaya Libre"/>
                <a:sym typeface="Abhaya Libre"/>
              </a:rPr>
              <a:t>fomenta la movilidad de los jóvenes a través del voluntariado, las prácticas y otras oportunidades para que los jóvenes participen y aprendan. (https://timetomove.eurodesk.eu/es/)</a:t>
            </a:r>
            <a:endParaRPr/>
          </a:p>
          <a:p>
            <a:pPr marL="0" marR="0" lvl="0" indent="0" algn="just" rtl="0">
              <a:lnSpc>
                <a:spcPct val="120006"/>
              </a:lnSpc>
              <a:spcBef>
                <a:spcPts val="0"/>
              </a:spcBef>
              <a:spcAft>
                <a:spcPts val="0"/>
              </a:spcAft>
              <a:buNone/>
            </a:pPr>
            <a:endParaRPr sz="2999">
              <a:solidFill>
                <a:srgbClr val="FFFFFF"/>
              </a:solidFill>
              <a:latin typeface="Abhaya Libre"/>
              <a:ea typeface="Abhaya Libre"/>
              <a:cs typeface="Abhaya Libre"/>
              <a:sym typeface="Abhaya Libre"/>
            </a:endParaRPr>
          </a:p>
          <a:p>
            <a:pPr marL="0" marR="0" lvl="1" indent="0" algn="just" rtl="0">
              <a:lnSpc>
                <a:spcPct val="120006"/>
              </a:lnSpc>
              <a:spcBef>
                <a:spcPts val="0"/>
              </a:spcBef>
              <a:spcAft>
                <a:spcPts val="0"/>
              </a:spcAft>
              <a:buNone/>
            </a:pPr>
            <a:r>
              <a:rPr lang="en-US" sz="2999" b="1" i="0" u="none" strike="noStrike" cap="none">
                <a:solidFill>
                  <a:srgbClr val="FF914D"/>
                </a:solidFill>
                <a:latin typeface="Abhaya Libre"/>
                <a:ea typeface="Abhaya Libre"/>
                <a:cs typeface="Abhaya Libre"/>
                <a:sym typeface="Abhaya Libre"/>
              </a:rPr>
              <a:t>Plataforma SALTO-Youth:</a:t>
            </a:r>
            <a:r>
              <a:rPr lang="en-US" sz="2999" b="0" i="0" u="none" strike="noStrike" cap="none">
                <a:solidFill>
                  <a:srgbClr val="FF914D"/>
                </a:solidFill>
                <a:latin typeface="Abhaya Libre"/>
                <a:ea typeface="Abhaya Libre"/>
                <a:cs typeface="Abhaya Libre"/>
                <a:sym typeface="Abhaya Libre"/>
              </a:rPr>
              <a:t> </a:t>
            </a:r>
            <a:r>
              <a:rPr lang="en-US" sz="2999" b="0" i="0" u="none" strike="noStrike" cap="none">
                <a:solidFill>
                  <a:srgbClr val="FFFFFF"/>
                </a:solidFill>
                <a:latin typeface="Abhaya Libre"/>
                <a:ea typeface="Abhaya Libre"/>
                <a:cs typeface="Abhaya Libre"/>
                <a:sym typeface="Abhaya Libre"/>
              </a:rPr>
              <a:t>ofrece formación, recursos y oportunidades para apoyar a los trabajadores juveniles en la creación de iniciativas solidarias. (https://www.salto-youth.net/)</a:t>
            </a:r>
            <a:endParaRPr/>
          </a:p>
        </p:txBody>
      </p:sp>
      <p:grpSp>
        <p:nvGrpSpPr>
          <p:cNvPr id="923" name="Google Shape;923;p37"/>
          <p:cNvGrpSpPr/>
          <p:nvPr/>
        </p:nvGrpSpPr>
        <p:grpSpPr>
          <a:xfrm>
            <a:off x="0" y="35929"/>
            <a:ext cx="5497871" cy="3036453"/>
            <a:chOff x="0" y="0"/>
            <a:chExt cx="7330494" cy="4048604"/>
          </a:xfrm>
        </p:grpSpPr>
        <p:sp>
          <p:nvSpPr>
            <p:cNvPr id="924" name="Google Shape;924;p37"/>
            <p:cNvSpPr/>
            <p:nvPr/>
          </p:nvSpPr>
          <p:spPr>
            <a:xfrm>
              <a:off x="0" y="0"/>
              <a:ext cx="7330494" cy="4048604"/>
            </a:xfrm>
            <a:custGeom>
              <a:avLst/>
              <a:gdLst/>
              <a:ahLst/>
              <a:cxnLst/>
              <a:rect l="l" t="t" r="r" b="b"/>
              <a:pathLst>
                <a:path w="7330494" h="4048604" extrusionOk="0">
                  <a:moveTo>
                    <a:pt x="0" y="0"/>
                  </a:moveTo>
                  <a:lnTo>
                    <a:pt x="7330494" y="0"/>
                  </a:lnTo>
                  <a:lnTo>
                    <a:pt x="7330494" y="4048604"/>
                  </a:lnTo>
                  <a:lnTo>
                    <a:pt x="0" y="4048604"/>
                  </a:lnTo>
                  <a:lnTo>
                    <a:pt x="0" y="0"/>
                  </a:lnTo>
                  <a:close/>
                </a:path>
              </a:pathLst>
            </a:custGeom>
            <a:blipFill rotWithShape="1">
              <a:blip r:embed="rId5">
                <a:alphaModFix/>
              </a:blip>
              <a:stretch>
                <a:fillRect t="-1024" b="-102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5" name="Google Shape;925;p37"/>
            <p:cNvSpPr txBox="1"/>
            <p:nvPr/>
          </p:nvSpPr>
          <p:spPr>
            <a:xfrm>
              <a:off x="510374" y="1242830"/>
              <a:ext cx="6820120" cy="1609725"/>
            </a:xfrm>
            <a:prstGeom prst="rect">
              <a:avLst/>
            </a:prstGeom>
            <a:noFill/>
            <a:ln>
              <a:noFill/>
            </a:ln>
          </p:spPr>
          <p:txBody>
            <a:bodyPr spcFirstLastPara="1" wrap="square" lIns="0" tIns="0" rIns="0" bIns="0" anchor="t" anchorCtr="0">
              <a:spAutoFit/>
            </a:bodyPr>
            <a:lstStyle/>
            <a:p>
              <a:pPr marL="0" marR="0" lvl="0" indent="0" algn="ctr" rtl="0">
                <a:lnSpc>
                  <a:spcPct val="119984"/>
                </a:lnSpc>
                <a:spcBef>
                  <a:spcPts val="0"/>
                </a:spcBef>
                <a:spcAft>
                  <a:spcPts val="0"/>
                </a:spcAft>
                <a:buNone/>
              </a:pPr>
              <a:r>
                <a:rPr lang="en-US" sz="3988" b="1">
                  <a:solidFill>
                    <a:srgbClr val="FFFFFF"/>
                  </a:solidFill>
                  <a:latin typeface="Arimo"/>
                  <a:ea typeface="Arimo"/>
                  <a:cs typeface="Arimo"/>
                  <a:sym typeface="Arimo"/>
                </a:rPr>
                <a:t>Cultura de </a:t>
              </a:r>
              <a:endParaRPr/>
            </a:p>
            <a:p>
              <a:pPr marL="0" marR="0" lvl="0" indent="0" algn="ctr" rtl="0">
                <a:lnSpc>
                  <a:spcPct val="119984"/>
                </a:lnSpc>
                <a:spcBef>
                  <a:spcPts val="0"/>
                </a:spcBef>
                <a:spcAft>
                  <a:spcPts val="0"/>
                </a:spcAft>
                <a:buNone/>
              </a:pPr>
              <a:r>
                <a:rPr lang="en-US" sz="3988" b="1">
                  <a:solidFill>
                    <a:srgbClr val="FFFFFF"/>
                  </a:solidFill>
                  <a:latin typeface="Arimo"/>
                  <a:ea typeface="Arimo"/>
                  <a:cs typeface="Arimo"/>
                  <a:sym typeface="Arimo"/>
                </a:rPr>
                <a:t>solidaridad</a:t>
              </a:r>
              <a:endParaRPr/>
            </a:p>
          </p:txBody>
        </p:sp>
      </p:grpSp>
      <p:sp>
        <p:nvSpPr>
          <p:cNvPr id="926" name="Google Shape;926;p37"/>
          <p:cNvSpPr txBox="1"/>
          <p:nvPr/>
        </p:nvSpPr>
        <p:spPr>
          <a:xfrm>
            <a:off x="1028700" y="4588050"/>
            <a:ext cx="6937374" cy="4733925"/>
          </a:xfrm>
          <a:prstGeom prst="rect">
            <a:avLst/>
          </a:prstGeom>
          <a:noFill/>
          <a:ln>
            <a:noFill/>
          </a:ln>
        </p:spPr>
        <p:txBody>
          <a:bodyPr spcFirstLastPara="1" wrap="square" lIns="0" tIns="0" rIns="0" bIns="0" anchor="t" anchorCtr="0">
            <a:spAutoFit/>
          </a:bodyPr>
          <a:lstStyle/>
          <a:p>
            <a:pPr marL="0" marR="0" lvl="1" indent="0" algn="just" rtl="0">
              <a:lnSpc>
                <a:spcPct val="120007"/>
              </a:lnSpc>
              <a:spcBef>
                <a:spcPts val="0"/>
              </a:spcBef>
              <a:spcAft>
                <a:spcPts val="0"/>
              </a:spcAft>
              <a:buNone/>
            </a:pPr>
            <a:r>
              <a:rPr lang="en-US" sz="2849" b="1" i="0" u="none" strike="noStrike" cap="none">
                <a:solidFill>
                  <a:srgbClr val="FF914D"/>
                </a:solidFill>
                <a:latin typeface="Abhaya Libre"/>
                <a:ea typeface="Abhaya Libre"/>
                <a:cs typeface="Abhaya Libre"/>
                <a:sym typeface="Abhaya Libre"/>
              </a:rPr>
              <a:t>Cuerpo Europeo de Solidaridad: </a:t>
            </a:r>
            <a:r>
              <a:rPr lang="en-US" sz="2849" b="0" i="0" u="none" strike="noStrike" cap="none">
                <a:solidFill>
                  <a:srgbClr val="FFFFFF"/>
                </a:solidFill>
                <a:latin typeface="Abhaya Libre"/>
                <a:ea typeface="Abhaya Libre"/>
                <a:cs typeface="Abhaya Libre"/>
                <a:sym typeface="Abhaya Libre"/>
              </a:rPr>
              <a:t>involucra a jóvenes en oportunidades de voluntariado que promueven la solidaridad en toda Europa. (https://youth.europa.eu/solidarity_es)</a:t>
            </a:r>
            <a:endParaRPr/>
          </a:p>
          <a:p>
            <a:pPr marL="0" marR="0" lvl="0" indent="0" algn="just" rtl="0">
              <a:lnSpc>
                <a:spcPct val="120007"/>
              </a:lnSpc>
              <a:spcBef>
                <a:spcPts val="0"/>
              </a:spcBef>
              <a:spcAft>
                <a:spcPts val="0"/>
              </a:spcAft>
              <a:buNone/>
            </a:pPr>
            <a:endParaRPr sz="2849">
              <a:solidFill>
                <a:srgbClr val="FFFFFF"/>
              </a:solidFill>
              <a:latin typeface="Abhaya Libre"/>
              <a:ea typeface="Abhaya Libre"/>
              <a:cs typeface="Abhaya Libre"/>
              <a:sym typeface="Abhaya Libre"/>
            </a:endParaRPr>
          </a:p>
          <a:p>
            <a:pPr marL="0" marR="0" lvl="1" indent="0" algn="just" rtl="0">
              <a:lnSpc>
                <a:spcPct val="120007"/>
              </a:lnSpc>
              <a:spcBef>
                <a:spcPts val="0"/>
              </a:spcBef>
              <a:spcAft>
                <a:spcPts val="0"/>
              </a:spcAft>
              <a:buNone/>
            </a:pPr>
            <a:r>
              <a:rPr lang="en-US" sz="2849" b="1" i="0" u="none" strike="noStrike" cap="none">
                <a:solidFill>
                  <a:srgbClr val="FF914D"/>
                </a:solidFill>
                <a:latin typeface="Abhaya Libre"/>
                <a:ea typeface="Abhaya Libre"/>
                <a:cs typeface="Abhaya Libre"/>
                <a:sym typeface="Abhaya Libre"/>
              </a:rPr>
              <a:t>EU Aid Volunteers:</a:t>
            </a:r>
            <a:r>
              <a:rPr lang="en-US" sz="2849" b="0" i="0" u="none" strike="noStrike" cap="none">
                <a:solidFill>
                  <a:srgbClr val="FF914D"/>
                </a:solidFill>
                <a:latin typeface="Abhaya Libre"/>
                <a:ea typeface="Abhaya Libre"/>
                <a:cs typeface="Abhaya Libre"/>
                <a:sym typeface="Abhaya Libre"/>
              </a:rPr>
              <a:t> </a:t>
            </a:r>
            <a:r>
              <a:rPr lang="en-US" sz="2849" b="0" i="0" u="none" strike="noStrike" cap="none">
                <a:solidFill>
                  <a:srgbClr val="FFFFFF"/>
                </a:solidFill>
                <a:latin typeface="Abhaya Libre"/>
                <a:ea typeface="Abhaya Libre"/>
                <a:cs typeface="Abhaya Libre"/>
                <a:sym typeface="Abhaya Libre"/>
              </a:rPr>
              <a:t>conecta a voluntarios con proyectos humanitarios en toda Europa y más allá, permitiendo a los jóvenes participar en un trabajo significativo. (https://youth.europa.eu/solidarity/young-people/volunteering-humanitarian-aid_es)</a:t>
            </a:r>
            <a:endParaRPr/>
          </a:p>
        </p:txBody>
      </p:sp>
      <p:sp>
        <p:nvSpPr>
          <p:cNvPr id="927" name="Google Shape;927;p37"/>
          <p:cNvSpPr txBox="1"/>
          <p:nvPr/>
        </p:nvSpPr>
        <p:spPr>
          <a:xfrm>
            <a:off x="9073661" y="768802"/>
            <a:ext cx="8185639" cy="1790700"/>
          </a:xfrm>
          <a:prstGeom prst="rect">
            <a:avLst/>
          </a:prstGeom>
          <a:noFill/>
          <a:ln>
            <a:noFill/>
          </a:ln>
        </p:spPr>
        <p:txBody>
          <a:bodyPr spcFirstLastPara="1" wrap="square" lIns="0" tIns="0" rIns="0" bIns="0" anchor="t" anchorCtr="0">
            <a:spAutoFit/>
          </a:bodyPr>
          <a:lstStyle/>
          <a:p>
            <a:pPr marL="0" marR="0" lvl="1" indent="0" algn="just" rtl="0">
              <a:lnSpc>
                <a:spcPct val="120006"/>
              </a:lnSpc>
              <a:spcBef>
                <a:spcPts val="0"/>
              </a:spcBef>
              <a:spcAft>
                <a:spcPts val="0"/>
              </a:spcAft>
              <a:buNone/>
            </a:pPr>
            <a:r>
              <a:rPr lang="en-US" sz="2999" b="1" i="0" u="none" strike="noStrike" cap="none">
                <a:solidFill>
                  <a:srgbClr val="FF914D"/>
                </a:solidFill>
                <a:latin typeface="Abhaya Libre"/>
                <a:ea typeface="Abhaya Libre"/>
                <a:cs typeface="Abhaya Libre"/>
                <a:sym typeface="Abhaya Libre"/>
              </a:rPr>
              <a:t>Kit de herramientas para proyectos solidarios: </a:t>
            </a:r>
            <a:endParaRPr/>
          </a:p>
          <a:p>
            <a:pPr marL="0" marR="0" lvl="1" indent="0" algn="just" rtl="0">
              <a:lnSpc>
                <a:spcPct val="120006"/>
              </a:lnSpc>
              <a:spcBef>
                <a:spcPts val="0"/>
              </a:spcBef>
              <a:spcAft>
                <a:spcPts val="0"/>
              </a:spcAft>
              <a:buNone/>
            </a:pPr>
            <a:r>
              <a:rPr lang="en-US" sz="2999" b="0" i="0" u="none" strike="noStrike" cap="none">
                <a:solidFill>
                  <a:srgbClr val="FFFFFF"/>
                </a:solidFill>
                <a:latin typeface="Abhaya Libre"/>
                <a:ea typeface="Abhaya Libre"/>
                <a:cs typeface="Abhaya Libre"/>
                <a:sym typeface="Abhaya Libre"/>
              </a:rPr>
              <a:t>Guía completa para crear e implementar proyectos solidarios locales que involucran a jóvenes. (https://youth.europa.eu/solidarity/projects/)</a:t>
            </a:r>
            <a:endParaRPr/>
          </a:p>
        </p:txBody>
      </p:sp>
      <p:grpSp>
        <p:nvGrpSpPr>
          <p:cNvPr id="928" name="Google Shape;928;p37"/>
          <p:cNvGrpSpPr/>
          <p:nvPr/>
        </p:nvGrpSpPr>
        <p:grpSpPr>
          <a:xfrm>
            <a:off x="1028700" y="3310950"/>
            <a:ext cx="4236565" cy="855142"/>
            <a:chOff x="0" y="-66675"/>
            <a:chExt cx="5648753" cy="1140190"/>
          </a:xfrm>
        </p:grpSpPr>
        <p:sp>
          <p:nvSpPr>
            <p:cNvPr id="929" name="Google Shape;929;p37"/>
            <p:cNvSpPr txBox="1"/>
            <p:nvPr/>
          </p:nvSpPr>
          <p:spPr>
            <a:xfrm>
              <a:off x="0" y="-66675"/>
              <a:ext cx="5648753" cy="72961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300">
                  <a:solidFill>
                    <a:srgbClr val="FF914D"/>
                  </a:solidFill>
                  <a:latin typeface="Arial"/>
                  <a:ea typeface="Arial"/>
                  <a:cs typeface="Arial"/>
                  <a:sym typeface="Arial"/>
                </a:rPr>
                <a:t>oportunidades DE</a:t>
              </a:r>
              <a:endParaRPr/>
            </a:p>
          </p:txBody>
        </p:sp>
        <p:sp>
          <p:nvSpPr>
            <p:cNvPr id="930" name="Google Shape;930;p37"/>
            <p:cNvSpPr txBox="1"/>
            <p:nvPr/>
          </p:nvSpPr>
          <p:spPr>
            <a:xfrm>
              <a:off x="0" y="376920"/>
              <a:ext cx="4401172" cy="69659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150">
                  <a:solidFill>
                    <a:srgbClr val="FFBD59"/>
                  </a:solidFill>
                  <a:latin typeface="Arial"/>
                  <a:ea typeface="Arial"/>
                  <a:cs typeface="Arial"/>
                  <a:sym typeface="Arial"/>
                </a:rPr>
                <a:t>VOLUNTARIADO</a:t>
              </a:r>
              <a:endParaRPr/>
            </a:p>
          </p:txBody>
        </p:sp>
      </p:grpSp>
      <p:grpSp>
        <p:nvGrpSpPr>
          <p:cNvPr id="931" name="Google Shape;931;p37"/>
          <p:cNvGrpSpPr/>
          <p:nvPr/>
        </p:nvGrpSpPr>
        <p:grpSpPr>
          <a:xfrm>
            <a:off x="8824523" y="3310950"/>
            <a:ext cx="3300879" cy="855142"/>
            <a:chOff x="0" y="-66675"/>
            <a:chExt cx="4401172" cy="1140190"/>
          </a:xfrm>
        </p:grpSpPr>
        <p:sp>
          <p:nvSpPr>
            <p:cNvPr id="932" name="Google Shape;932;p37"/>
            <p:cNvSpPr txBox="1"/>
            <p:nvPr/>
          </p:nvSpPr>
          <p:spPr>
            <a:xfrm>
              <a:off x="0" y="-66675"/>
              <a:ext cx="4401172" cy="72961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300">
                  <a:solidFill>
                    <a:srgbClr val="FF914D"/>
                  </a:solidFill>
                  <a:latin typeface="Arial"/>
                  <a:ea typeface="Arial"/>
                  <a:cs typeface="Arial"/>
                  <a:sym typeface="Arial"/>
                </a:rPr>
                <a:t>campañas y</a:t>
              </a:r>
              <a:endParaRPr/>
            </a:p>
          </p:txBody>
        </p:sp>
        <p:sp>
          <p:nvSpPr>
            <p:cNvPr id="933" name="Google Shape;933;p37"/>
            <p:cNvSpPr txBox="1"/>
            <p:nvPr/>
          </p:nvSpPr>
          <p:spPr>
            <a:xfrm>
              <a:off x="0" y="376920"/>
              <a:ext cx="4401172" cy="69659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150">
                  <a:solidFill>
                    <a:srgbClr val="FFBD59"/>
                  </a:solidFill>
                  <a:latin typeface="Arial"/>
                  <a:ea typeface="Arial"/>
                  <a:cs typeface="Arial"/>
                  <a:sym typeface="Arial"/>
                </a:rPr>
                <a:t>Formación</a:t>
              </a:r>
              <a:endParaRPr/>
            </a:p>
          </p:txBody>
        </p:sp>
      </p:grpSp>
      <p:grpSp>
        <p:nvGrpSpPr>
          <p:cNvPr id="934" name="Google Shape;934;p37"/>
          <p:cNvGrpSpPr/>
          <p:nvPr/>
        </p:nvGrpSpPr>
        <p:grpSpPr>
          <a:xfrm>
            <a:off x="5926746" y="1002348"/>
            <a:ext cx="3217254" cy="1280745"/>
            <a:chOff x="0" y="-57150"/>
            <a:chExt cx="4289672" cy="1707661"/>
          </a:xfrm>
        </p:grpSpPr>
        <p:sp>
          <p:nvSpPr>
            <p:cNvPr id="935" name="Google Shape;935;p37"/>
            <p:cNvSpPr txBox="1"/>
            <p:nvPr/>
          </p:nvSpPr>
          <p:spPr>
            <a:xfrm>
              <a:off x="0" y="-57150"/>
              <a:ext cx="4289672" cy="676063"/>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100">
                  <a:solidFill>
                    <a:srgbClr val="FF914D"/>
                  </a:solidFill>
                  <a:latin typeface="Arial"/>
                  <a:ea typeface="Arial"/>
                  <a:cs typeface="Arial"/>
                  <a:sym typeface="Arial"/>
                </a:rPr>
                <a:t>HERRAMIENTAS</a:t>
              </a:r>
              <a:endParaRPr/>
            </a:p>
          </p:txBody>
        </p:sp>
        <p:sp>
          <p:nvSpPr>
            <p:cNvPr id="936" name="Google Shape;936;p37"/>
            <p:cNvSpPr txBox="1"/>
            <p:nvPr/>
          </p:nvSpPr>
          <p:spPr>
            <a:xfrm>
              <a:off x="0" y="438508"/>
              <a:ext cx="4289672" cy="676063"/>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100">
                  <a:solidFill>
                    <a:srgbClr val="FFBD59"/>
                  </a:solidFill>
                  <a:latin typeface="Arial"/>
                  <a:ea typeface="Arial"/>
                  <a:cs typeface="Arial"/>
                  <a:sym typeface="Arial"/>
                </a:rPr>
                <a:t>DE CREACIÓN</a:t>
              </a:r>
              <a:endParaRPr/>
            </a:p>
          </p:txBody>
        </p:sp>
        <p:sp>
          <p:nvSpPr>
            <p:cNvPr id="937" name="Google Shape;937;p37"/>
            <p:cNvSpPr txBox="1"/>
            <p:nvPr/>
          </p:nvSpPr>
          <p:spPr>
            <a:xfrm>
              <a:off x="0" y="974448"/>
              <a:ext cx="4289672" cy="676063"/>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3100">
                  <a:solidFill>
                    <a:srgbClr val="FFDE59"/>
                  </a:solidFill>
                  <a:latin typeface="Arial"/>
                  <a:ea typeface="Arial"/>
                  <a:cs typeface="Arial"/>
                  <a:sym typeface="Arial"/>
                </a:rPr>
                <a:t>DE PROYECTOS</a:t>
              </a: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Shape 945"/>
        <p:cNvGrpSpPr/>
        <p:nvPr/>
      </p:nvGrpSpPr>
      <p:grpSpPr>
        <a:xfrm>
          <a:off x="0" y="0"/>
          <a:ext cx="0" cy="0"/>
          <a:chOff x="0" y="0"/>
          <a:chExt cx="0" cy="0"/>
        </a:xfrm>
      </p:grpSpPr>
      <p:sp>
        <p:nvSpPr>
          <p:cNvPr id="946" name="Google Shape;946;p3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7" name="Google Shape;947;p38"/>
          <p:cNvSpPr/>
          <p:nvPr/>
        </p:nvSpPr>
        <p:spPr>
          <a:xfrm>
            <a:off x="13154674" y="-1941195"/>
            <a:ext cx="6863095" cy="8435296"/>
          </a:xfrm>
          <a:custGeom>
            <a:avLst/>
            <a:gdLst/>
            <a:ahLst/>
            <a:cxnLst/>
            <a:rect l="l" t="t" r="r" b="b"/>
            <a:pathLst>
              <a:path w="6863095" h="8435296" extrusionOk="0">
                <a:moveTo>
                  <a:pt x="0" y="0"/>
                </a:moveTo>
                <a:lnTo>
                  <a:pt x="6863095" y="0"/>
                </a:lnTo>
                <a:lnTo>
                  <a:pt x="6863095" y="8435296"/>
                </a:lnTo>
                <a:lnTo>
                  <a:pt x="0" y="8435296"/>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8" name="Google Shape;948;p3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5">
              <a:alphaModFix amt="17000"/>
            </a:blip>
            <a:stretch>
              <a:fillRect t="-16221" b="-162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9" name="Google Shape;949;p38"/>
          <p:cNvSpPr txBox="1"/>
          <p:nvPr/>
        </p:nvSpPr>
        <p:spPr>
          <a:xfrm>
            <a:off x="2299156" y="752453"/>
            <a:ext cx="14287065" cy="1524000"/>
          </a:xfrm>
          <a:prstGeom prst="rect">
            <a:avLst/>
          </a:prstGeom>
          <a:noFill/>
          <a:ln>
            <a:noFill/>
          </a:ln>
        </p:spPr>
        <p:txBody>
          <a:bodyPr spcFirstLastPara="1" wrap="square" lIns="0" tIns="0" rIns="0" bIns="0" anchor="t" anchorCtr="0">
            <a:spAutoFit/>
          </a:bodyPr>
          <a:lstStyle/>
          <a:p>
            <a:pPr marL="0" marR="0" lvl="0" indent="0" algn="ctr" rtl="0">
              <a:lnSpc>
                <a:spcPct val="120004"/>
              </a:lnSpc>
              <a:spcBef>
                <a:spcPts val="0"/>
              </a:spcBef>
              <a:spcAft>
                <a:spcPts val="0"/>
              </a:spcAft>
              <a:buNone/>
            </a:pPr>
            <a:r>
              <a:rPr lang="en-US" sz="4999" b="1">
                <a:solidFill>
                  <a:srgbClr val="FFFFFF"/>
                </a:solidFill>
                <a:latin typeface="Arimo"/>
                <a:ea typeface="Arimo"/>
                <a:cs typeface="Arimo"/>
                <a:sym typeface="Arimo"/>
              </a:rPr>
              <a:t>Actividad final: </a:t>
            </a:r>
            <a:endParaRPr/>
          </a:p>
          <a:p>
            <a:pPr marL="0" marR="0" lvl="0" indent="0" algn="ctr" rtl="0">
              <a:lnSpc>
                <a:spcPct val="120004"/>
              </a:lnSpc>
              <a:spcBef>
                <a:spcPts val="0"/>
              </a:spcBef>
              <a:spcAft>
                <a:spcPts val="0"/>
              </a:spcAft>
              <a:buNone/>
            </a:pPr>
            <a:r>
              <a:rPr lang="en-US" sz="4999" b="1">
                <a:solidFill>
                  <a:srgbClr val="FFFFFF"/>
                </a:solidFill>
                <a:latin typeface="Arimo"/>
                <a:ea typeface="Arimo"/>
                <a:cs typeface="Arimo"/>
                <a:sym typeface="Arimo"/>
              </a:rPr>
              <a:t>Exploración de ayudas de la UE a menores</a:t>
            </a:r>
            <a:endParaRPr sz="4999" b="1">
              <a:solidFill>
                <a:srgbClr val="FFFFFF"/>
              </a:solidFill>
              <a:latin typeface="Arimo"/>
              <a:ea typeface="Arimo"/>
              <a:cs typeface="Arimo"/>
              <a:sym typeface="Arimo"/>
            </a:endParaRPr>
          </a:p>
        </p:txBody>
      </p:sp>
      <p:sp>
        <p:nvSpPr>
          <p:cNvPr id="950" name="Google Shape;950;p38"/>
          <p:cNvSpPr txBox="1"/>
          <p:nvPr/>
        </p:nvSpPr>
        <p:spPr>
          <a:xfrm>
            <a:off x="2299156" y="2965701"/>
            <a:ext cx="14001633" cy="14382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160">
                <a:solidFill>
                  <a:srgbClr val="FFCC00"/>
                </a:solidFill>
                <a:latin typeface="Abhaya Libre"/>
                <a:ea typeface="Abhaya Libre"/>
                <a:cs typeface="Abhaya Libre"/>
                <a:sym typeface="Abhaya Libre"/>
              </a:rPr>
              <a:t>Pensad en cómo vosotros, como mentores, educadores o trabajadores juveniles, podéis incorporar estas herramientas en vuestro trabajo diario para promover un cambio positivo.</a:t>
            </a:r>
            <a:endParaRPr/>
          </a:p>
        </p:txBody>
      </p:sp>
      <p:sp>
        <p:nvSpPr>
          <p:cNvPr id="951" name="Google Shape;951;p38"/>
          <p:cNvSpPr txBox="1"/>
          <p:nvPr/>
        </p:nvSpPr>
        <p:spPr>
          <a:xfrm>
            <a:off x="2299156" y="4623051"/>
            <a:ext cx="9351587" cy="439102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3200">
                <a:solidFill>
                  <a:srgbClr val="FFFFFF"/>
                </a:solidFill>
                <a:latin typeface="Abhaya Libre"/>
                <a:ea typeface="Abhaya Libre"/>
                <a:cs typeface="Abhaya Libre"/>
                <a:sym typeface="Abhaya Libre"/>
              </a:rPr>
              <a:t>Dividíos en 3 grupos:</a:t>
            </a:r>
            <a:endParaRPr/>
          </a:p>
          <a:p>
            <a:pPr marL="690881" marR="0" lvl="1" indent="-345439" algn="just" rtl="0">
              <a:lnSpc>
                <a:spcPct val="120000"/>
              </a:lnSpc>
              <a:spcBef>
                <a:spcPts val="0"/>
              </a:spcBef>
              <a:spcAft>
                <a:spcPts val="0"/>
              </a:spcAft>
              <a:buClr>
                <a:srgbClr val="FFFFFF"/>
              </a:buClr>
              <a:buSzPts val="3200"/>
              <a:buFont typeface="Arial"/>
              <a:buChar char="•"/>
            </a:pPr>
            <a:r>
              <a:rPr lang="en-US" sz="3200" b="0" i="0" u="none" strike="noStrike" cap="none">
                <a:solidFill>
                  <a:srgbClr val="FFFFFF"/>
                </a:solidFill>
                <a:latin typeface="Abhaya Libre"/>
                <a:ea typeface="Abhaya Libre"/>
                <a:cs typeface="Abhaya Libre"/>
                <a:sym typeface="Abhaya Libre"/>
              </a:rPr>
              <a:t>Grupo 1: Tutoría y orientación de menores</a:t>
            </a:r>
            <a:endParaRPr/>
          </a:p>
          <a:p>
            <a:pPr marL="690881" marR="0" lvl="1" indent="-345439" algn="just" rtl="0">
              <a:lnSpc>
                <a:spcPct val="120000"/>
              </a:lnSpc>
              <a:spcBef>
                <a:spcPts val="0"/>
              </a:spcBef>
              <a:spcAft>
                <a:spcPts val="0"/>
              </a:spcAft>
              <a:buClr>
                <a:srgbClr val="FFFFFF"/>
              </a:buClr>
              <a:buSzPts val="3200"/>
              <a:buFont typeface="Arial"/>
              <a:buChar char="•"/>
            </a:pPr>
            <a:r>
              <a:rPr lang="en-US" sz="3200" b="0" i="0" u="none" strike="noStrike" cap="none">
                <a:solidFill>
                  <a:srgbClr val="FFFFFF"/>
                </a:solidFill>
                <a:latin typeface="Abhaya Libre"/>
                <a:ea typeface="Abhaya Libre"/>
                <a:cs typeface="Abhaya Libre"/>
                <a:sym typeface="Abhaya Libre"/>
              </a:rPr>
              <a:t>Grupo 2: Recursos educativos para jóvenes</a:t>
            </a:r>
            <a:endParaRPr/>
          </a:p>
          <a:p>
            <a:pPr marL="690881" marR="0" lvl="1" indent="-345439" algn="just" rtl="0">
              <a:lnSpc>
                <a:spcPct val="120000"/>
              </a:lnSpc>
              <a:spcBef>
                <a:spcPts val="0"/>
              </a:spcBef>
              <a:spcAft>
                <a:spcPts val="0"/>
              </a:spcAft>
              <a:buClr>
                <a:srgbClr val="FFFFFF"/>
              </a:buClr>
              <a:buSzPts val="3200"/>
              <a:buFont typeface="Arial"/>
              <a:buChar char="•"/>
            </a:pPr>
            <a:r>
              <a:rPr lang="en-US" sz="3200" b="0" i="0" u="none" strike="noStrike" cap="none">
                <a:solidFill>
                  <a:srgbClr val="FFFFFF"/>
                </a:solidFill>
                <a:latin typeface="Abhaya Libre"/>
                <a:ea typeface="Abhaya Libre"/>
                <a:cs typeface="Abhaya Libre"/>
                <a:sym typeface="Abhaya Libre"/>
              </a:rPr>
              <a:t>Grupo 3: Cultura de solidaridad</a:t>
            </a:r>
            <a:endParaRPr/>
          </a:p>
          <a:p>
            <a:pPr marL="0" marR="0" lvl="0" indent="0" algn="just" rtl="0">
              <a:lnSpc>
                <a:spcPct val="120000"/>
              </a:lnSpc>
              <a:spcBef>
                <a:spcPts val="0"/>
              </a:spcBef>
              <a:spcAft>
                <a:spcPts val="0"/>
              </a:spcAft>
              <a:buNone/>
            </a:pPr>
            <a:endParaRPr sz="3200">
              <a:solidFill>
                <a:srgbClr val="FFFFFF"/>
              </a:solidFill>
              <a:latin typeface="Abhaya Libre"/>
              <a:ea typeface="Abhaya Libre"/>
              <a:cs typeface="Abhaya Libre"/>
              <a:sym typeface="Abhaya Libre"/>
            </a:endParaRPr>
          </a:p>
          <a:p>
            <a:pPr marL="0" marR="0" lvl="0" indent="0" algn="just" rtl="0">
              <a:lnSpc>
                <a:spcPct val="120000"/>
              </a:lnSpc>
              <a:spcBef>
                <a:spcPts val="0"/>
              </a:spcBef>
              <a:spcAft>
                <a:spcPts val="0"/>
              </a:spcAft>
              <a:buNone/>
            </a:pPr>
            <a:r>
              <a:rPr lang="en-US" sz="3200">
                <a:solidFill>
                  <a:srgbClr val="FFFFFF"/>
                </a:solidFill>
                <a:latin typeface="Abhaya Libre"/>
                <a:ea typeface="Abhaya Libre"/>
                <a:cs typeface="Abhaya Libre"/>
                <a:sym typeface="Abhaya Libre"/>
              </a:rPr>
              <a:t>Pasos:</a:t>
            </a:r>
            <a:endParaRPr/>
          </a:p>
          <a:p>
            <a:pPr marL="690881" marR="0" lvl="1" indent="-345439" algn="just" rtl="0">
              <a:lnSpc>
                <a:spcPct val="120000"/>
              </a:lnSpc>
              <a:spcBef>
                <a:spcPts val="0"/>
              </a:spcBef>
              <a:spcAft>
                <a:spcPts val="0"/>
              </a:spcAft>
              <a:buClr>
                <a:srgbClr val="FFFFFF"/>
              </a:buClr>
              <a:buSzPts val="3200"/>
              <a:buFont typeface="Arial"/>
              <a:buChar char="•"/>
            </a:pPr>
            <a:r>
              <a:rPr lang="en-US" sz="3200" b="0" i="0" u="none" strike="noStrike" cap="none">
                <a:solidFill>
                  <a:srgbClr val="FFFFFF"/>
                </a:solidFill>
                <a:latin typeface="Abhaya Libre"/>
                <a:ea typeface="Abhaya Libre"/>
                <a:cs typeface="Abhaya Libre"/>
                <a:sym typeface="Abhaya Libre"/>
              </a:rPr>
              <a:t>Explorad los recursos</a:t>
            </a:r>
            <a:endParaRPr/>
          </a:p>
          <a:p>
            <a:pPr marL="690881" marR="0" lvl="1" indent="-345439" algn="just" rtl="0">
              <a:lnSpc>
                <a:spcPct val="120000"/>
              </a:lnSpc>
              <a:spcBef>
                <a:spcPts val="0"/>
              </a:spcBef>
              <a:spcAft>
                <a:spcPts val="0"/>
              </a:spcAft>
              <a:buClr>
                <a:srgbClr val="FFFFFF"/>
              </a:buClr>
              <a:buSzPts val="3200"/>
              <a:buFont typeface="Arial"/>
              <a:buChar char="•"/>
            </a:pPr>
            <a:r>
              <a:rPr lang="en-US" sz="3200" b="0" i="0" u="none" strike="noStrike" cap="none">
                <a:solidFill>
                  <a:srgbClr val="FFFFFF"/>
                </a:solidFill>
                <a:latin typeface="Abhaya Libre"/>
                <a:ea typeface="Abhaya Libre"/>
                <a:cs typeface="Abhaya Libre"/>
                <a:sym typeface="Abhaya Libre"/>
              </a:rPr>
              <a:t>Comentad su impacto</a:t>
            </a:r>
            <a:endParaRPr/>
          </a:p>
          <a:p>
            <a:pPr marL="690881" marR="0" lvl="1" indent="-345439" algn="just" rtl="0">
              <a:lnSpc>
                <a:spcPct val="120000"/>
              </a:lnSpc>
              <a:spcBef>
                <a:spcPts val="0"/>
              </a:spcBef>
              <a:spcAft>
                <a:spcPts val="0"/>
              </a:spcAft>
              <a:buClr>
                <a:srgbClr val="FFFFFF"/>
              </a:buClr>
              <a:buSzPts val="3200"/>
              <a:buFont typeface="Arial"/>
              <a:buChar char="•"/>
            </a:pPr>
            <a:r>
              <a:rPr lang="en-US" sz="3200" b="0" i="0" u="none" strike="noStrike" cap="none">
                <a:solidFill>
                  <a:srgbClr val="FFFFFF"/>
                </a:solidFill>
                <a:latin typeface="Abhaya Libre"/>
                <a:ea typeface="Abhaya Libre"/>
                <a:cs typeface="Abhaya Libre"/>
                <a:sym typeface="Abhaya Libre"/>
              </a:rPr>
              <a:t>Presentad ideas clave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39"/>
          <p:cNvSpPr/>
          <p:nvPr/>
        </p:nvSpPr>
        <p:spPr>
          <a:xfrm>
            <a:off x="0" y="0"/>
            <a:ext cx="18288000" cy="1028700"/>
          </a:xfrm>
          <a:custGeom>
            <a:avLst/>
            <a:gdLst/>
            <a:ahLst/>
            <a:cxnLst/>
            <a:rect l="l" t="t" r="r" b="b"/>
            <a:pathLst>
              <a:path w="18288000" h="1028700" extrusionOk="0">
                <a:moveTo>
                  <a:pt x="0" y="0"/>
                </a:moveTo>
                <a:lnTo>
                  <a:pt x="18288000" y="0"/>
                </a:lnTo>
                <a:lnTo>
                  <a:pt x="18288000" y="1028700"/>
                </a:lnTo>
                <a:lnTo>
                  <a:pt x="0" y="10287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1" name="Google Shape;961;p39"/>
          <p:cNvSpPr/>
          <p:nvPr/>
        </p:nvSpPr>
        <p:spPr>
          <a:xfrm>
            <a:off x="37902" y="7576793"/>
            <a:ext cx="2381250" cy="1685925"/>
          </a:xfrm>
          <a:custGeom>
            <a:avLst/>
            <a:gdLst/>
            <a:ahLst/>
            <a:cxnLst/>
            <a:rect l="l" t="t" r="r" b="b"/>
            <a:pathLst>
              <a:path w="3175000" h="2247900" extrusionOk="0">
                <a:moveTo>
                  <a:pt x="0" y="0"/>
                </a:moveTo>
                <a:lnTo>
                  <a:pt x="3175000" y="0"/>
                </a:lnTo>
                <a:lnTo>
                  <a:pt x="3175000" y="2247900"/>
                </a:lnTo>
                <a:lnTo>
                  <a:pt x="0" y="2247900"/>
                </a:lnTo>
                <a:lnTo>
                  <a:pt x="0" y="0"/>
                </a:lnTo>
                <a:close/>
              </a:path>
            </a:pathLst>
          </a:custGeom>
          <a:blipFill rotWithShape="1">
            <a:blip r:embed="rId4">
              <a:alphaModFix/>
            </a:blip>
            <a:stretch>
              <a:fillRect l="-168" r="-16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2" name="Google Shape;962;p39"/>
          <p:cNvSpPr/>
          <p:nvPr/>
        </p:nvSpPr>
        <p:spPr>
          <a:xfrm>
            <a:off x="2385223" y="7395609"/>
            <a:ext cx="1743075" cy="1743075"/>
          </a:xfrm>
          <a:custGeom>
            <a:avLst/>
            <a:gdLst/>
            <a:ahLst/>
            <a:cxnLst/>
            <a:rect l="l" t="t" r="r" b="b"/>
            <a:pathLst>
              <a:path w="2324100" h="2324100" extrusionOk="0">
                <a:moveTo>
                  <a:pt x="0" y="0"/>
                </a:moveTo>
                <a:lnTo>
                  <a:pt x="2324100" y="0"/>
                </a:lnTo>
                <a:lnTo>
                  <a:pt x="2324100" y="2324100"/>
                </a:lnTo>
                <a:lnTo>
                  <a:pt x="0" y="23241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3" name="Google Shape;963;p39"/>
          <p:cNvSpPr/>
          <p:nvPr/>
        </p:nvSpPr>
        <p:spPr>
          <a:xfrm>
            <a:off x="6425351" y="7779018"/>
            <a:ext cx="2693575" cy="1118712"/>
          </a:xfrm>
          <a:custGeom>
            <a:avLst/>
            <a:gdLst/>
            <a:ahLst/>
            <a:cxnLst/>
            <a:rect l="l" t="t" r="r" b="b"/>
            <a:pathLst>
              <a:path w="3591433" h="1491615" extrusionOk="0">
                <a:moveTo>
                  <a:pt x="0" y="0"/>
                </a:moveTo>
                <a:lnTo>
                  <a:pt x="3591433" y="0"/>
                </a:lnTo>
                <a:lnTo>
                  <a:pt x="3591433" y="1491615"/>
                </a:lnTo>
                <a:lnTo>
                  <a:pt x="0" y="1491615"/>
                </a:lnTo>
                <a:lnTo>
                  <a:pt x="0" y="0"/>
                </a:lnTo>
                <a:close/>
              </a:path>
            </a:pathLst>
          </a:custGeom>
          <a:blipFill rotWithShape="1">
            <a:blip r:embed="rId6">
              <a:alphaModFix/>
            </a:blip>
            <a:stretch>
              <a:fillRect t="-103" b="-10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4" name="Google Shape;964;p39"/>
          <p:cNvSpPr/>
          <p:nvPr/>
        </p:nvSpPr>
        <p:spPr>
          <a:xfrm>
            <a:off x="9433431" y="7454578"/>
            <a:ext cx="2291810" cy="1695450"/>
          </a:xfrm>
          <a:custGeom>
            <a:avLst/>
            <a:gdLst/>
            <a:ahLst/>
            <a:cxnLst/>
            <a:rect l="l" t="t" r="r" b="b"/>
            <a:pathLst>
              <a:path w="3055747" h="2260600" extrusionOk="0">
                <a:moveTo>
                  <a:pt x="0" y="0"/>
                </a:moveTo>
                <a:lnTo>
                  <a:pt x="3055747" y="0"/>
                </a:lnTo>
                <a:lnTo>
                  <a:pt x="3055747" y="2260600"/>
                </a:lnTo>
                <a:lnTo>
                  <a:pt x="0" y="2260600"/>
                </a:lnTo>
                <a:lnTo>
                  <a:pt x="0" y="0"/>
                </a:lnTo>
                <a:close/>
              </a:path>
            </a:pathLst>
          </a:custGeom>
          <a:blipFill rotWithShape="1">
            <a:blip r:embed="rId7">
              <a:alphaModFix/>
            </a:blip>
            <a:stretch>
              <a:fillRect t="-269" b="-26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5" name="Google Shape;965;p39"/>
          <p:cNvSpPr/>
          <p:nvPr/>
        </p:nvSpPr>
        <p:spPr>
          <a:xfrm>
            <a:off x="455641" y="1419509"/>
            <a:ext cx="2512314" cy="2664238"/>
          </a:xfrm>
          <a:custGeom>
            <a:avLst/>
            <a:gdLst/>
            <a:ahLst/>
            <a:cxnLst/>
            <a:rect l="l" t="t" r="r" b="b"/>
            <a:pathLst>
              <a:path w="3349752" h="3552317" extrusionOk="0">
                <a:moveTo>
                  <a:pt x="0" y="0"/>
                </a:moveTo>
                <a:lnTo>
                  <a:pt x="3349752" y="0"/>
                </a:lnTo>
                <a:lnTo>
                  <a:pt x="3349752" y="3552317"/>
                </a:lnTo>
                <a:lnTo>
                  <a:pt x="0" y="3552317"/>
                </a:lnTo>
                <a:lnTo>
                  <a:pt x="0" y="0"/>
                </a:lnTo>
                <a:close/>
              </a:path>
            </a:pathLst>
          </a:custGeom>
          <a:blipFill rotWithShape="1">
            <a:blip r:embed="rId8">
              <a:alphaModFix/>
            </a:blip>
            <a:stretch>
              <a:fillRect t="-110" b="-11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6" name="Google Shape;966;p39"/>
          <p:cNvSpPr/>
          <p:nvPr/>
        </p:nvSpPr>
        <p:spPr>
          <a:xfrm>
            <a:off x="0" y="9258300"/>
            <a:ext cx="18286857" cy="1028700"/>
          </a:xfrm>
          <a:custGeom>
            <a:avLst/>
            <a:gdLst/>
            <a:ahLst/>
            <a:cxnLst/>
            <a:rect l="l" t="t" r="r" b="b"/>
            <a:pathLst>
              <a:path w="18286857" h="1028700" extrusionOk="0">
                <a:moveTo>
                  <a:pt x="0" y="0"/>
                </a:moveTo>
                <a:lnTo>
                  <a:pt x="18286857" y="0"/>
                </a:lnTo>
                <a:lnTo>
                  <a:pt x="18286857" y="1028700"/>
                </a:lnTo>
                <a:lnTo>
                  <a:pt x="0" y="102870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7" name="Google Shape;967;p39"/>
          <p:cNvSpPr/>
          <p:nvPr/>
        </p:nvSpPr>
        <p:spPr>
          <a:xfrm>
            <a:off x="11873694" y="7937010"/>
            <a:ext cx="2667000" cy="733425"/>
          </a:xfrm>
          <a:custGeom>
            <a:avLst/>
            <a:gdLst/>
            <a:ahLst/>
            <a:cxnLst/>
            <a:rect l="l" t="t" r="r" b="b"/>
            <a:pathLst>
              <a:path w="3556000" h="977900" extrusionOk="0">
                <a:moveTo>
                  <a:pt x="0" y="0"/>
                </a:moveTo>
                <a:lnTo>
                  <a:pt x="3556000" y="0"/>
                </a:lnTo>
                <a:lnTo>
                  <a:pt x="3556000" y="977900"/>
                </a:lnTo>
                <a:lnTo>
                  <a:pt x="0" y="977900"/>
                </a:lnTo>
                <a:lnTo>
                  <a:pt x="0" y="0"/>
                </a:lnTo>
                <a:close/>
              </a:path>
            </a:pathLst>
          </a:custGeom>
          <a:blipFill rotWithShape="1">
            <a:blip r:embed="rId10">
              <a:alphaModFix/>
            </a:blip>
            <a:stretch>
              <a:fillRect l="-88" r="-8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8" name="Google Shape;968;p39"/>
          <p:cNvSpPr/>
          <p:nvPr/>
        </p:nvSpPr>
        <p:spPr>
          <a:xfrm>
            <a:off x="14693957" y="7863348"/>
            <a:ext cx="801815" cy="806386"/>
          </a:xfrm>
          <a:custGeom>
            <a:avLst/>
            <a:gdLst/>
            <a:ahLst/>
            <a:cxnLst/>
            <a:rect l="l" t="t" r="r" b="b"/>
            <a:pathLst>
              <a:path w="1069086" h="1075182" extrusionOk="0">
                <a:moveTo>
                  <a:pt x="0" y="0"/>
                </a:moveTo>
                <a:lnTo>
                  <a:pt x="1069086" y="0"/>
                </a:lnTo>
                <a:lnTo>
                  <a:pt x="1069086" y="1075182"/>
                </a:lnTo>
                <a:lnTo>
                  <a:pt x="0" y="1075182"/>
                </a:lnTo>
                <a:lnTo>
                  <a:pt x="0" y="0"/>
                </a:lnTo>
                <a:close/>
              </a:path>
            </a:pathLst>
          </a:custGeom>
          <a:blipFill rotWithShape="1">
            <a:blip r:embed="rId11">
              <a:alphaModFix/>
            </a:blip>
            <a:stretch>
              <a:fillRect l="-283" r="-28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9" name="Google Shape;969;p39"/>
          <p:cNvSpPr/>
          <p:nvPr/>
        </p:nvSpPr>
        <p:spPr>
          <a:xfrm>
            <a:off x="15609011" y="8028749"/>
            <a:ext cx="1180465" cy="201930"/>
          </a:xfrm>
          <a:custGeom>
            <a:avLst/>
            <a:gdLst/>
            <a:ahLst/>
            <a:cxnLst/>
            <a:rect l="l" t="t" r="r" b="b"/>
            <a:pathLst>
              <a:path w="1180465" h="201930" extrusionOk="0">
                <a:moveTo>
                  <a:pt x="0" y="0"/>
                </a:moveTo>
                <a:lnTo>
                  <a:pt x="1180465" y="0"/>
                </a:lnTo>
                <a:lnTo>
                  <a:pt x="1180465" y="201930"/>
                </a:lnTo>
                <a:lnTo>
                  <a:pt x="0" y="201930"/>
                </a:lnTo>
                <a:lnTo>
                  <a:pt x="0" y="0"/>
                </a:lnTo>
                <a:close/>
              </a:path>
            </a:pathLst>
          </a:custGeom>
          <a:blipFill rotWithShape="1">
            <a:blip r:embed="rId12">
              <a:alphaModFix/>
            </a:blip>
            <a:stretch>
              <a:fillRect t="-1857" b="-185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0" name="Google Shape;970;p39"/>
          <p:cNvSpPr/>
          <p:nvPr/>
        </p:nvSpPr>
        <p:spPr>
          <a:xfrm>
            <a:off x="16847094" y="8031077"/>
            <a:ext cx="493395" cy="197072"/>
          </a:xfrm>
          <a:custGeom>
            <a:avLst/>
            <a:gdLst/>
            <a:ahLst/>
            <a:cxnLst/>
            <a:rect l="l" t="t" r="r" b="b"/>
            <a:pathLst>
              <a:path w="657860" h="262763" extrusionOk="0">
                <a:moveTo>
                  <a:pt x="0" y="0"/>
                </a:moveTo>
                <a:lnTo>
                  <a:pt x="657860" y="0"/>
                </a:lnTo>
                <a:lnTo>
                  <a:pt x="657860" y="262763"/>
                </a:lnTo>
                <a:lnTo>
                  <a:pt x="0" y="262763"/>
                </a:lnTo>
                <a:lnTo>
                  <a:pt x="0" y="0"/>
                </a:lnTo>
                <a:close/>
              </a:path>
            </a:pathLst>
          </a:custGeom>
          <a:blipFill rotWithShape="1">
            <a:blip r:embed="rId13">
              <a:alphaModFix/>
            </a:blip>
            <a:stretch>
              <a:fillRect t="-1660" b="-166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1" name="Google Shape;971;p39"/>
          <p:cNvSpPr/>
          <p:nvPr/>
        </p:nvSpPr>
        <p:spPr>
          <a:xfrm>
            <a:off x="17362387" y="8029117"/>
            <a:ext cx="215265" cy="201295"/>
          </a:xfrm>
          <a:custGeom>
            <a:avLst/>
            <a:gdLst/>
            <a:ahLst/>
            <a:cxnLst/>
            <a:rect l="l" t="t" r="r" b="b"/>
            <a:pathLst>
              <a:path w="215265" h="201295" extrusionOk="0">
                <a:moveTo>
                  <a:pt x="0" y="0"/>
                </a:moveTo>
                <a:lnTo>
                  <a:pt x="215265" y="0"/>
                </a:lnTo>
                <a:lnTo>
                  <a:pt x="215265" y="201295"/>
                </a:lnTo>
                <a:lnTo>
                  <a:pt x="0" y="201295"/>
                </a:lnTo>
                <a:lnTo>
                  <a:pt x="0" y="0"/>
                </a:lnTo>
                <a:close/>
              </a:path>
            </a:pathLst>
          </a:custGeom>
          <a:blipFill rotWithShape="1">
            <a:blip r:embed="rId14">
              <a:alphaModFix/>
            </a:blip>
            <a:stretch>
              <a:fillRect t="-1144" b="-11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2" name="Google Shape;972;p39"/>
          <p:cNvSpPr/>
          <p:nvPr/>
        </p:nvSpPr>
        <p:spPr>
          <a:xfrm>
            <a:off x="17596548" y="8031077"/>
            <a:ext cx="354996" cy="197072"/>
          </a:xfrm>
          <a:custGeom>
            <a:avLst/>
            <a:gdLst/>
            <a:ahLst/>
            <a:cxnLst/>
            <a:rect l="l" t="t" r="r" b="b"/>
            <a:pathLst>
              <a:path w="473329" h="262763" extrusionOk="0">
                <a:moveTo>
                  <a:pt x="0" y="0"/>
                </a:moveTo>
                <a:lnTo>
                  <a:pt x="473329" y="0"/>
                </a:lnTo>
                <a:lnTo>
                  <a:pt x="473329" y="262763"/>
                </a:lnTo>
                <a:lnTo>
                  <a:pt x="0" y="262763"/>
                </a:lnTo>
                <a:lnTo>
                  <a:pt x="0" y="0"/>
                </a:lnTo>
                <a:close/>
              </a:path>
            </a:pathLst>
          </a:custGeom>
          <a:blipFill rotWithShape="1">
            <a:blip r:embed="rId15">
              <a:alphaModFix/>
            </a:blip>
            <a:stretch>
              <a:fillRect t="-2032" r="9" b="-203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3" name="Google Shape;973;p39"/>
          <p:cNvSpPr/>
          <p:nvPr/>
        </p:nvSpPr>
        <p:spPr>
          <a:xfrm>
            <a:off x="15606081" y="8346183"/>
            <a:ext cx="117158" cy="158401"/>
          </a:xfrm>
          <a:custGeom>
            <a:avLst/>
            <a:gdLst/>
            <a:ahLst/>
            <a:cxnLst/>
            <a:rect l="l" t="t" r="r" b="b"/>
            <a:pathLst>
              <a:path w="156210" h="211201" extrusionOk="0">
                <a:moveTo>
                  <a:pt x="0" y="0"/>
                </a:moveTo>
                <a:lnTo>
                  <a:pt x="156210" y="0"/>
                </a:lnTo>
                <a:lnTo>
                  <a:pt x="156210" y="211201"/>
                </a:lnTo>
                <a:lnTo>
                  <a:pt x="0" y="211201"/>
                </a:lnTo>
                <a:lnTo>
                  <a:pt x="0" y="0"/>
                </a:lnTo>
                <a:close/>
              </a:path>
            </a:pathLst>
          </a:custGeom>
          <a:blipFill rotWithShape="1">
            <a:blip r:embed="rId16">
              <a:alphaModFix/>
            </a:blip>
            <a:stretch>
              <a:fillRect t="-1758" r="16" b="-176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4" name="Google Shape;974;p39"/>
          <p:cNvSpPr/>
          <p:nvPr/>
        </p:nvSpPr>
        <p:spPr>
          <a:xfrm>
            <a:off x="15748064" y="8348903"/>
            <a:ext cx="88583" cy="153734"/>
          </a:xfrm>
          <a:custGeom>
            <a:avLst/>
            <a:gdLst/>
            <a:ahLst/>
            <a:cxnLst/>
            <a:rect l="l" t="t" r="r" b="b"/>
            <a:pathLst>
              <a:path w="88583" h="153734" extrusionOk="0">
                <a:moveTo>
                  <a:pt x="0" y="0"/>
                </a:moveTo>
                <a:lnTo>
                  <a:pt x="88583" y="0"/>
                </a:lnTo>
                <a:lnTo>
                  <a:pt x="88583" y="153733"/>
                </a:lnTo>
                <a:lnTo>
                  <a:pt x="0" y="153733"/>
                </a:lnTo>
                <a:lnTo>
                  <a:pt x="0" y="0"/>
                </a:lnTo>
                <a:close/>
              </a:path>
            </a:pathLst>
          </a:custGeom>
          <a:blipFill rotWithShape="1">
            <a:blip r:embed="rId1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5" name="Google Shape;975;p39"/>
          <p:cNvSpPr/>
          <p:nvPr/>
        </p:nvSpPr>
        <p:spPr>
          <a:xfrm>
            <a:off x="15866548" y="8348389"/>
            <a:ext cx="136588" cy="154115"/>
          </a:xfrm>
          <a:custGeom>
            <a:avLst/>
            <a:gdLst/>
            <a:ahLst/>
            <a:cxnLst/>
            <a:rect l="l" t="t" r="r" b="b"/>
            <a:pathLst>
              <a:path w="182118" h="205486" extrusionOk="0">
                <a:moveTo>
                  <a:pt x="0" y="0"/>
                </a:moveTo>
                <a:lnTo>
                  <a:pt x="182118" y="0"/>
                </a:lnTo>
                <a:lnTo>
                  <a:pt x="182118" y="205486"/>
                </a:lnTo>
                <a:lnTo>
                  <a:pt x="0" y="205486"/>
                </a:lnTo>
                <a:lnTo>
                  <a:pt x="0" y="0"/>
                </a:lnTo>
                <a:close/>
              </a:path>
            </a:pathLst>
          </a:custGeom>
          <a:blipFill rotWithShape="1">
            <a:blip r:embed="rId18">
              <a:alphaModFix/>
            </a:blip>
            <a:stretch>
              <a:fillRect t="-2135" r="-5" b="-213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6" name="Google Shape;976;p39"/>
          <p:cNvSpPr/>
          <p:nvPr/>
        </p:nvSpPr>
        <p:spPr>
          <a:xfrm>
            <a:off x="16024682" y="8348903"/>
            <a:ext cx="116110" cy="153829"/>
          </a:xfrm>
          <a:custGeom>
            <a:avLst/>
            <a:gdLst/>
            <a:ahLst/>
            <a:cxnLst/>
            <a:rect l="l" t="t" r="r" b="b"/>
            <a:pathLst>
              <a:path w="116110" h="153829" extrusionOk="0">
                <a:moveTo>
                  <a:pt x="0" y="0"/>
                </a:moveTo>
                <a:lnTo>
                  <a:pt x="116110" y="0"/>
                </a:lnTo>
                <a:lnTo>
                  <a:pt x="116110" y="153829"/>
                </a:lnTo>
                <a:lnTo>
                  <a:pt x="0" y="153829"/>
                </a:lnTo>
                <a:lnTo>
                  <a:pt x="0" y="0"/>
                </a:lnTo>
                <a:close/>
              </a:path>
            </a:pathLst>
          </a:custGeom>
          <a:blipFill rotWithShape="1">
            <a:blip r:embed="rId1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7" name="Google Shape;977;p39"/>
          <p:cNvSpPr/>
          <p:nvPr/>
        </p:nvSpPr>
        <p:spPr>
          <a:xfrm>
            <a:off x="16162266" y="8346060"/>
            <a:ext cx="279844" cy="158687"/>
          </a:xfrm>
          <a:custGeom>
            <a:avLst/>
            <a:gdLst/>
            <a:ahLst/>
            <a:cxnLst/>
            <a:rect l="l" t="t" r="r" b="b"/>
            <a:pathLst>
              <a:path w="373126" h="211582" extrusionOk="0">
                <a:moveTo>
                  <a:pt x="0" y="0"/>
                </a:moveTo>
                <a:lnTo>
                  <a:pt x="373126" y="0"/>
                </a:lnTo>
                <a:lnTo>
                  <a:pt x="373126" y="211582"/>
                </a:lnTo>
                <a:lnTo>
                  <a:pt x="0" y="211582"/>
                </a:lnTo>
                <a:lnTo>
                  <a:pt x="0" y="0"/>
                </a:lnTo>
                <a:close/>
              </a:path>
            </a:pathLst>
          </a:custGeom>
          <a:blipFill rotWithShape="1">
            <a:blip r:embed="rId20">
              <a:alphaModFix/>
            </a:blip>
            <a:stretch>
              <a:fillRect t="-2905" r="12" b="-28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8" name="Google Shape;978;p39"/>
          <p:cNvSpPr/>
          <p:nvPr/>
        </p:nvSpPr>
        <p:spPr>
          <a:xfrm>
            <a:off x="16516125" y="8346182"/>
            <a:ext cx="227171" cy="158401"/>
          </a:xfrm>
          <a:custGeom>
            <a:avLst/>
            <a:gdLst/>
            <a:ahLst/>
            <a:cxnLst/>
            <a:rect l="l" t="t" r="r" b="b"/>
            <a:pathLst>
              <a:path w="302895" h="211201" extrusionOk="0">
                <a:moveTo>
                  <a:pt x="0" y="0"/>
                </a:moveTo>
                <a:lnTo>
                  <a:pt x="302895" y="0"/>
                </a:lnTo>
                <a:lnTo>
                  <a:pt x="302895" y="211201"/>
                </a:lnTo>
                <a:lnTo>
                  <a:pt x="0" y="211201"/>
                </a:lnTo>
                <a:lnTo>
                  <a:pt x="0" y="0"/>
                </a:lnTo>
                <a:close/>
              </a:path>
            </a:pathLst>
          </a:custGeom>
          <a:blipFill rotWithShape="1">
            <a:blip r:embed="rId21">
              <a:alphaModFix/>
            </a:blip>
            <a:stretch>
              <a:fillRect t="-1923" b="-192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9" name="Google Shape;979;p39"/>
          <p:cNvSpPr/>
          <p:nvPr/>
        </p:nvSpPr>
        <p:spPr>
          <a:xfrm>
            <a:off x="16763740" y="8348389"/>
            <a:ext cx="126302" cy="156210"/>
          </a:xfrm>
          <a:custGeom>
            <a:avLst/>
            <a:gdLst/>
            <a:ahLst/>
            <a:cxnLst/>
            <a:rect l="l" t="t" r="r" b="b"/>
            <a:pathLst>
              <a:path w="168402" h="208280" extrusionOk="0">
                <a:moveTo>
                  <a:pt x="0" y="0"/>
                </a:moveTo>
                <a:lnTo>
                  <a:pt x="168402" y="0"/>
                </a:lnTo>
                <a:lnTo>
                  <a:pt x="168402" y="208280"/>
                </a:lnTo>
                <a:lnTo>
                  <a:pt x="0" y="208280"/>
                </a:lnTo>
                <a:lnTo>
                  <a:pt x="0" y="0"/>
                </a:lnTo>
                <a:close/>
              </a:path>
            </a:pathLst>
          </a:custGeom>
          <a:blipFill rotWithShape="1">
            <a:blip r:embed="rId22">
              <a:alphaModFix/>
            </a:blip>
            <a:stretch>
              <a:fillRect t="-1072" r="-10" b="-106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0" name="Google Shape;980;p39"/>
          <p:cNvSpPr/>
          <p:nvPr/>
        </p:nvSpPr>
        <p:spPr>
          <a:xfrm>
            <a:off x="16925675" y="8348267"/>
            <a:ext cx="127635" cy="154115"/>
          </a:xfrm>
          <a:custGeom>
            <a:avLst/>
            <a:gdLst/>
            <a:ahLst/>
            <a:cxnLst/>
            <a:rect l="l" t="t" r="r" b="b"/>
            <a:pathLst>
              <a:path w="170180" h="205486" extrusionOk="0">
                <a:moveTo>
                  <a:pt x="0" y="0"/>
                </a:moveTo>
                <a:lnTo>
                  <a:pt x="170180" y="0"/>
                </a:lnTo>
                <a:lnTo>
                  <a:pt x="170180" y="205486"/>
                </a:lnTo>
                <a:lnTo>
                  <a:pt x="0" y="205486"/>
                </a:lnTo>
                <a:lnTo>
                  <a:pt x="0" y="0"/>
                </a:lnTo>
                <a:close/>
              </a:path>
            </a:pathLst>
          </a:custGeom>
          <a:blipFill rotWithShape="1">
            <a:blip r:embed="rId23">
              <a:alphaModFix/>
            </a:blip>
            <a:stretch>
              <a:fillRect t="-135" r="-19" b="-1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1" name="Google Shape;981;p39"/>
          <p:cNvSpPr/>
          <p:nvPr/>
        </p:nvSpPr>
        <p:spPr>
          <a:xfrm>
            <a:off x="17082958" y="8348389"/>
            <a:ext cx="32671" cy="154114"/>
          </a:xfrm>
          <a:custGeom>
            <a:avLst/>
            <a:gdLst/>
            <a:ahLst/>
            <a:cxnLst/>
            <a:rect l="l" t="t" r="r" b="b"/>
            <a:pathLst>
              <a:path w="32671" h="154114" extrusionOk="0">
                <a:moveTo>
                  <a:pt x="0" y="0"/>
                </a:moveTo>
                <a:lnTo>
                  <a:pt x="32671" y="0"/>
                </a:lnTo>
                <a:lnTo>
                  <a:pt x="32671" y="154115"/>
                </a:lnTo>
                <a:lnTo>
                  <a:pt x="0" y="154115"/>
                </a:lnTo>
                <a:lnTo>
                  <a:pt x="0" y="0"/>
                </a:lnTo>
                <a:close/>
              </a:path>
            </a:pathLst>
          </a:custGeom>
          <a:blipFill rotWithShape="1">
            <a:blip r:embed="rId2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2" name="Google Shape;982;p39"/>
          <p:cNvSpPr/>
          <p:nvPr/>
        </p:nvSpPr>
        <p:spPr>
          <a:xfrm>
            <a:off x="17186752" y="8347776"/>
            <a:ext cx="254127" cy="154972"/>
          </a:xfrm>
          <a:custGeom>
            <a:avLst/>
            <a:gdLst/>
            <a:ahLst/>
            <a:cxnLst/>
            <a:rect l="l" t="t" r="r" b="b"/>
            <a:pathLst>
              <a:path w="338836" h="206629" extrusionOk="0">
                <a:moveTo>
                  <a:pt x="0" y="0"/>
                </a:moveTo>
                <a:lnTo>
                  <a:pt x="338836" y="0"/>
                </a:lnTo>
                <a:lnTo>
                  <a:pt x="338836" y="206629"/>
                </a:lnTo>
                <a:lnTo>
                  <a:pt x="0" y="206629"/>
                </a:lnTo>
                <a:lnTo>
                  <a:pt x="0" y="0"/>
                </a:lnTo>
                <a:close/>
              </a:path>
            </a:pathLst>
          </a:custGeom>
          <a:blipFill rotWithShape="1">
            <a:blip r:embed="rId25">
              <a:alphaModFix/>
            </a:blip>
            <a:stretch>
              <a:fillRect l="-365" r="-355" b="2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3" name="Google Shape;983;p39"/>
          <p:cNvSpPr/>
          <p:nvPr/>
        </p:nvSpPr>
        <p:spPr>
          <a:xfrm>
            <a:off x="17468761" y="8348395"/>
            <a:ext cx="148685" cy="154305"/>
          </a:xfrm>
          <a:custGeom>
            <a:avLst/>
            <a:gdLst/>
            <a:ahLst/>
            <a:cxnLst/>
            <a:rect l="l" t="t" r="r" b="b"/>
            <a:pathLst>
              <a:path w="148685" h="154305" extrusionOk="0">
                <a:moveTo>
                  <a:pt x="0" y="0"/>
                </a:moveTo>
                <a:lnTo>
                  <a:pt x="148685" y="0"/>
                </a:lnTo>
                <a:lnTo>
                  <a:pt x="148685" y="154305"/>
                </a:lnTo>
                <a:lnTo>
                  <a:pt x="0" y="154305"/>
                </a:lnTo>
                <a:lnTo>
                  <a:pt x="0" y="0"/>
                </a:lnTo>
                <a:close/>
              </a:path>
            </a:pathLst>
          </a:custGeom>
          <a:blipFill rotWithShape="1">
            <a:blip r:embed="rId2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4" name="Google Shape;984;p39"/>
          <p:cNvSpPr/>
          <p:nvPr/>
        </p:nvSpPr>
        <p:spPr>
          <a:xfrm>
            <a:off x="17804382" y="8346060"/>
            <a:ext cx="146590" cy="158687"/>
          </a:xfrm>
          <a:custGeom>
            <a:avLst/>
            <a:gdLst/>
            <a:ahLst/>
            <a:cxnLst/>
            <a:rect l="l" t="t" r="r" b="b"/>
            <a:pathLst>
              <a:path w="195453" h="211582" extrusionOk="0">
                <a:moveTo>
                  <a:pt x="0" y="0"/>
                </a:moveTo>
                <a:lnTo>
                  <a:pt x="195453" y="0"/>
                </a:lnTo>
                <a:lnTo>
                  <a:pt x="195453" y="211582"/>
                </a:lnTo>
                <a:lnTo>
                  <a:pt x="0" y="211582"/>
                </a:lnTo>
                <a:lnTo>
                  <a:pt x="0" y="0"/>
                </a:lnTo>
                <a:close/>
              </a:path>
            </a:pathLst>
          </a:custGeom>
          <a:blipFill rotWithShape="1">
            <a:blip r:embed="rId27">
              <a:alphaModFix/>
            </a:blip>
            <a:stretch>
              <a:fillRect t="-1074" r="-28" b="-105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5" name="Google Shape;985;p39"/>
          <p:cNvSpPr/>
          <p:nvPr/>
        </p:nvSpPr>
        <p:spPr>
          <a:xfrm>
            <a:off x="17653952" y="8348267"/>
            <a:ext cx="127635" cy="154115"/>
          </a:xfrm>
          <a:custGeom>
            <a:avLst/>
            <a:gdLst/>
            <a:ahLst/>
            <a:cxnLst/>
            <a:rect l="l" t="t" r="r" b="b"/>
            <a:pathLst>
              <a:path w="170180" h="205486" extrusionOk="0">
                <a:moveTo>
                  <a:pt x="0" y="0"/>
                </a:moveTo>
                <a:lnTo>
                  <a:pt x="170180" y="0"/>
                </a:lnTo>
                <a:lnTo>
                  <a:pt x="170180" y="205486"/>
                </a:lnTo>
                <a:lnTo>
                  <a:pt x="0" y="205486"/>
                </a:lnTo>
                <a:lnTo>
                  <a:pt x="0" y="0"/>
                </a:lnTo>
                <a:close/>
              </a:path>
            </a:pathLst>
          </a:custGeom>
          <a:blipFill rotWithShape="1">
            <a:blip r:embed="rId23">
              <a:alphaModFix/>
            </a:blip>
            <a:stretch>
              <a:fillRect t="-135" r="-19" b="-1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6" name="Google Shape;986;p39"/>
          <p:cNvSpPr/>
          <p:nvPr/>
        </p:nvSpPr>
        <p:spPr>
          <a:xfrm>
            <a:off x="3922197" y="7691692"/>
            <a:ext cx="2257425" cy="1285875"/>
          </a:xfrm>
          <a:custGeom>
            <a:avLst/>
            <a:gdLst/>
            <a:ahLst/>
            <a:cxnLst/>
            <a:rect l="l" t="t" r="r" b="b"/>
            <a:pathLst>
              <a:path w="3009900" h="1714500" extrusionOk="0">
                <a:moveTo>
                  <a:pt x="0" y="0"/>
                </a:moveTo>
                <a:lnTo>
                  <a:pt x="3009900" y="0"/>
                </a:lnTo>
                <a:lnTo>
                  <a:pt x="3009900" y="1714500"/>
                </a:lnTo>
                <a:lnTo>
                  <a:pt x="0" y="1714500"/>
                </a:lnTo>
                <a:lnTo>
                  <a:pt x="0" y="0"/>
                </a:lnTo>
                <a:close/>
              </a:path>
            </a:pathLst>
          </a:custGeom>
          <a:blipFill rotWithShape="1">
            <a:blip r:embed="rId28">
              <a:alphaModFix/>
            </a:blip>
            <a:stretch>
              <a:fillRect t="-157" b="-1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7" name="Google Shape;987;p39"/>
          <p:cNvSpPr/>
          <p:nvPr/>
        </p:nvSpPr>
        <p:spPr>
          <a:xfrm>
            <a:off x="15791983" y="1706190"/>
            <a:ext cx="1990725" cy="2095500"/>
          </a:xfrm>
          <a:custGeom>
            <a:avLst/>
            <a:gdLst/>
            <a:ahLst/>
            <a:cxnLst/>
            <a:rect l="l" t="t" r="r" b="b"/>
            <a:pathLst>
              <a:path w="2654300" h="2794000" extrusionOk="0">
                <a:moveTo>
                  <a:pt x="0" y="0"/>
                </a:moveTo>
                <a:lnTo>
                  <a:pt x="2654300" y="0"/>
                </a:lnTo>
                <a:lnTo>
                  <a:pt x="2654300" y="2794000"/>
                </a:lnTo>
                <a:lnTo>
                  <a:pt x="0" y="2794000"/>
                </a:lnTo>
                <a:lnTo>
                  <a:pt x="0" y="0"/>
                </a:lnTo>
                <a:close/>
              </a:path>
            </a:pathLst>
          </a:custGeom>
          <a:blipFill rotWithShape="1">
            <a:blip r:embed="rId29">
              <a:alphaModFix/>
            </a:blip>
            <a:stretch>
              <a:fillRect l="-1945" r="-19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8" name="Google Shape;988;p39"/>
          <p:cNvSpPr/>
          <p:nvPr/>
        </p:nvSpPr>
        <p:spPr>
          <a:xfrm>
            <a:off x="6425351" y="4212330"/>
            <a:ext cx="4753740" cy="2947319"/>
          </a:xfrm>
          <a:custGeom>
            <a:avLst/>
            <a:gdLst/>
            <a:ahLst/>
            <a:cxnLst/>
            <a:rect l="l" t="t" r="r" b="b"/>
            <a:pathLst>
              <a:path w="4753740" h="2947319" extrusionOk="0">
                <a:moveTo>
                  <a:pt x="0" y="0"/>
                </a:moveTo>
                <a:lnTo>
                  <a:pt x="4753740" y="0"/>
                </a:lnTo>
                <a:lnTo>
                  <a:pt x="4753740" y="2947319"/>
                </a:lnTo>
                <a:lnTo>
                  <a:pt x="0" y="2947319"/>
                </a:lnTo>
                <a:lnTo>
                  <a:pt x="0" y="0"/>
                </a:lnTo>
                <a:close/>
              </a:path>
            </a:pathLst>
          </a:custGeom>
          <a:blipFill rotWithShape="1">
            <a:blip r:embed="rId3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9" name="Google Shape;989;p39"/>
          <p:cNvSpPr txBox="1"/>
          <p:nvPr/>
        </p:nvSpPr>
        <p:spPr>
          <a:xfrm>
            <a:off x="30013" y="9449428"/>
            <a:ext cx="18228310" cy="634886"/>
          </a:xfrm>
          <a:prstGeom prst="rect">
            <a:avLst/>
          </a:prstGeom>
          <a:noFill/>
          <a:ln>
            <a:noFill/>
          </a:ln>
        </p:spPr>
        <p:txBody>
          <a:bodyPr spcFirstLastPara="1" wrap="square" lIns="0" tIns="0" rIns="0" bIns="0" anchor="t" anchorCtr="0">
            <a:spAutoFit/>
          </a:bodyPr>
          <a:lstStyle/>
          <a:p>
            <a:pPr marL="0" marR="0" lvl="0" indent="0" algn="l" rtl="0">
              <a:lnSpc>
                <a:spcPct val="138055"/>
              </a:lnSpc>
              <a:spcBef>
                <a:spcPts val="0"/>
              </a:spcBef>
              <a:spcAft>
                <a:spcPts val="0"/>
              </a:spcAft>
              <a:buNone/>
            </a:pPr>
            <a:r>
              <a:rPr lang="en-US" sz="1800" dirty="0" err="1">
                <a:solidFill>
                  <a:srgbClr val="FFFFFF"/>
                </a:solidFill>
                <a:latin typeface="Arimo"/>
                <a:ea typeface="Arimo"/>
                <a:cs typeface="Arimo"/>
                <a:sym typeface="Arimo"/>
              </a:rPr>
              <a:t>Financiado</a:t>
            </a:r>
            <a:r>
              <a:rPr lang="en-US" sz="1800" dirty="0">
                <a:solidFill>
                  <a:srgbClr val="FFFFFF"/>
                </a:solidFill>
                <a:latin typeface="Arimo"/>
                <a:ea typeface="Arimo"/>
                <a:cs typeface="Arimo"/>
                <a:sym typeface="Arimo"/>
              </a:rPr>
              <a:t> </a:t>
            </a:r>
            <a:r>
              <a:rPr lang="en-US" sz="1800" dirty="0" err="1">
                <a:solidFill>
                  <a:srgbClr val="FFFFFF"/>
                </a:solidFill>
                <a:latin typeface="Arimo"/>
                <a:ea typeface="Arimo"/>
                <a:cs typeface="Arimo"/>
                <a:sym typeface="Arimo"/>
              </a:rPr>
              <a:t>por</a:t>
            </a:r>
            <a:r>
              <a:rPr lang="en-US" sz="1800" dirty="0">
                <a:solidFill>
                  <a:srgbClr val="FFFFFF"/>
                </a:solidFill>
                <a:latin typeface="Arimo"/>
                <a:ea typeface="Arimo"/>
                <a:cs typeface="Arimo"/>
                <a:sym typeface="Arimo"/>
              </a:rPr>
              <a:t> la Unión Europea. Las </a:t>
            </a:r>
            <a:r>
              <a:rPr lang="en-US" sz="1800" dirty="0" err="1">
                <a:solidFill>
                  <a:srgbClr val="FFFFFF"/>
                </a:solidFill>
                <a:latin typeface="Arimo"/>
                <a:ea typeface="Arimo"/>
                <a:cs typeface="Arimo"/>
                <a:sym typeface="Arimo"/>
              </a:rPr>
              <a:t>opiniones</a:t>
            </a:r>
            <a:r>
              <a:rPr lang="en-US" sz="1800" dirty="0">
                <a:solidFill>
                  <a:srgbClr val="FFFFFF"/>
                </a:solidFill>
                <a:latin typeface="Arimo"/>
                <a:ea typeface="Arimo"/>
                <a:cs typeface="Arimo"/>
                <a:sym typeface="Arimo"/>
              </a:rPr>
              <a:t> y puntos de vista </a:t>
            </a:r>
            <a:r>
              <a:rPr lang="en-US" sz="1800" dirty="0" err="1">
                <a:solidFill>
                  <a:srgbClr val="FFFFFF"/>
                </a:solidFill>
                <a:latin typeface="Arimo"/>
                <a:ea typeface="Arimo"/>
                <a:cs typeface="Arimo"/>
                <a:sym typeface="Arimo"/>
              </a:rPr>
              <a:t>expresados</a:t>
            </a:r>
            <a:r>
              <a:rPr lang="en-US" sz="1800" dirty="0">
                <a:solidFill>
                  <a:srgbClr val="FFFFFF"/>
                </a:solidFill>
                <a:latin typeface="Arimo"/>
                <a:ea typeface="Arimo"/>
                <a:cs typeface="Arimo"/>
                <a:sym typeface="Arimo"/>
              </a:rPr>
              <a:t> solo </a:t>
            </a:r>
            <a:r>
              <a:rPr lang="en-US" sz="1800" dirty="0" err="1">
                <a:solidFill>
                  <a:srgbClr val="FFFFFF"/>
                </a:solidFill>
                <a:latin typeface="Arimo"/>
                <a:ea typeface="Arimo"/>
                <a:cs typeface="Arimo"/>
                <a:sym typeface="Arimo"/>
              </a:rPr>
              <a:t>comprometen</a:t>
            </a:r>
            <a:r>
              <a:rPr lang="en-US" sz="1800" dirty="0">
                <a:solidFill>
                  <a:srgbClr val="FFFFFF"/>
                </a:solidFill>
                <a:latin typeface="Arimo"/>
                <a:ea typeface="Arimo"/>
                <a:cs typeface="Arimo"/>
                <a:sym typeface="Arimo"/>
              </a:rPr>
              <a:t> a </a:t>
            </a:r>
            <a:r>
              <a:rPr lang="en-US" sz="1800" dirty="0" err="1">
                <a:solidFill>
                  <a:srgbClr val="FFFFFF"/>
                </a:solidFill>
                <a:latin typeface="Arimo"/>
                <a:ea typeface="Arimo"/>
                <a:cs typeface="Arimo"/>
                <a:sym typeface="Arimo"/>
              </a:rPr>
              <a:t>su</a:t>
            </a:r>
            <a:r>
              <a:rPr lang="en-US" sz="1800" dirty="0">
                <a:solidFill>
                  <a:srgbClr val="FFFFFF"/>
                </a:solidFill>
                <a:latin typeface="Arimo"/>
                <a:ea typeface="Arimo"/>
                <a:cs typeface="Arimo"/>
                <a:sym typeface="Arimo"/>
              </a:rPr>
              <a:t>(s) </a:t>
            </a:r>
            <a:r>
              <a:rPr lang="en-US" sz="1800" dirty="0" err="1">
                <a:solidFill>
                  <a:srgbClr val="FFFFFF"/>
                </a:solidFill>
                <a:latin typeface="Arimo"/>
                <a:ea typeface="Arimo"/>
                <a:cs typeface="Arimo"/>
                <a:sym typeface="Arimo"/>
              </a:rPr>
              <a:t>autor</a:t>
            </a:r>
            <a:r>
              <a:rPr lang="en-US" sz="1800" dirty="0">
                <a:solidFill>
                  <a:srgbClr val="FFFFFF"/>
                </a:solidFill>
                <a:latin typeface="Arimo"/>
                <a:ea typeface="Arimo"/>
                <a:cs typeface="Arimo"/>
                <a:sym typeface="Arimo"/>
              </a:rPr>
              <a:t>(es) y no </a:t>
            </a:r>
            <a:r>
              <a:rPr lang="en-US" sz="1800" dirty="0" err="1">
                <a:solidFill>
                  <a:srgbClr val="FFFFFF"/>
                </a:solidFill>
                <a:latin typeface="Arimo"/>
                <a:ea typeface="Arimo"/>
                <a:cs typeface="Arimo"/>
                <a:sym typeface="Arimo"/>
              </a:rPr>
              <a:t>reflejan</a:t>
            </a:r>
            <a:r>
              <a:rPr lang="en-US" sz="1800" dirty="0">
                <a:solidFill>
                  <a:srgbClr val="FFFFFF"/>
                </a:solidFill>
                <a:latin typeface="Arimo"/>
                <a:ea typeface="Arimo"/>
                <a:cs typeface="Arimo"/>
                <a:sym typeface="Arimo"/>
              </a:rPr>
              <a:t> </a:t>
            </a:r>
            <a:r>
              <a:rPr lang="en-US" sz="1800" dirty="0" err="1">
                <a:solidFill>
                  <a:srgbClr val="FFFFFF"/>
                </a:solidFill>
                <a:latin typeface="Arimo"/>
                <a:ea typeface="Arimo"/>
                <a:cs typeface="Arimo"/>
                <a:sym typeface="Arimo"/>
              </a:rPr>
              <a:t>necesariamente</a:t>
            </a:r>
            <a:r>
              <a:rPr lang="en-US" sz="1800" dirty="0">
                <a:solidFill>
                  <a:srgbClr val="FFFFFF"/>
                </a:solidFill>
                <a:latin typeface="Arimo"/>
                <a:ea typeface="Arimo"/>
                <a:cs typeface="Arimo"/>
                <a:sym typeface="Arimo"/>
              </a:rPr>
              <a:t> </a:t>
            </a:r>
            <a:r>
              <a:rPr lang="en-US" sz="1800" dirty="0" err="1">
                <a:solidFill>
                  <a:srgbClr val="FFFFFF"/>
                </a:solidFill>
                <a:latin typeface="Arimo"/>
                <a:ea typeface="Arimo"/>
                <a:cs typeface="Arimo"/>
                <a:sym typeface="Arimo"/>
              </a:rPr>
              <a:t>los</a:t>
            </a:r>
            <a:r>
              <a:rPr lang="en-US" sz="1800" dirty="0">
                <a:solidFill>
                  <a:srgbClr val="FFFFFF"/>
                </a:solidFill>
                <a:latin typeface="Arimo"/>
                <a:ea typeface="Arimo"/>
                <a:cs typeface="Arimo"/>
                <a:sym typeface="Arimo"/>
              </a:rPr>
              <a:t> de la Unión Europea o </a:t>
            </a:r>
            <a:r>
              <a:rPr lang="en-US" sz="1800" dirty="0" err="1">
                <a:solidFill>
                  <a:srgbClr val="FFFFFF"/>
                </a:solidFill>
                <a:latin typeface="Arimo"/>
                <a:ea typeface="Arimo"/>
                <a:cs typeface="Arimo"/>
                <a:sym typeface="Arimo"/>
              </a:rPr>
              <a:t>los</a:t>
            </a:r>
            <a:r>
              <a:rPr lang="en-US" sz="1800" dirty="0">
                <a:solidFill>
                  <a:srgbClr val="FFFFFF"/>
                </a:solidFill>
                <a:latin typeface="Arimo"/>
                <a:ea typeface="Arimo"/>
                <a:cs typeface="Arimo"/>
                <a:sym typeface="Arimo"/>
              </a:rPr>
              <a:t> de la Agencia </a:t>
            </a:r>
            <a:r>
              <a:rPr lang="en-US" sz="1800" dirty="0" err="1">
                <a:solidFill>
                  <a:srgbClr val="FFFFFF"/>
                </a:solidFill>
                <a:latin typeface="Arimo"/>
                <a:ea typeface="Arimo"/>
                <a:cs typeface="Arimo"/>
                <a:sym typeface="Arimo"/>
              </a:rPr>
              <a:t>Ejecutiva</a:t>
            </a:r>
            <a:r>
              <a:rPr lang="en-US" sz="1800" dirty="0">
                <a:solidFill>
                  <a:srgbClr val="FFFFFF"/>
                </a:solidFill>
                <a:latin typeface="Arimo"/>
                <a:ea typeface="Arimo"/>
                <a:cs typeface="Arimo"/>
                <a:sym typeface="Arimo"/>
              </a:rPr>
              <a:t> Europea de </a:t>
            </a:r>
            <a:r>
              <a:rPr lang="en-US" sz="1800" dirty="0" err="1">
                <a:solidFill>
                  <a:srgbClr val="FFFFFF"/>
                </a:solidFill>
                <a:latin typeface="Arimo"/>
                <a:ea typeface="Arimo"/>
                <a:cs typeface="Arimo"/>
                <a:sym typeface="Arimo"/>
              </a:rPr>
              <a:t>Educación</a:t>
            </a:r>
            <a:r>
              <a:rPr lang="en-US" sz="1800" dirty="0">
                <a:solidFill>
                  <a:srgbClr val="FFFFFF"/>
                </a:solidFill>
                <a:latin typeface="Arimo"/>
                <a:ea typeface="Arimo"/>
                <a:cs typeface="Arimo"/>
                <a:sym typeface="Arimo"/>
              </a:rPr>
              <a:t> y Cultura (EACEA). Ni la Unión Europea </a:t>
            </a:r>
            <a:r>
              <a:rPr lang="en-US" sz="1800" dirty="0" err="1">
                <a:solidFill>
                  <a:srgbClr val="FFFFFF"/>
                </a:solidFill>
                <a:latin typeface="Arimo"/>
                <a:ea typeface="Arimo"/>
                <a:cs typeface="Arimo"/>
                <a:sym typeface="Arimo"/>
              </a:rPr>
              <a:t>ni</a:t>
            </a:r>
            <a:r>
              <a:rPr lang="en-US" sz="1800" dirty="0">
                <a:solidFill>
                  <a:srgbClr val="FFFFFF"/>
                </a:solidFill>
                <a:latin typeface="Arimo"/>
                <a:ea typeface="Arimo"/>
                <a:cs typeface="Arimo"/>
                <a:sym typeface="Arimo"/>
              </a:rPr>
              <a:t> la EACEA </a:t>
            </a:r>
            <a:r>
              <a:rPr lang="en-US" sz="1800" dirty="0" err="1">
                <a:solidFill>
                  <a:srgbClr val="FFFFFF"/>
                </a:solidFill>
                <a:latin typeface="Arimo"/>
                <a:ea typeface="Arimo"/>
                <a:cs typeface="Arimo"/>
                <a:sym typeface="Arimo"/>
              </a:rPr>
              <a:t>pueden</a:t>
            </a:r>
            <a:r>
              <a:rPr lang="en-US" sz="1800" dirty="0">
                <a:solidFill>
                  <a:srgbClr val="FFFFFF"/>
                </a:solidFill>
                <a:latin typeface="Arimo"/>
                <a:ea typeface="Arimo"/>
                <a:cs typeface="Arimo"/>
                <a:sym typeface="Arimo"/>
              </a:rPr>
              <a:t> ser </a:t>
            </a:r>
            <a:r>
              <a:rPr lang="en-US" sz="1800" dirty="0" err="1">
                <a:solidFill>
                  <a:srgbClr val="FFFFFF"/>
                </a:solidFill>
                <a:latin typeface="Arimo"/>
                <a:ea typeface="Arimo"/>
                <a:cs typeface="Arimo"/>
                <a:sym typeface="Arimo"/>
              </a:rPr>
              <a:t>considerados</a:t>
            </a:r>
            <a:r>
              <a:rPr lang="en-US" sz="1800" dirty="0">
                <a:solidFill>
                  <a:srgbClr val="FFFFFF"/>
                </a:solidFill>
                <a:latin typeface="Arimo"/>
                <a:ea typeface="Arimo"/>
                <a:cs typeface="Arimo"/>
                <a:sym typeface="Arimo"/>
              </a:rPr>
              <a:t> </a:t>
            </a:r>
            <a:r>
              <a:rPr lang="en-US" sz="1800" dirty="0" err="1">
                <a:solidFill>
                  <a:srgbClr val="FFFFFF"/>
                </a:solidFill>
                <a:latin typeface="Arimo"/>
                <a:ea typeface="Arimo"/>
                <a:cs typeface="Arimo"/>
                <a:sym typeface="Arimo"/>
              </a:rPr>
              <a:t>responsables</a:t>
            </a:r>
            <a:r>
              <a:rPr lang="en-US" sz="1800" dirty="0">
                <a:solidFill>
                  <a:srgbClr val="FFFFFF"/>
                </a:solidFill>
                <a:latin typeface="Arimo"/>
                <a:ea typeface="Arimo"/>
                <a:cs typeface="Arimo"/>
                <a:sym typeface="Arimo"/>
              </a:rPr>
              <a:t> de </a:t>
            </a:r>
            <a:r>
              <a:rPr lang="en-US" sz="1800" dirty="0" err="1">
                <a:solidFill>
                  <a:srgbClr val="FFFFFF"/>
                </a:solidFill>
                <a:latin typeface="Arimo"/>
                <a:ea typeface="Arimo"/>
                <a:cs typeface="Arimo"/>
                <a:sym typeface="Arimo"/>
              </a:rPr>
              <a:t>ellos</a:t>
            </a:r>
            <a:r>
              <a:rPr lang="en-US" sz="1800" dirty="0">
                <a:solidFill>
                  <a:srgbClr val="FFFFFF"/>
                </a:solidFill>
                <a:latin typeface="Arimo"/>
                <a:ea typeface="Arimo"/>
                <a:cs typeface="Arimo"/>
                <a:sym typeface="Arimo"/>
              </a:rPr>
              <a:t>.</a:t>
            </a:r>
            <a:endParaRPr dirty="0"/>
          </a:p>
        </p:txBody>
      </p:sp>
      <p:sp>
        <p:nvSpPr>
          <p:cNvPr id="990" name="Google Shape;990;p39"/>
          <p:cNvSpPr txBox="1"/>
          <p:nvPr/>
        </p:nvSpPr>
        <p:spPr>
          <a:xfrm>
            <a:off x="3513253" y="2745480"/>
            <a:ext cx="11217091" cy="89535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500">
                <a:solidFill>
                  <a:srgbClr val="000000"/>
                </a:solidFill>
                <a:latin typeface="Arimo"/>
                <a:ea typeface="Arimo"/>
                <a:cs typeface="Arimo"/>
                <a:sym typeface="Arimo"/>
              </a:rPr>
              <a:t>La UE como hogar solidario para menores tutelados</a:t>
            </a:r>
            <a:endParaRPr/>
          </a:p>
          <a:p>
            <a:pPr marL="0" marR="0" lvl="0" indent="0" algn="ctr" rtl="0">
              <a:lnSpc>
                <a:spcPct val="120009"/>
              </a:lnSpc>
              <a:spcBef>
                <a:spcPts val="0"/>
              </a:spcBef>
              <a:spcAft>
                <a:spcPts val="0"/>
              </a:spcAft>
              <a:buNone/>
            </a:pPr>
            <a:r>
              <a:rPr lang="en-US" sz="2199">
                <a:solidFill>
                  <a:srgbClr val="000000"/>
                </a:solidFill>
                <a:latin typeface="Trebuchet MS"/>
                <a:ea typeface="Trebuchet MS"/>
                <a:cs typeface="Trebuchet MS"/>
                <a:sym typeface="Trebuchet MS"/>
              </a:rPr>
              <a:t>Proyecto Erasmus+ n.º 2023-2-IT03-KA220-YOU-000184370</a:t>
            </a:r>
            <a:endParaRPr/>
          </a:p>
        </p:txBody>
      </p:sp>
      <p:sp>
        <p:nvSpPr>
          <p:cNvPr id="991" name="Google Shape;991;p39"/>
          <p:cNvSpPr txBox="1"/>
          <p:nvPr/>
        </p:nvSpPr>
        <p:spPr>
          <a:xfrm>
            <a:off x="6758068" y="1567494"/>
            <a:ext cx="6226279" cy="124777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8050" b="1">
                <a:solidFill>
                  <a:srgbClr val="000000"/>
                </a:solidFill>
                <a:latin typeface="Arimo"/>
                <a:ea typeface="Arimo"/>
                <a:cs typeface="Arimo"/>
                <a:sym typeface="Arimo"/>
              </a:rPr>
              <a:t>Eurhope</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12270</Words>
  <Application>Microsoft Office PowerPoint</Application>
  <PresentationFormat>Custom</PresentationFormat>
  <Paragraphs>750</Paragraphs>
  <Slides>39</Slides>
  <Notes>39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39</vt:i4>
      </vt:variant>
    </vt:vector>
  </HeadingPairs>
  <TitlesOfParts>
    <vt:vector size="51" baseType="lpstr">
      <vt:lpstr>Calibri</vt:lpstr>
      <vt:lpstr>League Spartan</vt:lpstr>
      <vt:lpstr>Lato</vt:lpstr>
      <vt:lpstr>Noto Sans Symbols</vt:lpstr>
      <vt:lpstr>Trebuchet MS</vt:lpstr>
      <vt:lpstr>Abhaya Libre</vt:lpstr>
      <vt:lpstr>Arial</vt:lpstr>
      <vt:lpstr>Arimo</vt:lpstr>
      <vt:lpstr>Cormorant Garamond</vt:lpstr>
      <vt:lpstr>Ole</vt:lpstr>
      <vt:lpstr>Quattrocento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Victoria Shapkarina</cp:lastModifiedBy>
  <cp:revision>1</cp:revision>
  <dcterms:created xsi:type="dcterms:W3CDTF">2006-08-16T00:00:00Z</dcterms:created>
  <dcterms:modified xsi:type="dcterms:W3CDTF">2025-01-13T11:39:16Z</dcterms:modified>
</cp:coreProperties>
</file>