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Abhaya Libre" panose="020B0604020202020204" charset="0"/>
      <p:regular r:id="rId42"/>
    </p:embeddedFont>
    <p:embeddedFont>
      <p:font typeface="Abhaya Libre Bold" panose="020B0604020202020204" charset="0"/>
      <p:regular r:id="rId43"/>
    </p:embeddedFont>
    <p:embeddedFont>
      <p:font typeface="Allrounder Monument" panose="020B0604020202020204" charset="0"/>
      <p:regular r:id="rId44"/>
    </p:embeddedFont>
    <p:embeddedFont>
      <p:font typeface="Allrounder Monument Medium" panose="020B0604020202020204" charset="0"/>
      <p:regular r:id="rId45"/>
    </p:embeddedFont>
    <p:embeddedFont>
      <p:font typeface="Arimo" panose="020B0604020202020204" charset="0"/>
      <p:regular r:id="rId46"/>
    </p:embeddedFont>
    <p:embeddedFont>
      <p:font typeface="Arimo Bold" panose="020B0604020202020204" charset="0"/>
      <p:regular r:id="rId47"/>
    </p:embeddedFont>
    <p:embeddedFont>
      <p:font typeface="Cormorant Garamond" panose="020B0604020202020204" charset="0"/>
      <p:regular r:id="rId48"/>
    </p:embeddedFont>
    <p:embeddedFont>
      <p:font typeface="Cormorant Garamond Bold" panose="020B0604020202020204" charset="0"/>
      <p:regular r:id="rId49"/>
    </p:embeddedFont>
    <p:embeddedFont>
      <p:font typeface="Frankfurter Highlight" panose="020B0604020202020204" charset="0"/>
      <p:regular r:id="rId50"/>
    </p:embeddedFont>
    <p:embeddedFont>
      <p:font typeface="Glacial Indifference" panose="020B0604020202020204" charset="0"/>
      <p:regular r:id="rId51"/>
    </p:embeddedFont>
    <p:embeddedFont>
      <p:font typeface="Lato" panose="020F0502020204030203" pitchFamily="34" charset="0"/>
      <p:regular r:id="rId52"/>
      <p:bold r:id="rId53"/>
      <p:italic r:id="rId54"/>
      <p:boldItalic r:id="rId55"/>
    </p:embeddedFont>
    <p:embeddedFont>
      <p:font typeface="League Spartan" panose="020B0604020202020204" charset="0"/>
      <p:regular r:id="rId56"/>
    </p:embeddedFont>
    <p:embeddedFont>
      <p:font typeface="Recoleta Bold" panose="020B0604020202020204" charset="0"/>
      <p:regular r:id="rId57"/>
    </p:embeddedFont>
    <p:embeddedFont>
      <p:font typeface="Trebuchet MS" panose="020B060302020202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70328" autoAdjust="0"/>
  </p:normalViewPr>
  <p:slideViewPr>
    <p:cSldViewPr>
      <p:cViewPr varScale="1">
        <p:scale>
          <a:sx n="40" d="100"/>
          <a:sy n="40" d="100"/>
        </p:scale>
        <p:origin x="151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168"/>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13.12.2024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it-IT" dirty="0"/>
              <a:t>Si tratta di un modulo di 4 ore. Potete insegnarlo in un'unica sessione o in due sessioni di 2 ore. Prevedere una pausa di 10 minuti ogni ora</a:t>
            </a:r>
            <a:r>
              <a:rPr lang="en-US" dirty="0"/>
              <a:t>. </a:t>
            </a:r>
          </a:p>
          <a:p>
            <a:r>
              <a:rPr lang="en-US" dirty="0"/>
              <a:t>🛈   </a:t>
            </a:r>
            <a:r>
              <a:rPr lang="en-US" dirty="0" err="1"/>
              <a:t>Avrete</a:t>
            </a:r>
            <a:r>
              <a:rPr lang="en-US" dirty="0"/>
              <a:t> </a:t>
            </a:r>
            <a:r>
              <a:rPr lang="en-US" dirty="0" err="1"/>
              <a:t>bisogno</a:t>
            </a:r>
            <a:r>
              <a:rPr lang="en-US" dirty="0"/>
              <a:t> di: </a:t>
            </a:r>
          </a:p>
          <a:p>
            <a:r>
              <a:rPr lang="it-IT" dirty="0"/>
              <a:t>un PC/laptop con accesso a Internet e altoparlante per poter ascoltare i video. </a:t>
            </a:r>
          </a:p>
          <a:p>
            <a:r>
              <a:rPr lang="it-IT" dirty="0"/>
              <a:t>un proiettore di dati per proiettare la presentazione</a:t>
            </a:r>
            <a:r>
              <a:rPr lang="en-US" dirty="0"/>
              <a:t>. </a:t>
            </a:r>
          </a:p>
          <a:p>
            <a:endParaRPr lang="en-US" dirty="0"/>
          </a:p>
          <a:p>
            <a:r>
              <a:rPr lang="it-IT" dirty="0"/>
              <a:t>Una nota sui video utilizzati: La maggior parte dei video è in inglese. È possibile aggiungere i sottotitoli facendo clic su CC in fondo al video. Se non vedete la vostra lingua, cliccate su impostazioni, traduzione automatica e selezionate la vostra lingua. Poiché la maggior parte dei video inizia con una breve pubblicità, è consigliabile aprire il video prima della lezione, saltare la pubblicità e fermarsi. Riaprirlo quando è il momento e farlo partire. In questo modulo sono presenti due video (diapositive 6 e 22)</a:t>
            </a:r>
            <a:r>
              <a:rPr lang="en-US" dirty="0"/>
              <a:t>.</a:t>
            </a:r>
          </a:p>
          <a:p>
            <a:endParaRPr lang="en-US" dirty="0"/>
          </a:p>
          <a:p>
            <a:r>
              <a:rPr lang="it-IT" dirty="0"/>
              <a:t>Simboli utilizzati negli appunti per facilitare l'insegnamento del modulo</a:t>
            </a:r>
            <a:r>
              <a:rPr lang="en-US" dirty="0"/>
              <a:t>:</a:t>
            </a:r>
          </a:p>
          <a:p>
            <a:r>
              <a:rPr lang="en-US" dirty="0"/>
              <a:t>☺ </a:t>
            </a:r>
            <a:r>
              <a:rPr lang="it-IT" dirty="0"/>
              <a:t>Si usa per qualcosa che si deve dire o leggere in classe. Rappresenta il vostro modo di parlare</a:t>
            </a:r>
            <a:r>
              <a:rPr lang="en-US" dirty="0"/>
              <a:t>.</a:t>
            </a:r>
          </a:p>
          <a:p>
            <a:r>
              <a:rPr lang="en-US" dirty="0"/>
              <a:t>📄  </a:t>
            </a:r>
            <a:r>
              <a:rPr lang="it-IT" dirty="0"/>
              <a:t>Si usa per le istruzioni. Fornisce informazioni su cosa fare</a:t>
            </a:r>
            <a:r>
              <a:rPr lang="en-US" dirty="0"/>
              <a:t>. </a:t>
            </a:r>
          </a:p>
          <a:p>
            <a:r>
              <a:rPr lang="en-US" dirty="0"/>
              <a:t>🖈 </a:t>
            </a:r>
            <a:r>
              <a:rPr lang="it-IT" dirty="0"/>
              <a:t>Si usa in uno qualsiasi dei casi precedenti (parlato o istruzioni). Rappresenta una domanda da porre agli studenti o un'attività da svolgere con gli studenti.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Questa formazione è suddivisa in quattro moduli chiave. Ogni modulo è pensato per fornire le conoscenze e gli strumenti necessari per aiutare i minori a comprendere l'Unione europea e il suo impatto sulla loro vita. Alla fine del corso, sarete in grado di aiutarli ad affrontare i temi legati all'UE e a impegnarsi maggiormente nelle questioni europee</a:t>
            </a:r>
            <a:r>
              <a:rPr lang="en-US" dirty="0"/>
              <a:t>."</a:t>
            </a:r>
          </a:p>
          <a:p>
            <a:endParaRPr lang="en-US" dirty="0"/>
          </a:p>
          <a:p>
            <a:r>
              <a:rPr lang="en-US" dirty="0"/>
              <a:t>📄 </a:t>
            </a:r>
            <a:r>
              <a:rPr lang="it-IT" dirty="0"/>
              <a:t>Spiegate ai partecipanti che la struttura consente sia la comprensione teorica che le strategie pratiche, concentrandosi su come possono fare da tutor ai minori su questi argomenti</a:t>
            </a:r>
            <a:r>
              <a:rPr lang="en-US" dirty="0"/>
              <a:t>.</a:t>
            </a:r>
          </a:p>
          <a:p>
            <a:endParaRPr lang="en-US" dirty="0"/>
          </a:p>
          <a:p>
            <a:r>
              <a:rPr lang="en-US" dirty="0"/>
              <a:t>🖈 </a:t>
            </a:r>
            <a:r>
              <a:rPr lang="en-US" dirty="0" err="1"/>
              <a:t>Discussione</a:t>
            </a:r>
            <a:r>
              <a:rPr lang="en-US" dirty="0"/>
              <a:t>:</a:t>
            </a:r>
          </a:p>
          <a:p>
            <a:r>
              <a:rPr lang="en-US" dirty="0"/>
              <a:t>"</a:t>
            </a:r>
            <a:r>
              <a:rPr lang="it-IT" dirty="0"/>
              <a:t>Guardando a questi quattro moduli, quale pensate sia il più importante nel vostro ruolo di mentori per i minori? Prendetevi qualche momento per riflettere sui contenuti e condividete i vostri pensieri</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L'obiettivo principale di questo corso è quello di fornire gli strumenti e le conoscenze necessarie per fornire ai minori informazioni sull'Unione europea. Uscirete da questo corso non solo con una comprensione più approfondita dell'UE, ma anche con competenze pratiche per coinvolgere ed educare i minori su questi argomenti. In questo modo, contribuirete a dare a questi giovani la possibilità di partecipare attivamente alla società europea.</a:t>
            </a:r>
            <a:r>
              <a:rPr lang="en-US" dirty="0"/>
              <a:t>."</a:t>
            </a:r>
          </a:p>
          <a:p>
            <a:endParaRPr lang="en-US" dirty="0"/>
          </a:p>
          <a:p>
            <a:r>
              <a:rPr lang="en-US" dirty="0"/>
              <a:t>🖈 </a:t>
            </a:r>
            <a:r>
              <a:rPr lang="en-US" dirty="0" err="1"/>
              <a:t>Domanda</a:t>
            </a:r>
            <a:r>
              <a:rPr lang="en-US" dirty="0"/>
              <a:t> per </a:t>
            </a:r>
            <a:r>
              <a:rPr lang="en-US" dirty="0" err="1"/>
              <a:t>i</a:t>
            </a:r>
            <a:r>
              <a:rPr lang="en-US" dirty="0"/>
              <a:t> </a:t>
            </a:r>
            <a:r>
              <a:rPr lang="en-US" dirty="0" err="1"/>
              <a:t>partecipanti</a:t>
            </a:r>
            <a:r>
              <a:rPr lang="en-US" dirty="0"/>
              <a:t>:</a:t>
            </a:r>
          </a:p>
          <a:p>
            <a:r>
              <a:rPr lang="en-US" dirty="0"/>
              <a:t>"</a:t>
            </a:r>
            <a:r>
              <a:rPr lang="it-IT" dirty="0"/>
              <a:t>Questi obiettivi di apprendimento corrispondono a ciò che vi aspettavate da questo corso? Quali sono le competenze o le conoscenze specifiche che vi sentite più entusiasti di sviluppare durante questa formazione?»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Ora inizieremo con il Modulo 1: Il quadro istituzionale dell'Unione europea. Questo modulo fornirà uno sguardo dettagliato alle principali istituzioni che compongono l'UE e al modo in cui lavorano insieme. Capire la struttura di queste istituzioni è fondamentale per comprendere il funzionamento dell'UE e l'impatto delle sue decisioni su tutti noi.</a:t>
            </a:r>
            <a:r>
              <a:rPr lang="en-US" dirty="0"/>
              <a:t>"</a:t>
            </a:r>
          </a:p>
          <a:p>
            <a:endParaRPr lang="en-US" dirty="0"/>
          </a:p>
          <a:p>
            <a:r>
              <a:rPr lang="en-US" dirty="0"/>
              <a:t>📄 </a:t>
            </a:r>
            <a:r>
              <a:rPr lang="it-IT" dirty="0"/>
              <a:t>Nell'introdurre questo modulo, sottolineate che una chiara comprensione del quadro istituzionale dell'UE è fondamentale per fornire ai minori un tutoraggio sul funzionamento dell'UE. Incoraggiate i partecipanti a pensare a come spiegare questi concetti ai giovani che potrebbero non conoscerli.</a:t>
            </a:r>
          </a:p>
          <a:p>
            <a:endParaRPr lang="en-US" dirty="0"/>
          </a:p>
          <a:p>
            <a:r>
              <a:rPr lang="en-US" dirty="0"/>
              <a:t>🖈 </a:t>
            </a:r>
            <a:r>
              <a:rPr lang="it-IT" dirty="0"/>
              <a:t>Prompt dell'attività (prima di passare alla diapositiva successiva)</a:t>
            </a:r>
            <a:r>
              <a:rPr lang="en-US" dirty="0"/>
              <a:t>:</a:t>
            </a:r>
          </a:p>
          <a:p>
            <a:r>
              <a:rPr lang="en-US" dirty="0"/>
              <a:t>"</a:t>
            </a:r>
            <a:r>
              <a:rPr lang="it-IT" dirty="0"/>
              <a:t>Prima di esplorare le istituzioni più importanti dell'UE, consideriamo quanto le conosciamo noi stessi. Qualcuno può citare brevemente alcune delle principali istituzioni dell'UE e le loro funzioni?</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Prima di iniziare la sessione di oggi, cominciamo con una semplice domanda: Che cos'è l'Unione europea? Voglio che pensiate alla prima cosa che vi viene in mente quando sentite parlare di “Unione europea”.</a:t>
            </a:r>
            <a:r>
              <a:rPr lang="en-US" dirty="0"/>
              <a:t>"</a:t>
            </a:r>
          </a:p>
          <a:p>
            <a:endParaRPr lang="en-US" dirty="0"/>
          </a:p>
          <a:p>
            <a:r>
              <a:rPr lang="en-US" dirty="0"/>
              <a:t>🖈 </a:t>
            </a:r>
            <a:r>
              <a:rPr lang="it-IT" dirty="0"/>
              <a:t>Promuovete i partecipanti: “Sentiamo alcune risposte, e non ci sono risposte sbagliate! Cosa vi viene in mente quando pensate all'Unione Europea?”.</a:t>
            </a:r>
          </a:p>
          <a:p>
            <a:endParaRPr lang="en-US" dirty="0"/>
          </a:p>
          <a:p>
            <a:r>
              <a:rPr lang="en-US" dirty="0"/>
              <a:t>📄 </a:t>
            </a:r>
            <a:r>
              <a:rPr lang="it-IT" dirty="0"/>
              <a:t>Incoraggiare le reazioni spontanee, consentendo ai partecipanti di condividere brevi risposte senza pensarci troppo. Raccogliere alcune idee per valutare la loro comprensione iniziale dell'UE. Questo può essere un buon modo per rompere il ghiaccio e vedere che cosa il gruppo associa all'UE: istituzioni, valori o anche stereotipi comuni.</a:t>
            </a:r>
          </a:p>
          <a:p>
            <a:endParaRPr lang="en-US" dirty="0"/>
          </a:p>
          <a:p>
            <a:r>
              <a:rPr lang="en-US" dirty="0"/>
              <a:t>🖈 </a:t>
            </a:r>
            <a:r>
              <a:rPr lang="en-US" dirty="0" err="1"/>
              <a:t>Facilitare</a:t>
            </a:r>
            <a:r>
              <a:rPr lang="en-US" dirty="0"/>
              <a:t> la </a:t>
            </a:r>
            <a:r>
              <a:rPr lang="en-US" dirty="0" err="1"/>
              <a:t>discussione</a:t>
            </a:r>
            <a:r>
              <a:rPr lang="en-US" dirty="0"/>
              <a:t>:</a:t>
            </a:r>
          </a:p>
          <a:p>
            <a:r>
              <a:rPr lang="en-US" dirty="0"/>
              <a:t>“</a:t>
            </a:r>
            <a:r>
              <a:rPr lang="it-IT" dirty="0"/>
              <a:t>Sentitevi liberi di condividere le vostre idee. Sentiamo alcune risposte.</a:t>
            </a:r>
            <a:r>
              <a:rPr lang="en-US" dirty="0"/>
              <a:t>”</a:t>
            </a:r>
          </a:p>
          <a:p>
            <a:endParaRPr lang="en-US" dirty="0"/>
          </a:p>
          <a:p>
            <a:r>
              <a:rPr lang="it-IT" dirty="0"/>
              <a:t>Chiedete a diversi partecipanti di condividere le loro risposte</a:t>
            </a:r>
            <a:r>
              <a:rPr lang="en-US" dirty="0"/>
              <a:t>.</a:t>
            </a:r>
          </a:p>
          <a:p>
            <a:r>
              <a:rPr lang="en-US" dirty="0"/>
              <a:t>“</a:t>
            </a:r>
            <a:r>
              <a:rPr lang="it-IT" dirty="0"/>
              <a:t>Alcuni di voi avranno detto che si tratta di un'unione economica, di un'alleanza politica o addirittura di un progetto di pace. Non ci sono risposte sbagliate e questa diversità di pensiero evidenzia la complessità dell'UE stessa.</a:t>
            </a:r>
            <a:r>
              <a:rPr lang="en-US" dirty="0"/>
              <a:t>”</a:t>
            </a:r>
          </a:p>
          <a:p>
            <a:endParaRPr lang="en-US" dirty="0"/>
          </a:p>
          <a:p>
            <a:r>
              <a:rPr lang="it-IT" dirty="0"/>
              <a:t>Se nessuno ne parla, sottolineate che “l'UE è un partenariato politico ed economico unico tra 27 Paesi europei, volto a promuovere la pace, la sicurezza e la prosperità condivisa”.</a:t>
            </a:r>
          </a:p>
          <a:p>
            <a:endParaRPr lang="en-US" dirty="0"/>
          </a:p>
          <a:p>
            <a:r>
              <a:rPr lang="en-US" dirty="0"/>
              <a:t>📄 </a:t>
            </a:r>
            <a:r>
              <a:rPr lang="it-IT" dirty="0"/>
              <a:t>Ulteriori spiegazioni (ulteriori informazioni per il formatore)</a:t>
            </a:r>
            <a:r>
              <a:rPr lang="en-US" dirty="0"/>
              <a:t>:</a:t>
            </a:r>
          </a:p>
          <a:p>
            <a:r>
              <a:rPr lang="it-IT" dirty="0"/>
              <a:t>L'UE, nata come progetto economico, si è trasformata in un'unione politica e culturale.</a:t>
            </a:r>
          </a:p>
          <a:p>
            <a:r>
              <a:rPr lang="it-IT" dirty="0"/>
              <a:t>Tra i valori fondamentali dell'UE vi sono la democrazia, i diritti umani e lo Stato di diritto, che approfondiremo nelle prossime sezioni.</a:t>
            </a:r>
          </a:p>
          <a:p>
            <a:r>
              <a:rPr lang="it-IT" dirty="0"/>
              <a:t>È importante ricordare che l'UE agisce anche come attore globale, lavorando su questioni come il cambiamento climatico, il commercio e la diplomazia internazionale.</a:t>
            </a:r>
          </a:p>
          <a:p>
            <a:endParaRPr lang="en-US" dirty="0"/>
          </a:p>
          <a:p>
            <a:r>
              <a:rPr lang="en-US" dirty="0"/>
              <a:t>🖈 </a:t>
            </a:r>
            <a:r>
              <a:rPr lang="en-US" dirty="0" err="1"/>
              <a:t>Domanda</a:t>
            </a:r>
            <a:r>
              <a:rPr lang="en-US" dirty="0"/>
              <a:t> di follow-up:</a:t>
            </a:r>
          </a:p>
          <a:p>
            <a:r>
              <a:rPr lang="en-US" dirty="0"/>
              <a:t>“</a:t>
            </a:r>
            <a:r>
              <a:rPr lang="it-IT" dirty="0"/>
              <a:t>Perché, secondo lei, i Paesi hanno scelto di collaborare in questo modo? Quali potrebbero essere i vantaggi di questo tipo di unione?”.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Ora che abbiamo condiviso i nostri pensieri su cosa sia l'Unione Europea, guardiamo un breve video che fornisce una chiara panoramica dell'UE: cos'è, cosa fa e chi la controlla.</a:t>
            </a:r>
            <a:r>
              <a:rPr lang="en-US" dirty="0"/>
              <a:t>"</a:t>
            </a:r>
          </a:p>
          <a:p>
            <a:endParaRPr lang="en-US" dirty="0"/>
          </a:p>
          <a:p>
            <a:r>
              <a:rPr lang="en-US" dirty="0"/>
              <a:t>📄 </a:t>
            </a:r>
            <a:r>
              <a:rPr lang="en-US" dirty="0" err="1"/>
              <a:t>Avvia</a:t>
            </a:r>
            <a:r>
              <a:rPr lang="en-US" dirty="0"/>
              <a:t> il video.</a:t>
            </a:r>
          </a:p>
          <a:p>
            <a:endParaRPr lang="en-US" dirty="0"/>
          </a:p>
          <a:p>
            <a:r>
              <a:rPr lang="it-IT" dirty="0"/>
              <a:t>Dopo la visione del video, è possibile utilizzare questa riflessione per rafforzare l'apprendimento</a:t>
            </a:r>
            <a:r>
              <a:rPr lang="en-US" dirty="0"/>
              <a:t>:</a:t>
            </a:r>
          </a:p>
          <a:p>
            <a:endParaRPr lang="en-US" dirty="0"/>
          </a:p>
          <a:p>
            <a:r>
              <a:rPr lang="en-US" dirty="0"/>
              <a:t>🖈 </a:t>
            </a:r>
            <a:r>
              <a:rPr lang="it-IT" dirty="0"/>
              <a:t>Chiedete ai partecipanti: “Avete imparato qualcosa di nuovo sull'UE dal video? C'è stato qualcosa di sorprendente o diverso dai vostri pensieri iniziali?”</a:t>
            </a:r>
          </a:p>
          <a:p>
            <a:endParaRPr lang="en-US" dirty="0"/>
          </a:p>
          <a:p>
            <a:r>
              <a:rPr lang="it-IT" dirty="0"/>
              <a:t>Questo vi aiuterà a passare senza problemi a discussioni più approfondite sulle istituzioni e sulle funzioni dell'UE. Potete guidare la conversazione verso le aree che i partecipanti trovano più rilevanti o sorprendenti in base al contenuto del video.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Questa diapositiva fornisce una panoramica visiva delle quattro istituzioni principali su cui ci concentreremo: il Parlamento europeo, il Consiglio europeo, la Commissione europea e la Corte di giustizia dell'UE. Ciascuna di esse svolge un ruolo cruciale nel funzionamento dell'Unione europea e le esamineremo più da vicino una per una.</a:t>
            </a:r>
            <a:r>
              <a:rPr lang="en-US" dirty="0"/>
              <a:t>"</a:t>
            </a:r>
          </a:p>
          <a:p>
            <a:endParaRPr lang="en-US" dirty="0"/>
          </a:p>
          <a:p>
            <a:r>
              <a:rPr lang="en-US" dirty="0"/>
              <a:t>📄 </a:t>
            </a:r>
            <a:r>
              <a:rPr lang="it-IT" dirty="0"/>
              <a:t>Fornire una breve sintesi del ruolo di ciascuna istituzione</a:t>
            </a:r>
            <a:r>
              <a:rPr lang="en-US" dirty="0"/>
              <a:t>:</a:t>
            </a:r>
          </a:p>
          <a:p>
            <a:endParaRPr lang="en-US" dirty="0"/>
          </a:p>
          <a:p>
            <a:r>
              <a:rPr lang="it-IT" dirty="0"/>
              <a:t>Parlamento europeo: Rappresenta i cittadini dell'UE ed esercita il potere legislativo.</a:t>
            </a:r>
          </a:p>
          <a:p>
            <a:r>
              <a:rPr lang="it-IT" dirty="0"/>
              <a:t>Commissione europea: Organo esecutivo responsabile della proposta e dell'attuazione delle leggi.</a:t>
            </a:r>
          </a:p>
          <a:p>
            <a:r>
              <a:rPr lang="it-IT" dirty="0"/>
              <a:t>Corte di giustizia dell'UE: Garantisce l'interpretazione e l'applicazione uniforme del diritto dell’UE.</a:t>
            </a:r>
          </a:p>
          <a:p>
            <a:r>
              <a:rPr lang="it-IT" dirty="0"/>
              <a:t>Consiglio europeo: Stabilisce la direzione politica dell’UE.</a:t>
            </a:r>
          </a:p>
          <a:p>
            <a:endParaRPr lang="en-US" dirty="0"/>
          </a:p>
          <a:p>
            <a:r>
              <a:rPr lang="en-US" dirty="0"/>
              <a:t>🖈 </a:t>
            </a:r>
            <a:r>
              <a:rPr lang="en-US" dirty="0" err="1"/>
              <a:t>Domanda</a:t>
            </a:r>
            <a:r>
              <a:rPr lang="en-US" dirty="0"/>
              <a:t> per </a:t>
            </a:r>
            <a:r>
              <a:rPr lang="en-US" dirty="0" err="1"/>
              <a:t>i</a:t>
            </a:r>
            <a:r>
              <a:rPr lang="en-US" dirty="0"/>
              <a:t> </a:t>
            </a:r>
            <a:r>
              <a:rPr lang="en-US" dirty="0" err="1"/>
              <a:t>partecipanti</a:t>
            </a:r>
            <a:r>
              <a:rPr lang="en-US" dirty="0"/>
              <a:t>:</a:t>
            </a:r>
          </a:p>
          <a:p>
            <a:r>
              <a:rPr lang="en-US" dirty="0"/>
              <a:t>"</a:t>
            </a:r>
            <a:r>
              <a:rPr lang="it-IT" dirty="0"/>
              <a:t>Quale di queste istituzioni ritiene abbia il maggior impatto sulla vita quotidiana dei cittadini? Perché?”</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Il Parlamento europeo rappresenta i cittadini dell'UE. I suoi membri sono eletti direttamente ogni cinque anni, il che lo rende un elemento chiave della democrazia dell'UE. Il ruolo legislativo del Parlamento comprende la codecisione con il Consiglio dell'UE, garantendo che sia i cittadini che i governi nazionali abbiano voce in capitolo sulle leggi dell'UE.</a:t>
            </a:r>
            <a:r>
              <a:rPr lang="en-US" dirty="0"/>
              <a:t>"</a:t>
            </a:r>
          </a:p>
          <a:p>
            <a:endParaRPr lang="en-US" dirty="0"/>
          </a:p>
          <a:p>
            <a:r>
              <a:rPr lang="en-US" dirty="0"/>
              <a:t>📄 </a:t>
            </a:r>
            <a:r>
              <a:rPr lang="it-IT" dirty="0"/>
              <a:t>Utilizzate questo esempio di una recente legislazione approvata dal Parlamento europeo per mostrare la sua influenza sulla vita quotidiana.</a:t>
            </a:r>
            <a:r>
              <a:rPr lang="en-US" dirty="0"/>
              <a:t>:</a:t>
            </a:r>
          </a:p>
          <a:p>
            <a:endParaRPr lang="en-US" dirty="0"/>
          </a:p>
          <a:p>
            <a:r>
              <a:rPr lang="en-US" dirty="0"/>
              <a:t>"</a:t>
            </a:r>
            <a:r>
              <a:rPr lang="it-IT" dirty="0"/>
              <a:t>Il Parlamento europeo svolge un ruolo cruciale nella definizione delle leggi che influiscono sulla vita quotidiana dei cittadini dell'UE. Un esempio recente è la legge sui servizi digitali (DSA), approvata nel 2022. Questa legge mira a rendere il mondo online uno spazio più sicuro e più equo per tutti. Introduce misure per combattere i contenuti illegali online, promuovere la trasparenza e proteggere la privacy degli utenti. Ad esempio, piattaforme come Facebook o YouTube devono ora assumersi maggiori responsabilità per i contenuti dannosi pubblicati dagli utenti. Questa legislazione dimostra come il Parlamento europeo possa regolamentare lo spazio digitale per milioni di europei.</a:t>
            </a:r>
            <a:r>
              <a:rPr lang="en-US" dirty="0"/>
              <a:t>"</a:t>
            </a:r>
          </a:p>
          <a:p>
            <a:endParaRPr lang="en-US" dirty="0"/>
          </a:p>
          <a:p>
            <a:r>
              <a:rPr lang="en-US" dirty="0"/>
              <a:t>🖈 </a:t>
            </a:r>
            <a:r>
              <a:rPr lang="en-US" dirty="0" err="1"/>
              <a:t>Domanda</a:t>
            </a:r>
            <a:r>
              <a:rPr lang="en-US" dirty="0"/>
              <a:t> di </a:t>
            </a:r>
            <a:r>
              <a:rPr lang="en-US" dirty="0" err="1"/>
              <a:t>riflessione</a:t>
            </a:r>
            <a:r>
              <a:rPr lang="en-US" dirty="0"/>
              <a:t>:</a:t>
            </a:r>
          </a:p>
          <a:p>
            <a:r>
              <a:rPr lang="en-US" dirty="0"/>
              <a:t>"</a:t>
            </a:r>
            <a:r>
              <a:rPr lang="it-IT" dirty="0"/>
              <a:t>Riesci a pensare a un modo in cui questa legge potrebbe influenzare te o qualcuno che conosci quando usi i social media o le piattaforme online?”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La Commissione europea è il braccio esecutivo dell'UE e definisce le politiche che hanno un impatto su tutti i 27 Stati membri. Propone nuove leggi, attua le decisioni e garantisce l'applicazione uniforme della legislazione dell'UE in tutti gli Stati membri. La Commissione gestisce anche le operazioni quotidiane, dalla gestione del bilancio dell'UE alla rappresentanza dell'UE a livello internazionale.</a:t>
            </a:r>
            <a:r>
              <a:rPr lang="en-US" dirty="0"/>
              <a:t>"</a:t>
            </a:r>
          </a:p>
          <a:p>
            <a:endParaRPr lang="en-US" dirty="0"/>
          </a:p>
          <a:p>
            <a:r>
              <a:rPr lang="en-US" dirty="0"/>
              <a:t>📄 </a:t>
            </a:r>
            <a:r>
              <a:rPr lang="it-IT" dirty="0"/>
              <a:t>Utilizzate questo esempio per spiegare l'influenza della Commissione</a:t>
            </a:r>
            <a:r>
              <a:rPr lang="en-US" dirty="0"/>
              <a:t>:</a:t>
            </a:r>
          </a:p>
          <a:p>
            <a:r>
              <a:rPr lang="en-US" dirty="0"/>
              <a:t>"</a:t>
            </a:r>
            <a:r>
              <a:rPr lang="it-IT" dirty="0"/>
              <a:t>Uno dei programmi di punta della Commissione è Erasmus+, che ha dato a milioni di europei l'opportunità di studiare, lavorare o fare volontariato all'estero. Inoltre, il Green Deal europeo, guidato dalla Commissione, è al centro degli sforzi dell'Europa per diventare il primo continente neutrale dal punto di vista climatico entro il 2050, concentrandosi sulla sostenibilità nei trasporti, nell'energia e nell'agricoltura.</a:t>
            </a:r>
            <a:r>
              <a:rPr lang="en-US" dirty="0"/>
              <a:t>"</a:t>
            </a:r>
          </a:p>
          <a:p>
            <a:endParaRPr lang="en-US" dirty="0"/>
          </a:p>
          <a:p>
            <a:r>
              <a:rPr lang="en-US" dirty="0"/>
              <a:t>🖈 Prompt </a:t>
            </a:r>
            <a:r>
              <a:rPr lang="en-US" dirty="0" err="1"/>
              <a:t>dell'attività</a:t>
            </a:r>
            <a:r>
              <a:rPr lang="en-US" dirty="0"/>
              <a:t>:</a:t>
            </a:r>
          </a:p>
          <a:p>
            <a:r>
              <a:rPr lang="en-US" dirty="0"/>
              <a:t>"</a:t>
            </a:r>
            <a:r>
              <a:rPr lang="it-IT" dirty="0"/>
              <a:t>Pensate a come il Green Deal europeo o il programma Erasmus+ potrebbero avere un impatto sul futuro dei giovani, soprattutto di quelli che non hanno mai avuto l'opportunità di viaggiare o studiare all'estero. Come pensate che questi programmi possano giovare al vostro Paese o alla vostra comunità?</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La Corte di giustizia dell'UE garantisce l'applicazione uniforme del diritto comunitario in tutti gli Stati membri. Se un Paese o un'istituzione dell'UE viola la legge, la CGUE ha il potere di intervenire e garantire il rispetto delle norme.</a:t>
            </a:r>
            <a:r>
              <a:rPr lang="en-US" dirty="0"/>
              <a:t>"</a:t>
            </a:r>
          </a:p>
          <a:p>
            <a:endParaRPr lang="en-US" dirty="0"/>
          </a:p>
          <a:p>
            <a:r>
              <a:rPr lang="en-US" dirty="0"/>
              <a:t>📄 </a:t>
            </a:r>
            <a:r>
              <a:rPr lang="it-IT" dirty="0"/>
              <a:t>Utilizzare un esempio reale, come le sentenze sul GDPR, per mostrare come la CGUE influisce sui diritti dei cittadini</a:t>
            </a:r>
            <a:r>
              <a:rPr lang="en-US" dirty="0"/>
              <a:t>.</a:t>
            </a:r>
          </a:p>
          <a:p>
            <a:r>
              <a:rPr lang="en-US" dirty="0"/>
              <a:t>Per </a:t>
            </a:r>
            <a:r>
              <a:rPr lang="en-US" dirty="0" err="1"/>
              <a:t>esempio</a:t>
            </a:r>
            <a:r>
              <a:rPr lang="en-US" dirty="0"/>
              <a:t>:</a:t>
            </a:r>
          </a:p>
          <a:p>
            <a:r>
              <a:rPr lang="en-US" dirty="0"/>
              <a:t>"</a:t>
            </a:r>
            <a:r>
              <a:rPr lang="it-IT" dirty="0"/>
              <a:t>Nel 2024, la CGUE ha emesso una sentenza storica in merito alle violazioni del GDPR (Regolamento generale sulla protezione dei dati), in cui una grande azienda tecnologica è stata multata per non aver ottenuto il consenso esplicito degli utenti all'utilizzo dei dati personali. Questa decisione ha rafforzato i diritti dei cittadini alla privacy e alla protezione dei dati in tutta l'UE. È un esempio di come le sentenze della Corte abbiano un impatto non solo sulle aziende, ma anche sul modo in cui vengono gestiti i dati personali dei cittadini dell'UE.</a:t>
            </a:r>
            <a:r>
              <a:rPr lang="en-US" dirty="0"/>
              <a:t>"</a:t>
            </a:r>
          </a:p>
          <a:p>
            <a:endParaRPr lang="en-US" dirty="0"/>
          </a:p>
          <a:p>
            <a:r>
              <a:rPr lang="en-US" dirty="0"/>
              <a:t>🖈 Prompt </a:t>
            </a:r>
            <a:r>
              <a:rPr lang="en-US" dirty="0" err="1"/>
              <a:t>dell'attività</a:t>
            </a:r>
            <a:r>
              <a:rPr lang="en-US" dirty="0"/>
              <a:t>:</a:t>
            </a:r>
          </a:p>
          <a:p>
            <a:r>
              <a:rPr lang="en-US" dirty="0"/>
              <a:t>"</a:t>
            </a:r>
            <a:r>
              <a:rPr lang="it-IT" dirty="0"/>
              <a:t>Come pensate che questa sentenza possa cambiare il modo in cui le aziende interagiscono con i vostri dati personali? Avete notato cambiamenti nelle politiche sulla privacy di app e siti web?”</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Il Consiglio europeo è composto dai capi di Stato o di governo dei Paesi membri dell'UE. Fornisce all'UE la direzione politica generale e le priorità, ma non approva leggi. Il Consiglio europeo è spesso coinvolto nella definizione di importanti decisioni politiche, in particolare in tempi di crisi o nella definizione di obiettivi a lungo termine.</a:t>
            </a:r>
            <a:r>
              <a:rPr lang="en-US" dirty="0"/>
              <a:t>"</a:t>
            </a:r>
          </a:p>
          <a:p>
            <a:endParaRPr lang="en-US" dirty="0"/>
          </a:p>
          <a:p>
            <a:r>
              <a:rPr lang="en-US" dirty="0"/>
              <a:t>📄 </a:t>
            </a:r>
            <a:r>
              <a:rPr lang="en-US" dirty="0" err="1"/>
              <a:t>Esempio</a:t>
            </a:r>
            <a:r>
              <a:rPr lang="en-US" dirty="0"/>
              <a:t> di </a:t>
            </a:r>
            <a:r>
              <a:rPr lang="en-US" dirty="0" err="1"/>
              <a:t>evidenziazione</a:t>
            </a:r>
            <a:r>
              <a:rPr lang="en-US" dirty="0"/>
              <a:t>:</a:t>
            </a:r>
          </a:p>
          <a:p>
            <a:r>
              <a:rPr lang="en-US" dirty="0"/>
              <a:t>"</a:t>
            </a:r>
            <a:r>
              <a:rPr lang="it-IT" dirty="0"/>
              <a:t>Negli ultimi anni, il Consiglio europeo ha svolto un ruolo cruciale nel decidere la risposta dell'UE alla pandemia COVID-19. Ha influenzato le decisioni chiave relative al piano di ripresa dell'UE, un pacchetto di sostegno finanziario per aiutare gli Stati membri a ricostruirsi dopo la pandemia. Il Consiglio europeo ha anche deciso l'approccio generale alla sicurezza energetica in risposta alla guerra in Ucraina.</a:t>
            </a:r>
            <a:r>
              <a:rPr lang="en-US" dirty="0"/>
              <a:t>"</a:t>
            </a:r>
          </a:p>
          <a:p>
            <a:endParaRPr lang="en-US" dirty="0"/>
          </a:p>
          <a:p>
            <a:r>
              <a:rPr lang="en-US" dirty="0"/>
              <a:t>🖈 </a:t>
            </a:r>
            <a:r>
              <a:rPr lang="en-US" dirty="0" err="1"/>
              <a:t>Domanda</a:t>
            </a:r>
            <a:r>
              <a:rPr lang="en-US" dirty="0"/>
              <a:t> per </a:t>
            </a:r>
            <a:r>
              <a:rPr lang="en-US" dirty="0" err="1"/>
              <a:t>i</a:t>
            </a:r>
            <a:r>
              <a:rPr lang="en-US" dirty="0"/>
              <a:t> </a:t>
            </a:r>
            <a:r>
              <a:rPr lang="en-US" dirty="0" err="1"/>
              <a:t>partecipanti</a:t>
            </a:r>
            <a:r>
              <a:rPr lang="en-US" dirty="0"/>
              <a:t>:</a:t>
            </a:r>
          </a:p>
          <a:p>
            <a:r>
              <a:rPr lang="en-US" dirty="0"/>
              <a:t>"</a:t>
            </a:r>
            <a:r>
              <a:rPr lang="it-IT" dirty="0"/>
              <a:t>Le viene in mente un esempio di una decisione politica importante che il Consiglio europeo ha influenzato?</a:t>
            </a:r>
            <a:r>
              <a:rPr lang="en-US" dirty="0"/>
              <a:t>"</a:t>
            </a:r>
          </a:p>
          <a:p>
            <a:endParaRPr lang="en-US" dirty="0"/>
          </a:p>
          <a:p>
            <a:r>
              <a:rPr lang="it-IT" dirty="0"/>
              <a:t>Esempi per guidare i partecipanti</a:t>
            </a:r>
            <a:r>
              <a:rPr lang="en-US" dirty="0"/>
              <a:t>:</a:t>
            </a:r>
          </a:p>
          <a:p>
            <a:pPr marL="171450" indent="-171450">
              <a:buFontTx/>
              <a:buChar char="-"/>
            </a:pPr>
            <a:r>
              <a:rPr lang="it-IT" dirty="0"/>
              <a:t>La decisione sui negoziati per la Brexit e la definizione delle linee guida per l'uscita del Regno Unito dall’UE.</a:t>
            </a:r>
          </a:p>
          <a:p>
            <a:pPr marL="171450" indent="-171450">
              <a:buFontTx/>
              <a:buChar char="-"/>
            </a:pPr>
            <a:r>
              <a:rPr lang="it-IT" dirty="0"/>
              <a:t>Definizione della posizione dell'UE sugli obiettivi climatici nell'ambito del Green Deal europeo, in cui il Consiglio europeo si è impegnato a garantire la neutralità climatica entro il 2050.</a:t>
            </a:r>
          </a:p>
          <a:p>
            <a:pPr marL="171450" indent="-171450">
              <a:buFontTx/>
              <a:buChar char="-"/>
            </a:pPr>
            <a:r>
              <a:rPr lang="it-IT" dirty="0"/>
              <a:t>Risposta alla crisi ucraina, compresa la definizione di sanzioni contro la Russia e di politiche energetiche per ridurre la dipendenza dal gas russo.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Fermiamoci un attimo per chiarire un punto importante. Ci sono tre istituzioni che sembrano simili ma hanno ruoli molto diversi.</a:t>
            </a:r>
            <a:r>
              <a:rPr lang="en-US" dirty="0"/>
              <a:t>"</a:t>
            </a:r>
          </a:p>
          <a:p>
            <a:endParaRPr lang="en-US" dirty="0"/>
          </a:p>
          <a:p>
            <a:r>
              <a:rPr lang="en-US" dirty="0"/>
              <a:t>📄 </a:t>
            </a:r>
            <a:r>
              <a:rPr lang="it-IT" dirty="0"/>
              <a:t>Spiegate le differenze tra queste tre istituzioni</a:t>
            </a:r>
            <a:r>
              <a:rPr lang="en-US" dirty="0"/>
              <a:t>:</a:t>
            </a:r>
          </a:p>
          <a:p>
            <a:r>
              <a:rPr lang="en-US" dirty="0"/>
              <a:t>Consiglio </a:t>
            </a:r>
            <a:r>
              <a:rPr lang="en-US" dirty="0" err="1"/>
              <a:t>Europeo</a:t>
            </a:r>
            <a:r>
              <a:rPr lang="en-US" dirty="0"/>
              <a:t>:</a:t>
            </a:r>
          </a:p>
          <a:p>
            <a:r>
              <a:rPr lang="en-US" dirty="0"/>
              <a:t>"</a:t>
            </a:r>
            <a:r>
              <a:rPr lang="it-IT" dirty="0"/>
              <a:t>Il Consiglio europeo si riunisce almeno quattro volte l'anno e queste riunioni sono spesso chiamate “vertici dell'UE”. Il presidente del Consiglio europeo viene eletto per un mandato di due anni e mezzo e questo organo ha un ruolo cruciale nella gestione delle crisi che riguardano l'</a:t>
            </a:r>
            <a:r>
              <a:rPr lang="it-IT" dirty="0" err="1"/>
              <a:t>UE.”“Una</a:t>
            </a:r>
            <a:r>
              <a:rPr lang="it-IT" dirty="0"/>
              <a:t> distinzione importante è che, pur stabilendo una direzione generale, non si occupa della gestione quotidiana o dell'approvazione delle leggi.”</a:t>
            </a:r>
          </a:p>
          <a:p>
            <a:endParaRPr lang="en-US" dirty="0"/>
          </a:p>
          <a:p>
            <a:r>
              <a:rPr lang="en-US" dirty="0"/>
              <a:t>Consiglio </a:t>
            </a:r>
            <a:r>
              <a:rPr lang="en-US" dirty="0" err="1"/>
              <a:t>dell’UE</a:t>
            </a:r>
            <a:r>
              <a:rPr lang="en-US" dirty="0"/>
              <a:t>:</a:t>
            </a:r>
          </a:p>
          <a:p>
            <a:r>
              <a:rPr lang="it-IT" dirty="0"/>
              <a:t>”Conosciuta anche come “Consiglio dei Ministri”, questa istituzione rappresenta i governi nazionali e cambia la sua configurazione a seconda della questione in discussione. Ad esempio, se il tema è l'agricoltura, si riuniscono i ministri dell'Agricoltura di ogni Stato membro. Condivide la responsabilità di legiferare con il Parlamento europeo”.</a:t>
            </a:r>
          </a:p>
          <a:p>
            <a:r>
              <a:rPr lang="it-IT" dirty="0"/>
              <a:t>“Il Consiglio lavora sotto la cosiddetta presidenza di turno, ovvero ogni sei mesi viene presieduto da un paese diverso dell'UE”.</a:t>
            </a:r>
          </a:p>
          <a:p>
            <a:endParaRPr lang="en-US" dirty="0"/>
          </a:p>
          <a:p>
            <a:r>
              <a:rPr lang="en-US" dirty="0"/>
              <a:t>Consiglio </a:t>
            </a:r>
            <a:r>
              <a:rPr lang="en-US" dirty="0" err="1"/>
              <a:t>d’Europa</a:t>
            </a:r>
            <a:r>
              <a:rPr lang="en-US" dirty="0"/>
              <a:t>:</a:t>
            </a:r>
          </a:p>
          <a:p>
            <a:r>
              <a:rPr lang="it-IT" dirty="0"/>
              <a:t>“Il risultato più noto del Consiglio d'Europa è la Convenzione europea dei diritti dell'uomo, che ha istituito la Corte europea dei diritti dell'uomo (CEDU). La Corte esamina i casi di presunte violazioni dei diritti umani e svolge un ruolo chiave nel sostenere la democrazia in Europa”.</a:t>
            </a:r>
          </a:p>
          <a:p>
            <a:r>
              <a:rPr lang="it-IT" dirty="0"/>
              <a:t>“Si noti che il Consiglio d'Europa è antecedente all'UE e comprende Paesi che non sono membri dell'UE, sottolineando il suo più ampio raggio d'azione al di là dell’UE”.</a:t>
            </a:r>
          </a:p>
          <a:p>
            <a:endParaRPr lang="en-US" dirty="0"/>
          </a:p>
          <a:p>
            <a:r>
              <a:rPr lang="en-US" dirty="0"/>
              <a:t>🖈 </a:t>
            </a:r>
            <a:r>
              <a:rPr lang="en-US" dirty="0" err="1"/>
              <a:t>Riflessioni</a:t>
            </a:r>
            <a:r>
              <a:rPr lang="en-US" dirty="0"/>
              <a:t>:</a:t>
            </a:r>
          </a:p>
          <a:p>
            <a:r>
              <a:rPr lang="en-US" dirty="0"/>
              <a:t>“</a:t>
            </a:r>
            <a:r>
              <a:rPr lang="it-IT" dirty="0"/>
              <a:t>Le viene in mente qualche esempio specifico in cui è importante conoscere la differenza tra queste istituzioni? Perché secondo voi c'è così tanta confusione tra di loro?”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In questa diapositiva presentiamo il flusso delle leggi e delle decisioni dell'Unione europea. Il processo inizia con la Commissione europea, che propone una nuova legislazione. Da lì, la proposta viene esaminata dal Parlamento europeo, che rappresenta i cittadini, e dal Consiglio dell'UE, che rappresenta gli Stati membri. Questi ultimi possono negoziare, modificare e devono concordare una versione finale comune prima che la legge possa essere adottata.</a:t>
            </a:r>
            <a:r>
              <a:rPr lang="en-US" dirty="0"/>
              <a:t>"</a:t>
            </a:r>
          </a:p>
          <a:p>
            <a:endParaRPr lang="en-US" dirty="0"/>
          </a:p>
          <a:p>
            <a:r>
              <a:rPr lang="en-US" dirty="0"/>
              <a:t>📄 </a:t>
            </a:r>
            <a:r>
              <a:rPr lang="it-IT" dirty="0"/>
              <a:t>Sottolineate come questo processo garantisca la rappresentanza democratica e l'inclusione dei governi nazionali nel processo legislativo. Si può fare riferimento al diagramma per guidare i partecipanti attraverso le fasi</a:t>
            </a:r>
            <a:r>
              <a:rPr lang="en-US" dirty="0"/>
              <a:t>.</a:t>
            </a:r>
          </a:p>
          <a:p>
            <a:endParaRPr lang="en-US" dirty="0"/>
          </a:p>
          <a:p>
            <a:r>
              <a:rPr lang="en-US" dirty="0"/>
              <a:t>🖈 </a:t>
            </a:r>
            <a:r>
              <a:rPr lang="en-US" dirty="0" err="1"/>
              <a:t>Domanda</a:t>
            </a:r>
            <a:r>
              <a:rPr lang="en-US" dirty="0"/>
              <a:t> di </a:t>
            </a:r>
            <a:r>
              <a:rPr lang="en-US" dirty="0" err="1"/>
              <a:t>discussione</a:t>
            </a:r>
            <a:r>
              <a:rPr lang="en-US" dirty="0"/>
              <a:t>:</a:t>
            </a:r>
          </a:p>
          <a:p>
            <a:r>
              <a:rPr lang="en-US" dirty="0"/>
              <a:t>"</a:t>
            </a:r>
            <a:r>
              <a:rPr lang="it-IT" dirty="0"/>
              <a:t>Quali sono, secondo lei, i vantaggi del coinvolgimento di più istituzioni nel processo legislativo</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Questa diapositiva illustra i tre principali processi decisionali dell'UE: la procedura legislativa ordinaria, la procedura di consultazione e la procedura di approvazione. Ognuno di essi ha un ruolo specifico, a seconda dell'area politica, e garantisce che le decisioni siano prese in modo efficiente e democratico.</a:t>
            </a:r>
            <a:r>
              <a:rPr lang="en-US" dirty="0"/>
              <a:t>"</a:t>
            </a:r>
          </a:p>
          <a:p>
            <a:endParaRPr lang="en-US" dirty="0"/>
          </a:p>
          <a:p>
            <a:r>
              <a:rPr lang="en-US" dirty="0"/>
              <a:t>📄 </a:t>
            </a:r>
            <a:r>
              <a:rPr lang="it-IT" dirty="0"/>
              <a:t>Utilizzate casi di studio o esempi reali di leggi approvate utilizzando ciascuna di queste procedure per rendere il contenuto più coinvolgente. Evidenziare l'importanza dei controlli e degli equilibri democratici, nonché il modo in cui queste procedure contribuiscono alla governance dell'UE.</a:t>
            </a:r>
            <a:r>
              <a:rPr lang="en-US" dirty="0"/>
              <a:t>.</a:t>
            </a:r>
          </a:p>
          <a:p>
            <a:endParaRPr lang="en-US" dirty="0"/>
          </a:p>
          <a:p>
            <a:r>
              <a:rPr lang="en-US" dirty="0"/>
              <a:t>📄 </a:t>
            </a:r>
            <a:r>
              <a:rPr lang="it-IT" dirty="0"/>
              <a:t>Esempi reali di leggi approvate con le tre procedure</a:t>
            </a:r>
            <a:r>
              <a:rPr lang="en-US" dirty="0"/>
              <a:t>:</a:t>
            </a:r>
          </a:p>
          <a:p>
            <a:endParaRPr lang="en-US" dirty="0"/>
          </a:p>
          <a:p>
            <a:r>
              <a:rPr lang="en-US" dirty="0"/>
              <a:t>1. </a:t>
            </a:r>
            <a:r>
              <a:rPr lang="it-IT" dirty="0"/>
              <a:t>Procedura legislativa ordinaria - Regolamento generale sulla protezione dei dati (GDPR)</a:t>
            </a:r>
            <a:r>
              <a:rPr lang="en-US" dirty="0"/>
              <a:t>:</a:t>
            </a:r>
          </a:p>
          <a:p>
            <a:r>
              <a:rPr lang="it-IT" dirty="0"/>
              <a:t>Questo regolamento fondamentale è stato approvato attraverso la procedura legislativa ordinaria, dove il Parlamento europeo e il Consiglio dell'UE hanno entrambi approvato il testo finale. Il GDPR ha avuto un impatto massiccio sui diritti alla privacy in tutta Europa</a:t>
            </a:r>
            <a:r>
              <a:rPr lang="en-US" dirty="0"/>
              <a:t>.</a:t>
            </a:r>
          </a:p>
          <a:p>
            <a:endParaRPr lang="en-US" dirty="0"/>
          </a:p>
          <a:p>
            <a:r>
              <a:rPr lang="en-US" dirty="0"/>
              <a:t>2. </a:t>
            </a:r>
            <a:r>
              <a:rPr lang="it-IT" dirty="0"/>
              <a:t>Procedura di consultazione - Riforma della politica agricola comune (PAC)</a:t>
            </a:r>
            <a:r>
              <a:rPr lang="en-US" dirty="0"/>
              <a:t>:</a:t>
            </a:r>
          </a:p>
          <a:p>
            <a:r>
              <a:rPr lang="it-IT" dirty="0"/>
              <a:t>Sebbene il Parlamento possa solo fornire un parere nell'ambito di questa procedura, il suo processo di consultazione ha contribuito a definire le riforme della politica agricola in tutta l'UE. La decisione finale spetta al Consiglio.</a:t>
            </a:r>
          </a:p>
          <a:p>
            <a:endParaRPr lang="en-US" dirty="0"/>
          </a:p>
          <a:p>
            <a:r>
              <a:rPr lang="en-US" dirty="0"/>
              <a:t>3. </a:t>
            </a:r>
            <a:r>
              <a:rPr lang="it-IT" dirty="0"/>
              <a:t>Procedura di consenso - Accordo commerciale e di cooperazione UE-Regno Unito</a:t>
            </a:r>
            <a:r>
              <a:rPr lang="en-US" dirty="0"/>
              <a:t>:</a:t>
            </a:r>
          </a:p>
          <a:p>
            <a:r>
              <a:rPr lang="it-IT" dirty="0"/>
              <a:t>Dopo la Brexit, il Parlamento europeo ha dovuto dare il suo consenso a questo accordo cruciale prima di poterlo ratificare, dimostrando come il ruolo del Parlamento contribuisca a garantire la responsabilità democratica</a:t>
            </a:r>
            <a:r>
              <a:rPr lang="en-US" dirty="0"/>
              <a:t>.</a:t>
            </a:r>
          </a:p>
          <a:p>
            <a:endParaRPr lang="en-US" dirty="0"/>
          </a:p>
          <a:p>
            <a:endParaRPr lang="en-US" dirty="0"/>
          </a:p>
          <a:p>
            <a:r>
              <a:rPr lang="en-US" dirty="0"/>
              <a:t>🖈 </a:t>
            </a:r>
            <a:r>
              <a:rPr lang="en-US" dirty="0" err="1"/>
              <a:t>Domanda</a:t>
            </a:r>
            <a:r>
              <a:rPr lang="en-US" dirty="0"/>
              <a:t> di </a:t>
            </a:r>
            <a:r>
              <a:rPr lang="en-US" dirty="0" err="1"/>
              <a:t>riflessione</a:t>
            </a:r>
            <a:r>
              <a:rPr lang="en-US" dirty="0"/>
              <a:t>:</a:t>
            </a:r>
          </a:p>
          <a:p>
            <a:r>
              <a:rPr lang="en-US" dirty="0"/>
              <a:t>"</a:t>
            </a:r>
            <a:r>
              <a:rPr lang="it-IT" dirty="0"/>
              <a:t>Perché, secondo lei, l'UE utilizza procedure diverse per i vari tipi di legislazione?”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Passiamo ora al Modulo 2, dove esploreremo i valori e gli obiettivi fondamentali dell'Unione europea. La comprensione di questi principi ci permetterà di capire cosa rappresenta l'UE e come le sue politiche e azioni sono guidate da questi valori.</a:t>
            </a:r>
            <a:r>
              <a:rPr lang="en-US" dirty="0"/>
              <a:t>"</a:t>
            </a:r>
          </a:p>
          <a:p>
            <a:endParaRPr lang="en-US" dirty="0"/>
          </a:p>
          <a:p>
            <a:r>
              <a:rPr lang="en-US" dirty="0"/>
              <a:t>📄 </a:t>
            </a:r>
            <a:r>
              <a:rPr lang="it-IT" dirty="0"/>
              <a:t>Si può passare senza problemi dal Modulo 1 sottolineando come le istituzioni dell'UE operino all'interno di un quadro che si fonda su questi valori e obiettivi condivisi</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In questa diapositiva presentiamo i valori fondamentali dell'Unione europea. Questi principi garantiscono che l'UE operi come una forza per il bene sia a livello interno che globale, promuovendo la pace, i diritti umani e l'uguaglianza. Questi valori sono condivisi da tutti gli Stati membri e devono essere rispettati da qualsiasi Paese che desideri aderire all'UE.</a:t>
            </a:r>
            <a:r>
              <a:rPr lang="en-US" dirty="0"/>
              <a:t>"</a:t>
            </a:r>
          </a:p>
          <a:p>
            <a:endParaRPr lang="en-US" dirty="0"/>
          </a:p>
          <a:p>
            <a:r>
              <a:rPr lang="en-US" dirty="0"/>
              <a:t>📄 </a:t>
            </a:r>
            <a:r>
              <a:rPr lang="it-IT" dirty="0"/>
              <a:t>Introducete questo argomento mostrando come questi valori siano alla base del processo decisionale dell'UE e del suo funzionamento complessivo. Potete chiedere ai partecipanti quali sono, secondo loro, i valori più importanti per una forte unione di nazioni.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Qui approfondiamo tre dei valori fondamentali: dignità umana, libertà e democrazia. Questi valori garantiscono il rispetto dei diritti e delle libertà di ogni persona, assicurando che l'UE rimanga un faro di governance democratica sia all'interno che all'esterno.</a:t>
            </a:r>
            <a:r>
              <a:rPr lang="en-US" dirty="0"/>
              <a:t>"</a:t>
            </a:r>
          </a:p>
          <a:p>
            <a:endParaRPr lang="en-US" dirty="0"/>
          </a:p>
          <a:p>
            <a:r>
              <a:rPr lang="en-US" dirty="0"/>
              <a:t>🖈 </a:t>
            </a:r>
            <a:r>
              <a:rPr lang="it-IT" dirty="0"/>
              <a:t>Attività di discussione: Chiedete ai partecipanti di pensare a esempi in cui questi valori possono essere stati messi in discussione all'interno dell'UE o a livello globale. Come l'UE affronta queste sfide</a:t>
            </a:r>
            <a:r>
              <a:rPr lang="en-US" dirty="0"/>
              <a:t>?</a:t>
            </a:r>
          </a:p>
          <a:p>
            <a:endParaRPr lang="en-US" dirty="0"/>
          </a:p>
          <a:p>
            <a:r>
              <a:rPr lang="en-US" dirty="0"/>
              <a:t>📄</a:t>
            </a:r>
            <a:r>
              <a:rPr lang="it-IT" dirty="0"/>
              <a:t>Note per guidare la discussione</a:t>
            </a:r>
            <a:r>
              <a:rPr lang="en-US" dirty="0"/>
              <a:t>:</a:t>
            </a:r>
          </a:p>
          <a:p>
            <a:r>
              <a:rPr lang="en-US" dirty="0"/>
              <a:t>☺"</a:t>
            </a:r>
            <a:r>
              <a:rPr lang="it-IT" dirty="0"/>
              <a:t>Esploriamo alcuni esempi in cui valori fondamentali come la dignità umana, la libertà e la democrazia sono stati messi in discussione:</a:t>
            </a:r>
            <a:r>
              <a:rPr lang="en-US" dirty="0"/>
              <a:t>"</a:t>
            </a:r>
          </a:p>
          <a:p>
            <a:endParaRPr lang="en-US" dirty="0"/>
          </a:p>
          <a:p>
            <a:r>
              <a:rPr lang="en-US" dirty="0"/>
              <a:t>1. </a:t>
            </a:r>
            <a:r>
              <a:rPr lang="en-US" dirty="0" err="1"/>
              <a:t>Dignità</a:t>
            </a:r>
            <a:r>
              <a:rPr lang="en-US" dirty="0"/>
              <a:t> Umana:</a:t>
            </a:r>
          </a:p>
          <a:p>
            <a:r>
              <a:rPr lang="it-IT" dirty="0"/>
              <a:t>Esempio: La crisi dei rifugiati e il trattamento dei migranti alle frontiere dell'UE hanno sollevato preoccupazioni sulla dignità umana. I rapporti sulle condizioni di vita inadeguate nei campi profughi in Grecia e in Italia hanno suscitato dibattiti sull'impegno dell'UE nei confronti dei diritti umani.</a:t>
            </a:r>
          </a:p>
          <a:p>
            <a:r>
              <a:rPr lang="it-IT" dirty="0"/>
              <a:t>Domanda per la discussione: “Come dovrebbe l'UE bilanciare la sicurezza dei suoi confini con la dignità umana dei rifugiati e dei migranti?</a:t>
            </a:r>
            <a:r>
              <a:rPr lang="en-US" dirty="0"/>
              <a:t>"</a:t>
            </a:r>
          </a:p>
          <a:p>
            <a:endParaRPr lang="en-US" dirty="0"/>
          </a:p>
          <a:p>
            <a:r>
              <a:rPr lang="en-US" dirty="0"/>
              <a:t>2. Libertà:</a:t>
            </a:r>
          </a:p>
          <a:p>
            <a:r>
              <a:rPr lang="it-IT" dirty="0"/>
              <a:t>Esempio: Le recenti proteste in Bielorussia contro il regime di Alexander Lukashenko hanno messo in luce le questioni della libertà di espressione e di riunione. L'UE ha risposto imponendo sanzioni ai funzionari responsabili della repressione dei manifestanti pacifici.</a:t>
            </a:r>
          </a:p>
          <a:p>
            <a:r>
              <a:rPr lang="it-IT" dirty="0"/>
              <a:t>Domanda per la discussione: “Quale ruolo dovrebbe svolgere l'UE nel promuovere la libertà nei Paesi in cui è minacciata?</a:t>
            </a:r>
            <a:r>
              <a:rPr lang="en-US" dirty="0"/>
              <a:t>"</a:t>
            </a:r>
          </a:p>
          <a:p>
            <a:endParaRPr lang="en-US" dirty="0"/>
          </a:p>
          <a:p>
            <a:r>
              <a:rPr lang="en-US" dirty="0"/>
              <a:t>3. </a:t>
            </a:r>
            <a:r>
              <a:rPr lang="en-US" dirty="0" err="1"/>
              <a:t>Democrazia</a:t>
            </a:r>
            <a:r>
              <a:rPr lang="en-US" dirty="0"/>
              <a:t>:</a:t>
            </a:r>
          </a:p>
          <a:p>
            <a:r>
              <a:rPr lang="it-IT" dirty="0"/>
              <a:t>Esempio: In Ungheria, le preoccupazioni per la libertà dei media e l'indipendenza della magistratura hanno suscitato l'allarme di un regresso democratico. L'UE ha avviato un procedimento ai sensi dell'articolo 7 contro l'Ungheria per violazione dei valori dell’UE.</a:t>
            </a:r>
          </a:p>
          <a:p>
            <a:r>
              <a:rPr lang="it-IT" dirty="0"/>
              <a:t>Domanda per la discussione: “In che modo l'UE può sostenere efficacemente le istituzioni democratiche negli Stati membri in difficoltà?</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In questa diapositiva, trattiamo l'uguaglianza, lo stato di diritto e i diritti umani come valori chiave. Questi valori sono fondamentali per garantire una società giusta ed equa. L'UE si impegna attivamente per eliminare la discriminazione e promuovere l'uguaglianza in tutti i settori, compresa la parità di genere e la tutela dei diritti delle minoranze.</a:t>
            </a:r>
            <a:r>
              <a:rPr lang="en-US" dirty="0"/>
              <a:t>"</a:t>
            </a:r>
          </a:p>
          <a:p>
            <a:endParaRPr lang="en-US" dirty="0"/>
          </a:p>
          <a:p>
            <a:r>
              <a:rPr lang="en-US" dirty="0"/>
              <a:t>📄 </a:t>
            </a:r>
            <a:r>
              <a:rPr lang="it-IT" dirty="0"/>
              <a:t>Condividere esempi di come l'UE agisce quando uno Stato membro viola questi principi (ad esempio, sanzioni o sentenze)</a:t>
            </a:r>
            <a:r>
              <a:rPr lang="en-US" dirty="0"/>
              <a:t>.</a:t>
            </a:r>
          </a:p>
          <a:p>
            <a:endParaRPr lang="en-US" dirty="0"/>
          </a:p>
          <a:p>
            <a:r>
              <a:rPr lang="en-US" dirty="0"/>
              <a:t>📄</a:t>
            </a:r>
            <a:r>
              <a:rPr lang="it-IT" dirty="0"/>
              <a:t>Note per guidare la condivisione degli esempi</a:t>
            </a:r>
            <a:r>
              <a:rPr lang="en-US" dirty="0"/>
              <a:t>:</a:t>
            </a:r>
          </a:p>
          <a:p>
            <a:r>
              <a:rPr lang="en-US" dirty="0"/>
              <a:t>☺ "</a:t>
            </a:r>
            <a:r>
              <a:rPr lang="it-IT" dirty="0"/>
              <a:t>L'UE monitora attivamente e risponde alle violazioni dello Stato di diritto e dei diritti umani nei suoi Stati membri. Ecco alcuni casi significativi che riguardano l'Italia, la Spagna e la Grecia:</a:t>
            </a:r>
            <a:r>
              <a:rPr lang="en-US" dirty="0"/>
              <a:t>"</a:t>
            </a:r>
          </a:p>
          <a:p>
            <a:endParaRPr lang="en-US" dirty="0"/>
          </a:p>
          <a:p>
            <a:r>
              <a:rPr lang="en-US" dirty="0"/>
              <a:t>Italia - </a:t>
            </a:r>
            <a:r>
              <a:rPr lang="en-US" dirty="0" err="1"/>
              <a:t>Trattamento</a:t>
            </a:r>
            <a:r>
              <a:rPr lang="en-US" dirty="0"/>
              <a:t> </a:t>
            </a:r>
            <a:r>
              <a:rPr lang="en-US" dirty="0" err="1"/>
              <a:t>dei</a:t>
            </a:r>
            <a:r>
              <a:rPr lang="en-US" dirty="0"/>
              <a:t> </a:t>
            </a:r>
            <a:r>
              <a:rPr lang="en-US" dirty="0" err="1"/>
              <a:t>migranti</a:t>
            </a:r>
            <a:r>
              <a:rPr lang="en-US" dirty="0"/>
              <a:t>:</a:t>
            </a:r>
          </a:p>
          <a:p>
            <a:r>
              <a:rPr lang="it-IT" dirty="0"/>
              <a:t>Nel 2019, il governo italiano, guidato dall'allora ministro degli Interni Matteo Salvini, ha varato politiche che limitavano l'ingresso dei migranti e aumentavano le sanzioni per il loro salvataggio in mare. L'UE ha espresso preoccupazione per queste misure, ritenute lesive degli obblighi in materia di diritti umani. La Commissione europea ha avviato una procedura d'infrazione contro l'Italia per violazione del diritto dell'UE in materia di richiedenti asilo e del diritto di chiedere </a:t>
            </a:r>
            <a:r>
              <a:rPr lang="it-IT" dirty="0" err="1"/>
              <a:t>asilo.Esempio</a:t>
            </a:r>
            <a:r>
              <a:rPr lang="it-IT" dirty="0"/>
              <a:t> di azione dell'UE: L'UE ha sottolineato la necessità che l'Italia rispetti gli obblighi internazionali sul trattamento dei migranti e ha proposto schemi di ricollocazione per condividere la responsabilità tra gli Stati membri.</a:t>
            </a:r>
          </a:p>
          <a:p>
            <a:endParaRPr lang="en-US" dirty="0"/>
          </a:p>
          <a:p>
            <a:r>
              <a:rPr lang="en-US" dirty="0" err="1"/>
              <a:t>Spagna</a:t>
            </a:r>
            <a:r>
              <a:rPr lang="en-US" dirty="0"/>
              <a:t> - </a:t>
            </a:r>
            <a:r>
              <a:rPr lang="en-US" dirty="0" err="1"/>
              <a:t>Crisi</a:t>
            </a:r>
            <a:r>
              <a:rPr lang="en-US" dirty="0"/>
              <a:t> </a:t>
            </a:r>
            <a:r>
              <a:rPr lang="en-US" dirty="0" err="1"/>
              <a:t>della</a:t>
            </a:r>
            <a:r>
              <a:rPr lang="en-US" dirty="0"/>
              <a:t> </a:t>
            </a:r>
            <a:r>
              <a:rPr lang="en-US" dirty="0" err="1"/>
              <a:t>Catalogna</a:t>
            </a:r>
            <a:r>
              <a:rPr lang="en-US" dirty="0"/>
              <a:t>:</a:t>
            </a:r>
          </a:p>
          <a:p>
            <a:r>
              <a:rPr lang="it-IT" dirty="0"/>
              <a:t>La risposta del governo spagnolo al referendum sull'indipendenza della Catalogna nel 2017 ha sollevato interrogativi sull'equilibrio tra sovranità nazionale e diritto all'autodeterminazione. L'UE ha mantenuto una posizione neutrale, sottolineando la necessità del dialogo. Tuttavia, la Corte di giustizia europea si è pronunciata a favore dell'ex leader catalano Carles </a:t>
            </a:r>
            <a:r>
              <a:rPr lang="it-IT" dirty="0" err="1"/>
              <a:t>Puigdemont</a:t>
            </a:r>
            <a:r>
              <a:rPr lang="it-IT" dirty="0"/>
              <a:t> in merito ai suoi diritti di partecipazione alle elezioni dell'UE, evidenziando l'importanza della rappresentanza democratica e dei diritti legali.</a:t>
            </a:r>
          </a:p>
          <a:p>
            <a:r>
              <a:rPr lang="it-IT" dirty="0"/>
              <a:t>Esempio di azione dell'UE: L'UE ha chiesto il rispetto della democrazia e dello Stato di diritto, sostenendo al contempo il dialogo politico tra il governo spagnolo e le autorità catalane.</a:t>
            </a:r>
            <a:r>
              <a:rPr lang="en-US" dirty="0"/>
              <a:t>.</a:t>
            </a:r>
          </a:p>
          <a:p>
            <a:endParaRPr lang="en-US" dirty="0"/>
          </a:p>
          <a:p>
            <a:r>
              <a:rPr lang="en-US" dirty="0"/>
              <a:t>Grecia – </a:t>
            </a:r>
            <a:r>
              <a:rPr lang="en-US" dirty="0" err="1"/>
              <a:t>Crisi</a:t>
            </a:r>
            <a:r>
              <a:rPr lang="en-US" dirty="0"/>
              <a:t> </a:t>
            </a:r>
            <a:r>
              <a:rPr lang="en-US" dirty="0" err="1"/>
              <a:t>deei</a:t>
            </a:r>
            <a:r>
              <a:rPr lang="en-US" dirty="0"/>
              <a:t> </a:t>
            </a:r>
            <a:r>
              <a:rPr lang="en-US" dirty="0" err="1"/>
              <a:t>Rifugiati</a:t>
            </a:r>
            <a:r>
              <a:rPr lang="en-US" dirty="0"/>
              <a:t>:</a:t>
            </a:r>
          </a:p>
          <a:p>
            <a:r>
              <a:rPr lang="it-IT" dirty="0"/>
              <a:t>La Grecia ha dovuto affrontare gravi problemi durante la crisi dei rifugiati, in particolare per quanto riguarda il trattamento dei migranti nei campi delle isole. Le segnalazioni di condizioni precarie e di violazioni dei diritti umani hanno spinto l'UE a intervenire. La Commissione europea ha aumentato i finanziamenti e le risorse per migliorare le condizioni di vita e garantire il rispetto degli standard dei diritti </a:t>
            </a:r>
            <a:r>
              <a:rPr lang="it-IT" dirty="0" err="1"/>
              <a:t>umani.Esempio</a:t>
            </a:r>
            <a:r>
              <a:rPr lang="it-IT" dirty="0"/>
              <a:t> di azione dell'UE: L'UE ha attuato l'accordo UE-Turchia, che mirava a gestire i flussi migratori e forniva assistenza finanziaria alla Grecia per contribuire a migliorare le condizioni di accoglienza dei rifugiati. Inoltre, la Corte europea dei diritti dell'uomo è intervenuta in casi riguardanti il trattamento dei migranti, sottolineando la protezione dei diritti umani in questi contesti.</a:t>
            </a:r>
          </a:p>
          <a:p>
            <a:endParaRPr lang="en-US" dirty="0"/>
          </a:p>
          <a:p>
            <a:r>
              <a:rPr lang="en-US" dirty="0"/>
              <a:t>🖈 </a:t>
            </a:r>
            <a:r>
              <a:rPr lang="en-US" dirty="0" err="1"/>
              <a:t>Domande</a:t>
            </a:r>
            <a:r>
              <a:rPr lang="en-US" dirty="0"/>
              <a:t> di </a:t>
            </a:r>
            <a:r>
              <a:rPr lang="en-US" dirty="0" err="1"/>
              <a:t>discussione</a:t>
            </a:r>
            <a:r>
              <a:rPr lang="en-US" dirty="0"/>
              <a:t>:</a:t>
            </a:r>
          </a:p>
          <a:p>
            <a:r>
              <a:rPr lang="it-IT" dirty="0"/>
              <a:t>“Quanto pensate che siano state efficaci le risposte dell'UE in queste situazioni?”.</a:t>
            </a:r>
          </a:p>
          <a:p>
            <a:r>
              <a:rPr lang="it-IT" dirty="0"/>
              <a:t>“Quali ulteriori misure potrebbe adottare l'UE per garantire che gli Stati membri rispettino i diritti fondamentali?”.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Questa diapositiva introduce gli obiettivi fondamentali dell'Unione europea, stabiliti nel Trattato sull'Unione europea. Questi obiettivi guidano le azioni dell'Unione sia in Europa che a livello globale. L'UE mira a creare un'Europa armoniosa, pacifica e prospera, affrontando al contempo le pressanti sfide globali.</a:t>
            </a:r>
            <a:r>
              <a:rPr lang="en-US" dirty="0"/>
              <a:t>"</a:t>
            </a:r>
          </a:p>
          <a:p>
            <a:endParaRPr lang="en-US" dirty="0"/>
          </a:p>
          <a:p>
            <a:r>
              <a:rPr lang="en-US" dirty="0"/>
              <a:t>📄 </a:t>
            </a:r>
            <a:r>
              <a:rPr lang="it-IT" dirty="0"/>
              <a:t>Coinvolgete i partecipanti incoraggiandoli a fare un brainstorming su alcuni degli obiettivi chiave dell'UE. Utilizzate le icone sulla diapositiva come spunti visivi per facilitare la discussione.</a:t>
            </a:r>
            <a:r>
              <a:rPr lang="en-US" dirty="0"/>
              <a:t>.</a:t>
            </a:r>
          </a:p>
          <a:p>
            <a:endParaRPr lang="en-US" dirty="0"/>
          </a:p>
          <a:p>
            <a:r>
              <a:rPr lang="en-US" dirty="0"/>
              <a:t>📄</a:t>
            </a:r>
            <a:r>
              <a:rPr lang="en-US" dirty="0" err="1"/>
              <a:t>Simbologia</a:t>
            </a:r>
            <a:r>
              <a:rPr lang="en-US" dirty="0"/>
              <a:t>:</a:t>
            </a:r>
          </a:p>
          <a:p>
            <a:r>
              <a:rPr lang="it-IT" dirty="0"/>
              <a:t>Colomba: Pace</a:t>
            </a:r>
          </a:p>
          <a:p>
            <a:r>
              <a:rPr lang="it-IT" dirty="0"/>
              <a:t>Scudo: Sicurezza</a:t>
            </a:r>
          </a:p>
          <a:p>
            <a:r>
              <a:rPr lang="it-IT" dirty="0"/>
              <a:t>Simbolo di meditazione: Benessere</a:t>
            </a:r>
          </a:p>
          <a:p>
            <a:r>
              <a:rPr lang="it-IT" dirty="0"/>
              <a:t>Equilibrio: Giustizia</a:t>
            </a:r>
          </a:p>
          <a:p>
            <a:r>
              <a:rPr lang="it-IT" dirty="0"/>
              <a:t>Mani unite: Progresso sociale</a:t>
            </a:r>
          </a:p>
          <a:p>
            <a:r>
              <a:rPr lang="it-IT" dirty="0"/>
              <a:t>Pila di monete: Crescita economica</a:t>
            </a:r>
          </a:p>
          <a:p>
            <a:r>
              <a:rPr lang="it-IT" dirty="0"/>
              <a:t>Mani con parchi eolici:  Sviluppo sostenibile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Questi quattro obiettivi rappresentano gli impegni fondamentali dell'UE per la pace, la sicurezza, la giustizia e il benessere dei suoi cittadini. Nell'introdurre questi obiettivi, sottolineate come ciascuno di essi si colleghi alla vita dei cittadini e come l'UE lavori per sostenerli in tutti gli Stati membri”.</a:t>
            </a:r>
          </a:p>
          <a:p>
            <a:endParaRPr lang="en-US" dirty="0"/>
          </a:p>
          <a:p>
            <a:r>
              <a:rPr lang="en-US" dirty="0"/>
              <a:t>📄 </a:t>
            </a:r>
            <a:r>
              <a:rPr lang="it-IT" dirty="0"/>
              <a:t>Chiedete ai partecipanti di pensare a come questi obiettivi possano manifestarsi nella loro vita o nelle loro comunità e incoraggiateli a condividere eventuali esperienze personali con questi temi</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Questi tre obiettivi illustrano la visione lungimirante dell'UE in termini di sostenibilità, crescita economica e coesione sociale. Ogni obiettivo svolge un ruolo fondamentale nel definire le politiche dell'Unione e il suo impegno per un futuro migliore per tutti i cittadini.</a:t>
            </a:r>
            <a:r>
              <a:rPr lang="en-US" dirty="0"/>
              <a:t>"</a:t>
            </a:r>
          </a:p>
          <a:p>
            <a:endParaRPr lang="en-US" dirty="0"/>
          </a:p>
          <a:p>
            <a:r>
              <a:rPr lang="en-US" dirty="0"/>
              <a:t>📄 </a:t>
            </a:r>
            <a:r>
              <a:rPr lang="it-IT" dirty="0"/>
              <a:t>Coinvolgere i partecipanti esplorando il modo in cui questi obiettivi di sostenibilità e progresso economico/sociale risuonano con le loro aspettative per il futuro dell'Europa.</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Dopo aver esplorato vari aspetti delle politiche e delle iniziative dell'UE, soffermiamoci su un aspetto incredibilmente importante: i diritti e gli obiettivi relativi ai bambini. L'UE ha lavorato attivamente per garantire che i bambini siano ascoltati e che le loro esigenze siano soddisfatte.</a:t>
            </a:r>
          </a:p>
          <a:p>
            <a:endParaRPr lang="it-IT" dirty="0"/>
          </a:p>
          <a:p>
            <a:r>
              <a:rPr lang="it-IT" dirty="0"/>
              <a:t>Guardiamo un video che evidenzia i cambiamenti apportati ai diritti dei bambini da quando l'UE ha pubblicato il suo importante piano tre anni fa. Il video mostra come ai bambini sia stata data una piattaforma per esprimere i loro pensieri e come l'UE stia affrontando questioni fondamentali che riguardano la loro vita, come la sicurezza, la salute e il benessere”.</a:t>
            </a:r>
          </a:p>
          <a:p>
            <a:endParaRPr lang="en-US" dirty="0"/>
          </a:p>
          <a:p>
            <a:r>
              <a:rPr lang="en-US" dirty="0"/>
              <a:t>📄</a:t>
            </a:r>
            <a:r>
              <a:rPr lang="it-IT" dirty="0"/>
              <a:t>Punti chiave da considerare durante la visione</a:t>
            </a:r>
            <a:r>
              <a:rPr lang="en-US" dirty="0"/>
              <a:t>:</a:t>
            </a:r>
          </a:p>
          <a:p>
            <a:r>
              <a:rPr lang="en-US" dirty="0"/>
              <a:t>- </a:t>
            </a:r>
            <a:r>
              <a:rPr lang="it-IT" dirty="0"/>
              <a:t>Partecipazione dei bambini: Riflettere su come l'UE ha creato opportunità per i bambini di condividere le loro opinioni con i legislatori</a:t>
            </a:r>
            <a:r>
              <a:rPr lang="en-US" dirty="0"/>
              <a:t>.</a:t>
            </a:r>
          </a:p>
          <a:p>
            <a:endParaRPr lang="en-US" dirty="0"/>
          </a:p>
          <a:p>
            <a:r>
              <a:rPr lang="en-US" dirty="0"/>
              <a:t>- </a:t>
            </a:r>
            <a:r>
              <a:rPr lang="it-IT" dirty="0"/>
              <a:t>Affrontare le sfide: Osservare le varie sfide menzionate, come il bullismo, la tratta di esseri umani e la sicurezza online, e come l'UE sta affrontando questi problemi</a:t>
            </a:r>
            <a:r>
              <a:rPr lang="en-US" dirty="0"/>
              <a:t>.</a:t>
            </a:r>
          </a:p>
          <a:p>
            <a:endParaRPr lang="en-US" dirty="0"/>
          </a:p>
          <a:p>
            <a:r>
              <a:rPr lang="en-US" dirty="0"/>
              <a:t>- </a:t>
            </a:r>
            <a:r>
              <a:rPr lang="it-IT" dirty="0"/>
              <a:t>Impatto globale: Considerare il ruolo dell'UE non solo in Europa, ma anche nel sostenere i bambini a livello globale, soprattutto in caso di crisi</a:t>
            </a:r>
            <a:r>
              <a:rPr lang="en-US" dirty="0"/>
              <a:t>.</a:t>
            </a:r>
          </a:p>
          <a:p>
            <a:endParaRPr lang="en-US" dirty="0"/>
          </a:p>
          <a:p>
            <a:r>
              <a:rPr lang="en-US" dirty="0"/>
              <a:t>🖈</a:t>
            </a:r>
            <a:r>
              <a:rPr lang="it-IT" dirty="0"/>
              <a:t>Domande di discussione dopo il video</a:t>
            </a:r>
            <a:r>
              <a:rPr lang="en-US" dirty="0"/>
              <a:t>:</a:t>
            </a:r>
          </a:p>
          <a:p>
            <a:r>
              <a:rPr lang="en-US" dirty="0"/>
              <a:t>"</a:t>
            </a:r>
            <a:r>
              <a:rPr lang="it-IT" dirty="0"/>
              <a:t>Quali iniziative specifiche citate nel video pensate possano avere un impatto più positivo sulla vita dei bambini, in particolare di quelli vulnerabili o emarginati? Perché</a:t>
            </a:r>
            <a:r>
              <a:rPr lang="en-US" dirty="0"/>
              <a:t>?"</a:t>
            </a:r>
          </a:p>
          <a:p>
            <a:endParaRPr lang="en-US" dirty="0"/>
          </a:p>
          <a:p>
            <a:r>
              <a:rPr lang="en-US" dirty="0"/>
              <a:t>"</a:t>
            </a:r>
            <a:r>
              <a:rPr lang="it-IT" dirty="0"/>
              <a:t>Come possiamo, in quanto adulti solidali, incoraggiare meglio i diritti dei bambini nelle nostre comunità e quali passi pratici possiamo compiere per garantire che le voci dei bambini siano ascoltate</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Benvenuti al Modulo 3, in cui esploreremo alcune delle politiche e dei programmi più importanti dell'Unione europea. In questo modulo capirete meglio le politiche dell'UE in settori quali l'economia, l'agricoltura, l'ambiente e lo spazio digitale, nonché i programmi chiave che l'UE offre ai suoi cittadini</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In questa sezione scopriremo le principali politiche dell'UE. La politica economica e monetaria dell'UE è fondamentale per mantenere la stabilità economica, soprattutto attraverso l'Eurozona e la Banca centrale europea. Allo stesso modo, la Politica agricola comune svolge un ruolo fondamentale nel sostenere il settore agricolo europeo e nel promuovere la sostenibilità.”</a:t>
            </a:r>
          </a:p>
          <a:p>
            <a:endParaRPr lang="it-IT" dirty="0"/>
          </a:p>
          <a:p>
            <a:endParaRPr lang="en-US" dirty="0"/>
          </a:p>
          <a:p>
            <a:r>
              <a:rPr lang="en-US" dirty="0"/>
              <a:t>🖈 </a:t>
            </a:r>
            <a:r>
              <a:rPr lang="it-IT" dirty="0"/>
              <a:t>Domanda: Come pensa che queste politiche influiscano sulla vita quotidiana dei cittadini dell'UE, compresi i minori fuori casa?</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Il mercato unico digitale garantisce a tutti l'accesso ai servizi online, proteggendo i dati e promuovendo la sicurezza informatica. La politica ambientale dell'UE, soprattutto attraverso il Green Deal, pone un'attenzione significativa alla sostenibilità e all'azione per il clima, un aspetto sempre più rilevante per i giovani di oggi.”</a:t>
            </a:r>
          </a:p>
          <a:p>
            <a:endParaRPr lang="en-US" dirty="0"/>
          </a:p>
          <a:p>
            <a:r>
              <a:rPr lang="en-US" dirty="0"/>
              <a:t>📄 </a:t>
            </a:r>
            <a:r>
              <a:rPr lang="it-IT" dirty="0"/>
              <a:t>Incoraggiate la discussione su come queste politiche abbiano un impatto sulla vita quotidiana dei cittadini e su come spiegare questi concetti ai minori in modo semplice e comprensibile.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L'Unione Europea offre un'ampia gamma di programmi di finanziamento e iniziative volte a sostenere vari progetti negli Stati membri e non solo. Questi programmi coprono aree come la ricerca, la creatività, la protezione dell'ambiente e gli sforzi di solidarietà”.</a:t>
            </a:r>
            <a:endParaRPr lang="en-US" dirty="0"/>
          </a:p>
          <a:p>
            <a:endParaRPr lang="en-US" dirty="0"/>
          </a:p>
          <a:p>
            <a:r>
              <a:rPr lang="en-US" dirty="0"/>
              <a:t>📄 </a:t>
            </a:r>
            <a:r>
              <a:rPr lang="it-IT" dirty="0"/>
              <a:t>Introdurre brevemente i 7 programmi chiave senza entrare troppo nel dettaglio, poiché le prossime diapositive li tratteranno in modo approfondito. L'obiettivo è fornire ai partecipanti una panoramica delle risorse disponibili</a:t>
            </a:r>
            <a:r>
              <a:rPr lang="en-US" dirty="0"/>
              <a:t>.</a:t>
            </a:r>
          </a:p>
          <a:p>
            <a:endParaRPr lang="en-US" dirty="0"/>
          </a:p>
          <a:p>
            <a:r>
              <a:rPr lang="en-US" dirty="0"/>
              <a:t>🖈 </a:t>
            </a:r>
            <a:r>
              <a:rPr lang="it-IT" dirty="0"/>
              <a:t>Dopo aver presentato l'elenco, chiedete ai partecipanti se sono mai stati coinvolti in iniziative finanziate dall'UE, direttamente o attraverso il loro lavoro. Questo può aiutare a rompere il ghiaccio e a collegare il contenuto alle loro esperienze personali: “Chi di voi ha mai partecipato a un progetto finanziato dall'UE o conosce qualcuno che lo ha fatto? Condividiamo le nostre esperienze prima di entrare nei dettagli”.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Diamo ora un'occhiata più da vicino a quattro programmi di finanziamento chiave dell'UE. Queste iniziative svolgono un ruolo significativo nella ricerca, nel volontariato, nella cultura e nella protezione dell'ambiente.</a:t>
            </a:r>
            <a:r>
              <a:rPr lang="en-US" dirty="0"/>
              <a:t>"</a:t>
            </a:r>
          </a:p>
          <a:p>
            <a:endParaRPr lang="en-US" dirty="0"/>
          </a:p>
          <a:p>
            <a:pPr marL="171450" indent="-171450">
              <a:buFont typeface="Arial" panose="020B0604020202020204" pitchFamily="34" charset="0"/>
              <a:buChar char="•"/>
            </a:pPr>
            <a:r>
              <a:rPr lang="en-US" dirty="0"/>
              <a:t>📄Horizon Europe: </a:t>
            </a:r>
            <a:r>
              <a:rPr lang="it-IT" dirty="0"/>
              <a:t>Questo programma si concentra sulla ricerca e sull'innovazione, con l'obiettivo di affrontare sfide globali come il cambiamento climatico, la digitalizzazione e la salute pubblica. Evidenzia come finanzia progetti all'avanguardia che hanno un impatto diretto sulla nostra vita quotidiana. Ad esempio, ha sostenuto la ricerca sul vaccino COVID-19</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European Solidarity Corps: </a:t>
            </a:r>
            <a:r>
              <a:rPr lang="it-IT" dirty="0"/>
              <a:t>È un'opportunità per i giovani di fare volontariato o di lavorare a progetti a favore delle comunità. È una risorsa eccellente sia per i minori che per gli adulti che vogliono impegnarsi in progetti di solidarietà. Incoraggiate i partecipanti a esplorare questa possibilità per sostenere gruppi vulnerabili come i minori fuori casa</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Creative Europe: </a:t>
            </a:r>
            <a:r>
              <a:rPr lang="it-IT" dirty="0"/>
              <a:t>Un programma dedicato al sostegno dei settori culturali e creativi, dal cinema alla musica, dalla letteratura all'architettura. Indicare come promuove la cooperazione transfrontaliera e la promozione dei valori europei attraverso l'arte e la cultura</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LIFE </a:t>
            </a:r>
            <a:r>
              <a:rPr lang="en-US" dirty="0" err="1"/>
              <a:t>Programme</a:t>
            </a:r>
            <a:r>
              <a:rPr lang="en-US" dirty="0"/>
              <a:t>: </a:t>
            </a:r>
            <a:r>
              <a:rPr lang="it-IT" dirty="0"/>
              <a:t>È il programma di finanziamento dell'UE per l'ambiente e l'azione per il clima. Sostiene progetti che riguardano la biodiversità, l'inquinamento e l'energia sostenibile. Chiedere ai partecipanti di riflettere su come questi programmi ambientali potrebbero beneficiare le comunità con cui lavorano, compresi i minori fuori casa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Diamo un'occhiata più da vicino a tre programmi di finanziamento chiave che hanno un impatto diretto sui giovani, l'istruzione e lo sviluppo regionale in tutta l'UE.</a:t>
            </a:r>
            <a:r>
              <a:rPr lang="en-US" dirty="0"/>
              <a:t>"</a:t>
            </a:r>
          </a:p>
          <a:p>
            <a:endParaRPr lang="en-US" dirty="0"/>
          </a:p>
          <a:p>
            <a:pPr marL="171450" indent="-171450">
              <a:buFont typeface="Arial" panose="020B0604020202020204" pitchFamily="34" charset="0"/>
              <a:buChar char="•"/>
            </a:pPr>
            <a:r>
              <a:rPr lang="en-US" dirty="0"/>
              <a:t>Erasmus+:</a:t>
            </a:r>
            <a:br>
              <a:rPr lang="en-US" dirty="0"/>
            </a:br>
            <a:r>
              <a:rPr lang="it-IT" dirty="0"/>
              <a:t>Erasmus+ è un programma di punta dell'UE a sostegno dell'istruzione, della formazione, dei giovani e dello sport in Europa. </a:t>
            </a:r>
          </a:p>
          <a:p>
            <a:pPr marL="0" indent="0">
              <a:buFont typeface="Arial" panose="020B0604020202020204" pitchFamily="34" charset="0"/>
              <a:buNone/>
            </a:pPr>
            <a:r>
              <a:rPr lang="it-IT" dirty="0"/>
              <a:t>Offre a persone di tutte le età l'opportunità di studiare, fare esperienza e fare volontariato all'estero: Il programma a cui state partecipando è finanziato da Erasmus+, quindi state già beneficiando di una delle principali iniziative dell'UE! Potete usare questo come esempio concreto per spiegare l'impatto che Erasmus+ può avere sui giovani e sugli operatori giovanili</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err="1"/>
              <a:t>DiscoverEU</a:t>
            </a:r>
            <a:r>
              <a:rPr lang="en-US" dirty="0"/>
              <a:t>:</a:t>
            </a:r>
            <a:br>
              <a:rPr lang="en-US" dirty="0"/>
            </a:br>
            <a:r>
              <a:rPr lang="en-US" dirty="0" err="1"/>
              <a:t>DiscoverEU</a:t>
            </a:r>
            <a:r>
              <a:rPr lang="en-US" dirty="0"/>
              <a:t> </a:t>
            </a:r>
            <a:r>
              <a:rPr lang="it-IT" dirty="0"/>
              <a:t>consente ai diciottenni dell'UE di richiedere pass gratuiti per esplorare l'Europa. L'obiettivo è aiutare i giovani a scoprire culture diverse e a sviluppare un'identità europea attraverso i viaggi. Anche se i minori fuori sede non possono partecipare direttamente fino a 18 anni, la presentazione del programma può ispirare un impegno futuro</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err="1"/>
              <a:t>Fondi</a:t>
            </a:r>
            <a:r>
              <a:rPr lang="en-US" dirty="0"/>
              <a:t> di </a:t>
            </a:r>
            <a:r>
              <a:rPr lang="en-US" dirty="0" err="1"/>
              <a:t>coesione</a:t>
            </a:r>
            <a:r>
              <a:rPr lang="en-US" dirty="0"/>
              <a:t> e </a:t>
            </a:r>
            <a:r>
              <a:rPr lang="en-US" dirty="0" err="1"/>
              <a:t>fondi</a:t>
            </a:r>
            <a:r>
              <a:rPr lang="en-US" dirty="0"/>
              <a:t> </a:t>
            </a:r>
            <a:r>
              <a:rPr lang="en-US" dirty="0" err="1"/>
              <a:t>strutturali</a:t>
            </a:r>
            <a:r>
              <a:rPr lang="en-US" dirty="0"/>
              <a:t>:</a:t>
            </a:r>
            <a:br>
              <a:rPr lang="en-US" dirty="0"/>
            </a:br>
            <a:r>
              <a:rPr lang="it-IT" dirty="0"/>
              <a:t>Il Fondo di coesione e i Fondi strutturali forniscono un sostegno finanziario per ridurre le disparità tra le regioni dell'UE. Si concentrano sul miglioramento delle infrastrutture, sulla promozione dell'inclusione sociale e sulla promozione dello sviluppo sostenibile</a:t>
            </a:r>
            <a:r>
              <a:rPr lang="en-US" dirty="0"/>
              <a:t>.</a:t>
            </a:r>
          </a:p>
          <a:p>
            <a:endParaRPr lang="en-US" dirty="0"/>
          </a:p>
          <a:p>
            <a:r>
              <a:rPr lang="en-US" dirty="0" err="1"/>
              <a:t>Esempi</a:t>
            </a:r>
            <a:r>
              <a:rPr lang="en-US" dirty="0"/>
              <a:t>:</a:t>
            </a:r>
          </a:p>
          <a:p>
            <a:r>
              <a:rPr lang="it-IT" dirty="0"/>
              <a:t>Spagna: Ha finanziato infrastrutture di trasporto ed energetiche, tra cui il miglioramento delle reti ferroviarie e progetti di energia rinnovabile.</a:t>
            </a:r>
          </a:p>
          <a:p>
            <a:r>
              <a:rPr lang="it-IT" dirty="0"/>
              <a:t>Italia: I Fondi di coesione hanno contribuito a migliorare i sistemi educativi regionali e le infrastrutture digitali nell'Italia meridionale.</a:t>
            </a:r>
          </a:p>
          <a:p>
            <a:r>
              <a:rPr lang="it-IT" dirty="0"/>
              <a:t>Grecia: I Fondi strutturali hanno sostenuto progetti di occupazione locale, in particolare per l'occupazione giovanile e l'integrazione sociale di gruppi vulnerabili come i rifugiati.</a:t>
            </a:r>
            <a:r>
              <a:rPr lang="en-US" dirty="0"/>
              <a:t>.</a:t>
            </a:r>
          </a:p>
          <a:p>
            <a:endParaRPr lang="en-US" dirty="0"/>
          </a:p>
          <a:p>
            <a:r>
              <a:rPr lang="en-US" dirty="0"/>
              <a:t>🖈 "</a:t>
            </a:r>
            <a:r>
              <a:rPr lang="it-IT" dirty="0"/>
              <a:t>Dopo aver controllato tutti questi 7 programmi, quale di essi pensa che possa giovare maggiormente al suo lavoro con i minori fuori casa o con le comunità che sostiene?”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Parliamo ora di come adulti e minori possono trovare attivamente queste opportunità. Se state cercando di fare volontariato o di guidare i minori verso i programmi, ci sono diverse piattaforme e risorse che possono aiutarvi”.</a:t>
            </a:r>
            <a:endParaRPr lang="en-US" dirty="0"/>
          </a:p>
          <a:p>
            <a:endParaRPr lang="en-US" dirty="0"/>
          </a:p>
          <a:p>
            <a:r>
              <a:rPr lang="en-US" dirty="0"/>
              <a:t>🖈 "</a:t>
            </a:r>
            <a:r>
              <a:rPr lang="it-IT" dirty="0"/>
              <a:t>Qualcuno ha mai usato queste piattaforme o sentito parlare di questi programmi? Discutiamo su come introdurre i minori a questi strumenti”.</a:t>
            </a:r>
            <a:endParaRPr lang="en-US" dirty="0"/>
          </a:p>
          <a:p>
            <a:endParaRPr lang="en-US" dirty="0"/>
          </a:p>
          <a:p>
            <a:r>
              <a:rPr lang="en-US" dirty="0"/>
              <a:t>📄 </a:t>
            </a:r>
            <a:r>
              <a:rPr lang="it-IT" dirty="0"/>
              <a:t>Potreste organizzare una sessione pratica in cui i partecipanti esplorano queste piattaforme e identificano le opportunità per i loro minori di partecipare ai programmi dell'UE, favorendo la loro inclusione sociale e lo sviluppo delle competenze</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Abbiamo già parlato di come funziona l'UE e delle opportunità che offre, ma una parte importante dell'essere un modello positivo è sapere come ispirare la cittadinanza attiva. Questo modulo vi aiuterà a capire i vostri diritti di cittadini dell'UE e come promuovere l'impegno civico tra i minori fuori sede”.</a:t>
            </a:r>
          </a:p>
          <a:p>
            <a:endParaRPr lang="en-US" dirty="0"/>
          </a:p>
          <a:p>
            <a:r>
              <a:rPr lang="en-US" dirty="0"/>
              <a:t>📄 </a:t>
            </a:r>
            <a:r>
              <a:rPr lang="it-IT" dirty="0"/>
              <a:t>Introducete la diapositiva con il titolo e spiegate che questa sezione esplorerà i diritti, le responsabilità e la partecipazione civica</a:t>
            </a:r>
            <a:r>
              <a:rPr lang="en-US" dirty="0"/>
              <a:t>.</a:t>
            </a:r>
          </a:p>
          <a:p>
            <a:endParaRPr lang="en-US" dirty="0"/>
          </a:p>
          <a:p>
            <a:r>
              <a:rPr lang="en-US" dirty="0"/>
              <a:t>🖈 "</a:t>
            </a:r>
            <a:r>
              <a:rPr lang="it-IT" dirty="0"/>
              <a:t>Cosa significa per voi essere cittadini europei e come pensate che possa influenzare la vita dei minori che sostenete?”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In questa diapositiva esploreremo tre diritti fondamentali di cui ogni cittadino dell'UE gode: la libertà di circolazione, il diritto di voto e la tutela dei consumatori. Questi diritti non solo definiscono cosa significa essere un cittadino dell'UE, ma danno anche forma alle esperienze quotidiane di milioni di persone in tutta Europa”.</a:t>
            </a:r>
            <a:endParaRPr lang="en-US" dirty="0"/>
          </a:p>
          <a:p>
            <a:endParaRPr lang="en-US" dirty="0"/>
          </a:p>
          <a:p>
            <a:r>
              <a:rPr lang="en-US" dirty="0"/>
              <a:t>📄 Libertà di </a:t>
            </a:r>
            <a:r>
              <a:rPr lang="en-US" dirty="0" err="1"/>
              <a:t>circolazione</a:t>
            </a:r>
            <a:r>
              <a:rPr lang="en-US" dirty="0"/>
              <a:t>:</a:t>
            </a:r>
          </a:p>
          <a:p>
            <a:r>
              <a:rPr lang="it-IT" dirty="0"/>
              <a:t>La libertà di circolazione consente ai cittadini dell'UE di vivere, lavorare e viaggiare liberamente negli Stati membri dell'Unione. Tuttavia, per i minori fuori sede, questo diritto può essere più difficile da esercitare a causa di restrizioni legali, mancanza di sostegno o risorse limitate.</a:t>
            </a:r>
            <a:r>
              <a:rPr lang="en-US" dirty="0"/>
              <a:t>.</a:t>
            </a:r>
          </a:p>
          <a:p>
            <a:endParaRPr lang="en-US" dirty="0"/>
          </a:p>
          <a:p>
            <a:r>
              <a:rPr lang="it-IT" dirty="0"/>
              <a:t>Esempio: I minori rifugiati o senza sostegno familiare possono avere difficoltà con la documentazione necessaria per attraversare le frontiere o accedere ai servizi in un altro paese.</a:t>
            </a:r>
            <a:r>
              <a:rPr lang="en-US" dirty="0"/>
              <a:t>.</a:t>
            </a:r>
          </a:p>
          <a:p>
            <a:r>
              <a:rPr lang="en-US" dirty="0"/>
              <a:t>🖈 </a:t>
            </a:r>
            <a:r>
              <a:rPr lang="it-IT" dirty="0"/>
              <a:t>Domanda di dibattito (sullo schermo)</a:t>
            </a:r>
            <a:r>
              <a:rPr lang="en-US" dirty="0"/>
              <a:t>:</a:t>
            </a:r>
          </a:p>
          <a:p>
            <a:r>
              <a:rPr lang="en-US" dirty="0"/>
              <a:t>"</a:t>
            </a:r>
            <a:r>
              <a:rPr lang="it-IT" dirty="0"/>
              <a:t>Vi vengono in mente le difficoltà che i minori fuori casa potrebbero incontrare nell'esercitare il loro diritto alla libertà di movimento? Avete sentito parlare di casi in cui questo diritto è stato violato?</a:t>
            </a:r>
            <a:r>
              <a:rPr lang="en-US" dirty="0"/>
              <a:t>"</a:t>
            </a:r>
          </a:p>
          <a:p>
            <a:endParaRPr lang="en-US" dirty="0"/>
          </a:p>
          <a:p>
            <a:r>
              <a:rPr lang="it-IT" dirty="0"/>
              <a:t>Spunti per la discussione: Pensate agli ostacoli pratici come la mancanza di documenti di identità, i problemi di tutela legale o le difficoltà di accesso ai permessi di viaggio necessari. Incoraggiare i partecipanti a condividere esempi tratti dalle loro esperienze lavorative o da recenti storie dei media</a:t>
            </a:r>
            <a:r>
              <a:rPr lang="en-US" dirty="0"/>
              <a:t>.</a:t>
            </a:r>
          </a:p>
          <a:p>
            <a:endParaRPr lang="en-US" dirty="0"/>
          </a:p>
          <a:p>
            <a:r>
              <a:rPr lang="en-US" dirty="0"/>
              <a:t>📄 </a:t>
            </a:r>
            <a:r>
              <a:rPr lang="en-US" dirty="0" err="1"/>
              <a:t>Diritto</a:t>
            </a:r>
            <a:r>
              <a:rPr lang="en-US" dirty="0"/>
              <a:t> di </a:t>
            </a:r>
            <a:r>
              <a:rPr lang="en-US" dirty="0" err="1"/>
              <a:t>voto</a:t>
            </a:r>
            <a:r>
              <a:rPr lang="en-US" dirty="0"/>
              <a:t>:</a:t>
            </a:r>
          </a:p>
          <a:p>
            <a:r>
              <a:rPr lang="it-IT" dirty="0"/>
              <a:t>Ogni cittadino dell'UE ha il diritto di votare alle elezioni nazionali ed europee, ma i giovani, soprattutto i minori fuori sede, possono incontrare ostacoli. Tra questi, la mancanza di informazioni, gli ostacoli burocratici o il disimpegno dai processi politici</a:t>
            </a:r>
            <a:r>
              <a:rPr lang="en-US" dirty="0"/>
              <a:t>.</a:t>
            </a:r>
          </a:p>
          <a:p>
            <a:endParaRPr lang="en-US" dirty="0"/>
          </a:p>
          <a:p>
            <a:r>
              <a:rPr lang="it-IT" dirty="0"/>
              <a:t>Esempio: Considerare i giovani che escono dall'assistenza poco prima delle elezioni, magari senza una guida adeguata su come registrarsi o accedere al materiale di voto.</a:t>
            </a:r>
            <a:r>
              <a:rPr lang="en-US" dirty="0"/>
              <a:t>.</a:t>
            </a:r>
          </a:p>
          <a:p>
            <a:r>
              <a:rPr lang="en-US" dirty="0"/>
              <a:t>🖈 </a:t>
            </a:r>
            <a:r>
              <a:rPr lang="it-IT" dirty="0"/>
              <a:t>Domanda di dibattito (sullo schermo)</a:t>
            </a:r>
            <a:r>
              <a:rPr lang="en-US" dirty="0"/>
              <a:t>:</a:t>
            </a:r>
          </a:p>
          <a:p>
            <a:r>
              <a:rPr lang="en-US" dirty="0"/>
              <a:t>"</a:t>
            </a:r>
            <a:r>
              <a:rPr lang="it-IT" dirty="0"/>
              <a:t>Quanti di voi hanno votato alle elezioni del 2024? I vostri familiari o amici hanno votato? Quali ragioni pensate possano impedire alle persone, in particolare ai minori fuori casa, di esercitare il diritto di voto?”.</a:t>
            </a:r>
            <a:endParaRPr lang="en-US" dirty="0"/>
          </a:p>
          <a:p>
            <a:endParaRPr lang="en-US" dirty="0"/>
          </a:p>
          <a:p>
            <a:r>
              <a:rPr lang="it-IT" dirty="0"/>
              <a:t>Spunti per la discussione: Discutete di ragioni come la mancanza di residenza permanente, la confusione sui diritti di voto in un Paese straniero o la sensazione che il loro voto non sia importante. Come si possono affrontare queste barriere</a:t>
            </a:r>
            <a:r>
              <a:rPr lang="en-US" dirty="0"/>
              <a:t>?</a:t>
            </a:r>
          </a:p>
          <a:p>
            <a:endParaRPr lang="en-US" dirty="0"/>
          </a:p>
          <a:p>
            <a:r>
              <a:rPr lang="en-US" dirty="0"/>
              <a:t>📄 </a:t>
            </a:r>
            <a:r>
              <a:rPr lang="en-US" dirty="0" err="1"/>
              <a:t>Protezione</a:t>
            </a:r>
            <a:r>
              <a:rPr lang="en-US" dirty="0"/>
              <a:t> </a:t>
            </a:r>
            <a:r>
              <a:rPr lang="en-US" dirty="0" err="1"/>
              <a:t>dei</a:t>
            </a:r>
            <a:r>
              <a:rPr lang="en-US" dirty="0"/>
              <a:t> </a:t>
            </a:r>
            <a:r>
              <a:rPr lang="en-US" dirty="0" err="1"/>
              <a:t>Consumatori</a:t>
            </a:r>
            <a:r>
              <a:rPr lang="en-US" dirty="0"/>
              <a:t>:</a:t>
            </a:r>
          </a:p>
          <a:p>
            <a:r>
              <a:rPr lang="it-IT" dirty="0"/>
              <a:t>I diritti dei consumatori garantiscono ai cittadini un trattamento equo sul mercato, ma i minori fuori casa possono non avere la consapevolezza o le risorse per far valere questi diritti. Possono essere più vulnerabili alle pratiche scorrette, alle frodi o all'</a:t>
            </a:r>
            <a:r>
              <a:rPr lang="it-IT" dirty="0" err="1"/>
              <a:t>approfittamento</a:t>
            </a:r>
            <a:r>
              <a:rPr lang="it-IT" dirty="0"/>
              <a:t>, soprattutto nelle transazioni digitali o online</a:t>
            </a:r>
            <a:r>
              <a:rPr lang="en-US" dirty="0"/>
              <a:t>.</a:t>
            </a:r>
          </a:p>
          <a:p>
            <a:endParaRPr lang="en-US" dirty="0"/>
          </a:p>
          <a:p>
            <a:r>
              <a:rPr lang="it-IT" dirty="0"/>
              <a:t>Esempio: Pensate ai minori che acquistano articoli online senza conoscere le politiche di restituzione o i loro diritti in caso di prodotti difettosi</a:t>
            </a:r>
            <a:r>
              <a:rPr lang="en-US" dirty="0"/>
              <a:t>.</a:t>
            </a:r>
          </a:p>
          <a:p>
            <a:r>
              <a:rPr lang="en-US" dirty="0"/>
              <a:t>🖈 </a:t>
            </a:r>
            <a:r>
              <a:rPr lang="it-IT" dirty="0"/>
              <a:t>Domanda di dibattito (sullo schermo)</a:t>
            </a:r>
            <a:r>
              <a:rPr lang="en-US" dirty="0"/>
              <a:t>:</a:t>
            </a:r>
          </a:p>
          <a:p>
            <a:r>
              <a:rPr lang="en-US" dirty="0"/>
              <a:t>"</a:t>
            </a:r>
            <a:r>
              <a:rPr lang="it-IT" dirty="0"/>
              <a:t>Avete riscontrato situazioni in cui i minori fuori casa non erano a conoscenza dei loro diritti di consumatori o avevano difficoltà ad accedervi? Le viene in mente qualche caso in cui questo diritto potrebbe essere stato violato?</a:t>
            </a:r>
            <a:r>
              <a:rPr lang="en-US" dirty="0"/>
              <a:t>"</a:t>
            </a:r>
          </a:p>
          <a:p>
            <a:endParaRPr lang="en-US" dirty="0"/>
          </a:p>
          <a:p>
            <a:r>
              <a:rPr lang="it-IT" dirty="0"/>
              <a:t>Spunti per la discussione: Incoraggiate i partecipanti a riflettere su scenari che coinvolgono minori vulnerabili, come quelli che non hanno accesso a programmi di alfabetizzazione finanziaria, e a condividere eventuali casi di violazione dei diritti dei consumatori o difficoltà di cui sono stati testimoni.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Oltre ai diritti della cittadinanza europea, ci sono importanti responsabilità che derivano dall'essere un cittadino attivo e impegnato. Comprendere queste responsabilità è essenziale per aiutare i minori a partecipare pienamente alla società”.</a:t>
            </a:r>
            <a:endParaRPr lang="en-US" dirty="0"/>
          </a:p>
          <a:p>
            <a:endParaRPr lang="en-US" dirty="0"/>
          </a:p>
          <a:p>
            <a:r>
              <a:rPr lang="en-US" dirty="0"/>
              <a:t>📄 </a:t>
            </a:r>
            <a:r>
              <a:rPr lang="it-IT" dirty="0"/>
              <a:t>Discutere con i partecipanti il legame tra diritti e responsabilità.</a:t>
            </a:r>
            <a:r>
              <a:rPr lang="en-US" dirty="0"/>
              <a:t>.</a:t>
            </a:r>
          </a:p>
          <a:p>
            <a:endParaRPr lang="en-US" dirty="0"/>
          </a:p>
          <a:p>
            <a:r>
              <a:rPr lang="en-US" dirty="0"/>
              <a:t>"</a:t>
            </a:r>
            <a:r>
              <a:rPr lang="it-IT" dirty="0"/>
              <a:t>Potete pensare a come incoraggiare i minori a comprendere queste responsabilità e ad assumere un ruolo attivo nelle loro comunità? Come potreste dare l'esempio?”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Ora che abbiamo discusso di diritti e responsabilità, esploriamo i modi in cui sia gli adulti che i minori possono impegnarsi attivamente nei processi decisionali dell'UE e nel coinvolgimento della comunità”.</a:t>
            </a:r>
            <a:endParaRPr lang="en-US" dirty="0"/>
          </a:p>
          <a:p>
            <a:endParaRPr lang="en-US" dirty="0"/>
          </a:p>
          <a:p>
            <a:r>
              <a:rPr lang="en-US" dirty="0"/>
              <a:t>📄 </a:t>
            </a:r>
            <a:r>
              <a:rPr lang="it-IT" dirty="0"/>
              <a:t>Introdurre il concetto di impegno civico incoraggiando i partecipanti a condividere le loro esperienze di coinvolgimento in programmi o iniziative dell'UE.</a:t>
            </a:r>
            <a:r>
              <a:rPr lang="en-US" dirty="0"/>
              <a:t>.</a:t>
            </a:r>
          </a:p>
          <a:p>
            <a:endParaRPr lang="en-US" dirty="0"/>
          </a:p>
          <a:p>
            <a:r>
              <a:rPr lang="en-US" dirty="0"/>
              <a:t>🖈 </a:t>
            </a:r>
            <a:r>
              <a:rPr lang="en-US" dirty="0" err="1"/>
              <a:t>Domanda</a:t>
            </a:r>
            <a:r>
              <a:rPr lang="en-US" dirty="0"/>
              <a:t> </a:t>
            </a:r>
            <a:r>
              <a:rPr lang="en-US" dirty="0" err="1"/>
              <a:t>sull'attività</a:t>
            </a:r>
            <a:r>
              <a:rPr lang="en-US" dirty="0"/>
              <a:t>:</a:t>
            </a:r>
          </a:p>
          <a:p>
            <a:r>
              <a:rPr lang="en-US" dirty="0"/>
              <a:t>"</a:t>
            </a:r>
            <a:r>
              <a:rPr lang="it-IT" dirty="0"/>
              <a:t>Come potete incoraggiare i minori che sostenete a partecipare a iniziative civiche o a programmi di volontariato nella comunità? Quali sfide pensate possano affrontare e come potete aiutarli a superare questi ostacoli?”.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In questa sezione esploreremo tre modi chiave in cui voi, in quanto modelli adulti positivi, potete aiutare i minori fuori casa a comprendere e a impegnarsi nell'Unione europea. Questi approcci si concentrano sulla costruzione delle loro conoscenze, sull'incoraggiamento alla partecipazione attiva e sulla promozione della solidarietà all'interno della comunità dell'UE”.</a:t>
            </a:r>
            <a:endParaRPr lang="en-US" dirty="0"/>
          </a:p>
          <a:p>
            <a:endParaRPr lang="en-US" dirty="0"/>
          </a:p>
          <a:p>
            <a:r>
              <a:rPr lang="en-US" dirty="0"/>
              <a:t>📄 </a:t>
            </a:r>
            <a:r>
              <a:rPr lang="it-IT" dirty="0"/>
              <a:t>Spiegate brevemente i tre approcci</a:t>
            </a:r>
            <a:r>
              <a:rPr lang="en-US" dirty="0"/>
              <a:t>:</a:t>
            </a:r>
          </a:p>
          <a:p>
            <a:pPr marL="171450" indent="-171450">
              <a:buFontTx/>
              <a:buChar char="-"/>
            </a:pPr>
            <a:r>
              <a:rPr lang="en-US" dirty="0"/>
              <a:t>Mentoring </a:t>
            </a:r>
            <a:r>
              <a:rPr lang="it-IT" dirty="0"/>
              <a:t>e Guidare i minori: Si concentra su strumenti e piattaforme che aiutano gli adulti a sostenere i minori.</a:t>
            </a:r>
          </a:p>
          <a:p>
            <a:pPr marL="171450" indent="-171450">
              <a:buFontTx/>
              <a:buChar char="-"/>
            </a:pPr>
            <a:r>
              <a:rPr lang="it-IT" dirty="0"/>
              <a:t>- Risorse educative per i giovani: Si concentra su piattaforme interattive, materiali e giochi per educare i minori.</a:t>
            </a:r>
          </a:p>
          <a:p>
            <a:pPr marL="171450" indent="-171450">
              <a:buFontTx/>
              <a:buChar char="-"/>
            </a:pPr>
            <a:r>
              <a:rPr lang="it-IT" dirty="0"/>
              <a:t>- Costruire una cultura della solidarietà: Si concentra sulle opportunità di impegno in progetti di solidarietà e umanitari.</a:t>
            </a:r>
          </a:p>
          <a:p>
            <a:pPr marL="171450" indent="-171450">
              <a:buFontTx/>
              <a:buChar char="-"/>
            </a:pPr>
            <a:endParaRPr lang="en-US" dirty="0"/>
          </a:p>
          <a:p>
            <a:r>
              <a:rPr lang="en-US" dirty="0"/>
              <a:t>🖈 </a:t>
            </a:r>
            <a:r>
              <a:rPr lang="it-IT" dirty="0"/>
              <a:t>Chiedete ai partecipanti di pensare alle loro pratiche attuali. Come sostengono attualmente i minori in queste aree e quali sfide o successi hanno incontrato? Questo servirà come transizione verso l'esplorazione di strumenti e risorse specifiche nelle prossime diapositive</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Ci concentreremo su come gli adulti possano efficacemente fare da tutor e guidare i minori fuori casa. Ci sono diverse risorse disponibili che possono sostenere questo tutoraggio e facilitare la partecipazione dei minori a varie attività legate all'UE”.</a:t>
            </a:r>
            <a:endParaRPr lang="en-US" dirty="0"/>
          </a:p>
          <a:p>
            <a:r>
              <a:rPr lang="en-US" dirty="0"/>
              <a:t>☺ "</a:t>
            </a:r>
            <a:r>
              <a:rPr lang="it-IT" dirty="0"/>
              <a:t>Queste risorse forniscono un valido supporto ai mentori che lavorano con i minori fuori casa. Ogni risorsa ha uno scopo diverso, ma nel complesso migliora l'esperienza di mentoring”.</a:t>
            </a:r>
          </a:p>
          <a:p>
            <a:endParaRPr lang="en-US" dirty="0"/>
          </a:p>
          <a:p>
            <a:r>
              <a:rPr lang="en-US" dirty="0"/>
              <a:t>📄 </a:t>
            </a:r>
            <a:r>
              <a:rPr lang="it-IT" dirty="0"/>
              <a:t>Introducete l'importanza della </a:t>
            </a:r>
            <a:r>
              <a:rPr lang="it-IT" dirty="0" err="1"/>
              <a:t>mentorship</a:t>
            </a:r>
            <a:r>
              <a:rPr lang="it-IT" dirty="0"/>
              <a:t> nel contesto del sostegno ai minori e spiegate che le seguenti risorse vi aiuteranno in questo processo</a:t>
            </a:r>
            <a:r>
              <a:rPr lang="en-US" dirty="0"/>
              <a:t>:</a:t>
            </a:r>
          </a:p>
          <a:p>
            <a:r>
              <a:rPr lang="en-US" dirty="0"/>
              <a:t>- European Youth Portal </a:t>
            </a:r>
            <a:r>
              <a:rPr lang="it-IT" dirty="0"/>
              <a:t>offre informazioni complete su diritti e opportunità</a:t>
            </a:r>
            <a:r>
              <a:rPr lang="en-US" dirty="0"/>
              <a:t>.</a:t>
            </a:r>
          </a:p>
          <a:p>
            <a:r>
              <a:rPr lang="en-US" dirty="0"/>
              <a:t>- Mentoring Europe </a:t>
            </a:r>
            <a:r>
              <a:rPr lang="it-IT" dirty="0"/>
              <a:t>fornisce approcci strutturati al mentoring dei giovani</a:t>
            </a:r>
            <a:r>
              <a:rPr lang="en-US" dirty="0"/>
              <a:t>.</a:t>
            </a:r>
          </a:p>
          <a:p>
            <a:r>
              <a:rPr lang="en-US" dirty="0"/>
              <a:t>- </a:t>
            </a:r>
            <a:r>
              <a:rPr lang="en-US" dirty="0" err="1"/>
              <a:t>Eurodesk</a:t>
            </a:r>
            <a:r>
              <a:rPr lang="en-US" dirty="0"/>
              <a:t> </a:t>
            </a:r>
            <a:r>
              <a:rPr lang="it-IT" dirty="0"/>
              <a:t>tiene informati i mentori sulle opportunità e sui finanziamenti più recenti</a:t>
            </a:r>
            <a:r>
              <a:rPr lang="en-US" dirty="0"/>
              <a:t>.</a:t>
            </a:r>
          </a:p>
          <a:p>
            <a:r>
              <a:rPr lang="en-US" dirty="0"/>
              <a:t>- </a:t>
            </a:r>
            <a:r>
              <a:rPr lang="en-US" dirty="0" err="1"/>
              <a:t>Youthpass</a:t>
            </a:r>
            <a:r>
              <a:rPr lang="en-US" dirty="0"/>
              <a:t> </a:t>
            </a:r>
            <a:r>
              <a:rPr lang="it-IT" dirty="0"/>
              <a:t>può aiutare i minori a documentare le loro esperienze di apprendimento</a:t>
            </a:r>
            <a:r>
              <a:rPr lang="en-US" dirty="0"/>
              <a:t>.</a:t>
            </a:r>
          </a:p>
          <a:p>
            <a:r>
              <a:rPr lang="en-US" dirty="0"/>
              <a:t>- Erasmus+ Virtual Exchange </a:t>
            </a:r>
            <a:r>
              <a:rPr lang="it-IT" dirty="0"/>
              <a:t>consente un impegno significativo nelle discussioni interculturali</a:t>
            </a:r>
            <a:r>
              <a:rPr lang="en-US" dirty="0"/>
              <a:t>.</a:t>
            </a:r>
          </a:p>
          <a:p>
            <a:endParaRPr lang="en-US" dirty="0"/>
          </a:p>
          <a:p>
            <a:r>
              <a:rPr lang="en-US" dirty="0"/>
              <a:t>🖈 </a:t>
            </a:r>
            <a:r>
              <a:rPr lang="it-IT" dirty="0"/>
              <a:t>Chiedete ai partecipanti: Quali sono le qualità che ritenete essenziali per un mentore che lavora con i minori</a:t>
            </a:r>
            <a:r>
              <a:rPr lang="en-US" dirty="0"/>
              <a:t>?</a:t>
            </a:r>
          </a:p>
          <a:p>
            <a:endParaRPr lang="en-US" dirty="0"/>
          </a:p>
          <a:p>
            <a:r>
              <a:rPr lang="en-US" dirty="0"/>
              <a:t>🖈 </a:t>
            </a:r>
            <a:r>
              <a:rPr lang="it-IT" dirty="0"/>
              <a:t>Incoraggiare i partecipanti a condividere le loro esperienze con queste piattaforme e come potrebbero utilizzarle nel loro ruolo di mentori</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Questi strumenti interattivi sono pensati per aiutare i minori a confrontarsi con l'UE in modo divertente ed educativo”.</a:t>
            </a:r>
          </a:p>
          <a:p>
            <a:endParaRPr lang="en-US" dirty="0"/>
          </a:p>
          <a:p>
            <a:r>
              <a:rPr lang="en-US" dirty="0"/>
              <a:t>📄 </a:t>
            </a:r>
            <a:r>
              <a:rPr lang="it-IT" dirty="0"/>
              <a:t>Discutere come queste piattaforme possano essere incorporate nelle sessioni educative con i minori</a:t>
            </a:r>
            <a:r>
              <a:rPr lang="en-US" dirty="0"/>
              <a:t>:</a:t>
            </a:r>
          </a:p>
          <a:p>
            <a:pPr marL="171450" indent="-171450">
              <a:buFontTx/>
              <a:buChar char="-"/>
            </a:pPr>
            <a:r>
              <a:rPr lang="it-IT" dirty="0"/>
              <a:t>L'Angolo dei bambini coinvolge i giovani attraverso giochi che insegnano i concetti dell’UE.</a:t>
            </a:r>
          </a:p>
          <a:p>
            <a:pPr marL="171450" indent="-171450">
              <a:buFontTx/>
              <a:buChar char="-"/>
            </a:pPr>
            <a:r>
              <a:rPr lang="it-IT" dirty="0"/>
              <a:t>- L'Angolo dell'apprendimento fornisce una serie di materiali che possono migliorare l'apprendimento.</a:t>
            </a:r>
          </a:p>
          <a:p>
            <a:pPr marL="171450" indent="-171450">
              <a:buFontTx/>
              <a:buChar char="-"/>
            </a:pPr>
            <a:r>
              <a:rPr lang="it-IT" dirty="0"/>
              <a:t>- Il Diario di Europa può essere utilizzato per discutere dei valori e dei diritti europei.</a:t>
            </a:r>
          </a:p>
          <a:p>
            <a:pPr marL="171450" indent="-171450">
              <a:buFontTx/>
              <a:buChar char="-"/>
            </a:pPr>
            <a:r>
              <a:rPr lang="it-IT" dirty="0"/>
              <a:t>- La Casa della storia europea fornisce un contesto per comprendere l'Europa di oggi.</a:t>
            </a:r>
          </a:p>
          <a:p>
            <a:pPr marL="171450" indent="-171450">
              <a:buFontTx/>
              <a:buChar char="-"/>
            </a:pPr>
            <a:r>
              <a:rPr lang="it-IT" dirty="0"/>
              <a:t>- La Fondazione Schuman può essere una risorsa per approfondire l'apprendimento.</a:t>
            </a:r>
          </a:p>
          <a:p>
            <a:pPr marL="171450" indent="-171450">
              <a:buFontTx/>
              <a:buChar char="-"/>
            </a:pPr>
            <a:r>
              <a:rPr lang="it-IT" dirty="0"/>
              <a:t>- La Libreria dell'UE offre materiali che possono essere utilizzati in vari contesti educativi.</a:t>
            </a:r>
            <a:r>
              <a:rPr lang="en-US" dirty="0"/>
              <a:t>.</a:t>
            </a:r>
          </a:p>
          <a:p>
            <a:endParaRPr lang="en-US" dirty="0"/>
          </a:p>
          <a:p>
            <a:r>
              <a:rPr lang="en-US" dirty="0"/>
              <a:t>🖈 </a:t>
            </a:r>
            <a:r>
              <a:rPr lang="it-IT" dirty="0"/>
              <a:t>Chiedete ai partecipanti quali tipi di attività potrebbero pianificare utilizzando queste risorse e come valuterebbero l'apprendimento dei minori.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it-IT" dirty="0"/>
              <a:t>Attraverso queste iniziative, possiamo promuovere una cultura della solidarietà e dell'impegno tra i minori, aiutandoli a sentirsi legati alle loro comunità e al più ampio contesto europeo.”</a:t>
            </a:r>
          </a:p>
          <a:p>
            <a:endParaRPr lang="it-IT" dirty="0"/>
          </a:p>
          <a:p>
            <a:r>
              <a:rPr lang="en-US" dirty="0"/>
              <a:t>📄 </a:t>
            </a:r>
            <a:r>
              <a:rPr lang="it-IT" dirty="0"/>
              <a:t>Spiegare lo scopo di ogni iniziativa e il modo in cui può dare potere ai minori</a:t>
            </a:r>
            <a:r>
              <a:rPr lang="en-US" dirty="0"/>
              <a:t>:</a:t>
            </a:r>
          </a:p>
          <a:p>
            <a:pPr marL="171450" indent="-171450">
              <a:buFontTx/>
              <a:buChar char="-"/>
            </a:pPr>
            <a:r>
              <a:rPr lang="it-IT" dirty="0"/>
              <a:t>Il Corpo europeo di solidarietà offre opportunità di volontariato diretto.</a:t>
            </a:r>
          </a:p>
          <a:p>
            <a:pPr marL="171450" indent="-171450">
              <a:buFontTx/>
              <a:buChar char="-"/>
            </a:pPr>
            <a:r>
              <a:rPr lang="it-IT" dirty="0"/>
              <a:t>- EU </a:t>
            </a:r>
            <a:r>
              <a:rPr lang="it-IT" dirty="0" err="1"/>
              <a:t>Aid</a:t>
            </a:r>
            <a:r>
              <a:rPr lang="it-IT" dirty="0"/>
              <a:t> </a:t>
            </a:r>
            <a:r>
              <a:rPr lang="it-IT" dirty="0" err="1"/>
              <a:t>Volunteers</a:t>
            </a:r>
            <a:r>
              <a:rPr lang="it-IT" dirty="0"/>
              <a:t> consente ai minori di impegnarsi in attività umanitarie.</a:t>
            </a:r>
          </a:p>
          <a:p>
            <a:pPr marL="171450" indent="-171450">
              <a:buFontTx/>
              <a:buChar char="-"/>
            </a:pPr>
            <a:r>
              <a:rPr lang="it-IT" dirty="0"/>
              <a:t>- Il kit di strumenti per i progetti di solidarietà guida la creazione di progetti d'impatto.</a:t>
            </a:r>
          </a:p>
          <a:p>
            <a:pPr marL="171450" indent="-171450">
              <a:buFontTx/>
              <a:buChar char="-"/>
            </a:pPr>
            <a:r>
              <a:rPr lang="it-IT" dirty="0"/>
              <a:t>- La campagna Time to </a:t>
            </a:r>
            <a:r>
              <a:rPr lang="it-IT" dirty="0" err="1"/>
              <a:t>Move</a:t>
            </a:r>
            <a:r>
              <a:rPr lang="it-IT" dirty="0"/>
              <a:t> promuove la mobilità e la partecipazione attiva.</a:t>
            </a:r>
          </a:p>
          <a:p>
            <a:pPr marL="171450" indent="-171450">
              <a:buFontTx/>
              <a:buChar char="-"/>
            </a:pPr>
            <a:r>
              <a:rPr lang="it-IT" dirty="0"/>
              <a:t>- La piattaforma SALTO-Youth offre una formazione e un sostegno preziosi per il coinvolgimento dei giovani.</a:t>
            </a:r>
          </a:p>
          <a:p>
            <a:pPr marL="171450" indent="-171450">
              <a:buFontTx/>
              <a:buChar char="-"/>
            </a:pPr>
            <a:endParaRPr lang="en-US" dirty="0"/>
          </a:p>
          <a:p>
            <a:r>
              <a:rPr lang="en-US" dirty="0"/>
              <a:t>🖈 </a:t>
            </a:r>
            <a:r>
              <a:rPr lang="it-IT" dirty="0"/>
              <a:t>Incoraggiare i partecipanti a pensare a come facilitare il coinvolgimento dei minori in queste iniziative e a quali barriere potrebbero esistere.</a:t>
            </a:r>
            <a:r>
              <a:rPr lang="en-US" dirty="0"/>
              <a:t>.</a:t>
            </a:r>
          </a:p>
          <a:p>
            <a:r>
              <a:rPr lang="en-US" dirty="0"/>
              <a:t>🖈 </a:t>
            </a:r>
            <a:r>
              <a:rPr lang="it-IT" dirty="0"/>
              <a:t>Chiedete: “Come possono i programmi di volontariato come il Corpo Europeo di Solidarietà giovare ai minori fuori casa? Vi viene in mente un progetto che potreste realizzare con loro?”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n-US" dirty="0" err="1"/>
              <a:t>Attività</a:t>
            </a:r>
            <a:r>
              <a:rPr lang="en-US" dirty="0"/>
              <a:t> di base:</a:t>
            </a:r>
          </a:p>
          <a:p>
            <a:r>
              <a:rPr lang="it-IT" dirty="0"/>
              <a:t>Inquadrate questa attività come un'opportunità per collegare la teoria alla pratica. Ricordate che l'obiettivo non è solo quello di conoscere queste risorse, ma anche di pensare a come applicarle a situazioni reali che coinvolgono minori fuori casa.</a:t>
            </a:r>
          </a:p>
          <a:p>
            <a:r>
              <a:rPr lang="it-IT" dirty="0"/>
              <a:t>Rafforzare il valore della collaborazione durante questo esercizio</a:t>
            </a:r>
            <a:r>
              <a:rPr lang="en-US" dirty="0"/>
              <a:t>.</a:t>
            </a:r>
          </a:p>
          <a:p>
            <a:endParaRPr lang="en-US" dirty="0"/>
          </a:p>
          <a:p>
            <a:r>
              <a:rPr lang="it-IT" dirty="0"/>
              <a:t>Chiedete a ogni gruppo di navigare tra gli strumenti specifici di cui abbiamo parlato in precedenza nel modulo. Ogni gruppo deve designare un relatore per presentare i propri risultati</a:t>
            </a:r>
            <a:r>
              <a:rPr lang="en-US" dirty="0"/>
              <a:t>.</a:t>
            </a:r>
          </a:p>
          <a:p>
            <a:endParaRPr lang="en-US" dirty="0"/>
          </a:p>
          <a:p>
            <a:r>
              <a:rPr lang="en-US" dirty="0"/>
              <a:t>🖈 </a:t>
            </a:r>
            <a:r>
              <a:rPr lang="en-US" dirty="0" err="1"/>
              <a:t>Domande</a:t>
            </a:r>
            <a:r>
              <a:rPr lang="en-US" dirty="0"/>
              <a:t> di </a:t>
            </a:r>
            <a:r>
              <a:rPr lang="en-US" dirty="0" err="1"/>
              <a:t>gruppo</a:t>
            </a:r>
            <a:r>
              <a:rPr lang="en-US" dirty="0"/>
              <a:t>:</a:t>
            </a:r>
          </a:p>
          <a:p>
            <a:pPr marL="171450" indent="-171450">
              <a:buFontTx/>
              <a:buChar char="-"/>
            </a:pPr>
            <a:r>
              <a:rPr lang="it-IT" dirty="0"/>
              <a:t>Mentoring e guida dei minori: “Come si possono personalizzare gli strumenti di mentoring per sostenere i minori? Quali sono le sfide del mentoring dei minori fuori casa?”.</a:t>
            </a:r>
          </a:p>
          <a:p>
            <a:pPr marL="171450" indent="-171450">
              <a:buFontTx/>
              <a:buChar char="-"/>
            </a:pPr>
            <a:r>
              <a:rPr lang="it-IT" dirty="0"/>
              <a:t>- Strumenti e risorse educative: “Come si possono adattare questi strumenti a un pubblico più giovane? Che ruolo possono avere nell'aumentare la consapevolezza civica dei </a:t>
            </a:r>
            <a:r>
              <a:rPr lang="it-IT"/>
              <a:t>minori?”.</a:t>
            </a:r>
          </a:p>
          <a:p>
            <a:pPr marL="171450" indent="-171450">
              <a:buFontTx/>
              <a:buChar char="-"/>
            </a:pPr>
            <a:r>
              <a:rPr lang="it-IT"/>
              <a:t>- </a:t>
            </a:r>
            <a:r>
              <a:rPr lang="it-IT" dirty="0"/>
              <a:t>Costruire una cultura della solidarietà: “Come possono le iniziative di solidarietà coinvolgere i minori in modo significativo? Questi programmi possono aiutare a promuovere un senso di appartenenza tra i giovani sfollati?”.</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Thank all participants for their engagement and contributions throughout the module.</a:t>
            </a:r>
          </a:p>
          <a:p>
            <a:r>
              <a:rPr lang="en-US" dirty="0"/>
              <a:t>Highlight the importance of their roles as mentors, educators, and advocates for minors out of home.</a:t>
            </a:r>
          </a:p>
          <a:p>
            <a:r>
              <a:rPr lang="en-US" dirty="0"/>
              <a:t>Invite them to share any last thoughts or questions.</a:t>
            </a:r>
          </a:p>
          <a:p>
            <a:endParaRPr lang="en-US" dirty="0"/>
          </a:p>
          <a:p>
            <a:r>
              <a:rPr lang="en-US" dirty="0"/>
              <a:t>📄Call to Action:</a:t>
            </a:r>
          </a:p>
          <a:p>
            <a:r>
              <a:rPr lang="en-US" dirty="0"/>
              <a:t>Encourage ongoing engagement with the EU’s initiatives and resources.</a:t>
            </a:r>
          </a:p>
          <a:p>
            <a:r>
              <a:rPr lang="en-US" dirty="0"/>
              <a:t>Suggest participants stay connected and share their experiences with each other beyond the training session.</a:t>
            </a:r>
          </a:p>
          <a:p>
            <a:endParaRPr lang="en-US" dirty="0"/>
          </a:p>
          <a:p>
            <a:r>
              <a:rPr lang="en-US" dirty="0"/>
              <a:t>😊 End on a Positive Note:</a:t>
            </a:r>
          </a:p>
          <a:p>
            <a:r>
              <a:rPr lang="en-US" dirty="0"/>
              <a:t>Thank everyone again, wishing them success in their efforts to support minors and make a positive impact in their communities.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svg"/><Relationship Id="rId21" Type="http://schemas.openxmlformats.org/officeDocument/2006/relationships/image" Target="../media/image19.png"/><Relationship Id="rId34" Type="http://schemas.openxmlformats.org/officeDocument/2006/relationships/image" Target="../media/image32.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24" Type="http://schemas.openxmlformats.org/officeDocument/2006/relationships/image" Target="../media/image22.png"/><Relationship Id="rId32" Type="http://schemas.openxmlformats.org/officeDocument/2006/relationships/image" Target="../media/image30.svg"/><Relationship Id="rId37" Type="http://schemas.openxmlformats.org/officeDocument/2006/relationships/image" Target="../media/image35.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svg"/><Relationship Id="rId28" Type="http://schemas.openxmlformats.org/officeDocument/2006/relationships/image" Target="../media/image26.png"/><Relationship Id="rId36" Type="http://schemas.openxmlformats.org/officeDocument/2006/relationships/image" Target="../media/image34.png"/><Relationship Id="rId10" Type="http://schemas.openxmlformats.org/officeDocument/2006/relationships/image" Target="../media/image8.png"/><Relationship Id="rId19" Type="http://schemas.openxmlformats.org/officeDocument/2006/relationships/image" Target="../media/image17.svg"/><Relationship Id="rId31" Type="http://schemas.openxmlformats.org/officeDocument/2006/relationships/image" Target="../media/image29.png"/><Relationship Id="rId4" Type="http://schemas.openxmlformats.org/officeDocument/2006/relationships/image" Target="../media/image2.svg"/><Relationship Id="rId9" Type="http://schemas.openxmlformats.org/officeDocument/2006/relationships/image" Target="../media/image7.jpe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33.svg"/><Relationship Id="rId8" Type="http://schemas.openxmlformats.org/officeDocument/2006/relationships/image" Target="../media/image6.jpeg"/><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video" Target="https://www.youtube.com/watch?v=SFeB9fMGJ9k&amp;t" TargetMode="Externa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sv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9.svg"/><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9.sv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9.sv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9.sv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svg"/><Relationship Id="rId3" Type="http://schemas.openxmlformats.org/officeDocument/2006/relationships/image" Target="../media/image41.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64.svg"/><Relationship Id="rId5" Type="http://schemas.openxmlformats.org/officeDocument/2006/relationships/image" Target="../media/image59.svg"/><Relationship Id="rId15" Type="http://schemas.openxmlformats.org/officeDocument/2006/relationships/image" Target="../media/image68.sv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sv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76.png"/><Relationship Id="rId18" Type="http://schemas.openxmlformats.org/officeDocument/2006/relationships/image" Target="../media/image81.svg"/><Relationship Id="rId26" Type="http://schemas.openxmlformats.org/officeDocument/2006/relationships/image" Target="../media/image89.svg"/><Relationship Id="rId3" Type="http://schemas.openxmlformats.org/officeDocument/2006/relationships/image" Target="../media/image69.png"/><Relationship Id="rId21" Type="http://schemas.openxmlformats.org/officeDocument/2006/relationships/image" Target="../media/image84.png"/><Relationship Id="rId7" Type="http://schemas.openxmlformats.org/officeDocument/2006/relationships/image" Target="../media/image52.jpeg"/><Relationship Id="rId12" Type="http://schemas.openxmlformats.org/officeDocument/2006/relationships/image" Target="../media/image75.svg"/><Relationship Id="rId17" Type="http://schemas.openxmlformats.org/officeDocument/2006/relationships/image" Target="../media/image80.png"/><Relationship Id="rId25" Type="http://schemas.openxmlformats.org/officeDocument/2006/relationships/image" Target="../media/image88.png"/><Relationship Id="rId2" Type="http://schemas.openxmlformats.org/officeDocument/2006/relationships/notesSlide" Target="../notesSlides/notesSlide13.xml"/><Relationship Id="rId16" Type="http://schemas.openxmlformats.org/officeDocument/2006/relationships/image" Target="../media/image79.svg"/><Relationship Id="rId20" Type="http://schemas.openxmlformats.org/officeDocument/2006/relationships/image" Target="../media/image83.svg"/><Relationship Id="rId1" Type="http://schemas.openxmlformats.org/officeDocument/2006/relationships/slideLayout" Target="../slideLayouts/slideLayout7.xml"/><Relationship Id="rId6" Type="http://schemas.openxmlformats.org/officeDocument/2006/relationships/image" Target="../media/image54.jpeg"/><Relationship Id="rId11" Type="http://schemas.openxmlformats.org/officeDocument/2006/relationships/image" Target="../media/image74.png"/><Relationship Id="rId24" Type="http://schemas.openxmlformats.org/officeDocument/2006/relationships/image" Target="../media/image87.svg"/><Relationship Id="rId5" Type="http://schemas.openxmlformats.org/officeDocument/2006/relationships/image" Target="../media/image71.svg"/><Relationship Id="rId15" Type="http://schemas.openxmlformats.org/officeDocument/2006/relationships/image" Target="../media/image78.png"/><Relationship Id="rId23" Type="http://schemas.openxmlformats.org/officeDocument/2006/relationships/image" Target="../media/image86.png"/><Relationship Id="rId10" Type="http://schemas.openxmlformats.org/officeDocument/2006/relationships/image" Target="../media/image73.svg"/><Relationship Id="rId19" Type="http://schemas.openxmlformats.org/officeDocument/2006/relationships/image" Target="../media/image82.png"/><Relationship Id="rId4" Type="http://schemas.openxmlformats.org/officeDocument/2006/relationships/image" Target="../media/image70.png"/><Relationship Id="rId9" Type="http://schemas.openxmlformats.org/officeDocument/2006/relationships/image" Target="../media/image72.png"/><Relationship Id="rId14" Type="http://schemas.openxmlformats.org/officeDocument/2006/relationships/image" Target="../media/image77.svg"/><Relationship Id="rId22" Type="http://schemas.openxmlformats.org/officeDocument/2006/relationships/image" Target="../media/image85.svg"/></Relationships>
</file>

<file path=ppt/slides/_rels/slide1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9.png"/><Relationship Id="rId7" Type="http://schemas.openxmlformats.org/officeDocument/2006/relationships/image" Target="../media/image89.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71.svg"/><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2.svg"/><Relationship Id="rId4" Type="http://schemas.openxmlformats.org/officeDocument/2006/relationships/image" Target="../media/image91.png"/></Relationships>
</file>

<file path=ppt/slides/_rels/slide1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svg"/><Relationship Id="rId4" Type="http://schemas.openxmlformats.org/officeDocument/2006/relationships/image" Target="../media/image94.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59.sv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100.svg"/><Relationship Id="rId4" Type="http://schemas.openxmlformats.org/officeDocument/2006/relationships/image" Target="../media/image99.png"/></Relationships>
</file>

<file path=ppt/slides/_rels/slide19.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image" Target="../media/image115.svg"/><Relationship Id="rId3" Type="http://schemas.openxmlformats.org/officeDocument/2006/relationships/image" Target="../media/image51.png"/><Relationship Id="rId7" Type="http://schemas.openxmlformats.org/officeDocument/2006/relationships/image" Target="../media/image104.svg"/><Relationship Id="rId12" Type="http://schemas.openxmlformats.org/officeDocument/2006/relationships/image" Target="../media/image109.png"/><Relationship Id="rId17" Type="http://schemas.openxmlformats.org/officeDocument/2006/relationships/image" Target="../media/image114.png"/><Relationship Id="rId2" Type="http://schemas.openxmlformats.org/officeDocument/2006/relationships/notesSlide" Target="../notesSlides/notesSlide19.xml"/><Relationship Id="rId16" Type="http://schemas.openxmlformats.org/officeDocument/2006/relationships/image" Target="../media/image113.svg"/><Relationship Id="rId1" Type="http://schemas.openxmlformats.org/officeDocument/2006/relationships/slideLayout" Target="../slideLayouts/slideLayout7.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5" Type="http://schemas.openxmlformats.org/officeDocument/2006/relationships/image" Target="../media/image11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 Id="rId14" Type="http://schemas.openxmlformats.org/officeDocument/2006/relationships/image" Target="../media/image111.svg"/></Relationships>
</file>

<file path=ppt/slides/_rels/slide2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93.png"/><Relationship Id="rId7" Type="http://schemas.openxmlformats.org/officeDocument/2006/relationships/image" Target="../media/image119.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svg"/><Relationship Id="rId4" Type="http://schemas.openxmlformats.org/officeDocument/2006/relationships/image" Target="../media/image116.png"/><Relationship Id="rId9" Type="http://schemas.openxmlformats.org/officeDocument/2006/relationships/image" Target="../media/image121.svg"/></Relationships>
</file>

<file path=ppt/slides/_rels/slide2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93.png"/><Relationship Id="rId7" Type="http://schemas.openxmlformats.org/officeDocument/2006/relationships/image" Target="../media/image123.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19.svg"/><Relationship Id="rId10" Type="http://schemas.openxmlformats.org/officeDocument/2006/relationships/image" Target="../media/image126.svg"/><Relationship Id="rId4" Type="http://schemas.openxmlformats.org/officeDocument/2006/relationships/image" Target="../media/image118.png"/><Relationship Id="rId9" Type="http://schemas.openxmlformats.org/officeDocument/2006/relationships/image" Target="../media/image125.png"/></Relationships>
</file>

<file path=ppt/slides/_rels/slide2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notesSlide" Target="../notesSlides/notesSlide22.xml"/><Relationship Id="rId7" Type="http://schemas.openxmlformats.org/officeDocument/2006/relationships/image" Target="../media/image127.jpeg"/><Relationship Id="rId2" Type="http://schemas.openxmlformats.org/officeDocument/2006/relationships/slideLayout" Target="../slideLayouts/slideLayout7.xml"/><Relationship Id="rId1" Type="http://schemas.openxmlformats.org/officeDocument/2006/relationships/video" Target="https://www.youtube.com/watch?v=HB7VhfrJv-E" TargetMode="External"/><Relationship Id="rId6" Type="http://schemas.openxmlformats.org/officeDocument/2006/relationships/image" Target="../media/image100.svg"/><Relationship Id="rId5" Type="http://schemas.openxmlformats.org/officeDocument/2006/relationships/image" Target="../media/image99.png"/><Relationship Id="rId10" Type="http://schemas.openxmlformats.org/officeDocument/2006/relationships/image" Target="../media/image129.svg"/><Relationship Id="rId4" Type="http://schemas.openxmlformats.org/officeDocument/2006/relationships/image" Target="../media/image93.png"/><Relationship Id="rId9" Type="http://schemas.openxmlformats.org/officeDocument/2006/relationships/image" Target="../media/image128.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41.png"/><Relationship Id="rId7" Type="http://schemas.openxmlformats.org/officeDocument/2006/relationships/image" Target="../media/image13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43.sv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41.png"/><Relationship Id="rId7" Type="http://schemas.openxmlformats.org/officeDocument/2006/relationships/image" Target="../media/image134.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43.sv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141.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40.png"/><Relationship Id="rId5" Type="http://schemas.openxmlformats.org/officeDocument/2006/relationships/image" Target="../media/image139.svg"/><Relationship Id="rId10" Type="http://schemas.openxmlformats.org/officeDocument/2006/relationships/image" Target="../media/image143.svg"/><Relationship Id="rId4" Type="http://schemas.openxmlformats.org/officeDocument/2006/relationships/image" Target="../media/image138.png"/><Relationship Id="rId9" Type="http://schemas.openxmlformats.org/officeDocument/2006/relationships/image" Target="../media/image142.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45.svg"/><Relationship Id="rId4" Type="http://schemas.openxmlformats.org/officeDocument/2006/relationships/image" Target="../media/image144.png"/></Relationships>
</file>

<file path=ppt/slides/_rels/slide31.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55.svg"/><Relationship Id="rId3" Type="http://schemas.openxmlformats.org/officeDocument/2006/relationships/image" Target="../media/image36.png"/><Relationship Id="rId7" Type="http://schemas.openxmlformats.org/officeDocument/2006/relationships/image" Target="../media/image149.svg"/><Relationship Id="rId12" Type="http://schemas.openxmlformats.org/officeDocument/2006/relationships/image" Target="../media/image15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48.png"/><Relationship Id="rId11" Type="http://schemas.openxmlformats.org/officeDocument/2006/relationships/image" Target="../media/image153.svg"/><Relationship Id="rId5" Type="http://schemas.openxmlformats.org/officeDocument/2006/relationships/image" Target="../media/image147.sv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sv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159.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svg"/><Relationship Id="rId4" Type="http://schemas.openxmlformats.org/officeDocument/2006/relationships/image" Target="../media/image156.png"/></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161.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0.png"/><Relationship Id="rId5" Type="http://schemas.openxmlformats.org/officeDocument/2006/relationships/image" Target="../media/image100.svg"/><Relationship Id="rId4" Type="http://schemas.openxmlformats.org/officeDocument/2006/relationships/image" Target="../media/image99.png"/></Relationships>
</file>

<file path=ppt/slides/_rels/slide34.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69.svg"/><Relationship Id="rId3" Type="http://schemas.openxmlformats.org/officeDocument/2006/relationships/image" Target="../media/image51.png"/><Relationship Id="rId7" Type="http://schemas.openxmlformats.org/officeDocument/2006/relationships/image" Target="../media/image163.svg"/><Relationship Id="rId12" Type="http://schemas.openxmlformats.org/officeDocument/2006/relationships/image" Target="../media/image168.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167.svg"/><Relationship Id="rId5" Type="http://schemas.openxmlformats.org/officeDocument/2006/relationships/image" Target="../media/image102.svg"/><Relationship Id="rId10" Type="http://schemas.openxmlformats.org/officeDocument/2006/relationships/image" Target="../media/image166.png"/><Relationship Id="rId4" Type="http://schemas.openxmlformats.org/officeDocument/2006/relationships/image" Target="../media/image101.png"/><Relationship Id="rId9" Type="http://schemas.openxmlformats.org/officeDocument/2006/relationships/image" Target="../media/image165.svg"/></Relationships>
</file>

<file path=ppt/slides/_rels/slide35.xml.rels><?xml version="1.0" encoding="UTF-8" standalone="yes"?>
<Relationships xmlns="http://schemas.openxmlformats.org/package/2006/relationships"><Relationship Id="rId8" Type="http://schemas.openxmlformats.org/officeDocument/2006/relationships/image" Target="../media/image163.svg"/><Relationship Id="rId3" Type="http://schemas.openxmlformats.org/officeDocument/2006/relationships/image" Target="../media/image41.png"/><Relationship Id="rId7" Type="http://schemas.openxmlformats.org/officeDocument/2006/relationships/image" Target="../media/image16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https://mentoringeurope.eu" TargetMode="External"/><Relationship Id="rId11" Type="http://schemas.openxmlformats.org/officeDocument/2006/relationships/hyperlink" Target="https://europa.eu/youth/EU_en" TargetMode="External"/><Relationship Id="rId5" Type="http://schemas.openxmlformats.org/officeDocument/2006/relationships/image" Target="../media/image171.svg"/><Relationship Id="rId10" Type="http://schemas.openxmlformats.org/officeDocument/2006/relationships/hyperlink" Target="https://europa.eu/youth/erasmusvirtual_en" TargetMode="External"/><Relationship Id="rId4" Type="http://schemas.openxmlformats.org/officeDocument/2006/relationships/image" Target="../media/image170.png"/><Relationship Id="rId9" Type="http://schemas.openxmlformats.org/officeDocument/2006/relationships/hyperlink" Target="https://eurodesk.eu/"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op.europa.eu/en/web/general-publications" TargetMode="External"/><Relationship Id="rId3" Type="http://schemas.openxmlformats.org/officeDocument/2006/relationships/image" Target="../media/image41.png"/><Relationship Id="rId7" Type="http://schemas.openxmlformats.org/officeDocument/2006/relationships/image" Target="../media/image165.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73.svg"/><Relationship Id="rId4" Type="http://schemas.openxmlformats.org/officeDocument/2006/relationships/image" Target="../media/image172.png"/></Relationships>
</file>

<file path=ppt/slides/_rels/slide37.xml.rels><?xml version="1.0" encoding="UTF-8" standalone="yes"?>
<Relationships xmlns="http://schemas.openxmlformats.org/package/2006/relationships"><Relationship Id="rId8" Type="http://schemas.openxmlformats.org/officeDocument/2006/relationships/image" Target="../media/image167.svg"/><Relationship Id="rId3" Type="http://schemas.openxmlformats.org/officeDocument/2006/relationships/image" Target="../media/image93.png"/><Relationship Id="rId7" Type="http://schemas.openxmlformats.org/officeDocument/2006/relationships/image" Target="../media/image166.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https://www.salto-youth.net/" TargetMode="External"/><Relationship Id="rId5" Type="http://schemas.openxmlformats.org/officeDocument/2006/relationships/image" Target="../media/image175.svg"/><Relationship Id="rId10" Type="http://schemas.openxmlformats.org/officeDocument/2006/relationships/hyperlink" Target="https://europa.eu/youth/solidarity/projects_en" TargetMode="External"/><Relationship Id="rId4" Type="http://schemas.openxmlformats.org/officeDocument/2006/relationships/image" Target="../media/image174.png"/><Relationship Id="rId9" Type="http://schemas.openxmlformats.org/officeDocument/2006/relationships/hyperlink" Target="https://europa.eu/youth/solidarity_en"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76.jpeg"/><Relationship Id="rId5" Type="http://schemas.openxmlformats.org/officeDocument/2006/relationships/image" Target="../media/image139.svg"/><Relationship Id="rId4" Type="http://schemas.openxmlformats.org/officeDocument/2006/relationships/image" Target="../media/image138.png"/></Relationships>
</file>

<file path=ppt/slides/_rels/slide39.xml.rels><?xml version="1.0" encoding="UTF-8" standalone="yes"?>
<Relationships xmlns="http://schemas.openxmlformats.org/package/2006/relationships"><Relationship Id="rId13" Type="http://schemas.openxmlformats.org/officeDocument/2006/relationships/image" Target="../media/image179.png"/><Relationship Id="rId18" Type="http://schemas.openxmlformats.org/officeDocument/2006/relationships/image" Target="../media/image183.png"/><Relationship Id="rId26" Type="http://schemas.openxmlformats.org/officeDocument/2006/relationships/image" Target="../media/image23.png"/><Relationship Id="rId21" Type="http://schemas.openxmlformats.org/officeDocument/2006/relationships/image" Target="../media/image186.png"/><Relationship Id="rId34" Type="http://schemas.openxmlformats.org/officeDocument/2006/relationships/image" Target="../media/image192.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82.svg"/><Relationship Id="rId25" Type="http://schemas.openxmlformats.org/officeDocument/2006/relationships/image" Target="../media/image188.png"/><Relationship Id="rId33" Type="http://schemas.openxmlformats.org/officeDocument/2006/relationships/image" Target="../media/image30.svg"/><Relationship Id="rId38" Type="http://schemas.openxmlformats.org/officeDocument/2006/relationships/image" Target="../media/image196.jpeg"/><Relationship Id="rId2" Type="http://schemas.openxmlformats.org/officeDocument/2006/relationships/notesSlide" Target="../notesSlides/notesSlide39.xml"/><Relationship Id="rId16" Type="http://schemas.openxmlformats.org/officeDocument/2006/relationships/image" Target="../media/image181.png"/><Relationship Id="rId20" Type="http://schemas.openxmlformats.org/officeDocument/2006/relationships/image" Target="../media/image185.svg"/><Relationship Id="rId29" Type="http://schemas.openxmlformats.org/officeDocument/2006/relationships/image" Target="../media/image190.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78.svg"/><Relationship Id="rId24" Type="http://schemas.openxmlformats.org/officeDocument/2006/relationships/image" Target="../media/image21.svg"/><Relationship Id="rId32" Type="http://schemas.openxmlformats.org/officeDocument/2006/relationships/image" Target="../media/image29.png"/><Relationship Id="rId37" Type="http://schemas.openxmlformats.org/officeDocument/2006/relationships/image" Target="../media/image195.png"/><Relationship Id="rId5" Type="http://schemas.openxmlformats.org/officeDocument/2006/relationships/image" Target="../media/image3.png"/><Relationship Id="rId15" Type="http://schemas.openxmlformats.org/officeDocument/2006/relationships/image" Target="../media/image180.png"/><Relationship Id="rId23" Type="http://schemas.openxmlformats.org/officeDocument/2006/relationships/image" Target="../media/image20.png"/><Relationship Id="rId28" Type="http://schemas.openxmlformats.org/officeDocument/2006/relationships/image" Target="../media/image189.png"/><Relationship Id="rId36" Type="http://schemas.openxmlformats.org/officeDocument/2006/relationships/image" Target="../media/image194.svg"/><Relationship Id="rId10" Type="http://schemas.openxmlformats.org/officeDocument/2006/relationships/image" Target="../media/image177.png"/><Relationship Id="rId19" Type="http://schemas.openxmlformats.org/officeDocument/2006/relationships/image" Target="../media/image184.png"/><Relationship Id="rId31" Type="http://schemas.openxmlformats.org/officeDocument/2006/relationships/image" Target="../media/image191.png"/><Relationship Id="rId4" Type="http://schemas.openxmlformats.org/officeDocument/2006/relationships/image" Target="../media/image2.svg"/><Relationship Id="rId9" Type="http://schemas.openxmlformats.org/officeDocument/2006/relationships/image" Target="../media/image7.jpeg"/><Relationship Id="rId14" Type="http://schemas.openxmlformats.org/officeDocument/2006/relationships/image" Target="../media/image11.png"/><Relationship Id="rId22" Type="http://schemas.openxmlformats.org/officeDocument/2006/relationships/image" Target="../media/image187.png"/><Relationship Id="rId27" Type="http://schemas.openxmlformats.org/officeDocument/2006/relationships/image" Target="../media/image24.svg"/><Relationship Id="rId30" Type="http://schemas.openxmlformats.org/officeDocument/2006/relationships/image" Target="../media/image27.png"/><Relationship Id="rId35" Type="http://schemas.openxmlformats.org/officeDocument/2006/relationships/image" Target="../media/image193.png"/><Relationship Id="rId8" Type="http://schemas.openxmlformats.org/officeDocument/2006/relationships/image" Target="../media/image6.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
          </a:xfrm>
          <a:custGeom>
            <a:avLst/>
            <a:gdLst/>
            <a:ahLst/>
            <a:cxnLst/>
            <a:rect l="l" t="t" r="r" b="b"/>
            <a:pathLst>
              <a:path w="18288000" h="1028700">
                <a:moveTo>
                  <a:pt x="0" y="0"/>
                </a:moveTo>
                <a:lnTo>
                  <a:pt x="18288000" y="0"/>
                </a:lnTo>
                <a:lnTo>
                  <a:pt x="182880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0" y="8001914"/>
            <a:ext cx="2295524" cy="1619249"/>
            <a:chOff x="0" y="0"/>
            <a:chExt cx="3060699" cy="2158999"/>
          </a:xfrm>
        </p:grpSpPr>
        <p:sp>
          <p:nvSpPr>
            <p:cNvPr id="4" name="Freeform 4"/>
            <p:cNvSpPr/>
            <p:nvPr/>
          </p:nvSpPr>
          <p:spPr>
            <a:xfrm>
              <a:off x="0" y="0"/>
              <a:ext cx="3060700" cy="2159000"/>
            </a:xfrm>
            <a:custGeom>
              <a:avLst/>
              <a:gdLst/>
              <a:ahLst/>
              <a:cxnLst/>
              <a:rect l="l" t="t" r="r" b="b"/>
              <a:pathLst>
                <a:path w="3060700" h="2159000">
                  <a:moveTo>
                    <a:pt x="0" y="0"/>
                  </a:moveTo>
                  <a:lnTo>
                    <a:pt x="3060700" y="0"/>
                  </a:lnTo>
                  <a:lnTo>
                    <a:pt x="3060700" y="2159000"/>
                  </a:lnTo>
                  <a:lnTo>
                    <a:pt x="0" y="2159000"/>
                  </a:lnTo>
                  <a:lnTo>
                    <a:pt x="0" y="0"/>
                  </a:lnTo>
                  <a:close/>
                </a:path>
              </a:pathLst>
            </a:custGeom>
            <a:blipFill>
              <a:blip r:embed="rId5"/>
              <a:stretch>
                <a:fillRect t="-15" b="-15"/>
              </a:stretch>
            </a:blipFill>
          </p:spPr>
          <p:txBody>
            <a:bodyPr/>
            <a:lstStyle/>
            <a:p>
              <a:endParaRPr lang="es-ES"/>
            </a:p>
          </p:txBody>
        </p:sp>
      </p:grpSp>
      <p:grpSp>
        <p:nvGrpSpPr>
          <p:cNvPr id="5" name="Group 5"/>
          <p:cNvGrpSpPr/>
          <p:nvPr/>
        </p:nvGrpSpPr>
        <p:grpSpPr>
          <a:xfrm>
            <a:off x="2292276" y="7879150"/>
            <a:ext cx="1743074" cy="1743074"/>
            <a:chOff x="0" y="0"/>
            <a:chExt cx="2324099" cy="2324099"/>
          </a:xfrm>
        </p:grpSpPr>
        <p:sp>
          <p:nvSpPr>
            <p:cNvPr id="6" name="Freeform 6"/>
            <p:cNvSpPr/>
            <p:nvPr/>
          </p:nvSpPr>
          <p:spPr>
            <a:xfrm>
              <a:off x="0" y="0"/>
              <a:ext cx="2324100" cy="2324100"/>
            </a:xfrm>
            <a:custGeom>
              <a:avLst/>
              <a:gdLst/>
              <a:ahLst/>
              <a:cxnLst/>
              <a:rect l="l" t="t" r="r" b="b"/>
              <a:pathLst>
                <a:path w="2324100" h="2324100">
                  <a:moveTo>
                    <a:pt x="0" y="0"/>
                  </a:moveTo>
                  <a:lnTo>
                    <a:pt x="2324100" y="0"/>
                  </a:lnTo>
                  <a:lnTo>
                    <a:pt x="2324100" y="2324100"/>
                  </a:lnTo>
                  <a:lnTo>
                    <a:pt x="0" y="2324100"/>
                  </a:lnTo>
                  <a:lnTo>
                    <a:pt x="0" y="0"/>
                  </a:lnTo>
                  <a:close/>
                </a:path>
              </a:pathLst>
            </a:custGeom>
            <a:blipFill>
              <a:blip r:embed="rId6"/>
              <a:stretch>
                <a:fillRect/>
              </a:stretch>
            </a:blipFill>
          </p:spPr>
          <p:txBody>
            <a:bodyPr/>
            <a:lstStyle/>
            <a:p>
              <a:endParaRPr lang="es-ES"/>
            </a:p>
          </p:txBody>
        </p:sp>
      </p:grpSp>
      <p:grpSp>
        <p:nvGrpSpPr>
          <p:cNvPr id="7" name="Group 7"/>
          <p:cNvGrpSpPr/>
          <p:nvPr/>
        </p:nvGrpSpPr>
        <p:grpSpPr>
          <a:xfrm>
            <a:off x="6454977" y="8287384"/>
            <a:ext cx="2693581" cy="1118680"/>
            <a:chOff x="0" y="0"/>
            <a:chExt cx="3591441" cy="1491573"/>
          </a:xfrm>
        </p:grpSpPr>
        <p:sp>
          <p:nvSpPr>
            <p:cNvPr id="8" name="Freeform 8"/>
            <p:cNvSpPr/>
            <p:nvPr/>
          </p:nvSpPr>
          <p:spPr>
            <a:xfrm>
              <a:off x="0" y="0"/>
              <a:ext cx="3591433" cy="1491615"/>
            </a:xfrm>
            <a:custGeom>
              <a:avLst/>
              <a:gdLst/>
              <a:ahLst/>
              <a:cxnLst/>
              <a:rect l="l" t="t" r="r" b="b"/>
              <a:pathLst>
                <a:path w="3591433" h="1491615">
                  <a:moveTo>
                    <a:pt x="0" y="0"/>
                  </a:moveTo>
                  <a:lnTo>
                    <a:pt x="3591433" y="0"/>
                  </a:lnTo>
                  <a:lnTo>
                    <a:pt x="3591433" y="1491615"/>
                  </a:lnTo>
                  <a:lnTo>
                    <a:pt x="0" y="1491615"/>
                  </a:lnTo>
                  <a:lnTo>
                    <a:pt x="0" y="0"/>
                  </a:lnTo>
                  <a:close/>
                </a:path>
              </a:pathLst>
            </a:custGeom>
            <a:blipFill>
              <a:blip r:embed="rId7"/>
              <a:stretch>
                <a:fillRect t="-104" b="-102"/>
              </a:stretch>
            </a:blipFill>
          </p:spPr>
          <p:txBody>
            <a:bodyPr/>
            <a:lstStyle/>
            <a:p>
              <a:endParaRPr lang="es-ES"/>
            </a:p>
          </p:txBody>
        </p:sp>
      </p:grpSp>
      <p:grpSp>
        <p:nvGrpSpPr>
          <p:cNvPr id="9" name="Group 9"/>
          <p:cNvGrpSpPr/>
          <p:nvPr/>
        </p:nvGrpSpPr>
        <p:grpSpPr>
          <a:xfrm>
            <a:off x="9329463" y="7688212"/>
            <a:ext cx="2606410" cy="1933574"/>
            <a:chOff x="0" y="0"/>
            <a:chExt cx="3475213" cy="2578099"/>
          </a:xfrm>
        </p:grpSpPr>
        <p:sp>
          <p:nvSpPr>
            <p:cNvPr id="10" name="Freeform 10"/>
            <p:cNvSpPr/>
            <p:nvPr/>
          </p:nvSpPr>
          <p:spPr>
            <a:xfrm>
              <a:off x="0" y="0"/>
              <a:ext cx="3475228" cy="2578100"/>
            </a:xfrm>
            <a:custGeom>
              <a:avLst/>
              <a:gdLst/>
              <a:ahLst/>
              <a:cxnLst/>
              <a:rect l="l" t="t" r="r" b="b"/>
              <a:pathLst>
                <a:path w="3475228" h="2578100">
                  <a:moveTo>
                    <a:pt x="0" y="0"/>
                  </a:moveTo>
                  <a:lnTo>
                    <a:pt x="3475228" y="0"/>
                  </a:lnTo>
                  <a:lnTo>
                    <a:pt x="3475228" y="2578100"/>
                  </a:lnTo>
                  <a:lnTo>
                    <a:pt x="0" y="2578100"/>
                  </a:lnTo>
                  <a:lnTo>
                    <a:pt x="0" y="0"/>
                  </a:lnTo>
                  <a:close/>
                </a:path>
              </a:pathLst>
            </a:custGeom>
            <a:blipFill>
              <a:blip r:embed="rId8"/>
              <a:stretch>
                <a:fillRect t="-129" b="-129"/>
              </a:stretch>
            </a:blipFill>
          </p:spPr>
          <p:txBody>
            <a:bodyPr/>
            <a:lstStyle/>
            <a:p>
              <a:endParaRPr lang="es-ES"/>
            </a:p>
          </p:txBody>
        </p:sp>
      </p:grpSp>
      <p:grpSp>
        <p:nvGrpSpPr>
          <p:cNvPr id="11" name="Group 11"/>
          <p:cNvGrpSpPr/>
          <p:nvPr/>
        </p:nvGrpSpPr>
        <p:grpSpPr>
          <a:xfrm>
            <a:off x="455641" y="1419509"/>
            <a:ext cx="2512331" cy="2664234"/>
            <a:chOff x="0" y="0"/>
            <a:chExt cx="3349775" cy="3552312"/>
          </a:xfrm>
        </p:grpSpPr>
        <p:sp>
          <p:nvSpPr>
            <p:cNvPr id="12" name="Freeform 12"/>
            <p:cNvSpPr/>
            <p:nvPr/>
          </p:nvSpPr>
          <p:spPr>
            <a:xfrm>
              <a:off x="0" y="0"/>
              <a:ext cx="3349752" cy="3552317"/>
            </a:xfrm>
            <a:custGeom>
              <a:avLst/>
              <a:gdLst/>
              <a:ahLst/>
              <a:cxnLst/>
              <a:rect l="l" t="t" r="r" b="b"/>
              <a:pathLst>
                <a:path w="3349752" h="3552317">
                  <a:moveTo>
                    <a:pt x="0" y="0"/>
                  </a:moveTo>
                  <a:lnTo>
                    <a:pt x="3349752" y="0"/>
                  </a:lnTo>
                  <a:lnTo>
                    <a:pt x="3349752" y="3552317"/>
                  </a:lnTo>
                  <a:lnTo>
                    <a:pt x="0" y="3552317"/>
                  </a:lnTo>
                  <a:lnTo>
                    <a:pt x="0" y="0"/>
                  </a:lnTo>
                  <a:close/>
                </a:path>
              </a:pathLst>
            </a:custGeom>
            <a:blipFill>
              <a:blip r:embed="rId9"/>
              <a:stretch>
                <a:fillRect t="-111" b="-111"/>
              </a:stretch>
            </a:blipFill>
          </p:spPr>
          <p:txBody>
            <a:bodyPr/>
            <a:lstStyle/>
            <a:p>
              <a:endParaRPr lang="es-ES"/>
            </a:p>
          </p:txBody>
        </p:sp>
      </p:grpSp>
      <p:sp>
        <p:nvSpPr>
          <p:cNvPr id="13" name="Freeform 13"/>
          <p:cNvSpPr/>
          <p:nvPr/>
        </p:nvSpPr>
        <p:spPr>
          <a:xfrm>
            <a:off x="0" y="9871632"/>
            <a:ext cx="18288000" cy="415385"/>
          </a:xfrm>
          <a:custGeom>
            <a:avLst/>
            <a:gdLst/>
            <a:ahLst/>
            <a:cxnLst/>
            <a:rect l="l" t="t" r="r" b="b"/>
            <a:pathLst>
              <a:path w="18288000" h="415385">
                <a:moveTo>
                  <a:pt x="0" y="0"/>
                </a:moveTo>
                <a:lnTo>
                  <a:pt x="18288000" y="0"/>
                </a:lnTo>
                <a:lnTo>
                  <a:pt x="18288000" y="415385"/>
                </a:lnTo>
                <a:lnTo>
                  <a:pt x="0" y="4153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grpSp>
        <p:nvGrpSpPr>
          <p:cNvPr id="14" name="Group 14"/>
          <p:cNvGrpSpPr/>
          <p:nvPr/>
        </p:nvGrpSpPr>
        <p:grpSpPr>
          <a:xfrm>
            <a:off x="15791983" y="1706190"/>
            <a:ext cx="1990724" cy="2095499"/>
            <a:chOff x="0" y="0"/>
            <a:chExt cx="2654299" cy="2793999"/>
          </a:xfrm>
        </p:grpSpPr>
        <p:sp>
          <p:nvSpPr>
            <p:cNvPr id="15" name="Freeform 15"/>
            <p:cNvSpPr/>
            <p:nvPr/>
          </p:nvSpPr>
          <p:spPr>
            <a:xfrm>
              <a:off x="0" y="0"/>
              <a:ext cx="2654300" cy="2794000"/>
            </a:xfrm>
            <a:custGeom>
              <a:avLst/>
              <a:gdLst/>
              <a:ahLst/>
              <a:cxnLst/>
              <a:rect l="l" t="t" r="r" b="b"/>
              <a:pathLst>
                <a:path w="2654300" h="2794000">
                  <a:moveTo>
                    <a:pt x="0" y="0"/>
                  </a:moveTo>
                  <a:lnTo>
                    <a:pt x="2654300" y="0"/>
                  </a:lnTo>
                  <a:lnTo>
                    <a:pt x="2654300" y="2794000"/>
                  </a:lnTo>
                  <a:lnTo>
                    <a:pt x="0" y="2794000"/>
                  </a:lnTo>
                  <a:lnTo>
                    <a:pt x="0" y="0"/>
                  </a:lnTo>
                  <a:close/>
                </a:path>
              </a:pathLst>
            </a:custGeom>
            <a:blipFill>
              <a:blip r:embed="rId12"/>
              <a:stretch>
                <a:fillRect t="-138" b="-138"/>
              </a:stretch>
            </a:blipFill>
          </p:spPr>
          <p:txBody>
            <a:bodyPr/>
            <a:lstStyle/>
            <a:p>
              <a:endParaRPr lang="es-ES"/>
            </a:p>
          </p:txBody>
        </p:sp>
      </p:grpSp>
      <p:grpSp>
        <p:nvGrpSpPr>
          <p:cNvPr id="16" name="Group 16"/>
          <p:cNvGrpSpPr/>
          <p:nvPr/>
        </p:nvGrpSpPr>
        <p:grpSpPr>
          <a:xfrm>
            <a:off x="11932410" y="8457695"/>
            <a:ext cx="2666999" cy="733424"/>
            <a:chOff x="0" y="0"/>
            <a:chExt cx="3555999" cy="977899"/>
          </a:xfrm>
        </p:grpSpPr>
        <p:sp>
          <p:nvSpPr>
            <p:cNvPr id="17" name="Freeform 17"/>
            <p:cNvSpPr/>
            <p:nvPr/>
          </p:nvSpPr>
          <p:spPr>
            <a:xfrm>
              <a:off x="0" y="0"/>
              <a:ext cx="3556000" cy="977900"/>
            </a:xfrm>
            <a:custGeom>
              <a:avLst/>
              <a:gdLst/>
              <a:ahLst/>
              <a:cxnLst/>
              <a:rect l="l" t="t" r="r" b="b"/>
              <a:pathLst>
                <a:path w="3556000" h="977900">
                  <a:moveTo>
                    <a:pt x="0" y="0"/>
                  </a:moveTo>
                  <a:lnTo>
                    <a:pt x="3556000" y="0"/>
                  </a:lnTo>
                  <a:lnTo>
                    <a:pt x="3556000" y="977900"/>
                  </a:lnTo>
                  <a:lnTo>
                    <a:pt x="0" y="977900"/>
                  </a:lnTo>
                  <a:lnTo>
                    <a:pt x="0" y="0"/>
                  </a:lnTo>
                  <a:close/>
                </a:path>
              </a:pathLst>
            </a:custGeom>
            <a:blipFill>
              <a:blip r:embed="rId13"/>
              <a:stretch>
                <a:fillRect l="-89" r="-89"/>
              </a:stretch>
            </a:blipFill>
          </p:spPr>
          <p:txBody>
            <a:bodyPr/>
            <a:lstStyle/>
            <a:p>
              <a:endParaRPr lang="es-ES"/>
            </a:p>
          </p:txBody>
        </p:sp>
      </p:grpSp>
      <p:grpSp>
        <p:nvGrpSpPr>
          <p:cNvPr id="18" name="Group 18"/>
          <p:cNvGrpSpPr/>
          <p:nvPr/>
        </p:nvGrpSpPr>
        <p:grpSpPr>
          <a:xfrm>
            <a:off x="14730344" y="8384033"/>
            <a:ext cx="801841" cy="806399"/>
            <a:chOff x="0" y="0"/>
            <a:chExt cx="1069121" cy="1075199"/>
          </a:xfrm>
        </p:grpSpPr>
        <p:sp>
          <p:nvSpPr>
            <p:cNvPr id="19" name="Freeform 19"/>
            <p:cNvSpPr/>
            <p:nvPr/>
          </p:nvSpPr>
          <p:spPr>
            <a:xfrm>
              <a:off x="0" y="0"/>
              <a:ext cx="1069086" cy="1075182"/>
            </a:xfrm>
            <a:custGeom>
              <a:avLst/>
              <a:gdLst/>
              <a:ahLst/>
              <a:cxnLst/>
              <a:rect l="l" t="t" r="r" b="b"/>
              <a:pathLst>
                <a:path w="1069086" h="1075182">
                  <a:moveTo>
                    <a:pt x="0" y="0"/>
                  </a:moveTo>
                  <a:lnTo>
                    <a:pt x="1069086" y="0"/>
                  </a:lnTo>
                  <a:lnTo>
                    <a:pt x="1069086" y="1075182"/>
                  </a:lnTo>
                  <a:lnTo>
                    <a:pt x="0" y="1075182"/>
                  </a:lnTo>
                  <a:lnTo>
                    <a:pt x="0" y="0"/>
                  </a:lnTo>
                  <a:close/>
                </a:path>
              </a:pathLst>
            </a:custGeom>
            <a:blipFill>
              <a:blip r:embed="rId14"/>
              <a:stretch>
                <a:fillRect t="-209" r="-3" b="-211"/>
              </a:stretch>
            </a:blipFill>
          </p:spPr>
          <p:txBody>
            <a:bodyPr/>
            <a:lstStyle/>
            <a:p>
              <a:endParaRPr lang="es-ES"/>
            </a:p>
          </p:txBody>
        </p:sp>
      </p:grpSp>
      <p:sp>
        <p:nvSpPr>
          <p:cNvPr id="20" name="Freeform 20"/>
          <p:cNvSpPr/>
          <p:nvPr/>
        </p:nvSpPr>
        <p:spPr>
          <a:xfrm>
            <a:off x="15645396" y="8549436"/>
            <a:ext cx="1180465" cy="201930"/>
          </a:xfrm>
          <a:custGeom>
            <a:avLst/>
            <a:gdLst/>
            <a:ahLst/>
            <a:cxnLst/>
            <a:rect l="l" t="t" r="r" b="b"/>
            <a:pathLst>
              <a:path w="1180465" h="201930">
                <a:moveTo>
                  <a:pt x="0" y="0"/>
                </a:moveTo>
                <a:lnTo>
                  <a:pt x="1180465" y="0"/>
                </a:lnTo>
                <a:lnTo>
                  <a:pt x="1180465" y="201930"/>
                </a:lnTo>
                <a:lnTo>
                  <a:pt x="0" y="201930"/>
                </a:lnTo>
                <a:lnTo>
                  <a:pt x="0" y="0"/>
                </a:lnTo>
                <a:close/>
              </a:path>
            </a:pathLst>
          </a:custGeom>
          <a:blipFill>
            <a:blip r:embed="rId15">
              <a:extLst>
                <a:ext uri="{96DAC541-7B7A-43D3-8B79-37D633B846F1}">
                  <asvg:svgBlip xmlns:asvg="http://schemas.microsoft.com/office/drawing/2016/SVG/main" r:embed="rId16"/>
                </a:ext>
              </a:extLst>
            </a:blip>
            <a:stretch>
              <a:fillRect t="-1858" b="-1858"/>
            </a:stretch>
          </a:blipFill>
        </p:spPr>
        <p:txBody>
          <a:bodyPr/>
          <a:lstStyle/>
          <a:p>
            <a:endParaRPr lang="es-ES"/>
          </a:p>
        </p:txBody>
      </p:sp>
      <p:grpSp>
        <p:nvGrpSpPr>
          <p:cNvPr id="21" name="Group 21"/>
          <p:cNvGrpSpPr/>
          <p:nvPr/>
        </p:nvGrpSpPr>
        <p:grpSpPr>
          <a:xfrm>
            <a:off x="16883481" y="8551762"/>
            <a:ext cx="493393" cy="197072"/>
            <a:chOff x="0" y="0"/>
            <a:chExt cx="657857" cy="262763"/>
          </a:xfrm>
        </p:grpSpPr>
        <p:sp>
          <p:nvSpPr>
            <p:cNvPr id="22" name="Freeform 22"/>
            <p:cNvSpPr/>
            <p:nvPr/>
          </p:nvSpPr>
          <p:spPr>
            <a:xfrm>
              <a:off x="0" y="0"/>
              <a:ext cx="657860" cy="262763"/>
            </a:xfrm>
            <a:custGeom>
              <a:avLst/>
              <a:gdLst/>
              <a:ahLst/>
              <a:cxnLst/>
              <a:rect l="l" t="t" r="r" b="b"/>
              <a:pathLst>
                <a:path w="657860" h="262763">
                  <a:moveTo>
                    <a:pt x="0" y="0"/>
                  </a:moveTo>
                  <a:lnTo>
                    <a:pt x="657860" y="0"/>
                  </a:lnTo>
                  <a:lnTo>
                    <a:pt x="657860" y="262763"/>
                  </a:lnTo>
                  <a:lnTo>
                    <a:pt x="0" y="262763"/>
                  </a:lnTo>
                  <a:lnTo>
                    <a:pt x="0" y="0"/>
                  </a:lnTo>
                  <a:close/>
                </a:path>
              </a:pathLst>
            </a:custGeom>
            <a:blipFill>
              <a:blip r:embed="rId17"/>
              <a:stretch>
                <a:fillRect l="-272" r="-271"/>
              </a:stretch>
            </a:blipFill>
          </p:spPr>
          <p:txBody>
            <a:bodyPr/>
            <a:lstStyle/>
            <a:p>
              <a:endParaRPr lang="es-ES"/>
            </a:p>
          </p:txBody>
        </p:sp>
      </p:grpSp>
      <p:sp>
        <p:nvSpPr>
          <p:cNvPr id="23" name="Freeform 23"/>
          <p:cNvSpPr/>
          <p:nvPr/>
        </p:nvSpPr>
        <p:spPr>
          <a:xfrm>
            <a:off x="17398772" y="8549804"/>
            <a:ext cx="215265" cy="201295"/>
          </a:xfrm>
          <a:custGeom>
            <a:avLst/>
            <a:gdLst/>
            <a:ahLst/>
            <a:cxnLst/>
            <a:rect l="l" t="t" r="r" b="b"/>
            <a:pathLst>
              <a:path w="215265" h="201295">
                <a:moveTo>
                  <a:pt x="0" y="0"/>
                </a:moveTo>
                <a:lnTo>
                  <a:pt x="215265" y="0"/>
                </a:lnTo>
                <a:lnTo>
                  <a:pt x="215265" y="201295"/>
                </a:lnTo>
                <a:lnTo>
                  <a:pt x="0" y="201295"/>
                </a:lnTo>
                <a:lnTo>
                  <a:pt x="0" y="0"/>
                </a:lnTo>
                <a:close/>
              </a:path>
            </a:pathLst>
          </a:custGeom>
          <a:blipFill>
            <a:blip r:embed="rId18">
              <a:extLst>
                <a:ext uri="{96DAC541-7B7A-43D3-8B79-37D633B846F1}">
                  <asvg:svgBlip xmlns:asvg="http://schemas.microsoft.com/office/drawing/2016/SVG/main" r:embed="rId19"/>
                </a:ext>
              </a:extLst>
            </a:blip>
            <a:stretch>
              <a:fillRect t="-1145" b="-1145"/>
            </a:stretch>
          </a:blipFill>
        </p:spPr>
        <p:txBody>
          <a:bodyPr/>
          <a:lstStyle/>
          <a:p>
            <a:endParaRPr lang="es-ES"/>
          </a:p>
        </p:txBody>
      </p:sp>
      <p:grpSp>
        <p:nvGrpSpPr>
          <p:cNvPr id="24" name="Group 24"/>
          <p:cNvGrpSpPr/>
          <p:nvPr/>
        </p:nvGrpSpPr>
        <p:grpSpPr>
          <a:xfrm>
            <a:off x="17632935" y="8551762"/>
            <a:ext cx="354959" cy="197072"/>
            <a:chOff x="0" y="0"/>
            <a:chExt cx="473279" cy="262763"/>
          </a:xfrm>
        </p:grpSpPr>
        <p:sp>
          <p:nvSpPr>
            <p:cNvPr id="25" name="Freeform 25"/>
            <p:cNvSpPr/>
            <p:nvPr/>
          </p:nvSpPr>
          <p:spPr>
            <a:xfrm>
              <a:off x="0" y="0"/>
              <a:ext cx="473329" cy="262763"/>
            </a:xfrm>
            <a:custGeom>
              <a:avLst/>
              <a:gdLst/>
              <a:ahLst/>
              <a:cxnLst/>
              <a:rect l="l" t="t" r="r" b="b"/>
              <a:pathLst>
                <a:path w="473329" h="262763">
                  <a:moveTo>
                    <a:pt x="0" y="0"/>
                  </a:moveTo>
                  <a:lnTo>
                    <a:pt x="473329" y="0"/>
                  </a:lnTo>
                  <a:lnTo>
                    <a:pt x="473329" y="262763"/>
                  </a:lnTo>
                  <a:lnTo>
                    <a:pt x="0" y="262763"/>
                  </a:lnTo>
                  <a:lnTo>
                    <a:pt x="0" y="0"/>
                  </a:lnTo>
                  <a:close/>
                </a:path>
              </a:pathLst>
            </a:custGeom>
            <a:blipFill>
              <a:blip r:embed="rId20"/>
              <a:stretch>
                <a:fillRect l="-733" r="-722"/>
              </a:stretch>
            </a:blipFill>
          </p:spPr>
          <p:txBody>
            <a:bodyPr/>
            <a:lstStyle/>
            <a:p>
              <a:endParaRPr lang="es-ES"/>
            </a:p>
          </p:txBody>
        </p:sp>
      </p:grpSp>
      <p:grpSp>
        <p:nvGrpSpPr>
          <p:cNvPr id="26" name="Group 26"/>
          <p:cNvGrpSpPr/>
          <p:nvPr/>
        </p:nvGrpSpPr>
        <p:grpSpPr>
          <a:xfrm>
            <a:off x="15642468" y="8866867"/>
            <a:ext cx="117136" cy="158410"/>
            <a:chOff x="0" y="0"/>
            <a:chExt cx="156181" cy="211213"/>
          </a:xfrm>
        </p:grpSpPr>
        <p:sp>
          <p:nvSpPr>
            <p:cNvPr id="27" name="Freeform 27"/>
            <p:cNvSpPr/>
            <p:nvPr/>
          </p:nvSpPr>
          <p:spPr>
            <a:xfrm>
              <a:off x="0" y="0"/>
              <a:ext cx="156210" cy="211201"/>
            </a:xfrm>
            <a:custGeom>
              <a:avLst/>
              <a:gdLst/>
              <a:ahLst/>
              <a:cxnLst/>
              <a:rect l="l" t="t" r="r" b="b"/>
              <a:pathLst>
                <a:path w="156210" h="211201">
                  <a:moveTo>
                    <a:pt x="0" y="0"/>
                  </a:moveTo>
                  <a:lnTo>
                    <a:pt x="156210" y="0"/>
                  </a:lnTo>
                  <a:lnTo>
                    <a:pt x="156210" y="211201"/>
                  </a:lnTo>
                  <a:lnTo>
                    <a:pt x="0" y="211201"/>
                  </a:lnTo>
                  <a:lnTo>
                    <a:pt x="0" y="0"/>
                  </a:lnTo>
                  <a:close/>
                </a:path>
              </a:pathLst>
            </a:custGeom>
            <a:blipFill>
              <a:blip r:embed="rId21"/>
              <a:stretch>
                <a:fillRect t="-2196" r="18" b="-2202"/>
              </a:stretch>
            </a:blipFill>
          </p:spPr>
          <p:txBody>
            <a:bodyPr/>
            <a:lstStyle/>
            <a:p>
              <a:endParaRPr lang="es-ES"/>
            </a:p>
          </p:txBody>
        </p:sp>
      </p:grpSp>
      <p:sp>
        <p:nvSpPr>
          <p:cNvPr id="28" name="Freeform 28"/>
          <p:cNvSpPr/>
          <p:nvPr/>
        </p:nvSpPr>
        <p:spPr>
          <a:xfrm>
            <a:off x="15784449" y="8869590"/>
            <a:ext cx="88583" cy="153734"/>
          </a:xfrm>
          <a:custGeom>
            <a:avLst/>
            <a:gdLst/>
            <a:ahLst/>
            <a:cxnLst/>
            <a:rect l="l" t="t" r="r" b="b"/>
            <a:pathLst>
              <a:path w="88583" h="153734">
                <a:moveTo>
                  <a:pt x="0" y="0"/>
                </a:moveTo>
                <a:lnTo>
                  <a:pt x="88583" y="0"/>
                </a:lnTo>
                <a:lnTo>
                  <a:pt x="88583" y="153734"/>
                </a:lnTo>
                <a:lnTo>
                  <a:pt x="0" y="153734"/>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s-ES"/>
          </a:p>
        </p:txBody>
      </p:sp>
      <p:grpSp>
        <p:nvGrpSpPr>
          <p:cNvPr id="29" name="Group 29"/>
          <p:cNvGrpSpPr/>
          <p:nvPr/>
        </p:nvGrpSpPr>
        <p:grpSpPr>
          <a:xfrm>
            <a:off x="15902935" y="8869074"/>
            <a:ext cx="136598" cy="154119"/>
            <a:chOff x="0" y="0"/>
            <a:chExt cx="182131" cy="205492"/>
          </a:xfrm>
        </p:grpSpPr>
        <p:sp>
          <p:nvSpPr>
            <p:cNvPr id="30" name="Freeform 30"/>
            <p:cNvSpPr/>
            <p:nvPr/>
          </p:nvSpPr>
          <p:spPr>
            <a:xfrm>
              <a:off x="0" y="0"/>
              <a:ext cx="182118" cy="205486"/>
            </a:xfrm>
            <a:custGeom>
              <a:avLst/>
              <a:gdLst/>
              <a:ahLst/>
              <a:cxnLst/>
              <a:rect l="l" t="t" r="r" b="b"/>
              <a:pathLst>
                <a:path w="182118" h="205486">
                  <a:moveTo>
                    <a:pt x="0" y="0"/>
                  </a:moveTo>
                  <a:lnTo>
                    <a:pt x="182118" y="0"/>
                  </a:lnTo>
                  <a:lnTo>
                    <a:pt x="182118" y="205486"/>
                  </a:lnTo>
                  <a:lnTo>
                    <a:pt x="0" y="205486"/>
                  </a:lnTo>
                  <a:lnTo>
                    <a:pt x="0" y="0"/>
                  </a:lnTo>
                  <a:close/>
                </a:path>
              </a:pathLst>
            </a:custGeom>
            <a:blipFill>
              <a:blip r:embed="rId24"/>
              <a:stretch>
                <a:fillRect l="-772" r="-779" b="-2"/>
              </a:stretch>
            </a:blipFill>
          </p:spPr>
          <p:txBody>
            <a:bodyPr/>
            <a:lstStyle/>
            <a:p>
              <a:endParaRPr lang="es-ES"/>
            </a:p>
          </p:txBody>
        </p:sp>
      </p:grpSp>
      <p:sp>
        <p:nvSpPr>
          <p:cNvPr id="31" name="Freeform 31"/>
          <p:cNvSpPr/>
          <p:nvPr/>
        </p:nvSpPr>
        <p:spPr>
          <a:xfrm>
            <a:off x="16061068" y="8869590"/>
            <a:ext cx="116110" cy="153829"/>
          </a:xfrm>
          <a:custGeom>
            <a:avLst/>
            <a:gdLst/>
            <a:ahLst/>
            <a:cxnLst/>
            <a:rect l="l" t="t" r="r" b="b"/>
            <a:pathLst>
              <a:path w="116110" h="153829">
                <a:moveTo>
                  <a:pt x="0" y="0"/>
                </a:moveTo>
                <a:lnTo>
                  <a:pt x="116110" y="0"/>
                </a:lnTo>
                <a:lnTo>
                  <a:pt x="116110" y="153829"/>
                </a:lnTo>
                <a:lnTo>
                  <a:pt x="0" y="153829"/>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ES"/>
          </a:p>
        </p:txBody>
      </p:sp>
      <p:grpSp>
        <p:nvGrpSpPr>
          <p:cNvPr id="32" name="Group 32"/>
          <p:cNvGrpSpPr/>
          <p:nvPr/>
        </p:nvGrpSpPr>
        <p:grpSpPr>
          <a:xfrm>
            <a:off x="16198653" y="8866744"/>
            <a:ext cx="279806" cy="158656"/>
            <a:chOff x="0" y="0"/>
            <a:chExt cx="373075" cy="211541"/>
          </a:xfrm>
        </p:grpSpPr>
        <p:sp>
          <p:nvSpPr>
            <p:cNvPr id="33" name="Freeform 33"/>
            <p:cNvSpPr/>
            <p:nvPr/>
          </p:nvSpPr>
          <p:spPr>
            <a:xfrm>
              <a:off x="0" y="0"/>
              <a:ext cx="373126" cy="211582"/>
            </a:xfrm>
            <a:custGeom>
              <a:avLst/>
              <a:gdLst/>
              <a:ahLst/>
              <a:cxnLst/>
              <a:rect l="l" t="t" r="r" b="b"/>
              <a:pathLst>
                <a:path w="373126" h="211582">
                  <a:moveTo>
                    <a:pt x="0" y="0"/>
                  </a:moveTo>
                  <a:lnTo>
                    <a:pt x="373126" y="0"/>
                  </a:lnTo>
                  <a:lnTo>
                    <a:pt x="373126" y="211582"/>
                  </a:lnTo>
                  <a:lnTo>
                    <a:pt x="0" y="211582"/>
                  </a:lnTo>
                  <a:lnTo>
                    <a:pt x="0" y="0"/>
                  </a:lnTo>
                  <a:close/>
                </a:path>
              </a:pathLst>
            </a:custGeom>
            <a:blipFill>
              <a:blip r:embed="rId27"/>
              <a:stretch>
                <a:fillRect t="-388" r="13" b="-369"/>
              </a:stretch>
            </a:blipFill>
          </p:spPr>
          <p:txBody>
            <a:bodyPr/>
            <a:lstStyle/>
            <a:p>
              <a:endParaRPr lang="es-ES"/>
            </a:p>
          </p:txBody>
        </p:sp>
      </p:grpSp>
      <p:grpSp>
        <p:nvGrpSpPr>
          <p:cNvPr id="34" name="Group 34"/>
          <p:cNvGrpSpPr/>
          <p:nvPr/>
        </p:nvGrpSpPr>
        <p:grpSpPr>
          <a:xfrm>
            <a:off x="16552512" y="8866867"/>
            <a:ext cx="227174" cy="158410"/>
            <a:chOff x="0" y="0"/>
            <a:chExt cx="302899" cy="211213"/>
          </a:xfrm>
        </p:grpSpPr>
        <p:sp>
          <p:nvSpPr>
            <p:cNvPr id="35" name="Freeform 35"/>
            <p:cNvSpPr/>
            <p:nvPr/>
          </p:nvSpPr>
          <p:spPr>
            <a:xfrm>
              <a:off x="0" y="0"/>
              <a:ext cx="302895" cy="211201"/>
            </a:xfrm>
            <a:custGeom>
              <a:avLst/>
              <a:gdLst/>
              <a:ahLst/>
              <a:cxnLst/>
              <a:rect l="l" t="t" r="r" b="b"/>
              <a:pathLst>
                <a:path w="302895" h="211201">
                  <a:moveTo>
                    <a:pt x="0" y="0"/>
                  </a:moveTo>
                  <a:lnTo>
                    <a:pt x="302895" y="0"/>
                  </a:lnTo>
                  <a:lnTo>
                    <a:pt x="302895" y="211201"/>
                  </a:lnTo>
                  <a:lnTo>
                    <a:pt x="0" y="211201"/>
                  </a:lnTo>
                  <a:lnTo>
                    <a:pt x="0" y="0"/>
                  </a:lnTo>
                  <a:close/>
                </a:path>
              </a:pathLst>
            </a:custGeom>
            <a:blipFill>
              <a:blip r:embed="rId28"/>
              <a:stretch>
                <a:fillRect t="-2148" r="-1" b="-2154"/>
              </a:stretch>
            </a:blipFill>
          </p:spPr>
          <p:txBody>
            <a:bodyPr/>
            <a:lstStyle/>
            <a:p>
              <a:endParaRPr lang="es-ES"/>
            </a:p>
          </p:txBody>
        </p:sp>
      </p:grpSp>
      <p:grpSp>
        <p:nvGrpSpPr>
          <p:cNvPr id="36" name="Group 36"/>
          <p:cNvGrpSpPr/>
          <p:nvPr/>
        </p:nvGrpSpPr>
        <p:grpSpPr>
          <a:xfrm>
            <a:off x="16800127" y="8869074"/>
            <a:ext cx="126316" cy="156203"/>
            <a:chOff x="0" y="0"/>
            <a:chExt cx="168421" cy="208271"/>
          </a:xfrm>
        </p:grpSpPr>
        <p:sp>
          <p:nvSpPr>
            <p:cNvPr id="37" name="Freeform 37"/>
            <p:cNvSpPr/>
            <p:nvPr/>
          </p:nvSpPr>
          <p:spPr>
            <a:xfrm>
              <a:off x="0" y="0"/>
              <a:ext cx="168402" cy="208280"/>
            </a:xfrm>
            <a:custGeom>
              <a:avLst/>
              <a:gdLst/>
              <a:ahLst/>
              <a:cxnLst/>
              <a:rect l="l" t="t" r="r" b="b"/>
              <a:pathLst>
                <a:path w="168402" h="208280">
                  <a:moveTo>
                    <a:pt x="0" y="0"/>
                  </a:moveTo>
                  <a:lnTo>
                    <a:pt x="168402" y="0"/>
                  </a:lnTo>
                  <a:lnTo>
                    <a:pt x="168402" y="208280"/>
                  </a:lnTo>
                  <a:lnTo>
                    <a:pt x="0" y="208280"/>
                  </a:lnTo>
                  <a:lnTo>
                    <a:pt x="0" y="0"/>
                  </a:lnTo>
                  <a:close/>
                </a:path>
              </a:pathLst>
            </a:custGeom>
            <a:blipFill>
              <a:blip r:embed="rId29"/>
              <a:stretch>
                <a:fillRect t="-1073" r="-11" b="-1069"/>
              </a:stretch>
            </a:blipFill>
          </p:spPr>
          <p:txBody>
            <a:bodyPr/>
            <a:lstStyle/>
            <a:p>
              <a:endParaRPr lang="es-ES"/>
            </a:p>
          </p:txBody>
        </p:sp>
      </p:grpSp>
      <p:grpSp>
        <p:nvGrpSpPr>
          <p:cNvPr id="38" name="Group 38"/>
          <p:cNvGrpSpPr/>
          <p:nvPr/>
        </p:nvGrpSpPr>
        <p:grpSpPr>
          <a:xfrm>
            <a:off x="16962061" y="8868951"/>
            <a:ext cx="127663" cy="154119"/>
            <a:chOff x="0" y="0"/>
            <a:chExt cx="170217" cy="205492"/>
          </a:xfrm>
        </p:grpSpPr>
        <p:sp>
          <p:nvSpPr>
            <p:cNvPr id="39" name="Freeform 39"/>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0"/>
              <a:stretch>
                <a:fillRect t="-1771" r="-21" b="-1774"/>
              </a:stretch>
            </a:blipFill>
          </p:spPr>
          <p:txBody>
            <a:bodyPr/>
            <a:lstStyle/>
            <a:p>
              <a:endParaRPr lang="es-ES"/>
            </a:p>
          </p:txBody>
        </p:sp>
      </p:grpSp>
      <p:sp>
        <p:nvSpPr>
          <p:cNvPr id="40" name="Freeform 40"/>
          <p:cNvSpPr/>
          <p:nvPr/>
        </p:nvSpPr>
        <p:spPr>
          <a:xfrm>
            <a:off x="17119345" y="8869074"/>
            <a:ext cx="32671" cy="154114"/>
          </a:xfrm>
          <a:custGeom>
            <a:avLst/>
            <a:gdLst/>
            <a:ahLst/>
            <a:cxnLst/>
            <a:rect l="l" t="t" r="r" b="b"/>
            <a:pathLst>
              <a:path w="32671" h="154114">
                <a:moveTo>
                  <a:pt x="0" y="0"/>
                </a:moveTo>
                <a:lnTo>
                  <a:pt x="32671" y="0"/>
                </a:lnTo>
                <a:lnTo>
                  <a:pt x="32671" y="154114"/>
                </a:lnTo>
                <a:lnTo>
                  <a:pt x="0" y="154114"/>
                </a:lnTo>
                <a:lnTo>
                  <a:pt x="0" y="0"/>
                </a:lnTo>
                <a:close/>
              </a:path>
            </a:pathLst>
          </a:custGeom>
          <a:blipFill>
            <a:blip r:embed="rId31">
              <a:extLst>
                <a:ext uri="{96DAC541-7B7A-43D3-8B79-37D633B846F1}">
                  <asvg:svgBlip xmlns:asvg="http://schemas.microsoft.com/office/drawing/2016/SVG/main" r:embed="rId32"/>
                </a:ext>
              </a:extLst>
            </a:blip>
            <a:stretch>
              <a:fillRect/>
            </a:stretch>
          </a:blipFill>
        </p:spPr>
        <p:txBody>
          <a:bodyPr/>
          <a:lstStyle/>
          <a:p>
            <a:endParaRPr lang="es-ES"/>
          </a:p>
        </p:txBody>
      </p:sp>
      <p:grpSp>
        <p:nvGrpSpPr>
          <p:cNvPr id="41" name="Group 41"/>
          <p:cNvGrpSpPr/>
          <p:nvPr/>
        </p:nvGrpSpPr>
        <p:grpSpPr>
          <a:xfrm>
            <a:off x="17223140" y="8868461"/>
            <a:ext cx="254102" cy="154927"/>
            <a:chOff x="0" y="0"/>
            <a:chExt cx="338803" cy="206569"/>
          </a:xfrm>
        </p:grpSpPr>
        <p:sp>
          <p:nvSpPr>
            <p:cNvPr id="42" name="Freeform 42"/>
            <p:cNvSpPr/>
            <p:nvPr/>
          </p:nvSpPr>
          <p:spPr>
            <a:xfrm>
              <a:off x="0" y="0"/>
              <a:ext cx="338836" cy="206629"/>
            </a:xfrm>
            <a:custGeom>
              <a:avLst/>
              <a:gdLst/>
              <a:ahLst/>
              <a:cxnLst/>
              <a:rect l="l" t="t" r="r" b="b"/>
              <a:pathLst>
                <a:path w="338836" h="206629">
                  <a:moveTo>
                    <a:pt x="0" y="0"/>
                  </a:moveTo>
                  <a:lnTo>
                    <a:pt x="338836" y="0"/>
                  </a:lnTo>
                  <a:lnTo>
                    <a:pt x="338836" y="206629"/>
                  </a:lnTo>
                  <a:lnTo>
                    <a:pt x="0" y="206629"/>
                  </a:lnTo>
                  <a:lnTo>
                    <a:pt x="0" y="0"/>
                  </a:lnTo>
                  <a:close/>
                </a:path>
              </a:pathLst>
            </a:custGeom>
            <a:blipFill>
              <a:blip r:embed="rId33"/>
              <a:stretch>
                <a:fillRect l="-300" r="-290" b="28"/>
              </a:stretch>
            </a:blipFill>
          </p:spPr>
          <p:txBody>
            <a:bodyPr/>
            <a:lstStyle/>
            <a:p>
              <a:endParaRPr lang="es-ES"/>
            </a:p>
          </p:txBody>
        </p:sp>
      </p:grpSp>
      <p:sp>
        <p:nvSpPr>
          <p:cNvPr id="43" name="Freeform 43"/>
          <p:cNvSpPr/>
          <p:nvPr/>
        </p:nvSpPr>
        <p:spPr>
          <a:xfrm>
            <a:off x="17505148" y="8869082"/>
            <a:ext cx="148685" cy="154305"/>
          </a:xfrm>
          <a:custGeom>
            <a:avLst/>
            <a:gdLst/>
            <a:ahLst/>
            <a:cxnLst/>
            <a:rect l="l" t="t" r="r" b="b"/>
            <a:pathLst>
              <a:path w="148685" h="154305">
                <a:moveTo>
                  <a:pt x="0" y="0"/>
                </a:moveTo>
                <a:lnTo>
                  <a:pt x="148685" y="0"/>
                </a:lnTo>
                <a:lnTo>
                  <a:pt x="148685" y="154305"/>
                </a:lnTo>
                <a:lnTo>
                  <a:pt x="0" y="154305"/>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s-ES"/>
          </a:p>
        </p:txBody>
      </p:sp>
      <p:grpSp>
        <p:nvGrpSpPr>
          <p:cNvPr id="44" name="Group 44"/>
          <p:cNvGrpSpPr/>
          <p:nvPr/>
        </p:nvGrpSpPr>
        <p:grpSpPr>
          <a:xfrm>
            <a:off x="17690341" y="8868951"/>
            <a:ext cx="127663" cy="154119"/>
            <a:chOff x="0" y="0"/>
            <a:chExt cx="170217" cy="205492"/>
          </a:xfrm>
        </p:grpSpPr>
        <p:sp>
          <p:nvSpPr>
            <p:cNvPr id="45" name="Freeform 45"/>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0"/>
              <a:stretch>
                <a:fillRect t="-1771" r="-21" b="-1774"/>
              </a:stretch>
            </a:blipFill>
          </p:spPr>
          <p:txBody>
            <a:bodyPr/>
            <a:lstStyle/>
            <a:p>
              <a:endParaRPr lang="es-ES"/>
            </a:p>
          </p:txBody>
        </p:sp>
      </p:grpSp>
      <p:grpSp>
        <p:nvGrpSpPr>
          <p:cNvPr id="46" name="Group 46"/>
          <p:cNvGrpSpPr/>
          <p:nvPr/>
        </p:nvGrpSpPr>
        <p:grpSpPr>
          <a:xfrm>
            <a:off x="17840770" y="8866744"/>
            <a:ext cx="146635" cy="158656"/>
            <a:chOff x="0" y="0"/>
            <a:chExt cx="195513" cy="211541"/>
          </a:xfrm>
        </p:grpSpPr>
        <p:sp>
          <p:nvSpPr>
            <p:cNvPr id="47" name="Freeform 47"/>
            <p:cNvSpPr/>
            <p:nvPr/>
          </p:nvSpPr>
          <p:spPr>
            <a:xfrm>
              <a:off x="0" y="0"/>
              <a:ext cx="195453" cy="211582"/>
            </a:xfrm>
            <a:custGeom>
              <a:avLst/>
              <a:gdLst/>
              <a:ahLst/>
              <a:cxnLst/>
              <a:rect l="l" t="t" r="r" b="b"/>
              <a:pathLst>
                <a:path w="195453" h="211582">
                  <a:moveTo>
                    <a:pt x="0" y="0"/>
                  </a:moveTo>
                  <a:lnTo>
                    <a:pt x="195453" y="0"/>
                  </a:lnTo>
                  <a:lnTo>
                    <a:pt x="195453" y="211582"/>
                  </a:lnTo>
                  <a:lnTo>
                    <a:pt x="0" y="211582"/>
                  </a:lnTo>
                  <a:lnTo>
                    <a:pt x="0" y="0"/>
                  </a:lnTo>
                  <a:close/>
                </a:path>
              </a:pathLst>
            </a:custGeom>
            <a:blipFill>
              <a:blip r:embed="rId36"/>
              <a:stretch>
                <a:fillRect t="-412" r="-30" b="-393"/>
              </a:stretch>
            </a:blipFill>
          </p:spPr>
          <p:txBody>
            <a:bodyPr/>
            <a:lstStyle/>
            <a:p>
              <a:endParaRPr lang="es-ES"/>
            </a:p>
          </p:txBody>
        </p:sp>
      </p:grpSp>
      <p:sp>
        <p:nvSpPr>
          <p:cNvPr id="48" name="TextBox 48"/>
          <p:cNvSpPr txBox="1"/>
          <p:nvPr/>
        </p:nvSpPr>
        <p:spPr>
          <a:xfrm>
            <a:off x="6758068" y="1567494"/>
            <a:ext cx="6226279" cy="1247775"/>
          </a:xfrm>
          <a:prstGeom prst="rect">
            <a:avLst/>
          </a:prstGeom>
        </p:spPr>
        <p:txBody>
          <a:bodyPr lIns="0" tIns="0" rIns="0" bIns="0" rtlCol="0" anchor="t">
            <a:spAutoFit/>
          </a:bodyPr>
          <a:lstStyle/>
          <a:p>
            <a:pPr algn="l">
              <a:lnSpc>
                <a:spcPts val="9660"/>
              </a:lnSpc>
            </a:pPr>
            <a:r>
              <a:rPr lang="en-US" sz="8050" b="1" spc="380">
                <a:solidFill>
                  <a:srgbClr val="000000"/>
                </a:solidFill>
                <a:latin typeface="Arimo Bold"/>
                <a:ea typeface="Arimo Bold"/>
                <a:cs typeface="Arimo Bold"/>
                <a:sym typeface="Arimo Bold"/>
              </a:rPr>
              <a:t>Eurhope</a:t>
            </a:r>
          </a:p>
        </p:txBody>
      </p:sp>
      <p:sp>
        <p:nvSpPr>
          <p:cNvPr id="49" name="TextBox 49"/>
          <p:cNvSpPr txBox="1"/>
          <p:nvPr/>
        </p:nvSpPr>
        <p:spPr>
          <a:xfrm>
            <a:off x="3775106" y="2745480"/>
            <a:ext cx="10144125" cy="1059180"/>
          </a:xfrm>
          <a:prstGeom prst="rect">
            <a:avLst/>
          </a:prstGeom>
        </p:spPr>
        <p:txBody>
          <a:bodyPr lIns="0" tIns="0" rIns="0" bIns="0" rtlCol="0" anchor="t">
            <a:spAutoFit/>
          </a:bodyPr>
          <a:lstStyle/>
          <a:p>
            <a:pPr algn="ctr">
              <a:lnSpc>
                <a:spcPts val="4200"/>
              </a:lnSpc>
            </a:pPr>
            <a:r>
              <a:rPr lang="en-US" sz="3500" spc="50">
                <a:solidFill>
                  <a:srgbClr val="000000"/>
                </a:solidFill>
                <a:latin typeface="Arimo"/>
                <a:ea typeface="Arimo"/>
                <a:cs typeface="Arimo"/>
                <a:sym typeface="Arimo"/>
              </a:rPr>
              <a:t>EU as a solidarity's house for minors out of home</a:t>
            </a:r>
          </a:p>
          <a:p>
            <a:pPr algn="ctr">
              <a:lnSpc>
                <a:spcPts val="2640"/>
              </a:lnSpc>
            </a:pPr>
            <a:r>
              <a:rPr lang="en-US" sz="2200" spc="60">
                <a:solidFill>
                  <a:srgbClr val="000000"/>
                </a:solidFill>
                <a:latin typeface="Trebuchet MS"/>
                <a:ea typeface="Trebuchet MS"/>
                <a:cs typeface="Trebuchet MS"/>
                <a:sym typeface="Trebuchet MS"/>
              </a:rPr>
              <a:t>Erasmus+ project n. 2023-2-IT03-KA220-YOU-000184370</a:t>
            </a:r>
          </a:p>
        </p:txBody>
      </p:sp>
      <p:sp>
        <p:nvSpPr>
          <p:cNvPr id="50" name="TextBox 50"/>
          <p:cNvSpPr txBox="1"/>
          <p:nvPr/>
        </p:nvSpPr>
        <p:spPr>
          <a:xfrm>
            <a:off x="4657874" y="4735222"/>
            <a:ext cx="8972252" cy="2042739"/>
          </a:xfrm>
          <a:prstGeom prst="rect">
            <a:avLst/>
          </a:prstGeom>
        </p:spPr>
        <p:txBody>
          <a:bodyPr lIns="0" tIns="0" rIns="0" bIns="0" rtlCol="0" anchor="t">
            <a:spAutoFit/>
          </a:bodyPr>
          <a:lstStyle/>
          <a:p>
            <a:pPr algn="ctr">
              <a:lnSpc>
                <a:spcPts val="7108"/>
              </a:lnSpc>
            </a:pPr>
            <a:r>
              <a:rPr lang="en-US" sz="6000" spc="112" dirty="0">
                <a:solidFill>
                  <a:srgbClr val="000000"/>
                </a:solidFill>
                <a:latin typeface="League Spartan"/>
                <a:ea typeface="League Spartan"/>
                <a:cs typeface="League Spartan"/>
                <a:sym typeface="League Spartan"/>
              </a:rPr>
              <a:t>WP2. Training Toolkit</a:t>
            </a:r>
          </a:p>
          <a:p>
            <a:pPr algn="ctr">
              <a:lnSpc>
                <a:spcPts val="3987"/>
              </a:lnSpc>
            </a:pPr>
            <a:endParaRPr lang="en-US" sz="6000" spc="112" dirty="0">
              <a:solidFill>
                <a:srgbClr val="000000"/>
              </a:solidFill>
              <a:latin typeface="League Spartan"/>
              <a:ea typeface="League Spartan"/>
              <a:cs typeface="League Spartan"/>
              <a:sym typeface="League Spartan"/>
            </a:endParaRPr>
          </a:p>
          <a:p>
            <a:pPr algn="ctr">
              <a:lnSpc>
                <a:spcPts val="4811"/>
              </a:lnSpc>
            </a:pPr>
            <a:r>
              <a:rPr lang="en-US" sz="4098" spc="114" dirty="0">
                <a:solidFill>
                  <a:srgbClr val="2C2C8C"/>
                </a:solidFill>
                <a:latin typeface="League Spartan"/>
                <a:ea typeface="League Spartan"/>
                <a:cs typeface="League Spartan"/>
                <a:sym typeface="League Spartan"/>
              </a:rPr>
              <a:t>A5. </a:t>
            </a:r>
            <a:r>
              <a:rPr lang="en-US" sz="4098" spc="114" dirty="0" err="1">
                <a:solidFill>
                  <a:srgbClr val="2C2C8C"/>
                </a:solidFill>
                <a:latin typeface="League Spartan"/>
                <a:ea typeface="League Spartan"/>
                <a:cs typeface="League Spartan"/>
                <a:sym typeface="League Spartan"/>
              </a:rPr>
              <a:t>Formazione</a:t>
            </a:r>
            <a:r>
              <a:rPr lang="en-US" sz="4098" spc="114" dirty="0">
                <a:solidFill>
                  <a:srgbClr val="2C2C8C"/>
                </a:solidFill>
                <a:latin typeface="League Spartan"/>
                <a:ea typeface="League Spartan"/>
                <a:cs typeface="League Spartan"/>
                <a:sym typeface="League Spartan"/>
              </a:rPr>
              <a:t> EU</a:t>
            </a:r>
          </a:p>
        </p:txBody>
      </p:sp>
      <p:grpSp>
        <p:nvGrpSpPr>
          <p:cNvPr id="51" name="Group 51"/>
          <p:cNvGrpSpPr/>
          <p:nvPr/>
        </p:nvGrpSpPr>
        <p:grpSpPr>
          <a:xfrm>
            <a:off x="4288589" y="8351094"/>
            <a:ext cx="1697830" cy="984249"/>
            <a:chOff x="0" y="0"/>
            <a:chExt cx="2263773" cy="1312332"/>
          </a:xfrm>
        </p:grpSpPr>
        <p:sp>
          <p:nvSpPr>
            <p:cNvPr id="52" name="Freeform 52"/>
            <p:cNvSpPr/>
            <p:nvPr/>
          </p:nvSpPr>
          <p:spPr>
            <a:xfrm>
              <a:off x="0" y="0"/>
              <a:ext cx="2263775" cy="1312291"/>
            </a:xfrm>
            <a:custGeom>
              <a:avLst/>
              <a:gdLst/>
              <a:ahLst/>
              <a:cxnLst/>
              <a:rect l="l" t="t" r="r" b="b"/>
              <a:pathLst>
                <a:path w="2263775" h="1312291">
                  <a:moveTo>
                    <a:pt x="0" y="0"/>
                  </a:moveTo>
                  <a:lnTo>
                    <a:pt x="2263775" y="0"/>
                  </a:lnTo>
                  <a:lnTo>
                    <a:pt x="2263775" y="1312291"/>
                  </a:lnTo>
                  <a:lnTo>
                    <a:pt x="0" y="1312291"/>
                  </a:lnTo>
                  <a:lnTo>
                    <a:pt x="0" y="0"/>
                  </a:lnTo>
                  <a:close/>
                </a:path>
              </a:pathLst>
            </a:custGeom>
            <a:blipFill>
              <a:blip r:embed="rId37"/>
              <a:stretch>
                <a:fillRect l="-103" r="-103" b="-3"/>
              </a:stretch>
            </a:blipFill>
          </p:spPr>
          <p:txBody>
            <a:bodyPr/>
            <a:lstStyle/>
            <a:p>
              <a:endParaRPr lang="es-E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920432" y="1101577"/>
            <a:ext cx="7578107" cy="7619668"/>
          </a:xfrm>
          <a:custGeom>
            <a:avLst/>
            <a:gdLst/>
            <a:ahLst/>
            <a:cxnLst/>
            <a:rect l="l" t="t" r="r" b="b"/>
            <a:pathLst>
              <a:path w="7578107" h="7619668">
                <a:moveTo>
                  <a:pt x="0" y="0"/>
                </a:moveTo>
                <a:lnTo>
                  <a:pt x="7578107" y="0"/>
                </a:lnTo>
                <a:lnTo>
                  <a:pt x="7578107" y="7619668"/>
                </a:lnTo>
                <a:lnTo>
                  <a:pt x="0" y="7619668"/>
                </a:lnTo>
                <a:lnTo>
                  <a:pt x="0" y="0"/>
                </a:lnTo>
                <a:close/>
              </a:path>
            </a:pathLst>
          </a:custGeom>
          <a:blipFill>
            <a:blip r:embed="rId4">
              <a:extLst>
                <a:ext uri="{96DAC541-7B7A-43D3-8B79-37D633B846F1}">
                  <asvg:svgBlip xmlns:asvg="http://schemas.microsoft.com/office/drawing/2016/SVG/main" r:embed="rId5"/>
                </a:ext>
              </a:extLst>
            </a:blip>
            <a:stretch>
              <a:fillRect l="-145" r="-145"/>
            </a:stretch>
          </a:blipFill>
        </p:spPr>
        <p:txBody>
          <a:bodyPr/>
          <a:lstStyle/>
          <a:p>
            <a:endParaRPr lang="es-ES"/>
          </a:p>
        </p:txBody>
      </p:sp>
      <p:sp>
        <p:nvSpPr>
          <p:cNvPr id="4" name="TextBox 4"/>
          <p:cNvSpPr txBox="1"/>
          <p:nvPr/>
        </p:nvSpPr>
        <p:spPr>
          <a:xfrm>
            <a:off x="1028700" y="3473136"/>
            <a:ext cx="4574550" cy="3898503"/>
          </a:xfrm>
          <a:prstGeom prst="rect">
            <a:avLst/>
          </a:prstGeom>
        </p:spPr>
        <p:txBody>
          <a:bodyPr lIns="0" tIns="0" rIns="0" bIns="0" rtlCol="0" anchor="t">
            <a:spAutoFit/>
          </a:bodyPr>
          <a:lstStyle/>
          <a:p>
            <a:pPr algn="l">
              <a:lnSpc>
                <a:spcPts val="7559"/>
              </a:lnSpc>
            </a:pPr>
            <a:r>
              <a:rPr lang="it-IT" sz="6299" b="1" dirty="0">
                <a:solidFill>
                  <a:srgbClr val="2C2C8C"/>
                </a:solidFill>
                <a:latin typeface="Recoleta Bold"/>
                <a:ea typeface="Recoleta Bold"/>
                <a:cs typeface="Recoleta Bold"/>
                <a:sym typeface="Recoleta Bold"/>
              </a:rPr>
              <a:t>Struttura del corso di formazione UE</a:t>
            </a:r>
            <a:endParaRPr lang="en-US" sz="6299" b="1" dirty="0">
              <a:solidFill>
                <a:srgbClr val="2C2C8C"/>
              </a:solidFill>
              <a:latin typeface="Recoleta Bold"/>
              <a:ea typeface="Recoleta Bold"/>
              <a:cs typeface="Recoleta Bold"/>
              <a:sym typeface="Recoleta Bold"/>
            </a:endParaRPr>
          </a:p>
        </p:txBody>
      </p:sp>
      <p:grpSp>
        <p:nvGrpSpPr>
          <p:cNvPr id="5" name="Group 5"/>
          <p:cNvGrpSpPr/>
          <p:nvPr/>
        </p:nvGrpSpPr>
        <p:grpSpPr>
          <a:xfrm>
            <a:off x="7248225" y="1912746"/>
            <a:ext cx="4428150" cy="2560317"/>
            <a:chOff x="0" y="0"/>
            <a:chExt cx="5904200" cy="3413756"/>
          </a:xfrm>
        </p:grpSpPr>
        <p:sp>
          <p:nvSpPr>
            <p:cNvPr id="6" name="TextBox 6"/>
            <p:cNvSpPr txBox="1"/>
            <p:nvPr/>
          </p:nvSpPr>
          <p:spPr>
            <a:xfrm>
              <a:off x="0" y="1470656"/>
              <a:ext cx="5904200" cy="1943100"/>
            </a:xfrm>
            <a:prstGeom prst="rect">
              <a:avLst/>
            </a:prstGeom>
          </p:spPr>
          <p:txBody>
            <a:bodyPr lIns="0" tIns="0" rIns="0" bIns="0" rtlCol="0" anchor="t">
              <a:spAutoFit/>
            </a:bodyPr>
            <a:lstStyle/>
            <a:p>
              <a:pPr algn="l">
                <a:lnSpc>
                  <a:spcPts val="3839"/>
                </a:lnSpc>
              </a:pPr>
              <a:r>
                <a:rPr lang="it-IT" sz="3199" dirty="0">
                  <a:solidFill>
                    <a:srgbClr val="FFFFFF"/>
                  </a:solidFill>
                  <a:latin typeface="League Spartan"/>
                  <a:ea typeface="League Spartan"/>
                  <a:cs typeface="League Spartan"/>
                  <a:sym typeface="League Spartan"/>
                </a:rPr>
                <a:t>Il quadro istituzionale dell'Unione europea</a:t>
              </a:r>
              <a:endParaRPr lang="en-US" sz="3199" dirty="0">
                <a:solidFill>
                  <a:srgbClr val="FFFFFF"/>
                </a:solidFill>
                <a:latin typeface="League Spartan"/>
                <a:ea typeface="League Spartan"/>
                <a:cs typeface="League Spartan"/>
                <a:sym typeface="League Spartan"/>
              </a:endParaRPr>
            </a:p>
          </p:txBody>
        </p:sp>
        <p:sp>
          <p:nvSpPr>
            <p:cNvPr id="7" name="TextBox 7"/>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dirty="0">
                  <a:solidFill>
                    <a:srgbClr val="FFFFFF"/>
                  </a:solidFill>
                  <a:latin typeface="League Spartan"/>
                  <a:ea typeface="League Spartan"/>
                  <a:cs typeface="League Spartan"/>
                  <a:sym typeface="League Spartan"/>
                </a:rPr>
                <a:t>Modulo 1:</a:t>
              </a:r>
            </a:p>
          </p:txBody>
        </p:sp>
      </p:grpSp>
      <p:sp>
        <p:nvSpPr>
          <p:cNvPr id="8" name="Freeform 8"/>
          <p:cNvSpPr/>
          <p:nvPr/>
        </p:nvSpPr>
        <p:spPr>
          <a:xfrm rot="-9160970">
            <a:off x="15185653" y="-3330152"/>
            <a:ext cx="8961742" cy="6796270"/>
          </a:xfrm>
          <a:custGeom>
            <a:avLst/>
            <a:gdLst/>
            <a:ahLst/>
            <a:cxnLst/>
            <a:rect l="l" t="t" r="r" b="b"/>
            <a:pathLst>
              <a:path w="8961742" h="6796270">
                <a:moveTo>
                  <a:pt x="0" y="0"/>
                </a:moveTo>
                <a:lnTo>
                  <a:pt x="8961742" y="0"/>
                </a:lnTo>
                <a:lnTo>
                  <a:pt x="8961742" y="6796271"/>
                </a:lnTo>
                <a:lnTo>
                  <a:pt x="0" y="67962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grpSp>
        <p:nvGrpSpPr>
          <p:cNvPr id="9" name="Group 9"/>
          <p:cNvGrpSpPr/>
          <p:nvPr/>
        </p:nvGrpSpPr>
        <p:grpSpPr>
          <a:xfrm>
            <a:off x="12263605" y="1912746"/>
            <a:ext cx="4428150" cy="2074542"/>
            <a:chOff x="0" y="0"/>
            <a:chExt cx="5904200" cy="2766056"/>
          </a:xfrm>
        </p:grpSpPr>
        <p:sp>
          <p:nvSpPr>
            <p:cNvPr id="10" name="TextBox 10"/>
            <p:cNvSpPr txBox="1"/>
            <p:nvPr/>
          </p:nvSpPr>
          <p:spPr>
            <a:xfrm>
              <a:off x="0" y="1470656"/>
              <a:ext cx="5904200" cy="1295400"/>
            </a:xfrm>
            <a:prstGeom prst="rect">
              <a:avLst/>
            </a:prstGeom>
          </p:spPr>
          <p:txBody>
            <a:bodyPr lIns="0" tIns="0" rIns="0" bIns="0" rtlCol="0" anchor="t">
              <a:spAutoFit/>
            </a:bodyPr>
            <a:lstStyle/>
            <a:p>
              <a:pPr algn="l">
                <a:lnSpc>
                  <a:spcPts val="3839"/>
                </a:lnSpc>
              </a:pPr>
              <a:r>
                <a:rPr lang="en-US" sz="3199" dirty="0" err="1">
                  <a:solidFill>
                    <a:srgbClr val="FFFFFF"/>
                  </a:solidFill>
                  <a:latin typeface="League Spartan"/>
                  <a:ea typeface="League Spartan"/>
                  <a:cs typeface="League Spartan"/>
                  <a:sym typeface="League Spartan"/>
                </a:rPr>
                <a:t>Valori</a:t>
              </a:r>
              <a:r>
                <a:rPr lang="en-US" sz="3199" dirty="0">
                  <a:solidFill>
                    <a:srgbClr val="FFFFFF"/>
                  </a:solidFill>
                  <a:latin typeface="League Spartan"/>
                  <a:ea typeface="League Spartan"/>
                  <a:cs typeface="League Spartan"/>
                  <a:sym typeface="League Spartan"/>
                </a:rPr>
                <a:t> e </a:t>
              </a:r>
              <a:r>
                <a:rPr lang="en-US" sz="3199" dirty="0" err="1">
                  <a:solidFill>
                    <a:srgbClr val="FFFFFF"/>
                  </a:solidFill>
                  <a:latin typeface="League Spartan"/>
                  <a:ea typeface="League Spartan"/>
                  <a:cs typeface="League Spartan"/>
                  <a:sym typeface="League Spartan"/>
                </a:rPr>
                <a:t>obiettivi</a:t>
              </a:r>
              <a:r>
                <a:rPr lang="en-US" sz="3199" dirty="0">
                  <a:solidFill>
                    <a:srgbClr val="FFFFFF"/>
                  </a:solidFill>
                  <a:latin typeface="League Spartan"/>
                  <a:ea typeface="League Spartan"/>
                  <a:cs typeface="League Spartan"/>
                  <a:sym typeface="League Spartan"/>
                </a:rPr>
                <a:t> </a:t>
              </a:r>
              <a:r>
                <a:rPr lang="en-US" sz="3199" dirty="0" err="1">
                  <a:solidFill>
                    <a:srgbClr val="FFFFFF"/>
                  </a:solidFill>
                  <a:latin typeface="League Spartan"/>
                  <a:ea typeface="League Spartan"/>
                  <a:cs typeface="League Spartan"/>
                  <a:sym typeface="League Spartan"/>
                </a:rPr>
                <a:t>dell'UE</a:t>
              </a:r>
              <a:endParaRPr lang="en-US" sz="3199" dirty="0">
                <a:solidFill>
                  <a:srgbClr val="FFFFFF"/>
                </a:solidFill>
                <a:latin typeface="League Spartan"/>
                <a:ea typeface="League Spartan"/>
                <a:cs typeface="League Spartan"/>
                <a:sym typeface="League Spartan"/>
              </a:endParaRPr>
            </a:p>
          </p:txBody>
        </p:sp>
        <p:sp>
          <p:nvSpPr>
            <p:cNvPr id="11" name="TextBox 11"/>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dirty="0">
                  <a:solidFill>
                    <a:srgbClr val="FFFFFF"/>
                  </a:solidFill>
                  <a:latin typeface="League Spartan"/>
                  <a:ea typeface="League Spartan"/>
                  <a:cs typeface="League Spartan"/>
                  <a:sym typeface="League Spartan"/>
                </a:rPr>
                <a:t>Modulo 2:</a:t>
              </a:r>
            </a:p>
          </p:txBody>
        </p:sp>
      </p:grpSp>
      <p:grpSp>
        <p:nvGrpSpPr>
          <p:cNvPr id="12" name="Group 12"/>
          <p:cNvGrpSpPr/>
          <p:nvPr/>
        </p:nvGrpSpPr>
        <p:grpSpPr>
          <a:xfrm>
            <a:off x="7248225" y="5797038"/>
            <a:ext cx="4428150" cy="2566149"/>
            <a:chOff x="0" y="0"/>
            <a:chExt cx="5904200" cy="3421532"/>
          </a:xfrm>
        </p:grpSpPr>
        <p:sp>
          <p:nvSpPr>
            <p:cNvPr id="13" name="TextBox 13"/>
            <p:cNvSpPr txBox="1"/>
            <p:nvPr/>
          </p:nvSpPr>
          <p:spPr>
            <a:xfrm>
              <a:off x="0" y="1470656"/>
              <a:ext cx="5904200" cy="1950876"/>
            </a:xfrm>
            <a:prstGeom prst="rect">
              <a:avLst/>
            </a:prstGeom>
          </p:spPr>
          <p:txBody>
            <a:bodyPr lIns="0" tIns="0" rIns="0" bIns="0" rtlCol="0" anchor="t">
              <a:spAutoFit/>
            </a:bodyPr>
            <a:lstStyle/>
            <a:p>
              <a:pPr algn="l">
                <a:lnSpc>
                  <a:spcPts val="3839"/>
                </a:lnSpc>
              </a:pPr>
              <a:r>
                <a:rPr lang="it-IT" sz="3199" dirty="0">
                  <a:solidFill>
                    <a:srgbClr val="FFFFFF"/>
                  </a:solidFill>
                  <a:latin typeface="League Spartan"/>
                  <a:ea typeface="League Spartan"/>
                  <a:cs typeface="League Spartan"/>
                  <a:sym typeface="League Spartan"/>
                </a:rPr>
                <a:t>Politiche e programmi chiave dell'UE</a:t>
              </a:r>
              <a:endParaRPr lang="en-US" sz="3199" dirty="0">
                <a:solidFill>
                  <a:srgbClr val="FFFFFF"/>
                </a:solidFill>
                <a:latin typeface="League Spartan"/>
                <a:ea typeface="League Spartan"/>
                <a:cs typeface="League Spartan"/>
                <a:sym typeface="League Spartan"/>
              </a:endParaRPr>
            </a:p>
          </p:txBody>
        </p:sp>
        <p:sp>
          <p:nvSpPr>
            <p:cNvPr id="14" name="TextBox 14"/>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dirty="0">
                  <a:solidFill>
                    <a:srgbClr val="FFFFFF"/>
                  </a:solidFill>
                  <a:latin typeface="League Spartan"/>
                  <a:ea typeface="League Spartan"/>
                  <a:cs typeface="League Spartan"/>
                  <a:sym typeface="League Spartan"/>
                </a:rPr>
                <a:t>Modulo 3:</a:t>
              </a:r>
            </a:p>
          </p:txBody>
        </p:sp>
      </p:grpSp>
      <p:grpSp>
        <p:nvGrpSpPr>
          <p:cNvPr id="15" name="Group 15"/>
          <p:cNvGrpSpPr/>
          <p:nvPr/>
        </p:nvGrpSpPr>
        <p:grpSpPr>
          <a:xfrm>
            <a:off x="12263605" y="5797038"/>
            <a:ext cx="4428150" cy="3053462"/>
            <a:chOff x="0" y="0"/>
            <a:chExt cx="5904200" cy="4071283"/>
          </a:xfrm>
        </p:grpSpPr>
        <p:sp>
          <p:nvSpPr>
            <p:cNvPr id="16" name="TextBox 16"/>
            <p:cNvSpPr txBox="1"/>
            <p:nvPr/>
          </p:nvSpPr>
          <p:spPr>
            <a:xfrm>
              <a:off x="0" y="1470656"/>
              <a:ext cx="5904200" cy="2600627"/>
            </a:xfrm>
            <a:prstGeom prst="rect">
              <a:avLst/>
            </a:prstGeom>
          </p:spPr>
          <p:txBody>
            <a:bodyPr lIns="0" tIns="0" rIns="0" bIns="0" rtlCol="0" anchor="t">
              <a:spAutoFit/>
            </a:bodyPr>
            <a:lstStyle/>
            <a:p>
              <a:pPr algn="l">
                <a:lnSpc>
                  <a:spcPts val="3839"/>
                </a:lnSpc>
              </a:pPr>
              <a:r>
                <a:rPr lang="it-IT" sz="3199" dirty="0">
                  <a:solidFill>
                    <a:srgbClr val="FFFFFF"/>
                  </a:solidFill>
                  <a:latin typeface="League Spartan"/>
                  <a:ea typeface="League Spartan"/>
                  <a:cs typeface="League Spartan"/>
                  <a:sym typeface="League Spartan"/>
                </a:rPr>
                <a:t>Promuovere la cittadinanza europea e la partecipazione</a:t>
              </a:r>
              <a:endParaRPr lang="en-US" sz="3199" dirty="0">
                <a:solidFill>
                  <a:srgbClr val="FFFFFF"/>
                </a:solidFill>
                <a:latin typeface="League Spartan"/>
                <a:ea typeface="League Spartan"/>
                <a:cs typeface="League Spartan"/>
                <a:sym typeface="League Spartan"/>
              </a:endParaRPr>
            </a:p>
          </p:txBody>
        </p:sp>
        <p:sp>
          <p:nvSpPr>
            <p:cNvPr id="17" name="TextBox 17"/>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dirty="0">
                  <a:solidFill>
                    <a:srgbClr val="FFFFFF"/>
                  </a:solidFill>
                  <a:latin typeface="League Spartan"/>
                  <a:ea typeface="League Spartan"/>
                  <a:cs typeface="League Spartan"/>
                  <a:sym typeface="League Spartan"/>
                </a:rPr>
                <a:t>Modulo 4:</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719307" y="2873886"/>
            <a:ext cx="14849386" cy="6823663"/>
          </a:xfrm>
          <a:prstGeom prst="rect">
            <a:avLst/>
          </a:prstGeom>
        </p:spPr>
        <p:txBody>
          <a:bodyPr lIns="0" tIns="0" rIns="0" bIns="0" rtlCol="0" anchor="t">
            <a:spAutoFit/>
          </a:bodyPr>
          <a:lstStyle/>
          <a:p>
            <a:pPr algn="l">
              <a:lnSpc>
                <a:spcPts val="3840"/>
              </a:lnSpc>
            </a:pPr>
            <a:r>
              <a:rPr lang="it-IT" sz="3200" dirty="0">
                <a:solidFill>
                  <a:srgbClr val="FFFFFF"/>
                </a:solidFill>
                <a:latin typeface="Abhaya Libre"/>
                <a:ea typeface="Abhaya Libre"/>
                <a:cs typeface="Abhaya Libre"/>
                <a:sym typeface="Abhaya Libre"/>
              </a:rPr>
              <a:t>Al termine di questa formazione, i partecipanti sapranno</a:t>
            </a:r>
            <a:r>
              <a:rPr lang="en-US" sz="3200" dirty="0">
                <a:solidFill>
                  <a:srgbClr val="FFFFFF"/>
                </a:solidFill>
                <a:latin typeface="Abhaya Libre"/>
                <a:ea typeface="Abhaya Libre"/>
                <a:cs typeface="Abhaya Libre"/>
                <a:sym typeface="Abhaya Libre"/>
              </a:rPr>
              <a:t>: </a:t>
            </a:r>
          </a:p>
          <a:p>
            <a:pPr algn="l">
              <a:lnSpc>
                <a:spcPts val="3840"/>
              </a:lnSpc>
            </a:pPr>
            <a:endParaRPr lang="en-US" sz="3200" dirty="0">
              <a:solidFill>
                <a:srgbClr val="FFFFFF"/>
              </a:solidFill>
              <a:latin typeface="Abhaya Libre"/>
              <a:ea typeface="Abhaya Libre"/>
              <a:cs typeface="Abhaya Libre"/>
              <a:sym typeface="Abhaya Libre"/>
            </a:endParaRPr>
          </a:p>
          <a:p>
            <a:pPr marL="690881" lvl="1" indent="-345440" algn="l">
              <a:lnSpc>
                <a:spcPts val="3840"/>
              </a:lnSpc>
              <a:buFont typeface="Arial"/>
              <a:buChar char="•"/>
            </a:pPr>
            <a:r>
              <a:rPr lang="it-IT" sz="3200" dirty="0">
                <a:solidFill>
                  <a:srgbClr val="FFFFFF"/>
                </a:solidFill>
                <a:latin typeface="Abhaya Libre"/>
                <a:ea typeface="Abhaya Libre"/>
                <a:cs typeface="Abhaya Libre"/>
                <a:sym typeface="Abhaya Libre"/>
              </a:rPr>
              <a:t>Acquisire una comprensione completa della struttura istituzionale e dei processi decisionali dell'Unione europea.</a:t>
            </a:r>
          </a:p>
          <a:p>
            <a:pPr marL="690881" lvl="1" indent="-345440" algn="l">
              <a:lnSpc>
                <a:spcPts val="3840"/>
              </a:lnSpc>
              <a:buFont typeface="Arial"/>
              <a:buChar char="•"/>
            </a:pPr>
            <a:r>
              <a:rPr lang="it-IT" sz="3200" dirty="0">
                <a:solidFill>
                  <a:srgbClr val="FFFFFF"/>
                </a:solidFill>
                <a:latin typeface="Abhaya Libre"/>
                <a:ea typeface="Abhaya Libre"/>
                <a:cs typeface="Abhaya Libre"/>
                <a:sym typeface="Abhaya Libre"/>
              </a:rPr>
              <a:t>Comprendere i valori e gli obiettivi fondamentali dell'UE e il loro rapporto con la promozione della coesione e dell'inclusione sociale.</a:t>
            </a:r>
          </a:p>
          <a:p>
            <a:pPr marL="690881" lvl="1" indent="-345440" algn="l">
              <a:lnSpc>
                <a:spcPts val="3840"/>
              </a:lnSpc>
              <a:buFont typeface="Arial"/>
              <a:buChar char="•"/>
            </a:pPr>
            <a:r>
              <a:rPr lang="it-IT" sz="3200" dirty="0">
                <a:solidFill>
                  <a:srgbClr val="FFFFFF"/>
                </a:solidFill>
                <a:latin typeface="Abhaya Libre"/>
                <a:ea typeface="Abhaya Libre"/>
                <a:cs typeface="Abhaya Libre"/>
                <a:sym typeface="Abhaya Libre"/>
              </a:rPr>
              <a:t>Conoscere le politiche e i programmi chiave dell'UE, in particolare quelli che hanno un impatto sui giovani e sui gruppi vulnerabili.</a:t>
            </a:r>
          </a:p>
          <a:p>
            <a:pPr marL="690881" lvl="1" indent="-345440" algn="l">
              <a:lnSpc>
                <a:spcPts val="3840"/>
              </a:lnSpc>
              <a:buFont typeface="Arial"/>
              <a:buChar char="•"/>
            </a:pPr>
            <a:r>
              <a:rPr lang="it-IT" sz="3200" dirty="0">
                <a:solidFill>
                  <a:srgbClr val="FFFFFF"/>
                </a:solidFill>
                <a:latin typeface="Abhaya Libre"/>
                <a:ea typeface="Abhaya Libre"/>
                <a:cs typeface="Abhaya Libre"/>
                <a:sym typeface="Abhaya Libre"/>
              </a:rPr>
              <a:t>Imparare le strategie per guidare efficacemente i minori nella comprensione delle questioni dell'UE, mettendoli in grado di impegnarsi nelle politiche e nelle discussioni europee.</a:t>
            </a:r>
          </a:p>
          <a:p>
            <a:pPr marL="690881" lvl="1" indent="-345440" algn="l">
              <a:lnSpc>
                <a:spcPts val="3840"/>
              </a:lnSpc>
              <a:buFont typeface="Arial"/>
              <a:buChar char="•"/>
            </a:pPr>
            <a:r>
              <a:rPr lang="it-IT" sz="3200" dirty="0">
                <a:solidFill>
                  <a:srgbClr val="FFFFFF"/>
                </a:solidFill>
                <a:latin typeface="Abhaya Libre"/>
                <a:ea typeface="Abhaya Libre"/>
                <a:cs typeface="Abhaya Libre"/>
                <a:sym typeface="Abhaya Libre"/>
              </a:rPr>
              <a:t>Migliorare la capacità di promuovere la cittadinanza europea attiva e la partecipazione a progetti di solidarietà, sottolineando i valori condivisi e il coinvolgimento della comunità.</a:t>
            </a:r>
            <a:endParaRPr lang="en-US" sz="3200" dirty="0">
              <a:solidFill>
                <a:srgbClr val="FFFFFF"/>
              </a:solidFill>
              <a:latin typeface="Abhaya Libre"/>
              <a:ea typeface="Abhaya Libre"/>
              <a:cs typeface="Abhaya Libre"/>
              <a:sym typeface="Abhaya Libre"/>
            </a:endParaRPr>
          </a:p>
        </p:txBody>
      </p:sp>
      <p:sp>
        <p:nvSpPr>
          <p:cNvPr id="4" name="Freeform 4"/>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TextBox 5"/>
          <p:cNvSpPr txBox="1"/>
          <p:nvPr/>
        </p:nvSpPr>
        <p:spPr>
          <a:xfrm>
            <a:off x="1719307" y="1009650"/>
            <a:ext cx="10457745" cy="903645"/>
          </a:xfrm>
          <a:prstGeom prst="rect">
            <a:avLst/>
          </a:prstGeom>
        </p:spPr>
        <p:txBody>
          <a:bodyPr wrap="square" lIns="0" tIns="0" rIns="0" bIns="0" rtlCol="0" anchor="t">
            <a:spAutoFit/>
          </a:bodyPr>
          <a:lstStyle/>
          <a:p>
            <a:pPr algn="l">
              <a:lnSpc>
                <a:spcPts val="7496"/>
              </a:lnSpc>
            </a:pPr>
            <a:r>
              <a:rPr lang="en-US" sz="6246" b="1" dirty="0" err="1">
                <a:solidFill>
                  <a:srgbClr val="FFFFFF"/>
                </a:solidFill>
                <a:latin typeface="Arimo Bold"/>
                <a:ea typeface="Arimo Bold"/>
                <a:cs typeface="Arimo Bold"/>
                <a:sym typeface="Arimo Bold"/>
              </a:rPr>
              <a:t>Obiettivi</a:t>
            </a:r>
            <a:r>
              <a:rPr lang="en-US" sz="6246" b="1" dirty="0">
                <a:solidFill>
                  <a:srgbClr val="FFFFFF"/>
                </a:solidFill>
                <a:latin typeface="Arimo Bold"/>
                <a:ea typeface="Arimo Bold"/>
                <a:cs typeface="Arimo Bold"/>
                <a:sym typeface="Arimo Bold"/>
              </a:rPr>
              <a:t> </a:t>
            </a:r>
            <a:r>
              <a:rPr lang="en-US" sz="6246" b="1" dirty="0" err="1">
                <a:solidFill>
                  <a:srgbClr val="FFFFFF"/>
                </a:solidFill>
                <a:latin typeface="Arimo Bold"/>
                <a:ea typeface="Arimo Bold"/>
                <a:cs typeface="Arimo Bold"/>
                <a:sym typeface="Arimo Bold"/>
              </a:rPr>
              <a:t>d’apprendimento</a:t>
            </a:r>
            <a:endParaRPr lang="en-US" sz="6246" b="1" dirty="0">
              <a:solidFill>
                <a:srgbClr val="FFFFFF"/>
              </a:solidFill>
              <a:latin typeface="Arimo Bold"/>
              <a:ea typeface="Arimo Bold"/>
              <a:cs typeface="Arimo Bold"/>
              <a:sym typeface="Arimo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6573187" y="5105400"/>
            <a:ext cx="10441525" cy="2171700"/>
          </a:xfrm>
          <a:prstGeom prst="rect">
            <a:avLst/>
          </a:prstGeom>
        </p:spPr>
        <p:txBody>
          <a:bodyPr lIns="0" tIns="0" rIns="0" bIns="0" rtlCol="0" anchor="t">
            <a:spAutoFit/>
          </a:bodyPr>
          <a:lstStyle/>
          <a:p>
            <a:pPr algn="ctr">
              <a:lnSpc>
                <a:spcPts val="8401"/>
              </a:lnSpc>
            </a:pPr>
            <a:r>
              <a:rPr lang="it-IT" sz="7001" b="1" dirty="0">
                <a:solidFill>
                  <a:srgbClr val="FFFFFF"/>
                </a:solidFill>
                <a:latin typeface="Arimo Bold"/>
                <a:ea typeface="Arimo Bold"/>
                <a:cs typeface="Arimo Bold"/>
                <a:sym typeface="Arimo Bold"/>
              </a:rPr>
              <a:t>Il quadro istituzionale dell'Unione europea</a:t>
            </a:r>
          </a:p>
        </p:txBody>
      </p:sp>
      <p:sp>
        <p:nvSpPr>
          <p:cNvPr id="4" name="TextBox 4"/>
          <p:cNvSpPr txBox="1"/>
          <p:nvPr/>
        </p:nvSpPr>
        <p:spPr>
          <a:xfrm>
            <a:off x="8280937" y="2798451"/>
            <a:ext cx="7026025" cy="1562100"/>
          </a:xfrm>
          <a:prstGeom prst="rect">
            <a:avLst/>
          </a:prstGeom>
        </p:spPr>
        <p:txBody>
          <a:bodyPr lIns="0" tIns="0" rIns="0" bIns="0" rtlCol="0" anchor="t">
            <a:spAutoFit/>
          </a:bodyPr>
          <a:lstStyle/>
          <a:p>
            <a:pPr algn="ctr">
              <a:lnSpc>
                <a:spcPts val="12000"/>
              </a:lnSpc>
            </a:pPr>
            <a:r>
              <a:rPr lang="en-US" sz="10000" b="1" dirty="0">
                <a:solidFill>
                  <a:srgbClr val="FFFFFF"/>
                </a:solidFill>
                <a:latin typeface="Arimo Bold"/>
                <a:ea typeface="Arimo Bold"/>
                <a:cs typeface="Arimo Bold"/>
                <a:sym typeface="Arimo Bold"/>
              </a:rPr>
              <a:t>Modulo 1</a:t>
            </a:r>
          </a:p>
        </p:txBody>
      </p:sp>
      <p:sp>
        <p:nvSpPr>
          <p:cNvPr id="5" name="Freeform 5"/>
          <p:cNvSpPr/>
          <p:nvPr/>
        </p:nvSpPr>
        <p:spPr>
          <a:xfrm>
            <a:off x="-377633" y="-1040023"/>
            <a:ext cx="6541066" cy="8020077"/>
          </a:xfrm>
          <a:custGeom>
            <a:avLst/>
            <a:gdLst/>
            <a:ahLst/>
            <a:cxnLst/>
            <a:rect l="l" t="t" r="r" b="b"/>
            <a:pathLst>
              <a:path w="6541066" h="8020077">
                <a:moveTo>
                  <a:pt x="0" y="0"/>
                </a:moveTo>
                <a:lnTo>
                  <a:pt x="6541066" y="0"/>
                </a:lnTo>
                <a:lnTo>
                  <a:pt x="6541066" y="8020076"/>
                </a:lnTo>
                <a:lnTo>
                  <a:pt x="0" y="80200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028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s-ES"/>
          </a:p>
        </p:txBody>
      </p:sp>
      <p:sp>
        <p:nvSpPr>
          <p:cNvPr id="4" name="Freeform 4"/>
          <p:cNvSpPr/>
          <p:nvPr/>
        </p:nvSpPr>
        <p:spPr>
          <a:xfrm>
            <a:off x="10691170" y="0"/>
            <a:ext cx="7596830" cy="10287000"/>
          </a:xfrm>
          <a:custGeom>
            <a:avLst/>
            <a:gdLst/>
            <a:ahLst/>
            <a:cxnLst/>
            <a:rect l="l" t="t" r="r" b="b"/>
            <a:pathLst>
              <a:path w="7596830" h="10287000">
                <a:moveTo>
                  <a:pt x="0" y="0"/>
                </a:moveTo>
                <a:lnTo>
                  <a:pt x="7596830" y="0"/>
                </a:lnTo>
                <a:lnTo>
                  <a:pt x="7596830" y="10287000"/>
                </a:lnTo>
                <a:lnTo>
                  <a:pt x="0" y="10287000"/>
                </a:lnTo>
                <a:lnTo>
                  <a:pt x="0" y="0"/>
                </a:lnTo>
                <a:close/>
              </a:path>
            </a:pathLst>
          </a:custGeom>
          <a:blipFill>
            <a:blip r:embed="rId5"/>
            <a:stretch>
              <a:fillRect l="-88946" r="-20994"/>
            </a:stretch>
          </a:blipFill>
        </p:spPr>
        <p:txBody>
          <a:bodyPr/>
          <a:lstStyle/>
          <a:p>
            <a:endParaRPr lang="es-ES"/>
          </a:p>
        </p:txBody>
      </p:sp>
      <p:sp>
        <p:nvSpPr>
          <p:cNvPr id="5" name="TextBox 5"/>
          <p:cNvSpPr txBox="1"/>
          <p:nvPr/>
        </p:nvSpPr>
        <p:spPr>
          <a:xfrm>
            <a:off x="6294300" y="3376612"/>
            <a:ext cx="5699400" cy="3495675"/>
          </a:xfrm>
          <a:prstGeom prst="rect">
            <a:avLst/>
          </a:prstGeom>
        </p:spPr>
        <p:txBody>
          <a:bodyPr lIns="0" tIns="0" rIns="0" bIns="0" rtlCol="0" anchor="t">
            <a:spAutoFit/>
          </a:bodyPr>
          <a:lstStyle/>
          <a:p>
            <a:pPr algn="l">
              <a:lnSpc>
                <a:spcPts val="9121"/>
              </a:lnSpc>
            </a:pPr>
            <a:r>
              <a:rPr lang="en-US" sz="7601" b="1" dirty="0">
                <a:solidFill>
                  <a:srgbClr val="2C2C8C"/>
                </a:solidFill>
                <a:latin typeface="Arimo Bold"/>
                <a:ea typeface="Arimo Bold"/>
                <a:cs typeface="Arimo Bold"/>
                <a:sym typeface="Arimo Bold"/>
              </a:rPr>
              <a:t>Che </a:t>
            </a:r>
            <a:r>
              <a:rPr lang="en-US" sz="7601" b="1" dirty="0" err="1">
                <a:solidFill>
                  <a:srgbClr val="2C2C8C"/>
                </a:solidFill>
                <a:latin typeface="Arimo Bold"/>
                <a:ea typeface="Arimo Bold"/>
                <a:cs typeface="Arimo Bold"/>
                <a:sym typeface="Arimo Bold"/>
              </a:rPr>
              <a:t>cos'è</a:t>
            </a:r>
            <a:r>
              <a:rPr lang="en-US" sz="7601" b="1" dirty="0">
                <a:solidFill>
                  <a:srgbClr val="2C2C8C"/>
                </a:solidFill>
                <a:latin typeface="Arimo Bold"/>
                <a:ea typeface="Arimo Bold"/>
                <a:cs typeface="Arimo Bold"/>
                <a:sym typeface="Arimo Bold"/>
              </a:rPr>
              <a:t> </a:t>
            </a:r>
            <a:r>
              <a:rPr lang="en-US" sz="7601" b="1" dirty="0" err="1">
                <a:solidFill>
                  <a:srgbClr val="2C2C8C"/>
                </a:solidFill>
                <a:latin typeface="Arimo Bold"/>
                <a:ea typeface="Arimo Bold"/>
                <a:cs typeface="Arimo Bold"/>
                <a:sym typeface="Arimo Bold"/>
              </a:rPr>
              <a:t>l'Unione</a:t>
            </a:r>
            <a:r>
              <a:rPr lang="en-US" sz="7601" b="1" dirty="0">
                <a:solidFill>
                  <a:srgbClr val="2C2C8C"/>
                </a:solidFill>
                <a:latin typeface="Arimo Bold"/>
                <a:ea typeface="Arimo Bold"/>
                <a:cs typeface="Arimo Bold"/>
                <a:sym typeface="Arimo Bold"/>
              </a:rPr>
              <a:t> </a:t>
            </a:r>
            <a:r>
              <a:rPr lang="en-US" sz="7601" b="1" dirty="0" err="1">
                <a:solidFill>
                  <a:srgbClr val="2C2C8C"/>
                </a:solidFill>
                <a:latin typeface="Arimo Bold"/>
                <a:ea typeface="Arimo Bold"/>
                <a:cs typeface="Arimo Bold"/>
                <a:sym typeface="Arimo Bold"/>
              </a:rPr>
              <a:t>europea</a:t>
            </a:r>
            <a:r>
              <a:rPr lang="en-US" sz="7601" b="1" dirty="0">
                <a:solidFill>
                  <a:srgbClr val="2C2C8C"/>
                </a:solidFill>
                <a:latin typeface="Arimo Bold"/>
                <a:ea typeface="Arimo Bold"/>
                <a:cs typeface="Arimo Bold"/>
                <a:sym typeface="Arimo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endParaRPr lang="es-ES"/>
          </a:p>
        </p:txBody>
      </p:sp>
      <p:sp>
        <p:nvSpPr>
          <p:cNvPr id="3" name="Freeform 3"/>
          <p:cNvSpPr/>
          <p:nvPr/>
        </p:nvSpPr>
        <p:spPr>
          <a:xfrm>
            <a:off x="-1028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9222" b="-9222"/>
            </a:stretch>
          </a:blipFill>
        </p:spPr>
        <p:txBody>
          <a:bodyPr/>
          <a:lstStyle/>
          <a:p>
            <a:endParaRPr lang="es-ES"/>
          </a:p>
        </p:txBody>
      </p:sp>
      <p:sp>
        <p:nvSpPr>
          <p:cNvPr id="4" name="Freeform 4"/>
          <p:cNvSpPr/>
          <p:nvPr/>
        </p:nvSpPr>
        <p:spPr>
          <a:xfrm>
            <a:off x="10691170" y="0"/>
            <a:ext cx="7596830" cy="10287000"/>
          </a:xfrm>
          <a:custGeom>
            <a:avLst/>
            <a:gdLst/>
            <a:ahLst/>
            <a:cxnLst/>
            <a:rect l="l" t="t" r="r" b="b"/>
            <a:pathLst>
              <a:path w="7596830" h="10287000">
                <a:moveTo>
                  <a:pt x="0" y="0"/>
                </a:moveTo>
                <a:lnTo>
                  <a:pt x="7596830" y="0"/>
                </a:lnTo>
                <a:lnTo>
                  <a:pt x="7596830" y="10287000"/>
                </a:lnTo>
                <a:lnTo>
                  <a:pt x="0" y="10287000"/>
                </a:lnTo>
                <a:lnTo>
                  <a:pt x="0" y="0"/>
                </a:lnTo>
                <a:close/>
              </a:path>
            </a:pathLst>
          </a:custGeom>
          <a:blipFill>
            <a:blip r:embed="rId6"/>
            <a:stretch>
              <a:fillRect l="-88946" r="-20994"/>
            </a:stretch>
          </a:blipFill>
        </p:spPr>
        <p:txBody>
          <a:bodyPr/>
          <a:lstStyle/>
          <a:p>
            <a:endParaRPr lang="es-ES"/>
          </a:p>
        </p:txBody>
      </p:sp>
      <p:pic>
        <p:nvPicPr>
          <p:cNvPr id="5" name="Picture 5"/>
          <p:cNvPicPr>
            <a:picLocks noChangeAspect="1"/>
          </p:cNvPicPr>
          <p:nvPr>
            <a:videoFile r:link="rId1"/>
          </p:nvPr>
        </p:nvPicPr>
        <p:blipFill>
          <a:blip r:embed="rId7"/>
          <a:stretch>
            <a:fillRect/>
          </a:stretch>
        </p:blipFill>
        <p:spPr>
          <a:xfrm>
            <a:off x="4877047" y="3093679"/>
            <a:ext cx="8533905" cy="47965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73109" y="2411474"/>
            <a:ext cx="3935445" cy="3935445"/>
          </a:xfrm>
          <a:custGeom>
            <a:avLst/>
            <a:gdLst/>
            <a:ahLst/>
            <a:cxnLst/>
            <a:rect l="l" t="t" r="r" b="b"/>
            <a:pathLst>
              <a:path w="3935445" h="3935445">
                <a:moveTo>
                  <a:pt x="0" y="0"/>
                </a:moveTo>
                <a:lnTo>
                  <a:pt x="3935446" y="0"/>
                </a:lnTo>
                <a:lnTo>
                  <a:pt x="3935446" y="3935445"/>
                </a:lnTo>
                <a:lnTo>
                  <a:pt x="0" y="3935445"/>
                </a:lnTo>
                <a:lnTo>
                  <a:pt x="0" y="0"/>
                </a:lnTo>
                <a:close/>
              </a:path>
            </a:pathLst>
          </a:custGeom>
          <a:blipFill>
            <a:blip r:embed="rId4"/>
            <a:stretch>
              <a:fillRect/>
            </a:stretch>
          </a:blipFill>
        </p:spPr>
        <p:txBody>
          <a:bodyPr/>
          <a:lstStyle/>
          <a:p>
            <a:endParaRPr lang="es-ES"/>
          </a:p>
        </p:txBody>
      </p:sp>
      <p:sp>
        <p:nvSpPr>
          <p:cNvPr id="4" name="Freeform 4"/>
          <p:cNvSpPr/>
          <p:nvPr/>
        </p:nvSpPr>
        <p:spPr>
          <a:xfrm>
            <a:off x="13075642" y="5322855"/>
            <a:ext cx="3935445" cy="3935445"/>
          </a:xfrm>
          <a:custGeom>
            <a:avLst/>
            <a:gdLst/>
            <a:ahLst/>
            <a:cxnLst/>
            <a:rect l="l" t="t" r="r" b="b"/>
            <a:pathLst>
              <a:path w="3935445" h="3935445">
                <a:moveTo>
                  <a:pt x="0" y="0"/>
                </a:moveTo>
                <a:lnTo>
                  <a:pt x="3935446" y="0"/>
                </a:lnTo>
                <a:lnTo>
                  <a:pt x="3935446" y="3935445"/>
                </a:lnTo>
                <a:lnTo>
                  <a:pt x="0" y="3935445"/>
                </a:lnTo>
                <a:lnTo>
                  <a:pt x="0" y="0"/>
                </a:lnTo>
                <a:close/>
              </a:path>
            </a:pathLst>
          </a:custGeom>
          <a:blipFill>
            <a:blip r:embed="rId5"/>
            <a:stretch>
              <a:fillRect/>
            </a:stretch>
          </a:blipFill>
        </p:spPr>
        <p:txBody>
          <a:bodyPr/>
          <a:lstStyle/>
          <a:p>
            <a:endParaRPr lang="es-ES"/>
          </a:p>
        </p:txBody>
      </p:sp>
      <p:sp>
        <p:nvSpPr>
          <p:cNvPr id="5" name="Freeform 5"/>
          <p:cNvSpPr/>
          <p:nvPr/>
        </p:nvSpPr>
        <p:spPr>
          <a:xfrm>
            <a:off x="5208555" y="5413725"/>
            <a:ext cx="3935445" cy="3935445"/>
          </a:xfrm>
          <a:custGeom>
            <a:avLst/>
            <a:gdLst/>
            <a:ahLst/>
            <a:cxnLst/>
            <a:rect l="l" t="t" r="r" b="b"/>
            <a:pathLst>
              <a:path w="3935445" h="3935445">
                <a:moveTo>
                  <a:pt x="0" y="0"/>
                </a:moveTo>
                <a:lnTo>
                  <a:pt x="3935445" y="0"/>
                </a:lnTo>
                <a:lnTo>
                  <a:pt x="3935445" y="3935446"/>
                </a:lnTo>
                <a:lnTo>
                  <a:pt x="0" y="3935446"/>
                </a:lnTo>
                <a:lnTo>
                  <a:pt x="0" y="0"/>
                </a:lnTo>
                <a:close/>
              </a:path>
            </a:pathLst>
          </a:custGeom>
          <a:blipFill>
            <a:blip r:embed="rId6"/>
            <a:stretch>
              <a:fillRect/>
            </a:stretch>
          </a:blipFill>
        </p:spPr>
        <p:txBody>
          <a:bodyPr/>
          <a:lstStyle/>
          <a:p>
            <a:endParaRPr lang="es-ES"/>
          </a:p>
        </p:txBody>
      </p:sp>
      <p:sp>
        <p:nvSpPr>
          <p:cNvPr id="6" name="Freeform 6"/>
          <p:cNvSpPr/>
          <p:nvPr/>
        </p:nvSpPr>
        <p:spPr>
          <a:xfrm>
            <a:off x="9146861" y="2219503"/>
            <a:ext cx="3935445" cy="3935445"/>
          </a:xfrm>
          <a:custGeom>
            <a:avLst/>
            <a:gdLst/>
            <a:ahLst/>
            <a:cxnLst/>
            <a:rect l="l" t="t" r="r" b="b"/>
            <a:pathLst>
              <a:path w="3935445" h="3935445">
                <a:moveTo>
                  <a:pt x="0" y="0"/>
                </a:moveTo>
                <a:lnTo>
                  <a:pt x="3935445" y="0"/>
                </a:lnTo>
                <a:lnTo>
                  <a:pt x="3935445" y="3935445"/>
                </a:lnTo>
                <a:lnTo>
                  <a:pt x="0" y="3935445"/>
                </a:lnTo>
                <a:lnTo>
                  <a:pt x="0" y="0"/>
                </a:lnTo>
                <a:close/>
              </a:path>
            </a:pathLst>
          </a:custGeom>
          <a:blipFill>
            <a:blip r:embed="rId7"/>
            <a:stretch>
              <a:fillRect/>
            </a:stretch>
          </a:blipFill>
        </p:spPr>
        <p:txBody>
          <a:bodyPr/>
          <a:lstStyle/>
          <a:p>
            <a:endParaRPr lang="es-ES"/>
          </a:p>
        </p:txBody>
      </p:sp>
      <p:sp>
        <p:nvSpPr>
          <p:cNvPr id="7" name="Freeform 7"/>
          <p:cNvSpPr/>
          <p:nvPr/>
        </p:nvSpPr>
        <p:spPr>
          <a:xfrm rot="2107677">
            <a:off x="282073" y="5486598"/>
            <a:ext cx="2407610" cy="1742508"/>
          </a:xfrm>
          <a:custGeom>
            <a:avLst/>
            <a:gdLst/>
            <a:ahLst/>
            <a:cxnLst/>
            <a:rect l="l" t="t" r="r" b="b"/>
            <a:pathLst>
              <a:path w="2407610" h="1742508">
                <a:moveTo>
                  <a:pt x="0" y="0"/>
                </a:moveTo>
                <a:lnTo>
                  <a:pt x="2407610" y="0"/>
                </a:lnTo>
                <a:lnTo>
                  <a:pt x="2407610" y="1742507"/>
                </a:lnTo>
                <a:lnTo>
                  <a:pt x="0" y="17425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8" name="TextBox 8"/>
          <p:cNvSpPr txBox="1"/>
          <p:nvPr/>
        </p:nvSpPr>
        <p:spPr>
          <a:xfrm>
            <a:off x="2483254" y="614362"/>
            <a:ext cx="13321493" cy="809625"/>
          </a:xfrm>
          <a:prstGeom prst="rect">
            <a:avLst/>
          </a:prstGeom>
        </p:spPr>
        <p:txBody>
          <a:bodyPr lIns="0" tIns="0" rIns="0" bIns="0" rtlCol="0" anchor="t">
            <a:spAutoFit/>
          </a:bodyPr>
          <a:lstStyle/>
          <a:p>
            <a:pPr algn="ctr">
              <a:lnSpc>
                <a:spcPts val="6240"/>
              </a:lnSpc>
            </a:pPr>
            <a:r>
              <a:rPr lang="it-IT" sz="5200" b="1" dirty="0">
                <a:solidFill>
                  <a:srgbClr val="FFFFFF"/>
                </a:solidFill>
                <a:latin typeface="Arimo Bold"/>
                <a:ea typeface="Arimo Bold"/>
                <a:cs typeface="Arimo Bold"/>
                <a:sym typeface="Arimo Bold"/>
              </a:rPr>
              <a:t>Conoscere le istituzioni chiave dell'UE</a:t>
            </a:r>
            <a:endParaRPr lang="en-US" sz="5200" b="1" dirty="0">
              <a:solidFill>
                <a:srgbClr val="FFFFFF"/>
              </a:solidFill>
              <a:latin typeface="Arimo Bold"/>
              <a:ea typeface="Arimo Bold"/>
              <a:cs typeface="Arimo Bold"/>
              <a:sym typeface="Arimo Bold"/>
            </a:endParaRPr>
          </a:p>
        </p:txBody>
      </p:sp>
      <p:sp>
        <p:nvSpPr>
          <p:cNvPr id="9" name="TextBox 9"/>
          <p:cNvSpPr txBox="1"/>
          <p:nvPr/>
        </p:nvSpPr>
        <p:spPr>
          <a:xfrm>
            <a:off x="1533928" y="7362398"/>
            <a:ext cx="3019158" cy="1282402"/>
          </a:xfrm>
          <a:prstGeom prst="rect">
            <a:avLst/>
          </a:prstGeom>
        </p:spPr>
        <p:txBody>
          <a:bodyPr wrap="square" lIns="0" tIns="0" rIns="0" bIns="0" rtlCol="0" anchor="t">
            <a:spAutoFit/>
          </a:bodyPr>
          <a:lstStyle/>
          <a:p>
            <a:pPr algn="ctr">
              <a:lnSpc>
                <a:spcPts val="5040"/>
              </a:lnSpc>
              <a:spcBef>
                <a:spcPct val="0"/>
              </a:spcBef>
            </a:pPr>
            <a:r>
              <a:rPr lang="en-US" sz="4200" b="1" dirty="0" err="1">
                <a:solidFill>
                  <a:srgbClr val="E3DE1C"/>
                </a:solidFill>
                <a:latin typeface="Arimo Bold"/>
                <a:ea typeface="Arimo Bold"/>
                <a:cs typeface="Arimo Bold"/>
                <a:sym typeface="Arimo Bold"/>
              </a:rPr>
              <a:t>Parlamento</a:t>
            </a:r>
            <a:r>
              <a:rPr lang="en-US" sz="4200" b="1" dirty="0">
                <a:solidFill>
                  <a:srgbClr val="E3DE1C"/>
                </a:solidFill>
                <a:latin typeface="Arimo Bold"/>
                <a:ea typeface="Arimo Bold"/>
                <a:cs typeface="Arimo Bold"/>
                <a:sym typeface="Arimo Bold"/>
              </a:rPr>
              <a:t> </a:t>
            </a:r>
            <a:r>
              <a:rPr lang="en-US" sz="4200" b="1" dirty="0" err="1">
                <a:solidFill>
                  <a:srgbClr val="E3DE1C"/>
                </a:solidFill>
                <a:latin typeface="Arimo Bold"/>
                <a:ea typeface="Arimo Bold"/>
                <a:cs typeface="Arimo Bold"/>
                <a:sym typeface="Arimo Bold"/>
              </a:rPr>
              <a:t>Europeo</a:t>
            </a:r>
            <a:endParaRPr lang="en-US" sz="4200" b="1" dirty="0">
              <a:solidFill>
                <a:srgbClr val="E3DE1C"/>
              </a:solidFill>
              <a:latin typeface="Arimo Bold"/>
              <a:ea typeface="Arimo Bold"/>
              <a:cs typeface="Arimo Bold"/>
              <a:sym typeface="Arimo Bold"/>
            </a:endParaRPr>
          </a:p>
        </p:txBody>
      </p:sp>
      <p:sp>
        <p:nvSpPr>
          <p:cNvPr id="10" name="TextBox 10"/>
          <p:cNvSpPr txBox="1"/>
          <p:nvPr/>
        </p:nvSpPr>
        <p:spPr>
          <a:xfrm>
            <a:off x="5351921" y="2727334"/>
            <a:ext cx="3555748" cy="1282402"/>
          </a:xfrm>
          <a:prstGeom prst="rect">
            <a:avLst/>
          </a:prstGeom>
        </p:spPr>
        <p:txBody>
          <a:bodyPr wrap="square" lIns="0" tIns="0" rIns="0" bIns="0" rtlCol="0" anchor="t">
            <a:spAutoFit/>
          </a:bodyPr>
          <a:lstStyle/>
          <a:p>
            <a:pPr algn="ctr">
              <a:lnSpc>
                <a:spcPts val="5040"/>
              </a:lnSpc>
              <a:spcBef>
                <a:spcPct val="0"/>
              </a:spcBef>
            </a:pPr>
            <a:r>
              <a:rPr lang="en-US" sz="4200" b="1" dirty="0" err="1">
                <a:solidFill>
                  <a:srgbClr val="E3DE1C"/>
                </a:solidFill>
                <a:latin typeface="Arimo Bold"/>
                <a:ea typeface="Arimo Bold"/>
                <a:cs typeface="Arimo Bold"/>
                <a:sym typeface="Arimo Bold"/>
              </a:rPr>
              <a:t>Commissione</a:t>
            </a:r>
            <a:r>
              <a:rPr lang="en-US" sz="4200" b="1" dirty="0">
                <a:solidFill>
                  <a:srgbClr val="E3DE1C"/>
                </a:solidFill>
                <a:latin typeface="Arimo Bold"/>
                <a:ea typeface="Arimo Bold"/>
                <a:cs typeface="Arimo Bold"/>
                <a:sym typeface="Arimo Bold"/>
              </a:rPr>
              <a:t> Europea</a:t>
            </a:r>
          </a:p>
        </p:txBody>
      </p:sp>
      <p:sp>
        <p:nvSpPr>
          <p:cNvPr id="11" name="TextBox 11"/>
          <p:cNvSpPr txBox="1"/>
          <p:nvPr/>
        </p:nvSpPr>
        <p:spPr>
          <a:xfrm>
            <a:off x="13739234" y="3352656"/>
            <a:ext cx="2608263" cy="1282402"/>
          </a:xfrm>
          <a:prstGeom prst="rect">
            <a:avLst/>
          </a:prstGeom>
        </p:spPr>
        <p:txBody>
          <a:bodyPr lIns="0" tIns="0" rIns="0" bIns="0" rtlCol="0" anchor="t">
            <a:spAutoFit/>
          </a:bodyPr>
          <a:lstStyle/>
          <a:p>
            <a:pPr algn="ctr">
              <a:lnSpc>
                <a:spcPts val="5040"/>
              </a:lnSpc>
            </a:pPr>
            <a:r>
              <a:rPr lang="en-US" sz="4200" b="1" dirty="0">
                <a:solidFill>
                  <a:srgbClr val="E3DE1C"/>
                </a:solidFill>
                <a:latin typeface="Arimo Bold"/>
                <a:ea typeface="Arimo Bold"/>
                <a:cs typeface="Arimo Bold"/>
                <a:sym typeface="Arimo Bold"/>
              </a:rPr>
              <a:t>Consiglio </a:t>
            </a:r>
            <a:r>
              <a:rPr lang="en-US" sz="4200" b="1" dirty="0" err="1">
                <a:solidFill>
                  <a:srgbClr val="E3DE1C"/>
                </a:solidFill>
                <a:latin typeface="Arimo Bold"/>
                <a:ea typeface="Arimo Bold"/>
                <a:cs typeface="Arimo Bold"/>
                <a:sym typeface="Arimo Bold"/>
              </a:rPr>
              <a:t>Europeo</a:t>
            </a:r>
            <a:endParaRPr lang="en-US" sz="4200" b="1" dirty="0">
              <a:solidFill>
                <a:srgbClr val="E3DE1C"/>
              </a:solidFill>
              <a:latin typeface="Arimo Bold"/>
              <a:ea typeface="Arimo Bold"/>
              <a:cs typeface="Arimo Bold"/>
              <a:sym typeface="Arimo Bold"/>
            </a:endParaRPr>
          </a:p>
        </p:txBody>
      </p:sp>
      <p:sp>
        <p:nvSpPr>
          <p:cNvPr id="12" name="TextBox 12"/>
          <p:cNvSpPr txBox="1"/>
          <p:nvPr/>
        </p:nvSpPr>
        <p:spPr>
          <a:xfrm>
            <a:off x="10323829" y="7324725"/>
            <a:ext cx="2340967" cy="1923604"/>
          </a:xfrm>
          <a:prstGeom prst="rect">
            <a:avLst/>
          </a:prstGeom>
        </p:spPr>
        <p:txBody>
          <a:bodyPr lIns="0" tIns="0" rIns="0" bIns="0" rtlCol="0" anchor="t">
            <a:spAutoFit/>
          </a:bodyPr>
          <a:lstStyle/>
          <a:p>
            <a:pPr algn="ctr">
              <a:lnSpc>
                <a:spcPts val="5040"/>
              </a:lnSpc>
            </a:pPr>
            <a:r>
              <a:rPr lang="en-US" sz="4200" b="1" dirty="0">
                <a:solidFill>
                  <a:srgbClr val="E3DE1C"/>
                </a:solidFill>
                <a:latin typeface="Arimo Bold"/>
                <a:ea typeface="Arimo Bold"/>
                <a:cs typeface="Arimo Bold"/>
                <a:sym typeface="Arimo Bold"/>
              </a:rPr>
              <a:t>Corte di </a:t>
            </a:r>
            <a:r>
              <a:rPr lang="en-US" sz="4200" b="1" dirty="0" err="1">
                <a:solidFill>
                  <a:srgbClr val="E3DE1C"/>
                </a:solidFill>
                <a:latin typeface="Arimo Bold"/>
                <a:ea typeface="Arimo Bold"/>
                <a:cs typeface="Arimo Bold"/>
                <a:sym typeface="Arimo Bold"/>
              </a:rPr>
              <a:t>Giustizia</a:t>
            </a:r>
            <a:r>
              <a:rPr lang="en-US" sz="4200" b="1" dirty="0">
                <a:solidFill>
                  <a:srgbClr val="E3DE1C"/>
                </a:solidFill>
                <a:latin typeface="Arimo Bold"/>
                <a:ea typeface="Arimo Bold"/>
                <a:cs typeface="Arimo Bold"/>
                <a:sym typeface="Arimo Bold"/>
              </a:rPr>
              <a:t> </a:t>
            </a:r>
            <a:r>
              <a:rPr lang="en-US" sz="4200" b="1" dirty="0" err="1">
                <a:solidFill>
                  <a:srgbClr val="E3DE1C"/>
                </a:solidFill>
                <a:latin typeface="Arimo Bold"/>
                <a:ea typeface="Arimo Bold"/>
                <a:cs typeface="Arimo Bold"/>
                <a:sym typeface="Arimo Bold"/>
              </a:rPr>
              <a:t>dell’UE</a:t>
            </a:r>
            <a:endParaRPr lang="en-US" sz="4200" b="1" dirty="0">
              <a:solidFill>
                <a:srgbClr val="E3DE1C"/>
              </a:solidFill>
              <a:latin typeface="Arimo Bold"/>
              <a:ea typeface="Arimo Bold"/>
              <a:cs typeface="Arimo Bold"/>
              <a:sym typeface="Arimo Bold"/>
            </a:endParaRPr>
          </a:p>
        </p:txBody>
      </p:sp>
      <p:sp>
        <p:nvSpPr>
          <p:cNvPr id="13" name="Freeform 13"/>
          <p:cNvSpPr/>
          <p:nvPr/>
        </p:nvSpPr>
        <p:spPr>
          <a:xfrm rot="-7326236">
            <a:off x="16314279" y="4477397"/>
            <a:ext cx="1840698" cy="1332205"/>
          </a:xfrm>
          <a:custGeom>
            <a:avLst/>
            <a:gdLst/>
            <a:ahLst/>
            <a:cxnLst/>
            <a:rect l="l" t="t" r="r" b="b"/>
            <a:pathLst>
              <a:path w="1840698" h="1332205">
                <a:moveTo>
                  <a:pt x="0" y="0"/>
                </a:moveTo>
                <a:lnTo>
                  <a:pt x="1840698" y="0"/>
                </a:lnTo>
                <a:lnTo>
                  <a:pt x="1840698" y="1332206"/>
                </a:lnTo>
                <a:lnTo>
                  <a:pt x="0" y="13322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4" name="Freeform 14"/>
          <p:cNvSpPr/>
          <p:nvPr/>
        </p:nvSpPr>
        <p:spPr>
          <a:xfrm rot="-8100000" flipH="1" flipV="1">
            <a:off x="9518798" y="5865908"/>
            <a:ext cx="1780645" cy="1288742"/>
          </a:xfrm>
          <a:custGeom>
            <a:avLst/>
            <a:gdLst/>
            <a:ahLst/>
            <a:cxnLst/>
            <a:rect l="l" t="t" r="r" b="b"/>
            <a:pathLst>
              <a:path w="1780645" h="1288742">
                <a:moveTo>
                  <a:pt x="1780645" y="1288742"/>
                </a:moveTo>
                <a:lnTo>
                  <a:pt x="0" y="1288742"/>
                </a:lnTo>
                <a:lnTo>
                  <a:pt x="0" y="0"/>
                </a:lnTo>
                <a:lnTo>
                  <a:pt x="1780645" y="0"/>
                </a:lnTo>
                <a:lnTo>
                  <a:pt x="1780645" y="1288742"/>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5" name="Freeform 15"/>
          <p:cNvSpPr/>
          <p:nvPr/>
        </p:nvSpPr>
        <p:spPr>
          <a:xfrm rot="-2325777" flipV="1">
            <a:off x="5403424" y="4450702"/>
            <a:ext cx="1780645" cy="1288742"/>
          </a:xfrm>
          <a:custGeom>
            <a:avLst/>
            <a:gdLst/>
            <a:ahLst/>
            <a:cxnLst/>
            <a:rect l="l" t="t" r="r" b="b"/>
            <a:pathLst>
              <a:path w="1780645" h="1288742">
                <a:moveTo>
                  <a:pt x="0" y="1288742"/>
                </a:moveTo>
                <a:lnTo>
                  <a:pt x="1780646" y="1288742"/>
                </a:lnTo>
                <a:lnTo>
                  <a:pt x="1780646" y="0"/>
                </a:lnTo>
                <a:lnTo>
                  <a:pt x="0" y="0"/>
                </a:lnTo>
                <a:lnTo>
                  <a:pt x="0" y="1288742"/>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barn(inVertical)">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1000" fill="hold"/>
                                        <p:tgtEl>
                                          <p:spTgt spid="13"/>
                                        </p:tgtEl>
                                        <p:attrNameLst>
                                          <p:attrName>ppt_w</p:attrName>
                                        </p:attrNameLst>
                                      </p:cBhvr>
                                      <p:tavLst>
                                        <p:tav tm="0">
                                          <p:val>
                                            <p:fltVal val="0"/>
                                          </p:val>
                                        </p:tav>
                                        <p:tav tm="100000">
                                          <p:val>
                                            <p:strVal val="#ppt_w"/>
                                          </p:val>
                                        </p:tav>
                                      </p:tavLst>
                                    </p:anim>
                                    <p:anim calcmode="lin" valueType="num">
                                      <p:cBhvr>
                                        <p:cTn id="54" dur="1000" fill="hold"/>
                                        <p:tgtEl>
                                          <p:spTgt spid="13"/>
                                        </p:tgtEl>
                                        <p:attrNameLst>
                                          <p:attrName>ppt_h</p:attrName>
                                        </p:attrNameLst>
                                      </p:cBhvr>
                                      <p:tavLst>
                                        <p:tav tm="0">
                                          <p:val>
                                            <p:fltVal val="0"/>
                                          </p:val>
                                        </p:tav>
                                        <p:tav tm="100000">
                                          <p:val>
                                            <p:strVal val="#ppt_h"/>
                                          </p:val>
                                        </p:tav>
                                      </p:tavLst>
                                    </p:anim>
                                    <p:anim calcmode="lin" valueType="num">
                                      <p:cBhvr>
                                        <p:cTn id="55" dur="1000" fill="hold"/>
                                        <p:tgtEl>
                                          <p:spTgt spid="13"/>
                                        </p:tgtEl>
                                        <p:attrNameLst>
                                          <p:attrName>style.rotation</p:attrName>
                                        </p:attrNameLst>
                                      </p:cBhvr>
                                      <p:tavLst>
                                        <p:tav tm="0">
                                          <p:val>
                                            <p:fltVal val="90"/>
                                          </p:val>
                                        </p:tav>
                                        <p:tav tm="100000">
                                          <p:val>
                                            <p:fltVal val="0"/>
                                          </p:val>
                                        </p:tav>
                                      </p:tavLst>
                                    </p:anim>
                                    <p:animEffect transition="in" filter="fade">
                                      <p:cBhvr>
                                        <p:cTn id="56" dur="10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p:bldP spid="12" grpId="0"/>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3144500" y="4432757"/>
            <a:ext cx="4114800" cy="4114800"/>
            <a:chOff x="0" y="0"/>
            <a:chExt cx="5486400" cy="5486400"/>
          </a:xfrm>
        </p:grpSpPr>
        <p:grpSp>
          <p:nvGrpSpPr>
            <p:cNvPr id="5" name="Group 5"/>
            <p:cNvGrpSpPr/>
            <p:nvPr/>
          </p:nvGrpSpPr>
          <p:grpSpPr>
            <a:xfrm>
              <a:off x="0" y="0"/>
              <a:ext cx="5486400" cy="5486400"/>
              <a:chOff x="0" y="0"/>
              <a:chExt cx="1254321" cy="1254321"/>
            </a:xfrm>
          </p:grpSpPr>
          <p:sp>
            <p:nvSpPr>
              <p:cNvPr id="6" name="Freeform 6"/>
              <p:cNvSpPr/>
              <p:nvPr/>
            </p:nvSpPr>
            <p:spPr>
              <a:xfrm>
                <a:off x="0" y="0"/>
                <a:ext cx="1254321" cy="1254321"/>
              </a:xfrm>
              <a:custGeom>
                <a:avLst/>
                <a:gdLst/>
                <a:ahLst/>
                <a:cxnLst/>
                <a:rect l="l" t="t" r="r" b="b"/>
                <a:pathLst>
                  <a:path w="1254321" h="1254321">
                    <a:moveTo>
                      <a:pt x="162560" y="0"/>
                    </a:moveTo>
                    <a:lnTo>
                      <a:pt x="1091761" y="0"/>
                    </a:lnTo>
                    <a:cubicBezTo>
                      <a:pt x="1134875" y="0"/>
                      <a:pt x="1176222" y="17127"/>
                      <a:pt x="1206708" y="47613"/>
                    </a:cubicBezTo>
                    <a:cubicBezTo>
                      <a:pt x="1237194" y="78099"/>
                      <a:pt x="1254321" y="119446"/>
                      <a:pt x="1254321" y="162560"/>
                    </a:cubicBezTo>
                    <a:lnTo>
                      <a:pt x="1254321" y="1091761"/>
                    </a:lnTo>
                    <a:cubicBezTo>
                      <a:pt x="1254321" y="1181540"/>
                      <a:pt x="1181540" y="1254321"/>
                      <a:pt x="1091761" y="1254321"/>
                    </a:cubicBezTo>
                    <a:lnTo>
                      <a:pt x="162560" y="1254321"/>
                    </a:lnTo>
                    <a:cubicBezTo>
                      <a:pt x="72781" y="1254321"/>
                      <a:pt x="0" y="1181540"/>
                      <a:pt x="0" y="1091761"/>
                    </a:cubicBezTo>
                    <a:lnTo>
                      <a:pt x="0" y="162560"/>
                    </a:lnTo>
                    <a:cubicBezTo>
                      <a:pt x="0" y="72781"/>
                      <a:pt x="72781" y="0"/>
                      <a:pt x="162560" y="0"/>
                    </a:cubicBezTo>
                    <a:close/>
                  </a:path>
                </a:pathLst>
              </a:custGeom>
              <a:solidFill>
                <a:srgbClr val="FFFFFF"/>
              </a:solidFill>
            </p:spPr>
            <p:txBody>
              <a:bodyPr/>
              <a:lstStyle/>
              <a:p>
                <a:endParaRPr lang="es-ES"/>
              </a:p>
            </p:txBody>
          </p:sp>
          <p:sp>
            <p:nvSpPr>
              <p:cNvPr id="7" name="TextBox 7"/>
              <p:cNvSpPr txBox="1"/>
              <p:nvPr/>
            </p:nvSpPr>
            <p:spPr>
              <a:xfrm>
                <a:off x="0" y="-47625"/>
                <a:ext cx="1254321" cy="1301946"/>
              </a:xfrm>
              <a:prstGeom prst="rect">
                <a:avLst/>
              </a:prstGeom>
            </p:spPr>
            <p:txBody>
              <a:bodyPr lIns="50800" tIns="50800" rIns="50800" bIns="50800" rtlCol="0" anchor="ctr"/>
              <a:lstStyle/>
              <a:p>
                <a:pPr algn="ctr">
                  <a:lnSpc>
                    <a:spcPts val="2400"/>
                  </a:lnSpc>
                </a:pPr>
                <a:endParaRPr/>
              </a:p>
            </p:txBody>
          </p:sp>
        </p:grpSp>
        <p:sp>
          <p:nvSpPr>
            <p:cNvPr id="8" name="Freeform 8"/>
            <p:cNvSpPr/>
            <p:nvPr/>
          </p:nvSpPr>
          <p:spPr>
            <a:xfrm>
              <a:off x="476383" y="476383"/>
              <a:ext cx="4533633" cy="4533633"/>
            </a:xfrm>
            <a:custGeom>
              <a:avLst/>
              <a:gdLst/>
              <a:ahLst/>
              <a:cxnLst/>
              <a:rect l="l" t="t" r="r" b="b"/>
              <a:pathLst>
                <a:path w="4533633" h="4533633">
                  <a:moveTo>
                    <a:pt x="0" y="0"/>
                  </a:moveTo>
                  <a:lnTo>
                    <a:pt x="4533634" y="0"/>
                  </a:lnTo>
                  <a:lnTo>
                    <a:pt x="4533634" y="4533634"/>
                  </a:lnTo>
                  <a:lnTo>
                    <a:pt x="0" y="4533634"/>
                  </a:lnTo>
                  <a:lnTo>
                    <a:pt x="0" y="0"/>
                  </a:lnTo>
                  <a:close/>
                </a:path>
              </a:pathLst>
            </a:custGeom>
            <a:blipFill>
              <a:blip r:embed="rId6"/>
              <a:stretch>
                <a:fillRect/>
              </a:stretch>
            </a:blipFill>
          </p:spPr>
          <p:txBody>
            <a:bodyPr/>
            <a:lstStyle/>
            <a:p>
              <a:endParaRPr lang="es-ES"/>
            </a:p>
          </p:txBody>
        </p:sp>
      </p:grpSp>
      <p:grpSp>
        <p:nvGrpSpPr>
          <p:cNvPr id="9" name="Group 9"/>
          <p:cNvGrpSpPr/>
          <p:nvPr/>
        </p:nvGrpSpPr>
        <p:grpSpPr>
          <a:xfrm>
            <a:off x="12480642" y="1007269"/>
            <a:ext cx="4778658" cy="2629331"/>
            <a:chOff x="0" y="-28575"/>
            <a:chExt cx="6371545" cy="3505775"/>
          </a:xfrm>
        </p:grpSpPr>
        <p:sp>
          <p:nvSpPr>
            <p:cNvPr id="10" name="TextBox 10"/>
            <p:cNvSpPr txBox="1"/>
            <p:nvPr/>
          </p:nvSpPr>
          <p:spPr>
            <a:xfrm>
              <a:off x="0" y="-28575"/>
              <a:ext cx="6371545" cy="2735792"/>
            </a:xfrm>
            <a:prstGeom prst="rect">
              <a:avLst/>
            </a:prstGeom>
          </p:spPr>
          <p:txBody>
            <a:bodyPr lIns="0" tIns="0" rIns="0" bIns="0" rtlCol="0" anchor="t">
              <a:spAutoFit/>
            </a:bodyPr>
            <a:lstStyle/>
            <a:p>
              <a:pPr algn="r">
                <a:lnSpc>
                  <a:spcPts val="8040"/>
                </a:lnSpc>
              </a:pPr>
              <a:r>
                <a:rPr lang="en-US" sz="6700" b="1" dirty="0" err="1">
                  <a:solidFill>
                    <a:srgbClr val="E3DE1C"/>
                  </a:solidFill>
                  <a:latin typeface="Arimo Bold"/>
                  <a:ea typeface="Arimo Bold"/>
                  <a:cs typeface="Arimo Bold"/>
                  <a:sym typeface="Arimo Bold"/>
                </a:rPr>
                <a:t>Parlamento</a:t>
              </a:r>
              <a:r>
                <a:rPr lang="en-US" sz="6700" b="1" dirty="0">
                  <a:solidFill>
                    <a:srgbClr val="E3DE1C"/>
                  </a:solidFill>
                  <a:latin typeface="Arimo Bold"/>
                  <a:ea typeface="Arimo Bold"/>
                  <a:cs typeface="Arimo Bold"/>
                  <a:sym typeface="Arimo Bold"/>
                </a:rPr>
                <a:t> </a:t>
              </a:r>
              <a:r>
                <a:rPr lang="en-US" sz="6700" b="1" dirty="0" err="1">
                  <a:solidFill>
                    <a:srgbClr val="E3DE1C"/>
                  </a:solidFill>
                  <a:latin typeface="Arimo Bold"/>
                  <a:ea typeface="Arimo Bold"/>
                  <a:cs typeface="Arimo Bold"/>
                  <a:sym typeface="Arimo Bold"/>
                </a:rPr>
                <a:t>Europeo</a:t>
              </a:r>
              <a:endParaRPr lang="en-US" sz="6700" b="1" dirty="0">
                <a:solidFill>
                  <a:srgbClr val="E3DE1C"/>
                </a:solidFill>
                <a:latin typeface="Arimo Bold"/>
                <a:ea typeface="Arimo Bold"/>
                <a:cs typeface="Arimo Bold"/>
                <a:sym typeface="Arimo Bold"/>
              </a:endParaRPr>
            </a:p>
          </p:txBody>
        </p:sp>
        <p:sp>
          <p:nvSpPr>
            <p:cNvPr id="11" name="TextBox 11"/>
            <p:cNvSpPr txBox="1"/>
            <p:nvPr/>
          </p:nvSpPr>
          <p:spPr>
            <a:xfrm>
              <a:off x="1839572" y="2939275"/>
              <a:ext cx="4531971" cy="537925"/>
            </a:xfrm>
            <a:prstGeom prst="rect">
              <a:avLst/>
            </a:prstGeom>
          </p:spPr>
          <p:txBody>
            <a:bodyPr lIns="0" tIns="0" rIns="0" bIns="0" rtlCol="0" anchor="t">
              <a:spAutoFit/>
            </a:bodyPr>
            <a:lstStyle/>
            <a:p>
              <a:pPr algn="r">
                <a:lnSpc>
                  <a:spcPts val="3359"/>
                </a:lnSpc>
              </a:pPr>
              <a:r>
                <a:rPr lang="en-US" sz="2799" dirty="0">
                  <a:solidFill>
                    <a:srgbClr val="E3DE1C"/>
                  </a:solidFill>
                  <a:latin typeface="Lato"/>
                  <a:ea typeface="Lato"/>
                  <a:cs typeface="Lato"/>
                  <a:sym typeface="Lato"/>
                </a:rPr>
                <a:t>La voce del </a:t>
              </a:r>
              <a:r>
                <a:rPr lang="en-US" sz="2799" dirty="0" err="1">
                  <a:solidFill>
                    <a:srgbClr val="E3DE1C"/>
                  </a:solidFill>
                  <a:latin typeface="Lato"/>
                  <a:ea typeface="Lato"/>
                  <a:cs typeface="Lato"/>
                  <a:sym typeface="Lato"/>
                </a:rPr>
                <a:t>popolo</a:t>
              </a:r>
              <a:endParaRPr lang="en-US" sz="2799" dirty="0">
                <a:solidFill>
                  <a:srgbClr val="E3DE1C"/>
                </a:solidFill>
                <a:latin typeface="Lato"/>
                <a:ea typeface="Lato"/>
                <a:cs typeface="Lato"/>
                <a:sym typeface="Lato"/>
              </a:endParaRPr>
            </a:p>
          </p:txBody>
        </p:sp>
      </p:grpSp>
      <p:sp>
        <p:nvSpPr>
          <p:cNvPr id="12" name="TextBox 12"/>
          <p:cNvSpPr txBox="1"/>
          <p:nvPr/>
        </p:nvSpPr>
        <p:spPr>
          <a:xfrm>
            <a:off x="1331762" y="876300"/>
            <a:ext cx="10404531" cy="8771632"/>
          </a:xfrm>
          <a:prstGeom prst="rect">
            <a:avLst/>
          </a:prstGeom>
        </p:spPr>
        <p:txBody>
          <a:bodyPr lIns="0" tIns="0" rIns="0" bIns="0" rtlCol="0" anchor="t">
            <a:spAutoFit/>
          </a:bodyPr>
          <a:lstStyle/>
          <a:p>
            <a:pPr algn="ctr">
              <a:lnSpc>
                <a:spcPts val="3598"/>
              </a:lnSpc>
            </a:pPr>
            <a:r>
              <a:rPr lang="en-US" sz="2999" spc="127" dirty="0" err="1">
                <a:solidFill>
                  <a:srgbClr val="FFCC00"/>
                </a:solidFill>
                <a:latin typeface="Allrounder Monument"/>
                <a:ea typeface="Allrounder Monument"/>
                <a:cs typeface="Allrounder Monument"/>
                <a:sym typeface="Allrounder Monument"/>
              </a:rPr>
              <a:t>Ruoli</a:t>
            </a:r>
            <a:r>
              <a:rPr lang="en-US" sz="2999" spc="127" dirty="0">
                <a:solidFill>
                  <a:srgbClr val="FFCC00"/>
                </a:solidFill>
                <a:latin typeface="Allrounder Monument"/>
                <a:ea typeface="Allrounder Monument"/>
                <a:cs typeface="Allrounder Monument"/>
                <a:sym typeface="Allrounder Monument"/>
              </a:rPr>
              <a:t> e </a:t>
            </a:r>
            <a:r>
              <a:rPr lang="en-US" sz="2999" spc="127" dirty="0" err="1">
                <a:solidFill>
                  <a:srgbClr val="FFCC00"/>
                </a:solidFill>
                <a:latin typeface="Allrounder Monument"/>
                <a:ea typeface="Allrounder Monument"/>
                <a:cs typeface="Allrounder Monument"/>
                <a:sym typeface="Allrounder Monument"/>
              </a:rPr>
              <a:t>funzioni</a:t>
            </a: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it-IT" sz="2999" spc="125" dirty="0">
                <a:solidFill>
                  <a:srgbClr val="FFFFFF"/>
                </a:solidFill>
                <a:latin typeface="Abhaya Libre"/>
                <a:ea typeface="Abhaya Libre"/>
                <a:cs typeface="Abhaya Libre"/>
                <a:sym typeface="Abhaya Libre"/>
              </a:rPr>
              <a:t>Il Parlamento europeo rappresenta i cittadini dell'Unione europea ed è eletto direttamente da loro ogni cinque anni. Il suo ruolo è quello di approvare le leggi dell'UE, insieme al Consiglio dell'Unione europea, e di approvare il bilancio dell’UE.</a:t>
            </a: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it-IT" sz="2999" spc="127" dirty="0">
                <a:solidFill>
                  <a:srgbClr val="FFCC00"/>
                </a:solidFill>
                <a:latin typeface="Allrounder Monument"/>
                <a:ea typeface="Allrounder Monument"/>
                <a:cs typeface="Allrounder Monument"/>
                <a:sym typeface="Allrounder Monument"/>
              </a:rPr>
              <a:t>PROCESSO LEGISLATIVO E PROCESSO DECISIONALE</a:t>
            </a:r>
          </a:p>
          <a:p>
            <a:pPr algn="ctr">
              <a:lnSpc>
                <a:spcPts val="3598"/>
              </a:lnSpc>
            </a:pPr>
            <a:r>
              <a:rPr lang="it-IT" sz="2999" spc="125" dirty="0">
                <a:solidFill>
                  <a:srgbClr val="FFFFFF"/>
                </a:solidFill>
                <a:latin typeface="Abhaya Libre"/>
                <a:ea typeface="Abhaya Libre"/>
                <a:cs typeface="Abhaya Libre"/>
                <a:sym typeface="Abhaya Libre"/>
              </a:rPr>
              <a:t>Il Parlamento condivide il potere legislativo con il Consiglio dell'UE, il che significa che entrambi devono essere d'accordo per approvare una legge. Il Parlamento controlla anche le altre istituzioni dell'UE, in particolare la Commissione.</a:t>
            </a: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it-IT" sz="2999" spc="127" dirty="0">
                <a:solidFill>
                  <a:srgbClr val="FFCC00"/>
                </a:solidFill>
                <a:latin typeface="Allrounder Monument"/>
                <a:ea typeface="Allrounder Monument"/>
                <a:cs typeface="Allrounder Monument"/>
                <a:sym typeface="Allrounder Monument"/>
              </a:rPr>
              <a:t>RAPPORTO CON LE ALTRE ISTITUZIONI DELL’UE</a:t>
            </a:r>
          </a:p>
          <a:p>
            <a:pPr algn="ctr">
              <a:lnSpc>
                <a:spcPts val="3598"/>
              </a:lnSpc>
            </a:pPr>
            <a:r>
              <a:rPr lang="it-IT" sz="2999" spc="127" dirty="0">
                <a:solidFill>
                  <a:srgbClr val="FFFFFF"/>
                </a:solidFill>
                <a:latin typeface="Abhaya Libre"/>
                <a:ea typeface="Abhaya Libre"/>
                <a:cs typeface="Abhaya Libre"/>
                <a:sym typeface="Abhaya Libre"/>
              </a:rPr>
              <a:t>Il Parlamento lavora in tandem con la Commissione europea e il Consiglio, bilanciando gli interessi dei cittadini dell'UE con quelli dei governi nazionali.</a:t>
            </a:r>
            <a:endParaRPr lang="en-US" sz="2999" spc="127" dirty="0">
              <a:solidFill>
                <a:srgbClr val="FFFFFF"/>
              </a:solidFill>
              <a:latin typeface="Abhaya Libre"/>
              <a:ea typeface="Abhaya Libre"/>
              <a:cs typeface="Abhaya Libre"/>
              <a:sym typeface="Abhaya Libr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rot="-10800000" flipV="1">
            <a:off x="14942602" y="1028700"/>
            <a:ext cx="6690796" cy="7773390"/>
          </a:xfrm>
          <a:custGeom>
            <a:avLst/>
            <a:gdLst/>
            <a:ahLst/>
            <a:cxnLst/>
            <a:rect l="l" t="t" r="r" b="b"/>
            <a:pathLst>
              <a:path w="6690796" h="7773390">
                <a:moveTo>
                  <a:pt x="0" y="7773390"/>
                </a:moveTo>
                <a:lnTo>
                  <a:pt x="6690796" y="7773390"/>
                </a:lnTo>
                <a:lnTo>
                  <a:pt x="6690796" y="0"/>
                </a:lnTo>
                <a:lnTo>
                  <a:pt x="0" y="0"/>
                </a:lnTo>
                <a:lnTo>
                  <a:pt x="0" y="777339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489356" y="1007269"/>
            <a:ext cx="5825844" cy="2719834"/>
            <a:chOff x="0" y="-28575"/>
            <a:chExt cx="7025808" cy="3626446"/>
          </a:xfrm>
        </p:grpSpPr>
        <p:sp>
          <p:nvSpPr>
            <p:cNvPr id="5" name="TextBox 5"/>
            <p:cNvSpPr txBox="1"/>
            <p:nvPr/>
          </p:nvSpPr>
          <p:spPr>
            <a:xfrm>
              <a:off x="0" y="-28575"/>
              <a:ext cx="6751792" cy="2735792"/>
            </a:xfrm>
            <a:prstGeom prst="rect">
              <a:avLst/>
            </a:prstGeom>
          </p:spPr>
          <p:txBody>
            <a:bodyPr wrap="square" lIns="0" tIns="0" rIns="0" bIns="0" rtlCol="0" anchor="t">
              <a:spAutoFit/>
            </a:bodyPr>
            <a:lstStyle/>
            <a:p>
              <a:pPr algn="l">
                <a:lnSpc>
                  <a:spcPts val="8040"/>
                </a:lnSpc>
              </a:pPr>
              <a:r>
                <a:rPr lang="en-US" sz="6700" b="1" dirty="0" err="1">
                  <a:solidFill>
                    <a:srgbClr val="E3DE1C"/>
                  </a:solidFill>
                  <a:latin typeface="Arimo Bold"/>
                  <a:ea typeface="Arimo Bold"/>
                  <a:cs typeface="Arimo Bold"/>
                  <a:sym typeface="Arimo Bold"/>
                </a:rPr>
                <a:t>Commissione</a:t>
              </a:r>
              <a:r>
                <a:rPr lang="en-US" sz="6700" b="1" dirty="0">
                  <a:solidFill>
                    <a:srgbClr val="E3DE1C"/>
                  </a:solidFill>
                  <a:latin typeface="Arimo Bold"/>
                  <a:ea typeface="Arimo Bold"/>
                  <a:cs typeface="Arimo Bold"/>
                  <a:sym typeface="Arimo Bold"/>
                </a:rPr>
                <a:t> Europea</a:t>
              </a:r>
            </a:p>
          </p:txBody>
        </p:sp>
        <p:sp>
          <p:nvSpPr>
            <p:cNvPr id="6" name="TextBox 6"/>
            <p:cNvSpPr txBox="1"/>
            <p:nvPr/>
          </p:nvSpPr>
          <p:spPr>
            <a:xfrm>
              <a:off x="0" y="3059946"/>
              <a:ext cx="7025808" cy="537925"/>
            </a:xfrm>
            <a:prstGeom prst="rect">
              <a:avLst/>
            </a:prstGeom>
          </p:spPr>
          <p:txBody>
            <a:bodyPr lIns="0" tIns="0" rIns="0" bIns="0" rtlCol="0" anchor="t">
              <a:spAutoFit/>
            </a:bodyPr>
            <a:lstStyle/>
            <a:p>
              <a:pPr algn="l">
                <a:lnSpc>
                  <a:spcPts val="3359"/>
                </a:lnSpc>
              </a:pP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L'organo</a:t>
              </a: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esecutivo</a:t>
              </a: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dell'UE</a:t>
              </a:r>
              <a:endParaRPr lang="en-US" sz="2799" dirty="0">
                <a:solidFill>
                  <a:srgbClr val="E3DE1C"/>
                </a:solidFill>
                <a:latin typeface="Lato"/>
                <a:ea typeface="Lato"/>
                <a:cs typeface="Lato"/>
                <a:sym typeface="Lato"/>
              </a:endParaRPr>
            </a:p>
          </p:txBody>
        </p:sp>
      </p:grpSp>
      <p:grpSp>
        <p:nvGrpSpPr>
          <p:cNvPr id="7" name="Group 7"/>
          <p:cNvGrpSpPr/>
          <p:nvPr/>
        </p:nvGrpSpPr>
        <p:grpSpPr>
          <a:xfrm>
            <a:off x="2066634" y="4610089"/>
            <a:ext cx="4114800" cy="4114800"/>
            <a:chOff x="0" y="0"/>
            <a:chExt cx="5486400" cy="5486400"/>
          </a:xfrm>
        </p:grpSpPr>
        <p:grpSp>
          <p:nvGrpSpPr>
            <p:cNvPr id="8" name="Group 8"/>
            <p:cNvGrpSpPr/>
            <p:nvPr/>
          </p:nvGrpSpPr>
          <p:grpSpPr>
            <a:xfrm>
              <a:off x="0" y="0"/>
              <a:ext cx="5486400" cy="5486400"/>
              <a:chOff x="0" y="0"/>
              <a:chExt cx="1254321" cy="1254321"/>
            </a:xfrm>
          </p:grpSpPr>
          <p:sp>
            <p:nvSpPr>
              <p:cNvPr id="9" name="Freeform 9"/>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0" name="TextBox 10"/>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1" name="Freeform 11"/>
            <p:cNvSpPr/>
            <p:nvPr/>
          </p:nvSpPr>
          <p:spPr>
            <a:xfrm>
              <a:off x="531053" y="531053"/>
              <a:ext cx="4424295" cy="4424295"/>
            </a:xfrm>
            <a:custGeom>
              <a:avLst/>
              <a:gdLst/>
              <a:ahLst/>
              <a:cxnLst/>
              <a:rect l="l" t="t" r="r" b="b"/>
              <a:pathLst>
                <a:path w="4424295" h="4424295">
                  <a:moveTo>
                    <a:pt x="0" y="0"/>
                  </a:moveTo>
                  <a:lnTo>
                    <a:pt x="4424294" y="0"/>
                  </a:lnTo>
                  <a:lnTo>
                    <a:pt x="4424294" y="4424294"/>
                  </a:lnTo>
                  <a:lnTo>
                    <a:pt x="0" y="4424294"/>
                  </a:lnTo>
                  <a:lnTo>
                    <a:pt x="0" y="0"/>
                  </a:lnTo>
                  <a:close/>
                </a:path>
              </a:pathLst>
            </a:custGeom>
            <a:blipFill>
              <a:blip r:embed="rId6"/>
              <a:stretch>
                <a:fillRect/>
              </a:stretch>
            </a:blipFill>
          </p:spPr>
          <p:txBody>
            <a:bodyPr/>
            <a:lstStyle/>
            <a:p>
              <a:endParaRPr lang="es-ES"/>
            </a:p>
          </p:txBody>
        </p:sp>
      </p:grpSp>
      <p:sp>
        <p:nvSpPr>
          <p:cNvPr id="12" name="TextBox 12"/>
          <p:cNvSpPr txBox="1"/>
          <p:nvPr/>
        </p:nvSpPr>
        <p:spPr>
          <a:xfrm>
            <a:off x="7827799" y="1567369"/>
            <a:ext cx="7825546" cy="7386638"/>
          </a:xfrm>
          <a:prstGeom prst="rect">
            <a:avLst/>
          </a:prstGeom>
        </p:spPr>
        <p:txBody>
          <a:bodyPr lIns="0" tIns="0" rIns="0" bIns="0" rtlCol="0" anchor="t">
            <a:spAutoFit/>
          </a:bodyPr>
          <a:lstStyle/>
          <a:p>
            <a:pPr algn="ctr">
              <a:lnSpc>
                <a:spcPts val="3598"/>
              </a:lnSpc>
            </a:pPr>
            <a:r>
              <a:rPr lang="en-US" sz="2999" spc="127" dirty="0" err="1">
                <a:solidFill>
                  <a:srgbClr val="FFCC00"/>
                </a:solidFill>
                <a:latin typeface="Allrounder Monument"/>
                <a:ea typeface="Allrounder Monument"/>
                <a:cs typeface="Allrounder Monument"/>
                <a:sym typeface="Allrounder Monument"/>
              </a:rPr>
              <a:t>Ruoli</a:t>
            </a:r>
            <a:r>
              <a:rPr lang="en-US" sz="2999" spc="127" dirty="0">
                <a:solidFill>
                  <a:srgbClr val="FFCC00"/>
                </a:solidFill>
                <a:latin typeface="Allrounder Monument"/>
                <a:ea typeface="Allrounder Monument"/>
                <a:cs typeface="Allrounder Monument"/>
                <a:sym typeface="Allrounder Monument"/>
              </a:rPr>
              <a:t> e </a:t>
            </a:r>
            <a:r>
              <a:rPr lang="en-US" sz="2999" spc="127" dirty="0" err="1">
                <a:solidFill>
                  <a:srgbClr val="FFCC00"/>
                </a:solidFill>
                <a:latin typeface="Allrounder Monument"/>
                <a:ea typeface="Allrounder Monument"/>
                <a:cs typeface="Allrounder Monument"/>
                <a:sym typeface="Allrounder Monument"/>
              </a:rPr>
              <a:t>responsabilità</a:t>
            </a: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it-IT" sz="2999" spc="125" dirty="0">
                <a:solidFill>
                  <a:srgbClr val="FFFFFF"/>
                </a:solidFill>
                <a:latin typeface="Abhaya Libre"/>
                <a:ea typeface="Abhaya Libre"/>
                <a:cs typeface="Abhaya Libre"/>
                <a:sym typeface="Abhaya Libre"/>
              </a:rPr>
              <a:t>La Commissione europea è il braccio esecutivo dell'UE, responsabile di proporre nuove leggi, farle rispettare, gestire il bilancio e rappresentare l'UE a livello internazionale.</a:t>
            </a: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it-IT" sz="2999" spc="127" dirty="0">
                <a:solidFill>
                  <a:srgbClr val="FFCC00"/>
                </a:solidFill>
                <a:latin typeface="Allrounder Monument"/>
                <a:ea typeface="Allrounder Monument"/>
                <a:cs typeface="Allrounder Monument"/>
                <a:sym typeface="Allrounder Monument"/>
              </a:rPr>
              <a:t>FUNZIONI ESECUTIVE E POTERI NORMATIVI</a:t>
            </a:r>
          </a:p>
          <a:p>
            <a:pPr algn="ctr">
              <a:lnSpc>
                <a:spcPts val="3598"/>
              </a:lnSpc>
            </a:pPr>
            <a:r>
              <a:rPr lang="it-IT" sz="2999" spc="127" dirty="0">
                <a:solidFill>
                  <a:srgbClr val="FFFFFF"/>
                </a:solidFill>
                <a:latin typeface="Abhaya Libre"/>
                <a:ea typeface="Abhaya Libre"/>
                <a:cs typeface="Abhaya Libre"/>
                <a:sym typeface="Abhaya Libre"/>
              </a:rPr>
              <a:t>Il ruolo più importante della Commissione è quello di proporre nuove leggi, che vengono poi approvate dal Parlamento europeo e dal Consiglio. Si assicura inoltre che gli Stati membri applichino correttamente le leggi dell'UE e ha il potere di intraprendere azioni legali contro i Paesi che non le rispettano.</a:t>
            </a:r>
            <a:endParaRPr lang="en-US" sz="2999" spc="127" dirty="0">
              <a:solidFill>
                <a:srgbClr val="FFFFFF"/>
              </a:solidFill>
              <a:latin typeface="Abhaya Libre"/>
              <a:ea typeface="Abhaya Libre"/>
              <a:cs typeface="Abhaya Libre"/>
              <a:sym typeface="Abhaya Libr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966346" y="6901887"/>
            <a:ext cx="11287570" cy="2569499"/>
            <a:chOff x="0" y="-19050"/>
            <a:chExt cx="15050093" cy="3425999"/>
          </a:xfrm>
        </p:grpSpPr>
        <p:sp>
          <p:nvSpPr>
            <p:cNvPr id="5" name="TextBox 5"/>
            <p:cNvSpPr txBox="1"/>
            <p:nvPr/>
          </p:nvSpPr>
          <p:spPr>
            <a:xfrm>
              <a:off x="0" y="-19050"/>
              <a:ext cx="15050093" cy="2559050"/>
            </a:xfrm>
            <a:prstGeom prst="rect">
              <a:avLst/>
            </a:prstGeom>
          </p:spPr>
          <p:txBody>
            <a:bodyPr lIns="0" tIns="0" rIns="0" bIns="0" rtlCol="0" anchor="t">
              <a:spAutoFit/>
            </a:bodyPr>
            <a:lstStyle/>
            <a:p>
              <a:pPr algn="ctr">
                <a:lnSpc>
                  <a:spcPts val="7560"/>
                </a:lnSpc>
              </a:pPr>
              <a:r>
                <a:rPr lang="it-IT" sz="6300" b="1" dirty="0">
                  <a:solidFill>
                    <a:srgbClr val="E3DE1C"/>
                  </a:solidFill>
                  <a:latin typeface="Arimo Bold"/>
                  <a:ea typeface="Arimo Bold"/>
                  <a:cs typeface="Arimo Bold"/>
                  <a:sym typeface="Arimo Bold"/>
                </a:rPr>
                <a:t>Corte di giustizia dell'Unione europea (CGUE)</a:t>
              </a:r>
              <a:endParaRPr lang="en-US" sz="6300" b="1" dirty="0">
                <a:solidFill>
                  <a:srgbClr val="E3DE1C"/>
                </a:solidFill>
                <a:latin typeface="Arimo Bold"/>
                <a:ea typeface="Arimo Bold"/>
                <a:cs typeface="Arimo Bold"/>
                <a:sym typeface="Arimo Bold"/>
              </a:endParaRPr>
            </a:p>
          </p:txBody>
        </p:sp>
        <p:sp>
          <p:nvSpPr>
            <p:cNvPr id="6" name="TextBox 6"/>
            <p:cNvSpPr txBox="1"/>
            <p:nvPr/>
          </p:nvSpPr>
          <p:spPr>
            <a:xfrm>
              <a:off x="2172608" y="2869024"/>
              <a:ext cx="10704877" cy="537925"/>
            </a:xfrm>
            <a:prstGeom prst="rect">
              <a:avLst/>
            </a:prstGeom>
          </p:spPr>
          <p:txBody>
            <a:bodyPr lIns="0" tIns="0" rIns="0" bIns="0" rtlCol="0" anchor="t">
              <a:spAutoFit/>
            </a:bodyPr>
            <a:lstStyle/>
            <a:p>
              <a:pPr algn="ctr">
                <a:lnSpc>
                  <a:spcPts val="3359"/>
                </a:lnSpc>
              </a:pPr>
              <a:r>
                <a:rPr lang="en-US" sz="2799" dirty="0">
                  <a:solidFill>
                    <a:srgbClr val="E3DE1C"/>
                  </a:solidFill>
                  <a:latin typeface="Lato"/>
                  <a:ea typeface="Lato"/>
                  <a:cs typeface="Lato"/>
                  <a:sym typeface="Lato"/>
                </a:rPr>
                <a:t>Rispetto del </a:t>
              </a:r>
              <a:r>
                <a:rPr lang="en-US" sz="2799" dirty="0" err="1">
                  <a:solidFill>
                    <a:srgbClr val="E3DE1C"/>
                  </a:solidFill>
                  <a:latin typeface="Lato"/>
                  <a:ea typeface="Lato"/>
                  <a:cs typeface="Lato"/>
                  <a:sym typeface="Lato"/>
                </a:rPr>
                <a:t>diritto</a:t>
              </a: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dell'UE</a:t>
              </a:r>
              <a:endParaRPr lang="en-US" sz="2799" dirty="0">
                <a:solidFill>
                  <a:srgbClr val="E3DE1C"/>
                </a:solidFill>
                <a:latin typeface="Lato"/>
                <a:ea typeface="Lato"/>
                <a:cs typeface="Lato"/>
                <a:sym typeface="Lato"/>
              </a:endParaRPr>
            </a:p>
          </p:txBody>
        </p:sp>
      </p:grpSp>
      <p:sp>
        <p:nvSpPr>
          <p:cNvPr id="7" name="TextBox 7"/>
          <p:cNvSpPr txBox="1"/>
          <p:nvPr/>
        </p:nvSpPr>
        <p:spPr>
          <a:xfrm>
            <a:off x="1550942" y="1209709"/>
            <a:ext cx="4830808" cy="5078313"/>
          </a:xfrm>
          <a:prstGeom prst="rect">
            <a:avLst/>
          </a:prstGeom>
        </p:spPr>
        <p:txBody>
          <a:bodyPr lIns="0" tIns="0" rIns="0" bIns="0" rtlCol="0" anchor="t">
            <a:spAutoFit/>
          </a:bodyPr>
          <a:lstStyle/>
          <a:p>
            <a:pPr algn="r">
              <a:lnSpc>
                <a:spcPts val="3598"/>
              </a:lnSpc>
            </a:pPr>
            <a:r>
              <a:rPr lang="en-US" sz="2999" spc="127" dirty="0" err="1">
                <a:solidFill>
                  <a:srgbClr val="FFCC00"/>
                </a:solidFill>
                <a:latin typeface="Allrounder Monument"/>
                <a:ea typeface="Allrounder Monument"/>
                <a:cs typeface="Allrounder Monument"/>
                <a:sym typeface="Allrounder Monument"/>
              </a:rPr>
              <a:t>Struttura</a:t>
            </a:r>
            <a:r>
              <a:rPr lang="en-US" sz="2999" spc="127" dirty="0">
                <a:solidFill>
                  <a:srgbClr val="FFCC00"/>
                </a:solidFill>
                <a:latin typeface="Allrounder Monument"/>
                <a:ea typeface="Allrounder Monument"/>
                <a:cs typeface="Allrounder Monument"/>
                <a:sym typeface="Allrounder Monument"/>
              </a:rPr>
              <a:t> e </a:t>
            </a:r>
            <a:r>
              <a:rPr lang="en-US" sz="2999" spc="127" dirty="0" err="1">
                <a:solidFill>
                  <a:srgbClr val="FFCC00"/>
                </a:solidFill>
                <a:latin typeface="Allrounder Monument"/>
                <a:ea typeface="Allrounder Monument"/>
                <a:cs typeface="Allrounder Monument"/>
                <a:sym typeface="Allrounder Monument"/>
              </a:rPr>
              <a:t>giurisdizione</a:t>
            </a:r>
            <a:endParaRPr lang="en-US" sz="2999" spc="127" dirty="0">
              <a:solidFill>
                <a:srgbClr val="FFCC00"/>
              </a:solidFill>
              <a:latin typeface="Allrounder Monument"/>
              <a:ea typeface="Allrounder Monument"/>
              <a:cs typeface="Allrounder Monument"/>
              <a:sym typeface="Allrounder Monument"/>
            </a:endParaRPr>
          </a:p>
          <a:p>
            <a:pPr algn="r">
              <a:lnSpc>
                <a:spcPts val="3598"/>
              </a:lnSpc>
            </a:pPr>
            <a:r>
              <a:rPr lang="it-IT" sz="2999" spc="127" dirty="0">
                <a:solidFill>
                  <a:srgbClr val="FFFFFF"/>
                </a:solidFill>
                <a:latin typeface="Abhaya Libre"/>
                <a:ea typeface="Abhaya Libre"/>
                <a:cs typeface="Abhaya Libre"/>
                <a:sym typeface="Abhaya Libre"/>
              </a:rPr>
              <a:t>La Corte di giustizia dell'Unione europea è composta da un giudice per ogni Paese dell'UE, assistito da avvocati generali. Garantisce che il diritto dell'UE sia interpretato e applicato in modo uniforme in tutti gli Stati membri.</a:t>
            </a:r>
            <a:endParaRPr lang="en-US" sz="2999" spc="127" dirty="0">
              <a:solidFill>
                <a:srgbClr val="FFFFFF"/>
              </a:solidFill>
              <a:latin typeface="Abhaya Libre"/>
              <a:ea typeface="Abhaya Libre"/>
              <a:cs typeface="Abhaya Libre"/>
              <a:sym typeface="Abhaya Libre"/>
            </a:endParaRPr>
          </a:p>
        </p:txBody>
      </p:sp>
      <p:sp>
        <p:nvSpPr>
          <p:cNvPr id="8" name="TextBox 8"/>
          <p:cNvSpPr txBox="1"/>
          <p:nvPr/>
        </p:nvSpPr>
        <p:spPr>
          <a:xfrm>
            <a:off x="11906250" y="1209709"/>
            <a:ext cx="5162550" cy="5539978"/>
          </a:xfrm>
          <a:prstGeom prst="rect">
            <a:avLst/>
          </a:prstGeom>
        </p:spPr>
        <p:txBody>
          <a:bodyPr wrap="square" lIns="0" tIns="0" rIns="0" bIns="0" rtlCol="0" anchor="t">
            <a:spAutoFit/>
          </a:bodyPr>
          <a:lstStyle/>
          <a:p>
            <a:pPr algn="l">
              <a:lnSpc>
                <a:spcPts val="3598"/>
              </a:lnSpc>
            </a:pPr>
            <a:r>
              <a:rPr lang="it-IT" sz="2999" spc="127" dirty="0">
                <a:solidFill>
                  <a:srgbClr val="FFCC00"/>
                </a:solidFill>
                <a:latin typeface="Allrounder Monument"/>
                <a:ea typeface="Allrounder Monument"/>
                <a:cs typeface="Allrounder Monument"/>
                <a:sym typeface="Allrounder Monument"/>
              </a:rPr>
              <a:t>RUOLO NEL GARANTIRE LA CONFORMITÀ AL DIRITTO COMUNITARIO</a:t>
            </a:r>
          </a:p>
          <a:p>
            <a:pPr algn="l">
              <a:lnSpc>
                <a:spcPts val="3598"/>
              </a:lnSpc>
            </a:pPr>
            <a:r>
              <a:rPr lang="it-IT" sz="2999" spc="127" dirty="0">
                <a:solidFill>
                  <a:srgbClr val="FFFFFF"/>
                </a:solidFill>
                <a:latin typeface="Abhaya Libre"/>
                <a:ea typeface="Abhaya Libre"/>
                <a:cs typeface="Abhaya Libre"/>
                <a:sym typeface="Abhaya Libre"/>
              </a:rPr>
              <a:t>La CGUE può pronunciarsi sulle controversie tra gli Stati membri dell'UE, le istituzioni e persino le imprese o i singoli individui. Ha l'autorità di dichiarare invalide le leggi nazionali in conflitto con il diritto dell'UE.</a:t>
            </a:r>
            <a:endParaRPr lang="en-US" sz="2999" spc="127" dirty="0">
              <a:solidFill>
                <a:srgbClr val="FFFFFF"/>
              </a:solidFill>
              <a:latin typeface="Abhaya Libre"/>
              <a:ea typeface="Abhaya Libre"/>
              <a:cs typeface="Abhaya Libre"/>
              <a:sym typeface="Abhaya Libre"/>
            </a:endParaRPr>
          </a:p>
        </p:txBody>
      </p:sp>
      <p:grpSp>
        <p:nvGrpSpPr>
          <p:cNvPr id="9" name="Group 9"/>
          <p:cNvGrpSpPr/>
          <p:nvPr/>
        </p:nvGrpSpPr>
        <p:grpSpPr>
          <a:xfrm>
            <a:off x="7086600" y="1604985"/>
            <a:ext cx="4114800" cy="4114800"/>
            <a:chOff x="0" y="0"/>
            <a:chExt cx="5486400" cy="5486400"/>
          </a:xfrm>
        </p:grpSpPr>
        <p:grpSp>
          <p:nvGrpSpPr>
            <p:cNvPr id="10" name="Group 10"/>
            <p:cNvGrpSpPr/>
            <p:nvPr/>
          </p:nvGrpSpPr>
          <p:grpSpPr>
            <a:xfrm>
              <a:off x="0" y="0"/>
              <a:ext cx="5486400" cy="5486400"/>
              <a:chOff x="0" y="0"/>
              <a:chExt cx="1254321" cy="1254321"/>
            </a:xfrm>
          </p:grpSpPr>
          <p:sp>
            <p:nvSpPr>
              <p:cNvPr id="11" name="Freeform 11"/>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2" name="TextBox 12"/>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3" name="Freeform 13"/>
            <p:cNvSpPr/>
            <p:nvPr/>
          </p:nvSpPr>
          <p:spPr>
            <a:xfrm>
              <a:off x="393892" y="393892"/>
              <a:ext cx="4698617" cy="4698617"/>
            </a:xfrm>
            <a:custGeom>
              <a:avLst/>
              <a:gdLst/>
              <a:ahLst/>
              <a:cxnLst/>
              <a:rect l="l" t="t" r="r" b="b"/>
              <a:pathLst>
                <a:path w="4698617" h="4698617">
                  <a:moveTo>
                    <a:pt x="0" y="0"/>
                  </a:moveTo>
                  <a:lnTo>
                    <a:pt x="4698616" y="0"/>
                  </a:lnTo>
                  <a:lnTo>
                    <a:pt x="4698616" y="4698616"/>
                  </a:lnTo>
                  <a:lnTo>
                    <a:pt x="0" y="4698616"/>
                  </a:lnTo>
                  <a:lnTo>
                    <a:pt x="0" y="0"/>
                  </a:lnTo>
                  <a:close/>
                </a:path>
              </a:pathLst>
            </a:custGeom>
            <a:blipFill>
              <a:blip r:embed="rId6"/>
              <a:stretch>
                <a:fillRect/>
              </a:stretch>
            </a:blipFill>
          </p:spPr>
          <p:txBody>
            <a:bodyPr/>
            <a:lstStyle/>
            <a:p>
              <a:endParaRPr lang="es-E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4323181" y="1007269"/>
            <a:ext cx="9641638" cy="1690818"/>
            <a:chOff x="0" y="-28575"/>
            <a:chExt cx="12855518" cy="2254424"/>
          </a:xfrm>
        </p:grpSpPr>
        <p:sp>
          <p:nvSpPr>
            <p:cNvPr id="5" name="TextBox 5"/>
            <p:cNvSpPr txBox="1"/>
            <p:nvPr/>
          </p:nvSpPr>
          <p:spPr>
            <a:xfrm>
              <a:off x="0" y="-28575"/>
              <a:ext cx="12855518" cy="1387475"/>
            </a:xfrm>
            <a:prstGeom prst="rect">
              <a:avLst/>
            </a:prstGeom>
          </p:spPr>
          <p:txBody>
            <a:bodyPr lIns="0" tIns="0" rIns="0" bIns="0" rtlCol="0" anchor="t">
              <a:spAutoFit/>
            </a:bodyPr>
            <a:lstStyle/>
            <a:p>
              <a:pPr algn="ctr">
                <a:lnSpc>
                  <a:spcPts val="8040"/>
                </a:lnSpc>
              </a:pPr>
              <a:r>
                <a:rPr lang="en-US" sz="6700" b="1" dirty="0">
                  <a:solidFill>
                    <a:srgbClr val="E3DE1C"/>
                  </a:solidFill>
                  <a:latin typeface="Arimo Bold"/>
                  <a:ea typeface="Arimo Bold"/>
                  <a:cs typeface="Arimo Bold"/>
                  <a:sym typeface="Arimo Bold"/>
                </a:rPr>
                <a:t>Consiglio </a:t>
              </a:r>
              <a:r>
                <a:rPr lang="en-US" sz="6700" b="1" dirty="0" err="1">
                  <a:solidFill>
                    <a:srgbClr val="E3DE1C"/>
                  </a:solidFill>
                  <a:latin typeface="Arimo Bold"/>
                  <a:ea typeface="Arimo Bold"/>
                  <a:cs typeface="Arimo Bold"/>
                  <a:sym typeface="Arimo Bold"/>
                </a:rPr>
                <a:t>Europeo</a:t>
              </a:r>
              <a:endParaRPr lang="en-US" sz="6700" b="1" dirty="0">
                <a:solidFill>
                  <a:srgbClr val="E3DE1C"/>
                </a:solidFill>
                <a:latin typeface="Arimo Bold"/>
                <a:ea typeface="Arimo Bold"/>
                <a:cs typeface="Arimo Bold"/>
                <a:sym typeface="Arimo Bold"/>
              </a:endParaRPr>
            </a:p>
          </p:txBody>
        </p:sp>
        <p:sp>
          <p:nvSpPr>
            <p:cNvPr id="6" name="TextBox 6"/>
            <p:cNvSpPr txBox="1"/>
            <p:nvPr/>
          </p:nvSpPr>
          <p:spPr>
            <a:xfrm>
              <a:off x="1855801" y="1687924"/>
              <a:ext cx="9143912" cy="537925"/>
            </a:xfrm>
            <a:prstGeom prst="rect">
              <a:avLst/>
            </a:prstGeom>
          </p:spPr>
          <p:txBody>
            <a:bodyPr lIns="0" tIns="0" rIns="0" bIns="0" rtlCol="0" anchor="t">
              <a:spAutoFit/>
            </a:bodyPr>
            <a:lstStyle/>
            <a:p>
              <a:pPr algn="ctr">
                <a:lnSpc>
                  <a:spcPts val="3359"/>
                </a:lnSpc>
              </a:pPr>
              <a:r>
                <a:rPr lang="en-US" sz="2799" dirty="0" err="1">
                  <a:solidFill>
                    <a:srgbClr val="E3DE1C"/>
                  </a:solidFill>
                  <a:latin typeface="Lato"/>
                  <a:ea typeface="Lato"/>
                  <a:cs typeface="Lato"/>
                  <a:sym typeface="Lato"/>
                </a:rPr>
                <a:t>Definire</a:t>
              </a: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l'agenda</a:t>
              </a: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politica</a:t>
              </a:r>
              <a:r>
                <a:rPr lang="en-US" sz="2799" dirty="0">
                  <a:solidFill>
                    <a:srgbClr val="E3DE1C"/>
                  </a:solidFill>
                  <a:latin typeface="Lato"/>
                  <a:ea typeface="Lato"/>
                  <a:cs typeface="Lato"/>
                  <a:sym typeface="Lato"/>
                </a:rPr>
                <a:t> </a:t>
              </a:r>
              <a:r>
                <a:rPr lang="en-US" sz="2799" dirty="0" err="1">
                  <a:solidFill>
                    <a:srgbClr val="E3DE1C"/>
                  </a:solidFill>
                  <a:latin typeface="Lato"/>
                  <a:ea typeface="Lato"/>
                  <a:cs typeface="Lato"/>
                  <a:sym typeface="Lato"/>
                </a:rPr>
                <a:t>dell'UE</a:t>
              </a:r>
              <a:endParaRPr lang="en-US" sz="2799" dirty="0">
                <a:solidFill>
                  <a:srgbClr val="E3DE1C"/>
                </a:solidFill>
                <a:latin typeface="Lato"/>
                <a:ea typeface="Lato"/>
                <a:cs typeface="Lato"/>
                <a:sym typeface="Lato"/>
              </a:endParaRPr>
            </a:p>
          </p:txBody>
        </p:sp>
      </p:grpSp>
      <p:sp>
        <p:nvSpPr>
          <p:cNvPr id="7" name="TextBox 7"/>
          <p:cNvSpPr txBox="1"/>
          <p:nvPr/>
        </p:nvSpPr>
        <p:spPr>
          <a:xfrm>
            <a:off x="1551674" y="3895747"/>
            <a:ext cx="4830808" cy="5539978"/>
          </a:xfrm>
          <a:prstGeom prst="rect">
            <a:avLst/>
          </a:prstGeom>
        </p:spPr>
        <p:txBody>
          <a:bodyPr lIns="0" tIns="0" rIns="0" bIns="0" rtlCol="0" anchor="t">
            <a:spAutoFit/>
          </a:bodyPr>
          <a:lstStyle/>
          <a:p>
            <a:pPr algn="r">
              <a:lnSpc>
                <a:spcPts val="3598"/>
              </a:lnSpc>
            </a:pPr>
            <a:r>
              <a:rPr lang="en-US" sz="2999" spc="127" dirty="0">
                <a:solidFill>
                  <a:srgbClr val="FFCC00"/>
                </a:solidFill>
                <a:latin typeface="Allrounder Monument"/>
                <a:ea typeface="Allrounder Monument"/>
                <a:cs typeface="Allrounder Monument"/>
                <a:sym typeface="Allrounder Monument"/>
              </a:rPr>
              <a:t>COMPOSIZIONE E FUNZIONI</a:t>
            </a:r>
          </a:p>
          <a:p>
            <a:pPr algn="r">
              <a:lnSpc>
                <a:spcPts val="3598"/>
              </a:lnSpc>
            </a:pPr>
            <a:r>
              <a:rPr lang="it-IT" sz="2999" spc="127" dirty="0">
                <a:solidFill>
                  <a:srgbClr val="FFFFFF"/>
                </a:solidFill>
                <a:latin typeface="Abhaya Libre"/>
                <a:ea typeface="Abhaya Libre"/>
                <a:cs typeface="Abhaya Libre"/>
                <a:sym typeface="Abhaya Libre"/>
              </a:rPr>
              <a:t>Il Consiglio europeo è composto dai capi di Stato o di governo di ciascun Paese dell'UE, dal Presidente del Consiglio europeo e dal Presidente della Commissione europea. Stabilisce l'agenda politica generale e le priorità dell'UE.</a:t>
            </a:r>
            <a:endParaRPr lang="en-US" sz="2999" spc="127" dirty="0">
              <a:solidFill>
                <a:srgbClr val="FFFFFF"/>
              </a:solidFill>
              <a:latin typeface="Abhaya Libre"/>
              <a:ea typeface="Abhaya Libre"/>
              <a:cs typeface="Abhaya Libre"/>
              <a:sym typeface="Abhaya Libre"/>
            </a:endParaRPr>
          </a:p>
        </p:txBody>
      </p:sp>
      <p:grpSp>
        <p:nvGrpSpPr>
          <p:cNvPr id="8" name="Group 8"/>
          <p:cNvGrpSpPr/>
          <p:nvPr/>
        </p:nvGrpSpPr>
        <p:grpSpPr>
          <a:xfrm>
            <a:off x="7086600" y="4514861"/>
            <a:ext cx="4114800" cy="4114800"/>
            <a:chOff x="0" y="0"/>
            <a:chExt cx="5486400" cy="5486400"/>
          </a:xfrm>
        </p:grpSpPr>
        <p:grpSp>
          <p:nvGrpSpPr>
            <p:cNvPr id="9" name="Group 9"/>
            <p:cNvGrpSpPr/>
            <p:nvPr/>
          </p:nvGrpSpPr>
          <p:grpSpPr>
            <a:xfrm>
              <a:off x="0" y="0"/>
              <a:ext cx="5486400" cy="5486400"/>
              <a:chOff x="0" y="0"/>
              <a:chExt cx="1254321" cy="1254321"/>
            </a:xfrm>
          </p:grpSpPr>
          <p:sp>
            <p:nvSpPr>
              <p:cNvPr id="10" name="Freeform 10"/>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1" name="TextBox 11"/>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2" name="Freeform 12"/>
            <p:cNvSpPr/>
            <p:nvPr/>
          </p:nvSpPr>
          <p:spPr>
            <a:xfrm>
              <a:off x="801701" y="801701"/>
              <a:ext cx="3882998" cy="3882998"/>
            </a:xfrm>
            <a:custGeom>
              <a:avLst/>
              <a:gdLst/>
              <a:ahLst/>
              <a:cxnLst/>
              <a:rect l="l" t="t" r="r" b="b"/>
              <a:pathLst>
                <a:path w="3882998" h="3882998">
                  <a:moveTo>
                    <a:pt x="0" y="0"/>
                  </a:moveTo>
                  <a:lnTo>
                    <a:pt x="3882998" y="0"/>
                  </a:lnTo>
                  <a:lnTo>
                    <a:pt x="3882998" y="3882998"/>
                  </a:lnTo>
                  <a:lnTo>
                    <a:pt x="0" y="3882998"/>
                  </a:lnTo>
                  <a:lnTo>
                    <a:pt x="0" y="0"/>
                  </a:lnTo>
                  <a:close/>
                </a:path>
              </a:pathLst>
            </a:custGeom>
            <a:blipFill>
              <a:blip r:embed="rId6"/>
              <a:stretch>
                <a:fillRect/>
              </a:stretch>
            </a:blipFill>
          </p:spPr>
          <p:txBody>
            <a:bodyPr/>
            <a:lstStyle/>
            <a:p>
              <a:endParaRPr lang="es-ES"/>
            </a:p>
          </p:txBody>
        </p:sp>
      </p:grpSp>
      <p:sp>
        <p:nvSpPr>
          <p:cNvPr id="13" name="TextBox 13"/>
          <p:cNvSpPr txBox="1"/>
          <p:nvPr/>
        </p:nvSpPr>
        <p:spPr>
          <a:xfrm>
            <a:off x="11905518" y="3895747"/>
            <a:ext cx="4830808" cy="6001643"/>
          </a:xfrm>
          <a:prstGeom prst="rect">
            <a:avLst/>
          </a:prstGeom>
        </p:spPr>
        <p:txBody>
          <a:bodyPr lIns="0" tIns="0" rIns="0" bIns="0" rtlCol="0" anchor="t">
            <a:spAutoFit/>
          </a:bodyPr>
          <a:lstStyle/>
          <a:p>
            <a:pPr algn="l">
              <a:lnSpc>
                <a:spcPts val="3598"/>
              </a:lnSpc>
            </a:pPr>
            <a:r>
              <a:rPr lang="it-IT" sz="2999" spc="127" dirty="0">
                <a:solidFill>
                  <a:srgbClr val="FFCC00"/>
                </a:solidFill>
                <a:latin typeface="Allrounder Monument"/>
                <a:ea typeface="Allrounder Monument"/>
                <a:cs typeface="Allrounder Monument"/>
                <a:sym typeface="Allrounder Monument"/>
              </a:rPr>
              <a:t>RUOLI CHIAVE NELLA DEFINIZIONE DELL'AGENDA POLITICA DELL’UE</a:t>
            </a:r>
          </a:p>
          <a:p>
            <a:pPr algn="l">
              <a:lnSpc>
                <a:spcPts val="3598"/>
              </a:lnSpc>
            </a:pPr>
            <a:r>
              <a:rPr lang="it-IT" sz="2999" spc="127" dirty="0">
                <a:solidFill>
                  <a:srgbClr val="FFFFFF"/>
                </a:solidFill>
                <a:latin typeface="Abhaya Libre"/>
                <a:ea typeface="Abhaya Libre"/>
                <a:cs typeface="Abhaya Libre"/>
                <a:sym typeface="Abhaya Libre"/>
              </a:rPr>
              <a:t>Anche se il Consiglio europeo non approva leggi, le sue decisioni danno forma alle politiche dell'UE. Fornisce una guida politica all'UE e affronta questioni complesse o delicate che le altre istituzioni non possono risolvere.</a:t>
            </a:r>
            <a:endParaRPr lang="en-US" sz="2999" spc="127" dirty="0">
              <a:solidFill>
                <a:srgbClr val="FFFFFF"/>
              </a:solidFill>
              <a:latin typeface="Abhaya Libre"/>
              <a:ea typeface="Abhaya Libre"/>
              <a:cs typeface="Abhaya Libre"/>
              <a:sym typeface="Abhaya Libr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527728" y="2175464"/>
            <a:ext cx="4387610" cy="5936072"/>
            <a:chOff x="0" y="0"/>
            <a:chExt cx="5850147" cy="7914763"/>
          </a:xfrm>
        </p:grpSpPr>
        <p:grpSp>
          <p:nvGrpSpPr>
            <p:cNvPr id="5" name="Group 5"/>
            <p:cNvGrpSpPr/>
            <p:nvPr/>
          </p:nvGrpSpPr>
          <p:grpSpPr>
            <a:xfrm>
              <a:off x="48008" y="0"/>
              <a:ext cx="2137982" cy="2137982"/>
              <a:chOff x="0" y="0"/>
              <a:chExt cx="1254321" cy="1254321"/>
            </a:xfrm>
          </p:grpSpPr>
          <p:sp>
            <p:nvSpPr>
              <p:cNvPr id="6" name="Freeform 6"/>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7" name="TextBox 7"/>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8" name="Freeform 8"/>
            <p:cNvSpPr/>
            <p:nvPr/>
          </p:nvSpPr>
          <p:spPr>
            <a:xfrm>
              <a:off x="360421" y="312413"/>
              <a:ext cx="1513156" cy="1513156"/>
            </a:xfrm>
            <a:custGeom>
              <a:avLst/>
              <a:gdLst/>
              <a:ahLst/>
              <a:cxnLst/>
              <a:rect l="l" t="t" r="r" b="b"/>
              <a:pathLst>
                <a:path w="1513156" h="1513156">
                  <a:moveTo>
                    <a:pt x="0" y="0"/>
                  </a:moveTo>
                  <a:lnTo>
                    <a:pt x="1513157" y="0"/>
                  </a:lnTo>
                  <a:lnTo>
                    <a:pt x="1513157" y="1513156"/>
                  </a:lnTo>
                  <a:lnTo>
                    <a:pt x="0" y="1513156"/>
                  </a:lnTo>
                  <a:lnTo>
                    <a:pt x="0" y="0"/>
                  </a:lnTo>
                  <a:close/>
                </a:path>
              </a:pathLst>
            </a:custGeom>
            <a:blipFill>
              <a:blip r:embed="rId6"/>
              <a:stretch>
                <a:fillRect/>
              </a:stretch>
            </a:blipFill>
          </p:spPr>
          <p:txBody>
            <a:bodyPr/>
            <a:lstStyle/>
            <a:p>
              <a:endParaRPr lang="es-ES"/>
            </a:p>
          </p:txBody>
        </p:sp>
        <p:sp>
          <p:nvSpPr>
            <p:cNvPr id="9" name="Freeform 9"/>
            <p:cNvSpPr/>
            <p:nvPr/>
          </p:nvSpPr>
          <p:spPr>
            <a:xfrm>
              <a:off x="0" y="5680764"/>
              <a:ext cx="2233999" cy="2233999"/>
            </a:xfrm>
            <a:custGeom>
              <a:avLst/>
              <a:gdLst/>
              <a:ahLst/>
              <a:cxnLst/>
              <a:rect l="l" t="t" r="r" b="b"/>
              <a:pathLst>
                <a:path w="2233999" h="2233999">
                  <a:moveTo>
                    <a:pt x="0" y="0"/>
                  </a:moveTo>
                  <a:lnTo>
                    <a:pt x="2233999" y="0"/>
                  </a:lnTo>
                  <a:lnTo>
                    <a:pt x="2233999" y="2233999"/>
                  </a:lnTo>
                  <a:lnTo>
                    <a:pt x="0" y="2233999"/>
                  </a:lnTo>
                  <a:lnTo>
                    <a:pt x="0" y="0"/>
                  </a:lnTo>
                  <a:close/>
                </a:path>
              </a:pathLst>
            </a:custGeom>
            <a:blipFill>
              <a:blip r:embed="rId7"/>
              <a:stretch>
                <a:fillRect/>
              </a:stretch>
            </a:blipFill>
          </p:spPr>
          <p:txBody>
            <a:bodyPr/>
            <a:lstStyle/>
            <a:p>
              <a:endParaRPr lang="es-ES"/>
            </a:p>
          </p:txBody>
        </p:sp>
        <p:grpSp>
          <p:nvGrpSpPr>
            <p:cNvPr id="10" name="Group 10"/>
            <p:cNvGrpSpPr/>
            <p:nvPr/>
          </p:nvGrpSpPr>
          <p:grpSpPr>
            <a:xfrm>
              <a:off x="48008" y="2866264"/>
              <a:ext cx="2137982" cy="2137982"/>
              <a:chOff x="0" y="0"/>
              <a:chExt cx="1254321" cy="1254321"/>
            </a:xfrm>
          </p:grpSpPr>
          <p:sp>
            <p:nvSpPr>
              <p:cNvPr id="11" name="Freeform 11"/>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2" name="TextBox 12"/>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3" name="Freeform 13"/>
            <p:cNvSpPr/>
            <p:nvPr/>
          </p:nvSpPr>
          <p:spPr>
            <a:xfrm>
              <a:off x="360421" y="3178677"/>
              <a:ext cx="1513156" cy="1513156"/>
            </a:xfrm>
            <a:custGeom>
              <a:avLst/>
              <a:gdLst/>
              <a:ahLst/>
              <a:cxnLst/>
              <a:rect l="l" t="t" r="r" b="b"/>
              <a:pathLst>
                <a:path w="1513156" h="1513156">
                  <a:moveTo>
                    <a:pt x="0" y="0"/>
                  </a:moveTo>
                  <a:lnTo>
                    <a:pt x="1513157" y="0"/>
                  </a:lnTo>
                  <a:lnTo>
                    <a:pt x="1513157" y="1513156"/>
                  </a:lnTo>
                  <a:lnTo>
                    <a:pt x="0" y="1513156"/>
                  </a:lnTo>
                  <a:lnTo>
                    <a:pt x="0" y="0"/>
                  </a:lnTo>
                  <a:close/>
                </a:path>
              </a:pathLst>
            </a:custGeom>
            <a:blipFill>
              <a:blip r:embed="rId6"/>
              <a:stretch>
                <a:fillRect/>
              </a:stretch>
            </a:blipFill>
          </p:spPr>
          <p:txBody>
            <a:bodyPr/>
            <a:lstStyle/>
            <a:p>
              <a:endParaRPr lang="es-ES"/>
            </a:p>
          </p:txBody>
        </p:sp>
        <p:sp>
          <p:nvSpPr>
            <p:cNvPr id="14" name="TextBox 14"/>
            <p:cNvSpPr txBox="1"/>
            <p:nvPr/>
          </p:nvSpPr>
          <p:spPr>
            <a:xfrm>
              <a:off x="2381419" y="389613"/>
              <a:ext cx="3468728" cy="1293432"/>
            </a:xfrm>
            <a:prstGeom prst="rect">
              <a:avLst/>
            </a:prstGeom>
          </p:spPr>
          <p:txBody>
            <a:bodyPr lIns="0" tIns="0" rIns="0" bIns="0" rtlCol="0" anchor="t">
              <a:spAutoFit/>
            </a:bodyPr>
            <a:lstStyle/>
            <a:p>
              <a:pPr algn="ctr">
                <a:lnSpc>
                  <a:spcPts val="3899"/>
                </a:lnSpc>
              </a:pPr>
              <a:r>
                <a:rPr lang="en-US" sz="3249" b="1" dirty="0">
                  <a:solidFill>
                    <a:srgbClr val="E3DE1C"/>
                  </a:solidFill>
                  <a:latin typeface="Arimo Bold"/>
                  <a:ea typeface="Arimo Bold"/>
                  <a:cs typeface="Arimo Bold"/>
                  <a:sym typeface="Arimo Bold"/>
                </a:rPr>
                <a:t>Consiglio </a:t>
              </a:r>
              <a:r>
                <a:rPr lang="en-US" sz="3249" b="1" dirty="0" err="1">
                  <a:solidFill>
                    <a:srgbClr val="E3DE1C"/>
                  </a:solidFill>
                  <a:latin typeface="Arimo Bold"/>
                  <a:ea typeface="Arimo Bold"/>
                  <a:cs typeface="Arimo Bold"/>
                  <a:sym typeface="Arimo Bold"/>
                </a:rPr>
                <a:t>Europeo</a:t>
              </a:r>
              <a:endParaRPr lang="en-US" sz="3249" b="1" dirty="0">
                <a:solidFill>
                  <a:srgbClr val="E3DE1C"/>
                </a:solidFill>
                <a:latin typeface="Arimo Bold"/>
                <a:ea typeface="Arimo Bold"/>
                <a:cs typeface="Arimo Bold"/>
                <a:sym typeface="Arimo Bold"/>
              </a:endParaRPr>
            </a:p>
          </p:txBody>
        </p:sp>
        <p:sp>
          <p:nvSpPr>
            <p:cNvPr id="15" name="TextBox 15"/>
            <p:cNvSpPr txBox="1"/>
            <p:nvPr/>
          </p:nvSpPr>
          <p:spPr>
            <a:xfrm>
              <a:off x="2381419" y="3255876"/>
              <a:ext cx="3468728" cy="1339707"/>
            </a:xfrm>
            <a:prstGeom prst="rect">
              <a:avLst/>
            </a:prstGeom>
          </p:spPr>
          <p:txBody>
            <a:bodyPr lIns="0" tIns="0" rIns="0" bIns="0" rtlCol="0" anchor="t">
              <a:spAutoFit/>
            </a:bodyPr>
            <a:lstStyle/>
            <a:p>
              <a:pPr algn="ctr">
                <a:lnSpc>
                  <a:spcPts val="3899"/>
                </a:lnSpc>
              </a:pPr>
              <a:r>
                <a:rPr lang="en-US" sz="3249" b="1" dirty="0">
                  <a:solidFill>
                    <a:srgbClr val="E3DE1C"/>
                  </a:solidFill>
                  <a:latin typeface="Arimo Bold"/>
                  <a:ea typeface="Arimo Bold"/>
                  <a:cs typeface="Arimo Bold"/>
                  <a:sym typeface="Arimo Bold"/>
                </a:rPr>
                <a:t>Consiglio </a:t>
              </a:r>
              <a:r>
                <a:rPr lang="en-US" sz="3249" b="1" dirty="0" err="1">
                  <a:solidFill>
                    <a:srgbClr val="E3DE1C"/>
                  </a:solidFill>
                  <a:latin typeface="Arimo Bold"/>
                  <a:ea typeface="Arimo Bold"/>
                  <a:cs typeface="Arimo Bold"/>
                  <a:sym typeface="Arimo Bold"/>
                </a:rPr>
                <a:t>dell'UE</a:t>
              </a:r>
              <a:endParaRPr lang="en-US" sz="3249" b="1" dirty="0">
                <a:solidFill>
                  <a:srgbClr val="E3DE1C"/>
                </a:solidFill>
                <a:latin typeface="Arimo Bold"/>
                <a:ea typeface="Arimo Bold"/>
                <a:cs typeface="Arimo Bold"/>
                <a:sym typeface="Arimo Bold"/>
              </a:endParaRPr>
            </a:p>
          </p:txBody>
        </p:sp>
        <p:sp>
          <p:nvSpPr>
            <p:cNvPr id="16" name="TextBox 16"/>
            <p:cNvSpPr txBox="1"/>
            <p:nvPr/>
          </p:nvSpPr>
          <p:spPr>
            <a:xfrm>
              <a:off x="2381419" y="6118385"/>
              <a:ext cx="3468728" cy="1339707"/>
            </a:xfrm>
            <a:prstGeom prst="rect">
              <a:avLst/>
            </a:prstGeom>
          </p:spPr>
          <p:txBody>
            <a:bodyPr lIns="0" tIns="0" rIns="0" bIns="0" rtlCol="0" anchor="t">
              <a:spAutoFit/>
            </a:bodyPr>
            <a:lstStyle/>
            <a:p>
              <a:pPr algn="ctr">
                <a:lnSpc>
                  <a:spcPts val="3899"/>
                </a:lnSpc>
              </a:pPr>
              <a:r>
                <a:rPr lang="en-US" sz="3249" b="1" dirty="0">
                  <a:solidFill>
                    <a:srgbClr val="E3DE1C"/>
                  </a:solidFill>
                  <a:latin typeface="Arimo Bold"/>
                  <a:ea typeface="Arimo Bold"/>
                  <a:cs typeface="Arimo Bold"/>
                  <a:sym typeface="Arimo Bold"/>
                </a:rPr>
                <a:t>Consiglio </a:t>
              </a:r>
              <a:r>
                <a:rPr lang="en-US" sz="3249" b="1" dirty="0" err="1">
                  <a:solidFill>
                    <a:srgbClr val="E3DE1C"/>
                  </a:solidFill>
                  <a:latin typeface="Arimo Bold"/>
                  <a:ea typeface="Arimo Bold"/>
                  <a:cs typeface="Arimo Bold"/>
                  <a:sym typeface="Arimo Bold"/>
                </a:rPr>
                <a:t>d'Europa</a:t>
              </a:r>
              <a:endParaRPr lang="en-US" sz="3249" b="1" dirty="0">
                <a:solidFill>
                  <a:srgbClr val="E3DE1C"/>
                </a:solidFill>
                <a:latin typeface="Arimo Bold"/>
                <a:ea typeface="Arimo Bold"/>
                <a:cs typeface="Arimo Bold"/>
                <a:sym typeface="Arimo Bold"/>
              </a:endParaRPr>
            </a:p>
          </p:txBody>
        </p:sp>
      </p:grpSp>
      <p:sp>
        <p:nvSpPr>
          <p:cNvPr id="17" name="Freeform 17"/>
          <p:cNvSpPr/>
          <p:nvPr/>
        </p:nvSpPr>
        <p:spPr>
          <a:xfrm>
            <a:off x="15978574" y="7807079"/>
            <a:ext cx="2309426" cy="2479921"/>
          </a:xfrm>
          <a:custGeom>
            <a:avLst/>
            <a:gdLst/>
            <a:ahLst/>
            <a:cxnLst/>
            <a:rect l="l" t="t" r="r" b="b"/>
            <a:pathLst>
              <a:path w="2309426" h="2479921">
                <a:moveTo>
                  <a:pt x="0" y="0"/>
                </a:moveTo>
                <a:lnTo>
                  <a:pt x="2309426" y="0"/>
                </a:lnTo>
                <a:lnTo>
                  <a:pt x="2309426" y="2479921"/>
                </a:lnTo>
                <a:lnTo>
                  <a:pt x="0" y="24799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8" name="Freeform 18"/>
          <p:cNvSpPr/>
          <p:nvPr/>
        </p:nvSpPr>
        <p:spPr>
          <a:xfrm>
            <a:off x="2138983" y="2057400"/>
            <a:ext cx="1388745" cy="6172200"/>
          </a:xfrm>
          <a:custGeom>
            <a:avLst/>
            <a:gdLst/>
            <a:ahLst/>
            <a:cxnLst/>
            <a:rect l="l" t="t" r="r" b="b"/>
            <a:pathLst>
              <a:path w="1388745" h="6172200">
                <a:moveTo>
                  <a:pt x="0" y="0"/>
                </a:moveTo>
                <a:lnTo>
                  <a:pt x="1388745" y="0"/>
                </a:lnTo>
                <a:lnTo>
                  <a:pt x="1388745" y="6172200"/>
                </a:lnTo>
                <a:lnTo>
                  <a:pt x="0" y="6172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19" name="Freeform 19"/>
          <p:cNvSpPr/>
          <p:nvPr/>
        </p:nvSpPr>
        <p:spPr>
          <a:xfrm>
            <a:off x="7915338" y="2817288"/>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0" name="Freeform 20"/>
          <p:cNvSpPr/>
          <p:nvPr/>
        </p:nvSpPr>
        <p:spPr>
          <a:xfrm>
            <a:off x="7915338" y="4907846"/>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1" name="Freeform 21"/>
          <p:cNvSpPr/>
          <p:nvPr/>
        </p:nvSpPr>
        <p:spPr>
          <a:xfrm>
            <a:off x="7915338" y="6999915"/>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2" name="Freeform 22"/>
          <p:cNvSpPr/>
          <p:nvPr/>
        </p:nvSpPr>
        <p:spPr>
          <a:xfrm>
            <a:off x="16431730" y="493763"/>
            <a:ext cx="1403113" cy="1069874"/>
          </a:xfrm>
          <a:custGeom>
            <a:avLst/>
            <a:gdLst/>
            <a:ahLst/>
            <a:cxnLst/>
            <a:rect l="l" t="t" r="r" b="b"/>
            <a:pathLst>
              <a:path w="1403113" h="1069874">
                <a:moveTo>
                  <a:pt x="0" y="0"/>
                </a:moveTo>
                <a:lnTo>
                  <a:pt x="1403113" y="0"/>
                </a:lnTo>
                <a:lnTo>
                  <a:pt x="1403113" y="1069874"/>
                </a:lnTo>
                <a:lnTo>
                  <a:pt x="0" y="10698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s-ES"/>
          </a:p>
        </p:txBody>
      </p:sp>
      <p:sp>
        <p:nvSpPr>
          <p:cNvPr id="23" name="TextBox 23"/>
          <p:cNvSpPr txBox="1"/>
          <p:nvPr/>
        </p:nvSpPr>
        <p:spPr>
          <a:xfrm>
            <a:off x="9337439" y="2156414"/>
            <a:ext cx="7795848" cy="1581131"/>
          </a:xfrm>
          <a:prstGeom prst="rect">
            <a:avLst/>
          </a:prstGeom>
        </p:spPr>
        <p:txBody>
          <a:bodyPr lIns="0" tIns="0" rIns="0" bIns="0" rtlCol="0" anchor="t">
            <a:spAutoFit/>
          </a:bodyPr>
          <a:lstStyle/>
          <a:p>
            <a:pPr algn="just">
              <a:lnSpc>
                <a:spcPts val="3118"/>
              </a:lnSpc>
            </a:pPr>
            <a:r>
              <a:rPr lang="it-IT" sz="2599" b="1" spc="110" dirty="0">
                <a:solidFill>
                  <a:srgbClr val="FFFFFF"/>
                </a:solidFill>
                <a:latin typeface="Abhaya Libre Bold"/>
                <a:ea typeface="Abhaya Libre Bold"/>
                <a:cs typeface="Abhaya Libre Bold"/>
                <a:sym typeface="Abhaya Libre Bold"/>
              </a:rPr>
              <a:t>Direzione politica dell'UE. Stabilisce la direzione generale e le priorità dell'UE. È composto dai capi di Stato e di governo di ciascun Paese membro dell'UE.</a:t>
            </a:r>
            <a:endParaRPr lang="en-US" sz="2599" spc="110" dirty="0">
              <a:solidFill>
                <a:srgbClr val="FFFFFF"/>
              </a:solidFill>
              <a:latin typeface="Abhaya Libre"/>
              <a:ea typeface="Abhaya Libre"/>
              <a:cs typeface="Abhaya Libre"/>
              <a:sym typeface="Abhaya Libre"/>
            </a:endParaRPr>
          </a:p>
        </p:txBody>
      </p:sp>
      <p:sp>
        <p:nvSpPr>
          <p:cNvPr id="24" name="TextBox 24"/>
          <p:cNvSpPr txBox="1"/>
          <p:nvPr/>
        </p:nvSpPr>
        <p:spPr>
          <a:xfrm>
            <a:off x="2291383" y="623887"/>
            <a:ext cx="5162523" cy="790575"/>
          </a:xfrm>
          <a:prstGeom prst="rect">
            <a:avLst/>
          </a:prstGeom>
        </p:spPr>
        <p:txBody>
          <a:bodyPr lIns="0" tIns="0" rIns="0" bIns="0" rtlCol="0" anchor="t">
            <a:spAutoFit/>
          </a:bodyPr>
          <a:lstStyle/>
          <a:p>
            <a:pPr algn="l">
              <a:lnSpc>
                <a:spcPts val="6000"/>
              </a:lnSpc>
            </a:pPr>
            <a:r>
              <a:rPr lang="en-US" sz="5000" b="1" dirty="0" err="1">
                <a:solidFill>
                  <a:srgbClr val="FF3131"/>
                </a:solidFill>
                <a:latin typeface="Arimo Bold"/>
                <a:ea typeface="Arimo Bold"/>
                <a:cs typeface="Arimo Bold"/>
                <a:sym typeface="Arimo Bold"/>
              </a:rPr>
              <a:t>Attenzione</a:t>
            </a:r>
            <a:r>
              <a:rPr lang="en-US" sz="5000" b="1" dirty="0">
                <a:solidFill>
                  <a:srgbClr val="FF3131"/>
                </a:solidFill>
                <a:latin typeface="Arimo Bold"/>
                <a:ea typeface="Arimo Bold"/>
                <a:cs typeface="Arimo Bold"/>
                <a:sym typeface="Arimo Bold"/>
              </a:rPr>
              <a:t>!</a:t>
            </a:r>
          </a:p>
        </p:txBody>
      </p:sp>
      <p:sp>
        <p:nvSpPr>
          <p:cNvPr id="25" name="TextBox 25"/>
          <p:cNvSpPr txBox="1"/>
          <p:nvPr/>
        </p:nvSpPr>
        <p:spPr>
          <a:xfrm rot="-5400000">
            <a:off x="-1479378" y="4374058"/>
            <a:ext cx="5084560" cy="1538883"/>
          </a:xfrm>
          <a:prstGeom prst="rect">
            <a:avLst/>
          </a:prstGeom>
        </p:spPr>
        <p:txBody>
          <a:bodyPr lIns="0" tIns="0" rIns="0" bIns="0" rtlCol="0" anchor="t">
            <a:spAutoFit/>
          </a:bodyPr>
          <a:lstStyle/>
          <a:p>
            <a:pPr algn="ctr">
              <a:lnSpc>
                <a:spcPts val="6000"/>
              </a:lnSpc>
            </a:pPr>
            <a:r>
              <a:rPr lang="en-US" sz="5000" b="1" dirty="0" err="1">
                <a:solidFill>
                  <a:srgbClr val="FF3131"/>
                </a:solidFill>
                <a:latin typeface="Arimo Bold"/>
                <a:ea typeface="Arimo Bold"/>
                <a:cs typeface="Arimo Bold"/>
                <a:sym typeface="Arimo Bold"/>
              </a:rPr>
              <a:t>Istituzioni</a:t>
            </a:r>
            <a:r>
              <a:rPr lang="en-US" sz="5000" b="1" dirty="0">
                <a:solidFill>
                  <a:srgbClr val="FF3131"/>
                </a:solidFill>
                <a:latin typeface="Arimo Bold"/>
                <a:ea typeface="Arimo Bold"/>
                <a:cs typeface="Arimo Bold"/>
                <a:sym typeface="Arimo Bold"/>
              </a:rPr>
              <a:t> </a:t>
            </a:r>
            <a:r>
              <a:rPr lang="en-US" sz="5000" b="1" dirty="0" err="1">
                <a:solidFill>
                  <a:srgbClr val="FF3131"/>
                </a:solidFill>
                <a:latin typeface="Arimo Bold"/>
                <a:ea typeface="Arimo Bold"/>
                <a:cs typeface="Arimo Bold"/>
                <a:sym typeface="Arimo Bold"/>
              </a:rPr>
              <a:t>Differenti</a:t>
            </a:r>
            <a:endParaRPr lang="en-US" sz="5000" b="1" dirty="0">
              <a:solidFill>
                <a:srgbClr val="FF3131"/>
              </a:solidFill>
              <a:latin typeface="Arimo Bold"/>
              <a:ea typeface="Arimo Bold"/>
              <a:cs typeface="Arimo Bold"/>
              <a:sym typeface="Arimo Bold"/>
            </a:endParaRPr>
          </a:p>
        </p:txBody>
      </p:sp>
      <p:sp>
        <p:nvSpPr>
          <p:cNvPr id="26" name="TextBox 26"/>
          <p:cNvSpPr txBox="1"/>
          <p:nvPr/>
        </p:nvSpPr>
        <p:spPr>
          <a:xfrm>
            <a:off x="9356489" y="4100684"/>
            <a:ext cx="7776798" cy="1971656"/>
          </a:xfrm>
          <a:prstGeom prst="rect">
            <a:avLst/>
          </a:prstGeom>
        </p:spPr>
        <p:txBody>
          <a:bodyPr lIns="0" tIns="0" rIns="0" bIns="0" rtlCol="0" anchor="t">
            <a:spAutoFit/>
          </a:bodyPr>
          <a:lstStyle/>
          <a:p>
            <a:pPr algn="just">
              <a:lnSpc>
                <a:spcPts val="3118"/>
              </a:lnSpc>
            </a:pPr>
            <a:r>
              <a:rPr lang="it-IT" sz="2599" b="1" spc="110" dirty="0">
                <a:solidFill>
                  <a:srgbClr val="FFFFFF"/>
                </a:solidFill>
                <a:latin typeface="Abhaya Libre Bold"/>
                <a:ea typeface="Abhaya Libre Bold"/>
                <a:cs typeface="Abhaya Libre Bold"/>
                <a:sym typeface="Abhaya Libre Bold"/>
              </a:rPr>
              <a:t>Organo </a:t>
            </a:r>
            <a:r>
              <a:rPr lang="it-IT" sz="2599" b="1" spc="110" dirty="0" err="1">
                <a:solidFill>
                  <a:srgbClr val="FFFFFF"/>
                </a:solidFill>
                <a:latin typeface="Abhaya Libre Bold"/>
                <a:ea typeface="Abhaya Libre Bold"/>
                <a:cs typeface="Abhaya Libre Bold"/>
                <a:sym typeface="Abhaya Libre Bold"/>
              </a:rPr>
              <a:t>colegislativo</a:t>
            </a:r>
            <a:r>
              <a:rPr lang="it-IT" sz="2599" b="1" spc="110" dirty="0">
                <a:solidFill>
                  <a:srgbClr val="FFFFFF"/>
                </a:solidFill>
                <a:latin typeface="Abhaya Libre Bold"/>
                <a:ea typeface="Abhaya Libre Bold"/>
                <a:cs typeface="Abhaya Libre Bold"/>
                <a:sym typeface="Abhaya Libre Bold"/>
              </a:rPr>
              <a:t>. Rappresenta i governi degli Stati membri dell'UE. Collabora con il Parlamento europeo per adottare le leggi dell'UE. Composto da ministri di ogni Stato membro in base alla politica specifica.</a:t>
            </a:r>
            <a:endParaRPr lang="en-US" sz="2599" spc="110" dirty="0">
              <a:solidFill>
                <a:srgbClr val="FFFFFF"/>
              </a:solidFill>
              <a:latin typeface="Abhaya Libre"/>
              <a:ea typeface="Abhaya Libre"/>
              <a:cs typeface="Abhaya Libre"/>
              <a:sym typeface="Abhaya Libre"/>
            </a:endParaRPr>
          </a:p>
        </p:txBody>
      </p:sp>
      <p:sp>
        <p:nvSpPr>
          <p:cNvPr id="27" name="TextBox 27"/>
          <p:cNvSpPr txBox="1"/>
          <p:nvPr/>
        </p:nvSpPr>
        <p:spPr>
          <a:xfrm>
            <a:off x="9318389" y="6435479"/>
            <a:ext cx="7814898" cy="1581131"/>
          </a:xfrm>
          <a:prstGeom prst="rect">
            <a:avLst/>
          </a:prstGeom>
        </p:spPr>
        <p:txBody>
          <a:bodyPr lIns="0" tIns="0" rIns="0" bIns="0" rtlCol="0" anchor="t">
            <a:spAutoFit/>
          </a:bodyPr>
          <a:lstStyle/>
          <a:p>
            <a:pPr algn="just">
              <a:lnSpc>
                <a:spcPts val="3118"/>
              </a:lnSpc>
            </a:pPr>
            <a:r>
              <a:rPr lang="it-IT" sz="2599" b="1" spc="110" dirty="0">
                <a:solidFill>
                  <a:srgbClr val="FFFFFF"/>
                </a:solidFill>
                <a:latin typeface="Abhaya Libre Bold"/>
                <a:ea typeface="Abhaya Libre Bold"/>
                <a:cs typeface="Abhaya Libre Bold"/>
                <a:sym typeface="Abhaya Libre Bold"/>
              </a:rPr>
              <a:t>Indipendente dall'UE. Promuove la democrazia, i diritti umani e lo stato di diritto in Europa. Ha 46 Stati membri, tra cui paesi non appartenenti all'UE come la Turchia e l'Ucraina.</a:t>
            </a:r>
            <a:endParaRPr lang="en-US" sz="2599" spc="110" dirty="0">
              <a:solidFill>
                <a:srgbClr val="FFFFFF"/>
              </a:solidFill>
              <a:latin typeface="Abhaya Libre"/>
              <a:ea typeface="Abhaya Libre"/>
              <a:cs typeface="Abhaya Libre"/>
              <a:sym typeface="Abhaya Libr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46608" y="-357908"/>
            <a:ext cx="2773052" cy="3217980"/>
          </a:xfrm>
          <a:custGeom>
            <a:avLst/>
            <a:gdLst/>
            <a:ahLst/>
            <a:cxnLst/>
            <a:rect l="l" t="t" r="r" b="b"/>
            <a:pathLst>
              <a:path w="2773052" h="3217980">
                <a:moveTo>
                  <a:pt x="0" y="0"/>
                </a:moveTo>
                <a:lnTo>
                  <a:pt x="2773052" y="0"/>
                </a:lnTo>
                <a:lnTo>
                  <a:pt x="2773052" y="3217980"/>
                </a:lnTo>
                <a:lnTo>
                  <a:pt x="0" y="3217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531425" y="943375"/>
            <a:ext cx="15225150" cy="1028700"/>
          </a:xfrm>
          <a:prstGeom prst="rect">
            <a:avLst/>
          </a:prstGeom>
        </p:spPr>
        <p:txBody>
          <a:bodyPr lIns="0" tIns="0" rIns="0" bIns="0" rtlCol="0" anchor="t">
            <a:spAutoFit/>
          </a:bodyPr>
          <a:lstStyle/>
          <a:p>
            <a:pPr algn="l">
              <a:lnSpc>
                <a:spcPts val="7800"/>
              </a:lnSpc>
            </a:pPr>
            <a:r>
              <a:rPr lang="en-US" sz="6500" b="1" dirty="0" err="1">
                <a:solidFill>
                  <a:srgbClr val="FFFFFF"/>
                </a:solidFill>
                <a:latin typeface="Arimo Bold"/>
                <a:ea typeface="Arimo Bold"/>
                <a:cs typeface="Arimo Bold"/>
                <a:sym typeface="Arimo Bold"/>
              </a:rPr>
              <a:t>Processi</a:t>
            </a:r>
            <a:r>
              <a:rPr lang="en-US" sz="6500" b="1" dirty="0">
                <a:solidFill>
                  <a:srgbClr val="FFFFFF"/>
                </a:solidFill>
                <a:latin typeface="Arimo Bold"/>
                <a:ea typeface="Arimo Bold"/>
                <a:cs typeface="Arimo Bold"/>
                <a:sym typeface="Arimo Bold"/>
              </a:rPr>
              <a:t> </a:t>
            </a:r>
            <a:r>
              <a:rPr lang="en-US" sz="6500" b="1" dirty="0" err="1">
                <a:solidFill>
                  <a:srgbClr val="FFFFFF"/>
                </a:solidFill>
                <a:latin typeface="Arimo Bold"/>
                <a:ea typeface="Arimo Bold"/>
                <a:cs typeface="Arimo Bold"/>
                <a:sym typeface="Arimo Bold"/>
              </a:rPr>
              <a:t>decisionali</a:t>
            </a:r>
            <a:r>
              <a:rPr lang="en-US" sz="6500" b="1" dirty="0">
                <a:solidFill>
                  <a:srgbClr val="FFFFFF"/>
                </a:solidFill>
                <a:latin typeface="Arimo Bold"/>
                <a:ea typeface="Arimo Bold"/>
                <a:cs typeface="Arimo Bold"/>
                <a:sym typeface="Arimo Bold"/>
              </a:rPr>
              <a:t> </a:t>
            </a:r>
            <a:r>
              <a:rPr lang="en-US" sz="6500" b="1" dirty="0" err="1">
                <a:solidFill>
                  <a:srgbClr val="FFFFFF"/>
                </a:solidFill>
                <a:latin typeface="Arimo Bold"/>
                <a:ea typeface="Arimo Bold"/>
                <a:cs typeface="Arimo Bold"/>
                <a:sym typeface="Arimo Bold"/>
              </a:rPr>
              <a:t>nell'UE</a:t>
            </a:r>
            <a:endParaRPr lang="en-US" sz="6500" b="1" dirty="0">
              <a:solidFill>
                <a:srgbClr val="FFFFFF"/>
              </a:solidFill>
              <a:latin typeface="Arimo Bold"/>
              <a:ea typeface="Arimo Bold"/>
              <a:cs typeface="Arimo Bold"/>
              <a:sym typeface="Arimo Bold"/>
            </a:endParaRPr>
          </a:p>
        </p:txBody>
      </p:sp>
      <p:grpSp>
        <p:nvGrpSpPr>
          <p:cNvPr id="5" name="Group 5"/>
          <p:cNvGrpSpPr/>
          <p:nvPr/>
        </p:nvGrpSpPr>
        <p:grpSpPr>
          <a:xfrm>
            <a:off x="316937" y="2507759"/>
            <a:ext cx="17654126" cy="7138846"/>
            <a:chOff x="0" y="0"/>
            <a:chExt cx="23538835" cy="9518460"/>
          </a:xfrm>
        </p:grpSpPr>
        <p:grpSp>
          <p:nvGrpSpPr>
            <p:cNvPr id="6" name="Group 6"/>
            <p:cNvGrpSpPr/>
            <p:nvPr/>
          </p:nvGrpSpPr>
          <p:grpSpPr>
            <a:xfrm>
              <a:off x="1091085" y="1052416"/>
              <a:ext cx="4742900" cy="1528914"/>
              <a:chOff x="0" y="0"/>
              <a:chExt cx="4742900" cy="1528914"/>
            </a:xfrm>
          </p:grpSpPr>
          <p:sp>
            <p:nvSpPr>
              <p:cNvPr id="7" name="Freeform 7"/>
              <p:cNvSpPr/>
              <p:nvPr/>
            </p:nvSpPr>
            <p:spPr>
              <a:xfrm>
                <a:off x="0" y="0"/>
                <a:ext cx="4742747" cy="1528948"/>
              </a:xfrm>
              <a:custGeom>
                <a:avLst/>
                <a:gdLst/>
                <a:ahLst/>
                <a:cxnLst/>
                <a:rect l="l" t="t" r="r" b="b"/>
                <a:pathLst>
                  <a:path w="4742747" h="1528948">
                    <a:moveTo>
                      <a:pt x="0" y="0"/>
                    </a:moveTo>
                    <a:lnTo>
                      <a:pt x="4742747" y="0"/>
                    </a:lnTo>
                    <a:lnTo>
                      <a:pt x="4742747" y="1528948"/>
                    </a:lnTo>
                    <a:lnTo>
                      <a:pt x="0" y="1528948"/>
                    </a:lnTo>
                    <a:close/>
                  </a:path>
                </a:pathLst>
              </a:custGeom>
              <a:solidFill>
                <a:srgbClr val="FFCC00"/>
              </a:solidFill>
            </p:spPr>
            <p:txBody>
              <a:bodyPr/>
              <a:lstStyle/>
              <a:p>
                <a:endParaRPr lang="es-ES"/>
              </a:p>
            </p:txBody>
          </p:sp>
          <p:sp>
            <p:nvSpPr>
              <p:cNvPr id="8" name="TextBox 8"/>
              <p:cNvSpPr txBox="1"/>
              <p:nvPr/>
            </p:nvSpPr>
            <p:spPr>
              <a:xfrm>
                <a:off x="0" y="-19050"/>
                <a:ext cx="4742900" cy="1547964"/>
              </a:xfrm>
              <a:prstGeom prst="rect">
                <a:avLst/>
              </a:prstGeom>
            </p:spPr>
            <p:txBody>
              <a:bodyPr lIns="50800" tIns="50800" rIns="50800" bIns="50800" rtlCol="0" anchor="ctr"/>
              <a:lstStyle/>
              <a:p>
                <a:pPr algn="ctr">
                  <a:lnSpc>
                    <a:spcPts val="3600"/>
                  </a:lnSpc>
                </a:pPr>
                <a:r>
                  <a:rPr lang="en-US" sz="3000" b="1" dirty="0" err="1">
                    <a:solidFill>
                      <a:srgbClr val="080A78"/>
                    </a:solidFill>
                    <a:latin typeface="Arimo Bold"/>
                    <a:ea typeface="Arimo Bold"/>
                    <a:cs typeface="Arimo Bold"/>
                    <a:sym typeface="Arimo Bold"/>
                  </a:rPr>
                  <a:t>Proposte</a:t>
                </a:r>
                <a:r>
                  <a:rPr lang="en-US" sz="3000" b="1" dirty="0">
                    <a:solidFill>
                      <a:srgbClr val="080A78"/>
                    </a:solidFill>
                    <a:latin typeface="Arimo Bold"/>
                    <a:ea typeface="Arimo Bold"/>
                    <a:cs typeface="Arimo Bold"/>
                    <a:sym typeface="Arimo Bold"/>
                  </a:rPr>
                  <a:t> di Legge</a:t>
                </a:r>
              </a:p>
            </p:txBody>
          </p:sp>
        </p:grpSp>
        <p:grpSp>
          <p:nvGrpSpPr>
            <p:cNvPr id="9" name="Group 9"/>
            <p:cNvGrpSpPr/>
            <p:nvPr/>
          </p:nvGrpSpPr>
          <p:grpSpPr>
            <a:xfrm>
              <a:off x="14039365" y="4638772"/>
              <a:ext cx="3416144" cy="1522726"/>
              <a:chOff x="0" y="0"/>
              <a:chExt cx="3416144" cy="1522726"/>
            </a:xfrm>
          </p:grpSpPr>
          <p:sp>
            <p:nvSpPr>
              <p:cNvPr id="10" name="Freeform 10"/>
              <p:cNvSpPr/>
              <p:nvPr/>
            </p:nvSpPr>
            <p:spPr>
              <a:xfrm>
                <a:off x="0" y="0"/>
                <a:ext cx="3416034" cy="1522760"/>
              </a:xfrm>
              <a:custGeom>
                <a:avLst/>
                <a:gdLst/>
                <a:ahLst/>
                <a:cxnLst/>
                <a:rect l="l" t="t" r="r" b="b"/>
                <a:pathLst>
                  <a:path w="3416034" h="1522760">
                    <a:moveTo>
                      <a:pt x="0" y="0"/>
                    </a:moveTo>
                    <a:lnTo>
                      <a:pt x="3416034" y="0"/>
                    </a:lnTo>
                    <a:lnTo>
                      <a:pt x="3416034" y="1522760"/>
                    </a:lnTo>
                    <a:lnTo>
                      <a:pt x="0" y="1522760"/>
                    </a:lnTo>
                    <a:close/>
                  </a:path>
                </a:pathLst>
              </a:custGeom>
              <a:solidFill>
                <a:srgbClr val="FFCC00"/>
              </a:solidFill>
            </p:spPr>
            <p:txBody>
              <a:bodyPr/>
              <a:lstStyle/>
              <a:p>
                <a:endParaRPr lang="es-ES"/>
              </a:p>
            </p:txBody>
          </p:sp>
          <p:sp>
            <p:nvSpPr>
              <p:cNvPr id="11" name="TextBox 11"/>
              <p:cNvSpPr txBox="1"/>
              <p:nvPr/>
            </p:nvSpPr>
            <p:spPr>
              <a:xfrm>
                <a:off x="0" y="-19050"/>
                <a:ext cx="3416144" cy="1541776"/>
              </a:xfrm>
              <a:prstGeom prst="rect">
                <a:avLst/>
              </a:prstGeom>
            </p:spPr>
            <p:txBody>
              <a:bodyPr lIns="50800" tIns="50800" rIns="50800" bIns="50800" rtlCol="0" anchor="ctr"/>
              <a:lstStyle/>
              <a:p>
                <a:pPr algn="ctr">
                  <a:lnSpc>
                    <a:spcPts val="3600"/>
                  </a:lnSpc>
                </a:pPr>
                <a:r>
                  <a:rPr lang="en-US" sz="3000" b="1" dirty="0" err="1">
                    <a:solidFill>
                      <a:srgbClr val="080A78"/>
                    </a:solidFill>
                    <a:latin typeface="Arimo Bold"/>
                    <a:ea typeface="Arimo Bold"/>
                    <a:cs typeface="Arimo Bold"/>
                    <a:sym typeface="Arimo Bold"/>
                  </a:rPr>
                  <a:t>Accordo</a:t>
                </a:r>
                <a:r>
                  <a:rPr lang="en-US" sz="3000" b="1" dirty="0">
                    <a:solidFill>
                      <a:srgbClr val="080A78"/>
                    </a:solidFill>
                    <a:latin typeface="Arimo Bold"/>
                    <a:ea typeface="Arimo Bold"/>
                    <a:cs typeface="Arimo Bold"/>
                    <a:sym typeface="Arimo Bold"/>
                  </a:rPr>
                  <a:t> </a:t>
                </a:r>
                <a:r>
                  <a:rPr lang="en-US" sz="3000" b="1" dirty="0" err="1">
                    <a:solidFill>
                      <a:srgbClr val="080A78"/>
                    </a:solidFill>
                    <a:latin typeface="Arimo Bold"/>
                    <a:ea typeface="Arimo Bold"/>
                    <a:cs typeface="Arimo Bold"/>
                    <a:sym typeface="Arimo Bold"/>
                  </a:rPr>
                  <a:t>congiunto</a:t>
                </a:r>
                <a:endParaRPr lang="en-US" sz="3000" b="1" dirty="0">
                  <a:solidFill>
                    <a:srgbClr val="080A78"/>
                  </a:solidFill>
                  <a:latin typeface="Arimo Bold"/>
                  <a:ea typeface="Arimo Bold"/>
                  <a:cs typeface="Arimo Bold"/>
                  <a:sym typeface="Arimo Bold"/>
                </a:endParaRPr>
              </a:p>
            </p:txBody>
          </p:sp>
        </p:grpSp>
        <p:grpSp>
          <p:nvGrpSpPr>
            <p:cNvPr id="12" name="Group 12"/>
            <p:cNvGrpSpPr/>
            <p:nvPr/>
          </p:nvGrpSpPr>
          <p:grpSpPr>
            <a:xfrm>
              <a:off x="19466872" y="6161498"/>
              <a:ext cx="2960009" cy="1522726"/>
              <a:chOff x="0" y="0"/>
              <a:chExt cx="2960009" cy="1522726"/>
            </a:xfrm>
          </p:grpSpPr>
          <p:sp>
            <p:nvSpPr>
              <p:cNvPr id="13" name="Freeform 13"/>
              <p:cNvSpPr/>
              <p:nvPr/>
            </p:nvSpPr>
            <p:spPr>
              <a:xfrm>
                <a:off x="0" y="0"/>
                <a:ext cx="2959914" cy="1522760"/>
              </a:xfrm>
              <a:custGeom>
                <a:avLst/>
                <a:gdLst/>
                <a:ahLst/>
                <a:cxnLst/>
                <a:rect l="l" t="t" r="r" b="b"/>
                <a:pathLst>
                  <a:path w="2959914" h="1522760">
                    <a:moveTo>
                      <a:pt x="0" y="0"/>
                    </a:moveTo>
                    <a:lnTo>
                      <a:pt x="2959914" y="0"/>
                    </a:lnTo>
                    <a:lnTo>
                      <a:pt x="2959914" y="1522760"/>
                    </a:lnTo>
                    <a:lnTo>
                      <a:pt x="0" y="1522760"/>
                    </a:lnTo>
                    <a:close/>
                  </a:path>
                </a:pathLst>
              </a:custGeom>
              <a:solidFill>
                <a:srgbClr val="FFCC00"/>
              </a:solidFill>
            </p:spPr>
            <p:txBody>
              <a:bodyPr/>
              <a:lstStyle/>
              <a:p>
                <a:endParaRPr lang="es-ES"/>
              </a:p>
            </p:txBody>
          </p:sp>
          <p:sp>
            <p:nvSpPr>
              <p:cNvPr id="14" name="TextBox 14"/>
              <p:cNvSpPr txBox="1"/>
              <p:nvPr/>
            </p:nvSpPr>
            <p:spPr>
              <a:xfrm>
                <a:off x="0" y="-19050"/>
                <a:ext cx="2960009" cy="1541776"/>
              </a:xfrm>
              <a:prstGeom prst="rect">
                <a:avLst/>
              </a:prstGeom>
            </p:spPr>
            <p:txBody>
              <a:bodyPr lIns="50800" tIns="50800" rIns="50800" bIns="50800" rtlCol="0" anchor="ctr"/>
              <a:lstStyle/>
              <a:p>
                <a:pPr algn="ctr">
                  <a:lnSpc>
                    <a:spcPts val="3600"/>
                  </a:lnSpc>
                </a:pPr>
                <a:r>
                  <a:rPr lang="en-US" sz="3000" b="1" dirty="0">
                    <a:solidFill>
                      <a:srgbClr val="080A78"/>
                    </a:solidFill>
                    <a:latin typeface="Arimo Bold"/>
                    <a:ea typeface="Arimo Bold"/>
                    <a:cs typeface="Arimo Bold"/>
                    <a:sym typeface="Arimo Bold"/>
                  </a:rPr>
                  <a:t>Legge </a:t>
                </a:r>
                <a:r>
                  <a:rPr lang="en-US" sz="3000" b="1" dirty="0" err="1">
                    <a:solidFill>
                      <a:srgbClr val="080A78"/>
                    </a:solidFill>
                    <a:latin typeface="Arimo Bold"/>
                    <a:ea typeface="Arimo Bold"/>
                    <a:cs typeface="Arimo Bold"/>
                    <a:sym typeface="Arimo Bold"/>
                  </a:rPr>
                  <a:t>adottata</a:t>
                </a:r>
                <a:endParaRPr lang="en-US" sz="3000" b="1" dirty="0">
                  <a:solidFill>
                    <a:srgbClr val="080A78"/>
                  </a:solidFill>
                  <a:latin typeface="Arimo Bold"/>
                  <a:ea typeface="Arimo Bold"/>
                  <a:cs typeface="Arimo Bold"/>
                  <a:sym typeface="Arimo Bold"/>
                </a:endParaRPr>
              </a:p>
            </p:txBody>
          </p:sp>
        </p:grpSp>
        <p:sp>
          <p:nvSpPr>
            <p:cNvPr id="15" name="Freeform 15"/>
            <p:cNvSpPr/>
            <p:nvPr/>
          </p:nvSpPr>
          <p:spPr>
            <a:xfrm>
              <a:off x="2399607" y="3015524"/>
              <a:ext cx="2219857" cy="2219857"/>
            </a:xfrm>
            <a:custGeom>
              <a:avLst/>
              <a:gdLst/>
              <a:ahLst/>
              <a:cxnLst/>
              <a:rect l="l" t="t" r="r" b="b"/>
              <a:pathLst>
                <a:path w="2219857" h="2219857">
                  <a:moveTo>
                    <a:pt x="0" y="0"/>
                  </a:moveTo>
                  <a:lnTo>
                    <a:pt x="2219857" y="0"/>
                  </a:lnTo>
                  <a:lnTo>
                    <a:pt x="2219857" y="2219857"/>
                  </a:lnTo>
                  <a:lnTo>
                    <a:pt x="0" y="2219857"/>
                  </a:lnTo>
                  <a:lnTo>
                    <a:pt x="0" y="0"/>
                  </a:lnTo>
                  <a:close/>
                </a:path>
              </a:pathLst>
            </a:custGeom>
            <a:blipFill>
              <a:blip r:embed="rId6"/>
              <a:stretch>
                <a:fillRect/>
              </a:stretch>
            </a:blipFill>
          </p:spPr>
          <p:txBody>
            <a:bodyPr/>
            <a:lstStyle/>
            <a:p>
              <a:endParaRPr lang="es-ES"/>
            </a:p>
          </p:txBody>
        </p:sp>
        <p:sp>
          <p:nvSpPr>
            <p:cNvPr id="16" name="Freeform 16"/>
            <p:cNvSpPr/>
            <p:nvPr/>
          </p:nvSpPr>
          <p:spPr>
            <a:xfrm>
              <a:off x="8600181" y="5032129"/>
              <a:ext cx="2195323" cy="2195323"/>
            </a:xfrm>
            <a:custGeom>
              <a:avLst/>
              <a:gdLst/>
              <a:ahLst/>
              <a:cxnLst/>
              <a:rect l="l" t="t" r="r" b="b"/>
              <a:pathLst>
                <a:path w="2195323" h="2195323">
                  <a:moveTo>
                    <a:pt x="0" y="0"/>
                  </a:moveTo>
                  <a:lnTo>
                    <a:pt x="2195324" y="0"/>
                  </a:lnTo>
                  <a:lnTo>
                    <a:pt x="2195324" y="2195324"/>
                  </a:lnTo>
                  <a:lnTo>
                    <a:pt x="0" y="2195324"/>
                  </a:lnTo>
                  <a:lnTo>
                    <a:pt x="0" y="0"/>
                  </a:lnTo>
                  <a:close/>
                </a:path>
              </a:pathLst>
            </a:custGeom>
            <a:blipFill>
              <a:blip r:embed="rId7"/>
              <a:stretch>
                <a:fillRect/>
              </a:stretch>
            </a:blipFill>
          </p:spPr>
          <p:txBody>
            <a:bodyPr/>
            <a:lstStyle/>
            <a:p>
              <a:endParaRPr lang="es-ES"/>
            </a:p>
          </p:txBody>
        </p:sp>
        <p:grpSp>
          <p:nvGrpSpPr>
            <p:cNvPr id="17" name="Group 17"/>
            <p:cNvGrpSpPr/>
            <p:nvPr/>
          </p:nvGrpSpPr>
          <p:grpSpPr>
            <a:xfrm>
              <a:off x="8600181" y="326321"/>
              <a:ext cx="2195323" cy="2195323"/>
              <a:chOff x="0" y="0"/>
              <a:chExt cx="1254321" cy="1254321"/>
            </a:xfrm>
          </p:grpSpPr>
          <p:sp>
            <p:nvSpPr>
              <p:cNvPr id="18" name="Freeform 18"/>
              <p:cNvSpPr/>
              <p:nvPr/>
            </p:nvSpPr>
            <p:spPr>
              <a:xfrm>
                <a:off x="0" y="0"/>
                <a:ext cx="1254321" cy="1254321"/>
              </a:xfrm>
              <a:custGeom>
                <a:avLst/>
                <a:gdLst/>
                <a:ahLst/>
                <a:cxnLst/>
                <a:rect l="l" t="t" r="r" b="b"/>
                <a:pathLst>
                  <a:path w="1254321" h="1254321">
                    <a:moveTo>
                      <a:pt x="470207" y="0"/>
                    </a:moveTo>
                    <a:lnTo>
                      <a:pt x="784114" y="0"/>
                    </a:lnTo>
                    <a:cubicBezTo>
                      <a:pt x="908821" y="0"/>
                      <a:pt x="1028420" y="49539"/>
                      <a:pt x="1116601" y="137720"/>
                    </a:cubicBezTo>
                    <a:cubicBezTo>
                      <a:pt x="1204782" y="225901"/>
                      <a:pt x="1254321" y="345500"/>
                      <a:pt x="1254321" y="470207"/>
                    </a:cubicBezTo>
                    <a:lnTo>
                      <a:pt x="1254321" y="784114"/>
                    </a:lnTo>
                    <a:cubicBezTo>
                      <a:pt x="1254321" y="908821"/>
                      <a:pt x="1204782" y="1028420"/>
                      <a:pt x="1116601" y="1116601"/>
                    </a:cubicBezTo>
                    <a:cubicBezTo>
                      <a:pt x="1028420" y="1204782"/>
                      <a:pt x="908821" y="1254321"/>
                      <a:pt x="784114" y="1254321"/>
                    </a:cubicBezTo>
                    <a:lnTo>
                      <a:pt x="470207" y="1254321"/>
                    </a:lnTo>
                    <a:cubicBezTo>
                      <a:pt x="345500" y="1254321"/>
                      <a:pt x="225901" y="1204782"/>
                      <a:pt x="137720" y="1116601"/>
                    </a:cubicBezTo>
                    <a:cubicBezTo>
                      <a:pt x="49540" y="1028420"/>
                      <a:pt x="0" y="908821"/>
                      <a:pt x="0" y="784114"/>
                    </a:cubicBezTo>
                    <a:lnTo>
                      <a:pt x="0" y="470207"/>
                    </a:lnTo>
                    <a:cubicBezTo>
                      <a:pt x="0" y="345500"/>
                      <a:pt x="49540" y="225901"/>
                      <a:pt x="137720" y="137720"/>
                    </a:cubicBezTo>
                    <a:cubicBezTo>
                      <a:pt x="225901" y="49540"/>
                      <a:pt x="345500" y="0"/>
                      <a:pt x="470207" y="0"/>
                    </a:cubicBezTo>
                    <a:close/>
                  </a:path>
                </a:pathLst>
              </a:custGeom>
              <a:solidFill>
                <a:srgbClr val="FFFFFF"/>
              </a:solidFill>
            </p:spPr>
            <p:txBody>
              <a:bodyPr/>
              <a:lstStyle/>
              <a:p>
                <a:endParaRPr lang="es-ES"/>
              </a:p>
            </p:txBody>
          </p:sp>
          <p:sp>
            <p:nvSpPr>
              <p:cNvPr id="19" name="TextBox 19"/>
              <p:cNvSpPr txBox="1"/>
              <p:nvPr/>
            </p:nvSpPr>
            <p:spPr>
              <a:xfrm>
                <a:off x="0" y="-47625"/>
                <a:ext cx="1254321" cy="1301946"/>
              </a:xfrm>
              <a:prstGeom prst="rect">
                <a:avLst/>
              </a:prstGeom>
            </p:spPr>
            <p:txBody>
              <a:bodyPr lIns="17563" tIns="17563" rIns="17563" bIns="17563" rtlCol="0" anchor="ctr"/>
              <a:lstStyle/>
              <a:p>
                <a:pPr algn="ctr">
                  <a:lnSpc>
                    <a:spcPts val="2400"/>
                  </a:lnSpc>
                </a:pPr>
                <a:endParaRPr/>
              </a:p>
            </p:txBody>
          </p:sp>
        </p:grpSp>
        <p:sp>
          <p:nvSpPr>
            <p:cNvPr id="20" name="Freeform 20"/>
            <p:cNvSpPr/>
            <p:nvPr/>
          </p:nvSpPr>
          <p:spPr>
            <a:xfrm>
              <a:off x="8920973" y="647113"/>
              <a:ext cx="1553740" cy="1553740"/>
            </a:xfrm>
            <a:custGeom>
              <a:avLst/>
              <a:gdLst/>
              <a:ahLst/>
              <a:cxnLst/>
              <a:rect l="l" t="t" r="r" b="b"/>
              <a:pathLst>
                <a:path w="1553740" h="1553740">
                  <a:moveTo>
                    <a:pt x="0" y="0"/>
                  </a:moveTo>
                  <a:lnTo>
                    <a:pt x="1553740" y="0"/>
                  </a:lnTo>
                  <a:lnTo>
                    <a:pt x="1553740" y="1553739"/>
                  </a:lnTo>
                  <a:lnTo>
                    <a:pt x="0" y="1553739"/>
                  </a:lnTo>
                  <a:lnTo>
                    <a:pt x="0" y="0"/>
                  </a:lnTo>
                  <a:close/>
                </a:path>
              </a:pathLst>
            </a:custGeom>
            <a:blipFill>
              <a:blip r:embed="rId8"/>
              <a:stretch>
                <a:fillRect/>
              </a:stretch>
            </a:blipFill>
          </p:spPr>
          <p:txBody>
            <a:bodyPr/>
            <a:lstStyle/>
            <a:p>
              <a:endParaRPr lang="es-ES"/>
            </a:p>
          </p:txBody>
        </p:sp>
        <p:sp>
          <p:nvSpPr>
            <p:cNvPr id="21" name="Freeform 21"/>
            <p:cNvSpPr/>
            <p:nvPr/>
          </p:nvSpPr>
          <p:spPr>
            <a:xfrm rot="-5400000">
              <a:off x="5288573" y="3145207"/>
              <a:ext cx="4857070" cy="1414622"/>
            </a:xfrm>
            <a:custGeom>
              <a:avLst/>
              <a:gdLst/>
              <a:ahLst/>
              <a:cxnLst/>
              <a:rect l="l" t="t" r="r" b="b"/>
              <a:pathLst>
                <a:path w="4857070" h="1414622">
                  <a:moveTo>
                    <a:pt x="0" y="0"/>
                  </a:moveTo>
                  <a:lnTo>
                    <a:pt x="4857069" y="0"/>
                  </a:lnTo>
                  <a:lnTo>
                    <a:pt x="4857069" y="1414621"/>
                  </a:lnTo>
                  <a:lnTo>
                    <a:pt x="0" y="14146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grpSp>
          <p:nvGrpSpPr>
            <p:cNvPr id="22" name="Group 22"/>
            <p:cNvGrpSpPr/>
            <p:nvPr/>
          </p:nvGrpSpPr>
          <p:grpSpPr>
            <a:xfrm>
              <a:off x="6444169" y="3015524"/>
              <a:ext cx="6507348" cy="1522726"/>
              <a:chOff x="0" y="0"/>
              <a:chExt cx="6507348" cy="1522726"/>
            </a:xfrm>
          </p:grpSpPr>
          <p:sp>
            <p:nvSpPr>
              <p:cNvPr id="23" name="Freeform 23"/>
              <p:cNvSpPr/>
              <p:nvPr/>
            </p:nvSpPr>
            <p:spPr>
              <a:xfrm>
                <a:off x="0" y="0"/>
                <a:ext cx="6507139" cy="1522760"/>
              </a:xfrm>
              <a:custGeom>
                <a:avLst/>
                <a:gdLst/>
                <a:ahLst/>
                <a:cxnLst/>
                <a:rect l="l" t="t" r="r" b="b"/>
                <a:pathLst>
                  <a:path w="6507139" h="1522760">
                    <a:moveTo>
                      <a:pt x="0" y="0"/>
                    </a:moveTo>
                    <a:lnTo>
                      <a:pt x="6507139" y="0"/>
                    </a:lnTo>
                    <a:lnTo>
                      <a:pt x="6507139" y="1522760"/>
                    </a:lnTo>
                    <a:lnTo>
                      <a:pt x="0" y="1522760"/>
                    </a:lnTo>
                    <a:close/>
                  </a:path>
                </a:pathLst>
              </a:custGeom>
              <a:solidFill>
                <a:srgbClr val="FFCC00"/>
              </a:solidFill>
            </p:spPr>
            <p:txBody>
              <a:bodyPr/>
              <a:lstStyle/>
              <a:p>
                <a:endParaRPr lang="es-ES"/>
              </a:p>
            </p:txBody>
          </p:sp>
          <p:sp>
            <p:nvSpPr>
              <p:cNvPr id="24" name="TextBox 24"/>
              <p:cNvSpPr txBox="1"/>
              <p:nvPr/>
            </p:nvSpPr>
            <p:spPr>
              <a:xfrm>
                <a:off x="0" y="-19050"/>
                <a:ext cx="6507348" cy="1541776"/>
              </a:xfrm>
              <a:prstGeom prst="rect">
                <a:avLst/>
              </a:prstGeom>
            </p:spPr>
            <p:txBody>
              <a:bodyPr lIns="50800" tIns="50800" rIns="50800" bIns="50800" rtlCol="0" anchor="ctr"/>
              <a:lstStyle/>
              <a:p>
                <a:pPr algn="ctr">
                  <a:lnSpc>
                    <a:spcPts val="3600"/>
                  </a:lnSpc>
                </a:pPr>
                <a:r>
                  <a:rPr lang="it-IT" sz="3000" b="1" dirty="0">
                    <a:solidFill>
                      <a:srgbClr val="080A78"/>
                    </a:solidFill>
                    <a:latin typeface="Arimo Bold"/>
                    <a:ea typeface="Arimo Bold"/>
                    <a:cs typeface="Arimo Bold"/>
                    <a:sym typeface="Arimo Bold"/>
                  </a:rPr>
                  <a:t>Revisione, modifica e negoziazione della legge</a:t>
                </a:r>
                <a:endParaRPr lang="en-US" sz="3000" b="1" dirty="0">
                  <a:solidFill>
                    <a:srgbClr val="080A78"/>
                  </a:solidFill>
                  <a:latin typeface="Arimo Bold"/>
                  <a:ea typeface="Arimo Bold"/>
                  <a:cs typeface="Arimo Bold"/>
                  <a:sym typeface="Arimo Bold"/>
                </a:endParaRPr>
              </a:p>
            </p:txBody>
          </p:sp>
        </p:grpSp>
        <p:sp>
          <p:nvSpPr>
            <p:cNvPr id="25" name="Freeform 25"/>
            <p:cNvSpPr/>
            <p:nvPr/>
          </p:nvSpPr>
          <p:spPr>
            <a:xfrm rot="-228222">
              <a:off x="11001366" y="6275862"/>
              <a:ext cx="3480552" cy="983256"/>
            </a:xfrm>
            <a:custGeom>
              <a:avLst/>
              <a:gdLst/>
              <a:ahLst/>
              <a:cxnLst/>
              <a:rect l="l" t="t" r="r" b="b"/>
              <a:pathLst>
                <a:path w="3480552" h="983256">
                  <a:moveTo>
                    <a:pt x="0" y="0"/>
                  </a:moveTo>
                  <a:lnTo>
                    <a:pt x="3480551" y="0"/>
                  </a:lnTo>
                  <a:lnTo>
                    <a:pt x="3480551" y="983256"/>
                  </a:lnTo>
                  <a:lnTo>
                    <a:pt x="0" y="98325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a:p>
          </p:txBody>
        </p:sp>
        <p:sp>
          <p:nvSpPr>
            <p:cNvPr id="26" name="Freeform 26"/>
            <p:cNvSpPr/>
            <p:nvPr/>
          </p:nvSpPr>
          <p:spPr>
            <a:xfrm rot="2171695" flipV="1">
              <a:off x="11315401" y="1880238"/>
              <a:ext cx="4344579" cy="1227344"/>
            </a:xfrm>
            <a:custGeom>
              <a:avLst/>
              <a:gdLst/>
              <a:ahLst/>
              <a:cxnLst/>
              <a:rect l="l" t="t" r="r" b="b"/>
              <a:pathLst>
                <a:path w="4344579" h="1227344">
                  <a:moveTo>
                    <a:pt x="0" y="1227344"/>
                  </a:moveTo>
                  <a:lnTo>
                    <a:pt x="4344579" y="1227344"/>
                  </a:lnTo>
                  <a:lnTo>
                    <a:pt x="4344579" y="0"/>
                  </a:lnTo>
                  <a:lnTo>
                    <a:pt x="0" y="0"/>
                  </a:lnTo>
                  <a:lnTo>
                    <a:pt x="0" y="1227344"/>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a:p>
          </p:txBody>
        </p:sp>
        <p:sp>
          <p:nvSpPr>
            <p:cNvPr id="27" name="Freeform 27"/>
            <p:cNvSpPr/>
            <p:nvPr/>
          </p:nvSpPr>
          <p:spPr>
            <a:xfrm rot="1863543">
              <a:off x="16027691" y="3185601"/>
              <a:ext cx="3312251" cy="1879703"/>
            </a:xfrm>
            <a:custGeom>
              <a:avLst/>
              <a:gdLst/>
              <a:ahLst/>
              <a:cxnLst/>
              <a:rect l="l" t="t" r="r" b="b"/>
              <a:pathLst>
                <a:path w="3312251" h="1879703">
                  <a:moveTo>
                    <a:pt x="0" y="0"/>
                  </a:moveTo>
                  <a:lnTo>
                    <a:pt x="3312251" y="0"/>
                  </a:lnTo>
                  <a:lnTo>
                    <a:pt x="3312251" y="1879703"/>
                  </a:lnTo>
                  <a:lnTo>
                    <a:pt x="0" y="187970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28" name="Freeform 28"/>
            <p:cNvSpPr/>
            <p:nvPr/>
          </p:nvSpPr>
          <p:spPr>
            <a:xfrm>
              <a:off x="20452822" y="3028271"/>
              <a:ext cx="3086013" cy="3101520"/>
            </a:xfrm>
            <a:custGeom>
              <a:avLst/>
              <a:gdLst/>
              <a:ahLst/>
              <a:cxnLst/>
              <a:rect l="l" t="t" r="r" b="b"/>
              <a:pathLst>
                <a:path w="3086013" h="3101520">
                  <a:moveTo>
                    <a:pt x="0" y="0"/>
                  </a:moveTo>
                  <a:lnTo>
                    <a:pt x="3086013" y="0"/>
                  </a:lnTo>
                  <a:lnTo>
                    <a:pt x="3086013" y="3101520"/>
                  </a:lnTo>
                  <a:lnTo>
                    <a:pt x="0" y="310152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ES"/>
            </a:p>
          </p:txBody>
        </p:sp>
        <p:sp>
          <p:nvSpPr>
            <p:cNvPr id="29" name="Freeform 29"/>
            <p:cNvSpPr/>
            <p:nvPr/>
          </p:nvSpPr>
          <p:spPr>
            <a:xfrm>
              <a:off x="0" y="0"/>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ES"/>
            </a:p>
          </p:txBody>
        </p:sp>
        <p:sp>
          <p:nvSpPr>
            <p:cNvPr id="30" name="Freeform 30"/>
            <p:cNvSpPr/>
            <p:nvPr/>
          </p:nvSpPr>
          <p:spPr>
            <a:xfrm>
              <a:off x="4619464" y="1989711"/>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s-ES"/>
            </a:p>
          </p:txBody>
        </p:sp>
        <p:sp>
          <p:nvSpPr>
            <p:cNvPr id="31" name="Freeform 31"/>
            <p:cNvSpPr/>
            <p:nvPr/>
          </p:nvSpPr>
          <p:spPr>
            <a:xfrm>
              <a:off x="12419820" y="3570902"/>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s-ES"/>
            </a:p>
          </p:txBody>
        </p:sp>
        <p:sp>
          <p:nvSpPr>
            <p:cNvPr id="32" name="Freeform 32"/>
            <p:cNvSpPr/>
            <p:nvPr/>
          </p:nvSpPr>
          <p:spPr>
            <a:xfrm>
              <a:off x="17769588" y="5157201"/>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ES"/>
            </a:p>
          </p:txBody>
        </p:sp>
        <p:sp>
          <p:nvSpPr>
            <p:cNvPr id="33" name="TextBox 33"/>
            <p:cNvSpPr txBox="1"/>
            <p:nvPr/>
          </p:nvSpPr>
          <p:spPr>
            <a:xfrm>
              <a:off x="1091085" y="5614321"/>
              <a:ext cx="4742900" cy="1025921"/>
            </a:xfrm>
            <a:prstGeom prst="rect">
              <a:avLst/>
            </a:prstGeom>
          </p:spPr>
          <p:txBody>
            <a:bodyPr lIns="0" tIns="0" rIns="0" bIns="0" rtlCol="0" anchor="t">
              <a:spAutoFit/>
            </a:bodyPr>
            <a:lstStyle/>
            <a:p>
              <a:pPr algn="ctr">
                <a:lnSpc>
                  <a:spcPts val="2987"/>
                </a:lnSpc>
              </a:pPr>
              <a:r>
                <a:rPr lang="it-IT" sz="2489" dirty="0">
                  <a:solidFill>
                    <a:srgbClr val="FFFFFF"/>
                  </a:solidFill>
                  <a:latin typeface="Abhaya Libre"/>
                  <a:ea typeface="Abhaya Libre"/>
                  <a:cs typeface="Abhaya Libre"/>
                  <a:sym typeface="Abhaya Libre"/>
                </a:rPr>
                <a:t>La Commissione europea propone nuove leggi</a:t>
              </a:r>
              <a:endParaRPr lang="en-US" sz="2489" dirty="0">
                <a:solidFill>
                  <a:srgbClr val="FFFFFF"/>
                </a:solidFill>
                <a:latin typeface="Abhaya Libre"/>
                <a:ea typeface="Abhaya Libre"/>
                <a:cs typeface="Abhaya Libre"/>
                <a:sym typeface="Abhaya Libre"/>
              </a:endParaRPr>
            </a:p>
          </p:txBody>
        </p:sp>
        <p:sp>
          <p:nvSpPr>
            <p:cNvPr id="34" name="TextBox 34"/>
            <p:cNvSpPr txBox="1"/>
            <p:nvPr/>
          </p:nvSpPr>
          <p:spPr>
            <a:xfrm>
              <a:off x="7055889" y="7979577"/>
              <a:ext cx="5895627" cy="1538883"/>
            </a:xfrm>
            <a:prstGeom prst="rect">
              <a:avLst/>
            </a:prstGeom>
          </p:spPr>
          <p:txBody>
            <a:bodyPr lIns="0" tIns="0" rIns="0" bIns="0" rtlCol="0" anchor="t">
              <a:spAutoFit/>
            </a:bodyPr>
            <a:lstStyle/>
            <a:p>
              <a:pPr algn="just">
                <a:lnSpc>
                  <a:spcPts val="2987"/>
                </a:lnSpc>
              </a:pPr>
              <a:r>
                <a:rPr lang="it-IT" sz="2489" dirty="0">
                  <a:solidFill>
                    <a:srgbClr val="FFFFFF"/>
                  </a:solidFill>
                  <a:latin typeface="Abhaya Libre"/>
                  <a:ea typeface="Abhaya Libre"/>
                  <a:cs typeface="Abhaya Libre"/>
                  <a:sym typeface="Abhaya Libre"/>
                </a:rPr>
                <a:t>Il Parlamento europeo e il Consiglio dell'UE Riesaminano, modificano e negoziano le leggi.</a:t>
              </a:r>
              <a:endParaRPr lang="en-US" sz="2489" dirty="0">
                <a:solidFill>
                  <a:srgbClr val="FFFFFF"/>
                </a:solidFill>
                <a:latin typeface="Abhaya Libre"/>
                <a:ea typeface="Abhaya Libre"/>
                <a:cs typeface="Abhaya Libre"/>
                <a:sym typeface="Abhaya Libre"/>
              </a:endParaRPr>
            </a:p>
          </p:txBody>
        </p:sp>
        <p:sp>
          <p:nvSpPr>
            <p:cNvPr id="35" name="TextBox 35"/>
            <p:cNvSpPr txBox="1"/>
            <p:nvPr/>
          </p:nvSpPr>
          <p:spPr>
            <a:xfrm>
              <a:off x="14688498" y="6271527"/>
              <a:ext cx="2695332" cy="1538882"/>
            </a:xfrm>
            <a:prstGeom prst="rect">
              <a:avLst/>
            </a:prstGeom>
          </p:spPr>
          <p:txBody>
            <a:bodyPr lIns="0" tIns="0" rIns="0" bIns="0" rtlCol="0" anchor="t">
              <a:spAutoFit/>
            </a:bodyPr>
            <a:lstStyle/>
            <a:p>
              <a:pPr algn="ctr">
                <a:lnSpc>
                  <a:spcPts val="2987"/>
                </a:lnSpc>
              </a:pPr>
              <a:r>
                <a:rPr lang="it-IT" sz="2489" dirty="0">
                  <a:solidFill>
                    <a:srgbClr val="FFFFFF"/>
                  </a:solidFill>
                  <a:latin typeface="Abhaya Libre"/>
                  <a:ea typeface="Abhaya Libre"/>
                  <a:cs typeface="Abhaya Libre"/>
                  <a:sym typeface="Abhaya Libre"/>
                </a:rPr>
                <a:t>Raggiunto tra Parlamento e Consiglio</a:t>
              </a:r>
              <a:endParaRPr lang="en-US" sz="2489" dirty="0">
                <a:solidFill>
                  <a:srgbClr val="FFFFFF"/>
                </a:solidFill>
                <a:latin typeface="Abhaya Libre"/>
                <a:ea typeface="Abhaya Libre"/>
                <a:cs typeface="Abhaya Libre"/>
                <a:sym typeface="Abhaya Libre"/>
              </a:endParaRPr>
            </a:p>
          </p:txBody>
        </p:sp>
        <p:sp>
          <p:nvSpPr>
            <p:cNvPr id="36" name="TextBox 36"/>
            <p:cNvSpPr txBox="1"/>
            <p:nvPr/>
          </p:nvSpPr>
          <p:spPr>
            <a:xfrm>
              <a:off x="19459120" y="7979578"/>
              <a:ext cx="2967761" cy="1538882"/>
            </a:xfrm>
            <a:prstGeom prst="rect">
              <a:avLst/>
            </a:prstGeom>
          </p:spPr>
          <p:txBody>
            <a:bodyPr lIns="0" tIns="0" rIns="0" bIns="0" rtlCol="0" anchor="t">
              <a:spAutoFit/>
            </a:bodyPr>
            <a:lstStyle/>
            <a:p>
              <a:pPr algn="ctr">
                <a:lnSpc>
                  <a:spcPts val="2987"/>
                </a:lnSpc>
              </a:pPr>
              <a:r>
                <a:rPr lang="en-US" sz="2489" dirty="0" err="1">
                  <a:solidFill>
                    <a:srgbClr val="FFFFFF"/>
                  </a:solidFill>
                  <a:latin typeface="Abhaya Libre"/>
                  <a:ea typeface="Abhaya Libre"/>
                  <a:cs typeface="Abhaya Libre"/>
                  <a:sym typeface="Abhaya Libre"/>
                </a:rPr>
                <a:t>Diventa</a:t>
              </a:r>
              <a:r>
                <a:rPr lang="en-US" sz="2489" dirty="0">
                  <a:solidFill>
                    <a:srgbClr val="FFFFFF"/>
                  </a:solidFill>
                  <a:latin typeface="Abhaya Libre"/>
                  <a:ea typeface="Abhaya Libre"/>
                  <a:cs typeface="Abhaya Libre"/>
                  <a:sym typeface="Abhaya Libre"/>
                </a:rPr>
                <a:t> </a:t>
              </a:r>
              <a:r>
                <a:rPr lang="en-US" sz="2489" dirty="0" err="1">
                  <a:solidFill>
                    <a:srgbClr val="FFFFFF"/>
                  </a:solidFill>
                  <a:latin typeface="Abhaya Libre"/>
                  <a:ea typeface="Abhaya Libre"/>
                  <a:cs typeface="Abhaya Libre"/>
                  <a:sym typeface="Abhaya Libre"/>
                </a:rPr>
                <a:t>ufficialmentelegge</a:t>
              </a:r>
              <a:r>
                <a:rPr lang="en-US" sz="2489" dirty="0">
                  <a:solidFill>
                    <a:srgbClr val="FFFFFF"/>
                  </a:solidFill>
                  <a:latin typeface="Abhaya Libre"/>
                  <a:ea typeface="Abhaya Libre"/>
                  <a:cs typeface="Abhaya Libre"/>
                  <a:sym typeface="Abhaya Libre"/>
                </a:rPr>
                <a:t> </a:t>
              </a:r>
              <a:r>
                <a:rPr lang="en-US" sz="2489" dirty="0" err="1">
                  <a:solidFill>
                    <a:srgbClr val="FFFFFF"/>
                  </a:solidFill>
                  <a:latin typeface="Abhaya Libre"/>
                  <a:ea typeface="Abhaya Libre"/>
                  <a:cs typeface="Abhaya Libre"/>
                  <a:sym typeface="Abhaya Libre"/>
                </a:rPr>
                <a:t>dell'UE</a:t>
              </a:r>
              <a:endParaRPr lang="en-US" sz="2489" dirty="0">
                <a:solidFill>
                  <a:srgbClr val="FFFFFF"/>
                </a:solidFill>
                <a:latin typeface="Abhaya Libre"/>
                <a:ea typeface="Abhaya Libre"/>
                <a:cs typeface="Abhaya Libre"/>
                <a:sym typeface="Abhaya Libre"/>
              </a:endParaRPr>
            </a:p>
          </p:txBody>
        </p:sp>
      </p:grpSp>
      <p:sp>
        <p:nvSpPr>
          <p:cNvPr id="37" name="Freeform 37"/>
          <p:cNvSpPr/>
          <p:nvPr/>
        </p:nvSpPr>
        <p:spPr>
          <a:xfrm>
            <a:off x="16271549" y="182389"/>
            <a:ext cx="2167631" cy="2325370"/>
          </a:xfrm>
          <a:custGeom>
            <a:avLst/>
            <a:gdLst/>
            <a:ahLst/>
            <a:cxnLst/>
            <a:rect l="l" t="t" r="r" b="b"/>
            <a:pathLst>
              <a:path w="2167631" h="2325370">
                <a:moveTo>
                  <a:pt x="0" y="0"/>
                </a:moveTo>
                <a:lnTo>
                  <a:pt x="2167631" y="0"/>
                </a:lnTo>
                <a:lnTo>
                  <a:pt x="2167631" y="2325370"/>
                </a:lnTo>
                <a:lnTo>
                  <a:pt x="0" y="2325370"/>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46608" y="-357908"/>
            <a:ext cx="2773052" cy="3217980"/>
          </a:xfrm>
          <a:custGeom>
            <a:avLst/>
            <a:gdLst/>
            <a:ahLst/>
            <a:cxnLst/>
            <a:rect l="l" t="t" r="r" b="b"/>
            <a:pathLst>
              <a:path w="2773052" h="3217980">
                <a:moveTo>
                  <a:pt x="0" y="0"/>
                </a:moveTo>
                <a:lnTo>
                  <a:pt x="2773052" y="0"/>
                </a:lnTo>
                <a:lnTo>
                  <a:pt x="2773052" y="3217980"/>
                </a:lnTo>
                <a:lnTo>
                  <a:pt x="0" y="3217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6271549" y="182389"/>
            <a:ext cx="2167631" cy="2325370"/>
          </a:xfrm>
          <a:custGeom>
            <a:avLst/>
            <a:gdLst/>
            <a:ahLst/>
            <a:cxnLst/>
            <a:rect l="l" t="t" r="r" b="b"/>
            <a:pathLst>
              <a:path w="2167631" h="2325370">
                <a:moveTo>
                  <a:pt x="0" y="0"/>
                </a:moveTo>
                <a:lnTo>
                  <a:pt x="2167631" y="0"/>
                </a:lnTo>
                <a:lnTo>
                  <a:pt x="2167631" y="2325370"/>
                </a:lnTo>
                <a:lnTo>
                  <a:pt x="0" y="23253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grpSp>
        <p:nvGrpSpPr>
          <p:cNvPr id="5" name="Group 5"/>
          <p:cNvGrpSpPr/>
          <p:nvPr/>
        </p:nvGrpSpPr>
        <p:grpSpPr>
          <a:xfrm>
            <a:off x="1862350" y="2372973"/>
            <a:ext cx="3502200" cy="1603886"/>
            <a:chOff x="0" y="0"/>
            <a:chExt cx="4669600" cy="2138514"/>
          </a:xfrm>
        </p:grpSpPr>
        <p:sp>
          <p:nvSpPr>
            <p:cNvPr id="6" name="Freeform 6"/>
            <p:cNvSpPr/>
            <p:nvPr/>
          </p:nvSpPr>
          <p:spPr>
            <a:xfrm>
              <a:off x="0" y="0"/>
              <a:ext cx="4669663" cy="2138567"/>
            </a:xfrm>
            <a:custGeom>
              <a:avLst/>
              <a:gdLst/>
              <a:ahLst/>
              <a:cxnLst/>
              <a:rect l="l" t="t" r="r" b="b"/>
              <a:pathLst>
                <a:path w="4669663" h="2138567">
                  <a:moveTo>
                    <a:pt x="0" y="0"/>
                  </a:moveTo>
                  <a:lnTo>
                    <a:pt x="4669663" y="0"/>
                  </a:lnTo>
                  <a:lnTo>
                    <a:pt x="4669663" y="2138567"/>
                  </a:lnTo>
                  <a:lnTo>
                    <a:pt x="0" y="2138567"/>
                  </a:lnTo>
                </a:path>
              </a:pathLst>
            </a:custGeom>
            <a:solidFill>
              <a:srgbClr val="FFCC00"/>
            </a:solidFill>
          </p:spPr>
          <p:txBody>
            <a:bodyPr/>
            <a:lstStyle/>
            <a:p>
              <a:endParaRPr lang="es-ES"/>
            </a:p>
          </p:txBody>
        </p:sp>
        <p:sp>
          <p:nvSpPr>
            <p:cNvPr id="7" name="TextBox 7"/>
            <p:cNvSpPr txBox="1"/>
            <p:nvPr/>
          </p:nvSpPr>
          <p:spPr>
            <a:xfrm>
              <a:off x="0" y="-19050"/>
              <a:ext cx="4669600" cy="2157564"/>
            </a:xfrm>
            <a:prstGeom prst="rect">
              <a:avLst/>
            </a:prstGeom>
          </p:spPr>
          <p:txBody>
            <a:bodyPr lIns="50800" tIns="50800" rIns="50800" bIns="50800" rtlCol="0" anchor="ctr"/>
            <a:lstStyle/>
            <a:p>
              <a:pPr algn="ctr">
                <a:lnSpc>
                  <a:spcPts val="3600"/>
                </a:lnSpc>
              </a:pPr>
              <a:r>
                <a:rPr lang="en-US" sz="3000" b="1" dirty="0" err="1">
                  <a:solidFill>
                    <a:srgbClr val="080A78"/>
                  </a:solidFill>
                  <a:latin typeface="Arimo Bold"/>
                  <a:ea typeface="Arimo Bold"/>
                  <a:cs typeface="Arimo Bold"/>
                  <a:sym typeface="Arimo Bold"/>
                </a:rPr>
                <a:t>Procedura</a:t>
              </a:r>
              <a:r>
                <a:rPr lang="en-US" sz="3000" b="1" dirty="0">
                  <a:solidFill>
                    <a:srgbClr val="080A78"/>
                  </a:solidFill>
                  <a:latin typeface="Arimo Bold"/>
                  <a:ea typeface="Arimo Bold"/>
                  <a:cs typeface="Arimo Bold"/>
                  <a:sym typeface="Arimo Bold"/>
                </a:rPr>
                <a:t> </a:t>
              </a:r>
              <a:r>
                <a:rPr lang="en-US" sz="3000" b="1" dirty="0" err="1">
                  <a:solidFill>
                    <a:srgbClr val="080A78"/>
                  </a:solidFill>
                  <a:latin typeface="Arimo Bold"/>
                  <a:ea typeface="Arimo Bold"/>
                  <a:cs typeface="Arimo Bold"/>
                  <a:sym typeface="Arimo Bold"/>
                </a:rPr>
                <a:t>legislativa</a:t>
              </a:r>
              <a:r>
                <a:rPr lang="en-US" sz="3000" b="1" dirty="0">
                  <a:solidFill>
                    <a:srgbClr val="080A78"/>
                  </a:solidFill>
                  <a:latin typeface="Arimo Bold"/>
                  <a:ea typeface="Arimo Bold"/>
                  <a:cs typeface="Arimo Bold"/>
                  <a:sym typeface="Arimo Bold"/>
                </a:rPr>
                <a:t> </a:t>
              </a:r>
              <a:r>
                <a:rPr lang="en-US" sz="3000" b="1" dirty="0" err="1">
                  <a:solidFill>
                    <a:srgbClr val="080A78"/>
                  </a:solidFill>
                  <a:latin typeface="Arimo Bold"/>
                  <a:ea typeface="Arimo Bold"/>
                  <a:cs typeface="Arimo Bold"/>
                  <a:sym typeface="Arimo Bold"/>
                </a:rPr>
                <a:t>ordinaria</a:t>
              </a:r>
              <a:endParaRPr lang="en-US" sz="3000" b="1" dirty="0">
                <a:solidFill>
                  <a:srgbClr val="080A78"/>
                </a:solidFill>
                <a:latin typeface="Arimo Bold"/>
                <a:ea typeface="Arimo Bold"/>
                <a:cs typeface="Arimo Bold"/>
                <a:sym typeface="Arimo Bold"/>
              </a:endParaRPr>
            </a:p>
          </p:txBody>
        </p:sp>
      </p:grpSp>
      <p:grpSp>
        <p:nvGrpSpPr>
          <p:cNvPr id="8" name="Group 8"/>
          <p:cNvGrpSpPr/>
          <p:nvPr/>
        </p:nvGrpSpPr>
        <p:grpSpPr>
          <a:xfrm>
            <a:off x="7394256" y="7549982"/>
            <a:ext cx="3832875" cy="1437027"/>
            <a:chOff x="0" y="0"/>
            <a:chExt cx="5110500" cy="1916036"/>
          </a:xfrm>
        </p:grpSpPr>
        <p:sp>
          <p:nvSpPr>
            <p:cNvPr id="9" name="Freeform 9"/>
            <p:cNvSpPr/>
            <p:nvPr/>
          </p:nvSpPr>
          <p:spPr>
            <a:xfrm>
              <a:off x="0" y="0"/>
              <a:ext cx="5110563" cy="1916088"/>
            </a:xfrm>
            <a:custGeom>
              <a:avLst/>
              <a:gdLst/>
              <a:ahLst/>
              <a:cxnLst/>
              <a:rect l="l" t="t" r="r" b="b"/>
              <a:pathLst>
                <a:path w="5110563" h="1916088">
                  <a:moveTo>
                    <a:pt x="0" y="0"/>
                  </a:moveTo>
                  <a:lnTo>
                    <a:pt x="5110563" y="0"/>
                  </a:lnTo>
                  <a:lnTo>
                    <a:pt x="5110563" y="1916088"/>
                  </a:lnTo>
                  <a:lnTo>
                    <a:pt x="0" y="1916088"/>
                  </a:lnTo>
                </a:path>
              </a:pathLst>
            </a:custGeom>
            <a:solidFill>
              <a:srgbClr val="FFCC00"/>
            </a:solidFill>
          </p:spPr>
          <p:txBody>
            <a:bodyPr/>
            <a:lstStyle/>
            <a:p>
              <a:endParaRPr lang="es-ES"/>
            </a:p>
          </p:txBody>
        </p:sp>
        <p:sp>
          <p:nvSpPr>
            <p:cNvPr id="10" name="TextBox 10"/>
            <p:cNvSpPr txBox="1"/>
            <p:nvPr/>
          </p:nvSpPr>
          <p:spPr>
            <a:xfrm>
              <a:off x="0" y="-19050"/>
              <a:ext cx="5110500" cy="1935086"/>
            </a:xfrm>
            <a:prstGeom prst="rect">
              <a:avLst/>
            </a:prstGeom>
          </p:spPr>
          <p:txBody>
            <a:bodyPr lIns="50800" tIns="50800" rIns="50800" bIns="50800" rtlCol="0" anchor="ctr"/>
            <a:lstStyle/>
            <a:p>
              <a:pPr algn="ctr">
                <a:lnSpc>
                  <a:spcPts val="3600"/>
                </a:lnSpc>
              </a:pPr>
              <a:r>
                <a:rPr lang="en-US" sz="3000" b="1" dirty="0" err="1">
                  <a:solidFill>
                    <a:srgbClr val="080A78"/>
                  </a:solidFill>
                  <a:latin typeface="Arimo Bold"/>
                  <a:ea typeface="Arimo Bold"/>
                  <a:cs typeface="Arimo Bold"/>
                  <a:sym typeface="Arimo Bold"/>
                </a:rPr>
                <a:t>Procedura</a:t>
              </a:r>
              <a:r>
                <a:rPr lang="en-US" sz="3000" b="1" dirty="0">
                  <a:solidFill>
                    <a:srgbClr val="080A78"/>
                  </a:solidFill>
                  <a:latin typeface="Arimo Bold"/>
                  <a:ea typeface="Arimo Bold"/>
                  <a:cs typeface="Arimo Bold"/>
                  <a:sym typeface="Arimo Bold"/>
                </a:rPr>
                <a:t> di </a:t>
              </a:r>
              <a:r>
                <a:rPr lang="en-US" sz="3000" b="1" dirty="0" err="1">
                  <a:solidFill>
                    <a:srgbClr val="080A78"/>
                  </a:solidFill>
                  <a:latin typeface="Arimo Bold"/>
                  <a:ea typeface="Arimo Bold"/>
                  <a:cs typeface="Arimo Bold"/>
                  <a:sym typeface="Arimo Bold"/>
                </a:rPr>
                <a:t>consultazione</a:t>
              </a:r>
              <a:endParaRPr lang="en-US" sz="3000" b="1" dirty="0">
                <a:solidFill>
                  <a:srgbClr val="080A78"/>
                </a:solidFill>
                <a:latin typeface="Arimo Bold"/>
                <a:ea typeface="Arimo Bold"/>
                <a:cs typeface="Arimo Bold"/>
                <a:sym typeface="Arimo Bold"/>
              </a:endParaRPr>
            </a:p>
          </p:txBody>
        </p:sp>
      </p:grpSp>
      <p:grpSp>
        <p:nvGrpSpPr>
          <p:cNvPr id="11" name="Group 11"/>
          <p:cNvGrpSpPr/>
          <p:nvPr/>
        </p:nvGrpSpPr>
        <p:grpSpPr>
          <a:xfrm>
            <a:off x="12922292" y="2616523"/>
            <a:ext cx="3832875" cy="1116787"/>
            <a:chOff x="0" y="0"/>
            <a:chExt cx="5110500" cy="1489049"/>
          </a:xfrm>
        </p:grpSpPr>
        <p:sp>
          <p:nvSpPr>
            <p:cNvPr id="12" name="Freeform 12"/>
            <p:cNvSpPr/>
            <p:nvPr/>
          </p:nvSpPr>
          <p:spPr>
            <a:xfrm>
              <a:off x="0" y="0"/>
              <a:ext cx="5110563" cy="1489101"/>
            </a:xfrm>
            <a:custGeom>
              <a:avLst/>
              <a:gdLst/>
              <a:ahLst/>
              <a:cxnLst/>
              <a:rect l="l" t="t" r="r" b="b"/>
              <a:pathLst>
                <a:path w="5110563" h="1489101">
                  <a:moveTo>
                    <a:pt x="0" y="0"/>
                  </a:moveTo>
                  <a:lnTo>
                    <a:pt x="5110563" y="0"/>
                  </a:lnTo>
                  <a:lnTo>
                    <a:pt x="5110563" y="1489101"/>
                  </a:lnTo>
                  <a:lnTo>
                    <a:pt x="0" y="1489101"/>
                  </a:lnTo>
                </a:path>
              </a:pathLst>
            </a:custGeom>
            <a:solidFill>
              <a:srgbClr val="FFCC00"/>
            </a:solidFill>
          </p:spPr>
          <p:txBody>
            <a:bodyPr/>
            <a:lstStyle/>
            <a:p>
              <a:endParaRPr lang="es-ES"/>
            </a:p>
          </p:txBody>
        </p:sp>
        <p:sp>
          <p:nvSpPr>
            <p:cNvPr id="13" name="TextBox 13"/>
            <p:cNvSpPr txBox="1"/>
            <p:nvPr/>
          </p:nvSpPr>
          <p:spPr>
            <a:xfrm>
              <a:off x="0" y="-9525"/>
              <a:ext cx="5110500" cy="1498574"/>
            </a:xfrm>
            <a:prstGeom prst="rect">
              <a:avLst/>
            </a:prstGeom>
          </p:spPr>
          <p:txBody>
            <a:bodyPr lIns="50800" tIns="50800" rIns="50800" bIns="50800" rtlCol="0" anchor="ctr"/>
            <a:lstStyle/>
            <a:p>
              <a:pPr algn="ctr">
                <a:lnSpc>
                  <a:spcPts val="360"/>
                </a:lnSpc>
              </a:pPr>
              <a:endParaRPr dirty="0"/>
            </a:p>
            <a:p>
              <a:pPr algn="ctr">
                <a:lnSpc>
                  <a:spcPts val="3600"/>
                </a:lnSpc>
              </a:pPr>
              <a:r>
                <a:rPr lang="en-US" sz="3000" b="1" dirty="0" err="1">
                  <a:solidFill>
                    <a:srgbClr val="080A78"/>
                  </a:solidFill>
                  <a:latin typeface="Arimo Bold"/>
                  <a:ea typeface="Arimo Bold"/>
                  <a:cs typeface="Arimo Bold"/>
                  <a:sym typeface="Arimo Bold"/>
                </a:rPr>
                <a:t>Procedura</a:t>
              </a:r>
              <a:r>
                <a:rPr lang="en-US" sz="3000" b="1" dirty="0">
                  <a:solidFill>
                    <a:srgbClr val="080A78"/>
                  </a:solidFill>
                  <a:latin typeface="Arimo Bold"/>
                  <a:ea typeface="Arimo Bold"/>
                  <a:cs typeface="Arimo Bold"/>
                  <a:sym typeface="Arimo Bold"/>
                </a:rPr>
                <a:t> di </a:t>
              </a:r>
              <a:r>
                <a:rPr lang="en-US" sz="3000" b="1" dirty="0" err="1">
                  <a:solidFill>
                    <a:srgbClr val="080A78"/>
                  </a:solidFill>
                  <a:latin typeface="Arimo Bold"/>
                  <a:ea typeface="Arimo Bold"/>
                  <a:cs typeface="Arimo Bold"/>
                  <a:sym typeface="Arimo Bold"/>
                </a:rPr>
                <a:t>consenso</a:t>
              </a:r>
              <a:endParaRPr lang="en-US" sz="3000" b="1" dirty="0">
                <a:solidFill>
                  <a:srgbClr val="080A78"/>
                </a:solidFill>
                <a:latin typeface="Arimo Bold"/>
                <a:ea typeface="Arimo Bold"/>
                <a:cs typeface="Arimo Bold"/>
                <a:sym typeface="Arimo Bold"/>
              </a:endParaRPr>
            </a:p>
          </p:txBody>
        </p:sp>
      </p:grpSp>
      <p:sp>
        <p:nvSpPr>
          <p:cNvPr id="14" name="Freeform 14"/>
          <p:cNvSpPr/>
          <p:nvPr/>
        </p:nvSpPr>
        <p:spPr>
          <a:xfrm>
            <a:off x="525653" y="4508922"/>
            <a:ext cx="6175594" cy="4346075"/>
          </a:xfrm>
          <a:custGeom>
            <a:avLst/>
            <a:gdLst/>
            <a:ahLst/>
            <a:cxnLst/>
            <a:rect l="l" t="t" r="r" b="b"/>
            <a:pathLst>
              <a:path w="6175594" h="4346075">
                <a:moveTo>
                  <a:pt x="0" y="0"/>
                </a:moveTo>
                <a:lnTo>
                  <a:pt x="6175594" y="0"/>
                </a:lnTo>
                <a:lnTo>
                  <a:pt x="6175594" y="4346074"/>
                </a:lnTo>
                <a:lnTo>
                  <a:pt x="0" y="4346074"/>
                </a:lnTo>
                <a:lnTo>
                  <a:pt x="0" y="0"/>
                </a:lnTo>
                <a:close/>
              </a:path>
            </a:pathLst>
          </a:custGeom>
          <a:blipFill>
            <a:blip r:embed="rId8">
              <a:alphaModFix amt="28000"/>
            </a:blip>
            <a:stretch>
              <a:fillRect/>
            </a:stretch>
          </a:blipFill>
        </p:spPr>
        <p:txBody>
          <a:bodyPr/>
          <a:lstStyle/>
          <a:p>
            <a:endParaRPr lang="es-ES"/>
          </a:p>
        </p:txBody>
      </p:sp>
      <p:sp>
        <p:nvSpPr>
          <p:cNvPr id="15" name="TextBox 15"/>
          <p:cNvSpPr txBox="1"/>
          <p:nvPr/>
        </p:nvSpPr>
        <p:spPr>
          <a:xfrm>
            <a:off x="6664915" y="2215585"/>
            <a:ext cx="5370370" cy="5232202"/>
          </a:xfrm>
          <a:prstGeom prst="rect">
            <a:avLst/>
          </a:prstGeom>
        </p:spPr>
        <p:txBody>
          <a:bodyPr wrap="square" lIns="0" tIns="0" rIns="0" bIns="0" rtlCol="0" anchor="t">
            <a:spAutoFit/>
          </a:bodyPr>
          <a:lstStyle/>
          <a:p>
            <a:pPr algn="just">
              <a:lnSpc>
                <a:spcPts val="3359"/>
              </a:lnSpc>
            </a:pPr>
            <a:r>
              <a:rPr lang="it-IT" sz="2799" dirty="0">
                <a:solidFill>
                  <a:srgbClr val="FFFFFF"/>
                </a:solidFill>
                <a:latin typeface="Abhaya Libre"/>
                <a:ea typeface="Abhaya Libre"/>
                <a:cs typeface="Abhaya Libre"/>
                <a:sym typeface="Abhaya Libre"/>
              </a:rPr>
              <a:t>In alcune aree politiche, come la tassazione, il diritto della concorrenza o l'agricoltura, l'UE utilizza un metodo diverso, in cui il Parlamento europeo esprime il proprio parere, ma l'ultima parola spetta al Consiglio dell'</a:t>
            </a:r>
            <a:r>
              <a:rPr lang="it-IT" sz="2799" dirty="0" err="1">
                <a:solidFill>
                  <a:srgbClr val="FFFFFF"/>
                </a:solidFill>
                <a:latin typeface="Abhaya Libre"/>
                <a:ea typeface="Abhaya Libre"/>
                <a:cs typeface="Abhaya Libre"/>
                <a:sym typeface="Abhaya Libre"/>
              </a:rPr>
              <a:t>UE.Sebbene</a:t>
            </a:r>
            <a:r>
              <a:rPr lang="it-IT" sz="2799" dirty="0">
                <a:solidFill>
                  <a:srgbClr val="FFFFFF"/>
                </a:solidFill>
                <a:latin typeface="Abhaya Libre"/>
                <a:ea typeface="Abhaya Libre"/>
                <a:cs typeface="Abhaya Libre"/>
                <a:sym typeface="Abhaya Libre"/>
              </a:rPr>
              <a:t> il ruolo del Parlamento sia consultivo, esso consente comunque il contributo dei rappresentanti dei cittadini prima che le decisioni vengano finalizzate.</a:t>
            </a:r>
            <a:endParaRPr lang="en-US" sz="2799" dirty="0">
              <a:solidFill>
                <a:srgbClr val="FFFFFF"/>
              </a:solidFill>
              <a:latin typeface="Abhaya Libre"/>
              <a:ea typeface="Abhaya Libre"/>
              <a:cs typeface="Abhaya Libre"/>
              <a:sym typeface="Abhaya Libre"/>
            </a:endParaRPr>
          </a:p>
        </p:txBody>
      </p:sp>
      <p:sp>
        <p:nvSpPr>
          <p:cNvPr id="16" name="TextBox 16"/>
          <p:cNvSpPr txBox="1"/>
          <p:nvPr/>
        </p:nvSpPr>
        <p:spPr>
          <a:xfrm>
            <a:off x="12573739" y="4395385"/>
            <a:ext cx="4648576" cy="5232202"/>
          </a:xfrm>
          <a:prstGeom prst="rect">
            <a:avLst/>
          </a:prstGeom>
        </p:spPr>
        <p:txBody>
          <a:bodyPr lIns="0" tIns="0" rIns="0" bIns="0" rtlCol="0" anchor="t">
            <a:spAutoFit/>
          </a:bodyPr>
          <a:lstStyle/>
          <a:p>
            <a:pPr algn="just">
              <a:lnSpc>
                <a:spcPts val="3359"/>
              </a:lnSpc>
            </a:pPr>
            <a:r>
              <a:rPr lang="it-IT" sz="2799" dirty="0">
                <a:solidFill>
                  <a:srgbClr val="FFFFFF"/>
                </a:solidFill>
                <a:latin typeface="Abhaya Libre"/>
                <a:ea typeface="Abhaya Libre"/>
                <a:cs typeface="Abhaya Libre"/>
                <a:sym typeface="Abhaya Libre"/>
              </a:rPr>
              <a:t>Utilizzato per questioni molto delicate come gli accordi internazionali o l'ammissione di nuovi Stati membri. In questo processo, il Parlamento europeo deve dare il suo consenso, ma non può proporre </a:t>
            </a:r>
            <a:r>
              <a:rPr lang="it-IT" sz="2799" dirty="0" err="1">
                <a:solidFill>
                  <a:srgbClr val="FFFFFF"/>
                </a:solidFill>
                <a:latin typeface="Abhaya Libre"/>
                <a:ea typeface="Abhaya Libre"/>
                <a:cs typeface="Abhaya Libre"/>
                <a:sym typeface="Abhaya Libre"/>
              </a:rPr>
              <a:t>emendamenti.Ciò</a:t>
            </a:r>
            <a:r>
              <a:rPr lang="it-IT" sz="2799" dirty="0">
                <a:solidFill>
                  <a:srgbClr val="FFFFFF"/>
                </a:solidFill>
                <a:latin typeface="Abhaya Libre"/>
                <a:ea typeface="Abhaya Libre"/>
                <a:cs typeface="Abhaya Libre"/>
                <a:sym typeface="Abhaya Libre"/>
              </a:rPr>
              <a:t> conferisce al Parlamento un'influenza significativa, consentendo al contempo un rapido processo decisionale in aree critiche.</a:t>
            </a:r>
            <a:endParaRPr lang="en-US" sz="2799" dirty="0">
              <a:solidFill>
                <a:srgbClr val="FFFFFF"/>
              </a:solidFill>
              <a:latin typeface="Abhaya Libre"/>
              <a:ea typeface="Abhaya Libre"/>
              <a:cs typeface="Abhaya Libre"/>
              <a:sym typeface="Abhaya Libre"/>
            </a:endParaRPr>
          </a:p>
        </p:txBody>
      </p:sp>
      <p:sp>
        <p:nvSpPr>
          <p:cNvPr id="17" name="Freeform 17"/>
          <p:cNvSpPr/>
          <p:nvPr/>
        </p:nvSpPr>
        <p:spPr>
          <a:xfrm>
            <a:off x="6338848" y="2203872"/>
            <a:ext cx="6175594" cy="4346075"/>
          </a:xfrm>
          <a:custGeom>
            <a:avLst/>
            <a:gdLst/>
            <a:ahLst/>
            <a:cxnLst/>
            <a:rect l="l" t="t" r="r" b="b"/>
            <a:pathLst>
              <a:path w="6175594" h="4346075">
                <a:moveTo>
                  <a:pt x="0" y="0"/>
                </a:moveTo>
                <a:lnTo>
                  <a:pt x="6175594" y="0"/>
                </a:lnTo>
                <a:lnTo>
                  <a:pt x="6175594" y="4346074"/>
                </a:lnTo>
                <a:lnTo>
                  <a:pt x="0" y="4346074"/>
                </a:lnTo>
                <a:lnTo>
                  <a:pt x="0" y="0"/>
                </a:lnTo>
                <a:close/>
              </a:path>
            </a:pathLst>
          </a:custGeom>
          <a:blipFill>
            <a:blip r:embed="rId8">
              <a:alphaModFix amt="28000"/>
            </a:blip>
            <a:stretch>
              <a:fillRect/>
            </a:stretch>
          </a:blipFill>
        </p:spPr>
        <p:txBody>
          <a:bodyPr/>
          <a:lstStyle/>
          <a:p>
            <a:endParaRPr lang="es-ES"/>
          </a:p>
        </p:txBody>
      </p:sp>
      <p:sp>
        <p:nvSpPr>
          <p:cNvPr id="18" name="Freeform 18"/>
          <p:cNvSpPr/>
          <p:nvPr/>
        </p:nvSpPr>
        <p:spPr>
          <a:xfrm>
            <a:off x="11709172" y="3976859"/>
            <a:ext cx="6175594" cy="4346075"/>
          </a:xfrm>
          <a:custGeom>
            <a:avLst/>
            <a:gdLst/>
            <a:ahLst/>
            <a:cxnLst/>
            <a:rect l="l" t="t" r="r" b="b"/>
            <a:pathLst>
              <a:path w="6175594" h="4346075">
                <a:moveTo>
                  <a:pt x="0" y="0"/>
                </a:moveTo>
                <a:lnTo>
                  <a:pt x="6175594" y="0"/>
                </a:lnTo>
                <a:lnTo>
                  <a:pt x="6175594" y="4346075"/>
                </a:lnTo>
                <a:lnTo>
                  <a:pt x="0" y="4346075"/>
                </a:lnTo>
                <a:lnTo>
                  <a:pt x="0" y="0"/>
                </a:lnTo>
                <a:close/>
              </a:path>
            </a:pathLst>
          </a:custGeom>
          <a:blipFill>
            <a:blip r:embed="rId8">
              <a:alphaModFix amt="28000"/>
            </a:blip>
            <a:stretch>
              <a:fillRect/>
            </a:stretch>
          </a:blipFill>
        </p:spPr>
        <p:txBody>
          <a:bodyPr/>
          <a:lstStyle/>
          <a:p>
            <a:endParaRPr lang="es-ES"/>
          </a:p>
        </p:txBody>
      </p:sp>
      <p:sp>
        <p:nvSpPr>
          <p:cNvPr id="19" name="TextBox 19"/>
          <p:cNvSpPr txBox="1"/>
          <p:nvPr/>
        </p:nvSpPr>
        <p:spPr>
          <a:xfrm>
            <a:off x="1121298" y="4367384"/>
            <a:ext cx="4984305" cy="5232202"/>
          </a:xfrm>
          <a:prstGeom prst="rect">
            <a:avLst/>
          </a:prstGeom>
        </p:spPr>
        <p:txBody>
          <a:bodyPr lIns="0" tIns="0" rIns="0" bIns="0" rtlCol="0" anchor="t">
            <a:spAutoFit/>
          </a:bodyPr>
          <a:lstStyle/>
          <a:p>
            <a:pPr algn="just">
              <a:lnSpc>
                <a:spcPts val="3359"/>
              </a:lnSpc>
            </a:pPr>
            <a:r>
              <a:rPr lang="it-IT" sz="2799" dirty="0">
                <a:solidFill>
                  <a:srgbClr val="FFFFFF"/>
                </a:solidFill>
                <a:latin typeface="Abhaya Libre"/>
                <a:ea typeface="Abhaya Libre"/>
                <a:cs typeface="Abhaya Libre"/>
                <a:sym typeface="Abhaya Libre"/>
              </a:rPr>
              <a:t>Il metodo più comune per approvare le leggi dell'UE. In questo processo, sia il Parlamento europeo che il Consiglio dell'UE devono approvare una proposta di legge, con la possibilità di emendamenti da entrambe le </a:t>
            </a:r>
            <a:r>
              <a:rPr lang="it-IT" sz="2799" dirty="0" err="1">
                <a:solidFill>
                  <a:srgbClr val="FFFFFF"/>
                </a:solidFill>
                <a:latin typeface="Abhaya Libre"/>
                <a:ea typeface="Abhaya Libre"/>
                <a:cs typeface="Abhaya Libre"/>
                <a:sym typeface="Abhaya Libre"/>
              </a:rPr>
              <a:t>parti.Questo</a:t>
            </a:r>
            <a:r>
              <a:rPr lang="it-IT" sz="2799" dirty="0">
                <a:solidFill>
                  <a:srgbClr val="FFFFFF"/>
                </a:solidFill>
                <a:latin typeface="Abhaya Libre"/>
                <a:ea typeface="Abhaya Libre"/>
                <a:cs typeface="Abhaya Libre"/>
                <a:sym typeface="Abhaya Libre"/>
              </a:rPr>
              <a:t> processo garantisce che la legislazione dell'UE tenga conto degli interessi sia dei cittadini dell'UE che dei governi nazionali.</a:t>
            </a:r>
            <a:endParaRPr lang="en-US" sz="2799" dirty="0">
              <a:solidFill>
                <a:srgbClr val="FFFFFF"/>
              </a:solidFill>
              <a:latin typeface="Abhaya Libre"/>
              <a:ea typeface="Abhaya Libre"/>
              <a:cs typeface="Abhaya Libre"/>
              <a:sym typeface="Abhaya Libre"/>
            </a:endParaRPr>
          </a:p>
        </p:txBody>
      </p:sp>
      <p:sp>
        <p:nvSpPr>
          <p:cNvPr id="20" name="TextBox 20"/>
          <p:cNvSpPr txBox="1"/>
          <p:nvPr/>
        </p:nvSpPr>
        <p:spPr>
          <a:xfrm>
            <a:off x="1531425" y="943375"/>
            <a:ext cx="15225150" cy="1028700"/>
          </a:xfrm>
          <a:prstGeom prst="rect">
            <a:avLst/>
          </a:prstGeom>
        </p:spPr>
        <p:txBody>
          <a:bodyPr lIns="0" tIns="0" rIns="0" bIns="0" rtlCol="0" anchor="t">
            <a:spAutoFit/>
          </a:bodyPr>
          <a:lstStyle/>
          <a:p>
            <a:pPr algn="l">
              <a:lnSpc>
                <a:spcPts val="7800"/>
              </a:lnSpc>
            </a:pPr>
            <a:r>
              <a:rPr lang="en-US" sz="6500" b="1" dirty="0" err="1">
                <a:solidFill>
                  <a:srgbClr val="FFFFFF"/>
                </a:solidFill>
                <a:latin typeface="Arimo Bold"/>
                <a:ea typeface="Arimo Bold"/>
                <a:cs typeface="Arimo Bold"/>
                <a:sym typeface="Arimo Bold"/>
              </a:rPr>
              <a:t>Processi</a:t>
            </a:r>
            <a:r>
              <a:rPr lang="en-US" sz="6500" b="1" dirty="0">
                <a:solidFill>
                  <a:srgbClr val="FFFFFF"/>
                </a:solidFill>
                <a:latin typeface="Arimo Bold"/>
                <a:ea typeface="Arimo Bold"/>
                <a:cs typeface="Arimo Bold"/>
                <a:sym typeface="Arimo Bold"/>
              </a:rPr>
              <a:t> </a:t>
            </a:r>
            <a:r>
              <a:rPr lang="en-US" sz="6500" b="1" dirty="0" err="1">
                <a:solidFill>
                  <a:srgbClr val="FFFFFF"/>
                </a:solidFill>
                <a:latin typeface="Arimo Bold"/>
                <a:ea typeface="Arimo Bold"/>
                <a:cs typeface="Arimo Bold"/>
                <a:sym typeface="Arimo Bold"/>
              </a:rPr>
              <a:t>decisionali</a:t>
            </a:r>
            <a:r>
              <a:rPr lang="en-US" sz="6500" b="1" dirty="0">
                <a:solidFill>
                  <a:srgbClr val="FFFFFF"/>
                </a:solidFill>
                <a:latin typeface="Arimo Bold"/>
                <a:ea typeface="Arimo Bold"/>
                <a:cs typeface="Arimo Bold"/>
                <a:sym typeface="Arimo Bold"/>
              </a:rPr>
              <a:t> </a:t>
            </a:r>
            <a:r>
              <a:rPr lang="en-US" sz="6500" b="1" dirty="0" err="1">
                <a:solidFill>
                  <a:srgbClr val="FFFFFF"/>
                </a:solidFill>
                <a:latin typeface="Arimo Bold"/>
                <a:ea typeface="Arimo Bold"/>
                <a:cs typeface="Arimo Bold"/>
                <a:sym typeface="Arimo Bold"/>
              </a:rPr>
              <a:t>nell'UE</a:t>
            </a:r>
            <a:endParaRPr lang="en-US" sz="6500" b="1" dirty="0">
              <a:solidFill>
                <a:srgbClr val="FFFFFF"/>
              </a:solidFill>
              <a:latin typeface="Arimo Bold"/>
              <a:ea typeface="Arimo Bold"/>
              <a:cs typeface="Arimo Bold"/>
              <a:sym typeface="Arimo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1502372" y="3065516"/>
            <a:ext cx="7647480" cy="6618450"/>
          </a:xfrm>
          <a:custGeom>
            <a:avLst/>
            <a:gdLst/>
            <a:ahLst/>
            <a:cxnLst/>
            <a:rect l="l" t="t" r="r" b="b"/>
            <a:pathLst>
              <a:path w="7647480" h="6618450">
                <a:moveTo>
                  <a:pt x="0" y="0"/>
                </a:moveTo>
                <a:lnTo>
                  <a:pt x="7647480" y="0"/>
                </a:lnTo>
                <a:lnTo>
                  <a:pt x="7647480" y="6618450"/>
                </a:lnTo>
                <a:lnTo>
                  <a:pt x="0" y="66184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420678" y="4203041"/>
            <a:ext cx="10441525" cy="1077218"/>
          </a:xfrm>
          <a:prstGeom prst="rect">
            <a:avLst/>
          </a:prstGeom>
        </p:spPr>
        <p:txBody>
          <a:bodyPr lIns="0" tIns="0" rIns="0" bIns="0" rtlCol="0" anchor="t">
            <a:spAutoFit/>
          </a:bodyPr>
          <a:lstStyle/>
          <a:p>
            <a:pPr algn="ctr">
              <a:lnSpc>
                <a:spcPts val="8401"/>
              </a:lnSpc>
            </a:pPr>
            <a:r>
              <a:rPr lang="en-US" sz="7001" b="1" dirty="0" err="1">
                <a:solidFill>
                  <a:srgbClr val="FFFFFF"/>
                </a:solidFill>
                <a:latin typeface="Arimo Bold"/>
                <a:ea typeface="Arimo Bold"/>
                <a:cs typeface="Arimo Bold"/>
                <a:sym typeface="Arimo Bold"/>
              </a:rPr>
              <a:t>Valori</a:t>
            </a:r>
            <a:r>
              <a:rPr lang="en-US" sz="7001" b="1" dirty="0">
                <a:solidFill>
                  <a:srgbClr val="FFFFFF"/>
                </a:solidFill>
                <a:latin typeface="Arimo Bold"/>
                <a:ea typeface="Arimo Bold"/>
                <a:cs typeface="Arimo Bold"/>
                <a:sym typeface="Arimo Bold"/>
              </a:rPr>
              <a:t> e </a:t>
            </a:r>
            <a:r>
              <a:rPr lang="en-US" sz="7001" b="1" dirty="0" err="1">
                <a:solidFill>
                  <a:srgbClr val="FFFFFF"/>
                </a:solidFill>
                <a:latin typeface="Arimo Bold"/>
                <a:ea typeface="Arimo Bold"/>
                <a:cs typeface="Arimo Bold"/>
                <a:sym typeface="Arimo Bold"/>
              </a:rPr>
              <a:t>obiettivi</a:t>
            </a:r>
            <a:r>
              <a:rPr lang="en-US" sz="7001" b="1" dirty="0">
                <a:solidFill>
                  <a:srgbClr val="FFFFFF"/>
                </a:solidFill>
                <a:latin typeface="Arimo Bold"/>
                <a:ea typeface="Arimo Bold"/>
                <a:cs typeface="Arimo Bold"/>
                <a:sym typeface="Arimo Bold"/>
              </a:rPr>
              <a:t> </a:t>
            </a:r>
            <a:r>
              <a:rPr lang="en-US" sz="7001" b="1" dirty="0" err="1">
                <a:solidFill>
                  <a:srgbClr val="FFFFFF"/>
                </a:solidFill>
                <a:latin typeface="Arimo Bold"/>
                <a:ea typeface="Arimo Bold"/>
                <a:cs typeface="Arimo Bold"/>
                <a:sym typeface="Arimo Bold"/>
              </a:rPr>
              <a:t>dell'UE</a:t>
            </a:r>
            <a:r>
              <a:rPr lang="en-US" sz="7001" b="1" dirty="0">
                <a:solidFill>
                  <a:srgbClr val="FFFFFF"/>
                </a:solidFill>
                <a:latin typeface="Arimo Bold"/>
                <a:ea typeface="Arimo Bold"/>
                <a:cs typeface="Arimo Bold"/>
                <a:sym typeface="Arimo Bold"/>
              </a:rPr>
              <a:t> </a:t>
            </a:r>
          </a:p>
        </p:txBody>
      </p:sp>
      <p:sp>
        <p:nvSpPr>
          <p:cNvPr id="5" name="TextBox 5"/>
          <p:cNvSpPr txBox="1"/>
          <p:nvPr/>
        </p:nvSpPr>
        <p:spPr>
          <a:xfrm>
            <a:off x="3128428" y="1791328"/>
            <a:ext cx="7026025" cy="1562100"/>
          </a:xfrm>
          <a:prstGeom prst="rect">
            <a:avLst/>
          </a:prstGeom>
        </p:spPr>
        <p:txBody>
          <a:bodyPr lIns="0" tIns="0" rIns="0" bIns="0" rtlCol="0" anchor="t">
            <a:spAutoFit/>
          </a:bodyPr>
          <a:lstStyle/>
          <a:p>
            <a:pPr algn="ctr">
              <a:lnSpc>
                <a:spcPts val="12000"/>
              </a:lnSpc>
            </a:pPr>
            <a:r>
              <a:rPr lang="en-US" sz="10000" b="1" dirty="0">
                <a:solidFill>
                  <a:srgbClr val="FFFFFF"/>
                </a:solidFill>
                <a:latin typeface="Arimo Bold"/>
                <a:ea typeface="Arimo Bold"/>
                <a:cs typeface="Arimo Bold"/>
                <a:sym typeface="Arimo Bold"/>
              </a:rPr>
              <a:t>Modulo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287636" y="3609910"/>
            <a:ext cx="4562192" cy="3948312"/>
          </a:xfrm>
          <a:custGeom>
            <a:avLst/>
            <a:gdLst/>
            <a:ahLst/>
            <a:cxnLst/>
            <a:rect l="l" t="t" r="r" b="b"/>
            <a:pathLst>
              <a:path w="4562192" h="3948312">
                <a:moveTo>
                  <a:pt x="0" y="0"/>
                </a:moveTo>
                <a:lnTo>
                  <a:pt x="4562192" y="0"/>
                </a:lnTo>
                <a:lnTo>
                  <a:pt x="4562192" y="3948312"/>
                </a:lnTo>
                <a:lnTo>
                  <a:pt x="0" y="39483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4868931"/>
            <a:ext cx="8116958" cy="5418069"/>
          </a:xfrm>
          <a:custGeom>
            <a:avLst/>
            <a:gdLst/>
            <a:ahLst/>
            <a:cxnLst/>
            <a:rect l="l" t="t" r="r" b="b"/>
            <a:pathLst>
              <a:path w="8116958" h="5418069">
                <a:moveTo>
                  <a:pt x="0" y="0"/>
                </a:moveTo>
                <a:lnTo>
                  <a:pt x="8116958" y="0"/>
                </a:lnTo>
                <a:lnTo>
                  <a:pt x="8116958" y="5418069"/>
                </a:lnTo>
                <a:lnTo>
                  <a:pt x="0" y="5418069"/>
                </a:lnTo>
                <a:lnTo>
                  <a:pt x="0" y="0"/>
                </a:lnTo>
                <a:close/>
              </a:path>
            </a:pathLst>
          </a:custGeom>
          <a:blipFill>
            <a:blip r:embed="rId6"/>
            <a:stretch>
              <a:fillRect/>
            </a:stretch>
          </a:blipFill>
        </p:spPr>
        <p:txBody>
          <a:bodyPr/>
          <a:lstStyle/>
          <a:p>
            <a:endParaRPr lang="es-ES"/>
          </a:p>
        </p:txBody>
      </p:sp>
      <p:sp>
        <p:nvSpPr>
          <p:cNvPr id="5" name="TextBox 5"/>
          <p:cNvSpPr txBox="1"/>
          <p:nvPr/>
        </p:nvSpPr>
        <p:spPr>
          <a:xfrm>
            <a:off x="1517875" y="943375"/>
            <a:ext cx="15225150" cy="1095375"/>
          </a:xfrm>
          <a:prstGeom prst="rect">
            <a:avLst/>
          </a:prstGeom>
        </p:spPr>
        <p:txBody>
          <a:bodyPr lIns="0" tIns="0" rIns="0" bIns="0" rtlCol="0" anchor="t">
            <a:spAutoFit/>
          </a:bodyPr>
          <a:lstStyle/>
          <a:p>
            <a:pPr algn="l">
              <a:lnSpc>
                <a:spcPts val="8400"/>
              </a:lnSpc>
            </a:pPr>
            <a:r>
              <a:rPr lang="en-US" sz="7000" b="1" dirty="0" err="1">
                <a:solidFill>
                  <a:srgbClr val="FFFFFF"/>
                </a:solidFill>
                <a:latin typeface="Arimo Bold"/>
                <a:ea typeface="Arimo Bold"/>
                <a:cs typeface="Arimo Bold"/>
                <a:sym typeface="Arimo Bold"/>
              </a:rPr>
              <a:t>Valori</a:t>
            </a:r>
            <a:r>
              <a:rPr lang="en-US" sz="7000" b="1" dirty="0">
                <a:solidFill>
                  <a:srgbClr val="FFFFFF"/>
                </a:solidFill>
                <a:latin typeface="Arimo Bold"/>
                <a:ea typeface="Arimo Bold"/>
                <a:cs typeface="Arimo Bold"/>
                <a:sym typeface="Arimo Bold"/>
              </a:rPr>
              <a:t> </a:t>
            </a:r>
            <a:r>
              <a:rPr lang="en-US" sz="7000" b="1" dirty="0" err="1">
                <a:solidFill>
                  <a:srgbClr val="FFFFFF"/>
                </a:solidFill>
                <a:latin typeface="Arimo Bold"/>
                <a:ea typeface="Arimo Bold"/>
                <a:cs typeface="Arimo Bold"/>
                <a:sym typeface="Arimo Bold"/>
              </a:rPr>
              <a:t>fondamentali</a:t>
            </a:r>
            <a:r>
              <a:rPr lang="en-US" sz="7000" b="1" dirty="0">
                <a:solidFill>
                  <a:srgbClr val="FFFFFF"/>
                </a:solidFill>
                <a:latin typeface="Arimo Bold"/>
                <a:ea typeface="Arimo Bold"/>
                <a:cs typeface="Arimo Bold"/>
                <a:sym typeface="Arimo Bold"/>
              </a:rPr>
              <a:t> </a:t>
            </a:r>
            <a:r>
              <a:rPr lang="en-US" sz="7000" b="1" dirty="0" err="1">
                <a:solidFill>
                  <a:srgbClr val="FFFFFF"/>
                </a:solidFill>
                <a:latin typeface="Arimo Bold"/>
                <a:ea typeface="Arimo Bold"/>
                <a:cs typeface="Arimo Bold"/>
                <a:sym typeface="Arimo Bold"/>
              </a:rPr>
              <a:t>dell'UE</a:t>
            </a:r>
            <a:endParaRPr lang="en-US" sz="7000" b="1" dirty="0">
              <a:solidFill>
                <a:srgbClr val="FFFFFF"/>
              </a:solidFill>
              <a:latin typeface="Arimo Bold"/>
              <a:ea typeface="Arimo Bold"/>
              <a:cs typeface="Arimo Bold"/>
              <a:sym typeface="Arimo Bold"/>
            </a:endParaRPr>
          </a:p>
        </p:txBody>
      </p:sp>
      <p:sp>
        <p:nvSpPr>
          <p:cNvPr id="6" name="TextBox 6"/>
          <p:cNvSpPr txBox="1"/>
          <p:nvPr/>
        </p:nvSpPr>
        <p:spPr>
          <a:xfrm>
            <a:off x="1517875" y="2552677"/>
            <a:ext cx="12961874" cy="1539139"/>
          </a:xfrm>
          <a:prstGeom prst="rect">
            <a:avLst/>
          </a:prstGeom>
        </p:spPr>
        <p:txBody>
          <a:bodyPr lIns="0" tIns="0" rIns="0" bIns="0" rtlCol="0" anchor="t">
            <a:spAutoFit/>
          </a:bodyPr>
          <a:lstStyle/>
          <a:p>
            <a:pPr algn="l">
              <a:lnSpc>
                <a:spcPts val="4008"/>
              </a:lnSpc>
            </a:pPr>
            <a:r>
              <a:rPr lang="it-IT" sz="3340" dirty="0">
                <a:solidFill>
                  <a:srgbClr val="FFFFFF"/>
                </a:solidFill>
                <a:latin typeface="Abhaya Libre"/>
                <a:ea typeface="Abhaya Libre"/>
                <a:cs typeface="Abhaya Libre"/>
                <a:sym typeface="Abhaya Libre"/>
              </a:rPr>
              <a:t>Al centro dell'Unione europea ci sono valori fondamentali che ne definiscono l'identità e ne guidano le politiche. Questi valori sono sanciti dal Trattato sull'Unione europea e si riflettono in tutto ciò che l'UE fa.</a:t>
            </a:r>
            <a:endParaRPr lang="en-US" sz="3340" dirty="0">
              <a:solidFill>
                <a:srgbClr val="FFFFFF"/>
              </a:solidFill>
              <a:latin typeface="Abhaya Libre"/>
              <a:ea typeface="Abhaya Libre"/>
              <a:cs typeface="Abhaya Libre"/>
              <a:sym typeface="Abhaya Libre"/>
            </a:endParaRPr>
          </a:p>
        </p:txBody>
      </p:sp>
      <p:sp>
        <p:nvSpPr>
          <p:cNvPr id="7" name="Freeform 7"/>
          <p:cNvSpPr/>
          <p:nvPr/>
        </p:nvSpPr>
        <p:spPr>
          <a:xfrm>
            <a:off x="9509054" y="4691055"/>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8" name="Freeform 8"/>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8">
              <a:alphaModFix amt="16000"/>
            </a:blip>
            <a:stretch>
              <a:fillRect/>
            </a:stretch>
          </a:blipFill>
        </p:spPr>
        <p:txBody>
          <a:bodyPr/>
          <a:lstStyle/>
          <a:p>
            <a:endParaRPr lang="es-ES"/>
          </a:p>
        </p:txBody>
      </p:sp>
      <p:grpSp>
        <p:nvGrpSpPr>
          <p:cNvPr id="9" name="Group 9"/>
          <p:cNvGrpSpPr/>
          <p:nvPr/>
        </p:nvGrpSpPr>
        <p:grpSpPr>
          <a:xfrm>
            <a:off x="8116958" y="7558222"/>
            <a:ext cx="2543260" cy="2543260"/>
            <a:chOff x="0" y="0"/>
            <a:chExt cx="3391013" cy="3391013"/>
          </a:xfrm>
        </p:grpSpPr>
        <p:sp>
          <p:nvSpPr>
            <p:cNvPr id="10" name="Freeform 10"/>
            <p:cNvSpPr/>
            <p:nvPr/>
          </p:nvSpPr>
          <p:spPr>
            <a:xfrm>
              <a:off x="0" y="0"/>
              <a:ext cx="3391013" cy="3391013"/>
            </a:xfrm>
            <a:custGeom>
              <a:avLst/>
              <a:gdLst/>
              <a:ahLst/>
              <a:cxnLst/>
              <a:rect l="l" t="t" r="r" b="b"/>
              <a:pathLst>
                <a:path w="3391013" h="3391013">
                  <a:moveTo>
                    <a:pt x="0" y="0"/>
                  </a:moveTo>
                  <a:lnTo>
                    <a:pt x="3391013" y="0"/>
                  </a:lnTo>
                  <a:lnTo>
                    <a:pt x="3391013" y="3391013"/>
                  </a:lnTo>
                  <a:lnTo>
                    <a:pt x="0" y="3391013"/>
                  </a:lnTo>
                  <a:lnTo>
                    <a:pt x="0" y="0"/>
                  </a:lnTo>
                  <a:close/>
                </a:path>
              </a:pathLst>
            </a:custGeom>
            <a:blipFill>
              <a:blip r:embed="rId7"/>
              <a:stretch>
                <a:fillRect/>
              </a:stretch>
            </a:blipFill>
          </p:spPr>
          <p:txBody>
            <a:bodyPr/>
            <a:lstStyle/>
            <a:p>
              <a:endParaRPr lang="es-ES"/>
            </a:p>
          </p:txBody>
        </p:sp>
        <p:sp>
          <p:nvSpPr>
            <p:cNvPr id="11" name="TextBox 11"/>
            <p:cNvSpPr txBox="1"/>
            <p:nvPr/>
          </p:nvSpPr>
          <p:spPr>
            <a:xfrm>
              <a:off x="496171" y="1085908"/>
              <a:ext cx="2398670" cy="1296765"/>
            </a:xfrm>
            <a:prstGeom prst="rect">
              <a:avLst/>
            </a:prstGeom>
          </p:spPr>
          <p:txBody>
            <a:bodyPr lIns="0" tIns="0" rIns="0" bIns="0" rtlCol="0" anchor="t">
              <a:spAutoFit/>
            </a:bodyPr>
            <a:lstStyle/>
            <a:p>
              <a:pPr algn="ctr">
                <a:lnSpc>
                  <a:spcPts val="3704"/>
                </a:lnSpc>
              </a:pPr>
              <a:r>
                <a:rPr lang="en-US" sz="3899" spc="-194" dirty="0" err="1">
                  <a:solidFill>
                    <a:srgbClr val="FFFFFF"/>
                  </a:solidFill>
                  <a:latin typeface="Cormorant Garamond"/>
                  <a:ea typeface="Cormorant Garamond"/>
                  <a:cs typeface="Cormorant Garamond"/>
                  <a:sym typeface="Cormorant Garamond"/>
                </a:rPr>
                <a:t>Dignità</a:t>
              </a:r>
              <a:r>
                <a:rPr lang="en-US" sz="3899" spc="-194" dirty="0">
                  <a:solidFill>
                    <a:srgbClr val="FFFFFF"/>
                  </a:solidFill>
                  <a:latin typeface="Cormorant Garamond"/>
                  <a:ea typeface="Cormorant Garamond"/>
                  <a:cs typeface="Cormorant Garamond"/>
                  <a:sym typeface="Cormorant Garamond"/>
                </a:rPr>
                <a:t> Umana</a:t>
              </a:r>
            </a:p>
          </p:txBody>
        </p:sp>
      </p:grpSp>
      <p:sp>
        <p:nvSpPr>
          <p:cNvPr id="12" name="Freeform 12"/>
          <p:cNvSpPr/>
          <p:nvPr/>
        </p:nvSpPr>
        <p:spPr>
          <a:xfrm>
            <a:off x="11702297" y="6306335"/>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3" name="Freeform 13"/>
          <p:cNvSpPr/>
          <p:nvPr/>
        </p:nvSpPr>
        <p:spPr>
          <a:xfrm>
            <a:off x="13444410" y="4124302"/>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4" name="Freeform 14"/>
          <p:cNvSpPr/>
          <p:nvPr/>
        </p:nvSpPr>
        <p:spPr>
          <a:xfrm>
            <a:off x="14199765" y="7095313"/>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5" name="Freeform 15"/>
          <p:cNvSpPr/>
          <p:nvPr/>
        </p:nvSpPr>
        <p:spPr>
          <a:xfrm>
            <a:off x="15287636" y="1581043"/>
            <a:ext cx="2543260" cy="2543260"/>
          </a:xfrm>
          <a:custGeom>
            <a:avLst/>
            <a:gdLst/>
            <a:ahLst/>
            <a:cxnLst/>
            <a:rect l="l" t="t" r="r" b="b"/>
            <a:pathLst>
              <a:path w="2543260" h="2543260">
                <a:moveTo>
                  <a:pt x="0" y="0"/>
                </a:moveTo>
                <a:lnTo>
                  <a:pt x="2543260" y="0"/>
                </a:lnTo>
                <a:lnTo>
                  <a:pt x="2543260" y="2543259"/>
                </a:lnTo>
                <a:lnTo>
                  <a:pt x="0" y="2543259"/>
                </a:lnTo>
                <a:lnTo>
                  <a:pt x="0" y="0"/>
                </a:lnTo>
                <a:close/>
              </a:path>
            </a:pathLst>
          </a:custGeom>
          <a:blipFill>
            <a:blip r:embed="rId7"/>
            <a:stretch>
              <a:fillRect/>
            </a:stretch>
          </a:blipFill>
        </p:spPr>
        <p:txBody>
          <a:bodyPr/>
          <a:lstStyle/>
          <a:p>
            <a:endParaRPr lang="es-ES"/>
          </a:p>
        </p:txBody>
      </p:sp>
      <p:sp>
        <p:nvSpPr>
          <p:cNvPr id="16" name="Freeform 16"/>
          <p:cNvSpPr/>
          <p:nvPr/>
        </p:nvSpPr>
        <p:spPr>
          <a:xfrm>
            <a:off x="14670249" y="3209337"/>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17" name="TextBox 17"/>
          <p:cNvSpPr txBox="1"/>
          <p:nvPr/>
        </p:nvSpPr>
        <p:spPr>
          <a:xfrm>
            <a:off x="9881182" y="5762661"/>
            <a:ext cx="1799003" cy="495298"/>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Libertà</a:t>
            </a:r>
          </a:p>
        </p:txBody>
      </p:sp>
      <p:sp>
        <p:nvSpPr>
          <p:cNvPr id="18" name="TextBox 18"/>
          <p:cNvSpPr txBox="1"/>
          <p:nvPr/>
        </p:nvSpPr>
        <p:spPr>
          <a:xfrm>
            <a:off x="11911257" y="7329565"/>
            <a:ext cx="2125340" cy="495298"/>
          </a:xfrm>
          <a:prstGeom prst="rect">
            <a:avLst/>
          </a:prstGeom>
        </p:spPr>
        <p:txBody>
          <a:bodyPr lIns="0" tIns="0" rIns="0" bIns="0" rtlCol="0" anchor="t">
            <a:spAutoFit/>
          </a:bodyPr>
          <a:lstStyle/>
          <a:p>
            <a:pPr algn="ctr">
              <a:lnSpc>
                <a:spcPts val="3704"/>
              </a:lnSpc>
            </a:pPr>
            <a:r>
              <a:rPr lang="en-US" sz="3899" spc="-194" dirty="0" err="1">
                <a:solidFill>
                  <a:srgbClr val="FFFFFF"/>
                </a:solidFill>
                <a:latin typeface="Cormorant Garamond"/>
                <a:ea typeface="Cormorant Garamond"/>
                <a:cs typeface="Cormorant Garamond"/>
                <a:sym typeface="Cormorant Garamond"/>
              </a:rPr>
              <a:t>Democrazia</a:t>
            </a:r>
            <a:endParaRPr lang="en-US" sz="3899" spc="-194" dirty="0">
              <a:solidFill>
                <a:srgbClr val="FFFFFF"/>
              </a:solidFill>
              <a:latin typeface="Cormorant Garamond"/>
              <a:ea typeface="Cormorant Garamond"/>
              <a:cs typeface="Cormorant Garamond"/>
              <a:sym typeface="Cormorant Garamond"/>
            </a:endParaRPr>
          </a:p>
        </p:txBody>
      </p:sp>
      <p:sp>
        <p:nvSpPr>
          <p:cNvPr id="19" name="TextBox 19"/>
          <p:cNvSpPr txBox="1"/>
          <p:nvPr/>
        </p:nvSpPr>
        <p:spPr>
          <a:xfrm>
            <a:off x="13584683" y="5211496"/>
            <a:ext cx="2171132" cy="498085"/>
          </a:xfrm>
          <a:prstGeom prst="rect">
            <a:avLst/>
          </a:prstGeom>
        </p:spPr>
        <p:txBody>
          <a:bodyPr wrap="square" lIns="0" tIns="0" rIns="0" bIns="0" rtlCol="0" anchor="t">
            <a:spAutoFit/>
          </a:bodyPr>
          <a:lstStyle/>
          <a:p>
            <a:pPr algn="ctr">
              <a:lnSpc>
                <a:spcPts val="3704"/>
              </a:lnSpc>
            </a:pPr>
            <a:r>
              <a:rPr lang="en-US" sz="3899" spc="-194" dirty="0" err="1">
                <a:solidFill>
                  <a:srgbClr val="FFFFFF"/>
                </a:solidFill>
                <a:latin typeface="Cormorant Garamond"/>
                <a:ea typeface="Cormorant Garamond"/>
                <a:cs typeface="Cormorant Garamond"/>
                <a:sym typeface="Cormorant Garamond"/>
              </a:rPr>
              <a:t>Uguaglianza</a:t>
            </a:r>
            <a:endParaRPr lang="en-US" sz="3899" spc="-194" dirty="0">
              <a:solidFill>
                <a:srgbClr val="FFFFFF"/>
              </a:solidFill>
              <a:latin typeface="Cormorant Garamond"/>
              <a:ea typeface="Cormorant Garamond"/>
              <a:cs typeface="Cormorant Garamond"/>
              <a:sym typeface="Cormorant Garamond"/>
            </a:endParaRPr>
          </a:p>
        </p:txBody>
      </p:sp>
      <p:sp>
        <p:nvSpPr>
          <p:cNvPr id="20" name="TextBox 20"/>
          <p:cNvSpPr txBox="1"/>
          <p:nvPr/>
        </p:nvSpPr>
        <p:spPr>
          <a:xfrm>
            <a:off x="14571893" y="7933556"/>
            <a:ext cx="1799003" cy="1447063"/>
          </a:xfrm>
          <a:prstGeom prst="rect">
            <a:avLst/>
          </a:prstGeom>
        </p:spPr>
        <p:txBody>
          <a:bodyPr lIns="0" tIns="0" rIns="0" bIns="0" rtlCol="0" anchor="t">
            <a:spAutoFit/>
          </a:bodyPr>
          <a:lstStyle/>
          <a:p>
            <a:pPr algn="ctr">
              <a:lnSpc>
                <a:spcPts val="3704"/>
              </a:lnSpc>
            </a:pPr>
            <a:r>
              <a:rPr lang="en-US" sz="3899" spc="-194" dirty="0" err="1">
                <a:solidFill>
                  <a:srgbClr val="FFFFFF"/>
                </a:solidFill>
                <a:latin typeface="Cormorant Garamond"/>
                <a:ea typeface="Cormorant Garamond"/>
                <a:cs typeface="Cormorant Garamond"/>
                <a:sym typeface="Cormorant Garamond"/>
              </a:rPr>
              <a:t>Ruolo</a:t>
            </a:r>
            <a:r>
              <a:rPr lang="en-US" sz="3899" spc="-194" dirty="0">
                <a:solidFill>
                  <a:srgbClr val="FFFFFF"/>
                </a:solidFill>
                <a:latin typeface="Cormorant Garamond"/>
                <a:ea typeface="Cormorant Garamond"/>
                <a:cs typeface="Cormorant Garamond"/>
                <a:sym typeface="Cormorant Garamond"/>
              </a:rPr>
              <a:t> </a:t>
            </a:r>
            <a:r>
              <a:rPr lang="en-US" sz="3899" spc="-194" dirty="0" err="1">
                <a:solidFill>
                  <a:srgbClr val="FFFFFF"/>
                </a:solidFill>
                <a:latin typeface="Cormorant Garamond"/>
                <a:ea typeface="Cormorant Garamond"/>
                <a:cs typeface="Cormorant Garamond"/>
                <a:sym typeface="Cormorant Garamond"/>
              </a:rPr>
              <a:t>della</a:t>
            </a:r>
            <a:r>
              <a:rPr lang="en-US" sz="3899" spc="-194" dirty="0">
                <a:solidFill>
                  <a:srgbClr val="FFFFFF"/>
                </a:solidFill>
                <a:latin typeface="Cormorant Garamond"/>
                <a:ea typeface="Cormorant Garamond"/>
                <a:cs typeface="Cormorant Garamond"/>
                <a:sym typeface="Cormorant Garamond"/>
              </a:rPr>
              <a:t> Legge</a:t>
            </a:r>
          </a:p>
        </p:txBody>
      </p:sp>
      <p:sp>
        <p:nvSpPr>
          <p:cNvPr id="21" name="TextBox 21"/>
          <p:cNvSpPr txBox="1"/>
          <p:nvPr/>
        </p:nvSpPr>
        <p:spPr>
          <a:xfrm>
            <a:off x="15659764" y="2419286"/>
            <a:ext cx="1799003" cy="972574"/>
          </a:xfrm>
          <a:prstGeom prst="rect">
            <a:avLst/>
          </a:prstGeom>
        </p:spPr>
        <p:txBody>
          <a:bodyPr lIns="0" tIns="0" rIns="0" bIns="0" rtlCol="0" anchor="t">
            <a:spAutoFit/>
          </a:bodyPr>
          <a:lstStyle/>
          <a:p>
            <a:pPr algn="ctr">
              <a:lnSpc>
                <a:spcPts val="3704"/>
              </a:lnSpc>
            </a:pPr>
            <a:r>
              <a:rPr lang="en-US" sz="3899" spc="-194" dirty="0" err="1">
                <a:solidFill>
                  <a:srgbClr val="FFFFFF"/>
                </a:solidFill>
                <a:latin typeface="Cormorant Garamond"/>
                <a:ea typeface="Cormorant Garamond"/>
                <a:cs typeface="Cormorant Garamond"/>
                <a:sym typeface="Cormorant Garamond"/>
              </a:rPr>
              <a:t>Diritti</a:t>
            </a:r>
            <a:r>
              <a:rPr lang="en-US" sz="3899" spc="-194" dirty="0">
                <a:solidFill>
                  <a:srgbClr val="FFFFFF"/>
                </a:solidFill>
                <a:latin typeface="Cormorant Garamond"/>
                <a:ea typeface="Cormorant Garamond"/>
                <a:cs typeface="Cormorant Garamond"/>
                <a:sym typeface="Cormorant Garamond"/>
              </a:rPr>
              <a:t> </a:t>
            </a:r>
            <a:r>
              <a:rPr lang="en-US" sz="3899" spc="-194" dirty="0" err="1">
                <a:solidFill>
                  <a:srgbClr val="FFFFFF"/>
                </a:solidFill>
                <a:latin typeface="Cormorant Garamond"/>
                <a:ea typeface="Cormorant Garamond"/>
                <a:cs typeface="Cormorant Garamond"/>
                <a:sym typeface="Cormorant Garamond"/>
              </a:rPr>
              <a:t>Umani</a:t>
            </a:r>
            <a:endParaRPr lang="en-US" sz="3899" spc="-194" dirty="0">
              <a:solidFill>
                <a:srgbClr val="FFFFFF"/>
              </a:solidFill>
              <a:latin typeface="Cormorant Garamond"/>
              <a:ea typeface="Cormorant Garamond"/>
              <a:cs typeface="Cormorant Garamond"/>
              <a:sym typeface="Cormorant Garamond"/>
            </a:endParaRPr>
          </a:p>
        </p:txBody>
      </p:sp>
      <p:sp>
        <p:nvSpPr>
          <p:cNvPr id="22" name="Freeform 22"/>
          <p:cNvSpPr/>
          <p:nvPr/>
        </p:nvSpPr>
        <p:spPr>
          <a:xfrm>
            <a:off x="11702297" y="5857386"/>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3" name="Freeform 23"/>
          <p:cNvSpPr/>
          <p:nvPr/>
        </p:nvSpPr>
        <p:spPr>
          <a:xfrm>
            <a:off x="13770747" y="8558288"/>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4" name="Freeform 24"/>
          <p:cNvSpPr/>
          <p:nvPr/>
        </p:nvSpPr>
        <p:spPr>
          <a:xfrm>
            <a:off x="17029749" y="1237603"/>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5" name="Freeform 25"/>
          <p:cNvSpPr/>
          <p:nvPr/>
        </p:nvSpPr>
        <p:spPr>
          <a:xfrm>
            <a:off x="15659764" y="5100658"/>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6" name="Freeform 26"/>
          <p:cNvSpPr/>
          <p:nvPr/>
        </p:nvSpPr>
        <p:spPr>
          <a:xfrm>
            <a:off x="10380111" y="7966370"/>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7" name="Freeform 27"/>
          <p:cNvSpPr/>
          <p:nvPr/>
        </p:nvSpPr>
        <p:spPr>
          <a:xfrm>
            <a:off x="15186524" y="3667059"/>
            <a:ext cx="801147" cy="801147"/>
          </a:xfrm>
          <a:custGeom>
            <a:avLst/>
            <a:gdLst/>
            <a:ahLst/>
            <a:cxnLst/>
            <a:rect l="l" t="t" r="r" b="b"/>
            <a:pathLst>
              <a:path w="801147" h="801147">
                <a:moveTo>
                  <a:pt x="0" y="0"/>
                </a:moveTo>
                <a:lnTo>
                  <a:pt x="801146" y="0"/>
                </a:lnTo>
                <a:lnTo>
                  <a:pt x="801146" y="801147"/>
                </a:lnTo>
                <a:lnTo>
                  <a:pt x="0" y="801147"/>
                </a:lnTo>
                <a:lnTo>
                  <a:pt x="0" y="0"/>
                </a:lnTo>
                <a:close/>
              </a:path>
            </a:pathLst>
          </a:custGeom>
          <a:blipFill>
            <a:blip r:embed="rId7"/>
            <a:stretch>
              <a:fillRect/>
            </a:stretch>
          </a:blipFill>
        </p:spPr>
        <p:txBody>
          <a:bodyPr/>
          <a:lstStyle/>
          <a:p>
            <a:endParaRPr lang="es-ES"/>
          </a:p>
        </p:txBody>
      </p:sp>
      <p:sp>
        <p:nvSpPr>
          <p:cNvPr id="28" name="Freeform 28"/>
          <p:cNvSpPr/>
          <p:nvPr/>
        </p:nvSpPr>
        <p:spPr>
          <a:xfrm>
            <a:off x="11393603" y="6658532"/>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9" name="Freeform 29"/>
          <p:cNvSpPr/>
          <p:nvPr/>
        </p:nvSpPr>
        <p:spPr>
          <a:xfrm>
            <a:off x="17088848" y="8958861"/>
            <a:ext cx="1142621" cy="1142621"/>
          </a:xfrm>
          <a:custGeom>
            <a:avLst/>
            <a:gdLst/>
            <a:ahLst/>
            <a:cxnLst/>
            <a:rect l="l" t="t" r="r" b="b"/>
            <a:pathLst>
              <a:path w="1142621" h="1142621">
                <a:moveTo>
                  <a:pt x="0" y="0"/>
                </a:moveTo>
                <a:lnTo>
                  <a:pt x="1142621" y="0"/>
                </a:lnTo>
                <a:lnTo>
                  <a:pt x="1142621" y="1142621"/>
                </a:lnTo>
                <a:lnTo>
                  <a:pt x="0" y="1142621"/>
                </a:lnTo>
                <a:lnTo>
                  <a:pt x="0" y="0"/>
                </a:lnTo>
                <a:close/>
              </a:path>
            </a:pathLst>
          </a:custGeom>
          <a:blipFill>
            <a:blip r:embed="rId7"/>
            <a:stretch>
              <a:fillRect/>
            </a:stretch>
          </a:blipFill>
        </p:spPr>
        <p:txBody>
          <a:bodyPr/>
          <a:lstStyle/>
          <a:p>
            <a:endParaRPr lang="es-ES"/>
          </a:p>
        </p:txBody>
      </p:sp>
      <p:sp>
        <p:nvSpPr>
          <p:cNvPr id="30" name="Freeform 30"/>
          <p:cNvSpPr/>
          <p:nvPr/>
        </p:nvSpPr>
        <p:spPr>
          <a:xfrm>
            <a:off x="17887427" y="8729025"/>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31" name="Freeform 31"/>
          <p:cNvSpPr/>
          <p:nvPr/>
        </p:nvSpPr>
        <p:spPr>
          <a:xfrm>
            <a:off x="16629176" y="7757141"/>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32" name="Freeform 32"/>
          <p:cNvSpPr/>
          <p:nvPr/>
        </p:nvSpPr>
        <p:spPr>
          <a:xfrm>
            <a:off x="14785950" y="227553"/>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33" name="Freeform 33"/>
          <p:cNvSpPr/>
          <p:nvPr/>
        </p:nvSpPr>
        <p:spPr>
          <a:xfrm>
            <a:off x="15587097" y="-173020"/>
            <a:ext cx="801147" cy="801147"/>
          </a:xfrm>
          <a:custGeom>
            <a:avLst/>
            <a:gdLst/>
            <a:ahLst/>
            <a:cxnLst/>
            <a:rect l="l" t="t" r="r" b="b"/>
            <a:pathLst>
              <a:path w="801147" h="801147">
                <a:moveTo>
                  <a:pt x="0" y="0"/>
                </a:moveTo>
                <a:lnTo>
                  <a:pt x="801146" y="0"/>
                </a:lnTo>
                <a:lnTo>
                  <a:pt x="801146" y="801147"/>
                </a:lnTo>
                <a:lnTo>
                  <a:pt x="0" y="801147"/>
                </a:lnTo>
                <a:lnTo>
                  <a:pt x="0" y="0"/>
                </a:lnTo>
                <a:close/>
              </a:path>
            </a:pathLst>
          </a:custGeom>
          <a:blipFill>
            <a:blip r:embed="rId7"/>
            <a:stretch>
              <a:fillRect/>
            </a:stretch>
          </a:blipFill>
        </p:spPr>
        <p:txBody>
          <a:bodyPr/>
          <a:lstStyle/>
          <a:p>
            <a:endParaRPr lang="es-ES"/>
          </a:p>
        </p:txBody>
      </p:sp>
      <p:sp>
        <p:nvSpPr>
          <p:cNvPr id="34" name="Freeform 34"/>
          <p:cNvSpPr/>
          <p:nvPr/>
        </p:nvSpPr>
        <p:spPr>
          <a:xfrm>
            <a:off x="16588383" y="-233494"/>
            <a:ext cx="1643087" cy="1643087"/>
          </a:xfrm>
          <a:custGeom>
            <a:avLst/>
            <a:gdLst/>
            <a:ahLst/>
            <a:cxnLst/>
            <a:rect l="l" t="t" r="r" b="b"/>
            <a:pathLst>
              <a:path w="1643087" h="1643087">
                <a:moveTo>
                  <a:pt x="0" y="0"/>
                </a:moveTo>
                <a:lnTo>
                  <a:pt x="1643086" y="0"/>
                </a:lnTo>
                <a:lnTo>
                  <a:pt x="1643086" y="1643087"/>
                </a:lnTo>
                <a:lnTo>
                  <a:pt x="0" y="1643087"/>
                </a:lnTo>
                <a:lnTo>
                  <a:pt x="0" y="0"/>
                </a:lnTo>
                <a:close/>
              </a:path>
            </a:pathLst>
          </a:custGeom>
          <a:blipFill>
            <a:blip r:embed="rId7"/>
            <a:stretch>
              <a:fillRect/>
            </a:stretch>
          </a:blipFill>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circle(in)">
                                      <p:cBhvr>
                                        <p:cTn id="30" dur="2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fltVal val="0"/>
                                          </p:val>
                                        </p:tav>
                                        <p:tav tm="100000">
                                          <p:val>
                                            <p:strVal val="#ppt_w"/>
                                          </p:val>
                                        </p:tav>
                                      </p:tavLst>
                                    </p:anim>
                                    <p:anim calcmode="lin" valueType="num">
                                      <p:cBhvr>
                                        <p:cTn id="36" dur="1000" fill="hold"/>
                                        <p:tgtEl>
                                          <p:spTgt spid="21"/>
                                        </p:tgtEl>
                                        <p:attrNameLst>
                                          <p:attrName>ppt_h</p:attrName>
                                        </p:attrNameLst>
                                      </p:cBhvr>
                                      <p:tavLst>
                                        <p:tav tm="0">
                                          <p:val>
                                            <p:fltVal val="0"/>
                                          </p:val>
                                        </p:tav>
                                        <p:tav tm="100000">
                                          <p:val>
                                            <p:strVal val="#ppt_h"/>
                                          </p:val>
                                        </p:tav>
                                      </p:tavLst>
                                    </p:anim>
                                    <p:anim calcmode="lin" valueType="num">
                                      <p:cBhvr>
                                        <p:cTn id="37" dur="1000" fill="hold"/>
                                        <p:tgtEl>
                                          <p:spTgt spid="21"/>
                                        </p:tgtEl>
                                        <p:attrNameLst>
                                          <p:attrName>style.rotation</p:attrName>
                                        </p:attrNameLst>
                                      </p:cBhvr>
                                      <p:tavLst>
                                        <p:tav tm="0">
                                          <p:val>
                                            <p:fltVal val="90"/>
                                          </p:val>
                                        </p:tav>
                                        <p:tav tm="100000">
                                          <p:val>
                                            <p:fltVal val="0"/>
                                          </p:val>
                                        </p:tav>
                                      </p:tavLst>
                                    </p:anim>
                                    <p:animEffect transition="in" filter="fade">
                                      <p:cBhvr>
                                        <p:cTn id="3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flipH="1">
            <a:off x="13498734" y="-2325849"/>
            <a:ext cx="6690796" cy="7773390"/>
          </a:xfrm>
          <a:custGeom>
            <a:avLst/>
            <a:gdLst/>
            <a:ahLst/>
            <a:cxnLst/>
            <a:rect l="l" t="t" r="r" b="b"/>
            <a:pathLst>
              <a:path w="6690796" h="7773390">
                <a:moveTo>
                  <a:pt x="6690796" y="0"/>
                </a:moveTo>
                <a:lnTo>
                  <a:pt x="0" y="0"/>
                </a:lnTo>
                <a:lnTo>
                  <a:pt x="0" y="7773390"/>
                </a:lnTo>
                <a:lnTo>
                  <a:pt x="6690796" y="7773390"/>
                </a:lnTo>
                <a:lnTo>
                  <a:pt x="6690796"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6">
              <a:alphaModFix amt="16000"/>
            </a:blip>
            <a:stretch>
              <a:fillRect/>
            </a:stretch>
          </a:blipFill>
        </p:spPr>
        <p:txBody>
          <a:bodyPr/>
          <a:lstStyle/>
          <a:p>
            <a:endParaRPr lang="es-ES"/>
          </a:p>
        </p:txBody>
      </p:sp>
      <p:sp>
        <p:nvSpPr>
          <p:cNvPr id="5" name="TextBox 5"/>
          <p:cNvSpPr txBox="1"/>
          <p:nvPr/>
        </p:nvSpPr>
        <p:spPr>
          <a:xfrm>
            <a:off x="1517875" y="943375"/>
            <a:ext cx="15225150" cy="1095375"/>
          </a:xfrm>
          <a:prstGeom prst="rect">
            <a:avLst/>
          </a:prstGeom>
        </p:spPr>
        <p:txBody>
          <a:bodyPr lIns="0" tIns="0" rIns="0" bIns="0" rtlCol="0" anchor="t">
            <a:spAutoFit/>
          </a:bodyPr>
          <a:lstStyle/>
          <a:p>
            <a:pPr algn="l">
              <a:lnSpc>
                <a:spcPts val="8400"/>
              </a:lnSpc>
            </a:pPr>
            <a:r>
              <a:rPr lang="en-US" sz="7000" b="1" dirty="0" err="1">
                <a:solidFill>
                  <a:srgbClr val="FFFFFF"/>
                </a:solidFill>
                <a:latin typeface="Arimo Bold"/>
                <a:ea typeface="Arimo Bold"/>
                <a:cs typeface="Arimo Bold"/>
                <a:sym typeface="Arimo Bold"/>
              </a:rPr>
              <a:t>Valori</a:t>
            </a:r>
            <a:r>
              <a:rPr lang="en-US" sz="7000" b="1" dirty="0">
                <a:solidFill>
                  <a:srgbClr val="FFFFFF"/>
                </a:solidFill>
                <a:latin typeface="Arimo Bold"/>
                <a:ea typeface="Arimo Bold"/>
                <a:cs typeface="Arimo Bold"/>
                <a:sym typeface="Arimo Bold"/>
              </a:rPr>
              <a:t> </a:t>
            </a:r>
            <a:r>
              <a:rPr lang="en-US" sz="7000" b="1" dirty="0" err="1">
                <a:solidFill>
                  <a:srgbClr val="FFFFFF"/>
                </a:solidFill>
                <a:latin typeface="Arimo Bold"/>
                <a:ea typeface="Arimo Bold"/>
                <a:cs typeface="Arimo Bold"/>
                <a:sym typeface="Arimo Bold"/>
              </a:rPr>
              <a:t>fondamentali</a:t>
            </a:r>
            <a:r>
              <a:rPr lang="en-US" sz="7000" b="1" dirty="0">
                <a:solidFill>
                  <a:srgbClr val="FFFFFF"/>
                </a:solidFill>
                <a:latin typeface="Arimo Bold"/>
                <a:ea typeface="Arimo Bold"/>
                <a:cs typeface="Arimo Bold"/>
                <a:sym typeface="Arimo Bold"/>
              </a:rPr>
              <a:t> </a:t>
            </a:r>
            <a:r>
              <a:rPr lang="en-US" sz="7000" b="1" dirty="0" err="1">
                <a:solidFill>
                  <a:srgbClr val="FFFFFF"/>
                </a:solidFill>
                <a:latin typeface="Arimo Bold"/>
                <a:ea typeface="Arimo Bold"/>
                <a:cs typeface="Arimo Bold"/>
                <a:sym typeface="Arimo Bold"/>
              </a:rPr>
              <a:t>dell'UE</a:t>
            </a:r>
            <a:endParaRPr lang="en-US" sz="7000" b="1" dirty="0">
              <a:solidFill>
                <a:srgbClr val="FFFFFF"/>
              </a:solidFill>
              <a:latin typeface="Arimo Bold"/>
              <a:ea typeface="Arimo Bold"/>
              <a:cs typeface="Arimo Bold"/>
              <a:sym typeface="Arimo Bold"/>
            </a:endParaRPr>
          </a:p>
        </p:txBody>
      </p:sp>
      <p:sp>
        <p:nvSpPr>
          <p:cNvPr id="6" name="TextBox 6"/>
          <p:cNvSpPr txBox="1"/>
          <p:nvPr/>
        </p:nvSpPr>
        <p:spPr>
          <a:xfrm>
            <a:off x="1540562" y="3995574"/>
            <a:ext cx="4437475" cy="5539978"/>
          </a:xfrm>
          <a:prstGeom prst="rect">
            <a:avLst/>
          </a:prstGeom>
        </p:spPr>
        <p:txBody>
          <a:bodyPr lIns="0" tIns="0" rIns="0" bIns="0" rtlCol="0" anchor="t">
            <a:spAutoFit/>
          </a:bodyPr>
          <a:lstStyle/>
          <a:p>
            <a:pPr algn="just">
              <a:lnSpc>
                <a:spcPts val="3599"/>
              </a:lnSpc>
            </a:pPr>
            <a:r>
              <a:rPr lang="it-IT" sz="2999" dirty="0">
                <a:solidFill>
                  <a:srgbClr val="FFFFFF"/>
                </a:solidFill>
                <a:latin typeface="Abhaya Libre"/>
                <a:ea typeface="Abhaya Libre"/>
                <a:cs typeface="Abhaya Libre"/>
                <a:sym typeface="Abhaya Libre"/>
              </a:rPr>
              <a:t>Al centro di tutte le azioni e le politiche dell'UE, l'UE garantisce il rispetto dei diritti umani e della dignità inviolabile di ogni </a:t>
            </a:r>
            <a:r>
              <a:rPr lang="it-IT" sz="2999" dirty="0" err="1">
                <a:solidFill>
                  <a:srgbClr val="FFFFFF"/>
                </a:solidFill>
                <a:latin typeface="Abhaya Libre"/>
                <a:ea typeface="Abhaya Libre"/>
                <a:cs typeface="Abhaya Libre"/>
                <a:sym typeface="Abhaya Libre"/>
              </a:rPr>
              <a:t>individuo.Questo</a:t>
            </a:r>
            <a:r>
              <a:rPr lang="it-IT" sz="2999" dirty="0">
                <a:solidFill>
                  <a:srgbClr val="FFFFFF"/>
                </a:solidFill>
                <a:latin typeface="Abhaya Libre"/>
                <a:ea typeface="Abhaya Libre"/>
                <a:cs typeface="Abhaya Libre"/>
                <a:sym typeface="Abhaya Libre"/>
              </a:rPr>
              <a:t> valore è alla base delle politiche sociali e degli sforzi dell'UE in materia di diritti umani, garantendo la protezione contro lo sfruttamento e la violenza.</a:t>
            </a:r>
            <a:endParaRPr lang="en-US" sz="2999" dirty="0">
              <a:solidFill>
                <a:srgbClr val="FFFFFF"/>
              </a:solidFill>
              <a:latin typeface="Abhaya Libre"/>
              <a:ea typeface="Abhaya Libre"/>
              <a:cs typeface="Abhaya Libre"/>
              <a:sym typeface="Abhaya Libre"/>
            </a:endParaRPr>
          </a:p>
        </p:txBody>
      </p:sp>
      <p:sp>
        <p:nvSpPr>
          <p:cNvPr id="7" name="TextBox 7"/>
          <p:cNvSpPr txBox="1"/>
          <p:nvPr/>
        </p:nvSpPr>
        <p:spPr>
          <a:xfrm>
            <a:off x="1540562" y="3108559"/>
            <a:ext cx="4437475" cy="697948"/>
          </a:xfrm>
          <a:prstGeom prst="rect">
            <a:avLst/>
          </a:prstGeom>
        </p:spPr>
        <p:txBody>
          <a:bodyPr lIns="0" tIns="0" rIns="0" bIns="0" rtlCol="0" anchor="t">
            <a:spAutoFit/>
          </a:bodyPr>
          <a:lstStyle/>
          <a:p>
            <a:pPr algn="ctr">
              <a:lnSpc>
                <a:spcPts val="5759"/>
              </a:lnSpc>
            </a:pPr>
            <a:r>
              <a:rPr lang="en-US" sz="4800" b="1" dirty="0" err="1">
                <a:solidFill>
                  <a:srgbClr val="FFFFFF"/>
                </a:solidFill>
                <a:latin typeface="Arimo Bold"/>
                <a:ea typeface="Arimo Bold"/>
                <a:cs typeface="Arimo Bold"/>
                <a:sym typeface="Arimo Bold"/>
              </a:rPr>
              <a:t>Dignità</a:t>
            </a:r>
            <a:r>
              <a:rPr lang="en-US" sz="4800" b="1" dirty="0">
                <a:solidFill>
                  <a:srgbClr val="FFFFFF"/>
                </a:solidFill>
                <a:latin typeface="Arimo Bold"/>
                <a:ea typeface="Arimo Bold"/>
                <a:cs typeface="Arimo Bold"/>
                <a:sym typeface="Arimo Bold"/>
              </a:rPr>
              <a:t> Umana</a:t>
            </a:r>
          </a:p>
        </p:txBody>
      </p:sp>
      <p:sp>
        <p:nvSpPr>
          <p:cNvPr id="8" name="TextBox 8"/>
          <p:cNvSpPr txBox="1"/>
          <p:nvPr/>
        </p:nvSpPr>
        <p:spPr>
          <a:xfrm>
            <a:off x="6797760" y="3995574"/>
            <a:ext cx="4442064" cy="3693319"/>
          </a:xfrm>
          <a:prstGeom prst="rect">
            <a:avLst/>
          </a:prstGeom>
        </p:spPr>
        <p:txBody>
          <a:bodyPr lIns="0" tIns="0" rIns="0" bIns="0" rtlCol="0" anchor="t">
            <a:spAutoFit/>
          </a:bodyPr>
          <a:lstStyle/>
          <a:p>
            <a:pPr algn="just">
              <a:lnSpc>
                <a:spcPts val="3599"/>
              </a:lnSpc>
            </a:pPr>
            <a:r>
              <a:rPr lang="it-IT" sz="2999" dirty="0">
                <a:solidFill>
                  <a:srgbClr val="FFFFFF"/>
                </a:solidFill>
                <a:latin typeface="Abhaya Libre"/>
                <a:ea typeface="Abhaya Libre"/>
                <a:cs typeface="Abhaya Libre"/>
                <a:sym typeface="Abhaya Libre"/>
              </a:rPr>
              <a:t>La libertà di movimento, di espressione, di pensiero e di associazione è garantita a tutti i cittadini dell'UE.L'UE si fa paladina delle libertà individuali, garantendo la loro tutela in ogni Stato membro.</a:t>
            </a:r>
            <a:endParaRPr lang="en-US" sz="2999" dirty="0">
              <a:solidFill>
                <a:srgbClr val="FFFFFF"/>
              </a:solidFill>
              <a:latin typeface="Abhaya Libre"/>
              <a:ea typeface="Abhaya Libre"/>
              <a:cs typeface="Abhaya Libre"/>
              <a:sym typeface="Abhaya Libre"/>
            </a:endParaRPr>
          </a:p>
        </p:txBody>
      </p:sp>
      <p:sp>
        <p:nvSpPr>
          <p:cNvPr id="9" name="TextBox 9"/>
          <p:cNvSpPr txBox="1"/>
          <p:nvPr/>
        </p:nvSpPr>
        <p:spPr>
          <a:xfrm>
            <a:off x="6798332" y="3108559"/>
            <a:ext cx="4163550" cy="697948"/>
          </a:xfrm>
          <a:prstGeom prst="rect">
            <a:avLst/>
          </a:prstGeom>
        </p:spPr>
        <p:txBody>
          <a:bodyPr lIns="0" tIns="0" rIns="0" bIns="0" rtlCol="0" anchor="t">
            <a:spAutoFit/>
          </a:bodyPr>
          <a:lstStyle/>
          <a:p>
            <a:pPr algn="ctr">
              <a:lnSpc>
                <a:spcPts val="5759"/>
              </a:lnSpc>
            </a:pPr>
            <a:r>
              <a:rPr lang="en-US" sz="4800" b="1" dirty="0">
                <a:solidFill>
                  <a:srgbClr val="FFFFFF"/>
                </a:solidFill>
                <a:latin typeface="Arimo Bold"/>
                <a:ea typeface="Arimo Bold"/>
                <a:cs typeface="Arimo Bold"/>
                <a:sym typeface="Arimo Bold"/>
              </a:rPr>
              <a:t>Libertà</a:t>
            </a:r>
          </a:p>
        </p:txBody>
      </p:sp>
      <p:sp>
        <p:nvSpPr>
          <p:cNvPr id="10" name="TextBox 10"/>
          <p:cNvSpPr txBox="1"/>
          <p:nvPr/>
        </p:nvSpPr>
        <p:spPr>
          <a:xfrm>
            <a:off x="12059546" y="3995574"/>
            <a:ext cx="4934716" cy="4154984"/>
          </a:xfrm>
          <a:prstGeom prst="rect">
            <a:avLst/>
          </a:prstGeom>
        </p:spPr>
        <p:txBody>
          <a:bodyPr lIns="0" tIns="0" rIns="0" bIns="0" rtlCol="0" anchor="t">
            <a:spAutoFit/>
          </a:bodyPr>
          <a:lstStyle/>
          <a:p>
            <a:pPr algn="just">
              <a:lnSpc>
                <a:spcPts val="3599"/>
              </a:lnSpc>
            </a:pPr>
            <a:r>
              <a:rPr lang="it-IT" sz="2999" dirty="0">
                <a:solidFill>
                  <a:srgbClr val="FFFFFF"/>
                </a:solidFill>
                <a:latin typeface="Abhaya Libre"/>
                <a:ea typeface="Abhaya Libre"/>
                <a:cs typeface="Abhaya Libre"/>
                <a:sym typeface="Abhaya Libre"/>
              </a:rPr>
              <a:t>L'UE si basa sulla democrazia rappresentativa. I cittadini eleggono direttamente il Parlamento europeo e i loro diritti sono difesi da istituzioni che promuovono la governance </a:t>
            </a:r>
            <a:r>
              <a:rPr lang="it-IT" sz="2999" dirty="0" err="1">
                <a:solidFill>
                  <a:srgbClr val="FFFFFF"/>
                </a:solidFill>
                <a:latin typeface="Abhaya Libre"/>
                <a:ea typeface="Abhaya Libre"/>
                <a:cs typeface="Abhaya Libre"/>
                <a:sym typeface="Abhaya Libre"/>
              </a:rPr>
              <a:t>democratica.L'UE</a:t>
            </a:r>
            <a:r>
              <a:rPr lang="it-IT" sz="2999" dirty="0">
                <a:solidFill>
                  <a:srgbClr val="FFFFFF"/>
                </a:solidFill>
                <a:latin typeface="Abhaya Libre"/>
                <a:ea typeface="Abhaya Libre"/>
                <a:cs typeface="Abhaya Libre"/>
                <a:sym typeface="Abhaya Libre"/>
              </a:rPr>
              <a:t> sostiene inoltre i principi democratici a livello mondiale.</a:t>
            </a:r>
            <a:endParaRPr lang="en-US" sz="2999" dirty="0">
              <a:solidFill>
                <a:srgbClr val="FFFFFF"/>
              </a:solidFill>
              <a:latin typeface="Abhaya Libre"/>
              <a:ea typeface="Abhaya Libre"/>
              <a:cs typeface="Abhaya Libre"/>
              <a:sym typeface="Abhaya Libre"/>
            </a:endParaRPr>
          </a:p>
        </p:txBody>
      </p:sp>
      <p:sp>
        <p:nvSpPr>
          <p:cNvPr id="11" name="TextBox 11"/>
          <p:cNvSpPr txBox="1"/>
          <p:nvPr/>
        </p:nvSpPr>
        <p:spPr>
          <a:xfrm>
            <a:off x="12306445" y="3108559"/>
            <a:ext cx="4163550" cy="697948"/>
          </a:xfrm>
          <a:prstGeom prst="rect">
            <a:avLst/>
          </a:prstGeom>
        </p:spPr>
        <p:txBody>
          <a:bodyPr lIns="0" tIns="0" rIns="0" bIns="0" rtlCol="0" anchor="t">
            <a:spAutoFit/>
          </a:bodyPr>
          <a:lstStyle/>
          <a:p>
            <a:pPr algn="ctr">
              <a:lnSpc>
                <a:spcPts val="5759"/>
              </a:lnSpc>
            </a:pPr>
            <a:r>
              <a:rPr lang="en-US" sz="4800" b="1" dirty="0" err="1">
                <a:solidFill>
                  <a:srgbClr val="FFFFFF"/>
                </a:solidFill>
                <a:latin typeface="Arimo Bold"/>
                <a:ea typeface="Arimo Bold"/>
                <a:cs typeface="Arimo Bold"/>
                <a:sym typeface="Arimo Bold"/>
              </a:rPr>
              <a:t>Democrazia</a:t>
            </a:r>
            <a:endParaRPr lang="en-US" sz="4800" b="1" dirty="0">
              <a:solidFill>
                <a:srgbClr val="FFFFFF"/>
              </a:solidFill>
              <a:latin typeface="Arimo Bold"/>
              <a:ea typeface="Arimo Bold"/>
              <a:cs typeface="Arimo Bold"/>
              <a:sym typeface="Arimo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6417741" y="8098770"/>
            <a:ext cx="3133775" cy="3266764"/>
          </a:xfrm>
          <a:custGeom>
            <a:avLst/>
            <a:gdLst/>
            <a:ahLst/>
            <a:cxnLst/>
            <a:rect l="l" t="t" r="r" b="b"/>
            <a:pathLst>
              <a:path w="3133775" h="3266764">
                <a:moveTo>
                  <a:pt x="0" y="0"/>
                </a:moveTo>
                <a:lnTo>
                  <a:pt x="3133775" y="0"/>
                </a:lnTo>
                <a:lnTo>
                  <a:pt x="3133775" y="3266764"/>
                </a:lnTo>
                <a:lnTo>
                  <a:pt x="0" y="32667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6">
              <a:alphaModFix amt="16000"/>
            </a:blip>
            <a:stretch>
              <a:fillRect/>
            </a:stretch>
          </a:blipFill>
        </p:spPr>
        <p:txBody>
          <a:bodyPr/>
          <a:lstStyle/>
          <a:p>
            <a:endParaRPr lang="es-ES"/>
          </a:p>
        </p:txBody>
      </p:sp>
      <p:sp>
        <p:nvSpPr>
          <p:cNvPr id="5" name="TextBox 5"/>
          <p:cNvSpPr txBox="1"/>
          <p:nvPr/>
        </p:nvSpPr>
        <p:spPr>
          <a:xfrm>
            <a:off x="1517875" y="943375"/>
            <a:ext cx="15225150"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Fundamental Values of the EU</a:t>
            </a:r>
          </a:p>
        </p:txBody>
      </p:sp>
      <p:sp>
        <p:nvSpPr>
          <p:cNvPr id="6" name="TextBox 6"/>
          <p:cNvSpPr txBox="1"/>
          <p:nvPr/>
        </p:nvSpPr>
        <p:spPr>
          <a:xfrm>
            <a:off x="1540562" y="3995574"/>
            <a:ext cx="4436330" cy="5078313"/>
          </a:xfrm>
          <a:prstGeom prst="rect">
            <a:avLst/>
          </a:prstGeom>
        </p:spPr>
        <p:txBody>
          <a:bodyPr lIns="0" tIns="0" rIns="0" bIns="0" rtlCol="0" anchor="t">
            <a:spAutoFit/>
          </a:bodyPr>
          <a:lstStyle/>
          <a:p>
            <a:pPr algn="just">
              <a:lnSpc>
                <a:spcPts val="3599"/>
              </a:lnSpc>
            </a:pPr>
            <a:r>
              <a:rPr lang="it-IT" sz="2999" dirty="0">
                <a:solidFill>
                  <a:srgbClr val="FFFFFF"/>
                </a:solidFill>
                <a:latin typeface="Abhaya Libre"/>
                <a:ea typeface="Abhaya Libre"/>
                <a:cs typeface="Abhaya Libre"/>
                <a:sym typeface="Abhaya Libre"/>
              </a:rPr>
              <a:t>L'UE si impegna a eliminare la discriminazione e a promuovere l'uguaglianza tra tutti i </a:t>
            </a:r>
            <a:r>
              <a:rPr lang="it-IT" sz="2999" dirty="0" err="1">
                <a:solidFill>
                  <a:srgbClr val="FFFFFF"/>
                </a:solidFill>
                <a:latin typeface="Abhaya Libre"/>
                <a:ea typeface="Abhaya Libre"/>
                <a:cs typeface="Abhaya Libre"/>
                <a:sym typeface="Abhaya Libre"/>
              </a:rPr>
              <a:t>cittadini.L'uguaglianza</a:t>
            </a:r>
            <a:r>
              <a:rPr lang="it-IT" sz="2999" dirty="0">
                <a:solidFill>
                  <a:srgbClr val="FFFFFF"/>
                </a:solidFill>
                <a:latin typeface="Abhaya Libre"/>
                <a:ea typeface="Abhaya Libre"/>
                <a:cs typeface="Abhaya Libre"/>
                <a:sym typeface="Abhaya Libre"/>
              </a:rPr>
              <a:t> di genere e la parità di accesso all'occupazione, all'istruzione e alla partecipazione politica sono pilastri della politica dell'UE.</a:t>
            </a:r>
            <a:endParaRPr lang="en-US" sz="2999" dirty="0">
              <a:solidFill>
                <a:srgbClr val="FFFFFF"/>
              </a:solidFill>
              <a:latin typeface="Abhaya Libre"/>
              <a:ea typeface="Abhaya Libre"/>
              <a:cs typeface="Abhaya Libre"/>
              <a:sym typeface="Abhaya Libre"/>
            </a:endParaRPr>
          </a:p>
        </p:txBody>
      </p:sp>
      <p:sp>
        <p:nvSpPr>
          <p:cNvPr id="7" name="TextBox 7"/>
          <p:cNvSpPr txBox="1"/>
          <p:nvPr/>
        </p:nvSpPr>
        <p:spPr>
          <a:xfrm>
            <a:off x="1540562" y="3108559"/>
            <a:ext cx="4163550" cy="697948"/>
          </a:xfrm>
          <a:prstGeom prst="rect">
            <a:avLst/>
          </a:prstGeom>
        </p:spPr>
        <p:txBody>
          <a:bodyPr lIns="0" tIns="0" rIns="0" bIns="0" rtlCol="0" anchor="t">
            <a:spAutoFit/>
          </a:bodyPr>
          <a:lstStyle/>
          <a:p>
            <a:pPr algn="ctr">
              <a:lnSpc>
                <a:spcPts val="5759"/>
              </a:lnSpc>
            </a:pPr>
            <a:r>
              <a:rPr lang="en-US" sz="4800" b="1" dirty="0" err="1">
                <a:solidFill>
                  <a:srgbClr val="FFFFFF"/>
                </a:solidFill>
                <a:latin typeface="Arimo Bold"/>
                <a:ea typeface="Arimo Bold"/>
                <a:cs typeface="Arimo Bold"/>
                <a:sym typeface="Arimo Bold"/>
              </a:rPr>
              <a:t>Uguaglianza</a:t>
            </a:r>
            <a:endParaRPr lang="en-US" sz="4800" b="1" dirty="0">
              <a:solidFill>
                <a:srgbClr val="FFFFFF"/>
              </a:solidFill>
              <a:latin typeface="Arimo Bold"/>
              <a:ea typeface="Arimo Bold"/>
              <a:cs typeface="Arimo Bold"/>
              <a:sym typeface="Arimo Bold"/>
            </a:endParaRPr>
          </a:p>
        </p:txBody>
      </p:sp>
      <p:sp>
        <p:nvSpPr>
          <p:cNvPr id="8" name="TextBox 8"/>
          <p:cNvSpPr txBox="1"/>
          <p:nvPr/>
        </p:nvSpPr>
        <p:spPr>
          <a:xfrm>
            <a:off x="6797187" y="3995574"/>
            <a:ext cx="4163550" cy="4154984"/>
          </a:xfrm>
          <a:prstGeom prst="rect">
            <a:avLst/>
          </a:prstGeom>
        </p:spPr>
        <p:txBody>
          <a:bodyPr lIns="0" tIns="0" rIns="0" bIns="0" rtlCol="0" anchor="t">
            <a:spAutoFit/>
          </a:bodyPr>
          <a:lstStyle/>
          <a:p>
            <a:pPr algn="just">
              <a:lnSpc>
                <a:spcPts val="3599"/>
              </a:lnSpc>
            </a:pPr>
            <a:r>
              <a:rPr lang="it-IT" sz="2999" dirty="0">
                <a:solidFill>
                  <a:srgbClr val="FFFFFF"/>
                </a:solidFill>
                <a:latin typeface="Abhaya Libre"/>
                <a:ea typeface="Abhaya Libre"/>
                <a:cs typeface="Abhaya Libre"/>
                <a:sym typeface="Abhaya Libre"/>
              </a:rPr>
              <a:t>Garantisce che le leggi siano applicate in modo uguale ed equo in tutti gli Stati </a:t>
            </a:r>
            <a:r>
              <a:rPr lang="it-IT" sz="2999" dirty="0" err="1">
                <a:solidFill>
                  <a:srgbClr val="FFFFFF"/>
                </a:solidFill>
                <a:latin typeface="Abhaya Libre"/>
                <a:ea typeface="Abhaya Libre"/>
                <a:cs typeface="Abhaya Libre"/>
                <a:sym typeface="Abhaya Libre"/>
              </a:rPr>
              <a:t>membri.L'UE</a:t>
            </a:r>
            <a:r>
              <a:rPr lang="it-IT" sz="2999" dirty="0">
                <a:solidFill>
                  <a:srgbClr val="FFFFFF"/>
                </a:solidFill>
                <a:latin typeface="Abhaya Libre"/>
                <a:ea typeface="Abhaya Libre"/>
                <a:cs typeface="Abhaya Libre"/>
                <a:sym typeface="Abhaya Libre"/>
              </a:rPr>
              <a:t> garantisce che i processi legali siano rispettati e che gli Stati membri rispettino l'indipendenza della magistratura.</a:t>
            </a:r>
            <a:endParaRPr lang="en-US" sz="2999" dirty="0">
              <a:solidFill>
                <a:srgbClr val="FFFFFF"/>
              </a:solidFill>
              <a:latin typeface="Abhaya Libre"/>
              <a:ea typeface="Abhaya Libre"/>
              <a:cs typeface="Abhaya Libre"/>
              <a:sym typeface="Abhaya Libre"/>
            </a:endParaRPr>
          </a:p>
        </p:txBody>
      </p:sp>
      <p:sp>
        <p:nvSpPr>
          <p:cNvPr id="9" name="TextBox 9"/>
          <p:cNvSpPr txBox="1"/>
          <p:nvPr/>
        </p:nvSpPr>
        <p:spPr>
          <a:xfrm>
            <a:off x="6270962" y="3108559"/>
            <a:ext cx="5455860" cy="697948"/>
          </a:xfrm>
          <a:prstGeom prst="rect">
            <a:avLst/>
          </a:prstGeom>
        </p:spPr>
        <p:txBody>
          <a:bodyPr wrap="square" lIns="0" tIns="0" rIns="0" bIns="0" rtlCol="0" anchor="t">
            <a:spAutoFit/>
          </a:bodyPr>
          <a:lstStyle/>
          <a:p>
            <a:pPr algn="ctr">
              <a:lnSpc>
                <a:spcPts val="5759"/>
              </a:lnSpc>
            </a:pPr>
            <a:r>
              <a:rPr lang="en-US" sz="4800" b="1" dirty="0" err="1">
                <a:solidFill>
                  <a:srgbClr val="FFFFFF"/>
                </a:solidFill>
                <a:latin typeface="Arimo Bold"/>
                <a:ea typeface="Arimo Bold"/>
                <a:cs typeface="Arimo Bold"/>
                <a:sym typeface="Arimo Bold"/>
              </a:rPr>
              <a:t>Ruolo</a:t>
            </a:r>
            <a:r>
              <a:rPr lang="en-US" sz="4800" b="1" dirty="0">
                <a:solidFill>
                  <a:srgbClr val="FFFFFF"/>
                </a:solidFill>
                <a:latin typeface="Arimo Bold"/>
                <a:ea typeface="Arimo Bold"/>
                <a:cs typeface="Arimo Bold"/>
                <a:sym typeface="Arimo Bold"/>
              </a:rPr>
              <a:t> </a:t>
            </a:r>
            <a:r>
              <a:rPr lang="en-US" sz="4800" b="1" dirty="0" err="1">
                <a:solidFill>
                  <a:srgbClr val="FFFFFF"/>
                </a:solidFill>
                <a:latin typeface="Arimo Bold"/>
                <a:ea typeface="Arimo Bold"/>
                <a:cs typeface="Arimo Bold"/>
                <a:sym typeface="Arimo Bold"/>
              </a:rPr>
              <a:t>della</a:t>
            </a:r>
            <a:r>
              <a:rPr lang="en-US" sz="4800" b="1" dirty="0">
                <a:solidFill>
                  <a:srgbClr val="FFFFFF"/>
                </a:solidFill>
                <a:latin typeface="Arimo Bold"/>
                <a:ea typeface="Arimo Bold"/>
                <a:cs typeface="Arimo Bold"/>
                <a:sym typeface="Arimo Bold"/>
              </a:rPr>
              <a:t> Legge</a:t>
            </a:r>
          </a:p>
        </p:txBody>
      </p:sp>
      <p:sp>
        <p:nvSpPr>
          <p:cNvPr id="10" name="TextBox 10"/>
          <p:cNvSpPr txBox="1"/>
          <p:nvPr/>
        </p:nvSpPr>
        <p:spPr>
          <a:xfrm>
            <a:off x="11779888" y="4219411"/>
            <a:ext cx="4637854" cy="4154984"/>
          </a:xfrm>
          <a:prstGeom prst="rect">
            <a:avLst/>
          </a:prstGeom>
        </p:spPr>
        <p:txBody>
          <a:bodyPr lIns="0" tIns="0" rIns="0" bIns="0" rtlCol="0" anchor="t">
            <a:spAutoFit/>
          </a:bodyPr>
          <a:lstStyle/>
          <a:p>
            <a:pPr algn="just">
              <a:lnSpc>
                <a:spcPts val="3599"/>
              </a:lnSpc>
            </a:pPr>
            <a:r>
              <a:rPr lang="it-IT" sz="2999" dirty="0">
                <a:solidFill>
                  <a:srgbClr val="FFFFFF"/>
                </a:solidFill>
                <a:latin typeface="Abhaya Libre"/>
                <a:ea typeface="Abhaya Libre"/>
                <a:cs typeface="Abhaya Libre"/>
                <a:sym typeface="Abhaya Libre"/>
              </a:rPr>
              <a:t>La Carta dei diritti fondamentali dell'UE delinea i diritti fondamentali che spettano a ogni </a:t>
            </a:r>
            <a:r>
              <a:rPr lang="it-IT" sz="2999" dirty="0" err="1">
                <a:solidFill>
                  <a:srgbClr val="FFFFFF"/>
                </a:solidFill>
                <a:latin typeface="Abhaya Libre"/>
                <a:ea typeface="Abhaya Libre"/>
                <a:cs typeface="Abhaya Libre"/>
                <a:sym typeface="Abhaya Libre"/>
              </a:rPr>
              <a:t>cittadino.L'UE</a:t>
            </a:r>
            <a:r>
              <a:rPr lang="it-IT" sz="2999" dirty="0">
                <a:solidFill>
                  <a:srgbClr val="FFFFFF"/>
                </a:solidFill>
                <a:latin typeface="Abhaya Libre"/>
                <a:ea typeface="Abhaya Libre"/>
                <a:cs typeface="Abhaya Libre"/>
                <a:sym typeface="Abhaya Libre"/>
              </a:rPr>
              <a:t> promuove i diritti umani anche a livello globale attraverso la sua politica estera e i programmi di aiuto allo sviluppo.</a:t>
            </a:r>
            <a:endParaRPr lang="en-US" sz="2999" dirty="0">
              <a:solidFill>
                <a:srgbClr val="FFFFFF"/>
              </a:solidFill>
              <a:latin typeface="Abhaya Libre"/>
              <a:ea typeface="Abhaya Libre"/>
              <a:cs typeface="Abhaya Libre"/>
              <a:sym typeface="Abhaya Libre"/>
            </a:endParaRPr>
          </a:p>
        </p:txBody>
      </p:sp>
      <p:sp>
        <p:nvSpPr>
          <p:cNvPr id="11" name="TextBox 11"/>
          <p:cNvSpPr txBox="1"/>
          <p:nvPr/>
        </p:nvSpPr>
        <p:spPr>
          <a:xfrm>
            <a:off x="12017039" y="3108559"/>
            <a:ext cx="4163550"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Human Rights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6038485" y="2038750"/>
            <a:ext cx="6814123" cy="6405368"/>
          </a:xfrm>
          <a:custGeom>
            <a:avLst/>
            <a:gdLst/>
            <a:ahLst/>
            <a:cxnLst/>
            <a:rect l="l" t="t" r="r" b="b"/>
            <a:pathLst>
              <a:path w="6814123" h="6405368">
                <a:moveTo>
                  <a:pt x="0" y="0"/>
                </a:moveTo>
                <a:lnTo>
                  <a:pt x="6814124" y="0"/>
                </a:lnTo>
                <a:lnTo>
                  <a:pt x="6814124" y="6405368"/>
                </a:lnTo>
                <a:lnTo>
                  <a:pt x="0" y="6405368"/>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2039540" y="531022"/>
            <a:ext cx="1920447" cy="1862833"/>
          </a:xfrm>
          <a:custGeom>
            <a:avLst/>
            <a:gdLst/>
            <a:ahLst/>
            <a:cxnLst/>
            <a:rect l="l" t="t" r="r" b="b"/>
            <a:pathLst>
              <a:path w="1920447" h="1862833">
                <a:moveTo>
                  <a:pt x="0" y="0"/>
                </a:moveTo>
                <a:lnTo>
                  <a:pt x="1920446" y="0"/>
                </a:lnTo>
                <a:lnTo>
                  <a:pt x="1920446" y="1862834"/>
                </a:lnTo>
                <a:lnTo>
                  <a:pt x="0" y="18628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5338853" y="2304861"/>
            <a:ext cx="1920447" cy="1795618"/>
          </a:xfrm>
          <a:custGeom>
            <a:avLst/>
            <a:gdLst/>
            <a:ahLst/>
            <a:cxnLst/>
            <a:rect l="l" t="t" r="r" b="b"/>
            <a:pathLst>
              <a:path w="1920447" h="1795618">
                <a:moveTo>
                  <a:pt x="0" y="0"/>
                </a:moveTo>
                <a:lnTo>
                  <a:pt x="1920447" y="0"/>
                </a:lnTo>
                <a:lnTo>
                  <a:pt x="1920447" y="1795617"/>
                </a:lnTo>
                <a:lnTo>
                  <a:pt x="0" y="17956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Freeform 6"/>
          <p:cNvSpPr/>
          <p:nvPr/>
        </p:nvSpPr>
        <p:spPr>
          <a:xfrm>
            <a:off x="-105504" y="2640744"/>
            <a:ext cx="2268409" cy="2300034"/>
          </a:xfrm>
          <a:custGeom>
            <a:avLst/>
            <a:gdLst/>
            <a:ahLst/>
            <a:cxnLst/>
            <a:rect l="l" t="t" r="r" b="b"/>
            <a:pathLst>
              <a:path w="2268409" h="2300034">
                <a:moveTo>
                  <a:pt x="0" y="0"/>
                </a:moveTo>
                <a:lnTo>
                  <a:pt x="2268408" y="0"/>
                </a:lnTo>
                <a:lnTo>
                  <a:pt x="2268408" y="2300034"/>
                </a:lnTo>
                <a:lnTo>
                  <a:pt x="0" y="230003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7" name="Freeform 7"/>
          <p:cNvSpPr/>
          <p:nvPr/>
        </p:nvSpPr>
        <p:spPr>
          <a:xfrm>
            <a:off x="14179061" y="5551819"/>
            <a:ext cx="1983514" cy="2238098"/>
          </a:xfrm>
          <a:custGeom>
            <a:avLst/>
            <a:gdLst/>
            <a:ahLst/>
            <a:cxnLst/>
            <a:rect l="l" t="t" r="r" b="b"/>
            <a:pathLst>
              <a:path w="1983514" h="2238098">
                <a:moveTo>
                  <a:pt x="0" y="0"/>
                </a:moveTo>
                <a:lnTo>
                  <a:pt x="1983515" y="0"/>
                </a:lnTo>
                <a:lnTo>
                  <a:pt x="1983515" y="2238098"/>
                </a:lnTo>
                <a:lnTo>
                  <a:pt x="0" y="2238098"/>
                </a:lnTo>
                <a:lnTo>
                  <a:pt x="0" y="0"/>
                </a:lnTo>
                <a:close/>
              </a:path>
            </a:pathLst>
          </a:custGeom>
          <a:blipFill>
            <a:blip r:embed="rId12"/>
            <a:stretch>
              <a:fillRect/>
            </a:stretch>
          </a:blipFill>
        </p:spPr>
        <p:txBody>
          <a:bodyPr/>
          <a:lstStyle/>
          <a:p>
            <a:endParaRPr lang="es-ES"/>
          </a:p>
        </p:txBody>
      </p:sp>
      <p:sp>
        <p:nvSpPr>
          <p:cNvPr id="8" name="Freeform 8"/>
          <p:cNvSpPr/>
          <p:nvPr/>
        </p:nvSpPr>
        <p:spPr>
          <a:xfrm>
            <a:off x="15988634" y="8110579"/>
            <a:ext cx="2136849" cy="2176421"/>
          </a:xfrm>
          <a:custGeom>
            <a:avLst/>
            <a:gdLst/>
            <a:ahLst/>
            <a:cxnLst/>
            <a:rect l="l" t="t" r="r" b="b"/>
            <a:pathLst>
              <a:path w="2136849" h="2176421">
                <a:moveTo>
                  <a:pt x="0" y="0"/>
                </a:moveTo>
                <a:lnTo>
                  <a:pt x="2136850" y="0"/>
                </a:lnTo>
                <a:lnTo>
                  <a:pt x="2136850" y="2176421"/>
                </a:lnTo>
                <a:lnTo>
                  <a:pt x="0" y="21764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9" name="Freeform 9"/>
          <p:cNvSpPr/>
          <p:nvPr/>
        </p:nvSpPr>
        <p:spPr>
          <a:xfrm>
            <a:off x="2591030" y="4914333"/>
            <a:ext cx="1917127" cy="2103843"/>
          </a:xfrm>
          <a:custGeom>
            <a:avLst/>
            <a:gdLst/>
            <a:ahLst/>
            <a:cxnLst/>
            <a:rect l="l" t="t" r="r" b="b"/>
            <a:pathLst>
              <a:path w="1917127" h="2103843">
                <a:moveTo>
                  <a:pt x="0" y="0"/>
                </a:moveTo>
                <a:lnTo>
                  <a:pt x="1917127" y="0"/>
                </a:lnTo>
                <a:lnTo>
                  <a:pt x="1917127" y="2103843"/>
                </a:lnTo>
                <a:lnTo>
                  <a:pt x="0" y="21038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ES"/>
          </a:p>
        </p:txBody>
      </p:sp>
      <p:sp>
        <p:nvSpPr>
          <p:cNvPr id="10" name="Freeform 10"/>
          <p:cNvSpPr/>
          <p:nvPr/>
        </p:nvSpPr>
        <p:spPr>
          <a:xfrm>
            <a:off x="389669" y="7345277"/>
            <a:ext cx="2283513" cy="2941723"/>
          </a:xfrm>
          <a:custGeom>
            <a:avLst/>
            <a:gdLst/>
            <a:ahLst/>
            <a:cxnLst/>
            <a:rect l="l" t="t" r="r" b="b"/>
            <a:pathLst>
              <a:path w="2283513" h="2941723">
                <a:moveTo>
                  <a:pt x="0" y="0"/>
                </a:moveTo>
                <a:lnTo>
                  <a:pt x="2283512" y="0"/>
                </a:lnTo>
                <a:lnTo>
                  <a:pt x="2283512" y="2941723"/>
                </a:lnTo>
                <a:lnTo>
                  <a:pt x="0" y="294172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ES"/>
          </a:p>
        </p:txBody>
      </p:sp>
      <p:sp>
        <p:nvSpPr>
          <p:cNvPr id="11" name="TextBox 11"/>
          <p:cNvSpPr txBox="1"/>
          <p:nvPr/>
        </p:nvSpPr>
        <p:spPr>
          <a:xfrm>
            <a:off x="5112509" y="3193144"/>
            <a:ext cx="8062981" cy="3077766"/>
          </a:xfrm>
          <a:prstGeom prst="rect">
            <a:avLst/>
          </a:prstGeom>
        </p:spPr>
        <p:txBody>
          <a:bodyPr lIns="0" tIns="0" rIns="0" bIns="0" rtlCol="0" anchor="t">
            <a:spAutoFit/>
          </a:bodyPr>
          <a:lstStyle/>
          <a:p>
            <a:pPr algn="ctr">
              <a:lnSpc>
                <a:spcPts val="3960"/>
              </a:lnSpc>
              <a:spcBef>
                <a:spcPct val="0"/>
              </a:spcBef>
            </a:pPr>
            <a:r>
              <a:rPr lang="it-IT" sz="3300" dirty="0">
                <a:solidFill>
                  <a:srgbClr val="FFFFFF"/>
                </a:solidFill>
                <a:latin typeface="Abhaya Libre"/>
                <a:ea typeface="Abhaya Libre"/>
                <a:cs typeface="Abhaya Libre"/>
                <a:sym typeface="Abhaya Libre"/>
              </a:rPr>
              <a:t>L'Unione europea è stata fondata con l'obiettivo di promuovere la pace, la stabilità e la prosperità tra i suoi Stati membri e oltre. I suoi obiettivi sono delineati nel Trattato sull'Unione Europea (TUE) e guidano tutte le politiche e le azioni intraprese dall'UE.</a:t>
            </a:r>
            <a:endParaRPr lang="en-US" sz="3300" dirty="0">
              <a:solidFill>
                <a:srgbClr val="FFFFFF"/>
              </a:solidFill>
              <a:latin typeface="Abhaya Libre"/>
              <a:ea typeface="Abhaya Libre"/>
              <a:cs typeface="Abhaya Libre"/>
              <a:sym typeface="Abhaya Libre"/>
            </a:endParaRPr>
          </a:p>
        </p:txBody>
      </p:sp>
      <p:sp>
        <p:nvSpPr>
          <p:cNvPr id="12" name="TextBox 12"/>
          <p:cNvSpPr txBox="1"/>
          <p:nvPr/>
        </p:nvSpPr>
        <p:spPr>
          <a:xfrm>
            <a:off x="1531425" y="943375"/>
            <a:ext cx="11321184" cy="1095375"/>
          </a:xfrm>
          <a:prstGeom prst="rect">
            <a:avLst/>
          </a:prstGeom>
        </p:spPr>
        <p:txBody>
          <a:bodyPr lIns="0" tIns="0" rIns="0" bIns="0" rtlCol="0" anchor="t">
            <a:spAutoFit/>
          </a:bodyPr>
          <a:lstStyle/>
          <a:p>
            <a:pPr algn="l">
              <a:lnSpc>
                <a:spcPts val="8400"/>
              </a:lnSpc>
            </a:pPr>
            <a:r>
              <a:rPr lang="en-US" sz="7000" b="1" dirty="0" err="1">
                <a:solidFill>
                  <a:srgbClr val="FFFFFF"/>
                </a:solidFill>
                <a:latin typeface="Arimo Bold"/>
                <a:ea typeface="Arimo Bold"/>
                <a:cs typeface="Arimo Bold"/>
                <a:sym typeface="Arimo Bold"/>
              </a:rPr>
              <a:t>Obiettivi</a:t>
            </a:r>
            <a:r>
              <a:rPr lang="en-US" sz="7000" b="1" dirty="0">
                <a:solidFill>
                  <a:srgbClr val="FFFFFF"/>
                </a:solidFill>
                <a:latin typeface="Arimo Bold"/>
                <a:ea typeface="Arimo Bold"/>
                <a:cs typeface="Arimo Bold"/>
                <a:sym typeface="Arimo Bold"/>
              </a:rPr>
              <a:t> </a:t>
            </a:r>
            <a:r>
              <a:rPr lang="en-US" sz="7000" b="1" dirty="0" err="1">
                <a:solidFill>
                  <a:srgbClr val="FFFFFF"/>
                </a:solidFill>
                <a:latin typeface="Arimo Bold"/>
                <a:ea typeface="Arimo Bold"/>
                <a:cs typeface="Arimo Bold"/>
                <a:sym typeface="Arimo Bold"/>
              </a:rPr>
              <a:t>dell’UE</a:t>
            </a:r>
            <a:endParaRPr lang="en-US" sz="7000" b="1" dirty="0">
              <a:solidFill>
                <a:srgbClr val="FFFFFF"/>
              </a:solidFill>
              <a:latin typeface="Arimo Bold"/>
              <a:ea typeface="Arimo Bold"/>
              <a:cs typeface="Arimo Bold"/>
              <a:sym typeface="Arimo Bold"/>
            </a:endParaRPr>
          </a:p>
        </p:txBody>
      </p:sp>
      <p:sp>
        <p:nvSpPr>
          <p:cNvPr id="13" name="TextBox 13"/>
          <p:cNvSpPr txBox="1"/>
          <p:nvPr/>
        </p:nvSpPr>
        <p:spPr>
          <a:xfrm>
            <a:off x="5112509" y="7780392"/>
            <a:ext cx="8062981" cy="1744067"/>
          </a:xfrm>
          <a:prstGeom prst="rect">
            <a:avLst/>
          </a:prstGeom>
        </p:spPr>
        <p:txBody>
          <a:bodyPr lIns="0" tIns="0" rIns="0" bIns="0" rtlCol="0" anchor="t">
            <a:spAutoFit/>
          </a:bodyPr>
          <a:lstStyle/>
          <a:p>
            <a:pPr algn="ctr">
              <a:lnSpc>
                <a:spcPts val="3359"/>
              </a:lnSpc>
              <a:spcBef>
                <a:spcPct val="0"/>
              </a:spcBef>
            </a:pPr>
            <a:r>
              <a:rPr lang="it-IT" sz="2799" dirty="0">
                <a:solidFill>
                  <a:srgbClr val="E3DE1C"/>
                </a:solidFill>
                <a:latin typeface="Abhaya Libre"/>
                <a:ea typeface="Abhaya Libre"/>
                <a:cs typeface="Abhaya Libre"/>
                <a:sym typeface="Abhaya Libre"/>
              </a:rPr>
              <a:t>Riuscite a nominare o a indovinare alcuni degli obiettivi chiave che guidano l'Unione Europea? Cosa pensate che l'UE cerchi di ottenere per i suoi cittadini e per il mondo?</a:t>
            </a:r>
            <a:endParaRPr lang="en-US" sz="2799" dirty="0">
              <a:solidFill>
                <a:srgbClr val="E3DE1C"/>
              </a:solidFill>
              <a:latin typeface="Abhaya Libre"/>
              <a:ea typeface="Abhaya Libre"/>
              <a:cs typeface="Abhaya Libre"/>
              <a:sym typeface="Abhaya Libr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4317872" y="6858656"/>
            <a:ext cx="5088186" cy="5127230"/>
          </a:xfrm>
          <a:custGeom>
            <a:avLst/>
            <a:gdLst/>
            <a:ahLst/>
            <a:cxnLst/>
            <a:rect l="l" t="t" r="r" b="b"/>
            <a:pathLst>
              <a:path w="5088186" h="5127230">
                <a:moveTo>
                  <a:pt x="0" y="0"/>
                </a:moveTo>
                <a:lnTo>
                  <a:pt x="5088186" y="0"/>
                </a:lnTo>
                <a:lnTo>
                  <a:pt x="5088186" y="5127230"/>
                </a:lnTo>
                <a:lnTo>
                  <a:pt x="0" y="5127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7138207" y="3086100"/>
            <a:ext cx="4011586" cy="4114800"/>
          </a:xfrm>
          <a:custGeom>
            <a:avLst/>
            <a:gdLst/>
            <a:ahLst/>
            <a:cxnLst/>
            <a:rect l="l" t="t" r="r" b="b"/>
            <a:pathLst>
              <a:path w="4011586" h="4114800">
                <a:moveTo>
                  <a:pt x="0" y="0"/>
                </a:moveTo>
                <a:lnTo>
                  <a:pt x="4011586" y="0"/>
                </a:lnTo>
                <a:lnTo>
                  <a:pt x="4011586" y="4114800"/>
                </a:lnTo>
                <a:lnTo>
                  <a:pt x="0" y="4114800"/>
                </a:lnTo>
                <a:lnTo>
                  <a:pt x="0" y="0"/>
                </a:lnTo>
                <a:close/>
              </a:path>
            </a:pathLst>
          </a:custGeom>
          <a:blipFill>
            <a:blip r:embed="rId6">
              <a:alphaModFix amt="29000"/>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315021" y="291240"/>
            <a:ext cx="17657958" cy="9704520"/>
          </a:xfrm>
          <a:custGeom>
            <a:avLst/>
            <a:gdLst/>
            <a:ahLst/>
            <a:cxnLst/>
            <a:rect l="l" t="t" r="r" b="b"/>
            <a:pathLst>
              <a:path w="17657958" h="9704520">
                <a:moveTo>
                  <a:pt x="0" y="0"/>
                </a:moveTo>
                <a:lnTo>
                  <a:pt x="17657958" y="0"/>
                </a:lnTo>
                <a:lnTo>
                  <a:pt x="17657958" y="9704520"/>
                </a:lnTo>
                <a:lnTo>
                  <a:pt x="0" y="97045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TextBox 6"/>
          <p:cNvSpPr txBox="1"/>
          <p:nvPr/>
        </p:nvSpPr>
        <p:spPr>
          <a:xfrm>
            <a:off x="6655247" y="4074174"/>
            <a:ext cx="4977505" cy="719492"/>
          </a:xfrm>
          <a:prstGeom prst="rect">
            <a:avLst/>
          </a:prstGeom>
        </p:spPr>
        <p:txBody>
          <a:bodyPr lIns="0" tIns="0" rIns="0" bIns="0" rtlCol="0" anchor="t">
            <a:spAutoFit/>
          </a:bodyPr>
          <a:lstStyle/>
          <a:p>
            <a:pPr algn="ctr">
              <a:lnSpc>
                <a:spcPts val="5760"/>
              </a:lnSpc>
            </a:pPr>
            <a:r>
              <a:rPr lang="en-US" sz="4800" b="1" dirty="0">
                <a:solidFill>
                  <a:srgbClr val="FFFFFF"/>
                </a:solidFill>
                <a:latin typeface="Allrounder Monument Medium"/>
                <a:ea typeface="Allrounder Monument Medium"/>
                <a:cs typeface="Allrounder Monument Medium"/>
                <a:sym typeface="Allrounder Monument Medium"/>
              </a:rPr>
              <a:t>OBIETTIVI EU</a:t>
            </a:r>
          </a:p>
        </p:txBody>
      </p:sp>
      <p:sp>
        <p:nvSpPr>
          <p:cNvPr id="7" name="TextBox 7"/>
          <p:cNvSpPr txBox="1"/>
          <p:nvPr/>
        </p:nvSpPr>
        <p:spPr>
          <a:xfrm>
            <a:off x="650433" y="598005"/>
            <a:ext cx="4890245" cy="3802413"/>
          </a:xfrm>
          <a:prstGeom prst="rect">
            <a:avLst/>
          </a:prstGeom>
        </p:spPr>
        <p:txBody>
          <a:bodyPr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L'Unione Europea è stata fondata con l'obiettivo di garantire una pace duratura tra i suoi Stati membri, in particolare dopo le devastazioni della Seconda Guerra Mondiale. Promuovendo la cooperazione e l'unità, l'UE mira a prevenire i conflitti attraverso la diplomazia, il dialogo e l'azione collettiva, facendo della pace uno dei suoi obiettivi principali.</a:t>
            </a:r>
            <a:endParaRPr lang="en-US" sz="2701" dirty="0">
              <a:solidFill>
                <a:srgbClr val="FFFFFF"/>
              </a:solidFill>
              <a:latin typeface="Abhaya Libre"/>
              <a:ea typeface="Abhaya Libre"/>
              <a:cs typeface="Abhaya Libre"/>
              <a:sym typeface="Abhaya Libre"/>
            </a:endParaRPr>
          </a:p>
        </p:txBody>
      </p:sp>
      <p:sp>
        <p:nvSpPr>
          <p:cNvPr id="8" name="TextBox 8"/>
          <p:cNvSpPr txBox="1"/>
          <p:nvPr/>
        </p:nvSpPr>
        <p:spPr>
          <a:xfrm>
            <a:off x="6402456" y="2862515"/>
            <a:ext cx="1561009" cy="828675"/>
          </a:xfrm>
          <a:prstGeom prst="rect">
            <a:avLst/>
          </a:prstGeom>
        </p:spPr>
        <p:txBody>
          <a:bodyPr lIns="0" tIns="0" rIns="0" bIns="0" rtlCol="0" anchor="t">
            <a:spAutoFit/>
          </a:bodyPr>
          <a:lstStyle/>
          <a:p>
            <a:pPr algn="ctr">
              <a:lnSpc>
                <a:spcPts val="6599"/>
              </a:lnSpc>
              <a:spcBef>
                <a:spcPct val="0"/>
              </a:spcBef>
            </a:pPr>
            <a:r>
              <a:rPr lang="en-US" sz="5499" b="1" dirty="0">
                <a:solidFill>
                  <a:srgbClr val="FFFFFF"/>
                </a:solidFill>
                <a:latin typeface="Cormorant Garamond Bold"/>
                <a:ea typeface="Cormorant Garamond Bold"/>
                <a:cs typeface="Cormorant Garamond Bold"/>
                <a:sym typeface="Cormorant Garamond Bold"/>
              </a:rPr>
              <a:t>Pace</a:t>
            </a:r>
          </a:p>
        </p:txBody>
      </p:sp>
      <p:sp>
        <p:nvSpPr>
          <p:cNvPr id="9" name="TextBox 9"/>
          <p:cNvSpPr txBox="1"/>
          <p:nvPr/>
        </p:nvSpPr>
        <p:spPr>
          <a:xfrm>
            <a:off x="5921644" y="6595811"/>
            <a:ext cx="2699414" cy="831766"/>
          </a:xfrm>
          <a:prstGeom prst="rect">
            <a:avLst/>
          </a:prstGeom>
        </p:spPr>
        <p:txBody>
          <a:bodyPr wrap="square" lIns="0" tIns="0" rIns="0" bIns="0" rtlCol="0" anchor="t">
            <a:spAutoFit/>
          </a:bodyPr>
          <a:lstStyle/>
          <a:p>
            <a:pPr algn="ctr">
              <a:lnSpc>
                <a:spcPts val="6599"/>
              </a:lnSpc>
              <a:spcBef>
                <a:spcPct val="0"/>
              </a:spcBef>
            </a:pPr>
            <a:r>
              <a:rPr lang="en-US" sz="5400" b="1" dirty="0" err="1">
                <a:solidFill>
                  <a:srgbClr val="FFFFFF"/>
                </a:solidFill>
                <a:latin typeface="Cormorant Garamond Bold"/>
                <a:ea typeface="Cormorant Garamond Bold"/>
                <a:cs typeface="Cormorant Garamond Bold"/>
                <a:sym typeface="Cormorant Garamond Bold"/>
              </a:rPr>
              <a:t>Sicurezza</a:t>
            </a:r>
            <a:endParaRPr lang="en-US" sz="5400" b="1" dirty="0">
              <a:solidFill>
                <a:srgbClr val="FFFFFF"/>
              </a:solidFill>
              <a:latin typeface="Cormorant Garamond Bold"/>
              <a:ea typeface="Cormorant Garamond Bold"/>
              <a:cs typeface="Cormorant Garamond Bold"/>
              <a:sym typeface="Cormorant Garamond Bold"/>
            </a:endParaRPr>
          </a:p>
        </p:txBody>
      </p:sp>
      <p:sp>
        <p:nvSpPr>
          <p:cNvPr id="10" name="TextBox 10"/>
          <p:cNvSpPr txBox="1"/>
          <p:nvPr/>
        </p:nvSpPr>
        <p:spPr>
          <a:xfrm>
            <a:off x="650433" y="6200463"/>
            <a:ext cx="4890245" cy="3826047"/>
          </a:xfrm>
          <a:prstGeom prst="rect">
            <a:avLst/>
          </a:prstGeom>
        </p:spPr>
        <p:txBody>
          <a:bodyPr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L'UE è impegnata a creare un ambiente sicuro per i suoi cittadini. Attraverso la Politica di sicurezza e di difesa comune (PSDC), l'Unione lavora per salvaguardare gli Stati membri dalle minacce interne ed esterne. Ciò include la cooperazione sulla sicurezza delle frontiere, la lotta al terrorismo e la gestione delle minacce informatiche.</a:t>
            </a:r>
            <a:endParaRPr lang="en-US" sz="2701" dirty="0">
              <a:solidFill>
                <a:srgbClr val="FFFFFF"/>
              </a:solidFill>
              <a:latin typeface="Abhaya Libre"/>
              <a:ea typeface="Abhaya Libre"/>
              <a:cs typeface="Abhaya Libre"/>
              <a:sym typeface="Abhaya Libre"/>
            </a:endParaRPr>
          </a:p>
        </p:txBody>
      </p:sp>
      <p:sp>
        <p:nvSpPr>
          <p:cNvPr id="11" name="TextBox 11"/>
          <p:cNvSpPr txBox="1"/>
          <p:nvPr/>
        </p:nvSpPr>
        <p:spPr>
          <a:xfrm>
            <a:off x="12726643" y="454592"/>
            <a:ext cx="4890245" cy="4172296"/>
          </a:xfrm>
          <a:prstGeom prst="rect">
            <a:avLst/>
          </a:prstGeom>
        </p:spPr>
        <p:txBody>
          <a:bodyPr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La giustizia è al centro della missione dell'UE di creare una società giusta ed equa. L'UE promuove lo stato di diritto e protegge i diritti fondamentali attraverso i suoi quadri giuridici. Si adopera inoltre per armonizzare i sistemi giudiziari dei vari Stati membri, garantendo ai cittadini un accesso paritario alla giustizia ovunque essi risiedano all'interno dell'UE.</a:t>
            </a:r>
            <a:endParaRPr lang="en-US" sz="2701" dirty="0">
              <a:solidFill>
                <a:srgbClr val="FFFFFF"/>
              </a:solidFill>
              <a:latin typeface="Abhaya Libre"/>
              <a:ea typeface="Abhaya Libre"/>
              <a:cs typeface="Abhaya Libre"/>
              <a:sym typeface="Abhaya Libre"/>
            </a:endParaRPr>
          </a:p>
        </p:txBody>
      </p:sp>
      <p:sp>
        <p:nvSpPr>
          <p:cNvPr id="12" name="TextBox 12"/>
          <p:cNvSpPr txBox="1"/>
          <p:nvPr/>
        </p:nvSpPr>
        <p:spPr>
          <a:xfrm>
            <a:off x="12747178" y="6006361"/>
            <a:ext cx="4890245" cy="3826047"/>
          </a:xfrm>
          <a:prstGeom prst="rect">
            <a:avLst/>
          </a:prstGeom>
        </p:spPr>
        <p:txBody>
          <a:bodyPr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Il benessere dei cittadini è al centro delle politiche sociali dell'UE, che mirano a migliorare la qualità della vita in tutta l'Unione. Ciò include l'accesso all'assistenza sanitaria, all'istruzione, alla sicurezza sociale e ai diritti del lavoro. L'UE garantisce che tutti i suoi cittadini beneficino di servizi e tutele sociali, contribuendo al loro benessere generale.</a:t>
            </a:r>
            <a:endParaRPr lang="en-US" sz="2701" dirty="0">
              <a:solidFill>
                <a:srgbClr val="FFFFFF"/>
              </a:solidFill>
              <a:latin typeface="Abhaya Libre"/>
              <a:ea typeface="Abhaya Libre"/>
              <a:cs typeface="Abhaya Libre"/>
              <a:sym typeface="Abhaya Libre"/>
            </a:endParaRPr>
          </a:p>
        </p:txBody>
      </p:sp>
      <p:sp>
        <p:nvSpPr>
          <p:cNvPr id="13" name="TextBox 13"/>
          <p:cNvSpPr txBox="1"/>
          <p:nvPr/>
        </p:nvSpPr>
        <p:spPr>
          <a:xfrm>
            <a:off x="9753600" y="2862515"/>
            <a:ext cx="2658022" cy="835357"/>
          </a:xfrm>
          <a:prstGeom prst="rect">
            <a:avLst/>
          </a:prstGeom>
        </p:spPr>
        <p:txBody>
          <a:bodyPr wrap="square" lIns="0" tIns="0" rIns="0" bIns="0" rtlCol="0" anchor="t">
            <a:spAutoFit/>
          </a:bodyPr>
          <a:lstStyle/>
          <a:p>
            <a:pPr algn="ctr">
              <a:lnSpc>
                <a:spcPts val="6599"/>
              </a:lnSpc>
              <a:spcBef>
                <a:spcPct val="0"/>
              </a:spcBef>
            </a:pPr>
            <a:r>
              <a:rPr lang="en-US" sz="5499" b="1" dirty="0" err="1">
                <a:solidFill>
                  <a:srgbClr val="FFFFFF"/>
                </a:solidFill>
                <a:latin typeface="Cormorant Garamond Bold"/>
                <a:ea typeface="Cormorant Garamond Bold"/>
                <a:cs typeface="Cormorant Garamond Bold"/>
                <a:sym typeface="Cormorant Garamond Bold"/>
              </a:rPr>
              <a:t>Giustizia</a:t>
            </a:r>
            <a:endParaRPr lang="en-US" sz="5499" b="1" dirty="0">
              <a:solidFill>
                <a:srgbClr val="FFFFFF"/>
              </a:solidFill>
              <a:latin typeface="Cormorant Garamond Bold"/>
              <a:ea typeface="Cormorant Garamond Bold"/>
              <a:cs typeface="Cormorant Garamond Bold"/>
              <a:sym typeface="Cormorant Garamond Bold"/>
            </a:endParaRPr>
          </a:p>
        </p:txBody>
      </p:sp>
      <p:sp>
        <p:nvSpPr>
          <p:cNvPr id="14" name="TextBox 14"/>
          <p:cNvSpPr txBox="1"/>
          <p:nvPr/>
        </p:nvSpPr>
        <p:spPr>
          <a:xfrm>
            <a:off x="9607756" y="6632897"/>
            <a:ext cx="2824401" cy="795089"/>
          </a:xfrm>
          <a:prstGeom prst="rect">
            <a:avLst/>
          </a:prstGeom>
        </p:spPr>
        <p:txBody>
          <a:bodyPr wrap="square" lIns="0" tIns="0" rIns="0" bIns="0" rtlCol="0" anchor="t">
            <a:spAutoFit/>
          </a:bodyPr>
          <a:lstStyle/>
          <a:p>
            <a:pPr algn="ctr">
              <a:lnSpc>
                <a:spcPts val="6239"/>
              </a:lnSpc>
            </a:pPr>
            <a:r>
              <a:rPr lang="en-US" sz="5199" b="1" dirty="0" err="1">
                <a:solidFill>
                  <a:srgbClr val="FFFFFF"/>
                </a:solidFill>
                <a:latin typeface="Cormorant Garamond Bold"/>
                <a:ea typeface="Cormorant Garamond Bold"/>
                <a:cs typeface="Cormorant Garamond Bold"/>
                <a:sym typeface="Cormorant Garamond Bold"/>
              </a:rPr>
              <a:t>Benessere</a:t>
            </a:r>
            <a:endParaRPr lang="en-US" sz="5199" b="1" dirty="0">
              <a:solidFill>
                <a:srgbClr val="FFFFFF"/>
              </a:solidFill>
              <a:latin typeface="Cormorant Garamond Bold"/>
              <a:ea typeface="Cormorant Garamond Bold"/>
              <a:cs typeface="Cormorant Garamond Bold"/>
              <a:sym typeface="Cormorant Garamond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7138207" y="3086100"/>
            <a:ext cx="4011586" cy="4114800"/>
          </a:xfrm>
          <a:custGeom>
            <a:avLst/>
            <a:gdLst/>
            <a:ahLst/>
            <a:cxnLst/>
            <a:rect l="l" t="t" r="r" b="b"/>
            <a:pathLst>
              <a:path w="4011586" h="4114800">
                <a:moveTo>
                  <a:pt x="0" y="0"/>
                </a:moveTo>
                <a:lnTo>
                  <a:pt x="4011586" y="0"/>
                </a:lnTo>
                <a:lnTo>
                  <a:pt x="4011586" y="4114800"/>
                </a:lnTo>
                <a:lnTo>
                  <a:pt x="0" y="4114800"/>
                </a:lnTo>
                <a:lnTo>
                  <a:pt x="0" y="0"/>
                </a:lnTo>
                <a:close/>
              </a:path>
            </a:pathLst>
          </a:custGeom>
          <a:blipFill>
            <a:blip r:embed="rId4">
              <a:alphaModFix amt="29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315021" y="291240"/>
            <a:ext cx="8819584" cy="9704520"/>
          </a:xfrm>
          <a:custGeom>
            <a:avLst/>
            <a:gdLst/>
            <a:ahLst/>
            <a:cxnLst/>
            <a:rect l="l" t="t" r="r" b="b"/>
            <a:pathLst>
              <a:path w="8819584" h="9704520">
                <a:moveTo>
                  <a:pt x="0" y="0"/>
                </a:moveTo>
                <a:lnTo>
                  <a:pt x="8819584" y="0"/>
                </a:lnTo>
                <a:lnTo>
                  <a:pt x="8819584" y="9704520"/>
                </a:lnTo>
                <a:lnTo>
                  <a:pt x="0" y="9704520"/>
                </a:lnTo>
                <a:lnTo>
                  <a:pt x="0" y="0"/>
                </a:lnTo>
                <a:close/>
              </a:path>
            </a:pathLst>
          </a:custGeom>
          <a:blipFill>
            <a:blip r:embed="rId6">
              <a:extLst>
                <a:ext uri="{96DAC541-7B7A-43D3-8B79-37D633B846F1}">
                  <asvg:svgBlip xmlns:asvg="http://schemas.microsoft.com/office/drawing/2016/SVG/main" r:embed="rId7"/>
                </a:ext>
              </a:extLst>
            </a:blip>
            <a:stretch>
              <a:fillRect r="-100213"/>
            </a:stretch>
          </a:blipFill>
        </p:spPr>
        <p:txBody>
          <a:bodyPr/>
          <a:lstStyle/>
          <a:p>
            <a:endParaRPr lang="es-ES"/>
          </a:p>
        </p:txBody>
      </p:sp>
      <p:sp>
        <p:nvSpPr>
          <p:cNvPr id="5" name="TextBox 5"/>
          <p:cNvSpPr txBox="1"/>
          <p:nvPr/>
        </p:nvSpPr>
        <p:spPr>
          <a:xfrm>
            <a:off x="7090690" y="4727575"/>
            <a:ext cx="4241353" cy="1463286"/>
          </a:xfrm>
          <a:prstGeom prst="rect">
            <a:avLst/>
          </a:prstGeom>
        </p:spPr>
        <p:txBody>
          <a:bodyPr wrap="square" lIns="0" tIns="0" rIns="0" bIns="0" rtlCol="0" anchor="t">
            <a:spAutoFit/>
          </a:bodyPr>
          <a:lstStyle/>
          <a:p>
            <a:pPr algn="ctr">
              <a:lnSpc>
                <a:spcPts val="5760"/>
              </a:lnSpc>
            </a:pPr>
            <a:r>
              <a:rPr lang="en-US" sz="4800" b="1" dirty="0">
                <a:solidFill>
                  <a:srgbClr val="FFFFFF"/>
                </a:solidFill>
                <a:latin typeface="Allrounder Monument Medium"/>
                <a:ea typeface="Allrounder Monument Medium"/>
                <a:cs typeface="Allrounder Monument Medium"/>
                <a:sym typeface="Allrounder Monument Medium"/>
              </a:rPr>
              <a:t>OBIETTIVI EU</a:t>
            </a:r>
          </a:p>
        </p:txBody>
      </p:sp>
      <p:sp>
        <p:nvSpPr>
          <p:cNvPr id="6" name="Freeform 6"/>
          <p:cNvSpPr/>
          <p:nvPr/>
        </p:nvSpPr>
        <p:spPr>
          <a:xfrm>
            <a:off x="6505358" y="4798074"/>
            <a:ext cx="14250390" cy="8229600"/>
          </a:xfrm>
          <a:custGeom>
            <a:avLst/>
            <a:gdLst/>
            <a:ahLst/>
            <a:cxnLst/>
            <a:rect l="l" t="t" r="r" b="b"/>
            <a:pathLst>
              <a:path w="14250390" h="8229600">
                <a:moveTo>
                  <a:pt x="0" y="0"/>
                </a:moveTo>
                <a:lnTo>
                  <a:pt x="14250390" y="0"/>
                </a:lnTo>
                <a:lnTo>
                  <a:pt x="14250390" y="8229600"/>
                </a:lnTo>
                <a:lnTo>
                  <a:pt x="0" y="8229600"/>
                </a:lnTo>
                <a:lnTo>
                  <a:pt x="0" y="0"/>
                </a:lnTo>
                <a:close/>
              </a:path>
            </a:pathLst>
          </a:custGeom>
          <a:blipFill>
            <a:blip r:embed="rId8">
              <a:alphaModFix amt="53000"/>
            </a:blip>
            <a:stretch>
              <a:fillRect/>
            </a:stretch>
          </a:blipFill>
        </p:spPr>
        <p:txBody>
          <a:bodyPr/>
          <a:lstStyle/>
          <a:p>
            <a:endParaRPr lang="es-ES"/>
          </a:p>
        </p:txBody>
      </p:sp>
      <p:sp>
        <p:nvSpPr>
          <p:cNvPr id="7" name="Freeform 7"/>
          <p:cNvSpPr/>
          <p:nvPr/>
        </p:nvSpPr>
        <p:spPr>
          <a:xfrm>
            <a:off x="9288127" y="291240"/>
            <a:ext cx="8684852" cy="4852172"/>
          </a:xfrm>
          <a:custGeom>
            <a:avLst/>
            <a:gdLst/>
            <a:ahLst/>
            <a:cxnLst/>
            <a:rect l="l" t="t" r="r" b="b"/>
            <a:pathLst>
              <a:path w="8684852" h="4852172">
                <a:moveTo>
                  <a:pt x="0" y="0"/>
                </a:moveTo>
                <a:lnTo>
                  <a:pt x="8684852" y="0"/>
                </a:lnTo>
                <a:lnTo>
                  <a:pt x="8684852" y="4852172"/>
                </a:lnTo>
                <a:lnTo>
                  <a:pt x="0" y="4852172"/>
                </a:lnTo>
                <a:lnTo>
                  <a:pt x="0" y="0"/>
                </a:lnTo>
                <a:close/>
              </a:path>
            </a:pathLst>
          </a:custGeom>
          <a:blipFill>
            <a:blip r:embed="rId9">
              <a:extLst>
                <a:ext uri="{96DAC541-7B7A-43D3-8B79-37D633B846F1}">
                  <asvg:svgBlip xmlns:asvg="http://schemas.microsoft.com/office/drawing/2016/SVG/main" r:embed="rId10"/>
                </a:ext>
              </a:extLst>
            </a:blip>
            <a:stretch>
              <a:fillRect l="-103319" b="-100003"/>
            </a:stretch>
          </a:blipFill>
        </p:spPr>
        <p:txBody>
          <a:bodyPr/>
          <a:lstStyle/>
          <a:p>
            <a:endParaRPr lang="es-ES"/>
          </a:p>
        </p:txBody>
      </p:sp>
      <p:sp>
        <p:nvSpPr>
          <p:cNvPr id="8" name="TextBox 8"/>
          <p:cNvSpPr txBox="1"/>
          <p:nvPr/>
        </p:nvSpPr>
        <p:spPr>
          <a:xfrm>
            <a:off x="650433" y="598005"/>
            <a:ext cx="4890245" cy="4518545"/>
          </a:xfrm>
          <a:prstGeom prst="rect">
            <a:avLst/>
          </a:prstGeom>
        </p:spPr>
        <p:txBody>
          <a:bodyPr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L'UE è leader mondiale nella promozione dello sviluppo sostenibile. Con il Green Deal europeo, si impegna a trasformare l'Europa nel primo continente neutrale dal punto di vista climatico entro il 2050. L'UE integra la protezione dell'ambiente in tutte le sue politiche, garantendo che il progresso economico e sociale sia raggiunto in armonia con le risorse del pianeta.</a:t>
            </a:r>
            <a:endParaRPr lang="en-US" sz="2701" dirty="0">
              <a:solidFill>
                <a:srgbClr val="FFFFFF"/>
              </a:solidFill>
              <a:latin typeface="Abhaya Libre"/>
              <a:ea typeface="Abhaya Libre"/>
              <a:cs typeface="Abhaya Libre"/>
              <a:sym typeface="Abhaya Libre"/>
            </a:endParaRPr>
          </a:p>
        </p:txBody>
      </p:sp>
      <p:sp>
        <p:nvSpPr>
          <p:cNvPr id="9" name="TextBox 9"/>
          <p:cNvSpPr txBox="1"/>
          <p:nvPr/>
        </p:nvSpPr>
        <p:spPr>
          <a:xfrm>
            <a:off x="6003250" y="2717326"/>
            <a:ext cx="2359422" cy="1077218"/>
          </a:xfrm>
          <a:prstGeom prst="rect">
            <a:avLst/>
          </a:prstGeom>
        </p:spPr>
        <p:txBody>
          <a:bodyPr lIns="0" tIns="0" rIns="0" bIns="0" rtlCol="0" anchor="t">
            <a:spAutoFit/>
          </a:bodyPr>
          <a:lstStyle/>
          <a:p>
            <a:pPr algn="ctr">
              <a:lnSpc>
                <a:spcPts val="4200"/>
              </a:lnSpc>
            </a:pPr>
            <a:r>
              <a:rPr lang="en-US" sz="3500" b="1" dirty="0">
                <a:solidFill>
                  <a:srgbClr val="FFFFFF"/>
                </a:solidFill>
                <a:latin typeface="Cormorant Garamond Bold"/>
                <a:ea typeface="Cormorant Garamond Bold"/>
                <a:cs typeface="Cormorant Garamond Bold"/>
                <a:sym typeface="Cormorant Garamond Bold"/>
              </a:rPr>
              <a:t> </a:t>
            </a:r>
            <a:r>
              <a:rPr lang="en-US" sz="3500" b="1" dirty="0" err="1">
                <a:solidFill>
                  <a:srgbClr val="FFFFFF"/>
                </a:solidFill>
                <a:latin typeface="Cormorant Garamond Bold"/>
                <a:ea typeface="Cormorant Garamond Bold"/>
                <a:cs typeface="Cormorant Garamond Bold"/>
                <a:sym typeface="Cormorant Garamond Bold"/>
              </a:rPr>
              <a:t>Sviluppo</a:t>
            </a:r>
            <a:r>
              <a:rPr lang="en-US" sz="3500" b="1" dirty="0">
                <a:solidFill>
                  <a:srgbClr val="FFFFFF"/>
                </a:solidFill>
                <a:latin typeface="Cormorant Garamond Bold"/>
                <a:ea typeface="Cormorant Garamond Bold"/>
                <a:cs typeface="Cormorant Garamond Bold"/>
                <a:sym typeface="Cormorant Garamond Bold"/>
              </a:rPr>
              <a:t> </a:t>
            </a:r>
            <a:r>
              <a:rPr lang="en-US" sz="3500" b="1" dirty="0" err="1">
                <a:solidFill>
                  <a:srgbClr val="FFFFFF"/>
                </a:solidFill>
                <a:latin typeface="Cormorant Garamond Bold"/>
                <a:ea typeface="Cormorant Garamond Bold"/>
                <a:cs typeface="Cormorant Garamond Bold"/>
                <a:sym typeface="Cormorant Garamond Bold"/>
              </a:rPr>
              <a:t>Sostenibile</a:t>
            </a:r>
            <a:endParaRPr lang="en-US" sz="3500" b="1" dirty="0">
              <a:solidFill>
                <a:srgbClr val="FFFFFF"/>
              </a:solidFill>
              <a:latin typeface="Cormorant Garamond Bold"/>
              <a:ea typeface="Cormorant Garamond Bold"/>
              <a:cs typeface="Cormorant Garamond Bold"/>
              <a:sym typeface="Cormorant Garamond Bold"/>
            </a:endParaRPr>
          </a:p>
        </p:txBody>
      </p:sp>
      <p:sp>
        <p:nvSpPr>
          <p:cNvPr id="10" name="TextBox 10"/>
          <p:cNvSpPr txBox="1"/>
          <p:nvPr/>
        </p:nvSpPr>
        <p:spPr>
          <a:xfrm>
            <a:off x="6274265" y="6430261"/>
            <a:ext cx="2088407" cy="1077218"/>
          </a:xfrm>
          <a:prstGeom prst="rect">
            <a:avLst/>
          </a:prstGeom>
        </p:spPr>
        <p:txBody>
          <a:bodyPr wrap="square" lIns="0" tIns="0" rIns="0" bIns="0" rtlCol="0" anchor="t">
            <a:spAutoFit/>
          </a:bodyPr>
          <a:lstStyle/>
          <a:p>
            <a:pPr algn="ctr">
              <a:lnSpc>
                <a:spcPts val="4200"/>
              </a:lnSpc>
            </a:pPr>
            <a:r>
              <a:rPr lang="en-US" sz="3500" b="1" dirty="0" err="1">
                <a:solidFill>
                  <a:srgbClr val="FFFFFF"/>
                </a:solidFill>
                <a:latin typeface="Cormorant Garamond Bold"/>
                <a:ea typeface="Cormorant Garamond Bold"/>
                <a:cs typeface="Cormorant Garamond Bold"/>
                <a:sym typeface="Cormorant Garamond Bold"/>
              </a:rPr>
              <a:t>Crescita</a:t>
            </a:r>
            <a:r>
              <a:rPr lang="en-US" sz="3500" b="1" dirty="0">
                <a:solidFill>
                  <a:srgbClr val="FFFFFF"/>
                </a:solidFill>
                <a:latin typeface="Cormorant Garamond Bold"/>
                <a:ea typeface="Cormorant Garamond Bold"/>
                <a:cs typeface="Cormorant Garamond Bold"/>
                <a:sym typeface="Cormorant Garamond Bold"/>
              </a:rPr>
              <a:t> </a:t>
            </a:r>
            <a:r>
              <a:rPr lang="en-US" sz="3500" b="1" dirty="0" err="1">
                <a:solidFill>
                  <a:srgbClr val="FFFFFF"/>
                </a:solidFill>
                <a:latin typeface="Cormorant Garamond Bold"/>
                <a:ea typeface="Cormorant Garamond Bold"/>
                <a:cs typeface="Cormorant Garamond Bold"/>
                <a:sym typeface="Cormorant Garamond Bold"/>
              </a:rPr>
              <a:t>Economica</a:t>
            </a:r>
            <a:endParaRPr lang="en-US" sz="3500" b="1" dirty="0">
              <a:solidFill>
                <a:srgbClr val="FFFFFF"/>
              </a:solidFill>
              <a:latin typeface="Cormorant Garamond Bold"/>
              <a:ea typeface="Cormorant Garamond Bold"/>
              <a:cs typeface="Cormorant Garamond Bold"/>
              <a:sym typeface="Cormorant Garamond Bold"/>
            </a:endParaRPr>
          </a:p>
        </p:txBody>
      </p:sp>
      <p:sp>
        <p:nvSpPr>
          <p:cNvPr id="11" name="TextBox 11"/>
          <p:cNvSpPr txBox="1"/>
          <p:nvPr/>
        </p:nvSpPr>
        <p:spPr>
          <a:xfrm>
            <a:off x="381960" y="6169713"/>
            <a:ext cx="5599639" cy="3826047"/>
          </a:xfrm>
          <a:prstGeom prst="rect">
            <a:avLst/>
          </a:prstGeom>
        </p:spPr>
        <p:txBody>
          <a:bodyPr wrap="square"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La stabilità e la crescita economica sono obiettivi essenziali per l'UE. L'Unione europea sostiene l'innovazione, gli investimenti e la creazione di posti di lavoro, garantendo al contempo che i benefici della crescita economica siano condivisi tra tutti gli Stati membri. Il mercato unico e l'euro sono strumenti fondamentali per guidare la cooperazione economica e promuovere la prosperità in tutta Europa.</a:t>
            </a:r>
            <a:endParaRPr lang="en-US" sz="2701" dirty="0">
              <a:solidFill>
                <a:srgbClr val="FFFFFF"/>
              </a:solidFill>
              <a:latin typeface="Abhaya Libre"/>
              <a:ea typeface="Abhaya Libre"/>
              <a:cs typeface="Abhaya Libre"/>
              <a:sym typeface="Abhaya Libre"/>
            </a:endParaRPr>
          </a:p>
        </p:txBody>
      </p:sp>
      <p:sp>
        <p:nvSpPr>
          <p:cNvPr id="12" name="TextBox 12"/>
          <p:cNvSpPr txBox="1"/>
          <p:nvPr/>
        </p:nvSpPr>
        <p:spPr>
          <a:xfrm>
            <a:off x="12747322" y="458509"/>
            <a:ext cx="4890245" cy="4172296"/>
          </a:xfrm>
          <a:prstGeom prst="rect">
            <a:avLst/>
          </a:prstGeom>
        </p:spPr>
        <p:txBody>
          <a:bodyPr lIns="0" tIns="0" rIns="0" bIns="0" rtlCol="0" anchor="t">
            <a:spAutoFit/>
          </a:bodyPr>
          <a:lstStyle/>
          <a:p>
            <a:pPr algn="just">
              <a:lnSpc>
                <a:spcPts val="2701"/>
              </a:lnSpc>
            </a:pPr>
            <a:r>
              <a:rPr lang="it-IT" sz="2701" dirty="0">
                <a:solidFill>
                  <a:srgbClr val="FFFFFF"/>
                </a:solidFill>
                <a:latin typeface="Abhaya Libre"/>
                <a:ea typeface="Abhaya Libre"/>
                <a:cs typeface="Abhaya Libre"/>
                <a:sym typeface="Abhaya Libre"/>
              </a:rPr>
              <a:t>L'UE si impegna a migliorare gli standard sociali e a ridurre le disuguaglianze nei suoi Stati membri. Attraverso politiche che promuovono l'inclusione sociale, le pari opportunità e la coesione, l'Unione mira a costruire una società equa in cui tutti abbiano la possibilità di avere successo. Il progresso sociale è considerato parte integrante della stabilità economica e politica dell'UE.</a:t>
            </a:r>
            <a:endParaRPr lang="en-US" sz="2701" dirty="0">
              <a:solidFill>
                <a:srgbClr val="FFFFFF"/>
              </a:solidFill>
              <a:latin typeface="Abhaya Libre"/>
              <a:ea typeface="Abhaya Libre"/>
              <a:cs typeface="Abhaya Libre"/>
              <a:sym typeface="Abhaya Libre"/>
            </a:endParaRPr>
          </a:p>
        </p:txBody>
      </p:sp>
      <p:sp>
        <p:nvSpPr>
          <p:cNvPr id="13" name="TextBox 13"/>
          <p:cNvSpPr txBox="1"/>
          <p:nvPr/>
        </p:nvSpPr>
        <p:spPr>
          <a:xfrm>
            <a:off x="10079580" y="2273960"/>
            <a:ext cx="1793507" cy="1615827"/>
          </a:xfrm>
          <a:prstGeom prst="rect">
            <a:avLst/>
          </a:prstGeom>
        </p:spPr>
        <p:txBody>
          <a:bodyPr wrap="square" lIns="0" tIns="0" rIns="0" bIns="0" rtlCol="0" anchor="t">
            <a:spAutoFit/>
          </a:bodyPr>
          <a:lstStyle/>
          <a:p>
            <a:pPr algn="ctr">
              <a:lnSpc>
                <a:spcPts val="4200"/>
              </a:lnSpc>
            </a:pPr>
            <a:r>
              <a:rPr lang="en-US" sz="3500" b="1" dirty="0">
                <a:solidFill>
                  <a:srgbClr val="FFFFFF"/>
                </a:solidFill>
                <a:latin typeface="Cormorant Garamond Bold"/>
                <a:ea typeface="Cormorant Garamond Bold"/>
                <a:cs typeface="Cormorant Garamond Bold"/>
                <a:sym typeface="Cormorant Garamond Bold"/>
              </a:rPr>
              <a:t> Progresso </a:t>
            </a:r>
            <a:r>
              <a:rPr lang="en-US" sz="3500" b="1" dirty="0" err="1">
                <a:solidFill>
                  <a:srgbClr val="FFFFFF"/>
                </a:solidFill>
                <a:latin typeface="Cormorant Garamond Bold"/>
                <a:ea typeface="Cormorant Garamond Bold"/>
                <a:cs typeface="Cormorant Garamond Bold"/>
                <a:sym typeface="Cormorant Garamond Bold"/>
              </a:rPr>
              <a:t>Sociale</a:t>
            </a:r>
            <a:endParaRPr lang="en-US" sz="3500" b="1" dirty="0">
              <a:solidFill>
                <a:srgbClr val="FFFFFF"/>
              </a:solidFill>
              <a:latin typeface="Cormorant Garamond Bold"/>
              <a:ea typeface="Cormorant Garamond Bold"/>
              <a:cs typeface="Cormorant Garamond Bold"/>
              <a:sym typeface="Cormorant Garamond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4"/>
            <a:stretch>
              <a:fillRect/>
            </a:stretch>
          </a:blipFill>
        </p:spPr>
        <p:txBody>
          <a:bodyPr/>
          <a:lstStyle/>
          <a:p>
            <a:endParaRPr lang="es-ES"/>
          </a:p>
        </p:txBody>
      </p:sp>
      <p:sp>
        <p:nvSpPr>
          <p:cNvPr id="3" name="Freeform 3"/>
          <p:cNvSpPr/>
          <p:nvPr/>
        </p:nvSpPr>
        <p:spPr>
          <a:xfrm>
            <a:off x="16556998" y="8133585"/>
            <a:ext cx="3133775" cy="3266764"/>
          </a:xfrm>
          <a:custGeom>
            <a:avLst/>
            <a:gdLst/>
            <a:ahLst/>
            <a:cxnLst/>
            <a:rect l="l" t="t" r="r" b="b"/>
            <a:pathLst>
              <a:path w="3133775" h="3266764">
                <a:moveTo>
                  <a:pt x="0" y="0"/>
                </a:moveTo>
                <a:lnTo>
                  <a:pt x="3133775" y="0"/>
                </a:lnTo>
                <a:lnTo>
                  <a:pt x="3133775" y="3266763"/>
                </a:lnTo>
                <a:lnTo>
                  <a:pt x="0" y="32667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ES"/>
          </a:p>
        </p:txBody>
      </p:sp>
      <p:sp>
        <p:nvSpPr>
          <p:cNvPr id="4" name="Freeform 4"/>
          <p:cNvSpPr/>
          <p:nvPr/>
        </p:nvSpPr>
        <p:spPr>
          <a:xfrm>
            <a:off x="0" y="4214644"/>
            <a:ext cx="9114230" cy="6072356"/>
          </a:xfrm>
          <a:custGeom>
            <a:avLst/>
            <a:gdLst/>
            <a:ahLst/>
            <a:cxnLst/>
            <a:rect l="l" t="t" r="r" b="b"/>
            <a:pathLst>
              <a:path w="9114230" h="6072356">
                <a:moveTo>
                  <a:pt x="0" y="0"/>
                </a:moveTo>
                <a:lnTo>
                  <a:pt x="9114230" y="0"/>
                </a:lnTo>
                <a:lnTo>
                  <a:pt x="9114230" y="6072356"/>
                </a:lnTo>
                <a:lnTo>
                  <a:pt x="0" y="6072356"/>
                </a:lnTo>
                <a:lnTo>
                  <a:pt x="0" y="0"/>
                </a:lnTo>
                <a:close/>
              </a:path>
            </a:pathLst>
          </a:custGeom>
          <a:blipFill>
            <a:blip r:embed="rId7"/>
            <a:stretch>
              <a:fillRect/>
            </a:stretch>
          </a:blipFill>
        </p:spPr>
        <p:txBody>
          <a:bodyPr/>
          <a:lstStyle/>
          <a:p>
            <a:endParaRPr lang="es-ES"/>
          </a:p>
        </p:txBody>
      </p:sp>
      <p:pic>
        <p:nvPicPr>
          <p:cNvPr id="5" name="Picture 5"/>
          <p:cNvPicPr>
            <a:picLocks noChangeAspect="1"/>
          </p:cNvPicPr>
          <p:nvPr>
            <a:videoFile r:link="rId1"/>
          </p:nvPr>
        </p:nvPicPr>
        <p:blipFill>
          <a:blip r:embed="rId8"/>
          <a:stretch>
            <a:fillRect/>
          </a:stretch>
        </p:blipFill>
        <p:spPr>
          <a:xfrm>
            <a:off x="8540368" y="0"/>
            <a:ext cx="9747632" cy="5478763"/>
          </a:xfrm>
          <a:prstGeom prst="rect">
            <a:avLst/>
          </a:prstGeom>
        </p:spPr>
      </p:pic>
      <p:sp>
        <p:nvSpPr>
          <p:cNvPr id="6" name="Freeform 6"/>
          <p:cNvSpPr/>
          <p:nvPr/>
        </p:nvSpPr>
        <p:spPr>
          <a:xfrm>
            <a:off x="11579324" y="6172200"/>
            <a:ext cx="4130289" cy="4114800"/>
          </a:xfrm>
          <a:custGeom>
            <a:avLst/>
            <a:gdLst/>
            <a:ahLst/>
            <a:cxnLst/>
            <a:rect l="l" t="t" r="r" b="b"/>
            <a:pathLst>
              <a:path w="4130289" h="4114800">
                <a:moveTo>
                  <a:pt x="0" y="0"/>
                </a:moveTo>
                <a:lnTo>
                  <a:pt x="4130288" y="0"/>
                </a:lnTo>
                <a:lnTo>
                  <a:pt x="413028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7" name="TextBox 7"/>
          <p:cNvSpPr txBox="1"/>
          <p:nvPr/>
        </p:nvSpPr>
        <p:spPr>
          <a:xfrm>
            <a:off x="1028700" y="1028700"/>
            <a:ext cx="6435972" cy="1337610"/>
          </a:xfrm>
          <a:prstGeom prst="rect">
            <a:avLst/>
          </a:prstGeom>
        </p:spPr>
        <p:txBody>
          <a:bodyPr lIns="0" tIns="0" rIns="0" bIns="0" rtlCol="0" anchor="t">
            <a:spAutoFit/>
          </a:bodyPr>
          <a:lstStyle/>
          <a:p>
            <a:pPr algn="l">
              <a:lnSpc>
                <a:spcPts val="5280"/>
              </a:lnSpc>
            </a:pPr>
            <a:r>
              <a:rPr lang="it-IT" sz="4400" b="1" dirty="0">
                <a:solidFill>
                  <a:srgbClr val="FFFFFF"/>
                </a:solidFill>
                <a:latin typeface="Allrounder Monument Medium"/>
                <a:ea typeface="Allrounder Monument Medium"/>
                <a:cs typeface="Allrounder Monument Medium"/>
                <a:sym typeface="Allrounder Monument Medium"/>
              </a:rPr>
              <a:t>E gli obiettivi legati ai bambini?</a:t>
            </a:r>
            <a:endParaRPr lang="en-US" sz="4400" b="1" dirty="0">
              <a:solidFill>
                <a:srgbClr val="FFFFFF"/>
              </a:solidFill>
              <a:latin typeface="Allrounder Monument Medium"/>
              <a:ea typeface="Allrounder Monument Medium"/>
              <a:cs typeface="Allrounder Monument Medium"/>
              <a:sym typeface="Allrounder Monument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6573187" y="5105400"/>
            <a:ext cx="10441525" cy="2171700"/>
          </a:xfrm>
          <a:prstGeom prst="rect">
            <a:avLst/>
          </a:prstGeom>
        </p:spPr>
        <p:txBody>
          <a:bodyPr lIns="0" tIns="0" rIns="0" bIns="0" rtlCol="0" anchor="t">
            <a:spAutoFit/>
          </a:bodyPr>
          <a:lstStyle/>
          <a:p>
            <a:pPr algn="ctr">
              <a:lnSpc>
                <a:spcPts val="8401"/>
              </a:lnSpc>
            </a:pPr>
            <a:r>
              <a:rPr lang="it-IT" sz="7001" b="1" dirty="0">
                <a:solidFill>
                  <a:srgbClr val="FFFFFF"/>
                </a:solidFill>
                <a:latin typeface="Arimo Bold"/>
                <a:ea typeface="Arimo Bold"/>
                <a:cs typeface="Arimo Bold"/>
                <a:sym typeface="Arimo Bold"/>
              </a:rPr>
              <a:t>Politiche e programmi chiave dell'UE </a:t>
            </a:r>
            <a:endParaRPr lang="en-US" sz="7001" b="1" dirty="0">
              <a:solidFill>
                <a:srgbClr val="FFFFFF"/>
              </a:solidFill>
              <a:latin typeface="Arimo Bold"/>
              <a:ea typeface="Arimo Bold"/>
              <a:cs typeface="Arimo Bold"/>
              <a:sym typeface="Arimo Bold"/>
            </a:endParaRPr>
          </a:p>
        </p:txBody>
      </p:sp>
      <p:sp>
        <p:nvSpPr>
          <p:cNvPr id="4" name="TextBox 4"/>
          <p:cNvSpPr txBox="1"/>
          <p:nvPr/>
        </p:nvSpPr>
        <p:spPr>
          <a:xfrm>
            <a:off x="8280937" y="2798451"/>
            <a:ext cx="7026025" cy="1562100"/>
          </a:xfrm>
          <a:prstGeom prst="rect">
            <a:avLst/>
          </a:prstGeom>
        </p:spPr>
        <p:txBody>
          <a:bodyPr lIns="0" tIns="0" rIns="0" bIns="0" rtlCol="0" anchor="t">
            <a:spAutoFit/>
          </a:bodyPr>
          <a:lstStyle/>
          <a:p>
            <a:pPr algn="ctr">
              <a:lnSpc>
                <a:spcPts val="12000"/>
              </a:lnSpc>
            </a:pPr>
            <a:r>
              <a:rPr lang="en-US" sz="10000" b="1" dirty="0">
                <a:solidFill>
                  <a:srgbClr val="FFFFFF"/>
                </a:solidFill>
                <a:latin typeface="Arimo Bold"/>
                <a:ea typeface="Arimo Bold"/>
                <a:cs typeface="Arimo Bold"/>
                <a:sym typeface="Arimo Bold"/>
              </a:rPr>
              <a:t>Modulo 3</a:t>
            </a:r>
          </a:p>
        </p:txBody>
      </p:sp>
      <p:sp>
        <p:nvSpPr>
          <p:cNvPr id="5" name="Freeform 5"/>
          <p:cNvSpPr/>
          <p:nvPr/>
        </p:nvSpPr>
        <p:spPr>
          <a:xfrm>
            <a:off x="-377633" y="-1040023"/>
            <a:ext cx="6541066" cy="8020077"/>
          </a:xfrm>
          <a:custGeom>
            <a:avLst/>
            <a:gdLst/>
            <a:ahLst/>
            <a:cxnLst/>
            <a:rect l="l" t="t" r="r" b="b"/>
            <a:pathLst>
              <a:path w="6541066" h="8020077">
                <a:moveTo>
                  <a:pt x="0" y="0"/>
                </a:moveTo>
                <a:lnTo>
                  <a:pt x="6541066" y="0"/>
                </a:lnTo>
                <a:lnTo>
                  <a:pt x="6541066" y="8020076"/>
                </a:lnTo>
                <a:lnTo>
                  <a:pt x="0" y="80200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7102501"/>
            <a:ext cx="5220490" cy="3184499"/>
          </a:xfrm>
          <a:custGeom>
            <a:avLst/>
            <a:gdLst/>
            <a:ahLst/>
            <a:cxnLst/>
            <a:rect l="l" t="t" r="r" b="b"/>
            <a:pathLst>
              <a:path w="5220490" h="3184499">
                <a:moveTo>
                  <a:pt x="0" y="0"/>
                </a:moveTo>
                <a:lnTo>
                  <a:pt x="5220490" y="0"/>
                </a:lnTo>
                <a:lnTo>
                  <a:pt x="5220490" y="3184499"/>
                </a:lnTo>
                <a:lnTo>
                  <a:pt x="0" y="3184499"/>
                </a:lnTo>
                <a:lnTo>
                  <a:pt x="0" y="0"/>
                </a:lnTo>
                <a:close/>
              </a:path>
            </a:pathLst>
          </a:custGeom>
          <a:blipFill>
            <a:blip r:embed="rId6"/>
            <a:stretch>
              <a:fillRect/>
            </a:stretch>
          </a:blipFill>
        </p:spPr>
        <p:txBody>
          <a:bodyPr/>
          <a:lstStyle/>
          <a:p>
            <a:endParaRPr lang="es-ES"/>
          </a:p>
        </p:txBody>
      </p:sp>
      <p:sp>
        <p:nvSpPr>
          <p:cNvPr id="5" name="Freeform 5"/>
          <p:cNvSpPr/>
          <p:nvPr/>
        </p:nvSpPr>
        <p:spPr>
          <a:xfrm rot="936749">
            <a:off x="9998335" y="2378530"/>
            <a:ext cx="3821620" cy="4114800"/>
          </a:xfrm>
          <a:custGeom>
            <a:avLst/>
            <a:gdLst/>
            <a:ahLst/>
            <a:cxnLst/>
            <a:rect l="l" t="t" r="r" b="b"/>
            <a:pathLst>
              <a:path w="3821620" h="4114800">
                <a:moveTo>
                  <a:pt x="0" y="0"/>
                </a:moveTo>
                <a:lnTo>
                  <a:pt x="3821620" y="0"/>
                </a:lnTo>
                <a:lnTo>
                  <a:pt x="382162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ES"/>
          </a:p>
        </p:txBody>
      </p:sp>
      <p:sp>
        <p:nvSpPr>
          <p:cNvPr id="6" name="TextBox 6"/>
          <p:cNvSpPr txBox="1"/>
          <p:nvPr/>
        </p:nvSpPr>
        <p:spPr>
          <a:xfrm>
            <a:off x="1028700" y="3721751"/>
            <a:ext cx="7434666" cy="3209925"/>
          </a:xfrm>
          <a:prstGeom prst="rect">
            <a:avLst/>
          </a:prstGeom>
        </p:spPr>
        <p:txBody>
          <a:bodyPr lIns="0" tIns="0" rIns="0" bIns="0" rtlCol="0" anchor="t">
            <a:spAutoFit/>
          </a:bodyPr>
          <a:lstStyle/>
          <a:p>
            <a:pPr algn="just">
              <a:lnSpc>
                <a:spcPts val="3600"/>
              </a:lnSpc>
            </a:pPr>
            <a:r>
              <a:rPr lang="it-IT" sz="3000" dirty="0">
                <a:solidFill>
                  <a:srgbClr val="FFFFFF"/>
                </a:solidFill>
                <a:latin typeface="Abhaya Libre"/>
                <a:ea typeface="Abhaya Libre"/>
                <a:cs typeface="Abhaya Libre"/>
                <a:sym typeface="Abhaya Libre"/>
              </a:rPr>
              <a:t>L'Eurozona e la Banca Centrale Europea (BCE): L'euro è la moneta comune dell'UE, utilizzata da 19 dei 27 Stati membri. La BCE è responsabile della gestione dell'euro e della politica monetaria in tutta l'Eurozona, con l'obiettivo di mantenere la stabilità dei prezzi e sostenere l'economia.</a:t>
            </a:r>
            <a:endParaRPr lang="en-US" sz="3000" dirty="0">
              <a:solidFill>
                <a:srgbClr val="FFFFFF"/>
              </a:solidFill>
              <a:latin typeface="Abhaya Libre"/>
              <a:ea typeface="Abhaya Libre"/>
              <a:cs typeface="Abhaya Libre"/>
              <a:sym typeface="Abhaya Libre"/>
            </a:endParaRPr>
          </a:p>
        </p:txBody>
      </p:sp>
      <p:sp>
        <p:nvSpPr>
          <p:cNvPr id="7" name="TextBox 7"/>
          <p:cNvSpPr txBox="1"/>
          <p:nvPr/>
        </p:nvSpPr>
        <p:spPr>
          <a:xfrm>
            <a:off x="838200" y="823235"/>
            <a:ext cx="17017513" cy="903645"/>
          </a:xfrm>
          <a:prstGeom prst="rect">
            <a:avLst/>
          </a:prstGeom>
        </p:spPr>
        <p:txBody>
          <a:bodyPr wrap="square" lIns="0" tIns="0" rIns="0" bIns="0" rtlCol="0" anchor="t">
            <a:spAutoFit/>
          </a:bodyPr>
          <a:lstStyle/>
          <a:p>
            <a:pPr algn="l">
              <a:lnSpc>
                <a:spcPts val="7496"/>
              </a:lnSpc>
            </a:pPr>
            <a:r>
              <a:rPr lang="it-IT" sz="6246" b="1" dirty="0">
                <a:solidFill>
                  <a:srgbClr val="FFFFFF"/>
                </a:solidFill>
                <a:latin typeface="Arimo Bold"/>
                <a:ea typeface="Arimo Bold"/>
                <a:cs typeface="Arimo Bold"/>
                <a:sym typeface="Arimo Bold"/>
              </a:rPr>
              <a:t>Panoramica delle principali politiche dell'UE</a:t>
            </a:r>
            <a:endParaRPr lang="en-US" sz="6246" b="1" dirty="0">
              <a:solidFill>
                <a:srgbClr val="FFFFFF"/>
              </a:solidFill>
              <a:latin typeface="Arimo Bold"/>
              <a:ea typeface="Arimo Bold"/>
              <a:cs typeface="Arimo Bold"/>
              <a:sym typeface="Arimo Bold"/>
            </a:endParaRPr>
          </a:p>
        </p:txBody>
      </p:sp>
      <p:sp>
        <p:nvSpPr>
          <p:cNvPr id="8" name="TextBox 8"/>
          <p:cNvSpPr txBox="1"/>
          <p:nvPr/>
        </p:nvSpPr>
        <p:spPr>
          <a:xfrm>
            <a:off x="6232465" y="7207901"/>
            <a:ext cx="10764982" cy="2437847"/>
          </a:xfrm>
          <a:prstGeom prst="rect">
            <a:avLst/>
          </a:prstGeom>
        </p:spPr>
        <p:txBody>
          <a:bodyPr lIns="0" tIns="0" rIns="0" bIns="0" rtlCol="0" anchor="t">
            <a:spAutoFit/>
          </a:bodyPr>
          <a:lstStyle/>
          <a:p>
            <a:pPr algn="r">
              <a:lnSpc>
                <a:spcPts val="3840"/>
              </a:lnSpc>
            </a:pPr>
            <a:r>
              <a:rPr lang="it-IT" sz="3200" dirty="0">
                <a:solidFill>
                  <a:srgbClr val="FFFFFF"/>
                </a:solidFill>
                <a:latin typeface="Abhaya Libre"/>
                <a:ea typeface="Abhaya Libre"/>
                <a:cs typeface="Abhaya Libre"/>
                <a:sym typeface="Abhaya Libre"/>
              </a:rPr>
              <a:t>La PAC è una delle più antiche e importanti politiche dell'UE, finalizzata a garantire un tenore di vita equo agli agricoltori, a migliorare la produttività agricola e ad assicurare una fornitura stabile di alimenti a prezzi accessibili. Si concentra inoltre sulle pratiche agricole sostenibili.</a:t>
            </a:r>
            <a:endParaRPr lang="en-US" sz="3200" dirty="0">
              <a:solidFill>
                <a:srgbClr val="FFFFFF"/>
              </a:solidFill>
              <a:latin typeface="Abhaya Libre"/>
              <a:ea typeface="Abhaya Libre"/>
              <a:cs typeface="Abhaya Libre"/>
              <a:sym typeface="Abhaya Libre"/>
            </a:endParaRPr>
          </a:p>
        </p:txBody>
      </p:sp>
      <p:sp>
        <p:nvSpPr>
          <p:cNvPr id="9" name="TextBox 9"/>
          <p:cNvSpPr txBox="1"/>
          <p:nvPr/>
        </p:nvSpPr>
        <p:spPr>
          <a:xfrm>
            <a:off x="1028700" y="2786687"/>
            <a:ext cx="10020300" cy="654025"/>
          </a:xfrm>
          <a:prstGeom prst="rect">
            <a:avLst/>
          </a:prstGeom>
        </p:spPr>
        <p:txBody>
          <a:bodyPr wrap="square" lIns="0" tIns="0" rIns="0" bIns="0" rtlCol="0" anchor="t">
            <a:spAutoFit/>
          </a:bodyPr>
          <a:lstStyle/>
          <a:p>
            <a:pPr algn="l">
              <a:lnSpc>
                <a:spcPts val="4750"/>
              </a:lnSpc>
            </a:pPr>
            <a:r>
              <a:rPr lang="en-US" sz="5000" spc="-250" dirty="0" err="1">
                <a:solidFill>
                  <a:srgbClr val="FF5757"/>
                </a:solidFill>
                <a:latin typeface="League Spartan"/>
                <a:ea typeface="League Spartan"/>
                <a:cs typeface="League Spartan"/>
                <a:sym typeface="League Spartan"/>
              </a:rPr>
              <a:t>Politica</a:t>
            </a:r>
            <a:r>
              <a:rPr lang="en-US" sz="5000" spc="-250" dirty="0">
                <a:solidFill>
                  <a:srgbClr val="FF5757"/>
                </a:solidFill>
                <a:latin typeface="League Spartan"/>
                <a:ea typeface="League Spartan"/>
                <a:cs typeface="League Spartan"/>
                <a:sym typeface="League Spartan"/>
              </a:rPr>
              <a:t> </a:t>
            </a:r>
            <a:r>
              <a:rPr lang="en-US" sz="5000" spc="-250" dirty="0" err="1">
                <a:solidFill>
                  <a:srgbClr val="FF5757"/>
                </a:solidFill>
                <a:latin typeface="League Spartan"/>
                <a:ea typeface="League Spartan"/>
                <a:cs typeface="League Spartan"/>
                <a:sym typeface="League Spartan"/>
              </a:rPr>
              <a:t>economica</a:t>
            </a:r>
            <a:r>
              <a:rPr lang="en-US" sz="5000" spc="-250" dirty="0">
                <a:solidFill>
                  <a:srgbClr val="FF5757"/>
                </a:solidFill>
                <a:latin typeface="League Spartan"/>
                <a:ea typeface="League Spartan"/>
                <a:cs typeface="League Spartan"/>
                <a:sym typeface="League Spartan"/>
              </a:rPr>
              <a:t> e </a:t>
            </a:r>
            <a:r>
              <a:rPr lang="en-US" sz="5000" spc="-250" dirty="0" err="1">
                <a:solidFill>
                  <a:srgbClr val="FF5757"/>
                </a:solidFill>
                <a:latin typeface="League Spartan"/>
                <a:ea typeface="League Spartan"/>
                <a:cs typeface="League Spartan"/>
                <a:sym typeface="League Spartan"/>
              </a:rPr>
              <a:t>monetaria</a:t>
            </a:r>
            <a:endParaRPr lang="en-US" sz="5000" spc="-250" dirty="0">
              <a:solidFill>
                <a:srgbClr val="FF5757"/>
              </a:solidFill>
              <a:latin typeface="League Spartan"/>
              <a:ea typeface="League Spartan"/>
              <a:cs typeface="League Spartan"/>
              <a:sym typeface="League Spartan"/>
            </a:endParaRPr>
          </a:p>
        </p:txBody>
      </p:sp>
      <p:sp>
        <p:nvSpPr>
          <p:cNvPr id="10" name="TextBox 10"/>
          <p:cNvSpPr txBox="1"/>
          <p:nvPr/>
        </p:nvSpPr>
        <p:spPr>
          <a:xfrm>
            <a:off x="13182599" y="4166238"/>
            <a:ext cx="3814847" cy="2500685"/>
          </a:xfrm>
          <a:prstGeom prst="rect">
            <a:avLst/>
          </a:prstGeom>
        </p:spPr>
        <p:txBody>
          <a:bodyPr wrap="square" lIns="0" tIns="0" rIns="0" bIns="0" rtlCol="0" anchor="t">
            <a:spAutoFit/>
          </a:bodyPr>
          <a:lstStyle/>
          <a:p>
            <a:pPr algn="r">
              <a:lnSpc>
                <a:spcPts val="4750"/>
              </a:lnSpc>
            </a:pPr>
            <a:r>
              <a:rPr lang="en-US" sz="5000" spc="-250" dirty="0" err="1">
                <a:solidFill>
                  <a:srgbClr val="F5B308"/>
                </a:solidFill>
                <a:latin typeface="League Spartan"/>
                <a:ea typeface="League Spartan"/>
                <a:cs typeface="League Spartan"/>
                <a:sym typeface="League Spartan"/>
              </a:rPr>
              <a:t>Politica</a:t>
            </a:r>
            <a:r>
              <a:rPr lang="en-US" sz="5000" spc="-250" dirty="0">
                <a:solidFill>
                  <a:srgbClr val="F5B308"/>
                </a:solidFill>
                <a:latin typeface="League Spartan"/>
                <a:ea typeface="League Spartan"/>
                <a:cs typeface="League Spartan"/>
                <a:sym typeface="League Spartan"/>
              </a:rPr>
              <a:t> </a:t>
            </a:r>
            <a:r>
              <a:rPr lang="en-US" sz="5000" spc="-250" dirty="0" err="1">
                <a:solidFill>
                  <a:srgbClr val="F5B308"/>
                </a:solidFill>
                <a:latin typeface="League Spartan"/>
                <a:ea typeface="League Spartan"/>
                <a:cs typeface="League Spartan"/>
                <a:sym typeface="League Spartan"/>
              </a:rPr>
              <a:t>agricola</a:t>
            </a:r>
            <a:r>
              <a:rPr lang="en-US" sz="5000" spc="-250" dirty="0">
                <a:solidFill>
                  <a:srgbClr val="F5B308"/>
                </a:solidFill>
                <a:latin typeface="League Spartan"/>
                <a:ea typeface="League Spartan"/>
                <a:cs typeface="League Spartan"/>
                <a:sym typeface="League Spartan"/>
              </a:rPr>
              <a:t> </a:t>
            </a:r>
            <a:r>
              <a:rPr lang="en-US" sz="5000" spc="-250" dirty="0" err="1">
                <a:solidFill>
                  <a:srgbClr val="F5B308"/>
                </a:solidFill>
                <a:latin typeface="League Spartan"/>
                <a:ea typeface="League Spartan"/>
                <a:cs typeface="League Spartan"/>
                <a:sym typeface="League Spartan"/>
              </a:rPr>
              <a:t>comune</a:t>
            </a:r>
            <a:r>
              <a:rPr lang="en-US" sz="5000" spc="-250" dirty="0">
                <a:solidFill>
                  <a:srgbClr val="F5B308"/>
                </a:solidFill>
                <a:latin typeface="League Spartan"/>
                <a:ea typeface="League Spartan"/>
                <a:cs typeface="League Spartan"/>
                <a:sym typeface="League Spartan"/>
              </a:rPr>
              <a:t> (PAC)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497859" y="2504096"/>
            <a:ext cx="3420156" cy="2654896"/>
          </a:xfrm>
          <a:custGeom>
            <a:avLst/>
            <a:gdLst/>
            <a:ahLst/>
            <a:cxnLst/>
            <a:rect l="l" t="t" r="r" b="b"/>
            <a:pathLst>
              <a:path w="3420156" h="2654896">
                <a:moveTo>
                  <a:pt x="0" y="0"/>
                </a:moveTo>
                <a:lnTo>
                  <a:pt x="3420157" y="0"/>
                </a:lnTo>
                <a:lnTo>
                  <a:pt x="3420157" y="2654896"/>
                </a:lnTo>
                <a:lnTo>
                  <a:pt x="0" y="26548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4115563" y="5981698"/>
            <a:ext cx="2771258" cy="2860654"/>
          </a:xfrm>
          <a:custGeom>
            <a:avLst/>
            <a:gdLst/>
            <a:ahLst/>
            <a:cxnLst/>
            <a:rect l="l" t="t" r="r" b="b"/>
            <a:pathLst>
              <a:path w="2771258" h="2860654">
                <a:moveTo>
                  <a:pt x="0" y="0"/>
                </a:moveTo>
                <a:lnTo>
                  <a:pt x="2771259" y="0"/>
                </a:lnTo>
                <a:lnTo>
                  <a:pt x="2771259" y="2860653"/>
                </a:lnTo>
                <a:lnTo>
                  <a:pt x="0" y="2860653"/>
                </a:lnTo>
                <a:lnTo>
                  <a:pt x="0" y="0"/>
                </a:lnTo>
                <a:close/>
              </a:path>
            </a:pathLst>
          </a:custGeom>
          <a:blipFill>
            <a:blip r:embed="rId8"/>
            <a:stretch>
              <a:fillRect/>
            </a:stretch>
          </a:blipFill>
        </p:spPr>
        <p:txBody>
          <a:bodyPr/>
          <a:lstStyle/>
          <a:p>
            <a:endParaRPr lang="es-ES"/>
          </a:p>
        </p:txBody>
      </p:sp>
      <p:sp>
        <p:nvSpPr>
          <p:cNvPr id="6" name="TextBox 6"/>
          <p:cNvSpPr txBox="1"/>
          <p:nvPr/>
        </p:nvSpPr>
        <p:spPr>
          <a:xfrm>
            <a:off x="1497859" y="5802300"/>
            <a:ext cx="6795091" cy="3693319"/>
          </a:xfrm>
          <a:prstGeom prst="rect">
            <a:avLst/>
          </a:prstGeom>
        </p:spPr>
        <p:txBody>
          <a:bodyPr lIns="0" tIns="0" rIns="0" bIns="0" rtlCol="0" anchor="t">
            <a:spAutoFit/>
          </a:bodyPr>
          <a:lstStyle/>
          <a:p>
            <a:pPr algn="just">
              <a:lnSpc>
                <a:spcPts val="3600"/>
              </a:lnSpc>
            </a:pPr>
            <a:r>
              <a:rPr lang="it-IT" sz="3000" dirty="0">
                <a:solidFill>
                  <a:srgbClr val="FFFFFF"/>
                </a:solidFill>
                <a:latin typeface="Abhaya Libre"/>
                <a:ea typeface="Abhaya Libre"/>
                <a:cs typeface="Abhaya Libre"/>
                <a:sym typeface="Abhaya Libre"/>
              </a:rPr>
              <a:t>Il Mercato unico digitale mira a creare uno spazio online in cui i cittadini e le imprese possano accedere a beni e servizi digitali in modo semplice ed equo in tutta l'UE. Comprende misure per la protezione dei dati, la sicurezza informatica e la costruzione di un'economia digitale competitiva.</a:t>
            </a:r>
            <a:endParaRPr lang="en-US" sz="3000" dirty="0">
              <a:solidFill>
                <a:srgbClr val="FFFFFF"/>
              </a:solidFill>
              <a:latin typeface="Abhaya Libre"/>
              <a:ea typeface="Abhaya Libre"/>
              <a:cs typeface="Abhaya Libre"/>
              <a:sym typeface="Abhaya Libre"/>
            </a:endParaRPr>
          </a:p>
        </p:txBody>
      </p:sp>
      <p:sp>
        <p:nvSpPr>
          <p:cNvPr id="7" name="TextBox 7"/>
          <p:cNvSpPr txBox="1"/>
          <p:nvPr/>
        </p:nvSpPr>
        <p:spPr>
          <a:xfrm>
            <a:off x="914400" y="709837"/>
            <a:ext cx="17169913" cy="903645"/>
          </a:xfrm>
          <a:prstGeom prst="rect">
            <a:avLst/>
          </a:prstGeom>
        </p:spPr>
        <p:txBody>
          <a:bodyPr wrap="square" lIns="0" tIns="0" rIns="0" bIns="0" rtlCol="0" anchor="t">
            <a:spAutoFit/>
          </a:bodyPr>
          <a:lstStyle/>
          <a:p>
            <a:pPr algn="l">
              <a:lnSpc>
                <a:spcPts val="7496"/>
              </a:lnSpc>
            </a:pPr>
            <a:r>
              <a:rPr lang="it-IT" sz="6246" b="1" dirty="0">
                <a:solidFill>
                  <a:srgbClr val="FFFFFF"/>
                </a:solidFill>
                <a:latin typeface="Arimo Bold"/>
                <a:ea typeface="Arimo Bold"/>
                <a:cs typeface="Arimo Bold"/>
                <a:sym typeface="Arimo Bold"/>
              </a:rPr>
              <a:t>Panoramica delle principali politiche dell'UE</a:t>
            </a:r>
            <a:endParaRPr lang="en-US" sz="6246" b="1" dirty="0">
              <a:solidFill>
                <a:srgbClr val="FFFFFF"/>
              </a:solidFill>
              <a:latin typeface="Arimo Bold"/>
              <a:ea typeface="Arimo Bold"/>
              <a:cs typeface="Arimo Bold"/>
              <a:sym typeface="Arimo Bold"/>
            </a:endParaRPr>
          </a:p>
        </p:txBody>
      </p:sp>
      <p:sp>
        <p:nvSpPr>
          <p:cNvPr id="8" name="TextBox 8"/>
          <p:cNvSpPr txBox="1"/>
          <p:nvPr/>
        </p:nvSpPr>
        <p:spPr>
          <a:xfrm>
            <a:off x="9047319" y="2355409"/>
            <a:ext cx="7742822" cy="3899786"/>
          </a:xfrm>
          <a:prstGeom prst="rect">
            <a:avLst/>
          </a:prstGeom>
        </p:spPr>
        <p:txBody>
          <a:bodyPr lIns="0" tIns="0" rIns="0" bIns="0" rtlCol="0" anchor="t">
            <a:spAutoFit/>
          </a:bodyPr>
          <a:lstStyle/>
          <a:p>
            <a:pPr algn="just">
              <a:lnSpc>
                <a:spcPts val="3840"/>
              </a:lnSpc>
            </a:pPr>
            <a:r>
              <a:rPr lang="it-IT" sz="3200" dirty="0">
                <a:solidFill>
                  <a:srgbClr val="FFFFFF"/>
                </a:solidFill>
                <a:latin typeface="Abhaya Libre"/>
                <a:ea typeface="Abhaya Libre"/>
                <a:cs typeface="Abhaya Libre"/>
                <a:sym typeface="Abhaya Libre"/>
              </a:rPr>
              <a:t>L'UE è leader mondiale nella protezione dell'ambiente e le sue politiche si concentrano sulla lotta al cambiamento climatico, sulla conservazione della biodiversità e sulla promozione dell'uso sostenibile delle risorse. Il Green Deal europeo è un'iniziativa chiave che mira a rendere l'UE neutrale dal punto di vista climatico entro il 2050.</a:t>
            </a:r>
            <a:endParaRPr lang="en-US" sz="3200" dirty="0">
              <a:solidFill>
                <a:srgbClr val="FFFFFF"/>
              </a:solidFill>
              <a:latin typeface="Abhaya Libre"/>
              <a:ea typeface="Abhaya Libre"/>
              <a:cs typeface="Abhaya Libre"/>
              <a:sym typeface="Abhaya Libre"/>
            </a:endParaRPr>
          </a:p>
        </p:txBody>
      </p:sp>
      <p:sp>
        <p:nvSpPr>
          <p:cNvPr id="9" name="TextBox 9"/>
          <p:cNvSpPr txBox="1"/>
          <p:nvPr/>
        </p:nvSpPr>
        <p:spPr>
          <a:xfrm>
            <a:off x="4960130" y="2966343"/>
            <a:ext cx="3332820" cy="1885131"/>
          </a:xfrm>
          <a:prstGeom prst="rect">
            <a:avLst/>
          </a:prstGeom>
        </p:spPr>
        <p:txBody>
          <a:bodyPr lIns="0" tIns="0" rIns="0" bIns="0" rtlCol="0" anchor="t">
            <a:spAutoFit/>
          </a:bodyPr>
          <a:lstStyle/>
          <a:p>
            <a:pPr algn="r">
              <a:lnSpc>
                <a:spcPts val="4750"/>
              </a:lnSpc>
            </a:pPr>
            <a:r>
              <a:rPr lang="en-US" sz="5000" spc="-250" dirty="0">
                <a:solidFill>
                  <a:srgbClr val="4AC1DF"/>
                </a:solidFill>
                <a:latin typeface="League Spartan"/>
                <a:ea typeface="League Spartan"/>
                <a:cs typeface="League Spartan"/>
                <a:sym typeface="League Spartan"/>
              </a:rPr>
              <a:t>Mercato </a:t>
            </a:r>
            <a:r>
              <a:rPr lang="en-US" sz="5000" spc="-250" dirty="0" err="1">
                <a:solidFill>
                  <a:srgbClr val="4AC1DF"/>
                </a:solidFill>
                <a:latin typeface="League Spartan"/>
                <a:ea typeface="League Spartan"/>
                <a:cs typeface="League Spartan"/>
                <a:sym typeface="League Spartan"/>
              </a:rPr>
              <a:t>unico</a:t>
            </a:r>
            <a:r>
              <a:rPr lang="en-US" sz="5000" spc="-250" dirty="0">
                <a:solidFill>
                  <a:srgbClr val="4AC1DF"/>
                </a:solidFill>
                <a:latin typeface="League Spartan"/>
                <a:ea typeface="League Spartan"/>
                <a:cs typeface="League Spartan"/>
                <a:sym typeface="League Spartan"/>
              </a:rPr>
              <a:t> </a:t>
            </a:r>
            <a:r>
              <a:rPr lang="en-US" sz="5000" spc="-250" dirty="0" err="1">
                <a:solidFill>
                  <a:srgbClr val="4AC1DF"/>
                </a:solidFill>
                <a:latin typeface="League Spartan"/>
                <a:ea typeface="League Spartan"/>
                <a:cs typeface="League Spartan"/>
                <a:sym typeface="League Spartan"/>
              </a:rPr>
              <a:t>digitale</a:t>
            </a:r>
            <a:endParaRPr lang="en-US" sz="5000" spc="-250" dirty="0">
              <a:solidFill>
                <a:srgbClr val="4AC1DF"/>
              </a:solidFill>
              <a:latin typeface="League Spartan"/>
              <a:ea typeface="League Spartan"/>
              <a:cs typeface="League Spartan"/>
              <a:sym typeface="League Spartan"/>
            </a:endParaRPr>
          </a:p>
        </p:txBody>
      </p:sp>
      <p:sp>
        <p:nvSpPr>
          <p:cNvPr id="10" name="TextBox 10"/>
          <p:cNvSpPr txBox="1"/>
          <p:nvPr/>
        </p:nvSpPr>
        <p:spPr>
          <a:xfrm>
            <a:off x="9144000" y="7071307"/>
            <a:ext cx="4971563" cy="1269578"/>
          </a:xfrm>
          <a:prstGeom prst="rect">
            <a:avLst/>
          </a:prstGeom>
        </p:spPr>
        <p:txBody>
          <a:bodyPr lIns="0" tIns="0" rIns="0" bIns="0" rtlCol="0" anchor="t">
            <a:spAutoFit/>
          </a:bodyPr>
          <a:lstStyle/>
          <a:p>
            <a:pPr algn="l">
              <a:lnSpc>
                <a:spcPts val="4750"/>
              </a:lnSpc>
            </a:pPr>
            <a:r>
              <a:rPr lang="en-US" sz="5000" spc="-250" dirty="0" err="1">
                <a:solidFill>
                  <a:srgbClr val="6BC30D"/>
                </a:solidFill>
                <a:latin typeface="League Spartan"/>
                <a:ea typeface="League Spartan"/>
                <a:cs typeface="League Spartan"/>
                <a:sym typeface="League Spartan"/>
              </a:rPr>
              <a:t>Politica</a:t>
            </a:r>
            <a:r>
              <a:rPr lang="en-US" sz="5000" spc="-250" dirty="0">
                <a:solidFill>
                  <a:srgbClr val="6BC30D"/>
                </a:solidFill>
                <a:latin typeface="League Spartan"/>
                <a:ea typeface="League Spartan"/>
                <a:cs typeface="League Spartan"/>
                <a:sym typeface="League Spartan"/>
              </a:rPr>
              <a:t> </a:t>
            </a:r>
            <a:r>
              <a:rPr lang="en-US" sz="5000" spc="-250" dirty="0" err="1">
                <a:solidFill>
                  <a:srgbClr val="6BC30D"/>
                </a:solidFill>
                <a:latin typeface="League Spartan"/>
                <a:ea typeface="League Spartan"/>
                <a:cs typeface="League Spartan"/>
                <a:sym typeface="League Spartan"/>
              </a:rPr>
              <a:t>ambientale</a:t>
            </a:r>
            <a:endParaRPr lang="en-US" sz="5000" spc="-250" dirty="0">
              <a:solidFill>
                <a:srgbClr val="6BC30D"/>
              </a:solidFill>
              <a:latin typeface="League Spartan"/>
              <a:ea typeface="League Spartan"/>
              <a:cs typeface="League Spartan"/>
              <a:sym typeface="League Spart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grpSp>
        <p:nvGrpSpPr>
          <p:cNvPr id="3" name="Group 3"/>
          <p:cNvGrpSpPr/>
          <p:nvPr/>
        </p:nvGrpSpPr>
        <p:grpSpPr>
          <a:xfrm>
            <a:off x="11403248" y="3984696"/>
            <a:ext cx="2620774" cy="950805"/>
            <a:chOff x="0" y="0"/>
            <a:chExt cx="3494366" cy="1267739"/>
          </a:xfrm>
        </p:grpSpPr>
        <p:sp>
          <p:nvSpPr>
            <p:cNvPr id="4" name="Freeform 4"/>
            <p:cNvSpPr/>
            <p:nvPr/>
          </p:nvSpPr>
          <p:spPr>
            <a:xfrm>
              <a:off x="0" y="0"/>
              <a:ext cx="3494398" cy="1267786"/>
            </a:xfrm>
            <a:custGeom>
              <a:avLst/>
              <a:gdLst/>
              <a:ahLst/>
              <a:cxnLst/>
              <a:rect l="l" t="t" r="r" b="b"/>
              <a:pathLst>
                <a:path w="3494398" h="1267786">
                  <a:moveTo>
                    <a:pt x="3494398" y="0"/>
                  </a:moveTo>
                  <a:lnTo>
                    <a:pt x="0" y="0"/>
                  </a:lnTo>
                  <a:lnTo>
                    <a:pt x="0" y="1267786"/>
                  </a:lnTo>
                  <a:lnTo>
                    <a:pt x="3494398" y="1267786"/>
                  </a:lnTo>
                  <a:close/>
                </a:path>
              </a:pathLst>
            </a:custGeom>
            <a:solidFill>
              <a:srgbClr val="FFCC00"/>
            </a:solidFill>
          </p:spPr>
          <p:txBody>
            <a:bodyPr/>
            <a:lstStyle/>
            <a:p>
              <a:endParaRPr lang="es-ES"/>
            </a:p>
          </p:txBody>
        </p:sp>
        <p:sp>
          <p:nvSpPr>
            <p:cNvPr id="5" name="TextBox 5"/>
            <p:cNvSpPr txBox="1"/>
            <p:nvPr/>
          </p:nvSpPr>
          <p:spPr>
            <a:xfrm>
              <a:off x="0" y="-28575"/>
              <a:ext cx="3494366" cy="1296314"/>
            </a:xfrm>
            <a:prstGeom prst="rect">
              <a:avLst/>
            </a:prstGeom>
          </p:spPr>
          <p:txBody>
            <a:bodyPr lIns="50800" tIns="50800" rIns="50800" bIns="50800" rtlCol="0" anchor="ctr"/>
            <a:lstStyle/>
            <a:p>
              <a:pPr algn="ctr">
                <a:lnSpc>
                  <a:spcPts val="3839"/>
                </a:lnSpc>
              </a:pPr>
              <a:r>
                <a:rPr lang="en-US" sz="3199" b="1" dirty="0">
                  <a:solidFill>
                    <a:srgbClr val="080A78"/>
                  </a:solidFill>
                  <a:latin typeface="Arimo Bold"/>
                  <a:ea typeface="Arimo Bold"/>
                  <a:cs typeface="Arimo Bold"/>
                  <a:sym typeface="Arimo Bold"/>
                </a:rPr>
                <a:t>Erasmus+</a:t>
              </a:r>
            </a:p>
          </p:txBody>
        </p:sp>
      </p:grpSp>
      <p:sp>
        <p:nvSpPr>
          <p:cNvPr id="6" name="Freeform 6"/>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7" name="Group 7"/>
          <p:cNvGrpSpPr/>
          <p:nvPr/>
        </p:nvGrpSpPr>
        <p:grpSpPr>
          <a:xfrm>
            <a:off x="3465701" y="3205521"/>
            <a:ext cx="3418725" cy="981062"/>
            <a:chOff x="0" y="0"/>
            <a:chExt cx="4558300" cy="1308082"/>
          </a:xfrm>
        </p:grpSpPr>
        <p:sp>
          <p:nvSpPr>
            <p:cNvPr id="8" name="Freeform 8"/>
            <p:cNvSpPr/>
            <p:nvPr/>
          </p:nvSpPr>
          <p:spPr>
            <a:xfrm>
              <a:off x="0" y="0"/>
              <a:ext cx="4558332" cy="1308129"/>
            </a:xfrm>
            <a:custGeom>
              <a:avLst/>
              <a:gdLst/>
              <a:ahLst/>
              <a:cxnLst/>
              <a:rect l="l" t="t" r="r" b="b"/>
              <a:pathLst>
                <a:path w="4558332" h="1308129">
                  <a:moveTo>
                    <a:pt x="4558332" y="0"/>
                  </a:moveTo>
                  <a:lnTo>
                    <a:pt x="0" y="0"/>
                  </a:lnTo>
                  <a:lnTo>
                    <a:pt x="0" y="1308129"/>
                  </a:lnTo>
                  <a:lnTo>
                    <a:pt x="4558332" y="1308129"/>
                  </a:lnTo>
                  <a:close/>
                </a:path>
              </a:pathLst>
            </a:custGeom>
            <a:solidFill>
              <a:srgbClr val="FFCC00"/>
            </a:solidFill>
          </p:spPr>
          <p:txBody>
            <a:bodyPr/>
            <a:lstStyle/>
            <a:p>
              <a:endParaRPr lang="es-ES"/>
            </a:p>
          </p:txBody>
        </p:sp>
        <p:sp>
          <p:nvSpPr>
            <p:cNvPr id="9" name="TextBox 9"/>
            <p:cNvSpPr txBox="1"/>
            <p:nvPr/>
          </p:nvSpPr>
          <p:spPr>
            <a:xfrm>
              <a:off x="0" y="-28575"/>
              <a:ext cx="4558300" cy="1336657"/>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Horizon Europe</a:t>
              </a:r>
            </a:p>
          </p:txBody>
        </p:sp>
      </p:grpSp>
      <p:grpSp>
        <p:nvGrpSpPr>
          <p:cNvPr id="10" name="Group 10"/>
          <p:cNvGrpSpPr/>
          <p:nvPr/>
        </p:nvGrpSpPr>
        <p:grpSpPr>
          <a:xfrm>
            <a:off x="3173129" y="7961143"/>
            <a:ext cx="3768447" cy="833295"/>
            <a:chOff x="0" y="0"/>
            <a:chExt cx="5024596" cy="1111060"/>
          </a:xfrm>
        </p:grpSpPr>
        <p:sp>
          <p:nvSpPr>
            <p:cNvPr id="11" name="Freeform 11"/>
            <p:cNvSpPr/>
            <p:nvPr/>
          </p:nvSpPr>
          <p:spPr>
            <a:xfrm>
              <a:off x="0" y="0"/>
              <a:ext cx="5024628" cy="1111107"/>
            </a:xfrm>
            <a:custGeom>
              <a:avLst/>
              <a:gdLst/>
              <a:ahLst/>
              <a:cxnLst/>
              <a:rect l="l" t="t" r="r" b="b"/>
              <a:pathLst>
                <a:path w="5024628" h="1111107">
                  <a:moveTo>
                    <a:pt x="5024628" y="0"/>
                  </a:moveTo>
                  <a:lnTo>
                    <a:pt x="0" y="0"/>
                  </a:lnTo>
                  <a:lnTo>
                    <a:pt x="0" y="1111107"/>
                  </a:lnTo>
                  <a:lnTo>
                    <a:pt x="5024628" y="1111107"/>
                  </a:lnTo>
                  <a:close/>
                </a:path>
              </a:pathLst>
            </a:custGeom>
            <a:solidFill>
              <a:srgbClr val="FFCC00"/>
            </a:solidFill>
          </p:spPr>
          <p:txBody>
            <a:bodyPr/>
            <a:lstStyle/>
            <a:p>
              <a:endParaRPr lang="es-ES"/>
            </a:p>
          </p:txBody>
        </p:sp>
        <p:sp>
          <p:nvSpPr>
            <p:cNvPr id="12" name="TextBox 12"/>
            <p:cNvSpPr txBox="1"/>
            <p:nvPr/>
          </p:nvSpPr>
          <p:spPr>
            <a:xfrm>
              <a:off x="0" y="-28575"/>
              <a:ext cx="5024596" cy="113963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LIFE Programme</a:t>
              </a:r>
            </a:p>
          </p:txBody>
        </p:sp>
      </p:grpSp>
      <p:grpSp>
        <p:nvGrpSpPr>
          <p:cNvPr id="13" name="Group 13"/>
          <p:cNvGrpSpPr/>
          <p:nvPr/>
        </p:nvGrpSpPr>
        <p:grpSpPr>
          <a:xfrm>
            <a:off x="3173129" y="6306112"/>
            <a:ext cx="3768447" cy="841055"/>
            <a:chOff x="0" y="0"/>
            <a:chExt cx="5024596" cy="1121407"/>
          </a:xfrm>
        </p:grpSpPr>
        <p:sp>
          <p:nvSpPr>
            <p:cNvPr id="14" name="Freeform 14"/>
            <p:cNvSpPr/>
            <p:nvPr/>
          </p:nvSpPr>
          <p:spPr>
            <a:xfrm>
              <a:off x="0" y="0"/>
              <a:ext cx="5024628" cy="1121454"/>
            </a:xfrm>
            <a:custGeom>
              <a:avLst/>
              <a:gdLst/>
              <a:ahLst/>
              <a:cxnLst/>
              <a:rect l="l" t="t" r="r" b="b"/>
              <a:pathLst>
                <a:path w="5024628" h="1121454">
                  <a:moveTo>
                    <a:pt x="5024628" y="0"/>
                  </a:moveTo>
                  <a:lnTo>
                    <a:pt x="0" y="0"/>
                  </a:lnTo>
                  <a:lnTo>
                    <a:pt x="0" y="1121454"/>
                  </a:lnTo>
                  <a:lnTo>
                    <a:pt x="5024628" y="1121454"/>
                  </a:lnTo>
                  <a:close/>
                </a:path>
              </a:pathLst>
            </a:custGeom>
            <a:solidFill>
              <a:srgbClr val="FFCC00"/>
            </a:solidFill>
          </p:spPr>
          <p:txBody>
            <a:bodyPr/>
            <a:lstStyle/>
            <a:p>
              <a:endParaRPr lang="es-ES"/>
            </a:p>
          </p:txBody>
        </p:sp>
        <p:sp>
          <p:nvSpPr>
            <p:cNvPr id="15" name="TextBox 15"/>
            <p:cNvSpPr txBox="1"/>
            <p:nvPr/>
          </p:nvSpPr>
          <p:spPr>
            <a:xfrm>
              <a:off x="0" y="-28575"/>
              <a:ext cx="5024596" cy="1149982"/>
            </a:xfrm>
            <a:prstGeom prst="rect">
              <a:avLst/>
            </a:prstGeom>
          </p:spPr>
          <p:txBody>
            <a:bodyPr lIns="50800" tIns="50800" rIns="50800" bIns="50800" rtlCol="0" anchor="ctr"/>
            <a:lstStyle/>
            <a:p>
              <a:pPr algn="ctr">
                <a:lnSpc>
                  <a:spcPts val="3840"/>
                </a:lnSpc>
              </a:pPr>
              <a:r>
                <a:rPr lang="en-US" sz="3200" b="1" dirty="0">
                  <a:solidFill>
                    <a:srgbClr val="080A78"/>
                  </a:solidFill>
                  <a:latin typeface="Arimo Bold"/>
                  <a:ea typeface="Arimo Bold"/>
                  <a:cs typeface="Arimo Bold"/>
                  <a:sym typeface="Arimo Bold"/>
                </a:rPr>
                <a:t>Creative Europe</a:t>
              </a:r>
            </a:p>
          </p:txBody>
        </p:sp>
      </p:grpSp>
      <p:grpSp>
        <p:nvGrpSpPr>
          <p:cNvPr id="16" name="Group 16"/>
          <p:cNvGrpSpPr/>
          <p:nvPr/>
        </p:nvGrpSpPr>
        <p:grpSpPr>
          <a:xfrm>
            <a:off x="1531425" y="4796183"/>
            <a:ext cx="5410151" cy="908430"/>
            <a:chOff x="0" y="0"/>
            <a:chExt cx="7213535" cy="1211240"/>
          </a:xfrm>
        </p:grpSpPr>
        <p:sp>
          <p:nvSpPr>
            <p:cNvPr id="17" name="Freeform 17"/>
            <p:cNvSpPr/>
            <p:nvPr/>
          </p:nvSpPr>
          <p:spPr>
            <a:xfrm>
              <a:off x="0" y="0"/>
              <a:ext cx="7213567" cy="1211287"/>
            </a:xfrm>
            <a:custGeom>
              <a:avLst/>
              <a:gdLst/>
              <a:ahLst/>
              <a:cxnLst/>
              <a:rect l="l" t="t" r="r" b="b"/>
              <a:pathLst>
                <a:path w="7213567" h="1211287">
                  <a:moveTo>
                    <a:pt x="7213567" y="0"/>
                  </a:moveTo>
                  <a:lnTo>
                    <a:pt x="0" y="0"/>
                  </a:lnTo>
                  <a:lnTo>
                    <a:pt x="0" y="1211287"/>
                  </a:lnTo>
                  <a:lnTo>
                    <a:pt x="7213567" y="1211287"/>
                  </a:lnTo>
                  <a:close/>
                </a:path>
              </a:pathLst>
            </a:custGeom>
            <a:solidFill>
              <a:srgbClr val="FFCC00"/>
            </a:solidFill>
          </p:spPr>
          <p:txBody>
            <a:bodyPr/>
            <a:lstStyle/>
            <a:p>
              <a:endParaRPr lang="es-ES"/>
            </a:p>
          </p:txBody>
        </p:sp>
        <p:sp>
          <p:nvSpPr>
            <p:cNvPr id="18" name="TextBox 18"/>
            <p:cNvSpPr txBox="1"/>
            <p:nvPr/>
          </p:nvSpPr>
          <p:spPr>
            <a:xfrm>
              <a:off x="0" y="-28575"/>
              <a:ext cx="7213535" cy="123981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European Solidarity Corps</a:t>
              </a:r>
            </a:p>
          </p:txBody>
        </p:sp>
      </p:grpSp>
      <p:grpSp>
        <p:nvGrpSpPr>
          <p:cNvPr id="19" name="Group 19"/>
          <p:cNvGrpSpPr/>
          <p:nvPr/>
        </p:nvGrpSpPr>
        <p:grpSpPr>
          <a:xfrm>
            <a:off x="11346426" y="5519213"/>
            <a:ext cx="2677596" cy="891600"/>
            <a:chOff x="0" y="0"/>
            <a:chExt cx="3570128" cy="1188800"/>
          </a:xfrm>
        </p:grpSpPr>
        <p:sp>
          <p:nvSpPr>
            <p:cNvPr id="20" name="Freeform 20"/>
            <p:cNvSpPr/>
            <p:nvPr/>
          </p:nvSpPr>
          <p:spPr>
            <a:xfrm>
              <a:off x="0" y="0"/>
              <a:ext cx="3570160" cy="1188847"/>
            </a:xfrm>
            <a:custGeom>
              <a:avLst/>
              <a:gdLst/>
              <a:ahLst/>
              <a:cxnLst/>
              <a:rect l="l" t="t" r="r" b="b"/>
              <a:pathLst>
                <a:path w="3570160" h="1188847">
                  <a:moveTo>
                    <a:pt x="3570160" y="0"/>
                  </a:moveTo>
                  <a:lnTo>
                    <a:pt x="0" y="0"/>
                  </a:lnTo>
                  <a:lnTo>
                    <a:pt x="0" y="1188847"/>
                  </a:lnTo>
                  <a:lnTo>
                    <a:pt x="3570160" y="1188847"/>
                  </a:lnTo>
                  <a:close/>
                </a:path>
              </a:pathLst>
            </a:custGeom>
            <a:solidFill>
              <a:srgbClr val="FFCC00"/>
            </a:solidFill>
          </p:spPr>
          <p:txBody>
            <a:bodyPr/>
            <a:lstStyle/>
            <a:p>
              <a:endParaRPr lang="es-ES"/>
            </a:p>
          </p:txBody>
        </p:sp>
        <p:sp>
          <p:nvSpPr>
            <p:cNvPr id="21" name="TextBox 21"/>
            <p:cNvSpPr txBox="1"/>
            <p:nvPr/>
          </p:nvSpPr>
          <p:spPr>
            <a:xfrm>
              <a:off x="0" y="-28575"/>
              <a:ext cx="3570128" cy="121737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DiscoverEU</a:t>
              </a:r>
            </a:p>
          </p:txBody>
        </p:sp>
      </p:grpSp>
      <p:grpSp>
        <p:nvGrpSpPr>
          <p:cNvPr id="22" name="Group 22"/>
          <p:cNvGrpSpPr/>
          <p:nvPr/>
        </p:nvGrpSpPr>
        <p:grpSpPr>
          <a:xfrm>
            <a:off x="11346426" y="7147167"/>
            <a:ext cx="4350199" cy="1214239"/>
            <a:chOff x="0" y="0"/>
            <a:chExt cx="5800265" cy="1618985"/>
          </a:xfrm>
        </p:grpSpPr>
        <p:sp>
          <p:nvSpPr>
            <p:cNvPr id="23" name="Freeform 23"/>
            <p:cNvSpPr/>
            <p:nvPr/>
          </p:nvSpPr>
          <p:spPr>
            <a:xfrm>
              <a:off x="0" y="0"/>
              <a:ext cx="5800297" cy="1619032"/>
            </a:xfrm>
            <a:custGeom>
              <a:avLst/>
              <a:gdLst/>
              <a:ahLst/>
              <a:cxnLst/>
              <a:rect l="l" t="t" r="r" b="b"/>
              <a:pathLst>
                <a:path w="5800297" h="1619032">
                  <a:moveTo>
                    <a:pt x="5800297" y="0"/>
                  </a:moveTo>
                  <a:lnTo>
                    <a:pt x="0" y="0"/>
                  </a:lnTo>
                  <a:lnTo>
                    <a:pt x="0" y="1619032"/>
                  </a:lnTo>
                  <a:lnTo>
                    <a:pt x="5800297" y="1619032"/>
                  </a:lnTo>
                  <a:close/>
                </a:path>
              </a:pathLst>
            </a:custGeom>
            <a:solidFill>
              <a:srgbClr val="FFCC00"/>
            </a:solidFill>
          </p:spPr>
          <p:txBody>
            <a:bodyPr/>
            <a:lstStyle/>
            <a:p>
              <a:endParaRPr lang="es-ES"/>
            </a:p>
          </p:txBody>
        </p:sp>
        <p:sp>
          <p:nvSpPr>
            <p:cNvPr id="24" name="TextBox 24"/>
            <p:cNvSpPr txBox="1"/>
            <p:nvPr/>
          </p:nvSpPr>
          <p:spPr>
            <a:xfrm>
              <a:off x="0" y="-28575"/>
              <a:ext cx="5800265" cy="1647560"/>
            </a:xfrm>
            <a:prstGeom prst="rect">
              <a:avLst/>
            </a:prstGeom>
          </p:spPr>
          <p:txBody>
            <a:bodyPr lIns="50800" tIns="50800" rIns="50800" bIns="50800" rtlCol="0" anchor="ctr"/>
            <a:lstStyle/>
            <a:p>
              <a:pPr algn="ctr">
                <a:lnSpc>
                  <a:spcPts val="3840"/>
                </a:lnSpc>
              </a:pPr>
              <a:r>
                <a:rPr lang="it-IT" sz="3200" b="1" dirty="0">
                  <a:solidFill>
                    <a:srgbClr val="080A78"/>
                  </a:solidFill>
                  <a:latin typeface="Arimo Bold"/>
                  <a:ea typeface="Arimo Bold"/>
                  <a:cs typeface="Arimo Bold"/>
                  <a:sym typeface="Arimo Bold"/>
                </a:rPr>
                <a:t>Fondi di coesione e fondi strutturali</a:t>
              </a:r>
              <a:endParaRPr lang="en-US" sz="3200" b="1" dirty="0">
                <a:solidFill>
                  <a:srgbClr val="080A78"/>
                </a:solidFill>
                <a:latin typeface="Arimo Bold"/>
                <a:ea typeface="Arimo Bold"/>
                <a:cs typeface="Arimo Bold"/>
                <a:sym typeface="Arimo Bold"/>
              </a:endParaRPr>
            </a:p>
          </p:txBody>
        </p:sp>
      </p:grpSp>
      <p:grpSp>
        <p:nvGrpSpPr>
          <p:cNvPr id="25" name="Group 25"/>
          <p:cNvGrpSpPr/>
          <p:nvPr/>
        </p:nvGrpSpPr>
        <p:grpSpPr>
          <a:xfrm>
            <a:off x="6941576" y="3321858"/>
            <a:ext cx="4404850" cy="5286310"/>
            <a:chOff x="0" y="0"/>
            <a:chExt cx="5873133" cy="7048413"/>
          </a:xfrm>
        </p:grpSpPr>
        <p:grpSp>
          <p:nvGrpSpPr>
            <p:cNvPr id="26" name="Group 26"/>
            <p:cNvGrpSpPr/>
            <p:nvPr/>
          </p:nvGrpSpPr>
          <p:grpSpPr>
            <a:xfrm>
              <a:off x="2668265" y="0"/>
              <a:ext cx="536600" cy="536600"/>
              <a:chOff x="0" y="0"/>
              <a:chExt cx="536600" cy="536600"/>
            </a:xfrm>
          </p:grpSpPr>
          <p:sp>
            <p:nvSpPr>
              <p:cNvPr id="27" name="Freeform 27"/>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28" name="Freeform 28"/>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29" name="Group 29"/>
            <p:cNvGrpSpPr/>
            <p:nvPr/>
          </p:nvGrpSpPr>
          <p:grpSpPr>
            <a:xfrm>
              <a:off x="2668265" y="6511813"/>
              <a:ext cx="536600" cy="536600"/>
              <a:chOff x="0" y="0"/>
              <a:chExt cx="536600" cy="536600"/>
            </a:xfrm>
          </p:grpSpPr>
          <p:sp>
            <p:nvSpPr>
              <p:cNvPr id="30" name="Freeform 30"/>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1" name="Freeform 31"/>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2" name="Group 32"/>
            <p:cNvGrpSpPr/>
            <p:nvPr/>
          </p:nvGrpSpPr>
          <p:grpSpPr>
            <a:xfrm>
              <a:off x="2668265" y="5426512"/>
              <a:ext cx="536600" cy="536600"/>
              <a:chOff x="0" y="0"/>
              <a:chExt cx="536600" cy="536600"/>
            </a:xfrm>
          </p:grpSpPr>
          <p:sp>
            <p:nvSpPr>
              <p:cNvPr id="33" name="Freeform 33"/>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4" name="Freeform 34"/>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5" name="Group 35"/>
            <p:cNvGrpSpPr/>
            <p:nvPr/>
          </p:nvGrpSpPr>
          <p:grpSpPr>
            <a:xfrm>
              <a:off x="2668265" y="4341211"/>
              <a:ext cx="536600" cy="536600"/>
              <a:chOff x="0" y="0"/>
              <a:chExt cx="536600" cy="536600"/>
            </a:xfrm>
          </p:grpSpPr>
          <p:sp>
            <p:nvSpPr>
              <p:cNvPr id="36" name="Freeform 36"/>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7" name="Freeform 37"/>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8" name="Group 38"/>
            <p:cNvGrpSpPr/>
            <p:nvPr/>
          </p:nvGrpSpPr>
          <p:grpSpPr>
            <a:xfrm>
              <a:off x="2668265" y="3255907"/>
              <a:ext cx="536600" cy="536600"/>
              <a:chOff x="0" y="0"/>
              <a:chExt cx="536600" cy="536600"/>
            </a:xfrm>
          </p:grpSpPr>
          <p:sp>
            <p:nvSpPr>
              <p:cNvPr id="39" name="Freeform 39"/>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0" name="Freeform 40"/>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41" name="Group 41"/>
            <p:cNvGrpSpPr/>
            <p:nvPr/>
          </p:nvGrpSpPr>
          <p:grpSpPr>
            <a:xfrm>
              <a:off x="2668265" y="2170605"/>
              <a:ext cx="536600" cy="536600"/>
              <a:chOff x="0" y="0"/>
              <a:chExt cx="536600" cy="536600"/>
            </a:xfrm>
          </p:grpSpPr>
          <p:sp>
            <p:nvSpPr>
              <p:cNvPr id="42" name="Freeform 42"/>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3" name="Freeform 43"/>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44" name="Group 44"/>
            <p:cNvGrpSpPr/>
            <p:nvPr/>
          </p:nvGrpSpPr>
          <p:grpSpPr>
            <a:xfrm>
              <a:off x="2668265" y="1085301"/>
              <a:ext cx="536600" cy="536600"/>
              <a:chOff x="0" y="0"/>
              <a:chExt cx="536600" cy="536600"/>
            </a:xfrm>
          </p:grpSpPr>
          <p:sp>
            <p:nvSpPr>
              <p:cNvPr id="45" name="Freeform 45"/>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6" name="Freeform 46"/>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sp>
          <p:nvSpPr>
            <p:cNvPr id="47" name="AutoShape 47"/>
            <p:cNvSpPr/>
            <p:nvPr/>
          </p:nvSpPr>
          <p:spPr>
            <a:xfrm>
              <a:off x="2662202" y="798238"/>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48" name="AutoShape 48"/>
            <p:cNvSpPr/>
            <p:nvPr/>
          </p:nvSpPr>
          <p:spPr>
            <a:xfrm>
              <a:off x="2662201" y="1883541"/>
              <a:ext cx="548729"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49" name="AutoShape 49"/>
            <p:cNvSpPr/>
            <p:nvPr/>
          </p:nvSpPr>
          <p:spPr>
            <a:xfrm>
              <a:off x="2662202" y="2968844"/>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0" name="AutoShape 50"/>
            <p:cNvSpPr/>
            <p:nvPr/>
          </p:nvSpPr>
          <p:spPr>
            <a:xfrm>
              <a:off x="2662201" y="4054146"/>
              <a:ext cx="548729"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1" name="AutoShape 51"/>
            <p:cNvSpPr/>
            <p:nvPr/>
          </p:nvSpPr>
          <p:spPr>
            <a:xfrm>
              <a:off x="2662202" y="5139449"/>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2" name="AutoShape 52"/>
            <p:cNvSpPr/>
            <p:nvPr/>
          </p:nvSpPr>
          <p:spPr>
            <a:xfrm>
              <a:off x="2662202" y="6224750"/>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3" name="AutoShape 53"/>
            <p:cNvSpPr/>
            <p:nvPr/>
          </p:nvSpPr>
          <p:spPr>
            <a:xfrm flipV="1">
              <a:off x="0" y="268300"/>
              <a:ext cx="2668265"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4" name="AutoShape 54"/>
            <p:cNvSpPr/>
            <p:nvPr/>
          </p:nvSpPr>
          <p:spPr>
            <a:xfrm flipV="1">
              <a:off x="3204840" y="1353601"/>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5" name="AutoShape 55"/>
            <p:cNvSpPr/>
            <p:nvPr/>
          </p:nvSpPr>
          <p:spPr>
            <a:xfrm>
              <a:off x="3204840" y="3524207"/>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6" name="AutoShape 56"/>
            <p:cNvSpPr/>
            <p:nvPr/>
          </p:nvSpPr>
          <p:spPr>
            <a:xfrm>
              <a:off x="3204840" y="5694812"/>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7" name="AutoShape 57"/>
            <p:cNvSpPr/>
            <p:nvPr/>
          </p:nvSpPr>
          <p:spPr>
            <a:xfrm>
              <a:off x="32" y="2438905"/>
              <a:ext cx="2668233"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8" name="AutoShape 58"/>
            <p:cNvSpPr/>
            <p:nvPr/>
          </p:nvSpPr>
          <p:spPr>
            <a:xfrm>
              <a:off x="32" y="4609511"/>
              <a:ext cx="2668233"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9" name="AutoShape 59"/>
            <p:cNvSpPr/>
            <p:nvPr/>
          </p:nvSpPr>
          <p:spPr>
            <a:xfrm>
              <a:off x="32" y="6780113"/>
              <a:ext cx="2668233" cy="0"/>
            </a:xfrm>
            <a:prstGeom prst="line">
              <a:avLst/>
            </a:prstGeom>
            <a:ln w="25400" cap="rnd">
              <a:solidFill>
                <a:srgbClr val="FFFFFF"/>
              </a:solidFill>
              <a:prstDash val="solid"/>
              <a:headEnd type="diamond" w="lg" len="lg"/>
              <a:tailEnd type="none" w="sm" len="sm"/>
            </a:ln>
          </p:spPr>
          <p:txBody>
            <a:bodyPr/>
            <a:lstStyle/>
            <a:p>
              <a:endParaRPr lang="es-ES"/>
            </a:p>
          </p:txBody>
        </p:sp>
      </p:grpSp>
      <p:sp>
        <p:nvSpPr>
          <p:cNvPr id="60" name="TextBox 60"/>
          <p:cNvSpPr txBox="1"/>
          <p:nvPr/>
        </p:nvSpPr>
        <p:spPr>
          <a:xfrm>
            <a:off x="1471743" y="657181"/>
            <a:ext cx="15727875" cy="2154436"/>
          </a:xfrm>
          <a:prstGeom prst="rect">
            <a:avLst/>
          </a:prstGeom>
        </p:spPr>
        <p:txBody>
          <a:bodyPr lIns="0" tIns="0" rIns="0" bIns="0" rtlCol="0" anchor="t">
            <a:spAutoFit/>
          </a:bodyPr>
          <a:lstStyle/>
          <a:p>
            <a:pPr algn="l">
              <a:lnSpc>
                <a:spcPts val="8400"/>
              </a:lnSpc>
            </a:pPr>
            <a:r>
              <a:rPr lang="it-IT" sz="7000" b="1" dirty="0">
                <a:solidFill>
                  <a:srgbClr val="FFFFFF"/>
                </a:solidFill>
                <a:latin typeface="Arimo Bold"/>
                <a:ea typeface="Arimo Bold"/>
                <a:cs typeface="Arimo Bold"/>
                <a:sym typeface="Arimo Bold"/>
              </a:rPr>
              <a:t>Programmi e iniziative di finanziamento dell'UE</a:t>
            </a:r>
            <a:endParaRPr lang="en-US" sz="7000" b="1" dirty="0">
              <a:solidFill>
                <a:srgbClr val="FFFFFF"/>
              </a:solidFill>
              <a:latin typeface="Arimo Bold"/>
              <a:ea typeface="Arimo Bold"/>
              <a:cs typeface="Arimo Bold"/>
              <a:sym typeface="Arimo 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173129" y="7961143"/>
            <a:ext cx="3768447" cy="833295"/>
            <a:chOff x="0" y="0"/>
            <a:chExt cx="5024596" cy="1111060"/>
          </a:xfrm>
        </p:grpSpPr>
        <p:sp>
          <p:nvSpPr>
            <p:cNvPr id="5" name="Freeform 5"/>
            <p:cNvSpPr/>
            <p:nvPr/>
          </p:nvSpPr>
          <p:spPr>
            <a:xfrm>
              <a:off x="0" y="0"/>
              <a:ext cx="5024628" cy="1111107"/>
            </a:xfrm>
            <a:custGeom>
              <a:avLst/>
              <a:gdLst/>
              <a:ahLst/>
              <a:cxnLst/>
              <a:rect l="l" t="t" r="r" b="b"/>
              <a:pathLst>
                <a:path w="5024628" h="1111107">
                  <a:moveTo>
                    <a:pt x="5024628" y="0"/>
                  </a:moveTo>
                  <a:lnTo>
                    <a:pt x="0" y="0"/>
                  </a:lnTo>
                  <a:lnTo>
                    <a:pt x="0" y="1111107"/>
                  </a:lnTo>
                  <a:lnTo>
                    <a:pt x="5024628" y="1111107"/>
                  </a:lnTo>
                  <a:close/>
                </a:path>
              </a:pathLst>
            </a:custGeom>
            <a:solidFill>
              <a:srgbClr val="FFCC00"/>
            </a:solidFill>
          </p:spPr>
          <p:txBody>
            <a:bodyPr/>
            <a:lstStyle/>
            <a:p>
              <a:endParaRPr lang="es-ES"/>
            </a:p>
          </p:txBody>
        </p:sp>
        <p:sp>
          <p:nvSpPr>
            <p:cNvPr id="6" name="TextBox 6"/>
            <p:cNvSpPr txBox="1"/>
            <p:nvPr/>
          </p:nvSpPr>
          <p:spPr>
            <a:xfrm>
              <a:off x="0" y="-28575"/>
              <a:ext cx="5024596" cy="113963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LIFE Programme</a:t>
              </a:r>
            </a:p>
          </p:txBody>
        </p:sp>
      </p:grpSp>
      <p:grpSp>
        <p:nvGrpSpPr>
          <p:cNvPr id="7" name="Group 7"/>
          <p:cNvGrpSpPr/>
          <p:nvPr/>
        </p:nvGrpSpPr>
        <p:grpSpPr>
          <a:xfrm>
            <a:off x="3173129" y="6306112"/>
            <a:ext cx="3768447" cy="841055"/>
            <a:chOff x="0" y="0"/>
            <a:chExt cx="5024596" cy="1121407"/>
          </a:xfrm>
        </p:grpSpPr>
        <p:sp>
          <p:nvSpPr>
            <p:cNvPr id="8" name="Freeform 8"/>
            <p:cNvSpPr/>
            <p:nvPr/>
          </p:nvSpPr>
          <p:spPr>
            <a:xfrm>
              <a:off x="0" y="0"/>
              <a:ext cx="5024628" cy="1121454"/>
            </a:xfrm>
            <a:custGeom>
              <a:avLst/>
              <a:gdLst/>
              <a:ahLst/>
              <a:cxnLst/>
              <a:rect l="l" t="t" r="r" b="b"/>
              <a:pathLst>
                <a:path w="5024628" h="1121454">
                  <a:moveTo>
                    <a:pt x="5024628" y="0"/>
                  </a:moveTo>
                  <a:lnTo>
                    <a:pt x="0" y="0"/>
                  </a:lnTo>
                  <a:lnTo>
                    <a:pt x="0" y="1121454"/>
                  </a:lnTo>
                  <a:lnTo>
                    <a:pt x="5024628" y="1121454"/>
                  </a:lnTo>
                  <a:close/>
                </a:path>
              </a:pathLst>
            </a:custGeom>
            <a:solidFill>
              <a:srgbClr val="FFCC00"/>
            </a:solidFill>
          </p:spPr>
          <p:txBody>
            <a:bodyPr/>
            <a:lstStyle/>
            <a:p>
              <a:endParaRPr lang="es-ES"/>
            </a:p>
          </p:txBody>
        </p:sp>
        <p:sp>
          <p:nvSpPr>
            <p:cNvPr id="9" name="TextBox 9"/>
            <p:cNvSpPr txBox="1"/>
            <p:nvPr/>
          </p:nvSpPr>
          <p:spPr>
            <a:xfrm>
              <a:off x="0" y="-28575"/>
              <a:ext cx="5024596" cy="1149982"/>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Creative Europe</a:t>
              </a:r>
            </a:p>
          </p:txBody>
        </p:sp>
      </p:grpSp>
      <p:grpSp>
        <p:nvGrpSpPr>
          <p:cNvPr id="10" name="Group 10"/>
          <p:cNvGrpSpPr/>
          <p:nvPr/>
        </p:nvGrpSpPr>
        <p:grpSpPr>
          <a:xfrm>
            <a:off x="1531425" y="4796183"/>
            <a:ext cx="5410151" cy="908430"/>
            <a:chOff x="0" y="0"/>
            <a:chExt cx="7213535" cy="1211240"/>
          </a:xfrm>
        </p:grpSpPr>
        <p:sp>
          <p:nvSpPr>
            <p:cNvPr id="11" name="Freeform 11"/>
            <p:cNvSpPr/>
            <p:nvPr/>
          </p:nvSpPr>
          <p:spPr>
            <a:xfrm>
              <a:off x="0" y="0"/>
              <a:ext cx="7213567" cy="1211287"/>
            </a:xfrm>
            <a:custGeom>
              <a:avLst/>
              <a:gdLst/>
              <a:ahLst/>
              <a:cxnLst/>
              <a:rect l="l" t="t" r="r" b="b"/>
              <a:pathLst>
                <a:path w="7213567" h="1211287">
                  <a:moveTo>
                    <a:pt x="7213567" y="0"/>
                  </a:moveTo>
                  <a:lnTo>
                    <a:pt x="0" y="0"/>
                  </a:lnTo>
                  <a:lnTo>
                    <a:pt x="0" y="1211287"/>
                  </a:lnTo>
                  <a:lnTo>
                    <a:pt x="7213567" y="1211287"/>
                  </a:lnTo>
                  <a:close/>
                </a:path>
              </a:pathLst>
            </a:custGeom>
            <a:solidFill>
              <a:srgbClr val="FFCC00"/>
            </a:solidFill>
          </p:spPr>
          <p:txBody>
            <a:bodyPr/>
            <a:lstStyle/>
            <a:p>
              <a:endParaRPr lang="es-ES"/>
            </a:p>
          </p:txBody>
        </p:sp>
        <p:sp>
          <p:nvSpPr>
            <p:cNvPr id="12" name="TextBox 12"/>
            <p:cNvSpPr txBox="1"/>
            <p:nvPr/>
          </p:nvSpPr>
          <p:spPr>
            <a:xfrm>
              <a:off x="0" y="-28575"/>
              <a:ext cx="7213535" cy="123981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European Solidarity Corps</a:t>
              </a:r>
            </a:p>
          </p:txBody>
        </p:sp>
      </p:grpSp>
      <p:grpSp>
        <p:nvGrpSpPr>
          <p:cNvPr id="13" name="Group 13"/>
          <p:cNvGrpSpPr/>
          <p:nvPr/>
        </p:nvGrpSpPr>
        <p:grpSpPr>
          <a:xfrm>
            <a:off x="3465701" y="3205521"/>
            <a:ext cx="3418725" cy="981062"/>
            <a:chOff x="0" y="0"/>
            <a:chExt cx="4558300" cy="1308082"/>
          </a:xfrm>
        </p:grpSpPr>
        <p:sp>
          <p:nvSpPr>
            <p:cNvPr id="14" name="Freeform 14"/>
            <p:cNvSpPr/>
            <p:nvPr/>
          </p:nvSpPr>
          <p:spPr>
            <a:xfrm>
              <a:off x="0" y="0"/>
              <a:ext cx="4558332" cy="1308129"/>
            </a:xfrm>
            <a:custGeom>
              <a:avLst/>
              <a:gdLst/>
              <a:ahLst/>
              <a:cxnLst/>
              <a:rect l="l" t="t" r="r" b="b"/>
              <a:pathLst>
                <a:path w="4558332" h="1308129">
                  <a:moveTo>
                    <a:pt x="4558332" y="0"/>
                  </a:moveTo>
                  <a:lnTo>
                    <a:pt x="0" y="0"/>
                  </a:lnTo>
                  <a:lnTo>
                    <a:pt x="0" y="1308129"/>
                  </a:lnTo>
                  <a:lnTo>
                    <a:pt x="4558332" y="1308129"/>
                  </a:lnTo>
                  <a:close/>
                </a:path>
              </a:pathLst>
            </a:custGeom>
            <a:solidFill>
              <a:srgbClr val="FFCC00"/>
            </a:solidFill>
          </p:spPr>
          <p:txBody>
            <a:bodyPr/>
            <a:lstStyle/>
            <a:p>
              <a:endParaRPr lang="es-ES"/>
            </a:p>
          </p:txBody>
        </p:sp>
        <p:sp>
          <p:nvSpPr>
            <p:cNvPr id="15" name="TextBox 15"/>
            <p:cNvSpPr txBox="1"/>
            <p:nvPr/>
          </p:nvSpPr>
          <p:spPr>
            <a:xfrm>
              <a:off x="0" y="-28575"/>
              <a:ext cx="4558300" cy="1336657"/>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Horizon Europe</a:t>
              </a:r>
            </a:p>
          </p:txBody>
        </p:sp>
      </p:grpSp>
      <p:sp>
        <p:nvSpPr>
          <p:cNvPr id="16" name="AutoShape 16"/>
          <p:cNvSpPr/>
          <p:nvPr/>
        </p:nvSpPr>
        <p:spPr>
          <a:xfrm flipV="1">
            <a:off x="6941576" y="3523083"/>
            <a:ext cx="2001199"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7" name="AutoShape 17"/>
          <p:cNvSpPr/>
          <p:nvPr/>
        </p:nvSpPr>
        <p:spPr>
          <a:xfrm>
            <a:off x="6941600" y="5151037"/>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8" name="AutoShape 18"/>
          <p:cNvSpPr/>
          <p:nvPr/>
        </p:nvSpPr>
        <p:spPr>
          <a:xfrm>
            <a:off x="6941600" y="6778991"/>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9" name="AutoShape 19"/>
          <p:cNvSpPr/>
          <p:nvPr/>
        </p:nvSpPr>
        <p:spPr>
          <a:xfrm>
            <a:off x="6941600" y="8406943"/>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20" name="TextBox 20"/>
          <p:cNvSpPr txBox="1"/>
          <p:nvPr/>
        </p:nvSpPr>
        <p:spPr>
          <a:xfrm>
            <a:off x="1502850" y="678389"/>
            <a:ext cx="15727875" cy="2154436"/>
          </a:xfrm>
          <a:prstGeom prst="rect">
            <a:avLst/>
          </a:prstGeom>
        </p:spPr>
        <p:txBody>
          <a:bodyPr lIns="0" tIns="0" rIns="0" bIns="0" rtlCol="0" anchor="t">
            <a:spAutoFit/>
          </a:bodyPr>
          <a:lstStyle/>
          <a:p>
            <a:pPr algn="l">
              <a:lnSpc>
                <a:spcPts val="8400"/>
              </a:lnSpc>
            </a:pPr>
            <a:r>
              <a:rPr lang="it-IT" sz="7000" b="1" dirty="0">
                <a:solidFill>
                  <a:srgbClr val="FFFFFF"/>
                </a:solidFill>
                <a:latin typeface="Arimo Bold"/>
                <a:ea typeface="Arimo Bold"/>
                <a:cs typeface="Arimo Bold"/>
                <a:sym typeface="Arimo Bold"/>
              </a:rPr>
              <a:t>Programmi e iniziative di finanziamento dell'UE</a:t>
            </a:r>
            <a:endParaRPr lang="en-US" sz="7000" b="1" dirty="0">
              <a:solidFill>
                <a:srgbClr val="FFFFFF"/>
              </a:solidFill>
              <a:latin typeface="Arimo Bold"/>
              <a:ea typeface="Arimo Bold"/>
              <a:cs typeface="Arimo Bold"/>
              <a:sym typeface="Arimo Bold"/>
            </a:endParaRPr>
          </a:p>
        </p:txBody>
      </p:sp>
      <p:sp>
        <p:nvSpPr>
          <p:cNvPr id="21" name="TextBox 21"/>
          <p:cNvSpPr txBox="1"/>
          <p:nvPr/>
        </p:nvSpPr>
        <p:spPr>
          <a:xfrm>
            <a:off x="8971350" y="3010252"/>
            <a:ext cx="8259375" cy="1162050"/>
          </a:xfrm>
          <a:prstGeom prst="rect">
            <a:avLst/>
          </a:prstGeom>
        </p:spPr>
        <p:txBody>
          <a:bodyPr lIns="0" tIns="0" rIns="0" bIns="0" rtlCol="0" anchor="t">
            <a:spAutoFit/>
          </a:bodyPr>
          <a:lstStyle/>
          <a:p>
            <a:pPr algn="just">
              <a:lnSpc>
                <a:spcPts val="3000"/>
              </a:lnSpc>
            </a:pPr>
            <a:r>
              <a:rPr lang="it-IT" sz="2500" dirty="0">
                <a:solidFill>
                  <a:srgbClr val="FFFFFF"/>
                </a:solidFill>
                <a:latin typeface="Abhaya Libre"/>
                <a:ea typeface="Abhaya Libre"/>
                <a:cs typeface="Abhaya Libre"/>
                <a:sym typeface="Abhaya Libre"/>
              </a:rPr>
              <a:t>Finanziamento della ricerca e dell'innovazione, per incoraggiare progetti all'avanguardia che migliorino le conoscenze scientifiche e le scoperte tecnologiche.</a:t>
            </a:r>
            <a:endParaRPr lang="en-US" sz="2500" dirty="0">
              <a:solidFill>
                <a:srgbClr val="FFFFFF"/>
              </a:solidFill>
              <a:latin typeface="Abhaya Libre"/>
              <a:ea typeface="Abhaya Libre"/>
              <a:cs typeface="Abhaya Libre"/>
              <a:sym typeface="Abhaya Libre"/>
            </a:endParaRPr>
          </a:p>
        </p:txBody>
      </p:sp>
      <p:sp>
        <p:nvSpPr>
          <p:cNvPr id="22" name="TextBox 22"/>
          <p:cNvSpPr txBox="1"/>
          <p:nvPr/>
        </p:nvSpPr>
        <p:spPr>
          <a:xfrm>
            <a:off x="8971350" y="4407511"/>
            <a:ext cx="8259375" cy="1543050"/>
          </a:xfrm>
          <a:prstGeom prst="rect">
            <a:avLst/>
          </a:prstGeom>
        </p:spPr>
        <p:txBody>
          <a:bodyPr lIns="0" tIns="0" rIns="0" bIns="0" rtlCol="0" anchor="t">
            <a:spAutoFit/>
          </a:bodyPr>
          <a:lstStyle/>
          <a:p>
            <a:pPr algn="just">
              <a:lnSpc>
                <a:spcPts val="3000"/>
              </a:lnSpc>
            </a:pPr>
            <a:r>
              <a:rPr lang="it-IT" sz="2500" dirty="0">
                <a:solidFill>
                  <a:srgbClr val="FFFFFF"/>
                </a:solidFill>
                <a:latin typeface="Abhaya Libre"/>
                <a:ea typeface="Abhaya Libre"/>
                <a:cs typeface="Abhaya Libre"/>
                <a:sym typeface="Abhaya Libre"/>
              </a:rPr>
              <a:t>Iniziative di volontariato e solidarietà, che offrono a giovani e adulti l'opportunità di contribuire a progetti comunitari in tutta Europa, con particolare attenzione all'inclusione e allo sviluppo sociale.</a:t>
            </a:r>
            <a:endParaRPr lang="en-US" sz="2500" dirty="0">
              <a:solidFill>
                <a:srgbClr val="FFFFFF"/>
              </a:solidFill>
              <a:latin typeface="Abhaya Libre"/>
              <a:ea typeface="Abhaya Libre"/>
              <a:cs typeface="Abhaya Libre"/>
              <a:sym typeface="Abhaya Libre"/>
            </a:endParaRPr>
          </a:p>
        </p:txBody>
      </p:sp>
      <p:sp>
        <p:nvSpPr>
          <p:cNvPr id="23" name="TextBox 23"/>
          <p:cNvSpPr txBox="1"/>
          <p:nvPr/>
        </p:nvSpPr>
        <p:spPr>
          <a:xfrm>
            <a:off x="8971350" y="6195296"/>
            <a:ext cx="8259375" cy="1154162"/>
          </a:xfrm>
          <a:prstGeom prst="rect">
            <a:avLst/>
          </a:prstGeom>
        </p:spPr>
        <p:txBody>
          <a:bodyPr lIns="0" tIns="0" rIns="0" bIns="0" rtlCol="0" anchor="t">
            <a:spAutoFit/>
          </a:bodyPr>
          <a:lstStyle/>
          <a:p>
            <a:pPr algn="just">
              <a:lnSpc>
                <a:spcPts val="2999"/>
              </a:lnSpc>
            </a:pPr>
            <a:r>
              <a:rPr lang="it-IT" sz="2499" dirty="0">
                <a:solidFill>
                  <a:srgbClr val="FFFFFF"/>
                </a:solidFill>
                <a:latin typeface="Abhaya Libre"/>
                <a:ea typeface="Abhaya Libre"/>
                <a:cs typeface="Abhaya Libre"/>
                <a:sym typeface="Abhaya Libre"/>
              </a:rPr>
              <a:t>Sostenere i settori culturali e creativi europei, offrendo ai minori fuori sede un'esposizione alle arti e alla cultura attraverso vari progetti culturali finanziati dall'UE.</a:t>
            </a:r>
            <a:endParaRPr lang="en-US" sz="2499" dirty="0">
              <a:solidFill>
                <a:srgbClr val="FFFFFF"/>
              </a:solidFill>
              <a:latin typeface="Abhaya Libre"/>
              <a:ea typeface="Abhaya Libre"/>
              <a:cs typeface="Abhaya Libre"/>
              <a:sym typeface="Abhaya Libre"/>
            </a:endParaRPr>
          </a:p>
        </p:txBody>
      </p:sp>
      <p:sp>
        <p:nvSpPr>
          <p:cNvPr id="24" name="TextBox 24"/>
          <p:cNvSpPr txBox="1"/>
          <p:nvPr/>
        </p:nvSpPr>
        <p:spPr>
          <a:xfrm>
            <a:off x="8971350" y="7554456"/>
            <a:ext cx="8259375" cy="1543050"/>
          </a:xfrm>
          <a:prstGeom prst="rect">
            <a:avLst/>
          </a:prstGeom>
        </p:spPr>
        <p:txBody>
          <a:bodyPr lIns="0" tIns="0" rIns="0" bIns="0" rtlCol="0" anchor="t">
            <a:spAutoFit/>
          </a:bodyPr>
          <a:lstStyle/>
          <a:p>
            <a:pPr algn="just">
              <a:lnSpc>
                <a:spcPts val="3000"/>
              </a:lnSpc>
            </a:pPr>
            <a:r>
              <a:rPr lang="it-IT" sz="2500" dirty="0">
                <a:solidFill>
                  <a:srgbClr val="FFFFFF"/>
                </a:solidFill>
                <a:latin typeface="Abhaya Libre"/>
                <a:ea typeface="Abhaya Libre"/>
                <a:cs typeface="Abhaya Libre"/>
                <a:sym typeface="Abhaya Libre"/>
              </a:rPr>
              <a:t>Strumento di finanziamento dell'UE per l'ambiente e l'azione per il clima, offre opportunità per progetti che promuovono lo sviluppo sostenibile e le iniziative verdi, un settore che potrebbe coinvolgere sia gli adulti che i minori.</a:t>
            </a:r>
            <a:endParaRPr lang="en-US" sz="2500" dirty="0">
              <a:solidFill>
                <a:srgbClr val="FFFFFF"/>
              </a:solidFill>
              <a:latin typeface="Abhaya Libre"/>
              <a:ea typeface="Abhaya Libre"/>
              <a:cs typeface="Abhaya Libre"/>
              <a:sym typeface="Abhaya Libr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grpSp>
        <p:nvGrpSpPr>
          <p:cNvPr id="3" name="Group 3"/>
          <p:cNvGrpSpPr/>
          <p:nvPr/>
        </p:nvGrpSpPr>
        <p:grpSpPr>
          <a:xfrm>
            <a:off x="11403248" y="3984696"/>
            <a:ext cx="2620774" cy="950805"/>
            <a:chOff x="0" y="0"/>
            <a:chExt cx="3494366" cy="1267739"/>
          </a:xfrm>
        </p:grpSpPr>
        <p:sp>
          <p:nvSpPr>
            <p:cNvPr id="4" name="Freeform 4"/>
            <p:cNvSpPr/>
            <p:nvPr/>
          </p:nvSpPr>
          <p:spPr>
            <a:xfrm>
              <a:off x="0" y="0"/>
              <a:ext cx="3494398" cy="1267786"/>
            </a:xfrm>
            <a:custGeom>
              <a:avLst/>
              <a:gdLst/>
              <a:ahLst/>
              <a:cxnLst/>
              <a:rect l="l" t="t" r="r" b="b"/>
              <a:pathLst>
                <a:path w="3494398" h="1267786">
                  <a:moveTo>
                    <a:pt x="3494398" y="0"/>
                  </a:moveTo>
                  <a:lnTo>
                    <a:pt x="0" y="0"/>
                  </a:lnTo>
                  <a:lnTo>
                    <a:pt x="0" y="1267786"/>
                  </a:lnTo>
                  <a:lnTo>
                    <a:pt x="3494398" y="1267786"/>
                  </a:lnTo>
                  <a:close/>
                </a:path>
              </a:pathLst>
            </a:custGeom>
            <a:solidFill>
              <a:srgbClr val="FFCC00"/>
            </a:solidFill>
          </p:spPr>
          <p:txBody>
            <a:bodyPr/>
            <a:lstStyle/>
            <a:p>
              <a:endParaRPr lang="es-ES"/>
            </a:p>
          </p:txBody>
        </p:sp>
        <p:sp>
          <p:nvSpPr>
            <p:cNvPr id="5" name="TextBox 5"/>
            <p:cNvSpPr txBox="1"/>
            <p:nvPr/>
          </p:nvSpPr>
          <p:spPr>
            <a:xfrm>
              <a:off x="0" y="-28575"/>
              <a:ext cx="3494366" cy="1296314"/>
            </a:xfrm>
            <a:prstGeom prst="rect">
              <a:avLst/>
            </a:prstGeom>
          </p:spPr>
          <p:txBody>
            <a:bodyPr lIns="50800" tIns="50800" rIns="50800" bIns="50800" rtlCol="0" anchor="ctr"/>
            <a:lstStyle/>
            <a:p>
              <a:pPr algn="ctr">
                <a:lnSpc>
                  <a:spcPts val="3839"/>
                </a:lnSpc>
              </a:pPr>
              <a:r>
                <a:rPr lang="en-US" sz="3199" b="1">
                  <a:solidFill>
                    <a:srgbClr val="080A78"/>
                  </a:solidFill>
                  <a:latin typeface="Arimo Bold"/>
                  <a:ea typeface="Arimo Bold"/>
                  <a:cs typeface="Arimo Bold"/>
                  <a:sym typeface="Arimo Bold"/>
                </a:rPr>
                <a:t>Erasmus+</a:t>
              </a:r>
            </a:p>
          </p:txBody>
        </p:sp>
      </p:grpSp>
      <p:sp>
        <p:nvSpPr>
          <p:cNvPr id="6" name="Freeform 6"/>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7" name="Group 7"/>
          <p:cNvGrpSpPr/>
          <p:nvPr/>
        </p:nvGrpSpPr>
        <p:grpSpPr>
          <a:xfrm>
            <a:off x="11346426" y="5519213"/>
            <a:ext cx="2677596" cy="891600"/>
            <a:chOff x="0" y="0"/>
            <a:chExt cx="3570128" cy="1188800"/>
          </a:xfrm>
        </p:grpSpPr>
        <p:sp>
          <p:nvSpPr>
            <p:cNvPr id="8" name="Freeform 8"/>
            <p:cNvSpPr/>
            <p:nvPr/>
          </p:nvSpPr>
          <p:spPr>
            <a:xfrm>
              <a:off x="0" y="0"/>
              <a:ext cx="3570160" cy="1188847"/>
            </a:xfrm>
            <a:custGeom>
              <a:avLst/>
              <a:gdLst/>
              <a:ahLst/>
              <a:cxnLst/>
              <a:rect l="l" t="t" r="r" b="b"/>
              <a:pathLst>
                <a:path w="3570160" h="1188847">
                  <a:moveTo>
                    <a:pt x="3570160" y="0"/>
                  </a:moveTo>
                  <a:lnTo>
                    <a:pt x="0" y="0"/>
                  </a:lnTo>
                  <a:lnTo>
                    <a:pt x="0" y="1188847"/>
                  </a:lnTo>
                  <a:lnTo>
                    <a:pt x="3570160" y="1188847"/>
                  </a:lnTo>
                  <a:close/>
                </a:path>
              </a:pathLst>
            </a:custGeom>
            <a:solidFill>
              <a:srgbClr val="FFCC00"/>
            </a:solidFill>
          </p:spPr>
          <p:txBody>
            <a:bodyPr/>
            <a:lstStyle/>
            <a:p>
              <a:endParaRPr lang="es-ES"/>
            </a:p>
          </p:txBody>
        </p:sp>
        <p:sp>
          <p:nvSpPr>
            <p:cNvPr id="9" name="TextBox 9"/>
            <p:cNvSpPr txBox="1"/>
            <p:nvPr/>
          </p:nvSpPr>
          <p:spPr>
            <a:xfrm>
              <a:off x="0" y="-28575"/>
              <a:ext cx="3570128" cy="121737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DiscoverEU</a:t>
              </a:r>
            </a:p>
          </p:txBody>
        </p:sp>
      </p:grpSp>
      <p:grpSp>
        <p:nvGrpSpPr>
          <p:cNvPr id="10" name="Group 10"/>
          <p:cNvGrpSpPr/>
          <p:nvPr/>
        </p:nvGrpSpPr>
        <p:grpSpPr>
          <a:xfrm>
            <a:off x="11346426" y="7147167"/>
            <a:ext cx="4350199" cy="1214239"/>
            <a:chOff x="0" y="0"/>
            <a:chExt cx="5800265" cy="1618985"/>
          </a:xfrm>
        </p:grpSpPr>
        <p:sp>
          <p:nvSpPr>
            <p:cNvPr id="11" name="Freeform 11"/>
            <p:cNvSpPr/>
            <p:nvPr/>
          </p:nvSpPr>
          <p:spPr>
            <a:xfrm>
              <a:off x="0" y="0"/>
              <a:ext cx="5800297" cy="1619032"/>
            </a:xfrm>
            <a:custGeom>
              <a:avLst/>
              <a:gdLst/>
              <a:ahLst/>
              <a:cxnLst/>
              <a:rect l="l" t="t" r="r" b="b"/>
              <a:pathLst>
                <a:path w="5800297" h="1619032">
                  <a:moveTo>
                    <a:pt x="5800297" y="0"/>
                  </a:moveTo>
                  <a:lnTo>
                    <a:pt x="0" y="0"/>
                  </a:lnTo>
                  <a:lnTo>
                    <a:pt x="0" y="1619032"/>
                  </a:lnTo>
                  <a:lnTo>
                    <a:pt x="5800297" y="1619032"/>
                  </a:lnTo>
                  <a:close/>
                </a:path>
              </a:pathLst>
            </a:custGeom>
            <a:solidFill>
              <a:srgbClr val="FFCC00"/>
            </a:solidFill>
          </p:spPr>
          <p:txBody>
            <a:bodyPr/>
            <a:lstStyle/>
            <a:p>
              <a:endParaRPr lang="es-ES"/>
            </a:p>
          </p:txBody>
        </p:sp>
        <p:sp>
          <p:nvSpPr>
            <p:cNvPr id="12" name="TextBox 12"/>
            <p:cNvSpPr txBox="1"/>
            <p:nvPr/>
          </p:nvSpPr>
          <p:spPr>
            <a:xfrm>
              <a:off x="0" y="-28575"/>
              <a:ext cx="5800265" cy="1647560"/>
            </a:xfrm>
            <a:prstGeom prst="rect">
              <a:avLst/>
            </a:prstGeom>
          </p:spPr>
          <p:txBody>
            <a:bodyPr lIns="50800" tIns="50800" rIns="50800" bIns="50800" rtlCol="0" anchor="ctr"/>
            <a:lstStyle/>
            <a:p>
              <a:pPr algn="ctr">
                <a:lnSpc>
                  <a:spcPts val="3840"/>
                </a:lnSpc>
              </a:pPr>
              <a:r>
                <a:rPr lang="it-IT" sz="3200" b="1" dirty="0">
                  <a:solidFill>
                    <a:srgbClr val="080A78"/>
                  </a:solidFill>
                  <a:latin typeface="Arimo Bold"/>
                  <a:ea typeface="Arimo Bold"/>
                  <a:cs typeface="Arimo Bold"/>
                  <a:sym typeface="Arimo Bold"/>
                </a:rPr>
                <a:t>Fondi di coesione e fondi strutturali</a:t>
              </a:r>
              <a:endParaRPr lang="en-US" sz="3200" b="1" dirty="0">
                <a:solidFill>
                  <a:srgbClr val="080A78"/>
                </a:solidFill>
                <a:latin typeface="Arimo Bold"/>
                <a:ea typeface="Arimo Bold"/>
                <a:cs typeface="Arimo Bold"/>
                <a:sym typeface="Arimo Bold"/>
              </a:endParaRPr>
            </a:p>
          </p:txBody>
        </p:sp>
      </p:grpSp>
      <p:sp>
        <p:nvSpPr>
          <p:cNvPr id="13" name="AutoShape 13"/>
          <p:cNvSpPr/>
          <p:nvPr/>
        </p:nvSpPr>
        <p:spPr>
          <a:xfrm flipV="1">
            <a:off x="9345206" y="4337059"/>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4" name="AutoShape 14"/>
          <p:cNvSpPr/>
          <p:nvPr/>
        </p:nvSpPr>
        <p:spPr>
          <a:xfrm>
            <a:off x="9345206" y="5965013"/>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5" name="AutoShape 15"/>
          <p:cNvSpPr/>
          <p:nvPr/>
        </p:nvSpPr>
        <p:spPr>
          <a:xfrm>
            <a:off x="9345206" y="7592967"/>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6" name="TextBox 16"/>
          <p:cNvSpPr txBox="1"/>
          <p:nvPr/>
        </p:nvSpPr>
        <p:spPr>
          <a:xfrm>
            <a:off x="1531425" y="943375"/>
            <a:ext cx="15727875" cy="2154436"/>
          </a:xfrm>
          <a:prstGeom prst="rect">
            <a:avLst/>
          </a:prstGeom>
        </p:spPr>
        <p:txBody>
          <a:bodyPr lIns="0" tIns="0" rIns="0" bIns="0" rtlCol="0" anchor="t">
            <a:spAutoFit/>
          </a:bodyPr>
          <a:lstStyle/>
          <a:p>
            <a:pPr algn="l">
              <a:lnSpc>
                <a:spcPts val="8400"/>
              </a:lnSpc>
            </a:pPr>
            <a:r>
              <a:rPr lang="it-IT" sz="7000" b="1" dirty="0">
                <a:solidFill>
                  <a:srgbClr val="FFFFFF"/>
                </a:solidFill>
                <a:latin typeface="Arimo Bold"/>
                <a:ea typeface="Arimo Bold"/>
                <a:cs typeface="Arimo Bold"/>
                <a:sym typeface="Arimo Bold"/>
              </a:rPr>
              <a:t>Programmi e iniziative di finanziamento dell'UE</a:t>
            </a:r>
            <a:endParaRPr lang="en-US" sz="7000" b="1" dirty="0">
              <a:solidFill>
                <a:srgbClr val="FFFFFF"/>
              </a:solidFill>
              <a:latin typeface="Arimo Bold"/>
              <a:ea typeface="Arimo Bold"/>
              <a:cs typeface="Arimo Bold"/>
              <a:sym typeface="Arimo Bold"/>
            </a:endParaRPr>
          </a:p>
        </p:txBody>
      </p:sp>
      <p:sp>
        <p:nvSpPr>
          <p:cNvPr id="17" name="TextBox 17"/>
          <p:cNvSpPr txBox="1"/>
          <p:nvPr/>
        </p:nvSpPr>
        <p:spPr>
          <a:xfrm>
            <a:off x="1135987" y="3869548"/>
            <a:ext cx="8259375" cy="1538883"/>
          </a:xfrm>
          <a:prstGeom prst="rect">
            <a:avLst/>
          </a:prstGeom>
        </p:spPr>
        <p:txBody>
          <a:bodyPr lIns="0" tIns="0" rIns="0" bIns="0" rtlCol="0" anchor="t">
            <a:spAutoFit/>
          </a:bodyPr>
          <a:lstStyle/>
          <a:p>
            <a:pPr algn="just">
              <a:lnSpc>
                <a:spcPts val="3000"/>
              </a:lnSpc>
            </a:pPr>
            <a:r>
              <a:rPr lang="it-IT" sz="2500" dirty="0">
                <a:solidFill>
                  <a:srgbClr val="FFFFFF"/>
                </a:solidFill>
                <a:latin typeface="Abhaya Libre"/>
                <a:ea typeface="Abhaya Libre"/>
                <a:cs typeface="Abhaya Libre"/>
                <a:sym typeface="Abhaya Libre"/>
              </a:rPr>
              <a:t>Programmi di istruzione, formazione, gioventù e sport. È anche una risorsa fondamentale per i minori fuori sede per accedere a borse di studio, programmi di scambio e opportunità educative all'estero.</a:t>
            </a:r>
            <a:endParaRPr lang="en-US" sz="2500" dirty="0">
              <a:solidFill>
                <a:srgbClr val="FFFFFF"/>
              </a:solidFill>
              <a:latin typeface="Abhaya Libre"/>
              <a:ea typeface="Abhaya Libre"/>
              <a:cs typeface="Abhaya Libre"/>
              <a:sym typeface="Abhaya Libre"/>
            </a:endParaRPr>
          </a:p>
        </p:txBody>
      </p:sp>
      <p:sp>
        <p:nvSpPr>
          <p:cNvPr id="18" name="TextBox 18"/>
          <p:cNvSpPr txBox="1"/>
          <p:nvPr/>
        </p:nvSpPr>
        <p:spPr>
          <a:xfrm>
            <a:off x="1135987" y="5500163"/>
            <a:ext cx="8259375" cy="1538883"/>
          </a:xfrm>
          <a:prstGeom prst="rect">
            <a:avLst/>
          </a:prstGeom>
        </p:spPr>
        <p:txBody>
          <a:bodyPr lIns="0" tIns="0" rIns="0" bIns="0" rtlCol="0" anchor="t">
            <a:spAutoFit/>
          </a:bodyPr>
          <a:lstStyle/>
          <a:p>
            <a:pPr algn="just">
              <a:lnSpc>
                <a:spcPts val="3000"/>
              </a:lnSpc>
            </a:pPr>
            <a:r>
              <a:rPr lang="it-IT" sz="2500" dirty="0">
                <a:solidFill>
                  <a:srgbClr val="FFFFFF"/>
                </a:solidFill>
                <a:latin typeface="Abhaya Libre"/>
                <a:ea typeface="Abhaya Libre"/>
                <a:cs typeface="Abhaya Libre"/>
                <a:sym typeface="Abhaya Libre"/>
              </a:rPr>
              <a:t>Un programma che offre ai giovani europei (in particolare ai minorenni) l'opportunità di esplorare l'Europa tramite pass di viaggio, promuovendo lo scambio interculturale e le esperienze di apprendimento.</a:t>
            </a:r>
            <a:endParaRPr lang="en-US" sz="2500" dirty="0">
              <a:solidFill>
                <a:srgbClr val="FFFFFF"/>
              </a:solidFill>
              <a:latin typeface="Abhaya Libre"/>
              <a:ea typeface="Abhaya Libre"/>
              <a:cs typeface="Abhaya Libre"/>
              <a:sym typeface="Abhaya Libre"/>
            </a:endParaRPr>
          </a:p>
        </p:txBody>
      </p:sp>
      <p:sp>
        <p:nvSpPr>
          <p:cNvPr id="19" name="TextBox 19"/>
          <p:cNvSpPr txBox="1"/>
          <p:nvPr/>
        </p:nvSpPr>
        <p:spPr>
          <a:xfrm>
            <a:off x="1028699" y="7240873"/>
            <a:ext cx="8259375" cy="1162050"/>
          </a:xfrm>
          <a:prstGeom prst="rect">
            <a:avLst/>
          </a:prstGeom>
        </p:spPr>
        <p:txBody>
          <a:bodyPr lIns="0" tIns="0" rIns="0" bIns="0" rtlCol="0" anchor="t">
            <a:spAutoFit/>
          </a:bodyPr>
          <a:lstStyle/>
          <a:p>
            <a:pPr algn="just">
              <a:lnSpc>
                <a:spcPts val="3000"/>
              </a:lnSpc>
            </a:pPr>
            <a:r>
              <a:rPr lang="it-IT" sz="2500" dirty="0">
                <a:solidFill>
                  <a:srgbClr val="FFFFFF"/>
                </a:solidFill>
                <a:latin typeface="Abhaya Libre"/>
                <a:ea typeface="Abhaya Libre"/>
                <a:cs typeface="Abhaya Libre"/>
                <a:sym typeface="Abhaya Libre"/>
              </a:rPr>
              <a:t>Progetti di sviluppo regionale che riducono le disparità economiche e sociali. Benefici per i programmi locali di sostegno ai minori attraverso iniziative comunitarie.</a:t>
            </a:r>
            <a:endParaRPr lang="en-US" sz="2500" dirty="0">
              <a:solidFill>
                <a:srgbClr val="FFFFFF"/>
              </a:solidFill>
              <a:latin typeface="Abhaya Libre"/>
              <a:ea typeface="Abhaya Libre"/>
              <a:cs typeface="Abhaya Libre"/>
              <a:sym typeface="Abhaya Libr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154674" y="-1941195"/>
            <a:ext cx="6863095" cy="8435296"/>
          </a:xfrm>
          <a:custGeom>
            <a:avLst/>
            <a:gdLst/>
            <a:ahLst/>
            <a:cxnLst/>
            <a:rect l="l" t="t" r="r" b="b"/>
            <a:pathLst>
              <a:path w="6863095" h="8435296">
                <a:moveTo>
                  <a:pt x="0" y="0"/>
                </a:moveTo>
                <a:lnTo>
                  <a:pt x="6863095" y="0"/>
                </a:lnTo>
                <a:lnTo>
                  <a:pt x="6863095" y="8435296"/>
                </a:lnTo>
                <a:lnTo>
                  <a:pt x="0" y="8435296"/>
                </a:lnTo>
                <a:lnTo>
                  <a:pt x="0" y="0"/>
                </a:lnTo>
                <a:close/>
              </a:path>
            </a:pathLst>
          </a:custGeom>
          <a:blipFill>
            <a:blip r:embed="rId4">
              <a:alphaModFix amt="40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028700" y="2276453"/>
            <a:ext cx="11431682" cy="8312550"/>
          </a:xfrm>
          <a:custGeom>
            <a:avLst/>
            <a:gdLst/>
            <a:ahLst/>
            <a:cxnLst/>
            <a:rect l="l" t="t" r="r" b="b"/>
            <a:pathLst>
              <a:path w="11431682" h="8312550">
                <a:moveTo>
                  <a:pt x="0" y="0"/>
                </a:moveTo>
                <a:lnTo>
                  <a:pt x="11431682" y="0"/>
                </a:lnTo>
                <a:lnTo>
                  <a:pt x="11431682" y="8312550"/>
                </a:lnTo>
                <a:lnTo>
                  <a:pt x="0" y="83125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319539" y="2701108"/>
            <a:ext cx="10850005" cy="6103128"/>
          </a:xfrm>
          <a:custGeom>
            <a:avLst/>
            <a:gdLst/>
            <a:ahLst/>
            <a:cxnLst/>
            <a:rect l="l" t="t" r="r" b="b"/>
            <a:pathLst>
              <a:path w="10850005" h="6103128">
                <a:moveTo>
                  <a:pt x="0" y="0"/>
                </a:moveTo>
                <a:lnTo>
                  <a:pt x="10850005" y="0"/>
                </a:lnTo>
                <a:lnTo>
                  <a:pt x="10850005" y="6103128"/>
                </a:lnTo>
                <a:lnTo>
                  <a:pt x="0" y="6103128"/>
                </a:lnTo>
                <a:lnTo>
                  <a:pt x="0" y="0"/>
                </a:lnTo>
                <a:close/>
              </a:path>
            </a:pathLst>
          </a:custGeom>
          <a:blipFill>
            <a:blip r:embed="rId8"/>
            <a:stretch>
              <a:fillRect/>
            </a:stretch>
          </a:blipFill>
        </p:spPr>
        <p:txBody>
          <a:bodyPr/>
          <a:lstStyle/>
          <a:p>
            <a:endParaRPr lang="es-ES"/>
          </a:p>
        </p:txBody>
      </p:sp>
      <p:sp>
        <p:nvSpPr>
          <p:cNvPr id="6" name="TextBox 6"/>
          <p:cNvSpPr txBox="1"/>
          <p:nvPr/>
        </p:nvSpPr>
        <p:spPr>
          <a:xfrm>
            <a:off x="1599923" y="2799922"/>
            <a:ext cx="10289237" cy="5770811"/>
          </a:xfrm>
          <a:prstGeom prst="rect">
            <a:avLst/>
          </a:prstGeom>
        </p:spPr>
        <p:txBody>
          <a:bodyPr lIns="0" tIns="0" rIns="0" bIns="0" rtlCol="0" anchor="t">
            <a:spAutoFit/>
          </a:bodyPr>
          <a:lstStyle/>
          <a:p>
            <a:pPr algn="l">
              <a:lnSpc>
                <a:spcPts val="3000"/>
              </a:lnSpc>
            </a:pPr>
            <a:r>
              <a:rPr lang="en-US" sz="2500" b="1" u="sng" dirty="0">
                <a:solidFill>
                  <a:srgbClr val="FFFFFF"/>
                </a:solidFill>
                <a:latin typeface="Abhaya Libre Bold"/>
                <a:ea typeface="Abhaya Libre Bold"/>
                <a:cs typeface="Abhaya Libre Bold"/>
                <a:sym typeface="Abhaya Libre Bold"/>
              </a:rPr>
              <a:t>• European Youth Portal: </a:t>
            </a:r>
            <a:r>
              <a:rPr lang="it-IT" sz="2500" dirty="0">
                <a:solidFill>
                  <a:srgbClr val="FFFFFF"/>
                </a:solidFill>
                <a:latin typeface="Abhaya Libre"/>
                <a:ea typeface="Abhaya Libre"/>
                <a:cs typeface="Abhaya Libre"/>
                <a:sym typeface="Abhaya Libre"/>
              </a:rPr>
              <a:t>Una piattaforma centrale per trovare opportunità di volontariato, stage e impegno civile in Europa.</a:t>
            </a:r>
          </a:p>
          <a:p>
            <a:pPr algn="l">
              <a:lnSpc>
                <a:spcPts val="3000"/>
              </a:lnSpc>
            </a:pPr>
            <a:endParaRPr lang="en-US" sz="2500" dirty="0">
              <a:solidFill>
                <a:srgbClr val="FFFFFF"/>
              </a:solidFill>
              <a:latin typeface="Abhaya Libre"/>
              <a:ea typeface="Abhaya Libre"/>
              <a:cs typeface="Abhaya Libre"/>
              <a:sym typeface="Abhaya Libre"/>
            </a:endParaRPr>
          </a:p>
          <a:p>
            <a:pPr algn="l">
              <a:lnSpc>
                <a:spcPts val="3000"/>
              </a:lnSpc>
            </a:pPr>
            <a:r>
              <a:rPr lang="en-US" sz="2500" dirty="0">
                <a:solidFill>
                  <a:srgbClr val="FFFFFF"/>
                </a:solidFill>
                <a:latin typeface="Abhaya Libre"/>
                <a:ea typeface="Abhaya Libre"/>
                <a:cs typeface="Abhaya Libre"/>
                <a:sym typeface="Abhaya Libre"/>
              </a:rPr>
              <a:t>• </a:t>
            </a:r>
            <a:r>
              <a:rPr lang="en-US" sz="2500" b="1" u="sng" dirty="0" err="1">
                <a:solidFill>
                  <a:srgbClr val="FFFFFF"/>
                </a:solidFill>
                <a:latin typeface="Abhaya Libre Bold"/>
                <a:ea typeface="Abhaya Libre Bold"/>
                <a:cs typeface="Abhaya Libre Bold"/>
                <a:sym typeface="Abhaya Libre Bold"/>
              </a:rPr>
              <a:t>Eurodesk</a:t>
            </a:r>
            <a:r>
              <a:rPr lang="en-US" sz="2500" dirty="0">
                <a:solidFill>
                  <a:srgbClr val="FFFFFF"/>
                </a:solidFill>
                <a:latin typeface="Abhaya Libre"/>
                <a:ea typeface="Abhaya Libre"/>
                <a:cs typeface="Abhaya Libre"/>
                <a:sym typeface="Abhaya Libre"/>
              </a:rPr>
              <a:t>: </a:t>
            </a:r>
            <a:r>
              <a:rPr lang="it-IT" sz="2500" dirty="0">
                <a:solidFill>
                  <a:srgbClr val="FFFFFF"/>
                </a:solidFill>
                <a:latin typeface="Abhaya Libre"/>
                <a:ea typeface="Abhaya Libre"/>
                <a:cs typeface="Abhaya Libre"/>
                <a:sym typeface="Abhaya Libre"/>
              </a:rPr>
              <a:t>Un servizio gratuito che offre consulenza e informazioni ai giovani (compresi i minori fuori sede) sulla mobilità europea e sui programmi per i giovani.</a:t>
            </a:r>
            <a:endParaRPr lang="en-US" sz="2500" dirty="0">
              <a:solidFill>
                <a:srgbClr val="FFFFFF"/>
              </a:solidFill>
              <a:latin typeface="Abhaya Libre"/>
              <a:ea typeface="Abhaya Libre"/>
              <a:cs typeface="Abhaya Libre"/>
              <a:sym typeface="Abhaya Libre"/>
            </a:endParaRPr>
          </a:p>
          <a:p>
            <a:pPr algn="l">
              <a:lnSpc>
                <a:spcPts val="3000"/>
              </a:lnSpc>
            </a:pPr>
            <a:r>
              <a:rPr lang="en-US" sz="2500" dirty="0">
                <a:solidFill>
                  <a:srgbClr val="FFFFFF"/>
                </a:solidFill>
                <a:latin typeface="Abhaya Libre"/>
                <a:ea typeface="Abhaya Libre"/>
                <a:cs typeface="Abhaya Libre"/>
                <a:sym typeface="Abhaya Libre"/>
              </a:rPr>
              <a:t>• </a:t>
            </a:r>
            <a:r>
              <a:rPr lang="en-US" sz="2500" b="1" u="sng" dirty="0">
                <a:solidFill>
                  <a:srgbClr val="FFFFFF"/>
                </a:solidFill>
                <a:latin typeface="Abhaya Libre Bold"/>
                <a:ea typeface="Abhaya Libre Bold"/>
                <a:cs typeface="Abhaya Libre Bold"/>
                <a:sym typeface="Abhaya Libre Bold"/>
              </a:rPr>
              <a:t>SALTO Youth: </a:t>
            </a:r>
            <a:r>
              <a:rPr lang="it-IT" sz="2500" dirty="0">
                <a:solidFill>
                  <a:srgbClr val="FFFFFF"/>
                </a:solidFill>
                <a:latin typeface="Abhaya Libre"/>
                <a:ea typeface="Abhaya Libre"/>
                <a:cs typeface="Abhaya Libre"/>
                <a:sym typeface="Abhaya Libre"/>
              </a:rPr>
              <a:t>Una risorsa che offre opportunità di formazione, networking e creazione di progetti per gli operatori giovanili, ideale per gli adulti che sostengono i minori nella ricerca di opzioni di volontariato pertinenti.</a:t>
            </a:r>
          </a:p>
          <a:p>
            <a:pPr algn="l">
              <a:lnSpc>
                <a:spcPts val="3000"/>
              </a:lnSpc>
            </a:pPr>
            <a:endParaRPr lang="en-US" sz="2500" dirty="0">
              <a:solidFill>
                <a:srgbClr val="FFFFFF"/>
              </a:solidFill>
              <a:latin typeface="Abhaya Libre"/>
              <a:ea typeface="Abhaya Libre"/>
              <a:cs typeface="Abhaya Libre"/>
              <a:sym typeface="Abhaya Libre"/>
            </a:endParaRPr>
          </a:p>
          <a:p>
            <a:pPr algn="l">
              <a:lnSpc>
                <a:spcPts val="3000"/>
              </a:lnSpc>
            </a:pPr>
            <a:r>
              <a:rPr lang="en-US" sz="2500" dirty="0">
                <a:solidFill>
                  <a:srgbClr val="FFFFFF"/>
                </a:solidFill>
                <a:latin typeface="Abhaya Libre"/>
                <a:ea typeface="Abhaya Libre"/>
                <a:cs typeface="Abhaya Libre"/>
                <a:sym typeface="Abhaya Libre"/>
              </a:rPr>
              <a:t>• </a:t>
            </a:r>
            <a:r>
              <a:rPr lang="en-US" sz="2500" b="1" u="sng" dirty="0" err="1">
                <a:solidFill>
                  <a:srgbClr val="FFFFFF"/>
                </a:solidFill>
                <a:latin typeface="Abhaya Libre Bold"/>
                <a:ea typeface="Abhaya Libre Bold"/>
                <a:cs typeface="Abhaya Libre Bold"/>
                <a:sym typeface="Abhaya Libre Bold"/>
              </a:rPr>
              <a:t>Europass</a:t>
            </a:r>
            <a:r>
              <a:rPr lang="en-US" sz="2500" dirty="0">
                <a:solidFill>
                  <a:srgbClr val="FFFFFF"/>
                </a:solidFill>
                <a:latin typeface="Abhaya Libre"/>
                <a:ea typeface="Abhaya Libre"/>
                <a:cs typeface="Abhaya Libre"/>
                <a:sym typeface="Abhaya Libre"/>
              </a:rPr>
              <a:t>: </a:t>
            </a:r>
            <a:r>
              <a:rPr lang="it-IT" sz="2500" dirty="0">
                <a:solidFill>
                  <a:srgbClr val="FFFFFF"/>
                </a:solidFill>
                <a:latin typeface="Abhaya Libre"/>
                <a:ea typeface="Abhaya Libre"/>
                <a:cs typeface="Abhaya Libre"/>
                <a:sym typeface="Abhaya Libre"/>
              </a:rPr>
              <a:t>Uno strumento online per sviluppare e condividere CV, mostrare le proprie competenze e cercare opportunità di volontariato o professionali all'interno dell'UE.</a:t>
            </a:r>
            <a:endParaRPr lang="en-US" sz="2500" dirty="0">
              <a:solidFill>
                <a:srgbClr val="FFFFFF"/>
              </a:solidFill>
              <a:latin typeface="Abhaya Libre"/>
              <a:ea typeface="Abhaya Libre"/>
              <a:cs typeface="Abhaya Libre"/>
              <a:sym typeface="Abhaya Libre"/>
            </a:endParaRPr>
          </a:p>
          <a:p>
            <a:pPr algn="l">
              <a:lnSpc>
                <a:spcPts val="3000"/>
              </a:lnSpc>
            </a:pPr>
            <a:r>
              <a:rPr lang="en-US" sz="2500" b="1" u="sng" dirty="0">
                <a:solidFill>
                  <a:srgbClr val="FFFFFF"/>
                </a:solidFill>
                <a:latin typeface="Abhaya Libre Bold"/>
                <a:ea typeface="Abhaya Libre Bold"/>
                <a:cs typeface="Abhaya Libre Bold"/>
                <a:sym typeface="Abhaya Libre Bold"/>
              </a:rPr>
              <a:t>• European Solidarity Corps Platform</a:t>
            </a:r>
            <a:r>
              <a:rPr lang="en-US" sz="2500" dirty="0">
                <a:solidFill>
                  <a:srgbClr val="FFFFFF"/>
                </a:solidFill>
                <a:latin typeface="Abhaya Libre"/>
                <a:ea typeface="Abhaya Libre"/>
                <a:cs typeface="Abhaya Libre"/>
                <a:sym typeface="Abhaya Libre"/>
              </a:rPr>
              <a:t>: </a:t>
            </a:r>
            <a:r>
              <a:rPr lang="it-IT" sz="2500" dirty="0">
                <a:solidFill>
                  <a:srgbClr val="FFFFFF"/>
                </a:solidFill>
                <a:latin typeface="Abhaya Libre"/>
                <a:ea typeface="Abhaya Libre"/>
                <a:cs typeface="Abhaya Libre"/>
                <a:sym typeface="Abhaya Libre"/>
              </a:rPr>
              <a:t>Un sito dedicato in cui adulti e giovani possono cercare progetti specifici di azioni sociali e di solidarietà.</a:t>
            </a:r>
            <a:endParaRPr lang="en-US" sz="2500" dirty="0">
              <a:solidFill>
                <a:srgbClr val="FFFFFF"/>
              </a:solidFill>
              <a:latin typeface="Abhaya Libre"/>
              <a:ea typeface="Abhaya Libre"/>
              <a:cs typeface="Abhaya Libre"/>
              <a:sym typeface="Abhaya Libre"/>
            </a:endParaRPr>
          </a:p>
        </p:txBody>
      </p:sp>
      <p:sp>
        <p:nvSpPr>
          <p:cNvPr id="7" name="Freeform 7"/>
          <p:cNvSpPr/>
          <p:nvPr/>
        </p:nvSpPr>
        <p:spPr>
          <a:xfrm>
            <a:off x="13380027" y="5471051"/>
            <a:ext cx="4907973" cy="4815949"/>
          </a:xfrm>
          <a:custGeom>
            <a:avLst/>
            <a:gdLst/>
            <a:ahLst/>
            <a:cxnLst/>
            <a:rect l="l" t="t" r="r" b="b"/>
            <a:pathLst>
              <a:path w="4907973" h="4815949">
                <a:moveTo>
                  <a:pt x="0" y="0"/>
                </a:moveTo>
                <a:lnTo>
                  <a:pt x="4907973" y="0"/>
                </a:lnTo>
                <a:lnTo>
                  <a:pt x="4907973" y="4815949"/>
                </a:lnTo>
                <a:lnTo>
                  <a:pt x="0" y="481594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8" name="TextBox 8"/>
          <p:cNvSpPr txBox="1"/>
          <p:nvPr/>
        </p:nvSpPr>
        <p:spPr>
          <a:xfrm>
            <a:off x="586748" y="729651"/>
            <a:ext cx="17701252" cy="962025"/>
          </a:xfrm>
          <a:prstGeom prst="rect">
            <a:avLst/>
          </a:prstGeom>
        </p:spPr>
        <p:txBody>
          <a:bodyPr lIns="0" tIns="0" rIns="0" bIns="0" rtlCol="0" anchor="t">
            <a:spAutoFit/>
          </a:bodyPr>
          <a:lstStyle/>
          <a:p>
            <a:pPr algn="l">
              <a:lnSpc>
                <a:spcPts val="7440"/>
              </a:lnSpc>
            </a:pPr>
            <a:r>
              <a:rPr lang="it-IT" sz="6200" b="1" dirty="0">
                <a:solidFill>
                  <a:srgbClr val="FFFFFF"/>
                </a:solidFill>
                <a:latin typeface="Arimo Bold"/>
                <a:ea typeface="Arimo Bold"/>
                <a:cs typeface="Arimo Bold"/>
                <a:sym typeface="Arimo Bold"/>
              </a:rPr>
              <a:t>Come trovare opportunità di volontariato </a:t>
            </a:r>
            <a:r>
              <a:rPr lang="en-US" sz="6200" b="1" dirty="0">
                <a:solidFill>
                  <a:srgbClr val="FFFFFF"/>
                </a:solidFill>
                <a:latin typeface="Arimo Bold"/>
                <a:ea typeface="Arimo Bold"/>
                <a:cs typeface="Arimo Bold"/>
                <a:sym typeface="Arimo Bold"/>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9936416" y="4254766"/>
            <a:ext cx="8525518" cy="7669211"/>
          </a:xfrm>
          <a:custGeom>
            <a:avLst/>
            <a:gdLst/>
            <a:ahLst/>
            <a:cxnLst/>
            <a:rect l="l" t="t" r="r" b="b"/>
            <a:pathLst>
              <a:path w="8525518" h="7669211">
                <a:moveTo>
                  <a:pt x="0" y="0"/>
                </a:moveTo>
                <a:lnTo>
                  <a:pt x="8525518" y="0"/>
                </a:lnTo>
                <a:lnTo>
                  <a:pt x="8525518" y="7669210"/>
                </a:lnTo>
                <a:lnTo>
                  <a:pt x="0" y="76692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028700" y="3296314"/>
            <a:ext cx="10441525" cy="3238500"/>
          </a:xfrm>
          <a:prstGeom prst="rect">
            <a:avLst/>
          </a:prstGeom>
        </p:spPr>
        <p:txBody>
          <a:bodyPr lIns="0" tIns="0" rIns="0" bIns="0" rtlCol="0" anchor="t">
            <a:spAutoFit/>
          </a:bodyPr>
          <a:lstStyle/>
          <a:p>
            <a:pPr algn="ctr">
              <a:lnSpc>
                <a:spcPts val="8401"/>
              </a:lnSpc>
            </a:pPr>
            <a:r>
              <a:rPr lang="it-IT" sz="7001" b="1" dirty="0">
                <a:solidFill>
                  <a:srgbClr val="FFFFFF"/>
                </a:solidFill>
                <a:latin typeface="Arimo Bold"/>
                <a:ea typeface="Arimo Bold"/>
                <a:cs typeface="Arimo Bold"/>
                <a:sym typeface="Arimo Bold"/>
              </a:rPr>
              <a:t>Promuovere la cittadinanza europea e la partecipazione </a:t>
            </a:r>
            <a:endParaRPr lang="en-US" sz="7001" b="1" dirty="0">
              <a:solidFill>
                <a:srgbClr val="FFFFFF"/>
              </a:solidFill>
              <a:latin typeface="Arimo Bold"/>
              <a:ea typeface="Arimo Bold"/>
              <a:cs typeface="Arimo Bold"/>
              <a:sym typeface="Arimo Bold"/>
            </a:endParaRPr>
          </a:p>
        </p:txBody>
      </p:sp>
      <p:sp>
        <p:nvSpPr>
          <p:cNvPr id="5" name="TextBox 5"/>
          <p:cNvSpPr txBox="1"/>
          <p:nvPr/>
        </p:nvSpPr>
        <p:spPr>
          <a:xfrm>
            <a:off x="2736450" y="990600"/>
            <a:ext cx="7026025" cy="1562100"/>
          </a:xfrm>
          <a:prstGeom prst="rect">
            <a:avLst/>
          </a:prstGeom>
        </p:spPr>
        <p:txBody>
          <a:bodyPr lIns="0" tIns="0" rIns="0" bIns="0" rtlCol="0" anchor="t">
            <a:spAutoFit/>
          </a:bodyPr>
          <a:lstStyle/>
          <a:p>
            <a:pPr algn="ctr">
              <a:lnSpc>
                <a:spcPts val="12000"/>
              </a:lnSpc>
            </a:pPr>
            <a:r>
              <a:rPr lang="en-US" sz="10000" b="1" dirty="0">
                <a:solidFill>
                  <a:srgbClr val="FFFFFF"/>
                </a:solidFill>
                <a:latin typeface="Arimo Bold"/>
                <a:ea typeface="Arimo Bold"/>
                <a:cs typeface="Arimo Bold"/>
                <a:sym typeface="Arimo Bold"/>
              </a:rPr>
              <a:t>Modulo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flipV="1">
            <a:off x="16454262" y="-2221732"/>
            <a:ext cx="5174604" cy="5214092"/>
          </a:xfrm>
          <a:custGeom>
            <a:avLst/>
            <a:gdLst/>
            <a:ahLst/>
            <a:cxnLst/>
            <a:rect l="l" t="t" r="r" b="b"/>
            <a:pathLst>
              <a:path w="5174604" h="5214092">
                <a:moveTo>
                  <a:pt x="0" y="5214092"/>
                </a:moveTo>
                <a:lnTo>
                  <a:pt x="5174604" y="5214092"/>
                </a:lnTo>
                <a:lnTo>
                  <a:pt x="5174604" y="0"/>
                </a:lnTo>
                <a:lnTo>
                  <a:pt x="0" y="0"/>
                </a:lnTo>
                <a:lnTo>
                  <a:pt x="0" y="521409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309121" y="24284"/>
            <a:ext cx="16040100" cy="1077218"/>
          </a:xfrm>
          <a:prstGeom prst="rect">
            <a:avLst/>
          </a:prstGeom>
        </p:spPr>
        <p:txBody>
          <a:bodyPr wrap="square" lIns="0" tIns="0" rIns="0" bIns="0" rtlCol="0" anchor="t">
            <a:spAutoFit/>
          </a:bodyPr>
          <a:lstStyle/>
          <a:p>
            <a:pPr algn="l">
              <a:lnSpc>
                <a:spcPts val="8400"/>
              </a:lnSpc>
            </a:pPr>
            <a:r>
              <a:rPr lang="it-IT" sz="7000" b="1" dirty="0">
                <a:solidFill>
                  <a:srgbClr val="FFFFFF"/>
                </a:solidFill>
                <a:latin typeface="Arimo Bold"/>
                <a:ea typeface="Arimo Bold"/>
                <a:cs typeface="Arimo Bold"/>
                <a:sym typeface="Arimo Bold"/>
              </a:rPr>
              <a:t>I principali diritti dei cittadini dell'UE</a:t>
            </a:r>
            <a:endParaRPr lang="en-US" sz="7000" b="1" dirty="0">
              <a:solidFill>
                <a:srgbClr val="FFFFFF"/>
              </a:solidFill>
              <a:latin typeface="Arimo Bold"/>
              <a:ea typeface="Arimo Bold"/>
              <a:cs typeface="Arimo Bold"/>
              <a:sym typeface="Arimo Bold"/>
            </a:endParaRPr>
          </a:p>
        </p:txBody>
      </p:sp>
      <p:sp>
        <p:nvSpPr>
          <p:cNvPr id="5" name="Freeform 5"/>
          <p:cNvSpPr/>
          <p:nvPr/>
        </p:nvSpPr>
        <p:spPr>
          <a:xfrm>
            <a:off x="645373" y="2237454"/>
            <a:ext cx="11339699" cy="2395511"/>
          </a:xfrm>
          <a:custGeom>
            <a:avLst/>
            <a:gdLst/>
            <a:ahLst/>
            <a:cxnLst/>
            <a:rect l="l" t="t" r="r" b="b"/>
            <a:pathLst>
              <a:path w="11339699" h="2395511">
                <a:moveTo>
                  <a:pt x="0" y="0"/>
                </a:moveTo>
                <a:lnTo>
                  <a:pt x="11339699" y="0"/>
                </a:lnTo>
                <a:lnTo>
                  <a:pt x="11339699" y="2395511"/>
                </a:lnTo>
                <a:lnTo>
                  <a:pt x="0" y="23955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6" name="Freeform 6"/>
          <p:cNvSpPr/>
          <p:nvPr/>
        </p:nvSpPr>
        <p:spPr>
          <a:xfrm>
            <a:off x="11650817" y="877218"/>
            <a:ext cx="5197958" cy="3281211"/>
          </a:xfrm>
          <a:custGeom>
            <a:avLst/>
            <a:gdLst/>
            <a:ahLst/>
            <a:cxnLst/>
            <a:rect l="l" t="t" r="r" b="b"/>
            <a:pathLst>
              <a:path w="5197958" h="3281211">
                <a:moveTo>
                  <a:pt x="0" y="0"/>
                </a:moveTo>
                <a:lnTo>
                  <a:pt x="5197958" y="0"/>
                </a:lnTo>
                <a:lnTo>
                  <a:pt x="5197958" y="3281211"/>
                </a:lnTo>
                <a:lnTo>
                  <a:pt x="0" y="32812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7" name="Freeform 7"/>
          <p:cNvSpPr/>
          <p:nvPr/>
        </p:nvSpPr>
        <p:spPr>
          <a:xfrm>
            <a:off x="6506886" y="4720404"/>
            <a:ext cx="11339699" cy="2395511"/>
          </a:xfrm>
          <a:custGeom>
            <a:avLst/>
            <a:gdLst/>
            <a:ahLst/>
            <a:cxnLst/>
            <a:rect l="l" t="t" r="r" b="b"/>
            <a:pathLst>
              <a:path w="11339699" h="2395511">
                <a:moveTo>
                  <a:pt x="0" y="0"/>
                </a:moveTo>
                <a:lnTo>
                  <a:pt x="11339699" y="0"/>
                </a:lnTo>
                <a:lnTo>
                  <a:pt x="11339699" y="2395511"/>
                </a:lnTo>
                <a:lnTo>
                  <a:pt x="0" y="23955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8" name="Freeform 8"/>
          <p:cNvSpPr/>
          <p:nvPr/>
        </p:nvSpPr>
        <p:spPr>
          <a:xfrm>
            <a:off x="645373" y="7203353"/>
            <a:ext cx="11339699" cy="2395511"/>
          </a:xfrm>
          <a:custGeom>
            <a:avLst/>
            <a:gdLst/>
            <a:ahLst/>
            <a:cxnLst/>
            <a:rect l="l" t="t" r="r" b="b"/>
            <a:pathLst>
              <a:path w="11339699" h="2395511">
                <a:moveTo>
                  <a:pt x="0" y="0"/>
                </a:moveTo>
                <a:lnTo>
                  <a:pt x="11339699" y="0"/>
                </a:lnTo>
                <a:lnTo>
                  <a:pt x="11339699" y="2395512"/>
                </a:lnTo>
                <a:lnTo>
                  <a:pt x="0" y="23955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9" name="TextBox 9"/>
          <p:cNvSpPr txBox="1"/>
          <p:nvPr/>
        </p:nvSpPr>
        <p:spPr>
          <a:xfrm>
            <a:off x="11985072" y="4876800"/>
            <a:ext cx="4863703" cy="628650"/>
          </a:xfrm>
          <a:prstGeom prst="rect">
            <a:avLst/>
          </a:prstGeom>
        </p:spPr>
        <p:txBody>
          <a:bodyPr lIns="0" tIns="0" rIns="0" bIns="0" rtlCol="0" anchor="t">
            <a:spAutoFit/>
          </a:bodyPr>
          <a:lstStyle/>
          <a:p>
            <a:pPr algn="r">
              <a:lnSpc>
                <a:spcPts val="4800"/>
              </a:lnSpc>
            </a:pPr>
            <a:r>
              <a:rPr lang="en-US" sz="4000" b="1" dirty="0" err="1">
                <a:solidFill>
                  <a:srgbClr val="FFFFFF"/>
                </a:solidFill>
                <a:latin typeface="Arimo Bold"/>
                <a:ea typeface="Arimo Bold"/>
                <a:cs typeface="Arimo Bold"/>
                <a:sym typeface="Arimo Bold"/>
              </a:rPr>
              <a:t>Diritto</a:t>
            </a:r>
            <a:r>
              <a:rPr lang="en-US" sz="4000" b="1" dirty="0">
                <a:solidFill>
                  <a:srgbClr val="FFFFFF"/>
                </a:solidFill>
                <a:latin typeface="Arimo Bold"/>
                <a:ea typeface="Arimo Bold"/>
                <a:cs typeface="Arimo Bold"/>
                <a:sym typeface="Arimo Bold"/>
              </a:rPr>
              <a:t> di Voto</a:t>
            </a:r>
          </a:p>
        </p:txBody>
      </p:sp>
      <p:sp>
        <p:nvSpPr>
          <p:cNvPr id="10" name="Freeform 10"/>
          <p:cNvSpPr/>
          <p:nvPr/>
        </p:nvSpPr>
        <p:spPr>
          <a:xfrm flipH="1">
            <a:off x="1364835" y="4386474"/>
            <a:ext cx="5197958" cy="3281211"/>
          </a:xfrm>
          <a:custGeom>
            <a:avLst/>
            <a:gdLst/>
            <a:ahLst/>
            <a:cxnLst/>
            <a:rect l="l" t="t" r="r" b="b"/>
            <a:pathLst>
              <a:path w="5197958" h="3281211">
                <a:moveTo>
                  <a:pt x="5197958" y="0"/>
                </a:moveTo>
                <a:lnTo>
                  <a:pt x="0" y="0"/>
                </a:lnTo>
                <a:lnTo>
                  <a:pt x="0" y="3281211"/>
                </a:lnTo>
                <a:lnTo>
                  <a:pt x="5197958" y="3281211"/>
                </a:lnTo>
                <a:lnTo>
                  <a:pt x="519795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1" name="Freeform 11"/>
          <p:cNvSpPr/>
          <p:nvPr/>
        </p:nvSpPr>
        <p:spPr>
          <a:xfrm flipV="1">
            <a:off x="12871010" y="6867525"/>
            <a:ext cx="5416990" cy="3419475"/>
          </a:xfrm>
          <a:custGeom>
            <a:avLst/>
            <a:gdLst/>
            <a:ahLst/>
            <a:cxnLst/>
            <a:rect l="l" t="t" r="r" b="b"/>
            <a:pathLst>
              <a:path w="5416990" h="3419475">
                <a:moveTo>
                  <a:pt x="0" y="3419475"/>
                </a:moveTo>
                <a:lnTo>
                  <a:pt x="5416990" y="3419475"/>
                </a:lnTo>
                <a:lnTo>
                  <a:pt x="5416990" y="0"/>
                </a:lnTo>
                <a:lnTo>
                  <a:pt x="0" y="0"/>
                </a:lnTo>
                <a:lnTo>
                  <a:pt x="0" y="3419475"/>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2" name="TextBox 12"/>
          <p:cNvSpPr txBox="1"/>
          <p:nvPr/>
        </p:nvSpPr>
        <p:spPr>
          <a:xfrm>
            <a:off x="13454395" y="7992215"/>
            <a:ext cx="4469251" cy="1923604"/>
          </a:xfrm>
          <a:prstGeom prst="rect">
            <a:avLst/>
          </a:prstGeom>
        </p:spPr>
        <p:txBody>
          <a:bodyPr lIns="0" tIns="0" rIns="0" bIns="0" rtlCol="0" anchor="t">
            <a:spAutoFit/>
          </a:bodyPr>
          <a:lstStyle/>
          <a:p>
            <a:pPr algn="ctr">
              <a:lnSpc>
                <a:spcPts val="2489"/>
              </a:lnSpc>
              <a:spcBef>
                <a:spcPct val="0"/>
              </a:spcBef>
            </a:pPr>
            <a:r>
              <a:rPr lang="it-IT" sz="2074" b="1" dirty="0">
                <a:solidFill>
                  <a:srgbClr val="080A78"/>
                </a:solidFill>
                <a:latin typeface="Abhaya Libre Bold"/>
                <a:ea typeface="Abhaya Libre Bold"/>
                <a:cs typeface="Abhaya Libre Bold"/>
                <a:sym typeface="Abhaya Libre Bold"/>
              </a:rPr>
              <a:t>“Quanti di voi hanno votato alle elezioni del 2024? I vostri familiari o amici hanno votato? Quali ragioni pensi che possano impedire alle persone, in particolare ai minori fuori casa, di esercitare il diritto di voto?”.</a:t>
            </a:r>
            <a:endParaRPr lang="en-US" sz="2074" b="1" dirty="0">
              <a:solidFill>
                <a:srgbClr val="080A78"/>
              </a:solidFill>
              <a:latin typeface="Abhaya Libre Bold"/>
              <a:ea typeface="Abhaya Libre Bold"/>
              <a:cs typeface="Abhaya Libre Bold"/>
              <a:sym typeface="Abhaya Libre Bold"/>
            </a:endParaRPr>
          </a:p>
        </p:txBody>
      </p:sp>
      <p:grpSp>
        <p:nvGrpSpPr>
          <p:cNvPr id="13" name="Group 13"/>
          <p:cNvGrpSpPr/>
          <p:nvPr/>
        </p:nvGrpSpPr>
        <p:grpSpPr>
          <a:xfrm>
            <a:off x="1028700" y="7499576"/>
            <a:ext cx="10956372" cy="1818620"/>
            <a:chOff x="0" y="-19050"/>
            <a:chExt cx="14608496" cy="2424827"/>
          </a:xfrm>
        </p:grpSpPr>
        <p:sp>
          <p:nvSpPr>
            <p:cNvPr id="14" name="TextBox 14"/>
            <p:cNvSpPr txBox="1"/>
            <p:nvPr/>
          </p:nvSpPr>
          <p:spPr>
            <a:xfrm>
              <a:off x="0" y="918190"/>
              <a:ext cx="14608496" cy="1487587"/>
            </a:xfrm>
            <a:prstGeom prst="rect">
              <a:avLst/>
            </a:prstGeom>
          </p:spPr>
          <p:txBody>
            <a:bodyPr lIns="0" tIns="0" rIns="0" bIns="0" rtlCol="0" anchor="t">
              <a:spAutoFit/>
            </a:bodyPr>
            <a:lstStyle/>
            <a:p>
              <a:pPr algn="l">
                <a:lnSpc>
                  <a:spcPts val="2880"/>
                </a:lnSpc>
              </a:pPr>
              <a:r>
                <a:rPr lang="it-IT" sz="2400" dirty="0">
                  <a:solidFill>
                    <a:srgbClr val="FFFFFF"/>
                  </a:solidFill>
                  <a:latin typeface="Abhaya Libre"/>
                  <a:ea typeface="Abhaya Libre"/>
                  <a:cs typeface="Abhaya Libre"/>
                  <a:sym typeface="Abhaya Libre"/>
                </a:rPr>
                <a:t>I cittadini dell'UE sono tutelati da un insieme comune di diritti dei consumatori che garantiscono un trattamento equo, la sicurezza dei prodotti e il risarcimento dei danni. Insegnare ai minori questi diritti li aiuta a diventare consumatori consapevoli nell'UE.</a:t>
              </a:r>
              <a:endParaRPr lang="en-US" sz="2400" dirty="0">
                <a:solidFill>
                  <a:srgbClr val="FFFFFF"/>
                </a:solidFill>
                <a:latin typeface="Abhaya Libre"/>
                <a:ea typeface="Abhaya Libre"/>
                <a:cs typeface="Abhaya Libre"/>
                <a:sym typeface="Abhaya Libre"/>
              </a:endParaRPr>
            </a:p>
          </p:txBody>
        </p:sp>
        <p:sp>
          <p:nvSpPr>
            <p:cNvPr id="15" name="TextBox 15"/>
            <p:cNvSpPr txBox="1"/>
            <p:nvPr/>
          </p:nvSpPr>
          <p:spPr>
            <a:xfrm>
              <a:off x="9" y="-19050"/>
              <a:ext cx="9733952" cy="831850"/>
            </a:xfrm>
            <a:prstGeom prst="rect">
              <a:avLst/>
            </a:prstGeom>
          </p:spPr>
          <p:txBody>
            <a:bodyPr lIns="0" tIns="0" rIns="0" bIns="0" rtlCol="0" anchor="t">
              <a:spAutoFit/>
            </a:bodyPr>
            <a:lstStyle/>
            <a:p>
              <a:pPr algn="l">
                <a:lnSpc>
                  <a:spcPts val="4800"/>
                </a:lnSpc>
              </a:pPr>
              <a:r>
                <a:rPr lang="en-US" sz="4000" b="1" dirty="0" err="1">
                  <a:solidFill>
                    <a:srgbClr val="FFFFFF"/>
                  </a:solidFill>
                  <a:latin typeface="Arimo Bold"/>
                  <a:ea typeface="Arimo Bold"/>
                  <a:cs typeface="Arimo Bold"/>
                  <a:sym typeface="Arimo Bold"/>
                </a:rPr>
                <a:t>Protezione</a:t>
              </a:r>
              <a:r>
                <a:rPr lang="en-US" sz="4000" b="1" dirty="0">
                  <a:solidFill>
                    <a:srgbClr val="FFFFFF"/>
                  </a:solidFill>
                  <a:latin typeface="Arimo Bold"/>
                  <a:ea typeface="Arimo Bold"/>
                  <a:cs typeface="Arimo Bold"/>
                  <a:sym typeface="Arimo Bold"/>
                </a:rPr>
                <a:t> </a:t>
              </a:r>
              <a:r>
                <a:rPr lang="en-US" sz="4000" b="1" dirty="0" err="1">
                  <a:solidFill>
                    <a:srgbClr val="FFFFFF"/>
                  </a:solidFill>
                  <a:latin typeface="Arimo Bold"/>
                  <a:ea typeface="Arimo Bold"/>
                  <a:cs typeface="Arimo Bold"/>
                  <a:sym typeface="Arimo Bold"/>
                </a:rPr>
                <a:t>dei</a:t>
              </a:r>
              <a:r>
                <a:rPr lang="en-US" sz="4000" b="1" dirty="0">
                  <a:solidFill>
                    <a:srgbClr val="FFFFFF"/>
                  </a:solidFill>
                  <a:latin typeface="Arimo Bold"/>
                  <a:ea typeface="Arimo Bold"/>
                  <a:cs typeface="Arimo Bold"/>
                  <a:sym typeface="Arimo Bold"/>
                </a:rPr>
                <a:t> </a:t>
              </a:r>
              <a:r>
                <a:rPr lang="en-US" sz="4000" b="1" dirty="0" err="1">
                  <a:solidFill>
                    <a:srgbClr val="FFFFFF"/>
                  </a:solidFill>
                  <a:latin typeface="Arimo Bold"/>
                  <a:ea typeface="Arimo Bold"/>
                  <a:cs typeface="Arimo Bold"/>
                  <a:sym typeface="Arimo Bold"/>
                </a:rPr>
                <a:t>consumatori</a:t>
              </a:r>
              <a:endParaRPr lang="en-US" sz="4000" b="1" dirty="0">
                <a:solidFill>
                  <a:srgbClr val="FFFFFF"/>
                </a:solidFill>
                <a:latin typeface="Arimo Bold"/>
                <a:ea typeface="Arimo Bold"/>
                <a:cs typeface="Arimo Bold"/>
                <a:sym typeface="Arimo Bold"/>
              </a:endParaRPr>
            </a:p>
          </p:txBody>
        </p:sp>
      </p:grpSp>
      <p:sp>
        <p:nvSpPr>
          <p:cNvPr id="16" name="TextBox 16"/>
          <p:cNvSpPr txBox="1"/>
          <p:nvPr/>
        </p:nvSpPr>
        <p:spPr>
          <a:xfrm>
            <a:off x="2041895" y="4770010"/>
            <a:ext cx="4022022" cy="2244204"/>
          </a:xfrm>
          <a:prstGeom prst="rect">
            <a:avLst/>
          </a:prstGeom>
        </p:spPr>
        <p:txBody>
          <a:bodyPr lIns="0" tIns="0" rIns="0" bIns="0" rtlCol="0" anchor="t">
            <a:spAutoFit/>
          </a:bodyPr>
          <a:lstStyle/>
          <a:p>
            <a:pPr algn="ctr">
              <a:lnSpc>
                <a:spcPts val="2473"/>
              </a:lnSpc>
              <a:spcBef>
                <a:spcPct val="0"/>
              </a:spcBef>
            </a:pPr>
            <a:r>
              <a:rPr lang="it-IT" sz="2061" b="1" dirty="0">
                <a:solidFill>
                  <a:srgbClr val="080A78"/>
                </a:solidFill>
                <a:latin typeface="Abhaya Libre Bold"/>
                <a:ea typeface="Abhaya Libre Bold"/>
                <a:cs typeface="Abhaya Libre Bold"/>
                <a:sym typeface="Abhaya Libre Bold"/>
              </a:rPr>
              <a:t>“Vi siete imbattuti in situazioni in cui i minori fuori casa non erano a conoscenza dei loro diritti di consumatori o avevano difficoltà ad accedervi? Le viene in mente qualche caso in cui questo diritto potrebbe essere stato violato?”.</a:t>
            </a:r>
            <a:endParaRPr lang="en-US" sz="2061" b="1" dirty="0">
              <a:solidFill>
                <a:srgbClr val="080A78"/>
              </a:solidFill>
              <a:latin typeface="Abhaya Libre Bold"/>
              <a:ea typeface="Abhaya Libre Bold"/>
              <a:cs typeface="Abhaya Libre Bold"/>
              <a:sym typeface="Abhaya Libre Bold"/>
            </a:endParaRPr>
          </a:p>
        </p:txBody>
      </p:sp>
      <p:sp>
        <p:nvSpPr>
          <p:cNvPr id="17" name="TextBox 17"/>
          <p:cNvSpPr txBox="1"/>
          <p:nvPr/>
        </p:nvSpPr>
        <p:spPr>
          <a:xfrm>
            <a:off x="6898928" y="5505450"/>
            <a:ext cx="10619395" cy="1487587"/>
          </a:xfrm>
          <a:prstGeom prst="rect">
            <a:avLst/>
          </a:prstGeom>
        </p:spPr>
        <p:txBody>
          <a:bodyPr lIns="0" tIns="0" rIns="0" bIns="0" rtlCol="0" anchor="t">
            <a:spAutoFit/>
          </a:bodyPr>
          <a:lstStyle/>
          <a:p>
            <a:pPr algn="r">
              <a:lnSpc>
                <a:spcPts val="2880"/>
              </a:lnSpc>
            </a:pPr>
            <a:r>
              <a:rPr lang="it-IT" sz="2400" dirty="0">
                <a:solidFill>
                  <a:srgbClr val="FFFFFF"/>
                </a:solidFill>
                <a:latin typeface="Abhaya Libre"/>
                <a:ea typeface="Abhaya Libre"/>
                <a:cs typeface="Abhaya Libre"/>
                <a:sym typeface="Abhaya Libre"/>
              </a:rPr>
              <a:t>I cittadini dell'UE hanno il diritto di votare alle elezioni europee e locali e possono candidarsi. Educare i minori sul loro diritto di voto è fondamentale per incoraggiare la futura partecipazione civica. Alle elezioni europee del 2024, l'affluenza alle urne è variata da uno Stato membro all'altro, ma è stata in media del 51% circa.</a:t>
            </a:r>
            <a:endParaRPr lang="en-US" sz="2400" dirty="0">
              <a:solidFill>
                <a:srgbClr val="FFFFFF"/>
              </a:solidFill>
              <a:latin typeface="Abhaya Libre"/>
              <a:ea typeface="Abhaya Libre"/>
              <a:cs typeface="Abhaya Libre"/>
              <a:sym typeface="Abhaya Libre"/>
            </a:endParaRPr>
          </a:p>
        </p:txBody>
      </p:sp>
      <p:grpSp>
        <p:nvGrpSpPr>
          <p:cNvPr id="18" name="Group 18"/>
          <p:cNvGrpSpPr/>
          <p:nvPr/>
        </p:nvGrpSpPr>
        <p:grpSpPr>
          <a:xfrm>
            <a:off x="1028700" y="2533677"/>
            <a:ext cx="10956372" cy="1818620"/>
            <a:chOff x="0" y="-19050"/>
            <a:chExt cx="14608496" cy="2424827"/>
          </a:xfrm>
        </p:grpSpPr>
        <p:sp>
          <p:nvSpPr>
            <p:cNvPr id="19" name="TextBox 19"/>
            <p:cNvSpPr txBox="1"/>
            <p:nvPr/>
          </p:nvSpPr>
          <p:spPr>
            <a:xfrm>
              <a:off x="0" y="918190"/>
              <a:ext cx="14608496" cy="1487587"/>
            </a:xfrm>
            <a:prstGeom prst="rect">
              <a:avLst/>
            </a:prstGeom>
          </p:spPr>
          <p:txBody>
            <a:bodyPr lIns="0" tIns="0" rIns="0" bIns="0" rtlCol="0" anchor="t">
              <a:spAutoFit/>
            </a:bodyPr>
            <a:lstStyle/>
            <a:p>
              <a:pPr algn="l">
                <a:lnSpc>
                  <a:spcPts val="2880"/>
                </a:lnSpc>
              </a:pPr>
              <a:r>
                <a:rPr lang="it-IT" sz="2400" dirty="0">
                  <a:solidFill>
                    <a:srgbClr val="FFFFFF"/>
                  </a:solidFill>
                  <a:latin typeface="Abhaya Libre"/>
                  <a:ea typeface="Abhaya Libre"/>
                  <a:cs typeface="Abhaya Libre"/>
                  <a:sym typeface="Abhaya Libre"/>
                </a:rPr>
                <a:t>I cittadini dell'UE hanno il diritto di vivere, lavorare e studiare in qualsiasi Paese dell'Unione senza bisogno di un visto. Questa libertà apre opportunità per i minori fuori casa che, una volta cresciuti, possono cercare un lavoro o un'istruzione all'estero.</a:t>
              </a:r>
              <a:endParaRPr lang="en-US" sz="2400" dirty="0">
                <a:solidFill>
                  <a:srgbClr val="FFFFFF"/>
                </a:solidFill>
                <a:latin typeface="Abhaya Libre"/>
                <a:ea typeface="Abhaya Libre"/>
                <a:cs typeface="Abhaya Libre"/>
                <a:sym typeface="Abhaya Libre"/>
              </a:endParaRPr>
            </a:p>
          </p:txBody>
        </p:sp>
        <p:sp>
          <p:nvSpPr>
            <p:cNvPr id="20" name="TextBox 20"/>
            <p:cNvSpPr txBox="1"/>
            <p:nvPr/>
          </p:nvSpPr>
          <p:spPr>
            <a:xfrm>
              <a:off x="9" y="-19050"/>
              <a:ext cx="9733952" cy="831850"/>
            </a:xfrm>
            <a:prstGeom prst="rect">
              <a:avLst/>
            </a:prstGeom>
          </p:spPr>
          <p:txBody>
            <a:bodyPr lIns="0" tIns="0" rIns="0" bIns="0" rtlCol="0" anchor="t">
              <a:spAutoFit/>
            </a:bodyPr>
            <a:lstStyle/>
            <a:p>
              <a:pPr algn="l">
                <a:lnSpc>
                  <a:spcPts val="4800"/>
                </a:lnSpc>
              </a:pPr>
              <a:r>
                <a:rPr lang="en-US" sz="4000" b="1" dirty="0">
                  <a:solidFill>
                    <a:srgbClr val="FFFFFF"/>
                  </a:solidFill>
                  <a:latin typeface="Arimo Bold"/>
                  <a:ea typeface="Arimo Bold"/>
                  <a:cs typeface="Arimo Bold"/>
                  <a:sym typeface="Arimo Bold"/>
                </a:rPr>
                <a:t>Libertà di </a:t>
              </a:r>
              <a:r>
                <a:rPr lang="en-US" sz="4000" b="1" dirty="0" err="1">
                  <a:solidFill>
                    <a:srgbClr val="FFFFFF"/>
                  </a:solidFill>
                  <a:latin typeface="Arimo Bold"/>
                  <a:ea typeface="Arimo Bold"/>
                  <a:cs typeface="Arimo Bold"/>
                  <a:sym typeface="Arimo Bold"/>
                </a:rPr>
                <a:t>Circolazione</a:t>
              </a:r>
              <a:endParaRPr lang="en-US" sz="4000" b="1" dirty="0">
                <a:solidFill>
                  <a:srgbClr val="FFFFFF"/>
                </a:solidFill>
                <a:latin typeface="Arimo Bold"/>
                <a:ea typeface="Arimo Bold"/>
                <a:cs typeface="Arimo Bold"/>
                <a:sym typeface="Arimo Bold"/>
              </a:endParaRPr>
            </a:p>
          </p:txBody>
        </p:sp>
      </p:grpSp>
      <p:sp>
        <p:nvSpPr>
          <p:cNvPr id="21" name="TextBox 21"/>
          <p:cNvSpPr txBox="1"/>
          <p:nvPr/>
        </p:nvSpPr>
        <p:spPr>
          <a:xfrm>
            <a:off x="12071063" y="1371904"/>
            <a:ext cx="4469251" cy="1603003"/>
          </a:xfrm>
          <a:prstGeom prst="rect">
            <a:avLst/>
          </a:prstGeom>
        </p:spPr>
        <p:txBody>
          <a:bodyPr lIns="0" tIns="0" rIns="0" bIns="0" rtlCol="0" anchor="t">
            <a:spAutoFit/>
          </a:bodyPr>
          <a:lstStyle/>
          <a:p>
            <a:pPr algn="ctr">
              <a:lnSpc>
                <a:spcPts val="2489"/>
              </a:lnSpc>
              <a:spcBef>
                <a:spcPct val="0"/>
              </a:spcBef>
            </a:pPr>
            <a:r>
              <a:rPr lang="it-IT" sz="2074" b="1" dirty="0">
                <a:solidFill>
                  <a:srgbClr val="012A8B"/>
                </a:solidFill>
                <a:latin typeface="Abhaya Libre Bold"/>
                <a:ea typeface="Abhaya Libre Bold"/>
                <a:cs typeface="Abhaya Libre Bold"/>
                <a:sym typeface="Abhaya Libre Bold"/>
              </a:rPr>
              <a:t>“Vi vengono in mente le difficoltà che i minori fuori casa potrebbero incontrare nell'esercitare il loro diritto alla libertà di movimento? Avete sentito parlare di casi in cui questo diritto è stato violato?”.</a:t>
            </a:r>
            <a:endParaRPr lang="en-US" sz="2074" b="1" dirty="0">
              <a:solidFill>
                <a:srgbClr val="012A8B"/>
              </a:solidFill>
              <a:latin typeface="Abhaya Libre Bold"/>
              <a:ea typeface="Abhaya Libre Bold"/>
              <a:cs typeface="Abhaya Libre Bold"/>
              <a:sym typeface="Abhaya Libre 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711584" y="512425"/>
            <a:ext cx="18669000" cy="2154436"/>
          </a:xfrm>
          <a:prstGeom prst="rect">
            <a:avLst/>
          </a:prstGeom>
        </p:spPr>
        <p:txBody>
          <a:bodyPr wrap="square" lIns="0" tIns="0" rIns="0" bIns="0" rtlCol="0" anchor="t">
            <a:spAutoFit/>
          </a:bodyPr>
          <a:lstStyle/>
          <a:p>
            <a:pPr algn="l">
              <a:lnSpc>
                <a:spcPts val="8400"/>
              </a:lnSpc>
            </a:pPr>
            <a:r>
              <a:rPr lang="it-IT" sz="7000" b="1" dirty="0">
                <a:solidFill>
                  <a:srgbClr val="FFFFFF"/>
                </a:solidFill>
                <a:latin typeface="Arimo Bold"/>
                <a:ea typeface="Arimo Bold"/>
                <a:cs typeface="Arimo Bold"/>
                <a:sym typeface="Arimo Bold"/>
              </a:rPr>
              <a:t>Principali responsabilità dei cittadini dell'UE</a:t>
            </a:r>
            <a:endParaRPr lang="en-US" sz="7000" b="1" dirty="0">
              <a:solidFill>
                <a:srgbClr val="FFFFFF"/>
              </a:solidFill>
              <a:latin typeface="Arimo Bold"/>
              <a:ea typeface="Arimo Bold"/>
              <a:cs typeface="Arimo Bold"/>
              <a:sym typeface="Arimo Bold"/>
            </a:endParaRPr>
          </a:p>
        </p:txBody>
      </p:sp>
      <p:sp>
        <p:nvSpPr>
          <p:cNvPr id="4" name="Freeform 4"/>
          <p:cNvSpPr/>
          <p:nvPr/>
        </p:nvSpPr>
        <p:spPr>
          <a:xfrm>
            <a:off x="12194777"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4988118" y="-1617211"/>
            <a:ext cx="4668806" cy="4921354"/>
          </a:xfrm>
          <a:custGeom>
            <a:avLst/>
            <a:gdLst/>
            <a:ahLst/>
            <a:cxnLst/>
            <a:rect l="l" t="t" r="r" b="b"/>
            <a:pathLst>
              <a:path w="4668806" h="4921354">
                <a:moveTo>
                  <a:pt x="0" y="0"/>
                </a:moveTo>
                <a:lnTo>
                  <a:pt x="4668806" y="0"/>
                </a:lnTo>
                <a:lnTo>
                  <a:pt x="4668806" y="4921354"/>
                </a:lnTo>
                <a:lnTo>
                  <a:pt x="0" y="49213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6" name="Freeform 6"/>
          <p:cNvSpPr/>
          <p:nvPr/>
        </p:nvSpPr>
        <p:spPr>
          <a:xfrm>
            <a:off x="395396"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Freeform 7"/>
          <p:cNvSpPr/>
          <p:nvPr/>
        </p:nvSpPr>
        <p:spPr>
          <a:xfrm>
            <a:off x="6293248"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TextBox 8"/>
          <p:cNvSpPr txBox="1"/>
          <p:nvPr/>
        </p:nvSpPr>
        <p:spPr>
          <a:xfrm>
            <a:off x="6611274" y="5008950"/>
            <a:ext cx="5069129" cy="3052118"/>
          </a:xfrm>
          <a:prstGeom prst="rect">
            <a:avLst/>
          </a:prstGeom>
        </p:spPr>
        <p:txBody>
          <a:bodyPr lIns="0" tIns="0" rIns="0" bIns="0" rtlCol="0" anchor="t">
            <a:spAutoFit/>
          </a:bodyPr>
          <a:lstStyle/>
          <a:p>
            <a:pPr algn="just">
              <a:lnSpc>
                <a:spcPts val="3359"/>
              </a:lnSpc>
            </a:pPr>
            <a:r>
              <a:rPr lang="it-IT" sz="2799" dirty="0">
                <a:solidFill>
                  <a:srgbClr val="080A78"/>
                </a:solidFill>
                <a:latin typeface="Abhaya Libre"/>
                <a:ea typeface="Abhaya Libre"/>
                <a:cs typeface="Abhaya Libre"/>
                <a:sym typeface="Abhaya Libre"/>
              </a:rPr>
              <a:t>Oltre a votare, i cittadini dell'UE hanno la responsabilità di contribuire alla loro comunità attraverso la partecipazione civica. Incoraggiare i minori fuori sede a partecipare a progetti locali, come iniziative ambientali o sociali.</a:t>
            </a:r>
            <a:endParaRPr lang="en-US" sz="2799" dirty="0">
              <a:solidFill>
                <a:srgbClr val="080A78"/>
              </a:solidFill>
              <a:latin typeface="Abhaya Libre"/>
              <a:ea typeface="Abhaya Libre"/>
              <a:cs typeface="Abhaya Libre"/>
              <a:sym typeface="Abhaya Libre"/>
            </a:endParaRPr>
          </a:p>
        </p:txBody>
      </p:sp>
      <p:sp>
        <p:nvSpPr>
          <p:cNvPr id="9" name="TextBox 9"/>
          <p:cNvSpPr txBox="1"/>
          <p:nvPr/>
        </p:nvSpPr>
        <p:spPr>
          <a:xfrm>
            <a:off x="12510963" y="4514855"/>
            <a:ext cx="5069129" cy="3924151"/>
          </a:xfrm>
          <a:prstGeom prst="rect">
            <a:avLst/>
          </a:prstGeom>
        </p:spPr>
        <p:txBody>
          <a:bodyPr lIns="0" tIns="0" rIns="0" bIns="0" rtlCol="0" anchor="t">
            <a:spAutoFit/>
          </a:bodyPr>
          <a:lstStyle/>
          <a:p>
            <a:pPr algn="just">
              <a:lnSpc>
                <a:spcPts val="3359"/>
              </a:lnSpc>
            </a:pPr>
            <a:r>
              <a:rPr lang="it-IT" sz="2799" dirty="0">
                <a:solidFill>
                  <a:srgbClr val="080A78"/>
                </a:solidFill>
                <a:latin typeface="Abhaya Libre"/>
                <a:ea typeface="Abhaya Libre"/>
                <a:cs typeface="Abhaya Libre"/>
                <a:sym typeface="Abhaya Libre"/>
              </a:rPr>
              <a:t>La cittadinanza dell'UE comporta il dovere di lavorare insieme per il bene comune, sia all'interno del proprio Paese che in tutta l'UE. Insegnare ai minori l'importanza della solidarietà, soprattutto nella cooperazione transfrontaliera e nel sostegno alle comunità emarginate.</a:t>
            </a:r>
            <a:endParaRPr lang="en-US" sz="2799" dirty="0">
              <a:solidFill>
                <a:srgbClr val="080A78"/>
              </a:solidFill>
              <a:latin typeface="Abhaya Libre"/>
              <a:ea typeface="Abhaya Libre"/>
              <a:cs typeface="Abhaya Libre"/>
              <a:sym typeface="Abhaya Libre"/>
            </a:endParaRPr>
          </a:p>
        </p:txBody>
      </p:sp>
      <p:sp>
        <p:nvSpPr>
          <p:cNvPr id="10" name="TextBox 10"/>
          <p:cNvSpPr txBox="1"/>
          <p:nvPr/>
        </p:nvSpPr>
        <p:spPr>
          <a:xfrm>
            <a:off x="692534" y="4609793"/>
            <a:ext cx="5069129" cy="3924151"/>
          </a:xfrm>
          <a:prstGeom prst="rect">
            <a:avLst/>
          </a:prstGeom>
        </p:spPr>
        <p:txBody>
          <a:bodyPr lIns="0" tIns="0" rIns="0" bIns="0" rtlCol="0" anchor="t">
            <a:spAutoFit/>
          </a:bodyPr>
          <a:lstStyle/>
          <a:p>
            <a:pPr algn="just">
              <a:lnSpc>
                <a:spcPts val="3359"/>
              </a:lnSpc>
            </a:pPr>
            <a:r>
              <a:rPr lang="it-IT" sz="2799" dirty="0">
                <a:solidFill>
                  <a:srgbClr val="080A78"/>
                </a:solidFill>
                <a:latin typeface="Abhaya Libre"/>
                <a:ea typeface="Abhaya Libre"/>
                <a:cs typeface="Abhaya Libre"/>
                <a:sym typeface="Abhaya Libre"/>
              </a:rPr>
              <a:t>Tutti i cittadini dell'UE devono rispettare sia le leggi nazionali che i regolamenti dell'UE. Per promuovere la giustizia e l'uguaglianza è essenziale aiutare i minori a comprendere il loro ruolo nel sostenere e rispettare queste leggi, nonché il loro diritto di contestare le leggi ingiuste.</a:t>
            </a:r>
            <a:endParaRPr lang="en-US" sz="2799" dirty="0">
              <a:solidFill>
                <a:srgbClr val="080A78"/>
              </a:solidFill>
              <a:latin typeface="Abhaya Libre"/>
              <a:ea typeface="Abhaya Libre"/>
              <a:cs typeface="Abhaya Libre"/>
              <a:sym typeface="Abhaya Libre"/>
            </a:endParaRPr>
          </a:p>
        </p:txBody>
      </p:sp>
      <p:sp>
        <p:nvSpPr>
          <p:cNvPr id="11" name="TextBox 11"/>
          <p:cNvSpPr txBox="1"/>
          <p:nvPr/>
        </p:nvSpPr>
        <p:spPr>
          <a:xfrm>
            <a:off x="711584" y="3084900"/>
            <a:ext cx="5069129" cy="1304925"/>
          </a:xfrm>
          <a:prstGeom prst="rect">
            <a:avLst/>
          </a:prstGeom>
        </p:spPr>
        <p:txBody>
          <a:bodyPr lIns="0" tIns="0" rIns="0" bIns="0" rtlCol="0" anchor="t">
            <a:spAutoFit/>
          </a:bodyPr>
          <a:lstStyle/>
          <a:p>
            <a:pPr algn="ctr">
              <a:lnSpc>
                <a:spcPts val="5160"/>
              </a:lnSpc>
            </a:pPr>
            <a:r>
              <a:rPr lang="en-US" sz="4300" dirty="0">
                <a:solidFill>
                  <a:srgbClr val="2C2C8C"/>
                </a:solidFill>
                <a:latin typeface="Glacial Indifference"/>
                <a:ea typeface="Glacial Indifference"/>
                <a:cs typeface="Glacial Indifference"/>
                <a:sym typeface="Glacial Indifference"/>
              </a:rPr>
              <a:t>Rispetto </a:t>
            </a:r>
            <a:r>
              <a:rPr lang="en-US" sz="4300" dirty="0" err="1">
                <a:solidFill>
                  <a:srgbClr val="2C2C8C"/>
                </a:solidFill>
                <a:latin typeface="Glacial Indifference"/>
                <a:ea typeface="Glacial Indifference"/>
                <a:cs typeface="Glacial Indifference"/>
                <a:sym typeface="Glacial Indifference"/>
              </a:rPr>
              <a:t>delle</a:t>
            </a:r>
            <a:r>
              <a:rPr lang="en-US" sz="4300" dirty="0">
                <a:solidFill>
                  <a:srgbClr val="2C2C8C"/>
                </a:solidFill>
                <a:latin typeface="Glacial Indifference"/>
                <a:ea typeface="Glacial Indifference"/>
                <a:cs typeface="Glacial Indifference"/>
                <a:sym typeface="Glacial Indifference"/>
              </a:rPr>
              <a:t> </a:t>
            </a:r>
            <a:r>
              <a:rPr lang="en-US" sz="4300" dirty="0" err="1">
                <a:solidFill>
                  <a:srgbClr val="2C2C8C"/>
                </a:solidFill>
                <a:latin typeface="Glacial Indifference"/>
                <a:ea typeface="Glacial Indifference"/>
                <a:cs typeface="Glacial Indifference"/>
                <a:sym typeface="Glacial Indifference"/>
              </a:rPr>
              <a:t>Leggi</a:t>
            </a:r>
            <a:r>
              <a:rPr lang="en-US" sz="4300" dirty="0">
                <a:solidFill>
                  <a:srgbClr val="2C2C8C"/>
                </a:solidFill>
                <a:latin typeface="Glacial Indifference"/>
                <a:ea typeface="Glacial Indifference"/>
                <a:cs typeface="Glacial Indifference"/>
                <a:sym typeface="Glacial Indifference"/>
              </a:rPr>
              <a:t> </a:t>
            </a:r>
            <a:r>
              <a:rPr lang="en-US" sz="4300" dirty="0" err="1">
                <a:solidFill>
                  <a:srgbClr val="2C2C8C"/>
                </a:solidFill>
                <a:latin typeface="Glacial Indifference"/>
                <a:ea typeface="Glacial Indifference"/>
                <a:cs typeface="Glacial Indifference"/>
                <a:sym typeface="Glacial Indifference"/>
              </a:rPr>
              <a:t>dell'UE</a:t>
            </a:r>
            <a:endParaRPr lang="en-US" sz="4300" dirty="0">
              <a:solidFill>
                <a:srgbClr val="2C2C8C"/>
              </a:solidFill>
              <a:latin typeface="Glacial Indifference"/>
              <a:ea typeface="Glacial Indifference"/>
              <a:cs typeface="Glacial Indifference"/>
              <a:sym typeface="Glacial Indifference"/>
            </a:endParaRPr>
          </a:p>
        </p:txBody>
      </p:sp>
      <p:sp>
        <p:nvSpPr>
          <p:cNvPr id="12" name="TextBox 12"/>
          <p:cNvSpPr txBox="1"/>
          <p:nvPr/>
        </p:nvSpPr>
        <p:spPr>
          <a:xfrm>
            <a:off x="6611274" y="3732600"/>
            <a:ext cx="5069129" cy="657225"/>
          </a:xfrm>
          <a:prstGeom prst="rect">
            <a:avLst/>
          </a:prstGeom>
        </p:spPr>
        <p:txBody>
          <a:bodyPr lIns="0" tIns="0" rIns="0" bIns="0" rtlCol="0" anchor="t">
            <a:spAutoFit/>
          </a:bodyPr>
          <a:lstStyle/>
          <a:p>
            <a:pPr algn="ctr">
              <a:lnSpc>
                <a:spcPts val="5160"/>
              </a:lnSpc>
            </a:pPr>
            <a:r>
              <a:rPr lang="en-US" sz="4300" dirty="0" err="1">
                <a:solidFill>
                  <a:srgbClr val="2C2C8C"/>
                </a:solidFill>
                <a:latin typeface="Glacial Indifference"/>
                <a:ea typeface="Glacial Indifference"/>
                <a:cs typeface="Glacial Indifference"/>
                <a:sym typeface="Glacial Indifference"/>
              </a:rPr>
              <a:t>Partecipazione</a:t>
            </a:r>
            <a:r>
              <a:rPr lang="en-US" sz="4300" dirty="0">
                <a:solidFill>
                  <a:srgbClr val="2C2C8C"/>
                </a:solidFill>
                <a:latin typeface="Glacial Indifference"/>
                <a:ea typeface="Glacial Indifference"/>
                <a:cs typeface="Glacial Indifference"/>
                <a:sym typeface="Glacial Indifference"/>
              </a:rPr>
              <a:t> </a:t>
            </a:r>
            <a:r>
              <a:rPr lang="en-US" sz="4300" dirty="0" err="1">
                <a:solidFill>
                  <a:srgbClr val="2C2C8C"/>
                </a:solidFill>
                <a:latin typeface="Glacial Indifference"/>
                <a:ea typeface="Glacial Indifference"/>
                <a:cs typeface="Glacial Indifference"/>
                <a:sym typeface="Glacial Indifference"/>
              </a:rPr>
              <a:t>civica</a:t>
            </a:r>
            <a:endParaRPr lang="en-US" sz="4300" dirty="0">
              <a:solidFill>
                <a:srgbClr val="2C2C8C"/>
              </a:solidFill>
              <a:latin typeface="Glacial Indifference"/>
              <a:ea typeface="Glacial Indifference"/>
              <a:cs typeface="Glacial Indifference"/>
              <a:sym typeface="Glacial Indifference"/>
            </a:endParaRPr>
          </a:p>
        </p:txBody>
      </p:sp>
      <p:sp>
        <p:nvSpPr>
          <p:cNvPr id="13" name="TextBox 13"/>
          <p:cNvSpPr txBox="1"/>
          <p:nvPr/>
        </p:nvSpPr>
        <p:spPr>
          <a:xfrm>
            <a:off x="12510964" y="3084900"/>
            <a:ext cx="5069129" cy="1304925"/>
          </a:xfrm>
          <a:prstGeom prst="rect">
            <a:avLst/>
          </a:prstGeom>
        </p:spPr>
        <p:txBody>
          <a:bodyPr lIns="0" tIns="0" rIns="0" bIns="0" rtlCol="0" anchor="t">
            <a:spAutoFit/>
          </a:bodyPr>
          <a:lstStyle/>
          <a:p>
            <a:pPr algn="ctr">
              <a:lnSpc>
                <a:spcPts val="5160"/>
              </a:lnSpc>
            </a:pPr>
            <a:r>
              <a:rPr lang="en-US" sz="4300" dirty="0" err="1">
                <a:solidFill>
                  <a:srgbClr val="2C2C8C"/>
                </a:solidFill>
                <a:latin typeface="Glacial Indifference"/>
                <a:ea typeface="Glacial Indifference"/>
                <a:cs typeface="Glacial Indifference"/>
                <a:sym typeface="Glacial Indifference"/>
              </a:rPr>
              <a:t>Solidarietà</a:t>
            </a:r>
            <a:r>
              <a:rPr lang="en-US" sz="4300" dirty="0">
                <a:solidFill>
                  <a:srgbClr val="2C2C8C"/>
                </a:solidFill>
                <a:latin typeface="Glacial Indifference"/>
                <a:ea typeface="Glacial Indifference"/>
                <a:cs typeface="Glacial Indifference"/>
                <a:sym typeface="Glacial Indifference"/>
              </a:rPr>
              <a:t> e </a:t>
            </a:r>
            <a:r>
              <a:rPr lang="en-US" sz="4300" dirty="0" err="1">
                <a:solidFill>
                  <a:srgbClr val="2C2C8C"/>
                </a:solidFill>
                <a:latin typeface="Glacial Indifference"/>
                <a:ea typeface="Glacial Indifference"/>
                <a:cs typeface="Glacial Indifference"/>
                <a:sym typeface="Glacial Indifference"/>
              </a:rPr>
              <a:t>cooperazione</a:t>
            </a:r>
            <a:endParaRPr lang="en-US" sz="4300" dirty="0">
              <a:solidFill>
                <a:srgbClr val="2C2C8C"/>
              </a:solidFill>
              <a:latin typeface="Glacial Indifference"/>
              <a:ea typeface="Glacial Indifference"/>
              <a:cs typeface="Glacial Indifference"/>
              <a:sym typeface="Glacial Indifference"/>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6556998" y="8133585"/>
            <a:ext cx="3133775" cy="3266764"/>
          </a:xfrm>
          <a:custGeom>
            <a:avLst/>
            <a:gdLst/>
            <a:ahLst/>
            <a:cxnLst/>
            <a:rect l="l" t="t" r="r" b="b"/>
            <a:pathLst>
              <a:path w="3133775" h="3266764">
                <a:moveTo>
                  <a:pt x="0" y="0"/>
                </a:moveTo>
                <a:lnTo>
                  <a:pt x="3133775" y="0"/>
                </a:lnTo>
                <a:lnTo>
                  <a:pt x="3133775" y="3266763"/>
                </a:lnTo>
                <a:lnTo>
                  <a:pt x="0" y="3266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357534" y="4793755"/>
            <a:ext cx="5429226" cy="1162050"/>
          </a:xfrm>
          <a:prstGeom prst="rect">
            <a:avLst/>
          </a:prstGeom>
        </p:spPr>
        <p:txBody>
          <a:bodyPr lIns="0" tIns="0" rIns="0" bIns="0" rtlCol="0" anchor="t">
            <a:spAutoFit/>
          </a:bodyPr>
          <a:lstStyle/>
          <a:p>
            <a:pPr algn="ctr">
              <a:lnSpc>
                <a:spcPts val="4560"/>
              </a:lnSpc>
            </a:pPr>
            <a:r>
              <a:rPr lang="it-IT" sz="3800" b="1" dirty="0">
                <a:solidFill>
                  <a:srgbClr val="FFFFFF"/>
                </a:solidFill>
                <a:latin typeface="Arimo Bold"/>
                <a:ea typeface="Arimo Bold"/>
                <a:cs typeface="Arimo Bold"/>
                <a:sym typeface="Arimo Bold"/>
              </a:rPr>
              <a:t>Iniziativa dei cittadini europei (ICE)</a:t>
            </a:r>
            <a:endParaRPr lang="en-US" sz="3800" b="1" dirty="0">
              <a:solidFill>
                <a:srgbClr val="FFFFFF"/>
              </a:solidFill>
              <a:latin typeface="Arimo Bold"/>
              <a:ea typeface="Arimo Bold"/>
              <a:cs typeface="Arimo Bold"/>
              <a:sym typeface="Arimo Bold"/>
            </a:endParaRPr>
          </a:p>
        </p:txBody>
      </p:sp>
      <p:sp>
        <p:nvSpPr>
          <p:cNvPr id="5" name="TextBox 5"/>
          <p:cNvSpPr txBox="1"/>
          <p:nvPr/>
        </p:nvSpPr>
        <p:spPr>
          <a:xfrm>
            <a:off x="7113490" y="4812796"/>
            <a:ext cx="4065150" cy="1162050"/>
          </a:xfrm>
          <a:prstGeom prst="rect">
            <a:avLst/>
          </a:prstGeom>
        </p:spPr>
        <p:txBody>
          <a:bodyPr lIns="0" tIns="0" rIns="0" bIns="0" rtlCol="0" anchor="t">
            <a:spAutoFit/>
          </a:bodyPr>
          <a:lstStyle/>
          <a:p>
            <a:pPr algn="ctr">
              <a:lnSpc>
                <a:spcPts val="4560"/>
              </a:lnSpc>
            </a:pPr>
            <a:r>
              <a:rPr lang="en-US" sz="3800" b="1" dirty="0" err="1">
                <a:solidFill>
                  <a:srgbClr val="FFFFFF"/>
                </a:solidFill>
                <a:latin typeface="Arimo Bold"/>
                <a:ea typeface="Arimo Bold"/>
                <a:cs typeface="Arimo Bold"/>
                <a:sym typeface="Arimo Bold"/>
              </a:rPr>
              <a:t>Consultazioni</a:t>
            </a:r>
            <a:r>
              <a:rPr lang="en-US" sz="3800" b="1" dirty="0">
                <a:solidFill>
                  <a:srgbClr val="FFFFFF"/>
                </a:solidFill>
                <a:latin typeface="Arimo Bold"/>
                <a:ea typeface="Arimo Bold"/>
                <a:cs typeface="Arimo Bold"/>
                <a:sym typeface="Arimo Bold"/>
              </a:rPr>
              <a:t> </a:t>
            </a:r>
            <a:r>
              <a:rPr lang="en-US" sz="3800" b="1" dirty="0" err="1">
                <a:solidFill>
                  <a:srgbClr val="FFFFFF"/>
                </a:solidFill>
                <a:latin typeface="Arimo Bold"/>
                <a:ea typeface="Arimo Bold"/>
                <a:cs typeface="Arimo Bold"/>
                <a:sym typeface="Arimo Bold"/>
              </a:rPr>
              <a:t>pubbliche</a:t>
            </a:r>
            <a:endParaRPr lang="en-US" sz="3800" b="1" dirty="0">
              <a:solidFill>
                <a:srgbClr val="FFFFFF"/>
              </a:solidFill>
              <a:latin typeface="Arimo Bold"/>
              <a:ea typeface="Arimo Bold"/>
              <a:cs typeface="Arimo Bold"/>
              <a:sym typeface="Arimo Bold"/>
            </a:endParaRPr>
          </a:p>
        </p:txBody>
      </p:sp>
      <p:sp>
        <p:nvSpPr>
          <p:cNvPr id="6" name="TextBox 6"/>
          <p:cNvSpPr txBox="1"/>
          <p:nvPr/>
        </p:nvSpPr>
        <p:spPr>
          <a:xfrm>
            <a:off x="11826982" y="4585721"/>
            <a:ext cx="5979619" cy="1654299"/>
          </a:xfrm>
          <a:prstGeom prst="rect">
            <a:avLst/>
          </a:prstGeom>
        </p:spPr>
        <p:txBody>
          <a:bodyPr wrap="square" lIns="0" tIns="0" rIns="0" bIns="0" rtlCol="0" anchor="t">
            <a:spAutoFit/>
          </a:bodyPr>
          <a:lstStyle/>
          <a:p>
            <a:pPr algn="ctr">
              <a:lnSpc>
                <a:spcPts val="4320"/>
              </a:lnSpc>
            </a:pPr>
            <a:r>
              <a:rPr lang="it-IT" sz="3600" b="1" dirty="0">
                <a:solidFill>
                  <a:srgbClr val="FFFFFF"/>
                </a:solidFill>
                <a:latin typeface="Arimo Bold"/>
                <a:ea typeface="Arimo Bold"/>
                <a:cs typeface="Arimo Bold"/>
                <a:sym typeface="Arimo Bold"/>
              </a:rPr>
              <a:t>Volontariato e coinvolgimento nella comunità</a:t>
            </a:r>
            <a:endParaRPr lang="en-US" sz="3600" b="1" dirty="0">
              <a:solidFill>
                <a:srgbClr val="FFFFFF"/>
              </a:solidFill>
              <a:latin typeface="Arimo Bold"/>
              <a:ea typeface="Arimo Bold"/>
              <a:cs typeface="Arimo Bold"/>
              <a:sym typeface="Arimo Bold"/>
            </a:endParaRPr>
          </a:p>
        </p:txBody>
      </p:sp>
      <p:sp>
        <p:nvSpPr>
          <p:cNvPr id="7" name="AutoShape 7"/>
          <p:cNvSpPr/>
          <p:nvPr/>
        </p:nvSpPr>
        <p:spPr>
          <a:xfrm flipH="1">
            <a:off x="4072147" y="3459296"/>
            <a:ext cx="5074168" cy="1353509"/>
          </a:xfrm>
          <a:prstGeom prst="line">
            <a:avLst/>
          </a:prstGeom>
          <a:ln w="19050" cap="rnd">
            <a:solidFill>
              <a:srgbClr val="FFFFFF"/>
            </a:solidFill>
            <a:prstDash val="solid"/>
            <a:headEnd type="none" w="sm" len="sm"/>
            <a:tailEnd type="diamond" w="lg" len="lg"/>
          </a:ln>
        </p:spPr>
        <p:txBody>
          <a:bodyPr/>
          <a:lstStyle/>
          <a:p>
            <a:endParaRPr lang="es-ES"/>
          </a:p>
        </p:txBody>
      </p:sp>
      <p:sp>
        <p:nvSpPr>
          <p:cNvPr id="8" name="AutoShape 8"/>
          <p:cNvSpPr/>
          <p:nvPr/>
        </p:nvSpPr>
        <p:spPr>
          <a:xfrm>
            <a:off x="9146656" y="3450170"/>
            <a:ext cx="5651127" cy="1438825"/>
          </a:xfrm>
          <a:prstGeom prst="line">
            <a:avLst/>
          </a:prstGeom>
          <a:ln w="19050" cap="rnd">
            <a:solidFill>
              <a:srgbClr val="FFFFFF"/>
            </a:solidFill>
            <a:prstDash val="solid"/>
            <a:headEnd type="none" w="sm" len="sm"/>
            <a:tailEnd type="diamond" w="lg" len="lg"/>
          </a:ln>
        </p:spPr>
        <p:txBody>
          <a:bodyPr/>
          <a:lstStyle/>
          <a:p>
            <a:endParaRPr lang="es-ES"/>
          </a:p>
        </p:txBody>
      </p:sp>
      <p:sp>
        <p:nvSpPr>
          <p:cNvPr id="9" name="AutoShape 9"/>
          <p:cNvSpPr/>
          <p:nvPr/>
        </p:nvSpPr>
        <p:spPr>
          <a:xfrm flipH="1">
            <a:off x="9146065" y="3459296"/>
            <a:ext cx="250" cy="1372550"/>
          </a:xfrm>
          <a:prstGeom prst="line">
            <a:avLst/>
          </a:prstGeom>
          <a:ln w="19050" cap="rnd">
            <a:solidFill>
              <a:srgbClr val="FFFFFF"/>
            </a:solidFill>
            <a:prstDash val="solid"/>
            <a:headEnd type="none" w="sm" len="sm"/>
            <a:tailEnd type="diamond" w="lg" len="lg"/>
          </a:ln>
        </p:spPr>
        <p:txBody>
          <a:bodyPr/>
          <a:lstStyle/>
          <a:p>
            <a:endParaRPr lang="es-ES"/>
          </a:p>
        </p:txBody>
      </p:sp>
      <p:sp>
        <p:nvSpPr>
          <p:cNvPr id="10" name="Freeform 10"/>
          <p:cNvSpPr/>
          <p:nvPr/>
        </p:nvSpPr>
        <p:spPr>
          <a:xfrm>
            <a:off x="5489056" y="2131769"/>
            <a:ext cx="7315200" cy="1216152"/>
          </a:xfrm>
          <a:custGeom>
            <a:avLst/>
            <a:gdLst/>
            <a:ahLst/>
            <a:cxnLst/>
            <a:rect l="l" t="t" r="r" b="b"/>
            <a:pathLst>
              <a:path w="7315200" h="1216152">
                <a:moveTo>
                  <a:pt x="0" y="0"/>
                </a:moveTo>
                <a:lnTo>
                  <a:pt x="7315200" y="0"/>
                </a:lnTo>
                <a:lnTo>
                  <a:pt x="7315200" y="1216152"/>
                </a:lnTo>
                <a:lnTo>
                  <a:pt x="0" y="12161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11" name="TextBox 11"/>
          <p:cNvSpPr txBox="1"/>
          <p:nvPr/>
        </p:nvSpPr>
        <p:spPr>
          <a:xfrm>
            <a:off x="1480434" y="695725"/>
            <a:ext cx="15225150" cy="1095375"/>
          </a:xfrm>
          <a:prstGeom prst="rect">
            <a:avLst/>
          </a:prstGeom>
        </p:spPr>
        <p:txBody>
          <a:bodyPr lIns="0" tIns="0" rIns="0" bIns="0" rtlCol="0" anchor="t">
            <a:spAutoFit/>
          </a:bodyPr>
          <a:lstStyle/>
          <a:p>
            <a:pPr algn="l">
              <a:lnSpc>
                <a:spcPts val="8400"/>
              </a:lnSpc>
            </a:pPr>
            <a:r>
              <a:rPr lang="en-US" sz="7000" b="1" dirty="0" err="1">
                <a:solidFill>
                  <a:srgbClr val="FFFFFF"/>
                </a:solidFill>
                <a:latin typeface="Arimo Bold"/>
                <a:ea typeface="Arimo Bold"/>
                <a:cs typeface="Arimo Bold"/>
                <a:sym typeface="Arimo Bold"/>
              </a:rPr>
              <a:t>Impegno</a:t>
            </a:r>
            <a:r>
              <a:rPr lang="en-US" sz="7000" b="1" dirty="0">
                <a:solidFill>
                  <a:srgbClr val="FFFFFF"/>
                </a:solidFill>
                <a:latin typeface="Arimo Bold"/>
                <a:ea typeface="Arimo Bold"/>
                <a:cs typeface="Arimo Bold"/>
                <a:sym typeface="Arimo Bold"/>
              </a:rPr>
              <a:t> e </a:t>
            </a:r>
            <a:r>
              <a:rPr lang="en-US" sz="7000" b="1" dirty="0" err="1">
                <a:solidFill>
                  <a:srgbClr val="FFFFFF"/>
                </a:solidFill>
                <a:latin typeface="Arimo Bold"/>
                <a:ea typeface="Arimo Bold"/>
                <a:cs typeface="Arimo Bold"/>
                <a:sym typeface="Arimo Bold"/>
              </a:rPr>
              <a:t>partecipazione</a:t>
            </a:r>
            <a:r>
              <a:rPr lang="en-US" sz="7000" b="1" dirty="0">
                <a:solidFill>
                  <a:srgbClr val="FFFFFF"/>
                </a:solidFill>
                <a:latin typeface="Arimo Bold"/>
                <a:ea typeface="Arimo Bold"/>
                <a:cs typeface="Arimo Bold"/>
                <a:sym typeface="Arimo Bold"/>
              </a:rPr>
              <a:t> </a:t>
            </a:r>
            <a:r>
              <a:rPr lang="en-US" sz="7000" b="1" dirty="0" err="1">
                <a:solidFill>
                  <a:srgbClr val="FFFFFF"/>
                </a:solidFill>
                <a:latin typeface="Arimo Bold"/>
                <a:ea typeface="Arimo Bold"/>
                <a:cs typeface="Arimo Bold"/>
                <a:sym typeface="Arimo Bold"/>
              </a:rPr>
              <a:t>civica</a:t>
            </a:r>
            <a:endParaRPr lang="en-US" sz="7000" b="1" dirty="0">
              <a:solidFill>
                <a:srgbClr val="FFFFFF"/>
              </a:solidFill>
              <a:latin typeface="Arimo Bold"/>
              <a:ea typeface="Arimo Bold"/>
              <a:cs typeface="Arimo Bold"/>
              <a:sym typeface="Arimo Bold"/>
            </a:endParaRPr>
          </a:p>
        </p:txBody>
      </p:sp>
      <p:sp>
        <p:nvSpPr>
          <p:cNvPr id="12" name="TextBox 12"/>
          <p:cNvSpPr txBox="1"/>
          <p:nvPr/>
        </p:nvSpPr>
        <p:spPr>
          <a:xfrm>
            <a:off x="304800" y="6212971"/>
            <a:ext cx="6301713" cy="3924151"/>
          </a:xfrm>
          <a:prstGeom prst="rect">
            <a:avLst/>
          </a:prstGeom>
        </p:spPr>
        <p:txBody>
          <a:bodyPr wrap="square" lIns="0" tIns="0" rIns="0" bIns="0" rtlCol="0" anchor="t">
            <a:spAutoFit/>
          </a:bodyPr>
          <a:lstStyle/>
          <a:p>
            <a:pPr algn="just">
              <a:lnSpc>
                <a:spcPts val="3359"/>
              </a:lnSpc>
            </a:pPr>
            <a:r>
              <a:rPr lang="it-IT" sz="2799" dirty="0">
                <a:solidFill>
                  <a:srgbClr val="FFFFFF"/>
                </a:solidFill>
                <a:latin typeface="Abhaya Libre"/>
                <a:ea typeface="Abhaya Libre"/>
                <a:cs typeface="Abhaya Libre"/>
                <a:sym typeface="Abhaya Libre"/>
              </a:rPr>
              <a:t>Una piattaforma in cui i cittadini dell'UE possono proporre nuove leggi. Con il sostegno di un milione di firme, la proposta deve essere presa in considerazione dalla Commissione europea. Gli adulti possono guidare i minori a capire come funzionano le iniziative civiche e come possono essere coinvolti nella definizione delle politiche dell'UE.</a:t>
            </a:r>
            <a:endParaRPr lang="en-US" sz="2799" dirty="0">
              <a:solidFill>
                <a:srgbClr val="FFFFFF"/>
              </a:solidFill>
              <a:latin typeface="Abhaya Libre"/>
              <a:ea typeface="Abhaya Libre"/>
              <a:cs typeface="Abhaya Libre"/>
              <a:sym typeface="Abhaya Libre"/>
            </a:endParaRPr>
          </a:p>
        </p:txBody>
      </p:sp>
      <p:sp>
        <p:nvSpPr>
          <p:cNvPr id="13" name="TextBox 13"/>
          <p:cNvSpPr txBox="1"/>
          <p:nvPr/>
        </p:nvSpPr>
        <p:spPr>
          <a:xfrm>
            <a:off x="7113490" y="6212971"/>
            <a:ext cx="4624111" cy="3052118"/>
          </a:xfrm>
          <a:prstGeom prst="rect">
            <a:avLst/>
          </a:prstGeom>
        </p:spPr>
        <p:txBody>
          <a:bodyPr lIns="0" tIns="0" rIns="0" bIns="0" rtlCol="0" anchor="t">
            <a:spAutoFit/>
          </a:bodyPr>
          <a:lstStyle/>
          <a:p>
            <a:pPr algn="just">
              <a:lnSpc>
                <a:spcPts val="3359"/>
              </a:lnSpc>
            </a:pPr>
            <a:r>
              <a:rPr lang="it-IT" sz="2799" dirty="0">
                <a:solidFill>
                  <a:srgbClr val="FFFFFF"/>
                </a:solidFill>
                <a:latin typeface="Abhaya Libre"/>
                <a:ea typeface="Abhaya Libre"/>
                <a:cs typeface="Abhaya Libre"/>
                <a:sym typeface="Abhaya Libre"/>
              </a:rPr>
              <a:t>L'UE organizza spesso consultazioni pubbliche sulle principali politiche, invitando i cittadini a fornire un feedback. Si tratta di un'opportunità per esprimere preoccupazioni o sostegno a varie iniziative.</a:t>
            </a:r>
            <a:endParaRPr lang="en-US" sz="2799" dirty="0">
              <a:solidFill>
                <a:srgbClr val="FFFFFF"/>
              </a:solidFill>
              <a:latin typeface="Abhaya Libre"/>
              <a:ea typeface="Abhaya Libre"/>
              <a:cs typeface="Abhaya Libre"/>
              <a:sym typeface="Abhaya Libre"/>
            </a:endParaRPr>
          </a:p>
        </p:txBody>
      </p:sp>
      <p:sp>
        <p:nvSpPr>
          <p:cNvPr id="14" name="TextBox 14"/>
          <p:cNvSpPr txBox="1"/>
          <p:nvPr/>
        </p:nvSpPr>
        <p:spPr>
          <a:xfrm>
            <a:off x="12372428" y="6212971"/>
            <a:ext cx="5112561" cy="2616101"/>
          </a:xfrm>
          <a:prstGeom prst="rect">
            <a:avLst/>
          </a:prstGeom>
        </p:spPr>
        <p:txBody>
          <a:bodyPr lIns="0" tIns="0" rIns="0" bIns="0" rtlCol="0" anchor="t">
            <a:spAutoFit/>
          </a:bodyPr>
          <a:lstStyle/>
          <a:p>
            <a:pPr algn="just">
              <a:lnSpc>
                <a:spcPts val="3359"/>
              </a:lnSpc>
            </a:pPr>
            <a:r>
              <a:rPr lang="it-IT" sz="2799" dirty="0">
                <a:solidFill>
                  <a:srgbClr val="FFFFFF"/>
                </a:solidFill>
                <a:latin typeface="Abhaya Libre"/>
                <a:ea typeface="Abhaya Libre"/>
                <a:cs typeface="Abhaya Libre"/>
                <a:sym typeface="Abhaya Libre"/>
              </a:rPr>
              <a:t>Sia gli adulti che i minori possono impegnarsi in attività di solidarietà attraverso iniziative come il Corpo europeo di solidarietà, che offre l'opportunità di contribuire a progetti comunitari in tutta l'UE.</a:t>
            </a:r>
            <a:endParaRPr lang="en-US" sz="2799" dirty="0">
              <a:solidFill>
                <a:srgbClr val="FFFFFF"/>
              </a:solidFill>
              <a:latin typeface="Abhaya Libre"/>
              <a:ea typeface="Abhaya Libre"/>
              <a:cs typeface="Abhaya Libre"/>
              <a:sym typeface="Abhaya Libre"/>
            </a:endParaRPr>
          </a:p>
        </p:txBody>
      </p:sp>
      <p:sp>
        <p:nvSpPr>
          <p:cNvPr id="15" name="TextBox 15"/>
          <p:cNvSpPr txBox="1"/>
          <p:nvPr/>
        </p:nvSpPr>
        <p:spPr>
          <a:xfrm>
            <a:off x="5057228" y="2425520"/>
            <a:ext cx="8071561" cy="565924"/>
          </a:xfrm>
          <a:prstGeom prst="rect">
            <a:avLst/>
          </a:prstGeom>
        </p:spPr>
        <p:txBody>
          <a:bodyPr lIns="0" tIns="0" rIns="0" bIns="0" rtlCol="0" anchor="t">
            <a:spAutoFit/>
          </a:bodyPr>
          <a:lstStyle/>
          <a:p>
            <a:pPr algn="ctr">
              <a:lnSpc>
                <a:spcPts val="4680"/>
              </a:lnSpc>
            </a:pPr>
            <a:r>
              <a:rPr lang="en-US" sz="3900" b="1" dirty="0">
                <a:solidFill>
                  <a:srgbClr val="080A78"/>
                </a:solidFill>
                <a:latin typeface="Arimo Bold"/>
                <a:ea typeface="Arimo Bold"/>
                <a:cs typeface="Arimo Bold"/>
                <a:sym typeface="Arimo Bold"/>
              </a:rPr>
              <a:t>Modi per </a:t>
            </a:r>
            <a:r>
              <a:rPr lang="en-US" sz="3900" b="1" dirty="0" err="1">
                <a:solidFill>
                  <a:srgbClr val="080A78"/>
                </a:solidFill>
                <a:latin typeface="Arimo Bold"/>
                <a:ea typeface="Arimo Bold"/>
                <a:cs typeface="Arimo Bold"/>
                <a:sym typeface="Arimo Bold"/>
              </a:rPr>
              <a:t>impegnarsi</a:t>
            </a:r>
            <a:r>
              <a:rPr lang="en-US" sz="3900" b="1" dirty="0">
                <a:solidFill>
                  <a:srgbClr val="080A78"/>
                </a:solidFill>
                <a:latin typeface="Arimo Bold"/>
                <a:ea typeface="Arimo Bold"/>
                <a:cs typeface="Arimo Bold"/>
                <a:sym typeface="Arimo Bold"/>
              </a:rPr>
              <a:t> </a:t>
            </a:r>
            <a:r>
              <a:rPr lang="en-US" sz="3900" b="1" dirty="0" err="1">
                <a:solidFill>
                  <a:srgbClr val="080A78"/>
                </a:solidFill>
                <a:latin typeface="Arimo Bold"/>
                <a:ea typeface="Arimo Bold"/>
                <a:cs typeface="Arimo Bold"/>
                <a:sym typeface="Arimo Bold"/>
              </a:rPr>
              <a:t>nell'UE</a:t>
            </a:r>
            <a:endParaRPr lang="en-US" sz="3900" b="1" dirty="0">
              <a:solidFill>
                <a:srgbClr val="080A78"/>
              </a:solidFill>
              <a:latin typeface="Arimo Bold"/>
              <a:ea typeface="Arimo Bold"/>
              <a:cs typeface="Arimo Bold"/>
              <a:sym typeface="Arimo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708604" y="6067966"/>
            <a:ext cx="4191802" cy="3940351"/>
          </a:xfrm>
          <a:custGeom>
            <a:avLst/>
            <a:gdLst/>
            <a:ahLst/>
            <a:cxnLst/>
            <a:rect l="l" t="t" r="r" b="b"/>
            <a:pathLst>
              <a:path w="4191802" h="3940351">
                <a:moveTo>
                  <a:pt x="0" y="0"/>
                </a:moveTo>
                <a:lnTo>
                  <a:pt x="4191802" y="0"/>
                </a:lnTo>
                <a:lnTo>
                  <a:pt x="4191802" y="3940351"/>
                </a:lnTo>
                <a:lnTo>
                  <a:pt x="0" y="39403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028700" y="3086100"/>
            <a:ext cx="6304823" cy="3477427"/>
            <a:chOff x="0" y="0"/>
            <a:chExt cx="8406430" cy="4636570"/>
          </a:xfrm>
        </p:grpSpPr>
        <p:sp>
          <p:nvSpPr>
            <p:cNvPr id="5" name="Freeform 5"/>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6">
                <a:extLst>
                  <a:ext uri="{96DAC541-7B7A-43D3-8B79-37D633B846F1}">
                    <asvg:svgBlip xmlns:asvg="http://schemas.microsoft.com/office/drawing/2016/SVG/main" r:embed="rId7"/>
                  </a:ext>
                </a:extLst>
              </a:blip>
              <a:stretch>
                <a:fillRect t="-1095" b="-1095"/>
              </a:stretch>
            </a:blipFill>
          </p:spPr>
          <p:txBody>
            <a:bodyPr/>
            <a:lstStyle/>
            <a:p>
              <a:endParaRPr lang="es-ES"/>
            </a:p>
          </p:txBody>
        </p:sp>
        <p:sp>
          <p:nvSpPr>
            <p:cNvPr id="6" name="TextBox 6"/>
            <p:cNvSpPr txBox="1"/>
            <p:nvPr/>
          </p:nvSpPr>
          <p:spPr>
            <a:xfrm>
              <a:off x="0" y="1375310"/>
              <a:ext cx="8406430" cy="1846660"/>
            </a:xfrm>
            <a:prstGeom prst="rect">
              <a:avLst/>
            </a:prstGeom>
          </p:spPr>
          <p:txBody>
            <a:bodyPr lIns="0" tIns="0" rIns="0" bIns="0" rtlCol="0" anchor="t">
              <a:spAutoFit/>
            </a:bodyPr>
            <a:lstStyle/>
            <a:p>
              <a:pPr algn="ctr">
                <a:lnSpc>
                  <a:spcPts val="5400"/>
                </a:lnSpc>
                <a:spcBef>
                  <a:spcPct val="0"/>
                </a:spcBef>
              </a:pPr>
              <a:r>
                <a:rPr lang="en-US" sz="4500" b="1" dirty="0">
                  <a:solidFill>
                    <a:srgbClr val="FFFFFF"/>
                  </a:solidFill>
                  <a:latin typeface="Arimo Bold"/>
                  <a:ea typeface="Arimo Bold"/>
                  <a:cs typeface="Arimo Bold"/>
                  <a:sym typeface="Arimo Bold"/>
                </a:rPr>
                <a:t>Mentoring e </a:t>
              </a:r>
              <a:r>
                <a:rPr lang="en-US" sz="4500" b="1" dirty="0" err="1">
                  <a:solidFill>
                    <a:srgbClr val="FFFFFF"/>
                  </a:solidFill>
                  <a:latin typeface="Arimo Bold"/>
                  <a:ea typeface="Arimo Bold"/>
                  <a:cs typeface="Arimo Bold"/>
                  <a:sym typeface="Arimo Bold"/>
                </a:rPr>
                <a:t>guida</a:t>
              </a:r>
              <a:r>
                <a:rPr lang="en-US" sz="4500" b="1" dirty="0">
                  <a:solidFill>
                    <a:srgbClr val="FFFFFF"/>
                  </a:solidFill>
                  <a:latin typeface="Arimo Bold"/>
                  <a:ea typeface="Arimo Bold"/>
                  <a:cs typeface="Arimo Bold"/>
                  <a:sym typeface="Arimo Bold"/>
                </a:rPr>
                <a:t> </a:t>
              </a:r>
              <a:r>
                <a:rPr lang="en-US" sz="4500" b="1" dirty="0" err="1">
                  <a:solidFill>
                    <a:srgbClr val="FFFFFF"/>
                  </a:solidFill>
                  <a:latin typeface="Arimo Bold"/>
                  <a:ea typeface="Arimo Bold"/>
                  <a:cs typeface="Arimo Bold"/>
                  <a:sym typeface="Arimo Bold"/>
                </a:rPr>
                <a:t>dei</a:t>
              </a:r>
              <a:r>
                <a:rPr lang="en-US" sz="4500" b="1" dirty="0">
                  <a:solidFill>
                    <a:srgbClr val="FFFFFF"/>
                  </a:solidFill>
                  <a:latin typeface="Arimo Bold"/>
                  <a:ea typeface="Arimo Bold"/>
                  <a:cs typeface="Arimo Bold"/>
                  <a:sym typeface="Arimo Bold"/>
                </a:rPr>
                <a:t> </a:t>
              </a:r>
              <a:r>
                <a:rPr lang="en-US" sz="4500" b="1" dirty="0" err="1">
                  <a:solidFill>
                    <a:srgbClr val="FFFFFF"/>
                  </a:solidFill>
                  <a:latin typeface="Arimo Bold"/>
                  <a:ea typeface="Arimo Bold"/>
                  <a:cs typeface="Arimo Bold"/>
                  <a:sym typeface="Arimo Bold"/>
                </a:rPr>
                <a:t>minori</a:t>
              </a:r>
              <a:endParaRPr lang="en-US" sz="4500" b="1" dirty="0">
                <a:solidFill>
                  <a:srgbClr val="FFFFFF"/>
                </a:solidFill>
                <a:latin typeface="Arimo Bold"/>
                <a:ea typeface="Arimo Bold"/>
                <a:cs typeface="Arimo Bold"/>
                <a:sym typeface="Arimo Bold"/>
              </a:endParaRPr>
            </a:p>
          </p:txBody>
        </p:sp>
      </p:grpSp>
      <p:grpSp>
        <p:nvGrpSpPr>
          <p:cNvPr id="7" name="Group 7"/>
          <p:cNvGrpSpPr/>
          <p:nvPr/>
        </p:nvGrpSpPr>
        <p:grpSpPr>
          <a:xfrm>
            <a:off x="6306331" y="4862914"/>
            <a:ext cx="6304823" cy="3477427"/>
            <a:chOff x="0" y="0"/>
            <a:chExt cx="8406430" cy="4636570"/>
          </a:xfrm>
        </p:grpSpPr>
        <p:sp>
          <p:nvSpPr>
            <p:cNvPr id="8" name="Freeform 8"/>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8">
                <a:extLst>
                  <a:ext uri="{96DAC541-7B7A-43D3-8B79-37D633B846F1}">
                    <asvg:svgBlip xmlns:asvg="http://schemas.microsoft.com/office/drawing/2016/SVG/main" r:embed="rId9"/>
                  </a:ext>
                </a:extLst>
              </a:blip>
              <a:stretch>
                <a:fillRect t="-1095" b="-1095"/>
              </a:stretch>
            </a:blipFill>
          </p:spPr>
          <p:txBody>
            <a:bodyPr/>
            <a:lstStyle/>
            <a:p>
              <a:endParaRPr lang="es-ES"/>
            </a:p>
          </p:txBody>
        </p:sp>
        <p:sp>
          <p:nvSpPr>
            <p:cNvPr id="9" name="TextBox 9"/>
            <p:cNvSpPr txBox="1"/>
            <p:nvPr/>
          </p:nvSpPr>
          <p:spPr>
            <a:xfrm>
              <a:off x="424383" y="1375310"/>
              <a:ext cx="7557664" cy="1857375"/>
            </a:xfrm>
            <a:prstGeom prst="rect">
              <a:avLst/>
            </a:prstGeom>
          </p:spPr>
          <p:txBody>
            <a:bodyPr lIns="0" tIns="0" rIns="0" bIns="0" rtlCol="0" anchor="t">
              <a:spAutoFit/>
            </a:bodyPr>
            <a:lstStyle/>
            <a:p>
              <a:pPr algn="ctr">
                <a:lnSpc>
                  <a:spcPts val="5400"/>
                </a:lnSpc>
                <a:spcBef>
                  <a:spcPct val="0"/>
                </a:spcBef>
              </a:pPr>
              <a:r>
                <a:rPr lang="it-IT" sz="4500" b="1" dirty="0">
                  <a:solidFill>
                    <a:srgbClr val="FFFFFF"/>
                  </a:solidFill>
                  <a:latin typeface="Arimo Bold"/>
                  <a:ea typeface="Arimo Bold"/>
                  <a:cs typeface="Arimo Bold"/>
                  <a:sym typeface="Arimo Bold"/>
                </a:rPr>
                <a:t>Risorse educative per i giovani</a:t>
              </a:r>
              <a:endParaRPr lang="en-US" sz="4500" b="1" dirty="0">
                <a:solidFill>
                  <a:srgbClr val="FFFFFF"/>
                </a:solidFill>
                <a:latin typeface="Arimo Bold"/>
                <a:ea typeface="Arimo Bold"/>
                <a:cs typeface="Arimo Bold"/>
                <a:sym typeface="Arimo Bold"/>
              </a:endParaRPr>
            </a:p>
          </p:txBody>
        </p:sp>
      </p:grpSp>
      <p:grpSp>
        <p:nvGrpSpPr>
          <p:cNvPr id="10" name="Group 10"/>
          <p:cNvGrpSpPr/>
          <p:nvPr/>
        </p:nvGrpSpPr>
        <p:grpSpPr>
          <a:xfrm>
            <a:off x="11504780" y="6733373"/>
            <a:ext cx="6304823" cy="3477427"/>
            <a:chOff x="0" y="0"/>
            <a:chExt cx="8406430" cy="4636570"/>
          </a:xfrm>
        </p:grpSpPr>
        <p:sp>
          <p:nvSpPr>
            <p:cNvPr id="11" name="Freeform 11"/>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10">
                <a:extLst>
                  <a:ext uri="{96DAC541-7B7A-43D3-8B79-37D633B846F1}">
                    <asvg:svgBlip xmlns:asvg="http://schemas.microsoft.com/office/drawing/2016/SVG/main" r:embed="rId11"/>
                  </a:ext>
                </a:extLst>
              </a:blip>
              <a:stretch>
                <a:fillRect t="-1095" b="-1095"/>
              </a:stretch>
            </a:blipFill>
          </p:spPr>
          <p:txBody>
            <a:bodyPr/>
            <a:lstStyle/>
            <a:p>
              <a:endParaRPr lang="es-ES"/>
            </a:p>
          </p:txBody>
        </p:sp>
        <p:sp>
          <p:nvSpPr>
            <p:cNvPr id="12" name="TextBox 12"/>
            <p:cNvSpPr txBox="1"/>
            <p:nvPr/>
          </p:nvSpPr>
          <p:spPr>
            <a:xfrm>
              <a:off x="585284" y="1407595"/>
              <a:ext cx="7821146" cy="1857375"/>
            </a:xfrm>
            <a:prstGeom prst="rect">
              <a:avLst/>
            </a:prstGeom>
          </p:spPr>
          <p:txBody>
            <a:bodyPr lIns="0" tIns="0" rIns="0" bIns="0" rtlCol="0" anchor="t">
              <a:spAutoFit/>
            </a:bodyPr>
            <a:lstStyle/>
            <a:p>
              <a:pPr algn="ctr">
                <a:lnSpc>
                  <a:spcPts val="5400"/>
                </a:lnSpc>
                <a:spcBef>
                  <a:spcPct val="0"/>
                </a:spcBef>
              </a:pPr>
              <a:r>
                <a:rPr lang="it-IT" sz="4500" b="1" dirty="0">
                  <a:solidFill>
                    <a:srgbClr val="FFFFFF"/>
                  </a:solidFill>
                  <a:latin typeface="Arimo Bold"/>
                  <a:ea typeface="Arimo Bold"/>
                  <a:cs typeface="Arimo Bold"/>
                  <a:sym typeface="Arimo Bold"/>
                </a:rPr>
                <a:t>Costruire una cultura della solidarietà</a:t>
              </a:r>
              <a:endParaRPr lang="en-US" sz="4500" b="1" dirty="0">
                <a:solidFill>
                  <a:srgbClr val="FFFFFF"/>
                </a:solidFill>
                <a:latin typeface="Arimo Bold"/>
                <a:ea typeface="Arimo Bold"/>
                <a:cs typeface="Arimo Bold"/>
                <a:sym typeface="Arimo Bold"/>
              </a:endParaRPr>
            </a:p>
          </p:txBody>
        </p:sp>
      </p:grpSp>
      <p:sp>
        <p:nvSpPr>
          <p:cNvPr id="13" name="Freeform 13"/>
          <p:cNvSpPr/>
          <p:nvPr/>
        </p:nvSpPr>
        <p:spPr>
          <a:xfrm>
            <a:off x="13288518" y="2805514"/>
            <a:ext cx="3970782" cy="4114800"/>
          </a:xfrm>
          <a:custGeom>
            <a:avLst/>
            <a:gdLst/>
            <a:ahLst/>
            <a:cxnLst/>
            <a:rect l="l" t="t" r="r" b="b"/>
            <a:pathLst>
              <a:path w="3970782" h="4114800">
                <a:moveTo>
                  <a:pt x="0" y="0"/>
                </a:moveTo>
                <a:lnTo>
                  <a:pt x="3970782" y="0"/>
                </a:lnTo>
                <a:lnTo>
                  <a:pt x="3970782" y="4114800"/>
                </a:lnTo>
                <a:lnTo>
                  <a:pt x="0" y="4114800"/>
                </a:lnTo>
                <a:lnTo>
                  <a:pt x="0" y="0"/>
                </a:lnTo>
                <a:close/>
              </a:path>
            </a:pathLst>
          </a:custGeom>
          <a:blipFill>
            <a:blip r:embed="rId12">
              <a:alphaModFix amt="44999"/>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14" name="TextBox 14"/>
          <p:cNvSpPr txBox="1"/>
          <p:nvPr/>
        </p:nvSpPr>
        <p:spPr>
          <a:xfrm>
            <a:off x="1531425" y="943375"/>
            <a:ext cx="15225150" cy="1714500"/>
          </a:xfrm>
          <a:prstGeom prst="rect">
            <a:avLst/>
          </a:prstGeom>
        </p:spPr>
        <p:txBody>
          <a:bodyPr lIns="0" tIns="0" rIns="0" bIns="0" rtlCol="0" anchor="t">
            <a:spAutoFit/>
          </a:bodyPr>
          <a:lstStyle/>
          <a:p>
            <a:pPr algn="l">
              <a:lnSpc>
                <a:spcPts val="6600"/>
              </a:lnSpc>
            </a:pPr>
            <a:r>
              <a:rPr lang="it-IT" sz="5500" b="1" dirty="0">
                <a:solidFill>
                  <a:srgbClr val="FFFFFF"/>
                </a:solidFill>
                <a:latin typeface="Arimo Bold"/>
                <a:ea typeface="Arimo Bold"/>
                <a:cs typeface="Arimo Bold"/>
                <a:sym typeface="Arimo Bold"/>
              </a:rPr>
              <a:t>Sostenere i minori nella comprensione e nel coinvolgimento nelle questioni dell'UE</a:t>
            </a:r>
            <a:endParaRPr lang="en-US" sz="5500" b="1" dirty="0">
              <a:solidFill>
                <a:srgbClr val="FFFFFF"/>
              </a:solidFill>
              <a:latin typeface="Arimo Bold"/>
              <a:ea typeface="Arimo Bold"/>
              <a:cs typeface="Arimo Bold"/>
              <a:sym typeface="Arimo 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3393124" y="-1099968"/>
            <a:ext cx="7743461" cy="7490886"/>
          </a:xfrm>
          <a:custGeom>
            <a:avLst/>
            <a:gdLst/>
            <a:ahLst/>
            <a:cxnLst/>
            <a:rect l="l" t="t" r="r" b="b"/>
            <a:pathLst>
              <a:path w="7743461" h="7490886">
                <a:moveTo>
                  <a:pt x="0" y="0"/>
                </a:moveTo>
                <a:lnTo>
                  <a:pt x="7743462" y="0"/>
                </a:lnTo>
                <a:lnTo>
                  <a:pt x="7743462" y="7490886"/>
                </a:lnTo>
                <a:lnTo>
                  <a:pt x="0" y="7490886"/>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459646" y="571387"/>
            <a:ext cx="8799654" cy="1838325"/>
          </a:xfrm>
          <a:prstGeom prst="rect">
            <a:avLst/>
          </a:prstGeom>
        </p:spPr>
        <p:txBody>
          <a:bodyPr lIns="0" tIns="0" rIns="0" bIns="0" rtlCol="0" anchor="t">
            <a:spAutoFit/>
          </a:bodyPr>
          <a:lstStyle/>
          <a:p>
            <a:pPr algn="l">
              <a:lnSpc>
                <a:spcPts val="3600"/>
              </a:lnSpc>
            </a:pPr>
            <a:r>
              <a:rPr lang="en-US" sz="3000" b="1" dirty="0">
                <a:solidFill>
                  <a:srgbClr val="E3DE1C"/>
                </a:solidFill>
                <a:latin typeface="Abhaya Libre Bold"/>
                <a:ea typeface="Abhaya Libre Bold"/>
                <a:cs typeface="Abhaya Libre Bold"/>
                <a:sym typeface="Abhaya Libre Bold"/>
              </a:rPr>
              <a:t>Mentoring Europe:</a:t>
            </a:r>
            <a:r>
              <a:rPr lang="en-US" sz="3000" b="1" dirty="0">
                <a:solidFill>
                  <a:srgbClr val="FFFFFF"/>
                </a:solidFill>
                <a:latin typeface="Abhaya Libre Bold"/>
                <a:ea typeface="Abhaya Libre Bold"/>
                <a:cs typeface="Abhaya Libre Bold"/>
                <a:sym typeface="Abhaya Libre Bold"/>
              </a:rPr>
              <a:t> </a:t>
            </a:r>
          </a:p>
          <a:p>
            <a:pPr algn="l">
              <a:lnSpc>
                <a:spcPts val="3600"/>
              </a:lnSpc>
            </a:pPr>
            <a:r>
              <a:rPr lang="it-IT" sz="3000" dirty="0">
                <a:solidFill>
                  <a:srgbClr val="FFFFFF"/>
                </a:solidFill>
                <a:latin typeface="Abhaya Libre"/>
                <a:ea typeface="Abhaya Libre"/>
                <a:cs typeface="Abhaya Libre"/>
                <a:sym typeface="Abhaya Libre"/>
              </a:rPr>
              <a:t>Offre linee guida, strumenti e risorse per pratiche di mentoring efficaci e personalizzate per i giovani mentori.</a:t>
            </a:r>
            <a:r>
              <a:rPr lang="en-US" sz="3000" dirty="0">
                <a:solidFill>
                  <a:srgbClr val="FFFFFF"/>
                </a:solidFill>
                <a:latin typeface="Abhaya Libre"/>
                <a:ea typeface="Abhaya Libre"/>
                <a:cs typeface="Abhaya Libre"/>
                <a:sym typeface="Abhaya Libre"/>
              </a:rPr>
              <a:t>. (</a:t>
            </a:r>
            <a:r>
              <a:rPr lang="en-US" sz="3000" u="sng" dirty="0">
                <a:solidFill>
                  <a:srgbClr val="FFFFFF"/>
                </a:solidFill>
                <a:latin typeface="Abhaya Libre"/>
                <a:ea typeface="Abhaya Libre"/>
                <a:cs typeface="Abhaya Libre"/>
                <a:sym typeface="Abhaya Libre"/>
                <a:hlinkClick r:id="rId6" tooltip="https://mentoringeurope.eu"/>
              </a:rPr>
              <a:t>https://mentoringeurope.eu</a:t>
            </a:r>
            <a:r>
              <a:rPr lang="en-US" sz="3000" dirty="0">
                <a:solidFill>
                  <a:srgbClr val="FFFFFF"/>
                </a:solidFill>
                <a:latin typeface="Abhaya Libre"/>
                <a:ea typeface="Abhaya Libre"/>
                <a:cs typeface="Abhaya Libre"/>
                <a:sym typeface="Abhaya Libre"/>
              </a:rPr>
              <a:t>)</a:t>
            </a:r>
          </a:p>
        </p:txBody>
      </p:sp>
      <p:grpSp>
        <p:nvGrpSpPr>
          <p:cNvPr id="5" name="Group 5"/>
          <p:cNvGrpSpPr/>
          <p:nvPr/>
        </p:nvGrpSpPr>
        <p:grpSpPr>
          <a:xfrm>
            <a:off x="246170" y="133124"/>
            <a:ext cx="4952214" cy="2724376"/>
            <a:chOff x="0" y="0"/>
            <a:chExt cx="6602953" cy="3632502"/>
          </a:xfrm>
        </p:grpSpPr>
        <p:sp>
          <p:nvSpPr>
            <p:cNvPr id="6" name="Freeform 6"/>
            <p:cNvSpPr/>
            <p:nvPr/>
          </p:nvSpPr>
          <p:spPr>
            <a:xfrm>
              <a:off x="0" y="0"/>
              <a:ext cx="6602953" cy="3632502"/>
            </a:xfrm>
            <a:custGeom>
              <a:avLst/>
              <a:gdLst/>
              <a:ahLst/>
              <a:cxnLst/>
              <a:rect l="l" t="t" r="r" b="b"/>
              <a:pathLst>
                <a:path w="6602953" h="3632502">
                  <a:moveTo>
                    <a:pt x="0" y="0"/>
                  </a:moveTo>
                  <a:lnTo>
                    <a:pt x="6602953" y="0"/>
                  </a:lnTo>
                  <a:lnTo>
                    <a:pt x="6602953" y="3632502"/>
                  </a:lnTo>
                  <a:lnTo>
                    <a:pt x="0" y="3632502"/>
                  </a:lnTo>
                  <a:lnTo>
                    <a:pt x="0" y="0"/>
                  </a:lnTo>
                  <a:close/>
                </a:path>
              </a:pathLst>
            </a:custGeom>
            <a:blipFill>
              <a:blip r:embed="rId7">
                <a:extLst>
                  <a:ext uri="{96DAC541-7B7A-43D3-8B79-37D633B846F1}">
                    <asvg:svgBlip xmlns:asvg="http://schemas.microsoft.com/office/drawing/2016/SVG/main" r:embed="rId8"/>
                  </a:ext>
                </a:extLst>
              </a:blip>
              <a:stretch>
                <a:fillRect t="-1227" b="-1227"/>
              </a:stretch>
            </a:blipFill>
          </p:spPr>
          <p:txBody>
            <a:bodyPr/>
            <a:lstStyle/>
            <a:p>
              <a:endParaRPr lang="es-ES"/>
            </a:p>
          </p:txBody>
        </p:sp>
        <p:sp>
          <p:nvSpPr>
            <p:cNvPr id="7" name="TextBox 7"/>
            <p:cNvSpPr txBox="1"/>
            <p:nvPr/>
          </p:nvSpPr>
          <p:spPr>
            <a:xfrm>
              <a:off x="0" y="1074127"/>
              <a:ext cx="6602953" cy="1436291"/>
            </a:xfrm>
            <a:prstGeom prst="rect">
              <a:avLst/>
            </a:prstGeom>
          </p:spPr>
          <p:txBody>
            <a:bodyPr lIns="0" tIns="0" rIns="0" bIns="0" rtlCol="0" anchor="t">
              <a:spAutoFit/>
            </a:bodyPr>
            <a:lstStyle/>
            <a:p>
              <a:pPr algn="ctr">
                <a:lnSpc>
                  <a:spcPts val="4213"/>
                </a:lnSpc>
                <a:spcBef>
                  <a:spcPct val="0"/>
                </a:spcBef>
              </a:pPr>
              <a:r>
                <a:rPr lang="en-US" sz="3511" b="1" dirty="0">
                  <a:solidFill>
                    <a:srgbClr val="FFFFFF"/>
                  </a:solidFill>
                  <a:latin typeface="Arimo Bold"/>
                  <a:ea typeface="Arimo Bold"/>
                  <a:cs typeface="Arimo Bold"/>
                  <a:sym typeface="Arimo Bold"/>
                </a:rPr>
                <a:t>Mentoring e </a:t>
              </a:r>
              <a:r>
                <a:rPr lang="en-US" sz="3511" b="1" dirty="0" err="1">
                  <a:solidFill>
                    <a:srgbClr val="FFFFFF"/>
                  </a:solidFill>
                  <a:latin typeface="Arimo Bold"/>
                  <a:ea typeface="Arimo Bold"/>
                  <a:cs typeface="Arimo Bold"/>
                  <a:sym typeface="Arimo Bold"/>
                </a:rPr>
                <a:t>guida</a:t>
              </a:r>
              <a:r>
                <a:rPr lang="en-US" sz="3511" b="1" dirty="0">
                  <a:solidFill>
                    <a:srgbClr val="FFFFFF"/>
                  </a:solidFill>
                  <a:latin typeface="Arimo Bold"/>
                  <a:ea typeface="Arimo Bold"/>
                  <a:cs typeface="Arimo Bold"/>
                  <a:sym typeface="Arimo Bold"/>
                </a:rPr>
                <a:t> </a:t>
              </a:r>
              <a:r>
                <a:rPr lang="en-US" sz="3511" b="1" dirty="0" err="1">
                  <a:solidFill>
                    <a:srgbClr val="FFFFFF"/>
                  </a:solidFill>
                  <a:latin typeface="Arimo Bold"/>
                  <a:ea typeface="Arimo Bold"/>
                  <a:cs typeface="Arimo Bold"/>
                  <a:sym typeface="Arimo Bold"/>
                </a:rPr>
                <a:t>dei</a:t>
              </a:r>
              <a:r>
                <a:rPr lang="en-US" sz="3511" b="1" dirty="0">
                  <a:solidFill>
                    <a:srgbClr val="FFFFFF"/>
                  </a:solidFill>
                  <a:latin typeface="Arimo Bold"/>
                  <a:ea typeface="Arimo Bold"/>
                  <a:cs typeface="Arimo Bold"/>
                  <a:sym typeface="Arimo Bold"/>
                </a:rPr>
                <a:t> </a:t>
              </a:r>
              <a:r>
                <a:rPr lang="en-US" sz="3511" b="1" dirty="0" err="1">
                  <a:solidFill>
                    <a:srgbClr val="FFFFFF"/>
                  </a:solidFill>
                  <a:latin typeface="Arimo Bold"/>
                  <a:ea typeface="Arimo Bold"/>
                  <a:cs typeface="Arimo Bold"/>
                  <a:sym typeface="Arimo Bold"/>
                </a:rPr>
                <a:t>minori</a:t>
              </a:r>
              <a:endParaRPr lang="en-US" sz="3511" b="1" dirty="0">
                <a:solidFill>
                  <a:srgbClr val="FFFFFF"/>
                </a:solidFill>
                <a:latin typeface="Arimo Bold"/>
                <a:ea typeface="Arimo Bold"/>
                <a:cs typeface="Arimo Bold"/>
                <a:sym typeface="Arimo Bold"/>
              </a:endParaRPr>
            </a:p>
          </p:txBody>
        </p:sp>
      </p:grpSp>
      <p:grpSp>
        <p:nvGrpSpPr>
          <p:cNvPr id="8" name="Group 8"/>
          <p:cNvGrpSpPr/>
          <p:nvPr/>
        </p:nvGrpSpPr>
        <p:grpSpPr>
          <a:xfrm>
            <a:off x="5160270" y="995542"/>
            <a:ext cx="3355947" cy="953408"/>
            <a:chOff x="-107405" y="409912"/>
            <a:chExt cx="4474596" cy="1271210"/>
          </a:xfrm>
        </p:grpSpPr>
        <p:sp>
          <p:nvSpPr>
            <p:cNvPr id="9" name="TextBox 9"/>
            <p:cNvSpPr txBox="1"/>
            <p:nvPr/>
          </p:nvSpPr>
          <p:spPr>
            <a:xfrm>
              <a:off x="-107405" y="951507"/>
              <a:ext cx="4367191" cy="729615"/>
            </a:xfrm>
            <a:prstGeom prst="rect">
              <a:avLst/>
            </a:prstGeom>
          </p:spPr>
          <p:txBody>
            <a:bodyPr lIns="0" tIns="0" rIns="0" bIns="0" rtlCol="0" anchor="t">
              <a:spAutoFit/>
            </a:bodyPr>
            <a:lstStyle/>
            <a:p>
              <a:pPr algn="l">
                <a:lnSpc>
                  <a:spcPts val="4620"/>
                </a:lnSpc>
                <a:spcBef>
                  <a:spcPct val="0"/>
                </a:spcBef>
              </a:pPr>
              <a:r>
                <a:rPr lang="en-US" sz="3300" dirty="0">
                  <a:solidFill>
                    <a:srgbClr val="FBC421"/>
                  </a:solidFill>
                  <a:latin typeface="Frankfurter Highlight"/>
                  <a:ea typeface="Frankfurter Highlight"/>
                  <a:cs typeface="Frankfurter Highlight"/>
                  <a:sym typeface="Frankfurter Highlight"/>
                </a:rPr>
                <a:t>MENTORING</a:t>
              </a:r>
            </a:p>
          </p:txBody>
        </p:sp>
        <p:sp>
          <p:nvSpPr>
            <p:cNvPr id="10" name="TextBox 10"/>
            <p:cNvSpPr txBox="1"/>
            <p:nvPr/>
          </p:nvSpPr>
          <p:spPr>
            <a:xfrm>
              <a:off x="0" y="409912"/>
              <a:ext cx="4367191" cy="739092"/>
            </a:xfrm>
            <a:prstGeom prst="rect">
              <a:avLst/>
            </a:prstGeom>
          </p:spPr>
          <p:txBody>
            <a:bodyPr lIns="0" tIns="0" rIns="0" bIns="0" rtlCol="0" anchor="t">
              <a:spAutoFit/>
            </a:bodyPr>
            <a:lstStyle/>
            <a:p>
              <a:pPr marL="0" lvl="0" indent="0" algn="l">
                <a:lnSpc>
                  <a:spcPts val="4620"/>
                </a:lnSpc>
                <a:spcBef>
                  <a:spcPct val="0"/>
                </a:spcBef>
              </a:pPr>
              <a:r>
                <a:rPr lang="en-US" sz="3300" dirty="0" err="1">
                  <a:solidFill>
                    <a:srgbClr val="E3DE1C"/>
                  </a:solidFill>
                  <a:latin typeface="Frankfurter Highlight"/>
                  <a:ea typeface="Frankfurter Highlight"/>
                  <a:cs typeface="Frankfurter Highlight"/>
                  <a:sym typeface="Frankfurter Highlight"/>
                </a:rPr>
                <a:t>Programma</a:t>
              </a:r>
              <a:r>
                <a:rPr lang="en-US" sz="3300" dirty="0">
                  <a:solidFill>
                    <a:srgbClr val="E3DE1C"/>
                  </a:solidFill>
                  <a:latin typeface="Frankfurter Highlight"/>
                  <a:ea typeface="Frankfurter Highlight"/>
                  <a:cs typeface="Frankfurter Highlight"/>
                  <a:sym typeface="Frankfurter Highlight"/>
                </a:rPr>
                <a:t> di </a:t>
              </a:r>
            </a:p>
          </p:txBody>
        </p:sp>
      </p:grpSp>
      <p:sp>
        <p:nvSpPr>
          <p:cNvPr id="11" name="TextBox 11"/>
          <p:cNvSpPr txBox="1"/>
          <p:nvPr/>
        </p:nvSpPr>
        <p:spPr>
          <a:xfrm>
            <a:off x="10592064" y="3180993"/>
            <a:ext cx="6126277" cy="2752725"/>
          </a:xfrm>
          <a:prstGeom prst="rect">
            <a:avLst/>
          </a:prstGeom>
        </p:spPr>
        <p:txBody>
          <a:bodyPr lIns="0" tIns="0" rIns="0" bIns="0" rtlCol="0" anchor="t">
            <a:spAutoFit/>
          </a:bodyPr>
          <a:lstStyle/>
          <a:p>
            <a:pPr algn="just">
              <a:lnSpc>
                <a:spcPts val="3600"/>
              </a:lnSpc>
            </a:pPr>
            <a:r>
              <a:rPr lang="en-US" sz="3000" b="1" dirty="0" err="1">
                <a:solidFill>
                  <a:srgbClr val="E3DE1C"/>
                </a:solidFill>
                <a:latin typeface="Abhaya Libre Bold"/>
                <a:ea typeface="Abhaya Libre Bold"/>
                <a:cs typeface="Abhaya Libre Bold"/>
                <a:sym typeface="Abhaya Libre Bold"/>
              </a:rPr>
              <a:t>Eurodesk</a:t>
            </a:r>
            <a:r>
              <a:rPr lang="en-US" sz="3000" dirty="0">
                <a:solidFill>
                  <a:srgbClr val="FFFFFF"/>
                </a:solidFill>
                <a:latin typeface="Abhaya Libre"/>
                <a:ea typeface="Abhaya Libre"/>
                <a:cs typeface="Abhaya Libre"/>
                <a:sym typeface="Abhaya Libre"/>
              </a:rPr>
              <a:t>: </a:t>
            </a:r>
          </a:p>
          <a:p>
            <a:pPr algn="just">
              <a:lnSpc>
                <a:spcPts val="3600"/>
              </a:lnSpc>
            </a:pPr>
            <a:r>
              <a:rPr lang="it-IT" sz="3000" dirty="0">
                <a:solidFill>
                  <a:srgbClr val="FFFFFF"/>
                </a:solidFill>
                <a:latin typeface="Abhaya Libre"/>
                <a:ea typeface="Abhaya Libre"/>
                <a:cs typeface="Abhaya Libre"/>
                <a:sym typeface="Abhaya Libre"/>
              </a:rPr>
              <a:t>Fornisce una grande quantità di informazioni sui finanziamenti, le opportunità e le politiche europee che possono favorire i giovani e i mentori.</a:t>
            </a:r>
            <a:r>
              <a:rPr lang="en-US" sz="3000" dirty="0">
                <a:solidFill>
                  <a:srgbClr val="FFFFFF"/>
                </a:solidFill>
                <a:latin typeface="Abhaya Libre"/>
                <a:ea typeface="Abhaya Libre"/>
                <a:cs typeface="Abhaya Libre"/>
                <a:sym typeface="Abhaya Libre"/>
              </a:rPr>
              <a:t>(</a:t>
            </a:r>
            <a:r>
              <a:rPr lang="en-US" sz="3000" u="sng" dirty="0">
                <a:solidFill>
                  <a:srgbClr val="FFFFFF"/>
                </a:solidFill>
                <a:latin typeface="Abhaya Libre"/>
                <a:ea typeface="Abhaya Libre"/>
                <a:cs typeface="Abhaya Libre"/>
                <a:sym typeface="Abhaya Libre"/>
                <a:hlinkClick r:id="rId9" tooltip="https://eurodesk.eu/"/>
              </a:rPr>
              <a:t>https://eurodesk.eu/</a:t>
            </a:r>
            <a:r>
              <a:rPr lang="en-US" sz="3000" dirty="0">
                <a:solidFill>
                  <a:srgbClr val="FFFFFF"/>
                </a:solidFill>
                <a:latin typeface="Abhaya Libre"/>
                <a:ea typeface="Abhaya Libre"/>
                <a:cs typeface="Abhaya Libre"/>
                <a:sym typeface="Abhaya Libre"/>
              </a:rPr>
              <a:t>)</a:t>
            </a:r>
          </a:p>
        </p:txBody>
      </p:sp>
      <p:grpSp>
        <p:nvGrpSpPr>
          <p:cNvPr id="12" name="Group 12"/>
          <p:cNvGrpSpPr/>
          <p:nvPr/>
        </p:nvGrpSpPr>
        <p:grpSpPr>
          <a:xfrm>
            <a:off x="6878521" y="4099746"/>
            <a:ext cx="3275393" cy="854645"/>
            <a:chOff x="0" y="0"/>
            <a:chExt cx="4367191" cy="1139526"/>
          </a:xfrm>
        </p:grpSpPr>
        <p:sp>
          <p:nvSpPr>
            <p:cNvPr id="13" name="TextBox 13"/>
            <p:cNvSpPr txBox="1"/>
            <p:nvPr/>
          </p:nvSpPr>
          <p:spPr>
            <a:xfrm>
              <a:off x="0" y="-66675"/>
              <a:ext cx="4367191" cy="729615"/>
            </a:xfrm>
            <a:prstGeom prst="rect">
              <a:avLst/>
            </a:prstGeom>
          </p:spPr>
          <p:txBody>
            <a:bodyPr lIns="0" tIns="0" rIns="0" bIns="0" rtlCol="0" anchor="t">
              <a:spAutoFit/>
            </a:bodyPr>
            <a:lstStyle/>
            <a:p>
              <a:pPr algn="l">
                <a:lnSpc>
                  <a:spcPts val="4620"/>
                </a:lnSpc>
                <a:spcBef>
                  <a:spcPct val="0"/>
                </a:spcBef>
              </a:pPr>
              <a:r>
                <a:rPr lang="en-US" sz="3300">
                  <a:solidFill>
                    <a:srgbClr val="FBC421"/>
                  </a:solidFill>
                  <a:latin typeface="Frankfurter Highlight"/>
                  <a:ea typeface="Frankfurter Highlight"/>
                  <a:cs typeface="Frankfurter Highlight"/>
                  <a:sym typeface="Frankfurter Highlight"/>
                </a:rPr>
                <a:t>OPPORTUNITIES</a:t>
              </a:r>
            </a:p>
          </p:txBody>
        </p:sp>
        <p:sp>
          <p:nvSpPr>
            <p:cNvPr id="14" name="TextBox 14"/>
            <p:cNvSpPr txBox="1"/>
            <p:nvPr/>
          </p:nvSpPr>
          <p:spPr>
            <a:xfrm>
              <a:off x="0" y="409912"/>
              <a:ext cx="4367191"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E3DE1C"/>
                  </a:solidFill>
                  <a:latin typeface="Frankfurter Highlight"/>
                  <a:ea typeface="Frankfurter Highlight"/>
                  <a:cs typeface="Frankfurter Highlight"/>
                  <a:sym typeface="Frankfurter Highlight"/>
                </a:rPr>
                <a:t>PLATFORMS</a:t>
              </a:r>
            </a:p>
          </p:txBody>
        </p:sp>
      </p:grpSp>
      <p:sp>
        <p:nvSpPr>
          <p:cNvPr id="15" name="TextBox 15"/>
          <p:cNvSpPr txBox="1"/>
          <p:nvPr/>
        </p:nvSpPr>
        <p:spPr>
          <a:xfrm>
            <a:off x="1028700" y="7753350"/>
            <a:ext cx="7266458" cy="2308324"/>
          </a:xfrm>
          <a:prstGeom prst="rect">
            <a:avLst/>
          </a:prstGeom>
        </p:spPr>
        <p:txBody>
          <a:bodyPr lIns="0" tIns="0" rIns="0" bIns="0" rtlCol="0" anchor="t">
            <a:spAutoFit/>
          </a:bodyPr>
          <a:lstStyle/>
          <a:p>
            <a:pPr algn="just">
              <a:lnSpc>
                <a:spcPts val="3600"/>
              </a:lnSpc>
            </a:pPr>
            <a:r>
              <a:rPr lang="en-US" sz="3000" b="1" dirty="0" err="1">
                <a:solidFill>
                  <a:srgbClr val="E3DE1C"/>
                </a:solidFill>
                <a:latin typeface="Abhaya Libre Bold"/>
                <a:ea typeface="Abhaya Libre Bold"/>
                <a:cs typeface="Abhaya Libre Bold"/>
                <a:sym typeface="Abhaya Libre Bold"/>
              </a:rPr>
              <a:t>Youthpass</a:t>
            </a:r>
            <a:r>
              <a:rPr lang="en-US" sz="3000" dirty="0">
                <a:solidFill>
                  <a:srgbClr val="FFFFFF"/>
                </a:solidFill>
                <a:latin typeface="Abhaya Libre"/>
                <a:ea typeface="Abhaya Libre"/>
                <a:cs typeface="Abhaya Libre"/>
                <a:sym typeface="Abhaya Libre"/>
              </a:rPr>
              <a:t>: </a:t>
            </a:r>
            <a:r>
              <a:rPr lang="it-IT" sz="3000" dirty="0">
                <a:solidFill>
                  <a:srgbClr val="FFFFFF"/>
                </a:solidFill>
                <a:latin typeface="Abhaya Libre"/>
                <a:ea typeface="Abhaya Libre"/>
                <a:cs typeface="Abhaya Libre"/>
                <a:sym typeface="Abhaya Libre"/>
              </a:rPr>
              <a:t>Uno strumento progettato per documentare e riconoscere i risultati di apprendimento derivanti dalla partecipazione a progetti giovanili europei. </a:t>
            </a:r>
            <a:r>
              <a:rPr lang="en-US" sz="3000" dirty="0">
                <a:solidFill>
                  <a:srgbClr val="FFFFFF"/>
                </a:solidFill>
                <a:latin typeface="Abhaya Libre"/>
                <a:ea typeface="Abhaya Libre"/>
                <a:cs typeface="Abhaya Libre"/>
                <a:sym typeface="Abhaya Libre"/>
              </a:rPr>
              <a:t>(https://www.youthpass.eu/en/youthpass/)</a:t>
            </a:r>
          </a:p>
        </p:txBody>
      </p:sp>
      <p:grpSp>
        <p:nvGrpSpPr>
          <p:cNvPr id="16" name="Group 16"/>
          <p:cNvGrpSpPr/>
          <p:nvPr/>
        </p:nvGrpSpPr>
        <p:grpSpPr>
          <a:xfrm>
            <a:off x="2722277" y="6724293"/>
            <a:ext cx="3275393" cy="854645"/>
            <a:chOff x="0" y="0"/>
            <a:chExt cx="4367191" cy="1139526"/>
          </a:xfrm>
        </p:grpSpPr>
        <p:sp>
          <p:nvSpPr>
            <p:cNvPr id="17" name="TextBox 17"/>
            <p:cNvSpPr txBox="1"/>
            <p:nvPr/>
          </p:nvSpPr>
          <p:spPr>
            <a:xfrm>
              <a:off x="0" y="-66675"/>
              <a:ext cx="4367191" cy="729615"/>
            </a:xfrm>
            <a:prstGeom prst="rect">
              <a:avLst/>
            </a:prstGeom>
          </p:spPr>
          <p:txBody>
            <a:bodyPr lIns="0" tIns="0" rIns="0" bIns="0" rtlCol="0" anchor="t">
              <a:spAutoFit/>
            </a:bodyPr>
            <a:lstStyle/>
            <a:p>
              <a:pPr algn="ctr">
                <a:lnSpc>
                  <a:spcPts val="4620"/>
                </a:lnSpc>
                <a:spcBef>
                  <a:spcPct val="0"/>
                </a:spcBef>
              </a:pPr>
              <a:r>
                <a:rPr lang="en-US" sz="3300">
                  <a:solidFill>
                    <a:srgbClr val="FBC421"/>
                  </a:solidFill>
                  <a:latin typeface="Frankfurter Highlight"/>
                  <a:ea typeface="Frankfurter Highlight"/>
                  <a:cs typeface="Frankfurter Highlight"/>
                  <a:sym typeface="Frankfurter Highlight"/>
                </a:rPr>
                <a:t>Skills </a:t>
              </a:r>
            </a:p>
          </p:txBody>
        </p:sp>
        <p:sp>
          <p:nvSpPr>
            <p:cNvPr id="18" name="TextBox 18"/>
            <p:cNvSpPr txBox="1"/>
            <p:nvPr/>
          </p:nvSpPr>
          <p:spPr>
            <a:xfrm>
              <a:off x="0" y="409912"/>
              <a:ext cx="4367191" cy="729615"/>
            </a:xfrm>
            <a:prstGeom prst="rect">
              <a:avLst/>
            </a:prstGeom>
          </p:spPr>
          <p:txBody>
            <a:bodyPr lIns="0" tIns="0" rIns="0" bIns="0" rtlCol="0" anchor="t">
              <a:spAutoFit/>
            </a:bodyPr>
            <a:lstStyle/>
            <a:p>
              <a:pPr marL="0" lvl="0" indent="0" algn="ctr">
                <a:lnSpc>
                  <a:spcPts val="4620"/>
                </a:lnSpc>
                <a:spcBef>
                  <a:spcPct val="0"/>
                </a:spcBef>
              </a:pPr>
              <a:r>
                <a:rPr lang="en-US" sz="3300">
                  <a:solidFill>
                    <a:srgbClr val="E3DE1C"/>
                  </a:solidFill>
                  <a:latin typeface="Frankfurter Highlight"/>
                  <a:ea typeface="Frankfurter Highlight"/>
                  <a:cs typeface="Frankfurter Highlight"/>
                  <a:sym typeface="Frankfurter Highlight"/>
                </a:rPr>
                <a:t>Recognition</a:t>
              </a:r>
            </a:p>
          </p:txBody>
        </p:sp>
      </p:grpSp>
      <p:grpSp>
        <p:nvGrpSpPr>
          <p:cNvPr id="19" name="Group 19"/>
          <p:cNvGrpSpPr/>
          <p:nvPr/>
        </p:nvGrpSpPr>
        <p:grpSpPr>
          <a:xfrm>
            <a:off x="11231413" y="6724293"/>
            <a:ext cx="3275393" cy="854645"/>
            <a:chOff x="0" y="0"/>
            <a:chExt cx="4367191" cy="1139526"/>
          </a:xfrm>
        </p:grpSpPr>
        <p:sp>
          <p:nvSpPr>
            <p:cNvPr id="20" name="TextBox 20"/>
            <p:cNvSpPr txBox="1"/>
            <p:nvPr/>
          </p:nvSpPr>
          <p:spPr>
            <a:xfrm>
              <a:off x="0" y="-66675"/>
              <a:ext cx="4367191" cy="729615"/>
            </a:xfrm>
            <a:prstGeom prst="rect">
              <a:avLst/>
            </a:prstGeom>
          </p:spPr>
          <p:txBody>
            <a:bodyPr lIns="0" tIns="0" rIns="0" bIns="0" rtlCol="0" anchor="t">
              <a:spAutoFit/>
            </a:bodyPr>
            <a:lstStyle/>
            <a:p>
              <a:pPr algn="ctr">
                <a:lnSpc>
                  <a:spcPts val="4620"/>
                </a:lnSpc>
                <a:spcBef>
                  <a:spcPct val="0"/>
                </a:spcBef>
              </a:pPr>
              <a:r>
                <a:rPr lang="en-US" sz="3300">
                  <a:solidFill>
                    <a:srgbClr val="FBC421"/>
                  </a:solidFill>
                  <a:latin typeface="Frankfurter Highlight"/>
                  <a:ea typeface="Frankfurter Highlight"/>
                  <a:cs typeface="Frankfurter Highlight"/>
                  <a:sym typeface="Frankfurter Highlight"/>
                </a:rPr>
                <a:t>Virtual </a:t>
              </a:r>
            </a:p>
          </p:txBody>
        </p:sp>
        <p:sp>
          <p:nvSpPr>
            <p:cNvPr id="21" name="TextBox 21"/>
            <p:cNvSpPr txBox="1"/>
            <p:nvPr/>
          </p:nvSpPr>
          <p:spPr>
            <a:xfrm>
              <a:off x="0" y="409912"/>
              <a:ext cx="4367191" cy="729615"/>
            </a:xfrm>
            <a:prstGeom prst="rect">
              <a:avLst/>
            </a:prstGeom>
          </p:spPr>
          <p:txBody>
            <a:bodyPr lIns="0" tIns="0" rIns="0" bIns="0" rtlCol="0" anchor="t">
              <a:spAutoFit/>
            </a:bodyPr>
            <a:lstStyle/>
            <a:p>
              <a:pPr marL="0" lvl="0" indent="0" algn="ctr">
                <a:lnSpc>
                  <a:spcPts val="4620"/>
                </a:lnSpc>
                <a:spcBef>
                  <a:spcPct val="0"/>
                </a:spcBef>
              </a:pPr>
              <a:r>
                <a:rPr lang="en-US" sz="3300">
                  <a:solidFill>
                    <a:srgbClr val="E3DE1C"/>
                  </a:solidFill>
                  <a:latin typeface="Frankfurter Highlight"/>
                  <a:ea typeface="Frankfurter Highlight"/>
                  <a:cs typeface="Frankfurter Highlight"/>
                  <a:sym typeface="Frankfurter Highlight"/>
                </a:rPr>
                <a:t>Exchange</a:t>
              </a:r>
            </a:p>
          </p:txBody>
        </p:sp>
      </p:grpSp>
      <p:sp>
        <p:nvSpPr>
          <p:cNvPr id="22" name="TextBox 22"/>
          <p:cNvSpPr txBox="1"/>
          <p:nvPr/>
        </p:nvSpPr>
        <p:spPr>
          <a:xfrm>
            <a:off x="9144000" y="7753350"/>
            <a:ext cx="7950813" cy="1838325"/>
          </a:xfrm>
          <a:prstGeom prst="rect">
            <a:avLst/>
          </a:prstGeom>
        </p:spPr>
        <p:txBody>
          <a:bodyPr lIns="0" tIns="0" rIns="0" bIns="0" rtlCol="0" anchor="t">
            <a:spAutoFit/>
          </a:bodyPr>
          <a:lstStyle/>
          <a:p>
            <a:pPr algn="just">
              <a:lnSpc>
                <a:spcPts val="3600"/>
              </a:lnSpc>
            </a:pPr>
            <a:r>
              <a:rPr lang="en-US" sz="3000" b="1" dirty="0">
                <a:solidFill>
                  <a:srgbClr val="E3DE1C"/>
                </a:solidFill>
                <a:latin typeface="Abhaya Libre Bold"/>
                <a:ea typeface="Abhaya Libre Bold"/>
                <a:cs typeface="Abhaya Libre Bold"/>
                <a:sym typeface="Abhaya Libre Bold"/>
              </a:rPr>
              <a:t>Erasmus+ Virtual Exchange:</a:t>
            </a:r>
            <a:r>
              <a:rPr lang="en-US" sz="3000" dirty="0">
                <a:solidFill>
                  <a:srgbClr val="E3DE1C"/>
                </a:solidFill>
                <a:latin typeface="Abhaya Libre"/>
                <a:ea typeface="Abhaya Libre"/>
                <a:cs typeface="Abhaya Libre"/>
                <a:sym typeface="Abhaya Libre"/>
              </a:rPr>
              <a:t> </a:t>
            </a:r>
            <a:r>
              <a:rPr lang="it-IT" sz="3000" dirty="0">
                <a:solidFill>
                  <a:srgbClr val="FFFFFF"/>
                </a:solidFill>
                <a:latin typeface="Abhaya Libre"/>
                <a:ea typeface="Abhaya Libre"/>
                <a:cs typeface="Abhaya Libre"/>
                <a:sym typeface="Abhaya Libre"/>
              </a:rPr>
              <a:t>Facilita l'apprendimento interculturale attraverso dialoghi e scambi virtuali tra giovani di tutta Europa. </a:t>
            </a:r>
            <a:r>
              <a:rPr lang="en-US" sz="3000" dirty="0">
                <a:solidFill>
                  <a:srgbClr val="FFFFFF"/>
                </a:solidFill>
                <a:latin typeface="Abhaya Libre"/>
                <a:ea typeface="Abhaya Libre"/>
                <a:cs typeface="Abhaya Libre"/>
                <a:sym typeface="Abhaya Libre"/>
              </a:rPr>
              <a:t>(</a:t>
            </a:r>
            <a:r>
              <a:rPr lang="en-US" sz="3000" u="sng" dirty="0">
                <a:solidFill>
                  <a:srgbClr val="FFFFFF"/>
                </a:solidFill>
                <a:latin typeface="Abhaya Libre"/>
                <a:ea typeface="Abhaya Libre"/>
                <a:cs typeface="Abhaya Libre"/>
                <a:sym typeface="Abhaya Libre"/>
                <a:hlinkClick r:id="rId10" tooltip="https://europa.eu/youth/erasmusvirtual_en"/>
              </a:rPr>
              <a:t>https://europa.eu/youth/erasmusvirtual_en</a:t>
            </a:r>
            <a:r>
              <a:rPr lang="en-US" sz="3000" dirty="0">
                <a:solidFill>
                  <a:srgbClr val="FFFFFF"/>
                </a:solidFill>
                <a:latin typeface="Abhaya Libre"/>
                <a:ea typeface="Abhaya Libre"/>
                <a:cs typeface="Abhaya Libre"/>
                <a:sym typeface="Abhaya Libre"/>
              </a:rPr>
              <a:t>)</a:t>
            </a:r>
          </a:p>
        </p:txBody>
      </p:sp>
      <p:sp>
        <p:nvSpPr>
          <p:cNvPr id="23" name="TextBox 23"/>
          <p:cNvSpPr txBox="1"/>
          <p:nvPr/>
        </p:nvSpPr>
        <p:spPr>
          <a:xfrm>
            <a:off x="871135" y="3180993"/>
            <a:ext cx="5568406" cy="3231654"/>
          </a:xfrm>
          <a:prstGeom prst="rect">
            <a:avLst/>
          </a:prstGeom>
        </p:spPr>
        <p:txBody>
          <a:bodyPr lIns="0" tIns="0" rIns="0" bIns="0" rtlCol="0" anchor="t">
            <a:spAutoFit/>
          </a:bodyPr>
          <a:lstStyle/>
          <a:p>
            <a:pPr algn="just">
              <a:lnSpc>
                <a:spcPts val="3600"/>
              </a:lnSpc>
            </a:pPr>
            <a:r>
              <a:rPr lang="en-US" sz="3000" b="1" dirty="0">
                <a:solidFill>
                  <a:srgbClr val="E3DE1C"/>
                </a:solidFill>
                <a:latin typeface="Abhaya Libre Bold"/>
                <a:ea typeface="Abhaya Libre Bold"/>
                <a:cs typeface="Abhaya Libre Bold"/>
                <a:sym typeface="Abhaya Libre Bold"/>
              </a:rPr>
              <a:t>European Youth Portal: </a:t>
            </a:r>
          </a:p>
          <a:p>
            <a:pPr algn="just">
              <a:lnSpc>
                <a:spcPts val="3600"/>
              </a:lnSpc>
            </a:pPr>
            <a:r>
              <a:rPr lang="it-IT" sz="3000" dirty="0">
                <a:solidFill>
                  <a:srgbClr val="FFFFFF"/>
                </a:solidFill>
                <a:latin typeface="Abhaya Libre"/>
                <a:ea typeface="Abhaya Libre"/>
                <a:cs typeface="Abhaya Libre"/>
                <a:sym typeface="Abhaya Libre"/>
              </a:rPr>
              <a:t>Una piattaforma completa che fornisce informazioni sui diritti, le opportunità e i progetti dei giovani in tutta Europa.</a:t>
            </a:r>
            <a:r>
              <a:rPr lang="en-US" sz="3000" dirty="0">
                <a:solidFill>
                  <a:srgbClr val="FFFFFF"/>
                </a:solidFill>
                <a:latin typeface="Abhaya Libre"/>
                <a:ea typeface="Abhaya Libre"/>
                <a:cs typeface="Abhaya Libre"/>
                <a:sym typeface="Abhaya Libre"/>
              </a:rPr>
              <a:t>(</a:t>
            </a:r>
            <a:r>
              <a:rPr lang="en-US" sz="3000" u="sng" dirty="0">
                <a:solidFill>
                  <a:srgbClr val="FFFFFF"/>
                </a:solidFill>
                <a:latin typeface="Abhaya Libre"/>
                <a:ea typeface="Abhaya Libre"/>
                <a:cs typeface="Abhaya Libre"/>
                <a:sym typeface="Abhaya Libre"/>
                <a:hlinkClick r:id="rId11" tooltip="https://europa.eu/youth/EU_en"/>
              </a:rPr>
              <a:t>https://europa.eu/youth/EU_en</a:t>
            </a:r>
            <a:r>
              <a:rPr lang="en-US" sz="3000" dirty="0">
                <a:solidFill>
                  <a:srgbClr val="FFFFFF"/>
                </a:solidFill>
                <a:latin typeface="Abhaya Libre"/>
                <a:ea typeface="Abhaya Libre"/>
                <a:cs typeface="Abhaya Libre"/>
                <a:sym typeface="Abhaya Libre"/>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723426" y="2852155"/>
            <a:ext cx="7752866" cy="8392249"/>
          </a:xfrm>
          <a:custGeom>
            <a:avLst/>
            <a:gdLst/>
            <a:ahLst/>
            <a:cxnLst/>
            <a:rect l="l" t="t" r="r" b="b"/>
            <a:pathLst>
              <a:path w="7752866" h="8392249">
                <a:moveTo>
                  <a:pt x="0" y="0"/>
                </a:moveTo>
                <a:lnTo>
                  <a:pt x="7752866" y="0"/>
                </a:lnTo>
                <a:lnTo>
                  <a:pt x="7752866" y="8392248"/>
                </a:lnTo>
                <a:lnTo>
                  <a:pt x="0" y="8392248"/>
                </a:lnTo>
                <a:lnTo>
                  <a:pt x="0" y="0"/>
                </a:lnTo>
                <a:close/>
              </a:path>
            </a:pathLst>
          </a:custGeom>
          <a:blipFill>
            <a:blip r:embed="rId4">
              <a:alphaModFix amt="23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358758" y="4528904"/>
            <a:ext cx="9273095" cy="1846659"/>
          </a:xfrm>
          <a:prstGeom prst="rect">
            <a:avLst/>
          </a:prstGeom>
        </p:spPr>
        <p:txBody>
          <a:bodyPr lIns="0" tIns="0" rIns="0" bIns="0" rtlCol="0" anchor="t">
            <a:spAutoFit/>
          </a:bodyPr>
          <a:lstStyle/>
          <a:p>
            <a:pPr algn="just">
              <a:lnSpc>
                <a:spcPts val="3600"/>
              </a:lnSpc>
            </a:pPr>
            <a:r>
              <a:rPr lang="en-US" sz="3000" b="1" dirty="0">
                <a:solidFill>
                  <a:srgbClr val="5CE1E6"/>
                </a:solidFill>
                <a:latin typeface="Abhaya Libre Bold"/>
                <a:ea typeface="Abhaya Libre Bold"/>
                <a:cs typeface="Abhaya Libre Bold"/>
                <a:sym typeface="Abhaya Libre Bold"/>
              </a:rPr>
              <a:t>House of European History - Virtual Tours:</a:t>
            </a:r>
            <a:r>
              <a:rPr lang="en-US" sz="3000" dirty="0">
                <a:solidFill>
                  <a:srgbClr val="FFFFFF"/>
                </a:solidFill>
                <a:latin typeface="Abhaya Libre"/>
                <a:ea typeface="Abhaya Libre"/>
                <a:cs typeface="Abhaya Libre"/>
                <a:sym typeface="Abhaya Libre"/>
              </a:rPr>
              <a:t> </a:t>
            </a:r>
            <a:r>
              <a:rPr lang="it-IT" sz="3000" dirty="0">
                <a:solidFill>
                  <a:srgbClr val="FFFFFF"/>
                </a:solidFill>
                <a:latin typeface="Abhaya Libre"/>
                <a:ea typeface="Abhaya Libre"/>
                <a:cs typeface="Abhaya Libre"/>
                <a:sym typeface="Abhaya Libre"/>
              </a:rPr>
              <a:t>Un modo interattivo per i minori di esplorare la storia europea e la sua relazione con l'Europa moderna. </a:t>
            </a:r>
            <a:r>
              <a:rPr lang="en-US" sz="3000" dirty="0">
                <a:solidFill>
                  <a:srgbClr val="FFFFFF"/>
                </a:solidFill>
                <a:latin typeface="Abhaya Libre"/>
                <a:ea typeface="Abhaya Libre"/>
                <a:cs typeface="Abhaya Libre"/>
                <a:sym typeface="Abhaya Libre"/>
              </a:rPr>
              <a:t>(https://historia-europa.ep.eu/en/)</a:t>
            </a:r>
          </a:p>
        </p:txBody>
      </p:sp>
      <p:grpSp>
        <p:nvGrpSpPr>
          <p:cNvPr id="5" name="Group 5"/>
          <p:cNvGrpSpPr/>
          <p:nvPr/>
        </p:nvGrpSpPr>
        <p:grpSpPr>
          <a:xfrm>
            <a:off x="508646" y="7304598"/>
            <a:ext cx="5184534" cy="2661926"/>
            <a:chOff x="0" y="0"/>
            <a:chExt cx="6912712" cy="3549235"/>
          </a:xfrm>
        </p:grpSpPr>
        <p:sp>
          <p:nvSpPr>
            <p:cNvPr id="6" name="Freeform 6"/>
            <p:cNvSpPr/>
            <p:nvPr/>
          </p:nvSpPr>
          <p:spPr>
            <a:xfrm>
              <a:off x="0" y="0"/>
              <a:ext cx="6912712" cy="3549235"/>
            </a:xfrm>
            <a:custGeom>
              <a:avLst/>
              <a:gdLst/>
              <a:ahLst/>
              <a:cxnLst/>
              <a:rect l="l" t="t" r="r" b="b"/>
              <a:pathLst>
                <a:path w="6912712" h="3549235">
                  <a:moveTo>
                    <a:pt x="0" y="0"/>
                  </a:moveTo>
                  <a:lnTo>
                    <a:pt x="6912712" y="0"/>
                  </a:lnTo>
                  <a:lnTo>
                    <a:pt x="6912712" y="3549235"/>
                  </a:lnTo>
                  <a:lnTo>
                    <a:pt x="0" y="3549235"/>
                  </a:lnTo>
                  <a:lnTo>
                    <a:pt x="0" y="0"/>
                  </a:lnTo>
                  <a:close/>
                </a:path>
              </a:pathLst>
            </a:custGeom>
            <a:blipFill>
              <a:blip r:embed="rId6">
                <a:extLst>
                  <a:ext uri="{96DAC541-7B7A-43D3-8B79-37D633B846F1}">
                    <asvg:svgBlip xmlns:asvg="http://schemas.microsoft.com/office/drawing/2016/SVG/main" r:embed="rId7"/>
                  </a:ext>
                </a:extLst>
              </a:blip>
              <a:stretch>
                <a:fillRect t="-4888" b="-4888"/>
              </a:stretch>
            </a:blipFill>
          </p:spPr>
          <p:txBody>
            <a:bodyPr/>
            <a:lstStyle/>
            <a:p>
              <a:endParaRPr lang="es-ES"/>
            </a:p>
          </p:txBody>
        </p:sp>
        <p:sp>
          <p:nvSpPr>
            <p:cNvPr id="7" name="TextBox 7"/>
            <p:cNvSpPr txBox="1"/>
            <p:nvPr/>
          </p:nvSpPr>
          <p:spPr>
            <a:xfrm>
              <a:off x="348975" y="1039472"/>
              <a:ext cx="6214761" cy="1441716"/>
            </a:xfrm>
            <a:prstGeom prst="rect">
              <a:avLst/>
            </a:prstGeom>
          </p:spPr>
          <p:txBody>
            <a:bodyPr lIns="0" tIns="0" rIns="0" bIns="0" rtlCol="0" anchor="t">
              <a:spAutoFit/>
            </a:bodyPr>
            <a:lstStyle/>
            <a:p>
              <a:pPr algn="ctr">
                <a:lnSpc>
                  <a:spcPts val="4238"/>
                </a:lnSpc>
                <a:spcBef>
                  <a:spcPct val="0"/>
                </a:spcBef>
              </a:pPr>
              <a:r>
                <a:rPr lang="it-IT" sz="3532" b="1" dirty="0">
                  <a:solidFill>
                    <a:srgbClr val="FFFFFF"/>
                  </a:solidFill>
                  <a:latin typeface="Arimo Bold"/>
                  <a:ea typeface="Arimo Bold"/>
                  <a:cs typeface="Arimo Bold"/>
                  <a:sym typeface="Arimo Bold"/>
                </a:rPr>
                <a:t>Risorse educative per i giovani</a:t>
              </a:r>
              <a:endParaRPr lang="en-US" sz="3532" b="1" dirty="0">
                <a:solidFill>
                  <a:srgbClr val="FFFFFF"/>
                </a:solidFill>
                <a:latin typeface="Arimo Bold"/>
                <a:ea typeface="Arimo Bold"/>
                <a:cs typeface="Arimo Bold"/>
                <a:sym typeface="Arimo Bold"/>
              </a:endParaRPr>
            </a:p>
          </p:txBody>
        </p:sp>
      </p:grpSp>
      <p:sp>
        <p:nvSpPr>
          <p:cNvPr id="8" name="TextBox 8"/>
          <p:cNvSpPr txBox="1"/>
          <p:nvPr/>
        </p:nvSpPr>
        <p:spPr>
          <a:xfrm>
            <a:off x="12457854" y="81571"/>
            <a:ext cx="2379056" cy="1110918"/>
          </a:xfrm>
          <a:prstGeom prst="rect">
            <a:avLst/>
          </a:prstGeom>
        </p:spPr>
        <p:txBody>
          <a:bodyPr lIns="0" tIns="0" rIns="0" bIns="0" rtlCol="0" anchor="t">
            <a:spAutoFit/>
          </a:bodyPr>
          <a:lstStyle/>
          <a:p>
            <a:pPr algn="ctr">
              <a:lnSpc>
                <a:spcPts val="9105"/>
              </a:lnSpc>
              <a:spcBef>
                <a:spcPct val="0"/>
              </a:spcBef>
            </a:pPr>
            <a:endParaRPr/>
          </a:p>
        </p:txBody>
      </p:sp>
      <p:sp>
        <p:nvSpPr>
          <p:cNvPr id="9" name="TextBox 9"/>
          <p:cNvSpPr txBox="1"/>
          <p:nvPr/>
        </p:nvSpPr>
        <p:spPr>
          <a:xfrm>
            <a:off x="12457854" y="1207158"/>
            <a:ext cx="2379056" cy="1110918"/>
          </a:xfrm>
          <a:prstGeom prst="rect">
            <a:avLst/>
          </a:prstGeom>
        </p:spPr>
        <p:txBody>
          <a:bodyPr lIns="0" tIns="0" rIns="0" bIns="0" rtlCol="0" anchor="t">
            <a:spAutoFit/>
          </a:bodyPr>
          <a:lstStyle/>
          <a:p>
            <a:pPr algn="ctr">
              <a:lnSpc>
                <a:spcPts val="9105"/>
              </a:lnSpc>
              <a:spcBef>
                <a:spcPct val="0"/>
              </a:spcBef>
            </a:pPr>
            <a:endParaRPr/>
          </a:p>
        </p:txBody>
      </p:sp>
      <p:grpSp>
        <p:nvGrpSpPr>
          <p:cNvPr id="10" name="Group 10"/>
          <p:cNvGrpSpPr/>
          <p:nvPr/>
        </p:nvGrpSpPr>
        <p:grpSpPr>
          <a:xfrm>
            <a:off x="508646" y="383291"/>
            <a:ext cx="3085543" cy="1290818"/>
            <a:chOff x="0" y="0"/>
            <a:chExt cx="4114057" cy="1721090"/>
          </a:xfrm>
        </p:grpSpPr>
        <p:sp>
          <p:nvSpPr>
            <p:cNvPr id="11" name="TextBox 11"/>
            <p:cNvSpPr txBox="1"/>
            <p:nvPr/>
          </p:nvSpPr>
          <p:spPr>
            <a:xfrm>
              <a:off x="0" y="-66675"/>
              <a:ext cx="4003459" cy="729615"/>
            </a:xfrm>
            <a:prstGeom prst="rect">
              <a:avLst/>
            </a:prstGeom>
          </p:spPr>
          <p:txBody>
            <a:bodyPr lIns="0" tIns="0" rIns="0" bIns="0" rtlCol="0" anchor="t">
              <a:spAutoFit/>
            </a:bodyPr>
            <a:lstStyle/>
            <a:p>
              <a:pPr algn="just">
                <a:lnSpc>
                  <a:spcPts val="4620"/>
                </a:lnSpc>
                <a:spcBef>
                  <a:spcPct val="0"/>
                </a:spcBef>
              </a:pPr>
              <a:r>
                <a:rPr lang="en-US" sz="3300">
                  <a:solidFill>
                    <a:srgbClr val="00BF63"/>
                  </a:solidFill>
                  <a:latin typeface="Frankfurter Highlight"/>
                  <a:ea typeface="Frankfurter Highlight"/>
                  <a:cs typeface="Frankfurter Highlight"/>
                  <a:sym typeface="Frankfurter Highlight"/>
                </a:rPr>
                <a:t>interactive</a:t>
              </a:r>
            </a:p>
          </p:txBody>
        </p:sp>
        <p:sp>
          <p:nvSpPr>
            <p:cNvPr id="12" name="TextBox 12"/>
            <p:cNvSpPr txBox="1"/>
            <p:nvPr/>
          </p:nvSpPr>
          <p:spPr>
            <a:xfrm>
              <a:off x="0" y="441619"/>
              <a:ext cx="4114057"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7ED957"/>
                  </a:solidFill>
                  <a:latin typeface="Frankfurter Highlight"/>
                  <a:ea typeface="Frankfurter Highlight"/>
                  <a:cs typeface="Frankfurter Highlight"/>
                  <a:sym typeface="Frankfurter Highlight"/>
                </a:rPr>
                <a:t>LEARNING</a:t>
              </a:r>
            </a:p>
          </p:txBody>
        </p:sp>
        <p:sp>
          <p:nvSpPr>
            <p:cNvPr id="13" name="TextBox 13"/>
            <p:cNvSpPr txBox="1"/>
            <p:nvPr/>
          </p:nvSpPr>
          <p:spPr>
            <a:xfrm>
              <a:off x="0" y="991475"/>
              <a:ext cx="4114057" cy="729615"/>
            </a:xfrm>
            <a:prstGeom prst="rect">
              <a:avLst/>
            </a:prstGeom>
          </p:spPr>
          <p:txBody>
            <a:bodyPr lIns="0" tIns="0" rIns="0" bIns="0" rtlCol="0" anchor="t">
              <a:spAutoFit/>
            </a:bodyPr>
            <a:lstStyle/>
            <a:p>
              <a:pPr algn="just">
                <a:lnSpc>
                  <a:spcPts val="4620"/>
                </a:lnSpc>
                <a:spcBef>
                  <a:spcPct val="0"/>
                </a:spcBef>
              </a:pPr>
              <a:r>
                <a:rPr lang="en-US" sz="3300">
                  <a:solidFill>
                    <a:srgbClr val="C1FF72"/>
                  </a:solidFill>
                  <a:latin typeface="Frankfurter Highlight"/>
                  <a:ea typeface="Frankfurter Highlight"/>
                  <a:cs typeface="Frankfurter Highlight"/>
                  <a:sym typeface="Frankfurter Highlight"/>
                </a:rPr>
                <a:t>PLATFORMS</a:t>
              </a:r>
            </a:p>
          </p:txBody>
        </p:sp>
      </p:grpSp>
      <p:sp>
        <p:nvSpPr>
          <p:cNvPr id="14" name="TextBox 14"/>
          <p:cNvSpPr txBox="1"/>
          <p:nvPr/>
        </p:nvSpPr>
        <p:spPr>
          <a:xfrm>
            <a:off x="508646" y="1815005"/>
            <a:ext cx="7304871" cy="5539978"/>
          </a:xfrm>
          <a:prstGeom prst="rect">
            <a:avLst/>
          </a:prstGeom>
        </p:spPr>
        <p:txBody>
          <a:bodyPr lIns="0" tIns="0" rIns="0" bIns="0" rtlCol="0" anchor="t">
            <a:spAutoFit/>
          </a:bodyPr>
          <a:lstStyle/>
          <a:p>
            <a:pPr algn="just">
              <a:lnSpc>
                <a:spcPts val="3600"/>
              </a:lnSpc>
            </a:pPr>
            <a:r>
              <a:rPr lang="en-US" sz="3000" b="1" dirty="0">
                <a:solidFill>
                  <a:srgbClr val="5CE1E6"/>
                </a:solidFill>
                <a:latin typeface="Abhaya Libre Bold"/>
                <a:ea typeface="Abhaya Libre Bold"/>
                <a:cs typeface="Abhaya Libre Bold"/>
                <a:sym typeface="Abhaya Libre Bold"/>
              </a:rPr>
              <a:t>Kids' Corner:</a:t>
            </a:r>
            <a:r>
              <a:rPr lang="en-US" sz="3000" b="1" dirty="0">
                <a:solidFill>
                  <a:srgbClr val="4AC1DF"/>
                </a:solidFill>
                <a:latin typeface="Abhaya Libre Bold"/>
                <a:ea typeface="Abhaya Libre Bold"/>
                <a:cs typeface="Abhaya Libre Bold"/>
                <a:sym typeface="Abhaya Libre Bold"/>
              </a:rPr>
              <a:t> </a:t>
            </a:r>
            <a:r>
              <a:rPr lang="it-IT" sz="3000" dirty="0">
                <a:solidFill>
                  <a:srgbClr val="FFFFFF"/>
                </a:solidFill>
                <a:latin typeface="Abhaya Libre"/>
                <a:ea typeface="Abhaya Libre"/>
                <a:cs typeface="Abhaya Libre"/>
                <a:sym typeface="Abhaya Libre"/>
              </a:rPr>
              <a:t>Una piattaforma online divertente e coinvolgente, con giochi e risorse studiate appositamente per far conoscere l'UE ai giovani. </a:t>
            </a:r>
            <a:r>
              <a:rPr lang="en-US" sz="3000" dirty="0">
                <a:solidFill>
                  <a:srgbClr val="FFFFFF"/>
                </a:solidFill>
                <a:latin typeface="Abhaya Libre"/>
                <a:ea typeface="Abhaya Libre"/>
                <a:cs typeface="Abhaya Libre"/>
                <a:sym typeface="Abhaya Libre"/>
              </a:rPr>
              <a:t>(https://op.europa.eu/en/web/general-publications/kids-corner)</a:t>
            </a:r>
          </a:p>
          <a:p>
            <a:pPr algn="just">
              <a:lnSpc>
                <a:spcPts val="3600"/>
              </a:lnSpc>
            </a:pPr>
            <a:endParaRPr lang="en-US" sz="3000" dirty="0">
              <a:solidFill>
                <a:srgbClr val="FFFFFF"/>
              </a:solidFill>
              <a:latin typeface="Abhaya Libre"/>
              <a:ea typeface="Abhaya Libre"/>
              <a:cs typeface="Abhaya Libre"/>
              <a:sym typeface="Abhaya Libre"/>
            </a:endParaRPr>
          </a:p>
          <a:p>
            <a:pPr algn="just">
              <a:lnSpc>
                <a:spcPts val="3600"/>
              </a:lnSpc>
            </a:pPr>
            <a:r>
              <a:rPr lang="en-US" sz="3000" b="1" dirty="0">
                <a:solidFill>
                  <a:srgbClr val="5CE1E6"/>
                </a:solidFill>
                <a:latin typeface="Abhaya Libre Bold"/>
                <a:ea typeface="Abhaya Libre Bold"/>
                <a:cs typeface="Abhaya Libre Bold"/>
                <a:sym typeface="Abhaya Libre Bold"/>
              </a:rPr>
              <a:t>Learning Corner: </a:t>
            </a:r>
            <a:r>
              <a:rPr lang="it-IT" sz="3000" dirty="0">
                <a:solidFill>
                  <a:srgbClr val="FFFFFF"/>
                </a:solidFill>
                <a:latin typeface="Abhaya Libre"/>
                <a:ea typeface="Abhaya Libre"/>
                <a:cs typeface="Abhaya Libre"/>
                <a:sym typeface="Abhaya Libre"/>
              </a:rPr>
              <a:t>Un sito web educativo che offre risorse come quiz, giochi e articoli informativi pensati per i giovani</a:t>
            </a:r>
            <a:r>
              <a:rPr lang="en-US" sz="3000" dirty="0">
                <a:solidFill>
                  <a:srgbClr val="FFFFFF"/>
                </a:solidFill>
                <a:latin typeface="Abhaya Libre"/>
                <a:ea typeface="Abhaya Libre"/>
                <a:cs typeface="Abhaya Libre"/>
                <a:sym typeface="Abhaya Libre"/>
              </a:rPr>
              <a:t>. (https://learning-corner.learning.europa.eu/index_en)</a:t>
            </a:r>
          </a:p>
        </p:txBody>
      </p:sp>
      <p:sp>
        <p:nvSpPr>
          <p:cNvPr id="15" name="TextBox 15"/>
          <p:cNvSpPr txBox="1"/>
          <p:nvPr/>
        </p:nvSpPr>
        <p:spPr>
          <a:xfrm>
            <a:off x="8358758" y="1448079"/>
            <a:ext cx="9273095" cy="1795363"/>
          </a:xfrm>
          <a:prstGeom prst="rect">
            <a:avLst/>
          </a:prstGeom>
        </p:spPr>
        <p:txBody>
          <a:bodyPr lIns="0" tIns="0" rIns="0" bIns="0" rtlCol="0" anchor="t">
            <a:spAutoFit/>
          </a:bodyPr>
          <a:lstStyle/>
          <a:p>
            <a:pPr algn="just">
              <a:lnSpc>
                <a:spcPts val="3480"/>
              </a:lnSpc>
            </a:pPr>
            <a:r>
              <a:rPr lang="en-US" sz="2900" b="1" dirty="0">
                <a:solidFill>
                  <a:srgbClr val="5CE1E6"/>
                </a:solidFill>
                <a:latin typeface="Abhaya Libre Bold"/>
                <a:ea typeface="Abhaya Libre Bold"/>
                <a:cs typeface="Abhaya Libre Bold"/>
                <a:sym typeface="Abhaya Libre Bold"/>
              </a:rPr>
              <a:t>Europa Diary: </a:t>
            </a:r>
            <a:r>
              <a:rPr lang="it-IT" sz="2900" dirty="0">
                <a:solidFill>
                  <a:srgbClr val="FFFFFF"/>
                </a:solidFill>
                <a:latin typeface="Abhaya Libre"/>
                <a:ea typeface="Abhaya Libre"/>
                <a:cs typeface="Abhaya Libre"/>
                <a:sym typeface="Abhaya Libre"/>
              </a:rPr>
              <a:t>Fornisce materiali didattici incentrati sulla cittadinanza, i diritti e i valori relativi all'UE per i giovani studenti.</a:t>
            </a:r>
            <a:r>
              <a:rPr lang="en-US" sz="2900" dirty="0">
                <a:solidFill>
                  <a:srgbClr val="FFFFFF"/>
                </a:solidFill>
                <a:latin typeface="Abhaya Libre"/>
                <a:ea typeface="Abhaya Libre"/>
                <a:cs typeface="Abhaya Libre"/>
                <a:sym typeface="Abhaya Libre"/>
              </a:rPr>
              <a:t> (https://op.europa.eu/en/publication-detail/-/publication/441bb7af-bcfb-44e9-9d4c-01841614cc15)</a:t>
            </a:r>
          </a:p>
        </p:txBody>
      </p:sp>
      <p:grpSp>
        <p:nvGrpSpPr>
          <p:cNvPr id="16" name="Group 16"/>
          <p:cNvGrpSpPr/>
          <p:nvPr/>
        </p:nvGrpSpPr>
        <p:grpSpPr>
          <a:xfrm rot="5400000">
            <a:off x="9450859" y="-621590"/>
            <a:ext cx="901342" cy="3085543"/>
            <a:chOff x="0" y="0"/>
            <a:chExt cx="1201789" cy="4114057"/>
          </a:xfrm>
        </p:grpSpPr>
        <p:sp>
          <p:nvSpPr>
            <p:cNvPr id="17" name="TextBox 17"/>
            <p:cNvSpPr txBox="1"/>
            <p:nvPr/>
          </p:nvSpPr>
          <p:spPr>
            <a:xfrm rot="-5400000">
              <a:off x="-1765140" y="1707990"/>
              <a:ext cx="4114057" cy="698077"/>
            </a:xfrm>
            <a:prstGeom prst="rect">
              <a:avLst/>
            </a:prstGeom>
          </p:spPr>
          <p:txBody>
            <a:bodyPr lIns="0" tIns="0" rIns="0" bIns="0" rtlCol="0" anchor="t">
              <a:spAutoFit/>
            </a:bodyPr>
            <a:lstStyle/>
            <a:p>
              <a:pPr marL="0" lvl="0" indent="0" algn="just">
                <a:lnSpc>
                  <a:spcPts val="4480"/>
                </a:lnSpc>
                <a:spcBef>
                  <a:spcPct val="0"/>
                </a:spcBef>
              </a:pPr>
              <a:r>
                <a:rPr lang="en-US" sz="3200">
                  <a:solidFill>
                    <a:srgbClr val="00BF63"/>
                  </a:solidFill>
                  <a:latin typeface="Frankfurter Highlight"/>
                  <a:ea typeface="Frankfurter Highlight"/>
                  <a:cs typeface="Frankfurter Highlight"/>
                  <a:sym typeface="Frankfurter Highlight"/>
                </a:rPr>
                <a:t>educational</a:t>
              </a:r>
            </a:p>
          </p:txBody>
        </p:sp>
        <p:sp>
          <p:nvSpPr>
            <p:cNvPr id="18" name="TextBox 18"/>
            <p:cNvSpPr txBox="1"/>
            <p:nvPr/>
          </p:nvSpPr>
          <p:spPr>
            <a:xfrm rot="-5400000">
              <a:off x="-1220046" y="1692222"/>
              <a:ext cx="4114057" cy="729615"/>
            </a:xfrm>
            <a:prstGeom prst="rect">
              <a:avLst/>
            </a:prstGeom>
          </p:spPr>
          <p:txBody>
            <a:bodyPr lIns="0" tIns="0" rIns="0" bIns="0" rtlCol="0" anchor="t">
              <a:spAutoFit/>
            </a:bodyPr>
            <a:lstStyle/>
            <a:p>
              <a:pPr algn="just">
                <a:lnSpc>
                  <a:spcPts val="4620"/>
                </a:lnSpc>
                <a:spcBef>
                  <a:spcPct val="0"/>
                </a:spcBef>
              </a:pPr>
              <a:r>
                <a:rPr lang="en-US" sz="3300">
                  <a:solidFill>
                    <a:srgbClr val="7ED957"/>
                  </a:solidFill>
                  <a:latin typeface="Frankfurter Highlight"/>
                  <a:ea typeface="Frankfurter Highlight"/>
                  <a:cs typeface="Frankfurter Highlight"/>
                  <a:sym typeface="Frankfurter Highlight"/>
                </a:rPr>
                <a:t>materials</a:t>
              </a:r>
            </a:p>
          </p:txBody>
        </p:sp>
      </p:grpSp>
      <p:grpSp>
        <p:nvGrpSpPr>
          <p:cNvPr id="19" name="Group 19"/>
          <p:cNvGrpSpPr/>
          <p:nvPr/>
        </p:nvGrpSpPr>
        <p:grpSpPr>
          <a:xfrm>
            <a:off x="8358758" y="3621437"/>
            <a:ext cx="3085543" cy="878426"/>
            <a:chOff x="0" y="0"/>
            <a:chExt cx="4114057" cy="1171234"/>
          </a:xfrm>
        </p:grpSpPr>
        <p:sp>
          <p:nvSpPr>
            <p:cNvPr id="20" name="TextBox 20"/>
            <p:cNvSpPr txBox="1"/>
            <p:nvPr/>
          </p:nvSpPr>
          <p:spPr>
            <a:xfrm>
              <a:off x="0" y="-66675"/>
              <a:ext cx="4003459" cy="729615"/>
            </a:xfrm>
            <a:prstGeom prst="rect">
              <a:avLst/>
            </a:prstGeom>
          </p:spPr>
          <p:txBody>
            <a:bodyPr lIns="0" tIns="0" rIns="0" bIns="0" rtlCol="0" anchor="t">
              <a:spAutoFit/>
            </a:bodyPr>
            <a:lstStyle/>
            <a:p>
              <a:pPr algn="l">
                <a:lnSpc>
                  <a:spcPts val="4620"/>
                </a:lnSpc>
                <a:spcBef>
                  <a:spcPct val="0"/>
                </a:spcBef>
              </a:pPr>
              <a:r>
                <a:rPr lang="en-US" sz="3300">
                  <a:solidFill>
                    <a:srgbClr val="00BF63"/>
                  </a:solidFill>
                  <a:latin typeface="Frankfurter Highlight"/>
                  <a:ea typeface="Frankfurter Highlight"/>
                  <a:cs typeface="Frankfurter Highlight"/>
                  <a:sym typeface="Frankfurter Highlight"/>
                </a:rPr>
                <a:t>cultural</a:t>
              </a:r>
            </a:p>
          </p:txBody>
        </p:sp>
        <p:sp>
          <p:nvSpPr>
            <p:cNvPr id="21" name="TextBox 21"/>
            <p:cNvSpPr txBox="1"/>
            <p:nvPr/>
          </p:nvSpPr>
          <p:spPr>
            <a:xfrm>
              <a:off x="0" y="441619"/>
              <a:ext cx="4114057"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7ED957"/>
                  </a:solidFill>
                  <a:latin typeface="Frankfurter Highlight"/>
                  <a:ea typeface="Frankfurter Highlight"/>
                  <a:cs typeface="Frankfurter Highlight"/>
                  <a:sym typeface="Frankfurter Highlight"/>
                </a:rPr>
                <a:t>exploration</a:t>
              </a:r>
            </a:p>
          </p:txBody>
        </p:sp>
      </p:grpSp>
      <p:sp>
        <p:nvSpPr>
          <p:cNvPr id="22" name="TextBox 22"/>
          <p:cNvSpPr txBox="1"/>
          <p:nvPr/>
        </p:nvSpPr>
        <p:spPr>
          <a:xfrm>
            <a:off x="5693180" y="7158530"/>
            <a:ext cx="11938674" cy="2752725"/>
          </a:xfrm>
          <a:prstGeom prst="rect">
            <a:avLst/>
          </a:prstGeom>
        </p:spPr>
        <p:txBody>
          <a:bodyPr lIns="0" tIns="0" rIns="0" bIns="0" rtlCol="0" anchor="t">
            <a:spAutoFit/>
          </a:bodyPr>
          <a:lstStyle/>
          <a:p>
            <a:pPr algn="r">
              <a:lnSpc>
                <a:spcPts val="3600"/>
              </a:lnSpc>
            </a:pPr>
            <a:r>
              <a:rPr lang="en-US" sz="3000" b="1" dirty="0">
                <a:solidFill>
                  <a:srgbClr val="5CE1E6"/>
                </a:solidFill>
                <a:latin typeface="Abhaya Libre Bold"/>
                <a:ea typeface="Abhaya Libre Bold"/>
                <a:cs typeface="Abhaya Libre Bold"/>
                <a:sym typeface="Abhaya Libre Bold"/>
              </a:rPr>
              <a:t>Schuman Foundation</a:t>
            </a:r>
            <a:r>
              <a:rPr lang="en-US" sz="3000" b="1" dirty="0">
                <a:solidFill>
                  <a:srgbClr val="FFFFFF"/>
                </a:solidFill>
                <a:latin typeface="Abhaya Libre Bold"/>
                <a:ea typeface="Abhaya Libre Bold"/>
                <a:cs typeface="Abhaya Libre Bold"/>
                <a:sym typeface="Abhaya Libre Bold"/>
              </a:rPr>
              <a:t>:</a:t>
            </a:r>
            <a:r>
              <a:rPr lang="en-US" sz="3000" dirty="0">
                <a:solidFill>
                  <a:srgbClr val="FFFFFF"/>
                </a:solidFill>
                <a:latin typeface="Abhaya Libre"/>
                <a:ea typeface="Abhaya Libre"/>
                <a:cs typeface="Abhaya Libre"/>
                <a:sym typeface="Abhaya Libre"/>
              </a:rPr>
              <a:t> </a:t>
            </a:r>
            <a:r>
              <a:rPr lang="it-IT" sz="3000" dirty="0">
                <a:solidFill>
                  <a:srgbClr val="FFFFFF"/>
                </a:solidFill>
                <a:latin typeface="Abhaya Libre"/>
                <a:ea typeface="Abhaya Libre"/>
                <a:cs typeface="Abhaya Libre"/>
                <a:sym typeface="Abhaya Libre"/>
              </a:rPr>
              <a:t>Offre varie pubblicazioni e risorse educative che aiutano i giovani a comprendere l'UE. </a:t>
            </a:r>
            <a:r>
              <a:rPr lang="en-US" sz="3000" dirty="0">
                <a:solidFill>
                  <a:srgbClr val="FFFFFF"/>
                </a:solidFill>
                <a:latin typeface="Abhaya Libre"/>
                <a:ea typeface="Abhaya Libre"/>
                <a:cs typeface="Abhaya Libre"/>
                <a:sym typeface="Abhaya Libre"/>
              </a:rPr>
              <a:t>(https://www.robert-schuman.eu/en/)</a:t>
            </a:r>
          </a:p>
          <a:p>
            <a:pPr algn="r">
              <a:lnSpc>
                <a:spcPts val="3600"/>
              </a:lnSpc>
            </a:pPr>
            <a:endParaRPr lang="en-US" sz="3000" dirty="0">
              <a:solidFill>
                <a:srgbClr val="FFFFFF"/>
              </a:solidFill>
              <a:latin typeface="Abhaya Libre"/>
              <a:ea typeface="Abhaya Libre"/>
              <a:cs typeface="Abhaya Libre"/>
              <a:sym typeface="Abhaya Libre"/>
            </a:endParaRPr>
          </a:p>
          <a:p>
            <a:pPr algn="r">
              <a:lnSpc>
                <a:spcPts val="3600"/>
              </a:lnSpc>
            </a:pPr>
            <a:r>
              <a:rPr lang="en-US" sz="3000" b="1" dirty="0">
                <a:solidFill>
                  <a:srgbClr val="5CE1E6"/>
                </a:solidFill>
                <a:latin typeface="Abhaya Libre Bold"/>
                <a:ea typeface="Abhaya Libre Bold"/>
                <a:cs typeface="Abhaya Libre Bold"/>
                <a:sym typeface="Abhaya Libre Bold"/>
              </a:rPr>
              <a:t>EU Bookshop: </a:t>
            </a:r>
            <a:r>
              <a:rPr lang="it-IT" sz="3000" dirty="0">
                <a:solidFill>
                  <a:srgbClr val="FFFFFF"/>
                </a:solidFill>
                <a:latin typeface="Abhaya Libre"/>
                <a:ea typeface="Abhaya Libre"/>
                <a:cs typeface="Abhaya Libre"/>
                <a:sym typeface="Abhaya Libre"/>
              </a:rPr>
              <a:t>Una risorsa per accedere a pubblicazioni gratuite dell'Unione europea, adatte a diverse fasce d'età, con materiali adatti a contesti educativi</a:t>
            </a:r>
            <a:r>
              <a:rPr lang="en-US" sz="3000" dirty="0">
                <a:solidFill>
                  <a:srgbClr val="FFFFFF"/>
                </a:solidFill>
                <a:latin typeface="Abhaya Libre"/>
                <a:ea typeface="Abhaya Libre"/>
                <a:cs typeface="Abhaya Libre"/>
                <a:sym typeface="Abhaya Libre"/>
              </a:rPr>
              <a:t>.(</a:t>
            </a:r>
            <a:r>
              <a:rPr lang="en-US" sz="3000" u="sng" dirty="0">
                <a:solidFill>
                  <a:srgbClr val="FFFFFF"/>
                </a:solidFill>
                <a:latin typeface="Abhaya Libre"/>
                <a:ea typeface="Abhaya Libre"/>
                <a:cs typeface="Abhaya Libre"/>
                <a:sym typeface="Abhaya Libre"/>
                <a:hlinkClick r:id="rId8" tooltip="https://op.europa.eu/en/web/general-publications"/>
              </a:rPr>
              <a:t>https://op.europa.eu/en/web/general-publications</a:t>
            </a:r>
            <a:r>
              <a:rPr lang="en-US" sz="3000" dirty="0">
                <a:solidFill>
                  <a:srgbClr val="FFFFFF"/>
                </a:solidFill>
                <a:latin typeface="Abhaya Libre"/>
                <a:ea typeface="Abhaya Libre"/>
                <a:cs typeface="Abhaya Libre"/>
                <a:sym typeface="Abhaya Libre"/>
              </a:rPr>
              <a:t>)</a:t>
            </a:r>
          </a:p>
        </p:txBody>
      </p:sp>
      <p:grpSp>
        <p:nvGrpSpPr>
          <p:cNvPr id="23" name="Group 23"/>
          <p:cNvGrpSpPr/>
          <p:nvPr/>
        </p:nvGrpSpPr>
        <p:grpSpPr>
          <a:xfrm>
            <a:off x="14546311" y="6245063"/>
            <a:ext cx="3085543" cy="878426"/>
            <a:chOff x="0" y="0"/>
            <a:chExt cx="4114057" cy="1171234"/>
          </a:xfrm>
        </p:grpSpPr>
        <p:sp>
          <p:nvSpPr>
            <p:cNvPr id="24" name="TextBox 24"/>
            <p:cNvSpPr txBox="1"/>
            <p:nvPr/>
          </p:nvSpPr>
          <p:spPr>
            <a:xfrm>
              <a:off x="0" y="-66675"/>
              <a:ext cx="4003459" cy="729615"/>
            </a:xfrm>
            <a:prstGeom prst="rect">
              <a:avLst/>
            </a:prstGeom>
          </p:spPr>
          <p:txBody>
            <a:bodyPr lIns="0" tIns="0" rIns="0" bIns="0" rtlCol="0" anchor="t">
              <a:spAutoFit/>
            </a:bodyPr>
            <a:lstStyle/>
            <a:p>
              <a:pPr algn="r">
                <a:lnSpc>
                  <a:spcPts val="4620"/>
                </a:lnSpc>
                <a:spcBef>
                  <a:spcPct val="0"/>
                </a:spcBef>
              </a:pPr>
              <a:r>
                <a:rPr lang="en-US" sz="3300">
                  <a:solidFill>
                    <a:srgbClr val="00BF63"/>
                  </a:solidFill>
                  <a:latin typeface="Frankfurter Highlight"/>
                  <a:ea typeface="Frankfurter Highlight"/>
                  <a:cs typeface="Frankfurter Highlight"/>
                  <a:sym typeface="Frankfurter Highlight"/>
                </a:rPr>
                <a:t>Research  &amp;</a:t>
              </a:r>
            </a:p>
          </p:txBody>
        </p:sp>
        <p:sp>
          <p:nvSpPr>
            <p:cNvPr id="25" name="TextBox 25"/>
            <p:cNvSpPr txBox="1"/>
            <p:nvPr/>
          </p:nvSpPr>
          <p:spPr>
            <a:xfrm>
              <a:off x="0" y="441619"/>
              <a:ext cx="4114057" cy="729615"/>
            </a:xfrm>
            <a:prstGeom prst="rect">
              <a:avLst/>
            </a:prstGeom>
          </p:spPr>
          <p:txBody>
            <a:bodyPr lIns="0" tIns="0" rIns="0" bIns="0" rtlCol="0" anchor="t">
              <a:spAutoFit/>
            </a:bodyPr>
            <a:lstStyle/>
            <a:p>
              <a:pPr marL="0" lvl="0" indent="0" algn="r">
                <a:lnSpc>
                  <a:spcPts val="4620"/>
                </a:lnSpc>
                <a:spcBef>
                  <a:spcPct val="0"/>
                </a:spcBef>
              </a:pPr>
              <a:r>
                <a:rPr lang="en-US" sz="3300">
                  <a:solidFill>
                    <a:srgbClr val="7ED957"/>
                  </a:solidFill>
                  <a:latin typeface="Frankfurter Highlight"/>
                  <a:ea typeface="Frankfurter Highlight"/>
                  <a:cs typeface="Frankfurter Highlight"/>
                  <a:sym typeface="Frankfurter Highlight"/>
                </a:rPr>
                <a:t>Publications</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1164832" y="2364966"/>
            <a:ext cx="8095140" cy="7282078"/>
          </a:xfrm>
          <a:custGeom>
            <a:avLst/>
            <a:gdLst/>
            <a:ahLst/>
            <a:cxnLst/>
            <a:rect l="l" t="t" r="r" b="b"/>
            <a:pathLst>
              <a:path w="8095140" h="7282078">
                <a:moveTo>
                  <a:pt x="0" y="0"/>
                </a:moveTo>
                <a:lnTo>
                  <a:pt x="8095140" y="0"/>
                </a:lnTo>
                <a:lnTo>
                  <a:pt x="8095140" y="7282078"/>
                </a:lnTo>
                <a:lnTo>
                  <a:pt x="0" y="7282078"/>
                </a:lnTo>
                <a:lnTo>
                  <a:pt x="0" y="0"/>
                </a:lnTo>
                <a:close/>
              </a:path>
            </a:pathLst>
          </a:custGeom>
          <a:blipFill>
            <a:blip r:embed="rId4">
              <a:alphaModFix amt="31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824523" y="4607100"/>
            <a:ext cx="8115300" cy="4154984"/>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Time to Move Campaign: </a:t>
            </a:r>
            <a:r>
              <a:rPr lang="it-IT" sz="2999" dirty="0">
                <a:solidFill>
                  <a:srgbClr val="FFFFFF"/>
                </a:solidFill>
                <a:latin typeface="Abhaya Libre"/>
                <a:ea typeface="Abhaya Libre"/>
                <a:cs typeface="Abhaya Libre"/>
                <a:sym typeface="Abhaya Libre"/>
              </a:rPr>
              <a:t>Incoraggia la mobilità giovanile attraverso il volontariato, i tirocini e altre opportunità di impegno e apprendimento per i giovani. </a:t>
            </a:r>
            <a:r>
              <a:rPr lang="en-US" sz="2999" dirty="0">
                <a:solidFill>
                  <a:srgbClr val="FFFFFF"/>
                </a:solidFill>
                <a:latin typeface="Abhaya Libre"/>
                <a:ea typeface="Abhaya Libre"/>
                <a:cs typeface="Abhaya Libre"/>
                <a:sym typeface="Abhaya Libre"/>
              </a:rPr>
              <a:t>(https://timetomove.eurodesk.eu/)</a:t>
            </a:r>
          </a:p>
          <a:p>
            <a:pPr algn="just">
              <a:lnSpc>
                <a:spcPts val="3599"/>
              </a:lnSpc>
            </a:pPr>
            <a:endParaRPr lang="en-US" sz="2999" dirty="0">
              <a:solidFill>
                <a:srgbClr val="FFFFFF"/>
              </a:solidFill>
              <a:latin typeface="Abhaya Libre"/>
              <a:ea typeface="Abhaya Libre"/>
              <a:cs typeface="Abhaya Libre"/>
              <a:sym typeface="Abhaya Libre"/>
            </a:endParaRPr>
          </a:p>
          <a:p>
            <a:pPr algn="just">
              <a:lnSpc>
                <a:spcPts val="3599"/>
              </a:lnSpc>
            </a:pPr>
            <a:r>
              <a:rPr lang="en-US" sz="2999" b="1" dirty="0">
                <a:solidFill>
                  <a:srgbClr val="FF914D"/>
                </a:solidFill>
                <a:latin typeface="Abhaya Libre Bold"/>
                <a:ea typeface="Abhaya Libre Bold"/>
                <a:cs typeface="Abhaya Libre Bold"/>
                <a:sym typeface="Abhaya Libre Bold"/>
              </a:rPr>
              <a:t>SALTO-Youth Platform:</a:t>
            </a:r>
            <a:r>
              <a:rPr lang="en-US" sz="2999" dirty="0">
                <a:solidFill>
                  <a:srgbClr val="FFFFFF"/>
                </a:solidFill>
                <a:latin typeface="Abhaya Libre"/>
                <a:ea typeface="Abhaya Libre"/>
                <a:cs typeface="Abhaya Libre"/>
                <a:sym typeface="Abhaya Libre"/>
              </a:rPr>
              <a:t> </a:t>
            </a:r>
            <a:r>
              <a:rPr lang="it-IT" sz="2999" dirty="0">
                <a:solidFill>
                  <a:srgbClr val="FFFFFF"/>
                </a:solidFill>
                <a:latin typeface="Abhaya Libre"/>
                <a:ea typeface="Abhaya Libre"/>
                <a:cs typeface="Abhaya Libre"/>
                <a:sym typeface="Abhaya Libre"/>
              </a:rPr>
              <a:t>Offre formazione, risorse e opportunità per sostenere gli operatori giovanili nella costruzione di iniziative di solidarietà. </a:t>
            </a:r>
            <a:r>
              <a:rPr lang="en-US" sz="2999" dirty="0">
                <a:solidFill>
                  <a:srgbClr val="FFFFFF"/>
                </a:solidFill>
                <a:latin typeface="Abhaya Libre"/>
                <a:ea typeface="Abhaya Libre"/>
                <a:cs typeface="Abhaya Libre"/>
                <a:sym typeface="Abhaya Libre"/>
              </a:rPr>
              <a:t>(</a:t>
            </a:r>
            <a:r>
              <a:rPr lang="en-US" sz="2999" u="sng" dirty="0">
                <a:solidFill>
                  <a:srgbClr val="FFFFFF"/>
                </a:solidFill>
                <a:latin typeface="Abhaya Libre"/>
                <a:ea typeface="Abhaya Libre"/>
                <a:cs typeface="Abhaya Libre"/>
                <a:sym typeface="Abhaya Libre"/>
                <a:hlinkClick r:id="rId6" tooltip="https://www.salto-youth.net/"/>
              </a:rPr>
              <a:t>https://www.salto-youth.net/</a:t>
            </a:r>
            <a:r>
              <a:rPr lang="en-US" sz="2999" dirty="0">
                <a:solidFill>
                  <a:srgbClr val="FFFFFF"/>
                </a:solidFill>
                <a:latin typeface="Abhaya Libre"/>
                <a:ea typeface="Abhaya Libre"/>
                <a:cs typeface="Abhaya Libre"/>
                <a:sym typeface="Abhaya Libre"/>
              </a:rPr>
              <a:t>)</a:t>
            </a:r>
          </a:p>
        </p:txBody>
      </p:sp>
      <p:grpSp>
        <p:nvGrpSpPr>
          <p:cNvPr id="5" name="Group 5"/>
          <p:cNvGrpSpPr/>
          <p:nvPr/>
        </p:nvGrpSpPr>
        <p:grpSpPr>
          <a:xfrm>
            <a:off x="0" y="35929"/>
            <a:ext cx="5497871" cy="2899458"/>
            <a:chOff x="0" y="0"/>
            <a:chExt cx="7330494" cy="3865944"/>
          </a:xfrm>
        </p:grpSpPr>
        <p:sp>
          <p:nvSpPr>
            <p:cNvPr id="6" name="Freeform 6"/>
            <p:cNvSpPr/>
            <p:nvPr/>
          </p:nvSpPr>
          <p:spPr>
            <a:xfrm>
              <a:off x="0" y="0"/>
              <a:ext cx="7330494" cy="3865944"/>
            </a:xfrm>
            <a:custGeom>
              <a:avLst/>
              <a:gdLst/>
              <a:ahLst/>
              <a:cxnLst/>
              <a:rect l="l" t="t" r="r" b="b"/>
              <a:pathLst>
                <a:path w="7330494" h="3865944">
                  <a:moveTo>
                    <a:pt x="0" y="0"/>
                  </a:moveTo>
                  <a:lnTo>
                    <a:pt x="7330494" y="0"/>
                  </a:lnTo>
                  <a:lnTo>
                    <a:pt x="7330494" y="3865944"/>
                  </a:lnTo>
                  <a:lnTo>
                    <a:pt x="0" y="3865944"/>
                  </a:lnTo>
                  <a:lnTo>
                    <a:pt x="0" y="0"/>
                  </a:lnTo>
                  <a:close/>
                </a:path>
              </a:pathLst>
            </a:custGeom>
            <a:blipFill>
              <a:blip r:embed="rId7">
                <a:extLst>
                  <a:ext uri="{96DAC541-7B7A-43D3-8B79-37D633B846F1}">
                    <asvg:svgBlip xmlns:asvg="http://schemas.microsoft.com/office/drawing/2016/SVG/main" r:embed="rId8"/>
                  </a:ext>
                </a:extLst>
              </a:blip>
              <a:stretch>
                <a:fillRect t="-3437" b="-3437"/>
              </a:stretch>
            </a:blipFill>
          </p:spPr>
          <p:txBody>
            <a:bodyPr/>
            <a:lstStyle/>
            <a:p>
              <a:endParaRPr lang="es-ES"/>
            </a:p>
          </p:txBody>
        </p:sp>
        <p:sp>
          <p:nvSpPr>
            <p:cNvPr id="7" name="TextBox 7"/>
            <p:cNvSpPr txBox="1"/>
            <p:nvPr/>
          </p:nvSpPr>
          <p:spPr>
            <a:xfrm>
              <a:off x="510374" y="1233305"/>
              <a:ext cx="6820120" cy="1436590"/>
            </a:xfrm>
            <a:prstGeom prst="rect">
              <a:avLst/>
            </a:prstGeom>
          </p:spPr>
          <p:txBody>
            <a:bodyPr lIns="0" tIns="0" rIns="0" bIns="0" rtlCol="0" anchor="t">
              <a:spAutoFit/>
            </a:bodyPr>
            <a:lstStyle/>
            <a:p>
              <a:pPr algn="ctr">
                <a:lnSpc>
                  <a:spcPts val="4185"/>
                </a:lnSpc>
                <a:spcBef>
                  <a:spcPct val="0"/>
                </a:spcBef>
              </a:pPr>
              <a:r>
                <a:rPr lang="it-IT" sz="3488" b="1" dirty="0">
                  <a:solidFill>
                    <a:srgbClr val="FFFFFF"/>
                  </a:solidFill>
                  <a:latin typeface="Arimo Bold"/>
                  <a:ea typeface="Arimo Bold"/>
                  <a:cs typeface="Arimo Bold"/>
                  <a:sym typeface="Arimo Bold"/>
                </a:rPr>
                <a:t>Costruire una cultura della solidarietà</a:t>
              </a:r>
              <a:endParaRPr lang="en-US" sz="3488" b="1" dirty="0">
                <a:solidFill>
                  <a:srgbClr val="FFFFFF"/>
                </a:solidFill>
                <a:latin typeface="Arimo Bold"/>
                <a:ea typeface="Arimo Bold"/>
                <a:cs typeface="Arimo Bold"/>
                <a:sym typeface="Arimo Bold"/>
              </a:endParaRPr>
            </a:p>
          </p:txBody>
        </p:sp>
      </p:grpSp>
      <p:grpSp>
        <p:nvGrpSpPr>
          <p:cNvPr id="8" name="Group 8"/>
          <p:cNvGrpSpPr/>
          <p:nvPr/>
        </p:nvGrpSpPr>
        <p:grpSpPr>
          <a:xfrm>
            <a:off x="5926746" y="1028700"/>
            <a:ext cx="2507962" cy="1270903"/>
            <a:chOff x="0" y="0"/>
            <a:chExt cx="3343949" cy="1694538"/>
          </a:xfrm>
        </p:grpSpPr>
        <p:sp>
          <p:nvSpPr>
            <p:cNvPr id="9" name="TextBox 9"/>
            <p:cNvSpPr txBox="1"/>
            <p:nvPr/>
          </p:nvSpPr>
          <p:spPr>
            <a:xfrm>
              <a:off x="0" y="-66675"/>
              <a:ext cx="3343949" cy="729615"/>
            </a:xfrm>
            <a:prstGeom prst="rect">
              <a:avLst/>
            </a:prstGeom>
          </p:spPr>
          <p:txBody>
            <a:bodyPr lIns="0" tIns="0" rIns="0" bIns="0" rtlCol="0" anchor="t">
              <a:spAutoFit/>
            </a:bodyPr>
            <a:lstStyle/>
            <a:p>
              <a:pPr algn="just">
                <a:lnSpc>
                  <a:spcPts val="4620"/>
                </a:lnSpc>
                <a:spcBef>
                  <a:spcPct val="0"/>
                </a:spcBef>
              </a:pPr>
              <a:r>
                <a:rPr lang="en-US" sz="3300">
                  <a:solidFill>
                    <a:srgbClr val="FF914D"/>
                  </a:solidFill>
                  <a:latin typeface="Frankfurter Highlight"/>
                  <a:ea typeface="Frankfurter Highlight"/>
                  <a:cs typeface="Frankfurter Highlight"/>
                  <a:sym typeface="Frankfurter Highlight"/>
                </a:rPr>
                <a:t>project</a:t>
              </a:r>
            </a:p>
          </p:txBody>
        </p:sp>
        <p:sp>
          <p:nvSpPr>
            <p:cNvPr id="10" name="TextBox 10"/>
            <p:cNvSpPr txBox="1"/>
            <p:nvPr/>
          </p:nvSpPr>
          <p:spPr>
            <a:xfrm>
              <a:off x="0" y="428983"/>
              <a:ext cx="3343949"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creation</a:t>
              </a:r>
            </a:p>
          </p:txBody>
        </p:sp>
        <p:sp>
          <p:nvSpPr>
            <p:cNvPr id="11" name="TextBox 11"/>
            <p:cNvSpPr txBox="1"/>
            <p:nvPr/>
          </p:nvSpPr>
          <p:spPr>
            <a:xfrm>
              <a:off x="0" y="964923"/>
              <a:ext cx="3343949" cy="729615"/>
            </a:xfrm>
            <a:prstGeom prst="rect">
              <a:avLst/>
            </a:prstGeom>
          </p:spPr>
          <p:txBody>
            <a:bodyPr lIns="0" tIns="0" rIns="0" bIns="0" rtlCol="0" anchor="t">
              <a:spAutoFit/>
            </a:bodyPr>
            <a:lstStyle/>
            <a:p>
              <a:pPr algn="just">
                <a:lnSpc>
                  <a:spcPts val="4620"/>
                </a:lnSpc>
                <a:spcBef>
                  <a:spcPct val="0"/>
                </a:spcBef>
              </a:pPr>
              <a:r>
                <a:rPr lang="en-US" sz="3300">
                  <a:solidFill>
                    <a:srgbClr val="FFDE59"/>
                  </a:solidFill>
                  <a:latin typeface="Frankfurter Highlight"/>
                  <a:ea typeface="Frankfurter Highlight"/>
                  <a:cs typeface="Frankfurter Highlight"/>
                  <a:sym typeface="Frankfurter Highlight"/>
                </a:rPr>
                <a:t>tools</a:t>
              </a:r>
            </a:p>
          </p:txBody>
        </p:sp>
      </p:grpSp>
      <p:sp>
        <p:nvSpPr>
          <p:cNvPr id="12" name="TextBox 12"/>
          <p:cNvSpPr txBox="1"/>
          <p:nvPr/>
        </p:nvSpPr>
        <p:spPr>
          <a:xfrm>
            <a:off x="1028700" y="4607100"/>
            <a:ext cx="6937374" cy="5078313"/>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European Solidarity Corps:</a:t>
            </a:r>
            <a:r>
              <a:rPr lang="en-US" sz="2999" dirty="0">
                <a:solidFill>
                  <a:srgbClr val="FFFFFF"/>
                </a:solidFill>
                <a:latin typeface="Abhaya Libre"/>
                <a:ea typeface="Abhaya Libre"/>
                <a:cs typeface="Abhaya Libre"/>
                <a:sym typeface="Abhaya Libre"/>
              </a:rPr>
              <a:t> </a:t>
            </a:r>
            <a:r>
              <a:rPr lang="it-IT" sz="2999" dirty="0">
                <a:solidFill>
                  <a:srgbClr val="FFFFFF"/>
                </a:solidFill>
                <a:latin typeface="Abhaya Libre"/>
                <a:ea typeface="Abhaya Libre"/>
                <a:cs typeface="Abhaya Libre"/>
                <a:sym typeface="Abhaya Libre"/>
              </a:rPr>
              <a:t>Coinvolge i giovani in opportunità di volontariato che promuovono la solidarietà in Europa</a:t>
            </a:r>
            <a:r>
              <a:rPr lang="en-US" sz="2999" dirty="0">
                <a:solidFill>
                  <a:srgbClr val="FFFFFF"/>
                </a:solidFill>
                <a:latin typeface="Abhaya Libre"/>
                <a:ea typeface="Abhaya Libre"/>
                <a:cs typeface="Abhaya Libre"/>
                <a:sym typeface="Abhaya Libre"/>
              </a:rPr>
              <a:t>. (</a:t>
            </a:r>
            <a:r>
              <a:rPr lang="en-US" sz="2999" u="sng" dirty="0">
                <a:solidFill>
                  <a:srgbClr val="FFFFFF"/>
                </a:solidFill>
                <a:latin typeface="Abhaya Libre"/>
                <a:ea typeface="Abhaya Libre"/>
                <a:cs typeface="Abhaya Libre"/>
                <a:sym typeface="Abhaya Libre"/>
                <a:hlinkClick r:id="rId9" tooltip="https://europa.eu/youth/solidarity_en"/>
              </a:rPr>
              <a:t>https://europa.eu/youth/solidarity_en</a:t>
            </a:r>
            <a:r>
              <a:rPr lang="en-US" sz="2999" dirty="0">
                <a:solidFill>
                  <a:srgbClr val="FFFFFF"/>
                </a:solidFill>
                <a:latin typeface="Abhaya Libre"/>
                <a:ea typeface="Abhaya Libre"/>
                <a:cs typeface="Abhaya Libre"/>
                <a:sym typeface="Abhaya Libre"/>
              </a:rPr>
              <a:t>)</a:t>
            </a:r>
          </a:p>
          <a:p>
            <a:pPr algn="just">
              <a:lnSpc>
                <a:spcPts val="3599"/>
              </a:lnSpc>
            </a:pPr>
            <a:endParaRPr lang="en-US" sz="2999" dirty="0">
              <a:solidFill>
                <a:srgbClr val="FFFFFF"/>
              </a:solidFill>
              <a:latin typeface="Abhaya Libre"/>
              <a:ea typeface="Abhaya Libre"/>
              <a:cs typeface="Abhaya Libre"/>
              <a:sym typeface="Abhaya Libre"/>
            </a:endParaRPr>
          </a:p>
          <a:p>
            <a:pPr algn="just">
              <a:lnSpc>
                <a:spcPts val="3599"/>
              </a:lnSpc>
            </a:pPr>
            <a:r>
              <a:rPr lang="en-US" sz="2999" b="1" dirty="0">
                <a:solidFill>
                  <a:srgbClr val="FF914D"/>
                </a:solidFill>
                <a:latin typeface="Abhaya Libre Bold"/>
                <a:ea typeface="Abhaya Libre Bold"/>
                <a:cs typeface="Abhaya Libre Bold"/>
                <a:sym typeface="Abhaya Libre Bold"/>
              </a:rPr>
              <a:t>EU Aid Volunteers: </a:t>
            </a:r>
            <a:r>
              <a:rPr lang="it-IT" sz="2999" dirty="0">
                <a:solidFill>
                  <a:srgbClr val="FFFFFF"/>
                </a:solidFill>
                <a:latin typeface="Abhaya Libre"/>
                <a:ea typeface="Abhaya Libre"/>
                <a:cs typeface="Abhaya Libre"/>
                <a:sym typeface="Abhaya Libre"/>
              </a:rPr>
              <a:t>Mette in contatto i volontari con progetti umanitari in tutta Europa e oltre, permettendo ai giovani di impegnarsi in un lavoro significativo. </a:t>
            </a:r>
            <a:r>
              <a:rPr lang="en-US" sz="2999" dirty="0">
                <a:solidFill>
                  <a:srgbClr val="FFFFFF"/>
                </a:solidFill>
                <a:latin typeface="Abhaya Libre"/>
                <a:ea typeface="Abhaya Libre"/>
                <a:cs typeface="Abhaya Libre"/>
                <a:sym typeface="Abhaya Libre"/>
              </a:rPr>
              <a:t>(https://youth.europa.eu/solidarity/young-people/volunteering-humanitarian-aid_en)</a:t>
            </a:r>
          </a:p>
        </p:txBody>
      </p:sp>
      <p:sp>
        <p:nvSpPr>
          <p:cNvPr id="13" name="TextBox 13"/>
          <p:cNvSpPr txBox="1"/>
          <p:nvPr/>
        </p:nvSpPr>
        <p:spPr>
          <a:xfrm>
            <a:off x="8434708" y="590308"/>
            <a:ext cx="8894931" cy="1846659"/>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Solidarity Projects Toolkit:</a:t>
            </a:r>
            <a:r>
              <a:rPr lang="en-US" sz="2999" dirty="0">
                <a:solidFill>
                  <a:srgbClr val="FFFFFF"/>
                </a:solidFill>
                <a:latin typeface="Abhaya Libre"/>
                <a:ea typeface="Abhaya Libre"/>
                <a:cs typeface="Abhaya Libre"/>
                <a:sym typeface="Abhaya Libre"/>
              </a:rPr>
              <a:t> </a:t>
            </a:r>
          </a:p>
          <a:p>
            <a:pPr algn="just">
              <a:lnSpc>
                <a:spcPts val="3599"/>
              </a:lnSpc>
            </a:pPr>
            <a:r>
              <a:rPr lang="it-IT" sz="2999" dirty="0">
                <a:solidFill>
                  <a:srgbClr val="FFFFFF"/>
                </a:solidFill>
                <a:latin typeface="Abhaya Libre"/>
                <a:ea typeface="Abhaya Libre"/>
                <a:cs typeface="Abhaya Libre"/>
                <a:sym typeface="Abhaya Libre"/>
              </a:rPr>
              <a:t>Una guida completa che aiuta a creare e realizzare progetti di solidarietà locale che coinvolgano i giovani</a:t>
            </a:r>
            <a:r>
              <a:rPr lang="en-US" sz="2999" dirty="0">
                <a:solidFill>
                  <a:srgbClr val="FFFFFF"/>
                </a:solidFill>
                <a:latin typeface="Abhaya Libre"/>
                <a:ea typeface="Abhaya Libre"/>
                <a:cs typeface="Abhaya Libre"/>
                <a:sym typeface="Abhaya Libre"/>
              </a:rPr>
              <a:t>. (</a:t>
            </a:r>
            <a:r>
              <a:rPr lang="en-US" sz="2999" u="sng" dirty="0">
                <a:solidFill>
                  <a:srgbClr val="FFFFFF"/>
                </a:solidFill>
                <a:latin typeface="Abhaya Libre"/>
                <a:ea typeface="Abhaya Libre"/>
                <a:cs typeface="Abhaya Libre"/>
                <a:sym typeface="Abhaya Libre"/>
                <a:hlinkClick r:id="rId10" tooltip="https://europa.eu/youth/solidarity/projects_en"/>
              </a:rPr>
              <a:t>https://europa.eu/youth/solidarity/projects_en</a:t>
            </a:r>
            <a:r>
              <a:rPr lang="en-US" sz="2999" dirty="0">
                <a:solidFill>
                  <a:srgbClr val="FFFFFF"/>
                </a:solidFill>
                <a:latin typeface="Abhaya Libre"/>
                <a:ea typeface="Abhaya Libre"/>
                <a:cs typeface="Abhaya Libre"/>
                <a:sym typeface="Abhaya Libre"/>
              </a:rPr>
              <a:t>)</a:t>
            </a:r>
          </a:p>
        </p:txBody>
      </p:sp>
      <p:grpSp>
        <p:nvGrpSpPr>
          <p:cNvPr id="14" name="Group 14"/>
          <p:cNvGrpSpPr/>
          <p:nvPr/>
        </p:nvGrpSpPr>
        <p:grpSpPr>
          <a:xfrm>
            <a:off x="1028700" y="3360956"/>
            <a:ext cx="3300879" cy="817519"/>
            <a:chOff x="0" y="0"/>
            <a:chExt cx="4401172" cy="1090025"/>
          </a:xfrm>
        </p:grpSpPr>
        <p:sp>
          <p:nvSpPr>
            <p:cNvPr id="15" name="TextBox 15"/>
            <p:cNvSpPr txBox="1"/>
            <p:nvPr/>
          </p:nvSpPr>
          <p:spPr>
            <a:xfrm>
              <a:off x="0" y="-66675"/>
              <a:ext cx="4401172" cy="729615"/>
            </a:xfrm>
            <a:prstGeom prst="rect">
              <a:avLst/>
            </a:prstGeom>
          </p:spPr>
          <p:txBody>
            <a:bodyPr lIns="0" tIns="0" rIns="0" bIns="0" rtlCol="0" anchor="t">
              <a:spAutoFit/>
            </a:bodyPr>
            <a:lstStyle/>
            <a:p>
              <a:pPr algn="just">
                <a:lnSpc>
                  <a:spcPts val="4620"/>
                </a:lnSpc>
                <a:spcBef>
                  <a:spcPct val="0"/>
                </a:spcBef>
              </a:pPr>
              <a:r>
                <a:rPr lang="en-US" sz="3300">
                  <a:solidFill>
                    <a:srgbClr val="FF914D"/>
                  </a:solidFill>
                  <a:latin typeface="Frankfurter Highlight"/>
                  <a:ea typeface="Frankfurter Highlight"/>
                  <a:cs typeface="Frankfurter Highlight"/>
                  <a:sym typeface="Frankfurter Highlight"/>
                </a:rPr>
                <a:t>volunteering</a:t>
              </a:r>
            </a:p>
          </p:txBody>
        </p:sp>
        <p:sp>
          <p:nvSpPr>
            <p:cNvPr id="16" name="TextBox 16"/>
            <p:cNvSpPr txBox="1"/>
            <p:nvPr/>
          </p:nvSpPr>
          <p:spPr>
            <a:xfrm>
              <a:off x="0" y="360410"/>
              <a:ext cx="4401172"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opportunities</a:t>
              </a:r>
            </a:p>
          </p:txBody>
        </p:sp>
      </p:grpSp>
      <p:grpSp>
        <p:nvGrpSpPr>
          <p:cNvPr id="17" name="Group 17"/>
          <p:cNvGrpSpPr/>
          <p:nvPr/>
        </p:nvGrpSpPr>
        <p:grpSpPr>
          <a:xfrm>
            <a:off x="8824523" y="3360956"/>
            <a:ext cx="3300879" cy="817519"/>
            <a:chOff x="0" y="0"/>
            <a:chExt cx="4401172" cy="1090025"/>
          </a:xfrm>
        </p:grpSpPr>
        <p:sp>
          <p:nvSpPr>
            <p:cNvPr id="18" name="TextBox 18"/>
            <p:cNvSpPr txBox="1"/>
            <p:nvPr/>
          </p:nvSpPr>
          <p:spPr>
            <a:xfrm>
              <a:off x="0" y="-66675"/>
              <a:ext cx="4401172" cy="729615"/>
            </a:xfrm>
            <a:prstGeom prst="rect">
              <a:avLst/>
            </a:prstGeom>
          </p:spPr>
          <p:txBody>
            <a:bodyPr lIns="0" tIns="0" rIns="0" bIns="0" rtlCol="0" anchor="t">
              <a:spAutoFit/>
            </a:bodyPr>
            <a:lstStyle/>
            <a:p>
              <a:pPr algn="l">
                <a:lnSpc>
                  <a:spcPts val="4620"/>
                </a:lnSpc>
                <a:spcBef>
                  <a:spcPct val="0"/>
                </a:spcBef>
              </a:pPr>
              <a:r>
                <a:rPr lang="en-US" sz="3300">
                  <a:solidFill>
                    <a:srgbClr val="FF914D"/>
                  </a:solidFill>
                  <a:latin typeface="Frankfurter Highlight"/>
                  <a:ea typeface="Frankfurter Highlight"/>
                  <a:cs typeface="Frankfurter Highlight"/>
                  <a:sym typeface="Frankfurter Highlight"/>
                </a:rPr>
                <a:t>campaigns &amp;</a:t>
              </a:r>
            </a:p>
          </p:txBody>
        </p:sp>
        <p:sp>
          <p:nvSpPr>
            <p:cNvPr id="19" name="TextBox 19"/>
            <p:cNvSpPr txBox="1"/>
            <p:nvPr/>
          </p:nvSpPr>
          <p:spPr>
            <a:xfrm>
              <a:off x="0" y="360410"/>
              <a:ext cx="4401172"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trainng</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154674" y="-1941195"/>
            <a:ext cx="6863095" cy="8435296"/>
          </a:xfrm>
          <a:custGeom>
            <a:avLst/>
            <a:gdLst/>
            <a:ahLst/>
            <a:cxnLst/>
            <a:rect l="l" t="t" r="r" b="b"/>
            <a:pathLst>
              <a:path w="6863095" h="8435296">
                <a:moveTo>
                  <a:pt x="0" y="0"/>
                </a:moveTo>
                <a:lnTo>
                  <a:pt x="6863095" y="0"/>
                </a:lnTo>
                <a:lnTo>
                  <a:pt x="6863095" y="8435296"/>
                </a:lnTo>
                <a:lnTo>
                  <a:pt x="0" y="8435296"/>
                </a:lnTo>
                <a:lnTo>
                  <a:pt x="0" y="0"/>
                </a:lnTo>
                <a:close/>
              </a:path>
            </a:pathLst>
          </a:custGeom>
          <a:blipFill>
            <a:blip r:embed="rId4">
              <a:alphaModFix amt="41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alphaModFix amt="17000"/>
            </a:blip>
            <a:stretch>
              <a:fillRect t="-16222" b="-16222"/>
            </a:stretch>
          </a:blipFill>
        </p:spPr>
        <p:txBody>
          <a:bodyPr/>
          <a:lstStyle/>
          <a:p>
            <a:endParaRPr lang="es-ES"/>
          </a:p>
        </p:txBody>
      </p:sp>
      <p:sp>
        <p:nvSpPr>
          <p:cNvPr id="5" name="TextBox 5"/>
          <p:cNvSpPr txBox="1"/>
          <p:nvPr/>
        </p:nvSpPr>
        <p:spPr>
          <a:xfrm>
            <a:off x="2299156" y="752453"/>
            <a:ext cx="14287065" cy="1524000"/>
          </a:xfrm>
          <a:prstGeom prst="rect">
            <a:avLst/>
          </a:prstGeom>
        </p:spPr>
        <p:txBody>
          <a:bodyPr lIns="0" tIns="0" rIns="0" bIns="0" rtlCol="0" anchor="t">
            <a:spAutoFit/>
          </a:bodyPr>
          <a:lstStyle/>
          <a:p>
            <a:pPr algn="ctr">
              <a:lnSpc>
                <a:spcPts val="5999"/>
              </a:lnSpc>
            </a:pPr>
            <a:r>
              <a:rPr lang="it-IT" sz="4999" b="1" dirty="0">
                <a:solidFill>
                  <a:srgbClr val="FFFFFF"/>
                </a:solidFill>
                <a:latin typeface="Arimo Bold"/>
                <a:ea typeface="Arimo Bold"/>
                <a:cs typeface="Arimo Bold"/>
                <a:sym typeface="Arimo Bold"/>
              </a:rPr>
              <a:t>Attività finale: Esplorare il sostegno dell'UE per i minori</a:t>
            </a:r>
            <a:endParaRPr lang="en-US" sz="4999" b="1" dirty="0">
              <a:solidFill>
                <a:srgbClr val="FFFFFF"/>
              </a:solidFill>
              <a:latin typeface="Arimo Bold"/>
              <a:ea typeface="Arimo Bold"/>
              <a:cs typeface="Arimo Bold"/>
              <a:sym typeface="Arimo Bold"/>
            </a:endParaRPr>
          </a:p>
        </p:txBody>
      </p:sp>
      <p:sp>
        <p:nvSpPr>
          <p:cNvPr id="6" name="TextBox 6"/>
          <p:cNvSpPr txBox="1"/>
          <p:nvPr/>
        </p:nvSpPr>
        <p:spPr>
          <a:xfrm>
            <a:off x="2299156" y="2956176"/>
            <a:ext cx="14001633" cy="1463221"/>
          </a:xfrm>
          <a:prstGeom prst="rect">
            <a:avLst/>
          </a:prstGeom>
        </p:spPr>
        <p:txBody>
          <a:bodyPr lIns="0" tIns="0" rIns="0" bIns="0" rtlCol="0" anchor="t">
            <a:spAutoFit/>
          </a:bodyPr>
          <a:lstStyle/>
          <a:p>
            <a:pPr algn="ctr">
              <a:lnSpc>
                <a:spcPts val="3840"/>
              </a:lnSpc>
              <a:spcBef>
                <a:spcPct val="0"/>
              </a:spcBef>
            </a:pPr>
            <a:r>
              <a:rPr lang="it-IT" sz="3200" dirty="0">
                <a:solidFill>
                  <a:srgbClr val="FFCC00"/>
                </a:solidFill>
                <a:latin typeface="Abhaya Libre"/>
                <a:ea typeface="Abhaya Libre"/>
                <a:cs typeface="Abhaya Libre"/>
                <a:sym typeface="Abhaya Libre"/>
              </a:rPr>
              <a:t>Pensate a come voi, come mentori, educatori o operatori giovanili, potete incorporare questi strumenti nel vostro lavoro quotidiano per promuovere un cambiamento positivo.</a:t>
            </a:r>
            <a:endParaRPr lang="en-US" sz="3200" dirty="0">
              <a:solidFill>
                <a:srgbClr val="FFCC00"/>
              </a:solidFill>
              <a:latin typeface="Abhaya Libre"/>
              <a:ea typeface="Abhaya Libre"/>
              <a:cs typeface="Abhaya Libre"/>
              <a:sym typeface="Abhaya Libre"/>
            </a:endParaRPr>
          </a:p>
        </p:txBody>
      </p:sp>
      <p:sp>
        <p:nvSpPr>
          <p:cNvPr id="7" name="TextBox 7"/>
          <p:cNvSpPr txBox="1"/>
          <p:nvPr/>
        </p:nvSpPr>
        <p:spPr>
          <a:xfrm>
            <a:off x="2299156" y="4623051"/>
            <a:ext cx="9351587" cy="4387098"/>
          </a:xfrm>
          <a:prstGeom prst="rect">
            <a:avLst/>
          </a:prstGeom>
        </p:spPr>
        <p:txBody>
          <a:bodyPr lIns="0" tIns="0" rIns="0" bIns="0" rtlCol="0" anchor="t">
            <a:spAutoFit/>
          </a:bodyPr>
          <a:lstStyle/>
          <a:p>
            <a:pPr algn="just">
              <a:lnSpc>
                <a:spcPts val="3840"/>
              </a:lnSpc>
              <a:spcBef>
                <a:spcPct val="0"/>
              </a:spcBef>
            </a:pPr>
            <a:r>
              <a:rPr lang="it-IT" sz="3200" dirty="0">
                <a:solidFill>
                  <a:srgbClr val="FFFFFF"/>
                </a:solidFill>
                <a:latin typeface="Abhaya Libre"/>
                <a:ea typeface="Abhaya Libre"/>
                <a:cs typeface="Abhaya Libre"/>
                <a:sym typeface="Abhaya Libre"/>
              </a:rPr>
              <a:t>Dividetevi in 3 gruppi:</a:t>
            </a:r>
          </a:p>
          <a:p>
            <a:pPr marL="457200" indent="-457200" algn="just">
              <a:lnSpc>
                <a:spcPts val="3840"/>
              </a:lnSpc>
              <a:spcBef>
                <a:spcPct val="0"/>
              </a:spcBef>
              <a:buFont typeface="Arial" panose="020B0604020202020204" pitchFamily="34" charset="0"/>
              <a:buChar char="•"/>
            </a:pPr>
            <a:r>
              <a:rPr lang="it-IT" sz="3200" dirty="0">
                <a:solidFill>
                  <a:srgbClr val="FFFFFF"/>
                </a:solidFill>
                <a:latin typeface="Abhaya Libre"/>
                <a:ea typeface="Abhaya Libre"/>
                <a:cs typeface="Abhaya Libre"/>
                <a:sym typeface="Abhaya Libre"/>
              </a:rPr>
              <a:t>Gruppo 1: Mentore e guida dei minori</a:t>
            </a:r>
          </a:p>
          <a:p>
            <a:pPr marL="457200" indent="-457200" algn="just">
              <a:lnSpc>
                <a:spcPts val="3840"/>
              </a:lnSpc>
              <a:spcBef>
                <a:spcPct val="0"/>
              </a:spcBef>
              <a:buFont typeface="Arial" panose="020B0604020202020204" pitchFamily="34" charset="0"/>
              <a:buChar char="•"/>
            </a:pPr>
            <a:r>
              <a:rPr lang="it-IT" sz="3200" dirty="0">
                <a:solidFill>
                  <a:srgbClr val="FFFFFF"/>
                </a:solidFill>
                <a:latin typeface="Abhaya Libre"/>
                <a:ea typeface="Abhaya Libre"/>
                <a:cs typeface="Abhaya Libre"/>
                <a:sym typeface="Abhaya Libre"/>
              </a:rPr>
              <a:t>Gruppo 2: Risorse educative per i giovani</a:t>
            </a:r>
          </a:p>
          <a:p>
            <a:pPr marL="457200" indent="-457200" algn="just">
              <a:lnSpc>
                <a:spcPts val="3840"/>
              </a:lnSpc>
              <a:spcBef>
                <a:spcPct val="0"/>
              </a:spcBef>
              <a:buFont typeface="Arial" panose="020B0604020202020204" pitchFamily="34" charset="0"/>
              <a:buChar char="•"/>
            </a:pPr>
            <a:r>
              <a:rPr lang="it-IT" sz="3200" dirty="0">
                <a:solidFill>
                  <a:srgbClr val="FFFFFF"/>
                </a:solidFill>
                <a:latin typeface="Abhaya Libre"/>
                <a:ea typeface="Abhaya Libre"/>
                <a:cs typeface="Abhaya Libre"/>
                <a:sym typeface="Abhaya Libre"/>
              </a:rPr>
              <a:t>Gruppo 3: Costruire una cultura della solidarietà</a:t>
            </a:r>
          </a:p>
          <a:p>
            <a:pPr algn="just">
              <a:lnSpc>
                <a:spcPts val="3840"/>
              </a:lnSpc>
              <a:spcBef>
                <a:spcPct val="0"/>
              </a:spcBef>
            </a:pPr>
            <a:endParaRPr lang="en-US" sz="3200" dirty="0">
              <a:solidFill>
                <a:srgbClr val="FFFFFF"/>
              </a:solidFill>
              <a:latin typeface="Abhaya Libre"/>
              <a:ea typeface="Abhaya Libre"/>
              <a:cs typeface="Abhaya Libre"/>
              <a:sym typeface="Abhaya Libre"/>
            </a:endParaRPr>
          </a:p>
          <a:p>
            <a:pPr algn="just">
              <a:lnSpc>
                <a:spcPts val="3840"/>
              </a:lnSpc>
              <a:spcBef>
                <a:spcPct val="0"/>
              </a:spcBef>
            </a:pPr>
            <a:r>
              <a:rPr lang="en-US" sz="3200" dirty="0">
                <a:solidFill>
                  <a:srgbClr val="FFFFFF"/>
                </a:solidFill>
                <a:latin typeface="Abhaya Libre"/>
                <a:ea typeface="Abhaya Libre"/>
                <a:cs typeface="Abhaya Libre"/>
                <a:sym typeface="Abhaya Libre"/>
              </a:rPr>
              <a:t>Step:</a:t>
            </a:r>
          </a:p>
          <a:p>
            <a:pPr marL="690881" lvl="1" indent="-345440" algn="just">
              <a:lnSpc>
                <a:spcPts val="3840"/>
              </a:lnSpc>
              <a:spcBef>
                <a:spcPct val="0"/>
              </a:spcBef>
              <a:buFont typeface="Arial"/>
              <a:buChar char="•"/>
            </a:pPr>
            <a:r>
              <a:rPr lang="it-IT" sz="3200" dirty="0">
                <a:solidFill>
                  <a:srgbClr val="FFFFFF"/>
                </a:solidFill>
                <a:latin typeface="Abhaya Libre"/>
                <a:ea typeface="Abhaya Libre"/>
                <a:cs typeface="Abhaya Libre"/>
                <a:sym typeface="Abhaya Libre"/>
              </a:rPr>
              <a:t>Esplora le risorse</a:t>
            </a:r>
          </a:p>
          <a:p>
            <a:pPr marL="690881" lvl="1" indent="-345440" algn="just">
              <a:lnSpc>
                <a:spcPts val="3840"/>
              </a:lnSpc>
              <a:spcBef>
                <a:spcPct val="0"/>
              </a:spcBef>
              <a:buFont typeface="Arial"/>
              <a:buChar char="•"/>
            </a:pPr>
            <a:r>
              <a:rPr lang="it-IT" sz="3200" dirty="0">
                <a:solidFill>
                  <a:srgbClr val="FFFFFF"/>
                </a:solidFill>
                <a:latin typeface="Abhaya Libre"/>
                <a:ea typeface="Abhaya Libre"/>
                <a:cs typeface="Abhaya Libre"/>
                <a:sym typeface="Abhaya Libre"/>
              </a:rPr>
              <a:t>Discutere l'impatto</a:t>
            </a:r>
          </a:p>
          <a:p>
            <a:pPr marL="690881" lvl="1" indent="-345440" algn="just">
              <a:lnSpc>
                <a:spcPts val="3840"/>
              </a:lnSpc>
              <a:spcBef>
                <a:spcPct val="0"/>
              </a:spcBef>
              <a:buFont typeface="Arial"/>
              <a:buChar char="•"/>
            </a:pPr>
            <a:r>
              <a:rPr lang="it-IT" sz="3200" dirty="0">
                <a:solidFill>
                  <a:srgbClr val="FFFFFF"/>
                </a:solidFill>
                <a:latin typeface="Abhaya Libre"/>
                <a:ea typeface="Abhaya Libre"/>
                <a:cs typeface="Abhaya Libre"/>
                <a:sym typeface="Abhaya Libre"/>
              </a:rPr>
              <a:t>Presentare le intuizioni chiave</a:t>
            </a:r>
            <a:endParaRPr lang="en-US" sz="3200" dirty="0">
              <a:solidFill>
                <a:srgbClr val="FFFFFF"/>
              </a:solidFill>
              <a:latin typeface="Abhaya Libre"/>
              <a:ea typeface="Abhaya Libre"/>
              <a:cs typeface="Abhaya Libre"/>
              <a:sym typeface="Abhaya Libre"/>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
          </a:xfrm>
          <a:custGeom>
            <a:avLst/>
            <a:gdLst/>
            <a:ahLst/>
            <a:cxnLst/>
            <a:rect l="l" t="t" r="r" b="b"/>
            <a:pathLst>
              <a:path w="18288000" h="1028700">
                <a:moveTo>
                  <a:pt x="0" y="0"/>
                </a:moveTo>
                <a:lnTo>
                  <a:pt x="18288000" y="0"/>
                </a:lnTo>
                <a:lnTo>
                  <a:pt x="182880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37902" y="7576793"/>
            <a:ext cx="2381249" cy="1685924"/>
            <a:chOff x="0" y="0"/>
            <a:chExt cx="3174999" cy="2247899"/>
          </a:xfrm>
        </p:grpSpPr>
        <p:sp>
          <p:nvSpPr>
            <p:cNvPr id="4" name="Freeform 4"/>
            <p:cNvSpPr/>
            <p:nvPr/>
          </p:nvSpPr>
          <p:spPr>
            <a:xfrm>
              <a:off x="0" y="0"/>
              <a:ext cx="3175000" cy="2247900"/>
            </a:xfrm>
            <a:custGeom>
              <a:avLst/>
              <a:gdLst/>
              <a:ahLst/>
              <a:cxnLst/>
              <a:rect l="l" t="t" r="r" b="b"/>
              <a:pathLst>
                <a:path w="3175000" h="2247900">
                  <a:moveTo>
                    <a:pt x="0" y="0"/>
                  </a:moveTo>
                  <a:lnTo>
                    <a:pt x="3175000" y="0"/>
                  </a:lnTo>
                  <a:lnTo>
                    <a:pt x="3175000" y="2247900"/>
                  </a:lnTo>
                  <a:lnTo>
                    <a:pt x="0" y="2247900"/>
                  </a:lnTo>
                  <a:lnTo>
                    <a:pt x="0" y="0"/>
                  </a:lnTo>
                  <a:close/>
                </a:path>
              </a:pathLst>
            </a:custGeom>
            <a:blipFill>
              <a:blip r:embed="rId5"/>
              <a:stretch>
                <a:fillRect l="-169" r="-169"/>
              </a:stretch>
            </a:blipFill>
          </p:spPr>
          <p:txBody>
            <a:bodyPr/>
            <a:lstStyle/>
            <a:p>
              <a:endParaRPr lang="es-ES"/>
            </a:p>
          </p:txBody>
        </p:sp>
      </p:grpSp>
      <p:grpSp>
        <p:nvGrpSpPr>
          <p:cNvPr id="5" name="Group 5"/>
          <p:cNvGrpSpPr/>
          <p:nvPr/>
        </p:nvGrpSpPr>
        <p:grpSpPr>
          <a:xfrm>
            <a:off x="2385223" y="7395609"/>
            <a:ext cx="1743074" cy="1743074"/>
            <a:chOff x="0" y="0"/>
            <a:chExt cx="2324099" cy="2324099"/>
          </a:xfrm>
        </p:grpSpPr>
        <p:sp>
          <p:nvSpPr>
            <p:cNvPr id="6" name="Freeform 6"/>
            <p:cNvSpPr/>
            <p:nvPr/>
          </p:nvSpPr>
          <p:spPr>
            <a:xfrm>
              <a:off x="0" y="0"/>
              <a:ext cx="2324100" cy="2324100"/>
            </a:xfrm>
            <a:custGeom>
              <a:avLst/>
              <a:gdLst/>
              <a:ahLst/>
              <a:cxnLst/>
              <a:rect l="l" t="t" r="r" b="b"/>
              <a:pathLst>
                <a:path w="2324100" h="2324100">
                  <a:moveTo>
                    <a:pt x="0" y="0"/>
                  </a:moveTo>
                  <a:lnTo>
                    <a:pt x="2324100" y="0"/>
                  </a:lnTo>
                  <a:lnTo>
                    <a:pt x="2324100" y="2324100"/>
                  </a:lnTo>
                  <a:lnTo>
                    <a:pt x="0" y="2324100"/>
                  </a:lnTo>
                  <a:lnTo>
                    <a:pt x="0" y="0"/>
                  </a:lnTo>
                  <a:close/>
                </a:path>
              </a:pathLst>
            </a:custGeom>
            <a:blipFill>
              <a:blip r:embed="rId6"/>
              <a:stretch>
                <a:fillRect/>
              </a:stretch>
            </a:blipFill>
          </p:spPr>
          <p:txBody>
            <a:bodyPr/>
            <a:lstStyle/>
            <a:p>
              <a:endParaRPr lang="es-ES"/>
            </a:p>
          </p:txBody>
        </p:sp>
      </p:grpSp>
      <p:grpSp>
        <p:nvGrpSpPr>
          <p:cNvPr id="7" name="Group 7"/>
          <p:cNvGrpSpPr/>
          <p:nvPr/>
        </p:nvGrpSpPr>
        <p:grpSpPr>
          <a:xfrm>
            <a:off x="6425351" y="7779018"/>
            <a:ext cx="2693581" cy="1118680"/>
            <a:chOff x="0" y="0"/>
            <a:chExt cx="3591441" cy="1491573"/>
          </a:xfrm>
        </p:grpSpPr>
        <p:sp>
          <p:nvSpPr>
            <p:cNvPr id="8" name="Freeform 8"/>
            <p:cNvSpPr/>
            <p:nvPr/>
          </p:nvSpPr>
          <p:spPr>
            <a:xfrm>
              <a:off x="0" y="0"/>
              <a:ext cx="3591433" cy="1491615"/>
            </a:xfrm>
            <a:custGeom>
              <a:avLst/>
              <a:gdLst/>
              <a:ahLst/>
              <a:cxnLst/>
              <a:rect l="l" t="t" r="r" b="b"/>
              <a:pathLst>
                <a:path w="3591433" h="1491615">
                  <a:moveTo>
                    <a:pt x="0" y="0"/>
                  </a:moveTo>
                  <a:lnTo>
                    <a:pt x="3591433" y="0"/>
                  </a:lnTo>
                  <a:lnTo>
                    <a:pt x="3591433" y="1491615"/>
                  </a:lnTo>
                  <a:lnTo>
                    <a:pt x="0" y="1491615"/>
                  </a:lnTo>
                  <a:lnTo>
                    <a:pt x="0" y="0"/>
                  </a:lnTo>
                  <a:close/>
                </a:path>
              </a:pathLst>
            </a:custGeom>
            <a:blipFill>
              <a:blip r:embed="rId7"/>
              <a:stretch>
                <a:fillRect t="-104" b="-102"/>
              </a:stretch>
            </a:blipFill>
          </p:spPr>
          <p:txBody>
            <a:bodyPr/>
            <a:lstStyle/>
            <a:p>
              <a:endParaRPr lang="es-ES"/>
            </a:p>
          </p:txBody>
        </p:sp>
      </p:grpSp>
      <p:grpSp>
        <p:nvGrpSpPr>
          <p:cNvPr id="9" name="Group 9"/>
          <p:cNvGrpSpPr/>
          <p:nvPr/>
        </p:nvGrpSpPr>
        <p:grpSpPr>
          <a:xfrm>
            <a:off x="9433431" y="7454578"/>
            <a:ext cx="2291843" cy="1695449"/>
            <a:chOff x="0" y="0"/>
            <a:chExt cx="3055791" cy="2260599"/>
          </a:xfrm>
        </p:grpSpPr>
        <p:sp>
          <p:nvSpPr>
            <p:cNvPr id="10" name="Freeform 10"/>
            <p:cNvSpPr/>
            <p:nvPr/>
          </p:nvSpPr>
          <p:spPr>
            <a:xfrm>
              <a:off x="0" y="0"/>
              <a:ext cx="3055747" cy="2260600"/>
            </a:xfrm>
            <a:custGeom>
              <a:avLst/>
              <a:gdLst/>
              <a:ahLst/>
              <a:cxnLst/>
              <a:rect l="l" t="t" r="r" b="b"/>
              <a:pathLst>
                <a:path w="3055747" h="2260600">
                  <a:moveTo>
                    <a:pt x="0" y="0"/>
                  </a:moveTo>
                  <a:lnTo>
                    <a:pt x="3055747" y="0"/>
                  </a:lnTo>
                  <a:lnTo>
                    <a:pt x="3055747" y="2260600"/>
                  </a:lnTo>
                  <a:lnTo>
                    <a:pt x="0" y="2260600"/>
                  </a:lnTo>
                  <a:lnTo>
                    <a:pt x="0" y="0"/>
                  </a:lnTo>
                  <a:close/>
                </a:path>
              </a:pathLst>
            </a:custGeom>
            <a:blipFill>
              <a:blip r:embed="rId8"/>
              <a:stretch>
                <a:fillRect t="-270" r="-1" b="-270"/>
              </a:stretch>
            </a:blipFill>
          </p:spPr>
          <p:txBody>
            <a:bodyPr/>
            <a:lstStyle/>
            <a:p>
              <a:endParaRPr lang="es-ES"/>
            </a:p>
          </p:txBody>
        </p:sp>
      </p:grpSp>
      <p:grpSp>
        <p:nvGrpSpPr>
          <p:cNvPr id="11" name="Group 11"/>
          <p:cNvGrpSpPr/>
          <p:nvPr/>
        </p:nvGrpSpPr>
        <p:grpSpPr>
          <a:xfrm>
            <a:off x="455641" y="1419509"/>
            <a:ext cx="2512331" cy="2664234"/>
            <a:chOff x="0" y="0"/>
            <a:chExt cx="3349775" cy="3552312"/>
          </a:xfrm>
        </p:grpSpPr>
        <p:sp>
          <p:nvSpPr>
            <p:cNvPr id="12" name="Freeform 12"/>
            <p:cNvSpPr/>
            <p:nvPr/>
          </p:nvSpPr>
          <p:spPr>
            <a:xfrm>
              <a:off x="0" y="0"/>
              <a:ext cx="3349752" cy="3552317"/>
            </a:xfrm>
            <a:custGeom>
              <a:avLst/>
              <a:gdLst/>
              <a:ahLst/>
              <a:cxnLst/>
              <a:rect l="l" t="t" r="r" b="b"/>
              <a:pathLst>
                <a:path w="3349752" h="3552317">
                  <a:moveTo>
                    <a:pt x="0" y="0"/>
                  </a:moveTo>
                  <a:lnTo>
                    <a:pt x="3349752" y="0"/>
                  </a:lnTo>
                  <a:lnTo>
                    <a:pt x="3349752" y="3552317"/>
                  </a:lnTo>
                  <a:lnTo>
                    <a:pt x="0" y="3552317"/>
                  </a:lnTo>
                  <a:lnTo>
                    <a:pt x="0" y="0"/>
                  </a:lnTo>
                  <a:close/>
                </a:path>
              </a:pathLst>
            </a:custGeom>
            <a:blipFill>
              <a:blip r:embed="rId9"/>
              <a:stretch>
                <a:fillRect t="-111" b="-111"/>
              </a:stretch>
            </a:blipFill>
          </p:spPr>
          <p:txBody>
            <a:bodyPr/>
            <a:lstStyle/>
            <a:p>
              <a:endParaRPr lang="es-ES"/>
            </a:p>
          </p:txBody>
        </p:sp>
      </p:grpSp>
      <p:sp>
        <p:nvSpPr>
          <p:cNvPr id="13" name="Freeform 13"/>
          <p:cNvSpPr/>
          <p:nvPr/>
        </p:nvSpPr>
        <p:spPr>
          <a:xfrm>
            <a:off x="0" y="9258300"/>
            <a:ext cx="18286857" cy="1028700"/>
          </a:xfrm>
          <a:custGeom>
            <a:avLst/>
            <a:gdLst/>
            <a:ahLst/>
            <a:cxnLst/>
            <a:rect l="l" t="t" r="r" b="b"/>
            <a:pathLst>
              <a:path w="18286857" h="1028700">
                <a:moveTo>
                  <a:pt x="0" y="0"/>
                </a:moveTo>
                <a:lnTo>
                  <a:pt x="18286857" y="0"/>
                </a:lnTo>
                <a:lnTo>
                  <a:pt x="18286857" y="1028700"/>
                </a:lnTo>
                <a:lnTo>
                  <a:pt x="0" y="10287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14" name="TextBox 14"/>
          <p:cNvSpPr txBox="1"/>
          <p:nvPr/>
        </p:nvSpPr>
        <p:spPr>
          <a:xfrm>
            <a:off x="30013" y="9449428"/>
            <a:ext cx="18228310" cy="774700"/>
          </a:xfrm>
          <a:prstGeom prst="rect">
            <a:avLst/>
          </a:prstGeom>
        </p:spPr>
        <p:txBody>
          <a:bodyPr lIns="0" tIns="0" rIns="0" bIns="0" rtlCol="0" anchor="t">
            <a:spAutoFit/>
          </a:bodyPr>
          <a:lstStyle/>
          <a:p>
            <a:pPr algn="l">
              <a:lnSpc>
                <a:spcPts val="2624"/>
              </a:lnSpc>
            </a:pPr>
            <a:r>
              <a:rPr lang="en-US" sz="1900" spc="40">
                <a:solidFill>
                  <a:srgbClr val="FFFFFF"/>
                </a:solidFill>
                <a:latin typeface="Arimo"/>
                <a:ea typeface="Arimo"/>
                <a:cs typeface="Arimo"/>
                <a:sym typeface="Arimo"/>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grpSp>
        <p:nvGrpSpPr>
          <p:cNvPr id="15" name="Group 15"/>
          <p:cNvGrpSpPr/>
          <p:nvPr/>
        </p:nvGrpSpPr>
        <p:grpSpPr>
          <a:xfrm>
            <a:off x="15639440" y="1380136"/>
            <a:ext cx="2047874" cy="2162174"/>
            <a:chOff x="0" y="0"/>
            <a:chExt cx="2730499" cy="2882899"/>
          </a:xfrm>
        </p:grpSpPr>
        <p:sp>
          <p:nvSpPr>
            <p:cNvPr id="16" name="Freeform 16"/>
            <p:cNvSpPr/>
            <p:nvPr/>
          </p:nvSpPr>
          <p:spPr>
            <a:xfrm>
              <a:off x="0" y="0"/>
              <a:ext cx="2730500" cy="2882900"/>
            </a:xfrm>
            <a:custGeom>
              <a:avLst/>
              <a:gdLst/>
              <a:ahLst/>
              <a:cxnLst/>
              <a:rect l="l" t="t" r="r" b="b"/>
              <a:pathLst>
                <a:path w="2730500" h="2882900">
                  <a:moveTo>
                    <a:pt x="0" y="0"/>
                  </a:moveTo>
                  <a:lnTo>
                    <a:pt x="2730500" y="0"/>
                  </a:lnTo>
                  <a:lnTo>
                    <a:pt x="2730500" y="2882900"/>
                  </a:lnTo>
                  <a:lnTo>
                    <a:pt x="0" y="2882900"/>
                  </a:lnTo>
                  <a:lnTo>
                    <a:pt x="0" y="0"/>
                  </a:lnTo>
                  <a:close/>
                </a:path>
              </a:pathLst>
            </a:custGeom>
            <a:blipFill>
              <a:blip r:embed="rId12"/>
              <a:stretch>
                <a:fillRect l="-12" r="-12"/>
              </a:stretch>
            </a:blipFill>
          </p:spPr>
          <p:txBody>
            <a:bodyPr/>
            <a:lstStyle/>
            <a:p>
              <a:endParaRPr lang="es-ES"/>
            </a:p>
          </p:txBody>
        </p:sp>
      </p:grpSp>
      <p:grpSp>
        <p:nvGrpSpPr>
          <p:cNvPr id="17" name="Group 17"/>
          <p:cNvGrpSpPr/>
          <p:nvPr/>
        </p:nvGrpSpPr>
        <p:grpSpPr>
          <a:xfrm>
            <a:off x="5499513" y="4886656"/>
            <a:ext cx="7273264" cy="1739899"/>
            <a:chOff x="0" y="0"/>
            <a:chExt cx="9697685" cy="2319865"/>
          </a:xfrm>
        </p:grpSpPr>
        <p:sp>
          <p:nvSpPr>
            <p:cNvPr id="18" name="Freeform 18"/>
            <p:cNvSpPr/>
            <p:nvPr/>
          </p:nvSpPr>
          <p:spPr>
            <a:xfrm>
              <a:off x="0" y="0"/>
              <a:ext cx="9697720" cy="2319909"/>
            </a:xfrm>
            <a:custGeom>
              <a:avLst/>
              <a:gdLst/>
              <a:ahLst/>
              <a:cxnLst/>
              <a:rect l="l" t="t" r="r" b="b"/>
              <a:pathLst>
                <a:path w="9697720" h="2319909">
                  <a:moveTo>
                    <a:pt x="0" y="0"/>
                  </a:moveTo>
                  <a:lnTo>
                    <a:pt x="9697720" y="0"/>
                  </a:lnTo>
                  <a:lnTo>
                    <a:pt x="9697720" y="2319909"/>
                  </a:lnTo>
                  <a:lnTo>
                    <a:pt x="0" y="2319909"/>
                  </a:lnTo>
                  <a:lnTo>
                    <a:pt x="0" y="0"/>
                  </a:lnTo>
                  <a:close/>
                </a:path>
              </a:pathLst>
            </a:custGeom>
            <a:blipFill>
              <a:blip r:embed="rId13"/>
              <a:stretch>
                <a:fillRect t="-53" b="-51"/>
              </a:stretch>
            </a:blipFill>
          </p:spPr>
          <p:txBody>
            <a:bodyPr/>
            <a:lstStyle/>
            <a:p>
              <a:endParaRPr lang="es-ES"/>
            </a:p>
          </p:txBody>
        </p:sp>
      </p:grpSp>
      <p:sp>
        <p:nvSpPr>
          <p:cNvPr id="19" name="TextBox 19"/>
          <p:cNvSpPr txBox="1"/>
          <p:nvPr/>
        </p:nvSpPr>
        <p:spPr>
          <a:xfrm>
            <a:off x="6752114" y="1580505"/>
            <a:ext cx="5121580" cy="1257300"/>
          </a:xfrm>
          <a:prstGeom prst="rect">
            <a:avLst/>
          </a:prstGeom>
        </p:spPr>
        <p:txBody>
          <a:bodyPr lIns="0" tIns="0" rIns="0" bIns="0" rtlCol="0" anchor="t">
            <a:spAutoFit/>
          </a:bodyPr>
          <a:lstStyle/>
          <a:p>
            <a:pPr algn="l">
              <a:lnSpc>
                <a:spcPts val="9720"/>
              </a:lnSpc>
            </a:pPr>
            <a:r>
              <a:rPr lang="en-US" sz="8100" b="1" spc="773">
                <a:solidFill>
                  <a:srgbClr val="000000"/>
                </a:solidFill>
                <a:latin typeface="Arimo Bold"/>
                <a:ea typeface="Arimo Bold"/>
                <a:cs typeface="Arimo Bold"/>
                <a:sym typeface="Arimo Bold"/>
              </a:rPr>
              <a:t>Eurhope</a:t>
            </a:r>
          </a:p>
        </p:txBody>
      </p:sp>
      <p:sp>
        <p:nvSpPr>
          <p:cNvPr id="20" name="TextBox 20"/>
          <p:cNvSpPr txBox="1"/>
          <p:nvPr/>
        </p:nvSpPr>
        <p:spPr>
          <a:xfrm>
            <a:off x="3775106" y="2755319"/>
            <a:ext cx="10144125" cy="1189990"/>
          </a:xfrm>
          <a:prstGeom prst="rect">
            <a:avLst/>
          </a:prstGeom>
        </p:spPr>
        <p:txBody>
          <a:bodyPr lIns="0" tIns="0" rIns="0" bIns="0" rtlCol="0" anchor="t">
            <a:spAutoFit/>
          </a:bodyPr>
          <a:lstStyle/>
          <a:p>
            <a:pPr algn="l">
              <a:lnSpc>
                <a:spcPts val="4200"/>
              </a:lnSpc>
            </a:pPr>
            <a:r>
              <a:rPr lang="en-US" sz="3500" spc="50">
                <a:solidFill>
                  <a:srgbClr val="000000"/>
                </a:solidFill>
                <a:latin typeface="Arimo"/>
                <a:ea typeface="Arimo"/>
                <a:cs typeface="Arimo"/>
                <a:sym typeface="Arimo"/>
              </a:rPr>
              <a:t>EU as a solidarity's house for minors out of home</a:t>
            </a:r>
          </a:p>
          <a:p>
            <a:pPr algn="ctr">
              <a:lnSpc>
                <a:spcPts val="2280"/>
              </a:lnSpc>
            </a:pPr>
            <a:r>
              <a:rPr lang="en-US" sz="1900" spc="-5">
                <a:solidFill>
                  <a:srgbClr val="000000"/>
                </a:solidFill>
                <a:latin typeface="Arimo"/>
                <a:ea typeface="Arimo"/>
                <a:cs typeface="Arimo"/>
                <a:sym typeface="Arimo"/>
              </a:rPr>
              <a:t>Erasmus+ project n. 2023-2-IT03-KA220-YOU-000184370</a:t>
            </a:r>
          </a:p>
        </p:txBody>
      </p:sp>
      <p:grpSp>
        <p:nvGrpSpPr>
          <p:cNvPr id="21" name="Group 21"/>
          <p:cNvGrpSpPr/>
          <p:nvPr/>
        </p:nvGrpSpPr>
        <p:grpSpPr>
          <a:xfrm>
            <a:off x="11873694" y="7937010"/>
            <a:ext cx="2666999" cy="733424"/>
            <a:chOff x="0" y="0"/>
            <a:chExt cx="3555999" cy="977899"/>
          </a:xfrm>
        </p:grpSpPr>
        <p:sp>
          <p:nvSpPr>
            <p:cNvPr id="22" name="Freeform 22"/>
            <p:cNvSpPr/>
            <p:nvPr/>
          </p:nvSpPr>
          <p:spPr>
            <a:xfrm>
              <a:off x="0" y="0"/>
              <a:ext cx="3556000" cy="977900"/>
            </a:xfrm>
            <a:custGeom>
              <a:avLst/>
              <a:gdLst/>
              <a:ahLst/>
              <a:cxnLst/>
              <a:rect l="l" t="t" r="r" b="b"/>
              <a:pathLst>
                <a:path w="3556000" h="977900">
                  <a:moveTo>
                    <a:pt x="0" y="0"/>
                  </a:moveTo>
                  <a:lnTo>
                    <a:pt x="3556000" y="0"/>
                  </a:lnTo>
                  <a:lnTo>
                    <a:pt x="3556000" y="977900"/>
                  </a:lnTo>
                  <a:lnTo>
                    <a:pt x="0" y="977900"/>
                  </a:lnTo>
                  <a:lnTo>
                    <a:pt x="0" y="0"/>
                  </a:lnTo>
                  <a:close/>
                </a:path>
              </a:pathLst>
            </a:custGeom>
            <a:blipFill>
              <a:blip r:embed="rId14"/>
              <a:stretch>
                <a:fillRect l="-89" r="-89"/>
              </a:stretch>
            </a:blipFill>
          </p:spPr>
          <p:txBody>
            <a:bodyPr/>
            <a:lstStyle/>
            <a:p>
              <a:endParaRPr lang="es-ES"/>
            </a:p>
          </p:txBody>
        </p:sp>
      </p:grpSp>
      <p:grpSp>
        <p:nvGrpSpPr>
          <p:cNvPr id="23" name="Group 23"/>
          <p:cNvGrpSpPr/>
          <p:nvPr/>
        </p:nvGrpSpPr>
        <p:grpSpPr>
          <a:xfrm>
            <a:off x="14693957" y="7863348"/>
            <a:ext cx="801841" cy="806399"/>
            <a:chOff x="0" y="0"/>
            <a:chExt cx="1069121" cy="1075199"/>
          </a:xfrm>
        </p:grpSpPr>
        <p:sp>
          <p:nvSpPr>
            <p:cNvPr id="24" name="Freeform 24"/>
            <p:cNvSpPr/>
            <p:nvPr/>
          </p:nvSpPr>
          <p:spPr>
            <a:xfrm>
              <a:off x="0" y="0"/>
              <a:ext cx="1069086" cy="1075182"/>
            </a:xfrm>
            <a:custGeom>
              <a:avLst/>
              <a:gdLst/>
              <a:ahLst/>
              <a:cxnLst/>
              <a:rect l="l" t="t" r="r" b="b"/>
              <a:pathLst>
                <a:path w="1069086" h="1075182">
                  <a:moveTo>
                    <a:pt x="0" y="0"/>
                  </a:moveTo>
                  <a:lnTo>
                    <a:pt x="1069086" y="0"/>
                  </a:lnTo>
                  <a:lnTo>
                    <a:pt x="1069086" y="1075182"/>
                  </a:lnTo>
                  <a:lnTo>
                    <a:pt x="0" y="1075182"/>
                  </a:lnTo>
                  <a:lnTo>
                    <a:pt x="0" y="0"/>
                  </a:lnTo>
                  <a:close/>
                </a:path>
              </a:pathLst>
            </a:custGeom>
            <a:blipFill>
              <a:blip r:embed="rId15"/>
              <a:stretch>
                <a:fillRect l="-284" r="-287" b="-1"/>
              </a:stretch>
            </a:blipFill>
          </p:spPr>
          <p:txBody>
            <a:bodyPr/>
            <a:lstStyle/>
            <a:p>
              <a:endParaRPr lang="es-ES"/>
            </a:p>
          </p:txBody>
        </p:sp>
      </p:grpSp>
      <p:sp>
        <p:nvSpPr>
          <p:cNvPr id="25" name="Freeform 25"/>
          <p:cNvSpPr/>
          <p:nvPr/>
        </p:nvSpPr>
        <p:spPr>
          <a:xfrm>
            <a:off x="15609011" y="8028749"/>
            <a:ext cx="1180465" cy="201930"/>
          </a:xfrm>
          <a:custGeom>
            <a:avLst/>
            <a:gdLst/>
            <a:ahLst/>
            <a:cxnLst/>
            <a:rect l="l" t="t" r="r" b="b"/>
            <a:pathLst>
              <a:path w="1180465" h="201930">
                <a:moveTo>
                  <a:pt x="0" y="0"/>
                </a:moveTo>
                <a:lnTo>
                  <a:pt x="1180465" y="0"/>
                </a:lnTo>
                <a:lnTo>
                  <a:pt x="1180465" y="201930"/>
                </a:lnTo>
                <a:lnTo>
                  <a:pt x="0" y="201930"/>
                </a:lnTo>
                <a:lnTo>
                  <a:pt x="0" y="0"/>
                </a:lnTo>
                <a:close/>
              </a:path>
            </a:pathLst>
          </a:custGeom>
          <a:blipFill>
            <a:blip r:embed="rId16">
              <a:extLst>
                <a:ext uri="{96DAC541-7B7A-43D3-8B79-37D633B846F1}">
                  <asvg:svgBlip xmlns:asvg="http://schemas.microsoft.com/office/drawing/2016/SVG/main" r:embed="rId17"/>
                </a:ext>
              </a:extLst>
            </a:blip>
            <a:stretch>
              <a:fillRect t="-1858" b="-1858"/>
            </a:stretch>
          </a:blipFill>
        </p:spPr>
        <p:txBody>
          <a:bodyPr/>
          <a:lstStyle/>
          <a:p>
            <a:endParaRPr lang="es-ES"/>
          </a:p>
        </p:txBody>
      </p:sp>
      <p:grpSp>
        <p:nvGrpSpPr>
          <p:cNvPr id="26" name="Group 26"/>
          <p:cNvGrpSpPr/>
          <p:nvPr/>
        </p:nvGrpSpPr>
        <p:grpSpPr>
          <a:xfrm>
            <a:off x="16847094" y="8031077"/>
            <a:ext cx="493393" cy="197072"/>
            <a:chOff x="0" y="0"/>
            <a:chExt cx="657857" cy="262763"/>
          </a:xfrm>
        </p:grpSpPr>
        <p:sp>
          <p:nvSpPr>
            <p:cNvPr id="27" name="Freeform 27"/>
            <p:cNvSpPr/>
            <p:nvPr/>
          </p:nvSpPr>
          <p:spPr>
            <a:xfrm>
              <a:off x="0" y="0"/>
              <a:ext cx="657860" cy="262763"/>
            </a:xfrm>
            <a:custGeom>
              <a:avLst/>
              <a:gdLst/>
              <a:ahLst/>
              <a:cxnLst/>
              <a:rect l="l" t="t" r="r" b="b"/>
              <a:pathLst>
                <a:path w="657860" h="262763">
                  <a:moveTo>
                    <a:pt x="0" y="0"/>
                  </a:moveTo>
                  <a:lnTo>
                    <a:pt x="657860" y="0"/>
                  </a:lnTo>
                  <a:lnTo>
                    <a:pt x="657860" y="262763"/>
                  </a:lnTo>
                  <a:lnTo>
                    <a:pt x="0" y="262763"/>
                  </a:lnTo>
                  <a:lnTo>
                    <a:pt x="0" y="0"/>
                  </a:lnTo>
                  <a:close/>
                </a:path>
              </a:pathLst>
            </a:custGeom>
            <a:blipFill>
              <a:blip r:embed="rId18"/>
              <a:stretch>
                <a:fillRect t="-1661" b="-1661"/>
              </a:stretch>
            </a:blipFill>
          </p:spPr>
          <p:txBody>
            <a:bodyPr/>
            <a:lstStyle/>
            <a:p>
              <a:endParaRPr lang="es-ES"/>
            </a:p>
          </p:txBody>
        </p:sp>
      </p:grpSp>
      <p:sp>
        <p:nvSpPr>
          <p:cNvPr id="28" name="Freeform 28"/>
          <p:cNvSpPr/>
          <p:nvPr/>
        </p:nvSpPr>
        <p:spPr>
          <a:xfrm>
            <a:off x="17362387" y="8029117"/>
            <a:ext cx="215265" cy="201295"/>
          </a:xfrm>
          <a:custGeom>
            <a:avLst/>
            <a:gdLst/>
            <a:ahLst/>
            <a:cxnLst/>
            <a:rect l="l" t="t" r="r" b="b"/>
            <a:pathLst>
              <a:path w="215265" h="201295">
                <a:moveTo>
                  <a:pt x="0" y="0"/>
                </a:moveTo>
                <a:lnTo>
                  <a:pt x="215265" y="0"/>
                </a:lnTo>
                <a:lnTo>
                  <a:pt x="215265" y="201295"/>
                </a:lnTo>
                <a:lnTo>
                  <a:pt x="0" y="201295"/>
                </a:lnTo>
                <a:lnTo>
                  <a:pt x="0" y="0"/>
                </a:lnTo>
                <a:close/>
              </a:path>
            </a:pathLst>
          </a:custGeom>
          <a:blipFill>
            <a:blip r:embed="rId19">
              <a:extLst>
                <a:ext uri="{96DAC541-7B7A-43D3-8B79-37D633B846F1}">
                  <asvg:svgBlip xmlns:asvg="http://schemas.microsoft.com/office/drawing/2016/SVG/main" r:embed="rId20"/>
                </a:ext>
              </a:extLst>
            </a:blip>
            <a:stretch>
              <a:fillRect t="-1145" b="-1145"/>
            </a:stretch>
          </a:blipFill>
        </p:spPr>
        <p:txBody>
          <a:bodyPr/>
          <a:lstStyle/>
          <a:p>
            <a:endParaRPr lang="es-ES"/>
          </a:p>
        </p:txBody>
      </p:sp>
      <p:grpSp>
        <p:nvGrpSpPr>
          <p:cNvPr id="29" name="Group 29"/>
          <p:cNvGrpSpPr/>
          <p:nvPr/>
        </p:nvGrpSpPr>
        <p:grpSpPr>
          <a:xfrm>
            <a:off x="17596548" y="8031077"/>
            <a:ext cx="354959" cy="197072"/>
            <a:chOff x="0" y="0"/>
            <a:chExt cx="473279" cy="262763"/>
          </a:xfrm>
        </p:grpSpPr>
        <p:sp>
          <p:nvSpPr>
            <p:cNvPr id="30" name="Freeform 30"/>
            <p:cNvSpPr/>
            <p:nvPr/>
          </p:nvSpPr>
          <p:spPr>
            <a:xfrm>
              <a:off x="0" y="0"/>
              <a:ext cx="473329" cy="262763"/>
            </a:xfrm>
            <a:custGeom>
              <a:avLst/>
              <a:gdLst/>
              <a:ahLst/>
              <a:cxnLst/>
              <a:rect l="l" t="t" r="r" b="b"/>
              <a:pathLst>
                <a:path w="473329" h="262763">
                  <a:moveTo>
                    <a:pt x="0" y="0"/>
                  </a:moveTo>
                  <a:lnTo>
                    <a:pt x="473329" y="0"/>
                  </a:lnTo>
                  <a:lnTo>
                    <a:pt x="473329" y="262763"/>
                  </a:lnTo>
                  <a:lnTo>
                    <a:pt x="0" y="262763"/>
                  </a:lnTo>
                  <a:lnTo>
                    <a:pt x="0" y="0"/>
                  </a:lnTo>
                  <a:close/>
                </a:path>
              </a:pathLst>
            </a:custGeom>
            <a:blipFill>
              <a:blip r:embed="rId21"/>
              <a:stretch>
                <a:fillRect t="-2033" r="10" b="-2033"/>
              </a:stretch>
            </a:blipFill>
          </p:spPr>
          <p:txBody>
            <a:bodyPr/>
            <a:lstStyle/>
            <a:p>
              <a:endParaRPr lang="es-ES"/>
            </a:p>
          </p:txBody>
        </p:sp>
      </p:grpSp>
      <p:grpSp>
        <p:nvGrpSpPr>
          <p:cNvPr id="31" name="Group 31"/>
          <p:cNvGrpSpPr/>
          <p:nvPr/>
        </p:nvGrpSpPr>
        <p:grpSpPr>
          <a:xfrm>
            <a:off x="15606081" y="8346183"/>
            <a:ext cx="117136" cy="158410"/>
            <a:chOff x="0" y="0"/>
            <a:chExt cx="156181" cy="211213"/>
          </a:xfrm>
        </p:grpSpPr>
        <p:sp>
          <p:nvSpPr>
            <p:cNvPr id="32" name="Freeform 32"/>
            <p:cNvSpPr/>
            <p:nvPr/>
          </p:nvSpPr>
          <p:spPr>
            <a:xfrm>
              <a:off x="0" y="0"/>
              <a:ext cx="156210" cy="211201"/>
            </a:xfrm>
            <a:custGeom>
              <a:avLst/>
              <a:gdLst/>
              <a:ahLst/>
              <a:cxnLst/>
              <a:rect l="l" t="t" r="r" b="b"/>
              <a:pathLst>
                <a:path w="156210" h="211201">
                  <a:moveTo>
                    <a:pt x="0" y="0"/>
                  </a:moveTo>
                  <a:lnTo>
                    <a:pt x="156210" y="0"/>
                  </a:lnTo>
                  <a:lnTo>
                    <a:pt x="156210" y="211201"/>
                  </a:lnTo>
                  <a:lnTo>
                    <a:pt x="0" y="211201"/>
                  </a:lnTo>
                  <a:lnTo>
                    <a:pt x="0" y="0"/>
                  </a:lnTo>
                  <a:close/>
                </a:path>
              </a:pathLst>
            </a:custGeom>
            <a:blipFill>
              <a:blip r:embed="rId22"/>
              <a:stretch>
                <a:fillRect t="-1761" r="18" b="-1767"/>
              </a:stretch>
            </a:blipFill>
          </p:spPr>
          <p:txBody>
            <a:bodyPr/>
            <a:lstStyle/>
            <a:p>
              <a:endParaRPr lang="es-ES"/>
            </a:p>
          </p:txBody>
        </p:sp>
      </p:grpSp>
      <p:sp>
        <p:nvSpPr>
          <p:cNvPr id="33" name="Freeform 33"/>
          <p:cNvSpPr/>
          <p:nvPr/>
        </p:nvSpPr>
        <p:spPr>
          <a:xfrm>
            <a:off x="15748064" y="8348903"/>
            <a:ext cx="88583" cy="153734"/>
          </a:xfrm>
          <a:custGeom>
            <a:avLst/>
            <a:gdLst/>
            <a:ahLst/>
            <a:cxnLst/>
            <a:rect l="l" t="t" r="r" b="b"/>
            <a:pathLst>
              <a:path w="88583" h="153734">
                <a:moveTo>
                  <a:pt x="0" y="0"/>
                </a:moveTo>
                <a:lnTo>
                  <a:pt x="88583" y="0"/>
                </a:lnTo>
                <a:lnTo>
                  <a:pt x="88583" y="153733"/>
                </a:lnTo>
                <a:lnTo>
                  <a:pt x="0" y="153733"/>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ES"/>
          </a:p>
        </p:txBody>
      </p:sp>
      <p:grpSp>
        <p:nvGrpSpPr>
          <p:cNvPr id="34" name="Group 34"/>
          <p:cNvGrpSpPr/>
          <p:nvPr/>
        </p:nvGrpSpPr>
        <p:grpSpPr>
          <a:xfrm>
            <a:off x="15866548" y="8348389"/>
            <a:ext cx="136598" cy="154119"/>
            <a:chOff x="0" y="0"/>
            <a:chExt cx="182131" cy="205492"/>
          </a:xfrm>
        </p:grpSpPr>
        <p:sp>
          <p:nvSpPr>
            <p:cNvPr id="35" name="Freeform 35"/>
            <p:cNvSpPr/>
            <p:nvPr/>
          </p:nvSpPr>
          <p:spPr>
            <a:xfrm>
              <a:off x="0" y="0"/>
              <a:ext cx="182118" cy="205486"/>
            </a:xfrm>
            <a:custGeom>
              <a:avLst/>
              <a:gdLst/>
              <a:ahLst/>
              <a:cxnLst/>
              <a:rect l="l" t="t" r="r" b="b"/>
              <a:pathLst>
                <a:path w="182118" h="205486">
                  <a:moveTo>
                    <a:pt x="0" y="0"/>
                  </a:moveTo>
                  <a:lnTo>
                    <a:pt x="182118" y="0"/>
                  </a:lnTo>
                  <a:lnTo>
                    <a:pt x="182118" y="205486"/>
                  </a:lnTo>
                  <a:lnTo>
                    <a:pt x="0" y="205486"/>
                  </a:lnTo>
                  <a:lnTo>
                    <a:pt x="0" y="0"/>
                  </a:lnTo>
                  <a:close/>
                </a:path>
              </a:pathLst>
            </a:custGeom>
            <a:blipFill>
              <a:blip r:embed="rId25"/>
              <a:stretch>
                <a:fillRect t="-2136" r="-6" b="-2139"/>
              </a:stretch>
            </a:blipFill>
          </p:spPr>
          <p:txBody>
            <a:bodyPr/>
            <a:lstStyle/>
            <a:p>
              <a:endParaRPr lang="es-ES"/>
            </a:p>
          </p:txBody>
        </p:sp>
      </p:grpSp>
      <p:sp>
        <p:nvSpPr>
          <p:cNvPr id="36" name="Freeform 36"/>
          <p:cNvSpPr/>
          <p:nvPr/>
        </p:nvSpPr>
        <p:spPr>
          <a:xfrm>
            <a:off x="16024682" y="8348903"/>
            <a:ext cx="116110" cy="153829"/>
          </a:xfrm>
          <a:custGeom>
            <a:avLst/>
            <a:gdLst/>
            <a:ahLst/>
            <a:cxnLst/>
            <a:rect l="l" t="t" r="r" b="b"/>
            <a:pathLst>
              <a:path w="116110" h="153829">
                <a:moveTo>
                  <a:pt x="0" y="0"/>
                </a:moveTo>
                <a:lnTo>
                  <a:pt x="116110" y="0"/>
                </a:lnTo>
                <a:lnTo>
                  <a:pt x="116110" y="153829"/>
                </a:lnTo>
                <a:lnTo>
                  <a:pt x="0" y="153829"/>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s-ES"/>
          </a:p>
        </p:txBody>
      </p:sp>
      <p:grpSp>
        <p:nvGrpSpPr>
          <p:cNvPr id="37" name="Group 37"/>
          <p:cNvGrpSpPr/>
          <p:nvPr/>
        </p:nvGrpSpPr>
        <p:grpSpPr>
          <a:xfrm>
            <a:off x="16162266" y="8346060"/>
            <a:ext cx="279806" cy="158656"/>
            <a:chOff x="0" y="0"/>
            <a:chExt cx="373075" cy="211541"/>
          </a:xfrm>
        </p:grpSpPr>
        <p:sp>
          <p:nvSpPr>
            <p:cNvPr id="38" name="Freeform 38"/>
            <p:cNvSpPr/>
            <p:nvPr/>
          </p:nvSpPr>
          <p:spPr>
            <a:xfrm>
              <a:off x="0" y="0"/>
              <a:ext cx="373126" cy="211582"/>
            </a:xfrm>
            <a:custGeom>
              <a:avLst/>
              <a:gdLst/>
              <a:ahLst/>
              <a:cxnLst/>
              <a:rect l="l" t="t" r="r" b="b"/>
              <a:pathLst>
                <a:path w="373126" h="211582">
                  <a:moveTo>
                    <a:pt x="0" y="0"/>
                  </a:moveTo>
                  <a:lnTo>
                    <a:pt x="373126" y="0"/>
                  </a:lnTo>
                  <a:lnTo>
                    <a:pt x="373126" y="211582"/>
                  </a:lnTo>
                  <a:lnTo>
                    <a:pt x="0" y="211582"/>
                  </a:lnTo>
                  <a:lnTo>
                    <a:pt x="0" y="0"/>
                  </a:lnTo>
                  <a:close/>
                </a:path>
              </a:pathLst>
            </a:custGeom>
            <a:blipFill>
              <a:blip r:embed="rId28"/>
              <a:stretch>
                <a:fillRect t="-2907" r="13" b="-2888"/>
              </a:stretch>
            </a:blipFill>
          </p:spPr>
          <p:txBody>
            <a:bodyPr/>
            <a:lstStyle/>
            <a:p>
              <a:endParaRPr lang="es-ES"/>
            </a:p>
          </p:txBody>
        </p:sp>
      </p:grpSp>
      <p:grpSp>
        <p:nvGrpSpPr>
          <p:cNvPr id="39" name="Group 39"/>
          <p:cNvGrpSpPr/>
          <p:nvPr/>
        </p:nvGrpSpPr>
        <p:grpSpPr>
          <a:xfrm>
            <a:off x="16516125" y="8346182"/>
            <a:ext cx="227174" cy="158410"/>
            <a:chOff x="0" y="0"/>
            <a:chExt cx="302899" cy="211213"/>
          </a:xfrm>
        </p:grpSpPr>
        <p:sp>
          <p:nvSpPr>
            <p:cNvPr id="40" name="Freeform 40"/>
            <p:cNvSpPr/>
            <p:nvPr/>
          </p:nvSpPr>
          <p:spPr>
            <a:xfrm>
              <a:off x="0" y="0"/>
              <a:ext cx="302895" cy="211201"/>
            </a:xfrm>
            <a:custGeom>
              <a:avLst/>
              <a:gdLst/>
              <a:ahLst/>
              <a:cxnLst/>
              <a:rect l="l" t="t" r="r" b="b"/>
              <a:pathLst>
                <a:path w="302895" h="211201">
                  <a:moveTo>
                    <a:pt x="0" y="0"/>
                  </a:moveTo>
                  <a:lnTo>
                    <a:pt x="302895" y="0"/>
                  </a:lnTo>
                  <a:lnTo>
                    <a:pt x="302895" y="211201"/>
                  </a:lnTo>
                  <a:lnTo>
                    <a:pt x="0" y="211201"/>
                  </a:lnTo>
                  <a:lnTo>
                    <a:pt x="0" y="0"/>
                  </a:lnTo>
                  <a:close/>
                </a:path>
              </a:pathLst>
            </a:custGeom>
            <a:blipFill>
              <a:blip r:embed="rId29"/>
              <a:stretch>
                <a:fillRect t="-1924" r="-1" b="-1929"/>
              </a:stretch>
            </a:blipFill>
          </p:spPr>
          <p:txBody>
            <a:bodyPr/>
            <a:lstStyle/>
            <a:p>
              <a:endParaRPr lang="es-ES"/>
            </a:p>
          </p:txBody>
        </p:sp>
      </p:grpSp>
      <p:grpSp>
        <p:nvGrpSpPr>
          <p:cNvPr id="41" name="Group 41"/>
          <p:cNvGrpSpPr/>
          <p:nvPr/>
        </p:nvGrpSpPr>
        <p:grpSpPr>
          <a:xfrm>
            <a:off x="16763740" y="8348389"/>
            <a:ext cx="126316" cy="156203"/>
            <a:chOff x="0" y="0"/>
            <a:chExt cx="168421" cy="208271"/>
          </a:xfrm>
        </p:grpSpPr>
        <p:sp>
          <p:nvSpPr>
            <p:cNvPr id="42" name="Freeform 42"/>
            <p:cNvSpPr/>
            <p:nvPr/>
          </p:nvSpPr>
          <p:spPr>
            <a:xfrm>
              <a:off x="0" y="0"/>
              <a:ext cx="168402" cy="208280"/>
            </a:xfrm>
            <a:custGeom>
              <a:avLst/>
              <a:gdLst/>
              <a:ahLst/>
              <a:cxnLst/>
              <a:rect l="l" t="t" r="r" b="b"/>
              <a:pathLst>
                <a:path w="168402" h="208280">
                  <a:moveTo>
                    <a:pt x="0" y="0"/>
                  </a:moveTo>
                  <a:lnTo>
                    <a:pt x="168402" y="0"/>
                  </a:lnTo>
                  <a:lnTo>
                    <a:pt x="168402" y="208280"/>
                  </a:lnTo>
                  <a:lnTo>
                    <a:pt x="0" y="208280"/>
                  </a:lnTo>
                  <a:lnTo>
                    <a:pt x="0" y="0"/>
                  </a:lnTo>
                  <a:close/>
                </a:path>
              </a:pathLst>
            </a:custGeom>
            <a:blipFill>
              <a:blip r:embed="rId30"/>
              <a:stretch>
                <a:fillRect t="-1073" r="-11" b="-1069"/>
              </a:stretch>
            </a:blipFill>
          </p:spPr>
          <p:txBody>
            <a:bodyPr/>
            <a:lstStyle/>
            <a:p>
              <a:endParaRPr lang="es-ES"/>
            </a:p>
          </p:txBody>
        </p:sp>
      </p:grpSp>
      <p:grpSp>
        <p:nvGrpSpPr>
          <p:cNvPr id="43" name="Group 43"/>
          <p:cNvGrpSpPr/>
          <p:nvPr/>
        </p:nvGrpSpPr>
        <p:grpSpPr>
          <a:xfrm>
            <a:off x="16925675" y="8348267"/>
            <a:ext cx="127663" cy="154119"/>
            <a:chOff x="0" y="0"/>
            <a:chExt cx="170217" cy="205492"/>
          </a:xfrm>
        </p:grpSpPr>
        <p:sp>
          <p:nvSpPr>
            <p:cNvPr id="44" name="Freeform 44"/>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1"/>
              <a:stretch>
                <a:fillRect t="-136" r="-21" b="-139"/>
              </a:stretch>
            </a:blipFill>
          </p:spPr>
          <p:txBody>
            <a:bodyPr/>
            <a:lstStyle/>
            <a:p>
              <a:endParaRPr lang="es-ES"/>
            </a:p>
          </p:txBody>
        </p:sp>
      </p:grpSp>
      <p:sp>
        <p:nvSpPr>
          <p:cNvPr id="45" name="Freeform 45"/>
          <p:cNvSpPr/>
          <p:nvPr/>
        </p:nvSpPr>
        <p:spPr>
          <a:xfrm>
            <a:off x="17082958" y="8348389"/>
            <a:ext cx="32671" cy="154114"/>
          </a:xfrm>
          <a:custGeom>
            <a:avLst/>
            <a:gdLst/>
            <a:ahLst/>
            <a:cxnLst/>
            <a:rect l="l" t="t" r="r" b="b"/>
            <a:pathLst>
              <a:path w="32671" h="154114">
                <a:moveTo>
                  <a:pt x="0" y="0"/>
                </a:moveTo>
                <a:lnTo>
                  <a:pt x="32671" y="0"/>
                </a:lnTo>
                <a:lnTo>
                  <a:pt x="32671" y="154115"/>
                </a:lnTo>
                <a:lnTo>
                  <a:pt x="0" y="154115"/>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s-ES"/>
          </a:p>
        </p:txBody>
      </p:sp>
      <p:grpSp>
        <p:nvGrpSpPr>
          <p:cNvPr id="46" name="Group 46"/>
          <p:cNvGrpSpPr/>
          <p:nvPr/>
        </p:nvGrpSpPr>
        <p:grpSpPr>
          <a:xfrm>
            <a:off x="17186752" y="8347776"/>
            <a:ext cx="254102" cy="154927"/>
            <a:chOff x="0" y="0"/>
            <a:chExt cx="338803" cy="206569"/>
          </a:xfrm>
        </p:grpSpPr>
        <p:sp>
          <p:nvSpPr>
            <p:cNvPr id="47" name="Freeform 47"/>
            <p:cNvSpPr/>
            <p:nvPr/>
          </p:nvSpPr>
          <p:spPr>
            <a:xfrm>
              <a:off x="0" y="0"/>
              <a:ext cx="338836" cy="206629"/>
            </a:xfrm>
            <a:custGeom>
              <a:avLst/>
              <a:gdLst/>
              <a:ahLst/>
              <a:cxnLst/>
              <a:rect l="l" t="t" r="r" b="b"/>
              <a:pathLst>
                <a:path w="338836" h="206629">
                  <a:moveTo>
                    <a:pt x="0" y="0"/>
                  </a:moveTo>
                  <a:lnTo>
                    <a:pt x="338836" y="0"/>
                  </a:lnTo>
                  <a:lnTo>
                    <a:pt x="338836" y="206629"/>
                  </a:lnTo>
                  <a:lnTo>
                    <a:pt x="0" y="206629"/>
                  </a:lnTo>
                  <a:lnTo>
                    <a:pt x="0" y="0"/>
                  </a:lnTo>
                  <a:close/>
                </a:path>
              </a:pathLst>
            </a:custGeom>
            <a:blipFill>
              <a:blip r:embed="rId34"/>
              <a:stretch>
                <a:fillRect l="-366" r="-356" b="28"/>
              </a:stretch>
            </a:blipFill>
          </p:spPr>
          <p:txBody>
            <a:bodyPr/>
            <a:lstStyle/>
            <a:p>
              <a:endParaRPr lang="es-ES"/>
            </a:p>
          </p:txBody>
        </p:sp>
      </p:grpSp>
      <p:sp>
        <p:nvSpPr>
          <p:cNvPr id="48" name="Freeform 48"/>
          <p:cNvSpPr/>
          <p:nvPr/>
        </p:nvSpPr>
        <p:spPr>
          <a:xfrm>
            <a:off x="17468761" y="8348395"/>
            <a:ext cx="148685" cy="154305"/>
          </a:xfrm>
          <a:custGeom>
            <a:avLst/>
            <a:gdLst/>
            <a:ahLst/>
            <a:cxnLst/>
            <a:rect l="l" t="t" r="r" b="b"/>
            <a:pathLst>
              <a:path w="148685" h="154305">
                <a:moveTo>
                  <a:pt x="0" y="0"/>
                </a:moveTo>
                <a:lnTo>
                  <a:pt x="148685" y="0"/>
                </a:lnTo>
                <a:lnTo>
                  <a:pt x="148685" y="154305"/>
                </a:lnTo>
                <a:lnTo>
                  <a:pt x="0" y="154305"/>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txBody>
          <a:bodyPr/>
          <a:lstStyle/>
          <a:p>
            <a:endParaRPr lang="es-ES"/>
          </a:p>
        </p:txBody>
      </p:sp>
      <p:grpSp>
        <p:nvGrpSpPr>
          <p:cNvPr id="49" name="Group 49"/>
          <p:cNvGrpSpPr/>
          <p:nvPr/>
        </p:nvGrpSpPr>
        <p:grpSpPr>
          <a:xfrm>
            <a:off x="17804382" y="8346060"/>
            <a:ext cx="146635" cy="158656"/>
            <a:chOff x="0" y="0"/>
            <a:chExt cx="195513" cy="211541"/>
          </a:xfrm>
        </p:grpSpPr>
        <p:sp>
          <p:nvSpPr>
            <p:cNvPr id="50" name="Freeform 50"/>
            <p:cNvSpPr/>
            <p:nvPr/>
          </p:nvSpPr>
          <p:spPr>
            <a:xfrm>
              <a:off x="0" y="0"/>
              <a:ext cx="195453" cy="211582"/>
            </a:xfrm>
            <a:custGeom>
              <a:avLst/>
              <a:gdLst/>
              <a:ahLst/>
              <a:cxnLst/>
              <a:rect l="l" t="t" r="r" b="b"/>
              <a:pathLst>
                <a:path w="195453" h="211582">
                  <a:moveTo>
                    <a:pt x="0" y="0"/>
                  </a:moveTo>
                  <a:lnTo>
                    <a:pt x="195453" y="0"/>
                  </a:lnTo>
                  <a:lnTo>
                    <a:pt x="195453" y="211582"/>
                  </a:lnTo>
                  <a:lnTo>
                    <a:pt x="0" y="211582"/>
                  </a:lnTo>
                  <a:lnTo>
                    <a:pt x="0" y="0"/>
                  </a:lnTo>
                  <a:close/>
                </a:path>
              </a:pathLst>
            </a:custGeom>
            <a:blipFill>
              <a:blip r:embed="rId37"/>
              <a:stretch>
                <a:fillRect t="-1075" r="-30" b="-1056"/>
              </a:stretch>
            </a:blipFill>
          </p:spPr>
          <p:txBody>
            <a:bodyPr/>
            <a:lstStyle/>
            <a:p>
              <a:endParaRPr lang="es-ES"/>
            </a:p>
          </p:txBody>
        </p:sp>
      </p:grpSp>
      <p:grpSp>
        <p:nvGrpSpPr>
          <p:cNvPr id="51" name="Group 51"/>
          <p:cNvGrpSpPr/>
          <p:nvPr/>
        </p:nvGrpSpPr>
        <p:grpSpPr>
          <a:xfrm>
            <a:off x="17653952" y="8348267"/>
            <a:ext cx="127663" cy="154119"/>
            <a:chOff x="0" y="0"/>
            <a:chExt cx="170217" cy="205492"/>
          </a:xfrm>
        </p:grpSpPr>
        <p:sp>
          <p:nvSpPr>
            <p:cNvPr id="52" name="Freeform 52"/>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1"/>
              <a:stretch>
                <a:fillRect t="-136" r="-21" b="-139"/>
              </a:stretch>
            </a:blipFill>
          </p:spPr>
          <p:txBody>
            <a:bodyPr/>
            <a:lstStyle/>
            <a:p>
              <a:endParaRPr lang="es-ES"/>
            </a:p>
          </p:txBody>
        </p:sp>
      </p:grpSp>
      <p:grpSp>
        <p:nvGrpSpPr>
          <p:cNvPr id="53" name="Group 53"/>
          <p:cNvGrpSpPr/>
          <p:nvPr/>
        </p:nvGrpSpPr>
        <p:grpSpPr>
          <a:xfrm>
            <a:off x="3922197" y="7691692"/>
            <a:ext cx="2257424" cy="1285874"/>
            <a:chOff x="0" y="0"/>
            <a:chExt cx="3009899" cy="1714499"/>
          </a:xfrm>
        </p:grpSpPr>
        <p:sp>
          <p:nvSpPr>
            <p:cNvPr id="54" name="Freeform 54"/>
            <p:cNvSpPr/>
            <p:nvPr/>
          </p:nvSpPr>
          <p:spPr>
            <a:xfrm>
              <a:off x="0" y="0"/>
              <a:ext cx="3009900" cy="1714500"/>
            </a:xfrm>
            <a:custGeom>
              <a:avLst/>
              <a:gdLst/>
              <a:ahLst/>
              <a:cxnLst/>
              <a:rect l="l" t="t" r="r" b="b"/>
              <a:pathLst>
                <a:path w="3009900" h="1714500">
                  <a:moveTo>
                    <a:pt x="0" y="0"/>
                  </a:moveTo>
                  <a:lnTo>
                    <a:pt x="3009900" y="0"/>
                  </a:lnTo>
                  <a:lnTo>
                    <a:pt x="3009900" y="1714500"/>
                  </a:lnTo>
                  <a:lnTo>
                    <a:pt x="0" y="1714500"/>
                  </a:lnTo>
                  <a:lnTo>
                    <a:pt x="0" y="0"/>
                  </a:lnTo>
                  <a:close/>
                </a:path>
              </a:pathLst>
            </a:custGeom>
            <a:blipFill>
              <a:blip r:embed="rId38"/>
              <a:stretch>
                <a:fillRect t="-158" b="-158"/>
              </a:stretch>
            </a:blipFill>
          </p:spPr>
          <p:txBody>
            <a:bodyPr/>
            <a:lstStyle/>
            <a:p>
              <a:endParaRPr lang="es-E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11236</Words>
  <Application>Microsoft Office PowerPoint</Application>
  <PresentationFormat>Personalizzato</PresentationFormat>
  <Paragraphs>717</Paragraphs>
  <Slides>39</Slides>
  <Notes>39</Notes>
  <HiddenSlides>0</HiddenSlides>
  <MMClips>2</MMClips>
  <ScaleCrop>false</ScaleCrop>
  <HeadingPairs>
    <vt:vector size="6" baseType="variant">
      <vt:variant>
        <vt:lpstr>Caratteri utilizzati</vt:lpstr>
      </vt:variant>
      <vt:variant>
        <vt:i4>16</vt:i4>
      </vt:variant>
      <vt:variant>
        <vt:lpstr>Tema</vt:lpstr>
      </vt:variant>
      <vt:variant>
        <vt:i4>1</vt:i4>
      </vt:variant>
      <vt:variant>
        <vt:lpstr>Titoli diapositive</vt:lpstr>
      </vt:variant>
      <vt:variant>
        <vt:i4>39</vt:i4>
      </vt:variant>
    </vt:vector>
  </HeadingPairs>
  <TitlesOfParts>
    <vt:vector size="56" baseType="lpstr">
      <vt:lpstr>Frankfurter Highlight</vt:lpstr>
      <vt:lpstr>Arimo</vt:lpstr>
      <vt:lpstr>League Spartan</vt:lpstr>
      <vt:lpstr>Glacial Indifference</vt:lpstr>
      <vt:lpstr>Recoleta Bold</vt:lpstr>
      <vt:lpstr>Arial</vt:lpstr>
      <vt:lpstr>Allrounder Monument Medium</vt:lpstr>
      <vt:lpstr>Trebuchet MS</vt:lpstr>
      <vt:lpstr>Cormorant Garamond</vt:lpstr>
      <vt:lpstr>Arimo Bold</vt:lpstr>
      <vt:lpstr>Cormorant Garamond Bold</vt:lpstr>
      <vt:lpstr>Calibri</vt:lpstr>
      <vt:lpstr>Abhaya Libre</vt:lpstr>
      <vt:lpstr>Lato</vt:lpstr>
      <vt:lpstr>Allrounder Monument</vt:lpstr>
      <vt:lpstr>Abhaya Libre Bold</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OFICIAL_EURHOPE_WP2.A5.EUTraining_INDEPCIE</dc:title>
  <dc:creator>Propietario</dc:creator>
  <cp:lastModifiedBy>bee</cp:lastModifiedBy>
  <cp:revision>11</cp:revision>
  <dcterms:created xsi:type="dcterms:W3CDTF">2006-08-16T00:00:00Z</dcterms:created>
  <dcterms:modified xsi:type="dcterms:W3CDTF">2024-12-13T11:25:47Z</dcterms:modified>
  <dc:identifier>DAGSJfM2GaY</dc:identifier>
</cp:coreProperties>
</file>