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38.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9"/>
  </p:notesMasterIdLst>
  <p:sldIdLst>
    <p:sldId id="295" r:id="rId3"/>
    <p:sldId id="294" r:id="rId4"/>
    <p:sldId id="256" r:id="rId5"/>
    <p:sldId id="257" r:id="rId6"/>
    <p:sldId id="259" r:id="rId7"/>
    <p:sldId id="297" r:id="rId8"/>
    <p:sldId id="258" r:id="rId9"/>
    <p:sldId id="293" r:id="rId10"/>
    <p:sldId id="279" r:id="rId11"/>
    <p:sldId id="262" r:id="rId12"/>
    <p:sldId id="263" r:id="rId13"/>
    <p:sldId id="264" r:id="rId14"/>
    <p:sldId id="269" r:id="rId15"/>
    <p:sldId id="276" r:id="rId16"/>
    <p:sldId id="277" r:id="rId17"/>
    <p:sldId id="273" r:id="rId18"/>
    <p:sldId id="278" r:id="rId19"/>
    <p:sldId id="275" r:id="rId20"/>
    <p:sldId id="280" r:id="rId21"/>
    <p:sldId id="281" r:id="rId22"/>
    <p:sldId id="283" r:id="rId23"/>
    <p:sldId id="274" r:id="rId24"/>
    <p:sldId id="289" r:id="rId25"/>
    <p:sldId id="290" r:id="rId26"/>
    <p:sldId id="287" r:id="rId27"/>
    <p:sldId id="29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14FA4F-160E-4089-9354-A13AA85231EE}" v="375" dt="2024-10-22T13:53:24.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619" autoAdjust="0"/>
  </p:normalViewPr>
  <p:slideViewPr>
    <p:cSldViewPr snapToGrid="0">
      <p:cViewPr varScale="1">
        <p:scale>
          <a:sx n="50" d="100"/>
          <a:sy n="50" d="100"/>
        </p:scale>
        <p:origin x="1934" y="53"/>
      </p:cViewPr>
      <p:guideLst/>
    </p:cSldViewPr>
  </p:slideViewPr>
  <p:notesTextViewPr>
    <p:cViewPr>
      <p:scale>
        <a:sx n="3" d="2"/>
        <a:sy n="3" d="2"/>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ata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AC2383-E517-4A61-BDCE-A7867DA7E224}"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BCEF327D-6077-4EE8-B70D-C1E9D992AE86}">
      <dgm:prSet/>
      <dgm:spPr/>
      <dgm:t>
        <a:bodyPr/>
        <a:lstStyle/>
        <a:p>
          <a:pPr>
            <a:lnSpc>
              <a:spcPct val="100000"/>
            </a:lnSpc>
            <a:defRPr b="1"/>
          </a:pPr>
          <a:r>
            <a:rPr lang="el-GR" b="1" dirty="0"/>
            <a:t>Κατανόηση ψηφιακών δεδομένων και πληροφοριών</a:t>
          </a:r>
          <a:endParaRPr lang="en-US" dirty="0"/>
        </a:p>
      </dgm:t>
    </dgm:pt>
    <dgm:pt modelId="{8ADF73F6-C1B3-4DD7-8304-49EEEA164CBB}" type="parTrans" cxnId="{0C2F5B6E-A1A2-449E-903D-588C765C27E4}">
      <dgm:prSet/>
      <dgm:spPr/>
      <dgm:t>
        <a:bodyPr/>
        <a:lstStyle/>
        <a:p>
          <a:endParaRPr lang="en-US"/>
        </a:p>
      </dgm:t>
    </dgm:pt>
    <dgm:pt modelId="{87259EB2-D7EF-4173-A271-99B8F83A04D4}" type="sibTrans" cxnId="{0C2F5B6E-A1A2-449E-903D-588C765C27E4}">
      <dgm:prSet/>
      <dgm:spPr/>
      <dgm:t>
        <a:bodyPr/>
        <a:lstStyle/>
        <a:p>
          <a:endParaRPr lang="en-US"/>
        </a:p>
      </dgm:t>
    </dgm:pt>
    <dgm:pt modelId="{C94293DB-1518-4242-9988-61911DC8164C}">
      <dgm:prSet/>
      <dgm:spPr/>
      <dgm:t>
        <a:bodyPr/>
        <a:lstStyle/>
        <a:p>
          <a:pPr>
            <a:lnSpc>
              <a:spcPct val="100000"/>
            </a:lnSpc>
          </a:pPr>
          <a:r>
            <a:rPr lang="el-GR" dirty="0"/>
            <a:t>Εισαγωγή στους τύπους και τις πηγές ψηφιακών δεδομένων
Αποτελεσματικές στρατηγικές αναζήτησης (ευρείες και στενές)</a:t>
          </a:r>
          <a:endParaRPr lang="en-US" dirty="0"/>
        </a:p>
      </dgm:t>
    </dgm:pt>
    <dgm:pt modelId="{A3081676-0320-416D-A870-8692524367E4}" type="parTrans" cxnId="{409E844E-D3FF-4BAE-9C07-D668E84E0959}">
      <dgm:prSet/>
      <dgm:spPr/>
      <dgm:t>
        <a:bodyPr/>
        <a:lstStyle/>
        <a:p>
          <a:endParaRPr lang="en-US"/>
        </a:p>
      </dgm:t>
    </dgm:pt>
    <dgm:pt modelId="{B02BB995-29E6-48A2-A0EA-1A75ACC5DF2A}" type="sibTrans" cxnId="{409E844E-D3FF-4BAE-9C07-D668E84E0959}">
      <dgm:prSet/>
      <dgm:spPr/>
      <dgm:t>
        <a:bodyPr/>
        <a:lstStyle/>
        <a:p>
          <a:endParaRPr lang="en-US"/>
        </a:p>
      </dgm:t>
    </dgm:pt>
    <dgm:pt modelId="{DB55E375-432A-484F-968E-2E665DB91282}">
      <dgm:prSet/>
      <dgm:spPr/>
      <dgm:t>
        <a:bodyPr/>
        <a:lstStyle/>
        <a:p>
          <a:pPr>
            <a:lnSpc>
              <a:spcPct val="100000"/>
            </a:lnSpc>
          </a:pPr>
          <a:r>
            <a:rPr lang="el-GR" dirty="0"/>
            <a:t>Δημιουργία σελιδοδεικτών</a:t>
          </a:r>
          <a:endParaRPr lang="en-US" dirty="0"/>
        </a:p>
      </dgm:t>
    </dgm:pt>
    <dgm:pt modelId="{31C2C252-0C00-4E49-86D0-8F36B309BEDA}" type="parTrans" cxnId="{F6DD48D0-7321-4360-B9BB-636362395001}">
      <dgm:prSet/>
      <dgm:spPr/>
      <dgm:t>
        <a:bodyPr/>
        <a:lstStyle/>
        <a:p>
          <a:endParaRPr lang="en-US"/>
        </a:p>
      </dgm:t>
    </dgm:pt>
    <dgm:pt modelId="{327948C5-46B9-4BD0-AF0F-FDA958033B0E}" type="sibTrans" cxnId="{F6DD48D0-7321-4360-B9BB-636362395001}">
      <dgm:prSet/>
      <dgm:spPr/>
      <dgm:t>
        <a:bodyPr/>
        <a:lstStyle/>
        <a:p>
          <a:endParaRPr lang="en-US"/>
        </a:p>
      </dgm:t>
    </dgm:pt>
    <dgm:pt modelId="{85B133AD-9ED8-41EA-96C9-8AFD814A9681}">
      <dgm:prSet/>
      <dgm:spPr/>
      <dgm:t>
        <a:bodyPr/>
        <a:lstStyle/>
        <a:p>
          <a:pPr>
            <a:lnSpc>
              <a:spcPct val="100000"/>
            </a:lnSpc>
          </a:pPr>
          <a:r>
            <a:rPr lang="el-GR" dirty="0"/>
            <a:t>Υπηρεσίες αποθήκευσης και κοινής χρήσης αρχείων στο </a:t>
          </a:r>
          <a:r>
            <a:rPr lang="el-GR" dirty="0" err="1"/>
            <a:t>cloud</a:t>
          </a:r>
          <a:endParaRPr lang="en-US" dirty="0"/>
        </a:p>
      </dgm:t>
    </dgm:pt>
    <dgm:pt modelId="{14A64845-D0C2-44CB-873D-9ACD69B8081C}" type="parTrans" cxnId="{CE32F703-C92B-4F13-A077-60869D53FBF8}">
      <dgm:prSet/>
      <dgm:spPr/>
      <dgm:t>
        <a:bodyPr/>
        <a:lstStyle/>
        <a:p>
          <a:endParaRPr lang="en-US"/>
        </a:p>
      </dgm:t>
    </dgm:pt>
    <dgm:pt modelId="{CE9E8506-6F66-4FF2-85C6-7F3535B7FEF3}" type="sibTrans" cxnId="{CE32F703-C92B-4F13-A077-60869D53FBF8}">
      <dgm:prSet/>
      <dgm:spPr/>
      <dgm:t>
        <a:bodyPr/>
        <a:lstStyle/>
        <a:p>
          <a:endParaRPr lang="en-US"/>
        </a:p>
      </dgm:t>
    </dgm:pt>
    <dgm:pt modelId="{845961F0-CD13-4E46-B05A-ADB8E44676B2}">
      <dgm:prSet/>
      <dgm:spPr/>
      <dgm:t>
        <a:bodyPr/>
        <a:lstStyle/>
        <a:p>
          <a:pPr>
            <a:lnSpc>
              <a:spcPct val="100000"/>
            </a:lnSpc>
            <a:defRPr b="1"/>
          </a:pPr>
          <a:r>
            <a:rPr lang="el-GR" b="1" dirty="0"/>
            <a:t>Ανάλυση δεδομένων και πληροφοριών</a:t>
          </a:r>
          <a:endParaRPr lang="en-US" dirty="0"/>
        </a:p>
      </dgm:t>
    </dgm:pt>
    <dgm:pt modelId="{D86B3691-C066-46D3-A8F0-D6436D9E2432}" type="parTrans" cxnId="{5532AB33-C2AA-48B4-A088-6205E0241C69}">
      <dgm:prSet/>
      <dgm:spPr/>
      <dgm:t>
        <a:bodyPr/>
        <a:lstStyle/>
        <a:p>
          <a:endParaRPr lang="en-US"/>
        </a:p>
      </dgm:t>
    </dgm:pt>
    <dgm:pt modelId="{C4395378-347E-4C57-8822-BD9A49E4166D}" type="sibTrans" cxnId="{5532AB33-C2AA-48B4-A088-6205E0241C69}">
      <dgm:prSet/>
      <dgm:spPr/>
      <dgm:t>
        <a:bodyPr/>
        <a:lstStyle/>
        <a:p>
          <a:endParaRPr lang="en-US"/>
        </a:p>
      </dgm:t>
    </dgm:pt>
    <dgm:pt modelId="{2C2E1784-41F6-4929-9623-D95EB014A96E}">
      <dgm:prSet/>
      <dgm:spPr/>
      <dgm:t>
        <a:bodyPr/>
        <a:lstStyle/>
        <a:p>
          <a:pPr>
            <a:lnSpc>
              <a:spcPct val="100000"/>
            </a:lnSpc>
          </a:pPr>
          <a:r>
            <a:rPr lang="el-GR" dirty="0"/>
            <a:t>Κριτική αξιολόγηση των πηγών ως προς την αξιοπιστία, τη συνάφεια, τη μεροληψία και την ακρίβεια</a:t>
          </a:r>
          <a:endParaRPr lang="en-US" dirty="0"/>
        </a:p>
      </dgm:t>
    </dgm:pt>
    <dgm:pt modelId="{5E5594D6-A9C8-4493-B6E9-340A091030B3}" type="parTrans" cxnId="{6A5F0F8D-5F77-4FC3-8606-C70EC60B399C}">
      <dgm:prSet/>
      <dgm:spPr/>
      <dgm:t>
        <a:bodyPr/>
        <a:lstStyle/>
        <a:p>
          <a:endParaRPr lang="en-US"/>
        </a:p>
      </dgm:t>
    </dgm:pt>
    <dgm:pt modelId="{20BBA643-47B7-484B-8ADD-9E2AB5DAFDCD}" type="sibTrans" cxnId="{6A5F0F8D-5F77-4FC3-8606-C70EC60B399C}">
      <dgm:prSet/>
      <dgm:spPr/>
      <dgm:t>
        <a:bodyPr/>
        <a:lstStyle/>
        <a:p>
          <a:endParaRPr lang="en-US"/>
        </a:p>
      </dgm:t>
    </dgm:pt>
    <dgm:pt modelId="{A413EBEF-B9E1-49E2-8AB1-F0AF3D7D3EDD}">
      <dgm:prSet/>
      <dgm:spPr/>
      <dgm:t>
        <a:bodyPr/>
        <a:lstStyle/>
        <a:p>
          <a:pPr>
            <a:lnSpc>
              <a:spcPct val="100000"/>
            </a:lnSpc>
          </a:pPr>
          <a:r>
            <a:rPr lang="el-GR" dirty="0"/>
            <a:t>Τεχνικές αξιολόγησης της αξιοπιστίας των πηγών</a:t>
          </a:r>
          <a:endParaRPr lang="en-US" dirty="0"/>
        </a:p>
      </dgm:t>
    </dgm:pt>
    <dgm:pt modelId="{B9F0C847-4E64-4C2F-92B5-75254A29E4E1}" type="parTrans" cxnId="{8C73ABBA-17AA-472E-A8A1-48DF792B7C2F}">
      <dgm:prSet/>
      <dgm:spPr/>
      <dgm:t>
        <a:bodyPr/>
        <a:lstStyle/>
        <a:p>
          <a:endParaRPr lang="en-US"/>
        </a:p>
      </dgm:t>
    </dgm:pt>
    <dgm:pt modelId="{454BE8A7-B40D-4FC7-9C52-D8B8658F3DF9}" type="sibTrans" cxnId="{8C73ABBA-17AA-472E-A8A1-48DF792B7C2F}">
      <dgm:prSet/>
      <dgm:spPr/>
      <dgm:t>
        <a:bodyPr/>
        <a:lstStyle/>
        <a:p>
          <a:endParaRPr lang="en-US"/>
        </a:p>
      </dgm:t>
    </dgm:pt>
    <dgm:pt modelId="{B410B1E2-723B-43B1-A017-782D6F0E4902}" type="pres">
      <dgm:prSet presAssocID="{E7AC2383-E517-4A61-BDCE-A7867DA7E224}" presName="root" presStyleCnt="0">
        <dgm:presLayoutVars>
          <dgm:dir/>
          <dgm:resizeHandles val="exact"/>
        </dgm:presLayoutVars>
      </dgm:prSet>
      <dgm:spPr/>
    </dgm:pt>
    <dgm:pt modelId="{3B7ABCA6-531E-45E6-8FDE-B85737BA02C2}" type="pres">
      <dgm:prSet presAssocID="{BCEF327D-6077-4EE8-B70D-C1E9D992AE86}" presName="compNode" presStyleCnt="0"/>
      <dgm:spPr/>
    </dgm:pt>
    <dgm:pt modelId="{585C9AC7-1982-47D9-90D1-C3379F51C41C}" type="pres">
      <dgm:prSet presAssocID="{BCEF327D-6077-4EE8-B70D-C1E9D992AE8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ud Computing"/>
        </a:ext>
      </dgm:extLst>
    </dgm:pt>
    <dgm:pt modelId="{3EDCFAA8-7FDA-42E1-9059-1AC75B6D0D23}" type="pres">
      <dgm:prSet presAssocID="{BCEF327D-6077-4EE8-B70D-C1E9D992AE86}" presName="iconSpace" presStyleCnt="0"/>
      <dgm:spPr/>
    </dgm:pt>
    <dgm:pt modelId="{BD4C4323-CAAB-4017-9874-F5ACCEFC7880}" type="pres">
      <dgm:prSet presAssocID="{BCEF327D-6077-4EE8-B70D-C1E9D992AE86}" presName="parTx" presStyleLbl="revTx" presStyleIdx="0" presStyleCnt="4">
        <dgm:presLayoutVars>
          <dgm:chMax val="0"/>
          <dgm:chPref val="0"/>
        </dgm:presLayoutVars>
      </dgm:prSet>
      <dgm:spPr/>
    </dgm:pt>
    <dgm:pt modelId="{0B03F6E6-1FCC-4A5B-965B-A1E1A35FA4C7}" type="pres">
      <dgm:prSet presAssocID="{BCEF327D-6077-4EE8-B70D-C1E9D992AE86}" presName="txSpace" presStyleCnt="0"/>
      <dgm:spPr/>
    </dgm:pt>
    <dgm:pt modelId="{5824D9E8-D3D4-4639-AF9D-6E8F566966F4}" type="pres">
      <dgm:prSet presAssocID="{BCEF327D-6077-4EE8-B70D-C1E9D992AE86}" presName="desTx" presStyleLbl="revTx" presStyleIdx="1" presStyleCnt="4">
        <dgm:presLayoutVars/>
      </dgm:prSet>
      <dgm:spPr/>
    </dgm:pt>
    <dgm:pt modelId="{C258F26A-5C0B-45D2-A9DB-1E7BFC0C3C8B}" type="pres">
      <dgm:prSet presAssocID="{87259EB2-D7EF-4173-A271-99B8F83A04D4}" presName="sibTrans" presStyleCnt="0"/>
      <dgm:spPr/>
    </dgm:pt>
    <dgm:pt modelId="{B249F268-E79C-48FA-8B0F-DA33D3309E61}" type="pres">
      <dgm:prSet presAssocID="{845961F0-CD13-4E46-B05A-ADB8E44676B2}" presName="compNode" presStyleCnt="0"/>
      <dgm:spPr/>
    </dgm:pt>
    <dgm:pt modelId="{EAAB7543-BF0A-4611-8C85-A8A1DF3C4AB2}" type="pres">
      <dgm:prSet presAssocID="{845961F0-CD13-4E46-B05A-ADB8E44676B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26D331A0-8AB6-4A7C-8F3E-402C4C4B2251}" type="pres">
      <dgm:prSet presAssocID="{845961F0-CD13-4E46-B05A-ADB8E44676B2}" presName="iconSpace" presStyleCnt="0"/>
      <dgm:spPr/>
    </dgm:pt>
    <dgm:pt modelId="{FF86C14D-89DA-45E2-90CA-D0193C0AFACC}" type="pres">
      <dgm:prSet presAssocID="{845961F0-CD13-4E46-B05A-ADB8E44676B2}" presName="parTx" presStyleLbl="revTx" presStyleIdx="2" presStyleCnt="4">
        <dgm:presLayoutVars>
          <dgm:chMax val="0"/>
          <dgm:chPref val="0"/>
        </dgm:presLayoutVars>
      </dgm:prSet>
      <dgm:spPr/>
    </dgm:pt>
    <dgm:pt modelId="{9F6A9990-7AAD-4EAF-9827-36CA7195094D}" type="pres">
      <dgm:prSet presAssocID="{845961F0-CD13-4E46-B05A-ADB8E44676B2}" presName="txSpace" presStyleCnt="0"/>
      <dgm:spPr/>
    </dgm:pt>
    <dgm:pt modelId="{D81A0BFD-63E9-44FF-8C77-80CF384385A4}" type="pres">
      <dgm:prSet presAssocID="{845961F0-CD13-4E46-B05A-ADB8E44676B2}" presName="desTx" presStyleLbl="revTx" presStyleIdx="3" presStyleCnt="4">
        <dgm:presLayoutVars/>
      </dgm:prSet>
      <dgm:spPr/>
    </dgm:pt>
  </dgm:ptLst>
  <dgm:cxnLst>
    <dgm:cxn modelId="{CE32F703-C92B-4F13-A077-60869D53FBF8}" srcId="{BCEF327D-6077-4EE8-B70D-C1E9D992AE86}" destId="{85B133AD-9ED8-41EA-96C9-8AFD814A9681}" srcOrd="2" destOrd="0" parTransId="{14A64845-D0C2-44CB-873D-9ACD69B8081C}" sibTransId="{CE9E8506-6F66-4FF2-85C6-7F3535B7FEF3}"/>
    <dgm:cxn modelId="{8810D52D-BBBB-421E-8098-77442B278D16}" type="presOf" srcId="{E7AC2383-E517-4A61-BDCE-A7867DA7E224}" destId="{B410B1E2-723B-43B1-A017-782D6F0E4902}" srcOrd="0" destOrd="0" presId="urn:microsoft.com/office/officeart/2018/5/layout/CenteredIconLabelDescriptionList"/>
    <dgm:cxn modelId="{8089F32E-1210-4104-855A-7E45EC6D2920}" type="presOf" srcId="{2C2E1784-41F6-4929-9623-D95EB014A96E}" destId="{D81A0BFD-63E9-44FF-8C77-80CF384385A4}" srcOrd="0" destOrd="0" presId="urn:microsoft.com/office/officeart/2018/5/layout/CenteredIconLabelDescriptionList"/>
    <dgm:cxn modelId="{5532AB33-C2AA-48B4-A088-6205E0241C69}" srcId="{E7AC2383-E517-4A61-BDCE-A7867DA7E224}" destId="{845961F0-CD13-4E46-B05A-ADB8E44676B2}" srcOrd="1" destOrd="0" parTransId="{D86B3691-C066-46D3-A8F0-D6436D9E2432}" sibTransId="{C4395378-347E-4C57-8822-BD9A49E4166D}"/>
    <dgm:cxn modelId="{E4BD7C4D-65E7-4EC6-B3B5-0185705FDE60}" type="presOf" srcId="{DB55E375-432A-484F-968E-2E665DB91282}" destId="{5824D9E8-D3D4-4639-AF9D-6E8F566966F4}" srcOrd="0" destOrd="1" presId="urn:microsoft.com/office/officeart/2018/5/layout/CenteredIconLabelDescriptionList"/>
    <dgm:cxn modelId="{0C2F5B6E-A1A2-449E-903D-588C765C27E4}" srcId="{E7AC2383-E517-4A61-BDCE-A7867DA7E224}" destId="{BCEF327D-6077-4EE8-B70D-C1E9D992AE86}" srcOrd="0" destOrd="0" parTransId="{8ADF73F6-C1B3-4DD7-8304-49EEEA164CBB}" sibTransId="{87259EB2-D7EF-4173-A271-99B8F83A04D4}"/>
    <dgm:cxn modelId="{409E844E-D3FF-4BAE-9C07-D668E84E0959}" srcId="{BCEF327D-6077-4EE8-B70D-C1E9D992AE86}" destId="{C94293DB-1518-4242-9988-61911DC8164C}" srcOrd="0" destOrd="0" parTransId="{A3081676-0320-416D-A870-8692524367E4}" sibTransId="{B02BB995-29E6-48A2-A0EA-1A75ACC5DF2A}"/>
    <dgm:cxn modelId="{6A5F0F8D-5F77-4FC3-8606-C70EC60B399C}" srcId="{845961F0-CD13-4E46-B05A-ADB8E44676B2}" destId="{2C2E1784-41F6-4929-9623-D95EB014A96E}" srcOrd="0" destOrd="0" parTransId="{5E5594D6-A9C8-4493-B6E9-340A091030B3}" sibTransId="{20BBA643-47B7-484B-8ADD-9E2AB5DAFDCD}"/>
    <dgm:cxn modelId="{8C73ABBA-17AA-472E-A8A1-48DF792B7C2F}" srcId="{845961F0-CD13-4E46-B05A-ADB8E44676B2}" destId="{A413EBEF-B9E1-49E2-8AB1-F0AF3D7D3EDD}" srcOrd="1" destOrd="0" parTransId="{B9F0C847-4E64-4C2F-92B5-75254A29E4E1}" sibTransId="{454BE8A7-B40D-4FC7-9C52-D8B8658F3DF9}"/>
    <dgm:cxn modelId="{58C76FBC-8190-47D2-9B8E-92432E47E10B}" type="presOf" srcId="{C94293DB-1518-4242-9988-61911DC8164C}" destId="{5824D9E8-D3D4-4639-AF9D-6E8F566966F4}" srcOrd="0" destOrd="0" presId="urn:microsoft.com/office/officeart/2018/5/layout/CenteredIconLabelDescriptionList"/>
    <dgm:cxn modelId="{30BEF3C7-4773-4531-90C3-952ED0537133}" type="presOf" srcId="{BCEF327D-6077-4EE8-B70D-C1E9D992AE86}" destId="{BD4C4323-CAAB-4017-9874-F5ACCEFC7880}" srcOrd="0" destOrd="0" presId="urn:microsoft.com/office/officeart/2018/5/layout/CenteredIconLabelDescriptionList"/>
    <dgm:cxn modelId="{F6DD48D0-7321-4360-B9BB-636362395001}" srcId="{BCEF327D-6077-4EE8-B70D-C1E9D992AE86}" destId="{DB55E375-432A-484F-968E-2E665DB91282}" srcOrd="1" destOrd="0" parTransId="{31C2C252-0C00-4E49-86D0-8F36B309BEDA}" sibTransId="{327948C5-46B9-4BD0-AF0F-FDA958033B0E}"/>
    <dgm:cxn modelId="{847DF3D6-FE1E-41E3-86F4-E172412E937A}" type="presOf" srcId="{85B133AD-9ED8-41EA-96C9-8AFD814A9681}" destId="{5824D9E8-D3D4-4639-AF9D-6E8F566966F4}" srcOrd="0" destOrd="2" presId="urn:microsoft.com/office/officeart/2018/5/layout/CenteredIconLabelDescriptionList"/>
    <dgm:cxn modelId="{FEB533D9-A055-46C4-89E4-8657D29BCEC1}" type="presOf" srcId="{845961F0-CD13-4E46-B05A-ADB8E44676B2}" destId="{FF86C14D-89DA-45E2-90CA-D0193C0AFACC}" srcOrd="0" destOrd="0" presId="urn:microsoft.com/office/officeart/2018/5/layout/CenteredIconLabelDescriptionList"/>
    <dgm:cxn modelId="{DB9882E8-DD61-41B7-AA82-ABF1B46E4E0C}" type="presOf" srcId="{A413EBEF-B9E1-49E2-8AB1-F0AF3D7D3EDD}" destId="{D81A0BFD-63E9-44FF-8C77-80CF384385A4}" srcOrd="0" destOrd="1" presId="urn:microsoft.com/office/officeart/2018/5/layout/CenteredIconLabelDescriptionList"/>
    <dgm:cxn modelId="{BE5980D1-DDBF-4DEA-8398-FB3E4EA03102}" type="presParOf" srcId="{B410B1E2-723B-43B1-A017-782D6F0E4902}" destId="{3B7ABCA6-531E-45E6-8FDE-B85737BA02C2}" srcOrd="0" destOrd="0" presId="urn:microsoft.com/office/officeart/2018/5/layout/CenteredIconLabelDescriptionList"/>
    <dgm:cxn modelId="{E56ECE66-A33D-4329-B1F4-35DCC5364C74}" type="presParOf" srcId="{3B7ABCA6-531E-45E6-8FDE-B85737BA02C2}" destId="{585C9AC7-1982-47D9-90D1-C3379F51C41C}" srcOrd="0" destOrd="0" presId="urn:microsoft.com/office/officeart/2018/5/layout/CenteredIconLabelDescriptionList"/>
    <dgm:cxn modelId="{30394402-2BEE-47B1-806B-864A097F1D82}" type="presParOf" srcId="{3B7ABCA6-531E-45E6-8FDE-B85737BA02C2}" destId="{3EDCFAA8-7FDA-42E1-9059-1AC75B6D0D23}" srcOrd="1" destOrd="0" presId="urn:microsoft.com/office/officeart/2018/5/layout/CenteredIconLabelDescriptionList"/>
    <dgm:cxn modelId="{B2A4CB13-9AE6-4BC1-B91A-65AC87584CF1}" type="presParOf" srcId="{3B7ABCA6-531E-45E6-8FDE-B85737BA02C2}" destId="{BD4C4323-CAAB-4017-9874-F5ACCEFC7880}" srcOrd="2" destOrd="0" presId="urn:microsoft.com/office/officeart/2018/5/layout/CenteredIconLabelDescriptionList"/>
    <dgm:cxn modelId="{2FA0A5CA-6CB1-40BA-9166-FC5A8BE968E1}" type="presParOf" srcId="{3B7ABCA6-531E-45E6-8FDE-B85737BA02C2}" destId="{0B03F6E6-1FCC-4A5B-965B-A1E1A35FA4C7}" srcOrd="3" destOrd="0" presId="urn:microsoft.com/office/officeart/2018/5/layout/CenteredIconLabelDescriptionList"/>
    <dgm:cxn modelId="{152AA6EF-5664-463E-A165-33E85DCEB6FA}" type="presParOf" srcId="{3B7ABCA6-531E-45E6-8FDE-B85737BA02C2}" destId="{5824D9E8-D3D4-4639-AF9D-6E8F566966F4}" srcOrd="4" destOrd="0" presId="urn:microsoft.com/office/officeart/2018/5/layout/CenteredIconLabelDescriptionList"/>
    <dgm:cxn modelId="{2A2E6AC5-F565-480C-B50F-7FF8E9F9D051}" type="presParOf" srcId="{B410B1E2-723B-43B1-A017-782D6F0E4902}" destId="{C258F26A-5C0B-45D2-A9DB-1E7BFC0C3C8B}" srcOrd="1" destOrd="0" presId="urn:microsoft.com/office/officeart/2018/5/layout/CenteredIconLabelDescriptionList"/>
    <dgm:cxn modelId="{B1301428-6AF1-4085-A764-E732DDC083E6}" type="presParOf" srcId="{B410B1E2-723B-43B1-A017-782D6F0E4902}" destId="{B249F268-E79C-48FA-8B0F-DA33D3309E61}" srcOrd="2" destOrd="0" presId="urn:microsoft.com/office/officeart/2018/5/layout/CenteredIconLabelDescriptionList"/>
    <dgm:cxn modelId="{745F3BC3-241F-4548-8616-D34B831CE693}" type="presParOf" srcId="{B249F268-E79C-48FA-8B0F-DA33D3309E61}" destId="{EAAB7543-BF0A-4611-8C85-A8A1DF3C4AB2}" srcOrd="0" destOrd="0" presId="urn:microsoft.com/office/officeart/2018/5/layout/CenteredIconLabelDescriptionList"/>
    <dgm:cxn modelId="{101404D4-3F35-4328-99AA-FCAE88281500}" type="presParOf" srcId="{B249F268-E79C-48FA-8B0F-DA33D3309E61}" destId="{26D331A0-8AB6-4A7C-8F3E-402C4C4B2251}" srcOrd="1" destOrd="0" presId="urn:microsoft.com/office/officeart/2018/5/layout/CenteredIconLabelDescriptionList"/>
    <dgm:cxn modelId="{183498D4-822C-4D62-AAF2-69F965BEAC01}" type="presParOf" srcId="{B249F268-E79C-48FA-8B0F-DA33D3309E61}" destId="{FF86C14D-89DA-45E2-90CA-D0193C0AFACC}" srcOrd="2" destOrd="0" presId="urn:microsoft.com/office/officeart/2018/5/layout/CenteredIconLabelDescriptionList"/>
    <dgm:cxn modelId="{AACDCD07-8C8D-4A2A-8AE9-A9206E79A386}" type="presParOf" srcId="{B249F268-E79C-48FA-8B0F-DA33D3309E61}" destId="{9F6A9990-7AAD-4EAF-9827-36CA7195094D}" srcOrd="3" destOrd="0" presId="urn:microsoft.com/office/officeart/2018/5/layout/CenteredIconLabelDescriptionList"/>
    <dgm:cxn modelId="{301A65F4-F9F5-4059-A35D-347F3C72D2C8}" type="presParOf" srcId="{B249F268-E79C-48FA-8B0F-DA33D3309E61}" destId="{D81A0BFD-63E9-44FF-8C77-80CF384385A4}"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E57E57-00AC-472E-8DC0-9500E287D0CE}" type="doc">
      <dgm:prSet loTypeId="urn:microsoft.com/office/officeart/2005/8/layout/vList5" loCatId="list" qsTypeId="urn:microsoft.com/office/officeart/2005/8/quickstyle/simple5" qsCatId="simple" csTypeId="urn:microsoft.com/office/officeart/2005/8/colors/colorful5" csCatId="colorful" phldr="1"/>
      <dgm:spPr/>
      <dgm:t>
        <a:bodyPr/>
        <a:lstStyle/>
        <a:p>
          <a:endParaRPr lang="en-US"/>
        </a:p>
      </dgm:t>
    </dgm:pt>
    <dgm:pt modelId="{0F63ACA7-BB29-457C-9B59-BAB46147FE73}">
      <dgm:prSet phldrT="[Text]"/>
      <dgm:spPr/>
      <dgm:t>
        <a:bodyPr/>
        <a:lstStyle/>
        <a:p>
          <a:r>
            <a:rPr lang="el-GR" dirty="0"/>
            <a:t>ΔΕΔΟΜΕΝΑ</a:t>
          </a:r>
          <a:endParaRPr lang="en-US" dirty="0"/>
        </a:p>
      </dgm:t>
    </dgm:pt>
    <dgm:pt modelId="{8FE6D2F6-BE2C-4AFE-8CFB-AA9D3694AA10}" type="parTrans" cxnId="{9EA24344-F1A6-46FD-A54E-BE3A90292019}">
      <dgm:prSet/>
      <dgm:spPr/>
      <dgm:t>
        <a:bodyPr/>
        <a:lstStyle/>
        <a:p>
          <a:endParaRPr lang="en-US"/>
        </a:p>
      </dgm:t>
    </dgm:pt>
    <dgm:pt modelId="{ED685EC8-E270-4273-9434-00C8818167C9}" type="sibTrans" cxnId="{9EA24344-F1A6-46FD-A54E-BE3A90292019}">
      <dgm:prSet/>
      <dgm:spPr/>
      <dgm:t>
        <a:bodyPr/>
        <a:lstStyle/>
        <a:p>
          <a:endParaRPr lang="en-US"/>
        </a:p>
      </dgm:t>
    </dgm:pt>
    <dgm:pt modelId="{F26785F9-A5F0-499A-B245-66E8F2E8C8EB}">
      <dgm:prSet phldrT="[Text]"/>
      <dgm:spPr/>
      <dgm:t>
        <a:bodyPr/>
        <a:lstStyle/>
        <a:p>
          <a:r>
            <a:rPr lang="el-GR" dirty="0"/>
            <a:t>Ακατέργαστα, μη οργανωμένα στοιχεία που πρέπει να επεξεργαστούν. Τα δεδομένα μπορεί να είναι στοιχεία απλά και άχρηστα μέχρι να οργανωθούν</a:t>
          </a:r>
          <a:endParaRPr lang="en-US" dirty="0"/>
        </a:p>
      </dgm:t>
    </dgm:pt>
    <dgm:pt modelId="{2FD1A1D4-1996-472E-A9E0-9BFF91D2E4C3}" type="parTrans" cxnId="{C3BA163E-E5F8-4C7B-B679-ABD8301D26F4}">
      <dgm:prSet/>
      <dgm:spPr/>
      <dgm:t>
        <a:bodyPr/>
        <a:lstStyle/>
        <a:p>
          <a:endParaRPr lang="en-US"/>
        </a:p>
      </dgm:t>
    </dgm:pt>
    <dgm:pt modelId="{CCCA2F53-B4BC-455F-82FE-B3CDD715D894}" type="sibTrans" cxnId="{C3BA163E-E5F8-4C7B-B679-ABD8301D26F4}">
      <dgm:prSet/>
      <dgm:spPr/>
      <dgm:t>
        <a:bodyPr/>
        <a:lstStyle/>
        <a:p>
          <a:endParaRPr lang="en-US"/>
        </a:p>
      </dgm:t>
    </dgm:pt>
    <dgm:pt modelId="{ED401A42-22E6-427B-ABC6-392AADDB4A72}">
      <dgm:prSet phldrT="[Text]"/>
      <dgm:spPr/>
      <dgm:t>
        <a:bodyPr/>
        <a:lstStyle/>
        <a:p>
          <a:r>
            <a:rPr lang="el-GR" dirty="0"/>
            <a:t>ΠΛΗΡΟΦΟΡΙΕΣ</a:t>
          </a:r>
          <a:endParaRPr lang="en-US" dirty="0"/>
        </a:p>
      </dgm:t>
    </dgm:pt>
    <dgm:pt modelId="{66ADF6ED-C059-4A54-AFA8-0089096FD628}" type="parTrans" cxnId="{D789762D-87CE-4835-B047-0ECD72D2FA50}">
      <dgm:prSet/>
      <dgm:spPr/>
      <dgm:t>
        <a:bodyPr/>
        <a:lstStyle/>
        <a:p>
          <a:endParaRPr lang="en-US"/>
        </a:p>
      </dgm:t>
    </dgm:pt>
    <dgm:pt modelId="{D25EE48A-0855-4D1A-8DB9-BD950971074D}" type="sibTrans" cxnId="{D789762D-87CE-4835-B047-0ECD72D2FA50}">
      <dgm:prSet/>
      <dgm:spPr/>
      <dgm:t>
        <a:bodyPr/>
        <a:lstStyle/>
        <a:p>
          <a:endParaRPr lang="en-US"/>
        </a:p>
      </dgm:t>
    </dgm:pt>
    <dgm:pt modelId="{974845EB-80B9-4BEE-BBFD-082B5D15BA93}">
      <dgm:prSet phldrT="[Text]"/>
      <dgm:spPr/>
      <dgm:t>
        <a:bodyPr/>
        <a:lstStyle/>
        <a:p>
          <a:r>
            <a:rPr lang="el-GR" dirty="0"/>
            <a:t>Δεδομένα τα οποία είναι οργανωμένα, δομημένα ή παρουσιάζονται σε ένα συγκεκριμένο πλαίσιο ώστε να είναι χρήσιμα</a:t>
          </a:r>
          <a:endParaRPr lang="en-US" dirty="0"/>
        </a:p>
      </dgm:t>
    </dgm:pt>
    <dgm:pt modelId="{33388839-423C-495F-BBD2-CF7541507271}" type="parTrans" cxnId="{54CE756A-759A-472A-BB8F-12B8E326FD49}">
      <dgm:prSet/>
      <dgm:spPr/>
      <dgm:t>
        <a:bodyPr/>
        <a:lstStyle/>
        <a:p>
          <a:endParaRPr lang="en-US"/>
        </a:p>
      </dgm:t>
    </dgm:pt>
    <dgm:pt modelId="{F7510197-F5A8-487A-8D66-8EA8F3D75995}" type="sibTrans" cxnId="{54CE756A-759A-472A-BB8F-12B8E326FD49}">
      <dgm:prSet/>
      <dgm:spPr/>
      <dgm:t>
        <a:bodyPr/>
        <a:lstStyle/>
        <a:p>
          <a:endParaRPr lang="en-US"/>
        </a:p>
      </dgm:t>
    </dgm:pt>
    <dgm:pt modelId="{F825F6AA-329C-4D7B-AA07-3D140F048164}" type="pres">
      <dgm:prSet presAssocID="{13E57E57-00AC-472E-8DC0-9500E287D0CE}" presName="Name0" presStyleCnt="0">
        <dgm:presLayoutVars>
          <dgm:dir/>
          <dgm:animLvl val="lvl"/>
          <dgm:resizeHandles val="exact"/>
        </dgm:presLayoutVars>
      </dgm:prSet>
      <dgm:spPr/>
    </dgm:pt>
    <dgm:pt modelId="{5AF380D8-539F-46EB-94EC-3F7CA188544C}" type="pres">
      <dgm:prSet presAssocID="{0F63ACA7-BB29-457C-9B59-BAB46147FE73}" presName="linNode" presStyleCnt="0"/>
      <dgm:spPr/>
    </dgm:pt>
    <dgm:pt modelId="{3724F735-5D4C-46FE-B5A8-55B011572031}" type="pres">
      <dgm:prSet presAssocID="{0F63ACA7-BB29-457C-9B59-BAB46147FE73}" presName="parentText" presStyleLbl="node1" presStyleIdx="0" presStyleCnt="2">
        <dgm:presLayoutVars>
          <dgm:chMax val="1"/>
          <dgm:bulletEnabled val="1"/>
        </dgm:presLayoutVars>
      </dgm:prSet>
      <dgm:spPr/>
    </dgm:pt>
    <dgm:pt modelId="{767BF15D-1983-4318-AC9C-C4309B657E5C}" type="pres">
      <dgm:prSet presAssocID="{0F63ACA7-BB29-457C-9B59-BAB46147FE73}" presName="descendantText" presStyleLbl="alignAccFollowNode1" presStyleIdx="0" presStyleCnt="2">
        <dgm:presLayoutVars>
          <dgm:bulletEnabled val="1"/>
        </dgm:presLayoutVars>
      </dgm:prSet>
      <dgm:spPr/>
    </dgm:pt>
    <dgm:pt modelId="{EB712CFC-B4AF-4610-A139-2D43964D6B09}" type="pres">
      <dgm:prSet presAssocID="{ED685EC8-E270-4273-9434-00C8818167C9}" presName="sp" presStyleCnt="0"/>
      <dgm:spPr/>
    </dgm:pt>
    <dgm:pt modelId="{98DA0FE0-D0F3-49B7-B6C0-C0E6B879D43F}" type="pres">
      <dgm:prSet presAssocID="{ED401A42-22E6-427B-ABC6-392AADDB4A72}" presName="linNode" presStyleCnt="0"/>
      <dgm:spPr/>
    </dgm:pt>
    <dgm:pt modelId="{3A9351CE-6F90-4AF4-BB68-650B6A7BD791}" type="pres">
      <dgm:prSet presAssocID="{ED401A42-22E6-427B-ABC6-392AADDB4A72}" presName="parentText" presStyleLbl="node1" presStyleIdx="1" presStyleCnt="2">
        <dgm:presLayoutVars>
          <dgm:chMax val="1"/>
          <dgm:bulletEnabled val="1"/>
        </dgm:presLayoutVars>
      </dgm:prSet>
      <dgm:spPr/>
    </dgm:pt>
    <dgm:pt modelId="{6AA362A4-3BC1-4A6F-8CBE-92616FDFB5FD}" type="pres">
      <dgm:prSet presAssocID="{ED401A42-22E6-427B-ABC6-392AADDB4A72}" presName="descendantText" presStyleLbl="alignAccFollowNode1" presStyleIdx="1" presStyleCnt="2">
        <dgm:presLayoutVars>
          <dgm:bulletEnabled val="1"/>
        </dgm:presLayoutVars>
      </dgm:prSet>
      <dgm:spPr/>
    </dgm:pt>
  </dgm:ptLst>
  <dgm:cxnLst>
    <dgm:cxn modelId="{D789762D-87CE-4835-B047-0ECD72D2FA50}" srcId="{13E57E57-00AC-472E-8DC0-9500E287D0CE}" destId="{ED401A42-22E6-427B-ABC6-392AADDB4A72}" srcOrd="1" destOrd="0" parTransId="{66ADF6ED-C059-4A54-AFA8-0089096FD628}" sibTransId="{D25EE48A-0855-4D1A-8DB9-BD950971074D}"/>
    <dgm:cxn modelId="{94535F3A-89B8-4620-AF7A-80EA22A95F01}" type="presOf" srcId="{13E57E57-00AC-472E-8DC0-9500E287D0CE}" destId="{F825F6AA-329C-4D7B-AA07-3D140F048164}" srcOrd="0" destOrd="0" presId="urn:microsoft.com/office/officeart/2005/8/layout/vList5"/>
    <dgm:cxn modelId="{C3BA163E-E5F8-4C7B-B679-ABD8301D26F4}" srcId="{0F63ACA7-BB29-457C-9B59-BAB46147FE73}" destId="{F26785F9-A5F0-499A-B245-66E8F2E8C8EB}" srcOrd="0" destOrd="0" parTransId="{2FD1A1D4-1996-472E-A9E0-9BFF91D2E4C3}" sibTransId="{CCCA2F53-B4BC-455F-82FE-B3CDD715D894}"/>
    <dgm:cxn modelId="{87638341-AA47-4B4D-8B71-7D19FE081D9D}" type="presOf" srcId="{974845EB-80B9-4BEE-BBFD-082B5D15BA93}" destId="{6AA362A4-3BC1-4A6F-8CBE-92616FDFB5FD}" srcOrd="0" destOrd="0" presId="urn:microsoft.com/office/officeart/2005/8/layout/vList5"/>
    <dgm:cxn modelId="{9EA24344-F1A6-46FD-A54E-BE3A90292019}" srcId="{13E57E57-00AC-472E-8DC0-9500E287D0CE}" destId="{0F63ACA7-BB29-457C-9B59-BAB46147FE73}" srcOrd="0" destOrd="0" parTransId="{8FE6D2F6-BE2C-4AFE-8CFB-AA9D3694AA10}" sibTransId="{ED685EC8-E270-4273-9434-00C8818167C9}"/>
    <dgm:cxn modelId="{54CE756A-759A-472A-BB8F-12B8E326FD49}" srcId="{ED401A42-22E6-427B-ABC6-392AADDB4A72}" destId="{974845EB-80B9-4BEE-BBFD-082B5D15BA93}" srcOrd="0" destOrd="0" parTransId="{33388839-423C-495F-BBD2-CF7541507271}" sibTransId="{F7510197-F5A8-487A-8D66-8EA8F3D75995}"/>
    <dgm:cxn modelId="{D483FC97-0246-40BB-89D2-4EC73B7B9B04}" type="presOf" srcId="{F26785F9-A5F0-499A-B245-66E8F2E8C8EB}" destId="{767BF15D-1983-4318-AC9C-C4309B657E5C}" srcOrd="0" destOrd="0" presId="urn:microsoft.com/office/officeart/2005/8/layout/vList5"/>
    <dgm:cxn modelId="{DF1DDA9D-6DA6-4268-BBA2-E29F15A0F4E9}" type="presOf" srcId="{0F63ACA7-BB29-457C-9B59-BAB46147FE73}" destId="{3724F735-5D4C-46FE-B5A8-55B011572031}" srcOrd="0" destOrd="0" presId="urn:microsoft.com/office/officeart/2005/8/layout/vList5"/>
    <dgm:cxn modelId="{F96726A8-F733-416F-8A4E-74CD700F728C}" type="presOf" srcId="{ED401A42-22E6-427B-ABC6-392AADDB4A72}" destId="{3A9351CE-6F90-4AF4-BB68-650B6A7BD791}" srcOrd="0" destOrd="0" presId="urn:microsoft.com/office/officeart/2005/8/layout/vList5"/>
    <dgm:cxn modelId="{44102AA3-2D2E-4B12-86C9-7C97A89A023B}" type="presParOf" srcId="{F825F6AA-329C-4D7B-AA07-3D140F048164}" destId="{5AF380D8-539F-46EB-94EC-3F7CA188544C}" srcOrd="0" destOrd="0" presId="urn:microsoft.com/office/officeart/2005/8/layout/vList5"/>
    <dgm:cxn modelId="{5E979440-A1D5-497E-A2F6-443A8D869AA5}" type="presParOf" srcId="{5AF380D8-539F-46EB-94EC-3F7CA188544C}" destId="{3724F735-5D4C-46FE-B5A8-55B011572031}" srcOrd="0" destOrd="0" presId="urn:microsoft.com/office/officeart/2005/8/layout/vList5"/>
    <dgm:cxn modelId="{5A387398-4FB5-446E-B3C9-16EAE0416A4C}" type="presParOf" srcId="{5AF380D8-539F-46EB-94EC-3F7CA188544C}" destId="{767BF15D-1983-4318-AC9C-C4309B657E5C}" srcOrd="1" destOrd="0" presId="urn:microsoft.com/office/officeart/2005/8/layout/vList5"/>
    <dgm:cxn modelId="{8D5CA53A-C8E6-4DE3-82D9-DFFF5EA0AE49}" type="presParOf" srcId="{F825F6AA-329C-4D7B-AA07-3D140F048164}" destId="{EB712CFC-B4AF-4610-A139-2D43964D6B09}" srcOrd="1" destOrd="0" presId="urn:microsoft.com/office/officeart/2005/8/layout/vList5"/>
    <dgm:cxn modelId="{A906CC11-AE67-41EA-AD99-A6E169323EEC}" type="presParOf" srcId="{F825F6AA-329C-4D7B-AA07-3D140F048164}" destId="{98DA0FE0-D0F3-49B7-B6C0-C0E6B879D43F}" srcOrd="2" destOrd="0" presId="urn:microsoft.com/office/officeart/2005/8/layout/vList5"/>
    <dgm:cxn modelId="{9E7FC2A5-DFF6-4B19-8D74-D6CEFD11EFC6}" type="presParOf" srcId="{98DA0FE0-D0F3-49B7-B6C0-C0E6B879D43F}" destId="{3A9351CE-6F90-4AF4-BB68-650B6A7BD791}" srcOrd="0" destOrd="0" presId="urn:microsoft.com/office/officeart/2005/8/layout/vList5"/>
    <dgm:cxn modelId="{F882E1BA-88D3-4BBA-9028-5D345E9DFF34}" type="presParOf" srcId="{98DA0FE0-D0F3-49B7-B6C0-C0E6B879D43F}" destId="{6AA362A4-3BC1-4A6F-8CBE-92616FDFB5FD}"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C74C61-09A9-4530-8645-8CB286932BE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52C1D34-60CC-47DE-8C27-2A53225E58CB}">
      <dgm:prSet/>
      <dgm:spPr/>
      <dgm:t>
        <a:bodyPr/>
        <a:lstStyle/>
        <a:p>
          <a:pPr>
            <a:lnSpc>
              <a:spcPct val="100000"/>
            </a:lnSpc>
          </a:pPr>
          <a:r>
            <a:rPr lang="el-GR" b="0" i="0" dirty="0"/>
            <a:t>Όταν κάνετε μια αναζήτηση στο διαδίκτυο, λαμβάνετε δύο τύπους αποτελεσμάτων: αποτελέσματα αναζήτησης και διαφημίσεις.</a:t>
          </a:r>
          <a:endParaRPr lang="en-US" dirty="0"/>
        </a:p>
      </dgm:t>
    </dgm:pt>
    <dgm:pt modelId="{11B351B9-B1E2-42B6-978B-30F0B29845C9}" type="parTrans" cxnId="{2EE34002-8659-4C9A-8CE4-BC5EB575BCB2}">
      <dgm:prSet/>
      <dgm:spPr/>
      <dgm:t>
        <a:bodyPr/>
        <a:lstStyle/>
        <a:p>
          <a:endParaRPr lang="en-US"/>
        </a:p>
      </dgm:t>
    </dgm:pt>
    <dgm:pt modelId="{DB934D4F-A1AB-4EFE-8AAF-B8F86F10C484}" type="sibTrans" cxnId="{2EE34002-8659-4C9A-8CE4-BC5EB575BCB2}">
      <dgm:prSet/>
      <dgm:spPr/>
      <dgm:t>
        <a:bodyPr/>
        <a:lstStyle/>
        <a:p>
          <a:endParaRPr lang="en-US"/>
        </a:p>
      </dgm:t>
    </dgm:pt>
    <dgm:pt modelId="{027AB9B7-75C7-4F25-9636-2C945014AA55}">
      <dgm:prSet/>
      <dgm:spPr/>
      <dgm:t>
        <a:bodyPr/>
        <a:lstStyle/>
        <a:p>
          <a:pPr>
            <a:lnSpc>
              <a:spcPct val="100000"/>
            </a:lnSpc>
          </a:pPr>
          <a:r>
            <a:rPr lang="el-GR" b="0" i="0" dirty="0"/>
            <a:t>Με τα αποτελέσματα αναζήτησης, η μηχανή αναζήτησης καθορίζει ποια αποτελέσματα είναι πιο σχετικά με το ερώτημα αναζήτησής σας. Αυτά είναι επίσης γνωστά ως οργανικά αποτελέσματα αναζήτησης.</a:t>
          </a:r>
          <a:endParaRPr lang="en-US" dirty="0"/>
        </a:p>
      </dgm:t>
    </dgm:pt>
    <dgm:pt modelId="{E0DCDD50-46D3-46F5-B090-2F3B24DC33E5}" type="parTrans" cxnId="{ACCCB12C-5E5B-4645-94CE-7970A6CEF4A0}">
      <dgm:prSet/>
      <dgm:spPr/>
      <dgm:t>
        <a:bodyPr/>
        <a:lstStyle/>
        <a:p>
          <a:endParaRPr lang="en-US"/>
        </a:p>
      </dgm:t>
    </dgm:pt>
    <dgm:pt modelId="{5D7A2B06-6A52-47DF-8F49-A971BDF7E9D5}" type="sibTrans" cxnId="{ACCCB12C-5E5B-4645-94CE-7970A6CEF4A0}">
      <dgm:prSet/>
      <dgm:spPr/>
      <dgm:t>
        <a:bodyPr/>
        <a:lstStyle/>
        <a:p>
          <a:endParaRPr lang="en-US"/>
        </a:p>
      </dgm:t>
    </dgm:pt>
    <dgm:pt modelId="{EBBECC3B-7DFA-4844-BE22-62EEAB1CE418}">
      <dgm:prSet/>
      <dgm:spPr/>
      <dgm:t>
        <a:bodyPr/>
        <a:lstStyle/>
        <a:p>
          <a:pPr>
            <a:lnSpc>
              <a:spcPct val="100000"/>
            </a:lnSpc>
          </a:pPr>
          <a:r>
            <a:rPr lang="el-GR" b="0" i="0" dirty="0"/>
            <a:t>Στα αποτελέσματα αναζήτησης, μπορείτε επίσης να βλέπετε διαφημίσεις που πληρώνονται από επιχειρήσεις για να εμφανίζονται, όταν υπάρχει αντιστοιχία με τον όρο που αναζητάτε. Αυτός είναι ο λόγος για τον οποίο, για παράδειγμα, μπορεί να δείτε μια διαφήμιση από μια τράπεζα όταν αναζητάτε "καλύτερα επιτόκια αποταμίευσης".</a:t>
          </a:r>
          <a:endParaRPr lang="en-US" dirty="0"/>
        </a:p>
      </dgm:t>
    </dgm:pt>
    <dgm:pt modelId="{248787E0-4652-4BD4-AD2C-51E63066B98B}" type="parTrans" cxnId="{3369D74E-F892-4322-9E3D-A98B5514E5F4}">
      <dgm:prSet/>
      <dgm:spPr/>
      <dgm:t>
        <a:bodyPr/>
        <a:lstStyle/>
        <a:p>
          <a:endParaRPr lang="en-US"/>
        </a:p>
      </dgm:t>
    </dgm:pt>
    <dgm:pt modelId="{EE755449-C7FF-46CB-BF31-3BEAB3C869C2}" type="sibTrans" cxnId="{3369D74E-F892-4322-9E3D-A98B5514E5F4}">
      <dgm:prSet/>
      <dgm:spPr/>
      <dgm:t>
        <a:bodyPr/>
        <a:lstStyle/>
        <a:p>
          <a:endParaRPr lang="en-US"/>
        </a:p>
      </dgm:t>
    </dgm:pt>
    <dgm:pt modelId="{EA889654-A103-4996-8AA5-4CE199700958}" type="pres">
      <dgm:prSet presAssocID="{E2C74C61-09A9-4530-8645-8CB286932BE6}" presName="root" presStyleCnt="0">
        <dgm:presLayoutVars>
          <dgm:dir/>
          <dgm:resizeHandles val="exact"/>
        </dgm:presLayoutVars>
      </dgm:prSet>
      <dgm:spPr/>
    </dgm:pt>
    <dgm:pt modelId="{02619D95-B976-445B-8DA1-4B330B404B7A}" type="pres">
      <dgm:prSet presAssocID="{452C1D34-60CC-47DE-8C27-2A53225E58CB}" presName="compNode" presStyleCnt="0"/>
      <dgm:spPr/>
    </dgm:pt>
    <dgm:pt modelId="{FBE41DB4-E3A5-4AC7-871B-6A1E9BDAF760}" type="pres">
      <dgm:prSet presAssocID="{452C1D34-60CC-47DE-8C27-2A53225E58CB}" presName="bgRect" presStyleLbl="bgShp" presStyleIdx="0" presStyleCnt="3"/>
      <dgm:spPr/>
    </dgm:pt>
    <dgm:pt modelId="{102CBFA6-8FC3-45F3-A49F-A855AE2F5A0E}" type="pres">
      <dgm:prSet presAssocID="{452C1D34-60CC-47DE-8C27-2A53225E58C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Zoom In"/>
        </a:ext>
      </dgm:extLst>
    </dgm:pt>
    <dgm:pt modelId="{D31C3CCF-589A-4196-A945-9A9AF1CE617E}" type="pres">
      <dgm:prSet presAssocID="{452C1D34-60CC-47DE-8C27-2A53225E58CB}" presName="spaceRect" presStyleCnt="0"/>
      <dgm:spPr/>
    </dgm:pt>
    <dgm:pt modelId="{567A8E98-F0EF-47C1-8EE2-9CB1ED80A122}" type="pres">
      <dgm:prSet presAssocID="{452C1D34-60CC-47DE-8C27-2A53225E58CB}" presName="parTx" presStyleLbl="revTx" presStyleIdx="0" presStyleCnt="3">
        <dgm:presLayoutVars>
          <dgm:chMax val="0"/>
          <dgm:chPref val="0"/>
        </dgm:presLayoutVars>
      </dgm:prSet>
      <dgm:spPr/>
    </dgm:pt>
    <dgm:pt modelId="{9AE12CB2-C0CA-4D3F-A61D-18D03021B5C5}" type="pres">
      <dgm:prSet presAssocID="{DB934D4F-A1AB-4EFE-8AAF-B8F86F10C484}" presName="sibTrans" presStyleCnt="0"/>
      <dgm:spPr/>
    </dgm:pt>
    <dgm:pt modelId="{9DA4FBC2-6221-4545-AB25-E79C7C850D0C}" type="pres">
      <dgm:prSet presAssocID="{027AB9B7-75C7-4F25-9636-2C945014AA55}" presName="compNode" presStyleCnt="0"/>
      <dgm:spPr/>
    </dgm:pt>
    <dgm:pt modelId="{455764C2-8698-4761-980A-C77B73D11170}" type="pres">
      <dgm:prSet presAssocID="{027AB9B7-75C7-4F25-9636-2C945014AA55}" presName="bgRect" presStyleLbl="bgShp" presStyleIdx="1" presStyleCnt="3"/>
      <dgm:spPr/>
    </dgm:pt>
    <dgm:pt modelId="{1165BC9B-64FE-443C-97E2-CD5BE9E91AC1}" type="pres">
      <dgm:prSet presAssocID="{027AB9B7-75C7-4F25-9636-2C945014AA5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search"/>
        </a:ext>
      </dgm:extLst>
    </dgm:pt>
    <dgm:pt modelId="{53C11C8B-0938-4E5E-957E-FA07375EE2E5}" type="pres">
      <dgm:prSet presAssocID="{027AB9B7-75C7-4F25-9636-2C945014AA55}" presName="spaceRect" presStyleCnt="0"/>
      <dgm:spPr/>
    </dgm:pt>
    <dgm:pt modelId="{57C69843-026C-4EF3-8ED3-E692E9C066E8}" type="pres">
      <dgm:prSet presAssocID="{027AB9B7-75C7-4F25-9636-2C945014AA55}" presName="parTx" presStyleLbl="revTx" presStyleIdx="1" presStyleCnt="3">
        <dgm:presLayoutVars>
          <dgm:chMax val="0"/>
          <dgm:chPref val="0"/>
        </dgm:presLayoutVars>
      </dgm:prSet>
      <dgm:spPr/>
    </dgm:pt>
    <dgm:pt modelId="{5CC15589-6F56-4BDF-9E92-C830C64EA515}" type="pres">
      <dgm:prSet presAssocID="{5D7A2B06-6A52-47DF-8F49-A971BDF7E9D5}" presName="sibTrans" presStyleCnt="0"/>
      <dgm:spPr/>
    </dgm:pt>
    <dgm:pt modelId="{9B29CD15-8F5C-422C-B6B4-BA3388EB9746}" type="pres">
      <dgm:prSet presAssocID="{EBBECC3B-7DFA-4844-BE22-62EEAB1CE418}" presName="compNode" presStyleCnt="0"/>
      <dgm:spPr/>
    </dgm:pt>
    <dgm:pt modelId="{5F78434A-3A23-41C6-9823-D021F4EE6780}" type="pres">
      <dgm:prSet presAssocID="{EBBECC3B-7DFA-4844-BE22-62EEAB1CE418}" presName="bgRect" presStyleLbl="bgShp" presStyleIdx="2" presStyleCnt="3"/>
      <dgm:spPr/>
    </dgm:pt>
    <dgm:pt modelId="{D2EDCA2D-207D-4D39-8BDF-42A905099642}" type="pres">
      <dgm:prSet presAssocID="{EBBECC3B-7DFA-4844-BE22-62EEAB1CE41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rget Audience"/>
        </a:ext>
      </dgm:extLst>
    </dgm:pt>
    <dgm:pt modelId="{758923E5-D5AA-442C-8C86-AF6724EAA7DB}" type="pres">
      <dgm:prSet presAssocID="{EBBECC3B-7DFA-4844-BE22-62EEAB1CE418}" presName="spaceRect" presStyleCnt="0"/>
      <dgm:spPr/>
    </dgm:pt>
    <dgm:pt modelId="{22D42D10-0633-4D81-90C4-E9D391F1B706}" type="pres">
      <dgm:prSet presAssocID="{EBBECC3B-7DFA-4844-BE22-62EEAB1CE418}" presName="parTx" presStyleLbl="revTx" presStyleIdx="2" presStyleCnt="3">
        <dgm:presLayoutVars>
          <dgm:chMax val="0"/>
          <dgm:chPref val="0"/>
        </dgm:presLayoutVars>
      </dgm:prSet>
      <dgm:spPr/>
    </dgm:pt>
  </dgm:ptLst>
  <dgm:cxnLst>
    <dgm:cxn modelId="{2EE34002-8659-4C9A-8CE4-BC5EB575BCB2}" srcId="{E2C74C61-09A9-4530-8645-8CB286932BE6}" destId="{452C1D34-60CC-47DE-8C27-2A53225E58CB}" srcOrd="0" destOrd="0" parTransId="{11B351B9-B1E2-42B6-978B-30F0B29845C9}" sibTransId="{DB934D4F-A1AB-4EFE-8AAF-B8F86F10C484}"/>
    <dgm:cxn modelId="{26D92105-E7A9-4151-8390-2A2413A8EAB7}" type="presOf" srcId="{452C1D34-60CC-47DE-8C27-2A53225E58CB}" destId="{567A8E98-F0EF-47C1-8EE2-9CB1ED80A122}" srcOrd="0" destOrd="0" presId="urn:microsoft.com/office/officeart/2018/2/layout/IconVerticalSolidList"/>
    <dgm:cxn modelId="{ACCCB12C-5E5B-4645-94CE-7970A6CEF4A0}" srcId="{E2C74C61-09A9-4530-8645-8CB286932BE6}" destId="{027AB9B7-75C7-4F25-9636-2C945014AA55}" srcOrd="1" destOrd="0" parTransId="{E0DCDD50-46D3-46F5-B090-2F3B24DC33E5}" sibTransId="{5D7A2B06-6A52-47DF-8F49-A971BDF7E9D5}"/>
    <dgm:cxn modelId="{3369D74E-F892-4322-9E3D-A98B5514E5F4}" srcId="{E2C74C61-09A9-4530-8645-8CB286932BE6}" destId="{EBBECC3B-7DFA-4844-BE22-62EEAB1CE418}" srcOrd="2" destOrd="0" parTransId="{248787E0-4652-4BD4-AD2C-51E63066B98B}" sibTransId="{EE755449-C7FF-46CB-BF31-3BEAB3C869C2}"/>
    <dgm:cxn modelId="{339B8D58-76A9-4AB2-8DF6-28E30AA8EEEA}" type="presOf" srcId="{EBBECC3B-7DFA-4844-BE22-62EEAB1CE418}" destId="{22D42D10-0633-4D81-90C4-E9D391F1B706}" srcOrd="0" destOrd="0" presId="urn:microsoft.com/office/officeart/2018/2/layout/IconVerticalSolidList"/>
    <dgm:cxn modelId="{C17EB888-82C6-4BE6-B4D6-60EC06343096}" type="presOf" srcId="{027AB9B7-75C7-4F25-9636-2C945014AA55}" destId="{57C69843-026C-4EF3-8ED3-E692E9C066E8}" srcOrd="0" destOrd="0" presId="urn:microsoft.com/office/officeart/2018/2/layout/IconVerticalSolidList"/>
    <dgm:cxn modelId="{8A4593F0-E056-4F8B-BCFE-9A8D5763D7CC}" type="presOf" srcId="{E2C74C61-09A9-4530-8645-8CB286932BE6}" destId="{EA889654-A103-4996-8AA5-4CE199700958}" srcOrd="0" destOrd="0" presId="urn:microsoft.com/office/officeart/2018/2/layout/IconVerticalSolidList"/>
    <dgm:cxn modelId="{B3EF338B-DE46-4430-B62F-5352137D6583}" type="presParOf" srcId="{EA889654-A103-4996-8AA5-4CE199700958}" destId="{02619D95-B976-445B-8DA1-4B330B404B7A}" srcOrd="0" destOrd="0" presId="urn:microsoft.com/office/officeart/2018/2/layout/IconVerticalSolidList"/>
    <dgm:cxn modelId="{8D35B17C-FF50-443B-B31B-E0EC314506B7}" type="presParOf" srcId="{02619D95-B976-445B-8DA1-4B330B404B7A}" destId="{FBE41DB4-E3A5-4AC7-871B-6A1E9BDAF760}" srcOrd="0" destOrd="0" presId="urn:microsoft.com/office/officeart/2018/2/layout/IconVerticalSolidList"/>
    <dgm:cxn modelId="{22279C09-A5CD-49A2-BC94-ECA08F856E54}" type="presParOf" srcId="{02619D95-B976-445B-8DA1-4B330B404B7A}" destId="{102CBFA6-8FC3-45F3-A49F-A855AE2F5A0E}" srcOrd="1" destOrd="0" presId="urn:microsoft.com/office/officeart/2018/2/layout/IconVerticalSolidList"/>
    <dgm:cxn modelId="{AE12CC59-A640-4B02-93CE-A0B9476131F0}" type="presParOf" srcId="{02619D95-B976-445B-8DA1-4B330B404B7A}" destId="{D31C3CCF-589A-4196-A945-9A9AF1CE617E}" srcOrd="2" destOrd="0" presId="urn:microsoft.com/office/officeart/2018/2/layout/IconVerticalSolidList"/>
    <dgm:cxn modelId="{E81CBE14-4C83-49E4-A1CF-AF7184D84F97}" type="presParOf" srcId="{02619D95-B976-445B-8DA1-4B330B404B7A}" destId="{567A8E98-F0EF-47C1-8EE2-9CB1ED80A122}" srcOrd="3" destOrd="0" presId="urn:microsoft.com/office/officeart/2018/2/layout/IconVerticalSolidList"/>
    <dgm:cxn modelId="{9AE29068-5F76-4883-8A43-AB1E885DDC48}" type="presParOf" srcId="{EA889654-A103-4996-8AA5-4CE199700958}" destId="{9AE12CB2-C0CA-4D3F-A61D-18D03021B5C5}" srcOrd="1" destOrd="0" presId="urn:microsoft.com/office/officeart/2018/2/layout/IconVerticalSolidList"/>
    <dgm:cxn modelId="{D50BCEE4-E62C-4009-B4B5-65C781674AA9}" type="presParOf" srcId="{EA889654-A103-4996-8AA5-4CE199700958}" destId="{9DA4FBC2-6221-4545-AB25-E79C7C850D0C}" srcOrd="2" destOrd="0" presId="urn:microsoft.com/office/officeart/2018/2/layout/IconVerticalSolidList"/>
    <dgm:cxn modelId="{C4A8CD28-B78F-4EF1-8071-E4C0F7054C1F}" type="presParOf" srcId="{9DA4FBC2-6221-4545-AB25-E79C7C850D0C}" destId="{455764C2-8698-4761-980A-C77B73D11170}" srcOrd="0" destOrd="0" presId="urn:microsoft.com/office/officeart/2018/2/layout/IconVerticalSolidList"/>
    <dgm:cxn modelId="{D2872B2B-D5CD-4635-B612-7459E97C6779}" type="presParOf" srcId="{9DA4FBC2-6221-4545-AB25-E79C7C850D0C}" destId="{1165BC9B-64FE-443C-97E2-CD5BE9E91AC1}" srcOrd="1" destOrd="0" presId="urn:microsoft.com/office/officeart/2018/2/layout/IconVerticalSolidList"/>
    <dgm:cxn modelId="{C1371AF0-6520-4323-837C-4A2B1F443C58}" type="presParOf" srcId="{9DA4FBC2-6221-4545-AB25-E79C7C850D0C}" destId="{53C11C8B-0938-4E5E-957E-FA07375EE2E5}" srcOrd="2" destOrd="0" presId="urn:microsoft.com/office/officeart/2018/2/layout/IconVerticalSolidList"/>
    <dgm:cxn modelId="{95B00FF2-0879-48C4-A391-4A464EA86D41}" type="presParOf" srcId="{9DA4FBC2-6221-4545-AB25-E79C7C850D0C}" destId="{57C69843-026C-4EF3-8ED3-E692E9C066E8}" srcOrd="3" destOrd="0" presId="urn:microsoft.com/office/officeart/2018/2/layout/IconVerticalSolidList"/>
    <dgm:cxn modelId="{457296B5-5E80-45AE-A7D8-7C6094AEB2B7}" type="presParOf" srcId="{EA889654-A103-4996-8AA5-4CE199700958}" destId="{5CC15589-6F56-4BDF-9E92-C830C64EA515}" srcOrd="3" destOrd="0" presId="urn:microsoft.com/office/officeart/2018/2/layout/IconVerticalSolidList"/>
    <dgm:cxn modelId="{5DAF77D0-7115-4CE0-AB23-11CFAD9D365A}" type="presParOf" srcId="{EA889654-A103-4996-8AA5-4CE199700958}" destId="{9B29CD15-8F5C-422C-B6B4-BA3388EB9746}" srcOrd="4" destOrd="0" presId="urn:microsoft.com/office/officeart/2018/2/layout/IconVerticalSolidList"/>
    <dgm:cxn modelId="{7BB28D77-2553-49E8-B4E9-B39691785A8A}" type="presParOf" srcId="{9B29CD15-8F5C-422C-B6B4-BA3388EB9746}" destId="{5F78434A-3A23-41C6-9823-D021F4EE6780}" srcOrd="0" destOrd="0" presId="urn:microsoft.com/office/officeart/2018/2/layout/IconVerticalSolidList"/>
    <dgm:cxn modelId="{E3CACB3A-6395-4AF0-8CDF-C09BB792CCD0}" type="presParOf" srcId="{9B29CD15-8F5C-422C-B6B4-BA3388EB9746}" destId="{D2EDCA2D-207D-4D39-8BDF-42A905099642}" srcOrd="1" destOrd="0" presId="urn:microsoft.com/office/officeart/2018/2/layout/IconVerticalSolidList"/>
    <dgm:cxn modelId="{E74113D0-3C71-4738-8D75-1E703D83A7F7}" type="presParOf" srcId="{9B29CD15-8F5C-422C-B6B4-BA3388EB9746}" destId="{758923E5-D5AA-442C-8C86-AF6724EAA7DB}" srcOrd="2" destOrd="0" presId="urn:microsoft.com/office/officeart/2018/2/layout/IconVerticalSolidList"/>
    <dgm:cxn modelId="{248EA86C-D824-49F6-B041-10A63A0C3E92}" type="presParOf" srcId="{9B29CD15-8F5C-422C-B6B4-BA3388EB9746}" destId="{22D42D10-0633-4D81-90C4-E9D391F1B70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386076-3469-4B9F-834A-195D21A52450}"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en-US"/>
        </a:p>
      </dgm:t>
    </dgm:pt>
    <dgm:pt modelId="{31F95F29-AAFB-447B-88A4-9F3B02564082}">
      <dgm:prSet/>
      <dgm:spPr/>
      <dgm:t>
        <a:bodyPr/>
        <a:lstStyle/>
        <a:p>
          <a:pPr>
            <a:lnSpc>
              <a:spcPct val="100000"/>
            </a:lnSpc>
            <a:defRPr b="1"/>
          </a:pPr>
          <a:r>
            <a:rPr lang="el-GR" dirty="0"/>
            <a:t>Αξιοπιστία</a:t>
          </a:r>
          <a:endParaRPr lang="en-US" dirty="0"/>
        </a:p>
      </dgm:t>
    </dgm:pt>
    <dgm:pt modelId="{5D653352-FD7B-4F3F-A3FF-D32B9E0F537B}" type="parTrans" cxnId="{16BD6DE6-066B-454E-8323-6FB9EED06B67}">
      <dgm:prSet/>
      <dgm:spPr/>
      <dgm:t>
        <a:bodyPr/>
        <a:lstStyle/>
        <a:p>
          <a:endParaRPr lang="en-US"/>
        </a:p>
      </dgm:t>
    </dgm:pt>
    <dgm:pt modelId="{F2F1AE73-E7B8-4BDE-96C9-906D1162281C}" type="sibTrans" cxnId="{16BD6DE6-066B-454E-8323-6FB9EED06B67}">
      <dgm:prSet/>
      <dgm:spPr/>
      <dgm:t>
        <a:bodyPr/>
        <a:lstStyle/>
        <a:p>
          <a:endParaRPr lang="en-US"/>
        </a:p>
      </dgm:t>
    </dgm:pt>
    <dgm:pt modelId="{81831718-42DD-4FBC-8ACC-A06C10AC1A8D}">
      <dgm:prSet custT="1"/>
      <dgm:spPr/>
      <dgm:t>
        <a:bodyPr/>
        <a:lstStyle/>
        <a:p>
          <a:pPr>
            <a:lnSpc>
              <a:spcPct val="100000"/>
            </a:lnSpc>
          </a:pPr>
          <a:r>
            <a:rPr lang="el-GR" sz="1500" dirty="0"/>
            <a:t>Διαπιστευτήρια συγγραφέα (προσόντα, ρόλος κ.λπ.)</a:t>
          </a:r>
          <a:endParaRPr lang="en-US" sz="1500" dirty="0"/>
        </a:p>
      </dgm:t>
    </dgm:pt>
    <dgm:pt modelId="{B0841A47-19B7-48BE-8AB0-1759E6B6C34C}" type="parTrans" cxnId="{7D9DEB1C-C3DE-4827-A17E-786913D297F2}">
      <dgm:prSet/>
      <dgm:spPr/>
      <dgm:t>
        <a:bodyPr/>
        <a:lstStyle/>
        <a:p>
          <a:endParaRPr lang="en-US"/>
        </a:p>
      </dgm:t>
    </dgm:pt>
    <dgm:pt modelId="{789FCBBF-5910-4692-9013-9FC538930445}" type="sibTrans" cxnId="{7D9DEB1C-C3DE-4827-A17E-786913D297F2}">
      <dgm:prSet/>
      <dgm:spPr/>
      <dgm:t>
        <a:bodyPr/>
        <a:lstStyle/>
        <a:p>
          <a:endParaRPr lang="en-US"/>
        </a:p>
      </dgm:t>
    </dgm:pt>
    <dgm:pt modelId="{B281C6B2-7D8A-4065-A5D8-4015E2C2397E}">
      <dgm:prSet custT="1"/>
      <dgm:spPr/>
      <dgm:t>
        <a:bodyPr/>
        <a:lstStyle/>
        <a:p>
          <a:pPr>
            <a:lnSpc>
              <a:spcPct val="100000"/>
            </a:lnSpc>
          </a:pPr>
          <a:r>
            <a:rPr lang="el-GR" sz="1500" dirty="0"/>
            <a:t>Εκδότης (οι ακαδημαϊκοί, οι κυβερνητικοί οργανισμοί ή έγκριτοι φορείς είναι πιο αξιόπιστοι από τα </a:t>
          </a:r>
          <a:r>
            <a:rPr lang="el-GR" sz="1500" dirty="0" err="1"/>
            <a:t>ιστολόγια</a:t>
          </a:r>
          <a:r>
            <a:rPr lang="el-GR" sz="1500" dirty="0"/>
            <a:t>, τα μέσα κοινωνικής δικτύωσης κ.λπ.)</a:t>
          </a:r>
          <a:endParaRPr lang="en-US" sz="1500" dirty="0"/>
        </a:p>
      </dgm:t>
    </dgm:pt>
    <dgm:pt modelId="{406F0D5A-8A32-4784-8B2A-BF0648AF625C}" type="parTrans" cxnId="{CDEB18A2-BE29-4B51-84B2-887E6622AAFF}">
      <dgm:prSet/>
      <dgm:spPr/>
      <dgm:t>
        <a:bodyPr/>
        <a:lstStyle/>
        <a:p>
          <a:endParaRPr lang="en-US"/>
        </a:p>
      </dgm:t>
    </dgm:pt>
    <dgm:pt modelId="{35E08498-B67E-4BC5-B806-B5E41FA3C1B4}" type="sibTrans" cxnId="{CDEB18A2-BE29-4B51-84B2-887E6622AAFF}">
      <dgm:prSet/>
      <dgm:spPr/>
      <dgm:t>
        <a:bodyPr/>
        <a:lstStyle/>
        <a:p>
          <a:endParaRPr lang="en-US"/>
        </a:p>
      </dgm:t>
    </dgm:pt>
    <dgm:pt modelId="{9FE4125F-C48B-490A-B680-2E2C4146CDA4}">
      <dgm:prSet custT="1"/>
      <dgm:spPr/>
      <dgm:t>
        <a:bodyPr/>
        <a:lstStyle/>
        <a:p>
          <a:pPr>
            <a:lnSpc>
              <a:spcPct val="100000"/>
            </a:lnSpc>
          </a:pPr>
          <a:r>
            <a:rPr lang="el-GR" sz="1500" dirty="0"/>
            <a:t>Αναφορές και παραπομπές: Οι αξιόπιστες πηγές συχνά αναφέρουν άλλες αξιόπιστες πηγές</a:t>
          </a:r>
          <a:endParaRPr lang="en-US" sz="1500" dirty="0"/>
        </a:p>
      </dgm:t>
    </dgm:pt>
    <dgm:pt modelId="{6B9F0A77-1176-47F7-93D0-DC5007597D65}" type="parTrans" cxnId="{FA3BF31E-8ED7-42CF-9062-12A3EE579CFE}">
      <dgm:prSet/>
      <dgm:spPr/>
      <dgm:t>
        <a:bodyPr/>
        <a:lstStyle/>
        <a:p>
          <a:endParaRPr lang="en-US"/>
        </a:p>
      </dgm:t>
    </dgm:pt>
    <dgm:pt modelId="{12F23427-505B-403C-B616-258F82FD9F71}" type="sibTrans" cxnId="{FA3BF31E-8ED7-42CF-9062-12A3EE579CFE}">
      <dgm:prSet/>
      <dgm:spPr/>
      <dgm:t>
        <a:bodyPr/>
        <a:lstStyle/>
        <a:p>
          <a:endParaRPr lang="en-US"/>
        </a:p>
      </dgm:t>
    </dgm:pt>
    <dgm:pt modelId="{0C2DF143-BF35-4055-88E8-575C72C740E7}">
      <dgm:prSet/>
      <dgm:spPr/>
      <dgm:t>
        <a:bodyPr/>
        <a:lstStyle/>
        <a:p>
          <a:pPr>
            <a:lnSpc>
              <a:spcPct val="100000"/>
            </a:lnSpc>
            <a:defRPr b="1"/>
          </a:pPr>
          <a:r>
            <a:rPr lang="el-GR" dirty="0"/>
            <a:t>Συνάφεια</a:t>
          </a:r>
          <a:endParaRPr lang="en-US" dirty="0"/>
        </a:p>
      </dgm:t>
    </dgm:pt>
    <dgm:pt modelId="{D8D6400A-94CD-42B8-A0DA-402957EE3AE0}" type="parTrans" cxnId="{7C1FB0A4-363D-4D80-B5B9-F4475F0F17D7}">
      <dgm:prSet/>
      <dgm:spPr/>
      <dgm:t>
        <a:bodyPr/>
        <a:lstStyle/>
        <a:p>
          <a:endParaRPr lang="en-US"/>
        </a:p>
      </dgm:t>
    </dgm:pt>
    <dgm:pt modelId="{5E14F585-F46E-4069-A830-9FD7E37C0883}" type="sibTrans" cxnId="{7C1FB0A4-363D-4D80-B5B9-F4475F0F17D7}">
      <dgm:prSet/>
      <dgm:spPr/>
      <dgm:t>
        <a:bodyPr/>
        <a:lstStyle/>
        <a:p>
          <a:endParaRPr lang="en-US"/>
        </a:p>
      </dgm:t>
    </dgm:pt>
    <dgm:pt modelId="{BFA458B2-A2B7-4F65-BC08-EC84B2FDA47A}">
      <dgm:prSet/>
      <dgm:spPr/>
      <dgm:t>
        <a:bodyPr/>
        <a:lstStyle/>
        <a:p>
          <a:pPr>
            <a:lnSpc>
              <a:spcPct val="100000"/>
            </a:lnSpc>
          </a:pPr>
          <a:r>
            <a:rPr lang="el-GR" dirty="0"/>
            <a:t>Πεδίο εφαρμογής: Προσδιορίστε αν η πηγή καλύπτει το θέμα ολοκληρωμένα και κατάλληλα.</a:t>
          </a:r>
          <a:endParaRPr lang="en-US" dirty="0"/>
        </a:p>
      </dgm:t>
    </dgm:pt>
    <dgm:pt modelId="{95E8AD14-208B-49E6-9D69-3682243A40C0}" type="parTrans" cxnId="{1D32A7AD-AE15-49A3-8853-85AAB5C9433E}">
      <dgm:prSet/>
      <dgm:spPr/>
      <dgm:t>
        <a:bodyPr/>
        <a:lstStyle/>
        <a:p>
          <a:endParaRPr lang="en-US"/>
        </a:p>
      </dgm:t>
    </dgm:pt>
    <dgm:pt modelId="{1B3353AC-B1E5-4BFC-A9D8-0DBF65B7A16B}" type="sibTrans" cxnId="{1D32A7AD-AE15-49A3-8853-85AAB5C9433E}">
      <dgm:prSet/>
      <dgm:spPr/>
      <dgm:t>
        <a:bodyPr/>
        <a:lstStyle/>
        <a:p>
          <a:endParaRPr lang="en-US"/>
        </a:p>
      </dgm:t>
    </dgm:pt>
    <dgm:pt modelId="{3E867A1D-42FA-4357-B098-CE71E4ABA5B3}">
      <dgm:prSet/>
      <dgm:spPr/>
      <dgm:t>
        <a:bodyPr/>
        <a:lstStyle/>
        <a:p>
          <a:pPr>
            <a:lnSpc>
              <a:spcPct val="100000"/>
            </a:lnSpc>
          </a:pPr>
          <a:r>
            <a:rPr lang="el-GR" dirty="0"/>
            <a:t>Σκοπός: Κατανοήστε τον σκοπό της πηγής - π.χ. να ενημερώσει, να πείσει, να διασκεδάσει ή να πουλήσει.</a:t>
          </a:r>
          <a:endParaRPr lang="en-US" dirty="0"/>
        </a:p>
      </dgm:t>
    </dgm:pt>
    <dgm:pt modelId="{5D468896-31D7-4B43-8A14-47CECC99A6C8}" type="parTrans" cxnId="{0BB8AF49-6789-4A12-BFA9-D289B0509B94}">
      <dgm:prSet/>
      <dgm:spPr/>
      <dgm:t>
        <a:bodyPr/>
        <a:lstStyle/>
        <a:p>
          <a:endParaRPr lang="en-US"/>
        </a:p>
      </dgm:t>
    </dgm:pt>
    <dgm:pt modelId="{725CEF8A-0377-4072-8F1E-6BD125908795}" type="sibTrans" cxnId="{0BB8AF49-6789-4A12-BFA9-D289B0509B94}">
      <dgm:prSet/>
      <dgm:spPr/>
      <dgm:t>
        <a:bodyPr/>
        <a:lstStyle/>
        <a:p>
          <a:endParaRPr lang="en-US"/>
        </a:p>
      </dgm:t>
    </dgm:pt>
    <dgm:pt modelId="{ABC8753B-0D8F-417F-9994-27A6D516133A}">
      <dgm:prSet/>
      <dgm:spPr/>
      <dgm:t>
        <a:bodyPr/>
        <a:lstStyle/>
        <a:p>
          <a:pPr>
            <a:lnSpc>
              <a:spcPct val="100000"/>
            </a:lnSpc>
            <a:defRPr b="1"/>
          </a:pPr>
          <a:r>
            <a:rPr lang="el-GR" dirty="0"/>
            <a:t>Μεροληψία</a:t>
          </a:r>
          <a:endParaRPr lang="en-US" dirty="0"/>
        </a:p>
      </dgm:t>
    </dgm:pt>
    <dgm:pt modelId="{A375AC9A-4575-47D7-A2DB-E07B481F3D27}" type="parTrans" cxnId="{D6D38866-19C6-4AD1-A13B-0A2631D99471}">
      <dgm:prSet/>
      <dgm:spPr/>
      <dgm:t>
        <a:bodyPr/>
        <a:lstStyle/>
        <a:p>
          <a:endParaRPr lang="en-US"/>
        </a:p>
      </dgm:t>
    </dgm:pt>
    <dgm:pt modelId="{ED4C6B4B-3749-43DC-A7EE-ACBAD560F9E8}" type="sibTrans" cxnId="{D6D38866-19C6-4AD1-A13B-0A2631D99471}">
      <dgm:prSet/>
      <dgm:spPr/>
      <dgm:t>
        <a:bodyPr/>
        <a:lstStyle/>
        <a:p>
          <a:endParaRPr lang="en-US"/>
        </a:p>
      </dgm:t>
    </dgm:pt>
    <dgm:pt modelId="{8B7E8546-27FF-465D-B452-C5533B012847}">
      <dgm:prSet/>
      <dgm:spPr/>
      <dgm:t>
        <a:bodyPr/>
        <a:lstStyle/>
        <a:p>
          <a:pPr>
            <a:lnSpc>
              <a:spcPct val="100000"/>
            </a:lnSpc>
          </a:pPr>
          <a:r>
            <a:rPr lang="el-GR" dirty="0"/>
            <a:t>Αντικειμενικότητα: η πηγή παρουσιάζει τις πληροφορίες δίκαια και χωρίς σημαντική μεροληψία;</a:t>
          </a:r>
          <a:endParaRPr lang="en-US" dirty="0"/>
        </a:p>
      </dgm:t>
    </dgm:pt>
    <dgm:pt modelId="{53DC57BD-8472-4B34-BA0A-A1713F38B088}" type="parTrans" cxnId="{8A8455DF-BF69-4807-94AC-6C92817A7EC3}">
      <dgm:prSet/>
      <dgm:spPr/>
      <dgm:t>
        <a:bodyPr/>
        <a:lstStyle/>
        <a:p>
          <a:endParaRPr lang="en-US"/>
        </a:p>
      </dgm:t>
    </dgm:pt>
    <dgm:pt modelId="{C7341D22-6C45-4263-8FFD-0D0F41DFFA70}" type="sibTrans" cxnId="{8A8455DF-BF69-4807-94AC-6C92817A7EC3}">
      <dgm:prSet/>
      <dgm:spPr/>
      <dgm:t>
        <a:bodyPr/>
        <a:lstStyle/>
        <a:p>
          <a:endParaRPr lang="en-US"/>
        </a:p>
      </dgm:t>
    </dgm:pt>
    <dgm:pt modelId="{EC2130C0-8346-46FE-8546-835962087FF6}">
      <dgm:prSet/>
      <dgm:spPr/>
      <dgm:t>
        <a:bodyPr/>
        <a:lstStyle/>
        <a:p>
          <a:pPr>
            <a:lnSpc>
              <a:spcPct val="100000"/>
            </a:lnSpc>
          </a:pPr>
          <a:r>
            <a:rPr lang="el-GR" dirty="0"/>
            <a:t>Άποψη: η πηγή παρουσιάζει πολλαπλές οπτικές γωνίες για το θέμα;</a:t>
          </a:r>
          <a:endParaRPr lang="en-US" dirty="0"/>
        </a:p>
      </dgm:t>
    </dgm:pt>
    <dgm:pt modelId="{CB9EA58D-1235-42BF-A040-CC2BE29F9EB9}" type="parTrans" cxnId="{DE36A3A7-F1C8-43BC-B4E9-683AA675B1E9}">
      <dgm:prSet/>
      <dgm:spPr/>
      <dgm:t>
        <a:bodyPr/>
        <a:lstStyle/>
        <a:p>
          <a:endParaRPr lang="en-US"/>
        </a:p>
      </dgm:t>
    </dgm:pt>
    <dgm:pt modelId="{5DF4581E-0474-4FD7-ADA1-CB5B7382E72E}" type="sibTrans" cxnId="{DE36A3A7-F1C8-43BC-B4E9-683AA675B1E9}">
      <dgm:prSet/>
      <dgm:spPr/>
      <dgm:t>
        <a:bodyPr/>
        <a:lstStyle/>
        <a:p>
          <a:endParaRPr lang="en-US"/>
        </a:p>
      </dgm:t>
    </dgm:pt>
    <dgm:pt modelId="{1066A448-FF73-454F-858F-437AEDB18F73}">
      <dgm:prSet/>
      <dgm:spPr/>
      <dgm:t>
        <a:bodyPr/>
        <a:lstStyle/>
        <a:p>
          <a:pPr>
            <a:lnSpc>
              <a:spcPct val="100000"/>
            </a:lnSpc>
          </a:pPr>
          <a:r>
            <a:rPr lang="el-GR" dirty="0"/>
            <a:t>Γλώσσα: Είναι η γλώσσα γεμάτη συναισθηματικές ή φορτισμένες λέξεις;</a:t>
          </a:r>
          <a:endParaRPr lang="en-US" dirty="0"/>
        </a:p>
      </dgm:t>
    </dgm:pt>
    <dgm:pt modelId="{673A87C7-79F0-45C7-9CE0-ED6F4CCD36B9}" type="parTrans" cxnId="{EBF57A66-0666-4128-ACEC-47731CD0AF67}">
      <dgm:prSet/>
      <dgm:spPr/>
      <dgm:t>
        <a:bodyPr/>
        <a:lstStyle/>
        <a:p>
          <a:endParaRPr lang="en-US"/>
        </a:p>
      </dgm:t>
    </dgm:pt>
    <dgm:pt modelId="{7603F70C-B995-4DEC-A20C-F10527A40C24}" type="sibTrans" cxnId="{EBF57A66-0666-4128-ACEC-47731CD0AF67}">
      <dgm:prSet/>
      <dgm:spPr/>
      <dgm:t>
        <a:bodyPr/>
        <a:lstStyle/>
        <a:p>
          <a:endParaRPr lang="en-US"/>
        </a:p>
      </dgm:t>
    </dgm:pt>
    <dgm:pt modelId="{8AEDCCEA-A0F9-4196-846F-5F1E9F1B7DD6}">
      <dgm:prSet/>
      <dgm:spPr/>
      <dgm:t>
        <a:bodyPr/>
        <a:lstStyle/>
        <a:p>
          <a:pPr>
            <a:lnSpc>
              <a:spcPct val="100000"/>
            </a:lnSpc>
            <a:defRPr b="1"/>
          </a:pPr>
          <a:r>
            <a:rPr lang="el-GR" dirty="0"/>
            <a:t>Ακρίβεια</a:t>
          </a:r>
          <a:endParaRPr lang="en-US" dirty="0"/>
        </a:p>
      </dgm:t>
    </dgm:pt>
    <dgm:pt modelId="{243DA05B-0E94-47F6-B6CA-7B46BDDB91C8}" type="parTrans" cxnId="{D94E319A-9563-4834-9D63-1510FD2B9E09}">
      <dgm:prSet/>
      <dgm:spPr/>
      <dgm:t>
        <a:bodyPr/>
        <a:lstStyle/>
        <a:p>
          <a:endParaRPr lang="en-US"/>
        </a:p>
      </dgm:t>
    </dgm:pt>
    <dgm:pt modelId="{E024C627-A1F7-49DE-A1BF-5E2DC05F9D64}" type="sibTrans" cxnId="{D94E319A-9563-4834-9D63-1510FD2B9E09}">
      <dgm:prSet/>
      <dgm:spPr/>
      <dgm:t>
        <a:bodyPr/>
        <a:lstStyle/>
        <a:p>
          <a:endParaRPr lang="en-US"/>
        </a:p>
      </dgm:t>
    </dgm:pt>
    <dgm:pt modelId="{63A1AFDC-C764-4457-A5EC-DE8D0CC807DA}">
      <dgm:prSet/>
      <dgm:spPr/>
      <dgm:t>
        <a:bodyPr/>
        <a:lstStyle/>
        <a:p>
          <a:pPr>
            <a:lnSpc>
              <a:spcPct val="100000"/>
            </a:lnSpc>
          </a:pPr>
          <a:r>
            <a:rPr lang="el-GR" dirty="0"/>
            <a:t>Αποδεικτικά στοιχεία και υποστήριξη: Αξιολογήστε εάν η πηγή παρέχει αποδεικτικά στοιχεία, δεδομένα και αναφορές για να υποστηρίξει τους ισχυρισμούς της.</a:t>
          </a:r>
          <a:endParaRPr lang="en-US" dirty="0"/>
        </a:p>
      </dgm:t>
    </dgm:pt>
    <dgm:pt modelId="{CC983C73-8BC0-4233-A5D8-9816B4FEC9C2}" type="parTrans" cxnId="{1FA1D0EB-BB90-447A-8597-8561BF35C710}">
      <dgm:prSet/>
      <dgm:spPr/>
      <dgm:t>
        <a:bodyPr/>
        <a:lstStyle/>
        <a:p>
          <a:endParaRPr lang="en-US"/>
        </a:p>
      </dgm:t>
    </dgm:pt>
    <dgm:pt modelId="{E386FC06-6A75-4079-98D3-B6C09E7EF9FB}" type="sibTrans" cxnId="{1FA1D0EB-BB90-447A-8597-8561BF35C710}">
      <dgm:prSet/>
      <dgm:spPr/>
      <dgm:t>
        <a:bodyPr/>
        <a:lstStyle/>
        <a:p>
          <a:endParaRPr lang="en-US"/>
        </a:p>
      </dgm:t>
    </dgm:pt>
    <dgm:pt modelId="{9A0F7CBB-BC8A-4A2E-AAAF-3FFA07A30102}">
      <dgm:prSet/>
      <dgm:spPr/>
      <dgm:t>
        <a:bodyPr/>
        <a:lstStyle/>
        <a:p>
          <a:pPr>
            <a:lnSpc>
              <a:spcPct val="100000"/>
            </a:lnSpc>
          </a:pPr>
          <a:r>
            <a:rPr lang="el-GR" dirty="0"/>
            <a:t>Λάθη: Αναζητήστε τυχόν λάθη στα γεγονότα, τυπογραφικά ή γραμματικά λάθη που μπορούν να υπονομεύσουν την αξιοπιστία.</a:t>
          </a:r>
          <a:endParaRPr lang="en-US" dirty="0"/>
        </a:p>
      </dgm:t>
    </dgm:pt>
    <dgm:pt modelId="{1F8A8F8E-9F8D-490B-BE14-9D002EC452D4}" type="parTrans" cxnId="{5C705D6A-A273-412C-947F-6A356274DB15}">
      <dgm:prSet/>
      <dgm:spPr/>
      <dgm:t>
        <a:bodyPr/>
        <a:lstStyle/>
        <a:p>
          <a:endParaRPr lang="en-US"/>
        </a:p>
      </dgm:t>
    </dgm:pt>
    <dgm:pt modelId="{A92403CB-D3EA-4DE6-BEAE-13F07EF61D1B}" type="sibTrans" cxnId="{5C705D6A-A273-412C-947F-6A356274DB15}">
      <dgm:prSet/>
      <dgm:spPr/>
      <dgm:t>
        <a:bodyPr/>
        <a:lstStyle/>
        <a:p>
          <a:endParaRPr lang="en-US"/>
        </a:p>
      </dgm:t>
    </dgm:pt>
    <dgm:pt modelId="{1A622F44-7EF5-4A0E-A18B-B6AF9A7601BB}" type="pres">
      <dgm:prSet presAssocID="{ED386076-3469-4B9F-834A-195D21A52450}" presName="root" presStyleCnt="0">
        <dgm:presLayoutVars>
          <dgm:dir/>
          <dgm:resizeHandles val="exact"/>
        </dgm:presLayoutVars>
      </dgm:prSet>
      <dgm:spPr/>
    </dgm:pt>
    <dgm:pt modelId="{C2D8320F-AA94-4F24-B71B-B95551595D18}" type="pres">
      <dgm:prSet presAssocID="{31F95F29-AAFB-447B-88A4-9F3B02564082}" presName="compNode" presStyleCnt="0"/>
      <dgm:spPr/>
    </dgm:pt>
    <dgm:pt modelId="{1EEEE228-148D-493E-97E5-5F5C4A14FA8B}" type="pres">
      <dgm:prSet presAssocID="{31F95F29-AAFB-447B-88A4-9F3B0256408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a:ext>
      </dgm:extLst>
    </dgm:pt>
    <dgm:pt modelId="{E90894A3-B5B0-4BFB-BCF7-EF758AD32EEF}" type="pres">
      <dgm:prSet presAssocID="{31F95F29-AAFB-447B-88A4-9F3B02564082}" presName="iconSpace" presStyleCnt="0"/>
      <dgm:spPr/>
    </dgm:pt>
    <dgm:pt modelId="{24715FBF-8005-431B-B1C1-F4FF49C1F3DC}" type="pres">
      <dgm:prSet presAssocID="{31F95F29-AAFB-447B-88A4-9F3B02564082}" presName="parTx" presStyleLbl="revTx" presStyleIdx="0" presStyleCnt="8">
        <dgm:presLayoutVars>
          <dgm:chMax val="0"/>
          <dgm:chPref val="0"/>
        </dgm:presLayoutVars>
      </dgm:prSet>
      <dgm:spPr/>
    </dgm:pt>
    <dgm:pt modelId="{5A41D075-BBFD-4404-ACF1-B842DE77D22D}" type="pres">
      <dgm:prSet presAssocID="{31F95F29-AAFB-447B-88A4-9F3B02564082}" presName="txSpace" presStyleCnt="0"/>
      <dgm:spPr/>
    </dgm:pt>
    <dgm:pt modelId="{92DFECC2-2458-40A0-83F8-83DE45ADC58E}" type="pres">
      <dgm:prSet presAssocID="{31F95F29-AAFB-447B-88A4-9F3B02564082}" presName="desTx" presStyleLbl="revTx" presStyleIdx="1" presStyleCnt="8" custScaleX="123424" custScaleY="99028" custLinFactNeighborX="-792" custLinFactNeighborY="5534">
        <dgm:presLayoutVars/>
      </dgm:prSet>
      <dgm:spPr/>
    </dgm:pt>
    <dgm:pt modelId="{70102110-C4AB-4F73-A87A-32A965488FAC}" type="pres">
      <dgm:prSet presAssocID="{F2F1AE73-E7B8-4BDE-96C9-906D1162281C}" presName="sibTrans" presStyleCnt="0"/>
      <dgm:spPr/>
    </dgm:pt>
    <dgm:pt modelId="{0A052DCB-5D9E-427B-809D-1EAF7D035AE6}" type="pres">
      <dgm:prSet presAssocID="{0C2DF143-BF35-4055-88E8-575C72C740E7}" presName="compNode" presStyleCnt="0"/>
      <dgm:spPr/>
    </dgm:pt>
    <dgm:pt modelId="{A3D9091C-F746-40DE-B525-CB8C7F9DA500}" type="pres">
      <dgm:prSet presAssocID="{0C2DF143-BF35-4055-88E8-575C72C740E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E60370C7-0D99-4085-AD67-A0A88C4E7F83}" type="pres">
      <dgm:prSet presAssocID="{0C2DF143-BF35-4055-88E8-575C72C740E7}" presName="iconSpace" presStyleCnt="0"/>
      <dgm:spPr/>
    </dgm:pt>
    <dgm:pt modelId="{C703204A-CFFD-41A6-BA23-7343805E55F9}" type="pres">
      <dgm:prSet presAssocID="{0C2DF143-BF35-4055-88E8-575C72C740E7}" presName="parTx" presStyleLbl="revTx" presStyleIdx="2" presStyleCnt="8">
        <dgm:presLayoutVars>
          <dgm:chMax val="0"/>
          <dgm:chPref val="0"/>
        </dgm:presLayoutVars>
      </dgm:prSet>
      <dgm:spPr/>
    </dgm:pt>
    <dgm:pt modelId="{E03B2182-D1FC-4D0B-9DB0-32B7D6BD90BE}" type="pres">
      <dgm:prSet presAssocID="{0C2DF143-BF35-4055-88E8-575C72C740E7}" presName="txSpace" presStyleCnt="0"/>
      <dgm:spPr/>
    </dgm:pt>
    <dgm:pt modelId="{2CDCD4FD-AC2D-4F2B-95E9-AECA7393BAC9}" type="pres">
      <dgm:prSet presAssocID="{0C2DF143-BF35-4055-88E8-575C72C740E7}" presName="desTx" presStyleLbl="revTx" presStyleIdx="3" presStyleCnt="8">
        <dgm:presLayoutVars/>
      </dgm:prSet>
      <dgm:spPr/>
    </dgm:pt>
    <dgm:pt modelId="{704C405C-D3AF-4E72-AB52-2E1AED6CCD41}" type="pres">
      <dgm:prSet presAssocID="{5E14F585-F46E-4069-A830-9FD7E37C0883}" presName="sibTrans" presStyleCnt="0"/>
      <dgm:spPr/>
    </dgm:pt>
    <dgm:pt modelId="{82E9212A-FE54-4B6F-AA3D-5A3F466A78F8}" type="pres">
      <dgm:prSet presAssocID="{ABC8753B-0D8F-417F-9994-27A6D516133A}" presName="compNode" presStyleCnt="0"/>
      <dgm:spPr/>
    </dgm:pt>
    <dgm:pt modelId="{BE6B5BB8-9C11-464D-87B3-D86E11BFBE83}" type="pres">
      <dgm:prSet presAssocID="{ABC8753B-0D8F-417F-9994-27A6D516133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s"/>
        </a:ext>
      </dgm:extLst>
    </dgm:pt>
    <dgm:pt modelId="{56F09720-03A7-41EE-AC10-0DD85B546045}" type="pres">
      <dgm:prSet presAssocID="{ABC8753B-0D8F-417F-9994-27A6D516133A}" presName="iconSpace" presStyleCnt="0"/>
      <dgm:spPr/>
    </dgm:pt>
    <dgm:pt modelId="{0E8BBE14-76FE-468E-A87F-B04EEF3C7694}" type="pres">
      <dgm:prSet presAssocID="{ABC8753B-0D8F-417F-9994-27A6D516133A}" presName="parTx" presStyleLbl="revTx" presStyleIdx="4" presStyleCnt="8">
        <dgm:presLayoutVars>
          <dgm:chMax val="0"/>
          <dgm:chPref val="0"/>
        </dgm:presLayoutVars>
      </dgm:prSet>
      <dgm:spPr/>
    </dgm:pt>
    <dgm:pt modelId="{76915DC6-856D-4D68-9EC9-A069B0288273}" type="pres">
      <dgm:prSet presAssocID="{ABC8753B-0D8F-417F-9994-27A6D516133A}" presName="txSpace" presStyleCnt="0"/>
      <dgm:spPr/>
    </dgm:pt>
    <dgm:pt modelId="{D198A428-D358-4BB6-BFBA-2118563B8A8A}" type="pres">
      <dgm:prSet presAssocID="{ABC8753B-0D8F-417F-9994-27A6D516133A}" presName="desTx" presStyleLbl="revTx" presStyleIdx="5" presStyleCnt="8">
        <dgm:presLayoutVars/>
      </dgm:prSet>
      <dgm:spPr/>
    </dgm:pt>
    <dgm:pt modelId="{64F36E57-B233-475C-9449-1CFDE81582D2}" type="pres">
      <dgm:prSet presAssocID="{ED4C6B4B-3749-43DC-A7EE-ACBAD560F9E8}" presName="sibTrans" presStyleCnt="0"/>
      <dgm:spPr/>
    </dgm:pt>
    <dgm:pt modelId="{6C2BC1A2-2022-45FE-A903-F25CFAB24CCE}" type="pres">
      <dgm:prSet presAssocID="{8AEDCCEA-A0F9-4196-846F-5F1E9F1B7DD6}" presName="compNode" presStyleCnt="0"/>
      <dgm:spPr/>
    </dgm:pt>
    <dgm:pt modelId="{49ABAE01-CDB9-43D2-A5DE-B04DE8E6225E}" type="pres">
      <dgm:prSet presAssocID="{8AEDCCEA-A0F9-4196-846F-5F1E9F1B7DD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arget"/>
        </a:ext>
      </dgm:extLst>
    </dgm:pt>
    <dgm:pt modelId="{9264BE88-A649-4E31-85F0-F4A6F357D454}" type="pres">
      <dgm:prSet presAssocID="{8AEDCCEA-A0F9-4196-846F-5F1E9F1B7DD6}" presName="iconSpace" presStyleCnt="0"/>
      <dgm:spPr/>
    </dgm:pt>
    <dgm:pt modelId="{B618166A-0D12-4AEA-B331-BF7EFD0E72DA}" type="pres">
      <dgm:prSet presAssocID="{8AEDCCEA-A0F9-4196-846F-5F1E9F1B7DD6}" presName="parTx" presStyleLbl="revTx" presStyleIdx="6" presStyleCnt="8">
        <dgm:presLayoutVars>
          <dgm:chMax val="0"/>
          <dgm:chPref val="0"/>
        </dgm:presLayoutVars>
      </dgm:prSet>
      <dgm:spPr/>
    </dgm:pt>
    <dgm:pt modelId="{FE27684E-F007-4868-9583-73D8A41A2BD7}" type="pres">
      <dgm:prSet presAssocID="{8AEDCCEA-A0F9-4196-846F-5F1E9F1B7DD6}" presName="txSpace" presStyleCnt="0"/>
      <dgm:spPr/>
    </dgm:pt>
    <dgm:pt modelId="{4F2BC644-CE83-4FA7-8F82-B236A653D0FB}" type="pres">
      <dgm:prSet presAssocID="{8AEDCCEA-A0F9-4196-846F-5F1E9F1B7DD6}" presName="desTx" presStyleLbl="revTx" presStyleIdx="7" presStyleCnt="8" custScaleX="138989">
        <dgm:presLayoutVars/>
      </dgm:prSet>
      <dgm:spPr/>
    </dgm:pt>
  </dgm:ptLst>
  <dgm:cxnLst>
    <dgm:cxn modelId="{1A9FC601-B042-4914-9839-B4369125112C}" type="presOf" srcId="{EC2130C0-8346-46FE-8546-835962087FF6}" destId="{D198A428-D358-4BB6-BFBA-2118563B8A8A}" srcOrd="0" destOrd="1" presId="urn:microsoft.com/office/officeart/2018/5/layout/CenteredIconLabelDescriptionList"/>
    <dgm:cxn modelId="{D08F7906-FC52-43F1-8DCE-409DF2A20EBE}" type="presOf" srcId="{3E867A1D-42FA-4357-B098-CE71E4ABA5B3}" destId="{2CDCD4FD-AC2D-4F2B-95E9-AECA7393BAC9}" srcOrd="0" destOrd="1" presId="urn:microsoft.com/office/officeart/2018/5/layout/CenteredIconLabelDescriptionList"/>
    <dgm:cxn modelId="{7D9DEB1C-C3DE-4827-A17E-786913D297F2}" srcId="{31F95F29-AAFB-447B-88A4-9F3B02564082}" destId="{81831718-42DD-4FBC-8ACC-A06C10AC1A8D}" srcOrd="0" destOrd="0" parTransId="{B0841A47-19B7-48BE-8AB0-1759E6B6C34C}" sibTransId="{789FCBBF-5910-4692-9013-9FC538930445}"/>
    <dgm:cxn modelId="{FA3BF31E-8ED7-42CF-9062-12A3EE579CFE}" srcId="{31F95F29-AAFB-447B-88A4-9F3B02564082}" destId="{9FE4125F-C48B-490A-B680-2E2C4146CDA4}" srcOrd="2" destOrd="0" parTransId="{6B9F0A77-1176-47F7-93D0-DC5007597D65}" sibTransId="{12F23427-505B-403C-B616-258F82FD9F71}"/>
    <dgm:cxn modelId="{72695C24-F336-4FBA-AC9E-25DD35BE49E1}" type="presOf" srcId="{31F95F29-AAFB-447B-88A4-9F3B02564082}" destId="{24715FBF-8005-431B-B1C1-F4FF49C1F3DC}" srcOrd="0" destOrd="0" presId="urn:microsoft.com/office/officeart/2018/5/layout/CenteredIconLabelDescriptionList"/>
    <dgm:cxn modelId="{02259432-4C8D-4395-ADDC-7F4506584B4B}" type="presOf" srcId="{9FE4125F-C48B-490A-B680-2E2C4146CDA4}" destId="{92DFECC2-2458-40A0-83F8-83DE45ADC58E}" srcOrd="0" destOrd="2" presId="urn:microsoft.com/office/officeart/2018/5/layout/CenteredIconLabelDescriptionList"/>
    <dgm:cxn modelId="{EBF57A66-0666-4128-ACEC-47731CD0AF67}" srcId="{ABC8753B-0D8F-417F-9994-27A6D516133A}" destId="{1066A448-FF73-454F-858F-437AEDB18F73}" srcOrd="2" destOrd="0" parTransId="{673A87C7-79F0-45C7-9CE0-ED6F4CCD36B9}" sibTransId="{7603F70C-B995-4DEC-A20C-F10527A40C24}"/>
    <dgm:cxn modelId="{D6D38866-19C6-4AD1-A13B-0A2631D99471}" srcId="{ED386076-3469-4B9F-834A-195D21A52450}" destId="{ABC8753B-0D8F-417F-9994-27A6D516133A}" srcOrd="2" destOrd="0" parTransId="{A375AC9A-4575-47D7-A2DB-E07B481F3D27}" sibTransId="{ED4C6B4B-3749-43DC-A7EE-ACBAD560F9E8}"/>
    <dgm:cxn modelId="{0BB8AF49-6789-4A12-BFA9-D289B0509B94}" srcId="{0C2DF143-BF35-4055-88E8-575C72C740E7}" destId="{3E867A1D-42FA-4357-B098-CE71E4ABA5B3}" srcOrd="1" destOrd="0" parTransId="{5D468896-31D7-4B43-8A14-47CECC99A6C8}" sibTransId="{725CEF8A-0377-4072-8F1E-6BD125908795}"/>
    <dgm:cxn modelId="{5C705D6A-A273-412C-947F-6A356274DB15}" srcId="{8AEDCCEA-A0F9-4196-846F-5F1E9F1B7DD6}" destId="{9A0F7CBB-BC8A-4A2E-AAAF-3FFA07A30102}" srcOrd="1" destOrd="0" parTransId="{1F8A8F8E-9F8D-490B-BE14-9D002EC452D4}" sibTransId="{A92403CB-D3EA-4DE6-BEAE-13F07EF61D1B}"/>
    <dgm:cxn modelId="{5249DD4D-3F26-423F-B963-1D5E5190DE75}" type="presOf" srcId="{BFA458B2-A2B7-4F65-BC08-EC84B2FDA47A}" destId="{2CDCD4FD-AC2D-4F2B-95E9-AECA7393BAC9}" srcOrd="0" destOrd="0" presId="urn:microsoft.com/office/officeart/2018/5/layout/CenteredIconLabelDescriptionList"/>
    <dgm:cxn modelId="{8209C476-A1AD-4F96-B6CB-18C07DBBDF59}" type="presOf" srcId="{B281C6B2-7D8A-4065-A5D8-4015E2C2397E}" destId="{92DFECC2-2458-40A0-83F8-83DE45ADC58E}" srcOrd="0" destOrd="1" presId="urn:microsoft.com/office/officeart/2018/5/layout/CenteredIconLabelDescriptionList"/>
    <dgm:cxn modelId="{8BB6438B-EE23-49C1-9319-A85FFB2B3804}" type="presOf" srcId="{9A0F7CBB-BC8A-4A2E-AAAF-3FFA07A30102}" destId="{4F2BC644-CE83-4FA7-8F82-B236A653D0FB}" srcOrd="0" destOrd="1" presId="urn:microsoft.com/office/officeart/2018/5/layout/CenteredIconLabelDescriptionList"/>
    <dgm:cxn modelId="{433BFC8F-B778-4CEA-95E8-61EDED1A3606}" type="presOf" srcId="{ABC8753B-0D8F-417F-9994-27A6D516133A}" destId="{0E8BBE14-76FE-468E-A87F-B04EEF3C7694}" srcOrd="0" destOrd="0" presId="urn:microsoft.com/office/officeart/2018/5/layout/CenteredIconLabelDescriptionList"/>
    <dgm:cxn modelId="{A80F2F96-962E-4178-9BF2-3310B799A957}" type="presOf" srcId="{8B7E8546-27FF-465D-B452-C5533B012847}" destId="{D198A428-D358-4BB6-BFBA-2118563B8A8A}" srcOrd="0" destOrd="0" presId="urn:microsoft.com/office/officeart/2018/5/layout/CenteredIconLabelDescriptionList"/>
    <dgm:cxn modelId="{D94E319A-9563-4834-9D63-1510FD2B9E09}" srcId="{ED386076-3469-4B9F-834A-195D21A52450}" destId="{8AEDCCEA-A0F9-4196-846F-5F1E9F1B7DD6}" srcOrd="3" destOrd="0" parTransId="{243DA05B-0E94-47F6-B6CA-7B46BDDB91C8}" sibTransId="{E024C627-A1F7-49DE-A1BF-5E2DC05F9D64}"/>
    <dgm:cxn modelId="{1530AA9E-F680-4AF3-96D1-BD3934520424}" type="presOf" srcId="{63A1AFDC-C764-4457-A5EC-DE8D0CC807DA}" destId="{4F2BC644-CE83-4FA7-8F82-B236A653D0FB}" srcOrd="0" destOrd="0" presId="urn:microsoft.com/office/officeart/2018/5/layout/CenteredIconLabelDescriptionList"/>
    <dgm:cxn modelId="{CDEB18A2-BE29-4B51-84B2-887E6622AAFF}" srcId="{31F95F29-AAFB-447B-88A4-9F3B02564082}" destId="{B281C6B2-7D8A-4065-A5D8-4015E2C2397E}" srcOrd="1" destOrd="0" parTransId="{406F0D5A-8A32-4784-8B2A-BF0648AF625C}" sibTransId="{35E08498-B67E-4BC5-B806-B5E41FA3C1B4}"/>
    <dgm:cxn modelId="{7C1FB0A4-363D-4D80-B5B9-F4475F0F17D7}" srcId="{ED386076-3469-4B9F-834A-195D21A52450}" destId="{0C2DF143-BF35-4055-88E8-575C72C740E7}" srcOrd="1" destOrd="0" parTransId="{D8D6400A-94CD-42B8-A0DA-402957EE3AE0}" sibTransId="{5E14F585-F46E-4069-A830-9FD7E37C0883}"/>
    <dgm:cxn modelId="{6BB2CBA4-5F9B-42A5-A74D-D58D1180E823}" type="presOf" srcId="{8AEDCCEA-A0F9-4196-846F-5F1E9F1B7DD6}" destId="{B618166A-0D12-4AEA-B331-BF7EFD0E72DA}" srcOrd="0" destOrd="0" presId="urn:microsoft.com/office/officeart/2018/5/layout/CenteredIconLabelDescriptionList"/>
    <dgm:cxn modelId="{DE36A3A7-F1C8-43BC-B4E9-683AA675B1E9}" srcId="{ABC8753B-0D8F-417F-9994-27A6D516133A}" destId="{EC2130C0-8346-46FE-8546-835962087FF6}" srcOrd="1" destOrd="0" parTransId="{CB9EA58D-1235-42BF-A040-CC2BE29F9EB9}" sibTransId="{5DF4581E-0474-4FD7-ADA1-CB5B7382E72E}"/>
    <dgm:cxn modelId="{1D32A7AD-AE15-49A3-8853-85AAB5C9433E}" srcId="{0C2DF143-BF35-4055-88E8-575C72C740E7}" destId="{BFA458B2-A2B7-4F65-BC08-EC84B2FDA47A}" srcOrd="0" destOrd="0" parTransId="{95E8AD14-208B-49E6-9D69-3682243A40C0}" sibTransId="{1B3353AC-B1E5-4BFC-A9D8-0DBF65B7A16B}"/>
    <dgm:cxn modelId="{8EBB1BBD-5D7A-4996-8A4F-F550AEFACA91}" type="presOf" srcId="{ED386076-3469-4B9F-834A-195D21A52450}" destId="{1A622F44-7EF5-4A0E-A18B-B6AF9A7601BB}" srcOrd="0" destOrd="0" presId="urn:microsoft.com/office/officeart/2018/5/layout/CenteredIconLabelDescriptionList"/>
    <dgm:cxn modelId="{12AA07C1-5608-4ED3-8CD9-E33228F354BC}" type="presOf" srcId="{0C2DF143-BF35-4055-88E8-575C72C740E7}" destId="{C703204A-CFFD-41A6-BA23-7343805E55F9}" srcOrd="0" destOrd="0" presId="urn:microsoft.com/office/officeart/2018/5/layout/CenteredIconLabelDescriptionList"/>
    <dgm:cxn modelId="{A6FB12C5-EA52-4E1F-9FFE-09C3BC6E12AF}" type="presOf" srcId="{1066A448-FF73-454F-858F-437AEDB18F73}" destId="{D198A428-D358-4BB6-BFBA-2118563B8A8A}" srcOrd="0" destOrd="2" presId="urn:microsoft.com/office/officeart/2018/5/layout/CenteredIconLabelDescriptionList"/>
    <dgm:cxn modelId="{062974D9-630C-408F-ABCA-5D3A1830AC19}" type="presOf" srcId="{81831718-42DD-4FBC-8ACC-A06C10AC1A8D}" destId="{92DFECC2-2458-40A0-83F8-83DE45ADC58E}" srcOrd="0" destOrd="0" presId="urn:microsoft.com/office/officeart/2018/5/layout/CenteredIconLabelDescriptionList"/>
    <dgm:cxn modelId="{8A8455DF-BF69-4807-94AC-6C92817A7EC3}" srcId="{ABC8753B-0D8F-417F-9994-27A6D516133A}" destId="{8B7E8546-27FF-465D-B452-C5533B012847}" srcOrd="0" destOrd="0" parTransId="{53DC57BD-8472-4B34-BA0A-A1713F38B088}" sibTransId="{C7341D22-6C45-4263-8FFD-0D0F41DFFA70}"/>
    <dgm:cxn modelId="{16BD6DE6-066B-454E-8323-6FB9EED06B67}" srcId="{ED386076-3469-4B9F-834A-195D21A52450}" destId="{31F95F29-AAFB-447B-88A4-9F3B02564082}" srcOrd="0" destOrd="0" parTransId="{5D653352-FD7B-4F3F-A3FF-D32B9E0F537B}" sibTransId="{F2F1AE73-E7B8-4BDE-96C9-906D1162281C}"/>
    <dgm:cxn modelId="{1FA1D0EB-BB90-447A-8597-8561BF35C710}" srcId="{8AEDCCEA-A0F9-4196-846F-5F1E9F1B7DD6}" destId="{63A1AFDC-C764-4457-A5EC-DE8D0CC807DA}" srcOrd="0" destOrd="0" parTransId="{CC983C73-8BC0-4233-A5D8-9816B4FEC9C2}" sibTransId="{E386FC06-6A75-4079-98D3-B6C09E7EF9FB}"/>
    <dgm:cxn modelId="{5AB01FC3-3FCB-4998-9C37-33395891B360}" type="presParOf" srcId="{1A622F44-7EF5-4A0E-A18B-B6AF9A7601BB}" destId="{C2D8320F-AA94-4F24-B71B-B95551595D18}" srcOrd="0" destOrd="0" presId="urn:microsoft.com/office/officeart/2018/5/layout/CenteredIconLabelDescriptionList"/>
    <dgm:cxn modelId="{B09F95AA-6B4B-4A66-9508-24DD7DEEE1CE}" type="presParOf" srcId="{C2D8320F-AA94-4F24-B71B-B95551595D18}" destId="{1EEEE228-148D-493E-97E5-5F5C4A14FA8B}" srcOrd="0" destOrd="0" presId="urn:microsoft.com/office/officeart/2018/5/layout/CenteredIconLabelDescriptionList"/>
    <dgm:cxn modelId="{AC1B6801-6EDD-4DC0-A68A-9E4717D9ACBC}" type="presParOf" srcId="{C2D8320F-AA94-4F24-B71B-B95551595D18}" destId="{E90894A3-B5B0-4BFB-BCF7-EF758AD32EEF}" srcOrd="1" destOrd="0" presId="urn:microsoft.com/office/officeart/2018/5/layout/CenteredIconLabelDescriptionList"/>
    <dgm:cxn modelId="{498F11C2-D7A5-41FC-B7E8-58336AB451CB}" type="presParOf" srcId="{C2D8320F-AA94-4F24-B71B-B95551595D18}" destId="{24715FBF-8005-431B-B1C1-F4FF49C1F3DC}" srcOrd="2" destOrd="0" presId="urn:microsoft.com/office/officeart/2018/5/layout/CenteredIconLabelDescriptionList"/>
    <dgm:cxn modelId="{F15E31F3-D614-4016-8B7D-E27E5C0082E3}" type="presParOf" srcId="{C2D8320F-AA94-4F24-B71B-B95551595D18}" destId="{5A41D075-BBFD-4404-ACF1-B842DE77D22D}" srcOrd="3" destOrd="0" presId="urn:microsoft.com/office/officeart/2018/5/layout/CenteredIconLabelDescriptionList"/>
    <dgm:cxn modelId="{4DCA4D0F-7534-4E8D-B168-1D0823DD2C43}" type="presParOf" srcId="{C2D8320F-AA94-4F24-B71B-B95551595D18}" destId="{92DFECC2-2458-40A0-83F8-83DE45ADC58E}" srcOrd="4" destOrd="0" presId="urn:microsoft.com/office/officeart/2018/5/layout/CenteredIconLabelDescriptionList"/>
    <dgm:cxn modelId="{D8D2B118-817D-429A-A833-487F98151B4F}" type="presParOf" srcId="{1A622F44-7EF5-4A0E-A18B-B6AF9A7601BB}" destId="{70102110-C4AB-4F73-A87A-32A965488FAC}" srcOrd="1" destOrd="0" presId="urn:microsoft.com/office/officeart/2018/5/layout/CenteredIconLabelDescriptionList"/>
    <dgm:cxn modelId="{78259BB3-34A8-4854-8FA5-5F3B5FA43570}" type="presParOf" srcId="{1A622F44-7EF5-4A0E-A18B-B6AF9A7601BB}" destId="{0A052DCB-5D9E-427B-809D-1EAF7D035AE6}" srcOrd="2" destOrd="0" presId="urn:microsoft.com/office/officeart/2018/5/layout/CenteredIconLabelDescriptionList"/>
    <dgm:cxn modelId="{5C72CFAB-A958-4964-944F-A4256D345871}" type="presParOf" srcId="{0A052DCB-5D9E-427B-809D-1EAF7D035AE6}" destId="{A3D9091C-F746-40DE-B525-CB8C7F9DA500}" srcOrd="0" destOrd="0" presId="urn:microsoft.com/office/officeart/2018/5/layout/CenteredIconLabelDescriptionList"/>
    <dgm:cxn modelId="{DA505F17-BB6B-4477-8F9C-DFFA08029A64}" type="presParOf" srcId="{0A052DCB-5D9E-427B-809D-1EAF7D035AE6}" destId="{E60370C7-0D99-4085-AD67-A0A88C4E7F83}" srcOrd="1" destOrd="0" presId="urn:microsoft.com/office/officeart/2018/5/layout/CenteredIconLabelDescriptionList"/>
    <dgm:cxn modelId="{09D91077-2F38-44AC-A2A2-9D6A765FF3F2}" type="presParOf" srcId="{0A052DCB-5D9E-427B-809D-1EAF7D035AE6}" destId="{C703204A-CFFD-41A6-BA23-7343805E55F9}" srcOrd="2" destOrd="0" presId="urn:microsoft.com/office/officeart/2018/5/layout/CenteredIconLabelDescriptionList"/>
    <dgm:cxn modelId="{24B4447C-3B1B-48AC-A6CD-747A7C129ACF}" type="presParOf" srcId="{0A052DCB-5D9E-427B-809D-1EAF7D035AE6}" destId="{E03B2182-D1FC-4D0B-9DB0-32B7D6BD90BE}" srcOrd="3" destOrd="0" presId="urn:microsoft.com/office/officeart/2018/5/layout/CenteredIconLabelDescriptionList"/>
    <dgm:cxn modelId="{5A72D0A0-B659-48D8-9285-BC8C9A23E6BB}" type="presParOf" srcId="{0A052DCB-5D9E-427B-809D-1EAF7D035AE6}" destId="{2CDCD4FD-AC2D-4F2B-95E9-AECA7393BAC9}" srcOrd="4" destOrd="0" presId="urn:microsoft.com/office/officeart/2018/5/layout/CenteredIconLabelDescriptionList"/>
    <dgm:cxn modelId="{99488310-EF09-4576-9D19-D292432AED3E}" type="presParOf" srcId="{1A622F44-7EF5-4A0E-A18B-B6AF9A7601BB}" destId="{704C405C-D3AF-4E72-AB52-2E1AED6CCD41}" srcOrd="3" destOrd="0" presId="urn:microsoft.com/office/officeart/2018/5/layout/CenteredIconLabelDescriptionList"/>
    <dgm:cxn modelId="{D0660B94-8B20-4206-BE38-2C2736417277}" type="presParOf" srcId="{1A622F44-7EF5-4A0E-A18B-B6AF9A7601BB}" destId="{82E9212A-FE54-4B6F-AA3D-5A3F466A78F8}" srcOrd="4" destOrd="0" presId="urn:microsoft.com/office/officeart/2018/5/layout/CenteredIconLabelDescriptionList"/>
    <dgm:cxn modelId="{251E636F-8B87-4DCF-A179-CF6DD4734528}" type="presParOf" srcId="{82E9212A-FE54-4B6F-AA3D-5A3F466A78F8}" destId="{BE6B5BB8-9C11-464D-87B3-D86E11BFBE83}" srcOrd="0" destOrd="0" presId="urn:microsoft.com/office/officeart/2018/5/layout/CenteredIconLabelDescriptionList"/>
    <dgm:cxn modelId="{EED23F2A-B4AB-4236-906A-EBAC7FF5F110}" type="presParOf" srcId="{82E9212A-FE54-4B6F-AA3D-5A3F466A78F8}" destId="{56F09720-03A7-41EE-AC10-0DD85B546045}" srcOrd="1" destOrd="0" presId="urn:microsoft.com/office/officeart/2018/5/layout/CenteredIconLabelDescriptionList"/>
    <dgm:cxn modelId="{A9DF7A75-43E9-4AB9-B78E-4663FB0331B3}" type="presParOf" srcId="{82E9212A-FE54-4B6F-AA3D-5A3F466A78F8}" destId="{0E8BBE14-76FE-468E-A87F-B04EEF3C7694}" srcOrd="2" destOrd="0" presId="urn:microsoft.com/office/officeart/2018/5/layout/CenteredIconLabelDescriptionList"/>
    <dgm:cxn modelId="{D602376E-7B70-488C-96A5-2128922F0D36}" type="presParOf" srcId="{82E9212A-FE54-4B6F-AA3D-5A3F466A78F8}" destId="{76915DC6-856D-4D68-9EC9-A069B0288273}" srcOrd="3" destOrd="0" presId="urn:microsoft.com/office/officeart/2018/5/layout/CenteredIconLabelDescriptionList"/>
    <dgm:cxn modelId="{42AF3C07-288C-4D7C-ABE7-2F85D17F3AD4}" type="presParOf" srcId="{82E9212A-FE54-4B6F-AA3D-5A3F466A78F8}" destId="{D198A428-D358-4BB6-BFBA-2118563B8A8A}" srcOrd="4" destOrd="0" presId="urn:microsoft.com/office/officeart/2018/5/layout/CenteredIconLabelDescriptionList"/>
    <dgm:cxn modelId="{8F06A32E-FFAB-44A3-B476-604EE955670E}" type="presParOf" srcId="{1A622F44-7EF5-4A0E-A18B-B6AF9A7601BB}" destId="{64F36E57-B233-475C-9449-1CFDE81582D2}" srcOrd="5" destOrd="0" presId="urn:microsoft.com/office/officeart/2018/5/layout/CenteredIconLabelDescriptionList"/>
    <dgm:cxn modelId="{DBFC609D-C4CE-4FAE-A9A1-54C782CEA53B}" type="presParOf" srcId="{1A622F44-7EF5-4A0E-A18B-B6AF9A7601BB}" destId="{6C2BC1A2-2022-45FE-A903-F25CFAB24CCE}" srcOrd="6" destOrd="0" presId="urn:microsoft.com/office/officeart/2018/5/layout/CenteredIconLabelDescriptionList"/>
    <dgm:cxn modelId="{052D3BCB-C5C2-45C6-8703-7D6D6FFD3879}" type="presParOf" srcId="{6C2BC1A2-2022-45FE-A903-F25CFAB24CCE}" destId="{49ABAE01-CDB9-43D2-A5DE-B04DE8E6225E}" srcOrd="0" destOrd="0" presId="urn:microsoft.com/office/officeart/2018/5/layout/CenteredIconLabelDescriptionList"/>
    <dgm:cxn modelId="{1DAA3E59-EDDF-4113-9A17-2E066AED9F6F}" type="presParOf" srcId="{6C2BC1A2-2022-45FE-A903-F25CFAB24CCE}" destId="{9264BE88-A649-4E31-85F0-F4A6F357D454}" srcOrd="1" destOrd="0" presId="urn:microsoft.com/office/officeart/2018/5/layout/CenteredIconLabelDescriptionList"/>
    <dgm:cxn modelId="{2DD11B6A-9526-484A-99D7-B39E1EEE2543}" type="presParOf" srcId="{6C2BC1A2-2022-45FE-A903-F25CFAB24CCE}" destId="{B618166A-0D12-4AEA-B331-BF7EFD0E72DA}" srcOrd="2" destOrd="0" presId="urn:microsoft.com/office/officeart/2018/5/layout/CenteredIconLabelDescriptionList"/>
    <dgm:cxn modelId="{E4CDA5A2-D84F-475B-BE07-DBAB1F260E54}" type="presParOf" srcId="{6C2BC1A2-2022-45FE-A903-F25CFAB24CCE}" destId="{FE27684E-F007-4868-9583-73D8A41A2BD7}" srcOrd="3" destOrd="0" presId="urn:microsoft.com/office/officeart/2018/5/layout/CenteredIconLabelDescriptionList"/>
    <dgm:cxn modelId="{AF5BC5DF-87A4-404B-B85C-F47EA8743F66}" type="presParOf" srcId="{6C2BC1A2-2022-45FE-A903-F25CFAB24CCE}" destId="{4F2BC644-CE83-4FA7-8F82-B236A653D0FB}"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A0322D-9B2F-4D51-8F27-3445A4DA1ADE}"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A80F9FEE-45BD-4CAC-B370-778D19EBEC5B}">
      <dgm:prSet/>
      <dgm:spPr/>
      <dgm:t>
        <a:bodyPr/>
        <a:lstStyle/>
        <a:p>
          <a:pPr>
            <a:lnSpc>
              <a:spcPct val="100000"/>
            </a:lnSpc>
          </a:pPr>
          <a:r>
            <a:rPr lang="el-GR" b="1" dirty="0"/>
            <a:t>Ημερομηνία δημοσίευσης: </a:t>
          </a:r>
          <a:r>
            <a:rPr lang="el-GR" dirty="0"/>
            <a:t>Βεβαιωθείτε ότι η πηγή είναι ενημερωμένη, ειδικά σε πεδία όπου οι πληροφορίες αλλάζουν γρήγορα.</a:t>
          </a:r>
          <a:endParaRPr lang="en-US" dirty="0"/>
        </a:p>
      </dgm:t>
    </dgm:pt>
    <dgm:pt modelId="{B13029DA-3A39-4947-919D-49938C0977A3}" type="parTrans" cxnId="{DB3DB736-8C77-48DB-B62D-D4E2A9E9F933}">
      <dgm:prSet/>
      <dgm:spPr/>
      <dgm:t>
        <a:bodyPr/>
        <a:lstStyle/>
        <a:p>
          <a:endParaRPr lang="en-US"/>
        </a:p>
      </dgm:t>
    </dgm:pt>
    <dgm:pt modelId="{44D53080-AD45-4EFE-A79E-2F28D0C9743B}" type="sibTrans" cxnId="{DB3DB736-8C77-48DB-B62D-D4E2A9E9F933}">
      <dgm:prSet phldrT="01" phldr="0"/>
      <dgm:spPr/>
      <dgm:t>
        <a:bodyPr/>
        <a:lstStyle/>
        <a:p>
          <a:r>
            <a:rPr lang="en-US"/>
            <a:t>01</a:t>
          </a:r>
        </a:p>
      </dgm:t>
    </dgm:pt>
    <dgm:pt modelId="{3C18900F-ACAF-4C52-8365-5765329AE58B}">
      <dgm:prSet/>
      <dgm:spPr/>
      <dgm:t>
        <a:bodyPr/>
        <a:lstStyle/>
        <a:p>
          <a:pPr>
            <a:lnSpc>
              <a:spcPct val="100000"/>
            </a:lnSpc>
          </a:pPr>
          <a:r>
            <a:rPr lang="el-GR" b="1" dirty="0"/>
            <a:t>Παραπομπές</a:t>
          </a:r>
          <a:r>
            <a:rPr lang="en-US" dirty="0"/>
            <a:t>: </a:t>
          </a:r>
          <a:r>
            <a:rPr lang="el-GR" dirty="0"/>
            <a:t>Εξετάστε τις παραπομπές που αναφέρονται για να βεβαιωθείτε ότι προέρχονται από αξιόπιστες πηγές.</a:t>
          </a:r>
          <a:endParaRPr lang="en-US" dirty="0"/>
        </a:p>
      </dgm:t>
    </dgm:pt>
    <dgm:pt modelId="{D7440ECA-BB70-4E54-B8F3-04794F3CFD95}" type="parTrans" cxnId="{96737DC2-86B3-41A8-B835-1DC158EBB4DA}">
      <dgm:prSet/>
      <dgm:spPr/>
      <dgm:t>
        <a:bodyPr/>
        <a:lstStyle/>
        <a:p>
          <a:endParaRPr lang="en-US"/>
        </a:p>
      </dgm:t>
    </dgm:pt>
    <dgm:pt modelId="{91F3BB6B-2D4E-4907-94FE-4C9FB201F26E}" type="sibTrans" cxnId="{96737DC2-86B3-41A8-B835-1DC158EBB4DA}">
      <dgm:prSet phldrT="02" phldr="0"/>
      <dgm:spPr/>
      <dgm:t>
        <a:bodyPr/>
        <a:lstStyle/>
        <a:p>
          <a:r>
            <a:rPr lang="en-US"/>
            <a:t>02</a:t>
          </a:r>
        </a:p>
      </dgm:t>
    </dgm:pt>
    <dgm:pt modelId="{CA312CB2-27EF-4BBC-AA22-F1AC789836C4}">
      <dgm:prSet/>
      <dgm:spPr/>
      <dgm:t>
        <a:bodyPr/>
        <a:lstStyle/>
        <a:p>
          <a:pPr>
            <a:lnSpc>
              <a:spcPct val="100000"/>
            </a:lnSpc>
          </a:pPr>
          <a:r>
            <a:rPr lang="el-GR" b="1" dirty="0"/>
            <a:t>Διασταύρωση για συνέπεια</a:t>
          </a:r>
          <a:r>
            <a:rPr lang="en-US" dirty="0"/>
            <a:t>: </a:t>
          </a:r>
          <a:r>
            <a:rPr lang="el-GR" dirty="0"/>
            <a:t>Συγκρίνετε τις πληροφορίες με άλλες πηγές για να εντοπίσετε πιθανά σημεία μεροληψίας</a:t>
          </a:r>
          <a:r>
            <a:rPr lang="en-US" dirty="0"/>
            <a:t>.</a:t>
          </a:r>
        </a:p>
      </dgm:t>
    </dgm:pt>
    <dgm:pt modelId="{374A8F02-ABF5-4497-8F9C-69EE5126FCA9}" type="parTrans" cxnId="{2146E4C3-7967-4FDA-A307-CDE9480B3CD8}">
      <dgm:prSet/>
      <dgm:spPr/>
      <dgm:t>
        <a:bodyPr/>
        <a:lstStyle/>
        <a:p>
          <a:endParaRPr lang="en-US"/>
        </a:p>
      </dgm:t>
    </dgm:pt>
    <dgm:pt modelId="{F9EC68BE-098E-45F1-955F-0DEA883A51BB}" type="sibTrans" cxnId="{2146E4C3-7967-4FDA-A307-CDE9480B3CD8}">
      <dgm:prSet phldrT="03" phldr="0"/>
      <dgm:spPr/>
      <dgm:t>
        <a:bodyPr/>
        <a:lstStyle/>
        <a:p>
          <a:r>
            <a:rPr lang="en-US"/>
            <a:t>03</a:t>
          </a:r>
        </a:p>
      </dgm:t>
    </dgm:pt>
    <dgm:pt modelId="{8A4AA622-B0B7-45C2-A120-4204F5D80A71}" type="pres">
      <dgm:prSet presAssocID="{81A0322D-9B2F-4D51-8F27-3445A4DA1ADE}" presName="Name0" presStyleCnt="0">
        <dgm:presLayoutVars>
          <dgm:animLvl val="lvl"/>
          <dgm:resizeHandles val="exact"/>
        </dgm:presLayoutVars>
      </dgm:prSet>
      <dgm:spPr/>
    </dgm:pt>
    <dgm:pt modelId="{AD57F1CB-56BD-49B2-A714-84A5487E847A}" type="pres">
      <dgm:prSet presAssocID="{A80F9FEE-45BD-4CAC-B370-778D19EBEC5B}" presName="compositeNode" presStyleCnt="0">
        <dgm:presLayoutVars>
          <dgm:bulletEnabled val="1"/>
        </dgm:presLayoutVars>
      </dgm:prSet>
      <dgm:spPr/>
    </dgm:pt>
    <dgm:pt modelId="{97654028-9D50-4711-81C8-5F752618B740}" type="pres">
      <dgm:prSet presAssocID="{A80F9FEE-45BD-4CAC-B370-778D19EBEC5B}" presName="bgRect" presStyleLbl="alignNode1" presStyleIdx="0" presStyleCnt="3"/>
      <dgm:spPr/>
    </dgm:pt>
    <dgm:pt modelId="{DBAFBDD1-326C-4926-A4E7-AC2261266081}" type="pres">
      <dgm:prSet presAssocID="{44D53080-AD45-4EFE-A79E-2F28D0C9743B}" presName="sibTransNodeRect" presStyleLbl="alignNode1" presStyleIdx="0" presStyleCnt="3">
        <dgm:presLayoutVars>
          <dgm:chMax val="0"/>
          <dgm:bulletEnabled val="1"/>
        </dgm:presLayoutVars>
      </dgm:prSet>
      <dgm:spPr/>
    </dgm:pt>
    <dgm:pt modelId="{D37E0745-F684-4DFA-9C97-9E991311C2F8}" type="pres">
      <dgm:prSet presAssocID="{A80F9FEE-45BD-4CAC-B370-778D19EBEC5B}" presName="nodeRect" presStyleLbl="alignNode1" presStyleIdx="0" presStyleCnt="3">
        <dgm:presLayoutVars>
          <dgm:bulletEnabled val="1"/>
        </dgm:presLayoutVars>
      </dgm:prSet>
      <dgm:spPr/>
    </dgm:pt>
    <dgm:pt modelId="{D1C3A0B4-03F7-426E-9E60-6C96ACD0DDF1}" type="pres">
      <dgm:prSet presAssocID="{44D53080-AD45-4EFE-A79E-2F28D0C9743B}" presName="sibTrans" presStyleCnt="0"/>
      <dgm:spPr/>
    </dgm:pt>
    <dgm:pt modelId="{8837DD1B-7F08-4D1E-8149-65FCB5D76032}" type="pres">
      <dgm:prSet presAssocID="{3C18900F-ACAF-4C52-8365-5765329AE58B}" presName="compositeNode" presStyleCnt="0">
        <dgm:presLayoutVars>
          <dgm:bulletEnabled val="1"/>
        </dgm:presLayoutVars>
      </dgm:prSet>
      <dgm:spPr/>
    </dgm:pt>
    <dgm:pt modelId="{3FD03635-A1C3-4962-9D4E-E63097DD724C}" type="pres">
      <dgm:prSet presAssocID="{3C18900F-ACAF-4C52-8365-5765329AE58B}" presName="bgRect" presStyleLbl="alignNode1" presStyleIdx="1" presStyleCnt="3"/>
      <dgm:spPr/>
    </dgm:pt>
    <dgm:pt modelId="{E7C0E02C-66D8-4E97-AF78-19B5A3BDD36A}" type="pres">
      <dgm:prSet presAssocID="{91F3BB6B-2D4E-4907-94FE-4C9FB201F26E}" presName="sibTransNodeRect" presStyleLbl="alignNode1" presStyleIdx="1" presStyleCnt="3">
        <dgm:presLayoutVars>
          <dgm:chMax val="0"/>
          <dgm:bulletEnabled val="1"/>
        </dgm:presLayoutVars>
      </dgm:prSet>
      <dgm:spPr/>
    </dgm:pt>
    <dgm:pt modelId="{F0B95EA1-D288-46F3-93D7-670A5A0DFE57}" type="pres">
      <dgm:prSet presAssocID="{3C18900F-ACAF-4C52-8365-5765329AE58B}" presName="nodeRect" presStyleLbl="alignNode1" presStyleIdx="1" presStyleCnt="3">
        <dgm:presLayoutVars>
          <dgm:bulletEnabled val="1"/>
        </dgm:presLayoutVars>
      </dgm:prSet>
      <dgm:spPr/>
    </dgm:pt>
    <dgm:pt modelId="{8FBB062E-9E94-4658-B9C6-FB49372E44D7}" type="pres">
      <dgm:prSet presAssocID="{91F3BB6B-2D4E-4907-94FE-4C9FB201F26E}" presName="sibTrans" presStyleCnt="0"/>
      <dgm:spPr/>
    </dgm:pt>
    <dgm:pt modelId="{D5CE3EB8-7C3F-4B01-9EB4-984D4A168E49}" type="pres">
      <dgm:prSet presAssocID="{CA312CB2-27EF-4BBC-AA22-F1AC789836C4}" presName="compositeNode" presStyleCnt="0">
        <dgm:presLayoutVars>
          <dgm:bulletEnabled val="1"/>
        </dgm:presLayoutVars>
      </dgm:prSet>
      <dgm:spPr/>
    </dgm:pt>
    <dgm:pt modelId="{0AEAC350-5D65-4B5D-A10B-B7AD929C0704}" type="pres">
      <dgm:prSet presAssocID="{CA312CB2-27EF-4BBC-AA22-F1AC789836C4}" presName="bgRect" presStyleLbl="alignNode1" presStyleIdx="2" presStyleCnt="3"/>
      <dgm:spPr/>
    </dgm:pt>
    <dgm:pt modelId="{8ADEB08E-9073-4989-B91C-05E5778F5CE8}" type="pres">
      <dgm:prSet presAssocID="{F9EC68BE-098E-45F1-955F-0DEA883A51BB}" presName="sibTransNodeRect" presStyleLbl="alignNode1" presStyleIdx="2" presStyleCnt="3">
        <dgm:presLayoutVars>
          <dgm:chMax val="0"/>
          <dgm:bulletEnabled val="1"/>
        </dgm:presLayoutVars>
      </dgm:prSet>
      <dgm:spPr/>
    </dgm:pt>
    <dgm:pt modelId="{7149D65E-ADC6-401A-A127-3AD0F2734C4B}" type="pres">
      <dgm:prSet presAssocID="{CA312CB2-27EF-4BBC-AA22-F1AC789836C4}" presName="nodeRect" presStyleLbl="alignNode1" presStyleIdx="2" presStyleCnt="3">
        <dgm:presLayoutVars>
          <dgm:bulletEnabled val="1"/>
        </dgm:presLayoutVars>
      </dgm:prSet>
      <dgm:spPr/>
    </dgm:pt>
  </dgm:ptLst>
  <dgm:cxnLst>
    <dgm:cxn modelId="{359E222E-955F-4914-8C67-94DC0BFFBF2D}" type="presOf" srcId="{A80F9FEE-45BD-4CAC-B370-778D19EBEC5B}" destId="{97654028-9D50-4711-81C8-5F752618B740}" srcOrd="0" destOrd="0" presId="urn:microsoft.com/office/officeart/2016/7/layout/LinearBlockProcessNumbered"/>
    <dgm:cxn modelId="{DB3DB736-8C77-48DB-B62D-D4E2A9E9F933}" srcId="{81A0322D-9B2F-4D51-8F27-3445A4DA1ADE}" destId="{A80F9FEE-45BD-4CAC-B370-778D19EBEC5B}" srcOrd="0" destOrd="0" parTransId="{B13029DA-3A39-4947-919D-49938C0977A3}" sibTransId="{44D53080-AD45-4EFE-A79E-2F28D0C9743B}"/>
    <dgm:cxn modelId="{4BFFAC65-807C-4663-A02D-5E5444839860}" type="presOf" srcId="{F9EC68BE-098E-45F1-955F-0DEA883A51BB}" destId="{8ADEB08E-9073-4989-B91C-05E5778F5CE8}" srcOrd="0" destOrd="0" presId="urn:microsoft.com/office/officeart/2016/7/layout/LinearBlockProcessNumbered"/>
    <dgm:cxn modelId="{992C914C-082A-44EF-91F4-ED0112216EAD}" type="presOf" srcId="{81A0322D-9B2F-4D51-8F27-3445A4DA1ADE}" destId="{8A4AA622-B0B7-45C2-A120-4204F5D80A71}" srcOrd="0" destOrd="0" presId="urn:microsoft.com/office/officeart/2016/7/layout/LinearBlockProcessNumbered"/>
    <dgm:cxn modelId="{20635150-3DFF-4287-84F6-AAB3176C61D2}" type="presOf" srcId="{3C18900F-ACAF-4C52-8365-5765329AE58B}" destId="{F0B95EA1-D288-46F3-93D7-670A5A0DFE57}" srcOrd="1" destOrd="0" presId="urn:microsoft.com/office/officeart/2016/7/layout/LinearBlockProcessNumbered"/>
    <dgm:cxn modelId="{2AC66087-E795-474F-B188-4409A7648C86}" type="presOf" srcId="{44D53080-AD45-4EFE-A79E-2F28D0C9743B}" destId="{DBAFBDD1-326C-4926-A4E7-AC2261266081}" srcOrd="0" destOrd="0" presId="urn:microsoft.com/office/officeart/2016/7/layout/LinearBlockProcessNumbered"/>
    <dgm:cxn modelId="{5F7F319B-82D6-40DB-9622-3265DD86D701}" type="presOf" srcId="{3C18900F-ACAF-4C52-8365-5765329AE58B}" destId="{3FD03635-A1C3-4962-9D4E-E63097DD724C}" srcOrd="0" destOrd="0" presId="urn:microsoft.com/office/officeart/2016/7/layout/LinearBlockProcessNumbered"/>
    <dgm:cxn modelId="{DDA9219F-D05F-476A-8E0B-E6900C56F47C}" type="presOf" srcId="{91F3BB6B-2D4E-4907-94FE-4C9FB201F26E}" destId="{E7C0E02C-66D8-4E97-AF78-19B5A3BDD36A}" srcOrd="0" destOrd="0" presId="urn:microsoft.com/office/officeart/2016/7/layout/LinearBlockProcessNumbered"/>
    <dgm:cxn modelId="{8D5686AE-22F4-4112-AFA5-361322B8DF52}" type="presOf" srcId="{CA312CB2-27EF-4BBC-AA22-F1AC789836C4}" destId="{0AEAC350-5D65-4B5D-A10B-B7AD929C0704}" srcOrd="0" destOrd="0" presId="urn:microsoft.com/office/officeart/2016/7/layout/LinearBlockProcessNumbered"/>
    <dgm:cxn modelId="{96737DC2-86B3-41A8-B835-1DC158EBB4DA}" srcId="{81A0322D-9B2F-4D51-8F27-3445A4DA1ADE}" destId="{3C18900F-ACAF-4C52-8365-5765329AE58B}" srcOrd="1" destOrd="0" parTransId="{D7440ECA-BB70-4E54-B8F3-04794F3CFD95}" sibTransId="{91F3BB6B-2D4E-4907-94FE-4C9FB201F26E}"/>
    <dgm:cxn modelId="{2146E4C3-7967-4FDA-A307-CDE9480B3CD8}" srcId="{81A0322D-9B2F-4D51-8F27-3445A4DA1ADE}" destId="{CA312CB2-27EF-4BBC-AA22-F1AC789836C4}" srcOrd="2" destOrd="0" parTransId="{374A8F02-ABF5-4497-8F9C-69EE5126FCA9}" sibTransId="{F9EC68BE-098E-45F1-955F-0DEA883A51BB}"/>
    <dgm:cxn modelId="{CBFEDAD0-2A4B-4AB7-BA2E-2B99AA2EA6C8}" type="presOf" srcId="{CA312CB2-27EF-4BBC-AA22-F1AC789836C4}" destId="{7149D65E-ADC6-401A-A127-3AD0F2734C4B}" srcOrd="1" destOrd="0" presId="urn:microsoft.com/office/officeart/2016/7/layout/LinearBlockProcessNumbered"/>
    <dgm:cxn modelId="{B1B8E2EB-17C4-4540-8B00-0FE8A1BAC9E6}" type="presOf" srcId="{A80F9FEE-45BD-4CAC-B370-778D19EBEC5B}" destId="{D37E0745-F684-4DFA-9C97-9E991311C2F8}" srcOrd="1" destOrd="0" presId="urn:microsoft.com/office/officeart/2016/7/layout/LinearBlockProcessNumbered"/>
    <dgm:cxn modelId="{2491419D-C5A6-4CAE-9B39-942144CFE524}" type="presParOf" srcId="{8A4AA622-B0B7-45C2-A120-4204F5D80A71}" destId="{AD57F1CB-56BD-49B2-A714-84A5487E847A}" srcOrd="0" destOrd="0" presId="urn:microsoft.com/office/officeart/2016/7/layout/LinearBlockProcessNumbered"/>
    <dgm:cxn modelId="{33E7B114-5F4C-45EC-9CC6-94F75F75C66C}" type="presParOf" srcId="{AD57F1CB-56BD-49B2-A714-84A5487E847A}" destId="{97654028-9D50-4711-81C8-5F752618B740}" srcOrd="0" destOrd="0" presId="urn:microsoft.com/office/officeart/2016/7/layout/LinearBlockProcessNumbered"/>
    <dgm:cxn modelId="{AFD3D45D-0909-4EF0-A00B-17A8FA7B83AC}" type="presParOf" srcId="{AD57F1CB-56BD-49B2-A714-84A5487E847A}" destId="{DBAFBDD1-326C-4926-A4E7-AC2261266081}" srcOrd="1" destOrd="0" presId="urn:microsoft.com/office/officeart/2016/7/layout/LinearBlockProcessNumbered"/>
    <dgm:cxn modelId="{6CC4B880-7CD5-45C8-A8FE-B591764F624A}" type="presParOf" srcId="{AD57F1CB-56BD-49B2-A714-84A5487E847A}" destId="{D37E0745-F684-4DFA-9C97-9E991311C2F8}" srcOrd="2" destOrd="0" presId="urn:microsoft.com/office/officeart/2016/7/layout/LinearBlockProcessNumbered"/>
    <dgm:cxn modelId="{F6B1728F-F88D-45AD-B006-4B62310AFD18}" type="presParOf" srcId="{8A4AA622-B0B7-45C2-A120-4204F5D80A71}" destId="{D1C3A0B4-03F7-426E-9E60-6C96ACD0DDF1}" srcOrd="1" destOrd="0" presId="urn:microsoft.com/office/officeart/2016/7/layout/LinearBlockProcessNumbered"/>
    <dgm:cxn modelId="{EC3D2D27-8766-4050-B567-350297672F61}" type="presParOf" srcId="{8A4AA622-B0B7-45C2-A120-4204F5D80A71}" destId="{8837DD1B-7F08-4D1E-8149-65FCB5D76032}" srcOrd="2" destOrd="0" presId="urn:microsoft.com/office/officeart/2016/7/layout/LinearBlockProcessNumbered"/>
    <dgm:cxn modelId="{17434835-451C-4F09-A966-2449E60D449D}" type="presParOf" srcId="{8837DD1B-7F08-4D1E-8149-65FCB5D76032}" destId="{3FD03635-A1C3-4962-9D4E-E63097DD724C}" srcOrd="0" destOrd="0" presId="urn:microsoft.com/office/officeart/2016/7/layout/LinearBlockProcessNumbered"/>
    <dgm:cxn modelId="{E325AADA-0BFB-485F-AD56-AB7925B458CD}" type="presParOf" srcId="{8837DD1B-7F08-4D1E-8149-65FCB5D76032}" destId="{E7C0E02C-66D8-4E97-AF78-19B5A3BDD36A}" srcOrd="1" destOrd="0" presId="urn:microsoft.com/office/officeart/2016/7/layout/LinearBlockProcessNumbered"/>
    <dgm:cxn modelId="{F6CCFFAB-CD87-4123-A3A7-A5E2E28ED9C9}" type="presParOf" srcId="{8837DD1B-7F08-4D1E-8149-65FCB5D76032}" destId="{F0B95EA1-D288-46F3-93D7-670A5A0DFE57}" srcOrd="2" destOrd="0" presId="urn:microsoft.com/office/officeart/2016/7/layout/LinearBlockProcessNumbered"/>
    <dgm:cxn modelId="{77A28332-094D-4D50-A339-853B64645E81}" type="presParOf" srcId="{8A4AA622-B0B7-45C2-A120-4204F5D80A71}" destId="{8FBB062E-9E94-4658-B9C6-FB49372E44D7}" srcOrd="3" destOrd="0" presId="urn:microsoft.com/office/officeart/2016/7/layout/LinearBlockProcessNumbered"/>
    <dgm:cxn modelId="{A3D937E6-C9AA-4A93-9387-A2A1E45B7D24}" type="presParOf" srcId="{8A4AA622-B0B7-45C2-A120-4204F5D80A71}" destId="{D5CE3EB8-7C3F-4B01-9EB4-984D4A168E49}" srcOrd="4" destOrd="0" presId="urn:microsoft.com/office/officeart/2016/7/layout/LinearBlockProcessNumbered"/>
    <dgm:cxn modelId="{375C244B-756D-4D37-AE2B-1EB47E71D6CC}" type="presParOf" srcId="{D5CE3EB8-7C3F-4B01-9EB4-984D4A168E49}" destId="{0AEAC350-5D65-4B5D-A10B-B7AD929C0704}" srcOrd="0" destOrd="0" presId="urn:microsoft.com/office/officeart/2016/7/layout/LinearBlockProcessNumbered"/>
    <dgm:cxn modelId="{A85D25AA-E60D-4115-AF12-90ECAD0705F3}" type="presParOf" srcId="{D5CE3EB8-7C3F-4B01-9EB4-984D4A168E49}" destId="{8ADEB08E-9073-4989-B91C-05E5778F5CE8}" srcOrd="1" destOrd="0" presId="urn:microsoft.com/office/officeart/2016/7/layout/LinearBlockProcessNumbered"/>
    <dgm:cxn modelId="{EC042BD3-1230-428E-AE91-9503818B6551}" type="presParOf" srcId="{D5CE3EB8-7C3F-4B01-9EB4-984D4A168E49}" destId="{7149D65E-ADC6-401A-A127-3AD0F2734C4B}"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C9AC7-1982-47D9-90D1-C3379F51C41C}">
      <dsp:nvSpPr>
        <dsp:cNvPr id="0" name=""/>
        <dsp:cNvSpPr/>
      </dsp:nvSpPr>
      <dsp:spPr>
        <a:xfrm>
          <a:off x="1963800" y="1487"/>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4C4323-CAAB-4017-9874-F5ACCEFC7880}">
      <dsp:nvSpPr>
        <dsp:cNvPr id="0" name=""/>
        <dsp:cNvSpPr/>
      </dsp:nvSpPr>
      <dsp:spPr>
        <a:xfrm>
          <a:off x="559800" y="1700466"/>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l-GR" sz="2000" b="1" kern="1200" dirty="0"/>
            <a:t>Κατανόηση ψηφιακών δεδομένων και πληροφοριών</a:t>
          </a:r>
          <a:endParaRPr lang="en-US" sz="2000" kern="1200" dirty="0"/>
        </a:p>
      </dsp:txBody>
      <dsp:txXfrm>
        <a:off x="559800" y="1700466"/>
        <a:ext cx="4320000" cy="648000"/>
      </dsp:txXfrm>
    </dsp:sp>
    <dsp:sp modelId="{5824D9E8-D3D4-4639-AF9D-6E8F566966F4}">
      <dsp:nvSpPr>
        <dsp:cNvPr id="0" name=""/>
        <dsp:cNvSpPr/>
      </dsp:nvSpPr>
      <dsp:spPr>
        <a:xfrm>
          <a:off x="559800" y="2435434"/>
          <a:ext cx="4320000" cy="1914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l-GR" sz="1500" kern="1200" dirty="0"/>
            <a:t>Εισαγωγή στους τύπους και τις πηγές ψηφιακών δεδομένων
Αποτελεσματικές στρατηγικές αναζήτησης (ευρείες και στενές)</a:t>
          </a:r>
          <a:endParaRPr lang="en-US" sz="1500" kern="1200" dirty="0"/>
        </a:p>
        <a:p>
          <a:pPr marL="0" lvl="0" indent="0" algn="ctr" defTabSz="666750">
            <a:lnSpc>
              <a:spcPct val="100000"/>
            </a:lnSpc>
            <a:spcBef>
              <a:spcPct val="0"/>
            </a:spcBef>
            <a:spcAft>
              <a:spcPct val="35000"/>
            </a:spcAft>
            <a:buNone/>
          </a:pPr>
          <a:r>
            <a:rPr lang="el-GR" sz="1500" kern="1200" dirty="0"/>
            <a:t>Δημιουργία σελιδοδεικτών</a:t>
          </a:r>
          <a:endParaRPr lang="en-US" sz="1500" kern="1200" dirty="0"/>
        </a:p>
        <a:p>
          <a:pPr marL="0" lvl="0" indent="0" algn="ctr" defTabSz="666750">
            <a:lnSpc>
              <a:spcPct val="100000"/>
            </a:lnSpc>
            <a:spcBef>
              <a:spcPct val="0"/>
            </a:spcBef>
            <a:spcAft>
              <a:spcPct val="35000"/>
            </a:spcAft>
            <a:buNone/>
          </a:pPr>
          <a:r>
            <a:rPr lang="el-GR" sz="1500" kern="1200" dirty="0"/>
            <a:t>Υπηρεσίες αποθήκευσης και κοινής χρήσης αρχείων στο </a:t>
          </a:r>
          <a:r>
            <a:rPr lang="el-GR" sz="1500" kern="1200" dirty="0" err="1"/>
            <a:t>cloud</a:t>
          </a:r>
          <a:endParaRPr lang="en-US" sz="1500" kern="1200" dirty="0"/>
        </a:p>
      </dsp:txBody>
      <dsp:txXfrm>
        <a:off x="559800" y="2435434"/>
        <a:ext cx="4320000" cy="1914416"/>
      </dsp:txXfrm>
    </dsp:sp>
    <dsp:sp modelId="{EAAB7543-BF0A-4611-8C85-A8A1DF3C4AB2}">
      <dsp:nvSpPr>
        <dsp:cNvPr id="0" name=""/>
        <dsp:cNvSpPr/>
      </dsp:nvSpPr>
      <dsp:spPr>
        <a:xfrm>
          <a:off x="7039800" y="1487"/>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86C14D-89DA-45E2-90CA-D0193C0AFACC}">
      <dsp:nvSpPr>
        <dsp:cNvPr id="0" name=""/>
        <dsp:cNvSpPr/>
      </dsp:nvSpPr>
      <dsp:spPr>
        <a:xfrm>
          <a:off x="5635800" y="1700466"/>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l-GR" sz="2000" b="1" kern="1200" dirty="0"/>
            <a:t>Ανάλυση δεδομένων και πληροφοριών</a:t>
          </a:r>
          <a:endParaRPr lang="en-US" sz="2000" kern="1200" dirty="0"/>
        </a:p>
      </dsp:txBody>
      <dsp:txXfrm>
        <a:off x="5635800" y="1700466"/>
        <a:ext cx="4320000" cy="648000"/>
      </dsp:txXfrm>
    </dsp:sp>
    <dsp:sp modelId="{D81A0BFD-63E9-44FF-8C77-80CF384385A4}">
      <dsp:nvSpPr>
        <dsp:cNvPr id="0" name=""/>
        <dsp:cNvSpPr/>
      </dsp:nvSpPr>
      <dsp:spPr>
        <a:xfrm>
          <a:off x="5635800" y="2435434"/>
          <a:ext cx="4320000" cy="1914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l-GR" sz="1500" kern="1200" dirty="0"/>
            <a:t>Κριτική αξιολόγηση των πηγών ως προς την αξιοπιστία, τη συνάφεια, τη μεροληψία και την ακρίβεια</a:t>
          </a:r>
          <a:endParaRPr lang="en-US" sz="1500" kern="1200" dirty="0"/>
        </a:p>
        <a:p>
          <a:pPr marL="0" lvl="0" indent="0" algn="ctr" defTabSz="666750">
            <a:lnSpc>
              <a:spcPct val="100000"/>
            </a:lnSpc>
            <a:spcBef>
              <a:spcPct val="0"/>
            </a:spcBef>
            <a:spcAft>
              <a:spcPct val="35000"/>
            </a:spcAft>
            <a:buNone/>
          </a:pPr>
          <a:r>
            <a:rPr lang="el-GR" sz="1500" kern="1200" dirty="0"/>
            <a:t>Τεχνικές αξιολόγησης της αξιοπιστίας των πηγών</a:t>
          </a:r>
          <a:endParaRPr lang="en-US" sz="1500" kern="1200" dirty="0"/>
        </a:p>
      </dsp:txBody>
      <dsp:txXfrm>
        <a:off x="5635800" y="2435434"/>
        <a:ext cx="4320000" cy="19144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BF15D-1983-4318-AC9C-C4309B657E5C}">
      <dsp:nvSpPr>
        <dsp:cNvPr id="0" name=""/>
        <dsp:cNvSpPr/>
      </dsp:nvSpPr>
      <dsp:spPr>
        <a:xfrm rot="5400000">
          <a:off x="6301587" y="-2303662"/>
          <a:ext cx="1698041" cy="672998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l-GR" sz="2500" kern="1200" dirty="0"/>
            <a:t>Ακατέργαστα, μη οργανωμένα στοιχεία που πρέπει να επεξεργαστούν. Τα δεδομένα μπορεί να είναι στοιχεία απλά και άχρηστα μέχρι να οργανωθούν</a:t>
          </a:r>
          <a:endParaRPr lang="en-US" sz="2500" kern="1200" dirty="0"/>
        </a:p>
      </dsp:txBody>
      <dsp:txXfrm rot="-5400000">
        <a:off x="3785616" y="295201"/>
        <a:ext cx="6647092" cy="1532257"/>
      </dsp:txXfrm>
    </dsp:sp>
    <dsp:sp modelId="{3724F735-5D4C-46FE-B5A8-55B011572031}">
      <dsp:nvSpPr>
        <dsp:cNvPr id="0" name=""/>
        <dsp:cNvSpPr/>
      </dsp:nvSpPr>
      <dsp:spPr>
        <a:xfrm>
          <a:off x="0" y="53"/>
          <a:ext cx="3785616" cy="2122552"/>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l-GR" sz="3700" kern="1200" dirty="0"/>
            <a:t>ΔΕΔΟΜΕΝΑ</a:t>
          </a:r>
          <a:endParaRPr lang="en-US" sz="3700" kern="1200" dirty="0"/>
        </a:p>
      </dsp:txBody>
      <dsp:txXfrm>
        <a:off x="103614" y="103667"/>
        <a:ext cx="3578388" cy="1915324"/>
      </dsp:txXfrm>
    </dsp:sp>
    <dsp:sp modelId="{6AA362A4-3BC1-4A6F-8CBE-92616FDFB5FD}">
      <dsp:nvSpPr>
        <dsp:cNvPr id="0" name=""/>
        <dsp:cNvSpPr/>
      </dsp:nvSpPr>
      <dsp:spPr>
        <a:xfrm rot="5400000">
          <a:off x="6301587" y="-74983"/>
          <a:ext cx="1698041" cy="6729984"/>
        </a:xfrm>
        <a:prstGeom prst="round2SameRect">
          <a:avLst/>
        </a:prstGeom>
        <a:solidFill>
          <a:schemeClr val="accent5">
            <a:tint val="40000"/>
            <a:alpha val="90000"/>
            <a:hueOff val="-11944666"/>
            <a:satOff val="2667"/>
            <a:lumOff val="401"/>
            <a:alphaOff val="0"/>
          </a:schemeClr>
        </a:solidFill>
        <a:ln w="12700" cap="flat" cmpd="sng" algn="ctr">
          <a:solidFill>
            <a:schemeClr val="accent5">
              <a:tint val="40000"/>
              <a:alpha val="90000"/>
              <a:hueOff val="-11944666"/>
              <a:satOff val="2667"/>
              <a:lumOff val="40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l-GR" sz="2500" kern="1200" dirty="0"/>
            <a:t>Δεδομένα τα οποία είναι οργανωμένα, δομημένα ή παρουσιάζονται σε ένα συγκεκριμένο πλαίσιο ώστε να είναι χρήσιμα</a:t>
          </a:r>
          <a:endParaRPr lang="en-US" sz="2500" kern="1200" dirty="0"/>
        </a:p>
      </dsp:txBody>
      <dsp:txXfrm rot="-5400000">
        <a:off x="3785616" y="2523880"/>
        <a:ext cx="6647092" cy="1532257"/>
      </dsp:txXfrm>
    </dsp:sp>
    <dsp:sp modelId="{3A9351CE-6F90-4AF4-BB68-650B6A7BD791}">
      <dsp:nvSpPr>
        <dsp:cNvPr id="0" name=""/>
        <dsp:cNvSpPr/>
      </dsp:nvSpPr>
      <dsp:spPr>
        <a:xfrm>
          <a:off x="0" y="2228732"/>
          <a:ext cx="3785616" cy="2122552"/>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l-GR" sz="3700" kern="1200" dirty="0"/>
            <a:t>ΠΛΗΡΟΦΟΡΙΕΣ</a:t>
          </a:r>
          <a:endParaRPr lang="en-US" sz="3700" kern="1200" dirty="0"/>
        </a:p>
      </dsp:txBody>
      <dsp:txXfrm>
        <a:off x="103614" y="2332346"/>
        <a:ext cx="3578388" cy="1915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41DB4-E3A5-4AC7-871B-6A1E9BDAF760}">
      <dsp:nvSpPr>
        <dsp:cNvPr id="0" name=""/>
        <dsp:cNvSpPr/>
      </dsp:nvSpPr>
      <dsp:spPr>
        <a:xfrm>
          <a:off x="0" y="2899"/>
          <a:ext cx="6245265" cy="12696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CBFA6-8FC3-45F3-A49F-A855AE2F5A0E}">
      <dsp:nvSpPr>
        <dsp:cNvPr id="0" name=""/>
        <dsp:cNvSpPr/>
      </dsp:nvSpPr>
      <dsp:spPr>
        <a:xfrm>
          <a:off x="384060" y="288564"/>
          <a:ext cx="698974" cy="6982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7A8E98-F0EF-47C1-8EE2-9CB1ED80A122}">
      <dsp:nvSpPr>
        <dsp:cNvPr id="0" name=""/>
        <dsp:cNvSpPr/>
      </dsp:nvSpPr>
      <dsp:spPr>
        <a:xfrm>
          <a:off x="1467095" y="2899"/>
          <a:ext cx="4410050" cy="1626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159" tIns="172159" rIns="172159" bIns="172159" numCol="1" spcCol="1270" anchor="ctr" anchorCtr="0">
          <a:noAutofit/>
        </a:bodyPr>
        <a:lstStyle/>
        <a:p>
          <a:pPr marL="0" lvl="0" indent="0" algn="l" defTabSz="622300">
            <a:lnSpc>
              <a:spcPct val="100000"/>
            </a:lnSpc>
            <a:spcBef>
              <a:spcPct val="0"/>
            </a:spcBef>
            <a:spcAft>
              <a:spcPct val="35000"/>
            </a:spcAft>
            <a:buNone/>
          </a:pPr>
          <a:r>
            <a:rPr lang="el-GR" sz="1400" b="0" i="0" kern="1200" dirty="0"/>
            <a:t>Όταν κάνετε μια αναζήτηση στο διαδίκτυο, λαμβάνετε δύο τύπους αποτελεσμάτων: αποτελέσματα αναζήτησης και διαφημίσεις.</a:t>
          </a:r>
          <a:endParaRPr lang="en-US" sz="1400" kern="1200" dirty="0"/>
        </a:p>
      </dsp:txBody>
      <dsp:txXfrm>
        <a:off x="1467095" y="2899"/>
        <a:ext cx="4410050" cy="1626702"/>
      </dsp:txXfrm>
    </dsp:sp>
    <dsp:sp modelId="{455764C2-8698-4761-980A-C77B73D11170}">
      <dsp:nvSpPr>
        <dsp:cNvPr id="0" name=""/>
        <dsp:cNvSpPr/>
      </dsp:nvSpPr>
      <dsp:spPr>
        <a:xfrm>
          <a:off x="0" y="1981322"/>
          <a:ext cx="6245265" cy="12696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65BC9B-64FE-443C-97E2-CD5BE9E91AC1}">
      <dsp:nvSpPr>
        <dsp:cNvPr id="0" name=""/>
        <dsp:cNvSpPr/>
      </dsp:nvSpPr>
      <dsp:spPr>
        <a:xfrm>
          <a:off x="384060" y="2266986"/>
          <a:ext cx="698974" cy="6982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C69843-026C-4EF3-8ED3-E692E9C066E8}">
      <dsp:nvSpPr>
        <dsp:cNvPr id="0" name=""/>
        <dsp:cNvSpPr/>
      </dsp:nvSpPr>
      <dsp:spPr>
        <a:xfrm>
          <a:off x="1467095" y="1981322"/>
          <a:ext cx="4410050" cy="1626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159" tIns="172159" rIns="172159" bIns="172159" numCol="1" spcCol="1270" anchor="ctr" anchorCtr="0">
          <a:noAutofit/>
        </a:bodyPr>
        <a:lstStyle/>
        <a:p>
          <a:pPr marL="0" lvl="0" indent="0" algn="l" defTabSz="622300">
            <a:lnSpc>
              <a:spcPct val="100000"/>
            </a:lnSpc>
            <a:spcBef>
              <a:spcPct val="0"/>
            </a:spcBef>
            <a:spcAft>
              <a:spcPct val="35000"/>
            </a:spcAft>
            <a:buNone/>
          </a:pPr>
          <a:r>
            <a:rPr lang="el-GR" sz="1400" b="0" i="0" kern="1200" dirty="0"/>
            <a:t>Με τα αποτελέσματα αναζήτησης, η μηχανή αναζήτησης καθορίζει ποια αποτελέσματα είναι πιο σχετικά με το ερώτημα αναζήτησής σας. Αυτά είναι επίσης γνωστά ως οργανικά αποτελέσματα αναζήτησης.</a:t>
          </a:r>
          <a:endParaRPr lang="en-US" sz="1400" kern="1200" dirty="0"/>
        </a:p>
      </dsp:txBody>
      <dsp:txXfrm>
        <a:off x="1467095" y="1981322"/>
        <a:ext cx="4410050" cy="1626702"/>
      </dsp:txXfrm>
    </dsp:sp>
    <dsp:sp modelId="{5F78434A-3A23-41C6-9823-D021F4EE6780}">
      <dsp:nvSpPr>
        <dsp:cNvPr id="0" name=""/>
        <dsp:cNvSpPr/>
      </dsp:nvSpPr>
      <dsp:spPr>
        <a:xfrm>
          <a:off x="0" y="3959744"/>
          <a:ext cx="6245265" cy="12696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EDCA2D-207D-4D39-8BDF-42A905099642}">
      <dsp:nvSpPr>
        <dsp:cNvPr id="0" name=""/>
        <dsp:cNvSpPr/>
      </dsp:nvSpPr>
      <dsp:spPr>
        <a:xfrm>
          <a:off x="384436" y="4245409"/>
          <a:ext cx="698974" cy="6982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D42D10-0633-4D81-90C4-E9D391F1B706}">
      <dsp:nvSpPr>
        <dsp:cNvPr id="0" name=""/>
        <dsp:cNvSpPr/>
      </dsp:nvSpPr>
      <dsp:spPr>
        <a:xfrm>
          <a:off x="1467846" y="3959744"/>
          <a:ext cx="4410050" cy="1626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159" tIns="172159" rIns="172159" bIns="172159" numCol="1" spcCol="1270" anchor="ctr" anchorCtr="0">
          <a:noAutofit/>
        </a:bodyPr>
        <a:lstStyle/>
        <a:p>
          <a:pPr marL="0" lvl="0" indent="0" algn="l" defTabSz="622300">
            <a:lnSpc>
              <a:spcPct val="100000"/>
            </a:lnSpc>
            <a:spcBef>
              <a:spcPct val="0"/>
            </a:spcBef>
            <a:spcAft>
              <a:spcPct val="35000"/>
            </a:spcAft>
            <a:buNone/>
          </a:pPr>
          <a:r>
            <a:rPr lang="el-GR" sz="1400" b="0" i="0" kern="1200" dirty="0"/>
            <a:t>Στα αποτελέσματα αναζήτησης, μπορείτε επίσης να βλέπετε διαφημίσεις που πληρώνονται από επιχειρήσεις για να εμφανίζονται, όταν υπάρχει αντιστοιχία με τον όρο που αναζητάτε. Αυτός είναι ο λόγος για τον οποίο, για παράδειγμα, μπορεί να δείτε μια διαφήμιση από μια τράπεζα όταν αναζητάτε "καλύτερα επιτόκια αποταμίευσης".</a:t>
          </a:r>
          <a:endParaRPr lang="en-US" sz="1400" kern="1200" dirty="0"/>
        </a:p>
      </dsp:txBody>
      <dsp:txXfrm>
        <a:off x="1467846" y="3959744"/>
        <a:ext cx="4410050" cy="16267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EEE228-148D-493E-97E5-5F5C4A14FA8B}">
      <dsp:nvSpPr>
        <dsp:cNvPr id="0" name=""/>
        <dsp:cNvSpPr/>
      </dsp:nvSpPr>
      <dsp:spPr>
        <a:xfrm>
          <a:off x="940584" y="317529"/>
          <a:ext cx="736103" cy="7205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715FBF-8005-431B-B1C1-F4FF49C1F3DC}">
      <dsp:nvSpPr>
        <dsp:cNvPr id="0" name=""/>
        <dsp:cNvSpPr/>
      </dsp:nvSpPr>
      <dsp:spPr>
        <a:xfrm>
          <a:off x="257059" y="1221466"/>
          <a:ext cx="2103151" cy="308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l-GR" sz="1900" kern="1200" dirty="0"/>
            <a:t>Αξιοπιστία</a:t>
          </a:r>
          <a:endParaRPr lang="en-US" sz="1900" kern="1200" dirty="0"/>
        </a:p>
      </dsp:txBody>
      <dsp:txXfrm>
        <a:off x="257059" y="1221466"/>
        <a:ext cx="2103151" cy="308815"/>
      </dsp:txXfrm>
    </dsp:sp>
    <dsp:sp modelId="{92DFECC2-2458-40A0-83F8-83DE45ADC58E}">
      <dsp:nvSpPr>
        <dsp:cNvPr id="0" name=""/>
        <dsp:cNvSpPr/>
      </dsp:nvSpPr>
      <dsp:spPr>
        <a:xfrm>
          <a:off x="0" y="1787911"/>
          <a:ext cx="2595794" cy="2951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l-GR" sz="1500" kern="1200" dirty="0"/>
            <a:t>Διαπιστευτήρια συγγραφέα (προσόντα, ρόλος κ.λπ.)</a:t>
          </a:r>
          <a:endParaRPr lang="en-US" sz="1500" kern="1200" dirty="0"/>
        </a:p>
        <a:p>
          <a:pPr marL="0" lvl="0" indent="0" algn="ctr" defTabSz="666750">
            <a:lnSpc>
              <a:spcPct val="100000"/>
            </a:lnSpc>
            <a:spcBef>
              <a:spcPct val="0"/>
            </a:spcBef>
            <a:spcAft>
              <a:spcPct val="35000"/>
            </a:spcAft>
            <a:buNone/>
          </a:pPr>
          <a:r>
            <a:rPr lang="el-GR" sz="1500" kern="1200" dirty="0"/>
            <a:t>Εκδότης (οι ακαδημαϊκοί, οι κυβερνητικοί οργανισμοί ή έγκριτοι φορείς είναι πιο αξιόπιστοι από τα </a:t>
          </a:r>
          <a:r>
            <a:rPr lang="el-GR" sz="1500" kern="1200" dirty="0" err="1"/>
            <a:t>ιστολόγια</a:t>
          </a:r>
          <a:r>
            <a:rPr lang="el-GR" sz="1500" kern="1200" dirty="0"/>
            <a:t>, τα μέσα κοινωνικής δικτύωσης κ.λπ.)</a:t>
          </a:r>
          <a:endParaRPr lang="en-US" sz="1500" kern="1200" dirty="0"/>
        </a:p>
        <a:p>
          <a:pPr marL="0" lvl="0" indent="0" algn="ctr" defTabSz="666750">
            <a:lnSpc>
              <a:spcPct val="100000"/>
            </a:lnSpc>
            <a:spcBef>
              <a:spcPct val="0"/>
            </a:spcBef>
            <a:spcAft>
              <a:spcPct val="35000"/>
            </a:spcAft>
            <a:buNone/>
          </a:pPr>
          <a:r>
            <a:rPr lang="el-GR" sz="1500" kern="1200" dirty="0"/>
            <a:t>Αναφορές και παραπομπές: Οι αξιόπιστες πηγές συχνά αναφέρουν άλλες αξιόπιστες πηγές</a:t>
          </a:r>
          <a:endParaRPr lang="en-US" sz="1500" kern="1200" dirty="0"/>
        </a:p>
      </dsp:txBody>
      <dsp:txXfrm>
        <a:off x="0" y="1787911"/>
        <a:ext cx="2595794" cy="2951540"/>
      </dsp:txXfrm>
    </dsp:sp>
    <dsp:sp modelId="{A3D9091C-F746-40DE-B525-CB8C7F9DA500}">
      <dsp:nvSpPr>
        <dsp:cNvPr id="0" name=""/>
        <dsp:cNvSpPr/>
      </dsp:nvSpPr>
      <dsp:spPr>
        <a:xfrm>
          <a:off x="3658108" y="313829"/>
          <a:ext cx="736103" cy="7205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03204A-CFFD-41A6-BA23-7343805E55F9}">
      <dsp:nvSpPr>
        <dsp:cNvPr id="0" name=""/>
        <dsp:cNvSpPr/>
      </dsp:nvSpPr>
      <dsp:spPr>
        <a:xfrm>
          <a:off x="2974584" y="1217766"/>
          <a:ext cx="2103151" cy="308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l-GR" sz="1900" kern="1200" dirty="0"/>
            <a:t>Συνάφεια</a:t>
          </a:r>
          <a:endParaRPr lang="en-US" sz="1900" kern="1200" dirty="0"/>
        </a:p>
      </dsp:txBody>
      <dsp:txXfrm>
        <a:off x="2974584" y="1217766"/>
        <a:ext cx="2103151" cy="308815"/>
      </dsp:txXfrm>
    </dsp:sp>
    <dsp:sp modelId="{2CDCD4FD-AC2D-4F2B-95E9-AECA7393BAC9}">
      <dsp:nvSpPr>
        <dsp:cNvPr id="0" name=""/>
        <dsp:cNvSpPr/>
      </dsp:nvSpPr>
      <dsp:spPr>
        <a:xfrm>
          <a:off x="2974584" y="1611868"/>
          <a:ext cx="2103151" cy="296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l-GR" sz="1500" kern="1200" dirty="0"/>
            <a:t>Πεδίο εφαρμογής: Προσδιορίστε αν η πηγή καλύπτει το θέμα ολοκληρωμένα και κατάλληλα.</a:t>
          </a:r>
          <a:endParaRPr lang="en-US" sz="1500" kern="1200" dirty="0"/>
        </a:p>
        <a:p>
          <a:pPr marL="0" lvl="0" indent="0" algn="ctr" defTabSz="666750">
            <a:lnSpc>
              <a:spcPct val="100000"/>
            </a:lnSpc>
            <a:spcBef>
              <a:spcPct val="0"/>
            </a:spcBef>
            <a:spcAft>
              <a:spcPct val="35000"/>
            </a:spcAft>
            <a:buNone/>
          </a:pPr>
          <a:r>
            <a:rPr lang="el-GR" sz="1500" kern="1200" dirty="0"/>
            <a:t>Σκοπός: Κατανοήστε τον σκοπό της πηγής - π.χ. να ενημερώσει, να πείσει, να διασκεδάσει ή να πουλήσει.</a:t>
          </a:r>
          <a:endParaRPr lang="en-US" sz="1500" kern="1200" dirty="0"/>
        </a:p>
      </dsp:txBody>
      <dsp:txXfrm>
        <a:off x="2974584" y="1611868"/>
        <a:ext cx="2103151" cy="2966340"/>
      </dsp:txXfrm>
    </dsp:sp>
    <dsp:sp modelId="{BE6B5BB8-9C11-464D-87B3-D86E11BFBE83}">
      <dsp:nvSpPr>
        <dsp:cNvPr id="0" name=""/>
        <dsp:cNvSpPr/>
      </dsp:nvSpPr>
      <dsp:spPr>
        <a:xfrm>
          <a:off x="6129312" y="313829"/>
          <a:ext cx="736103" cy="7205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8BBE14-76FE-468E-A87F-B04EEF3C7694}">
      <dsp:nvSpPr>
        <dsp:cNvPr id="0" name=""/>
        <dsp:cNvSpPr/>
      </dsp:nvSpPr>
      <dsp:spPr>
        <a:xfrm>
          <a:off x="5445787" y="1217766"/>
          <a:ext cx="2103151" cy="308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l-GR" sz="1900" kern="1200" dirty="0"/>
            <a:t>Μεροληψία</a:t>
          </a:r>
          <a:endParaRPr lang="en-US" sz="1900" kern="1200" dirty="0"/>
        </a:p>
      </dsp:txBody>
      <dsp:txXfrm>
        <a:off x="5445787" y="1217766"/>
        <a:ext cx="2103151" cy="308815"/>
      </dsp:txXfrm>
    </dsp:sp>
    <dsp:sp modelId="{D198A428-D358-4BB6-BFBA-2118563B8A8A}">
      <dsp:nvSpPr>
        <dsp:cNvPr id="0" name=""/>
        <dsp:cNvSpPr/>
      </dsp:nvSpPr>
      <dsp:spPr>
        <a:xfrm>
          <a:off x="5445787" y="1611868"/>
          <a:ext cx="2103151" cy="296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l-GR" sz="1500" kern="1200" dirty="0"/>
            <a:t>Αντικειμενικότητα: η πηγή παρουσιάζει τις πληροφορίες δίκαια και χωρίς σημαντική μεροληψία;</a:t>
          </a:r>
          <a:endParaRPr lang="en-US" sz="1500" kern="1200" dirty="0"/>
        </a:p>
        <a:p>
          <a:pPr marL="0" lvl="0" indent="0" algn="ctr" defTabSz="666750">
            <a:lnSpc>
              <a:spcPct val="100000"/>
            </a:lnSpc>
            <a:spcBef>
              <a:spcPct val="0"/>
            </a:spcBef>
            <a:spcAft>
              <a:spcPct val="35000"/>
            </a:spcAft>
            <a:buNone/>
          </a:pPr>
          <a:r>
            <a:rPr lang="el-GR" sz="1500" kern="1200" dirty="0"/>
            <a:t>Άποψη: η πηγή παρουσιάζει πολλαπλές οπτικές γωνίες για το θέμα;</a:t>
          </a:r>
          <a:endParaRPr lang="en-US" sz="1500" kern="1200" dirty="0"/>
        </a:p>
        <a:p>
          <a:pPr marL="0" lvl="0" indent="0" algn="ctr" defTabSz="666750">
            <a:lnSpc>
              <a:spcPct val="100000"/>
            </a:lnSpc>
            <a:spcBef>
              <a:spcPct val="0"/>
            </a:spcBef>
            <a:spcAft>
              <a:spcPct val="35000"/>
            </a:spcAft>
            <a:buNone/>
          </a:pPr>
          <a:r>
            <a:rPr lang="el-GR" sz="1500" kern="1200" dirty="0"/>
            <a:t>Γλώσσα: Είναι η γλώσσα γεμάτη συναισθηματικές ή φορτισμένες λέξεις;</a:t>
          </a:r>
          <a:endParaRPr lang="en-US" sz="1500" kern="1200" dirty="0"/>
        </a:p>
      </dsp:txBody>
      <dsp:txXfrm>
        <a:off x="5445787" y="1611868"/>
        <a:ext cx="2103151" cy="2966340"/>
      </dsp:txXfrm>
    </dsp:sp>
    <dsp:sp modelId="{49ABAE01-CDB9-43D2-A5DE-B04DE8E6225E}">
      <dsp:nvSpPr>
        <dsp:cNvPr id="0" name=""/>
        <dsp:cNvSpPr/>
      </dsp:nvSpPr>
      <dsp:spPr>
        <a:xfrm>
          <a:off x="9010514" y="310286"/>
          <a:ext cx="736103" cy="72056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18166A-0D12-4AEA-B331-BF7EFD0E72DA}">
      <dsp:nvSpPr>
        <dsp:cNvPr id="0" name=""/>
        <dsp:cNvSpPr/>
      </dsp:nvSpPr>
      <dsp:spPr>
        <a:xfrm>
          <a:off x="8326990" y="1214223"/>
          <a:ext cx="2103151" cy="308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l-GR" sz="1900" kern="1200" dirty="0"/>
            <a:t>Ακρίβεια</a:t>
          </a:r>
          <a:endParaRPr lang="en-US" sz="1900" kern="1200" dirty="0"/>
        </a:p>
      </dsp:txBody>
      <dsp:txXfrm>
        <a:off x="8326990" y="1214223"/>
        <a:ext cx="2103151" cy="308815"/>
      </dsp:txXfrm>
    </dsp:sp>
    <dsp:sp modelId="{4F2BC644-CE83-4FA7-8F82-B236A653D0FB}">
      <dsp:nvSpPr>
        <dsp:cNvPr id="0" name=""/>
        <dsp:cNvSpPr/>
      </dsp:nvSpPr>
      <dsp:spPr>
        <a:xfrm>
          <a:off x="7916991" y="1601241"/>
          <a:ext cx="2923149" cy="2980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l-GR" sz="1500" kern="1200" dirty="0"/>
            <a:t>Αποδεικτικά στοιχεία και υποστήριξη: Αξιολογήστε εάν η πηγή παρέχει αποδεικτικά στοιχεία, δεδομένα και αναφορές για να υποστηρίξει τους ισχυρισμούς της.</a:t>
          </a:r>
          <a:endParaRPr lang="en-US" sz="1500" kern="1200" dirty="0"/>
        </a:p>
        <a:p>
          <a:pPr marL="0" lvl="0" indent="0" algn="ctr" defTabSz="666750">
            <a:lnSpc>
              <a:spcPct val="100000"/>
            </a:lnSpc>
            <a:spcBef>
              <a:spcPct val="0"/>
            </a:spcBef>
            <a:spcAft>
              <a:spcPct val="35000"/>
            </a:spcAft>
            <a:buNone/>
          </a:pPr>
          <a:r>
            <a:rPr lang="el-GR" sz="1500" kern="1200" dirty="0"/>
            <a:t>Λάθη: Αναζητήστε τυχόν λάθη στα γεγονότα, τυπογραφικά ή γραμματικά λάθη που μπορούν να υπονομεύσουν την αξιοπιστία.</a:t>
          </a:r>
          <a:endParaRPr lang="en-US" sz="1500" kern="1200" dirty="0"/>
        </a:p>
      </dsp:txBody>
      <dsp:txXfrm>
        <a:off x="7916991" y="1601241"/>
        <a:ext cx="2923149" cy="29805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54028-9D50-4711-81C8-5F752618B740}">
      <dsp:nvSpPr>
        <dsp:cNvPr id="0" name=""/>
        <dsp:cNvSpPr/>
      </dsp:nvSpPr>
      <dsp:spPr>
        <a:xfrm>
          <a:off x="821" y="84097"/>
          <a:ext cx="3327201" cy="399264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844550">
            <a:lnSpc>
              <a:spcPct val="100000"/>
            </a:lnSpc>
            <a:spcBef>
              <a:spcPct val="0"/>
            </a:spcBef>
            <a:spcAft>
              <a:spcPct val="35000"/>
            </a:spcAft>
            <a:buNone/>
          </a:pPr>
          <a:r>
            <a:rPr lang="el-GR" sz="1900" b="1" kern="1200" dirty="0"/>
            <a:t>Ημερομηνία δημοσίευσης: </a:t>
          </a:r>
          <a:r>
            <a:rPr lang="el-GR" sz="1900" kern="1200" dirty="0"/>
            <a:t>Βεβαιωθείτε ότι η πηγή είναι ενημερωμένη, ειδικά σε πεδία όπου οι πληροφορίες αλλάζουν γρήγορα.</a:t>
          </a:r>
          <a:endParaRPr lang="en-US" sz="1900" kern="1200" dirty="0"/>
        </a:p>
      </dsp:txBody>
      <dsp:txXfrm>
        <a:off x="821" y="1681154"/>
        <a:ext cx="3327201" cy="2395585"/>
      </dsp:txXfrm>
    </dsp:sp>
    <dsp:sp modelId="{DBAFBDD1-326C-4926-A4E7-AC2261266081}">
      <dsp:nvSpPr>
        <dsp:cNvPr id="0" name=""/>
        <dsp:cNvSpPr/>
      </dsp:nvSpPr>
      <dsp:spPr>
        <a:xfrm>
          <a:off x="821" y="84097"/>
          <a:ext cx="3327201" cy="159705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821" y="84097"/>
        <a:ext cx="3327201" cy="1597056"/>
      </dsp:txXfrm>
    </dsp:sp>
    <dsp:sp modelId="{3FD03635-A1C3-4962-9D4E-E63097DD724C}">
      <dsp:nvSpPr>
        <dsp:cNvPr id="0" name=""/>
        <dsp:cNvSpPr/>
      </dsp:nvSpPr>
      <dsp:spPr>
        <a:xfrm>
          <a:off x="3594199" y="84097"/>
          <a:ext cx="3327201" cy="3992641"/>
        </a:xfrm>
        <a:prstGeom prst="rect">
          <a:avLst/>
        </a:prstGeom>
        <a:solidFill>
          <a:schemeClr val="accent5">
            <a:hueOff val="-6076075"/>
            <a:satOff val="-413"/>
            <a:lumOff val="981"/>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844550">
            <a:lnSpc>
              <a:spcPct val="100000"/>
            </a:lnSpc>
            <a:spcBef>
              <a:spcPct val="0"/>
            </a:spcBef>
            <a:spcAft>
              <a:spcPct val="35000"/>
            </a:spcAft>
            <a:buNone/>
          </a:pPr>
          <a:r>
            <a:rPr lang="el-GR" sz="1900" b="1" kern="1200" dirty="0"/>
            <a:t>Παραπομπές</a:t>
          </a:r>
          <a:r>
            <a:rPr lang="en-US" sz="1900" kern="1200" dirty="0"/>
            <a:t>: </a:t>
          </a:r>
          <a:r>
            <a:rPr lang="el-GR" sz="1900" kern="1200" dirty="0"/>
            <a:t>Εξετάστε τις παραπομπές που αναφέρονται για να βεβαιωθείτε ότι προέρχονται από αξιόπιστες πηγές.</a:t>
          </a:r>
          <a:endParaRPr lang="en-US" sz="1900" kern="1200" dirty="0"/>
        </a:p>
      </dsp:txBody>
      <dsp:txXfrm>
        <a:off x="3594199" y="1681154"/>
        <a:ext cx="3327201" cy="2395585"/>
      </dsp:txXfrm>
    </dsp:sp>
    <dsp:sp modelId="{E7C0E02C-66D8-4E97-AF78-19B5A3BDD36A}">
      <dsp:nvSpPr>
        <dsp:cNvPr id="0" name=""/>
        <dsp:cNvSpPr/>
      </dsp:nvSpPr>
      <dsp:spPr>
        <a:xfrm>
          <a:off x="3594199" y="84097"/>
          <a:ext cx="3327201" cy="159705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594199" y="84097"/>
        <a:ext cx="3327201" cy="1597056"/>
      </dsp:txXfrm>
    </dsp:sp>
    <dsp:sp modelId="{0AEAC350-5D65-4B5D-A10B-B7AD929C0704}">
      <dsp:nvSpPr>
        <dsp:cNvPr id="0" name=""/>
        <dsp:cNvSpPr/>
      </dsp:nvSpPr>
      <dsp:spPr>
        <a:xfrm>
          <a:off x="7187576" y="84097"/>
          <a:ext cx="3327201" cy="3992641"/>
        </a:xfrm>
        <a:prstGeom prst="rect">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844550">
            <a:lnSpc>
              <a:spcPct val="100000"/>
            </a:lnSpc>
            <a:spcBef>
              <a:spcPct val="0"/>
            </a:spcBef>
            <a:spcAft>
              <a:spcPct val="35000"/>
            </a:spcAft>
            <a:buNone/>
          </a:pPr>
          <a:r>
            <a:rPr lang="el-GR" sz="1900" b="1" kern="1200" dirty="0"/>
            <a:t>Διασταύρωση για συνέπεια</a:t>
          </a:r>
          <a:r>
            <a:rPr lang="en-US" sz="1900" kern="1200" dirty="0"/>
            <a:t>: </a:t>
          </a:r>
          <a:r>
            <a:rPr lang="el-GR" sz="1900" kern="1200" dirty="0"/>
            <a:t>Συγκρίνετε τις πληροφορίες με άλλες πηγές για να εντοπίσετε πιθανά σημεία μεροληψίας</a:t>
          </a:r>
          <a:r>
            <a:rPr lang="en-US" sz="1900" kern="1200" dirty="0"/>
            <a:t>.</a:t>
          </a:r>
        </a:p>
      </dsp:txBody>
      <dsp:txXfrm>
        <a:off x="7187576" y="1681154"/>
        <a:ext cx="3327201" cy="2395585"/>
      </dsp:txXfrm>
    </dsp:sp>
    <dsp:sp modelId="{8ADEB08E-9073-4989-B91C-05E5778F5CE8}">
      <dsp:nvSpPr>
        <dsp:cNvPr id="0" name=""/>
        <dsp:cNvSpPr/>
      </dsp:nvSpPr>
      <dsp:spPr>
        <a:xfrm>
          <a:off x="7187576" y="84097"/>
          <a:ext cx="3327201" cy="159705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7187576" y="84097"/>
        <a:ext cx="3327201" cy="1597056"/>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DBBC9-9703-4D1C-AE52-2F00B7C3A43F}" type="datetimeFigureOut">
              <a:rPr lang="en-US" smtClean="0"/>
              <a:t>10/22/2024</a:t>
            </a:fld>
            <a:endParaRPr lang="en-US"/>
          </a:p>
        </p:txBody>
      </p:sp>
      <p:sp>
        <p:nvSpPr>
          <p:cNvPr id="4" name="Slide Image Placeholder 3"/>
          <p:cNvSpPr>
            <a:spLocks noGrp="1" noRot="1" noChangeAspect="1"/>
          </p:cNvSpPr>
          <p:nvPr>
            <p:ph type="sldImg" idx="2"/>
          </p:nvPr>
        </p:nvSpPr>
        <p:spPr>
          <a:xfrm>
            <a:off x="685800" y="1143000"/>
            <a:ext cx="5486400" cy="25733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867665"/>
            <a:ext cx="5486400" cy="464614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A3A144-43F7-49B0-898B-83D2D11A64AB}" type="slidenum">
              <a:rPr lang="en-US" smtClean="0"/>
              <a:t>‹#›</a:t>
            </a:fld>
            <a:endParaRPr lang="en-US"/>
          </a:p>
        </p:txBody>
      </p:sp>
    </p:spTree>
    <p:extLst>
      <p:ext uri="{BB962C8B-B14F-4D97-AF65-F5344CB8AC3E}">
        <p14:creationId xmlns:p14="http://schemas.microsoft.com/office/powerpoint/2010/main" val="3290449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l-GR" dirty="0">
                <a:latin typeface="Segoe UI Symbol" panose="020B0502040204020203" pitchFamily="34" charset="0"/>
                <a:ea typeface="Segoe UI Symbol" panose="020B0502040204020203" pitchFamily="34" charset="0"/>
              </a:rPr>
              <a:t>Πρόκειται για ενότητα 4 ωρών. Μπορείτε να τη διδάξετε σε μία συνεδρία ή σε δύο συνεδρίες των 2 ωρών. Μπορείτε να ορίσετε διάλειμμα 10 λεπτών ανά ώρα</a:t>
            </a:r>
            <a:r>
              <a:rPr lang="en-US" dirty="0">
                <a:latin typeface="Segoe UI Symbol" panose="020B0502040204020203" pitchFamily="34" charset="0"/>
                <a:ea typeface="Segoe UI Symbol" panose="020B0502040204020203" pitchFamily="34" charset="0"/>
              </a:rPr>
              <a:t>. </a:t>
            </a: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a:t>
            </a:r>
            <a:r>
              <a:rPr lang="el-GR" dirty="0">
                <a:latin typeface="Segoe UI Symbol" panose="020B0502040204020203" pitchFamily="34" charset="0"/>
                <a:ea typeface="Segoe UI Symbol" panose="020B0502040204020203" pitchFamily="34" charset="0"/>
              </a:rPr>
              <a:t>Θα χρειαστείτε</a:t>
            </a:r>
            <a:r>
              <a:rPr lang="en-US" dirty="0">
                <a:latin typeface="Segoe UI Symbol" panose="020B0502040204020203" pitchFamily="34" charset="0"/>
                <a:ea typeface="Segoe UI Symbol" panose="020B0502040204020203" pitchFamily="34" charset="0"/>
              </a:rPr>
              <a:t>: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Η/Υ/φορητό υπολογιστή με πρόσβαση στο Διαδίκτυο και ηχείο για να μπορείτε να ακούτε τα βίντεο.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Προβολέα δεδομένων για την προβολή της παρουσίασης</a:t>
            </a:r>
            <a:r>
              <a:rPr lang="en-US" dirty="0">
                <a:latin typeface="Segoe UI Symbol" panose="020B0502040204020203" pitchFamily="34" charset="0"/>
                <a:ea typeface="Segoe UI Symbol" panose="020B0502040204020203" pitchFamily="34" charset="0"/>
              </a:rPr>
              <a:t>.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Μερικές εικόνες αποθηκευμένες στην επιφάνεια εργασίας σας πριν από το μάθημα</a:t>
            </a:r>
            <a:r>
              <a:rPr lang="en-US" dirty="0">
                <a:latin typeface="Segoe UI Symbol" panose="020B0502040204020203" pitchFamily="34" charset="0"/>
                <a:ea typeface="Segoe UI Symbol" panose="020B0502040204020203" pitchFamily="34" charset="0"/>
              </a:rPr>
              <a:t>(</a:t>
            </a:r>
            <a:r>
              <a:rPr lang="el-GR" dirty="0">
                <a:latin typeface="Segoe UI Symbol" panose="020B0502040204020203" pitchFamily="34" charset="0"/>
                <a:ea typeface="Segoe UI Symbol" panose="020B0502040204020203" pitchFamily="34" charset="0"/>
              </a:rPr>
              <a:t>προετοιμασία για τη διαφάνεια</a:t>
            </a:r>
            <a:r>
              <a:rPr lang="en-US" dirty="0">
                <a:latin typeface="Segoe UI Symbol" panose="020B0502040204020203" pitchFamily="34" charset="0"/>
                <a:ea typeface="Segoe UI Symbol" panose="020B0502040204020203" pitchFamily="34" charset="0"/>
              </a:rPr>
              <a:t>16)</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l-GR" dirty="0">
                <a:latin typeface="Segoe UI Symbol" panose="020B0502040204020203" pitchFamily="34" charset="0"/>
                <a:ea typeface="Segoe UI Symbol" panose="020B0502040204020203" pitchFamily="34" charset="0"/>
                <a:sym typeface="Wingdings" panose="05000000000000000000" pitchFamily="2" charset="2"/>
              </a:rPr>
              <a:t>Σημείωση σχετικά με τα βίντεο που επιλέχθηκαν: Τα περισσότερα βίντεο είναι στα αγγλικά. Μπορείτε να προσθέσετε υπότιτλους αν κάνετε κλικ στο CC στο κάτω μέρος του βίντεο. Αν δεν βλέπετε την επιλογή Ελληνικά, κάντε κλικ στις ρυθμίσεις, στην αυτόματη μετάφραση και επιλέξτε Ελληνικά. Δεδομένου ότι τα περισσότερα βίντεο ξεκινούν με μια σύντομη διαφήμιση, συνιστάται να ανοίξετε το βίντεο πριν από το μάθημα, να παραλείψετε τη διαφήμιση και να σταματήσετε. Ανοίξτε το ξανά όταν έρθει η ώρα και ξεκινήστε το. Σε αυτή την ενότητα υπάρχει μόνο ένα βίντεο (διαφάνεια 19).</a:t>
            </a: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endParaRPr lang="el-GR" dirty="0"/>
          </a:p>
          <a:p>
            <a:pPr marL="0" indent="0">
              <a:buFont typeface="Arial" panose="020B0604020202020204" pitchFamily="34" charset="0"/>
              <a:buNone/>
            </a:pPr>
            <a:r>
              <a:rPr lang="el-GR" dirty="0"/>
              <a:t>Σύμβολα που χρησιμοποιούνται στις σημειώσεις για να σας βοηθήσουν στη διδασκαλία της ενότητας</a:t>
            </a:r>
            <a:r>
              <a:rPr lang="en-US" dirty="0"/>
              <a:t>:</a:t>
            </a: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κάτι που πρέπει να πείτε ή να διαβάσετε στην τάξη. Αντιπροσωπεύει το λόγο σας</a:t>
            </a:r>
            <a:endParaRPr lang="en-US" dirty="0">
              <a:sym typeface="Wingdings" panose="05000000000000000000" pitchFamily="2" charset="2"/>
            </a:endParaRP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οδηγίες</a:t>
            </a:r>
            <a:r>
              <a:rPr lang="en-US" dirty="0">
                <a:sym typeface="Wingdings" panose="05000000000000000000" pitchFamily="2" charset="2"/>
              </a:rPr>
              <a:t>. </a:t>
            </a:r>
            <a:r>
              <a:rPr lang="el-GR" dirty="0">
                <a:sym typeface="Wingdings" panose="05000000000000000000" pitchFamily="2" charset="2"/>
              </a:rPr>
              <a:t>Σας δίνει πληροφορίες για το τί πρέπει να κάνετε</a:t>
            </a:r>
            <a:r>
              <a:rPr lang="en-US" dirty="0">
                <a:sym typeface="Wingdings" panose="05000000000000000000" pitchFamily="2" charset="2"/>
              </a:rPr>
              <a:t>.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και για τα δύο πιο πάνω </a:t>
            </a:r>
            <a:r>
              <a:rPr lang="en-US" dirty="0">
                <a:sym typeface="Wingdings" panose="05000000000000000000" pitchFamily="2" charset="2"/>
              </a:rPr>
              <a:t>(</a:t>
            </a:r>
            <a:r>
              <a:rPr lang="el-GR" dirty="0">
                <a:sym typeface="Wingdings" panose="05000000000000000000" pitchFamily="2" charset="2"/>
              </a:rPr>
              <a:t>λόγος ή οδηγίες</a:t>
            </a:r>
            <a:r>
              <a:rPr lang="en-US" dirty="0">
                <a:sym typeface="Wingdings" panose="05000000000000000000" pitchFamily="2" charset="2"/>
              </a:rPr>
              <a:t>). </a:t>
            </a:r>
            <a:r>
              <a:rPr lang="el-GR" dirty="0">
                <a:sym typeface="Wingdings" panose="05000000000000000000" pitchFamily="2" charset="2"/>
              </a:rPr>
              <a:t>Αντιπροσωπεύει μια ερώτηση προς τους </a:t>
            </a:r>
            <a:r>
              <a:rPr lang="el-GR" dirty="0" err="1">
                <a:sym typeface="Wingdings" panose="05000000000000000000" pitchFamily="2" charset="2"/>
              </a:rPr>
              <a:t>σπουδστές</a:t>
            </a:r>
            <a:r>
              <a:rPr lang="el-GR" dirty="0">
                <a:sym typeface="Wingdings" panose="05000000000000000000" pitchFamily="2" charset="2"/>
              </a:rPr>
              <a:t> ή μια άσκηση με τους </a:t>
            </a:r>
            <a:r>
              <a:rPr lang="el-GR" dirty="0" err="1">
                <a:sym typeface="Wingdings" panose="05000000000000000000" pitchFamily="2" charset="2"/>
              </a:rPr>
              <a:t>σπουδστές</a:t>
            </a:r>
            <a:r>
              <a:rPr lang="el-GR" dirty="0">
                <a:sym typeface="Wingdings" panose="05000000000000000000" pitchFamily="2" charset="2"/>
              </a:rPr>
              <a:t>.</a:t>
            </a:r>
            <a:endParaRPr lang="en-US" dirty="0"/>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Γεια σας και καλώς ήρθατε πίσω. Μαζί θα διερευνήσουμε τις ευκαιρίες και τις απειλές του ψηφιακού κόσμου σε τρεις ενότητες. Υποθέτω ότι οι περισσότεροι έχουμε ήδη εκτεθεί σε ψηφιακές πραγματικότητες μέσω </a:t>
            </a:r>
            <a:r>
              <a:rPr lang="el-GR" dirty="0" err="1">
                <a:sym typeface="Wingdings" panose="05000000000000000000" pitchFamily="2" charset="2"/>
              </a:rPr>
              <a:t>smartphone</a:t>
            </a:r>
            <a:r>
              <a:rPr lang="el-GR" dirty="0">
                <a:sym typeface="Wingdings" panose="05000000000000000000" pitchFamily="2" charset="2"/>
              </a:rPr>
              <a:t> ή υπολογιστή. Ωστόσο, αυτό που προσπαθούμε να κάνουμε εδώ, είναι να συστηματοποιήσουμε και να εμβαθύνουμε τις γνώσεις μας, ώστε να μπορέσουμε να εκμεταλλευτούμε πλήρως την τεχνολογία με ασφαλή, ευχάριστο και παραγωγικό τρόπο. Έτσι, σε αυτή την ενότητα θα μιλήσουμε για:</a:t>
            </a:r>
            <a:endParaRPr lang="en-US" dirty="0">
              <a:sym typeface="Wingdings" panose="05000000000000000000" pitchFamily="2" charset="2"/>
            </a:endParaRPr>
          </a:p>
          <a:p>
            <a:pPr marL="0" indent="0">
              <a:buFont typeface="Wingdings" panose="05000000000000000000" pitchFamily="2" charset="2"/>
              <a:buNone/>
            </a:pPr>
            <a:r>
              <a:rPr lang="en-US" dirty="0">
                <a:sym typeface="Wingdings" panose="05000000000000000000" pitchFamily="2" charset="2"/>
              </a:rPr>
              <a:t> </a:t>
            </a:r>
            <a:r>
              <a:rPr lang="el-GR" dirty="0">
                <a:sym typeface="Wingdings" panose="05000000000000000000" pitchFamily="2" charset="2"/>
              </a:rPr>
              <a:t>Διαβάστε την ατζέντα</a:t>
            </a:r>
            <a:r>
              <a:rPr lang="en-US" dirty="0">
                <a:sym typeface="Wingdings" panose="05000000000000000000" pitchFamily="2" charset="2"/>
              </a:rPr>
              <a:t>. </a:t>
            </a:r>
            <a:endParaRPr lang="el-GR"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55A3A144-43F7-49B0-898B-83D2D11A64AB}" type="slidenum">
              <a:rPr lang="en-US" smtClean="0"/>
              <a:t>2</a:t>
            </a:fld>
            <a:endParaRPr lang="en-US"/>
          </a:p>
        </p:txBody>
      </p:sp>
    </p:spTree>
    <p:extLst>
      <p:ext uri="{BB962C8B-B14F-4D97-AF65-F5344CB8AC3E}">
        <p14:creationId xmlns:p14="http://schemas.microsoft.com/office/powerpoint/2010/main" val="3038113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J"/>
            </a:pPr>
            <a:r>
              <a:rPr lang="el-GR" sz="1800" dirty="0">
                <a:sym typeface="Wingdings" panose="05000000000000000000" pitchFamily="2" charset="2"/>
              </a:rPr>
              <a:t>Έτσι, θα ξεκινήσουμε εξετάζοντας τα ψηφιακά δεδομένα και τις ψηφιακές πληροφορίες. Μπορεί να έχουμε ξανακούσει αυτούς τους δύο όρους, αλλά ξέρουμε ποια είναι η διαφορά μεταξύ τους;</a:t>
            </a:r>
            <a:endParaRPr lang="en-US" sz="1800" dirty="0">
              <a:sym typeface="Wingdings" panose="05000000000000000000" pitchFamily="2" charset="2"/>
            </a:endParaRPr>
          </a:p>
          <a:p>
            <a:endParaRPr lang="en-US" sz="1800"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3</a:t>
            </a:fld>
            <a:endParaRPr lang="en-US"/>
          </a:p>
        </p:txBody>
      </p:sp>
    </p:spTree>
    <p:extLst>
      <p:ext uri="{BB962C8B-B14F-4D97-AF65-F5344CB8AC3E}">
        <p14:creationId xmlns:p14="http://schemas.microsoft.com/office/powerpoint/2010/main" val="3516779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marR="0" indent="-171450">
              <a:lnSpc>
                <a:spcPct val="107000"/>
              </a:lnSpc>
              <a:spcBef>
                <a:spcPts val="0"/>
              </a:spcBef>
              <a:spcAft>
                <a:spcPts val="800"/>
              </a:spcAft>
              <a:buFont typeface="Wingdings" panose="05000000000000000000" pitchFamily="2" charset="2"/>
              <a:buChar char="J"/>
            </a:pPr>
            <a:r>
              <a:rPr lang="el-GR" b="0" i="0" dirty="0">
                <a:solidFill>
                  <a:srgbClr val="444444"/>
                </a:solidFill>
                <a:effectLst/>
                <a:highlight>
                  <a:srgbClr val="FFFFFF"/>
                </a:highlight>
                <a:latin typeface="Poppins" panose="00000500000000000000" pitchFamily="2" charset="0"/>
              </a:rPr>
              <a:t>Συνήθως, οι όροι «δεδομένα» και «πληροφορίες» χρησιμοποιούνται εναλλακτικά μεταξύ τους.</a:t>
            </a:r>
            <a:r>
              <a:rPr lang="en-US" b="0" i="0" dirty="0">
                <a:solidFill>
                  <a:srgbClr val="444444"/>
                </a:solidFill>
                <a:effectLst/>
                <a:highlight>
                  <a:srgbClr val="FFFFFF"/>
                </a:highlight>
                <a:latin typeface="Poppins" panose="00000500000000000000" pitchFamily="2" charset="0"/>
              </a:rPr>
              <a:t> </a:t>
            </a:r>
            <a:r>
              <a:rPr lang="el-GR" b="0" i="0" dirty="0">
                <a:solidFill>
                  <a:srgbClr val="444444"/>
                </a:solidFill>
                <a:effectLst/>
                <a:latin typeface="Poppins" panose="00000500000000000000" pitchFamily="2" charset="0"/>
              </a:rPr>
              <a:t>Ωστόσο, υπάρχει μια λεπτή διαφορά μεταξύ των δύο.</a:t>
            </a:r>
            <a:r>
              <a:rPr lang="el-GR" sz="1200" b="0" kern="0" dirty="0">
                <a:effectLst/>
                <a:latin typeface="+mj-lt"/>
                <a:ea typeface="Times New Roman" panose="02020603050405020304" pitchFamily="18" charset="0"/>
                <a:cs typeface="Arial" panose="020B0604020202020204" pitchFamily="34" charset="0"/>
              </a:rPr>
              <a:t> Τα ψηφιακά δεδομένα αναφέρονται σε κάθε στοιχείο που αποθηκεύεται, μεταφέρεται, διαβάζεται και χρησιμοποιείται από δίκτυα, </a:t>
            </a:r>
            <a:r>
              <a:rPr lang="el-GR" sz="1200" b="0" kern="0" dirty="0" err="1">
                <a:effectLst/>
                <a:latin typeface="+mj-lt"/>
                <a:ea typeface="Times New Roman" panose="02020603050405020304" pitchFamily="18" charset="0"/>
                <a:cs typeface="Arial" panose="020B0604020202020204" pitchFamily="34" charset="0"/>
              </a:rPr>
              <a:t>smartphones</a:t>
            </a:r>
            <a:r>
              <a:rPr lang="el-GR" sz="1200" b="0" kern="0" dirty="0">
                <a:effectLst/>
                <a:latin typeface="+mj-lt"/>
                <a:ea typeface="Times New Roman" panose="02020603050405020304" pitchFamily="18" charset="0"/>
                <a:cs typeface="Arial" panose="020B0604020202020204" pitchFamily="34" charset="0"/>
              </a:rPr>
              <a:t>, υπολογιστές και άλλα μηχανήματα. Τα δεδομένα μπορεί να είναι αριθμοί, σύμβολα, χαρακτήρες, λέξεις, κώδικες, γραφήματα κ.λπ. Οι ψηφιακές πληροφορίες είναι δεδομένα που μπαίνουν σε συγκεκριμένο πλαίσιο για να καταστούν χρήσιμες.</a:t>
            </a:r>
            <a:endParaRPr lang="en-US" sz="1200" b="0" kern="100" dirty="0">
              <a:effectLst/>
              <a:latin typeface="+mj-lt"/>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4</a:t>
            </a:fld>
            <a:endParaRPr lang="en-US"/>
          </a:p>
        </p:txBody>
      </p:sp>
    </p:spTree>
    <p:extLst>
      <p:ext uri="{BB962C8B-B14F-4D97-AF65-F5344CB8AC3E}">
        <p14:creationId xmlns:p14="http://schemas.microsoft.com/office/powerpoint/2010/main" val="4028844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2"/>
            </a:pPr>
            <a:r>
              <a:rPr lang="el-GR" dirty="0"/>
              <a:t>Διαβάστε τον πίνακα από αριστερά προς τα δεξιά. Διαβάστε ολόκληρη την πρώτη σειρά και, στη συνέχεια, τη δεύτερη σειρά. Χρησιμοποιήστε τα παρακάτω παραδείγματα για να εξηγήσετε τη διαφορά μεταξύ δεδομένων και πληροφοριών</a:t>
            </a:r>
            <a:r>
              <a:rPr lang="en-US" dirty="0"/>
              <a:t>.</a:t>
            </a:r>
            <a:endParaRPr lang="en-US" b="0" i="0" dirty="0">
              <a:solidFill>
                <a:srgbClr val="525252"/>
              </a:solidFill>
              <a:effectLst/>
              <a:highlight>
                <a:srgbClr val="FFFFFF"/>
              </a:highlight>
              <a:latin typeface="Poppins" panose="00000500000000000000" pitchFamily="2" charset="0"/>
            </a:endParaRPr>
          </a:p>
          <a:p>
            <a:pPr marL="171450" indent="-171450">
              <a:buFont typeface="Wingdings" panose="05000000000000000000" pitchFamily="2" charset="2"/>
              <a:buChar char="J"/>
            </a:pPr>
            <a:r>
              <a:rPr lang="el-GR" b="0" i="0" dirty="0">
                <a:solidFill>
                  <a:srgbClr val="525252"/>
                </a:solidFill>
                <a:effectLst/>
                <a:latin typeface="Poppins" panose="00000500000000000000" pitchFamily="2" charset="0"/>
                <a:sym typeface="Wingdings" panose="05000000000000000000" pitchFamily="2" charset="2"/>
              </a:rPr>
              <a:t>Ας δούμε ένα παράδειγμα: οι λέξεις "ουρανός" και "μπλε" είναι δεδομένα. Η φράση "ο ουρανός είναι μπλε" είναι πληροφορία (πληροφορίες που προέρχονται από την επεξεργασία των δεδομένων). Ένα άλλο παράδειγμα είναι τα στοιχεία που συλλέγονται για την εκπόνηση μίας εργασίας είναι δεδομένα μέχρι να παρουσιαστούν με οργανωμένο τρόπο. Τότε, μετατρέπονται σε πληροφορία. Είναι σαφές;</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5</a:t>
            </a:fld>
            <a:endParaRPr lang="en-US"/>
          </a:p>
        </p:txBody>
      </p:sp>
    </p:spTree>
    <p:extLst>
      <p:ext uri="{BB962C8B-B14F-4D97-AF65-F5344CB8AC3E}">
        <p14:creationId xmlns:p14="http://schemas.microsoft.com/office/powerpoint/2010/main" val="1574192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Υπάρχουν δύο κύριοι τύποι δεδομένων: ποιοτικά και ποσοτικά. Τα ποιοτικά δεδομένα είναι μη αριθμητικά δεδομένα. Περιγράφουν ιδιότητες ή χαρακτηριστικά. Τα ποσοτικά δεδομένα περιγράφουν αριθμούς, ποσοστά, αναλογίες, μεγέθη κ.λπ.</a:t>
            </a:r>
          </a:p>
          <a:p>
            <a:pPr marL="171450" indent="-171450">
              <a:buFont typeface="Wingdings" panose="05000000000000000000" pitchFamily="2" charset="2"/>
              <a:buChar char="2"/>
            </a:pPr>
            <a:r>
              <a:rPr lang="el-GR" dirty="0">
                <a:sym typeface="Wingdings" panose="05000000000000000000" pitchFamily="2" charset="2"/>
              </a:rPr>
              <a:t>Διαβάστε τα παραδείγματα ποιοτικών και ποσοτικών δεδομένων που εμφανίζονται στη διαφάνεια.</a:t>
            </a: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55A3A144-43F7-49B0-898B-83D2D11A64AB}" type="slidenum">
              <a:rPr lang="en-US" smtClean="0"/>
              <a:t>6</a:t>
            </a:fld>
            <a:endParaRPr lang="en-US"/>
          </a:p>
        </p:txBody>
      </p:sp>
    </p:spTree>
    <p:extLst>
      <p:ext uri="{BB962C8B-B14F-4D97-AF65-F5344CB8AC3E}">
        <p14:creationId xmlns:p14="http://schemas.microsoft.com/office/powerpoint/2010/main" val="1554963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Εντάξει, έχουμε δει τι είναι τα ψηφιακά δεδομένα και οι ψηφιακές πληροφορίες, αλλά από πού προέρχονται; Με άλλα λόγια, ποιες είναι οι πηγές δεδομένων; Μια πηγή δεδομένων είναι η πρώτη τοποθεσία όπου γεννιούνται τα δεδομένα ή η τοποθεσία όπου ψηφιοποιούνται φυσικά δεδομένα. 🖈 Μπορείτε να ονομάσετε ορισμένες πηγές δεδομένων;</a:t>
            </a:r>
            <a:endParaRPr lang="en-US" dirty="0">
              <a:sym typeface="Wingdings" panose="05000000000000000000" pitchFamily="2" charset="2"/>
            </a:endParaRPr>
          </a:p>
          <a:p>
            <a:r>
              <a:rPr lang="en-US" dirty="0">
                <a:sym typeface="Wingdings" panose="05000000000000000000" pitchFamily="2" charset="2"/>
              </a:rPr>
              <a:t> </a:t>
            </a:r>
            <a:r>
              <a:rPr lang="el-GR" dirty="0"/>
              <a:t>Κάντε στους </a:t>
            </a:r>
            <a:r>
              <a:rPr lang="el-GR" dirty="0" err="1"/>
              <a:t>σπουδστές</a:t>
            </a:r>
            <a:r>
              <a:rPr lang="el-GR" dirty="0"/>
              <a:t> την ερώτηση. Εάν δεν μπορούν να απαντήσουν ή εάν δώσουν μόνο μερικά παραδείγματα, μπορείτε να τους δώσετε τις ακόλουθες πληροφορίες:</a:t>
            </a:r>
            <a:endParaRPr lang="en-US" dirty="0"/>
          </a:p>
          <a:p>
            <a:pPr marL="171450" marR="0" indent="-171450">
              <a:lnSpc>
                <a:spcPct val="107000"/>
              </a:lnSpc>
              <a:spcBef>
                <a:spcPts val="0"/>
              </a:spcBef>
              <a:spcAft>
                <a:spcPts val="800"/>
              </a:spcAft>
              <a:buFont typeface="Arial" panose="020B0604020202020204" pitchFamily="34" charset="0"/>
              <a:buChar char="•"/>
            </a:pPr>
            <a:r>
              <a:rPr lang="el-GR" dirty="0" err="1">
                <a:solidFill>
                  <a:srgbClr val="202124"/>
                </a:solidFill>
                <a:latin typeface="Google Sans"/>
              </a:rPr>
              <a:t>Ιστότοποι</a:t>
            </a:r>
            <a:r>
              <a:rPr lang="el-GR" dirty="0">
                <a:solidFill>
                  <a:srgbClr val="202124"/>
                </a:solidFill>
                <a:latin typeface="Google Sans"/>
              </a:rPr>
              <a:t> και διαδικτυακές πλατφόρμες
Μέσα κοινωνικής δικτύωσης
Ψηφιακές συσκευές (π.χ. </a:t>
            </a:r>
            <a:r>
              <a:rPr lang="el-GR" dirty="0" err="1">
                <a:solidFill>
                  <a:srgbClr val="202124"/>
                </a:solidFill>
                <a:latin typeface="Google Sans"/>
              </a:rPr>
              <a:t>smartphones</a:t>
            </a:r>
            <a:r>
              <a:rPr lang="el-GR" dirty="0">
                <a:solidFill>
                  <a:srgbClr val="202124"/>
                </a:solidFill>
                <a:latin typeface="Google Sans"/>
              </a:rPr>
              <a:t>, υπολογιστές, συσκευές </a:t>
            </a:r>
            <a:r>
              <a:rPr lang="el-GR" dirty="0" err="1">
                <a:solidFill>
                  <a:srgbClr val="202124"/>
                </a:solidFill>
                <a:latin typeface="Google Sans"/>
              </a:rPr>
              <a:t>IoT</a:t>
            </a:r>
            <a:r>
              <a:rPr lang="el-GR" dirty="0">
                <a:solidFill>
                  <a:srgbClr val="202124"/>
                </a:solidFill>
                <a:latin typeface="Google Sans"/>
              </a:rPr>
              <a:t>)
Αισθητήρες και συστήματα επιτήρησης
Ηλεκτρονικές βάσεις δεδομένων και αποθετήρια
Μουσική ή ηχογραφήσεις
</a:t>
            </a:r>
            <a:r>
              <a:rPr lang="el-GR" dirty="0" err="1">
                <a:solidFill>
                  <a:srgbClr val="202124"/>
                </a:solidFill>
                <a:latin typeface="Google Sans"/>
              </a:rPr>
              <a:t>Ιστολόγια</a:t>
            </a:r>
            <a:r>
              <a:rPr lang="el-GR" dirty="0">
                <a:solidFill>
                  <a:srgbClr val="202124"/>
                </a:solidFill>
                <a:latin typeface="Google Sans"/>
              </a:rPr>
              <a:t>
Βιντεοπαιχνίδια</a:t>
            </a:r>
            <a:endParaRPr lang="en-US" dirty="0"/>
          </a:p>
          <a:p>
            <a:pPr marL="171450" indent="-171450">
              <a:buFont typeface="Wingdings" panose="05000000000000000000" pitchFamily="2" charset="2"/>
              <a:buChar char="J"/>
            </a:pPr>
            <a:r>
              <a:rPr lang="el-GR" dirty="0">
                <a:sym typeface="Wingdings" panose="05000000000000000000" pitchFamily="2" charset="2"/>
              </a:rPr>
              <a:t>Είναι όλα ξεκάθαρα; Έχουμε πλέον ολοκληρώσει την εξέταση ψηφιακών δεδομένων και ψηφιακών πληροφοριών. Είναι σημαντικό να θυμόμαστε όμως, ότι οτιδήποτε γίνεται </a:t>
            </a:r>
            <a:r>
              <a:rPr lang="el-GR" dirty="0" err="1">
                <a:sym typeface="Wingdings" panose="05000000000000000000" pitchFamily="2" charset="2"/>
              </a:rPr>
              <a:t>online</a:t>
            </a:r>
            <a:r>
              <a:rPr lang="el-GR" dirty="0">
                <a:sym typeface="Wingdings" panose="05000000000000000000" pitchFamily="2" charset="2"/>
              </a:rPr>
              <a:t> ή αποθηκεύεται </a:t>
            </a:r>
            <a:r>
              <a:rPr lang="el-GR" dirty="0" err="1">
                <a:sym typeface="Wingdings" panose="05000000000000000000" pitchFamily="2" charset="2"/>
              </a:rPr>
              <a:t>online</a:t>
            </a:r>
            <a:r>
              <a:rPr lang="el-GR" dirty="0">
                <a:sym typeface="Wingdings" panose="05000000000000000000" pitchFamily="2" charset="2"/>
              </a:rPr>
              <a:t>, δημιουργεί ψηφιακά δεδομένα. Θα επανέλθουμε σε αυτό, όταν μιλάμε για ψηφιακά ίχνη. Έχετε απορίες;</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7</a:t>
            </a:fld>
            <a:endParaRPr lang="en-US"/>
          </a:p>
        </p:txBody>
      </p:sp>
    </p:spTree>
    <p:extLst>
      <p:ext uri="{BB962C8B-B14F-4D97-AF65-F5344CB8AC3E}">
        <p14:creationId xmlns:p14="http://schemas.microsoft.com/office/powerpoint/2010/main" val="1923522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Θα περάσουμε τώρα σε πιο πρακτικά πράγματα. Σε αυτό το μέρος, θα εξετάσουμε αποτελεσματικές στρατηγικές αναζήτησης. Όλοι ψάχνουμε για διαφορετικά είδη πληροφοριών καθημερινά. Αλλά μερικές φορές, τα αποτελέσματα αναζήτησης δεν είναι αυτά που ελπίζαμε. Όπως μπορούμε να φανταστούμε, το Διαδίκτυο είναι μια τεράστια βιβλιοθήκη με δισεκατομμύρια πληροφορίες. Για να ανακτήσουμε αυτό που θέλουμε, πρέπει να ξέρουμε πώς να το αναζητήσουμε. Αυτό είναι το κύριο θέμα μας σε αυτό το μέρος. Θα δούμε μαζί τις στρατηγικές και τα πρακτικά παραδείγματα.</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8</a:t>
            </a:fld>
            <a:endParaRPr lang="en-US"/>
          </a:p>
        </p:txBody>
      </p:sp>
    </p:spTree>
    <p:extLst>
      <p:ext uri="{BB962C8B-B14F-4D97-AF65-F5344CB8AC3E}">
        <p14:creationId xmlns:p14="http://schemas.microsoft.com/office/powerpoint/2010/main" val="2490309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Ας ξεκινήσουμε με τα βασικά. Για να αναζητήσουμε πληροφορίες, όλοι χρησιμοποιούμε ένα πρόγραμμα περιήγησης. Ένα πρόγραμμα περιήγησης είναι ένα λογισμικό που χρησιμοποιείται για τον εντοπισμό και την εμφάνιση πληροφοριών στο Διαδίκτυο. Εδώ, μπορούμε να δούμε τα πιο ευρέως χρησιμοποιούμενα προγράμματα περιήγησης. 🖈Αναγνωρίζετε κάποιο από τα παραπάνω; Ποιο πρόγραμμα περιήγησης χρησιμοποιείτε τις περισσότερες φορές; Με άλλα λόγια, ποιο λογισμικό ανοίγετε για πρόσβαση στο Διαδίκτυο;</a:t>
            </a:r>
          </a:p>
          <a:p>
            <a:pPr marL="171450" indent="-171450">
              <a:buFont typeface="Wingdings" panose="05000000000000000000" pitchFamily="2" charset="2"/>
              <a:buChar char="2"/>
            </a:pPr>
            <a:r>
              <a:rPr lang="el-GR" dirty="0">
                <a:sym typeface="Wingdings" panose="05000000000000000000" pitchFamily="2" charset="2"/>
              </a:rPr>
              <a:t>Εάν οι </a:t>
            </a:r>
            <a:r>
              <a:rPr lang="el-GR" dirty="0" err="1">
                <a:sym typeface="Wingdings" panose="05000000000000000000" pitchFamily="2" charset="2"/>
              </a:rPr>
              <a:t>σπουδστές</a:t>
            </a:r>
            <a:r>
              <a:rPr lang="el-GR" dirty="0">
                <a:sym typeface="Wingdings" panose="05000000000000000000" pitchFamily="2" charset="2"/>
              </a:rPr>
              <a:t> έχουν μαζί τους τα κινητά τους τηλέφωνα, επιτρέψτε τους να τα ενεργοποιήσουν και να ελέγξουν το πρόγραμμα περιήγησής τους.</a:t>
            </a:r>
            <a:endParaRPr lang="en-US" dirty="0">
              <a:sym typeface="Wingdings" panose="05000000000000000000" pitchFamily="2" charset="2"/>
            </a:endParaRPr>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9</a:t>
            </a:fld>
            <a:endParaRPr lang="en-US"/>
          </a:p>
        </p:txBody>
      </p:sp>
    </p:spTree>
    <p:extLst>
      <p:ext uri="{BB962C8B-B14F-4D97-AF65-F5344CB8AC3E}">
        <p14:creationId xmlns:p14="http://schemas.microsoft.com/office/powerpoint/2010/main" val="3501675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Για να ψάξουμε στο Διαδίκτυο, όλοι χρησιμοποιούμε και μια μηχανή αναζήτησης. Οι μηχανές αναζήτησης οργανώνουν πληροφορίες από διαφορετικές πηγές και μας βοηθούν να βρούμε αυτό που ψάχνουμε. Οι πιο συνηθισμένες είναι: </a:t>
            </a:r>
            <a:r>
              <a:rPr lang="el-GR" dirty="0" err="1">
                <a:sym typeface="Wingdings" panose="05000000000000000000" pitchFamily="2" charset="2"/>
              </a:rPr>
              <a:t>Google</a:t>
            </a:r>
            <a:r>
              <a:rPr lang="el-GR" dirty="0">
                <a:sym typeface="Wingdings" panose="05000000000000000000" pitchFamily="2" charset="2"/>
              </a:rPr>
              <a:t>, </a:t>
            </a:r>
            <a:r>
              <a:rPr lang="el-GR" dirty="0" err="1">
                <a:sym typeface="Wingdings" panose="05000000000000000000" pitchFamily="2" charset="2"/>
              </a:rPr>
              <a:t>Yahoo</a:t>
            </a:r>
            <a:r>
              <a:rPr lang="el-GR" dirty="0">
                <a:sym typeface="Wingdings" panose="05000000000000000000" pitchFamily="2" charset="2"/>
              </a:rPr>
              <a:t>, Bing. Υπάρχουν επίσης ορισμένες εξειδικευμένες μηχανές αναζήτησης που μας βοηθούν να εντοπίσουμε συγκεκριμένες πληροφορίες. Ακολουθούν δύο παραδείγματα:</a:t>
            </a:r>
            <a:r>
              <a:rPr lang="en-US" dirty="0">
                <a:sym typeface="Wingdings" panose="05000000000000000000" pitchFamily="2" charset="2"/>
              </a:rPr>
              <a:t>: scholar by Google </a:t>
            </a:r>
            <a:r>
              <a:rPr lang="el-GR" dirty="0">
                <a:sym typeface="Wingdings" panose="05000000000000000000" pitchFamily="2" charset="2"/>
              </a:rPr>
              <a:t>μας βοηθά να βρούμε βιβλία, άρθρα ή επιστημονικές πληροφορίες, όταν πρέπει να γράψουμε μια εργασία ή να εργαστούμε σε ένα έργο. Η </a:t>
            </a:r>
            <a:r>
              <a:rPr lang="en-US" dirty="0">
                <a:sym typeface="Wingdings" panose="05000000000000000000" pitchFamily="2" charset="2"/>
              </a:rPr>
              <a:t>Archive </a:t>
            </a:r>
            <a:r>
              <a:rPr lang="el-GR" dirty="0">
                <a:sym typeface="Wingdings" panose="05000000000000000000" pitchFamily="2" charset="2"/>
              </a:rPr>
              <a:t>από την άλλη πλευρά, μας βοηθά να βρούμε παλιές σελίδες και έχει οργανώσει παλιότερες δραστηριότητες, βιβλία, κόμικς, ταινίες κ.λπ.</a:t>
            </a:r>
          </a:p>
          <a:p>
            <a:pPr marL="171450" indent="-171450">
              <a:buFont typeface="Wingdings" panose="05000000000000000000" pitchFamily="2" charset="2"/>
              <a:buChar char="2"/>
            </a:pPr>
            <a:r>
              <a:rPr lang="el-GR" dirty="0"/>
              <a:t>Μπορείτε να ανοίξετε τις εξειδικευμένες μηχανές αναζήτησης για να τις δείξετε στους </a:t>
            </a:r>
            <a:r>
              <a:rPr lang="el-GR" dirty="0" err="1"/>
              <a:t>σπουδστές</a:t>
            </a:r>
            <a:r>
              <a:rPr lang="el-GR" dirty="0"/>
              <a:t>. Μπορείτε να αναζητήσετε τον όρο "βιολογία" στη μηχανή </a:t>
            </a:r>
            <a:r>
              <a:rPr lang="el-GR" dirty="0" err="1"/>
              <a:t>Scholar</a:t>
            </a:r>
            <a:r>
              <a:rPr lang="el-GR" dirty="0"/>
              <a:t> και "</a:t>
            </a:r>
            <a:r>
              <a:rPr lang="el-GR" dirty="0" err="1"/>
              <a:t>Spiderman</a:t>
            </a:r>
            <a:r>
              <a:rPr lang="el-GR" dirty="0"/>
              <a:t>" στη μηχανή </a:t>
            </a:r>
            <a:r>
              <a:rPr lang="en-US" dirty="0"/>
              <a:t>Archive</a:t>
            </a:r>
            <a:r>
              <a:rPr lang="el-GR" dirty="0"/>
              <a:t>. Εάν οι </a:t>
            </a:r>
            <a:r>
              <a:rPr lang="el-GR" dirty="0" err="1"/>
              <a:t>σπουδστές</a:t>
            </a:r>
            <a:r>
              <a:rPr lang="el-GR" dirty="0"/>
              <a:t> θέλουν να αναζητήσουν κάτι διαφορετικό, μπορείτε να χρησιμοποιήσετε τις προτιμήσεις τους.</a:t>
            </a:r>
          </a:p>
          <a:p>
            <a:pPr marL="0" indent="0">
              <a:buFont typeface="Wingdings" panose="05000000000000000000" pitchFamily="2" charset="2"/>
              <a:buNone/>
            </a:pP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10</a:t>
            </a:fld>
            <a:endParaRPr lang="en-US"/>
          </a:p>
        </p:txBody>
      </p:sp>
    </p:spTree>
    <p:extLst>
      <p:ext uri="{BB962C8B-B14F-4D97-AF65-F5344CB8AC3E}">
        <p14:creationId xmlns:p14="http://schemas.microsoft.com/office/powerpoint/2010/main" val="3303819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Τώρα θα βουτήξουμε στις διάφορες στρατηγικές αναζήτησης. Γνωρίζοντας πώς να αναζητήσουμε πληροφορίες μπορεί να μας εξοικονομήσει πολύ χρόνο. Θα έχουμε επίσης πιο ακριβή αποτελέσματα. Ας εξερευνήσουμε μαζί διαφορετικές στρατηγικές αναζήτησης, προτού μπορέσετε να τις δοκιμάσετε μόνοι σας. Οι ίδιες στρατηγικές χρησιμοποιούνται για υπολογιστές και </a:t>
            </a:r>
            <a:r>
              <a:rPr lang="el-GR" dirty="0" err="1">
                <a:sym typeface="Wingdings" panose="05000000000000000000" pitchFamily="2" charset="2"/>
              </a:rPr>
              <a:t>smartphone</a:t>
            </a:r>
            <a:r>
              <a:rPr lang="el-GR" dirty="0">
                <a:sym typeface="Wingdings" panose="05000000000000000000" pitchFamily="2" charset="2"/>
              </a:rPr>
              <a:t>. Πρώτα </a:t>
            </a:r>
            <a:r>
              <a:rPr lang="el-GR" dirty="0" err="1">
                <a:sym typeface="Wingdings" panose="05000000000000000000" pitchFamily="2" charset="2"/>
              </a:rPr>
              <a:t>απ</a:t>
            </a:r>
            <a:r>
              <a:rPr lang="el-GR" dirty="0">
                <a:sym typeface="Wingdings" panose="05000000000000000000" pitchFamily="2" charset="2"/>
              </a:rPr>
              <a:t> 'όλα, θα εξετάσουμε λέξεις-κλειδιά. Οι λέξεις-κλειδιά, είναι οι όροι ή φράσεις που πληκτρολογούμε για να βρούμε αυτό που ψάχνουμε. 🖈Για παράδειγμα, ποιες λέξεις-κλειδιά θα χρησιμοποιούσατε για να βρείτε ένα φαρμακείο στην περιοχή σας;</a:t>
            </a:r>
          </a:p>
          <a:p>
            <a:pPr marL="171450" indent="-171450">
              <a:buFont typeface="Wingdings" panose="05000000000000000000" pitchFamily="2" charset="2"/>
              <a:buChar char="2"/>
            </a:pPr>
            <a:r>
              <a:rPr lang="el-GR" dirty="0"/>
              <a:t>Αφήστε τους </a:t>
            </a:r>
            <a:r>
              <a:rPr lang="el-GR" dirty="0" err="1"/>
              <a:t>σπουδστές</a:t>
            </a:r>
            <a:r>
              <a:rPr lang="el-GR" dirty="0"/>
              <a:t> να προτείνουν λέξεις-κλειδιά και να τις πληκτρολογήσουν στο διαδίκτυο. Εάν κανείς δεν θέλει να πει τίποτα, πληκτρολογήστε τη λέξη Φαρμακείο. Θα έχετε πολλά αποτελέσματα, ξεκινώντας από το χορηγούμενο περιεχόμενο (</a:t>
            </a:r>
            <a:r>
              <a:rPr lang="en-US" dirty="0"/>
              <a:t>ad) </a:t>
            </a:r>
            <a:r>
              <a:rPr lang="el-GR" dirty="0"/>
              <a:t>και στη συνέχεια από διαφορετικά φαρμακεία. Εξηγήστε στους </a:t>
            </a:r>
            <a:r>
              <a:rPr lang="el-GR" dirty="0" err="1"/>
              <a:t>σπουδστές</a:t>
            </a:r>
            <a:r>
              <a:rPr lang="el-GR" dirty="0"/>
              <a:t>, ότι η αναζήτηση μιας μόνο λέξης, χωρίς να προσδιορίζεται τίποτα άλλο, ονομάζεται «ευρεία λέξη-κλειδί» και ότι συνήθως φέρνει γενικά αποτελέσματα</a:t>
            </a:r>
            <a:r>
              <a:rPr lang="en-US" dirty="0"/>
              <a:t>. </a:t>
            </a:r>
          </a:p>
          <a:p>
            <a:pPr marL="171450" indent="-171450">
              <a:buFont typeface="Wingdings" panose="05000000000000000000" pitchFamily="2" charset="2"/>
              <a:buChar char="J"/>
            </a:pPr>
            <a:r>
              <a:rPr lang="el-GR" dirty="0"/>
              <a:t>Αλλά θυμηθείτε, ψάχνουμε για ένα φαρμακείο στην περιοχή μας. Πώς μπορούμε να το κάνουμε αυτό;</a:t>
            </a:r>
            <a:endParaRPr lang="en-US" dirty="0"/>
          </a:p>
          <a:p>
            <a:pPr marL="171450" indent="-171450">
              <a:buFont typeface="Wingdings" panose="05000000000000000000" pitchFamily="2" charset="2"/>
              <a:buChar char="2"/>
            </a:pPr>
            <a:r>
              <a:rPr lang="el-GR" dirty="0"/>
              <a:t>Επιτρέψτε στους </a:t>
            </a:r>
            <a:r>
              <a:rPr lang="el-GR" dirty="0" err="1"/>
              <a:t>σπουδστές</a:t>
            </a:r>
            <a:r>
              <a:rPr lang="el-GR" dirty="0"/>
              <a:t> να εκφραστούν, αν έχουν ιδέες. Εάν όχι, προχωρήστε στην επόμενη διαφάνεια</a:t>
            </a:r>
            <a:r>
              <a:rPr lang="en-US" dirty="0"/>
              <a:t>.</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11</a:t>
            </a:fld>
            <a:endParaRPr lang="en-US"/>
          </a:p>
        </p:txBody>
      </p:sp>
    </p:spTree>
    <p:extLst>
      <p:ext uri="{BB962C8B-B14F-4D97-AF65-F5344CB8AC3E}">
        <p14:creationId xmlns:p14="http://schemas.microsoft.com/office/powerpoint/2010/main" val="524231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Μπορούμε να βελτιώσουμε και να περιορίσουμε τα αποτελέσματα αναζήτησης προσθέτοντας ένα μέρος ή έναν δρόμο, ώρες λειτουργίας, επιλογές παράδοσης κ.λπ. Η στενή αναζήτηση και τα στενά αποτελέσματα μπορεί να είναι λιγότερα, αλλά πιο χρήσιμα για εμάς. Στο παράδειγμά μας, αν πληκτρολογήσουμε Φαρμακείο στην Καλαμαριά έχουμε πιο χρήσιμα αποτελέσματα.</a:t>
            </a:r>
            <a:r>
              <a:rPr lang="en-US" dirty="0"/>
              <a:t> </a:t>
            </a:r>
          </a:p>
          <a:p>
            <a:pPr marL="171450" indent="-171450">
              <a:buFont typeface="Wingdings" panose="05000000000000000000" pitchFamily="2" charset="2"/>
              <a:buChar char="2"/>
            </a:pPr>
            <a:r>
              <a:rPr lang="el-GR" dirty="0" err="1"/>
              <a:t>Πλοηγηθείτε</a:t>
            </a:r>
            <a:r>
              <a:rPr lang="el-GR" dirty="0"/>
              <a:t> στα αποτελέσματα με τους </a:t>
            </a:r>
            <a:r>
              <a:rPr lang="el-GR" dirty="0" err="1"/>
              <a:t>σπουδστές</a:t>
            </a:r>
            <a:r>
              <a:rPr lang="el-GR" dirty="0"/>
              <a:t>, για να δείξετε ότι όταν κάνουν την αναζήτησή τους πιο συγκεκριμένη, τα αποτελέσματα είναι επίσης πιο συγκεκριμένα, επομένως πιο χρήσιμα.</a:t>
            </a:r>
            <a:endParaRPr lang="en-US" dirty="0"/>
          </a:p>
          <a:p>
            <a:pPr marL="0" indent="0">
              <a:buFont typeface="Wingdings" panose="05000000000000000000" pitchFamily="2" charset="2"/>
              <a:buNone/>
            </a:pPr>
            <a:r>
              <a:rPr lang="en-US" dirty="0">
                <a:sym typeface="Wingdings" panose="05000000000000000000" pitchFamily="2" charset="2"/>
              </a:rPr>
              <a:t> </a:t>
            </a:r>
            <a:r>
              <a:rPr lang="el-GR" dirty="0"/>
              <a:t>Τι άλλο μπορούμε να κάνουμε για να έχουμε τα αποτελέσματα που θέλουμε ή χρειαζόμαστε;</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12</a:t>
            </a:fld>
            <a:endParaRPr lang="en-US"/>
          </a:p>
        </p:txBody>
      </p:sp>
    </p:spTree>
    <p:extLst>
      <p:ext uri="{BB962C8B-B14F-4D97-AF65-F5344CB8AC3E}">
        <p14:creationId xmlns:p14="http://schemas.microsoft.com/office/powerpoint/2010/main" val="3874018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Μπορούμε να χρησιμοποιήσουμε το "..." για να περιορίσουμε την αναζήτησή μας για μια συγκεκριμένη φράση. Αν αναζητήσουμε την ίδια φράση χωρίς "..." θα έχουμε αποτελέσματα για όλες τις λέξεις της φράσης ως μεμονωμένα στοιχεία. Δείτε τη διαφορά</a:t>
            </a:r>
          </a:p>
          <a:p>
            <a:pPr marL="171450" indent="-171450">
              <a:buFont typeface="Wingdings" panose="05000000000000000000" pitchFamily="2" charset="2"/>
              <a:buChar char="2"/>
            </a:pPr>
            <a:r>
              <a:rPr lang="el-GR" dirty="0">
                <a:sym typeface="Wingdings" panose="05000000000000000000" pitchFamily="2" charset="2"/>
              </a:rPr>
              <a:t>Ανοίξτε ένα πρόγραμμα περιήγησης και πληκτρολογήστε: Ο ήλιος λάμπει το καλοκαίρι και, στη συνέχεια: "Ο ήλιος λάμπει το καλοκαίρι". Δείτε τα αποτελέσματα με τους </a:t>
            </a:r>
            <a:r>
              <a:rPr lang="el-GR" dirty="0" err="1">
                <a:sym typeface="Wingdings" panose="05000000000000000000" pitchFamily="2" charset="2"/>
              </a:rPr>
              <a:t>σπουδστές</a:t>
            </a:r>
            <a:r>
              <a:rPr lang="el-GR" dirty="0">
                <a:sym typeface="Wingdings" panose="05000000000000000000" pitchFamily="2" charset="2"/>
              </a:rPr>
              <a:t> κάθε φορά. Στην πρώτη περίπτωση, θα λάβετε αποτελέσματα για μερικές από τις λέξεις της φράσης, αλλά όχι για ολόκληρη τη φράση. Στη δεύτερη περίπτωση, θα λάβετε αποτελέσματα που περιέχουν ολόκληρη τη φράση.</a:t>
            </a:r>
            <a:endParaRPr lang="en-US" dirty="0"/>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13</a:t>
            </a:fld>
            <a:endParaRPr lang="en-US"/>
          </a:p>
        </p:txBody>
      </p:sp>
    </p:spTree>
    <p:extLst>
      <p:ext uri="{BB962C8B-B14F-4D97-AF65-F5344CB8AC3E}">
        <p14:creationId xmlns:p14="http://schemas.microsoft.com/office/powerpoint/2010/main" val="2272193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Όταν θέλουμε να αποκλείσουμε κάποια αποτελέσματα, μπορούμε να χρησιμοποιήσουμε το σύμβολο μείον αμέσως πριν από τη λέξη που θέλουμε να αποκλείσουμε. Αυτή η στρατηγική είναι χρήσιμη με τις λέξεις που έχουν ίδιο όνομα αλλά διαφορετικές έννοιες.</a:t>
            </a:r>
          </a:p>
          <a:p>
            <a:pPr marL="171450" indent="-171450">
              <a:buFont typeface="Wingdings" panose="05000000000000000000" pitchFamily="2" charset="2"/>
              <a:buChar char="2"/>
            </a:pPr>
            <a:r>
              <a:rPr lang="el-GR" dirty="0"/>
              <a:t>Χρησιμοποιήστε το ακόλουθο παράδειγμα: τύπος -ζώο </a:t>
            </a:r>
            <a:r>
              <a:rPr lang="el-GR" dirty="0" err="1"/>
              <a:t>jaguar</a:t>
            </a:r>
            <a:r>
              <a:rPr lang="el-GR" dirty="0"/>
              <a:t>. Αυτό θα σας φέρει αποτελέσματα μόνο για το αυτοκίνητο </a:t>
            </a:r>
            <a:r>
              <a:rPr lang="el-GR" dirty="0" err="1"/>
              <a:t>jaguar</a:t>
            </a:r>
            <a:r>
              <a:rPr lang="el-GR" dirty="0"/>
              <a:t> και όχι για το ζώο.</a:t>
            </a: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14</a:t>
            </a:fld>
            <a:endParaRPr lang="en-US"/>
          </a:p>
        </p:txBody>
      </p:sp>
    </p:spTree>
    <p:extLst>
      <p:ext uri="{BB962C8B-B14F-4D97-AF65-F5344CB8AC3E}">
        <p14:creationId xmlns:p14="http://schemas.microsoft.com/office/powerpoint/2010/main" val="3743755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Μια άλλη εξαιρετική στρατηγική αναζήτησης που πρέπει να χρησιμοποιήσουμε, όταν δεν θυμόμαστε μια ολόκληρη φράση, αλλά μόνο ένα μέρος της, είναι ο αστερίσκος. Μπορούμε να χρησιμοποιήσουμε τον αστερίσκο πριν ή μετά τη λέξη ή τη φράση. Ο αστερίσκος θα μας δώσει όλα τα αποτελέσματα που προηγούνται ή ακολουθούν τη λέξη ή τη φράση που έχουμε πληκτρολογήσει. Μπορούμε να συνδυάσουμε τον αστερίσκο με "..." για να έχουμε τα αποτελέσματα που θέλουμε. Ας δούμε δύο παραδείγματα.</a:t>
            </a:r>
            <a:endParaRPr lang="en-US" dirty="0">
              <a:sym typeface="Wingdings" panose="05000000000000000000" pitchFamily="2" charset="2"/>
            </a:endParaRPr>
          </a:p>
          <a:p>
            <a:pPr marL="171450" indent="-171450">
              <a:buFont typeface="Wingdings" panose="05000000000000000000" pitchFamily="2" charset="2"/>
              <a:buChar char="2"/>
            </a:pPr>
            <a:r>
              <a:rPr lang="el-GR" dirty="0"/>
              <a:t>Πληκτρολογήστε: *Γεωργίου. Θα φέρει διάφορα αποτελέσματα που περιέχουν το επώνυμο Γεωργίου. Πληκτρολογήστε: Γιώργος*. Θα φέρει διαφορετικά αποτελέσματα που περιέχουν το όνομα Γιώργος. Πληκτρολογήστε: *«ζώα στον πλανήτη». Θα φέρει αποτελέσματα όπως τα πιο εκπληκτικά ζώα, τα πιο επικίνδυνα ζώα, όλα τα ζώα, τα ταχύτερα ζώα κ.λπ. Εξερευνήστε και συζητήστε τα αποτελέσματα με τους </a:t>
            </a:r>
            <a:r>
              <a:rPr lang="el-GR" dirty="0" err="1"/>
              <a:t>σπουδστές</a:t>
            </a:r>
            <a:r>
              <a:rPr lang="el-GR" dirty="0"/>
              <a:t>. </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15</a:t>
            </a:fld>
            <a:endParaRPr lang="en-US"/>
          </a:p>
        </p:txBody>
      </p:sp>
    </p:spTree>
    <p:extLst>
      <p:ext uri="{BB962C8B-B14F-4D97-AF65-F5344CB8AC3E}">
        <p14:creationId xmlns:p14="http://schemas.microsoft.com/office/powerpoint/2010/main" val="3577775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Δεν είναι μόνο λέξεις και φράσεις που μπορούμε να αναζητήσουμε στο Διαδίκτυο. Μπορούμε να αναζητήσουμε βίντεο, ειδήσεις, εικόνες κ.λπ. Μπορούμε να καθορίσουμε τι είδους αποτελέσματα θέλουμε χρησιμοποιώντας τα Εργαλεία. Για παράδειγμα, αν ψάχνουμε για μια εικόνα ενός μπολ παγωτού, μπορούμε να πληκτρολογήσουμε "μπολ παγωτού" και στη συνέχεια να κάνουμε κλικ στις εικόνες για να ελέγξουμε τις εικόνες ως αποτελέσματα. Μπορεί επίσης να θέλουμε να αγοράσουμε ένα μπολ παγωτού. Στη συνέχεια, είναι χρήσιμο να κάνετε κλικ στο Προϊόντα. Εναλλακτικά, μπορεί να θέλουμε να δούμε βίντεο με μπολ παγωτού. μπορούμε να κάνουμε κλικ στα Βίντεο, </a:t>
            </a:r>
            <a:r>
              <a:rPr lang="el-GR" dirty="0" err="1">
                <a:sym typeface="Wingdings" panose="05000000000000000000" pitchFamily="2" charset="2"/>
              </a:rPr>
              <a:t>κλπ</a:t>
            </a:r>
            <a:r>
              <a:rPr lang="en-US" dirty="0"/>
              <a:t>. </a:t>
            </a:r>
          </a:p>
          <a:p>
            <a:pPr marL="171450" indent="-171450">
              <a:buFont typeface="Wingdings" panose="05000000000000000000" pitchFamily="2" charset="2"/>
              <a:buChar char="2"/>
            </a:pPr>
            <a:r>
              <a:rPr lang="el-GR" dirty="0">
                <a:sym typeface="Wingdings" panose="05000000000000000000" pitchFamily="2" charset="2"/>
              </a:rPr>
              <a:t>Ενώ περιγράφετε τα παραπάνω, πληκτρολογήστε τον όρο "μπολ παγωτού" και, στη συνέχεια, πατήστε Εικόνες. Ελέγξτε τα αποτελέσματα με τους </a:t>
            </a:r>
            <a:r>
              <a:rPr lang="el-GR" dirty="0" err="1">
                <a:sym typeface="Wingdings" panose="05000000000000000000" pitchFamily="2" charset="2"/>
              </a:rPr>
              <a:t>σπουδστές</a:t>
            </a:r>
            <a:r>
              <a:rPr lang="el-GR" dirty="0">
                <a:sym typeface="Wingdings" panose="05000000000000000000" pitchFamily="2" charset="2"/>
              </a:rPr>
              <a:t>. Στη συνέχεια, κάντε κλικ στα προϊόντα για να δείτε ποια μπολ παγωτού είναι διαθέσιμα για αγορά. Στη συνέχεια, κάντε κλικ στα βίντεο για να ελέγξετε τα βίντεο που περιέχουν μπολ παγωτού. Εξερευνήστε τα αποτελέσματα με τους </a:t>
            </a:r>
            <a:r>
              <a:rPr lang="el-GR" dirty="0" err="1">
                <a:sym typeface="Wingdings" panose="05000000000000000000" pitchFamily="2" charset="2"/>
              </a:rPr>
              <a:t>σπουδστές</a:t>
            </a:r>
            <a:r>
              <a:rPr lang="el-GR" dirty="0">
                <a:sym typeface="Wingdings" panose="05000000000000000000" pitchFamily="2" charset="2"/>
              </a:rPr>
              <a:t>. Μπορείτε επίσης να ρωτήσετε τους </a:t>
            </a:r>
            <a:r>
              <a:rPr lang="el-GR" dirty="0" err="1">
                <a:sym typeface="Wingdings" panose="05000000000000000000" pitchFamily="2" charset="2"/>
              </a:rPr>
              <a:t>σπουδστές</a:t>
            </a:r>
            <a:r>
              <a:rPr lang="el-GR" dirty="0">
                <a:sym typeface="Wingdings" panose="05000000000000000000" pitchFamily="2" charset="2"/>
              </a:rPr>
              <a:t> τι θα ήθελαν να αναζητήσουν και να χρησιμοποιήσετε τον όρο / φράση που θα προτείνουν.</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16</a:t>
            </a:fld>
            <a:endParaRPr lang="en-US"/>
          </a:p>
        </p:txBody>
      </p:sp>
    </p:spTree>
    <p:extLst>
      <p:ext uri="{BB962C8B-B14F-4D97-AF65-F5344CB8AC3E}">
        <p14:creationId xmlns:p14="http://schemas.microsoft.com/office/powerpoint/2010/main" val="2572730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Η αντίστροφη αναζήτηση εικόνων είναι μια χρήσιμη στρατηγική όταν θέλουμε να βρούμε εάν μια συγκεκριμένη εικόνα έχει χρησιμοποιηθεί κάπου αλλού, σε έναν άλλο </a:t>
            </a:r>
            <a:r>
              <a:rPr lang="el-GR" dirty="0" err="1">
                <a:sym typeface="Wingdings" panose="05000000000000000000" pitchFamily="2" charset="2"/>
              </a:rPr>
              <a:t>ιστότοπο</a:t>
            </a:r>
            <a:r>
              <a:rPr lang="el-GR" dirty="0">
                <a:sym typeface="Wingdings" panose="05000000000000000000" pitchFamily="2" charset="2"/>
              </a:rPr>
              <a:t> για παράδειγμα, ή να βρούμε παρόμοιες εικόνες. Ας υποθέσουμε ότι βρήκαμε ένα ζευγάρι παπούτσια που μας αρέσουν σε έναν </a:t>
            </a:r>
            <a:r>
              <a:rPr lang="el-GR" dirty="0" err="1">
                <a:sym typeface="Wingdings" panose="05000000000000000000" pitchFamily="2" charset="2"/>
              </a:rPr>
              <a:t>ιστότοπο</a:t>
            </a:r>
            <a:r>
              <a:rPr lang="el-GR" dirty="0">
                <a:sym typeface="Wingdings" panose="05000000000000000000" pitchFamily="2" charset="2"/>
              </a:rPr>
              <a:t>, αλλά έχουν εξαντληθεί. Μια αντίστροφη αναζήτηση εικόνων θα μας βοηθήσει να εντοπίσουμε ακριβώς το ίδιο ζευγάρι σε έναν άλλο </a:t>
            </a:r>
            <a:r>
              <a:rPr lang="el-GR" dirty="0" err="1">
                <a:sym typeface="Wingdings" panose="05000000000000000000" pitchFamily="2" charset="2"/>
              </a:rPr>
              <a:t>ιστότοπο</a:t>
            </a:r>
            <a:r>
              <a:rPr lang="el-GR" dirty="0">
                <a:sym typeface="Wingdings" panose="05000000000000000000" pitchFamily="2" charset="2"/>
              </a:rPr>
              <a:t> (εάν πωλούνται αλλού) καθώς και να ανακαλύψουμε άλλες επιλογές παρόμοιες με το ζευγάρι που ψάχνουμε. Ας το δούμε στην πράξη.</a:t>
            </a:r>
            <a:endParaRPr lang="en-US" dirty="0">
              <a:sym typeface="Wingdings" panose="05000000000000000000" pitchFamily="2" charset="2"/>
            </a:endParaRPr>
          </a:p>
          <a:p>
            <a:pPr marL="171450" indent="-171450">
              <a:buFont typeface="Wingdings" panose="05000000000000000000" pitchFamily="2" charset="2"/>
              <a:buChar char="2"/>
            </a:pPr>
            <a:r>
              <a:rPr lang="el-GR" dirty="0"/>
              <a:t>Είναι ευκολότερο να δείξετε αυτή την αναζήτηση χρησιμοποιώντας </a:t>
            </a:r>
            <a:r>
              <a:rPr lang="el-GR" dirty="0" err="1"/>
              <a:t>Chrome</a:t>
            </a:r>
            <a:r>
              <a:rPr lang="el-GR" dirty="0"/>
              <a:t>: Πρέπει να χρησιμοποιήσετε την εικόνα που έχετε αποθηκεύσει στην επιφάνεια εργασίας σας. Για παράδειγμα, μπορείτε να αποθηκεύσετε τη σημαία της ΕΕ, ένα λουλούδι, ένα μπουκάλι </a:t>
            </a:r>
            <a:r>
              <a:rPr lang="el-GR" dirty="0" err="1"/>
              <a:t>κ.λπ</a:t>
            </a:r>
            <a:r>
              <a:rPr lang="en-US" dirty="0"/>
              <a:t>.</a:t>
            </a:r>
            <a:r>
              <a:rPr lang="el-GR" dirty="0"/>
              <a:t> Ανοίξτε το </a:t>
            </a:r>
            <a:r>
              <a:rPr lang="el-GR" dirty="0" err="1"/>
              <a:t>Google</a:t>
            </a:r>
            <a:r>
              <a:rPr lang="el-GR" dirty="0"/>
              <a:t> και επιλέξτε το εικονίδιο της κάμερας στα δεξιά, στη γραμμή αναζήτησης. Βρίσκεται δίπλα στο εικονίδιο μικροφώνου</a:t>
            </a:r>
            <a:r>
              <a:rPr lang="en-US" dirty="0"/>
              <a:t>. </a:t>
            </a:r>
          </a:p>
          <a:p>
            <a:r>
              <a:rPr lang="en-US" dirty="0"/>
              <a:t>    </a:t>
            </a:r>
            <a:r>
              <a:rPr lang="el-GR" dirty="0"/>
              <a:t>Σύρετε την αποθηκευμένη εικόνα ή κάντε κλικ στο Μεταφόρτωση αρχείου για να το επιλέξετε και να το ανεβάσετε. Εξερευνήστε τα αποτελέσματα με τους </a:t>
            </a:r>
            <a:r>
              <a:rPr lang="el-GR" dirty="0" err="1"/>
              <a:t>σπουδστές</a:t>
            </a:r>
            <a:r>
              <a:rPr lang="en-US" dirty="0"/>
              <a:t>. </a:t>
            </a:r>
          </a:p>
          <a:p>
            <a:r>
              <a:rPr lang="el-GR" dirty="0"/>
              <a:t>    Εξηγήστε στους </a:t>
            </a:r>
            <a:r>
              <a:rPr lang="el-GR" dirty="0" err="1"/>
              <a:t>σπουδστές</a:t>
            </a:r>
            <a:r>
              <a:rPr lang="el-GR" dirty="0"/>
              <a:t>, ότι αν θέλουν να χρησιμοποιήσουν αντίστροφη εικόνα με ένα </a:t>
            </a:r>
            <a:r>
              <a:rPr lang="el-GR" dirty="0" err="1"/>
              <a:t>smartphone</a:t>
            </a:r>
            <a:r>
              <a:rPr lang="el-GR" dirty="0"/>
              <a:t>, πρέπει να ανοίξουν το </a:t>
            </a:r>
            <a:r>
              <a:rPr lang="el-GR" dirty="0" err="1"/>
              <a:t>Chrome</a:t>
            </a:r>
            <a:r>
              <a:rPr lang="el-GR" dirty="0"/>
              <a:t>, να κάνουν κλικ στην κάμερα/φακό και να επιλέξουν ένα αντικείμενο μπροστά τους. Στη συνέχεια, μπορούν να ελέγξουν τα αποτελέσματα. Αυτό το είδος αναζήτησης με ένα </a:t>
            </a:r>
            <a:r>
              <a:rPr lang="el-GR" dirty="0" err="1"/>
              <a:t>smartphone</a:t>
            </a:r>
            <a:r>
              <a:rPr lang="el-GR" dirty="0"/>
              <a:t> είναι χρήσιμο όταν βλέπετε ένα φυτό που δεν γνωρίζετε το όνομά του. Επιλέξτε το φυτό με την κάμερα και ελέγξτε τα αποτελέσματα</a:t>
            </a:r>
            <a:r>
              <a:rPr lang="en-US" dirty="0"/>
              <a:t>. </a:t>
            </a:r>
            <a:endParaRPr lang="el-GR" dirty="0"/>
          </a:p>
          <a:p>
            <a:endParaRPr kumimoji="0" lang="en-US" sz="1200" b="0" i="0" u="none" strike="noStrike" cap="none" normalizeH="0" baseline="0" dirty="0">
              <a:ln>
                <a:noFill/>
              </a:ln>
              <a:solidFill>
                <a:srgbClr val="1C334A"/>
              </a:solidFill>
              <a:effectLst/>
              <a:latin typeface="Open Sans" panose="020B0606030504020204" pitchFamily="34" charset="0"/>
              <a:cs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17</a:t>
            </a:fld>
            <a:endParaRPr lang="en-US"/>
          </a:p>
        </p:txBody>
      </p:sp>
    </p:spTree>
    <p:extLst>
      <p:ext uri="{BB962C8B-B14F-4D97-AF65-F5344CB8AC3E}">
        <p14:creationId xmlns:p14="http://schemas.microsoft.com/office/powerpoint/2010/main" val="642110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Μερικές φορές, θέλουμε να λαμβάνουμε μόνο πρόσφατα αποτελέσματα. Για παράδειγμα, αν ψάχνουμε για ένα νέο </a:t>
            </a:r>
            <a:r>
              <a:rPr lang="el-GR" dirty="0" err="1"/>
              <a:t>smartphone</a:t>
            </a:r>
            <a:r>
              <a:rPr lang="el-GR" dirty="0"/>
              <a:t>, πιθανότατα θέλουμε να ελέγξουμε τι είναι διαθέσιμο μόνο τον τελευταίο μήνα, όχι τα παλιά μοντέλα. Μπορούμε να ορίσουμε χρονικούς περιορισμούς από τα Εργαλεία και να αναζητήσουμε αποτελέσματα που έχουν εμφανιστεί την τελευταία ώρα, τις τελευταίες 24 ώρες, την προηγούμενη εβδομάδα, μήνα, έτος ή κατά τη διάρκεια ενός συγκεκριμένου χρονικού εύρους</a:t>
            </a:r>
            <a:r>
              <a:rPr lang="en-US" dirty="0"/>
              <a:t>. </a:t>
            </a:r>
          </a:p>
          <a:p>
            <a:pPr marL="171450" indent="-171450">
              <a:buFont typeface="Wingdings" panose="05000000000000000000" pitchFamily="2" charset="2"/>
              <a:buChar char="2"/>
            </a:pPr>
            <a:r>
              <a:rPr lang="el-GR" dirty="0">
                <a:sym typeface="Wingdings" panose="05000000000000000000" pitchFamily="2" charset="2"/>
              </a:rPr>
              <a:t>Ανοίξτε ένα πρόγραμμα περιήγησης και πληκτρολογήστε </a:t>
            </a:r>
            <a:r>
              <a:rPr lang="el-GR" dirty="0" err="1">
                <a:sym typeface="Wingdings" panose="05000000000000000000" pitchFamily="2" charset="2"/>
              </a:rPr>
              <a:t>samsung</a:t>
            </a:r>
            <a:r>
              <a:rPr lang="el-GR" dirty="0">
                <a:sym typeface="Wingdings" panose="05000000000000000000" pitchFamily="2" charset="2"/>
              </a:rPr>
              <a:t> </a:t>
            </a:r>
            <a:r>
              <a:rPr lang="el-GR" dirty="0" err="1">
                <a:sym typeface="Wingdings" panose="05000000000000000000" pitchFamily="2" charset="2"/>
              </a:rPr>
              <a:t>galaxy</a:t>
            </a:r>
            <a:r>
              <a:rPr lang="el-GR" dirty="0">
                <a:sym typeface="Wingdings" panose="05000000000000000000" pitchFamily="2" charset="2"/>
              </a:rPr>
              <a:t> s21. Ανοίξτε τα Εργαλεία και αλλάξτε την ώρα, από οποιαδήποτε στιγμή σε προηγούμενο μήνα ή έτος. Στη συνέχεια, κάντε κλικ στο Προσαρμοσμένο εύρος και πληκτρολογήστε από την 1η Σεπτεμβρίου έως τις 3 Σεπτεμβρίου 2024. Συζητήστε τα αποτελέσματα με τους </a:t>
            </a:r>
            <a:r>
              <a:rPr lang="el-GR" dirty="0" err="1">
                <a:sym typeface="Wingdings" panose="05000000000000000000" pitchFamily="2" charset="2"/>
              </a:rPr>
              <a:t>σπουδστές</a:t>
            </a:r>
            <a:r>
              <a:rPr lang="el-GR" dirty="0">
                <a:sym typeface="Wingdings" panose="05000000000000000000" pitchFamily="2" charset="2"/>
              </a:rPr>
              <a:t>. Εάν οι </a:t>
            </a:r>
            <a:r>
              <a:rPr lang="el-GR" dirty="0" err="1">
                <a:sym typeface="Wingdings" panose="05000000000000000000" pitchFamily="2" charset="2"/>
              </a:rPr>
              <a:t>σπουδστές</a:t>
            </a:r>
            <a:r>
              <a:rPr lang="el-GR" dirty="0">
                <a:sym typeface="Wingdings" panose="05000000000000000000" pitchFamily="2" charset="2"/>
              </a:rPr>
              <a:t> θέλουν να αναζητήσουν κάτι διαφορετικό, ακολουθήστε το. Καθώς αυτή είναι η τελευταία διαφάνεια που ασχολείται με τις στρατηγικές αναζήτησης, ρωτήστε τους </a:t>
            </a:r>
            <a:r>
              <a:rPr lang="el-GR" dirty="0" err="1">
                <a:sym typeface="Wingdings" panose="05000000000000000000" pitchFamily="2" charset="2"/>
              </a:rPr>
              <a:t>σπουδστές</a:t>
            </a:r>
            <a:r>
              <a:rPr lang="el-GR" dirty="0">
                <a:sym typeface="Wingdings" panose="05000000000000000000" pitchFamily="2" charset="2"/>
              </a:rPr>
              <a:t> αν θέλουν να εξασκηθούν περισσότερο μαζί με οποιαδήποτε στρατηγική. Εάν το επιθυμούν, αφιερώστε 10  επιπλέον λεπτά</a:t>
            </a:r>
            <a:r>
              <a:rPr lang="en-US" dirty="0">
                <a:sym typeface="Wingdings" panose="05000000000000000000" pitchFamily="2" charset="2"/>
              </a:rPr>
              <a:t>. </a:t>
            </a:r>
          </a:p>
          <a:p>
            <a:pPr marL="0" indent="0">
              <a:buFont typeface="Wingdings" panose="05000000000000000000" pitchFamily="2" charset="2"/>
              <a:buNone/>
            </a:pPr>
            <a:r>
              <a:rPr lang="en-US" dirty="0"/>
              <a:t> </a:t>
            </a:r>
          </a:p>
        </p:txBody>
      </p:sp>
      <p:sp>
        <p:nvSpPr>
          <p:cNvPr id="4" name="Slide Number Placeholder 3"/>
          <p:cNvSpPr>
            <a:spLocks noGrp="1"/>
          </p:cNvSpPr>
          <p:nvPr>
            <p:ph type="sldNum" sz="quarter" idx="5"/>
          </p:nvPr>
        </p:nvSpPr>
        <p:spPr/>
        <p:txBody>
          <a:bodyPr/>
          <a:lstStyle/>
          <a:p>
            <a:fld id="{55A3A144-43F7-49B0-898B-83D2D11A64AB}" type="slidenum">
              <a:rPr lang="en-US" smtClean="0"/>
              <a:t>18</a:t>
            </a:fld>
            <a:endParaRPr lang="en-US"/>
          </a:p>
        </p:txBody>
      </p:sp>
    </p:spTree>
    <p:extLst>
      <p:ext uri="{BB962C8B-B14F-4D97-AF65-F5344CB8AC3E}">
        <p14:creationId xmlns:p14="http://schemas.microsoft.com/office/powerpoint/2010/main" val="3540261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J"/>
              <a:tabLst/>
              <a:defRPr/>
            </a:pPr>
            <a:r>
              <a:rPr kumimoji="0" lang="el-GR" b="0" i="0" u="none" strike="noStrike" kern="1200" cap="none" spc="0" normalizeH="0" baseline="0" noProof="0" dirty="0">
                <a:ln>
                  <a:noFill/>
                </a:ln>
                <a:solidFill>
                  <a:prstClr val="black"/>
                </a:solidFill>
                <a:effectLst/>
                <a:uLnTx/>
                <a:uFillTx/>
                <a:latin typeface="+mj-lt"/>
                <a:ea typeface="+mn-ea"/>
                <a:cs typeface="+mn-cs"/>
                <a:sym typeface="Wingdings" panose="05000000000000000000" pitchFamily="2" charset="2"/>
              </a:rPr>
              <a:t>Υπάρχουν κάποιες ιστοσελίδες που θέλουμε ή πρέπει να επισκεπτόμαστε σε τακτική βάση, επειδή περιέχουν σημαντικές πληροφορίες για εμάς. Θα μπορούσε να είναι η σελίδα μιας δημόσιας αρχής, μιας ηλεκτρονικής βιβλιοθήκης ή μιας ταξιδιωτικής υπηρεσίας. Μπορούμε να προσθέσουμε σελιδοδείκτες σε τέτοιες σελίδες αντί να χρειάζεται να τις αναζητήσουμε ξανά.  Ας δούμε πώς μπορούμε να προσθέσουμε σελιδοδείκτη σε μια σελίδα. Οι ίδιες οδηγίες ισχύουν και για τις σελίδες που αναζητάτε μέσω του </a:t>
            </a:r>
            <a:r>
              <a:rPr kumimoji="0" lang="el-GR" b="0" i="0" u="none" strike="noStrike" kern="1200" cap="none" spc="0" normalizeH="0" baseline="0" noProof="0" dirty="0" err="1">
                <a:ln>
                  <a:noFill/>
                </a:ln>
                <a:solidFill>
                  <a:prstClr val="black"/>
                </a:solidFill>
                <a:effectLst/>
                <a:uLnTx/>
                <a:uFillTx/>
                <a:latin typeface="+mj-lt"/>
                <a:ea typeface="+mn-ea"/>
                <a:cs typeface="+mn-cs"/>
                <a:sym typeface="Wingdings" panose="05000000000000000000" pitchFamily="2" charset="2"/>
              </a:rPr>
              <a:t>smartphone</a:t>
            </a:r>
            <a:r>
              <a:rPr kumimoji="0" lang="el-GR" b="0" i="0" u="none" strike="noStrike" kern="1200" cap="none" spc="0" normalizeH="0" baseline="0" noProof="0" dirty="0">
                <a:ln>
                  <a:noFill/>
                </a:ln>
                <a:solidFill>
                  <a:prstClr val="black"/>
                </a:solidFill>
                <a:effectLst/>
                <a:uLnTx/>
                <a:uFillTx/>
                <a:latin typeface="+mj-lt"/>
                <a:ea typeface="+mn-ea"/>
                <a:cs typeface="+mn-cs"/>
                <a:sym typeface="Wingdings" panose="05000000000000000000" pitchFamily="2" charset="2"/>
              </a:rPr>
              <a:t> σας</a:t>
            </a:r>
            <a:r>
              <a:rPr kumimoji="0" lang="en-US" b="0" i="0" u="none" strike="noStrike" kern="1200" cap="none" spc="0" normalizeH="0" baseline="0" noProof="0" dirty="0">
                <a:ln>
                  <a:noFill/>
                </a:ln>
                <a:solidFill>
                  <a:prstClr val="black"/>
                </a:solidFill>
                <a:effectLst/>
                <a:highlight>
                  <a:srgbClr val="FFFFFF"/>
                </a:highlight>
                <a:uLnTx/>
                <a:uFillTx/>
                <a:latin typeface="+mj-lt"/>
                <a:ea typeface="+mn-ea"/>
                <a:cs typeface="+mn-cs"/>
                <a:sym typeface="Wingdings" panose="05000000000000000000" pitchFamily="2" charset="2"/>
              </a:rPr>
              <a:t>. </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2"/>
              <a:tabLst/>
              <a:defRPr/>
            </a:pPr>
            <a:r>
              <a:rPr kumimoji="0" lang="el-GR" b="0" i="0" u="none" strike="noStrike" kern="1200" cap="none" spc="0" normalizeH="0" baseline="0" noProof="0" dirty="0">
                <a:ln>
                  <a:noFill/>
                </a:ln>
                <a:solidFill>
                  <a:prstClr val="black"/>
                </a:solidFill>
                <a:effectLst/>
                <a:uLnTx/>
                <a:uFillTx/>
                <a:latin typeface="+mj-lt"/>
                <a:ea typeface="+mn-ea"/>
                <a:cs typeface="+mn-cs"/>
              </a:rPr>
              <a:t>Παρακολουθήστε το βίντεο μαζί με τους </a:t>
            </a:r>
            <a:r>
              <a:rPr kumimoji="0" lang="el-GR" b="0" i="0" u="none" strike="noStrike" kern="1200" cap="none" spc="0" normalizeH="0" baseline="0" noProof="0" dirty="0" err="1">
                <a:ln>
                  <a:noFill/>
                </a:ln>
                <a:solidFill>
                  <a:prstClr val="black"/>
                </a:solidFill>
                <a:effectLst/>
                <a:uLnTx/>
                <a:uFillTx/>
                <a:latin typeface="+mj-lt"/>
                <a:ea typeface="+mn-ea"/>
                <a:cs typeface="+mn-cs"/>
              </a:rPr>
              <a:t>σπουδστές</a:t>
            </a:r>
            <a:r>
              <a:rPr kumimoji="0" lang="el-GR" b="0" i="0" u="none" strike="noStrike" kern="1200" cap="none" spc="0" normalizeH="0" baseline="0" noProof="0" dirty="0">
                <a:ln>
                  <a:noFill/>
                </a:ln>
                <a:solidFill>
                  <a:prstClr val="black"/>
                </a:solidFill>
                <a:effectLst/>
                <a:uLnTx/>
                <a:uFillTx/>
                <a:latin typeface="+mj-lt"/>
                <a:ea typeface="+mn-ea"/>
                <a:cs typeface="+mn-cs"/>
              </a:rPr>
              <a:t> και στη συνέχεια προσπαθήστε να προσθέσετε σελιδοδείκτη σε μια σελίδα ως επίδειξη. Οι </a:t>
            </a:r>
            <a:r>
              <a:rPr kumimoji="0" lang="el-GR" b="0" i="0" u="none" strike="noStrike" kern="1200" cap="none" spc="0" normalizeH="0" baseline="0" noProof="0" dirty="0" err="1">
                <a:ln>
                  <a:noFill/>
                </a:ln>
                <a:solidFill>
                  <a:prstClr val="black"/>
                </a:solidFill>
                <a:effectLst/>
                <a:uLnTx/>
                <a:uFillTx/>
                <a:latin typeface="+mj-lt"/>
                <a:ea typeface="+mn-ea"/>
                <a:cs typeface="+mn-cs"/>
              </a:rPr>
              <a:t>σπουδστές</a:t>
            </a:r>
            <a:r>
              <a:rPr kumimoji="0" lang="el-GR" b="0" i="0" u="none" strike="noStrike" kern="1200" cap="none" spc="0" normalizeH="0" baseline="0" noProof="0" dirty="0">
                <a:ln>
                  <a:noFill/>
                </a:ln>
                <a:solidFill>
                  <a:prstClr val="black"/>
                </a:solidFill>
                <a:effectLst/>
                <a:uLnTx/>
                <a:uFillTx/>
                <a:latin typeface="+mj-lt"/>
                <a:ea typeface="+mn-ea"/>
                <a:cs typeface="+mn-cs"/>
              </a:rPr>
              <a:t> μπορούν επίσης να προσπαθήσουν να προσθέσουν σελιδοδείκτη σε μια σελίδα μέσω των </a:t>
            </a:r>
            <a:r>
              <a:rPr kumimoji="0" lang="el-GR" b="0" i="0" u="none" strike="noStrike" kern="1200" cap="none" spc="0" normalizeH="0" baseline="0" noProof="0" dirty="0" err="1">
                <a:ln>
                  <a:noFill/>
                </a:ln>
                <a:solidFill>
                  <a:prstClr val="black"/>
                </a:solidFill>
                <a:effectLst/>
                <a:uLnTx/>
                <a:uFillTx/>
                <a:latin typeface="+mj-lt"/>
                <a:ea typeface="+mn-ea"/>
                <a:cs typeface="+mn-cs"/>
              </a:rPr>
              <a:t>smartphone</a:t>
            </a:r>
            <a:r>
              <a:rPr kumimoji="0" lang="el-GR" b="0" i="0" u="none" strike="noStrike" kern="1200" cap="none" spc="0" normalizeH="0" baseline="0" noProof="0" dirty="0">
                <a:ln>
                  <a:noFill/>
                </a:ln>
                <a:solidFill>
                  <a:prstClr val="black"/>
                </a:solidFill>
                <a:effectLst/>
                <a:uLnTx/>
                <a:uFillTx/>
                <a:latin typeface="+mj-lt"/>
                <a:ea typeface="+mn-ea"/>
                <a:cs typeface="+mn-cs"/>
              </a:rPr>
              <a:t> τους</a:t>
            </a:r>
            <a:r>
              <a:rPr kumimoji="0" lang="en-US" b="0" i="0" u="none" strike="noStrike" kern="1200" cap="none" spc="0" normalizeH="0" baseline="0" noProof="0" dirty="0">
                <a:ln>
                  <a:noFill/>
                </a:ln>
                <a:solidFill>
                  <a:prstClr val="black"/>
                </a:solidFill>
                <a:effectLst/>
                <a:highlight>
                  <a:srgbClr val="FFFFFF"/>
                </a:highlight>
                <a:uLnTx/>
                <a:uFillTx/>
                <a:latin typeface="+mj-lt"/>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b="0" i="0" u="none" strike="noStrike" kern="1200" cap="none" spc="0" normalizeH="0" baseline="0" noProof="0" dirty="0">
              <a:ln>
                <a:noFill/>
              </a:ln>
              <a:solidFill>
                <a:prstClr val="black"/>
              </a:solidFill>
              <a:effectLst/>
              <a:highlight>
                <a:srgbClr val="FFFFFF"/>
              </a:highlight>
              <a:uLnTx/>
              <a:uFillTx/>
              <a:latin typeface="+mj-lt"/>
              <a:ea typeface="+mn-ea"/>
              <a:cs typeface="+mn-cs"/>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19</a:t>
            </a:fld>
            <a:endParaRPr lang="en-US"/>
          </a:p>
        </p:txBody>
      </p:sp>
    </p:spTree>
    <p:extLst>
      <p:ext uri="{BB962C8B-B14F-4D97-AF65-F5344CB8AC3E}">
        <p14:creationId xmlns:p14="http://schemas.microsoft.com/office/powerpoint/2010/main" val="1451938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b="0" i="0" dirty="0">
                <a:solidFill>
                  <a:srgbClr val="292929"/>
                </a:solidFill>
                <a:effectLst/>
                <a:latin typeface="+mj-lt"/>
                <a:sym typeface="Wingdings" panose="05000000000000000000" pitchFamily="2" charset="2"/>
              </a:rPr>
              <a:t>Τώρα, ας μιλήσουμε για υπηρεσίες αποθήκευσης στο </a:t>
            </a:r>
            <a:r>
              <a:rPr lang="el-GR" b="0" i="0" dirty="0" err="1">
                <a:solidFill>
                  <a:srgbClr val="292929"/>
                </a:solidFill>
                <a:effectLst/>
                <a:latin typeface="+mj-lt"/>
                <a:sym typeface="Wingdings" panose="05000000000000000000" pitchFamily="2" charset="2"/>
              </a:rPr>
              <a:t>cloud</a:t>
            </a:r>
            <a:r>
              <a:rPr lang="el-GR" b="0" i="0" dirty="0">
                <a:solidFill>
                  <a:srgbClr val="292929"/>
                </a:solidFill>
                <a:effectLst/>
                <a:latin typeface="+mj-lt"/>
                <a:sym typeface="Wingdings" panose="05000000000000000000" pitchFamily="2" charset="2"/>
              </a:rPr>
              <a:t> και κοινή χρήση αρχείων. Η αποθήκευση στο </a:t>
            </a:r>
            <a:r>
              <a:rPr lang="el-GR" b="0" i="0" dirty="0" err="1">
                <a:solidFill>
                  <a:srgbClr val="292929"/>
                </a:solidFill>
                <a:effectLst/>
                <a:latin typeface="+mj-lt"/>
                <a:sym typeface="Wingdings" panose="05000000000000000000" pitchFamily="2" charset="2"/>
              </a:rPr>
              <a:t>cloud</a:t>
            </a:r>
            <a:r>
              <a:rPr lang="el-GR" b="0" i="0" dirty="0">
                <a:solidFill>
                  <a:srgbClr val="292929"/>
                </a:solidFill>
                <a:effectLst/>
                <a:latin typeface="+mj-lt"/>
                <a:sym typeface="Wingdings" panose="05000000000000000000" pitchFamily="2" charset="2"/>
              </a:rPr>
              <a:t> μας επιτρέπει να μοιραζόμαστε και να έχουμε πρόσβαση σε αρχεία από οποιαδήποτε συσκευή ή να τα επαναφέρουμε εάν κάτι πάει στραβά. Για παράδειγμα, όταν αλλάζουμε την κινητή συσκευή μας, μπορούμε να μεταφέρουμε όλο το περιεχόμενό μας από την παλιά συσκευή στη νέα σε δευτερόλεπτα. Απλώς αποθηκεύουμε τα πάντα στο </a:t>
            </a:r>
            <a:r>
              <a:rPr lang="el-GR" b="0" i="0" dirty="0" err="1">
                <a:solidFill>
                  <a:srgbClr val="292929"/>
                </a:solidFill>
                <a:effectLst/>
                <a:latin typeface="+mj-lt"/>
                <a:sym typeface="Wingdings" panose="05000000000000000000" pitchFamily="2" charset="2"/>
              </a:rPr>
              <a:t>Cloud</a:t>
            </a:r>
            <a:r>
              <a:rPr lang="el-GR" b="0" i="0" dirty="0">
                <a:solidFill>
                  <a:srgbClr val="292929"/>
                </a:solidFill>
                <a:effectLst/>
                <a:latin typeface="+mj-lt"/>
                <a:sym typeface="Wingdings" panose="05000000000000000000" pitchFamily="2" charset="2"/>
              </a:rPr>
              <a:t> και στη συνέχεια τα μεταφέρουμε στο νέο μας κινητό. Η αποθήκευση στο </a:t>
            </a:r>
            <a:r>
              <a:rPr lang="el-GR" b="0" i="0" dirty="0" err="1">
                <a:solidFill>
                  <a:srgbClr val="292929"/>
                </a:solidFill>
                <a:effectLst/>
                <a:latin typeface="+mj-lt"/>
                <a:sym typeface="Wingdings" panose="05000000000000000000" pitchFamily="2" charset="2"/>
              </a:rPr>
              <a:t>cloud</a:t>
            </a:r>
            <a:r>
              <a:rPr lang="el-GR" b="0" i="0" dirty="0">
                <a:solidFill>
                  <a:srgbClr val="292929"/>
                </a:solidFill>
                <a:effectLst/>
                <a:latin typeface="+mj-lt"/>
                <a:sym typeface="Wingdings" panose="05000000000000000000" pitchFamily="2" charset="2"/>
              </a:rPr>
              <a:t> προσθέτει επίσης ασφάλεια και προστασία στη διαδικτυακή μας ζωή, επειδή όταν συγχρονίζουμε αρχεία μέσω του </a:t>
            </a:r>
            <a:r>
              <a:rPr lang="el-GR" b="0" i="0" dirty="0" err="1">
                <a:solidFill>
                  <a:srgbClr val="292929"/>
                </a:solidFill>
                <a:effectLst/>
                <a:latin typeface="+mj-lt"/>
                <a:sym typeface="Wingdings" panose="05000000000000000000" pitchFamily="2" charset="2"/>
              </a:rPr>
              <a:t>cloud</a:t>
            </a:r>
            <a:r>
              <a:rPr lang="el-GR" b="0" i="0" dirty="0">
                <a:solidFill>
                  <a:srgbClr val="292929"/>
                </a:solidFill>
                <a:effectLst/>
                <a:latin typeface="+mj-lt"/>
                <a:sym typeface="Wingdings" panose="05000000000000000000" pitchFamily="2" charset="2"/>
              </a:rPr>
              <a:t>, δημιουργούμε ένα αντίγραφο ασφαλείας τους από προεπιλογή. Όχι άλλες χαμένες επαφές, εικόνες ή βίντεο. Υπάρχουν πολλές διαφορετικές υπηρεσίες αποθήκευσης </a:t>
            </a:r>
            <a:r>
              <a:rPr lang="el-GR" b="0" i="0" dirty="0" err="1">
                <a:solidFill>
                  <a:srgbClr val="292929"/>
                </a:solidFill>
                <a:effectLst/>
                <a:latin typeface="+mj-lt"/>
                <a:sym typeface="Wingdings" panose="05000000000000000000" pitchFamily="2" charset="2"/>
              </a:rPr>
              <a:t>cloud</a:t>
            </a:r>
            <a:r>
              <a:rPr lang="el-GR" b="0" i="0" dirty="0">
                <a:solidFill>
                  <a:srgbClr val="292929"/>
                </a:solidFill>
                <a:effectLst/>
                <a:latin typeface="+mj-lt"/>
                <a:sym typeface="Wingdings" panose="05000000000000000000" pitchFamily="2" charset="2"/>
              </a:rPr>
              <a:t> και κοινής χρήσης αρχείων.</a:t>
            </a:r>
            <a:r>
              <a:rPr lang="en-US" b="0" i="0" dirty="0">
                <a:solidFill>
                  <a:srgbClr val="292929"/>
                </a:solidFill>
                <a:effectLst/>
                <a:latin typeface="+mj-lt"/>
              </a:rPr>
              <a:t> </a:t>
            </a:r>
            <a:r>
              <a:rPr lang="el-GR" b="0" i="0" dirty="0">
                <a:solidFill>
                  <a:srgbClr val="292929"/>
                </a:solidFill>
                <a:effectLst/>
                <a:latin typeface="+mj-lt"/>
              </a:rPr>
              <a:t>Ορισμένες από αυτές παρέχονται δωρεάν, όπως το </a:t>
            </a:r>
            <a:r>
              <a:rPr lang="el-GR" b="0" i="0" dirty="0" err="1">
                <a:solidFill>
                  <a:srgbClr val="292929"/>
                </a:solidFill>
                <a:effectLst/>
                <a:latin typeface="+mj-lt"/>
              </a:rPr>
              <a:t>Google</a:t>
            </a:r>
            <a:r>
              <a:rPr lang="el-GR" b="0" i="0" dirty="0">
                <a:solidFill>
                  <a:srgbClr val="292929"/>
                </a:solidFill>
                <a:effectLst/>
                <a:latin typeface="+mj-lt"/>
              </a:rPr>
              <a:t> </a:t>
            </a:r>
            <a:r>
              <a:rPr lang="el-GR" b="0" i="0" dirty="0" err="1">
                <a:solidFill>
                  <a:srgbClr val="292929"/>
                </a:solidFill>
                <a:effectLst/>
                <a:latin typeface="+mj-lt"/>
              </a:rPr>
              <a:t>Drive</a:t>
            </a:r>
            <a:r>
              <a:rPr lang="el-GR" b="0" i="0" dirty="0">
                <a:solidFill>
                  <a:srgbClr val="292929"/>
                </a:solidFill>
                <a:effectLst/>
                <a:latin typeface="+mj-lt"/>
              </a:rPr>
              <a:t> και άλλες έναντι αμοιβής. Υπηρεσίες όπως το </a:t>
            </a:r>
            <a:r>
              <a:rPr lang="el-GR" b="0" i="0" dirty="0" err="1">
                <a:solidFill>
                  <a:srgbClr val="292929"/>
                </a:solidFill>
                <a:effectLst/>
                <a:latin typeface="+mj-lt"/>
              </a:rPr>
              <a:t>Google</a:t>
            </a:r>
            <a:r>
              <a:rPr lang="el-GR" b="0" i="0" dirty="0">
                <a:solidFill>
                  <a:srgbClr val="292929"/>
                </a:solidFill>
                <a:effectLst/>
                <a:latin typeface="+mj-lt"/>
              </a:rPr>
              <a:t> </a:t>
            </a:r>
            <a:r>
              <a:rPr lang="el-GR" b="0" i="0" dirty="0" err="1">
                <a:solidFill>
                  <a:srgbClr val="292929"/>
                </a:solidFill>
                <a:effectLst/>
                <a:latin typeface="+mj-lt"/>
              </a:rPr>
              <a:t>Drive</a:t>
            </a:r>
            <a:r>
              <a:rPr lang="el-GR" b="0" i="0" dirty="0">
                <a:solidFill>
                  <a:srgbClr val="292929"/>
                </a:solidFill>
                <a:effectLst/>
                <a:latin typeface="+mj-lt"/>
              </a:rPr>
              <a:t> και το OneDrive μας επιτρέπουν να αποθηκεύουμε, να μοιραζόμαστε και να συνεργαζόμαστε σε έγγραφα, παρουσιάσεις και αρχεία πολυμέσων δωρεάν. Τι σημαίνει αυτό; Για παράδειγμα, εμείς και οι φίλοι μας έχουμε πάει σε ένα πάρτι. Όλοι έχουμε βγάλει φωτογραφίες με τα κινητά μας τηλέφωνα και τώρα θέλουμε να τις μοιραστούμε μεταξύ μας. Αντί να στέλνουμε πολλά αρχεία μεταξύ μας, μπορούμε να τα ανεβάσουμε σε έναν φάκελο που ονομάζεται "</a:t>
            </a:r>
            <a:r>
              <a:rPr lang="el-GR" b="0" i="0" dirty="0" err="1">
                <a:solidFill>
                  <a:srgbClr val="292929"/>
                </a:solidFill>
                <a:effectLst/>
                <a:latin typeface="+mj-lt"/>
              </a:rPr>
              <a:t>Party</a:t>
            </a:r>
            <a:r>
              <a:rPr lang="el-GR" b="0" i="0" dirty="0">
                <a:solidFill>
                  <a:srgbClr val="292929"/>
                </a:solidFill>
                <a:effectLst/>
                <a:latin typeface="+mj-lt"/>
              </a:rPr>
              <a:t>" στο </a:t>
            </a:r>
            <a:r>
              <a:rPr lang="el-GR" b="0" i="0" dirty="0" err="1">
                <a:solidFill>
                  <a:srgbClr val="292929"/>
                </a:solidFill>
                <a:effectLst/>
                <a:latin typeface="+mj-lt"/>
              </a:rPr>
              <a:t>Google</a:t>
            </a:r>
            <a:r>
              <a:rPr lang="el-GR" b="0" i="0" dirty="0">
                <a:solidFill>
                  <a:srgbClr val="292929"/>
                </a:solidFill>
                <a:effectLst/>
                <a:latin typeface="+mj-lt"/>
              </a:rPr>
              <a:t> </a:t>
            </a:r>
            <a:r>
              <a:rPr lang="el-GR" b="0" i="0" dirty="0" err="1">
                <a:solidFill>
                  <a:srgbClr val="292929"/>
                </a:solidFill>
                <a:effectLst/>
                <a:latin typeface="+mj-lt"/>
              </a:rPr>
              <a:t>Drive</a:t>
            </a:r>
            <a:r>
              <a:rPr lang="el-GR" b="0" i="0" dirty="0">
                <a:solidFill>
                  <a:srgbClr val="292929"/>
                </a:solidFill>
                <a:effectLst/>
                <a:latin typeface="+mj-lt"/>
              </a:rPr>
              <a:t> και όλοι έχουν πρόσβαση σε όλες τις φωτογραφίες από εκεί. Ένα άλλο παράδειγμα είναι μια ομαδική εργασία που μπορεί να έχουμε στο σχολείο. Αντί να γράψουμε το μέρος μας, να στείλουμε το έγγραφο στο επόμενο άτομο και αυτός / αυτή να κάνει το ίδιο με ένα τρίτο άτομο στην ομάδα, μπορούμε να ανεβάσουμε το έγγραφο στο </a:t>
            </a:r>
            <a:r>
              <a:rPr lang="el-GR" b="0" i="0" dirty="0" err="1">
                <a:solidFill>
                  <a:srgbClr val="292929"/>
                </a:solidFill>
                <a:effectLst/>
                <a:latin typeface="+mj-lt"/>
              </a:rPr>
              <a:t>Google</a:t>
            </a:r>
            <a:r>
              <a:rPr lang="el-GR" b="0" i="0" dirty="0">
                <a:solidFill>
                  <a:srgbClr val="292929"/>
                </a:solidFill>
                <a:effectLst/>
                <a:latin typeface="+mj-lt"/>
              </a:rPr>
              <a:t> </a:t>
            </a:r>
            <a:r>
              <a:rPr lang="el-GR" b="0" i="0" dirty="0" err="1">
                <a:solidFill>
                  <a:srgbClr val="292929"/>
                </a:solidFill>
                <a:effectLst/>
                <a:latin typeface="+mj-lt"/>
              </a:rPr>
              <a:t>Drive</a:t>
            </a:r>
            <a:r>
              <a:rPr lang="el-GR" b="0" i="0" dirty="0">
                <a:solidFill>
                  <a:srgbClr val="292929"/>
                </a:solidFill>
                <a:effectLst/>
                <a:latin typeface="+mj-lt"/>
              </a:rPr>
              <a:t>, να δώσουμε πρόσβαση σε όλα τα μέλη της ομάδας και όλοι μπορούν να εργαστούν στο ίδιο έγγραφο ταυτόχρονα. Με αυτές τις πληροφορίες, ολοκληρώνουμε το πρώτο μέρος αυτής της ενότητας</a:t>
            </a:r>
            <a:r>
              <a:rPr lang="en-US" dirty="0">
                <a:latin typeface="+mj-lt"/>
              </a:rPr>
              <a:t>. </a:t>
            </a: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20</a:t>
            </a:fld>
            <a:endParaRPr lang="en-US"/>
          </a:p>
        </p:txBody>
      </p:sp>
    </p:spTree>
    <p:extLst>
      <p:ext uri="{BB962C8B-B14F-4D97-AF65-F5344CB8AC3E}">
        <p14:creationId xmlns:p14="http://schemas.microsoft.com/office/powerpoint/2010/main" val="58885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Στο δεύτερο μέρος αυτής της ενότητας, θα συζητήσουμε πώς μπορούμε να ελέγξουμε τις πηγές πληροφοριών που αναζητούμε για να δούμε αν μπορούμε να βασιστούμε και να τις εμπιστευτούμε</a:t>
            </a:r>
            <a:r>
              <a:rPr lang="en-US" dirty="0">
                <a:sym typeface="Wingdings" panose="05000000000000000000" pitchFamily="2" charset="2"/>
              </a:rPr>
              <a:t>. </a:t>
            </a:r>
          </a:p>
          <a:p>
            <a:pPr marL="0" indent="0">
              <a:buFont typeface="Wingdings" panose="05000000000000000000" pitchFamily="2" charset="2"/>
              <a:buNone/>
            </a:pP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55A3A144-43F7-49B0-898B-83D2D11A64AB}" type="slidenum">
              <a:rPr lang="en-US" smtClean="0"/>
              <a:t>21</a:t>
            </a:fld>
            <a:endParaRPr lang="en-US"/>
          </a:p>
        </p:txBody>
      </p:sp>
    </p:spTree>
    <p:extLst>
      <p:ext uri="{BB962C8B-B14F-4D97-AF65-F5344CB8AC3E}">
        <p14:creationId xmlns:p14="http://schemas.microsoft.com/office/powerpoint/2010/main" val="2346587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lgn="l">
              <a:buFont typeface="Wingdings" panose="05000000000000000000" pitchFamily="2" charset="2"/>
              <a:buChar char="J"/>
            </a:pPr>
            <a:r>
              <a:rPr lang="el-GR" b="0" i="0" dirty="0">
                <a:solidFill>
                  <a:srgbClr val="1C334A"/>
                </a:solidFill>
                <a:effectLst/>
                <a:latin typeface="+mj-lt"/>
                <a:sym typeface="Wingdings" panose="05000000000000000000" pitchFamily="2" charset="2"/>
              </a:rPr>
              <a:t>Αρχικά, πρέπει να διευκρινίσουμε δύο βασικούς όρους: οργανικά αποτελέσματα και διαφημίσεις που εμφανίζονται στην οθόνη για οτιδήποτε αναζητάμε. Τα οργανικά αποτελέσματα είναι αυτά που η μηχανή αναζήτησης καθορίζει ως σχετικά, με βάση τις λέξεις-κλειδιά και τις στρατηγικές αναζήτησης, που συζητήσαμε στο προηγούμενο μέρος. Οι διαφημίσεις εμφανίζονται συνήθως πρώτες, πάνω από τα αποτελέσματα αναζήτησης, με μια μικρή ετικέτα "Διαφήμιση" ή "Χορηγούμενη", ώστε να μπορούμε να τις διαχωρίσουμε από τα οργανικά αποτελέσματα αναζήτησης. Μπορούν επίσης να εμφανίζονται κάτω από τα αποτελέσματα αναζήτησης, προς το κάτω μέρος της σελίδας ή στα δεξιά της οθόνης κατά την αναζήτηση σε υπολογιστή. Οι διαφημίσεις εμφανίζονται επίσης στα μέσα κοινωνικής δικτύωσης και στο </a:t>
            </a:r>
            <a:r>
              <a:rPr lang="el-GR" b="0" i="0" dirty="0" err="1">
                <a:solidFill>
                  <a:srgbClr val="1C334A"/>
                </a:solidFill>
                <a:effectLst/>
                <a:latin typeface="+mj-lt"/>
                <a:sym typeface="Wingdings" panose="05000000000000000000" pitchFamily="2" charset="2"/>
              </a:rPr>
              <a:t>YouTube</a:t>
            </a:r>
            <a:r>
              <a:rPr lang="el-GR" b="0" i="0" dirty="0">
                <a:solidFill>
                  <a:srgbClr val="1C334A"/>
                </a:solidFill>
                <a:effectLst/>
                <a:latin typeface="+mj-lt"/>
                <a:sym typeface="Wingdings" panose="05000000000000000000" pitchFamily="2" charset="2"/>
              </a:rPr>
              <a:t>. Ακριβώς όπως χρησιμοποιούμε μια λέξη-κλειδί για να αναζητήσουμε κάτι, οι εταιρείες πληρώνουν τη μηχανή αναζήτησης για να συνδέσουν λέξεις-κλειδιά με το εμπορικό σήμα τους. Ας δούμε μερικά παραδείγματα</a:t>
            </a:r>
            <a:r>
              <a:rPr lang="el-GR" b="0" i="0" dirty="0">
                <a:solidFill>
                  <a:srgbClr val="1C334A"/>
                </a:solidFill>
                <a:effectLst/>
                <a:highlight>
                  <a:srgbClr val="FFFFFF"/>
                </a:highlight>
                <a:latin typeface="+mj-lt"/>
              </a:rPr>
              <a:t>.</a:t>
            </a:r>
            <a:endParaRPr lang="en-US" b="0" i="0" dirty="0">
              <a:solidFill>
                <a:srgbClr val="1C334A"/>
              </a:solidFill>
              <a:effectLst/>
              <a:highlight>
                <a:srgbClr val="FFFFFF"/>
              </a:highlight>
              <a:latin typeface="+mj-lt"/>
            </a:endParaRPr>
          </a:p>
          <a:p>
            <a:pPr marL="171450" indent="-171450" algn="l">
              <a:buFont typeface="Wingdings" panose="05000000000000000000" pitchFamily="2" charset="2"/>
              <a:buChar char="2"/>
            </a:pPr>
            <a:r>
              <a:rPr lang="el-GR" b="0" i="0" dirty="0">
                <a:solidFill>
                  <a:srgbClr val="1C334A"/>
                </a:solidFill>
                <a:effectLst/>
                <a:latin typeface="+mj-lt"/>
                <a:sym typeface="Wingdings" panose="05000000000000000000" pitchFamily="2" charset="2"/>
              </a:rPr>
              <a:t>Αναζητήστε </a:t>
            </a:r>
            <a:r>
              <a:rPr lang="el-GR" b="0" i="1" dirty="0">
                <a:solidFill>
                  <a:srgbClr val="1C334A"/>
                </a:solidFill>
                <a:effectLst/>
                <a:latin typeface="+mj-lt"/>
                <a:sym typeface="Wingdings" panose="05000000000000000000" pitchFamily="2" charset="2"/>
              </a:rPr>
              <a:t>τροφή για γάτες</a:t>
            </a:r>
            <a:r>
              <a:rPr lang="el-GR" b="0" i="0" dirty="0">
                <a:solidFill>
                  <a:srgbClr val="1C334A"/>
                </a:solidFill>
                <a:effectLst/>
                <a:latin typeface="+mj-lt"/>
                <a:sym typeface="Wingdings" panose="05000000000000000000" pitchFamily="2" charset="2"/>
              </a:rPr>
              <a:t>. Θα λάβετε πρώτα χορηγούμενο περιεχόμενο και μετά οργανικά αποτελέσματα. Στη συνέχεια, αναζητήστε "αναψυκτικά". Θα λάβετε αποτελέσματα για </a:t>
            </a:r>
            <a:r>
              <a:rPr lang="el-GR" b="0" i="0" dirty="0" err="1">
                <a:solidFill>
                  <a:srgbClr val="1C334A"/>
                </a:solidFill>
                <a:effectLst/>
                <a:latin typeface="+mj-lt"/>
                <a:sym typeface="Wingdings" panose="05000000000000000000" pitchFamily="2" charset="2"/>
              </a:rPr>
              <a:t>cola</a:t>
            </a:r>
            <a:r>
              <a:rPr lang="el-GR" b="0" i="0" dirty="0">
                <a:solidFill>
                  <a:srgbClr val="1C334A"/>
                </a:solidFill>
                <a:effectLst/>
                <a:latin typeface="+mj-lt"/>
                <a:sym typeface="Wingdings" panose="05000000000000000000" pitchFamily="2" charset="2"/>
              </a:rPr>
              <a:t> </a:t>
            </a:r>
            <a:r>
              <a:rPr lang="el-GR" b="0" i="0" dirty="0" err="1">
                <a:solidFill>
                  <a:srgbClr val="1C334A"/>
                </a:solidFill>
                <a:effectLst/>
                <a:latin typeface="+mj-lt"/>
                <a:sym typeface="Wingdings" panose="05000000000000000000" pitchFamily="2" charset="2"/>
              </a:rPr>
              <a:t>cola</a:t>
            </a:r>
            <a:r>
              <a:rPr lang="el-GR" b="0" i="0" dirty="0">
                <a:solidFill>
                  <a:srgbClr val="1C334A"/>
                </a:solidFill>
                <a:effectLst/>
                <a:latin typeface="+mj-lt"/>
                <a:sym typeface="Wingdings" panose="05000000000000000000" pitchFamily="2" charset="2"/>
              </a:rPr>
              <a:t>, </a:t>
            </a:r>
            <a:r>
              <a:rPr lang="el-GR" b="0" i="0" dirty="0" err="1">
                <a:solidFill>
                  <a:srgbClr val="1C334A"/>
                </a:solidFill>
                <a:effectLst/>
                <a:latin typeface="+mj-lt"/>
                <a:sym typeface="Wingdings" panose="05000000000000000000" pitchFamily="2" charset="2"/>
              </a:rPr>
              <a:t>pepsi</a:t>
            </a:r>
            <a:r>
              <a:rPr lang="el-GR" b="0" i="0" dirty="0">
                <a:solidFill>
                  <a:srgbClr val="1C334A"/>
                </a:solidFill>
                <a:effectLst/>
                <a:latin typeface="+mj-lt"/>
                <a:sym typeface="Wingdings" panose="05000000000000000000" pitchFamily="2" charset="2"/>
              </a:rPr>
              <a:t> </a:t>
            </a:r>
            <a:r>
              <a:rPr lang="el-GR" b="0" i="0" dirty="0" err="1">
                <a:solidFill>
                  <a:srgbClr val="1C334A"/>
                </a:solidFill>
                <a:effectLst/>
                <a:latin typeface="+mj-lt"/>
                <a:sym typeface="Wingdings" panose="05000000000000000000" pitchFamily="2" charset="2"/>
              </a:rPr>
              <a:t>cola</a:t>
            </a:r>
            <a:r>
              <a:rPr lang="el-GR" b="0" i="0" dirty="0">
                <a:solidFill>
                  <a:srgbClr val="1C334A"/>
                </a:solidFill>
                <a:effectLst/>
                <a:latin typeface="+mj-lt"/>
                <a:sym typeface="Wingdings" panose="05000000000000000000" pitchFamily="2" charset="2"/>
              </a:rPr>
              <a:t>, </a:t>
            </a:r>
            <a:r>
              <a:rPr lang="el-GR" b="0" i="0" dirty="0" err="1">
                <a:solidFill>
                  <a:srgbClr val="1C334A"/>
                </a:solidFill>
                <a:effectLst/>
                <a:latin typeface="+mj-lt"/>
                <a:sym typeface="Wingdings" panose="05000000000000000000" pitchFamily="2" charset="2"/>
              </a:rPr>
              <a:t>fanta</a:t>
            </a:r>
            <a:r>
              <a:rPr lang="el-GR" b="0" i="0" dirty="0">
                <a:solidFill>
                  <a:srgbClr val="1C334A"/>
                </a:solidFill>
                <a:effectLst/>
                <a:latin typeface="+mj-lt"/>
                <a:sym typeface="Wingdings" panose="05000000000000000000" pitchFamily="2" charset="2"/>
              </a:rPr>
              <a:t>, κλπ. Εξηγήστε στους </a:t>
            </a:r>
            <a:r>
              <a:rPr lang="el-GR" b="0" i="0" dirty="0" err="1">
                <a:solidFill>
                  <a:srgbClr val="1C334A"/>
                </a:solidFill>
                <a:effectLst/>
                <a:latin typeface="+mj-lt"/>
                <a:sym typeface="Wingdings" panose="05000000000000000000" pitchFamily="2" charset="2"/>
              </a:rPr>
              <a:t>σπουδστές</a:t>
            </a:r>
            <a:r>
              <a:rPr lang="el-GR" b="0" i="0" dirty="0">
                <a:solidFill>
                  <a:srgbClr val="1C334A"/>
                </a:solidFill>
                <a:effectLst/>
                <a:latin typeface="+mj-lt"/>
                <a:sym typeface="Wingdings" panose="05000000000000000000" pitchFamily="2" charset="2"/>
              </a:rPr>
              <a:t> ότι αυτό συμβαίνει επειδή αυτές οι εταιρείες έχουν πληρώσει για να συνδέσουν τη λέξη-κλειδί "αναψυκτικό" με το εμπορικό σήμα τους</a:t>
            </a:r>
            <a:r>
              <a:rPr lang="en-US" b="0" i="0" dirty="0">
                <a:solidFill>
                  <a:srgbClr val="1C334A"/>
                </a:solidFill>
                <a:effectLst/>
                <a:highlight>
                  <a:srgbClr val="FFFFFF"/>
                </a:highlight>
                <a:latin typeface="+mj-lt"/>
                <a:sym typeface="Wingdings" panose="05000000000000000000" pitchFamily="2" charset="2"/>
              </a:rPr>
              <a:t>. </a:t>
            </a:r>
          </a:p>
          <a:p>
            <a:pPr marL="171450" indent="-171450" algn="l">
              <a:buFont typeface="Wingdings" panose="05000000000000000000" pitchFamily="2" charset="2"/>
              <a:buChar char="J"/>
            </a:pPr>
            <a:r>
              <a:rPr lang="el-GR" b="0" i="0" dirty="0">
                <a:solidFill>
                  <a:srgbClr val="1C334A"/>
                </a:solidFill>
                <a:effectLst/>
                <a:latin typeface="+mj-lt"/>
              </a:rPr>
              <a:t>Παρότι ορισμένες διαφημίσεις μπορεί να είναι χρήσιμες, αξίζει να σημειωθεί ότι υπάρχουν ψεύτικες διαφημίσεις στο διαδίκτυο. Ως προληπτικό μέτρο ασφαλείας, είναι καλύτερο να επιλέξετε την οργανική καταχώριση αντί για μια διαφήμιση, όταν η αναζήτησή μας εμφανίζει και τις δύο επιλογές για την ίδια εταιρεία. Για παράδειγμα, αν αναζητήσουμε τον όρο "</a:t>
            </a:r>
            <a:r>
              <a:rPr lang="el-GR" b="0" i="0" dirty="0" err="1">
                <a:solidFill>
                  <a:srgbClr val="1C334A"/>
                </a:solidFill>
                <a:effectLst/>
                <a:latin typeface="+mj-lt"/>
              </a:rPr>
              <a:t>trivago</a:t>
            </a:r>
            <a:r>
              <a:rPr lang="el-GR" b="0" i="0" dirty="0">
                <a:solidFill>
                  <a:srgbClr val="1C334A"/>
                </a:solidFill>
                <a:effectLst/>
                <a:latin typeface="+mj-lt"/>
              </a:rPr>
              <a:t>", ο χορηγούμενος </a:t>
            </a:r>
            <a:r>
              <a:rPr lang="el-GR" b="0" i="0" dirty="0" err="1">
                <a:solidFill>
                  <a:srgbClr val="1C334A"/>
                </a:solidFill>
                <a:effectLst/>
                <a:latin typeface="+mj-lt"/>
              </a:rPr>
              <a:t>ιστότοπος</a:t>
            </a:r>
            <a:r>
              <a:rPr lang="el-GR" b="0" i="0" dirty="0">
                <a:solidFill>
                  <a:srgbClr val="1C334A"/>
                </a:solidFill>
                <a:effectLst/>
                <a:latin typeface="+mj-lt"/>
              </a:rPr>
              <a:t> εμφανίζεται πρώτος και ο εταιρικός </a:t>
            </a:r>
            <a:r>
              <a:rPr lang="el-GR" b="0" i="0" dirty="0" err="1">
                <a:solidFill>
                  <a:srgbClr val="1C334A"/>
                </a:solidFill>
                <a:effectLst/>
                <a:latin typeface="+mj-lt"/>
              </a:rPr>
              <a:t>ιστότοπος</a:t>
            </a:r>
            <a:r>
              <a:rPr lang="el-GR" b="0" i="0" dirty="0">
                <a:solidFill>
                  <a:srgbClr val="1C334A"/>
                </a:solidFill>
                <a:effectLst/>
                <a:latin typeface="+mj-lt"/>
              </a:rPr>
              <a:t> έρχεται δεύτερος. Είναι καλύτερα να επισκεφθείτε το δεύτερο</a:t>
            </a:r>
            <a:r>
              <a:rPr lang="en-US" b="0" i="0" dirty="0">
                <a:solidFill>
                  <a:srgbClr val="1C334A"/>
                </a:solidFill>
                <a:effectLst/>
                <a:highlight>
                  <a:srgbClr val="FFFFFF"/>
                </a:highlight>
                <a:latin typeface="+mj-lt"/>
              </a:rPr>
              <a:t>. </a:t>
            </a:r>
          </a:p>
          <a:p>
            <a:pPr marL="0" indent="0" algn="l">
              <a:buFont typeface="Wingdings" panose="05000000000000000000" pitchFamily="2" charset="2"/>
              <a:buNone/>
            </a:pPr>
            <a:endParaRPr lang="en-US" b="0" i="0" dirty="0">
              <a:solidFill>
                <a:srgbClr val="1C334A"/>
              </a:solidFill>
              <a:effectLst/>
              <a:highlight>
                <a:srgbClr val="FFFFFF"/>
              </a:highlight>
              <a:latin typeface="+mj-lt"/>
            </a:endParaRPr>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22</a:t>
            </a:fld>
            <a:endParaRPr lang="en-US"/>
          </a:p>
        </p:txBody>
      </p:sp>
    </p:spTree>
    <p:extLst>
      <p:ext uri="{BB962C8B-B14F-4D97-AF65-F5344CB8AC3E}">
        <p14:creationId xmlns:p14="http://schemas.microsoft.com/office/powerpoint/2010/main" val="3113074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Μας </a:t>
            </a:r>
            <a:r>
              <a:rPr lang="el-GR" dirty="0" err="1"/>
              <a:t>σερβίρονται</a:t>
            </a:r>
            <a:r>
              <a:rPr lang="el-GR" dirty="0"/>
              <a:t> πολλές διαφορετικές πληροφορίες </a:t>
            </a:r>
            <a:r>
              <a:rPr lang="el-GR" dirty="0" err="1"/>
              <a:t>online</a:t>
            </a:r>
            <a:r>
              <a:rPr lang="el-GR" dirty="0"/>
              <a:t> καθημερινά. Από τα πρακτορεία ειδήσεων μέχρι τα </a:t>
            </a:r>
            <a:r>
              <a:rPr lang="el-GR" dirty="0" err="1"/>
              <a:t>blogs</a:t>
            </a:r>
            <a:r>
              <a:rPr lang="el-GR" dirty="0"/>
              <a:t> και τα </a:t>
            </a:r>
            <a:r>
              <a:rPr lang="el-GR" dirty="0" err="1"/>
              <a:t>social</a:t>
            </a:r>
            <a:r>
              <a:rPr lang="el-GR" dirty="0"/>
              <a:t> </a:t>
            </a:r>
            <a:r>
              <a:rPr lang="el-GR" dirty="0" err="1"/>
              <a:t>media</a:t>
            </a:r>
            <a:r>
              <a:rPr lang="el-GR" dirty="0"/>
              <a:t>, πρέπει να εξετάσουμε κριτικά το είδος των πληροφοριών που λαμβάνουμε, ειδικά τις ειδήσεις, για να είμαστε σίγουροι ότι έχουμε την πραγματική εικόνα οποιασδήποτε κατάστασης. Υπάρχουν 4 κριτήρια που μπορούμε να χρησιμοποιήσουμε: </a:t>
            </a:r>
            <a:r>
              <a:rPr lang="el-GR" b="1" dirty="0"/>
              <a:t>Αξιοπιστία</a:t>
            </a:r>
            <a:r>
              <a:rPr lang="en-US" dirty="0"/>
              <a:t>: </a:t>
            </a:r>
            <a:r>
              <a:rPr lang="el-GR" dirty="0"/>
              <a:t>Μια αξιόπιστη πηγή παρέχει πάντα το όνομα του συγγραφέα ή ακόμη και τα διαπιστευτήρια του. Ορισμένοι εκδότες είναι πιο αξιόπιστοι από άλλους. Για παράδειγμα, μια κυβερνητική υπηρεσία, ένας ακαδημαϊκός εκδότης ή διεθνείς οργανισμοί είναι συνήθως πιο αξιόπιστοι. Αξιόπιστες πηγές αναφέρονται επίσης σε άλλες αξιόπιστες πηγές. Ένα δεύτερο κριτήριο είναι η </a:t>
            </a:r>
            <a:r>
              <a:rPr lang="el-GR" b="1" dirty="0"/>
              <a:t>συνάφεια</a:t>
            </a:r>
            <a:r>
              <a:rPr lang="en-US" dirty="0"/>
              <a:t>: </a:t>
            </a:r>
            <a:r>
              <a:rPr lang="el-GR" dirty="0"/>
              <a:t>Αυτό έχει να κάνει με το πεδίο εφαρμογής και τον σκοπό της πληροφόρησης. Καλύπτει η πηγή ένα θέμα κατάλληλα και περιεκτικά; Γιατί η πηγή παρείχε αυτές τις πληροφορίες; Για να μας ενημερώσει, να μας πείσει, να πουλήσει κάτι; Το τρίτο κριτήριο είναι η </a:t>
            </a:r>
            <a:r>
              <a:rPr lang="el-GR" b="1" dirty="0"/>
              <a:t>μεροληψία</a:t>
            </a:r>
            <a:r>
              <a:rPr lang="en-US" dirty="0"/>
              <a:t>: </a:t>
            </a:r>
            <a:r>
              <a:rPr lang="el-GR" dirty="0"/>
              <a:t>Η πηγή παρουσιάζει τις πληροφορίες αντικειμενικά ή παίρνει θέση; Οι ειδήσεις σχετικά με την πολιτική και τα οικονομικά είναι γεμάτες μεροληψία. Η πηγή παρουσιάζει πολλαπλές οπτικές του ζητήματος; Και, η γλώσσα που χρησιμοποιείται για τις ειδήσεις είναι απλή ή γεμάτη συναισθηματικές λέξεις; (τραγωδία, σοκ, τέρας, τεράστιο, </a:t>
            </a:r>
            <a:r>
              <a:rPr lang="el-GR" dirty="0" err="1"/>
              <a:t>κλπ</a:t>
            </a:r>
            <a:r>
              <a:rPr lang="en-US" dirty="0"/>
              <a:t>). </a:t>
            </a:r>
            <a:r>
              <a:rPr lang="el-GR" dirty="0"/>
              <a:t>Τέλος, πρέπει να ελέγξουμε την </a:t>
            </a:r>
            <a:r>
              <a:rPr lang="el-GR" b="1" dirty="0"/>
              <a:t>ακρίβεια</a:t>
            </a:r>
            <a:r>
              <a:rPr lang="en-US" dirty="0"/>
              <a:t>: </a:t>
            </a:r>
            <a:r>
              <a:rPr lang="el-GR" dirty="0"/>
              <a:t>παρέχει η πηγή δεδομένα και στοιχεία για την υποστήριξη των πληροφοριών; Είναι το κείμενο καλογραμμένο ή γεμάτο γραμματικά λάθη; Φυσικά, χρειάζεται χρόνος και εξάσκηση, για να είμαστε σε θέση να αξιολογούμε με ακρίβεια τις πληροφορίες που έρχονται στο δρόμο μας, αλλά είναι πολύ σημαντικό να το κάνουμε, αν θέλουμε να είμαστε ενημερωμένοι πολίτες και να λαμβάνουμε τις δικές μας αποφάσεις.</a:t>
            </a:r>
            <a:endParaRPr lang="en-US" dirty="0"/>
          </a:p>
          <a:p>
            <a:pPr marL="0" indent="0">
              <a:buFont typeface="Wingdings" panose="05000000000000000000" pitchFamily="2" charset="2"/>
              <a:buNone/>
            </a:pPr>
            <a:endParaRPr lang="en-US" dirty="0"/>
          </a:p>
          <a:p>
            <a:pPr marL="0" indent="0">
              <a:buFont typeface="Wingdings" panose="05000000000000000000" pitchFamily="2" charset="2"/>
              <a:buNone/>
            </a:pPr>
            <a:r>
              <a:rPr lang="en-US" dirty="0"/>
              <a:t> </a:t>
            </a:r>
          </a:p>
        </p:txBody>
      </p:sp>
      <p:sp>
        <p:nvSpPr>
          <p:cNvPr id="4" name="Slide Number Placeholder 3"/>
          <p:cNvSpPr>
            <a:spLocks noGrp="1"/>
          </p:cNvSpPr>
          <p:nvPr>
            <p:ph type="sldNum" sz="quarter" idx="5"/>
          </p:nvPr>
        </p:nvSpPr>
        <p:spPr/>
        <p:txBody>
          <a:bodyPr/>
          <a:lstStyle/>
          <a:p>
            <a:fld id="{55A3A144-43F7-49B0-898B-83D2D11A64AB}" type="slidenum">
              <a:rPr lang="en-US" smtClean="0"/>
              <a:t>23</a:t>
            </a:fld>
            <a:endParaRPr lang="en-US"/>
          </a:p>
        </p:txBody>
      </p:sp>
    </p:spTree>
    <p:extLst>
      <p:ext uri="{BB962C8B-B14F-4D97-AF65-F5344CB8AC3E}">
        <p14:creationId xmlns:p14="http://schemas.microsoft.com/office/powerpoint/2010/main" val="1384400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Ακολουθούν μερικές απλές τεχνικές που μπορούμε να χρησιμοποιήσουμε για να αξιολογήσουμε μια πηγή πληροφοριών, καθώς και την ίδια την πληροφορία: </a:t>
            </a:r>
            <a:r>
              <a:rPr lang="el-GR" b="1" dirty="0"/>
              <a:t>ημερομηνία δημοσίευσης</a:t>
            </a:r>
            <a:r>
              <a:rPr lang="en-US" dirty="0"/>
              <a:t>: </a:t>
            </a:r>
            <a:r>
              <a:rPr lang="el-GR" dirty="0"/>
              <a:t>Ό,τι συνδέεται στο διαδίκτυο, παραμένει </a:t>
            </a:r>
            <a:r>
              <a:rPr lang="el-GR" dirty="0" err="1"/>
              <a:t>online</a:t>
            </a:r>
            <a:r>
              <a:rPr lang="el-GR" dirty="0"/>
              <a:t> για πάντα. Αυτό δεν σημαίνει ότι οι πληροφορίες που βρέθηκαν είναι ενημερωμένες ή ότι ο εκδότης εξακολουθεί να είναι ενεργός. Για παράδειγμα, εάν κάνουμε αναζήτηση για να κλείσουμε ένα ξενοδοχείο για ένα Σαββατοκύριακο και καταλήξουμε σε κάποια αποτελέσματα, πρέπει να ελέγξουμε εάν το ξενοδοχείο είναι ακόμα ανοιχτό ή είναι παλιές πληροφορίες, ότι οι τιμές που παρουσιάζονται είναι οι φετινές τιμές </a:t>
            </a:r>
            <a:r>
              <a:rPr lang="el-GR" dirty="0" err="1"/>
              <a:t>κ.λπ</a:t>
            </a:r>
            <a:r>
              <a:rPr lang="en-US" dirty="0"/>
              <a:t>. </a:t>
            </a:r>
            <a:r>
              <a:rPr lang="el-GR" b="1" dirty="0"/>
              <a:t>Παραπομπές</a:t>
            </a:r>
            <a:r>
              <a:rPr lang="en-US" dirty="0"/>
              <a:t>: </a:t>
            </a:r>
            <a:r>
              <a:rPr lang="el-GR" dirty="0"/>
              <a:t>Οι αξιόπιστες πληροφορίες χρησιμοποιούν αναφορές σε αξιόπιστες πηγές. Για παράδειγμα, και αυτό είναι πολύ συνηθισμένο σήμερα στις πολιτικές ειδήσεις, γράφεται "ανώνυμες πηγές αποκαλύπτουν ότι..." Αυτό δεν αποτελεί αξιόπιστη αναφορά. Δεν μπορεί να ελεγχθεί. Ο δημοσιογράφος μπορεί να χρησιμοποιήσει αυτό το τέχνασμα για να γράψει τη γνώμη του ή να δημιουργήσει ένα σκάνδαλο. Η τελευταία και πιο χρήσιμη τεχνική είναι ο έλεγχος των πληροφοριών από διαφορετικές πηγές ή, με άλλα λόγια, η </a:t>
            </a:r>
            <a:r>
              <a:rPr lang="el-GR" b="1" dirty="0"/>
              <a:t>διασταύρωση των πληροφοριών</a:t>
            </a:r>
            <a:r>
              <a:rPr lang="el-GR" dirty="0"/>
              <a:t>. Αυτό που είναι κοινό σε διαφορετικές πηγές είναι συνήθως οι πραγματικές ειδήσεις. Τα υπόλοιπα, είναι απόψεις, προκαταλήψεις και συναισθηματική γλώσσα.</a:t>
            </a: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dirty="0"/>
              <a:t>Βρείτε μια πρόσφατη είδηση σε δύο ή τρεις διαφορετικούς ιστότοπους ή/και μέσα κοινωνικής δικτύωσης και εξετάστε την μαζί με τους </a:t>
            </a:r>
            <a:r>
              <a:rPr lang="el-GR" dirty="0" err="1"/>
              <a:t>σπουδστές</a:t>
            </a:r>
            <a:r>
              <a:rPr lang="el-GR" dirty="0"/>
              <a:t> ως πρακτική εξάσκηση. Εντοπίστε τη διαφορά στην εστίαση, την μεροληψία, την αξιοπιστία, την ακρίβεια κ.λπ. (αυτό αποτελεί εξάσκηση για τις διαφάνειες 23 και 24).</a:t>
            </a: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24</a:t>
            </a:fld>
            <a:endParaRPr lang="en-US"/>
          </a:p>
        </p:txBody>
      </p:sp>
    </p:spTree>
    <p:extLst>
      <p:ext uri="{BB962C8B-B14F-4D97-AF65-F5344CB8AC3E}">
        <p14:creationId xmlns:p14="http://schemas.microsoft.com/office/powerpoint/2010/main" val="378591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Πριν ολοκληρώσουμε αυτό το μέρος, σας δούμε μερικές σημαντικές πρόσθετες συμβουλές: Εάν οι πληροφορίες είναι πολύ καλές για να είναι αληθινές, τότε δεν είναι. Σούπερ εκπτώσεις, προϊόντα που δίνονται δωρεάν κ.λπ. Στη φωτογραφία, μπορούμε να δούμε μια παραπλανητική διαφήμιση, που χρησιμοποιεί το όνομα και το λογότυπο της </a:t>
            </a:r>
            <a:r>
              <a:rPr lang="el-GR" dirty="0" err="1">
                <a:sym typeface="Wingdings" panose="05000000000000000000" pitchFamily="2" charset="2"/>
              </a:rPr>
              <a:t>Skroutz</a:t>
            </a:r>
            <a:r>
              <a:rPr lang="el-GR" dirty="0">
                <a:sym typeface="Wingdings" panose="05000000000000000000" pitchFamily="2" charset="2"/>
              </a:rPr>
              <a:t> (η γνωστή υπηρεσία ηλεκτρονικού εμπορίου). Λέει ότι η </a:t>
            </a:r>
            <a:r>
              <a:rPr lang="el-GR" dirty="0" err="1">
                <a:sym typeface="Wingdings" panose="05000000000000000000" pitchFamily="2" charset="2"/>
              </a:rPr>
              <a:t>Skroutz</a:t>
            </a:r>
            <a:r>
              <a:rPr lang="el-GR" dirty="0">
                <a:sym typeface="Wingdings" panose="05000000000000000000" pitchFamily="2" charset="2"/>
              </a:rPr>
              <a:t> πουλάει χαμένα πακέτα για € 2 για να ελευθερώσει χώρο στην αποθήκη της. Λέει επίσης ότι σύμφωνα με τους κανονισμούς, η </a:t>
            </a:r>
            <a:r>
              <a:rPr lang="el-GR" dirty="0" err="1">
                <a:sym typeface="Wingdings" panose="05000000000000000000" pitchFamily="2" charset="2"/>
              </a:rPr>
              <a:t>Skroutz</a:t>
            </a:r>
            <a:r>
              <a:rPr lang="el-GR" dirty="0">
                <a:sym typeface="Wingdings" panose="05000000000000000000" pitchFamily="2" charset="2"/>
              </a:rPr>
              <a:t> μπορεί να πετάξει αυτά τα πακέτα, αλλά </a:t>
            </a:r>
            <a:r>
              <a:rPr lang="el-GR" dirty="0" err="1">
                <a:sym typeface="Wingdings" panose="05000000000000000000" pitchFamily="2" charset="2"/>
              </a:rPr>
              <a:t>αντ</a:t>
            </a:r>
            <a:r>
              <a:rPr lang="el-GR" dirty="0">
                <a:sym typeface="Wingdings" panose="05000000000000000000" pitchFamily="2" charset="2"/>
              </a:rPr>
              <a:t> 'αυτού αποφάσισε να δώσει τα αντικείμενα που περιλαμβάνονται σε αυτά μόνο για € 2</a:t>
            </a:r>
            <a:r>
              <a:rPr lang="en-US" dirty="0"/>
              <a:t>. </a:t>
            </a:r>
            <a:r>
              <a:rPr lang="el-GR" dirty="0"/>
              <a:t>Πρόκειται για ψευδείς και ύπουλες πληροφορίες</a:t>
            </a:r>
            <a:r>
              <a:rPr lang="en-US" dirty="0"/>
              <a:t>. </a:t>
            </a:r>
            <a:r>
              <a:rPr lang="el-GR" dirty="0"/>
              <a:t>Θυμηθείτε ότι τα μέσα κοινωνικής δικτύωσης πρέπει να χρησιμοποιούνται για διασκέδαση, όχι για ανάκτηση σημαντικών πληροφοριών. Αν ψάχνουμε για ιατρικές συμβουλές ή πολιτική ανάλυση, δεν πρέπει ποτέ να εμπιστευόμαστε τα μέσα κοινωνικής δικτύωσης ως πηγή</a:t>
            </a:r>
            <a:r>
              <a:rPr lang="en-US" dirty="0"/>
              <a:t>. </a:t>
            </a:r>
            <a:r>
              <a:rPr lang="el-GR" dirty="0"/>
              <a:t>Δεν πρέπει να διαδίδουμε ψευδείς ειδήσεις στις λίστες επαφών μας. Δεν πρέπει να στείλουμε την προσευχή που ήρθε στον τοίχο μας στο Facebook και λέει ότι αν τη μοιραστούμε με 10 φίλους θα έχουμε ευλογία. Δεν θα είμαστε πιο ευλογημένοι από ό,τι είμαστε ήδη. Μην προωθείτε </a:t>
            </a:r>
            <a:r>
              <a:rPr lang="en-US" dirty="0"/>
              <a:t>email </a:t>
            </a:r>
            <a:r>
              <a:rPr lang="el-GR" dirty="0"/>
              <a:t>με εκφοβιστικές ειδήσεις, όπως ότι τα σούπερ </a:t>
            </a:r>
            <a:r>
              <a:rPr lang="el-GR" dirty="0" err="1"/>
              <a:t>μάρκετ</a:t>
            </a:r>
            <a:r>
              <a:rPr lang="el-GR" dirty="0"/>
              <a:t> </a:t>
            </a:r>
            <a:r>
              <a:rPr lang="el-GR" dirty="0" err="1"/>
              <a:t>είχουν</a:t>
            </a:r>
            <a:r>
              <a:rPr lang="el-GR" dirty="0"/>
              <a:t> προμήθειες τροφίμων για 10 ημέρες μόνο λόγω πολέμου</a:t>
            </a:r>
            <a:r>
              <a:rPr lang="en-US" dirty="0"/>
              <a:t>. </a:t>
            </a:r>
            <a:r>
              <a:rPr lang="el-GR" dirty="0"/>
              <a:t>Θυμηθείτε, πρέπει πρώτα να ελέγξουμε εάν οι πληροφορίες είναι έγκυρες. Οι ψευδείς ειδήσεις εξαπλώνονται σε όλο τον κόσμο επειδή οι άνθρωποι δεν αξιολογούν τις πηγές και τις πληροφορίες που λαμβάνουν. Τέλος, και αυτό είναι επίσης πολύ συνηθισμένο σήμερα, πρέπει να είμαστε προσεκτικοί με την προπαγάνδα και την παραπληροφόρηση που έχει σχεδιαστεί είτε για να χειραγωγήσει είτε για να εξαπατήσει τους ανθρώπους. Ένα καλό παράδειγμα είναι η παραπληροφόρηση σχετικά με τον εμβολιασμό που τρέχει κυρίως στα μέσα κοινωνικής δικτύωσης. Τόσοι πολλοί άνθρωποι έχουν εξαπατηθεί από ψέματα που παρουσιάζονται ως πληροφορίες και θέτουν την υγεία τους σε κίνδυνο</a:t>
            </a:r>
            <a:r>
              <a:rPr lang="en-US" dirty="0"/>
              <a:t>. </a:t>
            </a:r>
            <a:r>
              <a:rPr lang="el-GR" dirty="0"/>
              <a:t>Έχουμε πλέον ολοκληρώσει την Ενότητα 1. Έχετε απορίες; Υπάρχει κάτι που έχουμε συζητήσει μέχρι τώρα που θέλετε να σχολιάσετε; Βρήκατε την ενότητα χρήσιμη;</a:t>
            </a:r>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25</a:t>
            </a:fld>
            <a:endParaRPr lang="en-US"/>
          </a:p>
        </p:txBody>
      </p:sp>
    </p:spTree>
    <p:extLst>
      <p:ext uri="{BB962C8B-B14F-4D97-AF65-F5344CB8AC3E}">
        <p14:creationId xmlns:p14="http://schemas.microsoft.com/office/powerpoint/2010/main" val="1557467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26</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A6D5D-0AE6-EADC-0145-A795BE8699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1EA18C-80DF-49EF-22C8-BD5D1DF65E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A46659-0F7C-187E-CA35-9547A9A1230A}"/>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5" name="Footer Placeholder 4">
            <a:extLst>
              <a:ext uri="{FF2B5EF4-FFF2-40B4-BE49-F238E27FC236}">
                <a16:creationId xmlns:a16="http://schemas.microsoft.com/office/drawing/2014/main" id="{C79A4650-00AB-C045-3DAF-F8705EF60E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8C905A-EE87-2A58-0B6F-D365FFEDE727}"/>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14199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C887-81F2-E22C-5182-0986CC74F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F6B90F-B6B8-C0D5-1169-F3907D41B0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1B85EF-AFD4-17E5-6447-2892D730A367}"/>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5" name="Footer Placeholder 4">
            <a:extLst>
              <a:ext uri="{FF2B5EF4-FFF2-40B4-BE49-F238E27FC236}">
                <a16:creationId xmlns:a16="http://schemas.microsoft.com/office/drawing/2014/main" id="{781572C1-C2F9-9419-3E4F-3929C5E0F2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80C3B9-9579-2EAD-163D-D8BE35340E35}"/>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1541096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412A-541C-ECBD-CA10-CF5B3D7B46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9EF7F1-8229-B539-AFF0-ECF47CB335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24E33B-D200-9F9E-54CF-E7721863672C}"/>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5" name="Footer Placeholder 4">
            <a:extLst>
              <a:ext uri="{FF2B5EF4-FFF2-40B4-BE49-F238E27FC236}">
                <a16:creationId xmlns:a16="http://schemas.microsoft.com/office/drawing/2014/main" id="{19B572D9-D077-4164-E241-36C0E84AC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5393BD-122D-5334-B520-5644ACFF1D43}"/>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155439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8FAD6-2CF2-4940-5D34-089901FFB8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1680D9-EEC9-21EE-66F3-00E2FEB100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6D0206-4689-7536-FF76-DCBE12559B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C5494A-F700-9803-0BB1-AFC650EFDC74}"/>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6" name="Footer Placeholder 5">
            <a:extLst>
              <a:ext uri="{FF2B5EF4-FFF2-40B4-BE49-F238E27FC236}">
                <a16:creationId xmlns:a16="http://schemas.microsoft.com/office/drawing/2014/main" id="{000CC74D-B567-E316-5C4B-0B6553FD9B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34EA06-60B6-21F7-A562-9F763D25ABAB}"/>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955707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F324-3458-DEE7-1537-013AB4A123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159F2C-130B-5B54-54A4-0C5597509A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FF68CB-2A36-E2A4-B85D-C7C762CDAF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1C0050-A598-0628-3861-0394931726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4FFE57-621F-9727-030C-A96C4407B9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783739-77BD-A3BE-6714-AEA5E2D5D1A3}"/>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8" name="Footer Placeholder 7">
            <a:extLst>
              <a:ext uri="{FF2B5EF4-FFF2-40B4-BE49-F238E27FC236}">
                <a16:creationId xmlns:a16="http://schemas.microsoft.com/office/drawing/2014/main" id="{F34662B9-BF72-36CD-1B49-57B911C121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92E8BE-4CDA-B122-F989-8FE400E3610C}"/>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4007882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77D56-E391-02B3-7529-A4A183B188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A96288-36A9-F435-F54D-807D96A9D524}"/>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4" name="Footer Placeholder 3">
            <a:extLst>
              <a:ext uri="{FF2B5EF4-FFF2-40B4-BE49-F238E27FC236}">
                <a16:creationId xmlns:a16="http://schemas.microsoft.com/office/drawing/2014/main" id="{641819FB-1F94-DD53-6F24-64F069ACFA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D3DC38-FB37-EAD1-73DB-8D43167F5884}"/>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833514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2D4169-A672-4752-7140-B79E33FFB331}"/>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3" name="Footer Placeholder 2">
            <a:extLst>
              <a:ext uri="{FF2B5EF4-FFF2-40B4-BE49-F238E27FC236}">
                <a16:creationId xmlns:a16="http://schemas.microsoft.com/office/drawing/2014/main" id="{4FFDE41B-7E77-6FF9-7951-7895F3E7BE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BEDE27-31B1-FF93-7741-E74FA8E6DBD7}"/>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2495792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5DBDE-A934-6533-10F7-20546AD0E6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6014E4-29FA-F09A-4E87-4B6DE08961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E92AF1-CBEA-41B8-F178-0A9D7F1DC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9DA032-0380-D1A6-8ECE-125B531D51C3}"/>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6" name="Footer Placeholder 5">
            <a:extLst>
              <a:ext uri="{FF2B5EF4-FFF2-40B4-BE49-F238E27FC236}">
                <a16:creationId xmlns:a16="http://schemas.microsoft.com/office/drawing/2014/main" id="{9182453C-3200-0287-003C-97F09A31DB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BB2514-B3E4-FDF0-815E-8D7715454B49}"/>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4154678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4E664-8852-983A-0D7A-CB3B82B4D0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530C8C-A9FE-BD9F-356A-9392CDC8D8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F6E20A-97C2-F617-776F-A9D040187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1ABE19-8711-E977-8EC8-9C114D1F56A9}"/>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6" name="Footer Placeholder 5">
            <a:extLst>
              <a:ext uri="{FF2B5EF4-FFF2-40B4-BE49-F238E27FC236}">
                <a16:creationId xmlns:a16="http://schemas.microsoft.com/office/drawing/2014/main" id="{D85523D8-D438-3AED-81C9-AB17657104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DC1D2-BE8F-28BA-3C11-54AFCE408875}"/>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380604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741EC-F1DE-9403-8E61-A36D88E76C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46A5A5-BDE6-CE71-5247-7CB211099C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07C68D-CFD6-E883-95E8-C44A2CCFEFD2}"/>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5" name="Footer Placeholder 4">
            <a:extLst>
              <a:ext uri="{FF2B5EF4-FFF2-40B4-BE49-F238E27FC236}">
                <a16:creationId xmlns:a16="http://schemas.microsoft.com/office/drawing/2014/main" id="{A94848B5-CEE8-47CE-0345-81A52A7EA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4F7596-6F90-6F10-F374-699551DC3813}"/>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2097816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12272C-7B1E-2F92-0AD7-2CEF39F3D1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5F845C-1A8D-DC50-EB50-BDECE9C8B1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F96F9-F7C6-21F9-C6C2-DF09F82A64A8}"/>
              </a:ext>
            </a:extLst>
          </p:cNvPr>
          <p:cNvSpPr>
            <a:spLocks noGrp="1"/>
          </p:cNvSpPr>
          <p:nvPr>
            <p:ph type="dt" sz="half" idx="10"/>
          </p:nvPr>
        </p:nvSpPr>
        <p:spPr/>
        <p:txBody>
          <a:bodyPr/>
          <a:lstStyle/>
          <a:p>
            <a:fld id="{2C041013-7303-4796-ABA0-9E4E94B1B406}" type="datetimeFigureOut">
              <a:rPr lang="en-US" smtClean="0"/>
              <a:t>10/22/2024</a:t>
            </a:fld>
            <a:endParaRPr lang="en-US"/>
          </a:p>
        </p:txBody>
      </p:sp>
      <p:sp>
        <p:nvSpPr>
          <p:cNvPr id="5" name="Footer Placeholder 4">
            <a:extLst>
              <a:ext uri="{FF2B5EF4-FFF2-40B4-BE49-F238E27FC236}">
                <a16:creationId xmlns:a16="http://schemas.microsoft.com/office/drawing/2014/main" id="{55F6A0E0-C9FB-07E5-6806-6B239AB77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BFCB6-17EA-B421-D0BE-FFC53EF5F97A}"/>
              </a:ext>
            </a:extLst>
          </p:cNvPr>
          <p:cNvSpPr>
            <a:spLocks noGrp="1"/>
          </p:cNvSpPr>
          <p:nvPr>
            <p:ph type="sldNum" sz="quarter" idx="12"/>
          </p:nvPr>
        </p:nvSpPr>
        <p:spPr/>
        <p:txBody>
          <a:bodyPr/>
          <a:lstStyle/>
          <a:p>
            <a:fld id="{E255665F-A8F6-49CC-A51F-C3A32A0819B8}" type="slidenum">
              <a:rPr lang="en-US" smtClean="0"/>
              <a:t>‹#›</a:t>
            </a:fld>
            <a:endParaRPr lang="en-US"/>
          </a:p>
        </p:txBody>
      </p:sp>
    </p:spTree>
    <p:extLst>
      <p:ext uri="{BB962C8B-B14F-4D97-AF65-F5344CB8AC3E}">
        <p14:creationId xmlns:p14="http://schemas.microsoft.com/office/powerpoint/2010/main" val="81886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C09D5-4D85-9AED-98EC-8DFE70B710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0D06A-796E-C276-1D8B-B8D04FACAA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3B3CFC-9F1B-B0AF-3995-25D6E33027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041013-7303-4796-ABA0-9E4E94B1B406}" type="datetimeFigureOut">
              <a:rPr lang="en-US" smtClean="0"/>
              <a:t>10/22/2024</a:t>
            </a:fld>
            <a:endParaRPr lang="en-US"/>
          </a:p>
        </p:txBody>
      </p:sp>
      <p:sp>
        <p:nvSpPr>
          <p:cNvPr id="5" name="Footer Placeholder 4">
            <a:extLst>
              <a:ext uri="{FF2B5EF4-FFF2-40B4-BE49-F238E27FC236}">
                <a16:creationId xmlns:a16="http://schemas.microsoft.com/office/drawing/2014/main" id="{B785D827-8A04-3865-F954-4ADD31EB6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B95D24F-7BD9-F485-FD16-1BCE2443F9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55665F-A8F6-49CC-A51F-C3A32A0819B8}" type="slidenum">
              <a:rPr lang="en-US" smtClean="0"/>
              <a:t>‹#›</a:t>
            </a:fld>
            <a:endParaRPr lang="en-US"/>
          </a:p>
        </p:txBody>
      </p:sp>
    </p:spTree>
    <p:extLst>
      <p:ext uri="{BB962C8B-B14F-4D97-AF65-F5344CB8AC3E}">
        <p14:creationId xmlns:p14="http://schemas.microsoft.com/office/powerpoint/2010/main" val="163237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5.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3" Type="http://schemas.openxmlformats.org/officeDocument/2006/relationships/image" Target="../media/image38.jpg"/><Relationship Id="rId7" Type="http://schemas.openxmlformats.org/officeDocument/2006/relationships/image" Target="../media/image42.svg"/><Relationship Id="rId12"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 Id="rId1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archive.org/" TargetMode="External"/><Relationship Id="rId4" Type="http://schemas.openxmlformats.org/officeDocument/2006/relationships/hyperlink" Target="https://scholar.google.co.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UhZKffAcGAA"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0.sv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81.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88.png"/><Relationship Id="rId7" Type="http://schemas.openxmlformats.org/officeDocument/2006/relationships/image" Target="../media/image5.jpg"/><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notesSlide" Target="../notesSlides/notesSlide26.xml"/><Relationship Id="rId16" Type="http://schemas.openxmlformats.org/officeDocument/2006/relationships/image" Target="../media/image84.png"/><Relationship Id="rId20" Type="http://schemas.openxmlformats.org/officeDocument/2006/relationships/image" Target="../media/image87.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79.png"/><Relationship Id="rId5" Type="http://schemas.openxmlformats.org/officeDocument/2006/relationships/image" Target="../media/image3.jpg"/><Relationship Id="rId15" Type="http://schemas.openxmlformats.org/officeDocument/2006/relationships/image" Target="../media/image83.png"/><Relationship Id="rId10" Type="http://schemas.openxmlformats.org/officeDocument/2006/relationships/image" Target="../media/image7.png"/><Relationship Id="rId19" Type="http://schemas.openxmlformats.org/officeDocument/2006/relationships/image" Target="../media/image86.png"/><Relationship Id="rId4" Type="http://schemas.openxmlformats.org/officeDocument/2006/relationships/image" Target="../media/image2.png"/><Relationship Id="rId9" Type="http://schemas.openxmlformats.org/officeDocument/2006/relationships/image" Target="../media/image78.png"/><Relationship Id="rId14" Type="http://schemas.openxmlformats.org/officeDocument/2006/relationships/image" Target="../media/image82.png"/><Relationship Id="rId22" Type="http://schemas.openxmlformats.org/officeDocument/2006/relationships/image" Target="../media/image8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1978647" y="3209157"/>
            <a:ext cx="8376143" cy="1652526"/>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l-GR" sz="4000" b="1" spc="40" dirty="0">
                <a:latin typeface="Cambria"/>
                <a:cs typeface="Cambria"/>
              </a:rPr>
              <a:t>Ψηφιακές Δεξιότητες Ενότητα </a:t>
            </a:r>
            <a:r>
              <a:rPr lang="en-US" sz="4000" b="1" spc="40" dirty="0">
                <a:latin typeface="Cambria"/>
                <a:cs typeface="Cambria"/>
              </a:rPr>
              <a:t>1</a:t>
            </a:r>
            <a:endParaRPr sz="4000" dirty="0">
              <a:latin typeface="Cambria"/>
              <a:cs typeface="Cambria"/>
            </a:endParaRPr>
          </a:p>
          <a:p>
            <a:pPr algn="ctr">
              <a:lnSpc>
                <a:spcPts val="2660"/>
              </a:lnSpc>
            </a:pPr>
            <a:endParaRPr lang="el-GR" sz="3000" spc="63" dirty="0">
              <a:latin typeface="Georgia"/>
              <a:cs typeface="Georgia"/>
            </a:endParaRPr>
          </a:p>
          <a:p>
            <a:pPr algn="ctr">
              <a:lnSpc>
                <a:spcPts val="2660"/>
              </a:lnSpc>
            </a:pPr>
            <a:r>
              <a:rPr lang="el-GR" sz="3000" spc="63" dirty="0">
                <a:latin typeface="Georgia"/>
                <a:cs typeface="Georgia"/>
              </a:rPr>
              <a:t>Πληροφοριακή Παιδεία και Γνώσεις Σχετικά με Δεδομένα</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1D1C22-3D51-7E6E-0653-F13FA7705503}"/>
              </a:ext>
            </a:extLst>
          </p:cNvPr>
          <p:cNvSpPr>
            <a:spLocks noGrp="1"/>
          </p:cNvSpPr>
          <p:nvPr>
            <p:ph type="title"/>
          </p:nvPr>
        </p:nvSpPr>
        <p:spPr>
          <a:xfrm>
            <a:off x="838200" y="459863"/>
            <a:ext cx="10515600" cy="1004594"/>
          </a:xfrm>
        </p:spPr>
        <p:txBody>
          <a:bodyPr>
            <a:normAutofit/>
          </a:bodyPr>
          <a:lstStyle/>
          <a:p>
            <a:pPr algn="ctr"/>
            <a:r>
              <a:rPr lang="el-GR" dirty="0">
                <a:solidFill>
                  <a:srgbClr val="FFFFFF"/>
                </a:solidFill>
              </a:rPr>
              <a:t>Σε αυτή την ενότητα θα μιλήσουμε για</a:t>
            </a:r>
            <a:r>
              <a:rPr lang="en-US" dirty="0">
                <a:solidFill>
                  <a:srgbClr val="FFFFFF"/>
                </a:solidFill>
              </a:rPr>
              <a:t>: </a:t>
            </a:r>
          </a:p>
        </p:txBody>
      </p:sp>
      <p:sp>
        <p:nvSpPr>
          <p:cNvPr id="18" name="Rectangle: Rounded Corners 17">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0517002-C8F4-9791-D29A-AD5AF4E5984E}"/>
              </a:ext>
            </a:extLst>
          </p:cNvPr>
          <p:cNvGraphicFramePr>
            <a:graphicFrameLocks noGrp="1"/>
          </p:cNvGraphicFramePr>
          <p:nvPr>
            <p:ph idx="1"/>
            <p:extLst>
              <p:ext uri="{D42A27DB-BD31-4B8C-83A1-F6EECF244321}">
                <p14:modId xmlns:p14="http://schemas.microsoft.com/office/powerpoint/2010/main" val="3361334740"/>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950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icture 3" descr="101010 data lines to infinity">
            <a:extLst>
              <a:ext uri="{FF2B5EF4-FFF2-40B4-BE49-F238E27FC236}">
                <a16:creationId xmlns:a16="http://schemas.microsoft.com/office/drawing/2014/main" id="{A8ABAE50-451A-A762-E468-E0DB2DF1F737}"/>
              </a:ext>
            </a:extLst>
          </p:cNvPr>
          <p:cNvPicPr>
            <a:picLocks noChangeAspect="1"/>
          </p:cNvPicPr>
          <p:nvPr/>
        </p:nvPicPr>
        <p:blipFill>
          <a:blip r:embed="rId3"/>
          <a:srcRect t="13106" r="-1" b="-1"/>
          <a:stretch/>
        </p:blipFill>
        <p:spPr>
          <a:xfrm>
            <a:off x="1524" y="10"/>
            <a:ext cx="12188952" cy="6857990"/>
          </a:xfrm>
          <a:prstGeom prst="rect">
            <a:avLst/>
          </a:prstGeom>
        </p:spPr>
      </p:pic>
      <p:sp>
        <p:nvSpPr>
          <p:cNvPr id="17" name="Freeform: Shape 16">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37" y="875758"/>
            <a:ext cx="5219885" cy="51095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986" y="673591"/>
            <a:ext cx="5565913" cy="54154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734" y="1041621"/>
            <a:ext cx="4953365" cy="480152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2" name="Title 1">
            <a:extLst>
              <a:ext uri="{FF2B5EF4-FFF2-40B4-BE49-F238E27FC236}">
                <a16:creationId xmlns:a16="http://schemas.microsoft.com/office/drawing/2014/main" id="{EA143BC6-4043-9DF3-9ADD-79962149A725}"/>
              </a:ext>
            </a:extLst>
          </p:cNvPr>
          <p:cNvSpPr>
            <a:spLocks noGrp="1"/>
          </p:cNvSpPr>
          <p:nvPr>
            <p:ph type="title"/>
          </p:nvPr>
        </p:nvSpPr>
        <p:spPr>
          <a:xfrm>
            <a:off x="1416871" y="1685677"/>
            <a:ext cx="4181444" cy="2362673"/>
          </a:xfrm>
        </p:spPr>
        <p:txBody>
          <a:bodyPr vert="horz" lIns="91440" tIns="45720" rIns="91440" bIns="45720" rtlCol="0" anchor="b">
            <a:normAutofit fontScale="90000"/>
          </a:bodyPr>
          <a:lstStyle/>
          <a:p>
            <a:pPr algn="ctr"/>
            <a:br>
              <a:rPr lang="en-US" sz="3800" b="0" i="0" u="none" strike="noStrike" baseline="0" dirty="0">
                <a:solidFill>
                  <a:schemeClr val="tx1">
                    <a:lumMod val="75000"/>
                    <a:lumOff val="25000"/>
                  </a:schemeClr>
                </a:solidFill>
              </a:rPr>
            </a:br>
            <a:r>
              <a:rPr lang="el-GR" sz="3800" dirty="0">
                <a:solidFill>
                  <a:schemeClr val="tx1">
                    <a:lumMod val="75000"/>
                    <a:lumOff val="25000"/>
                  </a:schemeClr>
                </a:solidFill>
              </a:rPr>
              <a:t>Κατανόηση ψηφιακών δεδομένων και πληροφοριών</a:t>
            </a:r>
            <a:endParaRPr lang="en-US" sz="3800" dirty="0">
              <a:solidFill>
                <a:schemeClr val="tx1">
                  <a:lumMod val="75000"/>
                  <a:lumOff val="25000"/>
                </a:schemeClr>
              </a:solidFill>
            </a:endParaRPr>
          </a:p>
        </p:txBody>
      </p:sp>
    </p:spTree>
    <p:extLst>
      <p:ext uri="{BB962C8B-B14F-4D97-AF65-F5344CB8AC3E}">
        <p14:creationId xmlns:p14="http://schemas.microsoft.com/office/powerpoint/2010/main" val="2702857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blue and black book&#10;&#10;Description automatically generated">
            <a:extLst>
              <a:ext uri="{FF2B5EF4-FFF2-40B4-BE49-F238E27FC236}">
                <a16:creationId xmlns:a16="http://schemas.microsoft.com/office/drawing/2014/main" id="{166903F9-AD68-7107-FD55-A6F88D997829}"/>
              </a:ext>
            </a:extLst>
          </p:cNvPr>
          <p:cNvPicPr>
            <a:picLocks noChangeAspect="1"/>
          </p:cNvPicPr>
          <p:nvPr/>
        </p:nvPicPr>
        <p:blipFill>
          <a:blip r:embed="rId3">
            <a:duotone>
              <a:schemeClr val="bg2">
                <a:shade val="45000"/>
                <a:satMod val="135000"/>
              </a:schemeClr>
              <a:prstClr val="white"/>
            </a:duotone>
          </a:blip>
          <a:srcRect t="2247" r="9091" b="29572"/>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21C918-0AD1-AE5C-0D9A-E32BCB29ADA9}"/>
              </a:ext>
            </a:extLst>
          </p:cNvPr>
          <p:cNvSpPr>
            <a:spLocks noGrp="1"/>
          </p:cNvSpPr>
          <p:nvPr>
            <p:ph type="title"/>
          </p:nvPr>
        </p:nvSpPr>
        <p:spPr>
          <a:xfrm>
            <a:off x="838200" y="365125"/>
            <a:ext cx="10515600" cy="1325563"/>
          </a:xfrm>
        </p:spPr>
        <p:txBody>
          <a:bodyPr>
            <a:normAutofit/>
          </a:bodyPr>
          <a:lstStyle/>
          <a:p>
            <a:r>
              <a:rPr lang="el-GR" dirty="0"/>
              <a:t>Εισαγωγή στους τύπους και τις πηγές ψηφιακών δεδομένων</a:t>
            </a:r>
            <a:endParaRPr lang="en-US" dirty="0"/>
          </a:p>
        </p:txBody>
      </p:sp>
      <p:graphicFrame>
        <p:nvGraphicFramePr>
          <p:cNvPr id="4" name="Diagram 3">
            <a:extLst>
              <a:ext uri="{FF2B5EF4-FFF2-40B4-BE49-F238E27FC236}">
                <a16:creationId xmlns:a16="http://schemas.microsoft.com/office/drawing/2014/main" id="{2A58CD9E-0523-DC2A-DCF2-85FE2F2B6E76}"/>
              </a:ext>
            </a:extLst>
          </p:cNvPr>
          <p:cNvGraphicFramePr/>
          <p:nvPr>
            <p:extLst>
              <p:ext uri="{D42A27DB-BD31-4B8C-83A1-F6EECF244321}">
                <p14:modId xmlns:p14="http://schemas.microsoft.com/office/powerpoint/2010/main" val="21886207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94813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27"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29">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1" name="Freeform: Shape 30">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690CCC56-27B9-5BF7-B5B2-B1A8F5147B06}"/>
              </a:ext>
            </a:extLst>
          </p:cNvPr>
          <p:cNvSpPr>
            <a:spLocks noGrp="1"/>
          </p:cNvSpPr>
          <p:nvPr>
            <p:ph type="title"/>
          </p:nvPr>
        </p:nvSpPr>
        <p:spPr>
          <a:xfrm>
            <a:off x="786384" y="841249"/>
            <a:ext cx="5692953" cy="2587131"/>
          </a:xfrm>
        </p:spPr>
        <p:txBody>
          <a:bodyPr anchor="b">
            <a:normAutofit/>
          </a:bodyPr>
          <a:lstStyle/>
          <a:p>
            <a:r>
              <a:rPr lang="el-GR" sz="4800" dirty="0">
                <a:solidFill>
                  <a:schemeClr val="bg1"/>
                </a:solidFill>
              </a:rPr>
              <a:t>Πώς μπορείτε να θυμάστε τη διαφορά</a:t>
            </a:r>
            <a:endParaRPr lang="en-US" sz="4800" dirty="0">
              <a:solidFill>
                <a:schemeClr val="bg1"/>
              </a:solidFill>
            </a:endParaRPr>
          </a:p>
        </p:txBody>
      </p:sp>
      <p:sp>
        <p:nvSpPr>
          <p:cNvPr id="3" name="Content Placeholder 2">
            <a:extLst>
              <a:ext uri="{FF2B5EF4-FFF2-40B4-BE49-F238E27FC236}">
                <a16:creationId xmlns:a16="http://schemas.microsoft.com/office/drawing/2014/main" id="{D4711801-FF00-0B80-9D8C-B12AD8D21FA3}"/>
              </a:ext>
            </a:extLst>
          </p:cNvPr>
          <p:cNvSpPr>
            <a:spLocks noGrp="1"/>
          </p:cNvSpPr>
          <p:nvPr>
            <p:ph idx="1"/>
          </p:nvPr>
        </p:nvSpPr>
        <p:spPr>
          <a:xfrm>
            <a:off x="786383" y="3566810"/>
            <a:ext cx="5692953" cy="2651110"/>
          </a:xfrm>
        </p:spPr>
        <p:txBody>
          <a:bodyPr anchor="ctr">
            <a:normAutofit/>
          </a:bodyPr>
          <a:lstStyle/>
          <a:p>
            <a:endParaRPr lang="en-US" sz="1800">
              <a:solidFill>
                <a:schemeClr val="tx2"/>
              </a:solidFill>
              <a:highlight>
                <a:srgbClr val="FFFFFF"/>
              </a:highlight>
              <a:latin typeface="Poppins" panose="00000500000000000000" pitchFamily="2" charset="0"/>
            </a:endParaRPr>
          </a:p>
          <a:p>
            <a:endParaRPr lang="en-US" sz="1800">
              <a:solidFill>
                <a:schemeClr val="tx2"/>
              </a:solidFill>
            </a:endParaRPr>
          </a:p>
        </p:txBody>
      </p:sp>
      <p:graphicFrame>
        <p:nvGraphicFramePr>
          <p:cNvPr id="4" name="Table 3">
            <a:extLst>
              <a:ext uri="{FF2B5EF4-FFF2-40B4-BE49-F238E27FC236}">
                <a16:creationId xmlns:a16="http://schemas.microsoft.com/office/drawing/2014/main" id="{5B343F73-2AC5-C610-C4CA-285B1B91D7DC}"/>
              </a:ext>
            </a:extLst>
          </p:cNvPr>
          <p:cNvGraphicFramePr>
            <a:graphicFrameLocks noGrp="1"/>
          </p:cNvGraphicFramePr>
          <p:nvPr>
            <p:extLst>
              <p:ext uri="{D42A27DB-BD31-4B8C-83A1-F6EECF244321}">
                <p14:modId xmlns:p14="http://schemas.microsoft.com/office/powerpoint/2010/main" val="3131149649"/>
              </p:ext>
            </p:extLst>
          </p:nvPr>
        </p:nvGraphicFramePr>
        <p:xfrm>
          <a:off x="6094474" y="1964566"/>
          <a:ext cx="5899406" cy="4253354"/>
        </p:xfrm>
        <a:graphic>
          <a:graphicData uri="http://schemas.openxmlformats.org/drawingml/2006/table">
            <a:tbl>
              <a:tblPr/>
              <a:tblGrid>
                <a:gridCol w="3095366">
                  <a:extLst>
                    <a:ext uri="{9D8B030D-6E8A-4147-A177-3AD203B41FA5}">
                      <a16:colId xmlns:a16="http://schemas.microsoft.com/office/drawing/2014/main" val="2975947215"/>
                    </a:ext>
                  </a:extLst>
                </a:gridCol>
                <a:gridCol w="2804040">
                  <a:extLst>
                    <a:ext uri="{9D8B030D-6E8A-4147-A177-3AD203B41FA5}">
                      <a16:colId xmlns:a16="http://schemas.microsoft.com/office/drawing/2014/main" val="684202859"/>
                    </a:ext>
                  </a:extLst>
                </a:gridCol>
              </a:tblGrid>
              <a:tr h="1671915">
                <a:tc>
                  <a:txBody>
                    <a:bodyPr/>
                    <a:lstStyle/>
                    <a:p>
                      <a:pPr algn="ctr" fontAlgn="t"/>
                      <a:r>
                        <a:rPr lang="el-GR" sz="3000" dirty="0">
                          <a:effectLst/>
                        </a:rPr>
                        <a:t>Τα δεδομένα δεν εξαρτώνται από πληροφορίες.</a:t>
                      </a:r>
                      <a:endParaRPr lang="en-US" sz="3000" dirty="0">
                        <a:effectLst/>
                      </a:endParaRP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3810" cap="flat" cmpd="sng" algn="ctr">
                      <a:solidFill>
                        <a:srgbClr val="444444"/>
                      </a:solidFill>
                      <a:prstDash val="solid"/>
                      <a:round/>
                      <a:headEnd type="none" w="med" len="med"/>
                      <a:tailEnd type="none" w="med" len="med"/>
                    </a:lnB>
                    <a:solidFill>
                      <a:srgbClr val="F1EDFF"/>
                    </a:solidFill>
                  </a:tcPr>
                </a:tc>
                <a:tc>
                  <a:txBody>
                    <a:bodyPr/>
                    <a:lstStyle/>
                    <a:p>
                      <a:pPr algn="ctr" fontAlgn="t"/>
                      <a:r>
                        <a:rPr lang="el-GR" sz="3000" dirty="0">
                          <a:effectLst/>
                        </a:rPr>
                        <a:t>Οι πληροφορίες εξαρτώνται από τα δεδομένα.</a:t>
                      </a:r>
                      <a:endParaRPr lang="en-US" sz="3000" dirty="0">
                        <a:effectLst/>
                      </a:endParaRP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3810"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474273731"/>
                  </a:ext>
                </a:extLst>
              </a:tr>
              <a:tr h="2581439">
                <a:tc>
                  <a:txBody>
                    <a:bodyPr/>
                    <a:lstStyle/>
                    <a:p>
                      <a:pPr algn="ctr" fontAlgn="t"/>
                      <a:r>
                        <a:rPr lang="el-GR" sz="2900" dirty="0">
                          <a:effectLst/>
                        </a:rPr>
                        <a:t>Τα ανεπεξέργαστα δεδομένα από μόνα τους δεν επαρκούν για τη λήψη αποφάσεων</a:t>
                      </a:r>
                      <a:endParaRPr lang="en-US" sz="2900" dirty="0">
                        <a:effectLst/>
                      </a:endParaRP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7620" cap="flat" cmpd="sng" algn="ctr">
                      <a:solidFill>
                        <a:srgbClr val="444444"/>
                      </a:solidFill>
                      <a:prstDash val="solid"/>
                      <a:round/>
                      <a:headEnd type="none" w="med" len="med"/>
                      <a:tailEnd type="none" w="med" len="med"/>
                    </a:lnB>
                    <a:solidFill>
                      <a:srgbClr val="F1EDFF"/>
                    </a:solidFill>
                  </a:tcPr>
                </a:tc>
                <a:tc>
                  <a:txBody>
                    <a:bodyPr/>
                    <a:lstStyle/>
                    <a:p>
                      <a:pPr algn="ctr" fontAlgn="t"/>
                      <a:r>
                        <a:rPr lang="el-GR" sz="2900" dirty="0">
                          <a:effectLst/>
                        </a:rPr>
                        <a:t>Οι πληροφορίες επαρκούν για τη λήψη αποφάσεων</a:t>
                      </a:r>
                      <a:endParaRPr lang="en-US" sz="2900" dirty="0">
                        <a:effectLst/>
                      </a:endParaRPr>
                    </a:p>
                  </a:txBody>
                  <a:tcPr marL="89998" marR="89998" marT="134997" marB="134997">
                    <a:lnL w="3810" cap="flat" cmpd="sng" algn="ctr">
                      <a:solidFill>
                        <a:srgbClr val="444444"/>
                      </a:solidFill>
                      <a:prstDash val="solid"/>
                      <a:round/>
                      <a:headEnd type="none" w="med" len="med"/>
                      <a:tailEnd type="none" w="med" len="med"/>
                    </a:lnL>
                    <a:lnR w="3810" cap="flat" cmpd="sng" algn="ctr">
                      <a:solidFill>
                        <a:srgbClr val="444444"/>
                      </a:solidFill>
                      <a:prstDash val="solid"/>
                      <a:round/>
                      <a:headEnd type="none" w="med" len="med"/>
                      <a:tailEnd type="none" w="med" len="med"/>
                    </a:lnR>
                    <a:lnT w="3810" cap="flat" cmpd="sng" algn="ctr">
                      <a:solidFill>
                        <a:srgbClr val="444444"/>
                      </a:solidFill>
                      <a:prstDash val="solid"/>
                      <a:round/>
                      <a:headEnd type="none" w="med" len="med"/>
                      <a:tailEnd type="none" w="med" len="med"/>
                    </a:lnT>
                    <a:lnB w="7620"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val="711330613"/>
                  </a:ext>
                </a:extLst>
              </a:tr>
            </a:tbl>
          </a:graphicData>
        </a:graphic>
      </p:graphicFrame>
    </p:spTree>
    <p:extLst>
      <p:ext uri="{BB962C8B-B14F-4D97-AF65-F5344CB8AC3E}">
        <p14:creationId xmlns:p14="http://schemas.microsoft.com/office/powerpoint/2010/main" val="4139438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3E67AF-B604-652D-1C53-FE186CBFA4B6}"/>
              </a:ext>
            </a:extLst>
          </p:cNvPr>
          <p:cNvSpPr>
            <a:spLocks noGrp="1"/>
          </p:cNvSpPr>
          <p:nvPr>
            <p:ph type="title"/>
          </p:nvPr>
        </p:nvSpPr>
        <p:spPr>
          <a:xfrm>
            <a:off x="219469" y="417576"/>
            <a:ext cx="11757672" cy="1249394"/>
          </a:xfrm>
        </p:spPr>
        <p:txBody>
          <a:bodyPr vert="horz" lIns="91440" tIns="45720" rIns="91440" bIns="45720" rtlCol="0" anchor="ctr">
            <a:normAutofit fontScale="90000"/>
          </a:bodyPr>
          <a:lstStyle/>
          <a:p>
            <a:pPr algn="ctr"/>
            <a:r>
              <a:rPr lang="el-GR" sz="5600" dirty="0"/>
              <a:t>Ποιοι είναι οι διαφορετικοί τύποι δεδομένων;</a:t>
            </a:r>
            <a:endParaRPr lang="en-US" sz="5600" kern="1200" dirty="0">
              <a:solidFill>
                <a:schemeClr val="tx1"/>
              </a:solidFill>
              <a:latin typeface="+mj-lt"/>
              <a:ea typeface="+mj-ea"/>
              <a:cs typeface="+mj-cs"/>
            </a:endParaRPr>
          </a:p>
        </p:txBody>
      </p:sp>
      <p:sp>
        <p:nvSpPr>
          <p:cNvPr id="103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a:extLst>
              <a:ext uri="{FF2B5EF4-FFF2-40B4-BE49-F238E27FC236}">
                <a16:creationId xmlns:a16="http://schemas.microsoft.com/office/drawing/2014/main" id="{F9FF6A2A-E1EF-F51B-9B39-F07BF18C63F2}"/>
              </a:ext>
            </a:extLst>
          </p:cNvPr>
          <p:cNvSpPr/>
          <p:nvPr/>
        </p:nvSpPr>
        <p:spPr>
          <a:xfrm>
            <a:off x="3246121" y="2255753"/>
            <a:ext cx="2574984" cy="1951202"/>
          </a:xfrm>
          <a:prstGeom prst="flowChartConnector">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035D616-73B1-61B1-5C8C-729E211A5BA1}"/>
              </a:ext>
            </a:extLst>
          </p:cNvPr>
          <p:cNvSpPr txBox="1"/>
          <p:nvPr/>
        </p:nvSpPr>
        <p:spPr>
          <a:xfrm>
            <a:off x="3493978" y="2950743"/>
            <a:ext cx="2055669" cy="954107"/>
          </a:xfrm>
          <a:prstGeom prst="rect">
            <a:avLst/>
          </a:prstGeom>
          <a:noFill/>
        </p:spPr>
        <p:txBody>
          <a:bodyPr wrap="square" rtlCol="0">
            <a:spAutoFit/>
          </a:bodyPr>
          <a:lstStyle/>
          <a:p>
            <a:pPr algn="ctr"/>
            <a:r>
              <a:rPr lang="el-GR" sz="2800" b="1" dirty="0"/>
              <a:t>Ποιοτικά </a:t>
            </a:r>
            <a:r>
              <a:rPr lang="en-US" sz="2800" b="1" dirty="0"/>
              <a:t> </a:t>
            </a:r>
          </a:p>
          <a:p>
            <a:pPr algn="ctr"/>
            <a:r>
              <a:rPr lang="el-GR" sz="2800" b="1" dirty="0"/>
              <a:t>Δεδομένα</a:t>
            </a:r>
            <a:endParaRPr lang="en-US" sz="2800" b="1" dirty="0"/>
          </a:p>
        </p:txBody>
      </p:sp>
      <p:sp>
        <p:nvSpPr>
          <p:cNvPr id="7" name="Flowchart: Connector 6">
            <a:extLst>
              <a:ext uri="{FF2B5EF4-FFF2-40B4-BE49-F238E27FC236}">
                <a16:creationId xmlns:a16="http://schemas.microsoft.com/office/drawing/2014/main" id="{78122D2A-F3CF-9A1A-FF24-800710E8FEE6}"/>
              </a:ext>
            </a:extLst>
          </p:cNvPr>
          <p:cNvSpPr/>
          <p:nvPr/>
        </p:nvSpPr>
        <p:spPr>
          <a:xfrm>
            <a:off x="6761173" y="2255753"/>
            <a:ext cx="2553940" cy="2006732"/>
          </a:xfrm>
          <a:prstGeom prst="flowChartConnecto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EFB98C-A23A-D77C-E395-C58784693AEC}"/>
              </a:ext>
            </a:extLst>
          </p:cNvPr>
          <p:cNvSpPr txBox="1"/>
          <p:nvPr/>
        </p:nvSpPr>
        <p:spPr>
          <a:xfrm>
            <a:off x="6937956" y="2930368"/>
            <a:ext cx="2274987" cy="954107"/>
          </a:xfrm>
          <a:prstGeom prst="rect">
            <a:avLst/>
          </a:prstGeom>
          <a:noFill/>
        </p:spPr>
        <p:txBody>
          <a:bodyPr wrap="square" rtlCol="0">
            <a:spAutoFit/>
          </a:bodyPr>
          <a:lstStyle/>
          <a:p>
            <a:pPr algn="ctr"/>
            <a:r>
              <a:rPr lang="el-GR" sz="2800" b="1" dirty="0"/>
              <a:t>Ποσοτικά</a:t>
            </a:r>
            <a:r>
              <a:rPr lang="en-US" sz="2800" b="1" dirty="0"/>
              <a:t> </a:t>
            </a:r>
          </a:p>
          <a:p>
            <a:pPr algn="ctr"/>
            <a:r>
              <a:rPr lang="el-GR" sz="2800" b="1" dirty="0"/>
              <a:t>Δεδομένα</a:t>
            </a:r>
            <a:endParaRPr lang="en-US" sz="2800" b="1" dirty="0"/>
          </a:p>
        </p:txBody>
      </p:sp>
      <p:sp>
        <p:nvSpPr>
          <p:cNvPr id="8" name="TextBox 7">
            <a:extLst>
              <a:ext uri="{FF2B5EF4-FFF2-40B4-BE49-F238E27FC236}">
                <a16:creationId xmlns:a16="http://schemas.microsoft.com/office/drawing/2014/main" id="{E6683A30-12DB-E920-E602-85C378AD4CB6}"/>
              </a:ext>
            </a:extLst>
          </p:cNvPr>
          <p:cNvSpPr txBox="1"/>
          <p:nvPr/>
        </p:nvSpPr>
        <p:spPr>
          <a:xfrm>
            <a:off x="219469" y="3130136"/>
            <a:ext cx="2086584" cy="646331"/>
          </a:xfrm>
          <a:prstGeom prst="rect">
            <a:avLst/>
          </a:prstGeom>
          <a:noFill/>
        </p:spPr>
        <p:txBody>
          <a:bodyPr wrap="square" rtlCol="0">
            <a:spAutoFit/>
          </a:bodyPr>
          <a:lstStyle/>
          <a:p>
            <a:r>
              <a:rPr lang="el-GR" dirty="0"/>
              <a:t>Ονόματα, όπως Μαρία, Γιώργος….</a:t>
            </a:r>
            <a:endParaRPr lang="en-US" dirty="0"/>
          </a:p>
        </p:txBody>
      </p:sp>
      <p:sp>
        <p:nvSpPr>
          <p:cNvPr id="9" name="TextBox 8">
            <a:extLst>
              <a:ext uri="{FF2B5EF4-FFF2-40B4-BE49-F238E27FC236}">
                <a16:creationId xmlns:a16="http://schemas.microsoft.com/office/drawing/2014/main" id="{B030CC46-A853-F895-3852-D0B4701D8681}"/>
              </a:ext>
            </a:extLst>
          </p:cNvPr>
          <p:cNvSpPr txBox="1"/>
          <p:nvPr/>
        </p:nvSpPr>
        <p:spPr>
          <a:xfrm>
            <a:off x="219469" y="4593302"/>
            <a:ext cx="2774050" cy="646331"/>
          </a:xfrm>
          <a:prstGeom prst="rect">
            <a:avLst/>
          </a:prstGeom>
          <a:noFill/>
        </p:spPr>
        <p:txBody>
          <a:bodyPr wrap="square" rtlCol="0">
            <a:spAutoFit/>
          </a:bodyPr>
          <a:lstStyle/>
          <a:p>
            <a:r>
              <a:rPr lang="el-GR" dirty="0"/>
              <a:t>Μυρωδιές, όπως λουλουδάτο, βρωμερό…..</a:t>
            </a:r>
            <a:endParaRPr lang="en-US" dirty="0"/>
          </a:p>
        </p:txBody>
      </p:sp>
      <p:sp>
        <p:nvSpPr>
          <p:cNvPr id="10" name="TextBox 9">
            <a:extLst>
              <a:ext uri="{FF2B5EF4-FFF2-40B4-BE49-F238E27FC236}">
                <a16:creationId xmlns:a16="http://schemas.microsoft.com/office/drawing/2014/main" id="{8811DC43-B3CD-1584-66BA-9CFDEAD548A9}"/>
              </a:ext>
            </a:extLst>
          </p:cNvPr>
          <p:cNvSpPr txBox="1"/>
          <p:nvPr/>
        </p:nvSpPr>
        <p:spPr>
          <a:xfrm>
            <a:off x="2732083" y="5410137"/>
            <a:ext cx="2151238" cy="646331"/>
          </a:xfrm>
          <a:prstGeom prst="rect">
            <a:avLst/>
          </a:prstGeom>
          <a:noFill/>
        </p:spPr>
        <p:txBody>
          <a:bodyPr wrap="square" rtlCol="0">
            <a:spAutoFit/>
          </a:bodyPr>
          <a:lstStyle/>
          <a:p>
            <a:r>
              <a:rPr lang="el-GR" dirty="0"/>
              <a:t>Χρώματα, όπως πράσινο, κίτρινο…</a:t>
            </a:r>
            <a:endParaRPr lang="en-US" dirty="0"/>
          </a:p>
        </p:txBody>
      </p:sp>
      <p:sp>
        <p:nvSpPr>
          <p:cNvPr id="11" name="TextBox 10">
            <a:extLst>
              <a:ext uri="{FF2B5EF4-FFF2-40B4-BE49-F238E27FC236}">
                <a16:creationId xmlns:a16="http://schemas.microsoft.com/office/drawing/2014/main" id="{3C975530-ED1E-80B7-B0EA-18581D5B5F35}"/>
              </a:ext>
            </a:extLst>
          </p:cNvPr>
          <p:cNvSpPr txBox="1"/>
          <p:nvPr/>
        </p:nvSpPr>
        <p:spPr>
          <a:xfrm>
            <a:off x="7261657" y="5410137"/>
            <a:ext cx="2151238" cy="646331"/>
          </a:xfrm>
          <a:prstGeom prst="rect">
            <a:avLst/>
          </a:prstGeom>
          <a:noFill/>
        </p:spPr>
        <p:txBody>
          <a:bodyPr wrap="square" rtlCol="0">
            <a:spAutoFit/>
          </a:bodyPr>
          <a:lstStyle/>
          <a:p>
            <a:r>
              <a:rPr lang="el-GR" dirty="0"/>
              <a:t>Το μέγεθος του παπουτσιού</a:t>
            </a:r>
            <a:endParaRPr lang="en-US" dirty="0"/>
          </a:p>
        </p:txBody>
      </p:sp>
      <p:sp>
        <p:nvSpPr>
          <p:cNvPr id="12" name="TextBox 11">
            <a:extLst>
              <a:ext uri="{FF2B5EF4-FFF2-40B4-BE49-F238E27FC236}">
                <a16:creationId xmlns:a16="http://schemas.microsoft.com/office/drawing/2014/main" id="{D1838F37-376D-7BC9-8B96-B234ADE7745B}"/>
              </a:ext>
            </a:extLst>
          </p:cNvPr>
          <p:cNvSpPr txBox="1"/>
          <p:nvPr/>
        </p:nvSpPr>
        <p:spPr>
          <a:xfrm>
            <a:off x="9677937" y="4200573"/>
            <a:ext cx="2294594" cy="646331"/>
          </a:xfrm>
          <a:prstGeom prst="rect">
            <a:avLst/>
          </a:prstGeom>
          <a:noFill/>
        </p:spPr>
        <p:txBody>
          <a:bodyPr wrap="square" rtlCol="0">
            <a:spAutoFit/>
          </a:bodyPr>
          <a:lstStyle/>
          <a:p>
            <a:r>
              <a:rPr lang="el-GR" dirty="0"/>
              <a:t>Το βάρος ατόμου ή αντικειμένου</a:t>
            </a:r>
            <a:endParaRPr lang="en-US" dirty="0"/>
          </a:p>
        </p:txBody>
      </p:sp>
      <p:sp>
        <p:nvSpPr>
          <p:cNvPr id="13" name="TextBox 12">
            <a:extLst>
              <a:ext uri="{FF2B5EF4-FFF2-40B4-BE49-F238E27FC236}">
                <a16:creationId xmlns:a16="http://schemas.microsoft.com/office/drawing/2014/main" id="{5750ADC2-D60D-117C-2F79-CC82EC5B3BFE}"/>
              </a:ext>
            </a:extLst>
          </p:cNvPr>
          <p:cNvSpPr txBox="1"/>
          <p:nvPr/>
        </p:nvSpPr>
        <p:spPr>
          <a:xfrm>
            <a:off x="9567736" y="2255753"/>
            <a:ext cx="2151238" cy="646331"/>
          </a:xfrm>
          <a:prstGeom prst="rect">
            <a:avLst/>
          </a:prstGeom>
          <a:noFill/>
        </p:spPr>
        <p:txBody>
          <a:bodyPr wrap="square" rtlCol="0">
            <a:spAutoFit/>
          </a:bodyPr>
          <a:lstStyle/>
          <a:p>
            <a:r>
              <a:rPr lang="el-GR" dirty="0"/>
              <a:t>Βαθμοί σε τεστ, πχ 35, 60….</a:t>
            </a:r>
            <a:endParaRPr lang="en-US" dirty="0"/>
          </a:p>
        </p:txBody>
      </p:sp>
      <p:cxnSp>
        <p:nvCxnSpPr>
          <p:cNvPr id="15" name="Connector: Curved 14">
            <a:extLst>
              <a:ext uri="{FF2B5EF4-FFF2-40B4-BE49-F238E27FC236}">
                <a16:creationId xmlns:a16="http://schemas.microsoft.com/office/drawing/2014/main" id="{424E1B1A-5092-7ABC-F3A7-AF65414CE233}"/>
              </a:ext>
            </a:extLst>
          </p:cNvPr>
          <p:cNvCxnSpPr>
            <a:cxnSpLocks/>
            <a:endCxn id="8" idx="3"/>
          </p:cNvCxnSpPr>
          <p:nvPr/>
        </p:nvCxnSpPr>
        <p:spPr>
          <a:xfrm rot="10800000">
            <a:off x="2306054" y="3453302"/>
            <a:ext cx="687465" cy="262842"/>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or: Curved 19">
            <a:extLst>
              <a:ext uri="{FF2B5EF4-FFF2-40B4-BE49-F238E27FC236}">
                <a16:creationId xmlns:a16="http://schemas.microsoft.com/office/drawing/2014/main" id="{19563B9C-5F7C-FEB0-8206-6F657A009256}"/>
              </a:ext>
            </a:extLst>
          </p:cNvPr>
          <p:cNvCxnSpPr>
            <a:cxnSpLocks/>
          </p:cNvCxnSpPr>
          <p:nvPr/>
        </p:nvCxnSpPr>
        <p:spPr>
          <a:xfrm rot="10800000" flipV="1">
            <a:off x="2668503" y="4019484"/>
            <a:ext cx="753220" cy="664436"/>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or: Curved 21">
            <a:extLst>
              <a:ext uri="{FF2B5EF4-FFF2-40B4-BE49-F238E27FC236}">
                <a16:creationId xmlns:a16="http://schemas.microsoft.com/office/drawing/2014/main" id="{7056AAB5-0BC5-BC99-5374-1DC026E8EA3C}"/>
              </a:ext>
            </a:extLst>
          </p:cNvPr>
          <p:cNvCxnSpPr>
            <a:cxnSpLocks/>
          </p:cNvCxnSpPr>
          <p:nvPr/>
        </p:nvCxnSpPr>
        <p:spPr>
          <a:xfrm rot="5400000">
            <a:off x="3605120" y="4614619"/>
            <a:ext cx="813573" cy="339253"/>
          </a:xfrm>
          <a:prstGeom prst="curvedConnector3">
            <a:avLst>
              <a:gd name="adj1" fmla="val 50000"/>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27" name="Graphic 26" descr="Checklist with solid fill">
            <a:extLst>
              <a:ext uri="{FF2B5EF4-FFF2-40B4-BE49-F238E27FC236}">
                <a16:creationId xmlns:a16="http://schemas.microsoft.com/office/drawing/2014/main" id="{38E276EB-98EC-4B73-D17A-CB07C12E2F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66935" y="2984304"/>
            <a:ext cx="646331" cy="646331"/>
          </a:xfrm>
          <a:prstGeom prst="rect">
            <a:avLst/>
          </a:prstGeom>
        </p:spPr>
      </p:pic>
      <p:pic>
        <p:nvPicPr>
          <p:cNvPr id="29" name="Graphic 28" descr="Boot with solid fill">
            <a:extLst>
              <a:ext uri="{FF2B5EF4-FFF2-40B4-BE49-F238E27FC236}">
                <a16:creationId xmlns:a16="http://schemas.microsoft.com/office/drawing/2014/main" id="{2A4536A1-93EE-9C7F-99DB-121BFF54A1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48794" y="5935192"/>
            <a:ext cx="774509" cy="774509"/>
          </a:xfrm>
          <a:prstGeom prst="rect">
            <a:avLst/>
          </a:prstGeom>
        </p:spPr>
      </p:pic>
      <p:pic>
        <p:nvPicPr>
          <p:cNvPr id="31" name="Graphic 30" descr="Skunk with solid fill">
            <a:extLst>
              <a:ext uri="{FF2B5EF4-FFF2-40B4-BE49-F238E27FC236}">
                <a16:creationId xmlns:a16="http://schemas.microsoft.com/office/drawing/2014/main" id="{DAD71626-07DA-E044-DD43-25BB4579CB8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42999" y="5235251"/>
            <a:ext cx="699941" cy="699941"/>
          </a:xfrm>
          <a:prstGeom prst="rect">
            <a:avLst/>
          </a:prstGeom>
        </p:spPr>
      </p:pic>
      <p:pic>
        <p:nvPicPr>
          <p:cNvPr id="33" name="Graphic 32" descr="Employee badge with solid fill">
            <a:extLst>
              <a:ext uri="{FF2B5EF4-FFF2-40B4-BE49-F238E27FC236}">
                <a16:creationId xmlns:a16="http://schemas.microsoft.com/office/drawing/2014/main" id="{BF653A2C-C8DF-5A7C-9D18-6F6A03291C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7092" y="3750862"/>
            <a:ext cx="753221" cy="753221"/>
          </a:xfrm>
          <a:prstGeom prst="rect">
            <a:avLst/>
          </a:prstGeom>
        </p:spPr>
      </p:pic>
      <p:pic>
        <p:nvPicPr>
          <p:cNvPr id="35" name="Graphic 34" descr="Weights Uneven with solid fill">
            <a:extLst>
              <a:ext uri="{FF2B5EF4-FFF2-40B4-BE49-F238E27FC236}">
                <a16:creationId xmlns:a16="http://schemas.microsoft.com/office/drawing/2014/main" id="{B115424F-330A-BA76-C236-11DE12F37D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41643" y="4906366"/>
            <a:ext cx="571624" cy="571624"/>
          </a:xfrm>
          <a:prstGeom prst="rect">
            <a:avLst/>
          </a:prstGeom>
        </p:spPr>
      </p:pic>
      <p:pic>
        <p:nvPicPr>
          <p:cNvPr id="37" name="Graphic 36" descr="Palette with solid fill">
            <a:extLst>
              <a:ext uri="{FF2B5EF4-FFF2-40B4-BE49-F238E27FC236}">
                <a16:creationId xmlns:a16="http://schemas.microsoft.com/office/drawing/2014/main" id="{DBAD4ACC-CFB0-4928-8C25-0BFAE8EB5B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473755" y="6091090"/>
            <a:ext cx="638280" cy="638280"/>
          </a:xfrm>
          <a:prstGeom prst="rect">
            <a:avLst/>
          </a:prstGeom>
        </p:spPr>
      </p:pic>
      <p:cxnSp>
        <p:nvCxnSpPr>
          <p:cNvPr id="38" name="Connector: Curved 37">
            <a:extLst>
              <a:ext uri="{FF2B5EF4-FFF2-40B4-BE49-F238E27FC236}">
                <a16:creationId xmlns:a16="http://schemas.microsoft.com/office/drawing/2014/main" id="{DCCFFAFA-53D8-81BE-B90A-A18DFC55AB66}"/>
              </a:ext>
            </a:extLst>
          </p:cNvPr>
          <p:cNvCxnSpPr>
            <a:cxnSpLocks/>
          </p:cNvCxnSpPr>
          <p:nvPr/>
        </p:nvCxnSpPr>
        <p:spPr>
          <a:xfrm rot="16200000" flipH="1">
            <a:off x="7619677" y="4779478"/>
            <a:ext cx="752131" cy="159414"/>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nector: Curved 39">
            <a:extLst>
              <a:ext uri="{FF2B5EF4-FFF2-40B4-BE49-F238E27FC236}">
                <a16:creationId xmlns:a16="http://schemas.microsoft.com/office/drawing/2014/main" id="{3680E6C0-469C-6939-046A-55369564F6CB}"/>
              </a:ext>
            </a:extLst>
          </p:cNvPr>
          <p:cNvCxnSpPr>
            <a:cxnSpLocks/>
          </p:cNvCxnSpPr>
          <p:nvPr/>
        </p:nvCxnSpPr>
        <p:spPr>
          <a:xfrm flipV="1">
            <a:off x="9491896" y="2984304"/>
            <a:ext cx="763285" cy="600416"/>
          </a:xfrm>
          <a:prstGeom prst="curvedConnector3">
            <a:avLst>
              <a:gd name="adj1" fmla="val 50000"/>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6" name="Connector: Curved 45">
            <a:extLst>
              <a:ext uri="{FF2B5EF4-FFF2-40B4-BE49-F238E27FC236}">
                <a16:creationId xmlns:a16="http://schemas.microsoft.com/office/drawing/2014/main" id="{1C9FA358-0031-B652-E6F7-AA49FB9073B4}"/>
              </a:ext>
            </a:extLst>
          </p:cNvPr>
          <p:cNvCxnSpPr>
            <a:cxnSpLocks/>
          </p:cNvCxnSpPr>
          <p:nvPr/>
        </p:nvCxnSpPr>
        <p:spPr>
          <a:xfrm rot="16200000" flipH="1">
            <a:off x="9052797" y="4078363"/>
            <a:ext cx="529368" cy="500509"/>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170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B23FE733-F95B-4DF6-AFC5-BEEB3577C4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6" name="Rectangle 55">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6852464"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5EFCBB6-1992-99FB-8B87-050A550F11F3}"/>
              </a:ext>
            </a:extLst>
          </p:cNvPr>
          <p:cNvSpPr>
            <a:spLocks noGrp="1"/>
          </p:cNvSpPr>
          <p:nvPr>
            <p:ph type="title"/>
          </p:nvPr>
        </p:nvSpPr>
        <p:spPr>
          <a:xfrm>
            <a:off x="838196" y="978408"/>
            <a:ext cx="6610578" cy="1106424"/>
          </a:xfrm>
        </p:spPr>
        <p:txBody>
          <a:bodyPr>
            <a:normAutofit/>
          </a:bodyPr>
          <a:lstStyle/>
          <a:p>
            <a:r>
              <a:rPr lang="el-GR" sz="2800" dirty="0"/>
              <a:t>Από πού προέρχονται τα ψηφιακά δεδομένα;</a:t>
            </a:r>
            <a:endParaRPr lang="en-US" sz="2800" dirty="0"/>
          </a:p>
        </p:txBody>
      </p:sp>
      <p:sp>
        <p:nvSpPr>
          <p:cNvPr id="57" name="Rectangle 56">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8" name="Rectangle 57">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4" y="2121408"/>
            <a:ext cx="582472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F2833AB-FA3B-5F11-E57B-410AB407C7D6}"/>
              </a:ext>
            </a:extLst>
          </p:cNvPr>
          <p:cNvSpPr>
            <a:spLocks noGrp="1"/>
          </p:cNvSpPr>
          <p:nvPr>
            <p:ph idx="1"/>
          </p:nvPr>
        </p:nvSpPr>
        <p:spPr>
          <a:xfrm>
            <a:off x="841244" y="2359152"/>
            <a:ext cx="6007608" cy="3429000"/>
          </a:xfrm>
        </p:spPr>
        <p:txBody>
          <a:bodyPr>
            <a:normAutofit/>
          </a:bodyPr>
          <a:lstStyle/>
          <a:p>
            <a:r>
              <a:rPr lang="el-GR" sz="2000" dirty="0">
                <a:latin typeface="Source Sans Pro" panose="020B0503030403020204" pitchFamily="34" charset="0"/>
              </a:rPr>
              <a:t>Η πηγή δεδομένων είναι η αρχική τοποθεσία όπου γεννιούνται τα δεδομένα ή όπου ψηφιοποιούνται για πρώτη φορά οι φυσικές πληροφορίες</a:t>
            </a:r>
            <a:endParaRPr lang="en-US" sz="2000" dirty="0"/>
          </a:p>
        </p:txBody>
      </p:sp>
      <p:pic>
        <p:nvPicPr>
          <p:cNvPr id="5" name="Picture 4" descr="Abstract background of blue mesh and nodes">
            <a:extLst>
              <a:ext uri="{FF2B5EF4-FFF2-40B4-BE49-F238E27FC236}">
                <a16:creationId xmlns:a16="http://schemas.microsoft.com/office/drawing/2014/main" id="{5F81135A-305B-6A40-BEC7-FE7E87A02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4298" y="3928668"/>
            <a:ext cx="5207702" cy="292933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18" name="Group 17">
            <a:extLst>
              <a:ext uri="{FF2B5EF4-FFF2-40B4-BE49-F238E27FC236}">
                <a16:creationId xmlns:a16="http://schemas.microsoft.com/office/drawing/2014/main" id="{D1CF29BF-5641-9ED3-B852-A693871E73CE}"/>
              </a:ext>
            </a:extLst>
          </p:cNvPr>
          <p:cNvGrpSpPr/>
          <p:nvPr/>
        </p:nvGrpSpPr>
        <p:grpSpPr>
          <a:xfrm>
            <a:off x="7680961" y="1500204"/>
            <a:ext cx="4233674" cy="918589"/>
            <a:chOff x="1240095" y="3438397"/>
            <a:chExt cx="6800233" cy="1275736"/>
          </a:xfrm>
        </p:grpSpPr>
        <p:pic>
          <p:nvPicPr>
            <p:cNvPr id="7" name="Graphic 6" descr="Security camera outline">
              <a:extLst>
                <a:ext uri="{FF2B5EF4-FFF2-40B4-BE49-F238E27FC236}">
                  <a16:creationId xmlns:a16="http://schemas.microsoft.com/office/drawing/2014/main" id="{151A12F7-E3F1-F0EE-A8BA-FCB9F68C6A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28502" y="3502307"/>
              <a:ext cx="1211826" cy="1211826"/>
            </a:xfrm>
            <a:prstGeom prst="rect">
              <a:avLst/>
            </a:prstGeom>
          </p:spPr>
        </p:pic>
        <p:pic>
          <p:nvPicPr>
            <p:cNvPr id="9" name="Graphic 8" descr="Smart Phone with solid fill">
              <a:extLst>
                <a:ext uri="{FF2B5EF4-FFF2-40B4-BE49-F238E27FC236}">
                  <a16:creationId xmlns:a16="http://schemas.microsoft.com/office/drawing/2014/main" id="{956F8144-C69C-D47E-39EF-BDF47BD106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40095" y="3544094"/>
              <a:ext cx="914400" cy="914400"/>
            </a:xfrm>
            <a:prstGeom prst="rect">
              <a:avLst/>
            </a:prstGeom>
          </p:spPr>
        </p:pic>
        <p:pic>
          <p:nvPicPr>
            <p:cNvPr id="11" name="Graphic 10" descr="Vlog outline">
              <a:extLst>
                <a:ext uri="{FF2B5EF4-FFF2-40B4-BE49-F238E27FC236}">
                  <a16:creationId xmlns:a16="http://schemas.microsoft.com/office/drawing/2014/main" id="{0280F9C0-66E3-DB49-0FD0-B76D344668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14161" y="3544094"/>
              <a:ext cx="914400" cy="914400"/>
            </a:xfrm>
            <a:prstGeom prst="rect">
              <a:avLst/>
            </a:prstGeom>
          </p:spPr>
        </p:pic>
        <p:pic>
          <p:nvPicPr>
            <p:cNvPr id="13" name="Graphic 12" descr="Podcast with solid fill">
              <a:extLst>
                <a:ext uri="{FF2B5EF4-FFF2-40B4-BE49-F238E27FC236}">
                  <a16:creationId xmlns:a16="http://schemas.microsoft.com/office/drawing/2014/main" id="{8FBDA9D9-3D92-C6EE-6627-D2D9D1C9892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568371" y="3502307"/>
              <a:ext cx="914400" cy="914400"/>
            </a:xfrm>
            <a:prstGeom prst="rect">
              <a:avLst/>
            </a:prstGeom>
          </p:spPr>
        </p:pic>
        <p:pic>
          <p:nvPicPr>
            <p:cNvPr id="15" name="Graphic 14" descr="Blog outline">
              <a:extLst>
                <a:ext uri="{FF2B5EF4-FFF2-40B4-BE49-F238E27FC236}">
                  <a16:creationId xmlns:a16="http://schemas.microsoft.com/office/drawing/2014/main" id="{39FEC028-3D0C-E2BF-7494-C0CCD1A0546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00226" y="3438397"/>
              <a:ext cx="914400" cy="914400"/>
            </a:xfrm>
            <a:prstGeom prst="rect">
              <a:avLst/>
            </a:prstGeom>
          </p:spPr>
        </p:pic>
        <p:pic>
          <p:nvPicPr>
            <p:cNvPr id="17" name="Graphic 16" descr="Laptop with solid fill">
              <a:extLst>
                <a:ext uri="{FF2B5EF4-FFF2-40B4-BE49-F238E27FC236}">
                  <a16:creationId xmlns:a16="http://schemas.microsoft.com/office/drawing/2014/main" id="{441C85C5-6963-316F-05F5-505605D3E8D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308240" y="3544094"/>
              <a:ext cx="914400" cy="914400"/>
            </a:xfrm>
            <a:prstGeom prst="rect">
              <a:avLst/>
            </a:prstGeom>
          </p:spPr>
        </p:pic>
      </p:grpSp>
    </p:spTree>
    <p:extLst>
      <p:ext uri="{BB962C8B-B14F-4D97-AF65-F5344CB8AC3E}">
        <p14:creationId xmlns:p14="http://schemas.microsoft.com/office/powerpoint/2010/main" val="1718692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Magnifying glass and question mark">
            <a:extLst>
              <a:ext uri="{FF2B5EF4-FFF2-40B4-BE49-F238E27FC236}">
                <a16:creationId xmlns:a16="http://schemas.microsoft.com/office/drawing/2014/main" id="{42F33F99-0E8B-E234-1E50-658E63A9A14F}"/>
              </a:ext>
            </a:extLst>
          </p:cNvPr>
          <p:cNvPicPr>
            <a:picLocks noChangeAspect="1"/>
          </p:cNvPicPr>
          <p:nvPr/>
        </p:nvPicPr>
        <p:blipFill>
          <a:blip r:embed="rId3"/>
          <a:srcRect/>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4" name="Title 3">
            <a:extLst>
              <a:ext uri="{FF2B5EF4-FFF2-40B4-BE49-F238E27FC236}">
                <a16:creationId xmlns:a16="http://schemas.microsoft.com/office/drawing/2014/main" id="{BD5986EB-D904-2847-A1FC-ED1BB773B4F3}"/>
              </a:ext>
            </a:extLst>
          </p:cNvPr>
          <p:cNvSpPr>
            <a:spLocks noGrp="1"/>
          </p:cNvSpPr>
          <p:nvPr>
            <p:ph type="title"/>
          </p:nvPr>
        </p:nvSpPr>
        <p:spPr>
          <a:xfrm>
            <a:off x="599818" y="5234320"/>
            <a:ext cx="6931319" cy="1076539"/>
          </a:xfrm>
        </p:spPr>
        <p:txBody>
          <a:bodyPr vert="horz" lIns="91440" tIns="45720" rIns="91440" bIns="45720" rtlCol="0" anchor="b">
            <a:normAutofit fontScale="90000"/>
          </a:bodyPr>
          <a:lstStyle/>
          <a:p>
            <a:r>
              <a:rPr lang="el-GR" sz="3600" dirty="0">
                <a:solidFill>
                  <a:schemeClr val="tx1">
                    <a:lumMod val="85000"/>
                    <a:lumOff val="15000"/>
                  </a:schemeClr>
                </a:solidFill>
              </a:rPr>
              <a:t>Αποτελεσματικές στρατηγικές αναζήτησης</a:t>
            </a:r>
            <a:endParaRPr lang="en-US" sz="3600" dirty="0">
              <a:solidFill>
                <a:schemeClr val="tx1">
                  <a:lumMod val="85000"/>
                  <a:lumOff val="15000"/>
                </a:schemeClr>
              </a:solidFill>
            </a:endParaRPr>
          </a:p>
        </p:txBody>
      </p:sp>
    </p:spTree>
    <p:extLst>
      <p:ext uri="{BB962C8B-B14F-4D97-AF65-F5344CB8AC3E}">
        <p14:creationId xmlns:p14="http://schemas.microsoft.com/office/powerpoint/2010/main" val="2082438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9E60A2-EEBA-771E-F677-93A1838624D2}"/>
              </a:ext>
            </a:extLst>
          </p:cNvPr>
          <p:cNvSpPr>
            <a:spLocks noGrp="1"/>
          </p:cNvSpPr>
          <p:nvPr>
            <p:ph type="title"/>
          </p:nvPr>
        </p:nvSpPr>
        <p:spPr>
          <a:xfrm>
            <a:off x="4654296" y="329184"/>
            <a:ext cx="6894576" cy="1783080"/>
          </a:xfrm>
        </p:spPr>
        <p:txBody>
          <a:bodyPr anchor="b">
            <a:normAutofit fontScale="90000"/>
          </a:bodyPr>
          <a:lstStyle/>
          <a:p>
            <a:r>
              <a:rPr lang="el-GR" sz="5400" dirty="0"/>
              <a:t>Διαφορετικά προγράμματα περιήγησης</a:t>
            </a:r>
            <a:endParaRPr lang="en-US" sz="5400" dirty="0"/>
          </a:p>
        </p:txBody>
      </p:sp>
      <p:pic>
        <p:nvPicPr>
          <p:cNvPr id="4" name="Picture 3" descr="Globe and magnifying glass">
            <a:extLst>
              <a:ext uri="{FF2B5EF4-FFF2-40B4-BE49-F238E27FC236}">
                <a16:creationId xmlns:a16="http://schemas.microsoft.com/office/drawing/2014/main" id="{C32307F8-E7E1-BACC-E653-D25F152549FF}"/>
              </a:ext>
            </a:extLst>
          </p:cNvPr>
          <p:cNvPicPr>
            <a:picLocks noChangeAspect="1"/>
          </p:cNvPicPr>
          <p:nvPr/>
        </p:nvPicPr>
        <p:blipFill>
          <a:blip r:embed="rId3">
            <a:extLst>
              <a:ext uri="{28A0092B-C50C-407E-A947-70E740481C1C}">
                <a14:useLocalDpi xmlns:a14="http://schemas.microsoft.com/office/drawing/2010/main" val="0"/>
              </a:ext>
            </a:extLst>
          </a:blip>
          <a:srcRect l="25693" r="34863"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60"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
            <a:extLst>
              <a:ext uri="{FF2B5EF4-FFF2-40B4-BE49-F238E27FC236}">
                <a16:creationId xmlns:a16="http://schemas.microsoft.com/office/drawing/2014/main" id="{2AC76A02-B314-F1FD-E394-93BABC0402A1}"/>
              </a:ext>
            </a:extLst>
          </p:cNvPr>
          <p:cNvSpPr>
            <a:spLocks noGrp="1"/>
          </p:cNvSpPr>
          <p:nvPr>
            <p:ph idx="1"/>
          </p:nvPr>
        </p:nvSpPr>
        <p:spPr>
          <a:xfrm>
            <a:off x="4654296" y="2706624"/>
            <a:ext cx="6894576" cy="3483864"/>
          </a:xfrm>
        </p:spPr>
        <p:txBody>
          <a:bodyPr>
            <a:normAutofit/>
          </a:bodyPr>
          <a:lstStyle/>
          <a:p>
            <a:pPr marL="0" indent="0">
              <a:buNone/>
            </a:pPr>
            <a:r>
              <a:rPr lang="el-GR" sz="2000" dirty="0"/>
              <a:t>Μπορούμε να χρησιμοποιήσουμε διαφορετικά προγράμματα περιήγησης για την αναζήτηση πληροφοριών. Μερικά από αυτά είναι:</a:t>
            </a:r>
            <a:endParaRPr lang="en-US" sz="2000" dirty="0"/>
          </a:p>
          <a:p>
            <a:r>
              <a:rPr lang="en-US" sz="2000" dirty="0"/>
              <a:t>Google Chrome</a:t>
            </a:r>
          </a:p>
          <a:p>
            <a:r>
              <a:rPr lang="en-US" sz="2000" dirty="0"/>
              <a:t>Mozilla Firefox</a:t>
            </a:r>
          </a:p>
          <a:p>
            <a:r>
              <a:rPr lang="en-US" sz="2000" dirty="0"/>
              <a:t>Microsoft Edge </a:t>
            </a:r>
          </a:p>
          <a:p>
            <a:r>
              <a:rPr lang="en-US" sz="2000" dirty="0"/>
              <a:t>Internet Explorer</a:t>
            </a:r>
          </a:p>
          <a:p>
            <a:r>
              <a:rPr lang="en-US" sz="2000" dirty="0"/>
              <a:t>Apple Safari</a:t>
            </a:r>
          </a:p>
          <a:p>
            <a:r>
              <a:rPr lang="en-US" sz="2000" dirty="0"/>
              <a:t>….</a:t>
            </a:r>
          </a:p>
          <a:p>
            <a:pPr marL="0" indent="0">
              <a:buNone/>
            </a:pPr>
            <a:endParaRPr lang="en-US" sz="2000" dirty="0"/>
          </a:p>
        </p:txBody>
      </p:sp>
    </p:spTree>
    <p:extLst>
      <p:ext uri="{BB962C8B-B14F-4D97-AF65-F5344CB8AC3E}">
        <p14:creationId xmlns:p14="http://schemas.microsoft.com/office/powerpoint/2010/main" val="2398496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18276" y="729523"/>
            <a:ext cx="6858000" cy="5398953"/>
          </a:xfrm>
          <a:prstGeom prst="rect">
            <a:avLst/>
          </a:prstGeom>
          <a:ln>
            <a:noFill/>
          </a:ln>
          <a:effectLst>
            <a:outerShdw blurRad="419100" dist="152400" sx="94000" sy="940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C3537A-86E0-515B-59A7-B5B1B50DEE71}"/>
              </a:ext>
            </a:extLst>
          </p:cNvPr>
          <p:cNvSpPr>
            <a:spLocks noGrp="1"/>
          </p:cNvSpPr>
          <p:nvPr>
            <p:ph type="title"/>
          </p:nvPr>
        </p:nvSpPr>
        <p:spPr>
          <a:xfrm>
            <a:off x="758952" y="785366"/>
            <a:ext cx="4069055" cy="2072853"/>
          </a:xfrm>
        </p:spPr>
        <p:txBody>
          <a:bodyPr anchor="t">
            <a:normAutofit/>
          </a:bodyPr>
          <a:lstStyle/>
          <a:p>
            <a:r>
              <a:rPr lang="el-GR" sz="4000" dirty="0"/>
              <a:t>Διαφορετικές μηχανές αναζήτησης</a:t>
            </a:r>
            <a:endParaRPr lang="en-US" sz="4000" dirty="0"/>
          </a:p>
        </p:txBody>
      </p:sp>
      <p:pic>
        <p:nvPicPr>
          <p:cNvPr id="1026" name="Picture 2" descr="cdn.searchenginejournal.com/wp-content/uploads/202...">
            <a:extLst>
              <a:ext uri="{FF2B5EF4-FFF2-40B4-BE49-F238E27FC236}">
                <a16:creationId xmlns:a16="http://schemas.microsoft.com/office/drawing/2014/main" id="{115D8A6B-37B9-7D26-69B3-171D7C2FFC6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4619" y="3650578"/>
            <a:ext cx="3951289" cy="222384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2723700-778A-70D8-A6F7-350263C78AEC}"/>
              </a:ext>
            </a:extLst>
          </p:cNvPr>
          <p:cNvSpPr>
            <a:spLocks noGrp="1"/>
          </p:cNvSpPr>
          <p:nvPr>
            <p:ph idx="1"/>
          </p:nvPr>
        </p:nvSpPr>
        <p:spPr>
          <a:xfrm>
            <a:off x="6096000" y="785366"/>
            <a:ext cx="5257797" cy="5310632"/>
          </a:xfrm>
        </p:spPr>
        <p:txBody>
          <a:bodyPr anchor="ctr">
            <a:normAutofit/>
          </a:bodyPr>
          <a:lstStyle/>
          <a:p>
            <a:r>
              <a:rPr lang="el-GR" sz="2000" dirty="0"/>
              <a:t>Οι μηχανές αναζήτησης οργανώνουν πληροφορίες από διαφορετικές πηγές και μας βοηθούν να βρούμε αυτό που ψάχνουμε. Οι πιο συνηθισμένες είναι:</a:t>
            </a:r>
          </a:p>
          <a:p>
            <a:pPr lvl="1"/>
            <a:r>
              <a:rPr lang="en-US" sz="2000" dirty="0"/>
              <a:t>Google </a:t>
            </a:r>
          </a:p>
          <a:p>
            <a:pPr lvl="1"/>
            <a:r>
              <a:rPr lang="en-US" sz="2000" dirty="0"/>
              <a:t>Bing</a:t>
            </a:r>
          </a:p>
          <a:p>
            <a:pPr lvl="1"/>
            <a:r>
              <a:rPr lang="en-US" sz="2000" dirty="0"/>
              <a:t>Yahoo</a:t>
            </a:r>
          </a:p>
          <a:p>
            <a:pPr lvl="1"/>
            <a:r>
              <a:rPr lang="en-US" sz="2000" dirty="0"/>
              <a:t>…</a:t>
            </a:r>
          </a:p>
          <a:p>
            <a:pPr marL="0" indent="0">
              <a:buNone/>
            </a:pPr>
            <a:r>
              <a:rPr lang="el-GR" sz="2000" dirty="0"/>
              <a:t>Υπάρχουν επίσης εξειδικευμένες μηχανές αναζήτησης, όπως:</a:t>
            </a:r>
          </a:p>
          <a:p>
            <a:pPr marL="0" indent="0">
              <a:buNone/>
            </a:pPr>
            <a:r>
              <a:rPr lang="en-US" sz="2000" dirty="0">
                <a:hlinkClick r:id="rId4">
                  <a:extLst>
                    <a:ext uri="{A12FA001-AC4F-418D-AE19-62706E023703}">
                      <ahyp:hlinkClr xmlns:ahyp="http://schemas.microsoft.com/office/drawing/2018/hyperlinkcolor" val="tx"/>
                    </a:ext>
                  </a:extLst>
                </a:hlinkClick>
              </a:rPr>
              <a:t>https://scholar.google.co.uk/</a:t>
            </a:r>
            <a:r>
              <a:rPr lang="en-US" sz="2000" dirty="0"/>
              <a:t> </a:t>
            </a:r>
            <a:r>
              <a:rPr lang="el-GR" sz="2000" dirty="0"/>
              <a:t>μπορεί να σας βοηθήσει με ερευνητικές εργασίες, βιβλία και άλλα άρθρα.</a:t>
            </a:r>
          </a:p>
          <a:p>
            <a:pPr marL="0" indent="0">
              <a:buNone/>
            </a:pPr>
            <a:r>
              <a:rPr lang="en-US" sz="2000" dirty="0">
                <a:hlinkClick r:id="rId5">
                  <a:extLst>
                    <a:ext uri="{A12FA001-AC4F-418D-AE19-62706E023703}">
                      <ahyp:hlinkClr xmlns:ahyp="http://schemas.microsoft.com/office/drawing/2018/hyperlinkcolor" val="tx"/>
                    </a:ext>
                  </a:extLst>
                </a:hlinkClick>
              </a:rPr>
              <a:t>https://archive.org/</a:t>
            </a:r>
            <a:r>
              <a:rPr lang="en-US" sz="2000" dirty="0"/>
              <a:t> </a:t>
            </a:r>
            <a:r>
              <a:rPr lang="el-GR" sz="2000" dirty="0"/>
              <a:t> Αναζητήστε το παρελθόν στο διαδίκτυο. Οι σελίδες που νομίζατε ότι είχαν διαγραφεί αποθηκεύονται εδώ.</a:t>
            </a:r>
            <a:endParaRPr lang="en-US" sz="2000" dirty="0"/>
          </a:p>
        </p:txBody>
      </p:sp>
    </p:spTree>
    <p:extLst>
      <p:ext uri="{BB962C8B-B14F-4D97-AF65-F5344CB8AC3E}">
        <p14:creationId xmlns:p14="http://schemas.microsoft.com/office/powerpoint/2010/main" val="251619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989A2D-057B-A657-993F-63CB55F4386D}"/>
              </a:ext>
            </a:extLst>
          </p:cNvPr>
          <p:cNvSpPr>
            <a:spLocks noGrp="1"/>
          </p:cNvSpPr>
          <p:nvPr>
            <p:ph type="title"/>
          </p:nvPr>
        </p:nvSpPr>
        <p:spPr>
          <a:xfrm>
            <a:off x="6513788" y="365125"/>
            <a:ext cx="4840010" cy="1807305"/>
          </a:xfrm>
        </p:spPr>
        <p:txBody>
          <a:bodyPr>
            <a:normAutofit/>
          </a:bodyPr>
          <a:lstStyle/>
          <a:p>
            <a:r>
              <a:rPr lang="el-GR" dirty="0"/>
              <a:t>Λέξεις κλειδιά</a:t>
            </a:r>
            <a:endParaRPr lang="en-US" dirty="0"/>
          </a:p>
        </p:txBody>
      </p:sp>
      <p:pic>
        <p:nvPicPr>
          <p:cNvPr id="19" name="Picture 18" descr="White letters in 3D form">
            <a:extLst>
              <a:ext uri="{FF2B5EF4-FFF2-40B4-BE49-F238E27FC236}">
                <a16:creationId xmlns:a16="http://schemas.microsoft.com/office/drawing/2014/main" id="{A4A81C08-07C6-6DC5-2ADE-4B723F0CD63E}"/>
              </a:ext>
            </a:extLst>
          </p:cNvPr>
          <p:cNvPicPr>
            <a:picLocks noChangeAspect="1"/>
          </p:cNvPicPr>
          <p:nvPr/>
        </p:nvPicPr>
        <p:blipFill>
          <a:blip r:embed="rId3"/>
          <a:srcRect l="25028" r="1187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ED360419-4F38-42DA-35DE-76A87977D4EA}"/>
              </a:ext>
            </a:extLst>
          </p:cNvPr>
          <p:cNvSpPr>
            <a:spLocks noGrp="1"/>
          </p:cNvSpPr>
          <p:nvPr>
            <p:ph idx="1"/>
          </p:nvPr>
        </p:nvSpPr>
        <p:spPr>
          <a:xfrm>
            <a:off x="6513788" y="2333297"/>
            <a:ext cx="4840010" cy="3843666"/>
          </a:xfrm>
        </p:spPr>
        <p:txBody>
          <a:bodyPr>
            <a:normAutofit/>
          </a:bodyPr>
          <a:lstStyle/>
          <a:p>
            <a:r>
              <a:rPr lang="el-GR" sz="2000" dirty="0"/>
              <a:t>Λέξεις-κλειδιά είναι οι λέξεις και οι φράσεις που πληκτρολογούμε στις μηχανές αναζήτησης για να βρούμε αυτό που ψάχνουμε.</a:t>
            </a:r>
            <a:endParaRPr lang="en-US" sz="2000" dirty="0"/>
          </a:p>
          <a:p>
            <a:pPr marL="0" indent="0">
              <a:buNone/>
            </a:pPr>
            <a:endParaRPr lang="en-US" sz="2000" dirty="0"/>
          </a:p>
        </p:txBody>
      </p:sp>
    </p:spTree>
    <p:extLst>
      <p:ext uri="{BB962C8B-B14F-4D97-AF65-F5344CB8AC3E}">
        <p14:creationId xmlns:p14="http://schemas.microsoft.com/office/powerpoint/2010/main" val="8450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BB5F-8C2E-2E67-E922-E1A597922BF5}"/>
              </a:ext>
            </a:extLst>
          </p:cNvPr>
          <p:cNvSpPr>
            <a:spLocks noGrp="1"/>
          </p:cNvSpPr>
          <p:nvPr>
            <p:ph type="title"/>
          </p:nvPr>
        </p:nvSpPr>
        <p:spPr>
          <a:xfrm>
            <a:off x="838199" y="1320126"/>
            <a:ext cx="3806729" cy="3072359"/>
          </a:xfrm>
        </p:spPr>
        <p:txBody>
          <a:bodyPr vert="horz" lIns="91440" tIns="45720" rIns="91440" bIns="45720" rtlCol="0" anchor="t">
            <a:normAutofit/>
          </a:bodyPr>
          <a:lstStyle/>
          <a:p>
            <a:r>
              <a:rPr lang="el-GR" sz="4000" dirty="0"/>
              <a:t>Περιορίστε την αναζήτηση προσθέτοντας ένα μέρος, ώρες λειτουργίας </a:t>
            </a:r>
            <a:r>
              <a:rPr lang="el-GR" sz="4000" dirty="0" err="1"/>
              <a:t>κ.λπ</a:t>
            </a:r>
            <a:endParaRPr lang="en-US" sz="4000" kern="1200" dirty="0">
              <a:solidFill>
                <a:schemeClr val="tx1"/>
              </a:solidFill>
              <a:latin typeface="+mj-lt"/>
              <a:ea typeface="+mj-ea"/>
              <a:cs typeface="+mj-cs"/>
            </a:endParaRPr>
          </a:p>
        </p:txBody>
      </p:sp>
      <p:pic>
        <p:nvPicPr>
          <p:cNvPr id="5" name="Content Placeholder 4">
            <a:extLst>
              <a:ext uri="{FF2B5EF4-FFF2-40B4-BE49-F238E27FC236}">
                <a16:creationId xmlns:a16="http://schemas.microsoft.com/office/drawing/2014/main" id="{10FA0E49-E1C8-5445-CADB-3F37A89F035B}"/>
              </a:ext>
            </a:extLst>
          </p:cNvPr>
          <p:cNvPicPr>
            <a:picLocks noGrp="1" noChangeAspect="1"/>
          </p:cNvPicPr>
          <p:nvPr>
            <p:ph idx="1"/>
          </p:nvPr>
        </p:nvPicPr>
        <p:blipFill>
          <a:blip r:embed="rId3"/>
          <a:stretch>
            <a:fillRect/>
          </a:stretch>
        </p:blipFill>
        <p:spPr>
          <a:xfrm>
            <a:off x="4395937" y="350520"/>
            <a:ext cx="7821282" cy="6217919"/>
          </a:xfrm>
          <a:prstGeom prst="rect">
            <a:avLst/>
          </a:prstGeom>
        </p:spPr>
      </p:pic>
      <p:grpSp>
        <p:nvGrpSpPr>
          <p:cNvPr id="10" name="Group 9">
            <a:extLst>
              <a:ext uri="{FF2B5EF4-FFF2-40B4-BE49-F238E27FC236}">
                <a16:creationId xmlns:a16="http://schemas.microsoft.com/office/drawing/2014/main" id="{71E4E172-1EA7-E251-8265-AD4D673154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B36EE4C1-7905-4652-A645-D2C3112E2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B2D6870-BDC0-AE8B-A7F5-D570327D12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34273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A270BD-C834-5D71-4BEA-B3F5CBDDB2AC}"/>
              </a:ext>
            </a:extLst>
          </p:cNvPr>
          <p:cNvSpPr>
            <a:spLocks noGrp="1"/>
          </p:cNvSpPr>
          <p:nvPr>
            <p:ph type="title"/>
          </p:nvPr>
        </p:nvSpPr>
        <p:spPr>
          <a:xfrm>
            <a:off x="1245072" y="1289765"/>
            <a:ext cx="3651101" cy="4270963"/>
          </a:xfrm>
        </p:spPr>
        <p:txBody>
          <a:bodyPr anchor="ctr">
            <a:normAutofit/>
          </a:bodyPr>
          <a:lstStyle/>
          <a:p>
            <a:pPr algn="ctr"/>
            <a:r>
              <a:rPr lang="el-GR" sz="5600" dirty="0">
                <a:solidFill>
                  <a:srgbClr val="FFFFFF"/>
                </a:solidFill>
              </a:rPr>
              <a:t>Χρήση</a:t>
            </a:r>
            <a:r>
              <a:rPr lang="en-US" sz="5600" dirty="0">
                <a:solidFill>
                  <a:srgbClr val="FFFFFF"/>
                </a:solidFill>
              </a:rPr>
              <a:t> “…”</a:t>
            </a:r>
          </a:p>
        </p:txBody>
      </p:sp>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 name="Content Placeholder 3">
            <a:extLst>
              <a:ext uri="{FF2B5EF4-FFF2-40B4-BE49-F238E27FC236}">
                <a16:creationId xmlns:a16="http://schemas.microsoft.com/office/drawing/2014/main" id="{E58EAD51-F3CD-4B20-9392-7218D9FD2ACF}"/>
              </a:ext>
            </a:extLst>
          </p:cNvPr>
          <p:cNvSpPr>
            <a:spLocks noGrp="1"/>
          </p:cNvSpPr>
          <p:nvPr>
            <p:ph idx="1"/>
          </p:nvPr>
        </p:nvSpPr>
        <p:spPr>
          <a:xfrm>
            <a:off x="6297233" y="518400"/>
            <a:ext cx="4771607" cy="5837949"/>
          </a:xfrm>
        </p:spPr>
        <p:txBody>
          <a:bodyPr anchor="ctr">
            <a:normAutofit/>
          </a:bodyPr>
          <a:lstStyle/>
          <a:p>
            <a:r>
              <a:rPr lang="el-GR" sz="2000" dirty="0">
                <a:solidFill>
                  <a:schemeClr val="tx1">
                    <a:alpha val="80000"/>
                  </a:schemeClr>
                </a:solidFill>
              </a:rPr>
              <a:t>Μπορείτε να χρησιμοποιήσετε το "...." για να περιορίσετε την αναζήτησή σας για μια συγκεκριμένη φράση.</a:t>
            </a:r>
          </a:p>
          <a:p>
            <a:r>
              <a:rPr lang="el-GR" sz="2000" dirty="0">
                <a:solidFill>
                  <a:schemeClr val="tx1">
                    <a:alpha val="80000"/>
                  </a:schemeClr>
                </a:solidFill>
              </a:rPr>
              <a:t>Εάν πληκτρολογήσετε τη φράση χωρίς «», τα αποτελέσματα θα είναι για όλες τις επιμέρους λέξεις ως μεμονωμένα στοιχεία.</a:t>
            </a:r>
            <a:r>
              <a:rPr lang="en-US" sz="2000" dirty="0">
                <a:solidFill>
                  <a:schemeClr val="tx1">
                    <a:alpha val="80000"/>
                  </a:schemeClr>
                </a:solidFill>
              </a:rPr>
              <a:t>. </a:t>
            </a:r>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75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39658C-48E6-95CF-CDF8-011E5B1B36DD}"/>
              </a:ext>
            </a:extLst>
          </p:cNvPr>
          <p:cNvSpPr>
            <a:spLocks noGrp="1"/>
          </p:cNvSpPr>
          <p:nvPr>
            <p:ph type="title"/>
          </p:nvPr>
        </p:nvSpPr>
        <p:spPr>
          <a:xfrm>
            <a:off x="1245072" y="1289765"/>
            <a:ext cx="4058448" cy="4270963"/>
          </a:xfrm>
        </p:spPr>
        <p:txBody>
          <a:bodyPr anchor="ctr">
            <a:normAutofit/>
          </a:bodyPr>
          <a:lstStyle/>
          <a:p>
            <a:pPr algn="ctr"/>
            <a:r>
              <a:rPr lang="el-GR" dirty="0">
                <a:solidFill>
                  <a:srgbClr val="FFFFFF"/>
                </a:solidFill>
              </a:rPr>
              <a:t>Χρησιμοποιήστε - για να εξαιρέσετε λέξεις</a:t>
            </a:r>
            <a:endParaRPr lang="en-US" dirty="0">
              <a:solidFill>
                <a:srgbClr val="FFFFFF"/>
              </a:solidFill>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763EBAB8-E662-E38A-7FD9-094001A23F19}"/>
              </a:ext>
            </a:extLst>
          </p:cNvPr>
          <p:cNvSpPr>
            <a:spLocks noGrp="1"/>
          </p:cNvSpPr>
          <p:nvPr>
            <p:ph idx="1"/>
          </p:nvPr>
        </p:nvSpPr>
        <p:spPr>
          <a:xfrm>
            <a:off x="6297233" y="518400"/>
            <a:ext cx="4771607" cy="5837949"/>
          </a:xfrm>
        </p:spPr>
        <p:txBody>
          <a:bodyPr anchor="ctr">
            <a:normAutofit/>
          </a:bodyPr>
          <a:lstStyle/>
          <a:p>
            <a:r>
              <a:rPr lang="el-GR" sz="2000" dirty="0">
                <a:solidFill>
                  <a:schemeClr val="tx1">
                    <a:alpha val="80000"/>
                  </a:schemeClr>
                </a:solidFill>
                <a:latin typeface="Open Sans" panose="020B0606030504020204" pitchFamily="34" charset="0"/>
              </a:rPr>
              <a:t>Χρησιμοποιήστε το σύμβολο μείον (-) αμέσως πριν από μια λέξη για να την εξαιρέσετε από την αναζήτησή σας. Αυτό θα πει στη μηχανή αναζήτησης να αγνοήσει αυτή τη λέξη από τη συνολική αναζήτηση. Αυτό είναι χρήσιμο για τις περιπτώσεις που αναζητάτε μια λέξη ή έναν όρο που έχει πολλές έννοιες.</a:t>
            </a:r>
            <a:endParaRPr lang="en-US" sz="2000" dirty="0">
              <a:solidFill>
                <a:schemeClr val="tx1">
                  <a:alpha val="80000"/>
                </a:schemeClr>
              </a:solidFill>
              <a:highlight>
                <a:srgbClr val="FFFFFF"/>
              </a:highlight>
              <a:latin typeface="Open Sans" panose="020B0606030504020204" pitchFamily="34" charset="0"/>
            </a:endParaRPr>
          </a:p>
          <a:p>
            <a:pPr marL="0" indent="0">
              <a:buNone/>
            </a:pPr>
            <a:endParaRPr lang="en-US" sz="2000" b="0" i="0" dirty="0">
              <a:solidFill>
                <a:schemeClr val="tx1">
                  <a:alpha val="80000"/>
                </a:schemeClr>
              </a:solidFill>
              <a:effectLst/>
              <a:highlight>
                <a:srgbClr val="FFFFFF"/>
              </a:highlight>
              <a:latin typeface="Open Sans" panose="020B0606030504020204" pitchFamily="34" charset="0"/>
            </a:endParaRPr>
          </a:p>
          <a:p>
            <a:pPr marL="0" indent="0">
              <a:buNone/>
            </a:pPr>
            <a:endParaRPr lang="en-US"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03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41EED8-26B4-546F-DECC-0604E4943E49}"/>
              </a:ext>
            </a:extLst>
          </p:cNvPr>
          <p:cNvSpPr>
            <a:spLocks noGrp="1"/>
          </p:cNvSpPr>
          <p:nvPr>
            <p:ph type="title"/>
          </p:nvPr>
        </p:nvSpPr>
        <p:spPr>
          <a:xfrm>
            <a:off x="1245072" y="1289765"/>
            <a:ext cx="3651101" cy="4270963"/>
          </a:xfrm>
        </p:spPr>
        <p:txBody>
          <a:bodyPr anchor="ctr">
            <a:normAutofit/>
          </a:bodyPr>
          <a:lstStyle/>
          <a:p>
            <a:pPr algn="ctr"/>
            <a:r>
              <a:rPr lang="el-GR" sz="5600" dirty="0">
                <a:solidFill>
                  <a:srgbClr val="FFFFFF"/>
                </a:solidFill>
              </a:rPr>
              <a:t>Χρήση</a:t>
            </a:r>
            <a:r>
              <a:rPr lang="en-US" sz="5600" dirty="0">
                <a:solidFill>
                  <a:srgbClr val="FFFFFF"/>
                </a:solidFill>
              </a:rPr>
              <a:t>*</a:t>
            </a:r>
          </a:p>
        </p:txBody>
      </p:sp>
      <p:sp>
        <p:nvSpPr>
          <p:cNvPr id="2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DEDDDA5F-2F39-BA52-CEAD-DB7C1858B9A9}"/>
              </a:ext>
            </a:extLst>
          </p:cNvPr>
          <p:cNvSpPr>
            <a:spLocks noGrp="1"/>
          </p:cNvSpPr>
          <p:nvPr>
            <p:ph idx="1"/>
          </p:nvPr>
        </p:nvSpPr>
        <p:spPr>
          <a:xfrm>
            <a:off x="6297233" y="518400"/>
            <a:ext cx="4771607" cy="5837949"/>
          </a:xfrm>
        </p:spPr>
        <p:txBody>
          <a:bodyPr anchor="ctr">
            <a:normAutofit/>
          </a:bodyPr>
          <a:lstStyle/>
          <a:p>
            <a:r>
              <a:rPr lang="el-GR" sz="2000" b="0" i="0" dirty="0">
                <a:solidFill>
                  <a:schemeClr val="tx1">
                    <a:alpha val="80000"/>
                  </a:schemeClr>
                </a:solidFill>
                <a:effectLst/>
                <a:highlight>
                  <a:srgbClr val="FFFFFF"/>
                </a:highlight>
                <a:latin typeface="Open Sans" panose="020B0606030504020204" pitchFamily="34" charset="0"/>
              </a:rPr>
              <a:t>Προσθέστε έναν αστερίσκο (*) ως καταληκτικό σύμβολο για να συμπληρώσετε μια φράση που έχετε ξεχάσει πώς τελειώνει ή για να δείτε παραλλαγές αυτής της φράσης. Η μηχανή αναζήτησης θα συμπληρώσει τη λέξη (ή τις λέξεις) στο σημείο όπου βρίσκεται ο αστερίσκος. Για να έχετε ακόμα καλύτερα αποτελέσματα βάλτε τη φράση σε «...».</a:t>
            </a:r>
            <a:endParaRPr lang="en-US" sz="2000" dirty="0">
              <a:solidFill>
                <a:schemeClr val="tx1">
                  <a:alpha val="80000"/>
                </a:schemeClr>
              </a:solidFill>
              <a:highlight>
                <a:srgbClr val="FFFFFF"/>
              </a:highlight>
              <a:latin typeface="Open Sans" panose="020B0606030504020204" pitchFamily="34" charset="0"/>
            </a:endParaRPr>
          </a:p>
          <a:p>
            <a:pPr marL="0" indent="0">
              <a:buNone/>
            </a:pPr>
            <a:endParaRPr lang="en-US" sz="2000" dirty="0">
              <a:solidFill>
                <a:schemeClr val="tx1">
                  <a:alpha val="80000"/>
                </a:schemeClr>
              </a:solidFill>
            </a:endParaRPr>
          </a:p>
        </p:txBody>
      </p:sp>
      <p:sp>
        <p:nvSpPr>
          <p:cNvPr id="3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32" name="Straight Connector 3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81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6AC3602-3348-4F31-9E43-076B035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AC9C81-2C7A-FBB2-D673-49145FB814B7}"/>
              </a:ext>
            </a:extLst>
          </p:cNvPr>
          <p:cNvSpPr>
            <a:spLocks noGrp="1"/>
          </p:cNvSpPr>
          <p:nvPr>
            <p:ph type="title"/>
          </p:nvPr>
        </p:nvSpPr>
        <p:spPr>
          <a:xfrm>
            <a:off x="838201" y="300580"/>
            <a:ext cx="9829800" cy="1089529"/>
          </a:xfrm>
        </p:spPr>
        <p:txBody>
          <a:bodyPr>
            <a:normAutofit/>
          </a:bodyPr>
          <a:lstStyle/>
          <a:p>
            <a:r>
              <a:rPr lang="el-GR" sz="3600" dirty="0">
                <a:solidFill>
                  <a:srgbClr val="FFFFFF"/>
                </a:solidFill>
              </a:rPr>
              <a:t>Χρήση εργαλείων και προτάσεων</a:t>
            </a:r>
            <a:endParaRPr lang="en-US" sz="3600" dirty="0">
              <a:solidFill>
                <a:srgbClr val="FFFFFF"/>
              </a:solidFill>
            </a:endParaRPr>
          </a:p>
        </p:txBody>
      </p:sp>
      <p:sp>
        <p:nvSpPr>
          <p:cNvPr id="19" name="Graphic 11">
            <a:extLst>
              <a:ext uri="{FF2B5EF4-FFF2-40B4-BE49-F238E27FC236}">
                <a16:creationId xmlns:a16="http://schemas.microsoft.com/office/drawing/2014/main" id="{394094B0-A6C9-44BE-9042-66EF0612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64C2CA96-0B16-4AA7-B340-33044D238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p>
        </p:txBody>
      </p:sp>
      <p:sp>
        <p:nvSpPr>
          <p:cNvPr id="18" name="Graphic 12">
            <a:extLst>
              <a:ext uri="{FF2B5EF4-FFF2-40B4-BE49-F238E27FC236}">
                <a16:creationId xmlns:a16="http://schemas.microsoft.com/office/drawing/2014/main" id="{1D50D7A8-F1D5-4306-8A9B-DD7A73EB8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p>
        </p:txBody>
      </p:sp>
      <p:pic>
        <p:nvPicPr>
          <p:cNvPr id="5" name="Content Placeholder 4">
            <a:extLst>
              <a:ext uri="{FF2B5EF4-FFF2-40B4-BE49-F238E27FC236}">
                <a16:creationId xmlns:a16="http://schemas.microsoft.com/office/drawing/2014/main" id="{FDD8168B-291F-5B9B-9837-2ACED041FBDD}"/>
              </a:ext>
            </a:extLst>
          </p:cNvPr>
          <p:cNvPicPr>
            <a:picLocks noChangeAspect="1"/>
          </p:cNvPicPr>
          <p:nvPr/>
        </p:nvPicPr>
        <p:blipFill>
          <a:blip r:embed="rId3"/>
          <a:stretch>
            <a:fillRect/>
          </a:stretch>
        </p:blipFill>
        <p:spPr>
          <a:xfrm>
            <a:off x="838200" y="3291106"/>
            <a:ext cx="10515600" cy="2257951"/>
          </a:xfrm>
          <a:prstGeom prst="rect">
            <a:avLst/>
          </a:prstGeom>
        </p:spPr>
      </p:pic>
      <p:cxnSp>
        <p:nvCxnSpPr>
          <p:cNvPr id="7" name="Straight Arrow Connector 6">
            <a:extLst>
              <a:ext uri="{FF2B5EF4-FFF2-40B4-BE49-F238E27FC236}">
                <a16:creationId xmlns:a16="http://schemas.microsoft.com/office/drawing/2014/main" id="{3C8CD0C6-30E0-DDEA-CCB6-2D612A58F560}"/>
              </a:ext>
            </a:extLst>
          </p:cNvPr>
          <p:cNvCxnSpPr/>
          <p:nvPr/>
        </p:nvCxnSpPr>
        <p:spPr>
          <a:xfrm flipV="1">
            <a:off x="3801086" y="2839139"/>
            <a:ext cx="0" cy="14863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8628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13C1E3-E472-15F1-14AC-9ACEA2E6711C}"/>
              </a:ext>
            </a:extLst>
          </p:cNvPr>
          <p:cNvSpPr>
            <a:spLocks noGrp="1"/>
          </p:cNvSpPr>
          <p:nvPr>
            <p:ph type="title"/>
          </p:nvPr>
        </p:nvSpPr>
        <p:spPr>
          <a:xfrm>
            <a:off x="630936" y="639520"/>
            <a:ext cx="3925748" cy="1719072"/>
          </a:xfrm>
        </p:spPr>
        <p:txBody>
          <a:bodyPr vert="horz" lIns="91440" tIns="45720" rIns="91440" bIns="45720" rtlCol="0" anchor="b">
            <a:normAutofit fontScale="90000"/>
          </a:bodyPr>
          <a:lstStyle/>
          <a:p>
            <a:r>
              <a:rPr lang="el-GR" sz="4600" dirty="0"/>
              <a:t>Αντίστροφη αναζήτηση εικόνων</a:t>
            </a:r>
            <a:endParaRPr lang="en-US" sz="4600" kern="1200" dirty="0">
              <a:solidFill>
                <a:schemeClr val="tx1"/>
              </a:solidFill>
              <a:latin typeface="+mj-lt"/>
              <a:ea typeface="+mj-ea"/>
              <a:cs typeface="+mj-cs"/>
            </a:endParaRPr>
          </a:p>
        </p:txBody>
      </p:sp>
      <p:sp>
        <p:nvSpPr>
          <p:cNvPr id="206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2E503B-8950-A1EC-E460-4C54C17C2A3B}"/>
              </a:ext>
            </a:extLst>
          </p:cNvPr>
          <p:cNvSpPr>
            <a:spLocks/>
          </p:cNvSpPr>
          <p:nvPr/>
        </p:nvSpPr>
        <p:spPr>
          <a:xfrm>
            <a:off x="630936" y="2807208"/>
            <a:ext cx="3429000" cy="3410712"/>
          </a:xfrm>
          <a:prstGeom prst="rect">
            <a:avLst/>
          </a:prstGeom>
        </p:spPr>
        <p:txBody>
          <a:bodyPr vert="horz" lIns="91440" tIns="45720" rIns="91440" bIns="45720" rtlCol="0" anchor="t">
            <a:normAutofit/>
          </a:bodyPr>
          <a:lstStyle/>
          <a:p>
            <a:pPr indent="-228600" fontAlgn="base">
              <a:lnSpc>
                <a:spcPct val="90000"/>
              </a:lnSpc>
              <a:spcBef>
                <a:spcPct val="0"/>
              </a:spcBef>
              <a:spcAft>
                <a:spcPts val="600"/>
              </a:spcAft>
              <a:buFont typeface="Arial" panose="020B0604020202020204" pitchFamily="34" charset="0"/>
              <a:buChar char="•"/>
            </a:pPr>
            <a:r>
              <a:rPr lang="el-GR" altLang="en-US" sz="2200" dirty="0"/>
              <a:t>Μπορείτε να εντοπίσετε την ίδια εικόνα εάν έχει χρησιμοποιηθεί κάπου αλλού στο διαδίκτυο και σχετικές ή παρόμοιες εικόνες.</a:t>
            </a:r>
            <a:endParaRPr lang="en-US" sz="2200" dirty="0"/>
          </a:p>
        </p:txBody>
      </p:sp>
      <p:pic>
        <p:nvPicPr>
          <p:cNvPr id="2050" name="Picture 2" descr="Google reverse image search user interface">
            <a:extLst>
              <a:ext uri="{FF2B5EF4-FFF2-40B4-BE49-F238E27FC236}">
                <a16:creationId xmlns:a16="http://schemas.microsoft.com/office/drawing/2014/main" id="{807F9A72-1DD2-8AC8-E8CF-DFCADCE5A0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883253"/>
            <a:ext cx="7440092" cy="548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230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0CE0B3-C04E-2958-7A51-990F8A01EFF6}"/>
              </a:ext>
            </a:extLst>
          </p:cNvPr>
          <p:cNvSpPr>
            <a:spLocks noGrp="1"/>
          </p:cNvSpPr>
          <p:nvPr>
            <p:ph type="title"/>
          </p:nvPr>
        </p:nvSpPr>
        <p:spPr>
          <a:xfrm>
            <a:off x="630936" y="639520"/>
            <a:ext cx="3429000" cy="1719072"/>
          </a:xfrm>
        </p:spPr>
        <p:txBody>
          <a:bodyPr anchor="b">
            <a:normAutofit fontScale="90000"/>
          </a:bodyPr>
          <a:lstStyle/>
          <a:p>
            <a:r>
              <a:rPr lang="el-GR" sz="5400" dirty="0"/>
              <a:t>Ορισμός χρονικού περιορισμού</a:t>
            </a:r>
            <a:endParaRPr lang="en-US" sz="5400" dirty="0"/>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7B3790F-5EFE-F0E3-5E77-DE8DD02E98C4}"/>
              </a:ext>
            </a:extLst>
          </p:cNvPr>
          <p:cNvPicPr>
            <a:picLocks noChangeAspect="1"/>
          </p:cNvPicPr>
          <p:nvPr/>
        </p:nvPicPr>
        <p:blipFill rotWithShape="1">
          <a:blip r:embed="rId3"/>
          <a:srcRect t="11927"/>
          <a:stretch/>
        </p:blipFill>
        <p:spPr>
          <a:xfrm>
            <a:off x="4654296" y="995439"/>
            <a:ext cx="6903720" cy="4867122"/>
          </a:xfrm>
          <a:prstGeom prst="rect">
            <a:avLst/>
          </a:prstGeom>
        </p:spPr>
      </p:pic>
    </p:spTree>
    <p:extLst>
      <p:ext uri="{BB962C8B-B14F-4D97-AF65-F5344CB8AC3E}">
        <p14:creationId xmlns:p14="http://schemas.microsoft.com/office/powerpoint/2010/main" val="3849939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E06DB3-0815-7517-6983-82BA29CCD517}"/>
              </a:ext>
            </a:extLst>
          </p:cNvPr>
          <p:cNvSpPr>
            <a:spLocks noGrp="1"/>
          </p:cNvSpPr>
          <p:nvPr>
            <p:ph type="title"/>
          </p:nvPr>
        </p:nvSpPr>
        <p:spPr>
          <a:xfrm>
            <a:off x="630936" y="639520"/>
            <a:ext cx="3429000" cy="1719072"/>
          </a:xfrm>
        </p:spPr>
        <p:txBody>
          <a:bodyPr anchor="b">
            <a:normAutofit/>
          </a:bodyPr>
          <a:lstStyle/>
          <a:p>
            <a:r>
              <a:rPr lang="el-GR" sz="3800" dirty="0"/>
              <a:t>Δημιουργία σελιδοδεικτών για σελίδες</a:t>
            </a:r>
            <a:endParaRPr lang="en-US" sz="3800" dirty="0"/>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0CE0AB-9CEB-FFCD-DAD1-D53057BED821}"/>
              </a:ext>
            </a:extLst>
          </p:cNvPr>
          <p:cNvSpPr>
            <a:spLocks noGrp="1"/>
          </p:cNvSpPr>
          <p:nvPr>
            <p:ph idx="1"/>
          </p:nvPr>
        </p:nvSpPr>
        <p:spPr>
          <a:xfrm>
            <a:off x="630936" y="2807208"/>
            <a:ext cx="3429000" cy="3410712"/>
          </a:xfrm>
        </p:spPr>
        <p:txBody>
          <a:bodyPr anchor="t">
            <a:normAutofit/>
          </a:bodyPr>
          <a:lstStyle/>
          <a:p>
            <a:pPr marL="0" indent="0">
              <a:buNone/>
            </a:pPr>
            <a:r>
              <a:rPr lang="el-GR" sz="1700" b="1" dirty="0">
                <a:latin typeface="Google Sans"/>
              </a:rPr>
              <a:t>Οι σελιδοδείκτες </a:t>
            </a:r>
            <a:r>
              <a:rPr lang="el-GR" sz="1700" dirty="0">
                <a:latin typeface="Google Sans"/>
              </a:rPr>
              <a:t>σάς επιτρέπουν γρήγορη πρόσβαση σε σελίδες αντί να χρειάζεται να περιηγηθείτε σε αυτές ή να τις αναζητήσετε</a:t>
            </a:r>
            <a:r>
              <a:rPr lang="en-US" sz="1700" i="0" dirty="0">
                <a:effectLst/>
                <a:highlight>
                  <a:srgbClr val="FFFFFF"/>
                </a:highlight>
                <a:latin typeface="Google Sans"/>
              </a:rPr>
              <a:t>.</a:t>
            </a:r>
          </a:p>
          <a:p>
            <a:pPr marL="0" indent="0">
              <a:buNone/>
            </a:pPr>
            <a:endParaRPr lang="en-US" sz="1700" b="0" i="0" dirty="0">
              <a:effectLst/>
              <a:highlight>
                <a:srgbClr val="FFFFFF"/>
              </a:highlight>
              <a:latin typeface="arial" panose="020B0604020202020204" pitchFamily="34" charset="0"/>
            </a:endParaRPr>
          </a:p>
          <a:p>
            <a:pPr marL="0" indent="0">
              <a:buNone/>
            </a:pPr>
            <a:r>
              <a:rPr lang="el-GR" sz="1700" dirty="0">
                <a:latin typeface="arial" panose="020B0604020202020204" pitchFamily="34" charset="0"/>
              </a:rPr>
              <a:t>Πώς να το κάνετε:</a:t>
            </a:r>
            <a:endParaRPr lang="en-US" sz="1700" dirty="0">
              <a:highlight>
                <a:srgbClr val="FFFFFF"/>
              </a:highlight>
              <a:latin typeface="arial" panose="020B0604020202020204" pitchFamily="34" charset="0"/>
            </a:endParaRPr>
          </a:p>
          <a:p>
            <a:pPr marL="0" indent="0">
              <a:buNone/>
            </a:pPr>
            <a:r>
              <a:rPr lang="en-US" sz="1700" b="0" i="0" dirty="0">
                <a:effectLst/>
                <a:highlight>
                  <a:srgbClr val="FFFFFF"/>
                </a:highlight>
                <a:latin typeface="arial" panose="020B0604020202020204" pitchFamily="34" charset="0"/>
                <a:hlinkClick r:id="rId3"/>
              </a:rPr>
              <a:t>https://www.youtube.com/watch?v=UhZKffAcGAA</a:t>
            </a:r>
            <a:r>
              <a:rPr lang="en-US" sz="1700" b="0" i="0" dirty="0">
                <a:effectLst/>
                <a:highlight>
                  <a:srgbClr val="FFFFFF"/>
                </a:highlight>
                <a:latin typeface="arial" panose="020B0604020202020204" pitchFamily="34" charset="0"/>
              </a:rPr>
              <a:t> </a:t>
            </a:r>
            <a:br>
              <a:rPr lang="en-US" sz="1700" b="0" i="0" dirty="0">
                <a:effectLst/>
                <a:highlight>
                  <a:srgbClr val="FFFFFF"/>
                </a:highlight>
                <a:latin typeface="arial" panose="020B0604020202020204" pitchFamily="34" charset="0"/>
              </a:rPr>
            </a:br>
            <a:endParaRPr lang="en-US" sz="1700" dirty="0"/>
          </a:p>
        </p:txBody>
      </p:sp>
      <p:pic>
        <p:nvPicPr>
          <p:cNvPr id="7" name="Graphic 6" descr="Double Bookmark">
            <a:extLst>
              <a:ext uri="{FF2B5EF4-FFF2-40B4-BE49-F238E27FC236}">
                <a16:creationId xmlns:a16="http://schemas.microsoft.com/office/drawing/2014/main" id="{8103FD70-12BB-F8BB-7828-CC2072C249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17236" y="640080"/>
            <a:ext cx="5577840" cy="5577840"/>
          </a:xfrm>
          <a:prstGeom prst="rect">
            <a:avLst/>
          </a:prstGeom>
        </p:spPr>
      </p:pic>
    </p:spTree>
    <p:extLst>
      <p:ext uri="{BB962C8B-B14F-4D97-AF65-F5344CB8AC3E}">
        <p14:creationId xmlns:p14="http://schemas.microsoft.com/office/powerpoint/2010/main" val="766291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EAE75E-440F-BF28-C4C2-C262468BE080}"/>
              </a:ext>
            </a:extLst>
          </p:cNvPr>
          <p:cNvSpPr>
            <a:spLocks noGrp="1"/>
          </p:cNvSpPr>
          <p:nvPr>
            <p:ph type="title"/>
          </p:nvPr>
        </p:nvSpPr>
        <p:spPr>
          <a:xfrm>
            <a:off x="630936" y="502920"/>
            <a:ext cx="3419856" cy="1463040"/>
          </a:xfrm>
        </p:spPr>
        <p:txBody>
          <a:bodyPr vert="horz" lIns="91440" tIns="45720" rIns="91440" bIns="45720" rtlCol="0" anchor="ctr">
            <a:normAutofit fontScale="90000"/>
          </a:bodyPr>
          <a:lstStyle/>
          <a:p>
            <a:r>
              <a:rPr lang="el-GR" sz="3000" dirty="0"/>
              <a:t>Υπηρεσίες αποθήκευσης και κοινής χρήσης αρχείων στο </a:t>
            </a:r>
            <a:r>
              <a:rPr lang="el-GR" sz="3000" dirty="0" err="1"/>
              <a:t>cloud</a:t>
            </a:r>
            <a:endParaRPr lang="en-US" sz="30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4510F7D-387C-8DC8-5163-B906749EF413}"/>
              </a:ext>
            </a:extLst>
          </p:cNvPr>
          <p:cNvSpPr txBox="1"/>
          <p:nvPr/>
        </p:nvSpPr>
        <p:spPr>
          <a:xfrm>
            <a:off x="4654295" y="502920"/>
            <a:ext cx="6894576" cy="1463040"/>
          </a:xfrm>
          <a:prstGeom prst="rect">
            <a:avLst/>
          </a:prstGeom>
        </p:spPr>
        <p:txBody>
          <a:bodyPr vert="horz" lIns="91440" tIns="45720" rIns="91440" bIns="45720" rtlCol="0" anchor="ctr">
            <a:normAutofit/>
          </a:bodyPr>
          <a:lstStyle/>
          <a:p>
            <a:pPr>
              <a:lnSpc>
                <a:spcPct val="90000"/>
              </a:lnSpc>
              <a:spcAft>
                <a:spcPts val="600"/>
              </a:spcAft>
            </a:pPr>
            <a:r>
              <a:rPr lang="el-GR" sz="2200" dirty="0"/>
              <a:t>Η αποθήκευση στο </a:t>
            </a:r>
            <a:r>
              <a:rPr lang="el-GR" sz="2200" dirty="0" err="1"/>
              <a:t>cloud</a:t>
            </a:r>
            <a:r>
              <a:rPr lang="el-GR" sz="2200" dirty="0"/>
              <a:t> σάς επιτρέπει να μοιράζεστε εύκολα και να έχετε πρόσβαση σε αρχεία από οπουδήποτε και να τα επαναφέρετε εάν κάτι πάει στραβά.</a:t>
            </a:r>
            <a:endParaRPr lang="en-US" sz="2200" dirty="0"/>
          </a:p>
        </p:txBody>
      </p:sp>
      <p:pic>
        <p:nvPicPr>
          <p:cNvPr id="5" name="Content Placeholder 4">
            <a:extLst>
              <a:ext uri="{FF2B5EF4-FFF2-40B4-BE49-F238E27FC236}">
                <a16:creationId xmlns:a16="http://schemas.microsoft.com/office/drawing/2014/main" id="{3BDBB072-B0C4-AB84-CB41-BB258A9DE19E}"/>
              </a:ext>
            </a:extLst>
          </p:cNvPr>
          <p:cNvPicPr>
            <a:picLocks noGrp="1" noChangeAspect="1"/>
          </p:cNvPicPr>
          <p:nvPr>
            <p:ph idx="1"/>
          </p:nvPr>
        </p:nvPicPr>
        <p:blipFill rotWithShape="1">
          <a:blip r:embed="rId3"/>
          <a:srcRect t="17727" b="10806"/>
          <a:stretch/>
        </p:blipFill>
        <p:spPr>
          <a:xfrm>
            <a:off x="630936" y="3090451"/>
            <a:ext cx="10917936" cy="2360322"/>
          </a:xfrm>
          <a:prstGeom prst="rect">
            <a:avLst/>
          </a:prstGeom>
        </p:spPr>
      </p:pic>
    </p:spTree>
    <p:extLst>
      <p:ext uri="{BB962C8B-B14F-4D97-AF65-F5344CB8AC3E}">
        <p14:creationId xmlns:p14="http://schemas.microsoft.com/office/powerpoint/2010/main" val="2260760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E9A9269-77CC-8BA8-0FF5-90E283DE13A0}"/>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l-GR" sz="3600" dirty="0">
                <a:solidFill>
                  <a:schemeClr val="tx1">
                    <a:lumMod val="85000"/>
                    <a:lumOff val="15000"/>
                  </a:schemeClr>
                </a:solidFill>
              </a:rPr>
              <a:t>Ανάλυση δεδομένων και πληροφοριών</a:t>
            </a:r>
            <a:endParaRPr lang="en-US" sz="3600" dirty="0">
              <a:solidFill>
                <a:schemeClr val="tx1">
                  <a:lumMod val="85000"/>
                  <a:lumOff val="15000"/>
                </a:schemeClr>
              </a:solidFill>
            </a:endParaRPr>
          </a:p>
        </p:txBody>
      </p:sp>
      <p:pic>
        <p:nvPicPr>
          <p:cNvPr id="3" name="Picture 2" descr="Cloud network graphic">
            <a:extLst>
              <a:ext uri="{FF2B5EF4-FFF2-40B4-BE49-F238E27FC236}">
                <a16:creationId xmlns:a16="http://schemas.microsoft.com/office/drawing/2014/main" id="{E8030101-463B-E7B9-0387-2943179AFDB2}"/>
              </a:ext>
            </a:extLst>
          </p:cNvPr>
          <p:cNvPicPr>
            <a:picLocks noChangeAspect="1"/>
          </p:cNvPicPr>
          <p:nvPr/>
        </p:nvPicPr>
        <p:blipFill>
          <a:blip r:embed="rId3">
            <a:extLst>
              <a:ext uri="{28A0092B-C50C-407E-A947-70E740481C1C}">
                <a14:useLocalDpi xmlns:a14="http://schemas.microsoft.com/office/drawing/2010/main" val="0"/>
              </a:ext>
            </a:extLst>
          </a:blip>
          <a:srcRect t="4613" b="9553"/>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957460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1B79E5A-075A-2CB5-FFBA-69C66ABDD7E1}"/>
              </a:ext>
            </a:extLst>
          </p:cNvPr>
          <p:cNvSpPr>
            <a:spLocks noGrp="1"/>
          </p:cNvSpPr>
          <p:nvPr>
            <p:ph type="title"/>
          </p:nvPr>
        </p:nvSpPr>
        <p:spPr>
          <a:xfrm>
            <a:off x="1" y="1070800"/>
            <a:ext cx="4728052" cy="5583126"/>
          </a:xfrm>
        </p:spPr>
        <p:txBody>
          <a:bodyPr>
            <a:normAutofit/>
          </a:bodyPr>
          <a:lstStyle/>
          <a:p>
            <a:r>
              <a:rPr lang="el-GR" sz="6000" dirty="0"/>
              <a:t>Οργανικά αποτελέσματα έναντι διαφημίσεων</a:t>
            </a:r>
            <a:endParaRPr lang="en-US" sz="6000" dirty="0"/>
          </a:p>
        </p:txBody>
      </p:sp>
      <p:cxnSp>
        <p:nvCxnSpPr>
          <p:cNvPr id="17" name="Straight Connector 16">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C16D85EA-2745-7991-EDA4-B7D85F9B035E}"/>
              </a:ext>
            </a:extLst>
          </p:cNvPr>
          <p:cNvGraphicFramePr>
            <a:graphicFrameLocks noGrp="1"/>
          </p:cNvGraphicFramePr>
          <p:nvPr>
            <p:ph idx="1"/>
            <p:extLst>
              <p:ext uri="{D42A27DB-BD31-4B8C-83A1-F6EECF244321}">
                <p14:modId xmlns:p14="http://schemas.microsoft.com/office/powerpoint/2010/main" val="708782386"/>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7736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ABAEE9-CE4E-0C66-DEFA-0E3C443BE9A7}"/>
              </a:ext>
            </a:extLst>
          </p:cNvPr>
          <p:cNvSpPr>
            <a:spLocks noGrp="1"/>
          </p:cNvSpPr>
          <p:nvPr>
            <p:ph type="title"/>
          </p:nvPr>
        </p:nvSpPr>
        <p:spPr>
          <a:xfrm>
            <a:off x="838200" y="556995"/>
            <a:ext cx="10515600" cy="1133693"/>
          </a:xfrm>
        </p:spPr>
        <p:txBody>
          <a:bodyPr>
            <a:normAutofit fontScale="90000"/>
          </a:bodyPr>
          <a:lstStyle/>
          <a:p>
            <a:r>
              <a:rPr lang="el-GR" sz="5200" dirty="0"/>
              <a:t>Κριτήρια που πρέπει να χρησιμοποιούνται για την αξιολόγηση των πληροφοριών</a:t>
            </a:r>
            <a:endParaRPr lang="en-US" sz="5200" dirty="0"/>
          </a:p>
        </p:txBody>
      </p:sp>
      <p:graphicFrame>
        <p:nvGraphicFramePr>
          <p:cNvPr id="5" name="Content Placeholder 2">
            <a:extLst>
              <a:ext uri="{FF2B5EF4-FFF2-40B4-BE49-F238E27FC236}">
                <a16:creationId xmlns:a16="http://schemas.microsoft.com/office/drawing/2014/main" id="{BCF5F157-0BFA-F68E-E99B-FB2DD5FFF5C9}"/>
              </a:ext>
            </a:extLst>
          </p:cNvPr>
          <p:cNvGraphicFramePr>
            <a:graphicFrameLocks noGrp="1"/>
          </p:cNvGraphicFramePr>
          <p:nvPr>
            <p:ph idx="1"/>
            <p:extLst>
              <p:ext uri="{D42A27DB-BD31-4B8C-83A1-F6EECF244321}">
                <p14:modId xmlns:p14="http://schemas.microsoft.com/office/powerpoint/2010/main" val="529012539"/>
              </p:ext>
            </p:extLst>
          </p:nvPr>
        </p:nvGraphicFramePr>
        <p:xfrm>
          <a:off x="502920" y="1798320"/>
          <a:ext cx="10850880" cy="4892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2150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8FD1E94-B12F-434F-8027-5DBEAC55A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BC8109F-B452-45EE-8BB3-65433C039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EEAC5A9-179E-CD04-1524-DE71CE5691A0}"/>
              </a:ext>
            </a:extLst>
          </p:cNvPr>
          <p:cNvSpPr>
            <a:spLocks noGrp="1"/>
          </p:cNvSpPr>
          <p:nvPr>
            <p:ph type="title"/>
          </p:nvPr>
        </p:nvSpPr>
        <p:spPr>
          <a:xfrm>
            <a:off x="838200" y="365125"/>
            <a:ext cx="10515600" cy="1325563"/>
          </a:xfrm>
        </p:spPr>
        <p:txBody>
          <a:bodyPr>
            <a:normAutofit/>
          </a:bodyPr>
          <a:lstStyle/>
          <a:p>
            <a:r>
              <a:rPr lang="el-GR" dirty="0"/>
              <a:t>Τεχνικές για την αξιολόγηση μιας πηγής</a:t>
            </a:r>
            <a:endParaRPr lang="en-US" dirty="0"/>
          </a:p>
        </p:txBody>
      </p:sp>
      <p:graphicFrame>
        <p:nvGraphicFramePr>
          <p:cNvPr id="15" name="Content Placeholder 2">
            <a:extLst>
              <a:ext uri="{FF2B5EF4-FFF2-40B4-BE49-F238E27FC236}">
                <a16:creationId xmlns:a16="http://schemas.microsoft.com/office/drawing/2014/main" id="{D7D59257-DDC3-DEA7-4EFB-E2D776E4BA1F}"/>
              </a:ext>
            </a:extLst>
          </p:cNvPr>
          <p:cNvGraphicFramePr>
            <a:graphicFrameLocks noGrp="1"/>
          </p:cNvGraphicFramePr>
          <p:nvPr>
            <p:ph idx="1"/>
            <p:extLst>
              <p:ext uri="{D42A27DB-BD31-4B8C-83A1-F6EECF244321}">
                <p14:modId xmlns:p14="http://schemas.microsoft.com/office/powerpoint/2010/main" val="1433728991"/>
              </p:ext>
            </p:extLst>
          </p:nvPr>
        </p:nvGraphicFramePr>
        <p:xfrm>
          <a:off x="838200" y="2011729"/>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1907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30C3BF-3507-A8CC-940E-85342B094278}"/>
              </a:ext>
            </a:extLst>
          </p:cNvPr>
          <p:cNvSpPr>
            <a:spLocks noGrp="1"/>
          </p:cNvSpPr>
          <p:nvPr>
            <p:ph type="title"/>
          </p:nvPr>
        </p:nvSpPr>
        <p:spPr>
          <a:xfrm>
            <a:off x="630936" y="640080"/>
            <a:ext cx="4962144" cy="1481328"/>
          </a:xfrm>
        </p:spPr>
        <p:txBody>
          <a:bodyPr anchor="b">
            <a:normAutofit/>
          </a:bodyPr>
          <a:lstStyle/>
          <a:p>
            <a:r>
              <a:rPr lang="el-GR" sz="4000" dirty="0"/>
              <a:t>Πρόσθετες συμβουλές:</a:t>
            </a:r>
            <a:endParaRPr lang="en-US" sz="4000" dirty="0"/>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C83BE7-0B3A-B93B-B078-6F769FCE7EDA}"/>
              </a:ext>
            </a:extLst>
          </p:cNvPr>
          <p:cNvSpPr>
            <a:spLocks noGrp="1"/>
          </p:cNvSpPr>
          <p:nvPr>
            <p:ph idx="1"/>
          </p:nvPr>
        </p:nvSpPr>
        <p:spPr>
          <a:xfrm>
            <a:off x="630936" y="2660904"/>
            <a:ext cx="5465064" cy="3968496"/>
          </a:xfrm>
        </p:spPr>
        <p:txBody>
          <a:bodyPr anchor="t">
            <a:normAutofit fontScale="92500"/>
          </a:bodyPr>
          <a:lstStyle/>
          <a:p>
            <a:endParaRPr lang="en-US" sz="1700" dirty="0"/>
          </a:p>
          <a:p>
            <a:r>
              <a:rPr lang="el-GR" sz="2000" dirty="0"/>
              <a:t>Εάν οι πληροφορίες είναι πολύ καλές για να είναι αληθινές, δεν είναι.</a:t>
            </a:r>
            <a:endParaRPr lang="en-US" sz="2000" dirty="0"/>
          </a:p>
          <a:p>
            <a:r>
              <a:rPr lang="el-GR" sz="2000" dirty="0"/>
              <a:t>Ποτέ μην εμπιστεύεστε τα μέσα κοινωνικής δικτύωσης για σημαντικές πληροφορίες (π.χ. ιατρικές ερωτήσεις, πολιτική ανάλυση κ.λπ.)</a:t>
            </a:r>
            <a:r>
              <a:rPr lang="en-US" sz="2000" dirty="0"/>
              <a:t>)</a:t>
            </a:r>
            <a:r>
              <a:rPr lang="el-GR" sz="2000" dirty="0"/>
              <a:t>.</a:t>
            </a:r>
            <a:endParaRPr lang="en-US" sz="2000" dirty="0"/>
          </a:p>
          <a:p>
            <a:r>
              <a:rPr lang="el-GR" sz="2000" dirty="0"/>
              <a:t>Μην διαδίδετε ψευδείς ειδήσεις στις λίστες επαφών σας. Πρώτα ελέγξτε αν οι πληροφορίες είναι αληθείς. Αν όλοι έκαναν το ίδιο, δεν θα υπήρχε χώρος για ψευδείς ειδήσεις.</a:t>
            </a:r>
            <a:endParaRPr lang="en-US" sz="2000" dirty="0"/>
          </a:p>
          <a:p>
            <a:r>
              <a:rPr lang="el-GR" sz="2000" b="1" kern="0" dirty="0">
                <a:latin typeface="Times New Roman" panose="02020603050405020304" pitchFamily="18" charset="0"/>
                <a:ea typeface="Times New Roman" panose="02020603050405020304" pitchFamily="18" charset="0"/>
                <a:cs typeface="Arial" panose="020B0604020202020204" pitchFamily="34" charset="0"/>
              </a:rPr>
              <a:t>Να είστε προσεκτικοί με την παραπληροφόρηση ή την προπαγάνδα, που έχουν σχεδιαστεί για να χειραγωγήσουν ή να εξαπατήσουν το κοινό</a:t>
            </a:r>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kern="100" dirty="0">
              <a:effectLst/>
              <a:latin typeface="Aptos" panose="020B0004020202020204" pitchFamily="34" charset="0"/>
              <a:ea typeface="Aptos" panose="020B0004020202020204" pitchFamily="34" charset="0"/>
              <a:cs typeface="Arial" panose="020B0604020202020204" pitchFamily="34" charset="0"/>
            </a:endParaRPr>
          </a:p>
          <a:p>
            <a:endParaRPr lang="en-US" sz="1700" dirty="0"/>
          </a:p>
        </p:txBody>
      </p:sp>
      <p:pic>
        <p:nvPicPr>
          <p:cNvPr id="5" name="Picture 4">
            <a:extLst>
              <a:ext uri="{FF2B5EF4-FFF2-40B4-BE49-F238E27FC236}">
                <a16:creationId xmlns:a16="http://schemas.microsoft.com/office/drawing/2014/main" id="{BBD2536A-98C5-034A-D003-6EA071C18157}"/>
              </a:ext>
            </a:extLst>
          </p:cNvPr>
          <p:cNvPicPr>
            <a:picLocks noChangeAspect="1"/>
          </p:cNvPicPr>
          <p:nvPr/>
        </p:nvPicPr>
        <p:blipFill>
          <a:blip r:embed="rId3"/>
          <a:stretch>
            <a:fillRect/>
          </a:stretch>
        </p:blipFill>
        <p:spPr>
          <a:xfrm>
            <a:off x="6912036" y="0"/>
            <a:ext cx="3796041" cy="6839712"/>
          </a:xfrm>
          <a:prstGeom prst="rect">
            <a:avLst/>
          </a:prstGeom>
        </p:spPr>
      </p:pic>
    </p:spTree>
    <p:extLst>
      <p:ext uri="{BB962C8B-B14F-4D97-AF65-F5344CB8AC3E}">
        <p14:creationId xmlns:p14="http://schemas.microsoft.com/office/powerpoint/2010/main" val="2737695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1842</TotalTime>
  <Words>5328</Words>
  <Application>Microsoft Office PowerPoint</Application>
  <PresentationFormat>Widescreen</PresentationFormat>
  <Paragraphs>202</Paragraphs>
  <Slides>26</Slides>
  <Notes>26</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26</vt:i4>
      </vt:variant>
    </vt:vector>
  </HeadingPairs>
  <TitlesOfParts>
    <vt:vector size="46" baseType="lpstr">
      <vt:lpstr>Meiryo</vt:lpstr>
      <vt:lpstr>Aptos</vt:lpstr>
      <vt:lpstr>Aptos Display</vt:lpstr>
      <vt:lpstr>Arial</vt:lpstr>
      <vt:lpstr>Arial</vt:lpstr>
      <vt:lpstr>Calibri</vt:lpstr>
      <vt:lpstr>Cambria</vt:lpstr>
      <vt:lpstr>Georgia</vt:lpstr>
      <vt:lpstr>Google Sans</vt:lpstr>
      <vt:lpstr>Microsoft Sans Serif</vt:lpstr>
      <vt:lpstr>Open Sans</vt:lpstr>
      <vt:lpstr>Palatino Linotype</vt:lpstr>
      <vt:lpstr>Poppins</vt:lpstr>
      <vt:lpstr>Segoe UI Symbol</vt:lpstr>
      <vt:lpstr>Source Sans Pro</vt:lpstr>
      <vt:lpstr>Times New Roman</vt:lpstr>
      <vt:lpstr>Trebuchet MS</vt:lpstr>
      <vt:lpstr>Wingdings</vt:lpstr>
      <vt:lpstr>Office Theme</vt:lpstr>
      <vt:lpstr>Office Theme</vt:lpstr>
      <vt:lpstr>Eurhope</vt:lpstr>
      <vt:lpstr>Σε αυτή την ενότητα θα μιλήσουμε για: </vt:lpstr>
      <vt:lpstr> Κατανόηση ψηφιακών δεδομένων και πληροφοριών</vt:lpstr>
      <vt:lpstr>Εισαγωγή στους τύπους και τις πηγές ψηφιακών δεδομένων</vt:lpstr>
      <vt:lpstr>Πώς μπορείτε να θυμάστε τη διαφορά</vt:lpstr>
      <vt:lpstr>Ποιοι είναι οι διαφορετικοί τύποι δεδομένων;</vt:lpstr>
      <vt:lpstr>Από πού προέρχονται τα ψηφιακά δεδομένα;</vt:lpstr>
      <vt:lpstr>Αποτελεσματικές στρατηγικές αναζήτησης</vt:lpstr>
      <vt:lpstr>Διαφορετικά προγράμματα περιήγησης</vt:lpstr>
      <vt:lpstr>Διαφορετικές μηχανές αναζήτησης</vt:lpstr>
      <vt:lpstr>Λέξεις κλειδιά</vt:lpstr>
      <vt:lpstr>Περιορίστε την αναζήτηση προσθέτοντας ένα μέρος, ώρες λειτουργίας κ.λπ</vt:lpstr>
      <vt:lpstr>Χρήση “…”</vt:lpstr>
      <vt:lpstr>Χρησιμοποιήστε - για να εξαιρέσετε λέξεις</vt:lpstr>
      <vt:lpstr>Χρήση*</vt:lpstr>
      <vt:lpstr>Χρήση εργαλείων και προτάσεων</vt:lpstr>
      <vt:lpstr>Αντίστροφη αναζήτηση εικόνων</vt:lpstr>
      <vt:lpstr>Ορισμός χρονικού περιορισμού</vt:lpstr>
      <vt:lpstr>Δημιουργία σελιδοδεικτών για σελίδες</vt:lpstr>
      <vt:lpstr>Υπηρεσίες αποθήκευσης και κοινής χρήσης αρχείων στο cloud</vt:lpstr>
      <vt:lpstr>Ανάλυση δεδομένων και πληροφοριών</vt:lpstr>
      <vt:lpstr>Οργανικά αποτελέσματα έναντι διαφημίσεων</vt:lpstr>
      <vt:lpstr>Κριτήρια που πρέπει να χρησιμοποιούνται για την αξιολόγηση των πληροφοριών</vt:lpstr>
      <vt:lpstr>Τεχνικές για την αξιολόγηση μιας πηγής</vt:lpstr>
      <vt:lpstr>Πρόσθετες συμβουλές:</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1758</cp:revision>
  <dcterms:created xsi:type="dcterms:W3CDTF">2024-06-12T11:14:25Z</dcterms:created>
  <dcterms:modified xsi:type="dcterms:W3CDTF">2024-10-22T13:53:28Z</dcterms:modified>
</cp:coreProperties>
</file>