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28.jp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media/image46.jpg" ContentType="image/jpeg"/>
  <Override PartName="/ppt/notesSlides/notesSlide20.xml" ContentType="application/vnd.openxmlformats-officedocument.presentationml.notesSlide+xml"/>
  <Override PartName="/ppt/media/image47.jpg" ContentType="image/jpeg"/>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48" r:id="rId2"/>
  </p:sldMasterIdLst>
  <p:notesMasterIdLst>
    <p:notesMasterId r:id="rId25"/>
  </p:notesMasterIdLst>
  <p:sldIdLst>
    <p:sldId id="283" r:id="rId3"/>
    <p:sldId id="257" r:id="rId4"/>
    <p:sldId id="280" r:id="rId5"/>
    <p:sldId id="258" r:id="rId6"/>
    <p:sldId id="264" r:id="rId7"/>
    <p:sldId id="259" r:id="rId8"/>
    <p:sldId id="269" r:id="rId9"/>
    <p:sldId id="281" r:id="rId10"/>
    <p:sldId id="278" r:id="rId11"/>
    <p:sldId id="279" r:id="rId12"/>
    <p:sldId id="263" r:id="rId13"/>
    <p:sldId id="282" r:id="rId14"/>
    <p:sldId id="266" r:id="rId15"/>
    <p:sldId id="272" r:id="rId16"/>
    <p:sldId id="273" r:id="rId17"/>
    <p:sldId id="270" r:id="rId18"/>
    <p:sldId id="260" r:id="rId19"/>
    <p:sldId id="267" r:id="rId20"/>
    <p:sldId id="275" r:id="rId21"/>
    <p:sldId id="274" r:id="rId22"/>
    <p:sldId id="276" r:id="rId23"/>
    <p:sldId id="28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2696E4-FAB3-44D1-A412-F1D843E14953}" v="310" dt="2024-10-09T13:00:10.8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9673" autoAdjust="0"/>
  </p:normalViewPr>
  <p:slideViewPr>
    <p:cSldViewPr snapToGrid="0">
      <p:cViewPr varScale="1">
        <p:scale>
          <a:sx n="57" d="100"/>
          <a:sy n="57" d="100"/>
        </p:scale>
        <p:origin x="1680" y="77"/>
      </p:cViewPr>
      <p:guideLst/>
    </p:cSldViewPr>
  </p:slideViewPr>
  <p:notesTextViewPr>
    <p:cViewPr>
      <p:scale>
        <a:sx n="1" d="1"/>
        <a:sy n="1" d="1"/>
      </p:scale>
      <p:origin x="0" y="0"/>
    </p:cViewPr>
  </p:notesTextViewPr>
  <p:notesViewPr>
    <p:cSldViewPr snapToGrid="0">
      <p:cViewPr varScale="1">
        <p:scale>
          <a:sx n="62" d="100"/>
          <a:sy n="62" d="100"/>
        </p:scale>
        <p:origin x="3226"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diagrams/_rels/data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ata3.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ata4.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image" Target="../media/image4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rawing3.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rawing4.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image" Target="../media/image44.pn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2F29A3-665C-4655-A585-62841CDFB62C}"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en-US"/>
        </a:p>
      </dgm:t>
    </dgm:pt>
    <dgm:pt modelId="{E764A268-D181-402B-959E-80D28701E66C}">
      <dgm:prSet/>
      <dgm:spPr/>
      <dgm:t>
        <a:bodyPr/>
        <a:lstStyle/>
        <a:p>
          <a:r>
            <a:rPr lang="el-GR" b="0" i="0" baseline="0" dirty="0"/>
            <a:t>Αυτογνωσία και </a:t>
          </a:r>
          <a:r>
            <a:rPr lang="el-GR" b="0" i="0" baseline="0" dirty="0" err="1"/>
            <a:t>Αυτο</a:t>
          </a:r>
          <a:r>
            <a:rPr lang="el-GR" b="0" i="0" baseline="0" dirty="0"/>
            <a:t>-διαχείριση</a:t>
          </a:r>
          <a:endParaRPr lang="en-US" dirty="0"/>
        </a:p>
      </dgm:t>
    </dgm:pt>
    <dgm:pt modelId="{31D92F64-E856-459A-8407-4B0C8FF9D892}" type="parTrans" cxnId="{515822C7-6C58-47BA-B29C-71501B1576B5}">
      <dgm:prSet/>
      <dgm:spPr/>
      <dgm:t>
        <a:bodyPr/>
        <a:lstStyle/>
        <a:p>
          <a:endParaRPr lang="en-US"/>
        </a:p>
      </dgm:t>
    </dgm:pt>
    <dgm:pt modelId="{C36D4F26-D956-4BB3-9F94-FEB1E3F23A3B}" type="sibTrans" cxnId="{515822C7-6C58-47BA-B29C-71501B1576B5}">
      <dgm:prSet/>
      <dgm:spPr/>
      <dgm:t>
        <a:bodyPr/>
        <a:lstStyle/>
        <a:p>
          <a:endParaRPr lang="en-US"/>
        </a:p>
      </dgm:t>
    </dgm:pt>
    <dgm:pt modelId="{908FB0B7-D60E-47AE-9FA8-5FF2C0DCC965}">
      <dgm:prSet/>
      <dgm:spPr/>
      <dgm:t>
        <a:bodyPr/>
        <a:lstStyle/>
        <a:p>
          <a:r>
            <a:rPr lang="el-GR" b="0" i="0" baseline="0" dirty="0"/>
            <a:t>Κατανόηση του εαυτού 
Αναγνώριση και ονομασία των συναισθημάτων</a:t>
          </a:r>
          <a:endParaRPr lang="en-US" dirty="0"/>
        </a:p>
      </dgm:t>
    </dgm:pt>
    <dgm:pt modelId="{5FDC72A8-B866-427D-B966-33027D728290}" type="parTrans" cxnId="{7BDAF5B8-9594-4664-8D45-D567573BDE43}">
      <dgm:prSet/>
      <dgm:spPr/>
      <dgm:t>
        <a:bodyPr/>
        <a:lstStyle/>
        <a:p>
          <a:endParaRPr lang="en-US"/>
        </a:p>
      </dgm:t>
    </dgm:pt>
    <dgm:pt modelId="{5ADBE544-A906-4FAB-A823-5CCBC8F734EC}" type="sibTrans" cxnId="{7BDAF5B8-9594-4664-8D45-D567573BDE43}">
      <dgm:prSet/>
      <dgm:spPr/>
      <dgm:t>
        <a:bodyPr/>
        <a:lstStyle/>
        <a:p>
          <a:endParaRPr lang="en-US"/>
        </a:p>
      </dgm:t>
    </dgm:pt>
    <dgm:pt modelId="{9218D1F6-A936-4DFD-BCC1-315D0693ED22}">
      <dgm:prSet/>
      <dgm:spPr/>
      <dgm:t>
        <a:bodyPr/>
        <a:lstStyle/>
        <a:p>
          <a:r>
            <a:rPr lang="el-GR" b="0" i="0" baseline="0" dirty="0"/>
            <a:t>Ρύθμιση συναισθημάτων και διαχείριση συμπεριφοράς </a:t>
          </a:r>
          <a:endParaRPr lang="en-US" dirty="0"/>
        </a:p>
      </dgm:t>
    </dgm:pt>
    <dgm:pt modelId="{2965B049-152D-41CD-A383-C607082EEBB0}" type="parTrans" cxnId="{3523F83A-473E-4BF7-9D83-C72EA4ECE8C7}">
      <dgm:prSet/>
      <dgm:spPr/>
      <dgm:t>
        <a:bodyPr/>
        <a:lstStyle/>
        <a:p>
          <a:endParaRPr lang="en-US"/>
        </a:p>
      </dgm:t>
    </dgm:pt>
    <dgm:pt modelId="{E43F1C22-ABCF-4B6C-A055-2E1F9CB81E1B}" type="sibTrans" cxnId="{3523F83A-473E-4BF7-9D83-C72EA4ECE8C7}">
      <dgm:prSet/>
      <dgm:spPr/>
      <dgm:t>
        <a:bodyPr/>
        <a:lstStyle/>
        <a:p>
          <a:endParaRPr lang="en-US"/>
        </a:p>
      </dgm:t>
    </dgm:pt>
    <dgm:pt modelId="{0F9016AA-1A03-4CD7-A6D3-718DB486B724}">
      <dgm:prSet/>
      <dgm:spPr/>
      <dgm:t>
        <a:bodyPr/>
        <a:lstStyle/>
        <a:p>
          <a:r>
            <a:rPr lang="el-GR" b="0" i="0" baseline="0" dirty="0"/>
            <a:t>Τεχνικές για τη διαχείριση των συναισθημάτων σε διάφορες καταστάσεις
Αναζήτηση των δυνατών και αδύνατων σημείων σας</a:t>
          </a:r>
          <a:endParaRPr lang="en-US" dirty="0"/>
        </a:p>
      </dgm:t>
    </dgm:pt>
    <dgm:pt modelId="{6E28A6DD-4A59-49A8-8B50-8F09E2A4C94E}" type="parTrans" cxnId="{EF1C4FB4-8986-4F6B-870F-E58F67D54ED2}">
      <dgm:prSet/>
      <dgm:spPr/>
      <dgm:t>
        <a:bodyPr/>
        <a:lstStyle/>
        <a:p>
          <a:endParaRPr lang="en-US"/>
        </a:p>
      </dgm:t>
    </dgm:pt>
    <dgm:pt modelId="{0971DC54-2171-4E02-98FE-FFFDFE7C3B8D}" type="sibTrans" cxnId="{EF1C4FB4-8986-4F6B-870F-E58F67D54ED2}">
      <dgm:prSet/>
      <dgm:spPr/>
      <dgm:t>
        <a:bodyPr/>
        <a:lstStyle/>
        <a:p>
          <a:endParaRPr lang="en-US"/>
        </a:p>
      </dgm:t>
    </dgm:pt>
    <dgm:pt modelId="{F5CEEE04-34DA-4BF2-B60A-DCB844CF40A4}">
      <dgm:prSet/>
      <dgm:spPr/>
      <dgm:t>
        <a:bodyPr/>
        <a:lstStyle/>
        <a:p>
          <a:r>
            <a:rPr lang="el-GR" b="0" i="0" baseline="0" dirty="0"/>
            <a:t>Οικοδόμηση της ανθεκτικότητας</a:t>
          </a:r>
          <a:endParaRPr lang="en-US" dirty="0"/>
        </a:p>
      </dgm:t>
    </dgm:pt>
    <dgm:pt modelId="{EBC53AC0-B9C3-42BC-AE8F-B79D7B8D0AA8}" type="parTrans" cxnId="{4394EFA1-D9B2-4338-A193-C166A06E0AC2}">
      <dgm:prSet/>
      <dgm:spPr/>
      <dgm:t>
        <a:bodyPr/>
        <a:lstStyle/>
        <a:p>
          <a:endParaRPr lang="en-US"/>
        </a:p>
      </dgm:t>
    </dgm:pt>
    <dgm:pt modelId="{ADD2B4EA-5F83-420F-B8B3-2B7FACDA6514}" type="sibTrans" cxnId="{4394EFA1-D9B2-4338-A193-C166A06E0AC2}">
      <dgm:prSet/>
      <dgm:spPr/>
      <dgm:t>
        <a:bodyPr/>
        <a:lstStyle/>
        <a:p>
          <a:endParaRPr lang="en-US"/>
        </a:p>
      </dgm:t>
    </dgm:pt>
    <dgm:pt modelId="{860C2AB9-F740-4830-A66E-95752D259D1F}">
      <dgm:prSet/>
      <dgm:spPr/>
      <dgm:t>
        <a:bodyPr/>
        <a:lstStyle/>
        <a:p>
          <a:r>
            <a:rPr lang="el-GR" b="0" i="0" baseline="0" dirty="0"/>
            <a:t>Αντιμετώπιση αποτυχιών και αντιξοοτήτων 
Αντιμετώπιση της αβεβαιότητας και του στρες</a:t>
          </a:r>
          <a:endParaRPr lang="en-US" dirty="0"/>
        </a:p>
      </dgm:t>
    </dgm:pt>
    <dgm:pt modelId="{44B33954-FF73-484E-BC5D-1B27AFEC4D69}" type="parTrans" cxnId="{78DE06BF-9A31-4882-97DB-A732C3ED1570}">
      <dgm:prSet/>
      <dgm:spPr/>
      <dgm:t>
        <a:bodyPr/>
        <a:lstStyle/>
        <a:p>
          <a:endParaRPr lang="en-US"/>
        </a:p>
      </dgm:t>
    </dgm:pt>
    <dgm:pt modelId="{F85FE0E6-064F-4645-A3F7-7BD57639146A}" type="sibTrans" cxnId="{78DE06BF-9A31-4882-97DB-A732C3ED1570}">
      <dgm:prSet/>
      <dgm:spPr/>
      <dgm:t>
        <a:bodyPr/>
        <a:lstStyle/>
        <a:p>
          <a:endParaRPr lang="en-US"/>
        </a:p>
      </dgm:t>
    </dgm:pt>
    <dgm:pt modelId="{BD9C1254-DED9-421C-B38E-B881361BEFA2}" type="pres">
      <dgm:prSet presAssocID="{9B2F29A3-665C-4655-A585-62841CDFB62C}" presName="linear" presStyleCnt="0">
        <dgm:presLayoutVars>
          <dgm:dir/>
          <dgm:animLvl val="lvl"/>
          <dgm:resizeHandles val="exact"/>
        </dgm:presLayoutVars>
      </dgm:prSet>
      <dgm:spPr/>
    </dgm:pt>
    <dgm:pt modelId="{2CBC51C0-4E02-4B3E-93D2-5BA13CD5C7E1}" type="pres">
      <dgm:prSet presAssocID="{E764A268-D181-402B-959E-80D28701E66C}" presName="parentLin" presStyleCnt="0"/>
      <dgm:spPr/>
    </dgm:pt>
    <dgm:pt modelId="{884CE806-FC7E-4EA1-BA08-634F81E4A3D8}" type="pres">
      <dgm:prSet presAssocID="{E764A268-D181-402B-959E-80D28701E66C}" presName="parentLeftMargin" presStyleLbl="node1" presStyleIdx="0" presStyleCnt="3"/>
      <dgm:spPr/>
    </dgm:pt>
    <dgm:pt modelId="{28E55EB4-AA0B-47E4-B8F5-459820F20315}" type="pres">
      <dgm:prSet presAssocID="{E764A268-D181-402B-959E-80D28701E66C}" presName="parentText" presStyleLbl="node1" presStyleIdx="0" presStyleCnt="3">
        <dgm:presLayoutVars>
          <dgm:chMax val="0"/>
          <dgm:bulletEnabled val="1"/>
        </dgm:presLayoutVars>
      </dgm:prSet>
      <dgm:spPr/>
    </dgm:pt>
    <dgm:pt modelId="{E3D6FE0C-476B-4A9A-86DD-62F56E488583}" type="pres">
      <dgm:prSet presAssocID="{E764A268-D181-402B-959E-80D28701E66C}" presName="negativeSpace" presStyleCnt="0"/>
      <dgm:spPr/>
    </dgm:pt>
    <dgm:pt modelId="{ECC76F86-F72F-479B-9E69-CE72EB1330F5}" type="pres">
      <dgm:prSet presAssocID="{E764A268-D181-402B-959E-80D28701E66C}" presName="childText" presStyleLbl="conFgAcc1" presStyleIdx="0" presStyleCnt="3">
        <dgm:presLayoutVars>
          <dgm:bulletEnabled val="1"/>
        </dgm:presLayoutVars>
      </dgm:prSet>
      <dgm:spPr/>
    </dgm:pt>
    <dgm:pt modelId="{0947EC47-BBE8-40A8-AE2D-FA0F4FAC6F3A}" type="pres">
      <dgm:prSet presAssocID="{C36D4F26-D956-4BB3-9F94-FEB1E3F23A3B}" presName="spaceBetweenRectangles" presStyleCnt="0"/>
      <dgm:spPr/>
    </dgm:pt>
    <dgm:pt modelId="{F6757873-B58A-4B94-8949-90A7DA78C17F}" type="pres">
      <dgm:prSet presAssocID="{9218D1F6-A936-4DFD-BCC1-315D0693ED22}" presName="parentLin" presStyleCnt="0"/>
      <dgm:spPr/>
    </dgm:pt>
    <dgm:pt modelId="{A8873DDB-8902-4195-BCF5-BFBED4CFEE6C}" type="pres">
      <dgm:prSet presAssocID="{9218D1F6-A936-4DFD-BCC1-315D0693ED22}" presName="parentLeftMargin" presStyleLbl="node1" presStyleIdx="0" presStyleCnt="3"/>
      <dgm:spPr/>
    </dgm:pt>
    <dgm:pt modelId="{056D92B2-A0CF-4C82-AAF7-8EB99DE8EA73}" type="pres">
      <dgm:prSet presAssocID="{9218D1F6-A936-4DFD-BCC1-315D0693ED22}" presName="parentText" presStyleLbl="node1" presStyleIdx="1" presStyleCnt="3">
        <dgm:presLayoutVars>
          <dgm:chMax val="0"/>
          <dgm:bulletEnabled val="1"/>
        </dgm:presLayoutVars>
      </dgm:prSet>
      <dgm:spPr/>
    </dgm:pt>
    <dgm:pt modelId="{187D514D-3CA8-4413-9286-837EE2DF32B9}" type="pres">
      <dgm:prSet presAssocID="{9218D1F6-A936-4DFD-BCC1-315D0693ED22}" presName="negativeSpace" presStyleCnt="0"/>
      <dgm:spPr/>
    </dgm:pt>
    <dgm:pt modelId="{09C2DD77-4AA4-4C45-8EC7-FDA37513F349}" type="pres">
      <dgm:prSet presAssocID="{9218D1F6-A936-4DFD-BCC1-315D0693ED22}" presName="childText" presStyleLbl="conFgAcc1" presStyleIdx="1" presStyleCnt="3">
        <dgm:presLayoutVars>
          <dgm:bulletEnabled val="1"/>
        </dgm:presLayoutVars>
      </dgm:prSet>
      <dgm:spPr/>
    </dgm:pt>
    <dgm:pt modelId="{F336D106-DAF8-4ABB-9ACD-9693FA86358A}" type="pres">
      <dgm:prSet presAssocID="{E43F1C22-ABCF-4B6C-A055-2E1F9CB81E1B}" presName="spaceBetweenRectangles" presStyleCnt="0"/>
      <dgm:spPr/>
    </dgm:pt>
    <dgm:pt modelId="{7B1ED1F1-6448-4CE7-840B-22434298B6F6}" type="pres">
      <dgm:prSet presAssocID="{F5CEEE04-34DA-4BF2-B60A-DCB844CF40A4}" presName="parentLin" presStyleCnt="0"/>
      <dgm:spPr/>
    </dgm:pt>
    <dgm:pt modelId="{578F35AF-ECE8-4E72-A533-0DED5C5CFD12}" type="pres">
      <dgm:prSet presAssocID="{F5CEEE04-34DA-4BF2-B60A-DCB844CF40A4}" presName="parentLeftMargin" presStyleLbl="node1" presStyleIdx="1" presStyleCnt="3"/>
      <dgm:spPr/>
    </dgm:pt>
    <dgm:pt modelId="{AB3F14AE-6903-41A5-B643-55D0915A7403}" type="pres">
      <dgm:prSet presAssocID="{F5CEEE04-34DA-4BF2-B60A-DCB844CF40A4}" presName="parentText" presStyleLbl="node1" presStyleIdx="2" presStyleCnt="3">
        <dgm:presLayoutVars>
          <dgm:chMax val="0"/>
          <dgm:bulletEnabled val="1"/>
        </dgm:presLayoutVars>
      </dgm:prSet>
      <dgm:spPr/>
    </dgm:pt>
    <dgm:pt modelId="{BE254F29-83F9-42B2-963F-EB169E8E5A21}" type="pres">
      <dgm:prSet presAssocID="{F5CEEE04-34DA-4BF2-B60A-DCB844CF40A4}" presName="negativeSpace" presStyleCnt="0"/>
      <dgm:spPr/>
    </dgm:pt>
    <dgm:pt modelId="{06B2F617-2736-412F-8FB8-BC8C90DC69FA}" type="pres">
      <dgm:prSet presAssocID="{F5CEEE04-34DA-4BF2-B60A-DCB844CF40A4}" presName="childText" presStyleLbl="conFgAcc1" presStyleIdx="2" presStyleCnt="3">
        <dgm:presLayoutVars>
          <dgm:bulletEnabled val="1"/>
        </dgm:presLayoutVars>
      </dgm:prSet>
      <dgm:spPr/>
    </dgm:pt>
  </dgm:ptLst>
  <dgm:cxnLst>
    <dgm:cxn modelId="{27E3BD1C-6C61-40C2-9537-3A58F5D134EB}" type="presOf" srcId="{9B2F29A3-665C-4655-A585-62841CDFB62C}" destId="{BD9C1254-DED9-421C-B38E-B881361BEFA2}" srcOrd="0" destOrd="0" presId="urn:microsoft.com/office/officeart/2005/8/layout/list1"/>
    <dgm:cxn modelId="{18448422-022E-4E6C-AD01-2D5E44881302}" type="presOf" srcId="{908FB0B7-D60E-47AE-9FA8-5FF2C0DCC965}" destId="{ECC76F86-F72F-479B-9E69-CE72EB1330F5}" srcOrd="0" destOrd="0" presId="urn:microsoft.com/office/officeart/2005/8/layout/list1"/>
    <dgm:cxn modelId="{3523F83A-473E-4BF7-9D83-C72EA4ECE8C7}" srcId="{9B2F29A3-665C-4655-A585-62841CDFB62C}" destId="{9218D1F6-A936-4DFD-BCC1-315D0693ED22}" srcOrd="1" destOrd="0" parTransId="{2965B049-152D-41CD-A383-C607082EEBB0}" sibTransId="{E43F1C22-ABCF-4B6C-A055-2E1F9CB81E1B}"/>
    <dgm:cxn modelId="{DA681E63-2ADE-475C-8B4C-F6CD3149F52F}" type="presOf" srcId="{9218D1F6-A936-4DFD-BCC1-315D0693ED22}" destId="{056D92B2-A0CF-4C82-AAF7-8EB99DE8EA73}" srcOrd="1" destOrd="0" presId="urn:microsoft.com/office/officeart/2005/8/layout/list1"/>
    <dgm:cxn modelId="{1CD18267-F662-49FF-954E-346C22BD9F42}" type="presOf" srcId="{F5CEEE04-34DA-4BF2-B60A-DCB844CF40A4}" destId="{AB3F14AE-6903-41A5-B643-55D0915A7403}" srcOrd="1" destOrd="0" presId="urn:microsoft.com/office/officeart/2005/8/layout/list1"/>
    <dgm:cxn modelId="{7283606E-E933-430E-BC0A-C98160CC768E}" type="presOf" srcId="{0F9016AA-1A03-4CD7-A6D3-718DB486B724}" destId="{09C2DD77-4AA4-4C45-8EC7-FDA37513F349}" srcOrd="0" destOrd="0" presId="urn:microsoft.com/office/officeart/2005/8/layout/list1"/>
    <dgm:cxn modelId="{1FFDC28C-C156-4C2B-9DA8-E2944209F4DE}" type="presOf" srcId="{860C2AB9-F740-4830-A66E-95752D259D1F}" destId="{06B2F617-2736-412F-8FB8-BC8C90DC69FA}" srcOrd="0" destOrd="0" presId="urn:microsoft.com/office/officeart/2005/8/layout/list1"/>
    <dgm:cxn modelId="{1B39CD8D-951B-4C0B-9A1C-8D2CC0EE7642}" type="presOf" srcId="{E764A268-D181-402B-959E-80D28701E66C}" destId="{28E55EB4-AA0B-47E4-B8F5-459820F20315}" srcOrd="1" destOrd="0" presId="urn:microsoft.com/office/officeart/2005/8/layout/list1"/>
    <dgm:cxn modelId="{4394EFA1-D9B2-4338-A193-C166A06E0AC2}" srcId="{9B2F29A3-665C-4655-A585-62841CDFB62C}" destId="{F5CEEE04-34DA-4BF2-B60A-DCB844CF40A4}" srcOrd="2" destOrd="0" parTransId="{EBC53AC0-B9C3-42BC-AE8F-B79D7B8D0AA8}" sibTransId="{ADD2B4EA-5F83-420F-B8B3-2B7FACDA6514}"/>
    <dgm:cxn modelId="{EF1C4FB4-8986-4F6B-870F-E58F67D54ED2}" srcId="{9218D1F6-A936-4DFD-BCC1-315D0693ED22}" destId="{0F9016AA-1A03-4CD7-A6D3-718DB486B724}" srcOrd="0" destOrd="0" parTransId="{6E28A6DD-4A59-49A8-8B50-8F09E2A4C94E}" sibTransId="{0971DC54-2171-4E02-98FE-FFFDFE7C3B8D}"/>
    <dgm:cxn modelId="{7BDAF5B8-9594-4664-8D45-D567573BDE43}" srcId="{E764A268-D181-402B-959E-80D28701E66C}" destId="{908FB0B7-D60E-47AE-9FA8-5FF2C0DCC965}" srcOrd="0" destOrd="0" parTransId="{5FDC72A8-B866-427D-B966-33027D728290}" sibTransId="{5ADBE544-A906-4FAB-A823-5CCBC8F734EC}"/>
    <dgm:cxn modelId="{78DE06BF-9A31-4882-97DB-A732C3ED1570}" srcId="{F5CEEE04-34DA-4BF2-B60A-DCB844CF40A4}" destId="{860C2AB9-F740-4830-A66E-95752D259D1F}" srcOrd="0" destOrd="0" parTransId="{44B33954-FF73-484E-BC5D-1B27AFEC4D69}" sibTransId="{F85FE0E6-064F-4645-A3F7-7BD57639146A}"/>
    <dgm:cxn modelId="{515822C7-6C58-47BA-B29C-71501B1576B5}" srcId="{9B2F29A3-665C-4655-A585-62841CDFB62C}" destId="{E764A268-D181-402B-959E-80D28701E66C}" srcOrd="0" destOrd="0" parTransId="{31D92F64-E856-459A-8407-4B0C8FF9D892}" sibTransId="{C36D4F26-D956-4BB3-9F94-FEB1E3F23A3B}"/>
    <dgm:cxn modelId="{3C1EDDD5-ED02-4642-B5CF-2988CFA624B6}" type="presOf" srcId="{E764A268-D181-402B-959E-80D28701E66C}" destId="{884CE806-FC7E-4EA1-BA08-634F81E4A3D8}" srcOrd="0" destOrd="0" presId="urn:microsoft.com/office/officeart/2005/8/layout/list1"/>
    <dgm:cxn modelId="{9B265FE8-E4D2-40B2-83B3-5A2F507669F6}" type="presOf" srcId="{F5CEEE04-34DA-4BF2-B60A-DCB844CF40A4}" destId="{578F35AF-ECE8-4E72-A533-0DED5C5CFD12}" srcOrd="0" destOrd="0" presId="urn:microsoft.com/office/officeart/2005/8/layout/list1"/>
    <dgm:cxn modelId="{3F03C0F6-47C7-4703-B6B9-FE04308F65D7}" type="presOf" srcId="{9218D1F6-A936-4DFD-BCC1-315D0693ED22}" destId="{A8873DDB-8902-4195-BCF5-BFBED4CFEE6C}" srcOrd="0" destOrd="0" presId="urn:microsoft.com/office/officeart/2005/8/layout/list1"/>
    <dgm:cxn modelId="{C8575B6A-24B8-420F-86B9-A56976F844A5}" type="presParOf" srcId="{BD9C1254-DED9-421C-B38E-B881361BEFA2}" destId="{2CBC51C0-4E02-4B3E-93D2-5BA13CD5C7E1}" srcOrd="0" destOrd="0" presId="urn:microsoft.com/office/officeart/2005/8/layout/list1"/>
    <dgm:cxn modelId="{ADB3BB15-44DC-452C-AB03-539D941BD435}" type="presParOf" srcId="{2CBC51C0-4E02-4B3E-93D2-5BA13CD5C7E1}" destId="{884CE806-FC7E-4EA1-BA08-634F81E4A3D8}" srcOrd="0" destOrd="0" presId="urn:microsoft.com/office/officeart/2005/8/layout/list1"/>
    <dgm:cxn modelId="{91090836-E2B7-4176-A73A-557DA8C0B684}" type="presParOf" srcId="{2CBC51C0-4E02-4B3E-93D2-5BA13CD5C7E1}" destId="{28E55EB4-AA0B-47E4-B8F5-459820F20315}" srcOrd="1" destOrd="0" presId="urn:microsoft.com/office/officeart/2005/8/layout/list1"/>
    <dgm:cxn modelId="{72280602-AF71-4045-A48D-1368D643D733}" type="presParOf" srcId="{BD9C1254-DED9-421C-B38E-B881361BEFA2}" destId="{E3D6FE0C-476B-4A9A-86DD-62F56E488583}" srcOrd="1" destOrd="0" presId="urn:microsoft.com/office/officeart/2005/8/layout/list1"/>
    <dgm:cxn modelId="{3F82E321-6B06-4246-B6EA-93A40FC4FB8A}" type="presParOf" srcId="{BD9C1254-DED9-421C-B38E-B881361BEFA2}" destId="{ECC76F86-F72F-479B-9E69-CE72EB1330F5}" srcOrd="2" destOrd="0" presId="urn:microsoft.com/office/officeart/2005/8/layout/list1"/>
    <dgm:cxn modelId="{F3EA64F7-17C4-4205-91FC-A4E7F99944A4}" type="presParOf" srcId="{BD9C1254-DED9-421C-B38E-B881361BEFA2}" destId="{0947EC47-BBE8-40A8-AE2D-FA0F4FAC6F3A}" srcOrd="3" destOrd="0" presId="urn:microsoft.com/office/officeart/2005/8/layout/list1"/>
    <dgm:cxn modelId="{8088B6D4-AB5F-4B69-9806-0C8C28F72DAF}" type="presParOf" srcId="{BD9C1254-DED9-421C-B38E-B881361BEFA2}" destId="{F6757873-B58A-4B94-8949-90A7DA78C17F}" srcOrd="4" destOrd="0" presId="urn:microsoft.com/office/officeart/2005/8/layout/list1"/>
    <dgm:cxn modelId="{4EA73183-08AA-4C5E-AF20-321FD43A46B7}" type="presParOf" srcId="{F6757873-B58A-4B94-8949-90A7DA78C17F}" destId="{A8873DDB-8902-4195-BCF5-BFBED4CFEE6C}" srcOrd="0" destOrd="0" presId="urn:microsoft.com/office/officeart/2005/8/layout/list1"/>
    <dgm:cxn modelId="{78DCAE62-32A5-4E33-A383-D8004DF146F5}" type="presParOf" srcId="{F6757873-B58A-4B94-8949-90A7DA78C17F}" destId="{056D92B2-A0CF-4C82-AAF7-8EB99DE8EA73}" srcOrd="1" destOrd="0" presId="urn:microsoft.com/office/officeart/2005/8/layout/list1"/>
    <dgm:cxn modelId="{9046CCF1-DBB6-4A39-B7E2-1AEFFAB84596}" type="presParOf" srcId="{BD9C1254-DED9-421C-B38E-B881361BEFA2}" destId="{187D514D-3CA8-4413-9286-837EE2DF32B9}" srcOrd="5" destOrd="0" presId="urn:microsoft.com/office/officeart/2005/8/layout/list1"/>
    <dgm:cxn modelId="{22409D62-FF5E-4D79-BB22-4703A18F6CD2}" type="presParOf" srcId="{BD9C1254-DED9-421C-B38E-B881361BEFA2}" destId="{09C2DD77-4AA4-4C45-8EC7-FDA37513F349}" srcOrd="6" destOrd="0" presId="urn:microsoft.com/office/officeart/2005/8/layout/list1"/>
    <dgm:cxn modelId="{0CBD4EC7-44D9-4B46-B704-4CD70E3521F8}" type="presParOf" srcId="{BD9C1254-DED9-421C-B38E-B881361BEFA2}" destId="{F336D106-DAF8-4ABB-9ACD-9693FA86358A}" srcOrd="7" destOrd="0" presId="urn:microsoft.com/office/officeart/2005/8/layout/list1"/>
    <dgm:cxn modelId="{B38CD5D7-D80F-408C-9C32-5E16F42F618B}" type="presParOf" srcId="{BD9C1254-DED9-421C-B38E-B881361BEFA2}" destId="{7B1ED1F1-6448-4CE7-840B-22434298B6F6}" srcOrd="8" destOrd="0" presId="urn:microsoft.com/office/officeart/2005/8/layout/list1"/>
    <dgm:cxn modelId="{3C3FE28F-41DC-43E5-B879-6779A0745806}" type="presParOf" srcId="{7B1ED1F1-6448-4CE7-840B-22434298B6F6}" destId="{578F35AF-ECE8-4E72-A533-0DED5C5CFD12}" srcOrd="0" destOrd="0" presId="urn:microsoft.com/office/officeart/2005/8/layout/list1"/>
    <dgm:cxn modelId="{F166A501-A7FE-45BA-ACA8-7348273171EE}" type="presParOf" srcId="{7B1ED1F1-6448-4CE7-840B-22434298B6F6}" destId="{AB3F14AE-6903-41A5-B643-55D0915A7403}" srcOrd="1" destOrd="0" presId="urn:microsoft.com/office/officeart/2005/8/layout/list1"/>
    <dgm:cxn modelId="{B94A35E0-F1A4-46E5-B54D-49C1A01E019C}" type="presParOf" srcId="{BD9C1254-DED9-421C-B38E-B881361BEFA2}" destId="{BE254F29-83F9-42B2-963F-EB169E8E5A21}" srcOrd="9" destOrd="0" presId="urn:microsoft.com/office/officeart/2005/8/layout/list1"/>
    <dgm:cxn modelId="{8BA7D8DD-37CB-4FC6-A1E0-EF203D8FC82F}" type="presParOf" srcId="{BD9C1254-DED9-421C-B38E-B881361BEFA2}" destId="{06B2F617-2736-412F-8FB8-BC8C90DC69FA}"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B72C25-7052-4569-BB90-67366643A369}"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3A521598-442A-4127-ACF3-5FE6BB5DF738}">
      <dgm:prSet/>
      <dgm:spPr/>
      <dgm:t>
        <a:bodyPr/>
        <a:lstStyle/>
        <a:p>
          <a:pPr>
            <a:lnSpc>
              <a:spcPct val="100000"/>
            </a:lnSpc>
          </a:pPr>
          <a:r>
            <a:rPr lang="el-GR" b="0" i="0" dirty="0"/>
            <a:t>Πάντα θα υπάρχουν άλλοι σε καλύτερη και χειρότερη θέση από σας</a:t>
          </a:r>
          <a:endParaRPr lang="en-US" dirty="0"/>
        </a:p>
      </dgm:t>
    </dgm:pt>
    <dgm:pt modelId="{E4341B01-4BB7-4593-A8D4-57E1EFF7917D}" type="parTrans" cxnId="{B206E9C8-7929-4003-9285-ED5CF967DFE7}">
      <dgm:prSet/>
      <dgm:spPr/>
      <dgm:t>
        <a:bodyPr/>
        <a:lstStyle/>
        <a:p>
          <a:endParaRPr lang="en-US"/>
        </a:p>
      </dgm:t>
    </dgm:pt>
    <dgm:pt modelId="{A463907F-C27B-4C83-A4D8-BC8289706ABA}" type="sibTrans" cxnId="{B206E9C8-7929-4003-9285-ED5CF967DFE7}">
      <dgm:prSet/>
      <dgm:spPr/>
      <dgm:t>
        <a:bodyPr/>
        <a:lstStyle/>
        <a:p>
          <a:endParaRPr lang="en-US"/>
        </a:p>
      </dgm:t>
    </dgm:pt>
    <dgm:pt modelId="{26C0A0C9-5891-4661-B8B3-4D0E19D501BD}">
      <dgm:prSet/>
      <dgm:spPr/>
      <dgm:t>
        <a:bodyPr/>
        <a:lstStyle/>
        <a:p>
          <a:pPr>
            <a:lnSpc>
              <a:spcPct val="100000"/>
            </a:lnSpc>
          </a:pPr>
          <a:r>
            <a:rPr lang="el-GR" b="0" i="0" dirty="0"/>
            <a:t>Προσπαθήστε να εκτιμάτε ό,τι έχετε σε τακτική βάση</a:t>
          </a:r>
          <a:endParaRPr lang="en-US" dirty="0"/>
        </a:p>
      </dgm:t>
    </dgm:pt>
    <dgm:pt modelId="{3BA5E7A2-2A44-4804-92F1-3479B55E9211}" type="parTrans" cxnId="{47D695F5-747D-4565-ACFE-BED041D12956}">
      <dgm:prSet/>
      <dgm:spPr/>
      <dgm:t>
        <a:bodyPr/>
        <a:lstStyle/>
        <a:p>
          <a:endParaRPr lang="en-US"/>
        </a:p>
      </dgm:t>
    </dgm:pt>
    <dgm:pt modelId="{E407E88E-1245-46DF-82D0-8B8CD4433C86}" type="sibTrans" cxnId="{47D695F5-747D-4565-ACFE-BED041D12956}">
      <dgm:prSet/>
      <dgm:spPr/>
      <dgm:t>
        <a:bodyPr/>
        <a:lstStyle/>
        <a:p>
          <a:endParaRPr lang="en-US"/>
        </a:p>
      </dgm:t>
    </dgm:pt>
    <dgm:pt modelId="{B55FB182-1A55-4BA6-AB54-CFDBC4BEE5F6}">
      <dgm:prSet/>
      <dgm:spPr/>
      <dgm:t>
        <a:bodyPr/>
        <a:lstStyle/>
        <a:p>
          <a:pPr>
            <a:lnSpc>
              <a:spcPct val="100000"/>
            </a:lnSpc>
          </a:pPr>
          <a:r>
            <a:rPr lang="el-GR" b="0" i="0" dirty="0"/>
            <a:t>Ας «μετρήσουμε τις ευλογίες μας» μαζί. </a:t>
          </a:r>
        </a:p>
        <a:p>
          <a:pPr>
            <a:lnSpc>
              <a:spcPct val="100000"/>
            </a:lnSpc>
          </a:pPr>
          <a:r>
            <a:rPr lang="el-GR" b="0" i="0" dirty="0"/>
            <a:t>Ας βρούμε και ας απαριθμήσουμε 5 πράγματα για τα οποία είμαστε ευγνώμονες, αυτή την εβδομάδα. </a:t>
          </a:r>
          <a:endParaRPr lang="en-US" dirty="0"/>
        </a:p>
      </dgm:t>
    </dgm:pt>
    <dgm:pt modelId="{5E185828-6189-42E5-8BA4-5398DA9268AB}" type="parTrans" cxnId="{23E0459A-B9EC-4B29-8ED5-EC7154CB606F}">
      <dgm:prSet/>
      <dgm:spPr/>
      <dgm:t>
        <a:bodyPr/>
        <a:lstStyle/>
        <a:p>
          <a:endParaRPr lang="en-US"/>
        </a:p>
      </dgm:t>
    </dgm:pt>
    <dgm:pt modelId="{28CB1DC4-9B1F-4C04-B2F9-F07BD539B3F8}" type="sibTrans" cxnId="{23E0459A-B9EC-4B29-8ED5-EC7154CB606F}">
      <dgm:prSet/>
      <dgm:spPr/>
      <dgm:t>
        <a:bodyPr/>
        <a:lstStyle/>
        <a:p>
          <a:endParaRPr lang="en-US"/>
        </a:p>
      </dgm:t>
    </dgm:pt>
    <dgm:pt modelId="{D94F9489-A683-498C-8F73-E56CC58BAB97}" type="pres">
      <dgm:prSet presAssocID="{90B72C25-7052-4569-BB90-67366643A369}" presName="root" presStyleCnt="0">
        <dgm:presLayoutVars>
          <dgm:dir/>
          <dgm:resizeHandles val="exact"/>
        </dgm:presLayoutVars>
      </dgm:prSet>
      <dgm:spPr/>
    </dgm:pt>
    <dgm:pt modelId="{1C06A2CE-432E-4227-B2A2-AFD694B6B7C7}" type="pres">
      <dgm:prSet presAssocID="{3A521598-442A-4127-ACF3-5FE6BB5DF738}" presName="compNode" presStyleCnt="0"/>
      <dgm:spPr/>
    </dgm:pt>
    <dgm:pt modelId="{B048297D-DDB7-4260-815A-207CDCAEB5B4}" type="pres">
      <dgm:prSet presAssocID="{3A521598-442A-4127-ACF3-5FE6BB5DF73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roup of People"/>
        </a:ext>
      </dgm:extLst>
    </dgm:pt>
    <dgm:pt modelId="{DB1F7A3B-2149-4450-9B5E-5B6EA5597912}" type="pres">
      <dgm:prSet presAssocID="{3A521598-442A-4127-ACF3-5FE6BB5DF738}" presName="spaceRect" presStyleCnt="0"/>
      <dgm:spPr/>
    </dgm:pt>
    <dgm:pt modelId="{65484A13-4C12-4CAA-B656-8F027D7F8D2F}" type="pres">
      <dgm:prSet presAssocID="{3A521598-442A-4127-ACF3-5FE6BB5DF738}" presName="textRect" presStyleLbl="revTx" presStyleIdx="0" presStyleCnt="3">
        <dgm:presLayoutVars>
          <dgm:chMax val="1"/>
          <dgm:chPref val="1"/>
        </dgm:presLayoutVars>
      </dgm:prSet>
      <dgm:spPr/>
    </dgm:pt>
    <dgm:pt modelId="{BE8E7480-7F92-4F95-B334-085C15C36C8C}" type="pres">
      <dgm:prSet presAssocID="{A463907F-C27B-4C83-A4D8-BC8289706ABA}" presName="sibTrans" presStyleCnt="0"/>
      <dgm:spPr/>
    </dgm:pt>
    <dgm:pt modelId="{E94C20D6-CAE7-4FF7-9927-037C7F99ABE5}" type="pres">
      <dgm:prSet presAssocID="{26C0A0C9-5891-4661-B8B3-4D0E19D501BD}" presName="compNode" presStyleCnt="0"/>
      <dgm:spPr/>
    </dgm:pt>
    <dgm:pt modelId="{BB64EEE0-596E-4B7D-AA83-2C19039809BD}" type="pres">
      <dgm:prSet presAssocID="{26C0A0C9-5891-4661-B8B3-4D0E19D501B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andshake"/>
        </a:ext>
      </dgm:extLst>
    </dgm:pt>
    <dgm:pt modelId="{B44E2AF0-51C2-4C5F-8392-075EC40A6FE5}" type="pres">
      <dgm:prSet presAssocID="{26C0A0C9-5891-4661-B8B3-4D0E19D501BD}" presName="spaceRect" presStyleCnt="0"/>
      <dgm:spPr/>
    </dgm:pt>
    <dgm:pt modelId="{4E1118AA-839B-4E76-AF10-1A66B23026DD}" type="pres">
      <dgm:prSet presAssocID="{26C0A0C9-5891-4661-B8B3-4D0E19D501BD}" presName="textRect" presStyleLbl="revTx" presStyleIdx="1" presStyleCnt="3">
        <dgm:presLayoutVars>
          <dgm:chMax val="1"/>
          <dgm:chPref val="1"/>
        </dgm:presLayoutVars>
      </dgm:prSet>
      <dgm:spPr/>
    </dgm:pt>
    <dgm:pt modelId="{0FFC72DC-90A3-4784-9B90-6E086F31833B}" type="pres">
      <dgm:prSet presAssocID="{E407E88E-1245-46DF-82D0-8B8CD4433C86}" presName="sibTrans" presStyleCnt="0"/>
      <dgm:spPr/>
    </dgm:pt>
    <dgm:pt modelId="{C9E3CAE1-0FFA-46CA-96E8-2F9A9EC340A5}" type="pres">
      <dgm:prSet presAssocID="{B55FB182-1A55-4BA6-AB54-CFDBC4BEE5F6}" presName="compNode" presStyleCnt="0"/>
      <dgm:spPr/>
    </dgm:pt>
    <dgm:pt modelId="{EF50919D-636B-421C-913B-EDBEE76FD337}" type="pres">
      <dgm:prSet presAssocID="{B55FB182-1A55-4BA6-AB54-CFDBC4BEE5F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Angel Face Outline"/>
        </a:ext>
      </dgm:extLst>
    </dgm:pt>
    <dgm:pt modelId="{1A24E666-DC92-4CB7-9951-3B85B2733498}" type="pres">
      <dgm:prSet presAssocID="{B55FB182-1A55-4BA6-AB54-CFDBC4BEE5F6}" presName="spaceRect" presStyleCnt="0"/>
      <dgm:spPr/>
    </dgm:pt>
    <dgm:pt modelId="{90708404-4026-4B85-AB1A-4D7FE0C9F409}" type="pres">
      <dgm:prSet presAssocID="{B55FB182-1A55-4BA6-AB54-CFDBC4BEE5F6}" presName="textRect" presStyleLbl="revTx" presStyleIdx="2" presStyleCnt="3" custScaleY="174034">
        <dgm:presLayoutVars>
          <dgm:chMax val="1"/>
          <dgm:chPref val="1"/>
        </dgm:presLayoutVars>
      </dgm:prSet>
      <dgm:spPr/>
    </dgm:pt>
  </dgm:ptLst>
  <dgm:cxnLst>
    <dgm:cxn modelId="{CA700951-F724-47D7-8D15-9CDBC100758F}" type="presOf" srcId="{90B72C25-7052-4569-BB90-67366643A369}" destId="{D94F9489-A683-498C-8F73-E56CC58BAB97}" srcOrd="0" destOrd="0" presId="urn:microsoft.com/office/officeart/2018/2/layout/IconLabelList"/>
    <dgm:cxn modelId="{9FB25E53-38EA-408A-8CD5-476B0EF7212B}" type="presOf" srcId="{B55FB182-1A55-4BA6-AB54-CFDBC4BEE5F6}" destId="{90708404-4026-4B85-AB1A-4D7FE0C9F409}" srcOrd="0" destOrd="0" presId="urn:microsoft.com/office/officeart/2018/2/layout/IconLabelList"/>
    <dgm:cxn modelId="{23E0459A-B9EC-4B29-8ED5-EC7154CB606F}" srcId="{90B72C25-7052-4569-BB90-67366643A369}" destId="{B55FB182-1A55-4BA6-AB54-CFDBC4BEE5F6}" srcOrd="2" destOrd="0" parTransId="{5E185828-6189-42E5-8BA4-5398DA9268AB}" sibTransId="{28CB1DC4-9B1F-4C04-B2F9-F07BD539B3F8}"/>
    <dgm:cxn modelId="{682F6FA8-9298-4366-B17A-3EE4466C4889}" type="presOf" srcId="{3A521598-442A-4127-ACF3-5FE6BB5DF738}" destId="{65484A13-4C12-4CAA-B656-8F027D7F8D2F}" srcOrd="0" destOrd="0" presId="urn:microsoft.com/office/officeart/2018/2/layout/IconLabelList"/>
    <dgm:cxn modelId="{B206E9C8-7929-4003-9285-ED5CF967DFE7}" srcId="{90B72C25-7052-4569-BB90-67366643A369}" destId="{3A521598-442A-4127-ACF3-5FE6BB5DF738}" srcOrd="0" destOrd="0" parTransId="{E4341B01-4BB7-4593-A8D4-57E1EFF7917D}" sibTransId="{A463907F-C27B-4C83-A4D8-BC8289706ABA}"/>
    <dgm:cxn modelId="{2FC8B6F4-CB06-4522-B010-898CE8E3CA5F}" type="presOf" srcId="{26C0A0C9-5891-4661-B8B3-4D0E19D501BD}" destId="{4E1118AA-839B-4E76-AF10-1A66B23026DD}" srcOrd="0" destOrd="0" presId="urn:microsoft.com/office/officeart/2018/2/layout/IconLabelList"/>
    <dgm:cxn modelId="{47D695F5-747D-4565-ACFE-BED041D12956}" srcId="{90B72C25-7052-4569-BB90-67366643A369}" destId="{26C0A0C9-5891-4661-B8B3-4D0E19D501BD}" srcOrd="1" destOrd="0" parTransId="{3BA5E7A2-2A44-4804-92F1-3479B55E9211}" sibTransId="{E407E88E-1245-46DF-82D0-8B8CD4433C86}"/>
    <dgm:cxn modelId="{6CA1CB5E-EF68-4AA3-BCCA-A9C9426A38A2}" type="presParOf" srcId="{D94F9489-A683-498C-8F73-E56CC58BAB97}" destId="{1C06A2CE-432E-4227-B2A2-AFD694B6B7C7}" srcOrd="0" destOrd="0" presId="urn:microsoft.com/office/officeart/2018/2/layout/IconLabelList"/>
    <dgm:cxn modelId="{60A2E9F1-33B1-4070-AA1F-DF5DEF1ED7DF}" type="presParOf" srcId="{1C06A2CE-432E-4227-B2A2-AFD694B6B7C7}" destId="{B048297D-DDB7-4260-815A-207CDCAEB5B4}" srcOrd="0" destOrd="0" presId="urn:microsoft.com/office/officeart/2018/2/layout/IconLabelList"/>
    <dgm:cxn modelId="{D91A8B51-8CB2-40D8-8E32-33ADC05D53CF}" type="presParOf" srcId="{1C06A2CE-432E-4227-B2A2-AFD694B6B7C7}" destId="{DB1F7A3B-2149-4450-9B5E-5B6EA5597912}" srcOrd="1" destOrd="0" presId="urn:microsoft.com/office/officeart/2018/2/layout/IconLabelList"/>
    <dgm:cxn modelId="{46CB54AF-1965-4EF4-85FD-2FF6102EC48E}" type="presParOf" srcId="{1C06A2CE-432E-4227-B2A2-AFD694B6B7C7}" destId="{65484A13-4C12-4CAA-B656-8F027D7F8D2F}" srcOrd="2" destOrd="0" presId="urn:microsoft.com/office/officeart/2018/2/layout/IconLabelList"/>
    <dgm:cxn modelId="{62C549A5-0C08-4682-833C-E1291210459B}" type="presParOf" srcId="{D94F9489-A683-498C-8F73-E56CC58BAB97}" destId="{BE8E7480-7F92-4F95-B334-085C15C36C8C}" srcOrd="1" destOrd="0" presId="urn:microsoft.com/office/officeart/2018/2/layout/IconLabelList"/>
    <dgm:cxn modelId="{DC7C305C-93F6-4564-92D1-B2289A55FA8A}" type="presParOf" srcId="{D94F9489-A683-498C-8F73-E56CC58BAB97}" destId="{E94C20D6-CAE7-4FF7-9927-037C7F99ABE5}" srcOrd="2" destOrd="0" presId="urn:microsoft.com/office/officeart/2018/2/layout/IconLabelList"/>
    <dgm:cxn modelId="{9084923A-D916-4A8B-8830-B1AA9545371E}" type="presParOf" srcId="{E94C20D6-CAE7-4FF7-9927-037C7F99ABE5}" destId="{BB64EEE0-596E-4B7D-AA83-2C19039809BD}" srcOrd="0" destOrd="0" presId="urn:microsoft.com/office/officeart/2018/2/layout/IconLabelList"/>
    <dgm:cxn modelId="{AF498E0C-1B06-4BCE-BB62-CD08F359F382}" type="presParOf" srcId="{E94C20D6-CAE7-4FF7-9927-037C7F99ABE5}" destId="{B44E2AF0-51C2-4C5F-8392-075EC40A6FE5}" srcOrd="1" destOrd="0" presId="urn:microsoft.com/office/officeart/2018/2/layout/IconLabelList"/>
    <dgm:cxn modelId="{86BA7C9B-656C-45F8-B64A-810247349B14}" type="presParOf" srcId="{E94C20D6-CAE7-4FF7-9927-037C7F99ABE5}" destId="{4E1118AA-839B-4E76-AF10-1A66B23026DD}" srcOrd="2" destOrd="0" presId="urn:microsoft.com/office/officeart/2018/2/layout/IconLabelList"/>
    <dgm:cxn modelId="{DCDF2835-3EF6-4706-B4E4-AD20C6AE9021}" type="presParOf" srcId="{D94F9489-A683-498C-8F73-E56CC58BAB97}" destId="{0FFC72DC-90A3-4784-9B90-6E086F31833B}" srcOrd="3" destOrd="0" presId="urn:microsoft.com/office/officeart/2018/2/layout/IconLabelList"/>
    <dgm:cxn modelId="{755957EE-06BE-4B8D-8F31-96F3DD612752}" type="presParOf" srcId="{D94F9489-A683-498C-8F73-E56CC58BAB97}" destId="{C9E3CAE1-0FFA-46CA-96E8-2F9A9EC340A5}" srcOrd="4" destOrd="0" presId="urn:microsoft.com/office/officeart/2018/2/layout/IconLabelList"/>
    <dgm:cxn modelId="{26342BDB-04FD-4159-9E5B-C6F00D097A00}" type="presParOf" srcId="{C9E3CAE1-0FFA-46CA-96E8-2F9A9EC340A5}" destId="{EF50919D-636B-421C-913B-EDBEE76FD337}" srcOrd="0" destOrd="0" presId="urn:microsoft.com/office/officeart/2018/2/layout/IconLabelList"/>
    <dgm:cxn modelId="{4F4255E3-E518-49DC-A57D-13DBE2C5FEE4}" type="presParOf" srcId="{C9E3CAE1-0FFA-46CA-96E8-2F9A9EC340A5}" destId="{1A24E666-DC92-4CB7-9951-3B85B2733498}" srcOrd="1" destOrd="0" presId="urn:microsoft.com/office/officeart/2018/2/layout/IconLabelList"/>
    <dgm:cxn modelId="{D515C8D3-29A9-479F-ADD3-45461A17B21C}" type="presParOf" srcId="{C9E3CAE1-0FFA-46CA-96E8-2F9A9EC340A5}" destId="{90708404-4026-4B85-AB1A-4D7FE0C9F409}"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2ED405-3FD5-4E03-A670-1055156DF76C}" type="doc">
      <dgm:prSet loTypeId="urn:microsoft.com/office/officeart/2008/layout/PictureStrips" loCatId="picture" qsTypeId="urn:microsoft.com/office/officeart/2005/8/quickstyle/simple1" qsCatId="simple" csTypeId="urn:microsoft.com/office/officeart/2005/8/colors/accent1_2" csCatId="accent1" phldr="1"/>
      <dgm:spPr/>
      <dgm:t>
        <a:bodyPr/>
        <a:lstStyle/>
        <a:p>
          <a:endParaRPr lang="en-US"/>
        </a:p>
      </dgm:t>
    </dgm:pt>
    <dgm:pt modelId="{04127937-0408-4FC6-9232-4041B31F6524}">
      <dgm:prSet phldrT="[Text]"/>
      <dgm:spPr/>
      <dgm:t>
        <a:bodyPr/>
        <a:lstStyle/>
        <a:p>
          <a:r>
            <a:rPr lang="en-US" dirty="0"/>
            <a:t>…………..</a:t>
          </a:r>
        </a:p>
      </dgm:t>
    </dgm:pt>
    <dgm:pt modelId="{CAF7908A-3F1E-4155-898C-55445D93C792}" type="parTrans" cxnId="{F4241CB9-98C0-44F7-9867-8DB0645E59F0}">
      <dgm:prSet/>
      <dgm:spPr/>
      <dgm:t>
        <a:bodyPr/>
        <a:lstStyle/>
        <a:p>
          <a:endParaRPr lang="en-US"/>
        </a:p>
      </dgm:t>
    </dgm:pt>
    <dgm:pt modelId="{03199FD9-C5CC-4C69-A85B-9754013CCE8A}" type="sibTrans" cxnId="{F4241CB9-98C0-44F7-9867-8DB0645E59F0}">
      <dgm:prSet/>
      <dgm:spPr/>
      <dgm:t>
        <a:bodyPr/>
        <a:lstStyle/>
        <a:p>
          <a:endParaRPr lang="en-US"/>
        </a:p>
      </dgm:t>
    </dgm:pt>
    <dgm:pt modelId="{77D032A7-A3C6-4FF6-99A9-20C3C4BB9F11}">
      <dgm:prSet phldrT="[Text]"/>
      <dgm:spPr/>
      <dgm:t>
        <a:bodyPr/>
        <a:lstStyle/>
        <a:p>
          <a:r>
            <a:rPr lang="en-US" dirty="0"/>
            <a:t>…………..</a:t>
          </a:r>
        </a:p>
      </dgm:t>
    </dgm:pt>
    <dgm:pt modelId="{16CE503B-800E-414D-9721-8951B9428001}" type="parTrans" cxnId="{F53E5958-84C3-4CCA-AEB0-B5A5E3C99527}">
      <dgm:prSet/>
      <dgm:spPr/>
      <dgm:t>
        <a:bodyPr/>
        <a:lstStyle/>
        <a:p>
          <a:endParaRPr lang="en-US"/>
        </a:p>
      </dgm:t>
    </dgm:pt>
    <dgm:pt modelId="{545BC4E1-FFB9-403C-A6C3-DFB74F29AE5D}" type="sibTrans" cxnId="{F53E5958-84C3-4CCA-AEB0-B5A5E3C99527}">
      <dgm:prSet/>
      <dgm:spPr/>
      <dgm:t>
        <a:bodyPr/>
        <a:lstStyle/>
        <a:p>
          <a:endParaRPr lang="en-US"/>
        </a:p>
      </dgm:t>
    </dgm:pt>
    <dgm:pt modelId="{8C195FC4-CD8C-48F9-B544-289D5A242D4E}">
      <dgm:prSet phldrT="[Text]"/>
      <dgm:spPr/>
      <dgm:t>
        <a:bodyPr/>
        <a:lstStyle/>
        <a:p>
          <a:r>
            <a:rPr lang="en-US" dirty="0"/>
            <a:t>…………..</a:t>
          </a:r>
        </a:p>
      </dgm:t>
    </dgm:pt>
    <dgm:pt modelId="{8DE2C018-A1C3-48F9-A522-7030BF11DD49}" type="parTrans" cxnId="{F68292CA-8345-4584-891B-362FAB7AD395}">
      <dgm:prSet/>
      <dgm:spPr/>
      <dgm:t>
        <a:bodyPr/>
        <a:lstStyle/>
        <a:p>
          <a:endParaRPr lang="en-US"/>
        </a:p>
      </dgm:t>
    </dgm:pt>
    <dgm:pt modelId="{0DCC70E5-FC15-4496-A0F1-E85C5987FB7F}" type="sibTrans" cxnId="{F68292CA-8345-4584-891B-362FAB7AD395}">
      <dgm:prSet/>
      <dgm:spPr/>
      <dgm:t>
        <a:bodyPr/>
        <a:lstStyle/>
        <a:p>
          <a:endParaRPr lang="en-US"/>
        </a:p>
      </dgm:t>
    </dgm:pt>
    <dgm:pt modelId="{17BBED9F-B10E-4DE4-97FC-61358569AE05}" type="pres">
      <dgm:prSet presAssocID="{012ED405-3FD5-4E03-A670-1055156DF76C}" presName="Name0" presStyleCnt="0">
        <dgm:presLayoutVars>
          <dgm:dir/>
          <dgm:resizeHandles val="exact"/>
        </dgm:presLayoutVars>
      </dgm:prSet>
      <dgm:spPr/>
    </dgm:pt>
    <dgm:pt modelId="{3FD0F94F-D4C1-4BDC-AE51-B898120547D7}" type="pres">
      <dgm:prSet presAssocID="{04127937-0408-4FC6-9232-4041B31F6524}" presName="composite" presStyleCnt="0"/>
      <dgm:spPr/>
    </dgm:pt>
    <dgm:pt modelId="{F756107A-2959-4478-9B9B-CC09E38D4C5B}" type="pres">
      <dgm:prSet presAssocID="{04127937-0408-4FC6-9232-4041B31F6524}" presName="rect1" presStyleLbl="trAlignAcc1" presStyleIdx="0" presStyleCnt="3">
        <dgm:presLayoutVars>
          <dgm:bulletEnabled val="1"/>
        </dgm:presLayoutVars>
      </dgm:prSet>
      <dgm:spPr/>
    </dgm:pt>
    <dgm:pt modelId="{9D77A5CF-50A8-4F0E-8D4A-74A551D9EEBE}" type="pres">
      <dgm:prSet presAssocID="{04127937-0408-4FC6-9232-4041B31F6524}" presName="rect2"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Badge Follow outline"/>
        </a:ext>
      </dgm:extLst>
    </dgm:pt>
    <dgm:pt modelId="{533E8FD7-6566-437B-8737-FD01707D84F1}" type="pres">
      <dgm:prSet presAssocID="{03199FD9-C5CC-4C69-A85B-9754013CCE8A}" presName="sibTrans" presStyleCnt="0"/>
      <dgm:spPr/>
    </dgm:pt>
    <dgm:pt modelId="{F1057CFD-F405-4850-93B7-1B5F5B08EC61}" type="pres">
      <dgm:prSet presAssocID="{77D032A7-A3C6-4FF6-99A9-20C3C4BB9F11}" presName="composite" presStyleCnt="0"/>
      <dgm:spPr/>
    </dgm:pt>
    <dgm:pt modelId="{17E8D36F-3717-45C3-AD54-D55A02705972}" type="pres">
      <dgm:prSet presAssocID="{77D032A7-A3C6-4FF6-99A9-20C3C4BB9F11}" presName="rect1" presStyleLbl="trAlignAcc1" presStyleIdx="1" presStyleCnt="3">
        <dgm:presLayoutVars>
          <dgm:bulletEnabled val="1"/>
        </dgm:presLayoutVars>
      </dgm:prSet>
      <dgm:spPr/>
    </dgm:pt>
    <dgm:pt modelId="{242C16EF-8A27-4EDD-B0E0-4326FAF24620}" type="pres">
      <dgm:prSet presAssocID="{77D032A7-A3C6-4FF6-99A9-20C3C4BB9F11}" presName="rect2" presStyleLbl="fgImgPlace1" presStyleIdx="1"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Badge Follow outline"/>
        </a:ext>
      </dgm:extLst>
    </dgm:pt>
    <dgm:pt modelId="{6D00FBD9-9DD2-463C-968E-1E0615B35889}" type="pres">
      <dgm:prSet presAssocID="{545BC4E1-FFB9-403C-A6C3-DFB74F29AE5D}" presName="sibTrans" presStyleCnt="0"/>
      <dgm:spPr/>
    </dgm:pt>
    <dgm:pt modelId="{4B2DAA52-9AEA-457E-87EA-84698281194C}" type="pres">
      <dgm:prSet presAssocID="{8C195FC4-CD8C-48F9-B544-289D5A242D4E}" presName="composite" presStyleCnt="0"/>
      <dgm:spPr/>
    </dgm:pt>
    <dgm:pt modelId="{78A4905F-E2CA-4251-B47A-EA21BB6F6785}" type="pres">
      <dgm:prSet presAssocID="{8C195FC4-CD8C-48F9-B544-289D5A242D4E}" presName="rect1" presStyleLbl="trAlignAcc1" presStyleIdx="2" presStyleCnt="3">
        <dgm:presLayoutVars>
          <dgm:bulletEnabled val="1"/>
        </dgm:presLayoutVars>
      </dgm:prSet>
      <dgm:spPr/>
    </dgm:pt>
    <dgm:pt modelId="{A285CC02-A01A-4FF9-B852-8CC326495C6C}" type="pres">
      <dgm:prSet presAssocID="{8C195FC4-CD8C-48F9-B544-289D5A242D4E}" presName="rect2" presStyleLbl="fgImgPlace1" presStyleIdx="2"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Badge Follow outline"/>
        </a:ext>
      </dgm:extLst>
    </dgm:pt>
  </dgm:ptLst>
  <dgm:cxnLst>
    <dgm:cxn modelId="{06436022-7FF8-4B02-A725-9D44D58537FE}" type="presOf" srcId="{77D032A7-A3C6-4FF6-99A9-20C3C4BB9F11}" destId="{17E8D36F-3717-45C3-AD54-D55A02705972}" srcOrd="0" destOrd="0" presId="urn:microsoft.com/office/officeart/2008/layout/PictureStrips"/>
    <dgm:cxn modelId="{F53E5958-84C3-4CCA-AEB0-B5A5E3C99527}" srcId="{012ED405-3FD5-4E03-A670-1055156DF76C}" destId="{77D032A7-A3C6-4FF6-99A9-20C3C4BB9F11}" srcOrd="1" destOrd="0" parTransId="{16CE503B-800E-414D-9721-8951B9428001}" sibTransId="{545BC4E1-FFB9-403C-A6C3-DFB74F29AE5D}"/>
    <dgm:cxn modelId="{F4241CB9-98C0-44F7-9867-8DB0645E59F0}" srcId="{012ED405-3FD5-4E03-A670-1055156DF76C}" destId="{04127937-0408-4FC6-9232-4041B31F6524}" srcOrd="0" destOrd="0" parTransId="{CAF7908A-3F1E-4155-898C-55445D93C792}" sibTransId="{03199FD9-C5CC-4C69-A85B-9754013CCE8A}"/>
    <dgm:cxn modelId="{7683CCC8-4978-4A9D-A4D2-8C9BA05958A4}" type="presOf" srcId="{012ED405-3FD5-4E03-A670-1055156DF76C}" destId="{17BBED9F-B10E-4DE4-97FC-61358569AE05}" srcOrd="0" destOrd="0" presId="urn:microsoft.com/office/officeart/2008/layout/PictureStrips"/>
    <dgm:cxn modelId="{F68292CA-8345-4584-891B-362FAB7AD395}" srcId="{012ED405-3FD5-4E03-A670-1055156DF76C}" destId="{8C195FC4-CD8C-48F9-B544-289D5A242D4E}" srcOrd="2" destOrd="0" parTransId="{8DE2C018-A1C3-48F9-A522-7030BF11DD49}" sibTransId="{0DCC70E5-FC15-4496-A0F1-E85C5987FB7F}"/>
    <dgm:cxn modelId="{7E809DD8-BAB0-4C60-9F1B-56BB9AD6DB9D}" type="presOf" srcId="{8C195FC4-CD8C-48F9-B544-289D5A242D4E}" destId="{78A4905F-E2CA-4251-B47A-EA21BB6F6785}" srcOrd="0" destOrd="0" presId="urn:microsoft.com/office/officeart/2008/layout/PictureStrips"/>
    <dgm:cxn modelId="{CF60EEEB-87EF-4A09-8E91-615E52DCF10D}" type="presOf" srcId="{04127937-0408-4FC6-9232-4041B31F6524}" destId="{F756107A-2959-4478-9B9B-CC09E38D4C5B}" srcOrd="0" destOrd="0" presId="urn:microsoft.com/office/officeart/2008/layout/PictureStrips"/>
    <dgm:cxn modelId="{58EA7F93-8B59-4203-B859-7E4C7EE5C60D}" type="presParOf" srcId="{17BBED9F-B10E-4DE4-97FC-61358569AE05}" destId="{3FD0F94F-D4C1-4BDC-AE51-B898120547D7}" srcOrd="0" destOrd="0" presId="urn:microsoft.com/office/officeart/2008/layout/PictureStrips"/>
    <dgm:cxn modelId="{9936C8D7-EA34-4914-BE60-994011C1E94C}" type="presParOf" srcId="{3FD0F94F-D4C1-4BDC-AE51-B898120547D7}" destId="{F756107A-2959-4478-9B9B-CC09E38D4C5B}" srcOrd="0" destOrd="0" presId="urn:microsoft.com/office/officeart/2008/layout/PictureStrips"/>
    <dgm:cxn modelId="{38B30C59-B817-49EC-890F-AFDE1C51361E}" type="presParOf" srcId="{3FD0F94F-D4C1-4BDC-AE51-B898120547D7}" destId="{9D77A5CF-50A8-4F0E-8D4A-74A551D9EEBE}" srcOrd="1" destOrd="0" presId="urn:microsoft.com/office/officeart/2008/layout/PictureStrips"/>
    <dgm:cxn modelId="{34C876A7-96DF-4EC1-A54F-9C8B5135696A}" type="presParOf" srcId="{17BBED9F-B10E-4DE4-97FC-61358569AE05}" destId="{533E8FD7-6566-437B-8737-FD01707D84F1}" srcOrd="1" destOrd="0" presId="urn:microsoft.com/office/officeart/2008/layout/PictureStrips"/>
    <dgm:cxn modelId="{EE335069-6A23-47D1-AF2F-15C1C9824DBC}" type="presParOf" srcId="{17BBED9F-B10E-4DE4-97FC-61358569AE05}" destId="{F1057CFD-F405-4850-93B7-1B5F5B08EC61}" srcOrd="2" destOrd="0" presId="urn:microsoft.com/office/officeart/2008/layout/PictureStrips"/>
    <dgm:cxn modelId="{7FA75D63-BC9F-40A2-8033-DA2073120B20}" type="presParOf" srcId="{F1057CFD-F405-4850-93B7-1B5F5B08EC61}" destId="{17E8D36F-3717-45C3-AD54-D55A02705972}" srcOrd="0" destOrd="0" presId="urn:microsoft.com/office/officeart/2008/layout/PictureStrips"/>
    <dgm:cxn modelId="{685DF25A-A3BE-4461-8693-7E0413A17924}" type="presParOf" srcId="{F1057CFD-F405-4850-93B7-1B5F5B08EC61}" destId="{242C16EF-8A27-4EDD-B0E0-4326FAF24620}" srcOrd="1" destOrd="0" presId="urn:microsoft.com/office/officeart/2008/layout/PictureStrips"/>
    <dgm:cxn modelId="{1A8DC57F-1B8E-443F-B431-0C76802868CB}" type="presParOf" srcId="{17BBED9F-B10E-4DE4-97FC-61358569AE05}" destId="{6D00FBD9-9DD2-463C-968E-1E0615B35889}" srcOrd="3" destOrd="0" presId="urn:microsoft.com/office/officeart/2008/layout/PictureStrips"/>
    <dgm:cxn modelId="{B9C84A87-8241-496D-8826-D07CBD4335DA}" type="presParOf" srcId="{17BBED9F-B10E-4DE4-97FC-61358569AE05}" destId="{4B2DAA52-9AEA-457E-87EA-84698281194C}" srcOrd="4" destOrd="0" presId="urn:microsoft.com/office/officeart/2008/layout/PictureStrips"/>
    <dgm:cxn modelId="{5CEC8C4E-5F3E-4D36-9030-7E60CE0C0643}" type="presParOf" srcId="{4B2DAA52-9AEA-457E-87EA-84698281194C}" destId="{78A4905F-E2CA-4251-B47A-EA21BB6F6785}" srcOrd="0" destOrd="0" presId="urn:microsoft.com/office/officeart/2008/layout/PictureStrips"/>
    <dgm:cxn modelId="{D20D76A5-92F5-4BB8-97A8-2F5CAF1EBE28}" type="presParOf" srcId="{4B2DAA52-9AEA-457E-87EA-84698281194C}" destId="{A285CC02-A01A-4FF9-B852-8CC326495C6C}"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2ED405-3FD5-4E03-A670-1055156DF76C}" type="doc">
      <dgm:prSet loTypeId="urn:microsoft.com/office/officeart/2008/layout/PictureStrips" loCatId="picture" qsTypeId="urn:microsoft.com/office/officeart/2005/8/quickstyle/simple1" qsCatId="simple" csTypeId="urn:microsoft.com/office/officeart/2005/8/colors/accent1_2" csCatId="accent1" phldr="1"/>
      <dgm:spPr/>
      <dgm:t>
        <a:bodyPr/>
        <a:lstStyle/>
        <a:p>
          <a:endParaRPr lang="en-US"/>
        </a:p>
      </dgm:t>
    </dgm:pt>
    <dgm:pt modelId="{04127937-0408-4FC6-9232-4041B31F6524}">
      <dgm:prSet phldrT="[Text]"/>
      <dgm:spPr/>
      <dgm:t>
        <a:bodyPr/>
        <a:lstStyle/>
        <a:p>
          <a:r>
            <a:rPr lang="en-US" dirty="0"/>
            <a:t>…………..</a:t>
          </a:r>
        </a:p>
      </dgm:t>
    </dgm:pt>
    <dgm:pt modelId="{CAF7908A-3F1E-4155-898C-55445D93C792}" type="parTrans" cxnId="{F4241CB9-98C0-44F7-9867-8DB0645E59F0}">
      <dgm:prSet/>
      <dgm:spPr/>
      <dgm:t>
        <a:bodyPr/>
        <a:lstStyle/>
        <a:p>
          <a:endParaRPr lang="en-US"/>
        </a:p>
      </dgm:t>
    </dgm:pt>
    <dgm:pt modelId="{03199FD9-C5CC-4C69-A85B-9754013CCE8A}" type="sibTrans" cxnId="{F4241CB9-98C0-44F7-9867-8DB0645E59F0}">
      <dgm:prSet/>
      <dgm:spPr/>
      <dgm:t>
        <a:bodyPr/>
        <a:lstStyle/>
        <a:p>
          <a:endParaRPr lang="en-US"/>
        </a:p>
      </dgm:t>
    </dgm:pt>
    <dgm:pt modelId="{77D032A7-A3C6-4FF6-99A9-20C3C4BB9F11}">
      <dgm:prSet phldrT="[Text]"/>
      <dgm:spPr/>
      <dgm:t>
        <a:bodyPr/>
        <a:lstStyle/>
        <a:p>
          <a:r>
            <a:rPr lang="en-US" dirty="0"/>
            <a:t>…………..</a:t>
          </a:r>
        </a:p>
      </dgm:t>
    </dgm:pt>
    <dgm:pt modelId="{16CE503B-800E-414D-9721-8951B9428001}" type="parTrans" cxnId="{F53E5958-84C3-4CCA-AEB0-B5A5E3C99527}">
      <dgm:prSet/>
      <dgm:spPr/>
      <dgm:t>
        <a:bodyPr/>
        <a:lstStyle/>
        <a:p>
          <a:endParaRPr lang="en-US"/>
        </a:p>
      </dgm:t>
    </dgm:pt>
    <dgm:pt modelId="{545BC4E1-FFB9-403C-A6C3-DFB74F29AE5D}" type="sibTrans" cxnId="{F53E5958-84C3-4CCA-AEB0-B5A5E3C99527}">
      <dgm:prSet/>
      <dgm:spPr/>
      <dgm:t>
        <a:bodyPr/>
        <a:lstStyle/>
        <a:p>
          <a:endParaRPr lang="en-US"/>
        </a:p>
      </dgm:t>
    </dgm:pt>
    <dgm:pt modelId="{8C195FC4-CD8C-48F9-B544-289D5A242D4E}">
      <dgm:prSet phldrT="[Text]"/>
      <dgm:spPr/>
      <dgm:t>
        <a:bodyPr/>
        <a:lstStyle/>
        <a:p>
          <a:r>
            <a:rPr lang="en-US" dirty="0"/>
            <a:t>…………..</a:t>
          </a:r>
        </a:p>
      </dgm:t>
    </dgm:pt>
    <dgm:pt modelId="{8DE2C018-A1C3-48F9-A522-7030BF11DD49}" type="parTrans" cxnId="{F68292CA-8345-4584-891B-362FAB7AD395}">
      <dgm:prSet/>
      <dgm:spPr/>
      <dgm:t>
        <a:bodyPr/>
        <a:lstStyle/>
        <a:p>
          <a:endParaRPr lang="en-US"/>
        </a:p>
      </dgm:t>
    </dgm:pt>
    <dgm:pt modelId="{0DCC70E5-FC15-4496-A0F1-E85C5987FB7F}" type="sibTrans" cxnId="{F68292CA-8345-4584-891B-362FAB7AD395}">
      <dgm:prSet/>
      <dgm:spPr/>
      <dgm:t>
        <a:bodyPr/>
        <a:lstStyle/>
        <a:p>
          <a:endParaRPr lang="en-US"/>
        </a:p>
      </dgm:t>
    </dgm:pt>
    <dgm:pt modelId="{17BBED9F-B10E-4DE4-97FC-61358569AE05}" type="pres">
      <dgm:prSet presAssocID="{012ED405-3FD5-4E03-A670-1055156DF76C}" presName="Name0" presStyleCnt="0">
        <dgm:presLayoutVars>
          <dgm:dir/>
          <dgm:resizeHandles val="exact"/>
        </dgm:presLayoutVars>
      </dgm:prSet>
      <dgm:spPr/>
    </dgm:pt>
    <dgm:pt modelId="{3FD0F94F-D4C1-4BDC-AE51-B898120547D7}" type="pres">
      <dgm:prSet presAssocID="{04127937-0408-4FC6-9232-4041B31F6524}" presName="composite" presStyleCnt="0"/>
      <dgm:spPr/>
    </dgm:pt>
    <dgm:pt modelId="{F756107A-2959-4478-9B9B-CC09E38D4C5B}" type="pres">
      <dgm:prSet presAssocID="{04127937-0408-4FC6-9232-4041B31F6524}" presName="rect1" presStyleLbl="trAlignAcc1" presStyleIdx="0" presStyleCnt="3">
        <dgm:presLayoutVars>
          <dgm:bulletEnabled val="1"/>
        </dgm:presLayoutVars>
      </dgm:prSet>
      <dgm:spPr/>
    </dgm:pt>
    <dgm:pt modelId="{9D77A5CF-50A8-4F0E-8D4A-74A551D9EEBE}" type="pres">
      <dgm:prSet presAssocID="{04127937-0408-4FC6-9232-4041B31F6524}" presName="rect2"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Badge Unfollow outline"/>
        </a:ext>
      </dgm:extLst>
    </dgm:pt>
    <dgm:pt modelId="{533E8FD7-6566-437B-8737-FD01707D84F1}" type="pres">
      <dgm:prSet presAssocID="{03199FD9-C5CC-4C69-A85B-9754013CCE8A}" presName="sibTrans" presStyleCnt="0"/>
      <dgm:spPr/>
    </dgm:pt>
    <dgm:pt modelId="{F1057CFD-F405-4850-93B7-1B5F5B08EC61}" type="pres">
      <dgm:prSet presAssocID="{77D032A7-A3C6-4FF6-99A9-20C3C4BB9F11}" presName="composite" presStyleCnt="0"/>
      <dgm:spPr/>
    </dgm:pt>
    <dgm:pt modelId="{17E8D36F-3717-45C3-AD54-D55A02705972}" type="pres">
      <dgm:prSet presAssocID="{77D032A7-A3C6-4FF6-99A9-20C3C4BB9F11}" presName="rect1" presStyleLbl="trAlignAcc1" presStyleIdx="1" presStyleCnt="3">
        <dgm:presLayoutVars>
          <dgm:bulletEnabled val="1"/>
        </dgm:presLayoutVars>
      </dgm:prSet>
      <dgm:spPr/>
    </dgm:pt>
    <dgm:pt modelId="{242C16EF-8A27-4EDD-B0E0-4326FAF24620}" type="pres">
      <dgm:prSet presAssocID="{77D032A7-A3C6-4FF6-99A9-20C3C4BB9F11}" presName="rect2" presStyleLbl="fgImgPlace1" presStyleIdx="1"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Badge Unfollow outline"/>
        </a:ext>
      </dgm:extLst>
    </dgm:pt>
    <dgm:pt modelId="{6D00FBD9-9DD2-463C-968E-1E0615B35889}" type="pres">
      <dgm:prSet presAssocID="{545BC4E1-FFB9-403C-A6C3-DFB74F29AE5D}" presName="sibTrans" presStyleCnt="0"/>
      <dgm:spPr/>
    </dgm:pt>
    <dgm:pt modelId="{4B2DAA52-9AEA-457E-87EA-84698281194C}" type="pres">
      <dgm:prSet presAssocID="{8C195FC4-CD8C-48F9-B544-289D5A242D4E}" presName="composite" presStyleCnt="0"/>
      <dgm:spPr/>
    </dgm:pt>
    <dgm:pt modelId="{78A4905F-E2CA-4251-B47A-EA21BB6F6785}" type="pres">
      <dgm:prSet presAssocID="{8C195FC4-CD8C-48F9-B544-289D5A242D4E}" presName="rect1" presStyleLbl="trAlignAcc1" presStyleIdx="2" presStyleCnt="3">
        <dgm:presLayoutVars>
          <dgm:bulletEnabled val="1"/>
        </dgm:presLayoutVars>
      </dgm:prSet>
      <dgm:spPr/>
    </dgm:pt>
    <dgm:pt modelId="{A285CC02-A01A-4FF9-B852-8CC326495C6C}" type="pres">
      <dgm:prSet presAssocID="{8C195FC4-CD8C-48F9-B544-289D5A242D4E}" presName="rect2" presStyleLbl="fgImgPlace1" presStyleIdx="2"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Badge Unfollow outline"/>
        </a:ext>
      </dgm:extLst>
    </dgm:pt>
  </dgm:ptLst>
  <dgm:cxnLst>
    <dgm:cxn modelId="{06436022-7FF8-4B02-A725-9D44D58537FE}" type="presOf" srcId="{77D032A7-A3C6-4FF6-99A9-20C3C4BB9F11}" destId="{17E8D36F-3717-45C3-AD54-D55A02705972}" srcOrd="0" destOrd="0" presId="urn:microsoft.com/office/officeart/2008/layout/PictureStrips"/>
    <dgm:cxn modelId="{F53E5958-84C3-4CCA-AEB0-B5A5E3C99527}" srcId="{012ED405-3FD5-4E03-A670-1055156DF76C}" destId="{77D032A7-A3C6-4FF6-99A9-20C3C4BB9F11}" srcOrd="1" destOrd="0" parTransId="{16CE503B-800E-414D-9721-8951B9428001}" sibTransId="{545BC4E1-FFB9-403C-A6C3-DFB74F29AE5D}"/>
    <dgm:cxn modelId="{F4241CB9-98C0-44F7-9867-8DB0645E59F0}" srcId="{012ED405-3FD5-4E03-A670-1055156DF76C}" destId="{04127937-0408-4FC6-9232-4041B31F6524}" srcOrd="0" destOrd="0" parTransId="{CAF7908A-3F1E-4155-898C-55445D93C792}" sibTransId="{03199FD9-C5CC-4C69-A85B-9754013CCE8A}"/>
    <dgm:cxn modelId="{7683CCC8-4978-4A9D-A4D2-8C9BA05958A4}" type="presOf" srcId="{012ED405-3FD5-4E03-A670-1055156DF76C}" destId="{17BBED9F-B10E-4DE4-97FC-61358569AE05}" srcOrd="0" destOrd="0" presId="urn:microsoft.com/office/officeart/2008/layout/PictureStrips"/>
    <dgm:cxn modelId="{F68292CA-8345-4584-891B-362FAB7AD395}" srcId="{012ED405-3FD5-4E03-A670-1055156DF76C}" destId="{8C195FC4-CD8C-48F9-B544-289D5A242D4E}" srcOrd="2" destOrd="0" parTransId="{8DE2C018-A1C3-48F9-A522-7030BF11DD49}" sibTransId="{0DCC70E5-FC15-4496-A0F1-E85C5987FB7F}"/>
    <dgm:cxn modelId="{7E809DD8-BAB0-4C60-9F1B-56BB9AD6DB9D}" type="presOf" srcId="{8C195FC4-CD8C-48F9-B544-289D5A242D4E}" destId="{78A4905F-E2CA-4251-B47A-EA21BB6F6785}" srcOrd="0" destOrd="0" presId="urn:microsoft.com/office/officeart/2008/layout/PictureStrips"/>
    <dgm:cxn modelId="{CF60EEEB-87EF-4A09-8E91-615E52DCF10D}" type="presOf" srcId="{04127937-0408-4FC6-9232-4041B31F6524}" destId="{F756107A-2959-4478-9B9B-CC09E38D4C5B}" srcOrd="0" destOrd="0" presId="urn:microsoft.com/office/officeart/2008/layout/PictureStrips"/>
    <dgm:cxn modelId="{58EA7F93-8B59-4203-B859-7E4C7EE5C60D}" type="presParOf" srcId="{17BBED9F-B10E-4DE4-97FC-61358569AE05}" destId="{3FD0F94F-D4C1-4BDC-AE51-B898120547D7}" srcOrd="0" destOrd="0" presId="urn:microsoft.com/office/officeart/2008/layout/PictureStrips"/>
    <dgm:cxn modelId="{9936C8D7-EA34-4914-BE60-994011C1E94C}" type="presParOf" srcId="{3FD0F94F-D4C1-4BDC-AE51-B898120547D7}" destId="{F756107A-2959-4478-9B9B-CC09E38D4C5B}" srcOrd="0" destOrd="0" presId="urn:microsoft.com/office/officeart/2008/layout/PictureStrips"/>
    <dgm:cxn modelId="{38B30C59-B817-49EC-890F-AFDE1C51361E}" type="presParOf" srcId="{3FD0F94F-D4C1-4BDC-AE51-B898120547D7}" destId="{9D77A5CF-50A8-4F0E-8D4A-74A551D9EEBE}" srcOrd="1" destOrd="0" presId="urn:microsoft.com/office/officeart/2008/layout/PictureStrips"/>
    <dgm:cxn modelId="{34C876A7-96DF-4EC1-A54F-9C8B5135696A}" type="presParOf" srcId="{17BBED9F-B10E-4DE4-97FC-61358569AE05}" destId="{533E8FD7-6566-437B-8737-FD01707D84F1}" srcOrd="1" destOrd="0" presId="urn:microsoft.com/office/officeart/2008/layout/PictureStrips"/>
    <dgm:cxn modelId="{EE335069-6A23-47D1-AF2F-15C1C9824DBC}" type="presParOf" srcId="{17BBED9F-B10E-4DE4-97FC-61358569AE05}" destId="{F1057CFD-F405-4850-93B7-1B5F5B08EC61}" srcOrd="2" destOrd="0" presId="urn:microsoft.com/office/officeart/2008/layout/PictureStrips"/>
    <dgm:cxn modelId="{7FA75D63-BC9F-40A2-8033-DA2073120B20}" type="presParOf" srcId="{F1057CFD-F405-4850-93B7-1B5F5B08EC61}" destId="{17E8D36F-3717-45C3-AD54-D55A02705972}" srcOrd="0" destOrd="0" presId="urn:microsoft.com/office/officeart/2008/layout/PictureStrips"/>
    <dgm:cxn modelId="{685DF25A-A3BE-4461-8693-7E0413A17924}" type="presParOf" srcId="{F1057CFD-F405-4850-93B7-1B5F5B08EC61}" destId="{242C16EF-8A27-4EDD-B0E0-4326FAF24620}" srcOrd="1" destOrd="0" presId="urn:microsoft.com/office/officeart/2008/layout/PictureStrips"/>
    <dgm:cxn modelId="{1A8DC57F-1B8E-443F-B431-0C76802868CB}" type="presParOf" srcId="{17BBED9F-B10E-4DE4-97FC-61358569AE05}" destId="{6D00FBD9-9DD2-463C-968E-1E0615B35889}" srcOrd="3" destOrd="0" presId="urn:microsoft.com/office/officeart/2008/layout/PictureStrips"/>
    <dgm:cxn modelId="{B9C84A87-8241-496D-8826-D07CBD4335DA}" type="presParOf" srcId="{17BBED9F-B10E-4DE4-97FC-61358569AE05}" destId="{4B2DAA52-9AEA-457E-87EA-84698281194C}" srcOrd="4" destOrd="0" presId="urn:microsoft.com/office/officeart/2008/layout/PictureStrips"/>
    <dgm:cxn modelId="{5CEC8C4E-5F3E-4D36-9030-7E60CE0C0643}" type="presParOf" srcId="{4B2DAA52-9AEA-457E-87EA-84698281194C}" destId="{78A4905F-E2CA-4251-B47A-EA21BB6F6785}" srcOrd="0" destOrd="0" presId="urn:microsoft.com/office/officeart/2008/layout/PictureStrips"/>
    <dgm:cxn modelId="{D20D76A5-92F5-4BB8-97A8-2F5CAF1EBE28}" type="presParOf" srcId="{4B2DAA52-9AEA-457E-87EA-84698281194C}" destId="{A285CC02-A01A-4FF9-B852-8CC326495C6C}" srcOrd="1" destOrd="0" presId="urn:microsoft.com/office/officeart/2008/layout/PictureStrip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C76F86-F72F-479B-9E69-CE72EB1330F5}">
      <dsp:nvSpPr>
        <dsp:cNvPr id="0" name=""/>
        <dsp:cNvSpPr/>
      </dsp:nvSpPr>
      <dsp:spPr>
        <a:xfrm>
          <a:off x="0" y="449913"/>
          <a:ext cx="6798539" cy="81585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27642" tIns="291592" rIns="527642" bIns="99568" numCol="1" spcCol="1270" anchor="t" anchorCtr="0">
          <a:noAutofit/>
        </a:bodyPr>
        <a:lstStyle/>
        <a:p>
          <a:pPr marL="114300" lvl="1" indent="-114300" algn="l" defTabSz="622300">
            <a:lnSpc>
              <a:spcPct val="90000"/>
            </a:lnSpc>
            <a:spcBef>
              <a:spcPct val="0"/>
            </a:spcBef>
            <a:spcAft>
              <a:spcPct val="15000"/>
            </a:spcAft>
            <a:buChar char="•"/>
          </a:pPr>
          <a:r>
            <a:rPr lang="el-GR" sz="1400" b="0" i="0" kern="1200" baseline="0" dirty="0"/>
            <a:t>Κατανόηση του εαυτού 
Αναγνώριση και ονομασία των συναισθημάτων</a:t>
          </a:r>
          <a:endParaRPr lang="en-US" sz="1400" kern="1200" dirty="0"/>
        </a:p>
      </dsp:txBody>
      <dsp:txXfrm>
        <a:off x="0" y="449913"/>
        <a:ext cx="6798539" cy="815850"/>
      </dsp:txXfrm>
    </dsp:sp>
    <dsp:sp modelId="{28E55EB4-AA0B-47E4-B8F5-459820F20315}">
      <dsp:nvSpPr>
        <dsp:cNvPr id="0" name=""/>
        <dsp:cNvSpPr/>
      </dsp:nvSpPr>
      <dsp:spPr>
        <a:xfrm>
          <a:off x="339926" y="243273"/>
          <a:ext cx="4758977" cy="41328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878" tIns="0" rIns="179878" bIns="0" numCol="1" spcCol="1270" anchor="ctr" anchorCtr="0">
          <a:noAutofit/>
        </a:bodyPr>
        <a:lstStyle/>
        <a:p>
          <a:pPr marL="0" lvl="0" indent="0" algn="l" defTabSz="622300">
            <a:lnSpc>
              <a:spcPct val="90000"/>
            </a:lnSpc>
            <a:spcBef>
              <a:spcPct val="0"/>
            </a:spcBef>
            <a:spcAft>
              <a:spcPct val="35000"/>
            </a:spcAft>
            <a:buNone/>
          </a:pPr>
          <a:r>
            <a:rPr lang="el-GR" sz="1400" b="0" i="0" kern="1200" baseline="0" dirty="0"/>
            <a:t>Αυτογνωσία και </a:t>
          </a:r>
          <a:r>
            <a:rPr lang="el-GR" sz="1400" b="0" i="0" kern="1200" baseline="0" dirty="0" err="1"/>
            <a:t>Αυτο</a:t>
          </a:r>
          <a:r>
            <a:rPr lang="el-GR" sz="1400" b="0" i="0" kern="1200" baseline="0" dirty="0"/>
            <a:t>-διαχείριση</a:t>
          </a:r>
          <a:endParaRPr lang="en-US" sz="1400" kern="1200" dirty="0"/>
        </a:p>
      </dsp:txBody>
      <dsp:txXfrm>
        <a:off x="360101" y="263448"/>
        <a:ext cx="4718627" cy="372930"/>
      </dsp:txXfrm>
    </dsp:sp>
    <dsp:sp modelId="{09C2DD77-4AA4-4C45-8EC7-FDA37513F349}">
      <dsp:nvSpPr>
        <dsp:cNvPr id="0" name=""/>
        <dsp:cNvSpPr/>
      </dsp:nvSpPr>
      <dsp:spPr>
        <a:xfrm>
          <a:off x="0" y="1548003"/>
          <a:ext cx="6798539" cy="81585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27642" tIns="291592" rIns="527642" bIns="99568" numCol="1" spcCol="1270" anchor="t" anchorCtr="0">
          <a:noAutofit/>
        </a:bodyPr>
        <a:lstStyle/>
        <a:p>
          <a:pPr marL="114300" lvl="1" indent="-114300" algn="l" defTabSz="622300">
            <a:lnSpc>
              <a:spcPct val="90000"/>
            </a:lnSpc>
            <a:spcBef>
              <a:spcPct val="0"/>
            </a:spcBef>
            <a:spcAft>
              <a:spcPct val="15000"/>
            </a:spcAft>
            <a:buChar char="•"/>
          </a:pPr>
          <a:r>
            <a:rPr lang="el-GR" sz="1400" b="0" i="0" kern="1200" baseline="0" dirty="0"/>
            <a:t>Τεχνικές για τη διαχείριση των συναισθημάτων σε διάφορες καταστάσεις
Αναζήτηση των δυνατών και αδύνατων σημείων σας</a:t>
          </a:r>
          <a:endParaRPr lang="en-US" sz="1400" kern="1200" dirty="0"/>
        </a:p>
      </dsp:txBody>
      <dsp:txXfrm>
        <a:off x="0" y="1548003"/>
        <a:ext cx="6798539" cy="815850"/>
      </dsp:txXfrm>
    </dsp:sp>
    <dsp:sp modelId="{056D92B2-A0CF-4C82-AAF7-8EB99DE8EA73}">
      <dsp:nvSpPr>
        <dsp:cNvPr id="0" name=""/>
        <dsp:cNvSpPr/>
      </dsp:nvSpPr>
      <dsp:spPr>
        <a:xfrm>
          <a:off x="339926" y="1341363"/>
          <a:ext cx="4758977" cy="41328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878" tIns="0" rIns="179878" bIns="0" numCol="1" spcCol="1270" anchor="ctr" anchorCtr="0">
          <a:noAutofit/>
        </a:bodyPr>
        <a:lstStyle/>
        <a:p>
          <a:pPr marL="0" lvl="0" indent="0" algn="l" defTabSz="622300">
            <a:lnSpc>
              <a:spcPct val="90000"/>
            </a:lnSpc>
            <a:spcBef>
              <a:spcPct val="0"/>
            </a:spcBef>
            <a:spcAft>
              <a:spcPct val="35000"/>
            </a:spcAft>
            <a:buNone/>
          </a:pPr>
          <a:r>
            <a:rPr lang="el-GR" sz="1400" b="0" i="0" kern="1200" baseline="0" dirty="0"/>
            <a:t>Ρύθμιση συναισθημάτων και διαχείριση συμπεριφοράς </a:t>
          </a:r>
          <a:endParaRPr lang="en-US" sz="1400" kern="1200" dirty="0"/>
        </a:p>
      </dsp:txBody>
      <dsp:txXfrm>
        <a:off x="360101" y="1361538"/>
        <a:ext cx="4718627" cy="372930"/>
      </dsp:txXfrm>
    </dsp:sp>
    <dsp:sp modelId="{06B2F617-2736-412F-8FB8-BC8C90DC69FA}">
      <dsp:nvSpPr>
        <dsp:cNvPr id="0" name=""/>
        <dsp:cNvSpPr/>
      </dsp:nvSpPr>
      <dsp:spPr>
        <a:xfrm>
          <a:off x="0" y="2646093"/>
          <a:ext cx="6798539" cy="81585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27642" tIns="291592" rIns="527642" bIns="99568" numCol="1" spcCol="1270" anchor="t" anchorCtr="0">
          <a:noAutofit/>
        </a:bodyPr>
        <a:lstStyle/>
        <a:p>
          <a:pPr marL="114300" lvl="1" indent="-114300" algn="l" defTabSz="622300">
            <a:lnSpc>
              <a:spcPct val="90000"/>
            </a:lnSpc>
            <a:spcBef>
              <a:spcPct val="0"/>
            </a:spcBef>
            <a:spcAft>
              <a:spcPct val="15000"/>
            </a:spcAft>
            <a:buChar char="•"/>
          </a:pPr>
          <a:r>
            <a:rPr lang="el-GR" sz="1400" b="0" i="0" kern="1200" baseline="0" dirty="0"/>
            <a:t>Αντιμετώπιση αποτυχιών και αντιξοοτήτων 
Αντιμετώπιση της αβεβαιότητας και του στρες</a:t>
          </a:r>
          <a:endParaRPr lang="en-US" sz="1400" kern="1200" dirty="0"/>
        </a:p>
      </dsp:txBody>
      <dsp:txXfrm>
        <a:off x="0" y="2646093"/>
        <a:ext cx="6798539" cy="815850"/>
      </dsp:txXfrm>
    </dsp:sp>
    <dsp:sp modelId="{AB3F14AE-6903-41A5-B643-55D0915A7403}">
      <dsp:nvSpPr>
        <dsp:cNvPr id="0" name=""/>
        <dsp:cNvSpPr/>
      </dsp:nvSpPr>
      <dsp:spPr>
        <a:xfrm>
          <a:off x="339926" y="2439453"/>
          <a:ext cx="4758977" cy="41328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878" tIns="0" rIns="179878" bIns="0" numCol="1" spcCol="1270" anchor="ctr" anchorCtr="0">
          <a:noAutofit/>
        </a:bodyPr>
        <a:lstStyle/>
        <a:p>
          <a:pPr marL="0" lvl="0" indent="0" algn="l" defTabSz="622300">
            <a:lnSpc>
              <a:spcPct val="90000"/>
            </a:lnSpc>
            <a:spcBef>
              <a:spcPct val="0"/>
            </a:spcBef>
            <a:spcAft>
              <a:spcPct val="35000"/>
            </a:spcAft>
            <a:buNone/>
          </a:pPr>
          <a:r>
            <a:rPr lang="el-GR" sz="1400" b="0" i="0" kern="1200" baseline="0" dirty="0"/>
            <a:t>Οικοδόμηση της ανθεκτικότητας</a:t>
          </a:r>
          <a:endParaRPr lang="en-US" sz="1400" kern="1200" dirty="0"/>
        </a:p>
      </dsp:txBody>
      <dsp:txXfrm>
        <a:off x="360101" y="2459628"/>
        <a:ext cx="4718627"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48297D-DDB7-4260-815A-207CDCAEB5B4}">
      <dsp:nvSpPr>
        <dsp:cNvPr id="0" name=""/>
        <dsp:cNvSpPr/>
      </dsp:nvSpPr>
      <dsp:spPr>
        <a:xfrm>
          <a:off x="992627" y="1037767"/>
          <a:ext cx="1463156" cy="14631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484A13-4C12-4CAA-B656-8F027D7F8D2F}">
      <dsp:nvSpPr>
        <dsp:cNvPr id="0" name=""/>
        <dsp:cNvSpPr/>
      </dsp:nvSpPr>
      <dsp:spPr>
        <a:xfrm>
          <a:off x="98475" y="2886230"/>
          <a:ext cx="325145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l-GR" sz="1400" b="0" i="0" kern="1200" dirty="0"/>
            <a:t>Πάντα θα υπάρχουν άλλοι σε καλύτερη και χειρότερη θέση από σας</a:t>
          </a:r>
          <a:endParaRPr lang="en-US" sz="1400" kern="1200" dirty="0"/>
        </a:p>
      </dsp:txBody>
      <dsp:txXfrm>
        <a:off x="98475" y="2886230"/>
        <a:ext cx="3251459" cy="720000"/>
      </dsp:txXfrm>
    </dsp:sp>
    <dsp:sp modelId="{BB64EEE0-596E-4B7D-AA83-2C19039809BD}">
      <dsp:nvSpPr>
        <dsp:cNvPr id="0" name=""/>
        <dsp:cNvSpPr/>
      </dsp:nvSpPr>
      <dsp:spPr>
        <a:xfrm>
          <a:off x="4813092" y="1037767"/>
          <a:ext cx="1463156" cy="14631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1118AA-839B-4E76-AF10-1A66B23026DD}">
      <dsp:nvSpPr>
        <dsp:cNvPr id="0" name=""/>
        <dsp:cNvSpPr/>
      </dsp:nvSpPr>
      <dsp:spPr>
        <a:xfrm>
          <a:off x="3918940" y="2886230"/>
          <a:ext cx="325145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l-GR" sz="1400" b="0" i="0" kern="1200" dirty="0"/>
            <a:t>Προσπαθήστε να εκτιμάτε ό,τι έχετε σε τακτική βάση</a:t>
          </a:r>
          <a:endParaRPr lang="en-US" sz="1400" kern="1200" dirty="0"/>
        </a:p>
      </dsp:txBody>
      <dsp:txXfrm>
        <a:off x="3918940" y="2886230"/>
        <a:ext cx="3251459" cy="720000"/>
      </dsp:txXfrm>
    </dsp:sp>
    <dsp:sp modelId="{EF50919D-636B-421C-913B-EDBEE76FD337}">
      <dsp:nvSpPr>
        <dsp:cNvPr id="0" name=""/>
        <dsp:cNvSpPr/>
      </dsp:nvSpPr>
      <dsp:spPr>
        <a:xfrm>
          <a:off x="8633557" y="904506"/>
          <a:ext cx="1463156" cy="14631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708404-4026-4B85-AB1A-4D7FE0C9F409}">
      <dsp:nvSpPr>
        <dsp:cNvPr id="0" name=""/>
        <dsp:cNvSpPr/>
      </dsp:nvSpPr>
      <dsp:spPr>
        <a:xfrm>
          <a:off x="7739405" y="2486447"/>
          <a:ext cx="3251459" cy="1253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l-GR" sz="1400" b="0" i="0" kern="1200" dirty="0"/>
            <a:t>Ας «μετρήσουμε τις ευλογίες μας» μαζί. </a:t>
          </a:r>
        </a:p>
        <a:p>
          <a:pPr marL="0" lvl="0" indent="0" algn="ctr" defTabSz="622300">
            <a:lnSpc>
              <a:spcPct val="100000"/>
            </a:lnSpc>
            <a:spcBef>
              <a:spcPct val="0"/>
            </a:spcBef>
            <a:spcAft>
              <a:spcPct val="35000"/>
            </a:spcAft>
            <a:buNone/>
          </a:pPr>
          <a:r>
            <a:rPr lang="el-GR" sz="1400" b="0" i="0" kern="1200" dirty="0"/>
            <a:t>Ας βρούμε και ας απαριθμήσουμε 5 πράγματα για τα οποία είμαστε ευγνώμονες, αυτή την εβδομάδα. </a:t>
          </a:r>
          <a:endParaRPr lang="en-US" sz="1400" kern="1200" dirty="0"/>
        </a:p>
      </dsp:txBody>
      <dsp:txXfrm>
        <a:off x="7739405" y="2486447"/>
        <a:ext cx="3251459" cy="12530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56107A-2959-4478-9B9B-CC09E38D4C5B}">
      <dsp:nvSpPr>
        <dsp:cNvPr id="0" name=""/>
        <dsp:cNvSpPr/>
      </dsp:nvSpPr>
      <dsp:spPr>
        <a:xfrm>
          <a:off x="1705962" y="294922"/>
          <a:ext cx="3777537" cy="1180480"/>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9579"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a:t>
          </a:r>
        </a:p>
      </dsp:txBody>
      <dsp:txXfrm>
        <a:off x="1705962" y="294922"/>
        <a:ext cx="3777537" cy="1180480"/>
      </dsp:txXfrm>
    </dsp:sp>
    <dsp:sp modelId="{9D77A5CF-50A8-4F0E-8D4A-74A551D9EEBE}">
      <dsp:nvSpPr>
        <dsp:cNvPr id="0" name=""/>
        <dsp:cNvSpPr/>
      </dsp:nvSpPr>
      <dsp:spPr>
        <a:xfrm>
          <a:off x="1548565" y="124409"/>
          <a:ext cx="826336" cy="123950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E8D36F-3717-45C3-AD54-D55A02705972}">
      <dsp:nvSpPr>
        <dsp:cNvPr id="0" name=""/>
        <dsp:cNvSpPr/>
      </dsp:nvSpPr>
      <dsp:spPr>
        <a:xfrm>
          <a:off x="1705962" y="1781016"/>
          <a:ext cx="3777537" cy="1180480"/>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9579"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a:t>
          </a:r>
        </a:p>
      </dsp:txBody>
      <dsp:txXfrm>
        <a:off x="1705962" y="1781016"/>
        <a:ext cx="3777537" cy="1180480"/>
      </dsp:txXfrm>
    </dsp:sp>
    <dsp:sp modelId="{242C16EF-8A27-4EDD-B0E0-4326FAF24620}">
      <dsp:nvSpPr>
        <dsp:cNvPr id="0" name=""/>
        <dsp:cNvSpPr/>
      </dsp:nvSpPr>
      <dsp:spPr>
        <a:xfrm>
          <a:off x="1548565" y="1610502"/>
          <a:ext cx="826336" cy="123950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A4905F-E2CA-4251-B47A-EA21BB6F6785}">
      <dsp:nvSpPr>
        <dsp:cNvPr id="0" name=""/>
        <dsp:cNvSpPr/>
      </dsp:nvSpPr>
      <dsp:spPr>
        <a:xfrm>
          <a:off x="1705962" y="3267110"/>
          <a:ext cx="3777537" cy="1180480"/>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9579"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a:t>
          </a:r>
        </a:p>
      </dsp:txBody>
      <dsp:txXfrm>
        <a:off x="1705962" y="3267110"/>
        <a:ext cx="3777537" cy="1180480"/>
      </dsp:txXfrm>
    </dsp:sp>
    <dsp:sp modelId="{A285CC02-A01A-4FF9-B852-8CC326495C6C}">
      <dsp:nvSpPr>
        <dsp:cNvPr id="0" name=""/>
        <dsp:cNvSpPr/>
      </dsp:nvSpPr>
      <dsp:spPr>
        <a:xfrm>
          <a:off x="1548565" y="3096596"/>
          <a:ext cx="826336" cy="123950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56107A-2959-4478-9B9B-CC09E38D4C5B}">
      <dsp:nvSpPr>
        <dsp:cNvPr id="0" name=""/>
        <dsp:cNvSpPr/>
      </dsp:nvSpPr>
      <dsp:spPr>
        <a:xfrm>
          <a:off x="1705962" y="294922"/>
          <a:ext cx="3777537" cy="1180480"/>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9579"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a:t>
          </a:r>
        </a:p>
      </dsp:txBody>
      <dsp:txXfrm>
        <a:off x="1705962" y="294922"/>
        <a:ext cx="3777537" cy="1180480"/>
      </dsp:txXfrm>
    </dsp:sp>
    <dsp:sp modelId="{9D77A5CF-50A8-4F0E-8D4A-74A551D9EEBE}">
      <dsp:nvSpPr>
        <dsp:cNvPr id="0" name=""/>
        <dsp:cNvSpPr/>
      </dsp:nvSpPr>
      <dsp:spPr>
        <a:xfrm>
          <a:off x="1548565" y="124409"/>
          <a:ext cx="826336" cy="123950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E8D36F-3717-45C3-AD54-D55A02705972}">
      <dsp:nvSpPr>
        <dsp:cNvPr id="0" name=""/>
        <dsp:cNvSpPr/>
      </dsp:nvSpPr>
      <dsp:spPr>
        <a:xfrm>
          <a:off x="1705962" y="1781016"/>
          <a:ext cx="3777537" cy="1180480"/>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9579"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a:t>
          </a:r>
        </a:p>
      </dsp:txBody>
      <dsp:txXfrm>
        <a:off x="1705962" y="1781016"/>
        <a:ext cx="3777537" cy="1180480"/>
      </dsp:txXfrm>
    </dsp:sp>
    <dsp:sp modelId="{242C16EF-8A27-4EDD-B0E0-4326FAF24620}">
      <dsp:nvSpPr>
        <dsp:cNvPr id="0" name=""/>
        <dsp:cNvSpPr/>
      </dsp:nvSpPr>
      <dsp:spPr>
        <a:xfrm>
          <a:off x="1548565" y="1610502"/>
          <a:ext cx="826336" cy="123950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A4905F-E2CA-4251-B47A-EA21BB6F6785}">
      <dsp:nvSpPr>
        <dsp:cNvPr id="0" name=""/>
        <dsp:cNvSpPr/>
      </dsp:nvSpPr>
      <dsp:spPr>
        <a:xfrm>
          <a:off x="1705962" y="3267110"/>
          <a:ext cx="3777537" cy="1180480"/>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9579"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a:t>
          </a:r>
        </a:p>
      </dsp:txBody>
      <dsp:txXfrm>
        <a:off x="1705962" y="3267110"/>
        <a:ext cx="3777537" cy="1180480"/>
      </dsp:txXfrm>
    </dsp:sp>
    <dsp:sp modelId="{A285CC02-A01A-4FF9-B852-8CC326495C6C}">
      <dsp:nvSpPr>
        <dsp:cNvPr id="0" name=""/>
        <dsp:cNvSpPr/>
      </dsp:nvSpPr>
      <dsp:spPr>
        <a:xfrm>
          <a:off x="1548565" y="3096596"/>
          <a:ext cx="826336" cy="123950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2C5DC1-86E4-4C65-B1E4-5FC95F739B06}" type="datetimeFigureOut">
              <a:rPr lang="en-US" smtClean="0"/>
              <a:t>10/11/2024</a:t>
            </a:fld>
            <a:endParaRPr lang="en-US"/>
          </a:p>
        </p:txBody>
      </p:sp>
      <p:sp>
        <p:nvSpPr>
          <p:cNvPr id="4" name="Slide Image Placeholder 3"/>
          <p:cNvSpPr>
            <a:spLocks noGrp="1" noRot="1" noChangeAspect="1"/>
          </p:cNvSpPr>
          <p:nvPr>
            <p:ph type="sldImg" idx="2"/>
          </p:nvPr>
        </p:nvSpPr>
        <p:spPr>
          <a:xfrm>
            <a:off x="685800" y="1143000"/>
            <a:ext cx="5486400" cy="2576384"/>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84205" y="3978875"/>
            <a:ext cx="6116595" cy="4460789"/>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2A65ED-3EA6-48E6-93D6-57C01FB21C08}" type="slidenum">
              <a:rPr lang="en-US" smtClean="0"/>
              <a:t>‹#›</a:t>
            </a:fld>
            <a:endParaRPr lang="en-US"/>
          </a:p>
        </p:txBody>
      </p:sp>
      <p:sp>
        <p:nvSpPr>
          <p:cNvPr id="8" name="Header Placeholder 7">
            <a:extLst>
              <a:ext uri="{FF2B5EF4-FFF2-40B4-BE49-F238E27FC236}">
                <a16:creationId xmlns:a16="http://schemas.microsoft.com/office/drawing/2014/main" id="{CF8BD5B8-617D-B575-61E5-825E29D132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Tree>
    <p:extLst>
      <p:ext uri="{BB962C8B-B14F-4D97-AF65-F5344CB8AC3E}">
        <p14:creationId xmlns:p14="http://schemas.microsoft.com/office/powerpoint/2010/main" val="1358846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3150" y="685800"/>
            <a:ext cx="4711700" cy="2651125"/>
          </a:xfrm>
        </p:spPr>
      </p:sp>
      <p:sp>
        <p:nvSpPr>
          <p:cNvPr id="3" name="Notes Placeholder 2"/>
          <p:cNvSpPr>
            <a:spLocks noGrp="1"/>
          </p:cNvSpPr>
          <p:nvPr>
            <p:ph type="body" idx="1"/>
          </p:nvPr>
        </p:nvSpPr>
        <p:spPr>
          <a:xfrm>
            <a:off x="370703" y="3595816"/>
            <a:ext cx="6289589" cy="5350475"/>
          </a:xfrm>
        </p:spPr>
        <p:txBody>
          <a:bodyPr/>
          <a:lstStyle/>
          <a:p>
            <a:r>
              <a:rPr lang="el-GR" dirty="0">
                <a:latin typeface="Segoe UI Symbol" panose="020B0502040204020203" pitchFamily="34" charset="0"/>
                <a:ea typeface="Segoe UI Symbol" panose="020B0502040204020203" pitchFamily="34" charset="0"/>
              </a:rPr>
              <a:t>Πρόκειται για ενότητα 4 ωρών. Μπορείτε να τη διδάξετε σε μία συνεδρία ή σε δύο συνεδρίες των 2 ωρών. Καθώς οι έννοιες αυτής της ενότητας είναι βαθιές, οργανώστε μικρά διαλείμματα όταν θεωρείτε ότι οι μαθητές χρειάζονται λίγο χρόνο για να αφομοιώσουν το περιεχόμενο.</a:t>
            </a:r>
          </a:p>
          <a:p>
            <a:r>
              <a:rPr lang="en-US" dirty="0">
                <a:latin typeface="Segoe UI Symbol" panose="020B0502040204020203" pitchFamily="34" charset="0"/>
                <a:ea typeface="Segoe UI Symbol" panose="020B0502040204020203" pitchFamily="34" charset="0"/>
              </a:rPr>
              <a:t> </a:t>
            </a:r>
            <a:r>
              <a:rPr lang="en-US" sz="3000" dirty="0">
                <a:latin typeface="Segoe UI Symbol" panose="020B0502040204020203" pitchFamily="34" charset="0"/>
                <a:ea typeface="Segoe UI Symbol" panose="020B0502040204020203" pitchFamily="34" charset="0"/>
              </a:rPr>
              <a:t>🛈</a:t>
            </a:r>
            <a:r>
              <a:rPr lang="en-US" dirty="0">
                <a:latin typeface="Segoe UI Symbol" panose="020B0502040204020203" pitchFamily="34" charset="0"/>
                <a:ea typeface="Segoe UI Symbol" panose="020B0502040204020203" pitchFamily="34" charset="0"/>
              </a:rPr>
              <a:t>   </a:t>
            </a:r>
            <a:r>
              <a:rPr lang="el-GR" dirty="0">
                <a:latin typeface="Segoe UI Symbol" panose="020B0502040204020203" pitchFamily="34" charset="0"/>
                <a:ea typeface="Segoe UI Symbol" panose="020B0502040204020203" pitchFamily="34" charset="0"/>
              </a:rPr>
              <a:t>Θα χρειαστείτε</a:t>
            </a:r>
            <a:r>
              <a:rPr lang="en-US" dirty="0">
                <a:latin typeface="Segoe UI Symbol" panose="020B0502040204020203" pitchFamily="34" charset="0"/>
                <a:ea typeface="Segoe UI Symbol" panose="020B0502040204020203" pitchFamily="34" charset="0"/>
              </a:rPr>
              <a:t>: </a:t>
            </a: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Η/Υ/φορητό υπολογιστή με πρόσβαση στο Διαδίκτυο και ηχείο για να μπορείτε να ακούτε τα βίντεο. </a:t>
            </a: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Προβολέα δεδομένων για την προβολή της παρουσίασης. </a:t>
            </a: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Ένα καπέλο και κόλλες χαρτί μισό Α4 με ένα συναίσθημα γραμμένο στην καθεμία από αυτές για τη δραστηριότητα της διαφάνειας 11.</a:t>
            </a: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Λευκό χαρτί Α4 και μισό Α4 και στυλό για τους μαθητές</a:t>
            </a:r>
            <a:endParaRPr lang="en-US" dirty="0">
              <a:latin typeface="Segoe UI Symbol" panose="020B0502040204020203" pitchFamily="34" charset="0"/>
              <a:ea typeface="Segoe UI Symbol" panose="020B0502040204020203" pitchFamily="34" charset="0"/>
            </a:endParaRPr>
          </a:p>
          <a:p>
            <a:pPr marL="171450" indent="-171450">
              <a:buFont typeface="Wingdings" panose="05000000000000000000" pitchFamily="2" charset="2"/>
              <a:buChar char="F"/>
            </a:pPr>
            <a:r>
              <a:rPr lang="el-GR" dirty="0">
                <a:latin typeface="Segoe UI Symbol" panose="020B0502040204020203" pitchFamily="34" charset="0"/>
                <a:ea typeface="Segoe UI Symbol" panose="020B0502040204020203" pitchFamily="34" charset="0"/>
                <a:sym typeface="Wingdings" panose="05000000000000000000" pitchFamily="2" charset="2"/>
              </a:rPr>
              <a:t>Σημείωση σχετικά με τα βίντεο που επιλέχθηκαν: Τα περισσότερα βίντεο είναι στα αγγλικά. Μπορείτε να προσθέσετε υπότιτλους αν κάνετε κλικ στο CC στο κάτω μέρος του βίντεο. Αν δεν βλέπετε την επιλογή Ελληνικά, κάντε κλικ στις ρυθμίσεις, στην αυτόματη μετάφραση και επιλέξτε Ελληνικά. Δεδομένου ότι τα περισσότερα βίντεο ξεκινούν με μια σύντομη διαφήμιση, συνιστάται να ανοίξετε το βίντεο πριν από το μάθημα, να παραλείψετε τη διαφήμιση και να σταματήσετε. Ανοίξτε το ξανά όταν έρθει η ώρα και ξεκινήστε το. Σε αυτή την ενότητα υπάρχουν δύο βίντεο (διαφάνειες 10 και 20).</a:t>
            </a:r>
            <a:endParaRPr lang="en-US" dirty="0">
              <a:latin typeface="Segoe UI Symbol" panose="020B0502040204020203" pitchFamily="34" charset="0"/>
              <a:ea typeface="Segoe UI Symbol" panose="020B0502040204020203" pitchFamily="34" charset="0"/>
            </a:endParaRPr>
          </a:p>
          <a:p>
            <a:pPr marL="0" indent="0">
              <a:buFont typeface="Arial" panose="020B0604020202020204" pitchFamily="34" charset="0"/>
              <a:buNone/>
            </a:pPr>
            <a:r>
              <a:rPr lang="el-GR" dirty="0"/>
              <a:t>Σύμβολα που χρησιμοποιούνται στις σημειώσεις για να σας βοηθήσουν στη διδασκαλία της ενότητας</a:t>
            </a:r>
            <a:r>
              <a:rPr lang="en-US" dirty="0"/>
              <a:t>:</a:t>
            </a:r>
          </a:p>
          <a:p>
            <a:r>
              <a:rPr lang="en-US" sz="2000" dirty="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για κάτι που πρέπει να πείτε ή να διαβάσετε στην τάξη. Αντιπροσωπεύει το λόγο σας</a:t>
            </a:r>
            <a:endParaRPr lang="en-US" dirty="0">
              <a:sym typeface="Wingdings" panose="05000000000000000000" pitchFamily="2" charset="2"/>
            </a:endParaRPr>
          </a:p>
          <a:p>
            <a:r>
              <a:rPr lang="en-US" sz="2000" dirty="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για οδηγίες</a:t>
            </a:r>
            <a:r>
              <a:rPr lang="en-US" dirty="0">
                <a:sym typeface="Wingdings" panose="05000000000000000000" pitchFamily="2" charset="2"/>
              </a:rPr>
              <a:t>. </a:t>
            </a:r>
            <a:r>
              <a:rPr lang="el-GR" dirty="0">
                <a:sym typeface="Wingdings" panose="05000000000000000000" pitchFamily="2" charset="2"/>
              </a:rPr>
              <a:t>Σας δίνει πληροφορίες για το τί πρέπει να κάνετε</a:t>
            </a:r>
            <a:r>
              <a:rPr lang="en-US" dirty="0">
                <a:sym typeface="Wingdings" panose="05000000000000000000" pitchFamily="2" charset="2"/>
              </a:rPr>
              <a:t>. </a:t>
            </a:r>
          </a:p>
          <a:p>
            <a:pPr marL="0" indent="0">
              <a:buFont typeface="Wingdings" panose="05000000000000000000" pitchFamily="2" charset="2"/>
              <a:buNone/>
            </a:pPr>
            <a:r>
              <a:rPr lang="en-US" sz="2000" dirty="0">
                <a:latin typeface="Segoe UI Symbol" panose="020B0502040204020203" pitchFamily="34" charset="0"/>
                <a:ea typeface="Segoe UI Symbol" panose="020B0502040204020203" pitchFamily="34" charset="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και για τα δύο πιο πάνω </a:t>
            </a:r>
            <a:r>
              <a:rPr lang="en-US" dirty="0">
                <a:sym typeface="Wingdings" panose="05000000000000000000" pitchFamily="2" charset="2"/>
              </a:rPr>
              <a:t>(</a:t>
            </a:r>
            <a:r>
              <a:rPr lang="el-GR" dirty="0">
                <a:sym typeface="Wingdings" panose="05000000000000000000" pitchFamily="2" charset="2"/>
              </a:rPr>
              <a:t>λόγος ή οδηγίες</a:t>
            </a:r>
            <a:r>
              <a:rPr lang="en-US" dirty="0">
                <a:sym typeface="Wingdings" panose="05000000000000000000" pitchFamily="2" charset="2"/>
              </a:rPr>
              <a:t>). </a:t>
            </a:r>
            <a:r>
              <a:rPr lang="el-GR" dirty="0">
                <a:sym typeface="Wingdings" panose="05000000000000000000" pitchFamily="2" charset="2"/>
              </a:rPr>
              <a:t>Αντιπροσωπεύει μια ερώτηση προς τους μαθητές ή μια άσκηση με τους μαθητές.</a:t>
            </a:r>
            <a:endParaRPr lang="en-US" dirty="0"/>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a:t>
            </a:fld>
            <a:endParaRPr lang="en-US"/>
          </a:p>
        </p:txBody>
      </p:sp>
    </p:spTree>
    <p:extLst>
      <p:ext uri="{BB962C8B-B14F-4D97-AF65-F5344CB8AC3E}">
        <p14:creationId xmlns:p14="http://schemas.microsoft.com/office/powerpoint/2010/main" val="1550617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8238" y="1143000"/>
            <a:ext cx="4581525" cy="2576513"/>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l-GR" dirty="0">
                <a:sym typeface="Wingdings" panose="05000000000000000000" pitchFamily="2" charset="2"/>
              </a:rPr>
              <a:t>Καλωσορίστε τους σπουδαστές</a:t>
            </a:r>
            <a:r>
              <a:rPr lang="en-US" dirty="0">
                <a:sym typeface="Wingdings" panose="05000000000000000000" pitchFamily="2" charset="2"/>
              </a:rPr>
              <a:t>. </a:t>
            </a:r>
            <a:r>
              <a:rPr lang="el-GR" dirty="0">
                <a:sym typeface="Wingdings" panose="05000000000000000000" pitchFamily="2" charset="2"/>
              </a:rPr>
              <a:t>Συστηθείτε με αστείο τρόπο, όπως προτείνεται παρακάτω. Στη συνέχεια ζητήστε από τους μαθητές να συστηθούν με παρόμοιο τρόπο. Μόνο όταν τελειώσουν όλοι, δείξτε τη διαφάνεια 2 και διαβάστε την ατζέντα.</a:t>
            </a:r>
            <a:endParaRPr lang="en-US" dirty="0">
              <a:sym typeface="Wingdings" panose="05000000000000000000" pitchFamily="2" charset="2"/>
            </a:endParaRPr>
          </a:p>
          <a:p>
            <a:pPr marL="171450" indent="-171450">
              <a:buFont typeface="Wingdings" panose="05000000000000000000" pitchFamily="2" charset="2"/>
              <a:buChar char="J"/>
            </a:pPr>
            <a:r>
              <a:rPr lang="el-GR" dirty="0">
                <a:sym typeface="Wingdings" panose="05000000000000000000" pitchFamily="2" charset="2"/>
              </a:rPr>
              <a:t>Γεια σας και καλώς ήρθατε σε αυτή την τάξη. Μαζί θα ανακαλύψουμε ενδιαφέροντα, χρήσιμα και αστεία πράγματα για τον εαυτό μας και τον κόσμο γύρω μας. Αλλά πριν από αυτό, ας συστηθούμε. Το όνομά μου είναι....και θα ήθελα να μοιραστώ 3 δηλώσεις για τον εαυτό μου: Έχω γάτα. Το αγαπημένο μου χρώμα είναι το μπλε. Και, αυτό δεν είναι το φυσικό χρώμα των μαλλιών μου [μπορείτε να χρησιμοποιήσετε τις δικές σας δηλώσεις]. Τώρα, ποιος θέλει να ξεκινήσει; Απλά μοιραστείτε το όνομά σας και 3 δηλώσεις για τον εαυτό σας- μπορεί να είναι οτιδήποτε, όπως από πού κατάγεστε, ποιο είναι το αγαπημένο σας φαγητό ή ο αγαπημένος σας καλλιτέχνης, ή ό,τι άλλο θέλετε να μοιραστείτε. </a:t>
            </a:r>
            <a:endParaRPr lang="el-GR" dirty="0"/>
          </a:p>
          <a:p>
            <a:pPr marL="171450" indent="-171450">
              <a:buFont typeface="Wingdings" panose="05000000000000000000" pitchFamily="2" charset="2"/>
              <a:buChar char="J"/>
            </a:pPr>
            <a:r>
              <a:rPr lang="el-GR"/>
              <a:t>Αρχίζουμε </a:t>
            </a:r>
            <a:r>
              <a:rPr lang="el-GR" dirty="0"/>
              <a:t>με τις σημαντικές και συναρπαστικές δεξιότητες ζωής</a:t>
            </a:r>
            <a:r>
              <a:rPr lang="en-US" dirty="0"/>
              <a:t>. </a:t>
            </a:r>
            <a:r>
              <a:rPr lang="el-GR" dirty="0"/>
              <a:t>Πρόκειται για ικανότητες και δεξιότητες που μας βοηθούν να λαμβάνουμε τεκμηριωμένες αποφάσεις, να αντιμετωπίζουμε απαιτήσεις και προκλήσεις, να σκεφτόμαστε κριτικά και δημιουργικά, να επικοινωνούμε αποτελεσματικά, να οικοδομούμε υγιείς σχέσεις, να συναισθανόμαστε τους άλλους και να διαχειριζόμαστε τη ζωή μας με υγιή και παραγωγικό τρόπο.</a:t>
            </a:r>
            <a:r>
              <a:rPr lang="en-US" b="0" i="0" dirty="0">
                <a:solidFill>
                  <a:srgbClr val="474747"/>
                </a:solidFill>
                <a:effectLst/>
                <a:latin typeface="Arial" panose="020B0604020202020204" pitchFamily="34" charset="0"/>
              </a:rPr>
              <a:t> </a:t>
            </a:r>
            <a:r>
              <a:rPr lang="el-GR" b="0" i="0" dirty="0">
                <a:solidFill>
                  <a:srgbClr val="474747"/>
                </a:solidFill>
                <a:effectLst/>
                <a:latin typeface="Arial" panose="020B0604020202020204" pitchFamily="34" charset="0"/>
              </a:rPr>
              <a:t>Θα εξετάσουμε αυτές τις δεξιότητες σε διάφορες ενότητες. Σε αυτή την ενότητα, θα ασχοληθούμε με τον προσωπικό μας τομέα και θα μιλήσουμε για:</a:t>
            </a:r>
            <a:endParaRPr lang="en-US" b="0" i="0" dirty="0">
              <a:solidFill>
                <a:srgbClr val="474747"/>
              </a:solidFill>
              <a:effectLst/>
              <a:latin typeface="Arial" panose="020B0604020202020204" pitchFamily="34" charset="0"/>
            </a:endParaRPr>
          </a:p>
          <a:p>
            <a:pPr marL="171450" indent="-171450">
              <a:buFont typeface="Wingdings" panose="05000000000000000000" pitchFamily="2" charset="2"/>
              <a:buChar char="2"/>
            </a:pPr>
            <a:r>
              <a:rPr lang="el-GR" b="0" i="0" dirty="0">
                <a:solidFill>
                  <a:srgbClr val="474747"/>
                </a:solidFill>
                <a:effectLst/>
                <a:latin typeface="Arial" panose="020B0604020202020204" pitchFamily="34" charset="0"/>
                <a:sym typeface="Wingdings" panose="05000000000000000000" pitchFamily="2" charset="2"/>
              </a:rPr>
              <a:t>Διαβάστε την ατζέντα στους σπουδαστές</a:t>
            </a:r>
            <a:endParaRPr lang="en-US" b="0" i="0" dirty="0">
              <a:solidFill>
                <a:srgbClr val="474747"/>
              </a:solidFill>
              <a:effectLst/>
              <a:latin typeface="Arial" panose="020B0604020202020204" pitchFamily="34" charset="0"/>
              <a:sym typeface="Wingdings" panose="05000000000000000000" pitchFamily="2" charset="2"/>
            </a:endParaRPr>
          </a:p>
          <a:p>
            <a:pPr marL="0" indent="0">
              <a:buFont typeface="Wingdings" panose="05000000000000000000" pitchFamily="2" charset="2"/>
              <a:buNone/>
            </a:pPr>
            <a:r>
              <a:rPr lang="en-US" b="0" i="0" dirty="0">
                <a:solidFill>
                  <a:srgbClr val="474747"/>
                </a:solidFill>
                <a:effectLst/>
                <a:latin typeface="Arial" panose="020B0604020202020204" pitchFamily="34" charset="0"/>
              </a:rPr>
              <a:t> </a:t>
            </a:r>
          </a:p>
          <a:p>
            <a:pPr marL="171450" indent="-171450">
              <a:buFont typeface="Wingdings" panose="05000000000000000000" pitchFamily="2" charset="2"/>
              <a:buChar char="J"/>
            </a:pP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2</a:t>
            </a:fld>
            <a:endParaRPr lang="en-US"/>
          </a:p>
        </p:txBody>
      </p:sp>
    </p:spTree>
    <p:extLst>
      <p:ext uri="{BB962C8B-B14F-4D97-AF65-F5344CB8AC3E}">
        <p14:creationId xmlns:p14="http://schemas.microsoft.com/office/powerpoint/2010/main" val="3448547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 </a:t>
            </a:r>
            <a:r>
              <a:rPr lang="el-GR" dirty="0">
                <a:sym typeface="Wingdings" panose="05000000000000000000" pitchFamily="2" charset="2"/>
              </a:rPr>
              <a:t>Ας ξεκινήσουμε να μιλάμε για την αυτογνωσία και την αυτοδιαχείριση.</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3</a:t>
            </a:fld>
            <a:endParaRPr lang="en-US"/>
          </a:p>
        </p:txBody>
      </p:sp>
    </p:spTree>
    <p:extLst>
      <p:ext uri="{BB962C8B-B14F-4D97-AF65-F5344CB8AC3E}">
        <p14:creationId xmlns:p14="http://schemas.microsoft.com/office/powerpoint/2010/main" val="3955535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defTabSz="914400" rtl="0" eaLnBrk="0" fontAlgn="base" latinLnBrk="0" hangingPunct="0">
              <a:spcBef>
                <a:spcPct val="0"/>
              </a:spcBef>
              <a:spcAft>
                <a:spcPct val="0"/>
              </a:spcAft>
              <a:buClrTx/>
              <a:buSzTx/>
              <a:buFont typeface="Wingdings" panose="05000000000000000000" pitchFamily="2" charset="2"/>
              <a:buChar char="J"/>
              <a:tabLst/>
            </a:pPr>
            <a:r>
              <a:rPr kumimoji="0" lang="el-GR" altLang="en-US" sz="1200" b="0" i="0" u="none" strike="noStrike" cap="none" normalizeH="0" baseline="0" dirty="0">
                <a:ln>
                  <a:noFill/>
                </a:ln>
                <a:solidFill>
                  <a:schemeClr val="tx1"/>
                </a:solidFill>
                <a:effectLst/>
                <a:latin typeface="Arial" panose="020B0604020202020204" pitchFamily="34" charset="0"/>
                <a:sym typeface="Wingdings" panose="05000000000000000000" pitchFamily="2" charset="2"/>
              </a:rPr>
              <a:t>Τι είναι η αυτογνωσία και γιατί είναι σημαντική;</a:t>
            </a:r>
            <a:r>
              <a:rPr kumimoji="0" lang="en-US" altLang="en-US" sz="1200" b="0" i="0" u="none" strike="noStrike" cap="none" normalizeH="0" baseline="0" dirty="0">
                <a:ln>
                  <a:noFill/>
                </a:ln>
                <a:solidFill>
                  <a:schemeClr val="tx1"/>
                </a:solidFill>
                <a:effectLst/>
                <a:latin typeface="Arial" panose="020B0604020202020204" pitchFamily="34" charset="0"/>
                <a:sym typeface="Wingdings" panose="05000000000000000000" pitchFamily="2" charset="2"/>
              </a:rPr>
              <a:t> </a:t>
            </a:r>
            <a:r>
              <a:rPr kumimoji="0" lang="el-GR" altLang="en-US" sz="1200" b="0" i="0" u="none" strike="noStrike" cap="none" normalizeH="0" baseline="0" dirty="0">
                <a:ln>
                  <a:noFill/>
                </a:ln>
                <a:solidFill>
                  <a:schemeClr val="tx1"/>
                </a:solidFill>
                <a:effectLst/>
                <a:latin typeface="Arial" panose="020B0604020202020204" pitchFamily="34" charset="0"/>
              </a:rPr>
              <a:t>Η αυτογνωσία περιλαμβάνει την επίγνωση του πώς αισθανόμαστε, γιατί αισθανόμαστε έτσι και πώς τα συναισθήματα και οι συμπεριφορές μας επηρεάζουν τόσο τον εαυτό μας όσο και τους άλλους. Σημαίνει επίσης να κατανοούμε τα δυνατά μας σημεία, τις αδυναμίες, τις επιθυμίες και τις αποστροφές μας. Με άλλα λόγια, σημαίνει να γνωρίζουμε καλύτερα τον εαυτό μας. Και είναι κάτι που μπορούμε να μάθουμε. Γιατί είναι ζωτικής σημασίας; Υπάρχουν 5 κύριοι λόγοι</a:t>
            </a:r>
            <a:r>
              <a:rPr lang="en-US" altLang="en-US" sz="1200" dirty="0">
                <a:latin typeface="Arial" panose="020B0604020202020204" pitchFamily="34" charset="0"/>
              </a:rPr>
              <a:t>: </a:t>
            </a:r>
            <a:endParaRPr lang="el-GR" altLang="en-US" sz="1200" dirty="0">
              <a:latin typeface="Arial" panose="020B0604020202020204" pitchFamily="34" charset="0"/>
            </a:endParaRPr>
          </a:p>
          <a:p>
            <a:pPr marL="228600" marR="0" lvl="0" indent="-228600" defTabSz="914400" rtl="0" eaLnBrk="0" fontAlgn="base" latinLnBrk="0" hangingPunct="0">
              <a:spcBef>
                <a:spcPct val="0"/>
              </a:spcBef>
              <a:spcAft>
                <a:spcPct val="0"/>
              </a:spcAft>
              <a:buClrTx/>
              <a:buSzTx/>
              <a:buFont typeface="Wingdings" panose="05000000000000000000" pitchFamily="2" charset="2"/>
              <a:buAutoNum type="arabicPeriod"/>
              <a:tabLst/>
            </a:pPr>
            <a:r>
              <a:rPr lang="el-GR" altLang="en-US" sz="1200" b="1" dirty="0">
                <a:latin typeface="Arial" panose="020B0604020202020204" pitchFamily="34" charset="0"/>
              </a:rPr>
              <a:t>Ρύθμιση των συναισθημάτων</a:t>
            </a:r>
            <a:r>
              <a:rPr lang="el-GR" altLang="en-US" sz="1200" dirty="0">
                <a:latin typeface="Arial" panose="020B0604020202020204" pitchFamily="34" charset="0"/>
              </a:rPr>
              <a:t>: η κατανόηση των συναισθημάτων μας βοηθά στην καλύτερη διαχείριση τους και μειώνει την πιθανότητα παρορμητικής ή καταστροφικής συμπεριφοράς.</a:t>
            </a:r>
          </a:p>
          <a:p>
            <a:pPr marL="228600" marR="0" lvl="0" indent="-228600" defTabSz="914400" rtl="0" eaLnBrk="0" fontAlgn="base" latinLnBrk="0" hangingPunct="0">
              <a:spcBef>
                <a:spcPct val="0"/>
              </a:spcBef>
              <a:spcAft>
                <a:spcPct val="0"/>
              </a:spcAft>
              <a:buClrTx/>
              <a:buSzTx/>
              <a:buFont typeface="Wingdings" panose="05000000000000000000" pitchFamily="2" charset="2"/>
              <a:buAutoNum type="arabicPeriod"/>
              <a:tabLst/>
            </a:pPr>
            <a:r>
              <a:rPr lang="el-GR" altLang="en-US" sz="1200" b="1" dirty="0">
                <a:latin typeface="Arial" panose="020B0604020202020204" pitchFamily="34" charset="0"/>
              </a:rPr>
              <a:t>Καλύτερη λήψη αποφάσεων</a:t>
            </a:r>
            <a:r>
              <a:rPr lang="el-GR" altLang="en-US" sz="1200" dirty="0">
                <a:latin typeface="Arial" panose="020B0604020202020204" pitchFamily="34" charset="0"/>
              </a:rPr>
              <a:t>: Η κατανόηση των δυνατών σημείων, των αδυναμιών και των αξιών μας, οδηγεί σε πιο τεκμηριωμένες και προσεκτικές αποφάσεις για το παρόν και το μέλλον.</a:t>
            </a:r>
          </a:p>
          <a:p>
            <a:pPr marL="228600" marR="0" lvl="0" indent="-228600" defTabSz="914400" rtl="0" eaLnBrk="0" fontAlgn="base" latinLnBrk="0" hangingPunct="0">
              <a:spcBef>
                <a:spcPct val="0"/>
              </a:spcBef>
              <a:spcAft>
                <a:spcPct val="0"/>
              </a:spcAft>
              <a:buClrTx/>
              <a:buSzTx/>
              <a:buFont typeface="Wingdings" panose="05000000000000000000" pitchFamily="2" charset="2"/>
              <a:buAutoNum type="arabicPeriod"/>
              <a:tabLst/>
            </a:pPr>
            <a:r>
              <a:rPr lang="el-GR" altLang="en-US" sz="1200" b="1" dirty="0">
                <a:latin typeface="Arial" panose="020B0604020202020204" pitchFamily="34" charset="0"/>
              </a:rPr>
              <a:t>Βελτιωμένες σχέσεις: </a:t>
            </a:r>
            <a:r>
              <a:rPr lang="el-GR" altLang="en-US" sz="1200" dirty="0">
                <a:latin typeface="Arial" panose="020B0604020202020204" pitchFamily="34" charset="0"/>
              </a:rPr>
              <a:t>Η κατανόηση των δικών μας συναισθημάτων και συμπεριφορών μπορεί να μας βοηθήσει να κατανοήσουμε και τους άλλους, βελτιώνοντας τις κοινωνικές μας αλληλεπιδράσεις και σχέσεις.</a:t>
            </a:r>
          </a:p>
          <a:p>
            <a:pPr marL="228600" marR="0" lvl="0" indent="-228600" defTabSz="914400" rtl="0" eaLnBrk="0" fontAlgn="base" latinLnBrk="0" hangingPunct="0">
              <a:spcBef>
                <a:spcPct val="0"/>
              </a:spcBef>
              <a:spcAft>
                <a:spcPct val="0"/>
              </a:spcAft>
              <a:buClrTx/>
              <a:buSzTx/>
              <a:buFont typeface="Wingdings" panose="05000000000000000000" pitchFamily="2" charset="2"/>
              <a:buAutoNum type="arabicPeriod"/>
              <a:tabLst/>
            </a:pPr>
            <a:r>
              <a:rPr lang="el-GR" altLang="en-US" sz="1200" b="1" dirty="0">
                <a:latin typeface="Arial" panose="020B0604020202020204" pitchFamily="34" charset="0"/>
              </a:rPr>
              <a:t>Προσωπική ανάπτυξη: </a:t>
            </a:r>
            <a:r>
              <a:rPr lang="el-GR" altLang="en-US" sz="1200" dirty="0">
                <a:latin typeface="Arial" panose="020B0604020202020204" pitchFamily="34" charset="0"/>
              </a:rPr>
              <a:t>Η αυτογνωσία μας βοηθά να θέτουμε ρεαλιστικούς στόχους, να αναγνωρίζουμε τομείς προς βελτίωση και να εργαζόμαστε για να γίνουμε η καλύτερη εκδοχή του εαυτού μας.</a:t>
            </a:r>
          </a:p>
          <a:p>
            <a:pPr marL="228600" marR="0" lvl="0" indent="-228600" defTabSz="914400" rtl="0" eaLnBrk="0" fontAlgn="base" latinLnBrk="0" hangingPunct="0">
              <a:spcBef>
                <a:spcPct val="0"/>
              </a:spcBef>
              <a:spcAft>
                <a:spcPct val="0"/>
              </a:spcAft>
              <a:buClrTx/>
              <a:buSzTx/>
              <a:buFont typeface="Wingdings" panose="05000000000000000000" pitchFamily="2" charset="2"/>
              <a:buAutoNum type="arabicPeriod"/>
              <a:tabLst/>
            </a:pPr>
            <a:r>
              <a:rPr lang="el-GR" altLang="en-US" sz="1200" b="1" dirty="0">
                <a:latin typeface="Arial" panose="020B0604020202020204" pitchFamily="34" charset="0"/>
              </a:rPr>
              <a:t>Ψυχική υγεία: </a:t>
            </a:r>
            <a:r>
              <a:rPr lang="el-GR" altLang="en-US" sz="1200" dirty="0">
                <a:latin typeface="Arial" panose="020B0604020202020204" pitchFamily="34" charset="0"/>
              </a:rPr>
              <a:t>Η αυτογνωσία είναι μια θεμελιώδης δεξιότητα που υποστηρίζει τη συναισθηματική νοημοσύνη, την ανθεκτικότητα και τη συνολική ευημερία</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4</a:t>
            </a:fld>
            <a:endParaRPr lang="en-US"/>
          </a:p>
        </p:txBody>
      </p:sp>
    </p:spTree>
    <p:extLst>
      <p:ext uri="{BB962C8B-B14F-4D97-AF65-F5344CB8AC3E}">
        <p14:creationId xmlns:p14="http://schemas.microsoft.com/office/powerpoint/2010/main" val="285632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8238" y="1143000"/>
            <a:ext cx="4581525" cy="2576513"/>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l-GR" dirty="0">
                <a:sym typeface="Wingdings" panose="05000000000000000000" pitchFamily="2" charset="2"/>
              </a:rPr>
              <a:t>Πριν αποκαλύψετε τον Τροχό των Συναισθημάτων, ρωτήστε τους σπουδαστές</a:t>
            </a:r>
            <a:r>
              <a:rPr lang="en-US" dirty="0">
                <a:sym typeface="Wingdings" panose="05000000000000000000" pitchFamily="2" charset="2"/>
              </a:rPr>
              <a:t> </a:t>
            </a:r>
            <a:r>
              <a:rPr lang="en-US" dirty="0">
                <a:latin typeface="Segoe UI Symbol" panose="020B0502040204020203" pitchFamily="34" charset="0"/>
                <a:ea typeface="Segoe UI Symbol" panose="020B0502040204020203" pitchFamily="34" charset="0"/>
                <a:sym typeface="Wingdings" panose="05000000000000000000" pitchFamily="2" charset="2"/>
              </a:rPr>
              <a:t>🖈</a:t>
            </a:r>
            <a:r>
              <a:rPr lang="el-GR" dirty="0">
                <a:sym typeface="Wingdings" panose="05000000000000000000" pitchFamily="2" charset="2"/>
              </a:rPr>
              <a:t>Γνωρίζετε πόσα διαφορετικά αισθήματα υπάρχουν; Μπορείτε να πείτε κάποια συναισθήματα; Μπορεί να είναι θετικά ή αρνητικά.</a:t>
            </a:r>
            <a:r>
              <a:rPr lang="en-US" dirty="0">
                <a:latin typeface="Segoe UI Symbol" panose="020B0502040204020203" pitchFamily="34" charset="0"/>
                <a:ea typeface="Segoe UI Symbol" panose="020B0502040204020203" pitchFamily="34" charset="0"/>
                <a:sym typeface="Wingdings" panose="05000000000000000000" pitchFamily="2" charset="2"/>
              </a:rPr>
              <a:t> </a:t>
            </a:r>
            <a:r>
              <a:rPr lang="el-GR" dirty="0">
                <a:latin typeface="Segoe UI Symbol" panose="020B0502040204020203" pitchFamily="34" charset="0"/>
                <a:ea typeface="Segoe UI Symbol" panose="020B0502040204020203" pitchFamily="34" charset="0"/>
                <a:sym typeface="Wingdings" panose="05000000000000000000" pitchFamily="2" charset="2"/>
              </a:rPr>
              <a:t> Επιτρέψτε στους σπουδαστές να εκφράσουν τη γνώμη τους.  Στη συνέχεια, αποκαλύψτε τον Τροχό των Συναισθημάτων και ανοίξτε το</a:t>
            </a:r>
            <a:r>
              <a:rPr lang="en-US" dirty="0">
                <a:latin typeface="Segoe UI Symbol" panose="020B0502040204020203" pitchFamily="34" charset="0"/>
                <a:ea typeface="Segoe UI Symbol" panose="020B0502040204020203" pitchFamily="34" charset="0"/>
                <a:sym typeface="Wingdings" panose="05000000000000000000" pitchFamily="2" charset="2"/>
              </a:rPr>
              <a:t> </a:t>
            </a:r>
            <a:r>
              <a:rPr lang="en-US" dirty="0"/>
              <a:t>https://feelingswheel.com/ , </a:t>
            </a:r>
            <a:r>
              <a:rPr lang="el-GR" dirty="0"/>
              <a:t>που είναι η πλήρης έκδοση του τροχού συναισθημάτων που απεικονίζεται στη διαφάνεια ή την ελληνική εκδοχή που παρουσιάζεται εδώ: </a:t>
            </a:r>
            <a:r>
              <a:rPr lang="en-US" dirty="0"/>
              <a:t>https://master-life.gr/%CE%BF-%CF%84%CF%81%CE%BF%CF%87%CF%8C%CF%82-%CF%84%CF%89%CE%BD-%CF%83%CF%85%CE%BD%CE%B1%CE%B9%CF%83%CE%B8%CE%B7%CE%BC%CE%AC%CF%84%CF%89%CE%BD/</a:t>
            </a:r>
            <a:r>
              <a:rPr lang="el-GR"/>
              <a:t> </a:t>
            </a:r>
            <a:endParaRPr lang="en-US"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dirty="0"/>
              <a:t>Υπάρχουν πολλά διαφορετικά συναισθήματα και οι παραλλαγές τους. Η </a:t>
            </a:r>
            <a:r>
              <a:rPr lang="en-US" dirty="0"/>
              <a:t>Gloria Willcox </a:t>
            </a:r>
            <a:r>
              <a:rPr lang="el-GR" dirty="0"/>
              <a:t>δημιούργησε τον τροχό των συναισθημάτων το </a:t>
            </a:r>
            <a:r>
              <a:rPr lang="en-US" dirty="0"/>
              <a:t>1982, </a:t>
            </a:r>
            <a:r>
              <a:rPr lang="el-GR" dirty="0"/>
              <a:t>το οποίο έχει σχεδιαστεί για να μας βοηθήσει να περιγράψουμε τα συναισθήματά μας με μεγαλύτερη ακρίβεια. Εντυπωσιακό, έτσι δεν είναι;  Φυσικά δεν περιλαμβάνει όλα τα πιθανά αισθήματα, αλλά μπορεί να λειτουργήσει ως σημείο αναφοράς για να αναγνωρίσουμε και να ονοματίσουμε τα συναισθήματά μας. Ξεκινώντας από το κέντρο με 7 βασικά αισθήματα, μπορούμε να πάμε στο δεύτερο και τρίτο επίπεδο</a:t>
            </a:r>
            <a:r>
              <a:rPr lang="en-US" dirty="0"/>
              <a:t>  </a:t>
            </a:r>
          </a:p>
          <a:p>
            <a:pPr marL="171450" indent="-171450">
              <a:buFont typeface="Wingdings" panose="05000000000000000000" pitchFamily="2" charset="2"/>
              <a:buChar char="2"/>
            </a:pPr>
            <a:r>
              <a:rPr lang="el-GR" dirty="0"/>
              <a:t>Δείτε μερικά παραδείγματα μαζί με τους σπουδαστές</a:t>
            </a:r>
            <a:r>
              <a:rPr lang="en-US" dirty="0"/>
              <a:t>. </a:t>
            </a:r>
            <a:r>
              <a:rPr lang="el-GR" dirty="0"/>
              <a:t>Πχ Θυμός</a:t>
            </a:r>
            <a:r>
              <a:rPr lang="en-US" dirty="0"/>
              <a:t>, </a:t>
            </a:r>
            <a:r>
              <a:rPr lang="el-GR" dirty="0"/>
              <a:t>απογοήτευση, προδοσία</a:t>
            </a:r>
            <a:r>
              <a:rPr lang="en-US" dirty="0"/>
              <a:t>. </a:t>
            </a:r>
            <a:r>
              <a:rPr lang="el-GR" dirty="0"/>
              <a:t>Στη συνέχεια, κρατήστε ανοικτή την ιστοσελίδα με τον τροχό συναισθημάτων και προχωρήστε στην επόμενη διαφάνεια. </a:t>
            </a:r>
            <a:endParaRPr lang="en-US" dirty="0"/>
          </a:p>
          <a:p>
            <a:pPr marL="0" indent="0">
              <a:buFont typeface="Wingdings" panose="05000000000000000000" pitchFamily="2" charset="2"/>
              <a:buNone/>
            </a:pPr>
            <a:r>
              <a:rPr lang="en-US" dirty="0">
                <a:sym typeface="Wingdings" panose="05000000000000000000" pitchFamily="2" charset="2"/>
              </a:rPr>
              <a:t> </a:t>
            </a:r>
            <a:r>
              <a:rPr lang="el-GR" dirty="0">
                <a:sym typeface="Wingdings" panose="05000000000000000000" pitchFamily="2" charset="2"/>
              </a:rPr>
              <a:t>Ο τροχός των συναισθημάτων μας δείχνει με απλό τρόπο ότι μπορεί να εκφράζουμε ένα συναίσθημα, αλλά πίσω από αυτό κρύβεται ένα άλλο συναίσθημα.</a:t>
            </a:r>
            <a:r>
              <a:rPr lang="en-US" dirty="0">
                <a:sym typeface="Wingdings" panose="05000000000000000000" pitchFamily="2" charset="2"/>
              </a:rPr>
              <a:t> </a:t>
            </a:r>
            <a:endParaRPr lang="en-US" dirty="0"/>
          </a:p>
          <a:p>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5</a:t>
            </a:fld>
            <a:endParaRPr lang="en-US"/>
          </a:p>
        </p:txBody>
      </p:sp>
    </p:spTree>
    <p:extLst>
      <p:ext uri="{BB962C8B-B14F-4D97-AF65-F5344CB8AC3E}">
        <p14:creationId xmlns:p14="http://schemas.microsoft.com/office/powerpoint/2010/main" val="65722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8238" y="1143000"/>
            <a:ext cx="4581525" cy="2576513"/>
          </a:xfrm>
        </p:spPr>
      </p:sp>
      <p:sp>
        <p:nvSpPr>
          <p:cNvPr id="3" name="Notes Placeholder 2"/>
          <p:cNvSpPr>
            <a:spLocks noGrp="1"/>
          </p:cNvSpPr>
          <p:nvPr>
            <p:ph type="body" idx="1"/>
          </p:nvPr>
        </p:nvSpPr>
        <p:spPr>
          <a:xfrm>
            <a:off x="284205" y="3978875"/>
            <a:ext cx="6264876" cy="5078628"/>
          </a:xfrm>
        </p:spPr>
        <p:txBody>
          <a:bodyPr/>
          <a:lstStyle/>
          <a:p>
            <a:pPr marL="171450" indent="-171450">
              <a:buFont typeface="Wingdings" panose="05000000000000000000" pitchFamily="2" charset="2"/>
              <a:buChar char="J"/>
            </a:pPr>
            <a:r>
              <a:rPr lang="el-GR" sz="1100" dirty="0">
                <a:sym typeface="Wingdings" panose="05000000000000000000" pitchFamily="2" charset="2"/>
              </a:rPr>
              <a:t>Πηγαίνοντας πίσω στην αυτογνωσία</a:t>
            </a:r>
            <a:r>
              <a:rPr lang="en-US" sz="1100" dirty="0"/>
              <a:t>,</a:t>
            </a:r>
            <a:r>
              <a:rPr lang="el-GR" sz="1100" dirty="0"/>
              <a:t> αρχίζει με την αναγνώριση των συναισθημάτων μας σε κάθε συγκεκριμένη στιγμή και με την ονομασία τους</a:t>
            </a:r>
            <a:r>
              <a:rPr lang="en-US" sz="1100" dirty="0"/>
              <a:t>. </a:t>
            </a:r>
            <a:r>
              <a:rPr lang="el-GR" sz="1100" dirty="0"/>
              <a:t>Μπορεί να μοιάζει εύκολη και αυτόματη διαδικασία, αλλά σε πολλές περιπτώσεις, ένα συναίσθημα κρύβει άλλα συναισθήματα, όπως είδαμε στον Τροχό των Συναισθημάτων. Για παράδειγμα</a:t>
            </a:r>
            <a:r>
              <a:rPr lang="en-US" sz="1100" dirty="0"/>
              <a:t>, </a:t>
            </a:r>
            <a:r>
              <a:rPr lang="el-GR" sz="1100" dirty="0"/>
              <a:t>μπορεί να νιώθουμε θυμωμένοι. Αλλά αισθανόμαστε θυμωμένοι επειδή κάποιος μας κατηγόρησε για κάτι; Επειδή είμαστε κουρασμένοι και πεινασμένοι και το μάθημα δεν λέει να τελειώσει; Γιατί δεν μπορούμε να αγοράσουμε κάτι που θέλουμε; Είναι σημαντικό να κατανοούμε τα συναισθήματά μας και τί τα προκαλεί, ώστε να μπορούμε να τα διαχειριστούμε. Ας δούμε 6 βήματα και ας τα ακολουθήσουμε μαζί τώρα</a:t>
            </a:r>
            <a:r>
              <a:rPr lang="en-US" sz="1100" dirty="0"/>
              <a:t> </a:t>
            </a:r>
            <a:r>
              <a:rPr lang="en-US" sz="1100" dirty="0">
                <a:latin typeface="Segoe UI Symbol" panose="020B0502040204020203" pitchFamily="34" charset="0"/>
                <a:ea typeface="Segoe UI Symbol" panose="020B0502040204020203" pitchFamily="34" charset="0"/>
              </a:rPr>
              <a:t>🖈</a:t>
            </a:r>
            <a:r>
              <a:rPr lang="el-GR" sz="1100" dirty="0"/>
              <a:t>καθένας από εμάς θα σκεφτεί μόνος του</a:t>
            </a:r>
            <a:r>
              <a:rPr lang="en-US" sz="1100" dirty="0"/>
              <a:t>.</a:t>
            </a:r>
            <a:r>
              <a:rPr lang="el-GR" sz="1100" dirty="0"/>
              <a:t> Θα χρησιμοποιήσουμε τον τροχό συναισθημάτων για να μας βοηθήσει.</a:t>
            </a:r>
            <a:r>
              <a:rPr lang="en-US" sz="1100" dirty="0"/>
              <a:t> </a:t>
            </a:r>
          </a:p>
          <a:p>
            <a:pPr marL="171450" indent="-171450">
              <a:buFont typeface="Wingdings" panose="05000000000000000000" pitchFamily="2" charset="2"/>
              <a:buChar char="2"/>
            </a:pPr>
            <a:r>
              <a:rPr lang="el-GR" sz="1100" dirty="0">
                <a:sym typeface="Wingdings" panose="05000000000000000000" pitchFamily="2" charset="2"/>
              </a:rPr>
              <a:t>Κρατήστε ανοιχτό τον τροχό συναισθημάτων καθώς διαβάζετε τις οδηγίες</a:t>
            </a:r>
            <a:r>
              <a:rPr lang="en-US" sz="1100" dirty="0"/>
              <a:t>. </a:t>
            </a:r>
            <a:r>
              <a:rPr lang="el-GR" sz="1100" dirty="0"/>
              <a:t>Ζητήστε από τους σπουδαστές να σημειώνουν σε μία κόλλα χαρτί. Εξηγήστε ότι ό,τι γράψουν είναι προσωπικό</a:t>
            </a:r>
            <a:r>
              <a:rPr lang="en-US" sz="1100" dirty="0"/>
              <a:t>. </a:t>
            </a:r>
            <a:r>
              <a:rPr lang="el-GR" sz="1100" dirty="0"/>
              <a:t>Αφήστε ένα λεπτό για κάθε βήμα ώστε οι σπουδαστές να προλαβαίνουν. Μετά από κάθε βήμα ρωτήστε τους αν χρειάζονται περισσότερο χρόνο</a:t>
            </a:r>
            <a:endParaRPr lang="en-US" sz="1100" dirty="0"/>
          </a:p>
          <a:p>
            <a:pPr marL="171450" indent="-171450">
              <a:buFont typeface="Wingdings" panose="05000000000000000000" pitchFamily="2" charset="2"/>
              <a:buChar char="J"/>
            </a:pPr>
            <a:r>
              <a:rPr lang="en-US" sz="1100" b="1" dirty="0">
                <a:latin typeface="Segoe UI Symbol" panose="020B0502040204020203" pitchFamily="34" charset="0"/>
                <a:ea typeface="Segoe UI Symbol" panose="020B0502040204020203" pitchFamily="34" charset="0"/>
                <a:sym typeface="Wingdings" panose="05000000000000000000" pitchFamily="2" charset="2"/>
              </a:rPr>
              <a:t>🖈</a:t>
            </a:r>
            <a:r>
              <a:rPr lang="el-GR" sz="1100" b="1" dirty="0"/>
              <a:t>Σταματήστε και σκεφτείτε</a:t>
            </a:r>
            <a:r>
              <a:rPr lang="en-US" sz="1100" dirty="0"/>
              <a:t>: </a:t>
            </a:r>
            <a:r>
              <a:rPr lang="el-GR" sz="1100" dirty="0"/>
              <a:t>Σκεφτείτε πώς αισθάνεστε αυτή τη στιγμή</a:t>
            </a:r>
            <a:r>
              <a:rPr lang="en-US" sz="1100" dirty="0"/>
              <a:t>. </a:t>
            </a:r>
            <a:r>
              <a:rPr lang="el-GR" sz="1100" b="1" dirty="0"/>
              <a:t>Εντοπίστε τις σωματικές ενδείξεις</a:t>
            </a:r>
            <a:r>
              <a:rPr lang="en-US" sz="1100" dirty="0"/>
              <a:t>: </a:t>
            </a:r>
            <a:r>
              <a:rPr lang="el-GR" sz="1100" dirty="0"/>
              <a:t>Τα συναισθήματα συχνά εκδηλώνονται σωματικά. Δώστε προσοχή σε οποιεσδήποτε φυσικές αισθήσεις στο σώμα σας, όπως ταχυκαρδία, σφιγμένους μύες ή πεταλούδες στο στομάχι σας.</a:t>
            </a:r>
            <a:r>
              <a:rPr lang="en-US" sz="1100" dirty="0"/>
              <a:t> </a:t>
            </a:r>
            <a:r>
              <a:rPr lang="el-GR" sz="1100" b="1" dirty="0"/>
              <a:t>Αναγνωρίστε το συναίσθημα</a:t>
            </a:r>
            <a:r>
              <a:rPr lang="en-US" sz="1100" dirty="0"/>
              <a:t>: </a:t>
            </a:r>
            <a:r>
              <a:rPr lang="el-GR" sz="1100" dirty="0"/>
              <a:t>Αφού παρατηρήσετε μια σωματική ένδειξη, προσπαθήστε να εντοπίσετε το αντίστοιχο συναίσθημα. Αισθάνεστε χαρούμενοι, λυπημένοι, θυμωμένοι, αγχωμένοι ή κάτι άλλο; </a:t>
            </a:r>
            <a:r>
              <a:rPr lang="el-GR" sz="1100" b="1" dirty="0"/>
              <a:t>Χρησιμοποιήστε συγκεκριμένες ετικέτες</a:t>
            </a:r>
            <a:r>
              <a:rPr lang="en-US" sz="1100" dirty="0"/>
              <a:t>: </a:t>
            </a:r>
            <a:r>
              <a:rPr lang="el-GR" sz="1100" dirty="0"/>
              <a:t>Να είστε όσο το δυνατόν πιο συγκεκριμένοι όταν χαρακτηρίζετε το συναίσθημά σας. Αντί να λέτε απλώς «είμαι αναστατωμένος», προσπαθήστε να προσδιορίσετε αν αισθάνεστε εκνευρισμένος, απογοητευμένος ή πληγωμένος.</a:t>
            </a:r>
            <a:r>
              <a:rPr lang="en-US" sz="1100" dirty="0"/>
              <a:t> </a:t>
            </a:r>
            <a:r>
              <a:rPr lang="el-GR" sz="1100" b="1" dirty="0"/>
              <a:t>Εξετάστε το πλαίσιο</a:t>
            </a:r>
            <a:r>
              <a:rPr lang="en-US" sz="1100" dirty="0"/>
              <a:t>: </a:t>
            </a:r>
            <a:r>
              <a:rPr lang="el-GR" sz="1100" dirty="0"/>
              <a:t>Σκεφτείτε τι μπορεί να έχει προκαλέσει αυτό το συναίσθημα. Η κατανόηση του πλαισίου μπορεί να σας βοηθήσει να κατανοήσετε καλύτερα τη συναισθηματική σας αντίδραση</a:t>
            </a:r>
            <a:r>
              <a:rPr lang="en-US" sz="1100" dirty="0"/>
              <a:t>. </a:t>
            </a:r>
            <a:r>
              <a:rPr lang="el-GR" sz="1100" b="1" dirty="0"/>
              <a:t>Εκφράστε το συναίσθημα</a:t>
            </a:r>
            <a:r>
              <a:rPr lang="en-US" sz="1100" dirty="0"/>
              <a:t>: </a:t>
            </a:r>
            <a:r>
              <a:rPr lang="el-GR" sz="1100" dirty="0"/>
              <a:t>Επικοινωνήστε τα συναισθήματά σας, είτε μιλώντας σε κάποιον που εμπιστεύεστε, είτε γράφοντας σε ένα ημερολόγιο, είτε εκφράζοντας τον εαυτό σας μέσω της τέχνης ή της μουσικής. </a:t>
            </a:r>
            <a:endParaRPr lang="en-US" sz="1100" dirty="0"/>
          </a:p>
          <a:p>
            <a:pPr marL="171450" indent="-171450">
              <a:buFont typeface="Wingdings" panose="05000000000000000000" pitchFamily="2" charset="2"/>
              <a:buChar char="2"/>
            </a:pPr>
            <a:r>
              <a:rPr lang="el-GR" sz="1100" dirty="0">
                <a:sym typeface="Wingdings" panose="05000000000000000000" pitchFamily="2" charset="2"/>
              </a:rPr>
              <a:t>Μπορείτε να μοιραστείτε με την τάξη ένα δικό σας συναίσθημα, πώς το αναγνωρίσατε, τι όνομα του δώσατε. Αν κάποιος σπουδαστής θέλει να μοιραστεί το δικό του παράδειγμα, επιτρέψτε το. </a:t>
            </a:r>
          </a:p>
          <a:p>
            <a:pPr marL="0" indent="0">
              <a:buFont typeface="Wingdings" panose="05000000000000000000" pitchFamily="2" charset="2"/>
              <a:buNone/>
            </a:pPr>
            <a:r>
              <a:rPr lang="en-US" sz="1200" dirty="0">
                <a:sym typeface="Wingdings" panose="05000000000000000000" pitchFamily="2" charset="2"/>
              </a:rPr>
              <a:t> </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6</a:t>
            </a:fld>
            <a:endParaRPr lang="en-US"/>
          </a:p>
        </p:txBody>
      </p:sp>
    </p:spTree>
    <p:extLst>
      <p:ext uri="{BB962C8B-B14F-4D97-AF65-F5344CB8AC3E}">
        <p14:creationId xmlns:p14="http://schemas.microsoft.com/office/powerpoint/2010/main" val="995520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Τώρα, υπάρχουν ορισμένα συναισθήματα που αποκαλούμε έντονα, γιατί μας επηρεάζουν με πολλούς τρόπους. Όλοι έχουμε έντονα συναισθήματα κάποιες φορές. Θα εξετάσουμε μαζί τα</a:t>
            </a:r>
            <a:r>
              <a:rPr lang="en-US" dirty="0"/>
              <a:t> 3 </a:t>
            </a:r>
            <a:r>
              <a:rPr lang="el-GR" dirty="0"/>
              <a:t>πιο συχνά έντονα συναισθήματα</a:t>
            </a:r>
            <a:r>
              <a:rPr lang="en-US" dirty="0"/>
              <a:t>: </a:t>
            </a:r>
            <a:r>
              <a:rPr lang="el-GR" dirty="0"/>
              <a:t>φόβο, θλίψη και θυμό</a:t>
            </a:r>
            <a:r>
              <a:rPr lang="en-US" dirty="0"/>
              <a:t>. </a:t>
            </a:r>
            <a:r>
              <a:rPr lang="el-GR" dirty="0"/>
              <a:t>Θα εξετάσουμε πώς επηρεάζεται το σώμα από το συναίσθημα, με τι συνδέεται συνήθως το συναίσθημα και πώς εκφράζεται τις περισσότερες φορές. </a:t>
            </a:r>
            <a:endParaRPr lang="en-US" dirty="0"/>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7</a:t>
            </a:fld>
            <a:endParaRPr lang="en-US"/>
          </a:p>
        </p:txBody>
      </p:sp>
    </p:spTree>
    <p:extLst>
      <p:ext uri="{BB962C8B-B14F-4D97-AF65-F5344CB8AC3E}">
        <p14:creationId xmlns:p14="http://schemas.microsoft.com/office/powerpoint/2010/main" val="131053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Θα ξεκινήσουμε με τη θλίψη</a:t>
            </a:r>
            <a:r>
              <a:rPr lang="en-US" dirty="0">
                <a:sym typeface="Wingdings" panose="05000000000000000000" pitchFamily="2" charset="2"/>
              </a:rPr>
              <a:t>. </a:t>
            </a:r>
            <a:r>
              <a:rPr lang="el-GR" dirty="0">
                <a:sym typeface="Wingdings" panose="05000000000000000000" pitchFamily="2" charset="2"/>
              </a:rPr>
              <a:t>Όλοι νιώθουμε θλίψη κάποιες φορές στη ζωή μας. Όταν λοιπόν νιώθουμε θλιμμένοι, ο μεταβολισμός μας επιβραδύνεται για να μας δώσει χρόνο να θρηνήσουμε. Μπορεί να αισθανθούμε θλίψη γιατί δεν πήραμε κάτι που θέλαμε, από άγχος για το τι μπορεί να συμβεί</a:t>
            </a:r>
            <a:r>
              <a:rPr lang="en-US" dirty="0">
                <a:sym typeface="Wingdings" panose="05000000000000000000" pitchFamily="2" charset="2"/>
              </a:rPr>
              <a:t>,</a:t>
            </a:r>
            <a:r>
              <a:rPr lang="el-GR" dirty="0">
                <a:sym typeface="Wingdings" panose="05000000000000000000" pitchFamily="2" charset="2"/>
              </a:rPr>
              <a:t> για παράδειγμα ένας άνεργος μπορεί να νιώθει θλίψη από ανησυχία αν θα βρει δουλειά, ή επειδή χάσαμε κάποιο σημαντικό άτομο για μας. Όταν οι άνθρωποι νιώθουν θλιμμένοι, τείνουν να απομονώνονται. Ωστόσο, αυτή δεν είναι καλή τακτική, διότι μας αποκόπτει από πόρους, όπως οι φίλοι, οι δάσκαλοι ή άλλοι που μπορούν να μας βοηθήσουν να ξεπεράσουμε τη θλίψη. Η θλίψη συνδέεται με άλλα συναισθήματα όπως </a:t>
            </a:r>
            <a:r>
              <a:rPr lang="el-GR" sz="1200" dirty="0"/>
              <a:t>κατάθλιψη, ντροπή, απογοήτευση, λύπη, ενοχή, αμηχανία και ανασφάλεια</a:t>
            </a:r>
            <a:r>
              <a:rPr lang="en-US" dirty="0">
                <a:sym typeface="Wingdings" panose="05000000000000000000" pitchFamily="2" charset="2"/>
              </a:rPr>
              <a:t>. </a:t>
            </a:r>
            <a:r>
              <a:rPr lang="en-US" dirty="0">
                <a:latin typeface="Segoe UI Symbol" panose="020B0502040204020203" pitchFamily="34" charset="0"/>
                <a:ea typeface="Segoe UI Symbol" panose="020B0502040204020203" pitchFamily="34" charset="0"/>
                <a:sym typeface="Wingdings" panose="05000000000000000000" pitchFamily="2" charset="2"/>
              </a:rPr>
              <a:t>🖈</a:t>
            </a:r>
            <a:r>
              <a:rPr lang="el-GR" dirty="0">
                <a:latin typeface="Segoe UI Symbol" panose="020B0502040204020203" pitchFamily="34" charset="0"/>
                <a:ea typeface="Segoe UI Symbol" panose="020B0502040204020203" pitchFamily="34" charset="0"/>
                <a:sym typeface="Wingdings" panose="05000000000000000000" pitchFamily="2" charset="2"/>
              </a:rPr>
              <a:t>Θέλετε να προσθέσετε κάποιον άλλο λόγο για τον οποίο μπορεί να αισθανθούμε θλίψη;</a:t>
            </a:r>
            <a:endParaRPr lang="en-US" dirty="0">
              <a:latin typeface="Segoe UI Symbol" panose="020B0502040204020203" pitchFamily="34" charset="0"/>
              <a:ea typeface="Segoe UI Symbol" panose="020B0502040204020203" pitchFamily="34" charset="0"/>
              <a:sym typeface="Wingdings" panose="05000000000000000000" pitchFamily="2" charset="2"/>
            </a:endParaRPr>
          </a:p>
          <a:p>
            <a:pPr marL="171450" indent="-171450">
              <a:buFont typeface="Wingdings" panose="05000000000000000000" pitchFamily="2" charset="2"/>
              <a:buChar char="2"/>
            </a:pPr>
            <a:r>
              <a:rPr lang="el-GR" dirty="0">
                <a:latin typeface="Segoe UI Symbol" panose="020B0502040204020203" pitchFamily="34" charset="0"/>
                <a:ea typeface="Segoe UI Symbol" panose="020B0502040204020203" pitchFamily="34" charset="0"/>
                <a:sym typeface="Wingdings" panose="05000000000000000000" pitchFamily="2" charset="2"/>
              </a:rPr>
              <a:t>Ζητήστε από τους μαθητές να σκεφτούν μια φορά που ένιωσαν θλίψη και ποιο ήταν το γενικό πλαίσιο που τους δημιούργησε τη θλίψη. Αν κανένας μαθητής δεν θέλει να απαντήσει, μπορείτε να δώσετε ένα δικό σας προσωπικό παράδειγμα. </a:t>
            </a:r>
            <a:endParaRPr lang="en-US" dirty="0">
              <a:sym typeface="Wingdings" panose="05000000000000000000" pitchFamily="2" charset="2"/>
            </a:endParaRP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8</a:t>
            </a:fld>
            <a:endParaRPr lang="en-US"/>
          </a:p>
        </p:txBody>
      </p:sp>
    </p:spTree>
    <p:extLst>
      <p:ext uri="{BB962C8B-B14F-4D97-AF65-F5344CB8AC3E}">
        <p14:creationId xmlns:p14="http://schemas.microsoft.com/office/powerpoint/2010/main" val="901021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Ας περάσουμε τώρα στο θυμό</a:t>
            </a:r>
            <a:r>
              <a:rPr lang="en-US" dirty="0">
                <a:sym typeface="Wingdings" panose="05000000000000000000" pitchFamily="2" charset="2"/>
              </a:rPr>
              <a:t>. </a:t>
            </a:r>
            <a:r>
              <a:rPr lang="el-GR" dirty="0">
                <a:sym typeface="Wingdings" panose="05000000000000000000" pitchFamily="2" charset="2"/>
              </a:rPr>
              <a:t>Ένα έντονο συναίσθημα που μας έχει επηρεάσει πολλές φορές στη ζωή μας. Όταν φοβόμαστε, Όταν φοβόμαστε, το σώμα μας προετοιμάζεται για να τρέξει ή να παλέψει, οπότε το αίμα διοχετεύεται στα χέρια και τα πόδια μας. Ο φόβος μπορεί να μας παραλύσει και να μας αναγκάσει να τρομάξουμε, να φύγουμε ή να πολεμήσουμε, ανάλογα με τον χαρακτήρα μας και την κατάσταση. Ο φόβος συνδέεται με την ανησυχία, το άγχος, το στρες, τη νευρικότητα, τον πανικό και τις διάφορες φοβίες.</a:t>
            </a:r>
            <a:r>
              <a:rPr lang="en-US" dirty="0">
                <a:sym typeface="Wingdings" panose="05000000000000000000" pitchFamily="2" charset="2"/>
              </a:rPr>
              <a:t> </a:t>
            </a:r>
            <a:r>
              <a:rPr lang="en-US" dirty="0">
                <a:latin typeface="Segoe UI Symbol" panose="020B0502040204020203" pitchFamily="34" charset="0"/>
                <a:ea typeface="Segoe UI Symbol" panose="020B0502040204020203" pitchFamily="34" charset="0"/>
                <a:sym typeface="Wingdings" panose="05000000000000000000" pitchFamily="2" charset="2"/>
              </a:rPr>
              <a:t>🖈</a:t>
            </a:r>
            <a:r>
              <a:rPr lang="el-GR" dirty="0">
                <a:latin typeface="Segoe UI Symbol" panose="020B0502040204020203" pitchFamily="34" charset="0"/>
                <a:ea typeface="Segoe UI Symbol" panose="020B0502040204020203" pitchFamily="34" charset="0"/>
                <a:sym typeface="Wingdings" panose="05000000000000000000" pitchFamily="2" charset="2"/>
              </a:rPr>
              <a:t>Φοβόσασταν το σκοτάδι όταν ήσαστε μικρότεροι; Φοβάστε τις αράχνες ή τα ζώα; Υπάρχουν τόσες περιπτώσεις και παραλλαγές του φόβου</a:t>
            </a:r>
            <a:r>
              <a:rPr lang="en-US" dirty="0">
                <a:latin typeface="Segoe UI Symbol" panose="020B0502040204020203" pitchFamily="34" charset="0"/>
                <a:ea typeface="Segoe UI Symbol" panose="020B0502040204020203" pitchFamily="34" charset="0"/>
                <a:sym typeface="Wingdings" panose="05000000000000000000" pitchFamily="2" charset="2"/>
              </a:rPr>
              <a:t>. </a:t>
            </a:r>
            <a:endParaRPr lang="en-US" dirty="0">
              <a:sym typeface="Wingdings" panose="05000000000000000000" pitchFamily="2" charset="2"/>
            </a:endParaRPr>
          </a:p>
          <a:p>
            <a:pPr marL="0" indent="0">
              <a:buFont typeface="Wingdings" panose="05000000000000000000" pitchFamily="2" charset="2"/>
              <a:buNone/>
            </a:pPr>
            <a:r>
              <a:rPr lang="en-US" dirty="0">
                <a:sym typeface="Wingdings" panose="05000000000000000000" pitchFamily="2" charset="2"/>
              </a:rPr>
              <a:t> </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9</a:t>
            </a:fld>
            <a:endParaRPr lang="en-US"/>
          </a:p>
        </p:txBody>
      </p:sp>
    </p:spTree>
    <p:extLst>
      <p:ext uri="{BB962C8B-B14F-4D97-AF65-F5344CB8AC3E}">
        <p14:creationId xmlns:p14="http://schemas.microsoft.com/office/powerpoint/2010/main" val="2161347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dirty="0"/>
              <a:t>Τέλος, ο θυμός</a:t>
            </a:r>
            <a:r>
              <a:rPr lang="en-US" dirty="0"/>
              <a:t>. </a:t>
            </a:r>
            <a:r>
              <a:rPr lang="el-GR" dirty="0"/>
              <a:t>Ελπίζω να μην νιώθετε θυμό που βρίσκεστε εδώ</a:t>
            </a:r>
            <a:r>
              <a:rPr lang="en-US" dirty="0"/>
              <a:t>!  </a:t>
            </a:r>
            <a:r>
              <a:rPr lang="el-GR" dirty="0"/>
              <a:t>Όταν είμαστε θυμωμένοι το αίμα πηγαίνει στα χέρια μας για να μπορούμε να αγωνιστούμε αν χρειαστεί.</a:t>
            </a:r>
            <a:r>
              <a:rPr lang="en-US" dirty="0"/>
              <a:t> </a:t>
            </a:r>
            <a:r>
              <a:rPr lang="el-GR" dirty="0"/>
              <a:t>Ο θυμός είναι ένα από τα πιο επικίνδυνα συναισθήματα επειδή, αντί να μας ακινητοποιεί, όπως ο φόβος, είναι διεγερτικός και δημιουργεί δυναμική.</a:t>
            </a:r>
            <a:r>
              <a:rPr lang="en-US" dirty="0"/>
              <a:t> </a:t>
            </a:r>
            <a:r>
              <a:rPr lang="el-GR" sz="1200" dirty="0"/>
              <a:t>. Όσο πιο συχνά θυμώνουμε, τόσο λιγότερη διέγερση χρειαζόμαστε για να παραμείνουμε σε αυτή την κατάσταση</a:t>
            </a:r>
            <a:r>
              <a:rPr lang="en-US" dirty="0"/>
              <a:t>. </a:t>
            </a:r>
            <a:r>
              <a:rPr lang="el-GR" dirty="0"/>
              <a:t>Ο θυμός μπορεί να αποτελεί έκφραση διαφόρων κρυφών συναισθημάτων, όπως απογοήτευση, άγχος, ανησυχία, απώλεια, σύγχυση, αμηχανία, ζήλια, απόρριψη ή απειλή. Ας δούμε ένα σχετικό βίντεο. </a:t>
            </a:r>
            <a:endParaRPr lang="en-US" dirty="0"/>
          </a:p>
          <a:p>
            <a:pPr marL="171450" indent="-171450">
              <a:buFont typeface="Wingdings" panose="05000000000000000000" pitchFamily="2" charset="2"/>
              <a:buChar char="2"/>
            </a:pPr>
            <a:r>
              <a:rPr lang="el-GR" dirty="0">
                <a:sym typeface="Wingdings" panose="05000000000000000000" pitchFamily="2" charset="2"/>
              </a:rPr>
              <a:t>Αφού δείξετε το βίντεο, ρωτήστε τους σπουδαστές αν έχουν κάποια ερώτηση για τα διαφορετικά συναισθήματα ή αν θέλουν να σχολιάσουν το βίντεο. Στη συνέχεια προχωρήστε στην επόμενη διαφάνεια.</a:t>
            </a:r>
            <a:r>
              <a:rPr lang="en-US" dirty="0">
                <a:sym typeface="Wingdings" panose="05000000000000000000" pitchFamily="2" charset="2"/>
              </a:rPr>
              <a:t>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10</a:t>
            </a:fld>
            <a:endParaRPr lang="en-US"/>
          </a:p>
        </p:txBody>
      </p:sp>
    </p:spTree>
    <p:extLst>
      <p:ext uri="{BB962C8B-B14F-4D97-AF65-F5344CB8AC3E}">
        <p14:creationId xmlns:p14="http://schemas.microsoft.com/office/powerpoint/2010/main" val="3717580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Τώρα που έχουν συζητήσει για τα διαφορετικά συναισθήματα, ας παίξουμε ένα παιχνίδι.</a:t>
            </a:r>
            <a:endParaRPr lang="en-US"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l-GR" b="0" i="0" dirty="0">
                <a:solidFill>
                  <a:srgbClr val="383838"/>
                </a:solidFill>
                <a:effectLst/>
                <a:highlight>
                  <a:srgbClr val="FFFFFF"/>
                </a:highlight>
                <a:latin typeface="Roboto" panose="02000000000000000000" pitchFamily="2" charset="0"/>
              </a:rPr>
              <a:t>Γράψτε διάφορα συναισθήματα σε χαρτιά και βάλτε τα σε ένα καπέλο. Μπορείτε να χρησιμοποιήσετε: θυμό, φόβο, χαρά, σύγχυση, έκπληξη ή οποιοδήποτε άλλο. Ο τροχός των συναισθημάτων μπορεί να σας βοηθήσει να επιλέξετε. Ζητήστε από έναν σπουδαστή να διαλέξει ένα χαρτί και να υποδυθεί το συναίσθημα χωρίς να μιλήσει. Οι υπόλοιποι σπουδαστές θα πρέπει να μαντέψουν ποιο συναίσθημα αναπαριστά. Αυτό βοηθάει τους σπουδαστές να αναγνωρίσουν τι αισθάνονται οι άλλοι και πώς τα συναισθήματα μπορούν να εκδηλωθούν με διαφορετικό τρόπο. Ανάλογα με το πόσο χρόνο θέλετε να αφιερώσετε, μπορείτε να παίξετε αυτό το παιχνίδι με 3-4 μαθητές, δοκιμάζοντας διαφορετικά συναισθήματα. </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11</a:t>
            </a:fld>
            <a:endParaRPr lang="en-US"/>
          </a:p>
        </p:txBody>
      </p:sp>
    </p:spTree>
    <p:extLst>
      <p:ext uri="{BB962C8B-B14F-4D97-AF65-F5344CB8AC3E}">
        <p14:creationId xmlns:p14="http://schemas.microsoft.com/office/powerpoint/2010/main" val="2411996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Αυτό ήταν διασκεδαστικό! Και υπάρχουν πολλοί καλοί ηθοποιοί σε αυτή την τάξη! Να μας θυμάστε όταν γίνετε διάσημοι! Τώρα, ας προχωρήσουμε στο πώς μπορούμε να ρυθμίσουμε τα συναισθήματά μας και να διαχειριστούμε τη συμπεριφορά μας</a:t>
            </a:r>
            <a:r>
              <a:rPr lang="en-US" dirty="0">
                <a:sym typeface="Wingdings" panose="05000000000000000000" pitchFamily="2" charset="2"/>
              </a:rPr>
              <a:t>.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12</a:t>
            </a:fld>
            <a:endParaRPr lang="en-US"/>
          </a:p>
        </p:txBody>
      </p:sp>
    </p:spTree>
    <p:extLst>
      <p:ext uri="{BB962C8B-B14F-4D97-AF65-F5344CB8AC3E}">
        <p14:creationId xmlns:p14="http://schemas.microsoft.com/office/powerpoint/2010/main" val="3432375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dirty="0"/>
              <a:t>Η ρύθμιση των συναισθημάτων ή η </a:t>
            </a:r>
            <a:r>
              <a:rPr lang="el-GR" dirty="0" err="1"/>
              <a:t>αυτο</a:t>
            </a:r>
            <a:r>
              <a:rPr lang="el-GR" dirty="0"/>
              <a:t>-διαχείριση, όπως την αποκαλούμε, είναι η ικανότητα να ελέγχουμε τα συναισθήματά μας ώστε να μην μας ελέγχουν αυτά.  Πρέπει να έχουμε κατά νου ότι δεν υπάρχουν λάθος συναισθήματα. Είναι όλα έγκυρα. Σε διαφορετικές περιστάσεις μπορεί να νιώθουμε θετικά ή αρνητικά συναισθήματα, και αυτό είναι εντάξει. Δεν μπορούμε να ελέγξουμε το πώς νιώθουμε για τις περιστάσεις ή τα γεγονότα. Τα αρχικά συναισθήματα που έχουμε ως απάντηση στα γεγονότα είναι πάντα εντάξει. Για παράδειγμα, όταν κάποιος μας σπρώχνει σκόπιμα, πιθανόν να νιώσουμε εκνευρισμό. Αυτό είναι κάτι που δεν μπορούμε να ελέγξουμε και είναι εντάξει. Ωστόσο, αυτό που μπορούμε να ελέγξουμε είναι το πώς επιλέγουμε να αντιδράσουμε όταν ένα συναίσθημα είναι έντονο. Στο προηγούμενο παράδειγμά μας, που νιώσαμε εκνευρισμό, μπορούμε να αποφασίσουμε να το αφήσουμε, να αντεπιτεθούμε, να φωνάξουμε κ.λπ. Επειδή τα συναισθήματά μας είναι έγκυρα, δεν σημαίνει ότι δικαιολογούμαστε να συμπεριφερόμαστε όπως θέλουμε. Αυτό είναι κάτι που πρέπει να θυμόμαστε.</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13</a:t>
            </a:fld>
            <a:endParaRPr lang="en-US"/>
          </a:p>
        </p:txBody>
      </p:sp>
    </p:spTree>
    <p:extLst>
      <p:ext uri="{BB962C8B-B14F-4D97-AF65-F5344CB8AC3E}">
        <p14:creationId xmlns:p14="http://schemas.microsoft.com/office/powerpoint/2010/main" val="3932529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Τώρα, ας δούμε πώς διαχειριζόμαστε τα συναισθήματά μας</a:t>
            </a:r>
            <a:r>
              <a:rPr lang="en-US" dirty="0">
                <a:sym typeface="Wingdings" panose="05000000000000000000" pitchFamily="2" charset="2"/>
              </a:rPr>
              <a:t>. </a:t>
            </a:r>
            <a:r>
              <a:rPr lang="el-GR" dirty="0"/>
              <a:t>Συνήθως, όταν βιώνουμε ένα αρνητικό συναίσθημα, προσπαθούμε να απαλλαγούμε από αυτό, είτε εκλογικεύοντάς το ή προσπαθώντας να ελέγξουμε πώς νιώθουμε</a:t>
            </a:r>
            <a:r>
              <a:rPr lang="en-US" dirty="0"/>
              <a:t> – </a:t>
            </a:r>
            <a:r>
              <a:rPr lang="el-GR" dirty="0"/>
              <a:t>λέμε συνήθως στον εαυτό μας σταμάτα να αισθάνεσαι λυπημένος</a:t>
            </a:r>
            <a:r>
              <a:rPr lang="en-US" dirty="0"/>
              <a:t>– </a:t>
            </a:r>
            <a:r>
              <a:rPr lang="el-GR" dirty="0"/>
              <a:t>ή προσπαθούμε να το μπλοκάρουμε και να το αποφύγουμε</a:t>
            </a:r>
            <a:r>
              <a:rPr lang="en-US" dirty="0"/>
              <a:t>. </a:t>
            </a:r>
            <a:r>
              <a:rPr lang="el-GR" dirty="0"/>
              <a:t>Τίποτα από τα παραπάνω δεν λειτουργεί. Η προσπάθεια που καταβάλλουμε σε τέτοιες ενέργειες συνήθως κάνει το συναίσθημα χειρότερο ή πιο έντονο. Τι μπορούμε να κάνουμε λοιπόν;</a:t>
            </a:r>
            <a:endParaRPr lang="en-US" dirty="0"/>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14</a:t>
            </a:fld>
            <a:endParaRPr lang="en-US"/>
          </a:p>
        </p:txBody>
      </p:sp>
    </p:spTree>
    <p:extLst>
      <p:ext uri="{BB962C8B-B14F-4D97-AF65-F5344CB8AC3E}">
        <p14:creationId xmlns:p14="http://schemas.microsoft.com/office/powerpoint/2010/main" val="274377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Αντί να πολεμάμε ένα κακό συναίσθημα, πρέπει να το αποδεχτούμε. Και τι σημαίνει αυτό; Θυμάστε τον τροχό των συναισθημάτων; Πρέπει να ονομάσουμε το συναίσθημά μας και να το αναγνωρίσουμε. Όταν δίνουμε μια ετικέτα/όνομα στο συναίσθημα, το κατανοούμε καλύτερα. Και αντί να το μεγαλοποιούμε, το προσγειώνουμε στις πραγματικές του διαστάσεις. Στη συνέχεια, πρέπει να επικυρώσουμε το συναίσθημα. Να θυμάστε ότι όλα τα συναισθήματα είναι έγκυρα. Έτσι, αντί να κρίνουμε τον εαυτό μας επειδή νιώθει άσχημα, λυπημένος, θυμωμένος ή οτιδήποτε άλλο, θα πρέπει να δώσουμε στον εαυτό μας την άδεια να το νιώσει. Αυτό δεν σημαίνει ότι μας αρέσει ή ότι δεν θέλουμε να το αλλάξουμε, αλλά απλώς ότι αναγνωρίζουμε την παρουσία του συγκεκριμένου συναισθήματος εκείνη τη συγκεκριμένη στιγμή. </a:t>
            </a:r>
            <a:r>
              <a:rPr lang="el-GR" dirty="0"/>
              <a:t>Μετά, μπορούμε να αναλάβουμε αντίθετη δράση και να απομακρυνθούμε από την κατάσταση. Να θυμάστε ότι δεν μπορούμε να ελέγξουμε το πώς αισθανόμαστε, αλλά μπορούμε να ελέγξουμε το πώς αντιδρούμε όταν αισθανόμαστε κάτι. Έτσι, για παράδειγμα, όταν είμαστε θυμωμένοι, έχουμε την ανάγκη να αντιδράσουμε και να επιτεθούμε. Μπορούμε όμως να επιλέξουμε να κάνουμε την αντίθετη ενέργεια και να απομακρυνθούμε από την κατάσταση.  Αυτό θα μας βοηθήσει να ηρεμήσουμε.  Αυτή η τεχνική χρειάζεται εξάσκηση πριν μπορέσουμε να την εκμεταλλευτούμε πλήρως, αλλά αξίζει να την δοκιμάσουμε. </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15</a:t>
            </a:fld>
            <a:endParaRPr lang="en-US"/>
          </a:p>
        </p:txBody>
      </p:sp>
    </p:spTree>
    <p:extLst>
      <p:ext uri="{BB962C8B-B14F-4D97-AF65-F5344CB8AC3E}">
        <p14:creationId xmlns:p14="http://schemas.microsoft.com/office/powerpoint/2010/main" val="3503391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Πρέπει να προσπαθήσουμε να παραμείνουμε στη θετική πλευρά ως γενική στάση. Όλοι μας αντιμετωπίζουμε δυσκολίες, προβλήματα ή τραγωδίες πολλές φορές στη ζωή μας. Όσο όμως αναπνέουμε, μπορούμε να αλλάξουμε τη ζωή μας προς το καλύτερο. Μερικοί άνθρωποι είναι από τη φύση τους αισιόδοξοι και άλλοι απαισιόδοξοι. Και πάλι, πρέπει να εστιάζουμε στην πραγματική εικόνα και να μην υπερβάλλουμε με οποιοδήποτε πρόβλημα αντιμετωπίζουμε. Υπάρχουν και θα υπάρχουν πάντα άνθρωποι σε καλύτερη και χειρότερη θέση από εμάς. Αυτό είναι κάτι στο οποίο δεν έχουμε καμία εξουσία. Για να παραμείνουμε στη θετική πλευρά, πρέπει να συγκεντρωνόμαστε και να εκτιμούμε τακτικά όλα τα καλά πράγματα στη ζωή μας, ή τις ευλογίες μας, όπως τις αποκαλούμε. Μπορούμε να προσπαθήσουμε να μετρήσουμε μαζί τις ευλογίες μας για αυτή την εβδομάδα.</a:t>
            </a:r>
            <a:r>
              <a:rPr lang="en-US" dirty="0"/>
              <a:t> </a:t>
            </a:r>
            <a:r>
              <a:rPr lang="en-US" dirty="0">
                <a:latin typeface="Segoe UI Symbol" panose="020B0502040204020203" pitchFamily="34" charset="0"/>
                <a:ea typeface="Segoe UI Symbol" panose="020B0502040204020203" pitchFamily="34" charset="0"/>
              </a:rPr>
              <a:t>🖈</a:t>
            </a:r>
            <a:r>
              <a:rPr lang="el-GR" dirty="0"/>
              <a:t>Αφιερώστε 5 λεπτά για να σκεφτείτε 5 θετικά πράγματα που σας συνέβησαν αυτή την εβδομάδα ή πράγματα για τα οποία νιώθετε ευγνωμοσύνη. Γράψτε τα. Αυτή η λίστα είναι προσωπική. Δεν χρειάζεται να τη μοιραστείτε με κανέναν άλλον. Εξάλλου, είναι οι δικές σας ευλογίες. Ακολουθούν μερικές ιδέες: Λάβατε βοήθεια από κάποιον σε κάτι; Βοηθήσατε κάποιον και νιώσατε καλά γι' αυτό; Είχατε καλή βαθμολογία στις εξετάσεις; Γνωρίσατε έναν νέο φίλο; Καταφέρατε να αντιμετωπίσετε αποτελεσματικά ένα πρόβλημα; Ακούσατε κάποια καλά νέα;</a:t>
            </a:r>
            <a:endParaRPr lang="en-US" dirty="0"/>
          </a:p>
          <a:p>
            <a:pPr marL="171450" indent="-171450">
              <a:buFont typeface="Wingdings" panose="05000000000000000000" pitchFamily="2" charset="2"/>
              <a:buChar char="2"/>
            </a:pPr>
            <a:r>
              <a:rPr lang="el-GR" dirty="0">
                <a:sym typeface="Wingdings" panose="05000000000000000000" pitchFamily="2" charset="2"/>
              </a:rPr>
              <a:t>Δώστε χρόνο στους σπουδαστές να σκεφτούν και να καταγράψουν όλα τα καλά πράγματα στη ζωή τους στην εβδομάδα</a:t>
            </a:r>
            <a:endParaRPr lang="en-US" dirty="0">
              <a:sym typeface="Wingdings" panose="05000000000000000000" pitchFamily="2" charset="2"/>
            </a:endParaRPr>
          </a:p>
          <a:p>
            <a:pPr marL="171450" indent="-171450">
              <a:buFont typeface="Wingdings" panose="05000000000000000000" pitchFamily="2" charset="2"/>
              <a:buChar char="J"/>
            </a:pPr>
            <a:r>
              <a:rPr lang="el-GR" dirty="0">
                <a:sym typeface="Wingdings" panose="05000000000000000000" pitchFamily="2" charset="2"/>
              </a:rPr>
              <a:t>Υπέροχα! Ας προσπαθήσουμε να μετράμε τις ευλογίες μας κάθε εβδομάδα. Σύντομα, θα αρχίσουμε να εστιάζουμε στα καλά πράγματα, αντί για τα κακά. </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16</a:t>
            </a:fld>
            <a:endParaRPr lang="en-US"/>
          </a:p>
        </p:txBody>
      </p:sp>
    </p:spTree>
    <p:extLst>
      <p:ext uri="{BB962C8B-B14F-4D97-AF65-F5344CB8AC3E}">
        <p14:creationId xmlns:p14="http://schemas.microsoft.com/office/powerpoint/2010/main" val="3879278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Θυμάστε ότι η αυτογνωσία έχει επίσης να κάνει με την αναγνώριση των δυνατών και αδύνατων σημείων μας. Για να ανταπεξέλθουμε καλύτερα σε οποιαδήποτε κατάσταση της ζωής μας (σχολείο, εργασία, αθλητισμός, τέχνη κ.λπ.) είναι χρήσιμο να γνωρίζουμε ποια είναι τα δυνατά μας σημεία. Μπορούμε να βασιστούμε στα δυνατά μας σημεία για να αντιμετωπίσουμε αποτελεσματικά μια πρόκληση. Είναι επίσης χρήσιμο να γνωρίζουμε ποια είναι τα αδύνατα σημεία μας. Αυτά μπορεί να κάνουν ένα πρόβλημα να φαίνεται χειρότερο ή να σταματήσουν την πρόοδό μας. Αν αναγνωρίσουμε τα αδύνατα σημεία μας, είναι ευκολότερο να εργαστούμε πάνω σε αυτά για να τα βελτιώσουμε. 🖈Πάρτε ένα κομμάτι χαρτί και γράψτε 3 από τα κύρια δυνατά σας σημεία. Στη συνέχεια, καταγράψτε 3 από τις κύριες αδυναμίες σας. Αφού επιλέξετε τα χαρακτηριστικά που χρειάζονται βελτίωση, σκεφτείτε και περιγράψτε εν συντομία πώς θα προσπαθήσετε να τα βελτιώσετε. Ακολουθεί ένας κατάλογος με μερικά δυνατά και αδύνατα σημεία που μπορεί να σας δώσει ιδέες για τη δική σας λίστα. </a:t>
            </a:r>
          </a:p>
          <a:p>
            <a:pPr marL="0" indent="0">
              <a:buFont typeface="Wingdings" panose="05000000000000000000" pitchFamily="2" charset="2"/>
              <a:buNone/>
            </a:pPr>
            <a:r>
              <a:rPr lang="en-US" dirty="0">
                <a:sym typeface="Wingdings" panose="05000000000000000000" pitchFamily="2" charset="2"/>
              </a:rPr>
              <a:t> </a:t>
            </a:r>
            <a:r>
              <a:rPr lang="el-GR" dirty="0"/>
              <a:t>Αφού δώσετε τις οδηγίες πηγαίντε στην επόμενη διαφάνεια και κρατήστε την έως ότου ολοκληρωθεί η άσκηση. </a:t>
            </a:r>
            <a:r>
              <a:rPr lang="en-US" dirty="0"/>
              <a:t> </a:t>
            </a:r>
          </a:p>
        </p:txBody>
      </p:sp>
      <p:sp>
        <p:nvSpPr>
          <p:cNvPr id="4" name="Slide Number Placeholder 3"/>
          <p:cNvSpPr>
            <a:spLocks noGrp="1"/>
          </p:cNvSpPr>
          <p:nvPr>
            <p:ph type="sldNum" sz="quarter" idx="5"/>
          </p:nvPr>
        </p:nvSpPr>
        <p:spPr/>
        <p:txBody>
          <a:bodyPr/>
          <a:lstStyle/>
          <a:p>
            <a:fld id="{802A65ED-3EA6-48E6-93D6-57C01FB21C08}" type="slidenum">
              <a:rPr lang="en-US" smtClean="0"/>
              <a:t>17</a:t>
            </a:fld>
            <a:endParaRPr lang="en-US"/>
          </a:p>
        </p:txBody>
      </p:sp>
    </p:spTree>
    <p:extLst>
      <p:ext uri="{BB962C8B-B14F-4D97-AF65-F5344CB8AC3E}">
        <p14:creationId xmlns:p14="http://schemas.microsoft.com/office/powerpoint/2010/main" val="3558120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2"/>
            </a:pPr>
            <a:r>
              <a:rPr lang="el-GR" dirty="0">
                <a:sym typeface="Wingdings" panose="05000000000000000000" pitchFamily="2" charset="2"/>
              </a:rPr>
              <a:t>Όταν οι μαθητές τελειώσουν, πείτε τους να κρατήσουν αυτόν τον κατάλογο, να τον επανεξετάσουν και να προβληματιστούν με τον δικό τους χρόνο και ρυθμό. </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18</a:t>
            </a:fld>
            <a:endParaRPr lang="en-US"/>
          </a:p>
        </p:txBody>
      </p:sp>
    </p:spTree>
    <p:extLst>
      <p:ext uri="{BB962C8B-B14F-4D97-AF65-F5344CB8AC3E}">
        <p14:creationId xmlns:p14="http://schemas.microsoft.com/office/powerpoint/2010/main" val="662780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Τώρα, στο τελευταίο μέρος αυτής της ενότητας, θα επικεντρωθούμε στο πώς να οικοδομήσουμε ανθεκτικότητα. Με απλά λόγια, η ανθεκτικότητα είναι η ικανότητα να ανακάμπτουμε γρήγορα από τις δυσκολίες που αντιμετωπίζουμε στη ζωή.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19</a:t>
            </a:fld>
            <a:endParaRPr lang="en-US"/>
          </a:p>
        </p:txBody>
      </p:sp>
    </p:spTree>
    <p:extLst>
      <p:ext uri="{BB962C8B-B14F-4D97-AF65-F5344CB8AC3E}">
        <p14:creationId xmlns:p14="http://schemas.microsoft.com/office/powerpoint/2010/main" val="1889472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8238" y="1143000"/>
            <a:ext cx="4581525" cy="2576513"/>
          </a:xfrm>
        </p:spPr>
      </p:sp>
      <p:sp>
        <p:nvSpPr>
          <p:cNvPr id="3" name="Notes Placeholder 2"/>
          <p:cNvSpPr>
            <a:spLocks noGrp="1"/>
          </p:cNvSpPr>
          <p:nvPr>
            <p:ph type="body" idx="1"/>
          </p:nvPr>
        </p:nvSpPr>
        <p:spPr>
          <a:xfrm>
            <a:off x="284205" y="3978875"/>
            <a:ext cx="6363730" cy="4460789"/>
          </a:xfrm>
        </p:spPr>
        <p:txBody>
          <a:bodyPr/>
          <a:lstStyle/>
          <a:p>
            <a:pPr marL="171450" indent="-171450">
              <a:buFont typeface="Wingdings" panose="05000000000000000000" pitchFamily="2" charset="2"/>
              <a:buChar char="J"/>
            </a:pPr>
            <a:r>
              <a:rPr lang="el-GR" sz="1100" dirty="0"/>
              <a:t>Προτού μιλήσουμε για το πώς μπορούμε να προετοιμαστούμε για τις δύσκολες στιγμές, ας δούμε μαζί 3 οικουμενικές αλήθειες</a:t>
            </a:r>
            <a:r>
              <a:rPr lang="en-US" sz="1100" dirty="0"/>
              <a:t>. </a:t>
            </a:r>
            <a:r>
              <a:rPr lang="el-GR" sz="1100" b="1" dirty="0"/>
              <a:t>Πρώτα απ’ όλα</a:t>
            </a:r>
            <a:r>
              <a:rPr lang="en-US" sz="1100" dirty="0"/>
              <a:t>, </a:t>
            </a:r>
            <a:r>
              <a:rPr lang="el-GR" sz="1100" dirty="0"/>
              <a:t>η μόνη βεβαιότητα στη ζωή είναι ότι τίποτα δεν είναι βέβαιο. Αυτό που ισχύει σήμερα, μπορεί να μην ισχύει αύριο. Υπάρχουν άνθρωποι που ξεκίνησαν με το τίποτα και κέρδισαν πολλά κατά τη διάρκεια της ζωής τους, και άλλοι που ξεκίνησαν με τα πάντα και έχασαν τα πάντα μέσα σε μια νύχτα. Ας σκεφτούμε έναν σεισμό. Μπορεί να έχουμε ένα ωραίο σπίτι ή αυτοκίνητο, και αφού χτυπήσει ο σεισμός, χάνουμε τα πάντα και αναγκαζόμαστε να ξεκινήσουμε πάλι από το μηδέν. Τα πράγματα αλλάζουν γρήγορα για καλό ή για κακό. Δεν μπορούμε να το αλλάξουμε αυτό. Μπορούμε μόνο να είμαστε δυνατοί για να αντιμετωπίσουμε τις καταστάσεις που έρχονται. </a:t>
            </a:r>
            <a:r>
              <a:rPr lang="el-GR" sz="1100" b="1" dirty="0"/>
              <a:t>Δεύτερον</a:t>
            </a:r>
            <a:r>
              <a:rPr lang="en-US" sz="1100" dirty="0"/>
              <a:t>, </a:t>
            </a:r>
            <a:r>
              <a:rPr lang="el-GR" sz="1100" dirty="0"/>
              <a:t>Το να γίνεσαι, είναι καλύτερο από το να είσαι. Για παράδειγμα, το να γίνεις καλός μαθητής είναι καλύτερο από το να είσαι καλός μαθητής από την αρχή. Γιατί για να γίνουμε καλοί μαθητές, έχουμε καταβάλει προσπάθεια, έχουμε αναπτύξει σημαντικές δεξιότητες, έχουμε ξεπεράσει δυσκολίες. Αυτό σημαίνει ότι είμαστε πιο δυνατοί από κάποιον που βασίζεται μόνο στη ευφυΐα του για να πάρει καλούς βαθμούς. Αν οι σπουδές δυσκολέψουν αργότερα, ο έξυπνος θα δυσκολευτεί γιατί δεν έχει μάθει να προσπαθεί. Ο μαθητής που έχει γίνει καλύτερος μέσα από την προσπάθεια, θα έχει ευκολότερο έργο, καθώς είναι αποφασισμένος/η και γνωρίζει τον δρόμο που πρέπει να ακολουθήσει</a:t>
            </a:r>
            <a:r>
              <a:rPr lang="en-US" sz="1100" dirty="0"/>
              <a:t>. </a:t>
            </a:r>
            <a:r>
              <a:rPr lang="el-GR" sz="1100" b="1" i="0" dirty="0">
                <a:solidFill>
                  <a:srgbClr val="444444"/>
                </a:solidFill>
                <a:effectLst/>
                <a:highlight>
                  <a:srgbClr val="FFFFFF"/>
                </a:highlight>
                <a:latin typeface="Ubuntu" panose="020B0504030602030204" pitchFamily="34" charset="0"/>
              </a:rPr>
              <a:t>Τέλος</a:t>
            </a:r>
            <a:r>
              <a:rPr lang="en-US" sz="1100" b="0" i="0" dirty="0">
                <a:solidFill>
                  <a:srgbClr val="444444"/>
                </a:solidFill>
                <a:effectLst/>
                <a:highlight>
                  <a:srgbClr val="FFFFFF"/>
                </a:highlight>
                <a:latin typeface="Ubuntu" panose="020B0504030602030204" pitchFamily="34" charset="0"/>
              </a:rPr>
              <a:t>, </a:t>
            </a:r>
            <a:r>
              <a:rPr lang="el-GR" sz="1100" b="0" i="0" dirty="0">
                <a:solidFill>
                  <a:srgbClr val="444444"/>
                </a:solidFill>
                <a:effectLst/>
                <a:highlight>
                  <a:srgbClr val="FFFFFF"/>
                </a:highlight>
                <a:latin typeface="Ubuntu" panose="020B0504030602030204" pitchFamily="34" charset="0"/>
              </a:rPr>
              <a:t>και εξίσου σημαντικό</a:t>
            </a:r>
            <a:r>
              <a:rPr lang="en-US" sz="1100" b="0" i="0" dirty="0">
                <a:solidFill>
                  <a:srgbClr val="444444"/>
                </a:solidFill>
                <a:effectLst/>
                <a:highlight>
                  <a:srgbClr val="FFFFFF"/>
                </a:highlight>
                <a:latin typeface="Ubuntu" panose="020B0504030602030204" pitchFamily="34" charset="0"/>
              </a:rPr>
              <a:t>, </a:t>
            </a:r>
            <a:r>
              <a:rPr lang="el-GR" sz="1100" b="0" i="0" dirty="0">
                <a:solidFill>
                  <a:srgbClr val="444444"/>
                </a:solidFill>
                <a:effectLst/>
                <a:highlight>
                  <a:srgbClr val="FFFFFF"/>
                </a:highlight>
                <a:latin typeface="Ubuntu" panose="020B0504030602030204" pitchFamily="34" charset="0"/>
              </a:rPr>
              <a:t>είναι</a:t>
            </a:r>
            <a:r>
              <a:rPr lang="en-US" sz="1100" b="0" i="0" dirty="0">
                <a:solidFill>
                  <a:srgbClr val="444444"/>
                </a:solidFill>
                <a:effectLst/>
                <a:highlight>
                  <a:srgbClr val="FFFFFF"/>
                </a:highlight>
                <a:latin typeface="Ubuntu" panose="020B0504030602030204" pitchFamily="34" charset="0"/>
              </a:rPr>
              <a:t> </a:t>
            </a:r>
            <a:r>
              <a:rPr lang="el-GR" sz="1100" b="0" i="0" dirty="0">
                <a:solidFill>
                  <a:srgbClr val="444444"/>
                </a:solidFill>
                <a:effectLst/>
                <a:highlight>
                  <a:srgbClr val="FFFFFF"/>
                </a:highlight>
                <a:latin typeface="Ubuntu" panose="020B0504030602030204" pitchFamily="34" charset="0"/>
              </a:rPr>
              <a:t>ότι δεν υπήρξε ποτέ άνθρωπος στη γη που να είναι πάντα επιτυχημένος. Όλοι οι άνθρωποι αποτυγχάνουν σε κάποιο στάδιο της ζωής τους και κάποιοι αποτυγχάνουν πολλές φορές πριν πετύχουν. Δεν πρέπει να φοβόμαστε την αποτυχία. Είναι μέρος της ζωής. Αν αναλύσουμε την αποτυχία, παίρνουμε πολύτιμα μαθήματα που θα μας βοηθήσουν να πετύχουμε τελικά. Ας δούμε παραδείγματα διάσημων ανθρώπων που απέτυχαν, και απέτυχαν ξανά, πριν την επιτυχία. </a:t>
            </a:r>
            <a:r>
              <a:rPr lang="en-US" sz="1100" b="0" i="0" dirty="0">
                <a:solidFill>
                  <a:srgbClr val="444444"/>
                </a:solidFill>
                <a:effectLst/>
                <a:highlight>
                  <a:srgbClr val="FFFFFF"/>
                </a:highlight>
                <a:latin typeface="Ubuntu" panose="020B050403060203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l-GR" sz="1100" b="0" i="0" dirty="0">
                <a:solidFill>
                  <a:srgbClr val="444444"/>
                </a:solidFill>
                <a:effectLst/>
                <a:highlight>
                  <a:srgbClr val="FFFFFF"/>
                </a:highlight>
                <a:latin typeface="Ubuntu" panose="020B0504030602030204" pitchFamily="34" charset="0"/>
              </a:rPr>
              <a:t>Προσπαθήστε να ξεκινήσετε μια συζήτηση με τους μαθητές σχετικά με τις οικουμενικές αλήθειες. Ρωτήστε τους αν μπορούν να δώσουν παραδείγματα που να αποδεικνύουν τις αλήθειες. Αν οι μαθητές διστάζουν να πουν κάτι, μιλήστε για το βίντεο και δείτε αν οι μαθητές εντυπωσιάστηκαν ή εμπνεύστηκαν. </a:t>
            </a:r>
            <a:endParaRPr lang="en-US" sz="1100" dirty="0"/>
          </a:p>
        </p:txBody>
      </p:sp>
      <p:sp>
        <p:nvSpPr>
          <p:cNvPr id="4" name="Slide Number Placeholder 3"/>
          <p:cNvSpPr>
            <a:spLocks noGrp="1"/>
          </p:cNvSpPr>
          <p:nvPr>
            <p:ph type="sldNum" sz="quarter" idx="5"/>
          </p:nvPr>
        </p:nvSpPr>
        <p:spPr/>
        <p:txBody>
          <a:bodyPr/>
          <a:lstStyle/>
          <a:p>
            <a:fld id="{802A65ED-3EA6-48E6-93D6-57C01FB21C08}" type="slidenum">
              <a:rPr lang="en-US" smtClean="0"/>
              <a:t>20</a:t>
            </a:fld>
            <a:endParaRPr lang="en-US"/>
          </a:p>
        </p:txBody>
      </p:sp>
    </p:spTree>
    <p:extLst>
      <p:ext uri="{BB962C8B-B14F-4D97-AF65-F5344CB8AC3E}">
        <p14:creationId xmlns:p14="http://schemas.microsoft.com/office/powerpoint/2010/main" val="33245188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8238" y="1143000"/>
            <a:ext cx="4581525" cy="2576513"/>
          </a:xfrm>
        </p:spPr>
      </p:sp>
      <p:sp>
        <p:nvSpPr>
          <p:cNvPr id="3" name="Notes Placeholder 2"/>
          <p:cNvSpPr>
            <a:spLocks noGrp="1"/>
          </p:cNvSpPr>
          <p:nvPr>
            <p:ph type="body" idx="1"/>
          </p:nvPr>
        </p:nvSpPr>
        <p:spPr>
          <a:xfrm>
            <a:off x="185351" y="3830595"/>
            <a:ext cx="6474941" cy="5202194"/>
          </a:xfrm>
        </p:spPr>
        <p:txBody>
          <a:bodyPr/>
          <a:lstStyle/>
          <a:p>
            <a:pPr marL="171450" indent="-171450">
              <a:buFont typeface="Wingdings" panose="05000000000000000000" pitchFamily="2" charset="2"/>
              <a:buChar char="J"/>
            </a:pPr>
            <a:r>
              <a:rPr lang="el-GR" sz="1100" dirty="0"/>
              <a:t>Όπως είπαμε, οι δύσκολες στιγμές, όπως η αποτυχία, η τραγωδία ή η απώλεια, έρχονται σε διάφορα στάδια της ζωής και στις περισσότερες περιπτώσεις δεν μπορούμε να κάνουμε τίποτα για να τις αποφύγουμε. Ας κάνουμε αυτό που μπορούμε: να προετοιμαστούμε. Πώς; </a:t>
            </a:r>
            <a:r>
              <a:rPr lang="el-GR" sz="1100" b="0" dirty="0"/>
              <a:t>Πρώτα απ’ όλα πρέπει να </a:t>
            </a:r>
            <a:r>
              <a:rPr lang="el-GR" sz="1100" b="1" dirty="0"/>
              <a:t>φροντίζουμε τον εαυτό μας</a:t>
            </a:r>
            <a:r>
              <a:rPr lang="el-GR" sz="1100" b="0" dirty="0"/>
              <a:t>. </a:t>
            </a:r>
            <a:r>
              <a:rPr lang="el-GR" sz="1100" dirty="0"/>
              <a:t>Η καλή υγεία αποτελεί προϋπόθεση για την αντιμετώπιση κάθε δυσκολίας. Με τον όρο καλή υγεία εννοούμε το σώμα, το μυαλό και το πνεύμα μας. Πρέπει να φροντίζουμε το σώμα μας, να διατηρούμε το μυαλό μας ενεργό και σε εγρήγορση, να φροντίζουμε το πνεύμα μας: να διαλογιζόμαστε, να προσευχόμαστε ή να κάνουμε οτιδήποτε μας δίνει γαλήνη</a:t>
            </a:r>
            <a:r>
              <a:rPr lang="en-US" sz="1100" dirty="0"/>
              <a:t>. </a:t>
            </a:r>
            <a:r>
              <a:rPr lang="el-GR" sz="1100" b="1" dirty="0"/>
              <a:t>Να εξετάζουμε τα πράγματα σε προοπτική</a:t>
            </a:r>
            <a:r>
              <a:rPr lang="en-US" sz="1100" dirty="0"/>
              <a:t>. </a:t>
            </a:r>
            <a:r>
              <a:rPr lang="el-GR" sz="1100" dirty="0"/>
              <a:t>Θα πρέπει να προσπαθήσουμε να κάνουμε ένα βήμα πίσω, να σκεφτούμε τη συνολική εικόνα και να αποκτήσουμε μια αίσθηση προοπτικής. Αυτό δεν είναι εύκολο να το κάνουμε όταν είμαστε πολύ κοντά σε μια κατάσταση. Είναι προτιμότερο να περιμένουμε να περάσει καιρός για να αποκτήσουμε μια αίσθηση προοπτικής. Είναι όμως χρήσιμο να δούμε την κατάσταση στις ρεαλιστικές της διαστάσεις και σε σχέση με τις πράξεις μας και με τον υπόλοιπο κόσμο γύρω μας. Βοηθάει αν συγκρίνουμε την κατάσταση με μια άλλη κατάσταση. Για παράδειγμα: έχουμε αποτύχει σε ένα τεστ. Αυτό είναι σαν ένας μάγειρας να έχει αποτύχει να φτιάξει σαντιγί για ένα γλυκό. Μπορούμε να επαναλάβουμε το τεστ, όπως ο μάγειρας μπορεί να φτιάξει μια νέα σαντιγί</a:t>
            </a:r>
            <a:r>
              <a:rPr lang="en-US" sz="1100" b="0" i="0" dirty="0">
                <a:solidFill>
                  <a:srgbClr val="2A3948"/>
                </a:solidFill>
                <a:effectLst/>
                <a:highlight>
                  <a:srgbClr val="FFFFFF"/>
                </a:highlight>
              </a:rPr>
              <a:t>. </a:t>
            </a:r>
            <a:r>
              <a:rPr lang="el-GR" sz="1100" b="1" i="0" dirty="0">
                <a:solidFill>
                  <a:srgbClr val="2A3948"/>
                </a:solidFill>
                <a:effectLst/>
                <a:highlight>
                  <a:srgbClr val="FFFFFF"/>
                </a:highlight>
              </a:rPr>
              <a:t>Παίρνουμε τον έλεγχο</a:t>
            </a:r>
            <a:r>
              <a:rPr lang="en-US" sz="1100" b="0" i="0" dirty="0">
                <a:solidFill>
                  <a:srgbClr val="2A3948"/>
                </a:solidFill>
                <a:effectLst/>
                <a:highlight>
                  <a:srgbClr val="FFFFFF"/>
                </a:highlight>
              </a:rPr>
              <a:t>: </a:t>
            </a:r>
            <a:r>
              <a:rPr lang="el-GR" sz="1100" dirty="0"/>
              <a:t>πολλά πράγματα δεν είναι υπό τον έλεγχό μας, και οι δύσκολες καταστάσεις δεν αποτελούν εξαίρεση. Δεν μπορούμε να αλλάξουμε την κατάσταση. Θα πρέπει να την αφήσουμε να εξελιχθεί και να τελειώσει, και να ασχοληθούμε με τα καθημερινά πράγματα που μπορούμε ακόμα να ελέγξουμε. Για παράδειγμα, ο φίλος μας αποφάσισε να μας χωρίσει και δεν μπορούμε να κάνουμε τίποτα για να αλλάξουμε την κατάσταση. Νιώθουμε θλίψη, ακόμη και κατάθλιψη. Δεν μπορούμε να το ελέγξουμε αυτό στην αρχή. Μπορούμε όμως να καταβάλουμε προσπάθεια για να σηκωθούμε από το κρεβάτι, να ντυθούμε, να βγούμε έξω, να ασχοληθούμε με τα χόμπι μας. Τελικά, η ζωή θα επανέλθει και πάλι στο φυσιολογικό και θα είμαστε έτοιμοι να γνωρίσουμε έναν νέο σύντροφο</a:t>
            </a:r>
            <a:r>
              <a:rPr lang="en-US" sz="1100" b="0" i="0" dirty="0">
                <a:solidFill>
                  <a:srgbClr val="232426"/>
                </a:solidFill>
                <a:effectLst/>
                <a:highlight>
                  <a:srgbClr val="FFFEFC"/>
                </a:highlight>
              </a:rPr>
              <a:t>. </a:t>
            </a:r>
            <a:r>
              <a:rPr lang="el-GR" sz="1100" b="1" i="0" dirty="0">
                <a:solidFill>
                  <a:srgbClr val="232426"/>
                </a:solidFill>
                <a:effectLst/>
                <a:highlight>
                  <a:srgbClr val="FFFEFC"/>
                </a:highlight>
              </a:rPr>
              <a:t>Ζητάμε βοήθεια</a:t>
            </a:r>
            <a:r>
              <a:rPr lang="en-US" sz="1100" b="0" i="0" dirty="0">
                <a:solidFill>
                  <a:srgbClr val="232426"/>
                </a:solidFill>
                <a:effectLst/>
                <a:highlight>
                  <a:srgbClr val="FFFEFC"/>
                </a:highlight>
              </a:rPr>
              <a:t>. </a:t>
            </a:r>
            <a:r>
              <a:rPr lang="el-GR" sz="1100" b="0" i="0" dirty="0">
                <a:solidFill>
                  <a:srgbClr val="232426"/>
                </a:solidFill>
                <a:effectLst/>
                <a:highlight>
                  <a:srgbClr val="FFFEFC"/>
                </a:highlight>
              </a:rPr>
              <a:t>Αν νιώθουμε ότι δεν μπορούμε να διαχειριστούμε μια δύσκολη κατάσταση, μπορούμε να μιλήσουμε σε έναν δάσκαλο ή έναν ψυχολόγο. Υπάρχει επίσης η Ευρωπαϊκή Γραμμή Βοήθειας για παιδιά και εφήβους, την οποία μπορούμε να καλέσουμε δωρεάν από σταθερό ή κινητό τηλέφωνο. </a:t>
            </a:r>
            <a:r>
              <a:rPr lang="en-US" sz="1100" b="0" i="0" dirty="0">
                <a:solidFill>
                  <a:srgbClr val="232426"/>
                </a:solidFill>
                <a:effectLst/>
                <a:highlight>
                  <a:srgbClr val="FFFEFC"/>
                </a:highlight>
              </a:rPr>
              <a:t> </a:t>
            </a:r>
          </a:p>
          <a:p>
            <a:pPr marL="171450" indent="-171450">
              <a:buFont typeface="Wingdings" panose="05000000000000000000" pitchFamily="2" charset="2"/>
              <a:buChar char="2"/>
            </a:pPr>
            <a:r>
              <a:rPr lang="el-GR" sz="1100" b="0" i="0" dirty="0">
                <a:solidFill>
                  <a:srgbClr val="232426"/>
                </a:solidFill>
                <a:effectLst/>
                <a:highlight>
                  <a:srgbClr val="FFFEFC"/>
                </a:highlight>
                <a:sym typeface="Wingdings" panose="05000000000000000000" pitchFamily="2" charset="2"/>
              </a:rPr>
              <a:t>Όλες οι παραπάνω συμβουλές χρειάζονται χρόνο για να αφομοιωθούν, ακόμη και από τους μεγαλύτερους. Ενημερώστε τους μαθητές ότι μπορούν να επανεξετάσουν αυτή την παρουσίαση ανά πάσα στιγμή και ότι μπορούν να συζητήσουν το περιεχόμενο με τους καθηγητές ή τους φροντιστές τους, αν χρειαστούν βοήθεια. Ρωτήστε τους αν θέλουν να σχολιάσουν κάποιο σημείο και στη συνέχεια ολοκληρώστε την ενότητα. </a:t>
            </a:r>
            <a:endParaRPr lang="en-US" sz="1100" dirty="0"/>
          </a:p>
        </p:txBody>
      </p:sp>
      <p:sp>
        <p:nvSpPr>
          <p:cNvPr id="4" name="Slide Number Placeholder 3"/>
          <p:cNvSpPr>
            <a:spLocks noGrp="1"/>
          </p:cNvSpPr>
          <p:nvPr>
            <p:ph type="sldNum" sz="quarter" idx="5"/>
          </p:nvPr>
        </p:nvSpPr>
        <p:spPr/>
        <p:txBody>
          <a:bodyPr/>
          <a:lstStyle/>
          <a:p>
            <a:fld id="{802A65ED-3EA6-48E6-93D6-57C01FB21C08}" type="slidenum">
              <a:rPr lang="en-US" smtClean="0"/>
              <a:t>21</a:t>
            </a:fld>
            <a:endParaRPr lang="en-US"/>
          </a:p>
        </p:txBody>
      </p:sp>
    </p:spTree>
    <p:extLst>
      <p:ext uri="{BB962C8B-B14F-4D97-AF65-F5344CB8AC3E}">
        <p14:creationId xmlns:p14="http://schemas.microsoft.com/office/powerpoint/2010/main" val="699035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A3A144-43F7-49B0-898B-83D2D11A64AB}" type="slidenum">
              <a:rPr lang="en-US" smtClean="0"/>
              <a:t>22</a:t>
            </a:fld>
            <a:endParaRPr lang="en-US"/>
          </a:p>
        </p:txBody>
      </p:sp>
    </p:spTree>
    <p:extLst>
      <p:ext uri="{BB962C8B-B14F-4D97-AF65-F5344CB8AC3E}">
        <p14:creationId xmlns:p14="http://schemas.microsoft.com/office/powerpoint/2010/main" val="4001869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AAC50-4D08-1A46-2964-D258661888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669CC2-950A-4131-43A2-4B0B58C62E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6F67D7-E951-C15D-D913-8936FBBBBF94}"/>
              </a:ext>
            </a:extLst>
          </p:cNvPr>
          <p:cNvSpPr>
            <a:spLocks noGrp="1"/>
          </p:cNvSpPr>
          <p:nvPr>
            <p:ph type="dt" sz="half" idx="10"/>
          </p:nvPr>
        </p:nvSpPr>
        <p:spPr/>
        <p:txBody>
          <a:bodyPr/>
          <a:lstStyle/>
          <a:p>
            <a:fld id="{D37BA795-6F21-46DE-AA12-D87AB1FCCC58}" type="datetimeFigureOut">
              <a:rPr lang="en-US" smtClean="0"/>
              <a:t>10/11/2024</a:t>
            </a:fld>
            <a:endParaRPr lang="en-US"/>
          </a:p>
        </p:txBody>
      </p:sp>
      <p:sp>
        <p:nvSpPr>
          <p:cNvPr id="5" name="Footer Placeholder 4">
            <a:extLst>
              <a:ext uri="{FF2B5EF4-FFF2-40B4-BE49-F238E27FC236}">
                <a16:creationId xmlns:a16="http://schemas.microsoft.com/office/drawing/2014/main" id="{F9A168F9-440D-C42A-C080-2A9C4F751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BE870B-4335-C03C-3DB2-B2F998E958F5}"/>
              </a:ext>
            </a:extLst>
          </p:cNvPr>
          <p:cNvSpPr>
            <a:spLocks noGrp="1"/>
          </p:cNvSpPr>
          <p:nvPr>
            <p:ph type="sldNum" sz="quarter" idx="12"/>
          </p:nvPr>
        </p:nvSpPr>
        <p:spPr/>
        <p:txBody>
          <a:bodyPr/>
          <a:lstStyle/>
          <a:p>
            <a:fld id="{AAB836D9-7460-443D-8B46-AADB2DFEAA5E}" type="slidenum">
              <a:rPr lang="en-US" smtClean="0"/>
              <a:t>‹#›</a:t>
            </a:fld>
            <a:endParaRPr lang="en-US"/>
          </a:p>
        </p:txBody>
      </p:sp>
    </p:spTree>
    <p:extLst>
      <p:ext uri="{BB962C8B-B14F-4D97-AF65-F5344CB8AC3E}">
        <p14:creationId xmlns:p14="http://schemas.microsoft.com/office/powerpoint/2010/main" val="3256342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11A30-FE4A-38E1-EA11-DA68CF7EF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D1CC9F-4132-833D-3832-90DE2FB723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1CD56C-538C-BCE0-AFC5-3DAB5260E1A2}"/>
              </a:ext>
            </a:extLst>
          </p:cNvPr>
          <p:cNvSpPr>
            <a:spLocks noGrp="1"/>
          </p:cNvSpPr>
          <p:nvPr>
            <p:ph type="dt" sz="half" idx="10"/>
          </p:nvPr>
        </p:nvSpPr>
        <p:spPr/>
        <p:txBody>
          <a:bodyPr/>
          <a:lstStyle/>
          <a:p>
            <a:fld id="{D37BA795-6F21-46DE-AA12-D87AB1FCCC58}" type="datetimeFigureOut">
              <a:rPr lang="en-US" smtClean="0"/>
              <a:t>10/11/2024</a:t>
            </a:fld>
            <a:endParaRPr lang="en-US"/>
          </a:p>
        </p:txBody>
      </p:sp>
      <p:sp>
        <p:nvSpPr>
          <p:cNvPr id="5" name="Footer Placeholder 4">
            <a:extLst>
              <a:ext uri="{FF2B5EF4-FFF2-40B4-BE49-F238E27FC236}">
                <a16:creationId xmlns:a16="http://schemas.microsoft.com/office/drawing/2014/main" id="{69673D35-A3D9-23A4-F878-8839DCF1F9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EF28A7-1964-9259-7B2B-453992A8CB34}"/>
              </a:ext>
            </a:extLst>
          </p:cNvPr>
          <p:cNvSpPr>
            <a:spLocks noGrp="1"/>
          </p:cNvSpPr>
          <p:nvPr>
            <p:ph type="sldNum" sz="quarter" idx="12"/>
          </p:nvPr>
        </p:nvSpPr>
        <p:spPr/>
        <p:txBody>
          <a:bodyPr/>
          <a:lstStyle/>
          <a:p>
            <a:fld id="{AAB836D9-7460-443D-8B46-AADB2DFEAA5E}" type="slidenum">
              <a:rPr lang="en-US" smtClean="0"/>
              <a:t>‹#›</a:t>
            </a:fld>
            <a:endParaRPr lang="en-US"/>
          </a:p>
        </p:txBody>
      </p:sp>
    </p:spTree>
    <p:extLst>
      <p:ext uri="{BB962C8B-B14F-4D97-AF65-F5344CB8AC3E}">
        <p14:creationId xmlns:p14="http://schemas.microsoft.com/office/powerpoint/2010/main" val="2378543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3DDB-3881-FD59-146A-A2E5DF66DE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DC64BBB-0404-0960-984C-2F6ACC5CE69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9D07B9-ABA4-7188-DC2E-009AC4487AAE}"/>
              </a:ext>
            </a:extLst>
          </p:cNvPr>
          <p:cNvSpPr>
            <a:spLocks noGrp="1"/>
          </p:cNvSpPr>
          <p:nvPr>
            <p:ph type="dt" sz="half" idx="10"/>
          </p:nvPr>
        </p:nvSpPr>
        <p:spPr/>
        <p:txBody>
          <a:bodyPr/>
          <a:lstStyle/>
          <a:p>
            <a:fld id="{D37BA795-6F21-46DE-AA12-D87AB1FCCC58}" type="datetimeFigureOut">
              <a:rPr lang="en-US" smtClean="0"/>
              <a:t>10/11/2024</a:t>
            </a:fld>
            <a:endParaRPr lang="en-US"/>
          </a:p>
        </p:txBody>
      </p:sp>
      <p:sp>
        <p:nvSpPr>
          <p:cNvPr id="5" name="Footer Placeholder 4">
            <a:extLst>
              <a:ext uri="{FF2B5EF4-FFF2-40B4-BE49-F238E27FC236}">
                <a16:creationId xmlns:a16="http://schemas.microsoft.com/office/drawing/2014/main" id="{018A0FCE-AA79-19D6-EE15-596A5AD015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DB41A7-6F9A-DD7B-CE79-4E05840F3C2F}"/>
              </a:ext>
            </a:extLst>
          </p:cNvPr>
          <p:cNvSpPr>
            <a:spLocks noGrp="1"/>
          </p:cNvSpPr>
          <p:nvPr>
            <p:ph type="sldNum" sz="quarter" idx="12"/>
          </p:nvPr>
        </p:nvSpPr>
        <p:spPr/>
        <p:txBody>
          <a:bodyPr/>
          <a:lstStyle/>
          <a:p>
            <a:fld id="{AAB836D9-7460-443D-8B46-AADB2DFEAA5E}" type="slidenum">
              <a:rPr lang="en-US" smtClean="0"/>
              <a:t>‹#›</a:t>
            </a:fld>
            <a:endParaRPr lang="en-US"/>
          </a:p>
        </p:txBody>
      </p:sp>
    </p:spTree>
    <p:extLst>
      <p:ext uri="{BB962C8B-B14F-4D97-AF65-F5344CB8AC3E}">
        <p14:creationId xmlns:p14="http://schemas.microsoft.com/office/powerpoint/2010/main" val="3348956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27D98-C304-4DF2-8E76-A922EBC5B6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04CEB8-3E0B-DCCE-BA17-8253590110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197158-27FB-BD79-5470-80BE8B3C73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CE1361-30B2-611C-2D34-F515914D1839}"/>
              </a:ext>
            </a:extLst>
          </p:cNvPr>
          <p:cNvSpPr>
            <a:spLocks noGrp="1"/>
          </p:cNvSpPr>
          <p:nvPr>
            <p:ph type="dt" sz="half" idx="10"/>
          </p:nvPr>
        </p:nvSpPr>
        <p:spPr/>
        <p:txBody>
          <a:bodyPr/>
          <a:lstStyle/>
          <a:p>
            <a:fld id="{D37BA795-6F21-46DE-AA12-D87AB1FCCC58}" type="datetimeFigureOut">
              <a:rPr lang="en-US" smtClean="0"/>
              <a:t>10/11/2024</a:t>
            </a:fld>
            <a:endParaRPr lang="en-US"/>
          </a:p>
        </p:txBody>
      </p:sp>
      <p:sp>
        <p:nvSpPr>
          <p:cNvPr id="6" name="Footer Placeholder 5">
            <a:extLst>
              <a:ext uri="{FF2B5EF4-FFF2-40B4-BE49-F238E27FC236}">
                <a16:creationId xmlns:a16="http://schemas.microsoft.com/office/drawing/2014/main" id="{12F9FB7B-5E93-90A6-DB6D-62ABFDE2A7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73A3C0-355A-0EFD-C8A1-CB8874CBDD5C}"/>
              </a:ext>
            </a:extLst>
          </p:cNvPr>
          <p:cNvSpPr>
            <a:spLocks noGrp="1"/>
          </p:cNvSpPr>
          <p:nvPr>
            <p:ph type="sldNum" sz="quarter" idx="12"/>
          </p:nvPr>
        </p:nvSpPr>
        <p:spPr/>
        <p:txBody>
          <a:bodyPr/>
          <a:lstStyle/>
          <a:p>
            <a:fld id="{AAB836D9-7460-443D-8B46-AADB2DFEAA5E}" type="slidenum">
              <a:rPr lang="en-US" smtClean="0"/>
              <a:t>‹#›</a:t>
            </a:fld>
            <a:endParaRPr lang="en-US"/>
          </a:p>
        </p:txBody>
      </p:sp>
    </p:spTree>
    <p:extLst>
      <p:ext uri="{BB962C8B-B14F-4D97-AF65-F5344CB8AC3E}">
        <p14:creationId xmlns:p14="http://schemas.microsoft.com/office/powerpoint/2010/main" val="3815174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A1CBF-2C82-4488-76B2-363C079D68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11DD03-4805-8889-E4DA-7524951404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640328-1313-4CFF-3F55-D67E70DA86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C20180-0BCD-567E-84AE-13AD2435E3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3B90D9-4C2E-3F8B-BE0E-B79BBFE2C5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4CD0EB-7D4B-4AB3-9028-4F7DE09694B8}"/>
              </a:ext>
            </a:extLst>
          </p:cNvPr>
          <p:cNvSpPr>
            <a:spLocks noGrp="1"/>
          </p:cNvSpPr>
          <p:nvPr>
            <p:ph type="dt" sz="half" idx="10"/>
          </p:nvPr>
        </p:nvSpPr>
        <p:spPr/>
        <p:txBody>
          <a:bodyPr/>
          <a:lstStyle/>
          <a:p>
            <a:fld id="{D37BA795-6F21-46DE-AA12-D87AB1FCCC58}" type="datetimeFigureOut">
              <a:rPr lang="en-US" smtClean="0"/>
              <a:t>10/11/2024</a:t>
            </a:fld>
            <a:endParaRPr lang="en-US"/>
          </a:p>
        </p:txBody>
      </p:sp>
      <p:sp>
        <p:nvSpPr>
          <p:cNvPr id="8" name="Footer Placeholder 7">
            <a:extLst>
              <a:ext uri="{FF2B5EF4-FFF2-40B4-BE49-F238E27FC236}">
                <a16:creationId xmlns:a16="http://schemas.microsoft.com/office/drawing/2014/main" id="{E6E17D01-16D0-CE8D-87D8-DE58C52C2B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FF40AC3-6D66-5EFE-46AC-47AD94FDC992}"/>
              </a:ext>
            </a:extLst>
          </p:cNvPr>
          <p:cNvSpPr>
            <a:spLocks noGrp="1"/>
          </p:cNvSpPr>
          <p:nvPr>
            <p:ph type="sldNum" sz="quarter" idx="12"/>
          </p:nvPr>
        </p:nvSpPr>
        <p:spPr/>
        <p:txBody>
          <a:bodyPr/>
          <a:lstStyle/>
          <a:p>
            <a:fld id="{AAB836D9-7460-443D-8B46-AADB2DFEAA5E}" type="slidenum">
              <a:rPr lang="en-US" smtClean="0"/>
              <a:t>‹#›</a:t>
            </a:fld>
            <a:endParaRPr lang="en-US"/>
          </a:p>
        </p:txBody>
      </p:sp>
    </p:spTree>
    <p:extLst>
      <p:ext uri="{BB962C8B-B14F-4D97-AF65-F5344CB8AC3E}">
        <p14:creationId xmlns:p14="http://schemas.microsoft.com/office/powerpoint/2010/main" val="2769742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CBE14-A651-B502-8DC6-FB80F6B72A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ECC94F-37E5-C672-649F-94711F3DB746}"/>
              </a:ext>
            </a:extLst>
          </p:cNvPr>
          <p:cNvSpPr>
            <a:spLocks noGrp="1"/>
          </p:cNvSpPr>
          <p:nvPr>
            <p:ph type="dt" sz="half" idx="10"/>
          </p:nvPr>
        </p:nvSpPr>
        <p:spPr/>
        <p:txBody>
          <a:bodyPr/>
          <a:lstStyle/>
          <a:p>
            <a:fld id="{D37BA795-6F21-46DE-AA12-D87AB1FCCC58}" type="datetimeFigureOut">
              <a:rPr lang="en-US" smtClean="0"/>
              <a:t>10/11/2024</a:t>
            </a:fld>
            <a:endParaRPr lang="en-US"/>
          </a:p>
        </p:txBody>
      </p:sp>
      <p:sp>
        <p:nvSpPr>
          <p:cNvPr id="4" name="Footer Placeholder 3">
            <a:extLst>
              <a:ext uri="{FF2B5EF4-FFF2-40B4-BE49-F238E27FC236}">
                <a16:creationId xmlns:a16="http://schemas.microsoft.com/office/drawing/2014/main" id="{802FB3F6-F761-33CC-C7BF-6538191586C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1F524F-CF4D-3284-6F72-5334CECBE16E}"/>
              </a:ext>
            </a:extLst>
          </p:cNvPr>
          <p:cNvSpPr>
            <a:spLocks noGrp="1"/>
          </p:cNvSpPr>
          <p:nvPr>
            <p:ph type="sldNum" sz="quarter" idx="12"/>
          </p:nvPr>
        </p:nvSpPr>
        <p:spPr/>
        <p:txBody>
          <a:bodyPr/>
          <a:lstStyle/>
          <a:p>
            <a:fld id="{AAB836D9-7460-443D-8B46-AADB2DFEAA5E}" type="slidenum">
              <a:rPr lang="en-US" smtClean="0"/>
              <a:t>‹#›</a:t>
            </a:fld>
            <a:endParaRPr lang="en-US"/>
          </a:p>
        </p:txBody>
      </p:sp>
    </p:spTree>
    <p:extLst>
      <p:ext uri="{BB962C8B-B14F-4D97-AF65-F5344CB8AC3E}">
        <p14:creationId xmlns:p14="http://schemas.microsoft.com/office/powerpoint/2010/main" val="1135971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1254F8-8E9F-838E-5A79-4D66D2D39DE1}"/>
              </a:ext>
            </a:extLst>
          </p:cNvPr>
          <p:cNvSpPr>
            <a:spLocks noGrp="1"/>
          </p:cNvSpPr>
          <p:nvPr>
            <p:ph type="dt" sz="half" idx="10"/>
          </p:nvPr>
        </p:nvSpPr>
        <p:spPr/>
        <p:txBody>
          <a:bodyPr/>
          <a:lstStyle/>
          <a:p>
            <a:fld id="{D37BA795-6F21-46DE-AA12-D87AB1FCCC58}" type="datetimeFigureOut">
              <a:rPr lang="en-US" smtClean="0"/>
              <a:t>10/11/2024</a:t>
            </a:fld>
            <a:endParaRPr lang="en-US"/>
          </a:p>
        </p:txBody>
      </p:sp>
      <p:sp>
        <p:nvSpPr>
          <p:cNvPr id="3" name="Footer Placeholder 2">
            <a:extLst>
              <a:ext uri="{FF2B5EF4-FFF2-40B4-BE49-F238E27FC236}">
                <a16:creationId xmlns:a16="http://schemas.microsoft.com/office/drawing/2014/main" id="{12CC5DA9-4631-569B-9352-339D2D5EB8C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FE2F52-9CEC-C3D7-7593-736863E97E02}"/>
              </a:ext>
            </a:extLst>
          </p:cNvPr>
          <p:cNvSpPr>
            <a:spLocks noGrp="1"/>
          </p:cNvSpPr>
          <p:nvPr>
            <p:ph type="sldNum" sz="quarter" idx="12"/>
          </p:nvPr>
        </p:nvSpPr>
        <p:spPr/>
        <p:txBody>
          <a:bodyPr/>
          <a:lstStyle/>
          <a:p>
            <a:fld id="{AAB836D9-7460-443D-8B46-AADB2DFEAA5E}" type="slidenum">
              <a:rPr lang="en-US" smtClean="0"/>
              <a:t>‹#›</a:t>
            </a:fld>
            <a:endParaRPr lang="en-US"/>
          </a:p>
        </p:txBody>
      </p:sp>
    </p:spTree>
    <p:extLst>
      <p:ext uri="{BB962C8B-B14F-4D97-AF65-F5344CB8AC3E}">
        <p14:creationId xmlns:p14="http://schemas.microsoft.com/office/powerpoint/2010/main" val="3104767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AE6FB-582C-559D-CFAE-61694C24D8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C08B0D-B356-8666-AF94-01E719BCB0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B446EE-71A7-2E17-6C54-20C48ECB59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F9EAF6-09B6-5FF3-17EA-462CBD67C00D}"/>
              </a:ext>
            </a:extLst>
          </p:cNvPr>
          <p:cNvSpPr>
            <a:spLocks noGrp="1"/>
          </p:cNvSpPr>
          <p:nvPr>
            <p:ph type="dt" sz="half" idx="10"/>
          </p:nvPr>
        </p:nvSpPr>
        <p:spPr/>
        <p:txBody>
          <a:bodyPr/>
          <a:lstStyle/>
          <a:p>
            <a:fld id="{D37BA795-6F21-46DE-AA12-D87AB1FCCC58}" type="datetimeFigureOut">
              <a:rPr lang="en-US" smtClean="0"/>
              <a:t>10/11/2024</a:t>
            </a:fld>
            <a:endParaRPr lang="en-US"/>
          </a:p>
        </p:txBody>
      </p:sp>
      <p:sp>
        <p:nvSpPr>
          <p:cNvPr id="6" name="Footer Placeholder 5">
            <a:extLst>
              <a:ext uri="{FF2B5EF4-FFF2-40B4-BE49-F238E27FC236}">
                <a16:creationId xmlns:a16="http://schemas.microsoft.com/office/drawing/2014/main" id="{704A3821-6609-640C-E02B-DEB53BAE50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33AC74-FC1F-683F-073A-8C52E4BE790A}"/>
              </a:ext>
            </a:extLst>
          </p:cNvPr>
          <p:cNvSpPr>
            <a:spLocks noGrp="1"/>
          </p:cNvSpPr>
          <p:nvPr>
            <p:ph type="sldNum" sz="quarter" idx="12"/>
          </p:nvPr>
        </p:nvSpPr>
        <p:spPr/>
        <p:txBody>
          <a:bodyPr/>
          <a:lstStyle/>
          <a:p>
            <a:fld id="{AAB836D9-7460-443D-8B46-AADB2DFEAA5E}" type="slidenum">
              <a:rPr lang="en-US" smtClean="0"/>
              <a:t>‹#›</a:t>
            </a:fld>
            <a:endParaRPr lang="en-US"/>
          </a:p>
        </p:txBody>
      </p:sp>
    </p:spTree>
    <p:extLst>
      <p:ext uri="{BB962C8B-B14F-4D97-AF65-F5344CB8AC3E}">
        <p14:creationId xmlns:p14="http://schemas.microsoft.com/office/powerpoint/2010/main" val="634938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7CCA5-1043-1C26-B9DA-F3C17A87C9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DF26CA-0245-C4A3-8FD4-5EFA444EF0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F57097-3E7F-B4A3-6F09-257E2A0AA3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6B63C9-54F0-CD18-FB02-8537B7B394B9}"/>
              </a:ext>
            </a:extLst>
          </p:cNvPr>
          <p:cNvSpPr>
            <a:spLocks noGrp="1"/>
          </p:cNvSpPr>
          <p:nvPr>
            <p:ph type="dt" sz="half" idx="10"/>
          </p:nvPr>
        </p:nvSpPr>
        <p:spPr/>
        <p:txBody>
          <a:bodyPr/>
          <a:lstStyle/>
          <a:p>
            <a:fld id="{D37BA795-6F21-46DE-AA12-D87AB1FCCC58}" type="datetimeFigureOut">
              <a:rPr lang="en-US" smtClean="0"/>
              <a:t>10/11/2024</a:t>
            </a:fld>
            <a:endParaRPr lang="en-US"/>
          </a:p>
        </p:txBody>
      </p:sp>
      <p:sp>
        <p:nvSpPr>
          <p:cNvPr id="6" name="Footer Placeholder 5">
            <a:extLst>
              <a:ext uri="{FF2B5EF4-FFF2-40B4-BE49-F238E27FC236}">
                <a16:creationId xmlns:a16="http://schemas.microsoft.com/office/drawing/2014/main" id="{81781ACB-383A-734D-40DE-0FFF78FCC7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F379BE-E878-7BA5-0FA4-BCF69CD1BE59}"/>
              </a:ext>
            </a:extLst>
          </p:cNvPr>
          <p:cNvSpPr>
            <a:spLocks noGrp="1"/>
          </p:cNvSpPr>
          <p:nvPr>
            <p:ph type="sldNum" sz="quarter" idx="12"/>
          </p:nvPr>
        </p:nvSpPr>
        <p:spPr/>
        <p:txBody>
          <a:bodyPr/>
          <a:lstStyle/>
          <a:p>
            <a:fld id="{AAB836D9-7460-443D-8B46-AADB2DFEAA5E}" type="slidenum">
              <a:rPr lang="en-US" smtClean="0"/>
              <a:t>‹#›</a:t>
            </a:fld>
            <a:endParaRPr lang="en-US"/>
          </a:p>
        </p:txBody>
      </p:sp>
    </p:spTree>
    <p:extLst>
      <p:ext uri="{BB962C8B-B14F-4D97-AF65-F5344CB8AC3E}">
        <p14:creationId xmlns:p14="http://schemas.microsoft.com/office/powerpoint/2010/main" val="1506506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C2516-DB31-0E9F-D895-5EDCC3CC0B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DDC0DF0-D363-9B0B-4CDC-DF38A050C2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247E34-CA72-DDE0-D65B-C1DBF04BB19A}"/>
              </a:ext>
            </a:extLst>
          </p:cNvPr>
          <p:cNvSpPr>
            <a:spLocks noGrp="1"/>
          </p:cNvSpPr>
          <p:nvPr>
            <p:ph type="dt" sz="half" idx="10"/>
          </p:nvPr>
        </p:nvSpPr>
        <p:spPr/>
        <p:txBody>
          <a:bodyPr/>
          <a:lstStyle/>
          <a:p>
            <a:fld id="{D37BA795-6F21-46DE-AA12-D87AB1FCCC58}" type="datetimeFigureOut">
              <a:rPr lang="en-US" smtClean="0"/>
              <a:t>10/11/2024</a:t>
            </a:fld>
            <a:endParaRPr lang="en-US"/>
          </a:p>
        </p:txBody>
      </p:sp>
      <p:sp>
        <p:nvSpPr>
          <p:cNvPr id="5" name="Footer Placeholder 4">
            <a:extLst>
              <a:ext uri="{FF2B5EF4-FFF2-40B4-BE49-F238E27FC236}">
                <a16:creationId xmlns:a16="http://schemas.microsoft.com/office/drawing/2014/main" id="{CF425025-CD96-74F1-53A6-00D01FFF02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E159DF-6DF8-2DC2-DC0C-2BEF491AA7EC}"/>
              </a:ext>
            </a:extLst>
          </p:cNvPr>
          <p:cNvSpPr>
            <a:spLocks noGrp="1"/>
          </p:cNvSpPr>
          <p:nvPr>
            <p:ph type="sldNum" sz="quarter" idx="12"/>
          </p:nvPr>
        </p:nvSpPr>
        <p:spPr/>
        <p:txBody>
          <a:bodyPr/>
          <a:lstStyle/>
          <a:p>
            <a:fld id="{AAB836D9-7460-443D-8B46-AADB2DFEAA5E}" type="slidenum">
              <a:rPr lang="en-US" smtClean="0"/>
              <a:t>‹#›</a:t>
            </a:fld>
            <a:endParaRPr lang="en-US"/>
          </a:p>
        </p:txBody>
      </p:sp>
    </p:spTree>
    <p:extLst>
      <p:ext uri="{BB962C8B-B14F-4D97-AF65-F5344CB8AC3E}">
        <p14:creationId xmlns:p14="http://schemas.microsoft.com/office/powerpoint/2010/main" val="2124978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17971B-5F25-BB35-A149-406F1740B8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AC2748E-03F7-B4D2-B20B-C880BA43E2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012D77-00E7-4C21-18FE-F92DB4E34E2E}"/>
              </a:ext>
            </a:extLst>
          </p:cNvPr>
          <p:cNvSpPr>
            <a:spLocks noGrp="1"/>
          </p:cNvSpPr>
          <p:nvPr>
            <p:ph type="dt" sz="half" idx="10"/>
          </p:nvPr>
        </p:nvSpPr>
        <p:spPr/>
        <p:txBody>
          <a:bodyPr/>
          <a:lstStyle/>
          <a:p>
            <a:fld id="{D37BA795-6F21-46DE-AA12-D87AB1FCCC58}" type="datetimeFigureOut">
              <a:rPr lang="en-US" smtClean="0"/>
              <a:t>10/11/2024</a:t>
            </a:fld>
            <a:endParaRPr lang="en-US"/>
          </a:p>
        </p:txBody>
      </p:sp>
      <p:sp>
        <p:nvSpPr>
          <p:cNvPr id="5" name="Footer Placeholder 4">
            <a:extLst>
              <a:ext uri="{FF2B5EF4-FFF2-40B4-BE49-F238E27FC236}">
                <a16:creationId xmlns:a16="http://schemas.microsoft.com/office/drawing/2014/main" id="{4E6BBC66-395F-995D-7C78-8FF64D5357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C94FB0-986F-590E-7A7C-BCC8E76D2D77}"/>
              </a:ext>
            </a:extLst>
          </p:cNvPr>
          <p:cNvSpPr>
            <a:spLocks noGrp="1"/>
          </p:cNvSpPr>
          <p:nvPr>
            <p:ph type="sldNum" sz="quarter" idx="12"/>
          </p:nvPr>
        </p:nvSpPr>
        <p:spPr/>
        <p:txBody>
          <a:bodyPr/>
          <a:lstStyle/>
          <a:p>
            <a:fld id="{AAB836D9-7460-443D-8B46-AADB2DFEAA5E}" type="slidenum">
              <a:rPr lang="en-US" smtClean="0"/>
              <a:t>‹#›</a:t>
            </a:fld>
            <a:endParaRPr lang="en-US"/>
          </a:p>
        </p:txBody>
      </p:sp>
    </p:spTree>
    <p:extLst>
      <p:ext uri="{BB962C8B-B14F-4D97-AF65-F5344CB8AC3E}">
        <p14:creationId xmlns:p14="http://schemas.microsoft.com/office/powerpoint/2010/main" val="2092262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10/11/2024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91EA44-85AE-972A-6532-353BC12A8A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E983AE-E1A1-C9EC-24EB-2289E2D7FA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3979-E065-9F12-BFC4-87FC41415B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37BA795-6F21-46DE-AA12-D87AB1FCCC58}" type="datetimeFigureOut">
              <a:rPr lang="en-US" smtClean="0"/>
              <a:t>10/11/2024</a:t>
            </a:fld>
            <a:endParaRPr lang="en-US"/>
          </a:p>
        </p:txBody>
      </p:sp>
      <p:sp>
        <p:nvSpPr>
          <p:cNvPr id="5" name="Footer Placeholder 4">
            <a:extLst>
              <a:ext uri="{FF2B5EF4-FFF2-40B4-BE49-F238E27FC236}">
                <a16:creationId xmlns:a16="http://schemas.microsoft.com/office/drawing/2014/main" id="{95B9E432-A9EA-183A-44AA-3E98C8E3AF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4DF6CA2-762A-F1E2-4BAC-84126E49DE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B836D9-7460-443D-8B46-AADB2DFEAA5E}" type="slidenum">
              <a:rPr lang="en-US" smtClean="0"/>
              <a:t>‹#›</a:t>
            </a:fld>
            <a:endParaRPr lang="en-US"/>
          </a:p>
        </p:txBody>
      </p:sp>
    </p:spTree>
    <p:extLst>
      <p:ext uri="{BB962C8B-B14F-4D97-AF65-F5344CB8AC3E}">
        <p14:creationId xmlns:p14="http://schemas.microsoft.com/office/powerpoint/2010/main" val="1121098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
          </a:xfrm>
          <a:custGeom>
            <a:avLst/>
            <a:gdLst/>
            <a:ahLst/>
            <a:cxnLst/>
            <a:rect l="l" t="t" r="r" b="b"/>
            <a:pathLst>
              <a:path w="18288000" h="1028700">
                <a:moveTo>
                  <a:pt x="0" y="0"/>
                </a:moveTo>
                <a:lnTo>
                  <a:pt x="18287999" y="0"/>
                </a:lnTo>
                <a:lnTo>
                  <a:pt x="18287999" y="1028699"/>
                </a:lnTo>
                <a:lnTo>
                  <a:pt x="0" y="1028699"/>
                </a:lnTo>
                <a:lnTo>
                  <a:pt x="0" y="0"/>
                </a:lnTo>
                <a:close/>
              </a:path>
            </a:pathLst>
          </a:custGeom>
          <a:solidFill>
            <a:srgbClr val="E3DE1C"/>
          </a:solidFill>
        </p:spPr>
        <p:txBody>
          <a:bodyPr wrap="square" lIns="0" tIns="0" rIns="0" bIns="0" rtlCol="0"/>
          <a:lstStyle/>
          <a:p>
            <a:endParaRPr sz="1200"/>
          </a:p>
        </p:txBody>
      </p:sp>
      <p:sp>
        <p:nvSpPr>
          <p:cNvPr id="2" name="Holder 2"/>
          <p:cNvSpPr>
            <a:spLocks noGrp="1"/>
          </p:cNvSpPr>
          <p:nvPr>
            <p:ph type="title"/>
          </p:nvPr>
        </p:nvSpPr>
        <p:spPr>
          <a:xfrm>
            <a:off x="4501410" y="1064254"/>
            <a:ext cx="2793153" cy="839893"/>
          </a:xfrm>
          <a:prstGeom prst="rect">
            <a:avLst/>
          </a:prstGeom>
        </p:spPr>
        <p:txBody>
          <a:bodyPr wrap="square" lIns="0" tIns="0" rIns="0" bIns="0">
            <a:spAutoFit/>
          </a:bodyPr>
          <a:lstStyle>
            <a:lvl1pPr>
              <a:defRPr sz="81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10/11/2024</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0.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www.youtube.com/watch?v=AQIQCOY_Im0" TargetMode="External"/><Relationship Id="rId4" Type="http://schemas.openxmlformats.org/officeDocument/2006/relationships/image" Target="../media/image28.jp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diagramColors" Target="../diagrams/colors4.xml"/><Relationship Id="rId3" Type="http://schemas.openxmlformats.org/officeDocument/2006/relationships/image" Target="../media/image40.png"/><Relationship Id="rId7" Type="http://schemas.openxmlformats.org/officeDocument/2006/relationships/diagramQuickStyle" Target="../diagrams/quickStyle3.xml"/><Relationship Id="rId12" Type="http://schemas.openxmlformats.org/officeDocument/2006/relationships/diagramQuickStyle" Target="../diagrams/quickStyle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Layout" Target="../diagrams/layout3.xml"/><Relationship Id="rId11" Type="http://schemas.openxmlformats.org/officeDocument/2006/relationships/diagramLayout" Target="../diagrams/layout4.xml"/><Relationship Id="rId5" Type="http://schemas.openxmlformats.org/officeDocument/2006/relationships/diagramData" Target="../diagrams/data3.xml"/><Relationship Id="rId10" Type="http://schemas.openxmlformats.org/officeDocument/2006/relationships/diagramData" Target="../diagrams/data4.xml"/><Relationship Id="rId4" Type="http://schemas.openxmlformats.org/officeDocument/2006/relationships/image" Target="../media/image41.svg"/><Relationship Id="rId9" Type="http://schemas.microsoft.com/office/2007/relationships/diagramDrawing" Target="../diagrams/drawing3.xml"/><Relationship Id="rId14" Type="http://schemas.microsoft.com/office/2007/relationships/diagramDrawing" Target="../diagrams/drawing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youtu.be/hV40u2FNFBk?feature=shared"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52.png"/><Relationship Id="rId18" Type="http://schemas.openxmlformats.org/officeDocument/2006/relationships/image" Target="../media/image15.png"/><Relationship Id="rId3" Type="http://schemas.openxmlformats.org/officeDocument/2006/relationships/image" Target="../media/image1.png"/><Relationship Id="rId21" Type="http://schemas.openxmlformats.org/officeDocument/2006/relationships/image" Target="../media/image59.png"/><Relationship Id="rId7" Type="http://schemas.openxmlformats.org/officeDocument/2006/relationships/image" Target="../media/image5.jp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notesSlide" Target="../notesSlides/notesSlide22.xml"/><Relationship Id="rId16" Type="http://schemas.openxmlformats.org/officeDocument/2006/relationships/image" Target="../media/image55.png"/><Relationship Id="rId20" Type="http://schemas.openxmlformats.org/officeDocument/2006/relationships/image" Target="../media/image58.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50.png"/><Relationship Id="rId5" Type="http://schemas.openxmlformats.org/officeDocument/2006/relationships/image" Target="../media/image3.jpg"/><Relationship Id="rId15" Type="http://schemas.openxmlformats.org/officeDocument/2006/relationships/image" Target="../media/image54.png"/><Relationship Id="rId10" Type="http://schemas.openxmlformats.org/officeDocument/2006/relationships/image" Target="../media/image7.png"/><Relationship Id="rId19" Type="http://schemas.openxmlformats.org/officeDocument/2006/relationships/image" Target="../media/image57.png"/><Relationship Id="rId4" Type="http://schemas.openxmlformats.org/officeDocument/2006/relationships/image" Target="../media/image2.png"/><Relationship Id="rId9" Type="http://schemas.openxmlformats.org/officeDocument/2006/relationships/image" Target="../media/image49.png"/><Relationship Id="rId14" Type="http://schemas.openxmlformats.org/officeDocument/2006/relationships/image" Target="../media/image53.png"/><Relationship Id="rId22"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5252767"/>
            <a:ext cx="2690283" cy="1162050"/>
            <a:chOff x="0" y="7879150"/>
            <a:chExt cx="4035425" cy="1743075"/>
          </a:xfrm>
        </p:grpSpPr>
        <p:pic>
          <p:nvPicPr>
            <p:cNvPr id="3" name="object 3"/>
            <p:cNvPicPr/>
            <p:nvPr/>
          </p:nvPicPr>
          <p:blipFill>
            <a:blip r:embed="rId3" cstate="print"/>
            <a:stretch>
              <a:fillRect/>
            </a:stretch>
          </p:blipFill>
          <p:spPr>
            <a:xfrm>
              <a:off x="0" y="8001914"/>
              <a:ext cx="2295524" cy="1619249"/>
            </a:xfrm>
            <a:prstGeom prst="rect">
              <a:avLst/>
            </a:prstGeom>
          </p:spPr>
        </p:pic>
        <p:pic>
          <p:nvPicPr>
            <p:cNvPr id="4" name="object 4"/>
            <p:cNvPicPr/>
            <p:nvPr/>
          </p:nvPicPr>
          <p:blipFill>
            <a:blip r:embed="rId4" cstate="print"/>
            <a:stretch>
              <a:fillRect/>
            </a:stretch>
          </p:blipFill>
          <p:spPr>
            <a:xfrm>
              <a:off x="2292276" y="7879150"/>
              <a:ext cx="1743074" cy="1743074"/>
            </a:xfrm>
            <a:prstGeom prst="rect">
              <a:avLst/>
            </a:prstGeom>
          </p:spPr>
        </p:pic>
      </p:grpSp>
      <p:pic>
        <p:nvPicPr>
          <p:cNvPr id="5" name="object 5"/>
          <p:cNvPicPr/>
          <p:nvPr/>
        </p:nvPicPr>
        <p:blipFill>
          <a:blip r:embed="rId5" cstate="print"/>
          <a:stretch>
            <a:fillRect/>
          </a:stretch>
        </p:blipFill>
        <p:spPr>
          <a:xfrm>
            <a:off x="4303318" y="5524923"/>
            <a:ext cx="1795721" cy="745787"/>
          </a:xfrm>
          <a:prstGeom prst="rect">
            <a:avLst/>
          </a:prstGeom>
        </p:spPr>
      </p:pic>
      <p:pic>
        <p:nvPicPr>
          <p:cNvPr id="6" name="object 6"/>
          <p:cNvPicPr/>
          <p:nvPr/>
        </p:nvPicPr>
        <p:blipFill>
          <a:blip r:embed="rId6" cstate="print"/>
          <a:stretch>
            <a:fillRect/>
          </a:stretch>
        </p:blipFill>
        <p:spPr>
          <a:xfrm>
            <a:off x="6219642" y="5125475"/>
            <a:ext cx="1737607" cy="128904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581089"/>
            <a:ext cx="12192000" cy="277283"/>
          </a:xfrm>
          <a:custGeom>
            <a:avLst/>
            <a:gdLst/>
            <a:ahLst/>
            <a:cxnLst/>
            <a:rect l="l" t="t" r="r" b="b"/>
            <a:pathLst>
              <a:path w="18288000" h="415925">
                <a:moveTo>
                  <a:pt x="18287999" y="415367"/>
                </a:moveTo>
                <a:lnTo>
                  <a:pt x="0" y="415367"/>
                </a:lnTo>
                <a:lnTo>
                  <a:pt x="0" y="0"/>
                </a:lnTo>
                <a:lnTo>
                  <a:pt x="18287999" y="0"/>
                </a:lnTo>
                <a:lnTo>
                  <a:pt x="18287999" y="415367"/>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9" name="object 9"/>
          <p:cNvPicPr/>
          <p:nvPr/>
        </p:nvPicPr>
        <p:blipFill>
          <a:blip r:embed="rId8" cstate="print"/>
          <a:stretch>
            <a:fillRect/>
          </a:stretch>
        </p:blipFill>
        <p:spPr>
          <a:xfrm>
            <a:off x="10527989" y="1137461"/>
            <a:ext cx="1327149" cy="1396999"/>
          </a:xfrm>
          <a:prstGeom prst="rect">
            <a:avLst/>
          </a:prstGeom>
        </p:spPr>
      </p:pic>
      <p:pic>
        <p:nvPicPr>
          <p:cNvPr id="10" name="object 10"/>
          <p:cNvPicPr/>
          <p:nvPr/>
        </p:nvPicPr>
        <p:blipFill>
          <a:blip r:embed="rId9" cstate="print"/>
          <a:stretch>
            <a:fillRect/>
          </a:stretch>
        </p:blipFill>
        <p:spPr>
          <a:xfrm>
            <a:off x="7954941" y="5638464"/>
            <a:ext cx="1777999" cy="488949"/>
          </a:xfrm>
          <a:prstGeom prst="rect">
            <a:avLst/>
          </a:prstGeom>
        </p:spPr>
      </p:pic>
      <p:pic>
        <p:nvPicPr>
          <p:cNvPr id="11" name="object 11"/>
          <p:cNvPicPr/>
          <p:nvPr/>
        </p:nvPicPr>
        <p:blipFill>
          <a:blip r:embed="rId10" cstate="print"/>
          <a:stretch>
            <a:fillRect/>
          </a:stretch>
        </p:blipFill>
        <p:spPr>
          <a:xfrm>
            <a:off x="9820230" y="5589356"/>
            <a:ext cx="534561" cy="537599"/>
          </a:xfrm>
          <a:prstGeom prst="rect">
            <a:avLst/>
          </a:prstGeom>
        </p:spPr>
      </p:pic>
      <p:sp>
        <p:nvSpPr>
          <p:cNvPr id="12" name="object 12"/>
          <p:cNvSpPr/>
          <p:nvPr/>
        </p:nvSpPr>
        <p:spPr>
          <a:xfrm>
            <a:off x="10430264" y="5699624"/>
            <a:ext cx="786977" cy="134620"/>
          </a:xfrm>
          <a:custGeom>
            <a:avLst/>
            <a:gdLst/>
            <a:ahLst/>
            <a:cxnLst/>
            <a:rect l="l" t="t" r="r" b="b"/>
            <a:pathLst>
              <a:path w="1180465" h="201929">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w="1180465" h="201929">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w="1180465" h="201929">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w="1180465" h="201929">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3" name="object 13"/>
          <p:cNvGrpSpPr/>
          <p:nvPr/>
        </p:nvGrpSpPr>
        <p:grpSpPr>
          <a:xfrm>
            <a:off x="11255654" y="5699867"/>
            <a:ext cx="736600" cy="134197"/>
            <a:chOff x="16883481" y="8549800"/>
            <a:chExt cx="1104900" cy="201295"/>
          </a:xfrm>
        </p:grpSpPr>
        <p:pic>
          <p:nvPicPr>
            <p:cNvPr id="14" name="object 14"/>
            <p:cNvPicPr/>
            <p:nvPr/>
          </p:nvPicPr>
          <p:blipFill>
            <a:blip r:embed="rId11" cstate="print"/>
            <a:stretch>
              <a:fillRect/>
            </a:stretch>
          </p:blipFill>
          <p:spPr>
            <a:xfrm>
              <a:off x="16883481" y="8551762"/>
              <a:ext cx="493393" cy="197072"/>
            </a:xfrm>
            <a:prstGeom prst="rect">
              <a:avLst/>
            </a:prstGeom>
          </p:spPr>
        </p:pic>
        <p:sp>
          <p:nvSpPr>
            <p:cNvPr id="15" name="object 15"/>
            <p:cNvSpPr/>
            <p:nvPr/>
          </p:nvSpPr>
          <p:spPr>
            <a:xfrm>
              <a:off x="17398772" y="8549804"/>
              <a:ext cx="215265" cy="201295"/>
            </a:xfrm>
            <a:custGeom>
              <a:avLst/>
              <a:gdLst/>
              <a:ahLst/>
              <a:cxnLst/>
              <a:rect l="l" t="t" r="r" b="b"/>
              <a:pathLst>
                <a:path w="215265" h="201295">
                  <a:moveTo>
                    <a:pt x="41503" y="2705"/>
                  </a:moveTo>
                  <a:lnTo>
                    <a:pt x="0" y="2705"/>
                  </a:lnTo>
                  <a:lnTo>
                    <a:pt x="0" y="198501"/>
                  </a:lnTo>
                  <a:lnTo>
                    <a:pt x="41503" y="198501"/>
                  </a:lnTo>
                  <a:lnTo>
                    <a:pt x="41503" y="2705"/>
                  </a:lnTo>
                  <a:close/>
                </a:path>
                <a:path w="215265" h="20129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16" name="object 16"/>
            <p:cNvPicPr/>
            <p:nvPr/>
          </p:nvPicPr>
          <p:blipFill>
            <a:blip r:embed="rId12" cstate="print"/>
            <a:stretch>
              <a:fillRect/>
            </a:stretch>
          </p:blipFill>
          <p:spPr>
            <a:xfrm>
              <a:off x="17632935" y="8551762"/>
              <a:ext cx="354959" cy="197072"/>
            </a:xfrm>
            <a:prstGeom prst="rect">
              <a:avLst/>
            </a:prstGeom>
          </p:spPr>
        </p:pic>
      </p:grpSp>
      <p:grpSp>
        <p:nvGrpSpPr>
          <p:cNvPr id="17" name="object 17"/>
          <p:cNvGrpSpPr/>
          <p:nvPr/>
        </p:nvGrpSpPr>
        <p:grpSpPr>
          <a:xfrm>
            <a:off x="10428312" y="5911163"/>
            <a:ext cx="557529" cy="105833"/>
            <a:chOff x="15642468" y="8866744"/>
            <a:chExt cx="836294" cy="158750"/>
          </a:xfrm>
        </p:grpSpPr>
        <p:pic>
          <p:nvPicPr>
            <p:cNvPr id="18" name="object 18"/>
            <p:cNvPicPr/>
            <p:nvPr/>
          </p:nvPicPr>
          <p:blipFill>
            <a:blip r:embed="rId13" cstate="print"/>
            <a:stretch>
              <a:fillRect/>
            </a:stretch>
          </p:blipFill>
          <p:spPr>
            <a:xfrm>
              <a:off x="15642468" y="8866867"/>
              <a:ext cx="117136" cy="158410"/>
            </a:xfrm>
            <a:prstGeom prst="rect">
              <a:avLst/>
            </a:prstGeom>
          </p:spPr>
        </p:pic>
        <p:sp>
          <p:nvSpPr>
            <p:cNvPr id="19" name="object 19"/>
            <p:cNvSpPr/>
            <p:nvPr/>
          </p:nvSpPr>
          <p:spPr>
            <a:xfrm>
              <a:off x="15784449" y="8869590"/>
              <a:ext cx="88900" cy="154305"/>
            </a:xfrm>
            <a:custGeom>
              <a:avLst/>
              <a:gdLst/>
              <a:ahLst/>
              <a:cxnLst/>
              <a:rect l="l" t="t" r="r" b="b"/>
              <a:pathLst>
                <a:path w="88900" h="154304">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4" cstate="print"/>
            <a:stretch>
              <a:fillRect/>
            </a:stretch>
          </p:blipFill>
          <p:spPr>
            <a:xfrm>
              <a:off x="15902935" y="8869074"/>
              <a:ext cx="136598" cy="154119"/>
            </a:xfrm>
            <a:prstGeom prst="rect">
              <a:avLst/>
            </a:prstGeom>
          </p:spPr>
        </p:pic>
        <p:sp>
          <p:nvSpPr>
            <p:cNvPr id="21" name="object 21"/>
            <p:cNvSpPr/>
            <p:nvPr/>
          </p:nvSpPr>
          <p:spPr>
            <a:xfrm>
              <a:off x="16061068" y="8869590"/>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2" name="object 22"/>
            <p:cNvPicPr/>
            <p:nvPr/>
          </p:nvPicPr>
          <p:blipFill>
            <a:blip r:embed="rId15" cstate="print"/>
            <a:stretch>
              <a:fillRect/>
            </a:stretch>
          </p:blipFill>
          <p:spPr>
            <a:xfrm>
              <a:off x="16198653" y="8866744"/>
              <a:ext cx="279806" cy="158656"/>
            </a:xfrm>
            <a:prstGeom prst="rect">
              <a:avLst/>
            </a:prstGeom>
          </p:spPr>
        </p:pic>
      </p:grpSp>
      <p:grpSp>
        <p:nvGrpSpPr>
          <p:cNvPr id="23" name="object 23"/>
          <p:cNvGrpSpPr/>
          <p:nvPr/>
        </p:nvGrpSpPr>
        <p:grpSpPr>
          <a:xfrm>
            <a:off x="11035008" y="5911245"/>
            <a:ext cx="400050" cy="105833"/>
            <a:chOff x="16552512" y="8866867"/>
            <a:chExt cx="600075" cy="158750"/>
          </a:xfrm>
        </p:grpSpPr>
        <p:pic>
          <p:nvPicPr>
            <p:cNvPr id="24" name="object 24"/>
            <p:cNvPicPr/>
            <p:nvPr/>
          </p:nvPicPr>
          <p:blipFill>
            <a:blip r:embed="rId16" cstate="print"/>
            <a:stretch>
              <a:fillRect/>
            </a:stretch>
          </p:blipFill>
          <p:spPr>
            <a:xfrm>
              <a:off x="16552512" y="8866867"/>
              <a:ext cx="227174" cy="158410"/>
            </a:xfrm>
            <a:prstGeom prst="rect">
              <a:avLst/>
            </a:prstGeom>
          </p:spPr>
        </p:pic>
        <p:pic>
          <p:nvPicPr>
            <p:cNvPr id="25" name="object 25"/>
            <p:cNvPicPr/>
            <p:nvPr/>
          </p:nvPicPr>
          <p:blipFill>
            <a:blip r:embed="rId17" cstate="print"/>
            <a:stretch>
              <a:fillRect/>
            </a:stretch>
          </p:blipFill>
          <p:spPr>
            <a:xfrm>
              <a:off x="16800127" y="8869074"/>
              <a:ext cx="126316" cy="156203"/>
            </a:xfrm>
            <a:prstGeom prst="rect">
              <a:avLst/>
            </a:prstGeom>
          </p:spPr>
        </p:pic>
        <p:pic>
          <p:nvPicPr>
            <p:cNvPr id="26" name="object 26"/>
            <p:cNvPicPr/>
            <p:nvPr/>
          </p:nvPicPr>
          <p:blipFill>
            <a:blip r:embed="rId18" cstate="print"/>
            <a:stretch>
              <a:fillRect/>
            </a:stretch>
          </p:blipFill>
          <p:spPr>
            <a:xfrm>
              <a:off x="16962061" y="8868951"/>
              <a:ext cx="127663" cy="154119"/>
            </a:xfrm>
            <a:prstGeom prst="rect">
              <a:avLst/>
            </a:prstGeom>
          </p:spPr>
        </p:pic>
        <p:sp>
          <p:nvSpPr>
            <p:cNvPr id="27" name="object 27"/>
            <p:cNvSpPr/>
            <p:nvPr/>
          </p:nvSpPr>
          <p:spPr>
            <a:xfrm>
              <a:off x="17119345" y="8869074"/>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28" name="object 28"/>
          <p:cNvGrpSpPr/>
          <p:nvPr/>
        </p:nvGrpSpPr>
        <p:grpSpPr>
          <a:xfrm>
            <a:off x="11482094" y="5911163"/>
            <a:ext cx="509693" cy="105833"/>
            <a:chOff x="17223140" y="8866744"/>
            <a:chExt cx="764540" cy="158750"/>
          </a:xfrm>
        </p:grpSpPr>
        <p:pic>
          <p:nvPicPr>
            <p:cNvPr id="29" name="object 29"/>
            <p:cNvPicPr/>
            <p:nvPr/>
          </p:nvPicPr>
          <p:blipFill>
            <a:blip r:embed="rId19" cstate="print"/>
            <a:stretch>
              <a:fillRect/>
            </a:stretch>
          </p:blipFill>
          <p:spPr>
            <a:xfrm>
              <a:off x="17223140" y="8868461"/>
              <a:ext cx="254102" cy="154927"/>
            </a:xfrm>
            <a:prstGeom prst="rect">
              <a:avLst/>
            </a:prstGeom>
          </p:spPr>
        </p:pic>
        <p:sp>
          <p:nvSpPr>
            <p:cNvPr id="30" name="object 30"/>
            <p:cNvSpPr/>
            <p:nvPr/>
          </p:nvSpPr>
          <p:spPr>
            <a:xfrm>
              <a:off x="17505148" y="8869082"/>
              <a:ext cx="149225" cy="154940"/>
            </a:xfrm>
            <a:custGeom>
              <a:avLst/>
              <a:gdLst/>
              <a:ahLst/>
              <a:cxnLst/>
              <a:rect l="l" t="t" r="r" b="b"/>
              <a:pathLst>
                <a:path w="149225" h="154940">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1" name="object 31"/>
            <p:cNvPicPr/>
            <p:nvPr/>
          </p:nvPicPr>
          <p:blipFill>
            <a:blip r:embed="rId18" cstate="print"/>
            <a:stretch>
              <a:fillRect/>
            </a:stretch>
          </p:blipFill>
          <p:spPr>
            <a:xfrm>
              <a:off x="17690341" y="8868951"/>
              <a:ext cx="127663" cy="154119"/>
            </a:xfrm>
            <a:prstGeom prst="rect">
              <a:avLst/>
            </a:prstGeom>
          </p:spPr>
        </p:pic>
        <p:pic>
          <p:nvPicPr>
            <p:cNvPr id="32" name="object 32"/>
            <p:cNvPicPr/>
            <p:nvPr/>
          </p:nvPicPr>
          <p:blipFill>
            <a:blip r:embed="rId20" cstate="print"/>
            <a:stretch>
              <a:fillRect/>
            </a:stretch>
          </p:blipFill>
          <p:spPr>
            <a:xfrm>
              <a:off x="17840770" y="8866744"/>
              <a:ext cx="146635" cy="158656"/>
            </a:xfrm>
            <a:prstGeom prst="rect">
              <a:avLst/>
            </a:prstGeom>
          </p:spPr>
        </p:pic>
      </p:grpSp>
      <p:sp>
        <p:nvSpPr>
          <p:cNvPr id="33" name="object 33"/>
          <p:cNvSpPr txBox="1">
            <a:spLocks noGrp="1"/>
          </p:cNvSpPr>
          <p:nvPr>
            <p:ph type="title"/>
          </p:nvPr>
        </p:nvSpPr>
        <p:spPr>
          <a:xfrm>
            <a:off x="4505379" y="1059813"/>
            <a:ext cx="2785110" cy="837777"/>
          </a:xfrm>
          <a:prstGeom prst="rect">
            <a:avLst/>
          </a:prstGeom>
        </p:spPr>
        <p:txBody>
          <a:bodyPr vert="horz" wrap="square" lIns="0" tIns="10583"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83"/>
              </a:spcBef>
            </a:pPr>
            <a:r>
              <a:rPr sz="5367" spc="253" dirty="0">
                <a:latin typeface="Cambria"/>
                <a:cs typeface="Cambria"/>
              </a:rPr>
              <a:t>E</a:t>
            </a:r>
            <a:r>
              <a:rPr sz="5367" spc="117" dirty="0">
                <a:latin typeface="Cambria"/>
                <a:cs typeface="Cambria"/>
              </a:rPr>
              <a:t>u</a:t>
            </a:r>
            <a:r>
              <a:rPr sz="5367" spc="103" dirty="0">
                <a:latin typeface="Cambria"/>
                <a:cs typeface="Cambria"/>
              </a:rPr>
              <a:t>r</a:t>
            </a:r>
            <a:r>
              <a:rPr sz="5367" spc="136" dirty="0">
                <a:latin typeface="Cambria"/>
                <a:cs typeface="Cambria"/>
              </a:rPr>
              <a:t>h</a:t>
            </a:r>
            <a:r>
              <a:rPr sz="5367" spc="-13" dirty="0">
                <a:latin typeface="Cambria"/>
                <a:cs typeface="Cambria"/>
              </a:rPr>
              <a:t>o</a:t>
            </a:r>
            <a:r>
              <a:rPr sz="5367" spc="27" dirty="0">
                <a:latin typeface="Cambria"/>
                <a:cs typeface="Cambria"/>
              </a:rPr>
              <a:t>p</a:t>
            </a:r>
            <a:r>
              <a:rPr sz="5367" spc="47" dirty="0">
                <a:latin typeface="Cambria"/>
                <a:cs typeface="Cambria"/>
              </a:rPr>
              <a:t>e</a:t>
            </a:r>
            <a:endParaRPr sz="5367">
              <a:latin typeface="Cambria"/>
              <a:cs typeface="Cambria"/>
            </a:endParaRPr>
          </a:p>
        </p:txBody>
      </p:sp>
      <p:sp>
        <p:nvSpPr>
          <p:cNvPr id="34" name="object 34"/>
          <p:cNvSpPr txBox="1"/>
          <p:nvPr/>
        </p:nvSpPr>
        <p:spPr>
          <a:xfrm>
            <a:off x="2516738" y="1732530"/>
            <a:ext cx="6762750" cy="803910"/>
          </a:xfrm>
          <a:prstGeom prst="rect">
            <a:avLst/>
          </a:prstGeom>
        </p:spPr>
        <p:txBody>
          <a:bodyPr vert="horz" wrap="square" lIns="0" tIns="13589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ct val="100000"/>
              </a:lnSpc>
              <a:spcBef>
                <a:spcPts val="1070"/>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algn="ctr">
              <a:lnSpc>
                <a:spcPct val="100000"/>
              </a:lnSpc>
              <a:spcBef>
                <a:spcPts val="629"/>
              </a:spcBef>
            </a:pPr>
            <a:r>
              <a:rPr sz="1467" spc="73" dirty="0">
                <a:latin typeface="Trebuchet MS"/>
                <a:cs typeface="Trebuchet MS"/>
              </a:rPr>
              <a:t>Erasmus+</a:t>
            </a:r>
            <a:r>
              <a:rPr sz="1467" spc="-73" dirty="0">
                <a:latin typeface="Trebuchet MS"/>
                <a:cs typeface="Trebuchet MS"/>
              </a:rPr>
              <a:t> </a:t>
            </a:r>
            <a:r>
              <a:rPr sz="1467" spc="-7" dirty="0">
                <a:latin typeface="Trebuchet MS"/>
                <a:cs typeface="Trebuchet MS"/>
              </a:rPr>
              <a:t>project</a:t>
            </a:r>
            <a:r>
              <a:rPr sz="1467" spc="-73" dirty="0">
                <a:latin typeface="Trebuchet MS"/>
                <a:cs typeface="Trebuchet MS"/>
              </a:rPr>
              <a:t> </a:t>
            </a:r>
            <a:r>
              <a:rPr sz="1467" spc="-27" dirty="0">
                <a:latin typeface="Trebuchet MS"/>
                <a:cs typeface="Trebuchet MS"/>
              </a:rPr>
              <a:t>n.</a:t>
            </a:r>
            <a:r>
              <a:rPr sz="1467" spc="-73" dirty="0">
                <a:latin typeface="Trebuchet MS"/>
                <a:cs typeface="Trebuchet MS"/>
              </a:rPr>
              <a:t> </a:t>
            </a:r>
            <a:r>
              <a:rPr sz="1467" spc="40" dirty="0">
                <a:latin typeface="Trebuchet MS"/>
                <a:cs typeface="Trebuchet MS"/>
              </a:rPr>
              <a:t>2023-2-IT03-KA220-YOU-000184370</a:t>
            </a:r>
            <a:endParaRPr sz="1467">
              <a:latin typeface="Trebuchet MS"/>
              <a:cs typeface="Trebuchet MS"/>
            </a:endParaRPr>
          </a:p>
        </p:txBody>
      </p:sp>
      <p:sp>
        <p:nvSpPr>
          <p:cNvPr id="35" name="object 35"/>
          <p:cNvSpPr txBox="1"/>
          <p:nvPr/>
        </p:nvSpPr>
        <p:spPr>
          <a:xfrm>
            <a:off x="2516739" y="3209157"/>
            <a:ext cx="6762750" cy="9600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740"/>
              </a:lnSpc>
              <a:spcBef>
                <a:spcPts val="67"/>
              </a:spcBef>
            </a:pPr>
            <a:r>
              <a:rPr lang="el-GR" sz="4000" b="1" spc="40" dirty="0">
                <a:latin typeface="Cambria"/>
                <a:cs typeface="Cambria"/>
              </a:rPr>
              <a:t>Δεξιότητες Ζωής Ενότητα</a:t>
            </a:r>
            <a:r>
              <a:rPr lang="en-US" sz="4000" b="1" spc="40" dirty="0">
                <a:latin typeface="Cambria"/>
                <a:cs typeface="Cambria"/>
              </a:rPr>
              <a:t> 1</a:t>
            </a:r>
            <a:endParaRPr sz="4000" dirty="0">
              <a:latin typeface="Cambria"/>
              <a:cs typeface="Cambria"/>
            </a:endParaRPr>
          </a:p>
          <a:p>
            <a:pPr algn="ctr">
              <a:lnSpc>
                <a:spcPts val="2660"/>
              </a:lnSpc>
            </a:pPr>
            <a:r>
              <a:rPr lang="el-GR" sz="3000" spc="63" dirty="0">
                <a:latin typeface="Georgia"/>
                <a:cs typeface="Georgia"/>
              </a:rPr>
              <a:t>Προσωπικός Τομέας</a:t>
            </a:r>
            <a:endParaRPr sz="3000" dirty="0">
              <a:latin typeface="Georgia"/>
              <a:cs typeface="Georgia"/>
            </a:endParaRPr>
          </a:p>
        </p:txBody>
      </p:sp>
      <p:pic>
        <p:nvPicPr>
          <p:cNvPr id="36" name="object 36"/>
          <p:cNvPicPr/>
          <p:nvPr/>
        </p:nvPicPr>
        <p:blipFill>
          <a:blip r:embed="rId21" cstate="print"/>
          <a:stretch>
            <a:fillRect/>
          </a:stretch>
        </p:blipFill>
        <p:spPr>
          <a:xfrm>
            <a:off x="2859059" y="5567396"/>
            <a:ext cx="1131887" cy="656166"/>
          </a:xfrm>
          <a:prstGeom prst="rect">
            <a:avLst/>
          </a:prstGeom>
        </p:spPr>
      </p:pic>
    </p:spTree>
    <p:extLst>
      <p:ext uri="{BB962C8B-B14F-4D97-AF65-F5344CB8AC3E}">
        <p14:creationId xmlns:p14="http://schemas.microsoft.com/office/powerpoint/2010/main" val="117038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5E2729-4794-AF74-6515-DDB295A31DB5}"/>
              </a:ext>
            </a:extLst>
          </p:cNvPr>
          <p:cNvSpPr>
            <a:spLocks noGrp="1"/>
          </p:cNvSpPr>
          <p:nvPr>
            <p:ph type="title"/>
          </p:nvPr>
        </p:nvSpPr>
        <p:spPr>
          <a:xfrm>
            <a:off x="4553733" y="548464"/>
            <a:ext cx="6798541" cy="1675623"/>
          </a:xfrm>
        </p:spPr>
        <p:txBody>
          <a:bodyPr anchor="b">
            <a:normAutofit/>
          </a:bodyPr>
          <a:lstStyle/>
          <a:p>
            <a:r>
              <a:rPr lang="el-GR" sz="4000" dirty="0"/>
              <a:t>Σε αυτή την ενότητα θα μιλήσουμε για</a:t>
            </a:r>
            <a:r>
              <a:rPr lang="en-US" sz="4000" dirty="0"/>
              <a:t>:</a:t>
            </a:r>
          </a:p>
        </p:txBody>
      </p:sp>
      <p:pic>
        <p:nvPicPr>
          <p:cNvPr id="6" name="Picture 5">
            <a:extLst>
              <a:ext uri="{FF2B5EF4-FFF2-40B4-BE49-F238E27FC236}">
                <a16:creationId xmlns:a16="http://schemas.microsoft.com/office/drawing/2014/main" id="{0494FF67-6F31-2CF0-F347-E0770E4BD2F3}"/>
              </a:ext>
            </a:extLst>
          </p:cNvPr>
          <p:cNvPicPr>
            <a:picLocks noChangeAspect="1"/>
          </p:cNvPicPr>
          <p:nvPr/>
        </p:nvPicPr>
        <p:blipFill>
          <a:blip r:embed="rId3"/>
          <a:srcRect l="54169" r="4985" b="-1"/>
          <a:stretch/>
        </p:blipFill>
        <p:spPr>
          <a:xfrm>
            <a:off x="1" y="10"/>
            <a:ext cx="4196496" cy="6857990"/>
          </a:xfrm>
          <a:prstGeom prst="rect">
            <a:avLst/>
          </a:prstGeom>
          <a:effectLst/>
        </p:spPr>
      </p:pic>
      <p:graphicFrame>
        <p:nvGraphicFramePr>
          <p:cNvPr id="5" name="Content Placeholder 2">
            <a:extLst>
              <a:ext uri="{FF2B5EF4-FFF2-40B4-BE49-F238E27FC236}">
                <a16:creationId xmlns:a16="http://schemas.microsoft.com/office/drawing/2014/main" id="{D1CFD552-1828-0849-B9CF-9386A12C1BFD}"/>
              </a:ext>
            </a:extLst>
          </p:cNvPr>
          <p:cNvGraphicFramePr>
            <a:graphicFrameLocks noGrp="1"/>
          </p:cNvGraphicFramePr>
          <p:nvPr>
            <p:ph idx="1"/>
            <p:extLst>
              <p:ext uri="{D42A27DB-BD31-4B8C-83A1-F6EECF244321}">
                <p14:modId xmlns:p14="http://schemas.microsoft.com/office/powerpoint/2010/main" val="376552833"/>
              </p:ext>
            </p:extLst>
          </p:nvPr>
        </p:nvGraphicFramePr>
        <p:xfrm>
          <a:off x="4553734" y="2409830"/>
          <a:ext cx="6798539" cy="37052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55816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BCB4A6-6F92-B76A-BC69-C8E1AFF3B85B}"/>
              </a:ext>
            </a:extLst>
          </p:cNvPr>
          <p:cNvSpPr>
            <a:spLocks noGrp="1"/>
          </p:cNvSpPr>
          <p:nvPr>
            <p:ph type="title"/>
          </p:nvPr>
        </p:nvSpPr>
        <p:spPr>
          <a:xfrm>
            <a:off x="804672" y="5116529"/>
            <a:ext cx="10592174" cy="1000655"/>
          </a:xfrm>
        </p:spPr>
        <p:txBody>
          <a:bodyPr vert="horz" lIns="91440" tIns="45720" rIns="91440" bIns="45720" rtlCol="0" anchor="t">
            <a:normAutofit fontScale="90000"/>
          </a:bodyPr>
          <a:lstStyle/>
          <a:p>
            <a:r>
              <a:rPr lang="el-GR" sz="4000" dirty="0">
                <a:solidFill>
                  <a:schemeClr val="tx2"/>
                </a:solidFill>
              </a:rPr>
              <a:t>Αυτογνωσία και </a:t>
            </a:r>
            <a:r>
              <a:rPr lang="el-GR" sz="4000" dirty="0" err="1">
                <a:solidFill>
                  <a:schemeClr val="tx2"/>
                </a:solidFill>
              </a:rPr>
              <a:t>Αυτο</a:t>
            </a:r>
            <a:r>
              <a:rPr lang="el-GR" sz="4000" dirty="0">
                <a:solidFill>
                  <a:schemeClr val="tx2"/>
                </a:solidFill>
              </a:rPr>
              <a:t>-διαχείριση</a:t>
            </a:r>
            <a:br>
              <a:rPr lang="en-US" sz="1100" dirty="0"/>
            </a:br>
            <a:endParaRPr lang="en-US" sz="4000" dirty="0">
              <a:solidFill>
                <a:schemeClr val="tx2"/>
              </a:solidFill>
            </a:endParaRPr>
          </a:p>
        </p:txBody>
      </p:sp>
      <p:pic>
        <p:nvPicPr>
          <p:cNvPr id="5" name="Picture 4" descr="A group of yellow figures and a red figure on the other side">
            <a:extLst>
              <a:ext uri="{FF2B5EF4-FFF2-40B4-BE49-F238E27FC236}">
                <a16:creationId xmlns:a16="http://schemas.microsoft.com/office/drawing/2014/main" id="{4C543AA6-E01F-3874-8E40-72AB59A55493}"/>
              </a:ext>
            </a:extLst>
          </p:cNvPr>
          <p:cNvPicPr>
            <a:picLocks noChangeAspect="1"/>
          </p:cNvPicPr>
          <p:nvPr/>
        </p:nvPicPr>
        <p:blipFill>
          <a:blip r:embed="rId3"/>
          <a:srcRect t="41472" b="6902"/>
          <a:stretch/>
        </p:blipFill>
        <p:spPr>
          <a:xfrm>
            <a:off x="-1" y="10"/>
            <a:ext cx="12192001" cy="4201449"/>
          </a:xfrm>
          <a:prstGeom prst="rect">
            <a:avLst/>
          </a:prstGeom>
        </p:spPr>
      </p:pic>
      <p:grpSp>
        <p:nvGrpSpPr>
          <p:cNvPr id="24" name="Group 23">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9" name="Freeform: Shape 18">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051449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C98234-B424-5585-48AD-D71C6A988970}"/>
              </a:ext>
            </a:extLst>
          </p:cNvPr>
          <p:cNvSpPr>
            <a:spLocks noGrp="1"/>
          </p:cNvSpPr>
          <p:nvPr>
            <p:ph type="title"/>
          </p:nvPr>
        </p:nvSpPr>
        <p:spPr>
          <a:xfrm>
            <a:off x="6803408" y="762001"/>
            <a:ext cx="4863921" cy="1708244"/>
          </a:xfrm>
        </p:spPr>
        <p:txBody>
          <a:bodyPr anchor="ctr">
            <a:normAutofit/>
          </a:bodyPr>
          <a:lstStyle/>
          <a:p>
            <a:r>
              <a:rPr lang="el-GR" sz="3700" dirty="0"/>
              <a:t>Τι είναι η αυτογνωσία και γιατί είναι σημαντική;</a:t>
            </a:r>
            <a:endParaRPr lang="en-US" sz="3700" dirty="0"/>
          </a:p>
        </p:txBody>
      </p:sp>
      <p:pic>
        <p:nvPicPr>
          <p:cNvPr id="21" name="Picture 20" descr="One in a crowd">
            <a:extLst>
              <a:ext uri="{FF2B5EF4-FFF2-40B4-BE49-F238E27FC236}">
                <a16:creationId xmlns:a16="http://schemas.microsoft.com/office/drawing/2014/main" id="{4DCCB619-B69A-91BB-926F-F51308388CE4}"/>
              </a:ext>
            </a:extLst>
          </p:cNvPr>
          <p:cNvPicPr>
            <a:picLocks noChangeAspect="1"/>
          </p:cNvPicPr>
          <p:nvPr/>
        </p:nvPicPr>
        <p:blipFill>
          <a:blip r:embed="rId3"/>
          <a:srcRect l="20762" r="12571"/>
          <a:stretch/>
        </p:blipFill>
        <p:spPr>
          <a:xfrm>
            <a:off x="-1" y="-2"/>
            <a:ext cx="6096001" cy="6858002"/>
          </a:xfrm>
          <a:prstGeom prst="rect">
            <a:avLst/>
          </a:prstGeom>
        </p:spPr>
      </p:pic>
      <p:sp>
        <p:nvSpPr>
          <p:cNvPr id="3" name="Content Placeholder 2">
            <a:extLst>
              <a:ext uri="{FF2B5EF4-FFF2-40B4-BE49-F238E27FC236}">
                <a16:creationId xmlns:a16="http://schemas.microsoft.com/office/drawing/2014/main" id="{878AEA2B-A19B-3F78-966F-14C11E64C9EC}"/>
              </a:ext>
            </a:extLst>
          </p:cNvPr>
          <p:cNvSpPr>
            <a:spLocks noGrp="1"/>
          </p:cNvSpPr>
          <p:nvPr>
            <p:ph idx="1"/>
          </p:nvPr>
        </p:nvSpPr>
        <p:spPr>
          <a:xfrm>
            <a:off x="6414247" y="2470245"/>
            <a:ext cx="5607424" cy="4508779"/>
          </a:xfrm>
        </p:spPr>
        <p:txBody>
          <a:bodyPr anchor="ctr">
            <a:normAutofit/>
          </a:bodyPr>
          <a:lstStyle/>
          <a:p>
            <a:pPr marL="0" indent="0">
              <a:buNone/>
            </a:pPr>
            <a:r>
              <a:rPr kumimoji="0" lang="el-GR" altLang="en-US" sz="1500" b="0" i="0" u="none" strike="noStrike" cap="none" normalizeH="0" baseline="0" dirty="0">
                <a:ln>
                  <a:noFill/>
                </a:ln>
                <a:effectLst/>
                <a:latin typeface="Arial" panose="020B0604020202020204" pitchFamily="34" charset="0"/>
              </a:rPr>
              <a:t>Η αυτογνωσία είναι η ικανότητα να αναγνωρίζεις και να κατανοείς διάφορες πτυχές του εαυτού σου, που περιλαμβάνουν χαρακτηριστικά, συμπεριφορές και συναισθήματα.</a:t>
            </a:r>
          </a:p>
          <a:p>
            <a:pPr marL="0" indent="0">
              <a:buNone/>
            </a:pPr>
            <a:r>
              <a:rPr lang="el-GR" altLang="en-US" sz="1500" dirty="0">
                <a:latin typeface="Arial" panose="020B0604020202020204" pitchFamily="34" charset="0"/>
              </a:rPr>
              <a:t>Η αυτογνωσία είναι πολύ σημαντική για αρκετούς λόγους</a:t>
            </a:r>
            <a:r>
              <a:rPr kumimoji="0" lang="en-US" altLang="en-US" sz="1500" b="0" i="0" u="none" strike="noStrike" cap="none" normalizeH="0" baseline="0" dirty="0">
                <a:ln>
                  <a:noFill/>
                </a:ln>
                <a:effectLst/>
                <a:latin typeface="Arial" panose="020B0604020202020204" pitchFamily="34" charset="0"/>
              </a:rPr>
              <a:t>:</a:t>
            </a:r>
          </a:p>
          <a:p>
            <a:pPr marL="0" marR="0" lvl="0" indent="0" defTabSz="914400" rtl="0" eaLnBrk="0" fontAlgn="base" latinLnBrk="0" hangingPunct="0">
              <a:lnSpc>
                <a:spcPct val="100000"/>
              </a:lnSpc>
              <a:spcBef>
                <a:spcPct val="0"/>
              </a:spcBef>
              <a:spcAft>
                <a:spcPct val="0"/>
              </a:spcAft>
              <a:buClrTx/>
              <a:buSzTx/>
              <a:buFontTx/>
              <a:buAutoNum type="arabicPeriod"/>
              <a:tabLst/>
            </a:pPr>
            <a:r>
              <a:rPr kumimoji="0" lang="el-GR" altLang="en-US" sz="1500" b="1" i="0" u="none" strike="noStrike" cap="none" normalizeH="0" baseline="0" dirty="0">
                <a:ln>
                  <a:noFill/>
                </a:ln>
                <a:effectLst/>
                <a:latin typeface="Arial" panose="020B0604020202020204" pitchFamily="34" charset="0"/>
              </a:rPr>
              <a:t>Ρύθμιση συναισθημάτων</a:t>
            </a:r>
          </a:p>
          <a:p>
            <a:pPr marL="0" marR="0" lvl="0" indent="0" defTabSz="914400" rtl="0" eaLnBrk="0" fontAlgn="base" latinLnBrk="0" hangingPunct="0">
              <a:lnSpc>
                <a:spcPct val="100000"/>
              </a:lnSpc>
              <a:spcBef>
                <a:spcPct val="0"/>
              </a:spcBef>
              <a:spcAft>
                <a:spcPct val="0"/>
              </a:spcAft>
              <a:buClrTx/>
              <a:buSzTx/>
              <a:buFontTx/>
              <a:buAutoNum type="arabicPeriod"/>
              <a:tabLst/>
            </a:pPr>
            <a:r>
              <a:rPr kumimoji="0" lang="el-GR" altLang="en-US" sz="1500" b="1" i="0" u="none" strike="noStrike" cap="none" normalizeH="0" baseline="0" dirty="0">
                <a:ln>
                  <a:noFill/>
                </a:ln>
                <a:effectLst/>
                <a:latin typeface="Arial" panose="020B0604020202020204" pitchFamily="34" charset="0"/>
              </a:rPr>
              <a:t>Καλύτερη λήψη αποφάσεων </a:t>
            </a:r>
          </a:p>
          <a:p>
            <a:pPr marL="0" marR="0" lvl="0" indent="0" defTabSz="914400" rtl="0" eaLnBrk="0" fontAlgn="base" latinLnBrk="0" hangingPunct="0">
              <a:lnSpc>
                <a:spcPct val="100000"/>
              </a:lnSpc>
              <a:spcBef>
                <a:spcPct val="0"/>
              </a:spcBef>
              <a:spcAft>
                <a:spcPct val="0"/>
              </a:spcAft>
              <a:buClrTx/>
              <a:buSzTx/>
              <a:buFontTx/>
              <a:buAutoNum type="arabicPeriod"/>
              <a:tabLst/>
            </a:pPr>
            <a:r>
              <a:rPr kumimoji="0" lang="el-GR" altLang="en-US" sz="1500" b="1" i="0" u="none" strike="noStrike" cap="none" normalizeH="0" baseline="0" dirty="0">
                <a:ln>
                  <a:noFill/>
                </a:ln>
                <a:effectLst/>
                <a:latin typeface="Arial" panose="020B0604020202020204" pitchFamily="34" charset="0"/>
              </a:rPr>
              <a:t>Βελτιωμένες σχέσεις </a:t>
            </a:r>
          </a:p>
          <a:p>
            <a:pPr marL="0" marR="0" lvl="0" indent="0" defTabSz="914400" rtl="0" eaLnBrk="0" fontAlgn="base" latinLnBrk="0" hangingPunct="0">
              <a:lnSpc>
                <a:spcPct val="100000"/>
              </a:lnSpc>
              <a:spcBef>
                <a:spcPct val="0"/>
              </a:spcBef>
              <a:spcAft>
                <a:spcPct val="0"/>
              </a:spcAft>
              <a:buClrTx/>
              <a:buSzTx/>
              <a:buFontTx/>
              <a:buAutoNum type="arabicPeriod"/>
              <a:tabLst/>
            </a:pPr>
            <a:r>
              <a:rPr kumimoji="0" lang="el-GR" altLang="en-US" sz="1500" b="1" i="0" u="none" strike="noStrike" cap="none" normalizeH="0" baseline="0" dirty="0">
                <a:ln>
                  <a:noFill/>
                </a:ln>
                <a:effectLst/>
                <a:latin typeface="Arial" panose="020B0604020202020204" pitchFamily="34" charset="0"/>
              </a:rPr>
              <a:t>Προσωπική ανάπτυξη</a:t>
            </a:r>
          </a:p>
          <a:p>
            <a:pPr marL="0" marR="0" lvl="0" indent="0" defTabSz="914400" rtl="0" eaLnBrk="0" fontAlgn="base" latinLnBrk="0" hangingPunct="0">
              <a:lnSpc>
                <a:spcPct val="100000"/>
              </a:lnSpc>
              <a:spcBef>
                <a:spcPct val="0"/>
              </a:spcBef>
              <a:spcAft>
                <a:spcPct val="0"/>
              </a:spcAft>
              <a:buClrTx/>
              <a:buSzTx/>
              <a:buFontTx/>
              <a:buAutoNum type="arabicPeriod"/>
              <a:tabLst/>
            </a:pPr>
            <a:r>
              <a:rPr kumimoji="0" lang="el-GR" altLang="en-US" sz="1500" b="1" i="0" u="none" strike="noStrike" cap="none" normalizeH="0" baseline="0" dirty="0">
                <a:ln>
                  <a:noFill/>
                </a:ln>
                <a:effectLst/>
                <a:latin typeface="Arial" panose="020B0604020202020204" pitchFamily="34" charset="0"/>
              </a:rPr>
              <a:t>Ψυχική υγεία</a:t>
            </a:r>
            <a:endParaRPr lang="en-US" sz="15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7284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feelings-wheel">
            <a:extLst>
              <a:ext uri="{FF2B5EF4-FFF2-40B4-BE49-F238E27FC236}">
                <a16:creationId xmlns:a16="http://schemas.microsoft.com/office/drawing/2014/main" id="{3559A42D-5811-A50B-C8C4-4D8FA1250F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7251" r="-2" b="23224"/>
          <a:stretch/>
        </p:blipFill>
        <p:spPr bwMode="auto">
          <a:xfrm>
            <a:off x="760605" y="10"/>
            <a:ext cx="11434973"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46" name="Rectangle 1045">
            <a:extLst>
              <a:ext uri="{FF2B5EF4-FFF2-40B4-BE49-F238E27FC236}">
                <a16:creationId xmlns:a16="http://schemas.microsoft.com/office/drawing/2014/main" id="{7A5E34FE-8412-1F0A-97E2-8DB45EE28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48699" y="3048698"/>
            <a:ext cx="6858001" cy="760605"/>
          </a:xfrm>
          <a:prstGeom prst="rect">
            <a:avLst/>
          </a:prstGeom>
          <a:ln>
            <a:noFill/>
          </a:ln>
          <a:effectLst>
            <a:outerShdw blurRad="203200" dist="101600" sx="95000" sy="95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B4DCD3F-FE6C-9B16-1C27-D9614399ED49}"/>
              </a:ext>
            </a:extLst>
          </p:cNvPr>
          <p:cNvSpPr txBox="1"/>
          <p:nvPr/>
        </p:nvSpPr>
        <p:spPr>
          <a:xfrm>
            <a:off x="-49304" y="6371238"/>
            <a:ext cx="6145304" cy="369332"/>
          </a:xfrm>
          <a:prstGeom prst="rect">
            <a:avLst/>
          </a:prstGeom>
          <a:noFill/>
        </p:spPr>
        <p:txBody>
          <a:bodyPr wrap="square">
            <a:spAutoFit/>
          </a:bodyPr>
          <a:lstStyle/>
          <a:p>
            <a:r>
              <a:rPr lang="en-US" dirty="0"/>
              <a:t>https://feelingswheel.com/</a:t>
            </a:r>
          </a:p>
        </p:txBody>
      </p:sp>
    </p:spTree>
    <p:extLst>
      <p:ext uri="{BB962C8B-B14F-4D97-AF65-F5344CB8AC3E}">
        <p14:creationId xmlns:p14="http://schemas.microsoft.com/office/powerpoint/2010/main" val="254698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6" name="Rectangle 15">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657B80-8501-7F55-C8F8-E7E718F0CE7A}"/>
              </a:ext>
            </a:extLst>
          </p:cNvPr>
          <p:cNvSpPr>
            <a:spLocks noGrp="1"/>
          </p:cNvSpPr>
          <p:nvPr>
            <p:ph type="title"/>
          </p:nvPr>
        </p:nvSpPr>
        <p:spPr>
          <a:xfrm>
            <a:off x="761802" y="350196"/>
            <a:ext cx="5181798" cy="1624520"/>
          </a:xfrm>
        </p:spPr>
        <p:txBody>
          <a:bodyPr anchor="ctr">
            <a:normAutofit fontScale="90000"/>
          </a:bodyPr>
          <a:lstStyle/>
          <a:p>
            <a:r>
              <a:rPr lang="el-GR" sz="4000" dirty="0"/>
              <a:t>Αναγνώριση και ονομασία συναισθημάτων</a:t>
            </a:r>
            <a:r>
              <a:rPr lang="en-US" sz="4000" dirty="0"/>
              <a:t> </a:t>
            </a:r>
          </a:p>
        </p:txBody>
      </p:sp>
      <p:sp>
        <p:nvSpPr>
          <p:cNvPr id="3" name="Content Placeholder 2">
            <a:extLst>
              <a:ext uri="{FF2B5EF4-FFF2-40B4-BE49-F238E27FC236}">
                <a16:creationId xmlns:a16="http://schemas.microsoft.com/office/drawing/2014/main" id="{4304CC4A-DBB2-436E-A4D0-A84F768202F7}"/>
              </a:ext>
            </a:extLst>
          </p:cNvPr>
          <p:cNvSpPr>
            <a:spLocks noGrp="1"/>
          </p:cNvSpPr>
          <p:nvPr>
            <p:ph idx="1"/>
          </p:nvPr>
        </p:nvSpPr>
        <p:spPr>
          <a:xfrm>
            <a:off x="761802" y="2743200"/>
            <a:ext cx="4646905" cy="3613149"/>
          </a:xfrm>
        </p:spPr>
        <p:txBody>
          <a:bodyPr anchor="ctr">
            <a:normAutofit/>
          </a:bodyPr>
          <a:lstStyle/>
          <a:p>
            <a:pPr>
              <a:buFont typeface="+mj-lt"/>
              <a:buAutoNum type="arabicPeriod"/>
            </a:pPr>
            <a:r>
              <a:rPr lang="el-GR" sz="2000" b="1" dirty="0"/>
              <a:t>Σταματήστε και σκεφτείτε</a:t>
            </a:r>
          </a:p>
          <a:p>
            <a:pPr>
              <a:buFont typeface="+mj-lt"/>
              <a:buAutoNum type="arabicPeriod"/>
            </a:pPr>
            <a:r>
              <a:rPr lang="el-GR" sz="2000" b="1" dirty="0"/>
              <a:t>Εντοπίστε τις σωματικές ενδείξεις</a:t>
            </a:r>
          </a:p>
          <a:p>
            <a:pPr>
              <a:buFont typeface="+mj-lt"/>
              <a:buAutoNum type="arabicPeriod"/>
            </a:pPr>
            <a:r>
              <a:rPr lang="el-GR" sz="2000" b="1" dirty="0"/>
              <a:t>Αναγνωρίστε το συναίσθημα</a:t>
            </a:r>
          </a:p>
          <a:p>
            <a:pPr>
              <a:buFont typeface="+mj-lt"/>
              <a:buAutoNum type="arabicPeriod"/>
            </a:pPr>
            <a:r>
              <a:rPr lang="el-GR" sz="2000" b="1" dirty="0"/>
              <a:t>Χρησιμοποιήστε συγκεκριμένες ετικέτες</a:t>
            </a:r>
          </a:p>
          <a:p>
            <a:pPr>
              <a:buFont typeface="+mj-lt"/>
              <a:buAutoNum type="arabicPeriod"/>
            </a:pPr>
            <a:r>
              <a:rPr lang="el-GR" sz="2000" b="1" dirty="0"/>
              <a:t>Εξετάστε το πλαίσιο</a:t>
            </a:r>
          </a:p>
          <a:p>
            <a:pPr>
              <a:buFont typeface="+mj-lt"/>
              <a:buAutoNum type="arabicPeriod"/>
            </a:pPr>
            <a:r>
              <a:rPr lang="el-GR" sz="2000" b="1" dirty="0"/>
              <a:t>Εκφράστε το συναίσθημα</a:t>
            </a:r>
            <a:endParaRPr lang="en-US" sz="2000" dirty="0"/>
          </a:p>
        </p:txBody>
      </p:sp>
      <p:pic>
        <p:nvPicPr>
          <p:cNvPr id="5" name="Picture 4">
            <a:extLst>
              <a:ext uri="{FF2B5EF4-FFF2-40B4-BE49-F238E27FC236}">
                <a16:creationId xmlns:a16="http://schemas.microsoft.com/office/drawing/2014/main" id="{C4AD7FEB-E735-A3EA-F7F3-71F67CFE145D}"/>
              </a:ext>
            </a:extLst>
          </p:cNvPr>
          <p:cNvPicPr>
            <a:picLocks noChangeAspect="1"/>
          </p:cNvPicPr>
          <p:nvPr/>
        </p:nvPicPr>
        <p:blipFill>
          <a:blip r:embed="rId3"/>
          <a:srcRect l="22633" r="27311"/>
          <a:stretch/>
        </p:blipFill>
        <p:spPr>
          <a:xfrm>
            <a:off x="6096000" y="1"/>
            <a:ext cx="6102825" cy="6858000"/>
          </a:xfrm>
          <a:prstGeom prst="rect">
            <a:avLst/>
          </a:prstGeom>
        </p:spPr>
      </p:pic>
    </p:spTree>
    <p:extLst>
      <p:ext uri="{BB962C8B-B14F-4D97-AF65-F5344CB8AC3E}">
        <p14:creationId xmlns:p14="http://schemas.microsoft.com/office/powerpoint/2010/main" val="1068969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19165D-A444-26E0-C6B3-7B32AE0604E0}"/>
              </a:ext>
            </a:extLst>
          </p:cNvPr>
          <p:cNvSpPr>
            <a:spLocks noGrp="1"/>
          </p:cNvSpPr>
          <p:nvPr>
            <p:ph type="title"/>
          </p:nvPr>
        </p:nvSpPr>
        <p:spPr>
          <a:xfrm>
            <a:off x="6892119" y="891540"/>
            <a:ext cx="4887505" cy="1578308"/>
          </a:xfrm>
        </p:spPr>
        <p:txBody>
          <a:bodyPr>
            <a:normAutofit fontScale="90000"/>
          </a:bodyPr>
          <a:lstStyle/>
          <a:p>
            <a:r>
              <a:rPr lang="el-GR" sz="4000" dirty="0"/>
              <a:t>Κατανόηση των έντονων συναισθημάτων</a:t>
            </a:r>
            <a:r>
              <a:rPr lang="en-US" sz="4000" dirty="0"/>
              <a:t>	</a:t>
            </a:r>
          </a:p>
        </p:txBody>
      </p:sp>
      <p:pic>
        <p:nvPicPr>
          <p:cNvPr id="5" name="Picture 4" descr="Abstract yellow dust explosion on black background">
            <a:extLst>
              <a:ext uri="{FF2B5EF4-FFF2-40B4-BE49-F238E27FC236}">
                <a16:creationId xmlns:a16="http://schemas.microsoft.com/office/drawing/2014/main" id="{AA1C5107-63CA-CAB7-96B6-E62D89DCB145}"/>
              </a:ext>
            </a:extLst>
          </p:cNvPr>
          <p:cNvPicPr>
            <a:picLocks noChangeAspect="1"/>
          </p:cNvPicPr>
          <p:nvPr/>
        </p:nvPicPr>
        <p:blipFill>
          <a:blip r:embed="rId3"/>
          <a:srcRect l="4768" r="28728" b="-1"/>
          <a:stretch/>
        </p:blipFill>
        <p:spPr>
          <a:xfrm>
            <a:off x="1" y="10"/>
            <a:ext cx="6832674" cy="6857990"/>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p:spPr>
      </p:pic>
      <p:sp>
        <p:nvSpPr>
          <p:cNvPr id="3" name="Content Placeholder 2">
            <a:extLst>
              <a:ext uri="{FF2B5EF4-FFF2-40B4-BE49-F238E27FC236}">
                <a16:creationId xmlns:a16="http://schemas.microsoft.com/office/drawing/2014/main" id="{3539A756-F0DC-764C-6731-071C4C4A45F7}"/>
              </a:ext>
            </a:extLst>
          </p:cNvPr>
          <p:cNvSpPr>
            <a:spLocks noGrp="1"/>
          </p:cNvSpPr>
          <p:nvPr>
            <p:ph idx="1"/>
          </p:nvPr>
        </p:nvSpPr>
        <p:spPr>
          <a:xfrm>
            <a:off x="6892119" y="2630161"/>
            <a:ext cx="4589491" cy="3332489"/>
          </a:xfrm>
        </p:spPr>
        <p:txBody>
          <a:bodyPr numCol="2">
            <a:normAutofit/>
          </a:bodyPr>
          <a:lstStyle/>
          <a:p>
            <a:r>
              <a:rPr lang="el-GR" sz="1900" kern="100" dirty="0">
                <a:effectLst/>
                <a:latin typeface="Aptos" panose="020B0004020202020204" pitchFamily="34" charset="0"/>
                <a:ea typeface="Aptos" panose="020B0004020202020204" pitchFamily="34" charset="0"/>
                <a:cs typeface="Arial" panose="020B0604020202020204" pitchFamily="34" charset="0"/>
              </a:rPr>
              <a:t>Φόβος</a:t>
            </a:r>
            <a:endParaRPr lang="en-US" sz="1900" kern="100" dirty="0">
              <a:effectLst/>
              <a:latin typeface="Aptos" panose="020B0004020202020204" pitchFamily="34" charset="0"/>
              <a:ea typeface="Aptos" panose="020B0004020202020204" pitchFamily="34" charset="0"/>
              <a:cs typeface="Arial" panose="020B0604020202020204" pitchFamily="34" charset="0"/>
            </a:endParaRPr>
          </a:p>
          <a:p>
            <a:r>
              <a:rPr lang="el-GR" sz="1900" kern="100" dirty="0">
                <a:effectLst/>
                <a:latin typeface="Aptos" panose="020B0004020202020204" pitchFamily="34" charset="0"/>
                <a:ea typeface="Aptos" panose="020B0004020202020204" pitchFamily="34" charset="0"/>
                <a:cs typeface="Arial" panose="020B0604020202020204" pitchFamily="34" charset="0"/>
              </a:rPr>
              <a:t>Θλίψη</a:t>
            </a:r>
            <a:endParaRPr lang="en-US" sz="1900" kern="100" dirty="0">
              <a:effectLst/>
              <a:latin typeface="Aptos" panose="020B0004020202020204" pitchFamily="34" charset="0"/>
              <a:ea typeface="Aptos" panose="020B0004020202020204" pitchFamily="34" charset="0"/>
              <a:cs typeface="Arial" panose="020B0604020202020204" pitchFamily="34" charset="0"/>
            </a:endParaRPr>
          </a:p>
          <a:p>
            <a:r>
              <a:rPr lang="el-GR" sz="1900" kern="100" dirty="0">
                <a:effectLst/>
                <a:latin typeface="Aptos" panose="020B0004020202020204" pitchFamily="34" charset="0"/>
                <a:ea typeface="Aptos" panose="020B0004020202020204" pitchFamily="34" charset="0"/>
                <a:cs typeface="Arial" panose="020B0604020202020204" pitchFamily="34" charset="0"/>
              </a:rPr>
              <a:t>Θυμός</a:t>
            </a:r>
            <a:r>
              <a:rPr lang="en-US" sz="1900" kern="100" dirty="0">
                <a:effectLst/>
                <a:latin typeface="Aptos" panose="020B0004020202020204" pitchFamily="34" charset="0"/>
                <a:ea typeface="Aptos" panose="020B0004020202020204" pitchFamily="34" charset="0"/>
                <a:cs typeface="Arial" panose="020B0604020202020204" pitchFamily="34" charset="0"/>
              </a:rPr>
              <a:t> </a:t>
            </a:r>
          </a:p>
          <a:p>
            <a:endParaRPr lang="en-US" sz="1900" kern="100" dirty="0">
              <a:latin typeface="Aptos" panose="020B0004020202020204" pitchFamily="34" charset="0"/>
              <a:ea typeface="Aptos" panose="020B0004020202020204" pitchFamily="34" charset="0"/>
              <a:cs typeface="Arial" panose="020B0604020202020204" pitchFamily="34" charset="0"/>
            </a:endParaRPr>
          </a:p>
          <a:p>
            <a:endParaRPr lang="en-US" sz="1900" kern="100" dirty="0">
              <a:effectLst/>
              <a:latin typeface="Aptos" panose="020B0004020202020204" pitchFamily="34" charset="0"/>
              <a:ea typeface="Aptos" panose="020B0004020202020204" pitchFamily="34" charset="0"/>
              <a:cs typeface="Arial" panose="020B0604020202020204" pitchFamily="34" charset="0"/>
            </a:endParaRPr>
          </a:p>
          <a:p>
            <a:endParaRPr lang="en-US" sz="1900" kern="100" dirty="0">
              <a:latin typeface="Aptos" panose="020B0004020202020204" pitchFamily="34" charset="0"/>
              <a:ea typeface="Aptos" panose="020B0004020202020204" pitchFamily="34" charset="0"/>
              <a:cs typeface="Arial" panose="020B0604020202020204" pitchFamily="34" charset="0"/>
            </a:endParaRPr>
          </a:p>
          <a:p>
            <a:endParaRPr lang="en-US" sz="1900" kern="100" dirty="0">
              <a:effectLst/>
              <a:latin typeface="Aptos" panose="020B0004020202020204" pitchFamily="34" charset="0"/>
              <a:ea typeface="Aptos" panose="020B0004020202020204" pitchFamily="34" charset="0"/>
              <a:cs typeface="Arial" panose="020B0604020202020204" pitchFamily="34" charset="0"/>
            </a:endParaRPr>
          </a:p>
          <a:p>
            <a:endParaRPr lang="en-US" sz="1900" kern="100" dirty="0">
              <a:latin typeface="Aptos" panose="020B0004020202020204" pitchFamily="34" charset="0"/>
              <a:ea typeface="Aptos" panose="020B0004020202020204" pitchFamily="34" charset="0"/>
              <a:cs typeface="Arial" panose="020B0604020202020204" pitchFamily="34" charset="0"/>
            </a:endParaRPr>
          </a:p>
          <a:p>
            <a:endParaRPr lang="en-US" sz="1900" kern="100" dirty="0">
              <a:effectLst/>
              <a:latin typeface="Aptos" panose="020B0004020202020204" pitchFamily="34" charset="0"/>
              <a:ea typeface="Aptos" panose="020B0004020202020204" pitchFamily="34" charset="0"/>
              <a:cs typeface="Arial" panose="020B0604020202020204" pitchFamily="34" charset="0"/>
            </a:endParaRPr>
          </a:p>
          <a:p>
            <a:endParaRPr lang="en-US" sz="1900" kern="100" dirty="0">
              <a:latin typeface="Aptos" panose="020B0004020202020204" pitchFamily="34" charset="0"/>
              <a:ea typeface="Aptos" panose="020B0004020202020204" pitchFamily="34" charset="0"/>
              <a:cs typeface="Arial" panose="020B0604020202020204" pitchFamily="34" charset="0"/>
            </a:endParaRPr>
          </a:p>
          <a:p>
            <a:endParaRPr lang="en-US" sz="1900" kern="100" dirty="0">
              <a:effectLst/>
              <a:latin typeface="Aptos" panose="020B0004020202020204" pitchFamily="34" charset="0"/>
              <a:ea typeface="Aptos" panose="020B0004020202020204" pitchFamily="34" charset="0"/>
              <a:cs typeface="Arial" panose="020B0604020202020204" pitchFamily="34" charset="0"/>
            </a:endParaRPr>
          </a:p>
          <a:p>
            <a:r>
              <a:rPr lang="el-GR" sz="1900" kern="100" dirty="0">
                <a:latin typeface="Aptos" panose="020B0004020202020204" pitchFamily="34" charset="0"/>
                <a:ea typeface="Aptos" panose="020B0004020202020204" pitchFamily="34" charset="0"/>
                <a:cs typeface="Arial" panose="020B0604020202020204" pitchFamily="34" charset="0"/>
              </a:rPr>
              <a:t>Σωματικές αντιδράσεις </a:t>
            </a:r>
          </a:p>
          <a:p>
            <a:r>
              <a:rPr lang="el-GR" sz="1900" kern="100" dirty="0">
                <a:latin typeface="Aptos" panose="020B0004020202020204" pitchFamily="34" charset="0"/>
                <a:ea typeface="Aptos" panose="020B0004020202020204" pitchFamily="34" charset="0"/>
                <a:cs typeface="Arial" panose="020B0604020202020204" pitchFamily="34" charset="0"/>
              </a:rPr>
              <a:t>Με τι συνδέεται συνήθως</a:t>
            </a:r>
          </a:p>
          <a:p>
            <a:r>
              <a:rPr lang="el-GR" sz="1900" kern="100" dirty="0">
                <a:latin typeface="Aptos" panose="020B0004020202020204" pitchFamily="34" charset="0"/>
                <a:ea typeface="Aptos" panose="020B0004020202020204" pitchFamily="34" charset="0"/>
                <a:cs typeface="Arial" panose="020B0604020202020204" pitchFamily="34" charset="0"/>
              </a:rPr>
              <a:t>Πώς εκφράζεται</a:t>
            </a:r>
            <a:endParaRPr lang="en-US" sz="1900" kern="100" dirty="0">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154723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615E6-88E6-DAA9-DA95-50B21C98F4FC}"/>
              </a:ext>
            </a:extLst>
          </p:cNvPr>
          <p:cNvSpPr>
            <a:spLocks noGrp="1"/>
          </p:cNvSpPr>
          <p:nvPr>
            <p:ph type="title"/>
          </p:nvPr>
        </p:nvSpPr>
        <p:spPr>
          <a:xfrm>
            <a:off x="6417733" y="490537"/>
            <a:ext cx="5291663" cy="1628775"/>
          </a:xfrm>
        </p:spPr>
        <p:txBody>
          <a:bodyPr anchor="b">
            <a:normAutofit/>
          </a:bodyPr>
          <a:lstStyle/>
          <a:p>
            <a:r>
              <a:rPr lang="el-GR" sz="4000"/>
              <a:t>Θλίψη</a:t>
            </a:r>
            <a:endParaRPr lang="en-US" sz="4000" dirty="0"/>
          </a:p>
        </p:txBody>
      </p:sp>
      <p:pic>
        <p:nvPicPr>
          <p:cNvPr id="6" name="Picture 5" descr="Young woman crying">
            <a:extLst>
              <a:ext uri="{FF2B5EF4-FFF2-40B4-BE49-F238E27FC236}">
                <a16:creationId xmlns:a16="http://schemas.microsoft.com/office/drawing/2014/main" id="{620B726B-2659-03EA-8583-BC0F408E6D2F}"/>
              </a:ext>
            </a:extLst>
          </p:cNvPr>
          <p:cNvPicPr>
            <a:picLocks noChangeAspect="1"/>
          </p:cNvPicPr>
          <p:nvPr/>
        </p:nvPicPr>
        <p:blipFill>
          <a:blip r:embed="rId3">
            <a:extLst>
              <a:ext uri="{28A0092B-C50C-407E-A947-70E740481C1C}">
                <a14:useLocalDpi xmlns:a14="http://schemas.microsoft.com/office/drawing/2010/main" val="0"/>
              </a:ext>
            </a:extLst>
          </a:blip>
          <a:srcRect l="35096" r="5556"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BFE2A96E-847A-A83B-F197-7A0CF1A9403A}"/>
              </a:ext>
            </a:extLst>
          </p:cNvPr>
          <p:cNvSpPr>
            <a:spLocks noGrp="1"/>
          </p:cNvSpPr>
          <p:nvPr>
            <p:ph idx="1"/>
          </p:nvPr>
        </p:nvSpPr>
        <p:spPr>
          <a:xfrm>
            <a:off x="6417734" y="2614612"/>
            <a:ext cx="5291663" cy="3752849"/>
          </a:xfrm>
        </p:spPr>
        <p:txBody>
          <a:bodyPr>
            <a:normAutofit/>
          </a:bodyPr>
          <a:lstStyle/>
          <a:p>
            <a:r>
              <a:rPr lang="el-GR" sz="1800" dirty="0"/>
              <a:t>Ο μεταβολισμός επιβραδύνεται, δίνοντάς μας χρόνο να θρηνήσουμε</a:t>
            </a:r>
            <a:endParaRPr lang="en-US" sz="1800" dirty="0"/>
          </a:p>
          <a:p>
            <a:r>
              <a:rPr lang="el-GR" sz="1800" dirty="0"/>
              <a:t>Προέρχεται από διάφορα γεγονότα: ότι δεν παίρνουμε αυτό που θέλουμε, από το άγχος για το τι μπορεί να συμβεί ή από στενοχώρια όταν χάνουμε ένα σημαντικό άτομο. </a:t>
            </a:r>
          </a:p>
          <a:p>
            <a:r>
              <a:rPr lang="el-GR" sz="1800" dirty="0"/>
              <a:t>Όταν είμαστε θλιμμένοι, τείνουμε να απομονωνόμαστε, αλλά αυτό μας αποκόπτει από τους πόρους για να ξεπεράσουμε τη θλίψη</a:t>
            </a:r>
          </a:p>
          <a:p>
            <a:r>
              <a:rPr lang="el-GR" sz="1800" dirty="0"/>
              <a:t>Συνδέεται με την κατάθλιψη, την ντροπή, την απογοήτευση, τη λύπη, την ενοχή, την αμηχανία και την ανασφάλεια</a:t>
            </a:r>
            <a:endParaRPr lang="en-US" sz="1800" dirty="0"/>
          </a:p>
        </p:txBody>
      </p:sp>
    </p:spTree>
    <p:extLst>
      <p:ext uri="{BB962C8B-B14F-4D97-AF65-F5344CB8AC3E}">
        <p14:creationId xmlns:p14="http://schemas.microsoft.com/office/powerpoint/2010/main" val="2550346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859618-35F8-AF32-4AB4-2FCCB2929917}"/>
              </a:ext>
            </a:extLst>
          </p:cNvPr>
          <p:cNvSpPr>
            <a:spLocks noGrp="1"/>
          </p:cNvSpPr>
          <p:nvPr>
            <p:ph type="title"/>
          </p:nvPr>
        </p:nvSpPr>
        <p:spPr>
          <a:xfrm>
            <a:off x="4654296" y="329184"/>
            <a:ext cx="6894576" cy="1783080"/>
          </a:xfrm>
        </p:spPr>
        <p:txBody>
          <a:bodyPr anchor="b">
            <a:normAutofit/>
          </a:bodyPr>
          <a:lstStyle/>
          <a:p>
            <a:r>
              <a:rPr lang="el-GR" sz="5400" dirty="0"/>
              <a:t>Φόβος</a:t>
            </a:r>
            <a:endParaRPr lang="en-US" sz="5400" dirty="0"/>
          </a:p>
        </p:txBody>
      </p:sp>
      <p:pic>
        <p:nvPicPr>
          <p:cNvPr id="14" name="Picture 13" descr="Person in the dark">
            <a:extLst>
              <a:ext uri="{FF2B5EF4-FFF2-40B4-BE49-F238E27FC236}">
                <a16:creationId xmlns:a16="http://schemas.microsoft.com/office/drawing/2014/main" id="{70235E4F-85F4-E2A8-EFF8-FA973E81E356}"/>
              </a:ext>
            </a:extLst>
          </p:cNvPr>
          <p:cNvPicPr>
            <a:picLocks noChangeAspect="1"/>
          </p:cNvPicPr>
          <p:nvPr/>
        </p:nvPicPr>
        <p:blipFill>
          <a:blip r:embed="rId3">
            <a:extLst>
              <a:ext uri="{28A0092B-C50C-407E-A947-70E740481C1C}">
                <a14:useLocalDpi xmlns:a14="http://schemas.microsoft.com/office/drawing/2010/main" val="0"/>
              </a:ext>
            </a:extLst>
          </a:blip>
          <a:srcRect l="30337" r="30337"/>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7A7BA57E-8269-9E4C-439A-241F264E7FD7}"/>
              </a:ext>
            </a:extLst>
          </p:cNvPr>
          <p:cNvSpPr>
            <a:spLocks noGrp="1"/>
          </p:cNvSpPr>
          <p:nvPr>
            <p:ph idx="1"/>
          </p:nvPr>
        </p:nvSpPr>
        <p:spPr>
          <a:xfrm>
            <a:off x="4654296" y="2706624"/>
            <a:ext cx="6894576" cy="3483864"/>
          </a:xfrm>
        </p:spPr>
        <p:txBody>
          <a:bodyPr>
            <a:normAutofit/>
          </a:bodyPr>
          <a:lstStyle/>
          <a:p>
            <a:r>
              <a:rPr lang="el-GR" sz="2200" dirty="0"/>
              <a:t>Το αίμα διοχετεύεται στα χέρια και τα πόδια μας για να μπορούμε να τρέξουμε ή να παλέψουμε.</a:t>
            </a:r>
          </a:p>
          <a:p>
            <a:r>
              <a:rPr lang="el-GR" sz="2200" dirty="0"/>
              <a:t>Μας ακινητοποιεί και μας αναγκάζει να τρομάξουμε, να φύγουμε ή να παλέψουμε</a:t>
            </a:r>
          </a:p>
          <a:p>
            <a:r>
              <a:rPr lang="el-GR" sz="2200" dirty="0"/>
              <a:t>Συνδέεται με την ανησυχία, το άγχος, το στρες, τη νευρικότητα, τον πανικό και τις φοβίες</a:t>
            </a:r>
            <a:endParaRPr lang="en-US" sz="2200" dirty="0"/>
          </a:p>
        </p:txBody>
      </p:sp>
    </p:spTree>
    <p:extLst>
      <p:ext uri="{BB962C8B-B14F-4D97-AF65-F5344CB8AC3E}">
        <p14:creationId xmlns:p14="http://schemas.microsoft.com/office/powerpoint/2010/main" val="2848855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615E6-88E6-DAA9-DA95-50B21C98F4FC}"/>
              </a:ext>
            </a:extLst>
          </p:cNvPr>
          <p:cNvSpPr>
            <a:spLocks noGrp="1"/>
          </p:cNvSpPr>
          <p:nvPr>
            <p:ph type="title"/>
          </p:nvPr>
        </p:nvSpPr>
        <p:spPr>
          <a:xfrm>
            <a:off x="6417733" y="490537"/>
            <a:ext cx="5291663" cy="1628775"/>
          </a:xfrm>
        </p:spPr>
        <p:txBody>
          <a:bodyPr anchor="b">
            <a:normAutofit/>
          </a:bodyPr>
          <a:lstStyle/>
          <a:p>
            <a:r>
              <a:rPr lang="el-GR" sz="4000" dirty="0"/>
              <a:t>Θυμός</a:t>
            </a:r>
            <a:endParaRPr lang="en-US" sz="4000" dirty="0"/>
          </a:p>
        </p:txBody>
      </p:sp>
      <p:pic>
        <p:nvPicPr>
          <p:cNvPr id="6" name="Picture 5" descr="Young woman crying">
            <a:extLst>
              <a:ext uri="{FF2B5EF4-FFF2-40B4-BE49-F238E27FC236}">
                <a16:creationId xmlns:a16="http://schemas.microsoft.com/office/drawing/2014/main" id="{620B726B-2659-03EA-8583-BC0F408E6D2F}"/>
              </a:ext>
            </a:extLst>
          </p:cNvPr>
          <p:cNvPicPr>
            <a:picLocks noChangeAspect="1"/>
          </p:cNvPicPr>
          <p:nvPr/>
        </p:nvPicPr>
        <p:blipFill>
          <a:blip r:embed="rId3">
            <a:extLst>
              <a:ext uri="{28A0092B-C50C-407E-A947-70E740481C1C}">
                <a14:useLocalDpi xmlns:a14="http://schemas.microsoft.com/office/drawing/2010/main" val="0"/>
              </a:ext>
            </a:extLst>
          </a:blip>
          <a:srcRect l="35096" r="5556"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BFE2A96E-847A-A83B-F197-7A0CF1A9403A}"/>
              </a:ext>
            </a:extLst>
          </p:cNvPr>
          <p:cNvSpPr>
            <a:spLocks noGrp="1"/>
          </p:cNvSpPr>
          <p:nvPr>
            <p:ph idx="1"/>
          </p:nvPr>
        </p:nvSpPr>
        <p:spPr>
          <a:xfrm>
            <a:off x="6417734" y="2614612"/>
            <a:ext cx="5291663" cy="3752849"/>
          </a:xfrm>
        </p:spPr>
        <p:txBody>
          <a:bodyPr>
            <a:normAutofit/>
          </a:bodyPr>
          <a:lstStyle/>
          <a:p>
            <a:r>
              <a:rPr lang="el-GR" sz="1800" dirty="0"/>
              <a:t>Το αίμα πηγαίνει στα χέρια μας για να μπορέσουμε να αγωνιστούμε</a:t>
            </a:r>
          </a:p>
          <a:p>
            <a:r>
              <a:rPr lang="el-GR" sz="1800" dirty="0"/>
              <a:t>Είναι ένα από τα πιο επικίνδυνα συναισθήματα, επειδή ενεργοποιεί, δημιουργεί δυναμική. Όσο πιο συχνά θυμώνουμε, τόσο λιγότερη διέγερση χρειαζόμαστε για να παραμείνουμε σε αυτή την κατάσταση. </a:t>
            </a:r>
          </a:p>
          <a:p>
            <a:r>
              <a:rPr lang="el-GR" sz="1800" dirty="0"/>
              <a:t>Μπορεί να είναι έκφραση απογοήτευσης, άγχους, απώλειας, σύγχυσης, αμηχανίας, ζήλιας, απόρριψης, απειλής κ.λπ.</a:t>
            </a:r>
            <a:endParaRPr lang="en-US" sz="1800" dirty="0"/>
          </a:p>
        </p:txBody>
      </p:sp>
      <p:pic>
        <p:nvPicPr>
          <p:cNvPr id="5" name="Picture 4" descr="People in protest">
            <a:extLst>
              <a:ext uri="{FF2B5EF4-FFF2-40B4-BE49-F238E27FC236}">
                <a16:creationId xmlns:a16="http://schemas.microsoft.com/office/drawing/2014/main" id="{E9A84D67-42A4-4639-2A15-FCB17624FB17}"/>
              </a:ext>
            </a:extLst>
          </p:cNvPr>
          <p:cNvPicPr>
            <a:picLocks noChangeAspect="1"/>
          </p:cNvPicPr>
          <p:nvPr/>
        </p:nvPicPr>
        <p:blipFill rotWithShape="1">
          <a:blip r:embed="rId4">
            <a:extLst>
              <a:ext uri="{28A0092B-C50C-407E-A947-70E740481C1C}">
                <a14:useLocalDpi xmlns:a14="http://schemas.microsoft.com/office/drawing/2010/main" val="0"/>
              </a:ext>
            </a:extLst>
          </a:blip>
          <a:srcRect l="12137" t="-2549" r="30079"/>
          <a:stretch/>
        </p:blipFill>
        <p:spPr>
          <a:xfrm>
            <a:off x="0" y="-389965"/>
            <a:ext cx="6095998" cy="7246378"/>
          </a:xfrm>
          <a:prstGeom prst="rect">
            <a:avLst/>
          </a:prstGeom>
        </p:spPr>
      </p:pic>
      <p:sp>
        <p:nvSpPr>
          <p:cNvPr id="7" name="TextBox 6">
            <a:extLst>
              <a:ext uri="{FF2B5EF4-FFF2-40B4-BE49-F238E27FC236}">
                <a16:creationId xmlns:a16="http://schemas.microsoft.com/office/drawing/2014/main" id="{CEFD1ABD-9815-4518-A84B-8C2C479C4C36}"/>
              </a:ext>
            </a:extLst>
          </p:cNvPr>
          <p:cNvSpPr txBox="1"/>
          <p:nvPr/>
        </p:nvSpPr>
        <p:spPr>
          <a:xfrm>
            <a:off x="6417731" y="5721130"/>
            <a:ext cx="6098240" cy="646331"/>
          </a:xfrm>
          <a:prstGeom prst="rect">
            <a:avLst/>
          </a:prstGeom>
          <a:noFill/>
        </p:spPr>
        <p:txBody>
          <a:bodyPr wrap="square">
            <a:spAutoFit/>
          </a:bodyPr>
          <a:lstStyle/>
          <a:p>
            <a:r>
              <a:rPr lang="el-GR" sz="1800" kern="100" dirty="0">
                <a:effectLst/>
                <a:latin typeface="Aptos" panose="020B0004020202020204" pitchFamily="34" charset="0"/>
                <a:ea typeface="Aptos" panose="020B0004020202020204" pitchFamily="34" charset="0"/>
                <a:cs typeface="Arial" panose="020B0604020202020204" pitchFamily="34" charset="0"/>
              </a:rPr>
              <a:t>Το παγόβουνο του θυμού </a:t>
            </a:r>
            <a:r>
              <a:rPr lang="en-US" sz="1800" u="sng" kern="0" dirty="0">
                <a:solidFill>
                  <a:srgbClr val="467886"/>
                </a:solidFill>
                <a:effectLst/>
                <a:latin typeface="Times New Roman" panose="02020603050405020304" pitchFamily="18" charset="0"/>
                <a:ea typeface="Times New Roman" panose="02020603050405020304" pitchFamily="18" charset="0"/>
                <a:cs typeface="Arial" panose="020B0604020202020204" pitchFamily="34" charset="0"/>
                <a:hlinkClick r:id="rId5"/>
              </a:rPr>
              <a:t>https://www.youtube.com/watch?v=AQIQCOY_Im0</a:t>
            </a:r>
            <a:r>
              <a:rPr lang="en-US" sz="1800" kern="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503675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10FEF04-9FA2-4DD8-EC29-60D92C722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71844" y="-4329"/>
            <a:ext cx="7020159" cy="6869586"/>
            <a:chOff x="5171844" y="-11586"/>
            <a:chExt cx="7020159" cy="6869586"/>
          </a:xfrm>
        </p:grpSpPr>
        <p:sp>
          <p:nvSpPr>
            <p:cNvPr id="10" name="Rectangle 9">
              <a:extLst>
                <a:ext uri="{FF2B5EF4-FFF2-40B4-BE49-F238E27FC236}">
                  <a16:creationId xmlns:a16="http://schemas.microsoft.com/office/drawing/2014/main" id="{1B4A5D8B-34EC-D352-BE87-4809E4CE4F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411AD96-CCBD-9812-0D19-0E7C7A79E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Rectangle 11">
              <a:extLst>
                <a:ext uri="{FF2B5EF4-FFF2-40B4-BE49-F238E27FC236}">
                  <a16:creationId xmlns:a16="http://schemas.microsoft.com/office/drawing/2014/main" id="{5AF89D92-20DD-C8E9-DF7A-988B09642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7F78F10-63E0-611E-AC78-66E24EA30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6602E91D-F9FC-A43A-333A-E237B84A4776}"/>
              </a:ext>
            </a:extLst>
          </p:cNvPr>
          <p:cNvSpPr txBox="1"/>
          <p:nvPr/>
        </p:nvSpPr>
        <p:spPr>
          <a:xfrm>
            <a:off x="6188028" y="1536179"/>
            <a:ext cx="4987793" cy="2135125"/>
          </a:xfrm>
          <a:prstGeom prst="rect">
            <a:avLst/>
          </a:prstGeom>
        </p:spPr>
        <p:txBody>
          <a:bodyPr vert="horz" lIns="91440" tIns="45720" rIns="91440" bIns="45720" rtlCol="0" anchor="b">
            <a:normAutofit fontScale="92500" lnSpcReduction="10000"/>
          </a:bodyPr>
          <a:lstStyle/>
          <a:p>
            <a:pPr algn="ctr">
              <a:lnSpc>
                <a:spcPct val="90000"/>
              </a:lnSpc>
              <a:spcBef>
                <a:spcPct val="0"/>
              </a:spcBef>
              <a:spcAft>
                <a:spcPts val="600"/>
              </a:spcAft>
            </a:pPr>
            <a:endParaRPr lang="en-US" sz="4000" b="0" i="0" dirty="0">
              <a:solidFill>
                <a:srgbClr val="FFFFFF"/>
              </a:solidFill>
              <a:effectLst/>
              <a:highlight>
                <a:srgbClr val="FFFFFF"/>
              </a:highlight>
              <a:latin typeface="+mj-lt"/>
              <a:ea typeface="+mj-ea"/>
              <a:cs typeface="+mj-cs"/>
            </a:endParaRPr>
          </a:p>
          <a:p>
            <a:pPr algn="ctr">
              <a:lnSpc>
                <a:spcPct val="90000"/>
              </a:lnSpc>
              <a:spcBef>
                <a:spcPct val="0"/>
              </a:spcBef>
              <a:spcAft>
                <a:spcPts val="600"/>
              </a:spcAft>
            </a:pPr>
            <a:r>
              <a:rPr lang="el-GR" sz="4000" b="1" i="1" dirty="0">
                <a:solidFill>
                  <a:srgbClr val="FF0000"/>
                </a:solidFill>
                <a:effectLst/>
                <a:highlight>
                  <a:srgbClr val="FFFFFF"/>
                </a:highlight>
                <a:latin typeface="+mj-lt"/>
                <a:ea typeface="+mj-ea"/>
                <a:cs typeface="+mj-cs"/>
              </a:rPr>
              <a:t>Μπορείτε να αναγνωρίσετε το συναίσθημα;</a:t>
            </a:r>
            <a:endParaRPr lang="en-US" sz="4000" b="1" i="1" dirty="0">
              <a:solidFill>
                <a:srgbClr val="FF0000"/>
              </a:solidFill>
              <a:effectLst/>
              <a:highlight>
                <a:srgbClr val="FFFFFF"/>
              </a:highlight>
              <a:latin typeface="+mj-lt"/>
              <a:ea typeface="+mj-ea"/>
              <a:cs typeface="+mj-cs"/>
            </a:endParaRPr>
          </a:p>
        </p:txBody>
      </p:sp>
      <p:pic>
        <p:nvPicPr>
          <p:cNvPr id="5" name="Picture 4" descr="A group of yellow balloons with smiley faces&#10;&#10;Description automatically generated">
            <a:extLst>
              <a:ext uri="{FF2B5EF4-FFF2-40B4-BE49-F238E27FC236}">
                <a16:creationId xmlns:a16="http://schemas.microsoft.com/office/drawing/2014/main" id="{76822FDB-A16F-231B-8D93-C34A61A46831}"/>
              </a:ext>
            </a:extLst>
          </p:cNvPr>
          <p:cNvPicPr>
            <a:picLocks noChangeAspect="1"/>
          </p:cNvPicPr>
          <p:nvPr/>
        </p:nvPicPr>
        <p:blipFill>
          <a:blip r:embed="rId3"/>
          <a:srcRect l="4784" r="52843"/>
          <a:stretch/>
        </p:blipFill>
        <p:spPr>
          <a:xfrm>
            <a:off x="20" y="-7622"/>
            <a:ext cx="5171828" cy="6865622"/>
          </a:xfrm>
          <a:prstGeom prst="rect">
            <a:avLst/>
          </a:prstGeom>
        </p:spPr>
      </p:pic>
    </p:spTree>
    <p:extLst>
      <p:ext uri="{BB962C8B-B14F-4D97-AF65-F5344CB8AC3E}">
        <p14:creationId xmlns:p14="http://schemas.microsoft.com/office/powerpoint/2010/main" val="2963605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Range of moods sticky notes">
            <a:extLst>
              <a:ext uri="{FF2B5EF4-FFF2-40B4-BE49-F238E27FC236}">
                <a16:creationId xmlns:a16="http://schemas.microsoft.com/office/drawing/2014/main" id="{D90B50BD-2411-D9BC-9961-1AAC8B3584DC}"/>
              </a:ext>
            </a:extLst>
          </p:cNvPr>
          <p:cNvPicPr>
            <a:picLocks noChangeAspect="1"/>
          </p:cNvPicPr>
          <p:nvPr/>
        </p:nvPicPr>
        <p:blipFill>
          <a:blip r:embed="rId3">
            <a:extLst>
              <a:ext uri="{28A0092B-C50C-407E-A947-70E740481C1C}">
                <a14:useLocalDpi xmlns:a14="http://schemas.microsoft.com/office/drawing/2010/main" val="0"/>
              </a:ext>
            </a:extLst>
          </a:blip>
          <a:srcRect l="5739" r="3970" b="-1"/>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a:extLst>
              <a:ext uri="{FF2B5EF4-FFF2-40B4-BE49-F238E27FC236}">
                <a16:creationId xmlns:a16="http://schemas.microsoft.com/office/drawing/2014/main" id="{E99F6257-ACAC-3272-DF80-D1CAF5887A23}"/>
              </a:ext>
            </a:extLst>
          </p:cNvPr>
          <p:cNvSpPr>
            <a:spLocks noGrp="1"/>
          </p:cNvSpPr>
          <p:nvPr>
            <p:ph type="title"/>
          </p:nvPr>
        </p:nvSpPr>
        <p:spPr>
          <a:xfrm>
            <a:off x="661916" y="2852381"/>
            <a:ext cx="3161940" cy="2640247"/>
          </a:xfrm>
        </p:spPr>
        <p:txBody>
          <a:bodyPr vert="horz" lIns="91440" tIns="45720" rIns="91440" bIns="45720" rtlCol="0" anchor="b">
            <a:normAutofit/>
          </a:bodyPr>
          <a:lstStyle/>
          <a:p>
            <a:r>
              <a:rPr lang="el-GR" sz="3600" dirty="0">
                <a:solidFill>
                  <a:schemeClr val="tx1">
                    <a:lumMod val="85000"/>
                    <a:lumOff val="15000"/>
                  </a:schemeClr>
                </a:solidFill>
              </a:rPr>
              <a:t>Ρύθμιση Συναισθημάτων και Διαχείριση Συμπεριφοράς</a:t>
            </a:r>
            <a:endParaRPr lang="en-US" sz="3600" dirty="0">
              <a:solidFill>
                <a:schemeClr val="tx1">
                  <a:lumMod val="85000"/>
                  <a:lumOff val="15000"/>
                </a:schemeClr>
              </a:solidFill>
            </a:endParaRPr>
          </a:p>
        </p:txBody>
      </p:sp>
    </p:spTree>
    <p:extLst>
      <p:ext uri="{BB962C8B-B14F-4D97-AF65-F5344CB8AC3E}">
        <p14:creationId xmlns:p14="http://schemas.microsoft.com/office/powerpoint/2010/main" val="3398006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2B4A0-B16A-724E-9417-4A4783D4616D}"/>
              </a:ext>
            </a:extLst>
          </p:cNvPr>
          <p:cNvSpPr>
            <a:spLocks noGrp="1"/>
          </p:cNvSpPr>
          <p:nvPr>
            <p:ph type="title"/>
          </p:nvPr>
        </p:nvSpPr>
        <p:spPr>
          <a:xfrm>
            <a:off x="876692" y="741391"/>
            <a:ext cx="5479719" cy="1616203"/>
          </a:xfrm>
        </p:spPr>
        <p:txBody>
          <a:bodyPr anchor="b">
            <a:normAutofit/>
          </a:bodyPr>
          <a:lstStyle/>
          <a:p>
            <a:r>
              <a:rPr lang="el-GR" sz="3200" dirty="0"/>
              <a:t>Ρύθμιση Συναισθημάτων</a:t>
            </a:r>
            <a:endParaRPr lang="en-US" sz="3200" dirty="0"/>
          </a:p>
        </p:txBody>
      </p:sp>
      <p:sp>
        <p:nvSpPr>
          <p:cNvPr id="3" name="Content Placeholder 2">
            <a:extLst>
              <a:ext uri="{FF2B5EF4-FFF2-40B4-BE49-F238E27FC236}">
                <a16:creationId xmlns:a16="http://schemas.microsoft.com/office/drawing/2014/main" id="{B73D1AFB-5FB5-94B3-B971-49E80408567A}"/>
              </a:ext>
            </a:extLst>
          </p:cNvPr>
          <p:cNvSpPr>
            <a:spLocks noGrp="1"/>
          </p:cNvSpPr>
          <p:nvPr>
            <p:ph idx="1"/>
          </p:nvPr>
        </p:nvSpPr>
        <p:spPr>
          <a:xfrm>
            <a:off x="876692" y="2533475"/>
            <a:ext cx="5479719" cy="3880771"/>
          </a:xfrm>
        </p:spPr>
        <p:txBody>
          <a:bodyPr anchor="t">
            <a:normAutofit/>
          </a:bodyPr>
          <a:lstStyle/>
          <a:p>
            <a:r>
              <a:rPr lang="el-GR" sz="1700" dirty="0"/>
              <a:t>Εσείς ελέγχετε τα συναισθήματά σας- δεν σας ελέγχουν αυτά.</a:t>
            </a:r>
          </a:p>
          <a:p>
            <a:r>
              <a:rPr lang="el-GR" sz="1700" dirty="0"/>
              <a:t>Δεν υπάρχουν λάθος συναισθήματα, όλα είναι έγκυρα. Δεν μπορείτε να ελέγξετε το πώς αισθάνεστε για τις περιστάσεις ή τα γεγονότα. Τα αρχικά συναισθήματα που έχετε ως απάντηση στα γεγονότα είναι πάντα εντάξει.</a:t>
            </a:r>
          </a:p>
          <a:p>
            <a:r>
              <a:rPr lang="el-GR" sz="1700" dirty="0"/>
              <a:t>Αυτό που μπορείτε να ελέγξετε είναι το πώς επιλέγετε να αντιδράσετε και να αποκριθείτε όταν τα συναισθήματα είναι έντονα. </a:t>
            </a:r>
          </a:p>
          <a:p>
            <a:r>
              <a:rPr lang="el-GR" sz="1700" dirty="0"/>
              <a:t>Το γεγονός ότι τα συναισθήματά σας είναι έγκυρα, δεν σημαίνει ότι δικαιολογείστε να συμπεριφέρεστε όπως θέλετε</a:t>
            </a:r>
            <a:endParaRPr lang="en-US" sz="1700" dirty="0"/>
          </a:p>
        </p:txBody>
      </p:sp>
      <p:pic>
        <p:nvPicPr>
          <p:cNvPr id="5" name="Picture 4" descr="Checkmate in a chess game">
            <a:extLst>
              <a:ext uri="{FF2B5EF4-FFF2-40B4-BE49-F238E27FC236}">
                <a16:creationId xmlns:a16="http://schemas.microsoft.com/office/drawing/2014/main" id="{A4476EF5-6085-F8FC-4D1E-577872977128}"/>
              </a:ext>
            </a:extLst>
          </p:cNvPr>
          <p:cNvPicPr>
            <a:picLocks noChangeAspect="1"/>
          </p:cNvPicPr>
          <p:nvPr/>
        </p:nvPicPr>
        <p:blipFill>
          <a:blip r:embed="rId3"/>
          <a:srcRect l="21565" r="24079" b="2"/>
          <a:stretch/>
        </p:blipFill>
        <p:spPr>
          <a:xfrm>
            <a:off x="7270812" y="10"/>
            <a:ext cx="4921187" cy="6857990"/>
          </a:xfrm>
          <a:prstGeom prst="rect">
            <a:avLst/>
          </a:prstGeom>
        </p:spPr>
      </p:pic>
      <p:grpSp>
        <p:nvGrpSpPr>
          <p:cNvPr id="16" name="Group 15">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7" name="Rectangle 16">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57707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703FEC-3BB9-C8A6-6C4C-236F26BA76D1}"/>
              </a:ext>
            </a:extLst>
          </p:cNvPr>
          <p:cNvSpPr>
            <a:spLocks noGrp="1"/>
          </p:cNvSpPr>
          <p:nvPr>
            <p:ph type="title"/>
          </p:nvPr>
        </p:nvSpPr>
        <p:spPr>
          <a:xfrm>
            <a:off x="761803" y="350196"/>
            <a:ext cx="4646904" cy="1624520"/>
          </a:xfrm>
        </p:spPr>
        <p:txBody>
          <a:bodyPr anchor="ctr">
            <a:normAutofit fontScale="90000"/>
          </a:bodyPr>
          <a:lstStyle/>
          <a:p>
            <a:r>
              <a:rPr lang="el-GR" sz="3700" dirty="0"/>
              <a:t>Συνήθως</a:t>
            </a:r>
            <a:r>
              <a:rPr lang="en-US" sz="3700" dirty="0"/>
              <a:t>,</a:t>
            </a:r>
            <a:r>
              <a:rPr lang="el-GR" sz="3700" dirty="0"/>
              <a:t> όταν βιώνουμε ένα συναίσθημα που δεν μας αρέσει</a:t>
            </a:r>
            <a:r>
              <a:rPr lang="en-US" sz="3700" dirty="0"/>
              <a:t>…</a:t>
            </a:r>
          </a:p>
        </p:txBody>
      </p:sp>
      <p:sp>
        <p:nvSpPr>
          <p:cNvPr id="3" name="Content Placeholder 2">
            <a:extLst>
              <a:ext uri="{FF2B5EF4-FFF2-40B4-BE49-F238E27FC236}">
                <a16:creationId xmlns:a16="http://schemas.microsoft.com/office/drawing/2014/main" id="{E670EA74-8DCC-B433-349E-6DD05B561EFA}"/>
              </a:ext>
            </a:extLst>
          </p:cNvPr>
          <p:cNvSpPr>
            <a:spLocks noGrp="1"/>
          </p:cNvSpPr>
          <p:nvPr>
            <p:ph idx="1"/>
          </p:nvPr>
        </p:nvSpPr>
        <p:spPr>
          <a:xfrm>
            <a:off x="761802" y="2070848"/>
            <a:ext cx="4646905" cy="4285502"/>
          </a:xfrm>
        </p:spPr>
        <p:txBody>
          <a:bodyPr anchor="ctr">
            <a:normAutofit lnSpcReduction="10000"/>
          </a:bodyPr>
          <a:lstStyle/>
          <a:p>
            <a:pPr marL="0" indent="0">
              <a:buNone/>
            </a:pPr>
            <a:r>
              <a:rPr lang="el-GR" sz="2000" dirty="0"/>
              <a:t>προσπαθούμε να απαλλαγούμε από αυτό, είτε επιλύοντας το πρόβλημα (εκλογικεύουμε το πρόβλημα) είτε προσπαθώντας να ελέγξουμε το πώς αισθανόμαστε («σταμάτα να αισθάνεσαι λυπημένος")</a:t>
            </a:r>
          </a:p>
          <a:p>
            <a:pPr marL="0" indent="0">
              <a:buNone/>
            </a:pPr>
            <a:r>
              <a:rPr lang="el-GR" sz="2000" dirty="0"/>
              <a:t>Ή</a:t>
            </a:r>
          </a:p>
          <a:p>
            <a:pPr marL="0" indent="0">
              <a:buNone/>
            </a:pPr>
            <a:r>
              <a:rPr lang="el-GR" sz="2000" dirty="0"/>
              <a:t>προσπαθούμε να το μπλοκάρουμε και να το αποφύγουμε </a:t>
            </a:r>
          </a:p>
          <a:p>
            <a:pPr marL="0" indent="0">
              <a:buNone/>
            </a:pPr>
            <a:r>
              <a:rPr lang="el-GR" sz="2000" dirty="0"/>
              <a:t>Όλα τα παραπάνω δεν λειτουργούν. Η προσπάθεια που καταβάλλεται σε τέτοιες ενέργειες κάνει το συναίσθημα χειρότερο ή πιο έντονο. </a:t>
            </a:r>
          </a:p>
          <a:p>
            <a:pPr marL="0" indent="0">
              <a:buNone/>
            </a:pPr>
            <a:r>
              <a:rPr lang="el-GR" sz="2000" dirty="0"/>
              <a:t>Τι είναι λοιπόν αυτό που πραγματικά λειτουργεί;</a:t>
            </a:r>
            <a:endParaRPr lang="en-US" sz="2000" dirty="0"/>
          </a:p>
        </p:txBody>
      </p:sp>
      <p:pic>
        <p:nvPicPr>
          <p:cNvPr id="5" name="Picture 4" descr="Solo journey">
            <a:extLst>
              <a:ext uri="{FF2B5EF4-FFF2-40B4-BE49-F238E27FC236}">
                <a16:creationId xmlns:a16="http://schemas.microsoft.com/office/drawing/2014/main" id="{1AD3BDFB-57C6-BB10-537B-33B6F92BAEC3}"/>
              </a:ext>
            </a:extLst>
          </p:cNvPr>
          <p:cNvPicPr>
            <a:picLocks noChangeAspect="1"/>
          </p:cNvPicPr>
          <p:nvPr/>
        </p:nvPicPr>
        <p:blipFill>
          <a:blip r:embed="rId3"/>
          <a:srcRect l="21046" r="12213"/>
          <a:stretch/>
        </p:blipFill>
        <p:spPr>
          <a:xfrm>
            <a:off x="6096000" y="1"/>
            <a:ext cx="6102825" cy="6858000"/>
          </a:xfrm>
          <a:prstGeom prst="rect">
            <a:avLst/>
          </a:prstGeom>
        </p:spPr>
      </p:pic>
    </p:spTree>
    <p:extLst>
      <p:ext uri="{BB962C8B-B14F-4D97-AF65-F5344CB8AC3E}">
        <p14:creationId xmlns:p14="http://schemas.microsoft.com/office/powerpoint/2010/main" val="3814729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hess checkmate">
            <a:extLst>
              <a:ext uri="{FF2B5EF4-FFF2-40B4-BE49-F238E27FC236}">
                <a16:creationId xmlns:a16="http://schemas.microsoft.com/office/drawing/2014/main" id="{3A711D22-3B8C-2DAB-05B5-8B3E34149537}"/>
              </a:ext>
            </a:extLst>
          </p:cNvPr>
          <p:cNvPicPr>
            <a:picLocks noChangeAspect="1"/>
          </p:cNvPicPr>
          <p:nvPr/>
        </p:nvPicPr>
        <p:blipFill>
          <a:blip r:embed="rId3"/>
          <a:srcRect l="40445" r="6896" b="-2"/>
          <a:stretch/>
        </p:blipFill>
        <p:spPr>
          <a:xfrm>
            <a:off x="-1" y="-2"/>
            <a:ext cx="5410198" cy="6858002"/>
          </a:xfrm>
          <a:prstGeom prst="rect">
            <a:avLst/>
          </a:prstGeom>
        </p:spPr>
      </p:pic>
      <p:sp useBgFill="1">
        <p:nvSpPr>
          <p:cNvPr id="18" name="Rectangle 17">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3C4D58-C6BF-A10F-A4C6-5E4804C443CD}"/>
              </a:ext>
            </a:extLst>
          </p:cNvPr>
          <p:cNvSpPr>
            <a:spLocks noGrp="1"/>
          </p:cNvSpPr>
          <p:nvPr>
            <p:ph type="title"/>
          </p:nvPr>
        </p:nvSpPr>
        <p:spPr>
          <a:xfrm>
            <a:off x="5943600" y="107856"/>
            <a:ext cx="6118411" cy="1559301"/>
          </a:xfrm>
        </p:spPr>
        <p:txBody>
          <a:bodyPr>
            <a:normAutofit/>
          </a:bodyPr>
          <a:lstStyle/>
          <a:p>
            <a:r>
              <a:rPr lang="el-GR" sz="4000" dirty="0"/>
              <a:t>Αποδοχή του συναισθήματος</a:t>
            </a:r>
            <a:endParaRPr lang="en-US" sz="4000" dirty="0"/>
          </a:p>
        </p:txBody>
      </p:sp>
      <p:sp>
        <p:nvSpPr>
          <p:cNvPr id="3" name="Content Placeholder 2">
            <a:extLst>
              <a:ext uri="{FF2B5EF4-FFF2-40B4-BE49-F238E27FC236}">
                <a16:creationId xmlns:a16="http://schemas.microsoft.com/office/drawing/2014/main" id="{B7391C47-1921-FC45-1C41-9CA793FF57D7}"/>
              </a:ext>
            </a:extLst>
          </p:cNvPr>
          <p:cNvSpPr>
            <a:spLocks noGrp="1"/>
          </p:cNvSpPr>
          <p:nvPr>
            <p:ph idx="1"/>
          </p:nvPr>
        </p:nvSpPr>
        <p:spPr>
          <a:xfrm>
            <a:off x="6115317" y="1775012"/>
            <a:ext cx="5839118" cy="4465066"/>
          </a:xfrm>
        </p:spPr>
        <p:txBody>
          <a:bodyPr anchor="ctr">
            <a:noAutofit/>
          </a:bodyPr>
          <a:lstStyle/>
          <a:p>
            <a:r>
              <a:rPr lang="el-GR" sz="1800" dirty="0"/>
              <a:t>Αντί να πολεμάτε ένα δυσάρεστο συναίσθημα, </a:t>
            </a:r>
            <a:r>
              <a:rPr lang="el-GR" sz="1800" b="1" dirty="0"/>
              <a:t>αποδεχτείτε</a:t>
            </a:r>
            <a:r>
              <a:rPr lang="el-GR" sz="1800" dirty="0"/>
              <a:t> ότι το νιώθετε.</a:t>
            </a:r>
          </a:p>
          <a:p>
            <a:r>
              <a:rPr lang="el-GR" sz="1800" b="1" dirty="0"/>
              <a:t>Ονομάστε το και αναγνωρίστε το</a:t>
            </a:r>
            <a:r>
              <a:rPr lang="el-GR" sz="1800" dirty="0"/>
              <a:t>. Το να δώσετε ένα συγκεκριμένο όνομα στο συναίσθημά σας σας βοηθά να το κατανοήσετε καλύτερα και συνήθως παίρνει τις πραγματικές του διαστάσεις αντί να κλιμακώνεται</a:t>
            </a:r>
            <a:r>
              <a:rPr lang="el-GR" sz="1800" b="1" dirty="0"/>
              <a:t> </a:t>
            </a:r>
          </a:p>
          <a:p>
            <a:r>
              <a:rPr lang="el-GR" sz="1800" b="1" dirty="0"/>
              <a:t>Επικυρώστε το. </a:t>
            </a:r>
            <a:r>
              <a:rPr lang="el-GR" sz="1800" dirty="0"/>
              <a:t>Μην κρίνετε το συναίσθημα «δεν θα έπρεπε να νιώθω θλίψη», αλλά δώστε στον εαυτό σας την άδεια να το νιώθει. Αυτό δεν σημαίνει ότι σας αρέσει ή ότι δεν θέλετε να το αλλάξετε, αλλά απλώς ότι αναγνωρίζετε την παρουσία του συγκεκριμένου συναισθήματος εκείνη τη συγκεκριμένη στιγμή</a:t>
            </a:r>
            <a:r>
              <a:rPr lang="el-GR" sz="1800" b="1" dirty="0"/>
              <a:t>. </a:t>
            </a:r>
          </a:p>
          <a:p>
            <a:r>
              <a:rPr lang="el-GR" sz="1800" b="1" dirty="0"/>
              <a:t>Κάντε το αντίθετο. </a:t>
            </a:r>
            <a:r>
              <a:rPr lang="el-GR" sz="1800" dirty="0"/>
              <a:t>Για παράδειγμα, όταν νιώθετε θυμό, θέλετε να επιτεθείτε. Αυτό όμως σας εκνευρίζει ακόμα περισσότερο και η κατάσταση κλιμακώνεται μέχρι να εκραγείτε. Αντ' αυτού, μπορείτε να κάνετε το αντίθετο, να κάνετε ένα βήμα πίσω και να απομακρυνθείτε από την κατάσταση. Αυτό θα σας κάνει σταδιακά να νιώσετε πιο ήρεμοι</a:t>
            </a:r>
            <a:endParaRPr lang="en-US" sz="1800" dirty="0"/>
          </a:p>
        </p:txBody>
      </p:sp>
    </p:spTree>
    <p:extLst>
      <p:ext uri="{BB962C8B-B14F-4D97-AF65-F5344CB8AC3E}">
        <p14:creationId xmlns:p14="http://schemas.microsoft.com/office/powerpoint/2010/main" val="4244403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FB5EB-3299-DBF1-B8D4-E90F9E99959B}"/>
              </a:ext>
            </a:extLst>
          </p:cNvPr>
          <p:cNvSpPr>
            <a:spLocks noGrp="1"/>
          </p:cNvSpPr>
          <p:nvPr>
            <p:ph type="title"/>
          </p:nvPr>
        </p:nvSpPr>
        <p:spPr/>
        <p:txBody>
          <a:bodyPr/>
          <a:lstStyle/>
          <a:p>
            <a:r>
              <a:rPr lang="el-GR" dirty="0"/>
              <a:t>Μείνετε στη θετική πλευρά των πραγμάτων</a:t>
            </a:r>
            <a:endParaRPr lang="en-US" dirty="0"/>
          </a:p>
        </p:txBody>
      </p:sp>
      <p:graphicFrame>
        <p:nvGraphicFramePr>
          <p:cNvPr id="5" name="Content Placeholder 2">
            <a:extLst>
              <a:ext uri="{FF2B5EF4-FFF2-40B4-BE49-F238E27FC236}">
                <a16:creationId xmlns:a16="http://schemas.microsoft.com/office/drawing/2014/main" id="{A0BAB650-4B1D-FD99-826C-F75598DB9A79}"/>
              </a:ext>
            </a:extLst>
          </p:cNvPr>
          <p:cNvGraphicFramePr>
            <a:graphicFrameLocks noGrp="1"/>
          </p:cNvGraphicFramePr>
          <p:nvPr>
            <p:ph idx="1"/>
            <p:extLst>
              <p:ext uri="{D42A27DB-BD31-4B8C-83A1-F6EECF244321}">
                <p14:modId xmlns:p14="http://schemas.microsoft.com/office/powerpoint/2010/main" val="953292786"/>
              </p:ext>
            </p:extLst>
          </p:nvPr>
        </p:nvGraphicFramePr>
        <p:xfrm>
          <a:off x="838199" y="1532965"/>
          <a:ext cx="11089341" cy="46439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79440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648A0-A56F-9A29-CE1C-3762D0319DAB}"/>
              </a:ext>
            </a:extLst>
          </p:cNvPr>
          <p:cNvSpPr>
            <a:spLocks noGrp="1"/>
          </p:cNvSpPr>
          <p:nvPr>
            <p:ph type="title"/>
          </p:nvPr>
        </p:nvSpPr>
        <p:spPr/>
        <p:txBody>
          <a:bodyPr/>
          <a:lstStyle/>
          <a:p>
            <a:r>
              <a:rPr lang="el-GR" dirty="0"/>
              <a:t>Κατανόηση των δυνατών και αδύνατων σημείων σας</a:t>
            </a:r>
            <a:endParaRPr lang="en-US" dirty="0"/>
          </a:p>
        </p:txBody>
      </p:sp>
      <p:pic>
        <p:nvPicPr>
          <p:cNvPr id="4" name="Graphic 3" descr="Man with solid fill">
            <a:extLst>
              <a:ext uri="{FF2B5EF4-FFF2-40B4-BE49-F238E27FC236}">
                <a16:creationId xmlns:a16="http://schemas.microsoft.com/office/drawing/2014/main" id="{ACD0AB6F-AE50-E4A5-83AD-011E824FFB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00717" y="1785285"/>
            <a:ext cx="4572000" cy="4572000"/>
          </a:xfrm>
          <a:prstGeom prst="rect">
            <a:avLst/>
          </a:prstGeom>
        </p:spPr>
      </p:pic>
      <p:graphicFrame>
        <p:nvGraphicFramePr>
          <p:cNvPr id="6" name="Diagram 5">
            <a:extLst>
              <a:ext uri="{FF2B5EF4-FFF2-40B4-BE49-F238E27FC236}">
                <a16:creationId xmlns:a16="http://schemas.microsoft.com/office/drawing/2014/main" id="{09E3E1FB-5DED-76AC-85F1-E19B389FE864}"/>
              </a:ext>
            </a:extLst>
          </p:cNvPr>
          <p:cNvGraphicFramePr/>
          <p:nvPr>
            <p:extLst>
              <p:ext uri="{D42A27DB-BD31-4B8C-83A1-F6EECF244321}">
                <p14:modId xmlns:p14="http://schemas.microsoft.com/office/powerpoint/2010/main" val="3164066603"/>
              </p:ext>
            </p:extLst>
          </p:nvPr>
        </p:nvGraphicFramePr>
        <p:xfrm>
          <a:off x="-793377" y="2191403"/>
          <a:ext cx="7032065" cy="4572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0" name="Diagram 9">
            <a:extLst>
              <a:ext uri="{FF2B5EF4-FFF2-40B4-BE49-F238E27FC236}">
                <a16:creationId xmlns:a16="http://schemas.microsoft.com/office/drawing/2014/main" id="{DB3C8F67-EE6E-9D70-D40F-D18753913258}"/>
              </a:ext>
            </a:extLst>
          </p:cNvPr>
          <p:cNvGraphicFramePr/>
          <p:nvPr>
            <p:extLst>
              <p:ext uri="{D42A27DB-BD31-4B8C-83A1-F6EECF244321}">
                <p14:modId xmlns:p14="http://schemas.microsoft.com/office/powerpoint/2010/main" val="648679521"/>
              </p:ext>
            </p:extLst>
          </p:nvPr>
        </p:nvGraphicFramePr>
        <p:xfrm>
          <a:off x="5159935" y="2286000"/>
          <a:ext cx="7032065" cy="45720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4003949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DC5E3A-E184-357F-B878-84539EEC9DED}"/>
              </a:ext>
            </a:extLst>
          </p:cNvPr>
          <p:cNvSpPr>
            <a:spLocks noGrp="1"/>
          </p:cNvSpPr>
          <p:nvPr>
            <p:ph idx="1"/>
          </p:nvPr>
        </p:nvSpPr>
        <p:spPr>
          <a:xfrm>
            <a:off x="233084" y="658904"/>
            <a:ext cx="5459505" cy="5983941"/>
          </a:xfrm>
        </p:spPr>
        <p:txBody>
          <a:bodyPr numCol="2">
            <a:normAutofit fontScale="40000" lnSpcReduction="20000"/>
          </a:bodyPr>
          <a:lstStyle/>
          <a:p>
            <a:pPr marL="0" indent="0" algn="l" fontAlgn="base">
              <a:buNone/>
            </a:pPr>
            <a:r>
              <a:rPr lang="el-GR" sz="6000" b="1" i="0" dirty="0">
                <a:solidFill>
                  <a:schemeClr val="accent6"/>
                </a:solidFill>
                <a:effectLst/>
                <a:highlight>
                  <a:srgbClr val="FFFFFF"/>
                </a:highlight>
                <a:latin typeface="Oswald" panose="020F0502020204030204" pitchFamily="2" charset="0"/>
              </a:rPr>
              <a:t>Δυνατά Σημεία</a:t>
            </a:r>
            <a:endParaRPr lang="en-US" sz="6000" dirty="0">
              <a:solidFill>
                <a:schemeClr val="accent6"/>
              </a:solidFill>
              <a:highlight>
                <a:srgbClr val="FFFFFF"/>
              </a:highlight>
              <a:latin typeface="Oswald" panose="020F0502020204030204" pitchFamily="2" charset="0"/>
            </a:endParaRPr>
          </a:p>
          <a:p>
            <a:pPr marL="0" indent="0" algn="l" fontAlgn="base">
              <a:buNone/>
            </a:pPr>
            <a:r>
              <a:rPr lang="el-GR" sz="4000" b="0" i="0" dirty="0">
                <a:solidFill>
                  <a:srgbClr val="1A1A1A"/>
                </a:solidFill>
                <a:effectLst/>
                <a:highlight>
                  <a:srgbClr val="FFFFFF"/>
                </a:highlight>
              </a:rPr>
              <a:t>Προσαρμοστικότητα</a:t>
            </a:r>
          </a:p>
          <a:p>
            <a:pPr marL="0" indent="0" algn="l" fontAlgn="base">
              <a:buNone/>
            </a:pPr>
            <a:r>
              <a:rPr lang="el-GR" sz="4000" b="0" i="0" dirty="0">
                <a:solidFill>
                  <a:srgbClr val="1A1A1A"/>
                </a:solidFill>
                <a:effectLst/>
                <a:highlight>
                  <a:srgbClr val="FFFFFF"/>
                </a:highlight>
              </a:rPr>
              <a:t>Διεκδικητικότητα</a:t>
            </a:r>
          </a:p>
          <a:p>
            <a:pPr marL="0" indent="0" algn="l" fontAlgn="base">
              <a:buNone/>
            </a:pPr>
            <a:r>
              <a:rPr lang="el-GR" sz="4000" b="0" i="0" dirty="0">
                <a:solidFill>
                  <a:srgbClr val="1A1A1A"/>
                </a:solidFill>
                <a:effectLst/>
                <a:highlight>
                  <a:srgbClr val="FFFFFF"/>
                </a:highlight>
              </a:rPr>
              <a:t>Προσοχή στη λεπτομέρεια</a:t>
            </a:r>
          </a:p>
          <a:p>
            <a:pPr marL="0" indent="0" algn="l" fontAlgn="base">
              <a:buNone/>
            </a:pPr>
            <a:r>
              <a:rPr lang="el-GR" sz="4000" b="0" i="0" dirty="0">
                <a:solidFill>
                  <a:srgbClr val="1A1A1A"/>
                </a:solidFill>
                <a:effectLst/>
                <a:highlight>
                  <a:srgbClr val="FFFFFF"/>
                </a:highlight>
              </a:rPr>
              <a:t>Επικοινωνιακές δεξιότητες</a:t>
            </a:r>
          </a:p>
          <a:p>
            <a:pPr marL="0" indent="0" algn="l" fontAlgn="base">
              <a:buNone/>
            </a:pPr>
            <a:r>
              <a:rPr lang="el-GR" sz="4000" b="0" i="0" dirty="0">
                <a:solidFill>
                  <a:srgbClr val="1A1A1A"/>
                </a:solidFill>
                <a:effectLst/>
                <a:highlight>
                  <a:srgbClr val="FFFFFF"/>
                </a:highlight>
              </a:rPr>
              <a:t>Συμπόνια</a:t>
            </a:r>
          </a:p>
          <a:p>
            <a:pPr marL="0" indent="0" algn="l" fontAlgn="base">
              <a:buNone/>
            </a:pPr>
            <a:r>
              <a:rPr lang="el-GR" sz="4000" b="0" i="0" dirty="0">
                <a:solidFill>
                  <a:srgbClr val="1A1A1A"/>
                </a:solidFill>
                <a:effectLst/>
                <a:highlight>
                  <a:srgbClr val="FFFFFF"/>
                </a:highlight>
              </a:rPr>
              <a:t>Αυτοπεποίθηση</a:t>
            </a:r>
          </a:p>
          <a:p>
            <a:pPr marL="0" indent="0" algn="l" fontAlgn="base">
              <a:buNone/>
            </a:pPr>
            <a:r>
              <a:rPr lang="el-GR" sz="4000" b="0" i="0" dirty="0">
                <a:solidFill>
                  <a:srgbClr val="1A1A1A"/>
                </a:solidFill>
                <a:effectLst/>
                <a:highlight>
                  <a:srgbClr val="FFFFFF"/>
                </a:highlight>
              </a:rPr>
              <a:t>Θάρρος</a:t>
            </a:r>
          </a:p>
          <a:p>
            <a:pPr marL="0" indent="0" algn="l" fontAlgn="base">
              <a:buNone/>
            </a:pPr>
            <a:r>
              <a:rPr lang="el-GR" sz="4000" b="0" i="0" dirty="0">
                <a:solidFill>
                  <a:srgbClr val="1A1A1A"/>
                </a:solidFill>
                <a:effectLst/>
                <a:highlight>
                  <a:srgbClr val="FFFFFF"/>
                </a:highlight>
              </a:rPr>
              <a:t>Δημιουργικότητα</a:t>
            </a:r>
          </a:p>
          <a:p>
            <a:pPr marL="0" indent="0" algn="l" fontAlgn="base">
              <a:buNone/>
            </a:pPr>
            <a:r>
              <a:rPr lang="el-GR" sz="4000" b="0" i="0" dirty="0">
                <a:solidFill>
                  <a:srgbClr val="1A1A1A"/>
                </a:solidFill>
                <a:effectLst/>
                <a:highlight>
                  <a:srgbClr val="FFFFFF"/>
                </a:highlight>
              </a:rPr>
              <a:t>Κριτική σκέψη</a:t>
            </a:r>
          </a:p>
          <a:p>
            <a:pPr marL="0" indent="0" algn="l" fontAlgn="base">
              <a:buNone/>
            </a:pPr>
            <a:r>
              <a:rPr lang="el-GR" sz="4000" b="0" i="0" dirty="0">
                <a:solidFill>
                  <a:srgbClr val="1A1A1A"/>
                </a:solidFill>
                <a:effectLst/>
                <a:highlight>
                  <a:srgbClr val="FFFFFF"/>
                </a:highlight>
              </a:rPr>
              <a:t>Λήψη αποφάσεων</a:t>
            </a:r>
          </a:p>
          <a:p>
            <a:pPr marL="0" indent="0" algn="l" fontAlgn="base">
              <a:buNone/>
            </a:pPr>
            <a:r>
              <a:rPr lang="el-GR" sz="4000" b="0" i="0" dirty="0">
                <a:solidFill>
                  <a:srgbClr val="1A1A1A"/>
                </a:solidFill>
                <a:effectLst/>
                <a:highlight>
                  <a:srgbClr val="FFFFFF"/>
                </a:highlight>
              </a:rPr>
              <a:t>Ενσυναίσθηση</a:t>
            </a:r>
          </a:p>
          <a:p>
            <a:pPr marL="0" indent="0" algn="l" fontAlgn="base">
              <a:buNone/>
            </a:pPr>
            <a:r>
              <a:rPr lang="el-GR" sz="4000" b="0" i="0" dirty="0">
                <a:solidFill>
                  <a:srgbClr val="1A1A1A"/>
                </a:solidFill>
                <a:effectLst/>
                <a:highlight>
                  <a:srgbClr val="FFFFFF"/>
                </a:highlight>
              </a:rPr>
              <a:t>Δικαιοσύνη</a:t>
            </a:r>
          </a:p>
          <a:p>
            <a:pPr marL="0" indent="0" algn="l" fontAlgn="base">
              <a:buNone/>
            </a:pPr>
            <a:r>
              <a:rPr lang="el-GR" sz="4000" b="0" i="0" dirty="0">
                <a:solidFill>
                  <a:srgbClr val="1A1A1A"/>
                </a:solidFill>
                <a:effectLst/>
                <a:highlight>
                  <a:srgbClr val="FFFFFF"/>
                </a:highlight>
              </a:rPr>
              <a:t>Ευελιξία</a:t>
            </a:r>
          </a:p>
          <a:p>
            <a:pPr marL="0" indent="0" algn="l" fontAlgn="base">
              <a:buNone/>
            </a:pPr>
            <a:r>
              <a:rPr lang="el-GR" sz="4000" b="0" i="0" dirty="0">
                <a:solidFill>
                  <a:srgbClr val="1A1A1A"/>
                </a:solidFill>
                <a:effectLst/>
                <a:highlight>
                  <a:srgbClr val="FFFFFF"/>
                </a:highlight>
              </a:rPr>
              <a:t>Συγχώρεση</a:t>
            </a:r>
          </a:p>
          <a:p>
            <a:pPr marL="0" indent="0" algn="l" fontAlgn="base">
              <a:buNone/>
            </a:pPr>
            <a:r>
              <a:rPr lang="el-GR" sz="4000" b="0" i="0" dirty="0">
                <a:solidFill>
                  <a:srgbClr val="1A1A1A"/>
                </a:solidFill>
                <a:effectLst/>
                <a:highlight>
                  <a:srgbClr val="FFFFFF"/>
                </a:highlight>
              </a:rPr>
              <a:t>Καθορισμός στόχων</a:t>
            </a:r>
          </a:p>
          <a:p>
            <a:pPr marL="0" indent="0" algn="l" fontAlgn="base">
              <a:buNone/>
            </a:pPr>
            <a:r>
              <a:rPr lang="el-GR" sz="4000" b="0" i="0" dirty="0">
                <a:solidFill>
                  <a:srgbClr val="1A1A1A"/>
                </a:solidFill>
                <a:effectLst/>
                <a:highlight>
                  <a:srgbClr val="FFFFFF"/>
                </a:highlight>
              </a:rPr>
              <a:t>Ευγνωμοσύνη</a:t>
            </a:r>
          </a:p>
          <a:p>
            <a:pPr marL="0" indent="0" algn="l" fontAlgn="base">
              <a:buNone/>
            </a:pPr>
            <a:r>
              <a:rPr lang="el-GR" sz="4000" b="0" i="0" dirty="0">
                <a:solidFill>
                  <a:srgbClr val="1A1A1A"/>
                </a:solidFill>
                <a:effectLst/>
                <a:highlight>
                  <a:srgbClr val="FFFFFF"/>
                </a:highlight>
              </a:rPr>
              <a:t>Ειλικρίνεια</a:t>
            </a:r>
          </a:p>
          <a:p>
            <a:pPr marL="0" indent="0" algn="l" fontAlgn="base">
              <a:buNone/>
            </a:pPr>
            <a:r>
              <a:rPr lang="el-GR" sz="4000" b="0" i="0" dirty="0">
                <a:solidFill>
                  <a:srgbClr val="1A1A1A"/>
                </a:solidFill>
                <a:effectLst/>
                <a:highlight>
                  <a:srgbClr val="FFFFFF"/>
                </a:highlight>
              </a:rPr>
              <a:t>Ανεξαρτησία</a:t>
            </a:r>
          </a:p>
          <a:p>
            <a:pPr marL="0" indent="0" algn="l" fontAlgn="base">
              <a:buNone/>
            </a:pPr>
            <a:endParaRPr lang="el-GR" sz="4000" b="0" i="0" dirty="0">
              <a:solidFill>
                <a:srgbClr val="1A1A1A"/>
              </a:solidFill>
              <a:effectLst/>
              <a:highlight>
                <a:srgbClr val="FFFFFF"/>
              </a:highlight>
            </a:endParaRPr>
          </a:p>
          <a:p>
            <a:pPr marL="0" indent="0" algn="l" fontAlgn="base">
              <a:buNone/>
            </a:pPr>
            <a:r>
              <a:rPr lang="el-GR" sz="4000" b="0" i="0" dirty="0">
                <a:solidFill>
                  <a:srgbClr val="1A1A1A"/>
                </a:solidFill>
                <a:effectLst/>
                <a:highlight>
                  <a:srgbClr val="FFFFFF"/>
                </a:highlight>
              </a:rPr>
              <a:t>Πρωτοβουλία</a:t>
            </a:r>
          </a:p>
          <a:p>
            <a:pPr marL="0" indent="0" fontAlgn="base">
              <a:buNone/>
            </a:pPr>
            <a:r>
              <a:rPr lang="el-GR" sz="4000" dirty="0">
                <a:solidFill>
                  <a:srgbClr val="1A1A1A"/>
                </a:solidFill>
                <a:highlight>
                  <a:srgbClr val="FFFFFF"/>
                </a:highlight>
              </a:rPr>
              <a:t>Διαπροσωπικές δεξιότητες</a:t>
            </a:r>
          </a:p>
          <a:p>
            <a:pPr marL="0" indent="0" fontAlgn="base">
              <a:buNone/>
            </a:pPr>
            <a:r>
              <a:rPr lang="el-GR" sz="4000" dirty="0">
                <a:solidFill>
                  <a:srgbClr val="1A1A1A"/>
                </a:solidFill>
                <a:highlight>
                  <a:srgbClr val="FFFFFF"/>
                </a:highlight>
              </a:rPr>
              <a:t>Ηγετική ικανότητα</a:t>
            </a:r>
          </a:p>
          <a:p>
            <a:pPr marL="0" indent="0" fontAlgn="base">
              <a:buNone/>
            </a:pPr>
            <a:r>
              <a:rPr lang="el-GR" sz="4000" dirty="0">
                <a:solidFill>
                  <a:srgbClr val="1A1A1A"/>
                </a:solidFill>
                <a:highlight>
                  <a:srgbClr val="FFFFFF"/>
                </a:highlight>
              </a:rPr>
              <a:t>Αφοσίωση</a:t>
            </a:r>
          </a:p>
          <a:p>
            <a:pPr marL="0" indent="0" fontAlgn="base">
              <a:buNone/>
            </a:pPr>
            <a:r>
              <a:rPr lang="el-GR" sz="4000" dirty="0">
                <a:solidFill>
                  <a:srgbClr val="1A1A1A"/>
                </a:solidFill>
                <a:highlight>
                  <a:srgbClr val="FFFFFF"/>
                </a:highlight>
              </a:rPr>
              <a:t>Ανοιχτό πνεύμα</a:t>
            </a:r>
          </a:p>
          <a:p>
            <a:pPr marL="0" indent="0" fontAlgn="base">
              <a:buNone/>
            </a:pPr>
            <a:r>
              <a:rPr lang="el-GR" sz="4000" dirty="0">
                <a:solidFill>
                  <a:srgbClr val="1A1A1A"/>
                </a:solidFill>
                <a:highlight>
                  <a:srgbClr val="FFFFFF"/>
                </a:highlight>
              </a:rPr>
              <a:t>Οργανωτικότητα</a:t>
            </a:r>
          </a:p>
          <a:p>
            <a:pPr marL="0" indent="0" fontAlgn="base">
              <a:buNone/>
            </a:pPr>
            <a:r>
              <a:rPr lang="el-GR" sz="4000" dirty="0">
                <a:solidFill>
                  <a:srgbClr val="1A1A1A"/>
                </a:solidFill>
                <a:highlight>
                  <a:srgbClr val="FFFFFF"/>
                </a:highlight>
              </a:rPr>
              <a:t>Υπομονή</a:t>
            </a:r>
          </a:p>
          <a:p>
            <a:pPr marL="0" indent="0" fontAlgn="base">
              <a:buNone/>
            </a:pPr>
            <a:r>
              <a:rPr lang="el-GR" sz="4000" dirty="0">
                <a:solidFill>
                  <a:srgbClr val="1A1A1A"/>
                </a:solidFill>
                <a:highlight>
                  <a:srgbClr val="FFFFFF"/>
                </a:highlight>
              </a:rPr>
              <a:t>Επίλυση προβλημάτων</a:t>
            </a:r>
          </a:p>
          <a:p>
            <a:pPr marL="0" indent="0" fontAlgn="base">
              <a:buNone/>
            </a:pPr>
            <a:r>
              <a:rPr lang="el-GR" sz="4000" dirty="0">
                <a:solidFill>
                  <a:srgbClr val="1A1A1A"/>
                </a:solidFill>
                <a:highlight>
                  <a:srgbClr val="FFFFFF"/>
                </a:highlight>
              </a:rPr>
              <a:t>Ανθεκτικότητα</a:t>
            </a:r>
          </a:p>
          <a:p>
            <a:pPr marL="0" indent="0" fontAlgn="base">
              <a:buNone/>
            </a:pPr>
            <a:r>
              <a:rPr lang="el-GR" sz="4000" dirty="0">
                <a:solidFill>
                  <a:srgbClr val="1A1A1A"/>
                </a:solidFill>
                <a:highlight>
                  <a:srgbClr val="FFFFFF"/>
                </a:highlight>
              </a:rPr>
              <a:t>Επινοητικότητα</a:t>
            </a:r>
          </a:p>
          <a:p>
            <a:pPr marL="0" indent="0" fontAlgn="base">
              <a:buNone/>
            </a:pPr>
            <a:r>
              <a:rPr lang="el-GR" sz="4000" dirty="0">
                <a:solidFill>
                  <a:srgbClr val="1A1A1A"/>
                </a:solidFill>
                <a:highlight>
                  <a:srgbClr val="FFFFFF"/>
                </a:highlight>
              </a:rPr>
              <a:t>Σεβασμός</a:t>
            </a:r>
          </a:p>
          <a:p>
            <a:pPr marL="0" indent="0" fontAlgn="base">
              <a:buNone/>
            </a:pPr>
            <a:r>
              <a:rPr lang="el-GR" sz="4000" dirty="0">
                <a:solidFill>
                  <a:srgbClr val="1A1A1A"/>
                </a:solidFill>
                <a:highlight>
                  <a:srgbClr val="FFFFFF"/>
                </a:highlight>
              </a:rPr>
              <a:t>Υπευθυνότητα</a:t>
            </a:r>
          </a:p>
          <a:p>
            <a:pPr marL="0" indent="0" fontAlgn="base">
              <a:buNone/>
            </a:pPr>
            <a:r>
              <a:rPr lang="el-GR" sz="4000" dirty="0">
                <a:solidFill>
                  <a:srgbClr val="1A1A1A"/>
                </a:solidFill>
                <a:highlight>
                  <a:srgbClr val="FFFFFF"/>
                </a:highlight>
              </a:rPr>
              <a:t>Αυτοεκτίμηση</a:t>
            </a:r>
          </a:p>
          <a:p>
            <a:pPr marL="0" indent="0" fontAlgn="base">
              <a:buNone/>
            </a:pPr>
            <a:r>
              <a:rPr lang="el-GR" sz="4000" dirty="0">
                <a:solidFill>
                  <a:srgbClr val="1A1A1A"/>
                </a:solidFill>
                <a:highlight>
                  <a:srgbClr val="FFFFFF"/>
                </a:highlight>
              </a:rPr>
              <a:t>Αυτοκινητοποίηση</a:t>
            </a:r>
          </a:p>
          <a:p>
            <a:pPr marL="0" indent="0" fontAlgn="base">
              <a:buNone/>
            </a:pPr>
            <a:r>
              <a:rPr lang="el-GR" sz="4000" dirty="0">
                <a:solidFill>
                  <a:srgbClr val="1A1A1A"/>
                </a:solidFill>
                <a:highlight>
                  <a:srgbClr val="FFFFFF"/>
                </a:highlight>
              </a:rPr>
              <a:t>Ομαδική εργασία</a:t>
            </a:r>
          </a:p>
          <a:p>
            <a:pPr marL="0" indent="0" fontAlgn="base">
              <a:buNone/>
            </a:pPr>
            <a:r>
              <a:rPr lang="el-GR" sz="4000" dirty="0">
                <a:solidFill>
                  <a:srgbClr val="1A1A1A"/>
                </a:solidFill>
                <a:highlight>
                  <a:srgbClr val="FFFFFF"/>
                </a:highlight>
              </a:rPr>
              <a:t>Διαχείριση χρόνου</a:t>
            </a:r>
          </a:p>
          <a:p>
            <a:pPr marL="0" indent="0" fontAlgn="base">
              <a:buNone/>
            </a:pPr>
            <a:r>
              <a:rPr lang="el-GR" sz="4000" dirty="0">
                <a:solidFill>
                  <a:srgbClr val="1A1A1A"/>
                </a:solidFill>
                <a:highlight>
                  <a:srgbClr val="FFFFFF"/>
                </a:highlight>
              </a:rPr>
              <a:t>Ανοχή</a:t>
            </a:r>
          </a:p>
          <a:p>
            <a:pPr marL="0" indent="0" fontAlgn="base">
              <a:buNone/>
            </a:pPr>
            <a:r>
              <a:rPr lang="el-GR" sz="4000" dirty="0">
                <a:solidFill>
                  <a:srgbClr val="1A1A1A"/>
                </a:solidFill>
                <a:highlight>
                  <a:srgbClr val="FFFFFF"/>
                </a:highlight>
              </a:rPr>
              <a:t>Αξιοπιστία</a:t>
            </a:r>
            <a:endParaRPr lang="en-US" sz="4000" dirty="0">
              <a:solidFill>
                <a:srgbClr val="1A1A1A"/>
              </a:solidFill>
              <a:highlight>
                <a:srgbClr val="FFFFFF"/>
              </a:highlight>
            </a:endParaRPr>
          </a:p>
        </p:txBody>
      </p:sp>
      <p:sp>
        <p:nvSpPr>
          <p:cNvPr id="2" name="Content Placeholder 2">
            <a:extLst>
              <a:ext uri="{FF2B5EF4-FFF2-40B4-BE49-F238E27FC236}">
                <a16:creationId xmlns:a16="http://schemas.microsoft.com/office/drawing/2014/main" id="{35313BE9-043B-3CDB-3146-A062BE9E617D}"/>
              </a:ext>
            </a:extLst>
          </p:cNvPr>
          <p:cNvSpPr txBox="1">
            <a:spLocks/>
          </p:cNvSpPr>
          <p:nvPr/>
        </p:nvSpPr>
        <p:spPr>
          <a:xfrm>
            <a:off x="6499412" y="672351"/>
            <a:ext cx="4836459" cy="5109883"/>
          </a:xfrm>
          <a:prstGeom prst="rect">
            <a:avLst/>
          </a:prstGeom>
        </p:spPr>
        <p:txBody>
          <a:bodyPr vert="horz" lIns="91440" tIns="45720" rIns="91440" bIns="45720" numCol="2"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Arial" panose="020B0604020202020204" pitchFamily="34" charset="0"/>
              <a:buNone/>
            </a:pPr>
            <a:r>
              <a:rPr lang="el-GR" sz="5100" b="1" dirty="0">
                <a:solidFill>
                  <a:srgbClr val="FF0000"/>
                </a:solidFill>
                <a:highlight>
                  <a:srgbClr val="FFFFFF"/>
                </a:highlight>
                <a:latin typeface="Oswald" panose="00000500000000000000" pitchFamily="2" charset="0"/>
              </a:rPr>
              <a:t>Αδύνατα Σημεία</a:t>
            </a:r>
            <a:endParaRPr lang="en-US" sz="5100" dirty="0">
              <a:solidFill>
                <a:srgbClr val="FF0000"/>
              </a:solidFill>
              <a:highlight>
                <a:srgbClr val="FFFFFF"/>
              </a:highlight>
              <a:latin typeface="Oswald" panose="00000500000000000000" pitchFamily="2" charset="0"/>
            </a:endParaRPr>
          </a:p>
          <a:p>
            <a:pPr marL="0" indent="0" fontAlgn="base">
              <a:buFont typeface="Arial" panose="020B0604020202020204" pitchFamily="34" charset="0"/>
              <a:buNone/>
            </a:pPr>
            <a:r>
              <a:rPr lang="el-GR" sz="3400" dirty="0">
                <a:solidFill>
                  <a:srgbClr val="1A1A1A"/>
                </a:solidFill>
                <a:highlight>
                  <a:srgbClr val="FFFFFF"/>
                </a:highlight>
              </a:rPr>
              <a:t>Ανοργανωσιά</a:t>
            </a:r>
          </a:p>
          <a:p>
            <a:pPr marL="0" indent="0" fontAlgn="base">
              <a:buFont typeface="Arial" panose="020B0604020202020204" pitchFamily="34" charset="0"/>
              <a:buNone/>
            </a:pPr>
            <a:r>
              <a:rPr lang="el-GR" sz="3400" dirty="0">
                <a:solidFill>
                  <a:srgbClr val="1A1A1A"/>
                </a:solidFill>
                <a:highlight>
                  <a:srgbClr val="FFFFFF"/>
                </a:highlight>
              </a:rPr>
              <a:t>Μισαλλοδοξία</a:t>
            </a:r>
          </a:p>
          <a:p>
            <a:pPr marL="0" indent="0" fontAlgn="base">
              <a:buFont typeface="Arial" panose="020B0604020202020204" pitchFamily="34" charset="0"/>
              <a:buNone/>
            </a:pPr>
            <a:r>
              <a:rPr lang="el-GR" sz="3400" dirty="0">
                <a:solidFill>
                  <a:srgbClr val="1A1A1A"/>
                </a:solidFill>
                <a:highlight>
                  <a:srgbClr val="FFFFFF"/>
                </a:highlight>
              </a:rPr>
              <a:t>Έλλειψη επικοινωνιακών δεξιοτήτων</a:t>
            </a:r>
          </a:p>
          <a:p>
            <a:pPr marL="0" indent="0" fontAlgn="base">
              <a:buFont typeface="Arial" panose="020B0604020202020204" pitchFamily="34" charset="0"/>
              <a:buNone/>
            </a:pPr>
            <a:r>
              <a:rPr lang="el-GR" sz="3400" dirty="0">
                <a:solidFill>
                  <a:srgbClr val="1A1A1A"/>
                </a:solidFill>
                <a:highlight>
                  <a:srgbClr val="FFFFFF"/>
                </a:highlight>
              </a:rPr>
              <a:t>Έλλειψη συμπόνιας</a:t>
            </a:r>
          </a:p>
          <a:p>
            <a:pPr marL="0" indent="0" fontAlgn="base">
              <a:buFont typeface="Arial" panose="020B0604020202020204" pitchFamily="34" charset="0"/>
              <a:buNone/>
            </a:pPr>
            <a:r>
              <a:rPr lang="el-GR" sz="3400" dirty="0">
                <a:solidFill>
                  <a:srgbClr val="1A1A1A"/>
                </a:solidFill>
                <a:highlight>
                  <a:srgbClr val="FFFFFF"/>
                </a:highlight>
              </a:rPr>
              <a:t>Έλλειψη αυτοπεποίθησης</a:t>
            </a:r>
          </a:p>
          <a:p>
            <a:pPr marL="0" indent="0" fontAlgn="base">
              <a:buFont typeface="Arial" panose="020B0604020202020204" pitchFamily="34" charset="0"/>
              <a:buNone/>
            </a:pPr>
            <a:r>
              <a:rPr lang="el-GR" sz="3400" dirty="0">
                <a:solidFill>
                  <a:srgbClr val="1A1A1A"/>
                </a:solidFill>
                <a:highlight>
                  <a:srgbClr val="FFFFFF"/>
                </a:highlight>
              </a:rPr>
              <a:t>Έλλειψη δημιουργικότητας</a:t>
            </a:r>
          </a:p>
          <a:p>
            <a:pPr marL="0" indent="0" fontAlgn="base">
              <a:buFont typeface="Arial" panose="020B0604020202020204" pitchFamily="34" charset="0"/>
              <a:buNone/>
            </a:pPr>
            <a:r>
              <a:rPr lang="el-GR" sz="3400" dirty="0">
                <a:solidFill>
                  <a:srgbClr val="1A1A1A"/>
                </a:solidFill>
                <a:highlight>
                  <a:srgbClr val="FFFFFF"/>
                </a:highlight>
              </a:rPr>
              <a:t>Αδυναμία λήψης αποφάσεων</a:t>
            </a:r>
          </a:p>
          <a:p>
            <a:pPr marL="0" indent="0" fontAlgn="base">
              <a:buFont typeface="Arial" panose="020B0604020202020204" pitchFamily="34" charset="0"/>
              <a:buNone/>
            </a:pPr>
            <a:r>
              <a:rPr lang="el-GR" sz="3400" dirty="0">
                <a:solidFill>
                  <a:srgbClr val="1A1A1A"/>
                </a:solidFill>
                <a:highlight>
                  <a:srgbClr val="FFFFFF"/>
                </a:highlight>
              </a:rPr>
              <a:t>Έλλειψη πειθαρχίας</a:t>
            </a:r>
          </a:p>
          <a:p>
            <a:pPr marL="0" indent="0" fontAlgn="base">
              <a:buFont typeface="Arial" panose="020B0604020202020204" pitchFamily="34" charset="0"/>
              <a:buNone/>
            </a:pPr>
            <a:r>
              <a:rPr lang="el-GR" sz="3400" dirty="0">
                <a:solidFill>
                  <a:srgbClr val="1A1A1A"/>
                </a:solidFill>
                <a:highlight>
                  <a:srgbClr val="FFFFFF"/>
                </a:highlight>
              </a:rPr>
              <a:t>Έλλειψη ρύθμισης συναισθημάτων</a:t>
            </a:r>
          </a:p>
          <a:p>
            <a:pPr marL="0" indent="0" fontAlgn="base">
              <a:buFont typeface="Arial" panose="020B0604020202020204" pitchFamily="34" charset="0"/>
              <a:buNone/>
            </a:pPr>
            <a:r>
              <a:rPr lang="el-GR" sz="3400" dirty="0">
                <a:solidFill>
                  <a:srgbClr val="1A1A1A"/>
                </a:solidFill>
                <a:highlight>
                  <a:srgbClr val="FFFFFF"/>
                </a:highlight>
              </a:rPr>
              <a:t>Έλλειψη </a:t>
            </a:r>
            <a:r>
              <a:rPr lang="el-GR" sz="3400" dirty="0" err="1">
                <a:solidFill>
                  <a:srgbClr val="1A1A1A"/>
                </a:solidFill>
                <a:highlight>
                  <a:srgbClr val="FFFFFF"/>
                </a:highlight>
              </a:rPr>
              <a:t>ενσυναίσθησης</a:t>
            </a:r>
            <a:endParaRPr lang="el-GR" sz="3400" dirty="0">
              <a:solidFill>
                <a:srgbClr val="1A1A1A"/>
              </a:solidFill>
              <a:highlight>
                <a:srgbClr val="FFFFFF"/>
              </a:highlight>
            </a:endParaRPr>
          </a:p>
          <a:p>
            <a:pPr marL="0" indent="0" fontAlgn="base">
              <a:buFont typeface="Arial" panose="020B0604020202020204" pitchFamily="34" charset="0"/>
              <a:buNone/>
            </a:pPr>
            <a:r>
              <a:rPr lang="el-GR" sz="3400" dirty="0">
                <a:solidFill>
                  <a:srgbClr val="1A1A1A"/>
                </a:solidFill>
                <a:highlight>
                  <a:srgbClr val="FFFFFF"/>
                </a:highlight>
              </a:rPr>
              <a:t>Έλλειψη ευελιξίας</a:t>
            </a:r>
          </a:p>
          <a:p>
            <a:pPr marL="0" indent="0" fontAlgn="base">
              <a:buFont typeface="Arial" panose="020B0604020202020204" pitchFamily="34" charset="0"/>
              <a:buNone/>
            </a:pPr>
            <a:r>
              <a:rPr lang="el-GR" sz="3400" dirty="0">
                <a:solidFill>
                  <a:srgbClr val="1A1A1A"/>
                </a:solidFill>
                <a:highlight>
                  <a:srgbClr val="FFFFFF"/>
                </a:highlight>
              </a:rPr>
              <a:t>Έλλειψη εστίασης</a:t>
            </a:r>
          </a:p>
          <a:p>
            <a:pPr marL="0" indent="0" fontAlgn="base">
              <a:buFont typeface="Arial" panose="020B0604020202020204" pitchFamily="34" charset="0"/>
              <a:buNone/>
            </a:pPr>
            <a:r>
              <a:rPr lang="el-GR" sz="3400" dirty="0">
                <a:solidFill>
                  <a:srgbClr val="1A1A1A"/>
                </a:solidFill>
                <a:highlight>
                  <a:srgbClr val="FFFFFF"/>
                </a:highlight>
              </a:rPr>
              <a:t>Έλλειψη διαπροσωπικών ικανοτήτων</a:t>
            </a:r>
          </a:p>
          <a:p>
            <a:pPr marL="0" indent="0" fontAlgn="base">
              <a:buFont typeface="Arial" panose="020B0604020202020204" pitchFamily="34" charset="0"/>
              <a:buNone/>
            </a:pPr>
            <a:endParaRPr lang="el-GR" sz="3400" dirty="0">
              <a:solidFill>
                <a:srgbClr val="1A1A1A"/>
              </a:solidFill>
              <a:highlight>
                <a:srgbClr val="FFFFFF"/>
              </a:highlight>
            </a:endParaRPr>
          </a:p>
          <a:p>
            <a:pPr marL="0" indent="0" fontAlgn="base">
              <a:buFont typeface="Arial" panose="020B0604020202020204" pitchFamily="34" charset="0"/>
              <a:buNone/>
            </a:pPr>
            <a:r>
              <a:rPr lang="el-GR" sz="3400" dirty="0">
                <a:solidFill>
                  <a:srgbClr val="1A1A1A"/>
                </a:solidFill>
                <a:highlight>
                  <a:srgbClr val="FFFFFF"/>
                </a:highlight>
              </a:rPr>
              <a:t>Έλλειψη κινήτρων</a:t>
            </a:r>
          </a:p>
          <a:p>
            <a:pPr marL="0" indent="0" fontAlgn="base">
              <a:buFont typeface="Arial" panose="020B0604020202020204" pitchFamily="34" charset="0"/>
              <a:buNone/>
            </a:pPr>
            <a:r>
              <a:rPr lang="el-GR" sz="3400" dirty="0">
                <a:solidFill>
                  <a:srgbClr val="1A1A1A"/>
                </a:solidFill>
                <a:highlight>
                  <a:srgbClr val="FFFFFF"/>
                </a:highlight>
              </a:rPr>
              <a:t>Ανυπομονησία </a:t>
            </a:r>
          </a:p>
          <a:p>
            <a:pPr marL="0" indent="0" fontAlgn="base">
              <a:buFont typeface="Arial" panose="020B0604020202020204" pitchFamily="34" charset="0"/>
              <a:buNone/>
            </a:pPr>
            <a:r>
              <a:rPr lang="el-GR" sz="3400" dirty="0">
                <a:solidFill>
                  <a:srgbClr val="1A1A1A"/>
                </a:solidFill>
                <a:highlight>
                  <a:srgbClr val="FFFFFF"/>
                </a:highlight>
              </a:rPr>
              <a:t>Έλλειψη σεβασμού</a:t>
            </a:r>
          </a:p>
          <a:p>
            <a:pPr marL="0" indent="0" fontAlgn="base">
              <a:buFont typeface="Arial" panose="020B0604020202020204" pitchFamily="34" charset="0"/>
              <a:buNone/>
            </a:pPr>
            <a:r>
              <a:rPr lang="el-GR" sz="3400" dirty="0">
                <a:solidFill>
                  <a:srgbClr val="1A1A1A"/>
                </a:solidFill>
                <a:highlight>
                  <a:srgbClr val="FFFFFF"/>
                </a:highlight>
              </a:rPr>
              <a:t>Έλλειψη αυτοελέγχου</a:t>
            </a:r>
          </a:p>
          <a:p>
            <a:pPr marL="0" indent="0" fontAlgn="base">
              <a:buFont typeface="Arial" panose="020B0604020202020204" pitchFamily="34" charset="0"/>
              <a:buNone/>
            </a:pPr>
            <a:r>
              <a:rPr lang="el-GR" sz="3400" dirty="0">
                <a:solidFill>
                  <a:srgbClr val="1A1A1A"/>
                </a:solidFill>
                <a:highlight>
                  <a:srgbClr val="FFFFFF"/>
                </a:highlight>
              </a:rPr>
              <a:t>Έλλειψη αυτοεκτίμησης</a:t>
            </a:r>
          </a:p>
          <a:p>
            <a:pPr marL="0" indent="0" fontAlgn="base">
              <a:buFont typeface="Arial" panose="020B0604020202020204" pitchFamily="34" charset="0"/>
              <a:buNone/>
            </a:pPr>
            <a:r>
              <a:rPr lang="el-GR" sz="3400" dirty="0">
                <a:solidFill>
                  <a:srgbClr val="1A1A1A"/>
                </a:solidFill>
                <a:highlight>
                  <a:srgbClr val="FFFFFF"/>
                </a:highlight>
              </a:rPr>
              <a:t>Αδυναμία ομαδικής εργασίας</a:t>
            </a:r>
          </a:p>
          <a:p>
            <a:pPr marL="0" indent="0" fontAlgn="base">
              <a:buFont typeface="Arial" panose="020B0604020202020204" pitchFamily="34" charset="0"/>
              <a:buNone/>
            </a:pPr>
            <a:r>
              <a:rPr lang="el-GR" sz="3400" dirty="0">
                <a:solidFill>
                  <a:srgbClr val="1A1A1A"/>
                </a:solidFill>
                <a:highlight>
                  <a:srgbClr val="FFFFFF"/>
                </a:highlight>
              </a:rPr>
              <a:t>Κακή διαχείριση χρόνου</a:t>
            </a:r>
          </a:p>
          <a:p>
            <a:pPr marL="0" indent="0" fontAlgn="base">
              <a:buFont typeface="Arial" panose="020B0604020202020204" pitchFamily="34" charset="0"/>
              <a:buNone/>
            </a:pPr>
            <a:r>
              <a:rPr lang="el-GR" sz="3400" dirty="0">
                <a:solidFill>
                  <a:srgbClr val="1A1A1A"/>
                </a:solidFill>
                <a:highlight>
                  <a:srgbClr val="FFFFFF"/>
                </a:highlight>
              </a:rPr>
              <a:t>Αρνητική σκέψη</a:t>
            </a:r>
          </a:p>
          <a:p>
            <a:pPr marL="0" indent="0" fontAlgn="base">
              <a:buFont typeface="Arial" panose="020B0604020202020204" pitchFamily="34" charset="0"/>
              <a:buNone/>
            </a:pPr>
            <a:r>
              <a:rPr lang="el-GR" sz="3400" dirty="0">
                <a:solidFill>
                  <a:srgbClr val="1A1A1A"/>
                </a:solidFill>
                <a:highlight>
                  <a:srgbClr val="FFFFFF"/>
                </a:highlight>
              </a:rPr>
              <a:t>Τελειομανία</a:t>
            </a:r>
          </a:p>
          <a:p>
            <a:pPr marL="0" indent="0" fontAlgn="base">
              <a:buFont typeface="Arial" panose="020B0604020202020204" pitchFamily="34" charset="0"/>
              <a:buNone/>
            </a:pPr>
            <a:r>
              <a:rPr lang="el-GR" sz="3400" dirty="0">
                <a:solidFill>
                  <a:srgbClr val="1A1A1A"/>
                </a:solidFill>
                <a:highlight>
                  <a:srgbClr val="FFFFFF"/>
                </a:highlight>
              </a:rPr>
              <a:t>Αναβλητικότητα</a:t>
            </a:r>
          </a:p>
          <a:p>
            <a:pPr marL="0" indent="0" fontAlgn="base">
              <a:buFont typeface="Arial" panose="020B0604020202020204" pitchFamily="34" charset="0"/>
              <a:buNone/>
            </a:pPr>
            <a:r>
              <a:rPr lang="el-GR" sz="3400" dirty="0">
                <a:solidFill>
                  <a:srgbClr val="1A1A1A"/>
                </a:solidFill>
                <a:highlight>
                  <a:srgbClr val="FFFFFF"/>
                </a:highlight>
              </a:rPr>
              <a:t>Ακαμψία</a:t>
            </a:r>
            <a:endParaRPr lang="en-US" sz="3400" dirty="0">
              <a:solidFill>
                <a:srgbClr val="1A1A1A"/>
              </a:solidFill>
              <a:highlight>
                <a:srgbClr val="FFFFFF"/>
              </a:highlight>
            </a:endParaRPr>
          </a:p>
        </p:txBody>
      </p:sp>
    </p:spTree>
    <p:extLst>
      <p:ext uri="{BB962C8B-B14F-4D97-AF65-F5344CB8AC3E}">
        <p14:creationId xmlns:p14="http://schemas.microsoft.com/office/powerpoint/2010/main" val="1060087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BBCB823-2B53-99E5-69CB-90F5EAF611D8}"/>
              </a:ext>
            </a:extLst>
          </p:cNvPr>
          <p:cNvPicPr>
            <a:picLocks noChangeAspect="1"/>
          </p:cNvPicPr>
          <p:nvPr/>
        </p:nvPicPr>
        <p:blipFill>
          <a:blip r:embed="rId3">
            <a:extLst>
              <a:ext uri="{28A0092B-C50C-407E-A947-70E740481C1C}">
                <a14:useLocalDpi xmlns:a14="http://schemas.microsoft.com/office/drawing/2010/main" val="0"/>
              </a:ext>
            </a:extLst>
          </a:blip>
          <a:srcRect l="12016" r="17276"/>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26" name="Freeform: Shape 25">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8" name="Freeform: Shape 27">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DC6B1B-2604-613F-5D58-60092A4417AE}"/>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l-GR" sz="4800" dirty="0"/>
              <a:t>Χτίζοντας Ανθεκτικότητα</a:t>
            </a:r>
            <a:endParaRPr lang="en-US" sz="4800" dirty="0"/>
          </a:p>
        </p:txBody>
      </p:sp>
      <p:sp>
        <p:nvSpPr>
          <p:cNvPr id="30" name="Rectangle 2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1402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9C6647-D04C-C385-F001-B1A0E0727BFE}"/>
              </a:ext>
            </a:extLst>
          </p:cNvPr>
          <p:cNvSpPr>
            <a:spLocks noGrp="1"/>
          </p:cNvSpPr>
          <p:nvPr>
            <p:ph type="title"/>
          </p:nvPr>
        </p:nvSpPr>
        <p:spPr>
          <a:xfrm>
            <a:off x="1137033" y="670559"/>
            <a:ext cx="4683321" cy="2148841"/>
          </a:xfrm>
        </p:spPr>
        <p:txBody>
          <a:bodyPr anchor="t">
            <a:normAutofit/>
          </a:bodyPr>
          <a:lstStyle/>
          <a:p>
            <a:r>
              <a:rPr lang="el-GR" dirty="0"/>
              <a:t>3 οικουμενικές αλήθειες</a:t>
            </a:r>
            <a:endParaRPr lang="en-US" dirty="0"/>
          </a:p>
        </p:txBody>
      </p:sp>
      <p:pic>
        <p:nvPicPr>
          <p:cNvPr id="16" name="Picture 15" descr="Blue flowers">
            <a:extLst>
              <a:ext uri="{FF2B5EF4-FFF2-40B4-BE49-F238E27FC236}">
                <a16:creationId xmlns:a16="http://schemas.microsoft.com/office/drawing/2014/main" id="{90B01757-5BA7-DF73-4813-67F9D9C67CC9}"/>
              </a:ext>
            </a:extLst>
          </p:cNvPr>
          <p:cNvPicPr>
            <a:picLocks noChangeAspect="1"/>
          </p:cNvPicPr>
          <p:nvPr/>
        </p:nvPicPr>
        <p:blipFill>
          <a:blip r:embed="rId3">
            <a:extLst>
              <a:ext uri="{28A0092B-C50C-407E-A947-70E740481C1C}">
                <a14:useLocalDpi xmlns:a14="http://schemas.microsoft.com/office/drawing/2010/main" val="0"/>
              </a:ext>
            </a:extLst>
          </a:blip>
          <a:srcRect r="3345" b="-2"/>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17" name="Content Placeholder 2">
            <a:extLst>
              <a:ext uri="{FF2B5EF4-FFF2-40B4-BE49-F238E27FC236}">
                <a16:creationId xmlns:a16="http://schemas.microsoft.com/office/drawing/2014/main" id="{2A64C6AE-BAF3-792C-AD39-1FCF777EB702}"/>
              </a:ext>
            </a:extLst>
          </p:cNvPr>
          <p:cNvSpPr>
            <a:spLocks noGrp="1"/>
          </p:cNvSpPr>
          <p:nvPr>
            <p:ph idx="1"/>
          </p:nvPr>
        </p:nvSpPr>
        <p:spPr>
          <a:xfrm>
            <a:off x="6797004" y="670559"/>
            <a:ext cx="4555782" cy="5445076"/>
          </a:xfrm>
        </p:spPr>
        <p:txBody>
          <a:bodyPr anchor="t">
            <a:normAutofit/>
          </a:bodyPr>
          <a:lstStyle/>
          <a:p>
            <a:r>
              <a:rPr lang="el-GR" sz="2200" b="0" i="0" dirty="0">
                <a:effectLst/>
                <a:highlight>
                  <a:srgbClr val="FFFFFF"/>
                </a:highlight>
              </a:rPr>
              <a:t>Η μόνη βεβαιότητα είναι ότι τίποτα δεν είναι βέβαιο.</a:t>
            </a:r>
          </a:p>
          <a:p>
            <a:r>
              <a:rPr lang="el-GR" sz="2200" b="0" i="0" dirty="0">
                <a:effectLst/>
                <a:highlight>
                  <a:srgbClr val="FFFFFF"/>
                </a:highlight>
              </a:rPr>
              <a:t>Το να γίνεσαι είναι καλύτερο από το να είσαι . Η ευφυΐα και οι δεξιότητες μπορούν να καλλιεργηθούν με προσπάθεια και επιμονή.</a:t>
            </a:r>
          </a:p>
          <a:p>
            <a:r>
              <a:rPr lang="el-GR" sz="2200" b="0" i="0" dirty="0">
                <a:effectLst/>
                <a:highlight>
                  <a:srgbClr val="FFFFFF"/>
                </a:highlight>
              </a:rPr>
              <a:t>Η αποτυχία είναι μέρος της ζωής όλων. Τα μαθήματα που παίρνετε από την αποτυχία θα σας προετοιμάσουν για την επιτυχία που αναζητάτε! </a:t>
            </a:r>
          </a:p>
          <a:p>
            <a:pPr marL="0" indent="0">
              <a:buNone/>
            </a:pPr>
            <a:r>
              <a:rPr lang="en-US" sz="2000" b="0" i="0" dirty="0">
                <a:effectLst/>
                <a:highlight>
                  <a:srgbClr val="FFFFFF"/>
                </a:highlight>
                <a:latin typeface="Open Sans" panose="020B0606030504020204" pitchFamily="34" charset="0"/>
                <a:hlinkClick r:id="rId4"/>
              </a:rPr>
              <a:t>https://youtu.be/hV40u2FNFBk?feature=shared</a:t>
            </a:r>
            <a:r>
              <a:rPr lang="en-US" sz="2000" b="0" i="0" dirty="0">
                <a:effectLst/>
                <a:highlight>
                  <a:srgbClr val="FFFFFF"/>
                </a:highlight>
                <a:latin typeface="Open Sans" panose="020B0606030504020204" pitchFamily="34" charset="0"/>
              </a:rPr>
              <a:t> </a:t>
            </a:r>
          </a:p>
          <a:p>
            <a:pPr marL="0" indent="0">
              <a:buNone/>
            </a:pPr>
            <a:endParaRPr lang="en-US" sz="2000" dirty="0">
              <a:highlight>
                <a:srgbClr val="FFFFFF"/>
              </a:highlight>
              <a:latin typeface="Open Sans" panose="020B0606030504020204" pitchFamily="34" charset="0"/>
            </a:endParaRPr>
          </a:p>
          <a:p>
            <a:pPr marL="0" indent="0">
              <a:buNone/>
            </a:pPr>
            <a:endParaRPr lang="en-US" sz="2000" dirty="0"/>
          </a:p>
        </p:txBody>
      </p:sp>
    </p:spTree>
    <p:extLst>
      <p:ext uri="{BB962C8B-B14F-4D97-AF65-F5344CB8AC3E}">
        <p14:creationId xmlns:p14="http://schemas.microsoft.com/office/powerpoint/2010/main" val="1600747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66A9E4B-CA44-2CD4-57CC-F4320EDD0B35}"/>
              </a:ext>
            </a:extLst>
          </p:cNvPr>
          <p:cNvSpPr>
            <a:spLocks noGrp="1"/>
          </p:cNvSpPr>
          <p:nvPr>
            <p:ph type="title"/>
          </p:nvPr>
        </p:nvSpPr>
        <p:spPr>
          <a:xfrm>
            <a:off x="838200" y="365125"/>
            <a:ext cx="5393361" cy="1325563"/>
          </a:xfrm>
        </p:spPr>
        <p:txBody>
          <a:bodyPr>
            <a:normAutofit/>
          </a:bodyPr>
          <a:lstStyle/>
          <a:p>
            <a:r>
              <a:rPr lang="el-GR" dirty="0"/>
              <a:t>Προετοιμαστείτε για τις δύσκολες στιγμές</a:t>
            </a:r>
            <a:endParaRPr lang="en-US" dirty="0"/>
          </a:p>
        </p:txBody>
      </p:sp>
      <p:sp>
        <p:nvSpPr>
          <p:cNvPr id="3" name="Content Placeholder 2">
            <a:extLst>
              <a:ext uri="{FF2B5EF4-FFF2-40B4-BE49-F238E27FC236}">
                <a16:creationId xmlns:a16="http://schemas.microsoft.com/office/drawing/2014/main" id="{251D5198-5046-2E15-FFC2-64D1DECB9CDE}"/>
              </a:ext>
            </a:extLst>
          </p:cNvPr>
          <p:cNvSpPr>
            <a:spLocks noGrp="1"/>
          </p:cNvSpPr>
          <p:nvPr>
            <p:ph idx="1"/>
          </p:nvPr>
        </p:nvSpPr>
        <p:spPr>
          <a:xfrm>
            <a:off x="838200" y="1825625"/>
            <a:ext cx="5393361" cy="4351338"/>
          </a:xfrm>
        </p:spPr>
        <p:txBody>
          <a:bodyPr>
            <a:normAutofit lnSpcReduction="10000"/>
          </a:bodyPr>
          <a:lstStyle/>
          <a:p>
            <a:r>
              <a:rPr lang="el-GR" sz="2000" dirty="0"/>
              <a:t>Φροντίστε τον εαυτό σας: σωματικά, διανοητικά και πνευματικά.</a:t>
            </a:r>
          </a:p>
          <a:p>
            <a:r>
              <a:rPr lang="el-GR" sz="2000" dirty="0"/>
              <a:t>Βάλτε τα πράγματα σε προοπτική</a:t>
            </a:r>
          </a:p>
          <a:p>
            <a:r>
              <a:rPr lang="el-GR" sz="2000" dirty="0"/>
              <a:t>Πάρτε τον έλεγχο: Οι κακές στιγμές μας κάνουν να νιώθουμε εκτός ελέγχου. Αφήστε την κατάσταση να εξελιχθεί και ασχοληθείτε με μικρά, καθημερινά πράγματα που μπορείτε ακόμα να ελέγξετε. </a:t>
            </a:r>
          </a:p>
          <a:p>
            <a:r>
              <a:rPr lang="el-GR" sz="2000" dirty="0"/>
              <a:t>Μιλήστε σε κάποιον: Δεν είστε μόνοι. Μπορείτε να καλέσετε την Ευρωπαϊκή Γραμμή Βοήθειας για Παιδιά και Εφήβους 116111, που λειτουργεί στην Ελλάδα από «Το Χαμόγελο του Παιδιού». Οι κλήσεις στη Γραμμή Βοήθειας είναι δωρεάν από σταθερά και κινητά τηλέφωνα.</a:t>
            </a:r>
          </a:p>
        </p:txBody>
      </p:sp>
      <p:pic>
        <p:nvPicPr>
          <p:cNvPr id="5" name="Picture 4" descr="Hand reaching out to sun">
            <a:extLst>
              <a:ext uri="{FF2B5EF4-FFF2-40B4-BE49-F238E27FC236}">
                <a16:creationId xmlns:a16="http://schemas.microsoft.com/office/drawing/2014/main" id="{059E1C47-9584-DD12-9320-7108B85B3194}"/>
              </a:ext>
            </a:extLst>
          </p:cNvPr>
          <p:cNvPicPr>
            <a:picLocks noChangeAspect="1"/>
          </p:cNvPicPr>
          <p:nvPr/>
        </p:nvPicPr>
        <p:blipFill>
          <a:blip r:embed="rId3"/>
          <a:srcRect l="27044" r="5957" b="1"/>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6"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7521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268" y="4930407"/>
            <a:ext cx="2727113" cy="1245023"/>
            <a:chOff x="37902" y="7395609"/>
            <a:chExt cx="4090670" cy="1867535"/>
          </a:xfrm>
        </p:grpSpPr>
        <p:pic>
          <p:nvPicPr>
            <p:cNvPr id="3" name="object 3"/>
            <p:cNvPicPr/>
            <p:nvPr/>
          </p:nvPicPr>
          <p:blipFill>
            <a:blip r:embed="rId3" cstate="print"/>
            <a:stretch>
              <a:fillRect/>
            </a:stretch>
          </p:blipFill>
          <p:spPr>
            <a:xfrm>
              <a:off x="37902" y="7576793"/>
              <a:ext cx="2381249" cy="1685924"/>
            </a:xfrm>
            <a:prstGeom prst="rect">
              <a:avLst/>
            </a:prstGeom>
          </p:spPr>
        </p:pic>
        <p:pic>
          <p:nvPicPr>
            <p:cNvPr id="4" name="object 4"/>
            <p:cNvPicPr/>
            <p:nvPr/>
          </p:nvPicPr>
          <p:blipFill>
            <a:blip r:embed="rId4" cstate="print"/>
            <a:stretch>
              <a:fillRect/>
            </a:stretch>
          </p:blipFill>
          <p:spPr>
            <a:xfrm>
              <a:off x="2385223" y="7395609"/>
              <a:ext cx="1743074" cy="1743074"/>
            </a:xfrm>
            <a:prstGeom prst="rect">
              <a:avLst/>
            </a:prstGeom>
          </p:spPr>
        </p:pic>
      </p:grpSp>
      <p:pic>
        <p:nvPicPr>
          <p:cNvPr id="5" name="object 5"/>
          <p:cNvPicPr/>
          <p:nvPr/>
        </p:nvPicPr>
        <p:blipFill>
          <a:blip r:embed="rId5" cstate="print"/>
          <a:stretch>
            <a:fillRect/>
          </a:stretch>
        </p:blipFill>
        <p:spPr>
          <a:xfrm>
            <a:off x="4283568" y="5186012"/>
            <a:ext cx="1795721" cy="745787"/>
          </a:xfrm>
          <a:prstGeom prst="rect">
            <a:avLst/>
          </a:prstGeom>
        </p:spPr>
      </p:pic>
      <p:pic>
        <p:nvPicPr>
          <p:cNvPr id="6" name="object 6"/>
          <p:cNvPicPr/>
          <p:nvPr/>
        </p:nvPicPr>
        <p:blipFill>
          <a:blip r:embed="rId6" cstate="print"/>
          <a:stretch>
            <a:fillRect/>
          </a:stretch>
        </p:blipFill>
        <p:spPr>
          <a:xfrm>
            <a:off x="6288955" y="4969719"/>
            <a:ext cx="1527895" cy="113029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172200"/>
            <a:ext cx="12191577" cy="685800"/>
          </a:xfrm>
          <a:custGeom>
            <a:avLst/>
            <a:gdLst/>
            <a:ahLst/>
            <a:cxnLst/>
            <a:rect l="l" t="t" r="r" b="b"/>
            <a:pathLst>
              <a:path w="18287365" h="1028700">
                <a:moveTo>
                  <a:pt x="0" y="0"/>
                </a:moveTo>
                <a:lnTo>
                  <a:pt x="18286852" y="0"/>
                </a:lnTo>
                <a:lnTo>
                  <a:pt x="18286852" y="1028699"/>
                </a:lnTo>
                <a:lnTo>
                  <a:pt x="0" y="1028699"/>
                </a:lnTo>
                <a:lnTo>
                  <a:pt x="0" y="0"/>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sp>
        <p:nvSpPr>
          <p:cNvPr id="9" name="object 9"/>
          <p:cNvSpPr txBox="1"/>
          <p:nvPr/>
        </p:nvSpPr>
        <p:spPr>
          <a:xfrm>
            <a:off x="20009" y="6354652"/>
            <a:ext cx="12152207" cy="4371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1205" marR="3387" indent="-833162">
              <a:lnSpc>
                <a:spcPct val="115100"/>
              </a:lnSpc>
              <a:spcBef>
                <a:spcPts val="67"/>
              </a:spcBef>
            </a:pPr>
            <a:r>
              <a:rPr sz="1267" spc="23" dirty="0">
                <a:solidFill>
                  <a:srgbClr val="FFFFFF"/>
                </a:solidFill>
                <a:latin typeface="Microsoft Sans Serif"/>
                <a:cs typeface="Microsoft Sans Serif"/>
              </a:rPr>
              <a:t>Funded</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by</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33" dirty="0">
                <a:solidFill>
                  <a:srgbClr val="FFFFFF"/>
                </a:solidFill>
                <a:latin typeface="Microsoft Sans Serif"/>
                <a:cs typeface="Microsoft Sans Serif"/>
              </a:rPr>
              <a:t>Union.</a:t>
            </a:r>
            <a:r>
              <a:rPr sz="1267" spc="-3" dirty="0">
                <a:solidFill>
                  <a:srgbClr val="FFFFFF"/>
                </a:solidFill>
                <a:latin typeface="Microsoft Sans Serif"/>
                <a:cs typeface="Microsoft Sans Serif"/>
              </a:rPr>
              <a:t> </a:t>
            </a:r>
            <a:r>
              <a:rPr sz="1267" spc="-7" dirty="0">
                <a:solidFill>
                  <a:srgbClr val="FFFFFF"/>
                </a:solidFill>
                <a:latin typeface="Microsoft Sans Serif"/>
                <a:cs typeface="Microsoft Sans Serif"/>
              </a:rPr>
              <a:t>Views </a:t>
            </a:r>
            <a:r>
              <a:rPr sz="1267" spc="43" dirty="0">
                <a:solidFill>
                  <a:srgbClr val="FFFFFF"/>
                </a:solidFill>
                <a:latin typeface="Microsoft Sans Serif"/>
                <a:cs typeface="Microsoft Sans Serif"/>
              </a:rPr>
              <a:t>and</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opinions</a:t>
            </a:r>
            <a:r>
              <a:rPr sz="1267" spc="-3" dirty="0">
                <a:solidFill>
                  <a:srgbClr val="FFFFFF"/>
                </a:solidFill>
                <a:latin typeface="Microsoft Sans Serif"/>
                <a:cs typeface="Microsoft Sans Serif"/>
              </a:rPr>
              <a:t> </a:t>
            </a:r>
            <a:r>
              <a:rPr sz="1267" spc="20" dirty="0">
                <a:solidFill>
                  <a:srgbClr val="FFFFFF"/>
                </a:solidFill>
                <a:latin typeface="Microsoft Sans Serif"/>
                <a:cs typeface="Microsoft Sans Serif"/>
              </a:rPr>
              <a:t>expressed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are</a:t>
            </a:r>
            <a:r>
              <a:rPr sz="1267" spc="-3" dirty="0">
                <a:solidFill>
                  <a:srgbClr val="FFFFFF"/>
                </a:solidFill>
                <a:latin typeface="Microsoft Sans Serif"/>
                <a:cs typeface="Microsoft Sans Serif"/>
              </a:rPr>
              <a:t> </a:t>
            </a:r>
            <a:r>
              <a:rPr sz="1267" spc="40" dirty="0">
                <a:solidFill>
                  <a:srgbClr val="FFFFFF"/>
                </a:solidFill>
                <a:latin typeface="Microsoft Sans Serif"/>
                <a:cs typeface="Microsoft Sans Serif"/>
              </a:rPr>
              <a:t>however</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7"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author(s)</a:t>
            </a:r>
            <a:r>
              <a:rPr sz="1267" spc="-7" dirty="0">
                <a:solidFill>
                  <a:srgbClr val="FFFFFF"/>
                </a:solidFill>
                <a:latin typeface="Microsoft Sans Serif"/>
                <a:cs typeface="Microsoft Sans Serif"/>
              </a:rPr>
              <a:t> </a:t>
            </a:r>
            <a:r>
              <a:rPr sz="1267" spc="40" dirty="0">
                <a:solidFill>
                  <a:srgbClr val="FFFFFF"/>
                </a:solidFill>
                <a:latin typeface="Microsoft Sans Serif"/>
                <a:cs typeface="Microsoft Sans Serif"/>
              </a:rPr>
              <a:t>only</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7" dirty="0">
                <a:solidFill>
                  <a:srgbClr val="FFFFFF"/>
                </a:solidFill>
                <a:latin typeface="Microsoft Sans Serif"/>
                <a:cs typeface="Microsoft Sans Serif"/>
              </a:rPr>
              <a:t> </a:t>
            </a:r>
            <a:r>
              <a:rPr sz="1267" spc="63" dirty="0">
                <a:solidFill>
                  <a:srgbClr val="FFFFFF"/>
                </a:solidFill>
                <a:latin typeface="Microsoft Sans Serif"/>
                <a:cs typeface="Microsoft Sans Serif"/>
              </a:rPr>
              <a:t>do</a:t>
            </a:r>
            <a:r>
              <a:rPr sz="1267" spc="-3" dirty="0">
                <a:solidFill>
                  <a:srgbClr val="FFFFFF"/>
                </a:solidFill>
                <a:latin typeface="Microsoft Sans Serif"/>
                <a:cs typeface="Microsoft Sans Serif"/>
              </a:rPr>
              <a:t> </a:t>
            </a:r>
            <a:r>
              <a:rPr sz="1267" spc="73" dirty="0">
                <a:solidFill>
                  <a:srgbClr val="FFFFFF"/>
                </a:solidFill>
                <a:latin typeface="Microsoft Sans Serif"/>
                <a:cs typeface="Microsoft Sans Serif"/>
              </a:rPr>
              <a:t>not</a:t>
            </a:r>
            <a:r>
              <a:rPr sz="1267" spc="-3" dirty="0">
                <a:solidFill>
                  <a:srgbClr val="FFFFFF"/>
                </a:solidFill>
                <a:latin typeface="Microsoft Sans Serif"/>
                <a:cs typeface="Microsoft Sans Serif"/>
              </a:rPr>
              <a:t> </a:t>
            </a:r>
            <a:r>
              <a:rPr sz="1267" spc="10" dirty="0">
                <a:solidFill>
                  <a:srgbClr val="FFFFFF"/>
                </a:solidFill>
                <a:latin typeface="Microsoft Sans Serif"/>
                <a:cs typeface="Microsoft Sans Serif"/>
              </a:rPr>
              <a:t>necessarily</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reflect</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3"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7"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 </a:t>
            </a:r>
            <a:r>
              <a:rPr sz="1267" spc="-327" dirty="0">
                <a:solidFill>
                  <a:srgbClr val="FFFFFF"/>
                </a:solidFill>
                <a:latin typeface="Microsoft Sans Serif"/>
                <a:cs typeface="Microsoft Sans Serif"/>
              </a:rPr>
              <a:t> </a:t>
            </a:r>
            <a:r>
              <a:rPr sz="1267" spc="73" dirty="0">
                <a:solidFill>
                  <a:srgbClr val="FFFFFF"/>
                </a:solidFill>
                <a:latin typeface="Microsoft Sans Serif"/>
                <a:cs typeface="Microsoft Sans Serif"/>
              </a:rPr>
              <a:t>or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23" dirty="0">
                <a:solidFill>
                  <a:srgbClr val="FFFFFF"/>
                </a:solidFill>
                <a:latin typeface="Microsoft Sans Serif"/>
                <a:cs typeface="Microsoft Sans Serif"/>
              </a:rPr>
              <a:t>Education</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10" dirty="0">
                <a:solidFill>
                  <a:srgbClr val="FFFFFF"/>
                </a:solidFill>
                <a:latin typeface="Microsoft Sans Serif"/>
                <a:cs typeface="Microsoft Sans Serif"/>
              </a:rPr>
              <a:t> </a:t>
            </a:r>
            <a:r>
              <a:rPr sz="1267" spc="33" dirty="0">
                <a:solidFill>
                  <a:srgbClr val="FFFFFF"/>
                </a:solidFill>
                <a:latin typeface="Microsoft Sans Serif"/>
                <a:cs typeface="Microsoft Sans Serif"/>
              </a:rPr>
              <a:t>Culture</a:t>
            </a:r>
            <a:r>
              <a:rPr sz="1267" spc="-7" dirty="0">
                <a:solidFill>
                  <a:srgbClr val="FFFFFF"/>
                </a:solidFill>
                <a:latin typeface="Microsoft Sans Serif"/>
                <a:cs typeface="Microsoft Sans Serif"/>
              </a:rPr>
              <a:t> </a:t>
            </a:r>
            <a:r>
              <a:rPr sz="1267" spc="3" dirty="0">
                <a:solidFill>
                  <a:srgbClr val="FFFFFF"/>
                </a:solidFill>
                <a:latin typeface="Microsoft Sans Serif"/>
                <a:cs typeface="Microsoft Sans Serif"/>
              </a:rPr>
              <a:t>Executive</a:t>
            </a:r>
            <a:r>
              <a:rPr sz="1267" spc="-10" dirty="0">
                <a:solidFill>
                  <a:srgbClr val="FFFFFF"/>
                </a:solidFill>
                <a:latin typeface="Microsoft Sans Serif"/>
                <a:cs typeface="Microsoft Sans Serif"/>
              </a:rPr>
              <a:t> </a:t>
            </a:r>
            <a:r>
              <a:rPr sz="1267" spc="-3" dirty="0">
                <a:solidFill>
                  <a:srgbClr val="FFFFFF"/>
                </a:solidFill>
                <a:latin typeface="Microsoft Sans Serif"/>
                <a:cs typeface="Microsoft Sans Serif"/>
              </a:rPr>
              <a:t>Agency</a:t>
            </a:r>
            <a:r>
              <a:rPr sz="1267" spc="-7" dirty="0">
                <a:solidFill>
                  <a:srgbClr val="FFFFFF"/>
                </a:solidFill>
                <a:latin typeface="Microsoft Sans Serif"/>
                <a:cs typeface="Microsoft Sans Serif"/>
              </a:rPr>
              <a:t> </a:t>
            </a:r>
            <a:r>
              <a:rPr sz="1267" spc="-76"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47" dirty="0">
                <a:solidFill>
                  <a:srgbClr val="FFFFFF"/>
                </a:solidFill>
                <a:latin typeface="Microsoft Sans Serif"/>
                <a:cs typeface="Microsoft Sans Serif"/>
              </a:rPr>
              <a:t>Neither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a:t>
            </a:r>
            <a:r>
              <a:rPr sz="1267" spc="-7" dirty="0">
                <a:solidFill>
                  <a:srgbClr val="FFFFFF"/>
                </a:solidFill>
                <a:latin typeface="Microsoft Sans Serif"/>
                <a:cs typeface="Microsoft Sans Serif"/>
              </a:rPr>
              <a:t> </a:t>
            </a:r>
            <a:r>
              <a:rPr sz="1267" spc="73" dirty="0">
                <a:solidFill>
                  <a:srgbClr val="FFFFFF"/>
                </a:solidFill>
                <a:latin typeface="Microsoft Sans Serif"/>
                <a:cs typeface="Microsoft Sans Serif"/>
              </a:rPr>
              <a:t>nor</a:t>
            </a:r>
            <a:r>
              <a:rPr sz="1267" spc="-10" dirty="0">
                <a:solidFill>
                  <a:srgbClr val="FFFFFF"/>
                </a:solidFill>
                <a:latin typeface="Microsoft Sans Serif"/>
                <a:cs typeface="Microsoft Sans Serif"/>
              </a:rPr>
              <a:t> </a:t>
            </a:r>
            <a:r>
              <a:rPr sz="1267" spc="-100"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10" dirty="0">
                <a:solidFill>
                  <a:srgbClr val="FFFFFF"/>
                </a:solidFill>
                <a:latin typeface="Microsoft Sans Serif"/>
                <a:cs typeface="Microsoft Sans Serif"/>
              </a:rPr>
              <a:t>can</a:t>
            </a:r>
            <a:r>
              <a:rPr sz="1267" spc="-10" dirty="0">
                <a:solidFill>
                  <a:srgbClr val="FFFFFF"/>
                </a:solidFill>
                <a:latin typeface="Microsoft Sans Serif"/>
                <a:cs typeface="Microsoft Sans Serif"/>
              </a:rPr>
              <a:t> </a:t>
            </a:r>
            <a:r>
              <a:rPr sz="1267" spc="37" dirty="0">
                <a:solidFill>
                  <a:srgbClr val="FFFFFF"/>
                </a:solidFill>
                <a:latin typeface="Microsoft Sans Serif"/>
                <a:cs typeface="Microsoft Sans Serif"/>
              </a:rPr>
              <a:t>be</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held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responsible</a:t>
            </a:r>
            <a:r>
              <a:rPr sz="1267" spc="-10" dirty="0">
                <a:solidFill>
                  <a:srgbClr val="FFFFFF"/>
                </a:solidFill>
                <a:latin typeface="Microsoft Sans Serif"/>
                <a:cs typeface="Microsoft Sans Serif"/>
              </a:rPr>
              <a:t> </a:t>
            </a:r>
            <a:r>
              <a:rPr sz="1267" spc="73" dirty="0">
                <a:solidFill>
                  <a:srgbClr val="FFFFFF"/>
                </a:solidFill>
                <a:latin typeface="Microsoft Sans Serif"/>
                <a:cs typeface="Microsoft Sans Serif"/>
              </a:rPr>
              <a:t>for</a:t>
            </a:r>
            <a:r>
              <a:rPr sz="1267" spc="-7" dirty="0">
                <a:solidFill>
                  <a:srgbClr val="FFFFFF"/>
                </a:solidFill>
                <a:latin typeface="Microsoft Sans Serif"/>
                <a:cs typeface="Microsoft Sans Serif"/>
              </a:rPr>
              <a:t> </a:t>
            </a:r>
            <a:r>
              <a:rPr sz="1267" spc="53" dirty="0">
                <a:solidFill>
                  <a:srgbClr val="FFFFFF"/>
                </a:solidFill>
                <a:latin typeface="Microsoft Sans Serif"/>
                <a:cs typeface="Microsoft Sans Serif"/>
              </a:rPr>
              <a:t>them.</a:t>
            </a:r>
            <a:endParaRPr sz="1267">
              <a:latin typeface="Microsoft Sans Serif"/>
              <a:cs typeface="Microsoft Sans Serif"/>
            </a:endParaRPr>
          </a:p>
        </p:txBody>
      </p:sp>
      <p:pic>
        <p:nvPicPr>
          <p:cNvPr id="10" name="object 10"/>
          <p:cNvPicPr/>
          <p:nvPr/>
        </p:nvPicPr>
        <p:blipFill>
          <a:blip r:embed="rId8" cstate="print"/>
          <a:stretch>
            <a:fillRect/>
          </a:stretch>
        </p:blipFill>
        <p:spPr>
          <a:xfrm>
            <a:off x="10426294" y="920091"/>
            <a:ext cx="1365249" cy="1441449"/>
          </a:xfrm>
          <a:prstGeom prst="rect">
            <a:avLst/>
          </a:prstGeom>
        </p:spPr>
      </p:pic>
      <p:pic>
        <p:nvPicPr>
          <p:cNvPr id="11" name="object 11"/>
          <p:cNvPicPr/>
          <p:nvPr/>
        </p:nvPicPr>
        <p:blipFill>
          <a:blip r:embed="rId9" cstate="print"/>
          <a:stretch>
            <a:fillRect/>
          </a:stretch>
        </p:blipFill>
        <p:spPr>
          <a:xfrm>
            <a:off x="3666342" y="3257771"/>
            <a:ext cx="4848843" cy="1159933"/>
          </a:xfrm>
          <a:prstGeom prst="rect">
            <a:avLst/>
          </a:prstGeom>
        </p:spPr>
      </p:pic>
      <p:sp>
        <p:nvSpPr>
          <p:cNvPr id="12" name="object 12"/>
          <p:cNvSpPr txBox="1">
            <a:spLocks noGrp="1"/>
          </p:cNvSpPr>
          <p:nvPr>
            <p:ph type="title"/>
          </p:nvPr>
        </p:nvSpPr>
        <p:spPr>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pc="97" dirty="0"/>
              <a:t>E</a:t>
            </a:r>
            <a:r>
              <a:rPr spc="37" dirty="0"/>
              <a:t>u</a:t>
            </a:r>
            <a:r>
              <a:rPr spc="490" dirty="0"/>
              <a:t>r</a:t>
            </a:r>
            <a:r>
              <a:rPr spc="53" dirty="0"/>
              <a:t>h</a:t>
            </a:r>
            <a:r>
              <a:rPr spc="50" dirty="0"/>
              <a:t>o</a:t>
            </a:r>
            <a:r>
              <a:rPr spc="-53" dirty="0"/>
              <a:t>p</a:t>
            </a:r>
            <a:r>
              <a:rPr spc="203" dirty="0"/>
              <a:t>e</a:t>
            </a:r>
          </a:p>
        </p:txBody>
      </p:sp>
      <p:sp>
        <p:nvSpPr>
          <p:cNvPr id="13" name="object 13"/>
          <p:cNvSpPr txBox="1"/>
          <p:nvPr/>
        </p:nvSpPr>
        <p:spPr>
          <a:xfrm>
            <a:off x="2516738" y="1866513"/>
            <a:ext cx="6762750" cy="763693"/>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marR="214641" algn="ctr">
              <a:lnSpc>
                <a:spcPct val="100000"/>
              </a:lnSpc>
              <a:spcBef>
                <a:spcPts val="1557"/>
              </a:spcBef>
            </a:pPr>
            <a:r>
              <a:rPr sz="1267" spc="7" dirty="0">
                <a:latin typeface="Microsoft Sans Serif"/>
                <a:cs typeface="Microsoft Sans Serif"/>
              </a:rPr>
              <a:t>Erasmus+</a:t>
            </a:r>
            <a:r>
              <a:rPr sz="1267" spc="-20" dirty="0">
                <a:latin typeface="Microsoft Sans Serif"/>
                <a:cs typeface="Microsoft Sans Serif"/>
              </a:rPr>
              <a:t> </a:t>
            </a:r>
            <a:r>
              <a:rPr sz="1267" spc="43" dirty="0">
                <a:latin typeface="Microsoft Sans Serif"/>
                <a:cs typeface="Microsoft Sans Serif"/>
              </a:rPr>
              <a:t>project</a:t>
            </a:r>
            <a:r>
              <a:rPr sz="1267" spc="-17" dirty="0">
                <a:latin typeface="Microsoft Sans Serif"/>
                <a:cs typeface="Microsoft Sans Serif"/>
              </a:rPr>
              <a:t> </a:t>
            </a:r>
            <a:r>
              <a:rPr sz="1267" spc="27" dirty="0">
                <a:latin typeface="Microsoft Sans Serif"/>
                <a:cs typeface="Microsoft Sans Serif"/>
              </a:rPr>
              <a:t>n.</a:t>
            </a:r>
            <a:r>
              <a:rPr sz="1267" spc="-20" dirty="0">
                <a:latin typeface="Microsoft Sans Serif"/>
                <a:cs typeface="Microsoft Sans Serif"/>
              </a:rPr>
              <a:t> </a:t>
            </a:r>
            <a:r>
              <a:rPr sz="1267" spc="-3" dirty="0">
                <a:latin typeface="Microsoft Sans Serif"/>
                <a:cs typeface="Microsoft Sans Serif"/>
              </a:rPr>
              <a:t>2023-2-IT03-KA220-YOU-000184370</a:t>
            </a:r>
            <a:endParaRPr sz="1267">
              <a:latin typeface="Microsoft Sans Serif"/>
              <a:cs typeface="Microsoft Sans Serif"/>
            </a:endParaRPr>
          </a:p>
        </p:txBody>
      </p:sp>
      <p:pic>
        <p:nvPicPr>
          <p:cNvPr id="14" name="object 14"/>
          <p:cNvPicPr/>
          <p:nvPr/>
        </p:nvPicPr>
        <p:blipFill>
          <a:blip r:embed="rId10" cstate="print"/>
          <a:stretch>
            <a:fillRect/>
          </a:stretch>
        </p:blipFill>
        <p:spPr>
          <a:xfrm>
            <a:off x="7915797" y="5291340"/>
            <a:ext cx="1777999" cy="488949"/>
          </a:xfrm>
          <a:prstGeom prst="rect">
            <a:avLst/>
          </a:prstGeom>
        </p:spPr>
      </p:pic>
      <p:pic>
        <p:nvPicPr>
          <p:cNvPr id="15" name="object 15"/>
          <p:cNvPicPr/>
          <p:nvPr/>
        </p:nvPicPr>
        <p:blipFill>
          <a:blip r:embed="rId11" cstate="print"/>
          <a:stretch>
            <a:fillRect/>
          </a:stretch>
        </p:blipFill>
        <p:spPr>
          <a:xfrm>
            <a:off x="9795972" y="5242233"/>
            <a:ext cx="534561" cy="537599"/>
          </a:xfrm>
          <a:prstGeom prst="rect">
            <a:avLst/>
          </a:prstGeom>
        </p:spPr>
      </p:pic>
      <p:sp>
        <p:nvSpPr>
          <p:cNvPr id="16" name="object 16"/>
          <p:cNvSpPr/>
          <p:nvPr/>
        </p:nvSpPr>
        <p:spPr>
          <a:xfrm>
            <a:off x="10406008" y="5352499"/>
            <a:ext cx="786977" cy="134620"/>
          </a:xfrm>
          <a:custGeom>
            <a:avLst/>
            <a:gdLst/>
            <a:ahLst/>
            <a:cxnLst/>
            <a:rect l="l" t="t" r="r" b="b"/>
            <a:pathLst>
              <a:path w="1180465" h="201929">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7" name="object 17"/>
          <p:cNvGrpSpPr/>
          <p:nvPr/>
        </p:nvGrpSpPr>
        <p:grpSpPr>
          <a:xfrm>
            <a:off x="11231396" y="5352744"/>
            <a:ext cx="736600" cy="134197"/>
            <a:chOff x="16847094" y="8029116"/>
            <a:chExt cx="1104900" cy="201295"/>
          </a:xfrm>
        </p:grpSpPr>
        <p:pic>
          <p:nvPicPr>
            <p:cNvPr id="18" name="object 18"/>
            <p:cNvPicPr/>
            <p:nvPr/>
          </p:nvPicPr>
          <p:blipFill>
            <a:blip r:embed="rId12" cstate="print"/>
            <a:stretch>
              <a:fillRect/>
            </a:stretch>
          </p:blipFill>
          <p:spPr>
            <a:xfrm>
              <a:off x="16847094" y="8031077"/>
              <a:ext cx="493393" cy="197072"/>
            </a:xfrm>
            <a:prstGeom prst="rect">
              <a:avLst/>
            </a:prstGeom>
          </p:spPr>
        </p:pic>
        <p:sp>
          <p:nvSpPr>
            <p:cNvPr id="19" name="object 19"/>
            <p:cNvSpPr/>
            <p:nvPr/>
          </p:nvSpPr>
          <p:spPr>
            <a:xfrm>
              <a:off x="17362387" y="8029117"/>
              <a:ext cx="215265" cy="201295"/>
            </a:xfrm>
            <a:custGeom>
              <a:avLst/>
              <a:gdLst/>
              <a:ahLst/>
              <a:cxnLst/>
              <a:rect l="l" t="t" r="r" b="b"/>
              <a:pathLst>
                <a:path w="215265" h="201295">
                  <a:moveTo>
                    <a:pt x="41503" y="2705"/>
                  </a:moveTo>
                  <a:lnTo>
                    <a:pt x="0" y="2705"/>
                  </a:lnTo>
                  <a:lnTo>
                    <a:pt x="0" y="198513"/>
                  </a:lnTo>
                  <a:lnTo>
                    <a:pt x="41503" y="198513"/>
                  </a:lnTo>
                  <a:lnTo>
                    <a:pt x="41503" y="2705"/>
                  </a:lnTo>
                  <a:close/>
                </a:path>
                <a:path w="215265" h="20129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3" cstate="print"/>
            <a:stretch>
              <a:fillRect/>
            </a:stretch>
          </p:blipFill>
          <p:spPr>
            <a:xfrm>
              <a:off x="17596548" y="8031077"/>
              <a:ext cx="354959" cy="197072"/>
            </a:xfrm>
            <a:prstGeom prst="rect">
              <a:avLst/>
            </a:prstGeom>
          </p:spPr>
        </p:pic>
      </p:grpSp>
      <p:grpSp>
        <p:nvGrpSpPr>
          <p:cNvPr id="21" name="object 21"/>
          <p:cNvGrpSpPr/>
          <p:nvPr/>
        </p:nvGrpSpPr>
        <p:grpSpPr>
          <a:xfrm>
            <a:off x="10404054" y="5564040"/>
            <a:ext cx="557529" cy="105833"/>
            <a:chOff x="15606081" y="8346060"/>
            <a:chExt cx="836294" cy="158750"/>
          </a:xfrm>
        </p:grpSpPr>
        <p:pic>
          <p:nvPicPr>
            <p:cNvPr id="22" name="object 22"/>
            <p:cNvPicPr/>
            <p:nvPr/>
          </p:nvPicPr>
          <p:blipFill>
            <a:blip r:embed="rId14" cstate="print"/>
            <a:stretch>
              <a:fillRect/>
            </a:stretch>
          </p:blipFill>
          <p:spPr>
            <a:xfrm>
              <a:off x="15606081" y="8346183"/>
              <a:ext cx="117136" cy="158410"/>
            </a:xfrm>
            <a:prstGeom prst="rect">
              <a:avLst/>
            </a:prstGeom>
          </p:spPr>
        </p:pic>
        <p:sp>
          <p:nvSpPr>
            <p:cNvPr id="23" name="object 23"/>
            <p:cNvSpPr/>
            <p:nvPr/>
          </p:nvSpPr>
          <p:spPr>
            <a:xfrm>
              <a:off x="15748064" y="8348903"/>
              <a:ext cx="88900" cy="154305"/>
            </a:xfrm>
            <a:custGeom>
              <a:avLst/>
              <a:gdLst/>
              <a:ahLst/>
              <a:cxnLst/>
              <a:rect l="l" t="t" r="r" b="b"/>
              <a:pathLst>
                <a:path w="88900" h="154304">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4" name="object 24"/>
            <p:cNvPicPr/>
            <p:nvPr/>
          </p:nvPicPr>
          <p:blipFill>
            <a:blip r:embed="rId15" cstate="print"/>
            <a:stretch>
              <a:fillRect/>
            </a:stretch>
          </p:blipFill>
          <p:spPr>
            <a:xfrm>
              <a:off x="15866548" y="8348389"/>
              <a:ext cx="136598" cy="154119"/>
            </a:xfrm>
            <a:prstGeom prst="rect">
              <a:avLst/>
            </a:prstGeom>
          </p:spPr>
        </p:pic>
        <p:sp>
          <p:nvSpPr>
            <p:cNvPr id="25" name="object 25"/>
            <p:cNvSpPr/>
            <p:nvPr/>
          </p:nvSpPr>
          <p:spPr>
            <a:xfrm>
              <a:off x="16024682" y="8348903"/>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6" name="object 26"/>
            <p:cNvPicPr/>
            <p:nvPr/>
          </p:nvPicPr>
          <p:blipFill>
            <a:blip r:embed="rId16" cstate="print"/>
            <a:stretch>
              <a:fillRect/>
            </a:stretch>
          </p:blipFill>
          <p:spPr>
            <a:xfrm>
              <a:off x="16162266" y="8346060"/>
              <a:ext cx="279806" cy="158656"/>
            </a:xfrm>
            <a:prstGeom prst="rect">
              <a:avLst/>
            </a:prstGeom>
          </p:spPr>
        </p:pic>
      </p:grpSp>
      <p:grpSp>
        <p:nvGrpSpPr>
          <p:cNvPr id="27" name="object 27"/>
          <p:cNvGrpSpPr/>
          <p:nvPr/>
        </p:nvGrpSpPr>
        <p:grpSpPr>
          <a:xfrm>
            <a:off x="11010750" y="5564122"/>
            <a:ext cx="400050" cy="105833"/>
            <a:chOff x="16516125" y="8346182"/>
            <a:chExt cx="600075" cy="158750"/>
          </a:xfrm>
        </p:grpSpPr>
        <p:pic>
          <p:nvPicPr>
            <p:cNvPr id="28" name="object 28"/>
            <p:cNvPicPr/>
            <p:nvPr/>
          </p:nvPicPr>
          <p:blipFill>
            <a:blip r:embed="rId17" cstate="print"/>
            <a:stretch>
              <a:fillRect/>
            </a:stretch>
          </p:blipFill>
          <p:spPr>
            <a:xfrm>
              <a:off x="16516125" y="8346182"/>
              <a:ext cx="227174" cy="158410"/>
            </a:xfrm>
            <a:prstGeom prst="rect">
              <a:avLst/>
            </a:prstGeom>
          </p:spPr>
        </p:pic>
        <p:pic>
          <p:nvPicPr>
            <p:cNvPr id="29" name="object 29"/>
            <p:cNvPicPr/>
            <p:nvPr/>
          </p:nvPicPr>
          <p:blipFill>
            <a:blip r:embed="rId18" cstate="print"/>
            <a:stretch>
              <a:fillRect/>
            </a:stretch>
          </p:blipFill>
          <p:spPr>
            <a:xfrm>
              <a:off x="16763740" y="8348389"/>
              <a:ext cx="126316" cy="156203"/>
            </a:xfrm>
            <a:prstGeom prst="rect">
              <a:avLst/>
            </a:prstGeom>
          </p:spPr>
        </p:pic>
        <p:pic>
          <p:nvPicPr>
            <p:cNvPr id="30" name="object 30"/>
            <p:cNvPicPr/>
            <p:nvPr/>
          </p:nvPicPr>
          <p:blipFill>
            <a:blip r:embed="rId19" cstate="print"/>
            <a:stretch>
              <a:fillRect/>
            </a:stretch>
          </p:blipFill>
          <p:spPr>
            <a:xfrm>
              <a:off x="16925675" y="8348267"/>
              <a:ext cx="127663" cy="154119"/>
            </a:xfrm>
            <a:prstGeom prst="rect">
              <a:avLst/>
            </a:prstGeom>
          </p:spPr>
        </p:pic>
        <p:sp>
          <p:nvSpPr>
            <p:cNvPr id="31" name="object 31"/>
            <p:cNvSpPr/>
            <p:nvPr/>
          </p:nvSpPr>
          <p:spPr>
            <a:xfrm>
              <a:off x="17082958" y="8348389"/>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32" name="object 32"/>
          <p:cNvGrpSpPr/>
          <p:nvPr/>
        </p:nvGrpSpPr>
        <p:grpSpPr>
          <a:xfrm>
            <a:off x="11457835" y="5564040"/>
            <a:ext cx="509693" cy="105833"/>
            <a:chOff x="17186752" y="8346060"/>
            <a:chExt cx="764540" cy="158750"/>
          </a:xfrm>
        </p:grpSpPr>
        <p:pic>
          <p:nvPicPr>
            <p:cNvPr id="33" name="object 33"/>
            <p:cNvPicPr/>
            <p:nvPr/>
          </p:nvPicPr>
          <p:blipFill>
            <a:blip r:embed="rId20" cstate="print"/>
            <a:stretch>
              <a:fillRect/>
            </a:stretch>
          </p:blipFill>
          <p:spPr>
            <a:xfrm>
              <a:off x="17186752" y="8347776"/>
              <a:ext cx="254102" cy="154927"/>
            </a:xfrm>
            <a:prstGeom prst="rect">
              <a:avLst/>
            </a:prstGeom>
          </p:spPr>
        </p:pic>
        <p:sp>
          <p:nvSpPr>
            <p:cNvPr id="34" name="object 34"/>
            <p:cNvSpPr/>
            <p:nvPr/>
          </p:nvSpPr>
          <p:spPr>
            <a:xfrm>
              <a:off x="17468761" y="8348395"/>
              <a:ext cx="149225" cy="154940"/>
            </a:xfrm>
            <a:custGeom>
              <a:avLst/>
              <a:gdLst/>
              <a:ahLst/>
              <a:cxnLst/>
              <a:rect l="l" t="t" r="r" b="b"/>
              <a:pathLst>
                <a:path w="149225" h="15494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5" name="object 35"/>
            <p:cNvPicPr/>
            <p:nvPr/>
          </p:nvPicPr>
          <p:blipFill>
            <a:blip r:embed="rId21" cstate="print"/>
            <a:stretch>
              <a:fillRect/>
            </a:stretch>
          </p:blipFill>
          <p:spPr>
            <a:xfrm>
              <a:off x="17804382" y="8346060"/>
              <a:ext cx="146635" cy="158656"/>
            </a:xfrm>
            <a:prstGeom prst="rect">
              <a:avLst/>
            </a:prstGeom>
          </p:spPr>
        </p:pic>
        <p:pic>
          <p:nvPicPr>
            <p:cNvPr id="36" name="object 36"/>
            <p:cNvPicPr/>
            <p:nvPr/>
          </p:nvPicPr>
          <p:blipFill>
            <a:blip r:embed="rId19" cstate="print"/>
            <a:stretch>
              <a:fillRect/>
            </a:stretch>
          </p:blipFill>
          <p:spPr>
            <a:xfrm>
              <a:off x="17653952" y="8348267"/>
              <a:ext cx="127663" cy="154119"/>
            </a:xfrm>
            <a:prstGeom prst="rect">
              <a:avLst/>
            </a:prstGeom>
          </p:spPr>
        </p:pic>
      </p:grpSp>
      <p:pic>
        <p:nvPicPr>
          <p:cNvPr id="37" name="object 37"/>
          <p:cNvPicPr/>
          <p:nvPr/>
        </p:nvPicPr>
        <p:blipFill>
          <a:blip r:embed="rId22" cstate="print"/>
          <a:stretch>
            <a:fillRect/>
          </a:stretch>
        </p:blipFill>
        <p:spPr>
          <a:xfrm>
            <a:off x="2614798" y="5127795"/>
            <a:ext cx="1504949" cy="857249"/>
          </a:xfrm>
          <a:prstGeom prst="rect">
            <a:avLst/>
          </a:prstGeom>
        </p:spPr>
      </p:pic>
    </p:spTree>
    <p:extLst>
      <p:ext uri="{BB962C8B-B14F-4D97-AF65-F5344CB8AC3E}">
        <p14:creationId xmlns:p14="http://schemas.microsoft.com/office/powerpoint/2010/main" val="345974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1761</TotalTime>
  <Words>5277</Words>
  <Application>Microsoft Office PowerPoint</Application>
  <PresentationFormat>Widescreen</PresentationFormat>
  <Paragraphs>249</Paragraphs>
  <Slides>22</Slides>
  <Notes>22</Notes>
  <HiddenSlides>0</HiddenSlides>
  <MMClips>0</MMClips>
  <ScaleCrop>false</ScaleCrop>
  <HeadingPairs>
    <vt:vector size="6" baseType="variant">
      <vt:variant>
        <vt:lpstr>Fonts Used</vt:lpstr>
      </vt:variant>
      <vt:variant>
        <vt:i4>16</vt:i4>
      </vt:variant>
      <vt:variant>
        <vt:lpstr>Theme</vt:lpstr>
      </vt:variant>
      <vt:variant>
        <vt:i4>2</vt:i4>
      </vt:variant>
      <vt:variant>
        <vt:lpstr>Slide Titles</vt:lpstr>
      </vt:variant>
      <vt:variant>
        <vt:i4>22</vt:i4>
      </vt:variant>
    </vt:vector>
  </HeadingPairs>
  <TitlesOfParts>
    <vt:vector size="40" baseType="lpstr">
      <vt:lpstr>Aptos</vt:lpstr>
      <vt:lpstr>Aptos Display</vt:lpstr>
      <vt:lpstr>Arial</vt:lpstr>
      <vt:lpstr>Calibri</vt:lpstr>
      <vt:lpstr>Cambria</vt:lpstr>
      <vt:lpstr>Georgia</vt:lpstr>
      <vt:lpstr>Microsoft Sans Serif</vt:lpstr>
      <vt:lpstr>Open Sans</vt:lpstr>
      <vt:lpstr>Oswald</vt:lpstr>
      <vt:lpstr>Palatino Linotype</vt:lpstr>
      <vt:lpstr>Roboto</vt:lpstr>
      <vt:lpstr>Segoe UI Symbol</vt:lpstr>
      <vt:lpstr>Times New Roman</vt:lpstr>
      <vt:lpstr>Trebuchet MS</vt:lpstr>
      <vt:lpstr>Ubuntu</vt:lpstr>
      <vt:lpstr>Wingdings</vt:lpstr>
      <vt:lpstr>Office Theme</vt:lpstr>
      <vt:lpstr>Office Theme</vt:lpstr>
      <vt:lpstr>Eurhope</vt:lpstr>
      <vt:lpstr>Σε αυτή την ενότητα θα μιλήσουμε για:</vt:lpstr>
      <vt:lpstr>Αυτογνωσία και Αυτο-διαχείριση </vt:lpstr>
      <vt:lpstr>Τι είναι η αυτογνωσία και γιατί είναι σημαντική;</vt:lpstr>
      <vt:lpstr>PowerPoint Presentation</vt:lpstr>
      <vt:lpstr>Αναγνώριση και ονομασία συναισθημάτων </vt:lpstr>
      <vt:lpstr>Κατανόηση των έντονων συναισθημάτων </vt:lpstr>
      <vt:lpstr>Θλίψη</vt:lpstr>
      <vt:lpstr>Φόβος</vt:lpstr>
      <vt:lpstr>Θυμός</vt:lpstr>
      <vt:lpstr>PowerPoint Presentation</vt:lpstr>
      <vt:lpstr>Ρύθμιση Συναισθημάτων και Διαχείριση Συμπεριφοράς</vt:lpstr>
      <vt:lpstr>Ρύθμιση Συναισθημάτων</vt:lpstr>
      <vt:lpstr>Συνήθως, όταν βιώνουμε ένα συναίσθημα που δεν μας αρέσει…</vt:lpstr>
      <vt:lpstr>Αποδοχή του συναισθήματος</vt:lpstr>
      <vt:lpstr>Μείνετε στη θετική πλευρά των πραγμάτων</vt:lpstr>
      <vt:lpstr>Κατανόηση των δυνατών και αδύνατων σημείων σας</vt:lpstr>
      <vt:lpstr>PowerPoint Presentation</vt:lpstr>
      <vt:lpstr>Χτίζοντας Ανθεκτικότητα</vt:lpstr>
      <vt:lpstr>3 οικουμενικές αλήθειες</vt:lpstr>
      <vt:lpstr>Προετοιμαστείτε για τις δύσκολες στιγμές</vt:lpstr>
      <vt:lpstr>Eurhope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Dede Georgia (Δέδε Γεωργία )</dc:creator>
  <cp:lastModifiedBy>Dede Georgia (Δέδε Γεωργία )</cp:lastModifiedBy>
  <cp:revision>2142</cp:revision>
  <dcterms:created xsi:type="dcterms:W3CDTF">2024-07-23T13:10:44Z</dcterms:created>
  <dcterms:modified xsi:type="dcterms:W3CDTF">2024-10-11T12:43:15Z</dcterms:modified>
</cp:coreProperties>
</file>