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Ubuntu"/>
      <p:regular r:id="rId28"/>
      <p:bold r:id="rId29"/>
      <p:italic r:id="rId30"/>
      <p:boldItalic r:id="rId31"/>
    </p:embeddedFont>
    <p:embeddedFont>
      <p:font typeface="Play"/>
      <p:regular r:id="rId32"/>
      <p:bold r:id="rId33"/>
    </p:embeddedFont>
    <p:embeddedFont>
      <p:font typeface="Roboto"/>
      <p:regular r:id="rId34"/>
      <p:bold r:id="rId35"/>
      <p:italic r:id="rId36"/>
      <p:boldItalic r:id="rId37"/>
    </p:embeddedFont>
    <p:embeddedFont>
      <p:font typeface="Inter"/>
      <p:regular r:id="rId38"/>
      <p:bold r:id="rId39"/>
      <p:italic r:id="rId40"/>
      <p:boldItalic r:id="rId41"/>
    </p:embeddedFont>
    <p:embeddedFont>
      <p:font typeface="Palatino Linotype"/>
      <p:regular r:id="rId42"/>
      <p:bold r:id="rId43"/>
      <p:italic r:id="rId44"/>
      <p:boldItalic r:id="rId45"/>
    </p:embeddedFont>
    <p:embeddedFont>
      <p:font typeface="Quattrocento Sans"/>
      <p:regular r:id="rId46"/>
      <p:bold r:id="rId47"/>
      <p:italic r:id="rId48"/>
      <p:boldItalic r:id="rId49"/>
    </p:embeddedFont>
    <p:embeddedFont>
      <p:font typeface="Helvetica Neue"/>
      <p:regular r:id="rId50"/>
      <p:bold r:id="rId51"/>
      <p:italic r:id="rId52"/>
      <p:boldItalic r:id="rId53"/>
    </p:embeddedFont>
    <p:embeddedFont>
      <p:font typeface="Oswald"/>
      <p:regular r:id="rId54"/>
      <p:bold r:id="rId55"/>
    </p:embeddedFont>
    <p:embeddedFont>
      <p:font typeface="Merriweather"/>
      <p:regular r:id="rId56"/>
      <p:bold r:id="rId57"/>
      <p:italic r:id="rId58"/>
      <p:boldItalic r:id="rId59"/>
    </p:embeddedFont>
    <p:embeddedFont>
      <p:font typeface="Open Sans"/>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4" roundtripDataSignature="AMtx7mgbqH2WHZH/VCy4pFeBEEnop64z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Inter-italic.fntdata"/><Relationship Id="rId42" Type="http://schemas.openxmlformats.org/officeDocument/2006/relationships/font" Target="fonts/PalatinoLinotype-regular.fntdata"/><Relationship Id="rId41" Type="http://schemas.openxmlformats.org/officeDocument/2006/relationships/font" Target="fonts/Inter-boldItalic.fntdata"/><Relationship Id="rId44" Type="http://schemas.openxmlformats.org/officeDocument/2006/relationships/font" Target="fonts/PalatinoLinotype-italic.fntdata"/><Relationship Id="rId43" Type="http://schemas.openxmlformats.org/officeDocument/2006/relationships/font" Target="fonts/PalatinoLinotype-bold.fntdata"/><Relationship Id="rId46" Type="http://schemas.openxmlformats.org/officeDocument/2006/relationships/font" Target="fonts/QuattrocentoSans-regular.fntdata"/><Relationship Id="rId45" Type="http://schemas.openxmlformats.org/officeDocument/2006/relationships/font" Target="fonts/PalatinoLinotype-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QuattrocentoSans-italic.fntdata"/><Relationship Id="rId47" Type="http://schemas.openxmlformats.org/officeDocument/2006/relationships/font" Target="fonts/QuattrocentoSans-bold.fntdata"/><Relationship Id="rId49" Type="http://schemas.openxmlformats.org/officeDocument/2006/relationships/font" Target="fonts/Quattrocento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Ubuntu-boldItalic.fntdata"/><Relationship Id="rId30" Type="http://schemas.openxmlformats.org/officeDocument/2006/relationships/font" Target="fonts/Ubuntu-italic.fntdata"/><Relationship Id="rId33" Type="http://schemas.openxmlformats.org/officeDocument/2006/relationships/font" Target="fonts/Play-bold.fntdata"/><Relationship Id="rId32" Type="http://schemas.openxmlformats.org/officeDocument/2006/relationships/font" Target="fonts/Play-regular.fntdata"/><Relationship Id="rId35" Type="http://schemas.openxmlformats.org/officeDocument/2006/relationships/font" Target="fonts/Roboto-bold.fntdata"/><Relationship Id="rId34" Type="http://schemas.openxmlformats.org/officeDocument/2006/relationships/font" Target="fonts/Roboto-regular.fntdata"/><Relationship Id="rId37" Type="http://schemas.openxmlformats.org/officeDocument/2006/relationships/font" Target="fonts/Roboto-boldItalic.fntdata"/><Relationship Id="rId36" Type="http://schemas.openxmlformats.org/officeDocument/2006/relationships/font" Target="fonts/Roboto-italic.fntdata"/><Relationship Id="rId39" Type="http://schemas.openxmlformats.org/officeDocument/2006/relationships/font" Target="fonts/Inter-bold.fntdata"/><Relationship Id="rId38" Type="http://schemas.openxmlformats.org/officeDocument/2006/relationships/font" Target="fonts/Inter-regular.fntdata"/><Relationship Id="rId62" Type="http://schemas.openxmlformats.org/officeDocument/2006/relationships/font" Target="fonts/OpenSans-italic.fntdata"/><Relationship Id="rId61" Type="http://schemas.openxmlformats.org/officeDocument/2006/relationships/font" Target="fonts/OpenSans-bold.fntdata"/><Relationship Id="rId20" Type="http://schemas.openxmlformats.org/officeDocument/2006/relationships/slide" Target="slides/slide15.xml"/><Relationship Id="rId64" Type="http://customschemas.google.com/relationships/presentationmetadata" Target="metadata"/><Relationship Id="rId63" Type="http://schemas.openxmlformats.org/officeDocument/2006/relationships/font" Target="fonts/OpenSans-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OpenSans-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Ubuntu-regular.fntdata"/><Relationship Id="rId27" Type="http://schemas.openxmlformats.org/officeDocument/2006/relationships/slide" Target="slides/slide22.xml"/><Relationship Id="rId29" Type="http://schemas.openxmlformats.org/officeDocument/2006/relationships/font" Target="fonts/Ubuntu-bold.fntdata"/><Relationship Id="rId51" Type="http://schemas.openxmlformats.org/officeDocument/2006/relationships/font" Target="fonts/HelveticaNeue-bold.fntdata"/><Relationship Id="rId50" Type="http://schemas.openxmlformats.org/officeDocument/2006/relationships/font" Target="fonts/HelveticaNeue-regular.fntdata"/><Relationship Id="rId53" Type="http://schemas.openxmlformats.org/officeDocument/2006/relationships/font" Target="fonts/HelveticaNeue-boldItalic.fntdata"/><Relationship Id="rId52" Type="http://schemas.openxmlformats.org/officeDocument/2006/relationships/font" Target="fonts/HelveticaNeue-italic.fntdata"/><Relationship Id="rId11" Type="http://schemas.openxmlformats.org/officeDocument/2006/relationships/slide" Target="slides/slide6.xml"/><Relationship Id="rId55" Type="http://schemas.openxmlformats.org/officeDocument/2006/relationships/font" Target="fonts/Oswald-bold.fntdata"/><Relationship Id="rId10" Type="http://schemas.openxmlformats.org/officeDocument/2006/relationships/slide" Target="slides/slide5.xml"/><Relationship Id="rId54" Type="http://schemas.openxmlformats.org/officeDocument/2006/relationships/font" Target="fonts/Oswald-regular.fntdata"/><Relationship Id="rId13" Type="http://schemas.openxmlformats.org/officeDocument/2006/relationships/slide" Target="slides/slide8.xml"/><Relationship Id="rId57" Type="http://schemas.openxmlformats.org/officeDocument/2006/relationships/font" Target="fonts/Merriweather-bold.fntdata"/><Relationship Id="rId12" Type="http://schemas.openxmlformats.org/officeDocument/2006/relationships/slide" Target="slides/slide7.xml"/><Relationship Id="rId56" Type="http://schemas.openxmlformats.org/officeDocument/2006/relationships/font" Target="fonts/Merriweather-regular.fntdata"/><Relationship Id="rId15" Type="http://schemas.openxmlformats.org/officeDocument/2006/relationships/slide" Target="slides/slide10.xml"/><Relationship Id="rId59" Type="http://schemas.openxmlformats.org/officeDocument/2006/relationships/font" Target="fonts/Merriweather-boldItalic.fntdata"/><Relationship Id="rId14" Type="http://schemas.openxmlformats.org/officeDocument/2006/relationships/slide" Target="slides/slide9.xml"/><Relationship Id="rId58" Type="http://schemas.openxmlformats.org/officeDocument/2006/relationships/font" Target="fonts/Merriweather-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1073150" y="1143000"/>
            <a:ext cx="4711700" cy="26511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3892379"/>
            <a:ext cx="5486400" cy="410862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Quattrocento Sans"/>
                <a:ea typeface="Quattrocento Sans"/>
                <a:cs typeface="Quattrocento Sans"/>
                <a:sym typeface="Quattrocento Sans"/>
              </a:rPr>
              <a:t>This is a 4-hour module. You can teach it in one session, or two 2-hour sessions. As the concepts of this module are deep, arrange short breaks when you feel that students need some time to digest the content. </a:t>
            </a:r>
            <a:endParaRPr/>
          </a:p>
          <a:p>
            <a:pPr indent="0" lvl="0" marL="0" rtl="0" algn="l">
              <a:spcBef>
                <a:spcPts val="0"/>
              </a:spcBef>
              <a:spcAft>
                <a:spcPts val="0"/>
              </a:spcAft>
              <a:buNone/>
            </a:pPr>
            <a:r>
              <a:rPr lang="en-US">
                <a:latin typeface="Quattrocento Sans"/>
                <a:ea typeface="Quattrocento Sans"/>
                <a:cs typeface="Quattrocento Sans"/>
                <a:sym typeface="Quattrocento Sans"/>
              </a:rPr>
              <a:t> </a:t>
            </a:r>
            <a:endParaRPr>
              <a:latin typeface="Quattrocento Sans"/>
              <a:ea typeface="Quattrocento Sans"/>
              <a:cs typeface="Quattrocento Sans"/>
              <a:sym typeface="Quattrocento Sans"/>
            </a:endParaRPr>
          </a:p>
          <a:p>
            <a:pPr indent="0" lvl="0" marL="0" rtl="0" algn="l">
              <a:spcBef>
                <a:spcPts val="0"/>
              </a:spcBef>
              <a:spcAft>
                <a:spcPts val="0"/>
              </a:spcAft>
              <a:buNone/>
            </a:pPr>
            <a:r>
              <a:rPr lang="en-US" sz="3000">
                <a:latin typeface="Quattrocento Sans"/>
                <a:ea typeface="Quattrocento Sans"/>
                <a:cs typeface="Quattrocento Sans"/>
                <a:sym typeface="Quattrocento Sans"/>
              </a:rPr>
              <a:t>🛈</a:t>
            </a:r>
            <a:r>
              <a:rPr lang="en-US">
                <a:latin typeface="Quattrocento Sans"/>
                <a:ea typeface="Quattrocento Sans"/>
                <a:cs typeface="Quattrocento Sans"/>
                <a:sym typeface="Quattrocento Sans"/>
              </a:rPr>
              <a:t>   You will need: </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a PC/laptop with access to the Internet and speaker to be able to listen to the videos. </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A data projector to project this presentation. </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A hat and half A4 papers with an emotion written on each one of them for the activity for slide 11</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A4 and half A4 papers and pens for students</a:t>
            </a:r>
            <a:endParaRPr/>
          </a:p>
          <a:p>
            <a:pPr indent="0" lvl="1" marL="457200" rtl="0" algn="l">
              <a:spcBef>
                <a:spcPts val="0"/>
              </a:spcBef>
              <a:spcAft>
                <a:spcPts val="0"/>
              </a:spcAft>
              <a:buClr>
                <a:schemeClr val="dk1"/>
              </a:buClr>
              <a:buSzPts val="1200"/>
              <a:buFont typeface="Arial"/>
              <a:buNone/>
            </a:pPr>
            <a:r>
              <a:t/>
            </a:r>
            <a:endParaRPr>
              <a:latin typeface="Quattrocento Sans"/>
              <a:ea typeface="Quattrocento Sans"/>
              <a:cs typeface="Quattrocento Sans"/>
              <a:sym typeface="Quattrocento Sans"/>
            </a:endParaRPr>
          </a:p>
          <a:p>
            <a:pPr indent="-171450" lvl="0" marL="171450" rtl="0" algn="l">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A note on the videos used: Most videos are in English. You can add subtitles if you click CC at the bottom of the video. If you don’t see your language, click on settings, auto-translate, and select your language. Since most videos start with a short ad, it is advisable to open the video before class, skip the ad and stop. Open it again when it is time and start it. In this module there are two videos (slides 10 and 20).</a:t>
            </a:r>
            <a:endParaRPr/>
          </a:p>
          <a:p>
            <a:pPr indent="0" lvl="0" marL="0" rtl="0" algn="l">
              <a:spcBef>
                <a:spcPts val="0"/>
              </a:spcBef>
              <a:spcAft>
                <a:spcPts val="0"/>
              </a:spcAft>
              <a:buClr>
                <a:schemeClr val="dk1"/>
              </a:buClr>
              <a:buSzPts val="1200"/>
              <a:buFont typeface="Noto Sans Symbols"/>
              <a:buNone/>
            </a:pPr>
            <a:r>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200"/>
              <a:buFont typeface="Arial"/>
              <a:buNone/>
            </a:pPr>
            <a:r>
              <a:rPr lang="en-US"/>
              <a:t>Symbols used in the notes to help you teach the module:</a:t>
            </a:r>
            <a:endParaRPr/>
          </a:p>
          <a:p>
            <a:pPr indent="0" lvl="0" marL="0" rtl="0" algn="l">
              <a:spcBef>
                <a:spcPts val="0"/>
              </a:spcBef>
              <a:spcAft>
                <a:spcPts val="0"/>
              </a:spcAft>
              <a:buNone/>
            </a:pPr>
            <a:r>
              <a:rPr lang="en-US" sz="2000"/>
              <a:t>☺</a:t>
            </a:r>
            <a:r>
              <a:rPr lang="en-US"/>
              <a:t> It is used for something you have to say or read in class. It represents your speaking.</a:t>
            </a:r>
            <a:endParaRPr/>
          </a:p>
          <a:p>
            <a:pPr indent="0" lvl="0" marL="0" rtl="0" algn="l">
              <a:spcBef>
                <a:spcPts val="0"/>
              </a:spcBef>
              <a:spcAft>
                <a:spcPts val="0"/>
              </a:spcAft>
              <a:buNone/>
            </a:pPr>
            <a:r>
              <a:rPr lang="en-US" sz="2000"/>
              <a:t>📄</a:t>
            </a:r>
            <a:r>
              <a:rPr lang="en-US"/>
              <a:t>  It is used for instructions. It gives you info on what to do. </a:t>
            </a:r>
            <a:endParaRPr/>
          </a:p>
          <a:p>
            <a:pPr indent="0" lvl="0" marL="0" rtl="0" algn="l">
              <a:spcBef>
                <a:spcPts val="0"/>
              </a:spcBef>
              <a:spcAft>
                <a:spcPts val="0"/>
              </a:spcAft>
              <a:buClr>
                <a:schemeClr val="dk1"/>
              </a:buClr>
              <a:buSzPts val="2000"/>
              <a:buFont typeface="Noto Sans Symbols"/>
              <a:buNone/>
            </a:pPr>
            <a:r>
              <a:rPr lang="en-US" sz="2000">
                <a:latin typeface="Quattrocento Sans"/>
                <a:ea typeface="Quattrocento Sans"/>
                <a:cs typeface="Quattrocento Sans"/>
                <a:sym typeface="Quattrocento Sans"/>
              </a:rPr>
              <a:t>🖈</a:t>
            </a:r>
            <a:r>
              <a:rPr lang="en-US"/>
              <a:t> It is used in any of the above (speaking or instructions). It represents a question to ask students, or an activity to do with students.</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t/>
            </a:r>
            <a:endParaRPr/>
          </a:p>
        </p:txBody>
      </p:sp>
      <p:sp>
        <p:nvSpPr>
          <p:cNvPr id="100" name="Google Shape;1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n-US"/>
              <a:t>Welcome the students.  Introduce yourself in a funny way, as suggested below. Then ask students to introduce themselves in a similar way. Only when everybody is finished, show slide 2 and read the agenda. </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n-US"/>
              <a:t>Hi and welcome to this class. Together, we will discover interesting, useful and funny things about ourselves and the world around us. But before we do so, let’s introduce ourselves. My name is….and I would like to share 3 statements about myself: I own a cat. My favorite color is blue. And, this is not my natural hair color [you can use your own statements]. Now, who wants to start? Just share your name, and 3 statements about yourself; it can be anything, like when you come from, what is your favorite food or artist, or whatever you want to share. </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n-US"/>
              <a:t>Hi again! We now enter the part of important and exciting life skills. These are competencies and skills that help us make informed decisions, deal with demands and challenges, think critically and creatively, communicate effectively, build healthy relationships, empathize with others,</a:t>
            </a:r>
            <a:r>
              <a:rPr b="0" i="0" lang="en-US">
                <a:solidFill>
                  <a:srgbClr val="474747"/>
                </a:solidFill>
                <a:latin typeface="Arial"/>
                <a:ea typeface="Arial"/>
                <a:cs typeface="Arial"/>
                <a:sym typeface="Arial"/>
              </a:rPr>
              <a:t> and managing our life in a healthy and productive way. We will examine these skills in different modules. In this module, we will deal with our personal area, and we will talk about:</a:t>
            </a:r>
            <a:endParaRPr/>
          </a:p>
          <a:p>
            <a:pPr indent="-171450" lvl="0" marL="171450" rtl="0" algn="l">
              <a:spcBef>
                <a:spcPts val="0"/>
              </a:spcBef>
              <a:spcAft>
                <a:spcPts val="0"/>
              </a:spcAft>
              <a:buClr>
                <a:srgbClr val="474747"/>
              </a:buClr>
              <a:buSzPts val="1200"/>
              <a:buFont typeface="Noto Sans Symbols"/>
              <a:buChar char="📄"/>
            </a:pPr>
            <a:r>
              <a:rPr b="0" i="0" lang="en-US">
                <a:solidFill>
                  <a:srgbClr val="474747"/>
                </a:solidFill>
                <a:latin typeface="Arial"/>
                <a:ea typeface="Arial"/>
                <a:cs typeface="Arial"/>
                <a:sym typeface="Arial"/>
              </a:rPr>
              <a:t>Read the agenda to the students</a:t>
            </a:r>
            <a:endParaRPr/>
          </a:p>
          <a:p>
            <a:pPr indent="0" lvl="0" marL="0" rtl="0" algn="l">
              <a:spcBef>
                <a:spcPts val="0"/>
              </a:spcBef>
              <a:spcAft>
                <a:spcPts val="0"/>
              </a:spcAft>
              <a:buClr>
                <a:srgbClr val="474747"/>
              </a:buClr>
              <a:buSzPts val="1200"/>
              <a:buFont typeface="Noto Sans Symbols"/>
              <a:buNone/>
            </a:pPr>
            <a:r>
              <a:rPr b="0" i="0" lang="en-US">
                <a:solidFill>
                  <a:srgbClr val="474747"/>
                </a:solidFill>
                <a:latin typeface="Arial"/>
                <a:ea typeface="Arial"/>
                <a:cs typeface="Arial"/>
                <a:sym typeface="Arial"/>
              </a:rPr>
              <a:t> </a:t>
            </a:r>
            <a:endParaRPr/>
          </a:p>
          <a:p>
            <a:pPr indent="-95250" lvl="0" marL="171450" rtl="0" algn="l">
              <a:spcBef>
                <a:spcPts val="0"/>
              </a:spcBef>
              <a:spcAft>
                <a:spcPts val="0"/>
              </a:spcAft>
              <a:buClr>
                <a:schemeClr val="dk1"/>
              </a:buClr>
              <a:buSzPts val="1200"/>
              <a:buFont typeface="Noto Sans Symbols"/>
              <a:buNone/>
            </a:pPr>
            <a:r>
              <a:t/>
            </a:r>
            <a:endParaRPr/>
          </a:p>
        </p:txBody>
      </p:sp>
      <p:sp>
        <p:nvSpPr>
          <p:cNvPr id="140" name="Google Shape;1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Let’s start with self-awareness and management </a:t>
            </a:r>
            <a:endParaRPr/>
          </a:p>
        </p:txBody>
      </p:sp>
      <p:sp>
        <p:nvSpPr>
          <p:cNvPr id="161" name="Google Shape;16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 What is self awareness and why is it important? Self-awareness involves being mindful of how we feel, why we feel that way, and how our emotions and behaviors affect both ourselves and others. It is also to understand </a:t>
            </a:r>
            <a:r>
              <a:rPr lang="en-US" sz="1200">
                <a:latin typeface="Arial"/>
                <a:ea typeface="Arial"/>
                <a:cs typeface="Arial"/>
                <a:sym typeface="Arial"/>
              </a:rPr>
              <a:t>our strengths, weaknesses, desires and dislikes. In other words, it means knowing ourselves better. And it can be learned. Why is it crucial? There are 5 main reasons: 1.  </a:t>
            </a:r>
            <a:r>
              <a:rPr b="1" i="0" lang="en-US" sz="1200" u="none" cap="none" strike="noStrike">
                <a:latin typeface="Arial"/>
                <a:ea typeface="Arial"/>
                <a:cs typeface="Arial"/>
                <a:sym typeface="Arial"/>
              </a:rPr>
              <a:t>Emotional Regulation</a:t>
            </a:r>
            <a:r>
              <a:rPr b="0" i="0" lang="en-US" sz="1200" u="none" cap="none" strike="noStrike">
                <a:latin typeface="Arial"/>
                <a:ea typeface="Arial"/>
                <a:cs typeface="Arial"/>
                <a:sym typeface="Arial"/>
              </a:rPr>
              <a:t>: understanding our feelings help us better manage and regulate them and reduce the likelihood of impulsive or destructive behavior.</a:t>
            </a:r>
            <a:endParaRPr/>
          </a:p>
          <a:p>
            <a:pPr indent="-76200" lvl="0" marL="0" marR="0" rtl="0" algn="l">
              <a:spcBef>
                <a:spcPts val="0"/>
              </a:spcBef>
              <a:spcAft>
                <a:spcPts val="0"/>
              </a:spcAft>
              <a:buClr>
                <a:schemeClr val="dk1"/>
              </a:buClr>
              <a:buSzPts val="1200"/>
              <a:buFont typeface="Arial"/>
              <a:buAutoNum type="arabicPeriod" startAt="2"/>
            </a:pPr>
            <a:r>
              <a:rPr b="1" i="0" lang="en-US" sz="1200" u="none" cap="none" strike="noStrike">
                <a:latin typeface="Arial"/>
                <a:ea typeface="Arial"/>
                <a:cs typeface="Arial"/>
                <a:sym typeface="Arial"/>
              </a:rPr>
              <a:t>Better Decision Making</a:t>
            </a:r>
            <a:r>
              <a:rPr b="0" i="0" lang="en-US" sz="1200" u="none" cap="none" strike="noStrike">
                <a:latin typeface="Arial"/>
                <a:ea typeface="Arial"/>
                <a:cs typeface="Arial"/>
                <a:sym typeface="Arial"/>
              </a:rPr>
              <a:t>: Understanding our strengths, weaknesses, and values, leads to more informed and thoughtful decisions for now and for the future.</a:t>
            </a:r>
            <a:endParaRPr/>
          </a:p>
          <a:p>
            <a:pPr indent="-76200" lvl="0" marL="0" marR="0" rtl="0" algn="l">
              <a:spcBef>
                <a:spcPts val="0"/>
              </a:spcBef>
              <a:spcAft>
                <a:spcPts val="0"/>
              </a:spcAft>
              <a:buClr>
                <a:schemeClr val="dk1"/>
              </a:buClr>
              <a:buSzPts val="1200"/>
              <a:buFont typeface="Arial"/>
              <a:buAutoNum type="arabicPeriod" startAt="2"/>
            </a:pPr>
            <a:r>
              <a:rPr b="1" i="0" lang="en-US" sz="1200" u="none" cap="none" strike="noStrike">
                <a:latin typeface="Arial"/>
                <a:ea typeface="Arial"/>
                <a:cs typeface="Arial"/>
                <a:sym typeface="Arial"/>
              </a:rPr>
              <a:t>Improved Relationships</a:t>
            </a:r>
            <a:r>
              <a:rPr b="0" i="0" lang="en-US" sz="1200" u="none" cap="none" strike="noStrike">
                <a:latin typeface="Arial"/>
                <a:ea typeface="Arial"/>
                <a:cs typeface="Arial"/>
                <a:sym typeface="Arial"/>
              </a:rPr>
              <a:t>: Understanding our own emotions and behaviors can help us empathize with others, improving our social interactions and relationships.</a:t>
            </a:r>
            <a:endParaRPr/>
          </a:p>
          <a:p>
            <a:pPr indent="-76200" lvl="0" marL="0" marR="0" rtl="0" algn="l">
              <a:spcBef>
                <a:spcPts val="0"/>
              </a:spcBef>
              <a:spcAft>
                <a:spcPts val="0"/>
              </a:spcAft>
              <a:buClr>
                <a:schemeClr val="dk1"/>
              </a:buClr>
              <a:buSzPts val="1200"/>
              <a:buFont typeface="Arial"/>
              <a:buAutoNum type="arabicPeriod" startAt="2"/>
            </a:pPr>
            <a:r>
              <a:rPr b="1" i="0" lang="en-US" sz="1200" u="none" cap="none" strike="noStrike">
                <a:latin typeface="Arial"/>
                <a:ea typeface="Arial"/>
                <a:cs typeface="Arial"/>
                <a:sym typeface="Arial"/>
              </a:rPr>
              <a:t>Personal Growth</a:t>
            </a:r>
            <a:r>
              <a:rPr b="0" i="0" lang="en-US" sz="1200" u="none" cap="none" strike="noStrike">
                <a:latin typeface="Arial"/>
                <a:ea typeface="Arial"/>
                <a:cs typeface="Arial"/>
                <a:sym typeface="Arial"/>
              </a:rPr>
              <a:t>: Self-awareness help us to set realistic goals, recognize areas for improvement, and work towards becoming the best version of ourselves.</a:t>
            </a:r>
            <a:endParaRPr/>
          </a:p>
          <a:p>
            <a:pPr indent="-76200" lvl="0" marL="0" marR="0" rtl="0" algn="l">
              <a:spcBef>
                <a:spcPts val="0"/>
              </a:spcBef>
              <a:spcAft>
                <a:spcPts val="0"/>
              </a:spcAft>
              <a:buClr>
                <a:schemeClr val="dk1"/>
              </a:buClr>
              <a:buSzPts val="1200"/>
              <a:buFont typeface="Arial"/>
              <a:buAutoNum type="arabicPeriod" startAt="2"/>
            </a:pPr>
            <a:r>
              <a:rPr b="1" i="0" lang="en-US" sz="1200" u="none" cap="none" strike="noStrike">
                <a:latin typeface="Arial"/>
                <a:ea typeface="Arial"/>
                <a:cs typeface="Arial"/>
                <a:sym typeface="Arial"/>
              </a:rPr>
              <a:t>Mental Health</a:t>
            </a:r>
            <a:r>
              <a:rPr b="0" i="0" lang="en-US" sz="1200" u="none" cap="none" strike="noStrike">
                <a:latin typeface="Arial"/>
                <a:ea typeface="Arial"/>
                <a:cs typeface="Arial"/>
                <a:sym typeface="Arial"/>
              </a:rPr>
              <a:t>: Self-awareness is a foundational skill that supports emotional intelligence, resilience, and overall well-being</a:t>
            </a:r>
            <a:endParaRPr/>
          </a:p>
          <a:p>
            <a:pPr indent="0" lvl="0" marL="0" marR="0" rtl="0" algn="l">
              <a:spcBef>
                <a:spcPts val="0"/>
              </a:spcBef>
              <a:spcAft>
                <a:spcPts val="0"/>
              </a:spcAft>
              <a:buClr>
                <a:schemeClr val="dk1"/>
              </a:buClr>
              <a:buSzPts val="1200"/>
              <a:buFont typeface="Arial"/>
              <a:buNone/>
            </a:pPr>
            <a:r>
              <a:t/>
            </a:r>
            <a:endParaRPr sz="1200">
              <a:latin typeface="Arial"/>
              <a:ea typeface="Arial"/>
              <a:cs typeface="Arial"/>
              <a:sym typeface="Arial"/>
            </a:endParaRPr>
          </a:p>
          <a:p>
            <a:pPr indent="0" lvl="0" marL="0" rtl="0" algn="l">
              <a:spcBef>
                <a:spcPts val="0"/>
              </a:spcBef>
              <a:spcAft>
                <a:spcPts val="0"/>
              </a:spcAft>
              <a:buNone/>
            </a:pPr>
            <a:r>
              <a:t/>
            </a:r>
            <a:endParaRPr/>
          </a:p>
        </p:txBody>
      </p:sp>
      <p:sp>
        <p:nvSpPr>
          <p:cNvPr id="174" name="Google Shape;17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n-US"/>
              <a:t>Before you reveal the feelings wheel picture, ask the students </a:t>
            </a:r>
            <a:r>
              <a:rPr lang="en-US">
                <a:latin typeface="Quattrocento Sans"/>
                <a:ea typeface="Quattrocento Sans"/>
                <a:cs typeface="Quattrocento Sans"/>
                <a:sym typeface="Quattrocento Sans"/>
              </a:rPr>
              <a:t>🖈</a:t>
            </a:r>
            <a:r>
              <a:rPr lang="en-US"/>
              <a:t>Do you know how many different emotions exist? </a:t>
            </a:r>
            <a:r>
              <a:rPr lang="en-US">
                <a:latin typeface="Quattrocento Sans"/>
                <a:ea typeface="Quattrocento Sans"/>
                <a:cs typeface="Quattrocento Sans"/>
                <a:sym typeface="Quattrocento Sans"/>
              </a:rPr>
              <a:t>Can you name some emotions? They can be positive or negative. Allow students to share their opinion. Then click to reveal the feelings wheel, and open </a:t>
            </a:r>
            <a:r>
              <a:rPr lang="en-US"/>
              <a:t>https://feelingswheel.com/ , which is the full version of the feelings wheel that is depicted on the slide.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n-US"/>
              <a:t>There are many different emotions and their variations. Gloria Willcox created the feelings wheel, in 1982, which is designed to help us describe our feelings with more accuracy. Fascinating, isn’t it? Of course it is not a complete overview of all possible emotions, but it can serve as a stating point to identify and label our emotions. Starting from the center with 7 basic feelings, we can go to the second and third level  </a:t>
            </a:r>
            <a:endParaRPr/>
          </a:p>
          <a:p>
            <a:pPr indent="-171450" lvl="0" marL="171450" rtl="0" algn="l">
              <a:spcBef>
                <a:spcPts val="0"/>
              </a:spcBef>
              <a:spcAft>
                <a:spcPts val="0"/>
              </a:spcAft>
              <a:buClr>
                <a:schemeClr val="dk1"/>
              </a:buClr>
              <a:buSzPts val="1200"/>
              <a:buFont typeface="Noto Sans Symbols"/>
              <a:buChar char="📄"/>
            </a:pPr>
            <a:r>
              <a:rPr lang="en-US"/>
              <a:t>Go through a couple examples together with the students. For example. Angry, let down, betrayed. Then, keep the feelings wheel link open and move to the next slide.</a:t>
            </a:r>
            <a:endParaRPr/>
          </a:p>
          <a:p>
            <a:pPr indent="0" lvl="0" marL="0" rtl="0" algn="l">
              <a:spcBef>
                <a:spcPts val="0"/>
              </a:spcBef>
              <a:spcAft>
                <a:spcPts val="0"/>
              </a:spcAft>
              <a:buClr>
                <a:schemeClr val="dk1"/>
              </a:buClr>
              <a:buSzPts val="1200"/>
              <a:buFont typeface="Noto Sans Symbols"/>
              <a:buNone/>
            </a:pPr>
            <a:r>
              <a:rPr lang="en-US"/>
              <a:t>☺ The feelings wheel show us in a simple way, that we may express one feeling, but that there is another feeling behind it. </a:t>
            </a:r>
            <a:endParaRPr/>
          </a:p>
          <a:p>
            <a:pPr indent="0" lvl="0" marL="0" rtl="0" algn="l">
              <a:spcBef>
                <a:spcPts val="0"/>
              </a:spcBef>
              <a:spcAft>
                <a:spcPts val="0"/>
              </a:spcAft>
              <a:buNone/>
            </a:pPr>
            <a:r>
              <a:t/>
            </a:r>
            <a:endParaRPr/>
          </a:p>
        </p:txBody>
      </p:sp>
      <p:sp>
        <p:nvSpPr>
          <p:cNvPr id="184" name="Google Shape;18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Going back to self-awareness, it starts by recognizing our emotions at any given time and giving them specific names. It may seem easy and straightforward procedure, but on many occasions, a feeling has other feelings hiding underneath, as we saw on the feelings wheel. For example, we may feel angry. But, do we feel angry because someone has accused us of something? Do we feel angry because we are tired and hungry and a lesson does not end? Do we feel angry because we cannot afford to buy something? It is important to understand our feelings, and what causes them, so that we can manage them. Let’s see 6 steps to do that and let’s try them right now; </a:t>
            </a:r>
            <a:r>
              <a:rPr lang="en-US">
                <a:latin typeface="Quattrocento Sans"/>
                <a:ea typeface="Quattrocento Sans"/>
                <a:cs typeface="Quattrocento Sans"/>
                <a:sym typeface="Quattrocento Sans"/>
              </a:rPr>
              <a:t>🖈</a:t>
            </a:r>
            <a:r>
              <a:rPr lang="en-US"/>
              <a:t>each of you will think for him/herself.  We will use the feelings wheel to help us. </a:t>
            </a:r>
            <a:endParaRPr/>
          </a:p>
          <a:p>
            <a:pPr indent="-171450" lvl="0" marL="171450" rtl="0" algn="l">
              <a:spcBef>
                <a:spcPts val="0"/>
              </a:spcBef>
              <a:spcAft>
                <a:spcPts val="0"/>
              </a:spcAft>
              <a:buClr>
                <a:schemeClr val="dk1"/>
              </a:buClr>
              <a:buSzPts val="1200"/>
              <a:buFont typeface="Noto Sans Symbols"/>
              <a:buChar char="📄"/>
            </a:pPr>
            <a:r>
              <a:rPr lang="en-US"/>
              <a:t>Have the feelings wheel open when you read the steps to the students. Ask the students to write on a piece of paper. Explain that this is personal. Allow a minute or so for each step, so that students can actually follow the exercise. Ask them if they need more time after each step</a:t>
            </a:r>
            <a:endParaRPr/>
          </a:p>
          <a:p>
            <a:pPr indent="-171450" lvl="0" marL="171450" rtl="0" algn="l">
              <a:spcBef>
                <a:spcPts val="0"/>
              </a:spcBef>
              <a:spcAft>
                <a:spcPts val="0"/>
              </a:spcAft>
              <a:buClr>
                <a:schemeClr val="dk1"/>
              </a:buClr>
              <a:buSzPts val="1200"/>
              <a:buFont typeface="Noto Sans Symbols"/>
              <a:buChar char="☺"/>
            </a:pPr>
            <a:r>
              <a:rPr b="1" lang="en-US" sz="1200">
                <a:latin typeface="Quattrocento Sans"/>
                <a:ea typeface="Quattrocento Sans"/>
                <a:cs typeface="Quattrocento Sans"/>
                <a:sym typeface="Quattrocento Sans"/>
              </a:rPr>
              <a:t>🖈</a:t>
            </a:r>
            <a:r>
              <a:rPr b="1" lang="en-US" sz="1200"/>
              <a:t>Pause and Reflect</a:t>
            </a:r>
            <a:r>
              <a:rPr lang="en-US" sz="1200"/>
              <a:t>: Take a moment to stop and consider what you are feeling right now. </a:t>
            </a:r>
            <a:r>
              <a:rPr b="1" lang="en-US" sz="1200"/>
              <a:t>Identify Physical Sensations</a:t>
            </a:r>
            <a:r>
              <a:rPr lang="en-US" sz="1200"/>
              <a:t>: Emotions often manifest physically. Pay attention to any physical sensations in your body, such as a racing heart, tense muscles, or butterflies in your stomach. </a:t>
            </a:r>
            <a:r>
              <a:rPr b="1" lang="en-US" sz="1200"/>
              <a:t>Acknowledge the Emotion</a:t>
            </a:r>
            <a:r>
              <a:rPr lang="en-US" sz="1200"/>
              <a:t>: Once you notice a physical sensation, try to identify the corresponding emotion. Are you feeling happy, sad, angry, anxious, or something else? </a:t>
            </a:r>
            <a:r>
              <a:rPr b="1" lang="en-US" sz="1200"/>
              <a:t>Use Specific Labels</a:t>
            </a:r>
            <a:r>
              <a:rPr lang="en-US" sz="1200"/>
              <a:t>: Be as specific as possible when labeling your emotion. Instead of just saying "I'm upset," try to determine if you are feeling frustrated, disappointed, or hurt. </a:t>
            </a:r>
            <a:r>
              <a:rPr b="1" lang="en-US" sz="1200"/>
              <a:t>Consider the Context</a:t>
            </a:r>
            <a:r>
              <a:rPr lang="en-US" sz="1200"/>
              <a:t>: Think about what might have triggered this emotion. Understanding the context can help you better understand your emotional response. </a:t>
            </a:r>
            <a:r>
              <a:rPr b="1" lang="en-US" sz="1200"/>
              <a:t>Express the Emotion</a:t>
            </a:r>
            <a:r>
              <a:rPr lang="en-US" sz="1200"/>
              <a:t>: Communicate your feelings, whether it's through talking to someone you trust, writing in a journal, or expressing yourself through art or music. </a:t>
            </a:r>
            <a:endParaRPr/>
          </a:p>
          <a:p>
            <a:pPr indent="0" lvl="0" marL="0" rtl="0" algn="l">
              <a:spcBef>
                <a:spcPts val="0"/>
              </a:spcBef>
              <a:spcAft>
                <a:spcPts val="0"/>
              </a:spcAft>
              <a:buClr>
                <a:schemeClr val="dk1"/>
              </a:buClr>
              <a:buSzPts val="1200"/>
              <a:buFont typeface="Noto Sans Symbols"/>
              <a:buNone/>
            </a:pPr>
            <a:r>
              <a:rPr lang="en-US" sz="1200"/>
              <a:t>📄 You can share in class your emotion, how you recognized it and what label you have given to it. If any of the students want to share their own example allow it. </a:t>
            </a:r>
            <a:r>
              <a:rPr lang="en-US"/>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2" name="Google Shape;19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Now, there are some emotions that we call strong, as they can affects us in many ways. We all have strong emotions at times. We will examine 3 very common strong emotions together: fear, sadness, and anger. We will look at how the body is affected by the emotion, what the emotion is usually connected to, and how it is expressed most times. </a:t>
            </a:r>
            <a:endParaRPr/>
          </a:p>
          <a:p>
            <a:pPr indent="0" lvl="0" marL="0" rtl="0" algn="l">
              <a:spcBef>
                <a:spcPts val="0"/>
              </a:spcBef>
              <a:spcAft>
                <a:spcPts val="0"/>
              </a:spcAft>
              <a:buClr>
                <a:schemeClr val="dk1"/>
              </a:buClr>
              <a:buSzPts val="1200"/>
              <a:buFont typeface="Noto Sans Symbols"/>
              <a:buNone/>
            </a:pPr>
            <a:r>
              <a:t/>
            </a:r>
            <a:endParaRPr/>
          </a:p>
        </p:txBody>
      </p:sp>
      <p:sp>
        <p:nvSpPr>
          <p:cNvPr id="202" name="Google Shape;20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We start with sadness. We have all felt sad at some or many points in our lives. So, when we feel sad, our metabolism slows to give us time to mourn. We may feel sad because we didn’t get what we wanted, or from stress of what might happen, for example, if we are unemployed and we are stressed about finding a job, or because we grieve for loosing someone important to us.  When people feel sad, they tend to isolate themselves. This is not a good tactic however, before it cuts us off from resources, such as friends, teachers, or other that can help us get over sadness. Sadness is connected to other emotions, such as depression, shame, disappointment, regret, guilt, embarrassment or insecurity. </a:t>
            </a:r>
            <a:r>
              <a:rPr lang="en-US">
                <a:latin typeface="Quattrocento Sans"/>
                <a:ea typeface="Quattrocento Sans"/>
                <a:cs typeface="Quattrocento Sans"/>
                <a:sym typeface="Quattrocento Sans"/>
              </a:rPr>
              <a:t>🖈Do you want to add any other reason why we might feel sad?</a:t>
            </a:r>
            <a:endParaRPr/>
          </a:p>
          <a:p>
            <a:pPr indent="-171450" lvl="0" marL="171450" rtl="0" algn="l">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Ask the students to think of a time when they felt sad, and what was the general context that created sadness. If no student wants to answer, you can give a personal example of your own. </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Clr>
                <a:schemeClr val="dk1"/>
              </a:buClr>
              <a:buSzPts val="1200"/>
              <a:buFont typeface="Noto Sans Symbols"/>
              <a:buNone/>
            </a:pPr>
            <a:r>
              <a:t/>
            </a:r>
            <a:endParaRPr/>
          </a:p>
        </p:txBody>
      </p:sp>
      <p:sp>
        <p:nvSpPr>
          <p:cNvPr id="211" name="Google Shape;21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We move on to fear. A very strong emotion that has affected us all in different points in our lives. When we fear, our body prepares to run or fight, so the blood rushes to our arms and legs. Fear may paralyze us, and it may force us to fright, flight or fight, depending on our character and the situation. Fear is connected to worry, anxiety, stress, nervousness, panic, and different phobias. </a:t>
            </a:r>
            <a:r>
              <a:rPr lang="en-US">
                <a:latin typeface="Quattrocento Sans"/>
                <a:ea typeface="Quattrocento Sans"/>
                <a:cs typeface="Quattrocento Sans"/>
                <a:sym typeface="Quattrocento Sans"/>
              </a:rPr>
              <a:t>🖈Did you fear darkness when you where younger? Are you afraid of spiders or animals? There are so many examples and variations of fear. </a:t>
            </a:r>
            <a:endParaRPr/>
          </a:p>
          <a:p>
            <a:pPr indent="0" lvl="0" marL="0" rtl="0" algn="l">
              <a:spcBef>
                <a:spcPts val="0"/>
              </a:spcBef>
              <a:spcAft>
                <a:spcPts val="0"/>
              </a:spcAft>
              <a:buClr>
                <a:schemeClr val="dk1"/>
              </a:buClr>
              <a:buSzPts val="1200"/>
              <a:buFont typeface="Noto Sans Symbols"/>
              <a:buNone/>
            </a:pPr>
            <a:r>
              <a:rPr lang="en-US"/>
              <a:t> </a:t>
            </a:r>
            <a:endParaRPr/>
          </a:p>
        </p:txBody>
      </p:sp>
      <p:sp>
        <p:nvSpPr>
          <p:cNvPr id="219" name="Google Shape;21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Finally, anger. I hope you don’t feel angry for being here!  When we feel angry the blood rushes to our hands so that we can fight if needed. Anger is one of the most dangerous emotions because, instead of immobilizing us, like fear, it is energizing, and it builds momentum. The more often we are angry, the easiest it becomes to stay in this state. Anger can be an expression of  different hidden emotions, like frustration, stress, anxiety, loss, confusion, embarrassment, jealousy, rejection, or threat. Let’s see a relevant video. </a:t>
            </a:r>
            <a:endParaRPr/>
          </a:p>
          <a:p>
            <a:pPr indent="-171450" lvl="0" marL="171450" rtl="0" algn="l">
              <a:spcBef>
                <a:spcPts val="0"/>
              </a:spcBef>
              <a:spcAft>
                <a:spcPts val="0"/>
              </a:spcAft>
              <a:buClr>
                <a:schemeClr val="dk1"/>
              </a:buClr>
              <a:buSzPts val="1200"/>
              <a:buFont typeface="Noto Sans Symbols"/>
              <a:buChar char="📄"/>
            </a:pPr>
            <a:r>
              <a:rPr lang="en-US"/>
              <a:t>After you show the video, ask the students if they have any questions about the different emotions, or if they want to comment on the video. Then move on to the next slide. </a:t>
            </a:r>
            <a:endParaRPr/>
          </a:p>
          <a:p>
            <a:pPr indent="0" lvl="0" marL="0" rtl="0" algn="l">
              <a:spcBef>
                <a:spcPts val="0"/>
              </a:spcBef>
              <a:spcAft>
                <a:spcPts val="0"/>
              </a:spcAft>
              <a:buClr>
                <a:schemeClr val="dk1"/>
              </a:buClr>
              <a:buSzPts val="1200"/>
              <a:buFont typeface="Noto Sans Symbols"/>
              <a:buNone/>
            </a:pPr>
            <a:r>
              <a:t/>
            </a:r>
            <a:endParaRPr/>
          </a:p>
        </p:txBody>
      </p:sp>
      <p:sp>
        <p:nvSpPr>
          <p:cNvPr id="229" name="Google Shape;22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Now that we have discussed different emotions, let’s play a game. </a:t>
            </a:r>
            <a:endParaRPr/>
          </a:p>
          <a:p>
            <a:pPr indent="-171450" lvl="0" marL="171450" marR="0" rtl="0" algn="l">
              <a:lnSpc>
                <a:spcPct val="100000"/>
              </a:lnSpc>
              <a:spcBef>
                <a:spcPts val="0"/>
              </a:spcBef>
              <a:spcAft>
                <a:spcPts val="0"/>
              </a:spcAft>
              <a:buClr>
                <a:srgbClr val="383838"/>
              </a:buClr>
              <a:buSzPts val="1200"/>
              <a:buFont typeface="Noto Sans Symbols"/>
              <a:buChar char="📄"/>
            </a:pPr>
            <a:r>
              <a:rPr b="0" i="0" lang="en-US">
                <a:solidFill>
                  <a:srgbClr val="383838"/>
                </a:solidFill>
                <a:highlight>
                  <a:srgbClr val="FFFFFF"/>
                </a:highlight>
                <a:latin typeface="Roboto"/>
                <a:ea typeface="Roboto"/>
                <a:cs typeface="Roboto"/>
                <a:sym typeface="Roboto"/>
              </a:rPr>
              <a:t>Write different emotions on pieces of paper and put them in a hat. You can use: anger, fear, joy, confusion, surprise or any other. The feelings wheel can help you choose. Ask a student to pick a paper and act out the emotion without speaking. The other students will then have to guess which emotion is being portrayed. This helps students to identify what others are feeling and how emotions can be displayed differently. Depending on how much time you want to spend, you can play this game with 3-4 students, trying different emotions. </a:t>
            </a:r>
            <a:endParaRPr/>
          </a:p>
          <a:p>
            <a:pPr indent="-95250" lvl="0" marL="171450" marR="0" rtl="0" algn="l">
              <a:lnSpc>
                <a:spcPct val="100000"/>
              </a:lnSpc>
              <a:spcBef>
                <a:spcPts val="0"/>
              </a:spcBef>
              <a:spcAft>
                <a:spcPts val="0"/>
              </a:spcAft>
              <a:buClr>
                <a:schemeClr val="dk1"/>
              </a:buClr>
              <a:buSzPts val="1200"/>
              <a:buFont typeface="Noto Sans Symbols"/>
              <a:buNone/>
            </a:pPr>
            <a:r>
              <a:t/>
            </a:r>
            <a:endParaRPr b="0" i="0">
              <a:solidFill>
                <a:srgbClr val="383838"/>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
        <p:nvSpPr>
          <p:cNvPr id="239" name="Google Shape;23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That was fun! And there are many good actors in this class! Remember us when you get famous! Now, let’s move on to how we can regulate our emotions and manage our behavior. </a:t>
            </a:r>
            <a:endParaRPr/>
          </a:p>
          <a:p>
            <a:pPr indent="0" lvl="0" marL="0" rtl="0" algn="l">
              <a:spcBef>
                <a:spcPts val="0"/>
              </a:spcBef>
              <a:spcAft>
                <a:spcPts val="0"/>
              </a:spcAft>
              <a:buClr>
                <a:schemeClr val="dk1"/>
              </a:buClr>
              <a:buSzPts val="1200"/>
              <a:buFont typeface="Noto Sans Symbols"/>
              <a:buNone/>
            </a:pPr>
            <a:r>
              <a:t/>
            </a:r>
            <a:endParaRPr/>
          </a:p>
        </p:txBody>
      </p:sp>
      <p:sp>
        <p:nvSpPr>
          <p:cNvPr id="251" name="Google Shape;25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n-US"/>
              <a:t>Emotional regulation or self management, as we call it,  is the ability to control our emotions so that they don’t control us.  We need to keep in mind that there is no such thing as wrong emotions. They are all valid. In different circumstances we may feel positive or negative feelings, and this is ok. We cannot control how we feel about circumstances or events. The initial feelings we have in response to events are always okay. For instance, when someone pushes us intentionally, we will probably feel irritated. This is something we cannot control, and it is ok. However, what we can control is how we choose to react when an emotion is heightened. In our previous example, that we felt irritated, we may decide to let go, to push back, to yell, etc. Just because our feelings are valid it doesn’t mean that we are excused to behave however we want. This is something we need to remember. </a:t>
            </a:r>
            <a:endParaRPr/>
          </a:p>
          <a:p>
            <a:pPr indent="-95250" lvl="0" marL="171450" marR="0" rtl="0" algn="l">
              <a:lnSpc>
                <a:spcPct val="100000"/>
              </a:lnSpc>
              <a:spcBef>
                <a:spcPts val="0"/>
              </a:spcBef>
              <a:spcAft>
                <a:spcPts val="0"/>
              </a:spcAft>
              <a:buClr>
                <a:schemeClr val="dk1"/>
              </a:buClr>
              <a:buSzPts val="1200"/>
              <a:buFont typeface="Noto Sans Symbols"/>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60" name="Google Shape;26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Now, let’s see how we can handle our emotions. Typically, when we experience a negative feeling, we try to get rid of it, by rationalizing it or by trying to control how we feel – we usually say to ourselves stop feeling sad – or we try to block and avoid it. None of these strategies work. On the contrary, if we put effort in any of the above, we make the feeling worse or more intense. So, what can we actually do?</a:t>
            </a:r>
            <a:endParaRPr/>
          </a:p>
          <a:p>
            <a:pPr indent="0" lvl="0" marL="0" rtl="0" algn="l">
              <a:spcBef>
                <a:spcPts val="0"/>
              </a:spcBef>
              <a:spcAft>
                <a:spcPts val="0"/>
              </a:spcAft>
              <a:buClr>
                <a:schemeClr val="dk1"/>
              </a:buClr>
              <a:buSzPts val="1200"/>
              <a:buFont typeface="Noto Sans Symbols"/>
              <a:buNone/>
            </a:pPr>
            <a:r>
              <a:t/>
            </a:r>
            <a:endParaRPr/>
          </a:p>
        </p:txBody>
      </p:sp>
      <p:sp>
        <p:nvSpPr>
          <p:cNvPr id="271" name="Google Shape;27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Instead of fighting a bad feeling, we need to accept it. And what does this mean? Remember the feelings wheel? We need to name our feeling and acknowledge it. When we give a label/name to the feeling, we understand it better. And instead of making a big deal out of it, we ground it to its real dimensions. Then, we need to validate the feeling. Remember that all feelings are valid. So, instead of judging ourselves for feeling bad, sad, angry, or whatever, we should give ourselves permission to feel it. It doesn’t mean that we like it or don’t want to change it, but just that we acknowledge the presence of the specific feeling that specific time. Then, we can take opposite action and remove ourselves from the situation. Remember that we cannot control how we feel but we can control how we react when we feel something. So, for example when we are angry, we have the urge to fight back and attack. But we can choose to take the opposite action of removing ourselves from the situation.  This will help us calm down.  This technique needs practice before we can totally take advantage of it, but it is worth trying. </a:t>
            </a:r>
            <a:endParaRPr/>
          </a:p>
          <a:p>
            <a:pPr indent="-95250" lvl="0" marL="171450" rtl="0" algn="l">
              <a:spcBef>
                <a:spcPts val="0"/>
              </a:spcBef>
              <a:spcAft>
                <a:spcPts val="0"/>
              </a:spcAft>
              <a:buClr>
                <a:schemeClr val="dk1"/>
              </a:buClr>
              <a:buSzPts val="1200"/>
              <a:buFont typeface="Noto Sans Symbols"/>
              <a:buNone/>
            </a:pPr>
            <a:r>
              <a:t/>
            </a:r>
            <a:endParaRPr/>
          </a:p>
        </p:txBody>
      </p:sp>
      <p:sp>
        <p:nvSpPr>
          <p:cNvPr id="281" name="Google Shape;28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We need to try to stay on the positive side as a general attitude. We all face difficulties, problems or tragedies many times in our life. But as long as we breath we can change our lives for the better. Some people are by nature optimistic and others pessimistic. Again, we need to focus on the real picture and not exaggerate with any problem we face. There are and will always be people in a better and worse position than us. This is something we have no power on. To stay on the positive side, we need to concentrate and appreciate all the good things in our lives, or our blessings as we call them, regularly. We can try to count our blessings for this week together. </a:t>
            </a:r>
            <a:r>
              <a:rPr lang="en-US">
                <a:latin typeface="Quattrocento Sans"/>
                <a:ea typeface="Quattrocento Sans"/>
                <a:cs typeface="Quattrocento Sans"/>
                <a:sym typeface="Quattrocento Sans"/>
              </a:rPr>
              <a:t>🖈</a:t>
            </a:r>
            <a:r>
              <a:rPr lang="en-US"/>
              <a:t>Take 5 minutes to think of 5 positive things that happened to you this week, or things that you feel grateful for. Write them down. This list is personal. You don’t have to share it with anyone else. They are your blessings after all. Here are some ideas: did you receive help from anyone on something? Did you help anyone and felt good about it? Did you have a good exam score? Did you meet a new friend? Did you manage to deal with a problem effectively? Did you hear some good news?</a:t>
            </a:r>
            <a:endParaRPr/>
          </a:p>
          <a:p>
            <a:pPr indent="-171450" lvl="0" marL="171450" rtl="0" algn="l">
              <a:spcBef>
                <a:spcPts val="0"/>
              </a:spcBef>
              <a:spcAft>
                <a:spcPts val="0"/>
              </a:spcAft>
              <a:buClr>
                <a:schemeClr val="dk1"/>
              </a:buClr>
              <a:buSzPts val="1200"/>
              <a:buFont typeface="Noto Sans Symbols"/>
              <a:buChar char="📄"/>
            </a:pPr>
            <a:r>
              <a:rPr lang="en-US"/>
              <a:t>Allow students some time to think and write down their blessings.</a:t>
            </a:r>
            <a:endParaRPr/>
          </a:p>
          <a:p>
            <a:pPr indent="-171450" lvl="0" marL="171450" rtl="0" algn="l">
              <a:spcBef>
                <a:spcPts val="0"/>
              </a:spcBef>
              <a:spcAft>
                <a:spcPts val="0"/>
              </a:spcAft>
              <a:buClr>
                <a:schemeClr val="dk1"/>
              </a:buClr>
              <a:buSzPts val="1200"/>
              <a:buFont typeface="Noto Sans Symbols"/>
              <a:buChar char="☺"/>
            </a:pPr>
            <a:r>
              <a:rPr lang="en-US"/>
              <a:t>Great! Let’s try to count our blessings every week. Soon, we will start focusing on the good things, instead of the bad. </a:t>
            </a:r>
            <a:endParaRPr/>
          </a:p>
          <a:p>
            <a:pPr indent="0" lvl="0" marL="0" rtl="0" algn="l">
              <a:spcBef>
                <a:spcPts val="0"/>
              </a:spcBef>
              <a:spcAft>
                <a:spcPts val="0"/>
              </a:spcAft>
              <a:buClr>
                <a:schemeClr val="dk1"/>
              </a:buClr>
              <a:buSzPts val="1200"/>
              <a:buFont typeface="Noto Sans Symbols"/>
              <a:buNone/>
            </a:pPr>
            <a:r>
              <a:t/>
            </a:r>
            <a:endParaRPr/>
          </a:p>
        </p:txBody>
      </p:sp>
      <p:sp>
        <p:nvSpPr>
          <p:cNvPr id="291" name="Google Shape;29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Remember that self-awareness has also to do with recognizing our strengths and weaknesses. To better cope with any situation in our life (school, work, sports, art, etc) it is useful to know what our strong points are. We can rely on our strengths to effectively deal with a challenge. It is also useful to know what our weak points are. These can make a problem look worse or can stop our progress. If we acknowledge our weak points, it is easier to work on them to improve them. </a:t>
            </a:r>
            <a:r>
              <a:rPr lang="en-US">
                <a:latin typeface="Quattrocento Sans"/>
                <a:ea typeface="Quattrocento Sans"/>
                <a:cs typeface="Quattrocento Sans"/>
                <a:sym typeface="Quattrocento Sans"/>
              </a:rPr>
              <a:t>🖈</a:t>
            </a:r>
            <a:r>
              <a:rPr lang="en-US"/>
              <a:t>Take a piece of paper and write down 3 of your main strengths. Then list 3 of your main weaknesses. Once you have chosen traits that need improvement, think about and briefly describe how you will attempt to improve them. Here’s a list of some strengths and weaknesses that can give you ideas for your own list. </a:t>
            </a:r>
            <a:endParaRPr/>
          </a:p>
          <a:p>
            <a:pPr indent="0" lvl="0" marL="0" rtl="0" algn="l">
              <a:spcBef>
                <a:spcPts val="0"/>
              </a:spcBef>
              <a:spcAft>
                <a:spcPts val="0"/>
              </a:spcAft>
              <a:buClr>
                <a:schemeClr val="dk1"/>
              </a:buClr>
              <a:buSzPts val="1200"/>
              <a:buFont typeface="Noto Sans Symbols"/>
              <a:buNone/>
            </a:pPr>
            <a:r>
              <a:rPr lang="en-US"/>
              <a:t>📄 Once you have introduced the instructions, move to the next slide and keep it open until the exercise ends. </a:t>
            </a:r>
            <a:endParaRPr/>
          </a:p>
        </p:txBody>
      </p:sp>
      <p:sp>
        <p:nvSpPr>
          <p:cNvPr id="307" name="Google Shape;30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When students have finished, tell them to keep this list, review and reflect on it on their own time and pace. </a:t>
            </a:r>
            <a:endParaRPr/>
          </a:p>
          <a:p>
            <a:pPr indent="0" lvl="0" marL="0" rtl="0" algn="l">
              <a:spcBef>
                <a:spcPts val="0"/>
              </a:spcBef>
              <a:spcAft>
                <a:spcPts val="0"/>
              </a:spcAft>
              <a:buClr>
                <a:schemeClr val="dk1"/>
              </a:buClr>
              <a:buSzPts val="1200"/>
              <a:buFont typeface="Noto Sans Symbols"/>
              <a:buNone/>
            </a:pPr>
            <a:r>
              <a:t/>
            </a:r>
            <a:endParaRPr/>
          </a:p>
        </p:txBody>
      </p:sp>
      <p:sp>
        <p:nvSpPr>
          <p:cNvPr id="334" name="Google Shape;33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Now, in the last part of this module, we will focus on how to build resilience. In simple words, resilience is the ability to recover quickly from difficulties we face in life. </a:t>
            </a:r>
            <a:endParaRPr/>
          </a:p>
        </p:txBody>
      </p:sp>
      <p:sp>
        <p:nvSpPr>
          <p:cNvPr id="341" name="Google Shape;341;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Before we talk about how we can prepare for difficult times, let’s see together 3 universal truths. </a:t>
            </a:r>
            <a:r>
              <a:rPr b="1" lang="en-US"/>
              <a:t>First of all</a:t>
            </a:r>
            <a:r>
              <a:rPr lang="en-US"/>
              <a:t>, the only certainty in life is that nothing is certain. What is valid today, may not be valid tomorrow. There are people who started with nothing and gained a lot during their life, and other who started with everything and lost everything over night. Let’s think about an earthquake. We may have a nice house or car, and after the earthquake hits, we lose everything, and we are forced to start from scratch again. Things change rapidly for good or for bad. We cannot change that. We can only be strong to cope with the situations ahead.  </a:t>
            </a:r>
            <a:r>
              <a:rPr b="1" lang="en-US"/>
              <a:t>Secondly</a:t>
            </a:r>
            <a:r>
              <a:rPr lang="en-US"/>
              <a:t>, Becoming, is better than being. For example, becoming a good student is better than being a good student from the start. Because to become a good student, we have put effort, we have built important skills, we have overcome difficulties. That means that we are stronger than someone who counts on his/her intelligence only to get good grades. If studies get harder later on, the intelligent guy will have a hard time because he has not learnt to try. The student who has become better through effort, will have an easier time, as he/she determined and knows the way that has to be followed. </a:t>
            </a:r>
            <a:r>
              <a:rPr b="1" i="0" lang="en-US">
                <a:solidFill>
                  <a:srgbClr val="444444"/>
                </a:solidFill>
                <a:highlight>
                  <a:srgbClr val="FFFFFF"/>
                </a:highlight>
                <a:latin typeface="Ubuntu"/>
                <a:ea typeface="Ubuntu"/>
                <a:cs typeface="Ubuntu"/>
                <a:sym typeface="Ubuntu"/>
              </a:rPr>
              <a:t>Finally</a:t>
            </a:r>
            <a:r>
              <a:rPr b="0" i="0" lang="en-US">
                <a:solidFill>
                  <a:srgbClr val="444444"/>
                </a:solidFill>
                <a:highlight>
                  <a:srgbClr val="FFFFFF"/>
                </a:highlight>
                <a:latin typeface="Ubuntu"/>
                <a:ea typeface="Ubuntu"/>
                <a:cs typeface="Ubuntu"/>
                <a:sym typeface="Ubuntu"/>
              </a:rPr>
              <a:t>, and equally important, is that there has been no person on earth who has been successful all the time. All people fail in some stage of their life, and some fail many times before they succeed. We should not be afraid of failure. It is part of life. If w analyze failure, we get valuable lessons that will help us to succeed eventually. Let’s see examples of famous people who have failed, and failed again, before success. </a:t>
            </a:r>
            <a:endParaRPr/>
          </a:p>
          <a:p>
            <a:pPr indent="-171450" lvl="0" marL="171450" marR="0" rtl="0" algn="l">
              <a:lnSpc>
                <a:spcPct val="100000"/>
              </a:lnSpc>
              <a:spcBef>
                <a:spcPts val="0"/>
              </a:spcBef>
              <a:spcAft>
                <a:spcPts val="0"/>
              </a:spcAft>
              <a:buClr>
                <a:srgbClr val="444444"/>
              </a:buClr>
              <a:buSzPts val="1200"/>
              <a:buFont typeface="Noto Sans Symbols"/>
              <a:buChar char="📄"/>
            </a:pPr>
            <a:r>
              <a:rPr b="0" i="0" lang="en-US">
                <a:solidFill>
                  <a:srgbClr val="444444"/>
                </a:solidFill>
                <a:highlight>
                  <a:srgbClr val="FFFFFF"/>
                </a:highlight>
                <a:latin typeface="Ubuntu"/>
                <a:ea typeface="Ubuntu"/>
                <a:cs typeface="Ubuntu"/>
                <a:sym typeface="Ubuntu"/>
              </a:rPr>
              <a:t>Try to raise a discussion with students about the universal truths. Ask them if they can give examples that prove the truths. If students are reluctant to say anything, talk about the video and see if students were impressed or inspired. </a:t>
            </a:r>
            <a:endParaRPr/>
          </a:p>
          <a:p>
            <a:pPr indent="0" lvl="0" marL="0" marR="0" rtl="0" algn="l">
              <a:lnSpc>
                <a:spcPct val="100000"/>
              </a:lnSpc>
              <a:spcBef>
                <a:spcPts val="0"/>
              </a:spcBef>
              <a:spcAft>
                <a:spcPts val="0"/>
              </a:spcAft>
              <a:buClr>
                <a:schemeClr val="dk1"/>
              </a:buClr>
              <a:buSzPts val="1200"/>
              <a:buFont typeface="Noto Sans Symbols"/>
              <a:buNone/>
            </a:pPr>
            <a:r>
              <a:t/>
            </a:r>
            <a:endParaRPr/>
          </a:p>
        </p:txBody>
      </p:sp>
      <p:sp>
        <p:nvSpPr>
          <p:cNvPr id="353" name="Google Shape;35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As we said, difficult times, such as failure, or tragedy, or loss, come in various stages in life and in most cases, there is nothing we can do to avoid them. Let’s do what we can: prepare for the rough times. How? </a:t>
            </a:r>
            <a:r>
              <a:rPr b="0" lang="en-US"/>
              <a:t>First of all, </a:t>
            </a:r>
            <a:r>
              <a:rPr lang="en-US"/>
              <a:t>we need to </a:t>
            </a:r>
            <a:r>
              <a:rPr b="1" lang="en-US"/>
              <a:t>take care of ourselves</a:t>
            </a:r>
            <a:r>
              <a:rPr lang="en-US"/>
              <a:t>. Good health is a prerequisite for coping with any difficulty. By good health, we mean our body, our mind, and our spirit. We need to take care of our body, keep our mind active and alert, take care of our spirit: meditate, pray, or do anything that gives us peace. </a:t>
            </a:r>
            <a:r>
              <a:rPr b="1" lang="en-US"/>
              <a:t>Put things in perspective</a:t>
            </a:r>
            <a:r>
              <a:rPr lang="en-US"/>
              <a:t>. We should t</a:t>
            </a:r>
            <a:r>
              <a:rPr b="0" i="0" lang="en-US">
                <a:solidFill>
                  <a:srgbClr val="2A3948"/>
                </a:solidFill>
                <a:highlight>
                  <a:srgbClr val="FFFFFF"/>
                </a:highlight>
                <a:latin typeface="Avenir"/>
                <a:ea typeface="Avenir"/>
                <a:cs typeface="Avenir"/>
                <a:sym typeface="Avenir"/>
              </a:rPr>
              <a:t>ry to step back, think about the big picture, and gain a sense of perspective. This is not easy to do when we are too close to a situation. It is better to wait for time to pass in order to gain a sense of perspective. But it is helpful to see the situation in its realistic dimensions and in relation to our actions and to the rest of the world around us. It helps if we compare the situation to another situation. For example: we have failed a test. This is like a cook has failed to make </a:t>
            </a:r>
            <a:r>
              <a:rPr b="0" i="0" lang="en-US">
                <a:solidFill>
                  <a:srgbClr val="2A3948"/>
                </a:solidFill>
                <a:latin typeface="Avenir"/>
                <a:ea typeface="Avenir"/>
                <a:cs typeface="Avenir"/>
                <a:sym typeface="Avenir"/>
              </a:rPr>
              <a:t>whipped cream</a:t>
            </a:r>
            <a:r>
              <a:rPr b="0" i="0" lang="en-US">
                <a:solidFill>
                  <a:srgbClr val="2A3948"/>
                </a:solidFill>
                <a:highlight>
                  <a:srgbClr val="FFFFFF"/>
                </a:highlight>
                <a:latin typeface="Avenir"/>
                <a:ea typeface="Avenir"/>
                <a:cs typeface="Avenir"/>
                <a:sym typeface="Avenir"/>
              </a:rPr>
              <a:t> for a cake. We can retake the test, as the cook can make a new whipped cream. </a:t>
            </a:r>
            <a:r>
              <a:rPr b="1" i="0" lang="en-US">
                <a:solidFill>
                  <a:srgbClr val="2A3948"/>
                </a:solidFill>
                <a:highlight>
                  <a:srgbClr val="FFFFFF"/>
                </a:highlight>
                <a:latin typeface="Avenir"/>
                <a:ea typeface="Avenir"/>
                <a:cs typeface="Avenir"/>
                <a:sym typeface="Avenir"/>
              </a:rPr>
              <a:t>Take control</a:t>
            </a:r>
            <a:r>
              <a:rPr b="0" i="0" lang="en-US">
                <a:solidFill>
                  <a:srgbClr val="2A3948"/>
                </a:solidFill>
                <a:highlight>
                  <a:srgbClr val="FFFFFF"/>
                </a:highlight>
                <a:latin typeface="Avenir"/>
                <a:ea typeface="Avenir"/>
                <a:cs typeface="Avenir"/>
                <a:sym typeface="Avenir"/>
              </a:rPr>
              <a:t>: a lot of things are out of our control, and rough situations are not an exemption. We cannot change the situation. We should let it evolve and end, and we deal with everyday things we can still control. For example, </a:t>
            </a:r>
            <a:r>
              <a:rPr b="0" i="0" lang="en-US">
                <a:solidFill>
                  <a:srgbClr val="232426"/>
                </a:solidFill>
                <a:highlight>
                  <a:srgbClr val="FFFEFC"/>
                </a:highlight>
                <a:latin typeface="Inter"/>
                <a:ea typeface="Inter"/>
                <a:cs typeface="Inter"/>
                <a:sym typeface="Inter"/>
              </a:rPr>
              <a:t>our friend has decided to break up with us and there is nothing we can do to change the situation. We feel sad, even depressed. We cannot control this at the beginning. But we can put effort to get out of bed, get dressed, go out, deal with our hobbies. Eventually, life will get back to normal again, and we will be ready to meet a new mate. </a:t>
            </a:r>
            <a:r>
              <a:rPr b="1" i="0" lang="en-US">
                <a:solidFill>
                  <a:srgbClr val="232426"/>
                </a:solidFill>
                <a:highlight>
                  <a:srgbClr val="FFFEFC"/>
                </a:highlight>
                <a:latin typeface="Inter"/>
                <a:ea typeface="Inter"/>
                <a:cs typeface="Inter"/>
                <a:sym typeface="Inter"/>
              </a:rPr>
              <a:t>Ask for help</a:t>
            </a:r>
            <a:r>
              <a:rPr b="0" i="0" lang="en-US">
                <a:solidFill>
                  <a:srgbClr val="232426"/>
                </a:solidFill>
                <a:highlight>
                  <a:srgbClr val="FFFEFC"/>
                </a:highlight>
                <a:latin typeface="Inter"/>
                <a:ea typeface="Inter"/>
                <a:cs typeface="Inter"/>
                <a:sym typeface="Inter"/>
              </a:rPr>
              <a:t>. If we feel that we cannot handle a difficult situation we can talk to a teacher or a psychologist. There is also the European helpline for children and adolescents that we can call for free from a landline or a mobile phone. </a:t>
            </a:r>
            <a:endParaRPr/>
          </a:p>
          <a:p>
            <a:pPr indent="-171450" lvl="0" marL="171450" rtl="0" algn="l">
              <a:spcBef>
                <a:spcPts val="0"/>
              </a:spcBef>
              <a:spcAft>
                <a:spcPts val="0"/>
              </a:spcAft>
              <a:buClr>
                <a:srgbClr val="232426"/>
              </a:buClr>
              <a:buSzPts val="1200"/>
              <a:buFont typeface="Noto Sans Symbols"/>
              <a:buChar char="📄"/>
            </a:pPr>
            <a:r>
              <a:rPr b="0" i="0" lang="en-US">
                <a:solidFill>
                  <a:srgbClr val="232426"/>
                </a:solidFill>
                <a:highlight>
                  <a:srgbClr val="FFFEFC"/>
                </a:highlight>
                <a:latin typeface="Inter"/>
                <a:ea typeface="Inter"/>
                <a:cs typeface="Inter"/>
                <a:sym typeface="Inter"/>
              </a:rPr>
              <a:t>All the above advice takes time to digest, even for older people. Tell students that they can review this presentation anytime, and can discuss the content with teachers or carers if they need help. Ask them if they want to comment on any point and then end the module. </a:t>
            </a:r>
            <a:endParaRPr/>
          </a:p>
          <a:p>
            <a:pPr indent="0" lvl="0" marL="0" rtl="0" algn="l">
              <a:spcBef>
                <a:spcPts val="0"/>
              </a:spcBef>
              <a:spcAft>
                <a:spcPts val="0"/>
              </a:spcAft>
              <a:buClr>
                <a:schemeClr val="dk1"/>
              </a:buClr>
              <a:buSzPts val="1200"/>
              <a:buFont typeface="Noto Sans Symbols"/>
              <a:buNone/>
            </a:pPr>
            <a:r>
              <a:t/>
            </a:r>
            <a:endParaRPr/>
          </a:p>
        </p:txBody>
      </p:sp>
      <p:sp>
        <p:nvSpPr>
          <p:cNvPr id="363" name="Google Shape;36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2: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24"/>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540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4"/>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 name="Google Shape;19;p24"/>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4"/>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4"/>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7" name="Google Shape;37;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 name="Shape 40"/>
        <p:cNvGrpSpPr/>
        <p:nvPr/>
      </p:nvGrpSpPr>
      <p:grpSpPr>
        <a:xfrm>
          <a:off x="0" y="0"/>
          <a:ext cx="0" cy="0"/>
          <a:chOff x="0" y="0"/>
          <a:chExt cx="0" cy="0"/>
        </a:xfrm>
      </p:grpSpPr>
      <p:sp>
        <p:nvSpPr>
          <p:cNvPr id="41" name="Google Shape;41;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4" name="Shape 44"/>
        <p:cNvGrpSpPr/>
        <p:nvPr/>
      </p:nvGrpSpPr>
      <p:grpSpPr>
        <a:xfrm>
          <a:off x="0" y="0"/>
          <a:ext cx="0" cy="0"/>
          <a:chOff x="0" y="0"/>
          <a:chExt cx="0" cy="0"/>
        </a:xfrm>
      </p:grpSpPr>
      <p:sp>
        <p:nvSpPr>
          <p:cNvPr id="45" name="Google Shape;45;p2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7" name="Google Shape;47;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 name="Shape 57"/>
        <p:cNvGrpSpPr/>
        <p:nvPr/>
      </p:nvGrpSpPr>
      <p:grpSpPr>
        <a:xfrm>
          <a:off x="0" y="0"/>
          <a:ext cx="0" cy="0"/>
          <a:chOff x="0" y="0"/>
          <a:chExt cx="0" cy="0"/>
        </a:xfrm>
      </p:grpSpPr>
      <p:sp>
        <p:nvSpPr>
          <p:cNvPr id="58" name="Google Shape;58;p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2" name="Google Shape;62;p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3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4"/>
          <p:cNvSpPr/>
          <p:nvPr>
            <p:ph idx="2" type="pic"/>
          </p:nvPr>
        </p:nvSpPr>
        <p:spPr>
          <a:xfrm>
            <a:off x="5183188" y="987425"/>
            <a:ext cx="6172200" cy="4873625"/>
          </a:xfrm>
          <a:prstGeom prst="rect">
            <a:avLst/>
          </a:prstGeom>
          <a:noFill/>
          <a:ln>
            <a:noFill/>
          </a:ln>
        </p:spPr>
      </p:sp>
      <p:sp>
        <p:nvSpPr>
          <p:cNvPr id="81" name="Google Shape;81;p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 name="Google Shape;82;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5" name="Shape 85"/>
        <p:cNvGrpSpPr/>
        <p:nvPr/>
      </p:nvGrpSpPr>
      <p:grpSpPr>
        <a:xfrm>
          <a:off x="0" y="0"/>
          <a:ext cx="0" cy="0"/>
          <a:chOff x="0" y="0"/>
          <a:chExt cx="0" cy="0"/>
        </a:xfrm>
      </p:grpSpPr>
      <p:sp>
        <p:nvSpPr>
          <p:cNvPr id="86" name="Google Shape;86;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3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3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p:nvPr/>
        </p:nvSpPr>
        <p:spPr>
          <a:xfrm>
            <a:off x="0" y="0"/>
            <a:ext cx="12192000" cy="685800"/>
          </a:xfrm>
          <a:custGeom>
            <a:rect b="b" l="l" r="r" t="t"/>
            <a:pathLst>
              <a:path extrusionOk="0" h="1028700" w="18288000">
                <a:moveTo>
                  <a:pt x="0" y="0"/>
                </a:moveTo>
                <a:lnTo>
                  <a:pt x="18287999" y="0"/>
                </a:lnTo>
                <a:lnTo>
                  <a:pt x="18287999" y="1028699"/>
                </a:lnTo>
                <a:lnTo>
                  <a:pt x="0" y="1028699"/>
                </a:lnTo>
                <a:lnTo>
                  <a:pt x="0" y="0"/>
                </a:lnTo>
                <a:close/>
              </a:path>
            </a:pathLst>
          </a:custGeom>
          <a:solidFill>
            <a:srgbClr val="E3DE1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 name="Google Shape;11;p23"/>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1" i="0" sz="8100" u="none" cap="none" strike="noStrik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3"/>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3" name="Google Shape;13;p23"/>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3"/>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3"/>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800">
                <a:solidFill>
                  <a:srgbClr val="888888"/>
                </a:solidFill>
                <a:latin typeface="Calibri"/>
                <a:ea typeface="Calibri"/>
                <a:cs typeface="Calibri"/>
                <a:sym typeface="Calibri"/>
              </a:defRPr>
            </a:lvl1pPr>
            <a:lvl2pPr indent="0" lvl="1" marL="0" marR="0" rtl="0" algn="r">
              <a:spcBef>
                <a:spcPts val="0"/>
              </a:spcBef>
              <a:buNone/>
              <a:defRPr sz="1800">
                <a:solidFill>
                  <a:srgbClr val="888888"/>
                </a:solidFill>
                <a:latin typeface="Calibri"/>
                <a:ea typeface="Calibri"/>
                <a:cs typeface="Calibri"/>
                <a:sym typeface="Calibri"/>
              </a:defRPr>
            </a:lvl2pPr>
            <a:lvl3pPr indent="0" lvl="2" marL="0" marR="0" rtl="0" algn="r">
              <a:spcBef>
                <a:spcPts val="0"/>
              </a:spcBef>
              <a:buNone/>
              <a:defRPr sz="1800">
                <a:solidFill>
                  <a:srgbClr val="888888"/>
                </a:solidFill>
                <a:latin typeface="Calibri"/>
                <a:ea typeface="Calibri"/>
                <a:cs typeface="Calibri"/>
                <a:sym typeface="Calibri"/>
              </a:defRPr>
            </a:lvl3pPr>
            <a:lvl4pPr indent="0" lvl="3" marL="0" marR="0" rtl="0" algn="r">
              <a:spcBef>
                <a:spcPts val="0"/>
              </a:spcBef>
              <a:buNone/>
              <a:defRPr sz="1800">
                <a:solidFill>
                  <a:srgbClr val="888888"/>
                </a:solidFill>
                <a:latin typeface="Calibri"/>
                <a:ea typeface="Calibri"/>
                <a:cs typeface="Calibri"/>
                <a:sym typeface="Calibri"/>
              </a:defRPr>
            </a:lvl4pPr>
            <a:lvl5pPr indent="0" lvl="4" marL="0" marR="0" rtl="0" algn="r">
              <a:spcBef>
                <a:spcPts val="0"/>
              </a:spcBef>
              <a:buNone/>
              <a:defRPr sz="1800">
                <a:solidFill>
                  <a:srgbClr val="888888"/>
                </a:solidFill>
                <a:latin typeface="Calibri"/>
                <a:ea typeface="Calibri"/>
                <a:cs typeface="Calibri"/>
                <a:sym typeface="Calibri"/>
              </a:defRPr>
            </a:lvl5pPr>
            <a:lvl6pPr indent="0" lvl="5" marL="0" marR="0" rtl="0" algn="r">
              <a:spcBef>
                <a:spcPts val="0"/>
              </a:spcBef>
              <a:buNone/>
              <a:defRPr sz="1800">
                <a:solidFill>
                  <a:srgbClr val="888888"/>
                </a:solidFill>
                <a:latin typeface="Calibri"/>
                <a:ea typeface="Calibri"/>
                <a:cs typeface="Calibri"/>
                <a:sym typeface="Calibri"/>
              </a:defRPr>
            </a:lvl6pPr>
            <a:lvl7pPr indent="0" lvl="6" marL="0" marR="0" rtl="0" algn="r">
              <a:spcBef>
                <a:spcPts val="0"/>
              </a:spcBef>
              <a:buNone/>
              <a:defRPr sz="1800">
                <a:solidFill>
                  <a:srgbClr val="888888"/>
                </a:solidFill>
                <a:latin typeface="Calibri"/>
                <a:ea typeface="Calibri"/>
                <a:cs typeface="Calibri"/>
                <a:sym typeface="Calibri"/>
              </a:defRPr>
            </a:lvl7pPr>
            <a:lvl8pPr indent="0" lvl="7" marL="0" marR="0" rtl="0" algn="r">
              <a:spcBef>
                <a:spcPts val="0"/>
              </a:spcBef>
              <a:buNone/>
              <a:defRPr sz="1800">
                <a:solidFill>
                  <a:srgbClr val="888888"/>
                </a:solidFill>
                <a:latin typeface="Calibri"/>
                <a:ea typeface="Calibri"/>
                <a:cs typeface="Calibri"/>
                <a:sym typeface="Calibri"/>
              </a:defRPr>
            </a:lvl8pPr>
            <a:lvl9pPr indent="0" lvl="8" marL="0" marR="0" rt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b="0" u="none"/>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 name="Shape 22"/>
        <p:cNvGrpSpPr/>
        <p:nvPr/>
      </p:nvGrpSpPr>
      <p:grpSpPr>
        <a:xfrm>
          <a:off x="0" y="0"/>
          <a:ext cx="0" cy="0"/>
          <a:chOff x="0" y="0"/>
          <a:chExt cx="0" cy="0"/>
        </a:xfrm>
      </p:grpSpPr>
      <p:sp>
        <p:nvSpPr>
          <p:cNvPr id="23" name="Google Shape;2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2.png"/><Relationship Id="rId11" Type="http://schemas.openxmlformats.org/officeDocument/2006/relationships/image" Target="../media/image14.png"/><Relationship Id="rId10" Type="http://schemas.openxmlformats.org/officeDocument/2006/relationships/image" Target="../media/image19.png"/><Relationship Id="rId21" Type="http://schemas.openxmlformats.org/officeDocument/2006/relationships/image" Target="../media/image8.jpg"/><Relationship Id="rId13" Type="http://schemas.openxmlformats.org/officeDocument/2006/relationships/image" Target="../media/image17.png"/><Relationship Id="rId12"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7.png"/><Relationship Id="rId15" Type="http://schemas.openxmlformats.org/officeDocument/2006/relationships/image" Target="../media/image3.png"/><Relationship Id="rId14" Type="http://schemas.openxmlformats.org/officeDocument/2006/relationships/image" Target="../media/image29.png"/><Relationship Id="rId17" Type="http://schemas.openxmlformats.org/officeDocument/2006/relationships/image" Target="../media/image11.png"/><Relationship Id="rId16" Type="http://schemas.openxmlformats.org/officeDocument/2006/relationships/image" Target="../media/image1.png"/><Relationship Id="rId5" Type="http://schemas.openxmlformats.org/officeDocument/2006/relationships/image" Target="../media/image2.jpg"/><Relationship Id="rId19" Type="http://schemas.openxmlformats.org/officeDocument/2006/relationships/image" Target="../media/image5.png"/><Relationship Id="rId6" Type="http://schemas.openxmlformats.org/officeDocument/2006/relationships/image" Target="../media/image6.jpg"/><Relationship Id="rId18" Type="http://schemas.openxmlformats.org/officeDocument/2006/relationships/image" Target="../media/image9.png"/><Relationship Id="rId7" Type="http://schemas.openxmlformats.org/officeDocument/2006/relationships/image" Target="../media/image16.jpg"/><Relationship Id="rId8"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8.jpg"/><Relationship Id="rId4" Type="http://schemas.openxmlformats.org/officeDocument/2006/relationships/image" Target="../media/image61.jpg"/><Relationship Id="rId5" Type="http://schemas.openxmlformats.org/officeDocument/2006/relationships/hyperlink" Target="https://www.youtube.com/watch?v=AQIQCOY_Im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31.png"/><Relationship Id="rId5"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5.jpg"/><Relationship Id="rId4" Type="http://schemas.openxmlformats.org/officeDocument/2006/relationships/hyperlink" Target="https://youtu.be/hV40u2FNFBk?feature=shared"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6.jpg"/></Relationships>
</file>

<file path=ppt/slides/_rels/slide22.xml.rels><?xml version="1.0" encoding="UTF-8" standalone="yes"?><Relationships xmlns="http://schemas.openxmlformats.org/package/2006/relationships"><Relationship Id="rId20" Type="http://schemas.openxmlformats.org/officeDocument/2006/relationships/image" Target="../media/image59.png"/><Relationship Id="rId11" Type="http://schemas.openxmlformats.org/officeDocument/2006/relationships/image" Target="../media/image57.png"/><Relationship Id="rId22" Type="http://schemas.openxmlformats.org/officeDocument/2006/relationships/image" Target="../media/image55.jpg"/><Relationship Id="rId10" Type="http://schemas.openxmlformats.org/officeDocument/2006/relationships/image" Target="../media/image7.png"/><Relationship Id="rId21" Type="http://schemas.openxmlformats.org/officeDocument/2006/relationships/image" Target="../media/image49.png"/><Relationship Id="rId13" Type="http://schemas.openxmlformats.org/officeDocument/2006/relationships/image" Target="../media/image54.png"/><Relationship Id="rId12" Type="http://schemas.openxmlformats.org/officeDocument/2006/relationships/image" Target="../media/image56.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43.png"/><Relationship Id="rId15" Type="http://schemas.openxmlformats.org/officeDocument/2006/relationships/image" Target="../media/image53.png"/><Relationship Id="rId14" Type="http://schemas.openxmlformats.org/officeDocument/2006/relationships/image" Target="../media/image48.png"/><Relationship Id="rId17" Type="http://schemas.openxmlformats.org/officeDocument/2006/relationships/image" Target="../media/image52.png"/><Relationship Id="rId16" Type="http://schemas.openxmlformats.org/officeDocument/2006/relationships/image" Target="../media/image60.png"/><Relationship Id="rId5" Type="http://schemas.openxmlformats.org/officeDocument/2006/relationships/image" Target="../media/image2.jpg"/><Relationship Id="rId19" Type="http://schemas.openxmlformats.org/officeDocument/2006/relationships/image" Target="../media/image51.png"/><Relationship Id="rId6" Type="http://schemas.openxmlformats.org/officeDocument/2006/relationships/image" Target="../media/image6.jpg"/><Relationship Id="rId18" Type="http://schemas.openxmlformats.org/officeDocument/2006/relationships/image" Target="../media/image11.png"/><Relationship Id="rId7" Type="http://schemas.openxmlformats.org/officeDocument/2006/relationships/image" Target="../media/image16.jpg"/><Relationship Id="rId8"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b="0" l="0" r="0" t="0"/>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b="0" l="0" r="0" t="0"/>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b="0" l="0" r="0" t="0"/>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b="0" l="0" r="0" t="0"/>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rect b="b" l="l" r="r" t="t"/>
            <a:pathLst>
              <a:path extrusionOk="0" h="415925" w="18288000">
                <a:moveTo>
                  <a:pt x="18287999" y="415367"/>
                </a:moveTo>
                <a:lnTo>
                  <a:pt x="0" y="415367"/>
                </a:lnTo>
                <a:lnTo>
                  <a:pt x="0" y="0"/>
                </a:lnTo>
                <a:lnTo>
                  <a:pt x="18287999" y="0"/>
                </a:lnTo>
                <a:lnTo>
                  <a:pt x="18287999" y="415367"/>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b="0" l="0" r="0" t="0"/>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b="0" l="0" r="0" t="0"/>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b="0" l="0" r="0" t="0"/>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rect b="b" l="l" r="r" t="t"/>
            <a:pathLst>
              <a:path extrusionOk="0" h="201929" w="1180465">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extrusionOk="0" h="201929" w="1180465">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extrusionOk="0" h="201929" w="1180465">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extrusionOk="0" h="201929" w="1180465">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b="0" l="0" r="0" t="0"/>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rect b="b" l="l" r="r" t="t"/>
              <a:pathLst>
                <a:path extrusionOk="0" h="201295" w="215265">
                  <a:moveTo>
                    <a:pt x="41503" y="2705"/>
                  </a:moveTo>
                  <a:lnTo>
                    <a:pt x="0" y="2705"/>
                  </a:lnTo>
                  <a:lnTo>
                    <a:pt x="0" y="198501"/>
                  </a:lnTo>
                  <a:lnTo>
                    <a:pt x="41503" y="198501"/>
                  </a:lnTo>
                  <a:lnTo>
                    <a:pt x="41503" y="2705"/>
                  </a:lnTo>
                  <a:close/>
                </a:path>
                <a:path extrusionOk="0" h="201295" w="21526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b="0" l="0" r="0" t="0"/>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b="0" l="0" r="0" t="0"/>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rect b="b" l="l" r="r" t="t"/>
              <a:pathLst>
                <a:path extrusionOk="0" h="154304" w="8890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b="0" l="0" r="0" t="0"/>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b="0" l="0" r="0" t="0"/>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b="0" l="0" r="0" t="0"/>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b="0" l="0" r="0" t="0"/>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b="0" l="0" r="0" t="0"/>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b="0" l="0" r="0" t="0"/>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rect b="b" l="l" r="r" t="t"/>
              <a:pathLst>
                <a:path extrusionOk="0" h="154940" w="149225">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b="0" l="0" r="0" t="0"/>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b="0" l="0" r="0" t="0"/>
            <a:stretch/>
          </p:blipFill>
          <p:spPr>
            <a:xfrm>
              <a:off x="17840770" y="8866744"/>
              <a:ext cx="146635" cy="158656"/>
            </a:xfrm>
            <a:prstGeom prst="rect">
              <a:avLst/>
            </a:prstGeom>
            <a:noFill/>
            <a:ln>
              <a:noFill/>
            </a:ln>
          </p:spPr>
        </p:pic>
      </p:grpSp>
      <p:sp>
        <p:nvSpPr>
          <p:cNvPr id="133" name="Google Shape;133;p1"/>
          <p:cNvSpPr txBox="1"/>
          <p:nvPr>
            <p:ph type="title"/>
          </p:nvPr>
        </p:nvSpPr>
        <p:spPr>
          <a:xfrm>
            <a:off x="4505379" y="1059813"/>
            <a:ext cx="2785110" cy="837777"/>
          </a:xfrm>
          <a:prstGeom prst="rect">
            <a:avLst/>
          </a:prstGeom>
          <a:noFill/>
          <a:ln>
            <a:noFill/>
          </a:ln>
        </p:spPr>
        <p:txBody>
          <a:bodyPr anchorCtr="0" anchor="t" bIns="0" lIns="0" spcFirstLastPara="1" rIns="0" wrap="square" tIns="10575">
            <a:spAutoFit/>
          </a:bodyPr>
          <a:lstStyle/>
          <a:p>
            <a:pPr indent="0" lvl="0" marL="8467" marR="0" rtl="0" algn="l">
              <a:lnSpc>
                <a:spcPct val="100000"/>
              </a:lnSpc>
              <a:spcBef>
                <a:spcPts val="0"/>
              </a:spcBef>
              <a:spcAft>
                <a:spcPts val="0"/>
              </a:spcAft>
              <a:buNone/>
            </a:pPr>
            <a:r>
              <a:rPr b="1" i="0" lang="en-US" sz="5367" u="none" cap="none" strike="noStrike">
                <a:solidFill>
                  <a:schemeClr val="dk1"/>
                </a:solidFill>
                <a:latin typeface="Cambria"/>
                <a:ea typeface="Cambria"/>
                <a:cs typeface="Cambria"/>
                <a:sym typeface="Cambria"/>
              </a:rPr>
              <a:t>Eurhope</a:t>
            </a:r>
            <a:endParaRPr b="1" i="0" sz="5367" u="none" cap="none" strike="noStrike">
              <a:solidFill>
                <a:schemeClr val="dk1"/>
              </a:solidFill>
              <a:latin typeface="Cambria"/>
              <a:ea typeface="Cambria"/>
              <a:cs typeface="Cambria"/>
              <a:sym typeface="Cambria"/>
            </a:endParaRPr>
          </a:p>
        </p:txBody>
      </p:sp>
      <p:sp>
        <p:nvSpPr>
          <p:cNvPr id="134" name="Google Shape;134;p1"/>
          <p:cNvSpPr txBox="1"/>
          <p:nvPr/>
        </p:nvSpPr>
        <p:spPr>
          <a:xfrm>
            <a:off x="2516738" y="1732530"/>
            <a:ext cx="6762750" cy="803910"/>
          </a:xfrm>
          <a:prstGeom prst="rect">
            <a:avLst/>
          </a:prstGeom>
          <a:noFill/>
          <a:ln>
            <a:noFill/>
          </a:ln>
        </p:spPr>
        <p:txBody>
          <a:bodyPr anchorCtr="0" anchor="t" bIns="0" lIns="0" spcFirstLastPara="1" rIns="0" wrap="square" tIns="135875">
            <a:spAutoFit/>
          </a:bodyPr>
          <a:lstStyle/>
          <a:p>
            <a:pPr indent="0" lvl="0" marL="0" marR="0" rtl="0" algn="ctr">
              <a:lnSpc>
                <a:spcPct val="100000"/>
              </a:lnSpc>
              <a:spcBef>
                <a:spcPts val="0"/>
              </a:spcBef>
              <a:spcAft>
                <a:spcPts val="0"/>
              </a:spcAft>
              <a:buNone/>
            </a:pPr>
            <a:r>
              <a:rPr lang="en-US"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indent="0" lvl="0" marL="0" marR="0" rtl="0" algn="ctr">
              <a:lnSpc>
                <a:spcPct val="100000"/>
              </a:lnSpc>
              <a:spcBef>
                <a:spcPts val="629"/>
              </a:spcBef>
              <a:spcAft>
                <a:spcPts val="0"/>
              </a:spcAft>
              <a:buNone/>
            </a:pPr>
            <a:r>
              <a:rPr lang="en-US" sz="1467">
                <a:solidFill>
                  <a:schemeClr val="dk1"/>
                </a:solidFill>
                <a:latin typeface="Trebuchet MS"/>
                <a:ea typeface="Trebuchet MS"/>
                <a:cs typeface="Trebuchet MS"/>
                <a:sym typeface="Trebuchet MS"/>
              </a:rPr>
              <a:t>Erasmus+ project n. 2023-2-IT03-KA220-YOU-000184370</a:t>
            </a:r>
            <a:endParaRPr sz="1467">
              <a:solidFill>
                <a:schemeClr val="dk1"/>
              </a:solidFill>
              <a:latin typeface="Trebuchet MS"/>
              <a:ea typeface="Trebuchet MS"/>
              <a:cs typeface="Trebuchet MS"/>
              <a:sym typeface="Trebuchet MS"/>
            </a:endParaRPr>
          </a:p>
        </p:txBody>
      </p:sp>
      <p:sp>
        <p:nvSpPr>
          <p:cNvPr id="135" name="Google Shape;135;p1"/>
          <p:cNvSpPr txBox="1"/>
          <p:nvPr/>
        </p:nvSpPr>
        <p:spPr>
          <a:xfrm>
            <a:off x="2516739" y="3209157"/>
            <a:ext cx="6762750" cy="960029"/>
          </a:xfrm>
          <a:prstGeom prst="rect">
            <a:avLst/>
          </a:prstGeom>
          <a:noFill/>
          <a:ln>
            <a:noFill/>
          </a:ln>
        </p:spPr>
        <p:txBody>
          <a:bodyPr anchorCtr="0" anchor="t" bIns="0" lIns="0" spcFirstLastPara="1" rIns="0" wrap="square" tIns="8450">
            <a:spAutoFit/>
          </a:bodyPr>
          <a:lstStyle/>
          <a:p>
            <a:pPr indent="0" lvl="0" marL="0" marR="0" rtl="0" algn="ctr">
              <a:lnSpc>
                <a:spcPct val="118499"/>
              </a:lnSpc>
              <a:spcBef>
                <a:spcPts val="0"/>
              </a:spcBef>
              <a:spcAft>
                <a:spcPts val="0"/>
              </a:spcAft>
              <a:buNone/>
            </a:pPr>
            <a:r>
              <a:rPr b="1" lang="en-US" sz="4000">
                <a:solidFill>
                  <a:schemeClr val="dk1"/>
                </a:solidFill>
                <a:latin typeface="Cambria"/>
                <a:ea typeface="Cambria"/>
                <a:cs typeface="Cambria"/>
                <a:sym typeface="Cambria"/>
              </a:rPr>
              <a:t>Life Skills Module 1</a:t>
            </a:r>
            <a:endParaRPr sz="4000">
              <a:solidFill>
                <a:schemeClr val="dk1"/>
              </a:solidFill>
              <a:latin typeface="Cambria"/>
              <a:ea typeface="Cambria"/>
              <a:cs typeface="Cambria"/>
              <a:sym typeface="Cambria"/>
            </a:endParaRPr>
          </a:p>
          <a:p>
            <a:pPr indent="0" lvl="0" marL="0" marR="0" rtl="0" algn="ctr">
              <a:lnSpc>
                <a:spcPct val="88666"/>
              </a:lnSpc>
              <a:spcBef>
                <a:spcPts val="0"/>
              </a:spcBef>
              <a:spcAft>
                <a:spcPts val="0"/>
              </a:spcAft>
              <a:buNone/>
            </a:pPr>
            <a:r>
              <a:rPr lang="en-US" sz="3000">
                <a:solidFill>
                  <a:schemeClr val="dk1"/>
                </a:solidFill>
                <a:latin typeface="Georgia"/>
                <a:ea typeface="Georgia"/>
                <a:cs typeface="Georgia"/>
                <a:sym typeface="Georgia"/>
              </a:rPr>
              <a:t>Personal Area</a:t>
            </a:r>
            <a:endParaRPr sz="3000">
              <a:solidFill>
                <a:schemeClr val="dk1"/>
              </a:solidFill>
              <a:latin typeface="Georgia"/>
              <a:ea typeface="Georgia"/>
              <a:cs typeface="Georgia"/>
              <a:sym typeface="Georgia"/>
            </a:endParaRPr>
          </a:p>
        </p:txBody>
      </p:sp>
      <p:pic>
        <p:nvPicPr>
          <p:cNvPr id="136" name="Google Shape;136;p1"/>
          <p:cNvPicPr preferRelativeResize="0"/>
          <p:nvPr/>
        </p:nvPicPr>
        <p:blipFill rotWithShape="1">
          <a:blip r:embed="rId21">
            <a:alphaModFix/>
          </a:blip>
          <a:srcRect b="0" l="0" r="0" t="0"/>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2"/>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3" name="Google Shape;143;p2"/>
          <p:cNvSpPr txBox="1"/>
          <p:nvPr>
            <p:ph type="title"/>
          </p:nvPr>
        </p:nvSpPr>
        <p:spPr>
          <a:xfrm>
            <a:off x="4553733" y="548464"/>
            <a:ext cx="6798541" cy="167562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In this module we will talk about:</a:t>
            </a:r>
            <a:endParaRPr/>
          </a:p>
        </p:txBody>
      </p:sp>
      <p:pic>
        <p:nvPicPr>
          <p:cNvPr id="144" name="Google Shape;144;p2"/>
          <p:cNvPicPr preferRelativeResize="0"/>
          <p:nvPr/>
        </p:nvPicPr>
        <p:blipFill rotWithShape="1">
          <a:blip r:embed="rId3">
            <a:alphaModFix/>
          </a:blip>
          <a:srcRect b="-1" l="54169" r="4984" t="0"/>
          <a:stretch/>
        </p:blipFill>
        <p:spPr>
          <a:xfrm>
            <a:off x="1" y="10"/>
            <a:ext cx="4196496" cy="6857990"/>
          </a:xfrm>
          <a:prstGeom prst="rect">
            <a:avLst/>
          </a:prstGeom>
          <a:noFill/>
          <a:ln>
            <a:noFill/>
          </a:ln>
        </p:spPr>
      </p:pic>
      <p:grpSp>
        <p:nvGrpSpPr>
          <p:cNvPr id="145" name="Google Shape;145;p2"/>
          <p:cNvGrpSpPr/>
          <p:nvPr/>
        </p:nvGrpSpPr>
        <p:grpSpPr>
          <a:xfrm>
            <a:off x="4553734" y="2423198"/>
            <a:ext cx="6798539" cy="3678480"/>
            <a:chOff x="0" y="13368"/>
            <a:chExt cx="6798539" cy="3678480"/>
          </a:xfrm>
        </p:grpSpPr>
        <p:sp>
          <p:nvSpPr>
            <p:cNvPr id="146" name="Google Shape;146;p2"/>
            <p:cNvSpPr/>
            <p:nvPr/>
          </p:nvSpPr>
          <p:spPr>
            <a:xfrm>
              <a:off x="0" y="249528"/>
              <a:ext cx="6798539" cy="932400"/>
            </a:xfrm>
            <a:prstGeom prst="rect">
              <a:avLst/>
            </a:prstGeom>
            <a:solidFill>
              <a:schemeClr val="lt1">
                <a:alpha val="89803"/>
              </a:schemeClr>
            </a:solidFill>
            <a:ln cap="flat" cmpd="sng" w="1270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txBox="1"/>
            <p:nvPr/>
          </p:nvSpPr>
          <p:spPr>
            <a:xfrm>
              <a:off x="0" y="249528"/>
              <a:ext cx="6798539" cy="932400"/>
            </a:xfrm>
            <a:prstGeom prst="rect">
              <a:avLst/>
            </a:prstGeom>
            <a:noFill/>
            <a:ln>
              <a:noFill/>
            </a:ln>
          </p:spPr>
          <p:txBody>
            <a:bodyPr anchorCtr="0" anchor="t" bIns="113775" lIns="527625" spcFirstLastPara="1" rIns="527625" wrap="square" tIns="333225">
              <a:noAutofit/>
            </a:bodyPr>
            <a:lstStyle/>
            <a:p>
              <a:pPr indent="-171450" lvl="1" marL="171450"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Self-understanding </a:t>
              </a:r>
              <a:endParaRPr b="0" i="0" sz="1600" u="none" cap="none" strike="noStrike">
                <a:solidFill>
                  <a:schemeClr val="dk1"/>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Recognizing and labeling emotions </a:t>
              </a:r>
              <a:endParaRPr b="0" i="0" sz="1600" u="none" cap="none" strike="noStrike">
                <a:solidFill>
                  <a:schemeClr val="dk1"/>
                </a:solidFill>
                <a:latin typeface="Arial"/>
                <a:ea typeface="Arial"/>
                <a:cs typeface="Arial"/>
                <a:sym typeface="Arial"/>
              </a:endParaRPr>
            </a:p>
          </p:txBody>
        </p:sp>
        <p:sp>
          <p:nvSpPr>
            <p:cNvPr id="148" name="Google Shape;148;p2"/>
            <p:cNvSpPr/>
            <p:nvPr/>
          </p:nvSpPr>
          <p:spPr>
            <a:xfrm>
              <a:off x="339926" y="13368"/>
              <a:ext cx="4758977" cy="472320"/>
            </a:xfrm>
            <a:prstGeom prst="roundRect">
              <a:avLst>
                <a:gd fmla="val 16667" name="adj"/>
              </a:avLst>
            </a:prstGeom>
            <a:gradFill>
              <a:gsLst>
                <a:gs pos="0">
                  <a:srgbClr val="497D4C"/>
                </a:gs>
                <a:gs pos="50000">
                  <a:srgbClr val="116F1D"/>
                </a:gs>
                <a:gs pos="100000">
                  <a:srgbClr val="0B641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txBox="1"/>
            <p:nvPr/>
          </p:nvSpPr>
          <p:spPr>
            <a:xfrm>
              <a:off x="362983" y="36425"/>
              <a:ext cx="4712863" cy="426206"/>
            </a:xfrm>
            <a:prstGeom prst="rect">
              <a:avLst/>
            </a:prstGeom>
            <a:noFill/>
            <a:ln>
              <a:noFill/>
            </a:ln>
          </p:spPr>
          <p:txBody>
            <a:bodyPr anchorCtr="0" anchor="ctr" bIns="0" lIns="179875" spcFirstLastPara="1" rIns="17987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a:solidFill>
                    <a:schemeClr val="lt1"/>
                  </a:solidFill>
                  <a:latin typeface="Arial"/>
                  <a:ea typeface="Arial"/>
                  <a:cs typeface="Arial"/>
                  <a:sym typeface="Arial"/>
                </a:rPr>
                <a:t>Self-awareness and self-management </a:t>
              </a:r>
              <a:endParaRPr sz="1600">
                <a:solidFill>
                  <a:schemeClr val="lt1"/>
                </a:solidFill>
                <a:latin typeface="Arial"/>
                <a:ea typeface="Arial"/>
                <a:cs typeface="Arial"/>
                <a:sym typeface="Arial"/>
              </a:endParaRPr>
            </a:p>
          </p:txBody>
        </p:sp>
        <p:sp>
          <p:nvSpPr>
            <p:cNvPr id="150" name="Google Shape;150;p2"/>
            <p:cNvSpPr/>
            <p:nvPr/>
          </p:nvSpPr>
          <p:spPr>
            <a:xfrm>
              <a:off x="0" y="1504488"/>
              <a:ext cx="6798539" cy="932400"/>
            </a:xfrm>
            <a:prstGeom prst="rect">
              <a:avLst/>
            </a:prstGeom>
            <a:solidFill>
              <a:schemeClr val="lt1">
                <a:alpha val="89803"/>
              </a:schemeClr>
            </a:solidFill>
            <a:ln cap="flat" cmpd="sng" w="1270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txBox="1"/>
            <p:nvPr/>
          </p:nvSpPr>
          <p:spPr>
            <a:xfrm>
              <a:off x="0" y="1504488"/>
              <a:ext cx="6798539" cy="932400"/>
            </a:xfrm>
            <a:prstGeom prst="rect">
              <a:avLst/>
            </a:prstGeom>
            <a:noFill/>
            <a:ln>
              <a:noFill/>
            </a:ln>
          </p:spPr>
          <p:txBody>
            <a:bodyPr anchorCtr="0" anchor="t" bIns="113775" lIns="527625" spcFirstLastPara="1" rIns="527625" wrap="square" tIns="333225">
              <a:noAutofit/>
            </a:bodyPr>
            <a:lstStyle/>
            <a:p>
              <a:pPr indent="-171450" lvl="1" marL="171450"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Techniques for managing emotions in different situations</a:t>
              </a:r>
              <a:endParaRPr b="0" i="0" sz="1600" u="none" cap="none" strike="noStrike">
                <a:solidFill>
                  <a:schemeClr val="dk1"/>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Finding your strengths and weaknesses  </a:t>
              </a:r>
              <a:endParaRPr b="0" i="0" sz="1600" u="none" cap="none" strike="noStrike">
                <a:solidFill>
                  <a:schemeClr val="dk1"/>
                </a:solidFill>
                <a:latin typeface="Arial"/>
                <a:ea typeface="Arial"/>
                <a:cs typeface="Arial"/>
                <a:sym typeface="Arial"/>
              </a:endParaRPr>
            </a:p>
          </p:txBody>
        </p:sp>
        <p:sp>
          <p:nvSpPr>
            <p:cNvPr id="152" name="Google Shape;152;p2"/>
            <p:cNvSpPr/>
            <p:nvPr/>
          </p:nvSpPr>
          <p:spPr>
            <a:xfrm>
              <a:off x="339926" y="1268328"/>
              <a:ext cx="4758977" cy="472320"/>
            </a:xfrm>
            <a:prstGeom prst="roundRect">
              <a:avLst>
                <a:gd fmla="val 16667" name="adj"/>
              </a:avLst>
            </a:prstGeom>
            <a:gradFill>
              <a:gsLst>
                <a:gs pos="0">
                  <a:srgbClr val="497D4C"/>
                </a:gs>
                <a:gs pos="50000">
                  <a:srgbClr val="116F1D"/>
                </a:gs>
                <a:gs pos="100000">
                  <a:srgbClr val="0B641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txBox="1"/>
            <p:nvPr/>
          </p:nvSpPr>
          <p:spPr>
            <a:xfrm>
              <a:off x="362983" y="1291385"/>
              <a:ext cx="4712863" cy="426206"/>
            </a:xfrm>
            <a:prstGeom prst="rect">
              <a:avLst/>
            </a:prstGeom>
            <a:noFill/>
            <a:ln>
              <a:noFill/>
            </a:ln>
          </p:spPr>
          <p:txBody>
            <a:bodyPr anchorCtr="0" anchor="ctr" bIns="0" lIns="179875" spcFirstLastPara="1" rIns="17987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a:solidFill>
                    <a:schemeClr val="lt1"/>
                  </a:solidFill>
                  <a:latin typeface="Arial"/>
                  <a:ea typeface="Arial"/>
                  <a:cs typeface="Arial"/>
                  <a:sym typeface="Arial"/>
                </a:rPr>
                <a:t>Emotional Regulation and Behavior Management </a:t>
              </a:r>
              <a:endParaRPr sz="1600">
                <a:solidFill>
                  <a:schemeClr val="lt1"/>
                </a:solidFill>
                <a:latin typeface="Arial"/>
                <a:ea typeface="Arial"/>
                <a:cs typeface="Arial"/>
                <a:sym typeface="Arial"/>
              </a:endParaRPr>
            </a:p>
          </p:txBody>
        </p:sp>
        <p:sp>
          <p:nvSpPr>
            <p:cNvPr id="154" name="Google Shape;154;p2"/>
            <p:cNvSpPr/>
            <p:nvPr/>
          </p:nvSpPr>
          <p:spPr>
            <a:xfrm>
              <a:off x="0" y="2759448"/>
              <a:ext cx="6798539" cy="932400"/>
            </a:xfrm>
            <a:prstGeom prst="rect">
              <a:avLst/>
            </a:prstGeom>
            <a:solidFill>
              <a:schemeClr val="lt1">
                <a:alpha val="89803"/>
              </a:schemeClr>
            </a:solidFill>
            <a:ln cap="flat" cmpd="sng" w="1270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txBox="1"/>
            <p:nvPr/>
          </p:nvSpPr>
          <p:spPr>
            <a:xfrm>
              <a:off x="0" y="2759448"/>
              <a:ext cx="6798539" cy="932400"/>
            </a:xfrm>
            <a:prstGeom prst="rect">
              <a:avLst/>
            </a:prstGeom>
            <a:noFill/>
            <a:ln>
              <a:noFill/>
            </a:ln>
          </p:spPr>
          <p:txBody>
            <a:bodyPr anchorCtr="0" anchor="t" bIns="113775" lIns="527625" spcFirstLastPara="1" rIns="527625" wrap="square" tIns="333225">
              <a:noAutofit/>
            </a:bodyPr>
            <a:lstStyle/>
            <a:p>
              <a:pPr indent="-171450" lvl="1" marL="171450"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coping with setbacks and adversity </a:t>
              </a:r>
              <a:endParaRPr b="0" i="0" sz="1600" u="none" cap="none" strike="noStrike">
                <a:solidFill>
                  <a:schemeClr val="dk1"/>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coping with uncertainty and stress </a:t>
              </a:r>
              <a:endParaRPr b="0" i="0" sz="1600" u="none" cap="none" strike="noStrike">
                <a:solidFill>
                  <a:schemeClr val="dk1"/>
                </a:solidFill>
                <a:latin typeface="Arial"/>
                <a:ea typeface="Arial"/>
                <a:cs typeface="Arial"/>
                <a:sym typeface="Arial"/>
              </a:endParaRPr>
            </a:p>
          </p:txBody>
        </p:sp>
        <p:sp>
          <p:nvSpPr>
            <p:cNvPr id="156" name="Google Shape;156;p2"/>
            <p:cNvSpPr/>
            <p:nvPr/>
          </p:nvSpPr>
          <p:spPr>
            <a:xfrm>
              <a:off x="339926" y="2523288"/>
              <a:ext cx="4758977" cy="472320"/>
            </a:xfrm>
            <a:prstGeom prst="roundRect">
              <a:avLst>
                <a:gd fmla="val 16667" name="adj"/>
              </a:avLst>
            </a:prstGeom>
            <a:gradFill>
              <a:gsLst>
                <a:gs pos="0">
                  <a:srgbClr val="497D4C"/>
                </a:gs>
                <a:gs pos="50000">
                  <a:srgbClr val="116F1D"/>
                </a:gs>
                <a:gs pos="100000">
                  <a:srgbClr val="0B641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txBox="1"/>
            <p:nvPr/>
          </p:nvSpPr>
          <p:spPr>
            <a:xfrm>
              <a:off x="362983" y="2546345"/>
              <a:ext cx="4712863" cy="426206"/>
            </a:xfrm>
            <a:prstGeom prst="rect">
              <a:avLst/>
            </a:prstGeom>
            <a:noFill/>
            <a:ln>
              <a:noFill/>
            </a:ln>
          </p:spPr>
          <p:txBody>
            <a:bodyPr anchorCtr="0" anchor="ctr" bIns="0" lIns="179875" spcFirstLastPara="1" rIns="17987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a:solidFill>
                    <a:schemeClr val="lt1"/>
                  </a:solidFill>
                  <a:latin typeface="Arial"/>
                  <a:ea typeface="Arial"/>
                  <a:cs typeface="Arial"/>
                  <a:sym typeface="Arial"/>
                </a:rPr>
                <a:t>Building resilience </a:t>
              </a:r>
              <a:endParaRPr sz="1600">
                <a:solidFill>
                  <a:schemeClr val="lt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3"/>
          <p:cNvSpPr/>
          <p:nvPr/>
        </p:nvSpPr>
        <p:spPr>
          <a:xfrm>
            <a:off x="0"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4" name="Google Shape;164;p3"/>
          <p:cNvSpPr txBox="1"/>
          <p:nvPr>
            <p:ph type="title"/>
          </p:nvPr>
        </p:nvSpPr>
        <p:spPr>
          <a:xfrm>
            <a:off x="804672" y="5116529"/>
            <a:ext cx="10592174" cy="100065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2"/>
              </a:buClr>
              <a:buSzPts val="4000"/>
              <a:buFont typeface="Play"/>
              <a:buNone/>
            </a:pPr>
            <a:r>
              <a:rPr lang="en-US" sz="4000">
                <a:solidFill>
                  <a:schemeClr val="dk2"/>
                </a:solidFill>
              </a:rPr>
              <a:t>Self-awareness and Self-management</a:t>
            </a:r>
            <a:endParaRPr/>
          </a:p>
        </p:txBody>
      </p:sp>
      <p:pic>
        <p:nvPicPr>
          <p:cNvPr descr="A group of yellow figures and a red figure on the other side" id="165" name="Google Shape;165;p3"/>
          <p:cNvPicPr preferRelativeResize="0"/>
          <p:nvPr/>
        </p:nvPicPr>
        <p:blipFill rotWithShape="1">
          <a:blip r:embed="rId3">
            <a:alphaModFix/>
          </a:blip>
          <a:srcRect b="6902" l="0" r="0" t="41471"/>
          <a:stretch/>
        </p:blipFill>
        <p:spPr>
          <a:xfrm>
            <a:off x="-1" y="10"/>
            <a:ext cx="12192001" cy="4201449"/>
          </a:xfrm>
          <a:prstGeom prst="rect">
            <a:avLst/>
          </a:prstGeom>
          <a:noFill/>
          <a:ln>
            <a:noFill/>
          </a:ln>
        </p:spPr>
      </p:pic>
      <p:grpSp>
        <p:nvGrpSpPr>
          <p:cNvPr id="166" name="Google Shape;166;p3"/>
          <p:cNvGrpSpPr/>
          <p:nvPr/>
        </p:nvGrpSpPr>
        <p:grpSpPr>
          <a:xfrm>
            <a:off x="-1" y="2941813"/>
            <a:ext cx="12188952" cy="1828800"/>
            <a:chOff x="-305" y="3144820"/>
            <a:chExt cx="9182100" cy="1551136"/>
          </a:xfrm>
        </p:grpSpPr>
        <p:sp>
          <p:nvSpPr>
            <p:cNvPr id="167" name="Google Shape;167;p3"/>
            <p:cNvSpPr/>
            <p:nvPr/>
          </p:nvSpPr>
          <p:spPr>
            <a:xfrm>
              <a:off x="-305" y="3676854"/>
              <a:ext cx="9182100" cy="1019102"/>
            </a:xfrm>
            <a:custGeom>
              <a:rect b="b" l="l" r="r" t="t"/>
              <a:pathLst>
                <a:path extrusionOk="0" h="1019102" w="9182100">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8" name="Google Shape;168;p3"/>
            <p:cNvSpPr/>
            <p:nvPr/>
          </p:nvSpPr>
          <p:spPr>
            <a:xfrm>
              <a:off x="-305" y="3144820"/>
              <a:ext cx="9182100" cy="932744"/>
            </a:xfrm>
            <a:custGeom>
              <a:rect b="b" l="l" r="r" t="t"/>
              <a:pathLst>
                <a:path extrusionOk="0" h="932744" w="9182100">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9" name="Google Shape;169;p3"/>
            <p:cNvSpPr/>
            <p:nvPr/>
          </p:nvSpPr>
          <p:spPr>
            <a:xfrm>
              <a:off x="-305" y="3580789"/>
              <a:ext cx="9182100" cy="544245"/>
            </a:xfrm>
            <a:custGeom>
              <a:rect b="b" l="l" r="r" t="t"/>
              <a:pathLst>
                <a:path extrusionOk="0" h="544245" w="9182100">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0" name="Google Shape;170;p3"/>
            <p:cNvSpPr/>
            <p:nvPr/>
          </p:nvSpPr>
          <p:spPr>
            <a:xfrm>
              <a:off x="-305" y="3324550"/>
              <a:ext cx="9182100" cy="765639"/>
            </a:xfrm>
            <a:custGeom>
              <a:rect b="b" l="l" r="r" t="t"/>
              <a:pathLst>
                <a:path extrusionOk="0" h="765639" w="9182100">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5" name="Shape 175"/>
        <p:cNvGrpSpPr/>
        <p:nvPr/>
      </p:nvGrpSpPr>
      <p:grpSpPr>
        <a:xfrm>
          <a:off x="0" y="0"/>
          <a:ext cx="0" cy="0"/>
          <a:chOff x="0" y="0"/>
          <a:chExt cx="0" cy="0"/>
        </a:xfrm>
      </p:grpSpPr>
      <p:sp>
        <p:nvSpPr>
          <p:cNvPr id="176" name="Google Shape;176;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7" name="Google Shape;177;p4"/>
          <p:cNvSpPr/>
          <p:nvPr/>
        </p:nvSpPr>
        <p:spPr>
          <a:xfrm>
            <a:off x="0" y="0"/>
            <a:ext cx="11416414" cy="6858000"/>
          </a:xfrm>
          <a:prstGeom prst="rect">
            <a:avLst/>
          </a:prstGeom>
          <a:solidFill>
            <a:schemeClr val="lt1"/>
          </a:solidFill>
          <a:ln>
            <a:noFill/>
          </a:ln>
          <a:effectLst>
            <a:outerShdw blurRad="889000" sx="90000" rotWithShape="0" algn="t" dir="21540000" dist="406400" sy="90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8" name="Google Shape;178;p4"/>
          <p:cNvSpPr txBox="1"/>
          <p:nvPr>
            <p:ph type="title"/>
          </p:nvPr>
        </p:nvSpPr>
        <p:spPr>
          <a:xfrm>
            <a:off x="6803408" y="762001"/>
            <a:ext cx="4863921" cy="17082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700"/>
              <a:buFont typeface="Play"/>
              <a:buNone/>
            </a:pPr>
            <a:r>
              <a:rPr lang="en-US" sz="3700"/>
              <a:t>What is self-awareness and why is it important?</a:t>
            </a:r>
            <a:endParaRPr/>
          </a:p>
        </p:txBody>
      </p:sp>
      <p:pic>
        <p:nvPicPr>
          <p:cNvPr descr="One in a crowd" id="179" name="Google Shape;179;p4"/>
          <p:cNvPicPr preferRelativeResize="0"/>
          <p:nvPr/>
        </p:nvPicPr>
        <p:blipFill rotWithShape="1">
          <a:blip r:embed="rId3">
            <a:alphaModFix/>
          </a:blip>
          <a:srcRect b="0" l="20762" r="12571" t="0"/>
          <a:stretch/>
        </p:blipFill>
        <p:spPr>
          <a:xfrm>
            <a:off x="-1" y="-2"/>
            <a:ext cx="6096001" cy="6858002"/>
          </a:xfrm>
          <a:prstGeom prst="rect">
            <a:avLst/>
          </a:prstGeom>
          <a:noFill/>
          <a:ln>
            <a:noFill/>
          </a:ln>
        </p:spPr>
      </p:pic>
      <p:sp>
        <p:nvSpPr>
          <p:cNvPr id="180" name="Google Shape;180;p4"/>
          <p:cNvSpPr txBox="1"/>
          <p:nvPr>
            <p:ph idx="1" type="body"/>
          </p:nvPr>
        </p:nvSpPr>
        <p:spPr>
          <a:xfrm>
            <a:off x="6414247" y="2470245"/>
            <a:ext cx="5607424" cy="450877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500"/>
              <a:buNone/>
            </a:pPr>
            <a:r>
              <a:rPr b="0" i="0" lang="en-US" sz="1500" u="none" cap="none" strike="noStrike">
                <a:latin typeface="Arial"/>
                <a:ea typeface="Arial"/>
                <a:cs typeface="Arial"/>
                <a:sym typeface="Arial"/>
              </a:rPr>
              <a:t>Self-awareness is the ability to recognize and understand different aspects of yourself, including traits, behaviors and feelings.</a:t>
            </a:r>
            <a:endParaRPr/>
          </a:p>
          <a:p>
            <a:pPr indent="0" lvl="0" marL="0" rtl="0" algn="l">
              <a:lnSpc>
                <a:spcPct val="100000"/>
              </a:lnSpc>
              <a:spcBef>
                <a:spcPts val="1000"/>
              </a:spcBef>
              <a:spcAft>
                <a:spcPts val="0"/>
              </a:spcAft>
              <a:buClr>
                <a:schemeClr val="dk1"/>
              </a:buClr>
              <a:buSzPts val="1500"/>
              <a:buNone/>
            </a:pPr>
            <a:r>
              <a:rPr b="0" i="0" lang="en-US" sz="1500" u="none" cap="none" strike="noStrike">
                <a:latin typeface="Arial"/>
                <a:ea typeface="Arial"/>
                <a:cs typeface="Arial"/>
                <a:sym typeface="Arial"/>
              </a:rPr>
              <a:t>Self-awareness is crucial for several reasons:</a:t>
            </a:r>
            <a:endParaRPr/>
          </a:p>
          <a:p>
            <a:pPr indent="-95250" lvl="0" marL="0" marR="0" rtl="0" algn="l">
              <a:lnSpc>
                <a:spcPct val="100000"/>
              </a:lnSpc>
              <a:spcBef>
                <a:spcPts val="0"/>
              </a:spcBef>
              <a:spcAft>
                <a:spcPts val="0"/>
              </a:spcAft>
              <a:buClr>
                <a:schemeClr val="dk1"/>
              </a:buClr>
              <a:buSzPts val="1500"/>
              <a:buFont typeface="Arial"/>
              <a:buAutoNum type="arabicPeriod"/>
            </a:pPr>
            <a:r>
              <a:rPr b="1" i="0" lang="en-US" sz="1500" u="none" cap="none" strike="noStrike">
                <a:latin typeface="Arial"/>
                <a:ea typeface="Arial"/>
                <a:cs typeface="Arial"/>
                <a:sym typeface="Arial"/>
              </a:rPr>
              <a:t>Emotional Regulation</a:t>
            </a:r>
            <a:endParaRPr b="0" i="0" sz="1500" u="none" cap="none" strike="noStrike">
              <a:latin typeface="Arial"/>
              <a:ea typeface="Arial"/>
              <a:cs typeface="Arial"/>
              <a:sym typeface="Arial"/>
            </a:endParaRPr>
          </a:p>
          <a:p>
            <a:pPr indent="-95250" lvl="0" marL="0" marR="0" rtl="0" algn="l">
              <a:lnSpc>
                <a:spcPct val="100000"/>
              </a:lnSpc>
              <a:spcBef>
                <a:spcPts val="0"/>
              </a:spcBef>
              <a:spcAft>
                <a:spcPts val="0"/>
              </a:spcAft>
              <a:buClr>
                <a:schemeClr val="dk1"/>
              </a:buClr>
              <a:buSzPts val="1500"/>
              <a:buFont typeface="Arial"/>
              <a:buAutoNum type="arabicPeriod"/>
            </a:pPr>
            <a:r>
              <a:rPr b="1" i="0" lang="en-US" sz="1500" u="none" cap="none" strike="noStrike">
                <a:latin typeface="Arial"/>
                <a:ea typeface="Arial"/>
                <a:cs typeface="Arial"/>
                <a:sym typeface="Arial"/>
              </a:rPr>
              <a:t>Better Decision Making</a:t>
            </a:r>
            <a:r>
              <a:rPr b="0" i="0" lang="en-US" sz="1500" u="none" cap="none" strike="noStrike">
                <a:latin typeface="Arial"/>
                <a:ea typeface="Arial"/>
                <a:cs typeface="Arial"/>
                <a:sym typeface="Arial"/>
              </a:rPr>
              <a:t> </a:t>
            </a:r>
            <a:endParaRPr/>
          </a:p>
          <a:p>
            <a:pPr indent="-95250" lvl="0" marL="0" marR="0" rtl="0" algn="l">
              <a:lnSpc>
                <a:spcPct val="100000"/>
              </a:lnSpc>
              <a:spcBef>
                <a:spcPts val="0"/>
              </a:spcBef>
              <a:spcAft>
                <a:spcPts val="0"/>
              </a:spcAft>
              <a:buClr>
                <a:schemeClr val="dk1"/>
              </a:buClr>
              <a:buSzPts val="1500"/>
              <a:buFont typeface="Arial"/>
              <a:buAutoNum type="arabicPeriod"/>
            </a:pPr>
            <a:r>
              <a:rPr b="1" i="0" lang="en-US" sz="1500" u="none" cap="none" strike="noStrike">
                <a:latin typeface="Arial"/>
                <a:ea typeface="Arial"/>
                <a:cs typeface="Arial"/>
                <a:sym typeface="Arial"/>
              </a:rPr>
              <a:t>Improved Relationships</a:t>
            </a:r>
            <a:r>
              <a:rPr b="0" i="0" lang="en-US" sz="1500" u="none" cap="none" strike="noStrike">
                <a:latin typeface="Arial"/>
                <a:ea typeface="Arial"/>
                <a:cs typeface="Arial"/>
                <a:sym typeface="Arial"/>
              </a:rPr>
              <a:t> </a:t>
            </a:r>
            <a:endParaRPr/>
          </a:p>
          <a:p>
            <a:pPr indent="-95250" lvl="0" marL="0" marR="0" rtl="0" algn="l">
              <a:lnSpc>
                <a:spcPct val="100000"/>
              </a:lnSpc>
              <a:spcBef>
                <a:spcPts val="0"/>
              </a:spcBef>
              <a:spcAft>
                <a:spcPts val="0"/>
              </a:spcAft>
              <a:buClr>
                <a:schemeClr val="dk1"/>
              </a:buClr>
              <a:buSzPts val="1500"/>
              <a:buFont typeface="Arial"/>
              <a:buAutoNum type="arabicPeriod"/>
            </a:pPr>
            <a:r>
              <a:rPr b="1" i="0" lang="en-US" sz="1500" u="none" cap="none" strike="noStrike">
                <a:latin typeface="Arial"/>
                <a:ea typeface="Arial"/>
                <a:cs typeface="Arial"/>
                <a:sym typeface="Arial"/>
              </a:rPr>
              <a:t>Personal Growth</a:t>
            </a:r>
            <a:endParaRPr/>
          </a:p>
          <a:p>
            <a:pPr indent="-95250" lvl="0" marL="0" marR="0" rtl="0" algn="l">
              <a:lnSpc>
                <a:spcPct val="100000"/>
              </a:lnSpc>
              <a:spcBef>
                <a:spcPts val="0"/>
              </a:spcBef>
              <a:spcAft>
                <a:spcPts val="0"/>
              </a:spcAft>
              <a:buClr>
                <a:schemeClr val="dk1"/>
              </a:buClr>
              <a:buSzPts val="1500"/>
              <a:buFont typeface="Arial"/>
              <a:buAutoNum type="arabicPeriod"/>
            </a:pPr>
            <a:r>
              <a:rPr b="1" i="0" lang="en-US" sz="1500" u="none" cap="none" strike="noStrike">
                <a:latin typeface="Arial"/>
                <a:ea typeface="Arial"/>
                <a:cs typeface="Arial"/>
                <a:sym typeface="Arial"/>
              </a:rPr>
              <a:t>Mental Health</a:t>
            </a:r>
            <a:endParaRPr sz="150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 name="Shape 185"/>
        <p:cNvGrpSpPr/>
        <p:nvPr/>
      </p:nvGrpSpPr>
      <p:grpSpPr>
        <a:xfrm>
          <a:off x="0" y="0"/>
          <a:ext cx="0" cy="0"/>
          <a:chOff x="0" y="0"/>
          <a:chExt cx="0" cy="0"/>
        </a:xfrm>
      </p:grpSpPr>
      <p:pic>
        <p:nvPicPr>
          <p:cNvPr descr="feelings-wheel" id="186" name="Google Shape;186;p5"/>
          <p:cNvPicPr preferRelativeResize="0"/>
          <p:nvPr/>
        </p:nvPicPr>
        <p:blipFill rotWithShape="1">
          <a:blip r:embed="rId3">
            <a:alphaModFix/>
          </a:blip>
          <a:srcRect b="23223" l="0" r="-2" t="17251"/>
          <a:stretch/>
        </p:blipFill>
        <p:spPr>
          <a:xfrm>
            <a:off x="760605" y="10"/>
            <a:ext cx="11434973" cy="6857990"/>
          </a:xfrm>
          <a:prstGeom prst="rect">
            <a:avLst/>
          </a:prstGeom>
          <a:noFill/>
          <a:ln>
            <a:noFill/>
          </a:ln>
        </p:spPr>
      </p:pic>
      <p:sp>
        <p:nvSpPr>
          <p:cNvPr id="187" name="Google Shape;187;p5"/>
          <p:cNvSpPr/>
          <p:nvPr/>
        </p:nvSpPr>
        <p:spPr>
          <a:xfrm rot="5400000">
            <a:off x="-3048699" y="3048698"/>
            <a:ext cx="6858001" cy="760605"/>
          </a:xfrm>
          <a:prstGeom prst="rect">
            <a:avLst/>
          </a:prstGeom>
          <a:solidFill>
            <a:schemeClr val="lt1"/>
          </a:solidFill>
          <a:ln>
            <a:noFill/>
          </a:ln>
          <a:effectLst>
            <a:outerShdw blurRad="203200" sx="95000" rotWithShape="0" algn="t" dist="101600" sy="95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8" name="Google Shape;188;p5"/>
          <p:cNvSpPr txBox="1"/>
          <p:nvPr/>
        </p:nvSpPr>
        <p:spPr>
          <a:xfrm>
            <a:off x="-49304" y="6371238"/>
            <a:ext cx="61453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https://feelingswheel.com/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3" name="Shape 193"/>
        <p:cNvGrpSpPr/>
        <p:nvPr/>
      </p:nvGrpSpPr>
      <p:grpSpPr>
        <a:xfrm>
          <a:off x="0" y="0"/>
          <a:ext cx="0" cy="0"/>
          <a:chOff x="0" y="0"/>
          <a:chExt cx="0" cy="0"/>
        </a:xfrm>
      </p:grpSpPr>
      <p:sp>
        <p:nvSpPr>
          <p:cNvPr id="194" name="Google Shape;194;p6"/>
          <p:cNvSpPr/>
          <p:nvPr/>
        </p:nvSpPr>
        <p:spPr>
          <a:xfrm>
            <a:off x="-1" y="0"/>
            <a:ext cx="12191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5" name="Google Shape;195;p6"/>
          <p:cNvSpPr/>
          <p:nvPr/>
        </p:nvSpPr>
        <p:spPr>
          <a:xfrm>
            <a:off x="1" y="0"/>
            <a:ext cx="8522446" cy="2285999"/>
          </a:xfrm>
          <a:prstGeom prst="rect">
            <a:avLst/>
          </a:prstGeom>
          <a:solidFill>
            <a:schemeClr val="lt1"/>
          </a:solidFill>
          <a:ln>
            <a:noFill/>
          </a:ln>
          <a:effectLst>
            <a:outerShdw blurRad="596900" sx="90000" rotWithShape="0" algn="t" dir="7140000" dist="304800" sy="90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6" name="Google Shape;196;p6"/>
          <p:cNvSpPr txBox="1"/>
          <p:nvPr>
            <p:ph type="title"/>
          </p:nvPr>
        </p:nvSpPr>
        <p:spPr>
          <a:xfrm>
            <a:off x="761803" y="350196"/>
            <a:ext cx="4646904" cy="16245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Recognizing and labeling emotions </a:t>
            </a:r>
            <a:endParaRPr/>
          </a:p>
        </p:txBody>
      </p:sp>
      <p:sp>
        <p:nvSpPr>
          <p:cNvPr id="197" name="Google Shape;197;p6"/>
          <p:cNvSpPr txBox="1"/>
          <p:nvPr>
            <p:ph idx="1" type="body"/>
          </p:nvPr>
        </p:nvSpPr>
        <p:spPr>
          <a:xfrm>
            <a:off x="761802" y="2743200"/>
            <a:ext cx="4646905" cy="361314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Font typeface="Play"/>
              <a:buAutoNum type="arabicPeriod"/>
            </a:pPr>
            <a:r>
              <a:rPr b="1" lang="en-US" sz="2000"/>
              <a:t>Pause and Reflect</a:t>
            </a:r>
            <a:endParaRPr sz="2000"/>
          </a:p>
          <a:p>
            <a:pPr indent="-228600" lvl="0" marL="228600" rtl="0" algn="l">
              <a:lnSpc>
                <a:spcPct val="90000"/>
              </a:lnSpc>
              <a:spcBef>
                <a:spcPts val="1000"/>
              </a:spcBef>
              <a:spcAft>
                <a:spcPts val="0"/>
              </a:spcAft>
              <a:buClr>
                <a:schemeClr val="dk1"/>
              </a:buClr>
              <a:buSzPts val="2000"/>
              <a:buFont typeface="Play"/>
              <a:buAutoNum type="arabicPeriod"/>
            </a:pPr>
            <a:r>
              <a:rPr b="1" lang="en-US" sz="2000"/>
              <a:t>Identify Physical Sensations</a:t>
            </a:r>
            <a:endParaRPr/>
          </a:p>
          <a:p>
            <a:pPr indent="-228600" lvl="0" marL="228600" rtl="0" algn="l">
              <a:lnSpc>
                <a:spcPct val="90000"/>
              </a:lnSpc>
              <a:spcBef>
                <a:spcPts val="1000"/>
              </a:spcBef>
              <a:spcAft>
                <a:spcPts val="0"/>
              </a:spcAft>
              <a:buClr>
                <a:schemeClr val="dk1"/>
              </a:buClr>
              <a:buSzPts val="2000"/>
              <a:buFont typeface="Play"/>
              <a:buAutoNum type="arabicPeriod"/>
            </a:pPr>
            <a:r>
              <a:rPr b="1" lang="en-US" sz="2000"/>
              <a:t>Acknowledge the Emotion</a:t>
            </a:r>
            <a:endParaRPr/>
          </a:p>
          <a:p>
            <a:pPr indent="-228600" lvl="0" marL="228600" rtl="0" algn="l">
              <a:lnSpc>
                <a:spcPct val="90000"/>
              </a:lnSpc>
              <a:spcBef>
                <a:spcPts val="1000"/>
              </a:spcBef>
              <a:spcAft>
                <a:spcPts val="0"/>
              </a:spcAft>
              <a:buClr>
                <a:schemeClr val="dk1"/>
              </a:buClr>
              <a:buSzPts val="2000"/>
              <a:buFont typeface="Play"/>
              <a:buAutoNum type="arabicPeriod"/>
            </a:pPr>
            <a:r>
              <a:rPr b="1" lang="en-US" sz="2000"/>
              <a:t>Use Specific Labels</a:t>
            </a:r>
            <a:endParaRPr/>
          </a:p>
          <a:p>
            <a:pPr indent="-228600" lvl="0" marL="228600" rtl="0" algn="l">
              <a:lnSpc>
                <a:spcPct val="90000"/>
              </a:lnSpc>
              <a:spcBef>
                <a:spcPts val="1000"/>
              </a:spcBef>
              <a:spcAft>
                <a:spcPts val="0"/>
              </a:spcAft>
              <a:buClr>
                <a:schemeClr val="dk1"/>
              </a:buClr>
              <a:buSzPts val="2000"/>
              <a:buFont typeface="Play"/>
              <a:buAutoNum type="arabicPeriod"/>
            </a:pPr>
            <a:r>
              <a:rPr b="1" lang="en-US" sz="2000"/>
              <a:t>Consider the Context</a:t>
            </a:r>
            <a:endParaRPr/>
          </a:p>
          <a:p>
            <a:pPr indent="-228600" lvl="0" marL="228600" rtl="0" algn="l">
              <a:lnSpc>
                <a:spcPct val="90000"/>
              </a:lnSpc>
              <a:spcBef>
                <a:spcPts val="1000"/>
              </a:spcBef>
              <a:spcAft>
                <a:spcPts val="0"/>
              </a:spcAft>
              <a:buClr>
                <a:schemeClr val="dk1"/>
              </a:buClr>
              <a:buSzPts val="2000"/>
              <a:buFont typeface="Play"/>
              <a:buAutoNum type="arabicPeriod"/>
            </a:pPr>
            <a:r>
              <a:rPr b="1" lang="en-US" sz="2000"/>
              <a:t>Express the Emotion</a:t>
            </a:r>
            <a:endParaRPr sz="2000"/>
          </a:p>
        </p:txBody>
      </p:sp>
      <p:pic>
        <p:nvPicPr>
          <p:cNvPr id="198" name="Google Shape;198;p6"/>
          <p:cNvPicPr preferRelativeResize="0"/>
          <p:nvPr/>
        </p:nvPicPr>
        <p:blipFill rotWithShape="1">
          <a:blip r:embed="rId3">
            <a:alphaModFix/>
          </a:blip>
          <a:srcRect b="0" l="22633" r="27311" t="0"/>
          <a:stretch/>
        </p:blipFill>
        <p:spPr>
          <a:xfrm>
            <a:off x="6096000" y="1"/>
            <a:ext cx="6102825"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7"/>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5" name="Google Shape;205;p7"/>
          <p:cNvSpPr txBox="1"/>
          <p:nvPr>
            <p:ph type="title"/>
          </p:nvPr>
        </p:nvSpPr>
        <p:spPr>
          <a:xfrm>
            <a:off x="6892119" y="891540"/>
            <a:ext cx="4589493" cy="15783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Understanding strong emotions	</a:t>
            </a:r>
            <a:endParaRPr/>
          </a:p>
        </p:txBody>
      </p:sp>
      <p:pic>
        <p:nvPicPr>
          <p:cNvPr descr="Abstract yellow dust explosion on black background" id="206" name="Google Shape;206;p7"/>
          <p:cNvPicPr preferRelativeResize="0"/>
          <p:nvPr/>
        </p:nvPicPr>
        <p:blipFill rotWithShape="1">
          <a:blip r:embed="rId3">
            <a:alphaModFix/>
          </a:blip>
          <a:srcRect b="-1" l="4767" r="28727" t="0"/>
          <a:stretch/>
        </p:blipFill>
        <p:spPr>
          <a:xfrm>
            <a:off x="1" y="10"/>
            <a:ext cx="6832674" cy="6857990"/>
          </a:xfrm>
          <a:custGeom>
            <a:rect b="b" l="l" r="r" t="t"/>
            <a:pathLst>
              <a:path extrusionOk="0" h="6858000" w="6832674">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a:noFill/>
          <a:ln>
            <a:noFill/>
          </a:ln>
        </p:spPr>
      </p:pic>
      <p:sp>
        <p:nvSpPr>
          <p:cNvPr id="207" name="Google Shape;207;p7"/>
          <p:cNvSpPr txBox="1"/>
          <p:nvPr>
            <p:ph idx="1" type="body"/>
          </p:nvPr>
        </p:nvSpPr>
        <p:spPr>
          <a:xfrm>
            <a:off x="6892119" y="2630161"/>
            <a:ext cx="4589491" cy="333248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900"/>
              <a:buChar char="•"/>
            </a:pPr>
            <a:r>
              <a:rPr lang="en-US" sz="1900">
                <a:latin typeface="Arial"/>
                <a:ea typeface="Arial"/>
                <a:cs typeface="Arial"/>
                <a:sym typeface="Arial"/>
              </a:rPr>
              <a:t>Fear</a:t>
            </a:r>
            <a:endParaRPr/>
          </a:p>
          <a:p>
            <a:pPr indent="-228600" lvl="0" marL="228600" rtl="0" algn="l">
              <a:lnSpc>
                <a:spcPct val="90000"/>
              </a:lnSpc>
              <a:spcBef>
                <a:spcPts val="1000"/>
              </a:spcBef>
              <a:spcAft>
                <a:spcPts val="0"/>
              </a:spcAft>
              <a:buClr>
                <a:schemeClr val="dk1"/>
              </a:buClr>
              <a:buSzPts val="1900"/>
              <a:buChar char="•"/>
            </a:pPr>
            <a:r>
              <a:rPr lang="en-US" sz="1900">
                <a:latin typeface="Arial"/>
                <a:ea typeface="Arial"/>
                <a:cs typeface="Arial"/>
                <a:sym typeface="Arial"/>
              </a:rPr>
              <a:t>Sadness</a:t>
            </a:r>
            <a:endParaRPr/>
          </a:p>
          <a:p>
            <a:pPr indent="-228600" lvl="0" marL="228600" rtl="0" algn="l">
              <a:lnSpc>
                <a:spcPct val="90000"/>
              </a:lnSpc>
              <a:spcBef>
                <a:spcPts val="1000"/>
              </a:spcBef>
              <a:spcAft>
                <a:spcPts val="0"/>
              </a:spcAft>
              <a:buClr>
                <a:schemeClr val="dk1"/>
              </a:buClr>
              <a:buSzPts val="1900"/>
              <a:buChar char="•"/>
            </a:pPr>
            <a:r>
              <a:rPr lang="en-US" sz="1900">
                <a:latin typeface="Arial"/>
                <a:ea typeface="Arial"/>
                <a:cs typeface="Arial"/>
                <a:sym typeface="Arial"/>
              </a:rPr>
              <a:t>Anger </a:t>
            </a:r>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107950" lvl="0" marL="22860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a:p>
            <a:pPr indent="-228600" lvl="0" marL="228600" rtl="0" algn="l">
              <a:lnSpc>
                <a:spcPct val="90000"/>
              </a:lnSpc>
              <a:spcBef>
                <a:spcPts val="1000"/>
              </a:spcBef>
              <a:spcAft>
                <a:spcPts val="0"/>
              </a:spcAft>
              <a:buClr>
                <a:schemeClr val="dk1"/>
              </a:buClr>
              <a:buSzPts val="1900"/>
              <a:buChar char="•"/>
            </a:pPr>
            <a:r>
              <a:rPr lang="en-US" sz="1900">
                <a:latin typeface="Arial"/>
                <a:ea typeface="Arial"/>
                <a:cs typeface="Arial"/>
                <a:sym typeface="Arial"/>
              </a:rPr>
              <a:t>Physical reactions </a:t>
            </a:r>
            <a:endParaRPr/>
          </a:p>
          <a:p>
            <a:pPr indent="-228600" lvl="0" marL="228600" rtl="0" algn="l">
              <a:lnSpc>
                <a:spcPct val="90000"/>
              </a:lnSpc>
              <a:spcBef>
                <a:spcPts val="1000"/>
              </a:spcBef>
              <a:spcAft>
                <a:spcPts val="0"/>
              </a:spcAft>
              <a:buClr>
                <a:schemeClr val="dk1"/>
              </a:buClr>
              <a:buSzPts val="1900"/>
              <a:buChar char="•"/>
            </a:pPr>
            <a:r>
              <a:rPr lang="en-US" sz="1900">
                <a:latin typeface="Arial"/>
                <a:ea typeface="Arial"/>
                <a:cs typeface="Arial"/>
                <a:sym typeface="Arial"/>
              </a:rPr>
              <a:t>What it is usually connected to</a:t>
            </a:r>
            <a:endParaRPr/>
          </a:p>
          <a:p>
            <a:pPr indent="-228600" lvl="0" marL="228600" rtl="0" algn="l">
              <a:lnSpc>
                <a:spcPct val="90000"/>
              </a:lnSpc>
              <a:spcBef>
                <a:spcPts val="1000"/>
              </a:spcBef>
              <a:spcAft>
                <a:spcPts val="0"/>
              </a:spcAft>
              <a:buClr>
                <a:schemeClr val="dk1"/>
              </a:buClr>
              <a:buSzPts val="1900"/>
              <a:buChar char="•"/>
            </a:pPr>
            <a:r>
              <a:rPr lang="en-US" sz="1900">
                <a:latin typeface="Arial"/>
                <a:ea typeface="Arial"/>
                <a:cs typeface="Arial"/>
                <a:sym typeface="Arial"/>
              </a:rPr>
              <a:t>How it is expressed</a:t>
            </a:r>
            <a:endParaRPr/>
          </a:p>
          <a:p>
            <a:pPr indent="0" lvl="0" marL="0" rtl="0" algn="l">
              <a:lnSpc>
                <a:spcPct val="90000"/>
              </a:lnSpc>
              <a:spcBef>
                <a:spcPts val="1000"/>
              </a:spcBef>
              <a:spcAft>
                <a:spcPts val="0"/>
              </a:spcAft>
              <a:buClr>
                <a:schemeClr val="dk1"/>
              </a:buClr>
              <a:buSzPts val="1900"/>
              <a:buNone/>
            </a:pPr>
            <a:r>
              <a:t/>
            </a:r>
            <a:endParaRPr sz="190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8"/>
          <p:cNvSpPr txBox="1"/>
          <p:nvPr>
            <p:ph type="title"/>
          </p:nvPr>
        </p:nvSpPr>
        <p:spPr>
          <a:xfrm>
            <a:off x="6417733" y="490537"/>
            <a:ext cx="5291663" cy="162877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Sadness</a:t>
            </a:r>
            <a:endParaRPr/>
          </a:p>
        </p:txBody>
      </p:sp>
      <p:pic>
        <p:nvPicPr>
          <p:cNvPr descr="Young woman crying" id="214" name="Google Shape;214;p8"/>
          <p:cNvPicPr preferRelativeResize="0"/>
          <p:nvPr/>
        </p:nvPicPr>
        <p:blipFill rotWithShape="1">
          <a:blip r:embed="rId3">
            <a:alphaModFix/>
          </a:blip>
          <a:srcRect b="-2" l="35096" r="5556" t="0"/>
          <a:stretch/>
        </p:blipFill>
        <p:spPr>
          <a:xfrm>
            <a:off x="2" y="1587"/>
            <a:ext cx="6095999" cy="6856413"/>
          </a:xfrm>
          <a:custGeom>
            <a:rect b="b" l="l" r="r" t="t"/>
            <a:pathLst>
              <a:path extrusionOk="0" h="6856413" w="6649908">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ln>
            <a:noFill/>
          </a:ln>
        </p:spPr>
      </p:pic>
      <p:sp>
        <p:nvSpPr>
          <p:cNvPr id="215" name="Google Shape;215;p8"/>
          <p:cNvSpPr txBox="1"/>
          <p:nvPr>
            <p:ph idx="1" type="body"/>
          </p:nvPr>
        </p:nvSpPr>
        <p:spPr>
          <a:xfrm>
            <a:off x="6417734" y="2614612"/>
            <a:ext cx="5291663" cy="375284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lang="en-US" sz="1800"/>
              <a:t>Metabolism slows, giving us time to mourn</a:t>
            </a:r>
            <a:endParaRPr/>
          </a:p>
          <a:p>
            <a:pPr indent="-228600" lvl="0" marL="228600" rtl="0" algn="l">
              <a:lnSpc>
                <a:spcPct val="90000"/>
              </a:lnSpc>
              <a:spcBef>
                <a:spcPts val="1000"/>
              </a:spcBef>
              <a:spcAft>
                <a:spcPts val="0"/>
              </a:spcAft>
              <a:buClr>
                <a:schemeClr val="dk1"/>
              </a:buClr>
              <a:buSzPts val="1800"/>
              <a:buChar char="•"/>
            </a:pPr>
            <a:r>
              <a:rPr lang="en-US" sz="1800"/>
              <a:t>It comes from not getting what we want or stress of what might happen, or from sorrow when loosing someone important </a:t>
            </a:r>
            <a:endParaRPr/>
          </a:p>
          <a:p>
            <a:pPr indent="-228600" lvl="0" marL="228600" rtl="0" algn="l">
              <a:lnSpc>
                <a:spcPct val="90000"/>
              </a:lnSpc>
              <a:spcBef>
                <a:spcPts val="1000"/>
              </a:spcBef>
              <a:spcAft>
                <a:spcPts val="0"/>
              </a:spcAft>
              <a:buClr>
                <a:schemeClr val="dk1"/>
              </a:buClr>
              <a:buSzPts val="1800"/>
              <a:buChar char="•"/>
            </a:pPr>
            <a:r>
              <a:rPr lang="en-US" sz="1800"/>
              <a:t>When sad, many people try to isolate themselves, but this cuts us off from resources to get over sadness</a:t>
            </a:r>
            <a:endParaRPr/>
          </a:p>
          <a:p>
            <a:pPr indent="-228600" lvl="0" marL="228600" rtl="0" algn="l">
              <a:lnSpc>
                <a:spcPct val="90000"/>
              </a:lnSpc>
              <a:spcBef>
                <a:spcPts val="1000"/>
              </a:spcBef>
              <a:spcAft>
                <a:spcPts val="0"/>
              </a:spcAft>
              <a:buClr>
                <a:schemeClr val="dk1"/>
              </a:buClr>
              <a:buSzPts val="1800"/>
              <a:buChar char="•"/>
            </a:pPr>
            <a:r>
              <a:rPr lang="en-US" sz="1800"/>
              <a:t>It is connected to depression, shame, disappointment, regret, guilt, embarrassment, and insecurity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sp>
        <p:nvSpPr>
          <p:cNvPr id="221" name="Google Shape;221;p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2" name="Google Shape;222;p9"/>
          <p:cNvSpPr txBox="1"/>
          <p:nvPr>
            <p:ph type="title"/>
          </p:nvPr>
        </p:nvSpPr>
        <p:spPr>
          <a:xfrm>
            <a:off x="4654296" y="329184"/>
            <a:ext cx="6894576" cy="17830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en-US" sz="5400"/>
              <a:t>Fear</a:t>
            </a:r>
            <a:endParaRPr/>
          </a:p>
        </p:txBody>
      </p:sp>
      <p:pic>
        <p:nvPicPr>
          <p:cNvPr descr="Person in the dark" id="223" name="Google Shape;223;p9"/>
          <p:cNvPicPr preferRelativeResize="0"/>
          <p:nvPr/>
        </p:nvPicPr>
        <p:blipFill rotWithShape="1">
          <a:blip r:embed="rId3">
            <a:alphaModFix/>
          </a:blip>
          <a:srcRect b="0" l="30337" r="30337" t="0"/>
          <a:stretch/>
        </p:blipFill>
        <p:spPr>
          <a:xfrm>
            <a:off x="20" y="1"/>
            <a:ext cx="4052522" cy="6858000"/>
          </a:xfrm>
          <a:custGeom>
            <a:rect b="b" l="l" r="r" t="t"/>
            <a:pathLst>
              <a:path extrusionOk="0" h="6858000" w="4052542">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ln>
            <a:noFill/>
          </a:ln>
        </p:spPr>
      </p:pic>
      <p:sp>
        <p:nvSpPr>
          <p:cNvPr id="224" name="Google Shape;224;p9"/>
          <p:cNvSpPr/>
          <p:nvPr/>
        </p:nvSpPr>
        <p:spPr>
          <a:xfrm>
            <a:off x="4654296" y="2395728"/>
            <a:ext cx="4243589" cy="18288"/>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5" name="Google Shape;225;p9"/>
          <p:cNvSpPr txBox="1"/>
          <p:nvPr>
            <p:ph idx="1" type="body"/>
          </p:nvPr>
        </p:nvSpPr>
        <p:spPr>
          <a:xfrm>
            <a:off x="4654296" y="2706624"/>
            <a:ext cx="6894576" cy="348386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Char char="•"/>
            </a:pPr>
            <a:r>
              <a:rPr lang="en-US" sz="2200"/>
              <a:t>Blood rushes to our arms and legs so we can run or fight</a:t>
            </a:r>
            <a:endParaRPr/>
          </a:p>
          <a:p>
            <a:pPr indent="-228600" lvl="0" marL="228600" rtl="0" algn="l">
              <a:lnSpc>
                <a:spcPct val="90000"/>
              </a:lnSpc>
              <a:spcBef>
                <a:spcPts val="1000"/>
              </a:spcBef>
              <a:spcAft>
                <a:spcPts val="0"/>
              </a:spcAft>
              <a:buClr>
                <a:schemeClr val="dk1"/>
              </a:buClr>
              <a:buSzPts val="2200"/>
              <a:buChar char="•"/>
            </a:pPr>
            <a:r>
              <a:rPr lang="en-US" sz="2200"/>
              <a:t>It immobilizes us and forces us into fright, flight or fight</a:t>
            </a:r>
            <a:endParaRPr/>
          </a:p>
          <a:p>
            <a:pPr indent="-228600" lvl="0" marL="228600" rtl="0" algn="l">
              <a:lnSpc>
                <a:spcPct val="90000"/>
              </a:lnSpc>
              <a:spcBef>
                <a:spcPts val="1000"/>
              </a:spcBef>
              <a:spcAft>
                <a:spcPts val="0"/>
              </a:spcAft>
              <a:buClr>
                <a:schemeClr val="dk1"/>
              </a:buClr>
              <a:buSzPts val="2200"/>
              <a:buChar char="•"/>
            </a:pPr>
            <a:r>
              <a:rPr lang="en-US" sz="2200"/>
              <a:t>It is connected to worry, anxiety, stress, nervousness, panic, and phobias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10"/>
          <p:cNvSpPr txBox="1"/>
          <p:nvPr>
            <p:ph type="title"/>
          </p:nvPr>
        </p:nvSpPr>
        <p:spPr>
          <a:xfrm>
            <a:off x="6417733" y="490537"/>
            <a:ext cx="5291663" cy="162877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Anger</a:t>
            </a:r>
            <a:endParaRPr/>
          </a:p>
        </p:txBody>
      </p:sp>
      <p:pic>
        <p:nvPicPr>
          <p:cNvPr descr="Young woman crying" id="232" name="Google Shape;232;p10"/>
          <p:cNvPicPr preferRelativeResize="0"/>
          <p:nvPr/>
        </p:nvPicPr>
        <p:blipFill rotWithShape="1">
          <a:blip r:embed="rId3">
            <a:alphaModFix/>
          </a:blip>
          <a:srcRect b="-2" l="35096" r="5556" t="0"/>
          <a:stretch/>
        </p:blipFill>
        <p:spPr>
          <a:xfrm>
            <a:off x="2" y="1587"/>
            <a:ext cx="6095999" cy="6856413"/>
          </a:xfrm>
          <a:custGeom>
            <a:rect b="b" l="l" r="r" t="t"/>
            <a:pathLst>
              <a:path extrusionOk="0" h="6856413" w="6649908">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ln>
            <a:noFill/>
          </a:ln>
        </p:spPr>
      </p:pic>
      <p:sp>
        <p:nvSpPr>
          <p:cNvPr id="233" name="Google Shape;233;p10"/>
          <p:cNvSpPr txBox="1"/>
          <p:nvPr>
            <p:ph idx="1" type="body"/>
          </p:nvPr>
        </p:nvSpPr>
        <p:spPr>
          <a:xfrm>
            <a:off x="6417734" y="2614612"/>
            <a:ext cx="5291663" cy="375284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lang="en-US" sz="1800"/>
              <a:t>Blood rushes to our hands so we can fight</a:t>
            </a:r>
            <a:endParaRPr/>
          </a:p>
          <a:p>
            <a:pPr indent="-228600" lvl="0" marL="228600" rtl="0" algn="l">
              <a:lnSpc>
                <a:spcPct val="90000"/>
              </a:lnSpc>
              <a:spcBef>
                <a:spcPts val="1000"/>
              </a:spcBef>
              <a:spcAft>
                <a:spcPts val="0"/>
              </a:spcAft>
              <a:buClr>
                <a:schemeClr val="dk1"/>
              </a:buClr>
              <a:buSzPts val="1800"/>
              <a:buChar char="•"/>
            </a:pPr>
            <a:r>
              <a:rPr lang="en-US" sz="1800"/>
              <a:t>It is one of the most dangerous emotions because it is energizing,  it builds momentum. The more often we are angry, the less arousal we need to stay in this state. </a:t>
            </a:r>
            <a:endParaRPr/>
          </a:p>
          <a:p>
            <a:pPr indent="-228600" lvl="0" marL="228600" rtl="0" algn="l">
              <a:lnSpc>
                <a:spcPct val="90000"/>
              </a:lnSpc>
              <a:spcBef>
                <a:spcPts val="1000"/>
              </a:spcBef>
              <a:spcAft>
                <a:spcPts val="0"/>
              </a:spcAft>
              <a:buClr>
                <a:schemeClr val="dk1"/>
              </a:buClr>
              <a:buSzPts val="1800"/>
              <a:buChar char="•"/>
            </a:pPr>
            <a:r>
              <a:rPr lang="en-US" sz="1800"/>
              <a:t>It can be an expression of frustration, stress, anxiety, loss, confusion, embarrassment, jealousy, rejection, threat, etc</a:t>
            </a:r>
            <a:endParaRPr sz="1800"/>
          </a:p>
          <a:p>
            <a:pPr indent="0" lvl="0" marL="0" rtl="0" algn="l">
              <a:lnSpc>
                <a:spcPct val="90000"/>
              </a:lnSpc>
              <a:spcBef>
                <a:spcPts val="1000"/>
              </a:spcBef>
              <a:spcAft>
                <a:spcPts val="0"/>
              </a:spcAft>
              <a:buClr>
                <a:schemeClr val="dk1"/>
              </a:buClr>
              <a:buSzPts val="1800"/>
              <a:buNone/>
            </a:pPr>
            <a:r>
              <a:t/>
            </a:r>
            <a:endParaRPr sz="1800"/>
          </a:p>
        </p:txBody>
      </p:sp>
      <p:pic>
        <p:nvPicPr>
          <p:cNvPr descr="People in protest" id="234" name="Google Shape;234;p10"/>
          <p:cNvPicPr preferRelativeResize="0"/>
          <p:nvPr/>
        </p:nvPicPr>
        <p:blipFill rotWithShape="1">
          <a:blip r:embed="rId4">
            <a:alphaModFix/>
          </a:blip>
          <a:srcRect b="0" l="12137" r="30079" t="-2549"/>
          <a:stretch/>
        </p:blipFill>
        <p:spPr>
          <a:xfrm>
            <a:off x="0" y="-389965"/>
            <a:ext cx="6095998" cy="7246378"/>
          </a:xfrm>
          <a:prstGeom prst="rect">
            <a:avLst/>
          </a:prstGeom>
          <a:noFill/>
          <a:ln>
            <a:noFill/>
          </a:ln>
        </p:spPr>
      </p:pic>
      <p:sp>
        <p:nvSpPr>
          <p:cNvPr id="235" name="Google Shape;235;p10"/>
          <p:cNvSpPr txBox="1"/>
          <p:nvPr/>
        </p:nvSpPr>
        <p:spPr>
          <a:xfrm>
            <a:off x="6417731" y="5325696"/>
            <a:ext cx="60982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Anger iceberg </a:t>
            </a:r>
            <a:r>
              <a:rPr lang="en-US" sz="1800" u="sng">
                <a:solidFill>
                  <a:srgbClr val="467886"/>
                </a:solidFill>
                <a:latin typeface="Times New Roman"/>
                <a:ea typeface="Times New Roman"/>
                <a:cs typeface="Times New Roman"/>
                <a:sym typeface="Times New Roman"/>
                <a:hlinkClick r:id="rId5">
                  <a:extLst>
                    <a:ext uri="{A12FA001-AC4F-418D-AE19-62706E023703}">
                      <ahyp:hlinkClr val="tx"/>
                    </a:ext>
                  </a:extLst>
                </a:hlinkClick>
              </a:rPr>
              <a:t>https://www.youtube.com/watch?v=AQIQCOY_Im0</a:t>
            </a:r>
            <a:r>
              <a:rPr lang="en-US" sz="1800">
                <a:solidFill>
                  <a:schemeClr val="dk1"/>
                </a:solidFill>
                <a:latin typeface="Times New Roman"/>
                <a:ea typeface="Times New Roman"/>
                <a:cs typeface="Times New Roman"/>
                <a:sym typeface="Times New Roman"/>
              </a:rPr>
              <a:t> </a:t>
            </a:r>
            <a:endParaRPr sz="18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0" name="Shape 240"/>
        <p:cNvGrpSpPr/>
        <p:nvPr/>
      </p:nvGrpSpPr>
      <p:grpSpPr>
        <a:xfrm>
          <a:off x="0" y="0"/>
          <a:ext cx="0" cy="0"/>
          <a:chOff x="0" y="0"/>
          <a:chExt cx="0" cy="0"/>
        </a:xfrm>
      </p:grpSpPr>
      <p:grpSp>
        <p:nvGrpSpPr>
          <p:cNvPr id="241" name="Google Shape;241;p11"/>
          <p:cNvGrpSpPr/>
          <p:nvPr/>
        </p:nvGrpSpPr>
        <p:grpSpPr>
          <a:xfrm>
            <a:off x="5171844" y="-4329"/>
            <a:ext cx="7020158" cy="6869586"/>
            <a:chOff x="5171844" y="-11586"/>
            <a:chExt cx="7020158" cy="6869586"/>
          </a:xfrm>
        </p:grpSpPr>
        <p:sp>
          <p:nvSpPr>
            <p:cNvPr id="242" name="Google Shape;242;p11"/>
            <p:cNvSpPr/>
            <p:nvPr/>
          </p:nvSpPr>
          <p:spPr>
            <a:xfrm>
              <a:off x="5171848" y="-11580"/>
              <a:ext cx="7020152" cy="6869579"/>
            </a:xfrm>
            <a:prstGeom prst="rect">
              <a:avLst/>
            </a:prstGeom>
            <a:gradFill>
              <a:gsLst>
                <a:gs pos="0">
                  <a:schemeClr val="accent2"/>
                </a:gs>
                <a:gs pos="7000">
                  <a:schemeClr val="accent2"/>
                </a:gs>
                <a:gs pos="100000">
                  <a:schemeClr val="accent5"/>
                </a:gs>
              </a:gsLst>
              <a:lin ang="4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3" name="Google Shape;243;p11"/>
            <p:cNvSpPr/>
            <p:nvPr/>
          </p:nvSpPr>
          <p:spPr>
            <a:xfrm rot="10800000">
              <a:off x="6351336" y="876304"/>
              <a:ext cx="5840664" cy="5981696"/>
            </a:xfrm>
            <a:prstGeom prst="rect">
              <a:avLst/>
            </a:prstGeom>
            <a:gradFill>
              <a:gsLst>
                <a:gs pos="0">
                  <a:srgbClr val="78206E"/>
                </a:gs>
                <a:gs pos="60000">
                  <a:srgbClr val="D86CCC">
                    <a:alpha val="0"/>
                  </a:srgbClr>
                </a:gs>
                <a:gs pos="100000">
                  <a:srgbClr val="D86CCC">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sz="1800">
                <a:solidFill>
                  <a:schemeClr val="lt1"/>
                </a:solidFill>
                <a:latin typeface="Arial"/>
                <a:ea typeface="Arial"/>
                <a:cs typeface="Arial"/>
                <a:sym typeface="Arial"/>
              </a:endParaRPr>
            </a:p>
          </p:txBody>
        </p:sp>
        <p:sp>
          <p:nvSpPr>
            <p:cNvPr id="244" name="Google Shape;244;p11"/>
            <p:cNvSpPr/>
            <p:nvPr/>
          </p:nvSpPr>
          <p:spPr>
            <a:xfrm>
              <a:off x="5171844" y="-11586"/>
              <a:ext cx="5171848" cy="6869586"/>
            </a:xfrm>
            <a:prstGeom prst="rect">
              <a:avLst/>
            </a:prstGeom>
            <a:gradFill>
              <a:gsLst>
                <a:gs pos="0">
                  <a:srgbClr val="E97132">
                    <a:alpha val="69803"/>
                  </a:srgbClr>
                </a:gs>
                <a:gs pos="3000">
                  <a:srgbClr val="E97132">
                    <a:alpha val="69803"/>
                  </a:srgbClr>
                </a:gs>
                <a:gs pos="42000">
                  <a:srgbClr val="E97132">
                    <a:alpha val="0"/>
                  </a:srgbClr>
                </a:gs>
                <a:gs pos="100000">
                  <a:srgbClr val="E97132">
                    <a:alpha val="0"/>
                  </a:srgbClr>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5" name="Google Shape;245;p11"/>
            <p:cNvSpPr/>
            <p:nvPr/>
          </p:nvSpPr>
          <p:spPr>
            <a:xfrm rot="-5400000">
              <a:off x="6042356" y="708353"/>
              <a:ext cx="6869583" cy="5429710"/>
            </a:xfrm>
            <a:prstGeom prst="rect">
              <a:avLst/>
            </a:prstGeom>
            <a:gradFill>
              <a:gsLst>
                <a:gs pos="0">
                  <a:srgbClr val="A02B93">
                    <a:alpha val="85882"/>
                  </a:srgbClr>
                </a:gs>
                <a:gs pos="57000">
                  <a:srgbClr val="E97132">
                    <a:alpha val="0"/>
                  </a:srgbClr>
                </a:gs>
                <a:gs pos="100000">
                  <a:srgbClr val="E97132">
                    <a:alpha val="0"/>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46" name="Google Shape;246;p11"/>
          <p:cNvSpPr txBox="1"/>
          <p:nvPr/>
        </p:nvSpPr>
        <p:spPr>
          <a:xfrm>
            <a:off x="6188028" y="1536179"/>
            <a:ext cx="4987793" cy="2135125"/>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None/>
            </a:pPr>
            <a:r>
              <a:t/>
            </a:r>
            <a:endParaRPr b="0" i="0" sz="4000">
              <a:solidFill>
                <a:srgbClr val="FFFFFF"/>
              </a:solidFill>
              <a:highlight>
                <a:srgbClr val="FFFFFF"/>
              </a:highlight>
              <a:latin typeface="Play"/>
              <a:ea typeface="Play"/>
              <a:cs typeface="Play"/>
              <a:sym typeface="Play"/>
            </a:endParaRPr>
          </a:p>
          <a:p>
            <a:pPr indent="0" lvl="0" marL="0" marR="0" rtl="0" algn="ctr">
              <a:lnSpc>
                <a:spcPct val="90000"/>
              </a:lnSpc>
              <a:spcBef>
                <a:spcPts val="600"/>
              </a:spcBef>
              <a:spcAft>
                <a:spcPts val="0"/>
              </a:spcAft>
              <a:buNone/>
            </a:pPr>
            <a:r>
              <a:rPr b="1" i="1" lang="en-US" sz="4000">
                <a:solidFill>
                  <a:srgbClr val="FF0000"/>
                </a:solidFill>
                <a:highlight>
                  <a:srgbClr val="FFFFFF"/>
                </a:highlight>
                <a:latin typeface="Play"/>
                <a:ea typeface="Play"/>
                <a:cs typeface="Play"/>
                <a:sym typeface="Play"/>
              </a:rPr>
              <a:t>Can you identify the emotion?</a:t>
            </a:r>
            <a:endParaRPr/>
          </a:p>
        </p:txBody>
      </p:sp>
      <p:pic>
        <p:nvPicPr>
          <p:cNvPr descr="A group of yellow balloons with smiley faces&#10;&#10;Description automatically generated" id="247" name="Google Shape;247;p11"/>
          <p:cNvPicPr preferRelativeResize="0"/>
          <p:nvPr/>
        </p:nvPicPr>
        <p:blipFill rotWithShape="1">
          <a:blip r:embed="rId3">
            <a:alphaModFix/>
          </a:blip>
          <a:srcRect b="0" l="4784" r="52842" t="0"/>
          <a:stretch/>
        </p:blipFill>
        <p:spPr>
          <a:xfrm>
            <a:off x="20" y="-7622"/>
            <a:ext cx="5171828" cy="686562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sp>
        <p:nvSpPr>
          <p:cNvPr id="253" name="Google Shape;253;p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4" name="Google Shape;254;p12"/>
          <p:cNvSpPr/>
          <p:nvPr/>
        </p:nvSpPr>
        <p:spPr>
          <a:xfrm>
            <a:off x="-3" y="0"/>
            <a:ext cx="5135971" cy="6871648"/>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Range of moods sticky notes" id="255" name="Google Shape;255;p12"/>
          <p:cNvPicPr preferRelativeResize="0"/>
          <p:nvPr/>
        </p:nvPicPr>
        <p:blipFill rotWithShape="1">
          <a:blip r:embed="rId3">
            <a:alphaModFix/>
          </a:blip>
          <a:srcRect b="-1" l="5739" r="3969" t="0"/>
          <a:stretch/>
        </p:blipFill>
        <p:spPr>
          <a:xfrm>
            <a:off x="2915455" y="10"/>
            <a:ext cx="9276545" cy="6857990"/>
          </a:xfrm>
          <a:custGeom>
            <a:rect b="b" l="l" r="r" t="t"/>
            <a:pathLst>
              <a:path extrusionOk="0" h="6871647" w="9276545">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ln>
            <a:noFill/>
          </a:ln>
        </p:spPr>
      </p:pic>
      <p:sp>
        <p:nvSpPr>
          <p:cNvPr id="256" name="Google Shape;256;p12"/>
          <p:cNvSpPr txBox="1"/>
          <p:nvPr>
            <p:ph type="title"/>
          </p:nvPr>
        </p:nvSpPr>
        <p:spPr>
          <a:xfrm>
            <a:off x="661916" y="2852381"/>
            <a:ext cx="3161940" cy="26402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262626"/>
              </a:buClr>
              <a:buSzPts val="3600"/>
              <a:buFont typeface="Play"/>
              <a:buNone/>
            </a:pPr>
            <a:r>
              <a:rPr lang="en-US" sz="3600">
                <a:solidFill>
                  <a:srgbClr val="262626"/>
                </a:solidFill>
              </a:rPr>
              <a:t>Emotional Regulation and Behavior Management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1" name="Shape 261"/>
        <p:cNvGrpSpPr/>
        <p:nvPr/>
      </p:nvGrpSpPr>
      <p:grpSpPr>
        <a:xfrm>
          <a:off x="0" y="0"/>
          <a:ext cx="0" cy="0"/>
          <a:chOff x="0" y="0"/>
          <a:chExt cx="0" cy="0"/>
        </a:xfrm>
      </p:grpSpPr>
      <p:sp>
        <p:nvSpPr>
          <p:cNvPr id="262" name="Google Shape;262;p13"/>
          <p:cNvSpPr txBox="1"/>
          <p:nvPr>
            <p:ph type="title"/>
          </p:nvPr>
        </p:nvSpPr>
        <p:spPr>
          <a:xfrm>
            <a:off x="876692" y="741391"/>
            <a:ext cx="5479719" cy="161620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rPr lang="en-US" sz="3200"/>
              <a:t>Emotional regulation</a:t>
            </a:r>
            <a:endParaRPr/>
          </a:p>
        </p:txBody>
      </p:sp>
      <p:sp>
        <p:nvSpPr>
          <p:cNvPr id="263" name="Google Shape;263;p13"/>
          <p:cNvSpPr txBox="1"/>
          <p:nvPr>
            <p:ph idx="1" type="body"/>
          </p:nvPr>
        </p:nvSpPr>
        <p:spPr>
          <a:xfrm>
            <a:off x="876692" y="2533476"/>
            <a:ext cx="5479719" cy="344783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700"/>
              <a:buChar char="•"/>
            </a:pPr>
            <a:r>
              <a:rPr lang="en-US" sz="1700"/>
              <a:t>You control your emotions; they don’t control you</a:t>
            </a:r>
            <a:endParaRPr/>
          </a:p>
          <a:p>
            <a:pPr indent="-228600" lvl="0" marL="228600" rtl="0" algn="l">
              <a:lnSpc>
                <a:spcPct val="90000"/>
              </a:lnSpc>
              <a:spcBef>
                <a:spcPts val="1000"/>
              </a:spcBef>
              <a:spcAft>
                <a:spcPts val="0"/>
              </a:spcAft>
              <a:buClr>
                <a:schemeClr val="dk1"/>
              </a:buClr>
              <a:buSzPts val="1700"/>
              <a:buChar char="•"/>
            </a:pPr>
            <a:r>
              <a:rPr lang="en-US" sz="1700"/>
              <a:t>There are no wrong emotions, they all are valid. </a:t>
            </a:r>
            <a:endParaRPr/>
          </a:p>
          <a:p>
            <a:pPr indent="-228600" lvl="0" marL="228600" rtl="0" algn="l">
              <a:lnSpc>
                <a:spcPct val="90000"/>
              </a:lnSpc>
              <a:spcBef>
                <a:spcPts val="1000"/>
              </a:spcBef>
              <a:spcAft>
                <a:spcPts val="0"/>
              </a:spcAft>
              <a:buClr>
                <a:schemeClr val="dk1"/>
              </a:buClr>
              <a:buSzPts val="1700"/>
              <a:buChar char="•"/>
            </a:pPr>
            <a:r>
              <a:rPr lang="en-US" sz="1700"/>
              <a:t>You cannot control how you feel about circumstances or events. The initial feelings you have in response to events are always okay.</a:t>
            </a:r>
            <a:endParaRPr/>
          </a:p>
          <a:p>
            <a:pPr indent="-228600" lvl="0" marL="228600" rtl="0" algn="l">
              <a:lnSpc>
                <a:spcPct val="90000"/>
              </a:lnSpc>
              <a:spcBef>
                <a:spcPts val="1000"/>
              </a:spcBef>
              <a:spcAft>
                <a:spcPts val="0"/>
              </a:spcAft>
              <a:buClr>
                <a:schemeClr val="dk1"/>
              </a:buClr>
              <a:buSzPts val="1700"/>
              <a:buChar char="•"/>
            </a:pPr>
            <a:r>
              <a:rPr lang="en-US" sz="1700"/>
              <a:t>What you can control is how </a:t>
            </a:r>
            <a:r>
              <a:rPr b="1" lang="en-US" sz="1700"/>
              <a:t>you choose </a:t>
            </a:r>
            <a:r>
              <a:rPr lang="en-US" sz="1700"/>
              <a:t>to react and respond when emotions are heightened. </a:t>
            </a:r>
            <a:endParaRPr/>
          </a:p>
          <a:p>
            <a:pPr indent="-228600" lvl="0" marL="228600" rtl="0" algn="l">
              <a:lnSpc>
                <a:spcPct val="90000"/>
              </a:lnSpc>
              <a:spcBef>
                <a:spcPts val="1000"/>
              </a:spcBef>
              <a:spcAft>
                <a:spcPts val="0"/>
              </a:spcAft>
              <a:buClr>
                <a:schemeClr val="dk1"/>
              </a:buClr>
              <a:buSzPts val="1700"/>
              <a:buChar char="•"/>
            </a:pPr>
            <a:r>
              <a:rPr lang="en-US" sz="1700"/>
              <a:t>Just because your feelings and emotions are valid, doesn’t mean they give you an excuse to behave however you want</a:t>
            </a:r>
            <a:endParaRPr/>
          </a:p>
          <a:p>
            <a:pPr indent="-120650" lvl="0" marL="228600" rtl="0" algn="l">
              <a:lnSpc>
                <a:spcPct val="90000"/>
              </a:lnSpc>
              <a:spcBef>
                <a:spcPts val="1000"/>
              </a:spcBef>
              <a:spcAft>
                <a:spcPts val="0"/>
              </a:spcAft>
              <a:buClr>
                <a:schemeClr val="dk1"/>
              </a:buClr>
              <a:buSzPts val="1700"/>
              <a:buNone/>
            </a:pPr>
            <a:r>
              <a:t/>
            </a:r>
            <a:endParaRPr sz="1700"/>
          </a:p>
        </p:txBody>
      </p:sp>
      <p:pic>
        <p:nvPicPr>
          <p:cNvPr descr="Checkmate in a chess game" id="264" name="Google Shape;264;p13"/>
          <p:cNvPicPr preferRelativeResize="0"/>
          <p:nvPr/>
        </p:nvPicPr>
        <p:blipFill rotWithShape="1">
          <a:blip r:embed="rId3">
            <a:alphaModFix/>
          </a:blip>
          <a:srcRect b="2" l="21564" r="24079" t="0"/>
          <a:stretch/>
        </p:blipFill>
        <p:spPr>
          <a:xfrm>
            <a:off x="7270812" y="10"/>
            <a:ext cx="4921187" cy="6857990"/>
          </a:xfrm>
          <a:prstGeom prst="rect">
            <a:avLst/>
          </a:prstGeom>
          <a:noFill/>
          <a:ln>
            <a:noFill/>
          </a:ln>
        </p:spPr>
      </p:pic>
      <p:grpSp>
        <p:nvGrpSpPr>
          <p:cNvPr id="265" name="Google Shape;265;p13"/>
          <p:cNvGrpSpPr/>
          <p:nvPr/>
        </p:nvGrpSpPr>
        <p:grpSpPr>
          <a:xfrm>
            <a:off x="12068638" y="0"/>
            <a:ext cx="123362" cy="6858000"/>
            <a:chOff x="12068638" y="0"/>
            <a:chExt cx="123362" cy="6858000"/>
          </a:xfrm>
        </p:grpSpPr>
        <p:sp>
          <p:nvSpPr>
            <p:cNvPr id="266" name="Google Shape;266;p13"/>
            <p:cNvSpPr/>
            <p:nvPr/>
          </p:nvSpPr>
          <p:spPr>
            <a:xfrm>
              <a:off x="12068638" y="0"/>
              <a:ext cx="123362" cy="6858000"/>
            </a:xfrm>
            <a:prstGeom prst="rect">
              <a:avLst/>
            </a:prstGeom>
            <a:gradFill>
              <a:gsLst>
                <a:gs pos="0">
                  <a:schemeClr val="accent2"/>
                </a:gs>
                <a:gs pos="100000">
                  <a:schemeClr val="accent5"/>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7" name="Google Shape;267;p13"/>
            <p:cNvSpPr/>
            <p:nvPr/>
          </p:nvSpPr>
          <p:spPr>
            <a:xfrm>
              <a:off x="12068638" y="3527553"/>
              <a:ext cx="123362" cy="3330447"/>
            </a:xfrm>
            <a:prstGeom prst="rect">
              <a:avLst/>
            </a:prstGeom>
            <a:gradFill>
              <a:gsLst>
                <a:gs pos="0">
                  <a:srgbClr val="D86CCC">
                    <a:alpha val="0"/>
                  </a:srgbClr>
                </a:gs>
                <a:gs pos="19000">
                  <a:srgbClr val="D86CCC">
                    <a:alpha val="0"/>
                  </a:srgbClr>
                </a:gs>
                <a:gs pos="100000">
                  <a:srgbClr val="D86CCC"/>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 name="Shape 272"/>
        <p:cNvGrpSpPr/>
        <p:nvPr/>
      </p:nvGrpSpPr>
      <p:grpSpPr>
        <a:xfrm>
          <a:off x="0" y="0"/>
          <a:ext cx="0" cy="0"/>
          <a:chOff x="0" y="0"/>
          <a:chExt cx="0" cy="0"/>
        </a:xfrm>
      </p:grpSpPr>
      <p:sp>
        <p:nvSpPr>
          <p:cNvPr id="273" name="Google Shape;273;p14"/>
          <p:cNvSpPr/>
          <p:nvPr/>
        </p:nvSpPr>
        <p:spPr>
          <a:xfrm>
            <a:off x="-1" y="0"/>
            <a:ext cx="12191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4" name="Google Shape;274;p14"/>
          <p:cNvSpPr/>
          <p:nvPr/>
        </p:nvSpPr>
        <p:spPr>
          <a:xfrm>
            <a:off x="1" y="0"/>
            <a:ext cx="8522446" cy="2285999"/>
          </a:xfrm>
          <a:prstGeom prst="rect">
            <a:avLst/>
          </a:prstGeom>
          <a:solidFill>
            <a:schemeClr val="lt1"/>
          </a:solidFill>
          <a:ln>
            <a:noFill/>
          </a:ln>
          <a:effectLst>
            <a:outerShdw blurRad="596900" sx="90000" rotWithShape="0" algn="t" dir="7140000" dist="304800" sy="90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5" name="Google Shape;275;p14"/>
          <p:cNvSpPr txBox="1"/>
          <p:nvPr>
            <p:ph type="title"/>
          </p:nvPr>
        </p:nvSpPr>
        <p:spPr>
          <a:xfrm>
            <a:off x="761803" y="350196"/>
            <a:ext cx="4646904" cy="16245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700"/>
              <a:buFont typeface="Play"/>
              <a:buNone/>
            </a:pPr>
            <a:r>
              <a:rPr lang="en-US" sz="3700"/>
              <a:t>Typically, when we experience a feeling we don’t like…</a:t>
            </a:r>
            <a:endParaRPr/>
          </a:p>
        </p:txBody>
      </p:sp>
      <p:sp>
        <p:nvSpPr>
          <p:cNvPr id="276" name="Google Shape;276;p14"/>
          <p:cNvSpPr txBox="1"/>
          <p:nvPr>
            <p:ph idx="1" type="body"/>
          </p:nvPr>
        </p:nvSpPr>
        <p:spPr>
          <a:xfrm>
            <a:off x="761802" y="2070848"/>
            <a:ext cx="4646905" cy="428550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US" sz="2000"/>
              <a:t>we try to get rid of it, either by problem solving (rationalize the problem) or trying to control how we feel (“stop feeling sad”)</a:t>
            </a:r>
            <a:endParaRPr/>
          </a:p>
          <a:p>
            <a:pPr indent="0" lvl="0" marL="0" rtl="0" algn="l">
              <a:lnSpc>
                <a:spcPct val="90000"/>
              </a:lnSpc>
              <a:spcBef>
                <a:spcPts val="1000"/>
              </a:spcBef>
              <a:spcAft>
                <a:spcPts val="0"/>
              </a:spcAft>
              <a:buClr>
                <a:schemeClr val="dk1"/>
              </a:buClr>
              <a:buSzPts val="2000"/>
              <a:buNone/>
            </a:pPr>
            <a:r>
              <a:rPr lang="en-US" sz="2000"/>
              <a:t>Or</a:t>
            </a:r>
            <a:endParaRPr/>
          </a:p>
          <a:p>
            <a:pPr indent="0" lvl="0" marL="0" rtl="0" algn="l">
              <a:lnSpc>
                <a:spcPct val="90000"/>
              </a:lnSpc>
              <a:spcBef>
                <a:spcPts val="1000"/>
              </a:spcBef>
              <a:spcAft>
                <a:spcPts val="0"/>
              </a:spcAft>
              <a:buClr>
                <a:schemeClr val="dk1"/>
              </a:buClr>
              <a:buSzPts val="2000"/>
              <a:buNone/>
            </a:pPr>
            <a:r>
              <a:rPr lang="en-US" sz="2000"/>
              <a:t>we try to block and avoid it </a:t>
            </a:r>
            <a:endParaRPr/>
          </a:p>
          <a:p>
            <a:pPr indent="-101600" lvl="0" marL="22860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rPr lang="en-US" sz="2000"/>
              <a:t>All of the above do not work. The effort put in such actions make the feeling worse or more intense. </a:t>
            </a:r>
            <a:endParaRPr/>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rPr lang="en-US" sz="2000"/>
              <a:t>So what really works?</a:t>
            </a:r>
            <a:endParaRPr/>
          </a:p>
        </p:txBody>
      </p:sp>
      <p:pic>
        <p:nvPicPr>
          <p:cNvPr descr="Solo journey" id="277" name="Google Shape;277;p14"/>
          <p:cNvPicPr preferRelativeResize="0"/>
          <p:nvPr/>
        </p:nvPicPr>
        <p:blipFill rotWithShape="1">
          <a:blip r:embed="rId3">
            <a:alphaModFix/>
          </a:blip>
          <a:srcRect b="0" l="21046" r="12213" t="0"/>
          <a:stretch/>
        </p:blipFill>
        <p:spPr>
          <a:xfrm>
            <a:off x="6096000" y="1"/>
            <a:ext cx="6102825"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2" name="Shape 282"/>
        <p:cNvGrpSpPr/>
        <p:nvPr/>
      </p:nvGrpSpPr>
      <p:grpSpPr>
        <a:xfrm>
          <a:off x="0" y="0"/>
          <a:ext cx="0" cy="0"/>
          <a:chOff x="0" y="0"/>
          <a:chExt cx="0" cy="0"/>
        </a:xfrm>
      </p:grpSpPr>
      <p:sp>
        <p:nvSpPr>
          <p:cNvPr id="283" name="Google Shape;283;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Chess checkmate" id="284" name="Google Shape;284;p15"/>
          <p:cNvPicPr preferRelativeResize="0"/>
          <p:nvPr/>
        </p:nvPicPr>
        <p:blipFill rotWithShape="1">
          <a:blip r:embed="rId3">
            <a:alphaModFix/>
          </a:blip>
          <a:srcRect b="-2" l="40445" r="6896" t="0"/>
          <a:stretch/>
        </p:blipFill>
        <p:spPr>
          <a:xfrm>
            <a:off x="-1" y="-2"/>
            <a:ext cx="5410198" cy="6858002"/>
          </a:xfrm>
          <a:prstGeom prst="rect">
            <a:avLst/>
          </a:prstGeom>
          <a:noFill/>
          <a:ln>
            <a:noFill/>
          </a:ln>
        </p:spPr>
      </p:pic>
      <p:sp>
        <p:nvSpPr>
          <p:cNvPr id="285" name="Google Shape;285;p15"/>
          <p:cNvSpPr/>
          <p:nvPr/>
        </p:nvSpPr>
        <p:spPr>
          <a:xfrm>
            <a:off x="5410197" y="-1"/>
            <a:ext cx="6781802" cy="2286000"/>
          </a:xfrm>
          <a:prstGeom prst="rect">
            <a:avLst/>
          </a:prstGeom>
          <a:solidFill>
            <a:schemeClr val="lt1"/>
          </a:solidFill>
          <a:ln>
            <a:noFill/>
          </a:ln>
          <a:effectLst>
            <a:outerShdw blurRad="355600" sx="95000" rotWithShape="0" algn="t" dist="152400" sy="95000">
              <a:srgbClr val="000000">
                <a:alpha val="2862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6" name="Google Shape;286;p15"/>
          <p:cNvSpPr txBox="1"/>
          <p:nvPr>
            <p:ph type="title"/>
          </p:nvPr>
        </p:nvSpPr>
        <p:spPr>
          <a:xfrm>
            <a:off x="6115317" y="107856"/>
            <a:ext cx="5464968" cy="155930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Accepting the feeling</a:t>
            </a:r>
            <a:endParaRPr/>
          </a:p>
        </p:txBody>
      </p:sp>
      <p:sp>
        <p:nvSpPr>
          <p:cNvPr id="287" name="Google Shape;287;p15"/>
          <p:cNvSpPr txBox="1"/>
          <p:nvPr>
            <p:ph idx="1" type="body"/>
          </p:nvPr>
        </p:nvSpPr>
        <p:spPr>
          <a:xfrm>
            <a:off x="6115317" y="1775012"/>
            <a:ext cx="5247340" cy="4465066"/>
          </a:xfrm>
          <a:prstGeom prst="rect">
            <a:avLst/>
          </a:prstGeom>
          <a:noFill/>
          <a:ln>
            <a:noFill/>
          </a:ln>
        </p:spPr>
        <p:txBody>
          <a:bodyPr anchorCtr="0" anchor="ctr"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800"/>
              <a:buChar char="•"/>
            </a:pPr>
            <a:r>
              <a:rPr lang="en-US" sz="1800"/>
              <a:t>Instead of fighting a bad feeling, </a:t>
            </a:r>
            <a:r>
              <a:rPr b="1" lang="en-US" sz="1800"/>
              <a:t>accept t</a:t>
            </a:r>
            <a:r>
              <a:rPr lang="en-US" sz="1800"/>
              <a:t>hat you feel it.</a:t>
            </a:r>
            <a:endParaRPr/>
          </a:p>
          <a:p>
            <a:pPr indent="-228600" lvl="0" marL="228600" rtl="0" algn="l">
              <a:lnSpc>
                <a:spcPct val="90000"/>
              </a:lnSpc>
              <a:spcBef>
                <a:spcPts val="1000"/>
              </a:spcBef>
              <a:spcAft>
                <a:spcPts val="0"/>
              </a:spcAft>
              <a:buClr>
                <a:schemeClr val="dk1"/>
              </a:buClr>
              <a:buSzPts val="1800"/>
              <a:buChar char="•"/>
            </a:pPr>
            <a:r>
              <a:rPr b="1" lang="en-US" sz="1800"/>
              <a:t>Name and acknowledge </a:t>
            </a:r>
            <a:r>
              <a:rPr lang="en-US" sz="1800"/>
              <a:t>it. To give a specific name to your feeling helps you better understand it and it usually takes its real dimensions instead of escalating </a:t>
            </a:r>
            <a:endParaRPr/>
          </a:p>
          <a:p>
            <a:pPr indent="-228600" lvl="0" marL="228600" rtl="0" algn="l">
              <a:lnSpc>
                <a:spcPct val="90000"/>
              </a:lnSpc>
              <a:spcBef>
                <a:spcPts val="1000"/>
              </a:spcBef>
              <a:spcAft>
                <a:spcPts val="0"/>
              </a:spcAft>
              <a:buClr>
                <a:schemeClr val="dk1"/>
              </a:buClr>
              <a:buSzPts val="1800"/>
              <a:buChar char="•"/>
            </a:pPr>
            <a:r>
              <a:rPr b="1" lang="en-US" sz="1800"/>
              <a:t>Validate</a:t>
            </a:r>
            <a:r>
              <a:rPr lang="en-US" sz="1800"/>
              <a:t> it. Don’t judge the feeling “I should not feel sad” but give yourself permission to have it. It doesn’t mean that you like it or don’t want to change it, but just that you acknowledge the presence of the specific feeling that specific time. </a:t>
            </a:r>
            <a:endParaRPr/>
          </a:p>
          <a:p>
            <a:pPr indent="-228600" lvl="0" marL="228600" rtl="0" algn="l">
              <a:lnSpc>
                <a:spcPct val="90000"/>
              </a:lnSpc>
              <a:spcBef>
                <a:spcPts val="1000"/>
              </a:spcBef>
              <a:spcAft>
                <a:spcPts val="0"/>
              </a:spcAft>
              <a:buClr>
                <a:schemeClr val="dk1"/>
              </a:buClr>
              <a:buSzPts val="1800"/>
              <a:buChar char="•"/>
            </a:pPr>
            <a:r>
              <a:rPr b="1" lang="en-US" sz="1800"/>
              <a:t>Take opposite action</a:t>
            </a:r>
            <a:r>
              <a:rPr lang="en-US" sz="1800"/>
              <a:t>. For example, when you feel anger, you want to attack and fight back. But that irritates you even more and the situation escalates until you explode. Instead, you can take the opposite action to take a step back and remove yourself from the situation. This will gradually make you feel calmer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Stay on the positive side</a:t>
            </a:r>
            <a:endParaRPr/>
          </a:p>
        </p:txBody>
      </p:sp>
      <p:grpSp>
        <p:nvGrpSpPr>
          <p:cNvPr id="294" name="Google Shape;294;p16"/>
          <p:cNvGrpSpPr/>
          <p:nvPr/>
        </p:nvGrpSpPr>
        <p:grpSpPr>
          <a:xfrm>
            <a:off x="936674" y="2570732"/>
            <a:ext cx="10892389" cy="2568463"/>
            <a:chOff x="98475" y="1037767"/>
            <a:chExt cx="10892389" cy="2568463"/>
          </a:xfrm>
        </p:grpSpPr>
        <p:sp>
          <p:nvSpPr>
            <p:cNvPr id="295" name="Google Shape;295;p16"/>
            <p:cNvSpPr/>
            <p:nvPr/>
          </p:nvSpPr>
          <p:spPr>
            <a:xfrm>
              <a:off x="992627" y="1037767"/>
              <a:ext cx="1463156" cy="1463156"/>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6"/>
            <p:cNvSpPr/>
            <p:nvPr/>
          </p:nvSpPr>
          <p:spPr>
            <a:xfrm>
              <a:off x="98475" y="2886230"/>
              <a:ext cx="3251459"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6"/>
            <p:cNvSpPr txBox="1"/>
            <p:nvPr/>
          </p:nvSpPr>
          <p:spPr>
            <a:xfrm>
              <a:off x="98475" y="2886230"/>
              <a:ext cx="3251459"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500"/>
                <a:buFont typeface="Arial"/>
                <a:buNone/>
              </a:pPr>
              <a:r>
                <a:rPr b="0" i="0" lang="en-US" sz="1500">
                  <a:solidFill>
                    <a:schemeClr val="dk1"/>
                  </a:solidFill>
                  <a:latin typeface="Arial"/>
                  <a:ea typeface="Arial"/>
                  <a:cs typeface="Arial"/>
                  <a:sym typeface="Arial"/>
                </a:rPr>
                <a:t>There will always be people in better and worse position than you. </a:t>
              </a:r>
              <a:endParaRPr sz="1500">
                <a:solidFill>
                  <a:schemeClr val="dk1"/>
                </a:solidFill>
                <a:latin typeface="Arial"/>
                <a:ea typeface="Arial"/>
                <a:cs typeface="Arial"/>
                <a:sym typeface="Arial"/>
              </a:endParaRPr>
            </a:p>
          </p:txBody>
        </p:sp>
        <p:sp>
          <p:nvSpPr>
            <p:cNvPr id="298" name="Google Shape;298;p16"/>
            <p:cNvSpPr/>
            <p:nvPr/>
          </p:nvSpPr>
          <p:spPr>
            <a:xfrm>
              <a:off x="4813092" y="1037767"/>
              <a:ext cx="1463156" cy="1463156"/>
            </a:xfrm>
            <a:prstGeom prst="rect">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6"/>
            <p:cNvSpPr/>
            <p:nvPr/>
          </p:nvSpPr>
          <p:spPr>
            <a:xfrm>
              <a:off x="3918940" y="2886230"/>
              <a:ext cx="3251459"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6"/>
            <p:cNvSpPr txBox="1"/>
            <p:nvPr/>
          </p:nvSpPr>
          <p:spPr>
            <a:xfrm>
              <a:off x="3918940" y="2886230"/>
              <a:ext cx="3251459"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500"/>
                <a:buFont typeface="Arial"/>
                <a:buNone/>
              </a:pPr>
              <a:r>
                <a:rPr b="0" i="0" lang="en-US" sz="1500">
                  <a:solidFill>
                    <a:schemeClr val="dk1"/>
                  </a:solidFill>
                  <a:latin typeface="Arial"/>
                  <a:ea typeface="Arial"/>
                  <a:cs typeface="Arial"/>
                  <a:sym typeface="Arial"/>
                </a:rPr>
                <a:t>Try to appreciate what you have on a regular basis.</a:t>
              </a:r>
              <a:endParaRPr sz="1500">
                <a:solidFill>
                  <a:schemeClr val="dk1"/>
                </a:solidFill>
                <a:latin typeface="Arial"/>
                <a:ea typeface="Arial"/>
                <a:cs typeface="Arial"/>
                <a:sym typeface="Arial"/>
              </a:endParaRPr>
            </a:p>
          </p:txBody>
        </p:sp>
        <p:sp>
          <p:nvSpPr>
            <p:cNvPr id="301" name="Google Shape;301;p16"/>
            <p:cNvSpPr/>
            <p:nvPr/>
          </p:nvSpPr>
          <p:spPr>
            <a:xfrm>
              <a:off x="8633557" y="1037767"/>
              <a:ext cx="1463156" cy="1463156"/>
            </a:xfrm>
            <a:prstGeom prst="rect">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6"/>
            <p:cNvSpPr/>
            <p:nvPr/>
          </p:nvSpPr>
          <p:spPr>
            <a:xfrm>
              <a:off x="7739405" y="2886230"/>
              <a:ext cx="3251459"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6"/>
            <p:cNvSpPr txBox="1"/>
            <p:nvPr/>
          </p:nvSpPr>
          <p:spPr>
            <a:xfrm>
              <a:off x="7739405" y="2886230"/>
              <a:ext cx="3251459"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500"/>
                <a:buFont typeface="Arial"/>
                <a:buNone/>
              </a:pPr>
              <a:r>
                <a:rPr b="0" i="0" lang="en-US" sz="1500">
                  <a:solidFill>
                    <a:schemeClr val="dk1"/>
                  </a:solidFill>
                  <a:latin typeface="Arial"/>
                  <a:ea typeface="Arial"/>
                  <a:cs typeface="Arial"/>
                  <a:sym typeface="Arial"/>
                </a:rPr>
                <a:t>Let’s “count our blessings” together. Let’s find and list 5 things you are grateful for, this week. </a:t>
              </a:r>
              <a:endParaRPr sz="1500">
                <a:solidFill>
                  <a:schemeClr val="dk1"/>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Understanding your strengths and weaknesses</a:t>
            </a:r>
            <a:endParaRPr/>
          </a:p>
        </p:txBody>
      </p:sp>
      <p:pic>
        <p:nvPicPr>
          <p:cNvPr descr="Man with solid fill" id="310" name="Google Shape;310;p17"/>
          <p:cNvPicPr preferRelativeResize="0"/>
          <p:nvPr/>
        </p:nvPicPr>
        <p:blipFill rotWithShape="1">
          <a:blip r:embed="rId3">
            <a:alphaModFix/>
          </a:blip>
          <a:srcRect b="0" l="0" r="0" t="0"/>
          <a:stretch/>
        </p:blipFill>
        <p:spPr>
          <a:xfrm>
            <a:off x="3500717" y="1785285"/>
            <a:ext cx="4572000" cy="4572000"/>
          </a:xfrm>
          <a:prstGeom prst="rect">
            <a:avLst/>
          </a:prstGeom>
          <a:noFill/>
          <a:ln>
            <a:noFill/>
          </a:ln>
        </p:spPr>
      </p:pic>
      <p:grpSp>
        <p:nvGrpSpPr>
          <p:cNvPr id="311" name="Google Shape;311;p17"/>
          <p:cNvGrpSpPr/>
          <p:nvPr/>
        </p:nvGrpSpPr>
        <p:grpSpPr>
          <a:xfrm>
            <a:off x="755188" y="2315812"/>
            <a:ext cx="3934934" cy="4323181"/>
            <a:chOff x="1548565" y="124409"/>
            <a:chExt cx="3934934" cy="4323181"/>
          </a:xfrm>
        </p:grpSpPr>
        <p:sp>
          <p:nvSpPr>
            <p:cNvPr id="312" name="Google Shape;312;p17"/>
            <p:cNvSpPr/>
            <p:nvPr/>
          </p:nvSpPr>
          <p:spPr>
            <a:xfrm>
              <a:off x="1705962" y="294922"/>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7"/>
            <p:cNvSpPr txBox="1"/>
            <p:nvPr/>
          </p:nvSpPr>
          <p:spPr>
            <a:xfrm>
              <a:off x="1705962" y="294922"/>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n-US" sz="5400">
                  <a:solidFill>
                    <a:schemeClr val="dk1"/>
                  </a:solidFill>
                  <a:latin typeface="Arial"/>
                  <a:ea typeface="Arial"/>
                  <a:cs typeface="Arial"/>
                  <a:sym typeface="Arial"/>
                </a:rPr>
                <a:t>…………..</a:t>
              </a:r>
              <a:endParaRPr/>
            </a:p>
          </p:txBody>
        </p:sp>
        <p:sp>
          <p:nvSpPr>
            <p:cNvPr id="314" name="Google Shape;314;p17"/>
            <p:cNvSpPr/>
            <p:nvPr/>
          </p:nvSpPr>
          <p:spPr>
            <a:xfrm>
              <a:off x="1548565" y="124409"/>
              <a:ext cx="826336" cy="1239504"/>
            </a:xfrm>
            <a:prstGeom prst="rect">
              <a:avLst/>
            </a:prstGeom>
            <a:blipFill rotWithShape="1">
              <a:blip r:embed="rId4">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7"/>
            <p:cNvSpPr/>
            <p:nvPr/>
          </p:nvSpPr>
          <p:spPr>
            <a:xfrm>
              <a:off x="1705962" y="1781016"/>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7"/>
            <p:cNvSpPr txBox="1"/>
            <p:nvPr/>
          </p:nvSpPr>
          <p:spPr>
            <a:xfrm>
              <a:off x="1705962" y="1781016"/>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n-US" sz="5400">
                  <a:solidFill>
                    <a:schemeClr val="dk1"/>
                  </a:solidFill>
                  <a:latin typeface="Arial"/>
                  <a:ea typeface="Arial"/>
                  <a:cs typeface="Arial"/>
                  <a:sym typeface="Arial"/>
                </a:rPr>
                <a:t>…………..</a:t>
              </a:r>
              <a:endParaRPr/>
            </a:p>
          </p:txBody>
        </p:sp>
        <p:sp>
          <p:nvSpPr>
            <p:cNvPr id="317" name="Google Shape;317;p17"/>
            <p:cNvSpPr/>
            <p:nvPr/>
          </p:nvSpPr>
          <p:spPr>
            <a:xfrm>
              <a:off x="1548565" y="1610502"/>
              <a:ext cx="826336" cy="1239504"/>
            </a:xfrm>
            <a:prstGeom prst="rect">
              <a:avLst/>
            </a:prstGeom>
            <a:blipFill rotWithShape="1">
              <a:blip r:embed="rId4">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7"/>
            <p:cNvSpPr/>
            <p:nvPr/>
          </p:nvSpPr>
          <p:spPr>
            <a:xfrm>
              <a:off x="1705962" y="3267110"/>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7"/>
            <p:cNvSpPr txBox="1"/>
            <p:nvPr/>
          </p:nvSpPr>
          <p:spPr>
            <a:xfrm>
              <a:off x="1705962" y="3267110"/>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n-US" sz="5400">
                  <a:solidFill>
                    <a:schemeClr val="dk1"/>
                  </a:solidFill>
                  <a:latin typeface="Arial"/>
                  <a:ea typeface="Arial"/>
                  <a:cs typeface="Arial"/>
                  <a:sym typeface="Arial"/>
                </a:rPr>
                <a:t>…………..</a:t>
              </a:r>
              <a:endParaRPr/>
            </a:p>
          </p:txBody>
        </p:sp>
        <p:sp>
          <p:nvSpPr>
            <p:cNvPr id="320" name="Google Shape;320;p17"/>
            <p:cNvSpPr/>
            <p:nvPr/>
          </p:nvSpPr>
          <p:spPr>
            <a:xfrm>
              <a:off x="1548565" y="3096596"/>
              <a:ext cx="826336" cy="1239504"/>
            </a:xfrm>
            <a:prstGeom prst="rect">
              <a:avLst/>
            </a:prstGeom>
            <a:blipFill rotWithShape="1">
              <a:blip r:embed="rId4">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1" name="Google Shape;321;p17"/>
          <p:cNvGrpSpPr/>
          <p:nvPr/>
        </p:nvGrpSpPr>
        <p:grpSpPr>
          <a:xfrm>
            <a:off x="6708500" y="2410409"/>
            <a:ext cx="3934934" cy="4323181"/>
            <a:chOff x="1548565" y="124409"/>
            <a:chExt cx="3934934" cy="4323181"/>
          </a:xfrm>
        </p:grpSpPr>
        <p:sp>
          <p:nvSpPr>
            <p:cNvPr id="322" name="Google Shape;322;p17"/>
            <p:cNvSpPr/>
            <p:nvPr/>
          </p:nvSpPr>
          <p:spPr>
            <a:xfrm>
              <a:off x="1705962" y="294922"/>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7"/>
            <p:cNvSpPr txBox="1"/>
            <p:nvPr/>
          </p:nvSpPr>
          <p:spPr>
            <a:xfrm>
              <a:off x="1705962" y="294922"/>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n-US" sz="5400">
                  <a:solidFill>
                    <a:schemeClr val="dk1"/>
                  </a:solidFill>
                  <a:latin typeface="Arial"/>
                  <a:ea typeface="Arial"/>
                  <a:cs typeface="Arial"/>
                  <a:sym typeface="Arial"/>
                </a:rPr>
                <a:t>…………..</a:t>
              </a:r>
              <a:endParaRPr/>
            </a:p>
          </p:txBody>
        </p:sp>
        <p:sp>
          <p:nvSpPr>
            <p:cNvPr id="324" name="Google Shape;324;p17"/>
            <p:cNvSpPr/>
            <p:nvPr/>
          </p:nvSpPr>
          <p:spPr>
            <a:xfrm>
              <a:off x="1548565" y="124409"/>
              <a:ext cx="826336" cy="1239504"/>
            </a:xfrm>
            <a:prstGeom prst="rect">
              <a:avLst/>
            </a:prstGeom>
            <a:blipFill rotWithShape="1">
              <a:blip r:embed="rId5">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7"/>
            <p:cNvSpPr/>
            <p:nvPr/>
          </p:nvSpPr>
          <p:spPr>
            <a:xfrm>
              <a:off x="1705962" y="1781016"/>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7"/>
            <p:cNvSpPr txBox="1"/>
            <p:nvPr/>
          </p:nvSpPr>
          <p:spPr>
            <a:xfrm>
              <a:off x="1705962" y="1781016"/>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n-US" sz="5400">
                  <a:solidFill>
                    <a:schemeClr val="dk1"/>
                  </a:solidFill>
                  <a:latin typeface="Arial"/>
                  <a:ea typeface="Arial"/>
                  <a:cs typeface="Arial"/>
                  <a:sym typeface="Arial"/>
                </a:rPr>
                <a:t>…………..</a:t>
              </a:r>
              <a:endParaRPr/>
            </a:p>
          </p:txBody>
        </p:sp>
        <p:sp>
          <p:nvSpPr>
            <p:cNvPr id="327" name="Google Shape;327;p17"/>
            <p:cNvSpPr/>
            <p:nvPr/>
          </p:nvSpPr>
          <p:spPr>
            <a:xfrm>
              <a:off x="1548565" y="1610502"/>
              <a:ext cx="826336" cy="1239504"/>
            </a:xfrm>
            <a:prstGeom prst="rect">
              <a:avLst/>
            </a:prstGeom>
            <a:blipFill rotWithShape="1">
              <a:blip r:embed="rId5">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7"/>
            <p:cNvSpPr/>
            <p:nvPr/>
          </p:nvSpPr>
          <p:spPr>
            <a:xfrm>
              <a:off x="1705962" y="3267110"/>
              <a:ext cx="3777537" cy="1180480"/>
            </a:xfrm>
            <a:prstGeom prst="rect">
              <a:avLst/>
            </a:prstGeom>
            <a:solidFill>
              <a:schemeClr val="lt1">
                <a:alpha val="40000"/>
              </a:schemeClr>
            </a:solidFill>
            <a:ln cap="flat" cmpd="sng" w="1270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7"/>
            <p:cNvSpPr txBox="1"/>
            <p:nvPr/>
          </p:nvSpPr>
          <p:spPr>
            <a:xfrm>
              <a:off x="1705962" y="3267110"/>
              <a:ext cx="3777537" cy="1180480"/>
            </a:xfrm>
            <a:prstGeom prst="rect">
              <a:avLst/>
            </a:prstGeom>
            <a:noFill/>
            <a:ln>
              <a:noFill/>
            </a:ln>
          </p:spPr>
          <p:txBody>
            <a:bodyPr anchorCtr="0" anchor="ctr" bIns="205725" lIns="799575" spcFirstLastPara="1" rIns="205725" wrap="square" tIns="205725">
              <a:noAutofit/>
            </a:bodyPr>
            <a:lstStyle/>
            <a:p>
              <a:pPr indent="0" lvl="0" marL="0" marR="0" rtl="0" algn="l">
                <a:lnSpc>
                  <a:spcPct val="90000"/>
                </a:lnSpc>
                <a:spcBef>
                  <a:spcPts val="0"/>
                </a:spcBef>
                <a:spcAft>
                  <a:spcPts val="0"/>
                </a:spcAft>
                <a:buClr>
                  <a:schemeClr val="dk1"/>
                </a:buClr>
                <a:buSzPts val="5400"/>
                <a:buFont typeface="Arial"/>
                <a:buNone/>
              </a:pPr>
              <a:r>
                <a:rPr lang="en-US" sz="5400">
                  <a:solidFill>
                    <a:schemeClr val="dk1"/>
                  </a:solidFill>
                  <a:latin typeface="Arial"/>
                  <a:ea typeface="Arial"/>
                  <a:cs typeface="Arial"/>
                  <a:sym typeface="Arial"/>
                </a:rPr>
                <a:t>…………..</a:t>
              </a:r>
              <a:endParaRPr/>
            </a:p>
          </p:txBody>
        </p:sp>
        <p:sp>
          <p:nvSpPr>
            <p:cNvPr id="330" name="Google Shape;330;p17"/>
            <p:cNvSpPr/>
            <p:nvPr/>
          </p:nvSpPr>
          <p:spPr>
            <a:xfrm>
              <a:off x="1548565" y="3096596"/>
              <a:ext cx="826336" cy="1239504"/>
            </a:xfrm>
            <a:prstGeom prst="rect">
              <a:avLst/>
            </a:prstGeom>
            <a:blipFill rotWithShape="1">
              <a:blip r:embed="rId5">
                <a:alphaModFix/>
              </a:blip>
              <a:stretch>
                <a:fillRect b="0" l="-24998" r="-24998"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8"/>
          <p:cNvSpPr txBox="1"/>
          <p:nvPr>
            <p:ph idx="1" type="body"/>
          </p:nvPr>
        </p:nvSpPr>
        <p:spPr>
          <a:xfrm>
            <a:off x="247359" y="672352"/>
            <a:ext cx="5459400" cy="59838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accent6"/>
              </a:buClr>
              <a:buSzPct val="100000"/>
              <a:buNone/>
            </a:pPr>
            <a:r>
              <a:rPr b="1" i="0" lang="en-US" sz="6000">
                <a:solidFill>
                  <a:schemeClr val="accent6"/>
                </a:solidFill>
                <a:highlight>
                  <a:srgbClr val="FFFFFF"/>
                </a:highlight>
                <a:latin typeface="Oswald"/>
                <a:ea typeface="Oswald"/>
                <a:cs typeface="Oswald"/>
                <a:sym typeface="Oswald"/>
              </a:rPr>
              <a:t>Strengths</a:t>
            </a:r>
            <a:endParaRPr sz="6000">
              <a:solidFill>
                <a:schemeClr val="accent6"/>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Adaptability</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Assertiveness</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Attention to detail</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Communication skills</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Compassion</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Confidence</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Courage</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Creativity</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Critical thinking</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Decision-making</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Empathy</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Fairness</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Flexibility</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Forgiveness</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Goal-setting</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Gratitude</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Honesty</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Independence</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Initiative</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Interpersonal skills</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Leadership</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Loyalty</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Open-mindedness</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Organization</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Patience</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Problem-solving</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Resilience</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Resourcefulness</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Respect</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Responsibility</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Self-esteem</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Self-motivation</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Teamwork</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Time management</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Tolerance</a:t>
            </a:r>
            <a:endParaRPr/>
          </a:p>
          <a:p>
            <a:pPr indent="0" lvl="0" marL="0" rtl="0" algn="l">
              <a:lnSpc>
                <a:spcPct val="90000"/>
              </a:lnSpc>
              <a:spcBef>
                <a:spcPts val="1000"/>
              </a:spcBef>
              <a:spcAft>
                <a:spcPts val="0"/>
              </a:spcAft>
              <a:buClr>
                <a:srgbClr val="1A1A1A"/>
              </a:buClr>
              <a:buSzPct val="100000"/>
              <a:buNone/>
            </a:pPr>
            <a:r>
              <a:rPr b="0" i="0" lang="en-US" sz="6000">
                <a:solidFill>
                  <a:srgbClr val="1A1A1A"/>
                </a:solidFill>
                <a:highlight>
                  <a:srgbClr val="FFFFFF"/>
                </a:highlight>
                <a:latin typeface="Oswald"/>
                <a:ea typeface="Oswald"/>
                <a:cs typeface="Oswald"/>
                <a:sym typeface="Oswald"/>
              </a:rPr>
              <a:t>Trustworthiness</a:t>
            </a:r>
            <a:endParaRPr/>
          </a:p>
          <a:p>
            <a:pPr indent="-184150" lvl="0" marL="228600" rtl="0" algn="l">
              <a:lnSpc>
                <a:spcPct val="90000"/>
              </a:lnSpc>
              <a:spcBef>
                <a:spcPts val="1000"/>
              </a:spcBef>
              <a:spcAft>
                <a:spcPts val="0"/>
              </a:spcAft>
              <a:buClr>
                <a:schemeClr val="dk1"/>
              </a:buClr>
              <a:buSzPct val="100000"/>
              <a:buNone/>
            </a:pPr>
            <a:r>
              <a:t/>
            </a:r>
            <a:endParaRPr/>
          </a:p>
        </p:txBody>
      </p:sp>
      <p:sp>
        <p:nvSpPr>
          <p:cNvPr id="337" name="Google Shape;337;p18"/>
          <p:cNvSpPr txBox="1"/>
          <p:nvPr/>
        </p:nvSpPr>
        <p:spPr>
          <a:xfrm>
            <a:off x="6499412" y="672352"/>
            <a:ext cx="4836600" cy="43836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l">
              <a:lnSpc>
                <a:spcPct val="90000"/>
              </a:lnSpc>
              <a:spcBef>
                <a:spcPts val="0"/>
              </a:spcBef>
              <a:spcAft>
                <a:spcPts val="0"/>
              </a:spcAft>
              <a:buClr>
                <a:srgbClr val="FF0000"/>
              </a:buClr>
              <a:buSzPct val="100000"/>
              <a:buFont typeface="Arial"/>
              <a:buNone/>
            </a:pPr>
            <a:r>
              <a:rPr b="1" lang="en-US" sz="6000">
                <a:solidFill>
                  <a:srgbClr val="FF0000"/>
                </a:solidFill>
                <a:highlight>
                  <a:srgbClr val="FFFFFF"/>
                </a:highlight>
                <a:latin typeface="Oswald"/>
                <a:ea typeface="Oswald"/>
                <a:cs typeface="Oswald"/>
                <a:sym typeface="Oswald"/>
              </a:rPr>
              <a:t>Weaknesses</a:t>
            </a:r>
            <a:endParaRPr sz="6000">
              <a:solidFill>
                <a:srgbClr val="FF0000"/>
              </a:solidFill>
              <a:highlight>
                <a:srgbClr val="FFFFFF"/>
              </a:highlight>
              <a:latin typeface="Oswald"/>
              <a:ea typeface="Oswald"/>
              <a:cs typeface="Oswald"/>
              <a:sym typeface="Oswald"/>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Disorganization</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Intolerance</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communication skills</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compassion</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confidence</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creativity</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decision-making</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discipline</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emotional regulation</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empathy</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flexibility</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focus</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interpersonal skills</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motivation</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patience</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respect</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self-control</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self-esteem</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teamwork</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Lack of time management</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Negative thinking</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Perfectionism</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Procrastination</a:t>
            </a:r>
            <a:endParaRPr/>
          </a:p>
          <a:p>
            <a:pPr indent="0" lvl="0" marL="0" marR="0" rtl="0" algn="l">
              <a:lnSpc>
                <a:spcPct val="90000"/>
              </a:lnSpc>
              <a:spcBef>
                <a:spcPts val="1000"/>
              </a:spcBef>
              <a:spcAft>
                <a:spcPts val="0"/>
              </a:spcAft>
              <a:buClr>
                <a:srgbClr val="1A1A1A"/>
              </a:buClr>
              <a:buSzPct val="100000"/>
              <a:buFont typeface="Arial"/>
              <a:buNone/>
            </a:pPr>
            <a:r>
              <a:rPr lang="en-US" sz="6000">
                <a:solidFill>
                  <a:srgbClr val="1A1A1A"/>
                </a:solidFill>
                <a:highlight>
                  <a:srgbClr val="FFFFFF"/>
                </a:highlight>
                <a:latin typeface="Oswald"/>
                <a:ea typeface="Oswald"/>
                <a:cs typeface="Oswald"/>
                <a:sym typeface="Oswald"/>
              </a:rPr>
              <a:t>Rigidity</a:t>
            </a:r>
            <a:endParaRPr/>
          </a:p>
          <a:p>
            <a:pPr indent="-184150" lvl="0" marL="228600" marR="0" rtl="0" algn="l">
              <a:lnSpc>
                <a:spcPct val="90000"/>
              </a:lnSpc>
              <a:spcBef>
                <a:spcPts val="1000"/>
              </a:spcBef>
              <a:spcAft>
                <a:spcPts val="0"/>
              </a:spcAft>
              <a:buClr>
                <a:schemeClr val="dk1"/>
              </a:buClr>
              <a:buSzPct val="100000"/>
              <a:buFont typeface="Arial"/>
              <a:buNone/>
            </a:pPr>
            <a:r>
              <a:t/>
            </a:r>
            <a:endParaRPr sz="2800">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2" name="Shape 342"/>
        <p:cNvGrpSpPr/>
        <p:nvPr/>
      </p:nvGrpSpPr>
      <p:grpSpPr>
        <a:xfrm>
          <a:off x="0" y="0"/>
          <a:ext cx="0" cy="0"/>
          <a:chOff x="0" y="0"/>
          <a:chExt cx="0" cy="0"/>
        </a:xfrm>
      </p:grpSpPr>
      <p:sp>
        <p:nvSpPr>
          <p:cNvPr id="343" name="Google Shape;343;p1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44" name="Google Shape;344;p19"/>
          <p:cNvPicPr preferRelativeResize="0"/>
          <p:nvPr/>
        </p:nvPicPr>
        <p:blipFill rotWithShape="1">
          <a:blip r:embed="rId3">
            <a:alphaModFix/>
          </a:blip>
          <a:srcRect b="0" l="12016" r="17275" t="0"/>
          <a:stretch/>
        </p:blipFill>
        <p:spPr>
          <a:xfrm>
            <a:off x="4110127" y="10"/>
            <a:ext cx="8081873" cy="6857990"/>
          </a:xfrm>
          <a:custGeom>
            <a:rect b="b" l="l" r="r" t="t"/>
            <a:pathLst>
              <a:path extrusionOk="0" h="6858000" w="8081873">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345" name="Google Shape;345;p19"/>
          <p:cNvSpPr/>
          <p:nvPr/>
        </p:nvSpPr>
        <p:spPr>
          <a:xfrm>
            <a:off x="0" y="0"/>
            <a:ext cx="4959047" cy="6858000"/>
          </a:xfrm>
          <a:custGeom>
            <a:rect b="b" l="l" r="r" t="t"/>
            <a:pathLst>
              <a:path extrusionOk="0" h="6858000" w="4959047">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cap="flat" cmpd="sng" w="9525">
            <a:solidFill>
              <a:srgbClr val="D9E5F8"/>
            </a:solidFill>
            <a:prstDash val="solid"/>
            <a:miter lim="800000"/>
            <a:headEnd len="sm" w="sm" type="none"/>
            <a:tailEnd len="sm" w="sm" type="none"/>
          </a:ln>
          <a:effectLst>
            <a:outerShdw blurRad="50800" rotWithShape="0" algn="l"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46" name="Google Shape;346;p19"/>
          <p:cNvSpPr/>
          <p:nvPr/>
        </p:nvSpPr>
        <p:spPr>
          <a:xfrm>
            <a:off x="0" y="0"/>
            <a:ext cx="4948887" cy="6858000"/>
          </a:xfrm>
          <a:custGeom>
            <a:rect b="b" l="l" r="r" t="t"/>
            <a:pathLst>
              <a:path extrusionOk="0" h="6858000" w="4948887">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47" name="Google Shape;347;p19"/>
          <p:cNvSpPr txBox="1"/>
          <p:nvPr>
            <p:ph type="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Play"/>
              <a:buNone/>
            </a:pPr>
            <a:r>
              <a:rPr lang="en-US" sz="4800"/>
              <a:t>Building resilience </a:t>
            </a:r>
            <a:endParaRPr/>
          </a:p>
        </p:txBody>
      </p:sp>
      <p:sp>
        <p:nvSpPr>
          <p:cNvPr id="348" name="Google Shape;348;p19"/>
          <p:cNvSpPr/>
          <p:nvPr/>
        </p:nvSpPr>
        <p:spPr>
          <a:xfrm rot="5400000">
            <a:off x="759921" y="346791"/>
            <a:ext cx="146304"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49" name="Google Shape;349;p19"/>
          <p:cNvSpPr/>
          <p:nvPr/>
        </p:nvSpPr>
        <p:spPr>
          <a:xfrm>
            <a:off x="481029" y="4546920"/>
            <a:ext cx="402336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4" name="Shape 354"/>
        <p:cNvGrpSpPr/>
        <p:nvPr/>
      </p:nvGrpSpPr>
      <p:grpSpPr>
        <a:xfrm>
          <a:off x="0" y="0"/>
          <a:ext cx="0" cy="0"/>
          <a:chOff x="0" y="0"/>
          <a:chExt cx="0" cy="0"/>
        </a:xfrm>
      </p:grpSpPr>
      <p:sp>
        <p:nvSpPr>
          <p:cNvPr id="355" name="Google Shape;355;p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6" name="Google Shape;356;p20"/>
          <p:cNvSpPr/>
          <p:nvPr/>
        </p:nvSpPr>
        <p:spPr>
          <a:xfrm>
            <a:off x="-5503" y="-1"/>
            <a:ext cx="12192000" cy="6857999"/>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7" name="Google Shape;357;p20"/>
          <p:cNvSpPr txBox="1"/>
          <p:nvPr>
            <p:ph type="title"/>
          </p:nvPr>
        </p:nvSpPr>
        <p:spPr>
          <a:xfrm>
            <a:off x="1137033" y="670559"/>
            <a:ext cx="4683321" cy="214884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3 universal truths </a:t>
            </a:r>
            <a:endParaRPr/>
          </a:p>
        </p:txBody>
      </p:sp>
      <p:pic>
        <p:nvPicPr>
          <p:cNvPr descr="Blue flowers" id="358" name="Google Shape;358;p20"/>
          <p:cNvPicPr preferRelativeResize="0"/>
          <p:nvPr/>
        </p:nvPicPr>
        <p:blipFill rotWithShape="1">
          <a:blip r:embed="rId3">
            <a:alphaModFix/>
          </a:blip>
          <a:srcRect b="-2" l="0" r="3345" t="0"/>
          <a:stretch/>
        </p:blipFill>
        <p:spPr>
          <a:xfrm>
            <a:off x="1" y="3105151"/>
            <a:ext cx="6448424" cy="3752849"/>
          </a:xfrm>
          <a:custGeom>
            <a:rect b="b" l="l" r="r" t="t"/>
            <a:pathLst>
              <a:path extrusionOk="0" h="3752849" w="6448424">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ln>
            <a:noFill/>
          </a:ln>
        </p:spPr>
      </p:pic>
      <p:sp>
        <p:nvSpPr>
          <p:cNvPr id="359" name="Google Shape;359;p20"/>
          <p:cNvSpPr txBox="1"/>
          <p:nvPr>
            <p:ph idx="1" type="body"/>
          </p:nvPr>
        </p:nvSpPr>
        <p:spPr>
          <a:xfrm>
            <a:off x="6797004" y="670559"/>
            <a:ext cx="4555782" cy="544507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0" i="0" lang="en-US" sz="2000">
                <a:highlight>
                  <a:srgbClr val="FFFFFF"/>
                </a:highlight>
                <a:latin typeface="Merriweather"/>
                <a:ea typeface="Merriweather"/>
                <a:cs typeface="Merriweather"/>
                <a:sym typeface="Merriweather"/>
              </a:rPr>
              <a:t>Uncertainty is the only certainty there is</a:t>
            </a:r>
            <a:endParaRPr/>
          </a:p>
          <a:p>
            <a:pPr indent="-228600" lvl="0" marL="228600" rtl="0" algn="l">
              <a:lnSpc>
                <a:spcPct val="90000"/>
              </a:lnSpc>
              <a:spcBef>
                <a:spcPts val="1000"/>
              </a:spcBef>
              <a:spcAft>
                <a:spcPts val="0"/>
              </a:spcAft>
              <a:buClr>
                <a:schemeClr val="dk1"/>
              </a:buClr>
              <a:buSzPts val="2000"/>
              <a:buChar char="•"/>
            </a:pPr>
            <a:r>
              <a:rPr lang="en-US" sz="2000">
                <a:highlight>
                  <a:srgbClr val="FFFFFF"/>
                </a:highlight>
                <a:latin typeface="Merriweather"/>
                <a:ea typeface="Merriweather"/>
                <a:cs typeface="Merriweather"/>
                <a:sym typeface="Merriweather"/>
              </a:rPr>
              <a:t>Becoming is better than being . Intelligence and skills can be cultivated through effort and persistence.</a:t>
            </a:r>
            <a:endParaRPr/>
          </a:p>
          <a:p>
            <a:pPr indent="-228600" lvl="0" marL="228600" rtl="0" algn="l">
              <a:lnSpc>
                <a:spcPct val="90000"/>
              </a:lnSpc>
              <a:spcBef>
                <a:spcPts val="1000"/>
              </a:spcBef>
              <a:spcAft>
                <a:spcPts val="0"/>
              </a:spcAft>
              <a:buClr>
                <a:schemeClr val="dk1"/>
              </a:buClr>
              <a:buSzPts val="2000"/>
              <a:buChar char="•"/>
            </a:pPr>
            <a:r>
              <a:rPr lang="en-US" sz="2000">
                <a:highlight>
                  <a:srgbClr val="FFFFFF"/>
                </a:highlight>
                <a:latin typeface="Merriweather"/>
                <a:ea typeface="Merriweather"/>
                <a:cs typeface="Merriweather"/>
                <a:sym typeface="Merriweather"/>
              </a:rPr>
              <a:t>Failure is part of everyone’s life. The lessons you learn from failing are going to prepare you for the success you seek! </a:t>
            </a:r>
            <a:r>
              <a:rPr b="0" i="0" lang="en-US" sz="2000" u="sng">
                <a:solidFill>
                  <a:schemeClr val="hlink"/>
                </a:solidFill>
                <a:highlight>
                  <a:srgbClr val="FFFFFF"/>
                </a:highlight>
                <a:latin typeface="Open Sans"/>
                <a:ea typeface="Open Sans"/>
                <a:cs typeface="Open Sans"/>
                <a:sym typeface="Open Sans"/>
                <a:hlinkClick r:id="rId4"/>
              </a:rPr>
              <a:t>https://youtu.be/hV40u2FNFBk?feature=shared</a:t>
            </a:r>
            <a:r>
              <a:rPr b="0" i="0" lang="en-US" sz="2000">
                <a:highlight>
                  <a:srgbClr val="FFFFFF"/>
                </a:highlight>
                <a:latin typeface="Open Sans"/>
                <a:ea typeface="Open Sans"/>
                <a:cs typeface="Open Sans"/>
                <a:sym typeface="Open Sans"/>
              </a:rPr>
              <a:t> </a:t>
            </a:r>
            <a:endParaRPr/>
          </a:p>
          <a:p>
            <a:pPr indent="0" lvl="0" marL="0" rtl="0" algn="l">
              <a:lnSpc>
                <a:spcPct val="90000"/>
              </a:lnSpc>
              <a:spcBef>
                <a:spcPts val="1000"/>
              </a:spcBef>
              <a:spcAft>
                <a:spcPts val="0"/>
              </a:spcAft>
              <a:buClr>
                <a:schemeClr val="dk1"/>
              </a:buClr>
              <a:buSzPts val="2000"/>
              <a:buNone/>
            </a:pPr>
            <a:r>
              <a:t/>
            </a:r>
            <a:endParaRPr sz="2000">
              <a:highlight>
                <a:srgbClr val="FFFFFF"/>
              </a:highlight>
              <a:latin typeface="Open Sans"/>
              <a:ea typeface="Open Sans"/>
              <a:cs typeface="Open Sans"/>
              <a:sym typeface="Open Sans"/>
            </a:endParaRPr>
          </a:p>
          <a:p>
            <a:pPr indent="0" lvl="0" marL="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4" name="Shape 364"/>
        <p:cNvGrpSpPr/>
        <p:nvPr/>
      </p:nvGrpSpPr>
      <p:grpSpPr>
        <a:xfrm>
          <a:off x="0" y="0"/>
          <a:ext cx="0" cy="0"/>
          <a:chOff x="0" y="0"/>
          <a:chExt cx="0" cy="0"/>
        </a:xfrm>
      </p:grpSpPr>
      <p:sp>
        <p:nvSpPr>
          <p:cNvPr id="365" name="Google Shape;365;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6" name="Google Shape;366;p21"/>
          <p:cNvSpPr txBox="1"/>
          <p:nvPr>
            <p:ph type="title"/>
          </p:nvPr>
        </p:nvSpPr>
        <p:spPr>
          <a:xfrm>
            <a:off x="838200" y="365125"/>
            <a:ext cx="539336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Prepare for the rough times to come	</a:t>
            </a:r>
            <a:endParaRPr/>
          </a:p>
        </p:txBody>
      </p:sp>
      <p:sp>
        <p:nvSpPr>
          <p:cNvPr id="367" name="Google Shape;367;p21"/>
          <p:cNvSpPr txBox="1"/>
          <p:nvPr>
            <p:ph idx="1" type="body"/>
          </p:nvPr>
        </p:nvSpPr>
        <p:spPr>
          <a:xfrm>
            <a:off x="838200" y="1825625"/>
            <a:ext cx="5393361"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Take care of yourself: </a:t>
            </a:r>
            <a:r>
              <a:rPr b="0" i="0" lang="en-US" sz="2000">
                <a:highlight>
                  <a:srgbClr val="FFFFFF"/>
                </a:highlight>
                <a:latin typeface="Arial"/>
                <a:ea typeface="Arial"/>
                <a:cs typeface="Arial"/>
                <a:sym typeface="Arial"/>
              </a:rPr>
              <a:t>physically, mentally and spiritually</a:t>
            </a:r>
            <a:endParaRPr/>
          </a:p>
          <a:p>
            <a:pPr indent="-228600" lvl="0" marL="228600" rtl="0" algn="l">
              <a:lnSpc>
                <a:spcPct val="90000"/>
              </a:lnSpc>
              <a:spcBef>
                <a:spcPts val="1000"/>
              </a:spcBef>
              <a:spcAft>
                <a:spcPts val="0"/>
              </a:spcAft>
              <a:buClr>
                <a:schemeClr val="dk1"/>
              </a:buClr>
              <a:buSzPts val="2000"/>
              <a:buChar char="•"/>
            </a:pPr>
            <a:r>
              <a:rPr lang="en-US" sz="2000">
                <a:highlight>
                  <a:srgbClr val="FFFFFF"/>
                </a:highlight>
                <a:latin typeface="Arial"/>
                <a:ea typeface="Arial"/>
                <a:cs typeface="Arial"/>
                <a:sym typeface="Arial"/>
              </a:rPr>
              <a:t>Put things in perspective</a:t>
            </a:r>
            <a:endParaRPr/>
          </a:p>
          <a:p>
            <a:pPr indent="-228600" lvl="0" marL="228600" rtl="0" algn="l">
              <a:lnSpc>
                <a:spcPct val="90000"/>
              </a:lnSpc>
              <a:spcBef>
                <a:spcPts val="1000"/>
              </a:spcBef>
              <a:spcAft>
                <a:spcPts val="0"/>
              </a:spcAft>
              <a:buClr>
                <a:schemeClr val="dk1"/>
              </a:buClr>
              <a:buSzPts val="2000"/>
              <a:buChar char="•"/>
            </a:pPr>
            <a:r>
              <a:rPr lang="en-US" sz="2000">
                <a:highlight>
                  <a:srgbClr val="FFFFFF"/>
                </a:highlight>
                <a:latin typeface="Arial"/>
                <a:ea typeface="Arial"/>
                <a:cs typeface="Arial"/>
                <a:sym typeface="Arial"/>
              </a:rPr>
              <a:t>Take control: </a:t>
            </a:r>
            <a:r>
              <a:rPr b="0" i="0" lang="en-US" sz="2000">
                <a:highlight>
                  <a:srgbClr val="FFFFFF"/>
                </a:highlight>
                <a:latin typeface="Arial"/>
                <a:ea typeface="Arial"/>
                <a:cs typeface="Arial"/>
                <a:sym typeface="Arial"/>
              </a:rPr>
              <a:t>Bad times make us feel out of control. Leave the situation to evolve and deal with small, everyday things you can still control. </a:t>
            </a:r>
            <a:endParaRPr/>
          </a:p>
          <a:p>
            <a:pPr indent="-228600" lvl="0" marL="228600" rtl="0" algn="l">
              <a:lnSpc>
                <a:spcPct val="90000"/>
              </a:lnSpc>
              <a:spcBef>
                <a:spcPts val="1000"/>
              </a:spcBef>
              <a:spcAft>
                <a:spcPts val="0"/>
              </a:spcAft>
              <a:buClr>
                <a:schemeClr val="dk1"/>
              </a:buClr>
              <a:buSzPts val="2000"/>
              <a:buChar char="•"/>
            </a:pPr>
            <a:r>
              <a:rPr lang="en-US" sz="2000">
                <a:highlight>
                  <a:srgbClr val="FFFFFF"/>
                </a:highlight>
                <a:latin typeface="Arial"/>
                <a:ea typeface="Arial"/>
                <a:cs typeface="Arial"/>
                <a:sym typeface="Arial"/>
              </a:rPr>
              <a:t>Talk to someone: you are not alone. You can call the</a:t>
            </a:r>
            <a:r>
              <a:rPr b="0" i="0" lang="en-US" sz="2000">
                <a:highlight>
                  <a:srgbClr val="FFFFFF"/>
                </a:highlight>
                <a:latin typeface="Arial"/>
                <a:ea typeface="Arial"/>
                <a:cs typeface="Arial"/>
                <a:sym typeface="Arial"/>
              </a:rPr>
              <a:t> European Helpline for Children and Adolescents 116111, operated in Greece by “The Smile of the Child”. Calls to the Helpline are free from landline and mobile telephones.</a:t>
            </a:r>
            <a:endParaRPr sz="2000"/>
          </a:p>
        </p:txBody>
      </p:sp>
      <p:pic>
        <p:nvPicPr>
          <p:cNvPr descr="Hand reaching out to sun" id="368" name="Google Shape;368;p21"/>
          <p:cNvPicPr preferRelativeResize="0"/>
          <p:nvPr/>
        </p:nvPicPr>
        <p:blipFill rotWithShape="1">
          <a:blip r:embed="rId3">
            <a:alphaModFix/>
          </a:blip>
          <a:srcRect b="1" l="27044" r="5957" t="0"/>
          <a:stretch/>
        </p:blipFill>
        <p:spPr>
          <a:xfrm>
            <a:off x="6374920" y="758514"/>
            <a:ext cx="5122238" cy="5122238"/>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369" name="Google Shape;369;p21"/>
          <p:cNvSpPr/>
          <p:nvPr/>
        </p:nvSpPr>
        <p:spPr>
          <a:xfrm flipH="1" rot="10389197">
            <a:off x="6261882" y="687822"/>
            <a:ext cx="5471147" cy="5471147"/>
          </a:xfrm>
          <a:prstGeom prst="arc">
            <a:avLst>
              <a:gd fmla="val 16200000" name="adj1"/>
              <a:gd fmla="val 20093138"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70" name="Google Shape;370;p21"/>
          <p:cNvSpPr/>
          <p:nvPr/>
        </p:nvSpPr>
        <p:spPr>
          <a:xfrm>
            <a:off x="10248561" y="921125"/>
            <a:ext cx="791021" cy="769563"/>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grpSp>
        <p:nvGrpSpPr>
          <p:cNvPr id="376" name="Google Shape;376;p22"/>
          <p:cNvGrpSpPr/>
          <p:nvPr/>
        </p:nvGrpSpPr>
        <p:grpSpPr>
          <a:xfrm>
            <a:off x="25268" y="4930407"/>
            <a:ext cx="2726930" cy="1244738"/>
            <a:chOff x="37902" y="7395609"/>
            <a:chExt cx="4090395" cy="1867108"/>
          </a:xfrm>
        </p:grpSpPr>
        <p:pic>
          <p:nvPicPr>
            <p:cNvPr id="377" name="Google Shape;377;p22"/>
            <p:cNvPicPr preferRelativeResize="0"/>
            <p:nvPr/>
          </p:nvPicPr>
          <p:blipFill rotWithShape="1">
            <a:blip r:embed="rId3">
              <a:alphaModFix/>
            </a:blip>
            <a:srcRect b="0" l="0" r="0" t="0"/>
            <a:stretch/>
          </p:blipFill>
          <p:spPr>
            <a:xfrm>
              <a:off x="37902" y="7576793"/>
              <a:ext cx="2381249" cy="1685924"/>
            </a:xfrm>
            <a:prstGeom prst="rect">
              <a:avLst/>
            </a:prstGeom>
            <a:noFill/>
            <a:ln>
              <a:noFill/>
            </a:ln>
          </p:spPr>
        </p:pic>
        <p:pic>
          <p:nvPicPr>
            <p:cNvPr id="378" name="Google Shape;378;p22"/>
            <p:cNvPicPr preferRelativeResize="0"/>
            <p:nvPr/>
          </p:nvPicPr>
          <p:blipFill rotWithShape="1">
            <a:blip r:embed="rId4">
              <a:alphaModFix/>
            </a:blip>
            <a:srcRect b="0" l="0" r="0" t="0"/>
            <a:stretch/>
          </p:blipFill>
          <p:spPr>
            <a:xfrm>
              <a:off x="2385223" y="7395609"/>
              <a:ext cx="1743074" cy="1743074"/>
            </a:xfrm>
            <a:prstGeom prst="rect">
              <a:avLst/>
            </a:prstGeom>
            <a:noFill/>
            <a:ln>
              <a:noFill/>
            </a:ln>
          </p:spPr>
        </p:pic>
      </p:grpSp>
      <p:pic>
        <p:nvPicPr>
          <p:cNvPr id="379" name="Google Shape;379;p22"/>
          <p:cNvPicPr preferRelativeResize="0"/>
          <p:nvPr/>
        </p:nvPicPr>
        <p:blipFill rotWithShape="1">
          <a:blip r:embed="rId5">
            <a:alphaModFix/>
          </a:blip>
          <a:srcRect b="0" l="0" r="0" t="0"/>
          <a:stretch/>
        </p:blipFill>
        <p:spPr>
          <a:xfrm>
            <a:off x="4283568" y="5186012"/>
            <a:ext cx="1795721" cy="745787"/>
          </a:xfrm>
          <a:prstGeom prst="rect">
            <a:avLst/>
          </a:prstGeom>
          <a:noFill/>
          <a:ln>
            <a:noFill/>
          </a:ln>
        </p:spPr>
      </p:pic>
      <p:pic>
        <p:nvPicPr>
          <p:cNvPr id="380" name="Google Shape;380;p22"/>
          <p:cNvPicPr preferRelativeResize="0"/>
          <p:nvPr/>
        </p:nvPicPr>
        <p:blipFill rotWithShape="1">
          <a:blip r:embed="rId6">
            <a:alphaModFix/>
          </a:blip>
          <a:srcRect b="0" l="0" r="0" t="0"/>
          <a:stretch/>
        </p:blipFill>
        <p:spPr>
          <a:xfrm>
            <a:off x="6288955" y="4969719"/>
            <a:ext cx="1527895" cy="1130299"/>
          </a:xfrm>
          <a:prstGeom prst="rect">
            <a:avLst/>
          </a:prstGeom>
          <a:noFill/>
          <a:ln>
            <a:noFill/>
          </a:ln>
        </p:spPr>
      </p:pic>
      <p:pic>
        <p:nvPicPr>
          <p:cNvPr id="381" name="Google Shape;381;p22"/>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382" name="Google Shape;382;p22"/>
          <p:cNvSpPr/>
          <p:nvPr/>
        </p:nvSpPr>
        <p:spPr>
          <a:xfrm>
            <a:off x="0" y="6172200"/>
            <a:ext cx="12191577" cy="685800"/>
          </a:xfrm>
          <a:custGeom>
            <a:rect b="b" l="l" r="r" t="t"/>
            <a:pathLst>
              <a:path extrusionOk="0" h="1028700" w="18287365">
                <a:moveTo>
                  <a:pt x="0" y="0"/>
                </a:moveTo>
                <a:lnTo>
                  <a:pt x="18286852" y="0"/>
                </a:lnTo>
                <a:lnTo>
                  <a:pt x="18286852" y="1028699"/>
                </a:lnTo>
                <a:lnTo>
                  <a:pt x="0" y="1028699"/>
                </a:lnTo>
                <a:lnTo>
                  <a:pt x="0" y="0"/>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sp>
        <p:nvSpPr>
          <p:cNvPr id="383" name="Google Shape;383;p22"/>
          <p:cNvSpPr txBox="1"/>
          <p:nvPr/>
        </p:nvSpPr>
        <p:spPr>
          <a:xfrm>
            <a:off x="20009" y="6354652"/>
            <a:ext cx="12152207" cy="437129"/>
          </a:xfrm>
          <a:prstGeom prst="rect">
            <a:avLst/>
          </a:prstGeom>
          <a:noFill/>
          <a:ln>
            <a:noFill/>
          </a:ln>
        </p:spPr>
        <p:txBody>
          <a:bodyPr anchorCtr="0" anchor="t" bIns="0" lIns="0" spcFirstLastPara="1" rIns="0" wrap="square" tIns="8450">
            <a:spAutoFit/>
          </a:bodyPr>
          <a:lstStyle/>
          <a:p>
            <a:pPr indent="-833161" lvl="0" marL="841204" marR="3387" rtl="0" algn="l">
              <a:lnSpc>
                <a:spcPct val="115100"/>
              </a:lnSpc>
              <a:spcBef>
                <a:spcPts val="0"/>
              </a:spcBef>
              <a:spcAft>
                <a:spcPts val="0"/>
              </a:spcAft>
              <a:buNone/>
            </a:pPr>
            <a:r>
              <a:rPr lang="en-US" sz="1267">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267">
              <a:solidFill>
                <a:schemeClr val="dk1"/>
              </a:solidFill>
              <a:latin typeface="Helvetica Neue"/>
              <a:ea typeface="Helvetica Neue"/>
              <a:cs typeface="Helvetica Neue"/>
              <a:sym typeface="Helvetica Neue"/>
            </a:endParaRPr>
          </a:p>
        </p:txBody>
      </p:sp>
      <p:pic>
        <p:nvPicPr>
          <p:cNvPr id="384" name="Google Shape;384;p22"/>
          <p:cNvPicPr preferRelativeResize="0"/>
          <p:nvPr/>
        </p:nvPicPr>
        <p:blipFill rotWithShape="1">
          <a:blip r:embed="rId8">
            <a:alphaModFix/>
          </a:blip>
          <a:srcRect b="0" l="0" r="0" t="0"/>
          <a:stretch/>
        </p:blipFill>
        <p:spPr>
          <a:xfrm>
            <a:off x="10426294" y="920091"/>
            <a:ext cx="1365249" cy="1441449"/>
          </a:xfrm>
          <a:prstGeom prst="rect">
            <a:avLst/>
          </a:prstGeom>
          <a:noFill/>
          <a:ln>
            <a:noFill/>
          </a:ln>
        </p:spPr>
      </p:pic>
      <p:pic>
        <p:nvPicPr>
          <p:cNvPr id="385" name="Google Shape;385;p22"/>
          <p:cNvPicPr preferRelativeResize="0"/>
          <p:nvPr/>
        </p:nvPicPr>
        <p:blipFill rotWithShape="1">
          <a:blip r:embed="rId9">
            <a:alphaModFix/>
          </a:blip>
          <a:srcRect b="0" l="0" r="0" t="0"/>
          <a:stretch/>
        </p:blipFill>
        <p:spPr>
          <a:xfrm>
            <a:off x="3666342" y="3257771"/>
            <a:ext cx="4848843" cy="1159933"/>
          </a:xfrm>
          <a:prstGeom prst="rect">
            <a:avLst/>
          </a:prstGeom>
          <a:noFill/>
          <a:ln>
            <a:noFill/>
          </a:ln>
        </p:spPr>
      </p:pic>
      <p:sp>
        <p:nvSpPr>
          <p:cNvPr id="386" name="Google Shape;386;p22"/>
          <p:cNvSpPr txBox="1"/>
          <p:nvPr>
            <p:ph type="title"/>
          </p:nvPr>
        </p:nvSpPr>
        <p:spPr>
          <a:xfrm>
            <a:off x="4501410" y="1064254"/>
            <a:ext cx="2793153" cy="8398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b="1" i="0" lang="en-US" sz="1200" u="none" cap="none" strike="noStrike">
                <a:solidFill>
                  <a:schemeClr val="dk1"/>
                </a:solidFill>
                <a:latin typeface="Calibri"/>
                <a:ea typeface="Calibri"/>
                <a:cs typeface="Calibri"/>
                <a:sym typeface="Calibri"/>
              </a:rPr>
              <a:t>Eurhope</a:t>
            </a:r>
            <a:endParaRPr/>
          </a:p>
        </p:txBody>
      </p:sp>
      <p:sp>
        <p:nvSpPr>
          <p:cNvPr id="387" name="Google Shape;387;p22"/>
          <p:cNvSpPr txBox="1"/>
          <p:nvPr/>
        </p:nvSpPr>
        <p:spPr>
          <a:xfrm>
            <a:off x="2516738" y="1866513"/>
            <a:ext cx="6762750" cy="7636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lang="en-US"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indent="0" lvl="0" marL="0" marR="214641" rtl="0" algn="ctr">
              <a:lnSpc>
                <a:spcPct val="100000"/>
              </a:lnSpc>
              <a:spcBef>
                <a:spcPts val="1557"/>
              </a:spcBef>
              <a:spcAft>
                <a:spcPts val="0"/>
              </a:spcAft>
              <a:buNone/>
            </a:pPr>
            <a:r>
              <a:rPr lang="en-US" sz="1267">
                <a:solidFill>
                  <a:schemeClr val="dk1"/>
                </a:solidFill>
                <a:latin typeface="Helvetica Neue"/>
                <a:ea typeface="Helvetica Neue"/>
                <a:cs typeface="Helvetica Neue"/>
                <a:sym typeface="Helvetica Neue"/>
              </a:rPr>
              <a:t>Erasmus+ project n. 2023-2-IT03-KA220-YOU-000184370</a:t>
            </a:r>
            <a:endParaRPr sz="1267">
              <a:solidFill>
                <a:schemeClr val="dk1"/>
              </a:solidFill>
              <a:latin typeface="Helvetica Neue"/>
              <a:ea typeface="Helvetica Neue"/>
              <a:cs typeface="Helvetica Neue"/>
              <a:sym typeface="Helvetica Neue"/>
            </a:endParaRPr>
          </a:p>
        </p:txBody>
      </p:sp>
      <p:pic>
        <p:nvPicPr>
          <p:cNvPr id="388" name="Google Shape;388;p22"/>
          <p:cNvPicPr preferRelativeResize="0"/>
          <p:nvPr/>
        </p:nvPicPr>
        <p:blipFill rotWithShape="1">
          <a:blip r:embed="rId10">
            <a:alphaModFix/>
          </a:blip>
          <a:srcRect b="0" l="0" r="0" t="0"/>
          <a:stretch/>
        </p:blipFill>
        <p:spPr>
          <a:xfrm>
            <a:off x="7915797" y="5291340"/>
            <a:ext cx="1777999" cy="488949"/>
          </a:xfrm>
          <a:prstGeom prst="rect">
            <a:avLst/>
          </a:prstGeom>
          <a:noFill/>
          <a:ln>
            <a:noFill/>
          </a:ln>
        </p:spPr>
      </p:pic>
      <p:pic>
        <p:nvPicPr>
          <p:cNvPr id="389" name="Google Shape;389;p22"/>
          <p:cNvPicPr preferRelativeResize="0"/>
          <p:nvPr/>
        </p:nvPicPr>
        <p:blipFill rotWithShape="1">
          <a:blip r:embed="rId11">
            <a:alphaModFix/>
          </a:blip>
          <a:srcRect b="0" l="0" r="0" t="0"/>
          <a:stretch/>
        </p:blipFill>
        <p:spPr>
          <a:xfrm>
            <a:off x="9795972" y="5242233"/>
            <a:ext cx="534561" cy="537599"/>
          </a:xfrm>
          <a:prstGeom prst="rect">
            <a:avLst/>
          </a:prstGeom>
          <a:noFill/>
          <a:ln>
            <a:noFill/>
          </a:ln>
        </p:spPr>
      </p:pic>
      <p:sp>
        <p:nvSpPr>
          <p:cNvPr id="390" name="Google Shape;390;p22"/>
          <p:cNvSpPr/>
          <p:nvPr/>
        </p:nvSpPr>
        <p:spPr>
          <a:xfrm>
            <a:off x="10406008" y="5352499"/>
            <a:ext cx="786977" cy="134620"/>
          </a:xfrm>
          <a:custGeom>
            <a:rect b="b" l="l" r="r" t="t"/>
            <a:pathLst>
              <a:path extrusionOk="0" h="201929" w="1180465">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extrusionOk="0" h="201929" w="1180465">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extrusionOk="0" h="201929" w="1180465">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extrusionOk="0" h="201929" w="1180465">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391" name="Google Shape;391;p22"/>
          <p:cNvGrpSpPr/>
          <p:nvPr/>
        </p:nvGrpSpPr>
        <p:grpSpPr>
          <a:xfrm>
            <a:off x="11231396" y="5352745"/>
            <a:ext cx="736275" cy="134197"/>
            <a:chOff x="16847094" y="8029117"/>
            <a:chExt cx="1104413" cy="201295"/>
          </a:xfrm>
        </p:grpSpPr>
        <p:pic>
          <p:nvPicPr>
            <p:cNvPr id="392" name="Google Shape;392;p22"/>
            <p:cNvPicPr preferRelativeResize="0"/>
            <p:nvPr/>
          </p:nvPicPr>
          <p:blipFill rotWithShape="1">
            <a:blip r:embed="rId12">
              <a:alphaModFix/>
            </a:blip>
            <a:srcRect b="0" l="0" r="0" t="0"/>
            <a:stretch/>
          </p:blipFill>
          <p:spPr>
            <a:xfrm>
              <a:off x="16847094" y="8031077"/>
              <a:ext cx="493393" cy="197072"/>
            </a:xfrm>
            <a:prstGeom prst="rect">
              <a:avLst/>
            </a:prstGeom>
            <a:noFill/>
            <a:ln>
              <a:noFill/>
            </a:ln>
          </p:spPr>
        </p:pic>
        <p:sp>
          <p:nvSpPr>
            <p:cNvPr id="393" name="Google Shape;393;p22"/>
            <p:cNvSpPr/>
            <p:nvPr/>
          </p:nvSpPr>
          <p:spPr>
            <a:xfrm>
              <a:off x="17362387" y="8029117"/>
              <a:ext cx="215265" cy="201295"/>
            </a:xfrm>
            <a:custGeom>
              <a:rect b="b" l="l" r="r" t="t"/>
              <a:pathLst>
                <a:path extrusionOk="0" h="201295" w="215265">
                  <a:moveTo>
                    <a:pt x="41503" y="2705"/>
                  </a:moveTo>
                  <a:lnTo>
                    <a:pt x="0" y="2705"/>
                  </a:lnTo>
                  <a:lnTo>
                    <a:pt x="0" y="198513"/>
                  </a:lnTo>
                  <a:lnTo>
                    <a:pt x="41503" y="198513"/>
                  </a:lnTo>
                  <a:lnTo>
                    <a:pt x="41503" y="2705"/>
                  </a:lnTo>
                  <a:close/>
                </a:path>
                <a:path extrusionOk="0" h="201295" w="21526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394" name="Google Shape;394;p22"/>
            <p:cNvPicPr preferRelativeResize="0"/>
            <p:nvPr/>
          </p:nvPicPr>
          <p:blipFill rotWithShape="1">
            <a:blip r:embed="rId13">
              <a:alphaModFix/>
            </a:blip>
            <a:srcRect b="0" l="0" r="0" t="0"/>
            <a:stretch/>
          </p:blipFill>
          <p:spPr>
            <a:xfrm>
              <a:off x="17596548" y="8031077"/>
              <a:ext cx="354959" cy="197072"/>
            </a:xfrm>
            <a:prstGeom prst="rect">
              <a:avLst/>
            </a:prstGeom>
            <a:noFill/>
            <a:ln>
              <a:noFill/>
            </a:ln>
          </p:spPr>
        </p:pic>
      </p:grpSp>
      <p:grpSp>
        <p:nvGrpSpPr>
          <p:cNvPr id="395" name="Google Shape;395;p22"/>
          <p:cNvGrpSpPr/>
          <p:nvPr/>
        </p:nvGrpSpPr>
        <p:grpSpPr>
          <a:xfrm>
            <a:off x="10404054" y="5564040"/>
            <a:ext cx="557327" cy="105770"/>
            <a:chOff x="15606081" y="8346060"/>
            <a:chExt cx="835991" cy="158656"/>
          </a:xfrm>
        </p:grpSpPr>
        <p:pic>
          <p:nvPicPr>
            <p:cNvPr id="396" name="Google Shape;396;p22"/>
            <p:cNvPicPr preferRelativeResize="0"/>
            <p:nvPr/>
          </p:nvPicPr>
          <p:blipFill rotWithShape="1">
            <a:blip r:embed="rId14">
              <a:alphaModFix/>
            </a:blip>
            <a:srcRect b="0" l="0" r="0" t="0"/>
            <a:stretch/>
          </p:blipFill>
          <p:spPr>
            <a:xfrm>
              <a:off x="15606081" y="8346183"/>
              <a:ext cx="117136" cy="158410"/>
            </a:xfrm>
            <a:prstGeom prst="rect">
              <a:avLst/>
            </a:prstGeom>
            <a:noFill/>
            <a:ln>
              <a:noFill/>
            </a:ln>
          </p:spPr>
        </p:pic>
        <p:sp>
          <p:nvSpPr>
            <p:cNvPr id="397" name="Google Shape;397;p22"/>
            <p:cNvSpPr/>
            <p:nvPr/>
          </p:nvSpPr>
          <p:spPr>
            <a:xfrm>
              <a:off x="15748064" y="8348903"/>
              <a:ext cx="88900" cy="154305"/>
            </a:xfrm>
            <a:custGeom>
              <a:rect b="b" l="l" r="r" t="t"/>
              <a:pathLst>
                <a:path extrusionOk="0" h="154304" w="8890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398" name="Google Shape;398;p22"/>
            <p:cNvPicPr preferRelativeResize="0"/>
            <p:nvPr/>
          </p:nvPicPr>
          <p:blipFill rotWithShape="1">
            <a:blip r:embed="rId15">
              <a:alphaModFix/>
            </a:blip>
            <a:srcRect b="0" l="0" r="0" t="0"/>
            <a:stretch/>
          </p:blipFill>
          <p:spPr>
            <a:xfrm>
              <a:off x="15866548" y="8348389"/>
              <a:ext cx="136598" cy="154119"/>
            </a:xfrm>
            <a:prstGeom prst="rect">
              <a:avLst/>
            </a:prstGeom>
            <a:noFill/>
            <a:ln>
              <a:noFill/>
            </a:ln>
          </p:spPr>
        </p:pic>
        <p:sp>
          <p:nvSpPr>
            <p:cNvPr id="399" name="Google Shape;399;p22"/>
            <p:cNvSpPr/>
            <p:nvPr/>
          </p:nvSpPr>
          <p:spPr>
            <a:xfrm>
              <a:off x="16024682" y="8348903"/>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00" name="Google Shape;400;p22"/>
            <p:cNvPicPr preferRelativeResize="0"/>
            <p:nvPr/>
          </p:nvPicPr>
          <p:blipFill rotWithShape="1">
            <a:blip r:embed="rId16">
              <a:alphaModFix/>
            </a:blip>
            <a:srcRect b="0" l="0" r="0" t="0"/>
            <a:stretch/>
          </p:blipFill>
          <p:spPr>
            <a:xfrm>
              <a:off x="16162266" y="8346060"/>
              <a:ext cx="279806" cy="158656"/>
            </a:xfrm>
            <a:prstGeom prst="rect">
              <a:avLst/>
            </a:prstGeom>
            <a:noFill/>
            <a:ln>
              <a:noFill/>
            </a:ln>
          </p:spPr>
        </p:pic>
      </p:grpSp>
      <p:grpSp>
        <p:nvGrpSpPr>
          <p:cNvPr id="401" name="Google Shape;401;p22"/>
          <p:cNvGrpSpPr/>
          <p:nvPr/>
        </p:nvGrpSpPr>
        <p:grpSpPr>
          <a:xfrm>
            <a:off x="11010750" y="5564122"/>
            <a:ext cx="399902" cy="105606"/>
            <a:chOff x="16516125" y="8346182"/>
            <a:chExt cx="599853" cy="158410"/>
          </a:xfrm>
        </p:grpSpPr>
        <p:pic>
          <p:nvPicPr>
            <p:cNvPr id="402" name="Google Shape;402;p22"/>
            <p:cNvPicPr preferRelativeResize="0"/>
            <p:nvPr/>
          </p:nvPicPr>
          <p:blipFill rotWithShape="1">
            <a:blip r:embed="rId17">
              <a:alphaModFix/>
            </a:blip>
            <a:srcRect b="0" l="0" r="0" t="0"/>
            <a:stretch/>
          </p:blipFill>
          <p:spPr>
            <a:xfrm>
              <a:off x="16516125" y="8346182"/>
              <a:ext cx="227174" cy="158410"/>
            </a:xfrm>
            <a:prstGeom prst="rect">
              <a:avLst/>
            </a:prstGeom>
            <a:noFill/>
            <a:ln>
              <a:noFill/>
            </a:ln>
          </p:spPr>
        </p:pic>
        <p:pic>
          <p:nvPicPr>
            <p:cNvPr id="403" name="Google Shape;403;p22"/>
            <p:cNvPicPr preferRelativeResize="0"/>
            <p:nvPr/>
          </p:nvPicPr>
          <p:blipFill rotWithShape="1">
            <a:blip r:embed="rId18">
              <a:alphaModFix/>
            </a:blip>
            <a:srcRect b="0" l="0" r="0" t="0"/>
            <a:stretch/>
          </p:blipFill>
          <p:spPr>
            <a:xfrm>
              <a:off x="16763740" y="8348389"/>
              <a:ext cx="126316" cy="156203"/>
            </a:xfrm>
            <a:prstGeom prst="rect">
              <a:avLst/>
            </a:prstGeom>
            <a:noFill/>
            <a:ln>
              <a:noFill/>
            </a:ln>
          </p:spPr>
        </p:pic>
        <p:pic>
          <p:nvPicPr>
            <p:cNvPr id="404" name="Google Shape;404;p22"/>
            <p:cNvPicPr preferRelativeResize="0"/>
            <p:nvPr/>
          </p:nvPicPr>
          <p:blipFill rotWithShape="1">
            <a:blip r:embed="rId19">
              <a:alphaModFix/>
            </a:blip>
            <a:srcRect b="0" l="0" r="0" t="0"/>
            <a:stretch/>
          </p:blipFill>
          <p:spPr>
            <a:xfrm>
              <a:off x="16925675" y="8348267"/>
              <a:ext cx="127663" cy="154119"/>
            </a:xfrm>
            <a:prstGeom prst="rect">
              <a:avLst/>
            </a:prstGeom>
            <a:noFill/>
            <a:ln>
              <a:noFill/>
            </a:ln>
          </p:spPr>
        </p:pic>
        <p:sp>
          <p:nvSpPr>
            <p:cNvPr id="405" name="Google Shape;405;p22"/>
            <p:cNvSpPr/>
            <p:nvPr/>
          </p:nvSpPr>
          <p:spPr>
            <a:xfrm>
              <a:off x="17082958" y="8348389"/>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406" name="Google Shape;406;p22"/>
          <p:cNvGrpSpPr/>
          <p:nvPr/>
        </p:nvGrpSpPr>
        <p:grpSpPr>
          <a:xfrm>
            <a:off x="11457835" y="5564040"/>
            <a:ext cx="509510" cy="105770"/>
            <a:chOff x="17186752" y="8346060"/>
            <a:chExt cx="764265" cy="158656"/>
          </a:xfrm>
        </p:grpSpPr>
        <p:pic>
          <p:nvPicPr>
            <p:cNvPr id="407" name="Google Shape;407;p22"/>
            <p:cNvPicPr preferRelativeResize="0"/>
            <p:nvPr/>
          </p:nvPicPr>
          <p:blipFill rotWithShape="1">
            <a:blip r:embed="rId20">
              <a:alphaModFix/>
            </a:blip>
            <a:srcRect b="0" l="0" r="0" t="0"/>
            <a:stretch/>
          </p:blipFill>
          <p:spPr>
            <a:xfrm>
              <a:off x="17186752" y="8347776"/>
              <a:ext cx="254102" cy="154927"/>
            </a:xfrm>
            <a:prstGeom prst="rect">
              <a:avLst/>
            </a:prstGeom>
            <a:noFill/>
            <a:ln>
              <a:noFill/>
            </a:ln>
          </p:spPr>
        </p:pic>
        <p:sp>
          <p:nvSpPr>
            <p:cNvPr id="408" name="Google Shape;408;p22"/>
            <p:cNvSpPr/>
            <p:nvPr/>
          </p:nvSpPr>
          <p:spPr>
            <a:xfrm>
              <a:off x="17468761" y="8348395"/>
              <a:ext cx="149225" cy="154940"/>
            </a:xfrm>
            <a:custGeom>
              <a:rect b="b" l="l" r="r" t="t"/>
              <a:pathLst>
                <a:path extrusionOk="0" h="154940" w="149225">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09" name="Google Shape;409;p22"/>
            <p:cNvPicPr preferRelativeResize="0"/>
            <p:nvPr/>
          </p:nvPicPr>
          <p:blipFill rotWithShape="1">
            <a:blip r:embed="rId21">
              <a:alphaModFix/>
            </a:blip>
            <a:srcRect b="0" l="0" r="0" t="0"/>
            <a:stretch/>
          </p:blipFill>
          <p:spPr>
            <a:xfrm>
              <a:off x="17804382" y="8346060"/>
              <a:ext cx="146635" cy="158656"/>
            </a:xfrm>
            <a:prstGeom prst="rect">
              <a:avLst/>
            </a:prstGeom>
            <a:noFill/>
            <a:ln>
              <a:noFill/>
            </a:ln>
          </p:spPr>
        </p:pic>
        <p:pic>
          <p:nvPicPr>
            <p:cNvPr id="410" name="Google Shape;410;p22"/>
            <p:cNvPicPr preferRelativeResize="0"/>
            <p:nvPr/>
          </p:nvPicPr>
          <p:blipFill rotWithShape="1">
            <a:blip r:embed="rId19">
              <a:alphaModFix/>
            </a:blip>
            <a:srcRect b="0" l="0" r="0" t="0"/>
            <a:stretch/>
          </p:blipFill>
          <p:spPr>
            <a:xfrm>
              <a:off x="17653952" y="8348267"/>
              <a:ext cx="127663" cy="154119"/>
            </a:xfrm>
            <a:prstGeom prst="rect">
              <a:avLst/>
            </a:prstGeom>
            <a:noFill/>
            <a:ln>
              <a:noFill/>
            </a:ln>
          </p:spPr>
        </p:pic>
      </p:grpSp>
      <p:pic>
        <p:nvPicPr>
          <p:cNvPr id="411" name="Google Shape;411;p22"/>
          <p:cNvPicPr preferRelativeResize="0"/>
          <p:nvPr/>
        </p:nvPicPr>
        <p:blipFill rotWithShape="1">
          <a:blip r:embed="rId22">
            <a:alphaModFix/>
          </a:blip>
          <a:srcRect b="0" l="0" r="0" t="0"/>
          <a:stretch/>
        </p:blipFill>
        <p:spPr>
          <a:xfrm>
            <a:off x="2614798" y="5127795"/>
            <a:ext cx="1504949" cy="8572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2024-07-23T13:10:44Z</dcterms:created>
  <dc:creator>Dede Georgia (Δέδε Γεωργία )</dc:creator>
</cp:coreProperties>
</file>