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embeddedFontLst>
    <p:embeddedFont>
      <p:font typeface="Play"/>
      <p:regular r:id="rId30"/>
      <p:bold r:id="rId31"/>
    </p:embeddedFont>
    <p:embeddedFont>
      <p:font typeface="Roboto"/>
      <p:regular r:id="rId32"/>
      <p:bold r:id="rId33"/>
      <p:italic r:id="rId34"/>
      <p:boldItalic r:id="rId35"/>
    </p:embeddedFont>
    <p:embeddedFont>
      <p:font typeface="Palatino Linotype"/>
      <p:regular r:id="rId36"/>
      <p:bold r:id="rId37"/>
      <p:italic r:id="rId38"/>
      <p:boldItalic r:id="rId39"/>
    </p:embeddedFont>
    <p:embeddedFont>
      <p:font typeface="Helvetica Neue"/>
      <p:regular r:id="rId40"/>
      <p:bold r:id="rId41"/>
      <p:italic r:id="rId42"/>
      <p:boldItalic r:id="rId43"/>
    </p:embeddedFont>
    <p:embeddedFont>
      <p:font typeface="Oswald"/>
      <p:regular r:id="rId44"/>
      <p:bold r:id="rId45"/>
    </p:embeddedFont>
    <p:embeddedFont>
      <p:font typeface="Merriweather"/>
      <p:regular r:id="rId46"/>
      <p:bold r:id="rId47"/>
      <p:italic r:id="rId48"/>
      <p:boldItalic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gi3NAbwMVMURze8C9Fkx3H18h4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42" Type="http://schemas.openxmlformats.org/officeDocument/2006/relationships/font" Target="fonts/HelveticaNeue-italic.fntdata"/><Relationship Id="rId41" Type="http://schemas.openxmlformats.org/officeDocument/2006/relationships/font" Target="fonts/HelveticaNeue-bold.fntdata"/><Relationship Id="rId44" Type="http://schemas.openxmlformats.org/officeDocument/2006/relationships/font" Target="fonts/Oswald-regular.fntdata"/><Relationship Id="rId43" Type="http://schemas.openxmlformats.org/officeDocument/2006/relationships/font" Target="fonts/HelveticaNeue-boldItalic.fntdata"/><Relationship Id="rId46" Type="http://schemas.openxmlformats.org/officeDocument/2006/relationships/font" Target="fonts/Merriweather-regular.fntdata"/><Relationship Id="rId45" Type="http://schemas.openxmlformats.org/officeDocument/2006/relationships/font" Target="fonts/Oswald-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Merriweather-italic.fntdata"/><Relationship Id="rId47" Type="http://schemas.openxmlformats.org/officeDocument/2006/relationships/font" Target="fonts/Merriweather-bold.fntdata"/><Relationship Id="rId49" Type="http://schemas.openxmlformats.org/officeDocument/2006/relationships/font" Target="fonts/Merriweather-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bold.fntdata"/><Relationship Id="rId30" Type="http://schemas.openxmlformats.org/officeDocument/2006/relationships/font" Target="fonts/Play-regular.fntdata"/><Relationship Id="rId33" Type="http://schemas.openxmlformats.org/officeDocument/2006/relationships/font" Target="fonts/Roboto-bold.fntdata"/><Relationship Id="rId32" Type="http://schemas.openxmlformats.org/officeDocument/2006/relationships/font" Target="fonts/Roboto-regular.fntdata"/><Relationship Id="rId35" Type="http://schemas.openxmlformats.org/officeDocument/2006/relationships/font" Target="fonts/Roboto-boldItalic.fntdata"/><Relationship Id="rId34" Type="http://schemas.openxmlformats.org/officeDocument/2006/relationships/font" Target="fonts/Roboto-italic.fntdata"/><Relationship Id="rId37" Type="http://schemas.openxmlformats.org/officeDocument/2006/relationships/font" Target="fonts/PalatinoLinotype-bold.fntdata"/><Relationship Id="rId36" Type="http://schemas.openxmlformats.org/officeDocument/2006/relationships/font" Target="fonts/PalatinoLinotype-regular.fntdata"/><Relationship Id="rId39" Type="http://schemas.openxmlformats.org/officeDocument/2006/relationships/font" Target="fonts/PalatinoLinotype-boldItalic.fntdata"/><Relationship Id="rId38" Type="http://schemas.openxmlformats.org/officeDocument/2006/relationships/font" Target="fonts/PalatinoLinotype-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54"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rPr lang="es-ES"/>
              <a:t>Se trata de un módulo de 4 horas. Puede impartirlo en una sesión o en dos sesiones de 2 horas. Como los conceptos de este módulo son profundos, organice pequeños descansos cuando considere que los alumnos necesitan algo de tiempo para digerir el contenido.</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Necesitarás</a:t>
            </a:r>
            <a:endParaRPr/>
          </a:p>
          <a:p>
            <a:pPr indent="0" lvl="0" marL="0" rtl="0" algn="l">
              <a:spcBef>
                <a:spcPts val="0"/>
              </a:spcBef>
              <a:spcAft>
                <a:spcPts val="0"/>
              </a:spcAft>
              <a:buNone/>
            </a:pPr>
            <a:r>
              <a:rPr lang="es-ES"/>
              <a:t>-un PC/portátil con acceso a Internet y altavoz para poder escuchar los vídeos.</a:t>
            </a:r>
            <a:endParaRPr/>
          </a:p>
          <a:p>
            <a:pPr indent="0" lvl="0" marL="0" rtl="0" algn="l">
              <a:spcBef>
                <a:spcPts val="0"/>
              </a:spcBef>
              <a:spcAft>
                <a:spcPts val="0"/>
              </a:spcAft>
              <a:buNone/>
            </a:pPr>
            <a:r>
              <a:rPr lang="es-ES"/>
              <a:t>-Un proyector de datos para proyectar esta presentación.</a:t>
            </a:r>
            <a:endParaRPr/>
          </a:p>
          <a:p>
            <a:pPr indent="0" lvl="0" marL="0" rtl="0" algn="l">
              <a:spcBef>
                <a:spcPts val="0"/>
              </a:spcBef>
              <a:spcAft>
                <a:spcPts val="0"/>
              </a:spcAft>
              <a:buNone/>
            </a:pPr>
            <a:r>
              <a:rPr lang="es-ES"/>
              <a:t>-Un sombrero y medias hojas A4 con una emoción escrita en cada una de ellas para la actividad de la diapositiva 11.</a:t>
            </a:r>
            <a:endParaRPr/>
          </a:p>
          <a:p>
            <a:pPr indent="0" lvl="0" marL="0" rtl="0" algn="l">
              <a:spcBef>
                <a:spcPts val="0"/>
              </a:spcBef>
              <a:spcAft>
                <a:spcPts val="0"/>
              </a:spcAft>
              <a:buNone/>
            </a:pPr>
            <a:r>
              <a:rPr lang="es-ES"/>
              <a:t>-Papeles A4 y medio A4 y bolígrafos para los alumnos</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Nota de FA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hay dos vídeos (diapositivas 10 y 20).Símbolos utilizados en los apuntes para ayudarte a enseñar el módulo:</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Se utiliza para algo que tienes que decir o leer en clase. Representa tu expresión oral.</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2 Se utiliza para las instrucciones. Te da información sobre lo que tienes que hacer.</a:t>
            </a:r>
            <a:endParaRPr/>
          </a:p>
          <a:p>
            <a:pPr indent="0" lvl="0" marL="0" rtl="0" algn="l">
              <a:spcBef>
                <a:spcPts val="0"/>
              </a:spcBef>
              <a:spcAft>
                <a:spcPts val="0"/>
              </a:spcAft>
              <a:buNone/>
            </a:pPr>
            <a:r>
              <a:rPr lang="es-ES"/>
              <a:t>🖈 Se utiliza en cualquiera de las anteriores (hablar o instrucciones). Representa una pregunta para hacer a los alumnos, o una actividad para hacer con los alumnos.</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2Da la bienvenida a los alumnos.  Preséntese de forma divertida, como se sugiere a continuación. A continuación, pida a los alumnos que se presenten de forma similar. Cuando todos hayan terminado, muestre la diapositiva 2 y lea el orden del día.2Hola y bienvenidos a esta clase. Juntos vamos a descubrir cosas interesantes, útiles y divertidas sobre nosotros mismos y sobre el mundo que nos rodea. Pero antes de hacerlo, vamos a presentarnos. Me llamo .... y me gustaría compartir 3 afirmaciones sobre mí: Tengo un gato. Mi color favorito es el azul. Y este no es mi color de pelo natural [puedes usar tus propias afirmaciones]. ¿Quién quiere empezar? Sólo tienes que compartir tu nombre y 3 frases sobre ti; puede ser cualquier cosa, como de dónde vienes, cuál es tu comida o artista favorito, o lo que quieras compartir.JJ¡Hola de nuevo! Entramos ahora en la parte de las competencias importantes y apasionantes para la vida. Se trata de competencias y habilidades que nos ayudan a tomar decisiones con conocimiento de causa, a afrontar exigencias y retos, a pensar de forma crítica y creativa, a comunicarnos eficazmente, a entablar relaciones sanas, a empatizar con los demás y a gestionar nuestra vida de forma sana y productiva. Examinaremos estas habilidades en diferentes módulos. En este módulo, nos ocuparemos de nuestra área personal, y hablaremos de:2Leer el temario a los alumnos</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J Empecemos por la autoconciencia y la gestión</a:t>
            </a:r>
            <a:endParaRPr/>
          </a:p>
        </p:txBody>
      </p:sp>
      <p:sp>
        <p:nvSpPr>
          <p:cNvPr id="161" name="Google Shape;16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J ¿Qué es la autoconciencia y por qué es importante? La autoconciencia implica ser conscientes de cómo nos sentimos, por qué nos sentimos así y cómo nuestras emociones y comportamientos nos afectan tanto a nosotros mismos como a los demás. También consiste en comprender nuestras fortalezas, debilidades, deseos y aversiones. En otras palabras, significa conocernos mejor a nosotros mismos. Y se puede aprender. ¿Por qué es crucial? Hay 5 razones principales: 1. 1.</a:t>
            </a:r>
            <a:r>
              <a:rPr b="1" lang="es-ES"/>
              <a:t>Regulación emocional</a:t>
            </a:r>
            <a:r>
              <a:rPr lang="es-ES"/>
              <a:t>: comprender nuestros sentimientos nos ayuda a gestionarlos y regularlos mejor y a reducir la probabilidad de comportamientos impulsivos o destructivos.</a:t>
            </a:r>
            <a:br>
              <a:rPr lang="es-ES"/>
            </a:br>
            <a:endParaRPr/>
          </a:p>
          <a:p>
            <a:pPr indent="0" lvl="0" marL="0" rtl="0" algn="l">
              <a:spcBef>
                <a:spcPts val="0"/>
              </a:spcBef>
              <a:spcAft>
                <a:spcPts val="0"/>
              </a:spcAft>
              <a:buNone/>
            </a:pPr>
            <a:r>
              <a:rPr lang="es-ES"/>
              <a:t>2.</a:t>
            </a:r>
            <a:r>
              <a:rPr b="1" lang="es-ES"/>
              <a:t>Mejor toma de decisiones</a:t>
            </a:r>
            <a:r>
              <a:rPr lang="es-ES"/>
              <a:t>: Comprender nuestras fortalezas, debilidades y valores, nos lleva a tomar decisiones más informadas y meditadas para ahora y para el futuro.</a:t>
            </a:r>
            <a:br>
              <a:rPr lang="es-ES"/>
            </a:br>
            <a:endParaRPr/>
          </a:p>
          <a:p>
            <a:pPr indent="0" lvl="0" marL="0" rtl="0" algn="l">
              <a:spcBef>
                <a:spcPts val="0"/>
              </a:spcBef>
              <a:spcAft>
                <a:spcPts val="0"/>
              </a:spcAft>
              <a:buNone/>
            </a:pPr>
            <a:r>
              <a:rPr lang="es-ES"/>
              <a:t>3.</a:t>
            </a:r>
            <a:r>
              <a:rPr b="1" lang="es-ES"/>
              <a:t>Mejores relaciones</a:t>
            </a:r>
            <a:r>
              <a:rPr lang="es-ES"/>
              <a:t>: Comprender nuestras propias emociones y comportamientos puede ayudarnos a empatizar con los demás, mejorando nuestras interacciones y relaciones sociales.</a:t>
            </a:r>
            <a:br>
              <a:rPr lang="es-ES"/>
            </a:br>
            <a:endParaRPr/>
          </a:p>
          <a:p>
            <a:pPr indent="0" lvl="0" marL="0" rtl="0" algn="l">
              <a:spcBef>
                <a:spcPts val="0"/>
              </a:spcBef>
              <a:spcAft>
                <a:spcPts val="0"/>
              </a:spcAft>
              <a:buNone/>
            </a:pPr>
            <a:r>
              <a:rPr lang="es-ES"/>
              <a:t>4.</a:t>
            </a:r>
            <a:r>
              <a:rPr b="1" lang="es-ES"/>
              <a:t>Crecimiento personal</a:t>
            </a:r>
            <a:r>
              <a:rPr lang="es-ES"/>
              <a:t>: El autoconocimiento nos ayuda a establecer objetivos realistas, reconocer áreas de mejora y trabajar para convertirnos en la mejor versión de nosotros mismos.</a:t>
            </a:r>
            <a:br>
              <a:rPr lang="es-ES"/>
            </a:br>
            <a:endParaRPr/>
          </a:p>
          <a:p>
            <a:pPr indent="0" lvl="0" marL="0" rtl="0" algn="l">
              <a:spcBef>
                <a:spcPts val="0"/>
              </a:spcBef>
              <a:spcAft>
                <a:spcPts val="0"/>
              </a:spcAft>
              <a:buNone/>
            </a:pPr>
            <a:r>
              <a:rPr lang="es-ES"/>
              <a:t>5.</a:t>
            </a:r>
            <a:r>
              <a:rPr b="1" lang="es-ES"/>
              <a:t>Salud mental</a:t>
            </a:r>
            <a:r>
              <a:rPr lang="es-ES"/>
              <a:t>: La autoconciencia es una habilidad fundamental que favorece la inteligencia emocional, la resiliencia y el bienestar general.</a:t>
            </a:r>
            <a:endParaRPr/>
          </a:p>
          <a:p>
            <a:pPr indent="0" lvl="0" marL="0" marR="0" rtl="0" algn="l">
              <a:spcBef>
                <a:spcPts val="0"/>
              </a:spcBef>
              <a:spcAft>
                <a:spcPts val="0"/>
              </a:spcAft>
              <a:buClr>
                <a:schemeClr val="dk1"/>
              </a:buClr>
              <a:buSzPts val="1200"/>
              <a:buFont typeface="Arial"/>
              <a:buNone/>
            </a:pPr>
            <a:r>
              <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174" name="Google Shape;17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2Antes de revelar el dibujo de la rueda de los sentimientos, pregunta a los alumnos 🖈¿Sabéis cuántas emociones diferentes existen? ¿Puedes nombrar algunas emociones? Pueden ser positivas o negativas. Deja que los alumnos compartan su opinión. A continuación, haga clic para mostrar la rueda de los sentimientos y abra https://feelingswheel.com/ , que es la versión completa de la rueda de los sentimientos que aparece en la diapositiva.Hay muchas emociones diferentes y sus variaciones. Gloria Willcox creó la rueda de los sentimientos, en 1982, para ayudarnos a describir nuestros sentimientos con mayor precisión. Fascinante, ¿verdad? Por supuesto, no es una visión completa de todas las emociones posibles, pero puede servir como punto de partida para identificar y etiquetar nuestras emociones. Partiendo del centro con 7 sentimientos básicos, podemos pasar al segundo y tercer nivel2 Repasa con los alumnos un par de ejemplos. Por ejemplo. Enfadado, defraudado, traicionado. A continuación, mantén abierto el enlace de la rueda de los sentimientos y pasa a la siguiente diapositiva.J La rueda de los sentimientos nos muestra de forma sencilla que podemos expresar un sentimiento, pero que hay otro sentimiento detrás.</a:t>
            </a:r>
            <a:endParaRPr/>
          </a:p>
        </p:txBody>
      </p:sp>
      <p:sp>
        <p:nvSpPr>
          <p:cNvPr id="184" name="Google Shape;18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s-ES"/>
              <a:t>JVolviendo a la autoconciencia, ésta empieza por reconocer nuestras emociones en cada momento y darles nombres concretos. Puede parecer un procedimiento fácil y sencillo, pero en muchas ocasiones, un sentimiento esconde otros sentimientos debajo, como vimos en la rueda de los sentimientos. Por ejemplo, podemos sentirnos enfadados. Pero, ¿nos sentimos enfadados porque alguien nos ha acusado de algo? ¿Nos enfadamos porque estamos cansados y hambrientos y la clase no termina? ¿Nos enfadamos porque no podemos permitirnos comprar algo? Es importante comprender nuestros sentimientos y qué los provoca para poder gestionarlos. Veamos 6 pasos para hacerlo y vamos a probarlos ahora mismo; 🖈cada uno pensará por sí mismo. Utilizaremos la rueda de los sentimientos para ayudarnos.</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2Ten la rueda de los sentimientos abierta cuando leas los pasos a los alumnos. Pide a los alumnos que escriban en un papel. Explíqueles que se trata de algo personal. Dedica un minuto más o menos a cada paso, para que los alumnos puedan seguir el ejercicio. Pregúnteles si necesitan más tiempo después de cada paso</a:t>
            </a:r>
            <a:br>
              <a:rPr lang="es-ES"/>
            </a:br>
            <a:endParaRPr/>
          </a:p>
          <a:p>
            <a:pPr indent="0" lvl="0" marL="0" rtl="0" algn="l">
              <a:spcBef>
                <a:spcPts val="0"/>
              </a:spcBef>
              <a:spcAft>
                <a:spcPts val="0"/>
              </a:spcAft>
              <a:buNone/>
            </a:pPr>
            <a:r>
              <a:rPr lang="es-ES"/>
              <a:t>J</a:t>
            </a:r>
            <a:endParaRPr/>
          </a:p>
          <a:p>
            <a:pPr indent="0" lvl="0" marL="0" rtl="0" algn="l">
              <a:spcBef>
                <a:spcPts val="0"/>
              </a:spcBef>
              <a:spcAft>
                <a:spcPts val="0"/>
              </a:spcAft>
              <a:buNone/>
            </a:pPr>
            <a:r>
              <a:rPr lang="es-ES"/>
              <a:t>🖈Pausa </a:t>
            </a:r>
            <a:r>
              <a:rPr b="1" lang="es-ES"/>
              <a:t>y reflexión</a:t>
            </a:r>
            <a:r>
              <a:rPr lang="es-ES"/>
              <a:t>: Tómese un momento para detenerse y considerar lo que está sintiendo en este momento.</a:t>
            </a:r>
            <a:endParaRPr/>
          </a:p>
          <a:p>
            <a:pPr indent="0" lvl="0" marL="0" rtl="0" algn="l">
              <a:spcBef>
                <a:spcPts val="0"/>
              </a:spcBef>
              <a:spcAft>
                <a:spcPts val="0"/>
              </a:spcAft>
              <a:buNone/>
            </a:pPr>
            <a:r>
              <a:rPr b="1" lang="es-ES"/>
              <a:t>Identifique las sensaciones físicas</a:t>
            </a:r>
            <a:r>
              <a:rPr lang="es-ES"/>
              <a:t>: Las emociones a menudo se manifiestan físicamente. Presta atención a cualquier sensación física en tu cuerpo, como un corazón acelerado, músculos tensos o mariposas en el estómago. </a:t>
            </a:r>
            <a:endParaRPr/>
          </a:p>
          <a:p>
            <a:pPr indent="0" lvl="0" marL="0" rtl="0" algn="l">
              <a:spcBef>
                <a:spcPts val="0"/>
              </a:spcBef>
              <a:spcAft>
                <a:spcPts val="0"/>
              </a:spcAft>
              <a:buNone/>
            </a:pPr>
            <a:r>
              <a:rPr b="1" lang="es-ES"/>
              <a:t>Reconoce la emoción</a:t>
            </a:r>
            <a:r>
              <a:rPr lang="es-ES"/>
              <a:t>: Cuando notes una sensación física, intenta identificar la emoción correspondiente. ¿Te sientes feliz, triste, enfadado, ansioso o algo más? </a:t>
            </a:r>
            <a:endParaRPr/>
          </a:p>
          <a:p>
            <a:pPr indent="0" lvl="0" marL="0" rtl="0" algn="l">
              <a:spcBef>
                <a:spcPts val="0"/>
              </a:spcBef>
              <a:spcAft>
                <a:spcPts val="0"/>
              </a:spcAft>
              <a:buNone/>
            </a:pPr>
            <a:r>
              <a:rPr b="1" lang="es-ES"/>
              <a:t>Utilice etiquetas específicas</a:t>
            </a:r>
            <a:r>
              <a:rPr lang="es-ES"/>
              <a:t>: Sé lo más específico posible a la hora de etiquetar tu emoción. En lugar de decir simplemente «estoy disgustado», intenta determinar si te sientes frustrado, decepcionado o herido. </a:t>
            </a:r>
            <a:endParaRPr/>
          </a:p>
          <a:p>
            <a:pPr indent="0" lvl="0" marL="0" rtl="0" algn="l">
              <a:spcBef>
                <a:spcPts val="0"/>
              </a:spcBef>
              <a:spcAft>
                <a:spcPts val="0"/>
              </a:spcAft>
              <a:buNone/>
            </a:pPr>
            <a:r>
              <a:rPr b="1" lang="es-ES"/>
              <a:t>Considera el contexto</a:t>
            </a:r>
            <a:r>
              <a:rPr lang="es-ES"/>
              <a:t>: Piensa en lo que puede haber desencadenado esa emoción. Comprender el contexto puede ayudarte a entender mejor tu respuesta emocional. </a:t>
            </a:r>
            <a:endParaRPr/>
          </a:p>
          <a:p>
            <a:pPr indent="0" lvl="0" marL="0" rtl="0" algn="l">
              <a:spcBef>
                <a:spcPts val="0"/>
              </a:spcBef>
              <a:spcAft>
                <a:spcPts val="0"/>
              </a:spcAft>
              <a:buNone/>
            </a:pPr>
            <a:r>
              <a:rPr b="1" lang="es-ES"/>
              <a:t>Expresa la emoción</a:t>
            </a:r>
            <a:r>
              <a:rPr lang="es-ES"/>
              <a:t>: Comunica tus sentimientos, ya sea hablando con alguien de confianza, escribiendo en un diario o expresándote a través del arte o la música.</a:t>
            </a:r>
            <a:br>
              <a:rPr lang="es-ES"/>
            </a:br>
            <a:endParaRPr/>
          </a:p>
          <a:p>
            <a:pPr indent="0" lvl="0" marL="0" rtl="0" algn="l">
              <a:spcBef>
                <a:spcPts val="0"/>
              </a:spcBef>
              <a:spcAft>
                <a:spcPts val="0"/>
              </a:spcAft>
              <a:buNone/>
            </a:pPr>
            <a:r>
              <a:rPr lang="es-ES"/>
              <a:t>2 Puedes compartir en clase tu emoción, cómo la has reconocido y qué etiqueta le has puesto. Si alguno de los alumnos quiere compartir su propio ejemplo, permítelo.</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2" name="Google Shape;19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JAhora bien, hay algunas emociones que llamamos fuertes, ya que pueden afectarnos de muchas maneras. Todos tenemos emociones fuertes alguna vez. Examinaremos juntos 3 emociones fuertes muy comunes: el miedo, la tristeza y la ira. Veremos cómo afecta al cuerpo la emoción, con qué suele estar conectada y cómo se expresa la mayoría de las veces.</a:t>
            </a:r>
            <a:endParaRPr/>
          </a:p>
        </p:txBody>
      </p:sp>
      <p:sp>
        <p:nvSpPr>
          <p:cNvPr id="202" name="Google Shape;20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JEmpezamos por la tristeza. Todos nos hemos sentido tristes en algún o muchos momentos de nuestra vida. Por eso, cuando nos sentimos tristes, nuestro metabolismo se ralentiza para darnos tiempo a lamentarnos. Podemos sentirnos tristes porque no hemos conseguido lo que queríamos, o por el estrés de lo que pueda pasar, por ejemplo, si estamos en paro y nos estresa encontrar un trabajo, o porque lloramos la pérdida de alguien importante para nosotros.  Cuando la gente se siente triste, tiende a aislarse. Sin embargo, ésta no es una buena táctica, ya que nos aleja de recursos como amigos, profesores u otros que pueden ayudarnos a superar la tristeza. La tristeza está conectada con otras emociones, como la depresión, la vergüenza, la decepción, el arrepentimiento, la culpa, la vergüenza o la inseguridad. 🖈¿Quieres añadir alguna otra razón por la que podamos sentirnos tristes?2Pide a los alumnos que piensen en un momento en el que se sintieron tristes y cuál fue el contexto general que les generó tristeza. Si ningún alumno quiere responder, puedes dar un ejemplo personal propio.</a:t>
            </a:r>
            <a:endParaRPr/>
          </a:p>
          <a:p>
            <a:pPr indent="0" lvl="0" marL="0" rtl="0" algn="l">
              <a:spcBef>
                <a:spcPts val="0"/>
              </a:spcBef>
              <a:spcAft>
                <a:spcPts val="0"/>
              </a:spcAft>
              <a:buClr>
                <a:schemeClr val="dk1"/>
              </a:buClr>
              <a:buSzPts val="1200"/>
              <a:buFont typeface="Noto Sans Symbols"/>
              <a:buNone/>
            </a:pPr>
            <a:r>
              <a:t/>
            </a:r>
            <a:endParaRPr/>
          </a:p>
        </p:txBody>
      </p:sp>
      <p:sp>
        <p:nvSpPr>
          <p:cNvPr id="211" name="Google Shape;21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J Pasamos al miedo. Una emoción muy fuerte que nos ha afectado a todos en diferentes momentos de nuestra vida. Cuando tenemos miedo, nuestro cuerpo se prepara para huir o luchar, por lo que la sangre corre a nuestros brazos y piernas. El miedo puede paralizarnos y puede obligarnos a asustarnos, huir o luchar, dependiendo de nuestro carácter y de la situación. El miedo está relacionado con la preocupación, la ansiedad, el estrés, el nerviosismo, el pánico y diferentes fobias. 🖈¿Tenías miedo a la oscuridad cuando eras más joven? ¿Tienes miedo a las arañas o a los animales? Hay muchos ejemplos y variaciones del miedo.</a:t>
            </a:r>
            <a:endParaRPr/>
          </a:p>
        </p:txBody>
      </p:sp>
      <p:sp>
        <p:nvSpPr>
          <p:cNvPr id="219" name="Google Shape;21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JFinalmente, ira. Espero que no sientas rabia por estar aquí.  Cuando nos enfadamos, la sangre corre a nuestras manos para que podamos luchar si es necesario. La ira es una de las emociones más peligrosas porque, en lugar de inmovilizarnos, como el miedo, nos da energía y nos impulsa. Cuanto más a menudo estemos enfadados, más fácil nos resultará permanecer en ese estado. La ira puede ser una expresión de diferentes emociones ocultas, como frustración, estrés, ansiedad, pérdida, confusión, vergüenza, celos, rechazo o amenaza. Veamos un vídeo relevante.2Después de mostrar el vídeo, pregunta a los alumnos si tienen alguna duda sobre las diferentes emociones o si quieren hacer algún comentario sobre el vídeo. A continuación, pasa a la siguiente diapositiva.</a:t>
            </a:r>
            <a:endParaRPr/>
          </a:p>
        </p:txBody>
      </p:sp>
      <p:sp>
        <p:nvSpPr>
          <p:cNvPr id="229" name="Google Shape;22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383838"/>
              </a:buClr>
              <a:buSzPts val="1200"/>
              <a:buFont typeface="Noto Sans Symbols"/>
              <a:buChar char="📄"/>
            </a:pPr>
            <a:r>
              <a:rPr b="0" i="0" lang="es-ES">
                <a:solidFill>
                  <a:srgbClr val="383838"/>
                </a:solidFill>
                <a:highlight>
                  <a:srgbClr val="FFFFFF"/>
                </a:highlight>
                <a:latin typeface="Roboto"/>
                <a:ea typeface="Roboto"/>
                <a:cs typeface="Roboto"/>
                <a:sym typeface="Roboto"/>
              </a:rPr>
              <a:t>JAhora que hemos hablado de las distintas emociones, vamos a jugar a un juego.2Escribe diferentes emociones en trozos de papel y ponlos en un sombrero. Puedes utilizar: enfado, miedo, alegría, confusión, sorpresa o cualquier otra. La rueda de los sentimientos puede ayudarte a elegir. Pide a un alumno que elija un papel y represente la emoción sin hablar. A continuación, los demás alumnos tendrán que adivinar qué emoción se está representando. Esto ayuda a los alumnos a identificar lo que sienten los demás y cómo las emociones pueden mostrarse de forma diferente. Dependiendo del tiempo que quieras dedicar, puedes jugar a este juego con 3-4 alumnos, probando diferentes emociones.</a:t>
            </a:r>
            <a:endParaRPr b="0" i="0">
              <a:solidFill>
                <a:srgbClr val="383838"/>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244" name="Google Shape;24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J¡Eso fue divertido! ¡Y hay muchos buenos actores en esta clase! ¡Acuérdate de nosotros cuando te hagas famoso! Ahora, pasemos a cómo podemos regular nuestras emociones y gestionar nuestro comportamiento.</a:t>
            </a:r>
            <a:endParaRPr/>
          </a:p>
        </p:txBody>
      </p:sp>
      <p:sp>
        <p:nvSpPr>
          <p:cNvPr id="256" name="Google Shape;25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s-ES"/>
              <a:t>JLa regulación emocional o autogestión, como la llamamos, es la capacidad de controlar nuestras emociones para que ellas no nos controlen a nosotros.  Debemos tener en cuenta que no existen emociones equivocadas. Todas son válidas. En diferentes circunstancias podemos sentir sentimientos positivos o negativos, y eso está bien. No podemos controlar cómo nos sentimos ante las circunstancias o los acontecimientos. Los sentimientos iniciales que tenemos en respuesta a los acontecimientos siempre están bien. Por ejemplo, cuando alguien nos empuja intencionadamente, probablemente nos sintamos irritados. Esto es algo que no podemos controlar, y está bien. Sin embargo, lo que sí podemos controlar es cómo elegimos reaccionar cuando una emoción se intensifica. En nuestro ejemplo anterior, que nos sentimos irritados, podemos decidir dejarlo pasar, devolver el empujón, gritar, etc. Que nuestros sentimientos sean válidos no significa que tengamos excusa para comportarnos como queramos. Esto es algo que debemos recordar.</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5" name="Google Shape;26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JAhora, veamos cómo podemos manejar nuestras emociones. Normalmente, cuando experimentamos un sentimiento negativo, intentamos deshacernos de él, racionalizándolo o intentando controlar cómo nos sentimos -nos solemos decir a nosotros mismos deja de sentirte triste- o intentamos bloquearlo y evitarlo. Ninguna de estas estrategias funciona. Al contrario, si ponemos empeño en alguna de ellas, empeoramos o intensificamos el sentimiento. Entonces, ¿qué podemos hacer realmente?</a:t>
            </a:r>
            <a:endParaRPr/>
          </a:p>
        </p:txBody>
      </p:sp>
      <p:sp>
        <p:nvSpPr>
          <p:cNvPr id="276" name="Google Shape;27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En lugar de luchar contra un mal presentimiento, hay que aceptarlo. ¿Y qué significa esto? ¿Recuerdas la rueda de los sentimientos? Tenemos que poner nombre a nuestro sentimiento y reconocerlo. Cuando le ponemos una etiqueta o un nombre al sentimiento, lo entendemos mejor. Y en lugar de darle demasiada importancia, lo situamos en su dimensión real. A continuación, tenemos que validar el sentimiento. Recuerda que todos los sentimientos son válidos. Así que, en lugar de juzgarnos por sentirnos mal, tristes, enfadados o lo que sea, debemos darnos permiso para sentirlo. No significa que nos guste o que no queramos cambiarlo, sino simplemente que reconocemos la presencia de ese sentimiento en ese momento concreto. Después, podemos actuar en sentido contrario y alejarnos de la situación. Recuerda que no podemos controlar cómo nos sentimos, pero sí cómo reaccionamos cuando sentimos algo. Por ejemplo, cuando estamos enfadados, nos entran ganas de luchar y atacar. Pero podemos optar por hacer lo contrario, retirarnos de la situación.  Esto nos ayudará a calmarnos.  Esta técnica necesita práctica antes de que podamos aprovecharla totalmente, pero merece la pena probarla.</a:t>
            </a:r>
            <a:endParaRPr/>
          </a:p>
        </p:txBody>
      </p:sp>
      <p:sp>
        <p:nvSpPr>
          <p:cNvPr id="286" name="Google Shape;28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JTenemos que intentar mantenernos en el lado positivo como actitud general. Todos nos enfrentamos a dificultades, problemas o tragedias muchas veces en nuestra vida. Pero mientras respiremos podemos cambiar nuestra vida a mejor. Algunas personas son optimistas por naturaleza y otras pesimistas. De nuevo, tenemos que centrarnos en la realidad y no exagerar con ningún problema al que nos enfrentemos. Siempre hay y habrá personas en mejor y peor situación que nosotros. Esto es algo sobre lo que no tenemos ningún poder. Para mantenernos en el lado positivo, tenemos que concentrarnos y apreciar regularmente todas las cosas buenas de nuestra vida, o nuestras bendiciones, como las llamamos. Podemos intentar contar juntos nuestras bendiciones para esta semana. 🖈Tómate 5 minutos para pensar en 5 cosas positivas que te hayan pasado esta semana, o cosas por las que te sientas agradecido. Escríbelas. Esta lista es personal. No tienes que compartirla con nadie más. Al fin y al cabo, son tus bendiciones. Aquí tienes algunas ideas: ¿recibiste ayuda de alguien en algo? ¿Has ayudado a alguien y te has sentido bien por ello? ¿Has sacado buena nota en un examen? ¿Has conocido a un nuevo amigo? ¿Has resuelto un problema con eficacia? ¿Te has enterado de una buena noticia?2Deja tiempo a los alumnos para que piensen y escriban sus bendiciones.J¡Genial! Intentemos contar nuestras bendiciones cada semana. Pronto empezaremos a centrarnos en las cosas buenas, en lugar de en las malas.</a:t>
            </a:r>
            <a:endParaRPr/>
          </a:p>
        </p:txBody>
      </p:sp>
      <p:sp>
        <p:nvSpPr>
          <p:cNvPr id="296" name="Google Shape;29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JRecuerda que el autoconocimiento también tiene que ver con el reconocimiento de nuestros puntos fuertes y débiles. Para afrontar mejor cualquier situación de nuestra vida (escuela, trabajo, deporte, arte, etc.) es útil saber cuáles son nuestros puntos fuertes. Podemos apoyarnos en nuestros puntos fuertes para afrontar eficazmente un reto. También es útil saber cuáles son nuestros puntos débiles. Éstos pueden hacer que un problema parezca peor o pueden detener nuestro progreso. Si reconocemos nuestros puntos débiles, es más fácil trabajar en ellos para mejorarlos. 🖈Toma un papel y escribe 3 de tus principales puntos fuertes. A continuación, enumera 3 de tus principales debilidades. Una vez elegidos los rasgos que necesitas mejorar, piensa y describe brevemente cómo intentarás mejorarlos. Aquí tienes una lista de algunos puntos fuertes y débiles que puede darte ideas para tu propia lista.2 Una vez introducidas las instrucciones, pasa a la siguiente diapositiva y mantenla abierta hasta que finalice el ejercicio.</a:t>
            </a:r>
            <a:endParaRPr/>
          </a:p>
        </p:txBody>
      </p:sp>
      <p:sp>
        <p:nvSpPr>
          <p:cNvPr id="312" name="Google Shape;31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2Cuando los alumnos hayan terminado, diles que guarden esta lista, que la repasen y que reflexionen sobre ella a su propio ritmo y en su tiempo.</a:t>
            </a:r>
            <a:endParaRPr/>
          </a:p>
        </p:txBody>
      </p:sp>
      <p:sp>
        <p:nvSpPr>
          <p:cNvPr id="339" name="Google Shape;33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J Ahora, en la última parte de este módulo, nos centraremos en cómo desarrollar la resiliencia. En palabras sencillas, la resiliencia es la capacidad de recuperarse rápidamente de las dificultades a las que nos enfrentamos en la vida.</a:t>
            </a:r>
            <a:endParaRPr/>
          </a:p>
        </p:txBody>
      </p:sp>
      <p:sp>
        <p:nvSpPr>
          <p:cNvPr id="346" name="Google Shape;34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Noto Sans Symbols"/>
              <a:buNone/>
            </a:pPr>
            <a:r>
              <a:rPr lang="es-ES"/>
              <a:t>JAntes de hablar de cómo podemos prepararnos para los momentos difíciles, veamos juntos 3 verdades universales. </a:t>
            </a:r>
            <a:r>
              <a:rPr b="1" lang="es-ES"/>
              <a:t>En primer lugar</a:t>
            </a:r>
            <a:r>
              <a:rPr lang="es-ES"/>
              <a:t>, la única certeza en la vida es que nada es seguro. Lo que es válido hoy, puede no serlo mañana. Hay personas que empezaron sin nada y ganaron mucho durante su vida, y otras que empezaron con todo y lo perdieron todo de la noche a la mañana. Pensemos en un terremoto. Puede que tengamos una casa o un coche bonitos, y que tras el terremoto lo perdamos todo y nos veamos obligados a empezar de cero otra vez. Las cosas cambian rápidamente para bien o para mal. No podemos cambiarlo. Sólo podemos ser fuertes para afrontar las situaciones que se avecinan. </a:t>
            </a:r>
            <a:r>
              <a:rPr b="1" lang="es-ES"/>
              <a:t>En segundo lugar</a:t>
            </a:r>
            <a:r>
              <a:rPr lang="es-ES"/>
              <a:t>, llegar a ser es mejor que ser. Por ejemplo, convertirse en un buen estudiante es mejor que serlo desde el principio. Porque para llegar a ser un buen estudiante, nos hemos esforzado, hemos adquirido habilidades importantes, hemos superado dificultades. Eso significa que somos más fuertes que alguien que sólo cuenta con su inteligencia para sacar buenas notas. Si más adelante los estudios se complican, el inteligente lo pasará mal porque no ha aprendido a esforzarse. El estudiante que ha mejorado gracias al esfuerzo, lo tendrá más fácil, ya que se ha determinado y conoce el camino que hay que seguir.</a:t>
            </a:r>
            <a:endParaRPr/>
          </a:p>
          <a:p>
            <a:pPr indent="0" lvl="0" marL="0" marR="0" rtl="0" algn="l">
              <a:lnSpc>
                <a:spcPct val="100000"/>
              </a:lnSpc>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rPr b="1" lang="es-ES"/>
              <a:t>Por último</a:t>
            </a:r>
            <a:r>
              <a:rPr lang="es-ES"/>
              <a:t>, e igualmente importante, es que no ha habido ninguna persona en la tierra que haya tenido éxito todo el tiempo. Todas las personas fracasan en alguna etapa de su vida, y algunas fracasan muchas veces antes de triunfar. No debemos tener miedo al fracaso. Forma parte de la vida. Si analizamos el fracaso, obtendremos valiosas lecciones que nos ayudarán a triunfar con el tiempo. Veamos ejemplos de personajes famosos que han fracasado, y vuelto a fracasar, antes de triunfar.</a:t>
            </a:r>
            <a:br>
              <a:rPr lang="es-ES"/>
            </a:br>
            <a:endParaRPr/>
          </a:p>
          <a:p>
            <a:pPr indent="0" lvl="0" marL="0" rtl="0" algn="l">
              <a:spcBef>
                <a:spcPts val="0"/>
              </a:spcBef>
              <a:spcAft>
                <a:spcPts val="0"/>
              </a:spcAft>
              <a:buNone/>
            </a:pPr>
            <a:r>
              <a:rPr lang="es-ES"/>
              <a:t>2Intenta suscitar un debate con los alumnos sobre las verdades universales. Pregúntales si pueden dar ejemplos que demuestren esas verdades. Si los alumnos se muestran reacios a decir nada, habla del vídeo y comprueba si les ha impresionado o inspirado.</a:t>
            </a:r>
            <a:endParaRPr/>
          </a:p>
          <a:p>
            <a:pPr indent="0" lvl="0" marL="0" marR="0" rtl="0" algn="l">
              <a:lnSpc>
                <a:spcPct val="100000"/>
              </a:lnSpc>
              <a:spcBef>
                <a:spcPts val="0"/>
              </a:spcBef>
              <a:spcAft>
                <a:spcPts val="0"/>
              </a:spcAft>
              <a:buClr>
                <a:schemeClr val="dk1"/>
              </a:buClr>
              <a:buSzPts val="1200"/>
              <a:buFont typeface="Noto Sans Symbols"/>
              <a:buNone/>
            </a:pPr>
            <a:r>
              <a:rPr lang="es-ES"/>
              <a:t>.</a:t>
            </a:r>
            <a:endParaRPr/>
          </a:p>
          <a:p>
            <a:pPr indent="0" lvl="0" marL="0" marR="0" rtl="0" algn="l">
              <a:lnSpc>
                <a:spcPct val="100000"/>
              </a:lnSpc>
              <a:spcBef>
                <a:spcPts val="0"/>
              </a:spcBef>
              <a:spcAft>
                <a:spcPts val="0"/>
              </a:spcAft>
              <a:buClr>
                <a:schemeClr val="dk1"/>
              </a:buClr>
              <a:buSzPts val="1200"/>
              <a:buFont typeface="Noto Sans Symbols"/>
              <a:buNone/>
            </a:pPr>
            <a:r>
              <a:t/>
            </a:r>
            <a:endParaRPr/>
          </a:p>
        </p:txBody>
      </p:sp>
      <p:sp>
        <p:nvSpPr>
          <p:cNvPr id="358" name="Google Shape;35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Noto Sans Symbols"/>
              <a:buNone/>
            </a:pPr>
            <a:r>
              <a:rPr lang="es-ES"/>
              <a:t>Como decíamos, los momentos difíciles, como el fracaso, o la tragedia, o la pérdida, llegan en varias etapas de la vida y, en la mayoría de los casos, no hay nada que podamos hacer para evitarlos. Hagamos lo que podamos: prepararnos para los momentos difíciles. ¿Cómo? </a:t>
            </a:r>
            <a:endParaRPr/>
          </a:p>
          <a:p>
            <a:pPr indent="0" lvl="0" marL="0" marR="0" rtl="0" algn="l">
              <a:lnSpc>
                <a:spcPct val="100000"/>
              </a:lnSpc>
              <a:spcBef>
                <a:spcPts val="0"/>
              </a:spcBef>
              <a:spcAft>
                <a:spcPts val="0"/>
              </a:spcAft>
              <a:buClr>
                <a:schemeClr val="dk1"/>
              </a:buClr>
              <a:buSzPts val="1200"/>
              <a:buFont typeface="Noto Sans Symbols"/>
              <a:buNone/>
            </a:pPr>
            <a:r>
              <a:rPr lang="es-ES"/>
              <a:t>En primer lugar, debemos </a:t>
            </a:r>
            <a:r>
              <a:rPr b="1" lang="es-ES"/>
              <a:t>cuidarnos</a:t>
            </a:r>
            <a:r>
              <a:rPr lang="es-ES"/>
              <a:t>. La buena salud es un requisito previo para hacer frente a cualquier dificultad. Por buena salud entendemos nuestro cuerpo, nuestra mente y nuestro espíritu. Tenemos que cuidar nuestro cuerpo, mantener nuestra mente activa y alerta, cuidar nuestro espíritu: meditar, rezar o hacer cualquier cosa que nos dé paz. </a:t>
            </a:r>
            <a:endParaRPr/>
          </a:p>
          <a:p>
            <a:pPr indent="0" lvl="0" marL="0" marR="0" rtl="0" algn="l">
              <a:lnSpc>
                <a:spcPct val="100000"/>
              </a:lnSpc>
              <a:spcBef>
                <a:spcPts val="0"/>
              </a:spcBef>
              <a:spcAft>
                <a:spcPts val="0"/>
              </a:spcAft>
              <a:buClr>
                <a:schemeClr val="dk1"/>
              </a:buClr>
              <a:buSzPts val="1200"/>
              <a:buFont typeface="Noto Sans Symbols"/>
              <a:buNone/>
            </a:pPr>
            <a:r>
              <a:rPr b="1" lang="es-ES"/>
              <a:t>Poner las cosas en perspectiva</a:t>
            </a:r>
            <a:r>
              <a:rPr lang="es-ES"/>
              <a:t>. Debemos intentar dar un paso atrás, pensar en el panorama general y adquirir un sentido de la perspectiva. Esto no es fácil de hacer cuando estamos demasiado cerca de una situación. Es mejor esperar a que pase el tiempo para adquirir perspectiva. Pero es útil ver la situación en su dimensión realista y en relación con nuestras acciones y con el resto del mundo que nos rodea. También ayuda comparar la situación con otra. Por ejemplo: hemos suspendido un examen. Es como si un cocinero no hubiera conseguido hacer nata montada para una tarta. Podemos volver a hacer el examen, como el cocinero puede hacer una nueva nata montada.</a:t>
            </a:r>
            <a:endParaRPr/>
          </a:p>
          <a:p>
            <a:pPr indent="0" lvl="0" marL="0" rtl="0" algn="l">
              <a:spcBef>
                <a:spcPts val="0"/>
              </a:spcBef>
              <a:spcAft>
                <a:spcPts val="0"/>
              </a:spcAft>
              <a:buNone/>
            </a:pPr>
            <a:r>
              <a:rPr b="1" lang="es-ES"/>
              <a:t>Tomar el control</a:t>
            </a:r>
            <a:r>
              <a:rPr lang="es-ES"/>
              <a:t>: muchas cosas están fuera de nuestro control, y las situaciones difíciles no son una excepción. No podemos cambiar la situación.Debemos dejar que evolucione y termine, y ocuparnos de las cosas cotidianas que aún podemos controlar.Por ejemplo, nuestro amigo ha decidido romper con nosotros y no podemos hacer nada para cambiar la situación.Nos sentimos tristes, incluso deprimidos.Al principio no podemos controlarlo.Pero podemos esforzarnos por levantarnos de la cama, vestirnos, salir, ocuparnos de nuestras aficiones.Con el tiempo, la vida volverá a la normalidad y estaremos preparados para conocer a una nueva pareja.</a:t>
            </a:r>
            <a:r>
              <a:rPr b="1" lang="es-ES"/>
              <a:t>Pedir ayuda</a:t>
            </a:r>
            <a:r>
              <a:rPr lang="es-ES"/>
              <a:t>.Si sentimos que no podemos manejar una situación difícil, podemos hablar con un profesor o un psicólogo.También existe la línea de ayuda europea para niños y adolescentes a la que podemos llamar gratuitamente desde un teléfono fijo o móvil.</a:t>
            </a:r>
            <a:br>
              <a:rPr lang="es-ES"/>
            </a:br>
            <a:endParaRPr/>
          </a:p>
          <a:p>
            <a:pPr indent="0" lvl="0" marL="0" rtl="0" algn="l">
              <a:spcBef>
                <a:spcPts val="0"/>
              </a:spcBef>
              <a:spcAft>
                <a:spcPts val="0"/>
              </a:spcAft>
              <a:buNone/>
            </a:pPr>
            <a:r>
              <a:rPr lang="es-ES"/>
              <a:t>2Todos los consejos anteriores requieren tiempo para digerirlos, incluso para las personas mayores.Di a los alumnos que pueden revisar esta presentación en cualquier momento, y que pueden comentar el contenido con sus profesores o cuidadores si necesitan ayuda.Pregúntales si quieren comentar algún punto y da por finalizado el módulo.</a:t>
            </a:r>
            <a:endParaRPr/>
          </a:p>
          <a:p>
            <a:pPr indent="0" lvl="0" marL="0" rtl="0" algn="l">
              <a:spcBef>
                <a:spcPts val="0"/>
              </a:spcBef>
              <a:spcAft>
                <a:spcPts val="0"/>
              </a:spcAft>
              <a:buClr>
                <a:schemeClr val="dk1"/>
              </a:buClr>
              <a:buSzPts val="1200"/>
              <a:buFont typeface="Noto Sans Symbols"/>
              <a:buNone/>
            </a:pPr>
            <a:r>
              <a:t/>
            </a:r>
            <a:endParaRPr/>
          </a:p>
        </p:txBody>
      </p:sp>
      <p:sp>
        <p:nvSpPr>
          <p:cNvPr id="373" name="Google Shape;37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4: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6"/>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6"/>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6"/>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6"/>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6"/>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 name="Shape 44"/>
        <p:cNvGrpSpPr/>
        <p:nvPr/>
      </p:nvGrpSpPr>
      <p:grpSpPr>
        <a:xfrm>
          <a:off x="0" y="0"/>
          <a:ext cx="0" cy="0"/>
          <a:chOff x="0" y="0"/>
          <a:chExt cx="0" cy="0"/>
        </a:xfrm>
      </p:grpSpPr>
      <p:sp>
        <p:nvSpPr>
          <p:cNvPr id="45" name="Google Shape;45;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 name="Google Shape;47;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6"/>
          <p:cNvSpPr/>
          <p:nvPr>
            <p:ph idx="2" type="pic"/>
          </p:nvPr>
        </p:nvSpPr>
        <p:spPr>
          <a:xfrm>
            <a:off x="5183188" y="987425"/>
            <a:ext cx="6172200" cy="4873625"/>
          </a:xfrm>
          <a:prstGeom prst="rect">
            <a:avLst/>
          </a:prstGeom>
          <a:noFill/>
          <a:ln>
            <a:noFill/>
          </a:ln>
        </p:spPr>
      </p:sp>
      <p:sp>
        <p:nvSpPr>
          <p:cNvPr id="81" name="Google Shape;81;p3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5"/>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5"/>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5"/>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5"/>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5"/>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5"/>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sz="1800" u="none">
                <a:solidFill>
                  <a:srgbClr val="888888"/>
                </a:solidFill>
                <a:latin typeface="Calibri"/>
                <a:ea typeface="Calibri"/>
                <a:cs typeface="Calibri"/>
                <a:sym typeface="Calibri"/>
              </a:defRPr>
            </a:lvl1pPr>
            <a:lvl2pPr indent="0" lvl="1" marL="0" marR="0" rtl="0" algn="r">
              <a:spcBef>
                <a:spcPts val="0"/>
              </a:spcBef>
              <a:buNone/>
              <a:defRPr b="0" sz="1800" u="none">
                <a:solidFill>
                  <a:srgbClr val="888888"/>
                </a:solidFill>
                <a:latin typeface="Calibri"/>
                <a:ea typeface="Calibri"/>
                <a:cs typeface="Calibri"/>
                <a:sym typeface="Calibri"/>
              </a:defRPr>
            </a:lvl2pPr>
            <a:lvl3pPr indent="0" lvl="2" marL="0" marR="0" rtl="0" algn="r">
              <a:spcBef>
                <a:spcPts val="0"/>
              </a:spcBef>
              <a:buNone/>
              <a:defRPr b="0" sz="1800" u="none">
                <a:solidFill>
                  <a:srgbClr val="888888"/>
                </a:solidFill>
                <a:latin typeface="Calibri"/>
                <a:ea typeface="Calibri"/>
                <a:cs typeface="Calibri"/>
                <a:sym typeface="Calibri"/>
              </a:defRPr>
            </a:lvl3pPr>
            <a:lvl4pPr indent="0" lvl="3" marL="0" marR="0" rtl="0" algn="r">
              <a:spcBef>
                <a:spcPts val="0"/>
              </a:spcBef>
              <a:buNone/>
              <a:defRPr b="0" sz="1800" u="none">
                <a:solidFill>
                  <a:srgbClr val="888888"/>
                </a:solidFill>
                <a:latin typeface="Calibri"/>
                <a:ea typeface="Calibri"/>
                <a:cs typeface="Calibri"/>
                <a:sym typeface="Calibri"/>
              </a:defRPr>
            </a:lvl4pPr>
            <a:lvl5pPr indent="0" lvl="4" marL="0" marR="0" rtl="0" algn="r">
              <a:spcBef>
                <a:spcPts val="0"/>
              </a:spcBef>
              <a:buNone/>
              <a:defRPr b="0" sz="1800" u="none">
                <a:solidFill>
                  <a:srgbClr val="888888"/>
                </a:solidFill>
                <a:latin typeface="Calibri"/>
                <a:ea typeface="Calibri"/>
                <a:cs typeface="Calibri"/>
                <a:sym typeface="Calibri"/>
              </a:defRPr>
            </a:lvl5pPr>
            <a:lvl6pPr indent="0" lvl="5" marL="0" marR="0" rtl="0" algn="r">
              <a:spcBef>
                <a:spcPts val="0"/>
              </a:spcBef>
              <a:buNone/>
              <a:defRPr b="0" sz="1800" u="none">
                <a:solidFill>
                  <a:srgbClr val="888888"/>
                </a:solidFill>
                <a:latin typeface="Calibri"/>
                <a:ea typeface="Calibri"/>
                <a:cs typeface="Calibri"/>
                <a:sym typeface="Calibri"/>
              </a:defRPr>
            </a:lvl6pPr>
            <a:lvl7pPr indent="0" lvl="6" marL="0" marR="0" rtl="0" algn="r">
              <a:spcBef>
                <a:spcPts val="0"/>
              </a:spcBef>
              <a:buNone/>
              <a:defRPr b="0" sz="1800" u="none">
                <a:solidFill>
                  <a:srgbClr val="888888"/>
                </a:solidFill>
                <a:latin typeface="Calibri"/>
                <a:ea typeface="Calibri"/>
                <a:cs typeface="Calibri"/>
                <a:sym typeface="Calibri"/>
              </a:defRPr>
            </a:lvl7pPr>
            <a:lvl8pPr indent="0" lvl="7" marL="0" marR="0" rtl="0" algn="r">
              <a:spcBef>
                <a:spcPts val="0"/>
              </a:spcBef>
              <a:buNone/>
              <a:defRPr b="0" sz="1800" u="none">
                <a:solidFill>
                  <a:srgbClr val="888888"/>
                </a:solidFill>
                <a:latin typeface="Calibri"/>
                <a:ea typeface="Calibri"/>
                <a:cs typeface="Calibri"/>
                <a:sym typeface="Calibri"/>
              </a:defRPr>
            </a:lvl8pPr>
            <a:lvl9pPr indent="0" lvl="8" marL="0" marR="0" rtl="0" algn="r">
              <a:spcBef>
                <a:spcPts val="0"/>
              </a:spcBef>
              <a:buNone/>
              <a:defRPr b="0" sz="1800" u="non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3.png"/><Relationship Id="rId11" Type="http://schemas.openxmlformats.org/officeDocument/2006/relationships/image" Target="../media/image11.png"/><Relationship Id="rId10" Type="http://schemas.openxmlformats.org/officeDocument/2006/relationships/image" Target="../media/image27.png"/><Relationship Id="rId21" Type="http://schemas.openxmlformats.org/officeDocument/2006/relationships/image" Target="../media/image14.jpg"/><Relationship Id="rId13" Type="http://schemas.openxmlformats.org/officeDocument/2006/relationships/image" Target="../media/image21.png"/><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2.png"/><Relationship Id="rId9" Type="http://schemas.openxmlformats.org/officeDocument/2006/relationships/image" Target="../media/image6.png"/><Relationship Id="rId15" Type="http://schemas.openxmlformats.org/officeDocument/2006/relationships/image" Target="../media/image7.png"/><Relationship Id="rId14" Type="http://schemas.openxmlformats.org/officeDocument/2006/relationships/image" Target="../media/image1.png"/><Relationship Id="rId17" Type="http://schemas.openxmlformats.org/officeDocument/2006/relationships/image" Target="../media/image10.png"/><Relationship Id="rId16" Type="http://schemas.openxmlformats.org/officeDocument/2006/relationships/image" Target="../media/image5.png"/><Relationship Id="rId5" Type="http://schemas.openxmlformats.org/officeDocument/2006/relationships/image" Target="../media/image8.jpg"/><Relationship Id="rId19" Type="http://schemas.openxmlformats.org/officeDocument/2006/relationships/image" Target="../media/image3.png"/><Relationship Id="rId6" Type="http://schemas.openxmlformats.org/officeDocument/2006/relationships/image" Target="../media/image23.jpg"/><Relationship Id="rId18" Type="http://schemas.openxmlformats.org/officeDocument/2006/relationships/image" Target="../media/image2.png"/><Relationship Id="rId7" Type="http://schemas.openxmlformats.org/officeDocument/2006/relationships/image" Target="../media/image12.jp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2.jp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25.png"/><Relationship Id="rId5"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8.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6.jpg"/><Relationship Id="rId4" Type="http://schemas.openxmlformats.org/officeDocument/2006/relationships/hyperlink" Target="https://youtu.be/hV40u2FNFBk?feature=shared"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7.jpg"/></Relationships>
</file>

<file path=ppt/slides/_rels/slide24.xml.rels><?xml version="1.0" encoding="UTF-8" standalone="yes"?><Relationships xmlns="http://schemas.openxmlformats.org/package/2006/relationships"><Relationship Id="rId20" Type="http://schemas.openxmlformats.org/officeDocument/2006/relationships/image" Target="../media/image58.png"/><Relationship Id="rId11" Type="http://schemas.openxmlformats.org/officeDocument/2006/relationships/image" Target="../media/image51.png"/><Relationship Id="rId22" Type="http://schemas.openxmlformats.org/officeDocument/2006/relationships/image" Target="../media/image54.jpg"/><Relationship Id="rId10" Type="http://schemas.openxmlformats.org/officeDocument/2006/relationships/image" Target="../media/image6.png"/><Relationship Id="rId21" Type="http://schemas.openxmlformats.org/officeDocument/2006/relationships/image" Target="../media/image53.png"/><Relationship Id="rId13" Type="http://schemas.openxmlformats.org/officeDocument/2006/relationships/image" Target="../media/image48.png"/><Relationship Id="rId12"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42.png"/><Relationship Id="rId9" Type="http://schemas.openxmlformats.org/officeDocument/2006/relationships/image" Target="../media/image47.png"/><Relationship Id="rId15" Type="http://schemas.openxmlformats.org/officeDocument/2006/relationships/image" Target="../media/image55.png"/><Relationship Id="rId14" Type="http://schemas.openxmlformats.org/officeDocument/2006/relationships/image" Target="../media/image45.png"/><Relationship Id="rId17" Type="http://schemas.openxmlformats.org/officeDocument/2006/relationships/image" Target="../media/image56.png"/><Relationship Id="rId16" Type="http://schemas.openxmlformats.org/officeDocument/2006/relationships/image" Target="../media/image50.png"/><Relationship Id="rId5" Type="http://schemas.openxmlformats.org/officeDocument/2006/relationships/image" Target="../media/image8.jpg"/><Relationship Id="rId19" Type="http://schemas.openxmlformats.org/officeDocument/2006/relationships/image" Target="../media/image60.png"/><Relationship Id="rId6" Type="http://schemas.openxmlformats.org/officeDocument/2006/relationships/image" Target="../media/image23.jpg"/><Relationship Id="rId18" Type="http://schemas.openxmlformats.org/officeDocument/2006/relationships/image" Target="../media/image10.png"/><Relationship Id="rId7" Type="http://schemas.openxmlformats.org/officeDocument/2006/relationships/image" Target="../media/image12.jp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es-E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1157946"/>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es-ES" sz="2333">
                <a:solidFill>
                  <a:schemeClr val="dk1"/>
                </a:solidFill>
                <a:latin typeface="Georgia"/>
                <a:ea typeface="Georgia"/>
                <a:cs typeface="Georgia"/>
                <a:sym typeface="Georgia"/>
              </a:rPr>
              <a:t>La UE como hogar pero menores tutelados fuera de casa</a:t>
            </a:r>
            <a:endParaRPr sz="2333">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None/>
            </a:pPr>
            <a:r>
              <a:rPr lang="es-ES"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750" cy="1562758"/>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es-ES" sz="4000">
                <a:solidFill>
                  <a:schemeClr val="dk1"/>
                </a:solidFill>
                <a:latin typeface="Cambria"/>
                <a:ea typeface="Cambria"/>
                <a:cs typeface="Cambria"/>
                <a:sym typeface="Cambria"/>
              </a:rPr>
              <a:t>Habilidades sociales Módulo 1</a:t>
            </a:r>
            <a:endParaRPr sz="4000">
              <a:solidFill>
                <a:schemeClr val="dk1"/>
              </a:solidFill>
              <a:latin typeface="Cambria"/>
              <a:ea typeface="Cambria"/>
              <a:cs typeface="Cambria"/>
              <a:sym typeface="Cambria"/>
            </a:endParaRPr>
          </a:p>
          <a:p>
            <a:pPr indent="0" lvl="0" marL="0" marR="0" rtl="0" algn="ctr">
              <a:lnSpc>
                <a:spcPct val="88666"/>
              </a:lnSpc>
              <a:spcBef>
                <a:spcPts val="0"/>
              </a:spcBef>
              <a:spcAft>
                <a:spcPts val="0"/>
              </a:spcAft>
              <a:buNone/>
            </a:pPr>
            <a:r>
              <a:rPr lang="es-ES" sz="3000">
                <a:solidFill>
                  <a:schemeClr val="dk1"/>
                </a:solidFill>
                <a:latin typeface="Georgia"/>
                <a:ea typeface="Georgia"/>
                <a:cs typeface="Georgia"/>
                <a:sym typeface="Georgia"/>
              </a:rPr>
              <a:t>Area personal</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txBox="1"/>
          <p:nvPr>
            <p:ph type="title"/>
          </p:nvPr>
        </p:nvSpPr>
        <p:spPr>
          <a:xfrm>
            <a:off x="4553733" y="548464"/>
            <a:ext cx="6798541" cy="167562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En este módulo vamos a hablar sobre:</a:t>
            </a:r>
            <a:endParaRPr/>
          </a:p>
        </p:txBody>
      </p:sp>
      <p:pic>
        <p:nvPicPr>
          <p:cNvPr id="144" name="Google Shape;144;p2"/>
          <p:cNvPicPr preferRelativeResize="0"/>
          <p:nvPr/>
        </p:nvPicPr>
        <p:blipFill rotWithShape="1">
          <a:blip r:embed="rId3">
            <a:alphaModFix/>
          </a:blip>
          <a:srcRect b="-1" l="54169" r="4984" t="0"/>
          <a:stretch/>
        </p:blipFill>
        <p:spPr>
          <a:xfrm>
            <a:off x="1" y="10"/>
            <a:ext cx="4196496" cy="6857990"/>
          </a:xfrm>
          <a:prstGeom prst="rect">
            <a:avLst/>
          </a:prstGeom>
          <a:noFill/>
          <a:ln>
            <a:noFill/>
          </a:ln>
        </p:spPr>
      </p:pic>
      <p:grpSp>
        <p:nvGrpSpPr>
          <p:cNvPr id="145" name="Google Shape;145;p2"/>
          <p:cNvGrpSpPr/>
          <p:nvPr/>
        </p:nvGrpSpPr>
        <p:grpSpPr>
          <a:xfrm>
            <a:off x="4553734" y="2538150"/>
            <a:ext cx="6798539" cy="3448576"/>
            <a:chOff x="0" y="128320"/>
            <a:chExt cx="6798539" cy="3448576"/>
          </a:xfrm>
        </p:grpSpPr>
        <p:sp>
          <p:nvSpPr>
            <p:cNvPr id="146" name="Google Shape;146;p2"/>
            <p:cNvSpPr/>
            <p:nvPr/>
          </p:nvSpPr>
          <p:spPr>
            <a:xfrm>
              <a:off x="0" y="349720"/>
              <a:ext cx="6798539" cy="874125"/>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txBox="1"/>
            <p:nvPr/>
          </p:nvSpPr>
          <p:spPr>
            <a:xfrm>
              <a:off x="0" y="349720"/>
              <a:ext cx="6798539" cy="874125"/>
            </a:xfrm>
            <a:prstGeom prst="rect">
              <a:avLst/>
            </a:prstGeom>
            <a:noFill/>
            <a:ln>
              <a:noFill/>
            </a:ln>
          </p:spPr>
          <p:txBody>
            <a:bodyPr anchorCtr="0" anchor="t" bIns="106675" lIns="527625" spcFirstLastPara="1" rIns="527625" wrap="square" tIns="312400">
              <a:noAutofit/>
            </a:bodyPr>
            <a:lstStyle/>
            <a:p>
              <a:pPr indent="-114300" lvl="1" marL="114300" marR="0" rtl="0" algn="l">
                <a:lnSpc>
                  <a:spcPct val="90000"/>
                </a:lnSpc>
                <a:spcBef>
                  <a:spcPts val="0"/>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Comprensión de sí mismo </a:t>
              </a:r>
              <a:endParaRPr b="0" i="0" sz="1500" u="none" cap="none" strike="noStrike">
                <a:solidFill>
                  <a:schemeClr val="dk1"/>
                </a:solidFill>
                <a:latin typeface="Arial"/>
                <a:ea typeface="Arial"/>
                <a:cs typeface="Arial"/>
                <a:sym typeface="Arial"/>
              </a:endParaRPr>
            </a:p>
            <a:p>
              <a:pPr indent="-114300" lvl="1" marL="114300" marR="0" rtl="0" algn="l">
                <a:lnSpc>
                  <a:spcPct val="90000"/>
                </a:lnSpc>
                <a:spcBef>
                  <a:spcPts val="225"/>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Reconocimiento y etiquetado de las emociones</a:t>
              </a:r>
              <a:endParaRPr b="0" i="0" sz="1500" u="none" cap="none" strike="noStrike">
                <a:solidFill>
                  <a:schemeClr val="dk1"/>
                </a:solidFill>
                <a:latin typeface="Arial"/>
                <a:ea typeface="Arial"/>
                <a:cs typeface="Arial"/>
                <a:sym typeface="Arial"/>
              </a:endParaRPr>
            </a:p>
          </p:txBody>
        </p:sp>
        <p:sp>
          <p:nvSpPr>
            <p:cNvPr id="148" name="Google Shape;148;p2"/>
            <p:cNvSpPr/>
            <p:nvPr/>
          </p:nvSpPr>
          <p:spPr>
            <a:xfrm>
              <a:off x="339926" y="128320"/>
              <a:ext cx="4758977" cy="44280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txBox="1"/>
            <p:nvPr/>
          </p:nvSpPr>
          <p:spPr>
            <a:xfrm>
              <a:off x="361542" y="149936"/>
              <a:ext cx="4715745" cy="399568"/>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500"/>
                <a:buFont typeface="Arial"/>
                <a:buNone/>
              </a:pPr>
              <a:r>
                <a:rPr b="0" i="0" lang="es-ES" sz="1500">
                  <a:solidFill>
                    <a:schemeClr val="lt1"/>
                  </a:solidFill>
                  <a:latin typeface="Arial"/>
                  <a:ea typeface="Arial"/>
                  <a:cs typeface="Arial"/>
                  <a:sym typeface="Arial"/>
                </a:rPr>
                <a:t>Autoconocimiento y autogestión</a:t>
              </a:r>
              <a:endParaRPr sz="1500">
                <a:solidFill>
                  <a:schemeClr val="lt1"/>
                </a:solidFill>
                <a:latin typeface="Arial"/>
                <a:ea typeface="Arial"/>
                <a:cs typeface="Arial"/>
                <a:sym typeface="Arial"/>
              </a:endParaRPr>
            </a:p>
          </p:txBody>
        </p:sp>
        <p:sp>
          <p:nvSpPr>
            <p:cNvPr id="150" name="Google Shape;150;p2"/>
            <p:cNvSpPr/>
            <p:nvPr/>
          </p:nvSpPr>
          <p:spPr>
            <a:xfrm>
              <a:off x="0" y="1526245"/>
              <a:ext cx="6798539" cy="874125"/>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txBox="1"/>
            <p:nvPr/>
          </p:nvSpPr>
          <p:spPr>
            <a:xfrm>
              <a:off x="0" y="1526245"/>
              <a:ext cx="6798539" cy="874125"/>
            </a:xfrm>
            <a:prstGeom prst="rect">
              <a:avLst/>
            </a:prstGeom>
            <a:noFill/>
            <a:ln>
              <a:noFill/>
            </a:ln>
          </p:spPr>
          <p:txBody>
            <a:bodyPr anchorCtr="0" anchor="t" bIns="106675" lIns="527625" spcFirstLastPara="1" rIns="527625" wrap="square" tIns="312400">
              <a:noAutofit/>
            </a:bodyPr>
            <a:lstStyle/>
            <a:p>
              <a:pPr indent="-114300" lvl="1" marL="114300" marR="0" rtl="0" algn="l">
                <a:lnSpc>
                  <a:spcPct val="90000"/>
                </a:lnSpc>
                <a:spcBef>
                  <a:spcPts val="0"/>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Técnicas para manejar las emociones en diferentes situaciones</a:t>
              </a:r>
              <a:endParaRPr b="0" i="0" sz="1500" u="none" cap="none" strike="noStrike">
                <a:solidFill>
                  <a:schemeClr val="dk1"/>
                </a:solidFill>
                <a:latin typeface="Arial"/>
                <a:ea typeface="Arial"/>
                <a:cs typeface="Arial"/>
                <a:sym typeface="Arial"/>
              </a:endParaRPr>
            </a:p>
            <a:p>
              <a:pPr indent="-114300" lvl="1" marL="114300" marR="0" rtl="0" algn="l">
                <a:lnSpc>
                  <a:spcPct val="90000"/>
                </a:lnSpc>
                <a:spcBef>
                  <a:spcPts val="225"/>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Encontrando tus fortalezas y debilidades</a:t>
              </a:r>
              <a:endParaRPr/>
            </a:p>
          </p:txBody>
        </p:sp>
        <p:sp>
          <p:nvSpPr>
            <p:cNvPr id="152" name="Google Shape;152;p2"/>
            <p:cNvSpPr/>
            <p:nvPr/>
          </p:nvSpPr>
          <p:spPr>
            <a:xfrm>
              <a:off x="339926" y="1304846"/>
              <a:ext cx="4758977" cy="44280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txBox="1"/>
            <p:nvPr/>
          </p:nvSpPr>
          <p:spPr>
            <a:xfrm>
              <a:off x="361542" y="1326462"/>
              <a:ext cx="4715745" cy="399568"/>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500"/>
                <a:buFont typeface="Arial"/>
                <a:buNone/>
              </a:pPr>
              <a:r>
                <a:rPr b="0" i="0" lang="es-ES" sz="1500">
                  <a:solidFill>
                    <a:schemeClr val="lt1"/>
                  </a:solidFill>
                  <a:latin typeface="Arial"/>
                  <a:ea typeface="Arial"/>
                  <a:cs typeface="Arial"/>
                  <a:sym typeface="Arial"/>
                </a:rPr>
                <a:t>Regulación emocional y gestión del comportamiento</a:t>
              </a:r>
              <a:endParaRPr sz="1500">
                <a:solidFill>
                  <a:schemeClr val="lt1"/>
                </a:solidFill>
                <a:latin typeface="Arial"/>
                <a:ea typeface="Arial"/>
                <a:cs typeface="Arial"/>
                <a:sym typeface="Arial"/>
              </a:endParaRPr>
            </a:p>
          </p:txBody>
        </p:sp>
        <p:sp>
          <p:nvSpPr>
            <p:cNvPr id="154" name="Google Shape;154;p2"/>
            <p:cNvSpPr/>
            <p:nvPr/>
          </p:nvSpPr>
          <p:spPr>
            <a:xfrm>
              <a:off x="0" y="2702771"/>
              <a:ext cx="6798539" cy="874125"/>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0" y="2702771"/>
              <a:ext cx="6798539" cy="874125"/>
            </a:xfrm>
            <a:prstGeom prst="rect">
              <a:avLst/>
            </a:prstGeom>
            <a:noFill/>
            <a:ln>
              <a:noFill/>
            </a:ln>
          </p:spPr>
          <p:txBody>
            <a:bodyPr anchorCtr="0" anchor="t" bIns="106675" lIns="527625" spcFirstLastPara="1" rIns="527625" wrap="square" tIns="312400">
              <a:noAutofit/>
            </a:bodyPr>
            <a:lstStyle/>
            <a:p>
              <a:pPr indent="-114300" lvl="1" marL="114300" marR="0" rtl="0" algn="l">
                <a:lnSpc>
                  <a:spcPct val="90000"/>
                </a:lnSpc>
                <a:spcBef>
                  <a:spcPts val="0"/>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Afrontamiento de los contratiempos y la adversidad</a:t>
              </a:r>
              <a:endParaRPr b="0" i="0" sz="1500" u="none" cap="none" strike="noStrike">
                <a:solidFill>
                  <a:schemeClr val="dk1"/>
                </a:solidFill>
                <a:latin typeface="Arial"/>
                <a:ea typeface="Arial"/>
                <a:cs typeface="Arial"/>
                <a:sym typeface="Arial"/>
              </a:endParaRPr>
            </a:p>
            <a:p>
              <a:pPr indent="-114300" lvl="1" marL="114300" marR="0" rtl="0" algn="l">
                <a:lnSpc>
                  <a:spcPct val="90000"/>
                </a:lnSpc>
                <a:spcBef>
                  <a:spcPts val="225"/>
                </a:spcBef>
                <a:spcAft>
                  <a:spcPts val="0"/>
                </a:spcAft>
                <a:buClr>
                  <a:schemeClr val="dk1"/>
                </a:buClr>
                <a:buSzPts val="1500"/>
                <a:buFont typeface="Arial"/>
                <a:buChar char="•"/>
              </a:pPr>
              <a:r>
                <a:rPr b="0" i="0" lang="es-ES" sz="1500" u="none" cap="none" strike="noStrike">
                  <a:solidFill>
                    <a:schemeClr val="dk1"/>
                  </a:solidFill>
                  <a:latin typeface="Arial"/>
                  <a:ea typeface="Arial"/>
                  <a:cs typeface="Arial"/>
                  <a:sym typeface="Arial"/>
                </a:rPr>
                <a:t>Afrontamiento de la incertidumbre y el estrés</a:t>
              </a:r>
              <a:endParaRPr b="0" i="0" sz="1500" u="none" cap="none" strike="noStrike">
                <a:solidFill>
                  <a:schemeClr val="dk1"/>
                </a:solidFill>
                <a:latin typeface="Arial"/>
                <a:ea typeface="Arial"/>
                <a:cs typeface="Arial"/>
                <a:sym typeface="Arial"/>
              </a:endParaRPr>
            </a:p>
          </p:txBody>
        </p:sp>
        <p:sp>
          <p:nvSpPr>
            <p:cNvPr id="156" name="Google Shape;156;p2"/>
            <p:cNvSpPr/>
            <p:nvPr/>
          </p:nvSpPr>
          <p:spPr>
            <a:xfrm>
              <a:off x="339926" y="2481371"/>
              <a:ext cx="4758977" cy="44280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txBox="1"/>
            <p:nvPr/>
          </p:nvSpPr>
          <p:spPr>
            <a:xfrm>
              <a:off x="361542" y="2502987"/>
              <a:ext cx="4715745" cy="399568"/>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500"/>
                <a:buFont typeface="Arial"/>
                <a:buNone/>
              </a:pPr>
              <a:r>
                <a:rPr b="0" i="0" lang="es-ES" sz="1500">
                  <a:solidFill>
                    <a:schemeClr val="lt1"/>
                  </a:solidFill>
                  <a:latin typeface="Arial"/>
                  <a:ea typeface="Arial"/>
                  <a:cs typeface="Arial"/>
                  <a:sym typeface="Arial"/>
                </a:rPr>
                <a:t>Construcción de resiliencia</a:t>
              </a:r>
              <a:endParaRPr sz="1500">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3"/>
          <p:cNvSpPr/>
          <p:nvPr/>
        </p:nvSpPr>
        <p:spPr>
          <a:xfrm>
            <a:off x="0"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4" name="Google Shape;164;p3"/>
          <p:cNvSpPr txBox="1"/>
          <p:nvPr>
            <p:ph type="title"/>
          </p:nvPr>
        </p:nvSpPr>
        <p:spPr>
          <a:xfrm>
            <a:off x="804672" y="5116529"/>
            <a:ext cx="10592174" cy="100065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4000"/>
              <a:buFont typeface="Play"/>
              <a:buNone/>
            </a:pPr>
            <a:r>
              <a:rPr lang="es-ES" sz="4000">
                <a:solidFill>
                  <a:schemeClr val="dk2"/>
                </a:solidFill>
              </a:rPr>
              <a:t>Autoconocimiento y autogestión</a:t>
            </a:r>
            <a:endParaRPr/>
          </a:p>
        </p:txBody>
      </p:sp>
      <p:pic>
        <p:nvPicPr>
          <p:cNvPr descr="A group of yellow figures and a red figure on the other side" id="165" name="Google Shape;165;p3"/>
          <p:cNvPicPr preferRelativeResize="0"/>
          <p:nvPr/>
        </p:nvPicPr>
        <p:blipFill rotWithShape="1">
          <a:blip r:embed="rId3">
            <a:alphaModFix/>
          </a:blip>
          <a:srcRect b="6902" l="0" r="0" t="41471"/>
          <a:stretch/>
        </p:blipFill>
        <p:spPr>
          <a:xfrm>
            <a:off x="-1" y="10"/>
            <a:ext cx="12192001" cy="4201449"/>
          </a:xfrm>
          <a:prstGeom prst="rect">
            <a:avLst/>
          </a:prstGeom>
          <a:noFill/>
          <a:ln>
            <a:noFill/>
          </a:ln>
        </p:spPr>
      </p:pic>
      <p:grpSp>
        <p:nvGrpSpPr>
          <p:cNvPr id="166" name="Google Shape;166;p3"/>
          <p:cNvGrpSpPr/>
          <p:nvPr/>
        </p:nvGrpSpPr>
        <p:grpSpPr>
          <a:xfrm>
            <a:off x="-1" y="2941813"/>
            <a:ext cx="12188952" cy="1828800"/>
            <a:chOff x="-305" y="3144820"/>
            <a:chExt cx="9182100" cy="1551136"/>
          </a:xfrm>
        </p:grpSpPr>
        <p:sp>
          <p:nvSpPr>
            <p:cNvPr id="167" name="Google Shape;167;p3"/>
            <p:cNvSpPr/>
            <p:nvPr/>
          </p:nvSpPr>
          <p:spPr>
            <a:xfrm>
              <a:off x="-305" y="3676854"/>
              <a:ext cx="9182100" cy="1019102"/>
            </a:xfrm>
            <a:custGeom>
              <a:rect b="b" l="l" r="r" t="t"/>
              <a:pathLst>
                <a:path extrusionOk="0" h="1019102" w="9182100">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8" name="Google Shape;168;p3"/>
            <p:cNvSpPr/>
            <p:nvPr/>
          </p:nvSpPr>
          <p:spPr>
            <a:xfrm>
              <a:off x="-305" y="3144820"/>
              <a:ext cx="9182100" cy="932744"/>
            </a:xfrm>
            <a:custGeom>
              <a:rect b="b" l="l" r="r" t="t"/>
              <a:pathLst>
                <a:path extrusionOk="0" h="932744" w="9182100">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 name="Google Shape;169;p3"/>
            <p:cNvSpPr/>
            <p:nvPr/>
          </p:nvSpPr>
          <p:spPr>
            <a:xfrm>
              <a:off x="-305" y="3580789"/>
              <a:ext cx="9182100" cy="544245"/>
            </a:xfrm>
            <a:custGeom>
              <a:rect b="b" l="l" r="r" t="t"/>
              <a:pathLst>
                <a:path extrusionOk="0" h="544245" w="9182100">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0" name="Google Shape;170;p3"/>
            <p:cNvSpPr/>
            <p:nvPr/>
          </p:nvSpPr>
          <p:spPr>
            <a:xfrm>
              <a:off x="-305" y="3324550"/>
              <a:ext cx="9182100" cy="765639"/>
            </a:xfrm>
            <a:custGeom>
              <a:rect b="b" l="l" r="r" t="t"/>
              <a:pathLst>
                <a:path extrusionOk="0" h="765639" w="9182100">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7" name="Google Shape;177;p4"/>
          <p:cNvSpPr/>
          <p:nvPr/>
        </p:nvSpPr>
        <p:spPr>
          <a:xfrm>
            <a:off x="0" y="0"/>
            <a:ext cx="11416414"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8" name="Google Shape;178;p4"/>
          <p:cNvSpPr txBox="1"/>
          <p:nvPr>
            <p:ph type="title"/>
          </p:nvPr>
        </p:nvSpPr>
        <p:spPr>
          <a:xfrm>
            <a:off x="6803408" y="762001"/>
            <a:ext cx="4863921" cy="17082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Play"/>
              <a:buNone/>
            </a:pPr>
            <a:r>
              <a:rPr lang="es-ES" sz="3700"/>
              <a:t>¿Qué es el autoconocimiento y porqué es importante?</a:t>
            </a:r>
            <a:endParaRPr/>
          </a:p>
        </p:txBody>
      </p:sp>
      <p:pic>
        <p:nvPicPr>
          <p:cNvPr descr="One in a crowd" id="179" name="Google Shape;179;p4"/>
          <p:cNvPicPr preferRelativeResize="0"/>
          <p:nvPr/>
        </p:nvPicPr>
        <p:blipFill rotWithShape="1">
          <a:blip r:embed="rId3">
            <a:alphaModFix/>
          </a:blip>
          <a:srcRect b="0" l="20762" r="12571" t="0"/>
          <a:stretch/>
        </p:blipFill>
        <p:spPr>
          <a:xfrm>
            <a:off x="-1" y="-2"/>
            <a:ext cx="6096001" cy="6858002"/>
          </a:xfrm>
          <a:prstGeom prst="rect">
            <a:avLst/>
          </a:prstGeom>
          <a:noFill/>
          <a:ln>
            <a:noFill/>
          </a:ln>
        </p:spPr>
      </p:pic>
      <p:sp>
        <p:nvSpPr>
          <p:cNvPr id="180" name="Google Shape;180;p4"/>
          <p:cNvSpPr txBox="1"/>
          <p:nvPr>
            <p:ph idx="1" type="body"/>
          </p:nvPr>
        </p:nvSpPr>
        <p:spPr>
          <a:xfrm>
            <a:off x="6414247" y="2470245"/>
            <a:ext cx="5607424" cy="450877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500"/>
              <a:buNone/>
            </a:pPr>
            <a:r>
              <a:rPr b="0" i="0" lang="es-ES" sz="1500" u="none" cap="none" strike="noStrike">
                <a:latin typeface="Arial"/>
                <a:ea typeface="Arial"/>
                <a:cs typeface="Arial"/>
                <a:sym typeface="Arial"/>
              </a:rPr>
              <a:t>El autoconocimiento es la habilidad de reconocer y entender diferentes aspectos de sí mismo, incluyendo características, comportamientos y sentimientos:</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s-ES" sz="1500" u="none" cap="none" strike="noStrike">
                <a:latin typeface="Arial"/>
                <a:ea typeface="Arial"/>
                <a:cs typeface="Arial"/>
                <a:sym typeface="Arial"/>
              </a:rPr>
              <a:t>Regulación emocional</a:t>
            </a:r>
            <a:endParaRPr b="0" i="0" sz="1500" u="none" cap="none" strike="noStrike">
              <a:latin typeface="Arial"/>
              <a:ea typeface="Arial"/>
              <a:cs typeface="Arial"/>
              <a:sym typeface="Arial"/>
            </a:endParaRPr>
          </a:p>
          <a:p>
            <a:pPr indent="-95250" lvl="0" marL="0" marR="0" rtl="0" algn="l">
              <a:lnSpc>
                <a:spcPct val="100000"/>
              </a:lnSpc>
              <a:spcBef>
                <a:spcPts val="0"/>
              </a:spcBef>
              <a:spcAft>
                <a:spcPts val="0"/>
              </a:spcAft>
              <a:buClr>
                <a:schemeClr val="dk1"/>
              </a:buClr>
              <a:buSzPts val="1500"/>
              <a:buFont typeface="Arial"/>
              <a:buAutoNum type="arabicPeriod"/>
            </a:pPr>
            <a:r>
              <a:rPr b="1" i="0" lang="es-ES" sz="1500" u="none" cap="none" strike="noStrike">
                <a:latin typeface="Arial"/>
                <a:ea typeface="Arial"/>
                <a:cs typeface="Arial"/>
                <a:sym typeface="Arial"/>
              </a:rPr>
              <a:t>Mejor toma de decisiones</a:t>
            </a:r>
            <a:endParaRPr b="0" i="0" sz="1500" u="none" cap="none" strike="noStrike">
              <a:latin typeface="Arial"/>
              <a:ea typeface="Arial"/>
              <a:cs typeface="Arial"/>
              <a:sym typeface="Arial"/>
            </a:endParaRPr>
          </a:p>
          <a:p>
            <a:pPr indent="-95250" lvl="0" marL="0" marR="0" rtl="0" algn="l">
              <a:lnSpc>
                <a:spcPct val="100000"/>
              </a:lnSpc>
              <a:spcBef>
                <a:spcPts val="0"/>
              </a:spcBef>
              <a:spcAft>
                <a:spcPts val="0"/>
              </a:spcAft>
              <a:buClr>
                <a:schemeClr val="dk1"/>
              </a:buClr>
              <a:buSzPts val="1500"/>
              <a:buFont typeface="Arial"/>
              <a:buAutoNum type="arabicPeriod"/>
            </a:pPr>
            <a:r>
              <a:rPr b="1" i="0" lang="es-ES" sz="1500" u="none" cap="none" strike="noStrike">
                <a:latin typeface="Arial"/>
                <a:ea typeface="Arial"/>
                <a:cs typeface="Arial"/>
                <a:sym typeface="Arial"/>
              </a:rPr>
              <a:t>Mejora de las relaciones sociales</a:t>
            </a:r>
            <a:endParaRPr b="0" i="0" sz="1500" u="none" cap="none" strike="noStrike">
              <a:latin typeface="Arial"/>
              <a:ea typeface="Arial"/>
              <a:cs typeface="Arial"/>
              <a:sym typeface="Arial"/>
            </a:endParaRPr>
          </a:p>
          <a:p>
            <a:pPr indent="-95250" lvl="0" marL="0" marR="0" rtl="0" algn="l">
              <a:lnSpc>
                <a:spcPct val="100000"/>
              </a:lnSpc>
              <a:spcBef>
                <a:spcPts val="0"/>
              </a:spcBef>
              <a:spcAft>
                <a:spcPts val="0"/>
              </a:spcAft>
              <a:buClr>
                <a:schemeClr val="dk1"/>
              </a:buClr>
              <a:buSzPts val="1500"/>
              <a:buFont typeface="Arial"/>
              <a:buAutoNum type="arabicPeriod"/>
            </a:pPr>
            <a:r>
              <a:rPr b="1" i="0" lang="es-ES" sz="1500" u="none" cap="none" strike="noStrike">
                <a:latin typeface="Arial"/>
                <a:ea typeface="Arial"/>
                <a:cs typeface="Arial"/>
                <a:sym typeface="Arial"/>
              </a:rPr>
              <a:t>Crecimiento personal</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s-ES" sz="1500" u="none" cap="none" strike="noStrike">
                <a:latin typeface="Arial"/>
                <a:ea typeface="Arial"/>
                <a:cs typeface="Arial"/>
                <a:sym typeface="Arial"/>
              </a:rPr>
              <a:t>Salud mental</a:t>
            </a:r>
            <a:endParaRPr sz="15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sp>
        <p:nvSpPr>
          <p:cNvPr id="186" name="Google Shape;186;p5"/>
          <p:cNvSpPr/>
          <p:nvPr/>
        </p:nvSpPr>
        <p:spPr>
          <a:xfrm rot="5400000">
            <a:off x="-3048699" y="3048698"/>
            <a:ext cx="6858001" cy="760605"/>
          </a:xfrm>
          <a:prstGeom prst="rect">
            <a:avLst/>
          </a:prstGeom>
          <a:solidFill>
            <a:schemeClr val="lt1"/>
          </a:solidFill>
          <a:ln>
            <a:noFill/>
          </a:ln>
          <a:effectLst>
            <a:outerShdw blurRad="203200" sx="95000" rotWithShape="0" algn="t" dist="101600" sy="95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La Rueda de las Emociones" id="187" name="Google Shape;187;p5"/>
          <p:cNvPicPr preferRelativeResize="0"/>
          <p:nvPr/>
        </p:nvPicPr>
        <p:blipFill rotWithShape="1">
          <a:blip r:embed="rId3">
            <a:alphaModFix/>
          </a:blip>
          <a:srcRect b="0" l="0" r="0" t="0"/>
          <a:stretch/>
        </p:blipFill>
        <p:spPr>
          <a:xfrm>
            <a:off x="2412093" y="-32659"/>
            <a:ext cx="7367814" cy="6858001"/>
          </a:xfrm>
          <a:prstGeom prst="rect">
            <a:avLst/>
          </a:prstGeom>
          <a:noFill/>
          <a:ln>
            <a:noFill/>
          </a:ln>
        </p:spPr>
      </p:pic>
      <p:sp>
        <p:nvSpPr>
          <p:cNvPr id="188" name="Google Shape;188;p5"/>
          <p:cNvSpPr txBox="1"/>
          <p:nvPr/>
        </p:nvSpPr>
        <p:spPr>
          <a:xfrm rot="-5400000">
            <a:off x="-3217035" y="3243394"/>
            <a:ext cx="682534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dk1"/>
                </a:solidFill>
                <a:latin typeface="Arial"/>
                <a:ea typeface="Arial"/>
                <a:cs typeface="Arial"/>
                <a:sym typeface="Arial"/>
              </a:rPr>
              <a:t>https://www.psicologosmadrid-ipsia.com/la-rueda-de-las-emociones/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sp>
        <p:nvSpPr>
          <p:cNvPr id="194" name="Google Shape;194;p6"/>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6"/>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6"/>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Reconocimiento y etiquetado de las emociones</a:t>
            </a:r>
            <a:endParaRPr/>
          </a:p>
        </p:txBody>
      </p:sp>
      <p:sp>
        <p:nvSpPr>
          <p:cNvPr id="197" name="Google Shape;197;p6"/>
          <p:cNvSpPr txBox="1"/>
          <p:nvPr>
            <p:ph idx="1" type="body"/>
          </p:nvPr>
        </p:nvSpPr>
        <p:spPr>
          <a:xfrm>
            <a:off x="761802" y="2743200"/>
            <a:ext cx="4646905" cy="361314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Play"/>
              <a:buAutoNum type="arabicPeriod"/>
            </a:pPr>
            <a:r>
              <a:rPr b="1" lang="es-ES" sz="2000"/>
              <a:t>Parar y reflexionar</a:t>
            </a:r>
            <a:endParaRPr sz="2000"/>
          </a:p>
          <a:p>
            <a:pPr indent="-228600" lvl="0" marL="228600" rtl="0" algn="l">
              <a:lnSpc>
                <a:spcPct val="90000"/>
              </a:lnSpc>
              <a:spcBef>
                <a:spcPts val="1000"/>
              </a:spcBef>
              <a:spcAft>
                <a:spcPts val="0"/>
              </a:spcAft>
              <a:buClr>
                <a:schemeClr val="dk1"/>
              </a:buClr>
              <a:buSzPts val="2000"/>
              <a:buFont typeface="Play"/>
              <a:buAutoNum type="arabicPeriod"/>
            </a:pPr>
            <a:r>
              <a:rPr b="1" lang="es-ES" sz="2000"/>
              <a:t>Identificar sensaciones físicas</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s-ES" sz="2000"/>
              <a:t>Reconocer las emociones</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s-ES" sz="2000"/>
              <a:t>Usar etiquetas específicas</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s-ES" sz="2000"/>
              <a:t>Considerar el contexto</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s-ES" sz="2000"/>
              <a:t>Expresar la emoción</a:t>
            </a:r>
            <a:endParaRPr sz="2000"/>
          </a:p>
        </p:txBody>
      </p:sp>
      <p:pic>
        <p:nvPicPr>
          <p:cNvPr id="198" name="Google Shape;198;p6"/>
          <p:cNvPicPr preferRelativeResize="0"/>
          <p:nvPr/>
        </p:nvPicPr>
        <p:blipFill rotWithShape="1">
          <a:blip r:embed="rId3">
            <a:alphaModFix/>
          </a:blip>
          <a:srcRect b="0" l="22633" r="27311" t="0"/>
          <a:stretch/>
        </p:blipFill>
        <p:spPr>
          <a:xfrm>
            <a:off x="6096000" y="1"/>
            <a:ext cx="6102825"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7"/>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7"/>
          <p:cNvSpPr txBox="1"/>
          <p:nvPr>
            <p:ph type="title"/>
          </p:nvPr>
        </p:nvSpPr>
        <p:spPr>
          <a:xfrm>
            <a:off x="6892119" y="891540"/>
            <a:ext cx="4589493" cy="15783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Comprender las emociones fuertes	</a:t>
            </a:r>
            <a:endParaRPr/>
          </a:p>
        </p:txBody>
      </p:sp>
      <p:pic>
        <p:nvPicPr>
          <p:cNvPr descr="Abstract yellow dust explosion on black background" id="206" name="Google Shape;206;p7"/>
          <p:cNvPicPr preferRelativeResize="0"/>
          <p:nvPr/>
        </p:nvPicPr>
        <p:blipFill rotWithShape="1">
          <a:blip r:embed="rId3">
            <a:alphaModFix/>
          </a:blip>
          <a:srcRect b="-1" l="4767" r="28727" t="0"/>
          <a:stretch/>
        </p:blipFill>
        <p:spPr>
          <a:xfrm>
            <a:off x="1" y="10"/>
            <a:ext cx="6832674" cy="6857990"/>
          </a:xfrm>
          <a:custGeom>
            <a:rect b="b" l="l" r="r" t="t"/>
            <a:pathLst>
              <a:path extrusionOk="0" h="6858000" w="6832674">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a:noFill/>
          <a:ln>
            <a:noFill/>
          </a:ln>
        </p:spPr>
      </p:pic>
      <p:sp>
        <p:nvSpPr>
          <p:cNvPr id="207" name="Google Shape;207;p7"/>
          <p:cNvSpPr txBox="1"/>
          <p:nvPr>
            <p:ph idx="1" type="body"/>
          </p:nvPr>
        </p:nvSpPr>
        <p:spPr>
          <a:xfrm>
            <a:off x="6892119" y="2630161"/>
            <a:ext cx="4589491" cy="333248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lang="es-ES" sz="1900">
                <a:latin typeface="Arial"/>
                <a:ea typeface="Arial"/>
                <a:cs typeface="Arial"/>
                <a:sym typeface="Arial"/>
              </a:rPr>
              <a:t>Miedo </a:t>
            </a:r>
            <a:endParaRPr/>
          </a:p>
          <a:p>
            <a:pPr indent="-228600" lvl="0" marL="228600" rtl="0" algn="l">
              <a:lnSpc>
                <a:spcPct val="90000"/>
              </a:lnSpc>
              <a:spcBef>
                <a:spcPts val="1000"/>
              </a:spcBef>
              <a:spcAft>
                <a:spcPts val="0"/>
              </a:spcAft>
              <a:buClr>
                <a:schemeClr val="dk1"/>
              </a:buClr>
              <a:buSzPts val="1900"/>
              <a:buChar char="•"/>
            </a:pPr>
            <a:r>
              <a:rPr lang="es-ES" sz="1900">
                <a:latin typeface="Arial"/>
                <a:ea typeface="Arial"/>
                <a:cs typeface="Arial"/>
                <a:sym typeface="Arial"/>
              </a:rPr>
              <a:t>Tristeza </a:t>
            </a:r>
            <a:endParaRPr/>
          </a:p>
          <a:p>
            <a:pPr indent="-228600" lvl="0" marL="228600" rtl="0" algn="l">
              <a:lnSpc>
                <a:spcPct val="90000"/>
              </a:lnSpc>
              <a:spcBef>
                <a:spcPts val="1000"/>
              </a:spcBef>
              <a:spcAft>
                <a:spcPts val="0"/>
              </a:spcAft>
              <a:buClr>
                <a:schemeClr val="dk1"/>
              </a:buClr>
              <a:buSzPts val="1900"/>
              <a:buChar char="•"/>
            </a:pPr>
            <a:r>
              <a:rPr lang="es-ES" sz="1900">
                <a:latin typeface="Arial"/>
                <a:ea typeface="Arial"/>
                <a:cs typeface="Arial"/>
                <a:sym typeface="Arial"/>
              </a:rPr>
              <a:t>Ira   </a:t>
            </a:r>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228600" lvl="0" marL="228600" rtl="0" algn="l">
              <a:lnSpc>
                <a:spcPct val="90000"/>
              </a:lnSpc>
              <a:spcBef>
                <a:spcPts val="1000"/>
              </a:spcBef>
              <a:spcAft>
                <a:spcPts val="0"/>
              </a:spcAft>
              <a:buClr>
                <a:schemeClr val="dk1"/>
              </a:buClr>
              <a:buSzPts val="1900"/>
              <a:buChar char="•"/>
            </a:pPr>
            <a:r>
              <a:rPr lang="es-ES" sz="1900">
                <a:latin typeface="Arial"/>
                <a:ea typeface="Arial"/>
                <a:cs typeface="Arial"/>
                <a:sym typeface="Arial"/>
              </a:rPr>
              <a:t>Reacciones físicas</a:t>
            </a:r>
            <a:endParaRPr/>
          </a:p>
          <a:p>
            <a:pPr indent="-228600" lvl="0" marL="228600" rtl="0" algn="l">
              <a:lnSpc>
                <a:spcPct val="90000"/>
              </a:lnSpc>
              <a:spcBef>
                <a:spcPts val="1000"/>
              </a:spcBef>
              <a:spcAft>
                <a:spcPts val="0"/>
              </a:spcAft>
              <a:buClr>
                <a:schemeClr val="dk1"/>
              </a:buClr>
              <a:buSzPts val="1900"/>
              <a:buChar char="•"/>
            </a:pPr>
            <a:r>
              <a:rPr lang="es-ES" sz="1900">
                <a:latin typeface="Arial"/>
                <a:ea typeface="Arial"/>
                <a:cs typeface="Arial"/>
                <a:sym typeface="Arial"/>
              </a:rPr>
              <a:t>¿Con qué suele estar relacionado?</a:t>
            </a:r>
            <a:endParaRPr/>
          </a:p>
          <a:p>
            <a:pPr indent="-228600" lvl="0" marL="228600" rtl="0" algn="l">
              <a:lnSpc>
                <a:spcPct val="90000"/>
              </a:lnSpc>
              <a:spcBef>
                <a:spcPts val="1000"/>
              </a:spcBef>
              <a:spcAft>
                <a:spcPts val="0"/>
              </a:spcAft>
              <a:buClr>
                <a:schemeClr val="dk1"/>
              </a:buClr>
              <a:buSzPts val="1900"/>
              <a:buChar char="•"/>
            </a:pPr>
            <a:r>
              <a:rPr lang="es-ES" sz="1900">
                <a:latin typeface="Arial"/>
                <a:ea typeface="Arial"/>
                <a:cs typeface="Arial"/>
                <a:sym typeface="Arial"/>
              </a:rPr>
              <a:t>¿Cómo se expresa?</a:t>
            </a:r>
            <a:endParaRPr/>
          </a:p>
          <a:p>
            <a:pPr indent="0" lvl="0" marL="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8"/>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Tristeza</a:t>
            </a:r>
            <a:endParaRPr/>
          </a:p>
        </p:txBody>
      </p:sp>
      <p:pic>
        <p:nvPicPr>
          <p:cNvPr descr="Young woman crying" id="214" name="Google Shape;214;p8"/>
          <p:cNvPicPr preferRelativeResize="0"/>
          <p:nvPr/>
        </p:nvPicPr>
        <p:blipFill rotWithShape="1">
          <a:blip r:embed="rId3">
            <a:alphaModFix/>
          </a:blip>
          <a:srcRect b="-2" l="35096" r="5556"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215" name="Google Shape;215;p8"/>
          <p:cNvSpPr txBox="1"/>
          <p:nvPr>
            <p:ph idx="1" type="body"/>
          </p:nvPr>
        </p:nvSpPr>
        <p:spPr>
          <a:xfrm>
            <a:off x="6417732" y="2238094"/>
            <a:ext cx="5291663" cy="375284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s-ES" sz="1800"/>
              <a:t>El metabolismo se realentiza, dándonos tiempo para llorar</a:t>
            </a:r>
            <a:endParaRPr/>
          </a:p>
          <a:p>
            <a:pPr indent="-228600" lvl="0" marL="228600" rtl="0" algn="l">
              <a:lnSpc>
                <a:spcPct val="90000"/>
              </a:lnSpc>
              <a:spcBef>
                <a:spcPts val="1000"/>
              </a:spcBef>
              <a:spcAft>
                <a:spcPts val="0"/>
              </a:spcAft>
              <a:buClr>
                <a:schemeClr val="dk1"/>
              </a:buClr>
              <a:buSzPts val="1800"/>
              <a:buChar char="•"/>
            </a:pPr>
            <a:r>
              <a:rPr lang="es-ES" sz="1800"/>
              <a:t>Proviene de no conseguir lo que queremos o del estrés por lo que pueda pasar, o de la tristeza al perder a alguien importante</a:t>
            </a:r>
            <a:endParaRPr/>
          </a:p>
          <a:p>
            <a:pPr indent="-228600" lvl="0" marL="228600" rtl="0" algn="l">
              <a:lnSpc>
                <a:spcPct val="90000"/>
              </a:lnSpc>
              <a:spcBef>
                <a:spcPts val="1000"/>
              </a:spcBef>
              <a:spcAft>
                <a:spcPts val="0"/>
              </a:spcAft>
              <a:buClr>
                <a:schemeClr val="dk1"/>
              </a:buClr>
              <a:buSzPts val="1800"/>
              <a:buChar char="•"/>
            </a:pPr>
            <a:r>
              <a:rPr lang="es-ES" sz="1800"/>
              <a:t>Cuando se está triste, muchas personas intentan aislarse, pero esto nos aleja de los recursos necesarios para superar la tristeza. </a:t>
            </a:r>
            <a:endParaRPr/>
          </a:p>
          <a:p>
            <a:pPr indent="-228600" lvl="0" marL="228600" rtl="0" algn="l">
              <a:lnSpc>
                <a:spcPct val="90000"/>
              </a:lnSpc>
              <a:spcBef>
                <a:spcPts val="1000"/>
              </a:spcBef>
              <a:spcAft>
                <a:spcPts val="0"/>
              </a:spcAft>
              <a:buClr>
                <a:schemeClr val="dk1"/>
              </a:buClr>
              <a:buSzPts val="1800"/>
              <a:buChar char="•"/>
            </a:pPr>
            <a:r>
              <a:rPr lang="es-ES" sz="1800"/>
              <a:t>Está relacionada con la depression, la vergüenza, la decepción, el arrepentimiento, la culpa, el pudor y la inseguridad.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9"/>
          <p:cNvSpPr txBox="1"/>
          <p:nvPr>
            <p:ph type="title"/>
          </p:nvPr>
        </p:nvSpPr>
        <p:spPr>
          <a:xfrm>
            <a:off x="4654296" y="329184"/>
            <a:ext cx="6894576"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s-ES" sz="5400"/>
              <a:t>Miedo </a:t>
            </a:r>
            <a:endParaRPr/>
          </a:p>
        </p:txBody>
      </p:sp>
      <p:pic>
        <p:nvPicPr>
          <p:cNvPr descr="Person in the dark" id="223" name="Google Shape;223;p9"/>
          <p:cNvPicPr preferRelativeResize="0"/>
          <p:nvPr/>
        </p:nvPicPr>
        <p:blipFill rotWithShape="1">
          <a:blip r:embed="rId3">
            <a:alphaModFix/>
          </a:blip>
          <a:srcRect b="0" l="30337" r="30337" t="0"/>
          <a:stretch/>
        </p:blipFill>
        <p:spPr>
          <a:xfrm>
            <a:off x="20" y="1"/>
            <a:ext cx="4052522" cy="6858000"/>
          </a:xfrm>
          <a:custGeom>
            <a:rect b="b" l="l" r="r" t="t"/>
            <a:pathLst>
              <a:path extrusionOk="0" h="6858000" w="4052542">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ln>
            <a:noFill/>
          </a:ln>
        </p:spPr>
      </p:pic>
      <p:sp>
        <p:nvSpPr>
          <p:cNvPr id="224" name="Google Shape;224;p9"/>
          <p:cNvSpPr/>
          <p:nvPr/>
        </p:nvSpPr>
        <p:spPr>
          <a:xfrm>
            <a:off x="4654296" y="2395728"/>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5" name="Google Shape;225;p9"/>
          <p:cNvSpPr txBox="1"/>
          <p:nvPr>
            <p:ph idx="1" type="body"/>
          </p:nvPr>
        </p:nvSpPr>
        <p:spPr>
          <a:xfrm>
            <a:off x="4654296" y="2706624"/>
            <a:ext cx="6894576" cy="348386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es-ES" sz="2200"/>
              <a:t>La sangre fluye hacia las manos y tus pies para que podamos correr op luchar. </a:t>
            </a:r>
            <a:endParaRPr/>
          </a:p>
          <a:p>
            <a:pPr indent="-228600" lvl="0" marL="228600" rtl="0" algn="l">
              <a:lnSpc>
                <a:spcPct val="90000"/>
              </a:lnSpc>
              <a:spcBef>
                <a:spcPts val="1000"/>
              </a:spcBef>
              <a:spcAft>
                <a:spcPts val="0"/>
              </a:spcAft>
              <a:buClr>
                <a:schemeClr val="dk1"/>
              </a:buClr>
              <a:buSzPts val="2200"/>
              <a:buChar char="•"/>
            </a:pPr>
            <a:r>
              <a:rPr lang="es-ES" sz="2200"/>
              <a:t>Nos inmobiliza y nos obliga a asustarnos, huir o luchar. </a:t>
            </a:r>
            <a:endParaRPr/>
          </a:p>
          <a:p>
            <a:pPr indent="-228600" lvl="0" marL="228600" rtl="0" algn="l">
              <a:lnSpc>
                <a:spcPct val="90000"/>
              </a:lnSpc>
              <a:spcBef>
                <a:spcPts val="1000"/>
              </a:spcBef>
              <a:spcAft>
                <a:spcPts val="0"/>
              </a:spcAft>
              <a:buClr>
                <a:schemeClr val="dk1"/>
              </a:buClr>
              <a:buSzPts val="2200"/>
              <a:buChar char="•"/>
            </a:pPr>
            <a:r>
              <a:rPr lang="es-ES" sz="2200"/>
              <a:t>Se relaciona con la preocupación, la ansiedad, el estrés, el nerviosismo, el pánico y las fobias.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10"/>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Ira</a:t>
            </a:r>
            <a:endParaRPr/>
          </a:p>
        </p:txBody>
      </p:sp>
      <p:pic>
        <p:nvPicPr>
          <p:cNvPr descr="Young woman crying" id="232" name="Google Shape;232;p10"/>
          <p:cNvPicPr preferRelativeResize="0"/>
          <p:nvPr/>
        </p:nvPicPr>
        <p:blipFill rotWithShape="1">
          <a:blip r:embed="rId3">
            <a:alphaModFix/>
          </a:blip>
          <a:srcRect b="-2" l="35096" r="5556"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233" name="Google Shape;233;p10"/>
          <p:cNvSpPr txBox="1"/>
          <p:nvPr>
            <p:ph idx="1" type="body"/>
          </p:nvPr>
        </p:nvSpPr>
        <p:spPr>
          <a:xfrm>
            <a:off x="6417734" y="2614612"/>
            <a:ext cx="5291663" cy="375284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s-ES" sz="1800"/>
              <a:t>La sangre fluye hacia las manos para luchar</a:t>
            </a:r>
            <a:endParaRPr/>
          </a:p>
          <a:p>
            <a:pPr indent="-228600" lvl="0" marL="228600" rtl="0" algn="l">
              <a:lnSpc>
                <a:spcPct val="90000"/>
              </a:lnSpc>
              <a:spcBef>
                <a:spcPts val="1000"/>
              </a:spcBef>
              <a:spcAft>
                <a:spcPts val="0"/>
              </a:spcAft>
              <a:buClr>
                <a:schemeClr val="dk1"/>
              </a:buClr>
              <a:buSzPts val="1800"/>
              <a:buChar char="•"/>
            </a:pPr>
            <a:r>
              <a:rPr lang="es-ES" sz="1800"/>
              <a:t>Es una de las emociones más peligrosas, porque es energizante, genera impulsos. Cuanto más a menudo estamos enfadados, menos excitación necesitamos para permanecer en este estado. </a:t>
            </a:r>
            <a:endParaRPr/>
          </a:p>
          <a:p>
            <a:pPr indent="-228600" lvl="0" marL="228600" rtl="0" algn="l">
              <a:lnSpc>
                <a:spcPct val="90000"/>
              </a:lnSpc>
              <a:spcBef>
                <a:spcPts val="1000"/>
              </a:spcBef>
              <a:spcAft>
                <a:spcPts val="0"/>
              </a:spcAft>
              <a:buClr>
                <a:schemeClr val="dk1"/>
              </a:buClr>
              <a:buSzPts val="1800"/>
              <a:buChar char="•"/>
            </a:pPr>
            <a:r>
              <a:rPr lang="es-ES" sz="1800"/>
              <a:t>Puede ser una expresión de frustración, estrés, ansiedad, pérdida, confusion, vergüenza, celos, rechazo, amenaza, etc</a:t>
            </a:r>
            <a:endParaRPr sz="1800"/>
          </a:p>
        </p:txBody>
      </p:sp>
      <p:pic>
        <p:nvPicPr>
          <p:cNvPr descr="People in protest" id="234" name="Google Shape;234;p10"/>
          <p:cNvPicPr preferRelativeResize="0"/>
          <p:nvPr/>
        </p:nvPicPr>
        <p:blipFill rotWithShape="1">
          <a:blip r:embed="rId4">
            <a:alphaModFix/>
          </a:blip>
          <a:srcRect b="0" l="12137" r="30079" t="-2549"/>
          <a:stretch/>
        </p:blipFill>
        <p:spPr>
          <a:xfrm>
            <a:off x="0" y="-389965"/>
            <a:ext cx="6095998" cy="7246378"/>
          </a:xfrm>
          <a:prstGeom prst="rect">
            <a:avLst/>
          </a:prstGeom>
          <a:noFill/>
          <a:ln>
            <a:noFill/>
          </a:ln>
        </p:spPr>
      </p:pic>
      <p:sp>
        <p:nvSpPr>
          <p:cNvPr id="235" name="Google Shape;235;p10"/>
          <p:cNvSpPr txBox="1"/>
          <p:nvPr/>
        </p:nvSpPr>
        <p:spPr>
          <a:xfrm>
            <a:off x="6594193" y="5774875"/>
            <a:ext cx="60982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Iceberg de la ira🡪</a:t>
            </a: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39" name="Shape 239"/>
        <p:cNvGrpSpPr/>
        <p:nvPr/>
      </p:nvGrpSpPr>
      <p:grpSpPr>
        <a:xfrm>
          <a:off x="0" y="0"/>
          <a:ext cx="0" cy="0"/>
          <a:chOff x="0" y="0"/>
          <a:chExt cx="0" cy="0"/>
        </a:xfrm>
      </p:grpSpPr>
      <p:pic>
        <p:nvPicPr>
          <p:cNvPr id="240" name="Google Shape;240;p11"/>
          <p:cNvPicPr preferRelativeResize="0"/>
          <p:nvPr>
            <p:ph idx="1" type="body"/>
          </p:nvPr>
        </p:nvPicPr>
        <p:blipFill rotWithShape="1">
          <a:blip r:embed="rId3">
            <a:alphaModFix/>
          </a:blip>
          <a:srcRect b="0" l="0" r="0" t="0"/>
          <a:stretch/>
        </p:blipFill>
        <p:spPr>
          <a:xfrm>
            <a:off x="2422358" y="0"/>
            <a:ext cx="7283116"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grpSp>
        <p:nvGrpSpPr>
          <p:cNvPr id="246" name="Google Shape;246;p12"/>
          <p:cNvGrpSpPr/>
          <p:nvPr/>
        </p:nvGrpSpPr>
        <p:grpSpPr>
          <a:xfrm>
            <a:off x="5171844" y="-4329"/>
            <a:ext cx="7020158" cy="6869586"/>
            <a:chOff x="5171844" y="-11586"/>
            <a:chExt cx="7020158" cy="6869586"/>
          </a:xfrm>
        </p:grpSpPr>
        <p:sp>
          <p:nvSpPr>
            <p:cNvPr id="247" name="Google Shape;247;p12"/>
            <p:cNvSpPr/>
            <p:nvPr/>
          </p:nvSpPr>
          <p:spPr>
            <a:xfrm>
              <a:off x="5171848" y="-11580"/>
              <a:ext cx="7020152" cy="6869579"/>
            </a:xfrm>
            <a:prstGeom prst="rect">
              <a:avLst/>
            </a:prstGeom>
            <a:gradFill>
              <a:gsLst>
                <a:gs pos="0">
                  <a:schemeClr val="accent2"/>
                </a:gs>
                <a:gs pos="7000">
                  <a:schemeClr val="accent2"/>
                </a:gs>
                <a:gs pos="100000">
                  <a:schemeClr val="accent5"/>
                </a:gs>
              </a:gsLst>
              <a:lin ang="4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8" name="Google Shape;248;p12"/>
            <p:cNvSpPr/>
            <p:nvPr/>
          </p:nvSpPr>
          <p:spPr>
            <a:xfrm rot="10800000">
              <a:off x="6351336" y="876304"/>
              <a:ext cx="5840664" cy="5981696"/>
            </a:xfrm>
            <a:prstGeom prst="rect">
              <a:avLst/>
            </a:prstGeom>
            <a:gradFill>
              <a:gsLst>
                <a:gs pos="0">
                  <a:srgbClr val="78206E"/>
                </a:gs>
                <a:gs pos="60000">
                  <a:srgbClr val="D86CCC">
                    <a:alpha val="0"/>
                  </a:srgbClr>
                </a:gs>
                <a:gs pos="100000">
                  <a:srgbClr val="D86CCC">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Arial"/>
                <a:ea typeface="Arial"/>
                <a:cs typeface="Arial"/>
                <a:sym typeface="Arial"/>
              </a:endParaRPr>
            </a:p>
          </p:txBody>
        </p:sp>
        <p:sp>
          <p:nvSpPr>
            <p:cNvPr id="249" name="Google Shape;249;p12"/>
            <p:cNvSpPr/>
            <p:nvPr/>
          </p:nvSpPr>
          <p:spPr>
            <a:xfrm>
              <a:off x="5171844" y="-11586"/>
              <a:ext cx="5171848" cy="6869586"/>
            </a:xfrm>
            <a:prstGeom prst="rect">
              <a:avLst/>
            </a:prstGeom>
            <a:gradFill>
              <a:gsLst>
                <a:gs pos="0">
                  <a:srgbClr val="E97132">
                    <a:alpha val="69803"/>
                  </a:srgbClr>
                </a:gs>
                <a:gs pos="3000">
                  <a:srgbClr val="E97132">
                    <a:alpha val="69803"/>
                  </a:srgbClr>
                </a:gs>
                <a:gs pos="42000">
                  <a:srgbClr val="E97132">
                    <a:alpha val="0"/>
                  </a:srgbClr>
                </a:gs>
                <a:gs pos="100000">
                  <a:srgbClr val="E97132">
                    <a:alpha val="0"/>
                  </a:srgbClr>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0" name="Google Shape;250;p12"/>
            <p:cNvSpPr/>
            <p:nvPr/>
          </p:nvSpPr>
          <p:spPr>
            <a:xfrm rot="-5400000">
              <a:off x="6042356" y="708353"/>
              <a:ext cx="6869583" cy="5429710"/>
            </a:xfrm>
            <a:prstGeom prst="rect">
              <a:avLst/>
            </a:prstGeom>
            <a:gradFill>
              <a:gsLst>
                <a:gs pos="0">
                  <a:srgbClr val="A02B93">
                    <a:alpha val="85882"/>
                  </a:srgbClr>
                </a:gs>
                <a:gs pos="57000">
                  <a:srgbClr val="E97132">
                    <a:alpha val="0"/>
                  </a:srgbClr>
                </a:gs>
                <a:gs pos="100000">
                  <a:srgbClr val="E97132">
                    <a:alpha val="0"/>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51" name="Google Shape;251;p12"/>
          <p:cNvSpPr txBox="1"/>
          <p:nvPr/>
        </p:nvSpPr>
        <p:spPr>
          <a:xfrm>
            <a:off x="6188028" y="1536179"/>
            <a:ext cx="4987793" cy="2135125"/>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None/>
            </a:pPr>
            <a:r>
              <a:t/>
            </a:r>
            <a:endParaRPr b="0" i="0" sz="4000">
              <a:solidFill>
                <a:srgbClr val="FFFFFF"/>
              </a:solidFill>
              <a:highlight>
                <a:srgbClr val="FFFFFF"/>
              </a:highlight>
              <a:latin typeface="Play"/>
              <a:ea typeface="Play"/>
              <a:cs typeface="Play"/>
              <a:sym typeface="Play"/>
            </a:endParaRPr>
          </a:p>
          <a:p>
            <a:pPr indent="0" lvl="0" marL="0" marR="0" rtl="0" algn="ctr">
              <a:lnSpc>
                <a:spcPct val="90000"/>
              </a:lnSpc>
              <a:spcBef>
                <a:spcPts val="600"/>
              </a:spcBef>
              <a:spcAft>
                <a:spcPts val="0"/>
              </a:spcAft>
              <a:buNone/>
            </a:pPr>
            <a:r>
              <a:rPr b="1" i="1" lang="es-ES" sz="4000">
                <a:solidFill>
                  <a:srgbClr val="FF0000"/>
                </a:solidFill>
                <a:highlight>
                  <a:srgbClr val="FFFFFF"/>
                </a:highlight>
                <a:latin typeface="Play"/>
                <a:ea typeface="Play"/>
                <a:cs typeface="Play"/>
                <a:sym typeface="Play"/>
              </a:rPr>
              <a:t>¿Puedes identificar tus emociones?</a:t>
            </a:r>
            <a:endParaRPr/>
          </a:p>
        </p:txBody>
      </p:sp>
      <p:pic>
        <p:nvPicPr>
          <p:cNvPr descr="A group of yellow balloons with smiley faces&#10;&#10;Description automatically generated" id="252" name="Google Shape;252;p12"/>
          <p:cNvPicPr preferRelativeResize="0"/>
          <p:nvPr/>
        </p:nvPicPr>
        <p:blipFill rotWithShape="1">
          <a:blip r:embed="rId3">
            <a:alphaModFix/>
          </a:blip>
          <a:srcRect b="0" l="4784" r="52842" t="0"/>
          <a:stretch/>
        </p:blipFill>
        <p:spPr>
          <a:xfrm>
            <a:off x="20" y="-7622"/>
            <a:ext cx="5171828" cy="68656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 name="Shape 257"/>
        <p:cNvGrpSpPr/>
        <p:nvPr/>
      </p:nvGrpSpPr>
      <p:grpSpPr>
        <a:xfrm>
          <a:off x="0" y="0"/>
          <a:ext cx="0" cy="0"/>
          <a:chOff x="0" y="0"/>
          <a:chExt cx="0" cy="0"/>
        </a:xfrm>
      </p:grpSpPr>
      <p:sp>
        <p:nvSpPr>
          <p:cNvPr id="258" name="Google Shape;258;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9" name="Google Shape;259;p13"/>
          <p:cNvSpPr/>
          <p:nvPr/>
        </p:nvSpPr>
        <p:spPr>
          <a:xfrm>
            <a:off x="-3" y="0"/>
            <a:ext cx="5135971" cy="6871648"/>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Range of moods sticky notes" id="260" name="Google Shape;260;p13"/>
          <p:cNvPicPr preferRelativeResize="0"/>
          <p:nvPr/>
        </p:nvPicPr>
        <p:blipFill rotWithShape="1">
          <a:blip r:embed="rId3">
            <a:alphaModFix/>
          </a:blip>
          <a:srcRect b="-1" l="5739" r="3969" t="0"/>
          <a:stretch/>
        </p:blipFill>
        <p:spPr>
          <a:xfrm>
            <a:off x="2915455" y="10"/>
            <a:ext cx="9276545" cy="6857990"/>
          </a:xfrm>
          <a:custGeom>
            <a:rect b="b" l="l" r="r" t="t"/>
            <a:pathLst>
              <a:path extrusionOk="0" h="6871647" w="9276545">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261" name="Google Shape;261;p13"/>
          <p:cNvSpPr txBox="1"/>
          <p:nvPr>
            <p:ph type="title"/>
          </p:nvPr>
        </p:nvSpPr>
        <p:spPr>
          <a:xfrm>
            <a:off x="533578" y="2904454"/>
            <a:ext cx="3460905" cy="26402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262626"/>
              </a:buClr>
              <a:buSzPts val="3600"/>
              <a:buFont typeface="Play"/>
              <a:buNone/>
            </a:pPr>
            <a:r>
              <a:rPr lang="es-ES" sz="3600">
                <a:solidFill>
                  <a:srgbClr val="262626"/>
                </a:solidFill>
              </a:rPr>
              <a:t>Regulación emocional y gestión del comportamiento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 name="Shape 266"/>
        <p:cNvGrpSpPr/>
        <p:nvPr/>
      </p:nvGrpSpPr>
      <p:grpSpPr>
        <a:xfrm>
          <a:off x="0" y="0"/>
          <a:ext cx="0" cy="0"/>
          <a:chOff x="0" y="0"/>
          <a:chExt cx="0" cy="0"/>
        </a:xfrm>
      </p:grpSpPr>
      <p:sp>
        <p:nvSpPr>
          <p:cNvPr id="267" name="Google Shape;267;p14"/>
          <p:cNvSpPr txBox="1"/>
          <p:nvPr>
            <p:ph type="title"/>
          </p:nvPr>
        </p:nvSpPr>
        <p:spPr>
          <a:xfrm>
            <a:off x="876692" y="741391"/>
            <a:ext cx="5479719" cy="16162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s-ES" sz="3200"/>
              <a:t>Regulación emocional</a:t>
            </a:r>
            <a:endParaRPr/>
          </a:p>
        </p:txBody>
      </p:sp>
      <p:sp>
        <p:nvSpPr>
          <p:cNvPr id="268" name="Google Shape;268;p14"/>
          <p:cNvSpPr txBox="1"/>
          <p:nvPr>
            <p:ph idx="1" type="body"/>
          </p:nvPr>
        </p:nvSpPr>
        <p:spPr>
          <a:xfrm>
            <a:off x="876692" y="2533476"/>
            <a:ext cx="5479719" cy="344783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s-ES" sz="1700"/>
              <a:t>Tu controlas tus emociones, no ellas a ti.</a:t>
            </a:r>
            <a:endParaRPr/>
          </a:p>
          <a:p>
            <a:pPr indent="-228600" lvl="0" marL="228600" rtl="0" algn="l">
              <a:lnSpc>
                <a:spcPct val="90000"/>
              </a:lnSpc>
              <a:spcBef>
                <a:spcPts val="1000"/>
              </a:spcBef>
              <a:spcAft>
                <a:spcPts val="0"/>
              </a:spcAft>
              <a:buClr>
                <a:schemeClr val="dk1"/>
              </a:buClr>
              <a:buSzPts val="1700"/>
              <a:buChar char="•"/>
            </a:pPr>
            <a:r>
              <a:rPr lang="es-ES" sz="1700"/>
              <a:t>No hay emociones equivocadas, todas son válidas. </a:t>
            </a:r>
            <a:endParaRPr/>
          </a:p>
          <a:p>
            <a:pPr indent="-228600" lvl="0" marL="228600" rtl="0" algn="l">
              <a:lnSpc>
                <a:spcPct val="90000"/>
              </a:lnSpc>
              <a:spcBef>
                <a:spcPts val="1000"/>
              </a:spcBef>
              <a:spcAft>
                <a:spcPts val="0"/>
              </a:spcAft>
              <a:buClr>
                <a:schemeClr val="dk1"/>
              </a:buClr>
              <a:buSzPts val="1700"/>
              <a:buChar char="•"/>
            </a:pPr>
            <a:r>
              <a:rPr lang="es-ES" sz="1700"/>
              <a:t>No puedes controlar como te sientes frente a las circunstancias o eventos. Los sentimientos iniciales que tienes como respuesta a eventos, están siempre bien. </a:t>
            </a:r>
            <a:endParaRPr/>
          </a:p>
          <a:p>
            <a:pPr indent="-228600" lvl="0" marL="228600" rtl="0" algn="l">
              <a:lnSpc>
                <a:spcPct val="90000"/>
              </a:lnSpc>
              <a:spcBef>
                <a:spcPts val="1000"/>
              </a:spcBef>
              <a:spcAft>
                <a:spcPts val="0"/>
              </a:spcAft>
              <a:buClr>
                <a:schemeClr val="dk1"/>
              </a:buClr>
              <a:buSzPts val="1700"/>
              <a:buChar char="•"/>
            </a:pPr>
            <a:r>
              <a:rPr lang="es-ES" sz="1700"/>
              <a:t>Lo que puedes controlar es como eliges reaccionar y responder cuando las emociones son más intensas</a:t>
            </a:r>
            <a:endParaRPr/>
          </a:p>
          <a:p>
            <a:pPr indent="-228600" lvl="0" marL="228600" rtl="0" algn="l">
              <a:lnSpc>
                <a:spcPct val="90000"/>
              </a:lnSpc>
              <a:spcBef>
                <a:spcPts val="1000"/>
              </a:spcBef>
              <a:spcAft>
                <a:spcPts val="0"/>
              </a:spcAft>
              <a:buClr>
                <a:schemeClr val="dk1"/>
              </a:buClr>
              <a:buSzPts val="1700"/>
              <a:buChar char="•"/>
            </a:pPr>
            <a:r>
              <a:rPr lang="es-ES" sz="1700"/>
              <a:t>Solo porque tus sentimientos y emociones sean válidos, no significa que sea una excusa para comportarte como quieras. </a:t>
            </a:r>
            <a:endParaRPr/>
          </a:p>
        </p:txBody>
      </p:sp>
      <p:pic>
        <p:nvPicPr>
          <p:cNvPr descr="Checkmate in a chess game" id="269" name="Google Shape;269;p14"/>
          <p:cNvPicPr preferRelativeResize="0"/>
          <p:nvPr/>
        </p:nvPicPr>
        <p:blipFill rotWithShape="1">
          <a:blip r:embed="rId3">
            <a:alphaModFix/>
          </a:blip>
          <a:srcRect b="2" l="21564" r="24079" t="0"/>
          <a:stretch/>
        </p:blipFill>
        <p:spPr>
          <a:xfrm>
            <a:off x="7270812" y="10"/>
            <a:ext cx="4921187" cy="6857990"/>
          </a:xfrm>
          <a:prstGeom prst="rect">
            <a:avLst/>
          </a:prstGeom>
          <a:noFill/>
          <a:ln>
            <a:noFill/>
          </a:ln>
        </p:spPr>
      </p:pic>
      <p:grpSp>
        <p:nvGrpSpPr>
          <p:cNvPr id="270" name="Google Shape;270;p14"/>
          <p:cNvGrpSpPr/>
          <p:nvPr/>
        </p:nvGrpSpPr>
        <p:grpSpPr>
          <a:xfrm>
            <a:off x="12068638" y="0"/>
            <a:ext cx="123362" cy="6858000"/>
            <a:chOff x="12068638" y="0"/>
            <a:chExt cx="123362" cy="6858000"/>
          </a:xfrm>
        </p:grpSpPr>
        <p:sp>
          <p:nvSpPr>
            <p:cNvPr id="271" name="Google Shape;271;p14"/>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2" name="Google Shape;272;p14"/>
            <p:cNvSpPr/>
            <p:nvPr/>
          </p:nvSpPr>
          <p:spPr>
            <a:xfrm>
              <a:off x="12068638" y="3527553"/>
              <a:ext cx="123362" cy="3330447"/>
            </a:xfrm>
            <a:prstGeom prst="rect">
              <a:avLst/>
            </a:prstGeom>
            <a:gradFill>
              <a:gsLst>
                <a:gs pos="0">
                  <a:srgbClr val="D86CCC">
                    <a:alpha val="0"/>
                  </a:srgbClr>
                </a:gs>
                <a:gs pos="19000">
                  <a:srgbClr val="D86CCC">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15"/>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9" name="Google Shape;279;p15"/>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0" name="Google Shape;280;p15"/>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3700"/>
              <a:t>Normalmente, cuando tenemos un sentimiento que no nos gusta…</a:t>
            </a:r>
            <a:endParaRPr/>
          </a:p>
        </p:txBody>
      </p:sp>
      <p:sp>
        <p:nvSpPr>
          <p:cNvPr id="281" name="Google Shape;281;p15"/>
          <p:cNvSpPr txBox="1"/>
          <p:nvPr>
            <p:ph idx="1" type="body"/>
          </p:nvPr>
        </p:nvSpPr>
        <p:spPr>
          <a:xfrm>
            <a:off x="761802" y="2070848"/>
            <a:ext cx="4646905" cy="4285502"/>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s-ES" sz="2000"/>
              <a:t>Intentamos deshacernos de ella, ya sea mediante la resolución de problemas (racionalizar el problema) o intentando controlar cómo nos sentimos («deja de sentirte triste»)</a:t>
            </a:r>
            <a:endParaRPr/>
          </a:p>
          <a:p>
            <a:pPr indent="0" lvl="0" marL="0" rtl="0" algn="l">
              <a:lnSpc>
                <a:spcPct val="90000"/>
              </a:lnSpc>
              <a:spcBef>
                <a:spcPts val="1000"/>
              </a:spcBef>
              <a:spcAft>
                <a:spcPts val="0"/>
              </a:spcAft>
              <a:buClr>
                <a:schemeClr val="dk1"/>
              </a:buClr>
              <a:buSzPts val="2000"/>
              <a:buNone/>
            </a:pPr>
            <a:r>
              <a:rPr lang="es-ES" sz="2000"/>
              <a:t>O</a:t>
            </a:r>
            <a:endParaRPr/>
          </a:p>
          <a:p>
            <a:pPr indent="0" lvl="0" marL="0" rtl="0" algn="l">
              <a:lnSpc>
                <a:spcPct val="90000"/>
              </a:lnSpc>
              <a:spcBef>
                <a:spcPts val="1000"/>
              </a:spcBef>
              <a:spcAft>
                <a:spcPts val="0"/>
              </a:spcAft>
              <a:buClr>
                <a:schemeClr val="dk1"/>
              </a:buClr>
              <a:buSzPts val="2000"/>
              <a:buNone/>
            </a:pPr>
            <a:r>
              <a:rPr lang="es-ES" sz="2000"/>
              <a:t>Intentamos bloquearlos o evitarlos</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s-ES" sz="2000"/>
              <a:t>Esto no funciona. El esfuerzo invertido en estas acciones hacen el sentimiento peor o más intense. </a:t>
            </a:r>
            <a:endParaRPr/>
          </a:p>
          <a:p>
            <a:pPr indent="0" lvl="0" marL="0" rtl="0" algn="l">
              <a:lnSpc>
                <a:spcPct val="90000"/>
              </a:lnSpc>
              <a:spcBef>
                <a:spcPts val="1000"/>
              </a:spcBef>
              <a:spcAft>
                <a:spcPts val="0"/>
              </a:spcAft>
              <a:buClr>
                <a:schemeClr val="dk1"/>
              </a:buClr>
              <a:buSzPts val="2000"/>
              <a:buNone/>
            </a:pPr>
            <a:r>
              <a:rPr lang="es-ES" sz="2000"/>
              <a:t>¿Entonces, qué es lo que realmente funciona?</a:t>
            </a:r>
            <a:endParaRPr/>
          </a:p>
        </p:txBody>
      </p:sp>
      <p:pic>
        <p:nvPicPr>
          <p:cNvPr descr="Solo journey" id="282" name="Google Shape;282;p15"/>
          <p:cNvPicPr preferRelativeResize="0"/>
          <p:nvPr/>
        </p:nvPicPr>
        <p:blipFill rotWithShape="1">
          <a:blip r:embed="rId3">
            <a:alphaModFix/>
          </a:blip>
          <a:srcRect b="0" l="21046" r="12213" t="0"/>
          <a:stretch/>
        </p:blipFill>
        <p:spPr>
          <a:xfrm>
            <a:off x="6096000" y="1"/>
            <a:ext cx="6102825"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7" name="Shape 287"/>
        <p:cNvGrpSpPr/>
        <p:nvPr/>
      </p:nvGrpSpPr>
      <p:grpSpPr>
        <a:xfrm>
          <a:off x="0" y="0"/>
          <a:ext cx="0" cy="0"/>
          <a:chOff x="0" y="0"/>
          <a:chExt cx="0" cy="0"/>
        </a:xfrm>
      </p:grpSpPr>
      <p:sp>
        <p:nvSpPr>
          <p:cNvPr id="288" name="Google Shape;288;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hess checkmate" id="289" name="Google Shape;289;p16"/>
          <p:cNvPicPr preferRelativeResize="0"/>
          <p:nvPr/>
        </p:nvPicPr>
        <p:blipFill rotWithShape="1">
          <a:blip r:embed="rId3">
            <a:alphaModFix/>
          </a:blip>
          <a:srcRect b="-2" l="40445" r="6896" t="0"/>
          <a:stretch/>
        </p:blipFill>
        <p:spPr>
          <a:xfrm>
            <a:off x="-1" y="-2"/>
            <a:ext cx="5410198" cy="6858002"/>
          </a:xfrm>
          <a:prstGeom prst="rect">
            <a:avLst/>
          </a:prstGeom>
          <a:noFill/>
          <a:ln>
            <a:noFill/>
          </a:ln>
        </p:spPr>
      </p:pic>
      <p:sp>
        <p:nvSpPr>
          <p:cNvPr id="290" name="Google Shape;290;p16"/>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1" name="Google Shape;291;p16"/>
          <p:cNvSpPr txBox="1"/>
          <p:nvPr>
            <p:ph type="title"/>
          </p:nvPr>
        </p:nvSpPr>
        <p:spPr>
          <a:xfrm>
            <a:off x="6115317" y="107856"/>
            <a:ext cx="5464968" cy="155930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Aceptar el sentimiento</a:t>
            </a:r>
            <a:endParaRPr/>
          </a:p>
        </p:txBody>
      </p:sp>
      <p:sp>
        <p:nvSpPr>
          <p:cNvPr id="292" name="Google Shape;292;p16"/>
          <p:cNvSpPr txBox="1"/>
          <p:nvPr>
            <p:ph idx="1" type="body"/>
          </p:nvPr>
        </p:nvSpPr>
        <p:spPr>
          <a:xfrm>
            <a:off x="6115317" y="1775012"/>
            <a:ext cx="5247340" cy="4465066"/>
          </a:xfrm>
          <a:prstGeom prst="rect">
            <a:avLst/>
          </a:prstGeom>
          <a:noFill/>
          <a:ln>
            <a:noFill/>
          </a:ln>
        </p:spPr>
        <p:txBody>
          <a:bodyPr anchorCtr="0" anchor="ctr"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800"/>
              <a:buChar char="•"/>
            </a:pPr>
            <a:r>
              <a:rPr lang="es-ES" sz="1800"/>
              <a:t>En lugar de luchar con los sentimientos negativos, acepta que los están sintiendo. </a:t>
            </a:r>
            <a:endParaRPr/>
          </a:p>
          <a:p>
            <a:pPr indent="-228600" lvl="0" marL="228600" rtl="0" algn="l">
              <a:lnSpc>
                <a:spcPct val="90000"/>
              </a:lnSpc>
              <a:spcBef>
                <a:spcPts val="1000"/>
              </a:spcBef>
              <a:spcAft>
                <a:spcPts val="0"/>
              </a:spcAft>
              <a:buClr>
                <a:schemeClr val="dk1"/>
              </a:buClr>
              <a:buSzPts val="1800"/>
              <a:buChar char="•"/>
            </a:pPr>
            <a:r>
              <a:rPr b="1" lang="es-ES" sz="1800"/>
              <a:t>Nómbralos y conócelos. </a:t>
            </a:r>
            <a:r>
              <a:rPr lang="es-ES" sz="1800"/>
              <a:t>Darle un nombre específico a los sentimientos te ayuda a entenderlos mejor y suele tomar sus dimensiones reales en lugar de escalar.</a:t>
            </a:r>
            <a:endParaRPr/>
          </a:p>
          <a:p>
            <a:pPr indent="-228600" lvl="0" marL="228600" rtl="0" algn="l">
              <a:lnSpc>
                <a:spcPct val="90000"/>
              </a:lnSpc>
              <a:spcBef>
                <a:spcPts val="1000"/>
              </a:spcBef>
              <a:spcAft>
                <a:spcPts val="0"/>
              </a:spcAft>
              <a:buClr>
                <a:schemeClr val="dk1"/>
              </a:buClr>
              <a:buSzPts val="1800"/>
              <a:buChar char="•"/>
            </a:pPr>
            <a:r>
              <a:rPr b="1" lang="es-ES" sz="1800"/>
              <a:t>Valídalos. </a:t>
            </a:r>
            <a:r>
              <a:rPr lang="es-ES" sz="1800"/>
              <a:t>No juzgues el sentimiento “No debería estar triste” pero permítete sentirlo. Esto no significa que te guste o que no quieras cambiarlo, sino solo que reconozcas la presencia del sentimiento específico en ese momento específico. </a:t>
            </a:r>
            <a:endParaRPr/>
          </a:p>
          <a:p>
            <a:pPr indent="-228600" lvl="0" marL="228600" rtl="0" algn="l">
              <a:lnSpc>
                <a:spcPct val="90000"/>
              </a:lnSpc>
              <a:spcBef>
                <a:spcPts val="1000"/>
              </a:spcBef>
              <a:spcAft>
                <a:spcPts val="0"/>
              </a:spcAft>
              <a:buClr>
                <a:schemeClr val="dk1"/>
              </a:buClr>
              <a:buSzPts val="1800"/>
              <a:buChar char="•"/>
            </a:pPr>
            <a:r>
              <a:rPr b="1" lang="es-ES" sz="1800"/>
              <a:t>Actuar en sentido contrario. </a:t>
            </a:r>
            <a:r>
              <a:rPr lang="es-ES" sz="1800"/>
              <a:t>Por ejemplo, cuando estás furioso, intentas atarcarlo y luchar contra ello. Esto puede irritarte incluso más y que la situación escale hasta explotar. En lugar de esto, puedes actuar en sentido contrario, para dar un paso atrás y quitarte de esta situación. Esto hará que te sientas más calmado gradualmente.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Mantente en el lado positivo</a:t>
            </a:r>
            <a:endParaRPr/>
          </a:p>
        </p:txBody>
      </p:sp>
      <p:grpSp>
        <p:nvGrpSpPr>
          <p:cNvPr id="299" name="Google Shape;299;p17"/>
          <p:cNvGrpSpPr/>
          <p:nvPr/>
        </p:nvGrpSpPr>
        <p:grpSpPr>
          <a:xfrm>
            <a:off x="936674" y="2160270"/>
            <a:ext cx="10892389" cy="3389387"/>
            <a:chOff x="98475" y="627305"/>
            <a:chExt cx="10892389" cy="3389387"/>
          </a:xfrm>
        </p:grpSpPr>
        <p:sp>
          <p:nvSpPr>
            <p:cNvPr id="300" name="Google Shape;300;p17"/>
            <p:cNvSpPr/>
            <p:nvPr/>
          </p:nvSpPr>
          <p:spPr>
            <a:xfrm>
              <a:off x="992627" y="627305"/>
              <a:ext cx="1463156" cy="1463156"/>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7"/>
            <p:cNvSpPr/>
            <p:nvPr/>
          </p:nvSpPr>
          <p:spPr>
            <a:xfrm>
              <a:off x="98475" y="2599192"/>
              <a:ext cx="3251459" cy="14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7"/>
            <p:cNvSpPr txBox="1"/>
            <p:nvPr/>
          </p:nvSpPr>
          <p:spPr>
            <a:xfrm>
              <a:off x="98475" y="2599192"/>
              <a:ext cx="3251459" cy="141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b="0" i="0" lang="es-ES" sz="1800">
                  <a:solidFill>
                    <a:schemeClr val="dk1"/>
                  </a:solidFill>
                  <a:latin typeface="Arial"/>
                  <a:ea typeface="Arial"/>
                  <a:cs typeface="Arial"/>
                  <a:sym typeface="Arial"/>
                </a:rPr>
                <a:t>Siempre va a haber gente en mejor y en peor posición que tu.</a:t>
              </a:r>
              <a:endParaRPr sz="1800">
                <a:solidFill>
                  <a:schemeClr val="dk1"/>
                </a:solidFill>
                <a:latin typeface="Arial"/>
                <a:ea typeface="Arial"/>
                <a:cs typeface="Arial"/>
                <a:sym typeface="Arial"/>
              </a:endParaRPr>
            </a:p>
          </p:txBody>
        </p:sp>
        <p:sp>
          <p:nvSpPr>
            <p:cNvPr id="303" name="Google Shape;303;p17"/>
            <p:cNvSpPr/>
            <p:nvPr/>
          </p:nvSpPr>
          <p:spPr>
            <a:xfrm>
              <a:off x="4813092" y="627305"/>
              <a:ext cx="1463156" cy="1463156"/>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7"/>
            <p:cNvSpPr/>
            <p:nvPr/>
          </p:nvSpPr>
          <p:spPr>
            <a:xfrm>
              <a:off x="3918940" y="2599192"/>
              <a:ext cx="3251459" cy="14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7"/>
            <p:cNvSpPr txBox="1"/>
            <p:nvPr/>
          </p:nvSpPr>
          <p:spPr>
            <a:xfrm>
              <a:off x="3918940" y="2599192"/>
              <a:ext cx="3251459" cy="141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b="0" i="0" lang="es-ES" sz="1800">
                  <a:solidFill>
                    <a:schemeClr val="dk1"/>
                  </a:solidFill>
                  <a:latin typeface="Arial"/>
                  <a:ea typeface="Arial"/>
                  <a:cs typeface="Arial"/>
                  <a:sym typeface="Arial"/>
                </a:rPr>
                <a:t>Intenta apreciar lo que tienes</a:t>
              </a:r>
              <a:endParaRPr/>
            </a:p>
          </p:txBody>
        </p:sp>
        <p:sp>
          <p:nvSpPr>
            <p:cNvPr id="306" name="Google Shape;306;p17"/>
            <p:cNvSpPr/>
            <p:nvPr/>
          </p:nvSpPr>
          <p:spPr>
            <a:xfrm>
              <a:off x="8633557" y="627305"/>
              <a:ext cx="1463156" cy="1463156"/>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7"/>
            <p:cNvSpPr/>
            <p:nvPr/>
          </p:nvSpPr>
          <p:spPr>
            <a:xfrm>
              <a:off x="7739405" y="2599192"/>
              <a:ext cx="3251459" cy="14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7"/>
            <p:cNvSpPr txBox="1"/>
            <p:nvPr/>
          </p:nvSpPr>
          <p:spPr>
            <a:xfrm>
              <a:off x="7739405" y="2599192"/>
              <a:ext cx="3251459" cy="141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b="0" i="0" lang="es-ES" sz="1800">
                  <a:solidFill>
                    <a:schemeClr val="dk1"/>
                  </a:solidFill>
                  <a:latin typeface="Arial"/>
                  <a:ea typeface="Arial"/>
                  <a:cs typeface="Arial"/>
                  <a:sym typeface="Arial"/>
                </a:rPr>
                <a:t>Vamos a “contar juntos nuestras bendiciones”. Busquemos y hagamos una lista de 5 cosas por las que estamos agradecidos esta semana. </a:t>
              </a:r>
              <a:endParaRPr sz="1800">
                <a:solidFill>
                  <a:schemeClr val="dk1"/>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8"/>
          <p:cNvSpPr txBox="1"/>
          <p:nvPr>
            <p:ph type="title"/>
          </p:nvPr>
        </p:nvSpPr>
        <p:spPr>
          <a:xfrm>
            <a:off x="528917"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Entendiendo nuestras fortalezas y debilidades</a:t>
            </a:r>
            <a:endParaRPr/>
          </a:p>
        </p:txBody>
      </p:sp>
      <p:pic>
        <p:nvPicPr>
          <p:cNvPr descr="Man with solid fill" id="315" name="Google Shape;315;p18"/>
          <p:cNvPicPr preferRelativeResize="0"/>
          <p:nvPr/>
        </p:nvPicPr>
        <p:blipFill rotWithShape="1">
          <a:blip r:embed="rId3">
            <a:alphaModFix/>
          </a:blip>
          <a:srcRect b="0" l="0" r="0" t="0"/>
          <a:stretch/>
        </p:blipFill>
        <p:spPr>
          <a:xfrm>
            <a:off x="3500717" y="1785285"/>
            <a:ext cx="4572000" cy="4572000"/>
          </a:xfrm>
          <a:prstGeom prst="rect">
            <a:avLst/>
          </a:prstGeom>
          <a:noFill/>
          <a:ln>
            <a:noFill/>
          </a:ln>
        </p:spPr>
      </p:pic>
      <p:grpSp>
        <p:nvGrpSpPr>
          <p:cNvPr id="316" name="Google Shape;316;p18"/>
          <p:cNvGrpSpPr/>
          <p:nvPr/>
        </p:nvGrpSpPr>
        <p:grpSpPr>
          <a:xfrm>
            <a:off x="755188" y="2315812"/>
            <a:ext cx="3934934" cy="4323181"/>
            <a:chOff x="1548565" y="124409"/>
            <a:chExt cx="3934934" cy="4323181"/>
          </a:xfrm>
        </p:grpSpPr>
        <p:sp>
          <p:nvSpPr>
            <p:cNvPr id="317" name="Google Shape;317;p18"/>
            <p:cNvSpPr/>
            <p:nvPr/>
          </p:nvSpPr>
          <p:spPr>
            <a:xfrm>
              <a:off x="1705962" y="294922"/>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8"/>
            <p:cNvSpPr txBox="1"/>
            <p:nvPr/>
          </p:nvSpPr>
          <p:spPr>
            <a:xfrm>
              <a:off x="1705962" y="294922"/>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19" name="Google Shape;319;p18"/>
            <p:cNvSpPr/>
            <p:nvPr/>
          </p:nvSpPr>
          <p:spPr>
            <a:xfrm>
              <a:off x="1548565" y="124409"/>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8"/>
            <p:cNvSpPr/>
            <p:nvPr/>
          </p:nvSpPr>
          <p:spPr>
            <a:xfrm>
              <a:off x="1705962" y="1781016"/>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8"/>
            <p:cNvSpPr txBox="1"/>
            <p:nvPr/>
          </p:nvSpPr>
          <p:spPr>
            <a:xfrm>
              <a:off x="1705962" y="1781016"/>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22" name="Google Shape;322;p18"/>
            <p:cNvSpPr/>
            <p:nvPr/>
          </p:nvSpPr>
          <p:spPr>
            <a:xfrm>
              <a:off x="1548565" y="1610502"/>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a:off x="1705962" y="3267110"/>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8"/>
            <p:cNvSpPr txBox="1"/>
            <p:nvPr/>
          </p:nvSpPr>
          <p:spPr>
            <a:xfrm>
              <a:off x="1705962" y="3267110"/>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25" name="Google Shape;325;p18"/>
            <p:cNvSpPr/>
            <p:nvPr/>
          </p:nvSpPr>
          <p:spPr>
            <a:xfrm>
              <a:off x="1548565" y="3096596"/>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 name="Google Shape;326;p18"/>
          <p:cNvGrpSpPr/>
          <p:nvPr/>
        </p:nvGrpSpPr>
        <p:grpSpPr>
          <a:xfrm>
            <a:off x="6708500" y="2410409"/>
            <a:ext cx="3934934" cy="4323181"/>
            <a:chOff x="1548565" y="124409"/>
            <a:chExt cx="3934934" cy="4323181"/>
          </a:xfrm>
        </p:grpSpPr>
        <p:sp>
          <p:nvSpPr>
            <p:cNvPr id="327" name="Google Shape;327;p18"/>
            <p:cNvSpPr/>
            <p:nvPr/>
          </p:nvSpPr>
          <p:spPr>
            <a:xfrm>
              <a:off x="1705962" y="294922"/>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8"/>
            <p:cNvSpPr txBox="1"/>
            <p:nvPr/>
          </p:nvSpPr>
          <p:spPr>
            <a:xfrm>
              <a:off x="1705962" y="294922"/>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29" name="Google Shape;329;p18"/>
            <p:cNvSpPr/>
            <p:nvPr/>
          </p:nvSpPr>
          <p:spPr>
            <a:xfrm>
              <a:off x="1548565" y="124409"/>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a:off x="1705962" y="1781016"/>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8"/>
            <p:cNvSpPr txBox="1"/>
            <p:nvPr/>
          </p:nvSpPr>
          <p:spPr>
            <a:xfrm>
              <a:off x="1705962" y="1781016"/>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32" name="Google Shape;332;p18"/>
            <p:cNvSpPr/>
            <p:nvPr/>
          </p:nvSpPr>
          <p:spPr>
            <a:xfrm>
              <a:off x="1548565" y="1610502"/>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8"/>
            <p:cNvSpPr/>
            <p:nvPr/>
          </p:nvSpPr>
          <p:spPr>
            <a:xfrm>
              <a:off x="1705962" y="3267110"/>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8"/>
            <p:cNvSpPr txBox="1"/>
            <p:nvPr/>
          </p:nvSpPr>
          <p:spPr>
            <a:xfrm>
              <a:off x="1705962" y="3267110"/>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s-ES" sz="5400">
                  <a:solidFill>
                    <a:schemeClr val="dk1"/>
                  </a:solidFill>
                  <a:latin typeface="Arial"/>
                  <a:ea typeface="Arial"/>
                  <a:cs typeface="Arial"/>
                  <a:sym typeface="Arial"/>
                </a:rPr>
                <a:t>…………..</a:t>
              </a:r>
              <a:endParaRPr/>
            </a:p>
          </p:txBody>
        </p:sp>
        <p:sp>
          <p:nvSpPr>
            <p:cNvPr id="335" name="Google Shape;335;p18"/>
            <p:cNvSpPr/>
            <p:nvPr/>
          </p:nvSpPr>
          <p:spPr>
            <a:xfrm>
              <a:off x="1548565" y="3096596"/>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9"/>
          <p:cNvSpPr txBox="1"/>
          <p:nvPr>
            <p:ph idx="1" type="body"/>
          </p:nvPr>
        </p:nvSpPr>
        <p:spPr>
          <a:xfrm>
            <a:off x="233084" y="672352"/>
            <a:ext cx="5459505" cy="5983941"/>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accent6"/>
              </a:buClr>
              <a:buSzPct val="100000"/>
              <a:buNone/>
            </a:pPr>
            <a:r>
              <a:rPr b="1" i="0" lang="es-ES" sz="6000">
                <a:solidFill>
                  <a:schemeClr val="accent6"/>
                </a:solidFill>
                <a:highlight>
                  <a:srgbClr val="FFFFFF"/>
                </a:highlight>
                <a:latin typeface="Oswald"/>
                <a:ea typeface="Oswald"/>
                <a:cs typeface="Oswald"/>
                <a:sym typeface="Oswald"/>
              </a:rPr>
              <a:t>Fortalezas</a:t>
            </a:r>
            <a:endParaRPr sz="6000">
              <a:solidFill>
                <a:schemeClr val="accent6"/>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Adaptabilidad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Asertividad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Atención al detalle</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Capacidad de comunicación</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Compasión</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Confianza</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Valentía</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Creatividad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Pensamiento crítico</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Toma de decisiones</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Empatía</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Equidad</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Flexibilidad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Perdón</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Fijación de objetivos</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Gratitud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Honestidad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Independencia</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Iniciativa</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Habilidades interpersonales</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Liderazgo</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Lealtad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Apertura de mente</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Organización</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Paciencia</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Resolución de problemas</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Resiliencia</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Ingenio</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Respeto</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Responsabilidad</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Autoestima</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Automotivación</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Trabajo en equipo</a:t>
            </a:r>
            <a:endParaRPr/>
          </a:p>
          <a:p>
            <a:pPr indent="0" lvl="0" marL="0" rtl="0" algn="l">
              <a:lnSpc>
                <a:spcPct val="90000"/>
              </a:lnSpc>
              <a:spcBef>
                <a:spcPts val="1000"/>
              </a:spcBef>
              <a:spcAft>
                <a:spcPts val="0"/>
              </a:spcAft>
              <a:buClr>
                <a:srgbClr val="1A1A1A"/>
              </a:buClr>
              <a:buSzPct val="100000"/>
              <a:buNone/>
            </a:pPr>
            <a:r>
              <a:rPr lang="es-ES" sz="6000">
                <a:solidFill>
                  <a:srgbClr val="1A1A1A"/>
                </a:solidFill>
                <a:highlight>
                  <a:srgbClr val="FFFFFF"/>
                </a:highlight>
                <a:latin typeface="Oswald"/>
                <a:ea typeface="Oswald"/>
                <a:cs typeface="Oswald"/>
                <a:sym typeface="Oswald"/>
              </a:rPr>
              <a:t>Gestión del tiempo</a:t>
            </a:r>
            <a:endParaRPr b="0" i="0" sz="6000">
              <a:solidFill>
                <a:srgbClr val="1A1A1A"/>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Tolerancia</a:t>
            </a:r>
            <a:endParaRPr/>
          </a:p>
          <a:p>
            <a:pPr indent="0" lvl="0" marL="0" rtl="0" algn="l">
              <a:lnSpc>
                <a:spcPct val="90000"/>
              </a:lnSpc>
              <a:spcBef>
                <a:spcPts val="1000"/>
              </a:spcBef>
              <a:spcAft>
                <a:spcPts val="0"/>
              </a:spcAft>
              <a:buClr>
                <a:srgbClr val="1A1A1A"/>
              </a:buClr>
              <a:buSzPct val="100000"/>
              <a:buNone/>
            </a:pPr>
            <a:r>
              <a:rPr b="0" i="0" lang="es-ES" sz="6000">
                <a:solidFill>
                  <a:srgbClr val="1A1A1A"/>
                </a:solidFill>
                <a:highlight>
                  <a:srgbClr val="FFFFFF"/>
                </a:highlight>
                <a:latin typeface="Oswald"/>
                <a:ea typeface="Oswald"/>
                <a:cs typeface="Oswald"/>
                <a:sym typeface="Oswald"/>
              </a:rPr>
              <a:t>Fiabilidad</a:t>
            </a:r>
            <a:endParaRPr/>
          </a:p>
          <a:p>
            <a:pPr indent="-184150" lvl="0" marL="228600" rtl="0" algn="l">
              <a:lnSpc>
                <a:spcPct val="90000"/>
              </a:lnSpc>
              <a:spcBef>
                <a:spcPts val="1000"/>
              </a:spcBef>
              <a:spcAft>
                <a:spcPts val="0"/>
              </a:spcAft>
              <a:buClr>
                <a:schemeClr val="dk1"/>
              </a:buClr>
              <a:buSzPct val="100000"/>
              <a:buNone/>
            </a:pPr>
            <a:r>
              <a:t/>
            </a:r>
            <a:endParaRPr/>
          </a:p>
        </p:txBody>
      </p:sp>
      <p:sp>
        <p:nvSpPr>
          <p:cNvPr id="342" name="Google Shape;342;p19"/>
          <p:cNvSpPr txBox="1"/>
          <p:nvPr/>
        </p:nvSpPr>
        <p:spPr>
          <a:xfrm>
            <a:off x="6499412" y="672352"/>
            <a:ext cx="4836459" cy="4383742"/>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90000"/>
              </a:lnSpc>
              <a:spcBef>
                <a:spcPts val="0"/>
              </a:spcBef>
              <a:spcAft>
                <a:spcPts val="0"/>
              </a:spcAft>
              <a:buClr>
                <a:srgbClr val="FF0000"/>
              </a:buClr>
              <a:buSzPct val="100000"/>
              <a:buFont typeface="Arial"/>
              <a:buNone/>
            </a:pPr>
            <a:r>
              <a:rPr b="1" lang="es-ES" sz="6000">
                <a:solidFill>
                  <a:srgbClr val="FF0000"/>
                </a:solidFill>
                <a:highlight>
                  <a:srgbClr val="FFFFFF"/>
                </a:highlight>
                <a:latin typeface="Oswald"/>
                <a:ea typeface="Oswald"/>
                <a:cs typeface="Oswald"/>
                <a:sym typeface="Oswald"/>
              </a:rPr>
              <a:t>Debilidades</a:t>
            </a:r>
            <a:endParaRPr sz="6000">
              <a:solidFill>
                <a:srgbClr val="FF0000"/>
              </a:solidFill>
              <a:highlight>
                <a:srgbClr val="FFFFFF"/>
              </a:highlight>
              <a:latin typeface="Oswald"/>
              <a:ea typeface="Oswald"/>
              <a:cs typeface="Oswald"/>
              <a:sym typeface="Oswald"/>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Desorganización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Intolerancia </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habilidades comunicativas</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compasión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confianza</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creatividad</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decisión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regulación emocional</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empatía</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flexibilidad</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concentración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habilidades interpersonales</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motivación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paciencia</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respeto</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autocontrol</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autoestima</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compañerismo</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Falta de gestión del tiempo</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Pensamiento negativo</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Perfeccionismo</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Procrastinación</a:t>
            </a:r>
            <a:endParaRPr/>
          </a:p>
          <a:p>
            <a:pPr indent="0" lvl="0" marL="0" marR="0" rtl="0" algn="l">
              <a:lnSpc>
                <a:spcPct val="90000"/>
              </a:lnSpc>
              <a:spcBef>
                <a:spcPts val="1000"/>
              </a:spcBef>
              <a:spcAft>
                <a:spcPts val="0"/>
              </a:spcAft>
              <a:buClr>
                <a:srgbClr val="1A1A1A"/>
              </a:buClr>
              <a:buSzPct val="100000"/>
              <a:buFont typeface="Arial"/>
              <a:buNone/>
            </a:pPr>
            <a:r>
              <a:rPr lang="es-ES" sz="6000">
                <a:solidFill>
                  <a:srgbClr val="1A1A1A"/>
                </a:solidFill>
                <a:highlight>
                  <a:srgbClr val="FFFFFF"/>
                </a:highlight>
                <a:latin typeface="Oswald"/>
                <a:ea typeface="Oswald"/>
                <a:cs typeface="Oswald"/>
                <a:sym typeface="Oswald"/>
              </a:rPr>
              <a:t>Rigidez</a:t>
            </a:r>
            <a:endParaRPr/>
          </a:p>
          <a:p>
            <a:pPr indent="-184150"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49" name="Google Shape;349;p20"/>
          <p:cNvPicPr preferRelativeResize="0"/>
          <p:nvPr/>
        </p:nvPicPr>
        <p:blipFill rotWithShape="1">
          <a:blip r:embed="rId3">
            <a:alphaModFix/>
          </a:blip>
          <a:srcRect b="0" l="12016" r="17275" t="0"/>
          <a:stretch/>
        </p:blipFill>
        <p:spPr>
          <a:xfrm>
            <a:off x="4110127" y="10"/>
            <a:ext cx="8081873" cy="6857990"/>
          </a:xfrm>
          <a:custGeom>
            <a:rect b="b" l="l" r="r" t="t"/>
            <a:pathLst>
              <a:path extrusionOk="0" h="6858000" w="8081873">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50" name="Google Shape;350;p20"/>
          <p:cNvSpPr/>
          <p:nvPr/>
        </p:nvSpPr>
        <p:spPr>
          <a:xfrm>
            <a:off x="0" y="0"/>
            <a:ext cx="4959047" cy="6858000"/>
          </a:xfrm>
          <a:custGeom>
            <a:rect b="b" l="l" r="r" t="t"/>
            <a:pathLst>
              <a:path extrusionOk="0" h="6858000" w="4959047">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cap="flat" cmpd="sng" w="9525">
            <a:solidFill>
              <a:srgbClr val="D9E5F8"/>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1" name="Google Shape;351;p20"/>
          <p:cNvSpPr/>
          <p:nvPr/>
        </p:nvSpPr>
        <p:spPr>
          <a:xfrm>
            <a:off x="0" y="0"/>
            <a:ext cx="4948887" cy="6858000"/>
          </a:xfrm>
          <a:custGeom>
            <a:rect b="b" l="l" r="r" t="t"/>
            <a:pathLst>
              <a:path extrusionOk="0" h="6858000" w="4948887">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2" name="Google Shape;352;p20"/>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s-ES" sz="4800"/>
              <a:t>Construyendo resiliencia</a:t>
            </a:r>
            <a:endParaRPr/>
          </a:p>
        </p:txBody>
      </p:sp>
      <p:sp>
        <p:nvSpPr>
          <p:cNvPr id="353" name="Google Shape;353;p20"/>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4" name="Google Shape;354;p20"/>
          <p:cNvSpPr/>
          <p:nvPr/>
        </p:nvSpPr>
        <p:spPr>
          <a:xfrm>
            <a:off x="481029"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9" name="Shape 359"/>
        <p:cNvGrpSpPr/>
        <p:nvPr/>
      </p:nvGrpSpPr>
      <p:grpSpPr>
        <a:xfrm>
          <a:off x="0" y="0"/>
          <a:ext cx="0" cy="0"/>
          <a:chOff x="0" y="0"/>
          <a:chExt cx="0" cy="0"/>
        </a:xfrm>
      </p:grpSpPr>
      <p:sp>
        <p:nvSpPr>
          <p:cNvPr id="360" name="Google Shape;360;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1" name="Google Shape;361;p21"/>
          <p:cNvSpPr/>
          <p:nvPr/>
        </p:nvSpPr>
        <p:spPr>
          <a:xfrm>
            <a:off x="-5503" y="-1"/>
            <a:ext cx="12192000"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2" name="Google Shape;362;p21"/>
          <p:cNvSpPr txBox="1"/>
          <p:nvPr>
            <p:ph type="title"/>
          </p:nvPr>
        </p:nvSpPr>
        <p:spPr>
          <a:xfrm>
            <a:off x="1137033" y="670559"/>
            <a:ext cx="4683321" cy="214884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3 verdades universales</a:t>
            </a:r>
            <a:endParaRPr/>
          </a:p>
        </p:txBody>
      </p:sp>
      <p:pic>
        <p:nvPicPr>
          <p:cNvPr descr="Blue flowers" id="363" name="Google Shape;363;p21"/>
          <p:cNvPicPr preferRelativeResize="0"/>
          <p:nvPr/>
        </p:nvPicPr>
        <p:blipFill rotWithShape="1">
          <a:blip r:embed="rId3">
            <a:alphaModFix/>
          </a:blip>
          <a:srcRect b="-2" l="0" r="3345" t="0"/>
          <a:stretch/>
        </p:blipFill>
        <p:spPr>
          <a:xfrm>
            <a:off x="1" y="3105151"/>
            <a:ext cx="6448424" cy="3752849"/>
          </a:xfrm>
          <a:custGeom>
            <a:rect b="b" l="l" r="r" t="t"/>
            <a:pathLst>
              <a:path extrusionOk="0" h="3752849" w="6448424">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ln>
            <a:noFill/>
          </a:ln>
        </p:spPr>
      </p:pic>
      <p:sp>
        <p:nvSpPr>
          <p:cNvPr id="364" name="Google Shape;364;p21"/>
          <p:cNvSpPr txBox="1"/>
          <p:nvPr>
            <p:ph idx="1" type="body"/>
          </p:nvPr>
        </p:nvSpPr>
        <p:spPr>
          <a:xfrm>
            <a:off x="6797004" y="670559"/>
            <a:ext cx="4555782" cy="544507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es-ES" sz="2000">
                <a:highlight>
                  <a:srgbClr val="FFFFFF"/>
                </a:highlight>
                <a:latin typeface="Merriweather"/>
                <a:ea typeface="Merriweather"/>
                <a:cs typeface="Merriweather"/>
                <a:sym typeface="Merriweather"/>
              </a:rPr>
              <a:t>La incertidumbre es la única Certeza que hay</a:t>
            </a:r>
            <a:r>
              <a:rPr lang="es-ES" sz="2000">
                <a:highlight>
                  <a:srgbClr val="FFFFFF"/>
                </a:highlight>
                <a:latin typeface="Merriweather"/>
                <a:ea typeface="Merriweather"/>
                <a:cs typeface="Merriweather"/>
                <a:sym typeface="Merriweather"/>
              </a:rPr>
              <a:t>.</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latin typeface="Merriweather"/>
                <a:ea typeface="Merriweather"/>
                <a:cs typeface="Merriweather"/>
                <a:sym typeface="Merriweather"/>
              </a:rPr>
              <a:t>Convertirse es mejor que simplemente ser. La inteligencia y las habilidades pueden ser cultivadas con esfuerzo y Constancia. </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latin typeface="Merriweather"/>
                <a:ea typeface="Merriweather"/>
                <a:cs typeface="Merriweather"/>
                <a:sym typeface="Merriweather"/>
              </a:rPr>
              <a:t>El fracaso es parte de la vida de cualquier persona. Aprender de los fallos te prepara para el éxito que buscas! </a:t>
            </a:r>
            <a:r>
              <a:rPr b="0" i="0" lang="es-ES" sz="2000" u="sng">
                <a:solidFill>
                  <a:schemeClr val="hlink"/>
                </a:solidFill>
                <a:highlight>
                  <a:srgbClr val="FFFFFF"/>
                </a:highlight>
                <a:latin typeface="Open Sans"/>
                <a:ea typeface="Open Sans"/>
                <a:cs typeface="Open Sans"/>
                <a:sym typeface="Open Sans"/>
                <a:hlinkClick r:id="rId4"/>
              </a:rPr>
              <a:t>https://youtu.be/hV40u2FNFBk?feature=shared</a:t>
            </a:r>
            <a:r>
              <a:rPr b="0" i="0" lang="es-ES" sz="2000">
                <a:highlight>
                  <a:srgbClr val="FFFFFF"/>
                </a:highlight>
                <a:latin typeface="Open Sans"/>
                <a:ea typeface="Open Sans"/>
                <a:cs typeface="Open Sans"/>
                <a:sym typeface="Open Sans"/>
              </a:rPr>
              <a:t> </a:t>
            </a:r>
            <a:endParaRPr/>
          </a:p>
          <a:p>
            <a:pPr indent="0" lvl="0" marL="0" rtl="0" algn="l">
              <a:lnSpc>
                <a:spcPct val="90000"/>
              </a:lnSpc>
              <a:spcBef>
                <a:spcPts val="1000"/>
              </a:spcBef>
              <a:spcAft>
                <a:spcPts val="0"/>
              </a:spcAft>
              <a:buClr>
                <a:schemeClr val="dk1"/>
              </a:buClr>
              <a:buSzPts val="2000"/>
              <a:buNone/>
            </a:pPr>
            <a:r>
              <a:t/>
            </a:r>
            <a:endParaRPr sz="2000">
              <a:highlight>
                <a:srgbClr val="FFFFFF"/>
              </a:highlight>
              <a:latin typeface="Open Sans"/>
              <a:ea typeface="Open Sans"/>
              <a:cs typeface="Open Sans"/>
              <a:sym typeface="Open Sans"/>
            </a:endParaRPr>
          </a:p>
          <a:p>
            <a:pPr indent="0" lvl="0" marL="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22"/>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4" name="Shape 374"/>
        <p:cNvGrpSpPr/>
        <p:nvPr/>
      </p:nvGrpSpPr>
      <p:grpSpPr>
        <a:xfrm>
          <a:off x="0" y="0"/>
          <a:ext cx="0" cy="0"/>
          <a:chOff x="0" y="0"/>
          <a:chExt cx="0" cy="0"/>
        </a:xfrm>
      </p:grpSpPr>
      <p:sp>
        <p:nvSpPr>
          <p:cNvPr id="375" name="Google Shape;375;p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6" name="Google Shape;376;p23"/>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Prepárate para los tiempos difíciles</a:t>
            </a:r>
            <a:endParaRPr/>
          </a:p>
        </p:txBody>
      </p:sp>
      <p:sp>
        <p:nvSpPr>
          <p:cNvPr id="377" name="Google Shape;377;p23"/>
          <p:cNvSpPr txBox="1"/>
          <p:nvPr>
            <p:ph idx="1" type="body"/>
          </p:nvPr>
        </p:nvSpPr>
        <p:spPr>
          <a:xfrm>
            <a:off x="838200" y="1825625"/>
            <a:ext cx="539336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t>Cuídate; física, mental y espiritualmente. </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latin typeface="Arial"/>
                <a:ea typeface="Arial"/>
                <a:cs typeface="Arial"/>
                <a:sym typeface="Arial"/>
              </a:rPr>
              <a:t>Mira las cosas con perspectiva.</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latin typeface="Arial"/>
                <a:ea typeface="Arial"/>
                <a:cs typeface="Arial"/>
                <a:sym typeface="Arial"/>
              </a:rPr>
              <a:t>Toma el control: los malos tiempos nos hacen sentir fuera de control. Deja que la situación evolucione y ocúpate de las pequeñas cosas cotidianas que aún puedes controlar. </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latin typeface="Arial"/>
                <a:ea typeface="Arial"/>
                <a:cs typeface="Arial"/>
                <a:sym typeface="Arial"/>
              </a:rPr>
              <a:t>Habla con alguien: no estás solo. Puedes llamar a la Línea Telefónica de Ayuda a Niños y Adolescentes: </a:t>
            </a:r>
            <a:r>
              <a:rPr b="0" i="0" lang="es-ES" sz="2000">
                <a:highlight>
                  <a:srgbClr val="FFFFFF"/>
                </a:highlight>
                <a:latin typeface="Arial"/>
                <a:ea typeface="Arial"/>
                <a:cs typeface="Arial"/>
                <a:sym typeface="Arial"/>
              </a:rPr>
              <a:t>116111. Llamar a este teléfono de ayuda es gratuito y está disponible todos los días del año a todas horas.</a:t>
            </a:r>
            <a:endParaRPr sz="2000"/>
          </a:p>
        </p:txBody>
      </p:sp>
      <p:pic>
        <p:nvPicPr>
          <p:cNvPr descr="Hand reaching out to sun" id="378" name="Google Shape;378;p23"/>
          <p:cNvPicPr preferRelativeResize="0"/>
          <p:nvPr/>
        </p:nvPicPr>
        <p:blipFill rotWithShape="1">
          <a:blip r:embed="rId3">
            <a:alphaModFix/>
          </a:blip>
          <a:srcRect b="1" l="27044" r="5957" t="0"/>
          <a:stretch/>
        </p:blipFill>
        <p:spPr>
          <a:xfrm>
            <a:off x="6374920" y="758514"/>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379" name="Google Shape;379;p23"/>
          <p:cNvSpPr/>
          <p:nvPr/>
        </p:nvSpPr>
        <p:spPr>
          <a:xfrm flipH="1" rot="10389197">
            <a:off x="6261882" y="687822"/>
            <a:ext cx="5471147" cy="5471147"/>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0" name="Google Shape;380;p23"/>
          <p:cNvSpPr/>
          <p:nvPr/>
        </p:nvSpPr>
        <p:spPr>
          <a:xfrm>
            <a:off x="10248561" y="921125"/>
            <a:ext cx="791021" cy="76956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grpSp>
        <p:nvGrpSpPr>
          <p:cNvPr id="386" name="Google Shape;386;p24"/>
          <p:cNvGrpSpPr/>
          <p:nvPr/>
        </p:nvGrpSpPr>
        <p:grpSpPr>
          <a:xfrm>
            <a:off x="25268" y="4930407"/>
            <a:ext cx="2726930" cy="1244738"/>
            <a:chOff x="37902" y="7395609"/>
            <a:chExt cx="4090395" cy="1867108"/>
          </a:xfrm>
        </p:grpSpPr>
        <p:pic>
          <p:nvPicPr>
            <p:cNvPr id="387" name="Google Shape;387;p24"/>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388" name="Google Shape;388;p24"/>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389" name="Google Shape;389;p24"/>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390" name="Google Shape;390;p24"/>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391" name="Google Shape;391;p24"/>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392" name="Google Shape;392;p24"/>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393" name="Google Shape;393;p24"/>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1" lvl="0" marL="841204" marR="3387" rtl="0" algn="l">
              <a:lnSpc>
                <a:spcPct val="115100"/>
              </a:lnSpc>
              <a:spcBef>
                <a:spcPts val="0"/>
              </a:spcBef>
              <a:spcAft>
                <a:spcPts val="0"/>
              </a:spcAft>
              <a:buNone/>
            </a:pPr>
            <a:r>
              <a:rPr lang="es-ES"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394" name="Google Shape;394;p24"/>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395" name="Google Shape;395;p24"/>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396" name="Google Shape;396;p24"/>
          <p:cNvSpPr txBox="1"/>
          <p:nvPr>
            <p:ph type="title"/>
          </p:nvPr>
        </p:nvSpPr>
        <p:spPr>
          <a:xfrm>
            <a:off x="4501410" y="1064254"/>
            <a:ext cx="2793153" cy="8398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b="1" i="0" lang="es-ES" sz="1200" u="none" cap="none" strike="noStrike">
                <a:solidFill>
                  <a:schemeClr val="dk1"/>
                </a:solidFill>
                <a:latin typeface="Calibri"/>
                <a:ea typeface="Calibri"/>
                <a:cs typeface="Calibri"/>
                <a:sym typeface="Calibri"/>
              </a:rPr>
              <a:t>Eurhope</a:t>
            </a:r>
            <a:endParaRPr/>
          </a:p>
        </p:txBody>
      </p:sp>
      <p:sp>
        <p:nvSpPr>
          <p:cNvPr id="397" name="Google Shape;397;p24"/>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lang="es-E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None/>
            </a:pPr>
            <a:r>
              <a:rPr lang="es-ES"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398" name="Google Shape;398;p24"/>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399" name="Google Shape;399;p24"/>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00" name="Google Shape;400;p24"/>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401" name="Google Shape;401;p24"/>
          <p:cNvGrpSpPr/>
          <p:nvPr/>
        </p:nvGrpSpPr>
        <p:grpSpPr>
          <a:xfrm>
            <a:off x="11231396" y="5352745"/>
            <a:ext cx="736275" cy="134197"/>
            <a:chOff x="16847094" y="8029117"/>
            <a:chExt cx="1104413" cy="201295"/>
          </a:xfrm>
        </p:grpSpPr>
        <p:pic>
          <p:nvPicPr>
            <p:cNvPr id="402" name="Google Shape;402;p24"/>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03" name="Google Shape;403;p24"/>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04" name="Google Shape;404;p24"/>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05" name="Google Shape;405;p24"/>
          <p:cNvGrpSpPr/>
          <p:nvPr/>
        </p:nvGrpSpPr>
        <p:grpSpPr>
          <a:xfrm>
            <a:off x="10404054" y="5564040"/>
            <a:ext cx="557327" cy="105770"/>
            <a:chOff x="15606081" y="8346060"/>
            <a:chExt cx="835991" cy="158656"/>
          </a:xfrm>
        </p:grpSpPr>
        <p:pic>
          <p:nvPicPr>
            <p:cNvPr id="406" name="Google Shape;406;p24"/>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07" name="Google Shape;407;p24"/>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08" name="Google Shape;408;p24"/>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09" name="Google Shape;409;p24"/>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10" name="Google Shape;410;p24"/>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11" name="Google Shape;411;p24"/>
          <p:cNvGrpSpPr/>
          <p:nvPr/>
        </p:nvGrpSpPr>
        <p:grpSpPr>
          <a:xfrm>
            <a:off x="11010750" y="5564122"/>
            <a:ext cx="399902" cy="105606"/>
            <a:chOff x="16516125" y="8346182"/>
            <a:chExt cx="599853" cy="158410"/>
          </a:xfrm>
        </p:grpSpPr>
        <p:pic>
          <p:nvPicPr>
            <p:cNvPr id="412" name="Google Shape;412;p24"/>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413" name="Google Shape;413;p24"/>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414" name="Google Shape;414;p24"/>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415" name="Google Shape;415;p24"/>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416" name="Google Shape;416;p24"/>
          <p:cNvGrpSpPr/>
          <p:nvPr/>
        </p:nvGrpSpPr>
        <p:grpSpPr>
          <a:xfrm>
            <a:off x="11457835" y="5564040"/>
            <a:ext cx="509510" cy="105770"/>
            <a:chOff x="17186752" y="8346060"/>
            <a:chExt cx="764265" cy="158656"/>
          </a:xfrm>
        </p:grpSpPr>
        <p:pic>
          <p:nvPicPr>
            <p:cNvPr id="417" name="Google Shape;417;p24"/>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418" name="Google Shape;418;p24"/>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19" name="Google Shape;419;p24"/>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420" name="Google Shape;420;p24"/>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421" name="Google Shape;421;p24"/>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2024-07-23T13:10:44Z</dcterms:created>
  <dc:creator>Dede Georgia (Δέδε Γεωργία )</dc:creator>
</cp:coreProperties>
</file>