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0.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3" r:id="rId1"/>
    <p:sldMasterId id="2147483648" r:id="rId2"/>
  </p:sldMasterIdLst>
  <p:notesMasterIdLst>
    <p:notesMasterId r:id="rId24"/>
  </p:notesMasterIdLst>
  <p:sldIdLst>
    <p:sldId id="276" r:id="rId3"/>
    <p:sldId id="278" r:id="rId4"/>
    <p:sldId id="257" r:id="rId5"/>
    <p:sldId id="258" r:id="rId6"/>
    <p:sldId id="259" r:id="rId7"/>
    <p:sldId id="279" r:id="rId8"/>
    <p:sldId id="266" r:id="rId9"/>
    <p:sldId id="280" r:id="rId10"/>
    <p:sldId id="267" r:id="rId11"/>
    <p:sldId id="268" r:id="rId12"/>
    <p:sldId id="260" r:id="rId13"/>
    <p:sldId id="262" r:id="rId14"/>
    <p:sldId id="269" r:id="rId15"/>
    <p:sldId id="261" r:id="rId16"/>
    <p:sldId id="270" r:id="rId17"/>
    <p:sldId id="274" r:id="rId18"/>
    <p:sldId id="263" r:id="rId19"/>
    <p:sldId id="272" r:id="rId20"/>
    <p:sldId id="275" r:id="rId21"/>
    <p:sldId id="273" r:id="rId22"/>
    <p:sldId id="277"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8EBB9E9-9382-4B75-A2F9-13DE9CB2E17A}" v="184" dt="2024-10-22T13:53:51.40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57311" autoAdjust="0"/>
  </p:normalViewPr>
  <p:slideViewPr>
    <p:cSldViewPr snapToGrid="0">
      <p:cViewPr varScale="1">
        <p:scale>
          <a:sx n="47" d="100"/>
          <a:sy n="47" d="100"/>
        </p:scale>
        <p:origin x="2064" y="4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heme" Target="theme/theme1.xml"/></Relationships>
</file>

<file path=ppt/diagrams/_rels/data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svg"/><Relationship Id="rId1" Type="http://schemas.openxmlformats.org/officeDocument/2006/relationships/image" Target="../media/image32.png"/><Relationship Id="rId4" Type="http://schemas.openxmlformats.org/officeDocument/2006/relationships/image" Target="../media/image35.svg"/></Relationships>
</file>

<file path=ppt/diagrams/_rels/data4.xml.rels><?xml version="1.0" encoding="UTF-8" standalone="yes"?>
<Relationships xmlns="http://schemas.openxmlformats.org/package/2006/relationships"><Relationship Id="rId8" Type="http://schemas.openxmlformats.org/officeDocument/2006/relationships/image" Target="../media/image67.svg"/><Relationship Id="rId3" Type="http://schemas.openxmlformats.org/officeDocument/2006/relationships/image" Target="../media/image62.png"/><Relationship Id="rId7" Type="http://schemas.openxmlformats.org/officeDocument/2006/relationships/image" Target="../media/image66.png"/><Relationship Id="rId2" Type="http://schemas.openxmlformats.org/officeDocument/2006/relationships/image" Target="../media/image61.svg"/><Relationship Id="rId1" Type="http://schemas.openxmlformats.org/officeDocument/2006/relationships/image" Target="../media/image60.png"/><Relationship Id="rId6" Type="http://schemas.openxmlformats.org/officeDocument/2006/relationships/image" Target="../media/image65.svg"/><Relationship Id="rId5" Type="http://schemas.openxmlformats.org/officeDocument/2006/relationships/image" Target="../media/image64.png"/><Relationship Id="rId4" Type="http://schemas.openxmlformats.org/officeDocument/2006/relationships/image" Target="../media/image63.svg"/></Relationships>
</file>

<file path=ppt/diagrams/_rels/drawing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svg"/><Relationship Id="rId1" Type="http://schemas.openxmlformats.org/officeDocument/2006/relationships/image" Target="../media/image32.png"/><Relationship Id="rId4" Type="http://schemas.openxmlformats.org/officeDocument/2006/relationships/image" Target="../media/image35.svg"/></Relationships>
</file>

<file path=ppt/diagrams/_rels/drawing4.xml.rels><?xml version="1.0" encoding="UTF-8" standalone="yes"?>
<Relationships xmlns="http://schemas.openxmlformats.org/package/2006/relationships"><Relationship Id="rId8" Type="http://schemas.openxmlformats.org/officeDocument/2006/relationships/image" Target="../media/image67.svg"/><Relationship Id="rId3" Type="http://schemas.openxmlformats.org/officeDocument/2006/relationships/image" Target="../media/image62.png"/><Relationship Id="rId7" Type="http://schemas.openxmlformats.org/officeDocument/2006/relationships/image" Target="../media/image66.png"/><Relationship Id="rId2" Type="http://schemas.openxmlformats.org/officeDocument/2006/relationships/image" Target="../media/image61.svg"/><Relationship Id="rId1" Type="http://schemas.openxmlformats.org/officeDocument/2006/relationships/image" Target="../media/image60.png"/><Relationship Id="rId6" Type="http://schemas.openxmlformats.org/officeDocument/2006/relationships/image" Target="../media/image65.svg"/><Relationship Id="rId5" Type="http://schemas.openxmlformats.org/officeDocument/2006/relationships/image" Target="../media/image64.png"/><Relationship Id="rId4" Type="http://schemas.openxmlformats.org/officeDocument/2006/relationships/image" Target="../media/image63.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colored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accent2">
        <a:alpha val="0"/>
      </a:schemeClr>
    </dgm:fillClrLst>
    <dgm:linClrLst meth="repeat">
      <a:schemeClr val="accent2">
        <a:alpha val="0"/>
      </a:schemeClr>
    </dgm:linClrLst>
    <dgm:effectClrLst/>
    <dgm:txLinClrLst/>
    <dgm:txFillClrLst meth="repeat">
      <a:schemeClr val="accent2"/>
      <a:schemeClr val="accent3"/>
      <a:schemeClr val="accent4"/>
      <a:schemeClr val="accent5"/>
      <a:schemeClr val="accent6"/>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bg_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a:alpha val="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3341628-58C4-4B32-9B0A-ED624C88C30B}" type="doc">
      <dgm:prSet loTypeId="urn:microsoft.com/office/officeart/2008/layout/AlternatingHexagons" loCatId="list" qsTypeId="urn:microsoft.com/office/officeart/2005/8/quickstyle/simple1" qsCatId="simple" csTypeId="urn:microsoft.com/office/officeart/2005/8/colors/accent1_2" csCatId="accent1" phldr="1"/>
      <dgm:spPr/>
      <dgm:t>
        <a:bodyPr/>
        <a:lstStyle/>
        <a:p>
          <a:endParaRPr lang="en-US"/>
        </a:p>
      </dgm:t>
    </dgm:pt>
    <dgm:pt modelId="{73C17F7E-2876-4B5A-A38E-FFBD86F6899A}">
      <dgm:prSet phldrT="[Text]"/>
      <dgm:spPr>
        <a:solidFill>
          <a:schemeClr val="tx2">
            <a:lumMod val="50000"/>
            <a:lumOff val="50000"/>
          </a:schemeClr>
        </a:solidFill>
      </dgm:spPr>
      <dgm:t>
        <a:bodyPr/>
        <a:lstStyle/>
        <a:p>
          <a:r>
            <a:rPr lang="el-GR" dirty="0"/>
            <a:t>Εξαλείφει τα γεωγραφικά εμπόδια</a:t>
          </a:r>
          <a:endParaRPr lang="en-US" dirty="0"/>
        </a:p>
      </dgm:t>
    </dgm:pt>
    <dgm:pt modelId="{8F21D72F-29C5-40A8-90CE-8E99B5A6776E}" type="parTrans" cxnId="{64A45FC2-6FBC-4621-9EA2-B16ECF7C730A}">
      <dgm:prSet/>
      <dgm:spPr/>
      <dgm:t>
        <a:bodyPr/>
        <a:lstStyle/>
        <a:p>
          <a:endParaRPr lang="en-US"/>
        </a:p>
      </dgm:t>
    </dgm:pt>
    <dgm:pt modelId="{6ABFCB75-BA42-401A-A5B7-9D78B6951220}" type="sibTrans" cxnId="{64A45FC2-6FBC-4621-9EA2-B16ECF7C730A}">
      <dgm:prSet/>
      <dgm:spPr>
        <a:solidFill>
          <a:schemeClr val="tx2">
            <a:lumMod val="50000"/>
            <a:lumOff val="50000"/>
          </a:schemeClr>
        </a:solidFill>
      </dgm:spPr>
      <dgm:t>
        <a:bodyPr/>
        <a:lstStyle/>
        <a:p>
          <a:endParaRPr lang="en-US"/>
        </a:p>
      </dgm:t>
    </dgm:pt>
    <dgm:pt modelId="{7D8963BE-8D79-4428-BC49-B4862689E25A}">
      <dgm:prSet phldrT="[Text]"/>
      <dgm:spPr>
        <a:solidFill>
          <a:schemeClr val="tx2">
            <a:lumMod val="50000"/>
            <a:lumOff val="50000"/>
          </a:schemeClr>
        </a:solidFill>
      </dgm:spPr>
      <dgm:t>
        <a:bodyPr/>
        <a:lstStyle/>
        <a:p>
          <a:r>
            <a:rPr lang="el-GR" dirty="0"/>
            <a:t>Επικοινωνία σε πραγματικό χρόνο</a:t>
          </a:r>
          <a:endParaRPr lang="en-US" dirty="0"/>
        </a:p>
      </dgm:t>
    </dgm:pt>
    <dgm:pt modelId="{835BD899-34C0-4635-8722-C4F80E18F876}" type="parTrans" cxnId="{CE245701-ED6F-4A86-84F9-2F5EB0FBA02E}">
      <dgm:prSet/>
      <dgm:spPr/>
      <dgm:t>
        <a:bodyPr/>
        <a:lstStyle/>
        <a:p>
          <a:endParaRPr lang="en-US"/>
        </a:p>
      </dgm:t>
    </dgm:pt>
    <dgm:pt modelId="{069FD905-8B91-4A3D-AECD-5596998E89AD}" type="sibTrans" cxnId="{CE245701-ED6F-4A86-84F9-2F5EB0FBA02E}">
      <dgm:prSet/>
      <dgm:spPr>
        <a:solidFill>
          <a:schemeClr val="tx2">
            <a:lumMod val="50000"/>
            <a:lumOff val="50000"/>
          </a:schemeClr>
        </a:solidFill>
      </dgm:spPr>
      <dgm:t>
        <a:bodyPr/>
        <a:lstStyle/>
        <a:p>
          <a:endParaRPr lang="en-US"/>
        </a:p>
      </dgm:t>
    </dgm:pt>
    <dgm:pt modelId="{F951D909-5B35-4DCF-9CD8-6DE0638D12B0}">
      <dgm:prSet phldrT="[Text]"/>
      <dgm:spPr>
        <a:solidFill>
          <a:schemeClr val="tx2">
            <a:lumMod val="50000"/>
            <a:lumOff val="50000"/>
          </a:schemeClr>
        </a:solidFill>
      </dgm:spPr>
      <dgm:t>
        <a:bodyPr/>
        <a:lstStyle/>
        <a:p>
          <a:r>
            <a:rPr lang="el-GR" dirty="0"/>
            <a:t>Ευέλικτο και βολικό</a:t>
          </a:r>
          <a:endParaRPr lang="en-US" dirty="0"/>
        </a:p>
      </dgm:t>
    </dgm:pt>
    <dgm:pt modelId="{4C031783-38AD-410E-8256-BF96A5C56886}" type="parTrans" cxnId="{6EAFC851-528C-4F62-A97B-5FEAE5355DAF}">
      <dgm:prSet/>
      <dgm:spPr/>
      <dgm:t>
        <a:bodyPr/>
        <a:lstStyle/>
        <a:p>
          <a:endParaRPr lang="en-US"/>
        </a:p>
      </dgm:t>
    </dgm:pt>
    <dgm:pt modelId="{6D545249-D35F-403B-8867-6C38760793CE}" type="sibTrans" cxnId="{6EAFC851-528C-4F62-A97B-5FEAE5355DAF}">
      <dgm:prSet/>
      <dgm:spPr>
        <a:solidFill>
          <a:schemeClr val="tx2">
            <a:lumMod val="50000"/>
            <a:lumOff val="50000"/>
          </a:schemeClr>
        </a:solidFill>
      </dgm:spPr>
      <dgm:t>
        <a:bodyPr/>
        <a:lstStyle/>
        <a:p>
          <a:endParaRPr lang="en-US"/>
        </a:p>
      </dgm:t>
    </dgm:pt>
    <dgm:pt modelId="{0F152E10-65F7-43ED-BCDA-5B5A1772992B}" type="pres">
      <dgm:prSet presAssocID="{43341628-58C4-4B32-9B0A-ED624C88C30B}" presName="Name0" presStyleCnt="0">
        <dgm:presLayoutVars>
          <dgm:chMax/>
          <dgm:chPref/>
          <dgm:dir/>
          <dgm:animLvl val="lvl"/>
        </dgm:presLayoutVars>
      </dgm:prSet>
      <dgm:spPr/>
    </dgm:pt>
    <dgm:pt modelId="{BBD1BE34-0975-486F-9141-7461F3A5EC01}" type="pres">
      <dgm:prSet presAssocID="{73C17F7E-2876-4B5A-A38E-FFBD86F6899A}" presName="composite" presStyleCnt="0"/>
      <dgm:spPr/>
    </dgm:pt>
    <dgm:pt modelId="{F08A6AFE-85EA-40C2-A9F6-94E69D26FD92}" type="pres">
      <dgm:prSet presAssocID="{73C17F7E-2876-4B5A-A38E-FFBD86F6899A}" presName="Parent1" presStyleLbl="node1" presStyleIdx="0" presStyleCnt="6">
        <dgm:presLayoutVars>
          <dgm:chMax val="1"/>
          <dgm:chPref val="1"/>
          <dgm:bulletEnabled val="1"/>
        </dgm:presLayoutVars>
      </dgm:prSet>
      <dgm:spPr/>
    </dgm:pt>
    <dgm:pt modelId="{A2B80FD4-F726-4BAA-96CB-1CD0ED890ACA}" type="pres">
      <dgm:prSet presAssocID="{73C17F7E-2876-4B5A-A38E-FFBD86F6899A}" presName="Childtext1" presStyleLbl="revTx" presStyleIdx="0" presStyleCnt="3">
        <dgm:presLayoutVars>
          <dgm:chMax val="0"/>
          <dgm:chPref val="0"/>
          <dgm:bulletEnabled val="1"/>
        </dgm:presLayoutVars>
      </dgm:prSet>
      <dgm:spPr/>
    </dgm:pt>
    <dgm:pt modelId="{1853804C-6AF7-45D8-8E72-3104585B2506}" type="pres">
      <dgm:prSet presAssocID="{73C17F7E-2876-4B5A-A38E-FFBD86F6899A}" presName="BalanceSpacing" presStyleCnt="0"/>
      <dgm:spPr/>
    </dgm:pt>
    <dgm:pt modelId="{0B2F1484-7317-47FC-BA8F-38564F649F7B}" type="pres">
      <dgm:prSet presAssocID="{73C17F7E-2876-4B5A-A38E-FFBD86F6899A}" presName="BalanceSpacing1" presStyleCnt="0"/>
      <dgm:spPr/>
    </dgm:pt>
    <dgm:pt modelId="{72B3D0BA-219A-4962-B3F5-2A65B607A068}" type="pres">
      <dgm:prSet presAssocID="{6ABFCB75-BA42-401A-A5B7-9D78B6951220}" presName="Accent1Text" presStyleLbl="node1" presStyleIdx="1" presStyleCnt="6"/>
      <dgm:spPr/>
    </dgm:pt>
    <dgm:pt modelId="{8E1ECDCB-5D47-42C9-B86A-92C48EB5E0B5}" type="pres">
      <dgm:prSet presAssocID="{6ABFCB75-BA42-401A-A5B7-9D78B6951220}" presName="spaceBetweenRectangles" presStyleCnt="0"/>
      <dgm:spPr/>
    </dgm:pt>
    <dgm:pt modelId="{42AD2D34-43D1-422B-ACC9-F7E6AB8EC03F}" type="pres">
      <dgm:prSet presAssocID="{7D8963BE-8D79-4428-BC49-B4862689E25A}" presName="composite" presStyleCnt="0"/>
      <dgm:spPr/>
    </dgm:pt>
    <dgm:pt modelId="{081BEAE3-EBE5-4456-9867-04DE7CBB3A57}" type="pres">
      <dgm:prSet presAssocID="{7D8963BE-8D79-4428-BC49-B4862689E25A}" presName="Parent1" presStyleLbl="node1" presStyleIdx="2" presStyleCnt="6">
        <dgm:presLayoutVars>
          <dgm:chMax val="1"/>
          <dgm:chPref val="1"/>
          <dgm:bulletEnabled val="1"/>
        </dgm:presLayoutVars>
      </dgm:prSet>
      <dgm:spPr/>
    </dgm:pt>
    <dgm:pt modelId="{74D20CC5-F137-409F-B856-CE282EF99574}" type="pres">
      <dgm:prSet presAssocID="{7D8963BE-8D79-4428-BC49-B4862689E25A}" presName="Childtext1" presStyleLbl="revTx" presStyleIdx="1" presStyleCnt="3">
        <dgm:presLayoutVars>
          <dgm:chMax val="0"/>
          <dgm:chPref val="0"/>
          <dgm:bulletEnabled val="1"/>
        </dgm:presLayoutVars>
      </dgm:prSet>
      <dgm:spPr/>
    </dgm:pt>
    <dgm:pt modelId="{0DCA7E65-FA2D-4BA7-B1B9-173AA56B67ED}" type="pres">
      <dgm:prSet presAssocID="{7D8963BE-8D79-4428-BC49-B4862689E25A}" presName="BalanceSpacing" presStyleCnt="0"/>
      <dgm:spPr/>
    </dgm:pt>
    <dgm:pt modelId="{E961C89D-08C3-4548-81D7-4C750E0E0331}" type="pres">
      <dgm:prSet presAssocID="{7D8963BE-8D79-4428-BC49-B4862689E25A}" presName="BalanceSpacing1" presStyleCnt="0"/>
      <dgm:spPr/>
    </dgm:pt>
    <dgm:pt modelId="{A7C41D95-4DEB-4AC9-9DA2-A95BC188402B}" type="pres">
      <dgm:prSet presAssocID="{069FD905-8B91-4A3D-AECD-5596998E89AD}" presName="Accent1Text" presStyleLbl="node1" presStyleIdx="3" presStyleCnt="6"/>
      <dgm:spPr/>
    </dgm:pt>
    <dgm:pt modelId="{6B257C90-0BE6-4C76-A1F5-6A08CF1492D8}" type="pres">
      <dgm:prSet presAssocID="{069FD905-8B91-4A3D-AECD-5596998E89AD}" presName="spaceBetweenRectangles" presStyleCnt="0"/>
      <dgm:spPr/>
    </dgm:pt>
    <dgm:pt modelId="{4EA3DF62-C049-482D-BBB0-F3A97E8BF5C9}" type="pres">
      <dgm:prSet presAssocID="{F951D909-5B35-4DCF-9CD8-6DE0638D12B0}" presName="composite" presStyleCnt="0"/>
      <dgm:spPr/>
    </dgm:pt>
    <dgm:pt modelId="{74969E04-EAB5-44F5-8916-D2D25B809B33}" type="pres">
      <dgm:prSet presAssocID="{F951D909-5B35-4DCF-9CD8-6DE0638D12B0}" presName="Parent1" presStyleLbl="node1" presStyleIdx="4" presStyleCnt="6">
        <dgm:presLayoutVars>
          <dgm:chMax val="1"/>
          <dgm:chPref val="1"/>
          <dgm:bulletEnabled val="1"/>
        </dgm:presLayoutVars>
      </dgm:prSet>
      <dgm:spPr/>
    </dgm:pt>
    <dgm:pt modelId="{67866332-D425-46C0-979F-6807FD58EEE3}" type="pres">
      <dgm:prSet presAssocID="{F951D909-5B35-4DCF-9CD8-6DE0638D12B0}" presName="Childtext1" presStyleLbl="revTx" presStyleIdx="2" presStyleCnt="3">
        <dgm:presLayoutVars>
          <dgm:chMax val="0"/>
          <dgm:chPref val="0"/>
          <dgm:bulletEnabled val="1"/>
        </dgm:presLayoutVars>
      </dgm:prSet>
      <dgm:spPr/>
    </dgm:pt>
    <dgm:pt modelId="{0A734414-F4EE-4932-A8E2-4E6E0734DAEC}" type="pres">
      <dgm:prSet presAssocID="{F951D909-5B35-4DCF-9CD8-6DE0638D12B0}" presName="BalanceSpacing" presStyleCnt="0"/>
      <dgm:spPr/>
    </dgm:pt>
    <dgm:pt modelId="{A8AC6D55-D527-4FAB-97E6-67555F0B1519}" type="pres">
      <dgm:prSet presAssocID="{F951D909-5B35-4DCF-9CD8-6DE0638D12B0}" presName="BalanceSpacing1" presStyleCnt="0"/>
      <dgm:spPr/>
    </dgm:pt>
    <dgm:pt modelId="{7CF93E0A-7F21-49F1-BF5E-604BEA06D193}" type="pres">
      <dgm:prSet presAssocID="{6D545249-D35F-403B-8867-6C38760793CE}" presName="Accent1Text" presStyleLbl="node1" presStyleIdx="5" presStyleCnt="6"/>
      <dgm:spPr/>
    </dgm:pt>
  </dgm:ptLst>
  <dgm:cxnLst>
    <dgm:cxn modelId="{CE245701-ED6F-4A86-84F9-2F5EB0FBA02E}" srcId="{43341628-58C4-4B32-9B0A-ED624C88C30B}" destId="{7D8963BE-8D79-4428-BC49-B4862689E25A}" srcOrd="1" destOrd="0" parTransId="{835BD899-34C0-4635-8722-C4F80E18F876}" sibTransId="{069FD905-8B91-4A3D-AECD-5596998E89AD}"/>
    <dgm:cxn modelId="{A2C7572F-319F-47EA-A445-C8885F860581}" type="presOf" srcId="{6D545249-D35F-403B-8867-6C38760793CE}" destId="{7CF93E0A-7F21-49F1-BF5E-604BEA06D193}" srcOrd="0" destOrd="0" presId="urn:microsoft.com/office/officeart/2008/layout/AlternatingHexagons"/>
    <dgm:cxn modelId="{EC1B8637-2D68-4F91-AC49-D61C4429F296}" type="presOf" srcId="{069FD905-8B91-4A3D-AECD-5596998E89AD}" destId="{A7C41D95-4DEB-4AC9-9DA2-A95BC188402B}" srcOrd="0" destOrd="0" presId="urn:microsoft.com/office/officeart/2008/layout/AlternatingHexagons"/>
    <dgm:cxn modelId="{9D2F1068-3B3C-46C7-9EC8-61A144DA1750}" type="presOf" srcId="{73C17F7E-2876-4B5A-A38E-FFBD86F6899A}" destId="{F08A6AFE-85EA-40C2-A9F6-94E69D26FD92}" srcOrd="0" destOrd="0" presId="urn:microsoft.com/office/officeart/2008/layout/AlternatingHexagons"/>
    <dgm:cxn modelId="{6EAFC851-528C-4F62-A97B-5FEAE5355DAF}" srcId="{43341628-58C4-4B32-9B0A-ED624C88C30B}" destId="{F951D909-5B35-4DCF-9CD8-6DE0638D12B0}" srcOrd="2" destOrd="0" parTransId="{4C031783-38AD-410E-8256-BF96A5C56886}" sibTransId="{6D545249-D35F-403B-8867-6C38760793CE}"/>
    <dgm:cxn modelId="{95F9B57D-8C42-4533-9907-51B4CBD93490}" type="presOf" srcId="{6ABFCB75-BA42-401A-A5B7-9D78B6951220}" destId="{72B3D0BA-219A-4962-B3F5-2A65B607A068}" srcOrd="0" destOrd="0" presId="urn:microsoft.com/office/officeart/2008/layout/AlternatingHexagons"/>
    <dgm:cxn modelId="{359B6E7F-8084-4C3A-B2C9-2D5AF869E1BD}" type="presOf" srcId="{43341628-58C4-4B32-9B0A-ED624C88C30B}" destId="{0F152E10-65F7-43ED-BCDA-5B5A1772992B}" srcOrd="0" destOrd="0" presId="urn:microsoft.com/office/officeart/2008/layout/AlternatingHexagons"/>
    <dgm:cxn modelId="{64A45FC2-6FBC-4621-9EA2-B16ECF7C730A}" srcId="{43341628-58C4-4B32-9B0A-ED624C88C30B}" destId="{73C17F7E-2876-4B5A-A38E-FFBD86F6899A}" srcOrd="0" destOrd="0" parTransId="{8F21D72F-29C5-40A8-90CE-8E99B5A6776E}" sibTransId="{6ABFCB75-BA42-401A-A5B7-9D78B6951220}"/>
    <dgm:cxn modelId="{DD52CBC7-3485-498C-899E-1E76BA3E2305}" type="presOf" srcId="{F951D909-5B35-4DCF-9CD8-6DE0638D12B0}" destId="{74969E04-EAB5-44F5-8916-D2D25B809B33}" srcOrd="0" destOrd="0" presId="urn:microsoft.com/office/officeart/2008/layout/AlternatingHexagons"/>
    <dgm:cxn modelId="{B225BDDA-3880-46D0-A2E1-548D3EAE3407}" type="presOf" srcId="{7D8963BE-8D79-4428-BC49-B4862689E25A}" destId="{081BEAE3-EBE5-4456-9867-04DE7CBB3A57}" srcOrd="0" destOrd="0" presId="urn:microsoft.com/office/officeart/2008/layout/AlternatingHexagons"/>
    <dgm:cxn modelId="{92ABCC65-F520-499F-A4D1-9A218CE5D593}" type="presParOf" srcId="{0F152E10-65F7-43ED-BCDA-5B5A1772992B}" destId="{BBD1BE34-0975-486F-9141-7461F3A5EC01}" srcOrd="0" destOrd="0" presId="urn:microsoft.com/office/officeart/2008/layout/AlternatingHexagons"/>
    <dgm:cxn modelId="{42DD1A14-9E72-4616-A3CC-B5016193FFC5}" type="presParOf" srcId="{BBD1BE34-0975-486F-9141-7461F3A5EC01}" destId="{F08A6AFE-85EA-40C2-A9F6-94E69D26FD92}" srcOrd="0" destOrd="0" presId="urn:microsoft.com/office/officeart/2008/layout/AlternatingHexagons"/>
    <dgm:cxn modelId="{C01D4F73-D051-4162-ABE4-9B8D933E5E5A}" type="presParOf" srcId="{BBD1BE34-0975-486F-9141-7461F3A5EC01}" destId="{A2B80FD4-F726-4BAA-96CB-1CD0ED890ACA}" srcOrd="1" destOrd="0" presId="urn:microsoft.com/office/officeart/2008/layout/AlternatingHexagons"/>
    <dgm:cxn modelId="{2620639D-6963-4D75-BDD2-C99694F05DFE}" type="presParOf" srcId="{BBD1BE34-0975-486F-9141-7461F3A5EC01}" destId="{1853804C-6AF7-45D8-8E72-3104585B2506}" srcOrd="2" destOrd="0" presId="urn:microsoft.com/office/officeart/2008/layout/AlternatingHexagons"/>
    <dgm:cxn modelId="{2F04E65E-BF15-421C-AF9A-FFCCEB9FC213}" type="presParOf" srcId="{BBD1BE34-0975-486F-9141-7461F3A5EC01}" destId="{0B2F1484-7317-47FC-BA8F-38564F649F7B}" srcOrd="3" destOrd="0" presId="urn:microsoft.com/office/officeart/2008/layout/AlternatingHexagons"/>
    <dgm:cxn modelId="{AE2D02E7-511E-4C13-B334-54ED4A6CE550}" type="presParOf" srcId="{BBD1BE34-0975-486F-9141-7461F3A5EC01}" destId="{72B3D0BA-219A-4962-B3F5-2A65B607A068}" srcOrd="4" destOrd="0" presId="urn:microsoft.com/office/officeart/2008/layout/AlternatingHexagons"/>
    <dgm:cxn modelId="{0F26A10C-E97E-4893-89F7-1C66935B589E}" type="presParOf" srcId="{0F152E10-65F7-43ED-BCDA-5B5A1772992B}" destId="{8E1ECDCB-5D47-42C9-B86A-92C48EB5E0B5}" srcOrd="1" destOrd="0" presId="urn:microsoft.com/office/officeart/2008/layout/AlternatingHexagons"/>
    <dgm:cxn modelId="{1C80D743-4E96-475D-898E-9292F6C1AA28}" type="presParOf" srcId="{0F152E10-65F7-43ED-BCDA-5B5A1772992B}" destId="{42AD2D34-43D1-422B-ACC9-F7E6AB8EC03F}" srcOrd="2" destOrd="0" presId="urn:microsoft.com/office/officeart/2008/layout/AlternatingHexagons"/>
    <dgm:cxn modelId="{4C636238-9015-4785-9CBE-9A97361EAA3B}" type="presParOf" srcId="{42AD2D34-43D1-422B-ACC9-F7E6AB8EC03F}" destId="{081BEAE3-EBE5-4456-9867-04DE7CBB3A57}" srcOrd="0" destOrd="0" presId="urn:microsoft.com/office/officeart/2008/layout/AlternatingHexagons"/>
    <dgm:cxn modelId="{38A8BEAF-8FA5-40DB-8897-1302AFABCE67}" type="presParOf" srcId="{42AD2D34-43D1-422B-ACC9-F7E6AB8EC03F}" destId="{74D20CC5-F137-409F-B856-CE282EF99574}" srcOrd="1" destOrd="0" presId="urn:microsoft.com/office/officeart/2008/layout/AlternatingHexagons"/>
    <dgm:cxn modelId="{68041739-3C7A-4CE4-B7B6-8A88AAAFA2BA}" type="presParOf" srcId="{42AD2D34-43D1-422B-ACC9-F7E6AB8EC03F}" destId="{0DCA7E65-FA2D-4BA7-B1B9-173AA56B67ED}" srcOrd="2" destOrd="0" presId="urn:microsoft.com/office/officeart/2008/layout/AlternatingHexagons"/>
    <dgm:cxn modelId="{823EDE6A-007F-4D16-9012-CCD9095404EF}" type="presParOf" srcId="{42AD2D34-43D1-422B-ACC9-F7E6AB8EC03F}" destId="{E961C89D-08C3-4548-81D7-4C750E0E0331}" srcOrd="3" destOrd="0" presId="urn:microsoft.com/office/officeart/2008/layout/AlternatingHexagons"/>
    <dgm:cxn modelId="{5F552537-8322-41BA-AA34-6D3EBC02F94B}" type="presParOf" srcId="{42AD2D34-43D1-422B-ACC9-F7E6AB8EC03F}" destId="{A7C41D95-4DEB-4AC9-9DA2-A95BC188402B}" srcOrd="4" destOrd="0" presId="urn:microsoft.com/office/officeart/2008/layout/AlternatingHexagons"/>
    <dgm:cxn modelId="{7ACCE60C-7390-48CA-9FF9-5BA6B66903F5}" type="presParOf" srcId="{0F152E10-65F7-43ED-BCDA-5B5A1772992B}" destId="{6B257C90-0BE6-4C76-A1F5-6A08CF1492D8}" srcOrd="3" destOrd="0" presId="urn:microsoft.com/office/officeart/2008/layout/AlternatingHexagons"/>
    <dgm:cxn modelId="{E02FB508-75F1-4CC9-B267-A029730E3200}" type="presParOf" srcId="{0F152E10-65F7-43ED-BCDA-5B5A1772992B}" destId="{4EA3DF62-C049-482D-BBB0-F3A97E8BF5C9}" srcOrd="4" destOrd="0" presId="urn:microsoft.com/office/officeart/2008/layout/AlternatingHexagons"/>
    <dgm:cxn modelId="{D3A5D172-DC1C-40B9-B006-D8C15A7089B2}" type="presParOf" srcId="{4EA3DF62-C049-482D-BBB0-F3A97E8BF5C9}" destId="{74969E04-EAB5-44F5-8916-D2D25B809B33}" srcOrd="0" destOrd="0" presId="urn:microsoft.com/office/officeart/2008/layout/AlternatingHexagons"/>
    <dgm:cxn modelId="{912EAAB8-3A0D-4BAB-A644-7C8D5101121E}" type="presParOf" srcId="{4EA3DF62-C049-482D-BBB0-F3A97E8BF5C9}" destId="{67866332-D425-46C0-979F-6807FD58EEE3}" srcOrd="1" destOrd="0" presId="urn:microsoft.com/office/officeart/2008/layout/AlternatingHexagons"/>
    <dgm:cxn modelId="{C46F4122-FD12-47CF-ABE6-1083D766A363}" type="presParOf" srcId="{4EA3DF62-C049-482D-BBB0-F3A97E8BF5C9}" destId="{0A734414-F4EE-4932-A8E2-4E6E0734DAEC}" srcOrd="2" destOrd="0" presId="urn:microsoft.com/office/officeart/2008/layout/AlternatingHexagons"/>
    <dgm:cxn modelId="{070C5996-8A0B-4556-8769-174FD7A460F0}" type="presParOf" srcId="{4EA3DF62-C049-482D-BBB0-F3A97E8BF5C9}" destId="{A8AC6D55-D527-4FAB-97E6-67555F0B1519}" srcOrd="3" destOrd="0" presId="urn:microsoft.com/office/officeart/2008/layout/AlternatingHexagons"/>
    <dgm:cxn modelId="{D6543806-E158-4003-98D8-45F4F80FBA6F}" type="presParOf" srcId="{4EA3DF62-C049-482D-BBB0-F3A97E8BF5C9}" destId="{7CF93E0A-7F21-49F1-BF5E-604BEA06D193}" srcOrd="4" destOrd="0" presId="urn:microsoft.com/office/officeart/2008/layout/AlternatingHexagon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65A49E3-5CAA-4EC4-9557-9C34CAD822F9}" type="doc">
      <dgm:prSet loTypeId="urn:microsoft.com/office/officeart/2018/5/layout/IconCircleLabelList" loCatId="icon" qsTypeId="urn:microsoft.com/office/officeart/2005/8/quickstyle/simple1" qsCatId="simple" csTypeId="urn:microsoft.com/office/officeart/2018/5/colors/Iconchunking_coloredtext_colorful1" csCatId="colorful" phldr="1"/>
      <dgm:spPr/>
      <dgm:t>
        <a:bodyPr/>
        <a:lstStyle/>
        <a:p>
          <a:endParaRPr lang="en-US"/>
        </a:p>
      </dgm:t>
    </dgm:pt>
    <dgm:pt modelId="{47FD9F35-EECF-435B-A724-BDEAD26677CC}">
      <dgm:prSet/>
      <dgm:spPr/>
      <dgm:t>
        <a:bodyPr/>
        <a:lstStyle/>
        <a:p>
          <a:pPr>
            <a:defRPr cap="all"/>
          </a:pPr>
          <a:r>
            <a:rPr lang="el-GR" dirty="0"/>
            <a:t>Ποιες εφαρμογές χρησιμοποιούν οι φίλοι;</a:t>
          </a:r>
          <a:endParaRPr lang="en-US" dirty="0"/>
        </a:p>
      </dgm:t>
    </dgm:pt>
    <dgm:pt modelId="{4D753359-B97E-4E84-A854-3BF4891DDD7A}" type="parTrans" cxnId="{C97296B1-2DB5-43FF-A4AB-0A355DFDF10D}">
      <dgm:prSet/>
      <dgm:spPr/>
      <dgm:t>
        <a:bodyPr/>
        <a:lstStyle/>
        <a:p>
          <a:endParaRPr lang="en-US"/>
        </a:p>
      </dgm:t>
    </dgm:pt>
    <dgm:pt modelId="{87F6A30B-EF05-48A7-AB9B-392A016A871A}" type="sibTrans" cxnId="{C97296B1-2DB5-43FF-A4AB-0A355DFDF10D}">
      <dgm:prSet/>
      <dgm:spPr/>
      <dgm:t>
        <a:bodyPr/>
        <a:lstStyle/>
        <a:p>
          <a:endParaRPr lang="en-US"/>
        </a:p>
      </dgm:t>
    </dgm:pt>
    <dgm:pt modelId="{6C1C3FED-FC4C-4052-8325-7D628CAC830D}">
      <dgm:prSet/>
      <dgm:spPr/>
      <dgm:t>
        <a:bodyPr/>
        <a:lstStyle/>
        <a:p>
          <a:pPr>
            <a:defRPr cap="all"/>
          </a:pPr>
          <a:r>
            <a:rPr lang="el-GR" dirty="0"/>
            <a:t>Ποιες δυνατότητες προσφέρουν οι εφαρμογές;</a:t>
          </a:r>
          <a:endParaRPr lang="en-US" dirty="0"/>
        </a:p>
      </dgm:t>
    </dgm:pt>
    <dgm:pt modelId="{64C07C98-02BD-4B32-A7F1-95D7FBE12C7F}" type="parTrans" cxnId="{5F3F810E-3153-4E75-AA81-655ABBBF263A}">
      <dgm:prSet/>
      <dgm:spPr/>
      <dgm:t>
        <a:bodyPr/>
        <a:lstStyle/>
        <a:p>
          <a:endParaRPr lang="en-US"/>
        </a:p>
      </dgm:t>
    </dgm:pt>
    <dgm:pt modelId="{ED3B2D2A-3FEE-41A4-8990-C10A9D38F9B9}" type="sibTrans" cxnId="{5F3F810E-3153-4E75-AA81-655ABBBF263A}">
      <dgm:prSet/>
      <dgm:spPr/>
      <dgm:t>
        <a:bodyPr/>
        <a:lstStyle/>
        <a:p>
          <a:endParaRPr lang="en-US"/>
        </a:p>
      </dgm:t>
    </dgm:pt>
    <dgm:pt modelId="{9B554F35-4203-4FBB-AA55-A7D48731063A}" type="pres">
      <dgm:prSet presAssocID="{365A49E3-5CAA-4EC4-9557-9C34CAD822F9}" presName="root" presStyleCnt="0">
        <dgm:presLayoutVars>
          <dgm:dir/>
          <dgm:resizeHandles val="exact"/>
        </dgm:presLayoutVars>
      </dgm:prSet>
      <dgm:spPr/>
    </dgm:pt>
    <dgm:pt modelId="{A555627E-CC28-4E94-95DF-0FFC11A936FA}" type="pres">
      <dgm:prSet presAssocID="{47FD9F35-EECF-435B-A724-BDEAD26677CC}" presName="compNode" presStyleCnt="0"/>
      <dgm:spPr/>
    </dgm:pt>
    <dgm:pt modelId="{C7AEEF39-A93D-416A-BEAD-74E384F40A7C}" type="pres">
      <dgm:prSet presAssocID="{47FD9F35-EECF-435B-A724-BDEAD26677CC}" presName="iconBgRect" presStyleLbl="bgShp" presStyleIdx="0" presStyleCnt="2"/>
      <dgm:spPr/>
    </dgm:pt>
    <dgm:pt modelId="{90ECB0CB-1AC3-41B7-8EED-BA597AD69C83}" type="pres">
      <dgm:prSet presAssocID="{47FD9F35-EECF-435B-A724-BDEAD26677CC}"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Users"/>
        </a:ext>
      </dgm:extLst>
    </dgm:pt>
    <dgm:pt modelId="{8C560DF2-2060-44E6-A92B-E6951FCDBB6B}" type="pres">
      <dgm:prSet presAssocID="{47FD9F35-EECF-435B-A724-BDEAD26677CC}" presName="spaceRect" presStyleCnt="0"/>
      <dgm:spPr/>
    </dgm:pt>
    <dgm:pt modelId="{14DBC654-8249-4443-8FD8-AE5F7E30D22B}" type="pres">
      <dgm:prSet presAssocID="{47FD9F35-EECF-435B-A724-BDEAD26677CC}" presName="textRect" presStyleLbl="revTx" presStyleIdx="0" presStyleCnt="2">
        <dgm:presLayoutVars>
          <dgm:chMax val="1"/>
          <dgm:chPref val="1"/>
        </dgm:presLayoutVars>
      </dgm:prSet>
      <dgm:spPr/>
    </dgm:pt>
    <dgm:pt modelId="{EF967721-BF90-4ACF-B81A-70048CC07CAC}" type="pres">
      <dgm:prSet presAssocID="{87F6A30B-EF05-48A7-AB9B-392A016A871A}" presName="sibTrans" presStyleCnt="0"/>
      <dgm:spPr/>
    </dgm:pt>
    <dgm:pt modelId="{16D6AE98-6E62-4248-9E44-3EAE81C76787}" type="pres">
      <dgm:prSet presAssocID="{6C1C3FED-FC4C-4052-8325-7D628CAC830D}" presName="compNode" presStyleCnt="0"/>
      <dgm:spPr/>
    </dgm:pt>
    <dgm:pt modelId="{C086D31F-F047-4BB5-A633-46E584C143E2}" type="pres">
      <dgm:prSet presAssocID="{6C1C3FED-FC4C-4052-8325-7D628CAC830D}" presName="iconBgRect" presStyleLbl="bgShp" presStyleIdx="1" presStyleCnt="2"/>
      <dgm:spPr/>
    </dgm:pt>
    <dgm:pt modelId="{4F96DD72-DEDA-49D3-86D1-1CA27A3E3EC2}" type="pres">
      <dgm:prSet presAssocID="{6C1C3FED-FC4C-4052-8325-7D628CAC830D}"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Smart Phone"/>
        </a:ext>
      </dgm:extLst>
    </dgm:pt>
    <dgm:pt modelId="{03C2CBE1-66D6-4FFA-8FF8-44E23F9593DF}" type="pres">
      <dgm:prSet presAssocID="{6C1C3FED-FC4C-4052-8325-7D628CAC830D}" presName="spaceRect" presStyleCnt="0"/>
      <dgm:spPr/>
    </dgm:pt>
    <dgm:pt modelId="{222F1379-3A54-4389-BB92-A9B3BAACF0B6}" type="pres">
      <dgm:prSet presAssocID="{6C1C3FED-FC4C-4052-8325-7D628CAC830D}" presName="textRect" presStyleLbl="revTx" presStyleIdx="1" presStyleCnt="2">
        <dgm:presLayoutVars>
          <dgm:chMax val="1"/>
          <dgm:chPref val="1"/>
        </dgm:presLayoutVars>
      </dgm:prSet>
      <dgm:spPr/>
    </dgm:pt>
  </dgm:ptLst>
  <dgm:cxnLst>
    <dgm:cxn modelId="{5F3F810E-3153-4E75-AA81-655ABBBF263A}" srcId="{365A49E3-5CAA-4EC4-9557-9C34CAD822F9}" destId="{6C1C3FED-FC4C-4052-8325-7D628CAC830D}" srcOrd="1" destOrd="0" parTransId="{64C07C98-02BD-4B32-A7F1-95D7FBE12C7F}" sibTransId="{ED3B2D2A-3FEE-41A4-8990-C10A9D38F9B9}"/>
    <dgm:cxn modelId="{A609D913-26CE-45B5-8ED6-8A9409BED600}" type="presOf" srcId="{47FD9F35-EECF-435B-A724-BDEAD26677CC}" destId="{14DBC654-8249-4443-8FD8-AE5F7E30D22B}" srcOrd="0" destOrd="0" presId="urn:microsoft.com/office/officeart/2018/5/layout/IconCircleLabelList"/>
    <dgm:cxn modelId="{3A06D056-E8BA-423C-97E8-8A4C8A6B3739}" type="presOf" srcId="{365A49E3-5CAA-4EC4-9557-9C34CAD822F9}" destId="{9B554F35-4203-4FBB-AA55-A7D48731063A}" srcOrd="0" destOrd="0" presId="urn:microsoft.com/office/officeart/2018/5/layout/IconCircleLabelList"/>
    <dgm:cxn modelId="{B425BB83-3EBD-46C6-B31E-E9DC6DC4EF78}" type="presOf" srcId="{6C1C3FED-FC4C-4052-8325-7D628CAC830D}" destId="{222F1379-3A54-4389-BB92-A9B3BAACF0B6}" srcOrd="0" destOrd="0" presId="urn:microsoft.com/office/officeart/2018/5/layout/IconCircleLabelList"/>
    <dgm:cxn modelId="{C97296B1-2DB5-43FF-A4AB-0A355DFDF10D}" srcId="{365A49E3-5CAA-4EC4-9557-9C34CAD822F9}" destId="{47FD9F35-EECF-435B-A724-BDEAD26677CC}" srcOrd="0" destOrd="0" parTransId="{4D753359-B97E-4E84-A854-3BF4891DDD7A}" sibTransId="{87F6A30B-EF05-48A7-AB9B-392A016A871A}"/>
    <dgm:cxn modelId="{4EF4FF48-E7A8-4134-9B36-36885B5CC6CC}" type="presParOf" srcId="{9B554F35-4203-4FBB-AA55-A7D48731063A}" destId="{A555627E-CC28-4E94-95DF-0FFC11A936FA}" srcOrd="0" destOrd="0" presId="urn:microsoft.com/office/officeart/2018/5/layout/IconCircleLabelList"/>
    <dgm:cxn modelId="{8D2C9EEE-AEFF-4CA8-8DBD-5F97D26849C8}" type="presParOf" srcId="{A555627E-CC28-4E94-95DF-0FFC11A936FA}" destId="{C7AEEF39-A93D-416A-BEAD-74E384F40A7C}" srcOrd="0" destOrd="0" presId="urn:microsoft.com/office/officeart/2018/5/layout/IconCircleLabelList"/>
    <dgm:cxn modelId="{BC9C5A60-61C6-4C11-8B8C-53884125D7F9}" type="presParOf" srcId="{A555627E-CC28-4E94-95DF-0FFC11A936FA}" destId="{90ECB0CB-1AC3-41B7-8EED-BA597AD69C83}" srcOrd="1" destOrd="0" presId="urn:microsoft.com/office/officeart/2018/5/layout/IconCircleLabelList"/>
    <dgm:cxn modelId="{2852E75C-8F04-48CB-AF3E-4D27ED33010F}" type="presParOf" srcId="{A555627E-CC28-4E94-95DF-0FFC11A936FA}" destId="{8C560DF2-2060-44E6-A92B-E6951FCDBB6B}" srcOrd="2" destOrd="0" presId="urn:microsoft.com/office/officeart/2018/5/layout/IconCircleLabelList"/>
    <dgm:cxn modelId="{11D551A2-0359-47AF-9CA9-496C9FE268E1}" type="presParOf" srcId="{A555627E-CC28-4E94-95DF-0FFC11A936FA}" destId="{14DBC654-8249-4443-8FD8-AE5F7E30D22B}" srcOrd="3" destOrd="0" presId="urn:microsoft.com/office/officeart/2018/5/layout/IconCircleLabelList"/>
    <dgm:cxn modelId="{B003678C-6886-4DD2-997C-0FE5F12EAE1D}" type="presParOf" srcId="{9B554F35-4203-4FBB-AA55-A7D48731063A}" destId="{EF967721-BF90-4ACF-B81A-70048CC07CAC}" srcOrd="1" destOrd="0" presId="urn:microsoft.com/office/officeart/2018/5/layout/IconCircleLabelList"/>
    <dgm:cxn modelId="{8F305490-CA3F-4B2D-8F15-E4297B682B92}" type="presParOf" srcId="{9B554F35-4203-4FBB-AA55-A7D48731063A}" destId="{16D6AE98-6E62-4248-9E44-3EAE81C76787}" srcOrd="2" destOrd="0" presId="urn:microsoft.com/office/officeart/2018/5/layout/IconCircleLabelList"/>
    <dgm:cxn modelId="{42F441F5-91FD-4CB0-AEEF-0C143F91B776}" type="presParOf" srcId="{16D6AE98-6E62-4248-9E44-3EAE81C76787}" destId="{C086D31F-F047-4BB5-A633-46E584C143E2}" srcOrd="0" destOrd="0" presId="urn:microsoft.com/office/officeart/2018/5/layout/IconCircleLabelList"/>
    <dgm:cxn modelId="{FD8CB846-02D5-4746-9ACE-4B19662ACBB5}" type="presParOf" srcId="{16D6AE98-6E62-4248-9E44-3EAE81C76787}" destId="{4F96DD72-DEDA-49D3-86D1-1CA27A3E3EC2}" srcOrd="1" destOrd="0" presId="urn:microsoft.com/office/officeart/2018/5/layout/IconCircleLabelList"/>
    <dgm:cxn modelId="{AC4EFE51-EA00-4D5C-909F-6147F471B997}" type="presParOf" srcId="{16D6AE98-6E62-4248-9E44-3EAE81C76787}" destId="{03C2CBE1-66D6-4FFA-8FF8-44E23F9593DF}" srcOrd="2" destOrd="0" presId="urn:microsoft.com/office/officeart/2018/5/layout/IconCircleLabelList"/>
    <dgm:cxn modelId="{BC4DB016-62D4-4B98-BCCC-CC65CCF2C9E1}" type="presParOf" srcId="{16D6AE98-6E62-4248-9E44-3EAE81C76787}" destId="{222F1379-3A54-4389-BB92-A9B3BAACF0B6}" srcOrd="3" destOrd="0" presId="urn:microsoft.com/office/officeart/2018/5/layout/IconCircle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F9DBF8A-C6A2-4F80-B3F9-5FA836430FAE}" type="doc">
      <dgm:prSet loTypeId="urn:microsoft.com/office/officeart/2005/8/layout/cycle1" loCatId="cycle" qsTypeId="urn:microsoft.com/office/officeart/2005/8/quickstyle/simple1" qsCatId="simple" csTypeId="urn:microsoft.com/office/officeart/2005/8/colors/colorful1" csCatId="colorful" phldr="1"/>
      <dgm:spPr/>
      <dgm:t>
        <a:bodyPr/>
        <a:lstStyle/>
        <a:p>
          <a:endParaRPr lang="en-US"/>
        </a:p>
      </dgm:t>
    </dgm:pt>
    <dgm:pt modelId="{B1E191CC-C293-4E1E-BE3D-C7E763707784}">
      <dgm:prSet/>
      <dgm:spPr/>
      <dgm:t>
        <a:bodyPr/>
        <a:lstStyle/>
        <a:p>
          <a:r>
            <a:rPr lang="el-GR" b="0" i="0" dirty="0"/>
            <a:t>Να μπαίνετε έγκαιρα στη σύσκεψη</a:t>
          </a:r>
          <a:endParaRPr lang="en-US" dirty="0"/>
        </a:p>
      </dgm:t>
    </dgm:pt>
    <dgm:pt modelId="{52AE41BE-8DCE-4B3A-8879-CB209C4C6293}" type="parTrans" cxnId="{49D6041C-1A6B-4673-BE20-CC064DE27D99}">
      <dgm:prSet/>
      <dgm:spPr/>
      <dgm:t>
        <a:bodyPr/>
        <a:lstStyle/>
        <a:p>
          <a:endParaRPr lang="en-US"/>
        </a:p>
      </dgm:t>
    </dgm:pt>
    <dgm:pt modelId="{FB26109F-4A8F-4FB7-993D-D11C2BED519F}" type="sibTrans" cxnId="{49D6041C-1A6B-4673-BE20-CC064DE27D99}">
      <dgm:prSet/>
      <dgm:spPr/>
      <dgm:t>
        <a:bodyPr/>
        <a:lstStyle/>
        <a:p>
          <a:endParaRPr lang="en-US"/>
        </a:p>
      </dgm:t>
    </dgm:pt>
    <dgm:pt modelId="{9A251552-7C41-4010-99AE-BB93D8F1AF81}">
      <dgm:prSet/>
      <dgm:spPr/>
      <dgm:t>
        <a:bodyPr/>
        <a:lstStyle/>
        <a:p>
          <a:r>
            <a:rPr lang="el-GR" b="0" i="0" dirty="0"/>
            <a:t>Να ενεργοποιείτε τη σίγαση όταν δεν μιλάτε</a:t>
          </a:r>
          <a:endParaRPr lang="en-US" dirty="0"/>
        </a:p>
      </dgm:t>
    </dgm:pt>
    <dgm:pt modelId="{34015796-935E-4BA6-A02C-5E522BD40AAB}" type="parTrans" cxnId="{341FC03A-0C80-4A1F-8B5F-69EAFFB23BF1}">
      <dgm:prSet/>
      <dgm:spPr/>
      <dgm:t>
        <a:bodyPr/>
        <a:lstStyle/>
        <a:p>
          <a:endParaRPr lang="en-US"/>
        </a:p>
      </dgm:t>
    </dgm:pt>
    <dgm:pt modelId="{B99ECCBD-3BCD-4D6F-82BF-F3ABD1B32FF6}" type="sibTrans" cxnId="{341FC03A-0C80-4A1F-8B5F-69EAFFB23BF1}">
      <dgm:prSet/>
      <dgm:spPr/>
      <dgm:t>
        <a:bodyPr/>
        <a:lstStyle/>
        <a:p>
          <a:endParaRPr lang="en-US"/>
        </a:p>
      </dgm:t>
    </dgm:pt>
    <dgm:pt modelId="{FA140146-BBA6-4BAA-BAE2-8413BADDE813}">
      <dgm:prSet/>
      <dgm:spPr/>
      <dgm:t>
        <a:bodyPr/>
        <a:lstStyle/>
        <a:p>
          <a:r>
            <a:rPr lang="el-GR" b="0" i="0" dirty="0"/>
            <a:t>Να μη μιλάτε πάνω από άλλους συμμετέχοντες</a:t>
          </a:r>
          <a:endParaRPr lang="en-US" dirty="0"/>
        </a:p>
      </dgm:t>
    </dgm:pt>
    <dgm:pt modelId="{7228AC01-529B-491C-9610-94BA857E93C6}" type="parTrans" cxnId="{6B92543C-39BB-4D2D-B263-F8EA1E8ADD66}">
      <dgm:prSet/>
      <dgm:spPr/>
      <dgm:t>
        <a:bodyPr/>
        <a:lstStyle/>
        <a:p>
          <a:endParaRPr lang="en-US"/>
        </a:p>
      </dgm:t>
    </dgm:pt>
    <dgm:pt modelId="{98B25444-B5D4-4B6D-BAE8-B6137FD0F7FE}" type="sibTrans" cxnId="{6B92543C-39BB-4D2D-B263-F8EA1E8ADD66}">
      <dgm:prSet/>
      <dgm:spPr/>
      <dgm:t>
        <a:bodyPr/>
        <a:lstStyle/>
        <a:p>
          <a:endParaRPr lang="en-US"/>
        </a:p>
      </dgm:t>
    </dgm:pt>
    <dgm:pt modelId="{A574A1D3-7957-4221-AAFC-03005644941D}" type="pres">
      <dgm:prSet presAssocID="{7F9DBF8A-C6A2-4F80-B3F9-5FA836430FAE}" presName="cycle" presStyleCnt="0">
        <dgm:presLayoutVars>
          <dgm:dir/>
          <dgm:resizeHandles val="exact"/>
        </dgm:presLayoutVars>
      </dgm:prSet>
      <dgm:spPr/>
    </dgm:pt>
    <dgm:pt modelId="{3FB6F651-4FD4-43A2-9BB7-AEBE842903FE}" type="pres">
      <dgm:prSet presAssocID="{B1E191CC-C293-4E1E-BE3D-C7E763707784}" presName="dummy" presStyleCnt="0"/>
      <dgm:spPr/>
    </dgm:pt>
    <dgm:pt modelId="{B3D565CC-16DF-4465-963D-4180DAE84886}" type="pres">
      <dgm:prSet presAssocID="{B1E191CC-C293-4E1E-BE3D-C7E763707784}" presName="node" presStyleLbl="revTx" presStyleIdx="0" presStyleCnt="3">
        <dgm:presLayoutVars>
          <dgm:bulletEnabled val="1"/>
        </dgm:presLayoutVars>
      </dgm:prSet>
      <dgm:spPr/>
    </dgm:pt>
    <dgm:pt modelId="{844B04CD-34F2-4294-99D7-7C8D5F3DC6BF}" type="pres">
      <dgm:prSet presAssocID="{FB26109F-4A8F-4FB7-993D-D11C2BED519F}" presName="sibTrans" presStyleLbl="node1" presStyleIdx="0" presStyleCnt="3"/>
      <dgm:spPr/>
    </dgm:pt>
    <dgm:pt modelId="{8152A605-3909-4561-9A01-A0D744E82846}" type="pres">
      <dgm:prSet presAssocID="{9A251552-7C41-4010-99AE-BB93D8F1AF81}" presName="dummy" presStyleCnt="0"/>
      <dgm:spPr/>
    </dgm:pt>
    <dgm:pt modelId="{87F44774-0D6D-4FAD-A448-8FF3860DA45A}" type="pres">
      <dgm:prSet presAssocID="{9A251552-7C41-4010-99AE-BB93D8F1AF81}" presName="node" presStyleLbl="revTx" presStyleIdx="1" presStyleCnt="3">
        <dgm:presLayoutVars>
          <dgm:bulletEnabled val="1"/>
        </dgm:presLayoutVars>
      </dgm:prSet>
      <dgm:spPr/>
    </dgm:pt>
    <dgm:pt modelId="{AD03AF13-C8FE-4070-AD37-01D7C2A7545E}" type="pres">
      <dgm:prSet presAssocID="{B99ECCBD-3BCD-4D6F-82BF-F3ABD1B32FF6}" presName="sibTrans" presStyleLbl="node1" presStyleIdx="1" presStyleCnt="3"/>
      <dgm:spPr/>
    </dgm:pt>
    <dgm:pt modelId="{F182A5C9-9142-4A9F-BE92-CAB3DA52504D}" type="pres">
      <dgm:prSet presAssocID="{FA140146-BBA6-4BAA-BAE2-8413BADDE813}" presName="dummy" presStyleCnt="0"/>
      <dgm:spPr/>
    </dgm:pt>
    <dgm:pt modelId="{A7DA498A-8E77-4465-AA23-78CA50ED39E9}" type="pres">
      <dgm:prSet presAssocID="{FA140146-BBA6-4BAA-BAE2-8413BADDE813}" presName="node" presStyleLbl="revTx" presStyleIdx="2" presStyleCnt="3">
        <dgm:presLayoutVars>
          <dgm:bulletEnabled val="1"/>
        </dgm:presLayoutVars>
      </dgm:prSet>
      <dgm:spPr/>
    </dgm:pt>
    <dgm:pt modelId="{138EF225-4B4B-4278-BE0D-E83C383159B6}" type="pres">
      <dgm:prSet presAssocID="{98B25444-B5D4-4B6D-BAE8-B6137FD0F7FE}" presName="sibTrans" presStyleLbl="node1" presStyleIdx="2" presStyleCnt="3"/>
      <dgm:spPr/>
    </dgm:pt>
  </dgm:ptLst>
  <dgm:cxnLst>
    <dgm:cxn modelId="{8FBC5B06-602D-498C-B562-B14A34CB1DB9}" type="presOf" srcId="{FA140146-BBA6-4BAA-BAE2-8413BADDE813}" destId="{A7DA498A-8E77-4465-AA23-78CA50ED39E9}" srcOrd="0" destOrd="0" presId="urn:microsoft.com/office/officeart/2005/8/layout/cycle1"/>
    <dgm:cxn modelId="{49D6041C-1A6B-4673-BE20-CC064DE27D99}" srcId="{7F9DBF8A-C6A2-4F80-B3F9-5FA836430FAE}" destId="{B1E191CC-C293-4E1E-BE3D-C7E763707784}" srcOrd="0" destOrd="0" parTransId="{52AE41BE-8DCE-4B3A-8879-CB209C4C6293}" sibTransId="{FB26109F-4A8F-4FB7-993D-D11C2BED519F}"/>
    <dgm:cxn modelId="{0AD1E12F-C9AC-43C9-9E9C-2FB3A4E5345A}" type="presOf" srcId="{7F9DBF8A-C6A2-4F80-B3F9-5FA836430FAE}" destId="{A574A1D3-7957-4221-AAFC-03005644941D}" srcOrd="0" destOrd="0" presId="urn:microsoft.com/office/officeart/2005/8/layout/cycle1"/>
    <dgm:cxn modelId="{341FC03A-0C80-4A1F-8B5F-69EAFFB23BF1}" srcId="{7F9DBF8A-C6A2-4F80-B3F9-5FA836430FAE}" destId="{9A251552-7C41-4010-99AE-BB93D8F1AF81}" srcOrd="1" destOrd="0" parTransId="{34015796-935E-4BA6-A02C-5E522BD40AAB}" sibTransId="{B99ECCBD-3BCD-4D6F-82BF-F3ABD1B32FF6}"/>
    <dgm:cxn modelId="{6B92543C-39BB-4D2D-B263-F8EA1E8ADD66}" srcId="{7F9DBF8A-C6A2-4F80-B3F9-5FA836430FAE}" destId="{FA140146-BBA6-4BAA-BAE2-8413BADDE813}" srcOrd="2" destOrd="0" parTransId="{7228AC01-529B-491C-9610-94BA857E93C6}" sibTransId="{98B25444-B5D4-4B6D-BAE8-B6137FD0F7FE}"/>
    <dgm:cxn modelId="{61B73E6D-4CED-42BE-9270-CF5E30CAE6B4}" type="presOf" srcId="{FB26109F-4A8F-4FB7-993D-D11C2BED519F}" destId="{844B04CD-34F2-4294-99D7-7C8D5F3DC6BF}" srcOrd="0" destOrd="0" presId="urn:microsoft.com/office/officeart/2005/8/layout/cycle1"/>
    <dgm:cxn modelId="{C4E8CB90-013D-42B7-BB73-3A39E6BBC341}" type="presOf" srcId="{B1E191CC-C293-4E1E-BE3D-C7E763707784}" destId="{B3D565CC-16DF-4465-963D-4180DAE84886}" srcOrd="0" destOrd="0" presId="urn:microsoft.com/office/officeart/2005/8/layout/cycle1"/>
    <dgm:cxn modelId="{8578B39A-F9BE-42E7-9B66-7DD82FA4414E}" type="presOf" srcId="{9A251552-7C41-4010-99AE-BB93D8F1AF81}" destId="{87F44774-0D6D-4FAD-A448-8FF3860DA45A}" srcOrd="0" destOrd="0" presId="urn:microsoft.com/office/officeart/2005/8/layout/cycle1"/>
    <dgm:cxn modelId="{D922FFE6-6988-4534-A58E-4B581C4B1609}" type="presOf" srcId="{B99ECCBD-3BCD-4D6F-82BF-F3ABD1B32FF6}" destId="{AD03AF13-C8FE-4070-AD37-01D7C2A7545E}" srcOrd="0" destOrd="0" presId="urn:microsoft.com/office/officeart/2005/8/layout/cycle1"/>
    <dgm:cxn modelId="{9CDA1CE7-E9CF-477E-AC96-1C821E22942F}" type="presOf" srcId="{98B25444-B5D4-4B6D-BAE8-B6137FD0F7FE}" destId="{138EF225-4B4B-4278-BE0D-E83C383159B6}" srcOrd="0" destOrd="0" presId="urn:microsoft.com/office/officeart/2005/8/layout/cycle1"/>
    <dgm:cxn modelId="{0680BFAD-6FF5-4DBC-9F13-CD12555B48DB}" type="presParOf" srcId="{A574A1D3-7957-4221-AAFC-03005644941D}" destId="{3FB6F651-4FD4-43A2-9BB7-AEBE842903FE}" srcOrd="0" destOrd="0" presId="urn:microsoft.com/office/officeart/2005/8/layout/cycle1"/>
    <dgm:cxn modelId="{D0443203-B126-4A5E-B5D0-D9911A632D46}" type="presParOf" srcId="{A574A1D3-7957-4221-AAFC-03005644941D}" destId="{B3D565CC-16DF-4465-963D-4180DAE84886}" srcOrd="1" destOrd="0" presId="urn:microsoft.com/office/officeart/2005/8/layout/cycle1"/>
    <dgm:cxn modelId="{B92B7A63-CD54-4568-AC03-E9C8735E81E0}" type="presParOf" srcId="{A574A1D3-7957-4221-AAFC-03005644941D}" destId="{844B04CD-34F2-4294-99D7-7C8D5F3DC6BF}" srcOrd="2" destOrd="0" presId="urn:microsoft.com/office/officeart/2005/8/layout/cycle1"/>
    <dgm:cxn modelId="{1A598488-59F5-496E-B8F0-32AFE9C01D75}" type="presParOf" srcId="{A574A1D3-7957-4221-AAFC-03005644941D}" destId="{8152A605-3909-4561-9A01-A0D744E82846}" srcOrd="3" destOrd="0" presId="urn:microsoft.com/office/officeart/2005/8/layout/cycle1"/>
    <dgm:cxn modelId="{16337DF3-DE1E-4396-AC95-6281C1F56F22}" type="presParOf" srcId="{A574A1D3-7957-4221-AAFC-03005644941D}" destId="{87F44774-0D6D-4FAD-A448-8FF3860DA45A}" srcOrd="4" destOrd="0" presId="urn:microsoft.com/office/officeart/2005/8/layout/cycle1"/>
    <dgm:cxn modelId="{221B25F0-B614-45DF-BE2D-CC10C00C1342}" type="presParOf" srcId="{A574A1D3-7957-4221-AAFC-03005644941D}" destId="{AD03AF13-C8FE-4070-AD37-01D7C2A7545E}" srcOrd="5" destOrd="0" presId="urn:microsoft.com/office/officeart/2005/8/layout/cycle1"/>
    <dgm:cxn modelId="{CC752FB7-2BF0-41AA-B2C7-859BFDFD0B91}" type="presParOf" srcId="{A574A1D3-7957-4221-AAFC-03005644941D}" destId="{F182A5C9-9142-4A9F-BE92-CAB3DA52504D}" srcOrd="6" destOrd="0" presId="urn:microsoft.com/office/officeart/2005/8/layout/cycle1"/>
    <dgm:cxn modelId="{98D8ABD6-271E-4314-BC54-B519054775B4}" type="presParOf" srcId="{A574A1D3-7957-4221-AAFC-03005644941D}" destId="{A7DA498A-8E77-4465-AA23-78CA50ED39E9}" srcOrd="7" destOrd="0" presId="urn:microsoft.com/office/officeart/2005/8/layout/cycle1"/>
    <dgm:cxn modelId="{24512C2A-2807-4306-A339-0E9E54781C43}" type="presParOf" srcId="{A574A1D3-7957-4221-AAFC-03005644941D}" destId="{138EF225-4B4B-4278-BE0D-E83C383159B6}" srcOrd="8" destOrd="0" presId="urn:microsoft.com/office/officeart/2005/8/layout/cycle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7285BE7-A535-4410-9966-AA2C4FBD2CC9}" type="doc">
      <dgm:prSet loTypeId="urn:microsoft.com/office/officeart/2018/2/layout/IconLabelList" loCatId="icon" qsTypeId="urn:microsoft.com/office/officeart/2005/8/quickstyle/simple1" qsCatId="simple" csTypeId="urn:microsoft.com/office/officeart/2018/5/colors/Iconchunking_neutralbg_accent1_2" csCatId="accent1" phldr="1"/>
      <dgm:spPr/>
      <dgm:t>
        <a:bodyPr/>
        <a:lstStyle/>
        <a:p>
          <a:endParaRPr lang="en-US"/>
        </a:p>
      </dgm:t>
    </dgm:pt>
    <dgm:pt modelId="{0CE96B65-1B53-450D-8354-FB1172203D68}">
      <dgm:prSet custT="1"/>
      <dgm:spPr/>
      <dgm:t>
        <a:bodyPr/>
        <a:lstStyle/>
        <a:p>
          <a:pPr>
            <a:lnSpc>
              <a:spcPct val="100000"/>
            </a:lnSpc>
          </a:pPr>
          <a:r>
            <a:rPr lang="el-GR" sz="1200" dirty="0"/>
            <a:t>Μπορεί να είναι προσβλητικό να διαγραφείτε από τη λίστα φίλων κάποιου στα μέσα κοινωνικής δικτύωσης. Αν δεν θέλετε να μείνετε σε επαφή με κάποιον μακροπρόθεσμα, η καλή διαδικτυακή συμπεριφορά είναι να μην τον προσθέσετε ως φίλο εξ αρχής.</a:t>
          </a:r>
          <a:r>
            <a:rPr lang="en-US" sz="1200" dirty="0"/>
            <a:t>. </a:t>
          </a:r>
        </a:p>
      </dgm:t>
    </dgm:pt>
    <dgm:pt modelId="{1020FAC3-D5A5-48F4-B47D-821D09998B4D}" type="parTrans" cxnId="{0C9DA402-BE34-4938-ACF6-EBB43052F14B}">
      <dgm:prSet/>
      <dgm:spPr/>
      <dgm:t>
        <a:bodyPr/>
        <a:lstStyle/>
        <a:p>
          <a:endParaRPr lang="en-US"/>
        </a:p>
      </dgm:t>
    </dgm:pt>
    <dgm:pt modelId="{C9605491-0A3E-4259-9203-2F5CC7175466}" type="sibTrans" cxnId="{0C9DA402-BE34-4938-ACF6-EBB43052F14B}">
      <dgm:prSet/>
      <dgm:spPr/>
      <dgm:t>
        <a:bodyPr/>
        <a:lstStyle/>
        <a:p>
          <a:pPr>
            <a:lnSpc>
              <a:spcPct val="100000"/>
            </a:lnSpc>
          </a:pPr>
          <a:endParaRPr lang="en-US"/>
        </a:p>
      </dgm:t>
    </dgm:pt>
    <dgm:pt modelId="{3696C8DC-D9CA-4776-A879-38CD2ECDD2A3}">
      <dgm:prSet/>
      <dgm:spPr/>
      <dgm:t>
        <a:bodyPr/>
        <a:lstStyle/>
        <a:p>
          <a:pPr>
            <a:lnSpc>
              <a:spcPct val="100000"/>
            </a:lnSpc>
          </a:pPr>
          <a:r>
            <a:rPr lang="el-GR" dirty="0"/>
            <a:t>Μην βάζετε ετικέτες (</a:t>
          </a:r>
          <a:r>
            <a:rPr lang="en-US" dirty="0"/>
            <a:t>tag)</a:t>
          </a:r>
          <a:r>
            <a:rPr lang="el-GR" dirty="0"/>
            <a:t> άλλων ατόμων σε φωτογραφίες που ανεβάζετε, χωρίς να ζητάτε τη συγκατάθεσή τους. Δεν θέλουν όλοι να μοιράζονται τις στιγμές της ζωής τους με ανθρώπους που δεν γνωρίζουν</a:t>
          </a:r>
          <a:endParaRPr lang="en-US" dirty="0"/>
        </a:p>
      </dgm:t>
    </dgm:pt>
    <dgm:pt modelId="{FF339C41-8EB9-4039-AF6A-8022BA83F802}" type="parTrans" cxnId="{80B5A3A9-E2BF-4756-B07F-5008EF2A44DD}">
      <dgm:prSet/>
      <dgm:spPr/>
      <dgm:t>
        <a:bodyPr/>
        <a:lstStyle/>
        <a:p>
          <a:endParaRPr lang="en-US"/>
        </a:p>
      </dgm:t>
    </dgm:pt>
    <dgm:pt modelId="{34644156-58D6-4F30-9838-1C4AF9776CF1}" type="sibTrans" cxnId="{80B5A3A9-E2BF-4756-B07F-5008EF2A44DD}">
      <dgm:prSet/>
      <dgm:spPr/>
      <dgm:t>
        <a:bodyPr/>
        <a:lstStyle/>
        <a:p>
          <a:pPr>
            <a:lnSpc>
              <a:spcPct val="100000"/>
            </a:lnSpc>
          </a:pPr>
          <a:endParaRPr lang="en-US"/>
        </a:p>
      </dgm:t>
    </dgm:pt>
    <dgm:pt modelId="{32CE6B27-8100-43C3-9798-6F4FBCB90244}">
      <dgm:prSet/>
      <dgm:spPr/>
      <dgm:t>
        <a:bodyPr/>
        <a:lstStyle/>
        <a:p>
          <a:pPr>
            <a:lnSpc>
              <a:spcPct val="100000"/>
            </a:lnSpc>
          </a:pPr>
          <a:r>
            <a:rPr lang="el-GR" dirty="0"/>
            <a:t>Απαντήστε σε όλα τα σχόλια, ακόμη και αν χρησιμοποιείτε απλώς ένα </a:t>
          </a:r>
          <a:r>
            <a:rPr lang="el-GR" dirty="0" err="1"/>
            <a:t>emoji</a:t>
          </a:r>
          <a:r>
            <a:rPr lang="el-GR" dirty="0"/>
            <a:t>. Μην αφήνετε τους φίλους σας να αναρωτιούνται αν έχετε δει το σχόλιό τους.</a:t>
          </a:r>
          <a:endParaRPr lang="en-US" dirty="0"/>
        </a:p>
      </dgm:t>
    </dgm:pt>
    <dgm:pt modelId="{B7B9EDC6-C23B-453B-AADD-560F01FAEE9E}" type="parTrans" cxnId="{0FE1671C-D7AC-432B-AE46-018D0006EF55}">
      <dgm:prSet/>
      <dgm:spPr/>
      <dgm:t>
        <a:bodyPr/>
        <a:lstStyle/>
        <a:p>
          <a:endParaRPr lang="en-US"/>
        </a:p>
      </dgm:t>
    </dgm:pt>
    <dgm:pt modelId="{33A3A04B-C11D-4F57-8884-11A3BAB2615E}" type="sibTrans" cxnId="{0FE1671C-D7AC-432B-AE46-018D0006EF55}">
      <dgm:prSet/>
      <dgm:spPr/>
      <dgm:t>
        <a:bodyPr/>
        <a:lstStyle/>
        <a:p>
          <a:pPr>
            <a:lnSpc>
              <a:spcPct val="100000"/>
            </a:lnSpc>
          </a:pPr>
          <a:endParaRPr lang="en-US"/>
        </a:p>
      </dgm:t>
    </dgm:pt>
    <dgm:pt modelId="{C4B0ED0D-9B3A-4CB1-AA1B-415EDF7B7603}">
      <dgm:prSet/>
      <dgm:spPr/>
      <dgm:t>
        <a:bodyPr/>
        <a:lstStyle/>
        <a:p>
          <a:pPr>
            <a:lnSpc>
              <a:spcPct val="100000"/>
            </a:lnSpc>
          </a:pPr>
          <a:r>
            <a:rPr lang="el-GR" dirty="0"/>
            <a:t>Μην κάνετε </a:t>
          </a:r>
          <a:r>
            <a:rPr lang="el-GR" dirty="0" err="1"/>
            <a:t>spam</a:t>
          </a:r>
          <a:r>
            <a:rPr lang="el-GR" dirty="0"/>
            <a:t> στους φίλους σας. Αποφύγετε να στέλνετε «</a:t>
          </a:r>
          <a:r>
            <a:rPr lang="el-GR" dirty="0" err="1"/>
            <a:t>καλημέρες</a:t>
          </a:r>
          <a:r>
            <a:rPr lang="el-GR" dirty="0"/>
            <a:t>» , ευχές ή παρόμοια κάθε μέρα σε όλους τους φίλους σας. Το να λαμβάνετε τον ίδιο τύπο μηνύματος κάθε μέρα, ακόμα και αν είναι η πιο ωραία ευχή, είναι ενοχλητικό. </a:t>
          </a:r>
          <a:endParaRPr lang="en-US" dirty="0"/>
        </a:p>
      </dgm:t>
    </dgm:pt>
    <dgm:pt modelId="{2BCB4759-B2A1-4A95-A7C1-98D042094A19}" type="parTrans" cxnId="{545712DA-4A48-480C-AB9A-0F15726BE5E0}">
      <dgm:prSet/>
      <dgm:spPr/>
      <dgm:t>
        <a:bodyPr/>
        <a:lstStyle/>
        <a:p>
          <a:endParaRPr lang="en-US"/>
        </a:p>
      </dgm:t>
    </dgm:pt>
    <dgm:pt modelId="{562D8DD1-46F5-42CA-8488-5707E1330196}" type="sibTrans" cxnId="{545712DA-4A48-480C-AB9A-0F15726BE5E0}">
      <dgm:prSet/>
      <dgm:spPr/>
      <dgm:t>
        <a:bodyPr/>
        <a:lstStyle/>
        <a:p>
          <a:endParaRPr lang="en-US"/>
        </a:p>
      </dgm:t>
    </dgm:pt>
    <dgm:pt modelId="{4D5395DE-5E68-4D89-9998-28D9B6C986FA}" type="pres">
      <dgm:prSet presAssocID="{C7285BE7-A535-4410-9966-AA2C4FBD2CC9}" presName="root" presStyleCnt="0">
        <dgm:presLayoutVars>
          <dgm:dir/>
          <dgm:resizeHandles val="exact"/>
        </dgm:presLayoutVars>
      </dgm:prSet>
      <dgm:spPr/>
    </dgm:pt>
    <dgm:pt modelId="{395C5C65-58E6-4EFC-9D17-8E8952B6988D}" type="pres">
      <dgm:prSet presAssocID="{0CE96B65-1B53-450D-8354-FB1172203D68}" presName="compNode" presStyleCnt="0"/>
      <dgm:spPr/>
    </dgm:pt>
    <dgm:pt modelId="{EA0E177D-5D4B-44F1-8449-79685833CF34}" type="pres">
      <dgm:prSet presAssocID="{0CE96B65-1B53-450D-8354-FB1172203D68}"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oustache Face with Solid Fill"/>
        </a:ext>
      </dgm:extLst>
    </dgm:pt>
    <dgm:pt modelId="{0CF8997A-A632-40E3-BAF2-FB1D99C499E3}" type="pres">
      <dgm:prSet presAssocID="{0CE96B65-1B53-450D-8354-FB1172203D68}" presName="spaceRect" presStyleCnt="0"/>
      <dgm:spPr/>
    </dgm:pt>
    <dgm:pt modelId="{C3B1BA38-6CDD-4DCA-B902-2C83A4230E44}" type="pres">
      <dgm:prSet presAssocID="{0CE96B65-1B53-450D-8354-FB1172203D68}" presName="textRect" presStyleLbl="revTx" presStyleIdx="0" presStyleCnt="4">
        <dgm:presLayoutVars>
          <dgm:chMax val="1"/>
          <dgm:chPref val="1"/>
        </dgm:presLayoutVars>
      </dgm:prSet>
      <dgm:spPr/>
    </dgm:pt>
    <dgm:pt modelId="{CB3B15CA-7037-426E-A654-0344685D2AB8}" type="pres">
      <dgm:prSet presAssocID="{C9605491-0A3E-4259-9203-2F5CC7175466}" presName="sibTrans" presStyleCnt="0"/>
      <dgm:spPr/>
    </dgm:pt>
    <dgm:pt modelId="{1BF40194-4ABF-4BFD-8247-7F693631B197}" type="pres">
      <dgm:prSet presAssocID="{3696C8DC-D9CA-4776-A879-38CD2ECDD2A3}" presName="compNode" presStyleCnt="0"/>
      <dgm:spPr/>
    </dgm:pt>
    <dgm:pt modelId="{DC4B3CE6-96E5-4F07-A192-DEAC65B82878}" type="pres">
      <dgm:prSet presAssocID="{3696C8DC-D9CA-4776-A879-38CD2ECDD2A3}"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Images"/>
        </a:ext>
      </dgm:extLst>
    </dgm:pt>
    <dgm:pt modelId="{6B6ACC4F-861A-42B7-A9B2-C1FA700A81BB}" type="pres">
      <dgm:prSet presAssocID="{3696C8DC-D9CA-4776-A879-38CD2ECDD2A3}" presName="spaceRect" presStyleCnt="0"/>
      <dgm:spPr/>
    </dgm:pt>
    <dgm:pt modelId="{8232F02C-C447-48DE-A275-1CB47A6D9BA6}" type="pres">
      <dgm:prSet presAssocID="{3696C8DC-D9CA-4776-A879-38CD2ECDD2A3}" presName="textRect" presStyleLbl="revTx" presStyleIdx="1" presStyleCnt="4">
        <dgm:presLayoutVars>
          <dgm:chMax val="1"/>
          <dgm:chPref val="1"/>
        </dgm:presLayoutVars>
      </dgm:prSet>
      <dgm:spPr/>
    </dgm:pt>
    <dgm:pt modelId="{7893DA03-41FD-45D6-8EE1-CC856FEB260C}" type="pres">
      <dgm:prSet presAssocID="{34644156-58D6-4F30-9838-1C4AF9776CF1}" presName="sibTrans" presStyleCnt="0"/>
      <dgm:spPr/>
    </dgm:pt>
    <dgm:pt modelId="{9AE262C0-34BF-4BFD-B21C-A3B89BE63761}" type="pres">
      <dgm:prSet presAssocID="{32CE6B27-8100-43C3-9798-6F4FBCB90244}" presName="compNode" presStyleCnt="0"/>
      <dgm:spPr/>
    </dgm:pt>
    <dgm:pt modelId="{657749C3-ED4B-492E-B847-0934E09FBD9E}" type="pres">
      <dgm:prSet presAssocID="{32CE6B27-8100-43C3-9798-6F4FBCB90244}"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Tongue Face Outline"/>
        </a:ext>
      </dgm:extLst>
    </dgm:pt>
    <dgm:pt modelId="{9430832B-9D4A-4E40-9B7C-9D552DA54BE7}" type="pres">
      <dgm:prSet presAssocID="{32CE6B27-8100-43C3-9798-6F4FBCB90244}" presName="spaceRect" presStyleCnt="0"/>
      <dgm:spPr/>
    </dgm:pt>
    <dgm:pt modelId="{714FC7A2-2837-472A-B316-025EE7A0DEEF}" type="pres">
      <dgm:prSet presAssocID="{32CE6B27-8100-43C3-9798-6F4FBCB90244}" presName="textRect" presStyleLbl="revTx" presStyleIdx="2" presStyleCnt="4">
        <dgm:presLayoutVars>
          <dgm:chMax val="1"/>
          <dgm:chPref val="1"/>
        </dgm:presLayoutVars>
      </dgm:prSet>
      <dgm:spPr/>
    </dgm:pt>
    <dgm:pt modelId="{8F2AC777-C6E9-4B07-AF9A-975F2047A9F8}" type="pres">
      <dgm:prSet presAssocID="{33A3A04B-C11D-4F57-8884-11A3BAB2615E}" presName="sibTrans" presStyleCnt="0"/>
      <dgm:spPr/>
    </dgm:pt>
    <dgm:pt modelId="{CE05668B-5903-4855-908F-4A0578A4F08B}" type="pres">
      <dgm:prSet presAssocID="{C4B0ED0D-9B3A-4CB1-AA1B-415EDF7B7603}" presName="compNode" presStyleCnt="0"/>
      <dgm:spPr/>
    </dgm:pt>
    <dgm:pt modelId="{ADB1AD8D-5E89-4F2A-B948-3A244A1E3FB0}" type="pres">
      <dgm:prSet presAssocID="{C4B0ED0D-9B3A-4CB1-AA1B-415EDF7B7603}"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Gymnast - Floor Routine"/>
        </a:ext>
      </dgm:extLst>
    </dgm:pt>
    <dgm:pt modelId="{149A85C3-74BF-4B52-A929-1893BF806526}" type="pres">
      <dgm:prSet presAssocID="{C4B0ED0D-9B3A-4CB1-AA1B-415EDF7B7603}" presName="spaceRect" presStyleCnt="0"/>
      <dgm:spPr/>
    </dgm:pt>
    <dgm:pt modelId="{5FEE79FB-8FB0-4853-ADAB-65C8AB352AFD}" type="pres">
      <dgm:prSet presAssocID="{C4B0ED0D-9B3A-4CB1-AA1B-415EDF7B7603}" presName="textRect" presStyleLbl="revTx" presStyleIdx="3" presStyleCnt="4">
        <dgm:presLayoutVars>
          <dgm:chMax val="1"/>
          <dgm:chPref val="1"/>
        </dgm:presLayoutVars>
      </dgm:prSet>
      <dgm:spPr/>
    </dgm:pt>
  </dgm:ptLst>
  <dgm:cxnLst>
    <dgm:cxn modelId="{0C9DA402-BE34-4938-ACF6-EBB43052F14B}" srcId="{C7285BE7-A535-4410-9966-AA2C4FBD2CC9}" destId="{0CE96B65-1B53-450D-8354-FB1172203D68}" srcOrd="0" destOrd="0" parTransId="{1020FAC3-D5A5-48F4-B47D-821D09998B4D}" sibTransId="{C9605491-0A3E-4259-9203-2F5CC7175466}"/>
    <dgm:cxn modelId="{0FE1671C-D7AC-432B-AE46-018D0006EF55}" srcId="{C7285BE7-A535-4410-9966-AA2C4FBD2CC9}" destId="{32CE6B27-8100-43C3-9798-6F4FBCB90244}" srcOrd="2" destOrd="0" parTransId="{B7B9EDC6-C23B-453B-AADD-560F01FAEE9E}" sibTransId="{33A3A04B-C11D-4F57-8884-11A3BAB2615E}"/>
    <dgm:cxn modelId="{D2582920-03A4-42B4-AEED-96A0F619FDAD}" type="presOf" srcId="{C4B0ED0D-9B3A-4CB1-AA1B-415EDF7B7603}" destId="{5FEE79FB-8FB0-4853-ADAB-65C8AB352AFD}" srcOrd="0" destOrd="0" presId="urn:microsoft.com/office/officeart/2018/2/layout/IconLabelList"/>
    <dgm:cxn modelId="{360B8C33-FAD7-4756-AA81-21962563E0D0}" type="presOf" srcId="{0CE96B65-1B53-450D-8354-FB1172203D68}" destId="{C3B1BA38-6CDD-4DCA-B902-2C83A4230E44}" srcOrd="0" destOrd="0" presId="urn:microsoft.com/office/officeart/2018/2/layout/IconLabelList"/>
    <dgm:cxn modelId="{3081B955-B6AC-483E-8A15-B902C2A5F500}" type="presOf" srcId="{3696C8DC-D9CA-4776-A879-38CD2ECDD2A3}" destId="{8232F02C-C447-48DE-A275-1CB47A6D9BA6}" srcOrd="0" destOrd="0" presId="urn:microsoft.com/office/officeart/2018/2/layout/IconLabelList"/>
    <dgm:cxn modelId="{0B167999-7C99-4338-B26B-936662939289}" type="presOf" srcId="{C7285BE7-A535-4410-9966-AA2C4FBD2CC9}" destId="{4D5395DE-5E68-4D89-9998-28D9B6C986FA}" srcOrd="0" destOrd="0" presId="urn:microsoft.com/office/officeart/2018/2/layout/IconLabelList"/>
    <dgm:cxn modelId="{80B5A3A9-E2BF-4756-B07F-5008EF2A44DD}" srcId="{C7285BE7-A535-4410-9966-AA2C4FBD2CC9}" destId="{3696C8DC-D9CA-4776-A879-38CD2ECDD2A3}" srcOrd="1" destOrd="0" parTransId="{FF339C41-8EB9-4039-AF6A-8022BA83F802}" sibTransId="{34644156-58D6-4F30-9838-1C4AF9776CF1}"/>
    <dgm:cxn modelId="{129195C2-10D8-40AD-AC03-234CC8A4ADA7}" type="presOf" srcId="{32CE6B27-8100-43C3-9798-6F4FBCB90244}" destId="{714FC7A2-2837-472A-B316-025EE7A0DEEF}" srcOrd="0" destOrd="0" presId="urn:microsoft.com/office/officeart/2018/2/layout/IconLabelList"/>
    <dgm:cxn modelId="{545712DA-4A48-480C-AB9A-0F15726BE5E0}" srcId="{C7285BE7-A535-4410-9966-AA2C4FBD2CC9}" destId="{C4B0ED0D-9B3A-4CB1-AA1B-415EDF7B7603}" srcOrd="3" destOrd="0" parTransId="{2BCB4759-B2A1-4A95-A7C1-98D042094A19}" sibTransId="{562D8DD1-46F5-42CA-8488-5707E1330196}"/>
    <dgm:cxn modelId="{8440F5DA-AEE6-4023-AAB0-9C979606CF01}" type="presParOf" srcId="{4D5395DE-5E68-4D89-9998-28D9B6C986FA}" destId="{395C5C65-58E6-4EFC-9D17-8E8952B6988D}" srcOrd="0" destOrd="0" presId="urn:microsoft.com/office/officeart/2018/2/layout/IconLabelList"/>
    <dgm:cxn modelId="{208E45F5-BE8E-420A-9509-F5A75826CF93}" type="presParOf" srcId="{395C5C65-58E6-4EFC-9D17-8E8952B6988D}" destId="{EA0E177D-5D4B-44F1-8449-79685833CF34}" srcOrd="0" destOrd="0" presId="urn:microsoft.com/office/officeart/2018/2/layout/IconLabelList"/>
    <dgm:cxn modelId="{3C2F37A6-14FF-45AD-9162-AAD537299A52}" type="presParOf" srcId="{395C5C65-58E6-4EFC-9D17-8E8952B6988D}" destId="{0CF8997A-A632-40E3-BAF2-FB1D99C499E3}" srcOrd="1" destOrd="0" presId="urn:microsoft.com/office/officeart/2018/2/layout/IconLabelList"/>
    <dgm:cxn modelId="{0358D166-C4DC-40D0-8716-F121DF5A6DEE}" type="presParOf" srcId="{395C5C65-58E6-4EFC-9D17-8E8952B6988D}" destId="{C3B1BA38-6CDD-4DCA-B902-2C83A4230E44}" srcOrd="2" destOrd="0" presId="urn:microsoft.com/office/officeart/2018/2/layout/IconLabelList"/>
    <dgm:cxn modelId="{A2A16666-A41F-427A-A7CF-ACCD2A83E3B3}" type="presParOf" srcId="{4D5395DE-5E68-4D89-9998-28D9B6C986FA}" destId="{CB3B15CA-7037-426E-A654-0344685D2AB8}" srcOrd="1" destOrd="0" presId="urn:microsoft.com/office/officeart/2018/2/layout/IconLabelList"/>
    <dgm:cxn modelId="{37421C4D-5AB0-43DF-904C-2FA2FF85D240}" type="presParOf" srcId="{4D5395DE-5E68-4D89-9998-28D9B6C986FA}" destId="{1BF40194-4ABF-4BFD-8247-7F693631B197}" srcOrd="2" destOrd="0" presId="urn:microsoft.com/office/officeart/2018/2/layout/IconLabelList"/>
    <dgm:cxn modelId="{696352BB-7E83-416D-8CC1-1565D0A36720}" type="presParOf" srcId="{1BF40194-4ABF-4BFD-8247-7F693631B197}" destId="{DC4B3CE6-96E5-4F07-A192-DEAC65B82878}" srcOrd="0" destOrd="0" presId="urn:microsoft.com/office/officeart/2018/2/layout/IconLabelList"/>
    <dgm:cxn modelId="{79DD356A-8BDA-4666-96B9-B6F7CAC59334}" type="presParOf" srcId="{1BF40194-4ABF-4BFD-8247-7F693631B197}" destId="{6B6ACC4F-861A-42B7-A9B2-C1FA700A81BB}" srcOrd="1" destOrd="0" presId="urn:microsoft.com/office/officeart/2018/2/layout/IconLabelList"/>
    <dgm:cxn modelId="{EB8CFADF-8BFC-4AE3-AC19-A9514E6BF7C9}" type="presParOf" srcId="{1BF40194-4ABF-4BFD-8247-7F693631B197}" destId="{8232F02C-C447-48DE-A275-1CB47A6D9BA6}" srcOrd="2" destOrd="0" presId="urn:microsoft.com/office/officeart/2018/2/layout/IconLabelList"/>
    <dgm:cxn modelId="{8F26A7E0-13C8-4793-8A41-5C6C7C24C135}" type="presParOf" srcId="{4D5395DE-5E68-4D89-9998-28D9B6C986FA}" destId="{7893DA03-41FD-45D6-8EE1-CC856FEB260C}" srcOrd="3" destOrd="0" presId="urn:microsoft.com/office/officeart/2018/2/layout/IconLabelList"/>
    <dgm:cxn modelId="{4DD53E25-08EE-4BC3-BD47-2EEE47D7E026}" type="presParOf" srcId="{4D5395DE-5E68-4D89-9998-28D9B6C986FA}" destId="{9AE262C0-34BF-4BFD-B21C-A3B89BE63761}" srcOrd="4" destOrd="0" presId="urn:microsoft.com/office/officeart/2018/2/layout/IconLabelList"/>
    <dgm:cxn modelId="{BD34261F-B31D-4096-8364-3719E0514649}" type="presParOf" srcId="{9AE262C0-34BF-4BFD-B21C-A3B89BE63761}" destId="{657749C3-ED4B-492E-B847-0934E09FBD9E}" srcOrd="0" destOrd="0" presId="urn:microsoft.com/office/officeart/2018/2/layout/IconLabelList"/>
    <dgm:cxn modelId="{97107BBE-12C9-46EE-8EA9-73154625467E}" type="presParOf" srcId="{9AE262C0-34BF-4BFD-B21C-A3B89BE63761}" destId="{9430832B-9D4A-4E40-9B7C-9D552DA54BE7}" srcOrd="1" destOrd="0" presId="urn:microsoft.com/office/officeart/2018/2/layout/IconLabelList"/>
    <dgm:cxn modelId="{0125ED79-3620-4ECA-A06C-A5D97950287B}" type="presParOf" srcId="{9AE262C0-34BF-4BFD-B21C-A3B89BE63761}" destId="{714FC7A2-2837-472A-B316-025EE7A0DEEF}" srcOrd="2" destOrd="0" presId="urn:microsoft.com/office/officeart/2018/2/layout/IconLabelList"/>
    <dgm:cxn modelId="{E28F5E99-E3D9-4548-9D2A-12DC22099ED9}" type="presParOf" srcId="{4D5395DE-5E68-4D89-9998-28D9B6C986FA}" destId="{8F2AC777-C6E9-4B07-AF9A-975F2047A9F8}" srcOrd="5" destOrd="0" presId="urn:microsoft.com/office/officeart/2018/2/layout/IconLabelList"/>
    <dgm:cxn modelId="{897FE304-A8BB-4614-88F2-C4CCD95B4F5D}" type="presParOf" srcId="{4D5395DE-5E68-4D89-9998-28D9B6C986FA}" destId="{CE05668B-5903-4855-908F-4A0578A4F08B}" srcOrd="6" destOrd="0" presId="urn:microsoft.com/office/officeart/2018/2/layout/IconLabelList"/>
    <dgm:cxn modelId="{E1AFBE8B-848A-4718-82E0-2B5949F9D5E7}" type="presParOf" srcId="{CE05668B-5903-4855-908F-4A0578A4F08B}" destId="{ADB1AD8D-5E89-4F2A-B948-3A244A1E3FB0}" srcOrd="0" destOrd="0" presId="urn:microsoft.com/office/officeart/2018/2/layout/IconLabelList"/>
    <dgm:cxn modelId="{0A57D935-B4B1-43A2-AE16-E7197850FE3B}" type="presParOf" srcId="{CE05668B-5903-4855-908F-4A0578A4F08B}" destId="{149A85C3-74BF-4B52-A929-1893BF806526}" srcOrd="1" destOrd="0" presId="urn:microsoft.com/office/officeart/2018/2/layout/IconLabelList"/>
    <dgm:cxn modelId="{E40E5C47-76C0-4C19-9242-C95B5A950FC2}" type="presParOf" srcId="{CE05668B-5903-4855-908F-4A0578A4F08B}" destId="{5FEE79FB-8FB0-4853-ADAB-65C8AB352AFD}"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8A6AFE-85EA-40C2-A9F6-94E69D26FD92}">
      <dsp:nvSpPr>
        <dsp:cNvPr id="0" name=""/>
        <dsp:cNvSpPr/>
      </dsp:nvSpPr>
      <dsp:spPr>
        <a:xfrm rot="5400000">
          <a:off x="2808008" y="115871"/>
          <a:ext cx="1747075" cy="1519955"/>
        </a:xfrm>
        <a:prstGeom prst="hexagon">
          <a:avLst>
            <a:gd name="adj" fmla="val 25000"/>
            <a:gd name="vf" fmla="val 115470"/>
          </a:avLst>
        </a:prstGeom>
        <a:solidFill>
          <a:schemeClr val="tx2">
            <a:lumMod val="50000"/>
            <a:lumOff val="5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l-GR" sz="1300" kern="1200" dirty="0"/>
            <a:t>Εξαλείφει τα γεωγραφικά εμπόδια</a:t>
          </a:r>
          <a:endParaRPr lang="en-US" sz="1300" kern="1200" dirty="0"/>
        </a:p>
      </dsp:txBody>
      <dsp:txXfrm rot="-5400000">
        <a:off x="3158428" y="274565"/>
        <a:ext cx="1046235" cy="1202570"/>
      </dsp:txXfrm>
    </dsp:sp>
    <dsp:sp modelId="{A2B80FD4-F726-4BAA-96CB-1CD0ED890ACA}">
      <dsp:nvSpPr>
        <dsp:cNvPr id="0" name=""/>
        <dsp:cNvSpPr/>
      </dsp:nvSpPr>
      <dsp:spPr>
        <a:xfrm>
          <a:off x="4487646" y="351726"/>
          <a:ext cx="1949735" cy="1048245"/>
        </a:xfrm>
        <a:prstGeom prst="rect">
          <a:avLst/>
        </a:prstGeom>
        <a:noFill/>
        <a:ln>
          <a:noFill/>
        </a:ln>
        <a:effectLst/>
      </dsp:spPr>
      <dsp:style>
        <a:lnRef idx="0">
          <a:scrgbClr r="0" g="0" b="0"/>
        </a:lnRef>
        <a:fillRef idx="0">
          <a:scrgbClr r="0" g="0" b="0"/>
        </a:fillRef>
        <a:effectRef idx="0">
          <a:scrgbClr r="0" g="0" b="0"/>
        </a:effectRef>
        <a:fontRef idx="minor"/>
      </dsp:style>
    </dsp:sp>
    <dsp:sp modelId="{72B3D0BA-219A-4962-B3F5-2A65B607A068}">
      <dsp:nvSpPr>
        <dsp:cNvPr id="0" name=""/>
        <dsp:cNvSpPr/>
      </dsp:nvSpPr>
      <dsp:spPr>
        <a:xfrm rot="5400000">
          <a:off x="1166456" y="115871"/>
          <a:ext cx="1747075" cy="1519955"/>
        </a:xfrm>
        <a:prstGeom prst="hexagon">
          <a:avLst>
            <a:gd name="adj" fmla="val 25000"/>
            <a:gd name="vf" fmla="val 115470"/>
          </a:avLst>
        </a:prstGeom>
        <a:solidFill>
          <a:schemeClr val="tx2">
            <a:lumMod val="50000"/>
            <a:lumOff val="5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rot="-5400000">
        <a:off x="1516876" y="274565"/>
        <a:ext cx="1046235" cy="1202570"/>
      </dsp:txXfrm>
    </dsp:sp>
    <dsp:sp modelId="{081BEAE3-EBE5-4456-9867-04DE7CBB3A57}">
      <dsp:nvSpPr>
        <dsp:cNvPr id="0" name=""/>
        <dsp:cNvSpPr/>
      </dsp:nvSpPr>
      <dsp:spPr>
        <a:xfrm rot="5400000">
          <a:off x="1984087" y="1598788"/>
          <a:ext cx="1747075" cy="1519955"/>
        </a:xfrm>
        <a:prstGeom prst="hexagon">
          <a:avLst>
            <a:gd name="adj" fmla="val 25000"/>
            <a:gd name="vf" fmla="val 115470"/>
          </a:avLst>
        </a:prstGeom>
        <a:solidFill>
          <a:schemeClr val="tx2">
            <a:lumMod val="50000"/>
            <a:lumOff val="5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l-GR" sz="1300" kern="1200" dirty="0"/>
            <a:t>Επικοινωνία σε πραγματικό χρόνο</a:t>
          </a:r>
          <a:endParaRPr lang="en-US" sz="1300" kern="1200" dirty="0"/>
        </a:p>
      </dsp:txBody>
      <dsp:txXfrm rot="-5400000">
        <a:off x="2334507" y="1757482"/>
        <a:ext cx="1046235" cy="1202570"/>
      </dsp:txXfrm>
    </dsp:sp>
    <dsp:sp modelId="{74D20CC5-F137-409F-B856-CE282EF99574}">
      <dsp:nvSpPr>
        <dsp:cNvPr id="0" name=""/>
        <dsp:cNvSpPr/>
      </dsp:nvSpPr>
      <dsp:spPr>
        <a:xfrm>
          <a:off x="147911" y="1834643"/>
          <a:ext cx="1886841" cy="1048245"/>
        </a:xfrm>
        <a:prstGeom prst="rect">
          <a:avLst/>
        </a:prstGeom>
        <a:noFill/>
        <a:ln>
          <a:noFill/>
        </a:ln>
        <a:effectLst/>
      </dsp:spPr>
      <dsp:style>
        <a:lnRef idx="0">
          <a:scrgbClr r="0" g="0" b="0"/>
        </a:lnRef>
        <a:fillRef idx="0">
          <a:scrgbClr r="0" g="0" b="0"/>
        </a:fillRef>
        <a:effectRef idx="0">
          <a:scrgbClr r="0" g="0" b="0"/>
        </a:effectRef>
        <a:fontRef idx="minor"/>
      </dsp:style>
    </dsp:sp>
    <dsp:sp modelId="{A7C41D95-4DEB-4AC9-9DA2-A95BC188402B}">
      <dsp:nvSpPr>
        <dsp:cNvPr id="0" name=""/>
        <dsp:cNvSpPr/>
      </dsp:nvSpPr>
      <dsp:spPr>
        <a:xfrm rot="5400000">
          <a:off x="3625639" y="1598788"/>
          <a:ext cx="1747075" cy="1519955"/>
        </a:xfrm>
        <a:prstGeom prst="hexagon">
          <a:avLst>
            <a:gd name="adj" fmla="val 25000"/>
            <a:gd name="vf" fmla="val 115470"/>
          </a:avLst>
        </a:prstGeom>
        <a:solidFill>
          <a:schemeClr val="tx2">
            <a:lumMod val="50000"/>
            <a:lumOff val="5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rot="-5400000">
        <a:off x="3976059" y="1757482"/>
        <a:ext cx="1046235" cy="1202570"/>
      </dsp:txXfrm>
    </dsp:sp>
    <dsp:sp modelId="{74969E04-EAB5-44F5-8916-D2D25B809B33}">
      <dsp:nvSpPr>
        <dsp:cNvPr id="0" name=""/>
        <dsp:cNvSpPr/>
      </dsp:nvSpPr>
      <dsp:spPr>
        <a:xfrm rot="5400000">
          <a:off x="2808008" y="3081706"/>
          <a:ext cx="1747075" cy="1519955"/>
        </a:xfrm>
        <a:prstGeom prst="hexagon">
          <a:avLst>
            <a:gd name="adj" fmla="val 25000"/>
            <a:gd name="vf" fmla="val 115470"/>
          </a:avLst>
        </a:prstGeom>
        <a:solidFill>
          <a:schemeClr val="tx2">
            <a:lumMod val="50000"/>
            <a:lumOff val="5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l-GR" sz="1300" kern="1200" dirty="0"/>
            <a:t>Ευέλικτο και βολικό</a:t>
          </a:r>
          <a:endParaRPr lang="en-US" sz="1300" kern="1200" dirty="0"/>
        </a:p>
      </dsp:txBody>
      <dsp:txXfrm rot="-5400000">
        <a:off x="3158428" y="3240400"/>
        <a:ext cx="1046235" cy="1202570"/>
      </dsp:txXfrm>
    </dsp:sp>
    <dsp:sp modelId="{67866332-D425-46C0-979F-6807FD58EEE3}">
      <dsp:nvSpPr>
        <dsp:cNvPr id="0" name=""/>
        <dsp:cNvSpPr/>
      </dsp:nvSpPr>
      <dsp:spPr>
        <a:xfrm>
          <a:off x="4487646" y="3317561"/>
          <a:ext cx="1949735" cy="1048245"/>
        </a:xfrm>
        <a:prstGeom prst="rect">
          <a:avLst/>
        </a:prstGeom>
        <a:noFill/>
        <a:ln>
          <a:noFill/>
        </a:ln>
        <a:effectLst/>
      </dsp:spPr>
      <dsp:style>
        <a:lnRef idx="0">
          <a:scrgbClr r="0" g="0" b="0"/>
        </a:lnRef>
        <a:fillRef idx="0">
          <a:scrgbClr r="0" g="0" b="0"/>
        </a:fillRef>
        <a:effectRef idx="0">
          <a:scrgbClr r="0" g="0" b="0"/>
        </a:effectRef>
        <a:fontRef idx="minor"/>
      </dsp:style>
    </dsp:sp>
    <dsp:sp modelId="{7CF93E0A-7F21-49F1-BF5E-604BEA06D193}">
      <dsp:nvSpPr>
        <dsp:cNvPr id="0" name=""/>
        <dsp:cNvSpPr/>
      </dsp:nvSpPr>
      <dsp:spPr>
        <a:xfrm rot="5400000">
          <a:off x="1166456" y="3081706"/>
          <a:ext cx="1747075" cy="1519955"/>
        </a:xfrm>
        <a:prstGeom prst="hexagon">
          <a:avLst>
            <a:gd name="adj" fmla="val 25000"/>
            <a:gd name="vf" fmla="val 115470"/>
          </a:avLst>
        </a:prstGeom>
        <a:solidFill>
          <a:schemeClr val="tx2">
            <a:lumMod val="50000"/>
            <a:lumOff val="5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rot="-5400000">
        <a:off x="1516876" y="3240400"/>
        <a:ext cx="1046235" cy="120257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AEEF39-A93D-416A-BEAD-74E384F40A7C}">
      <dsp:nvSpPr>
        <dsp:cNvPr id="0" name=""/>
        <dsp:cNvSpPr/>
      </dsp:nvSpPr>
      <dsp:spPr>
        <a:xfrm>
          <a:off x="2044800" y="174437"/>
          <a:ext cx="2196000" cy="2196000"/>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0ECB0CB-1AC3-41B7-8EED-BA597AD69C83}">
      <dsp:nvSpPr>
        <dsp:cNvPr id="0" name=""/>
        <dsp:cNvSpPr/>
      </dsp:nvSpPr>
      <dsp:spPr>
        <a:xfrm>
          <a:off x="2512800" y="642437"/>
          <a:ext cx="1260000" cy="12600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4DBC654-8249-4443-8FD8-AE5F7E30D22B}">
      <dsp:nvSpPr>
        <dsp:cNvPr id="0" name=""/>
        <dsp:cNvSpPr/>
      </dsp:nvSpPr>
      <dsp:spPr>
        <a:xfrm>
          <a:off x="1342800" y="3054438"/>
          <a:ext cx="36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90000"/>
            </a:lnSpc>
            <a:spcBef>
              <a:spcPct val="0"/>
            </a:spcBef>
            <a:spcAft>
              <a:spcPct val="35000"/>
            </a:spcAft>
            <a:buNone/>
            <a:defRPr cap="all"/>
          </a:pPr>
          <a:r>
            <a:rPr lang="el-GR" sz="2000" kern="1200" dirty="0"/>
            <a:t>Ποιες εφαρμογές χρησιμοποιούν οι φίλοι;</a:t>
          </a:r>
          <a:endParaRPr lang="en-US" sz="2000" kern="1200" dirty="0"/>
        </a:p>
      </dsp:txBody>
      <dsp:txXfrm>
        <a:off x="1342800" y="3054438"/>
        <a:ext cx="3600000" cy="720000"/>
      </dsp:txXfrm>
    </dsp:sp>
    <dsp:sp modelId="{C086D31F-F047-4BB5-A633-46E584C143E2}">
      <dsp:nvSpPr>
        <dsp:cNvPr id="0" name=""/>
        <dsp:cNvSpPr/>
      </dsp:nvSpPr>
      <dsp:spPr>
        <a:xfrm>
          <a:off x="6274800" y="174437"/>
          <a:ext cx="2196000" cy="2196000"/>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F96DD72-DEDA-49D3-86D1-1CA27A3E3EC2}">
      <dsp:nvSpPr>
        <dsp:cNvPr id="0" name=""/>
        <dsp:cNvSpPr/>
      </dsp:nvSpPr>
      <dsp:spPr>
        <a:xfrm>
          <a:off x="6742800" y="642437"/>
          <a:ext cx="1260000" cy="12600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22F1379-3A54-4389-BB92-A9B3BAACF0B6}">
      <dsp:nvSpPr>
        <dsp:cNvPr id="0" name=""/>
        <dsp:cNvSpPr/>
      </dsp:nvSpPr>
      <dsp:spPr>
        <a:xfrm>
          <a:off x="5572800" y="3054438"/>
          <a:ext cx="36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90000"/>
            </a:lnSpc>
            <a:spcBef>
              <a:spcPct val="0"/>
            </a:spcBef>
            <a:spcAft>
              <a:spcPct val="35000"/>
            </a:spcAft>
            <a:buNone/>
            <a:defRPr cap="all"/>
          </a:pPr>
          <a:r>
            <a:rPr lang="el-GR" sz="2000" kern="1200" dirty="0"/>
            <a:t>Ποιες δυνατότητες προσφέρουν οι εφαρμογές;</a:t>
          </a:r>
          <a:endParaRPr lang="en-US" sz="2000" kern="1200" dirty="0"/>
        </a:p>
      </dsp:txBody>
      <dsp:txXfrm>
        <a:off x="5572800" y="3054438"/>
        <a:ext cx="3600000" cy="72000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3D565CC-16DF-4465-963D-4180DAE84886}">
      <dsp:nvSpPr>
        <dsp:cNvPr id="0" name=""/>
        <dsp:cNvSpPr/>
      </dsp:nvSpPr>
      <dsp:spPr>
        <a:xfrm>
          <a:off x="3635249" y="420275"/>
          <a:ext cx="2139448" cy="21394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r>
            <a:rPr lang="el-GR" sz="2500" b="0" i="0" kern="1200" dirty="0"/>
            <a:t>Να μπαίνετε έγκαιρα στη σύσκεψη</a:t>
          </a:r>
          <a:endParaRPr lang="en-US" sz="2500" kern="1200" dirty="0"/>
        </a:p>
      </dsp:txBody>
      <dsp:txXfrm>
        <a:off x="3635249" y="420275"/>
        <a:ext cx="2139448" cy="2139448"/>
      </dsp:txXfrm>
    </dsp:sp>
    <dsp:sp modelId="{844B04CD-34F2-4294-99D7-7C8D5F3DC6BF}">
      <dsp:nvSpPr>
        <dsp:cNvPr id="0" name=""/>
        <dsp:cNvSpPr/>
      </dsp:nvSpPr>
      <dsp:spPr>
        <a:xfrm>
          <a:off x="375825" y="-848"/>
          <a:ext cx="5059476" cy="5059476"/>
        </a:xfrm>
        <a:prstGeom prst="circularArrow">
          <a:avLst>
            <a:gd name="adj1" fmla="val 8246"/>
            <a:gd name="adj2" fmla="val 575887"/>
            <a:gd name="adj3" fmla="val 2964907"/>
            <a:gd name="adj4" fmla="val 51018"/>
            <a:gd name="adj5" fmla="val 962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7F44774-0D6D-4FAD-A448-8FF3860DA45A}">
      <dsp:nvSpPr>
        <dsp:cNvPr id="0" name=""/>
        <dsp:cNvSpPr/>
      </dsp:nvSpPr>
      <dsp:spPr>
        <a:xfrm>
          <a:off x="1835839" y="3536944"/>
          <a:ext cx="2139448" cy="21394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r>
            <a:rPr lang="el-GR" sz="2500" b="0" i="0" kern="1200" dirty="0"/>
            <a:t>Να ενεργοποιείτε τη σίγαση όταν δεν μιλάτε</a:t>
          </a:r>
          <a:endParaRPr lang="en-US" sz="2500" kern="1200" dirty="0"/>
        </a:p>
      </dsp:txBody>
      <dsp:txXfrm>
        <a:off x="1835839" y="3536944"/>
        <a:ext cx="2139448" cy="2139448"/>
      </dsp:txXfrm>
    </dsp:sp>
    <dsp:sp modelId="{AD03AF13-C8FE-4070-AD37-01D7C2A7545E}">
      <dsp:nvSpPr>
        <dsp:cNvPr id="0" name=""/>
        <dsp:cNvSpPr/>
      </dsp:nvSpPr>
      <dsp:spPr>
        <a:xfrm>
          <a:off x="375825" y="-848"/>
          <a:ext cx="5059476" cy="5059476"/>
        </a:xfrm>
        <a:prstGeom prst="circularArrow">
          <a:avLst>
            <a:gd name="adj1" fmla="val 8246"/>
            <a:gd name="adj2" fmla="val 575887"/>
            <a:gd name="adj3" fmla="val 10173094"/>
            <a:gd name="adj4" fmla="val 7259206"/>
            <a:gd name="adj5" fmla="val 9620"/>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7DA498A-8E77-4465-AA23-78CA50ED39E9}">
      <dsp:nvSpPr>
        <dsp:cNvPr id="0" name=""/>
        <dsp:cNvSpPr/>
      </dsp:nvSpPr>
      <dsp:spPr>
        <a:xfrm>
          <a:off x="36429" y="420275"/>
          <a:ext cx="2139448" cy="21394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r>
            <a:rPr lang="el-GR" sz="2500" b="0" i="0" kern="1200" dirty="0"/>
            <a:t>Να μη μιλάτε πάνω από άλλους συμμετέχοντες</a:t>
          </a:r>
          <a:endParaRPr lang="en-US" sz="2500" kern="1200" dirty="0"/>
        </a:p>
      </dsp:txBody>
      <dsp:txXfrm>
        <a:off x="36429" y="420275"/>
        <a:ext cx="2139448" cy="2139448"/>
      </dsp:txXfrm>
    </dsp:sp>
    <dsp:sp modelId="{138EF225-4B4B-4278-BE0D-E83C383159B6}">
      <dsp:nvSpPr>
        <dsp:cNvPr id="0" name=""/>
        <dsp:cNvSpPr/>
      </dsp:nvSpPr>
      <dsp:spPr>
        <a:xfrm>
          <a:off x="375825" y="-848"/>
          <a:ext cx="5059476" cy="5059476"/>
        </a:xfrm>
        <a:prstGeom prst="circularArrow">
          <a:avLst>
            <a:gd name="adj1" fmla="val 8246"/>
            <a:gd name="adj2" fmla="val 575887"/>
            <a:gd name="adj3" fmla="val 16857703"/>
            <a:gd name="adj4" fmla="val 14966410"/>
            <a:gd name="adj5" fmla="val 9620"/>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A0E177D-5D4B-44F1-8449-79685833CF34}">
      <dsp:nvSpPr>
        <dsp:cNvPr id="0" name=""/>
        <dsp:cNvSpPr/>
      </dsp:nvSpPr>
      <dsp:spPr>
        <a:xfrm>
          <a:off x="1138979" y="621097"/>
          <a:ext cx="932563" cy="93256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3B1BA38-6CDD-4DCA-B902-2C83A4230E44}">
      <dsp:nvSpPr>
        <dsp:cNvPr id="0" name=""/>
        <dsp:cNvSpPr/>
      </dsp:nvSpPr>
      <dsp:spPr>
        <a:xfrm>
          <a:off x="569079" y="2020240"/>
          <a:ext cx="2072362" cy="171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100000"/>
            </a:lnSpc>
            <a:spcBef>
              <a:spcPct val="0"/>
            </a:spcBef>
            <a:spcAft>
              <a:spcPct val="35000"/>
            </a:spcAft>
            <a:buNone/>
          </a:pPr>
          <a:r>
            <a:rPr lang="el-GR" sz="1200" kern="1200" dirty="0"/>
            <a:t>Μπορεί να είναι προσβλητικό να διαγραφείτε από τη λίστα φίλων κάποιου στα μέσα κοινωνικής δικτύωσης. Αν δεν θέλετε να μείνετε σε επαφή με κάποιον μακροπρόθεσμα, η καλή διαδικτυακή συμπεριφορά είναι να μην τον προσθέσετε ως φίλο εξ αρχής.</a:t>
          </a:r>
          <a:r>
            <a:rPr lang="en-US" sz="1200" kern="1200" dirty="0"/>
            <a:t>. </a:t>
          </a:r>
        </a:p>
      </dsp:txBody>
      <dsp:txXfrm>
        <a:off x="569079" y="2020240"/>
        <a:ext cx="2072362" cy="1710000"/>
      </dsp:txXfrm>
    </dsp:sp>
    <dsp:sp modelId="{DC4B3CE6-96E5-4F07-A192-DEAC65B82878}">
      <dsp:nvSpPr>
        <dsp:cNvPr id="0" name=""/>
        <dsp:cNvSpPr/>
      </dsp:nvSpPr>
      <dsp:spPr>
        <a:xfrm>
          <a:off x="3574005" y="621097"/>
          <a:ext cx="932563" cy="93256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232F02C-C447-48DE-A275-1CB47A6D9BA6}">
      <dsp:nvSpPr>
        <dsp:cNvPr id="0" name=""/>
        <dsp:cNvSpPr/>
      </dsp:nvSpPr>
      <dsp:spPr>
        <a:xfrm>
          <a:off x="3004105" y="2020240"/>
          <a:ext cx="2072362" cy="171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100000"/>
            </a:lnSpc>
            <a:spcBef>
              <a:spcPct val="0"/>
            </a:spcBef>
            <a:spcAft>
              <a:spcPct val="35000"/>
            </a:spcAft>
            <a:buNone/>
          </a:pPr>
          <a:r>
            <a:rPr lang="el-GR" sz="1200" kern="1200" dirty="0"/>
            <a:t>Μην βάζετε ετικέτες (</a:t>
          </a:r>
          <a:r>
            <a:rPr lang="en-US" sz="1200" kern="1200" dirty="0"/>
            <a:t>tag)</a:t>
          </a:r>
          <a:r>
            <a:rPr lang="el-GR" sz="1200" kern="1200" dirty="0"/>
            <a:t> άλλων ατόμων σε φωτογραφίες που ανεβάζετε, χωρίς να ζητάτε τη συγκατάθεσή τους. Δεν θέλουν όλοι να μοιράζονται τις στιγμές της ζωής τους με ανθρώπους που δεν γνωρίζουν</a:t>
          </a:r>
          <a:endParaRPr lang="en-US" sz="1200" kern="1200" dirty="0"/>
        </a:p>
      </dsp:txBody>
      <dsp:txXfrm>
        <a:off x="3004105" y="2020240"/>
        <a:ext cx="2072362" cy="1710000"/>
      </dsp:txXfrm>
    </dsp:sp>
    <dsp:sp modelId="{657749C3-ED4B-492E-B847-0934E09FBD9E}">
      <dsp:nvSpPr>
        <dsp:cNvPr id="0" name=""/>
        <dsp:cNvSpPr/>
      </dsp:nvSpPr>
      <dsp:spPr>
        <a:xfrm>
          <a:off x="6009031" y="621097"/>
          <a:ext cx="932563" cy="932563"/>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14FC7A2-2837-472A-B316-025EE7A0DEEF}">
      <dsp:nvSpPr>
        <dsp:cNvPr id="0" name=""/>
        <dsp:cNvSpPr/>
      </dsp:nvSpPr>
      <dsp:spPr>
        <a:xfrm>
          <a:off x="5439131" y="2020240"/>
          <a:ext cx="2072362" cy="171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100000"/>
            </a:lnSpc>
            <a:spcBef>
              <a:spcPct val="0"/>
            </a:spcBef>
            <a:spcAft>
              <a:spcPct val="35000"/>
            </a:spcAft>
            <a:buNone/>
          </a:pPr>
          <a:r>
            <a:rPr lang="el-GR" sz="1200" kern="1200" dirty="0"/>
            <a:t>Απαντήστε σε όλα τα σχόλια, ακόμη και αν χρησιμοποιείτε απλώς ένα </a:t>
          </a:r>
          <a:r>
            <a:rPr lang="el-GR" sz="1200" kern="1200" dirty="0" err="1"/>
            <a:t>emoji</a:t>
          </a:r>
          <a:r>
            <a:rPr lang="el-GR" sz="1200" kern="1200" dirty="0"/>
            <a:t>. Μην αφήνετε τους φίλους σας να αναρωτιούνται αν έχετε δει το σχόλιό τους.</a:t>
          </a:r>
          <a:endParaRPr lang="en-US" sz="1200" kern="1200" dirty="0"/>
        </a:p>
      </dsp:txBody>
      <dsp:txXfrm>
        <a:off x="5439131" y="2020240"/>
        <a:ext cx="2072362" cy="1710000"/>
      </dsp:txXfrm>
    </dsp:sp>
    <dsp:sp modelId="{ADB1AD8D-5E89-4F2A-B948-3A244A1E3FB0}">
      <dsp:nvSpPr>
        <dsp:cNvPr id="0" name=""/>
        <dsp:cNvSpPr/>
      </dsp:nvSpPr>
      <dsp:spPr>
        <a:xfrm>
          <a:off x="8444057" y="621097"/>
          <a:ext cx="932563" cy="932563"/>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FEE79FB-8FB0-4853-ADAB-65C8AB352AFD}">
      <dsp:nvSpPr>
        <dsp:cNvPr id="0" name=""/>
        <dsp:cNvSpPr/>
      </dsp:nvSpPr>
      <dsp:spPr>
        <a:xfrm>
          <a:off x="7874157" y="2020240"/>
          <a:ext cx="2072362" cy="171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100000"/>
            </a:lnSpc>
            <a:spcBef>
              <a:spcPct val="0"/>
            </a:spcBef>
            <a:spcAft>
              <a:spcPct val="35000"/>
            </a:spcAft>
            <a:buNone/>
          </a:pPr>
          <a:r>
            <a:rPr lang="el-GR" sz="1200" kern="1200" dirty="0"/>
            <a:t>Μην κάνετε </a:t>
          </a:r>
          <a:r>
            <a:rPr lang="el-GR" sz="1200" kern="1200" dirty="0" err="1"/>
            <a:t>spam</a:t>
          </a:r>
          <a:r>
            <a:rPr lang="el-GR" sz="1200" kern="1200" dirty="0"/>
            <a:t> στους φίλους σας. Αποφύγετε να στέλνετε «</a:t>
          </a:r>
          <a:r>
            <a:rPr lang="el-GR" sz="1200" kern="1200" dirty="0" err="1"/>
            <a:t>καλημέρες</a:t>
          </a:r>
          <a:r>
            <a:rPr lang="el-GR" sz="1200" kern="1200" dirty="0"/>
            <a:t>» , ευχές ή παρόμοια κάθε μέρα σε όλους τους φίλους σας. Το να λαμβάνετε τον ίδιο τύπο μηνύματος κάθε μέρα, ακόμα και αν είναι η πιο ωραία ευχή, είναι ενοχλητικό. </a:t>
          </a:r>
          <a:endParaRPr lang="en-US" sz="1200" kern="1200" dirty="0"/>
        </a:p>
      </dsp:txBody>
      <dsp:txXfrm>
        <a:off x="7874157" y="2020240"/>
        <a:ext cx="2072362" cy="1710000"/>
      </dsp:txXfrm>
    </dsp:sp>
  </dsp:spTree>
</dsp:drawing>
</file>

<file path=ppt/diagrams/layout1.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3.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layout4.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297383E-1E61-4FD3-AAB3-DC8F9F77B205}" type="datetimeFigureOut">
              <a:rPr lang="en-US" smtClean="0"/>
              <a:t>10/22/2024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8C6B2E6-E16E-48D7-9779-F1A1F8B7CA26}" type="slidenum">
              <a:rPr lang="en-US" smtClean="0"/>
              <a:t>‹#›</a:t>
            </a:fld>
            <a:endParaRPr lang="en-US"/>
          </a:p>
        </p:txBody>
      </p:sp>
    </p:spTree>
    <p:extLst>
      <p:ext uri="{BB962C8B-B14F-4D97-AF65-F5344CB8AC3E}">
        <p14:creationId xmlns:p14="http://schemas.microsoft.com/office/powerpoint/2010/main" val="37150458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73150" y="1143000"/>
            <a:ext cx="4711700" cy="2651125"/>
          </a:xfrm>
        </p:spPr>
      </p:sp>
      <p:sp>
        <p:nvSpPr>
          <p:cNvPr id="3" name="Notes Placeholder 2"/>
          <p:cNvSpPr>
            <a:spLocks noGrp="1"/>
          </p:cNvSpPr>
          <p:nvPr>
            <p:ph type="body" idx="1"/>
          </p:nvPr>
        </p:nvSpPr>
        <p:spPr>
          <a:xfrm>
            <a:off x="685800" y="3892379"/>
            <a:ext cx="5486400" cy="4108622"/>
          </a:xfrm>
        </p:spPr>
        <p:txBody>
          <a:bodyPr/>
          <a:lstStyle/>
          <a:p>
            <a:r>
              <a:rPr lang="el-GR" dirty="0">
                <a:latin typeface="Segoe UI Symbol" panose="020B0502040204020203" pitchFamily="34" charset="0"/>
                <a:ea typeface="Segoe UI Symbol" panose="020B0502040204020203" pitchFamily="34" charset="0"/>
              </a:rPr>
              <a:t>Πρόκειται για ενότητα 4 ωρών. Μπορείτε να τη διδάξετε σε μία συνεδρία ή σε δύο συνεδρίες των 2 ωρών. Μπορείτε να ορίσετε διάλειμμα 10 λεπτών ανά ώρα</a:t>
            </a:r>
            <a:r>
              <a:rPr lang="en-US" dirty="0">
                <a:latin typeface="Segoe UI Symbol" panose="020B0502040204020203" pitchFamily="34" charset="0"/>
                <a:ea typeface="Segoe UI Symbol" panose="020B0502040204020203" pitchFamily="34" charset="0"/>
              </a:rPr>
              <a:t>. </a:t>
            </a:r>
          </a:p>
          <a:p>
            <a:r>
              <a:rPr lang="en-US" sz="3000" dirty="0">
                <a:latin typeface="Segoe UI Symbol" panose="020B0502040204020203" pitchFamily="34" charset="0"/>
                <a:ea typeface="Segoe UI Symbol" panose="020B0502040204020203" pitchFamily="34" charset="0"/>
              </a:rPr>
              <a:t>🛈</a:t>
            </a:r>
            <a:r>
              <a:rPr lang="en-US" dirty="0">
                <a:latin typeface="Segoe UI Symbol" panose="020B0502040204020203" pitchFamily="34" charset="0"/>
                <a:ea typeface="Segoe UI Symbol" panose="020B0502040204020203" pitchFamily="34" charset="0"/>
              </a:rPr>
              <a:t>   </a:t>
            </a:r>
            <a:r>
              <a:rPr lang="el-GR" dirty="0">
                <a:latin typeface="Segoe UI Symbol" panose="020B0502040204020203" pitchFamily="34" charset="0"/>
                <a:ea typeface="Segoe UI Symbol" panose="020B0502040204020203" pitchFamily="34" charset="0"/>
              </a:rPr>
              <a:t>Θα χρειαστείτε</a:t>
            </a:r>
            <a:r>
              <a:rPr lang="en-US" dirty="0">
                <a:latin typeface="Segoe UI Symbol" panose="020B0502040204020203" pitchFamily="34" charset="0"/>
                <a:ea typeface="Segoe UI Symbol" panose="020B0502040204020203" pitchFamily="34" charset="0"/>
              </a:rPr>
              <a:t>: </a:t>
            </a:r>
          </a:p>
          <a:p>
            <a:pPr marL="628650" lvl="1" indent="-171450">
              <a:buFont typeface="Arial" panose="020B0604020202020204" pitchFamily="34" charset="0"/>
              <a:buChar char="•"/>
            </a:pPr>
            <a:r>
              <a:rPr lang="el-GR" dirty="0">
                <a:latin typeface="Segoe UI Symbol" panose="020B0502040204020203" pitchFamily="34" charset="0"/>
                <a:ea typeface="Segoe UI Symbol" panose="020B0502040204020203" pitchFamily="34" charset="0"/>
              </a:rPr>
              <a:t>Η/Υ/φορητό υπολογιστή με πρόσβαση στο Διαδίκτυο και ηχείο για να μπορείτε να ακούτε τα βίντεο. </a:t>
            </a:r>
          </a:p>
          <a:p>
            <a:pPr marL="628650" lvl="1" indent="-171450">
              <a:buFont typeface="Arial" panose="020B0604020202020204" pitchFamily="34" charset="0"/>
              <a:buChar char="•"/>
            </a:pPr>
            <a:r>
              <a:rPr lang="el-GR" dirty="0">
                <a:latin typeface="Segoe UI Symbol" panose="020B0502040204020203" pitchFamily="34" charset="0"/>
                <a:ea typeface="Segoe UI Symbol" panose="020B0502040204020203" pitchFamily="34" charset="0"/>
              </a:rPr>
              <a:t>Προβολέα δεδομένων για την προβολή της παρουσίασης</a:t>
            </a:r>
            <a:r>
              <a:rPr lang="en-US" dirty="0">
                <a:latin typeface="Segoe UI Symbol" panose="020B0502040204020203" pitchFamily="34" charset="0"/>
                <a:ea typeface="Segoe UI Symbol" panose="020B0502040204020203" pitchFamily="34" charset="0"/>
              </a:rPr>
              <a:t>. </a:t>
            </a:r>
          </a:p>
          <a:p>
            <a:pPr marL="457200" lvl="1" indent="0">
              <a:buFont typeface="Arial" panose="020B0604020202020204" pitchFamily="34" charset="0"/>
              <a:buNone/>
            </a:pPr>
            <a:endParaRPr lang="en-US" dirty="0">
              <a:latin typeface="Segoe UI Symbol" panose="020B0502040204020203" pitchFamily="34" charset="0"/>
              <a:ea typeface="Segoe UI Symbol" panose="020B0502040204020203" pitchFamily="34" charset="0"/>
            </a:endParaRPr>
          </a:p>
          <a:p>
            <a:pPr marL="171450" indent="-171450">
              <a:buFont typeface="Wingdings" panose="05000000000000000000" pitchFamily="2" charset="2"/>
              <a:buChar char="F"/>
            </a:pPr>
            <a:r>
              <a:rPr lang="el-GR" dirty="0">
                <a:latin typeface="Segoe UI Symbol" panose="020B0502040204020203" pitchFamily="34" charset="0"/>
                <a:ea typeface="Segoe UI Symbol" panose="020B0502040204020203" pitchFamily="34" charset="0"/>
                <a:sym typeface="Wingdings" panose="05000000000000000000" pitchFamily="2" charset="2"/>
              </a:rPr>
              <a:t>Σημείωση σχετικά με τα βίντεο που επιλέχθηκαν: Τα περισσότερα βίντεο είναι στα αγγλικά. Μπορείτε να προσθέσετε υπότιτλους αν κάνετε κλικ στο CC στο κάτω μέρος του βίντεο. Αν δεν βλέπετε την επιλογή Ελληνικά, κάντε κλικ στις ρυθμίσεις, στην αυτόματη μετάφραση και επιλέξτε Ελληνικά. Δεδομένου ότι τα περισσότερα βίντεο ξεκινούν με μια σύντομη διαφήμιση, συνιστάται να ανοίξετε το βίντεο πριν από το μάθημα, να παραλείψετε τη διαφήμιση και να σταματήσετε. Ανοίξτε το ξανά όταν έρθει η ώρα και ξεκινήστε το. Σε αυτή την ενότητα υπάρχει μόνο ένα βίντεο (διαφάνεια 19).</a:t>
            </a:r>
            <a:endParaRPr lang="en-US" dirty="0">
              <a:latin typeface="Segoe UI Symbol" panose="020B0502040204020203" pitchFamily="34" charset="0"/>
              <a:ea typeface="Segoe UI Symbol" panose="020B0502040204020203" pitchFamily="34" charset="0"/>
            </a:endParaRPr>
          </a:p>
          <a:p>
            <a:pPr marL="0" indent="0">
              <a:buFont typeface="Arial" panose="020B0604020202020204" pitchFamily="34" charset="0"/>
              <a:buNone/>
            </a:pPr>
            <a:endParaRPr lang="el-GR" dirty="0"/>
          </a:p>
          <a:p>
            <a:pPr marL="0" indent="0">
              <a:buFont typeface="Arial" panose="020B0604020202020204" pitchFamily="34" charset="0"/>
              <a:buNone/>
            </a:pPr>
            <a:r>
              <a:rPr lang="el-GR" dirty="0"/>
              <a:t>Σύμβολα που χρησιμοποιούνται στις σημειώσεις για να σας βοηθήσουν στη διδασκαλία της ενότητας</a:t>
            </a:r>
            <a:r>
              <a:rPr lang="en-US" dirty="0"/>
              <a:t>:</a:t>
            </a:r>
          </a:p>
          <a:p>
            <a:r>
              <a:rPr lang="en-US" sz="2000" dirty="0">
                <a:sym typeface="Wingdings" panose="05000000000000000000" pitchFamily="2" charset="2"/>
              </a:rPr>
              <a:t></a:t>
            </a:r>
            <a:r>
              <a:rPr lang="en-US" dirty="0">
                <a:sym typeface="Wingdings" panose="05000000000000000000" pitchFamily="2" charset="2"/>
              </a:rPr>
              <a:t> </a:t>
            </a:r>
            <a:r>
              <a:rPr lang="el-GR" dirty="0">
                <a:sym typeface="Wingdings" panose="05000000000000000000" pitchFamily="2" charset="2"/>
              </a:rPr>
              <a:t>Χρησιμοποιείται για κάτι που πρέπει να πείτε ή να διαβάσετε στην τάξη. Αντιπροσωπεύει το λόγο σας</a:t>
            </a:r>
            <a:endParaRPr lang="en-US" dirty="0">
              <a:sym typeface="Wingdings" panose="05000000000000000000" pitchFamily="2" charset="2"/>
            </a:endParaRPr>
          </a:p>
          <a:p>
            <a:r>
              <a:rPr lang="en-US" sz="2000" dirty="0">
                <a:sym typeface="Wingdings" panose="05000000000000000000" pitchFamily="2" charset="2"/>
              </a:rPr>
              <a:t></a:t>
            </a:r>
            <a:r>
              <a:rPr lang="en-US" dirty="0">
                <a:sym typeface="Wingdings" panose="05000000000000000000" pitchFamily="2" charset="2"/>
              </a:rPr>
              <a:t>  </a:t>
            </a:r>
            <a:r>
              <a:rPr lang="el-GR" dirty="0">
                <a:sym typeface="Wingdings" panose="05000000000000000000" pitchFamily="2" charset="2"/>
              </a:rPr>
              <a:t>Χρησιμοποιείται για οδηγίες</a:t>
            </a:r>
            <a:r>
              <a:rPr lang="en-US" dirty="0">
                <a:sym typeface="Wingdings" panose="05000000000000000000" pitchFamily="2" charset="2"/>
              </a:rPr>
              <a:t>. </a:t>
            </a:r>
            <a:r>
              <a:rPr lang="el-GR" dirty="0">
                <a:sym typeface="Wingdings" panose="05000000000000000000" pitchFamily="2" charset="2"/>
              </a:rPr>
              <a:t>Σας δίνει πληροφορίες για το τί πρέπει να κάνετε</a:t>
            </a:r>
            <a:r>
              <a:rPr lang="en-US" dirty="0">
                <a:sym typeface="Wingdings" panose="05000000000000000000" pitchFamily="2" charset="2"/>
              </a:rPr>
              <a:t>. </a:t>
            </a:r>
          </a:p>
          <a:p>
            <a:pPr marL="0" indent="0">
              <a:buFont typeface="Wingdings" panose="05000000000000000000" pitchFamily="2" charset="2"/>
              <a:buNone/>
            </a:pPr>
            <a:r>
              <a:rPr lang="en-US" sz="2000" dirty="0">
                <a:latin typeface="Segoe UI Symbol" panose="020B0502040204020203" pitchFamily="34" charset="0"/>
                <a:ea typeface="Segoe UI Symbol" panose="020B0502040204020203" pitchFamily="34" charset="0"/>
                <a:sym typeface="Wingdings" panose="05000000000000000000" pitchFamily="2" charset="2"/>
              </a:rPr>
              <a:t>🖈</a:t>
            </a:r>
            <a:r>
              <a:rPr lang="en-US" dirty="0">
                <a:sym typeface="Wingdings" panose="05000000000000000000" pitchFamily="2" charset="2"/>
              </a:rPr>
              <a:t> </a:t>
            </a:r>
            <a:r>
              <a:rPr lang="el-GR" dirty="0">
                <a:sym typeface="Wingdings" panose="05000000000000000000" pitchFamily="2" charset="2"/>
              </a:rPr>
              <a:t>Χρησιμοποιείται και για τα δύο πιο πάνω </a:t>
            </a:r>
            <a:r>
              <a:rPr lang="en-US" dirty="0">
                <a:sym typeface="Wingdings" panose="05000000000000000000" pitchFamily="2" charset="2"/>
              </a:rPr>
              <a:t>(</a:t>
            </a:r>
            <a:r>
              <a:rPr lang="el-GR" dirty="0">
                <a:sym typeface="Wingdings" panose="05000000000000000000" pitchFamily="2" charset="2"/>
              </a:rPr>
              <a:t>λόγος ή οδηγίες</a:t>
            </a:r>
            <a:r>
              <a:rPr lang="en-US" dirty="0">
                <a:sym typeface="Wingdings" panose="05000000000000000000" pitchFamily="2" charset="2"/>
              </a:rPr>
              <a:t>). </a:t>
            </a:r>
            <a:r>
              <a:rPr lang="el-GR" dirty="0">
                <a:sym typeface="Wingdings" panose="05000000000000000000" pitchFamily="2" charset="2"/>
              </a:rPr>
              <a:t>Αντιπροσωπεύει μια ερώτηση προς τους σπουδαστές ή μια άσκηση με τους σπουδαστές.</a:t>
            </a:r>
            <a:endParaRPr lang="en-US" dirty="0"/>
          </a:p>
          <a:p>
            <a:pPr marL="0" indent="0">
              <a:buFont typeface="Wingdings" panose="05000000000000000000" pitchFamily="2" charset="2"/>
              <a:buNone/>
            </a:pPr>
            <a:endParaRPr lang="en-US" dirty="0">
              <a:latin typeface="Segoe UI Symbol" panose="020B0502040204020203" pitchFamily="34" charset="0"/>
              <a:ea typeface="Segoe UI Symbol" panose="020B0502040204020203" pitchFamily="34" charset="0"/>
            </a:endParaRPr>
          </a:p>
          <a:p>
            <a:pPr marL="0" indent="0">
              <a:buFont typeface="Wingdings" panose="05000000000000000000" pitchFamily="2" charset="2"/>
              <a:buNone/>
            </a:pPr>
            <a:r>
              <a:rPr lang="en-US" dirty="0">
                <a:sym typeface="Wingdings" panose="05000000000000000000" pitchFamily="2" charset="2"/>
              </a:rPr>
              <a:t>.</a:t>
            </a:r>
          </a:p>
          <a:p>
            <a:pPr marL="0" indent="0">
              <a:buFont typeface="Wingdings" panose="05000000000000000000" pitchFamily="2" charset="2"/>
              <a:buNone/>
            </a:pPr>
            <a:endParaRPr lang="en-US" dirty="0"/>
          </a:p>
          <a:p>
            <a:endParaRPr lang="en-US" dirty="0"/>
          </a:p>
        </p:txBody>
      </p:sp>
      <p:sp>
        <p:nvSpPr>
          <p:cNvPr id="4" name="Slide Number Placeholder 3"/>
          <p:cNvSpPr>
            <a:spLocks noGrp="1"/>
          </p:cNvSpPr>
          <p:nvPr>
            <p:ph type="sldNum" sz="quarter" idx="5"/>
          </p:nvPr>
        </p:nvSpPr>
        <p:spPr/>
        <p:txBody>
          <a:bodyPr/>
          <a:lstStyle/>
          <a:p>
            <a:fld id="{55A3A144-43F7-49B0-898B-83D2D11A64AB}" type="slidenum">
              <a:rPr lang="en-US" smtClean="0"/>
              <a:t>1</a:t>
            </a:fld>
            <a:endParaRPr lang="en-US"/>
          </a:p>
        </p:txBody>
      </p:sp>
    </p:spTree>
    <p:extLst>
      <p:ext uri="{BB962C8B-B14F-4D97-AF65-F5344CB8AC3E}">
        <p14:creationId xmlns:p14="http://schemas.microsoft.com/office/powerpoint/2010/main" val="15506171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J"/>
            </a:pPr>
            <a:r>
              <a:rPr lang="el-GR" dirty="0"/>
              <a:t>Γεια σας και πάλι, σε μια συναρπαστική νέα ενότητα! Γιατί είναι συναρπαστική;</a:t>
            </a:r>
            <a:r>
              <a:rPr lang="en-US" dirty="0"/>
              <a:t> </a:t>
            </a:r>
            <a:r>
              <a:rPr lang="el-GR" dirty="0"/>
              <a:t>Γιατί θα μιλήσουμε για τον τρόπο με τον οποίο οι ψηφιακές τεχνολογίες μπορούν να μας βοηθήσουν να επικοινωνήσουμε και να συνεργαστούμε με άλλους. Πιο συγκεκριμένα, θα δούμε:</a:t>
            </a:r>
          </a:p>
          <a:p>
            <a:pPr marL="0" indent="0">
              <a:buFont typeface="Wingdings" panose="05000000000000000000" pitchFamily="2" charset="2"/>
              <a:buNone/>
            </a:pPr>
            <a:endParaRPr lang="en-US" dirty="0"/>
          </a:p>
          <a:p>
            <a:pPr marL="0" indent="0">
              <a:buFont typeface="Wingdings" panose="05000000000000000000" pitchFamily="2" charset="2"/>
              <a:buNone/>
            </a:pPr>
            <a:r>
              <a:rPr lang="en-US" dirty="0">
                <a:sym typeface="Wingdings" panose="05000000000000000000" pitchFamily="2" charset="2"/>
              </a:rPr>
              <a:t> </a:t>
            </a:r>
            <a:r>
              <a:rPr lang="el-GR" dirty="0">
                <a:sym typeface="Wingdings" panose="05000000000000000000" pitchFamily="2" charset="2"/>
              </a:rPr>
              <a:t>Διαβάστε την ατζέντα στους σπουδαστές</a:t>
            </a:r>
            <a:endParaRPr lang="en-US" dirty="0"/>
          </a:p>
        </p:txBody>
      </p:sp>
      <p:sp>
        <p:nvSpPr>
          <p:cNvPr id="4" name="Slide Number Placeholder 3"/>
          <p:cNvSpPr>
            <a:spLocks noGrp="1"/>
          </p:cNvSpPr>
          <p:nvPr>
            <p:ph type="sldNum" sz="quarter" idx="5"/>
          </p:nvPr>
        </p:nvSpPr>
        <p:spPr/>
        <p:txBody>
          <a:bodyPr/>
          <a:lstStyle/>
          <a:p>
            <a:fld id="{C8C6B2E6-E16E-48D7-9779-F1A1F8B7CA26}" type="slidenum">
              <a:rPr lang="en-US" smtClean="0"/>
              <a:t>2</a:t>
            </a:fld>
            <a:endParaRPr lang="en-US"/>
          </a:p>
        </p:txBody>
      </p:sp>
    </p:spTree>
    <p:extLst>
      <p:ext uri="{BB962C8B-B14F-4D97-AF65-F5344CB8AC3E}">
        <p14:creationId xmlns:p14="http://schemas.microsoft.com/office/powerpoint/2010/main" val="3274177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J"/>
              <a:tabLst/>
              <a:defRPr/>
            </a:pPr>
            <a:r>
              <a:rPr lang="el-GR" b="0" i="0" dirty="0">
                <a:solidFill>
                  <a:srgbClr val="000000"/>
                </a:solidFill>
                <a:effectLst/>
                <a:latin typeface="Poppins" panose="00000500000000000000" pitchFamily="2" charset="0"/>
                <a:sym typeface="Wingdings" panose="05000000000000000000" pitchFamily="2" charset="2"/>
              </a:rPr>
              <a:t>Ας ξεκινήσουμε λοιπόν! Η ψηφιακή επικοινωνία είναι η διαδικασία ανταλλαγής πληροφοριών, μηνυμάτων και ιδεών, και η ανταλλαγή περιεχομένου πολυμέσων με τη χρήση ψηφιακών τεχνολογιών και </a:t>
            </a:r>
            <a:r>
              <a:rPr lang="el-GR" b="0" i="0" dirty="0" err="1">
                <a:solidFill>
                  <a:srgbClr val="000000"/>
                </a:solidFill>
                <a:effectLst/>
                <a:latin typeface="Poppins" panose="00000500000000000000" pitchFamily="2" charset="0"/>
                <a:sym typeface="Wingdings" panose="05000000000000000000" pitchFamily="2" charset="2"/>
              </a:rPr>
              <a:t>πλατφορμών</a:t>
            </a:r>
            <a:r>
              <a:rPr lang="el-GR" b="0" i="0" dirty="0">
                <a:solidFill>
                  <a:srgbClr val="000000"/>
                </a:solidFill>
                <a:effectLst/>
                <a:latin typeface="Poppins" panose="00000500000000000000" pitchFamily="2" charset="0"/>
                <a:sym typeface="Wingdings" panose="05000000000000000000" pitchFamily="2" charset="2"/>
              </a:rPr>
              <a:t>. Όπως καταλαβαίνουμε, η ψηφιακή επικοινωνία έχει αλλάξει δραστικά τον τρόπο που επικοινωνούμε για προσωπικούς ή επαγγελματικούς λόγους: Γεωγραφικά εμπόδια δεν υπάρχουν πια. Μπορούμε να επικοινωνήσουμε με οποιονδήποτε οπουδήποτε στον κόσμο. Και δεν χρειάζεται να περιμένουμε, όπως κάναμε με επιστολές ή φαξ πριν. Η επικοινωνία τώρα γίνεται σε πραγματικό χρόνο. Η ευελιξία και η ευκολία έχουν αυξηθεί. Μπορούμε να επικοινωνήσουμε μέσω διαφόρων συσκευών, όπως υπολογιστή, </a:t>
            </a:r>
            <a:r>
              <a:rPr lang="el-GR" b="0" i="0" dirty="0" err="1">
                <a:solidFill>
                  <a:srgbClr val="000000"/>
                </a:solidFill>
                <a:effectLst/>
                <a:latin typeface="Poppins" panose="00000500000000000000" pitchFamily="2" charset="0"/>
                <a:sym typeface="Wingdings" panose="05000000000000000000" pitchFamily="2" charset="2"/>
              </a:rPr>
              <a:t>smarthphone</a:t>
            </a:r>
            <a:r>
              <a:rPr lang="el-GR" b="0" i="0" dirty="0">
                <a:solidFill>
                  <a:srgbClr val="000000"/>
                </a:solidFill>
                <a:effectLst/>
                <a:latin typeface="Poppins" panose="00000500000000000000" pitchFamily="2" charset="0"/>
                <a:sym typeface="Wingdings" panose="05000000000000000000" pitchFamily="2" charset="2"/>
              </a:rPr>
              <a:t>, </a:t>
            </a:r>
            <a:r>
              <a:rPr lang="el-GR" b="0" i="0" dirty="0" err="1">
                <a:solidFill>
                  <a:srgbClr val="000000"/>
                </a:solidFill>
                <a:effectLst/>
                <a:latin typeface="Poppins" panose="00000500000000000000" pitchFamily="2" charset="0"/>
                <a:sym typeface="Wingdings" panose="05000000000000000000" pitchFamily="2" charset="2"/>
              </a:rPr>
              <a:t>ipad</a:t>
            </a:r>
            <a:r>
              <a:rPr lang="el-GR" b="0" i="0" dirty="0">
                <a:solidFill>
                  <a:srgbClr val="000000"/>
                </a:solidFill>
                <a:effectLst/>
                <a:latin typeface="Poppins" panose="00000500000000000000" pitchFamily="2" charset="0"/>
                <a:sym typeface="Wingdings" panose="05000000000000000000" pitchFamily="2" charset="2"/>
              </a:rPr>
              <a:t>, </a:t>
            </a:r>
            <a:r>
              <a:rPr lang="el-GR" b="0" i="0" dirty="0" err="1">
                <a:solidFill>
                  <a:srgbClr val="000000"/>
                </a:solidFill>
                <a:effectLst/>
                <a:latin typeface="Poppins" panose="00000500000000000000" pitchFamily="2" charset="0"/>
                <a:sym typeface="Wingdings" panose="05000000000000000000" pitchFamily="2" charset="2"/>
              </a:rPr>
              <a:t>tablet</a:t>
            </a:r>
            <a:r>
              <a:rPr lang="el-GR" b="0" i="0" dirty="0">
                <a:solidFill>
                  <a:srgbClr val="000000"/>
                </a:solidFill>
                <a:effectLst/>
                <a:latin typeface="Poppins" panose="00000500000000000000" pitchFamily="2" charset="0"/>
                <a:sym typeface="Wingdings" panose="05000000000000000000" pitchFamily="2" charset="2"/>
              </a:rPr>
              <a:t> ή </a:t>
            </a:r>
            <a:r>
              <a:rPr lang="el-GR" b="0" i="0" dirty="0" err="1">
                <a:solidFill>
                  <a:srgbClr val="000000"/>
                </a:solidFill>
                <a:effectLst/>
                <a:latin typeface="Poppins" panose="00000500000000000000" pitchFamily="2" charset="0"/>
                <a:sym typeface="Wingdings" panose="05000000000000000000" pitchFamily="2" charset="2"/>
              </a:rPr>
              <a:t>smartwatch</a:t>
            </a:r>
            <a:r>
              <a:rPr lang="el-GR" b="0" i="0" dirty="0">
                <a:solidFill>
                  <a:srgbClr val="000000"/>
                </a:solidFill>
                <a:effectLst/>
                <a:latin typeface="Poppins" panose="00000500000000000000" pitchFamily="2" charset="0"/>
                <a:sym typeface="Wingdings" panose="05000000000000000000" pitchFamily="2" charset="2"/>
              </a:rPr>
              <a:t>.  Τέλος, η ψηφιακή επικοινωνία είναι δυνατή με ανθρώπους που δεν έχουμε καν συναντήσει ή συνεργαστεί πριν, από τη χώρα μας ή οποιαδήποτε άλλη χώρα.  Πρέπει να θυμόμαστε όμως ότι η ψηφιακή επικοινωνία είναι κάτι πολύ περισσότερο από την απλή πληκτρολόγηση σε μια οθόνη - πρόκειται για την κατανόηση και τον σεβασμό των σιωπηρών κανόνων του διαδικτυακού κόσμου. Θα τα δούμε όλα αυτά μαζί αργότερα σε αυτήν την ενότητα.</a:t>
            </a:r>
            <a:endParaRPr lang="en-US" dirty="0"/>
          </a:p>
          <a:p>
            <a:endParaRPr lang="en-US" dirty="0"/>
          </a:p>
        </p:txBody>
      </p:sp>
      <p:sp>
        <p:nvSpPr>
          <p:cNvPr id="4" name="Slide Number Placeholder 3"/>
          <p:cNvSpPr>
            <a:spLocks noGrp="1"/>
          </p:cNvSpPr>
          <p:nvPr>
            <p:ph type="sldNum" sz="quarter" idx="5"/>
          </p:nvPr>
        </p:nvSpPr>
        <p:spPr/>
        <p:txBody>
          <a:bodyPr/>
          <a:lstStyle/>
          <a:p>
            <a:fld id="{C8C6B2E6-E16E-48D7-9779-F1A1F8B7CA26}" type="slidenum">
              <a:rPr lang="en-US" smtClean="0"/>
              <a:t>3</a:t>
            </a:fld>
            <a:endParaRPr lang="en-US"/>
          </a:p>
        </p:txBody>
      </p:sp>
    </p:spTree>
    <p:extLst>
      <p:ext uri="{BB962C8B-B14F-4D97-AF65-F5344CB8AC3E}">
        <p14:creationId xmlns:p14="http://schemas.microsoft.com/office/powerpoint/2010/main" val="14861700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J"/>
            </a:pPr>
            <a:r>
              <a:rPr lang="el-GR" dirty="0"/>
              <a:t>Αλλά πρώτα, ας δούμε ποια ψηφιακά εργαλεία μπορούμε να χρησιμοποιήσουμε για να επικοινωνήσουμε και να συνεργαστούμε. Υπάρχουν πολλά διαφορετικά εργαλεία. Ορισμένα από αυτά είναι μάλλον απλά στη χρήση, ενώ άλλα είναι πιο εξελιγμένα. Επίσης, ορισμένα εργαλεία είναι διαθέσιμα δωρεάν και άλλα μπορούν να χρησιμοποιηθούν έναντι αμοιβής</a:t>
            </a:r>
            <a:r>
              <a:rPr lang="en-US" dirty="0"/>
              <a:t>. </a:t>
            </a:r>
          </a:p>
          <a:p>
            <a:pPr marL="0" indent="0">
              <a:buFont typeface="Wingdings" panose="05000000000000000000" pitchFamily="2" charset="2"/>
              <a:buNone/>
            </a:pPr>
            <a:endParaRPr lang="en-US" dirty="0"/>
          </a:p>
        </p:txBody>
      </p:sp>
      <p:sp>
        <p:nvSpPr>
          <p:cNvPr id="4" name="Slide Number Placeholder 3"/>
          <p:cNvSpPr>
            <a:spLocks noGrp="1"/>
          </p:cNvSpPr>
          <p:nvPr>
            <p:ph type="sldNum" sz="quarter" idx="5"/>
          </p:nvPr>
        </p:nvSpPr>
        <p:spPr/>
        <p:txBody>
          <a:bodyPr/>
          <a:lstStyle/>
          <a:p>
            <a:fld id="{C8C6B2E6-E16E-48D7-9779-F1A1F8B7CA26}" type="slidenum">
              <a:rPr lang="en-US" smtClean="0"/>
              <a:t>4</a:t>
            </a:fld>
            <a:endParaRPr lang="en-US"/>
          </a:p>
        </p:txBody>
      </p:sp>
    </p:spTree>
    <p:extLst>
      <p:ext uri="{BB962C8B-B14F-4D97-AF65-F5344CB8AC3E}">
        <p14:creationId xmlns:p14="http://schemas.microsoft.com/office/powerpoint/2010/main" val="19024518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J"/>
            </a:pPr>
            <a:r>
              <a:rPr lang="el-GR" dirty="0"/>
              <a:t>Θα επικεντρωθούμε στα εργαλεία που μπορούμε να χρησιμοποιήσουμε δωρεάν.  Το πιο σημαντικό εργαλείο είναι το ηλεκτρονικό ταχυδρομείο ή </a:t>
            </a:r>
            <a:r>
              <a:rPr lang="en-US" dirty="0"/>
              <a:t>email</a:t>
            </a:r>
            <a:r>
              <a:rPr lang="el-GR" dirty="0"/>
              <a:t>, όπως το λέμε καθημερινά. Αποτελεί βασικό εργαλείο αποστολής και λήψης μηνυμάτων, αλλά επίσης είναι απαραίτητο για το άνοιγμα λογαριασμού στα </a:t>
            </a:r>
            <a:r>
              <a:rPr lang="el-GR" dirty="0" err="1"/>
              <a:t>social</a:t>
            </a:r>
            <a:r>
              <a:rPr lang="el-GR" dirty="0"/>
              <a:t> </a:t>
            </a:r>
            <a:r>
              <a:rPr lang="el-GR" dirty="0" err="1"/>
              <a:t>media</a:t>
            </a:r>
            <a:r>
              <a:rPr lang="el-GR" dirty="0"/>
              <a:t> και το e-</a:t>
            </a:r>
            <a:r>
              <a:rPr lang="el-GR" dirty="0" err="1"/>
              <a:t>banking</a:t>
            </a:r>
            <a:r>
              <a:rPr lang="el-GR" dirty="0"/>
              <a:t>, κάτι που θα χρειαστούμε αργότερα στη ζωή μας</a:t>
            </a:r>
            <a:r>
              <a:rPr lang="en-US" dirty="0"/>
              <a:t>. </a:t>
            </a:r>
            <a:r>
              <a:rPr lang="el-GR" dirty="0"/>
              <a:t>Το </a:t>
            </a:r>
            <a:r>
              <a:rPr lang="el-GR" dirty="0" err="1"/>
              <a:t>Google</a:t>
            </a:r>
            <a:r>
              <a:rPr lang="el-GR" dirty="0"/>
              <a:t> </a:t>
            </a:r>
            <a:r>
              <a:rPr lang="el-GR" dirty="0" err="1"/>
              <a:t>Gmail</a:t>
            </a:r>
            <a:r>
              <a:rPr lang="el-GR" dirty="0"/>
              <a:t>, το Microsoft Outlook, που ήταν προηγουμένως Hotmail, και το </a:t>
            </a:r>
            <a:r>
              <a:rPr lang="el-GR" dirty="0" err="1"/>
              <a:t>Yahoo</a:t>
            </a:r>
            <a:r>
              <a:rPr lang="el-GR" dirty="0"/>
              <a:t> είναι αξιόπιστοι </a:t>
            </a:r>
            <a:r>
              <a:rPr lang="el-GR" dirty="0" err="1"/>
              <a:t>πάροχοι</a:t>
            </a:r>
            <a:r>
              <a:rPr lang="el-GR" dirty="0"/>
              <a:t>, που εμπιστεύονται εκατομμύρια άνθρωποι σε όλο τον κόσμο και μας δίνουν πολύ ελεύθερο χώρο για απλά μηνύματα ή μηνύματα με συνημμένα. Για να στείλουμε ένα μήνυμα ηλεκτρονικού ταχυδρομείου, πρέπει να γνωρίζουμε τη διεύθυνση ηλεκτρονικού ταχυδρομείου του παραλήπτη.  Μπορούμε να στείλουμε απλά μηνύματα κειμένου, ενδιαφέροντες συνδέσμους σε ιστότοπους ή να προσθέσουμε συνημμένα έγγραφα, εικόνες ή αρχεία ήχου. Μπορούμε επίσης να στείλουμε ένα μήνυμα σε έναν ή περισσότερους από έναν παραλήπτες. Και οι τρεις </a:t>
            </a:r>
            <a:r>
              <a:rPr lang="el-GR" dirty="0" err="1"/>
              <a:t>πάροχοι</a:t>
            </a:r>
            <a:r>
              <a:rPr lang="el-GR" dirty="0"/>
              <a:t> προσφέρουν υπηρεσίες ηλεκτρονικού ταχυδρομείου που βασίζονται στο </a:t>
            </a:r>
            <a:r>
              <a:rPr lang="en-US" dirty="0"/>
              <a:t>cloud</a:t>
            </a:r>
            <a:r>
              <a:rPr lang="el-GR" dirty="0"/>
              <a:t>, πράγμα που σημαίνει ότι αποθηκεύουν τα μηνύματα ηλεκτρονικού ταχυδρομείου των χρηστών σε απομακρυσμένους διακομιστές που είναι </a:t>
            </a:r>
            <a:r>
              <a:rPr lang="el-GR" dirty="0" err="1"/>
              <a:t>προσβάσιμοι</a:t>
            </a:r>
            <a:r>
              <a:rPr lang="el-GR" dirty="0"/>
              <a:t> μέσω του Διαδικτύου. Αυτό μας επιτρέπει να έχουμε πρόσβαση σε μηνύματα από οποιονδήποτε υπολογιστή ή συσκευή με σύνδεση στο </a:t>
            </a:r>
            <a:r>
              <a:rPr lang="en-US" dirty="0"/>
              <a:t>Internet </a:t>
            </a:r>
            <a:r>
              <a:rPr lang="el-GR" dirty="0"/>
              <a:t>και να έχουμε αντίγραφο ασφαλείας για τα μηνύματά μας</a:t>
            </a:r>
            <a:r>
              <a:rPr lang="en-US" sz="1800" spc="5" dirty="0">
                <a:solidFill>
                  <a:srgbClr val="1F1F1F"/>
                </a:solidFill>
                <a:effectLst/>
                <a:latin typeface="Roboto" panose="02000000000000000000" pitchFamily="2" charset="0"/>
                <a:ea typeface="Calibri" panose="020F0502020204030204" pitchFamily="34" charset="0"/>
                <a:cs typeface="Arial" panose="020B0604020202020204" pitchFamily="34" charset="0"/>
              </a:rPr>
              <a:t>. </a:t>
            </a:r>
          </a:p>
          <a:p>
            <a:pPr marL="285750" indent="-285750">
              <a:buFont typeface="Wingdings" panose="05000000000000000000" pitchFamily="2" charset="2"/>
              <a:buChar char="2"/>
            </a:pPr>
            <a:endParaRPr lang="en-US" sz="1800" b="0" i="0" spc="5" dirty="0">
              <a:solidFill>
                <a:srgbClr val="1F1F1F"/>
              </a:solidFill>
              <a:effectLst/>
              <a:highlight>
                <a:srgbClr val="FFFFFF"/>
              </a:highlight>
              <a:latin typeface="Roboto" panose="02000000000000000000" pitchFamily="2" charset="0"/>
              <a:ea typeface="Calibri" panose="020F0502020204030204" pitchFamily="34" charset="0"/>
              <a:cs typeface="Arial" panose="020B0604020202020204" pitchFamily="34" charset="0"/>
              <a:sym typeface="Wingdings" panose="05000000000000000000" pitchFamily="2" charset="2"/>
            </a:endParaRPr>
          </a:p>
          <a:p>
            <a:pPr marL="285750" indent="-285750">
              <a:buFont typeface="Wingdings" panose="05000000000000000000" pitchFamily="2" charset="2"/>
              <a:buChar char="2"/>
            </a:pPr>
            <a:r>
              <a:rPr lang="el-GR" sz="1800" b="0" i="0" spc="5" dirty="0">
                <a:solidFill>
                  <a:srgbClr val="1F1F1F"/>
                </a:solidFill>
                <a:effectLst/>
                <a:latin typeface="Roboto" panose="02000000000000000000" pitchFamily="2" charset="0"/>
                <a:ea typeface="Calibri" panose="020F0502020204030204" pitchFamily="34" charset="0"/>
                <a:cs typeface="Arial" panose="020B0604020202020204" pitchFamily="34" charset="0"/>
                <a:sym typeface="Wingdings" panose="05000000000000000000" pitchFamily="2" charset="2"/>
              </a:rPr>
              <a:t>Ρωτήστε τους σπουδαστές σας αν έχουν λογαριασμό ηλεκτρονικού ταχυδρομείου. Εάν έχουν, μπορείτε να περάσετε από αυτήν τη διαφάνεια πολύ γρήγορα και να παρουσιάσετε μόνο το τελευταίο μέρος που αναφέρεται στις υπηρεσίες που βασίζονται </a:t>
            </a:r>
            <a:r>
              <a:rPr lang="el-GR" sz="1800" dirty="0"/>
              <a:t>στο </a:t>
            </a:r>
            <a:r>
              <a:rPr lang="en-US" sz="1800" dirty="0"/>
              <a:t>cloud</a:t>
            </a:r>
            <a:endParaRPr lang="en-US" sz="1800" b="0" i="0" spc="5" dirty="0">
              <a:solidFill>
                <a:srgbClr val="1F1F1F"/>
              </a:solidFill>
              <a:effectLst/>
              <a:highlight>
                <a:srgbClr val="FFFFFF"/>
              </a:highlight>
              <a:latin typeface="Roboto" panose="02000000000000000000" pitchFamily="2" charset="0"/>
              <a:ea typeface="Calibri" panose="020F0502020204030204" pitchFamily="34" charset="0"/>
              <a:cs typeface="Arial" panose="020B0604020202020204" pitchFamily="34" charset="0"/>
              <a:sym typeface="Wingdings" panose="05000000000000000000" pitchFamily="2" charset="2"/>
            </a:endParaRPr>
          </a:p>
          <a:p>
            <a:pPr marL="171450" indent="-171450">
              <a:buFont typeface="Wingdings" panose="05000000000000000000" pitchFamily="2" charset="2"/>
              <a:buChar char="2"/>
            </a:pPr>
            <a:endParaRPr lang="en-US" b="0" i="0" dirty="0">
              <a:solidFill>
                <a:srgbClr val="323536"/>
              </a:solidFill>
              <a:effectLst/>
              <a:highlight>
                <a:srgbClr val="FFFFFF"/>
              </a:highlight>
              <a:latin typeface="Noto Sans" panose="020B0502040504020204" pitchFamily="34" charset="0"/>
            </a:endParaRPr>
          </a:p>
          <a:p>
            <a:endParaRPr lang="en-US" b="0" i="0" dirty="0">
              <a:solidFill>
                <a:srgbClr val="323536"/>
              </a:solidFill>
              <a:effectLst/>
              <a:highlight>
                <a:srgbClr val="FFFFFF"/>
              </a:highlight>
              <a:latin typeface="Noto Sans" panose="020B0502040504020204" pitchFamily="34" charset="0"/>
            </a:endParaRPr>
          </a:p>
          <a:p>
            <a:endParaRPr lang="en-US" b="0" i="0" dirty="0">
              <a:solidFill>
                <a:srgbClr val="323536"/>
              </a:solidFill>
              <a:effectLst/>
              <a:highlight>
                <a:srgbClr val="FFFFFF"/>
              </a:highlight>
              <a:latin typeface="Noto Sans" panose="020B0502040504020204" pitchFamily="34" charset="0"/>
            </a:endParaRPr>
          </a:p>
        </p:txBody>
      </p:sp>
      <p:sp>
        <p:nvSpPr>
          <p:cNvPr id="4" name="Slide Number Placeholder 3"/>
          <p:cNvSpPr>
            <a:spLocks noGrp="1"/>
          </p:cNvSpPr>
          <p:nvPr>
            <p:ph type="sldNum" sz="quarter" idx="5"/>
          </p:nvPr>
        </p:nvSpPr>
        <p:spPr/>
        <p:txBody>
          <a:bodyPr/>
          <a:lstStyle/>
          <a:p>
            <a:fld id="{C8C6B2E6-E16E-48D7-9779-F1A1F8B7CA26}" type="slidenum">
              <a:rPr lang="en-US" smtClean="0"/>
              <a:t>5</a:t>
            </a:fld>
            <a:endParaRPr lang="en-US"/>
          </a:p>
        </p:txBody>
      </p:sp>
    </p:spTree>
    <p:extLst>
      <p:ext uri="{BB962C8B-B14F-4D97-AF65-F5344CB8AC3E}">
        <p14:creationId xmlns:p14="http://schemas.microsoft.com/office/powerpoint/2010/main" val="25454673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J"/>
            </a:pPr>
            <a:r>
              <a:rPr lang="el-GR" dirty="0">
                <a:sym typeface="Wingdings" panose="05000000000000000000" pitchFamily="2" charset="2"/>
              </a:rPr>
              <a:t>Πώς μοιάζει ένα γραμματοκιβώτιο; Παρόλο που διαφορετικοί </a:t>
            </a:r>
            <a:r>
              <a:rPr lang="el-GR" dirty="0" err="1">
                <a:sym typeface="Wingdings" panose="05000000000000000000" pitchFamily="2" charset="2"/>
              </a:rPr>
              <a:t>πάροχοι</a:t>
            </a:r>
            <a:r>
              <a:rPr lang="el-GR" dirty="0">
                <a:sym typeface="Wingdings" panose="05000000000000000000" pitchFamily="2" charset="2"/>
              </a:rPr>
              <a:t> ενδέχεται να έχουν διαφορετική </a:t>
            </a:r>
            <a:r>
              <a:rPr lang="el-GR" dirty="0" err="1">
                <a:sym typeface="Wingdings" panose="05000000000000000000" pitchFamily="2" charset="2"/>
              </a:rPr>
              <a:t>διεπαφή</a:t>
            </a:r>
            <a:r>
              <a:rPr lang="el-GR" dirty="0">
                <a:sym typeface="Wingdings" panose="05000000000000000000" pitchFamily="2" charset="2"/>
              </a:rPr>
              <a:t>, όλα τα γραμματοκιβώτια περιλαμβάνουν: </a:t>
            </a:r>
            <a:r>
              <a:rPr lang="el-GR" b="1" dirty="0">
                <a:sym typeface="Wingdings" panose="05000000000000000000" pitchFamily="2" charset="2"/>
              </a:rPr>
              <a:t>Εισερχόμενα</a:t>
            </a:r>
            <a:r>
              <a:rPr lang="el-GR" dirty="0">
                <a:sym typeface="Wingdings" panose="05000000000000000000" pitchFamily="2" charset="2"/>
              </a:rPr>
              <a:t>: εδώ εμφανίζονται όλα τα νέα μηνύματα ηλεκτρονικού ταχυδρομείου που λαμβάνουμε. Αυτά που δεν έχουμε διαβάσει ακόμα εμφανίζονται με έντονους χαρακτήρες, ενώ αυτά που έχουμε ήδη διαβάσει εμφανίζονται με κανονικές γραμματοσειρές. </a:t>
            </a:r>
            <a:r>
              <a:rPr lang="el-GR" b="1" dirty="0">
                <a:sym typeface="Wingdings" panose="05000000000000000000" pitchFamily="2" charset="2"/>
              </a:rPr>
              <a:t>Απεσταλμένα</a:t>
            </a:r>
            <a:r>
              <a:rPr lang="el-GR" dirty="0">
                <a:sym typeface="Wingdings" panose="05000000000000000000" pitchFamily="2" charset="2"/>
              </a:rPr>
              <a:t>: εδώ βρίσκονται όλα τα μηνύματα που έχουμε στείλει. </a:t>
            </a:r>
            <a:r>
              <a:rPr lang="el-GR" b="1" dirty="0">
                <a:sym typeface="Wingdings" panose="05000000000000000000" pitchFamily="2" charset="2"/>
              </a:rPr>
              <a:t>Πρόχειρα</a:t>
            </a:r>
            <a:r>
              <a:rPr lang="el-GR" dirty="0">
                <a:sym typeface="Wingdings" panose="05000000000000000000" pitchFamily="2" charset="2"/>
              </a:rPr>
              <a:t>: τα μηνύματα που έχουμε συντάξει αλλά δεν έχουμε στείλει ακόμα αποθηκεύονται εδώ. </a:t>
            </a:r>
            <a:r>
              <a:rPr lang="el-GR" b="1" dirty="0" err="1">
                <a:sym typeface="Wingdings" panose="05000000000000000000" pitchFamily="2" charset="2"/>
              </a:rPr>
              <a:t>Spam</a:t>
            </a:r>
            <a:r>
              <a:rPr lang="el-GR" dirty="0">
                <a:sym typeface="Wingdings" panose="05000000000000000000" pitchFamily="2" charset="2"/>
              </a:rPr>
              <a:t>: εδώ βλέπουμε συνήθως διαφημιστικά μηνύματα που αποστέλλονται μαζικά ή μηνύματα που η πλατφόρμα πιστεύει ότι είναι κακόβουλα. Τέλος, στον </a:t>
            </a:r>
            <a:r>
              <a:rPr lang="el-GR" b="1" dirty="0">
                <a:sym typeface="Wingdings" panose="05000000000000000000" pitchFamily="2" charset="2"/>
              </a:rPr>
              <a:t>Κάδο απορριμμάτων </a:t>
            </a:r>
            <a:r>
              <a:rPr lang="el-GR" dirty="0">
                <a:sym typeface="Wingdings" panose="05000000000000000000" pitchFamily="2" charset="2"/>
              </a:rPr>
              <a:t>μπορούμε να βρούμε όλα τα μηνύματα που έχουμε διαγράψει. Όλα τα γραμματοκιβώτια επιτρέπουν στο χρήστη να προσαρμόσει την εμφάνισή του, όπως τα χρώματα ή τις γραμματοσειρές, και να οργανώσει τα μηνύματα κατά ημερομηνία, παραλήπτη, σημασία κ.λπ. Όλα τα γραμματοκιβώτια περιλαμβάνουν απλά ηλεκτρονικά εγχειρίδια για να μας βοηθήσουν με οτιδήποτε δεν γνωρίζουμε ή δεν καταλαβαίνουμε</a:t>
            </a:r>
            <a:endParaRPr lang="en-US" dirty="0">
              <a:sym typeface="Wingdings" panose="05000000000000000000" pitchFamily="2" charset="2"/>
            </a:endParaRP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2"/>
              <a:tabLst/>
              <a:defRPr/>
            </a:pPr>
            <a:r>
              <a:rPr lang="el-GR" dirty="0"/>
              <a:t>Εάν οι σπουδαστές σας έχουν ήδη λογαριασμό ηλεκτρονικού ταχυδρομείου, ζητήστε τους να περιγράψουν εκείνοι σε τι χρησιμεύει κάθε τμήμα του γραμματοκιβωτίου. Εάν δεν μπορούν να το κάνουν, πείτε όλα τα </a:t>
            </a:r>
            <a:r>
              <a:rPr lang="el-GR" dirty="0" err="1"/>
              <a:t>παρπάνω</a:t>
            </a:r>
            <a:r>
              <a:rPr lang="el-GR" dirty="0"/>
              <a:t>. Εάν ορισμένοι από τους σπουδαστές δεν έχουν λογαριασμό ηλεκτρονικού ταχυδρομείου, ανοίξτε τη σελίδα οποιουδήποτε από τους δωρεάν </a:t>
            </a:r>
            <a:r>
              <a:rPr lang="el-GR" dirty="0" err="1"/>
              <a:t>παρόχους</a:t>
            </a:r>
            <a:r>
              <a:rPr lang="el-GR" dirty="0"/>
              <a:t> και καθοδηγήστε τους σπουδαστές στα βήματα που πρέπει να ακολουθήσουν για να ανοίξουν έναν λογαριασμό. Εάν είστε πρόθυμοι να το κάνετε, μπορείτε να εμφανίσετε τα διάφορα μέρη που περιγράφονται παραπάνω στο δικό σας γραμματοκιβώτιο</a:t>
            </a:r>
            <a:r>
              <a:rPr lang="en-US" dirty="0"/>
              <a:t>. </a:t>
            </a: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en-US" dirty="0"/>
          </a:p>
          <a:p>
            <a:pPr marL="0" indent="0">
              <a:buFont typeface="Wingdings" panose="05000000000000000000" pitchFamily="2" charset="2"/>
              <a:buNone/>
            </a:pPr>
            <a:endParaRPr lang="en-US" dirty="0">
              <a:sym typeface="Wingdings" panose="05000000000000000000" pitchFamily="2" charset="2"/>
            </a:endParaRPr>
          </a:p>
          <a:p>
            <a:pPr marL="0" indent="0">
              <a:buFont typeface="Wingdings" panose="05000000000000000000" pitchFamily="2" charset="2"/>
              <a:buNone/>
            </a:pPr>
            <a:endParaRPr lang="en-US" dirty="0"/>
          </a:p>
        </p:txBody>
      </p:sp>
      <p:sp>
        <p:nvSpPr>
          <p:cNvPr id="4" name="Slide Number Placeholder 3"/>
          <p:cNvSpPr>
            <a:spLocks noGrp="1"/>
          </p:cNvSpPr>
          <p:nvPr>
            <p:ph type="sldNum" sz="quarter" idx="5"/>
          </p:nvPr>
        </p:nvSpPr>
        <p:spPr/>
        <p:txBody>
          <a:bodyPr/>
          <a:lstStyle/>
          <a:p>
            <a:fld id="{C8C6B2E6-E16E-48D7-9779-F1A1F8B7CA26}" type="slidenum">
              <a:rPr lang="en-US" smtClean="0"/>
              <a:t>6</a:t>
            </a:fld>
            <a:endParaRPr lang="en-US"/>
          </a:p>
        </p:txBody>
      </p:sp>
    </p:spTree>
    <p:extLst>
      <p:ext uri="{BB962C8B-B14F-4D97-AF65-F5344CB8AC3E}">
        <p14:creationId xmlns:p14="http://schemas.microsoft.com/office/powerpoint/2010/main" val="7780605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J"/>
              <a:tabLst/>
              <a:defRPr/>
            </a:pPr>
            <a:r>
              <a:rPr lang="el-GR" dirty="0"/>
              <a:t>Τώρα, ας δούμε έναν διαφορετικό τύπο εργαλείων: εφαρμογές άμεσων μηνυμάτων και συνομιλίας. 🖈Γνωρίζετε ή έχετε χρησιμοποιήσει τέτοιες εφαρμογές, όπως το Messenger, το </a:t>
            </a:r>
            <a:r>
              <a:rPr lang="el-GR" dirty="0" err="1"/>
              <a:t>Snapchat</a:t>
            </a:r>
            <a:r>
              <a:rPr lang="el-GR" dirty="0"/>
              <a:t>, το </a:t>
            </a:r>
            <a:r>
              <a:rPr lang="el-GR" dirty="0" err="1"/>
              <a:t>WhatsApp</a:t>
            </a:r>
            <a:r>
              <a:rPr lang="el-GR" dirty="0"/>
              <a:t>, το </a:t>
            </a:r>
            <a:r>
              <a:rPr lang="el-GR" dirty="0" err="1"/>
              <a:t>Viber</a:t>
            </a:r>
            <a:r>
              <a:rPr lang="el-GR" dirty="0"/>
              <a:t> ή το </a:t>
            </a:r>
            <a:r>
              <a:rPr lang="en-US" dirty="0"/>
              <a:t>Telegram</a:t>
            </a:r>
            <a:r>
              <a:rPr lang="el-GR" dirty="0"/>
              <a:t>; Ξέρετε για τί χρησιμεύει το καθένα;  Όπως υποδηλώνει το όνομά τους, οι εφαρμογές άμεσων μηνυμάτων και συνομιλίας μας επιτρέπουν να στέλνουμε και να λαμβάνουμε μηνύματα κειμένου σε πραγματικό χρόνο, συχνά με μορφοποίηση, </a:t>
            </a:r>
            <a:r>
              <a:rPr lang="el-GR" dirty="0" err="1"/>
              <a:t>emoji</a:t>
            </a:r>
            <a:r>
              <a:rPr lang="el-GR" dirty="0"/>
              <a:t>, GIF και αυτοκόλλητα. Αλλά δεν κάνουν μόνο αυτό. Μπορούμε επίσης να τα χρησιμοποιήσουμε για να καλέσουμε ή να κάνουμε </a:t>
            </a:r>
            <a:r>
              <a:rPr lang="el-GR" dirty="0" err="1"/>
              <a:t>βιντεοκλήση</a:t>
            </a:r>
            <a:r>
              <a:rPr lang="el-GR" dirty="0"/>
              <a:t> με φίλους, να δημιουργήσουμε διαφορετικές ομάδες και να μοιραστούμε περιεχόμενο ή να συνομιλήσουμε με όλα τα μέλη μαζί, καθώς και για να ηχογραφήσουμε και να στείλουμε μηνύματα.</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solidFill>
                <a:srgbClr val="323536"/>
              </a:solidFill>
              <a:effectLst/>
              <a:highlight>
                <a:srgbClr val="FFFFFF"/>
              </a:highlight>
              <a:latin typeface="Noto Sans" panose="020B0502040504020204" pitchFamily="34" charset="0"/>
            </a:endParaRPr>
          </a:p>
          <a:p>
            <a:endParaRPr lang="en-US" dirty="0"/>
          </a:p>
        </p:txBody>
      </p:sp>
      <p:sp>
        <p:nvSpPr>
          <p:cNvPr id="4" name="Slide Number Placeholder 3"/>
          <p:cNvSpPr>
            <a:spLocks noGrp="1"/>
          </p:cNvSpPr>
          <p:nvPr>
            <p:ph type="sldNum" sz="quarter" idx="5"/>
          </p:nvPr>
        </p:nvSpPr>
        <p:spPr/>
        <p:txBody>
          <a:bodyPr/>
          <a:lstStyle/>
          <a:p>
            <a:fld id="{C8C6B2E6-E16E-48D7-9779-F1A1F8B7CA26}" type="slidenum">
              <a:rPr lang="en-US" smtClean="0"/>
              <a:t>7</a:t>
            </a:fld>
            <a:endParaRPr lang="en-US"/>
          </a:p>
        </p:txBody>
      </p:sp>
    </p:spTree>
    <p:extLst>
      <p:ext uri="{BB962C8B-B14F-4D97-AF65-F5344CB8AC3E}">
        <p14:creationId xmlns:p14="http://schemas.microsoft.com/office/powerpoint/2010/main" val="20936082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J"/>
              <a:tabLst/>
              <a:defRPr/>
            </a:pPr>
            <a:r>
              <a:rPr lang="el-GR" b="0" i="0" dirty="0">
                <a:solidFill>
                  <a:srgbClr val="323536"/>
                </a:solidFill>
                <a:effectLst/>
                <a:latin typeface="Noto Sans" panose="020B0502040504020204" pitchFamily="34" charset="0"/>
              </a:rPr>
              <a:t>Με τόσες πολλές διαφορετικές επιλογές, πρέπει να αποφασίσουμε ποια εφαρμογή θα χρησιμοποιήσουμε. Η προσπάθεια χρήσης όλων των εφαρμογών μπορεί να προκαλέσει σύγχυση. Συνήθως, χρησιμοποιούμε την εφαρμογή που προτιμούν οι περισσότεροι φίλοι μας. Επιλέγουμε επίσης την εφαρμογή που προσφέρει χαρακτηριστικά που μας αρέσει να χρησιμοποιούμε. Όπως είπαμε, όλες οι εφαρμογές άμεσων μηνυμάτων έχουν κοινές δυνατότητες. Ωστόσο, έχουν επίσης και κάποια διαφορετικά χαρακτηριστικά μεταξύ τους. Ας δούμε τα πιο γνωστά</a:t>
            </a:r>
            <a:r>
              <a:rPr lang="en-US" b="0" i="0" dirty="0">
                <a:solidFill>
                  <a:srgbClr val="323536"/>
                </a:solidFill>
                <a:effectLst/>
                <a:highlight>
                  <a:srgbClr val="FFFFFF"/>
                </a:highlight>
                <a:latin typeface="Noto Sans" panose="020B0502040504020204" pitchFamily="34" charset="0"/>
              </a:rPr>
              <a:t>: </a:t>
            </a:r>
            <a:r>
              <a:rPr lang="el-GR" b="0" i="0" dirty="0">
                <a:solidFill>
                  <a:srgbClr val="323536"/>
                </a:solidFill>
                <a:effectLst/>
                <a:highlight>
                  <a:srgbClr val="FFFFFF"/>
                </a:highlight>
                <a:latin typeface="Noto Sans" panose="020B0502040504020204" pitchFamily="34" charset="0"/>
              </a:rPr>
              <a:t>Το </a:t>
            </a:r>
            <a:r>
              <a:rPr lang="el-GR" b="1" i="0" dirty="0">
                <a:solidFill>
                  <a:srgbClr val="323536"/>
                </a:solidFill>
                <a:effectLst/>
                <a:latin typeface="Noto Sans" panose="020B0502040504020204" pitchFamily="34" charset="0"/>
              </a:rPr>
              <a:t>Messenger </a:t>
            </a:r>
            <a:r>
              <a:rPr lang="el-GR" b="0" i="0" dirty="0">
                <a:solidFill>
                  <a:srgbClr val="323536"/>
                </a:solidFill>
                <a:effectLst/>
                <a:latin typeface="Noto Sans" panose="020B0502040504020204" pitchFamily="34" charset="0"/>
              </a:rPr>
              <a:t>είναι στενά συνδεδεμένο με το Facebook και ενσωματώνει λειτουργίες του</a:t>
            </a:r>
            <a:r>
              <a:rPr lang="en-US" b="0" i="0" dirty="0">
                <a:solidFill>
                  <a:srgbClr val="323536"/>
                </a:solidFill>
                <a:effectLst/>
                <a:highlight>
                  <a:srgbClr val="FFFFFF"/>
                </a:highlight>
                <a:latin typeface="Noto Sans" panose="020B0502040504020204" pitchFamily="34" charset="0"/>
              </a:rPr>
              <a:t>. </a:t>
            </a:r>
            <a:r>
              <a:rPr lang="el-GR" b="0" i="0" dirty="0">
                <a:solidFill>
                  <a:srgbClr val="323536"/>
                </a:solidFill>
                <a:effectLst/>
                <a:highlight>
                  <a:srgbClr val="FFFFFF"/>
                </a:highlight>
                <a:latin typeface="Noto Sans" panose="020B0502040504020204" pitchFamily="34" charset="0"/>
              </a:rPr>
              <a:t>Το </a:t>
            </a:r>
            <a:r>
              <a:rPr lang="el-GR" b="0" i="0" dirty="0">
                <a:solidFill>
                  <a:srgbClr val="323536"/>
                </a:solidFill>
                <a:effectLst/>
                <a:latin typeface="Noto Sans" panose="020B0502040504020204" pitchFamily="34" charset="0"/>
              </a:rPr>
              <a:t>ιδιαίτερο χαρακτηριστικό του </a:t>
            </a:r>
            <a:r>
              <a:rPr lang="el-GR" b="1" i="0" dirty="0" err="1">
                <a:solidFill>
                  <a:srgbClr val="323536"/>
                </a:solidFill>
                <a:effectLst/>
                <a:latin typeface="Noto Sans" panose="020B0502040504020204" pitchFamily="34" charset="0"/>
              </a:rPr>
              <a:t>Snapchat</a:t>
            </a:r>
            <a:r>
              <a:rPr lang="el-GR" b="1" i="0" dirty="0">
                <a:solidFill>
                  <a:srgbClr val="323536"/>
                </a:solidFill>
                <a:effectLst/>
                <a:latin typeface="Noto Sans" panose="020B0502040504020204" pitchFamily="34" charset="0"/>
              </a:rPr>
              <a:t> </a:t>
            </a:r>
            <a:r>
              <a:rPr lang="el-GR" b="0" i="0" dirty="0">
                <a:solidFill>
                  <a:srgbClr val="323536"/>
                </a:solidFill>
                <a:effectLst/>
                <a:latin typeface="Noto Sans" panose="020B0502040504020204" pitchFamily="34" charset="0"/>
              </a:rPr>
              <a:t>είναι ότι τα μηνύματα, οι φωτογραφίες και τα βίντεο που στέλνουμε ο ένας στον άλλο από προεπιλογή είναι διαθέσιμα στον δέκτη μόνο για λίγα δευτερόλεπτα. Στη συνέχεια, εξαφανίζονται. Έχει επίσης πολλά δημιουργικά εργαλεία που μπορούμε να χρησιμοποιήσουμε για να γράψουμε σε μια εικόνα ή να αλλάξουμε την εικόνα με δημιουργικούς τρόπους</a:t>
            </a:r>
            <a:r>
              <a:rPr lang="en-US" b="0" i="0" dirty="0">
                <a:solidFill>
                  <a:srgbClr val="323536"/>
                </a:solidFill>
                <a:effectLst/>
                <a:highlight>
                  <a:srgbClr val="FFFFFF"/>
                </a:highlight>
                <a:latin typeface="Noto Sans" panose="020B0502040504020204" pitchFamily="34" charset="0"/>
              </a:rPr>
              <a:t>. </a:t>
            </a:r>
            <a:r>
              <a:rPr lang="el-GR" b="1" i="0" dirty="0">
                <a:solidFill>
                  <a:srgbClr val="323536"/>
                </a:solidFill>
                <a:effectLst/>
                <a:latin typeface="Noto Sans" panose="020B0502040504020204" pitchFamily="34" charset="0"/>
              </a:rPr>
              <a:t>Το </a:t>
            </a:r>
            <a:r>
              <a:rPr lang="el-GR" b="1" i="0" dirty="0" err="1">
                <a:solidFill>
                  <a:srgbClr val="323536"/>
                </a:solidFill>
                <a:effectLst/>
                <a:latin typeface="Noto Sans" panose="020B0502040504020204" pitchFamily="34" charset="0"/>
              </a:rPr>
              <a:t>Telegram</a:t>
            </a:r>
            <a:r>
              <a:rPr lang="el-GR" b="1" i="0" dirty="0">
                <a:solidFill>
                  <a:srgbClr val="323536"/>
                </a:solidFill>
                <a:effectLst/>
                <a:latin typeface="Noto Sans" panose="020B0502040504020204" pitchFamily="34" charset="0"/>
              </a:rPr>
              <a:t> </a:t>
            </a:r>
            <a:r>
              <a:rPr lang="el-GR" b="0" i="0" dirty="0">
                <a:solidFill>
                  <a:srgbClr val="323536"/>
                </a:solidFill>
                <a:effectLst/>
                <a:latin typeface="Noto Sans" panose="020B0502040504020204" pitchFamily="34" charset="0"/>
              </a:rPr>
              <a:t>χρησιμοποιεί κρυπτογράφηση από άκρο σε άκρο, δεν αφήνει κανένα ίχνος στους διακομιστές μας, υποστηρίζει μηνύματα αυτοκαταστροφής, όπως το </a:t>
            </a:r>
            <a:r>
              <a:rPr lang="el-GR" b="0" i="0" dirty="0" err="1">
                <a:solidFill>
                  <a:srgbClr val="323536"/>
                </a:solidFill>
                <a:effectLst/>
                <a:latin typeface="Noto Sans" panose="020B0502040504020204" pitchFamily="34" charset="0"/>
              </a:rPr>
              <a:t>snapchat</a:t>
            </a:r>
            <a:r>
              <a:rPr lang="el-GR" b="0" i="0" dirty="0">
                <a:solidFill>
                  <a:srgbClr val="323536"/>
                </a:solidFill>
                <a:effectLst/>
                <a:latin typeface="Noto Sans" panose="020B0502040504020204" pitchFamily="34" charset="0"/>
              </a:rPr>
              <a:t> και δεν επιτρέπει την προώθηση. Οι μυστικές συνομιλίες δεν αποθηκεύονται στο </a:t>
            </a:r>
            <a:r>
              <a:rPr lang="el-GR" b="0" i="0" dirty="0" err="1">
                <a:solidFill>
                  <a:srgbClr val="323536"/>
                </a:solidFill>
                <a:effectLst/>
                <a:latin typeface="Noto Sans" panose="020B0502040504020204" pitchFamily="34" charset="0"/>
              </a:rPr>
              <a:t>Cloud</a:t>
            </a:r>
            <a:r>
              <a:rPr lang="el-GR" b="0" i="0" dirty="0">
                <a:solidFill>
                  <a:srgbClr val="323536"/>
                </a:solidFill>
                <a:effectLst/>
                <a:latin typeface="Noto Sans" panose="020B0502040504020204" pitchFamily="34" charset="0"/>
              </a:rPr>
              <a:t> και είναι </a:t>
            </a:r>
            <a:r>
              <a:rPr lang="el-GR" b="0" i="0" dirty="0" err="1">
                <a:solidFill>
                  <a:srgbClr val="323536"/>
                </a:solidFill>
                <a:effectLst/>
                <a:latin typeface="Noto Sans" panose="020B0502040504020204" pitchFamily="34" charset="0"/>
              </a:rPr>
              <a:t>προσβάσιμες</a:t>
            </a:r>
            <a:r>
              <a:rPr lang="el-GR" b="0" i="0" dirty="0">
                <a:solidFill>
                  <a:srgbClr val="323536"/>
                </a:solidFill>
                <a:effectLst/>
                <a:latin typeface="Noto Sans" panose="020B0502040504020204" pitchFamily="34" charset="0"/>
              </a:rPr>
              <a:t> μόνο από τις συσκευές προέλευσής τους. Λάβετε υπόψη ότι ορισμένα μέσα κοινωνικής δικτύωσης, όπως το </a:t>
            </a:r>
            <a:r>
              <a:rPr lang="el-GR" b="0" i="0" dirty="0" err="1">
                <a:solidFill>
                  <a:srgbClr val="323536"/>
                </a:solidFill>
                <a:effectLst/>
                <a:latin typeface="Noto Sans" panose="020B0502040504020204" pitchFamily="34" charset="0"/>
              </a:rPr>
              <a:t>Instagram</a:t>
            </a:r>
            <a:r>
              <a:rPr lang="el-GR" b="0" i="0" dirty="0">
                <a:solidFill>
                  <a:srgbClr val="323536"/>
                </a:solidFill>
                <a:effectLst/>
                <a:latin typeface="Noto Sans" panose="020B0502040504020204" pitchFamily="34" charset="0"/>
              </a:rPr>
              <a:t> ή το </a:t>
            </a:r>
            <a:r>
              <a:rPr lang="el-GR" b="0" i="0" dirty="0" err="1">
                <a:solidFill>
                  <a:srgbClr val="323536"/>
                </a:solidFill>
                <a:effectLst/>
                <a:latin typeface="Noto Sans" panose="020B0502040504020204" pitchFamily="34" charset="0"/>
              </a:rPr>
              <a:t>Tik</a:t>
            </a:r>
            <a:r>
              <a:rPr lang="el-GR" b="0" i="0" dirty="0">
                <a:solidFill>
                  <a:srgbClr val="323536"/>
                </a:solidFill>
                <a:effectLst/>
                <a:latin typeface="Noto Sans" panose="020B0502040504020204" pitchFamily="34" charset="0"/>
              </a:rPr>
              <a:t> </a:t>
            </a:r>
            <a:r>
              <a:rPr lang="el-GR" b="0" i="0" dirty="0" err="1">
                <a:solidFill>
                  <a:srgbClr val="323536"/>
                </a:solidFill>
                <a:effectLst/>
                <a:latin typeface="Noto Sans" panose="020B0502040504020204" pitchFamily="34" charset="0"/>
              </a:rPr>
              <a:t>Tok</a:t>
            </a:r>
            <a:r>
              <a:rPr lang="el-GR" b="0" i="0" dirty="0">
                <a:solidFill>
                  <a:srgbClr val="323536"/>
                </a:solidFill>
                <a:effectLst/>
                <a:latin typeface="Noto Sans" panose="020B0502040504020204" pitchFamily="34" charset="0"/>
              </a:rPr>
              <a:t> προσφέρουν επίσης υπηρεσίες συνομιλίας και κλήσεων που μπορούμε να χρησιμοποιήσουμε</a:t>
            </a:r>
            <a:r>
              <a:rPr lang="en-US" b="0" i="0" dirty="0">
                <a:solidFill>
                  <a:srgbClr val="323536"/>
                </a:solidFill>
                <a:effectLst/>
                <a:highlight>
                  <a:srgbClr val="FFFFFF"/>
                </a:highlight>
                <a:latin typeface="Noto Sans" panose="020B0502040504020204" pitchFamily="34" charset="0"/>
              </a:rPr>
              <a:t>. </a:t>
            </a: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en-US" b="0" i="0" dirty="0">
              <a:solidFill>
                <a:srgbClr val="323536"/>
              </a:solidFill>
              <a:effectLst/>
              <a:highlight>
                <a:srgbClr val="FFFFFF"/>
              </a:highlight>
              <a:latin typeface="Noto Sans" panose="020B0502040504020204" pitchFamily="34" charset="0"/>
            </a:endParaRPr>
          </a:p>
          <a:p>
            <a:endParaRPr lang="en-US" dirty="0"/>
          </a:p>
        </p:txBody>
      </p:sp>
      <p:sp>
        <p:nvSpPr>
          <p:cNvPr id="4" name="Slide Number Placeholder 3"/>
          <p:cNvSpPr>
            <a:spLocks noGrp="1"/>
          </p:cNvSpPr>
          <p:nvPr>
            <p:ph type="sldNum" sz="quarter" idx="5"/>
          </p:nvPr>
        </p:nvSpPr>
        <p:spPr/>
        <p:txBody>
          <a:bodyPr/>
          <a:lstStyle/>
          <a:p>
            <a:fld id="{C8C6B2E6-E16E-48D7-9779-F1A1F8B7CA26}" type="slidenum">
              <a:rPr lang="en-US" smtClean="0"/>
              <a:t>8</a:t>
            </a:fld>
            <a:endParaRPr lang="en-US"/>
          </a:p>
        </p:txBody>
      </p:sp>
    </p:spTree>
    <p:extLst>
      <p:ext uri="{BB962C8B-B14F-4D97-AF65-F5344CB8AC3E}">
        <p14:creationId xmlns:p14="http://schemas.microsoft.com/office/powerpoint/2010/main" val="7778582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J"/>
              <a:tabLst/>
              <a:defRPr/>
            </a:pPr>
            <a:r>
              <a:rPr lang="el-GR" b="0" i="0" dirty="0">
                <a:solidFill>
                  <a:srgbClr val="323536"/>
                </a:solidFill>
                <a:effectLst/>
                <a:latin typeface="Noto Sans" panose="020B0502040504020204" pitchFamily="34" charset="0"/>
              </a:rPr>
              <a:t>Ένα άλλο χρήσιμο σύνολο εργαλείων που μπορούμε να χρησιμοποιήσουμε είναι η τηλεδιάσκεψη. Η τηλεδιάσκεψη μπορεί να χρησιμοποιηθεί για </a:t>
            </a:r>
            <a:r>
              <a:rPr lang="el-GR" b="0" i="0" dirty="0" err="1">
                <a:solidFill>
                  <a:srgbClr val="323536"/>
                </a:solidFill>
                <a:effectLst/>
                <a:latin typeface="Noto Sans" panose="020B0502040504020204" pitchFamily="34" charset="0"/>
              </a:rPr>
              <a:t>βιντεοκλήσεις</a:t>
            </a:r>
            <a:r>
              <a:rPr lang="el-GR" b="0" i="0" dirty="0">
                <a:solidFill>
                  <a:srgbClr val="323536"/>
                </a:solidFill>
                <a:effectLst/>
                <a:latin typeface="Noto Sans" panose="020B0502040504020204" pitchFamily="34" charset="0"/>
              </a:rPr>
              <a:t> μεγαλύτερης διάρκειας, με ένα ή περισσότερα άτομα, κυρίως χρησιμοποιώντας υπολογιστή ή </a:t>
            </a:r>
            <a:r>
              <a:rPr lang="el-GR" b="0" i="0" dirty="0" err="1">
                <a:solidFill>
                  <a:srgbClr val="323536"/>
                </a:solidFill>
                <a:effectLst/>
                <a:latin typeface="Noto Sans" panose="020B0502040504020204" pitchFamily="34" charset="0"/>
              </a:rPr>
              <a:t>tablet</a:t>
            </a:r>
            <a:r>
              <a:rPr lang="el-GR" b="0" i="0" dirty="0">
                <a:solidFill>
                  <a:srgbClr val="323536"/>
                </a:solidFill>
                <a:effectLst/>
                <a:latin typeface="Noto Sans" panose="020B0502040504020204" pitchFamily="34" charset="0"/>
              </a:rPr>
              <a:t> για ευκολία. Τέτοια εργαλεία είναι επίσης χρήσιμα για την παρακολούθηση μαθημάτων στο διαδίκτυο, από οπουδήποτε στον κόσμο. Μπορούμε να έχουμε </a:t>
            </a:r>
            <a:r>
              <a:rPr lang="el-GR" b="0" i="0" dirty="0" err="1">
                <a:solidFill>
                  <a:srgbClr val="323536"/>
                </a:solidFill>
                <a:effectLst/>
                <a:latin typeface="Noto Sans" panose="020B0502040504020204" pitchFamily="34" charset="0"/>
              </a:rPr>
              <a:t>συμσπουδαστές</a:t>
            </a:r>
            <a:r>
              <a:rPr lang="el-GR" b="0" i="0" dirty="0">
                <a:solidFill>
                  <a:srgbClr val="323536"/>
                </a:solidFill>
                <a:effectLst/>
                <a:latin typeface="Noto Sans" panose="020B0502040504020204" pitchFamily="34" charset="0"/>
              </a:rPr>
              <a:t> που ζουν σε διαφορετικές τοποθεσίες και μπορούμε επίσης να καταγράψουμε διαλέξεις και να τις ξαναδούμε στον δικό μας χρόνο.  Το </a:t>
            </a:r>
            <a:r>
              <a:rPr lang="el-GR" b="0" i="0" dirty="0" err="1">
                <a:solidFill>
                  <a:srgbClr val="323536"/>
                </a:solidFill>
                <a:effectLst/>
                <a:latin typeface="Noto Sans" panose="020B0502040504020204" pitchFamily="34" charset="0"/>
              </a:rPr>
              <a:t>Zoom</a:t>
            </a:r>
            <a:r>
              <a:rPr lang="el-GR" b="0" i="0" dirty="0">
                <a:solidFill>
                  <a:srgbClr val="323536"/>
                </a:solidFill>
                <a:effectLst/>
                <a:latin typeface="Noto Sans" panose="020B0502040504020204" pitchFamily="34" charset="0"/>
              </a:rPr>
              <a:t>, το Microsoft </a:t>
            </a:r>
            <a:r>
              <a:rPr lang="el-GR" b="0" i="0" dirty="0" err="1">
                <a:solidFill>
                  <a:srgbClr val="323536"/>
                </a:solidFill>
                <a:effectLst/>
                <a:latin typeface="Noto Sans" panose="020B0502040504020204" pitchFamily="34" charset="0"/>
              </a:rPr>
              <a:t>Teams</a:t>
            </a:r>
            <a:r>
              <a:rPr lang="el-GR" b="0" i="0" dirty="0">
                <a:solidFill>
                  <a:srgbClr val="323536"/>
                </a:solidFill>
                <a:effectLst/>
                <a:latin typeface="Noto Sans" panose="020B0502040504020204" pitchFamily="34" charset="0"/>
              </a:rPr>
              <a:t> και το </a:t>
            </a:r>
            <a:r>
              <a:rPr lang="el-GR" b="0" i="0" dirty="0" err="1">
                <a:solidFill>
                  <a:srgbClr val="323536"/>
                </a:solidFill>
                <a:effectLst/>
                <a:latin typeface="Noto Sans" panose="020B0502040504020204" pitchFamily="34" charset="0"/>
              </a:rPr>
              <a:t>Google</a:t>
            </a:r>
            <a:r>
              <a:rPr lang="el-GR" b="0" i="0" dirty="0">
                <a:solidFill>
                  <a:srgbClr val="323536"/>
                </a:solidFill>
                <a:effectLst/>
                <a:latin typeface="Noto Sans" panose="020B0502040504020204" pitchFamily="34" charset="0"/>
              </a:rPr>
              <a:t> </a:t>
            </a:r>
            <a:r>
              <a:rPr lang="el-GR" b="0" i="0" dirty="0" err="1">
                <a:solidFill>
                  <a:srgbClr val="323536"/>
                </a:solidFill>
                <a:effectLst/>
                <a:latin typeface="Noto Sans" panose="020B0502040504020204" pitchFamily="34" charset="0"/>
              </a:rPr>
              <a:t>Meet</a:t>
            </a:r>
            <a:r>
              <a:rPr lang="el-GR" b="0" i="0" dirty="0">
                <a:solidFill>
                  <a:srgbClr val="323536"/>
                </a:solidFill>
                <a:effectLst/>
                <a:latin typeface="Noto Sans" panose="020B0502040504020204" pitchFamily="34" charset="0"/>
              </a:rPr>
              <a:t> είναι τα πιο ευρέως χρησιμοποιούμενα εργαλεία τηλεδιάσκεψης. Προσφέρουν δωρεάν και επί πληρωμή προγράμματα. Η δωρεάν έκδοση μας επιτρέπει να ανοίξουμε μια </a:t>
            </a:r>
            <a:r>
              <a:rPr lang="el-GR" b="0" i="0" dirty="0" err="1">
                <a:solidFill>
                  <a:srgbClr val="323536"/>
                </a:solidFill>
                <a:effectLst/>
                <a:latin typeface="Noto Sans" panose="020B0502040504020204" pitchFamily="34" charset="0"/>
              </a:rPr>
              <a:t>βιντεοκλήση</a:t>
            </a:r>
            <a:r>
              <a:rPr lang="el-GR" b="0" i="0" dirty="0">
                <a:solidFill>
                  <a:srgbClr val="323536"/>
                </a:solidFill>
                <a:effectLst/>
                <a:latin typeface="Noto Sans" panose="020B0502040504020204" pitchFamily="34" charset="0"/>
              </a:rPr>
              <a:t> ή μια συνάντηση για έως και 40 λεπτά. Στις περισσότερες περιπτώσεις, αυτό αρκεί.</a:t>
            </a:r>
            <a:endParaRPr lang="en-US" b="0" i="0" dirty="0">
              <a:solidFill>
                <a:srgbClr val="323536"/>
              </a:solidFill>
              <a:effectLst/>
              <a:highlight>
                <a:srgbClr val="FFFFFF"/>
              </a:highlight>
              <a:latin typeface="Noto Sans" panose="020B0502040504020204" pitchFamily="34" charset="0"/>
            </a:endParaRPr>
          </a:p>
          <a:p>
            <a:endParaRPr lang="en-US" dirty="0"/>
          </a:p>
        </p:txBody>
      </p:sp>
      <p:sp>
        <p:nvSpPr>
          <p:cNvPr id="4" name="Slide Number Placeholder 3"/>
          <p:cNvSpPr>
            <a:spLocks noGrp="1"/>
          </p:cNvSpPr>
          <p:nvPr>
            <p:ph type="sldNum" sz="quarter" idx="5"/>
          </p:nvPr>
        </p:nvSpPr>
        <p:spPr/>
        <p:txBody>
          <a:bodyPr/>
          <a:lstStyle/>
          <a:p>
            <a:fld id="{C8C6B2E6-E16E-48D7-9779-F1A1F8B7CA26}" type="slidenum">
              <a:rPr lang="en-US" smtClean="0"/>
              <a:t>9</a:t>
            </a:fld>
            <a:endParaRPr lang="en-US"/>
          </a:p>
        </p:txBody>
      </p:sp>
    </p:spTree>
    <p:extLst>
      <p:ext uri="{BB962C8B-B14F-4D97-AF65-F5344CB8AC3E}">
        <p14:creationId xmlns:p14="http://schemas.microsoft.com/office/powerpoint/2010/main" val="16357273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J"/>
            </a:pPr>
            <a:r>
              <a:rPr lang="el-GR" b="0" i="0" dirty="0">
                <a:solidFill>
                  <a:srgbClr val="323536"/>
                </a:solidFill>
                <a:effectLst/>
                <a:latin typeface="Noto Sans" panose="020B0502040504020204" pitchFamily="34" charset="0"/>
                <a:sym typeface="Wingdings" panose="05000000000000000000" pitchFamily="2" charset="2"/>
              </a:rPr>
              <a:t>Θα δούμε τώρα μια σύντομη επισκόπηση των μέσων κοινωνικής δικτύωσης, όπως το Facebook, το </a:t>
            </a:r>
            <a:r>
              <a:rPr lang="el-GR" b="0" i="0" dirty="0" err="1">
                <a:solidFill>
                  <a:srgbClr val="323536"/>
                </a:solidFill>
                <a:effectLst/>
                <a:latin typeface="Noto Sans" panose="020B0502040504020204" pitchFamily="34" charset="0"/>
                <a:sym typeface="Wingdings" panose="05000000000000000000" pitchFamily="2" charset="2"/>
              </a:rPr>
              <a:t>Instagram</a:t>
            </a:r>
            <a:r>
              <a:rPr lang="el-GR" b="0" i="0" dirty="0">
                <a:solidFill>
                  <a:srgbClr val="323536"/>
                </a:solidFill>
                <a:effectLst/>
                <a:latin typeface="Noto Sans" panose="020B0502040504020204" pitchFamily="34" charset="0"/>
                <a:sym typeface="Wingdings" panose="05000000000000000000" pitchFamily="2" charset="2"/>
              </a:rPr>
              <a:t>, το </a:t>
            </a:r>
            <a:r>
              <a:rPr lang="el-GR" b="0" i="0" dirty="0" err="1">
                <a:solidFill>
                  <a:srgbClr val="323536"/>
                </a:solidFill>
                <a:effectLst/>
                <a:latin typeface="Noto Sans" panose="020B0502040504020204" pitchFamily="34" charset="0"/>
                <a:sym typeface="Wingdings" panose="05000000000000000000" pitchFamily="2" charset="2"/>
              </a:rPr>
              <a:t>YouTube</a:t>
            </a:r>
            <a:r>
              <a:rPr lang="el-GR" b="0" i="0" dirty="0">
                <a:solidFill>
                  <a:srgbClr val="323536"/>
                </a:solidFill>
                <a:effectLst/>
                <a:latin typeface="Noto Sans" panose="020B0502040504020204" pitchFamily="34" charset="0"/>
                <a:sym typeface="Wingdings" panose="05000000000000000000" pitchFamily="2" charset="2"/>
              </a:rPr>
              <a:t> ή το </a:t>
            </a:r>
            <a:r>
              <a:rPr lang="el-GR" b="0" i="0" dirty="0" err="1">
                <a:solidFill>
                  <a:srgbClr val="323536"/>
                </a:solidFill>
                <a:effectLst/>
                <a:latin typeface="Noto Sans" panose="020B0502040504020204" pitchFamily="34" charset="0"/>
                <a:sym typeface="Wingdings" panose="05000000000000000000" pitchFamily="2" charset="2"/>
              </a:rPr>
              <a:t>Tik</a:t>
            </a:r>
            <a:r>
              <a:rPr lang="el-GR" b="0" i="0" dirty="0">
                <a:solidFill>
                  <a:srgbClr val="323536"/>
                </a:solidFill>
                <a:effectLst/>
                <a:latin typeface="Noto Sans" panose="020B0502040504020204" pitchFamily="34" charset="0"/>
                <a:sym typeface="Wingdings" panose="05000000000000000000" pitchFamily="2" charset="2"/>
              </a:rPr>
              <a:t> </a:t>
            </a:r>
            <a:r>
              <a:rPr lang="el-GR" b="0" i="0" dirty="0" err="1">
                <a:solidFill>
                  <a:srgbClr val="323536"/>
                </a:solidFill>
                <a:effectLst/>
                <a:latin typeface="Noto Sans" panose="020B0502040504020204" pitchFamily="34" charset="0"/>
                <a:sym typeface="Wingdings" panose="05000000000000000000" pitchFamily="2" charset="2"/>
              </a:rPr>
              <a:t>Tok</a:t>
            </a:r>
            <a:r>
              <a:rPr lang="el-GR" b="0" i="0" dirty="0">
                <a:solidFill>
                  <a:srgbClr val="323536"/>
                </a:solidFill>
                <a:effectLst/>
                <a:latin typeface="Noto Sans" panose="020B0502040504020204" pitchFamily="34" charset="0"/>
                <a:sym typeface="Wingdings" panose="05000000000000000000" pitchFamily="2" charset="2"/>
              </a:rPr>
              <a:t>. Υπάρχουν περισσότερα μέσα κοινωνικής δικτύωσης, αλλά μερικά είναι ιδιαίτερα διάσημα σε ορισμένες χώρες ή απαγορεύονται σε άλλες χώρες. Για παράδειγμα, το Facebook απαγορεύεται στην Κίνα, το Ιράν και τη Βόρεια Κορέα, το </a:t>
            </a:r>
            <a:r>
              <a:rPr lang="el-GR" b="0" i="0" dirty="0" err="1">
                <a:solidFill>
                  <a:srgbClr val="323536"/>
                </a:solidFill>
                <a:effectLst/>
                <a:latin typeface="Noto Sans" panose="020B0502040504020204" pitchFamily="34" charset="0"/>
                <a:sym typeface="Wingdings" panose="05000000000000000000" pitchFamily="2" charset="2"/>
              </a:rPr>
              <a:t>YouTube</a:t>
            </a:r>
            <a:r>
              <a:rPr lang="el-GR" b="0" i="0" dirty="0">
                <a:solidFill>
                  <a:srgbClr val="323536"/>
                </a:solidFill>
                <a:effectLst/>
                <a:latin typeface="Noto Sans" panose="020B0502040504020204" pitchFamily="34" charset="0"/>
                <a:sym typeface="Wingdings" panose="05000000000000000000" pitchFamily="2" charset="2"/>
              </a:rPr>
              <a:t> απαγορεύεται στο Τουρκμενιστάν, το Ιράν και έχει μπλοκαριστεί πολλές φορές στην Τουρκία.</a:t>
            </a:r>
            <a:r>
              <a:rPr lang="el-GR" b="0" i="0" dirty="0">
                <a:solidFill>
                  <a:srgbClr val="323536"/>
                </a:solidFill>
                <a:effectLst/>
                <a:latin typeface="Noto Sans" panose="020B0502040504020204" pitchFamily="34" charset="0"/>
              </a:rPr>
              <a:t> Το </a:t>
            </a:r>
            <a:r>
              <a:rPr lang="el-GR" b="0" i="0" dirty="0" err="1">
                <a:solidFill>
                  <a:srgbClr val="323536"/>
                </a:solidFill>
                <a:effectLst/>
                <a:latin typeface="Noto Sans" panose="020B0502040504020204" pitchFamily="34" charset="0"/>
              </a:rPr>
              <a:t>Tik</a:t>
            </a:r>
            <a:r>
              <a:rPr lang="el-GR" b="0" i="0" dirty="0">
                <a:solidFill>
                  <a:srgbClr val="323536"/>
                </a:solidFill>
                <a:effectLst/>
                <a:latin typeface="Noto Sans" panose="020B0502040504020204" pitchFamily="34" charset="0"/>
              </a:rPr>
              <a:t> </a:t>
            </a:r>
            <a:r>
              <a:rPr lang="el-GR" b="0" i="0" dirty="0" err="1">
                <a:solidFill>
                  <a:srgbClr val="323536"/>
                </a:solidFill>
                <a:effectLst/>
                <a:latin typeface="Noto Sans" panose="020B0502040504020204" pitchFamily="34" charset="0"/>
              </a:rPr>
              <a:t>Tok</a:t>
            </a:r>
            <a:r>
              <a:rPr lang="el-GR" b="0" i="0" dirty="0">
                <a:solidFill>
                  <a:srgbClr val="323536"/>
                </a:solidFill>
                <a:effectLst/>
                <a:latin typeface="Noto Sans" panose="020B0502040504020204" pitchFamily="34" charset="0"/>
              </a:rPr>
              <a:t> απαγορεύεται στην Ινδία, το Πακιστάν, το Μπαγκλαντές και την Ινδονησία. Από την άλλη, το </a:t>
            </a:r>
            <a:r>
              <a:rPr lang="el-GR" b="0" i="0" dirty="0" err="1">
                <a:solidFill>
                  <a:srgbClr val="323536"/>
                </a:solidFill>
                <a:effectLst/>
                <a:latin typeface="Noto Sans" panose="020B0502040504020204" pitchFamily="34" charset="0"/>
              </a:rPr>
              <a:t>Bilibili</a:t>
            </a:r>
            <a:r>
              <a:rPr lang="el-GR" b="0" i="0" dirty="0">
                <a:solidFill>
                  <a:srgbClr val="323536"/>
                </a:solidFill>
                <a:effectLst/>
                <a:latin typeface="Noto Sans" panose="020B0502040504020204" pitchFamily="34" charset="0"/>
              </a:rPr>
              <a:t> είναι το κινεζικό ισοδύναμο του </a:t>
            </a:r>
            <a:r>
              <a:rPr lang="el-GR" b="0" i="0" dirty="0" err="1">
                <a:solidFill>
                  <a:srgbClr val="323536"/>
                </a:solidFill>
                <a:effectLst/>
                <a:latin typeface="Noto Sans" panose="020B0502040504020204" pitchFamily="34" charset="0"/>
              </a:rPr>
              <a:t>YouTube</a:t>
            </a:r>
            <a:r>
              <a:rPr lang="el-GR" b="0" i="0" dirty="0">
                <a:solidFill>
                  <a:srgbClr val="323536"/>
                </a:solidFill>
                <a:effectLst/>
                <a:latin typeface="Noto Sans" panose="020B0502040504020204" pitchFamily="34" charset="0"/>
              </a:rPr>
              <a:t> και δεν είναι διαθέσιμο εκτός Κίνας. Αλλά ας επικεντρωθούμε στα μέσα κοινωνικής δικτύωσης που είναι διαθέσιμα στην Ευρώπη. Όπως και οι εφαρμογές, επιλέγουμε μέσα κοινωνικής δικτύωσης που περιλαμβάνουν χαρακτηριστικά που μας ενδιαφέρουν. Δεν συνιστάται να έχουμε λογαριασμούς σε περισσότερα από 2 μέσα κοινωνικής δικτύωσης, εκτός αν θέλουμε να περάσουμε όλο τον χρόνο μας στο διαδίκτυο. Εμείς όχι</a:t>
            </a:r>
            <a:r>
              <a:rPr lang="en-US" sz="1200" b="0" i="0" kern="1200" dirty="0">
                <a:solidFill>
                  <a:srgbClr val="323536"/>
                </a:solidFill>
                <a:effectLst/>
                <a:highlight>
                  <a:srgbClr val="FFFFFF"/>
                </a:highlight>
                <a:latin typeface="Noto Sans" panose="020B0502040504020204" pitchFamily="34" charset="0"/>
                <a:ea typeface="+mn-ea"/>
                <a:cs typeface="+mn-cs"/>
              </a:rPr>
              <a:t>! </a:t>
            </a:r>
            <a:r>
              <a:rPr lang="en-US" sz="1200" b="0" i="0" kern="1200" dirty="0">
                <a:solidFill>
                  <a:srgbClr val="323536"/>
                </a:solidFill>
                <a:effectLst/>
                <a:highlight>
                  <a:srgbClr val="FFFFFF"/>
                </a:highlight>
                <a:latin typeface="Segoe UI Symbol" panose="020B0502040204020203" pitchFamily="34" charset="0"/>
                <a:ea typeface="Segoe UI Symbol" panose="020B0502040204020203" pitchFamily="34" charset="0"/>
                <a:cs typeface="+mn-cs"/>
              </a:rPr>
              <a:t>🖈</a:t>
            </a:r>
            <a:r>
              <a:rPr lang="el-GR" i="1" dirty="0"/>
              <a:t>Έχετε χρησιμοποιήσει κάποιο μέσο κοινωνικής δικτύωσης; Ποια προτιμάτε; Γιατί?</a:t>
            </a:r>
            <a:endParaRPr lang="en-US" i="1" dirty="0"/>
          </a:p>
          <a:p>
            <a:pPr marL="171450" indent="-171450">
              <a:buFont typeface="Wingdings" panose="05000000000000000000" pitchFamily="2" charset="2"/>
              <a:buChar char="2"/>
            </a:pPr>
            <a:r>
              <a:rPr lang="el-GR" i="0" dirty="0"/>
              <a:t>Επιτρέψτε στους σπουδαστές να μοιραστούν τη γνώμη τους. Εάν κάποιοι από αυτούς είναι εξοικειωμένοι με τα μέσα κοινωνικής δικτύωσης, επιτρέψτε τους να σας βοηθήσουν να εξηγήσετε τα βασικά χαρακτηριστικά ορισμένων από αυτά. Εάν όχι, μπορείτε να μιλήσετε για: </a:t>
            </a:r>
            <a:r>
              <a:rPr lang="el-GR" i="0" dirty="0" err="1"/>
              <a:t>Tik</a:t>
            </a:r>
            <a:r>
              <a:rPr lang="el-GR" i="0" dirty="0"/>
              <a:t> </a:t>
            </a:r>
            <a:r>
              <a:rPr lang="el-GR" i="0" dirty="0" err="1"/>
              <a:t>Tok</a:t>
            </a:r>
            <a:r>
              <a:rPr lang="el-GR" i="0" dirty="0"/>
              <a:t> χρησιμοποιείται κυρίως για τη μεταφόρτωση και την κοινή χρήση γρήγορου, ελκυστικού περιεχομένου βίντεο. Περιλαμβάνει εργαλεία για εύκολη επεξεργασία και αφήγηση. </a:t>
            </a:r>
            <a:r>
              <a:rPr lang="el-GR" i="0" dirty="0" err="1"/>
              <a:t>Pinterest</a:t>
            </a:r>
            <a:r>
              <a:rPr lang="el-GR" i="0" dirty="0"/>
              <a:t>, το οποίο χρησιμοποιείται κυρίως για το καρφίτσωμα περιεχομένου από όλο τον ιστό για τη διατήρησή του (φωτογραφίες, κείμενα, βίντεο) και το </a:t>
            </a:r>
            <a:r>
              <a:rPr lang="el-GR" i="0" dirty="0" err="1"/>
              <a:t>YouTube</a:t>
            </a:r>
            <a:r>
              <a:rPr lang="el-GR" i="0" dirty="0"/>
              <a:t> που χρησιμοποιείται για την εύρεση ή τη μεταφόρτωση οποιουδήποτε είδους βίντεο (μουσική, σεμινάρια, ιστορίες κ.λπ.). Περιλαμβάνει λειτουργίες όπως ζωντανή ροή, πρεμιέρες και </a:t>
            </a:r>
            <a:r>
              <a:rPr lang="en-US" i="0" dirty="0"/>
              <a:t>Shorts</a:t>
            </a:r>
            <a:r>
              <a:rPr lang="el-GR" i="0" dirty="0"/>
              <a:t>.</a:t>
            </a:r>
            <a:endParaRPr lang="en-US" dirty="0"/>
          </a:p>
        </p:txBody>
      </p:sp>
      <p:sp>
        <p:nvSpPr>
          <p:cNvPr id="4" name="Slide Number Placeholder 3"/>
          <p:cNvSpPr>
            <a:spLocks noGrp="1"/>
          </p:cNvSpPr>
          <p:nvPr>
            <p:ph type="sldNum" sz="quarter" idx="5"/>
          </p:nvPr>
        </p:nvSpPr>
        <p:spPr/>
        <p:txBody>
          <a:bodyPr/>
          <a:lstStyle/>
          <a:p>
            <a:fld id="{C8C6B2E6-E16E-48D7-9779-F1A1F8B7CA26}" type="slidenum">
              <a:rPr lang="en-US" smtClean="0"/>
              <a:t>10</a:t>
            </a:fld>
            <a:endParaRPr lang="en-US"/>
          </a:p>
        </p:txBody>
      </p:sp>
    </p:spTree>
    <p:extLst>
      <p:ext uri="{BB962C8B-B14F-4D97-AF65-F5344CB8AC3E}">
        <p14:creationId xmlns:p14="http://schemas.microsoft.com/office/powerpoint/2010/main" val="35217316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J"/>
            </a:pPr>
            <a:r>
              <a:rPr lang="el-GR" dirty="0"/>
              <a:t>Ας δούμε τώρα ποια εργαλεία μπορούμε να χρησιμοποιήσουμε για να επικοινωνήσουμε με ή να χρησιμοποιήσουμε χρήσιμες δημόσιες και ιδιωτικές υπηρεσίες. Οι περισσότερες αρχές και οργανισμοί σήμερα προσφέρουν ορισμένες ψηφιακές υπηρεσίες δωρεάν, για να μας βοηθήσουν να μάθουμε κάτι νέο, να απλοποιήσουμε την επικοινωνία μας μαζί τους ή να περάσουμε τον ελεύθερο χρόνο μας με ποιοτικό υλικό. Θα δούμε μερικές από αυτές τις υπηρεσίες μαζί, αλλά μπορείτε επίσης να κάνετε αναζήτηση μόνοι σας, σύμφωνα με τα ενδιαφέροντα και τις ανάγκες σας.</a:t>
            </a:r>
            <a:endParaRPr lang="en-US" dirty="0"/>
          </a:p>
        </p:txBody>
      </p:sp>
      <p:sp>
        <p:nvSpPr>
          <p:cNvPr id="4" name="Slide Number Placeholder 3"/>
          <p:cNvSpPr>
            <a:spLocks noGrp="1"/>
          </p:cNvSpPr>
          <p:nvPr>
            <p:ph type="sldNum" sz="quarter" idx="5"/>
          </p:nvPr>
        </p:nvSpPr>
        <p:spPr/>
        <p:txBody>
          <a:bodyPr/>
          <a:lstStyle/>
          <a:p>
            <a:fld id="{C8C6B2E6-E16E-48D7-9779-F1A1F8B7CA26}" type="slidenum">
              <a:rPr lang="en-US" smtClean="0"/>
              <a:t>11</a:t>
            </a:fld>
            <a:endParaRPr lang="en-US"/>
          </a:p>
        </p:txBody>
      </p:sp>
    </p:spTree>
    <p:extLst>
      <p:ext uri="{BB962C8B-B14F-4D97-AF65-F5344CB8AC3E}">
        <p14:creationId xmlns:p14="http://schemas.microsoft.com/office/powerpoint/2010/main" val="41662614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J"/>
            </a:pPr>
            <a:r>
              <a:rPr lang="el-GR" b="0" i="0" dirty="0">
                <a:solidFill>
                  <a:srgbClr val="212529"/>
                </a:solidFill>
                <a:effectLst/>
                <a:latin typeface="Open Sans" panose="020B0606030504020204" pitchFamily="34" charset="0"/>
              </a:rPr>
              <a:t>Ας δούμε μερικές από τις διαθέσιμες ψηφιακές δημόσιες υπηρεσίες για την Ελλάδα: Gov.gr είναι η ενιαία ψηφιακή πύλη της δημόσιας διοίκησης, μέσω της οποίας οι πολίτες και οι επιχειρήσεις έχουν πρόσβαση σε όποιες ψηφιακές δημόσιες υπηρεσίες επιθυμούν, εύκολα και γρήγορα. Οι υπηρεσίες ομαδοποιούνται ανά «γεγονότα ζωής» (γέννηση, ασφάλιση, σύσταση επιχείρησης κ.λπ.). Υπάρχει επίσης μια λειτουργία αναζήτησης, έτσι ώστε οι χρήστες να μπορούν να εντοπίζουν γρήγορα τις υπηρεσίες</a:t>
            </a:r>
            <a:r>
              <a:rPr lang="en-US" b="0" i="0" dirty="0">
                <a:solidFill>
                  <a:srgbClr val="212529"/>
                </a:solidFill>
                <a:effectLst/>
                <a:highlight>
                  <a:srgbClr val="FFFFFF"/>
                </a:highlight>
                <a:latin typeface="Open Sans" panose="020B0606030504020204" pitchFamily="34" charset="0"/>
              </a:rPr>
              <a:t>.</a:t>
            </a:r>
            <a:endParaRPr lang="el-GR" b="0" i="0" dirty="0">
              <a:solidFill>
                <a:srgbClr val="212529"/>
              </a:solidFill>
              <a:effectLst/>
              <a:highlight>
                <a:srgbClr val="FFFFFF"/>
              </a:highlight>
              <a:latin typeface="Open Sans" panose="020B0606030504020204" pitchFamily="34" charset="0"/>
            </a:endParaRPr>
          </a:p>
          <a:p>
            <a:pPr marL="0" indent="0">
              <a:buFont typeface="Wingdings" panose="05000000000000000000" pitchFamily="2" charset="2"/>
              <a:buNone/>
            </a:pPr>
            <a:r>
              <a:rPr lang="en-US" b="0" i="0" dirty="0">
                <a:solidFill>
                  <a:srgbClr val="212529"/>
                </a:solidFill>
                <a:effectLst/>
                <a:highlight>
                  <a:srgbClr val="FFFFFF"/>
                </a:highlight>
                <a:latin typeface="Open Sans" panose="020B0606030504020204" pitchFamily="34" charset="0"/>
                <a:sym typeface="Wingdings" panose="05000000000000000000" pitchFamily="2" charset="2"/>
              </a:rPr>
              <a:t></a:t>
            </a:r>
            <a:r>
              <a:rPr lang="el-GR" b="0" i="0" dirty="0">
                <a:solidFill>
                  <a:srgbClr val="212529"/>
                </a:solidFill>
                <a:effectLst/>
                <a:highlight>
                  <a:srgbClr val="FFFFFF"/>
                </a:highlight>
                <a:latin typeface="Open Sans" panose="020B0606030504020204" pitchFamily="34" charset="0"/>
                <a:sym typeface="Wingdings" panose="05000000000000000000" pitchFamily="2" charset="2"/>
              </a:rPr>
              <a:t>  </a:t>
            </a:r>
            <a:r>
              <a:rPr lang="el-GR" b="0" i="0" dirty="0">
                <a:solidFill>
                  <a:srgbClr val="212529"/>
                </a:solidFill>
                <a:effectLst/>
                <a:latin typeface="Open Sans" panose="020B0606030504020204" pitchFamily="34" charset="0"/>
              </a:rPr>
              <a:t>Θα ήταν χρήσιμο να ανοίξετε Gov.gr και να αναζητήσετε π.χ. άδεια παραμονής</a:t>
            </a:r>
            <a:endParaRPr lang="el-GR" b="0" i="0" dirty="0">
              <a:solidFill>
                <a:srgbClr val="212529"/>
              </a:solidFill>
              <a:effectLst/>
              <a:highlight>
                <a:srgbClr val="FFFFFF"/>
              </a:highlight>
              <a:latin typeface="Open Sans" panose="020B0606030504020204" pitchFamily="34" charset="0"/>
            </a:endParaRPr>
          </a:p>
          <a:p>
            <a:endParaRPr lang="el-GR" b="0" i="0" dirty="0">
              <a:solidFill>
                <a:srgbClr val="212529"/>
              </a:solidFill>
              <a:effectLst/>
              <a:highlight>
                <a:srgbClr val="FFFFFF"/>
              </a:highlight>
              <a:latin typeface="Open Sans" panose="020B0606030504020204" pitchFamily="34" charset="0"/>
            </a:endParaRPr>
          </a:p>
          <a:p>
            <a:pPr marL="171450" indent="-171450">
              <a:buFont typeface="Wingdings" panose="05000000000000000000" pitchFamily="2" charset="2"/>
              <a:buChar char="J"/>
            </a:pPr>
            <a:r>
              <a:rPr lang="el-GR" b="0" i="0" dirty="0">
                <a:solidFill>
                  <a:srgbClr val="212529"/>
                </a:solidFill>
                <a:effectLst/>
                <a:latin typeface="Open Sans" panose="020B0606030504020204" pitchFamily="34" charset="0"/>
              </a:rPr>
              <a:t>Το Gov.gr </a:t>
            </a:r>
            <a:r>
              <a:rPr lang="el-GR" b="0" i="0" dirty="0" err="1">
                <a:solidFill>
                  <a:srgbClr val="212529"/>
                </a:solidFill>
                <a:effectLst/>
                <a:latin typeface="Open Sans" panose="020B0606030504020204" pitchFamily="34" charset="0"/>
              </a:rPr>
              <a:t>Wallet</a:t>
            </a:r>
            <a:r>
              <a:rPr lang="el-GR" b="0" i="0" dirty="0">
                <a:solidFill>
                  <a:srgbClr val="212529"/>
                </a:solidFill>
                <a:effectLst/>
                <a:latin typeface="Open Sans" panose="020B0606030504020204" pitchFamily="34" charset="0"/>
              </a:rPr>
              <a:t>, είναι μια </a:t>
            </a:r>
            <a:r>
              <a:rPr lang="el-GR" b="0" i="0" dirty="0" err="1">
                <a:solidFill>
                  <a:srgbClr val="212529"/>
                </a:solidFill>
                <a:effectLst/>
                <a:latin typeface="Open Sans" panose="020B0606030504020204" pitchFamily="34" charset="0"/>
              </a:rPr>
              <a:t>online</a:t>
            </a:r>
            <a:r>
              <a:rPr lang="el-GR" b="0" i="0" dirty="0">
                <a:solidFill>
                  <a:srgbClr val="212529"/>
                </a:solidFill>
                <a:effectLst/>
                <a:latin typeface="Open Sans" panose="020B0606030504020204" pitchFamily="34" charset="0"/>
              </a:rPr>
              <a:t> εφαρμογή που μπορούμε να κατεβάσουμε στο </a:t>
            </a:r>
            <a:r>
              <a:rPr lang="el-GR" b="0" i="0" dirty="0" err="1">
                <a:solidFill>
                  <a:srgbClr val="212529"/>
                </a:solidFill>
                <a:effectLst/>
                <a:latin typeface="Open Sans" panose="020B0606030504020204" pitchFamily="34" charset="0"/>
              </a:rPr>
              <a:t>smartphone</a:t>
            </a:r>
            <a:r>
              <a:rPr lang="el-GR" b="0" i="0" dirty="0">
                <a:solidFill>
                  <a:srgbClr val="212529"/>
                </a:solidFill>
                <a:effectLst/>
                <a:latin typeface="Open Sans" panose="020B0606030504020204" pitchFamily="34" charset="0"/>
              </a:rPr>
              <a:t> μας. Μπορεί να φιλοξενήσει την ταυτότητά μας και αργότερα, άδεια οδήγησης και άλλα σημαντικά προσωπικά έγγραφα.</a:t>
            </a:r>
          </a:p>
          <a:p>
            <a:pPr marL="0" indent="0">
              <a:buFont typeface="Wingdings" panose="05000000000000000000" pitchFamily="2" charset="2"/>
              <a:buNone/>
            </a:pPr>
            <a:r>
              <a:rPr lang="en-US" b="0" i="0" dirty="0">
                <a:solidFill>
                  <a:srgbClr val="212529"/>
                </a:solidFill>
                <a:effectLst/>
                <a:highlight>
                  <a:srgbClr val="FFFFFF"/>
                </a:highlight>
                <a:latin typeface="Open Sans" panose="020B0606030504020204" pitchFamily="34" charset="0"/>
                <a:sym typeface="Wingdings" panose="05000000000000000000" pitchFamily="2" charset="2"/>
              </a:rPr>
              <a:t> </a:t>
            </a:r>
            <a:r>
              <a:rPr lang="el-GR" b="0" i="0" dirty="0">
                <a:solidFill>
                  <a:srgbClr val="212529"/>
                </a:solidFill>
                <a:effectLst/>
                <a:latin typeface="Open Sans" panose="020B0606030504020204" pitchFamily="34" charset="0"/>
                <a:sym typeface="Wingdings" panose="05000000000000000000" pitchFamily="2" charset="2"/>
              </a:rPr>
              <a:t>Εάν έχετε κατεβάσει το </a:t>
            </a:r>
            <a:r>
              <a:rPr lang="el-GR" b="0" i="0" dirty="0" err="1">
                <a:solidFill>
                  <a:srgbClr val="212529"/>
                </a:solidFill>
                <a:effectLst/>
                <a:latin typeface="Open Sans" panose="020B0606030504020204" pitchFamily="34" charset="0"/>
                <a:sym typeface="Wingdings" panose="05000000000000000000" pitchFamily="2" charset="2"/>
              </a:rPr>
              <a:t>gov</a:t>
            </a:r>
            <a:r>
              <a:rPr lang="el-GR" b="0" i="0" dirty="0">
                <a:solidFill>
                  <a:srgbClr val="212529"/>
                </a:solidFill>
                <a:effectLst/>
                <a:latin typeface="Open Sans" panose="020B0606030504020204" pitchFamily="34" charset="0"/>
                <a:sym typeface="Wingdings" panose="05000000000000000000" pitchFamily="2" charset="2"/>
              </a:rPr>
              <a:t> </a:t>
            </a:r>
            <a:r>
              <a:rPr lang="el-GR" b="0" i="0" dirty="0" err="1">
                <a:solidFill>
                  <a:srgbClr val="212529"/>
                </a:solidFill>
                <a:effectLst/>
                <a:latin typeface="Open Sans" panose="020B0606030504020204" pitchFamily="34" charset="0"/>
                <a:sym typeface="Wingdings" panose="05000000000000000000" pitchFamily="2" charset="2"/>
              </a:rPr>
              <a:t>wallet</a:t>
            </a:r>
            <a:r>
              <a:rPr lang="el-GR" b="0" i="0" dirty="0">
                <a:solidFill>
                  <a:srgbClr val="212529"/>
                </a:solidFill>
                <a:effectLst/>
                <a:latin typeface="Open Sans" panose="020B0606030504020204" pitchFamily="34" charset="0"/>
                <a:sym typeface="Wingdings" panose="05000000000000000000" pitchFamily="2" charset="2"/>
              </a:rPr>
              <a:t>, μπορείτε να δείξετε στους σπουδαστές την άδεια οδήγησής σας. Εάν όχι, απλώς μεταβείτε στην επόμενη πληροφορία</a:t>
            </a:r>
            <a:r>
              <a:rPr lang="en-US" b="0" i="0" dirty="0">
                <a:solidFill>
                  <a:srgbClr val="212529"/>
                </a:solidFill>
                <a:effectLst/>
                <a:highlight>
                  <a:srgbClr val="FFFFFF"/>
                </a:highlight>
                <a:latin typeface="Open Sans" panose="020B0606030504020204" pitchFamily="34" charset="0"/>
                <a:sym typeface="Wingdings" panose="05000000000000000000" pitchFamily="2" charset="2"/>
              </a:rPr>
              <a:t>. </a:t>
            </a:r>
            <a:endParaRPr lang="en-US" b="0" i="0" dirty="0">
              <a:solidFill>
                <a:srgbClr val="212529"/>
              </a:solidFill>
              <a:effectLst/>
              <a:highlight>
                <a:srgbClr val="FFFFFF"/>
              </a:highlight>
              <a:latin typeface="Open Sans" panose="020B0606030504020204" pitchFamily="34" charset="0"/>
            </a:endParaRPr>
          </a:p>
          <a:p>
            <a:endParaRPr lang="en-US" b="0" i="0" dirty="0">
              <a:solidFill>
                <a:srgbClr val="212529"/>
              </a:solidFill>
              <a:effectLst/>
              <a:highlight>
                <a:srgbClr val="FFFFFF"/>
              </a:highlight>
              <a:latin typeface="Open Sans" panose="020B0606030504020204" pitchFamily="34" charset="0"/>
            </a:endParaRPr>
          </a:p>
          <a:p>
            <a:pPr marL="171450" indent="-171450">
              <a:buFont typeface="Wingdings" panose="05000000000000000000" pitchFamily="2" charset="2"/>
              <a:buChar char="J"/>
            </a:pPr>
            <a:r>
              <a:rPr lang="el-GR" b="0" i="0" dirty="0">
                <a:solidFill>
                  <a:srgbClr val="212529"/>
                </a:solidFill>
                <a:effectLst/>
                <a:latin typeface="Open Sans" panose="020B0606030504020204" pitchFamily="34" charset="0"/>
              </a:rPr>
              <a:t>Μια ενδιαφέρουσα δημόσια υπηρεσία είναι η </a:t>
            </a:r>
            <a:r>
              <a:rPr lang="el-GR" b="0" i="0" dirty="0" err="1">
                <a:solidFill>
                  <a:srgbClr val="212529"/>
                </a:solidFill>
                <a:effectLst/>
                <a:latin typeface="Open Sans" panose="020B0606030504020204" pitchFamily="34" charset="0"/>
              </a:rPr>
              <a:t>Europeana</a:t>
            </a:r>
            <a:r>
              <a:rPr lang="el-GR" b="0" i="0" dirty="0">
                <a:solidFill>
                  <a:srgbClr val="212529"/>
                </a:solidFill>
                <a:effectLst/>
                <a:latin typeface="Open Sans" panose="020B0606030504020204" pitchFamily="34" charset="0"/>
              </a:rPr>
              <a:t>, https://www.europeana.eu/, μια πρωτοβουλία της Ευρωπαϊκής Ένωσης, που μοιράζεται και προωθεί την ψηφιακή πολιτιστική κληρονομιά της Ευρώπης σε όλους για μάθηση, εργασία ή απλώς για διασκέδαση. Μια άλλη ενδιαφέρουσα υπηρεσία είναι το </a:t>
            </a:r>
            <a:r>
              <a:rPr lang="el-GR" b="0" i="0" dirty="0" err="1">
                <a:solidFill>
                  <a:srgbClr val="212529"/>
                </a:solidFill>
                <a:effectLst/>
                <a:latin typeface="Open Sans" panose="020B0606030504020204" pitchFamily="34" charset="0"/>
              </a:rPr>
              <a:t>Open</a:t>
            </a:r>
            <a:r>
              <a:rPr lang="el-GR" b="0" i="0" dirty="0">
                <a:solidFill>
                  <a:srgbClr val="212529"/>
                </a:solidFill>
                <a:effectLst/>
                <a:latin typeface="Open Sans" panose="020B0606030504020204" pitchFamily="34" charset="0"/>
              </a:rPr>
              <a:t> </a:t>
            </a:r>
            <a:r>
              <a:rPr lang="el-GR" b="0" i="0" dirty="0" err="1">
                <a:solidFill>
                  <a:srgbClr val="212529"/>
                </a:solidFill>
                <a:effectLst/>
                <a:latin typeface="Open Sans" panose="020B0606030504020204" pitchFamily="34" charset="0"/>
              </a:rPr>
              <a:t>Book</a:t>
            </a:r>
            <a:r>
              <a:rPr lang="el-GR" b="0" i="0" dirty="0">
                <a:solidFill>
                  <a:srgbClr val="212529"/>
                </a:solidFill>
                <a:effectLst/>
                <a:latin typeface="Open Sans" panose="020B0606030504020204" pitchFamily="34" charset="0"/>
              </a:rPr>
              <a:t> – Ανοικτή Βιβλιοθήκη (www.openbook.gr). Το </a:t>
            </a:r>
            <a:r>
              <a:rPr lang="en-US" b="0" i="0" dirty="0">
                <a:solidFill>
                  <a:srgbClr val="212529"/>
                </a:solidFill>
                <a:effectLst/>
                <a:latin typeface="Open Sans" panose="020B0606030504020204" pitchFamily="34" charset="0"/>
              </a:rPr>
              <a:t>Open Book </a:t>
            </a:r>
            <a:r>
              <a:rPr lang="el-GR" b="0" i="0" dirty="0">
                <a:solidFill>
                  <a:srgbClr val="212529"/>
                </a:solidFill>
                <a:effectLst/>
                <a:latin typeface="Open Sans" panose="020B0606030504020204" pitchFamily="34" charset="0"/>
              </a:rPr>
              <a:t>είναι ένα αποθετήριο με χιλιάδες ελληνικά ψηφιακά βιβλία χωρίς πνευματικά δικαιώματα (κοινό κτήμα) ή που διανέμονται ελεύθερα και νόμιμα στο διαδίκτυο από δημιουργούς/εκδότες. Τέλος, η Ελληνική Εθνική Ακαδημία Ψηφιακών Δεξιοτήτων, μια πρωτοβουλία του Υπουργείου Ψηφιακής Διακυβέρνησης (https://nationaldigitalacademy.gov.gr/), παρέχει ευκαιρίες για δωρεάν εκμάθηση όλων των ειδών ψηφιακών δεξιοτήτων</a:t>
            </a:r>
            <a:r>
              <a:rPr lang="en-US" b="0" i="0" dirty="0">
                <a:solidFill>
                  <a:srgbClr val="BCBCBC"/>
                </a:solidFill>
                <a:effectLst/>
                <a:latin typeface="Open Sans" panose="020B0606030504020204" pitchFamily="34" charset="0"/>
              </a:rPr>
              <a:t>. </a:t>
            </a:r>
          </a:p>
          <a:p>
            <a:pPr marL="0" indent="0">
              <a:buFont typeface="Wingdings" panose="05000000000000000000" pitchFamily="2" charset="2"/>
              <a:buNone/>
            </a:pPr>
            <a:r>
              <a:rPr lang="en-US" b="0" i="0" dirty="0">
                <a:solidFill>
                  <a:srgbClr val="BCBCBC"/>
                </a:solidFill>
                <a:effectLst/>
                <a:latin typeface="Open Sans" panose="020B0606030504020204" pitchFamily="34" charset="0"/>
                <a:sym typeface="Wingdings" panose="05000000000000000000" pitchFamily="2" charset="2"/>
              </a:rPr>
              <a:t> </a:t>
            </a:r>
            <a:r>
              <a:rPr lang="el-GR" b="0" i="0" dirty="0">
                <a:solidFill>
                  <a:srgbClr val="BCBCBC"/>
                </a:solidFill>
                <a:effectLst/>
                <a:latin typeface="Open Sans" panose="020B0606030504020204" pitchFamily="34" charset="0"/>
                <a:sym typeface="Wingdings" panose="05000000000000000000" pitchFamily="2" charset="2"/>
              </a:rPr>
              <a:t>Επισκεφθείτε την </a:t>
            </a:r>
            <a:r>
              <a:rPr lang="el-GR" b="0" i="0" dirty="0" err="1">
                <a:solidFill>
                  <a:srgbClr val="BCBCBC"/>
                </a:solidFill>
                <a:effectLst/>
                <a:latin typeface="Open Sans" panose="020B0606030504020204" pitchFamily="34" charset="0"/>
                <a:sym typeface="Wingdings" panose="05000000000000000000" pitchFamily="2" charset="2"/>
              </a:rPr>
              <a:t>Europeana</a:t>
            </a:r>
            <a:r>
              <a:rPr lang="el-GR" b="0" i="0" dirty="0">
                <a:solidFill>
                  <a:srgbClr val="BCBCBC"/>
                </a:solidFill>
                <a:effectLst/>
                <a:latin typeface="Open Sans" panose="020B0606030504020204" pitchFamily="34" charset="0"/>
                <a:sym typeface="Wingdings" panose="05000000000000000000" pitchFamily="2" charset="2"/>
              </a:rPr>
              <a:t>, το </a:t>
            </a:r>
            <a:r>
              <a:rPr lang="el-GR" b="0" i="0" dirty="0" err="1">
                <a:solidFill>
                  <a:srgbClr val="BCBCBC"/>
                </a:solidFill>
                <a:effectLst/>
                <a:latin typeface="Open Sans" panose="020B0606030504020204" pitchFamily="34" charset="0"/>
                <a:sym typeface="Wingdings" panose="05000000000000000000" pitchFamily="2" charset="2"/>
              </a:rPr>
              <a:t>Openbook</a:t>
            </a:r>
            <a:r>
              <a:rPr lang="el-GR" b="0" i="0" dirty="0">
                <a:solidFill>
                  <a:srgbClr val="BCBCBC"/>
                </a:solidFill>
                <a:effectLst/>
                <a:latin typeface="Open Sans" panose="020B0606030504020204" pitchFamily="34" charset="0"/>
                <a:sym typeface="Wingdings" panose="05000000000000000000" pitchFamily="2" charset="2"/>
              </a:rPr>
              <a:t> και την Ακαδημία ψηφιακών δεξιοτήτων και περιηγηθείτε στις διάφορες σελίδες. Ρωτήστε τους σπουδαστές αν θέλουν να αναζητήσουν κάτι συγκεκριμένο, όπως ένα θέμα κοινού ενδιαφέροντος</a:t>
            </a:r>
            <a:r>
              <a:rPr lang="en-US" b="0" i="0" dirty="0">
                <a:solidFill>
                  <a:srgbClr val="BCBCBC"/>
                </a:solidFill>
                <a:effectLst/>
                <a:latin typeface="Open Sans" panose="020B0606030504020204" pitchFamily="34" charset="0"/>
                <a:sym typeface="Wingdings" panose="05000000000000000000" pitchFamily="2" charset="2"/>
              </a:rPr>
              <a:t>. </a:t>
            </a:r>
            <a:endParaRPr lang="en-US" b="0" i="0" dirty="0">
              <a:solidFill>
                <a:srgbClr val="BCBCBC"/>
              </a:solidFill>
              <a:effectLst/>
              <a:latin typeface="Open Sans" panose="020B0606030504020204" pitchFamily="34" charset="0"/>
            </a:endParaRPr>
          </a:p>
          <a:p>
            <a:endParaRPr lang="en-US" b="0" i="0" dirty="0">
              <a:solidFill>
                <a:srgbClr val="212529"/>
              </a:solidFill>
              <a:effectLst/>
              <a:highlight>
                <a:srgbClr val="FFFFFF"/>
              </a:highlight>
              <a:latin typeface="Open Sans" panose="020B0606030504020204" pitchFamily="34" charset="0"/>
            </a:endParaRPr>
          </a:p>
          <a:p>
            <a:endParaRPr lang="en-US" b="0" i="0" dirty="0">
              <a:solidFill>
                <a:srgbClr val="212529"/>
              </a:solidFill>
              <a:effectLst/>
              <a:highlight>
                <a:srgbClr val="FFFFFF"/>
              </a:highlight>
              <a:latin typeface="Open Sans" panose="020B0606030504020204" pitchFamily="34" charset="0"/>
            </a:endParaRPr>
          </a:p>
          <a:p>
            <a:endParaRPr lang="en-US" dirty="0"/>
          </a:p>
        </p:txBody>
      </p:sp>
      <p:sp>
        <p:nvSpPr>
          <p:cNvPr id="4" name="Slide Number Placeholder 3"/>
          <p:cNvSpPr>
            <a:spLocks noGrp="1"/>
          </p:cNvSpPr>
          <p:nvPr>
            <p:ph type="sldNum" sz="quarter" idx="5"/>
          </p:nvPr>
        </p:nvSpPr>
        <p:spPr/>
        <p:txBody>
          <a:bodyPr/>
          <a:lstStyle/>
          <a:p>
            <a:fld id="{C8C6B2E6-E16E-48D7-9779-F1A1F8B7CA26}" type="slidenum">
              <a:rPr lang="en-US" smtClean="0"/>
              <a:t>12</a:t>
            </a:fld>
            <a:endParaRPr lang="en-US"/>
          </a:p>
        </p:txBody>
      </p:sp>
    </p:spTree>
    <p:extLst>
      <p:ext uri="{BB962C8B-B14F-4D97-AF65-F5344CB8AC3E}">
        <p14:creationId xmlns:p14="http://schemas.microsoft.com/office/powerpoint/2010/main" val="21463296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J"/>
            </a:pPr>
            <a:r>
              <a:rPr lang="el-GR" dirty="0"/>
              <a:t>Θα εξετάσουμε τώρα μερικές δωρεάν ψηφιακές υπηρεσίες που προσφέρονται από ιδιωτικούς οργανισμούς, όπως εκπαιδευτικά ιδρύματα, μουσεία κ.λπ. Τα Ανοικτά Μαθήματα (https://opencourses.gr/index.xhtml) είναι μια συλλογή περισσότερων από 4000 μαθημάτων, που προσφέρονται από πανεπιστήμια στην Ελλάδα. Μπορούμε να μελετήσουμε οτιδήποτε, οποτεδήποτε, δωρεάν. Το </a:t>
            </a:r>
            <a:r>
              <a:rPr lang="el-GR" dirty="0" err="1"/>
              <a:t>Duolingo</a:t>
            </a:r>
            <a:r>
              <a:rPr lang="el-GR" dirty="0"/>
              <a:t> (https://www.duolingo.com/ ) διαθέτει μια δωρεάν εφαρμογή για κινητά και έναν </a:t>
            </a:r>
            <a:r>
              <a:rPr lang="el-GR" dirty="0" err="1"/>
              <a:t>ιστότοπο</a:t>
            </a:r>
            <a:r>
              <a:rPr lang="el-GR" dirty="0"/>
              <a:t> που μπορεί να μας βοηθήσει να μάθουμε 30+ γλώσσες, με διασκεδαστικό και ελκυστικό τρόπο, αφιερώνοντας μόνο λίγα λεπτά την ημέρα.  Το Hellenic American College https://www.haec.gr/el/cisco-free-online-courses-gr προσφέρει δωρεάν τεχνολογικά προγράμματα σε συνεργασία με τη </a:t>
            </a:r>
            <a:r>
              <a:rPr lang="el-GR" dirty="0" err="1"/>
              <a:t>Cisco</a:t>
            </a:r>
            <a:r>
              <a:rPr lang="el-GR" dirty="0"/>
              <a:t> </a:t>
            </a:r>
            <a:r>
              <a:rPr lang="el-GR" dirty="0" err="1"/>
              <a:t>Networking</a:t>
            </a:r>
            <a:r>
              <a:rPr lang="el-GR" dirty="0"/>
              <a:t> </a:t>
            </a:r>
            <a:r>
              <a:rPr lang="el-GR" dirty="0" err="1"/>
              <a:t>Academy</a:t>
            </a:r>
            <a:r>
              <a:rPr lang="el-GR" dirty="0"/>
              <a:t>. Το SearchCulture.gr είναι μια πύλη που προσφέρει πρόσβαση σε 115 ψηφιακές συλλογές πολιτιστικής κληρονομιάς που παρέχονται από 89 φορείς από όλη την Ελλάδα - μουσεία, γκαλερί, βιβλιοθήκες, αρχεία, πολιτιστικά και ερευνητικά κέντρα. Σε αυτό, μπορούμε να αναζητήσουμε χιλιάδες φωτογραφίες, έργα τέχνης, μνημεία, χάρτες, λαογραφικά αντικείμενα και άυλη πολιτιστική κληρονομιά σε εικόνα, κείμενο, βίντεο, ήχο και 3D</a:t>
            </a:r>
            <a:r>
              <a:rPr lang="el-GR" b="0" i="0" dirty="0">
                <a:solidFill>
                  <a:srgbClr val="3D3D3D"/>
                </a:solidFill>
                <a:effectLst/>
                <a:highlight>
                  <a:srgbClr val="FFFFFF"/>
                </a:highlight>
                <a:latin typeface="Open Sans" panose="020B0606030504020204" pitchFamily="34" charset="0"/>
              </a:rPr>
              <a:t>. </a:t>
            </a:r>
            <a:endParaRPr lang="en-US" b="0" i="0" dirty="0">
              <a:solidFill>
                <a:srgbClr val="3D3D3D"/>
              </a:solidFill>
              <a:effectLst/>
              <a:highlight>
                <a:srgbClr val="FFFFFF"/>
              </a:highlight>
              <a:latin typeface="Open Sans" panose="020B0606030504020204" pitchFamily="34" charset="0"/>
            </a:endParaRPr>
          </a:p>
          <a:p>
            <a:pPr marL="171450" indent="-171450">
              <a:buFont typeface="Wingdings" panose="05000000000000000000" pitchFamily="2" charset="2"/>
              <a:buChar char="2"/>
            </a:pPr>
            <a:r>
              <a:rPr lang="el-GR" b="0" i="0" dirty="0">
                <a:solidFill>
                  <a:srgbClr val="3D3D3D"/>
                </a:solidFill>
                <a:effectLst/>
                <a:latin typeface="Open Sans" panose="020B0606030504020204" pitchFamily="34" charset="0"/>
                <a:sym typeface="Wingdings" panose="05000000000000000000" pitchFamily="2" charset="2"/>
              </a:rPr>
              <a:t>Μπορείτε να ανοίξετε οποιαδήποτε ή όλες τις παραπάνω υπηρεσίες, ανάλογα με τον διαθέσιμο χρόνο, και να δείξετε στους σπουδαστές μερικές σελίδες και τις επιλογές που προσφέρουν.</a:t>
            </a:r>
            <a:endParaRPr lang="en-US" b="0" i="0" dirty="0">
              <a:solidFill>
                <a:srgbClr val="3D3D3D"/>
              </a:solidFill>
              <a:effectLst/>
              <a:highlight>
                <a:srgbClr val="FFFFFF"/>
              </a:highlight>
              <a:latin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solidFill>
                <a:srgbClr val="181818"/>
              </a:solidFill>
              <a:effectLst/>
              <a:highlight>
                <a:srgbClr val="FFFFFF"/>
              </a:highlight>
              <a:latin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C8C6B2E6-E16E-48D7-9779-F1A1F8B7CA26}" type="slidenum">
              <a:rPr lang="en-US" smtClean="0"/>
              <a:t>13</a:t>
            </a:fld>
            <a:endParaRPr lang="en-US"/>
          </a:p>
        </p:txBody>
      </p:sp>
    </p:spTree>
    <p:extLst>
      <p:ext uri="{BB962C8B-B14F-4D97-AF65-F5344CB8AC3E}">
        <p14:creationId xmlns:p14="http://schemas.microsoft.com/office/powerpoint/2010/main" val="16616331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ym typeface="Wingdings" panose="05000000000000000000" pitchFamily="2" charset="2"/>
              </a:rPr>
              <a:t> </a:t>
            </a:r>
            <a:r>
              <a:rPr lang="el-GR" dirty="0"/>
              <a:t>Όπως είπαμε στην αρχή αυτής της ενότητας, ο ψηφιακός κόσμος έχει κανόνες που όλοι πρέπει να σέβονται. Σε αυτό το μέρος, θα διερευνήσουμε περαιτέρω αυτό το θέμα.</a:t>
            </a:r>
            <a:endParaRPr lang="en-US" dirty="0"/>
          </a:p>
        </p:txBody>
      </p:sp>
      <p:sp>
        <p:nvSpPr>
          <p:cNvPr id="4" name="Slide Number Placeholder 3"/>
          <p:cNvSpPr>
            <a:spLocks noGrp="1"/>
          </p:cNvSpPr>
          <p:nvPr>
            <p:ph type="sldNum" sz="quarter" idx="5"/>
          </p:nvPr>
        </p:nvSpPr>
        <p:spPr/>
        <p:txBody>
          <a:bodyPr/>
          <a:lstStyle/>
          <a:p>
            <a:fld id="{C8C6B2E6-E16E-48D7-9779-F1A1F8B7CA26}" type="slidenum">
              <a:rPr lang="en-US" smtClean="0"/>
              <a:t>14</a:t>
            </a:fld>
            <a:endParaRPr lang="en-US"/>
          </a:p>
        </p:txBody>
      </p:sp>
    </p:spTree>
    <p:extLst>
      <p:ext uri="{BB962C8B-B14F-4D97-AF65-F5344CB8AC3E}">
        <p14:creationId xmlns:p14="http://schemas.microsoft.com/office/powerpoint/2010/main" val="25418578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J"/>
              <a:tabLst/>
              <a:defRPr/>
            </a:pPr>
            <a:r>
              <a:rPr lang="el-GR" dirty="0">
                <a:sym typeface="Wingdings" panose="05000000000000000000" pitchFamily="2" charset="2"/>
              </a:rPr>
              <a:t>Θα ξεκινήσουμε αυτό το μέρος με έναν σημαντικό όρο: ψηφιακή ιδιότητα του πολίτη και ψηφιακός πολίτης. Η ψηφιακή ιδιότητα του πολίτη είναι η ικανότητα συμμετοχής στην κοινωνία σε οποιοδήποτε επίπεδο με τη χρήση του διαδικτύου ή της τεχνολογίας με ασφαλή και ουσιαστικό τρόπο.  Εκτός από πολίτες σε οποιοδήποτε μέρος, είμαστε και ψηφιακοί πολίτες σήμερα. Το Συμβούλιο της Ευρώπης έχει συντάξει έναν οδηγό για τα «Ανθρώπινα δικαιώματα για τους χρήστες του Διαδικτύου» που εξηγεί τα ψηφιακά δικαιώματα και τις ευθύνες σε φιλική προς το χρήστη μορφή. Ας δούμε πρώτα τα ψηφιακά μας δικαιώματα</a:t>
            </a:r>
            <a:r>
              <a:rPr lang="en-US" dirty="0"/>
              <a:t>: </a:t>
            </a:r>
            <a:r>
              <a:rPr lang="el-GR" b="1" dirty="0"/>
              <a:t>Δικαίωμα ενημέρωσης και συμμετοχής: </a:t>
            </a:r>
            <a:r>
              <a:rPr lang="el-GR" b="0" dirty="0"/>
              <a:t>Η ηλεκτρονική δημοκρατία περιλαμβάνει τη χρήση τεχνολογιών ηλεκτρονικής επικοινωνίας, όπως το Διαδίκτυο, για την ενίσχυση των δημοκρατικών διαδικασιών. Έχουμε το δικαίωμα να χρησιμοποιούμε όλες τις ψηφιακές τεχνολογίες και το δικαίωμα πρόσβασης σε πληροφορίες.</a:t>
            </a:r>
            <a:r>
              <a:rPr lang="el-GR" b="1" dirty="0"/>
              <a:t> Δικαίωμα ελεύθερης έκφρασης: </a:t>
            </a:r>
            <a:r>
              <a:rPr lang="el-GR" b="0" dirty="0"/>
              <a:t>έχουμε το δικαίωμα να δημοσιεύουμε ελεύθερα και χωρίς φόβο ή νομικές κυρώσεις περιεχόμενο, να γράφουμε σχόλια, να ανεβάζουμε φωτογραφίες κ.λπ</a:t>
            </a:r>
            <a:r>
              <a:rPr lang="el-GR" b="1" dirty="0"/>
              <a:t>. Δικαίωμα συναναστροφής: </a:t>
            </a:r>
            <a:r>
              <a:rPr lang="el-GR" b="0" dirty="0"/>
              <a:t>έχουμε το δικαίωμα να γινόμαστε μέλη σε ομάδες στο διαδίκτυο, π.χ. στα μέσα κοινωνικής δικτύωσης, ή να γίνουμε μέλη εταιρειών που μας ενδιαφέρουν. Έχουμε επίσης το δικαίωμα να επιδιώκουμε συλλογικά ή να υπερασπιζόμαστε κοινά συμφέροντα. Μπορούμε επίσης να αποχωρήσουμε από οποιαδήποτε ομάδα ανά πάσα στιγμή, χωρίς να χρειάζεται να εξηγήσουμε γιατί. </a:t>
            </a:r>
            <a:r>
              <a:rPr lang="el-GR" b="1" dirty="0"/>
              <a:t>Δικαίωμα ελέγχου προσωπικών δεδομένων: </a:t>
            </a:r>
            <a:r>
              <a:rPr lang="el-GR" b="0" dirty="0"/>
              <a:t>έχουμε το δικαίωμα να γνωρίζουμε τι είδους πληροφορίες σχετικά με εμάς έχουν συγκεντρωθεί και ποια προσωπικά δεδομένα μας κοινοποιούνται</a:t>
            </a:r>
            <a:r>
              <a:rPr lang="en-US" dirty="0"/>
              <a:t>.</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2"/>
              <a:tabLst/>
              <a:defRPr/>
            </a:pPr>
            <a:r>
              <a:rPr lang="el-GR" dirty="0">
                <a:sym typeface="Wingdings" panose="05000000000000000000" pitchFamily="2" charset="2"/>
              </a:rPr>
              <a:t>Ρωτήστε τους σπουδαστές αν θέλουν να αναλυθεί περαιτέρω κάποιο από τα παραπάνω και αν όλα είναι ξεκάθαρα</a:t>
            </a:r>
            <a:r>
              <a:rPr lang="en-US" dirty="0">
                <a:sym typeface="Wingdings" panose="05000000000000000000" pitchFamily="2" charset="2"/>
              </a:rPr>
              <a:t>. </a:t>
            </a: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C8C6B2E6-E16E-48D7-9779-F1A1F8B7CA26}" type="slidenum">
              <a:rPr lang="en-US" smtClean="0"/>
              <a:t>15</a:t>
            </a:fld>
            <a:endParaRPr lang="en-US"/>
          </a:p>
        </p:txBody>
      </p:sp>
    </p:spTree>
    <p:extLst>
      <p:ext uri="{BB962C8B-B14F-4D97-AF65-F5344CB8AC3E}">
        <p14:creationId xmlns:p14="http://schemas.microsoft.com/office/powerpoint/2010/main" val="32844880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J"/>
            </a:pPr>
            <a:r>
              <a:rPr lang="el-GR" dirty="0"/>
              <a:t>Σε μια δημοκρατία, κάθε πολίτης εκτός από δικαιώματα, έχει και υποχρεώσεις/ευθύνες. Ας δούμε τις ευθύνες μας ως καλοί ψηφιακοί πολίτες. Η πρώτη μας ευθύνη είναι να αξιολογούμε κριτικά τις πληροφορίες στις οποίες έχουμε πρόσβαση και να </a:t>
            </a:r>
            <a:r>
              <a:rPr lang="el-GR" b="1" dirty="0"/>
              <a:t>αποφεύγουμε τη διάδοση παραπληροφόρησης και ψευδών ειδήσεων</a:t>
            </a:r>
            <a:r>
              <a:rPr lang="el-GR" dirty="0"/>
              <a:t>. Η δεύτερη ευθύνη είναι να </a:t>
            </a:r>
            <a:r>
              <a:rPr lang="el-GR" b="1" dirty="0"/>
              <a:t>εκφραζόμαστε με σεβασμό</a:t>
            </a:r>
            <a:r>
              <a:rPr lang="el-GR" dirty="0"/>
              <a:t>, να αποφεύγουμε τη ρητορική μίσους, τον εκφοβισμό και γενικά να αποφεύγουμε οτιδήποτε έρχεται σε αντίθεση με τα δικαιώματα των άλλων χρηστών. Το πιο σημαντικό πράγμα που πρέπει να θυμάστε είναι να συμπεριφέρεστε στους άλλους όπως θα θέλατε να σας φέρονται. Θα δούμε ένα σχετικό βίντεο στην επόμενη διαφάνεια. Το δεύτερο πιο σημαντικό πράγμα που πρέπει να θυμόμαστε είναι ότι ό, τι γράφουμε, ή μοιραζόμαστε, είναι μόνιμο. Στη συνέχεια, αν και είναι δικαίωμά μας να συναναστρεφόμαστε, είναι δική μας </a:t>
            </a:r>
            <a:r>
              <a:rPr lang="el-GR" b="1" dirty="0"/>
              <a:t>ευθύνη να αποφασίσουμε με ποιον συναναστρεφόμαστε</a:t>
            </a:r>
            <a:r>
              <a:rPr lang="el-GR" dirty="0"/>
              <a:t>. Θα πρέπει να αποφεύγονται οι εξτρεμιστικές ομάδες, οι ομάδες που προωθούν τη βία, οι ομάδες που ασχολούνται με ενέργειες που ενδέχεται να βλάψουν εμάς ή άλλους, καθώς και οι ομάδες που προωθούν τις διακρίσεις κατά των ατόμων με αναπηρία, των μειονοτήτων, των γυναικών, των ατόμων συγκεκριμένης </a:t>
            </a:r>
            <a:r>
              <a:rPr lang="el-GR" dirty="0" err="1"/>
              <a:t>εθνοτικής</a:t>
            </a:r>
            <a:r>
              <a:rPr lang="el-GR" dirty="0"/>
              <a:t> καταγωγής. Τέλος, είναι </a:t>
            </a:r>
            <a:r>
              <a:rPr lang="el-GR" b="1" dirty="0"/>
              <a:t>ευθύνη μας να διατηρούμε τα προσωπικά δεδομένα </a:t>
            </a:r>
            <a:r>
              <a:rPr lang="el-GR" dirty="0"/>
              <a:t>ιδιωτικά. Η ηλικία, το επίπεδο εκπαίδευσης, η κατάσταση σχέσης, η διεύθυνση κ.λπ. πρέπει να διαφυλαχθούν. Πρέπει επίσης να αποφεύγουμε να μοιραζόμαστε προσωπικά δεδομένα άλλων ανθρώπων, εάν δεν έχουμε τη συγκατάθεσή τους</a:t>
            </a:r>
            <a:r>
              <a:rPr lang="en-US" dirty="0"/>
              <a:t>. </a:t>
            </a:r>
          </a:p>
          <a:p>
            <a:pPr marL="171450" indent="-171450">
              <a:buFont typeface="Wingdings" panose="05000000000000000000" pitchFamily="2" charset="2"/>
              <a:buChar char="2"/>
            </a:pPr>
            <a:r>
              <a:rPr lang="el-GR" dirty="0">
                <a:sym typeface="Wingdings" panose="05000000000000000000" pitchFamily="2" charset="2"/>
              </a:rPr>
              <a:t>Ρωτήστε τους σπουδαστές αν κατανοούν τις ευθύνες τους ως ψηφιακοί πολίτες. Δώστε παραδείγματα εάν κάτι δεν είναι απολύτως σαφές</a:t>
            </a:r>
            <a:r>
              <a:rPr lang="en-US" dirty="0">
                <a:sym typeface="Wingdings" panose="05000000000000000000" pitchFamily="2" charset="2"/>
              </a:rPr>
              <a:t>. </a:t>
            </a:r>
          </a:p>
          <a:p>
            <a:pPr marL="0" indent="0">
              <a:buFont typeface="Wingdings" panose="05000000000000000000" pitchFamily="2" charset="2"/>
              <a:buNone/>
            </a:pPr>
            <a:endParaRPr lang="en-US" dirty="0"/>
          </a:p>
          <a:p>
            <a:pPr marL="0" indent="0">
              <a:buFont typeface="Wingdings" panose="05000000000000000000" pitchFamily="2" charset="2"/>
              <a:buNone/>
            </a:pPr>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C8C6B2E6-E16E-48D7-9779-F1A1F8B7CA26}" type="slidenum">
              <a:rPr lang="en-US" smtClean="0"/>
              <a:t>16</a:t>
            </a:fld>
            <a:endParaRPr lang="en-US"/>
          </a:p>
        </p:txBody>
      </p:sp>
    </p:spTree>
    <p:extLst>
      <p:ext uri="{BB962C8B-B14F-4D97-AF65-F5344CB8AC3E}">
        <p14:creationId xmlns:p14="http://schemas.microsoft.com/office/powerpoint/2010/main" val="4021022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J"/>
            </a:pPr>
            <a:r>
              <a:rPr lang="el-GR" dirty="0">
                <a:sym typeface="Wingdings" panose="05000000000000000000" pitchFamily="2" charset="2"/>
              </a:rPr>
              <a:t>Μερικές φορές είναι δύσκολο να θυμόμαστε όλα τα δικαιώματα και τις υποχρεώσεις ως ψηφιακοί πολίτες. Ένας εύκολος, αλλά βασικός κανόνας που καλύπτει όλες τις πτυχές της ψηφιακής ιδιότητας του πολίτη (ασφάλεια, </a:t>
            </a:r>
            <a:r>
              <a:rPr lang="el-GR" dirty="0" err="1">
                <a:sym typeface="Wingdings" panose="05000000000000000000" pitchFamily="2" charset="2"/>
              </a:rPr>
              <a:t>ιδιωτικότητα</a:t>
            </a:r>
            <a:r>
              <a:rPr lang="el-GR" dirty="0">
                <a:sym typeface="Wingdings" panose="05000000000000000000" pitchFamily="2" charset="2"/>
              </a:rPr>
              <a:t>, ηθική συμπεριφορά) είναι: «Φέρσου στους άλλους όπως θα ήθελες να σου φέρονται». Ας παρακολουθήσουμε αυτό το σύντομο βίντεο και στη συνέχεια θα συζητήσουμε το περιεχόμενο</a:t>
            </a:r>
            <a:r>
              <a:rPr lang="en-US" dirty="0"/>
              <a:t>. </a:t>
            </a:r>
          </a:p>
          <a:p>
            <a:pPr marL="171450" indent="-171450">
              <a:buFont typeface="Wingdings" panose="05000000000000000000" pitchFamily="2" charset="2"/>
              <a:buChar char="2"/>
            </a:pPr>
            <a:r>
              <a:rPr lang="el-GR" dirty="0"/>
              <a:t>Ανοίξτε συζήτηση με τους σπουδαστές σχετικά με το περιεχόμενο του βίντεο, καθώς και τα δικαιώματα και τις υποχρεώσεις των ψηφιακών πολιτών. Έχουν υποστεί εκφοβισμό ή ρητορική μίσους στο διαδίκτυο; Έχουν ξεκινήσει μια συζήτηση με κάποιον και κατέληξαν να προσβάλλουν ο ένας τον άλλον; Έχουν κοινοποιήσει κατά λάθος προσωπικές πληροφορίες και έχουν αντιμετωπίσει προβλήματα; Υπάρχει κάτι σε αυτό το βίντεο που έμαθαν για πρώτη φορά; Καθώς οι σπουδαστές δίνουν τις απαντήσεις τους, η συζήτηση μπορεί να ανοίξει. Δώστε στην ομαδική συζήτηση περίπου 10-12 λεπτά. Κλείστε τη συζήτηση υπενθυμίζοντας τον βασικό κανόνα</a:t>
            </a:r>
            <a:r>
              <a:rPr lang="en-US" dirty="0"/>
              <a:t>.  </a:t>
            </a:r>
          </a:p>
          <a:p>
            <a:pPr marL="0" indent="0">
              <a:buFont typeface="Wingdings" panose="05000000000000000000" pitchFamily="2" charset="2"/>
              <a:buNone/>
            </a:pPr>
            <a:endParaRPr lang="en-US" dirty="0"/>
          </a:p>
        </p:txBody>
      </p:sp>
      <p:sp>
        <p:nvSpPr>
          <p:cNvPr id="4" name="Slide Number Placeholder 3"/>
          <p:cNvSpPr>
            <a:spLocks noGrp="1"/>
          </p:cNvSpPr>
          <p:nvPr>
            <p:ph type="sldNum" sz="quarter" idx="5"/>
          </p:nvPr>
        </p:nvSpPr>
        <p:spPr/>
        <p:txBody>
          <a:bodyPr/>
          <a:lstStyle/>
          <a:p>
            <a:fld id="{C8C6B2E6-E16E-48D7-9779-F1A1F8B7CA26}" type="slidenum">
              <a:rPr lang="en-US" smtClean="0"/>
              <a:t>17</a:t>
            </a:fld>
            <a:endParaRPr lang="en-US"/>
          </a:p>
        </p:txBody>
      </p:sp>
    </p:spTree>
    <p:extLst>
      <p:ext uri="{BB962C8B-B14F-4D97-AF65-F5344CB8AC3E}">
        <p14:creationId xmlns:p14="http://schemas.microsoft.com/office/powerpoint/2010/main" val="15938936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J"/>
            </a:pPr>
            <a:r>
              <a:rPr lang="el-GR" dirty="0">
                <a:sym typeface="Wingdings" panose="05000000000000000000" pitchFamily="2" charset="2"/>
              </a:rPr>
              <a:t>Τώρα που έχουμε αποσαφηνίσει τα δικαιώματα και τις υποχρεώσεις μας ως ψηφιακοί πολίτες, ας δούμε μερικά πρακτικά παραδείγματα </a:t>
            </a:r>
            <a:r>
              <a:rPr lang="el-GR" dirty="0" err="1">
                <a:sym typeface="Wingdings" panose="05000000000000000000" pitchFamily="2" charset="2"/>
              </a:rPr>
              <a:t>netiquette</a:t>
            </a:r>
            <a:r>
              <a:rPr lang="el-GR" dirty="0">
                <a:sym typeface="Wingdings" panose="05000000000000000000" pitchFamily="2" charset="2"/>
              </a:rPr>
              <a:t> (δεοντολογίας στο διαδίκτυο), σε διάφορα μέσα. Θα ξεκινήσουμε με το email, καθώς αυτό είναι κάτι που σίγουρα θα χρησιμοποιήσουμε για προσωπικούς αλλά και επαγγελματικούς λόγους αργότερα. Όταν θέλουμε να στείλουμε ένα email και ανοίγουμε την Αποστολή Email μπορούμε να δούμε διαφορετικά πεδία</a:t>
            </a:r>
            <a:r>
              <a:rPr lang="en-US" dirty="0"/>
              <a:t>: </a:t>
            </a:r>
            <a:r>
              <a:rPr lang="el-GR" b="1" dirty="0"/>
              <a:t>Από: </a:t>
            </a:r>
            <a:r>
              <a:rPr lang="el-GR" b="0" dirty="0"/>
              <a:t>είναι η δική μας διεύθυνση ηλεκτρονικού ταχυδρομείου. Εάν έχουμε πολλούς λογαριασμούς, μπορούμε να επιλέξουμε από ποιον θα στείλουμε το μήνυμα, ανοίγοντας το μικρό βέλος και επιλέγοντας τον λογαριασμό. </a:t>
            </a:r>
            <a:r>
              <a:rPr lang="el-GR" b="1" dirty="0"/>
              <a:t>Προς: </a:t>
            </a:r>
            <a:r>
              <a:rPr lang="el-GR" b="0" dirty="0"/>
              <a:t>είναι το πεδίο που πρέπει να γραφτεί η διεύθυνση </a:t>
            </a:r>
            <a:r>
              <a:rPr lang="en-US" b="0" dirty="0"/>
              <a:t>email </a:t>
            </a:r>
            <a:r>
              <a:rPr lang="el-GR" b="0" dirty="0"/>
              <a:t>του παραλήπτη μας. Προσοχή! </a:t>
            </a:r>
            <a:r>
              <a:rPr lang="el-GR" b="0" dirty="0" err="1"/>
              <a:t>To</a:t>
            </a:r>
            <a:r>
              <a:rPr lang="el-GR" b="0" dirty="0"/>
              <a:t> Προς, θα πρέπει να χρησιμοποιείται μόνο για έναν παραλήπτη. Εάν προσθέσουμε περισσότερες διευθύνσεις, κάθε ένας από τους παραλήπτες θα μπορεί να δει ο ένας το </a:t>
            </a:r>
            <a:r>
              <a:rPr lang="en-US" b="0" dirty="0"/>
              <a:t>email </a:t>
            </a:r>
            <a:r>
              <a:rPr lang="el-GR" b="0" dirty="0"/>
              <a:t>του άλλου</a:t>
            </a:r>
            <a:r>
              <a:rPr lang="el-GR" b="1" dirty="0"/>
              <a:t>. Κοινοποίηση: </a:t>
            </a:r>
            <a:r>
              <a:rPr lang="el-GR" b="0" dirty="0"/>
              <a:t>προέρχεται από τα αρχικά </a:t>
            </a:r>
            <a:r>
              <a:rPr lang="en-US" b="0" dirty="0"/>
              <a:t>Carbon Copy (</a:t>
            </a:r>
            <a:r>
              <a:rPr lang="el-GR" b="0" dirty="0"/>
              <a:t>αντίγραφο καρμπόν) . Μπορούμε να προσθέσουμε τη διεύθυνση κάποιου για να τον κρατήσουμε απλώς ενήμερο, να του επιτρέψουμε να γνωρίζει τι συμβαίνει χωρίς να εμπλέκεται πραγματικά.</a:t>
            </a:r>
            <a:r>
              <a:rPr lang="el-GR" b="1" dirty="0"/>
              <a:t> </a:t>
            </a:r>
            <a:r>
              <a:rPr lang="el-GR" b="0" dirty="0"/>
              <a:t>Είναι ένα χρήσιμο πεδίο στις επιχειρήσεις, όταν για παράδειγμα στέλνουμε ένα email σε μια συνάδελφο για να της ζητήσουμε να κάνει κάτι και κάνουμε </a:t>
            </a:r>
            <a:r>
              <a:rPr lang="el-GR" b="0" dirty="0" err="1"/>
              <a:t>Cc</a:t>
            </a:r>
            <a:r>
              <a:rPr lang="el-GR" b="0" dirty="0"/>
              <a:t> στον προϊστάμενό της, έτσι ώστε να είναι ενήμερος για αυτή την επικοινωνία</a:t>
            </a:r>
            <a:r>
              <a:rPr lang="el-GR" b="1" dirty="0"/>
              <a:t> Κρυφή κοινοποίηση: </a:t>
            </a:r>
            <a:r>
              <a:rPr lang="el-GR" b="0" dirty="0"/>
              <a:t>προέρχεται από τα αρχικά </a:t>
            </a:r>
            <a:r>
              <a:rPr lang="en-US" b="0" dirty="0"/>
              <a:t>Blind carbon copy</a:t>
            </a:r>
            <a:r>
              <a:rPr lang="el-GR" b="0" dirty="0"/>
              <a:t> (τυφλό αντίγραφο καρμπόν) . Μπορούμε να το χρησιμοποιήσουμε για να στείλουμε ένα email σε πολλούς διαφορετικούς παραλήπτες, χωρίς να γνωρίζει ο καθένας ποιος άλλος έλαβε την ίδια επικοινωνία. Μπορούμε να στείλουμε ένα μήνυμα προσθέτοντας μόνο διευθύνσεις στο </a:t>
            </a:r>
            <a:r>
              <a:rPr lang="el-GR" b="0" dirty="0" err="1"/>
              <a:t>Bcc</a:t>
            </a:r>
            <a:r>
              <a:rPr lang="el-GR" b="0" dirty="0"/>
              <a:t>, χωρίς καμία διεύθυνση στο </a:t>
            </a:r>
            <a:r>
              <a:rPr lang="el-GR" b="0" dirty="0" err="1"/>
              <a:t>To</a:t>
            </a:r>
            <a:r>
              <a:rPr lang="el-GR" b="0" dirty="0"/>
              <a:t>. Τα</a:t>
            </a:r>
            <a:r>
              <a:rPr lang="el-GR" b="1" dirty="0"/>
              <a:t> κεφαλαία γράμματα </a:t>
            </a:r>
            <a:r>
              <a:rPr lang="el-GR" b="0" dirty="0"/>
              <a:t>στην ηλεκτρονική επικοινωνία είναι σαν να φωνάζουμε σε κάποιον στην πραγματική ζωή. Δεν είναι καλή ιδέα να χρησιμοποιούμε κεφαλαία γράμματα. Αν θέλουμε να τονίσουμε κάτι, μπορούμε να το τονίσουμε, να το βάλουμε σε διαφορετικό χρώμα ή να το υπογραμμίσουμε</a:t>
            </a:r>
            <a:r>
              <a:rPr lang="en-US" b="0" dirty="0"/>
              <a:t>. </a:t>
            </a:r>
          </a:p>
          <a:p>
            <a:pPr marL="171450" indent="-171450">
              <a:buFont typeface="Wingdings" panose="05000000000000000000" pitchFamily="2" charset="2"/>
              <a:buChar char="2"/>
            </a:pPr>
            <a:r>
              <a:rPr lang="el-GR" dirty="0">
                <a:sym typeface="Wingdings" panose="05000000000000000000" pitchFamily="2" charset="2"/>
              </a:rPr>
              <a:t>Μπορείτε να ανοίξετε ένα γραμματοκιβώτιο και να εμφανίσετε τα παραπάνω με παραδείγματα. Για παράδειγμα, προσπαθήστε να στείλετε ένα δοκιμαστικό email σε δύο διαφορετικούς σπουδαστές, εάν έχουν λογαριασμό email. Την πρώτη φορά βάλτε τις διευθύνσεις τους στο </a:t>
            </a:r>
            <a:r>
              <a:rPr lang="el-GR" dirty="0" err="1">
                <a:sym typeface="Wingdings" panose="05000000000000000000" pitchFamily="2" charset="2"/>
              </a:rPr>
              <a:t>To</a:t>
            </a:r>
            <a:r>
              <a:rPr lang="el-GR" dirty="0">
                <a:sym typeface="Wingdings" panose="05000000000000000000" pitchFamily="2" charset="2"/>
              </a:rPr>
              <a:t> και τη δεύτερη φορά στο </a:t>
            </a:r>
            <a:r>
              <a:rPr lang="el-GR" dirty="0" err="1">
                <a:sym typeface="Wingdings" panose="05000000000000000000" pitchFamily="2" charset="2"/>
              </a:rPr>
              <a:t>Bcc</a:t>
            </a:r>
            <a:r>
              <a:rPr lang="el-GR" dirty="0">
                <a:sym typeface="Wingdings" panose="05000000000000000000" pitchFamily="2" charset="2"/>
              </a:rPr>
              <a:t>. Ζητήστε από τους σπουδαστές να ελέγξουν τα μηνύματα. Στο πρώτο μήνυμα, οι σπουδαστές θα μπορούν να δουν ο ένας τη διεύθυνση του άλλου Στο δεύτερο μήνυμα, όχι.</a:t>
            </a:r>
            <a:endParaRPr lang="en-US" dirty="0"/>
          </a:p>
        </p:txBody>
      </p:sp>
      <p:sp>
        <p:nvSpPr>
          <p:cNvPr id="4" name="Slide Number Placeholder 3"/>
          <p:cNvSpPr>
            <a:spLocks noGrp="1"/>
          </p:cNvSpPr>
          <p:nvPr>
            <p:ph type="sldNum" sz="quarter" idx="5"/>
          </p:nvPr>
        </p:nvSpPr>
        <p:spPr/>
        <p:txBody>
          <a:bodyPr/>
          <a:lstStyle/>
          <a:p>
            <a:fld id="{C8C6B2E6-E16E-48D7-9779-F1A1F8B7CA26}" type="slidenum">
              <a:rPr lang="en-US" smtClean="0"/>
              <a:t>18</a:t>
            </a:fld>
            <a:endParaRPr lang="en-US"/>
          </a:p>
        </p:txBody>
      </p:sp>
    </p:spTree>
    <p:extLst>
      <p:ext uri="{BB962C8B-B14F-4D97-AF65-F5344CB8AC3E}">
        <p14:creationId xmlns:p14="http://schemas.microsoft.com/office/powerpoint/2010/main" val="5992761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J"/>
            </a:pPr>
            <a:r>
              <a:rPr lang="el-GR" dirty="0">
                <a:sym typeface="Wingdings" panose="05000000000000000000" pitchFamily="2" charset="2"/>
              </a:rPr>
              <a:t>Τώρα, ας συζητήσουμε τη διαδικτυακή δεοντολογία όταν χρησιμοποιούμε υπηρεσίες τηλεδιάσκεψης. Πρώτον, το γεγονός ότι μια συνάντηση ή ένα μάθημα είναι διαδικτυακό δεν σημαίνει ότι μπορούμε να εισέλθουμε όποτε θέλουμε. Η ώρα έναρξης θα πρέπει να τηρείται και θα πρέπει να συμμετέχουμε εγκαίρως. Στη συνέχεια, όταν μιλάει κάποιος άλλος, θα πρέπει να ενεργοποιούμε τη σίγαση σε μας, για να αποφύγουμε το θόρυβο από το περιβάλλον μας, ειδικά αν βρισκόμαστε σε χώρο με άλλους ανθρώπους γύρω μας. Μιλώντας για το υπόβαθρο, είναι επίσης καλό να έχουμε ένα καθαρό υπόβαθρο, και όχι ένα ακατάστατο δωμάτιο ή ένα δωμάτιο με άλλους ανθρώπους που περπατούν και μιλούν πίσω μας. Τέλος, θα πρέπει να αποφεύγουμε να μιλάμε πάνω από άλλους συμμετέχοντες ή τον ομιλητή. Όλες οι πλατφόρμες </a:t>
            </a:r>
            <a:r>
              <a:rPr lang="el-GR" dirty="0" err="1">
                <a:sym typeface="Wingdings" panose="05000000000000000000" pitchFamily="2" charset="2"/>
              </a:rPr>
              <a:t>βιντεοδιάσκεψης</a:t>
            </a:r>
            <a:r>
              <a:rPr lang="el-GR" dirty="0">
                <a:sym typeface="Wingdings" panose="05000000000000000000" pitchFamily="2" charset="2"/>
              </a:rPr>
              <a:t> διαθέτουν επιλογή συνομιλίας και επίσης </a:t>
            </a:r>
            <a:r>
              <a:rPr lang="el-GR" dirty="0" err="1">
                <a:sym typeface="Wingdings" panose="05000000000000000000" pitchFamily="2" charset="2"/>
              </a:rPr>
              <a:t>emoticons</a:t>
            </a:r>
            <a:r>
              <a:rPr lang="el-GR" dirty="0">
                <a:sym typeface="Wingdings" panose="05000000000000000000" pitchFamily="2" charset="2"/>
              </a:rPr>
              <a:t> αντίδρασης, τα οποία μπορούμε να χρησιμοποιήσουμε για να σηκώσουμε το χέρι μας και να ζητήσουμε να μιλήσουμε. </a:t>
            </a:r>
            <a:endParaRPr lang="en-US" dirty="0"/>
          </a:p>
        </p:txBody>
      </p:sp>
      <p:sp>
        <p:nvSpPr>
          <p:cNvPr id="4" name="Slide Number Placeholder 3"/>
          <p:cNvSpPr>
            <a:spLocks noGrp="1"/>
          </p:cNvSpPr>
          <p:nvPr>
            <p:ph type="sldNum" sz="quarter" idx="5"/>
          </p:nvPr>
        </p:nvSpPr>
        <p:spPr/>
        <p:txBody>
          <a:bodyPr/>
          <a:lstStyle/>
          <a:p>
            <a:fld id="{C8C6B2E6-E16E-48D7-9779-F1A1F8B7CA26}" type="slidenum">
              <a:rPr lang="en-US" smtClean="0"/>
              <a:t>19</a:t>
            </a:fld>
            <a:endParaRPr lang="en-US"/>
          </a:p>
        </p:txBody>
      </p:sp>
    </p:spTree>
    <p:extLst>
      <p:ext uri="{BB962C8B-B14F-4D97-AF65-F5344CB8AC3E}">
        <p14:creationId xmlns:p14="http://schemas.microsoft.com/office/powerpoint/2010/main" val="387699248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J"/>
            </a:pPr>
            <a:r>
              <a:rPr lang="el-GR" dirty="0">
                <a:sym typeface="Wingdings" panose="05000000000000000000" pitchFamily="2" charset="2"/>
              </a:rPr>
              <a:t>Θα ολοκληρώσουμε αυτό το μέρος και αυτή την ενότητα με ορισμένους κανόνες διαδικτυακής συμπεριφοράς για τα μέσα κοινωνικής δικτύωσης. Είναι προτιμότερο να μην προσθέτουμε κάποιον ως φίλο, αν δεν θέλουμε να μείνουμε σε επαφή μαζί του, αντί να τον προσθέτουμε ως φίλο και να τον καταργούμε την επόμενη μέρα. Αυτό μπορεί να είναι προσβλητικό. Βέβαια, το να διαγράφετε ανθρώπους μετά από λίγο καιρό είναι κάτι συνηθισμένο στα μέσα κοινωνικής δικτύωσης και μπορεί να συμβεί για πολλούς λόγους, αλλά προσπαθήστε να το αποφύγετε για τις νέες γνωριμίες. Όταν ανεβάζουμε φωτογραφίες που δείχνουν και άλλους ανθρώπους εκτός από εμάς, δεν πρέπει να τους κάνουμε </a:t>
            </a:r>
            <a:r>
              <a:rPr lang="el-GR" dirty="0" err="1">
                <a:sym typeface="Wingdings" panose="05000000000000000000" pitchFamily="2" charset="2"/>
              </a:rPr>
              <a:t>tag</a:t>
            </a:r>
            <a:r>
              <a:rPr lang="el-GR" dirty="0">
                <a:sym typeface="Wingdings" panose="05000000000000000000" pitchFamily="2" charset="2"/>
              </a:rPr>
              <a:t> πριν τους ρωτήσουμε αν συμφωνούν. Μερικοί άνθρωποι δεν θέλουν να μοιράζονται τη ζωή τους με άλλους ανθρώπους στο διαδίκτυο. Μπορεί να έχουμε κάποιους κοινούς φίλους, αλλά ο καθένας από εμάς, έχει και άλλους φίλους επίσης. Όταν κάποιος μοιράζεται ειδήσεις σε έναν τοίχο, μια ομάδα ή ακόμα και σε μια συνομιλία, είναι ευγενικό να αντιδράσουμε με κάποιο τρόπο, ακόμα και αν είναι απλά ένα «</a:t>
            </a:r>
            <a:r>
              <a:rPr lang="el-GR" dirty="0" err="1">
                <a:sym typeface="Wingdings" panose="05000000000000000000" pitchFamily="2" charset="2"/>
              </a:rPr>
              <a:t>like</a:t>
            </a:r>
            <a:r>
              <a:rPr lang="el-GR" dirty="0">
                <a:sym typeface="Wingdings" panose="05000000000000000000" pitchFamily="2" charset="2"/>
              </a:rPr>
              <a:t>». Πώς θα νιώθαμε αν μοιραζόμασταν νέα στον τοίχο μας και κανένας φίλος δεν αντιδρούσε; Απογοητευτικό, έτσι δεν είναι; Τέλος, αλλά πολύ σημαντικό, θα πρέπει να αποφεύγουμε το </a:t>
            </a:r>
            <a:r>
              <a:rPr lang="el-GR" dirty="0" err="1">
                <a:sym typeface="Wingdings" panose="05000000000000000000" pitchFamily="2" charset="2"/>
              </a:rPr>
              <a:t>spamming</a:t>
            </a:r>
            <a:r>
              <a:rPr lang="el-GR" dirty="0">
                <a:sym typeface="Wingdings" panose="05000000000000000000" pitchFamily="2" charset="2"/>
              </a:rPr>
              <a:t> των φίλων μας. Δεν πρέπει να μοιραζόμαστε περιττά μηνύματα καθημερινά χωρίς λόγο. Για παράδειγμα, υπάρχουν άνθρωποι που στέλνουν καθημερινά καλημέρα σε όλους τους φίλους τους. Αυτό είναι χαριτωμένο την πρώτη ή τη δεύτερη φορά, αλλά αν συνεχίσουμε να το κάνουμε για 30 ημέρες, είναι απλά ενοχλητικό. Οι άνθρωποι είναι πολυάσχολοι, δεν έχουν χρόνο για τέτοια μηνύματα. </a:t>
            </a:r>
          </a:p>
          <a:p>
            <a:pPr marL="171450" indent="-171450">
              <a:buFont typeface="Wingdings" panose="05000000000000000000" pitchFamily="2" charset="2"/>
              <a:buChar char="2"/>
            </a:pPr>
            <a:r>
              <a:rPr lang="el-GR" dirty="0">
                <a:sym typeface="Wingdings" panose="05000000000000000000" pitchFamily="2" charset="2"/>
              </a:rPr>
              <a:t>Εάν κάποιοι από τους σπουδαστές έχουν λογαριασμούς στα μέσα κοινωνικής δικτύωσης, ρωτήστε τους αν έχουν βρεθεί σε καταστάσεις όπως οι παραπάνω. Δεδομένου ότι αυτή είναι η τελευταία διαφάνεια της ενότητας, ρωτήστε τους σπουδαστές εάν έχουν οποιεσδήποτε ερωτήσεις για οποιαδήποτε πληροφορία και στη συνέχεια τερματίστε τη συνεδρία.</a:t>
            </a:r>
            <a:endParaRPr lang="en-US" dirty="0">
              <a:sym typeface="Wingdings" panose="05000000000000000000" pitchFamily="2" charset="2"/>
            </a:endParaRPr>
          </a:p>
          <a:p>
            <a:pPr marL="0" indent="0">
              <a:buFont typeface="Wingdings" panose="05000000000000000000" pitchFamily="2" charset="2"/>
              <a:buNone/>
            </a:pPr>
            <a:endParaRPr lang="en-US" dirty="0"/>
          </a:p>
        </p:txBody>
      </p:sp>
      <p:sp>
        <p:nvSpPr>
          <p:cNvPr id="4" name="Slide Number Placeholder 3"/>
          <p:cNvSpPr>
            <a:spLocks noGrp="1"/>
          </p:cNvSpPr>
          <p:nvPr>
            <p:ph type="sldNum" sz="quarter" idx="5"/>
          </p:nvPr>
        </p:nvSpPr>
        <p:spPr/>
        <p:txBody>
          <a:bodyPr/>
          <a:lstStyle/>
          <a:p>
            <a:fld id="{C8C6B2E6-E16E-48D7-9779-F1A1F8B7CA26}" type="slidenum">
              <a:rPr lang="en-US" smtClean="0"/>
              <a:t>20</a:t>
            </a:fld>
            <a:endParaRPr lang="en-US"/>
          </a:p>
        </p:txBody>
      </p:sp>
    </p:spTree>
    <p:extLst>
      <p:ext uri="{BB962C8B-B14F-4D97-AF65-F5344CB8AC3E}">
        <p14:creationId xmlns:p14="http://schemas.microsoft.com/office/powerpoint/2010/main" val="101016064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1413" y="1143000"/>
            <a:ext cx="4575175" cy="257333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5A3A144-43F7-49B0-898B-83D2D11A64AB}" type="slidenum">
              <a:rPr lang="en-US" smtClean="0"/>
              <a:t>21</a:t>
            </a:fld>
            <a:endParaRPr lang="en-US"/>
          </a:p>
        </p:txBody>
      </p:sp>
    </p:spTree>
    <p:extLst>
      <p:ext uri="{BB962C8B-B14F-4D97-AF65-F5344CB8AC3E}">
        <p14:creationId xmlns:p14="http://schemas.microsoft.com/office/powerpoint/2010/main" val="40018693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8DB991-507B-C8CA-09CC-FCE67B283C5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201DEF8-8A07-A3F3-9681-B0AFEFBA8D8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DDB7A17-DFA0-1CF9-65D4-C8AD699A2A2F}"/>
              </a:ext>
            </a:extLst>
          </p:cNvPr>
          <p:cNvSpPr>
            <a:spLocks noGrp="1"/>
          </p:cNvSpPr>
          <p:nvPr>
            <p:ph type="dt" sz="half" idx="10"/>
          </p:nvPr>
        </p:nvSpPr>
        <p:spPr/>
        <p:txBody>
          <a:bodyPr/>
          <a:lstStyle/>
          <a:p>
            <a:fld id="{EEEBE4E0-E918-46B8-9F3A-842A857B776C}" type="datetimeFigureOut">
              <a:rPr lang="en-US" smtClean="0"/>
              <a:t>10/22/2024</a:t>
            </a:fld>
            <a:endParaRPr lang="en-US"/>
          </a:p>
        </p:txBody>
      </p:sp>
      <p:sp>
        <p:nvSpPr>
          <p:cNvPr id="5" name="Footer Placeholder 4">
            <a:extLst>
              <a:ext uri="{FF2B5EF4-FFF2-40B4-BE49-F238E27FC236}">
                <a16:creationId xmlns:a16="http://schemas.microsoft.com/office/drawing/2014/main" id="{4E27E2A7-A20E-AC68-66D5-31BD3F1D3B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4C608E-7DD7-6CDB-5558-9F30AF9C1673}"/>
              </a:ext>
            </a:extLst>
          </p:cNvPr>
          <p:cNvSpPr>
            <a:spLocks noGrp="1"/>
          </p:cNvSpPr>
          <p:nvPr>
            <p:ph type="sldNum" sz="quarter" idx="12"/>
          </p:nvPr>
        </p:nvSpPr>
        <p:spPr/>
        <p:txBody>
          <a:bodyPr/>
          <a:lstStyle/>
          <a:p>
            <a:fld id="{DBBE47D9-8EF5-4C11-95BA-5D9010613BA7}" type="slidenum">
              <a:rPr lang="en-US" smtClean="0"/>
              <a:t>‹#›</a:t>
            </a:fld>
            <a:endParaRPr lang="en-US"/>
          </a:p>
        </p:txBody>
      </p:sp>
    </p:spTree>
    <p:extLst>
      <p:ext uri="{BB962C8B-B14F-4D97-AF65-F5344CB8AC3E}">
        <p14:creationId xmlns:p14="http://schemas.microsoft.com/office/powerpoint/2010/main" val="15440077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B8B303-CC88-959F-CF44-73FADDDE9A8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A2F3D36-D36A-E3CF-232E-2F3F9BE968F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A25E6E4-34BE-1244-E431-FACCB3484D2B}"/>
              </a:ext>
            </a:extLst>
          </p:cNvPr>
          <p:cNvSpPr>
            <a:spLocks noGrp="1"/>
          </p:cNvSpPr>
          <p:nvPr>
            <p:ph type="dt" sz="half" idx="10"/>
          </p:nvPr>
        </p:nvSpPr>
        <p:spPr/>
        <p:txBody>
          <a:bodyPr/>
          <a:lstStyle/>
          <a:p>
            <a:fld id="{EEEBE4E0-E918-46B8-9F3A-842A857B776C}" type="datetimeFigureOut">
              <a:rPr lang="en-US" smtClean="0"/>
              <a:t>10/22/2024</a:t>
            </a:fld>
            <a:endParaRPr lang="en-US"/>
          </a:p>
        </p:txBody>
      </p:sp>
      <p:sp>
        <p:nvSpPr>
          <p:cNvPr id="5" name="Footer Placeholder 4">
            <a:extLst>
              <a:ext uri="{FF2B5EF4-FFF2-40B4-BE49-F238E27FC236}">
                <a16:creationId xmlns:a16="http://schemas.microsoft.com/office/drawing/2014/main" id="{F6999032-ECB0-B056-3BC8-A8476C6F106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95E1F04-2903-FB49-F97F-44BF7C5A92C0}"/>
              </a:ext>
            </a:extLst>
          </p:cNvPr>
          <p:cNvSpPr>
            <a:spLocks noGrp="1"/>
          </p:cNvSpPr>
          <p:nvPr>
            <p:ph type="sldNum" sz="quarter" idx="12"/>
          </p:nvPr>
        </p:nvSpPr>
        <p:spPr/>
        <p:txBody>
          <a:bodyPr/>
          <a:lstStyle/>
          <a:p>
            <a:fld id="{DBBE47D9-8EF5-4C11-95BA-5D9010613BA7}" type="slidenum">
              <a:rPr lang="en-US" smtClean="0"/>
              <a:t>‹#›</a:t>
            </a:fld>
            <a:endParaRPr lang="en-US"/>
          </a:p>
        </p:txBody>
      </p:sp>
    </p:spTree>
    <p:extLst>
      <p:ext uri="{BB962C8B-B14F-4D97-AF65-F5344CB8AC3E}">
        <p14:creationId xmlns:p14="http://schemas.microsoft.com/office/powerpoint/2010/main" val="34473083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619B6D-65D7-7D7F-E8A0-626557D520D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8D54A83-FE9E-3292-BB7F-CDE76AF4671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8FD3136-AA71-9B72-1D3D-D381A3A29D36}"/>
              </a:ext>
            </a:extLst>
          </p:cNvPr>
          <p:cNvSpPr>
            <a:spLocks noGrp="1"/>
          </p:cNvSpPr>
          <p:nvPr>
            <p:ph type="dt" sz="half" idx="10"/>
          </p:nvPr>
        </p:nvSpPr>
        <p:spPr/>
        <p:txBody>
          <a:bodyPr/>
          <a:lstStyle/>
          <a:p>
            <a:fld id="{EEEBE4E0-E918-46B8-9F3A-842A857B776C}" type="datetimeFigureOut">
              <a:rPr lang="en-US" smtClean="0"/>
              <a:t>10/22/2024</a:t>
            </a:fld>
            <a:endParaRPr lang="en-US"/>
          </a:p>
        </p:txBody>
      </p:sp>
      <p:sp>
        <p:nvSpPr>
          <p:cNvPr id="5" name="Footer Placeholder 4">
            <a:extLst>
              <a:ext uri="{FF2B5EF4-FFF2-40B4-BE49-F238E27FC236}">
                <a16:creationId xmlns:a16="http://schemas.microsoft.com/office/drawing/2014/main" id="{203C980B-6CE9-C0E6-6893-77662B7F06C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3DC31B-0CDD-E8B6-443F-B13720DA3CFA}"/>
              </a:ext>
            </a:extLst>
          </p:cNvPr>
          <p:cNvSpPr>
            <a:spLocks noGrp="1"/>
          </p:cNvSpPr>
          <p:nvPr>
            <p:ph type="sldNum" sz="quarter" idx="12"/>
          </p:nvPr>
        </p:nvSpPr>
        <p:spPr/>
        <p:txBody>
          <a:bodyPr/>
          <a:lstStyle/>
          <a:p>
            <a:fld id="{DBBE47D9-8EF5-4C11-95BA-5D9010613BA7}" type="slidenum">
              <a:rPr lang="en-US" smtClean="0"/>
              <a:t>‹#›</a:t>
            </a:fld>
            <a:endParaRPr lang="en-US"/>
          </a:p>
        </p:txBody>
      </p:sp>
    </p:spTree>
    <p:extLst>
      <p:ext uri="{BB962C8B-B14F-4D97-AF65-F5344CB8AC3E}">
        <p14:creationId xmlns:p14="http://schemas.microsoft.com/office/powerpoint/2010/main" val="14641192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82969B-4353-62B8-807B-E472BEFA388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6BE2228-0EBF-32A2-FCAF-6CBB830450C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A2FB96D-A203-2CDF-5065-E16BFED37A7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0A0061D-F3AF-FDB8-D006-EF85D3762737}"/>
              </a:ext>
            </a:extLst>
          </p:cNvPr>
          <p:cNvSpPr>
            <a:spLocks noGrp="1"/>
          </p:cNvSpPr>
          <p:nvPr>
            <p:ph type="dt" sz="half" idx="10"/>
          </p:nvPr>
        </p:nvSpPr>
        <p:spPr/>
        <p:txBody>
          <a:bodyPr/>
          <a:lstStyle/>
          <a:p>
            <a:fld id="{EEEBE4E0-E918-46B8-9F3A-842A857B776C}" type="datetimeFigureOut">
              <a:rPr lang="en-US" smtClean="0"/>
              <a:t>10/22/2024</a:t>
            </a:fld>
            <a:endParaRPr lang="en-US"/>
          </a:p>
        </p:txBody>
      </p:sp>
      <p:sp>
        <p:nvSpPr>
          <p:cNvPr id="6" name="Footer Placeholder 5">
            <a:extLst>
              <a:ext uri="{FF2B5EF4-FFF2-40B4-BE49-F238E27FC236}">
                <a16:creationId xmlns:a16="http://schemas.microsoft.com/office/drawing/2014/main" id="{6FF625B1-6156-3CB2-98A3-CD535395C58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3A70993-7FF2-FFE4-CC6E-4448381F3FA6}"/>
              </a:ext>
            </a:extLst>
          </p:cNvPr>
          <p:cNvSpPr>
            <a:spLocks noGrp="1"/>
          </p:cNvSpPr>
          <p:nvPr>
            <p:ph type="sldNum" sz="quarter" idx="12"/>
          </p:nvPr>
        </p:nvSpPr>
        <p:spPr/>
        <p:txBody>
          <a:bodyPr/>
          <a:lstStyle/>
          <a:p>
            <a:fld id="{DBBE47D9-8EF5-4C11-95BA-5D9010613BA7}" type="slidenum">
              <a:rPr lang="en-US" smtClean="0"/>
              <a:t>‹#›</a:t>
            </a:fld>
            <a:endParaRPr lang="en-US"/>
          </a:p>
        </p:txBody>
      </p:sp>
    </p:spTree>
    <p:extLst>
      <p:ext uri="{BB962C8B-B14F-4D97-AF65-F5344CB8AC3E}">
        <p14:creationId xmlns:p14="http://schemas.microsoft.com/office/powerpoint/2010/main" val="30565132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FB530D-09A6-F713-A1FB-F03963E975D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7DE915D-2C41-80E8-F162-06602348160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8FD838B-CDEF-CEDF-9FF0-78D0520CABA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3C90E88-6595-D5F6-307C-ABFF761E0A5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8330B36-039B-5F1A-105E-8195ED22055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9288B7F-7DE4-8AB2-4E2C-85B8816B117C}"/>
              </a:ext>
            </a:extLst>
          </p:cNvPr>
          <p:cNvSpPr>
            <a:spLocks noGrp="1"/>
          </p:cNvSpPr>
          <p:nvPr>
            <p:ph type="dt" sz="half" idx="10"/>
          </p:nvPr>
        </p:nvSpPr>
        <p:spPr/>
        <p:txBody>
          <a:bodyPr/>
          <a:lstStyle/>
          <a:p>
            <a:fld id="{EEEBE4E0-E918-46B8-9F3A-842A857B776C}" type="datetimeFigureOut">
              <a:rPr lang="en-US" smtClean="0"/>
              <a:t>10/22/2024</a:t>
            </a:fld>
            <a:endParaRPr lang="en-US"/>
          </a:p>
        </p:txBody>
      </p:sp>
      <p:sp>
        <p:nvSpPr>
          <p:cNvPr id="8" name="Footer Placeholder 7">
            <a:extLst>
              <a:ext uri="{FF2B5EF4-FFF2-40B4-BE49-F238E27FC236}">
                <a16:creationId xmlns:a16="http://schemas.microsoft.com/office/drawing/2014/main" id="{4636FA06-6B11-9C48-B03F-295E2883B6C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344810B-BC5F-39F4-659E-979BE14A54CD}"/>
              </a:ext>
            </a:extLst>
          </p:cNvPr>
          <p:cNvSpPr>
            <a:spLocks noGrp="1"/>
          </p:cNvSpPr>
          <p:nvPr>
            <p:ph type="sldNum" sz="quarter" idx="12"/>
          </p:nvPr>
        </p:nvSpPr>
        <p:spPr/>
        <p:txBody>
          <a:bodyPr/>
          <a:lstStyle/>
          <a:p>
            <a:fld id="{DBBE47D9-8EF5-4C11-95BA-5D9010613BA7}" type="slidenum">
              <a:rPr lang="en-US" smtClean="0"/>
              <a:t>‹#›</a:t>
            </a:fld>
            <a:endParaRPr lang="en-US"/>
          </a:p>
        </p:txBody>
      </p:sp>
    </p:spTree>
    <p:extLst>
      <p:ext uri="{BB962C8B-B14F-4D97-AF65-F5344CB8AC3E}">
        <p14:creationId xmlns:p14="http://schemas.microsoft.com/office/powerpoint/2010/main" val="23767061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E81033-0B4E-D7AA-CDAA-FCD41E061AF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C9A91C7-A752-DE0C-BA53-441633E361A8}"/>
              </a:ext>
            </a:extLst>
          </p:cNvPr>
          <p:cNvSpPr>
            <a:spLocks noGrp="1"/>
          </p:cNvSpPr>
          <p:nvPr>
            <p:ph type="dt" sz="half" idx="10"/>
          </p:nvPr>
        </p:nvSpPr>
        <p:spPr/>
        <p:txBody>
          <a:bodyPr/>
          <a:lstStyle/>
          <a:p>
            <a:fld id="{EEEBE4E0-E918-46B8-9F3A-842A857B776C}" type="datetimeFigureOut">
              <a:rPr lang="en-US" smtClean="0"/>
              <a:t>10/22/2024</a:t>
            </a:fld>
            <a:endParaRPr lang="en-US"/>
          </a:p>
        </p:txBody>
      </p:sp>
      <p:sp>
        <p:nvSpPr>
          <p:cNvPr id="4" name="Footer Placeholder 3">
            <a:extLst>
              <a:ext uri="{FF2B5EF4-FFF2-40B4-BE49-F238E27FC236}">
                <a16:creationId xmlns:a16="http://schemas.microsoft.com/office/drawing/2014/main" id="{3B06FD26-3AED-594C-86B5-7B7EEBABB21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C9641EA-F293-D61F-4E3D-77B5021F7CC0}"/>
              </a:ext>
            </a:extLst>
          </p:cNvPr>
          <p:cNvSpPr>
            <a:spLocks noGrp="1"/>
          </p:cNvSpPr>
          <p:nvPr>
            <p:ph type="sldNum" sz="quarter" idx="12"/>
          </p:nvPr>
        </p:nvSpPr>
        <p:spPr/>
        <p:txBody>
          <a:bodyPr/>
          <a:lstStyle/>
          <a:p>
            <a:fld id="{DBBE47D9-8EF5-4C11-95BA-5D9010613BA7}" type="slidenum">
              <a:rPr lang="en-US" smtClean="0"/>
              <a:t>‹#›</a:t>
            </a:fld>
            <a:endParaRPr lang="en-US"/>
          </a:p>
        </p:txBody>
      </p:sp>
    </p:spTree>
    <p:extLst>
      <p:ext uri="{BB962C8B-B14F-4D97-AF65-F5344CB8AC3E}">
        <p14:creationId xmlns:p14="http://schemas.microsoft.com/office/powerpoint/2010/main" val="1616735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B3795B6-5C96-4A1E-C0A0-46CA3A263F10}"/>
              </a:ext>
            </a:extLst>
          </p:cNvPr>
          <p:cNvSpPr>
            <a:spLocks noGrp="1"/>
          </p:cNvSpPr>
          <p:nvPr>
            <p:ph type="dt" sz="half" idx="10"/>
          </p:nvPr>
        </p:nvSpPr>
        <p:spPr/>
        <p:txBody>
          <a:bodyPr/>
          <a:lstStyle/>
          <a:p>
            <a:fld id="{EEEBE4E0-E918-46B8-9F3A-842A857B776C}" type="datetimeFigureOut">
              <a:rPr lang="en-US" smtClean="0"/>
              <a:t>10/22/2024</a:t>
            </a:fld>
            <a:endParaRPr lang="en-US"/>
          </a:p>
        </p:txBody>
      </p:sp>
      <p:sp>
        <p:nvSpPr>
          <p:cNvPr id="3" name="Footer Placeholder 2">
            <a:extLst>
              <a:ext uri="{FF2B5EF4-FFF2-40B4-BE49-F238E27FC236}">
                <a16:creationId xmlns:a16="http://schemas.microsoft.com/office/drawing/2014/main" id="{59F18E51-9C7A-92B5-2EC5-636D0071A73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C8AE181-4B06-60B1-2CE6-497AB7979AEB}"/>
              </a:ext>
            </a:extLst>
          </p:cNvPr>
          <p:cNvSpPr>
            <a:spLocks noGrp="1"/>
          </p:cNvSpPr>
          <p:nvPr>
            <p:ph type="sldNum" sz="quarter" idx="12"/>
          </p:nvPr>
        </p:nvSpPr>
        <p:spPr/>
        <p:txBody>
          <a:bodyPr/>
          <a:lstStyle/>
          <a:p>
            <a:fld id="{DBBE47D9-8EF5-4C11-95BA-5D9010613BA7}" type="slidenum">
              <a:rPr lang="en-US" smtClean="0"/>
              <a:t>‹#›</a:t>
            </a:fld>
            <a:endParaRPr lang="en-US"/>
          </a:p>
        </p:txBody>
      </p:sp>
    </p:spTree>
    <p:extLst>
      <p:ext uri="{BB962C8B-B14F-4D97-AF65-F5344CB8AC3E}">
        <p14:creationId xmlns:p14="http://schemas.microsoft.com/office/powerpoint/2010/main" val="34534704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5E93F6-25F2-6E33-3F92-EBCC59872E1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A7B1585-02B5-143B-6E4D-8F139B47C9B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9E2B473-0C17-B798-9EED-2DDCA2B25CE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BD9043B-8883-FFAD-034E-FF366ED66392}"/>
              </a:ext>
            </a:extLst>
          </p:cNvPr>
          <p:cNvSpPr>
            <a:spLocks noGrp="1"/>
          </p:cNvSpPr>
          <p:nvPr>
            <p:ph type="dt" sz="half" idx="10"/>
          </p:nvPr>
        </p:nvSpPr>
        <p:spPr/>
        <p:txBody>
          <a:bodyPr/>
          <a:lstStyle/>
          <a:p>
            <a:fld id="{EEEBE4E0-E918-46B8-9F3A-842A857B776C}" type="datetimeFigureOut">
              <a:rPr lang="en-US" smtClean="0"/>
              <a:t>10/22/2024</a:t>
            </a:fld>
            <a:endParaRPr lang="en-US"/>
          </a:p>
        </p:txBody>
      </p:sp>
      <p:sp>
        <p:nvSpPr>
          <p:cNvPr id="6" name="Footer Placeholder 5">
            <a:extLst>
              <a:ext uri="{FF2B5EF4-FFF2-40B4-BE49-F238E27FC236}">
                <a16:creationId xmlns:a16="http://schemas.microsoft.com/office/drawing/2014/main" id="{4632601C-BD44-A858-4EE0-160691AA2C6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98D1706-CBA9-3662-8DFC-59B299E940B3}"/>
              </a:ext>
            </a:extLst>
          </p:cNvPr>
          <p:cNvSpPr>
            <a:spLocks noGrp="1"/>
          </p:cNvSpPr>
          <p:nvPr>
            <p:ph type="sldNum" sz="quarter" idx="12"/>
          </p:nvPr>
        </p:nvSpPr>
        <p:spPr/>
        <p:txBody>
          <a:bodyPr/>
          <a:lstStyle/>
          <a:p>
            <a:fld id="{DBBE47D9-8EF5-4C11-95BA-5D9010613BA7}" type="slidenum">
              <a:rPr lang="en-US" smtClean="0"/>
              <a:t>‹#›</a:t>
            </a:fld>
            <a:endParaRPr lang="en-US"/>
          </a:p>
        </p:txBody>
      </p:sp>
    </p:spTree>
    <p:extLst>
      <p:ext uri="{BB962C8B-B14F-4D97-AF65-F5344CB8AC3E}">
        <p14:creationId xmlns:p14="http://schemas.microsoft.com/office/powerpoint/2010/main" val="41578507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261CA7-6505-8869-A618-F9B6FD777F6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D5EDA02-A334-0C67-A7B5-E8AA4D983F6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42792C5-C572-933C-6956-A874BD0DD6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55D9DAB-117A-9E90-A311-C5C057C8D48B}"/>
              </a:ext>
            </a:extLst>
          </p:cNvPr>
          <p:cNvSpPr>
            <a:spLocks noGrp="1"/>
          </p:cNvSpPr>
          <p:nvPr>
            <p:ph type="dt" sz="half" idx="10"/>
          </p:nvPr>
        </p:nvSpPr>
        <p:spPr/>
        <p:txBody>
          <a:bodyPr/>
          <a:lstStyle/>
          <a:p>
            <a:fld id="{EEEBE4E0-E918-46B8-9F3A-842A857B776C}" type="datetimeFigureOut">
              <a:rPr lang="en-US" smtClean="0"/>
              <a:t>10/22/2024</a:t>
            </a:fld>
            <a:endParaRPr lang="en-US"/>
          </a:p>
        </p:txBody>
      </p:sp>
      <p:sp>
        <p:nvSpPr>
          <p:cNvPr id="6" name="Footer Placeholder 5">
            <a:extLst>
              <a:ext uri="{FF2B5EF4-FFF2-40B4-BE49-F238E27FC236}">
                <a16:creationId xmlns:a16="http://schemas.microsoft.com/office/drawing/2014/main" id="{ECE4AC53-4C50-E8CB-7820-80369271571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16B7CF1-EF22-7D12-5E5F-A9313E6A0929}"/>
              </a:ext>
            </a:extLst>
          </p:cNvPr>
          <p:cNvSpPr>
            <a:spLocks noGrp="1"/>
          </p:cNvSpPr>
          <p:nvPr>
            <p:ph type="sldNum" sz="quarter" idx="12"/>
          </p:nvPr>
        </p:nvSpPr>
        <p:spPr/>
        <p:txBody>
          <a:bodyPr/>
          <a:lstStyle/>
          <a:p>
            <a:fld id="{DBBE47D9-8EF5-4C11-95BA-5D9010613BA7}" type="slidenum">
              <a:rPr lang="en-US" smtClean="0"/>
              <a:t>‹#›</a:t>
            </a:fld>
            <a:endParaRPr lang="en-US"/>
          </a:p>
        </p:txBody>
      </p:sp>
    </p:spTree>
    <p:extLst>
      <p:ext uri="{BB962C8B-B14F-4D97-AF65-F5344CB8AC3E}">
        <p14:creationId xmlns:p14="http://schemas.microsoft.com/office/powerpoint/2010/main" val="11527767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BAC310-94C7-DFD8-9E12-363342F77E5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B04F5D0-558B-F4ED-B3BB-9AB62C2F3E2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DB9C210-89C1-9BDE-0ED2-6E63CDD25585}"/>
              </a:ext>
            </a:extLst>
          </p:cNvPr>
          <p:cNvSpPr>
            <a:spLocks noGrp="1"/>
          </p:cNvSpPr>
          <p:nvPr>
            <p:ph type="dt" sz="half" idx="10"/>
          </p:nvPr>
        </p:nvSpPr>
        <p:spPr/>
        <p:txBody>
          <a:bodyPr/>
          <a:lstStyle/>
          <a:p>
            <a:fld id="{EEEBE4E0-E918-46B8-9F3A-842A857B776C}" type="datetimeFigureOut">
              <a:rPr lang="en-US" smtClean="0"/>
              <a:t>10/22/2024</a:t>
            </a:fld>
            <a:endParaRPr lang="en-US"/>
          </a:p>
        </p:txBody>
      </p:sp>
      <p:sp>
        <p:nvSpPr>
          <p:cNvPr id="5" name="Footer Placeholder 4">
            <a:extLst>
              <a:ext uri="{FF2B5EF4-FFF2-40B4-BE49-F238E27FC236}">
                <a16:creationId xmlns:a16="http://schemas.microsoft.com/office/drawing/2014/main" id="{FCDF310F-72B7-1159-2957-21E1142D7FA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033BFF6-EC8B-45E8-0125-F38578BF9A43}"/>
              </a:ext>
            </a:extLst>
          </p:cNvPr>
          <p:cNvSpPr>
            <a:spLocks noGrp="1"/>
          </p:cNvSpPr>
          <p:nvPr>
            <p:ph type="sldNum" sz="quarter" idx="12"/>
          </p:nvPr>
        </p:nvSpPr>
        <p:spPr/>
        <p:txBody>
          <a:bodyPr/>
          <a:lstStyle/>
          <a:p>
            <a:fld id="{DBBE47D9-8EF5-4C11-95BA-5D9010613BA7}" type="slidenum">
              <a:rPr lang="en-US" smtClean="0"/>
              <a:t>‹#›</a:t>
            </a:fld>
            <a:endParaRPr lang="en-US"/>
          </a:p>
        </p:txBody>
      </p:sp>
    </p:spTree>
    <p:extLst>
      <p:ext uri="{BB962C8B-B14F-4D97-AF65-F5344CB8AC3E}">
        <p14:creationId xmlns:p14="http://schemas.microsoft.com/office/powerpoint/2010/main" val="1346265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5792F27-8F03-7396-9A64-52220F865DA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3576C98-A761-4FA4-EFDC-A994B9FA6D9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FF2C2C0-CB87-B3DA-C6A9-29E0A043F973}"/>
              </a:ext>
            </a:extLst>
          </p:cNvPr>
          <p:cNvSpPr>
            <a:spLocks noGrp="1"/>
          </p:cNvSpPr>
          <p:nvPr>
            <p:ph type="dt" sz="half" idx="10"/>
          </p:nvPr>
        </p:nvSpPr>
        <p:spPr/>
        <p:txBody>
          <a:bodyPr/>
          <a:lstStyle/>
          <a:p>
            <a:fld id="{EEEBE4E0-E918-46B8-9F3A-842A857B776C}" type="datetimeFigureOut">
              <a:rPr lang="en-US" smtClean="0"/>
              <a:t>10/22/2024</a:t>
            </a:fld>
            <a:endParaRPr lang="en-US"/>
          </a:p>
        </p:txBody>
      </p:sp>
      <p:sp>
        <p:nvSpPr>
          <p:cNvPr id="5" name="Footer Placeholder 4">
            <a:extLst>
              <a:ext uri="{FF2B5EF4-FFF2-40B4-BE49-F238E27FC236}">
                <a16:creationId xmlns:a16="http://schemas.microsoft.com/office/drawing/2014/main" id="{79B61950-9A3A-3434-2D72-BADF3A08C7F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3D2D5A6-4296-A668-ACBB-F9D101F37396}"/>
              </a:ext>
            </a:extLst>
          </p:cNvPr>
          <p:cNvSpPr>
            <a:spLocks noGrp="1"/>
          </p:cNvSpPr>
          <p:nvPr>
            <p:ph type="sldNum" sz="quarter" idx="12"/>
          </p:nvPr>
        </p:nvSpPr>
        <p:spPr/>
        <p:txBody>
          <a:bodyPr/>
          <a:lstStyle/>
          <a:p>
            <a:fld id="{DBBE47D9-8EF5-4C11-95BA-5D9010613BA7}" type="slidenum">
              <a:rPr lang="en-US" smtClean="0"/>
              <a:t>‹#›</a:t>
            </a:fld>
            <a:endParaRPr lang="en-US"/>
          </a:p>
        </p:txBody>
      </p:sp>
    </p:spTree>
    <p:extLst>
      <p:ext uri="{BB962C8B-B14F-4D97-AF65-F5344CB8AC3E}">
        <p14:creationId xmlns:p14="http://schemas.microsoft.com/office/powerpoint/2010/main" val="39643805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5400" b="1" i="0">
                <a:solidFill>
                  <a:schemeClr val="tx1"/>
                </a:solidFill>
                <a:latin typeface="Palatino Linotype"/>
                <a:cs typeface="Palatino Linotype"/>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10/22/2024</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1F62061-0772-DEC8-AC66-5D69AAD2280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5A8D455-762C-1743-3DBE-C2D2B0A1D0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522EFED-1809-E24F-F4A1-6DA488C5063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EEBE4E0-E918-46B8-9F3A-842A857B776C}" type="datetimeFigureOut">
              <a:rPr lang="en-US" smtClean="0"/>
              <a:t>10/22/2024</a:t>
            </a:fld>
            <a:endParaRPr lang="en-US"/>
          </a:p>
        </p:txBody>
      </p:sp>
      <p:sp>
        <p:nvSpPr>
          <p:cNvPr id="5" name="Footer Placeholder 4">
            <a:extLst>
              <a:ext uri="{FF2B5EF4-FFF2-40B4-BE49-F238E27FC236}">
                <a16:creationId xmlns:a16="http://schemas.microsoft.com/office/drawing/2014/main" id="{68060EC0-BC3F-2464-013D-B4E43CC1065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BB84778B-BE21-E55C-2B8B-7FDAEBFB524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BBE47D9-8EF5-4C11-95BA-5D9010613BA7}" type="slidenum">
              <a:rPr lang="en-US" smtClean="0"/>
              <a:t>‹#›</a:t>
            </a:fld>
            <a:endParaRPr lang="en-US"/>
          </a:p>
        </p:txBody>
      </p:sp>
    </p:spTree>
    <p:extLst>
      <p:ext uri="{BB962C8B-B14F-4D97-AF65-F5344CB8AC3E}">
        <p14:creationId xmlns:p14="http://schemas.microsoft.com/office/powerpoint/2010/main" val="17053218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12192000" cy="685800"/>
          </a:xfrm>
          <a:custGeom>
            <a:avLst/>
            <a:gdLst/>
            <a:ahLst/>
            <a:cxnLst/>
            <a:rect l="l" t="t" r="r" b="b"/>
            <a:pathLst>
              <a:path w="18288000" h="1028700">
                <a:moveTo>
                  <a:pt x="0" y="0"/>
                </a:moveTo>
                <a:lnTo>
                  <a:pt x="18287999" y="0"/>
                </a:lnTo>
                <a:lnTo>
                  <a:pt x="18287999" y="1028699"/>
                </a:lnTo>
                <a:lnTo>
                  <a:pt x="0" y="1028699"/>
                </a:lnTo>
                <a:lnTo>
                  <a:pt x="0" y="0"/>
                </a:lnTo>
                <a:close/>
              </a:path>
            </a:pathLst>
          </a:custGeom>
          <a:solidFill>
            <a:srgbClr val="E3DE1C"/>
          </a:solidFill>
        </p:spPr>
        <p:txBody>
          <a:bodyPr wrap="square" lIns="0" tIns="0" rIns="0" bIns="0" rtlCol="0"/>
          <a:lstStyle/>
          <a:p>
            <a:endParaRPr sz="1200"/>
          </a:p>
        </p:txBody>
      </p:sp>
      <p:sp>
        <p:nvSpPr>
          <p:cNvPr id="2" name="Holder 2"/>
          <p:cNvSpPr>
            <a:spLocks noGrp="1"/>
          </p:cNvSpPr>
          <p:nvPr>
            <p:ph type="title"/>
          </p:nvPr>
        </p:nvSpPr>
        <p:spPr>
          <a:xfrm>
            <a:off x="4501410" y="1064254"/>
            <a:ext cx="2793153" cy="839893"/>
          </a:xfrm>
          <a:prstGeom prst="rect">
            <a:avLst/>
          </a:prstGeom>
        </p:spPr>
        <p:txBody>
          <a:bodyPr wrap="square" lIns="0" tIns="0" rIns="0" bIns="0">
            <a:spAutoFit/>
          </a:bodyPr>
          <a:lstStyle>
            <a:lvl1pPr>
              <a:defRPr sz="8100" b="1" i="0">
                <a:solidFill>
                  <a:schemeClr val="tx1"/>
                </a:solidFill>
                <a:latin typeface="Palatino Linotype"/>
                <a:cs typeface="Palatino Linotype"/>
              </a:defRPr>
            </a:lvl1pPr>
          </a:lstStyle>
          <a:p>
            <a:endParaRPr/>
          </a:p>
        </p:txBody>
      </p:sp>
      <p:sp>
        <p:nvSpPr>
          <p:cNvPr id="3" name="Holder 3"/>
          <p:cNvSpPr>
            <a:spLocks noGrp="1"/>
          </p:cNvSpPr>
          <p:nvPr>
            <p:ph type="body" idx="1"/>
          </p:nvPr>
        </p:nvSpPr>
        <p:spPr>
          <a:xfrm>
            <a:off x="609600" y="1577340"/>
            <a:ext cx="1097280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276999"/>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10/22/2024</a:t>
            </a:fld>
            <a:endParaRPr lang="en-US"/>
          </a:p>
        </p:txBody>
      </p:sp>
      <p:sp>
        <p:nvSpPr>
          <p:cNvPr id="6" name="Holder 6"/>
          <p:cNvSpPr>
            <a:spLocks noGrp="1"/>
          </p:cNvSpPr>
          <p:nvPr>
            <p:ph type="sldNum" sz="quarter" idx="7"/>
          </p:nvPr>
        </p:nvSpPr>
        <p:spPr>
          <a:xfrm>
            <a:off x="8778241" y="6377940"/>
            <a:ext cx="2804160" cy="276999"/>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2" r:id="rId1"/>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18" Type="http://schemas.openxmlformats.org/officeDocument/2006/relationships/image" Target="../media/image16.png"/><Relationship Id="rId3" Type="http://schemas.openxmlformats.org/officeDocument/2006/relationships/image" Target="../media/image1.png"/><Relationship Id="rId21" Type="http://schemas.openxmlformats.org/officeDocument/2006/relationships/image" Target="../media/image19.jpg"/><Relationship Id="rId7" Type="http://schemas.openxmlformats.org/officeDocument/2006/relationships/image" Target="../media/image5.jpg"/><Relationship Id="rId12" Type="http://schemas.openxmlformats.org/officeDocument/2006/relationships/image" Target="../media/image10.png"/><Relationship Id="rId17" Type="http://schemas.openxmlformats.org/officeDocument/2006/relationships/image" Target="../media/image15.png"/><Relationship Id="rId2" Type="http://schemas.openxmlformats.org/officeDocument/2006/relationships/notesSlide" Target="../notesSlides/notesSlide1.xml"/><Relationship Id="rId16" Type="http://schemas.openxmlformats.org/officeDocument/2006/relationships/image" Target="../media/image14.png"/><Relationship Id="rId20" Type="http://schemas.openxmlformats.org/officeDocument/2006/relationships/image" Target="../media/image18.png"/><Relationship Id="rId1" Type="http://schemas.openxmlformats.org/officeDocument/2006/relationships/slideLayout" Target="../slideLayouts/slideLayout12.xml"/><Relationship Id="rId6" Type="http://schemas.openxmlformats.org/officeDocument/2006/relationships/image" Target="../media/image4.jpg"/><Relationship Id="rId11" Type="http://schemas.openxmlformats.org/officeDocument/2006/relationships/image" Target="../media/image9.png"/><Relationship Id="rId5" Type="http://schemas.openxmlformats.org/officeDocument/2006/relationships/image" Target="../media/image3.jpg"/><Relationship Id="rId15" Type="http://schemas.openxmlformats.org/officeDocument/2006/relationships/image" Target="../media/image13.png"/><Relationship Id="rId10" Type="http://schemas.openxmlformats.org/officeDocument/2006/relationships/image" Target="../media/image8.png"/><Relationship Id="rId19" Type="http://schemas.openxmlformats.org/officeDocument/2006/relationships/image" Target="../media/image17.png"/><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image" Target="../media/image12.png"/></Relationships>
</file>

<file path=ppt/slides/_rels/slide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1.svg"/></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jpeg"/></Relationships>
</file>

<file path=ppt/slides/_rels/slide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38.png"/><Relationship Id="rId4" Type="http://schemas.openxmlformats.org/officeDocument/2006/relationships/image" Target="../media/image37.png"/></Relationships>
</file>

<file path=ppt/slides/_rels/slide10.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39.png"/><Relationship Id="rId7" Type="http://schemas.openxmlformats.org/officeDocument/2006/relationships/image" Target="../media/image43.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11.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46.png"/><Relationship Id="rId7" Type="http://schemas.openxmlformats.org/officeDocument/2006/relationships/image" Target="../media/image50.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49.jpeg"/><Relationship Id="rId5" Type="http://schemas.openxmlformats.org/officeDocument/2006/relationships/image" Target="../media/image48.png"/><Relationship Id="rId4" Type="http://schemas.openxmlformats.org/officeDocument/2006/relationships/image" Target="../media/image47.png"/></Relationships>
</file>

<file path=ppt/slides/_rels/slide1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54.jpeg"/><Relationship Id="rId5" Type="http://schemas.openxmlformats.org/officeDocument/2006/relationships/image" Target="../media/image53.jpeg"/><Relationship Id="rId4" Type="http://schemas.openxmlformats.org/officeDocument/2006/relationships/image" Target="../media/image52.jpeg"/></Relationships>
</file>

<file path=ppt/slides/_rels/slide14.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hyperlink" Target="https://edu.gcfglobal.org/en/communicationskills/being-a-good-digital-citizen/1/"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71.png"/><Relationship Id="rId18" Type="http://schemas.openxmlformats.org/officeDocument/2006/relationships/image" Target="../media/image15.png"/><Relationship Id="rId3" Type="http://schemas.openxmlformats.org/officeDocument/2006/relationships/image" Target="../media/image1.png"/><Relationship Id="rId21" Type="http://schemas.openxmlformats.org/officeDocument/2006/relationships/image" Target="../media/image78.png"/><Relationship Id="rId7" Type="http://schemas.openxmlformats.org/officeDocument/2006/relationships/image" Target="../media/image5.jpg"/><Relationship Id="rId12" Type="http://schemas.openxmlformats.org/officeDocument/2006/relationships/image" Target="../media/image70.png"/><Relationship Id="rId17" Type="http://schemas.openxmlformats.org/officeDocument/2006/relationships/image" Target="../media/image75.png"/><Relationship Id="rId2" Type="http://schemas.openxmlformats.org/officeDocument/2006/relationships/notesSlide" Target="../notesSlides/notesSlide21.xml"/><Relationship Id="rId16" Type="http://schemas.openxmlformats.org/officeDocument/2006/relationships/image" Target="../media/image74.png"/><Relationship Id="rId20" Type="http://schemas.openxmlformats.org/officeDocument/2006/relationships/image" Target="../media/image77.png"/><Relationship Id="rId1" Type="http://schemas.openxmlformats.org/officeDocument/2006/relationships/slideLayout" Target="../slideLayouts/slideLayout12.xml"/><Relationship Id="rId6" Type="http://schemas.openxmlformats.org/officeDocument/2006/relationships/image" Target="../media/image4.jpg"/><Relationship Id="rId11" Type="http://schemas.openxmlformats.org/officeDocument/2006/relationships/image" Target="../media/image69.png"/><Relationship Id="rId5" Type="http://schemas.openxmlformats.org/officeDocument/2006/relationships/image" Target="../media/image3.jpg"/><Relationship Id="rId15" Type="http://schemas.openxmlformats.org/officeDocument/2006/relationships/image" Target="../media/image73.png"/><Relationship Id="rId10" Type="http://schemas.openxmlformats.org/officeDocument/2006/relationships/image" Target="../media/image7.png"/><Relationship Id="rId19" Type="http://schemas.openxmlformats.org/officeDocument/2006/relationships/image" Target="../media/image76.png"/><Relationship Id="rId4" Type="http://schemas.openxmlformats.org/officeDocument/2006/relationships/image" Target="../media/image2.png"/><Relationship Id="rId9" Type="http://schemas.openxmlformats.org/officeDocument/2006/relationships/image" Target="../media/image68.png"/><Relationship Id="rId14" Type="http://schemas.openxmlformats.org/officeDocument/2006/relationships/image" Target="../media/image72.png"/><Relationship Id="rId22" Type="http://schemas.openxmlformats.org/officeDocument/2006/relationships/image" Target="../media/image79.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1" y="5252767"/>
            <a:ext cx="2690283" cy="1162050"/>
            <a:chOff x="0" y="7879150"/>
            <a:chExt cx="4035425" cy="1743075"/>
          </a:xfrm>
        </p:grpSpPr>
        <p:pic>
          <p:nvPicPr>
            <p:cNvPr id="3" name="object 3"/>
            <p:cNvPicPr/>
            <p:nvPr/>
          </p:nvPicPr>
          <p:blipFill>
            <a:blip r:embed="rId3" cstate="print"/>
            <a:stretch>
              <a:fillRect/>
            </a:stretch>
          </p:blipFill>
          <p:spPr>
            <a:xfrm>
              <a:off x="0" y="8001914"/>
              <a:ext cx="2295524" cy="1619249"/>
            </a:xfrm>
            <a:prstGeom prst="rect">
              <a:avLst/>
            </a:prstGeom>
          </p:spPr>
        </p:pic>
        <p:pic>
          <p:nvPicPr>
            <p:cNvPr id="4" name="object 4"/>
            <p:cNvPicPr/>
            <p:nvPr/>
          </p:nvPicPr>
          <p:blipFill>
            <a:blip r:embed="rId4" cstate="print"/>
            <a:stretch>
              <a:fillRect/>
            </a:stretch>
          </p:blipFill>
          <p:spPr>
            <a:xfrm>
              <a:off x="2292276" y="7879150"/>
              <a:ext cx="1743074" cy="1743074"/>
            </a:xfrm>
            <a:prstGeom prst="rect">
              <a:avLst/>
            </a:prstGeom>
          </p:spPr>
        </p:pic>
      </p:grpSp>
      <p:pic>
        <p:nvPicPr>
          <p:cNvPr id="5" name="object 5"/>
          <p:cNvPicPr/>
          <p:nvPr/>
        </p:nvPicPr>
        <p:blipFill>
          <a:blip r:embed="rId5" cstate="print"/>
          <a:stretch>
            <a:fillRect/>
          </a:stretch>
        </p:blipFill>
        <p:spPr>
          <a:xfrm>
            <a:off x="4303318" y="5524923"/>
            <a:ext cx="1795721" cy="745787"/>
          </a:xfrm>
          <a:prstGeom prst="rect">
            <a:avLst/>
          </a:prstGeom>
        </p:spPr>
      </p:pic>
      <p:pic>
        <p:nvPicPr>
          <p:cNvPr id="6" name="object 6"/>
          <p:cNvPicPr/>
          <p:nvPr/>
        </p:nvPicPr>
        <p:blipFill>
          <a:blip r:embed="rId6" cstate="print"/>
          <a:stretch>
            <a:fillRect/>
          </a:stretch>
        </p:blipFill>
        <p:spPr>
          <a:xfrm>
            <a:off x="6219642" y="5125475"/>
            <a:ext cx="1737607" cy="1289049"/>
          </a:xfrm>
          <a:prstGeom prst="rect">
            <a:avLst/>
          </a:prstGeom>
        </p:spPr>
      </p:pic>
      <p:pic>
        <p:nvPicPr>
          <p:cNvPr id="7" name="object 7"/>
          <p:cNvPicPr/>
          <p:nvPr/>
        </p:nvPicPr>
        <p:blipFill>
          <a:blip r:embed="rId7" cstate="print"/>
          <a:stretch>
            <a:fillRect/>
          </a:stretch>
        </p:blipFill>
        <p:spPr>
          <a:xfrm>
            <a:off x="303761" y="946339"/>
            <a:ext cx="1674887" cy="1776156"/>
          </a:xfrm>
          <a:prstGeom prst="rect">
            <a:avLst/>
          </a:prstGeom>
        </p:spPr>
      </p:pic>
      <p:sp>
        <p:nvSpPr>
          <p:cNvPr id="8" name="object 8"/>
          <p:cNvSpPr/>
          <p:nvPr/>
        </p:nvSpPr>
        <p:spPr>
          <a:xfrm>
            <a:off x="0" y="6581089"/>
            <a:ext cx="12192000" cy="277283"/>
          </a:xfrm>
          <a:custGeom>
            <a:avLst/>
            <a:gdLst/>
            <a:ahLst/>
            <a:cxnLst/>
            <a:rect l="l" t="t" r="r" b="b"/>
            <a:pathLst>
              <a:path w="18288000" h="415925">
                <a:moveTo>
                  <a:pt x="18287999" y="415367"/>
                </a:moveTo>
                <a:lnTo>
                  <a:pt x="0" y="415367"/>
                </a:lnTo>
                <a:lnTo>
                  <a:pt x="0" y="0"/>
                </a:lnTo>
                <a:lnTo>
                  <a:pt x="18287999" y="0"/>
                </a:lnTo>
                <a:lnTo>
                  <a:pt x="18287999" y="415367"/>
                </a:lnTo>
                <a:close/>
              </a:path>
            </a:pathLst>
          </a:custGeom>
          <a:solidFill>
            <a:srgbClr val="487D5C"/>
          </a:solidFill>
        </p:spPr>
        <p:txBody>
          <a:bodyPr wrap="square" lIns="0" tIns="0" rIns="0" bIns="0" rtlCol="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sz="800"/>
          </a:p>
        </p:txBody>
      </p:sp>
      <p:pic>
        <p:nvPicPr>
          <p:cNvPr id="9" name="object 9"/>
          <p:cNvPicPr/>
          <p:nvPr/>
        </p:nvPicPr>
        <p:blipFill>
          <a:blip r:embed="rId8" cstate="print"/>
          <a:stretch>
            <a:fillRect/>
          </a:stretch>
        </p:blipFill>
        <p:spPr>
          <a:xfrm>
            <a:off x="10527989" y="1137461"/>
            <a:ext cx="1327149" cy="1396999"/>
          </a:xfrm>
          <a:prstGeom prst="rect">
            <a:avLst/>
          </a:prstGeom>
        </p:spPr>
      </p:pic>
      <p:pic>
        <p:nvPicPr>
          <p:cNvPr id="10" name="object 10"/>
          <p:cNvPicPr/>
          <p:nvPr/>
        </p:nvPicPr>
        <p:blipFill>
          <a:blip r:embed="rId9" cstate="print"/>
          <a:stretch>
            <a:fillRect/>
          </a:stretch>
        </p:blipFill>
        <p:spPr>
          <a:xfrm>
            <a:off x="7954941" y="5638464"/>
            <a:ext cx="1777999" cy="488949"/>
          </a:xfrm>
          <a:prstGeom prst="rect">
            <a:avLst/>
          </a:prstGeom>
        </p:spPr>
      </p:pic>
      <p:pic>
        <p:nvPicPr>
          <p:cNvPr id="11" name="object 11"/>
          <p:cNvPicPr/>
          <p:nvPr/>
        </p:nvPicPr>
        <p:blipFill>
          <a:blip r:embed="rId10" cstate="print"/>
          <a:stretch>
            <a:fillRect/>
          </a:stretch>
        </p:blipFill>
        <p:spPr>
          <a:xfrm>
            <a:off x="9820230" y="5589356"/>
            <a:ext cx="534561" cy="537599"/>
          </a:xfrm>
          <a:prstGeom prst="rect">
            <a:avLst/>
          </a:prstGeom>
        </p:spPr>
      </p:pic>
      <p:sp>
        <p:nvSpPr>
          <p:cNvPr id="12" name="object 12"/>
          <p:cNvSpPr/>
          <p:nvPr/>
        </p:nvSpPr>
        <p:spPr>
          <a:xfrm>
            <a:off x="10430264" y="5699624"/>
            <a:ext cx="786977" cy="134620"/>
          </a:xfrm>
          <a:custGeom>
            <a:avLst/>
            <a:gdLst/>
            <a:ahLst/>
            <a:cxnLst/>
            <a:rect l="l" t="t" r="r" b="b"/>
            <a:pathLst>
              <a:path w="1180465" h="201929">
                <a:moveTo>
                  <a:pt x="124028" y="61188"/>
                </a:moveTo>
                <a:lnTo>
                  <a:pt x="109791" y="22682"/>
                </a:lnTo>
                <a:lnTo>
                  <a:pt x="100495" y="14922"/>
                </a:lnTo>
                <a:lnTo>
                  <a:pt x="100495" y="61188"/>
                </a:lnTo>
                <a:lnTo>
                  <a:pt x="99669" y="71272"/>
                </a:lnTo>
                <a:lnTo>
                  <a:pt x="69405" y="99910"/>
                </a:lnTo>
                <a:lnTo>
                  <a:pt x="43332" y="102387"/>
                </a:lnTo>
                <a:lnTo>
                  <a:pt x="22898" y="102387"/>
                </a:lnTo>
                <a:lnTo>
                  <a:pt x="22771" y="22682"/>
                </a:lnTo>
                <a:lnTo>
                  <a:pt x="48234" y="22682"/>
                </a:lnTo>
                <a:lnTo>
                  <a:pt x="87769" y="32245"/>
                </a:lnTo>
                <a:lnTo>
                  <a:pt x="100495" y="61188"/>
                </a:lnTo>
                <a:lnTo>
                  <a:pt x="100495" y="14922"/>
                </a:lnTo>
                <a:lnTo>
                  <a:pt x="82740" y="6629"/>
                </a:lnTo>
                <a:lnTo>
                  <a:pt x="50673" y="3073"/>
                </a:lnTo>
                <a:lnTo>
                  <a:pt x="0" y="3073"/>
                </a:lnTo>
                <a:lnTo>
                  <a:pt x="0" y="198996"/>
                </a:lnTo>
                <a:lnTo>
                  <a:pt x="22771" y="198996"/>
                </a:lnTo>
                <a:lnTo>
                  <a:pt x="22771" y="121996"/>
                </a:lnTo>
                <a:lnTo>
                  <a:pt x="45783" y="121996"/>
                </a:lnTo>
                <a:lnTo>
                  <a:pt x="92595" y="112941"/>
                </a:lnTo>
                <a:lnTo>
                  <a:pt x="122847" y="74231"/>
                </a:lnTo>
                <a:lnTo>
                  <a:pt x="124028" y="61188"/>
                </a:lnTo>
                <a:close/>
              </a:path>
              <a:path w="1180465" h="201929">
                <a:moveTo>
                  <a:pt x="275285" y="198869"/>
                </a:moveTo>
                <a:lnTo>
                  <a:pt x="226148" y="117462"/>
                </a:lnTo>
                <a:lnTo>
                  <a:pt x="222161" y="110845"/>
                </a:lnTo>
                <a:lnTo>
                  <a:pt x="239344" y="102450"/>
                </a:lnTo>
                <a:lnTo>
                  <a:pt x="244119" y="97967"/>
                </a:lnTo>
                <a:lnTo>
                  <a:pt x="251625" y="90906"/>
                </a:lnTo>
                <a:lnTo>
                  <a:pt x="258991" y="76200"/>
                </a:lnTo>
                <a:lnTo>
                  <a:pt x="261454" y="58369"/>
                </a:lnTo>
                <a:lnTo>
                  <a:pt x="260388" y="45351"/>
                </a:lnTo>
                <a:lnTo>
                  <a:pt x="238074" y="12979"/>
                </a:lnTo>
                <a:lnTo>
                  <a:pt x="238074" y="59588"/>
                </a:lnTo>
                <a:lnTo>
                  <a:pt x="237363" y="68554"/>
                </a:lnTo>
                <a:lnTo>
                  <a:pt x="202780" y="97243"/>
                </a:lnTo>
                <a:lnTo>
                  <a:pt x="191554" y="97840"/>
                </a:lnTo>
                <a:lnTo>
                  <a:pt x="160464" y="97840"/>
                </a:lnTo>
                <a:lnTo>
                  <a:pt x="160464" y="23050"/>
                </a:lnTo>
                <a:lnTo>
                  <a:pt x="189966" y="23050"/>
                </a:lnTo>
                <a:lnTo>
                  <a:pt x="231673" y="36588"/>
                </a:lnTo>
                <a:lnTo>
                  <a:pt x="238074" y="59588"/>
                </a:lnTo>
                <a:lnTo>
                  <a:pt x="238074" y="12979"/>
                </a:lnTo>
                <a:lnTo>
                  <a:pt x="234581" y="10820"/>
                </a:lnTo>
                <a:lnTo>
                  <a:pt x="222478" y="6527"/>
                </a:lnTo>
                <a:lnTo>
                  <a:pt x="208013" y="3937"/>
                </a:lnTo>
                <a:lnTo>
                  <a:pt x="191185" y="3073"/>
                </a:lnTo>
                <a:lnTo>
                  <a:pt x="137579" y="3073"/>
                </a:lnTo>
                <a:lnTo>
                  <a:pt x="137579" y="198869"/>
                </a:lnTo>
                <a:lnTo>
                  <a:pt x="160350" y="198869"/>
                </a:lnTo>
                <a:lnTo>
                  <a:pt x="160350" y="117462"/>
                </a:lnTo>
                <a:lnTo>
                  <a:pt x="200977" y="117462"/>
                </a:lnTo>
                <a:lnTo>
                  <a:pt x="248348" y="198869"/>
                </a:lnTo>
                <a:lnTo>
                  <a:pt x="275285" y="198869"/>
                </a:lnTo>
                <a:close/>
              </a:path>
              <a:path w="1180465" h="201929">
                <a:moveTo>
                  <a:pt x="449338" y="100787"/>
                </a:moveTo>
                <a:lnTo>
                  <a:pt x="449084" y="100660"/>
                </a:lnTo>
                <a:lnTo>
                  <a:pt x="447611" y="78384"/>
                </a:lnTo>
                <a:lnTo>
                  <a:pt x="443191" y="58635"/>
                </a:lnTo>
                <a:lnTo>
                  <a:pt x="435813" y="41427"/>
                </a:lnTo>
                <a:lnTo>
                  <a:pt x="425462" y="26733"/>
                </a:lnTo>
                <a:lnTo>
                  <a:pt x="425094" y="26403"/>
                </a:lnTo>
                <a:lnTo>
                  <a:pt x="425094" y="100787"/>
                </a:lnTo>
                <a:lnTo>
                  <a:pt x="424065" y="119456"/>
                </a:lnTo>
                <a:lnTo>
                  <a:pt x="408571" y="161239"/>
                </a:lnTo>
                <a:lnTo>
                  <a:pt x="374650" y="180416"/>
                </a:lnTo>
                <a:lnTo>
                  <a:pt x="359486" y="181711"/>
                </a:lnTo>
                <a:lnTo>
                  <a:pt x="344385" y="180428"/>
                </a:lnTo>
                <a:lnTo>
                  <a:pt x="310413" y="161112"/>
                </a:lnTo>
                <a:lnTo>
                  <a:pt x="294589" y="119545"/>
                </a:lnTo>
                <a:lnTo>
                  <a:pt x="293522" y="100787"/>
                </a:lnTo>
                <a:lnTo>
                  <a:pt x="293408" y="100545"/>
                </a:lnTo>
                <a:lnTo>
                  <a:pt x="302895" y="52400"/>
                </a:lnTo>
                <a:lnTo>
                  <a:pt x="331152" y="25501"/>
                </a:lnTo>
                <a:lnTo>
                  <a:pt x="359740" y="20358"/>
                </a:lnTo>
                <a:lnTo>
                  <a:pt x="374904" y="21640"/>
                </a:lnTo>
                <a:lnTo>
                  <a:pt x="408571" y="40830"/>
                </a:lnTo>
                <a:lnTo>
                  <a:pt x="424065" y="82105"/>
                </a:lnTo>
                <a:lnTo>
                  <a:pt x="425094" y="100787"/>
                </a:lnTo>
                <a:lnTo>
                  <a:pt x="425094" y="26403"/>
                </a:lnTo>
                <a:lnTo>
                  <a:pt x="418465" y="20358"/>
                </a:lnTo>
                <a:lnTo>
                  <a:pt x="412648" y="15049"/>
                </a:lnTo>
                <a:lnTo>
                  <a:pt x="397560" y="6705"/>
                </a:lnTo>
                <a:lnTo>
                  <a:pt x="379984" y="1676"/>
                </a:lnTo>
                <a:lnTo>
                  <a:pt x="359740" y="0"/>
                </a:lnTo>
                <a:lnTo>
                  <a:pt x="339305" y="1651"/>
                </a:lnTo>
                <a:lnTo>
                  <a:pt x="292900" y="26365"/>
                </a:lnTo>
                <a:lnTo>
                  <a:pt x="270878" y="77863"/>
                </a:lnTo>
                <a:lnTo>
                  <a:pt x="269405" y="100545"/>
                </a:lnTo>
                <a:lnTo>
                  <a:pt x="270878" y="123278"/>
                </a:lnTo>
                <a:lnTo>
                  <a:pt x="282625" y="160616"/>
                </a:lnTo>
                <a:lnTo>
                  <a:pt x="321576" y="195072"/>
                </a:lnTo>
                <a:lnTo>
                  <a:pt x="359613" y="201688"/>
                </a:lnTo>
                <a:lnTo>
                  <a:pt x="379577" y="199999"/>
                </a:lnTo>
                <a:lnTo>
                  <a:pt x="397230" y="194919"/>
                </a:lnTo>
                <a:lnTo>
                  <a:pt x="412572" y="186486"/>
                </a:lnTo>
                <a:lnTo>
                  <a:pt x="417855" y="181711"/>
                </a:lnTo>
                <a:lnTo>
                  <a:pt x="425589" y="174726"/>
                </a:lnTo>
                <a:lnTo>
                  <a:pt x="435952" y="160032"/>
                </a:lnTo>
                <a:lnTo>
                  <a:pt x="443382" y="142811"/>
                </a:lnTo>
                <a:lnTo>
                  <a:pt x="447840" y="123063"/>
                </a:lnTo>
                <a:lnTo>
                  <a:pt x="449338" y="100787"/>
                </a:lnTo>
                <a:close/>
              </a:path>
              <a:path w="1180465" h="201929">
                <a:moveTo>
                  <a:pt x="617880" y="96367"/>
                </a:moveTo>
                <a:lnTo>
                  <a:pt x="551408" y="96367"/>
                </a:lnTo>
                <a:lnTo>
                  <a:pt x="551294" y="116852"/>
                </a:lnTo>
                <a:lnTo>
                  <a:pt x="594995" y="116852"/>
                </a:lnTo>
                <a:lnTo>
                  <a:pt x="594995" y="177177"/>
                </a:lnTo>
                <a:lnTo>
                  <a:pt x="585279" y="179197"/>
                </a:lnTo>
                <a:lnTo>
                  <a:pt x="575437" y="180657"/>
                </a:lnTo>
                <a:lnTo>
                  <a:pt x="565454" y="181533"/>
                </a:lnTo>
                <a:lnTo>
                  <a:pt x="555332" y="181825"/>
                </a:lnTo>
                <a:lnTo>
                  <a:pt x="537730" y="180543"/>
                </a:lnTo>
                <a:lnTo>
                  <a:pt x="498538" y="161353"/>
                </a:lnTo>
                <a:lnTo>
                  <a:pt x="480415" y="119799"/>
                </a:lnTo>
                <a:lnTo>
                  <a:pt x="479196" y="101155"/>
                </a:lnTo>
                <a:lnTo>
                  <a:pt x="480453" y="83261"/>
                </a:lnTo>
                <a:lnTo>
                  <a:pt x="499275" y="42062"/>
                </a:lnTo>
                <a:lnTo>
                  <a:pt x="538238" y="22059"/>
                </a:lnTo>
                <a:lnTo>
                  <a:pt x="555091" y="20726"/>
                </a:lnTo>
                <a:lnTo>
                  <a:pt x="567436" y="21437"/>
                </a:lnTo>
                <a:lnTo>
                  <a:pt x="580034" y="23558"/>
                </a:lnTo>
                <a:lnTo>
                  <a:pt x="592899" y="27089"/>
                </a:lnTo>
                <a:lnTo>
                  <a:pt x="606005" y="32004"/>
                </a:lnTo>
                <a:lnTo>
                  <a:pt x="614819" y="11899"/>
                </a:lnTo>
                <a:lnTo>
                  <a:pt x="601014" y="6832"/>
                </a:lnTo>
                <a:lnTo>
                  <a:pt x="586651" y="3238"/>
                </a:lnTo>
                <a:lnTo>
                  <a:pt x="571804" y="1079"/>
                </a:lnTo>
                <a:lnTo>
                  <a:pt x="556552" y="368"/>
                </a:lnTo>
                <a:lnTo>
                  <a:pt x="541616" y="1130"/>
                </a:lnTo>
                <a:lnTo>
                  <a:pt x="502704" y="12509"/>
                </a:lnTo>
                <a:lnTo>
                  <a:pt x="467448" y="47574"/>
                </a:lnTo>
                <a:lnTo>
                  <a:pt x="455968" y="86233"/>
                </a:lnTo>
                <a:lnTo>
                  <a:pt x="455206" y="101028"/>
                </a:lnTo>
                <a:lnTo>
                  <a:pt x="456742" y="123583"/>
                </a:lnTo>
                <a:lnTo>
                  <a:pt x="469099" y="160655"/>
                </a:lnTo>
                <a:lnTo>
                  <a:pt x="509600" y="195072"/>
                </a:lnTo>
                <a:lnTo>
                  <a:pt x="549084" y="201688"/>
                </a:lnTo>
                <a:lnTo>
                  <a:pt x="559346" y="201536"/>
                </a:lnTo>
                <a:lnTo>
                  <a:pt x="602221" y="195973"/>
                </a:lnTo>
                <a:lnTo>
                  <a:pt x="617880" y="191643"/>
                </a:lnTo>
                <a:lnTo>
                  <a:pt x="617880" y="96367"/>
                </a:lnTo>
                <a:close/>
              </a:path>
              <a:path w="1180465" h="201929">
                <a:moveTo>
                  <a:pt x="1008456" y="3657"/>
                </a:moveTo>
                <a:lnTo>
                  <a:pt x="1008456" y="3657"/>
                </a:lnTo>
                <a:lnTo>
                  <a:pt x="637463" y="3657"/>
                </a:lnTo>
                <a:lnTo>
                  <a:pt x="637463" y="22720"/>
                </a:lnTo>
                <a:lnTo>
                  <a:pt x="637463" y="86283"/>
                </a:lnTo>
                <a:lnTo>
                  <a:pt x="637463" y="106616"/>
                </a:lnTo>
                <a:lnTo>
                  <a:pt x="637463" y="179070"/>
                </a:lnTo>
                <a:lnTo>
                  <a:pt x="637463" y="199402"/>
                </a:lnTo>
                <a:lnTo>
                  <a:pt x="746391" y="199402"/>
                </a:lnTo>
                <a:lnTo>
                  <a:pt x="746391" y="179070"/>
                </a:lnTo>
                <a:lnTo>
                  <a:pt x="660107" y="179070"/>
                </a:lnTo>
                <a:lnTo>
                  <a:pt x="660107" y="106616"/>
                </a:lnTo>
                <a:lnTo>
                  <a:pt x="741133" y="106616"/>
                </a:lnTo>
                <a:lnTo>
                  <a:pt x="741133" y="86283"/>
                </a:lnTo>
                <a:lnTo>
                  <a:pt x="660107" y="86283"/>
                </a:lnTo>
                <a:lnTo>
                  <a:pt x="660107" y="22720"/>
                </a:lnTo>
                <a:lnTo>
                  <a:pt x="737831" y="22720"/>
                </a:lnTo>
                <a:lnTo>
                  <a:pt x="746391" y="22720"/>
                </a:lnTo>
                <a:lnTo>
                  <a:pt x="799769" y="22720"/>
                </a:lnTo>
                <a:lnTo>
                  <a:pt x="799769" y="199402"/>
                </a:lnTo>
                <a:lnTo>
                  <a:pt x="822464" y="199402"/>
                </a:lnTo>
                <a:lnTo>
                  <a:pt x="822464" y="22720"/>
                </a:lnTo>
                <a:lnTo>
                  <a:pt x="861949" y="22720"/>
                </a:lnTo>
                <a:lnTo>
                  <a:pt x="884339" y="22720"/>
                </a:lnTo>
                <a:lnTo>
                  <a:pt x="923874" y="22720"/>
                </a:lnTo>
                <a:lnTo>
                  <a:pt x="923874" y="199402"/>
                </a:lnTo>
                <a:lnTo>
                  <a:pt x="946581" y="199402"/>
                </a:lnTo>
                <a:lnTo>
                  <a:pt x="946581" y="22720"/>
                </a:lnTo>
                <a:lnTo>
                  <a:pt x="1008456" y="22720"/>
                </a:lnTo>
                <a:lnTo>
                  <a:pt x="1008456" y="3657"/>
                </a:lnTo>
                <a:close/>
              </a:path>
              <a:path w="1180465" h="201929">
                <a:moveTo>
                  <a:pt x="1180299" y="100787"/>
                </a:moveTo>
                <a:lnTo>
                  <a:pt x="1180058" y="100660"/>
                </a:lnTo>
                <a:lnTo>
                  <a:pt x="1178585" y="78384"/>
                </a:lnTo>
                <a:lnTo>
                  <a:pt x="1174165" y="58635"/>
                </a:lnTo>
                <a:lnTo>
                  <a:pt x="1166787" y="41427"/>
                </a:lnTo>
                <a:lnTo>
                  <a:pt x="1156436" y="26733"/>
                </a:lnTo>
                <a:lnTo>
                  <a:pt x="1156068" y="26403"/>
                </a:lnTo>
                <a:lnTo>
                  <a:pt x="1156068" y="100787"/>
                </a:lnTo>
                <a:lnTo>
                  <a:pt x="1155039" y="119456"/>
                </a:lnTo>
                <a:lnTo>
                  <a:pt x="1139545" y="161239"/>
                </a:lnTo>
                <a:lnTo>
                  <a:pt x="1105623" y="180416"/>
                </a:lnTo>
                <a:lnTo>
                  <a:pt x="1090460" y="181711"/>
                </a:lnTo>
                <a:lnTo>
                  <a:pt x="1075359" y="180428"/>
                </a:lnTo>
                <a:lnTo>
                  <a:pt x="1041387" y="161112"/>
                </a:lnTo>
                <a:lnTo>
                  <a:pt x="1025563" y="119545"/>
                </a:lnTo>
                <a:lnTo>
                  <a:pt x="1024496" y="100787"/>
                </a:lnTo>
                <a:lnTo>
                  <a:pt x="1024382" y="100545"/>
                </a:lnTo>
                <a:lnTo>
                  <a:pt x="1033868" y="52400"/>
                </a:lnTo>
                <a:lnTo>
                  <a:pt x="1062126" y="25501"/>
                </a:lnTo>
                <a:lnTo>
                  <a:pt x="1090714" y="20358"/>
                </a:lnTo>
                <a:lnTo>
                  <a:pt x="1105877" y="21640"/>
                </a:lnTo>
                <a:lnTo>
                  <a:pt x="1139545" y="40830"/>
                </a:lnTo>
                <a:lnTo>
                  <a:pt x="1155039" y="82105"/>
                </a:lnTo>
                <a:lnTo>
                  <a:pt x="1156068" y="100787"/>
                </a:lnTo>
                <a:lnTo>
                  <a:pt x="1156068" y="26403"/>
                </a:lnTo>
                <a:lnTo>
                  <a:pt x="1149438" y="20358"/>
                </a:lnTo>
                <a:lnTo>
                  <a:pt x="1143622" y="15049"/>
                </a:lnTo>
                <a:lnTo>
                  <a:pt x="1128534" y="6705"/>
                </a:lnTo>
                <a:lnTo>
                  <a:pt x="1110957" y="1676"/>
                </a:lnTo>
                <a:lnTo>
                  <a:pt x="1090714" y="0"/>
                </a:lnTo>
                <a:lnTo>
                  <a:pt x="1070279" y="1651"/>
                </a:lnTo>
                <a:lnTo>
                  <a:pt x="1023874" y="26365"/>
                </a:lnTo>
                <a:lnTo>
                  <a:pt x="1001852" y="77863"/>
                </a:lnTo>
                <a:lnTo>
                  <a:pt x="1000379" y="100545"/>
                </a:lnTo>
                <a:lnTo>
                  <a:pt x="1001852" y="123278"/>
                </a:lnTo>
                <a:lnTo>
                  <a:pt x="1013599" y="160616"/>
                </a:lnTo>
                <a:lnTo>
                  <a:pt x="1052550" y="195072"/>
                </a:lnTo>
                <a:lnTo>
                  <a:pt x="1090587" y="201688"/>
                </a:lnTo>
                <a:lnTo>
                  <a:pt x="1110551" y="199999"/>
                </a:lnTo>
                <a:lnTo>
                  <a:pt x="1128204" y="194919"/>
                </a:lnTo>
                <a:lnTo>
                  <a:pt x="1143546" y="186486"/>
                </a:lnTo>
                <a:lnTo>
                  <a:pt x="1148829" y="181711"/>
                </a:lnTo>
                <a:lnTo>
                  <a:pt x="1156563" y="174726"/>
                </a:lnTo>
                <a:lnTo>
                  <a:pt x="1166926" y="160032"/>
                </a:lnTo>
                <a:lnTo>
                  <a:pt x="1174356" y="142811"/>
                </a:lnTo>
                <a:lnTo>
                  <a:pt x="1178814" y="123063"/>
                </a:lnTo>
                <a:lnTo>
                  <a:pt x="1180299" y="100787"/>
                </a:lnTo>
                <a:close/>
              </a:path>
            </a:pathLst>
          </a:custGeom>
          <a:solidFill>
            <a:srgbClr val="4AC1DF"/>
          </a:solidFill>
        </p:spPr>
        <p:txBody>
          <a:bodyPr wrap="square" lIns="0" tIns="0" rIns="0" bIns="0" rtlCol="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sz="800"/>
          </a:p>
        </p:txBody>
      </p:sp>
      <p:grpSp>
        <p:nvGrpSpPr>
          <p:cNvPr id="13" name="object 13"/>
          <p:cNvGrpSpPr/>
          <p:nvPr/>
        </p:nvGrpSpPr>
        <p:grpSpPr>
          <a:xfrm>
            <a:off x="11255654" y="5699867"/>
            <a:ext cx="736600" cy="134197"/>
            <a:chOff x="16883481" y="8549800"/>
            <a:chExt cx="1104900" cy="201295"/>
          </a:xfrm>
        </p:grpSpPr>
        <p:pic>
          <p:nvPicPr>
            <p:cNvPr id="14" name="object 14"/>
            <p:cNvPicPr/>
            <p:nvPr/>
          </p:nvPicPr>
          <p:blipFill>
            <a:blip r:embed="rId11" cstate="print"/>
            <a:stretch>
              <a:fillRect/>
            </a:stretch>
          </p:blipFill>
          <p:spPr>
            <a:xfrm>
              <a:off x="16883481" y="8551762"/>
              <a:ext cx="493393" cy="197072"/>
            </a:xfrm>
            <a:prstGeom prst="rect">
              <a:avLst/>
            </a:prstGeom>
          </p:spPr>
        </p:pic>
        <p:sp>
          <p:nvSpPr>
            <p:cNvPr id="15" name="object 15"/>
            <p:cNvSpPr/>
            <p:nvPr/>
          </p:nvSpPr>
          <p:spPr>
            <a:xfrm>
              <a:off x="17398772" y="8549804"/>
              <a:ext cx="215265" cy="201295"/>
            </a:xfrm>
            <a:custGeom>
              <a:avLst/>
              <a:gdLst/>
              <a:ahLst/>
              <a:cxnLst/>
              <a:rect l="l" t="t" r="r" b="b"/>
              <a:pathLst>
                <a:path w="215265" h="201295">
                  <a:moveTo>
                    <a:pt x="41503" y="2705"/>
                  </a:moveTo>
                  <a:lnTo>
                    <a:pt x="0" y="2705"/>
                  </a:lnTo>
                  <a:lnTo>
                    <a:pt x="0" y="198501"/>
                  </a:lnTo>
                  <a:lnTo>
                    <a:pt x="41503" y="198501"/>
                  </a:lnTo>
                  <a:lnTo>
                    <a:pt x="41503" y="2705"/>
                  </a:lnTo>
                  <a:close/>
                </a:path>
                <a:path w="215265" h="201295">
                  <a:moveTo>
                    <a:pt x="215061" y="88646"/>
                  </a:moveTo>
                  <a:lnTo>
                    <a:pt x="137464" y="88646"/>
                  </a:lnTo>
                  <a:lnTo>
                    <a:pt x="137210" y="88646"/>
                  </a:lnTo>
                  <a:lnTo>
                    <a:pt x="137210" y="123228"/>
                  </a:lnTo>
                  <a:lnTo>
                    <a:pt x="174307" y="164058"/>
                  </a:lnTo>
                  <a:lnTo>
                    <a:pt x="147993" y="166751"/>
                  </a:lnTo>
                  <a:lnTo>
                    <a:pt x="136258" y="165696"/>
                  </a:lnTo>
                  <a:lnTo>
                    <a:pt x="104355" y="140525"/>
                  </a:lnTo>
                  <a:lnTo>
                    <a:pt x="97066" y="101282"/>
                  </a:lnTo>
                  <a:lnTo>
                    <a:pt x="98082" y="86728"/>
                  </a:lnTo>
                  <a:lnTo>
                    <a:pt x="121983" y="44716"/>
                  </a:lnTo>
                  <a:lnTo>
                    <a:pt x="156311" y="34582"/>
                  </a:lnTo>
                  <a:lnTo>
                    <a:pt x="167767" y="35242"/>
                  </a:lnTo>
                  <a:lnTo>
                    <a:pt x="179006" y="37249"/>
                  </a:lnTo>
                  <a:lnTo>
                    <a:pt x="190030" y="40576"/>
                  </a:lnTo>
                  <a:lnTo>
                    <a:pt x="200863" y="45250"/>
                  </a:lnTo>
                  <a:lnTo>
                    <a:pt x="214693" y="12014"/>
                  </a:lnTo>
                  <a:lnTo>
                    <a:pt x="200609" y="6781"/>
                  </a:lnTo>
                  <a:lnTo>
                    <a:pt x="186232" y="3022"/>
                  </a:lnTo>
                  <a:lnTo>
                    <a:pt x="171589" y="762"/>
                  </a:lnTo>
                  <a:lnTo>
                    <a:pt x="156679" y="0"/>
                  </a:lnTo>
                  <a:lnTo>
                    <a:pt x="134023" y="1651"/>
                  </a:lnTo>
                  <a:lnTo>
                    <a:pt x="96520" y="14897"/>
                  </a:lnTo>
                  <a:lnTo>
                    <a:pt x="61379" y="57886"/>
                  </a:lnTo>
                  <a:lnTo>
                    <a:pt x="54597" y="100418"/>
                  </a:lnTo>
                  <a:lnTo>
                    <a:pt x="56057" y="123367"/>
                  </a:lnTo>
                  <a:lnTo>
                    <a:pt x="67767" y="160743"/>
                  </a:lnTo>
                  <a:lnTo>
                    <a:pt x="106527" y="194691"/>
                  </a:lnTo>
                  <a:lnTo>
                    <a:pt x="145542" y="201206"/>
                  </a:lnTo>
                  <a:lnTo>
                    <a:pt x="154190" y="201041"/>
                  </a:lnTo>
                  <a:lnTo>
                    <a:pt x="196761" y="195427"/>
                  </a:lnTo>
                  <a:lnTo>
                    <a:pt x="215061" y="190169"/>
                  </a:lnTo>
                  <a:lnTo>
                    <a:pt x="215061" y="88646"/>
                  </a:lnTo>
                  <a:close/>
                </a:path>
              </a:pathLst>
            </a:custGeom>
            <a:solidFill>
              <a:srgbClr val="0080BA"/>
            </a:solidFill>
          </p:spPr>
          <p:txBody>
            <a:bodyPr wrap="square" lIns="0" tIns="0" rIns="0" bIns="0" rtlCol="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sz="800"/>
            </a:p>
          </p:txBody>
        </p:sp>
        <p:pic>
          <p:nvPicPr>
            <p:cNvPr id="16" name="object 16"/>
            <p:cNvPicPr/>
            <p:nvPr/>
          </p:nvPicPr>
          <p:blipFill>
            <a:blip r:embed="rId12" cstate="print"/>
            <a:stretch>
              <a:fillRect/>
            </a:stretch>
          </p:blipFill>
          <p:spPr>
            <a:xfrm>
              <a:off x="17632935" y="8551762"/>
              <a:ext cx="354959" cy="197072"/>
            </a:xfrm>
            <a:prstGeom prst="rect">
              <a:avLst/>
            </a:prstGeom>
          </p:spPr>
        </p:pic>
      </p:grpSp>
      <p:grpSp>
        <p:nvGrpSpPr>
          <p:cNvPr id="17" name="object 17"/>
          <p:cNvGrpSpPr/>
          <p:nvPr/>
        </p:nvGrpSpPr>
        <p:grpSpPr>
          <a:xfrm>
            <a:off x="10428312" y="5911163"/>
            <a:ext cx="557529" cy="105833"/>
            <a:chOff x="15642468" y="8866744"/>
            <a:chExt cx="836294" cy="158750"/>
          </a:xfrm>
        </p:grpSpPr>
        <p:pic>
          <p:nvPicPr>
            <p:cNvPr id="18" name="object 18"/>
            <p:cNvPicPr/>
            <p:nvPr/>
          </p:nvPicPr>
          <p:blipFill>
            <a:blip r:embed="rId13" cstate="print"/>
            <a:stretch>
              <a:fillRect/>
            </a:stretch>
          </p:blipFill>
          <p:spPr>
            <a:xfrm>
              <a:off x="15642468" y="8866867"/>
              <a:ext cx="117136" cy="158410"/>
            </a:xfrm>
            <a:prstGeom prst="rect">
              <a:avLst/>
            </a:prstGeom>
          </p:spPr>
        </p:pic>
        <p:sp>
          <p:nvSpPr>
            <p:cNvPr id="19" name="object 19"/>
            <p:cNvSpPr/>
            <p:nvPr/>
          </p:nvSpPr>
          <p:spPr>
            <a:xfrm>
              <a:off x="15784449" y="8869590"/>
              <a:ext cx="88900" cy="154305"/>
            </a:xfrm>
            <a:custGeom>
              <a:avLst/>
              <a:gdLst/>
              <a:ahLst/>
              <a:cxnLst/>
              <a:rect l="l" t="t" r="r" b="b"/>
              <a:pathLst>
                <a:path w="88900" h="154304">
                  <a:moveTo>
                    <a:pt x="88620" y="0"/>
                  </a:moveTo>
                  <a:lnTo>
                    <a:pt x="0" y="0"/>
                  </a:lnTo>
                  <a:lnTo>
                    <a:pt x="0" y="26695"/>
                  </a:lnTo>
                  <a:lnTo>
                    <a:pt x="0" y="59740"/>
                  </a:lnTo>
                  <a:lnTo>
                    <a:pt x="0" y="86436"/>
                  </a:lnTo>
                  <a:lnTo>
                    <a:pt x="0" y="127114"/>
                  </a:lnTo>
                  <a:lnTo>
                    <a:pt x="0" y="153809"/>
                  </a:lnTo>
                  <a:lnTo>
                    <a:pt x="88620" y="153809"/>
                  </a:lnTo>
                  <a:lnTo>
                    <a:pt x="88620" y="127114"/>
                  </a:lnTo>
                  <a:lnTo>
                    <a:pt x="32677" y="127114"/>
                  </a:lnTo>
                  <a:lnTo>
                    <a:pt x="32677" y="86436"/>
                  </a:lnTo>
                  <a:lnTo>
                    <a:pt x="84823" y="86436"/>
                  </a:lnTo>
                  <a:lnTo>
                    <a:pt x="84823" y="59740"/>
                  </a:lnTo>
                  <a:lnTo>
                    <a:pt x="32677" y="59740"/>
                  </a:lnTo>
                  <a:lnTo>
                    <a:pt x="32677" y="26695"/>
                  </a:lnTo>
                  <a:lnTo>
                    <a:pt x="88620" y="26695"/>
                  </a:lnTo>
                  <a:lnTo>
                    <a:pt x="88620" y="0"/>
                  </a:lnTo>
                  <a:close/>
                </a:path>
              </a:pathLst>
            </a:custGeom>
            <a:solidFill>
              <a:srgbClr val="868686"/>
            </a:solidFill>
          </p:spPr>
          <p:txBody>
            <a:bodyPr wrap="square" lIns="0" tIns="0" rIns="0" bIns="0" rtlCol="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sz="800"/>
            </a:p>
          </p:txBody>
        </p:sp>
        <p:pic>
          <p:nvPicPr>
            <p:cNvPr id="20" name="object 20"/>
            <p:cNvPicPr/>
            <p:nvPr/>
          </p:nvPicPr>
          <p:blipFill>
            <a:blip r:embed="rId14" cstate="print"/>
            <a:stretch>
              <a:fillRect/>
            </a:stretch>
          </p:blipFill>
          <p:spPr>
            <a:xfrm>
              <a:off x="15902935" y="8869074"/>
              <a:ext cx="136598" cy="154119"/>
            </a:xfrm>
            <a:prstGeom prst="rect">
              <a:avLst/>
            </a:prstGeom>
          </p:spPr>
        </p:pic>
        <p:sp>
          <p:nvSpPr>
            <p:cNvPr id="21" name="object 21"/>
            <p:cNvSpPr/>
            <p:nvPr/>
          </p:nvSpPr>
          <p:spPr>
            <a:xfrm>
              <a:off x="16061068" y="8869590"/>
              <a:ext cx="116205" cy="154305"/>
            </a:xfrm>
            <a:custGeom>
              <a:avLst/>
              <a:gdLst/>
              <a:ahLst/>
              <a:cxnLst/>
              <a:rect l="l" t="t" r="r" b="b"/>
              <a:pathLst>
                <a:path w="116205" h="154304">
                  <a:moveTo>
                    <a:pt x="116154" y="0"/>
                  </a:moveTo>
                  <a:lnTo>
                    <a:pt x="0" y="0"/>
                  </a:lnTo>
                  <a:lnTo>
                    <a:pt x="0" y="26695"/>
                  </a:lnTo>
                  <a:lnTo>
                    <a:pt x="41744" y="26695"/>
                  </a:lnTo>
                  <a:lnTo>
                    <a:pt x="41744" y="153809"/>
                  </a:lnTo>
                  <a:lnTo>
                    <a:pt x="74422" y="153809"/>
                  </a:lnTo>
                  <a:lnTo>
                    <a:pt x="74422" y="26695"/>
                  </a:lnTo>
                  <a:lnTo>
                    <a:pt x="116154" y="26695"/>
                  </a:lnTo>
                  <a:lnTo>
                    <a:pt x="116154" y="0"/>
                  </a:lnTo>
                  <a:close/>
                </a:path>
              </a:pathLst>
            </a:custGeom>
            <a:solidFill>
              <a:srgbClr val="868686"/>
            </a:solidFill>
          </p:spPr>
          <p:txBody>
            <a:bodyPr wrap="square" lIns="0" tIns="0" rIns="0" bIns="0" rtlCol="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sz="800"/>
            </a:p>
          </p:txBody>
        </p:sp>
        <p:pic>
          <p:nvPicPr>
            <p:cNvPr id="22" name="object 22"/>
            <p:cNvPicPr/>
            <p:nvPr/>
          </p:nvPicPr>
          <p:blipFill>
            <a:blip r:embed="rId15" cstate="print"/>
            <a:stretch>
              <a:fillRect/>
            </a:stretch>
          </p:blipFill>
          <p:spPr>
            <a:xfrm>
              <a:off x="16198653" y="8866744"/>
              <a:ext cx="279806" cy="158656"/>
            </a:xfrm>
            <a:prstGeom prst="rect">
              <a:avLst/>
            </a:prstGeom>
          </p:spPr>
        </p:pic>
      </p:grpSp>
      <p:grpSp>
        <p:nvGrpSpPr>
          <p:cNvPr id="23" name="object 23"/>
          <p:cNvGrpSpPr/>
          <p:nvPr/>
        </p:nvGrpSpPr>
        <p:grpSpPr>
          <a:xfrm>
            <a:off x="11035008" y="5911245"/>
            <a:ext cx="400050" cy="105833"/>
            <a:chOff x="16552512" y="8866867"/>
            <a:chExt cx="600075" cy="158750"/>
          </a:xfrm>
        </p:grpSpPr>
        <p:pic>
          <p:nvPicPr>
            <p:cNvPr id="24" name="object 24"/>
            <p:cNvPicPr/>
            <p:nvPr/>
          </p:nvPicPr>
          <p:blipFill>
            <a:blip r:embed="rId16" cstate="print"/>
            <a:stretch>
              <a:fillRect/>
            </a:stretch>
          </p:blipFill>
          <p:spPr>
            <a:xfrm>
              <a:off x="16552512" y="8866867"/>
              <a:ext cx="227174" cy="158410"/>
            </a:xfrm>
            <a:prstGeom prst="rect">
              <a:avLst/>
            </a:prstGeom>
          </p:spPr>
        </p:pic>
        <p:pic>
          <p:nvPicPr>
            <p:cNvPr id="25" name="object 25"/>
            <p:cNvPicPr/>
            <p:nvPr/>
          </p:nvPicPr>
          <p:blipFill>
            <a:blip r:embed="rId17" cstate="print"/>
            <a:stretch>
              <a:fillRect/>
            </a:stretch>
          </p:blipFill>
          <p:spPr>
            <a:xfrm>
              <a:off x="16800127" y="8869074"/>
              <a:ext cx="126316" cy="156203"/>
            </a:xfrm>
            <a:prstGeom prst="rect">
              <a:avLst/>
            </a:prstGeom>
          </p:spPr>
        </p:pic>
        <p:pic>
          <p:nvPicPr>
            <p:cNvPr id="26" name="object 26"/>
            <p:cNvPicPr/>
            <p:nvPr/>
          </p:nvPicPr>
          <p:blipFill>
            <a:blip r:embed="rId18" cstate="print"/>
            <a:stretch>
              <a:fillRect/>
            </a:stretch>
          </p:blipFill>
          <p:spPr>
            <a:xfrm>
              <a:off x="16962061" y="8868951"/>
              <a:ext cx="127663" cy="154119"/>
            </a:xfrm>
            <a:prstGeom prst="rect">
              <a:avLst/>
            </a:prstGeom>
          </p:spPr>
        </p:pic>
        <p:sp>
          <p:nvSpPr>
            <p:cNvPr id="27" name="object 27"/>
            <p:cNvSpPr/>
            <p:nvPr/>
          </p:nvSpPr>
          <p:spPr>
            <a:xfrm>
              <a:off x="17119345" y="8869074"/>
              <a:ext cx="33020" cy="154305"/>
            </a:xfrm>
            <a:custGeom>
              <a:avLst/>
              <a:gdLst/>
              <a:ahLst/>
              <a:cxnLst/>
              <a:rect l="l" t="t" r="r" b="b"/>
              <a:pathLst>
                <a:path w="33019" h="154304">
                  <a:moveTo>
                    <a:pt x="32680" y="154119"/>
                  </a:moveTo>
                  <a:lnTo>
                    <a:pt x="0" y="154119"/>
                  </a:lnTo>
                  <a:lnTo>
                    <a:pt x="0" y="0"/>
                  </a:lnTo>
                  <a:lnTo>
                    <a:pt x="32680" y="0"/>
                  </a:lnTo>
                  <a:lnTo>
                    <a:pt x="32680" y="154119"/>
                  </a:lnTo>
                  <a:close/>
                </a:path>
              </a:pathLst>
            </a:custGeom>
            <a:solidFill>
              <a:srgbClr val="868686"/>
            </a:solidFill>
          </p:spPr>
          <p:txBody>
            <a:bodyPr wrap="square" lIns="0" tIns="0" rIns="0" bIns="0" rtlCol="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sz="800"/>
            </a:p>
          </p:txBody>
        </p:sp>
      </p:grpSp>
      <p:grpSp>
        <p:nvGrpSpPr>
          <p:cNvPr id="28" name="object 28"/>
          <p:cNvGrpSpPr/>
          <p:nvPr/>
        </p:nvGrpSpPr>
        <p:grpSpPr>
          <a:xfrm>
            <a:off x="11482094" y="5911163"/>
            <a:ext cx="509693" cy="105833"/>
            <a:chOff x="17223140" y="8866744"/>
            <a:chExt cx="764540" cy="158750"/>
          </a:xfrm>
        </p:grpSpPr>
        <p:pic>
          <p:nvPicPr>
            <p:cNvPr id="29" name="object 29"/>
            <p:cNvPicPr/>
            <p:nvPr/>
          </p:nvPicPr>
          <p:blipFill>
            <a:blip r:embed="rId19" cstate="print"/>
            <a:stretch>
              <a:fillRect/>
            </a:stretch>
          </p:blipFill>
          <p:spPr>
            <a:xfrm>
              <a:off x="17223140" y="8868461"/>
              <a:ext cx="254102" cy="154927"/>
            </a:xfrm>
            <a:prstGeom prst="rect">
              <a:avLst/>
            </a:prstGeom>
          </p:spPr>
        </p:pic>
        <p:sp>
          <p:nvSpPr>
            <p:cNvPr id="30" name="object 30"/>
            <p:cNvSpPr/>
            <p:nvPr/>
          </p:nvSpPr>
          <p:spPr>
            <a:xfrm>
              <a:off x="17505148" y="8869082"/>
              <a:ext cx="149225" cy="154940"/>
            </a:xfrm>
            <a:custGeom>
              <a:avLst/>
              <a:gdLst/>
              <a:ahLst/>
              <a:cxnLst/>
              <a:rect l="l" t="t" r="r" b="b"/>
              <a:pathLst>
                <a:path w="149225" h="154940">
                  <a:moveTo>
                    <a:pt x="88252" y="508"/>
                  </a:moveTo>
                  <a:lnTo>
                    <a:pt x="0" y="508"/>
                  </a:lnTo>
                  <a:lnTo>
                    <a:pt x="0" y="27203"/>
                  </a:lnTo>
                  <a:lnTo>
                    <a:pt x="0" y="66611"/>
                  </a:lnTo>
                  <a:lnTo>
                    <a:pt x="0" y="93294"/>
                  </a:lnTo>
                  <a:lnTo>
                    <a:pt x="0" y="154317"/>
                  </a:lnTo>
                  <a:lnTo>
                    <a:pt x="32131" y="154317"/>
                  </a:lnTo>
                  <a:lnTo>
                    <a:pt x="32131" y="93294"/>
                  </a:lnTo>
                  <a:lnTo>
                    <a:pt x="84328" y="93294"/>
                  </a:lnTo>
                  <a:lnTo>
                    <a:pt x="84328" y="66611"/>
                  </a:lnTo>
                  <a:lnTo>
                    <a:pt x="32181" y="66611"/>
                  </a:lnTo>
                  <a:lnTo>
                    <a:pt x="32181" y="27203"/>
                  </a:lnTo>
                  <a:lnTo>
                    <a:pt x="88252" y="27203"/>
                  </a:lnTo>
                  <a:lnTo>
                    <a:pt x="88252" y="508"/>
                  </a:lnTo>
                  <a:close/>
                </a:path>
                <a:path w="149225" h="154940">
                  <a:moveTo>
                    <a:pt x="148717" y="0"/>
                  </a:moveTo>
                  <a:lnTo>
                    <a:pt x="116027" y="0"/>
                  </a:lnTo>
                  <a:lnTo>
                    <a:pt x="116027" y="154114"/>
                  </a:lnTo>
                  <a:lnTo>
                    <a:pt x="148717" y="154114"/>
                  </a:lnTo>
                  <a:lnTo>
                    <a:pt x="148717" y="0"/>
                  </a:lnTo>
                  <a:close/>
                </a:path>
              </a:pathLst>
            </a:custGeom>
            <a:solidFill>
              <a:srgbClr val="868686"/>
            </a:solidFill>
          </p:spPr>
          <p:txBody>
            <a:bodyPr wrap="square" lIns="0" tIns="0" rIns="0" bIns="0" rtlCol="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sz="800"/>
            </a:p>
          </p:txBody>
        </p:sp>
        <p:pic>
          <p:nvPicPr>
            <p:cNvPr id="31" name="object 31"/>
            <p:cNvPicPr/>
            <p:nvPr/>
          </p:nvPicPr>
          <p:blipFill>
            <a:blip r:embed="rId18" cstate="print"/>
            <a:stretch>
              <a:fillRect/>
            </a:stretch>
          </p:blipFill>
          <p:spPr>
            <a:xfrm>
              <a:off x="17690341" y="8868951"/>
              <a:ext cx="127663" cy="154119"/>
            </a:xfrm>
            <a:prstGeom prst="rect">
              <a:avLst/>
            </a:prstGeom>
          </p:spPr>
        </p:pic>
        <p:pic>
          <p:nvPicPr>
            <p:cNvPr id="32" name="object 32"/>
            <p:cNvPicPr/>
            <p:nvPr/>
          </p:nvPicPr>
          <p:blipFill>
            <a:blip r:embed="rId20" cstate="print"/>
            <a:stretch>
              <a:fillRect/>
            </a:stretch>
          </p:blipFill>
          <p:spPr>
            <a:xfrm>
              <a:off x="17840770" y="8866744"/>
              <a:ext cx="146635" cy="158656"/>
            </a:xfrm>
            <a:prstGeom prst="rect">
              <a:avLst/>
            </a:prstGeom>
          </p:spPr>
        </p:pic>
      </p:grpSp>
      <p:sp>
        <p:nvSpPr>
          <p:cNvPr id="33" name="object 33"/>
          <p:cNvSpPr txBox="1">
            <a:spLocks noGrp="1"/>
          </p:cNvSpPr>
          <p:nvPr>
            <p:ph type="title"/>
          </p:nvPr>
        </p:nvSpPr>
        <p:spPr>
          <a:xfrm>
            <a:off x="4505379" y="1059813"/>
            <a:ext cx="2785110" cy="837777"/>
          </a:xfrm>
          <a:prstGeom prst="rect">
            <a:avLst/>
          </a:prstGeom>
        </p:spPr>
        <p:txBody>
          <a:bodyPr vert="horz" wrap="square" lIns="0" tIns="10583" rIns="0" bIns="0" rtlCol="0">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8467">
              <a:lnSpc>
                <a:spcPct val="100000"/>
              </a:lnSpc>
              <a:spcBef>
                <a:spcPts val="83"/>
              </a:spcBef>
            </a:pPr>
            <a:r>
              <a:rPr sz="5367" spc="253" dirty="0">
                <a:latin typeface="Cambria"/>
                <a:cs typeface="Cambria"/>
              </a:rPr>
              <a:t>E</a:t>
            </a:r>
            <a:r>
              <a:rPr sz="5367" spc="117" dirty="0">
                <a:latin typeface="Cambria"/>
                <a:cs typeface="Cambria"/>
              </a:rPr>
              <a:t>u</a:t>
            </a:r>
            <a:r>
              <a:rPr sz="5367" spc="103" dirty="0">
                <a:latin typeface="Cambria"/>
                <a:cs typeface="Cambria"/>
              </a:rPr>
              <a:t>r</a:t>
            </a:r>
            <a:r>
              <a:rPr sz="5367" spc="136" dirty="0">
                <a:latin typeface="Cambria"/>
                <a:cs typeface="Cambria"/>
              </a:rPr>
              <a:t>h</a:t>
            </a:r>
            <a:r>
              <a:rPr sz="5367" spc="-13" dirty="0">
                <a:latin typeface="Cambria"/>
                <a:cs typeface="Cambria"/>
              </a:rPr>
              <a:t>o</a:t>
            </a:r>
            <a:r>
              <a:rPr sz="5367" spc="27" dirty="0">
                <a:latin typeface="Cambria"/>
                <a:cs typeface="Cambria"/>
              </a:rPr>
              <a:t>p</a:t>
            </a:r>
            <a:r>
              <a:rPr sz="5367" spc="47" dirty="0">
                <a:latin typeface="Cambria"/>
                <a:cs typeface="Cambria"/>
              </a:rPr>
              <a:t>e</a:t>
            </a:r>
            <a:endParaRPr sz="5367">
              <a:latin typeface="Cambria"/>
              <a:cs typeface="Cambria"/>
            </a:endParaRPr>
          </a:p>
        </p:txBody>
      </p:sp>
      <p:sp>
        <p:nvSpPr>
          <p:cNvPr id="34" name="object 34"/>
          <p:cNvSpPr txBox="1"/>
          <p:nvPr/>
        </p:nvSpPr>
        <p:spPr>
          <a:xfrm>
            <a:off x="2516738" y="1732530"/>
            <a:ext cx="6762750" cy="803910"/>
          </a:xfrm>
          <a:prstGeom prst="rect">
            <a:avLst/>
          </a:prstGeom>
        </p:spPr>
        <p:txBody>
          <a:bodyPr vert="horz" wrap="square" lIns="0" tIns="135890" rIns="0" bIns="0" rtlCol="0">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ct val="100000"/>
              </a:lnSpc>
              <a:spcBef>
                <a:spcPts val="1070"/>
              </a:spcBef>
            </a:pPr>
            <a:r>
              <a:rPr sz="2333" spc="-43" dirty="0">
                <a:latin typeface="Georgia"/>
                <a:cs typeface="Georgia"/>
              </a:rPr>
              <a:t>EU</a:t>
            </a:r>
            <a:r>
              <a:rPr sz="2333" spc="50" dirty="0">
                <a:latin typeface="Georgia"/>
                <a:cs typeface="Georgia"/>
              </a:rPr>
              <a:t> </a:t>
            </a:r>
            <a:r>
              <a:rPr sz="2333" spc="47" dirty="0">
                <a:latin typeface="Georgia"/>
                <a:cs typeface="Georgia"/>
              </a:rPr>
              <a:t>as</a:t>
            </a:r>
            <a:r>
              <a:rPr sz="2333" spc="53" dirty="0">
                <a:latin typeface="Georgia"/>
                <a:cs typeface="Georgia"/>
              </a:rPr>
              <a:t> </a:t>
            </a:r>
            <a:r>
              <a:rPr sz="2333" spc="27" dirty="0">
                <a:latin typeface="Georgia"/>
                <a:cs typeface="Georgia"/>
              </a:rPr>
              <a:t>a</a:t>
            </a:r>
            <a:r>
              <a:rPr sz="2333" spc="50" dirty="0">
                <a:latin typeface="Georgia"/>
                <a:cs typeface="Georgia"/>
              </a:rPr>
              <a:t> </a:t>
            </a:r>
            <a:r>
              <a:rPr sz="2333" spc="33" dirty="0">
                <a:latin typeface="Georgia"/>
                <a:cs typeface="Georgia"/>
              </a:rPr>
              <a:t>solidarity's</a:t>
            </a:r>
            <a:r>
              <a:rPr sz="2333" spc="53" dirty="0">
                <a:latin typeface="Georgia"/>
                <a:cs typeface="Georgia"/>
              </a:rPr>
              <a:t> </a:t>
            </a:r>
            <a:r>
              <a:rPr sz="2333" spc="76" dirty="0">
                <a:latin typeface="Georgia"/>
                <a:cs typeface="Georgia"/>
              </a:rPr>
              <a:t>house</a:t>
            </a:r>
            <a:r>
              <a:rPr sz="2333" spc="53" dirty="0">
                <a:latin typeface="Georgia"/>
                <a:cs typeface="Georgia"/>
              </a:rPr>
              <a:t> </a:t>
            </a:r>
            <a:r>
              <a:rPr sz="2333" spc="60" dirty="0">
                <a:latin typeface="Georgia"/>
                <a:cs typeface="Georgia"/>
              </a:rPr>
              <a:t>for</a:t>
            </a:r>
            <a:r>
              <a:rPr sz="2333" spc="50" dirty="0">
                <a:latin typeface="Georgia"/>
                <a:cs typeface="Georgia"/>
              </a:rPr>
              <a:t> </a:t>
            </a:r>
            <a:r>
              <a:rPr sz="2333" spc="40" dirty="0">
                <a:latin typeface="Georgia"/>
                <a:cs typeface="Georgia"/>
              </a:rPr>
              <a:t>minors</a:t>
            </a:r>
            <a:r>
              <a:rPr sz="2333" spc="53" dirty="0">
                <a:latin typeface="Georgia"/>
                <a:cs typeface="Georgia"/>
              </a:rPr>
              <a:t> </a:t>
            </a:r>
            <a:r>
              <a:rPr sz="2333" spc="80" dirty="0">
                <a:latin typeface="Georgia"/>
                <a:cs typeface="Georgia"/>
              </a:rPr>
              <a:t>out</a:t>
            </a:r>
            <a:r>
              <a:rPr sz="2333" spc="50" dirty="0">
                <a:latin typeface="Georgia"/>
                <a:cs typeface="Georgia"/>
              </a:rPr>
              <a:t> </a:t>
            </a:r>
            <a:r>
              <a:rPr sz="2333" spc="67" dirty="0">
                <a:latin typeface="Georgia"/>
                <a:cs typeface="Georgia"/>
              </a:rPr>
              <a:t>of</a:t>
            </a:r>
            <a:r>
              <a:rPr sz="2333" spc="53" dirty="0">
                <a:latin typeface="Georgia"/>
                <a:cs typeface="Georgia"/>
              </a:rPr>
              <a:t> </a:t>
            </a:r>
            <a:r>
              <a:rPr sz="2333" spc="73" dirty="0">
                <a:latin typeface="Georgia"/>
                <a:cs typeface="Georgia"/>
              </a:rPr>
              <a:t>home</a:t>
            </a:r>
            <a:endParaRPr sz="2333">
              <a:latin typeface="Georgia"/>
              <a:cs typeface="Georgia"/>
            </a:endParaRPr>
          </a:p>
          <a:p>
            <a:pPr algn="ctr">
              <a:lnSpc>
                <a:spcPct val="100000"/>
              </a:lnSpc>
              <a:spcBef>
                <a:spcPts val="629"/>
              </a:spcBef>
            </a:pPr>
            <a:r>
              <a:rPr sz="1467" spc="73" dirty="0">
                <a:latin typeface="Trebuchet MS"/>
                <a:cs typeface="Trebuchet MS"/>
              </a:rPr>
              <a:t>Erasmus+</a:t>
            </a:r>
            <a:r>
              <a:rPr sz="1467" spc="-73" dirty="0">
                <a:latin typeface="Trebuchet MS"/>
                <a:cs typeface="Trebuchet MS"/>
              </a:rPr>
              <a:t> </a:t>
            </a:r>
            <a:r>
              <a:rPr sz="1467" spc="-7" dirty="0">
                <a:latin typeface="Trebuchet MS"/>
                <a:cs typeface="Trebuchet MS"/>
              </a:rPr>
              <a:t>project</a:t>
            </a:r>
            <a:r>
              <a:rPr sz="1467" spc="-73" dirty="0">
                <a:latin typeface="Trebuchet MS"/>
                <a:cs typeface="Trebuchet MS"/>
              </a:rPr>
              <a:t> </a:t>
            </a:r>
            <a:r>
              <a:rPr sz="1467" spc="-27" dirty="0">
                <a:latin typeface="Trebuchet MS"/>
                <a:cs typeface="Trebuchet MS"/>
              </a:rPr>
              <a:t>n.</a:t>
            </a:r>
            <a:r>
              <a:rPr sz="1467" spc="-73" dirty="0">
                <a:latin typeface="Trebuchet MS"/>
                <a:cs typeface="Trebuchet MS"/>
              </a:rPr>
              <a:t> </a:t>
            </a:r>
            <a:r>
              <a:rPr sz="1467" spc="40" dirty="0">
                <a:latin typeface="Trebuchet MS"/>
                <a:cs typeface="Trebuchet MS"/>
              </a:rPr>
              <a:t>2023-2-IT03-KA220-YOU-000184370</a:t>
            </a:r>
            <a:endParaRPr sz="1467">
              <a:latin typeface="Trebuchet MS"/>
              <a:cs typeface="Trebuchet MS"/>
            </a:endParaRPr>
          </a:p>
        </p:txBody>
      </p:sp>
      <p:sp>
        <p:nvSpPr>
          <p:cNvPr id="35" name="object 35"/>
          <p:cNvSpPr txBox="1"/>
          <p:nvPr/>
        </p:nvSpPr>
        <p:spPr>
          <a:xfrm>
            <a:off x="1978648" y="3209157"/>
            <a:ext cx="8047095" cy="1306277"/>
          </a:xfrm>
          <a:prstGeom prst="rect">
            <a:avLst/>
          </a:prstGeom>
        </p:spPr>
        <p:txBody>
          <a:bodyPr vert="horz" wrap="square" lIns="0" tIns="8467" rIns="0" bIns="0" rtlCol="0">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4740"/>
              </a:lnSpc>
              <a:spcBef>
                <a:spcPts val="67"/>
              </a:spcBef>
            </a:pPr>
            <a:r>
              <a:rPr lang="el-GR" sz="4000" b="1" spc="40" dirty="0">
                <a:latin typeface="Cambria"/>
                <a:cs typeface="Cambria"/>
              </a:rPr>
              <a:t>Ψηφιακές Δεξιότητες Ενότητα </a:t>
            </a:r>
            <a:r>
              <a:rPr lang="en-US" sz="4000" b="1" spc="40" dirty="0">
                <a:latin typeface="Cambria"/>
                <a:cs typeface="Cambria"/>
              </a:rPr>
              <a:t>2</a:t>
            </a:r>
            <a:endParaRPr sz="4000" dirty="0">
              <a:latin typeface="Cambria"/>
              <a:cs typeface="Cambria"/>
            </a:endParaRPr>
          </a:p>
          <a:p>
            <a:pPr algn="ctr">
              <a:lnSpc>
                <a:spcPts val="2660"/>
              </a:lnSpc>
            </a:pPr>
            <a:endParaRPr lang="en-US" sz="3000" spc="63" dirty="0">
              <a:latin typeface="Georgia"/>
              <a:cs typeface="Georgia"/>
            </a:endParaRPr>
          </a:p>
          <a:p>
            <a:pPr algn="ctr">
              <a:lnSpc>
                <a:spcPts val="2660"/>
              </a:lnSpc>
            </a:pPr>
            <a:r>
              <a:rPr lang="el-GR" sz="3000" spc="63" dirty="0">
                <a:latin typeface="Georgia"/>
                <a:cs typeface="Georgia"/>
              </a:rPr>
              <a:t>Επικοινωνία και Συνεργασία</a:t>
            </a:r>
            <a:endParaRPr sz="3000" dirty="0">
              <a:latin typeface="Georgia"/>
              <a:cs typeface="Georgia"/>
            </a:endParaRPr>
          </a:p>
        </p:txBody>
      </p:sp>
      <p:pic>
        <p:nvPicPr>
          <p:cNvPr id="36" name="object 36"/>
          <p:cNvPicPr/>
          <p:nvPr/>
        </p:nvPicPr>
        <p:blipFill>
          <a:blip r:embed="rId21" cstate="print"/>
          <a:stretch>
            <a:fillRect/>
          </a:stretch>
        </p:blipFill>
        <p:spPr>
          <a:xfrm>
            <a:off x="2859059" y="5567396"/>
            <a:ext cx="1131887" cy="656166"/>
          </a:xfrm>
          <a:prstGeom prst="rect">
            <a:avLst/>
          </a:prstGeom>
        </p:spPr>
      </p:pic>
    </p:spTree>
    <p:extLst>
      <p:ext uri="{BB962C8B-B14F-4D97-AF65-F5344CB8AC3E}">
        <p14:creationId xmlns:p14="http://schemas.microsoft.com/office/powerpoint/2010/main" val="11703853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45A9F99-D9B1-4094-A2E2-B90AC1DB7B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7FAF607-473A-4A43-A23D-BBFF5C4117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5F93917-CDE1-58D6-3223-984EFDAC84C3}"/>
              </a:ext>
            </a:extLst>
          </p:cNvPr>
          <p:cNvSpPr>
            <a:spLocks noGrp="1"/>
          </p:cNvSpPr>
          <p:nvPr>
            <p:ph type="title"/>
          </p:nvPr>
        </p:nvSpPr>
        <p:spPr>
          <a:xfrm>
            <a:off x="6094105" y="802955"/>
            <a:ext cx="4977976" cy="1454051"/>
          </a:xfrm>
        </p:spPr>
        <p:txBody>
          <a:bodyPr>
            <a:normAutofit/>
          </a:bodyPr>
          <a:lstStyle/>
          <a:p>
            <a:r>
              <a:rPr lang="el-GR" sz="3600" dirty="0">
                <a:solidFill>
                  <a:schemeClr val="tx2"/>
                </a:solidFill>
              </a:rPr>
              <a:t>Σε αυτή την ενότητα θα μιλήσουμε για:</a:t>
            </a:r>
            <a:endParaRPr lang="en-US" sz="3600" dirty="0">
              <a:solidFill>
                <a:schemeClr val="tx2"/>
              </a:solidFill>
            </a:endParaRPr>
          </a:p>
        </p:txBody>
      </p:sp>
      <p:pic>
        <p:nvPicPr>
          <p:cNvPr id="7" name="Graphic 6" descr="Chat">
            <a:extLst>
              <a:ext uri="{FF2B5EF4-FFF2-40B4-BE49-F238E27FC236}">
                <a16:creationId xmlns:a16="http://schemas.microsoft.com/office/drawing/2014/main" id="{F51EF82D-0813-5BFF-65EB-BAFAD3BC944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86951" y="1793846"/>
            <a:ext cx="3620021" cy="3620021"/>
          </a:xfrm>
          <a:prstGeom prst="rect">
            <a:avLst/>
          </a:prstGeom>
        </p:spPr>
      </p:pic>
      <p:sp>
        <p:nvSpPr>
          <p:cNvPr id="3" name="Content Placeholder 2">
            <a:extLst>
              <a:ext uri="{FF2B5EF4-FFF2-40B4-BE49-F238E27FC236}">
                <a16:creationId xmlns:a16="http://schemas.microsoft.com/office/drawing/2014/main" id="{1B8FA373-9C7D-C88C-4513-5C87AF190972}"/>
              </a:ext>
            </a:extLst>
          </p:cNvPr>
          <p:cNvSpPr>
            <a:spLocks noGrp="1"/>
          </p:cNvSpPr>
          <p:nvPr>
            <p:ph idx="1"/>
          </p:nvPr>
        </p:nvSpPr>
        <p:spPr>
          <a:xfrm>
            <a:off x="5661213" y="2421682"/>
            <a:ext cx="6037728" cy="3639289"/>
          </a:xfrm>
        </p:spPr>
        <p:txBody>
          <a:bodyPr anchor="ctr">
            <a:normAutofit fontScale="92500"/>
          </a:bodyPr>
          <a:lstStyle/>
          <a:p>
            <a:pPr marL="342900" marR="0" lvl="0" indent="-342900">
              <a:spcBef>
                <a:spcPts val="0"/>
              </a:spcBef>
              <a:spcAft>
                <a:spcPts val="0"/>
              </a:spcAft>
              <a:buSzPts val="1000"/>
              <a:buFont typeface="Symbol" panose="05050102010706020507" pitchFamily="18" charset="2"/>
              <a:buChar char=""/>
              <a:tabLst>
                <a:tab pos="457200" algn="l"/>
              </a:tabLst>
            </a:pPr>
            <a:r>
              <a:rPr lang="el-GR" sz="2500" dirty="0">
                <a:solidFill>
                  <a:schemeClr val="tx2"/>
                </a:solidFill>
                <a:latin typeface="Times New Roman" panose="02020603050405020304" pitchFamily="18" charset="0"/>
                <a:ea typeface="Times New Roman" panose="02020603050405020304" pitchFamily="18" charset="0"/>
              </a:rPr>
              <a:t>Ψηφιακές τεχνολογίες για συνεργασία</a:t>
            </a:r>
            <a:endParaRPr lang="en-US" sz="2500" dirty="0">
              <a:solidFill>
                <a:schemeClr val="tx2"/>
              </a:solidFill>
              <a:effectLst/>
              <a:latin typeface="Tahoma" panose="020B0604030504040204" pitchFamily="34" charset="0"/>
              <a:ea typeface="Tahoma" panose="020B0604030504040204" pitchFamily="34" charset="0"/>
            </a:endParaRPr>
          </a:p>
          <a:p>
            <a:pPr marL="742950" marR="0" lvl="1" indent="-285750">
              <a:spcBef>
                <a:spcPts val="0"/>
              </a:spcBef>
              <a:spcAft>
                <a:spcPts val="0"/>
              </a:spcAft>
              <a:buSzPts val="1000"/>
              <a:buFont typeface="Courier New" panose="02070309020205020404" pitchFamily="49" charset="0"/>
              <a:buChar char="o"/>
              <a:tabLst>
                <a:tab pos="914400" algn="l"/>
              </a:tabLst>
            </a:pPr>
            <a:r>
              <a:rPr lang="el-GR" sz="2500"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rPr>
              <a:t>Εργαλεία επικοινωνίας και συνεργασίας</a:t>
            </a:r>
            <a:endParaRPr lang="en-US" sz="2500" dirty="0">
              <a:solidFill>
                <a:schemeClr val="tx2"/>
              </a:solidFill>
              <a:effectLst/>
              <a:latin typeface="Tahoma" panose="020B0604030504040204" pitchFamily="34" charset="0"/>
              <a:ea typeface="Tahoma" panose="020B0604030504040204" pitchFamily="34" charset="0"/>
              <a:cs typeface="Times New Roman" panose="02020603050405020304" pitchFamily="18" charset="0"/>
            </a:endParaRPr>
          </a:p>
          <a:p>
            <a:pPr marL="1143000" marR="0" lvl="2" indent="-228600">
              <a:spcBef>
                <a:spcPts val="0"/>
              </a:spcBef>
              <a:spcAft>
                <a:spcPts val="0"/>
              </a:spcAft>
              <a:buSzPts val="1000"/>
              <a:buFont typeface="Wingdings" panose="05000000000000000000" pitchFamily="2" charset="2"/>
              <a:buChar char=""/>
              <a:tabLst>
                <a:tab pos="1371600" algn="l"/>
              </a:tabLst>
            </a:pPr>
            <a:r>
              <a:rPr lang="en-US" sz="2500" dirty="0">
                <a:solidFill>
                  <a:schemeClr val="tx2"/>
                </a:solidFill>
                <a:effectLst/>
                <a:latin typeface="Times New Roman" panose="02020603050405020304" pitchFamily="18" charset="0"/>
                <a:ea typeface="Times New Roman" panose="02020603050405020304" pitchFamily="18" charset="0"/>
              </a:rPr>
              <a:t>email, </a:t>
            </a:r>
            <a:r>
              <a:rPr lang="el-GR" sz="2500" dirty="0">
                <a:solidFill>
                  <a:schemeClr val="tx2"/>
                </a:solidFill>
                <a:latin typeface="Times New Roman" panose="02020603050405020304" pitchFamily="18" charset="0"/>
                <a:ea typeface="Times New Roman" panose="02020603050405020304" pitchFamily="18" charset="0"/>
              </a:rPr>
              <a:t>άμεσα μηνύματα, τηλεδιάσκεψη, μέσα κοινωνικής δικτύωσης</a:t>
            </a:r>
            <a:endParaRPr lang="en-US" sz="2500" dirty="0">
              <a:solidFill>
                <a:schemeClr val="tx2"/>
              </a:solidFill>
              <a:effectLst/>
              <a:latin typeface="Tahoma" panose="020B0604030504040204" pitchFamily="34" charset="0"/>
              <a:ea typeface="Tahoma" panose="020B0604030504040204" pitchFamily="34" charset="0"/>
            </a:endParaRPr>
          </a:p>
          <a:p>
            <a:pPr marL="742950" marR="0" lvl="1" indent="-285750">
              <a:spcBef>
                <a:spcPts val="0"/>
              </a:spcBef>
              <a:spcAft>
                <a:spcPts val="0"/>
              </a:spcAft>
              <a:buSzPts val="1000"/>
              <a:buFont typeface="Courier New" panose="02070309020205020404" pitchFamily="49" charset="0"/>
              <a:buChar char="o"/>
              <a:tabLst>
                <a:tab pos="914400" algn="l"/>
              </a:tabLst>
            </a:pPr>
            <a:r>
              <a:rPr lang="el-GR" sz="2500" dirty="0">
                <a:solidFill>
                  <a:schemeClr val="tx2"/>
                </a:solidFill>
                <a:latin typeface="Times New Roman" panose="02020603050405020304" pitchFamily="18" charset="0"/>
                <a:ea typeface="Times New Roman" panose="02020603050405020304" pitchFamily="18" charset="0"/>
                <a:cs typeface="Times New Roman" panose="02020603050405020304" pitchFamily="18" charset="0"/>
              </a:rPr>
              <a:t>Χρήση δημόσιων και ιδιωτικών ψηφιακών υπηρεσιών</a:t>
            </a:r>
            <a:endParaRPr lang="en-US" sz="2500" dirty="0">
              <a:solidFill>
                <a:schemeClr val="tx2"/>
              </a:solidFill>
              <a:effectLst/>
              <a:latin typeface="Tahoma" panose="020B0604030504040204" pitchFamily="34" charset="0"/>
              <a:ea typeface="Tahoma" panose="020B0604030504040204" pitchFamily="34" charset="0"/>
              <a:cs typeface="Times New Roman" panose="02020603050405020304" pitchFamily="18" charset="0"/>
            </a:endParaRPr>
          </a:p>
          <a:p>
            <a:pPr lvl="2">
              <a:spcBef>
                <a:spcPts val="0"/>
              </a:spcBef>
              <a:buSzPts val="1000"/>
              <a:buFont typeface="Wingdings" panose="05000000000000000000" pitchFamily="2" charset="2"/>
              <a:buChar char=""/>
              <a:tabLst>
                <a:tab pos="1371600" algn="l"/>
              </a:tabLst>
            </a:pPr>
            <a:r>
              <a:rPr lang="el-GR" sz="2500" dirty="0">
                <a:solidFill>
                  <a:schemeClr val="tx2"/>
                </a:solidFill>
                <a:latin typeface="Times New Roman" panose="02020603050405020304" pitchFamily="18" charset="0"/>
                <a:ea typeface="Times New Roman" panose="02020603050405020304" pitchFamily="18" charset="0"/>
              </a:rPr>
              <a:t>Βιβλιοθήκες, κυβερνητικοί </a:t>
            </a:r>
            <a:r>
              <a:rPr lang="el-GR" sz="2500" dirty="0" err="1">
                <a:solidFill>
                  <a:schemeClr val="tx2"/>
                </a:solidFill>
                <a:latin typeface="Times New Roman" panose="02020603050405020304" pitchFamily="18" charset="0"/>
                <a:ea typeface="Times New Roman" panose="02020603050405020304" pitchFamily="18" charset="0"/>
              </a:rPr>
              <a:t>ιστότοποι</a:t>
            </a:r>
            <a:r>
              <a:rPr lang="el-GR" sz="2500" dirty="0">
                <a:solidFill>
                  <a:schemeClr val="tx2"/>
                </a:solidFill>
                <a:latin typeface="Times New Roman" panose="02020603050405020304" pitchFamily="18" charset="0"/>
                <a:ea typeface="Times New Roman" panose="02020603050405020304" pitchFamily="18" charset="0"/>
              </a:rPr>
              <a:t> και εφαρμογές</a:t>
            </a:r>
          </a:p>
          <a:p>
            <a:pPr lvl="2">
              <a:spcBef>
                <a:spcPts val="0"/>
              </a:spcBef>
              <a:buSzPts val="1000"/>
              <a:buFont typeface="Wingdings" panose="05000000000000000000" pitchFamily="2" charset="2"/>
              <a:buChar char=""/>
              <a:tabLst>
                <a:tab pos="1371600" algn="l"/>
              </a:tabLst>
            </a:pPr>
            <a:r>
              <a:rPr lang="el-GR" sz="2500"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rPr>
              <a:t>Δεοντολογία ψηφιακής επικοινωνίας</a:t>
            </a:r>
          </a:p>
          <a:p>
            <a:pPr lvl="2">
              <a:spcBef>
                <a:spcPts val="0"/>
              </a:spcBef>
              <a:buSzPts val="1000"/>
              <a:buFont typeface="Wingdings" panose="05000000000000000000" pitchFamily="2" charset="2"/>
              <a:buChar char=""/>
              <a:tabLst>
                <a:tab pos="1371600" algn="l"/>
              </a:tabLst>
            </a:pPr>
            <a:r>
              <a:rPr lang="el-GR" sz="2500" dirty="0">
                <a:solidFill>
                  <a:schemeClr val="tx2"/>
                </a:solidFill>
                <a:effectLst/>
                <a:latin typeface="Times New Roman" panose="02020603050405020304" pitchFamily="18" charset="0"/>
                <a:ea typeface="Times New Roman" panose="02020603050405020304" pitchFamily="18" charset="0"/>
              </a:rPr>
              <a:t>Πώς θα είμαστε καλοί ψηφιακοί πολίτες</a:t>
            </a:r>
            <a:endParaRPr lang="en-US" sz="2500" dirty="0">
              <a:solidFill>
                <a:schemeClr val="tx2"/>
              </a:solidFill>
              <a:effectLst/>
              <a:latin typeface="Tahoma" panose="020B0604030504040204" pitchFamily="34" charset="0"/>
              <a:ea typeface="Tahoma" panose="020B0604030504040204" pitchFamily="34" charset="0"/>
            </a:endParaRPr>
          </a:p>
          <a:p>
            <a:endParaRPr lang="en-US" sz="1800" dirty="0">
              <a:solidFill>
                <a:schemeClr val="tx2"/>
              </a:solidFill>
            </a:endParaRPr>
          </a:p>
        </p:txBody>
      </p:sp>
      <p:grpSp>
        <p:nvGrpSpPr>
          <p:cNvPr id="14" name="Group 13">
            <a:extLst>
              <a:ext uri="{FF2B5EF4-FFF2-40B4-BE49-F238E27FC236}">
                <a16:creationId xmlns:a16="http://schemas.microsoft.com/office/drawing/2014/main" id="{C5F6476F-D303-44D3-B30F-1BA348F0F64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2635" y="52996"/>
            <a:ext cx="5928607" cy="6805005"/>
            <a:chOff x="6095999" y="52996"/>
            <a:chExt cx="6093363" cy="6805005"/>
          </a:xfrm>
          <a:solidFill>
            <a:schemeClr val="accent5">
              <a:alpha val="10000"/>
            </a:schemeClr>
          </a:solidFill>
        </p:grpSpPr>
        <p:sp>
          <p:nvSpPr>
            <p:cNvPr id="15" name="Freeform: Shape 14">
              <a:extLst>
                <a:ext uri="{FF2B5EF4-FFF2-40B4-BE49-F238E27FC236}">
                  <a16:creationId xmlns:a16="http://schemas.microsoft.com/office/drawing/2014/main" id="{C972EB4B-0539-4430-9340-8117B9D7C3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1" y="52996"/>
              <a:ext cx="6093361" cy="6805003"/>
            </a:xfrm>
            <a:custGeom>
              <a:avLst/>
              <a:gdLst>
                <a:gd name="connsiteX0" fmla="*/ 3391253 w 5890489"/>
                <a:gd name="connsiteY0" fmla="*/ 0 h 6578438"/>
                <a:gd name="connsiteX1" fmla="*/ 3434974 w 5890489"/>
                <a:gd name="connsiteY1" fmla="*/ 646 h 6578438"/>
                <a:gd name="connsiteX2" fmla="*/ 3522419 w 5890489"/>
                <a:gd name="connsiteY2" fmla="*/ 2712 h 6578438"/>
                <a:gd name="connsiteX3" fmla="*/ 3610261 w 5890489"/>
                <a:gd name="connsiteY3" fmla="*/ 6458 h 6578438"/>
                <a:gd name="connsiteX4" fmla="*/ 3786872 w 5890489"/>
                <a:gd name="connsiteY4" fmla="*/ 20667 h 6578438"/>
                <a:gd name="connsiteX5" fmla="*/ 3962291 w 5890489"/>
                <a:gd name="connsiteY5" fmla="*/ 43530 h 6578438"/>
                <a:gd name="connsiteX6" fmla="*/ 4135855 w 5890489"/>
                <a:gd name="connsiteY6" fmla="*/ 75176 h 6578438"/>
                <a:gd name="connsiteX7" fmla="*/ 4307299 w 5890489"/>
                <a:gd name="connsiteY7" fmla="*/ 114315 h 6578438"/>
                <a:gd name="connsiteX8" fmla="*/ 4476358 w 5890489"/>
                <a:gd name="connsiteY8" fmla="*/ 160816 h 6578438"/>
                <a:gd name="connsiteX9" fmla="*/ 4559829 w 5890489"/>
                <a:gd name="connsiteY9" fmla="*/ 186779 h 6578438"/>
                <a:gd name="connsiteX10" fmla="*/ 4642901 w 5890489"/>
                <a:gd name="connsiteY10" fmla="*/ 213648 h 6578438"/>
                <a:gd name="connsiteX11" fmla="*/ 5280847 w 5890489"/>
                <a:gd name="connsiteY11" fmla="*/ 485936 h 6578438"/>
                <a:gd name="connsiteX12" fmla="*/ 5865400 w 5890489"/>
                <a:gd name="connsiteY12" fmla="*/ 851099 h 6578438"/>
                <a:gd name="connsiteX13" fmla="*/ 5890489 w 5890489"/>
                <a:gd name="connsiteY13" fmla="*/ 870950 h 6578438"/>
                <a:gd name="connsiteX14" fmla="*/ 5890489 w 5890489"/>
                <a:gd name="connsiteY14" fmla="*/ 1321814 h 6578438"/>
                <a:gd name="connsiteX15" fmla="*/ 5887395 w 5890489"/>
                <a:gd name="connsiteY15" fmla="*/ 1318952 h 6578438"/>
                <a:gd name="connsiteX16" fmla="*/ 5830291 w 5890489"/>
                <a:gd name="connsiteY16" fmla="*/ 1265992 h 6578438"/>
                <a:gd name="connsiteX17" fmla="*/ 5815981 w 5890489"/>
                <a:gd name="connsiteY17" fmla="*/ 1252687 h 6578438"/>
                <a:gd name="connsiteX18" fmla="*/ 5801142 w 5890489"/>
                <a:gd name="connsiteY18" fmla="*/ 1240158 h 6578438"/>
                <a:gd name="connsiteX19" fmla="*/ 5771464 w 5890489"/>
                <a:gd name="connsiteY19" fmla="*/ 1214969 h 6578438"/>
                <a:gd name="connsiteX20" fmla="*/ 5651030 w 5890489"/>
                <a:gd name="connsiteY20" fmla="*/ 1115767 h 6578438"/>
                <a:gd name="connsiteX21" fmla="*/ 5123183 w 5890489"/>
                <a:gd name="connsiteY21" fmla="*/ 780443 h 6578438"/>
                <a:gd name="connsiteX22" fmla="*/ 4533860 w 5890489"/>
                <a:gd name="connsiteY22" fmla="*/ 567701 h 6578438"/>
                <a:gd name="connsiteX23" fmla="*/ 4457281 w 5890489"/>
                <a:gd name="connsiteY23" fmla="*/ 550780 h 6578438"/>
                <a:gd name="connsiteX24" fmla="*/ 4380568 w 5890489"/>
                <a:gd name="connsiteY24" fmla="*/ 535279 h 6578438"/>
                <a:gd name="connsiteX25" fmla="*/ 4303325 w 5890489"/>
                <a:gd name="connsiteY25" fmla="*/ 522879 h 6578438"/>
                <a:gd name="connsiteX26" fmla="*/ 4264769 w 5890489"/>
                <a:gd name="connsiteY26" fmla="*/ 516679 h 6578438"/>
                <a:gd name="connsiteX27" fmla="*/ 4226082 w 5890489"/>
                <a:gd name="connsiteY27" fmla="*/ 511253 h 6578438"/>
                <a:gd name="connsiteX28" fmla="*/ 4070934 w 5890489"/>
                <a:gd name="connsiteY28" fmla="*/ 494848 h 6578438"/>
                <a:gd name="connsiteX29" fmla="*/ 3915521 w 5890489"/>
                <a:gd name="connsiteY29" fmla="*/ 486065 h 6578438"/>
                <a:gd name="connsiteX30" fmla="*/ 3760241 w 5890489"/>
                <a:gd name="connsiteY30" fmla="*/ 484257 h 6578438"/>
                <a:gd name="connsiteX31" fmla="*/ 3682734 w 5890489"/>
                <a:gd name="connsiteY31" fmla="*/ 486581 h 6578438"/>
                <a:gd name="connsiteX32" fmla="*/ 3605491 w 5890489"/>
                <a:gd name="connsiteY32" fmla="*/ 488907 h 6578438"/>
                <a:gd name="connsiteX33" fmla="*/ 3527454 w 5890489"/>
                <a:gd name="connsiteY33" fmla="*/ 493169 h 6578438"/>
                <a:gd name="connsiteX34" fmla="*/ 3449151 w 5890489"/>
                <a:gd name="connsiteY34" fmla="*/ 498336 h 6578438"/>
                <a:gd name="connsiteX35" fmla="*/ 3410067 w 5890489"/>
                <a:gd name="connsiteY35" fmla="*/ 500532 h 6578438"/>
                <a:gd name="connsiteX36" fmla="*/ 3371246 w 5890489"/>
                <a:gd name="connsiteY36" fmla="*/ 504279 h 6578438"/>
                <a:gd name="connsiteX37" fmla="*/ 3293739 w 5890489"/>
                <a:gd name="connsiteY37" fmla="*/ 511512 h 6578438"/>
                <a:gd name="connsiteX38" fmla="*/ 2689445 w 5890489"/>
                <a:gd name="connsiteY38" fmla="*/ 610198 h 6578438"/>
                <a:gd name="connsiteX39" fmla="*/ 2117875 w 5890489"/>
                <a:gd name="connsiteY39" fmla="*/ 800335 h 6578438"/>
                <a:gd name="connsiteX40" fmla="*/ 1981276 w 5890489"/>
                <a:gd name="connsiteY40" fmla="*/ 865566 h 6578438"/>
                <a:gd name="connsiteX41" fmla="*/ 1847991 w 5890489"/>
                <a:gd name="connsiteY41" fmla="*/ 938676 h 6578438"/>
                <a:gd name="connsiteX42" fmla="*/ 1783069 w 5890489"/>
                <a:gd name="connsiteY42" fmla="*/ 978718 h 6578438"/>
                <a:gd name="connsiteX43" fmla="*/ 1750609 w 5890489"/>
                <a:gd name="connsiteY43" fmla="*/ 998869 h 6578438"/>
                <a:gd name="connsiteX44" fmla="*/ 1734312 w 5890489"/>
                <a:gd name="connsiteY44" fmla="*/ 1008945 h 6578438"/>
                <a:gd name="connsiteX45" fmla="*/ 1718547 w 5890489"/>
                <a:gd name="connsiteY45" fmla="*/ 1019924 h 6578438"/>
                <a:gd name="connsiteX46" fmla="*/ 1655481 w 5890489"/>
                <a:gd name="connsiteY46" fmla="*/ 1063582 h 6578438"/>
                <a:gd name="connsiteX47" fmla="*/ 1593077 w 5890489"/>
                <a:gd name="connsiteY47" fmla="*/ 1108664 h 6578438"/>
                <a:gd name="connsiteX48" fmla="*/ 1532263 w 5890489"/>
                <a:gd name="connsiteY48" fmla="*/ 1156197 h 6578438"/>
                <a:gd name="connsiteX49" fmla="*/ 1472509 w 5890489"/>
                <a:gd name="connsiteY49" fmla="*/ 1205152 h 6578438"/>
                <a:gd name="connsiteX50" fmla="*/ 1414212 w 5890489"/>
                <a:gd name="connsiteY50" fmla="*/ 1256175 h 6578438"/>
                <a:gd name="connsiteX51" fmla="*/ 1357242 w 5890489"/>
                <a:gd name="connsiteY51" fmla="*/ 1308359 h 6578438"/>
                <a:gd name="connsiteX52" fmla="*/ 1153072 w 5890489"/>
                <a:gd name="connsiteY52" fmla="*/ 1529498 h 6578438"/>
                <a:gd name="connsiteX53" fmla="*/ 1002694 w 5890489"/>
                <a:gd name="connsiteY53" fmla="*/ 1770658 h 6578438"/>
                <a:gd name="connsiteX54" fmla="*/ 974076 w 5890489"/>
                <a:gd name="connsiteY54" fmla="*/ 1835371 h 6578438"/>
                <a:gd name="connsiteX55" fmla="*/ 949564 w 5890489"/>
                <a:gd name="connsiteY55" fmla="*/ 1903573 h 6578438"/>
                <a:gd name="connsiteX56" fmla="*/ 927173 w 5890489"/>
                <a:gd name="connsiteY56" fmla="*/ 1974229 h 6578438"/>
                <a:gd name="connsiteX57" fmla="*/ 906107 w 5890489"/>
                <a:gd name="connsiteY57" fmla="*/ 2046952 h 6578438"/>
                <a:gd name="connsiteX58" fmla="*/ 751092 w 5890489"/>
                <a:gd name="connsiteY58" fmla="*/ 2676266 h 6578438"/>
                <a:gd name="connsiteX59" fmla="*/ 547189 w 5890489"/>
                <a:gd name="connsiteY59" fmla="*/ 3308422 h 6578438"/>
                <a:gd name="connsiteX60" fmla="*/ 441195 w 5890489"/>
                <a:gd name="connsiteY60" fmla="*/ 3866306 h 6578438"/>
                <a:gd name="connsiteX61" fmla="*/ 527182 w 5890489"/>
                <a:gd name="connsiteY61" fmla="*/ 4439174 h 6578438"/>
                <a:gd name="connsiteX62" fmla="*/ 775073 w 5890489"/>
                <a:gd name="connsiteY62" fmla="*/ 4987240 h 6578438"/>
                <a:gd name="connsiteX63" fmla="*/ 943206 w 5890489"/>
                <a:gd name="connsiteY63" fmla="*/ 5244933 h 6578438"/>
                <a:gd name="connsiteX64" fmla="*/ 1133728 w 5890489"/>
                <a:gd name="connsiteY64" fmla="*/ 5490356 h 6578438"/>
                <a:gd name="connsiteX65" fmla="*/ 1359626 w 5890489"/>
                <a:gd name="connsiteY65" fmla="*/ 5709815 h 6578438"/>
                <a:gd name="connsiteX66" fmla="*/ 1481254 w 5890489"/>
                <a:gd name="connsiteY66" fmla="*/ 5809146 h 6578438"/>
                <a:gd name="connsiteX67" fmla="*/ 1543260 w 5890489"/>
                <a:gd name="connsiteY67" fmla="*/ 5856940 h 6578438"/>
                <a:gd name="connsiteX68" fmla="*/ 1607518 w 5890489"/>
                <a:gd name="connsiteY68" fmla="*/ 5901374 h 6578438"/>
                <a:gd name="connsiteX69" fmla="*/ 2145566 w 5890489"/>
                <a:gd name="connsiteY69" fmla="*/ 6193814 h 6578438"/>
                <a:gd name="connsiteX70" fmla="*/ 2214991 w 5890489"/>
                <a:gd name="connsiteY70" fmla="*/ 6221844 h 6578438"/>
                <a:gd name="connsiteX71" fmla="*/ 2249307 w 5890489"/>
                <a:gd name="connsiteY71" fmla="*/ 6236182 h 6578438"/>
                <a:gd name="connsiteX72" fmla="*/ 2284285 w 5890489"/>
                <a:gd name="connsiteY72" fmla="*/ 6248711 h 6578438"/>
                <a:gd name="connsiteX73" fmla="*/ 2354241 w 5890489"/>
                <a:gd name="connsiteY73" fmla="*/ 6273124 h 6578438"/>
                <a:gd name="connsiteX74" fmla="*/ 2371597 w 5890489"/>
                <a:gd name="connsiteY74" fmla="*/ 6279324 h 6578438"/>
                <a:gd name="connsiteX75" fmla="*/ 2387894 w 5890489"/>
                <a:gd name="connsiteY75" fmla="*/ 6287719 h 6578438"/>
                <a:gd name="connsiteX76" fmla="*/ 2421414 w 5890489"/>
                <a:gd name="connsiteY76" fmla="*/ 6302186 h 6578438"/>
                <a:gd name="connsiteX77" fmla="*/ 2489117 w 5890489"/>
                <a:gd name="connsiteY77" fmla="*/ 6329441 h 6578438"/>
                <a:gd name="connsiteX78" fmla="*/ 2522902 w 5890489"/>
                <a:gd name="connsiteY78" fmla="*/ 6343134 h 6578438"/>
                <a:gd name="connsiteX79" fmla="*/ 2556953 w 5890489"/>
                <a:gd name="connsiteY79" fmla="*/ 6356051 h 6578438"/>
                <a:gd name="connsiteX80" fmla="*/ 2695009 w 5890489"/>
                <a:gd name="connsiteY80" fmla="*/ 6401905 h 6578438"/>
                <a:gd name="connsiteX81" fmla="*/ 3268035 w 5890489"/>
                <a:gd name="connsiteY81" fmla="*/ 6501238 h 6578438"/>
                <a:gd name="connsiteX82" fmla="*/ 3341038 w 5890489"/>
                <a:gd name="connsiteY82" fmla="*/ 6506145 h 6578438"/>
                <a:gd name="connsiteX83" fmla="*/ 3414703 w 5890489"/>
                <a:gd name="connsiteY83" fmla="*/ 6507050 h 6578438"/>
                <a:gd name="connsiteX84" fmla="*/ 3488237 w 5890489"/>
                <a:gd name="connsiteY84" fmla="*/ 6508212 h 6578438"/>
                <a:gd name="connsiteX85" fmla="*/ 3524142 w 5890489"/>
                <a:gd name="connsiteY85" fmla="*/ 6507955 h 6578438"/>
                <a:gd name="connsiteX86" fmla="*/ 3559252 w 5890489"/>
                <a:gd name="connsiteY86" fmla="*/ 6506921 h 6578438"/>
                <a:gd name="connsiteX87" fmla="*/ 3629207 w 5890489"/>
                <a:gd name="connsiteY87" fmla="*/ 6503045 h 6578438"/>
                <a:gd name="connsiteX88" fmla="*/ 3698633 w 5890489"/>
                <a:gd name="connsiteY88" fmla="*/ 6496845 h 6578438"/>
                <a:gd name="connsiteX89" fmla="*/ 3733213 w 5890489"/>
                <a:gd name="connsiteY89" fmla="*/ 6493357 h 6578438"/>
                <a:gd name="connsiteX90" fmla="*/ 3767529 w 5890489"/>
                <a:gd name="connsiteY90" fmla="*/ 6488707 h 6578438"/>
                <a:gd name="connsiteX91" fmla="*/ 3801845 w 5890489"/>
                <a:gd name="connsiteY91" fmla="*/ 6484057 h 6578438"/>
                <a:gd name="connsiteX92" fmla="*/ 3835895 w 5890489"/>
                <a:gd name="connsiteY92" fmla="*/ 6478116 h 6578438"/>
                <a:gd name="connsiteX93" fmla="*/ 4364801 w 5890489"/>
                <a:gd name="connsiteY93" fmla="*/ 6308517 h 6578438"/>
                <a:gd name="connsiteX94" fmla="*/ 4861379 w 5890489"/>
                <a:gd name="connsiteY94" fmla="*/ 6000576 h 6578438"/>
                <a:gd name="connsiteX95" fmla="*/ 5341263 w 5890489"/>
                <a:gd name="connsiteY95" fmla="*/ 5605834 h 6578438"/>
                <a:gd name="connsiteX96" fmla="*/ 5587301 w 5890489"/>
                <a:gd name="connsiteY96" fmla="*/ 5390379 h 6578438"/>
                <a:gd name="connsiteX97" fmla="*/ 5849105 w 5890489"/>
                <a:gd name="connsiteY97" fmla="*/ 5176344 h 6578438"/>
                <a:gd name="connsiteX98" fmla="*/ 5890489 w 5890489"/>
                <a:gd name="connsiteY98" fmla="*/ 5145260 h 6578438"/>
                <a:gd name="connsiteX99" fmla="*/ 5890489 w 5890489"/>
                <a:gd name="connsiteY99" fmla="*/ 5995323 h 6578438"/>
                <a:gd name="connsiteX100" fmla="*/ 5811477 w 5890489"/>
                <a:gd name="connsiteY100" fmla="*/ 6077819 h 6578438"/>
                <a:gd name="connsiteX101" fmla="*/ 5301384 w 5890489"/>
                <a:gd name="connsiteY101" fmla="*/ 6542958 h 6578438"/>
                <a:gd name="connsiteX102" fmla="*/ 5252008 w 5890489"/>
                <a:gd name="connsiteY102" fmla="*/ 6578438 h 6578438"/>
                <a:gd name="connsiteX103" fmla="*/ 1653730 w 5890489"/>
                <a:gd name="connsiteY103" fmla="*/ 6578438 h 6578438"/>
                <a:gd name="connsiteX104" fmla="*/ 1549768 w 5890489"/>
                <a:gd name="connsiteY104" fmla="*/ 6488821 h 6578438"/>
                <a:gd name="connsiteX105" fmla="*/ 1298282 w 5890489"/>
                <a:gd name="connsiteY105" fmla="*/ 6243932 h 6578438"/>
                <a:gd name="connsiteX106" fmla="*/ 1237999 w 5890489"/>
                <a:gd name="connsiteY106" fmla="*/ 6181671 h 6578438"/>
                <a:gd name="connsiteX107" fmla="*/ 1179967 w 5890489"/>
                <a:gd name="connsiteY107" fmla="*/ 6117862 h 6578438"/>
                <a:gd name="connsiteX108" fmla="*/ 1121936 w 5890489"/>
                <a:gd name="connsiteY108" fmla="*/ 6054569 h 6578438"/>
                <a:gd name="connsiteX109" fmla="*/ 1065628 w 5890489"/>
                <a:gd name="connsiteY109" fmla="*/ 5990243 h 6578438"/>
                <a:gd name="connsiteX110" fmla="*/ 954335 w 5890489"/>
                <a:gd name="connsiteY110" fmla="*/ 5861460 h 6578438"/>
                <a:gd name="connsiteX111" fmla="*/ 898953 w 5890489"/>
                <a:gd name="connsiteY111" fmla="*/ 5797393 h 6578438"/>
                <a:gd name="connsiteX112" fmla="*/ 842908 w 5890489"/>
                <a:gd name="connsiteY112" fmla="*/ 5733582 h 6578438"/>
                <a:gd name="connsiteX113" fmla="*/ 622442 w 5890489"/>
                <a:gd name="connsiteY113" fmla="*/ 5471884 h 6578438"/>
                <a:gd name="connsiteX114" fmla="*/ 425559 w 5890489"/>
                <a:gd name="connsiteY114" fmla="*/ 5190036 h 6578438"/>
                <a:gd name="connsiteX115" fmla="*/ 123877 w 5890489"/>
                <a:gd name="connsiteY115" fmla="*/ 4564210 h 6578438"/>
                <a:gd name="connsiteX116" fmla="*/ 130 w 5890489"/>
                <a:gd name="connsiteY116" fmla="*/ 3865530 h 6578438"/>
                <a:gd name="connsiteX117" fmla="*/ 30602 w 5890489"/>
                <a:gd name="connsiteY117" fmla="*/ 3505793 h 6578438"/>
                <a:gd name="connsiteX118" fmla="*/ 126924 w 5890489"/>
                <a:gd name="connsiteY118" fmla="*/ 3157164 h 6578438"/>
                <a:gd name="connsiteX119" fmla="*/ 334803 w 5890489"/>
                <a:gd name="connsiteY119" fmla="*/ 2560530 h 6578438"/>
                <a:gd name="connsiteX120" fmla="*/ 381176 w 5890489"/>
                <a:gd name="connsiteY120" fmla="*/ 2409144 h 6578438"/>
                <a:gd name="connsiteX121" fmla="*/ 425825 w 5890489"/>
                <a:gd name="connsiteY121" fmla="*/ 2255819 h 6578438"/>
                <a:gd name="connsiteX122" fmla="*/ 470210 w 5890489"/>
                <a:gd name="connsiteY122" fmla="*/ 2099523 h 6578438"/>
                <a:gd name="connsiteX123" fmla="*/ 492998 w 5890489"/>
                <a:gd name="connsiteY123" fmla="*/ 2020213 h 6578438"/>
                <a:gd name="connsiteX124" fmla="*/ 517509 w 5890489"/>
                <a:gd name="connsiteY124" fmla="*/ 1939224 h 6578438"/>
                <a:gd name="connsiteX125" fmla="*/ 544007 w 5890489"/>
                <a:gd name="connsiteY125" fmla="*/ 1857201 h 6578438"/>
                <a:gd name="connsiteX126" fmla="*/ 573288 w 5890489"/>
                <a:gd name="connsiteY126" fmla="*/ 1774274 h 6578438"/>
                <a:gd name="connsiteX127" fmla="*/ 606146 w 5890489"/>
                <a:gd name="connsiteY127" fmla="*/ 1690832 h 6578438"/>
                <a:gd name="connsiteX128" fmla="*/ 644569 w 5890489"/>
                <a:gd name="connsiteY128" fmla="*/ 1607775 h 6578438"/>
                <a:gd name="connsiteX129" fmla="*/ 837874 w 5890489"/>
                <a:gd name="connsiteY129" fmla="*/ 1297638 h 6578438"/>
                <a:gd name="connsiteX130" fmla="*/ 1069602 w 5890489"/>
                <a:gd name="connsiteY130" fmla="*/ 1032194 h 6578438"/>
                <a:gd name="connsiteX131" fmla="*/ 1130548 w 5890489"/>
                <a:gd name="connsiteY131" fmla="*/ 970839 h 6578438"/>
                <a:gd name="connsiteX132" fmla="*/ 1192024 w 5890489"/>
                <a:gd name="connsiteY132" fmla="*/ 910129 h 6578438"/>
                <a:gd name="connsiteX133" fmla="*/ 1255356 w 5890489"/>
                <a:gd name="connsiteY133" fmla="*/ 850841 h 6578438"/>
                <a:gd name="connsiteX134" fmla="*/ 1319614 w 5890489"/>
                <a:gd name="connsiteY134" fmla="*/ 792068 h 6578438"/>
                <a:gd name="connsiteX135" fmla="*/ 1385728 w 5890489"/>
                <a:gd name="connsiteY135" fmla="*/ 734975 h 6578438"/>
                <a:gd name="connsiteX136" fmla="*/ 1452768 w 5890489"/>
                <a:gd name="connsiteY136" fmla="*/ 678528 h 6578438"/>
                <a:gd name="connsiteX137" fmla="*/ 1469594 w 5890489"/>
                <a:gd name="connsiteY137" fmla="*/ 664449 h 6578438"/>
                <a:gd name="connsiteX138" fmla="*/ 1487083 w 5890489"/>
                <a:gd name="connsiteY138" fmla="*/ 651015 h 6578438"/>
                <a:gd name="connsiteX139" fmla="*/ 1522193 w 5890489"/>
                <a:gd name="connsiteY139" fmla="*/ 624277 h 6578438"/>
                <a:gd name="connsiteX140" fmla="*/ 1592415 w 5890489"/>
                <a:gd name="connsiteY140" fmla="*/ 570671 h 6578438"/>
                <a:gd name="connsiteX141" fmla="*/ 1738287 w 5890489"/>
                <a:gd name="connsiteY141" fmla="*/ 469402 h 6578438"/>
                <a:gd name="connsiteX142" fmla="*/ 1890918 w 5890489"/>
                <a:gd name="connsiteY142" fmla="*/ 376530 h 6578438"/>
                <a:gd name="connsiteX143" fmla="*/ 2555363 w 5890489"/>
                <a:gd name="connsiteY143" fmla="*/ 105274 h 6578438"/>
                <a:gd name="connsiteX144" fmla="*/ 3259291 w 5890489"/>
                <a:gd name="connsiteY144" fmla="*/ 3229 h 6578438"/>
                <a:gd name="connsiteX145" fmla="*/ 3347265 w 5890489"/>
                <a:gd name="connsiteY145" fmla="*/ 903 h 6578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5890489" h="6578438">
                  <a:moveTo>
                    <a:pt x="3391253" y="0"/>
                  </a:moveTo>
                  <a:lnTo>
                    <a:pt x="3434974" y="646"/>
                  </a:lnTo>
                  <a:lnTo>
                    <a:pt x="3522419" y="2712"/>
                  </a:lnTo>
                  <a:cubicBezTo>
                    <a:pt x="3551567" y="3488"/>
                    <a:pt x="3580451" y="3746"/>
                    <a:pt x="3610261" y="6458"/>
                  </a:cubicBezTo>
                  <a:cubicBezTo>
                    <a:pt x="3669353" y="10850"/>
                    <a:pt x="3728179" y="14337"/>
                    <a:pt x="3786872" y="20667"/>
                  </a:cubicBezTo>
                  <a:lnTo>
                    <a:pt x="3962291" y="43530"/>
                  </a:lnTo>
                  <a:lnTo>
                    <a:pt x="4135855" y="75176"/>
                  </a:lnTo>
                  <a:cubicBezTo>
                    <a:pt x="4193224" y="87836"/>
                    <a:pt x="4250328" y="101398"/>
                    <a:pt x="4307299" y="114315"/>
                  </a:cubicBezTo>
                  <a:cubicBezTo>
                    <a:pt x="4364139" y="128394"/>
                    <a:pt x="4420050" y="145575"/>
                    <a:pt x="4476358" y="160816"/>
                  </a:cubicBezTo>
                  <a:cubicBezTo>
                    <a:pt x="4504580" y="167921"/>
                    <a:pt x="4532138" y="177995"/>
                    <a:pt x="4559829" y="186779"/>
                  </a:cubicBezTo>
                  <a:lnTo>
                    <a:pt x="4642901" y="213648"/>
                  </a:lnTo>
                  <a:cubicBezTo>
                    <a:pt x="4863234" y="288307"/>
                    <a:pt x="5076414" y="379371"/>
                    <a:pt x="5280847" y="485936"/>
                  </a:cubicBezTo>
                  <a:cubicBezTo>
                    <a:pt x="5485018" y="592631"/>
                    <a:pt x="5681768" y="713145"/>
                    <a:pt x="5865400" y="851099"/>
                  </a:cubicBezTo>
                  <a:lnTo>
                    <a:pt x="5890489" y="870950"/>
                  </a:lnTo>
                  <a:lnTo>
                    <a:pt x="5890489" y="1321814"/>
                  </a:lnTo>
                  <a:lnTo>
                    <a:pt x="5887395" y="1318952"/>
                  </a:lnTo>
                  <a:lnTo>
                    <a:pt x="5830291" y="1265992"/>
                  </a:lnTo>
                  <a:lnTo>
                    <a:pt x="5815981" y="1252687"/>
                  </a:lnTo>
                  <a:lnTo>
                    <a:pt x="5801142" y="1240158"/>
                  </a:lnTo>
                  <a:lnTo>
                    <a:pt x="5771464" y="1214969"/>
                  </a:lnTo>
                  <a:cubicBezTo>
                    <a:pt x="5731849" y="1181385"/>
                    <a:pt x="5692897" y="1146896"/>
                    <a:pt x="5651030" y="1115767"/>
                  </a:cubicBezTo>
                  <a:cubicBezTo>
                    <a:pt x="5487534" y="986985"/>
                    <a:pt x="5311321" y="872542"/>
                    <a:pt x="5123183" y="780443"/>
                  </a:cubicBezTo>
                  <a:cubicBezTo>
                    <a:pt x="4935309" y="688087"/>
                    <a:pt x="4737102" y="616398"/>
                    <a:pt x="4533860" y="567701"/>
                  </a:cubicBezTo>
                  <a:lnTo>
                    <a:pt x="4457281" y="550780"/>
                  </a:lnTo>
                  <a:cubicBezTo>
                    <a:pt x="4431709" y="545484"/>
                    <a:pt x="4406536" y="538896"/>
                    <a:pt x="4380568" y="535279"/>
                  </a:cubicBezTo>
                  <a:lnTo>
                    <a:pt x="4303325" y="522879"/>
                  </a:lnTo>
                  <a:lnTo>
                    <a:pt x="4264769" y="516679"/>
                  </a:lnTo>
                  <a:cubicBezTo>
                    <a:pt x="4251918" y="514612"/>
                    <a:pt x="4239067" y="512415"/>
                    <a:pt x="4226082" y="511253"/>
                  </a:cubicBezTo>
                  <a:cubicBezTo>
                    <a:pt x="4174145" y="505829"/>
                    <a:pt x="4122606" y="499498"/>
                    <a:pt x="4070934" y="494848"/>
                  </a:cubicBezTo>
                  <a:lnTo>
                    <a:pt x="3915521" y="486065"/>
                  </a:lnTo>
                  <a:lnTo>
                    <a:pt x="3760241" y="484257"/>
                  </a:lnTo>
                  <a:cubicBezTo>
                    <a:pt x="3734405" y="483869"/>
                    <a:pt x="3708571" y="485936"/>
                    <a:pt x="3682734" y="486581"/>
                  </a:cubicBezTo>
                  <a:lnTo>
                    <a:pt x="3605491" y="488907"/>
                  </a:lnTo>
                  <a:cubicBezTo>
                    <a:pt x="3579921" y="489165"/>
                    <a:pt x="3553555" y="491490"/>
                    <a:pt x="3527454" y="493169"/>
                  </a:cubicBezTo>
                  <a:lnTo>
                    <a:pt x="3449151" y="498336"/>
                  </a:lnTo>
                  <a:lnTo>
                    <a:pt x="3410067" y="500532"/>
                  </a:lnTo>
                  <a:lnTo>
                    <a:pt x="3371246" y="504279"/>
                  </a:lnTo>
                  <a:cubicBezTo>
                    <a:pt x="3345410" y="506862"/>
                    <a:pt x="3319575" y="509315"/>
                    <a:pt x="3293739" y="511512"/>
                  </a:cubicBezTo>
                  <a:cubicBezTo>
                    <a:pt x="3087450" y="531662"/>
                    <a:pt x="2885531" y="563180"/>
                    <a:pt x="2689445" y="610198"/>
                  </a:cubicBezTo>
                  <a:cubicBezTo>
                    <a:pt x="2493357" y="657344"/>
                    <a:pt x="2302303" y="719088"/>
                    <a:pt x="2117875" y="800335"/>
                  </a:cubicBezTo>
                  <a:cubicBezTo>
                    <a:pt x="2072298" y="821648"/>
                    <a:pt x="2026854" y="843606"/>
                    <a:pt x="1981276" y="865566"/>
                  </a:cubicBezTo>
                  <a:cubicBezTo>
                    <a:pt x="1937025" y="889978"/>
                    <a:pt x="1891978" y="913229"/>
                    <a:pt x="1847991" y="938676"/>
                  </a:cubicBezTo>
                  <a:lnTo>
                    <a:pt x="1783069" y="978718"/>
                  </a:lnTo>
                  <a:lnTo>
                    <a:pt x="1750609" y="998869"/>
                  </a:lnTo>
                  <a:lnTo>
                    <a:pt x="1734312" y="1008945"/>
                  </a:lnTo>
                  <a:lnTo>
                    <a:pt x="1718547" y="1019924"/>
                  </a:lnTo>
                  <a:lnTo>
                    <a:pt x="1655481" y="1063582"/>
                  </a:lnTo>
                  <a:cubicBezTo>
                    <a:pt x="1634414" y="1078178"/>
                    <a:pt x="1612950" y="1092259"/>
                    <a:pt x="1593077" y="1108664"/>
                  </a:cubicBezTo>
                  <a:lnTo>
                    <a:pt x="1532263" y="1156197"/>
                  </a:lnTo>
                  <a:cubicBezTo>
                    <a:pt x="1511992" y="1172085"/>
                    <a:pt x="1491587" y="1187844"/>
                    <a:pt x="1472509" y="1205152"/>
                  </a:cubicBezTo>
                  <a:lnTo>
                    <a:pt x="1414212" y="1256175"/>
                  </a:lnTo>
                  <a:cubicBezTo>
                    <a:pt x="1395001" y="1273354"/>
                    <a:pt x="1375127" y="1290147"/>
                    <a:pt x="1357242" y="1308359"/>
                  </a:cubicBezTo>
                  <a:cubicBezTo>
                    <a:pt x="1283178" y="1379532"/>
                    <a:pt x="1212163" y="1452513"/>
                    <a:pt x="1153072" y="1529498"/>
                  </a:cubicBezTo>
                  <a:cubicBezTo>
                    <a:pt x="1090933" y="1605578"/>
                    <a:pt x="1043501" y="1685794"/>
                    <a:pt x="1002694" y="1770658"/>
                  </a:cubicBezTo>
                  <a:lnTo>
                    <a:pt x="974076" y="1835371"/>
                  </a:lnTo>
                  <a:lnTo>
                    <a:pt x="949564" y="1903573"/>
                  </a:lnTo>
                  <a:cubicBezTo>
                    <a:pt x="940820" y="1925661"/>
                    <a:pt x="934593" y="1950719"/>
                    <a:pt x="927173" y="1974229"/>
                  </a:cubicBezTo>
                  <a:cubicBezTo>
                    <a:pt x="920019" y="1998254"/>
                    <a:pt x="912468" y="2021504"/>
                    <a:pt x="906107" y="2046952"/>
                  </a:cubicBezTo>
                  <a:cubicBezTo>
                    <a:pt x="853906" y="2245614"/>
                    <a:pt x="809918" y="2463136"/>
                    <a:pt x="751092" y="2676266"/>
                  </a:cubicBezTo>
                  <a:cubicBezTo>
                    <a:pt x="693458" y="2889912"/>
                    <a:pt x="624166" y="3100976"/>
                    <a:pt x="547189" y="3308422"/>
                  </a:cubicBezTo>
                  <a:cubicBezTo>
                    <a:pt x="479617" y="3487580"/>
                    <a:pt x="444109" y="3675523"/>
                    <a:pt x="441195" y="3866306"/>
                  </a:cubicBezTo>
                  <a:cubicBezTo>
                    <a:pt x="438014" y="4057089"/>
                    <a:pt x="469282" y="4250456"/>
                    <a:pt x="527182" y="4439174"/>
                  </a:cubicBezTo>
                  <a:cubicBezTo>
                    <a:pt x="584815" y="4628278"/>
                    <a:pt x="671067" y="4811828"/>
                    <a:pt x="775073" y="4987240"/>
                  </a:cubicBezTo>
                  <a:cubicBezTo>
                    <a:pt x="827009" y="5075075"/>
                    <a:pt x="884246" y="5160327"/>
                    <a:pt x="943206" y="5244933"/>
                  </a:cubicBezTo>
                  <a:cubicBezTo>
                    <a:pt x="1002296" y="5329411"/>
                    <a:pt x="1064964" y="5412337"/>
                    <a:pt x="1133728" y="5490356"/>
                  </a:cubicBezTo>
                  <a:cubicBezTo>
                    <a:pt x="1203949" y="5567728"/>
                    <a:pt x="1279337" y="5642259"/>
                    <a:pt x="1359626" y="5709815"/>
                  </a:cubicBezTo>
                  <a:cubicBezTo>
                    <a:pt x="1398711" y="5744949"/>
                    <a:pt x="1439916" y="5777241"/>
                    <a:pt x="1481254" y="5809146"/>
                  </a:cubicBezTo>
                  <a:cubicBezTo>
                    <a:pt x="1501922" y="5825163"/>
                    <a:pt x="1522325" y="5841309"/>
                    <a:pt x="1543260" y="5856940"/>
                  </a:cubicBezTo>
                  <a:cubicBezTo>
                    <a:pt x="1564591" y="5871923"/>
                    <a:pt x="1585921" y="5886777"/>
                    <a:pt x="1607518" y="5901374"/>
                  </a:cubicBezTo>
                  <a:cubicBezTo>
                    <a:pt x="1778565" y="6019693"/>
                    <a:pt x="1961271" y="6115924"/>
                    <a:pt x="2145566" y="6193814"/>
                  </a:cubicBezTo>
                  <a:lnTo>
                    <a:pt x="2214991" y="6221844"/>
                  </a:lnTo>
                  <a:lnTo>
                    <a:pt x="2249307" y="6236182"/>
                  </a:lnTo>
                  <a:cubicBezTo>
                    <a:pt x="2260702" y="6241089"/>
                    <a:pt x="2272625" y="6244577"/>
                    <a:pt x="2284285" y="6248711"/>
                  </a:cubicBezTo>
                  <a:lnTo>
                    <a:pt x="2354241" y="6273124"/>
                  </a:lnTo>
                  <a:cubicBezTo>
                    <a:pt x="2360070" y="6275190"/>
                    <a:pt x="2365899" y="6277128"/>
                    <a:pt x="2371597" y="6279324"/>
                  </a:cubicBezTo>
                  <a:cubicBezTo>
                    <a:pt x="2377161" y="6281778"/>
                    <a:pt x="2382329" y="6285007"/>
                    <a:pt x="2387894" y="6287719"/>
                  </a:cubicBezTo>
                  <a:cubicBezTo>
                    <a:pt x="2398757" y="6293274"/>
                    <a:pt x="2410153" y="6297666"/>
                    <a:pt x="2421414" y="6302186"/>
                  </a:cubicBezTo>
                  <a:lnTo>
                    <a:pt x="2489117" y="6329441"/>
                  </a:lnTo>
                  <a:lnTo>
                    <a:pt x="2522902" y="6343134"/>
                  </a:lnTo>
                  <a:cubicBezTo>
                    <a:pt x="2534165" y="6347654"/>
                    <a:pt x="2545294" y="6352563"/>
                    <a:pt x="2556953" y="6356051"/>
                  </a:cubicBezTo>
                  <a:lnTo>
                    <a:pt x="2695009" y="6401905"/>
                  </a:lnTo>
                  <a:cubicBezTo>
                    <a:pt x="2880895" y="6457190"/>
                    <a:pt x="3073141" y="6489095"/>
                    <a:pt x="3268035" y="6501238"/>
                  </a:cubicBezTo>
                  <a:cubicBezTo>
                    <a:pt x="3292413" y="6502659"/>
                    <a:pt x="3316527" y="6505629"/>
                    <a:pt x="3341038" y="6506145"/>
                  </a:cubicBezTo>
                  <a:lnTo>
                    <a:pt x="3414703" y="6507050"/>
                  </a:lnTo>
                  <a:lnTo>
                    <a:pt x="3488237" y="6508212"/>
                  </a:lnTo>
                  <a:cubicBezTo>
                    <a:pt x="3500690" y="6508729"/>
                    <a:pt x="3512483" y="6508471"/>
                    <a:pt x="3524142" y="6507955"/>
                  </a:cubicBezTo>
                  <a:lnTo>
                    <a:pt x="3559252" y="6506921"/>
                  </a:lnTo>
                  <a:cubicBezTo>
                    <a:pt x="3582835" y="6506792"/>
                    <a:pt x="3605889" y="6504467"/>
                    <a:pt x="3629207" y="6503045"/>
                  </a:cubicBezTo>
                  <a:cubicBezTo>
                    <a:pt x="3652526" y="6502012"/>
                    <a:pt x="3675579" y="6499171"/>
                    <a:pt x="3698633" y="6496845"/>
                  </a:cubicBezTo>
                  <a:cubicBezTo>
                    <a:pt x="3710160" y="6495683"/>
                    <a:pt x="3721819" y="6494907"/>
                    <a:pt x="3733213" y="6493357"/>
                  </a:cubicBezTo>
                  <a:lnTo>
                    <a:pt x="3767529" y="6488707"/>
                  </a:lnTo>
                  <a:lnTo>
                    <a:pt x="3801845" y="6484057"/>
                  </a:lnTo>
                  <a:lnTo>
                    <a:pt x="3835895" y="6478116"/>
                  </a:lnTo>
                  <a:cubicBezTo>
                    <a:pt x="4017673" y="6446727"/>
                    <a:pt x="4194152" y="6390281"/>
                    <a:pt x="4364801" y="6308517"/>
                  </a:cubicBezTo>
                  <a:cubicBezTo>
                    <a:pt x="4535583" y="6227139"/>
                    <a:pt x="4700138" y="6120962"/>
                    <a:pt x="4861379" y="6000576"/>
                  </a:cubicBezTo>
                  <a:cubicBezTo>
                    <a:pt x="5022621" y="5879931"/>
                    <a:pt x="5180684" y="5745337"/>
                    <a:pt x="5341263" y="5605834"/>
                  </a:cubicBezTo>
                  <a:lnTo>
                    <a:pt x="5587301" y="5390379"/>
                  </a:lnTo>
                  <a:cubicBezTo>
                    <a:pt x="5674216" y="5315718"/>
                    <a:pt x="5761527" y="5244416"/>
                    <a:pt x="5849105" y="5176344"/>
                  </a:cubicBezTo>
                  <a:lnTo>
                    <a:pt x="5890489" y="5145260"/>
                  </a:lnTo>
                  <a:lnTo>
                    <a:pt x="5890489" y="5995323"/>
                  </a:lnTo>
                  <a:lnTo>
                    <a:pt x="5811477" y="6077819"/>
                  </a:lnTo>
                  <a:cubicBezTo>
                    <a:pt x="5654739" y="6238377"/>
                    <a:pt x="5487138" y="6396093"/>
                    <a:pt x="5301384" y="6542958"/>
                  </a:cubicBezTo>
                  <a:lnTo>
                    <a:pt x="5252008" y="6578438"/>
                  </a:lnTo>
                  <a:lnTo>
                    <a:pt x="1653730" y="6578438"/>
                  </a:lnTo>
                  <a:lnTo>
                    <a:pt x="1549768" y="6488821"/>
                  </a:lnTo>
                  <a:cubicBezTo>
                    <a:pt x="1461976" y="6409495"/>
                    <a:pt x="1378573" y="6327182"/>
                    <a:pt x="1298282" y="6243932"/>
                  </a:cubicBezTo>
                  <a:cubicBezTo>
                    <a:pt x="1278277" y="6223006"/>
                    <a:pt x="1258138" y="6202210"/>
                    <a:pt x="1237999" y="6181671"/>
                  </a:cubicBezTo>
                  <a:lnTo>
                    <a:pt x="1179967" y="6117862"/>
                  </a:lnTo>
                  <a:lnTo>
                    <a:pt x="1121936" y="6054569"/>
                  </a:lnTo>
                  <a:cubicBezTo>
                    <a:pt x="1102328" y="6033644"/>
                    <a:pt x="1084573" y="6011427"/>
                    <a:pt x="1065628" y="5990243"/>
                  </a:cubicBezTo>
                  <a:cubicBezTo>
                    <a:pt x="1028662" y="5947099"/>
                    <a:pt x="990239" y="5904991"/>
                    <a:pt x="954335" y="5861460"/>
                  </a:cubicBezTo>
                  <a:cubicBezTo>
                    <a:pt x="936050" y="5840018"/>
                    <a:pt x="917634" y="5818446"/>
                    <a:pt x="898953" y="5797393"/>
                  </a:cubicBezTo>
                  <a:cubicBezTo>
                    <a:pt x="880404" y="5776208"/>
                    <a:pt x="861325" y="5755412"/>
                    <a:pt x="842908" y="5733582"/>
                  </a:cubicBezTo>
                  <a:cubicBezTo>
                    <a:pt x="767919" y="5647942"/>
                    <a:pt x="693061" y="5561786"/>
                    <a:pt x="622442" y="5471884"/>
                  </a:cubicBezTo>
                  <a:cubicBezTo>
                    <a:pt x="551559" y="5382112"/>
                    <a:pt x="486639" y="5287430"/>
                    <a:pt x="425559" y="5190036"/>
                  </a:cubicBezTo>
                  <a:cubicBezTo>
                    <a:pt x="303668" y="4994990"/>
                    <a:pt x="200193" y="4786123"/>
                    <a:pt x="123877" y="4564210"/>
                  </a:cubicBezTo>
                  <a:cubicBezTo>
                    <a:pt x="47694" y="4342555"/>
                    <a:pt x="2249" y="4106045"/>
                    <a:pt x="130" y="3865530"/>
                  </a:cubicBezTo>
                  <a:cubicBezTo>
                    <a:pt x="-1328" y="3745403"/>
                    <a:pt x="9537" y="3624629"/>
                    <a:pt x="30602" y="3505793"/>
                  </a:cubicBezTo>
                  <a:cubicBezTo>
                    <a:pt x="51802" y="3386828"/>
                    <a:pt x="84659" y="3270059"/>
                    <a:pt x="126924" y="3157164"/>
                  </a:cubicBezTo>
                  <a:cubicBezTo>
                    <a:pt x="200457" y="2959276"/>
                    <a:pt x="271737" y="2761388"/>
                    <a:pt x="334803" y="2560530"/>
                  </a:cubicBezTo>
                  <a:lnTo>
                    <a:pt x="381176" y="2409144"/>
                  </a:lnTo>
                  <a:lnTo>
                    <a:pt x="425825" y="2255819"/>
                  </a:lnTo>
                  <a:lnTo>
                    <a:pt x="470210" y="2099523"/>
                  </a:lnTo>
                  <a:lnTo>
                    <a:pt x="492998" y="2020213"/>
                  </a:lnTo>
                  <a:lnTo>
                    <a:pt x="517509" y="1939224"/>
                  </a:lnTo>
                  <a:cubicBezTo>
                    <a:pt x="525061" y="1912485"/>
                    <a:pt x="534866" y="1884586"/>
                    <a:pt x="544007" y="1857201"/>
                  </a:cubicBezTo>
                  <a:cubicBezTo>
                    <a:pt x="553680" y="1829559"/>
                    <a:pt x="561496" y="1802304"/>
                    <a:pt x="573288" y="1774274"/>
                  </a:cubicBezTo>
                  <a:lnTo>
                    <a:pt x="606146" y="1690832"/>
                  </a:lnTo>
                  <a:cubicBezTo>
                    <a:pt x="618467" y="1663060"/>
                    <a:pt x="631716" y="1635417"/>
                    <a:pt x="644569" y="1607775"/>
                  </a:cubicBezTo>
                  <a:cubicBezTo>
                    <a:pt x="698625" y="1498368"/>
                    <a:pt x="763413" y="1391287"/>
                    <a:pt x="837874" y="1297638"/>
                  </a:cubicBezTo>
                  <a:cubicBezTo>
                    <a:pt x="910348" y="1201278"/>
                    <a:pt x="990107" y="1115897"/>
                    <a:pt x="1069602" y="1032194"/>
                  </a:cubicBezTo>
                  <a:cubicBezTo>
                    <a:pt x="1089079" y="1010624"/>
                    <a:pt x="1110012" y="990990"/>
                    <a:pt x="1130548" y="970839"/>
                  </a:cubicBezTo>
                  <a:lnTo>
                    <a:pt x="1192024" y="910129"/>
                  </a:lnTo>
                  <a:cubicBezTo>
                    <a:pt x="1212031" y="889462"/>
                    <a:pt x="1234024" y="870475"/>
                    <a:pt x="1255356" y="850841"/>
                  </a:cubicBezTo>
                  <a:lnTo>
                    <a:pt x="1319614" y="792068"/>
                  </a:lnTo>
                  <a:cubicBezTo>
                    <a:pt x="1340680" y="772176"/>
                    <a:pt x="1363469" y="753834"/>
                    <a:pt x="1385728" y="734975"/>
                  </a:cubicBezTo>
                  <a:lnTo>
                    <a:pt x="1452768" y="678528"/>
                  </a:lnTo>
                  <a:lnTo>
                    <a:pt x="1469594" y="664449"/>
                  </a:lnTo>
                  <a:lnTo>
                    <a:pt x="1487083" y="651015"/>
                  </a:lnTo>
                  <a:lnTo>
                    <a:pt x="1522193" y="624277"/>
                  </a:lnTo>
                  <a:lnTo>
                    <a:pt x="1592415" y="570671"/>
                  </a:lnTo>
                  <a:cubicBezTo>
                    <a:pt x="1640110" y="535925"/>
                    <a:pt x="1689531" y="503245"/>
                    <a:pt x="1738287" y="469402"/>
                  </a:cubicBezTo>
                  <a:cubicBezTo>
                    <a:pt x="1788634" y="438015"/>
                    <a:pt x="1839643" y="407013"/>
                    <a:pt x="1890918" y="376530"/>
                  </a:cubicBezTo>
                  <a:cubicBezTo>
                    <a:pt x="2098400" y="258209"/>
                    <a:pt x="2323503" y="166241"/>
                    <a:pt x="2555363" y="105274"/>
                  </a:cubicBezTo>
                  <a:cubicBezTo>
                    <a:pt x="2787223" y="44047"/>
                    <a:pt x="3024516" y="12013"/>
                    <a:pt x="3259291" y="3229"/>
                  </a:cubicBezTo>
                  <a:lnTo>
                    <a:pt x="3347265" y="903"/>
                  </a:ln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ACA5348F-9FF6-485F-898D-1BED7EC727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5999" y="52997"/>
              <a:ext cx="6093363" cy="6805004"/>
            </a:xfrm>
            <a:custGeom>
              <a:avLst/>
              <a:gdLst>
                <a:gd name="connsiteX0" fmla="*/ 3517682 w 5890491"/>
                <a:gd name="connsiteY0" fmla="*/ 0 h 6578439"/>
                <a:gd name="connsiteX1" fmla="*/ 5849513 w 5890491"/>
                <a:gd name="connsiteY1" fmla="*/ 841730 h 6578439"/>
                <a:gd name="connsiteX2" fmla="*/ 5890491 w 5890491"/>
                <a:gd name="connsiteY2" fmla="*/ 879061 h 6578439"/>
                <a:gd name="connsiteX3" fmla="*/ 5890491 w 5890491"/>
                <a:gd name="connsiteY3" fmla="*/ 2034114 h 6578439"/>
                <a:gd name="connsiteX4" fmla="*/ 5757065 w 5890491"/>
                <a:gd name="connsiteY4" fmla="*/ 1854938 h 6578439"/>
                <a:gd name="connsiteX5" fmla="*/ 5564060 w 5890491"/>
                <a:gd name="connsiteY5" fmla="*/ 1642182 h 6578439"/>
                <a:gd name="connsiteX6" fmla="*/ 3517551 w 5890491"/>
                <a:gd name="connsiteY6" fmla="*/ 790012 h 6578439"/>
                <a:gd name="connsiteX7" fmla="*/ 1611552 w 5890491"/>
                <a:gd name="connsiteY7" fmla="*/ 1543282 h 6578439"/>
                <a:gd name="connsiteX8" fmla="*/ 1340656 w 5890491"/>
                <a:gd name="connsiteY8" fmla="*/ 1897925 h 6578439"/>
                <a:gd name="connsiteX9" fmla="*/ 1201705 w 5890491"/>
                <a:gd name="connsiteY9" fmla="*/ 2361213 h 6578439"/>
                <a:gd name="connsiteX10" fmla="*/ 852705 w 5890491"/>
                <a:gd name="connsiteY10" fmla="*/ 3529176 h 6578439"/>
                <a:gd name="connsiteX11" fmla="*/ 863863 w 5890491"/>
                <a:gd name="connsiteY11" fmla="*/ 4437051 h 6578439"/>
                <a:gd name="connsiteX12" fmla="*/ 1413569 w 5890491"/>
                <a:gd name="connsiteY12" fmla="*/ 5357174 h 6578439"/>
                <a:gd name="connsiteX13" fmla="*/ 2339129 w 5890491"/>
                <a:gd name="connsiteY13" fmla="*/ 6143367 h 6578439"/>
                <a:gd name="connsiteX14" fmla="*/ 3439449 w 5890491"/>
                <a:gd name="connsiteY14" fmla="*/ 6420049 h 6578439"/>
                <a:gd name="connsiteX15" fmla="*/ 5251388 w 5890491"/>
                <a:gd name="connsiteY15" fmla="*/ 5349009 h 6578439"/>
                <a:gd name="connsiteX16" fmla="*/ 5657731 w 5890491"/>
                <a:gd name="connsiteY16" fmla="*/ 4959205 h 6578439"/>
                <a:gd name="connsiteX17" fmla="*/ 5836127 w 5890491"/>
                <a:gd name="connsiteY17" fmla="*/ 4792052 h 6578439"/>
                <a:gd name="connsiteX18" fmla="*/ 5890491 w 5890491"/>
                <a:gd name="connsiteY18" fmla="*/ 4738662 h 6578439"/>
                <a:gd name="connsiteX19" fmla="*/ 5890491 w 5890491"/>
                <a:gd name="connsiteY19" fmla="*/ 5821964 h 6578439"/>
                <a:gd name="connsiteX20" fmla="*/ 5802001 w 5890491"/>
                <a:gd name="connsiteY20" fmla="*/ 5907904 h 6578439"/>
                <a:gd name="connsiteX21" fmla="*/ 5294358 w 5890491"/>
                <a:gd name="connsiteY21" fmla="*/ 6397505 h 6578439"/>
                <a:gd name="connsiteX22" fmla="*/ 5077178 w 5890491"/>
                <a:gd name="connsiteY22" fmla="*/ 6578439 h 6578439"/>
                <a:gd name="connsiteX23" fmla="*/ 1567290 w 5890491"/>
                <a:gd name="connsiteY23" fmla="*/ 6578439 h 6578439"/>
                <a:gd name="connsiteX24" fmla="*/ 1508588 w 5890491"/>
                <a:gd name="connsiteY24" fmla="*/ 6535186 h 6578439"/>
                <a:gd name="connsiteX25" fmla="*/ 826498 w 5890491"/>
                <a:gd name="connsiteY25" fmla="*/ 5876034 h 6578439"/>
                <a:gd name="connsiteX26" fmla="*/ 122403 w 5890491"/>
                <a:gd name="connsiteY26" fmla="*/ 3255655 h 6578439"/>
                <a:gd name="connsiteX27" fmla="*/ 1061197 w 5890491"/>
                <a:gd name="connsiteY27" fmla="*/ 984650 h 6578439"/>
                <a:gd name="connsiteX28" fmla="*/ 3517682 w 5890491"/>
                <a:gd name="connsiteY28" fmla="*/ 0 h 6578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890491" h="6578439">
                  <a:moveTo>
                    <a:pt x="3517682" y="0"/>
                  </a:moveTo>
                  <a:cubicBezTo>
                    <a:pt x="4402017" y="0"/>
                    <a:pt x="5213742" y="315483"/>
                    <a:pt x="5849513" y="841730"/>
                  </a:cubicBezTo>
                  <a:lnTo>
                    <a:pt x="5890491" y="879061"/>
                  </a:lnTo>
                  <a:lnTo>
                    <a:pt x="5890491" y="2034114"/>
                  </a:lnTo>
                  <a:lnTo>
                    <a:pt x="5757065" y="1854938"/>
                  </a:lnTo>
                  <a:cubicBezTo>
                    <a:pt x="5696443" y="1781264"/>
                    <a:pt x="5632076" y="1710299"/>
                    <a:pt x="5564060" y="1642182"/>
                  </a:cubicBezTo>
                  <a:cubicBezTo>
                    <a:pt x="5015393" y="1092636"/>
                    <a:pt x="4288592" y="790012"/>
                    <a:pt x="3517551" y="790012"/>
                  </a:cubicBezTo>
                  <a:cubicBezTo>
                    <a:pt x="2701750" y="790012"/>
                    <a:pt x="2131676" y="1015335"/>
                    <a:pt x="1611552" y="1543282"/>
                  </a:cubicBezTo>
                  <a:cubicBezTo>
                    <a:pt x="1435754" y="1721722"/>
                    <a:pt x="1375945" y="1822729"/>
                    <a:pt x="1340656" y="1897925"/>
                  </a:cubicBezTo>
                  <a:cubicBezTo>
                    <a:pt x="1289148" y="2007623"/>
                    <a:pt x="1252432" y="2155907"/>
                    <a:pt x="1201705" y="2361213"/>
                  </a:cubicBezTo>
                  <a:cubicBezTo>
                    <a:pt x="1133721" y="2635919"/>
                    <a:pt x="1040568" y="3012290"/>
                    <a:pt x="852705" y="3529176"/>
                  </a:cubicBezTo>
                  <a:cubicBezTo>
                    <a:pt x="749952" y="3811784"/>
                    <a:pt x="753584" y="4108747"/>
                    <a:pt x="863863" y="4437051"/>
                  </a:cubicBezTo>
                  <a:cubicBezTo>
                    <a:pt x="964800" y="4737438"/>
                    <a:pt x="1154869" y="5055603"/>
                    <a:pt x="1413569" y="5357174"/>
                  </a:cubicBezTo>
                  <a:cubicBezTo>
                    <a:pt x="1718326" y="5712343"/>
                    <a:pt x="2021008" y="5969404"/>
                    <a:pt x="2339129" y="6143367"/>
                  </a:cubicBezTo>
                  <a:cubicBezTo>
                    <a:pt x="2679565" y="6329577"/>
                    <a:pt x="3039591" y="6420049"/>
                    <a:pt x="3439449" y="6420049"/>
                  </a:cubicBezTo>
                  <a:cubicBezTo>
                    <a:pt x="4142246" y="6420049"/>
                    <a:pt x="4633828" y="5976251"/>
                    <a:pt x="5251388" y="5349009"/>
                  </a:cubicBezTo>
                  <a:cubicBezTo>
                    <a:pt x="5389949" y="5208364"/>
                    <a:pt x="5526047" y="5081677"/>
                    <a:pt x="5657731" y="4959205"/>
                  </a:cubicBezTo>
                  <a:cubicBezTo>
                    <a:pt x="5719520" y="4901722"/>
                    <a:pt x="5779200" y="4846206"/>
                    <a:pt x="5836127" y="4792052"/>
                  </a:cubicBezTo>
                  <a:lnTo>
                    <a:pt x="5890491" y="4738662"/>
                  </a:lnTo>
                  <a:lnTo>
                    <a:pt x="5890491" y="5821964"/>
                  </a:lnTo>
                  <a:lnTo>
                    <a:pt x="5802001" y="5907904"/>
                  </a:lnTo>
                  <a:cubicBezTo>
                    <a:pt x="5634962" y="6077456"/>
                    <a:pt x="5467509" y="6243625"/>
                    <a:pt x="5294358" y="6397505"/>
                  </a:cubicBezTo>
                  <a:lnTo>
                    <a:pt x="5077178" y="6578439"/>
                  </a:lnTo>
                  <a:lnTo>
                    <a:pt x="1567290" y="6578439"/>
                  </a:lnTo>
                  <a:lnTo>
                    <a:pt x="1508588" y="6535186"/>
                  </a:lnTo>
                  <a:cubicBezTo>
                    <a:pt x="1263991" y="6345442"/>
                    <a:pt x="1038054" y="6122666"/>
                    <a:pt x="826498" y="5876034"/>
                  </a:cubicBezTo>
                  <a:cubicBezTo>
                    <a:pt x="261613" y="5217713"/>
                    <a:pt x="-239182" y="4250314"/>
                    <a:pt x="122403" y="3255655"/>
                  </a:cubicBezTo>
                  <a:cubicBezTo>
                    <a:pt x="607497" y="1921629"/>
                    <a:pt x="393040" y="1662857"/>
                    <a:pt x="1061197" y="984650"/>
                  </a:cubicBezTo>
                  <a:cubicBezTo>
                    <a:pt x="1729484" y="306444"/>
                    <a:pt x="2498060" y="0"/>
                    <a:pt x="351768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33B89F41-1D91-447A-88C5-8A917809FE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0" y="52997"/>
              <a:ext cx="6093362" cy="6805004"/>
            </a:xfrm>
            <a:custGeom>
              <a:avLst/>
              <a:gdLst>
                <a:gd name="connsiteX0" fmla="*/ 5890490 w 5890490"/>
                <a:gd name="connsiteY0" fmla="*/ 5389037 h 6578439"/>
                <a:gd name="connsiteX1" fmla="*/ 5890490 w 5890490"/>
                <a:gd name="connsiteY1" fmla="*/ 5855587 h 6578439"/>
                <a:gd name="connsiteX2" fmla="*/ 5784593 w 5890490"/>
                <a:gd name="connsiteY2" fmla="*/ 5962054 h 6578439"/>
                <a:gd name="connsiteX3" fmla="*/ 5663414 w 5890490"/>
                <a:gd name="connsiteY3" fmla="*/ 6082564 h 6578439"/>
                <a:gd name="connsiteX4" fmla="*/ 5147099 w 5890490"/>
                <a:gd name="connsiteY4" fmla="*/ 6547726 h 6578439"/>
                <a:gd name="connsiteX5" fmla="*/ 5105015 w 5890490"/>
                <a:gd name="connsiteY5" fmla="*/ 6578439 h 6578439"/>
                <a:gd name="connsiteX6" fmla="*/ 4385601 w 5890490"/>
                <a:gd name="connsiteY6" fmla="*/ 6578439 h 6578439"/>
                <a:gd name="connsiteX7" fmla="*/ 4507252 w 5890490"/>
                <a:gd name="connsiteY7" fmla="*/ 6515968 h 6578439"/>
                <a:gd name="connsiteX8" fmla="*/ 4909330 w 5890490"/>
                <a:gd name="connsiteY8" fmla="*/ 6253453 h 6578439"/>
                <a:gd name="connsiteX9" fmla="*/ 5411374 w 5890490"/>
                <a:gd name="connsiteY9" fmla="*/ 5828544 h 6578439"/>
                <a:gd name="connsiteX10" fmla="*/ 5533570 w 5890490"/>
                <a:gd name="connsiteY10" fmla="*/ 5714534 h 6578439"/>
                <a:gd name="connsiteX11" fmla="*/ 5657425 w 5890490"/>
                <a:gd name="connsiteY11" fmla="*/ 5597650 h 6578439"/>
                <a:gd name="connsiteX12" fmla="*/ 3336813 w 5890490"/>
                <a:gd name="connsiteY12" fmla="*/ 499 h 6578439"/>
                <a:gd name="connsiteX13" fmla="*/ 3513674 w 5890490"/>
                <a:gd name="connsiteY13" fmla="*/ 1202 h 6578439"/>
                <a:gd name="connsiteX14" fmla="*/ 3602743 w 5890490"/>
                <a:gd name="connsiteY14" fmla="*/ 4827 h 6578439"/>
                <a:gd name="connsiteX15" fmla="*/ 3647213 w 5890490"/>
                <a:gd name="connsiteY15" fmla="*/ 6703 h 6578439"/>
                <a:gd name="connsiteX16" fmla="*/ 3691684 w 5890490"/>
                <a:gd name="connsiteY16" fmla="*/ 9453 h 6578439"/>
                <a:gd name="connsiteX17" fmla="*/ 3868927 w 5890490"/>
                <a:gd name="connsiteY17" fmla="*/ 27080 h 6578439"/>
                <a:gd name="connsiteX18" fmla="*/ 5200872 w 5890490"/>
                <a:gd name="connsiteY18" fmla="*/ 472240 h 6578439"/>
                <a:gd name="connsiteX19" fmla="*/ 5772711 w 5890490"/>
                <a:gd name="connsiteY19" fmla="*/ 866334 h 6578439"/>
                <a:gd name="connsiteX20" fmla="*/ 5890490 w 5890490"/>
                <a:gd name="connsiteY20" fmla="*/ 972426 h 6578439"/>
                <a:gd name="connsiteX21" fmla="*/ 5890490 w 5890490"/>
                <a:gd name="connsiteY21" fmla="*/ 1158576 h 6578439"/>
                <a:gd name="connsiteX22" fmla="*/ 5676045 w 5890490"/>
                <a:gd name="connsiteY22" fmla="*/ 986969 h 6578439"/>
                <a:gd name="connsiteX23" fmla="*/ 5103776 w 5890490"/>
                <a:gd name="connsiteY23" fmla="*/ 655879 h 6578439"/>
                <a:gd name="connsiteX24" fmla="*/ 4482465 w 5890490"/>
                <a:gd name="connsiteY24" fmla="*/ 440363 h 6578439"/>
                <a:gd name="connsiteX25" fmla="*/ 4402444 w 5890490"/>
                <a:gd name="connsiteY25" fmla="*/ 422111 h 6578439"/>
                <a:gd name="connsiteX26" fmla="*/ 4322423 w 5890490"/>
                <a:gd name="connsiteY26" fmla="*/ 404610 h 6578439"/>
                <a:gd name="connsiteX27" fmla="*/ 4241892 w 5890490"/>
                <a:gd name="connsiteY27" fmla="*/ 389858 h 6578439"/>
                <a:gd name="connsiteX28" fmla="*/ 4201627 w 5890490"/>
                <a:gd name="connsiteY28" fmla="*/ 382483 h 6578439"/>
                <a:gd name="connsiteX29" fmla="*/ 4161234 w 5890490"/>
                <a:gd name="connsiteY29" fmla="*/ 375857 h 6578439"/>
                <a:gd name="connsiteX30" fmla="*/ 3999280 w 5890490"/>
                <a:gd name="connsiteY30" fmla="*/ 353606 h 6578439"/>
                <a:gd name="connsiteX31" fmla="*/ 3836817 w 5890490"/>
                <a:gd name="connsiteY31" fmla="*/ 338480 h 6578439"/>
                <a:gd name="connsiteX32" fmla="*/ 3673972 w 5890490"/>
                <a:gd name="connsiteY32" fmla="*/ 330604 h 6578439"/>
                <a:gd name="connsiteX33" fmla="*/ 3511126 w 5890490"/>
                <a:gd name="connsiteY33" fmla="*/ 328978 h 6578439"/>
                <a:gd name="connsiteX34" fmla="*/ 3183142 w 5890490"/>
                <a:gd name="connsiteY34" fmla="*/ 342854 h 6578439"/>
                <a:gd name="connsiteX35" fmla="*/ 2541444 w 5890490"/>
                <a:gd name="connsiteY35" fmla="*/ 439988 h 6578439"/>
                <a:gd name="connsiteX36" fmla="*/ 1933895 w 5890490"/>
                <a:gd name="connsiteY36" fmla="*/ 650505 h 6578439"/>
                <a:gd name="connsiteX37" fmla="*/ 1378079 w 5890490"/>
                <a:gd name="connsiteY37" fmla="*/ 983905 h 6578439"/>
                <a:gd name="connsiteX38" fmla="*/ 1312967 w 5890490"/>
                <a:gd name="connsiteY38" fmla="*/ 1033660 h 6578439"/>
                <a:gd name="connsiteX39" fmla="*/ 1248364 w 5890490"/>
                <a:gd name="connsiteY39" fmla="*/ 1084413 h 6578439"/>
                <a:gd name="connsiteX40" fmla="*/ 1185163 w 5890490"/>
                <a:gd name="connsiteY40" fmla="*/ 1137168 h 6578439"/>
                <a:gd name="connsiteX41" fmla="*/ 1122852 w 5890490"/>
                <a:gd name="connsiteY41" fmla="*/ 1190922 h 6578439"/>
                <a:gd name="connsiteX42" fmla="*/ 892092 w 5890490"/>
                <a:gd name="connsiteY42" fmla="*/ 1421440 h 6578439"/>
                <a:gd name="connsiteX43" fmla="*/ 707202 w 5890490"/>
                <a:gd name="connsiteY43" fmla="*/ 1684212 h 6578439"/>
                <a:gd name="connsiteX44" fmla="*/ 670121 w 5890490"/>
                <a:gd name="connsiteY44" fmla="*/ 1756093 h 6578439"/>
                <a:gd name="connsiteX45" fmla="*/ 637630 w 5890490"/>
                <a:gd name="connsiteY45" fmla="*/ 1830724 h 6578439"/>
                <a:gd name="connsiteX46" fmla="*/ 607685 w 5890490"/>
                <a:gd name="connsiteY46" fmla="*/ 1907105 h 6578439"/>
                <a:gd name="connsiteX47" fmla="*/ 580034 w 5890490"/>
                <a:gd name="connsiteY47" fmla="*/ 1984986 h 6578439"/>
                <a:gd name="connsiteX48" fmla="*/ 481919 w 5890490"/>
                <a:gd name="connsiteY48" fmla="*/ 2304386 h 6578439"/>
                <a:gd name="connsiteX49" fmla="*/ 433881 w 5890490"/>
                <a:gd name="connsiteY49" fmla="*/ 2465399 h 6578439"/>
                <a:gd name="connsiteX50" fmla="*/ 384442 w 5890490"/>
                <a:gd name="connsiteY50" fmla="*/ 2626163 h 6578439"/>
                <a:gd name="connsiteX51" fmla="*/ 166039 w 5890490"/>
                <a:gd name="connsiteY51" fmla="*/ 3261338 h 6578439"/>
                <a:gd name="connsiteX52" fmla="*/ 56202 w 5890490"/>
                <a:gd name="connsiteY52" fmla="*/ 3910265 h 6578439"/>
                <a:gd name="connsiteX53" fmla="*/ 93664 w 5890490"/>
                <a:gd name="connsiteY53" fmla="*/ 4237292 h 6578439"/>
                <a:gd name="connsiteX54" fmla="*/ 111758 w 5890490"/>
                <a:gd name="connsiteY54" fmla="*/ 4317548 h 6578439"/>
                <a:gd name="connsiteX55" fmla="*/ 133038 w 5890490"/>
                <a:gd name="connsiteY55" fmla="*/ 4397054 h 6578439"/>
                <a:gd name="connsiteX56" fmla="*/ 157757 w 5890490"/>
                <a:gd name="connsiteY56" fmla="*/ 4475560 h 6578439"/>
                <a:gd name="connsiteX57" fmla="*/ 185153 w 5890490"/>
                <a:gd name="connsiteY57" fmla="*/ 4553066 h 6578439"/>
                <a:gd name="connsiteX58" fmla="*/ 493642 w 5890490"/>
                <a:gd name="connsiteY58" fmla="*/ 5132239 h 6578439"/>
                <a:gd name="connsiteX59" fmla="*/ 914391 w 5890490"/>
                <a:gd name="connsiteY59" fmla="*/ 5636528 h 6578439"/>
                <a:gd name="connsiteX60" fmla="*/ 1402034 w 5890490"/>
                <a:gd name="connsiteY60" fmla="*/ 6076188 h 6578439"/>
                <a:gd name="connsiteX61" fmla="*/ 1664397 w 5890490"/>
                <a:gd name="connsiteY61" fmla="*/ 6267079 h 6578439"/>
                <a:gd name="connsiteX62" fmla="*/ 1938992 w 5890490"/>
                <a:gd name="connsiteY62" fmla="*/ 6434343 h 6578439"/>
                <a:gd name="connsiteX63" fmla="*/ 2225931 w 5890490"/>
                <a:gd name="connsiteY63" fmla="*/ 6574322 h 6578439"/>
                <a:gd name="connsiteX64" fmla="*/ 2236328 w 5890490"/>
                <a:gd name="connsiteY64" fmla="*/ 6578439 h 6578439"/>
                <a:gd name="connsiteX65" fmla="*/ 1504665 w 5890490"/>
                <a:gd name="connsiteY65" fmla="*/ 6578439 h 6578439"/>
                <a:gd name="connsiteX66" fmla="*/ 1456827 w 5890490"/>
                <a:gd name="connsiteY66" fmla="*/ 6543476 h 6578439"/>
                <a:gd name="connsiteX67" fmla="*/ 1188475 w 5890490"/>
                <a:gd name="connsiteY67" fmla="*/ 6314083 h 6578439"/>
                <a:gd name="connsiteX68" fmla="*/ 721728 w 5890490"/>
                <a:gd name="connsiteY68" fmla="*/ 5798666 h 6578439"/>
                <a:gd name="connsiteX69" fmla="*/ 344175 w 5890490"/>
                <a:gd name="connsiteY69" fmla="*/ 5219495 h 6578439"/>
                <a:gd name="connsiteX70" fmla="*/ 87293 w 5890490"/>
                <a:gd name="connsiteY70" fmla="*/ 4583569 h 6578439"/>
                <a:gd name="connsiteX71" fmla="*/ 65886 w 5890490"/>
                <a:gd name="connsiteY71" fmla="*/ 4500813 h 6578439"/>
                <a:gd name="connsiteX72" fmla="*/ 47409 w 5890490"/>
                <a:gd name="connsiteY72" fmla="*/ 4417431 h 6578439"/>
                <a:gd name="connsiteX73" fmla="*/ 39000 w 5890490"/>
                <a:gd name="connsiteY73" fmla="*/ 4375677 h 6578439"/>
                <a:gd name="connsiteX74" fmla="*/ 31610 w 5890490"/>
                <a:gd name="connsiteY74" fmla="*/ 4333674 h 6578439"/>
                <a:gd name="connsiteX75" fmla="*/ 18868 w 5890490"/>
                <a:gd name="connsiteY75" fmla="*/ 4249417 h 6578439"/>
                <a:gd name="connsiteX76" fmla="*/ 646 w 5890490"/>
                <a:gd name="connsiteY76" fmla="*/ 3910265 h 6578439"/>
                <a:gd name="connsiteX77" fmla="*/ 130234 w 5890490"/>
                <a:gd name="connsiteY77" fmla="*/ 3248337 h 6578439"/>
                <a:gd name="connsiteX78" fmla="*/ 335383 w 5890490"/>
                <a:gd name="connsiteY78" fmla="*/ 2611911 h 6578439"/>
                <a:gd name="connsiteX79" fmla="*/ 487272 w 5890490"/>
                <a:gd name="connsiteY79" fmla="*/ 1958609 h 6578439"/>
                <a:gd name="connsiteX80" fmla="*/ 508550 w 5890490"/>
                <a:gd name="connsiteY80" fmla="*/ 1876227 h 6578439"/>
                <a:gd name="connsiteX81" fmla="*/ 531742 w 5890490"/>
                <a:gd name="connsiteY81" fmla="*/ 1793721 h 6578439"/>
                <a:gd name="connsiteX82" fmla="*/ 558245 w 5890490"/>
                <a:gd name="connsiteY82" fmla="*/ 1711465 h 6578439"/>
                <a:gd name="connsiteX83" fmla="*/ 590100 w 5890490"/>
                <a:gd name="connsiteY83" fmla="*/ 1630332 h 6578439"/>
                <a:gd name="connsiteX84" fmla="*/ 758680 w 5890490"/>
                <a:gd name="connsiteY84" fmla="*/ 1322433 h 6578439"/>
                <a:gd name="connsiteX85" fmla="*/ 976317 w 5890490"/>
                <a:gd name="connsiteY85" fmla="*/ 1049286 h 6578439"/>
                <a:gd name="connsiteX86" fmla="*/ 1035314 w 5890490"/>
                <a:gd name="connsiteY86" fmla="*/ 985406 h 6578439"/>
                <a:gd name="connsiteX87" fmla="*/ 1095329 w 5890490"/>
                <a:gd name="connsiteY87" fmla="*/ 922526 h 6578439"/>
                <a:gd name="connsiteX88" fmla="*/ 1157384 w 5890490"/>
                <a:gd name="connsiteY88" fmla="*/ 861271 h 6578439"/>
                <a:gd name="connsiteX89" fmla="*/ 1220841 w 5890490"/>
                <a:gd name="connsiteY89" fmla="*/ 801017 h 6578439"/>
                <a:gd name="connsiteX90" fmla="*/ 1286462 w 5890490"/>
                <a:gd name="connsiteY90" fmla="*/ 742886 h 6578439"/>
                <a:gd name="connsiteX91" fmla="*/ 1353233 w 5890490"/>
                <a:gd name="connsiteY91" fmla="*/ 685632 h 6578439"/>
                <a:gd name="connsiteX92" fmla="*/ 1369924 w 5890490"/>
                <a:gd name="connsiteY92" fmla="*/ 671256 h 6578439"/>
                <a:gd name="connsiteX93" fmla="*/ 1387380 w 5890490"/>
                <a:gd name="connsiteY93" fmla="*/ 657755 h 6578439"/>
                <a:gd name="connsiteX94" fmla="*/ 1422422 w 5890490"/>
                <a:gd name="connsiteY94" fmla="*/ 630877 h 6578439"/>
                <a:gd name="connsiteX95" fmla="*/ 1492759 w 5890490"/>
                <a:gd name="connsiteY95" fmla="*/ 577248 h 6578439"/>
                <a:gd name="connsiteX96" fmla="*/ 1528820 w 5890490"/>
                <a:gd name="connsiteY96" fmla="*/ 551496 h 6578439"/>
                <a:gd name="connsiteX97" fmla="*/ 1565390 w 5890490"/>
                <a:gd name="connsiteY97" fmla="*/ 526370 h 6578439"/>
                <a:gd name="connsiteX98" fmla="*/ 1639040 w 5890490"/>
                <a:gd name="connsiteY98" fmla="*/ 476490 h 6578439"/>
                <a:gd name="connsiteX99" fmla="*/ 1792075 w 5890490"/>
                <a:gd name="connsiteY99" fmla="*/ 384859 h 6578439"/>
                <a:gd name="connsiteX100" fmla="*/ 2455943 w 5890490"/>
                <a:gd name="connsiteY100" fmla="*/ 117836 h 6578439"/>
                <a:gd name="connsiteX101" fmla="*/ 3159952 w 5890490"/>
                <a:gd name="connsiteY101" fmla="*/ 7203 h 6578439"/>
                <a:gd name="connsiteX102" fmla="*/ 3336813 w 5890490"/>
                <a:gd name="connsiteY102" fmla="*/ 499 h 6578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5890490" h="6578439">
                  <a:moveTo>
                    <a:pt x="5890490" y="5389037"/>
                  </a:moveTo>
                  <a:lnTo>
                    <a:pt x="5890490" y="5855587"/>
                  </a:lnTo>
                  <a:lnTo>
                    <a:pt x="5784593" y="5962054"/>
                  </a:lnTo>
                  <a:cubicBezTo>
                    <a:pt x="5744454" y="6002308"/>
                    <a:pt x="5704062" y="6042436"/>
                    <a:pt x="5663414" y="6082564"/>
                  </a:cubicBezTo>
                  <a:cubicBezTo>
                    <a:pt x="5500314" y="6242577"/>
                    <a:pt x="5330970" y="6400714"/>
                    <a:pt x="5147099" y="6547726"/>
                  </a:cubicBezTo>
                  <a:lnTo>
                    <a:pt x="5105015" y="6578439"/>
                  </a:lnTo>
                  <a:lnTo>
                    <a:pt x="4385601" y="6578439"/>
                  </a:lnTo>
                  <a:lnTo>
                    <a:pt x="4507252" y="6515968"/>
                  </a:lnTo>
                  <a:cubicBezTo>
                    <a:pt x="4645901" y="6439679"/>
                    <a:pt x="4779837" y="6350961"/>
                    <a:pt x="4909330" y="6253453"/>
                  </a:cubicBezTo>
                  <a:cubicBezTo>
                    <a:pt x="5082369" y="6123567"/>
                    <a:pt x="5248145" y="5979180"/>
                    <a:pt x="5411374" y="5828544"/>
                  </a:cubicBezTo>
                  <a:cubicBezTo>
                    <a:pt x="5452149" y="5790791"/>
                    <a:pt x="5492924" y="5752788"/>
                    <a:pt x="5533570" y="5714534"/>
                  </a:cubicBezTo>
                  <a:lnTo>
                    <a:pt x="5657425" y="5597650"/>
                  </a:lnTo>
                  <a:close/>
                  <a:moveTo>
                    <a:pt x="3336813" y="499"/>
                  </a:moveTo>
                  <a:cubicBezTo>
                    <a:pt x="3395682" y="-392"/>
                    <a:pt x="3454550" y="-48"/>
                    <a:pt x="3513674" y="1202"/>
                  </a:cubicBezTo>
                  <a:lnTo>
                    <a:pt x="3602743" y="4827"/>
                  </a:lnTo>
                  <a:lnTo>
                    <a:pt x="3647213" y="6703"/>
                  </a:lnTo>
                  <a:cubicBezTo>
                    <a:pt x="3661994" y="7327"/>
                    <a:pt x="3676903" y="7703"/>
                    <a:pt x="3691684" y="9453"/>
                  </a:cubicBezTo>
                  <a:lnTo>
                    <a:pt x="3868927" y="27080"/>
                  </a:lnTo>
                  <a:cubicBezTo>
                    <a:pt x="4340645" y="85584"/>
                    <a:pt x="4795160" y="243221"/>
                    <a:pt x="5200872" y="472240"/>
                  </a:cubicBezTo>
                  <a:cubicBezTo>
                    <a:pt x="5403855" y="587124"/>
                    <a:pt x="5594988" y="719447"/>
                    <a:pt x="5772711" y="866334"/>
                  </a:cubicBezTo>
                  <a:lnTo>
                    <a:pt x="5890490" y="972426"/>
                  </a:lnTo>
                  <a:lnTo>
                    <a:pt x="5890490" y="1158576"/>
                  </a:lnTo>
                  <a:lnTo>
                    <a:pt x="5676045" y="986969"/>
                  </a:lnTo>
                  <a:cubicBezTo>
                    <a:pt x="5496587" y="857740"/>
                    <a:pt x="5304275" y="746699"/>
                    <a:pt x="5103776" y="655879"/>
                  </a:cubicBezTo>
                  <a:cubicBezTo>
                    <a:pt x="4903214" y="564747"/>
                    <a:pt x="4695006" y="492492"/>
                    <a:pt x="4482465" y="440363"/>
                  </a:cubicBezTo>
                  <a:lnTo>
                    <a:pt x="4402444" y="422111"/>
                  </a:lnTo>
                  <a:cubicBezTo>
                    <a:pt x="4375813" y="416111"/>
                    <a:pt x="4349436" y="408859"/>
                    <a:pt x="4322423" y="404610"/>
                  </a:cubicBezTo>
                  <a:lnTo>
                    <a:pt x="4241892" y="389858"/>
                  </a:lnTo>
                  <a:lnTo>
                    <a:pt x="4201627" y="382483"/>
                  </a:lnTo>
                  <a:cubicBezTo>
                    <a:pt x="4188248" y="379983"/>
                    <a:pt x="4174869" y="377483"/>
                    <a:pt x="4161234" y="375857"/>
                  </a:cubicBezTo>
                  <a:cubicBezTo>
                    <a:pt x="4107208" y="368482"/>
                    <a:pt x="4053308" y="360482"/>
                    <a:pt x="3999280" y="353606"/>
                  </a:cubicBezTo>
                  <a:cubicBezTo>
                    <a:pt x="3944999" y="348855"/>
                    <a:pt x="3890844" y="343854"/>
                    <a:pt x="3836817" y="338480"/>
                  </a:cubicBezTo>
                  <a:lnTo>
                    <a:pt x="3673972" y="330604"/>
                  </a:lnTo>
                  <a:cubicBezTo>
                    <a:pt x="3619690" y="329104"/>
                    <a:pt x="3565281" y="329604"/>
                    <a:pt x="3511126" y="328978"/>
                  </a:cubicBezTo>
                  <a:cubicBezTo>
                    <a:pt x="3402054" y="330728"/>
                    <a:pt x="3291706" y="334604"/>
                    <a:pt x="3183142" y="342854"/>
                  </a:cubicBezTo>
                  <a:cubicBezTo>
                    <a:pt x="2965505" y="358855"/>
                    <a:pt x="2750670" y="389733"/>
                    <a:pt x="2541444" y="439988"/>
                  </a:cubicBezTo>
                  <a:cubicBezTo>
                    <a:pt x="2332216" y="490117"/>
                    <a:pt x="2128850" y="559997"/>
                    <a:pt x="1933895" y="650505"/>
                  </a:cubicBezTo>
                  <a:cubicBezTo>
                    <a:pt x="1738939" y="741261"/>
                    <a:pt x="1553540" y="854146"/>
                    <a:pt x="1378079" y="983905"/>
                  </a:cubicBezTo>
                  <a:lnTo>
                    <a:pt x="1312967" y="1033660"/>
                  </a:lnTo>
                  <a:cubicBezTo>
                    <a:pt x="1291178" y="1050286"/>
                    <a:pt x="1269006" y="1066412"/>
                    <a:pt x="1248364" y="1084413"/>
                  </a:cubicBezTo>
                  <a:lnTo>
                    <a:pt x="1185163" y="1137168"/>
                  </a:lnTo>
                  <a:cubicBezTo>
                    <a:pt x="1164138" y="1154794"/>
                    <a:pt x="1142603" y="1172046"/>
                    <a:pt x="1122852" y="1190922"/>
                  </a:cubicBezTo>
                  <a:cubicBezTo>
                    <a:pt x="1041557" y="1264303"/>
                    <a:pt x="961663" y="1339309"/>
                    <a:pt x="892092" y="1421440"/>
                  </a:cubicBezTo>
                  <a:cubicBezTo>
                    <a:pt x="819589" y="1501822"/>
                    <a:pt x="759827" y="1590329"/>
                    <a:pt x="707202" y="1684212"/>
                  </a:cubicBezTo>
                  <a:cubicBezTo>
                    <a:pt x="694715" y="1708089"/>
                    <a:pt x="682227" y="1731841"/>
                    <a:pt x="670121" y="1756093"/>
                  </a:cubicBezTo>
                  <a:lnTo>
                    <a:pt x="637630" y="1830724"/>
                  </a:lnTo>
                  <a:cubicBezTo>
                    <a:pt x="626161" y="1855350"/>
                    <a:pt x="617624" y="1881603"/>
                    <a:pt x="607685" y="1907105"/>
                  </a:cubicBezTo>
                  <a:cubicBezTo>
                    <a:pt x="598128" y="1932857"/>
                    <a:pt x="588317" y="1958483"/>
                    <a:pt x="580034" y="1984986"/>
                  </a:cubicBezTo>
                  <a:cubicBezTo>
                    <a:pt x="544611" y="2089620"/>
                    <a:pt x="513393" y="2197128"/>
                    <a:pt x="481919" y="2304386"/>
                  </a:cubicBezTo>
                  <a:lnTo>
                    <a:pt x="433881" y="2465399"/>
                  </a:lnTo>
                  <a:lnTo>
                    <a:pt x="384442" y="2626163"/>
                  </a:lnTo>
                  <a:cubicBezTo>
                    <a:pt x="317672" y="2839680"/>
                    <a:pt x="243129" y="3050946"/>
                    <a:pt x="166039" y="3261338"/>
                  </a:cubicBezTo>
                  <a:cubicBezTo>
                    <a:pt x="88822" y="3468979"/>
                    <a:pt x="50850" y="3690248"/>
                    <a:pt x="56202" y="3910265"/>
                  </a:cubicBezTo>
                  <a:cubicBezTo>
                    <a:pt x="58495" y="4020274"/>
                    <a:pt x="71493" y="4129783"/>
                    <a:pt x="93664" y="4237292"/>
                  </a:cubicBezTo>
                  <a:cubicBezTo>
                    <a:pt x="99143" y="4264168"/>
                    <a:pt x="104623" y="4291045"/>
                    <a:pt x="111758" y="4317548"/>
                  </a:cubicBezTo>
                  <a:cubicBezTo>
                    <a:pt x="118384" y="4344176"/>
                    <a:pt x="124627" y="4370802"/>
                    <a:pt x="133038" y="4397054"/>
                  </a:cubicBezTo>
                  <a:cubicBezTo>
                    <a:pt x="140810" y="4423307"/>
                    <a:pt x="148456" y="4449683"/>
                    <a:pt x="157757" y="4475560"/>
                  </a:cubicBezTo>
                  <a:cubicBezTo>
                    <a:pt x="166549" y="4501562"/>
                    <a:pt x="175087" y="4527564"/>
                    <a:pt x="185153" y="4553066"/>
                  </a:cubicBezTo>
                  <a:cubicBezTo>
                    <a:pt x="262371" y="4758458"/>
                    <a:pt x="368895" y="4951974"/>
                    <a:pt x="493642" y="5132239"/>
                  </a:cubicBezTo>
                  <a:cubicBezTo>
                    <a:pt x="618389" y="5312627"/>
                    <a:pt x="760846" y="5480391"/>
                    <a:pt x="914391" y="5636528"/>
                  </a:cubicBezTo>
                  <a:cubicBezTo>
                    <a:pt x="1069081" y="5793166"/>
                    <a:pt x="1231544" y="5941677"/>
                    <a:pt x="1402034" y="6076188"/>
                  </a:cubicBezTo>
                  <a:cubicBezTo>
                    <a:pt x="1487535" y="6143320"/>
                    <a:pt x="1574565" y="6207574"/>
                    <a:pt x="1664397" y="6267079"/>
                  </a:cubicBezTo>
                  <a:cubicBezTo>
                    <a:pt x="1753592" y="6327459"/>
                    <a:pt x="1845336" y="6383088"/>
                    <a:pt x="1938992" y="6434343"/>
                  </a:cubicBezTo>
                  <a:cubicBezTo>
                    <a:pt x="2032647" y="6485659"/>
                    <a:pt x="2128309" y="6532600"/>
                    <a:pt x="2225931" y="6574322"/>
                  </a:cubicBezTo>
                  <a:lnTo>
                    <a:pt x="2236328" y="6578439"/>
                  </a:lnTo>
                  <a:lnTo>
                    <a:pt x="1504665" y="6578439"/>
                  </a:lnTo>
                  <a:lnTo>
                    <a:pt x="1456827" y="6543476"/>
                  </a:lnTo>
                  <a:cubicBezTo>
                    <a:pt x="1363554" y="6470595"/>
                    <a:pt x="1273848" y="6394340"/>
                    <a:pt x="1188475" y="6314083"/>
                  </a:cubicBezTo>
                  <a:cubicBezTo>
                    <a:pt x="1017856" y="6153445"/>
                    <a:pt x="863803" y="5979931"/>
                    <a:pt x="721728" y="5798666"/>
                  </a:cubicBezTo>
                  <a:cubicBezTo>
                    <a:pt x="579397" y="5616027"/>
                    <a:pt x="452103" y="5422511"/>
                    <a:pt x="344175" y="5219495"/>
                  </a:cubicBezTo>
                  <a:cubicBezTo>
                    <a:pt x="236505" y="5016354"/>
                    <a:pt x="147946" y="4803586"/>
                    <a:pt x="87293" y="4583569"/>
                  </a:cubicBezTo>
                  <a:cubicBezTo>
                    <a:pt x="79138" y="4556193"/>
                    <a:pt x="72639" y="4528440"/>
                    <a:pt x="65886" y="4500813"/>
                  </a:cubicBezTo>
                  <a:cubicBezTo>
                    <a:pt x="58751" y="4473311"/>
                    <a:pt x="53144" y="4445308"/>
                    <a:pt x="47409" y="4417431"/>
                  </a:cubicBezTo>
                  <a:cubicBezTo>
                    <a:pt x="44733" y="4403430"/>
                    <a:pt x="41294" y="4389679"/>
                    <a:pt x="39000" y="4375677"/>
                  </a:cubicBezTo>
                  <a:lnTo>
                    <a:pt x="31610" y="4333674"/>
                  </a:lnTo>
                  <a:cubicBezTo>
                    <a:pt x="26258" y="4305797"/>
                    <a:pt x="22563" y="4277544"/>
                    <a:pt x="18868" y="4249417"/>
                  </a:cubicBezTo>
                  <a:cubicBezTo>
                    <a:pt x="4214" y="4136784"/>
                    <a:pt x="-2158" y="4023275"/>
                    <a:pt x="646" y="3910265"/>
                  </a:cubicBezTo>
                  <a:cubicBezTo>
                    <a:pt x="5997" y="3683872"/>
                    <a:pt x="50596" y="3459605"/>
                    <a:pt x="130234" y="3248337"/>
                  </a:cubicBezTo>
                  <a:cubicBezTo>
                    <a:pt x="207961" y="3039196"/>
                    <a:pt x="278044" y="2827179"/>
                    <a:pt x="335383" y="2611911"/>
                  </a:cubicBezTo>
                  <a:cubicBezTo>
                    <a:pt x="393743" y="2396644"/>
                    <a:pt x="435792" y="2178627"/>
                    <a:pt x="487272" y="1958609"/>
                  </a:cubicBezTo>
                  <a:cubicBezTo>
                    <a:pt x="493259" y="1931107"/>
                    <a:pt x="501287" y="1903730"/>
                    <a:pt x="508550" y="1876227"/>
                  </a:cubicBezTo>
                  <a:cubicBezTo>
                    <a:pt x="516195" y="1848725"/>
                    <a:pt x="522312" y="1820972"/>
                    <a:pt x="531742" y="1793721"/>
                  </a:cubicBezTo>
                  <a:lnTo>
                    <a:pt x="558245" y="1711465"/>
                  </a:lnTo>
                  <a:cubicBezTo>
                    <a:pt x="568439" y="1684337"/>
                    <a:pt x="579652" y="1657459"/>
                    <a:pt x="590100" y="1630332"/>
                  </a:cubicBezTo>
                  <a:cubicBezTo>
                    <a:pt x="635080" y="1523075"/>
                    <a:pt x="690637" y="1417566"/>
                    <a:pt x="758680" y="1322433"/>
                  </a:cubicBezTo>
                  <a:cubicBezTo>
                    <a:pt x="824430" y="1225051"/>
                    <a:pt x="899610" y="1136168"/>
                    <a:pt x="976317" y="1049286"/>
                  </a:cubicBezTo>
                  <a:cubicBezTo>
                    <a:pt x="995049" y="1027035"/>
                    <a:pt x="1015436" y="1006533"/>
                    <a:pt x="1035314" y="985406"/>
                  </a:cubicBezTo>
                  <a:lnTo>
                    <a:pt x="1095329" y="922526"/>
                  </a:lnTo>
                  <a:cubicBezTo>
                    <a:pt x="1114953" y="901149"/>
                    <a:pt x="1136359" y="881397"/>
                    <a:pt x="1157384" y="861271"/>
                  </a:cubicBezTo>
                  <a:lnTo>
                    <a:pt x="1220841" y="801017"/>
                  </a:lnTo>
                  <a:cubicBezTo>
                    <a:pt x="1241610" y="780514"/>
                    <a:pt x="1264418" y="762014"/>
                    <a:pt x="1286462" y="742886"/>
                  </a:cubicBezTo>
                  <a:lnTo>
                    <a:pt x="1353233" y="685632"/>
                  </a:lnTo>
                  <a:lnTo>
                    <a:pt x="1369924" y="671256"/>
                  </a:lnTo>
                  <a:cubicBezTo>
                    <a:pt x="1375658" y="666631"/>
                    <a:pt x="1381520" y="662255"/>
                    <a:pt x="1387380" y="657755"/>
                  </a:cubicBezTo>
                  <a:lnTo>
                    <a:pt x="1422422" y="630877"/>
                  </a:lnTo>
                  <a:lnTo>
                    <a:pt x="1492759" y="577248"/>
                  </a:lnTo>
                  <a:cubicBezTo>
                    <a:pt x="1504355" y="567997"/>
                    <a:pt x="1516714" y="559997"/>
                    <a:pt x="1528820" y="551496"/>
                  </a:cubicBezTo>
                  <a:lnTo>
                    <a:pt x="1565390" y="526370"/>
                  </a:lnTo>
                  <a:lnTo>
                    <a:pt x="1639040" y="476490"/>
                  </a:lnTo>
                  <a:cubicBezTo>
                    <a:pt x="1689754" y="445613"/>
                    <a:pt x="1740723" y="414986"/>
                    <a:pt x="1792075" y="384859"/>
                  </a:cubicBezTo>
                  <a:cubicBezTo>
                    <a:pt x="2000282" y="268724"/>
                    <a:pt x="2224927" y="179467"/>
                    <a:pt x="2455943" y="117836"/>
                  </a:cubicBezTo>
                  <a:cubicBezTo>
                    <a:pt x="2687088" y="55957"/>
                    <a:pt x="2923964" y="21204"/>
                    <a:pt x="3159952" y="7203"/>
                  </a:cubicBezTo>
                  <a:cubicBezTo>
                    <a:pt x="3219076" y="3515"/>
                    <a:pt x="3277945" y="1389"/>
                    <a:pt x="3336813" y="49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21169868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03C3E251-90F7-4FF9-DD92-FF3E52062BC4}"/>
              </a:ext>
            </a:extLst>
          </p:cNvPr>
          <p:cNvSpPr>
            <a:spLocks noGrp="1"/>
          </p:cNvSpPr>
          <p:nvPr>
            <p:ph type="title"/>
          </p:nvPr>
        </p:nvSpPr>
        <p:spPr>
          <a:xfrm>
            <a:off x="630935" y="640080"/>
            <a:ext cx="5786193" cy="1481328"/>
          </a:xfrm>
        </p:spPr>
        <p:txBody>
          <a:bodyPr anchor="b">
            <a:normAutofit fontScale="90000"/>
          </a:bodyPr>
          <a:lstStyle/>
          <a:p>
            <a:r>
              <a:rPr lang="el-GR" sz="5000" dirty="0"/>
              <a:t>Βασικά στοιχεία της ψηφιακής επικοινωνίας</a:t>
            </a:r>
            <a:endParaRPr lang="en-US" sz="5000" dirty="0"/>
          </a:p>
        </p:txBody>
      </p:sp>
      <p:sp>
        <p:nvSpPr>
          <p:cNvPr id="25" name="sketch line">
            <a:extLst>
              <a:ext uri="{FF2B5EF4-FFF2-40B4-BE49-F238E27FC236}">
                <a16:creationId xmlns:a16="http://schemas.microsoft.com/office/drawing/2014/main" id="{71877DBC-BB60-40F0-AC93-2ACDBAAE6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9E1C229-75D9-E30A-5C60-10B6BB0A60E4}"/>
              </a:ext>
            </a:extLst>
          </p:cNvPr>
          <p:cNvSpPr>
            <a:spLocks noGrp="1"/>
          </p:cNvSpPr>
          <p:nvPr>
            <p:ph idx="1"/>
          </p:nvPr>
        </p:nvSpPr>
        <p:spPr>
          <a:xfrm>
            <a:off x="630936" y="2660904"/>
            <a:ext cx="4818888" cy="3547872"/>
          </a:xfrm>
        </p:spPr>
        <p:txBody>
          <a:bodyPr anchor="t">
            <a:normAutofit/>
          </a:bodyPr>
          <a:lstStyle/>
          <a:p>
            <a:endParaRPr lang="en-US" sz="2200" kern="0" dirty="0">
              <a:effectLst/>
              <a:latin typeface="Times New Roman" panose="02020603050405020304" pitchFamily="18" charset="0"/>
              <a:ea typeface="Times New Roman" panose="02020603050405020304" pitchFamily="18" charset="0"/>
            </a:endParaRPr>
          </a:p>
          <a:p>
            <a:pPr marL="0" indent="0">
              <a:buNone/>
            </a:pPr>
            <a:r>
              <a:rPr lang="el-GR" sz="2200" kern="0" dirty="0">
                <a:effectLst/>
                <a:latin typeface="Times New Roman" panose="02020603050405020304" pitchFamily="18" charset="0"/>
                <a:ea typeface="Times New Roman" panose="02020603050405020304" pitchFamily="18" charset="0"/>
              </a:rPr>
              <a:t>Η ψηφιακή επικοινωνία είναι κάτι πολύ περισσότερο από τη δακτυλογράφηση σε μια οθόνη - έχει να κάνει με την κατανόηση και τον σεβασμό των σιωπηρών κανόνων του διαδικτυακού κόσμου.</a:t>
            </a:r>
            <a:r>
              <a:rPr lang="en-US" sz="2200" kern="0" dirty="0">
                <a:effectLst/>
                <a:latin typeface="Times New Roman" panose="02020603050405020304" pitchFamily="18" charset="0"/>
                <a:ea typeface="Times New Roman" panose="02020603050405020304" pitchFamily="18" charset="0"/>
              </a:rPr>
              <a:t>. </a:t>
            </a:r>
            <a:endParaRPr lang="en-US" sz="2200" dirty="0"/>
          </a:p>
          <a:p>
            <a:endParaRPr lang="en-US" sz="2200" kern="0" dirty="0">
              <a:effectLst/>
              <a:latin typeface="Times New Roman" panose="02020603050405020304" pitchFamily="18" charset="0"/>
              <a:ea typeface="Times New Roman" panose="02020603050405020304" pitchFamily="18" charset="0"/>
            </a:endParaRPr>
          </a:p>
          <a:p>
            <a:endParaRPr lang="en-US" sz="2200" kern="0" dirty="0">
              <a:latin typeface="Times New Roman" panose="02020603050405020304" pitchFamily="18" charset="0"/>
              <a:ea typeface="Times New Roman" panose="02020603050405020304" pitchFamily="18" charset="0"/>
            </a:endParaRPr>
          </a:p>
          <a:p>
            <a:endParaRPr lang="en-US" sz="2200" kern="0" dirty="0">
              <a:effectLst/>
              <a:latin typeface="Times New Roman" panose="02020603050405020304" pitchFamily="18" charset="0"/>
              <a:ea typeface="Times New Roman" panose="02020603050405020304" pitchFamily="18" charset="0"/>
            </a:endParaRPr>
          </a:p>
          <a:p>
            <a:endParaRPr lang="en-US" sz="2200" kern="0" dirty="0">
              <a:latin typeface="Times New Roman" panose="02020603050405020304" pitchFamily="18" charset="0"/>
              <a:ea typeface="Times New Roman" panose="02020603050405020304" pitchFamily="18" charset="0"/>
            </a:endParaRPr>
          </a:p>
          <a:p>
            <a:endParaRPr lang="en-US" sz="2200" kern="0" dirty="0">
              <a:effectLst/>
              <a:latin typeface="Times New Roman" panose="02020603050405020304" pitchFamily="18" charset="0"/>
              <a:ea typeface="Times New Roman" panose="02020603050405020304" pitchFamily="18" charset="0"/>
            </a:endParaRPr>
          </a:p>
        </p:txBody>
      </p:sp>
      <p:grpSp>
        <p:nvGrpSpPr>
          <p:cNvPr id="18" name="Group 17">
            <a:extLst>
              <a:ext uri="{FF2B5EF4-FFF2-40B4-BE49-F238E27FC236}">
                <a16:creationId xmlns:a16="http://schemas.microsoft.com/office/drawing/2014/main" id="{2CEA74E6-FB70-78F2-FC31-561C82EA1436}"/>
              </a:ext>
            </a:extLst>
          </p:cNvPr>
          <p:cNvGrpSpPr/>
          <p:nvPr/>
        </p:nvGrpSpPr>
        <p:grpSpPr>
          <a:xfrm>
            <a:off x="5449824" y="260335"/>
            <a:ext cx="6585294" cy="6122177"/>
            <a:chOff x="2032000" y="681037"/>
            <a:chExt cx="8128000" cy="7032073"/>
          </a:xfrm>
        </p:grpSpPr>
        <p:grpSp>
          <p:nvGrpSpPr>
            <p:cNvPr id="9" name="Group 8">
              <a:extLst>
                <a:ext uri="{FF2B5EF4-FFF2-40B4-BE49-F238E27FC236}">
                  <a16:creationId xmlns:a16="http://schemas.microsoft.com/office/drawing/2014/main" id="{4A4DB80F-D3DA-3087-76E9-637CA4EF149A}"/>
                </a:ext>
              </a:extLst>
            </p:cNvPr>
            <p:cNvGrpSpPr/>
            <p:nvPr/>
          </p:nvGrpSpPr>
          <p:grpSpPr>
            <a:xfrm>
              <a:off x="6555864" y="5704482"/>
              <a:ext cx="1747506" cy="2008628"/>
              <a:chOff x="4577405" y="1705019"/>
              <a:chExt cx="1747506" cy="2008628"/>
            </a:xfrm>
          </p:grpSpPr>
          <p:sp>
            <p:nvSpPr>
              <p:cNvPr id="10" name="Hexagon 9">
                <a:extLst>
                  <a:ext uri="{FF2B5EF4-FFF2-40B4-BE49-F238E27FC236}">
                    <a16:creationId xmlns:a16="http://schemas.microsoft.com/office/drawing/2014/main" id="{20128B76-E6B8-EE43-5A10-D8BC9FE9FEDA}"/>
                  </a:ext>
                </a:extLst>
              </p:cNvPr>
              <p:cNvSpPr/>
              <p:nvPr/>
            </p:nvSpPr>
            <p:spPr>
              <a:xfrm rot="5400000">
                <a:off x="4446844" y="1835580"/>
                <a:ext cx="2008628" cy="1747506"/>
              </a:xfrm>
              <a:prstGeom prst="hexagon">
                <a:avLst>
                  <a:gd name="adj" fmla="val 25000"/>
                  <a:gd name="vf" fmla="val 115470"/>
                </a:avLst>
              </a:prstGeom>
              <a:solidFill>
                <a:schemeClr val="tx2">
                  <a:lumMod val="50000"/>
                  <a:lumOff val="5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11" name="Hexagon 6">
                <a:extLst>
                  <a:ext uri="{FF2B5EF4-FFF2-40B4-BE49-F238E27FC236}">
                    <a16:creationId xmlns:a16="http://schemas.microsoft.com/office/drawing/2014/main" id="{72C7ACD1-1019-C1A8-BE47-01D884C6F6AC}"/>
                  </a:ext>
                </a:extLst>
              </p:cNvPr>
              <p:cNvSpPr txBox="1"/>
              <p:nvPr/>
            </p:nvSpPr>
            <p:spPr>
              <a:xfrm>
                <a:off x="4849725" y="2018030"/>
                <a:ext cx="1202866" cy="138260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1600200">
                  <a:lnSpc>
                    <a:spcPct val="90000"/>
                  </a:lnSpc>
                  <a:spcBef>
                    <a:spcPct val="0"/>
                  </a:spcBef>
                  <a:spcAft>
                    <a:spcPct val="35000"/>
                  </a:spcAft>
                  <a:buNone/>
                </a:pPr>
                <a:endParaRPr lang="en-US" sz="3600" kern="1200"/>
              </a:p>
            </p:txBody>
          </p:sp>
        </p:grpSp>
        <p:graphicFrame>
          <p:nvGraphicFramePr>
            <p:cNvPr id="14" name="Diagram 13">
              <a:extLst>
                <a:ext uri="{FF2B5EF4-FFF2-40B4-BE49-F238E27FC236}">
                  <a16:creationId xmlns:a16="http://schemas.microsoft.com/office/drawing/2014/main" id="{C66C2220-CADD-16AC-994C-F192C96B1269}"/>
                </a:ext>
              </a:extLst>
            </p:cNvPr>
            <p:cNvGraphicFramePr/>
            <p:nvPr>
              <p:extLst>
                <p:ext uri="{D42A27DB-BD31-4B8C-83A1-F6EECF244321}">
                  <p14:modId xmlns:p14="http://schemas.microsoft.com/office/powerpoint/2010/main" val="1599445476"/>
                </p:ext>
              </p:extLst>
            </p:nvPr>
          </p:nvGraphicFramePr>
          <p:xfrm>
            <a:off x="2032000" y="681037"/>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15" name="Group 14">
              <a:extLst>
                <a:ext uri="{FF2B5EF4-FFF2-40B4-BE49-F238E27FC236}">
                  <a16:creationId xmlns:a16="http://schemas.microsoft.com/office/drawing/2014/main" id="{733F7335-AB3F-256F-A9D7-AE84E005807D}"/>
                </a:ext>
              </a:extLst>
            </p:cNvPr>
            <p:cNvGrpSpPr/>
            <p:nvPr/>
          </p:nvGrpSpPr>
          <p:grpSpPr>
            <a:xfrm>
              <a:off x="4668557" y="5665853"/>
              <a:ext cx="1747506" cy="2008628"/>
              <a:chOff x="2690098" y="1705019"/>
              <a:chExt cx="1747506" cy="2008628"/>
            </a:xfrm>
          </p:grpSpPr>
          <p:sp>
            <p:nvSpPr>
              <p:cNvPr id="16" name="Hexagon 15">
                <a:extLst>
                  <a:ext uri="{FF2B5EF4-FFF2-40B4-BE49-F238E27FC236}">
                    <a16:creationId xmlns:a16="http://schemas.microsoft.com/office/drawing/2014/main" id="{8486DD38-0BAD-6BB5-2E4E-D920C13E965A}"/>
                  </a:ext>
                </a:extLst>
              </p:cNvPr>
              <p:cNvSpPr/>
              <p:nvPr/>
            </p:nvSpPr>
            <p:spPr>
              <a:xfrm rot="5400000">
                <a:off x="2559537" y="1835580"/>
                <a:ext cx="2008628" cy="1747506"/>
              </a:xfrm>
              <a:prstGeom prst="hexagon">
                <a:avLst>
                  <a:gd name="adj" fmla="val 25000"/>
                  <a:gd name="vf" fmla="val 115470"/>
                </a:avLst>
              </a:prstGeom>
              <a:solidFill>
                <a:schemeClr val="tx2">
                  <a:lumMod val="50000"/>
                  <a:lumOff val="5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17" name="Hexagon 4">
                <a:extLst>
                  <a:ext uri="{FF2B5EF4-FFF2-40B4-BE49-F238E27FC236}">
                    <a16:creationId xmlns:a16="http://schemas.microsoft.com/office/drawing/2014/main" id="{5EE0C076-7A84-F493-03E0-766810A63B3B}"/>
                  </a:ext>
                </a:extLst>
              </p:cNvPr>
              <p:cNvSpPr txBox="1"/>
              <p:nvPr/>
            </p:nvSpPr>
            <p:spPr>
              <a:xfrm>
                <a:off x="2962418" y="2018030"/>
                <a:ext cx="1202866" cy="138260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5720" tIns="45720" rIns="45720" bIns="45720" numCol="1" spcCol="1270" anchor="ctr" anchorCtr="0">
                <a:noAutofit/>
              </a:bodyPr>
              <a:lstStyle/>
              <a:p>
                <a:pPr algn="ctr" defTabSz="357378">
                  <a:lnSpc>
                    <a:spcPct val="90000"/>
                  </a:lnSpc>
                  <a:spcBef>
                    <a:spcPct val="0"/>
                  </a:spcBef>
                  <a:spcAft>
                    <a:spcPct val="35000"/>
                  </a:spcAft>
                </a:pPr>
                <a:r>
                  <a:rPr lang="el-GR" sz="1100" kern="1200" dirty="0">
                    <a:solidFill>
                      <a:schemeClr val="lt1"/>
                    </a:solidFill>
                    <a:latin typeface="+mn-lt"/>
                    <a:ea typeface="+mn-ea"/>
                    <a:cs typeface="+mn-cs"/>
                  </a:rPr>
                  <a:t>Διευρύνει την εμβέλειά σας</a:t>
                </a:r>
                <a:endParaRPr lang="en-US" sz="1100" kern="1200" dirty="0"/>
              </a:p>
            </p:txBody>
          </p:sp>
        </p:grpSp>
      </p:grpSp>
    </p:spTree>
    <p:extLst>
      <p:ext uri="{BB962C8B-B14F-4D97-AF65-F5344CB8AC3E}">
        <p14:creationId xmlns:p14="http://schemas.microsoft.com/office/powerpoint/2010/main" val="39256376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9089EED9-F54D-4F20-A2C6-949DE41769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7E46F721-3785-414D-8697-16AF490E68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6000" y="0"/>
            <a:ext cx="6096000" cy="6858000"/>
          </a:xfrm>
          <a:prstGeom prst="rect">
            <a:avLst/>
          </a:pr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D3F6CFB-8376-4FF1-9AF6-99A8EBF2E243}"/>
              </a:ext>
            </a:extLst>
          </p:cNvPr>
          <p:cNvSpPr>
            <a:spLocks noGrp="1"/>
          </p:cNvSpPr>
          <p:nvPr>
            <p:ph type="title"/>
          </p:nvPr>
        </p:nvSpPr>
        <p:spPr>
          <a:xfrm>
            <a:off x="8115300" y="1562669"/>
            <a:ext cx="3389515" cy="2380681"/>
          </a:xfrm>
        </p:spPr>
        <p:txBody>
          <a:bodyPr vert="horz" lIns="91440" tIns="45720" rIns="91440" bIns="45720" rtlCol="0" anchor="b">
            <a:normAutofit/>
          </a:bodyPr>
          <a:lstStyle/>
          <a:p>
            <a:pPr algn="ctr">
              <a:spcAft>
                <a:spcPts val="0"/>
              </a:spcAft>
            </a:pPr>
            <a:br>
              <a:rPr lang="en-US" sz="3300" dirty="0">
                <a:solidFill>
                  <a:schemeClr val="tx1">
                    <a:lumMod val="85000"/>
                    <a:lumOff val="15000"/>
                  </a:schemeClr>
                </a:solidFill>
                <a:effectLst/>
              </a:rPr>
            </a:br>
            <a:r>
              <a:rPr lang="el-GR" sz="3300" dirty="0">
                <a:solidFill>
                  <a:schemeClr val="tx1">
                    <a:lumMod val="85000"/>
                    <a:lumOff val="15000"/>
                  </a:schemeClr>
                </a:solidFill>
              </a:rPr>
              <a:t>Εργαλεία επικοινωνίας και συνεργασίας</a:t>
            </a:r>
            <a:endParaRPr lang="en-US" sz="3300" dirty="0">
              <a:solidFill>
                <a:schemeClr val="tx1">
                  <a:lumMod val="85000"/>
                  <a:lumOff val="15000"/>
                </a:schemeClr>
              </a:solidFill>
            </a:endParaRPr>
          </a:p>
        </p:txBody>
      </p:sp>
      <p:pic>
        <p:nvPicPr>
          <p:cNvPr id="15" name="Picture 14" descr="Green dialogue boxes">
            <a:extLst>
              <a:ext uri="{FF2B5EF4-FFF2-40B4-BE49-F238E27FC236}">
                <a16:creationId xmlns:a16="http://schemas.microsoft.com/office/drawing/2014/main" id="{A3E9774F-E849-F4B3-60A3-E0B0297417AC}"/>
              </a:ext>
            </a:extLst>
          </p:cNvPr>
          <p:cNvPicPr>
            <a:picLocks noChangeAspect="1"/>
          </p:cNvPicPr>
          <p:nvPr/>
        </p:nvPicPr>
        <p:blipFill>
          <a:blip r:embed="rId3"/>
          <a:srcRect l="1418" r="5530" b="2"/>
          <a:stretch/>
        </p:blipFill>
        <p:spPr>
          <a:xfrm>
            <a:off x="20" y="1"/>
            <a:ext cx="7665573" cy="6857999"/>
          </a:xfrm>
          <a:custGeom>
            <a:avLst/>
            <a:gdLst/>
            <a:ahLst/>
            <a:cxnLst/>
            <a:rect l="l" t="t" r="r" b="b"/>
            <a:pathLst>
              <a:path w="7665593" h="6857999">
                <a:moveTo>
                  <a:pt x="0" y="0"/>
                </a:moveTo>
                <a:lnTo>
                  <a:pt x="7363783" y="0"/>
                </a:lnTo>
                <a:lnTo>
                  <a:pt x="7372954" y="18152"/>
                </a:lnTo>
                <a:cubicBezTo>
                  <a:pt x="7378508" y="27417"/>
                  <a:pt x="7383821" y="35694"/>
                  <a:pt x="7386404" y="41707"/>
                </a:cubicBezTo>
                <a:lnTo>
                  <a:pt x="7389058" y="60832"/>
                </a:lnTo>
                <a:lnTo>
                  <a:pt x="7394074" y="60137"/>
                </a:lnTo>
                <a:lnTo>
                  <a:pt x="7394443" y="67241"/>
                </a:lnTo>
                <a:lnTo>
                  <a:pt x="7394565" y="83099"/>
                </a:lnTo>
                <a:cubicBezTo>
                  <a:pt x="7395324" y="92994"/>
                  <a:pt x="7394122" y="120511"/>
                  <a:pt x="7395957" y="130584"/>
                </a:cubicBezTo>
                <a:cubicBezTo>
                  <a:pt x="7401306" y="133490"/>
                  <a:pt x="7404223" y="137975"/>
                  <a:pt x="7405574" y="143540"/>
                </a:cubicBezTo>
                <a:lnTo>
                  <a:pt x="7405725" y="155795"/>
                </a:lnTo>
                <a:lnTo>
                  <a:pt x="7418615" y="226869"/>
                </a:lnTo>
                <a:lnTo>
                  <a:pt x="7419579" y="236641"/>
                </a:lnTo>
                <a:lnTo>
                  <a:pt x="7423900" y="241933"/>
                </a:lnTo>
                <a:cubicBezTo>
                  <a:pt x="7424763" y="245974"/>
                  <a:pt x="7424206" y="257579"/>
                  <a:pt x="7424760" y="260885"/>
                </a:cubicBezTo>
                <a:cubicBezTo>
                  <a:pt x="7425580" y="261177"/>
                  <a:pt x="7426400" y="261469"/>
                  <a:pt x="7427220" y="261761"/>
                </a:cubicBezTo>
                <a:cubicBezTo>
                  <a:pt x="7431152" y="272291"/>
                  <a:pt x="7444241" y="311893"/>
                  <a:pt x="7448344" y="324055"/>
                </a:cubicBezTo>
                <a:cubicBezTo>
                  <a:pt x="7444563" y="326484"/>
                  <a:pt x="7450535" y="331924"/>
                  <a:pt x="7451833" y="334727"/>
                </a:cubicBezTo>
                <a:cubicBezTo>
                  <a:pt x="7449286" y="335161"/>
                  <a:pt x="7448510" y="341947"/>
                  <a:pt x="7450776" y="343948"/>
                </a:cubicBezTo>
                <a:cubicBezTo>
                  <a:pt x="7463202" y="391652"/>
                  <a:pt x="7437523" y="367773"/>
                  <a:pt x="7453791" y="395003"/>
                </a:cubicBezTo>
                <a:cubicBezTo>
                  <a:pt x="7454869" y="399820"/>
                  <a:pt x="7453841" y="403723"/>
                  <a:pt x="7451939" y="407147"/>
                </a:cubicBezTo>
                <a:lnTo>
                  <a:pt x="7448030" y="412254"/>
                </a:lnTo>
                <a:lnTo>
                  <a:pt x="7455416" y="432021"/>
                </a:lnTo>
                <a:cubicBezTo>
                  <a:pt x="7457991" y="441758"/>
                  <a:pt x="7459699" y="452007"/>
                  <a:pt x="7460479" y="462523"/>
                </a:cubicBezTo>
                <a:cubicBezTo>
                  <a:pt x="7455275" y="464882"/>
                  <a:pt x="7462669" y="473136"/>
                  <a:pt x="7464133" y="477020"/>
                </a:cubicBezTo>
                <a:cubicBezTo>
                  <a:pt x="7460734" y="477060"/>
                  <a:pt x="7459104" y="485663"/>
                  <a:pt x="7461914" y="488716"/>
                </a:cubicBezTo>
                <a:cubicBezTo>
                  <a:pt x="7474065" y="552879"/>
                  <a:pt x="7442314" y="516775"/>
                  <a:pt x="7461353" y="555280"/>
                </a:cubicBezTo>
                <a:cubicBezTo>
                  <a:pt x="7462345" y="561721"/>
                  <a:pt x="7460642" y="566553"/>
                  <a:pt x="7457829" y="570585"/>
                </a:cubicBezTo>
                <a:lnTo>
                  <a:pt x="7450804" y="577839"/>
                </a:lnTo>
                <a:lnTo>
                  <a:pt x="7453309" y="583524"/>
                </a:lnTo>
                <a:cubicBezTo>
                  <a:pt x="7453505" y="604977"/>
                  <a:pt x="7446306" y="611303"/>
                  <a:pt x="7453558" y="623785"/>
                </a:cubicBezTo>
                <a:cubicBezTo>
                  <a:pt x="7438483" y="642230"/>
                  <a:pt x="7452055" y="636019"/>
                  <a:pt x="7454362" y="650049"/>
                </a:cubicBezTo>
                <a:cubicBezTo>
                  <a:pt x="7457368" y="661117"/>
                  <a:pt x="7463152" y="640798"/>
                  <a:pt x="7464006" y="651645"/>
                </a:cubicBezTo>
                <a:cubicBezTo>
                  <a:pt x="7460114" y="663380"/>
                  <a:pt x="7472201" y="662829"/>
                  <a:pt x="7467442" y="675032"/>
                </a:cubicBezTo>
                <a:cubicBezTo>
                  <a:pt x="7458335" y="672068"/>
                  <a:pt x="7469207" y="699114"/>
                  <a:pt x="7461251" y="699956"/>
                </a:cubicBezTo>
                <a:cubicBezTo>
                  <a:pt x="7472628" y="710321"/>
                  <a:pt x="7458614" y="715529"/>
                  <a:pt x="7462119" y="729331"/>
                </a:cubicBezTo>
                <a:cubicBezTo>
                  <a:pt x="7466423" y="735831"/>
                  <a:pt x="7467162" y="740521"/>
                  <a:pt x="7462533" y="746910"/>
                </a:cubicBezTo>
                <a:cubicBezTo>
                  <a:pt x="7483486" y="776851"/>
                  <a:pt x="7463470" y="765024"/>
                  <a:pt x="7471529" y="793043"/>
                </a:cubicBezTo>
                <a:cubicBezTo>
                  <a:pt x="7480002" y="817184"/>
                  <a:pt x="7485500" y="844550"/>
                  <a:pt x="7505730" y="867898"/>
                </a:cubicBezTo>
                <a:cubicBezTo>
                  <a:pt x="7511461" y="872184"/>
                  <a:pt x="7513630" y="882707"/>
                  <a:pt x="7510576" y="891400"/>
                </a:cubicBezTo>
                <a:cubicBezTo>
                  <a:pt x="7510049" y="892894"/>
                  <a:pt x="7509385" y="894278"/>
                  <a:pt x="7508604" y="895508"/>
                </a:cubicBezTo>
                <a:cubicBezTo>
                  <a:pt x="7511698" y="915692"/>
                  <a:pt x="7525520" y="989520"/>
                  <a:pt x="7529143" y="1012510"/>
                </a:cubicBezTo>
                <a:cubicBezTo>
                  <a:pt x="7521781" y="1014371"/>
                  <a:pt x="7535067" y="1025997"/>
                  <a:pt x="7530347" y="1033444"/>
                </a:cubicBezTo>
                <a:cubicBezTo>
                  <a:pt x="7526204" y="1038777"/>
                  <a:pt x="7529270" y="1043549"/>
                  <a:pt x="7529596" y="1049120"/>
                </a:cubicBezTo>
                <a:cubicBezTo>
                  <a:pt x="7526339" y="1056460"/>
                  <a:pt x="7532220" y="1080398"/>
                  <a:pt x="7536437" y="1086639"/>
                </a:cubicBezTo>
                <a:cubicBezTo>
                  <a:pt x="7551094" y="1101553"/>
                  <a:pt x="7540210" y="1135442"/>
                  <a:pt x="7551438" y="1147834"/>
                </a:cubicBezTo>
                <a:cubicBezTo>
                  <a:pt x="7553086" y="1152330"/>
                  <a:pt x="7553752" y="1156729"/>
                  <a:pt x="7553808" y="1161047"/>
                </a:cubicBezTo>
                <a:lnTo>
                  <a:pt x="7552572" y="1173130"/>
                </a:lnTo>
                <a:lnTo>
                  <a:pt x="7549434" y="1176566"/>
                </a:lnTo>
                <a:lnTo>
                  <a:pt x="7550211" y="1183950"/>
                </a:lnTo>
                <a:lnTo>
                  <a:pt x="7549733" y="1186066"/>
                </a:lnTo>
                <a:cubicBezTo>
                  <a:pt x="7548807" y="1190108"/>
                  <a:pt x="7548001" y="1194099"/>
                  <a:pt x="7547683" y="1198047"/>
                </a:cubicBezTo>
                <a:cubicBezTo>
                  <a:pt x="7563423" y="1192855"/>
                  <a:pt x="7547566" y="1230782"/>
                  <a:pt x="7560295" y="1219849"/>
                </a:cubicBezTo>
                <a:cubicBezTo>
                  <a:pt x="7561281" y="1240644"/>
                  <a:pt x="7573138" y="1224782"/>
                  <a:pt x="7561835" y="1249779"/>
                </a:cubicBezTo>
                <a:cubicBezTo>
                  <a:pt x="7574707" y="1282065"/>
                  <a:pt x="7569916" y="1332957"/>
                  <a:pt x="7589445" y="1358245"/>
                </a:cubicBezTo>
                <a:cubicBezTo>
                  <a:pt x="7581989" y="1355103"/>
                  <a:pt x="7576204" y="1368711"/>
                  <a:pt x="7579904" y="1378136"/>
                </a:cubicBezTo>
                <a:cubicBezTo>
                  <a:pt x="7550647" y="1367117"/>
                  <a:pt x="7606267" y="1415404"/>
                  <a:pt x="7586303" y="1423699"/>
                </a:cubicBezTo>
                <a:cubicBezTo>
                  <a:pt x="7604838" y="1424108"/>
                  <a:pt x="7636267" y="1466352"/>
                  <a:pt x="7621059" y="1486236"/>
                </a:cubicBezTo>
                <a:cubicBezTo>
                  <a:pt x="7624771" y="1516526"/>
                  <a:pt x="7640092" y="1537976"/>
                  <a:pt x="7633966" y="1569734"/>
                </a:cubicBezTo>
                <a:cubicBezTo>
                  <a:pt x="7636447" y="1570719"/>
                  <a:pt x="7638522" y="1572334"/>
                  <a:pt x="7640304" y="1574384"/>
                </a:cubicBezTo>
                <a:lnTo>
                  <a:pt x="7644628" y="1581242"/>
                </a:lnTo>
                <a:lnTo>
                  <a:pt x="7644313" y="1582567"/>
                </a:lnTo>
                <a:cubicBezTo>
                  <a:pt x="7644257" y="1587776"/>
                  <a:pt x="7645302" y="1590443"/>
                  <a:pt x="7646831" y="1591983"/>
                </a:cubicBezTo>
                <a:cubicBezTo>
                  <a:pt x="7647577" y="1592347"/>
                  <a:pt x="7648323" y="1592711"/>
                  <a:pt x="7649069" y="1593074"/>
                </a:cubicBezTo>
                <a:lnTo>
                  <a:pt x="7651326" y="1599230"/>
                </a:lnTo>
                <a:lnTo>
                  <a:pt x="7657195" y="1610539"/>
                </a:lnTo>
                <a:lnTo>
                  <a:pt x="7656957" y="1613422"/>
                </a:lnTo>
                <a:lnTo>
                  <a:pt x="7663730" y="1631673"/>
                </a:lnTo>
                <a:lnTo>
                  <a:pt x="7663189" y="1632289"/>
                </a:lnTo>
                <a:cubicBezTo>
                  <a:pt x="7662131" y="1634085"/>
                  <a:pt x="7661641" y="1636199"/>
                  <a:pt x="7662326" y="1639024"/>
                </a:cubicBezTo>
                <a:cubicBezTo>
                  <a:pt x="7651979" y="1640024"/>
                  <a:pt x="7659188" y="1642819"/>
                  <a:pt x="7662125" y="1651067"/>
                </a:cubicBezTo>
                <a:cubicBezTo>
                  <a:pt x="7646711" y="1654462"/>
                  <a:pt x="7660667" y="1674670"/>
                  <a:pt x="7653812" y="1683345"/>
                </a:cubicBezTo>
                <a:cubicBezTo>
                  <a:pt x="7656316" y="1689330"/>
                  <a:pt x="7658683" y="1695719"/>
                  <a:pt x="7660803" y="1702414"/>
                </a:cubicBezTo>
                <a:lnTo>
                  <a:pt x="7661867" y="1756201"/>
                </a:lnTo>
                <a:lnTo>
                  <a:pt x="7649453" y="1812530"/>
                </a:lnTo>
                <a:cubicBezTo>
                  <a:pt x="7649183" y="1833366"/>
                  <a:pt x="7644573" y="1851408"/>
                  <a:pt x="7647823" y="1869041"/>
                </a:cubicBezTo>
                <a:cubicBezTo>
                  <a:pt x="7644238" y="1876204"/>
                  <a:pt x="7642789" y="1882956"/>
                  <a:pt x="7648156" y="1889503"/>
                </a:cubicBezTo>
                <a:cubicBezTo>
                  <a:pt x="7646365" y="1908946"/>
                  <a:pt x="7638702" y="1913653"/>
                  <a:pt x="7644679" y="1925974"/>
                </a:cubicBezTo>
                <a:cubicBezTo>
                  <a:pt x="7632281" y="1936898"/>
                  <a:pt x="7637013" y="1937545"/>
                  <a:pt x="7640564" y="1942678"/>
                </a:cubicBezTo>
                <a:lnTo>
                  <a:pt x="7640816" y="1943410"/>
                </a:lnTo>
                <a:lnTo>
                  <a:pt x="7639044" y="1944904"/>
                </a:lnTo>
                <a:lnTo>
                  <a:pt x="7638223" y="1947993"/>
                </a:lnTo>
                <a:lnTo>
                  <a:pt x="7638752" y="1956430"/>
                </a:lnTo>
                <a:lnTo>
                  <a:pt x="7639407" y="1959603"/>
                </a:lnTo>
                <a:cubicBezTo>
                  <a:pt x="7639690" y="1961788"/>
                  <a:pt x="7639658" y="1963239"/>
                  <a:pt x="7639396" y="1964244"/>
                </a:cubicBezTo>
                <a:lnTo>
                  <a:pt x="7639249" y="1964361"/>
                </a:lnTo>
                <a:lnTo>
                  <a:pt x="7639521" y="1968708"/>
                </a:lnTo>
                <a:cubicBezTo>
                  <a:pt x="7640315" y="1976045"/>
                  <a:pt x="7641402" y="1983186"/>
                  <a:pt x="7642694" y="1989983"/>
                </a:cubicBezTo>
                <a:cubicBezTo>
                  <a:pt x="7634556" y="1995729"/>
                  <a:pt x="7644169" y="2020842"/>
                  <a:pt x="7628828" y="2018094"/>
                </a:cubicBezTo>
                <a:cubicBezTo>
                  <a:pt x="7630116" y="2027262"/>
                  <a:pt x="7636485" y="2032807"/>
                  <a:pt x="7626423" y="2029720"/>
                </a:cubicBezTo>
                <a:cubicBezTo>
                  <a:pt x="7626559" y="2032738"/>
                  <a:pt x="7625703" y="2034598"/>
                  <a:pt x="7624364" y="2035929"/>
                </a:cubicBezTo>
                <a:lnTo>
                  <a:pt x="7623733" y="2036314"/>
                </a:lnTo>
                <a:lnTo>
                  <a:pt x="7626847" y="2056711"/>
                </a:lnTo>
                <a:lnTo>
                  <a:pt x="7626090" y="2059419"/>
                </a:lnTo>
                <a:lnTo>
                  <a:pt x="7629618" y="2072712"/>
                </a:lnTo>
                <a:lnTo>
                  <a:pt x="7630641" y="2079581"/>
                </a:lnTo>
                <a:lnTo>
                  <a:pt x="7632577" y="2081522"/>
                </a:lnTo>
                <a:cubicBezTo>
                  <a:pt x="7633753" y="2083617"/>
                  <a:pt x="7634261" y="2086620"/>
                  <a:pt x="7633251" y="2091658"/>
                </a:cubicBezTo>
                <a:lnTo>
                  <a:pt x="7632707" y="2092825"/>
                </a:lnTo>
                <a:lnTo>
                  <a:pt x="7635575" y="2101184"/>
                </a:lnTo>
                <a:cubicBezTo>
                  <a:pt x="7636900" y="2103876"/>
                  <a:pt x="7638586" y="2106260"/>
                  <a:pt x="7640772" y="2108190"/>
                </a:cubicBezTo>
                <a:cubicBezTo>
                  <a:pt x="7629093" y="2136655"/>
                  <a:pt x="7639778" y="2163513"/>
                  <a:pt x="7637758" y="2194409"/>
                </a:cubicBezTo>
                <a:cubicBezTo>
                  <a:pt x="7619585" y="2207765"/>
                  <a:pt x="7641835" y="2261154"/>
                  <a:pt x="7659453" y="2268824"/>
                </a:cubicBezTo>
                <a:cubicBezTo>
                  <a:pt x="7644015" y="2268997"/>
                  <a:pt x="7665037" y="2307714"/>
                  <a:pt x="7665583" y="2317700"/>
                </a:cubicBezTo>
                <a:cubicBezTo>
                  <a:pt x="7665764" y="2321029"/>
                  <a:pt x="7663671" y="2321166"/>
                  <a:pt x="7657195" y="2315619"/>
                </a:cubicBezTo>
                <a:cubicBezTo>
                  <a:pt x="7658997" y="2326231"/>
                  <a:pt x="7650972" y="2337185"/>
                  <a:pt x="7644431" y="2331209"/>
                </a:cubicBezTo>
                <a:cubicBezTo>
                  <a:pt x="7658433" y="2363448"/>
                  <a:pt x="7644510" y="2411031"/>
                  <a:pt x="7650869" y="2447461"/>
                </a:cubicBezTo>
                <a:cubicBezTo>
                  <a:pt x="7635485" y="2467322"/>
                  <a:pt x="7649719" y="2456555"/>
                  <a:pt x="7646841" y="2477156"/>
                </a:cubicBezTo>
                <a:cubicBezTo>
                  <a:pt x="7661004" y="2471521"/>
                  <a:pt x="7638896" y="2502164"/>
                  <a:pt x="7654880" y="2503292"/>
                </a:cubicBezTo>
                <a:cubicBezTo>
                  <a:pt x="7653849" y="2507005"/>
                  <a:pt x="7652348" y="2510567"/>
                  <a:pt x="7650720" y="2514131"/>
                </a:cubicBezTo>
                <a:lnTo>
                  <a:pt x="7649876" y="2516003"/>
                </a:lnTo>
                <a:lnTo>
                  <a:pt x="7649263" y="2523483"/>
                </a:lnTo>
                <a:lnTo>
                  <a:pt x="7645633" y="2525592"/>
                </a:lnTo>
                <a:lnTo>
                  <a:pt x="7642233" y="2536851"/>
                </a:lnTo>
                <a:cubicBezTo>
                  <a:pt x="7641494" y="2541069"/>
                  <a:pt x="7641323" y="2545607"/>
                  <a:pt x="7642069" y="2550622"/>
                </a:cubicBezTo>
                <a:cubicBezTo>
                  <a:pt x="7648404" y="2562959"/>
                  <a:pt x="7640640" y="2582170"/>
                  <a:pt x="7641110" y="2599544"/>
                </a:cubicBezTo>
                <a:lnTo>
                  <a:pt x="7643071" y="2607523"/>
                </a:lnTo>
                <a:lnTo>
                  <a:pt x="7639801" y="2633566"/>
                </a:lnTo>
                <a:cubicBezTo>
                  <a:pt x="7639166" y="2640978"/>
                  <a:pt x="7638833" y="2648672"/>
                  <a:pt x="7639065" y="2656773"/>
                </a:cubicBezTo>
                <a:lnTo>
                  <a:pt x="7640624" y="2671810"/>
                </a:lnTo>
                <a:lnTo>
                  <a:pt x="7639332" y="2675751"/>
                </a:lnTo>
                <a:cubicBezTo>
                  <a:pt x="7639476" y="2682617"/>
                  <a:pt x="7644027" y="2691703"/>
                  <a:pt x="7638498" y="2690893"/>
                </a:cubicBezTo>
                <a:lnTo>
                  <a:pt x="7640415" y="2698606"/>
                </a:lnTo>
                <a:lnTo>
                  <a:pt x="7636002" y="2706218"/>
                </a:lnTo>
                <a:cubicBezTo>
                  <a:pt x="7634978" y="2707053"/>
                  <a:pt x="7633887" y="2707679"/>
                  <a:pt x="7632770" y="2708079"/>
                </a:cubicBezTo>
                <a:lnTo>
                  <a:pt x="7634220" y="2718854"/>
                </a:lnTo>
                <a:lnTo>
                  <a:pt x="7631061" y="2727688"/>
                </a:lnTo>
                <a:lnTo>
                  <a:pt x="7633127" y="2735389"/>
                </a:lnTo>
                <a:lnTo>
                  <a:pt x="7632661" y="2738584"/>
                </a:lnTo>
                <a:lnTo>
                  <a:pt x="7631098" y="2746529"/>
                </a:lnTo>
                <a:cubicBezTo>
                  <a:pt x="7630002" y="2750602"/>
                  <a:pt x="7628681" y="2755160"/>
                  <a:pt x="7627624" y="2760235"/>
                </a:cubicBezTo>
                <a:lnTo>
                  <a:pt x="7627140" y="2764511"/>
                </a:lnTo>
                <a:lnTo>
                  <a:pt x="7621827" y="2773820"/>
                </a:lnTo>
                <a:cubicBezTo>
                  <a:pt x="7617811" y="2780593"/>
                  <a:pt x="7615104" y="2785923"/>
                  <a:pt x="7617284" y="2791840"/>
                </a:cubicBezTo>
                <a:cubicBezTo>
                  <a:pt x="7612094" y="2801924"/>
                  <a:pt x="7597550" y="2808970"/>
                  <a:pt x="7601430" y="2823567"/>
                </a:cubicBezTo>
                <a:cubicBezTo>
                  <a:pt x="7594841" y="2819137"/>
                  <a:pt x="7600633" y="2839778"/>
                  <a:pt x="7593865" y="2842217"/>
                </a:cubicBezTo>
                <a:cubicBezTo>
                  <a:pt x="7588415" y="2843342"/>
                  <a:pt x="7588901" y="2849866"/>
                  <a:pt x="7586893" y="2854834"/>
                </a:cubicBezTo>
                <a:cubicBezTo>
                  <a:pt x="7581327" y="2858374"/>
                  <a:pt x="7576244" y="2883372"/>
                  <a:pt x="7577046" y="2892075"/>
                </a:cubicBezTo>
                <a:cubicBezTo>
                  <a:pt x="7582584" y="2916606"/>
                  <a:pt x="7560175" y="2936338"/>
                  <a:pt x="7564026" y="2955950"/>
                </a:cubicBezTo>
                <a:cubicBezTo>
                  <a:pt x="7563501" y="2961086"/>
                  <a:pt x="7562240" y="2965343"/>
                  <a:pt x="7560529" y="2969031"/>
                </a:cubicBezTo>
                <a:lnTo>
                  <a:pt x="7554631" y="2978222"/>
                </a:lnTo>
                <a:lnTo>
                  <a:pt x="7550747" y="2978564"/>
                </a:lnTo>
                <a:lnTo>
                  <a:pt x="7548359" y="2985429"/>
                </a:lnTo>
                <a:lnTo>
                  <a:pt x="7547120" y="2986826"/>
                </a:lnTo>
                <a:cubicBezTo>
                  <a:pt x="7544741" y="2989483"/>
                  <a:pt x="7542480" y="2992194"/>
                  <a:pt x="7540621" y="2995267"/>
                </a:cubicBezTo>
                <a:cubicBezTo>
                  <a:pt x="7555200" y="3003715"/>
                  <a:pt x="7527208" y="3022799"/>
                  <a:pt x="7541739" y="3023946"/>
                </a:cubicBezTo>
                <a:cubicBezTo>
                  <a:pt x="7534059" y="3042303"/>
                  <a:pt x="7549904" y="3038579"/>
                  <a:pt x="7530781" y="3050462"/>
                </a:cubicBezTo>
                <a:cubicBezTo>
                  <a:pt x="7527838" y="3088204"/>
                  <a:pt x="7503338" y="3127251"/>
                  <a:pt x="7508515" y="3164510"/>
                </a:cubicBezTo>
                <a:cubicBezTo>
                  <a:pt x="7503888" y="3155782"/>
                  <a:pt x="7493770" y="3162549"/>
                  <a:pt x="7492866" y="3173520"/>
                </a:cubicBezTo>
                <a:cubicBezTo>
                  <a:pt x="7474179" y="3140376"/>
                  <a:pt x="7498581" y="3226463"/>
                  <a:pt x="7479395" y="3217191"/>
                </a:cubicBezTo>
                <a:cubicBezTo>
                  <a:pt x="7493905" y="3232643"/>
                  <a:pt x="7501608" y="3293915"/>
                  <a:pt x="7481475" y="3298298"/>
                </a:cubicBezTo>
                <a:cubicBezTo>
                  <a:pt x="7472089" y="3326890"/>
                  <a:pt x="7475493" y="3357480"/>
                  <a:pt x="7457722" y="3379292"/>
                </a:cubicBezTo>
                <a:cubicBezTo>
                  <a:pt x="7459285" y="3382143"/>
                  <a:pt x="7460273" y="3385199"/>
                  <a:pt x="7460850" y="3388381"/>
                </a:cubicBezTo>
                <a:lnTo>
                  <a:pt x="7461482" y="3397694"/>
                </a:lnTo>
                <a:lnTo>
                  <a:pt x="7460695" y="3398556"/>
                </a:lnTo>
                <a:cubicBezTo>
                  <a:pt x="7458532" y="3402904"/>
                  <a:pt x="7458275" y="3406007"/>
                  <a:pt x="7458858" y="3408553"/>
                </a:cubicBezTo>
                <a:lnTo>
                  <a:pt x="7460185" y="3411299"/>
                </a:lnTo>
                <a:lnTo>
                  <a:pt x="7459468" y="3418333"/>
                </a:lnTo>
                <a:lnTo>
                  <a:pt x="7459515" y="3432662"/>
                </a:lnTo>
                <a:lnTo>
                  <a:pt x="7458154" y="3434902"/>
                </a:lnTo>
                <a:lnTo>
                  <a:pt x="7456091" y="3455825"/>
                </a:lnTo>
                <a:cubicBezTo>
                  <a:pt x="7455865" y="3455850"/>
                  <a:pt x="7455638" y="3455877"/>
                  <a:pt x="7455413" y="3455903"/>
                </a:cubicBezTo>
                <a:cubicBezTo>
                  <a:pt x="7453843" y="3456557"/>
                  <a:pt x="7452596" y="3457940"/>
                  <a:pt x="7451989" y="3460886"/>
                </a:cubicBezTo>
                <a:cubicBezTo>
                  <a:pt x="7443388" y="3453296"/>
                  <a:pt x="7447961" y="3461529"/>
                  <a:pt x="7446929" y="3470886"/>
                </a:cubicBezTo>
                <a:cubicBezTo>
                  <a:pt x="7433341" y="3461186"/>
                  <a:pt x="7436171" y="3489615"/>
                  <a:pt x="7427213" y="3491353"/>
                </a:cubicBezTo>
                <a:cubicBezTo>
                  <a:pt x="7426761" y="3498443"/>
                  <a:pt x="7426037" y="3505767"/>
                  <a:pt x="7424990" y="3513143"/>
                </a:cubicBezTo>
                <a:lnTo>
                  <a:pt x="7424186" y="3517424"/>
                </a:lnTo>
                <a:cubicBezTo>
                  <a:pt x="7424132" y="3517438"/>
                  <a:pt x="7424077" y="3517453"/>
                  <a:pt x="7424024" y="3517467"/>
                </a:cubicBezTo>
                <a:cubicBezTo>
                  <a:pt x="7423536" y="3518305"/>
                  <a:pt x="7423153" y="3519678"/>
                  <a:pt x="7422883" y="3521896"/>
                </a:cubicBezTo>
                <a:lnTo>
                  <a:pt x="7422723" y="3525229"/>
                </a:lnTo>
                <a:lnTo>
                  <a:pt x="7421163" y="3533534"/>
                </a:lnTo>
                <a:lnTo>
                  <a:pt x="7419650" y="3536108"/>
                </a:lnTo>
                <a:lnTo>
                  <a:pt x="7417640" y="3536718"/>
                </a:lnTo>
                <a:lnTo>
                  <a:pt x="7417697" y="3537534"/>
                </a:lnTo>
                <a:cubicBezTo>
                  <a:pt x="7419749" y="3544077"/>
                  <a:pt x="7423989" y="3546875"/>
                  <a:pt x="7409814" y="3551598"/>
                </a:cubicBezTo>
                <a:cubicBezTo>
                  <a:pt x="7412376" y="3566128"/>
                  <a:pt x="7404108" y="3567090"/>
                  <a:pt x="7397719" y="3584844"/>
                </a:cubicBezTo>
                <a:cubicBezTo>
                  <a:pt x="7401116" y="3593573"/>
                  <a:pt x="7398130" y="3599358"/>
                  <a:pt x="7393057" y="3604546"/>
                </a:cubicBezTo>
                <a:cubicBezTo>
                  <a:pt x="7391792" y="3622895"/>
                  <a:pt x="7383125" y="3638008"/>
                  <a:pt x="7377811" y="3657793"/>
                </a:cubicBezTo>
                <a:cubicBezTo>
                  <a:pt x="7379886" y="3680874"/>
                  <a:pt x="7366255" y="3689531"/>
                  <a:pt x="7360624" y="3710685"/>
                </a:cubicBezTo>
                <a:cubicBezTo>
                  <a:pt x="7367950" y="3731637"/>
                  <a:pt x="7347999" y="3723947"/>
                  <a:pt x="7341489" y="3734006"/>
                </a:cubicBezTo>
                <a:lnTo>
                  <a:pt x="7340478" y="3737028"/>
                </a:lnTo>
                <a:lnTo>
                  <a:pt x="7340489" y="3745476"/>
                </a:lnTo>
                <a:lnTo>
                  <a:pt x="7340950" y="3748687"/>
                </a:lnTo>
                <a:cubicBezTo>
                  <a:pt x="7341098" y="3750887"/>
                  <a:pt x="7340976" y="3752333"/>
                  <a:pt x="7340653" y="3753314"/>
                </a:cubicBezTo>
                <a:lnTo>
                  <a:pt x="7340500" y="3753419"/>
                </a:lnTo>
                <a:lnTo>
                  <a:pt x="7340506" y="3757774"/>
                </a:lnTo>
                <a:cubicBezTo>
                  <a:pt x="7340847" y="3765147"/>
                  <a:pt x="7341495" y="3772345"/>
                  <a:pt x="7342369" y="3779218"/>
                </a:cubicBezTo>
                <a:cubicBezTo>
                  <a:pt x="7333890" y="3784348"/>
                  <a:pt x="7341949" y="3810090"/>
                  <a:pt x="7326800" y="3806225"/>
                </a:cubicBezTo>
                <a:cubicBezTo>
                  <a:pt x="7327524" y="3815461"/>
                  <a:pt x="7333545" y="3821456"/>
                  <a:pt x="7323686" y="3817640"/>
                </a:cubicBezTo>
                <a:cubicBezTo>
                  <a:pt x="7323637" y="3820659"/>
                  <a:pt x="7322668" y="3822449"/>
                  <a:pt x="7321247" y="3823678"/>
                </a:cubicBezTo>
                <a:lnTo>
                  <a:pt x="7320595" y="3824018"/>
                </a:lnTo>
                <a:lnTo>
                  <a:pt x="7322453" y="3844579"/>
                </a:lnTo>
                <a:lnTo>
                  <a:pt x="7321532" y="3847225"/>
                </a:lnTo>
                <a:lnTo>
                  <a:pt x="7324238" y="3860736"/>
                </a:lnTo>
                <a:lnTo>
                  <a:pt x="7324840" y="3867658"/>
                </a:lnTo>
                <a:lnTo>
                  <a:pt x="7326655" y="3869733"/>
                </a:lnTo>
                <a:cubicBezTo>
                  <a:pt x="7327701" y="3871909"/>
                  <a:pt x="7328023" y="3874942"/>
                  <a:pt x="7326706" y="3879891"/>
                </a:cubicBezTo>
                <a:lnTo>
                  <a:pt x="7326093" y="3881013"/>
                </a:lnTo>
                <a:lnTo>
                  <a:pt x="7328442" y="3889558"/>
                </a:lnTo>
                <a:cubicBezTo>
                  <a:pt x="7329602" y="3892339"/>
                  <a:pt x="7331138" y="3894839"/>
                  <a:pt x="7333203" y="3896924"/>
                </a:cubicBezTo>
                <a:cubicBezTo>
                  <a:pt x="7319795" y="3924445"/>
                  <a:pt x="7328820" y="3952004"/>
                  <a:pt x="7324908" y="3982658"/>
                </a:cubicBezTo>
                <a:cubicBezTo>
                  <a:pt x="7325522" y="4017325"/>
                  <a:pt x="7327874" y="4041416"/>
                  <a:pt x="7327588" y="4064228"/>
                </a:cubicBezTo>
                <a:cubicBezTo>
                  <a:pt x="7328735" y="4074940"/>
                  <a:pt x="7329351" y="4153102"/>
                  <a:pt x="7323186" y="4146664"/>
                </a:cubicBezTo>
                <a:cubicBezTo>
                  <a:pt x="7335189" y="4179829"/>
                  <a:pt x="7318370" y="4199117"/>
                  <a:pt x="7322488" y="4235901"/>
                </a:cubicBezTo>
                <a:cubicBezTo>
                  <a:pt x="7305909" y="4254573"/>
                  <a:pt x="7320783" y="4244884"/>
                  <a:pt x="7316645" y="4265209"/>
                </a:cubicBezTo>
                <a:cubicBezTo>
                  <a:pt x="7331133" y="4260631"/>
                  <a:pt x="7307179" y="4289560"/>
                  <a:pt x="7323069" y="4291857"/>
                </a:cubicBezTo>
                <a:cubicBezTo>
                  <a:pt x="7321814" y="4295483"/>
                  <a:pt x="7320095" y="4298923"/>
                  <a:pt x="7318251" y="4302359"/>
                </a:cubicBezTo>
                <a:lnTo>
                  <a:pt x="7317295" y="4304161"/>
                </a:lnTo>
                <a:lnTo>
                  <a:pt x="7316223" y="4311573"/>
                </a:lnTo>
                <a:lnTo>
                  <a:pt x="7312469" y="4313411"/>
                </a:lnTo>
                <a:lnTo>
                  <a:pt x="7306447" y="4403491"/>
                </a:lnTo>
                <a:cubicBezTo>
                  <a:pt x="7308849" y="4411399"/>
                  <a:pt x="7308497" y="4436984"/>
                  <a:pt x="7303688" y="4442497"/>
                </a:cubicBezTo>
                <a:cubicBezTo>
                  <a:pt x="7302637" y="4447969"/>
                  <a:pt x="7304327" y="4453942"/>
                  <a:pt x="7299181" y="4457128"/>
                </a:cubicBezTo>
                <a:cubicBezTo>
                  <a:pt x="7296154" y="4469016"/>
                  <a:pt x="7289197" y="4496240"/>
                  <a:pt x="7285530" y="4513823"/>
                </a:cubicBezTo>
                <a:cubicBezTo>
                  <a:pt x="7288769" y="4518560"/>
                  <a:pt x="7287100" y="4524649"/>
                  <a:pt x="7284412" y="4532609"/>
                </a:cubicBezTo>
                <a:lnTo>
                  <a:pt x="7282601" y="4540125"/>
                </a:lnTo>
                <a:lnTo>
                  <a:pt x="7291785" y="4563650"/>
                </a:lnTo>
                <a:lnTo>
                  <a:pt x="7284191" y="4636427"/>
                </a:lnTo>
                <a:lnTo>
                  <a:pt x="7292797" y="4672055"/>
                </a:lnTo>
                <a:cubicBezTo>
                  <a:pt x="7294304" y="4686552"/>
                  <a:pt x="7294421" y="4700466"/>
                  <a:pt x="7295425" y="4713953"/>
                </a:cubicBezTo>
                <a:cubicBezTo>
                  <a:pt x="7296104" y="4744441"/>
                  <a:pt x="7280378" y="4723911"/>
                  <a:pt x="7292574" y="4762180"/>
                </a:cubicBezTo>
                <a:cubicBezTo>
                  <a:pt x="7286719" y="4766152"/>
                  <a:pt x="7286266" y="4770971"/>
                  <a:pt x="7288689" y="4779168"/>
                </a:cubicBezTo>
                <a:cubicBezTo>
                  <a:pt x="7288592" y="4793971"/>
                  <a:pt x="7274303" y="4792486"/>
                  <a:pt x="7282355" y="4807636"/>
                </a:cubicBezTo>
                <a:cubicBezTo>
                  <a:pt x="7278556" y="4806204"/>
                  <a:pt x="7277539" y="4813202"/>
                  <a:pt x="7276505" y="4819678"/>
                </a:cubicBezTo>
                <a:lnTo>
                  <a:pt x="7273752" y="4823797"/>
                </a:lnTo>
                <a:lnTo>
                  <a:pt x="7283683" y="4847794"/>
                </a:lnTo>
                <a:cubicBezTo>
                  <a:pt x="7296832" y="4890479"/>
                  <a:pt x="7302379" y="4941877"/>
                  <a:pt x="7311552" y="4978326"/>
                </a:cubicBezTo>
                <a:cubicBezTo>
                  <a:pt x="7284161" y="4998846"/>
                  <a:pt x="7309660" y="4989594"/>
                  <a:pt x="7304880" y="5015024"/>
                </a:cubicBezTo>
                <a:cubicBezTo>
                  <a:pt x="7330355" y="5012307"/>
                  <a:pt x="7291032" y="5044485"/>
                  <a:pt x="7319932" y="5050993"/>
                </a:cubicBezTo>
                <a:cubicBezTo>
                  <a:pt x="7318148" y="5055414"/>
                  <a:pt x="7315506" y="5059493"/>
                  <a:pt x="7312641" y="5063537"/>
                </a:cubicBezTo>
                <a:lnTo>
                  <a:pt x="7311153" y="5065661"/>
                </a:lnTo>
                <a:lnTo>
                  <a:pt x="7310197" y="5075032"/>
                </a:lnTo>
                <a:lnTo>
                  <a:pt x="7303683" y="5076576"/>
                </a:lnTo>
                <a:lnTo>
                  <a:pt x="7297768" y="5089898"/>
                </a:lnTo>
                <a:cubicBezTo>
                  <a:pt x="7296519" y="5095057"/>
                  <a:pt x="7296302" y="5100805"/>
                  <a:pt x="7297750" y="5107454"/>
                </a:cubicBezTo>
                <a:cubicBezTo>
                  <a:pt x="7309447" y="5125240"/>
                  <a:pt x="7295812" y="5147341"/>
                  <a:pt x="7297014" y="5169708"/>
                </a:cubicBezTo>
                <a:lnTo>
                  <a:pt x="7300719" y="5180532"/>
                </a:lnTo>
                <a:lnTo>
                  <a:pt x="7295705" y="5210620"/>
                </a:lnTo>
                <a:lnTo>
                  <a:pt x="7296901" y="5212749"/>
                </a:lnTo>
                <a:cubicBezTo>
                  <a:pt x="7296704" y="5218058"/>
                  <a:pt x="7294377" y="5228574"/>
                  <a:pt x="7294523" y="5242477"/>
                </a:cubicBezTo>
                <a:lnTo>
                  <a:pt x="7297776" y="5296160"/>
                </a:lnTo>
                <a:lnTo>
                  <a:pt x="7289955" y="5304499"/>
                </a:lnTo>
                <a:lnTo>
                  <a:pt x="7286210" y="5305374"/>
                </a:lnTo>
                <a:lnTo>
                  <a:pt x="7286995" y="5320092"/>
                </a:lnTo>
                <a:lnTo>
                  <a:pt x="7281550" y="5330613"/>
                </a:lnTo>
                <a:lnTo>
                  <a:pt x="7285354" y="5340890"/>
                </a:lnTo>
                <a:lnTo>
                  <a:pt x="7281914" y="5354491"/>
                </a:lnTo>
                <a:cubicBezTo>
                  <a:pt x="7280017" y="5359352"/>
                  <a:pt x="7277725" y="5364763"/>
                  <a:pt x="7275918" y="5370917"/>
                </a:cubicBezTo>
                <a:lnTo>
                  <a:pt x="7267655" y="5384350"/>
                </a:lnTo>
                <a:lnTo>
                  <a:pt x="7263791" y="5406610"/>
                </a:lnTo>
                <a:cubicBezTo>
                  <a:pt x="7260956" y="5423841"/>
                  <a:pt x="7257650" y="5440271"/>
                  <a:pt x="7251522" y="5456222"/>
                </a:cubicBezTo>
                <a:cubicBezTo>
                  <a:pt x="7253699" y="5469913"/>
                  <a:pt x="7252931" y="5482529"/>
                  <a:pt x="7242311" y="5493751"/>
                </a:cubicBezTo>
                <a:cubicBezTo>
                  <a:pt x="7236636" y="5529727"/>
                  <a:pt x="7245809" y="5539513"/>
                  <a:pt x="7231835" y="5561252"/>
                </a:cubicBezTo>
                <a:cubicBezTo>
                  <a:pt x="7236311" y="5568555"/>
                  <a:pt x="7238499" y="5573475"/>
                  <a:pt x="7239152" y="5577121"/>
                </a:cubicBezTo>
                <a:cubicBezTo>
                  <a:pt x="7241111" y="5588065"/>
                  <a:pt x="7229268" y="5587525"/>
                  <a:pt x="7224043" y="5605355"/>
                </a:cubicBezTo>
                <a:cubicBezTo>
                  <a:pt x="7216774" y="5624244"/>
                  <a:pt x="7213225" y="5590845"/>
                  <a:pt x="7209229" y="5609118"/>
                </a:cubicBezTo>
                <a:cubicBezTo>
                  <a:pt x="7212098" y="5628346"/>
                  <a:pt x="7194168" y="5628785"/>
                  <a:pt x="7198222" y="5648700"/>
                </a:cubicBezTo>
                <a:cubicBezTo>
                  <a:pt x="7212577" y="5642705"/>
                  <a:pt x="7189541" y="5689259"/>
                  <a:pt x="7201221" y="5689771"/>
                </a:cubicBezTo>
                <a:cubicBezTo>
                  <a:pt x="7181618" y="5708428"/>
                  <a:pt x="7201258" y="5715573"/>
                  <a:pt x="7192555" y="5739098"/>
                </a:cubicBezTo>
                <a:cubicBezTo>
                  <a:pt x="7184486" y="5750478"/>
                  <a:pt x="7182208" y="5758416"/>
                  <a:pt x="7187522" y="5768603"/>
                </a:cubicBezTo>
                <a:cubicBezTo>
                  <a:pt x="7148692" y="5821144"/>
                  <a:pt x="7181577" y="5799065"/>
                  <a:pt x="7162500" y="5846928"/>
                </a:cubicBezTo>
                <a:lnTo>
                  <a:pt x="7160827" y="5850799"/>
                </a:lnTo>
                <a:lnTo>
                  <a:pt x="7163312" y="5866636"/>
                </a:lnTo>
                <a:cubicBezTo>
                  <a:pt x="7163884" y="5867070"/>
                  <a:pt x="7164455" y="5867505"/>
                  <a:pt x="7165029" y="5867939"/>
                </a:cubicBezTo>
                <a:lnTo>
                  <a:pt x="7142501" y="5914339"/>
                </a:lnTo>
                <a:lnTo>
                  <a:pt x="7143151" y="5921221"/>
                </a:lnTo>
                <a:lnTo>
                  <a:pt x="7123808" y="5950546"/>
                </a:lnTo>
                <a:lnTo>
                  <a:pt x="7116299" y="5966186"/>
                </a:lnTo>
                <a:lnTo>
                  <a:pt x="7106117" y="5983669"/>
                </a:lnTo>
                <a:lnTo>
                  <a:pt x="7109622" y="5995569"/>
                </a:lnTo>
                <a:cubicBezTo>
                  <a:pt x="7114727" y="6023526"/>
                  <a:pt x="7092983" y="6067450"/>
                  <a:pt x="7116605" y="6077139"/>
                </a:cubicBezTo>
                <a:cubicBezTo>
                  <a:pt x="7102148" y="6089933"/>
                  <a:pt x="7125501" y="6101908"/>
                  <a:pt x="7127573" y="6115892"/>
                </a:cubicBezTo>
                <a:cubicBezTo>
                  <a:pt x="7118381" y="6127056"/>
                  <a:pt x="7126331" y="6132595"/>
                  <a:pt x="7128098" y="6142737"/>
                </a:cubicBezTo>
                <a:cubicBezTo>
                  <a:pt x="7122429" y="6147329"/>
                  <a:pt x="7122724" y="6155912"/>
                  <a:pt x="7129375" y="6158833"/>
                </a:cubicBezTo>
                <a:cubicBezTo>
                  <a:pt x="7144709" y="6154689"/>
                  <a:pt x="7137060" y="6184499"/>
                  <a:pt x="7147635" y="6186714"/>
                </a:cubicBezTo>
                <a:cubicBezTo>
                  <a:pt x="7149842" y="6204016"/>
                  <a:pt x="7136414" y="6279145"/>
                  <a:pt x="7153343" y="6291871"/>
                </a:cubicBezTo>
                <a:cubicBezTo>
                  <a:pt x="7161381" y="6326852"/>
                  <a:pt x="7134450" y="6377408"/>
                  <a:pt x="7134923" y="6392273"/>
                </a:cubicBezTo>
                <a:cubicBezTo>
                  <a:pt x="7103997" y="6407024"/>
                  <a:pt x="7185503" y="6478818"/>
                  <a:pt x="7187236" y="6541940"/>
                </a:cubicBezTo>
                <a:cubicBezTo>
                  <a:pt x="7184250" y="6550446"/>
                  <a:pt x="7184290" y="6554993"/>
                  <a:pt x="7191340" y="6557275"/>
                </a:cubicBezTo>
                <a:cubicBezTo>
                  <a:pt x="7195412" y="6573685"/>
                  <a:pt x="7202070" y="6606060"/>
                  <a:pt x="7211670" y="6640404"/>
                </a:cubicBezTo>
                <a:cubicBezTo>
                  <a:pt x="7219591" y="6666216"/>
                  <a:pt x="7212698" y="6793331"/>
                  <a:pt x="7221085" y="6827708"/>
                </a:cubicBezTo>
                <a:lnTo>
                  <a:pt x="7227698" y="6857999"/>
                </a:lnTo>
                <a:lnTo>
                  <a:pt x="0" y="6857999"/>
                </a:lnTo>
                <a:close/>
              </a:path>
            </a:pathLst>
          </a:custGeom>
        </p:spPr>
      </p:pic>
    </p:spTree>
    <p:extLst>
      <p:ext uri="{BB962C8B-B14F-4D97-AF65-F5344CB8AC3E}">
        <p14:creationId xmlns:p14="http://schemas.microsoft.com/office/powerpoint/2010/main" val="41969610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5" name="Rectangle 1034">
            <a:extLst>
              <a:ext uri="{FF2B5EF4-FFF2-40B4-BE49-F238E27FC236}">
                <a16:creationId xmlns:a16="http://schemas.microsoft.com/office/drawing/2014/main" id="{0550F5B9-399F-4FAD-AE6C-ED65F9A43A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37" name="Rectangle 1036">
            <a:extLst>
              <a:ext uri="{FF2B5EF4-FFF2-40B4-BE49-F238E27FC236}">
                <a16:creationId xmlns:a16="http://schemas.microsoft.com/office/drawing/2014/main" id="{C062E60F-5CD4-4268-8359-8076634680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4416" y="288350"/>
            <a:ext cx="11167447" cy="2089317"/>
          </a:xfrm>
          <a:prstGeom prst="rect">
            <a:avLst/>
          </a:prstGeom>
          <a:ln w="12700">
            <a:solidFill>
              <a:srgbClr val="DEDEDE"/>
            </a:solidFill>
          </a:ln>
          <a:effectLst>
            <a:outerShdw blurRad="50800" dist="38100" dir="2700000" algn="tl" rotWithShape="0">
              <a:schemeClr val="bg2">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B10FCD2-7B6C-73E6-B2ED-EC44F43AB2DC}"/>
              </a:ext>
            </a:extLst>
          </p:cNvPr>
          <p:cNvSpPr>
            <a:spLocks noGrp="1"/>
          </p:cNvSpPr>
          <p:nvPr>
            <p:ph type="title"/>
          </p:nvPr>
        </p:nvSpPr>
        <p:spPr>
          <a:xfrm>
            <a:off x="841248" y="510047"/>
            <a:ext cx="3300984" cy="1645920"/>
          </a:xfrm>
        </p:spPr>
        <p:txBody>
          <a:bodyPr>
            <a:normAutofit/>
          </a:bodyPr>
          <a:lstStyle/>
          <a:p>
            <a:r>
              <a:rPr lang="en-US" sz="2800"/>
              <a:t>E-mail</a:t>
            </a:r>
          </a:p>
        </p:txBody>
      </p:sp>
      <p:sp>
        <p:nvSpPr>
          <p:cNvPr id="1039" name="Rectangle 1038">
            <a:extLst>
              <a:ext uri="{FF2B5EF4-FFF2-40B4-BE49-F238E27FC236}">
                <a16:creationId xmlns:a16="http://schemas.microsoft.com/office/drawing/2014/main" id="{BB341EC3-1810-4D33-BA3F-E2D0AA0ECF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408" y="980964"/>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41" name="Rectangle 1040">
            <a:extLst>
              <a:ext uri="{FF2B5EF4-FFF2-40B4-BE49-F238E27FC236}">
                <a16:creationId xmlns:a16="http://schemas.microsoft.com/office/drawing/2014/main" id="{10127CDE-2B99-47A8-BB3C-7D17519105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610864" y="1323863"/>
            <a:ext cx="14630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A1C52E37-48A7-0C03-F3B8-68C4A8500D05}"/>
              </a:ext>
            </a:extLst>
          </p:cNvPr>
          <p:cNvSpPr>
            <a:spLocks noGrp="1"/>
          </p:cNvSpPr>
          <p:nvPr>
            <p:ph idx="1"/>
          </p:nvPr>
        </p:nvSpPr>
        <p:spPr>
          <a:xfrm>
            <a:off x="4581144" y="510047"/>
            <a:ext cx="6858000" cy="1645920"/>
          </a:xfrm>
        </p:spPr>
        <p:txBody>
          <a:bodyPr anchor="ctr">
            <a:normAutofit/>
          </a:bodyPr>
          <a:lstStyle/>
          <a:p>
            <a:endParaRPr lang="en-US" sz="1800" b="0" i="0" u="none" strike="noStrike" baseline="0"/>
          </a:p>
          <a:p>
            <a:pPr marL="0" indent="0">
              <a:buNone/>
            </a:pPr>
            <a:endParaRPr lang="en-US" sz="1800" b="1" kern="0">
              <a:effectLst/>
              <a:latin typeface="Times New Roman" panose="02020603050405020304" pitchFamily="18" charset="0"/>
              <a:ea typeface="Times New Roman" panose="02020603050405020304" pitchFamily="18" charset="0"/>
            </a:endParaRPr>
          </a:p>
          <a:p>
            <a:endParaRPr lang="en-US" sz="1800" b="0" i="0" u="none" strike="noStrike" baseline="0"/>
          </a:p>
          <a:p>
            <a:endParaRPr lang="en-US" sz="1800" b="0" i="0" u="none" strike="noStrike" baseline="0"/>
          </a:p>
          <a:p>
            <a:pPr marL="0" indent="0">
              <a:buNone/>
            </a:pPr>
            <a:endParaRPr lang="en-US" sz="1800" b="0" i="0" u="none" strike="noStrike" baseline="0"/>
          </a:p>
          <a:p>
            <a:endParaRPr lang="en-US" sz="1800" b="0" i="0" u="none" strike="noStrike" baseline="0"/>
          </a:p>
        </p:txBody>
      </p:sp>
      <p:pic>
        <p:nvPicPr>
          <p:cNvPr id="1028" name="Picture 4" descr="Gmail has a new logo that's a lot more ...">
            <a:extLst>
              <a:ext uri="{FF2B5EF4-FFF2-40B4-BE49-F238E27FC236}">
                <a16:creationId xmlns:a16="http://schemas.microsoft.com/office/drawing/2014/main" id="{DA56FD59-A454-06DB-DF0C-C51C603BFF51}"/>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557784" y="3083680"/>
            <a:ext cx="3584448" cy="268487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Τι ειναι yahoo mail;">
            <a:extLst>
              <a:ext uri="{FF2B5EF4-FFF2-40B4-BE49-F238E27FC236}">
                <a16:creationId xmlns:a16="http://schemas.microsoft.com/office/drawing/2014/main" id="{E0F1233A-4F23-E7F0-F5CB-4D455CC8A46E}"/>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4347599" y="3456554"/>
            <a:ext cx="3584448" cy="1939127"/>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Outlook Conversation views ...">
            <a:extLst>
              <a:ext uri="{FF2B5EF4-FFF2-40B4-BE49-F238E27FC236}">
                <a16:creationId xmlns:a16="http://schemas.microsoft.com/office/drawing/2014/main" id="{78F30DCB-6437-0F47-8353-51A53DD4418E}"/>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8137415" y="3655776"/>
            <a:ext cx="3584448" cy="15406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481083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38">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AA504CF-7D14-AA65-B16C-461D038CF365}"/>
              </a:ext>
            </a:extLst>
          </p:cNvPr>
          <p:cNvSpPr>
            <a:spLocks noGrp="1"/>
          </p:cNvSpPr>
          <p:nvPr>
            <p:ph type="title"/>
          </p:nvPr>
        </p:nvSpPr>
        <p:spPr>
          <a:xfrm>
            <a:off x="630936" y="640080"/>
            <a:ext cx="4818888" cy="1481328"/>
          </a:xfrm>
        </p:spPr>
        <p:txBody>
          <a:bodyPr anchor="b">
            <a:normAutofit fontScale="90000"/>
          </a:bodyPr>
          <a:lstStyle/>
          <a:p>
            <a:r>
              <a:rPr lang="el-GR" sz="5400" dirty="0"/>
              <a:t>Μέσα στο γραμματοκιβώτιο</a:t>
            </a:r>
            <a:endParaRPr lang="en-US" sz="5400" dirty="0"/>
          </a:p>
        </p:txBody>
      </p:sp>
      <p:sp>
        <p:nvSpPr>
          <p:cNvPr id="41" name="sketch line">
            <a:extLst>
              <a:ext uri="{FF2B5EF4-FFF2-40B4-BE49-F238E27FC236}">
                <a16:creationId xmlns:a16="http://schemas.microsoft.com/office/drawing/2014/main" id="{71877DBC-BB60-40F0-AC93-2ACDBAAE6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Content Placeholder 8">
            <a:extLst>
              <a:ext uri="{FF2B5EF4-FFF2-40B4-BE49-F238E27FC236}">
                <a16:creationId xmlns:a16="http://schemas.microsoft.com/office/drawing/2014/main" id="{3F1B4FD7-4445-661A-DCE7-05763C67A3D3}"/>
              </a:ext>
            </a:extLst>
          </p:cNvPr>
          <p:cNvSpPr>
            <a:spLocks noGrp="1"/>
          </p:cNvSpPr>
          <p:nvPr>
            <p:ph idx="1"/>
          </p:nvPr>
        </p:nvSpPr>
        <p:spPr>
          <a:xfrm>
            <a:off x="630936" y="2660904"/>
            <a:ext cx="4818888" cy="3547872"/>
          </a:xfrm>
        </p:spPr>
        <p:txBody>
          <a:bodyPr anchor="t">
            <a:normAutofit fontScale="92500"/>
          </a:bodyPr>
          <a:lstStyle/>
          <a:p>
            <a:r>
              <a:rPr lang="el-GR" sz="2200" b="1" dirty="0"/>
              <a:t>Εισερχόμενα: </a:t>
            </a:r>
            <a:r>
              <a:rPr lang="el-GR" sz="2200" dirty="0"/>
              <a:t>εισερχόμενα μηνύματα</a:t>
            </a:r>
            <a:r>
              <a:rPr lang="el-GR" sz="2200" b="1" dirty="0"/>
              <a:t>
Απεσταλμένα: </a:t>
            </a:r>
            <a:r>
              <a:rPr lang="el-GR" sz="2200" dirty="0"/>
              <a:t>απεσταλμένα μηνύματα</a:t>
            </a:r>
            <a:r>
              <a:rPr lang="el-GR" sz="2200" b="1" dirty="0"/>
              <a:t>
Πρόχειρα: </a:t>
            </a:r>
            <a:r>
              <a:rPr lang="el-GR" sz="2200" dirty="0"/>
              <a:t>μηνύματα που έχουν συνταχθεί αλλά δεν έχουν αποσταλεί ακόμα</a:t>
            </a:r>
            <a:r>
              <a:rPr lang="el-GR" sz="2200" b="1" dirty="0"/>
              <a:t>
</a:t>
            </a:r>
            <a:r>
              <a:rPr lang="el-GR" sz="2200" b="1" dirty="0" err="1"/>
              <a:t>Spam</a:t>
            </a:r>
            <a:r>
              <a:rPr lang="el-GR" sz="2200" b="1" dirty="0"/>
              <a:t>: </a:t>
            </a:r>
            <a:r>
              <a:rPr lang="el-GR" sz="2200" dirty="0"/>
              <a:t>προωθητικά ή κακόβουλα μηνύματα</a:t>
            </a:r>
            <a:r>
              <a:rPr lang="el-GR" sz="2200" b="1" dirty="0"/>
              <a:t>
Κάδος απορριμμάτων: </a:t>
            </a:r>
            <a:r>
              <a:rPr lang="el-GR" sz="2200" dirty="0"/>
              <a:t>μηνύματα που διαγράφηκαν</a:t>
            </a:r>
            <a:endParaRPr lang="en-US" sz="2200" dirty="0"/>
          </a:p>
        </p:txBody>
      </p:sp>
      <p:pic>
        <p:nvPicPr>
          <p:cNvPr id="5" name="Content Placeholder 4">
            <a:extLst>
              <a:ext uri="{FF2B5EF4-FFF2-40B4-BE49-F238E27FC236}">
                <a16:creationId xmlns:a16="http://schemas.microsoft.com/office/drawing/2014/main" id="{179BCCCC-B1C5-4535-1590-D81AE0FDAEB4}"/>
              </a:ext>
            </a:extLst>
          </p:cNvPr>
          <p:cNvPicPr>
            <a:picLocks noChangeAspect="1"/>
          </p:cNvPicPr>
          <p:nvPr/>
        </p:nvPicPr>
        <p:blipFill>
          <a:blip r:embed="rId3"/>
          <a:stretch>
            <a:fillRect/>
          </a:stretch>
        </p:blipFill>
        <p:spPr>
          <a:xfrm>
            <a:off x="7036651" y="640080"/>
            <a:ext cx="3583762" cy="5577840"/>
          </a:xfrm>
          <a:prstGeom prst="rect">
            <a:avLst/>
          </a:prstGeom>
        </p:spPr>
      </p:pic>
    </p:spTree>
    <p:extLst>
      <p:ext uri="{BB962C8B-B14F-4D97-AF65-F5344CB8AC3E}">
        <p14:creationId xmlns:p14="http://schemas.microsoft.com/office/powerpoint/2010/main" val="7263859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299AFD-397F-B9C6-3B08-13576B63626B}"/>
              </a:ext>
            </a:extLst>
          </p:cNvPr>
          <p:cNvSpPr>
            <a:spLocks noGrp="1"/>
          </p:cNvSpPr>
          <p:nvPr>
            <p:ph type="title"/>
          </p:nvPr>
        </p:nvSpPr>
        <p:spPr>
          <a:xfrm>
            <a:off x="4128368" y="4522156"/>
            <a:ext cx="4937937" cy="1363215"/>
          </a:xfrm>
        </p:spPr>
        <p:txBody>
          <a:bodyPr vert="horz" lIns="91440" tIns="45720" rIns="91440" bIns="45720" rtlCol="0" anchor="t">
            <a:normAutofit fontScale="90000"/>
          </a:bodyPr>
          <a:lstStyle/>
          <a:p>
            <a:r>
              <a:rPr lang="el-GR" sz="3400" b="1" dirty="0"/>
              <a:t>Εφαρμογές  άμεσων μηνυμάτων και συνομιλίας</a:t>
            </a:r>
            <a:br>
              <a:rPr lang="en-US" sz="3400" b="1" kern="1200" dirty="0">
                <a:solidFill>
                  <a:schemeClr val="tx1"/>
                </a:solidFill>
                <a:effectLst/>
                <a:latin typeface="+mj-lt"/>
                <a:ea typeface="+mj-ea"/>
                <a:cs typeface="+mj-cs"/>
              </a:rPr>
            </a:br>
            <a:endParaRPr lang="en-US" sz="3400" kern="1200" dirty="0">
              <a:solidFill>
                <a:schemeClr val="tx1"/>
              </a:solidFill>
              <a:latin typeface="+mj-lt"/>
              <a:ea typeface="+mj-ea"/>
              <a:cs typeface="+mj-cs"/>
            </a:endParaRPr>
          </a:p>
        </p:txBody>
      </p:sp>
      <p:sp>
        <p:nvSpPr>
          <p:cNvPr id="1091" name="Freeform: Shape 1090">
            <a:extLst>
              <a:ext uri="{FF2B5EF4-FFF2-40B4-BE49-F238E27FC236}">
                <a16:creationId xmlns:a16="http://schemas.microsoft.com/office/drawing/2014/main" id="{2E2D6188-24E5-426A-BB2A-3FA2D6B9C3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88331"/>
            <a:ext cx="3564638" cy="4569668"/>
          </a:xfrm>
          <a:custGeom>
            <a:avLst/>
            <a:gdLst>
              <a:gd name="connsiteX0" fmla="*/ 640080 w 3564638"/>
              <a:gd name="connsiteY0" fmla="*/ 0 h 4569668"/>
              <a:gd name="connsiteX1" fmla="*/ 3564638 w 3564638"/>
              <a:gd name="connsiteY1" fmla="*/ 2924558 h 4569668"/>
              <a:gd name="connsiteX2" fmla="*/ 3065170 w 3564638"/>
              <a:gd name="connsiteY2" fmla="*/ 4559707 h 4569668"/>
              <a:gd name="connsiteX3" fmla="*/ 3057720 w 3564638"/>
              <a:gd name="connsiteY3" fmla="*/ 4569668 h 4569668"/>
              <a:gd name="connsiteX4" fmla="*/ 0 w 3564638"/>
              <a:gd name="connsiteY4" fmla="*/ 4569668 h 4569668"/>
              <a:gd name="connsiteX5" fmla="*/ 0 w 3564638"/>
              <a:gd name="connsiteY5" fmla="*/ 72448 h 4569668"/>
              <a:gd name="connsiteX6" fmla="*/ 50679 w 3564638"/>
              <a:gd name="connsiteY6" fmla="*/ 59417 h 4569668"/>
              <a:gd name="connsiteX7" fmla="*/ 640080 w 3564638"/>
              <a:gd name="connsiteY7" fmla="*/ 0 h 4569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64638" h="4569668">
                <a:moveTo>
                  <a:pt x="640080" y="0"/>
                </a:moveTo>
                <a:cubicBezTo>
                  <a:pt x="2255269" y="0"/>
                  <a:pt x="3564638" y="1309369"/>
                  <a:pt x="3564638" y="2924558"/>
                </a:cubicBezTo>
                <a:cubicBezTo>
                  <a:pt x="3564638" y="3530254"/>
                  <a:pt x="3380508" y="4092944"/>
                  <a:pt x="3065170" y="4559707"/>
                </a:cubicBezTo>
                <a:lnTo>
                  <a:pt x="3057720" y="4569668"/>
                </a:lnTo>
                <a:lnTo>
                  <a:pt x="0" y="4569668"/>
                </a:lnTo>
                <a:lnTo>
                  <a:pt x="0" y="72448"/>
                </a:lnTo>
                <a:lnTo>
                  <a:pt x="50679" y="59417"/>
                </a:lnTo>
                <a:cubicBezTo>
                  <a:pt x="241061" y="20459"/>
                  <a:pt x="438181" y="0"/>
                  <a:pt x="640080"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92" name="Freeform: Shape 1091">
            <a:extLst>
              <a:ext uri="{FF2B5EF4-FFF2-40B4-BE49-F238E27FC236}">
                <a16:creationId xmlns:a16="http://schemas.microsoft.com/office/drawing/2014/main" id="{F6E384F5-137A-40B1-97F0-694CC6ECD5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122218"/>
            <a:ext cx="3730752" cy="4735782"/>
          </a:xfrm>
          <a:custGeom>
            <a:avLst/>
            <a:gdLst>
              <a:gd name="connsiteX0" fmla="*/ 640080 w 3730752"/>
              <a:gd name="connsiteY0" fmla="*/ 0 h 4735782"/>
              <a:gd name="connsiteX1" fmla="*/ 3730752 w 3730752"/>
              <a:gd name="connsiteY1" fmla="*/ 3090672 h 4735782"/>
              <a:gd name="connsiteX2" fmla="*/ 3357725 w 3730752"/>
              <a:gd name="connsiteY2" fmla="*/ 4563870 h 4735782"/>
              <a:gd name="connsiteX3" fmla="*/ 3253285 w 3730752"/>
              <a:gd name="connsiteY3" fmla="*/ 4735782 h 4735782"/>
              <a:gd name="connsiteX4" fmla="*/ 0 w 3730752"/>
              <a:gd name="connsiteY4" fmla="*/ 4735782 h 4735782"/>
              <a:gd name="connsiteX5" fmla="*/ 0 w 3730752"/>
              <a:gd name="connsiteY5" fmla="*/ 67215 h 4735782"/>
              <a:gd name="connsiteX6" fmla="*/ 17202 w 3730752"/>
              <a:gd name="connsiteY6" fmla="*/ 62792 h 4735782"/>
              <a:gd name="connsiteX7" fmla="*/ 640080 w 3730752"/>
              <a:gd name="connsiteY7" fmla="*/ 0 h 4735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30752" h="4735782">
                <a:moveTo>
                  <a:pt x="640080" y="0"/>
                </a:moveTo>
                <a:cubicBezTo>
                  <a:pt x="2347011" y="0"/>
                  <a:pt x="3730752" y="1383741"/>
                  <a:pt x="3730752" y="3090672"/>
                </a:cubicBezTo>
                <a:cubicBezTo>
                  <a:pt x="3730752" y="3624088"/>
                  <a:pt x="3595621" y="4125943"/>
                  <a:pt x="3357725" y="4563870"/>
                </a:cubicBezTo>
                <a:lnTo>
                  <a:pt x="3253285" y="4735782"/>
                </a:lnTo>
                <a:lnTo>
                  <a:pt x="0" y="4735782"/>
                </a:lnTo>
                <a:lnTo>
                  <a:pt x="0" y="67215"/>
                </a:lnTo>
                <a:lnTo>
                  <a:pt x="17202" y="62792"/>
                </a:lnTo>
                <a:cubicBezTo>
                  <a:pt x="218397" y="21621"/>
                  <a:pt x="426714" y="0"/>
                  <a:pt x="640080"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93" name="Freeform: Shape 1092">
            <a:extLst>
              <a:ext uri="{FF2B5EF4-FFF2-40B4-BE49-F238E27FC236}">
                <a16:creationId xmlns:a16="http://schemas.microsoft.com/office/drawing/2014/main" id="{9DBC4630-03DA-474F-BBCB-BA3AE6B317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1982" y="-4332"/>
            <a:ext cx="4242816" cy="2454158"/>
          </a:xfrm>
          <a:custGeom>
            <a:avLst/>
            <a:gdLst>
              <a:gd name="connsiteX0" fmla="*/ 28633 w 4242816"/>
              <a:gd name="connsiteY0" fmla="*/ 0 h 2454158"/>
              <a:gd name="connsiteX1" fmla="*/ 4214183 w 4242816"/>
              <a:gd name="connsiteY1" fmla="*/ 0 h 2454158"/>
              <a:gd name="connsiteX2" fmla="*/ 4231864 w 4242816"/>
              <a:gd name="connsiteY2" fmla="*/ 115848 h 2454158"/>
              <a:gd name="connsiteX3" fmla="*/ 4242816 w 4242816"/>
              <a:gd name="connsiteY3" fmla="*/ 332750 h 2454158"/>
              <a:gd name="connsiteX4" fmla="*/ 2121408 w 4242816"/>
              <a:gd name="connsiteY4" fmla="*/ 2454158 h 2454158"/>
              <a:gd name="connsiteX5" fmla="*/ 0 w 4242816"/>
              <a:gd name="connsiteY5" fmla="*/ 332750 h 2454158"/>
              <a:gd name="connsiteX6" fmla="*/ 10953 w 4242816"/>
              <a:gd name="connsiteY6" fmla="*/ 115848 h 2454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42816" h="2454158">
                <a:moveTo>
                  <a:pt x="28633" y="0"/>
                </a:moveTo>
                <a:lnTo>
                  <a:pt x="4214183" y="0"/>
                </a:lnTo>
                <a:lnTo>
                  <a:pt x="4231864" y="115848"/>
                </a:lnTo>
                <a:cubicBezTo>
                  <a:pt x="4239106" y="187164"/>
                  <a:pt x="4242816" y="259524"/>
                  <a:pt x="4242816" y="332750"/>
                </a:cubicBezTo>
                <a:cubicBezTo>
                  <a:pt x="4242816" y="1504371"/>
                  <a:pt x="3293029" y="2454158"/>
                  <a:pt x="2121408" y="2454158"/>
                </a:cubicBezTo>
                <a:cubicBezTo>
                  <a:pt x="949787" y="2454158"/>
                  <a:pt x="0" y="1504371"/>
                  <a:pt x="0" y="332750"/>
                </a:cubicBezTo>
                <a:cubicBezTo>
                  <a:pt x="0" y="259524"/>
                  <a:pt x="3710" y="187164"/>
                  <a:pt x="10953" y="115848"/>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94" name="Freeform: Shape 1093">
            <a:extLst>
              <a:ext uri="{FF2B5EF4-FFF2-40B4-BE49-F238E27FC236}">
                <a16:creationId xmlns:a16="http://schemas.microsoft.com/office/drawing/2014/main" id="{1208BC59-C84F-483F-80CD-FAEC74229B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46573" y="0"/>
            <a:ext cx="3913632" cy="2285234"/>
          </a:xfrm>
          <a:custGeom>
            <a:avLst/>
            <a:gdLst>
              <a:gd name="connsiteX0" fmla="*/ 29691 w 3913632"/>
              <a:gd name="connsiteY0" fmla="*/ 0 h 2285234"/>
              <a:gd name="connsiteX1" fmla="*/ 3883942 w 3913632"/>
              <a:gd name="connsiteY1" fmla="*/ 0 h 2285234"/>
              <a:gd name="connsiteX2" fmla="*/ 3903529 w 3913632"/>
              <a:gd name="connsiteY2" fmla="*/ 128345 h 2285234"/>
              <a:gd name="connsiteX3" fmla="*/ 3913632 w 3913632"/>
              <a:gd name="connsiteY3" fmla="*/ 328418 h 2285234"/>
              <a:gd name="connsiteX4" fmla="*/ 1956816 w 3913632"/>
              <a:gd name="connsiteY4" fmla="*/ 2285234 h 2285234"/>
              <a:gd name="connsiteX5" fmla="*/ 0 w 3913632"/>
              <a:gd name="connsiteY5" fmla="*/ 328418 h 2285234"/>
              <a:gd name="connsiteX6" fmla="*/ 10103 w 3913632"/>
              <a:gd name="connsiteY6" fmla="*/ 128345 h 2285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13632" h="2285234">
                <a:moveTo>
                  <a:pt x="29691" y="0"/>
                </a:moveTo>
                <a:lnTo>
                  <a:pt x="3883942" y="0"/>
                </a:lnTo>
                <a:lnTo>
                  <a:pt x="3903529" y="128345"/>
                </a:lnTo>
                <a:cubicBezTo>
                  <a:pt x="3910210" y="194127"/>
                  <a:pt x="3913632" y="260873"/>
                  <a:pt x="3913632" y="328418"/>
                </a:cubicBezTo>
                <a:cubicBezTo>
                  <a:pt x="3913632" y="1409138"/>
                  <a:pt x="3037536" y="2285234"/>
                  <a:pt x="1956816" y="2285234"/>
                </a:cubicBezTo>
                <a:cubicBezTo>
                  <a:pt x="876096" y="2285234"/>
                  <a:pt x="0" y="1409138"/>
                  <a:pt x="0" y="328418"/>
                </a:cubicBezTo>
                <a:cubicBezTo>
                  <a:pt x="0" y="260873"/>
                  <a:pt x="3422" y="194127"/>
                  <a:pt x="10103" y="128345"/>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6" name="Picture 5" descr="A close up of a computer screen&#10;&#10;Description automatically generated">
            <a:extLst>
              <a:ext uri="{FF2B5EF4-FFF2-40B4-BE49-F238E27FC236}">
                <a16:creationId xmlns:a16="http://schemas.microsoft.com/office/drawing/2014/main" id="{09B48C7F-71BF-4C58-DFD0-C62B45004B60}"/>
              </a:ext>
            </a:extLst>
          </p:cNvPr>
          <p:cNvPicPr>
            <a:picLocks noChangeAspect="1"/>
          </p:cNvPicPr>
          <p:nvPr/>
        </p:nvPicPr>
        <p:blipFill>
          <a:blip r:embed="rId3"/>
          <a:stretch>
            <a:fillRect/>
          </a:stretch>
        </p:blipFill>
        <p:spPr>
          <a:xfrm>
            <a:off x="1992086" y="667548"/>
            <a:ext cx="2410097" cy="592136"/>
          </a:xfrm>
          <a:prstGeom prst="rect">
            <a:avLst/>
          </a:prstGeom>
        </p:spPr>
      </p:pic>
      <p:sp>
        <p:nvSpPr>
          <p:cNvPr id="1095" name="Freeform: Shape 1094">
            <a:extLst>
              <a:ext uri="{FF2B5EF4-FFF2-40B4-BE49-F238E27FC236}">
                <a16:creationId xmlns:a16="http://schemas.microsoft.com/office/drawing/2014/main" id="{A1DABD52-05DF-4F31-AFB9-B330D8BE46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25559" y="725908"/>
            <a:ext cx="2852928" cy="2852928"/>
          </a:xfrm>
          <a:custGeom>
            <a:avLst/>
            <a:gdLst>
              <a:gd name="connsiteX0" fmla="*/ 1426464 w 2852928"/>
              <a:gd name="connsiteY0" fmla="*/ 0 h 2852928"/>
              <a:gd name="connsiteX1" fmla="*/ 2852928 w 2852928"/>
              <a:gd name="connsiteY1" fmla="*/ 1426464 h 2852928"/>
              <a:gd name="connsiteX2" fmla="*/ 1426464 w 2852928"/>
              <a:gd name="connsiteY2" fmla="*/ 2852928 h 2852928"/>
              <a:gd name="connsiteX3" fmla="*/ 0 w 2852928"/>
              <a:gd name="connsiteY3" fmla="*/ 1426464 h 2852928"/>
              <a:gd name="connsiteX4" fmla="*/ 1426464 w 2852928"/>
              <a:gd name="connsiteY4" fmla="*/ 0 h 2852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2928" h="2852928">
                <a:moveTo>
                  <a:pt x="1426464" y="0"/>
                </a:moveTo>
                <a:cubicBezTo>
                  <a:pt x="2214278" y="0"/>
                  <a:pt x="2852928" y="638650"/>
                  <a:pt x="2852928" y="1426464"/>
                </a:cubicBezTo>
                <a:cubicBezTo>
                  <a:pt x="2852928" y="2214278"/>
                  <a:pt x="2214278" y="2852928"/>
                  <a:pt x="1426464" y="2852928"/>
                </a:cubicBezTo>
                <a:cubicBezTo>
                  <a:pt x="638650" y="2852928"/>
                  <a:pt x="0" y="2214278"/>
                  <a:pt x="0" y="1426464"/>
                </a:cubicBezTo>
                <a:cubicBezTo>
                  <a:pt x="0" y="638650"/>
                  <a:pt x="638650" y="0"/>
                  <a:pt x="1426464"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96" name="Oval 1095">
            <a:extLst>
              <a:ext uri="{FF2B5EF4-FFF2-40B4-BE49-F238E27FC236}">
                <a16:creationId xmlns:a16="http://schemas.microsoft.com/office/drawing/2014/main" id="{78418A25-6EAC-4140-BFE6-284E1925B5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60967" y="561316"/>
            <a:ext cx="3182112" cy="3182112"/>
          </a:xfrm>
          <a:prstGeom prst="ellipse">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descr="A black text on a white background&#10;&#10;Description automatically generated">
            <a:extLst>
              <a:ext uri="{FF2B5EF4-FFF2-40B4-BE49-F238E27FC236}">
                <a16:creationId xmlns:a16="http://schemas.microsoft.com/office/drawing/2014/main" id="{DED3EAEC-9EAC-4BA0-BA22-5D58C4FD4CFB}"/>
              </a:ext>
            </a:extLst>
          </p:cNvPr>
          <p:cNvPicPr>
            <a:picLocks noChangeAspect="1"/>
          </p:cNvPicPr>
          <p:nvPr/>
        </p:nvPicPr>
        <p:blipFill>
          <a:blip r:embed="rId4"/>
          <a:stretch>
            <a:fillRect/>
          </a:stretch>
        </p:blipFill>
        <p:spPr>
          <a:xfrm>
            <a:off x="5982789" y="1914037"/>
            <a:ext cx="1939835" cy="547132"/>
          </a:xfrm>
          <a:prstGeom prst="rect">
            <a:avLst/>
          </a:prstGeom>
        </p:spPr>
      </p:pic>
      <p:pic>
        <p:nvPicPr>
          <p:cNvPr id="1030" name="Picture 6" descr="Integrating StatusCake with Telegram ...">
            <a:extLst>
              <a:ext uri="{FF2B5EF4-FFF2-40B4-BE49-F238E27FC236}">
                <a16:creationId xmlns:a16="http://schemas.microsoft.com/office/drawing/2014/main" id="{80D99D16-B563-DDB7-365D-050E87683A5E}"/>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236643" y="4501841"/>
            <a:ext cx="2329136" cy="778374"/>
          </a:xfrm>
          <a:prstGeom prst="rect">
            <a:avLst/>
          </a:prstGeom>
          <a:noFill/>
          <a:extLst>
            <a:ext uri="{909E8E84-426E-40DD-AFC4-6F175D3DCCD1}">
              <a14:hiddenFill xmlns:a14="http://schemas.microsoft.com/office/drawing/2010/main">
                <a:solidFill>
                  <a:srgbClr val="FFFFFF"/>
                </a:solidFill>
              </a14:hiddenFill>
            </a:ext>
          </a:extLst>
        </p:spPr>
      </p:pic>
      <p:sp>
        <p:nvSpPr>
          <p:cNvPr id="1097" name="Freeform: Shape 1096">
            <a:extLst>
              <a:ext uri="{FF2B5EF4-FFF2-40B4-BE49-F238E27FC236}">
                <a16:creationId xmlns:a16="http://schemas.microsoft.com/office/drawing/2014/main" id="{6B9D64DB-4D5C-4A91-B45F-F301E3174F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52568" y="-4332"/>
            <a:ext cx="3439432" cy="3550083"/>
          </a:xfrm>
          <a:custGeom>
            <a:avLst/>
            <a:gdLst>
              <a:gd name="connsiteX0" fmla="*/ 115336 w 3439432"/>
              <a:gd name="connsiteY0" fmla="*/ 0 h 3550083"/>
              <a:gd name="connsiteX1" fmla="*/ 3439432 w 3439432"/>
              <a:gd name="connsiteY1" fmla="*/ 0 h 3550083"/>
              <a:gd name="connsiteX2" fmla="*/ 3439432 w 3439432"/>
              <a:gd name="connsiteY2" fmla="*/ 3462762 h 3550083"/>
              <a:gd name="connsiteX3" fmla="*/ 3318024 w 3439432"/>
              <a:gd name="connsiteY3" fmla="*/ 3493980 h 3550083"/>
              <a:gd name="connsiteX4" fmla="*/ 2761488 w 3439432"/>
              <a:gd name="connsiteY4" fmla="*/ 3550083 h 3550083"/>
              <a:gd name="connsiteX5" fmla="*/ 0 w 3439432"/>
              <a:gd name="connsiteY5" fmla="*/ 788595 h 3550083"/>
              <a:gd name="connsiteX6" fmla="*/ 70713 w 3439432"/>
              <a:gd name="connsiteY6" fmla="*/ 164949 h 3550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439432" h="3550083">
                <a:moveTo>
                  <a:pt x="115336" y="0"/>
                </a:moveTo>
                <a:lnTo>
                  <a:pt x="3439432" y="0"/>
                </a:lnTo>
                <a:lnTo>
                  <a:pt x="3439432" y="3462762"/>
                </a:lnTo>
                <a:lnTo>
                  <a:pt x="3318024" y="3493980"/>
                </a:lnTo>
                <a:cubicBezTo>
                  <a:pt x="3138258" y="3530765"/>
                  <a:pt x="2952129" y="3550083"/>
                  <a:pt x="2761488" y="3550083"/>
                </a:cubicBezTo>
                <a:cubicBezTo>
                  <a:pt x="1236360" y="3550083"/>
                  <a:pt x="0" y="2313723"/>
                  <a:pt x="0" y="788595"/>
                </a:cubicBezTo>
                <a:cubicBezTo>
                  <a:pt x="0" y="574124"/>
                  <a:pt x="24450" y="365364"/>
                  <a:pt x="70713" y="164949"/>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98" name="Freeform: Shape 1097">
            <a:extLst>
              <a:ext uri="{FF2B5EF4-FFF2-40B4-BE49-F238E27FC236}">
                <a16:creationId xmlns:a16="http://schemas.microsoft.com/office/drawing/2014/main" id="{8E4F04B5-4D4A-4F70-8549-384AF53513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8761" y="-4330"/>
            <a:ext cx="3273238" cy="3383891"/>
          </a:xfrm>
          <a:custGeom>
            <a:avLst/>
            <a:gdLst>
              <a:gd name="connsiteX0" fmla="*/ 122841 w 3273238"/>
              <a:gd name="connsiteY0" fmla="*/ 0 h 3383891"/>
              <a:gd name="connsiteX1" fmla="*/ 3273238 w 3273238"/>
              <a:gd name="connsiteY1" fmla="*/ 0 h 3383891"/>
              <a:gd name="connsiteX2" fmla="*/ 3273238 w 3273238"/>
              <a:gd name="connsiteY2" fmla="*/ 3291335 h 3383891"/>
              <a:gd name="connsiteX3" fmla="*/ 3118338 w 3273238"/>
              <a:gd name="connsiteY3" fmla="*/ 3331164 h 3383891"/>
              <a:gd name="connsiteX4" fmla="*/ 2595295 w 3273238"/>
              <a:gd name="connsiteY4" fmla="*/ 3383891 h 3383891"/>
              <a:gd name="connsiteX5" fmla="*/ 0 w 3273238"/>
              <a:gd name="connsiteY5" fmla="*/ 788596 h 3383891"/>
              <a:gd name="connsiteX6" fmla="*/ 116679 w 3273238"/>
              <a:gd name="connsiteY6" fmla="*/ 16835 h 33838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3238" h="3383891">
                <a:moveTo>
                  <a:pt x="122841" y="0"/>
                </a:moveTo>
                <a:lnTo>
                  <a:pt x="3273238" y="0"/>
                </a:lnTo>
                <a:lnTo>
                  <a:pt x="3273238" y="3291335"/>
                </a:lnTo>
                <a:lnTo>
                  <a:pt x="3118338" y="3331164"/>
                </a:lnTo>
                <a:cubicBezTo>
                  <a:pt x="2949390" y="3365736"/>
                  <a:pt x="2774463" y="3383891"/>
                  <a:pt x="2595295" y="3383891"/>
                </a:cubicBezTo>
                <a:cubicBezTo>
                  <a:pt x="1161953" y="3383891"/>
                  <a:pt x="0" y="2221938"/>
                  <a:pt x="0" y="788596"/>
                </a:cubicBezTo>
                <a:cubicBezTo>
                  <a:pt x="0" y="519845"/>
                  <a:pt x="40850" y="260634"/>
                  <a:pt x="116679" y="16835"/>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028" name="Picture 4" descr="Snapchat down or not working? Current ...">
            <a:extLst>
              <a:ext uri="{FF2B5EF4-FFF2-40B4-BE49-F238E27FC236}">
                <a16:creationId xmlns:a16="http://schemas.microsoft.com/office/drawing/2014/main" id="{DC074558-A9EB-23D2-129E-9BBA1C130497}"/>
              </a:ext>
            </a:extLst>
          </p:cNvPr>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9829800" y="1055475"/>
            <a:ext cx="1952160" cy="578066"/>
          </a:xfrm>
          <a:prstGeom prst="rect">
            <a:avLst/>
          </a:prstGeom>
          <a:noFill/>
          <a:extLst>
            <a:ext uri="{909E8E84-426E-40DD-AFC4-6F175D3DCCD1}">
              <a14:hiddenFill xmlns:a14="http://schemas.microsoft.com/office/drawing/2010/main">
                <a:solidFill>
                  <a:srgbClr val="FFFFFF"/>
                </a:solidFill>
              </a14:hiddenFill>
            </a:ext>
          </a:extLst>
        </p:spPr>
      </p:pic>
      <p:sp>
        <p:nvSpPr>
          <p:cNvPr id="1099" name="Freeform: Shape 1098">
            <a:extLst>
              <a:ext uri="{FF2B5EF4-FFF2-40B4-BE49-F238E27FC236}">
                <a16:creationId xmlns:a16="http://schemas.microsoft.com/office/drawing/2014/main" id="{0D14DB62-3EB3-452E-89EE-30B0CDB0C8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63236" y="4071322"/>
            <a:ext cx="2828765" cy="2786678"/>
          </a:xfrm>
          <a:custGeom>
            <a:avLst/>
            <a:gdLst>
              <a:gd name="connsiteX0" fmla="*/ 1888236 w 2828765"/>
              <a:gd name="connsiteY0" fmla="*/ 0 h 2786678"/>
              <a:gd name="connsiteX1" fmla="*/ 2788281 w 2828765"/>
              <a:gd name="connsiteY1" fmla="*/ 227900 h 2786678"/>
              <a:gd name="connsiteX2" fmla="*/ 2828765 w 2828765"/>
              <a:gd name="connsiteY2" fmla="*/ 252495 h 2786678"/>
              <a:gd name="connsiteX3" fmla="*/ 2828765 w 2828765"/>
              <a:gd name="connsiteY3" fmla="*/ 2786678 h 2786678"/>
              <a:gd name="connsiteX4" fmla="*/ 227128 w 2828765"/>
              <a:gd name="connsiteY4" fmla="*/ 2786678 h 2786678"/>
              <a:gd name="connsiteX5" fmla="*/ 148387 w 2828765"/>
              <a:gd name="connsiteY5" fmla="*/ 2623223 h 2786678"/>
              <a:gd name="connsiteX6" fmla="*/ 0 w 2828765"/>
              <a:gd name="connsiteY6" fmla="*/ 1888236 h 2786678"/>
              <a:gd name="connsiteX7" fmla="*/ 1888236 w 2828765"/>
              <a:gd name="connsiteY7" fmla="*/ 0 h 2786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28765" h="2786678">
                <a:moveTo>
                  <a:pt x="1888236" y="0"/>
                </a:moveTo>
                <a:cubicBezTo>
                  <a:pt x="2214125" y="0"/>
                  <a:pt x="2520731" y="82558"/>
                  <a:pt x="2788281" y="227900"/>
                </a:cubicBezTo>
                <a:lnTo>
                  <a:pt x="2828765" y="252495"/>
                </a:lnTo>
                <a:lnTo>
                  <a:pt x="2828765" y="2786678"/>
                </a:lnTo>
                <a:lnTo>
                  <a:pt x="227128" y="2786678"/>
                </a:lnTo>
                <a:lnTo>
                  <a:pt x="148387" y="2623223"/>
                </a:lnTo>
                <a:cubicBezTo>
                  <a:pt x="52837" y="2397318"/>
                  <a:pt x="0" y="2148947"/>
                  <a:pt x="0" y="1888236"/>
                </a:cubicBezTo>
                <a:cubicBezTo>
                  <a:pt x="0" y="845392"/>
                  <a:pt x="845392" y="0"/>
                  <a:pt x="1888236"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00" name="Freeform: Shape 1099">
            <a:extLst>
              <a:ext uri="{FF2B5EF4-FFF2-40B4-BE49-F238E27FC236}">
                <a16:creationId xmlns:a16="http://schemas.microsoft.com/office/drawing/2014/main" id="{CB14CE1B-4BC5-4EF2-BE3D-05E4F580B3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99331" y="3907418"/>
            <a:ext cx="2992669" cy="2950582"/>
          </a:xfrm>
          <a:custGeom>
            <a:avLst/>
            <a:gdLst>
              <a:gd name="connsiteX0" fmla="*/ 2052140 w 2992669"/>
              <a:gd name="connsiteY0" fmla="*/ 0 h 2950582"/>
              <a:gd name="connsiteX1" fmla="*/ 2850926 w 2992669"/>
              <a:gd name="connsiteY1" fmla="*/ 161267 h 2950582"/>
              <a:gd name="connsiteX2" fmla="*/ 2992669 w 2992669"/>
              <a:gd name="connsiteY2" fmla="*/ 229549 h 2950582"/>
              <a:gd name="connsiteX3" fmla="*/ 2992669 w 2992669"/>
              <a:gd name="connsiteY3" fmla="*/ 2950582 h 2950582"/>
              <a:gd name="connsiteX4" fmla="*/ 209274 w 2992669"/>
              <a:gd name="connsiteY4" fmla="*/ 2950582 h 2950582"/>
              <a:gd name="connsiteX5" fmla="*/ 161267 w 2992669"/>
              <a:gd name="connsiteY5" fmla="*/ 2850926 h 2950582"/>
              <a:gd name="connsiteX6" fmla="*/ 0 w 2992669"/>
              <a:gd name="connsiteY6" fmla="*/ 2052140 h 2950582"/>
              <a:gd name="connsiteX7" fmla="*/ 2052140 w 2992669"/>
              <a:gd name="connsiteY7" fmla="*/ 0 h 2950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92669" h="2950582">
                <a:moveTo>
                  <a:pt x="2052140" y="0"/>
                </a:moveTo>
                <a:cubicBezTo>
                  <a:pt x="2335482" y="0"/>
                  <a:pt x="2605411" y="57424"/>
                  <a:pt x="2850926" y="161267"/>
                </a:cubicBezTo>
                <a:lnTo>
                  <a:pt x="2992669" y="229549"/>
                </a:lnTo>
                <a:lnTo>
                  <a:pt x="2992669" y="2950582"/>
                </a:lnTo>
                <a:lnTo>
                  <a:pt x="209274" y="2950582"/>
                </a:lnTo>
                <a:lnTo>
                  <a:pt x="161267" y="2850926"/>
                </a:lnTo>
                <a:cubicBezTo>
                  <a:pt x="57423" y="2605411"/>
                  <a:pt x="0" y="2335482"/>
                  <a:pt x="0" y="2052140"/>
                </a:cubicBezTo>
                <a:cubicBezTo>
                  <a:pt x="0" y="918774"/>
                  <a:pt x="918774" y="0"/>
                  <a:pt x="2052140"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 black text on a white background&#10;&#10;Description automatically generated">
            <a:extLst>
              <a:ext uri="{FF2B5EF4-FFF2-40B4-BE49-F238E27FC236}">
                <a16:creationId xmlns:a16="http://schemas.microsoft.com/office/drawing/2014/main" id="{01B3DD2A-D094-1AE8-0A18-A8506FB803DA}"/>
              </a:ext>
            </a:extLst>
          </p:cNvPr>
          <p:cNvPicPr>
            <a:picLocks noChangeAspect="1"/>
          </p:cNvPicPr>
          <p:nvPr/>
        </p:nvPicPr>
        <p:blipFill>
          <a:blip r:embed="rId7"/>
          <a:stretch>
            <a:fillRect/>
          </a:stretch>
        </p:blipFill>
        <p:spPr>
          <a:xfrm>
            <a:off x="9888582" y="5420403"/>
            <a:ext cx="2135777" cy="597032"/>
          </a:xfrm>
          <a:prstGeom prst="rect">
            <a:avLst/>
          </a:prstGeom>
        </p:spPr>
      </p:pic>
    </p:spTree>
    <p:extLst>
      <p:ext uri="{BB962C8B-B14F-4D97-AF65-F5344CB8AC3E}">
        <p14:creationId xmlns:p14="http://schemas.microsoft.com/office/powerpoint/2010/main" val="3480116652"/>
      </p:ext>
    </p:extLst>
  </p:cSld>
  <p:clrMapOvr>
    <a:overrideClrMapping bg1="dk1" tx1="lt1" bg2="dk2" tx2="lt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5DB3719-6FDC-4E5D-891D-FF40B7300F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48A58A1-F62F-2078-FB94-0A2A3DE41EDA}"/>
              </a:ext>
            </a:extLst>
          </p:cNvPr>
          <p:cNvSpPr>
            <a:spLocks noGrp="1"/>
          </p:cNvSpPr>
          <p:nvPr>
            <p:ph type="title"/>
          </p:nvPr>
        </p:nvSpPr>
        <p:spPr>
          <a:xfrm>
            <a:off x="838200" y="365125"/>
            <a:ext cx="10515600" cy="1325563"/>
          </a:xfrm>
        </p:spPr>
        <p:txBody>
          <a:bodyPr>
            <a:normAutofit fontScale="90000"/>
          </a:bodyPr>
          <a:lstStyle/>
          <a:p>
            <a:r>
              <a:rPr lang="el-GR" sz="5000" dirty="0"/>
              <a:t>Πώς να επιλέξετε ποια εφαρμογή άμεσων μηνυμάτων θα χρησιμοποιήσετε;</a:t>
            </a:r>
            <a:endParaRPr lang="en-US" sz="5000" dirty="0"/>
          </a:p>
        </p:txBody>
      </p:sp>
      <p:sp>
        <p:nvSpPr>
          <p:cNvPr id="11" name="sketch line">
            <a:extLst>
              <a:ext uri="{FF2B5EF4-FFF2-40B4-BE49-F238E27FC236}">
                <a16:creationId xmlns:a16="http://schemas.microsoft.com/office/drawing/2014/main" id="{E0CBAC23-2E3F-4A90-BA59-F8299F6A54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1865313"/>
            <a:ext cx="10424160" cy="18288"/>
          </a:xfrm>
          <a:custGeom>
            <a:avLst/>
            <a:gdLst>
              <a:gd name="connsiteX0" fmla="*/ 0 w 10424160"/>
              <a:gd name="connsiteY0" fmla="*/ 0 h 18288"/>
              <a:gd name="connsiteX1" fmla="*/ 903427 w 10424160"/>
              <a:gd name="connsiteY1" fmla="*/ 0 h 18288"/>
              <a:gd name="connsiteX2" fmla="*/ 1389888 w 10424160"/>
              <a:gd name="connsiteY2" fmla="*/ 0 h 18288"/>
              <a:gd name="connsiteX3" fmla="*/ 2189074 w 10424160"/>
              <a:gd name="connsiteY3" fmla="*/ 0 h 18288"/>
              <a:gd name="connsiteX4" fmla="*/ 2675534 w 10424160"/>
              <a:gd name="connsiteY4" fmla="*/ 0 h 18288"/>
              <a:gd name="connsiteX5" fmla="*/ 3370478 w 10424160"/>
              <a:gd name="connsiteY5" fmla="*/ 0 h 18288"/>
              <a:gd name="connsiteX6" fmla="*/ 4169664 w 10424160"/>
              <a:gd name="connsiteY6" fmla="*/ 0 h 18288"/>
              <a:gd name="connsiteX7" fmla="*/ 4551883 w 10424160"/>
              <a:gd name="connsiteY7" fmla="*/ 0 h 18288"/>
              <a:gd name="connsiteX8" fmla="*/ 4934102 w 10424160"/>
              <a:gd name="connsiteY8" fmla="*/ 0 h 18288"/>
              <a:gd name="connsiteX9" fmla="*/ 5837530 w 10424160"/>
              <a:gd name="connsiteY9" fmla="*/ 0 h 18288"/>
              <a:gd name="connsiteX10" fmla="*/ 6532474 w 10424160"/>
              <a:gd name="connsiteY10" fmla="*/ 0 h 18288"/>
              <a:gd name="connsiteX11" fmla="*/ 6914693 w 10424160"/>
              <a:gd name="connsiteY11" fmla="*/ 0 h 18288"/>
              <a:gd name="connsiteX12" fmla="*/ 7609637 w 10424160"/>
              <a:gd name="connsiteY12" fmla="*/ 0 h 18288"/>
              <a:gd name="connsiteX13" fmla="*/ 8513064 w 10424160"/>
              <a:gd name="connsiteY13" fmla="*/ 0 h 18288"/>
              <a:gd name="connsiteX14" fmla="*/ 9103766 w 10424160"/>
              <a:gd name="connsiteY14" fmla="*/ 0 h 18288"/>
              <a:gd name="connsiteX15" fmla="*/ 9694469 w 10424160"/>
              <a:gd name="connsiteY15" fmla="*/ 0 h 18288"/>
              <a:gd name="connsiteX16" fmla="*/ 10424160 w 10424160"/>
              <a:gd name="connsiteY16" fmla="*/ 0 h 18288"/>
              <a:gd name="connsiteX17" fmla="*/ 10424160 w 10424160"/>
              <a:gd name="connsiteY17" fmla="*/ 18288 h 18288"/>
              <a:gd name="connsiteX18" fmla="*/ 9729216 w 10424160"/>
              <a:gd name="connsiteY18" fmla="*/ 18288 h 18288"/>
              <a:gd name="connsiteX19" fmla="*/ 8930030 w 10424160"/>
              <a:gd name="connsiteY19" fmla="*/ 18288 h 18288"/>
              <a:gd name="connsiteX20" fmla="*/ 8130845 w 10424160"/>
              <a:gd name="connsiteY20" fmla="*/ 18288 h 18288"/>
              <a:gd name="connsiteX21" fmla="*/ 7644384 w 10424160"/>
              <a:gd name="connsiteY21" fmla="*/ 18288 h 18288"/>
              <a:gd name="connsiteX22" fmla="*/ 6740957 w 10424160"/>
              <a:gd name="connsiteY22" fmla="*/ 18288 h 18288"/>
              <a:gd name="connsiteX23" fmla="*/ 6046013 w 10424160"/>
              <a:gd name="connsiteY23" fmla="*/ 18288 h 18288"/>
              <a:gd name="connsiteX24" fmla="*/ 5663794 w 10424160"/>
              <a:gd name="connsiteY24" fmla="*/ 18288 h 18288"/>
              <a:gd name="connsiteX25" fmla="*/ 4968850 w 10424160"/>
              <a:gd name="connsiteY25" fmla="*/ 18288 h 18288"/>
              <a:gd name="connsiteX26" fmla="*/ 4378147 w 10424160"/>
              <a:gd name="connsiteY26" fmla="*/ 18288 h 18288"/>
              <a:gd name="connsiteX27" fmla="*/ 3787445 w 10424160"/>
              <a:gd name="connsiteY27" fmla="*/ 18288 h 18288"/>
              <a:gd name="connsiteX28" fmla="*/ 3196742 w 10424160"/>
              <a:gd name="connsiteY28" fmla="*/ 18288 h 18288"/>
              <a:gd name="connsiteX29" fmla="*/ 2606040 w 10424160"/>
              <a:gd name="connsiteY29" fmla="*/ 18288 h 18288"/>
              <a:gd name="connsiteX30" fmla="*/ 1806854 w 10424160"/>
              <a:gd name="connsiteY30" fmla="*/ 18288 h 18288"/>
              <a:gd name="connsiteX31" fmla="*/ 1111910 w 10424160"/>
              <a:gd name="connsiteY31" fmla="*/ 18288 h 18288"/>
              <a:gd name="connsiteX32" fmla="*/ 729691 w 10424160"/>
              <a:gd name="connsiteY32" fmla="*/ 18288 h 18288"/>
              <a:gd name="connsiteX33" fmla="*/ 0 w 10424160"/>
              <a:gd name="connsiteY33" fmla="*/ 18288 h 18288"/>
              <a:gd name="connsiteX34" fmla="*/ 0 w 10424160"/>
              <a:gd name="connsiteY34"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0424160" h="18288" fill="none" extrusionOk="0">
                <a:moveTo>
                  <a:pt x="0" y="0"/>
                </a:moveTo>
                <a:cubicBezTo>
                  <a:pt x="251416" y="-3874"/>
                  <a:pt x="479411" y="-20508"/>
                  <a:pt x="903427" y="0"/>
                </a:cubicBezTo>
                <a:cubicBezTo>
                  <a:pt x="1327443" y="20508"/>
                  <a:pt x="1177990" y="-7387"/>
                  <a:pt x="1389888" y="0"/>
                </a:cubicBezTo>
                <a:cubicBezTo>
                  <a:pt x="1601786" y="7387"/>
                  <a:pt x="1928602" y="-6697"/>
                  <a:pt x="2189074" y="0"/>
                </a:cubicBezTo>
                <a:cubicBezTo>
                  <a:pt x="2449546" y="6697"/>
                  <a:pt x="2440085" y="-21144"/>
                  <a:pt x="2675534" y="0"/>
                </a:cubicBezTo>
                <a:cubicBezTo>
                  <a:pt x="2910983" y="21144"/>
                  <a:pt x="3026158" y="-11124"/>
                  <a:pt x="3370478" y="0"/>
                </a:cubicBezTo>
                <a:cubicBezTo>
                  <a:pt x="3714798" y="11124"/>
                  <a:pt x="3864539" y="-10660"/>
                  <a:pt x="4169664" y="0"/>
                </a:cubicBezTo>
                <a:cubicBezTo>
                  <a:pt x="4474789" y="10660"/>
                  <a:pt x="4471218" y="16488"/>
                  <a:pt x="4551883" y="0"/>
                </a:cubicBezTo>
                <a:cubicBezTo>
                  <a:pt x="4632548" y="-16488"/>
                  <a:pt x="4786830" y="7986"/>
                  <a:pt x="4934102" y="0"/>
                </a:cubicBezTo>
                <a:cubicBezTo>
                  <a:pt x="5081374" y="-7986"/>
                  <a:pt x="5575881" y="-33003"/>
                  <a:pt x="5837530" y="0"/>
                </a:cubicBezTo>
                <a:cubicBezTo>
                  <a:pt x="6099179" y="33003"/>
                  <a:pt x="6305895" y="14170"/>
                  <a:pt x="6532474" y="0"/>
                </a:cubicBezTo>
                <a:cubicBezTo>
                  <a:pt x="6759053" y="-14170"/>
                  <a:pt x="6726707" y="16121"/>
                  <a:pt x="6914693" y="0"/>
                </a:cubicBezTo>
                <a:cubicBezTo>
                  <a:pt x="7102679" y="-16121"/>
                  <a:pt x="7397857" y="32594"/>
                  <a:pt x="7609637" y="0"/>
                </a:cubicBezTo>
                <a:cubicBezTo>
                  <a:pt x="7821417" y="-32594"/>
                  <a:pt x="8141235" y="-3745"/>
                  <a:pt x="8513064" y="0"/>
                </a:cubicBezTo>
                <a:cubicBezTo>
                  <a:pt x="8884893" y="3745"/>
                  <a:pt x="8877548" y="3359"/>
                  <a:pt x="9103766" y="0"/>
                </a:cubicBezTo>
                <a:cubicBezTo>
                  <a:pt x="9329984" y="-3359"/>
                  <a:pt x="9545570" y="-17843"/>
                  <a:pt x="9694469" y="0"/>
                </a:cubicBezTo>
                <a:cubicBezTo>
                  <a:pt x="9843368" y="17843"/>
                  <a:pt x="10162477" y="-1217"/>
                  <a:pt x="10424160" y="0"/>
                </a:cubicBezTo>
                <a:cubicBezTo>
                  <a:pt x="10424498" y="7640"/>
                  <a:pt x="10423710" y="11289"/>
                  <a:pt x="10424160" y="18288"/>
                </a:cubicBezTo>
                <a:cubicBezTo>
                  <a:pt x="10184680" y="20716"/>
                  <a:pt x="10034768" y="-9357"/>
                  <a:pt x="9729216" y="18288"/>
                </a:cubicBezTo>
                <a:cubicBezTo>
                  <a:pt x="9423664" y="45933"/>
                  <a:pt x="9309220" y="36372"/>
                  <a:pt x="8930030" y="18288"/>
                </a:cubicBezTo>
                <a:cubicBezTo>
                  <a:pt x="8550840" y="204"/>
                  <a:pt x="8513376" y="34707"/>
                  <a:pt x="8130845" y="18288"/>
                </a:cubicBezTo>
                <a:cubicBezTo>
                  <a:pt x="7748315" y="1869"/>
                  <a:pt x="7864674" y="19659"/>
                  <a:pt x="7644384" y="18288"/>
                </a:cubicBezTo>
                <a:cubicBezTo>
                  <a:pt x="7424094" y="16917"/>
                  <a:pt x="6947001" y="55680"/>
                  <a:pt x="6740957" y="18288"/>
                </a:cubicBezTo>
                <a:cubicBezTo>
                  <a:pt x="6534913" y="-19104"/>
                  <a:pt x="6313809" y="33391"/>
                  <a:pt x="6046013" y="18288"/>
                </a:cubicBezTo>
                <a:cubicBezTo>
                  <a:pt x="5778217" y="3185"/>
                  <a:pt x="5786775" y="1439"/>
                  <a:pt x="5663794" y="18288"/>
                </a:cubicBezTo>
                <a:cubicBezTo>
                  <a:pt x="5540813" y="35137"/>
                  <a:pt x="5204724" y="25434"/>
                  <a:pt x="4968850" y="18288"/>
                </a:cubicBezTo>
                <a:cubicBezTo>
                  <a:pt x="4732976" y="11142"/>
                  <a:pt x="4559928" y="34568"/>
                  <a:pt x="4378147" y="18288"/>
                </a:cubicBezTo>
                <a:cubicBezTo>
                  <a:pt x="4196366" y="2008"/>
                  <a:pt x="3992200" y="35409"/>
                  <a:pt x="3787445" y="18288"/>
                </a:cubicBezTo>
                <a:cubicBezTo>
                  <a:pt x="3582690" y="1167"/>
                  <a:pt x="3488876" y="-7583"/>
                  <a:pt x="3196742" y="18288"/>
                </a:cubicBezTo>
                <a:cubicBezTo>
                  <a:pt x="2904608" y="44159"/>
                  <a:pt x="2729828" y="45906"/>
                  <a:pt x="2606040" y="18288"/>
                </a:cubicBezTo>
                <a:cubicBezTo>
                  <a:pt x="2482252" y="-9330"/>
                  <a:pt x="2000672" y="-5498"/>
                  <a:pt x="1806854" y="18288"/>
                </a:cubicBezTo>
                <a:cubicBezTo>
                  <a:pt x="1613036" y="42074"/>
                  <a:pt x="1310933" y="-4240"/>
                  <a:pt x="1111910" y="18288"/>
                </a:cubicBezTo>
                <a:cubicBezTo>
                  <a:pt x="912887" y="40816"/>
                  <a:pt x="891560" y="1701"/>
                  <a:pt x="729691" y="18288"/>
                </a:cubicBezTo>
                <a:cubicBezTo>
                  <a:pt x="567822" y="34875"/>
                  <a:pt x="203025" y="34462"/>
                  <a:pt x="0" y="18288"/>
                </a:cubicBezTo>
                <a:cubicBezTo>
                  <a:pt x="-82" y="11708"/>
                  <a:pt x="-178" y="8956"/>
                  <a:pt x="0" y="0"/>
                </a:cubicBezTo>
                <a:close/>
              </a:path>
              <a:path w="10424160" h="18288" stroke="0" extrusionOk="0">
                <a:moveTo>
                  <a:pt x="0" y="0"/>
                </a:moveTo>
                <a:cubicBezTo>
                  <a:pt x="119910" y="17195"/>
                  <a:pt x="345032" y="1652"/>
                  <a:pt x="590702" y="0"/>
                </a:cubicBezTo>
                <a:cubicBezTo>
                  <a:pt x="836372" y="-1652"/>
                  <a:pt x="830717" y="-10944"/>
                  <a:pt x="972922" y="0"/>
                </a:cubicBezTo>
                <a:cubicBezTo>
                  <a:pt x="1115127" y="10944"/>
                  <a:pt x="1638708" y="17269"/>
                  <a:pt x="1876349" y="0"/>
                </a:cubicBezTo>
                <a:cubicBezTo>
                  <a:pt x="2113990" y="-17269"/>
                  <a:pt x="2263529" y="27642"/>
                  <a:pt x="2467051" y="0"/>
                </a:cubicBezTo>
                <a:cubicBezTo>
                  <a:pt x="2670573" y="-27642"/>
                  <a:pt x="2867743" y="-1552"/>
                  <a:pt x="3057754" y="0"/>
                </a:cubicBezTo>
                <a:cubicBezTo>
                  <a:pt x="3247765" y="1552"/>
                  <a:pt x="3729099" y="45169"/>
                  <a:pt x="3961181" y="0"/>
                </a:cubicBezTo>
                <a:cubicBezTo>
                  <a:pt x="4193263" y="-45169"/>
                  <a:pt x="4313735" y="4067"/>
                  <a:pt x="4447642" y="0"/>
                </a:cubicBezTo>
                <a:cubicBezTo>
                  <a:pt x="4581549" y="-4067"/>
                  <a:pt x="5123626" y="11867"/>
                  <a:pt x="5351069" y="0"/>
                </a:cubicBezTo>
                <a:cubicBezTo>
                  <a:pt x="5578512" y="-11867"/>
                  <a:pt x="6044105" y="-19983"/>
                  <a:pt x="6254496" y="0"/>
                </a:cubicBezTo>
                <a:cubicBezTo>
                  <a:pt x="6464887" y="19983"/>
                  <a:pt x="6664731" y="4232"/>
                  <a:pt x="6949440" y="0"/>
                </a:cubicBezTo>
                <a:cubicBezTo>
                  <a:pt x="7234149" y="-4232"/>
                  <a:pt x="7497205" y="28731"/>
                  <a:pt x="7852867" y="0"/>
                </a:cubicBezTo>
                <a:cubicBezTo>
                  <a:pt x="8208529" y="-28731"/>
                  <a:pt x="8287556" y="2616"/>
                  <a:pt x="8443570" y="0"/>
                </a:cubicBezTo>
                <a:cubicBezTo>
                  <a:pt x="8599584" y="-2616"/>
                  <a:pt x="8871283" y="-14113"/>
                  <a:pt x="9034272" y="0"/>
                </a:cubicBezTo>
                <a:cubicBezTo>
                  <a:pt x="9197261" y="14113"/>
                  <a:pt x="9604978" y="-35623"/>
                  <a:pt x="9833458" y="0"/>
                </a:cubicBezTo>
                <a:cubicBezTo>
                  <a:pt x="10061938" y="35623"/>
                  <a:pt x="10231944" y="-8194"/>
                  <a:pt x="10424160" y="0"/>
                </a:cubicBezTo>
                <a:cubicBezTo>
                  <a:pt x="10424285" y="4395"/>
                  <a:pt x="10424085" y="9776"/>
                  <a:pt x="10424160" y="18288"/>
                </a:cubicBezTo>
                <a:cubicBezTo>
                  <a:pt x="10058736" y="-5772"/>
                  <a:pt x="9942989" y="-18764"/>
                  <a:pt x="9624974" y="18288"/>
                </a:cubicBezTo>
                <a:cubicBezTo>
                  <a:pt x="9306959" y="55340"/>
                  <a:pt x="9229263" y="24995"/>
                  <a:pt x="8930030" y="18288"/>
                </a:cubicBezTo>
                <a:cubicBezTo>
                  <a:pt x="8630797" y="11581"/>
                  <a:pt x="8647263" y="10931"/>
                  <a:pt x="8547811" y="18288"/>
                </a:cubicBezTo>
                <a:cubicBezTo>
                  <a:pt x="8448359" y="25645"/>
                  <a:pt x="8173221" y="219"/>
                  <a:pt x="8061350" y="18288"/>
                </a:cubicBezTo>
                <a:cubicBezTo>
                  <a:pt x="7949479" y="36357"/>
                  <a:pt x="7437002" y="17516"/>
                  <a:pt x="7157923" y="18288"/>
                </a:cubicBezTo>
                <a:cubicBezTo>
                  <a:pt x="6878844" y="19060"/>
                  <a:pt x="6610241" y="8864"/>
                  <a:pt x="6462979" y="18288"/>
                </a:cubicBezTo>
                <a:cubicBezTo>
                  <a:pt x="6315717" y="27712"/>
                  <a:pt x="6124879" y="4989"/>
                  <a:pt x="5976518" y="18288"/>
                </a:cubicBezTo>
                <a:cubicBezTo>
                  <a:pt x="5828157" y="31587"/>
                  <a:pt x="5566880" y="7112"/>
                  <a:pt x="5281574" y="18288"/>
                </a:cubicBezTo>
                <a:cubicBezTo>
                  <a:pt x="4996268" y="29464"/>
                  <a:pt x="5085614" y="20493"/>
                  <a:pt x="4899355" y="18288"/>
                </a:cubicBezTo>
                <a:cubicBezTo>
                  <a:pt x="4713096" y="16083"/>
                  <a:pt x="4606138" y="34359"/>
                  <a:pt x="4517136" y="18288"/>
                </a:cubicBezTo>
                <a:cubicBezTo>
                  <a:pt x="4428134" y="2217"/>
                  <a:pt x="4125335" y="52414"/>
                  <a:pt x="3822192" y="18288"/>
                </a:cubicBezTo>
                <a:cubicBezTo>
                  <a:pt x="3519049" y="-15838"/>
                  <a:pt x="3453132" y="3859"/>
                  <a:pt x="3335731" y="18288"/>
                </a:cubicBezTo>
                <a:cubicBezTo>
                  <a:pt x="3218330" y="32717"/>
                  <a:pt x="2718749" y="-13936"/>
                  <a:pt x="2536546" y="18288"/>
                </a:cubicBezTo>
                <a:cubicBezTo>
                  <a:pt x="2354343" y="50512"/>
                  <a:pt x="2190669" y="3238"/>
                  <a:pt x="2050085" y="18288"/>
                </a:cubicBezTo>
                <a:cubicBezTo>
                  <a:pt x="1909501" y="33338"/>
                  <a:pt x="1520975" y="3062"/>
                  <a:pt x="1250899" y="18288"/>
                </a:cubicBezTo>
                <a:cubicBezTo>
                  <a:pt x="980823" y="33514"/>
                  <a:pt x="992936" y="28036"/>
                  <a:pt x="868680" y="18288"/>
                </a:cubicBezTo>
                <a:cubicBezTo>
                  <a:pt x="744424" y="8540"/>
                  <a:pt x="230364" y="33365"/>
                  <a:pt x="0" y="18288"/>
                </a:cubicBezTo>
                <a:cubicBezTo>
                  <a:pt x="-504" y="12101"/>
                  <a:pt x="-591" y="7719"/>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DFFCB80D-D2DB-257C-F570-4587E4C5E6DA}"/>
              </a:ext>
            </a:extLst>
          </p:cNvPr>
          <p:cNvGraphicFramePr>
            <a:graphicFrameLocks noGrp="1"/>
          </p:cNvGraphicFramePr>
          <p:nvPr>
            <p:ph idx="1"/>
            <p:extLst>
              <p:ext uri="{D42A27DB-BD31-4B8C-83A1-F6EECF244321}">
                <p14:modId xmlns:p14="http://schemas.microsoft.com/office/powerpoint/2010/main" val="291978430"/>
              </p:ext>
            </p:extLst>
          </p:nvPr>
        </p:nvGraphicFramePr>
        <p:xfrm>
          <a:off x="838200" y="2228087"/>
          <a:ext cx="10515600" cy="39488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024375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45" name="Group 44">
            <a:extLst>
              <a:ext uri="{FF2B5EF4-FFF2-40B4-BE49-F238E27FC236}">
                <a16:creationId xmlns:a16="http://schemas.microsoft.com/office/drawing/2014/main" id="{F30BF183-95F4-BB66-B010-04A4255E4E9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826498" y="-4329"/>
            <a:ext cx="7365505" cy="6869586"/>
            <a:chOff x="5171844" y="-11586"/>
            <a:chExt cx="7020159" cy="6869586"/>
          </a:xfrm>
        </p:grpSpPr>
        <p:sp>
          <p:nvSpPr>
            <p:cNvPr id="46" name="Rectangle 45">
              <a:extLst>
                <a:ext uri="{FF2B5EF4-FFF2-40B4-BE49-F238E27FC236}">
                  <a16:creationId xmlns:a16="http://schemas.microsoft.com/office/drawing/2014/main" id="{D6EC0811-82F8-B72B-7337-11661C4C5A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71848" y="-11580"/>
              <a:ext cx="7020152" cy="6869579"/>
            </a:xfrm>
            <a:prstGeom prst="rect">
              <a:avLst/>
            </a:prstGeom>
            <a:gradFill>
              <a:gsLst>
                <a:gs pos="7000">
                  <a:schemeClr val="accent2"/>
                </a:gs>
                <a:gs pos="100000">
                  <a:schemeClr val="accent5"/>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a:extLst>
                <a:ext uri="{FF2B5EF4-FFF2-40B4-BE49-F238E27FC236}">
                  <a16:creationId xmlns:a16="http://schemas.microsoft.com/office/drawing/2014/main" id="{B43F0ACC-9042-D640-74E7-B5D84C249A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6351336" y="876304"/>
              <a:ext cx="5840664" cy="5981696"/>
            </a:xfrm>
            <a:prstGeom prst="rect">
              <a:avLst/>
            </a:prstGeom>
            <a:gradFill flip="none" rotWithShape="1">
              <a:gsLst>
                <a:gs pos="0">
                  <a:schemeClr val="accent5">
                    <a:lumMod val="75000"/>
                  </a:schemeClr>
                </a:gs>
                <a:gs pos="60000">
                  <a:schemeClr val="accent5">
                    <a:lumMod val="60000"/>
                    <a:lumOff val="40000"/>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48" name="Rectangle 47">
              <a:extLst>
                <a:ext uri="{FF2B5EF4-FFF2-40B4-BE49-F238E27FC236}">
                  <a16:creationId xmlns:a16="http://schemas.microsoft.com/office/drawing/2014/main" id="{31451942-3878-8115-FA90-98C064E78E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71844" y="-11586"/>
              <a:ext cx="5171848" cy="6869586"/>
            </a:xfrm>
            <a:prstGeom prst="rect">
              <a:avLst/>
            </a:prstGeom>
            <a:gradFill flip="none" rotWithShape="1">
              <a:gsLst>
                <a:gs pos="3000">
                  <a:schemeClr val="accent2">
                    <a:alpha val="70000"/>
                  </a:schemeClr>
                </a:gs>
                <a:gs pos="42000">
                  <a:schemeClr val="accent2">
                    <a:alpha val="0"/>
                  </a:schemeClr>
                </a:gs>
              </a:gsLst>
              <a:lin ang="3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a:extLst>
                <a:ext uri="{FF2B5EF4-FFF2-40B4-BE49-F238E27FC236}">
                  <a16:creationId xmlns:a16="http://schemas.microsoft.com/office/drawing/2014/main" id="{8BCC1355-8FED-E0C4-05D5-A28CBB1E85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6042356" y="708353"/>
              <a:ext cx="6869583" cy="5429710"/>
            </a:xfrm>
            <a:prstGeom prst="rect">
              <a:avLst/>
            </a:prstGeom>
            <a:gradFill>
              <a:gsLst>
                <a:gs pos="0">
                  <a:schemeClr val="accent5">
                    <a:alpha val="86000"/>
                  </a:schemeClr>
                </a:gs>
                <a:gs pos="57000">
                  <a:schemeClr val="accent2">
                    <a:alpha val="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BE41F196-5A7F-35FC-D04F-2F18EDFB8139}"/>
              </a:ext>
            </a:extLst>
          </p:cNvPr>
          <p:cNvSpPr>
            <a:spLocks noGrp="1"/>
          </p:cNvSpPr>
          <p:nvPr>
            <p:ph type="title"/>
          </p:nvPr>
        </p:nvSpPr>
        <p:spPr>
          <a:xfrm>
            <a:off x="6002272" y="1460310"/>
            <a:ext cx="5007275" cy="2161610"/>
          </a:xfrm>
        </p:spPr>
        <p:txBody>
          <a:bodyPr vert="horz" lIns="91440" tIns="45720" rIns="91440" bIns="45720" rtlCol="0" anchor="b">
            <a:normAutofit/>
          </a:bodyPr>
          <a:lstStyle/>
          <a:p>
            <a:pPr algn="ctr"/>
            <a:r>
              <a:rPr lang="el-GR" sz="4800" dirty="0">
                <a:solidFill>
                  <a:srgbClr val="FFFFFF"/>
                </a:solidFill>
              </a:rPr>
              <a:t>Τηλεδιάσκεψη</a:t>
            </a:r>
            <a:br>
              <a:rPr lang="en-US" sz="4800" b="0" i="0" u="none" strike="noStrike" baseline="0" dirty="0">
                <a:solidFill>
                  <a:srgbClr val="FFFFFF"/>
                </a:solidFill>
              </a:rPr>
            </a:br>
            <a:endParaRPr lang="en-US" sz="4800" dirty="0">
              <a:solidFill>
                <a:srgbClr val="FFFFFF"/>
              </a:solidFill>
            </a:endParaRPr>
          </a:p>
        </p:txBody>
      </p:sp>
      <p:pic>
        <p:nvPicPr>
          <p:cNvPr id="17" name="Picture 16">
            <a:extLst>
              <a:ext uri="{FF2B5EF4-FFF2-40B4-BE49-F238E27FC236}">
                <a16:creationId xmlns:a16="http://schemas.microsoft.com/office/drawing/2014/main" id="{87516CA4-4479-D5BB-8755-188A4436B83E}"/>
              </a:ext>
            </a:extLst>
          </p:cNvPr>
          <p:cNvPicPr>
            <a:picLocks noChangeAspect="1"/>
          </p:cNvPicPr>
          <p:nvPr/>
        </p:nvPicPr>
        <p:blipFill>
          <a:blip r:embed="rId3"/>
          <a:stretch>
            <a:fillRect/>
          </a:stretch>
        </p:blipFill>
        <p:spPr>
          <a:xfrm>
            <a:off x="889061" y="1429010"/>
            <a:ext cx="3026827" cy="1025216"/>
          </a:xfrm>
          <a:prstGeom prst="rect">
            <a:avLst/>
          </a:prstGeom>
        </p:spPr>
      </p:pic>
      <p:pic>
        <p:nvPicPr>
          <p:cNvPr id="21" name="Picture 20">
            <a:extLst>
              <a:ext uri="{FF2B5EF4-FFF2-40B4-BE49-F238E27FC236}">
                <a16:creationId xmlns:a16="http://schemas.microsoft.com/office/drawing/2014/main" id="{3A83A12D-4018-6D4B-F656-977FF985EB68}"/>
              </a:ext>
            </a:extLst>
          </p:cNvPr>
          <p:cNvPicPr>
            <a:picLocks noChangeAspect="1"/>
          </p:cNvPicPr>
          <p:nvPr/>
        </p:nvPicPr>
        <p:blipFill>
          <a:blip r:embed="rId4"/>
          <a:stretch>
            <a:fillRect/>
          </a:stretch>
        </p:blipFill>
        <p:spPr>
          <a:xfrm>
            <a:off x="889060" y="3155537"/>
            <a:ext cx="3026828" cy="718872"/>
          </a:xfrm>
          <a:prstGeom prst="rect">
            <a:avLst/>
          </a:prstGeom>
        </p:spPr>
      </p:pic>
      <p:pic>
        <p:nvPicPr>
          <p:cNvPr id="19" name="Picture 18">
            <a:extLst>
              <a:ext uri="{FF2B5EF4-FFF2-40B4-BE49-F238E27FC236}">
                <a16:creationId xmlns:a16="http://schemas.microsoft.com/office/drawing/2014/main" id="{6D8480FE-064D-71B6-D31F-ECAAF2ACC94C}"/>
              </a:ext>
            </a:extLst>
          </p:cNvPr>
          <p:cNvPicPr>
            <a:picLocks noChangeAspect="1"/>
          </p:cNvPicPr>
          <p:nvPr/>
        </p:nvPicPr>
        <p:blipFill>
          <a:blip r:embed="rId5"/>
          <a:srcRect l="17353"/>
          <a:stretch/>
        </p:blipFill>
        <p:spPr>
          <a:xfrm>
            <a:off x="1816121" y="4225988"/>
            <a:ext cx="1172706" cy="1566737"/>
          </a:xfrm>
          <a:prstGeom prst="rect">
            <a:avLst/>
          </a:prstGeom>
        </p:spPr>
      </p:pic>
    </p:spTree>
    <p:extLst>
      <p:ext uri="{BB962C8B-B14F-4D97-AF65-F5344CB8AC3E}">
        <p14:creationId xmlns:p14="http://schemas.microsoft.com/office/powerpoint/2010/main" val="27836846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7E10A-9019-7F89-DCC4-9E5AC9F363E1}"/>
              </a:ext>
            </a:extLst>
          </p:cNvPr>
          <p:cNvSpPr>
            <a:spLocks noGrp="1"/>
          </p:cNvSpPr>
          <p:nvPr>
            <p:ph type="title"/>
          </p:nvPr>
        </p:nvSpPr>
        <p:spPr>
          <a:xfrm>
            <a:off x="833119" y="1122363"/>
            <a:ext cx="4497887" cy="2387600"/>
          </a:xfrm>
        </p:spPr>
        <p:txBody>
          <a:bodyPr vert="horz" lIns="91440" tIns="45720" rIns="91440" bIns="45720" rtlCol="0" anchor="b">
            <a:normAutofit/>
          </a:bodyPr>
          <a:lstStyle/>
          <a:p>
            <a:r>
              <a:rPr lang="el-GR" sz="5400" dirty="0"/>
              <a:t>Μέσα Κοινωνικής Δικτύωσης</a:t>
            </a:r>
            <a:endParaRPr lang="en-US" sz="5400" kern="1200" dirty="0">
              <a:solidFill>
                <a:schemeClr val="tx1"/>
              </a:solidFill>
              <a:latin typeface="+mj-lt"/>
              <a:ea typeface="+mj-ea"/>
              <a:cs typeface="+mj-cs"/>
            </a:endParaRPr>
          </a:p>
        </p:txBody>
      </p:sp>
      <p:pic>
        <p:nvPicPr>
          <p:cNvPr id="8" name="Picture 7">
            <a:extLst>
              <a:ext uri="{FF2B5EF4-FFF2-40B4-BE49-F238E27FC236}">
                <a16:creationId xmlns:a16="http://schemas.microsoft.com/office/drawing/2014/main" id="{AA791E24-9E9B-667F-EB6F-F78D978E879A}"/>
              </a:ext>
            </a:extLst>
          </p:cNvPr>
          <p:cNvPicPr>
            <a:picLocks noChangeAspect="1"/>
          </p:cNvPicPr>
          <p:nvPr/>
        </p:nvPicPr>
        <p:blipFill>
          <a:blip r:embed="rId3"/>
          <a:stretch>
            <a:fillRect/>
          </a:stretch>
        </p:blipFill>
        <p:spPr>
          <a:xfrm>
            <a:off x="6277673" y="747464"/>
            <a:ext cx="2438262" cy="777028"/>
          </a:xfrm>
          <a:prstGeom prst="rect">
            <a:avLst/>
          </a:prstGeom>
        </p:spPr>
      </p:pic>
      <p:pic>
        <p:nvPicPr>
          <p:cNvPr id="7" name="Picture 6">
            <a:extLst>
              <a:ext uri="{FF2B5EF4-FFF2-40B4-BE49-F238E27FC236}">
                <a16:creationId xmlns:a16="http://schemas.microsoft.com/office/drawing/2014/main" id="{0D02AB5C-DCE5-DBCA-2E3F-A537D3FEC6D7}"/>
              </a:ext>
            </a:extLst>
          </p:cNvPr>
          <p:cNvPicPr>
            <a:picLocks noChangeAspect="1"/>
          </p:cNvPicPr>
          <p:nvPr/>
        </p:nvPicPr>
        <p:blipFill>
          <a:blip r:embed="rId4"/>
          <a:stretch>
            <a:fillRect/>
          </a:stretch>
        </p:blipFill>
        <p:spPr>
          <a:xfrm>
            <a:off x="6096001" y="2962178"/>
            <a:ext cx="2439106" cy="893637"/>
          </a:xfrm>
          <a:prstGeom prst="rect">
            <a:avLst/>
          </a:prstGeom>
        </p:spPr>
      </p:pic>
      <p:pic>
        <p:nvPicPr>
          <p:cNvPr id="9" name="Picture 8">
            <a:extLst>
              <a:ext uri="{FF2B5EF4-FFF2-40B4-BE49-F238E27FC236}">
                <a16:creationId xmlns:a16="http://schemas.microsoft.com/office/drawing/2014/main" id="{EEDFE362-E06F-DE5E-0A74-D05948C7285C}"/>
              </a:ext>
            </a:extLst>
          </p:cNvPr>
          <p:cNvPicPr>
            <a:picLocks noChangeAspect="1"/>
          </p:cNvPicPr>
          <p:nvPr/>
        </p:nvPicPr>
        <p:blipFill>
          <a:blip r:embed="rId5"/>
          <a:stretch>
            <a:fillRect/>
          </a:stretch>
        </p:blipFill>
        <p:spPr>
          <a:xfrm>
            <a:off x="9178592" y="2948200"/>
            <a:ext cx="2369932" cy="881568"/>
          </a:xfrm>
          <a:prstGeom prst="rect">
            <a:avLst/>
          </a:prstGeom>
        </p:spPr>
      </p:pic>
      <p:pic>
        <p:nvPicPr>
          <p:cNvPr id="6" name="Picture 5">
            <a:extLst>
              <a:ext uri="{FF2B5EF4-FFF2-40B4-BE49-F238E27FC236}">
                <a16:creationId xmlns:a16="http://schemas.microsoft.com/office/drawing/2014/main" id="{062F8B6D-D4CF-83A6-F362-ED4FDDF8CFD4}"/>
              </a:ext>
            </a:extLst>
          </p:cNvPr>
          <p:cNvPicPr>
            <a:picLocks noChangeAspect="1"/>
          </p:cNvPicPr>
          <p:nvPr/>
        </p:nvPicPr>
        <p:blipFill>
          <a:blip r:embed="rId6"/>
          <a:stretch>
            <a:fillRect/>
          </a:stretch>
        </p:blipFill>
        <p:spPr>
          <a:xfrm>
            <a:off x="6095999" y="5163676"/>
            <a:ext cx="3064483" cy="877237"/>
          </a:xfrm>
          <a:prstGeom prst="rect">
            <a:avLst/>
          </a:prstGeom>
        </p:spPr>
      </p:pic>
      <p:cxnSp>
        <p:nvCxnSpPr>
          <p:cNvPr id="26" name="Straight Connector 25">
            <a:extLst>
              <a:ext uri="{FF2B5EF4-FFF2-40B4-BE49-F238E27FC236}">
                <a16:creationId xmlns:a16="http://schemas.microsoft.com/office/drawing/2014/main" id="{DC034BB4-8B50-4484-85C4-0CE4699284D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856858" y="0"/>
            <a:ext cx="0" cy="6858000"/>
          </a:xfrm>
          <a:prstGeom prst="line">
            <a:avLst/>
          </a:prstGeom>
          <a:ln w="38100" cap="sq">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8B854876-9722-0BF5-C6C9-002940555B2A}"/>
              </a:ext>
            </a:extLst>
          </p:cNvPr>
          <p:cNvPicPr>
            <a:picLocks noChangeAspect="1"/>
          </p:cNvPicPr>
          <p:nvPr/>
        </p:nvPicPr>
        <p:blipFill>
          <a:blip r:embed="rId7"/>
          <a:stretch>
            <a:fillRect/>
          </a:stretch>
        </p:blipFill>
        <p:spPr>
          <a:xfrm>
            <a:off x="9179859" y="701645"/>
            <a:ext cx="2368665" cy="858081"/>
          </a:xfrm>
          <a:prstGeom prst="rect">
            <a:avLst/>
          </a:prstGeom>
        </p:spPr>
      </p:pic>
      <p:cxnSp>
        <p:nvCxnSpPr>
          <p:cNvPr id="27" name="Straight Connector 26">
            <a:extLst>
              <a:ext uri="{FF2B5EF4-FFF2-40B4-BE49-F238E27FC236}">
                <a16:creationId xmlns:a16="http://schemas.microsoft.com/office/drawing/2014/main" id="{81B200F7-B57A-4824-BB91-B6624450A5A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96000" y="2228770"/>
            <a:ext cx="6096000" cy="0"/>
          </a:xfrm>
          <a:prstGeom prst="line">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A92245C-961F-47D5-9691-272D28692D4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136750" y="4581803"/>
            <a:ext cx="6055250" cy="0"/>
          </a:xfrm>
          <a:prstGeom prst="line">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EC6767D7-3490-00CC-C205-E4BAF07BCE40}"/>
              </a:ext>
            </a:extLst>
          </p:cNvPr>
          <p:cNvPicPr>
            <a:picLocks noChangeAspect="1"/>
          </p:cNvPicPr>
          <p:nvPr/>
        </p:nvPicPr>
        <p:blipFill>
          <a:blip r:embed="rId8"/>
          <a:stretch>
            <a:fillRect/>
          </a:stretch>
        </p:blipFill>
        <p:spPr>
          <a:xfrm>
            <a:off x="9178592" y="5163676"/>
            <a:ext cx="2707222" cy="939240"/>
          </a:xfrm>
          <a:prstGeom prst="rect">
            <a:avLst/>
          </a:prstGeom>
        </p:spPr>
      </p:pic>
    </p:spTree>
    <p:extLst>
      <p:ext uri="{BB962C8B-B14F-4D97-AF65-F5344CB8AC3E}">
        <p14:creationId xmlns:p14="http://schemas.microsoft.com/office/powerpoint/2010/main" val="15540260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E91DC736-0EF8-4F87-9146-EBF1D2EE4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Close-up of a screen&#10;&#10;Description automatically generated">
            <a:extLst>
              <a:ext uri="{FF2B5EF4-FFF2-40B4-BE49-F238E27FC236}">
                <a16:creationId xmlns:a16="http://schemas.microsoft.com/office/drawing/2014/main" id="{B6D20200-BBF1-EBDE-2C86-70CA237DEA34}"/>
              </a:ext>
            </a:extLst>
          </p:cNvPr>
          <p:cNvPicPr>
            <a:picLocks noChangeAspect="1"/>
          </p:cNvPicPr>
          <p:nvPr/>
        </p:nvPicPr>
        <p:blipFill>
          <a:blip r:embed="rId3"/>
          <a:srcRect t="9091" r="23298"/>
          <a:stretch/>
        </p:blipFill>
        <p:spPr>
          <a:xfrm>
            <a:off x="3523488" y="10"/>
            <a:ext cx="8668512" cy="6857990"/>
          </a:xfrm>
          <a:prstGeom prst="rect">
            <a:avLst/>
          </a:prstGeom>
        </p:spPr>
      </p:pic>
      <p:sp>
        <p:nvSpPr>
          <p:cNvPr id="17" name="Rectangle 16">
            <a:extLst>
              <a:ext uri="{FF2B5EF4-FFF2-40B4-BE49-F238E27FC236}">
                <a16:creationId xmlns:a16="http://schemas.microsoft.com/office/drawing/2014/main" id="{097CD68E-23E3-4007-8847-CD0944C4F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756601"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CE92A76-1C22-9E20-7715-E4FF534E5CEC}"/>
              </a:ext>
            </a:extLst>
          </p:cNvPr>
          <p:cNvSpPr>
            <a:spLocks noGrp="1"/>
          </p:cNvSpPr>
          <p:nvPr>
            <p:ph type="title"/>
          </p:nvPr>
        </p:nvSpPr>
        <p:spPr>
          <a:xfrm>
            <a:off x="477981" y="1122363"/>
            <a:ext cx="4023360" cy="3204134"/>
          </a:xfrm>
        </p:spPr>
        <p:txBody>
          <a:bodyPr vert="horz" lIns="91440" tIns="45720" rIns="91440" bIns="45720" rtlCol="0" anchor="b">
            <a:normAutofit fontScale="90000"/>
          </a:bodyPr>
          <a:lstStyle/>
          <a:p>
            <a:br>
              <a:rPr lang="en-US" sz="4100" b="0" i="0" u="none" strike="noStrike" baseline="0" dirty="0"/>
            </a:br>
            <a:r>
              <a:rPr lang="el-GR" sz="4100" dirty="0"/>
              <a:t>Χρήση δημόσιων και ιδιωτικών ψηφιακών υπηρεσιών</a:t>
            </a:r>
            <a:br>
              <a:rPr lang="en-US" sz="4100" b="0" i="0" u="none" strike="noStrike" baseline="0" dirty="0"/>
            </a:br>
            <a:br>
              <a:rPr lang="en-US" sz="4100" b="0" i="0" u="none" strike="noStrike" baseline="0" dirty="0"/>
            </a:br>
            <a:endParaRPr lang="en-US" sz="4100" dirty="0"/>
          </a:p>
        </p:txBody>
      </p:sp>
      <p:sp>
        <p:nvSpPr>
          <p:cNvPr id="19" name="Rectangle 18">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1" name="Rectangle 20">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772973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057" name="Group 2056">
            <a:extLst>
              <a:ext uri="{FF2B5EF4-FFF2-40B4-BE49-F238E27FC236}">
                <a16:creationId xmlns:a16="http://schemas.microsoft.com/office/drawing/2014/main" id="{1E5539EC-8CB8-002F-68C6-6788402826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768"/>
            <a:ext cx="12202175" cy="1519356"/>
            <a:chOff x="-1" y="-29768"/>
            <a:chExt cx="12202175" cy="1519356"/>
          </a:xfrm>
        </p:grpSpPr>
        <p:sp>
          <p:nvSpPr>
            <p:cNvPr id="2058" name="Rectangle 2057">
              <a:extLst>
                <a:ext uri="{FF2B5EF4-FFF2-40B4-BE49-F238E27FC236}">
                  <a16:creationId xmlns:a16="http://schemas.microsoft.com/office/drawing/2014/main" id="{6C5D55A6-9EFD-CDA3-20CC-A99812CE1A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5341412" y="-5371175"/>
              <a:ext cx="1519350" cy="12202174"/>
            </a:xfrm>
            <a:prstGeom prst="rect">
              <a:avLst/>
            </a:prstGeom>
            <a:gradFill>
              <a:gsLst>
                <a:gs pos="0">
                  <a:schemeClr val="accent5"/>
                </a:gs>
                <a:gs pos="100000">
                  <a:schemeClr val="accent2"/>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9" name="Rectangle 2058">
              <a:extLst>
                <a:ext uri="{FF2B5EF4-FFF2-40B4-BE49-F238E27FC236}">
                  <a16:creationId xmlns:a16="http://schemas.microsoft.com/office/drawing/2014/main" id="{A5B6E73B-6DFD-AE6C-1628-DF8DC300856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8917093" y="-1801610"/>
              <a:ext cx="1507122" cy="5063040"/>
            </a:xfrm>
            <a:prstGeom prst="rect">
              <a:avLst/>
            </a:prstGeom>
            <a:gradFill>
              <a:gsLst>
                <a:gs pos="59000">
                  <a:schemeClr val="accent5">
                    <a:lumMod val="60000"/>
                    <a:lumOff val="40000"/>
                    <a:alpha val="0"/>
                  </a:schemeClr>
                </a:gs>
                <a:gs pos="100000">
                  <a:schemeClr val="accent5">
                    <a:lumMod val="60000"/>
                    <a:lumOff val="40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0" name="Rectangle 2059">
              <a:extLst>
                <a:ext uri="{FF2B5EF4-FFF2-40B4-BE49-F238E27FC236}">
                  <a16:creationId xmlns:a16="http://schemas.microsoft.com/office/drawing/2014/main" id="{10E00FC4-DDBC-F424-CF71-73AF7A284A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3100712" y="-3130481"/>
              <a:ext cx="1519356" cy="7720782"/>
            </a:xfrm>
            <a:prstGeom prst="rect">
              <a:avLst/>
            </a:prstGeom>
            <a:gradFill>
              <a:gsLst>
                <a:gs pos="29000">
                  <a:schemeClr val="accent5">
                    <a:lumMod val="60000"/>
                    <a:lumOff val="40000"/>
                    <a:alpha val="0"/>
                  </a:schemeClr>
                </a:gs>
                <a:gs pos="100000">
                  <a:schemeClr val="accent5">
                    <a:lumMod val="75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700BD6F5-CCF8-3AC1-01DE-892EE98A29A4}"/>
              </a:ext>
            </a:extLst>
          </p:cNvPr>
          <p:cNvSpPr>
            <a:spLocks noGrp="1"/>
          </p:cNvSpPr>
          <p:nvPr>
            <p:ph type="title"/>
          </p:nvPr>
        </p:nvSpPr>
        <p:spPr>
          <a:xfrm>
            <a:off x="876691" y="301843"/>
            <a:ext cx="10477109" cy="1003532"/>
          </a:xfrm>
        </p:spPr>
        <p:txBody>
          <a:bodyPr anchor="ctr">
            <a:normAutofit/>
          </a:bodyPr>
          <a:lstStyle/>
          <a:p>
            <a:r>
              <a:rPr lang="el-GR" sz="3200" dirty="0">
                <a:solidFill>
                  <a:srgbClr val="FFFFFF"/>
                </a:solidFill>
              </a:rPr>
              <a:t>Δημόσιες ψηφιακές υπηρεσίες</a:t>
            </a:r>
            <a:endParaRPr lang="en-US" sz="3200" dirty="0">
              <a:solidFill>
                <a:srgbClr val="FFFFFF"/>
              </a:solidFill>
            </a:endParaRPr>
          </a:p>
        </p:txBody>
      </p:sp>
      <p:sp>
        <p:nvSpPr>
          <p:cNvPr id="3" name="Content Placeholder 2">
            <a:extLst>
              <a:ext uri="{FF2B5EF4-FFF2-40B4-BE49-F238E27FC236}">
                <a16:creationId xmlns:a16="http://schemas.microsoft.com/office/drawing/2014/main" id="{E532F4F4-63F9-1852-608B-0173F05C694C}"/>
              </a:ext>
            </a:extLst>
          </p:cNvPr>
          <p:cNvSpPr>
            <a:spLocks/>
          </p:cNvSpPr>
          <p:nvPr/>
        </p:nvSpPr>
        <p:spPr>
          <a:xfrm>
            <a:off x="1508393" y="2184851"/>
            <a:ext cx="9175602" cy="3796849"/>
          </a:xfrm>
          <a:prstGeom prst="rect">
            <a:avLst/>
          </a:prstGeom>
        </p:spPr>
        <p:txBody>
          <a:bodyPr/>
          <a:lstStyle/>
          <a:p>
            <a:pPr defTabSz="795528">
              <a:spcAft>
                <a:spcPts val="600"/>
              </a:spcAft>
            </a:pPr>
            <a:endParaRPr lang="en-US" sz="1566" kern="1200" dirty="0">
              <a:solidFill>
                <a:srgbClr val="000000"/>
              </a:solidFill>
              <a:latin typeface="+mn-lt"/>
              <a:ea typeface="+mn-ea"/>
              <a:cs typeface="+mn-cs"/>
            </a:endParaRPr>
          </a:p>
          <a:p>
            <a:pPr defTabSz="795528">
              <a:spcAft>
                <a:spcPts val="600"/>
              </a:spcAft>
            </a:pPr>
            <a:r>
              <a:rPr lang="el-GR" sz="1566" b="1" kern="0" dirty="0">
                <a:latin typeface="Times New Roman" panose="02020603050405020304" pitchFamily="18" charset="0"/>
                <a:cs typeface="Arial" panose="020B0604020202020204" pitchFamily="34" charset="0"/>
              </a:rPr>
              <a:t>Οι δημόσιες ψηφιακές υπηρεσίες είναι </a:t>
            </a:r>
            <a:r>
              <a:rPr lang="el-GR" sz="1566" b="1" kern="0" dirty="0" err="1">
                <a:latin typeface="Times New Roman" panose="02020603050405020304" pitchFamily="18" charset="0"/>
                <a:cs typeface="Arial" panose="020B0604020202020204" pitchFamily="34" charset="0"/>
              </a:rPr>
              <a:t>προσβάσιμες</a:t>
            </a:r>
            <a:r>
              <a:rPr lang="el-GR" sz="1566" b="1" kern="0" dirty="0">
                <a:latin typeface="Times New Roman" panose="02020603050405020304" pitchFamily="18" charset="0"/>
                <a:cs typeface="Arial" panose="020B0604020202020204" pitchFamily="34" charset="0"/>
              </a:rPr>
              <a:t> σε όλους και συχνά παρέχονται από κυβερνητικές υπηρεσίες ή την Ευρωπαϊκή Ένωση</a:t>
            </a:r>
            <a:endParaRPr lang="en-US" sz="1566" kern="1200" dirty="0">
              <a:solidFill>
                <a:srgbClr val="000000"/>
              </a:solidFill>
              <a:latin typeface="+mn-lt"/>
              <a:ea typeface="+mn-ea"/>
              <a:cs typeface="+mn-cs"/>
            </a:endParaRPr>
          </a:p>
          <a:p>
            <a:pPr defTabSz="795528">
              <a:spcAft>
                <a:spcPts val="600"/>
              </a:spcAft>
            </a:pPr>
            <a:endParaRPr lang="en-US" sz="1566" kern="1200" dirty="0">
              <a:solidFill>
                <a:srgbClr val="000000"/>
              </a:solidFill>
              <a:latin typeface="+mn-lt"/>
              <a:ea typeface="+mn-ea"/>
              <a:cs typeface="+mn-cs"/>
            </a:endParaRPr>
          </a:p>
          <a:p>
            <a:pPr defTabSz="795528">
              <a:spcAft>
                <a:spcPts val="600"/>
              </a:spcAft>
            </a:pPr>
            <a:endParaRPr lang="en-US" sz="1566" kern="1200" dirty="0">
              <a:solidFill>
                <a:srgbClr val="000000"/>
              </a:solidFill>
              <a:latin typeface="+mn-lt"/>
              <a:ea typeface="+mn-ea"/>
              <a:cs typeface="+mn-cs"/>
            </a:endParaRPr>
          </a:p>
          <a:p>
            <a:pPr defTabSz="795528">
              <a:spcAft>
                <a:spcPts val="600"/>
              </a:spcAft>
            </a:pPr>
            <a:endParaRPr lang="en-US" sz="1566" kern="1200" dirty="0">
              <a:solidFill>
                <a:srgbClr val="000000"/>
              </a:solidFill>
              <a:latin typeface="+mn-lt"/>
              <a:ea typeface="+mn-ea"/>
              <a:cs typeface="+mn-cs"/>
            </a:endParaRPr>
          </a:p>
          <a:p>
            <a:pPr defTabSz="795528">
              <a:spcAft>
                <a:spcPts val="600"/>
              </a:spcAft>
            </a:pPr>
            <a:endParaRPr lang="en-US" sz="1566" kern="1200" dirty="0">
              <a:solidFill>
                <a:srgbClr val="000000"/>
              </a:solidFill>
              <a:latin typeface="+mn-lt"/>
              <a:ea typeface="+mn-ea"/>
              <a:cs typeface="+mn-cs"/>
            </a:endParaRPr>
          </a:p>
          <a:p>
            <a:pPr defTabSz="795528">
              <a:spcAft>
                <a:spcPts val="600"/>
              </a:spcAft>
            </a:pPr>
            <a:endParaRPr lang="en-US" sz="1566" kern="1200" dirty="0">
              <a:solidFill>
                <a:srgbClr val="000000"/>
              </a:solidFill>
              <a:latin typeface="+mn-lt"/>
              <a:ea typeface="+mn-ea"/>
              <a:cs typeface="+mn-cs"/>
            </a:endParaRPr>
          </a:p>
          <a:p>
            <a:pPr>
              <a:spcAft>
                <a:spcPts val="600"/>
              </a:spcAft>
            </a:pPr>
            <a:endParaRPr lang="en-US" dirty="0"/>
          </a:p>
        </p:txBody>
      </p:sp>
      <p:pic>
        <p:nvPicPr>
          <p:cNvPr id="5" name="Picture 4" descr="A blue background with white text&#10;&#10;Description automatically generated">
            <a:extLst>
              <a:ext uri="{FF2B5EF4-FFF2-40B4-BE49-F238E27FC236}">
                <a16:creationId xmlns:a16="http://schemas.microsoft.com/office/drawing/2014/main" id="{D0876081-0D22-9BD5-36E1-EDEC948099BF}"/>
              </a:ext>
            </a:extLst>
          </p:cNvPr>
          <p:cNvPicPr>
            <a:picLocks noChangeAspect="1"/>
          </p:cNvPicPr>
          <p:nvPr/>
        </p:nvPicPr>
        <p:blipFill>
          <a:blip r:embed="rId3"/>
          <a:stretch>
            <a:fillRect/>
          </a:stretch>
        </p:blipFill>
        <p:spPr>
          <a:xfrm>
            <a:off x="1534532" y="3307483"/>
            <a:ext cx="2644238" cy="1115388"/>
          </a:xfrm>
          <a:prstGeom prst="rect">
            <a:avLst/>
          </a:prstGeom>
        </p:spPr>
      </p:pic>
      <p:pic>
        <p:nvPicPr>
          <p:cNvPr id="9" name="Picture 8" descr="A black text on a white background&#10;&#10;Description automatically generated">
            <a:extLst>
              <a:ext uri="{FF2B5EF4-FFF2-40B4-BE49-F238E27FC236}">
                <a16:creationId xmlns:a16="http://schemas.microsoft.com/office/drawing/2014/main" id="{9F513C4B-2A3F-BFD6-0DFF-4E2F034043EF}"/>
              </a:ext>
            </a:extLst>
          </p:cNvPr>
          <p:cNvPicPr>
            <a:picLocks noChangeAspect="1"/>
          </p:cNvPicPr>
          <p:nvPr/>
        </p:nvPicPr>
        <p:blipFill>
          <a:blip r:embed="rId4"/>
          <a:stretch>
            <a:fillRect/>
          </a:stretch>
        </p:blipFill>
        <p:spPr>
          <a:xfrm>
            <a:off x="1609234" y="4954371"/>
            <a:ext cx="2569536" cy="662149"/>
          </a:xfrm>
          <a:prstGeom prst="rect">
            <a:avLst/>
          </a:prstGeom>
        </p:spPr>
      </p:pic>
      <p:pic>
        <p:nvPicPr>
          <p:cNvPr id="11" name="Picture 10">
            <a:extLst>
              <a:ext uri="{FF2B5EF4-FFF2-40B4-BE49-F238E27FC236}">
                <a16:creationId xmlns:a16="http://schemas.microsoft.com/office/drawing/2014/main" id="{8457F9AA-1BB7-728D-7152-BA1D108B09EA}"/>
              </a:ext>
            </a:extLst>
          </p:cNvPr>
          <p:cNvPicPr>
            <a:picLocks noChangeAspect="1"/>
          </p:cNvPicPr>
          <p:nvPr/>
        </p:nvPicPr>
        <p:blipFill>
          <a:blip r:embed="rId5"/>
          <a:stretch>
            <a:fillRect/>
          </a:stretch>
        </p:blipFill>
        <p:spPr>
          <a:xfrm>
            <a:off x="4341258" y="5072132"/>
            <a:ext cx="3610713" cy="432222"/>
          </a:xfrm>
          <a:prstGeom prst="rect">
            <a:avLst/>
          </a:prstGeom>
        </p:spPr>
      </p:pic>
      <p:pic>
        <p:nvPicPr>
          <p:cNvPr id="2050" name="Picture 2" descr="Gov.gr Wallet: Τα 17 «SOS» για την ...">
            <a:extLst>
              <a:ext uri="{FF2B5EF4-FFF2-40B4-BE49-F238E27FC236}">
                <a16:creationId xmlns:a16="http://schemas.microsoft.com/office/drawing/2014/main" id="{8A44A50D-A935-0B08-C32E-B8DD90CC0EF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11582" y="3326183"/>
            <a:ext cx="1782355" cy="1014202"/>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Εθνική Ακαδημία Ψηφιακών Ικανοτήτων">
            <a:extLst>
              <a:ext uri="{FF2B5EF4-FFF2-40B4-BE49-F238E27FC236}">
                <a16:creationId xmlns:a16="http://schemas.microsoft.com/office/drawing/2014/main" id="{E79299C2-09BD-E728-6E3E-81655B4DD65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794892" y="3058405"/>
            <a:ext cx="1369276" cy="13692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90902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085" name="Group 3084">
            <a:extLst>
              <a:ext uri="{FF2B5EF4-FFF2-40B4-BE49-F238E27FC236}">
                <a16:creationId xmlns:a16="http://schemas.microsoft.com/office/drawing/2014/main" id="{36A4EA00-A6AF-8205-343B-9BA9342D1C1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768"/>
            <a:ext cx="12202175" cy="1519356"/>
            <a:chOff x="-1" y="-29768"/>
            <a:chExt cx="12202175" cy="1519356"/>
          </a:xfrm>
        </p:grpSpPr>
        <p:sp>
          <p:nvSpPr>
            <p:cNvPr id="3086" name="Rectangle 3085">
              <a:extLst>
                <a:ext uri="{FF2B5EF4-FFF2-40B4-BE49-F238E27FC236}">
                  <a16:creationId xmlns:a16="http://schemas.microsoft.com/office/drawing/2014/main" id="{5E8EC234-DEA1-193A-55D0-CE28A29734C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5341412" y="-5371175"/>
              <a:ext cx="1519350" cy="12202174"/>
            </a:xfrm>
            <a:prstGeom prst="rect">
              <a:avLst/>
            </a:prstGeom>
            <a:gradFill>
              <a:gsLst>
                <a:gs pos="0">
                  <a:schemeClr val="accent5"/>
                </a:gs>
                <a:gs pos="100000">
                  <a:schemeClr val="accent2"/>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87" name="Rectangle 3086">
              <a:extLst>
                <a:ext uri="{FF2B5EF4-FFF2-40B4-BE49-F238E27FC236}">
                  <a16:creationId xmlns:a16="http://schemas.microsoft.com/office/drawing/2014/main" id="{642E741C-028F-4228-BEF0-1C018BCD948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8917093" y="-1801610"/>
              <a:ext cx="1507122" cy="5063040"/>
            </a:xfrm>
            <a:prstGeom prst="rect">
              <a:avLst/>
            </a:prstGeom>
            <a:gradFill>
              <a:gsLst>
                <a:gs pos="59000">
                  <a:schemeClr val="accent5">
                    <a:lumMod val="60000"/>
                    <a:lumOff val="40000"/>
                    <a:alpha val="0"/>
                  </a:schemeClr>
                </a:gs>
                <a:gs pos="100000">
                  <a:schemeClr val="accent5">
                    <a:lumMod val="60000"/>
                    <a:lumOff val="40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88" name="Rectangle 3087">
              <a:extLst>
                <a:ext uri="{FF2B5EF4-FFF2-40B4-BE49-F238E27FC236}">
                  <a16:creationId xmlns:a16="http://schemas.microsoft.com/office/drawing/2014/main" id="{9A29AA80-47DE-4138-70CB-50FAD88565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3100712" y="-3130481"/>
              <a:ext cx="1519356" cy="7720782"/>
            </a:xfrm>
            <a:prstGeom prst="rect">
              <a:avLst/>
            </a:prstGeom>
            <a:gradFill>
              <a:gsLst>
                <a:gs pos="29000">
                  <a:schemeClr val="accent5">
                    <a:lumMod val="60000"/>
                    <a:lumOff val="40000"/>
                    <a:alpha val="0"/>
                  </a:schemeClr>
                </a:gs>
                <a:gs pos="100000">
                  <a:schemeClr val="accent5">
                    <a:lumMod val="75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FB09E4BD-5152-1198-7D1B-368322A0790B}"/>
              </a:ext>
            </a:extLst>
          </p:cNvPr>
          <p:cNvSpPr>
            <a:spLocks noGrp="1"/>
          </p:cNvSpPr>
          <p:nvPr>
            <p:ph type="title"/>
          </p:nvPr>
        </p:nvSpPr>
        <p:spPr>
          <a:xfrm>
            <a:off x="876691" y="301843"/>
            <a:ext cx="10477109" cy="1003532"/>
          </a:xfrm>
        </p:spPr>
        <p:txBody>
          <a:bodyPr anchor="ctr">
            <a:normAutofit/>
          </a:bodyPr>
          <a:lstStyle/>
          <a:p>
            <a:r>
              <a:rPr lang="el-GR" sz="3200" dirty="0">
                <a:solidFill>
                  <a:srgbClr val="FFFFFF"/>
                </a:solidFill>
              </a:rPr>
              <a:t>Ιδιωτικές Ψηφιακές Υπηρεσίες</a:t>
            </a:r>
            <a:endParaRPr lang="en-US" sz="3200" dirty="0">
              <a:solidFill>
                <a:srgbClr val="FFFFFF"/>
              </a:solidFill>
            </a:endParaRPr>
          </a:p>
        </p:txBody>
      </p:sp>
      <p:sp>
        <p:nvSpPr>
          <p:cNvPr id="3" name="Content Placeholder 2">
            <a:extLst>
              <a:ext uri="{FF2B5EF4-FFF2-40B4-BE49-F238E27FC236}">
                <a16:creationId xmlns:a16="http://schemas.microsoft.com/office/drawing/2014/main" id="{A49CF901-204D-36CF-5F72-FC4C56678096}"/>
              </a:ext>
            </a:extLst>
          </p:cNvPr>
          <p:cNvSpPr>
            <a:spLocks noGrp="1"/>
          </p:cNvSpPr>
          <p:nvPr>
            <p:ph idx="1"/>
          </p:nvPr>
        </p:nvSpPr>
        <p:spPr>
          <a:xfrm>
            <a:off x="876692" y="2308124"/>
            <a:ext cx="4888382" cy="3704758"/>
          </a:xfrm>
        </p:spPr>
        <p:txBody>
          <a:bodyPr anchor="ctr">
            <a:normAutofit/>
          </a:bodyPr>
          <a:lstStyle/>
          <a:p>
            <a:r>
              <a:rPr lang="el-GR" sz="2000" dirty="0"/>
              <a:t>Δωρεάν ψηφιακές υπηρεσίες προσφέρονται από ΜΚΟ, μη κερδοσκοπικά ιδρύματα, εκπαιδευτικούς ή τεχνολογικούς </a:t>
            </a:r>
            <a:r>
              <a:rPr lang="el-GR" sz="2000" dirty="0" err="1"/>
              <a:t>παρόχους</a:t>
            </a:r>
            <a:r>
              <a:rPr lang="el-GR" sz="2000" dirty="0"/>
              <a:t> και άλλους οργανισμούς στην Ελλάδα και το εξωτερικό.</a:t>
            </a:r>
            <a:endParaRPr lang="en-US" sz="2000" dirty="0"/>
          </a:p>
        </p:txBody>
      </p:sp>
      <p:pic>
        <p:nvPicPr>
          <p:cNvPr id="3078" name="Picture 6" descr="Hellenic American College | Athens">
            <a:extLst>
              <a:ext uri="{FF2B5EF4-FFF2-40B4-BE49-F238E27FC236}">
                <a16:creationId xmlns:a16="http://schemas.microsoft.com/office/drawing/2014/main" id="{27A28BBC-1C66-2BEF-F56D-FD83E2AB189E}"/>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7100700" y="1995141"/>
            <a:ext cx="2008082" cy="2008082"/>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Duolingo Δωρεάν Λήψη - 2024 Τελευταία ...">
            <a:extLst>
              <a:ext uri="{FF2B5EF4-FFF2-40B4-BE49-F238E27FC236}">
                <a16:creationId xmlns:a16="http://schemas.microsoft.com/office/drawing/2014/main" id="{2985985A-F6F5-D1FF-B26A-287B0F8FA6A3}"/>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9108782" y="2265630"/>
            <a:ext cx="1737592" cy="1737592"/>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SearchCulture.gr | Συλλογές">
            <a:extLst>
              <a:ext uri="{FF2B5EF4-FFF2-40B4-BE49-F238E27FC236}">
                <a16:creationId xmlns:a16="http://schemas.microsoft.com/office/drawing/2014/main" id="{FAD1EF62-ED3B-F8FF-1250-A784AD7C40CE}"/>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8104741" y="5290644"/>
            <a:ext cx="2681854" cy="1200830"/>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Greek Academic Network - GUnet">
            <a:extLst>
              <a:ext uri="{FF2B5EF4-FFF2-40B4-BE49-F238E27FC236}">
                <a16:creationId xmlns:a16="http://schemas.microsoft.com/office/drawing/2014/main" id="{A497B386-4C66-D618-8158-0DE066D4FCCB}"/>
              </a:ext>
            </a:extLst>
          </p:cNvPr>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7221537" y="4085556"/>
            <a:ext cx="4093771" cy="8289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2227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798FE0E0-D95D-46EF-A375-475D4DB0ED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254D079-8A63-0E47-AB79-C49499C12FC3}"/>
              </a:ext>
            </a:extLst>
          </p:cNvPr>
          <p:cNvSpPr>
            <a:spLocks noGrp="1"/>
          </p:cNvSpPr>
          <p:nvPr>
            <p:ph type="title"/>
          </p:nvPr>
        </p:nvSpPr>
        <p:spPr>
          <a:xfrm>
            <a:off x="640080" y="640080"/>
            <a:ext cx="6894575" cy="3566160"/>
          </a:xfrm>
        </p:spPr>
        <p:txBody>
          <a:bodyPr vert="horz" lIns="91440" tIns="45720" rIns="91440" bIns="45720" rtlCol="0" anchor="b">
            <a:normAutofit/>
          </a:bodyPr>
          <a:lstStyle/>
          <a:p>
            <a:br>
              <a:rPr lang="en-US" sz="4600" b="0" i="0" u="none" strike="noStrike" baseline="0" dirty="0"/>
            </a:br>
            <a:r>
              <a:rPr lang="el-GR" sz="4600" b="0" i="0" u="none" strike="noStrike" baseline="0" dirty="0"/>
              <a:t>Δεοντολογία ψ</a:t>
            </a:r>
            <a:r>
              <a:rPr lang="el-GR" sz="4600" dirty="0"/>
              <a:t>ηφιακής επικοινωνίας</a:t>
            </a:r>
            <a:br>
              <a:rPr lang="en-US" sz="4600" b="0" i="0" u="none" strike="noStrike" baseline="0" dirty="0"/>
            </a:br>
            <a:br>
              <a:rPr lang="en-US" sz="4600" b="0" i="0" u="none" strike="noStrike" baseline="0" dirty="0"/>
            </a:br>
            <a:endParaRPr lang="en-US" sz="4600" dirty="0"/>
          </a:p>
        </p:txBody>
      </p:sp>
      <p:sp>
        <p:nvSpPr>
          <p:cNvPr id="17" name="sketchy line">
            <a:extLst>
              <a:ext uri="{FF2B5EF4-FFF2-40B4-BE49-F238E27FC236}">
                <a16:creationId xmlns:a16="http://schemas.microsoft.com/office/drawing/2014/main" id="{2D82A42F-AEBE-4065-9792-036A904D85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9646" y="4409267"/>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descr="Appareil mobile avec applications">
            <a:extLst>
              <a:ext uri="{FF2B5EF4-FFF2-40B4-BE49-F238E27FC236}">
                <a16:creationId xmlns:a16="http://schemas.microsoft.com/office/drawing/2014/main" id="{EA267DC3-E57A-F82A-6704-EDAD9EC1A68E}"/>
              </a:ext>
            </a:extLst>
          </p:cNvPr>
          <p:cNvPicPr>
            <a:picLocks noChangeAspect="1"/>
          </p:cNvPicPr>
          <p:nvPr/>
        </p:nvPicPr>
        <p:blipFill>
          <a:blip r:embed="rId3"/>
          <a:srcRect l="53167" r="13596"/>
          <a:stretch/>
        </p:blipFill>
        <p:spPr>
          <a:xfrm>
            <a:off x="8139803" y="10"/>
            <a:ext cx="4052199" cy="6857990"/>
          </a:xfrm>
          <a:custGeom>
            <a:avLst/>
            <a:gdLst/>
            <a:ahLst/>
            <a:cxnLst/>
            <a:rect l="l" t="t" r="r" b="b"/>
            <a:pathLst>
              <a:path w="4052199" h="6858000">
                <a:moveTo>
                  <a:pt x="25603" y="0"/>
                </a:moveTo>
                <a:lnTo>
                  <a:pt x="4052199" y="0"/>
                </a:lnTo>
                <a:lnTo>
                  <a:pt x="4052199" y="6858000"/>
                </a:lnTo>
                <a:lnTo>
                  <a:pt x="28079" y="6858000"/>
                </a:lnTo>
                <a:lnTo>
                  <a:pt x="37459" y="6497135"/>
                </a:lnTo>
                <a:cubicBezTo>
                  <a:pt x="37586" y="6492050"/>
                  <a:pt x="38603" y="6487092"/>
                  <a:pt x="38603" y="6482007"/>
                </a:cubicBezTo>
                <a:cubicBezTo>
                  <a:pt x="47502" y="6367973"/>
                  <a:pt x="52587" y="6253939"/>
                  <a:pt x="18135" y="6142702"/>
                </a:cubicBezTo>
                <a:cubicBezTo>
                  <a:pt x="15084" y="6132214"/>
                  <a:pt x="13495" y="6121344"/>
                  <a:pt x="13432" y="6110411"/>
                </a:cubicBezTo>
                <a:cubicBezTo>
                  <a:pt x="11690" y="6013324"/>
                  <a:pt x="15936" y="5916236"/>
                  <a:pt x="26145" y="5819669"/>
                </a:cubicBezTo>
                <a:cubicBezTo>
                  <a:pt x="31229" y="5760555"/>
                  <a:pt x="26017" y="5700423"/>
                  <a:pt x="42926" y="5641690"/>
                </a:cubicBezTo>
                <a:cubicBezTo>
                  <a:pt x="50337" y="5612565"/>
                  <a:pt x="54595" y="5582728"/>
                  <a:pt x="55638" y="5552700"/>
                </a:cubicBezTo>
                <a:cubicBezTo>
                  <a:pt x="60087" y="5479983"/>
                  <a:pt x="38603" y="5411588"/>
                  <a:pt x="18263" y="5343066"/>
                </a:cubicBezTo>
                <a:cubicBezTo>
                  <a:pt x="7456" y="5306707"/>
                  <a:pt x="-5384" y="5269459"/>
                  <a:pt x="2372" y="5231320"/>
                </a:cubicBezTo>
                <a:cubicBezTo>
                  <a:pt x="16076" y="5173655"/>
                  <a:pt x="23920" y="5114744"/>
                  <a:pt x="25763" y="5055502"/>
                </a:cubicBezTo>
                <a:cubicBezTo>
                  <a:pt x="25635" y="5012660"/>
                  <a:pt x="15338" y="4970962"/>
                  <a:pt x="18898" y="4928374"/>
                </a:cubicBezTo>
                <a:cubicBezTo>
                  <a:pt x="27073" y="4845715"/>
                  <a:pt x="29157" y="4762561"/>
                  <a:pt x="25127" y="4679584"/>
                </a:cubicBezTo>
                <a:cubicBezTo>
                  <a:pt x="25077" y="4646429"/>
                  <a:pt x="28776" y="4613376"/>
                  <a:pt x="36187" y="4581060"/>
                </a:cubicBezTo>
                <a:cubicBezTo>
                  <a:pt x="45493" y="4524043"/>
                  <a:pt x="47464" y="4466060"/>
                  <a:pt x="42036" y="4408547"/>
                </a:cubicBezTo>
                <a:cubicBezTo>
                  <a:pt x="36060" y="4341932"/>
                  <a:pt x="18263" y="4276334"/>
                  <a:pt x="13685" y="4209719"/>
                </a:cubicBezTo>
                <a:cubicBezTo>
                  <a:pt x="6694" y="4099371"/>
                  <a:pt x="16610" y="3989024"/>
                  <a:pt x="26398" y="3879186"/>
                </a:cubicBezTo>
                <a:cubicBezTo>
                  <a:pt x="34026" y="3808731"/>
                  <a:pt x="36060" y="3737781"/>
                  <a:pt x="32501" y="3667009"/>
                </a:cubicBezTo>
                <a:cubicBezTo>
                  <a:pt x="28051" y="3610818"/>
                  <a:pt x="21059" y="3554755"/>
                  <a:pt x="19788" y="3498437"/>
                </a:cubicBezTo>
                <a:cubicBezTo>
                  <a:pt x="17627" y="3398006"/>
                  <a:pt x="18390" y="3297701"/>
                  <a:pt x="24237" y="3197143"/>
                </a:cubicBezTo>
                <a:cubicBezTo>
                  <a:pt x="27162" y="3146928"/>
                  <a:pt x="32119" y="3096966"/>
                  <a:pt x="34026" y="3046242"/>
                </a:cubicBezTo>
                <a:cubicBezTo>
                  <a:pt x="35933" y="2995518"/>
                  <a:pt x="40001" y="2944413"/>
                  <a:pt x="28433" y="2894578"/>
                </a:cubicBezTo>
                <a:cubicBezTo>
                  <a:pt x="8855" y="2810038"/>
                  <a:pt x="23220" y="2725879"/>
                  <a:pt x="27415" y="2641593"/>
                </a:cubicBezTo>
                <a:cubicBezTo>
                  <a:pt x="29958" y="2589217"/>
                  <a:pt x="45214" y="2535568"/>
                  <a:pt x="31738" y="2484717"/>
                </a:cubicBezTo>
                <a:cubicBezTo>
                  <a:pt x="10507" y="2405008"/>
                  <a:pt x="24492" y="2326951"/>
                  <a:pt x="31738" y="2248513"/>
                </a:cubicBezTo>
                <a:cubicBezTo>
                  <a:pt x="40218" y="2174283"/>
                  <a:pt x="38768" y="2099252"/>
                  <a:pt x="27415" y="2025403"/>
                </a:cubicBezTo>
                <a:cubicBezTo>
                  <a:pt x="12986" y="1952165"/>
                  <a:pt x="12986" y="1876803"/>
                  <a:pt x="27415" y="1803565"/>
                </a:cubicBezTo>
                <a:cubicBezTo>
                  <a:pt x="39276" y="1743102"/>
                  <a:pt x="40598" y="1681038"/>
                  <a:pt x="31356" y="1620119"/>
                </a:cubicBezTo>
                <a:cubicBezTo>
                  <a:pt x="25127" y="1576514"/>
                  <a:pt x="13940" y="1533163"/>
                  <a:pt x="12414" y="1489558"/>
                </a:cubicBezTo>
                <a:cubicBezTo>
                  <a:pt x="9262" y="1398420"/>
                  <a:pt x="11118" y="1307167"/>
                  <a:pt x="18008" y="1216233"/>
                </a:cubicBezTo>
                <a:cubicBezTo>
                  <a:pt x="26017" y="1112496"/>
                  <a:pt x="41400" y="1009268"/>
                  <a:pt x="30721" y="904896"/>
                </a:cubicBezTo>
                <a:cubicBezTo>
                  <a:pt x="27162" y="869046"/>
                  <a:pt x="19661" y="833323"/>
                  <a:pt x="18771" y="797346"/>
                </a:cubicBezTo>
                <a:cubicBezTo>
                  <a:pt x="17118" y="730095"/>
                  <a:pt x="16737" y="663607"/>
                  <a:pt x="20169" y="593941"/>
                </a:cubicBezTo>
                <a:cubicBezTo>
                  <a:pt x="23602" y="524274"/>
                  <a:pt x="38348" y="451938"/>
                  <a:pt x="28433" y="383798"/>
                </a:cubicBezTo>
                <a:cubicBezTo>
                  <a:pt x="18516" y="315657"/>
                  <a:pt x="24873" y="248406"/>
                  <a:pt x="31229" y="181410"/>
                </a:cubicBezTo>
                <a:cubicBezTo>
                  <a:pt x="34344" y="149565"/>
                  <a:pt x="36410" y="118069"/>
                  <a:pt x="35854" y="86700"/>
                </a:cubicBezTo>
                <a:close/>
              </a:path>
            </a:pathLst>
          </a:custGeom>
        </p:spPr>
      </p:pic>
    </p:spTree>
    <p:extLst>
      <p:ext uri="{BB962C8B-B14F-4D97-AF65-F5344CB8AC3E}">
        <p14:creationId xmlns:p14="http://schemas.microsoft.com/office/powerpoint/2010/main" val="33163683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7050F04-E808-4CED-94CB-DA045C76D3EB}"/>
              </a:ext>
            </a:extLst>
          </p:cNvPr>
          <p:cNvSpPr>
            <a:spLocks noGrp="1"/>
          </p:cNvSpPr>
          <p:nvPr>
            <p:ph type="title"/>
          </p:nvPr>
        </p:nvSpPr>
        <p:spPr>
          <a:xfrm>
            <a:off x="876692" y="741391"/>
            <a:ext cx="5479719" cy="1616203"/>
          </a:xfrm>
        </p:spPr>
        <p:txBody>
          <a:bodyPr anchor="b">
            <a:normAutofit/>
          </a:bodyPr>
          <a:lstStyle/>
          <a:p>
            <a:r>
              <a:rPr lang="el-GR" sz="3200" dirty="0"/>
              <a:t>Τα ψηφιακά σας δικαιώματα</a:t>
            </a:r>
            <a:endParaRPr lang="en-US" sz="3200" dirty="0"/>
          </a:p>
        </p:txBody>
      </p:sp>
      <p:sp>
        <p:nvSpPr>
          <p:cNvPr id="5" name="Content Placeholder 4">
            <a:extLst>
              <a:ext uri="{FF2B5EF4-FFF2-40B4-BE49-F238E27FC236}">
                <a16:creationId xmlns:a16="http://schemas.microsoft.com/office/drawing/2014/main" id="{E47FC3A1-A788-14A4-5733-096EB9707A3A}"/>
              </a:ext>
            </a:extLst>
          </p:cNvPr>
          <p:cNvSpPr>
            <a:spLocks noGrp="1"/>
          </p:cNvSpPr>
          <p:nvPr>
            <p:ph idx="1"/>
          </p:nvPr>
        </p:nvSpPr>
        <p:spPr>
          <a:xfrm>
            <a:off x="876692" y="2533476"/>
            <a:ext cx="5479719" cy="3447832"/>
          </a:xfrm>
        </p:spPr>
        <p:txBody>
          <a:bodyPr anchor="t">
            <a:normAutofit lnSpcReduction="10000"/>
          </a:bodyPr>
          <a:lstStyle/>
          <a:p>
            <a:r>
              <a:rPr lang="el-GR" sz="1700" dirty="0"/>
              <a:t>Το δικαίωμα ενημέρωσης και το δικαίωμα συμμετοχής
Το δικαίωμα να εκφράζετε ελεύθερα τις απόψεις ή τις ιδέες σας, χωρίς φόβο, λογοκρισία ή νομικές κυρώσεις 
Το δικαίωμα συναναστροφής. Με άλλα λόγια, το δικαίωμά σας να συμμετέχετε ή να αποχωρείτε οικειοθελώς από ομάδες και το δικαίωμα να συναντιέστε με άλλα άτομα για να εκφράσετε, να προωθήσετε, να επιδιώξετε ή/και να υπερασπιστείτε συλλογικά κοινά συμφέροντα
Το δικαίωμα να ελέγχετε τα δικά σας προσωπικά δεδομένα, το οποίο απαιτεί να γνωρίζετε ποιες προσωπικές πληροφορίες έχουν συγκεντρωθεί για εσάς</a:t>
            </a:r>
            <a:endParaRPr lang="en-US" sz="1700" dirty="0"/>
          </a:p>
        </p:txBody>
      </p:sp>
      <p:pic>
        <p:nvPicPr>
          <p:cNvPr id="7" name="Picture 6" descr="Exclamation mark on a yellow background">
            <a:extLst>
              <a:ext uri="{FF2B5EF4-FFF2-40B4-BE49-F238E27FC236}">
                <a16:creationId xmlns:a16="http://schemas.microsoft.com/office/drawing/2014/main" id="{3FF2ED07-6CD9-1EB3-A042-CF1A2C65B7E7}"/>
              </a:ext>
            </a:extLst>
          </p:cNvPr>
          <p:cNvPicPr>
            <a:picLocks noChangeAspect="1"/>
          </p:cNvPicPr>
          <p:nvPr/>
        </p:nvPicPr>
        <p:blipFill>
          <a:blip r:embed="rId3"/>
          <a:srcRect l="29549" r="16632"/>
          <a:stretch/>
        </p:blipFill>
        <p:spPr>
          <a:xfrm>
            <a:off x="7270812" y="10"/>
            <a:ext cx="4921187" cy="6857990"/>
          </a:xfrm>
          <a:prstGeom prst="rect">
            <a:avLst/>
          </a:prstGeom>
        </p:spPr>
      </p:pic>
      <p:grpSp>
        <p:nvGrpSpPr>
          <p:cNvPr id="11" name="Group 10">
            <a:extLst>
              <a:ext uri="{FF2B5EF4-FFF2-40B4-BE49-F238E27FC236}">
                <a16:creationId xmlns:a16="http://schemas.microsoft.com/office/drawing/2014/main" id="{8CE57D37-C2D0-066B-1AE3-6F4244344F2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2068638" y="0"/>
            <a:ext cx="123362" cy="6858000"/>
            <a:chOff x="12068638" y="0"/>
            <a:chExt cx="123362" cy="6858000"/>
          </a:xfrm>
        </p:grpSpPr>
        <p:sp>
          <p:nvSpPr>
            <p:cNvPr id="12" name="Rectangle 11">
              <a:extLst>
                <a:ext uri="{FF2B5EF4-FFF2-40B4-BE49-F238E27FC236}">
                  <a16:creationId xmlns:a16="http://schemas.microsoft.com/office/drawing/2014/main" id="{A24DCA44-89CF-872A-903F-96C50780EA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4B0CC4F5-AC85-FFFA-7EB5-33C4FCE90A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3527553"/>
              <a:ext cx="123362" cy="3330447"/>
            </a:xfrm>
            <a:prstGeom prst="rect">
              <a:avLst/>
            </a:prstGeom>
            <a:gradFill>
              <a:gsLst>
                <a:gs pos="19000">
                  <a:schemeClr val="accent5">
                    <a:lumMod val="60000"/>
                    <a:lumOff val="40000"/>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extBox 1">
            <a:extLst>
              <a:ext uri="{FF2B5EF4-FFF2-40B4-BE49-F238E27FC236}">
                <a16:creationId xmlns:a16="http://schemas.microsoft.com/office/drawing/2014/main" id="{3B71FD53-C48E-FFBB-73FA-95750ED289D6}"/>
              </a:ext>
            </a:extLst>
          </p:cNvPr>
          <p:cNvSpPr txBox="1"/>
          <p:nvPr/>
        </p:nvSpPr>
        <p:spPr>
          <a:xfrm>
            <a:off x="7742821" y="3857282"/>
            <a:ext cx="3411416" cy="800219"/>
          </a:xfrm>
          <a:prstGeom prst="rect">
            <a:avLst/>
          </a:prstGeom>
          <a:noFill/>
        </p:spPr>
        <p:txBody>
          <a:bodyPr wrap="square" rtlCol="0">
            <a:spAutoFit/>
          </a:bodyPr>
          <a:lstStyle/>
          <a:p>
            <a:r>
              <a:rPr lang="el-GR" sz="2300" i="1" dirty="0"/>
              <a:t>Να είσαι καλός ψηφιακός πολίτης</a:t>
            </a:r>
            <a:endParaRPr lang="en-US" sz="2300" i="1" dirty="0"/>
          </a:p>
        </p:txBody>
      </p:sp>
    </p:spTree>
    <p:extLst>
      <p:ext uri="{BB962C8B-B14F-4D97-AF65-F5344CB8AC3E}">
        <p14:creationId xmlns:p14="http://schemas.microsoft.com/office/powerpoint/2010/main" val="12396104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C8C352-B3DC-3102-B1B7-810A625F2DBA}"/>
              </a:ext>
            </a:extLst>
          </p:cNvPr>
          <p:cNvSpPr>
            <a:spLocks noGrp="1"/>
          </p:cNvSpPr>
          <p:nvPr>
            <p:ph type="title"/>
          </p:nvPr>
        </p:nvSpPr>
        <p:spPr>
          <a:xfrm>
            <a:off x="6823878" y="741391"/>
            <a:ext cx="4491821" cy="1616203"/>
          </a:xfrm>
        </p:spPr>
        <p:txBody>
          <a:bodyPr anchor="b">
            <a:normAutofit/>
          </a:bodyPr>
          <a:lstStyle/>
          <a:p>
            <a:r>
              <a:rPr lang="el-GR" sz="3200" dirty="0"/>
              <a:t>Οι ψηφιακές σας ευθύνες</a:t>
            </a:r>
            <a:endParaRPr lang="en-US" sz="3200" dirty="0"/>
          </a:p>
        </p:txBody>
      </p:sp>
      <p:pic>
        <p:nvPicPr>
          <p:cNvPr id="5" name="Picture 4" descr="Colourful carved figures of humans">
            <a:extLst>
              <a:ext uri="{FF2B5EF4-FFF2-40B4-BE49-F238E27FC236}">
                <a16:creationId xmlns:a16="http://schemas.microsoft.com/office/drawing/2014/main" id="{533E75FC-4078-28D5-7051-F19F22C56A3F}"/>
              </a:ext>
            </a:extLst>
          </p:cNvPr>
          <p:cNvPicPr>
            <a:picLocks noChangeAspect="1"/>
          </p:cNvPicPr>
          <p:nvPr/>
        </p:nvPicPr>
        <p:blipFill>
          <a:blip r:embed="rId3"/>
          <a:srcRect l="18450" r="18217" b="-1"/>
          <a:stretch/>
        </p:blipFill>
        <p:spPr>
          <a:xfrm>
            <a:off x="20" y="10"/>
            <a:ext cx="6095980" cy="6857990"/>
          </a:xfrm>
          <a:prstGeom prst="rect">
            <a:avLst/>
          </a:prstGeom>
        </p:spPr>
      </p:pic>
      <p:grpSp>
        <p:nvGrpSpPr>
          <p:cNvPr id="9" name="Group 8">
            <a:extLst>
              <a:ext uri="{FF2B5EF4-FFF2-40B4-BE49-F238E27FC236}">
                <a16:creationId xmlns:a16="http://schemas.microsoft.com/office/drawing/2014/main" id="{5EFBDE31-BB3E-6CFC-23CD-B5976DA3843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3362" cy="6858000"/>
            <a:chOff x="12068638" y="0"/>
            <a:chExt cx="123362" cy="6858000"/>
          </a:xfrm>
        </p:grpSpPr>
        <p:sp>
          <p:nvSpPr>
            <p:cNvPr id="10" name="Rectangle 9">
              <a:extLst>
                <a:ext uri="{FF2B5EF4-FFF2-40B4-BE49-F238E27FC236}">
                  <a16:creationId xmlns:a16="http://schemas.microsoft.com/office/drawing/2014/main" id="{180A60EC-72BB-121F-556A-E2837FD99A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91A2FAE-D41C-FF5D-B0A0-7808248EDC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4139706"/>
              <a:ext cx="123362" cy="2718294"/>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Content Placeholder 2">
            <a:extLst>
              <a:ext uri="{FF2B5EF4-FFF2-40B4-BE49-F238E27FC236}">
                <a16:creationId xmlns:a16="http://schemas.microsoft.com/office/drawing/2014/main" id="{4C958806-8CF8-C938-C5E2-9EDF394D5409}"/>
              </a:ext>
            </a:extLst>
          </p:cNvPr>
          <p:cNvSpPr>
            <a:spLocks noGrp="1"/>
          </p:cNvSpPr>
          <p:nvPr>
            <p:ph idx="1"/>
          </p:nvPr>
        </p:nvSpPr>
        <p:spPr>
          <a:xfrm>
            <a:off x="6823878" y="2533476"/>
            <a:ext cx="4491820" cy="3447832"/>
          </a:xfrm>
        </p:spPr>
        <p:txBody>
          <a:bodyPr anchor="t">
            <a:normAutofit lnSpcReduction="10000"/>
          </a:bodyPr>
          <a:lstStyle/>
          <a:p>
            <a:r>
              <a:rPr lang="el-GR" sz="1900" dirty="0"/>
              <a:t>Ευθύνη για την ανταλλαγή πραγματικών και αυθεντικών πληροφοριών, ειδήσεων, αναρτήσεων 
Ευθύνη να εκφράζεστε με σεβασμό
Ευθύνη αποφυγής ομάδων που προωθούν τη βία και τις διακρίσεις κάθε είδους
Ευθύνη να διατηρείτε τα προσωπικά σας δεδομένα ιδιωτικά και να αποφεύγετε την κοινή χρήση προσωπικών δεδομένων άλλων ατόμων χωρίς τη συγκατάθεσή τους</a:t>
            </a:r>
            <a:endParaRPr lang="en-US" sz="1900" dirty="0"/>
          </a:p>
        </p:txBody>
      </p:sp>
      <p:sp>
        <p:nvSpPr>
          <p:cNvPr id="4" name="TextBox 3">
            <a:extLst>
              <a:ext uri="{FF2B5EF4-FFF2-40B4-BE49-F238E27FC236}">
                <a16:creationId xmlns:a16="http://schemas.microsoft.com/office/drawing/2014/main" id="{BF2A083E-C451-03FD-D62A-352F028E5713}"/>
              </a:ext>
            </a:extLst>
          </p:cNvPr>
          <p:cNvSpPr txBox="1"/>
          <p:nvPr/>
        </p:nvSpPr>
        <p:spPr>
          <a:xfrm>
            <a:off x="280664" y="1957484"/>
            <a:ext cx="3411416" cy="800219"/>
          </a:xfrm>
          <a:prstGeom prst="rect">
            <a:avLst/>
          </a:prstGeom>
          <a:noFill/>
        </p:spPr>
        <p:txBody>
          <a:bodyPr wrap="square" rtlCol="0">
            <a:spAutoFit/>
          </a:bodyPr>
          <a:lstStyle/>
          <a:p>
            <a:r>
              <a:rPr lang="el-GR" sz="2300" i="1" dirty="0"/>
              <a:t>Να είσαι καλός ψηφιακός πολίτης</a:t>
            </a:r>
            <a:endParaRPr lang="en-US" sz="2300" i="1" dirty="0"/>
          </a:p>
        </p:txBody>
      </p:sp>
    </p:spTree>
    <p:extLst>
      <p:ext uri="{BB962C8B-B14F-4D97-AF65-F5344CB8AC3E}">
        <p14:creationId xmlns:p14="http://schemas.microsoft.com/office/powerpoint/2010/main" val="2527931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81DB3B-F6AE-FD4D-6D43-27D10DB4995E}"/>
              </a:ext>
            </a:extLst>
          </p:cNvPr>
          <p:cNvSpPr>
            <a:spLocks noGrp="1"/>
          </p:cNvSpPr>
          <p:nvPr>
            <p:ph type="title"/>
          </p:nvPr>
        </p:nvSpPr>
        <p:spPr>
          <a:xfrm>
            <a:off x="6417733" y="490537"/>
            <a:ext cx="5291663" cy="1628775"/>
          </a:xfrm>
        </p:spPr>
        <p:txBody>
          <a:bodyPr anchor="b">
            <a:normAutofit fontScale="90000"/>
          </a:bodyPr>
          <a:lstStyle/>
          <a:p>
            <a:r>
              <a:rPr lang="el-GR" sz="3700" dirty="0"/>
              <a:t>Φερθείτε στους άλλους όπως θα θέλατε να σας φέρονται</a:t>
            </a:r>
            <a:br>
              <a:rPr lang="en-US" sz="3700" b="0" i="0" u="none" strike="noStrike" baseline="0" dirty="0"/>
            </a:br>
            <a:endParaRPr lang="en-US" sz="3700" dirty="0"/>
          </a:p>
        </p:txBody>
      </p:sp>
      <p:pic>
        <p:nvPicPr>
          <p:cNvPr id="5" name="Picture 4" descr="Line in the sand with spheres">
            <a:extLst>
              <a:ext uri="{FF2B5EF4-FFF2-40B4-BE49-F238E27FC236}">
                <a16:creationId xmlns:a16="http://schemas.microsoft.com/office/drawing/2014/main" id="{4BCEAB0C-6EC9-EFA5-840F-B90D737F3653}"/>
              </a:ext>
            </a:extLst>
          </p:cNvPr>
          <p:cNvPicPr>
            <a:picLocks noChangeAspect="1"/>
          </p:cNvPicPr>
          <p:nvPr/>
        </p:nvPicPr>
        <p:blipFill>
          <a:blip r:embed="rId3">
            <a:extLst>
              <a:ext uri="{28A0092B-C50C-407E-A947-70E740481C1C}">
                <a14:useLocalDpi xmlns:a14="http://schemas.microsoft.com/office/drawing/2010/main" val="0"/>
              </a:ext>
            </a:extLst>
          </a:blip>
          <a:srcRect t="12789" r="-1" b="12415"/>
          <a:stretch/>
        </p:blipFill>
        <p:spPr>
          <a:xfrm>
            <a:off x="2" y="1587"/>
            <a:ext cx="6095999" cy="6856413"/>
          </a:xfrm>
          <a:custGeom>
            <a:avLst/>
            <a:gdLst/>
            <a:ahLst/>
            <a:cxnLst/>
            <a:rect l="l" t="t" r="r" b="b"/>
            <a:pathLst>
              <a:path w="6649908" h="6856413">
                <a:moveTo>
                  <a:pt x="0" y="0"/>
                </a:moveTo>
                <a:lnTo>
                  <a:pt x="6559859" y="0"/>
                </a:lnTo>
                <a:lnTo>
                  <a:pt x="6572145" y="79394"/>
                </a:lnTo>
                <a:cubicBezTo>
                  <a:pt x="6857782" y="2230562"/>
                  <a:pt x="6243159" y="4473353"/>
                  <a:pt x="6528796" y="6624522"/>
                </a:cubicBezTo>
                <a:lnTo>
                  <a:pt x="6564680" y="6856413"/>
                </a:lnTo>
                <a:lnTo>
                  <a:pt x="0" y="6856413"/>
                </a:lnTo>
                <a:close/>
              </a:path>
            </a:pathLst>
          </a:custGeom>
        </p:spPr>
      </p:pic>
      <p:sp>
        <p:nvSpPr>
          <p:cNvPr id="3" name="Content Placeholder 2">
            <a:extLst>
              <a:ext uri="{FF2B5EF4-FFF2-40B4-BE49-F238E27FC236}">
                <a16:creationId xmlns:a16="http://schemas.microsoft.com/office/drawing/2014/main" id="{410310CB-FD6C-ACA1-A4B5-4849DD53233D}"/>
              </a:ext>
            </a:extLst>
          </p:cNvPr>
          <p:cNvSpPr>
            <a:spLocks noGrp="1"/>
          </p:cNvSpPr>
          <p:nvPr>
            <p:ph idx="1"/>
          </p:nvPr>
        </p:nvSpPr>
        <p:spPr>
          <a:xfrm>
            <a:off x="6417734" y="2614612"/>
            <a:ext cx="5291663" cy="3752849"/>
          </a:xfrm>
        </p:spPr>
        <p:txBody>
          <a:bodyPr>
            <a:normAutofit/>
          </a:bodyPr>
          <a:lstStyle/>
          <a:p>
            <a:pPr marL="0" indent="0">
              <a:buNone/>
            </a:pPr>
            <a:r>
              <a:rPr lang="en-US" sz="1800">
                <a:hlinkClick r:id="rId4"/>
              </a:rPr>
              <a:t>https://edu.gcfglobal.org/en/communicationskills/being-a-good-digital-citizen/1/</a:t>
            </a:r>
            <a:endParaRPr lang="en-US" sz="1800"/>
          </a:p>
          <a:p>
            <a:pPr marL="0" indent="0">
              <a:buNone/>
            </a:pPr>
            <a:endParaRPr lang="en-US" sz="1800"/>
          </a:p>
        </p:txBody>
      </p:sp>
    </p:spTree>
    <p:extLst>
      <p:ext uri="{BB962C8B-B14F-4D97-AF65-F5344CB8AC3E}">
        <p14:creationId xmlns:p14="http://schemas.microsoft.com/office/powerpoint/2010/main" val="5802198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1E5539EC-8CB8-002F-68C6-6788402826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768"/>
            <a:ext cx="12202175" cy="1519356"/>
            <a:chOff x="-1" y="-29768"/>
            <a:chExt cx="12202175" cy="1519356"/>
          </a:xfrm>
        </p:grpSpPr>
        <p:sp>
          <p:nvSpPr>
            <p:cNvPr id="19" name="Rectangle 18">
              <a:extLst>
                <a:ext uri="{FF2B5EF4-FFF2-40B4-BE49-F238E27FC236}">
                  <a16:creationId xmlns:a16="http://schemas.microsoft.com/office/drawing/2014/main" id="{6C5D55A6-9EFD-CDA3-20CC-A99812CE1A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5341412" y="-5371175"/>
              <a:ext cx="1519350" cy="12202174"/>
            </a:xfrm>
            <a:prstGeom prst="rect">
              <a:avLst/>
            </a:prstGeom>
            <a:gradFill>
              <a:gsLst>
                <a:gs pos="0">
                  <a:schemeClr val="accent5"/>
                </a:gs>
                <a:gs pos="100000">
                  <a:schemeClr val="accent2"/>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A5B6E73B-6DFD-AE6C-1628-DF8DC300856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8917093" y="-1801610"/>
              <a:ext cx="1507122" cy="5063040"/>
            </a:xfrm>
            <a:prstGeom prst="rect">
              <a:avLst/>
            </a:prstGeom>
            <a:gradFill>
              <a:gsLst>
                <a:gs pos="59000">
                  <a:schemeClr val="accent5">
                    <a:lumMod val="60000"/>
                    <a:lumOff val="40000"/>
                    <a:alpha val="0"/>
                  </a:schemeClr>
                </a:gs>
                <a:gs pos="100000">
                  <a:schemeClr val="accent5">
                    <a:lumMod val="60000"/>
                    <a:lumOff val="40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10E00FC4-DDBC-F424-CF71-73AF7A284A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3100712" y="-3130481"/>
              <a:ext cx="1519356" cy="7720782"/>
            </a:xfrm>
            <a:prstGeom prst="rect">
              <a:avLst/>
            </a:prstGeom>
            <a:gradFill>
              <a:gsLst>
                <a:gs pos="29000">
                  <a:schemeClr val="accent5">
                    <a:lumMod val="60000"/>
                    <a:lumOff val="40000"/>
                    <a:alpha val="0"/>
                  </a:schemeClr>
                </a:gs>
                <a:gs pos="100000">
                  <a:schemeClr val="accent5">
                    <a:lumMod val="75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491E8337-0266-5BB8-CE7F-D65B22826867}"/>
              </a:ext>
            </a:extLst>
          </p:cNvPr>
          <p:cNvSpPr>
            <a:spLocks noGrp="1"/>
          </p:cNvSpPr>
          <p:nvPr>
            <p:ph type="title"/>
          </p:nvPr>
        </p:nvSpPr>
        <p:spPr>
          <a:xfrm>
            <a:off x="876691" y="301843"/>
            <a:ext cx="10477109" cy="1003532"/>
          </a:xfrm>
        </p:spPr>
        <p:txBody>
          <a:bodyPr anchor="ctr">
            <a:normAutofit/>
          </a:bodyPr>
          <a:lstStyle/>
          <a:p>
            <a:r>
              <a:rPr lang="el-GR" sz="3200" dirty="0">
                <a:solidFill>
                  <a:srgbClr val="FFFFFF"/>
                </a:solidFill>
              </a:rPr>
              <a:t>Δεοντολογία ηλεκτρονικών μηνυμάτων</a:t>
            </a:r>
            <a:endParaRPr lang="en-US" sz="3200" dirty="0">
              <a:solidFill>
                <a:srgbClr val="FFFFFF"/>
              </a:solidFill>
            </a:endParaRPr>
          </a:p>
        </p:txBody>
      </p:sp>
      <p:pic>
        <p:nvPicPr>
          <p:cNvPr id="5" name="Content Placeholder 4">
            <a:extLst>
              <a:ext uri="{FF2B5EF4-FFF2-40B4-BE49-F238E27FC236}">
                <a16:creationId xmlns:a16="http://schemas.microsoft.com/office/drawing/2014/main" id="{A2237EC7-2EC9-01F1-7AE3-0E8284985251}"/>
              </a:ext>
            </a:extLst>
          </p:cNvPr>
          <p:cNvPicPr>
            <a:picLocks noChangeAspect="1"/>
          </p:cNvPicPr>
          <p:nvPr/>
        </p:nvPicPr>
        <p:blipFill>
          <a:blip r:embed="rId3"/>
          <a:stretch>
            <a:fillRect/>
          </a:stretch>
        </p:blipFill>
        <p:spPr>
          <a:xfrm>
            <a:off x="1729495" y="2184851"/>
            <a:ext cx="8733398" cy="2800020"/>
          </a:xfrm>
          <a:prstGeom prst="rect">
            <a:avLst/>
          </a:prstGeom>
        </p:spPr>
      </p:pic>
      <p:cxnSp>
        <p:nvCxnSpPr>
          <p:cNvPr id="7" name="Straight Arrow Connector 6">
            <a:extLst>
              <a:ext uri="{FF2B5EF4-FFF2-40B4-BE49-F238E27FC236}">
                <a16:creationId xmlns:a16="http://schemas.microsoft.com/office/drawing/2014/main" id="{3BEA8F16-8BE7-6CF6-A9FC-54958A61CC43}"/>
              </a:ext>
            </a:extLst>
          </p:cNvPr>
          <p:cNvCxnSpPr/>
          <p:nvPr/>
        </p:nvCxnSpPr>
        <p:spPr>
          <a:xfrm>
            <a:off x="3860233" y="3001959"/>
            <a:ext cx="1039085"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8" name="Straight Arrow Connector 7">
            <a:extLst>
              <a:ext uri="{FF2B5EF4-FFF2-40B4-BE49-F238E27FC236}">
                <a16:creationId xmlns:a16="http://schemas.microsoft.com/office/drawing/2014/main" id="{CD02EC11-6581-1E17-AE8A-16A607FD50A4}"/>
              </a:ext>
            </a:extLst>
          </p:cNvPr>
          <p:cNvCxnSpPr/>
          <p:nvPr/>
        </p:nvCxnSpPr>
        <p:spPr>
          <a:xfrm>
            <a:off x="3860233" y="3563741"/>
            <a:ext cx="1039085"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9" name="Straight Arrow Connector 8">
            <a:extLst>
              <a:ext uri="{FF2B5EF4-FFF2-40B4-BE49-F238E27FC236}">
                <a16:creationId xmlns:a16="http://schemas.microsoft.com/office/drawing/2014/main" id="{758F5CBF-2B14-0EAC-BAD9-AF616D9B7AFB}"/>
              </a:ext>
            </a:extLst>
          </p:cNvPr>
          <p:cNvCxnSpPr/>
          <p:nvPr/>
        </p:nvCxnSpPr>
        <p:spPr>
          <a:xfrm>
            <a:off x="3860233" y="4070612"/>
            <a:ext cx="1039085"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0" name="TextBox 9">
            <a:extLst>
              <a:ext uri="{FF2B5EF4-FFF2-40B4-BE49-F238E27FC236}">
                <a16:creationId xmlns:a16="http://schemas.microsoft.com/office/drawing/2014/main" id="{81A07C8B-5331-DB60-1167-D0DA29E8214F}"/>
              </a:ext>
            </a:extLst>
          </p:cNvPr>
          <p:cNvSpPr txBox="1"/>
          <p:nvPr/>
        </p:nvSpPr>
        <p:spPr>
          <a:xfrm>
            <a:off x="5102067" y="2837227"/>
            <a:ext cx="4587180" cy="352725"/>
          </a:xfrm>
          <a:prstGeom prst="rect">
            <a:avLst/>
          </a:prstGeom>
          <a:noFill/>
        </p:spPr>
        <p:txBody>
          <a:bodyPr wrap="square" rtlCol="0">
            <a:spAutoFit/>
          </a:bodyPr>
          <a:lstStyle/>
          <a:p>
            <a:pPr defTabSz="859536">
              <a:spcAft>
                <a:spcPts val="600"/>
              </a:spcAft>
            </a:pPr>
            <a:r>
              <a:rPr lang="el-GR" sz="1692" dirty="0"/>
              <a:t>Διεύθυνση ενός παραλήπτη</a:t>
            </a:r>
            <a:endParaRPr lang="en-US" dirty="0"/>
          </a:p>
        </p:txBody>
      </p:sp>
      <p:sp>
        <p:nvSpPr>
          <p:cNvPr id="11" name="TextBox 10">
            <a:extLst>
              <a:ext uri="{FF2B5EF4-FFF2-40B4-BE49-F238E27FC236}">
                <a16:creationId xmlns:a16="http://schemas.microsoft.com/office/drawing/2014/main" id="{898E643F-0C10-1ACF-BA4B-F2522DCB2A25}"/>
              </a:ext>
            </a:extLst>
          </p:cNvPr>
          <p:cNvSpPr txBox="1"/>
          <p:nvPr/>
        </p:nvSpPr>
        <p:spPr>
          <a:xfrm>
            <a:off x="5102067" y="3331937"/>
            <a:ext cx="4587180" cy="609067"/>
          </a:xfrm>
          <a:prstGeom prst="rect">
            <a:avLst/>
          </a:prstGeom>
          <a:noFill/>
        </p:spPr>
        <p:txBody>
          <a:bodyPr wrap="square" rtlCol="0">
            <a:spAutoFit/>
          </a:bodyPr>
          <a:lstStyle/>
          <a:p>
            <a:pPr defTabSz="859536">
              <a:spcAft>
                <a:spcPts val="600"/>
              </a:spcAft>
            </a:pPr>
            <a:r>
              <a:rPr lang="el-GR" sz="1692" dirty="0"/>
              <a:t>Διεύθυνση άλλου προσώπου στον ίδιο οργανισμό, εκτός από τον κύριο παραλήπτη</a:t>
            </a:r>
            <a:endParaRPr lang="en-US" dirty="0"/>
          </a:p>
        </p:txBody>
      </p:sp>
      <p:sp>
        <p:nvSpPr>
          <p:cNvPr id="12" name="TextBox 11">
            <a:extLst>
              <a:ext uri="{FF2B5EF4-FFF2-40B4-BE49-F238E27FC236}">
                <a16:creationId xmlns:a16="http://schemas.microsoft.com/office/drawing/2014/main" id="{93CC6218-4DCF-3C00-6DCA-2E91060958A2}"/>
              </a:ext>
            </a:extLst>
          </p:cNvPr>
          <p:cNvSpPr txBox="1"/>
          <p:nvPr/>
        </p:nvSpPr>
        <p:spPr>
          <a:xfrm>
            <a:off x="5102067" y="3940880"/>
            <a:ext cx="4587180" cy="1133900"/>
          </a:xfrm>
          <a:prstGeom prst="rect">
            <a:avLst/>
          </a:prstGeom>
          <a:noFill/>
        </p:spPr>
        <p:txBody>
          <a:bodyPr wrap="square" rtlCol="0">
            <a:spAutoFit/>
          </a:bodyPr>
          <a:lstStyle/>
          <a:p>
            <a:pPr defTabSz="859536">
              <a:spcAft>
                <a:spcPts val="600"/>
              </a:spcAft>
            </a:pPr>
            <a:r>
              <a:rPr lang="el-GR" sz="1692" dirty="0"/>
              <a:t>Διευθύνσεις πολλών διαφορετικών παραληπτών. Κάθε παραλήπτης θα λάβει το μήνυμά σας, αλλά δεν θα γνωρίζει και ποιος άλλος το έλαβε</a:t>
            </a:r>
            <a:endParaRPr lang="en-US" dirty="0"/>
          </a:p>
        </p:txBody>
      </p:sp>
      <p:sp>
        <p:nvSpPr>
          <p:cNvPr id="13" name="TextBox 12">
            <a:extLst>
              <a:ext uri="{FF2B5EF4-FFF2-40B4-BE49-F238E27FC236}">
                <a16:creationId xmlns:a16="http://schemas.microsoft.com/office/drawing/2014/main" id="{FF063CA0-3998-13A2-F50B-9B744CC76A3A}"/>
              </a:ext>
            </a:extLst>
          </p:cNvPr>
          <p:cNvSpPr txBox="1"/>
          <p:nvPr/>
        </p:nvSpPr>
        <p:spPr>
          <a:xfrm>
            <a:off x="1773616" y="5372633"/>
            <a:ext cx="9150198" cy="690061"/>
          </a:xfrm>
          <a:prstGeom prst="rect">
            <a:avLst/>
          </a:prstGeom>
          <a:noFill/>
        </p:spPr>
        <p:txBody>
          <a:bodyPr wrap="square" rtlCol="0">
            <a:spAutoFit/>
          </a:bodyPr>
          <a:lstStyle/>
          <a:p>
            <a:pPr defTabSz="859536">
              <a:spcAft>
                <a:spcPts val="600"/>
              </a:spcAft>
            </a:pPr>
            <a:r>
              <a:rPr lang="el-GR" sz="1692" dirty="0"/>
              <a:t>ΜΗΝ ΧΡΗΣΙΜΟΠΟΙΕΙΤΕ ΚΕΦΑΛΑΙΑ ΓΡΑΜΜΑΤΑ ΣΤΟ ΘΕΜΑ Ή ΣΤΟ ΣΩΜΑ ΤΟΥ ΜΗΝΥΜΑΤΌΣ ΣΑΣ. </a:t>
            </a:r>
          </a:p>
          <a:p>
            <a:pPr defTabSz="859536">
              <a:spcAft>
                <a:spcPts val="600"/>
              </a:spcAft>
            </a:pPr>
            <a:r>
              <a:rPr lang="el-GR" sz="1692" dirty="0"/>
              <a:t>Τα κεφαλαία γράμματα είναι σαν να φωνάζετε σε κάποιον</a:t>
            </a:r>
            <a:endParaRPr lang="en-US" dirty="0"/>
          </a:p>
        </p:txBody>
      </p:sp>
    </p:spTree>
    <p:extLst>
      <p:ext uri="{BB962C8B-B14F-4D97-AF65-F5344CB8AC3E}">
        <p14:creationId xmlns:p14="http://schemas.microsoft.com/office/powerpoint/2010/main" val="31315540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C05CBC3C-2E5A-4839-8B9B-2E5A6ADF0F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Shape 25">
            <a:extLst>
              <a:ext uri="{FF2B5EF4-FFF2-40B4-BE49-F238E27FC236}">
                <a16:creationId xmlns:a16="http://schemas.microsoft.com/office/drawing/2014/main" id="{DB5B423A-57CC-4C58-AA26-8E2E862B03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5217023" cy="3994777"/>
          </a:xfrm>
          <a:custGeom>
            <a:avLst/>
            <a:gdLst>
              <a:gd name="connsiteX0" fmla="*/ 1945461 w 5217023"/>
              <a:gd name="connsiteY0" fmla="*/ 3787398 h 3994777"/>
              <a:gd name="connsiteX1" fmla="*/ 1942113 w 5217023"/>
              <a:gd name="connsiteY1" fmla="*/ 3790053 h 3994777"/>
              <a:gd name="connsiteX2" fmla="*/ 1946982 w 5217023"/>
              <a:gd name="connsiteY2" fmla="*/ 3787990 h 3994777"/>
              <a:gd name="connsiteX3" fmla="*/ 1945461 w 5217023"/>
              <a:gd name="connsiteY3" fmla="*/ 3787398 h 3994777"/>
              <a:gd name="connsiteX4" fmla="*/ 0 w 5217023"/>
              <a:gd name="connsiteY4" fmla="*/ 0 h 3994777"/>
              <a:gd name="connsiteX5" fmla="*/ 5030958 w 5217023"/>
              <a:gd name="connsiteY5" fmla="*/ 0 h 3994777"/>
              <a:gd name="connsiteX6" fmla="*/ 5046198 w 5217023"/>
              <a:gd name="connsiteY6" fmla="*/ 153449 h 3994777"/>
              <a:gd name="connsiteX7" fmla="*/ 5055729 w 5217023"/>
              <a:gd name="connsiteY7" fmla="*/ 415828 h 3994777"/>
              <a:gd name="connsiteX8" fmla="*/ 4735242 w 5217023"/>
              <a:gd name="connsiteY8" fmla="*/ 1867130 h 3994777"/>
              <a:gd name="connsiteX9" fmla="*/ 3907395 w 5217023"/>
              <a:gd name="connsiteY9" fmla="*/ 2938441 h 3994777"/>
              <a:gd name="connsiteX10" fmla="*/ 3946497 w 5217023"/>
              <a:gd name="connsiteY10" fmla="*/ 2908567 h 3994777"/>
              <a:gd name="connsiteX11" fmla="*/ 4585421 w 5217023"/>
              <a:gd name="connsiteY11" fmla="*/ 2188401 h 3994777"/>
              <a:gd name="connsiteX12" fmla="*/ 5142585 w 5217023"/>
              <a:gd name="connsiteY12" fmla="*/ 276891 h 3994777"/>
              <a:gd name="connsiteX13" fmla="*/ 5121833 w 5217023"/>
              <a:gd name="connsiteY13" fmla="*/ 30208 h 3994777"/>
              <a:gd name="connsiteX14" fmla="*/ 5116229 w 5217023"/>
              <a:gd name="connsiteY14" fmla="*/ 0 h 3994777"/>
              <a:gd name="connsiteX15" fmla="*/ 5184724 w 5217023"/>
              <a:gd name="connsiteY15" fmla="*/ 0 h 3994777"/>
              <a:gd name="connsiteX16" fmla="*/ 5196265 w 5217023"/>
              <a:gd name="connsiteY16" fmla="*/ 66113 h 3994777"/>
              <a:gd name="connsiteX17" fmla="*/ 5058603 w 5217023"/>
              <a:gd name="connsiteY17" fmla="*/ 1368242 h 3994777"/>
              <a:gd name="connsiteX18" fmla="*/ 4096624 w 5217023"/>
              <a:gd name="connsiteY18" fmla="*/ 2870829 h 3994777"/>
              <a:gd name="connsiteX19" fmla="*/ 3833203 w 5217023"/>
              <a:gd name="connsiteY19" fmla="*/ 3092190 h 3994777"/>
              <a:gd name="connsiteX20" fmla="*/ 3536509 w 5217023"/>
              <a:gd name="connsiteY20" fmla="*/ 3297128 h 3994777"/>
              <a:gd name="connsiteX21" fmla="*/ 3148966 w 5217023"/>
              <a:gd name="connsiteY21" fmla="*/ 3485478 h 3994777"/>
              <a:gd name="connsiteX22" fmla="*/ 1860557 w 5217023"/>
              <a:gd name="connsiteY22" fmla="*/ 3880910 h 3994777"/>
              <a:gd name="connsiteX23" fmla="*/ 573715 w 5217023"/>
              <a:gd name="connsiteY23" fmla="*/ 3983764 h 3994777"/>
              <a:gd name="connsiteX24" fmla="*/ 108410 w 5217023"/>
              <a:gd name="connsiteY24" fmla="*/ 3908816 h 3994777"/>
              <a:gd name="connsiteX25" fmla="*/ 0 w 5217023"/>
              <a:gd name="connsiteY25" fmla="*/ 3876793 h 3994777"/>
              <a:gd name="connsiteX26" fmla="*/ 0 w 5217023"/>
              <a:gd name="connsiteY26" fmla="*/ 3802912 h 3994777"/>
              <a:gd name="connsiteX27" fmla="*/ 36975 w 5217023"/>
              <a:gd name="connsiteY27" fmla="*/ 3815954 h 3994777"/>
              <a:gd name="connsiteX28" fmla="*/ 561628 w 5217023"/>
              <a:gd name="connsiteY28" fmla="*/ 3912655 h 3994777"/>
              <a:gd name="connsiteX29" fmla="*/ 1683086 w 5217023"/>
              <a:gd name="connsiteY29" fmla="*/ 3844334 h 3994777"/>
              <a:gd name="connsiteX30" fmla="*/ 1806023 w 5217023"/>
              <a:gd name="connsiteY30" fmla="*/ 3820992 h 3994777"/>
              <a:gd name="connsiteX31" fmla="*/ 1921817 w 5217023"/>
              <a:gd name="connsiteY31" fmla="*/ 3795747 h 3994777"/>
              <a:gd name="connsiteX32" fmla="*/ 1243689 w 5217023"/>
              <a:gd name="connsiteY32" fmla="*/ 3846539 h 3994777"/>
              <a:gd name="connsiteX33" fmla="*/ 62875 w 5217023"/>
              <a:gd name="connsiteY33" fmla="*/ 3668143 h 3994777"/>
              <a:gd name="connsiteX34" fmla="*/ 0 w 5217023"/>
              <a:gd name="connsiteY34" fmla="*/ 3644185 h 3994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217023" h="3994777">
                <a:moveTo>
                  <a:pt x="1945461" y="3787398"/>
                </a:moveTo>
                <a:lnTo>
                  <a:pt x="1942113" y="3790053"/>
                </a:lnTo>
                <a:lnTo>
                  <a:pt x="1946982" y="3787990"/>
                </a:lnTo>
                <a:cubicBezTo>
                  <a:pt x="1946982" y="3787990"/>
                  <a:pt x="1946379" y="3787019"/>
                  <a:pt x="1945461" y="3787398"/>
                </a:cubicBezTo>
                <a:close/>
                <a:moveTo>
                  <a:pt x="0" y="0"/>
                </a:moveTo>
                <a:lnTo>
                  <a:pt x="5030958" y="0"/>
                </a:lnTo>
                <a:lnTo>
                  <a:pt x="5046198" y="153449"/>
                </a:lnTo>
                <a:cubicBezTo>
                  <a:pt x="5052189" y="240558"/>
                  <a:pt x="5055458" y="328007"/>
                  <a:pt x="5055729" y="415828"/>
                </a:cubicBezTo>
                <a:cubicBezTo>
                  <a:pt x="5057604" y="923672"/>
                  <a:pt x="4959210" y="1409054"/>
                  <a:pt x="4735242" y="1867130"/>
                </a:cubicBezTo>
                <a:cubicBezTo>
                  <a:pt x="4533284" y="2280198"/>
                  <a:pt x="4248921" y="2629330"/>
                  <a:pt x="3907395" y="2938441"/>
                </a:cubicBezTo>
                <a:cubicBezTo>
                  <a:pt x="3922498" y="2931535"/>
                  <a:pt x="3935859" y="2921330"/>
                  <a:pt x="3946497" y="2908567"/>
                </a:cubicBezTo>
                <a:cubicBezTo>
                  <a:pt x="4193494" y="2700987"/>
                  <a:pt x="4408756" y="2458364"/>
                  <a:pt x="4585421" y="2188401"/>
                </a:cubicBezTo>
                <a:cubicBezTo>
                  <a:pt x="4967641" y="1608533"/>
                  <a:pt x="5169304" y="975361"/>
                  <a:pt x="5142585" y="276891"/>
                </a:cubicBezTo>
                <a:cubicBezTo>
                  <a:pt x="5139764" y="194215"/>
                  <a:pt x="5132824" y="111888"/>
                  <a:pt x="5121833" y="30208"/>
                </a:cubicBezTo>
                <a:lnTo>
                  <a:pt x="5116229" y="0"/>
                </a:lnTo>
                <a:lnTo>
                  <a:pt x="5184724" y="0"/>
                </a:lnTo>
                <a:lnTo>
                  <a:pt x="5196265" y="66113"/>
                </a:lnTo>
                <a:cubicBezTo>
                  <a:pt x="5249921" y="496647"/>
                  <a:pt x="5197997" y="931171"/>
                  <a:pt x="5058603" y="1368242"/>
                </a:cubicBezTo>
                <a:cubicBezTo>
                  <a:pt x="4872414" y="1953929"/>
                  <a:pt x="4544298" y="2451351"/>
                  <a:pt x="4096624" y="2870829"/>
                </a:cubicBezTo>
                <a:cubicBezTo>
                  <a:pt x="4012832" y="2949426"/>
                  <a:pt x="3924415" y="3022439"/>
                  <a:pt x="3833203" y="3092190"/>
                </a:cubicBezTo>
                <a:cubicBezTo>
                  <a:pt x="3741992" y="3161943"/>
                  <a:pt x="3648667" y="3225510"/>
                  <a:pt x="3536509" y="3297128"/>
                </a:cubicBezTo>
                <a:cubicBezTo>
                  <a:pt x="3427215" y="3372735"/>
                  <a:pt x="3288598" y="3430233"/>
                  <a:pt x="3148966" y="3485478"/>
                </a:cubicBezTo>
                <a:cubicBezTo>
                  <a:pt x="2729930" y="3651299"/>
                  <a:pt x="2302194" y="3788890"/>
                  <a:pt x="1860557" y="3880910"/>
                </a:cubicBezTo>
                <a:cubicBezTo>
                  <a:pt x="1435974" y="3969444"/>
                  <a:pt x="1008052" y="4017957"/>
                  <a:pt x="573715" y="3983764"/>
                </a:cubicBezTo>
                <a:cubicBezTo>
                  <a:pt x="415134" y="3971300"/>
                  <a:pt x="259585" y="3947743"/>
                  <a:pt x="108410" y="3908816"/>
                </a:cubicBezTo>
                <a:lnTo>
                  <a:pt x="0" y="3876793"/>
                </a:lnTo>
                <a:lnTo>
                  <a:pt x="0" y="3802912"/>
                </a:lnTo>
                <a:lnTo>
                  <a:pt x="36975" y="3815954"/>
                </a:lnTo>
                <a:cubicBezTo>
                  <a:pt x="206404" y="3867475"/>
                  <a:pt x="382020" y="3897326"/>
                  <a:pt x="561628" y="3912655"/>
                </a:cubicBezTo>
                <a:cubicBezTo>
                  <a:pt x="938583" y="3944832"/>
                  <a:pt x="1311814" y="3910697"/>
                  <a:pt x="1683086" y="3844334"/>
                </a:cubicBezTo>
                <a:cubicBezTo>
                  <a:pt x="1724123" y="3837151"/>
                  <a:pt x="1765097" y="3829374"/>
                  <a:pt x="1806023" y="3820992"/>
                </a:cubicBezTo>
                <a:cubicBezTo>
                  <a:pt x="1844740" y="3813079"/>
                  <a:pt x="1883218" y="3804161"/>
                  <a:pt x="1921817" y="3795747"/>
                </a:cubicBezTo>
                <a:cubicBezTo>
                  <a:pt x="1697011" y="3826435"/>
                  <a:pt x="1470551" y="3843387"/>
                  <a:pt x="1243689" y="3846539"/>
                </a:cubicBezTo>
                <a:cubicBezTo>
                  <a:pt x="839058" y="3849054"/>
                  <a:pt x="443424" y="3800206"/>
                  <a:pt x="62875" y="3668143"/>
                </a:cubicBezTo>
                <a:lnTo>
                  <a:pt x="0" y="3644185"/>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CAB7302E-69F9-DEA0-58DF-41CEED0126D8}"/>
              </a:ext>
            </a:extLst>
          </p:cNvPr>
          <p:cNvSpPr>
            <a:spLocks noGrp="1"/>
          </p:cNvSpPr>
          <p:nvPr>
            <p:ph type="title"/>
          </p:nvPr>
        </p:nvSpPr>
        <p:spPr>
          <a:xfrm>
            <a:off x="838200" y="673770"/>
            <a:ext cx="3220329" cy="2027227"/>
          </a:xfrm>
        </p:spPr>
        <p:txBody>
          <a:bodyPr anchor="t">
            <a:normAutofit fontScale="90000"/>
          </a:bodyPr>
          <a:lstStyle/>
          <a:p>
            <a:r>
              <a:rPr lang="en-US" sz="4600" dirty="0">
                <a:solidFill>
                  <a:srgbClr val="FFFFFF"/>
                </a:solidFill>
              </a:rPr>
              <a:t>Netiquette </a:t>
            </a:r>
            <a:r>
              <a:rPr lang="el-GR" sz="4600" dirty="0">
                <a:solidFill>
                  <a:srgbClr val="FFFFFF"/>
                </a:solidFill>
              </a:rPr>
              <a:t>για τηλεδιάσκεψη</a:t>
            </a:r>
            <a:endParaRPr lang="en-US" sz="4600" dirty="0">
              <a:solidFill>
                <a:srgbClr val="FFFFFF"/>
              </a:solidFill>
            </a:endParaRPr>
          </a:p>
        </p:txBody>
      </p:sp>
      <p:graphicFrame>
        <p:nvGraphicFramePr>
          <p:cNvPr id="20" name="Content Placeholder 2">
            <a:extLst>
              <a:ext uri="{FF2B5EF4-FFF2-40B4-BE49-F238E27FC236}">
                <a16:creationId xmlns:a16="http://schemas.microsoft.com/office/drawing/2014/main" id="{482C7686-FC32-A84F-E272-8E5F3E321855}"/>
              </a:ext>
            </a:extLst>
          </p:cNvPr>
          <p:cNvGraphicFramePr>
            <a:graphicFrameLocks noGrp="1"/>
          </p:cNvGraphicFramePr>
          <p:nvPr>
            <p:ph idx="1"/>
            <p:extLst>
              <p:ext uri="{D42A27DB-BD31-4B8C-83A1-F6EECF244321}">
                <p14:modId xmlns:p14="http://schemas.microsoft.com/office/powerpoint/2010/main" val="2774491361"/>
              </p:ext>
            </p:extLst>
          </p:nvPr>
        </p:nvGraphicFramePr>
        <p:xfrm>
          <a:off x="5542672" y="541606"/>
          <a:ext cx="5811128" cy="567821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772510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8" name="Rectangle 47">
            <a:extLst>
              <a:ext uri="{FF2B5EF4-FFF2-40B4-BE49-F238E27FC236}">
                <a16:creationId xmlns:a16="http://schemas.microsoft.com/office/drawing/2014/main" id="{AE2B703B-46F9-481A-A605-82E2A828C4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B7C6BB9-317B-7C06-8FA7-7E7817A8FDCA}"/>
              </a:ext>
            </a:extLst>
          </p:cNvPr>
          <p:cNvSpPr>
            <a:spLocks noGrp="1"/>
          </p:cNvSpPr>
          <p:nvPr>
            <p:ph type="title"/>
          </p:nvPr>
        </p:nvSpPr>
        <p:spPr>
          <a:xfrm>
            <a:off x="838200" y="459863"/>
            <a:ext cx="10515600" cy="1004594"/>
          </a:xfrm>
        </p:spPr>
        <p:txBody>
          <a:bodyPr>
            <a:normAutofit/>
          </a:bodyPr>
          <a:lstStyle/>
          <a:p>
            <a:pPr algn="ctr"/>
            <a:r>
              <a:rPr lang="el-GR" dirty="0" err="1">
                <a:solidFill>
                  <a:srgbClr val="FFFFFF"/>
                </a:solidFill>
              </a:rPr>
              <a:t>Netiquette</a:t>
            </a:r>
            <a:r>
              <a:rPr lang="el-GR" dirty="0">
                <a:solidFill>
                  <a:srgbClr val="FFFFFF"/>
                </a:solidFill>
              </a:rPr>
              <a:t> για τα μέσα κοινωνικής δικτύωσης</a:t>
            </a:r>
            <a:endParaRPr lang="en-US" dirty="0">
              <a:solidFill>
                <a:srgbClr val="FFFFFF"/>
              </a:solidFill>
            </a:endParaRPr>
          </a:p>
        </p:txBody>
      </p:sp>
      <p:sp>
        <p:nvSpPr>
          <p:cNvPr id="47" name="Rectangle: Rounded Corners 46">
            <a:extLst>
              <a:ext uri="{FF2B5EF4-FFF2-40B4-BE49-F238E27FC236}">
                <a16:creationId xmlns:a16="http://schemas.microsoft.com/office/drawing/2014/main" id="{F13BE4D7-0C3D-4906-B230-A1C5B4665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496" y="1587970"/>
            <a:ext cx="11033008" cy="4768380"/>
          </a:xfrm>
          <a:prstGeom prst="roundRect">
            <a:avLst>
              <a:gd name="adj" fmla="val 3174"/>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0" name="Content Placeholder 2">
            <a:extLst>
              <a:ext uri="{FF2B5EF4-FFF2-40B4-BE49-F238E27FC236}">
                <a16:creationId xmlns:a16="http://schemas.microsoft.com/office/drawing/2014/main" id="{A71BD075-A1EB-DC21-59E8-97637F31E24C}"/>
              </a:ext>
            </a:extLst>
          </p:cNvPr>
          <p:cNvGraphicFramePr>
            <a:graphicFrameLocks noGrp="1"/>
          </p:cNvGraphicFramePr>
          <p:nvPr>
            <p:ph idx="1"/>
            <p:extLst>
              <p:ext uri="{D42A27DB-BD31-4B8C-83A1-F6EECF244321}">
                <p14:modId xmlns:p14="http://schemas.microsoft.com/office/powerpoint/2010/main" val="4250487871"/>
              </p:ext>
            </p:extLst>
          </p:nvPr>
        </p:nvGraphicFramePr>
        <p:xfrm>
          <a:off x="838200" y="1800911"/>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302961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25268" y="4930407"/>
            <a:ext cx="2727113" cy="1245023"/>
            <a:chOff x="37902" y="7395609"/>
            <a:chExt cx="4090670" cy="1867535"/>
          </a:xfrm>
        </p:grpSpPr>
        <p:pic>
          <p:nvPicPr>
            <p:cNvPr id="3" name="object 3"/>
            <p:cNvPicPr/>
            <p:nvPr/>
          </p:nvPicPr>
          <p:blipFill>
            <a:blip r:embed="rId3" cstate="print"/>
            <a:stretch>
              <a:fillRect/>
            </a:stretch>
          </p:blipFill>
          <p:spPr>
            <a:xfrm>
              <a:off x="37902" y="7576793"/>
              <a:ext cx="2381249" cy="1685924"/>
            </a:xfrm>
            <a:prstGeom prst="rect">
              <a:avLst/>
            </a:prstGeom>
          </p:spPr>
        </p:pic>
        <p:pic>
          <p:nvPicPr>
            <p:cNvPr id="4" name="object 4"/>
            <p:cNvPicPr/>
            <p:nvPr/>
          </p:nvPicPr>
          <p:blipFill>
            <a:blip r:embed="rId4" cstate="print"/>
            <a:stretch>
              <a:fillRect/>
            </a:stretch>
          </p:blipFill>
          <p:spPr>
            <a:xfrm>
              <a:off x="2385223" y="7395609"/>
              <a:ext cx="1743074" cy="1743074"/>
            </a:xfrm>
            <a:prstGeom prst="rect">
              <a:avLst/>
            </a:prstGeom>
          </p:spPr>
        </p:pic>
      </p:grpSp>
      <p:pic>
        <p:nvPicPr>
          <p:cNvPr id="5" name="object 5"/>
          <p:cNvPicPr/>
          <p:nvPr/>
        </p:nvPicPr>
        <p:blipFill>
          <a:blip r:embed="rId5" cstate="print"/>
          <a:stretch>
            <a:fillRect/>
          </a:stretch>
        </p:blipFill>
        <p:spPr>
          <a:xfrm>
            <a:off x="4283568" y="5186012"/>
            <a:ext cx="1795721" cy="745787"/>
          </a:xfrm>
          <a:prstGeom prst="rect">
            <a:avLst/>
          </a:prstGeom>
        </p:spPr>
      </p:pic>
      <p:pic>
        <p:nvPicPr>
          <p:cNvPr id="6" name="object 6"/>
          <p:cNvPicPr/>
          <p:nvPr/>
        </p:nvPicPr>
        <p:blipFill>
          <a:blip r:embed="rId6" cstate="print"/>
          <a:stretch>
            <a:fillRect/>
          </a:stretch>
        </p:blipFill>
        <p:spPr>
          <a:xfrm>
            <a:off x="6288955" y="4969719"/>
            <a:ext cx="1527895" cy="1130299"/>
          </a:xfrm>
          <a:prstGeom prst="rect">
            <a:avLst/>
          </a:prstGeom>
        </p:spPr>
      </p:pic>
      <p:pic>
        <p:nvPicPr>
          <p:cNvPr id="7" name="object 7"/>
          <p:cNvPicPr/>
          <p:nvPr/>
        </p:nvPicPr>
        <p:blipFill>
          <a:blip r:embed="rId7" cstate="print"/>
          <a:stretch>
            <a:fillRect/>
          </a:stretch>
        </p:blipFill>
        <p:spPr>
          <a:xfrm>
            <a:off x="303761" y="946339"/>
            <a:ext cx="1674887" cy="1776156"/>
          </a:xfrm>
          <a:prstGeom prst="rect">
            <a:avLst/>
          </a:prstGeom>
        </p:spPr>
      </p:pic>
      <p:sp>
        <p:nvSpPr>
          <p:cNvPr id="8" name="object 8"/>
          <p:cNvSpPr/>
          <p:nvPr/>
        </p:nvSpPr>
        <p:spPr>
          <a:xfrm>
            <a:off x="0" y="6172200"/>
            <a:ext cx="12191577" cy="685800"/>
          </a:xfrm>
          <a:custGeom>
            <a:avLst/>
            <a:gdLst/>
            <a:ahLst/>
            <a:cxnLst/>
            <a:rect l="l" t="t" r="r" b="b"/>
            <a:pathLst>
              <a:path w="18287365" h="1028700">
                <a:moveTo>
                  <a:pt x="0" y="0"/>
                </a:moveTo>
                <a:lnTo>
                  <a:pt x="18286852" y="0"/>
                </a:lnTo>
                <a:lnTo>
                  <a:pt x="18286852" y="1028699"/>
                </a:lnTo>
                <a:lnTo>
                  <a:pt x="0" y="1028699"/>
                </a:lnTo>
                <a:lnTo>
                  <a:pt x="0" y="0"/>
                </a:lnTo>
                <a:close/>
              </a:path>
            </a:pathLst>
          </a:custGeom>
          <a:solidFill>
            <a:srgbClr val="487D5C"/>
          </a:solidFill>
        </p:spPr>
        <p:txBody>
          <a:bodyPr wrap="square" lIns="0" tIns="0" rIns="0" bIns="0" rtlCol="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sz="800"/>
          </a:p>
        </p:txBody>
      </p:sp>
      <p:sp>
        <p:nvSpPr>
          <p:cNvPr id="9" name="object 9"/>
          <p:cNvSpPr txBox="1"/>
          <p:nvPr/>
        </p:nvSpPr>
        <p:spPr>
          <a:xfrm>
            <a:off x="20009" y="6354652"/>
            <a:ext cx="12152207" cy="437129"/>
          </a:xfrm>
          <a:prstGeom prst="rect">
            <a:avLst/>
          </a:prstGeom>
        </p:spPr>
        <p:txBody>
          <a:bodyPr vert="horz" wrap="square" lIns="0" tIns="8467" rIns="0" bIns="0" rtlCol="0">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841205" marR="3387" indent="-833162">
              <a:lnSpc>
                <a:spcPct val="115100"/>
              </a:lnSpc>
              <a:spcBef>
                <a:spcPts val="67"/>
              </a:spcBef>
            </a:pPr>
            <a:r>
              <a:rPr sz="1267" spc="23" dirty="0">
                <a:solidFill>
                  <a:srgbClr val="FFFFFF"/>
                </a:solidFill>
                <a:latin typeface="Microsoft Sans Serif"/>
                <a:cs typeface="Microsoft Sans Serif"/>
              </a:rPr>
              <a:t>Funded</a:t>
            </a:r>
            <a:r>
              <a:rPr sz="1267" spc="-7" dirty="0">
                <a:solidFill>
                  <a:srgbClr val="FFFFFF"/>
                </a:solidFill>
                <a:latin typeface="Microsoft Sans Serif"/>
                <a:cs typeface="Microsoft Sans Serif"/>
              </a:rPr>
              <a:t> </a:t>
            </a:r>
            <a:r>
              <a:rPr sz="1267" spc="37" dirty="0">
                <a:solidFill>
                  <a:srgbClr val="FFFFFF"/>
                </a:solidFill>
                <a:latin typeface="Microsoft Sans Serif"/>
                <a:cs typeface="Microsoft Sans Serif"/>
              </a:rPr>
              <a:t>by</a:t>
            </a:r>
            <a:r>
              <a:rPr sz="1267" spc="-3" dirty="0">
                <a:solidFill>
                  <a:srgbClr val="FFFFFF"/>
                </a:solidFill>
                <a:latin typeface="Microsoft Sans Serif"/>
                <a:cs typeface="Microsoft Sans Serif"/>
              </a:rPr>
              <a:t> </a:t>
            </a:r>
            <a:r>
              <a:rPr sz="1267" spc="57" dirty="0">
                <a:solidFill>
                  <a:srgbClr val="FFFFFF"/>
                </a:solidFill>
                <a:latin typeface="Microsoft Sans Serif"/>
                <a:cs typeface="Microsoft Sans Serif"/>
              </a:rPr>
              <a:t>the</a:t>
            </a:r>
            <a:r>
              <a:rPr sz="1267" spc="-7" dirty="0">
                <a:solidFill>
                  <a:srgbClr val="FFFFFF"/>
                </a:solidFill>
                <a:latin typeface="Microsoft Sans Serif"/>
                <a:cs typeface="Microsoft Sans Serif"/>
              </a:rPr>
              <a:t> </a:t>
            </a:r>
            <a:r>
              <a:rPr sz="1267" spc="27" dirty="0">
                <a:solidFill>
                  <a:srgbClr val="FFFFFF"/>
                </a:solidFill>
                <a:latin typeface="Microsoft Sans Serif"/>
                <a:cs typeface="Microsoft Sans Serif"/>
              </a:rPr>
              <a:t>European</a:t>
            </a:r>
            <a:r>
              <a:rPr sz="1267" spc="-3" dirty="0">
                <a:solidFill>
                  <a:srgbClr val="FFFFFF"/>
                </a:solidFill>
                <a:latin typeface="Microsoft Sans Serif"/>
                <a:cs typeface="Microsoft Sans Serif"/>
              </a:rPr>
              <a:t> </a:t>
            </a:r>
            <a:r>
              <a:rPr sz="1267" spc="33" dirty="0">
                <a:solidFill>
                  <a:srgbClr val="FFFFFF"/>
                </a:solidFill>
                <a:latin typeface="Microsoft Sans Serif"/>
                <a:cs typeface="Microsoft Sans Serif"/>
              </a:rPr>
              <a:t>Union.</a:t>
            </a:r>
            <a:r>
              <a:rPr sz="1267" spc="-3" dirty="0">
                <a:solidFill>
                  <a:srgbClr val="FFFFFF"/>
                </a:solidFill>
                <a:latin typeface="Microsoft Sans Serif"/>
                <a:cs typeface="Microsoft Sans Serif"/>
              </a:rPr>
              <a:t> </a:t>
            </a:r>
            <a:r>
              <a:rPr sz="1267" spc="-7" dirty="0">
                <a:solidFill>
                  <a:srgbClr val="FFFFFF"/>
                </a:solidFill>
                <a:latin typeface="Microsoft Sans Serif"/>
                <a:cs typeface="Microsoft Sans Serif"/>
              </a:rPr>
              <a:t>Views </a:t>
            </a:r>
            <a:r>
              <a:rPr sz="1267" spc="43" dirty="0">
                <a:solidFill>
                  <a:srgbClr val="FFFFFF"/>
                </a:solidFill>
                <a:latin typeface="Microsoft Sans Serif"/>
                <a:cs typeface="Microsoft Sans Serif"/>
              </a:rPr>
              <a:t>and</a:t>
            </a:r>
            <a:r>
              <a:rPr sz="1267" spc="-3" dirty="0">
                <a:solidFill>
                  <a:srgbClr val="FFFFFF"/>
                </a:solidFill>
                <a:latin typeface="Microsoft Sans Serif"/>
                <a:cs typeface="Microsoft Sans Serif"/>
              </a:rPr>
              <a:t> </a:t>
            </a:r>
            <a:r>
              <a:rPr sz="1267" spc="43" dirty="0">
                <a:solidFill>
                  <a:srgbClr val="FFFFFF"/>
                </a:solidFill>
                <a:latin typeface="Microsoft Sans Serif"/>
                <a:cs typeface="Microsoft Sans Serif"/>
              </a:rPr>
              <a:t>opinions</a:t>
            </a:r>
            <a:r>
              <a:rPr sz="1267" spc="-3" dirty="0">
                <a:solidFill>
                  <a:srgbClr val="FFFFFF"/>
                </a:solidFill>
                <a:latin typeface="Microsoft Sans Serif"/>
                <a:cs typeface="Microsoft Sans Serif"/>
              </a:rPr>
              <a:t> </a:t>
            </a:r>
            <a:r>
              <a:rPr sz="1267" spc="20" dirty="0">
                <a:solidFill>
                  <a:srgbClr val="FFFFFF"/>
                </a:solidFill>
                <a:latin typeface="Microsoft Sans Serif"/>
                <a:cs typeface="Microsoft Sans Serif"/>
              </a:rPr>
              <a:t>expressed</a:t>
            </a:r>
            <a:r>
              <a:rPr sz="1267" spc="-7" dirty="0">
                <a:solidFill>
                  <a:srgbClr val="FFFFFF"/>
                </a:solidFill>
                <a:latin typeface="Microsoft Sans Serif"/>
                <a:cs typeface="Microsoft Sans Serif"/>
              </a:rPr>
              <a:t> </a:t>
            </a:r>
            <a:r>
              <a:rPr sz="1267" spc="30" dirty="0">
                <a:solidFill>
                  <a:srgbClr val="FFFFFF"/>
                </a:solidFill>
                <a:latin typeface="Microsoft Sans Serif"/>
                <a:cs typeface="Microsoft Sans Serif"/>
              </a:rPr>
              <a:t>are</a:t>
            </a:r>
            <a:r>
              <a:rPr sz="1267" spc="-3" dirty="0">
                <a:solidFill>
                  <a:srgbClr val="FFFFFF"/>
                </a:solidFill>
                <a:latin typeface="Microsoft Sans Serif"/>
                <a:cs typeface="Microsoft Sans Serif"/>
              </a:rPr>
              <a:t> </a:t>
            </a:r>
            <a:r>
              <a:rPr sz="1267" spc="40" dirty="0">
                <a:solidFill>
                  <a:srgbClr val="FFFFFF"/>
                </a:solidFill>
                <a:latin typeface="Microsoft Sans Serif"/>
                <a:cs typeface="Microsoft Sans Serif"/>
              </a:rPr>
              <a:t>however</a:t>
            </a:r>
            <a:r>
              <a:rPr sz="1267" spc="-3" dirty="0">
                <a:solidFill>
                  <a:srgbClr val="FFFFFF"/>
                </a:solidFill>
                <a:latin typeface="Microsoft Sans Serif"/>
                <a:cs typeface="Microsoft Sans Serif"/>
              </a:rPr>
              <a:t> </a:t>
            </a:r>
            <a:r>
              <a:rPr sz="1267" spc="37" dirty="0">
                <a:solidFill>
                  <a:srgbClr val="FFFFFF"/>
                </a:solidFill>
                <a:latin typeface="Microsoft Sans Serif"/>
                <a:cs typeface="Microsoft Sans Serif"/>
              </a:rPr>
              <a:t>those</a:t>
            </a:r>
            <a:r>
              <a:rPr sz="1267" spc="-7" dirty="0">
                <a:solidFill>
                  <a:srgbClr val="FFFFFF"/>
                </a:solidFill>
                <a:latin typeface="Microsoft Sans Serif"/>
                <a:cs typeface="Microsoft Sans Serif"/>
              </a:rPr>
              <a:t> </a:t>
            </a:r>
            <a:r>
              <a:rPr sz="1267" spc="67" dirty="0">
                <a:solidFill>
                  <a:srgbClr val="FFFFFF"/>
                </a:solidFill>
                <a:latin typeface="Microsoft Sans Serif"/>
                <a:cs typeface="Microsoft Sans Serif"/>
              </a:rPr>
              <a:t>of</a:t>
            </a:r>
            <a:r>
              <a:rPr sz="1267" spc="-3" dirty="0">
                <a:solidFill>
                  <a:srgbClr val="FFFFFF"/>
                </a:solidFill>
                <a:latin typeface="Microsoft Sans Serif"/>
                <a:cs typeface="Microsoft Sans Serif"/>
              </a:rPr>
              <a:t> </a:t>
            </a:r>
            <a:r>
              <a:rPr sz="1267" spc="57" dirty="0">
                <a:solidFill>
                  <a:srgbClr val="FFFFFF"/>
                </a:solidFill>
                <a:latin typeface="Microsoft Sans Serif"/>
                <a:cs typeface="Microsoft Sans Serif"/>
              </a:rPr>
              <a:t>the</a:t>
            </a:r>
            <a:r>
              <a:rPr sz="1267" spc="-3" dirty="0">
                <a:solidFill>
                  <a:srgbClr val="FFFFFF"/>
                </a:solidFill>
                <a:latin typeface="Microsoft Sans Serif"/>
                <a:cs typeface="Microsoft Sans Serif"/>
              </a:rPr>
              <a:t> </a:t>
            </a:r>
            <a:r>
              <a:rPr sz="1267" spc="27" dirty="0">
                <a:solidFill>
                  <a:srgbClr val="FFFFFF"/>
                </a:solidFill>
                <a:latin typeface="Microsoft Sans Serif"/>
                <a:cs typeface="Microsoft Sans Serif"/>
              </a:rPr>
              <a:t>author(s)</a:t>
            </a:r>
            <a:r>
              <a:rPr sz="1267" spc="-7" dirty="0">
                <a:solidFill>
                  <a:srgbClr val="FFFFFF"/>
                </a:solidFill>
                <a:latin typeface="Microsoft Sans Serif"/>
                <a:cs typeface="Microsoft Sans Serif"/>
              </a:rPr>
              <a:t> </a:t>
            </a:r>
            <a:r>
              <a:rPr sz="1267" spc="40" dirty="0">
                <a:solidFill>
                  <a:srgbClr val="FFFFFF"/>
                </a:solidFill>
                <a:latin typeface="Microsoft Sans Serif"/>
                <a:cs typeface="Microsoft Sans Serif"/>
              </a:rPr>
              <a:t>only</a:t>
            </a:r>
            <a:r>
              <a:rPr sz="1267" spc="-3" dirty="0">
                <a:solidFill>
                  <a:srgbClr val="FFFFFF"/>
                </a:solidFill>
                <a:latin typeface="Microsoft Sans Serif"/>
                <a:cs typeface="Microsoft Sans Serif"/>
              </a:rPr>
              <a:t> </a:t>
            </a:r>
            <a:r>
              <a:rPr sz="1267" spc="43" dirty="0">
                <a:solidFill>
                  <a:srgbClr val="FFFFFF"/>
                </a:solidFill>
                <a:latin typeface="Microsoft Sans Serif"/>
                <a:cs typeface="Microsoft Sans Serif"/>
              </a:rPr>
              <a:t>and</a:t>
            </a:r>
            <a:r>
              <a:rPr sz="1267" spc="-7" dirty="0">
                <a:solidFill>
                  <a:srgbClr val="FFFFFF"/>
                </a:solidFill>
                <a:latin typeface="Microsoft Sans Serif"/>
                <a:cs typeface="Microsoft Sans Serif"/>
              </a:rPr>
              <a:t> </a:t>
            </a:r>
            <a:r>
              <a:rPr sz="1267" spc="63" dirty="0">
                <a:solidFill>
                  <a:srgbClr val="FFFFFF"/>
                </a:solidFill>
                <a:latin typeface="Microsoft Sans Serif"/>
                <a:cs typeface="Microsoft Sans Serif"/>
              </a:rPr>
              <a:t>do</a:t>
            </a:r>
            <a:r>
              <a:rPr sz="1267" spc="-3" dirty="0">
                <a:solidFill>
                  <a:srgbClr val="FFFFFF"/>
                </a:solidFill>
                <a:latin typeface="Microsoft Sans Serif"/>
                <a:cs typeface="Microsoft Sans Serif"/>
              </a:rPr>
              <a:t> </a:t>
            </a:r>
            <a:r>
              <a:rPr sz="1267" spc="73" dirty="0">
                <a:solidFill>
                  <a:srgbClr val="FFFFFF"/>
                </a:solidFill>
                <a:latin typeface="Microsoft Sans Serif"/>
                <a:cs typeface="Microsoft Sans Serif"/>
              </a:rPr>
              <a:t>not</a:t>
            </a:r>
            <a:r>
              <a:rPr sz="1267" spc="-3" dirty="0">
                <a:solidFill>
                  <a:srgbClr val="FFFFFF"/>
                </a:solidFill>
                <a:latin typeface="Microsoft Sans Serif"/>
                <a:cs typeface="Microsoft Sans Serif"/>
              </a:rPr>
              <a:t> </a:t>
            </a:r>
            <a:r>
              <a:rPr sz="1267" spc="10" dirty="0">
                <a:solidFill>
                  <a:srgbClr val="FFFFFF"/>
                </a:solidFill>
                <a:latin typeface="Microsoft Sans Serif"/>
                <a:cs typeface="Microsoft Sans Serif"/>
              </a:rPr>
              <a:t>necessarily</a:t>
            </a:r>
            <a:r>
              <a:rPr sz="1267" spc="-7" dirty="0">
                <a:solidFill>
                  <a:srgbClr val="FFFFFF"/>
                </a:solidFill>
                <a:latin typeface="Microsoft Sans Serif"/>
                <a:cs typeface="Microsoft Sans Serif"/>
              </a:rPr>
              <a:t> </a:t>
            </a:r>
            <a:r>
              <a:rPr sz="1267" spc="37" dirty="0">
                <a:solidFill>
                  <a:srgbClr val="FFFFFF"/>
                </a:solidFill>
                <a:latin typeface="Microsoft Sans Serif"/>
                <a:cs typeface="Microsoft Sans Serif"/>
              </a:rPr>
              <a:t>reflect</a:t>
            </a:r>
            <a:r>
              <a:rPr sz="1267" spc="-3" dirty="0">
                <a:solidFill>
                  <a:srgbClr val="FFFFFF"/>
                </a:solidFill>
                <a:latin typeface="Microsoft Sans Serif"/>
                <a:cs typeface="Microsoft Sans Serif"/>
              </a:rPr>
              <a:t> </a:t>
            </a:r>
            <a:r>
              <a:rPr sz="1267" spc="37" dirty="0">
                <a:solidFill>
                  <a:srgbClr val="FFFFFF"/>
                </a:solidFill>
                <a:latin typeface="Microsoft Sans Serif"/>
                <a:cs typeface="Microsoft Sans Serif"/>
              </a:rPr>
              <a:t>those</a:t>
            </a:r>
            <a:r>
              <a:rPr sz="1267" spc="-3" dirty="0">
                <a:solidFill>
                  <a:srgbClr val="FFFFFF"/>
                </a:solidFill>
                <a:latin typeface="Microsoft Sans Serif"/>
                <a:cs typeface="Microsoft Sans Serif"/>
              </a:rPr>
              <a:t> </a:t>
            </a:r>
            <a:r>
              <a:rPr sz="1267" spc="67" dirty="0">
                <a:solidFill>
                  <a:srgbClr val="FFFFFF"/>
                </a:solidFill>
                <a:latin typeface="Microsoft Sans Serif"/>
                <a:cs typeface="Microsoft Sans Serif"/>
              </a:rPr>
              <a:t>of</a:t>
            </a:r>
            <a:r>
              <a:rPr sz="1267" spc="-7" dirty="0">
                <a:solidFill>
                  <a:srgbClr val="FFFFFF"/>
                </a:solidFill>
                <a:latin typeface="Microsoft Sans Serif"/>
                <a:cs typeface="Microsoft Sans Serif"/>
              </a:rPr>
              <a:t> </a:t>
            </a:r>
            <a:r>
              <a:rPr sz="1267" spc="57" dirty="0">
                <a:solidFill>
                  <a:srgbClr val="FFFFFF"/>
                </a:solidFill>
                <a:latin typeface="Microsoft Sans Serif"/>
                <a:cs typeface="Microsoft Sans Serif"/>
              </a:rPr>
              <a:t>the</a:t>
            </a:r>
            <a:r>
              <a:rPr sz="1267" spc="-3" dirty="0">
                <a:solidFill>
                  <a:srgbClr val="FFFFFF"/>
                </a:solidFill>
                <a:latin typeface="Microsoft Sans Serif"/>
                <a:cs typeface="Microsoft Sans Serif"/>
              </a:rPr>
              <a:t> </a:t>
            </a:r>
            <a:r>
              <a:rPr sz="1267" spc="27" dirty="0">
                <a:solidFill>
                  <a:srgbClr val="FFFFFF"/>
                </a:solidFill>
                <a:latin typeface="Microsoft Sans Serif"/>
                <a:cs typeface="Microsoft Sans Serif"/>
              </a:rPr>
              <a:t>European</a:t>
            </a:r>
            <a:r>
              <a:rPr sz="1267" spc="-3" dirty="0">
                <a:solidFill>
                  <a:srgbClr val="FFFFFF"/>
                </a:solidFill>
                <a:latin typeface="Microsoft Sans Serif"/>
                <a:cs typeface="Microsoft Sans Serif"/>
              </a:rPr>
              <a:t> </a:t>
            </a:r>
            <a:r>
              <a:rPr sz="1267" spc="47" dirty="0">
                <a:solidFill>
                  <a:srgbClr val="FFFFFF"/>
                </a:solidFill>
                <a:latin typeface="Microsoft Sans Serif"/>
                <a:cs typeface="Microsoft Sans Serif"/>
              </a:rPr>
              <a:t>Union </a:t>
            </a:r>
            <a:r>
              <a:rPr sz="1267" spc="-327" dirty="0">
                <a:solidFill>
                  <a:srgbClr val="FFFFFF"/>
                </a:solidFill>
                <a:latin typeface="Microsoft Sans Serif"/>
                <a:cs typeface="Microsoft Sans Serif"/>
              </a:rPr>
              <a:t> </a:t>
            </a:r>
            <a:r>
              <a:rPr sz="1267" spc="73" dirty="0">
                <a:solidFill>
                  <a:srgbClr val="FFFFFF"/>
                </a:solidFill>
                <a:latin typeface="Microsoft Sans Serif"/>
                <a:cs typeface="Microsoft Sans Serif"/>
              </a:rPr>
              <a:t>or</a:t>
            </a:r>
            <a:r>
              <a:rPr sz="1267" spc="-10" dirty="0">
                <a:solidFill>
                  <a:srgbClr val="FFFFFF"/>
                </a:solidFill>
                <a:latin typeface="Microsoft Sans Serif"/>
                <a:cs typeface="Microsoft Sans Serif"/>
              </a:rPr>
              <a:t> </a:t>
            </a:r>
            <a:r>
              <a:rPr sz="1267" spc="57" dirty="0">
                <a:solidFill>
                  <a:srgbClr val="FFFFFF"/>
                </a:solidFill>
                <a:latin typeface="Microsoft Sans Serif"/>
                <a:cs typeface="Microsoft Sans Serif"/>
              </a:rPr>
              <a:t>the</a:t>
            </a:r>
            <a:r>
              <a:rPr sz="1267" spc="-7" dirty="0">
                <a:solidFill>
                  <a:srgbClr val="FFFFFF"/>
                </a:solidFill>
                <a:latin typeface="Microsoft Sans Serif"/>
                <a:cs typeface="Microsoft Sans Serif"/>
              </a:rPr>
              <a:t> </a:t>
            </a:r>
            <a:r>
              <a:rPr sz="1267" spc="27" dirty="0">
                <a:solidFill>
                  <a:srgbClr val="FFFFFF"/>
                </a:solidFill>
                <a:latin typeface="Microsoft Sans Serif"/>
                <a:cs typeface="Microsoft Sans Serif"/>
              </a:rPr>
              <a:t>European</a:t>
            </a:r>
            <a:r>
              <a:rPr sz="1267" spc="-10" dirty="0">
                <a:solidFill>
                  <a:srgbClr val="FFFFFF"/>
                </a:solidFill>
                <a:latin typeface="Microsoft Sans Serif"/>
                <a:cs typeface="Microsoft Sans Serif"/>
              </a:rPr>
              <a:t> </a:t>
            </a:r>
            <a:r>
              <a:rPr sz="1267" spc="23" dirty="0">
                <a:solidFill>
                  <a:srgbClr val="FFFFFF"/>
                </a:solidFill>
                <a:latin typeface="Microsoft Sans Serif"/>
                <a:cs typeface="Microsoft Sans Serif"/>
              </a:rPr>
              <a:t>Education</a:t>
            </a:r>
            <a:r>
              <a:rPr sz="1267" spc="-7" dirty="0">
                <a:solidFill>
                  <a:srgbClr val="FFFFFF"/>
                </a:solidFill>
                <a:latin typeface="Microsoft Sans Serif"/>
                <a:cs typeface="Microsoft Sans Serif"/>
              </a:rPr>
              <a:t> </a:t>
            </a:r>
            <a:r>
              <a:rPr sz="1267" spc="43" dirty="0">
                <a:solidFill>
                  <a:srgbClr val="FFFFFF"/>
                </a:solidFill>
                <a:latin typeface="Microsoft Sans Serif"/>
                <a:cs typeface="Microsoft Sans Serif"/>
              </a:rPr>
              <a:t>and</a:t>
            </a:r>
            <a:r>
              <a:rPr sz="1267" spc="-10" dirty="0">
                <a:solidFill>
                  <a:srgbClr val="FFFFFF"/>
                </a:solidFill>
                <a:latin typeface="Microsoft Sans Serif"/>
                <a:cs typeface="Microsoft Sans Serif"/>
              </a:rPr>
              <a:t> </a:t>
            </a:r>
            <a:r>
              <a:rPr sz="1267" spc="33" dirty="0">
                <a:solidFill>
                  <a:srgbClr val="FFFFFF"/>
                </a:solidFill>
                <a:latin typeface="Microsoft Sans Serif"/>
                <a:cs typeface="Microsoft Sans Serif"/>
              </a:rPr>
              <a:t>Culture</a:t>
            </a:r>
            <a:r>
              <a:rPr sz="1267" spc="-7" dirty="0">
                <a:solidFill>
                  <a:srgbClr val="FFFFFF"/>
                </a:solidFill>
                <a:latin typeface="Microsoft Sans Serif"/>
                <a:cs typeface="Microsoft Sans Serif"/>
              </a:rPr>
              <a:t> </a:t>
            </a:r>
            <a:r>
              <a:rPr sz="1267" spc="3" dirty="0">
                <a:solidFill>
                  <a:srgbClr val="FFFFFF"/>
                </a:solidFill>
                <a:latin typeface="Microsoft Sans Serif"/>
                <a:cs typeface="Microsoft Sans Serif"/>
              </a:rPr>
              <a:t>Executive</a:t>
            </a:r>
            <a:r>
              <a:rPr sz="1267" spc="-10" dirty="0">
                <a:solidFill>
                  <a:srgbClr val="FFFFFF"/>
                </a:solidFill>
                <a:latin typeface="Microsoft Sans Serif"/>
                <a:cs typeface="Microsoft Sans Serif"/>
              </a:rPr>
              <a:t> </a:t>
            </a:r>
            <a:r>
              <a:rPr sz="1267" spc="-3" dirty="0">
                <a:solidFill>
                  <a:srgbClr val="FFFFFF"/>
                </a:solidFill>
                <a:latin typeface="Microsoft Sans Serif"/>
                <a:cs typeface="Microsoft Sans Serif"/>
              </a:rPr>
              <a:t>Agency</a:t>
            </a:r>
            <a:r>
              <a:rPr sz="1267" spc="-7" dirty="0">
                <a:solidFill>
                  <a:srgbClr val="FFFFFF"/>
                </a:solidFill>
                <a:latin typeface="Microsoft Sans Serif"/>
                <a:cs typeface="Microsoft Sans Serif"/>
              </a:rPr>
              <a:t> </a:t>
            </a:r>
            <a:r>
              <a:rPr sz="1267" spc="-76" dirty="0">
                <a:solidFill>
                  <a:srgbClr val="FFFFFF"/>
                </a:solidFill>
                <a:latin typeface="Microsoft Sans Serif"/>
                <a:cs typeface="Microsoft Sans Serif"/>
              </a:rPr>
              <a:t>(EACEA).</a:t>
            </a:r>
            <a:r>
              <a:rPr sz="1267" spc="-7" dirty="0">
                <a:solidFill>
                  <a:srgbClr val="FFFFFF"/>
                </a:solidFill>
                <a:latin typeface="Microsoft Sans Serif"/>
                <a:cs typeface="Microsoft Sans Serif"/>
              </a:rPr>
              <a:t> </a:t>
            </a:r>
            <a:r>
              <a:rPr sz="1267" spc="47" dirty="0">
                <a:solidFill>
                  <a:srgbClr val="FFFFFF"/>
                </a:solidFill>
                <a:latin typeface="Microsoft Sans Serif"/>
                <a:cs typeface="Microsoft Sans Serif"/>
              </a:rPr>
              <a:t>Neither</a:t>
            </a:r>
            <a:r>
              <a:rPr sz="1267" spc="-10" dirty="0">
                <a:solidFill>
                  <a:srgbClr val="FFFFFF"/>
                </a:solidFill>
                <a:latin typeface="Microsoft Sans Serif"/>
                <a:cs typeface="Microsoft Sans Serif"/>
              </a:rPr>
              <a:t> </a:t>
            </a:r>
            <a:r>
              <a:rPr sz="1267" spc="57" dirty="0">
                <a:solidFill>
                  <a:srgbClr val="FFFFFF"/>
                </a:solidFill>
                <a:latin typeface="Microsoft Sans Serif"/>
                <a:cs typeface="Microsoft Sans Serif"/>
              </a:rPr>
              <a:t>the</a:t>
            </a:r>
            <a:r>
              <a:rPr sz="1267" spc="-7" dirty="0">
                <a:solidFill>
                  <a:srgbClr val="FFFFFF"/>
                </a:solidFill>
                <a:latin typeface="Microsoft Sans Serif"/>
                <a:cs typeface="Microsoft Sans Serif"/>
              </a:rPr>
              <a:t> </a:t>
            </a:r>
            <a:r>
              <a:rPr sz="1267" spc="27" dirty="0">
                <a:solidFill>
                  <a:srgbClr val="FFFFFF"/>
                </a:solidFill>
                <a:latin typeface="Microsoft Sans Serif"/>
                <a:cs typeface="Microsoft Sans Serif"/>
              </a:rPr>
              <a:t>European</a:t>
            </a:r>
            <a:r>
              <a:rPr sz="1267" spc="-10" dirty="0">
                <a:solidFill>
                  <a:srgbClr val="FFFFFF"/>
                </a:solidFill>
                <a:latin typeface="Microsoft Sans Serif"/>
                <a:cs typeface="Microsoft Sans Serif"/>
              </a:rPr>
              <a:t> </a:t>
            </a:r>
            <a:r>
              <a:rPr sz="1267" spc="47" dirty="0">
                <a:solidFill>
                  <a:srgbClr val="FFFFFF"/>
                </a:solidFill>
                <a:latin typeface="Microsoft Sans Serif"/>
                <a:cs typeface="Microsoft Sans Serif"/>
              </a:rPr>
              <a:t>Union</a:t>
            </a:r>
            <a:r>
              <a:rPr sz="1267" spc="-7" dirty="0">
                <a:solidFill>
                  <a:srgbClr val="FFFFFF"/>
                </a:solidFill>
                <a:latin typeface="Microsoft Sans Serif"/>
                <a:cs typeface="Microsoft Sans Serif"/>
              </a:rPr>
              <a:t> </a:t>
            </a:r>
            <a:r>
              <a:rPr sz="1267" spc="73" dirty="0">
                <a:solidFill>
                  <a:srgbClr val="FFFFFF"/>
                </a:solidFill>
                <a:latin typeface="Microsoft Sans Serif"/>
                <a:cs typeface="Microsoft Sans Serif"/>
              </a:rPr>
              <a:t>nor</a:t>
            </a:r>
            <a:r>
              <a:rPr sz="1267" spc="-10" dirty="0">
                <a:solidFill>
                  <a:srgbClr val="FFFFFF"/>
                </a:solidFill>
                <a:latin typeface="Microsoft Sans Serif"/>
                <a:cs typeface="Microsoft Sans Serif"/>
              </a:rPr>
              <a:t> </a:t>
            </a:r>
            <a:r>
              <a:rPr sz="1267" spc="-100" dirty="0">
                <a:solidFill>
                  <a:srgbClr val="FFFFFF"/>
                </a:solidFill>
                <a:latin typeface="Microsoft Sans Serif"/>
                <a:cs typeface="Microsoft Sans Serif"/>
              </a:rPr>
              <a:t>EACEA</a:t>
            </a:r>
            <a:r>
              <a:rPr sz="1267" spc="-7" dirty="0">
                <a:solidFill>
                  <a:srgbClr val="FFFFFF"/>
                </a:solidFill>
                <a:latin typeface="Microsoft Sans Serif"/>
                <a:cs typeface="Microsoft Sans Serif"/>
              </a:rPr>
              <a:t> </a:t>
            </a:r>
            <a:r>
              <a:rPr sz="1267" spc="10" dirty="0">
                <a:solidFill>
                  <a:srgbClr val="FFFFFF"/>
                </a:solidFill>
                <a:latin typeface="Microsoft Sans Serif"/>
                <a:cs typeface="Microsoft Sans Serif"/>
              </a:rPr>
              <a:t>can</a:t>
            </a:r>
            <a:r>
              <a:rPr sz="1267" spc="-10" dirty="0">
                <a:solidFill>
                  <a:srgbClr val="FFFFFF"/>
                </a:solidFill>
                <a:latin typeface="Microsoft Sans Serif"/>
                <a:cs typeface="Microsoft Sans Serif"/>
              </a:rPr>
              <a:t> </a:t>
            </a:r>
            <a:r>
              <a:rPr sz="1267" spc="37" dirty="0">
                <a:solidFill>
                  <a:srgbClr val="FFFFFF"/>
                </a:solidFill>
                <a:latin typeface="Microsoft Sans Serif"/>
                <a:cs typeface="Microsoft Sans Serif"/>
              </a:rPr>
              <a:t>be</a:t>
            </a:r>
            <a:r>
              <a:rPr sz="1267" spc="-7" dirty="0">
                <a:solidFill>
                  <a:srgbClr val="FFFFFF"/>
                </a:solidFill>
                <a:latin typeface="Microsoft Sans Serif"/>
                <a:cs typeface="Microsoft Sans Serif"/>
              </a:rPr>
              <a:t> </a:t>
            </a:r>
            <a:r>
              <a:rPr sz="1267" spc="43" dirty="0">
                <a:solidFill>
                  <a:srgbClr val="FFFFFF"/>
                </a:solidFill>
                <a:latin typeface="Microsoft Sans Serif"/>
                <a:cs typeface="Microsoft Sans Serif"/>
              </a:rPr>
              <a:t>held</a:t>
            </a:r>
            <a:r>
              <a:rPr sz="1267" spc="-7" dirty="0">
                <a:solidFill>
                  <a:srgbClr val="FFFFFF"/>
                </a:solidFill>
                <a:latin typeface="Microsoft Sans Serif"/>
                <a:cs typeface="Microsoft Sans Serif"/>
              </a:rPr>
              <a:t> </a:t>
            </a:r>
            <a:r>
              <a:rPr sz="1267" spc="30" dirty="0">
                <a:solidFill>
                  <a:srgbClr val="FFFFFF"/>
                </a:solidFill>
                <a:latin typeface="Microsoft Sans Serif"/>
                <a:cs typeface="Microsoft Sans Serif"/>
              </a:rPr>
              <a:t>responsible</a:t>
            </a:r>
            <a:r>
              <a:rPr sz="1267" spc="-10" dirty="0">
                <a:solidFill>
                  <a:srgbClr val="FFFFFF"/>
                </a:solidFill>
                <a:latin typeface="Microsoft Sans Serif"/>
                <a:cs typeface="Microsoft Sans Serif"/>
              </a:rPr>
              <a:t> </a:t>
            </a:r>
            <a:r>
              <a:rPr sz="1267" spc="73" dirty="0">
                <a:solidFill>
                  <a:srgbClr val="FFFFFF"/>
                </a:solidFill>
                <a:latin typeface="Microsoft Sans Serif"/>
                <a:cs typeface="Microsoft Sans Serif"/>
              </a:rPr>
              <a:t>for</a:t>
            </a:r>
            <a:r>
              <a:rPr sz="1267" spc="-7" dirty="0">
                <a:solidFill>
                  <a:srgbClr val="FFFFFF"/>
                </a:solidFill>
                <a:latin typeface="Microsoft Sans Serif"/>
                <a:cs typeface="Microsoft Sans Serif"/>
              </a:rPr>
              <a:t> </a:t>
            </a:r>
            <a:r>
              <a:rPr sz="1267" spc="53" dirty="0">
                <a:solidFill>
                  <a:srgbClr val="FFFFFF"/>
                </a:solidFill>
                <a:latin typeface="Microsoft Sans Serif"/>
                <a:cs typeface="Microsoft Sans Serif"/>
              </a:rPr>
              <a:t>them.</a:t>
            </a:r>
            <a:endParaRPr sz="1267">
              <a:latin typeface="Microsoft Sans Serif"/>
              <a:cs typeface="Microsoft Sans Serif"/>
            </a:endParaRPr>
          </a:p>
        </p:txBody>
      </p:sp>
      <p:pic>
        <p:nvPicPr>
          <p:cNvPr id="10" name="object 10"/>
          <p:cNvPicPr/>
          <p:nvPr/>
        </p:nvPicPr>
        <p:blipFill>
          <a:blip r:embed="rId8" cstate="print"/>
          <a:stretch>
            <a:fillRect/>
          </a:stretch>
        </p:blipFill>
        <p:spPr>
          <a:xfrm>
            <a:off x="10426294" y="920091"/>
            <a:ext cx="1365249" cy="1441449"/>
          </a:xfrm>
          <a:prstGeom prst="rect">
            <a:avLst/>
          </a:prstGeom>
        </p:spPr>
      </p:pic>
      <p:pic>
        <p:nvPicPr>
          <p:cNvPr id="11" name="object 11"/>
          <p:cNvPicPr/>
          <p:nvPr/>
        </p:nvPicPr>
        <p:blipFill>
          <a:blip r:embed="rId9" cstate="print"/>
          <a:stretch>
            <a:fillRect/>
          </a:stretch>
        </p:blipFill>
        <p:spPr>
          <a:xfrm>
            <a:off x="3666342" y="3257771"/>
            <a:ext cx="4848843" cy="1159933"/>
          </a:xfrm>
          <a:prstGeom prst="rect">
            <a:avLst/>
          </a:prstGeom>
        </p:spPr>
      </p:pic>
      <p:sp>
        <p:nvSpPr>
          <p:cNvPr id="12" name="object 12"/>
          <p:cNvSpPr txBox="1">
            <a:spLocks noGrp="1"/>
          </p:cNvSpPr>
          <p:nvPr>
            <p:ph type="title"/>
          </p:nvPr>
        </p:nvSpPr>
        <p:spPr>
          <a:prstGeom prst="rect">
            <a:avLst/>
          </a:prstGeom>
        </p:spPr>
        <p:txBody>
          <a:bodyPr vert="horz" wrap="square" lIns="0" tIns="8467" rIns="0" bIns="0" rtlCol="0">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8467">
              <a:lnSpc>
                <a:spcPct val="100000"/>
              </a:lnSpc>
              <a:spcBef>
                <a:spcPts val="67"/>
              </a:spcBef>
            </a:pPr>
            <a:r>
              <a:rPr spc="97" dirty="0"/>
              <a:t>E</a:t>
            </a:r>
            <a:r>
              <a:rPr spc="37" dirty="0"/>
              <a:t>u</a:t>
            </a:r>
            <a:r>
              <a:rPr spc="490" dirty="0"/>
              <a:t>r</a:t>
            </a:r>
            <a:r>
              <a:rPr spc="53" dirty="0"/>
              <a:t>h</a:t>
            </a:r>
            <a:r>
              <a:rPr spc="50" dirty="0"/>
              <a:t>o</a:t>
            </a:r>
            <a:r>
              <a:rPr spc="-53" dirty="0"/>
              <a:t>p</a:t>
            </a:r>
            <a:r>
              <a:rPr spc="203" dirty="0"/>
              <a:t>e</a:t>
            </a:r>
          </a:p>
        </p:txBody>
      </p:sp>
      <p:sp>
        <p:nvSpPr>
          <p:cNvPr id="13" name="object 13"/>
          <p:cNvSpPr txBox="1"/>
          <p:nvPr/>
        </p:nvSpPr>
        <p:spPr>
          <a:xfrm>
            <a:off x="2516738" y="1866513"/>
            <a:ext cx="6762750" cy="763693"/>
          </a:xfrm>
          <a:prstGeom prst="rect">
            <a:avLst/>
          </a:prstGeom>
        </p:spPr>
        <p:txBody>
          <a:bodyPr vert="horz" wrap="square" lIns="0" tIns="8467" rIns="0" bIns="0" rtlCol="0">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8467">
              <a:lnSpc>
                <a:spcPct val="100000"/>
              </a:lnSpc>
              <a:spcBef>
                <a:spcPts val="67"/>
              </a:spcBef>
            </a:pPr>
            <a:r>
              <a:rPr sz="2333" spc="-43" dirty="0">
                <a:latin typeface="Georgia"/>
                <a:cs typeface="Georgia"/>
              </a:rPr>
              <a:t>EU</a:t>
            </a:r>
            <a:r>
              <a:rPr sz="2333" spc="50" dirty="0">
                <a:latin typeface="Georgia"/>
                <a:cs typeface="Georgia"/>
              </a:rPr>
              <a:t> </a:t>
            </a:r>
            <a:r>
              <a:rPr sz="2333" spc="47" dirty="0">
                <a:latin typeface="Georgia"/>
                <a:cs typeface="Georgia"/>
              </a:rPr>
              <a:t>as</a:t>
            </a:r>
            <a:r>
              <a:rPr sz="2333" spc="53" dirty="0">
                <a:latin typeface="Georgia"/>
                <a:cs typeface="Georgia"/>
              </a:rPr>
              <a:t> </a:t>
            </a:r>
            <a:r>
              <a:rPr sz="2333" spc="27" dirty="0">
                <a:latin typeface="Georgia"/>
                <a:cs typeface="Georgia"/>
              </a:rPr>
              <a:t>a</a:t>
            </a:r>
            <a:r>
              <a:rPr sz="2333" spc="50" dirty="0">
                <a:latin typeface="Georgia"/>
                <a:cs typeface="Georgia"/>
              </a:rPr>
              <a:t> </a:t>
            </a:r>
            <a:r>
              <a:rPr sz="2333" spc="33" dirty="0">
                <a:latin typeface="Georgia"/>
                <a:cs typeface="Georgia"/>
              </a:rPr>
              <a:t>solidarity's</a:t>
            </a:r>
            <a:r>
              <a:rPr sz="2333" spc="53" dirty="0">
                <a:latin typeface="Georgia"/>
                <a:cs typeface="Georgia"/>
              </a:rPr>
              <a:t> </a:t>
            </a:r>
            <a:r>
              <a:rPr sz="2333" spc="76" dirty="0">
                <a:latin typeface="Georgia"/>
                <a:cs typeface="Georgia"/>
              </a:rPr>
              <a:t>house</a:t>
            </a:r>
            <a:r>
              <a:rPr sz="2333" spc="53" dirty="0">
                <a:latin typeface="Georgia"/>
                <a:cs typeface="Georgia"/>
              </a:rPr>
              <a:t> </a:t>
            </a:r>
            <a:r>
              <a:rPr sz="2333" spc="60" dirty="0">
                <a:latin typeface="Georgia"/>
                <a:cs typeface="Georgia"/>
              </a:rPr>
              <a:t>for</a:t>
            </a:r>
            <a:r>
              <a:rPr sz="2333" spc="50" dirty="0">
                <a:latin typeface="Georgia"/>
                <a:cs typeface="Georgia"/>
              </a:rPr>
              <a:t> </a:t>
            </a:r>
            <a:r>
              <a:rPr sz="2333" spc="40" dirty="0">
                <a:latin typeface="Georgia"/>
                <a:cs typeface="Georgia"/>
              </a:rPr>
              <a:t>minors</a:t>
            </a:r>
            <a:r>
              <a:rPr sz="2333" spc="53" dirty="0">
                <a:latin typeface="Georgia"/>
                <a:cs typeface="Georgia"/>
              </a:rPr>
              <a:t> </a:t>
            </a:r>
            <a:r>
              <a:rPr sz="2333" spc="80" dirty="0">
                <a:latin typeface="Georgia"/>
                <a:cs typeface="Georgia"/>
              </a:rPr>
              <a:t>out</a:t>
            </a:r>
            <a:r>
              <a:rPr sz="2333" spc="50" dirty="0">
                <a:latin typeface="Georgia"/>
                <a:cs typeface="Georgia"/>
              </a:rPr>
              <a:t> </a:t>
            </a:r>
            <a:r>
              <a:rPr sz="2333" spc="67" dirty="0">
                <a:latin typeface="Georgia"/>
                <a:cs typeface="Georgia"/>
              </a:rPr>
              <a:t>of</a:t>
            </a:r>
            <a:r>
              <a:rPr sz="2333" spc="53" dirty="0">
                <a:latin typeface="Georgia"/>
                <a:cs typeface="Georgia"/>
              </a:rPr>
              <a:t> </a:t>
            </a:r>
            <a:r>
              <a:rPr sz="2333" spc="73" dirty="0">
                <a:latin typeface="Georgia"/>
                <a:cs typeface="Georgia"/>
              </a:rPr>
              <a:t>home</a:t>
            </a:r>
            <a:endParaRPr sz="2333">
              <a:latin typeface="Georgia"/>
              <a:cs typeface="Georgia"/>
            </a:endParaRPr>
          </a:p>
          <a:p>
            <a:pPr marR="214641" algn="ctr">
              <a:lnSpc>
                <a:spcPct val="100000"/>
              </a:lnSpc>
              <a:spcBef>
                <a:spcPts val="1557"/>
              </a:spcBef>
            </a:pPr>
            <a:r>
              <a:rPr sz="1267" spc="7" dirty="0">
                <a:latin typeface="Microsoft Sans Serif"/>
                <a:cs typeface="Microsoft Sans Serif"/>
              </a:rPr>
              <a:t>Erasmus+</a:t>
            </a:r>
            <a:r>
              <a:rPr sz="1267" spc="-20" dirty="0">
                <a:latin typeface="Microsoft Sans Serif"/>
                <a:cs typeface="Microsoft Sans Serif"/>
              </a:rPr>
              <a:t> </a:t>
            </a:r>
            <a:r>
              <a:rPr sz="1267" spc="43" dirty="0">
                <a:latin typeface="Microsoft Sans Serif"/>
                <a:cs typeface="Microsoft Sans Serif"/>
              </a:rPr>
              <a:t>project</a:t>
            </a:r>
            <a:r>
              <a:rPr sz="1267" spc="-17" dirty="0">
                <a:latin typeface="Microsoft Sans Serif"/>
                <a:cs typeface="Microsoft Sans Serif"/>
              </a:rPr>
              <a:t> </a:t>
            </a:r>
            <a:r>
              <a:rPr sz="1267" spc="27" dirty="0">
                <a:latin typeface="Microsoft Sans Serif"/>
                <a:cs typeface="Microsoft Sans Serif"/>
              </a:rPr>
              <a:t>n.</a:t>
            </a:r>
            <a:r>
              <a:rPr sz="1267" spc="-20" dirty="0">
                <a:latin typeface="Microsoft Sans Serif"/>
                <a:cs typeface="Microsoft Sans Serif"/>
              </a:rPr>
              <a:t> </a:t>
            </a:r>
            <a:r>
              <a:rPr sz="1267" spc="-3" dirty="0">
                <a:latin typeface="Microsoft Sans Serif"/>
                <a:cs typeface="Microsoft Sans Serif"/>
              </a:rPr>
              <a:t>2023-2-IT03-KA220-YOU-000184370</a:t>
            </a:r>
            <a:endParaRPr sz="1267">
              <a:latin typeface="Microsoft Sans Serif"/>
              <a:cs typeface="Microsoft Sans Serif"/>
            </a:endParaRPr>
          </a:p>
        </p:txBody>
      </p:sp>
      <p:pic>
        <p:nvPicPr>
          <p:cNvPr id="14" name="object 14"/>
          <p:cNvPicPr/>
          <p:nvPr/>
        </p:nvPicPr>
        <p:blipFill>
          <a:blip r:embed="rId10" cstate="print"/>
          <a:stretch>
            <a:fillRect/>
          </a:stretch>
        </p:blipFill>
        <p:spPr>
          <a:xfrm>
            <a:off x="7915797" y="5291340"/>
            <a:ext cx="1777999" cy="488949"/>
          </a:xfrm>
          <a:prstGeom prst="rect">
            <a:avLst/>
          </a:prstGeom>
        </p:spPr>
      </p:pic>
      <p:pic>
        <p:nvPicPr>
          <p:cNvPr id="15" name="object 15"/>
          <p:cNvPicPr/>
          <p:nvPr/>
        </p:nvPicPr>
        <p:blipFill>
          <a:blip r:embed="rId11" cstate="print"/>
          <a:stretch>
            <a:fillRect/>
          </a:stretch>
        </p:blipFill>
        <p:spPr>
          <a:xfrm>
            <a:off x="9795972" y="5242233"/>
            <a:ext cx="534561" cy="537599"/>
          </a:xfrm>
          <a:prstGeom prst="rect">
            <a:avLst/>
          </a:prstGeom>
        </p:spPr>
      </p:pic>
      <p:sp>
        <p:nvSpPr>
          <p:cNvPr id="16" name="object 16"/>
          <p:cNvSpPr/>
          <p:nvPr/>
        </p:nvSpPr>
        <p:spPr>
          <a:xfrm>
            <a:off x="10406008" y="5352499"/>
            <a:ext cx="786977" cy="134620"/>
          </a:xfrm>
          <a:custGeom>
            <a:avLst/>
            <a:gdLst/>
            <a:ahLst/>
            <a:cxnLst/>
            <a:rect l="l" t="t" r="r" b="b"/>
            <a:pathLst>
              <a:path w="1180465" h="201929">
                <a:moveTo>
                  <a:pt x="124028" y="61188"/>
                </a:moveTo>
                <a:lnTo>
                  <a:pt x="109791" y="22682"/>
                </a:lnTo>
                <a:lnTo>
                  <a:pt x="100495" y="14922"/>
                </a:lnTo>
                <a:lnTo>
                  <a:pt x="100495" y="61188"/>
                </a:lnTo>
                <a:lnTo>
                  <a:pt x="99656" y="71285"/>
                </a:lnTo>
                <a:lnTo>
                  <a:pt x="69405" y="99910"/>
                </a:lnTo>
                <a:lnTo>
                  <a:pt x="43332" y="102387"/>
                </a:lnTo>
                <a:lnTo>
                  <a:pt x="22885" y="102387"/>
                </a:lnTo>
                <a:lnTo>
                  <a:pt x="22771" y="22682"/>
                </a:lnTo>
                <a:lnTo>
                  <a:pt x="48221" y="22682"/>
                </a:lnTo>
                <a:lnTo>
                  <a:pt x="87757" y="32245"/>
                </a:lnTo>
                <a:lnTo>
                  <a:pt x="100495" y="61188"/>
                </a:lnTo>
                <a:lnTo>
                  <a:pt x="100495" y="14922"/>
                </a:lnTo>
                <a:lnTo>
                  <a:pt x="82740" y="6629"/>
                </a:lnTo>
                <a:lnTo>
                  <a:pt x="50673" y="3073"/>
                </a:lnTo>
                <a:lnTo>
                  <a:pt x="0" y="3073"/>
                </a:lnTo>
                <a:lnTo>
                  <a:pt x="0" y="198996"/>
                </a:lnTo>
                <a:lnTo>
                  <a:pt x="22771" y="198996"/>
                </a:lnTo>
                <a:lnTo>
                  <a:pt x="22771" y="121996"/>
                </a:lnTo>
                <a:lnTo>
                  <a:pt x="45783" y="121996"/>
                </a:lnTo>
                <a:lnTo>
                  <a:pt x="92595" y="112953"/>
                </a:lnTo>
                <a:lnTo>
                  <a:pt x="122847" y="74231"/>
                </a:lnTo>
                <a:lnTo>
                  <a:pt x="124028" y="61188"/>
                </a:lnTo>
                <a:close/>
              </a:path>
              <a:path w="1180465" h="201929">
                <a:moveTo>
                  <a:pt x="275285" y="198882"/>
                </a:moveTo>
                <a:lnTo>
                  <a:pt x="226148" y="117462"/>
                </a:lnTo>
                <a:lnTo>
                  <a:pt x="222161" y="110845"/>
                </a:lnTo>
                <a:lnTo>
                  <a:pt x="239344" y="102450"/>
                </a:lnTo>
                <a:lnTo>
                  <a:pt x="244119" y="97967"/>
                </a:lnTo>
                <a:lnTo>
                  <a:pt x="251625" y="90906"/>
                </a:lnTo>
                <a:lnTo>
                  <a:pt x="258991" y="76200"/>
                </a:lnTo>
                <a:lnTo>
                  <a:pt x="261442" y="58369"/>
                </a:lnTo>
                <a:lnTo>
                  <a:pt x="260388" y="45351"/>
                </a:lnTo>
                <a:lnTo>
                  <a:pt x="238074" y="12979"/>
                </a:lnTo>
                <a:lnTo>
                  <a:pt x="238074" y="59588"/>
                </a:lnTo>
                <a:lnTo>
                  <a:pt x="237363" y="68554"/>
                </a:lnTo>
                <a:lnTo>
                  <a:pt x="202780" y="97243"/>
                </a:lnTo>
                <a:lnTo>
                  <a:pt x="191554" y="97853"/>
                </a:lnTo>
                <a:lnTo>
                  <a:pt x="160464" y="97853"/>
                </a:lnTo>
                <a:lnTo>
                  <a:pt x="160464" y="23050"/>
                </a:lnTo>
                <a:lnTo>
                  <a:pt x="189966" y="23050"/>
                </a:lnTo>
                <a:lnTo>
                  <a:pt x="231660" y="36588"/>
                </a:lnTo>
                <a:lnTo>
                  <a:pt x="238074" y="59588"/>
                </a:lnTo>
                <a:lnTo>
                  <a:pt x="238074" y="12979"/>
                </a:lnTo>
                <a:lnTo>
                  <a:pt x="234581" y="10833"/>
                </a:lnTo>
                <a:lnTo>
                  <a:pt x="222478" y="6540"/>
                </a:lnTo>
                <a:lnTo>
                  <a:pt x="208013" y="3937"/>
                </a:lnTo>
                <a:lnTo>
                  <a:pt x="191185" y="3073"/>
                </a:lnTo>
                <a:lnTo>
                  <a:pt x="137579" y="3073"/>
                </a:lnTo>
                <a:lnTo>
                  <a:pt x="137579" y="198882"/>
                </a:lnTo>
                <a:lnTo>
                  <a:pt x="160350" y="198882"/>
                </a:lnTo>
                <a:lnTo>
                  <a:pt x="160350" y="117462"/>
                </a:lnTo>
                <a:lnTo>
                  <a:pt x="200977" y="117462"/>
                </a:lnTo>
                <a:lnTo>
                  <a:pt x="248348" y="198882"/>
                </a:lnTo>
                <a:lnTo>
                  <a:pt x="275285" y="198882"/>
                </a:lnTo>
                <a:close/>
              </a:path>
              <a:path w="1180465" h="201929">
                <a:moveTo>
                  <a:pt x="449326" y="100787"/>
                </a:moveTo>
                <a:lnTo>
                  <a:pt x="449084" y="100672"/>
                </a:lnTo>
                <a:lnTo>
                  <a:pt x="447611" y="78384"/>
                </a:lnTo>
                <a:lnTo>
                  <a:pt x="443191" y="58648"/>
                </a:lnTo>
                <a:lnTo>
                  <a:pt x="435813" y="41427"/>
                </a:lnTo>
                <a:lnTo>
                  <a:pt x="425462" y="26733"/>
                </a:lnTo>
                <a:lnTo>
                  <a:pt x="425094" y="26403"/>
                </a:lnTo>
                <a:lnTo>
                  <a:pt x="425094" y="100787"/>
                </a:lnTo>
                <a:lnTo>
                  <a:pt x="424065" y="119456"/>
                </a:lnTo>
                <a:lnTo>
                  <a:pt x="408571" y="161239"/>
                </a:lnTo>
                <a:lnTo>
                  <a:pt x="374650" y="180428"/>
                </a:lnTo>
                <a:lnTo>
                  <a:pt x="359486" y="181711"/>
                </a:lnTo>
                <a:lnTo>
                  <a:pt x="344385" y="180428"/>
                </a:lnTo>
                <a:lnTo>
                  <a:pt x="310413" y="161112"/>
                </a:lnTo>
                <a:lnTo>
                  <a:pt x="294589" y="119545"/>
                </a:lnTo>
                <a:lnTo>
                  <a:pt x="293522" y="100787"/>
                </a:lnTo>
                <a:lnTo>
                  <a:pt x="293408" y="100545"/>
                </a:lnTo>
                <a:lnTo>
                  <a:pt x="302895" y="52412"/>
                </a:lnTo>
                <a:lnTo>
                  <a:pt x="331152" y="25501"/>
                </a:lnTo>
                <a:lnTo>
                  <a:pt x="359740" y="20358"/>
                </a:lnTo>
                <a:lnTo>
                  <a:pt x="374904" y="21640"/>
                </a:lnTo>
                <a:lnTo>
                  <a:pt x="408571" y="40830"/>
                </a:lnTo>
                <a:lnTo>
                  <a:pt x="424065" y="82105"/>
                </a:lnTo>
                <a:lnTo>
                  <a:pt x="425094" y="100787"/>
                </a:lnTo>
                <a:lnTo>
                  <a:pt x="425094" y="26403"/>
                </a:lnTo>
                <a:lnTo>
                  <a:pt x="379984" y="1676"/>
                </a:lnTo>
                <a:lnTo>
                  <a:pt x="359740" y="0"/>
                </a:lnTo>
                <a:lnTo>
                  <a:pt x="339305" y="1663"/>
                </a:lnTo>
                <a:lnTo>
                  <a:pt x="292900" y="26365"/>
                </a:lnTo>
                <a:lnTo>
                  <a:pt x="270878" y="77863"/>
                </a:lnTo>
                <a:lnTo>
                  <a:pt x="269405" y="100545"/>
                </a:lnTo>
                <a:lnTo>
                  <a:pt x="270878" y="123278"/>
                </a:lnTo>
                <a:lnTo>
                  <a:pt x="282625" y="160616"/>
                </a:lnTo>
                <a:lnTo>
                  <a:pt x="321576" y="195072"/>
                </a:lnTo>
                <a:lnTo>
                  <a:pt x="359613" y="201701"/>
                </a:lnTo>
                <a:lnTo>
                  <a:pt x="379577" y="199999"/>
                </a:lnTo>
                <a:lnTo>
                  <a:pt x="397230" y="194919"/>
                </a:lnTo>
                <a:lnTo>
                  <a:pt x="412572" y="186486"/>
                </a:lnTo>
                <a:lnTo>
                  <a:pt x="417855" y="181711"/>
                </a:lnTo>
                <a:lnTo>
                  <a:pt x="425589" y="174726"/>
                </a:lnTo>
                <a:lnTo>
                  <a:pt x="435952" y="160032"/>
                </a:lnTo>
                <a:lnTo>
                  <a:pt x="443382" y="142811"/>
                </a:lnTo>
                <a:lnTo>
                  <a:pt x="447840" y="123063"/>
                </a:lnTo>
                <a:lnTo>
                  <a:pt x="449326" y="100787"/>
                </a:lnTo>
                <a:close/>
              </a:path>
              <a:path w="1180465" h="201929">
                <a:moveTo>
                  <a:pt x="617880" y="96380"/>
                </a:moveTo>
                <a:lnTo>
                  <a:pt x="551408" y="96380"/>
                </a:lnTo>
                <a:lnTo>
                  <a:pt x="551294" y="116852"/>
                </a:lnTo>
                <a:lnTo>
                  <a:pt x="594982" y="116852"/>
                </a:lnTo>
                <a:lnTo>
                  <a:pt x="594982" y="177177"/>
                </a:lnTo>
                <a:lnTo>
                  <a:pt x="585279" y="179197"/>
                </a:lnTo>
                <a:lnTo>
                  <a:pt x="575437" y="180657"/>
                </a:lnTo>
                <a:lnTo>
                  <a:pt x="565454" y="181533"/>
                </a:lnTo>
                <a:lnTo>
                  <a:pt x="555332" y="181838"/>
                </a:lnTo>
                <a:lnTo>
                  <a:pt x="537730" y="180543"/>
                </a:lnTo>
                <a:lnTo>
                  <a:pt x="498538" y="161353"/>
                </a:lnTo>
                <a:lnTo>
                  <a:pt x="480415" y="119811"/>
                </a:lnTo>
                <a:lnTo>
                  <a:pt x="479196" y="101155"/>
                </a:lnTo>
                <a:lnTo>
                  <a:pt x="480453" y="83273"/>
                </a:lnTo>
                <a:lnTo>
                  <a:pt x="499275" y="42062"/>
                </a:lnTo>
                <a:lnTo>
                  <a:pt x="538238" y="22059"/>
                </a:lnTo>
                <a:lnTo>
                  <a:pt x="555078" y="20726"/>
                </a:lnTo>
                <a:lnTo>
                  <a:pt x="567436" y="21437"/>
                </a:lnTo>
                <a:lnTo>
                  <a:pt x="580034" y="23558"/>
                </a:lnTo>
                <a:lnTo>
                  <a:pt x="592899" y="27089"/>
                </a:lnTo>
                <a:lnTo>
                  <a:pt x="606005" y="32004"/>
                </a:lnTo>
                <a:lnTo>
                  <a:pt x="614819" y="11899"/>
                </a:lnTo>
                <a:lnTo>
                  <a:pt x="601014" y="6832"/>
                </a:lnTo>
                <a:lnTo>
                  <a:pt x="586651" y="3238"/>
                </a:lnTo>
                <a:lnTo>
                  <a:pt x="571804" y="1092"/>
                </a:lnTo>
                <a:lnTo>
                  <a:pt x="556552" y="368"/>
                </a:lnTo>
                <a:lnTo>
                  <a:pt x="541616" y="1130"/>
                </a:lnTo>
                <a:lnTo>
                  <a:pt x="502691" y="12509"/>
                </a:lnTo>
                <a:lnTo>
                  <a:pt x="467448" y="47574"/>
                </a:lnTo>
                <a:lnTo>
                  <a:pt x="455968" y="86233"/>
                </a:lnTo>
                <a:lnTo>
                  <a:pt x="455206" y="101041"/>
                </a:lnTo>
                <a:lnTo>
                  <a:pt x="456742" y="123596"/>
                </a:lnTo>
                <a:lnTo>
                  <a:pt x="469099" y="160655"/>
                </a:lnTo>
                <a:lnTo>
                  <a:pt x="509600" y="195072"/>
                </a:lnTo>
                <a:lnTo>
                  <a:pt x="549084" y="201701"/>
                </a:lnTo>
                <a:lnTo>
                  <a:pt x="559346" y="201536"/>
                </a:lnTo>
                <a:lnTo>
                  <a:pt x="602221" y="195986"/>
                </a:lnTo>
                <a:lnTo>
                  <a:pt x="617880" y="191643"/>
                </a:lnTo>
                <a:lnTo>
                  <a:pt x="617880" y="96380"/>
                </a:lnTo>
                <a:close/>
              </a:path>
              <a:path w="1180465" h="201929">
                <a:moveTo>
                  <a:pt x="1008456" y="3657"/>
                </a:moveTo>
                <a:lnTo>
                  <a:pt x="1008456" y="3657"/>
                </a:lnTo>
                <a:lnTo>
                  <a:pt x="637463" y="3657"/>
                </a:lnTo>
                <a:lnTo>
                  <a:pt x="637463" y="22720"/>
                </a:lnTo>
                <a:lnTo>
                  <a:pt x="637463" y="86283"/>
                </a:lnTo>
                <a:lnTo>
                  <a:pt x="637463" y="106616"/>
                </a:lnTo>
                <a:lnTo>
                  <a:pt x="637463" y="179070"/>
                </a:lnTo>
                <a:lnTo>
                  <a:pt x="637463" y="199402"/>
                </a:lnTo>
                <a:lnTo>
                  <a:pt x="746391" y="199402"/>
                </a:lnTo>
                <a:lnTo>
                  <a:pt x="746391" y="179070"/>
                </a:lnTo>
                <a:lnTo>
                  <a:pt x="660107" y="179070"/>
                </a:lnTo>
                <a:lnTo>
                  <a:pt x="660107" y="106616"/>
                </a:lnTo>
                <a:lnTo>
                  <a:pt x="741133" y="106616"/>
                </a:lnTo>
                <a:lnTo>
                  <a:pt x="741133" y="86283"/>
                </a:lnTo>
                <a:lnTo>
                  <a:pt x="660107" y="86283"/>
                </a:lnTo>
                <a:lnTo>
                  <a:pt x="660107" y="22720"/>
                </a:lnTo>
                <a:lnTo>
                  <a:pt x="737831" y="22720"/>
                </a:lnTo>
                <a:lnTo>
                  <a:pt x="746391" y="22720"/>
                </a:lnTo>
                <a:lnTo>
                  <a:pt x="799757" y="22720"/>
                </a:lnTo>
                <a:lnTo>
                  <a:pt x="799757" y="199402"/>
                </a:lnTo>
                <a:lnTo>
                  <a:pt x="822464" y="199402"/>
                </a:lnTo>
                <a:lnTo>
                  <a:pt x="822464" y="22720"/>
                </a:lnTo>
                <a:lnTo>
                  <a:pt x="861936" y="22720"/>
                </a:lnTo>
                <a:lnTo>
                  <a:pt x="884339" y="22720"/>
                </a:lnTo>
                <a:lnTo>
                  <a:pt x="923874" y="22720"/>
                </a:lnTo>
                <a:lnTo>
                  <a:pt x="923874" y="199402"/>
                </a:lnTo>
                <a:lnTo>
                  <a:pt x="946581" y="199402"/>
                </a:lnTo>
                <a:lnTo>
                  <a:pt x="946581" y="22720"/>
                </a:lnTo>
                <a:lnTo>
                  <a:pt x="1008456" y="22720"/>
                </a:lnTo>
                <a:lnTo>
                  <a:pt x="1008456" y="3657"/>
                </a:lnTo>
                <a:close/>
              </a:path>
              <a:path w="1180465" h="201929">
                <a:moveTo>
                  <a:pt x="1180299" y="100787"/>
                </a:moveTo>
                <a:lnTo>
                  <a:pt x="1180058" y="100672"/>
                </a:lnTo>
                <a:lnTo>
                  <a:pt x="1178585" y="78384"/>
                </a:lnTo>
                <a:lnTo>
                  <a:pt x="1174165" y="58648"/>
                </a:lnTo>
                <a:lnTo>
                  <a:pt x="1166787" y="41427"/>
                </a:lnTo>
                <a:lnTo>
                  <a:pt x="1156436" y="26733"/>
                </a:lnTo>
                <a:lnTo>
                  <a:pt x="1156068" y="26403"/>
                </a:lnTo>
                <a:lnTo>
                  <a:pt x="1156068" y="100787"/>
                </a:lnTo>
                <a:lnTo>
                  <a:pt x="1155039" y="119456"/>
                </a:lnTo>
                <a:lnTo>
                  <a:pt x="1139545" y="161239"/>
                </a:lnTo>
                <a:lnTo>
                  <a:pt x="1105623" y="180428"/>
                </a:lnTo>
                <a:lnTo>
                  <a:pt x="1090460" y="181711"/>
                </a:lnTo>
                <a:lnTo>
                  <a:pt x="1075359" y="180428"/>
                </a:lnTo>
                <a:lnTo>
                  <a:pt x="1041374" y="161112"/>
                </a:lnTo>
                <a:lnTo>
                  <a:pt x="1025563" y="119545"/>
                </a:lnTo>
                <a:lnTo>
                  <a:pt x="1024483" y="100787"/>
                </a:lnTo>
                <a:lnTo>
                  <a:pt x="1024382" y="100545"/>
                </a:lnTo>
                <a:lnTo>
                  <a:pt x="1033868" y="52412"/>
                </a:lnTo>
                <a:lnTo>
                  <a:pt x="1062126" y="25501"/>
                </a:lnTo>
                <a:lnTo>
                  <a:pt x="1090701" y="20358"/>
                </a:lnTo>
                <a:lnTo>
                  <a:pt x="1105877" y="21640"/>
                </a:lnTo>
                <a:lnTo>
                  <a:pt x="1139545" y="40830"/>
                </a:lnTo>
                <a:lnTo>
                  <a:pt x="1155039" y="82105"/>
                </a:lnTo>
                <a:lnTo>
                  <a:pt x="1156068" y="100787"/>
                </a:lnTo>
                <a:lnTo>
                  <a:pt x="1156068" y="26403"/>
                </a:lnTo>
                <a:lnTo>
                  <a:pt x="1110957" y="1676"/>
                </a:lnTo>
                <a:lnTo>
                  <a:pt x="1090701" y="0"/>
                </a:lnTo>
                <a:lnTo>
                  <a:pt x="1070279" y="1663"/>
                </a:lnTo>
                <a:lnTo>
                  <a:pt x="1023874" y="26365"/>
                </a:lnTo>
                <a:lnTo>
                  <a:pt x="1001839" y="77863"/>
                </a:lnTo>
                <a:lnTo>
                  <a:pt x="1000379" y="100545"/>
                </a:lnTo>
                <a:lnTo>
                  <a:pt x="1001839" y="123278"/>
                </a:lnTo>
                <a:lnTo>
                  <a:pt x="1013599" y="160616"/>
                </a:lnTo>
                <a:lnTo>
                  <a:pt x="1052550" y="195072"/>
                </a:lnTo>
                <a:lnTo>
                  <a:pt x="1090587" y="201701"/>
                </a:lnTo>
                <a:lnTo>
                  <a:pt x="1110551" y="199999"/>
                </a:lnTo>
                <a:lnTo>
                  <a:pt x="1128204" y="194919"/>
                </a:lnTo>
                <a:lnTo>
                  <a:pt x="1143546" y="186486"/>
                </a:lnTo>
                <a:lnTo>
                  <a:pt x="1148829" y="181711"/>
                </a:lnTo>
                <a:lnTo>
                  <a:pt x="1156563" y="174726"/>
                </a:lnTo>
                <a:lnTo>
                  <a:pt x="1166926" y="160032"/>
                </a:lnTo>
                <a:lnTo>
                  <a:pt x="1174356" y="142811"/>
                </a:lnTo>
                <a:lnTo>
                  <a:pt x="1178814" y="123063"/>
                </a:lnTo>
                <a:lnTo>
                  <a:pt x="1180299" y="100787"/>
                </a:lnTo>
                <a:close/>
              </a:path>
            </a:pathLst>
          </a:custGeom>
          <a:solidFill>
            <a:srgbClr val="4AC1DF"/>
          </a:solidFill>
        </p:spPr>
        <p:txBody>
          <a:bodyPr wrap="square" lIns="0" tIns="0" rIns="0" bIns="0" rtlCol="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sz="800"/>
          </a:p>
        </p:txBody>
      </p:sp>
      <p:grpSp>
        <p:nvGrpSpPr>
          <p:cNvPr id="17" name="object 17"/>
          <p:cNvGrpSpPr/>
          <p:nvPr/>
        </p:nvGrpSpPr>
        <p:grpSpPr>
          <a:xfrm>
            <a:off x="11231396" y="5352744"/>
            <a:ext cx="736600" cy="134197"/>
            <a:chOff x="16847094" y="8029116"/>
            <a:chExt cx="1104900" cy="201295"/>
          </a:xfrm>
        </p:grpSpPr>
        <p:pic>
          <p:nvPicPr>
            <p:cNvPr id="18" name="object 18"/>
            <p:cNvPicPr/>
            <p:nvPr/>
          </p:nvPicPr>
          <p:blipFill>
            <a:blip r:embed="rId12" cstate="print"/>
            <a:stretch>
              <a:fillRect/>
            </a:stretch>
          </p:blipFill>
          <p:spPr>
            <a:xfrm>
              <a:off x="16847094" y="8031077"/>
              <a:ext cx="493393" cy="197072"/>
            </a:xfrm>
            <a:prstGeom prst="rect">
              <a:avLst/>
            </a:prstGeom>
          </p:spPr>
        </p:pic>
        <p:sp>
          <p:nvSpPr>
            <p:cNvPr id="19" name="object 19"/>
            <p:cNvSpPr/>
            <p:nvPr/>
          </p:nvSpPr>
          <p:spPr>
            <a:xfrm>
              <a:off x="17362387" y="8029117"/>
              <a:ext cx="215265" cy="201295"/>
            </a:xfrm>
            <a:custGeom>
              <a:avLst/>
              <a:gdLst/>
              <a:ahLst/>
              <a:cxnLst/>
              <a:rect l="l" t="t" r="r" b="b"/>
              <a:pathLst>
                <a:path w="215265" h="201295">
                  <a:moveTo>
                    <a:pt x="41503" y="2705"/>
                  </a:moveTo>
                  <a:lnTo>
                    <a:pt x="0" y="2705"/>
                  </a:lnTo>
                  <a:lnTo>
                    <a:pt x="0" y="198513"/>
                  </a:lnTo>
                  <a:lnTo>
                    <a:pt x="41503" y="198513"/>
                  </a:lnTo>
                  <a:lnTo>
                    <a:pt x="41503" y="2705"/>
                  </a:lnTo>
                  <a:close/>
                </a:path>
                <a:path w="215265" h="201295">
                  <a:moveTo>
                    <a:pt x="215061" y="88646"/>
                  </a:moveTo>
                  <a:lnTo>
                    <a:pt x="137464" y="88646"/>
                  </a:lnTo>
                  <a:lnTo>
                    <a:pt x="137210" y="88646"/>
                  </a:lnTo>
                  <a:lnTo>
                    <a:pt x="137210" y="123228"/>
                  </a:lnTo>
                  <a:lnTo>
                    <a:pt x="174307" y="164058"/>
                  </a:lnTo>
                  <a:lnTo>
                    <a:pt x="147980" y="166751"/>
                  </a:lnTo>
                  <a:lnTo>
                    <a:pt x="136258" y="165696"/>
                  </a:lnTo>
                  <a:lnTo>
                    <a:pt x="104343" y="140525"/>
                  </a:lnTo>
                  <a:lnTo>
                    <a:pt x="97066" y="101282"/>
                  </a:lnTo>
                  <a:lnTo>
                    <a:pt x="98082" y="86728"/>
                  </a:lnTo>
                  <a:lnTo>
                    <a:pt x="121983" y="44716"/>
                  </a:lnTo>
                  <a:lnTo>
                    <a:pt x="156311" y="34582"/>
                  </a:lnTo>
                  <a:lnTo>
                    <a:pt x="167767" y="35242"/>
                  </a:lnTo>
                  <a:lnTo>
                    <a:pt x="178993" y="37249"/>
                  </a:lnTo>
                  <a:lnTo>
                    <a:pt x="190030" y="40576"/>
                  </a:lnTo>
                  <a:lnTo>
                    <a:pt x="200863" y="45250"/>
                  </a:lnTo>
                  <a:lnTo>
                    <a:pt x="214693" y="12014"/>
                  </a:lnTo>
                  <a:lnTo>
                    <a:pt x="200609" y="6781"/>
                  </a:lnTo>
                  <a:lnTo>
                    <a:pt x="186232" y="3022"/>
                  </a:lnTo>
                  <a:lnTo>
                    <a:pt x="171589" y="762"/>
                  </a:lnTo>
                  <a:lnTo>
                    <a:pt x="156679" y="0"/>
                  </a:lnTo>
                  <a:lnTo>
                    <a:pt x="134023" y="1663"/>
                  </a:lnTo>
                  <a:lnTo>
                    <a:pt x="96520" y="14897"/>
                  </a:lnTo>
                  <a:lnTo>
                    <a:pt x="61379" y="57886"/>
                  </a:lnTo>
                  <a:lnTo>
                    <a:pt x="54597" y="100418"/>
                  </a:lnTo>
                  <a:lnTo>
                    <a:pt x="56057" y="123367"/>
                  </a:lnTo>
                  <a:lnTo>
                    <a:pt x="67767" y="160756"/>
                  </a:lnTo>
                  <a:lnTo>
                    <a:pt x="106527" y="194691"/>
                  </a:lnTo>
                  <a:lnTo>
                    <a:pt x="145542" y="201206"/>
                  </a:lnTo>
                  <a:lnTo>
                    <a:pt x="154190" y="201041"/>
                  </a:lnTo>
                  <a:lnTo>
                    <a:pt x="196761" y="195427"/>
                  </a:lnTo>
                  <a:lnTo>
                    <a:pt x="215061" y="190169"/>
                  </a:lnTo>
                  <a:lnTo>
                    <a:pt x="215061" y="88646"/>
                  </a:lnTo>
                  <a:close/>
                </a:path>
              </a:pathLst>
            </a:custGeom>
            <a:solidFill>
              <a:srgbClr val="0080BA"/>
            </a:solidFill>
          </p:spPr>
          <p:txBody>
            <a:bodyPr wrap="square" lIns="0" tIns="0" rIns="0" bIns="0" rtlCol="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sz="800"/>
            </a:p>
          </p:txBody>
        </p:sp>
        <p:pic>
          <p:nvPicPr>
            <p:cNvPr id="20" name="object 20"/>
            <p:cNvPicPr/>
            <p:nvPr/>
          </p:nvPicPr>
          <p:blipFill>
            <a:blip r:embed="rId13" cstate="print"/>
            <a:stretch>
              <a:fillRect/>
            </a:stretch>
          </p:blipFill>
          <p:spPr>
            <a:xfrm>
              <a:off x="17596548" y="8031077"/>
              <a:ext cx="354959" cy="197072"/>
            </a:xfrm>
            <a:prstGeom prst="rect">
              <a:avLst/>
            </a:prstGeom>
          </p:spPr>
        </p:pic>
      </p:grpSp>
      <p:grpSp>
        <p:nvGrpSpPr>
          <p:cNvPr id="21" name="object 21"/>
          <p:cNvGrpSpPr/>
          <p:nvPr/>
        </p:nvGrpSpPr>
        <p:grpSpPr>
          <a:xfrm>
            <a:off x="10404054" y="5564040"/>
            <a:ext cx="557529" cy="105833"/>
            <a:chOff x="15606081" y="8346060"/>
            <a:chExt cx="836294" cy="158750"/>
          </a:xfrm>
        </p:grpSpPr>
        <p:pic>
          <p:nvPicPr>
            <p:cNvPr id="22" name="object 22"/>
            <p:cNvPicPr/>
            <p:nvPr/>
          </p:nvPicPr>
          <p:blipFill>
            <a:blip r:embed="rId14" cstate="print"/>
            <a:stretch>
              <a:fillRect/>
            </a:stretch>
          </p:blipFill>
          <p:spPr>
            <a:xfrm>
              <a:off x="15606081" y="8346183"/>
              <a:ext cx="117136" cy="158410"/>
            </a:xfrm>
            <a:prstGeom prst="rect">
              <a:avLst/>
            </a:prstGeom>
          </p:spPr>
        </p:pic>
        <p:sp>
          <p:nvSpPr>
            <p:cNvPr id="23" name="object 23"/>
            <p:cNvSpPr/>
            <p:nvPr/>
          </p:nvSpPr>
          <p:spPr>
            <a:xfrm>
              <a:off x="15748064" y="8348903"/>
              <a:ext cx="88900" cy="154305"/>
            </a:xfrm>
            <a:custGeom>
              <a:avLst/>
              <a:gdLst/>
              <a:ahLst/>
              <a:cxnLst/>
              <a:rect l="l" t="t" r="r" b="b"/>
              <a:pathLst>
                <a:path w="88900" h="154304">
                  <a:moveTo>
                    <a:pt x="88607" y="0"/>
                  </a:moveTo>
                  <a:lnTo>
                    <a:pt x="0" y="0"/>
                  </a:lnTo>
                  <a:lnTo>
                    <a:pt x="0" y="26695"/>
                  </a:lnTo>
                  <a:lnTo>
                    <a:pt x="0" y="59740"/>
                  </a:lnTo>
                  <a:lnTo>
                    <a:pt x="0" y="86436"/>
                  </a:lnTo>
                  <a:lnTo>
                    <a:pt x="0" y="127114"/>
                  </a:lnTo>
                  <a:lnTo>
                    <a:pt x="0" y="153809"/>
                  </a:lnTo>
                  <a:lnTo>
                    <a:pt x="88607" y="153809"/>
                  </a:lnTo>
                  <a:lnTo>
                    <a:pt x="88607" y="127114"/>
                  </a:lnTo>
                  <a:lnTo>
                    <a:pt x="32677" y="127114"/>
                  </a:lnTo>
                  <a:lnTo>
                    <a:pt x="32677" y="86436"/>
                  </a:lnTo>
                  <a:lnTo>
                    <a:pt x="84823" y="86436"/>
                  </a:lnTo>
                  <a:lnTo>
                    <a:pt x="84823" y="59740"/>
                  </a:lnTo>
                  <a:lnTo>
                    <a:pt x="32677" y="59740"/>
                  </a:lnTo>
                  <a:lnTo>
                    <a:pt x="32677" y="26695"/>
                  </a:lnTo>
                  <a:lnTo>
                    <a:pt x="88607" y="26695"/>
                  </a:lnTo>
                  <a:lnTo>
                    <a:pt x="88607" y="0"/>
                  </a:lnTo>
                  <a:close/>
                </a:path>
              </a:pathLst>
            </a:custGeom>
            <a:solidFill>
              <a:srgbClr val="868686"/>
            </a:solidFill>
          </p:spPr>
          <p:txBody>
            <a:bodyPr wrap="square" lIns="0" tIns="0" rIns="0" bIns="0" rtlCol="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sz="800"/>
            </a:p>
          </p:txBody>
        </p:sp>
        <p:pic>
          <p:nvPicPr>
            <p:cNvPr id="24" name="object 24"/>
            <p:cNvPicPr/>
            <p:nvPr/>
          </p:nvPicPr>
          <p:blipFill>
            <a:blip r:embed="rId15" cstate="print"/>
            <a:stretch>
              <a:fillRect/>
            </a:stretch>
          </p:blipFill>
          <p:spPr>
            <a:xfrm>
              <a:off x="15866548" y="8348389"/>
              <a:ext cx="136598" cy="154119"/>
            </a:xfrm>
            <a:prstGeom prst="rect">
              <a:avLst/>
            </a:prstGeom>
          </p:spPr>
        </p:pic>
        <p:sp>
          <p:nvSpPr>
            <p:cNvPr id="25" name="object 25"/>
            <p:cNvSpPr/>
            <p:nvPr/>
          </p:nvSpPr>
          <p:spPr>
            <a:xfrm>
              <a:off x="16024682" y="8348903"/>
              <a:ext cx="116205" cy="154305"/>
            </a:xfrm>
            <a:custGeom>
              <a:avLst/>
              <a:gdLst/>
              <a:ahLst/>
              <a:cxnLst/>
              <a:rect l="l" t="t" r="r" b="b"/>
              <a:pathLst>
                <a:path w="116205" h="154304">
                  <a:moveTo>
                    <a:pt x="116154" y="0"/>
                  </a:moveTo>
                  <a:lnTo>
                    <a:pt x="0" y="0"/>
                  </a:lnTo>
                  <a:lnTo>
                    <a:pt x="0" y="26695"/>
                  </a:lnTo>
                  <a:lnTo>
                    <a:pt x="41744" y="26695"/>
                  </a:lnTo>
                  <a:lnTo>
                    <a:pt x="41744" y="153809"/>
                  </a:lnTo>
                  <a:lnTo>
                    <a:pt x="74422" y="153809"/>
                  </a:lnTo>
                  <a:lnTo>
                    <a:pt x="74422" y="26695"/>
                  </a:lnTo>
                  <a:lnTo>
                    <a:pt x="116154" y="26695"/>
                  </a:lnTo>
                  <a:lnTo>
                    <a:pt x="116154" y="0"/>
                  </a:lnTo>
                  <a:close/>
                </a:path>
              </a:pathLst>
            </a:custGeom>
            <a:solidFill>
              <a:srgbClr val="868686"/>
            </a:solidFill>
          </p:spPr>
          <p:txBody>
            <a:bodyPr wrap="square" lIns="0" tIns="0" rIns="0" bIns="0" rtlCol="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sz="800"/>
            </a:p>
          </p:txBody>
        </p:sp>
        <p:pic>
          <p:nvPicPr>
            <p:cNvPr id="26" name="object 26"/>
            <p:cNvPicPr/>
            <p:nvPr/>
          </p:nvPicPr>
          <p:blipFill>
            <a:blip r:embed="rId16" cstate="print"/>
            <a:stretch>
              <a:fillRect/>
            </a:stretch>
          </p:blipFill>
          <p:spPr>
            <a:xfrm>
              <a:off x="16162266" y="8346060"/>
              <a:ext cx="279806" cy="158656"/>
            </a:xfrm>
            <a:prstGeom prst="rect">
              <a:avLst/>
            </a:prstGeom>
          </p:spPr>
        </p:pic>
      </p:grpSp>
      <p:grpSp>
        <p:nvGrpSpPr>
          <p:cNvPr id="27" name="object 27"/>
          <p:cNvGrpSpPr/>
          <p:nvPr/>
        </p:nvGrpSpPr>
        <p:grpSpPr>
          <a:xfrm>
            <a:off x="11010750" y="5564122"/>
            <a:ext cx="400050" cy="105833"/>
            <a:chOff x="16516125" y="8346182"/>
            <a:chExt cx="600075" cy="158750"/>
          </a:xfrm>
        </p:grpSpPr>
        <p:pic>
          <p:nvPicPr>
            <p:cNvPr id="28" name="object 28"/>
            <p:cNvPicPr/>
            <p:nvPr/>
          </p:nvPicPr>
          <p:blipFill>
            <a:blip r:embed="rId17" cstate="print"/>
            <a:stretch>
              <a:fillRect/>
            </a:stretch>
          </p:blipFill>
          <p:spPr>
            <a:xfrm>
              <a:off x="16516125" y="8346182"/>
              <a:ext cx="227174" cy="158410"/>
            </a:xfrm>
            <a:prstGeom prst="rect">
              <a:avLst/>
            </a:prstGeom>
          </p:spPr>
        </p:pic>
        <p:pic>
          <p:nvPicPr>
            <p:cNvPr id="29" name="object 29"/>
            <p:cNvPicPr/>
            <p:nvPr/>
          </p:nvPicPr>
          <p:blipFill>
            <a:blip r:embed="rId18" cstate="print"/>
            <a:stretch>
              <a:fillRect/>
            </a:stretch>
          </p:blipFill>
          <p:spPr>
            <a:xfrm>
              <a:off x="16763740" y="8348389"/>
              <a:ext cx="126316" cy="156203"/>
            </a:xfrm>
            <a:prstGeom prst="rect">
              <a:avLst/>
            </a:prstGeom>
          </p:spPr>
        </p:pic>
        <p:pic>
          <p:nvPicPr>
            <p:cNvPr id="30" name="object 30"/>
            <p:cNvPicPr/>
            <p:nvPr/>
          </p:nvPicPr>
          <p:blipFill>
            <a:blip r:embed="rId19" cstate="print"/>
            <a:stretch>
              <a:fillRect/>
            </a:stretch>
          </p:blipFill>
          <p:spPr>
            <a:xfrm>
              <a:off x="16925675" y="8348267"/>
              <a:ext cx="127663" cy="154119"/>
            </a:xfrm>
            <a:prstGeom prst="rect">
              <a:avLst/>
            </a:prstGeom>
          </p:spPr>
        </p:pic>
        <p:sp>
          <p:nvSpPr>
            <p:cNvPr id="31" name="object 31"/>
            <p:cNvSpPr/>
            <p:nvPr/>
          </p:nvSpPr>
          <p:spPr>
            <a:xfrm>
              <a:off x="17082958" y="8348389"/>
              <a:ext cx="33020" cy="154305"/>
            </a:xfrm>
            <a:custGeom>
              <a:avLst/>
              <a:gdLst/>
              <a:ahLst/>
              <a:cxnLst/>
              <a:rect l="l" t="t" r="r" b="b"/>
              <a:pathLst>
                <a:path w="33019" h="154304">
                  <a:moveTo>
                    <a:pt x="32680" y="154119"/>
                  </a:moveTo>
                  <a:lnTo>
                    <a:pt x="0" y="154119"/>
                  </a:lnTo>
                  <a:lnTo>
                    <a:pt x="0" y="0"/>
                  </a:lnTo>
                  <a:lnTo>
                    <a:pt x="32680" y="0"/>
                  </a:lnTo>
                  <a:lnTo>
                    <a:pt x="32680" y="154119"/>
                  </a:lnTo>
                  <a:close/>
                </a:path>
              </a:pathLst>
            </a:custGeom>
            <a:solidFill>
              <a:srgbClr val="868686"/>
            </a:solidFill>
          </p:spPr>
          <p:txBody>
            <a:bodyPr wrap="square" lIns="0" tIns="0" rIns="0" bIns="0" rtlCol="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sz="800"/>
            </a:p>
          </p:txBody>
        </p:sp>
      </p:grpSp>
      <p:grpSp>
        <p:nvGrpSpPr>
          <p:cNvPr id="32" name="object 32"/>
          <p:cNvGrpSpPr/>
          <p:nvPr/>
        </p:nvGrpSpPr>
        <p:grpSpPr>
          <a:xfrm>
            <a:off x="11457835" y="5564040"/>
            <a:ext cx="509693" cy="105833"/>
            <a:chOff x="17186752" y="8346060"/>
            <a:chExt cx="764540" cy="158750"/>
          </a:xfrm>
        </p:grpSpPr>
        <p:pic>
          <p:nvPicPr>
            <p:cNvPr id="33" name="object 33"/>
            <p:cNvPicPr/>
            <p:nvPr/>
          </p:nvPicPr>
          <p:blipFill>
            <a:blip r:embed="rId20" cstate="print"/>
            <a:stretch>
              <a:fillRect/>
            </a:stretch>
          </p:blipFill>
          <p:spPr>
            <a:xfrm>
              <a:off x="17186752" y="8347776"/>
              <a:ext cx="254102" cy="154927"/>
            </a:xfrm>
            <a:prstGeom prst="rect">
              <a:avLst/>
            </a:prstGeom>
          </p:spPr>
        </p:pic>
        <p:sp>
          <p:nvSpPr>
            <p:cNvPr id="34" name="object 34"/>
            <p:cNvSpPr/>
            <p:nvPr/>
          </p:nvSpPr>
          <p:spPr>
            <a:xfrm>
              <a:off x="17468761" y="8348395"/>
              <a:ext cx="149225" cy="154940"/>
            </a:xfrm>
            <a:custGeom>
              <a:avLst/>
              <a:gdLst/>
              <a:ahLst/>
              <a:cxnLst/>
              <a:rect l="l" t="t" r="r" b="b"/>
              <a:pathLst>
                <a:path w="149225" h="154940">
                  <a:moveTo>
                    <a:pt x="88239" y="508"/>
                  </a:moveTo>
                  <a:lnTo>
                    <a:pt x="0" y="508"/>
                  </a:lnTo>
                  <a:lnTo>
                    <a:pt x="0" y="27203"/>
                  </a:lnTo>
                  <a:lnTo>
                    <a:pt x="0" y="66611"/>
                  </a:lnTo>
                  <a:lnTo>
                    <a:pt x="0" y="93306"/>
                  </a:lnTo>
                  <a:lnTo>
                    <a:pt x="0" y="154317"/>
                  </a:lnTo>
                  <a:lnTo>
                    <a:pt x="32131" y="154317"/>
                  </a:lnTo>
                  <a:lnTo>
                    <a:pt x="32131" y="93306"/>
                  </a:lnTo>
                  <a:lnTo>
                    <a:pt x="84328" y="93306"/>
                  </a:lnTo>
                  <a:lnTo>
                    <a:pt x="84328" y="66611"/>
                  </a:lnTo>
                  <a:lnTo>
                    <a:pt x="32181" y="66611"/>
                  </a:lnTo>
                  <a:lnTo>
                    <a:pt x="32181" y="27203"/>
                  </a:lnTo>
                  <a:lnTo>
                    <a:pt x="88239" y="27203"/>
                  </a:lnTo>
                  <a:lnTo>
                    <a:pt x="88239" y="508"/>
                  </a:lnTo>
                  <a:close/>
                </a:path>
                <a:path w="149225" h="154940">
                  <a:moveTo>
                    <a:pt x="148717" y="0"/>
                  </a:moveTo>
                  <a:lnTo>
                    <a:pt x="116027" y="0"/>
                  </a:lnTo>
                  <a:lnTo>
                    <a:pt x="116027" y="154114"/>
                  </a:lnTo>
                  <a:lnTo>
                    <a:pt x="148717" y="154114"/>
                  </a:lnTo>
                  <a:lnTo>
                    <a:pt x="148717" y="0"/>
                  </a:lnTo>
                  <a:close/>
                </a:path>
              </a:pathLst>
            </a:custGeom>
            <a:solidFill>
              <a:srgbClr val="868686"/>
            </a:solidFill>
          </p:spPr>
          <p:txBody>
            <a:bodyPr wrap="square" lIns="0" tIns="0" rIns="0" bIns="0" rtlCol="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sz="800"/>
            </a:p>
          </p:txBody>
        </p:sp>
        <p:pic>
          <p:nvPicPr>
            <p:cNvPr id="35" name="object 35"/>
            <p:cNvPicPr/>
            <p:nvPr/>
          </p:nvPicPr>
          <p:blipFill>
            <a:blip r:embed="rId21" cstate="print"/>
            <a:stretch>
              <a:fillRect/>
            </a:stretch>
          </p:blipFill>
          <p:spPr>
            <a:xfrm>
              <a:off x="17804382" y="8346060"/>
              <a:ext cx="146635" cy="158656"/>
            </a:xfrm>
            <a:prstGeom prst="rect">
              <a:avLst/>
            </a:prstGeom>
          </p:spPr>
        </p:pic>
        <p:pic>
          <p:nvPicPr>
            <p:cNvPr id="36" name="object 36"/>
            <p:cNvPicPr/>
            <p:nvPr/>
          </p:nvPicPr>
          <p:blipFill>
            <a:blip r:embed="rId19" cstate="print"/>
            <a:stretch>
              <a:fillRect/>
            </a:stretch>
          </p:blipFill>
          <p:spPr>
            <a:xfrm>
              <a:off x="17653952" y="8348267"/>
              <a:ext cx="127663" cy="154119"/>
            </a:xfrm>
            <a:prstGeom prst="rect">
              <a:avLst/>
            </a:prstGeom>
          </p:spPr>
        </p:pic>
      </p:grpSp>
      <p:pic>
        <p:nvPicPr>
          <p:cNvPr id="37" name="object 37"/>
          <p:cNvPicPr/>
          <p:nvPr/>
        </p:nvPicPr>
        <p:blipFill>
          <a:blip r:embed="rId22" cstate="print"/>
          <a:stretch>
            <a:fillRect/>
          </a:stretch>
        </p:blipFill>
        <p:spPr>
          <a:xfrm>
            <a:off x="2614798" y="5127795"/>
            <a:ext cx="1504949" cy="857249"/>
          </a:xfrm>
          <a:prstGeom prst="rect">
            <a:avLst/>
          </a:prstGeom>
        </p:spPr>
      </p:pic>
    </p:spTree>
    <p:extLst>
      <p:ext uri="{BB962C8B-B14F-4D97-AF65-F5344CB8AC3E}">
        <p14:creationId xmlns:p14="http://schemas.microsoft.com/office/powerpoint/2010/main" val="34597450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1662</TotalTime>
  <Words>4931</Words>
  <Application>Microsoft Office PowerPoint</Application>
  <PresentationFormat>Widescreen</PresentationFormat>
  <Paragraphs>155</Paragraphs>
  <Slides>21</Slides>
  <Notes>21</Notes>
  <HiddenSlides>0</HiddenSlides>
  <MMClips>0</MMClips>
  <ScaleCrop>false</ScaleCrop>
  <HeadingPairs>
    <vt:vector size="6" baseType="variant">
      <vt:variant>
        <vt:lpstr>Fonts Used</vt:lpstr>
      </vt:variant>
      <vt:variant>
        <vt:i4>19</vt:i4>
      </vt:variant>
      <vt:variant>
        <vt:lpstr>Theme</vt:lpstr>
      </vt:variant>
      <vt:variant>
        <vt:i4>2</vt:i4>
      </vt:variant>
      <vt:variant>
        <vt:lpstr>Slide Titles</vt:lpstr>
      </vt:variant>
      <vt:variant>
        <vt:i4>21</vt:i4>
      </vt:variant>
    </vt:vector>
  </HeadingPairs>
  <TitlesOfParts>
    <vt:vector size="42" baseType="lpstr">
      <vt:lpstr>Aptos</vt:lpstr>
      <vt:lpstr>Aptos Display</vt:lpstr>
      <vt:lpstr>Arial</vt:lpstr>
      <vt:lpstr>Calibri</vt:lpstr>
      <vt:lpstr>Cambria</vt:lpstr>
      <vt:lpstr>Courier New</vt:lpstr>
      <vt:lpstr>Georgia</vt:lpstr>
      <vt:lpstr>Microsoft Sans Serif</vt:lpstr>
      <vt:lpstr>Noto Sans</vt:lpstr>
      <vt:lpstr>Open Sans</vt:lpstr>
      <vt:lpstr>Palatino Linotype</vt:lpstr>
      <vt:lpstr>Poppins</vt:lpstr>
      <vt:lpstr>Roboto</vt:lpstr>
      <vt:lpstr>Segoe UI Symbol</vt:lpstr>
      <vt:lpstr>Symbol</vt:lpstr>
      <vt:lpstr>Tahoma</vt:lpstr>
      <vt:lpstr>Times New Roman</vt:lpstr>
      <vt:lpstr>Trebuchet MS</vt:lpstr>
      <vt:lpstr>Wingdings</vt:lpstr>
      <vt:lpstr>Office Theme</vt:lpstr>
      <vt:lpstr>Office Theme</vt:lpstr>
      <vt:lpstr>Eurhope</vt:lpstr>
      <vt:lpstr>Σε αυτή την ενότητα θα μιλήσουμε για:</vt:lpstr>
      <vt:lpstr>Βασικά στοιχεία της ψηφιακής επικοινωνίας</vt:lpstr>
      <vt:lpstr> Εργαλεία επικοινωνίας και συνεργασίας</vt:lpstr>
      <vt:lpstr>E-mail</vt:lpstr>
      <vt:lpstr>Μέσα στο γραμματοκιβώτιο</vt:lpstr>
      <vt:lpstr>Εφαρμογές  άμεσων μηνυμάτων και συνομιλίας </vt:lpstr>
      <vt:lpstr>Πώς να επιλέξετε ποια εφαρμογή άμεσων μηνυμάτων θα χρησιμοποιήσετε;</vt:lpstr>
      <vt:lpstr>Τηλεδιάσκεψη </vt:lpstr>
      <vt:lpstr>Μέσα Κοινωνικής Δικτύωσης</vt:lpstr>
      <vt:lpstr> Χρήση δημόσιων και ιδιωτικών ψηφιακών υπηρεσιών  </vt:lpstr>
      <vt:lpstr>Δημόσιες ψηφιακές υπηρεσίες</vt:lpstr>
      <vt:lpstr>Ιδιωτικές Ψηφιακές Υπηρεσίες</vt:lpstr>
      <vt:lpstr> Δεοντολογία ψηφιακής επικοινωνίας  </vt:lpstr>
      <vt:lpstr>Τα ψηφιακά σας δικαιώματα</vt:lpstr>
      <vt:lpstr>Οι ψηφιακές σας ευθύνες</vt:lpstr>
      <vt:lpstr>Φερθείτε στους άλλους όπως θα θέλατε να σας φέρονται </vt:lpstr>
      <vt:lpstr>Δεοντολογία ηλεκτρονικών μηνυμάτων</vt:lpstr>
      <vt:lpstr>Netiquette για τηλεδιάσκεψη</vt:lpstr>
      <vt:lpstr>Netiquette για τα μέσα κοινωνικής δικτύωσης</vt:lpstr>
      <vt:lpstr>Eurhope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Dede Georgia (Δέδε Γεωργία )</dc:creator>
  <cp:lastModifiedBy>Dede Georgia (Δέδε Γεωργία )</cp:lastModifiedBy>
  <cp:revision>1871</cp:revision>
  <dcterms:created xsi:type="dcterms:W3CDTF">2024-07-17T10:11:17Z</dcterms:created>
  <dcterms:modified xsi:type="dcterms:W3CDTF">2024-10-22T13:53:55Z</dcterms:modified>
</cp:coreProperties>
</file>