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48" r:id="rId2"/>
  </p:sldMasterIdLst>
  <p:notesMasterIdLst>
    <p:notesMasterId r:id="rId24"/>
  </p:notesMasterIdLst>
  <p:sldIdLst>
    <p:sldId id="276" r:id="rId3"/>
    <p:sldId id="278" r:id="rId4"/>
    <p:sldId id="257" r:id="rId5"/>
    <p:sldId id="258" r:id="rId6"/>
    <p:sldId id="259" r:id="rId7"/>
    <p:sldId id="279" r:id="rId8"/>
    <p:sldId id="266" r:id="rId9"/>
    <p:sldId id="280" r:id="rId10"/>
    <p:sldId id="267" r:id="rId11"/>
    <p:sldId id="268" r:id="rId12"/>
    <p:sldId id="260" r:id="rId13"/>
    <p:sldId id="262" r:id="rId14"/>
    <p:sldId id="269" r:id="rId15"/>
    <p:sldId id="261" r:id="rId16"/>
    <p:sldId id="270" r:id="rId17"/>
    <p:sldId id="274" r:id="rId18"/>
    <p:sldId id="263" r:id="rId19"/>
    <p:sldId id="272" r:id="rId20"/>
    <p:sldId id="275" r:id="rId21"/>
    <p:sldId id="273"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1538D8-308A-4ECD-920F-7597EE263975}" v="8" dt="2024-10-18T14:38:38.6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7311" autoAdjust="0"/>
  </p:normalViewPr>
  <p:slideViewPr>
    <p:cSldViewPr snapToGrid="0">
      <p:cViewPr varScale="1">
        <p:scale>
          <a:sx n="47" d="100"/>
          <a:sy n="47" d="100"/>
        </p:scale>
        <p:origin x="206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4" Type="http://schemas.openxmlformats.org/officeDocument/2006/relationships/image" Target="../media/image35.svg"/></Relationships>
</file>

<file path=ppt/diagrams/_rels/data4.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svg"/><Relationship Id="rId1" Type="http://schemas.openxmlformats.org/officeDocument/2006/relationships/image" Target="../media/image60.png"/><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6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4" Type="http://schemas.openxmlformats.org/officeDocument/2006/relationships/image" Target="../media/image3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svg"/><Relationship Id="rId1" Type="http://schemas.openxmlformats.org/officeDocument/2006/relationships/image" Target="../media/image60.png"/><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6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341628-58C4-4B32-9B0A-ED624C88C30B}"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73C17F7E-2876-4B5A-A38E-FFBD86F6899A}">
      <dgm:prSet phldrT="[Text]"/>
      <dgm:spPr>
        <a:solidFill>
          <a:schemeClr val="tx2">
            <a:lumMod val="50000"/>
            <a:lumOff val="50000"/>
          </a:schemeClr>
        </a:solidFill>
      </dgm:spPr>
      <dgm:t>
        <a:bodyPr/>
        <a:lstStyle/>
        <a:p>
          <a:r>
            <a:rPr lang="en-US" dirty="0"/>
            <a:t>Eliminates geographical barriers</a:t>
          </a:r>
        </a:p>
      </dgm:t>
    </dgm:pt>
    <dgm:pt modelId="{8F21D72F-29C5-40A8-90CE-8E99B5A6776E}" type="parTrans" cxnId="{64A45FC2-6FBC-4621-9EA2-B16ECF7C730A}">
      <dgm:prSet/>
      <dgm:spPr/>
      <dgm:t>
        <a:bodyPr/>
        <a:lstStyle/>
        <a:p>
          <a:endParaRPr lang="en-US"/>
        </a:p>
      </dgm:t>
    </dgm:pt>
    <dgm:pt modelId="{6ABFCB75-BA42-401A-A5B7-9D78B6951220}" type="sibTrans" cxnId="{64A45FC2-6FBC-4621-9EA2-B16ECF7C730A}">
      <dgm:prSet/>
      <dgm:spPr>
        <a:solidFill>
          <a:schemeClr val="tx2">
            <a:lumMod val="50000"/>
            <a:lumOff val="50000"/>
          </a:schemeClr>
        </a:solidFill>
      </dgm:spPr>
      <dgm:t>
        <a:bodyPr/>
        <a:lstStyle/>
        <a:p>
          <a:endParaRPr lang="en-US"/>
        </a:p>
      </dgm:t>
    </dgm:pt>
    <dgm:pt modelId="{7D8963BE-8D79-4428-BC49-B4862689E25A}">
      <dgm:prSet phldrT="[Text]"/>
      <dgm:spPr>
        <a:solidFill>
          <a:schemeClr val="tx2">
            <a:lumMod val="50000"/>
            <a:lumOff val="50000"/>
          </a:schemeClr>
        </a:solidFill>
      </dgm:spPr>
      <dgm:t>
        <a:bodyPr/>
        <a:lstStyle/>
        <a:p>
          <a:r>
            <a:rPr lang="en-US"/>
            <a:t>Real-time </a:t>
          </a:r>
          <a:r>
            <a:rPr lang="en-US" dirty="0"/>
            <a:t>communication</a:t>
          </a:r>
        </a:p>
      </dgm:t>
    </dgm:pt>
    <dgm:pt modelId="{835BD899-34C0-4635-8722-C4F80E18F876}" type="parTrans" cxnId="{CE245701-ED6F-4A86-84F9-2F5EB0FBA02E}">
      <dgm:prSet/>
      <dgm:spPr/>
      <dgm:t>
        <a:bodyPr/>
        <a:lstStyle/>
        <a:p>
          <a:endParaRPr lang="en-US"/>
        </a:p>
      </dgm:t>
    </dgm:pt>
    <dgm:pt modelId="{069FD905-8B91-4A3D-AECD-5596998E89AD}" type="sibTrans" cxnId="{CE245701-ED6F-4A86-84F9-2F5EB0FBA02E}">
      <dgm:prSet/>
      <dgm:spPr>
        <a:solidFill>
          <a:schemeClr val="tx2">
            <a:lumMod val="50000"/>
            <a:lumOff val="50000"/>
          </a:schemeClr>
        </a:solidFill>
      </dgm:spPr>
      <dgm:t>
        <a:bodyPr/>
        <a:lstStyle/>
        <a:p>
          <a:endParaRPr lang="en-US"/>
        </a:p>
      </dgm:t>
    </dgm:pt>
    <dgm:pt modelId="{F951D909-5B35-4DCF-9CD8-6DE0638D12B0}">
      <dgm:prSet phldrT="[Text]"/>
      <dgm:spPr>
        <a:solidFill>
          <a:schemeClr val="tx2">
            <a:lumMod val="50000"/>
            <a:lumOff val="50000"/>
          </a:schemeClr>
        </a:solidFill>
      </dgm:spPr>
      <dgm:t>
        <a:bodyPr/>
        <a:lstStyle/>
        <a:p>
          <a:r>
            <a:rPr lang="en-US" dirty="0"/>
            <a:t>Flexible and convenient</a:t>
          </a:r>
        </a:p>
      </dgm:t>
    </dgm:pt>
    <dgm:pt modelId="{4C031783-38AD-410E-8256-BF96A5C56886}" type="parTrans" cxnId="{6EAFC851-528C-4F62-A97B-5FEAE5355DAF}">
      <dgm:prSet/>
      <dgm:spPr/>
      <dgm:t>
        <a:bodyPr/>
        <a:lstStyle/>
        <a:p>
          <a:endParaRPr lang="en-US"/>
        </a:p>
      </dgm:t>
    </dgm:pt>
    <dgm:pt modelId="{6D545249-D35F-403B-8867-6C38760793CE}" type="sibTrans" cxnId="{6EAFC851-528C-4F62-A97B-5FEAE5355DAF}">
      <dgm:prSet/>
      <dgm:spPr>
        <a:solidFill>
          <a:schemeClr val="tx2">
            <a:lumMod val="50000"/>
            <a:lumOff val="50000"/>
          </a:schemeClr>
        </a:solidFill>
      </dgm:spPr>
      <dgm:t>
        <a:bodyPr/>
        <a:lstStyle/>
        <a:p>
          <a:endParaRPr lang="en-US"/>
        </a:p>
      </dgm:t>
    </dgm:pt>
    <dgm:pt modelId="{0F152E10-65F7-43ED-BCDA-5B5A1772992B}" type="pres">
      <dgm:prSet presAssocID="{43341628-58C4-4B32-9B0A-ED624C88C30B}" presName="Name0" presStyleCnt="0">
        <dgm:presLayoutVars>
          <dgm:chMax/>
          <dgm:chPref/>
          <dgm:dir/>
          <dgm:animLvl val="lvl"/>
        </dgm:presLayoutVars>
      </dgm:prSet>
      <dgm:spPr/>
    </dgm:pt>
    <dgm:pt modelId="{BBD1BE34-0975-486F-9141-7461F3A5EC01}" type="pres">
      <dgm:prSet presAssocID="{73C17F7E-2876-4B5A-A38E-FFBD86F6899A}" presName="composite" presStyleCnt="0"/>
      <dgm:spPr/>
    </dgm:pt>
    <dgm:pt modelId="{F08A6AFE-85EA-40C2-A9F6-94E69D26FD92}" type="pres">
      <dgm:prSet presAssocID="{73C17F7E-2876-4B5A-A38E-FFBD86F6899A}" presName="Parent1" presStyleLbl="node1" presStyleIdx="0" presStyleCnt="6">
        <dgm:presLayoutVars>
          <dgm:chMax val="1"/>
          <dgm:chPref val="1"/>
          <dgm:bulletEnabled val="1"/>
        </dgm:presLayoutVars>
      </dgm:prSet>
      <dgm:spPr/>
    </dgm:pt>
    <dgm:pt modelId="{A2B80FD4-F726-4BAA-96CB-1CD0ED890ACA}" type="pres">
      <dgm:prSet presAssocID="{73C17F7E-2876-4B5A-A38E-FFBD86F6899A}" presName="Childtext1" presStyleLbl="revTx" presStyleIdx="0" presStyleCnt="3">
        <dgm:presLayoutVars>
          <dgm:chMax val="0"/>
          <dgm:chPref val="0"/>
          <dgm:bulletEnabled val="1"/>
        </dgm:presLayoutVars>
      </dgm:prSet>
      <dgm:spPr/>
    </dgm:pt>
    <dgm:pt modelId="{1853804C-6AF7-45D8-8E72-3104585B2506}" type="pres">
      <dgm:prSet presAssocID="{73C17F7E-2876-4B5A-A38E-FFBD86F6899A}" presName="BalanceSpacing" presStyleCnt="0"/>
      <dgm:spPr/>
    </dgm:pt>
    <dgm:pt modelId="{0B2F1484-7317-47FC-BA8F-38564F649F7B}" type="pres">
      <dgm:prSet presAssocID="{73C17F7E-2876-4B5A-A38E-FFBD86F6899A}" presName="BalanceSpacing1" presStyleCnt="0"/>
      <dgm:spPr/>
    </dgm:pt>
    <dgm:pt modelId="{72B3D0BA-219A-4962-B3F5-2A65B607A068}" type="pres">
      <dgm:prSet presAssocID="{6ABFCB75-BA42-401A-A5B7-9D78B6951220}" presName="Accent1Text" presStyleLbl="node1" presStyleIdx="1" presStyleCnt="6"/>
      <dgm:spPr/>
    </dgm:pt>
    <dgm:pt modelId="{8E1ECDCB-5D47-42C9-B86A-92C48EB5E0B5}" type="pres">
      <dgm:prSet presAssocID="{6ABFCB75-BA42-401A-A5B7-9D78B6951220}" presName="spaceBetweenRectangles" presStyleCnt="0"/>
      <dgm:spPr/>
    </dgm:pt>
    <dgm:pt modelId="{42AD2D34-43D1-422B-ACC9-F7E6AB8EC03F}" type="pres">
      <dgm:prSet presAssocID="{7D8963BE-8D79-4428-BC49-B4862689E25A}" presName="composite" presStyleCnt="0"/>
      <dgm:spPr/>
    </dgm:pt>
    <dgm:pt modelId="{081BEAE3-EBE5-4456-9867-04DE7CBB3A57}" type="pres">
      <dgm:prSet presAssocID="{7D8963BE-8D79-4428-BC49-B4862689E25A}" presName="Parent1" presStyleLbl="node1" presStyleIdx="2" presStyleCnt="6">
        <dgm:presLayoutVars>
          <dgm:chMax val="1"/>
          <dgm:chPref val="1"/>
          <dgm:bulletEnabled val="1"/>
        </dgm:presLayoutVars>
      </dgm:prSet>
      <dgm:spPr/>
    </dgm:pt>
    <dgm:pt modelId="{74D20CC5-F137-409F-B856-CE282EF99574}" type="pres">
      <dgm:prSet presAssocID="{7D8963BE-8D79-4428-BC49-B4862689E25A}" presName="Childtext1" presStyleLbl="revTx" presStyleIdx="1" presStyleCnt="3">
        <dgm:presLayoutVars>
          <dgm:chMax val="0"/>
          <dgm:chPref val="0"/>
          <dgm:bulletEnabled val="1"/>
        </dgm:presLayoutVars>
      </dgm:prSet>
      <dgm:spPr/>
    </dgm:pt>
    <dgm:pt modelId="{0DCA7E65-FA2D-4BA7-B1B9-173AA56B67ED}" type="pres">
      <dgm:prSet presAssocID="{7D8963BE-8D79-4428-BC49-B4862689E25A}" presName="BalanceSpacing" presStyleCnt="0"/>
      <dgm:spPr/>
    </dgm:pt>
    <dgm:pt modelId="{E961C89D-08C3-4548-81D7-4C750E0E0331}" type="pres">
      <dgm:prSet presAssocID="{7D8963BE-8D79-4428-BC49-B4862689E25A}" presName="BalanceSpacing1" presStyleCnt="0"/>
      <dgm:spPr/>
    </dgm:pt>
    <dgm:pt modelId="{A7C41D95-4DEB-4AC9-9DA2-A95BC188402B}" type="pres">
      <dgm:prSet presAssocID="{069FD905-8B91-4A3D-AECD-5596998E89AD}" presName="Accent1Text" presStyleLbl="node1" presStyleIdx="3" presStyleCnt="6"/>
      <dgm:spPr/>
    </dgm:pt>
    <dgm:pt modelId="{6B257C90-0BE6-4C76-A1F5-6A08CF1492D8}" type="pres">
      <dgm:prSet presAssocID="{069FD905-8B91-4A3D-AECD-5596998E89AD}" presName="spaceBetweenRectangles" presStyleCnt="0"/>
      <dgm:spPr/>
    </dgm:pt>
    <dgm:pt modelId="{4EA3DF62-C049-482D-BBB0-F3A97E8BF5C9}" type="pres">
      <dgm:prSet presAssocID="{F951D909-5B35-4DCF-9CD8-6DE0638D12B0}" presName="composite" presStyleCnt="0"/>
      <dgm:spPr/>
    </dgm:pt>
    <dgm:pt modelId="{74969E04-EAB5-44F5-8916-D2D25B809B33}" type="pres">
      <dgm:prSet presAssocID="{F951D909-5B35-4DCF-9CD8-6DE0638D12B0}" presName="Parent1" presStyleLbl="node1" presStyleIdx="4" presStyleCnt="6">
        <dgm:presLayoutVars>
          <dgm:chMax val="1"/>
          <dgm:chPref val="1"/>
          <dgm:bulletEnabled val="1"/>
        </dgm:presLayoutVars>
      </dgm:prSet>
      <dgm:spPr/>
    </dgm:pt>
    <dgm:pt modelId="{67866332-D425-46C0-979F-6807FD58EEE3}" type="pres">
      <dgm:prSet presAssocID="{F951D909-5B35-4DCF-9CD8-6DE0638D12B0}" presName="Childtext1" presStyleLbl="revTx" presStyleIdx="2" presStyleCnt="3">
        <dgm:presLayoutVars>
          <dgm:chMax val="0"/>
          <dgm:chPref val="0"/>
          <dgm:bulletEnabled val="1"/>
        </dgm:presLayoutVars>
      </dgm:prSet>
      <dgm:spPr/>
    </dgm:pt>
    <dgm:pt modelId="{0A734414-F4EE-4932-A8E2-4E6E0734DAEC}" type="pres">
      <dgm:prSet presAssocID="{F951D909-5B35-4DCF-9CD8-6DE0638D12B0}" presName="BalanceSpacing" presStyleCnt="0"/>
      <dgm:spPr/>
    </dgm:pt>
    <dgm:pt modelId="{A8AC6D55-D527-4FAB-97E6-67555F0B1519}" type="pres">
      <dgm:prSet presAssocID="{F951D909-5B35-4DCF-9CD8-6DE0638D12B0}" presName="BalanceSpacing1" presStyleCnt="0"/>
      <dgm:spPr/>
    </dgm:pt>
    <dgm:pt modelId="{7CF93E0A-7F21-49F1-BF5E-604BEA06D193}" type="pres">
      <dgm:prSet presAssocID="{6D545249-D35F-403B-8867-6C38760793CE}" presName="Accent1Text" presStyleLbl="node1" presStyleIdx="5" presStyleCnt="6"/>
      <dgm:spPr/>
    </dgm:pt>
  </dgm:ptLst>
  <dgm:cxnLst>
    <dgm:cxn modelId="{CE245701-ED6F-4A86-84F9-2F5EB0FBA02E}" srcId="{43341628-58C4-4B32-9B0A-ED624C88C30B}" destId="{7D8963BE-8D79-4428-BC49-B4862689E25A}" srcOrd="1" destOrd="0" parTransId="{835BD899-34C0-4635-8722-C4F80E18F876}" sibTransId="{069FD905-8B91-4A3D-AECD-5596998E89AD}"/>
    <dgm:cxn modelId="{A2C7572F-319F-47EA-A445-C8885F860581}" type="presOf" srcId="{6D545249-D35F-403B-8867-6C38760793CE}" destId="{7CF93E0A-7F21-49F1-BF5E-604BEA06D193}" srcOrd="0" destOrd="0" presId="urn:microsoft.com/office/officeart/2008/layout/AlternatingHexagons"/>
    <dgm:cxn modelId="{EC1B8637-2D68-4F91-AC49-D61C4429F296}" type="presOf" srcId="{069FD905-8B91-4A3D-AECD-5596998E89AD}" destId="{A7C41D95-4DEB-4AC9-9DA2-A95BC188402B}" srcOrd="0" destOrd="0" presId="urn:microsoft.com/office/officeart/2008/layout/AlternatingHexagons"/>
    <dgm:cxn modelId="{9D2F1068-3B3C-46C7-9EC8-61A144DA1750}" type="presOf" srcId="{73C17F7E-2876-4B5A-A38E-FFBD86F6899A}" destId="{F08A6AFE-85EA-40C2-A9F6-94E69D26FD92}" srcOrd="0" destOrd="0" presId="urn:microsoft.com/office/officeart/2008/layout/AlternatingHexagons"/>
    <dgm:cxn modelId="{6EAFC851-528C-4F62-A97B-5FEAE5355DAF}" srcId="{43341628-58C4-4B32-9B0A-ED624C88C30B}" destId="{F951D909-5B35-4DCF-9CD8-6DE0638D12B0}" srcOrd="2" destOrd="0" parTransId="{4C031783-38AD-410E-8256-BF96A5C56886}" sibTransId="{6D545249-D35F-403B-8867-6C38760793CE}"/>
    <dgm:cxn modelId="{95F9B57D-8C42-4533-9907-51B4CBD93490}" type="presOf" srcId="{6ABFCB75-BA42-401A-A5B7-9D78B6951220}" destId="{72B3D0BA-219A-4962-B3F5-2A65B607A068}" srcOrd="0" destOrd="0" presId="urn:microsoft.com/office/officeart/2008/layout/AlternatingHexagons"/>
    <dgm:cxn modelId="{359B6E7F-8084-4C3A-B2C9-2D5AF869E1BD}" type="presOf" srcId="{43341628-58C4-4B32-9B0A-ED624C88C30B}" destId="{0F152E10-65F7-43ED-BCDA-5B5A1772992B}" srcOrd="0" destOrd="0" presId="urn:microsoft.com/office/officeart/2008/layout/AlternatingHexagons"/>
    <dgm:cxn modelId="{64A45FC2-6FBC-4621-9EA2-B16ECF7C730A}" srcId="{43341628-58C4-4B32-9B0A-ED624C88C30B}" destId="{73C17F7E-2876-4B5A-A38E-FFBD86F6899A}" srcOrd="0" destOrd="0" parTransId="{8F21D72F-29C5-40A8-90CE-8E99B5A6776E}" sibTransId="{6ABFCB75-BA42-401A-A5B7-9D78B6951220}"/>
    <dgm:cxn modelId="{DD52CBC7-3485-498C-899E-1E76BA3E2305}" type="presOf" srcId="{F951D909-5B35-4DCF-9CD8-6DE0638D12B0}" destId="{74969E04-EAB5-44F5-8916-D2D25B809B33}" srcOrd="0" destOrd="0" presId="urn:microsoft.com/office/officeart/2008/layout/AlternatingHexagons"/>
    <dgm:cxn modelId="{B225BDDA-3880-46D0-A2E1-548D3EAE3407}" type="presOf" srcId="{7D8963BE-8D79-4428-BC49-B4862689E25A}" destId="{081BEAE3-EBE5-4456-9867-04DE7CBB3A57}" srcOrd="0" destOrd="0" presId="urn:microsoft.com/office/officeart/2008/layout/AlternatingHexagons"/>
    <dgm:cxn modelId="{92ABCC65-F520-499F-A4D1-9A218CE5D593}" type="presParOf" srcId="{0F152E10-65F7-43ED-BCDA-5B5A1772992B}" destId="{BBD1BE34-0975-486F-9141-7461F3A5EC01}" srcOrd="0" destOrd="0" presId="urn:microsoft.com/office/officeart/2008/layout/AlternatingHexagons"/>
    <dgm:cxn modelId="{42DD1A14-9E72-4616-A3CC-B5016193FFC5}" type="presParOf" srcId="{BBD1BE34-0975-486F-9141-7461F3A5EC01}" destId="{F08A6AFE-85EA-40C2-A9F6-94E69D26FD92}" srcOrd="0" destOrd="0" presId="urn:microsoft.com/office/officeart/2008/layout/AlternatingHexagons"/>
    <dgm:cxn modelId="{C01D4F73-D051-4162-ABE4-9B8D933E5E5A}" type="presParOf" srcId="{BBD1BE34-0975-486F-9141-7461F3A5EC01}" destId="{A2B80FD4-F726-4BAA-96CB-1CD0ED890ACA}" srcOrd="1" destOrd="0" presId="urn:microsoft.com/office/officeart/2008/layout/AlternatingHexagons"/>
    <dgm:cxn modelId="{2620639D-6963-4D75-BDD2-C99694F05DFE}" type="presParOf" srcId="{BBD1BE34-0975-486F-9141-7461F3A5EC01}" destId="{1853804C-6AF7-45D8-8E72-3104585B2506}" srcOrd="2" destOrd="0" presId="urn:microsoft.com/office/officeart/2008/layout/AlternatingHexagons"/>
    <dgm:cxn modelId="{2F04E65E-BF15-421C-AF9A-FFCCEB9FC213}" type="presParOf" srcId="{BBD1BE34-0975-486F-9141-7461F3A5EC01}" destId="{0B2F1484-7317-47FC-BA8F-38564F649F7B}" srcOrd="3" destOrd="0" presId="urn:microsoft.com/office/officeart/2008/layout/AlternatingHexagons"/>
    <dgm:cxn modelId="{AE2D02E7-511E-4C13-B334-54ED4A6CE550}" type="presParOf" srcId="{BBD1BE34-0975-486F-9141-7461F3A5EC01}" destId="{72B3D0BA-219A-4962-B3F5-2A65B607A068}" srcOrd="4" destOrd="0" presId="urn:microsoft.com/office/officeart/2008/layout/AlternatingHexagons"/>
    <dgm:cxn modelId="{0F26A10C-E97E-4893-89F7-1C66935B589E}" type="presParOf" srcId="{0F152E10-65F7-43ED-BCDA-5B5A1772992B}" destId="{8E1ECDCB-5D47-42C9-B86A-92C48EB5E0B5}" srcOrd="1" destOrd="0" presId="urn:microsoft.com/office/officeart/2008/layout/AlternatingHexagons"/>
    <dgm:cxn modelId="{1C80D743-4E96-475D-898E-9292F6C1AA28}" type="presParOf" srcId="{0F152E10-65F7-43ED-BCDA-5B5A1772992B}" destId="{42AD2D34-43D1-422B-ACC9-F7E6AB8EC03F}" srcOrd="2" destOrd="0" presId="urn:microsoft.com/office/officeart/2008/layout/AlternatingHexagons"/>
    <dgm:cxn modelId="{4C636238-9015-4785-9CBE-9A97361EAA3B}" type="presParOf" srcId="{42AD2D34-43D1-422B-ACC9-F7E6AB8EC03F}" destId="{081BEAE3-EBE5-4456-9867-04DE7CBB3A57}" srcOrd="0" destOrd="0" presId="urn:microsoft.com/office/officeart/2008/layout/AlternatingHexagons"/>
    <dgm:cxn modelId="{38A8BEAF-8FA5-40DB-8897-1302AFABCE67}" type="presParOf" srcId="{42AD2D34-43D1-422B-ACC9-F7E6AB8EC03F}" destId="{74D20CC5-F137-409F-B856-CE282EF99574}" srcOrd="1" destOrd="0" presId="urn:microsoft.com/office/officeart/2008/layout/AlternatingHexagons"/>
    <dgm:cxn modelId="{68041739-3C7A-4CE4-B7B6-8A88AAAFA2BA}" type="presParOf" srcId="{42AD2D34-43D1-422B-ACC9-F7E6AB8EC03F}" destId="{0DCA7E65-FA2D-4BA7-B1B9-173AA56B67ED}" srcOrd="2" destOrd="0" presId="urn:microsoft.com/office/officeart/2008/layout/AlternatingHexagons"/>
    <dgm:cxn modelId="{823EDE6A-007F-4D16-9012-CCD9095404EF}" type="presParOf" srcId="{42AD2D34-43D1-422B-ACC9-F7E6AB8EC03F}" destId="{E961C89D-08C3-4548-81D7-4C750E0E0331}" srcOrd="3" destOrd="0" presId="urn:microsoft.com/office/officeart/2008/layout/AlternatingHexagons"/>
    <dgm:cxn modelId="{5F552537-8322-41BA-AA34-6D3EBC02F94B}" type="presParOf" srcId="{42AD2D34-43D1-422B-ACC9-F7E6AB8EC03F}" destId="{A7C41D95-4DEB-4AC9-9DA2-A95BC188402B}" srcOrd="4" destOrd="0" presId="urn:microsoft.com/office/officeart/2008/layout/AlternatingHexagons"/>
    <dgm:cxn modelId="{7ACCE60C-7390-48CA-9FF9-5BA6B66903F5}" type="presParOf" srcId="{0F152E10-65F7-43ED-BCDA-5B5A1772992B}" destId="{6B257C90-0BE6-4C76-A1F5-6A08CF1492D8}" srcOrd="3" destOrd="0" presId="urn:microsoft.com/office/officeart/2008/layout/AlternatingHexagons"/>
    <dgm:cxn modelId="{E02FB508-75F1-4CC9-B267-A029730E3200}" type="presParOf" srcId="{0F152E10-65F7-43ED-BCDA-5B5A1772992B}" destId="{4EA3DF62-C049-482D-BBB0-F3A97E8BF5C9}" srcOrd="4" destOrd="0" presId="urn:microsoft.com/office/officeart/2008/layout/AlternatingHexagons"/>
    <dgm:cxn modelId="{D3A5D172-DC1C-40B9-B006-D8C15A7089B2}" type="presParOf" srcId="{4EA3DF62-C049-482D-BBB0-F3A97E8BF5C9}" destId="{74969E04-EAB5-44F5-8916-D2D25B809B33}" srcOrd="0" destOrd="0" presId="urn:microsoft.com/office/officeart/2008/layout/AlternatingHexagons"/>
    <dgm:cxn modelId="{912EAAB8-3A0D-4BAB-A644-7C8D5101121E}" type="presParOf" srcId="{4EA3DF62-C049-482D-BBB0-F3A97E8BF5C9}" destId="{67866332-D425-46C0-979F-6807FD58EEE3}" srcOrd="1" destOrd="0" presId="urn:microsoft.com/office/officeart/2008/layout/AlternatingHexagons"/>
    <dgm:cxn modelId="{C46F4122-FD12-47CF-ABE6-1083D766A363}" type="presParOf" srcId="{4EA3DF62-C049-482D-BBB0-F3A97E8BF5C9}" destId="{0A734414-F4EE-4932-A8E2-4E6E0734DAEC}" srcOrd="2" destOrd="0" presId="urn:microsoft.com/office/officeart/2008/layout/AlternatingHexagons"/>
    <dgm:cxn modelId="{070C5996-8A0B-4556-8769-174FD7A460F0}" type="presParOf" srcId="{4EA3DF62-C049-482D-BBB0-F3A97E8BF5C9}" destId="{A8AC6D55-D527-4FAB-97E6-67555F0B1519}" srcOrd="3" destOrd="0" presId="urn:microsoft.com/office/officeart/2008/layout/AlternatingHexagons"/>
    <dgm:cxn modelId="{D6543806-E158-4003-98D8-45F4F80FBA6F}" type="presParOf" srcId="{4EA3DF62-C049-482D-BBB0-F3A97E8BF5C9}" destId="{7CF93E0A-7F21-49F1-BF5E-604BEA06D193}"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5A49E3-5CAA-4EC4-9557-9C34CAD822F9}"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47FD9F35-EECF-435B-A724-BDEAD26677CC}">
      <dgm:prSet/>
      <dgm:spPr/>
      <dgm:t>
        <a:bodyPr/>
        <a:lstStyle/>
        <a:p>
          <a:pPr>
            <a:defRPr cap="all"/>
          </a:pPr>
          <a:r>
            <a:rPr lang="en-US"/>
            <a:t>What apps do friends use?</a:t>
          </a:r>
        </a:p>
      </dgm:t>
    </dgm:pt>
    <dgm:pt modelId="{4D753359-B97E-4E84-A854-3BF4891DDD7A}" type="parTrans" cxnId="{C97296B1-2DB5-43FF-A4AB-0A355DFDF10D}">
      <dgm:prSet/>
      <dgm:spPr/>
      <dgm:t>
        <a:bodyPr/>
        <a:lstStyle/>
        <a:p>
          <a:endParaRPr lang="en-US"/>
        </a:p>
      </dgm:t>
    </dgm:pt>
    <dgm:pt modelId="{87F6A30B-EF05-48A7-AB9B-392A016A871A}" type="sibTrans" cxnId="{C97296B1-2DB5-43FF-A4AB-0A355DFDF10D}">
      <dgm:prSet/>
      <dgm:spPr/>
      <dgm:t>
        <a:bodyPr/>
        <a:lstStyle/>
        <a:p>
          <a:endParaRPr lang="en-US"/>
        </a:p>
      </dgm:t>
    </dgm:pt>
    <dgm:pt modelId="{6C1C3FED-FC4C-4052-8325-7D628CAC830D}">
      <dgm:prSet/>
      <dgm:spPr/>
      <dgm:t>
        <a:bodyPr/>
        <a:lstStyle/>
        <a:p>
          <a:pPr>
            <a:defRPr cap="all"/>
          </a:pPr>
          <a:r>
            <a:rPr lang="en-US"/>
            <a:t>What features do the apps offer?</a:t>
          </a:r>
        </a:p>
      </dgm:t>
    </dgm:pt>
    <dgm:pt modelId="{64C07C98-02BD-4B32-A7F1-95D7FBE12C7F}" type="parTrans" cxnId="{5F3F810E-3153-4E75-AA81-655ABBBF263A}">
      <dgm:prSet/>
      <dgm:spPr/>
      <dgm:t>
        <a:bodyPr/>
        <a:lstStyle/>
        <a:p>
          <a:endParaRPr lang="en-US"/>
        </a:p>
      </dgm:t>
    </dgm:pt>
    <dgm:pt modelId="{ED3B2D2A-3FEE-41A4-8990-C10A9D38F9B9}" type="sibTrans" cxnId="{5F3F810E-3153-4E75-AA81-655ABBBF263A}">
      <dgm:prSet/>
      <dgm:spPr/>
      <dgm:t>
        <a:bodyPr/>
        <a:lstStyle/>
        <a:p>
          <a:endParaRPr lang="en-US"/>
        </a:p>
      </dgm:t>
    </dgm:pt>
    <dgm:pt modelId="{9B554F35-4203-4FBB-AA55-A7D48731063A}" type="pres">
      <dgm:prSet presAssocID="{365A49E3-5CAA-4EC4-9557-9C34CAD822F9}" presName="root" presStyleCnt="0">
        <dgm:presLayoutVars>
          <dgm:dir/>
          <dgm:resizeHandles val="exact"/>
        </dgm:presLayoutVars>
      </dgm:prSet>
      <dgm:spPr/>
    </dgm:pt>
    <dgm:pt modelId="{A555627E-CC28-4E94-95DF-0FFC11A936FA}" type="pres">
      <dgm:prSet presAssocID="{47FD9F35-EECF-435B-A724-BDEAD26677CC}" presName="compNode" presStyleCnt="0"/>
      <dgm:spPr/>
    </dgm:pt>
    <dgm:pt modelId="{C7AEEF39-A93D-416A-BEAD-74E384F40A7C}" type="pres">
      <dgm:prSet presAssocID="{47FD9F35-EECF-435B-A724-BDEAD26677CC}" presName="iconBgRect" presStyleLbl="bgShp" presStyleIdx="0" presStyleCnt="2"/>
      <dgm:spPr/>
    </dgm:pt>
    <dgm:pt modelId="{90ECB0CB-1AC3-41B7-8EED-BA597AD69C83}" type="pres">
      <dgm:prSet presAssocID="{47FD9F35-EECF-435B-A724-BDEAD26677C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8C560DF2-2060-44E6-A92B-E6951FCDBB6B}" type="pres">
      <dgm:prSet presAssocID="{47FD9F35-EECF-435B-A724-BDEAD26677CC}" presName="spaceRect" presStyleCnt="0"/>
      <dgm:spPr/>
    </dgm:pt>
    <dgm:pt modelId="{14DBC654-8249-4443-8FD8-AE5F7E30D22B}" type="pres">
      <dgm:prSet presAssocID="{47FD9F35-EECF-435B-A724-BDEAD26677CC}" presName="textRect" presStyleLbl="revTx" presStyleIdx="0" presStyleCnt="2">
        <dgm:presLayoutVars>
          <dgm:chMax val="1"/>
          <dgm:chPref val="1"/>
        </dgm:presLayoutVars>
      </dgm:prSet>
      <dgm:spPr/>
    </dgm:pt>
    <dgm:pt modelId="{EF967721-BF90-4ACF-B81A-70048CC07CAC}" type="pres">
      <dgm:prSet presAssocID="{87F6A30B-EF05-48A7-AB9B-392A016A871A}" presName="sibTrans" presStyleCnt="0"/>
      <dgm:spPr/>
    </dgm:pt>
    <dgm:pt modelId="{16D6AE98-6E62-4248-9E44-3EAE81C76787}" type="pres">
      <dgm:prSet presAssocID="{6C1C3FED-FC4C-4052-8325-7D628CAC830D}" presName="compNode" presStyleCnt="0"/>
      <dgm:spPr/>
    </dgm:pt>
    <dgm:pt modelId="{C086D31F-F047-4BB5-A633-46E584C143E2}" type="pres">
      <dgm:prSet presAssocID="{6C1C3FED-FC4C-4052-8325-7D628CAC830D}" presName="iconBgRect" presStyleLbl="bgShp" presStyleIdx="1" presStyleCnt="2"/>
      <dgm:spPr/>
    </dgm:pt>
    <dgm:pt modelId="{4F96DD72-DEDA-49D3-86D1-1CA27A3E3EC2}" type="pres">
      <dgm:prSet presAssocID="{6C1C3FED-FC4C-4052-8325-7D628CAC830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mart Phone"/>
        </a:ext>
      </dgm:extLst>
    </dgm:pt>
    <dgm:pt modelId="{03C2CBE1-66D6-4FFA-8FF8-44E23F9593DF}" type="pres">
      <dgm:prSet presAssocID="{6C1C3FED-FC4C-4052-8325-7D628CAC830D}" presName="spaceRect" presStyleCnt="0"/>
      <dgm:spPr/>
    </dgm:pt>
    <dgm:pt modelId="{222F1379-3A54-4389-BB92-A9B3BAACF0B6}" type="pres">
      <dgm:prSet presAssocID="{6C1C3FED-FC4C-4052-8325-7D628CAC830D}" presName="textRect" presStyleLbl="revTx" presStyleIdx="1" presStyleCnt="2">
        <dgm:presLayoutVars>
          <dgm:chMax val="1"/>
          <dgm:chPref val="1"/>
        </dgm:presLayoutVars>
      </dgm:prSet>
      <dgm:spPr/>
    </dgm:pt>
  </dgm:ptLst>
  <dgm:cxnLst>
    <dgm:cxn modelId="{5F3F810E-3153-4E75-AA81-655ABBBF263A}" srcId="{365A49E3-5CAA-4EC4-9557-9C34CAD822F9}" destId="{6C1C3FED-FC4C-4052-8325-7D628CAC830D}" srcOrd="1" destOrd="0" parTransId="{64C07C98-02BD-4B32-A7F1-95D7FBE12C7F}" sibTransId="{ED3B2D2A-3FEE-41A4-8990-C10A9D38F9B9}"/>
    <dgm:cxn modelId="{A609D913-26CE-45B5-8ED6-8A9409BED600}" type="presOf" srcId="{47FD9F35-EECF-435B-A724-BDEAD26677CC}" destId="{14DBC654-8249-4443-8FD8-AE5F7E30D22B}" srcOrd="0" destOrd="0" presId="urn:microsoft.com/office/officeart/2018/5/layout/IconCircleLabelList"/>
    <dgm:cxn modelId="{3A06D056-E8BA-423C-97E8-8A4C8A6B3739}" type="presOf" srcId="{365A49E3-5CAA-4EC4-9557-9C34CAD822F9}" destId="{9B554F35-4203-4FBB-AA55-A7D48731063A}" srcOrd="0" destOrd="0" presId="urn:microsoft.com/office/officeart/2018/5/layout/IconCircleLabelList"/>
    <dgm:cxn modelId="{B425BB83-3EBD-46C6-B31E-E9DC6DC4EF78}" type="presOf" srcId="{6C1C3FED-FC4C-4052-8325-7D628CAC830D}" destId="{222F1379-3A54-4389-BB92-A9B3BAACF0B6}" srcOrd="0" destOrd="0" presId="urn:microsoft.com/office/officeart/2018/5/layout/IconCircleLabelList"/>
    <dgm:cxn modelId="{C97296B1-2DB5-43FF-A4AB-0A355DFDF10D}" srcId="{365A49E3-5CAA-4EC4-9557-9C34CAD822F9}" destId="{47FD9F35-EECF-435B-A724-BDEAD26677CC}" srcOrd="0" destOrd="0" parTransId="{4D753359-B97E-4E84-A854-3BF4891DDD7A}" sibTransId="{87F6A30B-EF05-48A7-AB9B-392A016A871A}"/>
    <dgm:cxn modelId="{4EF4FF48-E7A8-4134-9B36-36885B5CC6CC}" type="presParOf" srcId="{9B554F35-4203-4FBB-AA55-A7D48731063A}" destId="{A555627E-CC28-4E94-95DF-0FFC11A936FA}" srcOrd="0" destOrd="0" presId="urn:microsoft.com/office/officeart/2018/5/layout/IconCircleLabelList"/>
    <dgm:cxn modelId="{8D2C9EEE-AEFF-4CA8-8DBD-5F97D26849C8}" type="presParOf" srcId="{A555627E-CC28-4E94-95DF-0FFC11A936FA}" destId="{C7AEEF39-A93D-416A-BEAD-74E384F40A7C}" srcOrd="0" destOrd="0" presId="urn:microsoft.com/office/officeart/2018/5/layout/IconCircleLabelList"/>
    <dgm:cxn modelId="{BC9C5A60-61C6-4C11-8B8C-53884125D7F9}" type="presParOf" srcId="{A555627E-CC28-4E94-95DF-0FFC11A936FA}" destId="{90ECB0CB-1AC3-41B7-8EED-BA597AD69C83}" srcOrd="1" destOrd="0" presId="urn:microsoft.com/office/officeart/2018/5/layout/IconCircleLabelList"/>
    <dgm:cxn modelId="{2852E75C-8F04-48CB-AF3E-4D27ED33010F}" type="presParOf" srcId="{A555627E-CC28-4E94-95DF-0FFC11A936FA}" destId="{8C560DF2-2060-44E6-A92B-E6951FCDBB6B}" srcOrd="2" destOrd="0" presId="urn:microsoft.com/office/officeart/2018/5/layout/IconCircleLabelList"/>
    <dgm:cxn modelId="{11D551A2-0359-47AF-9CA9-496C9FE268E1}" type="presParOf" srcId="{A555627E-CC28-4E94-95DF-0FFC11A936FA}" destId="{14DBC654-8249-4443-8FD8-AE5F7E30D22B}" srcOrd="3" destOrd="0" presId="urn:microsoft.com/office/officeart/2018/5/layout/IconCircleLabelList"/>
    <dgm:cxn modelId="{B003678C-6886-4DD2-997C-0FE5F12EAE1D}" type="presParOf" srcId="{9B554F35-4203-4FBB-AA55-A7D48731063A}" destId="{EF967721-BF90-4ACF-B81A-70048CC07CAC}" srcOrd="1" destOrd="0" presId="urn:microsoft.com/office/officeart/2018/5/layout/IconCircleLabelList"/>
    <dgm:cxn modelId="{8F305490-CA3F-4B2D-8F15-E4297B682B92}" type="presParOf" srcId="{9B554F35-4203-4FBB-AA55-A7D48731063A}" destId="{16D6AE98-6E62-4248-9E44-3EAE81C76787}" srcOrd="2" destOrd="0" presId="urn:microsoft.com/office/officeart/2018/5/layout/IconCircleLabelList"/>
    <dgm:cxn modelId="{42F441F5-91FD-4CB0-AEEF-0C143F91B776}" type="presParOf" srcId="{16D6AE98-6E62-4248-9E44-3EAE81C76787}" destId="{C086D31F-F047-4BB5-A633-46E584C143E2}" srcOrd="0" destOrd="0" presId="urn:microsoft.com/office/officeart/2018/5/layout/IconCircleLabelList"/>
    <dgm:cxn modelId="{FD8CB846-02D5-4746-9ACE-4B19662ACBB5}" type="presParOf" srcId="{16D6AE98-6E62-4248-9E44-3EAE81C76787}" destId="{4F96DD72-DEDA-49D3-86D1-1CA27A3E3EC2}" srcOrd="1" destOrd="0" presId="urn:microsoft.com/office/officeart/2018/5/layout/IconCircleLabelList"/>
    <dgm:cxn modelId="{AC4EFE51-EA00-4D5C-909F-6147F471B997}" type="presParOf" srcId="{16D6AE98-6E62-4248-9E44-3EAE81C76787}" destId="{03C2CBE1-66D6-4FFA-8FF8-44E23F9593DF}" srcOrd="2" destOrd="0" presId="urn:microsoft.com/office/officeart/2018/5/layout/IconCircleLabelList"/>
    <dgm:cxn modelId="{BC4DB016-62D4-4B98-BCCC-CC65CCF2C9E1}" type="presParOf" srcId="{16D6AE98-6E62-4248-9E44-3EAE81C76787}" destId="{222F1379-3A54-4389-BB92-A9B3BAACF0B6}"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9DBF8A-C6A2-4F80-B3F9-5FA836430FAE}" type="doc">
      <dgm:prSet loTypeId="urn:microsoft.com/office/officeart/2005/8/layout/cycle1" loCatId="cycle" qsTypeId="urn:microsoft.com/office/officeart/2005/8/quickstyle/simple1" qsCatId="simple" csTypeId="urn:microsoft.com/office/officeart/2005/8/colors/colorful1" csCatId="colorful"/>
      <dgm:spPr/>
      <dgm:t>
        <a:bodyPr/>
        <a:lstStyle/>
        <a:p>
          <a:endParaRPr lang="en-US"/>
        </a:p>
      </dgm:t>
    </dgm:pt>
    <dgm:pt modelId="{B1E191CC-C293-4E1E-BE3D-C7E763707784}">
      <dgm:prSet/>
      <dgm:spPr/>
      <dgm:t>
        <a:bodyPr/>
        <a:lstStyle/>
        <a:p>
          <a:r>
            <a:rPr lang="en-US" b="0" i="0"/>
            <a:t>Joining the meeting on time</a:t>
          </a:r>
          <a:endParaRPr lang="en-US"/>
        </a:p>
      </dgm:t>
    </dgm:pt>
    <dgm:pt modelId="{52AE41BE-8DCE-4B3A-8879-CB209C4C6293}" type="parTrans" cxnId="{49D6041C-1A6B-4673-BE20-CC064DE27D99}">
      <dgm:prSet/>
      <dgm:spPr/>
      <dgm:t>
        <a:bodyPr/>
        <a:lstStyle/>
        <a:p>
          <a:endParaRPr lang="en-US"/>
        </a:p>
      </dgm:t>
    </dgm:pt>
    <dgm:pt modelId="{FB26109F-4A8F-4FB7-993D-D11C2BED519F}" type="sibTrans" cxnId="{49D6041C-1A6B-4673-BE20-CC064DE27D99}">
      <dgm:prSet/>
      <dgm:spPr/>
      <dgm:t>
        <a:bodyPr/>
        <a:lstStyle/>
        <a:p>
          <a:endParaRPr lang="en-US"/>
        </a:p>
      </dgm:t>
    </dgm:pt>
    <dgm:pt modelId="{9A251552-7C41-4010-99AE-BB93D8F1AF81}">
      <dgm:prSet/>
      <dgm:spPr/>
      <dgm:t>
        <a:bodyPr/>
        <a:lstStyle/>
        <a:p>
          <a:r>
            <a:rPr lang="en-US" b="0" i="0"/>
            <a:t>Muting yourself when you're not speaking</a:t>
          </a:r>
          <a:endParaRPr lang="en-US"/>
        </a:p>
      </dgm:t>
    </dgm:pt>
    <dgm:pt modelId="{34015796-935E-4BA6-A02C-5E522BD40AAB}" type="parTrans" cxnId="{341FC03A-0C80-4A1F-8B5F-69EAFFB23BF1}">
      <dgm:prSet/>
      <dgm:spPr/>
      <dgm:t>
        <a:bodyPr/>
        <a:lstStyle/>
        <a:p>
          <a:endParaRPr lang="en-US"/>
        </a:p>
      </dgm:t>
    </dgm:pt>
    <dgm:pt modelId="{B99ECCBD-3BCD-4D6F-82BF-F3ABD1B32FF6}" type="sibTrans" cxnId="{341FC03A-0C80-4A1F-8B5F-69EAFFB23BF1}">
      <dgm:prSet/>
      <dgm:spPr/>
      <dgm:t>
        <a:bodyPr/>
        <a:lstStyle/>
        <a:p>
          <a:endParaRPr lang="en-US"/>
        </a:p>
      </dgm:t>
    </dgm:pt>
    <dgm:pt modelId="{FA140146-BBA6-4BAA-BAE2-8413BADDE813}">
      <dgm:prSet/>
      <dgm:spPr/>
      <dgm:t>
        <a:bodyPr/>
        <a:lstStyle/>
        <a:p>
          <a:r>
            <a:rPr lang="en-US" b="0" i="0"/>
            <a:t>Not talking over other meeting participants</a:t>
          </a:r>
          <a:endParaRPr lang="en-US"/>
        </a:p>
      </dgm:t>
    </dgm:pt>
    <dgm:pt modelId="{7228AC01-529B-491C-9610-94BA857E93C6}" type="parTrans" cxnId="{6B92543C-39BB-4D2D-B263-F8EA1E8ADD66}">
      <dgm:prSet/>
      <dgm:spPr/>
      <dgm:t>
        <a:bodyPr/>
        <a:lstStyle/>
        <a:p>
          <a:endParaRPr lang="en-US"/>
        </a:p>
      </dgm:t>
    </dgm:pt>
    <dgm:pt modelId="{98B25444-B5D4-4B6D-BAE8-B6137FD0F7FE}" type="sibTrans" cxnId="{6B92543C-39BB-4D2D-B263-F8EA1E8ADD66}">
      <dgm:prSet/>
      <dgm:spPr/>
      <dgm:t>
        <a:bodyPr/>
        <a:lstStyle/>
        <a:p>
          <a:endParaRPr lang="en-US"/>
        </a:p>
      </dgm:t>
    </dgm:pt>
    <dgm:pt modelId="{A574A1D3-7957-4221-AAFC-03005644941D}" type="pres">
      <dgm:prSet presAssocID="{7F9DBF8A-C6A2-4F80-B3F9-5FA836430FAE}" presName="cycle" presStyleCnt="0">
        <dgm:presLayoutVars>
          <dgm:dir/>
          <dgm:resizeHandles val="exact"/>
        </dgm:presLayoutVars>
      </dgm:prSet>
      <dgm:spPr/>
    </dgm:pt>
    <dgm:pt modelId="{3FB6F651-4FD4-43A2-9BB7-AEBE842903FE}" type="pres">
      <dgm:prSet presAssocID="{B1E191CC-C293-4E1E-BE3D-C7E763707784}" presName="dummy" presStyleCnt="0"/>
      <dgm:spPr/>
    </dgm:pt>
    <dgm:pt modelId="{B3D565CC-16DF-4465-963D-4180DAE84886}" type="pres">
      <dgm:prSet presAssocID="{B1E191CC-C293-4E1E-BE3D-C7E763707784}" presName="node" presStyleLbl="revTx" presStyleIdx="0" presStyleCnt="3">
        <dgm:presLayoutVars>
          <dgm:bulletEnabled val="1"/>
        </dgm:presLayoutVars>
      </dgm:prSet>
      <dgm:spPr/>
    </dgm:pt>
    <dgm:pt modelId="{844B04CD-34F2-4294-99D7-7C8D5F3DC6BF}" type="pres">
      <dgm:prSet presAssocID="{FB26109F-4A8F-4FB7-993D-D11C2BED519F}" presName="sibTrans" presStyleLbl="node1" presStyleIdx="0" presStyleCnt="3"/>
      <dgm:spPr/>
    </dgm:pt>
    <dgm:pt modelId="{8152A605-3909-4561-9A01-A0D744E82846}" type="pres">
      <dgm:prSet presAssocID="{9A251552-7C41-4010-99AE-BB93D8F1AF81}" presName="dummy" presStyleCnt="0"/>
      <dgm:spPr/>
    </dgm:pt>
    <dgm:pt modelId="{87F44774-0D6D-4FAD-A448-8FF3860DA45A}" type="pres">
      <dgm:prSet presAssocID="{9A251552-7C41-4010-99AE-BB93D8F1AF81}" presName="node" presStyleLbl="revTx" presStyleIdx="1" presStyleCnt="3">
        <dgm:presLayoutVars>
          <dgm:bulletEnabled val="1"/>
        </dgm:presLayoutVars>
      </dgm:prSet>
      <dgm:spPr/>
    </dgm:pt>
    <dgm:pt modelId="{AD03AF13-C8FE-4070-AD37-01D7C2A7545E}" type="pres">
      <dgm:prSet presAssocID="{B99ECCBD-3BCD-4D6F-82BF-F3ABD1B32FF6}" presName="sibTrans" presStyleLbl="node1" presStyleIdx="1" presStyleCnt="3"/>
      <dgm:spPr/>
    </dgm:pt>
    <dgm:pt modelId="{F182A5C9-9142-4A9F-BE92-CAB3DA52504D}" type="pres">
      <dgm:prSet presAssocID="{FA140146-BBA6-4BAA-BAE2-8413BADDE813}" presName="dummy" presStyleCnt="0"/>
      <dgm:spPr/>
    </dgm:pt>
    <dgm:pt modelId="{A7DA498A-8E77-4465-AA23-78CA50ED39E9}" type="pres">
      <dgm:prSet presAssocID="{FA140146-BBA6-4BAA-BAE2-8413BADDE813}" presName="node" presStyleLbl="revTx" presStyleIdx="2" presStyleCnt="3">
        <dgm:presLayoutVars>
          <dgm:bulletEnabled val="1"/>
        </dgm:presLayoutVars>
      </dgm:prSet>
      <dgm:spPr/>
    </dgm:pt>
    <dgm:pt modelId="{138EF225-4B4B-4278-BE0D-E83C383159B6}" type="pres">
      <dgm:prSet presAssocID="{98B25444-B5D4-4B6D-BAE8-B6137FD0F7FE}" presName="sibTrans" presStyleLbl="node1" presStyleIdx="2" presStyleCnt="3"/>
      <dgm:spPr/>
    </dgm:pt>
  </dgm:ptLst>
  <dgm:cxnLst>
    <dgm:cxn modelId="{8FBC5B06-602D-498C-B562-B14A34CB1DB9}" type="presOf" srcId="{FA140146-BBA6-4BAA-BAE2-8413BADDE813}" destId="{A7DA498A-8E77-4465-AA23-78CA50ED39E9}" srcOrd="0" destOrd="0" presId="urn:microsoft.com/office/officeart/2005/8/layout/cycle1"/>
    <dgm:cxn modelId="{49D6041C-1A6B-4673-BE20-CC064DE27D99}" srcId="{7F9DBF8A-C6A2-4F80-B3F9-5FA836430FAE}" destId="{B1E191CC-C293-4E1E-BE3D-C7E763707784}" srcOrd="0" destOrd="0" parTransId="{52AE41BE-8DCE-4B3A-8879-CB209C4C6293}" sibTransId="{FB26109F-4A8F-4FB7-993D-D11C2BED519F}"/>
    <dgm:cxn modelId="{0AD1E12F-C9AC-43C9-9E9C-2FB3A4E5345A}" type="presOf" srcId="{7F9DBF8A-C6A2-4F80-B3F9-5FA836430FAE}" destId="{A574A1D3-7957-4221-AAFC-03005644941D}" srcOrd="0" destOrd="0" presId="urn:microsoft.com/office/officeart/2005/8/layout/cycle1"/>
    <dgm:cxn modelId="{341FC03A-0C80-4A1F-8B5F-69EAFFB23BF1}" srcId="{7F9DBF8A-C6A2-4F80-B3F9-5FA836430FAE}" destId="{9A251552-7C41-4010-99AE-BB93D8F1AF81}" srcOrd="1" destOrd="0" parTransId="{34015796-935E-4BA6-A02C-5E522BD40AAB}" sibTransId="{B99ECCBD-3BCD-4D6F-82BF-F3ABD1B32FF6}"/>
    <dgm:cxn modelId="{6B92543C-39BB-4D2D-B263-F8EA1E8ADD66}" srcId="{7F9DBF8A-C6A2-4F80-B3F9-5FA836430FAE}" destId="{FA140146-BBA6-4BAA-BAE2-8413BADDE813}" srcOrd="2" destOrd="0" parTransId="{7228AC01-529B-491C-9610-94BA857E93C6}" sibTransId="{98B25444-B5D4-4B6D-BAE8-B6137FD0F7FE}"/>
    <dgm:cxn modelId="{61B73E6D-4CED-42BE-9270-CF5E30CAE6B4}" type="presOf" srcId="{FB26109F-4A8F-4FB7-993D-D11C2BED519F}" destId="{844B04CD-34F2-4294-99D7-7C8D5F3DC6BF}" srcOrd="0" destOrd="0" presId="urn:microsoft.com/office/officeart/2005/8/layout/cycle1"/>
    <dgm:cxn modelId="{C4E8CB90-013D-42B7-BB73-3A39E6BBC341}" type="presOf" srcId="{B1E191CC-C293-4E1E-BE3D-C7E763707784}" destId="{B3D565CC-16DF-4465-963D-4180DAE84886}" srcOrd="0" destOrd="0" presId="urn:microsoft.com/office/officeart/2005/8/layout/cycle1"/>
    <dgm:cxn modelId="{8578B39A-F9BE-42E7-9B66-7DD82FA4414E}" type="presOf" srcId="{9A251552-7C41-4010-99AE-BB93D8F1AF81}" destId="{87F44774-0D6D-4FAD-A448-8FF3860DA45A}" srcOrd="0" destOrd="0" presId="urn:microsoft.com/office/officeart/2005/8/layout/cycle1"/>
    <dgm:cxn modelId="{D922FFE6-6988-4534-A58E-4B581C4B1609}" type="presOf" srcId="{B99ECCBD-3BCD-4D6F-82BF-F3ABD1B32FF6}" destId="{AD03AF13-C8FE-4070-AD37-01D7C2A7545E}" srcOrd="0" destOrd="0" presId="urn:microsoft.com/office/officeart/2005/8/layout/cycle1"/>
    <dgm:cxn modelId="{9CDA1CE7-E9CF-477E-AC96-1C821E22942F}" type="presOf" srcId="{98B25444-B5D4-4B6D-BAE8-B6137FD0F7FE}" destId="{138EF225-4B4B-4278-BE0D-E83C383159B6}" srcOrd="0" destOrd="0" presId="urn:microsoft.com/office/officeart/2005/8/layout/cycle1"/>
    <dgm:cxn modelId="{0680BFAD-6FF5-4DBC-9F13-CD12555B48DB}" type="presParOf" srcId="{A574A1D3-7957-4221-AAFC-03005644941D}" destId="{3FB6F651-4FD4-43A2-9BB7-AEBE842903FE}" srcOrd="0" destOrd="0" presId="urn:microsoft.com/office/officeart/2005/8/layout/cycle1"/>
    <dgm:cxn modelId="{D0443203-B126-4A5E-B5D0-D9911A632D46}" type="presParOf" srcId="{A574A1D3-7957-4221-AAFC-03005644941D}" destId="{B3D565CC-16DF-4465-963D-4180DAE84886}" srcOrd="1" destOrd="0" presId="urn:microsoft.com/office/officeart/2005/8/layout/cycle1"/>
    <dgm:cxn modelId="{B92B7A63-CD54-4568-AC03-E9C8735E81E0}" type="presParOf" srcId="{A574A1D3-7957-4221-AAFC-03005644941D}" destId="{844B04CD-34F2-4294-99D7-7C8D5F3DC6BF}" srcOrd="2" destOrd="0" presId="urn:microsoft.com/office/officeart/2005/8/layout/cycle1"/>
    <dgm:cxn modelId="{1A598488-59F5-496E-B8F0-32AFE9C01D75}" type="presParOf" srcId="{A574A1D3-7957-4221-AAFC-03005644941D}" destId="{8152A605-3909-4561-9A01-A0D744E82846}" srcOrd="3" destOrd="0" presId="urn:microsoft.com/office/officeart/2005/8/layout/cycle1"/>
    <dgm:cxn modelId="{16337DF3-DE1E-4396-AC95-6281C1F56F22}" type="presParOf" srcId="{A574A1D3-7957-4221-AAFC-03005644941D}" destId="{87F44774-0D6D-4FAD-A448-8FF3860DA45A}" srcOrd="4" destOrd="0" presId="urn:microsoft.com/office/officeart/2005/8/layout/cycle1"/>
    <dgm:cxn modelId="{221B25F0-B614-45DF-BE2D-CC10C00C1342}" type="presParOf" srcId="{A574A1D3-7957-4221-AAFC-03005644941D}" destId="{AD03AF13-C8FE-4070-AD37-01D7C2A7545E}" srcOrd="5" destOrd="0" presId="urn:microsoft.com/office/officeart/2005/8/layout/cycle1"/>
    <dgm:cxn modelId="{CC752FB7-2BF0-41AA-B2C7-859BFDFD0B91}" type="presParOf" srcId="{A574A1D3-7957-4221-AAFC-03005644941D}" destId="{F182A5C9-9142-4A9F-BE92-CAB3DA52504D}" srcOrd="6" destOrd="0" presId="urn:microsoft.com/office/officeart/2005/8/layout/cycle1"/>
    <dgm:cxn modelId="{98D8ABD6-271E-4314-BC54-B519054775B4}" type="presParOf" srcId="{A574A1D3-7957-4221-AAFC-03005644941D}" destId="{A7DA498A-8E77-4465-AA23-78CA50ED39E9}" srcOrd="7" destOrd="0" presId="urn:microsoft.com/office/officeart/2005/8/layout/cycle1"/>
    <dgm:cxn modelId="{24512C2A-2807-4306-A339-0E9E54781C43}" type="presParOf" srcId="{A574A1D3-7957-4221-AAFC-03005644941D}" destId="{138EF225-4B4B-4278-BE0D-E83C383159B6}"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285BE7-A535-4410-9966-AA2C4FBD2CC9}"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0CE96B65-1B53-450D-8354-FB1172203D68}">
      <dgm:prSet custT="1"/>
      <dgm:spPr/>
      <dgm:t>
        <a:bodyPr/>
        <a:lstStyle/>
        <a:p>
          <a:pPr>
            <a:lnSpc>
              <a:spcPct val="100000"/>
            </a:lnSpc>
          </a:pPr>
          <a:r>
            <a:rPr lang="en-US" sz="1200" dirty="0"/>
            <a:t>It can be insulting to be dropped from someone's social media friend list. If you don't want to stay in touch with someone long-term, good netiquette is to not add them as friends in the first place. </a:t>
          </a:r>
        </a:p>
      </dgm:t>
    </dgm:pt>
    <dgm:pt modelId="{1020FAC3-D5A5-48F4-B47D-821D09998B4D}" type="parTrans" cxnId="{0C9DA402-BE34-4938-ACF6-EBB43052F14B}">
      <dgm:prSet/>
      <dgm:spPr/>
      <dgm:t>
        <a:bodyPr/>
        <a:lstStyle/>
        <a:p>
          <a:endParaRPr lang="en-US"/>
        </a:p>
      </dgm:t>
    </dgm:pt>
    <dgm:pt modelId="{C9605491-0A3E-4259-9203-2F5CC7175466}" type="sibTrans" cxnId="{0C9DA402-BE34-4938-ACF6-EBB43052F14B}">
      <dgm:prSet/>
      <dgm:spPr/>
      <dgm:t>
        <a:bodyPr/>
        <a:lstStyle/>
        <a:p>
          <a:pPr>
            <a:lnSpc>
              <a:spcPct val="100000"/>
            </a:lnSpc>
          </a:pPr>
          <a:endParaRPr lang="en-US"/>
        </a:p>
      </dgm:t>
    </dgm:pt>
    <dgm:pt modelId="{3696C8DC-D9CA-4776-A879-38CD2ECDD2A3}">
      <dgm:prSet/>
      <dgm:spPr/>
      <dgm:t>
        <a:bodyPr/>
        <a:lstStyle/>
        <a:p>
          <a:pPr>
            <a:lnSpc>
              <a:spcPct val="100000"/>
            </a:lnSpc>
          </a:pPr>
          <a:r>
            <a:rPr lang="en-US" dirty="0"/>
            <a:t>Don’t tag other people in photos you upload, without asking for their consent. Not everybody want to share their life moments with people they don’t know</a:t>
          </a:r>
        </a:p>
      </dgm:t>
    </dgm:pt>
    <dgm:pt modelId="{FF339C41-8EB9-4039-AF6A-8022BA83F802}" type="parTrans" cxnId="{80B5A3A9-E2BF-4756-B07F-5008EF2A44DD}">
      <dgm:prSet/>
      <dgm:spPr/>
      <dgm:t>
        <a:bodyPr/>
        <a:lstStyle/>
        <a:p>
          <a:endParaRPr lang="en-US"/>
        </a:p>
      </dgm:t>
    </dgm:pt>
    <dgm:pt modelId="{34644156-58D6-4F30-9838-1C4AF9776CF1}" type="sibTrans" cxnId="{80B5A3A9-E2BF-4756-B07F-5008EF2A44DD}">
      <dgm:prSet/>
      <dgm:spPr/>
      <dgm:t>
        <a:bodyPr/>
        <a:lstStyle/>
        <a:p>
          <a:pPr>
            <a:lnSpc>
              <a:spcPct val="100000"/>
            </a:lnSpc>
          </a:pPr>
          <a:endParaRPr lang="en-US"/>
        </a:p>
      </dgm:t>
    </dgm:pt>
    <dgm:pt modelId="{32CE6B27-8100-43C3-9798-6F4FBCB90244}">
      <dgm:prSet/>
      <dgm:spPr/>
      <dgm:t>
        <a:bodyPr/>
        <a:lstStyle/>
        <a:p>
          <a:pPr>
            <a:lnSpc>
              <a:spcPct val="100000"/>
            </a:lnSpc>
          </a:pPr>
          <a:r>
            <a:rPr lang="en-US" dirty="0"/>
            <a:t>Reply to all comments, even if you just use an emoji. Don’t let your friends wonder if you have seen their comment</a:t>
          </a:r>
        </a:p>
      </dgm:t>
    </dgm:pt>
    <dgm:pt modelId="{B7B9EDC6-C23B-453B-AADD-560F01FAEE9E}" type="parTrans" cxnId="{0FE1671C-D7AC-432B-AE46-018D0006EF55}">
      <dgm:prSet/>
      <dgm:spPr/>
      <dgm:t>
        <a:bodyPr/>
        <a:lstStyle/>
        <a:p>
          <a:endParaRPr lang="en-US"/>
        </a:p>
      </dgm:t>
    </dgm:pt>
    <dgm:pt modelId="{33A3A04B-C11D-4F57-8884-11A3BAB2615E}" type="sibTrans" cxnId="{0FE1671C-D7AC-432B-AE46-018D0006EF55}">
      <dgm:prSet/>
      <dgm:spPr/>
      <dgm:t>
        <a:bodyPr/>
        <a:lstStyle/>
        <a:p>
          <a:pPr>
            <a:lnSpc>
              <a:spcPct val="100000"/>
            </a:lnSpc>
          </a:pPr>
          <a:endParaRPr lang="en-US"/>
        </a:p>
      </dgm:t>
    </dgm:pt>
    <dgm:pt modelId="{C4B0ED0D-9B3A-4CB1-AA1B-415EDF7B7603}">
      <dgm:prSet/>
      <dgm:spPr/>
      <dgm:t>
        <a:bodyPr/>
        <a:lstStyle/>
        <a:p>
          <a:pPr>
            <a:lnSpc>
              <a:spcPct val="100000"/>
            </a:lnSpc>
          </a:pPr>
          <a:r>
            <a:rPr lang="en-US" dirty="0"/>
            <a:t>Don’t spam your friends. Avoid sending “good mornings” , blessings or similar every day to all your friends. Receiving the same type of message every day, even if it the nicest wish, is annoying </a:t>
          </a:r>
        </a:p>
      </dgm:t>
    </dgm:pt>
    <dgm:pt modelId="{2BCB4759-B2A1-4A95-A7C1-98D042094A19}" type="parTrans" cxnId="{545712DA-4A48-480C-AB9A-0F15726BE5E0}">
      <dgm:prSet/>
      <dgm:spPr/>
      <dgm:t>
        <a:bodyPr/>
        <a:lstStyle/>
        <a:p>
          <a:endParaRPr lang="en-US"/>
        </a:p>
      </dgm:t>
    </dgm:pt>
    <dgm:pt modelId="{562D8DD1-46F5-42CA-8488-5707E1330196}" type="sibTrans" cxnId="{545712DA-4A48-480C-AB9A-0F15726BE5E0}">
      <dgm:prSet/>
      <dgm:spPr/>
      <dgm:t>
        <a:bodyPr/>
        <a:lstStyle/>
        <a:p>
          <a:endParaRPr lang="en-US"/>
        </a:p>
      </dgm:t>
    </dgm:pt>
    <dgm:pt modelId="{4D5395DE-5E68-4D89-9998-28D9B6C986FA}" type="pres">
      <dgm:prSet presAssocID="{C7285BE7-A535-4410-9966-AA2C4FBD2CC9}" presName="root" presStyleCnt="0">
        <dgm:presLayoutVars>
          <dgm:dir/>
          <dgm:resizeHandles val="exact"/>
        </dgm:presLayoutVars>
      </dgm:prSet>
      <dgm:spPr/>
    </dgm:pt>
    <dgm:pt modelId="{395C5C65-58E6-4EFC-9D17-8E8952B6988D}" type="pres">
      <dgm:prSet presAssocID="{0CE96B65-1B53-450D-8354-FB1172203D68}" presName="compNode" presStyleCnt="0"/>
      <dgm:spPr/>
    </dgm:pt>
    <dgm:pt modelId="{EA0E177D-5D4B-44F1-8449-79685833CF34}" type="pres">
      <dgm:prSet presAssocID="{0CE96B65-1B53-450D-8354-FB1172203D6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ustache Face with Solid Fill"/>
        </a:ext>
      </dgm:extLst>
    </dgm:pt>
    <dgm:pt modelId="{0CF8997A-A632-40E3-BAF2-FB1D99C499E3}" type="pres">
      <dgm:prSet presAssocID="{0CE96B65-1B53-450D-8354-FB1172203D68}" presName="spaceRect" presStyleCnt="0"/>
      <dgm:spPr/>
    </dgm:pt>
    <dgm:pt modelId="{C3B1BA38-6CDD-4DCA-B902-2C83A4230E44}" type="pres">
      <dgm:prSet presAssocID="{0CE96B65-1B53-450D-8354-FB1172203D68}" presName="textRect" presStyleLbl="revTx" presStyleIdx="0" presStyleCnt="4">
        <dgm:presLayoutVars>
          <dgm:chMax val="1"/>
          <dgm:chPref val="1"/>
        </dgm:presLayoutVars>
      </dgm:prSet>
      <dgm:spPr/>
    </dgm:pt>
    <dgm:pt modelId="{CB3B15CA-7037-426E-A654-0344685D2AB8}" type="pres">
      <dgm:prSet presAssocID="{C9605491-0A3E-4259-9203-2F5CC7175466}" presName="sibTrans" presStyleCnt="0"/>
      <dgm:spPr/>
    </dgm:pt>
    <dgm:pt modelId="{1BF40194-4ABF-4BFD-8247-7F693631B197}" type="pres">
      <dgm:prSet presAssocID="{3696C8DC-D9CA-4776-A879-38CD2ECDD2A3}" presName="compNode" presStyleCnt="0"/>
      <dgm:spPr/>
    </dgm:pt>
    <dgm:pt modelId="{DC4B3CE6-96E5-4F07-A192-DEAC65B82878}" type="pres">
      <dgm:prSet presAssocID="{3696C8DC-D9CA-4776-A879-38CD2ECDD2A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mages"/>
        </a:ext>
      </dgm:extLst>
    </dgm:pt>
    <dgm:pt modelId="{6B6ACC4F-861A-42B7-A9B2-C1FA700A81BB}" type="pres">
      <dgm:prSet presAssocID="{3696C8DC-D9CA-4776-A879-38CD2ECDD2A3}" presName="spaceRect" presStyleCnt="0"/>
      <dgm:spPr/>
    </dgm:pt>
    <dgm:pt modelId="{8232F02C-C447-48DE-A275-1CB47A6D9BA6}" type="pres">
      <dgm:prSet presAssocID="{3696C8DC-D9CA-4776-A879-38CD2ECDD2A3}" presName="textRect" presStyleLbl="revTx" presStyleIdx="1" presStyleCnt="4">
        <dgm:presLayoutVars>
          <dgm:chMax val="1"/>
          <dgm:chPref val="1"/>
        </dgm:presLayoutVars>
      </dgm:prSet>
      <dgm:spPr/>
    </dgm:pt>
    <dgm:pt modelId="{7893DA03-41FD-45D6-8EE1-CC856FEB260C}" type="pres">
      <dgm:prSet presAssocID="{34644156-58D6-4F30-9838-1C4AF9776CF1}" presName="sibTrans" presStyleCnt="0"/>
      <dgm:spPr/>
    </dgm:pt>
    <dgm:pt modelId="{9AE262C0-34BF-4BFD-B21C-A3B89BE63761}" type="pres">
      <dgm:prSet presAssocID="{32CE6B27-8100-43C3-9798-6F4FBCB90244}" presName="compNode" presStyleCnt="0"/>
      <dgm:spPr/>
    </dgm:pt>
    <dgm:pt modelId="{657749C3-ED4B-492E-B847-0934E09FBD9E}" type="pres">
      <dgm:prSet presAssocID="{32CE6B27-8100-43C3-9798-6F4FBCB9024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ngue Face Outline"/>
        </a:ext>
      </dgm:extLst>
    </dgm:pt>
    <dgm:pt modelId="{9430832B-9D4A-4E40-9B7C-9D552DA54BE7}" type="pres">
      <dgm:prSet presAssocID="{32CE6B27-8100-43C3-9798-6F4FBCB90244}" presName="spaceRect" presStyleCnt="0"/>
      <dgm:spPr/>
    </dgm:pt>
    <dgm:pt modelId="{714FC7A2-2837-472A-B316-025EE7A0DEEF}" type="pres">
      <dgm:prSet presAssocID="{32CE6B27-8100-43C3-9798-6F4FBCB90244}" presName="textRect" presStyleLbl="revTx" presStyleIdx="2" presStyleCnt="4">
        <dgm:presLayoutVars>
          <dgm:chMax val="1"/>
          <dgm:chPref val="1"/>
        </dgm:presLayoutVars>
      </dgm:prSet>
      <dgm:spPr/>
    </dgm:pt>
    <dgm:pt modelId="{8F2AC777-C6E9-4B07-AF9A-975F2047A9F8}" type="pres">
      <dgm:prSet presAssocID="{33A3A04B-C11D-4F57-8884-11A3BAB2615E}" presName="sibTrans" presStyleCnt="0"/>
      <dgm:spPr/>
    </dgm:pt>
    <dgm:pt modelId="{CE05668B-5903-4855-908F-4A0578A4F08B}" type="pres">
      <dgm:prSet presAssocID="{C4B0ED0D-9B3A-4CB1-AA1B-415EDF7B7603}" presName="compNode" presStyleCnt="0"/>
      <dgm:spPr/>
    </dgm:pt>
    <dgm:pt modelId="{ADB1AD8D-5E89-4F2A-B948-3A244A1E3FB0}" type="pres">
      <dgm:prSet presAssocID="{C4B0ED0D-9B3A-4CB1-AA1B-415EDF7B760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ymnast - Floor Routine"/>
        </a:ext>
      </dgm:extLst>
    </dgm:pt>
    <dgm:pt modelId="{149A85C3-74BF-4B52-A929-1893BF806526}" type="pres">
      <dgm:prSet presAssocID="{C4B0ED0D-9B3A-4CB1-AA1B-415EDF7B7603}" presName="spaceRect" presStyleCnt="0"/>
      <dgm:spPr/>
    </dgm:pt>
    <dgm:pt modelId="{5FEE79FB-8FB0-4853-ADAB-65C8AB352AFD}" type="pres">
      <dgm:prSet presAssocID="{C4B0ED0D-9B3A-4CB1-AA1B-415EDF7B7603}" presName="textRect" presStyleLbl="revTx" presStyleIdx="3" presStyleCnt="4">
        <dgm:presLayoutVars>
          <dgm:chMax val="1"/>
          <dgm:chPref val="1"/>
        </dgm:presLayoutVars>
      </dgm:prSet>
      <dgm:spPr/>
    </dgm:pt>
  </dgm:ptLst>
  <dgm:cxnLst>
    <dgm:cxn modelId="{0C9DA402-BE34-4938-ACF6-EBB43052F14B}" srcId="{C7285BE7-A535-4410-9966-AA2C4FBD2CC9}" destId="{0CE96B65-1B53-450D-8354-FB1172203D68}" srcOrd="0" destOrd="0" parTransId="{1020FAC3-D5A5-48F4-B47D-821D09998B4D}" sibTransId="{C9605491-0A3E-4259-9203-2F5CC7175466}"/>
    <dgm:cxn modelId="{0FE1671C-D7AC-432B-AE46-018D0006EF55}" srcId="{C7285BE7-A535-4410-9966-AA2C4FBD2CC9}" destId="{32CE6B27-8100-43C3-9798-6F4FBCB90244}" srcOrd="2" destOrd="0" parTransId="{B7B9EDC6-C23B-453B-AADD-560F01FAEE9E}" sibTransId="{33A3A04B-C11D-4F57-8884-11A3BAB2615E}"/>
    <dgm:cxn modelId="{D2582920-03A4-42B4-AEED-96A0F619FDAD}" type="presOf" srcId="{C4B0ED0D-9B3A-4CB1-AA1B-415EDF7B7603}" destId="{5FEE79FB-8FB0-4853-ADAB-65C8AB352AFD}" srcOrd="0" destOrd="0" presId="urn:microsoft.com/office/officeart/2018/2/layout/IconLabelList"/>
    <dgm:cxn modelId="{360B8C33-FAD7-4756-AA81-21962563E0D0}" type="presOf" srcId="{0CE96B65-1B53-450D-8354-FB1172203D68}" destId="{C3B1BA38-6CDD-4DCA-B902-2C83A4230E44}" srcOrd="0" destOrd="0" presId="urn:microsoft.com/office/officeart/2018/2/layout/IconLabelList"/>
    <dgm:cxn modelId="{3081B955-B6AC-483E-8A15-B902C2A5F500}" type="presOf" srcId="{3696C8DC-D9CA-4776-A879-38CD2ECDD2A3}" destId="{8232F02C-C447-48DE-A275-1CB47A6D9BA6}" srcOrd="0" destOrd="0" presId="urn:microsoft.com/office/officeart/2018/2/layout/IconLabelList"/>
    <dgm:cxn modelId="{0B167999-7C99-4338-B26B-936662939289}" type="presOf" srcId="{C7285BE7-A535-4410-9966-AA2C4FBD2CC9}" destId="{4D5395DE-5E68-4D89-9998-28D9B6C986FA}" srcOrd="0" destOrd="0" presId="urn:microsoft.com/office/officeart/2018/2/layout/IconLabelList"/>
    <dgm:cxn modelId="{80B5A3A9-E2BF-4756-B07F-5008EF2A44DD}" srcId="{C7285BE7-A535-4410-9966-AA2C4FBD2CC9}" destId="{3696C8DC-D9CA-4776-A879-38CD2ECDD2A3}" srcOrd="1" destOrd="0" parTransId="{FF339C41-8EB9-4039-AF6A-8022BA83F802}" sibTransId="{34644156-58D6-4F30-9838-1C4AF9776CF1}"/>
    <dgm:cxn modelId="{129195C2-10D8-40AD-AC03-234CC8A4ADA7}" type="presOf" srcId="{32CE6B27-8100-43C3-9798-6F4FBCB90244}" destId="{714FC7A2-2837-472A-B316-025EE7A0DEEF}" srcOrd="0" destOrd="0" presId="urn:microsoft.com/office/officeart/2018/2/layout/IconLabelList"/>
    <dgm:cxn modelId="{545712DA-4A48-480C-AB9A-0F15726BE5E0}" srcId="{C7285BE7-A535-4410-9966-AA2C4FBD2CC9}" destId="{C4B0ED0D-9B3A-4CB1-AA1B-415EDF7B7603}" srcOrd="3" destOrd="0" parTransId="{2BCB4759-B2A1-4A95-A7C1-98D042094A19}" sibTransId="{562D8DD1-46F5-42CA-8488-5707E1330196}"/>
    <dgm:cxn modelId="{8440F5DA-AEE6-4023-AAB0-9C979606CF01}" type="presParOf" srcId="{4D5395DE-5E68-4D89-9998-28D9B6C986FA}" destId="{395C5C65-58E6-4EFC-9D17-8E8952B6988D}" srcOrd="0" destOrd="0" presId="urn:microsoft.com/office/officeart/2018/2/layout/IconLabelList"/>
    <dgm:cxn modelId="{208E45F5-BE8E-420A-9509-F5A75826CF93}" type="presParOf" srcId="{395C5C65-58E6-4EFC-9D17-8E8952B6988D}" destId="{EA0E177D-5D4B-44F1-8449-79685833CF34}" srcOrd="0" destOrd="0" presId="urn:microsoft.com/office/officeart/2018/2/layout/IconLabelList"/>
    <dgm:cxn modelId="{3C2F37A6-14FF-45AD-9162-AAD537299A52}" type="presParOf" srcId="{395C5C65-58E6-4EFC-9D17-8E8952B6988D}" destId="{0CF8997A-A632-40E3-BAF2-FB1D99C499E3}" srcOrd="1" destOrd="0" presId="urn:microsoft.com/office/officeart/2018/2/layout/IconLabelList"/>
    <dgm:cxn modelId="{0358D166-C4DC-40D0-8716-F121DF5A6DEE}" type="presParOf" srcId="{395C5C65-58E6-4EFC-9D17-8E8952B6988D}" destId="{C3B1BA38-6CDD-4DCA-B902-2C83A4230E44}" srcOrd="2" destOrd="0" presId="urn:microsoft.com/office/officeart/2018/2/layout/IconLabelList"/>
    <dgm:cxn modelId="{A2A16666-A41F-427A-A7CF-ACCD2A83E3B3}" type="presParOf" srcId="{4D5395DE-5E68-4D89-9998-28D9B6C986FA}" destId="{CB3B15CA-7037-426E-A654-0344685D2AB8}" srcOrd="1" destOrd="0" presId="urn:microsoft.com/office/officeart/2018/2/layout/IconLabelList"/>
    <dgm:cxn modelId="{37421C4D-5AB0-43DF-904C-2FA2FF85D240}" type="presParOf" srcId="{4D5395DE-5E68-4D89-9998-28D9B6C986FA}" destId="{1BF40194-4ABF-4BFD-8247-7F693631B197}" srcOrd="2" destOrd="0" presId="urn:microsoft.com/office/officeart/2018/2/layout/IconLabelList"/>
    <dgm:cxn modelId="{696352BB-7E83-416D-8CC1-1565D0A36720}" type="presParOf" srcId="{1BF40194-4ABF-4BFD-8247-7F693631B197}" destId="{DC4B3CE6-96E5-4F07-A192-DEAC65B82878}" srcOrd="0" destOrd="0" presId="urn:microsoft.com/office/officeart/2018/2/layout/IconLabelList"/>
    <dgm:cxn modelId="{79DD356A-8BDA-4666-96B9-B6F7CAC59334}" type="presParOf" srcId="{1BF40194-4ABF-4BFD-8247-7F693631B197}" destId="{6B6ACC4F-861A-42B7-A9B2-C1FA700A81BB}" srcOrd="1" destOrd="0" presId="urn:microsoft.com/office/officeart/2018/2/layout/IconLabelList"/>
    <dgm:cxn modelId="{EB8CFADF-8BFC-4AE3-AC19-A9514E6BF7C9}" type="presParOf" srcId="{1BF40194-4ABF-4BFD-8247-7F693631B197}" destId="{8232F02C-C447-48DE-A275-1CB47A6D9BA6}" srcOrd="2" destOrd="0" presId="urn:microsoft.com/office/officeart/2018/2/layout/IconLabelList"/>
    <dgm:cxn modelId="{8F26A7E0-13C8-4793-8A41-5C6C7C24C135}" type="presParOf" srcId="{4D5395DE-5E68-4D89-9998-28D9B6C986FA}" destId="{7893DA03-41FD-45D6-8EE1-CC856FEB260C}" srcOrd="3" destOrd="0" presId="urn:microsoft.com/office/officeart/2018/2/layout/IconLabelList"/>
    <dgm:cxn modelId="{4DD53E25-08EE-4BC3-BD47-2EEE47D7E026}" type="presParOf" srcId="{4D5395DE-5E68-4D89-9998-28D9B6C986FA}" destId="{9AE262C0-34BF-4BFD-B21C-A3B89BE63761}" srcOrd="4" destOrd="0" presId="urn:microsoft.com/office/officeart/2018/2/layout/IconLabelList"/>
    <dgm:cxn modelId="{BD34261F-B31D-4096-8364-3719E0514649}" type="presParOf" srcId="{9AE262C0-34BF-4BFD-B21C-A3B89BE63761}" destId="{657749C3-ED4B-492E-B847-0934E09FBD9E}" srcOrd="0" destOrd="0" presId="urn:microsoft.com/office/officeart/2018/2/layout/IconLabelList"/>
    <dgm:cxn modelId="{97107BBE-12C9-46EE-8EA9-73154625467E}" type="presParOf" srcId="{9AE262C0-34BF-4BFD-B21C-A3B89BE63761}" destId="{9430832B-9D4A-4E40-9B7C-9D552DA54BE7}" srcOrd="1" destOrd="0" presId="urn:microsoft.com/office/officeart/2018/2/layout/IconLabelList"/>
    <dgm:cxn modelId="{0125ED79-3620-4ECA-A06C-A5D97950287B}" type="presParOf" srcId="{9AE262C0-34BF-4BFD-B21C-A3B89BE63761}" destId="{714FC7A2-2837-472A-B316-025EE7A0DEEF}" srcOrd="2" destOrd="0" presId="urn:microsoft.com/office/officeart/2018/2/layout/IconLabelList"/>
    <dgm:cxn modelId="{E28F5E99-E3D9-4548-9D2A-12DC22099ED9}" type="presParOf" srcId="{4D5395DE-5E68-4D89-9998-28D9B6C986FA}" destId="{8F2AC777-C6E9-4B07-AF9A-975F2047A9F8}" srcOrd="5" destOrd="0" presId="urn:microsoft.com/office/officeart/2018/2/layout/IconLabelList"/>
    <dgm:cxn modelId="{897FE304-A8BB-4614-88F2-C4CCD95B4F5D}" type="presParOf" srcId="{4D5395DE-5E68-4D89-9998-28D9B6C986FA}" destId="{CE05668B-5903-4855-908F-4A0578A4F08B}" srcOrd="6" destOrd="0" presId="urn:microsoft.com/office/officeart/2018/2/layout/IconLabelList"/>
    <dgm:cxn modelId="{E1AFBE8B-848A-4718-82E0-2B5949F9D5E7}" type="presParOf" srcId="{CE05668B-5903-4855-908F-4A0578A4F08B}" destId="{ADB1AD8D-5E89-4F2A-B948-3A244A1E3FB0}" srcOrd="0" destOrd="0" presId="urn:microsoft.com/office/officeart/2018/2/layout/IconLabelList"/>
    <dgm:cxn modelId="{0A57D935-B4B1-43A2-AE16-E7197850FE3B}" type="presParOf" srcId="{CE05668B-5903-4855-908F-4A0578A4F08B}" destId="{149A85C3-74BF-4B52-A929-1893BF806526}" srcOrd="1" destOrd="0" presId="urn:microsoft.com/office/officeart/2018/2/layout/IconLabelList"/>
    <dgm:cxn modelId="{E40E5C47-76C0-4C19-9242-C95B5A950FC2}" type="presParOf" srcId="{CE05668B-5903-4855-908F-4A0578A4F08B}" destId="{5FEE79FB-8FB0-4853-ADAB-65C8AB352AFD}"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A6AFE-85EA-40C2-A9F6-94E69D26FD92}">
      <dsp:nvSpPr>
        <dsp:cNvPr id="0" name=""/>
        <dsp:cNvSpPr/>
      </dsp:nvSpPr>
      <dsp:spPr>
        <a:xfrm rot="5400000">
          <a:off x="2808008" y="115871"/>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Eliminates geographical barriers</a:t>
          </a:r>
        </a:p>
      </dsp:txBody>
      <dsp:txXfrm rot="-5400000">
        <a:off x="3158428" y="274565"/>
        <a:ext cx="1046235" cy="1202570"/>
      </dsp:txXfrm>
    </dsp:sp>
    <dsp:sp modelId="{A2B80FD4-F726-4BAA-96CB-1CD0ED890ACA}">
      <dsp:nvSpPr>
        <dsp:cNvPr id="0" name=""/>
        <dsp:cNvSpPr/>
      </dsp:nvSpPr>
      <dsp:spPr>
        <a:xfrm>
          <a:off x="4487646" y="351726"/>
          <a:ext cx="1949735" cy="1048245"/>
        </a:xfrm>
        <a:prstGeom prst="rect">
          <a:avLst/>
        </a:prstGeom>
        <a:noFill/>
        <a:ln>
          <a:noFill/>
        </a:ln>
        <a:effectLst/>
      </dsp:spPr>
      <dsp:style>
        <a:lnRef idx="0">
          <a:scrgbClr r="0" g="0" b="0"/>
        </a:lnRef>
        <a:fillRef idx="0">
          <a:scrgbClr r="0" g="0" b="0"/>
        </a:fillRef>
        <a:effectRef idx="0">
          <a:scrgbClr r="0" g="0" b="0"/>
        </a:effectRef>
        <a:fontRef idx="minor"/>
      </dsp:style>
    </dsp:sp>
    <dsp:sp modelId="{72B3D0BA-219A-4962-B3F5-2A65B607A068}">
      <dsp:nvSpPr>
        <dsp:cNvPr id="0" name=""/>
        <dsp:cNvSpPr/>
      </dsp:nvSpPr>
      <dsp:spPr>
        <a:xfrm rot="5400000">
          <a:off x="1166456" y="115871"/>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516876" y="274565"/>
        <a:ext cx="1046235" cy="1202570"/>
      </dsp:txXfrm>
    </dsp:sp>
    <dsp:sp modelId="{081BEAE3-EBE5-4456-9867-04DE7CBB3A57}">
      <dsp:nvSpPr>
        <dsp:cNvPr id="0" name=""/>
        <dsp:cNvSpPr/>
      </dsp:nvSpPr>
      <dsp:spPr>
        <a:xfrm rot="5400000">
          <a:off x="1984087" y="1598788"/>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Real-time </a:t>
          </a:r>
          <a:r>
            <a:rPr lang="en-US" sz="1100" kern="1200" dirty="0"/>
            <a:t>communication</a:t>
          </a:r>
        </a:p>
      </dsp:txBody>
      <dsp:txXfrm rot="-5400000">
        <a:off x="2334507" y="1757482"/>
        <a:ext cx="1046235" cy="1202570"/>
      </dsp:txXfrm>
    </dsp:sp>
    <dsp:sp modelId="{74D20CC5-F137-409F-B856-CE282EF99574}">
      <dsp:nvSpPr>
        <dsp:cNvPr id="0" name=""/>
        <dsp:cNvSpPr/>
      </dsp:nvSpPr>
      <dsp:spPr>
        <a:xfrm>
          <a:off x="147911" y="1834643"/>
          <a:ext cx="1886841" cy="1048245"/>
        </a:xfrm>
        <a:prstGeom prst="rect">
          <a:avLst/>
        </a:prstGeom>
        <a:noFill/>
        <a:ln>
          <a:noFill/>
        </a:ln>
        <a:effectLst/>
      </dsp:spPr>
      <dsp:style>
        <a:lnRef idx="0">
          <a:scrgbClr r="0" g="0" b="0"/>
        </a:lnRef>
        <a:fillRef idx="0">
          <a:scrgbClr r="0" g="0" b="0"/>
        </a:fillRef>
        <a:effectRef idx="0">
          <a:scrgbClr r="0" g="0" b="0"/>
        </a:effectRef>
        <a:fontRef idx="minor"/>
      </dsp:style>
    </dsp:sp>
    <dsp:sp modelId="{A7C41D95-4DEB-4AC9-9DA2-A95BC188402B}">
      <dsp:nvSpPr>
        <dsp:cNvPr id="0" name=""/>
        <dsp:cNvSpPr/>
      </dsp:nvSpPr>
      <dsp:spPr>
        <a:xfrm rot="5400000">
          <a:off x="3625639" y="1598788"/>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3976059" y="1757482"/>
        <a:ext cx="1046235" cy="1202570"/>
      </dsp:txXfrm>
    </dsp:sp>
    <dsp:sp modelId="{74969E04-EAB5-44F5-8916-D2D25B809B33}">
      <dsp:nvSpPr>
        <dsp:cNvPr id="0" name=""/>
        <dsp:cNvSpPr/>
      </dsp:nvSpPr>
      <dsp:spPr>
        <a:xfrm rot="5400000">
          <a:off x="2808008" y="3081706"/>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Flexible and convenient</a:t>
          </a:r>
        </a:p>
      </dsp:txBody>
      <dsp:txXfrm rot="-5400000">
        <a:off x="3158428" y="3240400"/>
        <a:ext cx="1046235" cy="1202570"/>
      </dsp:txXfrm>
    </dsp:sp>
    <dsp:sp modelId="{67866332-D425-46C0-979F-6807FD58EEE3}">
      <dsp:nvSpPr>
        <dsp:cNvPr id="0" name=""/>
        <dsp:cNvSpPr/>
      </dsp:nvSpPr>
      <dsp:spPr>
        <a:xfrm>
          <a:off x="4487646" y="3317561"/>
          <a:ext cx="1949735" cy="1048245"/>
        </a:xfrm>
        <a:prstGeom prst="rect">
          <a:avLst/>
        </a:prstGeom>
        <a:noFill/>
        <a:ln>
          <a:noFill/>
        </a:ln>
        <a:effectLst/>
      </dsp:spPr>
      <dsp:style>
        <a:lnRef idx="0">
          <a:scrgbClr r="0" g="0" b="0"/>
        </a:lnRef>
        <a:fillRef idx="0">
          <a:scrgbClr r="0" g="0" b="0"/>
        </a:fillRef>
        <a:effectRef idx="0">
          <a:scrgbClr r="0" g="0" b="0"/>
        </a:effectRef>
        <a:fontRef idx="minor"/>
      </dsp:style>
    </dsp:sp>
    <dsp:sp modelId="{7CF93E0A-7F21-49F1-BF5E-604BEA06D193}">
      <dsp:nvSpPr>
        <dsp:cNvPr id="0" name=""/>
        <dsp:cNvSpPr/>
      </dsp:nvSpPr>
      <dsp:spPr>
        <a:xfrm rot="5400000">
          <a:off x="1166456" y="3081706"/>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516876" y="3240400"/>
        <a:ext cx="1046235" cy="12025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AEEF39-A93D-416A-BEAD-74E384F40A7C}">
      <dsp:nvSpPr>
        <dsp:cNvPr id="0" name=""/>
        <dsp:cNvSpPr/>
      </dsp:nvSpPr>
      <dsp:spPr>
        <a:xfrm>
          <a:off x="2044800" y="174437"/>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ECB0CB-1AC3-41B7-8EED-BA597AD69C83}">
      <dsp:nvSpPr>
        <dsp:cNvPr id="0" name=""/>
        <dsp:cNvSpPr/>
      </dsp:nvSpPr>
      <dsp:spPr>
        <a:xfrm>
          <a:off x="2512800" y="642437"/>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DBC654-8249-4443-8FD8-AE5F7E30D22B}">
      <dsp:nvSpPr>
        <dsp:cNvPr id="0" name=""/>
        <dsp:cNvSpPr/>
      </dsp:nvSpPr>
      <dsp:spPr>
        <a:xfrm>
          <a:off x="1342800" y="3054438"/>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What apps do friends use?</a:t>
          </a:r>
        </a:p>
      </dsp:txBody>
      <dsp:txXfrm>
        <a:off x="1342800" y="3054438"/>
        <a:ext cx="3600000" cy="720000"/>
      </dsp:txXfrm>
    </dsp:sp>
    <dsp:sp modelId="{C086D31F-F047-4BB5-A633-46E584C143E2}">
      <dsp:nvSpPr>
        <dsp:cNvPr id="0" name=""/>
        <dsp:cNvSpPr/>
      </dsp:nvSpPr>
      <dsp:spPr>
        <a:xfrm>
          <a:off x="6274800" y="174437"/>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96DD72-DEDA-49D3-86D1-1CA27A3E3EC2}">
      <dsp:nvSpPr>
        <dsp:cNvPr id="0" name=""/>
        <dsp:cNvSpPr/>
      </dsp:nvSpPr>
      <dsp:spPr>
        <a:xfrm>
          <a:off x="6742800" y="642437"/>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2F1379-3A54-4389-BB92-A9B3BAACF0B6}">
      <dsp:nvSpPr>
        <dsp:cNvPr id="0" name=""/>
        <dsp:cNvSpPr/>
      </dsp:nvSpPr>
      <dsp:spPr>
        <a:xfrm>
          <a:off x="5572800" y="3054438"/>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What features do the apps offer?</a:t>
          </a:r>
        </a:p>
      </dsp:txBody>
      <dsp:txXfrm>
        <a:off x="5572800" y="3054438"/>
        <a:ext cx="36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D565CC-16DF-4465-963D-4180DAE84886}">
      <dsp:nvSpPr>
        <dsp:cNvPr id="0" name=""/>
        <dsp:cNvSpPr/>
      </dsp:nvSpPr>
      <dsp:spPr>
        <a:xfrm>
          <a:off x="3635249" y="420275"/>
          <a:ext cx="2139448" cy="2139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b="0" i="0" kern="1200"/>
            <a:t>Joining the meeting on time</a:t>
          </a:r>
          <a:endParaRPr lang="en-US" sz="2900" kern="1200"/>
        </a:p>
      </dsp:txBody>
      <dsp:txXfrm>
        <a:off x="3635249" y="420275"/>
        <a:ext cx="2139448" cy="2139448"/>
      </dsp:txXfrm>
    </dsp:sp>
    <dsp:sp modelId="{844B04CD-34F2-4294-99D7-7C8D5F3DC6BF}">
      <dsp:nvSpPr>
        <dsp:cNvPr id="0" name=""/>
        <dsp:cNvSpPr/>
      </dsp:nvSpPr>
      <dsp:spPr>
        <a:xfrm>
          <a:off x="375825" y="-848"/>
          <a:ext cx="5059476" cy="5059476"/>
        </a:xfrm>
        <a:prstGeom prst="circularArrow">
          <a:avLst>
            <a:gd name="adj1" fmla="val 8246"/>
            <a:gd name="adj2" fmla="val 575887"/>
            <a:gd name="adj3" fmla="val 2964907"/>
            <a:gd name="adj4" fmla="val 51018"/>
            <a:gd name="adj5" fmla="val 962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F44774-0D6D-4FAD-A448-8FF3860DA45A}">
      <dsp:nvSpPr>
        <dsp:cNvPr id="0" name=""/>
        <dsp:cNvSpPr/>
      </dsp:nvSpPr>
      <dsp:spPr>
        <a:xfrm>
          <a:off x="1835839" y="3536944"/>
          <a:ext cx="2139448" cy="2139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b="0" i="0" kern="1200"/>
            <a:t>Muting yourself when you're not speaking</a:t>
          </a:r>
          <a:endParaRPr lang="en-US" sz="2900" kern="1200"/>
        </a:p>
      </dsp:txBody>
      <dsp:txXfrm>
        <a:off x="1835839" y="3536944"/>
        <a:ext cx="2139448" cy="2139448"/>
      </dsp:txXfrm>
    </dsp:sp>
    <dsp:sp modelId="{AD03AF13-C8FE-4070-AD37-01D7C2A7545E}">
      <dsp:nvSpPr>
        <dsp:cNvPr id="0" name=""/>
        <dsp:cNvSpPr/>
      </dsp:nvSpPr>
      <dsp:spPr>
        <a:xfrm>
          <a:off x="375825" y="-848"/>
          <a:ext cx="5059476" cy="5059476"/>
        </a:xfrm>
        <a:prstGeom prst="circularArrow">
          <a:avLst>
            <a:gd name="adj1" fmla="val 8246"/>
            <a:gd name="adj2" fmla="val 575887"/>
            <a:gd name="adj3" fmla="val 10173094"/>
            <a:gd name="adj4" fmla="val 7259206"/>
            <a:gd name="adj5" fmla="val 962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DA498A-8E77-4465-AA23-78CA50ED39E9}">
      <dsp:nvSpPr>
        <dsp:cNvPr id="0" name=""/>
        <dsp:cNvSpPr/>
      </dsp:nvSpPr>
      <dsp:spPr>
        <a:xfrm>
          <a:off x="36429" y="420275"/>
          <a:ext cx="2139448" cy="2139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b="0" i="0" kern="1200"/>
            <a:t>Not talking over other meeting participants</a:t>
          </a:r>
          <a:endParaRPr lang="en-US" sz="2900" kern="1200"/>
        </a:p>
      </dsp:txBody>
      <dsp:txXfrm>
        <a:off x="36429" y="420275"/>
        <a:ext cx="2139448" cy="2139448"/>
      </dsp:txXfrm>
    </dsp:sp>
    <dsp:sp modelId="{138EF225-4B4B-4278-BE0D-E83C383159B6}">
      <dsp:nvSpPr>
        <dsp:cNvPr id="0" name=""/>
        <dsp:cNvSpPr/>
      </dsp:nvSpPr>
      <dsp:spPr>
        <a:xfrm>
          <a:off x="375825" y="-848"/>
          <a:ext cx="5059476" cy="5059476"/>
        </a:xfrm>
        <a:prstGeom prst="circularArrow">
          <a:avLst>
            <a:gd name="adj1" fmla="val 8246"/>
            <a:gd name="adj2" fmla="val 575887"/>
            <a:gd name="adj3" fmla="val 16857703"/>
            <a:gd name="adj4" fmla="val 14966410"/>
            <a:gd name="adj5" fmla="val 962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0E177D-5D4B-44F1-8449-79685833CF34}">
      <dsp:nvSpPr>
        <dsp:cNvPr id="0" name=""/>
        <dsp:cNvSpPr/>
      </dsp:nvSpPr>
      <dsp:spPr>
        <a:xfrm>
          <a:off x="1138979" y="859419"/>
          <a:ext cx="932563" cy="9325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3B1BA38-6CDD-4DCA-B902-2C83A4230E44}">
      <dsp:nvSpPr>
        <dsp:cNvPr id="0" name=""/>
        <dsp:cNvSpPr/>
      </dsp:nvSpPr>
      <dsp:spPr>
        <a:xfrm>
          <a:off x="569079" y="2186918"/>
          <a:ext cx="2072362" cy="130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t>It can be insulting to be dropped from someone's social media friend list. If you don't want to stay in touch with someone long-term, good netiquette is to not add them as friends in the first place. </a:t>
          </a:r>
        </a:p>
      </dsp:txBody>
      <dsp:txXfrm>
        <a:off x="569079" y="2186918"/>
        <a:ext cx="2072362" cy="1305000"/>
      </dsp:txXfrm>
    </dsp:sp>
    <dsp:sp modelId="{DC4B3CE6-96E5-4F07-A192-DEAC65B82878}">
      <dsp:nvSpPr>
        <dsp:cNvPr id="0" name=""/>
        <dsp:cNvSpPr/>
      </dsp:nvSpPr>
      <dsp:spPr>
        <a:xfrm>
          <a:off x="3574005" y="859419"/>
          <a:ext cx="932563" cy="9325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32F02C-C447-48DE-A275-1CB47A6D9BA6}">
      <dsp:nvSpPr>
        <dsp:cNvPr id="0" name=""/>
        <dsp:cNvSpPr/>
      </dsp:nvSpPr>
      <dsp:spPr>
        <a:xfrm>
          <a:off x="3004105" y="2186918"/>
          <a:ext cx="2072362" cy="130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t>Don’t tag other people in photos you upload, without asking for their consent. Not everybody want to share their life moments with people they don’t know</a:t>
          </a:r>
        </a:p>
      </dsp:txBody>
      <dsp:txXfrm>
        <a:off x="3004105" y="2186918"/>
        <a:ext cx="2072362" cy="1305000"/>
      </dsp:txXfrm>
    </dsp:sp>
    <dsp:sp modelId="{657749C3-ED4B-492E-B847-0934E09FBD9E}">
      <dsp:nvSpPr>
        <dsp:cNvPr id="0" name=""/>
        <dsp:cNvSpPr/>
      </dsp:nvSpPr>
      <dsp:spPr>
        <a:xfrm>
          <a:off x="6009031" y="859419"/>
          <a:ext cx="932563" cy="9325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4FC7A2-2837-472A-B316-025EE7A0DEEF}">
      <dsp:nvSpPr>
        <dsp:cNvPr id="0" name=""/>
        <dsp:cNvSpPr/>
      </dsp:nvSpPr>
      <dsp:spPr>
        <a:xfrm>
          <a:off x="5439131" y="2186918"/>
          <a:ext cx="2072362" cy="130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t>Reply to all comments, even if you just use an emoji. Don’t let your friends wonder if you have seen their comment</a:t>
          </a:r>
        </a:p>
      </dsp:txBody>
      <dsp:txXfrm>
        <a:off x="5439131" y="2186918"/>
        <a:ext cx="2072362" cy="1305000"/>
      </dsp:txXfrm>
    </dsp:sp>
    <dsp:sp modelId="{ADB1AD8D-5E89-4F2A-B948-3A244A1E3FB0}">
      <dsp:nvSpPr>
        <dsp:cNvPr id="0" name=""/>
        <dsp:cNvSpPr/>
      </dsp:nvSpPr>
      <dsp:spPr>
        <a:xfrm>
          <a:off x="8444057" y="859419"/>
          <a:ext cx="932563" cy="93256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EE79FB-8FB0-4853-ADAB-65C8AB352AFD}">
      <dsp:nvSpPr>
        <dsp:cNvPr id="0" name=""/>
        <dsp:cNvSpPr/>
      </dsp:nvSpPr>
      <dsp:spPr>
        <a:xfrm>
          <a:off x="7874157" y="2186918"/>
          <a:ext cx="2072362" cy="130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t>Don’t spam your friends. Avoid sending “good mornings” , blessings or similar every day to all your friends. Receiving the same type of message every day, even if it the nicest wish, is annoying </a:t>
          </a:r>
        </a:p>
      </dsp:txBody>
      <dsp:txXfrm>
        <a:off x="7874157" y="2186918"/>
        <a:ext cx="2072362" cy="1305000"/>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97383E-1E61-4FD3-AAB3-DC8F9F77B205}" type="datetimeFigureOut">
              <a:rPr lang="en-US" smtClean="0"/>
              <a:t>10/18/2024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C6B2E6-E16E-48D7-9779-F1A1F8B7CA26}" type="slidenum">
              <a:rPr lang="en-US" smtClean="0"/>
              <a:t>‹#›</a:t>
            </a:fld>
            <a:endParaRPr lang="en-US"/>
          </a:p>
        </p:txBody>
      </p:sp>
    </p:spTree>
    <p:extLst>
      <p:ext uri="{BB962C8B-B14F-4D97-AF65-F5344CB8AC3E}">
        <p14:creationId xmlns:p14="http://schemas.microsoft.com/office/powerpoint/2010/main" val="3715045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gov.gr/"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3150" y="1143000"/>
            <a:ext cx="4711700" cy="2651125"/>
          </a:xfrm>
        </p:spPr>
      </p:sp>
      <p:sp>
        <p:nvSpPr>
          <p:cNvPr id="3" name="Notes Placeholder 2"/>
          <p:cNvSpPr>
            <a:spLocks noGrp="1"/>
          </p:cNvSpPr>
          <p:nvPr>
            <p:ph type="body" idx="1"/>
          </p:nvPr>
        </p:nvSpPr>
        <p:spPr>
          <a:xfrm>
            <a:off x="685800" y="3892379"/>
            <a:ext cx="5486400" cy="4108622"/>
          </a:xfrm>
        </p:spPr>
        <p:txBody>
          <a:bodyPr/>
          <a:lstStyle/>
          <a:p>
            <a:r>
              <a:rPr lang="en-US" dirty="0">
                <a:latin typeface="Segoe UI Symbol" panose="020B0502040204020203" pitchFamily="34" charset="0"/>
                <a:ea typeface="Segoe UI Symbol" panose="020B0502040204020203" pitchFamily="34" charset="0"/>
              </a:rPr>
              <a:t>This is a 4-hour module. You can teach it in one session, or two 2-hour sessions. Arrange for a 10-minute break every hour. </a:t>
            </a:r>
          </a:p>
          <a:p>
            <a:r>
              <a:rPr lang="en-US" sz="3000" dirty="0">
                <a:latin typeface="Segoe UI Symbol" panose="020B0502040204020203" pitchFamily="34" charset="0"/>
                <a:ea typeface="Segoe UI Symbol" panose="020B0502040204020203" pitchFamily="34" charset="0"/>
              </a:rPr>
              <a:t>🛈</a:t>
            </a:r>
            <a:r>
              <a:rPr lang="en-US" dirty="0">
                <a:latin typeface="Segoe UI Symbol" panose="020B0502040204020203" pitchFamily="34" charset="0"/>
                <a:ea typeface="Segoe UI Symbol" panose="020B0502040204020203" pitchFamily="34" charset="0"/>
              </a:rPr>
              <a:t>   You will need: </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a PC/laptop with access to the Internet and speaker to be able to listen to the videos. </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A data projector to project this presentation. </a:t>
            </a:r>
          </a:p>
          <a:p>
            <a:pPr marL="457200" lvl="1" indent="0">
              <a:buFont typeface="Arial" panose="020B0604020202020204" pitchFamily="34" charset="0"/>
              <a:buNone/>
            </a:pPr>
            <a:endParaRPr lang="en-US" dirty="0">
              <a:latin typeface="Segoe UI Symbol" panose="020B0502040204020203" pitchFamily="34" charset="0"/>
              <a:ea typeface="Segoe UI Symbol" panose="020B0502040204020203" pitchFamily="34" charset="0"/>
            </a:endParaRPr>
          </a:p>
          <a:p>
            <a:pPr marL="171450" indent="-171450">
              <a:buFont typeface="Wingdings" panose="05000000000000000000" pitchFamily="2" charset="2"/>
              <a:buChar char="F"/>
            </a:pPr>
            <a:r>
              <a:rPr lang="en-US" dirty="0">
                <a:latin typeface="Segoe UI Symbol" panose="020B0502040204020203" pitchFamily="34" charset="0"/>
                <a:ea typeface="Segoe UI Symbol" panose="020B0502040204020203" pitchFamily="34" charset="0"/>
                <a:sym typeface="Wingdings" panose="05000000000000000000" pitchFamily="2" charset="2"/>
              </a:rPr>
              <a:t>A note on the videos used: Most videos are in English. You can add subtitles if you click CC at the bottom of the video. If you don’t see your language, click on settings, auto-translate, and select your language. Since most videos start with a short ad, it is advisable to open the video before class, skip the ad and stop. Open it again when it is time and start it. In this module there is only one video (slide 17).</a:t>
            </a:r>
          </a:p>
          <a:p>
            <a:pPr marL="0" indent="0">
              <a:buFont typeface="Wingdings" panose="05000000000000000000" pitchFamily="2" charset="2"/>
              <a:buNone/>
            </a:pPr>
            <a:endParaRPr lang="en-US" dirty="0">
              <a:latin typeface="Segoe UI Symbol" panose="020B0502040204020203" pitchFamily="34" charset="0"/>
              <a:ea typeface="Segoe UI Symbol" panose="020B0502040204020203" pitchFamily="34" charset="0"/>
            </a:endParaRPr>
          </a:p>
          <a:p>
            <a:pPr marL="0" indent="0">
              <a:buFont typeface="Arial" panose="020B0604020202020204" pitchFamily="34" charset="0"/>
              <a:buNone/>
            </a:pPr>
            <a:r>
              <a:rPr lang="en-US" dirty="0"/>
              <a:t>Symbols used in the notes to help you teach the module:</a:t>
            </a:r>
          </a:p>
          <a:p>
            <a:r>
              <a:rPr lang="en-US" sz="2000" dirty="0">
                <a:sym typeface="Wingdings" panose="05000000000000000000" pitchFamily="2" charset="2"/>
              </a:rPr>
              <a:t></a:t>
            </a:r>
            <a:r>
              <a:rPr lang="en-US" dirty="0">
                <a:sym typeface="Wingdings" panose="05000000000000000000" pitchFamily="2" charset="2"/>
              </a:rPr>
              <a:t> It is used for something you have to say or read in class. It represents your speaking.</a:t>
            </a:r>
          </a:p>
          <a:p>
            <a:r>
              <a:rPr lang="en-US" sz="2000" dirty="0">
                <a:sym typeface="Wingdings" panose="05000000000000000000" pitchFamily="2" charset="2"/>
              </a:rPr>
              <a:t></a:t>
            </a:r>
            <a:r>
              <a:rPr lang="en-US" dirty="0">
                <a:sym typeface="Wingdings" panose="05000000000000000000" pitchFamily="2" charset="2"/>
              </a:rPr>
              <a:t>  It is used for instructions. It gives you info on what to do. </a:t>
            </a:r>
          </a:p>
          <a:p>
            <a:pPr marL="0" indent="0">
              <a:buFont typeface="Wingdings" panose="05000000000000000000" pitchFamily="2" charset="2"/>
              <a:buNone/>
            </a:pPr>
            <a:r>
              <a:rPr lang="en-US" sz="2000" dirty="0">
                <a:latin typeface="Segoe UI Symbol" panose="020B0502040204020203" pitchFamily="34" charset="0"/>
                <a:ea typeface="Segoe UI Symbol" panose="020B0502040204020203" pitchFamily="34" charset="0"/>
                <a:sym typeface="Wingdings" panose="05000000000000000000" pitchFamily="2" charset="2"/>
              </a:rPr>
              <a:t>🖈</a:t>
            </a:r>
            <a:r>
              <a:rPr lang="en-US" dirty="0">
                <a:sym typeface="Wingdings" panose="05000000000000000000" pitchFamily="2" charset="2"/>
              </a:rPr>
              <a:t> It is used in any of the above (speaking or instructions). It represents a question to ask students, or an activity to do with students.</a:t>
            </a:r>
          </a:p>
          <a:p>
            <a:pPr marL="0" indent="0">
              <a:buFont typeface="Wingdings" panose="05000000000000000000" pitchFamily="2" charset="2"/>
              <a:buNone/>
            </a:pPr>
            <a:endParaRPr lang="en-US" dirty="0"/>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a:t>
            </a:fld>
            <a:endParaRPr lang="en-US"/>
          </a:p>
        </p:txBody>
      </p:sp>
    </p:spTree>
    <p:extLst>
      <p:ext uri="{BB962C8B-B14F-4D97-AF65-F5344CB8AC3E}">
        <p14:creationId xmlns:p14="http://schemas.microsoft.com/office/powerpoint/2010/main" val="1550617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Because we will talk about the way digital technologies can help us communicate and collaborate with others. More specifically, we will see::</a:t>
            </a:r>
            <a:endParaRPr lang="el-GR" dirty="0"/>
          </a:p>
          <a:p>
            <a:pPr marL="0" indent="0">
              <a:buFont typeface="Wingdings" panose="05000000000000000000" pitchFamily="2" charset="2"/>
              <a:buNone/>
            </a:pPr>
            <a:endParaRPr lang="en-US" dirty="0"/>
          </a:p>
          <a:p>
            <a:pPr marL="0" indent="0">
              <a:buFont typeface="Wingdings" panose="05000000000000000000" pitchFamily="2" charset="2"/>
              <a:buNone/>
            </a:pPr>
            <a:r>
              <a:rPr lang="en-US" dirty="0">
                <a:sym typeface="Wingdings" panose="05000000000000000000" pitchFamily="2" charset="2"/>
              </a:rPr>
              <a:t> Read the agenda to students</a:t>
            </a: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2</a:t>
            </a:fld>
            <a:endParaRPr lang="en-US"/>
          </a:p>
        </p:txBody>
      </p:sp>
    </p:spTree>
    <p:extLst>
      <p:ext uri="{BB962C8B-B14F-4D97-AF65-F5344CB8AC3E}">
        <p14:creationId xmlns:p14="http://schemas.microsoft.com/office/powerpoint/2010/main" val="327417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n-US" b="0" i="0" dirty="0">
                <a:solidFill>
                  <a:srgbClr val="000000"/>
                </a:solidFill>
                <a:effectLst/>
                <a:highlight>
                  <a:srgbClr val="FFFFFF"/>
                </a:highlight>
                <a:latin typeface="Poppins" panose="00000500000000000000" pitchFamily="2" charset="0"/>
                <a:sym typeface="Wingdings" panose="05000000000000000000" pitchFamily="2" charset="2"/>
              </a:rPr>
              <a:t>So, let’s start! </a:t>
            </a:r>
            <a:r>
              <a:rPr lang="en-US" b="0" i="0" dirty="0">
                <a:solidFill>
                  <a:srgbClr val="000000"/>
                </a:solidFill>
                <a:effectLst/>
                <a:highlight>
                  <a:srgbClr val="FFFFFF"/>
                </a:highlight>
                <a:latin typeface="Poppins" panose="00000500000000000000" pitchFamily="2" charset="0"/>
              </a:rPr>
              <a:t>Digital Communication is the process of exchanging information, messages, and ideas</a:t>
            </a:r>
            <a:r>
              <a:rPr lang="el-GR" b="0" i="0" dirty="0">
                <a:solidFill>
                  <a:srgbClr val="000000"/>
                </a:solidFill>
                <a:effectLst/>
                <a:highlight>
                  <a:srgbClr val="FFFFFF"/>
                </a:highlight>
                <a:latin typeface="Poppins" panose="00000500000000000000" pitchFamily="2" charset="0"/>
              </a:rPr>
              <a:t>,</a:t>
            </a:r>
            <a:r>
              <a:rPr lang="en-US" b="0" i="0" dirty="0">
                <a:solidFill>
                  <a:srgbClr val="000000"/>
                </a:solidFill>
                <a:effectLst/>
                <a:highlight>
                  <a:srgbClr val="FFFFFF"/>
                </a:highlight>
                <a:latin typeface="Poppins" panose="00000500000000000000" pitchFamily="2" charset="0"/>
              </a:rPr>
              <a:t> sharing multimedia content by using digital technologies and platforms. As we can understand, digital communication has changed drastically the way we communicate for personal or professional reasons: Geographical barriers do not exist anymore. We can contact anyone anywhere around the world. And we don’t have to wait, as we did with letters or faxes before. Communication now is done in real-time. Flexibility and convenience has increased. We can communicate through various devices, like a PC, </a:t>
            </a:r>
            <a:r>
              <a:rPr lang="en-US" b="0" i="0" dirty="0" err="1">
                <a:solidFill>
                  <a:srgbClr val="000000"/>
                </a:solidFill>
                <a:effectLst/>
                <a:highlight>
                  <a:srgbClr val="FFFFFF"/>
                </a:highlight>
                <a:latin typeface="Poppins" panose="00000500000000000000" pitchFamily="2" charset="0"/>
              </a:rPr>
              <a:t>smarthphone</a:t>
            </a:r>
            <a:r>
              <a:rPr lang="en-US" b="0" i="0" dirty="0">
                <a:solidFill>
                  <a:srgbClr val="000000"/>
                </a:solidFill>
                <a:effectLst/>
                <a:highlight>
                  <a:srgbClr val="FFFFFF"/>
                </a:highlight>
                <a:latin typeface="Poppins" panose="00000500000000000000" pitchFamily="2" charset="0"/>
              </a:rPr>
              <a:t>, </a:t>
            </a:r>
            <a:r>
              <a:rPr lang="en-US" b="0" i="0" dirty="0" err="1">
                <a:solidFill>
                  <a:srgbClr val="000000"/>
                </a:solidFill>
                <a:effectLst/>
                <a:highlight>
                  <a:srgbClr val="FFFFFF"/>
                </a:highlight>
                <a:latin typeface="Poppins" panose="00000500000000000000" pitchFamily="2" charset="0"/>
              </a:rPr>
              <a:t>ipad</a:t>
            </a:r>
            <a:r>
              <a:rPr lang="en-US" b="0" i="0" dirty="0">
                <a:solidFill>
                  <a:srgbClr val="000000"/>
                </a:solidFill>
                <a:effectLst/>
                <a:highlight>
                  <a:srgbClr val="FFFFFF"/>
                </a:highlight>
                <a:latin typeface="Poppins" panose="00000500000000000000" pitchFamily="2" charset="0"/>
              </a:rPr>
              <a:t>, tablet, or smartwatch.  Finally, digital communication is possible with people we haven’t even met or work with before, from our country or any other country.  We need to remember though that d</a:t>
            </a:r>
            <a:r>
              <a:rPr lang="en-US" sz="1200" kern="0" dirty="0">
                <a:effectLst/>
                <a:latin typeface="Times New Roman" panose="02020603050405020304" pitchFamily="18" charset="0"/>
                <a:ea typeface="Times New Roman" panose="02020603050405020304" pitchFamily="18" charset="0"/>
              </a:rPr>
              <a:t>igital communication is much more than typing on a screen—it’s about understanding and respecting the unspoken rules of the online world. We will review them together later in this module.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3</a:t>
            </a:fld>
            <a:endParaRPr lang="en-US"/>
          </a:p>
        </p:txBody>
      </p:sp>
    </p:spTree>
    <p:extLst>
      <p:ext uri="{BB962C8B-B14F-4D97-AF65-F5344CB8AC3E}">
        <p14:creationId xmlns:p14="http://schemas.microsoft.com/office/powerpoint/2010/main" val="1486170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But first, let us see which digital tools we can use to communicate and collaborate. There are many different tools. Some of them are rather simple to use, while others are more sophisticated; and also, some tools are available for free, and others can be used for a fee.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4</a:t>
            </a:fld>
            <a:endParaRPr lang="en-US"/>
          </a:p>
        </p:txBody>
      </p:sp>
    </p:spTree>
    <p:extLst>
      <p:ext uri="{BB962C8B-B14F-4D97-AF65-F5344CB8AC3E}">
        <p14:creationId xmlns:p14="http://schemas.microsoft.com/office/powerpoint/2010/main" val="1902451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We will focus on the tools we can use for free.  The most important tool is the electronic mail  or email, as we call it everyday. It is a key tool for sending and receiving messages, but also it is requested by social media and e-banking, something we will need later on in our life, when we want to open an account. Google Gmail, Microsoft Outlook, that was formerly Hotmail, and Yahoo are reliable providers, trusted by million of people around the world, and give us a lot of free space for simple messages, or messages with attachments. To send an email, we need to know the email address of the recipient.  We can send simple text messages, interesting links to websites, or add attachments of documents, pictures, or sound files. We can also send a message to one or more than one recipients. All three providers offer cloud-based email services, which means that they store users' emails on remote servers that are accessible through the Internet. This allows </a:t>
            </a:r>
            <a:r>
              <a:rPr lang="en-US" sz="1800" spc="5" dirty="0">
                <a:solidFill>
                  <a:srgbClr val="1F1F1F"/>
                </a:solidFill>
                <a:effectLst/>
                <a:latin typeface="Roboto" panose="02000000000000000000" pitchFamily="2" charset="0"/>
                <a:ea typeface="Calibri" panose="020F0502020204030204" pitchFamily="34" charset="0"/>
                <a:cs typeface="Arial" panose="020B0604020202020204" pitchFamily="34" charset="0"/>
              </a:rPr>
              <a:t>us get to messages from any computer or device with a web browser and have a backup for our messages. </a:t>
            </a:r>
          </a:p>
          <a:p>
            <a:pPr marL="285750" indent="-285750">
              <a:buFont typeface="Wingdings" panose="05000000000000000000" pitchFamily="2" charset="2"/>
              <a:buChar char="2"/>
            </a:pPr>
            <a:r>
              <a:rPr lang="en-US" sz="1800" b="0" i="0" spc="5" dirty="0">
                <a:solidFill>
                  <a:srgbClr val="1F1F1F"/>
                </a:solidFill>
                <a:effectLst/>
                <a:highlight>
                  <a:srgbClr val="FFFFFF"/>
                </a:highlight>
                <a:latin typeface="Roboto" panose="02000000000000000000" pitchFamily="2" charset="0"/>
                <a:ea typeface="Calibri" panose="020F0502020204030204" pitchFamily="34" charset="0"/>
                <a:cs typeface="Arial" panose="020B0604020202020204" pitchFamily="34" charset="0"/>
                <a:sym typeface="Wingdings" panose="05000000000000000000" pitchFamily="2" charset="2"/>
              </a:rPr>
              <a:t>Ask your students if they have an email account. If they have, you can go through this slide very fast and present only the last part that refers to the cloud-based services</a:t>
            </a:r>
          </a:p>
          <a:p>
            <a:pPr marL="285750" indent="-285750">
              <a:buFont typeface="Wingdings" panose="05000000000000000000" pitchFamily="2" charset="2"/>
              <a:buChar char="2"/>
            </a:pPr>
            <a:endParaRPr lang="en-US" sz="1800" b="0" i="0" spc="5" dirty="0">
              <a:solidFill>
                <a:srgbClr val="1F1F1F"/>
              </a:solidFill>
              <a:effectLst/>
              <a:highlight>
                <a:srgbClr val="FFFFFF"/>
              </a:highlight>
              <a:latin typeface="Roboto" panose="02000000000000000000" pitchFamily="2" charset="0"/>
              <a:ea typeface="Calibri" panose="020F0502020204030204" pitchFamily="34" charset="0"/>
              <a:cs typeface="Arial" panose="020B0604020202020204" pitchFamily="34" charset="0"/>
              <a:sym typeface="Wingdings" panose="05000000000000000000" pitchFamily="2" charset="2"/>
            </a:endParaRPr>
          </a:p>
          <a:p>
            <a:pPr marL="171450" indent="-171450">
              <a:buFont typeface="Wingdings" panose="05000000000000000000" pitchFamily="2" charset="2"/>
              <a:buChar char="2"/>
            </a:pPr>
            <a:endParaRPr lang="en-US" b="0" i="0" dirty="0">
              <a:solidFill>
                <a:srgbClr val="323536"/>
              </a:solidFill>
              <a:effectLst/>
              <a:highlight>
                <a:srgbClr val="FFFFFF"/>
              </a:highlight>
              <a:latin typeface="Noto Sans" panose="020B0502040504020204" pitchFamily="34" charset="0"/>
            </a:endParaRPr>
          </a:p>
          <a:p>
            <a:endParaRPr lang="en-US" b="0" i="0" dirty="0">
              <a:solidFill>
                <a:srgbClr val="323536"/>
              </a:solidFill>
              <a:effectLst/>
              <a:highlight>
                <a:srgbClr val="FFFFFF"/>
              </a:highlight>
              <a:latin typeface="Noto Sans" panose="020B0502040504020204" pitchFamily="34" charset="0"/>
            </a:endParaRPr>
          </a:p>
          <a:p>
            <a:endParaRPr lang="en-US" b="0" i="0" dirty="0">
              <a:solidFill>
                <a:srgbClr val="323536"/>
              </a:solidFill>
              <a:effectLst/>
              <a:highlight>
                <a:srgbClr val="FFFFFF"/>
              </a:highlight>
              <a:latin typeface="Noto Sans" panose="020B0502040504020204" pitchFamily="34" charset="0"/>
            </a:endParaRPr>
          </a:p>
        </p:txBody>
      </p:sp>
      <p:sp>
        <p:nvSpPr>
          <p:cNvPr id="4" name="Slide Number Placeholder 3"/>
          <p:cNvSpPr>
            <a:spLocks noGrp="1"/>
          </p:cNvSpPr>
          <p:nvPr>
            <p:ph type="sldNum" sz="quarter" idx="5"/>
          </p:nvPr>
        </p:nvSpPr>
        <p:spPr/>
        <p:txBody>
          <a:bodyPr/>
          <a:lstStyle/>
          <a:p>
            <a:fld id="{C8C6B2E6-E16E-48D7-9779-F1A1F8B7CA26}" type="slidenum">
              <a:rPr lang="en-US" smtClean="0"/>
              <a:t>5</a:t>
            </a:fld>
            <a:endParaRPr lang="en-US"/>
          </a:p>
        </p:txBody>
      </p:sp>
    </p:spTree>
    <p:extLst>
      <p:ext uri="{BB962C8B-B14F-4D97-AF65-F5344CB8AC3E}">
        <p14:creationId xmlns:p14="http://schemas.microsoft.com/office/powerpoint/2010/main" val="2545467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How does a mailbox look like? Although different providers may have a different interface, all mailboxes include: an </a:t>
            </a:r>
            <a:r>
              <a:rPr lang="en-US" b="1" dirty="0">
                <a:sym typeface="Wingdings" panose="05000000000000000000" pitchFamily="2" charset="2"/>
              </a:rPr>
              <a:t>inbox</a:t>
            </a:r>
            <a:r>
              <a:rPr lang="en-US" dirty="0">
                <a:sym typeface="Wingdings" panose="05000000000000000000" pitchFamily="2" charset="2"/>
              </a:rPr>
              <a:t>: this is where all new emails that we receive appear. The ones we have not read yet are shown in bold, while the ones we have already read are shown in regular fonts. </a:t>
            </a:r>
            <a:r>
              <a:rPr lang="en-US" b="1" dirty="0">
                <a:sym typeface="Wingdings" panose="05000000000000000000" pitchFamily="2" charset="2"/>
              </a:rPr>
              <a:t>Sent</a:t>
            </a:r>
            <a:r>
              <a:rPr lang="en-US" dirty="0">
                <a:sym typeface="Wingdings" panose="05000000000000000000" pitchFamily="2" charset="2"/>
              </a:rPr>
              <a:t>: this is where all the messages that we have sent are located. </a:t>
            </a:r>
            <a:r>
              <a:rPr lang="en-US" b="1" dirty="0">
                <a:sym typeface="Wingdings" panose="05000000000000000000" pitchFamily="2" charset="2"/>
              </a:rPr>
              <a:t>Drafts</a:t>
            </a:r>
            <a:r>
              <a:rPr lang="en-US" dirty="0">
                <a:sym typeface="Wingdings" panose="05000000000000000000" pitchFamily="2" charset="2"/>
              </a:rPr>
              <a:t>: the messages we have composed but not sent yet are stored here. </a:t>
            </a:r>
            <a:r>
              <a:rPr lang="en-US" b="1" dirty="0">
                <a:sym typeface="Wingdings" panose="05000000000000000000" pitchFamily="2" charset="2"/>
              </a:rPr>
              <a:t>Spam</a:t>
            </a:r>
            <a:r>
              <a:rPr lang="en-US" dirty="0">
                <a:sym typeface="Wingdings" panose="05000000000000000000" pitchFamily="2" charset="2"/>
              </a:rPr>
              <a:t>: over here we see usually promotional messages sent in bulk, or messages that the platform believes are malicious. Finally, in </a:t>
            </a:r>
            <a:r>
              <a:rPr lang="en-US" b="1" dirty="0">
                <a:sym typeface="Wingdings" panose="05000000000000000000" pitchFamily="2" charset="2"/>
              </a:rPr>
              <a:t>Trash</a:t>
            </a:r>
            <a:r>
              <a:rPr lang="en-US" dirty="0">
                <a:sym typeface="Wingdings" panose="05000000000000000000" pitchFamily="2" charset="2"/>
              </a:rPr>
              <a:t> we can find all the messages we have deleted. All mailboxes allows the user to customize its appearance, like the colors or fonts, and to organize the messages by date, recipient, importance, etc. All mailboxes include simple tutorials to help us with anything we do not know or understand.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n-US" dirty="0"/>
              <a:t>If your students already have an email account, ask them to describe what each part of the mailbox is used for. If they cannot provide input for some part, you do it instead. If some of the students don’t have an email account, open the page of any of the free providers and guide students to the steps they need to take to open an account. If you are willing to do so, you can show the different parts described above on your own mailbox.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dirty="0"/>
          </a:p>
          <a:p>
            <a:pPr marL="0" indent="0">
              <a:buFont typeface="Wingdings" panose="05000000000000000000" pitchFamily="2" charset="2"/>
              <a:buNone/>
            </a:pPr>
            <a:endParaRPr lang="en-US" dirty="0">
              <a:sym typeface="Wingdings" panose="05000000000000000000" pitchFamily="2" charset="2"/>
            </a:endParaRP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6</a:t>
            </a:fld>
            <a:endParaRPr lang="en-US"/>
          </a:p>
        </p:txBody>
      </p:sp>
    </p:spTree>
    <p:extLst>
      <p:ext uri="{BB962C8B-B14F-4D97-AF65-F5344CB8AC3E}">
        <p14:creationId xmlns:p14="http://schemas.microsoft.com/office/powerpoint/2010/main" val="778060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n-US" dirty="0"/>
              <a:t>Now, let’s see a different type of tools: messaging and chat apps. </a:t>
            </a:r>
            <a:r>
              <a:rPr lang="en-US" dirty="0">
                <a:latin typeface="Segoe UI Symbol" panose="020B0502040204020203" pitchFamily="34" charset="0"/>
                <a:ea typeface="Segoe UI Symbol" panose="020B0502040204020203" pitchFamily="34" charset="0"/>
              </a:rPr>
              <a:t>🖈Do you know or have used such apps</a:t>
            </a:r>
            <a:r>
              <a:rPr lang="en-US" dirty="0"/>
              <a:t>, like Messenger, Snapchat, WhatsApp, Viber or telegram? Do you know what to use them for?  As their name suggests, messaging and chat apps allow us to send and receive text messages in real-time, often with rich text formatting, emojis, GIFs, and stickers. But they don’t do just that. We can also use them to call or video call friends, to create different groups and share content or chat with all the members together, and to record and send messages.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23536"/>
              </a:solidFill>
              <a:effectLst/>
              <a:highlight>
                <a:srgbClr val="FFFFFF"/>
              </a:highlight>
              <a:latin typeface="Noto Sans" panose="020B0502040504020204" pitchFamily="34" charset="0"/>
            </a:endParaRPr>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7</a:t>
            </a:fld>
            <a:endParaRPr lang="en-US"/>
          </a:p>
        </p:txBody>
      </p:sp>
    </p:spTree>
    <p:extLst>
      <p:ext uri="{BB962C8B-B14F-4D97-AF65-F5344CB8AC3E}">
        <p14:creationId xmlns:p14="http://schemas.microsoft.com/office/powerpoint/2010/main" val="2093608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n-US" b="0" i="0" dirty="0">
                <a:solidFill>
                  <a:srgbClr val="323536"/>
                </a:solidFill>
                <a:effectLst/>
                <a:highlight>
                  <a:srgbClr val="FFFFFF"/>
                </a:highlight>
                <a:latin typeface="Noto Sans" panose="020B0502040504020204" pitchFamily="34" charset="0"/>
              </a:rPr>
              <a:t>With so many different choices, we must decide which app to use. Trying to use them all can be confusing. Usually, we use the app that most of our friends prefer. We also select the app that offers characteristics that we like to use. As we said, all chat apps have features in common. However, they also have different features among them. Let’s see the most known: </a:t>
            </a:r>
            <a:r>
              <a:rPr lang="en-US" b="1" i="0" dirty="0">
                <a:solidFill>
                  <a:srgbClr val="323536"/>
                </a:solidFill>
                <a:effectLst/>
                <a:highlight>
                  <a:srgbClr val="FFFFFF"/>
                </a:highlight>
                <a:latin typeface="Noto Sans" panose="020B0502040504020204" pitchFamily="34" charset="0"/>
              </a:rPr>
              <a:t>Messenger</a:t>
            </a:r>
            <a:r>
              <a:rPr lang="en-US" b="0" i="0" dirty="0">
                <a:solidFill>
                  <a:srgbClr val="323536"/>
                </a:solidFill>
                <a:effectLst/>
                <a:highlight>
                  <a:srgbClr val="FFFFFF"/>
                </a:highlight>
                <a:latin typeface="Noto Sans" panose="020B0502040504020204" pitchFamily="34" charset="0"/>
              </a:rPr>
              <a:t> is closely tied to Facebook and integrates features from it. </a:t>
            </a:r>
            <a:r>
              <a:rPr lang="en-US" b="1" i="0" dirty="0">
                <a:solidFill>
                  <a:srgbClr val="323536"/>
                </a:solidFill>
                <a:effectLst/>
                <a:highlight>
                  <a:srgbClr val="FFFFFF"/>
                </a:highlight>
                <a:latin typeface="Noto Sans" panose="020B0502040504020204" pitchFamily="34" charset="0"/>
              </a:rPr>
              <a:t>Snapchat’s</a:t>
            </a:r>
            <a:r>
              <a:rPr lang="en-US" b="0" i="0" dirty="0">
                <a:solidFill>
                  <a:srgbClr val="323536"/>
                </a:solidFill>
                <a:effectLst/>
                <a:highlight>
                  <a:srgbClr val="FFFFFF"/>
                </a:highlight>
                <a:latin typeface="Noto Sans" panose="020B0502040504020204" pitchFamily="34" charset="0"/>
              </a:rPr>
              <a:t> unique feature is that the messages, photos and videos we send to each other by default are available to the receiver for only a few seconds. Then, they disappear. It also has a lot of creative tools we can use to write on a picture or change the picture in creative ways. </a:t>
            </a:r>
            <a:r>
              <a:rPr lang="en-US" b="1" i="0" dirty="0">
                <a:solidFill>
                  <a:srgbClr val="323536"/>
                </a:solidFill>
                <a:effectLst/>
                <a:highlight>
                  <a:srgbClr val="FFFFFF"/>
                </a:highlight>
                <a:latin typeface="Noto Sans" panose="020B0502040504020204" pitchFamily="34" charset="0"/>
              </a:rPr>
              <a:t>Telegram</a:t>
            </a:r>
            <a:r>
              <a:rPr lang="en-US" b="0" i="0" dirty="0">
                <a:solidFill>
                  <a:srgbClr val="323536"/>
                </a:solidFill>
                <a:effectLst/>
                <a:highlight>
                  <a:srgbClr val="FFFFFF"/>
                </a:highlight>
                <a:latin typeface="Noto Sans" panose="020B0502040504020204" pitchFamily="34" charset="0"/>
              </a:rPr>
              <a:t> uses end-to-end encryption, leaves no trace on our servers, supports self-destructing messages, like snapchat and doesn't allow forwarding. Secret chats are not stored on the Cloud and can only be accessed on their devices of origin. Keep in mind, that some social media, like Instagram or Tik Tok also offer chat and call services we can use.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0" i="0" dirty="0">
              <a:solidFill>
                <a:srgbClr val="323536"/>
              </a:solidFill>
              <a:effectLst/>
              <a:highlight>
                <a:srgbClr val="FFFFFF"/>
              </a:highlight>
              <a:latin typeface="Noto Sans" panose="020B0502040504020204" pitchFamily="34" charset="0"/>
            </a:endParaRPr>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8</a:t>
            </a:fld>
            <a:endParaRPr lang="en-US"/>
          </a:p>
        </p:txBody>
      </p:sp>
    </p:spTree>
    <p:extLst>
      <p:ext uri="{BB962C8B-B14F-4D97-AF65-F5344CB8AC3E}">
        <p14:creationId xmlns:p14="http://schemas.microsoft.com/office/powerpoint/2010/main" val="777858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n-US" b="0" i="0" dirty="0">
                <a:solidFill>
                  <a:srgbClr val="323536"/>
                </a:solidFill>
                <a:effectLst/>
                <a:highlight>
                  <a:srgbClr val="FFFFFF"/>
                </a:highlight>
                <a:latin typeface="Noto Sans" panose="020B0502040504020204" pitchFamily="34" charset="0"/>
              </a:rPr>
              <a:t>Another useful set of tools we can use is video conferencing. Video conferencing can be used for longer video calls, with one or more people, mostly by using a pc or tablet for convenience. Such tools are also useful for attending courses online, from anywhere in the world. We can have classmates who live in different locations, and we can also record lectures and review them in our own time.  Zoom, Microsoft Teams and Google Meet are the most widely-used video conferencing tools. They offer free and paid plans. The free version allows us to open a video call or meeting for up to 40 minutes. In most cases, this is enough.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0" i="0" dirty="0">
              <a:solidFill>
                <a:srgbClr val="323536"/>
              </a:solidFill>
              <a:effectLst/>
              <a:highlight>
                <a:srgbClr val="FFFFFF"/>
              </a:highlight>
              <a:latin typeface="Noto Sans" panose="020B0502040504020204" pitchFamily="34" charset="0"/>
            </a:endParaRPr>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9</a:t>
            </a:fld>
            <a:endParaRPr lang="en-US"/>
          </a:p>
        </p:txBody>
      </p:sp>
    </p:spTree>
    <p:extLst>
      <p:ext uri="{BB962C8B-B14F-4D97-AF65-F5344CB8AC3E}">
        <p14:creationId xmlns:p14="http://schemas.microsoft.com/office/powerpoint/2010/main" val="1635727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b="0" i="0" dirty="0">
                <a:solidFill>
                  <a:srgbClr val="323536"/>
                </a:solidFill>
                <a:effectLst/>
                <a:highlight>
                  <a:srgbClr val="FFFFFF"/>
                </a:highlight>
                <a:latin typeface="Noto Sans" panose="020B0502040504020204" pitchFamily="34" charset="0"/>
                <a:sym typeface="Wingdings" panose="05000000000000000000" pitchFamily="2" charset="2"/>
              </a:rPr>
              <a:t>We will now see a brief overview of social media</a:t>
            </a:r>
            <a:r>
              <a:rPr lang="el-GR" b="0" i="0" dirty="0">
                <a:solidFill>
                  <a:srgbClr val="323536"/>
                </a:solidFill>
                <a:effectLst/>
                <a:highlight>
                  <a:srgbClr val="FFFFFF"/>
                </a:highlight>
                <a:latin typeface="Noto Sans" panose="020B0502040504020204" pitchFamily="34" charset="0"/>
                <a:sym typeface="Wingdings" panose="05000000000000000000" pitchFamily="2" charset="2"/>
              </a:rPr>
              <a:t>, </a:t>
            </a:r>
            <a:r>
              <a:rPr lang="en-US" b="0" i="0" dirty="0">
                <a:solidFill>
                  <a:srgbClr val="323536"/>
                </a:solidFill>
                <a:effectLst/>
                <a:highlight>
                  <a:srgbClr val="FFFFFF"/>
                </a:highlight>
                <a:latin typeface="Noto Sans" panose="020B0502040504020204" pitchFamily="34" charset="0"/>
                <a:sym typeface="Wingdings" panose="05000000000000000000" pitchFamily="2" charset="2"/>
              </a:rPr>
              <a:t>like Facebook, Instagram, YouTube, or Tik Tok. </a:t>
            </a:r>
            <a:r>
              <a:rPr lang="en-US" b="0" i="0" dirty="0">
                <a:solidFill>
                  <a:srgbClr val="323536"/>
                </a:solidFill>
                <a:effectLst/>
                <a:highlight>
                  <a:srgbClr val="FFFFFF"/>
                </a:highlight>
                <a:latin typeface="Noto Sans" panose="020B0502040504020204" pitchFamily="34" charset="0"/>
              </a:rPr>
              <a:t>More social media exist, but some are especially famous in some countries or banned in other countries. For instance, Facebook is banned in China, Iran and North Korea, YouTube is banned in Turkmenistan, Iran and has been blocked many times in Turkey. Tik Tok is banned in India, Pakistan, Bangladesh and Indonesia. On the other hand, </a:t>
            </a:r>
            <a:r>
              <a:rPr lang="en-US" sz="1200" b="0" i="0" kern="1200" dirty="0" err="1">
                <a:solidFill>
                  <a:srgbClr val="323536"/>
                </a:solidFill>
                <a:effectLst/>
                <a:highlight>
                  <a:srgbClr val="FFFFFF"/>
                </a:highlight>
                <a:latin typeface="Noto Sans" panose="020B0502040504020204" pitchFamily="34" charset="0"/>
                <a:ea typeface="+mn-ea"/>
                <a:cs typeface="+mn-cs"/>
              </a:rPr>
              <a:t>Bilibili</a:t>
            </a:r>
            <a:r>
              <a:rPr lang="en-US" sz="1200" b="0" i="0" kern="1200" dirty="0">
                <a:solidFill>
                  <a:srgbClr val="323536"/>
                </a:solidFill>
                <a:effectLst/>
                <a:highlight>
                  <a:srgbClr val="FFFFFF"/>
                </a:highlight>
                <a:latin typeface="Noto Sans" panose="020B0502040504020204" pitchFamily="34" charset="0"/>
                <a:ea typeface="+mn-ea"/>
                <a:cs typeface="+mn-cs"/>
              </a:rPr>
              <a:t> is the Chinese equivalent for YouTube, and is not available outside China. But let’s concentrate on the social media that are available in Europe. Like the apps, we select social media that include characteristics and features that interest us. It is not advisable to have accounts in more than 2 social media, unless we want to spend all of our time online. We don’t! </a:t>
            </a:r>
            <a:r>
              <a:rPr lang="en-US" sz="1200" b="0" i="0" kern="1200" dirty="0">
                <a:solidFill>
                  <a:srgbClr val="323536"/>
                </a:solidFill>
                <a:effectLst/>
                <a:highlight>
                  <a:srgbClr val="FFFFFF"/>
                </a:highlight>
                <a:latin typeface="Segoe UI Symbol" panose="020B0502040204020203" pitchFamily="34" charset="0"/>
                <a:ea typeface="Segoe UI Symbol" panose="020B0502040204020203" pitchFamily="34" charset="0"/>
                <a:cs typeface="+mn-cs"/>
              </a:rPr>
              <a:t>🖈</a:t>
            </a:r>
            <a:r>
              <a:rPr lang="en-US" i="1" dirty="0"/>
              <a:t>Have you used any social media? Which ones do you prefer? Why? </a:t>
            </a:r>
          </a:p>
          <a:p>
            <a:pPr marL="171450" indent="-171450">
              <a:buFont typeface="Wingdings" panose="05000000000000000000" pitchFamily="2" charset="2"/>
              <a:buChar char="2"/>
            </a:pPr>
            <a:r>
              <a:rPr lang="en-US" i="0" dirty="0"/>
              <a:t>Allow students to share their input. If some of them are familiar with social media, allow them to help you explain the key features of some of them. If not, you can refer to Tik Tok that is mainly used to upload and share quick, engaging video content. It includes tools for easy editing and storytelling; Pinterest, that is mainly used to pin content from around the web to keep it (photos, texts, videos) and YouTube that is used to find or upload any kind of video (music, tutorials, stories, </a:t>
            </a:r>
            <a:r>
              <a:rPr lang="en-US" i="0" dirty="0" err="1"/>
              <a:t>etc</a:t>
            </a:r>
            <a:r>
              <a:rPr lang="en-US" i="0" dirty="0"/>
              <a:t>). It includes features like live streaming, premieres, and Shorts. </a:t>
            </a:r>
          </a:p>
          <a:p>
            <a:pPr marL="0" indent="0">
              <a:buFont typeface="Wingdings" panose="05000000000000000000" pitchFamily="2" charset="2"/>
              <a:buNone/>
            </a:pPr>
            <a:endParaRPr lang="en-US" i="0" dirty="0"/>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10</a:t>
            </a:fld>
            <a:endParaRPr lang="en-US"/>
          </a:p>
        </p:txBody>
      </p:sp>
    </p:spTree>
    <p:extLst>
      <p:ext uri="{BB962C8B-B14F-4D97-AF65-F5344CB8AC3E}">
        <p14:creationId xmlns:p14="http://schemas.microsoft.com/office/powerpoint/2010/main" val="3521731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Let’s now see what tools we can use to communicate  with, or to use, useful public and private services. Most authorities and organizations today offer some digital services for free, to help us learn something new, simplify our communication with them, or spend our free time with quality material. We will see some of these services together, but you can also search on your own, according to your interests and needs. </a:t>
            </a:r>
          </a:p>
        </p:txBody>
      </p:sp>
      <p:sp>
        <p:nvSpPr>
          <p:cNvPr id="4" name="Slide Number Placeholder 3"/>
          <p:cNvSpPr>
            <a:spLocks noGrp="1"/>
          </p:cNvSpPr>
          <p:nvPr>
            <p:ph type="sldNum" sz="quarter" idx="5"/>
          </p:nvPr>
        </p:nvSpPr>
        <p:spPr/>
        <p:txBody>
          <a:bodyPr/>
          <a:lstStyle/>
          <a:p>
            <a:fld id="{C8C6B2E6-E16E-48D7-9779-F1A1F8B7CA26}" type="slidenum">
              <a:rPr lang="en-US" smtClean="0"/>
              <a:t>11</a:t>
            </a:fld>
            <a:endParaRPr lang="en-US"/>
          </a:p>
        </p:txBody>
      </p:sp>
    </p:spTree>
    <p:extLst>
      <p:ext uri="{BB962C8B-B14F-4D97-AF65-F5344CB8AC3E}">
        <p14:creationId xmlns:p14="http://schemas.microsoft.com/office/powerpoint/2010/main" val="4166261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b="0" i="0" dirty="0">
                <a:solidFill>
                  <a:srgbClr val="212529"/>
                </a:solidFill>
                <a:effectLst/>
                <a:highlight>
                  <a:srgbClr val="FFFFFF"/>
                </a:highlight>
                <a:latin typeface="Open Sans" panose="020B0606030504020204" pitchFamily="34" charset="0"/>
              </a:rPr>
              <a:t>Let’s see some of the available digital public services for Greece:</a:t>
            </a:r>
            <a:r>
              <a:rPr lang="el-GR" b="0" i="0" dirty="0">
                <a:solidFill>
                  <a:srgbClr val="212529"/>
                </a:solidFill>
                <a:effectLst/>
                <a:highlight>
                  <a:srgbClr val="FFFFFF"/>
                </a:highlight>
                <a:latin typeface="Open Sans" panose="020B0606030504020204" pitchFamily="34" charset="0"/>
              </a:rPr>
              <a:t> </a:t>
            </a:r>
            <a:r>
              <a:rPr lang="en-US" b="1" i="0" u="sng" dirty="0">
                <a:solidFill>
                  <a:srgbClr val="00327A"/>
                </a:solidFill>
                <a:effectLst/>
                <a:highlight>
                  <a:srgbClr val="FFFFFF"/>
                </a:highlight>
                <a:latin typeface="Open Sans" panose="020B0606030504020204" pitchFamily="34" charset="0"/>
                <a:hlinkClick r:id="rId3"/>
              </a:rPr>
              <a:t>Gov.gr</a:t>
            </a:r>
            <a:r>
              <a:rPr lang="en-US" b="0" i="0" dirty="0">
                <a:solidFill>
                  <a:srgbClr val="212529"/>
                </a:solidFill>
                <a:effectLst/>
                <a:highlight>
                  <a:srgbClr val="FFFFFF"/>
                </a:highlight>
                <a:latin typeface="Open Sans" panose="020B0606030504020204" pitchFamily="34" charset="0"/>
              </a:rPr>
              <a:t> is the public administration’s single digital portal, through which citizens and businesses have access to any digital public services they want, easily and quickly. Services are grouped by ‘life events’ (birth, insurance, business start-up, etc.). There is also a search function, so that users can locate services quickly.</a:t>
            </a:r>
            <a:endParaRPr lang="el-GR" b="0" i="0" dirty="0">
              <a:solidFill>
                <a:srgbClr val="212529"/>
              </a:solidFill>
              <a:effectLst/>
              <a:highlight>
                <a:srgbClr val="FFFFFF"/>
              </a:highlight>
              <a:latin typeface="Open Sans" panose="020B0606030504020204" pitchFamily="34" charset="0"/>
            </a:endParaRPr>
          </a:p>
          <a:p>
            <a:pPr marL="0" indent="0">
              <a:buFont typeface="Wingdings" panose="05000000000000000000" pitchFamily="2" charset="2"/>
              <a:buNone/>
            </a:pPr>
            <a:r>
              <a:rPr lang="en-US" b="0" i="0" dirty="0">
                <a:solidFill>
                  <a:srgbClr val="212529"/>
                </a:solidFill>
                <a:effectLst/>
                <a:highlight>
                  <a:srgbClr val="FFFFFF"/>
                </a:highlight>
                <a:latin typeface="Open Sans" panose="020B0606030504020204" pitchFamily="34" charset="0"/>
                <a:sym typeface="Wingdings" panose="05000000000000000000" pitchFamily="2" charset="2"/>
              </a:rPr>
              <a:t></a:t>
            </a:r>
            <a:r>
              <a:rPr lang="el-GR" b="0" i="0" dirty="0">
                <a:solidFill>
                  <a:srgbClr val="212529"/>
                </a:solidFill>
                <a:effectLst/>
                <a:highlight>
                  <a:srgbClr val="FFFFFF"/>
                </a:highlight>
                <a:latin typeface="Open Sans" panose="020B0606030504020204" pitchFamily="34" charset="0"/>
                <a:sym typeface="Wingdings" panose="05000000000000000000" pitchFamily="2" charset="2"/>
              </a:rPr>
              <a:t>  </a:t>
            </a:r>
            <a:r>
              <a:rPr lang="en-US" b="0" i="0" dirty="0">
                <a:solidFill>
                  <a:srgbClr val="212529"/>
                </a:solidFill>
                <a:effectLst/>
                <a:highlight>
                  <a:srgbClr val="FFFFFF"/>
                </a:highlight>
                <a:latin typeface="Open Sans" panose="020B0606030504020204" pitchFamily="34" charset="0"/>
              </a:rPr>
              <a:t>It would be useful to open Gov.gr and search for e.g. resident’s permit </a:t>
            </a:r>
            <a:endParaRPr lang="el-GR" b="0" i="0" dirty="0">
              <a:solidFill>
                <a:srgbClr val="212529"/>
              </a:solidFill>
              <a:effectLst/>
              <a:highlight>
                <a:srgbClr val="FFFFFF"/>
              </a:highlight>
              <a:latin typeface="Open Sans" panose="020B0606030504020204" pitchFamily="34" charset="0"/>
            </a:endParaRPr>
          </a:p>
          <a:p>
            <a:endParaRPr lang="el-GR" b="0" i="0" dirty="0">
              <a:solidFill>
                <a:srgbClr val="212529"/>
              </a:solidFill>
              <a:effectLst/>
              <a:highlight>
                <a:srgbClr val="FFFFFF"/>
              </a:highlight>
              <a:latin typeface="Open Sans" panose="020B0606030504020204" pitchFamily="34" charset="0"/>
            </a:endParaRPr>
          </a:p>
          <a:p>
            <a:pPr marL="171450" indent="-171450">
              <a:buFont typeface="Wingdings" panose="05000000000000000000" pitchFamily="2" charset="2"/>
              <a:buChar char="J"/>
            </a:pPr>
            <a:r>
              <a:rPr lang="en-US" b="0" i="0" dirty="0">
                <a:solidFill>
                  <a:srgbClr val="212529"/>
                </a:solidFill>
                <a:effectLst/>
                <a:highlight>
                  <a:srgbClr val="FFFFFF"/>
                </a:highlight>
                <a:latin typeface="Open Sans" panose="020B0606030504020204" pitchFamily="34" charset="0"/>
              </a:rPr>
              <a:t>Gov.gr Wallet, is an online app that we can download on our smartphone. It can host our ID and later, a driving license and other important personal documents. </a:t>
            </a:r>
          </a:p>
          <a:p>
            <a:pPr marL="0" indent="0">
              <a:buFont typeface="Wingdings" panose="05000000000000000000" pitchFamily="2" charset="2"/>
              <a:buNone/>
            </a:pPr>
            <a:r>
              <a:rPr lang="en-US" b="0" i="0" dirty="0">
                <a:solidFill>
                  <a:srgbClr val="212529"/>
                </a:solidFill>
                <a:effectLst/>
                <a:highlight>
                  <a:srgbClr val="FFFFFF"/>
                </a:highlight>
                <a:latin typeface="Open Sans" panose="020B0606030504020204" pitchFamily="34" charset="0"/>
                <a:sym typeface="Wingdings" panose="05000000000000000000" pitchFamily="2" charset="2"/>
              </a:rPr>
              <a:t> If you have downloaded gov wallet, you can show students your driving license. If not, just move to the next piece of information. </a:t>
            </a:r>
            <a:endParaRPr lang="en-US" b="0" i="0" dirty="0">
              <a:solidFill>
                <a:srgbClr val="212529"/>
              </a:solidFill>
              <a:effectLst/>
              <a:highlight>
                <a:srgbClr val="FFFFFF"/>
              </a:highlight>
              <a:latin typeface="Open Sans" panose="020B0606030504020204" pitchFamily="34" charset="0"/>
            </a:endParaRPr>
          </a:p>
          <a:p>
            <a:endParaRPr lang="en-US" b="0" i="0" dirty="0">
              <a:solidFill>
                <a:srgbClr val="212529"/>
              </a:solidFill>
              <a:effectLst/>
              <a:highlight>
                <a:srgbClr val="FFFFFF"/>
              </a:highlight>
              <a:latin typeface="Open Sans" panose="020B0606030504020204" pitchFamily="34" charset="0"/>
            </a:endParaRPr>
          </a:p>
          <a:p>
            <a:pPr marL="171450" indent="-171450">
              <a:buFont typeface="Wingdings" panose="05000000000000000000" pitchFamily="2" charset="2"/>
              <a:buChar char="J"/>
            </a:pPr>
            <a:r>
              <a:rPr lang="en-US" b="0" i="0" dirty="0">
                <a:solidFill>
                  <a:srgbClr val="212529"/>
                </a:solidFill>
                <a:effectLst/>
                <a:highlight>
                  <a:srgbClr val="FFFFFF"/>
                </a:highlight>
                <a:latin typeface="Open Sans" panose="020B0606030504020204" pitchFamily="34" charset="0"/>
              </a:rPr>
              <a:t>An interesting public service is </a:t>
            </a:r>
            <a:r>
              <a:rPr lang="en-US" b="0" i="0" dirty="0" err="1">
                <a:solidFill>
                  <a:srgbClr val="212529"/>
                </a:solidFill>
                <a:effectLst/>
                <a:highlight>
                  <a:srgbClr val="FFFFFF"/>
                </a:highlight>
                <a:latin typeface="Open Sans" panose="020B0606030504020204" pitchFamily="34" charset="0"/>
              </a:rPr>
              <a:t>Europeana</a:t>
            </a:r>
            <a:r>
              <a:rPr lang="en-US" b="0" i="0" dirty="0">
                <a:solidFill>
                  <a:srgbClr val="212529"/>
                </a:solidFill>
                <a:effectLst/>
                <a:highlight>
                  <a:srgbClr val="FFFFFF"/>
                </a:highlight>
                <a:latin typeface="Open Sans" panose="020B0606030504020204" pitchFamily="34" charset="0"/>
              </a:rPr>
              <a:t>,</a:t>
            </a:r>
            <a:r>
              <a:rPr lang="en-US" b="0" i="0" dirty="0">
                <a:solidFill>
                  <a:srgbClr val="4D5156"/>
                </a:solidFill>
                <a:effectLst/>
                <a:highlight>
                  <a:srgbClr val="FFFFFF"/>
                </a:highlight>
                <a:latin typeface="Arial" panose="020B0604020202020204" pitchFamily="34" charset="0"/>
              </a:rPr>
              <a:t> https://www.europeana.eu/, an initiative of the European Union,</a:t>
            </a:r>
            <a:r>
              <a:rPr lang="en-US" b="0" i="0" dirty="0">
                <a:solidFill>
                  <a:srgbClr val="212529"/>
                </a:solidFill>
                <a:effectLst/>
                <a:highlight>
                  <a:srgbClr val="FFFFFF"/>
                </a:highlight>
                <a:latin typeface="Open Sans" panose="020B0606030504020204" pitchFamily="34" charset="0"/>
              </a:rPr>
              <a:t> that shares and promotes Europe's digital cultural heritage to be used and enjoyed by everyone for learning, work, or just for fun. Another interesting service is the Open Book – </a:t>
            </a:r>
            <a:r>
              <a:rPr lang="el-GR" b="0" i="0" dirty="0">
                <a:solidFill>
                  <a:srgbClr val="212529"/>
                </a:solidFill>
                <a:effectLst/>
                <a:highlight>
                  <a:srgbClr val="FFFFFF"/>
                </a:highlight>
                <a:latin typeface="Open Sans" panose="020B0606030504020204" pitchFamily="34" charset="0"/>
              </a:rPr>
              <a:t>Ανοικτή Βιβλιοθήκη</a:t>
            </a:r>
            <a:r>
              <a:rPr lang="en-US" b="0" i="0" dirty="0">
                <a:solidFill>
                  <a:srgbClr val="212529"/>
                </a:solidFill>
                <a:effectLst/>
                <a:highlight>
                  <a:srgbClr val="FFFFFF"/>
                </a:highlight>
                <a:latin typeface="Open Sans" panose="020B0606030504020204" pitchFamily="34" charset="0"/>
              </a:rPr>
              <a:t> (www.openbook.gr). </a:t>
            </a:r>
            <a:r>
              <a:rPr lang="en-US" b="0" i="0" dirty="0">
                <a:solidFill>
                  <a:srgbClr val="BCBCBC"/>
                </a:solidFill>
                <a:effectLst/>
                <a:latin typeface="Open Sans" panose="020B0606030504020204" pitchFamily="34" charset="0"/>
              </a:rPr>
              <a:t>The Open Book is a repository with thousands of Greek digital books that are free of copyright (public domain) or that are freely and legally distributed online by creators / publishers. Finally, the Greek National Academy of Digital Skills, an initiative of the Greek Ministry of Digital Governance (https://nationaldigitalacademy.gov.gr/) provides opportunities for free learning of all kinds of digital skills. </a:t>
            </a:r>
          </a:p>
          <a:p>
            <a:pPr marL="0" indent="0">
              <a:buFont typeface="Wingdings" panose="05000000000000000000" pitchFamily="2" charset="2"/>
              <a:buNone/>
            </a:pPr>
            <a:r>
              <a:rPr lang="en-US" b="0" i="0" dirty="0">
                <a:solidFill>
                  <a:srgbClr val="BCBCBC"/>
                </a:solidFill>
                <a:effectLst/>
                <a:latin typeface="Open Sans" panose="020B0606030504020204" pitchFamily="34" charset="0"/>
                <a:sym typeface="Wingdings" panose="05000000000000000000" pitchFamily="2" charset="2"/>
              </a:rPr>
              <a:t> Visit </a:t>
            </a:r>
            <a:r>
              <a:rPr lang="en-US" b="0" i="0" dirty="0" err="1">
                <a:solidFill>
                  <a:srgbClr val="BCBCBC"/>
                </a:solidFill>
                <a:effectLst/>
                <a:latin typeface="Open Sans" panose="020B0606030504020204" pitchFamily="34" charset="0"/>
                <a:sym typeface="Wingdings" panose="05000000000000000000" pitchFamily="2" charset="2"/>
              </a:rPr>
              <a:t>Europeana</a:t>
            </a:r>
            <a:r>
              <a:rPr lang="en-US" b="0" i="0" dirty="0">
                <a:solidFill>
                  <a:srgbClr val="BCBCBC"/>
                </a:solidFill>
                <a:effectLst/>
                <a:latin typeface="Open Sans" panose="020B0606030504020204" pitchFamily="34" charset="0"/>
                <a:sym typeface="Wingdings" panose="05000000000000000000" pitchFamily="2" charset="2"/>
              </a:rPr>
              <a:t>, </a:t>
            </a:r>
            <a:r>
              <a:rPr lang="en-US" b="0" i="0" dirty="0" err="1">
                <a:solidFill>
                  <a:srgbClr val="BCBCBC"/>
                </a:solidFill>
                <a:effectLst/>
                <a:latin typeface="Open Sans" panose="020B0606030504020204" pitchFamily="34" charset="0"/>
                <a:sym typeface="Wingdings" panose="05000000000000000000" pitchFamily="2" charset="2"/>
              </a:rPr>
              <a:t>Openbook</a:t>
            </a:r>
            <a:r>
              <a:rPr lang="en-US" b="0" i="0" dirty="0">
                <a:solidFill>
                  <a:srgbClr val="BCBCBC"/>
                </a:solidFill>
                <a:effectLst/>
                <a:latin typeface="Open Sans" panose="020B0606030504020204" pitchFamily="34" charset="0"/>
                <a:sym typeface="Wingdings" panose="05000000000000000000" pitchFamily="2" charset="2"/>
              </a:rPr>
              <a:t>, and the Academy of digital skills and scroll through the different pages. Ask students if they want to search something specific, like a topic of common interest. </a:t>
            </a:r>
            <a:endParaRPr lang="en-US" b="0" i="0" dirty="0">
              <a:solidFill>
                <a:srgbClr val="BCBCBC"/>
              </a:solidFill>
              <a:effectLst/>
              <a:latin typeface="Open Sans" panose="020B0606030504020204" pitchFamily="34" charset="0"/>
            </a:endParaRPr>
          </a:p>
          <a:p>
            <a:endParaRPr lang="en-US" b="0" i="0" dirty="0">
              <a:solidFill>
                <a:srgbClr val="212529"/>
              </a:solidFill>
              <a:effectLst/>
              <a:highlight>
                <a:srgbClr val="FFFFFF"/>
              </a:highlight>
              <a:latin typeface="Open Sans" panose="020B0606030504020204" pitchFamily="34" charset="0"/>
            </a:endParaRPr>
          </a:p>
          <a:p>
            <a:endParaRPr lang="en-US" b="0" i="0" dirty="0">
              <a:solidFill>
                <a:srgbClr val="212529"/>
              </a:solidFill>
              <a:effectLst/>
              <a:highlight>
                <a:srgbClr val="FFFFFF"/>
              </a:highlight>
              <a:latin typeface="Open Sans" panose="020B0606030504020204" pitchFamily="34" charset="0"/>
            </a:endParaRPr>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12</a:t>
            </a:fld>
            <a:endParaRPr lang="en-US"/>
          </a:p>
        </p:txBody>
      </p:sp>
    </p:spTree>
    <p:extLst>
      <p:ext uri="{BB962C8B-B14F-4D97-AF65-F5344CB8AC3E}">
        <p14:creationId xmlns:p14="http://schemas.microsoft.com/office/powerpoint/2010/main" val="2146329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We will now review a couple of free digital services offered by private organizations, like educational institutions, museums, etc. </a:t>
            </a:r>
            <a:r>
              <a:rPr lang="en-US" b="1" dirty="0"/>
              <a:t>Open Courses </a:t>
            </a:r>
            <a:r>
              <a:rPr lang="en-US" dirty="0"/>
              <a:t>(https://opencourses.gr/index.xhtml) is a collection of more than 4000 courses, offered by universities in Greece. We can study anything, anytime, for free. </a:t>
            </a:r>
            <a:r>
              <a:rPr lang="en-US" b="1" dirty="0"/>
              <a:t>Duolingo</a:t>
            </a:r>
            <a:r>
              <a:rPr lang="en-US" dirty="0"/>
              <a:t> (https://www.duolingo.com/ ) has a free mobile app and a website that can help us learn 30+ languages, in a fun and engaging way, by spending only a few minutes a day.  The </a:t>
            </a:r>
            <a:r>
              <a:rPr lang="en-US" b="1" dirty="0"/>
              <a:t>Hellenic American College </a:t>
            </a:r>
            <a:r>
              <a:rPr lang="en-US" dirty="0"/>
              <a:t>https://www.haec.gr/el/cisco-free-online-courses-gr offers free technological courses in cooperation with </a:t>
            </a:r>
            <a:r>
              <a:rPr lang="en-US" b="0" i="0" dirty="0">
                <a:solidFill>
                  <a:srgbClr val="181818"/>
                </a:solidFill>
                <a:effectLst/>
                <a:highlight>
                  <a:srgbClr val="FFFFFF"/>
                </a:highlight>
                <a:latin typeface="Arial" panose="020B0604020202020204" pitchFamily="34" charset="0"/>
              </a:rPr>
              <a:t>Cisco Networking Academy. </a:t>
            </a:r>
            <a:r>
              <a:rPr lang="en-US" b="1" i="0" dirty="0">
                <a:solidFill>
                  <a:srgbClr val="00870A"/>
                </a:solidFill>
                <a:effectLst/>
                <a:highlight>
                  <a:srgbClr val="FFFFFF"/>
                </a:highlight>
                <a:latin typeface="Open Sans" panose="020B0606030504020204" pitchFamily="34" charset="0"/>
              </a:rPr>
              <a:t>SearchCulture</a:t>
            </a:r>
            <a:r>
              <a:rPr lang="en-US" b="1" i="0" dirty="0">
                <a:solidFill>
                  <a:srgbClr val="737373"/>
                </a:solidFill>
                <a:effectLst/>
                <a:highlight>
                  <a:srgbClr val="FFFFFF"/>
                </a:highlight>
                <a:latin typeface="Open Sans" panose="020B0606030504020204" pitchFamily="34" charset="0"/>
              </a:rPr>
              <a:t>.gr</a:t>
            </a:r>
            <a:r>
              <a:rPr lang="en-US" b="1" i="0" dirty="0">
                <a:solidFill>
                  <a:srgbClr val="3D3D3D"/>
                </a:solidFill>
                <a:effectLst/>
                <a:highlight>
                  <a:srgbClr val="FFFFFF"/>
                </a:highlight>
                <a:latin typeface="Open Sans" panose="020B0606030504020204" pitchFamily="34" charset="0"/>
              </a:rPr>
              <a:t> </a:t>
            </a:r>
            <a:r>
              <a:rPr lang="en-US" b="0" i="0" dirty="0">
                <a:solidFill>
                  <a:srgbClr val="3D3D3D"/>
                </a:solidFill>
                <a:effectLst/>
                <a:highlight>
                  <a:srgbClr val="FFFFFF"/>
                </a:highlight>
                <a:latin typeface="Open Sans" panose="020B0606030504020204" pitchFamily="34" charset="0"/>
              </a:rPr>
              <a:t>is a portal that offers access to 115 digital collections </a:t>
            </a:r>
            <a:r>
              <a:rPr lang="en-US" b="0" i="0" u="none" dirty="0">
                <a:solidFill>
                  <a:srgbClr val="3D3D3D"/>
                </a:solidFill>
                <a:effectLst/>
                <a:highlight>
                  <a:srgbClr val="FFFFFF"/>
                </a:highlight>
                <a:latin typeface="Open Sans" panose="020B0606030504020204" pitchFamily="34" charset="0"/>
              </a:rPr>
              <a:t>of cultural </a:t>
            </a:r>
            <a:r>
              <a:rPr lang="en-US" b="0" i="0" dirty="0">
                <a:solidFill>
                  <a:srgbClr val="3D3D3D"/>
                </a:solidFill>
                <a:effectLst/>
                <a:highlight>
                  <a:srgbClr val="FFFFFF"/>
                </a:highlight>
                <a:latin typeface="Open Sans" panose="020B0606030504020204" pitchFamily="34" charset="0"/>
              </a:rPr>
              <a:t>heritage provided by 89 institutions  from all over Greece - museums, galleries, libraries, archives, cultural and research centers. In it, we can search thousands of photographs, artworks, monuments, maps, folklore artifacts and intangible cultural heritage in image, text, video, audio and 3D</a:t>
            </a:r>
          </a:p>
          <a:p>
            <a:pPr marL="171450" indent="-171450">
              <a:buFont typeface="Wingdings" panose="05000000000000000000" pitchFamily="2" charset="2"/>
              <a:buChar char="2"/>
            </a:pPr>
            <a:r>
              <a:rPr lang="en-US" b="0" i="0" dirty="0">
                <a:solidFill>
                  <a:srgbClr val="3D3D3D"/>
                </a:solidFill>
                <a:effectLst/>
                <a:highlight>
                  <a:srgbClr val="FFFFFF"/>
                </a:highlight>
                <a:latin typeface="Open Sans" panose="020B0606030504020204" pitchFamily="34" charset="0"/>
                <a:sym typeface="Wingdings" panose="05000000000000000000" pitchFamily="2" charset="2"/>
              </a:rPr>
              <a:t>You can open any or all the above services, depending on the available time, and show students some pages and the options they offer.</a:t>
            </a:r>
          </a:p>
          <a:p>
            <a:pPr marL="0" indent="0">
              <a:buFont typeface="Wingdings" panose="05000000000000000000" pitchFamily="2" charset="2"/>
              <a:buNone/>
            </a:pPr>
            <a:endParaRPr lang="en-US" b="0" i="0" dirty="0">
              <a:solidFill>
                <a:srgbClr val="3D3D3D"/>
              </a:solidFill>
              <a:effectLst/>
              <a:highlight>
                <a:srgbClr val="FFFFFF"/>
              </a:highligh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81818"/>
              </a:solidFill>
              <a:effectLst/>
              <a:highlight>
                <a:srgbClr val="FFFFFF"/>
              </a:highligh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13</a:t>
            </a:fld>
            <a:endParaRPr lang="en-US"/>
          </a:p>
        </p:txBody>
      </p:sp>
    </p:spTree>
    <p:extLst>
      <p:ext uri="{BB962C8B-B14F-4D97-AF65-F5344CB8AC3E}">
        <p14:creationId xmlns:p14="http://schemas.microsoft.com/office/powerpoint/2010/main" val="1661633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 </a:t>
            </a:r>
            <a:r>
              <a:rPr lang="en-US" dirty="0"/>
              <a:t>As we said at the beginning of this module, the digital world has rules that everyone should respect. In this part, we will investigate this topic further. </a:t>
            </a:r>
          </a:p>
        </p:txBody>
      </p:sp>
      <p:sp>
        <p:nvSpPr>
          <p:cNvPr id="4" name="Slide Number Placeholder 3"/>
          <p:cNvSpPr>
            <a:spLocks noGrp="1"/>
          </p:cNvSpPr>
          <p:nvPr>
            <p:ph type="sldNum" sz="quarter" idx="5"/>
          </p:nvPr>
        </p:nvSpPr>
        <p:spPr/>
        <p:txBody>
          <a:bodyPr/>
          <a:lstStyle/>
          <a:p>
            <a:fld id="{C8C6B2E6-E16E-48D7-9779-F1A1F8B7CA26}" type="slidenum">
              <a:rPr lang="en-US" smtClean="0"/>
              <a:t>14</a:t>
            </a:fld>
            <a:endParaRPr lang="en-US"/>
          </a:p>
        </p:txBody>
      </p:sp>
    </p:spTree>
    <p:extLst>
      <p:ext uri="{BB962C8B-B14F-4D97-AF65-F5344CB8AC3E}">
        <p14:creationId xmlns:p14="http://schemas.microsoft.com/office/powerpoint/2010/main" val="2541857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n-US" dirty="0">
                <a:sym typeface="Wingdings" panose="05000000000000000000" pitchFamily="2" charset="2"/>
              </a:rPr>
              <a:t>We will start this part with an important term: digital citizenship and digital citizen. </a:t>
            </a:r>
            <a:r>
              <a:rPr lang="en-US" dirty="0"/>
              <a:t>Digital citizenship is the ability to engage with the society at any level with the use of the internet or technology in a safe and meaningful way.  Apart from being a citizen in any place, we are also digital citizens today. The Council of Europe has produced a guide to “Human rights for Internet users” that explains digital rights and responsibilities in a user-friendly format. Let’s see our digital rights first: </a:t>
            </a:r>
            <a:r>
              <a:rPr lang="en-US" b="1" dirty="0"/>
              <a:t>Right to information and participation</a:t>
            </a:r>
            <a:r>
              <a:rPr lang="en-US" dirty="0"/>
              <a:t>: E-democracy comprises the use of electronic communication technologies, such as the Internet, in enhancing democratic processes. We have the right to use all digital technologies, and the right to access information. </a:t>
            </a:r>
            <a:r>
              <a:rPr lang="en-US" b="1" dirty="0"/>
              <a:t>Right to freely express ourselves</a:t>
            </a:r>
            <a:r>
              <a:rPr lang="en-US" dirty="0"/>
              <a:t>: we have the right to freely and with no fear, publish content, write comments, upload pictures, etc. </a:t>
            </a:r>
            <a:r>
              <a:rPr lang="en-US" b="1" dirty="0"/>
              <a:t>Right to associate:</a:t>
            </a:r>
            <a:r>
              <a:rPr lang="en-US" dirty="0"/>
              <a:t> we have the right to enter groups online, e.g. social media, or become a member of societies that are of our interest. We also have the right to collectively pursue or defend common interests. We can also leave any group at any time, without having to explain why. </a:t>
            </a:r>
            <a:r>
              <a:rPr lang="en-US" b="1" dirty="0"/>
              <a:t>Right to control personal data</a:t>
            </a:r>
            <a:r>
              <a:rPr lang="en-US" dirty="0"/>
              <a:t>: we have the right to know what kind of information about us has been gathered and what personal data is shared.</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n-US" dirty="0">
                <a:sym typeface="Wingdings" panose="05000000000000000000" pitchFamily="2" charset="2"/>
              </a:rPr>
              <a:t>Ask students If they want to elaborate on any of the above and if everything is clear.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15</a:t>
            </a:fld>
            <a:endParaRPr lang="en-US"/>
          </a:p>
        </p:txBody>
      </p:sp>
    </p:spTree>
    <p:extLst>
      <p:ext uri="{BB962C8B-B14F-4D97-AF65-F5344CB8AC3E}">
        <p14:creationId xmlns:p14="http://schemas.microsoft.com/office/powerpoint/2010/main" val="3284488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In a democracy, each citizen apart from rights, has also responsibilities. Let’s see our responsibilities as good digital citizens. Our first </a:t>
            </a:r>
            <a:r>
              <a:rPr lang="en-US" b="1" dirty="0"/>
              <a:t>responsibility is to critically evaluate the information </a:t>
            </a:r>
            <a:r>
              <a:rPr lang="en-US" dirty="0"/>
              <a:t>we access, and to avoid spread misinformation and fake news. The second </a:t>
            </a:r>
            <a:r>
              <a:rPr lang="en-US" b="1" dirty="0"/>
              <a:t>responsibility is to express ourselves in a respectful way</a:t>
            </a:r>
            <a:r>
              <a:rPr lang="en-US" dirty="0"/>
              <a:t>, to avoid hate speech, bullying, and in general to avoid anything that contradicts with the rights of the other users. The most important thing to remember is to treat other as you’d like to be treated. We will see a relevant video in the next slide. The second most important thing to remember is whatever we write, or share, is permanent. Then, although it is our right to associate, it is our </a:t>
            </a:r>
            <a:r>
              <a:rPr lang="en-US" b="1" dirty="0"/>
              <a:t>responsibility to decide who we are associating with</a:t>
            </a:r>
            <a:r>
              <a:rPr lang="en-US" dirty="0"/>
              <a:t>. Extremist groups, groups that promote violence, groups that deal with actions that might harm us or others, and groups that promote discrimination against people with disabilities, minorities, women, people from a certain ethnic origin, should be avoided. Finally, it is our responsibility </a:t>
            </a:r>
            <a:r>
              <a:rPr lang="en-US" b="1" dirty="0"/>
              <a:t>to keep personal data private.</a:t>
            </a:r>
            <a:r>
              <a:rPr lang="en-US" dirty="0"/>
              <a:t> Our age, education level, relationship status, address, </a:t>
            </a:r>
            <a:r>
              <a:rPr lang="en-US" dirty="0" err="1"/>
              <a:t>etc</a:t>
            </a:r>
            <a:r>
              <a:rPr lang="en-US" dirty="0"/>
              <a:t> should be safeguarded. We must also avoid sharing other people’s personal data, if we don’t have their consent. </a:t>
            </a:r>
          </a:p>
          <a:p>
            <a:pPr marL="171450" indent="-171450">
              <a:buFont typeface="Wingdings" panose="05000000000000000000" pitchFamily="2" charset="2"/>
              <a:buChar char="2"/>
            </a:pPr>
            <a:r>
              <a:rPr lang="en-US" dirty="0">
                <a:sym typeface="Wingdings" panose="05000000000000000000" pitchFamily="2" charset="2"/>
              </a:rPr>
              <a:t>Ask students if they understand their responsibilities as digital citizens. Provide examples if something is not totally clear. </a:t>
            </a:r>
          </a:p>
          <a:p>
            <a:pPr marL="0" indent="0">
              <a:buFont typeface="Wingdings" panose="05000000000000000000" pitchFamily="2" charset="2"/>
              <a:buNone/>
            </a:pPr>
            <a:endParaRPr lang="en-US" dirty="0"/>
          </a:p>
          <a:p>
            <a:pPr marL="0" indent="0">
              <a:buFont typeface="Wingdings" panose="05000000000000000000" pitchFamily="2" charset="2"/>
              <a:buNone/>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16</a:t>
            </a:fld>
            <a:endParaRPr lang="en-US"/>
          </a:p>
        </p:txBody>
      </p:sp>
    </p:spTree>
    <p:extLst>
      <p:ext uri="{BB962C8B-B14F-4D97-AF65-F5344CB8AC3E}">
        <p14:creationId xmlns:p14="http://schemas.microsoft.com/office/powerpoint/2010/main" val="402102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Sometimes it is hard to remember all rights and responsibilities as digital citizens. An easy, but key rule that covers all aspects of digital citizenship (safety, privacy, ethical behavior) is: “</a:t>
            </a:r>
            <a:r>
              <a:rPr lang="en-US" dirty="0"/>
              <a:t>Treat others as you’d like to be treated”. Let’s watch this short video and then we will discuss the content. </a:t>
            </a:r>
          </a:p>
          <a:p>
            <a:pPr marL="171450" indent="-171450">
              <a:buFont typeface="Wingdings" panose="05000000000000000000" pitchFamily="2" charset="2"/>
              <a:buChar char="2"/>
            </a:pPr>
            <a:r>
              <a:rPr lang="en-US" dirty="0"/>
              <a:t>Open a discussion with students about the content of the video, as well as the rights and responsibilities of the digital citizens. Have they suffered from bullying or hate speech online? Have they started a conversation with someone and ended up in insulting each other? Have they accidentally shared personal info and got into trouble? Is there anything in this video that they learnt for the first time? As students give their answers, the discussion can be elaborated. Allow for a group discussion for around 10-12 minutes. End the discussion by reminding the key rule.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17</a:t>
            </a:fld>
            <a:endParaRPr lang="en-US"/>
          </a:p>
        </p:txBody>
      </p:sp>
    </p:spTree>
    <p:extLst>
      <p:ext uri="{BB962C8B-B14F-4D97-AF65-F5344CB8AC3E}">
        <p14:creationId xmlns:p14="http://schemas.microsoft.com/office/powerpoint/2010/main" val="1593893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Now that we have clarified our rights and responsibilities as digital citizens, l</a:t>
            </a:r>
            <a:r>
              <a:rPr lang="en-US" dirty="0"/>
              <a:t>et’s see some practical examples of netiquette (etiquette online), in different media. We will start with the email, as this is something we will certainly use for personal but also for professional reasons later on. When we want to send an email and we open the Send Email we can see different fields: </a:t>
            </a:r>
            <a:r>
              <a:rPr lang="en-US" b="1" dirty="0"/>
              <a:t>From</a:t>
            </a:r>
            <a:r>
              <a:rPr lang="en-US" dirty="0"/>
              <a:t>: is our own email address. If we have several accounts, we can select from which we will send the message, by opening the little arrow and selecting the account. </a:t>
            </a:r>
            <a:r>
              <a:rPr lang="en-US" b="1" dirty="0"/>
              <a:t>To</a:t>
            </a:r>
            <a:r>
              <a:rPr lang="en-US" dirty="0"/>
              <a:t>: is where our recipient’s email address should be written. Be careful. To, should be used for only one recipient. If we add more addresses, each of the recipients will be able to see each other email address. </a:t>
            </a:r>
            <a:r>
              <a:rPr lang="en-US" b="1" dirty="0"/>
              <a:t>Cc</a:t>
            </a:r>
            <a:r>
              <a:rPr lang="en-US" dirty="0"/>
              <a:t>: it means “</a:t>
            </a:r>
            <a:r>
              <a:rPr lang="en-US" b="0" i="0" dirty="0">
                <a:solidFill>
                  <a:srgbClr val="1C1D1F"/>
                </a:solidFill>
                <a:effectLst/>
                <a:highlight>
                  <a:srgbClr val="FFFFFF"/>
                </a:highlight>
                <a:latin typeface="Udemy Sans"/>
              </a:rPr>
              <a:t>carbon copy” . We can add someone’s address to keep him/her in “the loop” and allow them to know what is going on without actually being involved. It is a useful field in business, when for instance we send an email to a colleague to ask her to do something and we Cc her boss, so that the boss is aware of this communication. </a:t>
            </a:r>
            <a:r>
              <a:rPr lang="en-US" b="1" dirty="0"/>
              <a:t>Bcc:</a:t>
            </a:r>
            <a:r>
              <a:rPr lang="en-US" dirty="0"/>
              <a:t> it means “blind carbon copy” . We can use it to send an email to many different recipients, without them knowing who else got the same communication. We can send a message by only adding addresses to Bcc, without any address to </a:t>
            </a:r>
            <a:r>
              <a:rPr lang="en-US" dirty="0" err="1"/>
              <a:t>To</a:t>
            </a:r>
            <a:r>
              <a:rPr lang="en-US" dirty="0"/>
              <a:t>. </a:t>
            </a:r>
            <a:r>
              <a:rPr lang="en-US" b="1" dirty="0"/>
              <a:t>Capital letters </a:t>
            </a:r>
            <a:r>
              <a:rPr lang="en-US" dirty="0"/>
              <a:t>in online communication is like shouting to someone in real life. It is not a good idea to use capital letters. If we want to stress something, we can make it bold, put it in a different color, or underline it. </a:t>
            </a:r>
          </a:p>
          <a:p>
            <a:pPr marL="171450" indent="-171450">
              <a:buFont typeface="Wingdings" panose="05000000000000000000" pitchFamily="2" charset="2"/>
              <a:buChar char="2"/>
            </a:pPr>
            <a:r>
              <a:rPr lang="en-US" dirty="0">
                <a:sym typeface="Wingdings" panose="05000000000000000000" pitchFamily="2" charset="2"/>
              </a:rPr>
              <a:t>You can open a mailbox and show the above with examples. For instance, try to send a test email to two different students, if they have an email account. The first time send the names to </a:t>
            </a:r>
            <a:r>
              <a:rPr lang="en-US" dirty="0" err="1">
                <a:sym typeface="Wingdings" panose="05000000000000000000" pitchFamily="2" charset="2"/>
              </a:rPr>
              <a:t>To</a:t>
            </a:r>
            <a:r>
              <a:rPr lang="en-US" dirty="0">
                <a:sym typeface="Wingdings" panose="05000000000000000000" pitchFamily="2" charset="2"/>
              </a:rPr>
              <a:t> and the second time to Bcc. Ask the students to check the messages. In the first message, students will be able to see each other email addresses. In the second message, they will not.</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18</a:t>
            </a:fld>
            <a:endParaRPr lang="en-US"/>
          </a:p>
        </p:txBody>
      </p:sp>
    </p:spTree>
    <p:extLst>
      <p:ext uri="{BB962C8B-B14F-4D97-AF65-F5344CB8AC3E}">
        <p14:creationId xmlns:p14="http://schemas.microsoft.com/office/powerpoint/2010/main" val="59927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Now, let’s discuss netiquette when we use video conference services. First, just because a meeting or a course is online it doesn’t mean that we can enter anytime we want. The start time should be respected, and we should join on time. Then, when another person is speaking, we should mute ourselves, to avoid noise from our background, especially if we are in a place with other people around. Speaking of background, it s also nice to have a clear background, and not a messy room, or a room with other people walking and talking behind us. Finally, we should avoid talking over other participants or the lecturer. All video conference platforms have a chat option and also reaction emoticons, which we can use to raise our hand and ask to talk.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19</a:t>
            </a:fld>
            <a:endParaRPr lang="en-US"/>
          </a:p>
        </p:txBody>
      </p:sp>
    </p:spTree>
    <p:extLst>
      <p:ext uri="{BB962C8B-B14F-4D97-AF65-F5344CB8AC3E}">
        <p14:creationId xmlns:p14="http://schemas.microsoft.com/office/powerpoint/2010/main" val="3876992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We will finish this part, and this module, with some netiquette rules for the social media. It is better that we don’t add someone as friend, if we don’t want to stay in touch with, instead of adding the person as friend and then unfriend him/her the day after. This can be insulting. Of course, unfriend people after a while is a common thing on social media, and it can happen for many reasons, but try to avoid it for new acquaintances. When we upload photos that show other people as well apart from us, we should not tag them before we ask them if they agree. Some people don’t want to share their life with other people online. We may have some friends in common, but each of us, also has other friends as well. When someone shares news on a wall, group, or even chat, it is polite to react somehow, even if it just a “like”. How would we feel if we shared news on our wall and no friend reacted? Frustrating, isn’t it? Finally, but very important, we should avoid spamming our friends. We should not share unnecessary messages everyday without a reason. For example</a:t>
            </a:r>
            <a:r>
              <a:rPr lang="en-US">
                <a:sym typeface="Wingdings" panose="05000000000000000000" pitchFamily="2" charset="2"/>
              </a:rPr>
              <a:t>, there </a:t>
            </a:r>
            <a:r>
              <a:rPr lang="en-US" dirty="0">
                <a:sym typeface="Wingdings" panose="05000000000000000000" pitchFamily="2" charset="2"/>
              </a:rPr>
              <a:t>are people who send good mornings to all their friends every day. This is cute the first time, or the second, but if we keep on doing it for 30 days, it is just annoying. People are busy, they don’t have time for messages like this. </a:t>
            </a:r>
          </a:p>
          <a:p>
            <a:pPr marL="171450" indent="-171450">
              <a:buFont typeface="Wingdings" panose="05000000000000000000" pitchFamily="2" charset="2"/>
              <a:buChar char="2"/>
            </a:pPr>
            <a:r>
              <a:rPr lang="en-US" dirty="0">
                <a:sym typeface="Wingdings" panose="05000000000000000000" pitchFamily="2" charset="2"/>
              </a:rPr>
              <a:t>If some of the students do have social media accounts, ask them if they have been in situations like the above. Since this is the last slide of the module, ask the students if they have any questions for any piece of information and then end the session.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20</a:t>
            </a:fld>
            <a:endParaRPr lang="en-US"/>
          </a:p>
        </p:txBody>
      </p:sp>
    </p:spTree>
    <p:extLst>
      <p:ext uri="{BB962C8B-B14F-4D97-AF65-F5344CB8AC3E}">
        <p14:creationId xmlns:p14="http://schemas.microsoft.com/office/powerpoint/2010/main" val="1010160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A3A144-43F7-49B0-898B-83D2D11A64AB}" type="slidenum">
              <a:rPr lang="en-US" smtClean="0"/>
              <a:t>21</a:t>
            </a:fld>
            <a:endParaRPr lang="en-US"/>
          </a:p>
        </p:txBody>
      </p:sp>
    </p:spTree>
    <p:extLst>
      <p:ext uri="{BB962C8B-B14F-4D97-AF65-F5344CB8AC3E}">
        <p14:creationId xmlns:p14="http://schemas.microsoft.com/office/powerpoint/2010/main" val="4001869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DB991-507B-C8CA-09CC-FCE67B283C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01DEF8-8A07-A3F3-9681-B0AFEFBA8D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DB7A17-DFA0-1CF9-65D4-C8AD699A2A2F}"/>
              </a:ext>
            </a:extLst>
          </p:cNvPr>
          <p:cNvSpPr>
            <a:spLocks noGrp="1"/>
          </p:cNvSpPr>
          <p:nvPr>
            <p:ph type="dt" sz="half" idx="10"/>
          </p:nvPr>
        </p:nvSpPr>
        <p:spPr/>
        <p:txBody>
          <a:bodyPr/>
          <a:lstStyle/>
          <a:p>
            <a:fld id="{EEEBE4E0-E918-46B8-9F3A-842A857B776C}" type="datetimeFigureOut">
              <a:rPr lang="en-US" smtClean="0"/>
              <a:t>10/18/2024</a:t>
            </a:fld>
            <a:endParaRPr lang="en-US"/>
          </a:p>
        </p:txBody>
      </p:sp>
      <p:sp>
        <p:nvSpPr>
          <p:cNvPr id="5" name="Footer Placeholder 4">
            <a:extLst>
              <a:ext uri="{FF2B5EF4-FFF2-40B4-BE49-F238E27FC236}">
                <a16:creationId xmlns:a16="http://schemas.microsoft.com/office/drawing/2014/main" id="{4E27E2A7-A20E-AC68-66D5-31BD3F1D3B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4C608E-7DD7-6CDB-5558-9F30AF9C1673}"/>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1544007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8B303-CC88-959F-CF44-73FADDDE9A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2F3D36-D36A-E3CF-232E-2F3F9BE968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25E6E4-34BE-1244-E431-FACCB3484D2B}"/>
              </a:ext>
            </a:extLst>
          </p:cNvPr>
          <p:cNvSpPr>
            <a:spLocks noGrp="1"/>
          </p:cNvSpPr>
          <p:nvPr>
            <p:ph type="dt" sz="half" idx="10"/>
          </p:nvPr>
        </p:nvSpPr>
        <p:spPr/>
        <p:txBody>
          <a:bodyPr/>
          <a:lstStyle/>
          <a:p>
            <a:fld id="{EEEBE4E0-E918-46B8-9F3A-842A857B776C}" type="datetimeFigureOut">
              <a:rPr lang="en-US" smtClean="0"/>
              <a:t>10/18/2024</a:t>
            </a:fld>
            <a:endParaRPr lang="en-US"/>
          </a:p>
        </p:txBody>
      </p:sp>
      <p:sp>
        <p:nvSpPr>
          <p:cNvPr id="5" name="Footer Placeholder 4">
            <a:extLst>
              <a:ext uri="{FF2B5EF4-FFF2-40B4-BE49-F238E27FC236}">
                <a16:creationId xmlns:a16="http://schemas.microsoft.com/office/drawing/2014/main" id="{F6999032-ECB0-B056-3BC8-A8476C6F1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5E1F04-2903-FB49-F97F-44BF7C5A92C0}"/>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3447308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19B6D-65D7-7D7F-E8A0-626557D520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D54A83-FE9E-3292-BB7F-CDE76AF4671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FD3136-AA71-9B72-1D3D-D381A3A29D36}"/>
              </a:ext>
            </a:extLst>
          </p:cNvPr>
          <p:cNvSpPr>
            <a:spLocks noGrp="1"/>
          </p:cNvSpPr>
          <p:nvPr>
            <p:ph type="dt" sz="half" idx="10"/>
          </p:nvPr>
        </p:nvSpPr>
        <p:spPr/>
        <p:txBody>
          <a:bodyPr/>
          <a:lstStyle/>
          <a:p>
            <a:fld id="{EEEBE4E0-E918-46B8-9F3A-842A857B776C}" type="datetimeFigureOut">
              <a:rPr lang="en-US" smtClean="0"/>
              <a:t>10/18/2024</a:t>
            </a:fld>
            <a:endParaRPr lang="en-US"/>
          </a:p>
        </p:txBody>
      </p:sp>
      <p:sp>
        <p:nvSpPr>
          <p:cNvPr id="5" name="Footer Placeholder 4">
            <a:extLst>
              <a:ext uri="{FF2B5EF4-FFF2-40B4-BE49-F238E27FC236}">
                <a16:creationId xmlns:a16="http://schemas.microsoft.com/office/drawing/2014/main" id="{203C980B-6CE9-C0E6-6893-77662B7F06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3DC31B-0CDD-E8B6-443F-B13720DA3CFA}"/>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1464119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2969B-4353-62B8-807B-E472BEFA38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BE2228-0EBF-32A2-FCAF-6CBB830450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2FB96D-A203-2CDF-5065-E16BFED37A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A0061D-F3AF-FDB8-D006-EF85D3762737}"/>
              </a:ext>
            </a:extLst>
          </p:cNvPr>
          <p:cNvSpPr>
            <a:spLocks noGrp="1"/>
          </p:cNvSpPr>
          <p:nvPr>
            <p:ph type="dt" sz="half" idx="10"/>
          </p:nvPr>
        </p:nvSpPr>
        <p:spPr/>
        <p:txBody>
          <a:bodyPr/>
          <a:lstStyle/>
          <a:p>
            <a:fld id="{EEEBE4E0-E918-46B8-9F3A-842A857B776C}" type="datetimeFigureOut">
              <a:rPr lang="en-US" smtClean="0"/>
              <a:t>10/18/2024</a:t>
            </a:fld>
            <a:endParaRPr lang="en-US"/>
          </a:p>
        </p:txBody>
      </p:sp>
      <p:sp>
        <p:nvSpPr>
          <p:cNvPr id="6" name="Footer Placeholder 5">
            <a:extLst>
              <a:ext uri="{FF2B5EF4-FFF2-40B4-BE49-F238E27FC236}">
                <a16:creationId xmlns:a16="http://schemas.microsoft.com/office/drawing/2014/main" id="{6FF625B1-6156-3CB2-98A3-CD535395C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A70993-7FF2-FFE4-CC6E-4448381F3FA6}"/>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3056513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B530D-09A6-F713-A1FB-F03963E975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7DE915D-2C41-80E8-F162-0660234816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FD838B-CDEF-CEDF-9FF0-78D0520CAB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C90E88-6595-D5F6-307C-ABFF761E0A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330B36-039B-5F1A-105E-8195ED2205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288B7F-7DE4-8AB2-4E2C-85B8816B117C}"/>
              </a:ext>
            </a:extLst>
          </p:cNvPr>
          <p:cNvSpPr>
            <a:spLocks noGrp="1"/>
          </p:cNvSpPr>
          <p:nvPr>
            <p:ph type="dt" sz="half" idx="10"/>
          </p:nvPr>
        </p:nvSpPr>
        <p:spPr/>
        <p:txBody>
          <a:bodyPr/>
          <a:lstStyle/>
          <a:p>
            <a:fld id="{EEEBE4E0-E918-46B8-9F3A-842A857B776C}" type="datetimeFigureOut">
              <a:rPr lang="en-US" smtClean="0"/>
              <a:t>10/18/2024</a:t>
            </a:fld>
            <a:endParaRPr lang="en-US"/>
          </a:p>
        </p:txBody>
      </p:sp>
      <p:sp>
        <p:nvSpPr>
          <p:cNvPr id="8" name="Footer Placeholder 7">
            <a:extLst>
              <a:ext uri="{FF2B5EF4-FFF2-40B4-BE49-F238E27FC236}">
                <a16:creationId xmlns:a16="http://schemas.microsoft.com/office/drawing/2014/main" id="{4636FA06-6B11-9C48-B03F-295E2883B6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44810B-BC5F-39F4-659E-979BE14A54CD}"/>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2376706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81033-0B4E-D7AA-CDAA-FCD41E061A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9A91C7-A752-DE0C-BA53-441633E361A8}"/>
              </a:ext>
            </a:extLst>
          </p:cNvPr>
          <p:cNvSpPr>
            <a:spLocks noGrp="1"/>
          </p:cNvSpPr>
          <p:nvPr>
            <p:ph type="dt" sz="half" idx="10"/>
          </p:nvPr>
        </p:nvSpPr>
        <p:spPr/>
        <p:txBody>
          <a:bodyPr/>
          <a:lstStyle/>
          <a:p>
            <a:fld id="{EEEBE4E0-E918-46B8-9F3A-842A857B776C}" type="datetimeFigureOut">
              <a:rPr lang="en-US" smtClean="0"/>
              <a:t>10/18/2024</a:t>
            </a:fld>
            <a:endParaRPr lang="en-US"/>
          </a:p>
        </p:txBody>
      </p:sp>
      <p:sp>
        <p:nvSpPr>
          <p:cNvPr id="4" name="Footer Placeholder 3">
            <a:extLst>
              <a:ext uri="{FF2B5EF4-FFF2-40B4-BE49-F238E27FC236}">
                <a16:creationId xmlns:a16="http://schemas.microsoft.com/office/drawing/2014/main" id="{3B06FD26-3AED-594C-86B5-7B7EEBABB2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9641EA-F293-D61F-4E3D-77B5021F7CC0}"/>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161673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795B6-5C96-4A1E-C0A0-46CA3A263F10}"/>
              </a:ext>
            </a:extLst>
          </p:cNvPr>
          <p:cNvSpPr>
            <a:spLocks noGrp="1"/>
          </p:cNvSpPr>
          <p:nvPr>
            <p:ph type="dt" sz="half" idx="10"/>
          </p:nvPr>
        </p:nvSpPr>
        <p:spPr/>
        <p:txBody>
          <a:bodyPr/>
          <a:lstStyle/>
          <a:p>
            <a:fld id="{EEEBE4E0-E918-46B8-9F3A-842A857B776C}" type="datetimeFigureOut">
              <a:rPr lang="en-US" smtClean="0"/>
              <a:t>10/18/2024</a:t>
            </a:fld>
            <a:endParaRPr lang="en-US"/>
          </a:p>
        </p:txBody>
      </p:sp>
      <p:sp>
        <p:nvSpPr>
          <p:cNvPr id="3" name="Footer Placeholder 2">
            <a:extLst>
              <a:ext uri="{FF2B5EF4-FFF2-40B4-BE49-F238E27FC236}">
                <a16:creationId xmlns:a16="http://schemas.microsoft.com/office/drawing/2014/main" id="{59F18E51-9C7A-92B5-2EC5-636D0071A7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AE181-4B06-60B1-2CE6-497AB7979AEB}"/>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3453470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E93F6-25F2-6E33-3F92-EBCC59872E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A7B1585-02B5-143B-6E4D-8F139B47C9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9E2B473-0C17-B798-9EED-2DDCA2B25C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D9043B-8883-FFAD-034E-FF366ED66392}"/>
              </a:ext>
            </a:extLst>
          </p:cNvPr>
          <p:cNvSpPr>
            <a:spLocks noGrp="1"/>
          </p:cNvSpPr>
          <p:nvPr>
            <p:ph type="dt" sz="half" idx="10"/>
          </p:nvPr>
        </p:nvSpPr>
        <p:spPr/>
        <p:txBody>
          <a:bodyPr/>
          <a:lstStyle/>
          <a:p>
            <a:fld id="{EEEBE4E0-E918-46B8-9F3A-842A857B776C}" type="datetimeFigureOut">
              <a:rPr lang="en-US" smtClean="0"/>
              <a:t>10/18/2024</a:t>
            </a:fld>
            <a:endParaRPr lang="en-US"/>
          </a:p>
        </p:txBody>
      </p:sp>
      <p:sp>
        <p:nvSpPr>
          <p:cNvPr id="6" name="Footer Placeholder 5">
            <a:extLst>
              <a:ext uri="{FF2B5EF4-FFF2-40B4-BE49-F238E27FC236}">
                <a16:creationId xmlns:a16="http://schemas.microsoft.com/office/drawing/2014/main" id="{4632601C-BD44-A858-4EE0-160691AA2C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8D1706-CBA9-3662-8DFC-59B299E940B3}"/>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415785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61CA7-6505-8869-A618-F9B6FD777F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5EDA02-A334-0C67-A7B5-E8AA4D983F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2792C5-C572-933C-6956-A874BD0DD6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5D9DAB-117A-9E90-A311-C5C057C8D48B}"/>
              </a:ext>
            </a:extLst>
          </p:cNvPr>
          <p:cNvSpPr>
            <a:spLocks noGrp="1"/>
          </p:cNvSpPr>
          <p:nvPr>
            <p:ph type="dt" sz="half" idx="10"/>
          </p:nvPr>
        </p:nvSpPr>
        <p:spPr/>
        <p:txBody>
          <a:bodyPr/>
          <a:lstStyle/>
          <a:p>
            <a:fld id="{EEEBE4E0-E918-46B8-9F3A-842A857B776C}" type="datetimeFigureOut">
              <a:rPr lang="en-US" smtClean="0"/>
              <a:t>10/18/2024</a:t>
            </a:fld>
            <a:endParaRPr lang="en-US"/>
          </a:p>
        </p:txBody>
      </p:sp>
      <p:sp>
        <p:nvSpPr>
          <p:cNvPr id="6" name="Footer Placeholder 5">
            <a:extLst>
              <a:ext uri="{FF2B5EF4-FFF2-40B4-BE49-F238E27FC236}">
                <a16:creationId xmlns:a16="http://schemas.microsoft.com/office/drawing/2014/main" id="{ECE4AC53-4C50-E8CB-7820-8036927157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6B7CF1-EF22-7D12-5E5F-A9313E6A0929}"/>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1152776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AC310-94C7-DFD8-9E12-363342F77E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04F5D0-558B-F4ED-B3BB-9AB62C2F3E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9C210-89C1-9BDE-0ED2-6E63CDD25585}"/>
              </a:ext>
            </a:extLst>
          </p:cNvPr>
          <p:cNvSpPr>
            <a:spLocks noGrp="1"/>
          </p:cNvSpPr>
          <p:nvPr>
            <p:ph type="dt" sz="half" idx="10"/>
          </p:nvPr>
        </p:nvSpPr>
        <p:spPr/>
        <p:txBody>
          <a:bodyPr/>
          <a:lstStyle/>
          <a:p>
            <a:fld id="{EEEBE4E0-E918-46B8-9F3A-842A857B776C}" type="datetimeFigureOut">
              <a:rPr lang="en-US" smtClean="0"/>
              <a:t>10/18/2024</a:t>
            </a:fld>
            <a:endParaRPr lang="en-US"/>
          </a:p>
        </p:txBody>
      </p:sp>
      <p:sp>
        <p:nvSpPr>
          <p:cNvPr id="5" name="Footer Placeholder 4">
            <a:extLst>
              <a:ext uri="{FF2B5EF4-FFF2-40B4-BE49-F238E27FC236}">
                <a16:creationId xmlns:a16="http://schemas.microsoft.com/office/drawing/2014/main" id="{FCDF310F-72B7-1159-2957-21E1142D7F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33BFF6-EC8B-45E8-0125-F38578BF9A43}"/>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134626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792F27-8F03-7396-9A64-52220F865DA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576C98-A761-4FA4-EFDC-A994B9FA6D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F2C2C0-CB87-B3DA-C6A9-29E0A043F973}"/>
              </a:ext>
            </a:extLst>
          </p:cNvPr>
          <p:cNvSpPr>
            <a:spLocks noGrp="1"/>
          </p:cNvSpPr>
          <p:nvPr>
            <p:ph type="dt" sz="half" idx="10"/>
          </p:nvPr>
        </p:nvSpPr>
        <p:spPr/>
        <p:txBody>
          <a:bodyPr/>
          <a:lstStyle/>
          <a:p>
            <a:fld id="{EEEBE4E0-E918-46B8-9F3A-842A857B776C}" type="datetimeFigureOut">
              <a:rPr lang="en-US" smtClean="0"/>
              <a:t>10/18/2024</a:t>
            </a:fld>
            <a:endParaRPr lang="en-US"/>
          </a:p>
        </p:txBody>
      </p:sp>
      <p:sp>
        <p:nvSpPr>
          <p:cNvPr id="5" name="Footer Placeholder 4">
            <a:extLst>
              <a:ext uri="{FF2B5EF4-FFF2-40B4-BE49-F238E27FC236}">
                <a16:creationId xmlns:a16="http://schemas.microsoft.com/office/drawing/2014/main" id="{79B61950-9A3A-3434-2D72-BADF3A08C7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2D5A6-4296-A668-ACBB-F9D101F37396}"/>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3964380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4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10/18/2024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F62061-0772-DEC8-AC66-5D69AAD228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A8D455-762C-1743-3DBE-C2D2B0A1D0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22EFED-1809-E24F-F4A1-6DA488C506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EEBE4E0-E918-46B8-9F3A-842A857B776C}" type="datetimeFigureOut">
              <a:rPr lang="en-US" smtClean="0"/>
              <a:t>10/18/2024</a:t>
            </a:fld>
            <a:endParaRPr lang="en-US"/>
          </a:p>
        </p:txBody>
      </p:sp>
      <p:sp>
        <p:nvSpPr>
          <p:cNvPr id="5" name="Footer Placeholder 4">
            <a:extLst>
              <a:ext uri="{FF2B5EF4-FFF2-40B4-BE49-F238E27FC236}">
                <a16:creationId xmlns:a16="http://schemas.microsoft.com/office/drawing/2014/main" id="{68060EC0-BC3F-2464-013D-B4E43CC10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B84778B-BE21-E55C-2B8B-7FDAEBFB52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BBE47D9-8EF5-4C11-95BA-5D9010613BA7}" type="slidenum">
              <a:rPr lang="en-US" smtClean="0"/>
              <a:t>‹#›</a:t>
            </a:fld>
            <a:endParaRPr lang="en-US"/>
          </a:p>
        </p:txBody>
      </p:sp>
    </p:spTree>
    <p:extLst>
      <p:ext uri="{BB962C8B-B14F-4D97-AF65-F5344CB8AC3E}">
        <p14:creationId xmlns:p14="http://schemas.microsoft.com/office/powerpoint/2010/main" val="1705321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
          </a:xfrm>
          <a:custGeom>
            <a:avLst/>
            <a:gdLst/>
            <a:ahLst/>
            <a:cxnLst/>
            <a:rect l="l" t="t" r="r" b="b"/>
            <a:pathLst>
              <a:path w="18288000" h="1028700">
                <a:moveTo>
                  <a:pt x="0" y="0"/>
                </a:moveTo>
                <a:lnTo>
                  <a:pt x="18287999" y="0"/>
                </a:lnTo>
                <a:lnTo>
                  <a:pt x="18287999" y="1028699"/>
                </a:lnTo>
                <a:lnTo>
                  <a:pt x="0" y="1028699"/>
                </a:lnTo>
                <a:lnTo>
                  <a:pt x="0" y="0"/>
                </a:lnTo>
                <a:close/>
              </a:path>
            </a:pathLst>
          </a:custGeom>
          <a:solidFill>
            <a:srgbClr val="E3DE1C"/>
          </a:solidFill>
        </p:spPr>
        <p:txBody>
          <a:bodyPr wrap="square" lIns="0" tIns="0" rIns="0" bIns="0" rtlCol="0"/>
          <a:lstStyle/>
          <a:p>
            <a:endParaRPr sz="1200"/>
          </a:p>
        </p:txBody>
      </p:sp>
      <p:sp>
        <p:nvSpPr>
          <p:cNvPr id="2" name="Holder 2"/>
          <p:cNvSpPr>
            <a:spLocks noGrp="1"/>
          </p:cNvSpPr>
          <p:nvPr>
            <p:ph type="title"/>
          </p:nvPr>
        </p:nvSpPr>
        <p:spPr>
          <a:xfrm>
            <a:off x="4501410" y="1064254"/>
            <a:ext cx="2793153" cy="839893"/>
          </a:xfrm>
          <a:prstGeom prst="rect">
            <a:avLst/>
          </a:prstGeom>
        </p:spPr>
        <p:txBody>
          <a:bodyPr wrap="square" lIns="0" tIns="0" rIns="0" bIns="0">
            <a:spAutoFit/>
          </a:bodyPr>
          <a:lstStyle>
            <a:lvl1pPr>
              <a:defRPr sz="81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10/18/2024</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jp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1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edu.gcfglobal.org/en/communicationskills/being-a-good-digital-citizen/1/"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71.png"/><Relationship Id="rId18" Type="http://schemas.openxmlformats.org/officeDocument/2006/relationships/image" Target="../media/image15.png"/><Relationship Id="rId3" Type="http://schemas.openxmlformats.org/officeDocument/2006/relationships/image" Target="../media/image1.png"/><Relationship Id="rId21" Type="http://schemas.openxmlformats.org/officeDocument/2006/relationships/image" Target="../media/image78.png"/><Relationship Id="rId7" Type="http://schemas.openxmlformats.org/officeDocument/2006/relationships/image" Target="../media/image5.jpg"/><Relationship Id="rId12" Type="http://schemas.openxmlformats.org/officeDocument/2006/relationships/image" Target="../media/image70.png"/><Relationship Id="rId17" Type="http://schemas.openxmlformats.org/officeDocument/2006/relationships/image" Target="../media/image75.png"/><Relationship Id="rId2" Type="http://schemas.openxmlformats.org/officeDocument/2006/relationships/notesSlide" Target="../notesSlides/notesSlide21.xml"/><Relationship Id="rId16" Type="http://schemas.openxmlformats.org/officeDocument/2006/relationships/image" Target="../media/image74.png"/><Relationship Id="rId20" Type="http://schemas.openxmlformats.org/officeDocument/2006/relationships/image" Target="../media/image77.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69.png"/><Relationship Id="rId5" Type="http://schemas.openxmlformats.org/officeDocument/2006/relationships/image" Target="../media/image3.jpg"/><Relationship Id="rId15" Type="http://schemas.openxmlformats.org/officeDocument/2006/relationships/image" Target="../media/image73.png"/><Relationship Id="rId10" Type="http://schemas.openxmlformats.org/officeDocument/2006/relationships/image" Target="../media/image7.png"/><Relationship Id="rId19" Type="http://schemas.openxmlformats.org/officeDocument/2006/relationships/image" Target="../media/image76.png"/><Relationship Id="rId4" Type="http://schemas.openxmlformats.org/officeDocument/2006/relationships/image" Target="../media/image2.png"/><Relationship Id="rId9" Type="http://schemas.openxmlformats.org/officeDocument/2006/relationships/image" Target="../media/image68.png"/><Relationship Id="rId14" Type="http://schemas.openxmlformats.org/officeDocument/2006/relationships/image" Target="../media/image72.png"/><Relationship Id="rId22" Type="http://schemas.openxmlformats.org/officeDocument/2006/relationships/image" Target="../media/image7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 y="5252767"/>
            <a:ext cx="2690283" cy="1162050"/>
            <a:chOff x="0" y="7879150"/>
            <a:chExt cx="4035425" cy="1743075"/>
          </a:xfrm>
        </p:grpSpPr>
        <p:pic>
          <p:nvPicPr>
            <p:cNvPr id="3" name="object 3"/>
            <p:cNvPicPr/>
            <p:nvPr/>
          </p:nvPicPr>
          <p:blipFill>
            <a:blip r:embed="rId3" cstate="print"/>
            <a:stretch>
              <a:fillRect/>
            </a:stretch>
          </p:blipFill>
          <p:spPr>
            <a:xfrm>
              <a:off x="0" y="8001914"/>
              <a:ext cx="2295524" cy="1619249"/>
            </a:xfrm>
            <a:prstGeom prst="rect">
              <a:avLst/>
            </a:prstGeom>
          </p:spPr>
        </p:pic>
        <p:pic>
          <p:nvPicPr>
            <p:cNvPr id="4" name="object 4"/>
            <p:cNvPicPr/>
            <p:nvPr/>
          </p:nvPicPr>
          <p:blipFill>
            <a:blip r:embed="rId4" cstate="print"/>
            <a:stretch>
              <a:fillRect/>
            </a:stretch>
          </p:blipFill>
          <p:spPr>
            <a:xfrm>
              <a:off x="2292276" y="7879150"/>
              <a:ext cx="1743074" cy="1743074"/>
            </a:xfrm>
            <a:prstGeom prst="rect">
              <a:avLst/>
            </a:prstGeom>
          </p:spPr>
        </p:pic>
      </p:grpSp>
      <p:pic>
        <p:nvPicPr>
          <p:cNvPr id="5" name="object 5"/>
          <p:cNvPicPr/>
          <p:nvPr/>
        </p:nvPicPr>
        <p:blipFill>
          <a:blip r:embed="rId5" cstate="print"/>
          <a:stretch>
            <a:fillRect/>
          </a:stretch>
        </p:blipFill>
        <p:spPr>
          <a:xfrm>
            <a:off x="4303318" y="5524923"/>
            <a:ext cx="1795721" cy="745787"/>
          </a:xfrm>
          <a:prstGeom prst="rect">
            <a:avLst/>
          </a:prstGeom>
        </p:spPr>
      </p:pic>
      <p:pic>
        <p:nvPicPr>
          <p:cNvPr id="6" name="object 6"/>
          <p:cNvPicPr/>
          <p:nvPr/>
        </p:nvPicPr>
        <p:blipFill>
          <a:blip r:embed="rId6" cstate="print"/>
          <a:stretch>
            <a:fillRect/>
          </a:stretch>
        </p:blipFill>
        <p:spPr>
          <a:xfrm>
            <a:off x="6219642" y="5125475"/>
            <a:ext cx="1737607" cy="128904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581089"/>
            <a:ext cx="12192000" cy="277283"/>
          </a:xfrm>
          <a:custGeom>
            <a:avLst/>
            <a:gdLst/>
            <a:ahLst/>
            <a:cxnLst/>
            <a:rect l="l" t="t" r="r" b="b"/>
            <a:pathLst>
              <a:path w="18288000" h="415925">
                <a:moveTo>
                  <a:pt x="18287999" y="415367"/>
                </a:moveTo>
                <a:lnTo>
                  <a:pt x="0" y="415367"/>
                </a:lnTo>
                <a:lnTo>
                  <a:pt x="0" y="0"/>
                </a:lnTo>
                <a:lnTo>
                  <a:pt x="18287999" y="0"/>
                </a:lnTo>
                <a:lnTo>
                  <a:pt x="18287999" y="415367"/>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9" name="object 9"/>
          <p:cNvPicPr/>
          <p:nvPr/>
        </p:nvPicPr>
        <p:blipFill>
          <a:blip r:embed="rId8" cstate="print"/>
          <a:stretch>
            <a:fillRect/>
          </a:stretch>
        </p:blipFill>
        <p:spPr>
          <a:xfrm>
            <a:off x="10527989" y="1137461"/>
            <a:ext cx="1327149" cy="1396999"/>
          </a:xfrm>
          <a:prstGeom prst="rect">
            <a:avLst/>
          </a:prstGeom>
        </p:spPr>
      </p:pic>
      <p:pic>
        <p:nvPicPr>
          <p:cNvPr id="10" name="object 10"/>
          <p:cNvPicPr/>
          <p:nvPr/>
        </p:nvPicPr>
        <p:blipFill>
          <a:blip r:embed="rId9" cstate="print"/>
          <a:stretch>
            <a:fillRect/>
          </a:stretch>
        </p:blipFill>
        <p:spPr>
          <a:xfrm>
            <a:off x="7954941" y="5638464"/>
            <a:ext cx="1777999" cy="488949"/>
          </a:xfrm>
          <a:prstGeom prst="rect">
            <a:avLst/>
          </a:prstGeom>
        </p:spPr>
      </p:pic>
      <p:pic>
        <p:nvPicPr>
          <p:cNvPr id="11" name="object 11"/>
          <p:cNvPicPr/>
          <p:nvPr/>
        </p:nvPicPr>
        <p:blipFill>
          <a:blip r:embed="rId10" cstate="print"/>
          <a:stretch>
            <a:fillRect/>
          </a:stretch>
        </p:blipFill>
        <p:spPr>
          <a:xfrm>
            <a:off x="9820230" y="5589356"/>
            <a:ext cx="534561" cy="537599"/>
          </a:xfrm>
          <a:prstGeom prst="rect">
            <a:avLst/>
          </a:prstGeom>
        </p:spPr>
      </p:pic>
      <p:sp>
        <p:nvSpPr>
          <p:cNvPr id="12" name="object 12"/>
          <p:cNvSpPr/>
          <p:nvPr/>
        </p:nvSpPr>
        <p:spPr>
          <a:xfrm>
            <a:off x="10430264" y="5699624"/>
            <a:ext cx="786977" cy="134620"/>
          </a:xfrm>
          <a:custGeom>
            <a:avLst/>
            <a:gdLst/>
            <a:ahLst/>
            <a:cxnLst/>
            <a:rect l="l" t="t" r="r" b="b"/>
            <a:pathLst>
              <a:path w="1180465" h="201929">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w="1180465" h="201929">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w="1180465" h="201929">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w="1180465" h="201929">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3" name="object 13"/>
          <p:cNvGrpSpPr/>
          <p:nvPr/>
        </p:nvGrpSpPr>
        <p:grpSpPr>
          <a:xfrm>
            <a:off x="11255654" y="5699867"/>
            <a:ext cx="736600" cy="134197"/>
            <a:chOff x="16883481" y="8549800"/>
            <a:chExt cx="1104900" cy="201295"/>
          </a:xfrm>
        </p:grpSpPr>
        <p:pic>
          <p:nvPicPr>
            <p:cNvPr id="14" name="object 14"/>
            <p:cNvPicPr/>
            <p:nvPr/>
          </p:nvPicPr>
          <p:blipFill>
            <a:blip r:embed="rId11" cstate="print"/>
            <a:stretch>
              <a:fillRect/>
            </a:stretch>
          </p:blipFill>
          <p:spPr>
            <a:xfrm>
              <a:off x="16883481" y="8551762"/>
              <a:ext cx="493393" cy="197072"/>
            </a:xfrm>
            <a:prstGeom prst="rect">
              <a:avLst/>
            </a:prstGeom>
          </p:spPr>
        </p:pic>
        <p:sp>
          <p:nvSpPr>
            <p:cNvPr id="15" name="object 15"/>
            <p:cNvSpPr/>
            <p:nvPr/>
          </p:nvSpPr>
          <p:spPr>
            <a:xfrm>
              <a:off x="17398772" y="8549804"/>
              <a:ext cx="215265" cy="201295"/>
            </a:xfrm>
            <a:custGeom>
              <a:avLst/>
              <a:gdLst/>
              <a:ahLst/>
              <a:cxnLst/>
              <a:rect l="l" t="t" r="r" b="b"/>
              <a:pathLst>
                <a:path w="215265" h="201295">
                  <a:moveTo>
                    <a:pt x="41503" y="2705"/>
                  </a:moveTo>
                  <a:lnTo>
                    <a:pt x="0" y="2705"/>
                  </a:lnTo>
                  <a:lnTo>
                    <a:pt x="0" y="198501"/>
                  </a:lnTo>
                  <a:lnTo>
                    <a:pt x="41503" y="198501"/>
                  </a:lnTo>
                  <a:lnTo>
                    <a:pt x="41503" y="2705"/>
                  </a:lnTo>
                  <a:close/>
                </a:path>
                <a:path w="215265" h="20129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16" name="object 16"/>
            <p:cNvPicPr/>
            <p:nvPr/>
          </p:nvPicPr>
          <p:blipFill>
            <a:blip r:embed="rId12" cstate="print"/>
            <a:stretch>
              <a:fillRect/>
            </a:stretch>
          </p:blipFill>
          <p:spPr>
            <a:xfrm>
              <a:off x="17632935" y="8551762"/>
              <a:ext cx="354959" cy="197072"/>
            </a:xfrm>
            <a:prstGeom prst="rect">
              <a:avLst/>
            </a:prstGeom>
          </p:spPr>
        </p:pic>
      </p:grpSp>
      <p:grpSp>
        <p:nvGrpSpPr>
          <p:cNvPr id="17" name="object 17"/>
          <p:cNvGrpSpPr/>
          <p:nvPr/>
        </p:nvGrpSpPr>
        <p:grpSpPr>
          <a:xfrm>
            <a:off x="10428312" y="5911163"/>
            <a:ext cx="557529" cy="105833"/>
            <a:chOff x="15642468" y="8866744"/>
            <a:chExt cx="836294" cy="158750"/>
          </a:xfrm>
        </p:grpSpPr>
        <p:pic>
          <p:nvPicPr>
            <p:cNvPr id="18" name="object 18"/>
            <p:cNvPicPr/>
            <p:nvPr/>
          </p:nvPicPr>
          <p:blipFill>
            <a:blip r:embed="rId13" cstate="print"/>
            <a:stretch>
              <a:fillRect/>
            </a:stretch>
          </p:blipFill>
          <p:spPr>
            <a:xfrm>
              <a:off x="15642468" y="8866867"/>
              <a:ext cx="117136" cy="158410"/>
            </a:xfrm>
            <a:prstGeom prst="rect">
              <a:avLst/>
            </a:prstGeom>
          </p:spPr>
        </p:pic>
        <p:sp>
          <p:nvSpPr>
            <p:cNvPr id="19" name="object 19"/>
            <p:cNvSpPr/>
            <p:nvPr/>
          </p:nvSpPr>
          <p:spPr>
            <a:xfrm>
              <a:off x="15784449" y="8869590"/>
              <a:ext cx="88900" cy="154305"/>
            </a:xfrm>
            <a:custGeom>
              <a:avLst/>
              <a:gdLst/>
              <a:ahLst/>
              <a:cxnLst/>
              <a:rect l="l" t="t" r="r" b="b"/>
              <a:pathLst>
                <a:path w="88900" h="154304">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4" cstate="print"/>
            <a:stretch>
              <a:fillRect/>
            </a:stretch>
          </p:blipFill>
          <p:spPr>
            <a:xfrm>
              <a:off x="15902935" y="8869074"/>
              <a:ext cx="136598" cy="154119"/>
            </a:xfrm>
            <a:prstGeom prst="rect">
              <a:avLst/>
            </a:prstGeom>
          </p:spPr>
        </p:pic>
        <p:sp>
          <p:nvSpPr>
            <p:cNvPr id="21" name="object 21"/>
            <p:cNvSpPr/>
            <p:nvPr/>
          </p:nvSpPr>
          <p:spPr>
            <a:xfrm>
              <a:off x="16061068" y="8869590"/>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2" name="object 22"/>
            <p:cNvPicPr/>
            <p:nvPr/>
          </p:nvPicPr>
          <p:blipFill>
            <a:blip r:embed="rId15" cstate="print"/>
            <a:stretch>
              <a:fillRect/>
            </a:stretch>
          </p:blipFill>
          <p:spPr>
            <a:xfrm>
              <a:off x="16198653" y="8866744"/>
              <a:ext cx="279806" cy="158656"/>
            </a:xfrm>
            <a:prstGeom prst="rect">
              <a:avLst/>
            </a:prstGeom>
          </p:spPr>
        </p:pic>
      </p:grpSp>
      <p:grpSp>
        <p:nvGrpSpPr>
          <p:cNvPr id="23" name="object 23"/>
          <p:cNvGrpSpPr/>
          <p:nvPr/>
        </p:nvGrpSpPr>
        <p:grpSpPr>
          <a:xfrm>
            <a:off x="11035008" y="5911245"/>
            <a:ext cx="400050" cy="105833"/>
            <a:chOff x="16552512" y="8866867"/>
            <a:chExt cx="600075" cy="158750"/>
          </a:xfrm>
        </p:grpSpPr>
        <p:pic>
          <p:nvPicPr>
            <p:cNvPr id="24" name="object 24"/>
            <p:cNvPicPr/>
            <p:nvPr/>
          </p:nvPicPr>
          <p:blipFill>
            <a:blip r:embed="rId16" cstate="print"/>
            <a:stretch>
              <a:fillRect/>
            </a:stretch>
          </p:blipFill>
          <p:spPr>
            <a:xfrm>
              <a:off x="16552512" y="8866867"/>
              <a:ext cx="227174" cy="158410"/>
            </a:xfrm>
            <a:prstGeom prst="rect">
              <a:avLst/>
            </a:prstGeom>
          </p:spPr>
        </p:pic>
        <p:pic>
          <p:nvPicPr>
            <p:cNvPr id="25" name="object 25"/>
            <p:cNvPicPr/>
            <p:nvPr/>
          </p:nvPicPr>
          <p:blipFill>
            <a:blip r:embed="rId17" cstate="print"/>
            <a:stretch>
              <a:fillRect/>
            </a:stretch>
          </p:blipFill>
          <p:spPr>
            <a:xfrm>
              <a:off x="16800127" y="8869074"/>
              <a:ext cx="126316" cy="156203"/>
            </a:xfrm>
            <a:prstGeom prst="rect">
              <a:avLst/>
            </a:prstGeom>
          </p:spPr>
        </p:pic>
        <p:pic>
          <p:nvPicPr>
            <p:cNvPr id="26" name="object 26"/>
            <p:cNvPicPr/>
            <p:nvPr/>
          </p:nvPicPr>
          <p:blipFill>
            <a:blip r:embed="rId18" cstate="print"/>
            <a:stretch>
              <a:fillRect/>
            </a:stretch>
          </p:blipFill>
          <p:spPr>
            <a:xfrm>
              <a:off x="16962061" y="8868951"/>
              <a:ext cx="127663" cy="154119"/>
            </a:xfrm>
            <a:prstGeom prst="rect">
              <a:avLst/>
            </a:prstGeom>
          </p:spPr>
        </p:pic>
        <p:sp>
          <p:nvSpPr>
            <p:cNvPr id="27" name="object 27"/>
            <p:cNvSpPr/>
            <p:nvPr/>
          </p:nvSpPr>
          <p:spPr>
            <a:xfrm>
              <a:off x="17119345" y="8869074"/>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28" name="object 28"/>
          <p:cNvGrpSpPr/>
          <p:nvPr/>
        </p:nvGrpSpPr>
        <p:grpSpPr>
          <a:xfrm>
            <a:off x="11482094" y="5911163"/>
            <a:ext cx="509693" cy="105833"/>
            <a:chOff x="17223140" y="8866744"/>
            <a:chExt cx="764540" cy="158750"/>
          </a:xfrm>
        </p:grpSpPr>
        <p:pic>
          <p:nvPicPr>
            <p:cNvPr id="29" name="object 29"/>
            <p:cNvPicPr/>
            <p:nvPr/>
          </p:nvPicPr>
          <p:blipFill>
            <a:blip r:embed="rId19" cstate="print"/>
            <a:stretch>
              <a:fillRect/>
            </a:stretch>
          </p:blipFill>
          <p:spPr>
            <a:xfrm>
              <a:off x="17223140" y="8868461"/>
              <a:ext cx="254102" cy="154927"/>
            </a:xfrm>
            <a:prstGeom prst="rect">
              <a:avLst/>
            </a:prstGeom>
          </p:spPr>
        </p:pic>
        <p:sp>
          <p:nvSpPr>
            <p:cNvPr id="30" name="object 30"/>
            <p:cNvSpPr/>
            <p:nvPr/>
          </p:nvSpPr>
          <p:spPr>
            <a:xfrm>
              <a:off x="17505148" y="8869082"/>
              <a:ext cx="149225" cy="154940"/>
            </a:xfrm>
            <a:custGeom>
              <a:avLst/>
              <a:gdLst/>
              <a:ahLst/>
              <a:cxnLst/>
              <a:rect l="l" t="t" r="r" b="b"/>
              <a:pathLst>
                <a:path w="149225" h="154940">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1" name="object 31"/>
            <p:cNvPicPr/>
            <p:nvPr/>
          </p:nvPicPr>
          <p:blipFill>
            <a:blip r:embed="rId18" cstate="print"/>
            <a:stretch>
              <a:fillRect/>
            </a:stretch>
          </p:blipFill>
          <p:spPr>
            <a:xfrm>
              <a:off x="17690341" y="8868951"/>
              <a:ext cx="127663" cy="154119"/>
            </a:xfrm>
            <a:prstGeom prst="rect">
              <a:avLst/>
            </a:prstGeom>
          </p:spPr>
        </p:pic>
        <p:pic>
          <p:nvPicPr>
            <p:cNvPr id="32" name="object 32"/>
            <p:cNvPicPr/>
            <p:nvPr/>
          </p:nvPicPr>
          <p:blipFill>
            <a:blip r:embed="rId20" cstate="print"/>
            <a:stretch>
              <a:fillRect/>
            </a:stretch>
          </p:blipFill>
          <p:spPr>
            <a:xfrm>
              <a:off x="17840770" y="8866744"/>
              <a:ext cx="146635" cy="158656"/>
            </a:xfrm>
            <a:prstGeom prst="rect">
              <a:avLst/>
            </a:prstGeom>
          </p:spPr>
        </p:pic>
      </p:grpSp>
      <p:sp>
        <p:nvSpPr>
          <p:cNvPr id="33" name="object 33"/>
          <p:cNvSpPr txBox="1">
            <a:spLocks noGrp="1"/>
          </p:cNvSpPr>
          <p:nvPr>
            <p:ph type="title"/>
          </p:nvPr>
        </p:nvSpPr>
        <p:spPr>
          <a:xfrm>
            <a:off x="4505379" y="1059813"/>
            <a:ext cx="2785110" cy="837777"/>
          </a:xfrm>
          <a:prstGeom prst="rect">
            <a:avLst/>
          </a:prstGeom>
        </p:spPr>
        <p:txBody>
          <a:bodyPr vert="horz" wrap="square" lIns="0" tIns="10583"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83"/>
              </a:spcBef>
            </a:pPr>
            <a:r>
              <a:rPr sz="5367" spc="253" dirty="0">
                <a:latin typeface="Cambria"/>
                <a:cs typeface="Cambria"/>
              </a:rPr>
              <a:t>E</a:t>
            </a:r>
            <a:r>
              <a:rPr sz="5367" spc="117" dirty="0">
                <a:latin typeface="Cambria"/>
                <a:cs typeface="Cambria"/>
              </a:rPr>
              <a:t>u</a:t>
            </a:r>
            <a:r>
              <a:rPr sz="5367" spc="103" dirty="0">
                <a:latin typeface="Cambria"/>
                <a:cs typeface="Cambria"/>
              </a:rPr>
              <a:t>r</a:t>
            </a:r>
            <a:r>
              <a:rPr sz="5367" spc="136" dirty="0">
                <a:latin typeface="Cambria"/>
                <a:cs typeface="Cambria"/>
              </a:rPr>
              <a:t>h</a:t>
            </a:r>
            <a:r>
              <a:rPr sz="5367" spc="-13" dirty="0">
                <a:latin typeface="Cambria"/>
                <a:cs typeface="Cambria"/>
              </a:rPr>
              <a:t>o</a:t>
            </a:r>
            <a:r>
              <a:rPr sz="5367" spc="27" dirty="0">
                <a:latin typeface="Cambria"/>
                <a:cs typeface="Cambria"/>
              </a:rPr>
              <a:t>p</a:t>
            </a:r>
            <a:r>
              <a:rPr sz="5367" spc="47" dirty="0">
                <a:latin typeface="Cambria"/>
                <a:cs typeface="Cambria"/>
              </a:rPr>
              <a:t>e</a:t>
            </a:r>
            <a:endParaRPr sz="5367">
              <a:latin typeface="Cambria"/>
              <a:cs typeface="Cambria"/>
            </a:endParaRPr>
          </a:p>
        </p:txBody>
      </p:sp>
      <p:sp>
        <p:nvSpPr>
          <p:cNvPr id="34" name="object 34"/>
          <p:cNvSpPr txBox="1"/>
          <p:nvPr/>
        </p:nvSpPr>
        <p:spPr>
          <a:xfrm>
            <a:off x="2516738" y="1732530"/>
            <a:ext cx="6762750" cy="803910"/>
          </a:xfrm>
          <a:prstGeom prst="rect">
            <a:avLst/>
          </a:prstGeom>
        </p:spPr>
        <p:txBody>
          <a:bodyPr vert="horz" wrap="square" lIns="0" tIns="13589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ct val="100000"/>
              </a:lnSpc>
              <a:spcBef>
                <a:spcPts val="1070"/>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algn="ctr">
              <a:lnSpc>
                <a:spcPct val="100000"/>
              </a:lnSpc>
              <a:spcBef>
                <a:spcPts val="629"/>
              </a:spcBef>
            </a:pPr>
            <a:r>
              <a:rPr sz="1467" spc="73" dirty="0">
                <a:latin typeface="Trebuchet MS"/>
                <a:cs typeface="Trebuchet MS"/>
              </a:rPr>
              <a:t>Erasmus+</a:t>
            </a:r>
            <a:r>
              <a:rPr sz="1467" spc="-73" dirty="0">
                <a:latin typeface="Trebuchet MS"/>
                <a:cs typeface="Trebuchet MS"/>
              </a:rPr>
              <a:t> </a:t>
            </a:r>
            <a:r>
              <a:rPr sz="1467" spc="-7" dirty="0">
                <a:latin typeface="Trebuchet MS"/>
                <a:cs typeface="Trebuchet MS"/>
              </a:rPr>
              <a:t>project</a:t>
            </a:r>
            <a:r>
              <a:rPr sz="1467" spc="-73" dirty="0">
                <a:latin typeface="Trebuchet MS"/>
                <a:cs typeface="Trebuchet MS"/>
              </a:rPr>
              <a:t> </a:t>
            </a:r>
            <a:r>
              <a:rPr sz="1467" spc="-27" dirty="0">
                <a:latin typeface="Trebuchet MS"/>
                <a:cs typeface="Trebuchet MS"/>
              </a:rPr>
              <a:t>n.</a:t>
            </a:r>
            <a:r>
              <a:rPr sz="1467" spc="-73" dirty="0">
                <a:latin typeface="Trebuchet MS"/>
                <a:cs typeface="Trebuchet MS"/>
              </a:rPr>
              <a:t> </a:t>
            </a:r>
            <a:r>
              <a:rPr sz="1467" spc="40" dirty="0">
                <a:latin typeface="Trebuchet MS"/>
                <a:cs typeface="Trebuchet MS"/>
              </a:rPr>
              <a:t>2023-2-IT03-KA220-YOU-000184370</a:t>
            </a:r>
            <a:endParaRPr sz="1467">
              <a:latin typeface="Trebuchet MS"/>
              <a:cs typeface="Trebuchet MS"/>
            </a:endParaRPr>
          </a:p>
        </p:txBody>
      </p:sp>
      <p:sp>
        <p:nvSpPr>
          <p:cNvPr id="35" name="object 35"/>
          <p:cNvSpPr txBox="1"/>
          <p:nvPr/>
        </p:nvSpPr>
        <p:spPr>
          <a:xfrm>
            <a:off x="2516739" y="3209157"/>
            <a:ext cx="6762750" cy="9600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740"/>
              </a:lnSpc>
              <a:spcBef>
                <a:spcPts val="67"/>
              </a:spcBef>
            </a:pPr>
            <a:r>
              <a:rPr lang="en-US" sz="4000" b="1" spc="40">
                <a:latin typeface="Cambria"/>
                <a:cs typeface="Cambria"/>
              </a:rPr>
              <a:t>Digital Skills Module </a:t>
            </a:r>
            <a:r>
              <a:rPr lang="en-US" sz="4000" b="1" spc="40" dirty="0">
                <a:latin typeface="Cambria"/>
                <a:cs typeface="Cambria"/>
              </a:rPr>
              <a:t>2</a:t>
            </a:r>
            <a:endParaRPr sz="4000" dirty="0">
              <a:latin typeface="Cambria"/>
              <a:cs typeface="Cambria"/>
            </a:endParaRPr>
          </a:p>
          <a:p>
            <a:pPr algn="ctr">
              <a:lnSpc>
                <a:spcPts val="2660"/>
              </a:lnSpc>
            </a:pPr>
            <a:r>
              <a:rPr lang="en-US" sz="3000" spc="63" dirty="0">
                <a:latin typeface="Georgia"/>
                <a:cs typeface="Georgia"/>
              </a:rPr>
              <a:t>Communication and Collaboration</a:t>
            </a:r>
            <a:endParaRPr sz="3000" dirty="0">
              <a:latin typeface="Georgia"/>
              <a:cs typeface="Georgia"/>
            </a:endParaRPr>
          </a:p>
        </p:txBody>
      </p:sp>
      <p:pic>
        <p:nvPicPr>
          <p:cNvPr id="36" name="object 36"/>
          <p:cNvPicPr/>
          <p:nvPr/>
        </p:nvPicPr>
        <p:blipFill>
          <a:blip r:embed="rId21" cstate="print"/>
          <a:stretch>
            <a:fillRect/>
          </a:stretch>
        </p:blipFill>
        <p:spPr>
          <a:xfrm>
            <a:off x="2859059" y="5567396"/>
            <a:ext cx="1131887" cy="656166"/>
          </a:xfrm>
          <a:prstGeom prst="rect">
            <a:avLst/>
          </a:prstGeom>
        </p:spPr>
      </p:pic>
    </p:spTree>
    <p:extLst>
      <p:ext uri="{BB962C8B-B14F-4D97-AF65-F5344CB8AC3E}">
        <p14:creationId xmlns:p14="http://schemas.microsoft.com/office/powerpoint/2010/main" val="117038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F93917-CDE1-58D6-3223-984EFDAC84C3}"/>
              </a:ext>
            </a:extLst>
          </p:cNvPr>
          <p:cNvSpPr>
            <a:spLocks noGrp="1"/>
          </p:cNvSpPr>
          <p:nvPr>
            <p:ph type="title"/>
          </p:nvPr>
        </p:nvSpPr>
        <p:spPr>
          <a:xfrm>
            <a:off x="6094105" y="802955"/>
            <a:ext cx="4977976" cy="1454051"/>
          </a:xfrm>
        </p:spPr>
        <p:txBody>
          <a:bodyPr>
            <a:normAutofit/>
          </a:bodyPr>
          <a:lstStyle/>
          <a:p>
            <a:r>
              <a:rPr lang="en-US" sz="3600" dirty="0">
                <a:solidFill>
                  <a:schemeClr val="tx2"/>
                </a:solidFill>
              </a:rPr>
              <a:t>In this module we will talk about:</a:t>
            </a:r>
          </a:p>
        </p:txBody>
      </p:sp>
      <p:pic>
        <p:nvPicPr>
          <p:cNvPr id="7" name="Graphic 6" descr="Chat">
            <a:extLst>
              <a:ext uri="{FF2B5EF4-FFF2-40B4-BE49-F238E27FC236}">
                <a16:creationId xmlns:a16="http://schemas.microsoft.com/office/drawing/2014/main" id="{F51EF82D-0813-5BFF-65EB-BAFAD3BC94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1B8FA373-9C7D-C88C-4513-5C87AF190972}"/>
              </a:ext>
            </a:extLst>
          </p:cNvPr>
          <p:cNvSpPr>
            <a:spLocks noGrp="1"/>
          </p:cNvSpPr>
          <p:nvPr>
            <p:ph idx="1"/>
          </p:nvPr>
        </p:nvSpPr>
        <p:spPr>
          <a:xfrm>
            <a:off x="5661213" y="2421682"/>
            <a:ext cx="6037728" cy="3639289"/>
          </a:xfrm>
        </p:spPr>
        <p:txBody>
          <a:bodyPr anchor="ctr">
            <a:normAutofit/>
          </a:bodyPr>
          <a:lstStyle/>
          <a:p>
            <a:pPr marL="342900" marR="0" lvl="0" indent="-342900">
              <a:spcBef>
                <a:spcPts val="0"/>
              </a:spcBef>
              <a:spcAft>
                <a:spcPts val="0"/>
              </a:spcAft>
              <a:buSzPts val="1000"/>
              <a:buFont typeface="Symbol" panose="05050102010706020507" pitchFamily="18" charset="2"/>
              <a:buChar char=""/>
              <a:tabLst>
                <a:tab pos="457200" algn="l"/>
              </a:tabLst>
            </a:pPr>
            <a:r>
              <a:rPr lang="en-US" sz="2500" dirty="0">
                <a:solidFill>
                  <a:schemeClr val="tx2"/>
                </a:solidFill>
                <a:effectLst/>
                <a:latin typeface="Times New Roman" panose="02020603050405020304" pitchFamily="18" charset="0"/>
                <a:ea typeface="Times New Roman" panose="02020603050405020304" pitchFamily="18" charset="0"/>
              </a:rPr>
              <a:t>Digital Technologies for Collaboration</a:t>
            </a:r>
            <a:endParaRPr lang="en-US" sz="2500" dirty="0">
              <a:solidFill>
                <a:schemeClr val="tx2"/>
              </a:solidFill>
              <a:effectLst/>
              <a:latin typeface="Tahoma" panose="020B0604030504040204" pitchFamily="34" charset="0"/>
              <a:ea typeface="Tahoma" panose="020B0604030504040204" pitchFamily="34" charset="0"/>
            </a:endParaRPr>
          </a:p>
          <a:p>
            <a:pPr marL="742950" marR="0" lvl="1" indent="-285750">
              <a:spcBef>
                <a:spcPts val="0"/>
              </a:spcBef>
              <a:spcAft>
                <a:spcPts val="0"/>
              </a:spcAft>
              <a:buSzPts val="1000"/>
              <a:buFont typeface="Courier New" panose="02070309020205020404" pitchFamily="49" charset="0"/>
              <a:buChar char="o"/>
              <a:tabLst>
                <a:tab pos="914400" algn="l"/>
              </a:tabLst>
            </a:pPr>
            <a:r>
              <a:rPr lang="en-US" sz="25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Tools for communication and collaboration</a:t>
            </a:r>
            <a:endParaRPr lang="en-US" sz="2500" dirty="0">
              <a:solidFill>
                <a:schemeClr val="tx2"/>
              </a:solidFill>
              <a:effectLst/>
              <a:latin typeface="Tahoma" panose="020B0604030504040204" pitchFamily="34" charset="0"/>
              <a:ea typeface="Tahoma" panose="020B0604030504040204" pitchFamily="34" charset="0"/>
              <a:cs typeface="Times New Roman" panose="02020603050405020304" pitchFamily="18" charset="0"/>
            </a:endParaRPr>
          </a:p>
          <a:p>
            <a:pPr marL="1143000" marR="0" lvl="2" indent="-228600">
              <a:spcBef>
                <a:spcPts val="0"/>
              </a:spcBef>
              <a:spcAft>
                <a:spcPts val="0"/>
              </a:spcAft>
              <a:buSzPts val="1000"/>
              <a:buFont typeface="Wingdings" panose="05000000000000000000" pitchFamily="2" charset="2"/>
              <a:buChar char=""/>
              <a:tabLst>
                <a:tab pos="1371600" algn="l"/>
              </a:tabLst>
            </a:pPr>
            <a:r>
              <a:rPr lang="en-US" sz="2500" dirty="0">
                <a:solidFill>
                  <a:schemeClr val="tx2"/>
                </a:solidFill>
                <a:effectLst/>
                <a:latin typeface="Times New Roman" panose="02020603050405020304" pitchFamily="18" charset="0"/>
                <a:ea typeface="Times New Roman" panose="02020603050405020304" pitchFamily="18" charset="0"/>
              </a:rPr>
              <a:t>email, instant messaging, video conferencing, social media </a:t>
            </a:r>
            <a:endParaRPr lang="en-US" sz="2500" dirty="0">
              <a:solidFill>
                <a:schemeClr val="tx2"/>
              </a:solidFill>
              <a:effectLst/>
              <a:latin typeface="Tahoma" panose="020B0604030504040204" pitchFamily="34" charset="0"/>
              <a:ea typeface="Tahoma" panose="020B0604030504040204" pitchFamily="34" charset="0"/>
            </a:endParaRPr>
          </a:p>
          <a:p>
            <a:pPr marL="742950" marR="0" lvl="1" indent="-285750">
              <a:spcBef>
                <a:spcPts val="0"/>
              </a:spcBef>
              <a:spcAft>
                <a:spcPts val="0"/>
              </a:spcAft>
              <a:buSzPts val="1000"/>
              <a:buFont typeface="Courier New" panose="02070309020205020404" pitchFamily="49" charset="0"/>
              <a:buChar char="o"/>
              <a:tabLst>
                <a:tab pos="914400" algn="l"/>
              </a:tabLst>
            </a:pPr>
            <a:r>
              <a:rPr lang="en-US" sz="25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Using public and private digital services</a:t>
            </a:r>
            <a:endParaRPr lang="en-US" sz="2500" dirty="0">
              <a:solidFill>
                <a:schemeClr val="tx2"/>
              </a:solidFill>
              <a:effectLst/>
              <a:latin typeface="Tahoma" panose="020B0604030504040204" pitchFamily="34" charset="0"/>
              <a:ea typeface="Tahoma" panose="020B0604030504040204" pitchFamily="34" charset="0"/>
              <a:cs typeface="Times New Roman" panose="02020603050405020304" pitchFamily="18" charset="0"/>
            </a:endParaRPr>
          </a:p>
          <a:p>
            <a:pPr marL="1143000" marR="0" lvl="2" indent="-228600">
              <a:spcBef>
                <a:spcPts val="0"/>
              </a:spcBef>
              <a:spcAft>
                <a:spcPts val="0"/>
              </a:spcAft>
              <a:buSzPts val="1000"/>
              <a:buFont typeface="Wingdings" panose="05000000000000000000" pitchFamily="2" charset="2"/>
              <a:buChar char=""/>
              <a:tabLst>
                <a:tab pos="1371600" algn="l"/>
              </a:tabLst>
            </a:pPr>
            <a:r>
              <a:rPr lang="en-US" sz="2500" dirty="0">
                <a:solidFill>
                  <a:schemeClr val="tx2"/>
                </a:solidFill>
                <a:effectLst/>
                <a:latin typeface="Times New Roman" panose="02020603050405020304" pitchFamily="18" charset="0"/>
                <a:ea typeface="Times New Roman" panose="02020603050405020304" pitchFamily="18" charset="0"/>
              </a:rPr>
              <a:t>Libraries, government sites and apps</a:t>
            </a:r>
            <a:endParaRPr lang="en-US" sz="2500" dirty="0">
              <a:solidFill>
                <a:schemeClr val="tx2"/>
              </a:solidFill>
              <a:effectLst/>
              <a:latin typeface="Tahoma" panose="020B0604030504040204" pitchFamily="34" charset="0"/>
              <a:ea typeface="Tahoma" panose="020B0604030504040204" pitchFamily="34" charset="0"/>
            </a:endParaRPr>
          </a:p>
          <a:p>
            <a:pPr marL="742950" marR="0" lvl="1" indent="-285750">
              <a:spcBef>
                <a:spcPts val="0"/>
              </a:spcBef>
              <a:spcAft>
                <a:spcPts val="0"/>
              </a:spcAft>
              <a:buSzPts val="1000"/>
              <a:buFont typeface="Courier New" panose="02070309020205020404" pitchFamily="49" charset="0"/>
              <a:buChar char="o"/>
              <a:tabLst>
                <a:tab pos="914400" algn="l"/>
              </a:tabLst>
            </a:pPr>
            <a:r>
              <a:rPr lang="en-US" sz="25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Digital communication etiquette</a:t>
            </a:r>
            <a:endParaRPr lang="en-US" sz="2500" dirty="0">
              <a:solidFill>
                <a:schemeClr val="tx2"/>
              </a:solidFill>
              <a:effectLst/>
              <a:latin typeface="Tahoma" panose="020B0604030504040204" pitchFamily="34" charset="0"/>
              <a:ea typeface="Tahoma" panose="020B0604030504040204" pitchFamily="34" charset="0"/>
              <a:cs typeface="Times New Roman" panose="02020603050405020304" pitchFamily="18" charset="0"/>
            </a:endParaRPr>
          </a:p>
          <a:p>
            <a:pPr marL="1143000" marR="0" lvl="2" indent="-228600">
              <a:spcBef>
                <a:spcPts val="0"/>
              </a:spcBef>
              <a:spcAft>
                <a:spcPts val="0"/>
              </a:spcAft>
              <a:buSzPts val="1000"/>
              <a:buFont typeface="Wingdings" panose="05000000000000000000" pitchFamily="2" charset="2"/>
              <a:buChar char=""/>
              <a:tabLst>
                <a:tab pos="1371600" algn="l"/>
              </a:tabLst>
            </a:pPr>
            <a:r>
              <a:rPr lang="en-US" sz="2500" dirty="0">
                <a:solidFill>
                  <a:schemeClr val="tx2"/>
                </a:solidFill>
                <a:effectLst/>
                <a:latin typeface="Times New Roman" panose="02020603050405020304" pitchFamily="18" charset="0"/>
                <a:ea typeface="Times New Roman" panose="02020603050405020304" pitchFamily="18" charset="0"/>
              </a:rPr>
              <a:t>Being a good digital citizen </a:t>
            </a:r>
            <a:endParaRPr lang="en-US" sz="2500" dirty="0">
              <a:solidFill>
                <a:schemeClr val="tx2"/>
              </a:solidFill>
              <a:effectLst/>
              <a:latin typeface="Tahoma" panose="020B0604030504040204" pitchFamily="34" charset="0"/>
              <a:ea typeface="Tahoma" panose="020B0604030504040204" pitchFamily="34" charset="0"/>
            </a:endParaRPr>
          </a:p>
          <a:p>
            <a:endParaRPr lang="en-US" sz="1800" dirty="0">
              <a:solidFill>
                <a:schemeClr val="tx2"/>
              </a:solidFill>
            </a:endParaRP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116986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03C3E251-90F7-4FF9-DD92-FF3E52062BC4}"/>
              </a:ext>
            </a:extLst>
          </p:cNvPr>
          <p:cNvSpPr>
            <a:spLocks noGrp="1"/>
          </p:cNvSpPr>
          <p:nvPr>
            <p:ph type="title"/>
          </p:nvPr>
        </p:nvSpPr>
        <p:spPr>
          <a:xfrm>
            <a:off x="630936" y="640080"/>
            <a:ext cx="5468112" cy="1481328"/>
          </a:xfrm>
        </p:spPr>
        <p:txBody>
          <a:bodyPr anchor="b">
            <a:normAutofit fontScale="90000"/>
          </a:bodyPr>
          <a:lstStyle/>
          <a:p>
            <a:r>
              <a:rPr lang="en-US" sz="5000" dirty="0"/>
              <a:t>Key elements of digital communication</a:t>
            </a:r>
          </a:p>
        </p:txBody>
      </p:sp>
      <p:sp>
        <p:nvSpPr>
          <p:cNvPr id="25"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E1C229-75D9-E30A-5C60-10B6BB0A60E4}"/>
              </a:ext>
            </a:extLst>
          </p:cNvPr>
          <p:cNvSpPr>
            <a:spLocks noGrp="1"/>
          </p:cNvSpPr>
          <p:nvPr>
            <p:ph idx="1"/>
          </p:nvPr>
        </p:nvSpPr>
        <p:spPr>
          <a:xfrm>
            <a:off x="630936" y="2660904"/>
            <a:ext cx="4818888" cy="3547872"/>
          </a:xfrm>
        </p:spPr>
        <p:txBody>
          <a:bodyPr anchor="t">
            <a:normAutofit/>
          </a:bodyPr>
          <a:lstStyle/>
          <a:p>
            <a:endParaRPr lang="en-US" sz="2200" kern="0" dirty="0">
              <a:effectLst/>
              <a:latin typeface="Times New Roman" panose="02020603050405020304" pitchFamily="18" charset="0"/>
              <a:ea typeface="Times New Roman" panose="02020603050405020304" pitchFamily="18" charset="0"/>
            </a:endParaRPr>
          </a:p>
          <a:p>
            <a:pPr marL="0" indent="0">
              <a:buNone/>
            </a:pPr>
            <a:r>
              <a:rPr lang="en-US" sz="2200" kern="0" dirty="0">
                <a:effectLst/>
                <a:latin typeface="Times New Roman" panose="02020603050405020304" pitchFamily="18" charset="0"/>
                <a:ea typeface="Times New Roman" panose="02020603050405020304" pitchFamily="18" charset="0"/>
              </a:rPr>
              <a:t>Digital communication is much more than typing on a screen—it’s about understanding and respecting the unspoken rules of the online world. </a:t>
            </a:r>
            <a:endParaRPr lang="en-US" sz="2200" dirty="0"/>
          </a:p>
          <a:p>
            <a:endParaRPr lang="en-US" sz="2200" kern="0" dirty="0">
              <a:effectLst/>
              <a:latin typeface="Times New Roman" panose="02020603050405020304" pitchFamily="18" charset="0"/>
              <a:ea typeface="Times New Roman" panose="02020603050405020304" pitchFamily="18" charset="0"/>
            </a:endParaRPr>
          </a:p>
          <a:p>
            <a:endParaRPr lang="en-US" sz="2200" kern="0" dirty="0">
              <a:latin typeface="Times New Roman" panose="02020603050405020304" pitchFamily="18" charset="0"/>
              <a:ea typeface="Times New Roman" panose="02020603050405020304" pitchFamily="18" charset="0"/>
            </a:endParaRPr>
          </a:p>
          <a:p>
            <a:endParaRPr lang="en-US" sz="2200" kern="0" dirty="0">
              <a:effectLst/>
              <a:latin typeface="Times New Roman" panose="02020603050405020304" pitchFamily="18" charset="0"/>
              <a:ea typeface="Times New Roman" panose="02020603050405020304" pitchFamily="18" charset="0"/>
            </a:endParaRPr>
          </a:p>
          <a:p>
            <a:endParaRPr lang="en-US" sz="2200" kern="0" dirty="0">
              <a:latin typeface="Times New Roman" panose="02020603050405020304" pitchFamily="18" charset="0"/>
              <a:ea typeface="Times New Roman" panose="02020603050405020304" pitchFamily="18" charset="0"/>
            </a:endParaRPr>
          </a:p>
          <a:p>
            <a:endParaRPr lang="en-US" sz="2200" kern="0" dirty="0">
              <a:effectLst/>
              <a:latin typeface="Times New Roman" panose="02020603050405020304" pitchFamily="18" charset="0"/>
              <a:ea typeface="Times New Roman" panose="02020603050405020304" pitchFamily="18" charset="0"/>
            </a:endParaRPr>
          </a:p>
        </p:txBody>
      </p:sp>
      <p:grpSp>
        <p:nvGrpSpPr>
          <p:cNvPr id="18" name="Group 17">
            <a:extLst>
              <a:ext uri="{FF2B5EF4-FFF2-40B4-BE49-F238E27FC236}">
                <a16:creationId xmlns:a16="http://schemas.microsoft.com/office/drawing/2014/main" id="{2CEA74E6-FB70-78F2-FC31-561C82EA1436}"/>
              </a:ext>
            </a:extLst>
          </p:cNvPr>
          <p:cNvGrpSpPr/>
          <p:nvPr/>
        </p:nvGrpSpPr>
        <p:grpSpPr>
          <a:xfrm>
            <a:off x="5449824" y="260335"/>
            <a:ext cx="6585294" cy="6122177"/>
            <a:chOff x="2032000" y="681037"/>
            <a:chExt cx="8128000" cy="7032073"/>
          </a:xfrm>
        </p:grpSpPr>
        <p:grpSp>
          <p:nvGrpSpPr>
            <p:cNvPr id="9" name="Group 8">
              <a:extLst>
                <a:ext uri="{FF2B5EF4-FFF2-40B4-BE49-F238E27FC236}">
                  <a16:creationId xmlns:a16="http://schemas.microsoft.com/office/drawing/2014/main" id="{4A4DB80F-D3DA-3087-76E9-637CA4EF149A}"/>
                </a:ext>
              </a:extLst>
            </p:cNvPr>
            <p:cNvGrpSpPr/>
            <p:nvPr/>
          </p:nvGrpSpPr>
          <p:grpSpPr>
            <a:xfrm>
              <a:off x="6555864" y="5704482"/>
              <a:ext cx="1747506" cy="2008628"/>
              <a:chOff x="4577405" y="1705019"/>
              <a:chExt cx="1747506" cy="2008628"/>
            </a:xfrm>
          </p:grpSpPr>
          <p:sp>
            <p:nvSpPr>
              <p:cNvPr id="10" name="Hexagon 9">
                <a:extLst>
                  <a:ext uri="{FF2B5EF4-FFF2-40B4-BE49-F238E27FC236}">
                    <a16:creationId xmlns:a16="http://schemas.microsoft.com/office/drawing/2014/main" id="{20128B76-E6B8-EE43-5A10-D8BC9FE9FEDA}"/>
                  </a:ext>
                </a:extLst>
              </p:cNvPr>
              <p:cNvSpPr/>
              <p:nvPr/>
            </p:nvSpPr>
            <p:spPr>
              <a:xfrm rot="5400000">
                <a:off x="4446844" y="1835580"/>
                <a:ext cx="2008628" cy="1747506"/>
              </a:xfrm>
              <a:prstGeom prst="hexagon">
                <a:avLst>
                  <a:gd name="adj" fmla="val 25000"/>
                  <a:gd name="vf" fmla="val 115470"/>
                </a:avLst>
              </a:prstGeom>
              <a:solidFill>
                <a:schemeClr val="tx2">
                  <a:lumMod val="50000"/>
                  <a:lumOff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1" name="Hexagon 6">
                <a:extLst>
                  <a:ext uri="{FF2B5EF4-FFF2-40B4-BE49-F238E27FC236}">
                    <a16:creationId xmlns:a16="http://schemas.microsoft.com/office/drawing/2014/main" id="{72C7ACD1-1019-C1A8-BE47-01D884C6F6AC}"/>
                  </a:ext>
                </a:extLst>
              </p:cNvPr>
              <p:cNvSpPr txBox="1"/>
              <p:nvPr/>
            </p:nvSpPr>
            <p:spPr>
              <a:xfrm>
                <a:off x="4849725" y="2018030"/>
                <a:ext cx="1202866" cy="1382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grpSp>
        <p:graphicFrame>
          <p:nvGraphicFramePr>
            <p:cNvPr id="14" name="Diagram 13">
              <a:extLst>
                <a:ext uri="{FF2B5EF4-FFF2-40B4-BE49-F238E27FC236}">
                  <a16:creationId xmlns:a16="http://schemas.microsoft.com/office/drawing/2014/main" id="{C66C2220-CADD-16AC-994C-F192C96B1269}"/>
                </a:ext>
              </a:extLst>
            </p:cNvPr>
            <p:cNvGraphicFramePr/>
            <p:nvPr>
              <p:extLst>
                <p:ext uri="{D42A27DB-BD31-4B8C-83A1-F6EECF244321}">
                  <p14:modId xmlns:p14="http://schemas.microsoft.com/office/powerpoint/2010/main" val="1729937484"/>
                </p:ext>
              </p:extLst>
            </p:nvPr>
          </p:nvGraphicFramePr>
          <p:xfrm>
            <a:off x="2032000" y="681037"/>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5" name="Group 14">
              <a:extLst>
                <a:ext uri="{FF2B5EF4-FFF2-40B4-BE49-F238E27FC236}">
                  <a16:creationId xmlns:a16="http://schemas.microsoft.com/office/drawing/2014/main" id="{733F7335-AB3F-256F-A9D7-AE84E005807D}"/>
                </a:ext>
              </a:extLst>
            </p:cNvPr>
            <p:cNvGrpSpPr/>
            <p:nvPr/>
          </p:nvGrpSpPr>
          <p:grpSpPr>
            <a:xfrm>
              <a:off x="4668557" y="5665853"/>
              <a:ext cx="1747506" cy="2008628"/>
              <a:chOff x="2690098" y="1705019"/>
              <a:chExt cx="1747506" cy="2008628"/>
            </a:xfrm>
          </p:grpSpPr>
          <p:sp>
            <p:nvSpPr>
              <p:cNvPr id="16" name="Hexagon 15">
                <a:extLst>
                  <a:ext uri="{FF2B5EF4-FFF2-40B4-BE49-F238E27FC236}">
                    <a16:creationId xmlns:a16="http://schemas.microsoft.com/office/drawing/2014/main" id="{8486DD38-0BAD-6BB5-2E4E-D920C13E965A}"/>
                  </a:ext>
                </a:extLst>
              </p:cNvPr>
              <p:cNvSpPr/>
              <p:nvPr/>
            </p:nvSpPr>
            <p:spPr>
              <a:xfrm rot="5400000">
                <a:off x="2559537" y="1835580"/>
                <a:ext cx="2008628" cy="1747506"/>
              </a:xfrm>
              <a:prstGeom prst="hexagon">
                <a:avLst>
                  <a:gd name="adj" fmla="val 25000"/>
                  <a:gd name="vf" fmla="val 115470"/>
                </a:avLst>
              </a:prstGeom>
              <a:solidFill>
                <a:schemeClr val="tx2">
                  <a:lumMod val="50000"/>
                  <a:lumOff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7" name="Hexagon 4">
                <a:extLst>
                  <a:ext uri="{FF2B5EF4-FFF2-40B4-BE49-F238E27FC236}">
                    <a16:creationId xmlns:a16="http://schemas.microsoft.com/office/drawing/2014/main" id="{5EE0C076-7A84-F493-03E0-766810A63B3B}"/>
                  </a:ext>
                </a:extLst>
              </p:cNvPr>
              <p:cNvSpPr txBox="1"/>
              <p:nvPr/>
            </p:nvSpPr>
            <p:spPr>
              <a:xfrm>
                <a:off x="2962418" y="2018030"/>
                <a:ext cx="1202866" cy="1382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357378">
                  <a:lnSpc>
                    <a:spcPct val="90000"/>
                  </a:lnSpc>
                  <a:spcBef>
                    <a:spcPct val="0"/>
                  </a:spcBef>
                  <a:spcAft>
                    <a:spcPct val="35000"/>
                  </a:spcAft>
                </a:pPr>
                <a:r>
                  <a:rPr lang="en-US" sz="1100" kern="1200" dirty="0">
                    <a:solidFill>
                      <a:schemeClr val="lt1"/>
                    </a:solidFill>
                    <a:latin typeface="+mn-lt"/>
                    <a:ea typeface="+mn-ea"/>
                    <a:cs typeface="+mn-cs"/>
                  </a:rPr>
                  <a:t>Broadens your reach</a:t>
                </a:r>
                <a:endParaRPr lang="en-US" sz="1100" kern="1200" dirty="0"/>
              </a:p>
            </p:txBody>
          </p:sp>
        </p:grpSp>
      </p:grpSp>
    </p:spTree>
    <p:extLst>
      <p:ext uri="{BB962C8B-B14F-4D97-AF65-F5344CB8AC3E}">
        <p14:creationId xmlns:p14="http://schemas.microsoft.com/office/powerpoint/2010/main" val="3925637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E46F721-3785-414D-8697-16AF490E6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3F6CFB-8376-4FF1-9AF6-99A8EBF2E243}"/>
              </a:ext>
            </a:extLst>
          </p:cNvPr>
          <p:cNvSpPr>
            <a:spLocks noGrp="1"/>
          </p:cNvSpPr>
          <p:nvPr>
            <p:ph type="title"/>
          </p:nvPr>
        </p:nvSpPr>
        <p:spPr>
          <a:xfrm>
            <a:off x="8115300" y="1562669"/>
            <a:ext cx="3389515" cy="2380681"/>
          </a:xfrm>
        </p:spPr>
        <p:txBody>
          <a:bodyPr vert="horz" lIns="91440" tIns="45720" rIns="91440" bIns="45720" rtlCol="0" anchor="b">
            <a:normAutofit/>
          </a:bodyPr>
          <a:lstStyle/>
          <a:p>
            <a:pPr algn="ctr">
              <a:spcAft>
                <a:spcPts val="0"/>
              </a:spcAft>
            </a:pPr>
            <a:br>
              <a:rPr lang="en-US" sz="3300">
                <a:solidFill>
                  <a:schemeClr val="tx1">
                    <a:lumMod val="85000"/>
                    <a:lumOff val="15000"/>
                  </a:schemeClr>
                </a:solidFill>
                <a:effectLst/>
              </a:rPr>
            </a:br>
            <a:r>
              <a:rPr lang="en-US" sz="3300">
                <a:solidFill>
                  <a:schemeClr val="tx1">
                    <a:lumMod val="85000"/>
                    <a:lumOff val="15000"/>
                  </a:schemeClr>
                </a:solidFill>
                <a:effectLst/>
              </a:rPr>
              <a:t>Tools for communication and collaboration</a:t>
            </a:r>
            <a:endParaRPr lang="en-US" sz="3300">
              <a:solidFill>
                <a:schemeClr val="tx1">
                  <a:lumMod val="85000"/>
                  <a:lumOff val="15000"/>
                </a:schemeClr>
              </a:solidFill>
            </a:endParaRPr>
          </a:p>
        </p:txBody>
      </p:sp>
      <p:pic>
        <p:nvPicPr>
          <p:cNvPr id="15" name="Picture 14" descr="Green dialogue boxes">
            <a:extLst>
              <a:ext uri="{FF2B5EF4-FFF2-40B4-BE49-F238E27FC236}">
                <a16:creationId xmlns:a16="http://schemas.microsoft.com/office/drawing/2014/main" id="{A3E9774F-E849-F4B3-60A3-E0B0297417AC}"/>
              </a:ext>
            </a:extLst>
          </p:cNvPr>
          <p:cNvPicPr>
            <a:picLocks noChangeAspect="1"/>
          </p:cNvPicPr>
          <p:nvPr/>
        </p:nvPicPr>
        <p:blipFill>
          <a:blip r:embed="rId3"/>
          <a:srcRect l="1418" r="5530" b="2"/>
          <a:stretch/>
        </p:blipFill>
        <p:spPr>
          <a:xfrm>
            <a:off x="20" y="1"/>
            <a:ext cx="7665573" cy="68579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p:spPr>
      </p:pic>
    </p:spTree>
    <p:extLst>
      <p:ext uri="{BB962C8B-B14F-4D97-AF65-F5344CB8AC3E}">
        <p14:creationId xmlns:p14="http://schemas.microsoft.com/office/powerpoint/2010/main" val="4196961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0550F5B9-399F-4FAD-AE6C-ED65F9A43A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7" name="Rectangle 1036">
            <a:extLst>
              <a:ext uri="{FF2B5EF4-FFF2-40B4-BE49-F238E27FC236}">
                <a16:creationId xmlns:a16="http://schemas.microsoft.com/office/drawing/2014/main" id="{C062E60F-5CD4-4268-8359-807663468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288350"/>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B10FCD2-7B6C-73E6-B2ED-EC44F43AB2DC}"/>
              </a:ext>
            </a:extLst>
          </p:cNvPr>
          <p:cNvSpPr>
            <a:spLocks noGrp="1"/>
          </p:cNvSpPr>
          <p:nvPr>
            <p:ph type="title"/>
          </p:nvPr>
        </p:nvSpPr>
        <p:spPr>
          <a:xfrm>
            <a:off x="841248" y="510047"/>
            <a:ext cx="3300984" cy="1645920"/>
          </a:xfrm>
        </p:spPr>
        <p:txBody>
          <a:bodyPr>
            <a:normAutofit/>
          </a:bodyPr>
          <a:lstStyle/>
          <a:p>
            <a:r>
              <a:rPr lang="en-US" sz="2800"/>
              <a:t>E-mail</a:t>
            </a:r>
          </a:p>
        </p:txBody>
      </p:sp>
      <p:sp>
        <p:nvSpPr>
          <p:cNvPr id="1039" name="Rectangle 1038">
            <a:extLst>
              <a:ext uri="{FF2B5EF4-FFF2-40B4-BE49-F238E27FC236}">
                <a16:creationId xmlns:a16="http://schemas.microsoft.com/office/drawing/2014/main" id="{BB341EC3-1810-4D33-BA3F-E2D0AA0EC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980964"/>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10127CDE-2B99-47A8-BB3C-7D1751910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10864" y="1323863"/>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1C52E37-48A7-0C03-F3B8-68C4A8500D05}"/>
              </a:ext>
            </a:extLst>
          </p:cNvPr>
          <p:cNvSpPr>
            <a:spLocks noGrp="1"/>
          </p:cNvSpPr>
          <p:nvPr>
            <p:ph idx="1"/>
          </p:nvPr>
        </p:nvSpPr>
        <p:spPr>
          <a:xfrm>
            <a:off x="4581144" y="510047"/>
            <a:ext cx="6858000" cy="1645920"/>
          </a:xfrm>
        </p:spPr>
        <p:txBody>
          <a:bodyPr anchor="ctr">
            <a:normAutofit/>
          </a:bodyPr>
          <a:lstStyle/>
          <a:p>
            <a:endParaRPr lang="en-US" sz="1800" b="0" i="0" u="none" strike="noStrike" baseline="0"/>
          </a:p>
          <a:p>
            <a:pPr marL="0" indent="0">
              <a:buNone/>
            </a:pPr>
            <a:endParaRPr lang="en-US" sz="1800" b="1" kern="0">
              <a:effectLst/>
              <a:latin typeface="Times New Roman" panose="02020603050405020304" pitchFamily="18" charset="0"/>
              <a:ea typeface="Times New Roman" panose="02020603050405020304" pitchFamily="18" charset="0"/>
            </a:endParaRPr>
          </a:p>
          <a:p>
            <a:endParaRPr lang="en-US" sz="1800" b="0" i="0" u="none" strike="noStrike" baseline="0"/>
          </a:p>
          <a:p>
            <a:endParaRPr lang="en-US" sz="1800" b="0" i="0" u="none" strike="noStrike" baseline="0"/>
          </a:p>
          <a:p>
            <a:pPr marL="0" indent="0">
              <a:buNone/>
            </a:pPr>
            <a:endParaRPr lang="en-US" sz="1800" b="0" i="0" u="none" strike="noStrike" baseline="0"/>
          </a:p>
          <a:p>
            <a:endParaRPr lang="en-US" sz="1800" b="0" i="0" u="none" strike="noStrike" baseline="0"/>
          </a:p>
        </p:txBody>
      </p:sp>
      <p:pic>
        <p:nvPicPr>
          <p:cNvPr id="1028" name="Picture 4" descr="Gmail has a new logo that's a lot more ...">
            <a:extLst>
              <a:ext uri="{FF2B5EF4-FFF2-40B4-BE49-F238E27FC236}">
                <a16:creationId xmlns:a16="http://schemas.microsoft.com/office/drawing/2014/main" id="{DA56FD59-A454-06DB-DF0C-C51C603BFF5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57784" y="3083680"/>
            <a:ext cx="3584448" cy="26848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Τι ειναι yahoo mail;">
            <a:extLst>
              <a:ext uri="{FF2B5EF4-FFF2-40B4-BE49-F238E27FC236}">
                <a16:creationId xmlns:a16="http://schemas.microsoft.com/office/drawing/2014/main" id="{E0F1233A-4F23-E7F0-F5CB-4D455CC8A46E}"/>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347599" y="3456554"/>
            <a:ext cx="3584448" cy="193912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Outlook Conversation views ...">
            <a:extLst>
              <a:ext uri="{FF2B5EF4-FFF2-40B4-BE49-F238E27FC236}">
                <a16:creationId xmlns:a16="http://schemas.microsoft.com/office/drawing/2014/main" id="{78F30DCB-6437-0F47-8353-51A53DD4418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137415" y="3655776"/>
            <a:ext cx="3584448" cy="1540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108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A504CF-7D14-AA65-B16C-461D038CF365}"/>
              </a:ext>
            </a:extLst>
          </p:cNvPr>
          <p:cNvSpPr>
            <a:spLocks noGrp="1"/>
          </p:cNvSpPr>
          <p:nvPr>
            <p:ph type="title"/>
          </p:nvPr>
        </p:nvSpPr>
        <p:spPr>
          <a:xfrm>
            <a:off x="630936" y="640080"/>
            <a:ext cx="4818888" cy="1481328"/>
          </a:xfrm>
        </p:spPr>
        <p:txBody>
          <a:bodyPr anchor="b">
            <a:normAutofit/>
          </a:bodyPr>
          <a:lstStyle/>
          <a:p>
            <a:r>
              <a:rPr lang="en-US" sz="5400"/>
              <a:t>Inside a mailbox</a:t>
            </a:r>
          </a:p>
        </p:txBody>
      </p:sp>
      <p:sp>
        <p:nvSpPr>
          <p:cNvPr id="4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ontent Placeholder 8">
            <a:extLst>
              <a:ext uri="{FF2B5EF4-FFF2-40B4-BE49-F238E27FC236}">
                <a16:creationId xmlns:a16="http://schemas.microsoft.com/office/drawing/2014/main" id="{3F1B4FD7-4445-661A-DCE7-05763C67A3D3}"/>
              </a:ext>
            </a:extLst>
          </p:cNvPr>
          <p:cNvSpPr>
            <a:spLocks noGrp="1"/>
          </p:cNvSpPr>
          <p:nvPr>
            <p:ph idx="1"/>
          </p:nvPr>
        </p:nvSpPr>
        <p:spPr>
          <a:xfrm>
            <a:off x="630936" y="2660904"/>
            <a:ext cx="4818888" cy="3547872"/>
          </a:xfrm>
        </p:spPr>
        <p:txBody>
          <a:bodyPr anchor="t">
            <a:normAutofit/>
          </a:bodyPr>
          <a:lstStyle/>
          <a:p>
            <a:r>
              <a:rPr lang="en-US" sz="2200" b="1"/>
              <a:t>Inbox</a:t>
            </a:r>
            <a:r>
              <a:rPr lang="en-US" sz="2200"/>
              <a:t>: incoming messages</a:t>
            </a:r>
          </a:p>
          <a:p>
            <a:r>
              <a:rPr lang="en-US" sz="2200" b="1"/>
              <a:t>Sent</a:t>
            </a:r>
            <a:r>
              <a:rPr lang="en-US" sz="2200"/>
              <a:t>: messages sent</a:t>
            </a:r>
          </a:p>
          <a:p>
            <a:r>
              <a:rPr lang="en-US" sz="2200" b="1"/>
              <a:t>Drafts</a:t>
            </a:r>
            <a:r>
              <a:rPr lang="en-US" sz="2200"/>
              <a:t>: messages composed but not sent yet</a:t>
            </a:r>
          </a:p>
          <a:p>
            <a:r>
              <a:rPr lang="en-US" sz="2200" b="1"/>
              <a:t>Spam</a:t>
            </a:r>
            <a:r>
              <a:rPr lang="en-US" sz="2200"/>
              <a:t>: promotional or malicious messages</a:t>
            </a:r>
          </a:p>
          <a:p>
            <a:r>
              <a:rPr lang="en-US" sz="2200" b="1"/>
              <a:t>Trash</a:t>
            </a:r>
            <a:r>
              <a:rPr lang="en-US" sz="2200"/>
              <a:t>: messages deleted </a:t>
            </a:r>
          </a:p>
          <a:p>
            <a:endParaRPr lang="en-US" sz="2200"/>
          </a:p>
        </p:txBody>
      </p:sp>
      <p:pic>
        <p:nvPicPr>
          <p:cNvPr id="5" name="Content Placeholder 4">
            <a:extLst>
              <a:ext uri="{FF2B5EF4-FFF2-40B4-BE49-F238E27FC236}">
                <a16:creationId xmlns:a16="http://schemas.microsoft.com/office/drawing/2014/main" id="{179BCCCC-B1C5-4535-1590-D81AE0FDAEB4}"/>
              </a:ext>
            </a:extLst>
          </p:cNvPr>
          <p:cNvPicPr>
            <a:picLocks noChangeAspect="1"/>
          </p:cNvPicPr>
          <p:nvPr/>
        </p:nvPicPr>
        <p:blipFill>
          <a:blip r:embed="rId3"/>
          <a:stretch>
            <a:fillRect/>
          </a:stretch>
        </p:blipFill>
        <p:spPr>
          <a:xfrm>
            <a:off x="7036651" y="640080"/>
            <a:ext cx="3583762" cy="5577840"/>
          </a:xfrm>
          <a:prstGeom prst="rect">
            <a:avLst/>
          </a:prstGeom>
        </p:spPr>
      </p:pic>
    </p:spTree>
    <p:extLst>
      <p:ext uri="{BB962C8B-B14F-4D97-AF65-F5344CB8AC3E}">
        <p14:creationId xmlns:p14="http://schemas.microsoft.com/office/powerpoint/2010/main" val="726385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99AFD-397F-B9C6-3B08-13576B63626B}"/>
              </a:ext>
            </a:extLst>
          </p:cNvPr>
          <p:cNvSpPr>
            <a:spLocks noGrp="1"/>
          </p:cNvSpPr>
          <p:nvPr>
            <p:ph type="title"/>
          </p:nvPr>
        </p:nvSpPr>
        <p:spPr>
          <a:xfrm>
            <a:off x="4128368" y="4522156"/>
            <a:ext cx="4937937" cy="1363215"/>
          </a:xfrm>
        </p:spPr>
        <p:txBody>
          <a:bodyPr vert="horz" lIns="91440" tIns="45720" rIns="91440" bIns="45720" rtlCol="0" anchor="t">
            <a:normAutofit/>
          </a:bodyPr>
          <a:lstStyle/>
          <a:p>
            <a:r>
              <a:rPr lang="en-US" sz="3400" b="1" kern="1200">
                <a:solidFill>
                  <a:schemeClr val="tx1"/>
                </a:solidFill>
                <a:effectLst/>
                <a:latin typeface="+mj-lt"/>
                <a:ea typeface="+mj-ea"/>
                <a:cs typeface="+mj-cs"/>
              </a:rPr>
              <a:t>Messaging and Chat Apps</a:t>
            </a:r>
            <a:br>
              <a:rPr lang="en-US" sz="3400" b="1" kern="1200">
                <a:solidFill>
                  <a:schemeClr val="tx1"/>
                </a:solidFill>
                <a:effectLst/>
                <a:latin typeface="+mj-lt"/>
                <a:ea typeface="+mj-ea"/>
                <a:cs typeface="+mj-cs"/>
              </a:rPr>
            </a:br>
            <a:endParaRPr lang="en-US" sz="3400" kern="1200">
              <a:solidFill>
                <a:schemeClr val="tx1"/>
              </a:solidFill>
              <a:latin typeface="+mj-lt"/>
              <a:ea typeface="+mj-ea"/>
              <a:cs typeface="+mj-cs"/>
            </a:endParaRPr>
          </a:p>
        </p:txBody>
      </p:sp>
      <p:sp>
        <p:nvSpPr>
          <p:cNvPr id="1091" name="Freeform: Shape 1090">
            <a:extLst>
              <a:ext uri="{FF2B5EF4-FFF2-40B4-BE49-F238E27FC236}">
                <a16:creationId xmlns:a16="http://schemas.microsoft.com/office/drawing/2014/main" id="{2E2D6188-24E5-426A-BB2A-3FA2D6B9C3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8331"/>
            <a:ext cx="3564638" cy="4569668"/>
          </a:xfrm>
          <a:custGeom>
            <a:avLst/>
            <a:gdLst>
              <a:gd name="connsiteX0" fmla="*/ 640080 w 3564638"/>
              <a:gd name="connsiteY0" fmla="*/ 0 h 4569668"/>
              <a:gd name="connsiteX1" fmla="*/ 3564638 w 3564638"/>
              <a:gd name="connsiteY1" fmla="*/ 2924558 h 4569668"/>
              <a:gd name="connsiteX2" fmla="*/ 3065170 w 3564638"/>
              <a:gd name="connsiteY2" fmla="*/ 4559707 h 4569668"/>
              <a:gd name="connsiteX3" fmla="*/ 3057720 w 3564638"/>
              <a:gd name="connsiteY3" fmla="*/ 4569668 h 4569668"/>
              <a:gd name="connsiteX4" fmla="*/ 0 w 3564638"/>
              <a:gd name="connsiteY4" fmla="*/ 4569668 h 4569668"/>
              <a:gd name="connsiteX5" fmla="*/ 0 w 3564638"/>
              <a:gd name="connsiteY5" fmla="*/ 72448 h 4569668"/>
              <a:gd name="connsiteX6" fmla="*/ 50679 w 3564638"/>
              <a:gd name="connsiteY6" fmla="*/ 59417 h 4569668"/>
              <a:gd name="connsiteX7" fmla="*/ 640080 w 3564638"/>
              <a:gd name="connsiteY7" fmla="*/ 0 h 456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92" name="Freeform: Shape 1091">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3" name="Freeform: Shape 1092">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4" name="Freeform: Shape 1093">
            <a:extLst>
              <a:ext uri="{FF2B5EF4-FFF2-40B4-BE49-F238E27FC236}">
                <a16:creationId xmlns:a16="http://schemas.microsoft.com/office/drawing/2014/main" id="{1208BC59-C84F-483F-80CD-FAEC74229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573" y="0"/>
            <a:ext cx="3913632" cy="2285234"/>
          </a:xfrm>
          <a:custGeom>
            <a:avLst/>
            <a:gdLst>
              <a:gd name="connsiteX0" fmla="*/ 29691 w 3913632"/>
              <a:gd name="connsiteY0" fmla="*/ 0 h 2285234"/>
              <a:gd name="connsiteX1" fmla="*/ 3883942 w 3913632"/>
              <a:gd name="connsiteY1" fmla="*/ 0 h 2285234"/>
              <a:gd name="connsiteX2" fmla="*/ 3903529 w 3913632"/>
              <a:gd name="connsiteY2" fmla="*/ 128345 h 2285234"/>
              <a:gd name="connsiteX3" fmla="*/ 3913632 w 3913632"/>
              <a:gd name="connsiteY3" fmla="*/ 328418 h 2285234"/>
              <a:gd name="connsiteX4" fmla="*/ 1956816 w 3913632"/>
              <a:gd name="connsiteY4" fmla="*/ 2285234 h 2285234"/>
              <a:gd name="connsiteX5" fmla="*/ 0 w 3913632"/>
              <a:gd name="connsiteY5" fmla="*/ 328418 h 2285234"/>
              <a:gd name="connsiteX6" fmla="*/ 10103 w 3913632"/>
              <a:gd name="connsiteY6" fmla="*/ 128345 h 22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A close up of a computer screen&#10;&#10;Description automatically generated">
            <a:extLst>
              <a:ext uri="{FF2B5EF4-FFF2-40B4-BE49-F238E27FC236}">
                <a16:creationId xmlns:a16="http://schemas.microsoft.com/office/drawing/2014/main" id="{09B48C7F-71BF-4C58-DFD0-C62B45004B60}"/>
              </a:ext>
            </a:extLst>
          </p:cNvPr>
          <p:cNvPicPr>
            <a:picLocks noChangeAspect="1"/>
          </p:cNvPicPr>
          <p:nvPr/>
        </p:nvPicPr>
        <p:blipFill>
          <a:blip r:embed="rId3"/>
          <a:stretch>
            <a:fillRect/>
          </a:stretch>
        </p:blipFill>
        <p:spPr>
          <a:xfrm>
            <a:off x="1992086" y="667548"/>
            <a:ext cx="2410097" cy="592136"/>
          </a:xfrm>
          <a:prstGeom prst="rect">
            <a:avLst/>
          </a:prstGeom>
        </p:spPr>
      </p:pic>
      <p:sp>
        <p:nvSpPr>
          <p:cNvPr id="1095" name="Freeform: Shape 1094">
            <a:extLst>
              <a:ext uri="{FF2B5EF4-FFF2-40B4-BE49-F238E27FC236}">
                <a16:creationId xmlns:a16="http://schemas.microsoft.com/office/drawing/2014/main" id="{A1DABD52-05DF-4F31-AFB9-B330D8BE46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25559" y="725908"/>
            <a:ext cx="2852928" cy="2852928"/>
          </a:xfrm>
          <a:custGeom>
            <a:avLst/>
            <a:gdLst>
              <a:gd name="connsiteX0" fmla="*/ 1426464 w 2852928"/>
              <a:gd name="connsiteY0" fmla="*/ 0 h 2852928"/>
              <a:gd name="connsiteX1" fmla="*/ 2852928 w 2852928"/>
              <a:gd name="connsiteY1" fmla="*/ 1426464 h 2852928"/>
              <a:gd name="connsiteX2" fmla="*/ 1426464 w 2852928"/>
              <a:gd name="connsiteY2" fmla="*/ 2852928 h 2852928"/>
              <a:gd name="connsiteX3" fmla="*/ 0 w 2852928"/>
              <a:gd name="connsiteY3" fmla="*/ 1426464 h 2852928"/>
              <a:gd name="connsiteX4" fmla="*/ 1426464 w 2852928"/>
              <a:gd name="connsiteY4" fmla="*/ 0 h 2852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96" name="Oval 1095">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0967" y="561316"/>
            <a:ext cx="3182112" cy="318211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black text on a white background&#10;&#10;Description automatically generated">
            <a:extLst>
              <a:ext uri="{FF2B5EF4-FFF2-40B4-BE49-F238E27FC236}">
                <a16:creationId xmlns:a16="http://schemas.microsoft.com/office/drawing/2014/main" id="{DED3EAEC-9EAC-4BA0-BA22-5D58C4FD4CFB}"/>
              </a:ext>
            </a:extLst>
          </p:cNvPr>
          <p:cNvPicPr>
            <a:picLocks noChangeAspect="1"/>
          </p:cNvPicPr>
          <p:nvPr/>
        </p:nvPicPr>
        <p:blipFill>
          <a:blip r:embed="rId4"/>
          <a:stretch>
            <a:fillRect/>
          </a:stretch>
        </p:blipFill>
        <p:spPr>
          <a:xfrm>
            <a:off x="5982789" y="1914037"/>
            <a:ext cx="1939835" cy="547132"/>
          </a:xfrm>
          <a:prstGeom prst="rect">
            <a:avLst/>
          </a:prstGeom>
        </p:spPr>
      </p:pic>
      <p:pic>
        <p:nvPicPr>
          <p:cNvPr id="1030" name="Picture 6" descr="Integrating StatusCake with Telegram ...">
            <a:extLst>
              <a:ext uri="{FF2B5EF4-FFF2-40B4-BE49-F238E27FC236}">
                <a16:creationId xmlns:a16="http://schemas.microsoft.com/office/drawing/2014/main" id="{80D99D16-B563-DDB7-365D-050E87683A5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36643" y="4501841"/>
            <a:ext cx="2329136" cy="778374"/>
          </a:xfrm>
          <a:prstGeom prst="rect">
            <a:avLst/>
          </a:prstGeom>
          <a:noFill/>
          <a:extLst>
            <a:ext uri="{909E8E84-426E-40DD-AFC4-6F175D3DCCD1}">
              <a14:hiddenFill xmlns:a14="http://schemas.microsoft.com/office/drawing/2010/main">
                <a:solidFill>
                  <a:srgbClr val="FFFFFF"/>
                </a:solidFill>
              </a14:hiddenFill>
            </a:ext>
          </a:extLst>
        </p:spPr>
      </p:pic>
      <p:sp>
        <p:nvSpPr>
          <p:cNvPr id="1097" name="Freeform: Shape 1096">
            <a:extLst>
              <a:ext uri="{FF2B5EF4-FFF2-40B4-BE49-F238E27FC236}">
                <a16:creationId xmlns:a16="http://schemas.microsoft.com/office/drawing/2014/main" id="{6B9D64DB-4D5C-4A91-B45F-F301E3174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2"/>
            <a:ext cx="3439432" cy="3550083"/>
          </a:xfrm>
          <a:custGeom>
            <a:avLst/>
            <a:gdLst>
              <a:gd name="connsiteX0" fmla="*/ 115336 w 3439432"/>
              <a:gd name="connsiteY0" fmla="*/ 0 h 3550083"/>
              <a:gd name="connsiteX1" fmla="*/ 3439432 w 3439432"/>
              <a:gd name="connsiteY1" fmla="*/ 0 h 3550083"/>
              <a:gd name="connsiteX2" fmla="*/ 3439432 w 3439432"/>
              <a:gd name="connsiteY2" fmla="*/ 3462762 h 3550083"/>
              <a:gd name="connsiteX3" fmla="*/ 3318024 w 3439432"/>
              <a:gd name="connsiteY3" fmla="*/ 3493980 h 3550083"/>
              <a:gd name="connsiteX4" fmla="*/ 2761488 w 3439432"/>
              <a:gd name="connsiteY4" fmla="*/ 3550083 h 3550083"/>
              <a:gd name="connsiteX5" fmla="*/ 0 w 3439432"/>
              <a:gd name="connsiteY5" fmla="*/ 788595 h 3550083"/>
              <a:gd name="connsiteX6" fmla="*/ 70713 w 3439432"/>
              <a:gd name="connsiteY6" fmla="*/ 164949 h 355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550083">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8" name="Freeform: Shape 1097">
            <a:extLst>
              <a:ext uri="{FF2B5EF4-FFF2-40B4-BE49-F238E27FC236}">
                <a16:creationId xmlns:a16="http://schemas.microsoft.com/office/drawing/2014/main" id="{8E4F04B5-4D4A-4F70-8549-384AF5351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8761" y="-4330"/>
            <a:ext cx="3273238" cy="3383891"/>
          </a:xfrm>
          <a:custGeom>
            <a:avLst/>
            <a:gdLst>
              <a:gd name="connsiteX0" fmla="*/ 122841 w 3273238"/>
              <a:gd name="connsiteY0" fmla="*/ 0 h 3383891"/>
              <a:gd name="connsiteX1" fmla="*/ 3273238 w 3273238"/>
              <a:gd name="connsiteY1" fmla="*/ 0 h 3383891"/>
              <a:gd name="connsiteX2" fmla="*/ 3273238 w 3273238"/>
              <a:gd name="connsiteY2" fmla="*/ 3291335 h 3383891"/>
              <a:gd name="connsiteX3" fmla="*/ 3118338 w 3273238"/>
              <a:gd name="connsiteY3" fmla="*/ 3331164 h 3383891"/>
              <a:gd name="connsiteX4" fmla="*/ 2595295 w 3273238"/>
              <a:gd name="connsiteY4" fmla="*/ 3383891 h 3383891"/>
              <a:gd name="connsiteX5" fmla="*/ 0 w 3273238"/>
              <a:gd name="connsiteY5" fmla="*/ 788596 h 3383891"/>
              <a:gd name="connsiteX6" fmla="*/ 116679 w 3273238"/>
              <a:gd name="connsiteY6" fmla="*/ 16835 h 3383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8" name="Picture 4" descr="Snapchat down or not working? Current ...">
            <a:extLst>
              <a:ext uri="{FF2B5EF4-FFF2-40B4-BE49-F238E27FC236}">
                <a16:creationId xmlns:a16="http://schemas.microsoft.com/office/drawing/2014/main" id="{DC074558-A9EB-23D2-129E-9BBA1C130497}"/>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829800" y="1055475"/>
            <a:ext cx="1952160" cy="578066"/>
          </a:xfrm>
          <a:prstGeom prst="rect">
            <a:avLst/>
          </a:prstGeom>
          <a:noFill/>
          <a:extLst>
            <a:ext uri="{909E8E84-426E-40DD-AFC4-6F175D3DCCD1}">
              <a14:hiddenFill xmlns:a14="http://schemas.microsoft.com/office/drawing/2010/main">
                <a:solidFill>
                  <a:srgbClr val="FFFFFF"/>
                </a:solidFill>
              </a14:hiddenFill>
            </a:ext>
          </a:extLst>
        </p:spPr>
      </p:pic>
      <p:sp>
        <p:nvSpPr>
          <p:cNvPr id="1099" name="Freeform: Shape 1098">
            <a:extLst>
              <a:ext uri="{FF2B5EF4-FFF2-40B4-BE49-F238E27FC236}">
                <a16:creationId xmlns:a16="http://schemas.microsoft.com/office/drawing/2014/main" id="{0D14DB62-3EB3-452E-89EE-30B0CDB0C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63236" y="4071322"/>
            <a:ext cx="2828765" cy="2786678"/>
          </a:xfrm>
          <a:custGeom>
            <a:avLst/>
            <a:gdLst>
              <a:gd name="connsiteX0" fmla="*/ 1888236 w 2828765"/>
              <a:gd name="connsiteY0" fmla="*/ 0 h 2786678"/>
              <a:gd name="connsiteX1" fmla="*/ 2788281 w 2828765"/>
              <a:gd name="connsiteY1" fmla="*/ 227900 h 2786678"/>
              <a:gd name="connsiteX2" fmla="*/ 2828765 w 2828765"/>
              <a:gd name="connsiteY2" fmla="*/ 252495 h 2786678"/>
              <a:gd name="connsiteX3" fmla="*/ 2828765 w 2828765"/>
              <a:gd name="connsiteY3" fmla="*/ 2786678 h 2786678"/>
              <a:gd name="connsiteX4" fmla="*/ 227128 w 2828765"/>
              <a:gd name="connsiteY4" fmla="*/ 2786678 h 2786678"/>
              <a:gd name="connsiteX5" fmla="*/ 148387 w 2828765"/>
              <a:gd name="connsiteY5" fmla="*/ 2623223 h 2786678"/>
              <a:gd name="connsiteX6" fmla="*/ 0 w 2828765"/>
              <a:gd name="connsiteY6" fmla="*/ 1888236 h 2786678"/>
              <a:gd name="connsiteX7" fmla="*/ 1888236 w 2828765"/>
              <a:gd name="connsiteY7" fmla="*/ 0 h 278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00" name="Freeform: Shape 1099">
            <a:extLst>
              <a:ext uri="{FF2B5EF4-FFF2-40B4-BE49-F238E27FC236}">
                <a16:creationId xmlns:a16="http://schemas.microsoft.com/office/drawing/2014/main" id="{CB14CE1B-4BC5-4EF2-BE3D-05E4F580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99331" y="3907418"/>
            <a:ext cx="2992669" cy="2950582"/>
          </a:xfrm>
          <a:custGeom>
            <a:avLst/>
            <a:gdLst>
              <a:gd name="connsiteX0" fmla="*/ 2052140 w 2992669"/>
              <a:gd name="connsiteY0" fmla="*/ 0 h 2950582"/>
              <a:gd name="connsiteX1" fmla="*/ 2850926 w 2992669"/>
              <a:gd name="connsiteY1" fmla="*/ 161267 h 2950582"/>
              <a:gd name="connsiteX2" fmla="*/ 2992669 w 2992669"/>
              <a:gd name="connsiteY2" fmla="*/ 229549 h 2950582"/>
              <a:gd name="connsiteX3" fmla="*/ 2992669 w 2992669"/>
              <a:gd name="connsiteY3" fmla="*/ 2950582 h 2950582"/>
              <a:gd name="connsiteX4" fmla="*/ 209274 w 2992669"/>
              <a:gd name="connsiteY4" fmla="*/ 2950582 h 2950582"/>
              <a:gd name="connsiteX5" fmla="*/ 161267 w 2992669"/>
              <a:gd name="connsiteY5" fmla="*/ 2850926 h 2950582"/>
              <a:gd name="connsiteX6" fmla="*/ 0 w 2992669"/>
              <a:gd name="connsiteY6" fmla="*/ 2052140 h 2950582"/>
              <a:gd name="connsiteX7" fmla="*/ 2052140 w 2992669"/>
              <a:gd name="connsiteY7" fmla="*/ 0 h 295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669" h="2950582">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text on a white background&#10;&#10;Description automatically generated">
            <a:extLst>
              <a:ext uri="{FF2B5EF4-FFF2-40B4-BE49-F238E27FC236}">
                <a16:creationId xmlns:a16="http://schemas.microsoft.com/office/drawing/2014/main" id="{01B3DD2A-D094-1AE8-0A18-A8506FB803DA}"/>
              </a:ext>
            </a:extLst>
          </p:cNvPr>
          <p:cNvPicPr>
            <a:picLocks noChangeAspect="1"/>
          </p:cNvPicPr>
          <p:nvPr/>
        </p:nvPicPr>
        <p:blipFill>
          <a:blip r:embed="rId7"/>
          <a:stretch>
            <a:fillRect/>
          </a:stretch>
        </p:blipFill>
        <p:spPr>
          <a:xfrm>
            <a:off x="9888582" y="5420403"/>
            <a:ext cx="2135777" cy="597032"/>
          </a:xfrm>
          <a:prstGeom prst="rect">
            <a:avLst/>
          </a:prstGeom>
        </p:spPr>
      </p:pic>
    </p:spTree>
    <p:extLst>
      <p:ext uri="{BB962C8B-B14F-4D97-AF65-F5344CB8AC3E}">
        <p14:creationId xmlns:p14="http://schemas.microsoft.com/office/powerpoint/2010/main" val="348011665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8A58A1-F62F-2078-FB94-0A2A3DE41EDA}"/>
              </a:ext>
            </a:extLst>
          </p:cNvPr>
          <p:cNvSpPr>
            <a:spLocks noGrp="1"/>
          </p:cNvSpPr>
          <p:nvPr>
            <p:ph type="title"/>
          </p:nvPr>
        </p:nvSpPr>
        <p:spPr>
          <a:xfrm>
            <a:off x="838200" y="365125"/>
            <a:ext cx="10515600" cy="1325563"/>
          </a:xfrm>
        </p:spPr>
        <p:txBody>
          <a:bodyPr>
            <a:normAutofit/>
          </a:bodyPr>
          <a:lstStyle/>
          <a:p>
            <a:r>
              <a:rPr lang="en-US" sz="5000" dirty="0"/>
              <a:t>How to choose which chat app to use?</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FFCB80D-D2DB-257C-F570-4587E4C5E6DA}"/>
              </a:ext>
            </a:extLst>
          </p:cNvPr>
          <p:cNvGraphicFramePr>
            <a:graphicFrameLocks noGrp="1"/>
          </p:cNvGraphicFramePr>
          <p:nvPr>
            <p:ph idx="1"/>
            <p:extLst>
              <p:ext uri="{D42A27DB-BD31-4B8C-83A1-F6EECF244321}">
                <p14:modId xmlns:p14="http://schemas.microsoft.com/office/powerpoint/2010/main" val="291978430"/>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2437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F30BF183-95F4-BB66-B010-04A4255E4E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6498" y="-4329"/>
            <a:ext cx="7365505" cy="6869586"/>
            <a:chOff x="5171844" y="-11586"/>
            <a:chExt cx="7020159" cy="6869586"/>
          </a:xfrm>
        </p:grpSpPr>
        <p:sp>
          <p:nvSpPr>
            <p:cNvPr id="46" name="Rectangle 45">
              <a:extLst>
                <a:ext uri="{FF2B5EF4-FFF2-40B4-BE49-F238E27FC236}">
                  <a16:creationId xmlns:a16="http://schemas.microsoft.com/office/drawing/2014/main" id="{D6EC0811-82F8-B72B-7337-11661C4C5A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B43F0ACC-9042-D640-74E7-B5D84C249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48" name="Rectangle 47">
              <a:extLst>
                <a:ext uri="{FF2B5EF4-FFF2-40B4-BE49-F238E27FC236}">
                  <a16:creationId xmlns:a16="http://schemas.microsoft.com/office/drawing/2014/main" id="{31451942-3878-8115-FA90-98C064E78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8BCC1355-8FED-E0C4-05D5-A28CBB1E8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E41F196-5A7F-35FC-D04F-2F18EDFB8139}"/>
              </a:ext>
            </a:extLst>
          </p:cNvPr>
          <p:cNvSpPr>
            <a:spLocks noGrp="1"/>
          </p:cNvSpPr>
          <p:nvPr>
            <p:ph type="title"/>
          </p:nvPr>
        </p:nvSpPr>
        <p:spPr>
          <a:xfrm>
            <a:off x="6002272" y="1460310"/>
            <a:ext cx="5007275" cy="2161610"/>
          </a:xfrm>
        </p:spPr>
        <p:txBody>
          <a:bodyPr vert="horz" lIns="91440" tIns="45720" rIns="91440" bIns="45720" rtlCol="0" anchor="b">
            <a:normAutofit/>
          </a:bodyPr>
          <a:lstStyle/>
          <a:p>
            <a:pPr algn="ctr"/>
            <a:r>
              <a:rPr lang="en-US" sz="4800" b="0" i="0" u="none" strike="noStrike" baseline="0">
                <a:solidFill>
                  <a:srgbClr val="FFFFFF"/>
                </a:solidFill>
              </a:rPr>
              <a:t>Video Conferencing </a:t>
            </a:r>
            <a:br>
              <a:rPr lang="en-US" sz="4800" b="0" i="0" u="none" strike="noStrike" baseline="0">
                <a:solidFill>
                  <a:srgbClr val="FFFFFF"/>
                </a:solidFill>
              </a:rPr>
            </a:br>
            <a:endParaRPr lang="en-US" sz="4800">
              <a:solidFill>
                <a:srgbClr val="FFFFFF"/>
              </a:solidFill>
            </a:endParaRPr>
          </a:p>
        </p:txBody>
      </p:sp>
      <p:pic>
        <p:nvPicPr>
          <p:cNvPr id="17" name="Picture 16">
            <a:extLst>
              <a:ext uri="{FF2B5EF4-FFF2-40B4-BE49-F238E27FC236}">
                <a16:creationId xmlns:a16="http://schemas.microsoft.com/office/drawing/2014/main" id="{87516CA4-4479-D5BB-8755-188A4436B83E}"/>
              </a:ext>
            </a:extLst>
          </p:cNvPr>
          <p:cNvPicPr>
            <a:picLocks noChangeAspect="1"/>
          </p:cNvPicPr>
          <p:nvPr/>
        </p:nvPicPr>
        <p:blipFill>
          <a:blip r:embed="rId3"/>
          <a:stretch>
            <a:fillRect/>
          </a:stretch>
        </p:blipFill>
        <p:spPr>
          <a:xfrm>
            <a:off x="889061" y="1429010"/>
            <a:ext cx="3026827" cy="1025216"/>
          </a:xfrm>
          <a:prstGeom prst="rect">
            <a:avLst/>
          </a:prstGeom>
        </p:spPr>
      </p:pic>
      <p:pic>
        <p:nvPicPr>
          <p:cNvPr id="21" name="Picture 20">
            <a:extLst>
              <a:ext uri="{FF2B5EF4-FFF2-40B4-BE49-F238E27FC236}">
                <a16:creationId xmlns:a16="http://schemas.microsoft.com/office/drawing/2014/main" id="{3A83A12D-4018-6D4B-F656-977FF985EB68}"/>
              </a:ext>
            </a:extLst>
          </p:cNvPr>
          <p:cNvPicPr>
            <a:picLocks noChangeAspect="1"/>
          </p:cNvPicPr>
          <p:nvPr/>
        </p:nvPicPr>
        <p:blipFill>
          <a:blip r:embed="rId4"/>
          <a:stretch>
            <a:fillRect/>
          </a:stretch>
        </p:blipFill>
        <p:spPr>
          <a:xfrm>
            <a:off x="889060" y="3155537"/>
            <a:ext cx="3026828" cy="718872"/>
          </a:xfrm>
          <a:prstGeom prst="rect">
            <a:avLst/>
          </a:prstGeom>
        </p:spPr>
      </p:pic>
      <p:pic>
        <p:nvPicPr>
          <p:cNvPr id="19" name="Picture 18">
            <a:extLst>
              <a:ext uri="{FF2B5EF4-FFF2-40B4-BE49-F238E27FC236}">
                <a16:creationId xmlns:a16="http://schemas.microsoft.com/office/drawing/2014/main" id="{6D8480FE-064D-71B6-D31F-ECAAF2ACC94C}"/>
              </a:ext>
            </a:extLst>
          </p:cNvPr>
          <p:cNvPicPr>
            <a:picLocks noChangeAspect="1"/>
          </p:cNvPicPr>
          <p:nvPr/>
        </p:nvPicPr>
        <p:blipFill>
          <a:blip r:embed="rId5"/>
          <a:srcRect l="17353"/>
          <a:stretch/>
        </p:blipFill>
        <p:spPr>
          <a:xfrm>
            <a:off x="1816121" y="4225988"/>
            <a:ext cx="1172706" cy="1566737"/>
          </a:xfrm>
          <a:prstGeom prst="rect">
            <a:avLst/>
          </a:prstGeom>
        </p:spPr>
      </p:pic>
    </p:spTree>
    <p:extLst>
      <p:ext uri="{BB962C8B-B14F-4D97-AF65-F5344CB8AC3E}">
        <p14:creationId xmlns:p14="http://schemas.microsoft.com/office/powerpoint/2010/main" val="2783684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7E10A-9019-7F89-DCC4-9E5AC9F363E1}"/>
              </a:ext>
            </a:extLst>
          </p:cNvPr>
          <p:cNvSpPr>
            <a:spLocks noGrp="1"/>
          </p:cNvSpPr>
          <p:nvPr>
            <p:ph type="title"/>
          </p:nvPr>
        </p:nvSpPr>
        <p:spPr>
          <a:xfrm>
            <a:off x="833119" y="1122363"/>
            <a:ext cx="4497887" cy="2387600"/>
          </a:xfrm>
        </p:spPr>
        <p:txBody>
          <a:bodyPr vert="horz" lIns="91440" tIns="45720" rIns="91440" bIns="45720" rtlCol="0" anchor="b">
            <a:normAutofit/>
          </a:bodyPr>
          <a:lstStyle/>
          <a:p>
            <a:r>
              <a:rPr lang="en-US" sz="5400" kern="1200">
                <a:solidFill>
                  <a:schemeClr val="tx1"/>
                </a:solidFill>
                <a:latin typeface="+mj-lt"/>
                <a:ea typeface="+mj-ea"/>
                <a:cs typeface="+mj-cs"/>
              </a:rPr>
              <a:t>Social Media</a:t>
            </a:r>
          </a:p>
        </p:txBody>
      </p:sp>
      <p:pic>
        <p:nvPicPr>
          <p:cNvPr id="8" name="Picture 7">
            <a:extLst>
              <a:ext uri="{FF2B5EF4-FFF2-40B4-BE49-F238E27FC236}">
                <a16:creationId xmlns:a16="http://schemas.microsoft.com/office/drawing/2014/main" id="{AA791E24-9E9B-667F-EB6F-F78D978E879A}"/>
              </a:ext>
            </a:extLst>
          </p:cNvPr>
          <p:cNvPicPr>
            <a:picLocks noChangeAspect="1"/>
          </p:cNvPicPr>
          <p:nvPr/>
        </p:nvPicPr>
        <p:blipFill>
          <a:blip r:embed="rId3"/>
          <a:stretch>
            <a:fillRect/>
          </a:stretch>
        </p:blipFill>
        <p:spPr>
          <a:xfrm>
            <a:off x="6277673" y="747464"/>
            <a:ext cx="2438262" cy="777028"/>
          </a:xfrm>
          <a:prstGeom prst="rect">
            <a:avLst/>
          </a:prstGeom>
        </p:spPr>
      </p:pic>
      <p:pic>
        <p:nvPicPr>
          <p:cNvPr id="7" name="Picture 6">
            <a:extLst>
              <a:ext uri="{FF2B5EF4-FFF2-40B4-BE49-F238E27FC236}">
                <a16:creationId xmlns:a16="http://schemas.microsoft.com/office/drawing/2014/main" id="{0D02AB5C-DCE5-DBCA-2E3F-A537D3FEC6D7}"/>
              </a:ext>
            </a:extLst>
          </p:cNvPr>
          <p:cNvPicPr>
            <a:picLocks noChangeAspect="1"/>
          </p:cNvPicPr>
          <p:nvPr/>
        </p:nvPicPr>
        <p:blipFill>
          <a:blip r:embed="rId4"/>
          <a:stretch>
            <a:fillRect/>
          </a:stretch>
        </p:blipFill>
        <p:spPr>
          <a:xfrm>
            <a:off x="6096001" y="2962178"/>
            <a:ext cx="2439106" cy="893637"/>
          </a:xfrm>
          <a:prstGeom prst="rect">
            <a:avLst/>
          </a:prstGeom>
        </p:spPr>
      </p:pic>
      <p:pic>
        <p:nvPicPr>
          <p:cNvPr id="9" name="Picture 8">
            <a:extLst>
              <a:ext uri="{FF2B5EF4-FFF2-40B4-BE49-F238E27FC236}">
                <a16:creationId xmlns:a16="http://schemas.microsoft.com/office/drawing/2014/main" id="{EEDFE362-E06F-DE5E-0A74-D05948C7285C}"/>
              </a:ext>
            </a:extLst>
          </p:cNvPr>
          <p:cNvPicPr>
            <a:picLocks noChangeAspect="1"/>
          </p:cNvPicPr>
          <p:nvPr/>
        </p:nvPicPr>
        <p:blipFill>
          <a:blip r:embed="rId5"/>
          <a:stretch>
            <a:fillRect/>
          </a:stretch>
        </p:blipFill>
        <p:spPr>
          <a:xfrm>
            <a:off x="9178592" y="2948200"/>
            <a:ext cx="2369932" cy="881568"/>
          </a:xfrm>
          <a:prstGeom prst="rect">
            <a:avLst/>
          </a:prstGeom>
        </p:spPr>
      </p:pic>
      <p:pic>
        <p:nvPicPr>
          <p:cNvPr id="6" name="Picture 5">
            <a:extLst>
              <a:ext uri="{FF2B5EF4-FFF2-40B4-BE49-F238E27FC236}">
                <a16:creationId xmlns:a16="http://schemas.microsoft.com/office/drawing/2014/main" id="{062F8B6D-D4CF-83A6-F362-ED4FDDF8CFD4}"/>
              </a:ext>
            </a:extLst>
          </p:cNvPr>
          <p:cNvPicPr>
            <a:picLocks noChangeAspect="1"/>
          </p:cNvPicPr>
          <p:nvPr/>
        </p:nvPicPr>
        <p:blipFill>
          <a:blip r:embed="rId6"/>
          <a:stretch>
            <a:fillRect/>
          </a:stretch>
        </p:blipFill>
        <p:spPr>
          <a:xfrm>
            <a:off x="6095999" y="5163676"/>
            <a:ext cx="3064483" cy="877237"/>
          </a:xfrm>
          <a:prstGeom prst="rect">
            <a:avLst/>
          </a:prstGeom>
        </p:spPr>
      </p:pic>
      <p:cxnSp>
        <p:nvCxnSpPr>
          <p:cNvPr id="26" name="Straight Connector 25">
            <a:extLst>
              <a:ext uri="{FF2B5EF4-FFF2-40B4-BE49-F238E27FC236}">
                <a16:creationId xmlns:a16="http://schemas.microsoft.com/office/drawing/2014/main" id="{DC034BB4-8B50-4484-85C4-0CE4699284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56858" y="0"/>
            <a:ext cx="0" cy="6858000"/>
          </a:xfrm>
          <a:prstGeom prst="line">
            <a:avLst/>
          </a:prstGeom>
          <a:ln w="3810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B854876-9722-0BF5-C6C9-002940555B2A}"/>
              </a:ext>
            </a:extLst>
          </p:cNvPr>
          <p:cNvPicPr>
            <a:picLocks noChangeAspect="1"/>
          </p:cNvPicPr>
          <p:nvPr/>
        </p:nvPicPr>
        <p:blipFill>
          <a:blip r:embed="rId7"/>
          <a:stretch>
            <a:fillRect/>
          </a:stretch>
        </p:blipFill>
        <p:spPr>
          <a:xfrm>
            <a:off x="9179859" y="701645"/>
            <a:ext cx="2368665" cy="858081"/>
          </a:xfrm>
          <a:prstGeom prst="rect">
            <a:avLst/>
          </a:prstGeom>
        </p:spPr>
      </p:pic>
      <p:cxnSp>
        <p:nvCxnSpPr>
          <p:cNvPr id="27" name="Straight Connector 26">
            <a:extLst>
              <a:ext uri="{FF2B5EF4-FFF2-40B4-BE49-F238E27FC236}">
                <a16:creationId xmlns:a16="http://schemas.microsoft.com/office/drawing/2014/main" id="{81B200F7-B57A-4824-BB91-B6624450A5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2228770"/>
            <a:ext cx="6096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92245C-961F-47D5-9691-272D28692D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36750" y="4581803"/>
            <a:ext cx="605525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C6767D7-3490-00CC-C205-E4BAF07BCE40}"/>
              </a:ext>
            </a:extLst>
          </p:cNvPr>
          <p:cNvPicPr>
            <a:picLocks noChangeAspect="1"/>
          </p:cNvPicPr>
          <p:nvPr/>
        </p:nvPicPr>
        <p:blipFill>
          <a:blip r:embed="rId8"/>
          <a:stretch>
            <a:fillRect/>
          </a:stretch>
        </p:blipFill>
        <p:spPr>
          <a:xfrm>
            <a:off x="9178592" y="5163676"/>
            <a:ext cx="2707222" cy="939240"/>
          </a:xfrm>
          <a:prstGeom prst="rect">
            <a:avLst/>
          </a:prstGeom>
        </p:spPr>
      </p:pic>
    </p:spTree>
    <p:extLst>
      <p:ext uri="{BB962C8B-B14F-4D97-AF65-F5344CB8AC3E}">
        <p14:creationId xmlns:p14="http://schemas.microsoft.com/office/powerpoint/2010/main" val="1554026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lose-up of a screen&#10;&#10;Description automatically generated">
            <a:extLst>
              <a:ext uri="{FF2B5EF4-FFF2-40B4-BE49-F238E27FC236}">
                <a16:creationId xmlns:a16="http://schemas.microsoft.com/office/drawing/2014/main" id="{B6D20200-BBF1-EBDE-2C86-70CA237DEA34}"/>
              </a:ext>
            </a:extLst>
          </p:cNvPr>
          <p:cNvPicPr>
            <a:picLocks noChangeAspect="1"/>
          </p:cNvPicPr>
          <p:nvPr/>
        </p:nvPicPr>
        <p:blipFill>
          <a:blip r:embed="rId3"/>
          <a:srcRect t="9091" r="23298"/>
          <a:stretch/>
        </p:blipFill>
        <p:spPr>
          <a:xfrm>
            <a:off x="3523488" y="10"/>
            <a:ext cx="8668512" cy="6857990"/>
          </a:xfrm>
          <a:prstGeom prst="rect">
            <a:avLst/>
          </a:prstGeom>
        </p:spPr>
      </p:pic>
      <p:sp>
        <p:nvSpPr>
          <p:cNvPr id="17" name="Rectangle 16">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E92A76-1C22-9E20-7715-E4FF534E5CEC}"/>
              </a:ext>
            </a:extLst>
          </p:cNvPr>
          <p:cNvSpPr>
            <a:spLocks noGrp="1"/>
          </p:cNvSpPr>
          <p:nvPr>
            <p:ph type="title"/>
          </p:nvPr>
        </p:nvSpPr>
        <p:spPr>
          <a:xfrm>
            <a:off x="477981" y="1122363"/>
            <a:ext cx="4023360" cy="3204134"/>
          </a:xfrm>
        </p:spPr>
        <p:txBody>
          <a:bodyPr vert="horz" lIns="91440" tIns="45720" rIns="91440" bIns="45720" rtlCol="0" anchor="b">
            <a:normAutofit fontScale="90000"/>
          </a:bodyPr>
          <a:lstStyle/>
          <a:p>
            <a:br>
              <a:rPr lang="en-US" sz="4100" b="0" i="0" u="none" strike="noStrike" baseline="0" dirty="0"/>
            </a:br>
            <a:r>
              <a:rPr lang="en-US" sz="4100" b="0" i="0" u="none" strike="noStrike" baseline="0" dirty="0"/>
              <a:t>Using public and private digital services </a:t>
            </a:r>
            <a:br>
              <a:rPr lang="en-US" sz="4100" b="0" i="0" u="none" strike="noStrike" baseline="0" dirty="0"/>
            </a:br>
            <a:br>
              <a:rPr lang="en-US" sz="4100" b="0" i="0" u="none" strike="noStrike" baseline="0" dirty="0"/>
            </a:br>
            <a:endParaRPr lang="en-US" sz="4100" dirty="0"/>
          </a:p>
        </p:txBody>
      </p:sp>
      <p:sp>
        <p:nvSpPr>
          <p:cNvPr id="19" name="Rectangle 1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7297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7" name="Group 2056">
            <a:extLst>
              <a:ext uri="{FF2B5EF4-FFF2-40B4-BE49-F238E27FC236}">
                <a16:creationId xmlns:a16="http://schemas.microsoft.com/office/drawing/2014/main" id="{1E5539EC-8CB8-002F-68C6-678840282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2058" name="Rectangle 2057">
              <a:extLst>
                <a:ext uri="{FF2B5EF4-FFF2-40B4-BE49-F238E27FC236}">
                  <a16:creationId xmlns:a16="http://schemas.microsoft.com/office/drawing/2014/main" id="{6C5D55A6-9EFD-CDA3-20CC-A99812CE1A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A5B6E73B-6DFD-AE6C-1628-DF8DC30085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0" name="Rectangle 2059">
              <a:extLst>
                <a:ext uri="{FF2B5EF4-FFF2-40B4-BE49-F238E27FC236}">
                  <a16:creationId xmlns:a16="http://schemas.microsoft.com/office/drawing/2014/main" id="{10E00FC4-DDBC-F424-CF71-73AF7A284A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700BD6F5-CCF8-3AC1-01DE-892EE98A29A4}"/>
              </a:ext>
            </a:extLst>
          </p:cNvPr>
          <p:cNvSpPr>
            <a:spLocks noGrp="1"/>
          </p:cNvSpPr>
          <p:nvPr>
            <p:ph type="title"/>
          </p:nvPr>
        </p:nvSpPr>
        <p:spPr>
          <a:xfrm>
            <a:off x="876691" y="301843"/>
            <a:ext cx="10477109" cy="1003532"/>
          </a:xfrm>
        </p:spPr>
        <p:txBody>
          <a:bodyPr anchor="ctr">
            <a:normAutofit/>
          </a:bodyPr>
          <a:lstStyle/>
          <a:p>
            <a:r>
              <a:rPr lang="en-US" sz="3200">
                <a:solidFill>
                  <a:srgbClr val="FFFFFF"/>
                </a:solidFill>
              </a:rPr>
              <a:t>Public digital services</a:t>
            </a:r>
          </a:p>
        </p:txBody>
      </p:sp>
      <p:sp>
        <p:nvSpPr>
          <p:cNvPr id="3" name="Content Placeholder 2">
            <a:extLst>
              <a:ext uri="{FF2B5EF4-FFF2-40B4-BE49-F238E27FC236}">
                <a16:creationId xmlns:a16="http://schemas.microsoft.com/office/drawing/2014/main" id="{E532F4F4-63F9-1852-608B-0173F05C694C}"/>
              </a:ext>
            </a:extLst>
          </p:cNvPr>
          <p:cNvSpPr>
            <a:spLocks/>
          </p:cNvSpPr>
          <p:nvPr/>
        </p:nvSpPr>
        <p:spPr>
          <a:xfrm>
            <a:off x="1508393" y="2184851"/>
            <a:ext cx="9175602" cy="3796849"/>
          </a:xfrm>
          <a:prstGeom prst="rect">
            <a:avLst/>
          </a:prstGeom>
        </p:spPr>
        <p:txBody>
          <a:bodyPr/>
          <a:lstStyle/>
          <a:p>
            <a:pPr defTabSz="795528">
              <a:spcAft>
                <a:spcPts val="600"/>
              </a:spcAft>
            </a:pPr>
            <a:endParaRPr lang="en-US" sz="1566" kern="1200">
              <a:solidFill>
                <a:srgbClr val="000000"/>
              </a:solidFill>
              <a:latin typeface="+mn-lt"/>
              <a:ea typeface="+mn-ea"/>
              <a:cs typeface="+mn-cs"/>
            </a:endParaRPr>
          </a:p>
          <a:p>
            <a:pPr defTabSz="795528">
              <a:spcAft>
                <a:spcPts val="600"/>
              </a:spcAft>
            </a:pPr>
            <a:r>
              <a:rPr lang="en-US" sz="1566" b="1" kern="0">
                <a:solidFill>
                  <a:schemeClr val="tx1"/>
                </a:solidFill>
                <a:latin typeface="Times New Roman" panose="02020603050405020304" pitchFamily="18" charset="0"/>
                <a:ea typeface="+mn-ea"/>
                <a:cs typeface="Arial" panose="020B0604020202020204" pitchFamily="34" charset="0"/>
              </a:rPr>
              <a:t>Public digital services are accessible to everyone and often provided by government agencies, or the European Union</a:t>
            </a:r>
            <a:endParaRPr lang="en-US" sz="1566" kern="1200">
              <a:solidFill>
                <a:srgbClr val="000000"/>
              </a:solidFill>
              <a:latin typeface="+mn-lt"/>
              <a:ea typeface="+mn-ea"/>
              <a:cs typeface="+mn-cs"/>
            </a:endParaRPr>
          </a:p>
          <a:p>
            <a:pPr defTabSz="795528">
              <a:spcAft>
                <a:spcPts val="600"/>
              </a:spcAft>
            </a:pPr>
            <a:endParaRPr lang="en-US" sz="1566" kern="1200">
              <a:solidFill>
                <a:srgbClr val="000000"/>
              </a:solidFill>
              <a:latin typeface="+mn-lt"/>
              <a:ea typeface="+mn-ea"/>
              <a:cs typeface="+mn-cs"/>
            </a:endParaRPr>
          </a:p>
          <a:p>
            <a:pPr defTabSz="795528">
              <a:spcAft>
                <a:spcPts val="600"/>
              </a:spcAft>
            </a:pPr>
            <a:endParaRPr lang="en-US" sz="1566" kern="1200">
              <a:solidFill>
                <a:srgbClr val="000000"/>
              </a:solidFill>
              <a:latin typeface="+mn-lt"/>
              <a:ea typeface="+mn-ea"/>
              <a:cs typeface="+mn-cs"/>
            </a:endParaRPr>
          </a:p>
          <a:p>
            <a:pPr defTabSz="795528">
              <a:spcAft>
                <a:spcPts val="600"/>
              </a:spcAft>
            </a:pPr>
            <a:endParaRPr lang="en-US" sz="1566" kern="1200">
              <a:solidFill>
                <a:srgbClr val="000000"/>
              </a:solidFill>
              <a:latin typeface="+mn-lt"/>
              <a:ea typeface="+mn-ea"/>
              <a:cs typeface="+mn-cs"/>
            </a:endParaRPr>
          </a:p>
          <a:p>
            <a:pPr defTabSz="795528">
              <a:spcAft>
                <a:spcPts val="600"/>
              </a:spcAft>
            </a:pPr>
            <a:endParaRPr lang="en-US" sz="1566" kern="1200">
              <a:solidFill>
                <a:srgbClr val="000000"/>
              </a:solidFill>
              <a:latin typeface="+mn-lt"/>
              <a:ea typeface="+mn-ea"/>
              <a:cs typeface="+mn-cs"/>
            </a:endParaRPr>
          </a:p>
          <a:p>
            <a:pPr defTabSz="795528">
              <a:spcAft>
                <a:spcPts val="600"/>
              </a:spcAft>
            </a:pPr>
            <a:endParaRPr lang="en-US" sz="1566" kern="1200">
              <a:solidFill>
                <a:srgbClr val="000000"/>
              </a:solidFill>
              <a:latin typeface="+mn-lt"/>
              <a:ea typeface="+mn-ea"/>
              <a:cs typeface="+mn-cs"/>
            </a:endParaRPr>
          </a:p>
          <a:p>
            <a:pPr defTabSz="795528">
              <a:spcAft>
                <a:spcPts val="600"/>
              </a:spcAft>
            </a:pPr>
            <a:endParaRPr lang="en-US" sz="1566" kern="1200">
              <a:solidFill>
                <a:srgbClr val="000000"/>
              </a:solidFill>
              <a:latin typeface="+mn-lt"/>
              <a:ea typeface="+mn-ea"/>
              <a:cs typeface="+mn-cs"/>
            </a:endParaRPr>
          </a:p>
          <a:p>
            <a:pPr>
              <a:spcAft>
                <a:spcPts val="600"/>
              </a:spcAft>
            </a:pPr>
            <a:endParaRPr lang="en-US"/>
          </a:p>
        </p:txBody>
      </p:sp>
      <p:pic>
        <p:nvPicPr>
          <p:cNvPr id="5" name="Picture 4" descr="A blue background with white text&#10;&#10;Description automatically generated">
            <a:extLst>
              <a:ext uri="{FF2B5EF4-FFF2-40B4-BE49-F238E27FC236}">
                <a16:creationId xmlns:a16="http://schemas.microsoft.com/office/drawing/2014/main" id="{D0876081-0D22-9BD5-36E1-EDEC948099BF}"/>
              </a:ext>
            </a:extLst>
          </p:cNvPr>
          <p:cNvPicPr>
            <a:picLocks noChangeAspect="1"/>
          </p:cNvPicPr>
          <p:nvPr/>
        </p:nvPicPr>
        <p:blipFill>
          <a:blip r:embed="rId3"/>
          <a:stretch>
            <a:fillRect/>
          </a:stretch>
        </p:blipFill>
        <p:spPr>
          <a:xfrm>
            <a:off x="1534532" y="3307483"/>
            <a:ext cx="2644238" cy="1115388"/>
          </a:xfrm>
          <a:prstGeom prst="rect">
            <a:avLst/>
          </a:prstGeom>
        </p:spPr>
      </p:pic>
      <p:pic>
        <p:nvPicPr>
          <p:cNvPr id="9" name="Picture 8" descr="A black text on a white background&#10;&#10;Description automatically generated">
            <a:extLst>
              <a:ext uri="{FF2B5EF4-FFF2-40B4-BE49-F238E27FC236}">
                <a16:creationId xmlns:a16="http://schemas.microsoft.com/office/drawing/2014/main" id="{9F513C4B-2A3F-BFD6-0DFF-4E2F034043EF}"/>
              </a:ext>
            </a:extLst>
          </p:cNvPr>
          <p:cNvPicPr>
            <a:picLocks noChangeAspect="1"/>
          </p:cNvPicPr>
          <p:nvPr/>
        </p:nvPicPr>
        <p:blipFill>
          <a:blip r:embed="rId4"/>
          <a:stretch>
            <a:fillRect/>
          </a:stretch>
        </p:blipFill>
        <p:spPr>
          <a:xfrm>
            <a:off x="1609234" y="4954371"/>
            <a:ext cx="2569536" cy="662149"/>
          </a:xfrm>
          <a:prstGeom prst="rect">
            <a:avLst/>
          </a:prstGeom>
        </p:spPr>
      </p:pic>
      <p:pic>
        <p:nvPicPr>
          <p:cNvPr id="11" name="Picture 10">
            <a:extLst>
              <a:ext uri="{FF2B5EF4-FFF2-40B4-BE49-F238E27FC236}">
                <a16:creationId xmlns:a16="http://schemas.microsoft.com/office/drawing/2014/main" id="{8457F9AA-1BB7-728D-7152-BA1D108B09EA}"/>
              </a:ext>
            </a:extLst>
          </p:cNvPr>
          <p:cNvPicPr>
            <a:picLocks noChangeAspect="1"/>
          </p:cNvPicPr>
          <p:nvPr/>
        </p:nvPicPr>
        <p:blipFill>
          <a:blip r:embed="rId5"/>
          <a:stretch>
            <a:fillRect/>
          </a:stretch>
        </p:blipFill>
        <p:spPr>
          <a:xfrm>
            <a:off x="4341258" y="5072132"/>
            <a:ext cx="3610713" cy="432222"/>
          </a:xfrm>
          <a:prstGeom prst="rect">
            <a:avLst/>
          </a:prstGeom>
        </p:spPr>
      </p:pic>
      <p:pic>
        <p:nvPicPr>
          <p:cNvPr id="2050" name="Picture 2" descr="Gov.gr Wallet: Τα 17 «SOS» για την ...">
            <a:extLst>
              <a:ext uri="{FF2B5EF4-FFF2-40B4-BE49-F238E27FC236}">
                <a16:creationId xmlns:a16="http://schemas.microsoft.com/office/drawing/2014/main" id="{8A44A50D-A935-0B08-C32E-B8DD90CC0E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1582" y="3326183"/>
            <a:ext cx="1782355" cy="101420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Εθνική Ακαδημία Ψηφιακών Ικανοτήτων">
            <a:extLst>
              <a:ext uri="{FF2B5EF4-FFF2-40B4-BE49-F238E27FC236}">
                <a16:creationId xmlns:a16="http://schemas.microsoft.com/office/drawing/2014/main" id="{E79299C2-09BD-E728-6E3E-81655B4DD6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94892" y="3058405"/>
            <a:ext cx="1369276" cy="1369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090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85" name="Group 3084">
            <a:extLst>
              <a:ext uri="{FF2B5EF4-FFF2-40B4-BE49-F238E27FC236}">
                <a16:creationId xmlns:a16="http://schemas.microsoft.com/office/drawing/2014/main" id="{36A4EA00-A6AF-8205-343B-9BA9342D1C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86" name="Rectangle 3085">
              <a:extLst>
                <a:ext uri="{FF2B5EF4-FFF2-40B4-BE49-F238E27FC236}">
                  <a16:creationId xmlns:a16="http://schemas.microsoft.com/office/drawing/2014/main" id="{5E8EC234-DEA1-193A-55D0-CE28A29734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7" name="Rectangle 3086">
              <a:extLst>
                <a:ext uri="{FF2B5EF4-FFF2-40B4-BE49-F238E27FC236}">
                  <a16:creationId xmlns:a16="http://schemas.microsoft.com/office/drawing/2014/main" id="{642E741C-028F-4228-BEF0-1C018BCD94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8" name="Rectangle 3087">
              <a:extLst>
                <a:ext uri="{FF2B5EF4-FFF2-40B4-BE49-F238E27FC236}">
                  <a16:creationId xmlns:a16="http://schemas.microsoft.com/office/drawing/2014/main" id="{9A29AA80-47DE-4138-70CB-50FAD88565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B09E4BD-5152-1198-7D1B-368322A0790B}"/>
              </a:ext>
            </a:extLst>
          </p:cNvPr>
          <p:cNvSpPr>
            <a:spLocks noGrp="1"/>
          </p:cNvSpPr>
          <p:nvPr>
            <p:ph type="title"/>
          </p:nvPr>
        </p:nvSpPr>
        <p:spPr>
          <a:xfrm>
            <a:off x="876691" y="301843"/>
            <a:ext cx="10477109" cy="1003532"/>
          </a:xfrm>
        </p:spPr>
        <p:txBody>
          <a:bodyPr anchor="ctr">
            <a:normAutofit/>
          </a:bodyPr>
          <a:lstStyle/>
          <a:p>
            <a:r>
              <a:rPr lang="en-US" sz="3200">
                <a:solidFill>
                  <a:srgbClr val="FFFFFF"/>
                </a:solidFill>
              </a:rPr>
              <a:t>Private Digital Services</a:t>
            </a:r>
          </a:p>
        </p:txBody>
      </p:sp>
      <p:sp>
        <p:nvSpPr>
          <p:cNvPr id="3" name="Content Placeholder 2">
            <a:extLst>
              <a:ext uri="{FF2B5EF4-FFF2-40B4-BE49-F238E27FC236}">
                <a16:creationId xmlns:a16="http://schemas.microsoft.com/office/drawing/2014/main" id="{A49CF901-204D-36CF-5F72-FC4C56678096}"/>
              </a:ext>
            </a:extLst>
          </p:cNvPr>
          <p:cNvSpPr>
            <a:spLocks noGrp="1"/>
          </p:cNvSpPr>
          <p:nvPr>
            <p:ph idx="1"/>
          </p:nvPr>
        </p:nvSpPr>
        <p:spPr>
          <a:xfrm>
            <a:off x="876692" y="2308124"/>
            <a:ext cx="4888382" cy="3704758"/>
          </a:xfrm>
        </p:spPr>
        <p:txBody>
          <a:bodyPr anchor="ctr">
            <a:normAutofit/>
          </a:bodyPr>
          <a:lstStyle/>
          <a:p>
            <a:r>
              <a:rPr lang="en-US" sz="2000"/>
              <a:t>Free digital services are offered by NGOs, non-profit institutions, educational or technological providers, and other organizations in Greece and abroad. </a:t>
            </a:r>
          </a:p>
        </p:txBody>
      </p:sp>
      <p:pic>
        <p:nvPicPr>
          <p:cNvPr id="3078" name="Picture 6" descr="Hellenic American College | Athens">
            <a:extLst>
              <a:ext uri="{FF2B5EF4-FFF2-40B4-BE49-F238E27FC236}">
                <a16:creationId xmlns:a16="http://schemas.microsoft.com/office/drawing/2014/main" id="{27A28BBC-1C66-2BEF-F56D-FD83E2AB189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100700" y="1995141"/>
            <a:ext cx="2008082" cy="200808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uolingo Δωρεάν Λήψη - 2024 Τελευταία ...">
            <a:extLst>
              <a:ext uri="{FF2B5EF4-FFF2-40B4-BE49-F238E27FC236}">
                <a16:creationId xmlns:a16="http://schemas.microsoft.com/office/drawing/2014/main" id="{2985985A-F6F5-D1FF-B26A-287B0F8FA6A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108782" y="2265630"/>
            <a:ext cx="1737592" cy="173759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SearchCulture.gr | Συλλογές">
            <a:extLst>
              <a:ext uri="{FF2B5EF4-FFF2-40B4-BE49-F238E27FC236}">
                <a16:creationId xmlns:a16="http://schemas.microsoft.com/office/drawing/2014/main" id="{FAD1EF62-ED3B-F8FF-1250-A784AD7C40C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104741" y="5290644"/>
            <a:ext cx="2681854" cy="120083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Greek Academic Network - GUnet">
            <a:extLst>
              <a:ext uri="{FF2B5EF4-FFF2-40B4-BE49-F238E27FC236}">
                <a16:creationId xmlns:a16="http://schemas.microsoft.com/office/drawing/2014/main" id="{A497B386-4C66-D618-8158-0DE066D4FCCB}"/>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221537" y="4085556"/>
            <a:ext cx="4093771" cy="828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22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98FE0E0-D95D-46EF-A375-475D4DB0E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54D079-8A63-0E47-AB79-C49499C12FC3}"/>
              </a:ext>
            </a:extLst>
          </p:cNvPr>
          <p:cNvSpPr>
            <a:spLocks noGrp="1"/>
          </p:cNvSpPr>
          <p:nvPr>
            <p:ph type="title"/>
          </p:nvPr>
        </p:nvSpPr>
        <p:spPr>
          <a:xfrm>
            <a:off x="640080" y="640080"/>
            <a:ext cx="6894575" cy="3566160"/>
          </a:xfrm>
        </p:spPr>
        <p:txBody>
          <a:bodyPr vert="horz" lIns="91440" tIns="45720" rIns="91440" bIns="45720" rtlCol="0" anchor="b">
            <a:normAutofit/>
          </a:bodyPr>
          <a:lstStyle/>
          <a:p>
            <a:br>
              <a:rPr lang="en-US" sz="4600" b="0" i="0" u="none" strike="noStrike" baseline="0"/>
            </a:br>
            <a:r>
              <a:rPr lang="en-US" sz="4600" b="0" i="0" u="none" strike="noStrike" baseline="0"/>
              <a:t>Digital communication etiquette </a:t>
            </a:r>
            <a:br>
              <a:rPr lang="en-US" sz="4600" b="0" i="0" u="none" strike="noStrike" baseline="0"/>
            </a:br>
            <a:br>
              <a:rPr lang="en-US" sz="4600" b="0" i="0" u="none" strike="noStrike" baseline="0"/>
            </a:br>
            <a:endParaRPr lang="en-US" sz="4600"/>
          </a:p>
        </p:txBody>
      </p:sp>
      <p:sp>
        <p:nvSpPr>
          <p:cNvPr id="17" name="sketchy line">
            <a:extLst>
              <a:ext uri="{FF2B5EF4-FFF2-40B4-BE49-F238E27FC236}">
                <a16:creationId xmlns:a16="http://schemas.microsoft.com/office/drawing/2014/main" id="{2D82A42F-AEBE-4065-9792-036A904D8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646" y="440926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ppareil mobile avec applications">
            <a:extLst>
              <a:ext uri="{FF2B5EF4-FFF2-40B4-BE49-F238E27FC236}">
                <a16:creationId xmlns:a16="http://schemas.microsoft.com/office/drawing/2014/main" id="{EA267DC3-E57A-F82A-6704-EDAD9EC1A68E}"/>
              </a:ext>
            </a:extLst>
          </p:cNvPr>
          <p:cNvPicPr>
            <a:picLocks noChangeAspect="1"/>
          </p:cNvPicPr>
          <p:nvPr/>
        </p:nvPicPr>
        <p:blipFill>
          <a:blip r:embed="rId3"/>
          <a:srcRect l="53167" r="13596"/>
          <a:stretch/>
        </p:blipFill>
        <p:spPr>
          <a:xfrm>
            <a:off x="8139803" y="10"/>
            <a:ext cx="4052199" cy="6857990"/>
          </a:xfrm>
          <a:custGeom>
            <a:avLst/>
            <a:gdLst/>
            <a:ahLst/>
            <a:cxnLst/>
            <a:rect l="l" t="t" r="r" b="b"/>
            <a:pathLst>
              <a:path w="4052199" h="6858000">
                <a:moveTo>
                  <a:pt x="25603" y="0"/>
                </a:moveTo>
                <a:lnTo>
                  <a:pt x="4052199" y="0"/>
                </a:lnTo>
                <a:lnTo>
                  <a:pt x="4052199" y="6858000"/>
                </a:lnTo>
                <a:lnTo>
                  <a:pt x="28079" y="6858000"/>
                </a:lnTo>
                <a:lnTo>
                  <a:pt x="37459" y="6497135"/>
                </a:lnTo>
                <a:cubicBezTo>
                  <a:pt x="37586" y="6492050"/>
                  <a:pt x="38603" y="6487092"/>
                  <a:pt x="38603" y="6482007"/>
                </a:cubicBezTo>
                <a:cubicBezTo>
                  <a:pt x="47502" y="6367973"/>
                  <a:pt x="52587" y="6253939"/>
                  <a:pt x="18135" y="6142702"/>
                </a:cubicBezTo>
                <a:cubicBezTo>
                  <a:pt x="15084" y="6132214"/>
                  <a:pt x="13495" y="6121344"/>
                  <a:pt x="13432" y="6110411"/>
                </a:cubicBezTo>
                <a:cubicBezTo>
                  <a:pt x="11690" y="6013324"/>
                  <a:pt x="15936" y="5916236"/>
                  <a:pt x="26145" y="5819669"/>
                </a:cubicBezTo>
                <a:cubicBezTo>
                  <a:pt x="31229" y="5760555"/>
                  <a:pt x="26017" y="5700423"/>
                  <a:pt x="42926" y="5641690"/>
                </a:cubicBezTo>
                <a:cubicBezTo>
                  <a:pt x="50337" y="5612565"/>
                  <a:pt x="54595" y="5582728"/>
                  <a:pt x="55638" y="5552700"/>
                </a:cubicBezTo>
                <a:cubicBezTo>
                  <a:pt x="60087" y="5479983"/>
                  <a:pt x="38603" y="5411588"/>
                  <a:pt x="18263" y="5343066"/>
                </a:cubicBezTo>
                <a:cubicBezTo>
                  <a:pt x="7456" y="5306707"/>
                  <a:pt x="-5384" y="5269459"/>
                  <a:pt x="2372" y="5231320"/>
                </a:cubicBezTo>
                <a:cubicBezTo>
                  <a:pt x="16076" y="5173655"/>
                  <a:pt x="23920" y="5114744"/>
                  <a:pt x="25763" y="5055502"/>
                </a:cubicBezTo>
                <a:cubicBezTo>
                  <a:pt x="25635" y="5012660"/>
                  <a:pt x="15338" y="4970962"/>
                  <a:pt x="18898" y="4928374"/>
                </a:cubicBezTo>
                <a:cubicBezTo>
                  <a:pt x="27073" y="4845715"/>
                  <a:pt x="29157" y="4762561"/>
                  <a:pt x="25127" y="4679584"/>
                </a:cubicBezTo>
                <a:cubicBezTo>
                  <a:pt x="25077" y="4646429"/>
                  <a:pt x="28776" y="4613376"/>
                  <a:pt x="36187" y="4581060"/>
                </a:cubicBezTo>
                <a:cubicBezTo>
                  <a:pt x="45493" y="4524043"/>
                  <a:pt x="47464" y="4466060"/>
                  <a:pt x="42036" y="4408547"/>
                </a:cubicBezTo>
                <a:cubicBezTo>
                  <a:pt x="36060" y="4341932"/>
                  <a:pt x="18263" y="4276334"/>
                  <a:pt x="13685" y="4209719"/>
                </a:cubicBezTo>
                <a:cubicBezTo>
                  <a:pt x="6694" y="4099371"/>
                  <a:pt x="16610" y="3989024"/>
                  <a:pt x="26398" y="3879186"/>
                </a:cubicBezTo>
                <a:cubicBezTo>
                  <a:pt x="34026" y="3808731"/>
                  <a:pt x="36060" y="3737781"/>
                  <a:pt x="32501" y="3667009"/>
                </a:cubicBezTo>
                <a:cubicBezTo>
                  <a:pt x="28051" y="3610818"/>
                  <a:pt x="21059" y="3554755"/>
                  <a:pt x="19788" y="3498437"/>
                </a:cubicBezTo>
                <a:cubicBezTo>
                  <a:pt x="17627" y="3398006"/>
                  <a:pt x="18390" y="3297701"/>
                  <a:pt x="24237" y="3197143"/>
                </a:cubicBezTo>
                <a:cubicBezTo>
                  <a:pt x="27162" y="3146928"/>
                  <a:pt x="32119" y="3096966"/>
                  <a:pt x="34026" y="3046242"/>
                </a:cubicBezTo>
                <a:cubicBezTo>
                  <a:pt x="35933" y="2995518"/>
                  <a:pt x="40001" y="2944413"/>
                  <a:pt x="28433" y="2894578"/>
                </a:cubicBezTo>
                <a:cubicBezTo>
                  <a:pt x="8855" y="2810038"/>
                  <a:pt x="23220" y="2725879"/>
                  <a:pt x="27415" y="2641593"/>
                </a:cubicBezTo>
                <a:cubicBezTo>
                  <a:pt x="29958" y="2589217"/>
                  <a:pt x="45214" y="2535568"/>
                  <a:pt x="31738" y="2484717"/>
                </a:cubicBezTo>
                <a:cubicBezTo>
                  <a:pt x="10507" y="2405008"/>
                  <a:pt x="24492" y="2326951"/>
                  <a:pt x="31738" y="2248513"/>
                </a:cubicBezTo>
                <a:cubicBezTo>
                  <a:pt x="40218" y="2174283"/>
                  <a:pt x="38768" y="2099252"/>
                  <a:pt x="27415" y="2025403"/>
                </a:cubicBezTo>
                <a:cubicBezTo>
                  <a:pt x="12986" y="1952165"/>
                  <a:pt x="12986" y="1876803"/>
                  <a:pt x="27415" y="1803565"/>
                </a:cubicBezTo>
                <a:cubicBezTo>
                  <a:pt x="39276" y="1743102"/>
                  <a:pt x="40598" y="1681038"/>
                  <a:pt x="31356" y="1620119"/>
                </a:cubicBezTo>
                <a:cubicBezTo>
                  <a:pt x="25127" y="1576514"/>
                  <a:pt x="13940" y="1533163"/>
                  <a:pt x="12414" y="1489558"/>
                </a:cubicBezTo>
                <a:cubicBezTo>
                  <a:pt x="9262" y="1398420"/>
                  <a:pt x="11118" y="1307167"/>
                  <a:pt x="18008" y="1216233"/>
                </a:cubicBezTo>
                <a:cubicBezTo>
                  <a:pt x="26017" y="1112496"/>
                  <a:pt x="41400" y="1009268"/>
                  <a:pt x="30721" y="904896"/>
                </a:cubicBezTo>
                <a:cubicBezTo>
                  <a:pt x="27162" y="869046"/>
                  <a:pt x="19661" y="833323"/>
                  <a:pt x="18771" y="797346"/>
                </a:cubicBezTo>
                <a:cubicBezTo>
                  <a:pt x="17118" y="730095"/>
                  <a:pt x="16737" y="663607"/>
                  <a:pt x="20169" y="593941"/>
                </a:cubicBezTo>
                <a:cubicBezTo>
                  <a:pt x="23602" y="524274"/>
                  <a:pt x="38348" y="451938"/>
                  <a:pt x="28433" y="383798"/>
                </a:cubicBezTo>
                <a:cubicBezTo>
                  <a:pt x="18516" y="315657"/>
                  <a:pt x="24873" y="248406"/>
                  <a:pt x="31229" y="181410"/>
                </a:cubicBezTo>
                <a:cubicBezTo>
                  <a:pt x="34344" y="149565"/>
                  <a:pt x="36410" y="118069"/>
                  <a:pt x="35854" y="86700"/>
                </a:cubicBezTo>
                <a:close/>
              </a:path>
            </a:pathLst>
          </a:custGeom>
        </p:spPr>
      </p:pic>
    </p:spTree>
    <p:extLst>
      <p:ext uri="{BB962C8B-B14F-4D97-AF65-F5344CB8AC3E}">
        <p14:creationId xmlns:p14="http://schemas.microsoft.com/office/powerpoint/2010/main" val="3316368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050F04-E808-4CED-94CB-DA045C76D3EB}"/>
              </a:ext>
            </a:extLst>
          </p:cNvPr>
          <p:cNvSpPr>
            <a:spLocks noGrp="1"/>
          </p:cNvSpPr>
          <p:nvPr>
            <p:ph type="title"/>
          </p:nvPr>
        </p:nvSpPr>
        <p:spPr>
          <a:xfrm>
            <a:off x="876692" y="741391"/>
            <a:ext cx="5479719" cy="1616203"/>
          </a:xfrm>
        </p:spPr>
        <p:txBody>
          <a:bodyPr anchor="b">
            <a:normAutofit/>
          </a:bodyPr>
          <a:lstStyle/>
          <a:p>
            <a:r>
              <a:rPr lang="en-US" sz="3200" dirty="0"/>
              <a:t>Your digital rights</a:t>
            </a:r>
          </a:p>
        </p:txBody>
      </p:sp>
      <p:sp>
        <p:nvSpPr>
          <p:cNvPr id="5" name="Content Placeholder 4">
            <a:extLst>
              <a:ext uri="{FF2B5EF4-FFF2-40B4-BE49-F238E27FC236}">
                <a16:creationId xmlns:a16="http://schemas.microsoft.com/office/drawing/2014/main" id="{E47FC3A1-A788-14A4-5733-096EB9707A3A}"/>
              </a:ext>
            </a:extLst>
          </p:cNvPr>
          <p:cNvSpPr>
            <a:spLocks noGrp="1"/>
          </p:cNvSpPr>
          <p:nvPr>
            <p:ph idx="1"/>
          </p:nvPr>
        </p:nvSpPr>
        <p:spPr>
          <a:xfrm>
            <a:off x="876692" y="2533476"/>
            <a:ext cx="5479719" cy="3447832"/>
          </a:xfrm>
        </p:spPr>
        <p:txBody>
          <a:bodyPr anchor="t">
            <a:normAutofit/>
          </a:bodyPr>
          <a:lstStyle/>
          <a:p>
            <a:r>
              <a:rPr lang="en-US" sz="1700"/>
              <a:t>The right to information and the right to participation</a:t>
            </a:r>
          </a:p>
          <a:p>
            <a:r>
              <a:rPr lang="en-US" sz="1700"/>
              <a:t>The right to freely express your opinions or ideas, without fear, censorship or legal sanction </a:t>
            </a:r>
          </a:p>
          <a:p>
            <a:r>
              <a:rPr lang="en-US" sz="1700"/>
              <a:t>The right to associate. In other words, your right to join or leave groups voluntarily, and the right to come together with other individuals to collectively express, promote, pursue and/or defend common interests</a:t>
            </a:r>
          </a:p>
          <a:p>
            <a:r>
              <a:rPr lang="en-US" sz="1700"/>
              <a:t>The right to control your own personal data, which necessitates knowing what personal information has been gathered about you</a:t>
            </a:r>
          </a:p>
        </p:txBody>
      </p:sp>
      <p:pic>
        <p:nvPicPr>
          <p:cNvPr id="7" name="Picture 6" descr="Exclamation mark on a yellow background">
            <a:extLst>
              <a:ext uri="{FF2B5EF4-FFF2-40B4-BE49-F238E27FC236}">
                <a16:creationId xmlns:a16="http://schemas.microsoft.com/office/drawing/2014/main" id="{3FF2ED07-6CD9-1EB3-A042-CF1A2C65B7E7}"/>
              </a:ext>
            </a:extLst>
          </p:cNvPr>
          <p:cNvPicPr>
            <a:picLocks noChangeAspect="1"/>
          </p:cNvPicPr>
          <p:nvPr/>
        </p:nvPicPr>
        <p:blipFill>
          <a:blip r:embed="rId3"/>
          <a:srcRect l="29549" r="16632"/>
          <a:stretch/>
        </p:blipFill>
        <p:spPr>
          <a:xfrm>
            <a:off x="7270812" y="10"/>
            <a:ext cx="4921187" cy="6857990"/>
          </a:xfrm>
          <a:prstGeom prst="rect">
            <a:avLst/>
          </a:prstGeom>
        </p:spPr>
      </p:pic>
      <p:grpSp>
        <p:nvGrpSpPr>
          <p:cNvPr id="11" name="Group 10">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3B71FD53-C48E-FFBB-73FA-95750ED289D6}"/>
              </a:ext>
            </a:extLst>
          </p:cNvPr>
          <p:cNvSpPr txBox="1"/>
          <p:nvPr/>
        </p:nvSpPr>
        <p:spPr>
          <a:xfrm>
            <a:off x="7742821" y="3857282"/>
            <a:ext cx="3411416" cy="800219"/>
          </a:xfrm>
          <a:prstGeom prst="rect">
            <a:avLst/>
          </a:prstGeom>
          <a:noFill/>
        </p:spPr>
        <p:txBody>
          <a:bodyPr wrap="square" rtlCol="0">
            <a:spAutoFit/>
          </a:bodyPr>
          <a:lstStyle/>
          <a:p>
            <a:r>
              <a:rPr lang="en-US" sz="2300" i="1" dirty="0"/>
              <a:t>Being a good digital citizen</a:t>
            </a:r>
          </a:p>
        </p:txBody>
      </p:sp>
    </p:spTree>
    <p:extLst>
      <p:ext uri="{BB962C8B-B14F-4D97-AF65-F5344CB8AC3E}">
        <p14:creationId xmlns:p14="http://schemas.microsoft.com/office/powerpoint/2010/main" val="1239610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8C352-B3DC-3102-B1B7-810A625F2DBA}"/>
              </a:ext>
            </a:extLst>
          </p:cNvPr>
          <p:cNvSpPr>
            <a:spLocks noGrp="1"/>
          </p:cNvSpPr>
          <p:nvPr>
            <p:ph type="title"/>
          </p:nvPr>
        </p:nvSpPr>
        <p:spPr>
          <a:xfrm>
            <a:off x="6823878" y="741391"/>
            <a:ext cx="4491821" cy="1616203"/>
          </a:xfrm>
        </p:spPr>
        <p:txBody>
          <a:bodyPr anchor="b">
            <a:normAutofit/>
          </a:bodyPr>
          <a:lstStyle/>
          <a:p>
            <a:r>
              <a:rPr lang="en-US" sz="3200"/>
              <a:t>Your digital responsibilities</a:t>
            </a:r>
          </a:p>
        </p:txBody>
      </p:sp>
      <p:pic>
        <p:nvPicPr>
          <p:cNvPr id="5" name="Picture 4" descr="Colourful carved figures of humans">
            <a:extLst>
              <a:ext uri="{FF2B5EF4-FFF2-40B4-BE49-F238E27FC236}">
                <a16:creationId xmlns:a16="http://schemas.microsoft.com/office/drawing/2014/main" id="{533E75FC-4078-28D5-7051-F19F22C56A3F}"/>
              </a:ext>
            </a:extLst>
          </p:cNvPr>
          <p:cNvPicPr>
            <a:picLocks noChangeAspect="1"/>
          </p:cNvPicPr>
          <p:nvPr/>
        </p:nvPicPr>
        <p:blipFill>
          <a:blip r:embed="rId3"/>
          <a:srcRect l="18450" r="18217" b="-1"/>
          <a:stretch/>
        </p:blipFill>
        <p:spPr>
          <a:xfrm>
            <a:off x="20" y="10"/>
            <a:ext cx="6095980" cy="68579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4C958806-8CF8-C938-C5E2-9EDF394D5409}"/>
              </a:ext>
            </a:extLst>
          </p:cNvPr>
          <p:cNvSpPr>
            <a:spLocks noGrp="1"/>
          </p:cNvSpPr>
          <p:nvPr>
            <p:ph idx="1"/>
          </p:nvPr>
        </p:nvSpPr>
        <p:spPr>
          <a:xfrm>
            <a:off x="6823878" y="2533476"/>
            <a:ext cx="4491820" cy="3447832"/>
          </a:xfrm>
        </p:spPr>
        <p:txBody>
          <a:bodyPr anchor="t">
            <a:normAutofit/>
          </a:bodyPr>
          <a:lstStyle/>
          <a:p>
            <a:r>
              <a:rPr lang="en-US" sz="1900" dirty="0"/>
              <a:t>Responsibility to share real and authentic information, news, posts </a:t>
            </a:r>
          </a:p>
          <a:p>
            <a:r>
              <a:rPr lang="en-US" sz="1900" dirty="0"/>
              <a:t>Responsibility to express yourself in a respectful way</a:t>
            </a:r>
          </a:p>
          <a:p>
            <a:r>
              <a:rPr lang="en-US" sz="1900" dirty="0"/>
              <a:t>Responsibility to avoid groups that promote violence and discrimination of any kind</a:t>
            </a:r>
          </a:p>
          <a:p>
            <a:r>
              <a:rPr lang="en-US" sz="1900" dirty="0"/>
              <a:t>Responsibility to keep your personal data private and to avoid sharing other people’s personal data without their consent  </a:t>
            </a:r>
          </a:p>
          <a:p>
            <a:endParaRPr lang="en-US" sz="1900" dirty="0"/>
          </a:p>
        </p:txBody>
      </p:sp>
      <p:sp>
        <p:nvSpPr>
          <p:cNvPr id="4" name="TextBox 3">
            <a:extLst>
              <a:ext uri="{FF2B5EF4-FFF2-40B4-BE49-F238E27FC236}">
                <a16:creationId xmlns:a16="http://schemas.microsoft.com/office/drawing/2014/main" id="{BF2A083E-C451-03FD-D62A-352F028E5713}"/>
              </a:ext>
            </a:extLst>
          </p:cNvPr>
          <p:cNvSpPr txBox="1"/>
          <p:nvPr/>
        </p:nvSpPr>
        <p:spPr>
          <a:xfrm>
            <a:off x="280664" y="1957484"/>
            <a:ext cx="3411416" cy="800219"/>
          </a:xfrm>
          <a:prstGeom prst="rect">
            <a:avLst/>
          </a:prstGeom>
          <a:noFill/>
        </p:spPr>
        <p:txBody>
          <a:bodyPr wrap="square" rtlCol="0">
            <a:spAutoFit/>
          </a:bodyPr>
          <a:lstStyle/>
          <a:p>
            <a:r>
              <a:rPr lang="en-US" sz="2300" i="1" dirty="0"/>
              <a:t>Being a good digital citizen</a:t>
            </a:r>
          </a:p>
        </p:txBody>
      </p:sp>
    </p:spTree>
    <p:extLst>
      <p:ext uri="{BB962C8B-B14F-4D97-AF65-F5344CB8AC3E}">
        <p14:creationId xmlns:p14="http://schemas.microsoft.com/office/powerpoint/2010/main" val="252793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1DB3B-F6AE-FD4D-6D43-27D10DB4995E}"/>
              </a:ext>
            </a:extLst>
          </p:cNvPr>
          <p:cNvSpPr>
            <a:spLocks noGrp="1"/>
          </p:cNvSpPr>
          <p:nvPr>
            <p:ph type="title"/>
          </p:nvPr>
        </p:nvSpPr>
        <p:spPr>
          <a:xfrm>
            <a:off x="6417733" y="490537"/>
            <a:ext cx="5291663" cy="1628775"/>
          </a:xfrm>
        </p:spPr>
        <p:txBody>
          <a:bodyPr anchor="b">
            <a:normAutofit/>
          </a:bodyPr>
          <a:lstStyle/>
          <a:p>
            <a:r>
              <a:rPr lang="en-US" sz="3700" b="0" i="0" u="none" strike="noStrike" baseline="0" dirty="0"/>
              <a:t>Treat others as you’d like to be treated</a:t>
            </a:r>
            <a:br>
              <a:rPr lang="en-US" sz="3700" b="0" i="0" u="none" strike="noStrike" baseline="0" dirty="0"/>
            </a:br>
            <a:endParaRPr lang="en-US" sz="3700" dirty="0"/>
          </a:p>
        </p:txBody>
      </p:sp>
      <p:pic>
        <p:nvPicPr>
          <p:cNvPr id="5" name="Picture 4" descr="Line in the sand with spheres">
            <a:extLst>
              <a:ext uri="{FF2B5EF4-FFF2-40B4-BE49-F238E27FC236}">
                <a16:creationId xmlns:a16="http://schemas.microsoft.com/office/drawing/2014/main" id="{4BCEAB0C-6EC9-EFA5-840F-B90D737F3653}"/>
              </a:ext>
            </a:extLst>
          </p:cNvPr>
          <p:cNvPicPr>
            <a:picLocks noChangeAspect="1"/>
          </p:cNvPicPr>
          <p:nvPr/>
        </p:nvPicPr>
        <p:blipFill>
          <a:blip r:embed="rId3">
            <a:extLst>
              <a:ext uri="{28A0092B-C50C-407E-A947-70E740481C1C}">
                <a14:useLocalDpi xmlns:a14="http://schemas.microsoft.com/office/drawing/2010/main" val="0"/>
              </a:ext>
            </a:extLst>
          </a:blip>
          <a:srcRect t="12789" r="-1" b="12415"/>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410310CB-FD6C-ACA1-A4B5-4849DD53233D}"/>
              </a:ext>
            </a:extLst>
          </p:cNvPr>
          <p:cNvSpPr>
            <a:spLocks noGrp="1"/>
          </p:cNvSpPr>
          <p:nvPr>
            <p:ph idx="1"/>
          </p:nvPr>
        </p:nvSpPr>
        <p:spPr>
          <a:xfrm>
            <a:off x="6417734" y="2614612"/>
            <a:ext cx="5291663" cy="3752849"/>
          </a:xfrm>
        </p:spPr>
        <p:txBody>
          <a:bodyPr>
            <a:normAutofit/>
          </a:bodyPr>
          <a:lstStyle/>
          <a:p>
            <a:pPr marL="0" indent="0">
              <a:buNone/>
            </a:pPr>
            <a:r>
              <a:rPr lang="en-US" sz="1800">
                <a:hlinkClick r:id="rId4"/>
              </a:rPr>
              <a:t>https://edu.gcfglobal.org/en/communicationskills/being-a-good-digital-citizen/1/</a:t>
            </a:r>
            <a:endParaRPr lang="en-US" sz="1800"/>
          </a:p>
          <a:p>
            <a:pPr marL="0" indent="0">
              <a:buNone/>
            </a:pPr>
            <a:endParaRPr lang="en-US" sz="1800"/>
          </a:p>
        </p:txBody>
      </p:sp>
    </p:spTree>
    <p:extLst>
      <p:ext uri="{BB962C8B-B14F-4D97-AF65-F5344CB8AC3E}">
        <p14:creationId xmlns:p14="http://schemas.microsoft.com/office/powerpoint/2010/main" val="580219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1E5539EC-8CB8-002F-68C6-678840282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19" name="Rectangle 18">
              <a:extLst>
                <a:ext uri="{FF2B5EF4-FFF2-40B4-BE49-F238E27FC236}">
                  <a16:creationId xmlns:a16="http://schemas.microsoft.com/office/drawing/2014/main" id="{6C5D55A6-9EFD-CDA3-20CC-A99812CE1A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5B6E73B-6DFD-AE6C-1628-DF8DC30085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0E00FC4-DDBC-F424-CF71-73AF7A284A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91E8337-0266-5BB8-CE7F-D65B22826867}"/>
              </a:ext>
            </a:extLst>
          </p:cNvPr>
          <p:cNvSpPr>
            <a:spLocks noGrp="1"/>
          </p:cNvSpPr>
          <p:nvPr>
            <p:ph type="title"/>
          </p:nvPr>
        </p:nvSpPr>
        <p:spPr>
          <a:xfrm>
            <a:off x="876691" y="301843"/>
            <a:ext cx="10477109" cy="1003532"/>
          </a:xfrm>
        </p:spPr>
        <p:txBody>
          <a:bodyPr anchor="ctr">
            <a:normAutofit/>
          </a:bodyPr>
          <a:lstStyle/>
          <a:p>
            <a:r>
              <a:rPr lang="en-US" sz="3200">
                <a:solidFill>
                  <a:srgbClr val="FFFFFF"/>
                </a:solidFill>
              </a:rPr>
              <a:t>Netiquette for e-mails</a:t>
            </a:r>
          </a:p>
        </p:txBody>
      </p:sp>
      <p:pic>
        <p:nvPicPr>
          <p:cNvPr id="5" name="Content Placeholder 4">
            <a:extLst>
              <a:ext uri="{FF2B5EF4-FFF2-40B4-BE49-F238E27FC236}">
                <a16:creationId xmlns:a16="http://schemas.microsoft.com/office/drawing/2014/main" id="{A2237EC7-2EC9-01F1-7AE3-0E8284985251}"/>
              </a:ext>
            </a:extLst>
          </p:cNvPr>
          <p:cNvPicPr>
            <a:picLocks noChangeAspect="1"/>
          </p:cNvPicPr>
          <p:nvPr/>
        </p:nvPicPr>
        <p:blipFill>
          <a:blip r:embed="rId3"/>
          <a:stretch>
            <a:fillRect/>
          </a:stretch>
        </p:blipFill>
        <p:spPr>
          <a:xfrm>
            <a:off x="1729495" y="2184851"/>
            <a:ext cx="8733398" cy="2800020"/>
          </a:xfrm>
          <a:prstGeom prst="rect">
            <a:avLst/>
          </a:prstGeom>
        </p:spPr>
      </p:pic>
      <p:cxnSp>
        <p:nvCxnSpPr>
          <p:cNvPr id="7" name="Straight Arrow Connector 6">
            <a:extLst>
              <a:ext uri="{FF2B5EF4-FFF2-40B4-BE49-F238E27FC236}">
                <a16:creationId xmlns:a16="http://schemas.microsoft.com/office/drawing/2014/main" id="{3BEA8F16-8BE7-6CF6-A9FC-54958A61CC43}"/>
              </a:ext>
            </a:extLst>
          </p:cNvPr>
          <p:cNvCxnSpPr/>
          <p:nvPr/>
        </p:nvCxnSpPr>
        <p:spPr>
          <a:xfrm>
            <a:off x="3860233" y="3001959"/>
            <a:ext cx="103908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CD02EC11-6581-1E17-AE8A-16A607FD50A4}"/>
              </a:ext>
            </a:extLst>
          </p:cNvPr>
          <p:cNvCxnSpPr/>
          <p:nvPr/>
        </p:nvCxnSpPr>
        <p:spPr>
          <a:xfrm>
            <a:off x="3860233" y="3563741"/>
            <a:ext cx="103908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758F5CBF-2B14-0EAC-BAD9-AF616D9B7AFB}"/>
              </a:ext>
            </a:extLst>
          </p:cNvPr>
          <p:cNvCxnSpPr/>
          <p:nvPr/>
        </p:nvCxnSpPr>
        <p:spPr>
          <a:xfrm>
            <a:off x="3860233" y="4070612"/>
            <a:ext cx="103908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81A07C8B-5331-DB60-1167-D0DA29E8214F}"/>
              </a:ext>
            </a:extLst>
          </p:cNvPr>
          <p:cNvSpPr txBox="1"/>
          <p:nvPr/>
        </p:nvSpPr>
        <p:spPr>
          <a:xfrm>
            <a:off x="5102067" y="2837227"/>
            <a:ext cx="4587180" cy="352725"/>
          </a:xfrm>
          <a:prstGeom prst="rect">
            <a:avLst/>
          </a:prstGeom>
          <a:noFill/>
        </p:spPr>
        <p:txBody>
          <a:bodyPr wrap="square" rtlCol="0">
            <a:spAutoFit/>
          </a:bodyPr>
          <a:lstStyle/>
          <a:p>
            <a:pPr defTabSz="859536">
              <a:spcAft>
                <a:spcPts val="600"/>
              </a:spcAft>
            </a:pPr>
            <a:r>
              <a:rPr lang="en-US" sz="1692" kern="1200">
                <a:solidFill>
                  <a:schemeClr val="tx1"/>
                </a:solidFill>
                <a:latin typeface="+mn-lt"/>
                <a:ea typeface="+mn-ea"/>
                <a:cs typeface="+mn-cs"/>
              </a:rPr>
              <a:t>Address of one recipient</a:t>
            </a:r>
            <a:endParaRPr lang="en-US"/>
          </a:p>
        </p:txBody>
      </p:sp>
      <p:sp>
        <p:nvSpPr>
          <p:cNvPr id="11" name="TextBox 10">
            <a:extLst>
              <a:ext uri="{FF2B5EF4-FFF2-40B4-BE49-F238E27FC236}">
                <a16:creationId xmlns:a16="http://schemas.microsoft.com/office/drawing/2014/main" id="{898E643F-0C10-1ACF-BA4B-F2522DCB2A25}"/>
              </a:ext>
            </a:extLst>
          </p:cNvPr>
          <p:cNvSpPr txBox="1"/>
          <p:nvPr/>
        </p:nvSpPr>
        <p:spPr>
          <a:xfrm>
            <a:off x="5102067" y="3331937"/>
            <a:ext cx="4587180" cy="609067"/>
          </a:xfrm>
          <a:prstGeom prst="rect">
            <a:avLst/>
          </a:prstGeom>
          <a:noFill/>
        </p:spPr>
        <p:txBody>
          <a:bodyPr wrap="square" rtlCol="0">
            <a:spAutoFit/>
          </a:bodyPr>
          <a:lstStyle/>
          <a:p>
            <a:pPr defTabSz="859536">
              <a:spcAft>
                <a:spcPts val="600"/>
              </a:spcAft>
            </a:pPr>
            <a:r>
              <a:rPr lang="en-US" sz="1692" kern="1200">
                <a:solidFill>
                  <a:schemeClr val="tx1"/>
                </a:solidFill>
                <a:latin typeface="+mn-lt"/>
                <a:ea typeface="+mn-ea"/>
                <a:cs typeface="+mn-cs"/>
              </a:rPr>
              <a:t>Address of another person in the same organization, apart from the main recipient</a:t>
            </a:r>
            <a:endParaRPr lang="en-US"/>
          </a:p>
        </p:txBody>
      </p:sp>
      <p:sp>
        <p:nvSpPr>
          <p:cNvPr id="12" name="TextBox 11">
            <a:extLst>
              <a:ext uri="{FF2B5EF4-FFF2-40B4-BE49-F238E27FC236}">
                <a16:creationId xmlns:a16="http://schemas.microsoft.com/office/drawing/2014/main" id="{93CC6218-4DCF-3C00-6DCA-2E91060958A2}"/>
              </a:ext>
            </a:extLst>
          </p:cNvPr>
          <p:cNvSpPr txBox="1"/>
          <p:nvPr/>
        </p:nvSpPr>
        <p:spPr>
          <a:xfrm>
            <a:off x="5102067" y="3940880"/>
            <a:ext cx="4587180" cy="870096"/>
          </a:xfrm>
          <a:prstGeom prst="rect">
            <a:avLst/>
          </a:prstGeom>
          <a:noFill/>
        </p:spPr>
        <p:txBody>
          <a:bodyPr wrap="square" rtlCol="0">
            <a:spAutoFit/>
          </a:bodyPr>
          <a:lstStyle/>
          <a:p>
            <a:pPr defTabSz="859536">
              <a:spcAft>
                <a:spcPts val="600"/>
              </a:spcAft>
            </a:pPr>
            <a:r>
              <a:rPr lang="en-US" sz="1692" kern="1200" dirty="0">
                <a:solidFill>
                  <a:schemeClr val="tx1"/>
                </a:solidFill>
                <a:latin typeface="+mn-lt"/>
                <a:ea typeface="+mn-ea"/>
                <a:cs typeface="+mn-cs"/>
              </a:rPr>
              <a:t>Addresses of many different recipients. </a:t>
            </a:r>
            <a:r>
              <a:rPr lang="en-US" sz="1692" kern="1200">
                <a:solidFill>
                  <a:schemeClr val="tx1"/>
                </a:solidFill>
                <a:latin typeface="+mn-lt"/>
                <a:ea typeface="+mn-ea"/>
                <a:cs typeface="+mn-cs"/>
              </a:rPr>
              <a:t>Each recipient will receive your message, but will not know who else you sent it to</a:t>
            </a:r>
            <a:endParaRPr lang="en-US"/>
          </a:p>
        </p:txBody>
      </p:sp>
      <p:sp>
        <p:nvSpPr>
          <p:cNvPr id="13" name="TextBox 12">
            <a:extLst>
              <a:ext uri="{FF2B5EF4-FFF2-40B4-BE49-F238E27FC236}">
                <a16:creationId xmlns:a16="http://schemas.microsoft.com/office/drawing/2014/main" id="{FF063CA0-3998-13A2-F50B-9B744CC76A3A}"/>
              </a:ext>
            </a:extLst>
          </p:cNvPr>
          <p:cNvSpPr txBox="1"/>
          <p:nvPr/>
        </p:nvSpPr>
        <p:spPr>
          <a:xfrm>
            <a:off x="1773616" y="5372633"/>
            <a:ext cx="8536549" cy="690061"/>
          </a:xfrm>
          <a:prstGeom prst="rect">
            <a:avLst/>
          </a:prstGeom>
          <a:noFill/>
        </p:spPr>
        <p:txBody>
          <a:bodyPr wrap="square" rtlCol="0">
            <a:spAutoFit/>
          </a:bodyPr>
          <a:lstStyle/>
          <a:p>
            <a:pPr defTabSz="859536">
              <a:spcAft>
                <a:spcPts val="600"/>
              </a:spcAft>
            </a:pPr>
            <a:r>
              <a:rPr lang="en-US" sz="1692" kern="1200" dirty="0">
                <a:solidFill>
                  <a:schemeClr val="tx1"/>
                </a:solidFill>
                <a:latin typeface="+mn-lt"/>
                <a:ea typeface="+mn-ea"/>
                <a:cs typeface="+mn-cs"/>
              </a:rPr>
              <a:t>DON’T USE CAPITAL LETTERS IN THE SUBJECT OR BODY OF YOUR MESSAGE. </a:t>
            </a:r>
          </a:p>
          <a:p>
            <a:pPr defTabSz="859536">
              <a:spcAft>
                <a:spcPts val="600"/>
              </a:spcAft>
            </a:pPr>
            <a:r>
              <a:rPr lang="en-US" sz="1692" kern="1200" dirty="0">
                <a:solidFill>
                  <a:schemeClr val="tx1"/>
                </a:solidFill>
                <a:latin typeface="+mn-lt"/>
                <a:ea typeface="+mn-ea"/>
                <a:cs typeface="+mn-cs"/>
              </a:rPr>
              <a:t>Capital letters is like shouting to someone</a:t>
            </a:r>
            <a:endParaRPr lang="en-US" dirty="0"/>
          </a:p>
        </p:txBody>
      </p:sp>
    </p:spTree>
    <p:extLst>
      <p:ext uri="{BB962C8B-B14F-4D97-AF65-F5344CB8AC3E}">
        <p14:creationId xmlns:p14="http://schemas.microsoft.com/office/powerpoint/2010/main" val="3131554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AB7302E-69F9-DEA0-58DF-41CEED0126D8}"/>
              </a:ext>
            </a:extLst>
          </p:cNvPr>
          <p:cNvSpPr>
            <a:spLocks noGrp="1"/>
          </p:cNvSpPr>
          <p:nvPr>
            <p:ph type="title"/>
          </p:nvPr>
        </p:nvSpPr>
        <p:spPr>
          <a:xfrm>
            <a:off x="838200" y="673770"/>
            <a:ext cx="3220329" cy="2027227"/>
          </a:xfrm>
        </p:spPr>
        <p:txBody>
          <a:bodyPr anchor="t">
            <a:normAutofit/>
          </a:bodyPr>
          <a:lstStyle/>
          <a:p>
            <a:r>
              <a:rPr lang="en-US" sz="4600">
                <a:solidFill>
                  <a:srgbClr val="FFFFFF"/>
                </a:solidFill>
              </a:rPr>
              <a:t>Netiquette for video conference</a:t>
            </a:r>
          </a:p>
        </p:txBody>
      </p:sp>
      <p:graphicFrame>
        <p:nvGraphicFramePr>
          <p:cNvPr id="20" name="Content Placeholder 2">
            <a:extLst>
              <a:ext uri="{FF2B5EF4-FFF2-40B4-BE49-F238E27FC236}">
                <a16:creationId xmlns:a16="http://schemas.microsoft.com/office/drawing/2014/main" id="{482C7686-FC32-A84F-E272-8E5F3E321855}"/>
              </a:ext>
            </a:extLst>
          </p:cNvPr>
          <p:cNvGraphicFramePr>
            <a:graphicFrameLocks noGrp="1"/>
          </p:cNvGraphicFramePr>
          <p:nvPr>
            <p:ph idx="1"/>
            <p:extLst>
              <p:ext uri="{D42A27DB-BD31-4B8C-83A1-F6EECF244321}">
                <p14:modId xmlns:p14="http://schemas.microsoft.com/office/powerpoint/2010/main" val="4220831009"/>
              </p:ext>
            </p:extLst>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77251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7C6BB9-317B-7C06-8FA7-7E7817A8FDCA}"/>
              </a:ext>
            </a:extLst>
          </p:cNvPr>
          <p:cNvSpPr>
            <a:spLocks noGrp="1"/>
          </p:cNvSpPr>
          <p:nvPr>
            <p:ph type="title"/>
          </p:nvPr>
        </p:nvSpPr>
        <p:spPr>
          <a:xfrm>
            <a:off x="838200" y="459863"/>
            <a:ext cx="10515600" cy="1004594"/>
          </a:xfrm>
        </p:spPr>
        <p:txBody>
          <a:bodyPr>
            <a:normAutofit/>
          </a:bodyPr>
          <a:lstStyle/>
          <a:p>
            <a:pPr algn="ctr"/>
            <a:r>
              <a:rPr lang="en-US">
                <a:solidFill>
                  <a:srgbClr val="FFFFFF"/>
                </a:solidFill>
              </a:rPr>
              <a:t>Netiquette for social media</a:t>
            </a:r>
          </a:p>
        </p:txBody>
      </p:sp>
      <p:sp>
        <p:nvSpPr>
          <p:cNvPr id="47" name="Rectangle: Rounded Corners 46">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0" name="Content Placeholder 2">
            <a:extLst>
              <a:ext uri="{FF2B5EF4-FFF2-40B4-BE49-F238E27FC236}">
                <a16:creationId xmlns:a16="http://schemas.microsoft.com/office/drawing/2014/main" id="{A71BD075-A1EB-DC21-59E8-97637F31E24C}"/>
              </a:ext>
            </a:extLst>
          </p:cNvPr>
          <p:cNvGraphicFramePr>
            <a:graphicFrameLocks noGrp="1"/>
          </p:cNvGraphicFramePr>
          <p:nvPr>
            <p:ph idx="1"/>
            <p:extLst>
              <p:ext uri="{D42A27DB-BD31-4B8C-83A1-F6EECF244321}">
                <p14:modId xmlns:p14="http://schemas.microsoft.com/office/powerpoint/2010/main" val="4113156894"/>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0296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268" y="4930407"/>
            <a:ext cx="2727113" cy="1245023"/>
            <a:chOff x="37902" y="7395609"/>
            <a:chExt cx="4090670" cy="1867535"/>
          </a:xfrm>
        </p:grpSpPr>
        <p:pic>
          <p:nvPicPr>
            <p:cNvPr id="3" name="object 3"/>
            <p:cNvPicPr/>
            <p:nvPr/>
          </p:nvPicPr>
          <p:blipFill>
            <a:blip r:embed="rId3" cstate="print"/>
            <a:stretch>
              <a:fillRect/>
            </a:stretch>
          </p:blipFill>
          <p:spPr>
            <a:xfrm>
              <a:off x="37902" y="7576793"/>
              <a:ext cx="2381249" cy="1685924"/>
            </a:xfrm>
            <a:prstGeom prst="rect">
              <a:avLst/>
            </a:prstGeom>
          </p:spPr>
        </p:pic>
        <p:pic>
          <p:nvPicPr>
            <p:cNvPr id="4" name="object 4"/>
            <p:cNvPicPr/>
            <p:nvPr/>
          </p:nvPicPr>
          <p:blipFill>
            <a:blip r:embed="rId4" cstate="print"/>
            <a:stretch>
              <a:fillRect/>
            </a:stretch>
          </p:blipFill>
          <p:spPr>
            <a:xfrm>
              <a:off x="2385223" y="7395609"/>
              <a:ext cx="1743074" cy="1743074"/>
            </a:xfrm>
            <a:prstGeom prst="rect">
              <a:avLst/>
            </a:prstGeom>
          </p:spPr>
        </p:pic>
      </p:grpSp>
      <p:pic>
        <p:nvPicPr>
          <p:cNvPr id="5" name="object 5"/>
          <p:cNvPicPr/>
          <p:nvPr/>
        </p:nvPicPr>
        <p:blipFill>
          <a:blip r:embed="rId5" cstate="print"/>
          <a:stretch>
            <a:fillRect/>
          </a:stretch>
        </p:blipFill>
        <p:spPr>
          <a:xfrm>
            <a:off x="4283568" y="5186012"/>
            <a:ext cx="1795721" cy="745787"/>
          </a:xfrm>
          <a:prstGeom prst="rect">
            <a:avLst/>
          </a:prstGeom>
        </p:spPr>
      </p:pic>
      <p:pic>
        <p:nvPicPr>
          <p:cNvPr id="6" name="object 6"/>
          <p:cNvPicPr/>
          <p:nvPr/>
        </p:nvPicPr>
        <p:blipFill>
          <a:blip r:embed="rId6" cstate="print"/>
          <a:stretch>
            <a:fillRect/>
          </a:stretch>
        </p:blipFill>
        <p:spPr>
          <a:xfrm>
            <a:off x="6288955" y="4969719"/>
            <a:ext cx="1527895" cy="113029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172200"/>
            <a:ext cx="12191577" cy="685800"/>
          </a:xfrm>
          <a:custGeom>
            <a:avLst/>
            <a:gdLst/>
            <a:ahLst/>
            <a:cxnLst/>
            <a:rect l="l" t="t" r="r" b="b"/>
            <a:pathLst>
              <a:path w="18287365" h="1028700">
                <a:moveTo>
                  <a:pt x="0" y="0"/>
                </a:moveTo>
                <a:lnTo>
                  <a:pt x="18286852" y="0"/>
                </a:lnTo>
                <a:lnTo>
                  <a:pt x="18286852" y="1028699"/>
                </a:lnTo>
                <a:lnTo>
                  <a:pt x="0" y="1028699"/>
                </a:lnTo>
                <a:lnTo>
                  <a:pt x="0" y="0"/>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sp>
        <p:nvSpPr>
          <p:cNvPr id="9" name="object 9"/>
          <p:cNvSpPr txBox="1"/>
          <p:nvPr/>
        </p:nvSpPr>
        <p:spPr>
          <a:xfrm>
            <a:off x="20009" y="6354652"/>
            <a:ext cx="12152207" cy="4371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1205" marR="3387" indent="-833162">
              <a:lnSpc>
                <a:spcPct val="115100"/>
              </a:lnSpc>
              <a:spcBef>
                <a:spcPts val="67"/>
              </a:spcBef>
            </a:pPr>
            <a:r>
              <a:rPr sz="1267" spc="23" dirty="0">
                <a:solidFill>
                  <a:srgbClr val="FFFFFF"/>
                </a:solidFill>
                <a:latin typeface="Microsoft Sans Serif"/>
                <a:cs typeface="Microsoft Sans Serif"/>
              </a:rPr>
              <a:t>Funded</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by</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33" dirty="0">
                <a:solidFill>
                  <a:srgbClr val="FFFFFF"/>
                </a:solidFill>
                <a:latin typeface="Microsoft Sans Serif"/>
                <a:cs typeface="Microsoft Sans Serif"/>
              </a:rPr>
              <a:t>Union.</a:t>
            </a:r>
            <a:r>
              <a:rPr sz="1267" spc="-3" dirty="0">
                <a:solidFill>
                  <a:srgbClr val="FFFFFF"/>
                </a:solidFill>
                <a:latin typeface="Microsoft Sans Serif"/>
                <a:cs typeface="Microsoft Sans Serif"/>
              </a:rPr>
              <a:t> </a:t>
            </a:r>
            <a:r>
              <a:rPr sz="1267" spc="-7" dirty="0">
                <a:solidFill>
                  <a:srgbClr val="FFFFFF"/>
                </a:solidFill>
                <a:latin typeface="Microsoft Sans Serif"/>
                <a:cs typeface="Microsoft Sans Serif"/>
              </a:rPr>
              <a:t>Views </a:t>
            </a:r>
            <a:r>
              <a:rPr sz="1267" spc="43" dirty="0">
                <a:solidFill>
                  <a:srgbClr val="FFFFFF"/>
                </a:solidFill>
                <a:latin typeface="Microsoft Sans Serif"/>
                <a:cs typeface="Microsoft Sans Serif"/>
              </a:rPr>
              <a:t>and</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opinions</a:t>
            </a:r>
            <a:r>
              <a:rPr sz="1267" spc="-3" dirty="0">
                <a:solidFill>
                  <a:srgbClr val="FFFFFF"/>
                </a:solidFill>
                <a:latin typeface="Microsoft Sans Serif"/>
                <a:cs typeface="Microsoft Sans Serif"/>
              </a:rPr>
              <a:t> </a:t>
            </a:r>
            <a:r>
              <a:rPr sz="1267" spc="20" dirty="0">
                <a:solidFill>
                  <a:srgbClr val="FFFFFF"/>
                </a:solidFill>
                <a:latin typeface="Microsoft Sans Serif"/>
                <a:cs typeface="Microsoft Sans Serif"/>
              </a:rPr>
              <a:t>expressed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are</a:t>
            </a:r>
            <a:r>
              <a:rPr sz="1267" spc="-3" dirty="0">
                <a:solidFill>
                  <a:srgbClr val="FFFFFF"/>
                </a:solidFill>
                <a:latin typeface="Microsoft Sans Serif"/>
                <a:cs typeface="Microsoft Sans Serif"/>
              </a:rPr>
              <a:t> </a:t>
            </a:r>
            <a:r>
              <a:rPr sz="1267" spc="40" dirty="0">
                <a:solidFill>
                  <a:srgbClr val="FFFFFF"/>
                </a:solidFill>
                <a:latin typeface="Microsoft Sans Serif"/>
                <a:cs typeface="Microsoft Sans Serif"/>
              </a:rPr>
              <a:t>however</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7"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author(s)</a:t>
            </a:r>
            <a:r>
              <a:rPr sz="1267" spc="-7" dirty="0">
                <a:solidFill>
                  <a:srgbClr val="FFFFFF"/>
                </a:solidFill>
                <a:latin typeface="Microsoft Sans Serif"/>
                <a:cs typeface="Microsoft Sans Serif"/>
              </a:rPr>
              <a:t> </a:t>
            </a:r>
            <a:r>
              <a:rPr sz="1267" spc="40" dirty="0">
                <a:solidFill>
                  <a:srgbClr val="FFFFFF"/>
                </a:solidFill>
                <a:latin typeface="Microsoft Sans Serif"/>
                <a:cs typeface="Microsoft Sans Serif"/>
              </a:rPr>
              <a:t>only</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7" dirty="0">
                <a:solidFill>
                  <a:srgbClr val="FFFFFF"/>
                </a:solidFill>
                <a:latin typeface="Microsoft Sans Serif"/>
                <a:cs typeface="Microsoft Sans Serif"/>
              </a:rPr>
              <a:t> </a:t>
            </a:r>
            <a:r>
              <a:rPr sz="1267" spc="63" dirty="0">
                <a:solidFill>
                  <a:srgbClr val="FFFFFF"/>
                </a:solidFill>
                <a:latin typeface="Microsoft Sans Serif"/>
                <a:cs typeface="Microsoft Sans Serif"/>
              </a:rPr>
              <a:t>do</a:t>
            </a:r>
            <a:r>
              <a:rPr sz="1267" spc="-3" dirty="0">
                <a:solidFill>
                  <a:srgbClr val="FFFFFF"/>
                </a:solidFill>
                <a:latin typeface="Microsoft Sans Serif"/>
                <a:cs typeface="Microsoft Sans Serif"/>
              </a:rPr>
              <a:t> </a:t>
            </a:r>
            <a:r>
              <a:rPr sz="1267" spc="73" dirty="0">
                <a:solidFill>
                  <a:srgbClr val="FFFFFF"/>
                </a:solidFill>
                <a:latin typeface="Microsoft Sans Serif"/>
                <a:cs typeface="Microsoft Sans Serif"/>
              </a:rPr>
              <a:t>not</a:t>
            </a:r>
            <a:r>
              <a:rPr sz="1267" spc="-3" dirty="0">
                <a:solidFill>
                  <a:srgbClr val="FFFFFF"/>
                </a:solidFill>
                <a:latin typeface="Microsoft Sans Serif"/>
                <a:cs typeface="Microsoft Sans Serif"/>
              </a:rPr>
              <a:t> </a:t>
            </a:r>
            <a:r>
              <a:rPr sz="1267" spc="10" dirty="0">
                <a:solidFill>
                  <a:srgbClr val="FFFFFF"/>
                </a:solidFill>
                <a:latin typeface="Microsoft Sans Serif"/>
                <a:cs typeface="Microsoft Sans Serif"/>
              </a:rPr>
              <a:t>necessarily</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reflect</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3"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7"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 </a:t>
            </a:r>
            <a:r>
              <a:rPr sz="1267" spc="-327" dirty="0">
                <a:solidFill>
                  <a:srgbClr val="FFFFFF"/>
                </a:solidFill>
                <a:latin typeface="Microsoft Sans Serif"/>
                <a:cs typeface="Microsoft Sans Serif"/>
              </a:rPr>
              <a:t> </a:t>
            </a:r>
            <a:r>
              <a:rPr sz="1267" spc="73" dirty="0">
                <a:solidFill>
                  <a:srgbClr val="FFFFFF"/>
                </a:solidFill>
                <a:latin typeface="Microsoft Sans Serif"/>
                <a:cs typeface="Microsoft Sans Serif"/>
              </a:rPr>
              <a:t>or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23" dirty="0">
                <a:solidFill>
                  <a:srgbClr val="FFFFFF"/>
                </a:solidFill>
                <a:latin typeface="Microsoft Sans Serif"/>
                <a:cs typeface="Microsoft Sans Serif"/>
              </a:rPr>
              <a:t>Education</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10" dirty="0">
                <a:solidFill>
                  <a:srgbClr val="FFFFFF"/>
                </a:solidFill>
                <a:latin typeface="Microsoft Sans Serif"/>
                <a:cs typeface="Microsoft Sans Serif"/>
              </a:rPr>
              <a:t> </a:t>
            </a:r>
            <a:r>
              <a:rPr sz="1267" spc="33" dirty="0">
                <a:solidFill>
                  <a:srgbClr val="FFFFFF"/>
                </a:solidFill>
                <a:latin typeface="Microsoft Sans Serif"/>
                <a:cs typeface="Microsoft Sans Serif"/>
              </a:rPr>
              <a:t>Culture</a:t>
            </a:r>
            <a:r>
              <a:rPr sz="1267" spc="-7" dirty="0">
                <a:solidFill>
                  <a:srgbClr val="FFFFFF"/>
                </a:solidFill>
                <a:latin typeface="Microsoft Sans Serif"/>
                <a:cs typeface="Microsoft Sans Serif"/>
              </a:rPr>
              <a:t> </a:t>
            </a:r>
            <a:r>
              <a:rPr sz="1267" spc="3" dirty="0">
                <a:solidFill>
                  <a:srgbClr val="FFFFFF"/>
                </a:solidFill>
                <a:latin typeface="Microsoft Sans Serif"/>
                <a:cs typeface="Microsoft Sans Serif"/>
              </a:rPr>
              <a:t>Executive</a:t>
            </a:r>
            <a:r>
              <a:rPr sz="1267" spc="-10" dirty="0">
                <a:solidFill>
                  <a:srgbClr val="FFFFFF"/>
                </a:solidFill>
                <a:latin typeface="Microsoft Sans Serif"/>
                <a:cs typeface="Microsoft Sans Serif"/>
              </a:rPr>
              <a:t> </a:t>
            </a:r>
            <a:r>
              <a:rPr sz="1267" spc="-3" dirty="0">
                <a:solidFill>
                  <a:srgbClr val="FFFFFF"/>
                </a:solidFill>
                <a:latin typeface="Microsoft Sans Serif"/>
                <a:cs typeface="Microsoft Sans Serif"/>
              </a:rPr>
              <a:t>Agency</a:t>
            </a:r>
            <a:r>
              <a:rPr sz="1267" spc="-7" dirty="0">
                <a:solidFill>
                  <a:srgbClr val="FFFFFF"/>
                </a:solidFill>
                <a:latin typeface="Microsoft Sans Serif"/>
                <a:cs typeface="Microsoft Sans Serif"/>
              </a:rPr>
              <a:t> </a:t>
            </a:r>
            <a:r>
              <a:rPr sz="1267" spc="-76"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47" dirty="0">
                <a:solidFill>
                  <a:srgbClr val="FFFFFF"/>
                </a:solidFill>
                <a:latin typeface="Microsoft Sans Serif"/>
                <a:cs typeface="Microsoft Sans Serif"/>
              </a:rPr>
              <a:t>Neither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a:t>
            </a:r>
            <a:r>
              <a:rPr sz="1267" spc="-7" dirty="0">
                <a:solidFill>
                  <a:srgbClr val="FFFFFF"/>
                </a:solidFill>
                <a:latin typeface="Microsoft Sans Serif"/>
                <a:cs typeface="Microsoft Sans Serif"/>
              </a:rPr>
              <a:t> </a:t>
            </a:r>
            <a:r>
              <a:rPr sz="1267" spc="73" dirty="0">
                <a:solidFill>
                  <a:srgbClr val="FFFFFF"/>
                </a:solidFill>
                <a:latin typeface="Microsoft Sans Serif"/>
                <a:cs typeface="Microsoft Sans Serif"/>
              </a:rPr>
              <a:t>nor</a:t>
            </a:r>
            <a:r>
              <a:rPr sz="1267" spc="-10" dirty="0">
                <a:solidFill>
                  <a:srgbClr val="FFFFFF"/>
                </a:solidFill>
                <a:latin typeface="Microsoft Sans Serif"/>
                <a:cs typeface="Microsoft Sans Serif"/>
              </a:rPr>
              <a:t> </a:t>
            </a:r>
            <a:r>
              <a:rPr sz="1267" spc="-100"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10" dirty="0">
                <a:solidFill>
                  <a:srgbClr val="FFFFFF"/>
                </a:solidFill>
                <a:latin typeface="Microsoft Sans Serif"/>
                <a:cs typeface="Microsoft Sans Serif"/>
              </a:rPr>
              <a:t>can</a:t>
            </a:r>
            <a:r>
              <a:rPr sz="1267" spc="-10" dirty="0">
                <a:solidFill>
                  <a:srgbClr val="FFFFFF"/>
                </a:solidFill>
                <a:latin typeface="Microsoft Sans Serif"/>
                <a:cs typeface="Microsoft Sans Serif"/>
              </a:rPr>
              <a:t> </a:t>
            </a:r>
            <a:r>
              <a:rPr sz="1267" spc="37" dirty="0">
                <a:solidFill>
                  <a:srgbClr val="FFFFFF"/>
                </a:solidFill>
                <a:latin typeface="Microsoft Sans Serif"/>
                <a:cs typeface="Microsoft Sans Serif"/>
              </a:rPr>
              <a:t>be</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held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responsible</a:t>
            </a:r>
            <a:r>
              <a:rPr sz="1267" spc="-10" dirty="0">
                <a:solidFill>
                  <a:srgbClr val="FFFFFF"/>
                </a:solidFill>
                <a:latin typeface="Microsoft Sans Serif"/>
                <a:cs typeface="Microsoft Sans Serif"/>
              </a:rPr>
              <a:t> </a:t>
            </a:r>
            <a:r>
              <a:rPr sz="1267" spc="73" dirty="0">
                <a:solidFill>
                  <a:srgbClr val="FFFFFF"/>
                </a:solidFill>
                <a:latin typeface="Microsoft Sans Serif"/>
                <a:cs typeface="Microsoft Sans Serif"/>
              </a:rPr>
              <a:t>for</a:t>
            </a:r>
            <a:r>
              <a:rPr sz="1267" spc="-7" dirty="0">
                <a:solidFill>
                  <a:srgbClr val="FFFFFF"/>
                </a:solidFill>
                <a:latin typeface="Microsoft Sans Serif"/>
                <a:cs typeface="Microsoft Sans Serif"/>
              </a:rPr>
              <a:t> </a:t>
            </a:r>
            <a:r>
              <a:rPr sz="1267" spc="53" dirty="0">
                <a:solidFill>
                  <a:srgbClr val="FFFFFF"/>
                </a:solidFill>
                <a:latin typeface="Microsoft Sans Serif"/>
                <a:cs typeface="Microsoft Sans Serif"/>
              </a:rPr>
              <a:t>them.</a:t>
            </a:r>
            <a:endParaRPr sz="1267">
              <a:latin typeface="Microsoft Sans Serif"/>
              <a:cs typeface="Microsoft Sans Serif"/>
            </a:endParaRPr>
          </a:p>
        </p:txBody>
      </p:sp>
      <p:pic>
        <p:nvPicPr>
          <p:cNvPr id="10" name="object 10"/>
          <p:cNvPicPr/>
          <p:nvPr/>
        </p:nvPicPr>
        <p:blipFill>
          <a:blip r:embed="rId8" cstate="print"/>
          <a:stretch>
            <a:fillRect/>
          </a:stretch>
        </p:blipFill>
        <p:spPr>
          <a:xfrm>
            <a:off x="10426294" y="920091"/>
            <a:ext cx="1365249" cy="1441449"/>
          </a:xfrm>
          <a:prstGeom prst="rect">
            <a:avLst/>
          </a:prstGeom>
        </p:spPr>
      </p:pic>
      <p:pic>
        <p:nvPicPr>
          <p:cNvPr id="11" name="object 11"/>
          <p:cNvPicPr/>
          <p:nvPr/>
        </p:nvPicPr>
        <p:blipFill>
          <a:blip r:embed="rId9" cstate="print"/>
          <a:stretch>
            <a:fillRect/>
          </a:stretch>
        </p:blipFill>
        <p:spPr>
          <a:xfrm>
            <a:off x="3666342" y="3257771"/>
            <a:ext cx="4848843" cy="1159933"/>
          </a:xfrm>
          <a:prstGeom prst="rect">
            <a:avLst/>
          </a:prstGeom>
        </p:spPr>
      </p:pic>
      <p:sp>
        <p:nvSpPr>
          <p:cNvPr id="12" name="object 12"/>
          <p:cNvSpPr txBox="1">
            <a:spLocks noGrp="1"/>
          </p:cNvSpPr>
          <p:nvPr>
            <p:ph type="title"/>
          </p:nvPr>
        </p:nvSpPr>
        <p:spPr>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pc="97" dirty="0"/>
              <a:t>E</a:t>
            </a:r>
            <a:r>
              <a:rPr spc="37" dirty="0"/>
              <a:t>u</a:t>
            </a:r>
            <a:r>
              <a:rPr spc="490" dirty="0"/>
              <a:t>r</a:t>
            </a:r>
            <a:r>
              <a:rPr spc="53" dirty="0"/>
              <a:t>h</a:t>
            </a:r>
            <a:r>
              <a:rPr spc="50" dirty="0"/>
              <a:t>o</a:t>
            </a:r>
            <a:r>
              <a:rPr spc="-53" dirty="0"/>
              <a:t>p</a:t>
            </a:r>
            <a:r>
              <a:rPr spc="203" dirty="0"/>
              <a:t>e</a:t>
            </a:r>
          </a:p>
        </p:txBody>
      </p:sp>
      <p:sp>
        <p:nvSpPr>
          <p:cNvPr id="13" name="object 13"/>
          <p:cNvSpPr txBox="1"/>
          <p:nvPr/>
        </p:nvSpPr>
        <p:spPr>
          <a:xfrm>
            <a:off x="2516738" y="1866513"/>
            <a:ext cx="6762750" cy="763693"/>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marR="214641" algn="ctr">
              <a:lnSpc>
                <a:spcPct val="100000"/>
              </a:lnSpc>
              <a:spcBef>
                <a:spcPts val="1557"/>
              </a:spcBef>
            </a:pPr>
            <a:r>
              <a:rPr sz="1267" spc="7" dirty="0">
                <a:latin typeface="Microsoft Sans Serif"/>
                <a:cs typeface="Microsoft Sans Serif"/>
              </a:rPr>
              <a:t>Erasmus+</a:t>
            </a:r>
            <a:r>
              <a:rPr sz="1267" spc="-20" dirty="0">
                <a:latin typeface="Microsoft Sans Serif"/>
                <a:cs typeface="Microsoft Sans Serif"/>
              </a:rPr>
              <a:t> </a:t>
            </a:r>
            <a:r>
              <a:rPr sz="1267" spc="43" dirty="0">
                <a:latin typeface="Microsoft Sans Serif"/>
                <a:cs typeface="Microsoft Sans Serif"/>
              </a:rPr>
              <a:t>project</a:t>
            </a:r>
            <a:r>
              <a:rPr sz="1267" spc="-17" dirty="0">
                <a:latin typeface="Microsoft Sans Serif"/>
                <a:cs typeface="Microsoft Sans Serif"/>
              </a:rPr>
              <a:t> </a:t>
            </a:r>
            <a:r>
              <a:rPr sz="1267" spc="27" dirty="0">
                <a:latin typeface="Microsoft Sans Serif"/>
                <a:cs typeface="Microsoft Sans Serif"/>
              </a:rPr>
              <a:t>n.</a:t>
            </a:r>
            <a:r>
              <a:rPr sz="1267" spc="-20" dirty="0">
                <a:latin typeface="Microsoft Sans Serif"/>
                <a:cs typeface="Microsoft Sans Serif"/>
              </a:rPr>
              <a:t> </a:t>
            </a:r>
            <a:r>
              <a:rPr sz="1267" spc="-3" dirty="0">
                <a:latin typeface="Microsoft Sans Serif"/>
                <a:cs typeface="Microsoft Sans Serif"/>
              </a:rPr>
              <a:t>2023-2-IT03-KA220-YOU-000184370</a:t>
            </a:r>
            <a:endParaRPr sz="1267">
              <a:latin typeface="Microsoft Sans Serif"/>
              <a:cs typeface="Microsoft Sans Serif"/>
            </a:endParaRPr>
          </a:p>
        </p:txBody>
      </p:sp>
      <p:pic>
        <p:nvPicPr>
          <p:cNvPr id="14" name="object 14"/>
          <p:cNvPicPr/>
          <p:nvPr/>
        </p:nvPicPr>
        <p:blipFill>
          <a:blip r:embed="rId10" cstate="print"/>
          <a:stretch>
            <a:fillRect/>
          </a:stretch>
        </p:blipFill>
        <p:spPr>
          <a:xfrm>
            <a:off x="7915797" y="5291340"/>
            <a:ext cx="1777999" cy="488949"/>
          </a:xfrm>
          <a:prstGeom prst="rect">
            <a:avLst/>
          </a:prstGeom>
        </p:spPr>
      </p:pic>
      <p:pic>
        <p:nvPicPr>
          <p:cNvPr id="15" name="object 15"/>
          <p:cNvPicPr/>
          <p:nvPr/>
        </p:nvPicPr>
        <p:blipFill>
          <a:blip r:embed="rId11" cstate="print"/>
          <a:stretch>
            <a:fillRect/>
          </a:stretch>
        </p:blipFill>
        <p:spPr>
          <a:xfrm>
            <a:off x="9795972" y="5242233"/>
            <a:ext cx="534561" cy="537599"/>
          </a:xfrm>
          <a:prstGeom prst="rect">
            <a:avLst/>
          </a:prstGeom>
        </p:spPr>
      </p:pic>
      <p:sp>
        <p:nvSpPr>
          <p:cNvPr id="16" name="object 16"/>
          <p:cNvSpPr/>
          <p:nvPr/>
        </p:nvSpPr>
        <p:spPr>
          <a:xfrm>
            <a:off x="10406008" y="5352499"/>
            <a:ext cx="786977" cy="134620"/>
          </a:xfrm>
          <a:custGeom>
            <a:avLst/>
            <a:gdLst/>
            <a:ahLst/>
            <a:cxnLst/>
            <a:rect l="l" t="t" r="r" b="b"/>
            <a:pathLst>
              <a:path w="1180465" h="201929">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w="1180465" h="201929">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w="1180465" h="201929">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w="1180465" h="201929">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7" name="object 17"/>
          <p:cNvGrpSpPr/>
          <p:nvPr/>
        </p:nvGrpSpPr>
        <p:grpSpPr>
          <a:xfrm>
            <a:off x="11231396" y="5352744"/>
            <a:ext cx="736600" cy="134197"/>
            <a:chOff x="16847094" y="8029116"/>
            <a:chExt cx="1104900" cy="201295"/>
          </a:xfrm>
        </p:grpSpPr>
        <p:pic>
          <p:nvPicPr>
            <p:cNvPr id="18" name="object 18"/>
            <p:cNvPicPr/>
            <p:nvPr/>
          </p:nvPicPr>
          <p:blipFill>
            <a:blip r:embed="rId12" cstate="print"/>
            <a:stretch>
              <a:fillRect/>
            </a:stretch>
          </p:blipFill>
          <p:spPr>
            <a:xfrm>
              <a:off x="16847094" y="8031077"/>
              <a:ext cx="493393" cy="197072"/>
            </a:xfrm>
            <a:prstGeom prst="rect">
              <a:avLst/>
            </a:prstGeom>
          </p:spPr>
        </p:pic>
        <p:sp>
          <p:nvSpPr>
            <p:cNvPr id="19" name="object 19"/>
            <p:cNvSpPr/>
            <p:nvPr/>
          </p:nvSpPr>
          <p:spPr>
            <a:xfrm>
              <a:off x="17362387" y="8029117"/>
              <a:ext cx="215265" cy="201295"/>
            </a:xfrm>
            <a:custGeom>
              <a:avLst/>
              <a:gdLst/>
              <a:ahLst/>
              <a:cxnLst/>
              <a:rect l="l" t="t" r="r" b="b"/>
              <a:pathLst>
                <a:path w="215265" h="201295">
                  <a:moveTo>
                    <a:pt x="41503" y="2705"/>
                  </a:moveTo>
                  <a:lnTo>
                    <a:pt x="0" y="2705"/>
                  </a:lnTo>
                  <a:lnTo>
                    <a:pt x="0" y="198513"/>
                  </a:lnTo>
                  <a:lnTo>
                    <a:pt x="41503" y="198513"/>
                  </a:lnTo>
                  <a:lnTo>
                    <a:pt x="41503" y="2705"/>
                  </a:lnTo>
                  <a:close/>
                </a:path>
                <a:path w="215265" h="20129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3" cstate="print"/>
            <a:stretch>
              <a:fillRect/>
            </a:stretch>
          </p:blipFill>
          <p:spPr>
            <a:xfrm>
              <a:off x="17596548" y="8031077"/>
              <a:ext cx="354959" cy="197072"/>
            </a:xfrm>
            <a:prstGeom prst="rect">
              <a:avLst/>
            </a:prstGeom>
          </p:spPr>
        </p:pic>
      </p:grpSp>
      <p:grpSp>
        <p:nvGrpSpPr>
          <p:cNvPr id="21" name="object 21"/>
          <p:cNvGrpSpPr/>
          <p:nvPr/>
        </p:nvGrpSpPr>
        <p:grpSpPr>
          <a:xfrm>
            <a:off x="10404054" y="5564040"/>
            <a:ext cx="557529" cy="105833"/>
            <a:chOff x="15606081" y="8346060"/>
            <a:chExt cx="836294" cy="158750"/>
          </a:xfrm>
        </p:grpSpPr>
        <p:pic>
          <p:nvPicPr>
            <p:cNvPr id="22" name="object 22"/>
            <p:cNvPicPr/>
            <p:nvPr/>
          </p:nvPicPr>
          <p:blipFill>
            <a:blip r:embed="rId14" cstate="print"/>
            <a:stretch>
              <a:fillRect/>
            </a:stretch>
          </p:blipFill>
          <p:spPr>
            <a:xfrm>
              <a:off x="15606081" y="8346183"/>
              <a:ext cx="117136" cy="158410"/>
            </a:xfrm>
            <a:prstGeom prst="rect">
              <a:avLst/>
            </a:prstGeom>
          </p:spPr>
        </p:pic>
        <p:sp>
          <p:nvSpPr>
            <p:cNvPr id="23" name="object 23"/>
            <p:cNvSpPr/>
            <p:nvPr/>
          </p:nvSpPr>
          <p:spPr>
            <a:xfrm>
              <a:off x="15748064" y="8348903"/>
              <a:ext cx="88900" cy="154305"/>
            </a:xfrm>
            <a:custGeom>
              <a:avLst/>
              <a:gdLst/>
              <a:ahLst/>
              <a:cxnLst/>
              <a:rect l="l" t="t" r="r" b="b"/>
              <a:pathLst>
                <a:path w="88900" h="154304">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4" name="object 24"/>
            <p:cNvPicPr/>
            <p:nvPr/>
          </p:nvPicPr>
          <p:blipFill>
            <a:blip r:embed="rId15" cstate="print"/>
            <a:stretch>
              <a:fillRect/>
            </a:stretch>
          </p:blipFill>
          <p:spPr>
            <a:xfrm>
              <a:off x="15866548" y="8348389"/>
              <a:ext cx="136598" cy="154119"/>
            </a:xfrm>
            <a:prstGeom prst="rect">
              <a:avLst/>
            </a:prstGeom>
          </p:spPr>
        </p:pic>
        <p:sp>
          <p:nvSpPr>
            <p:cNvPr id="25" name="object 25"/>
            <p:cNvSpPr/>
            <p:nvPr/>
          </p:nvSpPr>
          <p:spPr>
            <a:xfrm>
              <a:off x="16024682" y="8348903"/>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6" name="object 26"/>
            <p:cNvPicPr/>
            <p:nvPr/>
          </p:nvPicPr>
          <p:blipFill>
            <a:blip r:embed="rId16" cstate="print"/>
            <a:stretch>
              <a:fillRect/>
            </a:stretch>
          </p:blipFill>
          <p:spPr>
            <a:xfrm>
              <a:off x="16162266" y="8346060"/>
              <a:ext cx="279806" cy="158656"/>
            </a:xfrm>
            <a:prstGeom prst="rect">
              <a:avLst/>
            </a:prstGeom>
          </p:spPr>
        </p:pic>
      </p:grpSp>
      <p:grpSp>
        <p:nvGrpSpPr>
          <p:cNvPr id="27" name="object 27"/>
          <p:cNvGrpSpPr/>
          <p:nvPr/>
        </p:nvGrpSpPr>
        <p:grpSpPr>
          <a:xfrm>
            <a:off x="11010750" y="5564122"/>
            <a:ext cx="400050" cy="105833"/>
            <a:chOff x="16516125" y="8346182"/>
            <a:chExt cx="600075" cy="158750"/>
          </a:xfrm>
        </p:grpSpPr>
        <p:pic>
          <p:nvPicPr>
            <p:cNvPr id="28" name="object 28"/>
            <p:cNvPicPr/>
            <p:nvPr/>
          </p:nvPicPr>
          <p:blipFill>
            <a:blip r:embed="rId17" cstate="print"/>
            <a:stretch>
              <a:fillRect/>
            </a:stretch>
          </p:blipFill>
          <p:spPr>
            <a:xfrm>
              <a:off x="16516125" y="8346182"/>
              <a:ext cx="227174" cy="158410"/>
            </a:xfrm>
            <a:prstGeom prst="rect">
              <a:avLst/>
            </a:prstGeom>
          </p:spPr>
        </p:pic>
        <p:pic>
          <p:nvPicPr>
            <p:cNvPr id="29" name="object 29"/>
            <p:cNvPicPr/>
            <p:nvPr/>
          </p:nvPicPr>
          <p:blipFill>
            <a:blip r:embed="rId18" cstate="print"/>
            <a:stretch>
              <a:fillRect/>
            </a:stretch>
          </p:blipFill>
          <p:spPr>
            <a:xfrm>
              <a:off x="16763740" y="8348389"/>
              <a:ext cx="126316" cy="156203"/>
            </a:xfrm>
            <a:prstGeom prst="rect">
              <a:avLst/>
            </a:prstGeom>
          </p:spPr>
        </p:pic>
        <p:pic>
          <p:nvPicPr>
            <p:cNvPr id="30" name="object 30"/>
            <p:cNvPicPr/>
            <p:nvPr/>
          </p:nvPicPr>
          <p:blipFill>
            <a:blip r:embed="rId19" cstate="print"/>
            <a:stretch>
              <a:fillRect/>
            </a:stretch>
          </p:blipFill>
          <p:spPr>
            <a:xfrm>
              <a:off x="16925675" y="8348267"/>
              <a:ext cx="127663" cy="154119"/>
            </a:xfrm>
            <a:prstGeom prst="rect">
              <a:avLst/>
            </a:prstGeom>
          </p:spPr>
        </p:pic>
        <p:sp>
          <p:nvSpPr>
            <p:cNvPr id="31" name="object 31"/>
            <p:cNvSpPr/>
            <p:nvPr/>
          </p:nvSpPr>
          <p:spPr>
            <a:xfrm>
              <a:off x="17082958" y="8348389"/>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32" name="object 32"/>
          <p:cNvGrpSpPr/>
          <p:nvPr/>
        </p:nvGrpSpPr>
        <p:grpSpPr>
          <a:xfrm>
            <a:off x="11457835" y="5564040"/>
            <a:ext cx="509693" cy="105833"/>
            <a:chOff x="17186752" y="8346060"/>
            <a:chExt cx="764540" cy="158750"/>
          </a:xfrm>
        </p:grpSpPr>
        <p:pic>
          <p:nvPicPr>
            <p:cNvPr id="33" name="object 33"/>
            <p:cNvPicPr/>
            <p:nvPr/>
          </p:nvPicPr>
          <p:blipFill>
            <a:blip r:embed="rId20" cstate="print"/>
            <a:stretch>
              <a:fillRect/>
            </a:stretch>
          </p:blipFill>
          <p:spPr>
            <a:xfrm>
              <a:off x="17186752" y="8347776"/>
              <a:ext cx="254102" cy="154927"/>
            </a:xfrm>
            <a:prstGeom prst="rect">
              <a:avLst/>
            </a:prstGeom>
          </p:spPr>
        </p:pic>
        <p:sp>
          <p:nvSpPr>
            <p:cNvPr id="34" name="object 34"/>
            <p:cNvSpPr/>
            <p:nvPr/>
          </p:nvSpPr>
          <p:spPr>
            <a:xfrm>
              <a:off x="17468761" y="8348395"/>
              <a:ext cx="149225" cy="154940"/>
            </a:xfrm>
            <a:custGeom>
              <a:avLst/>
              <a:gdLst/>
              <a:ahLst/>
              <a:cxnLst/>
              <a:rect l="l" t="t" r="r" b="b"/>
              <a:pathLst>
                <a:path w="149225" h="154940">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5" name="object 35"/>
            <p:cNvPicPr/>
            <p:nvPr/>
          </p:nvPicPr>
          <p:blipFill>
            <a:blip r:embed="rId21" cstate="print"/>
            <a:stretch>
              <a:fillRect/>
            </a:stretch>
          </p:blipFill>
          <p:spPr>
            <a:xfrm>
              <a:off x="17804382" y="8346060"/>
              <a:ext cx="146635" cy="158656"/>
            </a:xfrm>
            <a:prstGeom prst="rect">
              <a:avLst/>
            </a:prstGeom>
          </p:spPr>
        </p:pic>
        <p:pic>
          <p:nvPicPr>
            <p:cNvPr id="36" name="object 36"/>
            <p:cNvPicPr/>
            <p:nvPr/>
          </p:nvPicPr>
          <p:blipFill>
            <a:blip r:embed="rId19" cstate="print"/>
            <a:stretch>
              <a:fillRect/>
            </a:stretch>
          </p:blipFill>
          <p:spPr>
            <a:xfrm>
              <a:off x="17653952" y="8348267"/>
              <a:ext cx="127663" cy="154119"/>
            </a:xfrm>
            <a:prstGeom prst="rect">
              <a:avLst/>
            </a:prstGeom>
          </p:spPr>
        </p:pic>
      </p:grpSp>
      <p:pic>
        <p:nvPicPr>
          <p:cNvPr id="37" name="object 37"/>
          <p:cNvPicPr/>
          <p:nvPr/>
        </p:nvPicPr>
        <p:blipFill>
          <a:blip r:embed="rId22" cstate="print"/>
          <a:stretch>
            <a:fillRect/>
          </a:stretch>
        </p:blipFill>
        <p:spPr>
          <a:xfrm>
            <a:off x="2614798" y="5127795"/>
            <a:ext cx="1504949" cy="857249"/>
          </a:xfrm>
          <a:prstGeom prst="rect">
            <a:avLst/>
          </a:prstGeom>
        </p:spPr>
      </p:pic>
    </p:spTree>
    <p:extLst>
      <p:ext uri="{BB962C8B-B14F-4D97-AF65-F5344CB8AC3E}">
        <p14:creationId xmlns:p14="http://schemas.microsoft.com/office/powerpoint/2010/main" val="345974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1627</TotalTime>
  <Words>4765</Words>
  <Application>Microsoft Office PowerPoint</Application>
  <PresentationFormat>Widescreen</PresentationFormat>
  <Paragraphs>165</Paragraphs>
  <Slides>21</Slides>
  <Notes>21</Notes>
  <HiddenSlides>0</HiddenSlides>
  <MMClips>0</MMClips>
  <ScaleCrop>false</ScaleCrop>
  <HeadingPairs>
    <vt:vector size="6" baseType="variant">
      <vt:variant>
        <vt:lpstr>Fonts Used</vt:lpstr>
      </vt:variant>
      <vt:variant>
        <vt:i4>20</vt:i4>
      </vt:variant>
      <vt:variant>
        <vt:lpstr>Theme</vt:lpstr>
      </vt:variant>
      <vt:variant>
        <vt:i4>2</vt:i4>
      </vt:variant>
      <vt:variant>
        <vt:lpstr>Slide Titles</vt:lpstr>
      </vt:variant>
      <vt:variant>
        <vt:i4>21</vt:i4>
      </vt:variant>
    </vt:vector>
  </HeadingPairs>
  <TitlesOfParts>
    <vt:vector size="43" baseType="lpstr">
      <vt:lpstr>Aptos</vt:lpstr>
      <vt:lpstr>Aptos Display</vt:lpstr>
      <vt:lpstr>Arial</vt:lpstr>
      <vt:lpstr>Calibri</vt:lpstr>
      <vt:lpstr>Cambria</vt:lpstr>
      <vt:lpstr>Courier New</vt:lpstr>
      <vt:lpstr>Georgia</vt:lpstr>
      <vt:lpstr>Microsoft Sans Serif</vt:lpstr>
      <vt:lpstr>Noto Sans</vt:lpstr>
      <vt:lpstr>Open Sans</vt:lpstr>
      <vt:lpstr>Palatino Linotype</vt:lpstr>
      <vt:lpstr>Poppins</vt:lpstr>
      <vt:lpstr>Roboto</vt:lpstr>
      <vt:lpstr>Segoe UI Symbol</vt:lpstr>
      <vt:lpstr>Symbol</vt:lpstr>
      <vt:lpstr>Tahoma</vt:lpstr>
      <vt:lpstr>Times New Roman</vt:lpstr>
      <vt:lpstr>Trebuchet MS</vt:lpstr>
      <vt:lpstr>Udemy Sans</vt:lpstr>
      <vt:lpstr>Wingdings</vt:lpstr>
      <vt:lpstr>Office Theme</vt:lpstr>
      <vt:lpstr>Office Theme</vt:lpstr>
      <vt:lpstr>Eurhope</vt:lpstr>
      <vt:lpstr>In this module we will talk about:</vt:lpstr>
      <vt:lpstr>Key elements of digital communication</vt:lpstr>
      <vt:lpstr> Tools for communication and collaboration</vt:lpstr>
      <vt:lpstr>E-mail</vt:lpstr>
      <vt:lpstr>Inside a mailbox</vt:lpstr>
      <vt:lpstr>Messaging and Chat Apps </vt:lpstr>
      <vt:lpstr>How to choose which chat app to use?</vt:lpstr>
      <vt:lpstr>Video Conferencing  </vt:lpstr>
      <vt:lpstr>Social Media</vt:lpstr>
      <vt:lpstr> Using public and private digital services   </vt:lpstr>
      <vt:lpstr>Public digital services</vt:lpstr>
      <vt:lpstr>Private Digital Services</vt:lpstr>
      <vt:lpstr> Digital communication etiquette   </vt:lpstr>
      <vt:lpstr>Your digital rights</vt:lpstr>
      <vt:lpstr>Your digital responsibilities</vt:lpstr>
      <vt:lpstr>Treat others as you’d like to be treated </vt:lpstr>
      <vt:lpstr>Netiquette for e-mails</vt:lpstr>
      <vt:lpstr>Netiquette for video conference</vt:lpstr>
      <vt:lpstr>Netiquette for social media</vt:lpstr>
      <vt:lpstr>Eurhope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Dede Georgia (Δέδε Γεωργία )</dc:creator>
  <cp:lastModifiedBy>Dede Georgia (Δέδε Γεωργία )</cp:lastModifiedBy>
  <cp:revision>1638</cp:revision>
  <dcterms:created xsi:type="dcterms:W3CDTF">2024-07-17T10:11:17Z</dcterms:created>
  <dcterms:modified xsi:type="dcterms:W3CDTF">2024-10-18T14:45:33Z</dcterms:modified>
</cp:coreProperties>
</file>