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47.jpg" ContentType="image/jpeg"/>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49.jpg" ContentType="image/jpeg"/>
  <Override PartName="/ppt/notesSlides/notesSlide18.xml" ContentType="application/vnd.openxmlformats-officedocument.presentationml.notesSlide+xml"/>
  <Override PartName="/ppt/media/image50.jpg" ContentType="image/jpeg"/>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24"/>
  </p:notesMasterIdLst>
  <p:sldIdLst>
    <p:sldId id="278" r:id="rId3"/>
    <p:sldId id="257" r:id="rId4"/>
    <p:sldId id="259" r:id="rId5"/>
    <p:sldId id="271" r:id="rId6"/>
    <p:sldId id="258" r:id="rId7"/>
    <p:sldId id="260" r:id="rId8"/>
    <p:sldId id="272" r:id="rId9"/>
    <p:sldId id="263" r:id="rId10"/>
    <p:sldId id="280" r:id="rId11"/>
    <p:sldId id="276" r:id="rId12"/>
    <p:sldId id="264" r:id="rId13"/>
    <p:sldId id="275" r:id="rId14"/>
    <p:sldId id="266" r:id="rId15"/>
    <p:sldId id="282" r:id="rId16"/>
    <p:sldId id="262" r:id="rId17"/>
    <p:sldId id="277" r:id="rId18"/>
    <p:sldId id="283" r:id="rId19"/>
    <p:sldId id="273" r:id="rId20"/>
    <p:sldId id="284" r:id="rId21"/>
    <p:sldId id="261"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DD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C1446F-2CF7-4AD3-AC1B-51D3D6E168A1}" v="384" dt="2024-10-11T08:15:49.2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2876" autoAdjust="0"/>
  </p:normalViewPr>
  <p:slideViewPr>
    <p:cSldViewPr snapToGrid="0">
      <p:cViewPr varScale="1">
        <p:scale>
          <a:sx n="52" d="100"/>
          <a:sy n="52" d="100"/>
        </p:scale>
        <p:origin x="1872" y="38"/>
      </p:cViewPr>
      <p:guideLst/>
    </p:cSldViewPr>
  </p:slideViewPr>
  <p:notesTextViewPr>
    <p:cViewPr>
      <p:scale>
        <a:sx n="1" d="1"/>
        <a:sy n="1" d="1"/>
      </p:scale>
      <p:origin x="0" y="-72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ata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EDFB81-8C71-4E88-8A7D-FDBA66129537}"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3866758-114E-452D-97C8-3374995E16FF}">
      <dgm:prSet/>
      <dgm:spPr/>
      <dgm:t>
        <a:bodyPr/>
        <a:lstStyle/>
        <a:p>
          <a:pPr>
            <a:lnSpc>
              <a:spcPct val="100000"/>
            </a:lnSpc>
            <a:defRPr b="1"/>
          </a:pPr>
          <a:r>
            <a:rPr lang="el-GR" dirty="0"/>
            <a:t>Αποτελεσματική Επικοινωνία</a:t>
          </a:r>
          <a:endParaRPr lang="en-US" dirty="0"/>
        </a:p>
      </dgm:t>
    </dgm:pt>
    <dgm:pt modelId="{06ED5650-22D0-4502-AEF4-088CFF851D8F}" type="parTrans" cxnId="{F088A6AD-1F6D-41C0-8D80-05BCE729FCD2}">
      <dgm:prSet/>
      <dgm:spPr/>
      <dgm:t>
        <a:bodyPr/>
        <a:lstStyle/>
        <a:p>
          <a:endParaRPr lang="en-US"/>
        </a:p>
      </dgm:t>
    </dgm:pt>
    <dgm:pt modelId="{CF0149D0-1476-48AC-9860-11009CCDEA18}" type="sibTrans" cxnId="{F088A6AD-1F6D-41C0-8D80-05BCE729FCD2}">
      <dgm:prSet/>
      <dgm:spPr/>
      <dgm:t>
        <a:bodyPr/>
        <a:lstStyle/>
        <a:p>
          <a:endParaRPr lang="en-US"/>
        </a:p>
      </dgm:t>
    </dgm:pt>
    <dgm:pt modelId="{7DC78C34-A78B-4560-AF03-6858BB68D350}">
      <dgm:prSet/>
      <dgm:spPr/>
      <dgm:t>
        <a:bodyPr/>
        <a:lstStyle/>
        <a:p>
          <a:pPr>
            <a:lnSpc>
              <a:spcPct val="100000"/>
            </a:lnSpc>
          </a:pPr>
          <a:r>
            <a:rPr lang="el-GR" b="0" i="0" baseline="0" dirty="0"/>
            <a:t>Συναισθηματική νοημοσύνη
Κατανόηση της </a:t>
          </a:r>
          <a:r>
            <a:rPr lang="el-GR" b="0" i="0" baseline="0" dirty="0" err="1"/>
            <a:t>ενσυναίσθησης</a:t>
          </a:r>
          <a:r>
            <a:rPr lang="el-GR" b="0" i="0" baseline="0" dirty="0"/>
            <a:t> και της σημασίας της στην επικοινωνία
Γλώσσα του σώματος και μη λεκτική επικοινωνία 
Ενεργητική ακρόαση</a:t>
          </a:r>
          <a:endParaRPr lang="en-US" dirty="0"/>
        </a:p>
      </dgm:t>
    </dgm:pt>
    <dgm:pt modelId="{A3CDA345-1865-4EDE-8A79-54085846ECCE}" type="parTrans" cxnId="{C193990A-3B67-4C85-9B6C-0D50E5B8B5D0}">
      <dgm:prSet/>
      <dgm:spPr/>
      <dgm:t>
        <a:bodyPr/>
        <a:lstStyle/>
        <a:p>
          <a:endParaRPr lang="en-US"/>
        </a:p>
      </dgm:t>
    </dgm:pt>
    <dgm:pt modelId="{EF5074BC-D31D-49BC-8960-D3969223F7AE}" type="sibTrans" cxnId="{C193990A-3B67-4C85-9B6C-0D50E5B8B5D0}">
      <dgm:prSet/>
      <dgm:spPr/>
      <dgm:t>
        <a:bodyPr/>
        <a:lstStyle/>
        <a:p>
          <a:endParaRPr lang="en-US"/>
        </a:p>
      </dgm:t>
    </dgm:pt>
    <dgm:pt modelId="{2B5A8B15-CBF5-4907-B688-BA823D18F1D6}">
      <dgm:prSet/>
      <dgm:spPr/>
      <dgm:t>
        <a:bodyPr/>
        <a:lstStyle/>
        <a:p>
          <a:pPr>
            <a:lnSpc>
              <a:spcPct val="100000"/>
            </a:lnSpc>
            <a:defRPr b="1"/>
          </a:pPr>
          <a:r>
            <a:rPr lang="el-GR" b="1" i="0" baseline="0" dirty="0"/>
            <a:t>Διαχείριση Σχέσεων</a:t>
          </a:r>
          <a:endParaRPr lang="en-US" b="1" dirty="0"/>
        </a:p>
      </dgm:t>
    </dgm:pt>
    <dgm:pt modelId="{934EDBBD-DC77-431B-81DF-A2F7C6A20EE6}" type="parTrans" cxnId="{D4172543-A8B6-4D4E-9021-A8498FF07D9C}">
      <dgm:prSet/>
      <dgm:spPr/>
      <dgm:t>
        <a:bodyPr/>
        <a:lstStyle/>
        <a:p>
          <a:endParaRPr lang="en-US"/>
        </a:p>
      </dgm:t>
    </dgm:pt>
    <dgm:pt modelId="{CE196483-7A11-4C1F-967F-49B7E35A682A}" type="sibTrans" cxnId="{D4172543-A8B6-4D4E-9021-A8498FF07D9C}">
      <dgm:prSet/>
      <dgm:spPr/>
      <dgm:t>
        <a:bodyPr/>
        <a:lstStyle/>
        <a:p>
          <a:endParaRPr lang="en-US"/>
        </a:p>
      </dgm:t>
    </dgm:pt>
    <dgm:pt modelId="{BB82938B-28E9-45E2-B620-E544212DD124}">
      <dgm:prSet/>
      <dgm:spPr/>
      <dgm:t>
        <a:bodyPr/>
        <a:lstStyle/>
        <a:p>
          <a:pPr>
            <a:lnSpc>
              <a:spcPct val="100000"/>
            </a:lnSpc>
          </a:pPr>
          <a:r>
            <a:rPr lang="el-GR" dirty="0"/>
            <a:t>Υγιείς και ανθυγιεινές σχέσεις </a:t>
          </a:r>
          <a:endParaRPr lang="en-US" dirty="0"/>
        </a:p>
        <a:p>
          <a:pPr>
            <a:lnSpc>
              <a:spcPct val="100000"/>
            </a:lnSpc>
          </a:pPr>
          <a:r>
            <a:rPr lang="el-GR" dirty="0"/>
            <a:t>Συμβουλές για να χτίσετε και να διατηρήσετε υγιείς σχέσεις</a:t>
          </a:r>
          <a:endParaRPr lang="en-US" dirty="0"/>
        </a:p>
        <a:p>
          <a:pPr>
            <a:lnSpc>
              <a:spcPct val="100000"/>
            </a:lnSpc>
          </a:pPr>
          <a:r>
            <a:rPr lang="el-GR" dirty="0"/>
            <a:t>Σημάδια που δείχνουν ότι πρέπει να τερματίσετε μια σχέση</a:t>
          </a:r>
          <a:endParaRPr lang="en-US" dirty="0"/>
        </a:p>
        <a:p>
          <a:endParaRPr lang="en-US" dirty="0"/>
        </a:p>
      </dgm:t>
    </dgm:pt>
    <dgm:pt modelId="{D40C4BEC-8B75-4656-B2CE-A0B209AE1827}" type="parTrans" cxnId="{F3E162EF-3890-48A2-9569-644E8F7F3413}">
      <dgm:prSet/>
      <dgm:spPr/>
      <dgm:t>
        <a:bodyPr/>
        <a:lstStyle/>
        <a:p>
          <a:endParaRPr lang="en-US"/>
        </a:p>
      </dgm:t>
    </dgm:pt>
    <dgm:pt modelId="{5E5F0CA3-52DC-4B7F-AC1F-BB19C3BEE182}" type="sibTrans" cxnId="{F3E162EF-3890-48A2-9569-644E8F7F3413}">
      <dgm:prSet/>
      <dgm:spPr/>
      <dgm:t>
        <a:bodyPr/>
        <a:lstStyle/>
        <a:p>
          <a:endParaRPr lang="en-US"/>
        </a:p>
      </dgm:t>
    </dgm:pt>
    <dgm:pt modelId="{69D33446-6883-4871-B677-FC53FBBEAB02}" type="pres">
      <dgm:prSet presAssocID="{E4EDFB81-8C71-4E88-8A7D-FDBA66129537}" presName="root" presStyleCnt="0">
        <dgm:presLayoutVars>
          <dgm:dir/>
          <dgm:resizeHandles val="exact"/>
        </dgm:presLayoutVars>
      </dgm:prSet>
      <dgm:spPr/>
    </dgm:pt>
    <dgm:pt modelId="{D04B60A1-05B9-42DE-9C06-F0EC4E990A62}" type="pres">
      <dgm:prSet presAssocID="{43866758-114E-452D-97C8-3374995E16FF}" presName="compNode" presStyleCnt="0"/>
      <dgm:spPr/>
    </dgm:pt>
    <dgm:pt modelId="{0477446C-E6A9-4A5E-BB0C-5782D0391B7F}" type="pres">
      <dgm:prSet presAssocID="{43866758-114E-452D-97C8-3374995E16F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F0056CF7-A5DA-419F-B318-C65C29F8691E}" type="pres">
      <dgm:prSet presAssocID="{43866758-114E-452D-97C8-3374995E16FF}" presName="iconSpace" presStyleCnt="0"/>
      <dgm:spPr/>
    </dgm:pt>
    <dgm:pt modelId="{2F2972D2-E018-4E8F-AAFA-89EBF8E5E5B9}" type="pres">
      <dgm:prSet presAssocID="{43866758-114E-452D-97C8-3374995E16FF}" presName="parTx" presStyleLbl="revTx" presStyleIdx="0" presStyleCnt="4">
        <dgm:presLayoutVars>
          <dgm:chMax val="0"/>
          <dgm:chPref val="0"/>
        </dgm:presLayoutVars>
      </dgm:prSet>
      <dgm:spPr/>
    </dgm:pt>
    <dgm:pt modelId="{6F4EC754-49C5-4B28-9B97-E23C8FE4E132}" type="pres">
      <dgm:prSet presAssocID="{43866758-114E-452D-97C8-3374995E16FF}" presName="txSpace" presStyleCnt="0"/>
      <dgm:spPr/>
    </dgm:pt>
    <dgm:pt modelId="{ED894EC0-AEB8-4DA9-8455-90B3C9DCEE82}" type="pres">
      <dgm:prSet presAssocID="{43866758-114E-452D-97C8-3374995E16FF}" presName="desTx" presStyleLbl="revTx" presStyleIdx="1" presStyleCnt="4">
        <dgm:presLayoutVars/>
      </dgm:prSet>
      <dgm:spPr/>
    </dgm:pt>
    <dgm:pt modelId="{0C418C08-371A-4372-B25D-CDEFC9F4B48E}" type="pres">
      <dgm:prSet presAssocID="{CF0149D0-1476-48AC-9860-11009CCDEA18}" presName="sibTrans" presStyleCnt="0"/>
      <dgm:spPr/>
    </dgm:pt>
    <dgm:pt modelId="{06E7AD94-CC56-45BB-8368-EE13F5323EE8}" type="pres">
      <dgm:prSet presAssocID="{2B5A8B15-CBF5-4907-B688-BA823D18F1D6}" presName="compNode" presStyleCnt="0"/>
      <dgm:spPr/>
    </dgm:pt>
    <dgm:pt modelId="{0636915A-1C23-4048-95B6-B9C98E548D28}" type="pres">
      <dgm:prSet presAssocID="{2B5A8B15-CBF5-4907-B688-BA823D18F1D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B3FAF3E4-B26F-4816-89DC-09374593341E}" type="pres">
      <dgm:prSet presAssocID="{2B5A8B15-CBF5-4907-B688-BA823D18F1D6}" presName="iconSpace" presStyleCnt="0"/>
      <dgm:spPr/>
    </dgm:pt>
    <dgm:pt modelId="{DEB64B30-CAC7-44D6-A136-895A1E3DA169}" type="pres">
      <dgm:prSet presAssocID="{2B5A8B15-CBF5-4907-B688-BA823D18F1D6}" presName="parTx" presStyleLbl="revTx" presStyleIdx="2" presStyleCnt="4">
        <dgm:presLayoutVars>
          <dgm:chMax val="0"/>
          <dgm:chPref val="0"/>
        </dgm:presLayoutVars>
      </dgm:prSet>
      <dgm:spPr/>
    </dgm:pt>
    <dgm:pt modelId="{FAFC5649-470F-4FE7-8E56-9CF4A191AC40}" type="pres">
      <dgm:prSet presAssocID="{2B5A8B15-CBF5-4907-B688-BA823D18F1D6}" presName="txSpace" presStyleCnt="0"/>
      <dgm:spPr/>
    </dgm:pt>
    <dgm:pt modelId="{A8D05BD4-B6E6-4498-8052-A4F85F45DFFE}" type="pres">
      <dgm:prSet presAssocID="{2B5A8B15-CBF5-4907-B688-BA823D18F1D6}" presName="desTx" presStyleLbl="revTx" presStyleIdx="3" presStyleCnt="4">
        <dgm:presLayoutVars/>
      </dgm:prSet>
      <dgm:spPr/>
    </dgm:pt>
  </dgm:ptLst>
  <dgm:cxnLst>
    <dgm:cxn modelId="{4C8C5402-BD76-4660-BDFC-CAD2A5E1DCFD}" type="presOf" srcId="{E4EDFB81-8C71-4E88-8A7D-FDBA66129537}" destId="{69D33446-6883-4871-B677-FC53FBBEAB02}" srcOrd="0" destOrd="0" presId="urn:microsoft.com/office/officeart/2018/2/layout/IconLabelDescriptionList"/>
    <dgm:cxn modelId="{C193990A-3B67-4C85-9B6C-0D50E5B8B5D0}" srcId="{43866758-114E-452D-97C8-3374995E16FF}" destId="{7DC78C34-A78B-4560-AF03-6858BB68D350}" srcOrd="0" destOrd="0" parTransId="{A3CDA345-1865-4EDE-8A79-54085846ECCE}" sibTransId="{EF5074BC-D31D-49BC-8960-D3969223F7AE}"/>
    <dgm:cxn modelId="{D4172543-A8B6-4D4E-9021-A8498FF07D9C}" srcId="{E4EDFB81-8C71-4E88-8A7D-FDBA66129537}" destId="{2B5A8B15-CBF5-4907-B688-BA823D18F1D6}" srcOrd="1" destOrd="0" parTransId="{934EDBBD-DC77-431B-81DF-A2F7C6A20EE6}" sibTransId="{CE196483-7A11-4C1F-967F-49B7E35A682A}"/>
    <dgm:cxn modelId="{D9026647-22A6-494C-A278-0F8455A465E7}" type="presOf" srcId="{43866758-114E-452D-97C8-3374995E16FF}" destId="{2F2972D2-E018-4E8F-AAFA-89EBF8E5E5B9}" srcOrd="0" destOrd="0" presId="urn:microsoft.com/office/officeart/2018/2/layout/IconLabelDescriptionList"/>
    <dgm:cxn modelId="{DEDF5D8A-591A-45E0-9A65-F6A111EAF193}" type="presOf" srcId="{7DC78C34-A78B-4560-AF03-6858BB68D350}" destId="{ED894EC0-AEB8-4DA9-8455-90B3C9DCEE82}" srcOrd="0" destOrd="0" presId="urn:microsoft.com/office/officeart/2018/2/layout/IconLabelDescriptionList"/>
    <dgm:cxn modelId="{15BBC794-20A6-402E-A6E7-72833F6B5B78}" type="presOf" srcId="{BB82938B-28E9-45E2-B620-E544212DD124}" destId="{A8D05BD4-B6E6-4498-8052-A4F85F45DFFE}" srcOrd="0" destOrd="0" presId="urn:microsoft.com/office/officeart/2018/2/layout/IconLabelDescriptionList"/>
    <dgm:cxn modelId="{F088A6AD-1F6D-41C0-8D80-05BCE729FCD2}" srcId="{E4EDFB81-8C71-4E88-8A7D-FDBA66129537}" destId="{43866758-114E-452D-97C8-3374995E16FF}" srcOrd="0" destOrd="0" parTransId="{06ED5650-22D0-4502-AEF4-088CFF851D8F}" sibTransId="{CF0149D0-1476-48AC-9860-11009CCDEA18}"/>
    <dgm:cxn modelId="{F3E162EF-3890-48A2-9569-644E8F7F3413}" srcId="{2B5A8B15-CBF5-4907-B688-BA823D18F1D6}" destId="{BB82938B-28E9-45E2-B620-E544212DD124}" srcOrd="0" destOrd="0" parTransId="{D40C4BEC-8B75-4656-B2CE-A0B209AE1827}" sibTransId="{5E5F0CA3-52DC-4B7F-AC1F-BB19C3BEE182}"/>
    <dgm:cxn modelId="{9C1B20FD-7483-4B30-966F-B5A72E620FA0}" type="presOf" srcId="{2B5A8B15-CBF5-4907-B688-BA823D18F1D6}" destId="{DEB64B30-CAC7-44D6-A136-895A1E3DA169}" srcOrd="0" destOrd="0" presId="urn:microsoft.com/office/officeart/2018/2/layout/IconLabelDescriptionList"/>
    <dgm:cxn modelId="{29A70724-CFFB-41D6-A5EC-52F8EAB1DDE3}" type="presParOf" srcId="{69D33446-6883-4871-B677-FC53FBBEAB02}" destId="{D04B60A1-05B9-42DE-9C06-F0EC4E990A62}" srcOrd="0" destOrd="0" presId="urn:microsoft.com/office/officeart/2018/2/layout/IconLabelDescriptionList"/>
    <dgm:cxn modelId="{B597CE2D-9A9B-4C12-898E-10BE6CC9C9CC}" type="presParOf" srcId="{D04B60A1-05B9-42DE-9C06-F0EC4E990A62}" destId="{0477446C-E6A9-4A5E-BB0C-5782D0391B7F}" srcOrd="0" destOrd="0" presId="urn:microsoft.com/office/officeart/2018/2/layout/IconLabelDescriptionList"/>
    <dgm:cxn modelId="{879A4F03-686B-4128-908E-001D588C55C1}" type="presParOf" srcId="{D04B60A1-05B9-42DE-9C06-F0EC4E990A62}" destId="{F0056CF7-A5DA-419F-B318-C65C29F8691E}" srcOrd="1" destOrd="0" presId="urn:microsoft.com/office/officeart/2018/2/layout/IconLabelDescriptionList"/>
    <dgm:cxn modelId="{F2AD016D-AF7B-405B-B1A7-12048EC5A591}" type="presParOf" srcId="{D04B60A1-05B9-42DE-9C06-F0EC4E990A62}" destId="{2F2972D2-E018-4E8F-AAFA-89EBF8E5E5B9}" srcOrd="2" destOrd="0" presId="urn:microsoft.com/office/officeart/2018/2/layout/IconLabelDescriptionList"/>
    <dgm:cxn modelId="{90718CE7-CDC4-4F95-A605-147420F8912B}" type="presParOf" srcId="{D04B60A1-05B9-42DE-9C06-F0EC4E990A62}" destId="{6F4EC754-49C5-4B28-9B97-E23C8FE4E132}" srcOrd="3" destOrd="0" presId="urn:microsoft.com/office/officeart/2018/2/layout/IconLabelDescriptionList"/>
    <dgm:cxn modelId="{BC2D81FD-EEB6-4375-A1BF-91244DA9ED6E}" type="presParOf" srcId="{D04B60A1-05B9-42DE-9C06-F0EC4E990A62}" destId="{ED894EC0-AEB8-4DA9-8455-90B3C9DCEE82}" srcOrd="4" destOrd="0" presId="urn:microsoft.com/office/officeart/2018/2/layout/IconLabelDescriptionList"/>
    <dgm:cxn modelId="{EEA15B32-CCDB-4083-8319-2A8477E751CE}" type="presParOf" srcId="{69D33446-6883-4871-B677-FC53FBBEAB02}" destId="{0C418C08-371A-4372-B25D-CDEFC9F4B48E}" srcOrd="1" destOrd="0" presId="urn:microsoft.com/office/officeart/2018/2/layout/IconLabelDescriptionList"/>
    <dgm:cxn modelId="{9964F92F-8E00-4A7C-8A86-849E7F89BEDB}" type="presParOf" srcId="{69D33446-6883-4871-B677-FC53FBBEAB02}" destId="{06E7AD94-CC56-45BB-8368-EE13F5323EE8}" srcOrd="2" destOrd="0" presId="urn:microsoft.com/office/officeart/2018/2/layout/IconLabelDescriptionList"/>
    <dgm:cxn modelId="{08F49AA8-A74D-4658-B162-6E3EE52C0DCE}" type="presParOf" srcId="{06E7AD94-CC56-45BB-8368-EE13F5323EE8}" destId="{0636915A-1C23-4048-95B6-B9C98E548D28}" srcOrd="0" destOrd="0" presId="urn:microsoft.com/office/officeart/2018/2/layout/IconLabelDescriptionList"/>
    <dgm:cxn modelId="{C6FA767F-2EC6-4010-95CD-A8F463894F82}" type="presParOf" srcId="{06E7AD94-CC56-45BB-8368-EE13F5323EE8}" destId="{B3FAF3E4-B26F-4816-89DC-09374593341E}" srcOrd="1" destOrd="0" presId="urn:microsoft.com/office/officeart/2018/2/layout/IconLabelDescriptionList"/>
    <dgm:cxn modelId="{57709232-1E21-411D-BF02-C296C43CB425}" type="presParOf" srcId="{06E7AD94-CC56-45BB-8368-EE13F5323EE8}" destId="{DEB64B30-CAC7-44D6-A136-895A1E3DA169}" srcOrd="2" destOrd="0" presId="urn:microsoft.com/office/officeart/2018/2/layout/IconLabelDescriptionList"/>
    <dgm:cxn modelId="{794D583F-A6AA-4D72-85B9-20AE2588671B}" type="presParOf" srcId="{06E7AD94-CC56-45BB-8368-EE13F5323EE8}" destId="{FAFC5649-470F-4FE7-8E56-9CF4A191AC40}" srcOrd="3" destOrd="0" presId="urn:microsoft.com/office/officeart/2018/2/layout/IconLabelDescriptionList"/>
    <dgm:cxn modelId="{52B64B08-8C4E-4FDC-9569-67A0C7E78B8B}" type="presParOf" srcId="{06E7AD94-CC56-45BB-8368-EE13F5323EE8}" destId="{A8D05BD4-B6E6-4498-8052-A4F85F45DFFE}"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D66183-3258-44B6-AB05-66C5C417513D}" type="doc">
      <dgm:prSet loTypeId="urn:microsoft.com/office/officeart/2005/8/layout/cycle4" loCatId="relationship" qsTypeId="urn:microsoft.com/office/officeart/2005/8/quickstyle/simple1" qsCatId="simple" csTypeId="urn:microsoft.com/office/officeart/2005/8/colors/colorful5" csCatId="colorful" phldr="1"/>
      <dgm:spPr/>
      <dgm:t>
        <a:bodyPr/>
        <a:lstStyle/>
        <a:p>
          <a:endParaRPr lang="en-US"/>
        </a:p>
      </dgm:t>
    </dgm:pt>
    <dgm:pt modelId="{8A996837-5709-4531-A42C-F208888B52C5}">
      <dgm:prSet phldrT="[Text]"/>
      <dgm:spPr/>
      <dgm:t>
        <a:bodyPr/>
        <a:lstStyle/>
        <a:p>
          <a:r>
            <a:rPr lang="el-GR" dirty="0"/>
            <a:t>Αυτογνωσία</a:t>
          </a:r>
          <a:endParaRPr lang="en-US" dirty="0"/>
        </a:p>
      </dgm:t>
    </dgm:pt>
    <dgm:pt modelId="{8A7D8AA9-A31E-4DE8-ACBF-95332E9DA9D7}" type="parTrans" cxnId="{6A54E887-CEFC-47B4-AEE3-5F6C4034197A}">
      <dgm:prSet/>
      <dgm:spPr/>
      <dgm:t>
        <a:bodyPr/>
        <a:lstStyle/>
        <a:p>
          <a:endParaRPr lang="en-US"/>
        </a:p>
      </dgm:t>
    </dgm:pt>
    <dgm:pt modelId="{32649A49-184F-466E-B872-65801F0CDF98}" type="sibTrans" cxnId="{6A54E887-CEFC-47B4-AEE3-5F6C4034197A}">
      <dgm:prSet/>
      <dgm:spPr/>
      <dgm:t>
        <a:bodyPr/>
        <a:lstStyle/>
        <a:p>
          <a:endParaRPr lang="en-US"/>
        </a:p>
      </dgm:t>
    </dgm:pt>
    <dgm:pt modelId="{24128EE0-05C4-4DBA-9182-65633C237FF8}">
      <dgm:prSet phldrT="[Text]" custT="1"/>
      <dgm:spPr/>
      <dgm:t>
        <a:bodyPr/>
        <a:lstStyle/>
        <a:p>
          <a:r>
            <a:rPr lang="el-GR" sz="1400" dirty="0"/>
            <a:t>Κοινωνική ευαισθητοποίηση</a:t>
          </a:r>
          <a:endParaRPr lang="en-US" sz="1400" dirty="0"/>
        </a:p>
      </dgm:t>
    </dgm:pt>
    <dgm:pt modelId="{C67793F3-004C-4EE5-B579-82EF8DF13CF7}" type="parTrans" cxnId="{1507E810-E880-4C54-B498-C1E20253EED7}">
      <dgm:prSet/>
      <dgm:spPr/>
      <dgm:t>
        <a:bodyPr/>
        <a:lstStyle/>
        <a:p>
          <a:endParaRPr lang="en-US"/>
        </a:p>
      </dgm:t>
    </dgm:pt>
    <dgm:pt modelId="{3EE8993E-9127-4311-A3B7-3C0768679688}" type="sibTrans" cxnId="{1507E810-E880-4C54-B498-C1E20253EED7}">
      <dgm:prSet/>
      <dgm:spPr/>
      <dgm:t>
        <a:bodyPr/>
        <a:lstStyle/>
        <a:p>
          <a:endParaRPr lang="en-US"/>
        </a:p>
      </dgm:t>
    </dgm:pt>
    <dgm:pt modelId="{305A6C07-4508-4D50-9211-478544B672AD}">
      <dgm:prSet phldrT="[Text]"/>
      <dgm:spPr/>
      <dgm:t>
        <a:bodyPr/>
        <a:lstStyle/>
        <a:p>
          <a:r>
            <a:rPr lang="el-GR" dirty="0"/>
            <a:t>Διαχείριση σχέσεων</a:t>
          </a:r>
          <a:endParaRPr lang="en-US" dirty="0"/>
        </a:p>
      </dgm:t>
    </dgm:pt>
    <dgm:pt modelId="{C70626C8-D5D9-45AC-8DF5-F5E4FEE1D8A4}" type="parTrans" cxnId="{9DC743E4-0CD7-4ED2-868C-E1F08F1AF2CC}">
      <dgm:prSet/>
      <dgm:spPr/>
      <dgm:t>
        <a:bodyPr/>
        <a:lstStyle/>
        <a:p>
          <a:endParaRPr lang="en-US"/>
        </a:p>
      </dgm:t>
    </dgm:pt>
    <dgm:pt modelId="{82B28191-4EF0-481A-8D4F-78332A2F4127}" type="sibTrans" cxnId="{9DC743E4-0CD7-4ED2-868C-E1F08F1AF2CC}">
      <dgm:prSet/>
      <dgm:spPr/>
      <dgm:t>
        <a:bodyPr/>
        <a:lstStyle/>
        <a:p>
          <a:endParaRPr lang="en-US"/>
        </a:p>
      </dgm:t>
    </dgm:pt>
    <dgm:pt modelId="{E4E2B449-25F7-47C6-B388-ED5E166AEC34}">
      <dgm:prSet phldrT="[Text]"/>
      <dgm:spPr/>
      <dgm:t>
        <a:bodyPr/>
        <a:lstStyle/>
        <a:p>
          <a:r>
            <a:rPr lang="el-GR" dirty="0"/>
            <a:t>Αυτοδιαχείριση</a:t>
          </a:r>
          <a:endParaRPr lang="en-US" dirty="0"/>
        </a:p>
      </dgm:t>
    </dgm:pt>
    <dgm:pt modelId="{DCE8F883-2D3D-4167-9231-4E2D307FDE36}" type="parTrans" cxnId="{1533ACCF-E9BF-44A6-BF5D-00EE7736FCCB}">
      <dgm:prSet/>
      <dgm:spPr/>
      <dgm:t>
        <a:bodyPr/>
        <a:lstStyle/>
        <a:p>
          <a:endParaRPr lang="en-US"/>
        </a:p>
      </dgm:t>
    </dgm:pt>
    <dgm:pt modelId="{ED8B3CE5-68BA-40C1-9620-36075899D6F9}" type="sibTrans" cxnId="{1533ACCF-E9BF-44A6-BF5D-00EE7736FCCB}">
      <dgm:prSet/>
      <dgm:spPr/>
      <dgm:t>
        <a:bodyPr/>
        <a:lstStyle/>
        <a:p>
          <a:endParaRPr lang="en-US"/>
        </a:p>
      </dgm:t>
    </dgm:pt>
    <dgm:pt modelId="{D204B284-E1C2-4CAB-81A8-A2904C17DD77}" type="pres">
      <dgm:prSet presAssocID="{CAD66183-3258-44B6-AB05-66C5C417513D}" presName="cycleMatrixDiagram" presStyleCnt="0">
        <dgm:presLayoutVars>
          <dgm:chMax val="1"/>
          <dgm:dir/>
          <dgm:animLvl val="lvl"/>
          <dgm:resizeHandles val="exact"/>
        </dgm:presLayoutVars>
      </dgm:prSet>
      <dgm:spPr/>
    </dgm:pt>
    <dgm:pt modelId="{7793ADA1-8CB7-4522-8B6E-954DFA1D28BA}" type="pres">
      <dgm:prSet presAssocID="{CAD66183-3258-44B6-AB05-66C5C417513D}" presName="children" presStyleCnt="0"/>
      <dgm:spPr/>
    </dgm:pt>
    <dgm:pt modelId="{2FDEE03E-0484-48A9-8243-84FA05E4358D}" type="pres">
      <dgm:prSet presAssocID="{CAD66183-3258-44B6-AB05-66C5C417513D}" presName="childPlaceholder" presStyleCnt="0"/>
      <dgm:spPr/>
    </dgm:pt>
    <dgm:pt modelId="{AF61977D-9570-4D96-BCC9-5797DC432B34}" type="pres">
      <dgm:prSet presAssocID="{CAD66183-3258-44B6-AB05-66C5C417513D}" presName="circle" presStyleCnt="0"/>
      <dgm:spPr/>
    </dgm:pt>
    <dgm:pt modelId="{6FFA533A-2E1D-461B-96D0-73EBC422ECBC}" type="pres">
      <dgm:prSet presAssocID="{CAD66183-3258-44B6-AB05-66C5C417513D}" presName="quadrant1" presStyleLbl="node1" presStyleIdx="0" presStyleCnt="4">
        <dgm:presLayoutVars>
          <dgm:chMax val="1"/>
          <dgm:bulletEnabled val="1"/>
        </dgm:presLayoutVars>
      </dgm:prSet>
      <dgm:spPr/>
    </dgm:pt>
    <dgm:pt modelId="{7DD2C869-EAC5-45FC-8AF2-EB46A365AF97}" type="pres">
      <dgm:prSet presAssocID="{CAD66183-3258-44B6-AB05-66C5C417513D}" presName="quadrant2" presStyleLbl="node1" presStyleIdx="1" presStyleCnt="4">
        <dgm:presLayoutVars>
          <dgm:chMax val="1"/>
          <dgm:bulletEnabled val="1"/>
        </dgm:presLayoutVars>
      </dgm:prSet>
      <dgm:spPr/>
    </dgm:pt>
    <dgm:pt modelId="{F99A32F7-1DCA-4F02-A970-CE033B303239}" type="pres">
      <dgm:prSet presAssocID="{CAD66183-3258-44B6-AB05-66C5C417513D}" presName="quadrant3" presStyleLbl="node1" presStyleIdx="2" presStyleCnt="4">
        <dgm:presLayoutVars>
          <dgm:chMax val="1"/>
          <dgm:bulletEnabled val="1"/>
        </dgm:presLayoutVars>
      </dgm:prSet>
      <dgm:spPr/>
    </dgm:pt>
    <dgm:pt modelId="{192F9462-307C-4E82-BBC0-360D8E0E0D6C}" type="pres">
      <dgm:prSet presAssocID="{CAD66183-3258-44B6-AB05-66C5C417513D}" presName="quadrant4" presStyleLbl="node1" presStyleIdx="3" presStyleCnt="4">
        <dgm:presLayoutVars>
          <dgm:chMax val="1"/>
          <dgm:bulletEnabled val="1"/>
        </dgm:presLayoutVars>
      </dgm:prSet>
      <dgm:spPr/>
    </dgm:pt>
    <dgm:pt modelId="{A1567163-24AA-481D-A6A2-574F37AFDE49}" type="pres">
      <dgm:prSet presAssocID="{CAD66183-3258-44B6-AB05-66C5C417513D}" presName="quadrantPlaceholder" presStyleCnt="0"/>
      <dgm:spPr/>
    </dgm:pt>
    <dgm:pt modelId="{BC3B8EFC-96E8-4594-9E4E-087335424DA4}" type="pres">
      <dgm:prSet presAssocID="{CAD66183-3258-44B6-AB05-66C5C417513D}" presName="center1" presStyleLbl="fgShp" presStyleIdx="0" presStyleCnt="2" custLinFactX="240990" custLinFactY="-141100" custLinFactNeighborX="300000" custLinFactNeighborY="-200000"/>
      <dgm:spPr/>
    </dgm:pt>
    <dgm:pt modelId="{E946372A-B27C-4EC7-864D-42E836480AE4}" type="pres">
      <dgm:prSet presAssocID="{CAD66183-3258-44B6-AB05-66C5C417513D}" presName="center2" presStyleLbl="fgShp" presStyleIdx="1" presStyleCnt="2" custLinFactX="304737" custLinFactY="-100000" custLinFactNeighborX="400000" custLinFactNeighborY="-116432"/>
      <dgm:spPr/>
    </dgm:pt>
  </dgm:ptLst>
  <dgm:cxnLst>
    <dgm:cxn modelId="{1507E810-E880-4C54-B498-C1E20253EED7}" srcId="{CAD66183-3258-44B6-AB05-66C5C417513D}" destId="{24128EE0-05C4-4DBA-9182-65633C237FF8}" srcOrd="1" destOrd="0" parTransId="{C67793F3-004C-4EE5-B579-82EF8DF13CF7}" sibTransId="{3EE8993E-9127-4311-A3B7-3C0768679688}"/>
    <dgm:cxn modelId="{1CAE9661-7D2A-43B7-8BAE-29F07B77BAC3}" type="presOf" srcId="{CAD66183-3258-44B6-AB05-66C5C417513D}" destId="{D204B284-E1C2-4CAB-81A8-A2904C17DD77}" srcOrd="0" destOrd="0" presId="urn:microsoft.com/office/officeart/2005/8/layout/cycle4"/>
    <dgm:cxn modelId="{6A54E887-CEFC-47B4-AEE3-5F6C4034197A}" srcId="{CAD66183-3258-44B6-AB05-66C5C417513D}" destId="{8A996837-5709-4531-A42C-F208888B52C5}" srcOrd="0" destOrd="0" parTransId="{8A7D8AA9-A31E-4DE8-ACBF-95332E9DA9D7}" sibTransId="{32649A49-184F-466E-B872-65801F0CDF98}"/>
    <dgm:cxn modelId="{CD6EE0A0-E725-4194-A2D4-9C85DC7A0A37}" type="presOf" srcId="{8A996837-5709-4531-A42C-F208888B52C5}" destId="{6FFA533A-2E1D-461B-96D0-73EBC422ECBC}" srcOrd="0" destOrd="0" presId="urn:microsoft.com/office/officeart/2005/8/layout/cycle4"/>
    <dgm:cxn modelId="{CBE283CE-7F39-4977-9A79-1ADB9F6257FC}" type="presOf" srcId="{E4E2B449-25F7-47C6-B388-ED5E166AEC34}" destId="{192F9462-307C-4E82-BBC0-360D8E0E0D6C}" srcOrd="0" destOrd="0" presId="urn:microsoft.com/office/officeart/2005/8/layout/cycle4"/>
    <dgm:cxn modelId="{1533ACCF-E9BF-44A6-BF5D-00EE7736FCCB}" srcId="{CAD66183-3258-44B6-AB05-66C5C417513D}" destId="{E4E2B449-25F7-47C6-B388-ED5E166AEC34}" srcOrd="3" destOrd="0" parTransId="{DCE8F883-2D3D-4167-9231-4E2D307FDE36}" sibTransId="{ED8B3CE5-68BA-40C1-9620-36075899D6F9}"/>
    <dgm:cxn modelId="{566602D3-BEDD-417A-AFCC-7B6E23AED15D}" type="presOf" srcId="{305A6C07-4508-4D50-9211-478544B672AD}" destId="{F99A32F7-1DCA-4F02-A970-CE033B303239}" srcOrd="0" destOrd="0" presId="urn:microsoft.com/office/officeart/2005/8/layout/cycle4"/>
    <dgm:cxn modelId="{231703D7-F4A5-411C-920A-F7A2D6C27F30}" type="presOf" srcId="{24128EE0-05C4-4DBA-9182-65633C237FF8}" destId="{7DD2C869-EAC5-45FC-8AF2-EB46A365AF97}" srcOrd="0" destOrd="0" presId="urn:microsoft.com/office/officeart/2005/8/layout/cycle4"/>
    <dgm:cxn modelId="{9DC743E4-0CD7-4ED2-868C-E1F08F1AF2CC}" srcId="{CAD66183-3258-44B6-AB05-66C5C417513D}" destId="{305A6C07-4508-4D50-9211-478544B672AD}" srcOrd="2" destOrd="0" parTransId="{C70626C8-D5D9-45AC-8DF5-F5E4FEE1D8A4}" sibTransId="{82B28191-4EF0-481A-8D4F-78332A2F4127}"/>
    <dgm:cxn modelId="{ABF6A838-4912-4346-8572-99D61355CBFF}" type="presParOf" srcId="{D204B284-E1C2-4CAB-81A8-A2904C17DD77}" destId="{7793ADA1-8CB7-4522-8B6E-954DFA1D28BA}" srcOrd="0" destOrd="0" presId="urn:microsoft.com/office/officeart/2005/8/layout/cycle4"/>
    <dgm:cxn modelId="{E5841F63-BFD4-463F-8B06-801A8B979700}" type="presParOf" srcId="{7793ADA1-8CB7-4522-8B6E-954DFA1D28BA}" destId="{2FDEE03E-0484-48A9-8243-84FA05E4358D}" srcOrd="0" destOrd="0" presId="urn:microsoft.com/office/officeart/2005/8/layout/cycle4"/>
    <dgm:cxn modelId="{390D2B42-7D15-4D67-A684-3A14AB3D2F2D}" type="presParOf" srcId="{D204B284-E1C2-4CAB-81A8-A2904C17DD77}" destId="{AF61977D-9570-4D96-BCC9-5797DC432B34}" srcOrd="1" destOrd="0" presId="urn:microsoft.com/office/officeart/2005/8/layout/cycle4"/>
    <dgm:cxn modelId="{242DE6A1-36E6-4B82-A5FC-D81A787EE190}" type="presParOf" srcId="{AF61977D-9570-4D96-BCC9-5797DC432B34}" destId="{6FFA533A-2E1D-461B-96D0-73EBC422ECBC}" srcOrd="0" destOrd="0" presId="urn:microsoft.com/office/officeart/2005/8/layout/cycle4"/>
    <dgm:cxn modelId="{38C8DE19-BE66-4138-9FBC-9A1E7339633B}" type="presParOf" srcId="{AF61977D-9570-4D96-BCC9-5797DC432B34}" destId="{7DD2C869-EAC5-45FC-8AF2-EB46A365AF97}" srcOrd="1" destOrd="0" presId="urn:microsoft.com/office/officeart/2005/8/layout/cycle4"/>
    <dgm:cxn modelId="{3849DB21-3C2D-494C-9333-B910C35B4B90}" type="presParOf" srcId="{AF61977D-9570-4D96-BCC9-5797DC432B34}" destId="{F99A32F7-1DCA-4F02-A970-CE033B303239}" srcOrd="2" destOrd="0" presId="urn:microsoft.com/office/officeart/2005/8/layout/cycle4"/>
    <dgm:cxn modelId="{CE43DD11-DCEE-4B92-84B0-21DCB934DA78}" type="presParOf" srcId="{AF61977D-9570-4D96-BCC9-5797DC432B34}" destId="{192F9462-307C-4E82-BBC0-360D8E0E0D6C}" srcOrd="3" destOrd="0" presId="urn:microsoft.com/office/officeart/2005/8/layout/cycle4"/>
    <dgm:cxn modelId="{7217A1B3-EFDA-4EC2-B317-FA365E251C30}" type="presParOf" srcId="{AF61977D-9570-4D96-BCC9-5797DC432B34}" destId="{A1567163-24AA-481D-A6A2-574F37AFDE49}" srcOrd="4" destOrd="0" presId="urn:microsoft.com/office/officeart/2005/8/layout/cycle4"/>
    <dgm:cxn modelId="{AD4287D5-C365-4C6C-A683-DC6B9CBC082C}" type="presParOf" srcId="{D204B284-E1C2-4CAB-81A8-A2904C17DD77}" destId="{BC3B8EFC-96E8-4594-9E4E-087335424DA4}" srcOrd="2" destOrd="0" presId="urn:microsoft.com/office/officeart/2005/8/layout/cycle4"/>
    <dgm:cxn modelId="{8E540C49-C6FD-4C05-9773-8D191E2F4BF2}" type="presParOf" srcId="{D204B284-E1C2-4CAB-81A8-A2904C17DD77}" destId="{E946372A-B27C-4EC7-864D-42E836480AE4}"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AB01C3-9DFC-4A51-8C09-CFB1DC70F23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609F274-197A-462E-B893-D60979689DA4}">
      <dgm:prSet/>
      <dgm:spPr/>
      <dgm:t>
        <a:bodyPr/>
        <a:lstStyle/>
        <a:p>
          <a:r>
            <a:rPr lang="el-GR" b="0" i="0" dirty="0"/>
            <a:t>Βελτιώνει τις ανθρώπινες αλληλεπιδράσεις γενικά και βελτιώνει την ικανότητά σας να επικοινωνείτε με άλλους, να είστε μέρος μιας ομάδας.</a:t>
          </a:r>
          <a:endParaRPr lang="en-US" dirty="0"/>
        </a:p>
      </dgm:t>
    </dgm:pt>
    <dgm:pt modelId="{11059CE7-E753-4B1A-ACB7-22FB971F00DC}" type="parTrans" cxnId="{48975638-744E-4331-A49C-712FE100F908}">
      <dgm:prSet/>
      <dgm:spPr/>
      <dgm:t>
        <a:bodyPr/>
        <a:lstStyle/>
        <a:p>
          <a:endParaRPr lang="en-US"/>
        </a:p>
      </dgm:t>
    </dgm:pt>
    <dgm:pt modelId="{C4194D9E-1050-4ACC-A518-9E6FF9305336}" type="sibTrans" cxnId="{48975638-744E-4331-A49C-712FE100F908}">
      <dgm:prSet/>
      <dgm:spPr/>
      <dgm:t>
        <a:bodyPr/>
        <a:lstStyle/>
        <a:p>
          <a:endParaRPr lang="en-US"/>
        </a:p>
      </dgm:t>
    </dgm:pt>
    <dgm:pt modelId="{99CB1C0C-354D-4754-9E6F-689BF5EE901C}">
      <dgm:prSet/>
      <dgm:spPr/>
      <dgm:t>
        <a:bodyPr/>
        <a:lstStyle/>
        <a:p>
          <a:r>
            <a:rPr lang="el-GR" dirty="0"/>
            <a:t>Σας δίνει τη δυνατότητα να δημιουργήσετε ουσιαστικές κοινωνικές συνδέσεις.</a:t>
          </a:r>
          <a:endParaRPr lang="en-US" dirty="0"/>
        </a:p>
      </dgm:t>
    </dgm:pt>
    <dgm:pt modelId="{128C67CF-56E8-466D-9ED2-E82884792041}" type="parTrans" cxnId="{727A398A-3656-4242-9729-BD5409FE54F6}">
      <dgm:prSet/>
      <dgm:spPr/>
      <dgm:t>
        <a:bodyPr/>
        <a:lstStyle/>
        <a:p>
          <a:endParaRPr lang="en-US"/>
        </a:p>
      </dgm:t>
    </dgm:pt>
    <dgm:pt modelId="{05D76438-FC2C-482D-B09E-F96BFA0207CC}" type="sibTrans" cxnId="{727A398A-3656-4242-9729-BD5409FE54F6}">
      <dgm:prSet/>
      <dgm:spPr/>
      <dgm:t>
        <a:bodyPr/>
        <a:lstStyle/>
        <a:p>
          <a:endParaRPr lang="en-US"/>
        </a:p>
      </dgm:t>
    </dgm:pt>
    <dgm:pt modelId="{2C4D40A9-88E2-46D6-8B03-A966A2C9EF62}">
      <dgm:prSet/>
      <dgm:spPr/>
      <dgm:t>
        <a:bodyPr/>
        <a:lstStyle/>
        <a:p>
          <a:r>
            <a:rPr lang="el-GR" dirty="0"/>
            <a:t>Θα γίνετε καλύτεροι φίλοι, εργαζόμενοι και ηγέτες</a:t>
          </a:r>
          <a:r>
            <a:rPr lang="en-US" dirty="0"/>
            <a:t>.</a:t>
          </a:r>
        </a:p>
      </dgm:t>
    </dgm:pt>
    <dgm:pt modelId="{17BBD7CD-C204-47C1-AFCF-43E81F77A733}" type="parTrans" cxnId="{FB80B2C1-79B2-4CE2-B640-CEE9C494E5D5}">
      <dgm:prSet/>
      <dgm:spPr/>
      <dgm:t>
        <a:bodyPr/>
        <a:lstStyle/>
        <a:p>
          <a:endParaRPr lang="en-US"/>
        </a:p>
      </dgm:t>
    </dgm:pt>
    <dgm:pt modelId="{FEE6C9C1-51C4-4F36-8388-14E5219CFCEE}" type="sibTrans" cxnId="{FB80B2C1-79B2-4CE2-B640-CEE9C494E5D5}">
      <dgm:prSet/>
      <dgm:spPr/>
      <dgm:t>
        <a:bodyPr/>
        <a:lstStyle/>
        <a:p>
          <a:endParaRPr lang="en-US"/>
        </a:p>
      </dgm:t>
    </dgm:pt>
    <dgm:pt modelId="{CCEC2A5B-E29D-496E-B404-D4803271A8B7}">
      <dgm:prSet/>
      <dgm:spPr/>
      <dgm:t>
        <a:bodyPr/>
        <a:lstStyle/>
        <a:p>
          <a:r>
            <a:rPr lang="el-GR" dirty="0"/>
            <a:t>Θα μάθετε να βλέπετε τη μεγαλύτερη εικόνα.</a:t>
          </a:r>
          <a:endParaRPr lang="en-US" dirty="0"/>
        </a:p>
      </dgm:t>
    </dgm:pt>
    <dgm:pt modelId="{1328D2DB-FFCB-48BF-B448-6A984C34AB43}" type="parTrans" cxnId="{1D4F2A20-0B71-48C1-81AF-5C5356F7C76C}">
      <dgm:prSet/>
      <dgm:spPr/>
      <dgm:t>
        <a:bodyPr/>
        <a:lstStyle/>
        <a:p>
          <a:endParaRPr lang="en-US"/>
        </a:p>
      </dgm:t>
    </dgm:pt>
    <dgm:pt modelId="{5B7F8C4C-1B01-4C4D-8A52-8D64EC586877}" type="sibTrans" cxnId="{1D4F2A20-0B71-48C1-81AF-5C5356F7C76C}">
      <dgm:prSet/>
      <dgm:spPr/>
      <dgm:t>
        <a:bodyPr/>
        <a:lstStyle/>
        <a:p>
          <a:endParaRPr lang="en-US"/>
        </a:p>
      </dgm:t>
    </dgm:pt>
    <dgm:pt modelId="{4C741489-1EED-47DB-919D-9ECD9EE0998D}" type="pres">
      <dgm:prSet presAssocID="{0BAB01C3-9DFC-4A51-8C09-CFB1DC70F23F}" presName="root" presStyleCnt="0">
        <dgm:presLayoutVars>
          <dgm:dir/>
          <dgm:resizeHandles val="exact"/>
        </dgm:presLayoutVars>
      </dgm:prSet>
      <dgm:spPr/>
    </dgm:pt>
    <dgm:pt modelId="{0CB508B7-A41B-4F68-B953-270FDAF777FD}" type="pres">
      <dgm:prSet presAssocID="{B609F274-197A-462E-B893-D60979689DA4}" presName="compNode" presStyleCnt="0"/>
      <dgm:spPr/>
    </dgm:pt>
    <dgm:pt modelId="{5D187329-B826-44EB-9C33-3FF742CE5362}" type="pres">
      <dgm:prSet presAssocID="{B609F274-197A-462E-B893-D60979689DA4}" presName="bgRect" presStyleLbl="bgShp" presStyleIdx="0" presStyleCnt="4"/>
      <dgm:spPr/>
    </dgm:pt>
    <dgm:pt modelId="{1192282C-B96E-4C18-BB01-BCB4B962561A}" type="pres">
      <dgm:prSet presAssocID="{B609F274-197A-462E-B893-D60979689DA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97D8AC4A-E636-4A5A-98AA-14E5DD4A9670}" type="pres">
      <dgm:prSet presAssocID="{B609F274-197A-462E-B893-D60979689DA4}" presName="spaceRect" presStyleCnt="0"/>
      <dgm:spPr/>
    </dgm:pt>
    <dgm:pt modelId="{C5C99584-0113-44C9-8EDA-0F32C1175184}" type="pres">
      <dgm:prSet presAssocID="{B609F274-197A-462E-B893-D60979689DA4}" presName="parTx" presStyleLbl="revTx" presStyleIdx="0" presStyleCnt="4">
        <dgm:presLayoutVars>
          <dgm:chMax val="0"/>
          <dgm:chPref val="0"/>
        </dgm:presLayoutVars>
      </dgm:prSet>
      <dgm:spPr/>
    </dgm:pt>
    <dgm:pt modelId="{7186FA46-5B24-4554-AA10-7DC61D58D69F}" type="pres">
      <dgm:prSet presAssocID="{C4194D9E-1050-4ACC-A518-9E6FF9305336}" presName="sibTrans" presStyleCnt="0"/>
      <dgm:spPr/>
    </dgm:pt>
    <dgm:pt modelId="{23A8A1B1-E01E-4400-B5D1-840B34FBA463}" type="pres">
      <dgm:prSet presAssocID="{99CB1C0C-354D-4754-9E6F-689BF5EE901C}" presName="compNode" presStyleCnt="0"/>
      <dgm:spPr/>
    </dgm:pt>
    <dgm:pt modelId="{30C0C46A-65A7-4734-8853-B3C46B90259C}" type="pres">
      <dgm:prSet presAssocID="{99CB1C0C-354D-4754-9E6F-689BF5EE901C}" presName="bgRect" presStyleLbl="bgShp" presStyleIdx="1" presStyleCnt="4"/>
      <dgm:spPr/>
    </dgm:pt>
    <dgm:pt modelId="{7CFEEA50-5100-4116-B4CB-8F6F0231BF80}" type="pres">
      <dgm:prSet presAssocID="{99CB1C0C-354D-4754-9E6F-689BF5EE901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cial Network"/>
        </a:ext>
      </dgm:extLst>
    </dgm:pt>
    <dgm:pt modelId="{0099B689-FA74-4228-89BC-CC806985C8A8}" type="pres">
      <dgm:prSet presAssocID="{99CB1C0C-354D-4754-9E6F-689BF5EE901C}" presName="spaceRect" presStyleCnt="0"/>
      <dgm:spPr/>
    </dgm:pt>
    <dgm:pt modelId="{05E81E51-425D-455B-9703-C79062613E35}" type="pres">
      <dgm:prSet presAssocID="{99CB1C0C-354D-4754-9E6F-689BF5EE901C}" presName="parTx" presStyleLbl="revTx" presStyleIdx="1" presStyleCnt="4">
        <dgm:presLayoutVars>
          <dgm:chMax val="0"/>
          <dgm:chPref val="0"/>
        </dgm:presLayoutVars>
      </dgm:prSet>
      <dgm:spPr/>
    </dgm:pt>
    <dgm:pt modelId="{13D069AD-729F-4BE6-BF22-547F01135B8D}" type="pres">
      <dgm:prSet presAssocID="{05D76438-FC2C-482D-B09E-F96BFA0207CC}" presName="sibTrans" presStyleCnt="0"/>
      <dgm:spPr/>
    </dgm:pt>
    <dgm:pt modelId="{66D6EACB-A9FB-4E2A-A387-AB7E3C5D35DB}" type="pres">
      <dgm:prSet presAssocID="{2C4D40A9-88E2-46D6-8B03-A966A2C9EF62}" presName="compNode" presStyleCnt="0"/>
      <dgm:spPr/>
    </dgm:pt>
    <dgm:pt modelId="{6B607868-D4FA-48F2-B4B6-C9869E84EDBC}" type="pres">
      <dgm:prSet presAssocID="{2C4D40A9-88E2-46D6-8B03-A966A2C9EF62}" presName="bgRect" presStyleLbl="bgShp" presStyleIdx="2" presStyleCnt="4"/>
      <dgm:spPr/>
    </dgm:pt>
    <dgm:pt modelId="{EF7E906B-8D6B-451D-9386-27840D3B7213}" type="pres">
      <dgm:prSet presAssocID="{2C4D40A9-88E2-46D6-8B03-A966A2C9EF6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ycle with People"/>
        </a:ext>
      </dgm:extLst>
    </dgm:pt>
    <dgm:pt modelId="{D0499B7B-73B8-4E7A-97C9-AAC48C44B56E}" type="pres">
      <dgm:prSet presAssocID="{2C4D40A9-88E2-46D6-8B03-A966A2C9EF62}" presName="spaceRect" presStyleCnt="0"/>
      <dgm:spPr/>
    </dgm:pt>
    <dgm:pt modelId="{BD64A9E9-6F26-46EB-9F01-6CA3FE6166EA}" type="pres">
      <dgm:prSet presAssocID="{2C4D40A9-88E2-46D6-8B03-A966A2C9EF62}" presName="parTx" presStyleLbl="revTx" presStyleIdx="2" presStyleCnt="4">
        <dgm:presLayoutVars>
          <dgm:chMax val="0"/>
          <dgm:chPref val="0"/>
        </dgm:presLayoutVars>
      </dgm:prSet>
      <dgm:spPr/>
    </dgm:pt>
    <dgm:pt modelId="{D7A61323-9F05-4C7B-A533-6ABF445D7650}" type="pres">
      <dgm:prSet presAssocID="{FEE6C9C1-51C4-4F36-8388-14E5219CFCEE}" presName="sibTrans" presStyleCnt="0"/>
      <dgm:spPr/>
    </dgm:pt>
    <dgm:pt modelId="{E78CF655-2CA4-45F6-9D48-30D8D40F3B60}" type="pres">
      <dgm:prSet presAssocID="{CCEC2A5B-E29D-496E-B404-D4803271A8B7}" presName="compNode" presStyleCnt="0"/>
      <dgm:spPr/>
    </dgm:pt>
    <dgm:pt modelId="{8A342257-8AAD-46C1-8971-4A245033DDF8}" type="pres">
      <dgm:prSet presAssocID="{CCEC2A5B-E29D-496E-B404-D4803271A8B7}" presName="bgRect" presStyleLbl="bgShp" presStyleIdx="3" presStyleCnt="4"/>
      <dgm:spPr/>
    </dgm:pt>
    <dgm:pt modelId="{78CB723E-8294-4EC9-913D-708E51926C43}" type="pres">
      <dgm:prSet presAssocID="{CCEC2A5B-E29D-496E-B404-D4803271A8B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ye"/>
        </a:ext>
      </dgm:extLst>
    </dgm:pt>
    <dgm:pt modelId="{77476DF1-F21F-43E0-8C99-622B45216A7B}" type="pres">
      <dgm:prSet presAssocID="{CCEC2A5B-E29D-496E-B404-D4803271A8B7}" presName="spaceRect" presStyleCnt="0"/>
      <dgm:spPr/>
    </dgm:pt>
    <dgm:pt modelId="{DD14581B-BD3D-49D5-BCBA-E56DAED34DF2}" type="pres">
      <dgm:prSet presAssocID="{CCEC2A5B-E29D-496E-B404-D4803271A8B7}" presName="parTx" presStyleLbl="revTx" presStyleIdx="3" presStyleCnt="4">
        <dgm:presLayoutVars>
          <dgm:chMax val="0"/>
          <dgm:chPref val="0"/>
        </dgm:presLayoutVars>
      </dgm:prSet>
      <dgm:spPr/>
    </dgm:pt>
  </dgm:ptLst>
  <dgm:cxnLst>
    <dgm:cxn modelId="{1D4F2A20-0B71-48C1-81AF-5C5356F7C76C}" srcId="{0BAB01C3-9DFC-4A51-8C09-CFB1DC70F23F}" destId="{CCEC2A5B-E29D-496E-B404-D4803271A8B7}" srcOrd="3" destOrd="0" parTransId="{1328D2DB-FFCB-48BF-B448-6A984C34AB43}" sibTransId="{5B7F8C4C-1B01-4C4D-8A52-8D64EC586877}"/>
    <dgm:cxn modelId="{48975638-744E-4331-A49C-712FE100F908}" srcId="{0BAB01C3-9DFC-4A51-8C09-CFB1DC70F23F}" destId="{B609F274-197A-462E-B893-D60979689DA4}" srcOrd="0" destOrd="0" parTransId="{11059CE7-E753-4B1A-ACB7-22FB971F00DC}" sibTransId="{C4194D9E-1050-4ACC-A518-9E6FF9305336}"/>
    <dgm:cxn modelId="{021D224F-6B86-4C51-B25A-878CE516F959}" type="presOf" srcId="{CCEC2A5B-E29D-496E-B404-D4803271A8B7}" destId="{DD14581B-BD3D-49D5-BCBA-E56DAED34DF2}" srcOrd="0" destOrd="0" presId="urn:microsoft.com/office/officeart/2018/2/layout/IconVerticalSolidList"/>
    <dgm:cxn modelId="{01BC5878-AAF6-4C31-B6B0-C76026DB4E85}" type="presOf" srcId="{0BAB01C3-9DFC-4A51-8C09-CFB1DC70F23F}" destId="{4C741489-1EED-47DB-919D-9ECD9EE0998D}" srcOrd="0" destOrd="0" presId="urn:microsoft.com/office/officeart/2018/2/layout/IconVerticalSolidList"/>
    <dgm:cxn modelId="{446F1459-F497-4A55-A9C5-9F96C567B94E}" type="presOf" srcId="{99CB1C0C-354D-4754-9E6F-689BF5EE901C}" destId="{05E81E51-425D-455B-9703-C79062613E35}" srcOrd="0" destOrd="0" presId="urn:microsoft.com/office/officeart/2018/2/layout/IconVerticalSolidList"/>
    <dgm:cxn modelId="{727A398A-3656-4242-9729-BD5409FE54F6}" srcId="{0BAB01C3-9DFC-4A51-8C09-CFB1DC70F23F}" destId="{99CB1C0C-354D-4754-9E6F-689BF5EE901C}" srcOrd="1" destOrd="0" parTransId="{128C67CF-56E8-466D-9ED2-E82884792041}" sibTransId="{05D76438-FC2C-482D-B09E-F96BFA0207CC}"/>
    <dgm:cxn modelId="{5F6DCAA0-9EB0-45B1-9F7F-BA44635C584D}" type="presOf" srcId="{B609F274-197A-462E-B893-D60979689DA4}" destId="{C5C99584-0113-44C9-8EDA-0F32C1175184}" srcOrd="0" destOrd="0" presId="urn:microsoft.com/office/officeart/2018/2/layout/IconVerticalSolidList"/>
    <dgm:cxn modelId="{FB80B2C1-79B2-4CE2-B640-CEE9C494E5D5}" srcId="{0BAB01C3-9DFC-4A51-8C09-CFB1DC70F23F}" destId="{2C4D40A9-88E2-46D6-8B03-A966A2C9EF62}" srcOrd="2" destOrd="0" parTransId="{17BBD7CD-C204-47C1-AFCF-43E81F77A733}" sibTransId="{FEE6C9C1-51C4-4F36-8388-14E5219CFCEE}"/>
    <dgm:cxn modelId="{6F9360D4-6D2A-4B0A-8C5F-9EE90D6FD062}" type="presOf" srcId="{2C4D40A9-88E2-46D6-8B03-A966A2C9EF62}" destId="{BD64A9E9-6F26-46EB-9F01-6CA3FE6166EA}" srcOrd="0" destOrd="0" presId="urn:microsoft.com/office/officeart/2018/2/layout/IconVerticalSolidList"/>
    <dgm:cxn modelId="{7BA61848-E8B7-4D76-907A-DA7A2E082766}" type="presParOf" srcId="{4C741489-1EED-47DB-919D-9ECD9EE0998D}" destId="{0CB508B7-A41B-4F68-B953-270FDAF777FD}" srcOrd="0" destOrd="0" presId="urn:microsoft.com/office/officeart/2018/2/layout/IconVerticalSolidList"/>
    <dgm:cxn modelId="{8DA9260B-06A3-45EF-80B5-87C31CCB9BF7}" type="presParOf" srcId="{0CB508B7-A41B-4F68-B953-270FDAF777FD}" destId="{5D187329-B826-44EB-9C33-3FF742CE5362}" srcOrd="0" destOrd="0" presId="urn:microsoft.com/office/officeart/2018/2/layout/IconVerticalSolidList"/>
    <dgm:cxn modelId="{4171C408-F620-4887-92CA-E289322421BA}" type="presParOf" srcId="{0CB508B7-A41B-4F68-B953-270FDAF777FD}" destId="{1192282C-B96E-4C18-BB01-BCB4B962561A}" srcOrd="1" destOrd="0" presId="urn:microsoft.com/office/officeart/2018/2/layout/IconVerticalSolidList"/>
    <dgm:cxn modelId="{9811FA03-67C9-4DA5-9AF6-1B5811E95D84}" type="presParOf" srcId="{0CB508B7-A41B-4F68-B953-270FDAF777FD}" destId="{97D8AC4A-E636-4A5A-98AA-14E5DD4A9670}" srcOrd="2" destOrd="0" presId="urn:microsoft.com/office/officeart/2018/2/layout/IconVerticalSolidList"/>
    <dgm:cxn modelId="{127B973A-DCA3-4F84-BDD3-7097C1CEB017}" type="presParOf" srcId="{0CB508B7-A41B-4F68-B953-270FDAF777FD}" destId="{C5C99584-0113-44C9-8EDA-0F32C1175184}" srcOrd="3" destOrd="0" presId="urn:microsoft.com/office/officeart/2018/2/layout/IconVerticalSolidList"/>
    <dgm:cxn modelId="{4CF0CDA9-A9C6-4B13-8560-4C8FEF7F012B}" type="presParOf" srcId="{4C741489-1EED-47DB-919D-9ECD9EE0998D}" destId="{7186FA46-5B24-4554-AA10-7DC61D58D69F}" srcOrd="1" destOrd="0" presId="urn:microsoft.com/office/officeart/2018/2/layout/IconVerticalSolidList"/>
    <dgm:cxn modelId="{42A33660-03A9-4CFC-9686-96DDF4545252}" type="presParOf" srcId="{4C741489-1EED-47DB-919D-9ECD9EE0998D}" destId="{23A8A1B1-E01E-4400-B5D1-840B34FBA463}" srcOrd="2" destOrd="0" presId="urn:microsoft.com/office/officeart/2018/2/layout/IconVerticalSolidList"/>
    <dgm:cxn modelId="{BE423EE5-6350-45BB-8D98-6C42904D14CA}" type="presParOf" srcId="{23A8A1B1-E01E-4400-B5D1-840B34FBA463}" destId="{30C0C46A-65A7-4734-8853-B3C46B90259C}" srcOrd="0" destOrd="0" presId="urn:microsoft.com/office/officeart/2018/2/layout/IconVerticalSolidList"/>
    <dgm:cxn modelId="{23174F75-786F-45F4-88A7-AC626145CD22}" type="presParOf" srcId="{23A8A1B1-E01E-4400-B5D1-840B34FBA463}" destId="{7CFEEA50-5100-4116-B4CB-8F6F0231BF80}" srcOrd="1" destOrd="0" presId="urn:microsoft.com/office/officeart/2018/2/layout/IconVerticalSolidList"/>
    <dgm:cxn modelId="{6F990442-3F08-43EB-BA44-60E56AEACEE9}" type="presParOf" srcId="{23A8A1B1-E01E-4400-B5D1-840B34FBA463}" destId="{0099B689-FA74-4228-89BC-CC806985C8A8}" srcOrd="2" destOrd="0" presId="urn:microsoft.com/office/officeart/2018/2/layout/IconVerticalSolidList"/>
    <dgm:cxn modelId="{918463B0-CC15-431C-8E2D-9B34355193F7}" type="presParOf" srcId="{23A8A1B1-E01E-4400-B5D1-840B34FBA463}" destId="{05E81E51-425D-455B-9703-C79062613E35}" srcOrd="3" destOrd="0" presId="urn:microsoft.com/office/officeart/2018/2/layout/IconVerticalSolidList"/>
    <dgm:cxn modelId="{A2269DB5-033F-4336-A0A7-4454BE2EF1D5}" type="presParOf" srcId="{4C741489-1EED-47DB-919D-9ECD9EE0998D}" destId="{13D069AD-729F-4BE6-BF22-547F01135B8D}" srcOrd="3" destOrd="0" presId="urn:microsoft.com/office/officeart/2018/2/layout/IconVerticalSolidList"/>
    <dgm:cxn modelId="{34E71592-44E6-49DD-965F-FD2ADC802482}" type="presParOf" srcId="{4C741489-1EED-47DB-919D-9ECD9EE0998D}" destId="{66D6EACB-A9FB-4E2A-A387-AB7E3C5D35DB}" srcOrd="4" destOrd="0" presId="urn:microsoft.com/office/officeart/2018/2/layout/IconVerticalSolidList"/>
    <dgm:cxn modelId="{4C897CB2-9731-4B40-93AF-73B47DEAA5FD}" type="presParOf" srcId="{66D6EACB-A9FB-4E2A-A387-AB7E3C5D35DB}" destId="{6B607868-D4FA-48F2-B4B6-C9869E84EDBC}" srcOrd="0" destOrd="0" presId="urn:microsoft.com/office/officeart/2018/2/layout/IconVerticalSolidList"/>
    <dgm:cxn modelId="{96931CD2-281F-4063-94CC-3898911A9728}" type="presParOf" srcId="{66D6EACB-A9FB-4E2A-A387-AB7E3C5D35DB}" destId="{EF7E906B-8D6B-451D-9386-27840D3B7213}" srcOrd="1" destOrd="0" presId="urn:microsoft.com/office/officeart/2018/2/layout/IconVerticalSolidList"/>
    <dgm:cxn modelId="{C9220F86-CCB2-421C-8302-0C3AEC5E8E78}" type="presParOf" srcId="{66D6EACB-A9FB-4E2A-A387-AB7E3C5D35DB}" destId="{D0499B7B-73B8-4E7A-97C9-AAC48C44B56E}" srcOrd="2" destOrd="0" presId="urn:microsoft.com/office/officeart/2018/2/layout/IconVerticalSolidList"/>
    <dgm:cxn modelId="{797D2580-6ECD-4CB5-9936-DADE5D9B8665}" type="presParOf" srcId="{66D6EACB-A9FB-4E2A-A387-AB7E3C5D35DB}" destId="{BD64A9E9-6F26-46EB-9F01-6CA3FE6166EA}" srcOrd="3" destOrd="0" presId="urn:microsoft.com/office/officeart/2018/2/layout/IconVerticalSolidList"/>
    <dgm:cxn modelId="{D6CB14AA-3552-47E4-8933-240EB1E295C3}" type="presParOf" srcId="{4C741489-1EED-47DB-919D-9ECD9EE0998D}" destId="{D7A61323-9F05-4C7B-A533-6ABF445D7650}" srcOrd="5" destOrd="0" presId="urn:microsoft.com/office/officeart/2018/2/layout/IconVerticalSolidList"/>
    <dgm:cxn modelId="{8A162060-5B36-4CFC-9063-F2607693AF62}" type="presParOf" srcId="{4C741489-1EED-47DB-919D-9ECD9EE0998D}" destId="{E78CF655-2CA4-45F6-9D48-30D8D40F3B60}" srcOrd="6" destOrd="0" presId="urn:microsoft.com/office/officeart/2018/2/layout/IconVerticalSolidList"/>
    <dgm:cxn modelId="{6C30A356-3903-4590-BC48-8BE45BD156A6}" type="presParOf" srcId="{E78CF655-2CA4-45F6-9D48-30D8D40F3B60}" destId="{8A342257-8AAD-46C1-8971-4A245033DDF8}" srcOrd="0" destOrd="0" presId="urn:microsoft.com/office/officeart/2018/2/layout/IconVerticalSolidList"/>
    <dgm:cxn modelId="{3FDA59C3-489A-4A92-9D1A-2AAE9ED533C1}" type="presParOf" srcId="{E78CF655-2CA4-45F6-9D48-30D8D40F3B60}" destId="{78CB723E-8294-4EC9-913D-708E51926C43}" srcOrd="1" destOrd="0" presId="urn:microsoft.com/office/officeart/2018/2/layout/IconVerticalSolidList"/>
    <dgm:cxn modelId="{1185FBC2-D712-4007-9E5C-B0BC80B7C9CB}" type="presParOf" srcId="{E78CF655-2CA4-45F6-9D48-30D8D40F3B60}" destId="{77476DF1-F21F-43E0-8C99-622B45216A7B}" srcOrd="2" destOrd="0" presId="urn:microsoft.com/office/officeart/2018/2/layout/IconVerticalSolidList"/>
    <dgm:cxn modelId="{1D4A8A4E-AA87-4E67-B6E9-172454C0B297}" type="presParOf" srcId="{E78CF655-2CA4-45F6-9D48-30D8D40F3B60}" destId="{DD14581B-BD3D-49D5-BCBA-E56DAED34DF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8AAF22-7FDB-4510-8D1E-469FE7EA439A}" type="doc">
      <dgm:prSet loTypeId="urn:microsoft.com/office/officeart/2005/8/layout/default" loCatId="list" qsTypeId="urn:microsoft.com/office/officeart/2005/8/quickstyle/simple4" qsCatId="simple" csTypeId="urn:microsoft.com/office/officeart/2005/8/colors/colorful2" csCatId="colorful" phldr="1"/>
      <dgm:spPr/>
      <dgm:t>
        <a:bodyPr/>
        <a:lstStyle/>
        <a:p>
          <a:endParaRPr lang="en-US"/>
        </a:p>
      </dgm:t>
    </dgm:pt>
    <dgm:pt modelId="{5AB4ABEC-5302-48E2-84D8-3A9AAF8337D0}">
      <dgm:prSet/>
      <dgm:spPr/>
      <dgm:t>
        <a:bodyPr/>
        <a:lstStyle/>
        <a:p>
          <a:r>
            <a:rPr lang="el-GR" b="1" i="0" dirty="0"/>
            <a:t>Οπτική επαφή</a:t>
          </a:r>
          <a:r>
            <a:rPr lang="en-US" b="0" i="0" dirty="0"/>
            <a:t>– </a:t>
          </a:r>
          <a:r>
            <a:rPr lang="el-GR" b="0" i="0" dirty="0"/>
            <a:t>έχει το άτομο οπτική επαφή;</a:t>
          </a:r>
          <a:r>
            <a:rPr lang="en-US" b="0" i="0" dirty="0"/>
            <a:t> </a:t>
          </a:r>
          <a:r>
            <a:rPr lang="el-GR" b="0" i="0" dirty="0"/>
            <a:t>Αν ναι, είναι υπερβολικά έντονη ή σωστή;</a:t>
          </a:r>
          <a:endParaRPr lang="en-US" dirty="0"/>
        </a:p>
      </dgm:t>
    </dgm:pt>
    <dgm:pt modelId="{AC6D3F25-4FFA-44EB-A4E9-11A6D6515004}" type="parTrans" cxnId="{CF8993FE-B144-4285-A5FD-82AB9CB07C01}">
      <dgm:prSet/>
      <dgm:spPr/>
      <dgm:t>
        <a:bodyPr/>
        <a:lstStyle/>
        <a:p>
          <a:endParaRPr lang="en-US"/>
        </a:p>
      </dgm:t>
    </dgm:pt>
    <dgm:pt modelId="{E7312C6C-A2A9-487C-91AC-C1E97A87D89A}" type="sibTrans" cxnId="{CF8993FE-B144-4285-A5FD-82AB9CB07C01}">
      <dgm:prSet/>
      <dgm:spPr/>
      <dgm:t>
        <a:bodyPr/>
        <a:lstStyle/>
        <a:p>
          <a:endParaRPr lang="en-US"/>
        </a:p>
      </dgm:t>
    </dgm:pt>
    <dgm:pt modelId="{FB962D8A-6E5C-48CF-842B-C6A533DA6329}">
      <dgm:prSet/>
      <dgm:spPr/>
      <dgm:t>
        <a:bodyPr/>
        <a:lstStyle/>
        <a:p>
          <a:r>
            <a:rPr lang="el-GR" b="1" i="0" dirty="0"/>
            <a:t>Έκφραση προσώπου – Τι δείχνει το πρόσωπό του; Είναι ανέκφραστο ή συναισθηματικά παρόν και γεμάτο ενδιαφέρον;</a:t>
          </a:r>
          <a:endParaRPr lang="en-US" dirty="0"/>
        </a:p>
      </dgm:t>
    </dgm:pt>
    <dgm:pt modelId="{3749C0AC-FE20-4494-BB7B-FE5AE8D88998}" type="parTrans" cxnId="{90301B52-236C-4EB5-816A-2D130F43397E}">
      <dgm:prSet/>
      <dgm:spPr/>
      <dgm:t>
        <a:bodyPr/>
        <a:lstStyle/>
        <a:p>
          <a:endParaRPr lang="en-US"/>
        </a:p>
      </dgm:t>
    </dgm:pt>
    <dgm:pt modelId="{D20F23F8-CE0D-43DC-B727-FB13F9A4CB2F}" type="sibTrans" cxnId="{90301B52-236C-4EB5-816A-2D130F43397E}">
      <dgm:prSet/>
      <dgm:spPr/>
      <dgm:t>
        <a:bodyPr/>
        <a:lstStyle/>
        <a:p>
          <a:endParaRPr lang="en-US"/>
        </a:p>
      </dgm:t>
    </dgm:pt>
    <dgm:pt modelId="{B0F9577D-9609-43F0-9969-2927EC0BAFB3}">
      <dgm:prSet/>
      <dgm:spPr/>
      <dgm:t>
        <a:bodyPr/>
        <a:lstStyle/>
        <a:p>
          <a:r>
            <a:rPr lang="el-GR" b="1" i="0" dirty="0"/>
            <a:t>Τόνος φωνής - Η φωνή του ατόμου προβάλλει ζεστασιά, εμπιστοσύνη και ενδιαφέρον ή είναι τεταμένη και μπλοκαρισμένη;</a:t>
          </a:r>
          <a:endParaRPr lang="en-US" dirty="0"/>
        </a:p>
      </dgm:t>
    </dgm:pt>
    <dgm:pt modelId="{AC233FD5-5B1E-4E3F-A6B4-54B2EEB68B57}" type="parTrans" cxnId="{BAD05729-2CDC-40F5-8D2E-11858B1BB8BD}">
      <dgm:prSet/>
      <dgm:spPr/>
      <dgm:t>
        <a:bodyPr/>
        <a:lstStyle/>
        <a:p>
          <a:endParaRPr lang="en-US"/>
        </a:p>
      </dgm:t>
    </dgm:pt>
    <dgm:pt modelId="{ADED2726-F895-498F-B7FF-08EB44F10D0B}" type="sibTrans" cxnId="{BAD05729-2CDC-40F5-8D2E-11858B1BB8BD}">
      <dgm:prSet/>
      <dgm:spPr/>
      <dgm:t>
        <a:bodyPr/>
        <a:lstStyle/>
        <a:p>
          <a:endParaRPr lang="en-US"/>
        </a:p>
      </dgm:t>
    </dgm:pt>
    <dgm:pt modelId="{32309D60-0FCC-4FF2-A561-B3966A0BF0DF}">
      <dgm:prSet/>
      <dgm:spPr/>
      <dgm:t>
        <a:bodyPr/>
        <a:lstStyle/>
        <a:p>
          <a:r>
            <a:rPr lang="el-GR" b="1" i="0" dirty="0"/>
            <a:t>Στάση και χειρονομία – Είναι το σώμα του χαλαρό ή άκαμπτο και ακίνητο; Είναι οι ώμοι του τεταμένοι και σηκωμένοι ή χαλαροί;</a:t>
          </a:r>
          <a:endParaRPr lang="en-US" dirty="0"/>
        </a:p>
      </dgm:t>
    </dgm:pt>
    <dgm:pt modelId="{19FBEC15-5CB2-488A-85D4-FEDA7638680D}" type="parTrans" cxnId="{8442140D-A685-42B3-A38C-DCDDFFD28E7C}">
      <dgm:prSet/>
      <dgm:spPr/>
      <dgm:t>
        <a:bodyPr/>
        <a:lstStyle/>
        <a:p>
          <a:endParaRPr lang="en-US"/>
        </a:p>
      </dgm:t>
    </dgm:pt>
    <dgm:pt modelId="{5E773F84-E3F4-4AE2-92FE-C4976E08CC6E}" type="sibTrans" cxnId="{8442140D-A685-42B3-A38C-DCDDFFD28E7C}">
      <dgm:prSet/>
      <dgm:spPr/>
      <dgm:t>
        <a:bodyPr/>
        <a:lstStyle/>
        <a:p>
          <a:endParaRPr lang="en-US"/>
        </a:p>
      </dgm:t>
    </dgm:pt>
    <dgm:pt modelId="{8E5D29E6-39A4-44BA-8493-5E76E5155376}">
      <dgm:prSet/>
      <dgm:spPr/>
      <dgm:t>
        <a:bodyPr/>
        <a:lstStyle/>
        <a:p>
          <a:r>
            <a:rPr lang="el-GR" b="1" i="0" dirty="0"/>
            <a:t>Άγγιγμα – Υπάρχει σωματική επαφή; Είναι η αρμόζουσα για την περίσταση;</a:t>
          </a:r>
          <a:endParaRPr lang="en-US" dirty="0"/>
        </a:p>
      </dgm:t>
    </dgm:pt>
    <dgm:pt modelId="{A9CA1E00-DC7F-4114-BFC1-4880F7A30BB1}" type="parTrans" cxnId="{3AADACAF-19C6-48FC-8C0B-518290AC5FBB}">
      <dgm:prSet/>
      <dgm:spPr/>
      <dgm:t>
        <a:bodyPr/>
        <a:lstStyle/>
        <a:p>
          <a:endParaRPr lang="en-US"/>
        </a:p>
      </dgm:t>
    </dgm:pt>
    <dgm:pt modelId="{41F62603-28C3-466D-A521-5E2B45E85716}" type="sibTrans" cxnId="{3AADACAF-19C6-48FC-8C0B-518290AC5FBB}">
      <dgm:prSet/>
      <dgm:spPr/>
      <dgm:t>
        <a:bodyPr/>
        <a:lstStyle/>
        <a:p>
          <a:endParaRPr lang="en-US"/>
        </a:p>
      </dgm:t>
    </dgm:pt>
    <dgm:pt modelId="{1094890A-790F-4D22-B246-98BEAF3780CA}">
      <dgm:prSet/>
      <dgm:spPr/>
      <dgm:t>
        <a:bodyPr/>
        <a:lstStyle/>
        <a:p>
          <a:r>
            <a:rPr lang="el-GR" b="0" i="0" dirty="0"/>
            <a:t>Ένταση - Το άτομο φαίνεται επίπεδο, άνετο, αδιάφορο ή υπερβολικό και μελοδραματικό;</a:t>
          </a:r>
          <a:endParaRPr lang="en-US" dirty="0"/>
        </a:p>
      </dgm:t>
    </dgm:pt>
    <dgm:pt modelId="{00677D2F-A625-49DD-8977-9DDF280F8FDF}" type="parTrans" cxnId="{574A8B85-8C17-4F1F-BD0F-D54718227AF1}">
      <dgm:prSet/>
      <dgm:spPr/>
      <dgm:t>
        <a:bodyPr/>
        <a:lstStyle/>
        <a:p>
          <a:endParaRPr lang="en-US"/>
        </a:p>
      </dgm:t>
    </dgm:pt>
    <dgm:pt modelId="{9D3E4B1B-2FB6-4D6B-B2E4-C0C84FAD9B91}" type="sibTrans" cxnId="{574A8B85-8C17-4F1F-BD0F-D54718227AF1}">
      <dgm:prSet/>
      <dgm:spPr/>
      <dgm:t>
        <a:bodyPr/>
        <a:lstStyle/>
        <a:p>
          <a:endParaRPr lang="en-US"/>
        </a:p>
      </dgm:t>
    </dgm:pt>
    <dgm:pt modelId="{DB0EFE8E-1791-4E44-AF1C-D0166921181D}" type="pres">
      <dgm:prSet presAssocID="{558AAF22-7FDB-4510-8D1E-469FE7EA439A}" presName="diagram" presStyleCnt="0">
        <dgm:presLayoutVars>
          <dgm:dir/>
          <dgm:resizeHandles val="exact"/>
        </dgm:presLayoutVars>
      </dgm:prSet>
      <dgm:spPr/>
    </dgm:pt>
    <dgm:pt modelId="{E4EF71BD-6A08-48E9-A059-4D4249A64315}" type="pres">
      <dgm:prSet presAssocID="{5AB4ABEC-5302-48E2-84D8-3A9AAF8337D0}" presName="node" presStyleLbl="node1" presStyleIdx="0" presStyleCnt="6">
        <dgm:presLayoutVars>
          <dgm:bulletEnabled val="1"/>
        </dgm:presLayoutVars>
      </dgm:prSet>
      <dgm:spPr/>
    </dgm:pt>
    <dgm:pt modelId="{6791F96A-6957-4527-A8C8-122DE4002056}" type="pres">
      <dgm:prSet presAssocID="{E7312C6C-A2A9-487C-91AC-C1E97A87D89A}" presName="sibTrans" presStyleCnt="0"/>
      <dgm:spPr/>
    </dgm:pt>
    <dgm:pt modelId="{4D18AEFA-6120-4B6D-ADD4-64A4C4EC7D51}" type="pres">
      <dgm:prSet presAssocID="{FB962D8A-6E5C-48CF-842B-C6A533DA6329}" presName="node" presStyleLbl="node1" presStyleIdx="1" presStyleCnt="6">
        <dgm:presLayoutVars>
          <dgm:bulletEnabled val="1"/>
        </dgm:presLayoutVars>
      </dgm:prSet>
      <dgm:spPr/>
    </dgm:pt>
    <dgm:pt modelId="{CB47ABCA-7278-4026-836D-13B214455F16}" type="pres">
      <dgm:prSet presAssocID="{D20F23F8-CE0D-43DC-B727-FB13F9A4CB2F}" presName="sibTrans" presStyleCnt="0"/>
      <dgm:spPr/>
    </dgm:pt>
    <dgm:pt modelId="{61EF8785-5350-412B-90CC-6C0CB98716B1}" type="pres">
      <dgm:prSet presAssocID="{B0F9577D-9609-43F0-9969-2927EC0BAFB3}" presName="node" presStyleLbl="node1" presStyleIdx="2" presStyleCnt="6">
        <dgm:presLayoutVars>
          <dgm:bulletEnabled val="1"/>
        </dgm:presLayoutVars>
      </dgm:prSet>
      <dgm:spPr/>
    </dgm:pt>
    <dgm:pt modelId="{AC08291D-59B8-437D-ADC4-D1AC8B7C9FFA}" type="pres">
      <dgm:prSet presAssocID="{ADED2726-F895-498F-B7FF-08EB44F10D0B}" presName="sibTrans" presStyleCnt="0"/>
      <dgm:spPr/>
    </dgm:pt>
    <dgm:pt modelId="{6EFE76E6-F3A9-41DB-99C0-EAB5CB1FD2A0}" type="pres">
      <dgm:prSet presAssocID="{32309D60-0FCC-4FF2-A561-B3966A0BF0DF}" presName="node" presStyleLbl="node1" presStyleIdx="3" presStyleCnt="6">
        <dgm:presLayoutVars>
          <dgm:bulletEnabled val="1"/>
        </dgm:presLayoutVars>
      </dgm:prSet>
      <dgm:spPr/>
    </dgm:pt>
    <dgm:pt modelId="{C156E8E4-A475-467A-AB41-5CA44CAD1D1C}" type="pres">
      <dgm:prSet presAssocID="{5E773F84-E3F4-4AE2-92FE-C4976E08CC6E}" presName="sibTrans" presStyleCnt="0"/>
      <dgm:spPr/>
    </dgm:pt>
    <dgm:pt modelId="{08B05A96-303A-4E1B-97A5-C288A91171EE}" type="pres">
      <dgm:prSet presAssocID="{8E5D29E6-39A4-44BA-8493-5E76E5155376}" presName="node" presStyleLbl="node1" presStyleIdx="4" presStyleCnt="6">
        <dgm:presLayoutVars>
          <dgm:bulletEnabled val="1"/>
        </dgm:presLayoutVars>
      </dgm:prSet>
      <dgm:spPr/>
    </dgm:pt>
    <dgm:pt modelId="{6854C2BB-34D6-4597-BC10-442F5820AADD}" type="pres">
      <dgm:prSet presAssocID="{41F62603-28C3-466D-A521-5E2B45E85716}" presName="sibTrans" presStyleCnt="0"/>
      <dgm:spPr/>
    </dgm:pt>
    <dgm:pt modelId="{5E0D4FD0-6E90-4934-9B69-50DF44D6FDD6}" type="pres">
      <dgm:prSet presAssocID="{1094890A-790F-4D22-B246-98BEAF3780CA}" presName="node" presStyleLbl="node1" presStyleIdx="5" presStyleCnt="6">
        <dgm:presLayoutVars>
          <dgm:bulletEnabled val="1"/>
        </dgm:presLayoutVars>
      </dgm:prSet>
      <dgm:spPr/>
    </dgm:pt>
  </dgm:ptLst>
  <dgm:cxnLst>
    <dgm:cxn modelId="{8442140D-A685-42B3-A38C-DCDDFFD28E7C}" srcId="{558AAF22-7FDB-4510-8D1E-469FE7EA439A}" destId="{32309D60-0FCC-4FF2-A561-B3966A0BF0DF}" srcOrd="3" destOrd="0" parTransId="{19FBEC15-5CB2-488A-85D4-FEDA7638680D}" sibTransId="{5E773F84-E3F4-4AE2-92FE-C4976E08CC6E}"/>
    <dgm:cxn modelId="{33BD7523-C22D-4EE9-A32C-460F79DB2394}" type="presOf" srcId="{FB962D8A-6E5C-48CF-842B-C6A533DA6329}" destId="{4D18AEFA-6120-4B6D-ADD4-64A4C4EC7D51}" srcOrd="0" destOrd="0" presId="urn:microsoft.com/office/officeart/2005/8/layout/default"/>
    <dgm:cxn modelId="{BAD05729-2CDC-40F5-8D2E-11858B1BB8BD}" srcId="{558AAF22-7FDB-4510-8D1E-469FE7EA439A}" destId="{B0F9577D-9609-43F0-9969-2927EC0BAFB3}" srcOrd="2" destOrd="0" parTransId="{AC233FD5-5B1E-4E3F-A6B4-54B2EEB68B57}" sibTransId="{ADED2726-F895-498F-B7FF-08EB44F10D0B}"/>
    <dgm:cxn modelId="{4E2F325B-28D1-465F-9806-0B34AF64FFEE}" type="presOf" srcId="{1094890A-790F-4D22-B246-98BEAF3780CA}" destId="{5E0D4FD0-6E90-4934-9B69-50DF44D6FDD6}" srcOrd="0" destOrd="0" presId="urn:microsoft.com/office/officeart/2005/8/layout/default"/>
    <dgm:cxn modelId="{2B7EED65-6FD6-4709-AC64-90ABE7E53193}" type="presOf" srcId="{558AAF22-7FDB-4510-8D1E-469FE7EA439A}" destId="{DB0EFE8E-1791-4E44-AF1C-D0166921181D}" srcOrd="0" destOrd="0" presId="urn:microsoft.com/office/officeart/2005/8/layout/default"/>
    <dgm:cxn modelId="{90301B52-236C-4EB5-816A-2D130F43397E}" srcId="{558AAF22-7FDB-4510-8D1E-469FE7EA439A}" destId="{FB962D8A-6E5C-48CF-842B-C6A533DA6329}" srcOrd="1" destOrd="0" parTransId="{3749C0AC-FE20-4494-BB7B-FE5AE8D88998}" sibTransId="{D20F23F8-CE0D-43DC-B727-FB13F9A4CB2F}"/>
    <dgm:cxn modelId="{887B455A-DE5B-4080-A28B-FA4C3BC9DD39}" type="presOf" srcId="{8E5D29E6-39A4-44BA-8493-5E76E5155376}" destId="{08B05A96-303A-4E1B-97A5-C288A91171EE}" srcOrd="0" destOrd="0" presId="urn:microsoft.com/office/officeart/2005/8/layout/default"/>
    <dgm:cxn modelId="{574A8B85-8C17-4F1F-BD0F-D54718227AF1}" srcId="{558AAF22-7FDB-4510-8D1E-469FE7EA439A}" destId="{1094890A-790F-4D22-B246-98BEAF3780CA}" srcOrd="5" destOrd="0" parTransId="{00677D2F-A625-49DD-8977-9DDF280F8FDF}" sibTransId="{9D3E4B1B-2FB6-4D6B-B2E4-C0C84FAD9B91}"/>
    <dgm:cxn modelId="{7BE0D497-569A-45DC-9237-E0FF004679C1}" type="presOf" srcId="{32309D60-0FCC-4FF2-A561-B3966A0BF0DF}" destId="{6EFE76E6-F3A9-41DB-99C0-EAB5CB1FD2A0}" srcOrd="0" destOrd="0" presId="urn:microsoft.com/office/officeart/2005/8/layout/default"/>
    <dgm:cxn modelId="{3AADACAF-19C6-48FC-8C0B-518290AC5FBB}" srcId="{558AAF22-7FDB-4510-8D1E-469FE7EA439A}" destId="{8E5D29E6-39A4-44BA-8493-5E76E5155376}" srcOrd="4" destOrd="0" parTransId="{A9CA1E00-DC7F-4114-BFC1-4880F7A30BB1}" sibTransId="{41F62603-28C3-466D-A521-5E2B45E85716}"/>
    <dgm:cxn modelId="{9E7820D3-DAB6-4EE9-B3C1-F2BF5EC3F700}" type="presOf" srcId="{B0F9577D-9609-43F0-9969-2927EC0BAFB3}" destId="{61EF8785-5350-412B-90CC-6C0CB98716B1}" srcOrd="0" destOrd="0" presId="urn:microsoft.com/office/officeart/2005/8/layout/default"/>
    <dgm:cxn modelId="{348AB3ED-DED0-47BF-937E-8BF746EDF96F}" type="presOf" srcId="{5AB4ABEC-5302-48E2-84D8-3A9AAF8337D0}" destId="{E4EF71BD-6A08-48E9-A059-4D4249A64315}" srcOrd="0" destOrd="0" presId="urn:microsoft.com/office/officeart/2005/8/layout/default"/>
    <dgm:cxn modelId="{CF8993FE-B144-4285-A5FD-82AB9CB07C01}" srcId="{558AAF22-7FDB-4510-8D1E-469FE7EA439A}" destId="{5AB4ABEC-5302-48E2-84D8-3A9AAF8337D0}" srcOrd="0" destOrd="0" parTransId="{AC6D3F25-4FFA-44EB-A4E9-11A6D6515004}" sibTransId="{E7312C6C-A2A9-487C-91AC-C1E97A87D89A}"/>
    <dgm:cxn modelId="{50153F0F-87D4-4984-8649-68B263028CE7}" type="presParOf" srcId="{DB0EFE8E-1791-4E44-AF1C-D0166921181D}" destId="{E4EF71BD-6A08-48E9-A059-4D4249A64315}" srcOrd="0" destOrd="0" presId="urn:microsoft.com/office/officeart/2005/8/layout/default"/>
    <dgm:cxn modelId="{B80AF82A-F345-4A8D-849A-0C09E5E0572A}" type="presParOf" srcId="{DB0EFE8E-1791-4E44-AF1C-D0166921181D}" destId="{6791F96A-6957-4527-A8C8-122DE4002056}" srcOrd="1" destOrd="0" presId="urn:microsoft.com/office/officeart/2005/8/layout/default"/>
    <dgm:cxn modelId="{1639A0DB-5975-4840-B833-21A144739612}" type="presParOf" srcId="{DB0EFE8E-1791-4E44-AF1C-D0166921181D}" destId="{4D18AEFA-6120-4B6D-ADD4-64A4C4EC7D51}" srcOrd="2" destOrd="0" presId="urn:microsoft.com/office/officeart/2005/8/layout/default"/>
    <dgm:cxn modelId="{2372BBA8-DFD2-409B-9464-BCFA22DDB109}" type="presParOf" srcId="{DB0EFE8E-1791-4E44-AF1C-D0166921181D}" destId="{CB47ABCA-7278-4026-836D-13B214455F16}" srcOrd="3" destOrd="0" presId="urn:microsoft.com/office/officeart/2005/8/layout/default"/>
    <dgm:cxn modelId="{4017368D-92F5-40C1-94B2-363886E8CF1D}" type="presParOf" srcId="{DB0EFE8E-1791-4E44-AF1C-D0166921181D}" destId="{61EF8785-5350-412B-90CC-6C0CB98716B1}" srcOrd="4" destOrd="0" presId="urn:microsoft.com/office/officeart/2005/8/layout/default"/>
    <dgm:cxn modelId="{29D0D002-9ADB-47F3-BD00-56A00E768451}" type="presParOf" srcId="{DB0EFE8E-1791-4E44-AF1C-D0166921181D}" destId="{AC08291D-59B8-437D-ADC4-D1AC8B7C9FFA}" srcOrd="5" destOrd="0" presId="urn:microsoft.com/office/officeart/2005/8/layout/default"/>
    <dgm:cxn modelId="{1EA100F5-4EC7-4918-8E5D-6AE0455C3DAE}" type="presParOf" srcId="{DB0EFE8E-1791-4E44-AF1C-D0166921181D}" destId="{6EFE76E6-F3A9-41DB-99C0-EAB5CB1FD2A0}" srcOrd="6" destOrd="0" presId="urn:microsoft.com/office/officeart/2005/8/layout/default"/>
    <dgm:cxn modelId="{99EB4225-2FF7-4690-93DA-6B69D8EF3730}" type="presParOf" srcId="{DB0EFE8E-1791-4E44-AF1C-D0166921181D}" destId="{C156E8E4-A475-467A-AB41-5CA44CAD1D1C}" srcOrd="7" destOrd="0" presId="urn:microsoft.com/office/officeart/2005/8/layout/default"/>
    <dgm:cxn modelId="{98B26ECB-6393-49B9-A048-2D782043171E}" type="presParOf" srcId="{DB0EFE8E-1791-4E44-AF1C-D0166921181D}" destId="{08B05A96-303A-4E1B-97A5-C288A91171EE}" srcOrd="8" destOrd="0" presId="urn:microsoft.com/office/officeart/2005/8/layout/default"/>
    <dgm:cxn modelId="{5C1CB72C-42E2-43FF-BA01-4C8286A9AC87}" type="presParOf" srcId="{DB0EFE8E-1791-4E44-AF1C-D0166921181D}" destId="{6854C2BB-34D6-4597-BC10-442F5820AADD}" srcOrd="9" destOrd="0" presId="urn:microsoft.com/office/officeart/2005/8/layout/default"/>
    <dgm:cxn modelId="{32DFDF33-6006-4B30-9803-B05E6CA7F2F3}" type="presParOf" srcId="{DB0EFE8E-1791-4E44-AF1C-D0166921181D}" destId="{5E0D4FD0-6E90-4934-9B69-50DF44D6FDD6}"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7446C-E6A9-4A5E-BB0C-5782D0391B7F}">
      <dsp:nvSpPr>
        <dsp:cNvPr id="0" name=""/>
        <dsp:cNvSpPr/>
      </dsp:nvSpPr>
      <dsp:spPr>
        <a:xfrm>
          <a:off x="395235" y="0"/>
          <a:ext cx="1509048" cy="14059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2972D2-E018-4E8F-AAFA-89EBF8E5E5B9}">
      <dsp:nvSpPr>
        <dsp:cNvPr id="0" name=""/>
        <dsp:cNvSpPr/>
      </dsp:nvSpPr>
      <dsp:spPr>
        <a:xfrm>
          <a:off x="395235" y="1565794"/>
          <a:ext cx="4311566" cy="602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111250">
            <a:lnSpc>
              <a:spcPct val="100000"/>
            </a:lnSpc>
            <a:spcBef>
              <a:spcPct val="0"/>
            </a:spcBef>
            <a:spcAft>
              <a:spcPct val="35000"/>
            </a:spcAft>
            <a:buNone/>
            <a:defRPr b="1"/>
          </a:pPr>
          <a:r>
            <a:rPr lang="el-GR" sz="2500" kern="1200" dirty="0"/>
            <a:t>Αποτελεσματική Επικοινωνία</a:t>
          </a:r>
          <a:endParaRPr lang="en-US" sz="2500" kern="1200" dirty="0"/>
        </a:p>
      </dsp:txBody>
      <dsp:txXfrm>
        <a:off x="395235" y="1565794"/>
        <a:ext cx="4311566" cy="602548"/>
      </dsp:txXfrm>
    </dsp:sp>
    <dsp:sp modelId="{ED894EC0-AEB8-4DA9-8455-90B3C9DCEE82}">
      <dsp:nvSpPr>
        <dsp:cNvPr id="0" name=""/>
        <dsp:cNvSpPr/>
      </dsp:nvSpPr>
      <dsp:spPr>
        <a:xfrm>
          <a:off x="395235" y="2242690"/>
          <a:ext cx="4311566" cy="17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l-GR" sz="1700" b="0" i="0" kern="1200" baseline="0" dirty="0"/>
            <a:t>Συναισθηματική νοημοσύνη
Κατανόηση της </a:t>
          </a:r>
          <a:r>
            <a:rPr lang="el-GR" sz="1700" b="0" i="0" kern="1200" baseline="0" dirty="0" err="1"/>
            <a:t>ενσυναίσθησης</a:t>
          </a:r>
          <a:r>
            <a:rPr lang="el-GR" sz="1700" b="0" i="0" kern="1200" baseline="0" dirty="0"/>
            <a:t> και της σημασίας της στην επικοινωνία
Γλώσσα του σώματος και μη λεκτική επικοινωνία 
Ενεργητική ακρόαση</a:t>
          </a:r>
          <a:endParaRPr lang="en-US" sz="1700" kern="1200" dirty="0"/>
        </a:p>
      </dsp:txBody>
      <dsp:txXfrm>
        <a:off x="395235" y="2242690"/>
        <a:ext cx="4311566" cy="1751219"/>
      </dsp:txXfrm>
    </dsp:sp>
    <dsp:sp modelId="{0636915A-1C23-4048-95B6-B9C98E548D28}">
      <dsp:nvSpPr>
        <dsp:cNvPr id="0" name=""/>
        <dsp:cNvSpPr/>
      </dsp:nvSpPr>
      <dsp:spPr>
        <a:xfrm>
          <a:off x="5461326" y="0"/>
          <a:ext cx="1509048" cy="14059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B64B30-CAC7-44D6-A136-895A1E3DA169}">
      <dsp:nvSpPr>
        <dsp:cNvPr id="0" name=""/>
        <dsp:cNvSpPr/>
      </dsp:nvSpPr>
      <dsp:spPr>
        <a:xfrm>
          <a:off x="5461326" y="1565794"/>
          <a:ext cx="4311566" cy="602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111250">
            <a:lnSpc>
              <a:spcPct val="100000"/>
            </a:lnSpc>
            <a:spcBef>
              <a:spcPct val="0"/>
            </a:spcBef>
            <a:spcAft>
              <a:spcPct val="35000"/>
            </a:spcAft>
            <a:buNone/>
            <a:defRPr b="1"/>
          </a:pPr>
          <a:r>
            <a:rPr lang="el-GR" sz="2500" b="1" i="0" kern="1200" baseline="0" dirty="0"/>
            <a:t>Διαχείριση Σχέσεων</a:t>
          </a:r>
          <a:endParaRPr lang="en-US" sz="2500" b="1" kern="1200" dirty="0"/>
        </a:p>
      </dsp:txBody>
      <dsp:txXfrm>
        <a:off x="5461326" y="1565794"/>
        <a:ext cx="4311566" cy="602548"/>
      </dsp:txXfrm>
    </dsp:sp>
    <dsp:sp modelId="{A8D05BD4-B6E6-4498-8052-A4F85F45DFFE}">
      <dsp:nvSpPr>
        <dsp:cNvPr id="0" name=""/>
        <dsp:cNvSpPr/>
      </dsp:nvSpPr>
      <dsp:spPr>
        <a:xfrm>
          <a:off x="5461326" y="2242690"/>
          <a:ext cx="4311566" cy="1751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l-GR" sz="1700" kern="1200" dirty="0"/>
            <a:t>Υγιείς και ανθυγιεινές σχέσεις </a:t>
          </a:r>
          <a:endParaRPr lang="en-US" sz="1700" kern="1200" dirty="0"/>
        </a:p>
        <a:p>
          <a:pPr marL="0" lvl="0" indent="0" algn="l" defTabSz="755650">
            <a:lnSpc>
              <a:spcPct val="100000"/>
            </a:lnSpc>
            <a:spcBef>
              <a:spcPct val="0"/>
            </a:spcBef>
            <a:spcAft>
              <a:spcPct val="35000"/>
            </a:spcAft>
            <a:buNone/>
          </a:pPr>
          <a:r>
            <a:rPr lang="el-GR" sz="1700" kern="1200" dirty="0"/>
            <a:t>Συμβουλές για να χτίσετε και να διατηρήσετε υγιείς σχέσεις</a:t>
          </a:r>
          <a:endParaRPr lang="en-US" sz="1700" kern="1200" dirty="0"/>
        </a:p>
        <a:p>
          <a:pPr marL="0" lvl="0" indent="0" algn="l" defTabSz="755650">
            <a:lnSpc>
              <a:spcPct val="100000"/>
            </a:lnSpc>
            <a:spcBef>
              <a:spcPct val="0"/>
            </a:spcBef>
            <a:spcAft>
              <a:spcPct val="35000"/>
            </a:spcAft>
            <a:buNone/>
          </a:pPr>
          <a:r>
            <a:rPr lang="el-GR" sz="1700" kern="1200" dirty="0"/>
            <a:t>Σημάδια που δείχνουν ότι πρέπει να τερματίσετε μια σχέση</a:t>
          </a:r>
          <a:endParaRPr lang="en-US" sz="1700" kern="1200" dirty="0"/>
        </a:p>
        <a:p>
          <a:pPr marL="0" lvl="0" indent="0" algn="l" defTabSz="755650">
            <a:spcBef>
              <a:spcPct val="0"/>
            </a:spcBef>
            <a:spcAft>
              <a:spcPct val="35000"/>
            </a:spcAft>
            <a:buNone/>
          </a:pPr>
          <a:endParaRPr lang="en-US" sz="1700" kern="1200" dirty="0"/>
        </a:p>
      </dsp:txBody>
      <dsp:txXfrm>
        <a:off x="5461326" y="2242690"/>
        <a:ext cx="4311566" cy="17512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A533A-2E1D-461B-96D0-73EBC422ECBC}">
      <dsp:nvSpPr>
        <dsp:cNvPr id="0" name=""/>
        <dsp:cNvSpPr/>
      </dsp:nvSpPr>
      <dsp:spPr>
        <a:xfrm>
          <a:off x="1370688" y="299966"/>
          <a:ext cx="2278690" cy="2278690"/>
        </a:xfrm>
        <a:prstGeom prst="pieWedg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l-GR" sz="1600" kern="1200" dirty="0"/>
            <a:t>Αυτογνωσία</a:t>
          </a:r>
          <a:endParaRPr lang="en-US" sz="1600" kern="1200" dirty="0"/>
        </a:p>
      </dsp:txBody>
      <dsp:txXfrm>
        <a:off x="2038101" y="967379"/>
        <a:ext cx="1611277" cy="1611277"/>
      </dsp:txXfrm>
    </dsp:sp>
    <dsp:sp modelId="{7DD2C869-EAC5-45FC-8AF2-EB46A365AF97}">
      <dsp:nvSpPr>
        <dsp:cNvPr id="0" name=""/>
        <dsp:cNvSpPr/>
      </dsp:nvSpPr>
      <dsp:spPr>
        <a:xfrm rot="5400000">
          <a:off x="3754630" y="299966"/>
          <a:ext cx="2278690" cy="2278690"/>
        </a:xfrm>
        <a:prstGeom prst="pieWedge">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l-GR" sz="1400" kern="1200" dirty="0"/>
            <a:t>Κοινωνική ευαισθητοποίηση</a:t>
          </a:r>
          <a:endParaRPr lang="en-US" sz="1400" kern="1200" dirty="0"/>
        </a:p>
      </dsp:txBody>
      <dsp:txXfrm rot="-5400000">
        <a:off x="3754630" y="967379"/>
        <a:ext cx="1611277" cy="1611277"/>
      </dsp:txXfrm>
    </dsp:sp>
    <dsp:sp modelId="{F99A32F7-1DCA-4F02-A970-CE033B303239}">
      <dsp:nvSpPr>
        <dsp:cNvPr id="0" name=""/>
        <dsp:cNvSpPr/>
      </dsp:nvSpPr>
      <dsp:spPr>
        <a:xfrm rot="10800000">
          <a:off x="3754630" y="2683907"/>
          <a:ext cx="2278690" cy="2278690"/>
        </a:xfrm>
        <a:prstGeom prst="pieWedge">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l-GR" sz="1600" kern="1200" dirty="0"/>
            <a:t>Διαχείριση σχέσεων</a:t>
          </a:r>
          <a:endParaRPr lang="en-US" sz="1600" kern="1200" dirty="0"/>
        </a:p>
      </dsp:txBody>
      <dsp:txXfrm rot="10800000">
        <a:off x="3754630" y="2683907"/>
        <a:ext cx="1611277" cy="1611277"/>
      </dsp:txXfrm>
    </dsp:sp>
    <dsp:sp modelId="{192F9462-307C-4E82-BBC0-360D8E0E0D6C}">
      <dsp:nvSpPr>
        <dsp:cNvPr id="0" name=""/>
        <dsp:cNvSpPr/>
      </dsp:nvSpPr>
      <dsp:spPr>
        <a:xfrm rot="16200000">
          <a:off x="1370688" y="2683907"/>
          <a:ext cx="2278690" cy="2278690"/>
        </a:xfrm>
        <a:prstGeom prst="pieWedge">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l-GR" sz="1600" kern="1200" dirty="0"/>
            <a:t>Αυτοδιαχείριση</a:t>
          </a:r>
          <a:endParaRPr lang="en-US" sz="1600" kern="1200" dirty="0"/>
        </a:p>
      </dsp:txBody>
      <dsp:txXfrm rot="5400000">
        <a:off x="2038101" y="2683907"/>
        <a:ext cx="1611277" cy="1611277"/>
      </dsp:txXfrm>
    </dsp:sp>
    <dsp:sp modelId="{BC3B8EFC-96E8-4594-9E4E-087335424DA4}">
      <dsp:nvSpPr>
        <dsp:cNvPr id="0" name=""/>
        <dsp:cNvSpPr/>
      </dsp:nvSpPr>
      <dsp:spPr>
        <a:xfrm>
          <a:off x="7010632" y="-175927"/>
          <a:ext cx="786753" cy="684133"/>
        </a:xfrm>
        <a:prstGeom prst="circularArrow">
          <a:avLst/>
        </a:prstGeom>
        <a:solidFill>
          <a:schemeClr val="accent5">
            <a:tint val="4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946372A-B27C-4EC7-864D-42E836480AE4}">
      <dsp:nvSpPr>
        <dsp:cNvPr id="0" name=""/>
        <dsp:cNvSpPr/>
      </dsp:nvSpPr>
      <dsp:spPr>
        <a:xfrm rot="10800000">
          <a:off x="7010632" y="940096"/>
          <a:ext cx="786753" cy="684133"/>
        </a:xfrm>
        <a:prstGeom prst="circularArrow">
          <a:avLst/>
        </a:prstGeom>
        <a:solidFill>
          <a:schemeClr val="accent5">
            <a:tint val="4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187329-B826-44EB-9C33-3FF742CE5362}">
      <dsp:nvSpPr>
        <dsp:cNvPr id="0" name=""/>
        <dsp:cNvSpPr/>
      </dsp:nvSpPr>
      <dsp:spPr>
        <a:xfrm>
          <a:off x="0" y="2319"/>
          <a:ext cx="6245265" cy="117572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92282C-B96E-4C18-BB01-BCB4B962561A}">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C99584-0113-44C9-8EDA-0F32C1175184}">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755650">
            <a:lnSpc>
              <a:spcPct val="90000"/>
            </a:lnSpc>
            <a:spcBef>
              <a:spcPct val="0"/>
            </a:spcBef>
            <a:spcAft>
              <a:spcPct val="35000"/>
            </a:spcAft>
            <a:buNone/>
          </a:pPr>
          <a:r>
            <a:rPr lang="el-GR" sz="1700" b="0" i="0" kern="1200" dirty="0"/>
            <a:t>Βελτιώνει τις ανθρώπινες αλληλεπιδράσεις γενικά και βελτιώνει την ικανότητά σας να επικοινωνείτε με άλλους, να είστε μέρος μιας ομάδας.</a:t>
          </a:r>
          <a:endParaRPr lang="en-US" sz="1700" kern="1200" dirty="0"/>
        </a:p>
      </dsp:txBody>
      <dsp:txXfrm>
        <a:off x="1357965" y="2319"/>
        <a:ext cx="4887299" cy="1175727"/>
      </dsp:txXfrm>
    </dsp:sp>
    <dsp:sp modelId="{30C0C46A-65A7-4734-8853-B3C46B90259C}">
      <dsp:nvSpPr>
        <dsp:cNvPr id="0" name=""/>
        <dsp:cNvSpPr/>
      </dsp:nvSpPr>
      <dsp:spPr>
        <a:xfrm>
          <a:off x="0" y="1471979"/>
          <a:ext cx="6245265" cy="11757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FEEA50-5100-4116-B4CB-8F6F0231BF80}">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E81E51-425D-455B-9703-C79062613E35}">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755650">
            <a:lnSpc>
              <a:spcPct val="90000"/>
            </a:lnSpc>
            <a:spcBef>
              <a:spcPct val="0"/>
            </a:spcBef>
            <a:spcAft>
              <a:spcPct val="35000"/>
            </a:spcAft>
            <a:buNone/>
          </a:pPr>
          <a:r>
            <a:rPr lang="el-GR" sz="1700" kern="1200" dirty="0"/>
            <a:t>Σας δίνει τη δυνατότητα να δημιουργήσετε ουσιαστικές κοινωνικές συνδέσεις.</a:t>
          </a:r>
          <a:endParaRPr lang="en-US" sz="1700" kern="1200" dirty="0"/>
        </a:p>
      </dsp:txBody>
      <dsp:txXfrm>
        <a:off x="1357965" y="1471979"/>
        <a:ext cx="4887299" cy="1175727"/>
      </dsp:txXfrm>
    </dsp:sp>
    <dsp:sp modelId="{6B607868-D4FA-48F2-B4B6-C9869E84EDBC}">
      <dsp:nvSpPr>
        <dsp:cNvPr id="0" name=""/>
        <dsp:cNvSpPr/>
      </dsp:nvSpPr>
      <dsp:spPr>
        <a:xfrm>
          <a:off x="0" y="2941639"/>
          <a:ext cx="6245265" cy="117572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7E906B-8D6B-451D-9386-27840D3B7213}">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64A9E9-6F26-46EB-9F01-6CA3FE6166EA}">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755650">
            <a:lnSpc>
              <a:spcPct val="90000"/>
            </a:lnSpc>
            <a:spcBef>
              <a:spcPct val="0"/>
            </a:spcBef>
            <a:spcAft>
              <a:spcPct val="35000"/>
            </a:spcAft>
            <a:buNone/>
          </a:pPr>
          <a:r>
            <a:rPr lang="el-GR" sz="1700" kern="1200" dirty="0"/>
            <a:t>Θα γίνετε καλύτεροι φίλοι, εργαζόμενοι και ηγέτες</a:t>
          </a:r>
          <a:r>
            <a:rPr lang="en-US" sz="1700" kern="1200" dirty="0"/>
            <a:t>.</a:t>
          </a:r>
        </a:p>
      </dsp:txBody>
      <dsp:txXfrm>
        <a:off x="1357965" y="2941639"/>
        <a:ext cx="4887299" cy="1175727"/>
      </dsp:txXfrm>
    </dsp:sp>
    <dsp:sp modelId="{8A342257-8AAD-46C1-8971-4A245033DDF8}">
      <dsp:nvSpPr>
        <dsp:cNvPr id="0" name=""/>
        <dsp:cNvSpPr/>
      </dsp:nvSpPr>
      <dsp:spPr>
        <a:xfrm>
          <a:off x="0" y="4411299"/>
          <a:ext cx="6245265" cy="117572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CB723E-8294-4EC9-913D-708E51926C43}">
      <dsp:nvSpPr>
        <dsp:cNvPr id="0" name=""/>
        <dsp:cNvSpPr/>
      </dsp:nvSpPr>
      <dsp:spPr>
        <a:xfrm>
          <a:off x="355657" y="4675838"/>
          <a:ext cx="646650" cy="64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14581B-BD3D-49D5-BCBA-E56DAED34DF2}">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755650">
            <a:lnSpc>
              <a:spcPct val="90000"/>
            </a:lnSpc>
            <a:spcBef>
              <a:spcPct val="0"/>
            </a:spcBef>
            <a:spcAft>
              <a:spcPct val="35000"/>
            </a:spcAft>
            <a:buNone/>
          </a:pPr>
          <a:r>
            <a:rPr lang="el-GR" sz="1700" kern="1200" dirty="0"/>
            <a:t>Θα μάθετε να βλέπετε τη μεγαλύτερη εικόνα.</a:t>
          </a:r>
          <a:endParaRPr lang="en-US" sz="1700" kern="1200" dirty="0"/>
        </a:p>
      </dsp:txBody>
      <dsp:txXfrm>
        <a:off x="1357965" y="4411299"/>
        <a:ext cx="4887299" cy="11757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EF71BD-6A08-48E9-A059-4D4249A64315}">
      <dsp:nvSpPr>
        <dsp:cNvPr id="0" name=""/>
        <dsp:cNvSpPr/>
      </dsp:nvSpPr>
      <dsp:spPr>
        <a:xfrm>
          <a:off x="412665" y="416"/>
          <a:ext cx="2175252" cy="130515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i="0" kern="1200" dirty="0"/>
            <a:t>Οπτική επαφή</a:t>
          </a:r>
          <a:r>
            <a:rPr lang="en-US" sz="1400" b="0" i="0" kern="1200" dirty="0"/>
            <a:t>– </a:t>
          </a:r>
          <a:r>
            <a:rPr lang="el-GR" sz="1400" b="0" i="0" kern="1200" dirty="0"/>
            <a:t>έχει το άτομο οπτική επαφή;</a:t>
          </a:r>
          <a:r>
            <a:rPr lang="en-US" sz="1400" b="0" i="0" kern="1200" dirty="0"/>
            <a:t> </a:t>
          </a:r>
          <a:r>
            <a:rPr lang="el-GR" sz="1400" b="0" i="0" kern="1200" dirty="0"/>
            <a:t>Αν ναι, είναι υπερβολικά έντονη ή σωστή;</a:t>
          </a:r>
          <a:endParaRPr lang="en-US" sz="1400" kern="1200" dirty="0"/>
        </a:p>
      </dsp:txBody>
      <dsp:txXfrm>
        <a:off x="412665" y="416"/>
        <a:ext cx="2175252" cy="1305151"/>
      </dsp:txXfrm>
    </dsp:sp>
    <dsp:sp modelId="{4D18AEFA-6120-4B6D-ADD4-64A4C4EC7D51}">
      <dsp:nvSpPr>
        <dsp:cNvPr id="0" name=""/>
        <dsp:cNvSpPr/>
      </dsp:nvSpPr>
      <dsp:spPr>
        <a:xfrm>
          <a:off x="2805443" y="416"/>
          <a:ext cx="2175252" cy="1305151"/>
        </a:xfrm>
        <a:prstGeom prst="rect">
          <a:avLst/>
        </a:prstGeom>
        <a:gradFill rotWithShape="0">
          <a:gsLst>
            <a:gs pos="0">
              <a:schemeClr val="accent2">
                <a:hueOff val="1288723"/>
                <a:satOff val="-3699"/>
                <a:lumOff val="-5922"/>
                <a:alphaOff val="0"/>
                <a:satMod val="103000"/>
                <a:lumMod val="102000"/>
                <a:tint val="94000"/>
              </a:schemeClr>
            </a:gs>
            <a:gs pos="50000">
              <a:schemeClr val="accent2">
                <a:hueOff val="1288723"/>
                <a:satOff val="-3699"/>
                <a:lumOff val="-5922"/>
                <a:alphaOff val="0"/>
                <a:satMod val="110000"/>
                <a:lumMod val="100000"/>
                <a:shade val="100000"/>
              </a:schemeClr>
            </a:gs>
            <a:gs pos="100000">
              <a:schemeClr val="accent2">
                <a:hueOff val="1288723"/>
                <a:satOff val="-3699"/>
                <a:lumOff val="-5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i="0" kern="1200" dirty="0"/>
            <a:t>Έκφραση προσώπου – Τι δείχνει το πρόσωπό του; Είναι ανέκφραστο ή συναισθηματικά παρόν και γεμάτο ενδιαφέρον;</a:t>
          </a:r>
          <a:endParaRPr lang="en-US" sz="1400" kern="1200" dirty="0"/>
        </a:p>
      </dsp:txBody>
      <dsp:txXfrm>
        <a:off x="2805443" y="416"/>
        <a:ext cx="2175252" cy="1305151"/>
      </dsp:txXfrm>
    </dsp:sp>
    <dsp:sp modelId="{61EF8785-5350-412B-90CC-6C0CB98716B1}">
      <dsp:nvSpPr>
        <dsp:cNvPr id="0" name=""/>
        <dsp:cNvSpPr/>
      </dsp:nvSpPr>
      <dsp:spPr>
        <a:xfrm>
          <a:off x="412665" y="1523093"/>
          <a:ext cx="2175252" cy="1305151"/>
        </a:xfrm>
        <a:prstGeom prst="rect">
          <a:avLst/>
        </a:prstGeom>
        <a:gradFill rotWithShape="0">
          <a:gsLst>
            <a:gs pos="0">
              <a:schemeClr val="accent2">
                <a:hueOff val="2577445"/>
                <a:satOff val="-7397"/>
                <a:lumOff val="-11844"/>
                <a:alphaOff val="0"/>
                <a:satMod val="103000"/>
                <a:lumMod val="102000"/>
                <a:tint val="94000"/>
              </a:schemeClr>
            </a:gs>
            <a:gs pos="50000">
              <a:schemeClr val="accent2">
                <a:hueOff val="2577445"/>
                <a:satOff val="-7397"/>
                <a:lumOff val="-11844"/>
                <a:alphaOff val="0"/>
                <a:satMod val="110000"/>
                <a:lumMod val="100000"/>
                <a:shade val="100000"/>
              </a:schemeClr>
            </a:gs>
            <a:gs pos="100000">
              <a:schemeClr val="accent2">
                <a:hueOff val="2577445"/>
                <a:satOff val="-7397"/>
                <a:lumOff val="-1184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i="0" kern="1200" dirty="0"/>
            <a:t>Τόνος φωνής - Η φωνή του ατόμου προβάλλει ζεστασιά, εμπιστοσύνη και ενδιαφέρον ή είναι τεταμένη και μπλοκαρισμένη;</a:t>
          </a:r>
          <a:endParaRPr lang="en-US" sz="1400" kern="1200" dirty="0"/>
        </a:p>
      </dsp:txBody>
      <dsp:txXfrm>
        <a:off x="412665" y="1523093"/>
        <a:ext cx="2175252" cy="1305151"/>
      </dsp:txXfrm>
    </dsp:sp>
    <dsp:sp modelId="{6EFE76E6-F3A9-41DB-99C0-EAB5CB1FD2A0}">
      <dsp:nvSpPr>
        <dsp:cNvPr id="0" name=""/>
        <dsp:cNvSpPr/>
      </dsp:nvSpPr>
      <dsp:spPr>
        <a:xfrm>
          <a:off x="2805443" y="1523093"/>
          <a:ext cx="2175252" cy="1305151"/>
        </a:xfrm>
        <a:prstGeom prst="rect">
          <a:avLst/>
        </a:prstGeom>
        <a:gradFill rotWithShape="0">
          <a:gsLst>
            <a:gs pos="0">
              <a:schemeClr val="accent2">
                <a:hueOff val="3866169"/>
                <a:satOff val="-11096"/>
                <a:lumOff val="-17765"/>
                <a:alphaOff val="0"/>
                <a:satMod val="103000"/>
                <a:lumMod val="102000"/>
                <a:tint val="94000"/>
              </a:schemeClr>
            </a:gs>
            <a:gs pos="50000">
              <a:schemeClr val="accent2">
                <a:hueOff val="3866169"/>
                <a:satOff val="-11096"/>
                <a:lumOff val="-17765"/>
                <a:alphaOff val="0"/>
                <a:satMod val="110000"/>
                <a:lumMod val="100000"/>
                <a:shade val="100000"/>
              </a:schemeClr>
            </a:gs>
            <a:gs pos="100000">
              <a:schemeClr val="accent2">
                <a:hueOff val="3866169"/>
                <a:satOff val="-11096"/>
                <a:lumOff val="-17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i="0" kern="1200" dirty="0"/>
            <a:t>Στάση και χειρονομία – Είναι το σώμα του χαλαρό ή άκαμπτο και ακίνητο; Είναι οι ώμοι του τεταμένοι και σηκωμένοι ή χαλαροί;</a:t>
          </a:r>
          <a:endParaRPr lang="en-US" sz="1400" kern="1200" dirty="0"/>
        </a:p>
      </dsp:txBody>
      <dsp:txXfrm>
        <a:off x="2805443" y="1523093"/>
        <a:ext cx="2175252" cy="1305151"/>
      </dsp:txXfrm>
    </dsp:sp>
    <dsp:sp modelId="{08B05A96-303A-4E1B-97A5-C288A91171EE}">
      <dsp:nvSpPr>
        <dsp:cNvPr id="0" name=""/>
        <dsp:cNvSpPr/>
      </dsp:nvSpPr>
      <dsp:spPr>
        <a:xfrm>
          <a:off x="412665" y="3045769"/>
          <a:ext cx="2175252" cy="1305151"/>
        </a:xfrm>
        <a:prstGeom prst="rect">
          <a:avLst/>
        </a:prstGeom>
        <a:gradFill rotWithShape="0">
          <a:gsLst>
            <a:gs pos="0">
              <a:schemeClr val="accent2">
                <a:hueOff val="5154891"/>
                <a:satOff val="-14794"/>
                <a:lumOff val="-23687"/>
                <a:alphaOff val="0"/>
                <a:satMod val="103000"/>
                <a:lumMod val="102000"/>
                <a:tint val="94000"/>
              </a:schemeClr>
            </a:gs>
            <a:gs pos="50000">
              <a:schemeClr val="accent2">
                <a:hueOff val="5154891"/>
                <a:satOff val="-14794"/>
                <a:lumOff val="-23687"/>
                <a:alphaOff val="0"/>
                <a:satMod val="110000"/>
                <a:lumMod val="100000"/>
                <a:shade val="100000"/>
              </a:schemeClr>
            </a:gs>
            <a:gs pos="100000">
              <a:schemeClr val="accent2">
                <a:hueOff val="5154891"/>
                <a:satOff val="-14794"/>
                <a:lumOff val="-2368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i="0" kern="1200" dirty="0"/>
            <a:t>Άγγιγμα – Υπάρχει σωματική επαφή; Είναι η αρμόζουσα για την περίσταση;</a:t>
          </a:r>
          <a:endParaRPr lang="en-US" sz="1400" kern="1200" dirty="0"/>
        </a:p>
      </dsp:txBody>
      <dsp:txXfrm>
        <a:off x="412665" y="3045769"/>
        <a:ext cx="2175252" cy="1305151"/>
      </dsp:txXfrm>
    </dsp:sp>
    <dsp:sp modelId="{5E0D4FD0-6E90-4934-9B69-50DF44D6FDD6}">
      <dsp:nvSpPr>
        <dsp:cNvPr id="0" name=""/>
        <dsp:cNvSpPr/>
      </dsp:nvSpPr>
      <dsp:spPr>
        <a:xfrm>
          <a:off x="2805443" y="3045769"/>
          <a:ext cx="2175252" cy="1305151"/>
        </a:xfrm>
        <a:prstGeom prst="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0" i="0" kern="1200" dirty="0"/>
            <a:t>Ένταση - Το άτομο φαίνεται επίπεδο, άνετο, αδιάφορο ή υπερβολικό και μελοδραματικό;</a:t>
          </a:r>
          <a:endParaRPr lang="en-US" sz="1400" kern="1200" dirty="0"/>
        </a:p>
      </dsp:txBody>
      <dsp:txXfrm>
        <a:off x="2805443" y="3045769"/>
        <a:ext cx="2175252" cy="130515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1B236-6BF4-42C1-968E-A69FD9B913B8}" type="datetimeFigureOut">
              <a:rPr lang="en-US" smtClean="0"/>
              <a:t>10/11/2024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0E11DC-E261-4524-A6A7-0E351B658F98}" type="slidenum">
              <a:rPr lang="en-US" smtClean="0"/>
              <a:t>‹#›</a:t>
            </a:fld>
            <a:endParaRPr lang="en-US"/>
          </a:p>
        </p:txBody>
      </p:sp>
    </p:spTree>
    <p:extLst>
      <p:ext uri="{BB962C8B-B14F-4D97-AF65-F5344CB8AC3E}">
        <p14:creationId xmlns:p14="http://schemas.microsoft.com/office/powerpoint/2010/main" val="3711235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3150" y="1143000"/>
            <a:ext cx="4711700" cy="2651125"/>
          </a:xfrm>
        </p:spPr>
      </p:sp>
      <p:sp>
        <p:nvSpPr>
          <p:cNvPr id="3" name="Notes Placeholder 2"/>
          <p:cNvSpPr>
            <a:spLocks noGrp="1"/>
          </p:cNvSpPr>
          <p:nvPr>
            <p:ph type="body" idx="1"/>
          </p:nvPr>
        </p:nvSpPr>
        <p:spPr>
          <a:xfrm>
            <a:off x="685800" y="3892379"/>
            <a:ext cx="5486400" cy="4108622"/>
          </a:xfrm>
        </p:spPr>
        <p:txBody>
          <a:bodyPr/>
          <a:lstStyle/>
          <a:p>
            <a:r>
              <a:rPr lang="el-GR" dirty="0">
                <a:latin typeface="Segoe UI Symbol" panose="020B0502040204020203" pitchFamily="34" charset="0"/>
                <a:ea typeface="Segoe UI Symbol" panose="020B0502040204020203" pitchFamily="34" charset="0"/>
              </a:rPr>
              <a:t>Πρόκειται για ενότητα 4 ωρών. Μπορείτε να τη διδάξετε σε μία συνεδρία ή σε δύο συνεδρίες των 2 ωρών. Καθώς οι έννοιες αυτής της ενότητας είναι βαθιές, οργανώστε μικρά διαλείμματα όταν θεωρείτε ότι οι μαθητές χρειάζονται λίγο χρόνο για να αφομοιώσουν το περιεχόμενο.</a:t>
            </a:r>
          </a:p>
          <a:p>
            <a:endParaRPr lang="el-GR" sz="3000" dirty="0">
              <a:latin typeface="Segoe UI Symbol" panose="020B0502040204020203" pitchFamily="34" charset="0"/>
              <a:ea typeface="Segoe UI Symbol" panose="020B0502040204020203" pitchFamily="34" charset="0"/>
            </a:endParaRPr>
          </a:p>
          <a:p>
            <a:r>
              <a:rPr lang="en-US" sz="3000" dirty="0">
                <a:latin typeface="Segoe UI Symbol" panose="020B0502040204020203" pitchFamily="34" charset="0"/>
                <a:ea typeface="Segoe UI Symbol" panose="020B0502040204020203" pitchFamily="34" charset="0"/>
              </a:rPr>
              <a:t>🛈</a:t>
            </a:r>
            <a:r>
              <a:rPr lang="en-US" dirty="0">
                <a:latin typeface="Segoe UI Symbol" panose="020B0502040204020203" pitchFamily="34" charset="0"/>
                <a:ea typeface="Segoe UI Symbol" panose="020B0502040204020203" pitchFamily="34" charset="0"/>
              </a:rPr>
              <a:t>   </a:t>
            </a:r>
            <a:r>
              <a:rPr lang="el-GR" dirty="0">
                <a:latin typeface="Segoe UI Symbol" panose="020B0502040204020203" pitchFamily="34" charset="0"/>
                <a:ea typeface="Segoe UI Symbol" panose="020B0502040204020203" pitchFamily="34" charset="0"/>
              </a:rPr>
              <a:t>Θα χρειαστείτε</a:t>
            </a:r>
            <a:r>
              <a:rPr lang="en-US" dirty="0">
                <a:latin typeface="Segoe UI Symbol" panose="020B0502040204020203" pitchFamily="34" charset="0"/>
                <a:ea typeface="Segoe UI Symbol" panose="020B0502040204020203" pitchFamily="34" charset="0"/>
              </a:rPr>
              <a:t>: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Η/Υ/φορητό υπολογιστή με πρόσβαση στο Διαδίκτυο και ηχείο για να μπορείτε να ακούτε τα βίντεο.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Προβολέα δεδομένων για την προβολή της παρουσίασης. </a:t>
            </a: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Χαρτάκια </a:t>
            </a:r>
            <a:r>
              <a:rPr lang="en-US" dirty="0" err="1">
                <a:latin typeface="Segoe UI Symbol" panose="020B0502040204020203" pitchFamily="34" charset="0"/>
                <a:ea typeface="Segoe UI Symbol" panose="020B0502040204020203" pitchFamily="34" charset="0"/>
              </a:rPr>
              <a:t>post-it</a:t>
            </a:r>
            <a:r>
              <a:rPr lang="en-US" dirty="0">
                <a:latin typeface="Segoe UI Symbol" panose="020B0502040204020203" pitchFamily="34" charset="0"/>
                <a:ea typeface="Segoe UI Symbol" panose="020B0502040204020203" pitchFamily="34" charset="0"/>
              </a:rPr>
              <a:t>, </a:t>
            </a:r>
            <a:r>
              <a:rPr lang="el-GR" dirty="0">
                <a:latin typeface="Segoe UI Symbol" panose="020B0502040204020203" pitchFamily="34" charset="0"/>
                <a:ea typeface="Segoe UI Symbol" panose="020B0502040204020203" pitchFamily="34" charset="0"/>
              </a:rPr>
              <a:t>σελίδες</a:t>
            </a:r>
            <a:r>
              <a:rPr lang="en-US" dirty="0">
                <a:latin typeface="Segoe UI Symbol" panose="020B0502040204020203" pitchFamily="34" charset="0"/>
                <a:ea typeface="Segoe UI Symbol" panose="020B0502040204020203" pitchFamily="34" charset="0"/>
              </a:rPr>
              <a:t> A4 </a:t>
            </a:r>
            <a:r>
              <a:rPr lang="el-GR" dirty="0">
                <a:latin typeface="Segoe UI Symbol" panose="020B0502040204020203" pitchFamily="34" charset="0"/>
                <a:ea typeface="Segoe UI Symbol" panose="020B0502040204020203" pitchFamily="34" charset="0"/>
              </a:rPr>
              <a:t>και στυλό για τους σπουδαστές</a:t>
            </a:r>
            <a:endParaRPr lang="en-US" dirty="0">
              <a:latin typeface="Segoe UI Symbol" panose="020B0502040204020203" pitchFamily="34" charset="0"/>
              <a:ea typeface="Segoe UI Symbol" panose="020B0502040204020203" pitchFamily="34" charset="0"/>
            </a:endParaRPr>
          </a:p>
          <a:p>
            <a:pPr marL="628650" lvl="1" indent="-171450">
              <a:buFont typeface="Arial" panose="020B0604020202020204" pitchFamily="34" charset="0"/>
              <a:buChar char="•"/>
            </a:pPr>
            <a:r>
              <a:rPr lang="el-GR" dirty="0">
                <a:latin typeface="Segoe UI Symbol" panose="020B0502040204020203" pitchFamily="34" charset="0"/>
                <a:ea typeface="Segoe UI Symbol" panose="020B0502040204020203" pitchFamily="34" charset="0"/>
              </a:rPr>
              <a:t>Είναι προτιμότερο τα καθίσματα να μπορούν να μετακινηθούν μέσα στην τάξη, για τις ασκήσεις των διαφανειών 11 και 20. </a:t>
            </a:r>
          </a:p>
          <a:p>
            <a:pPr marL="457200" lvl="1" indent="0">
              <a:buFont typeface="Arial" panose="020B0604020202020204" pitchFamily="34" charset="0"/>
              <a:buNone/>
            </a:pPr>
            <a:endParaRPr lang="en-US" dirty="0">
              <a:latin typeface="Segoe UI Symbol" panose="020B0502040204020203" pitchFamily="34" charset="0"/>
              <a:ea typeface="Segoe UI Symbol" panose="020B0502040204020203" pitchFamily="34" charset="0"/>
            </a:endParaRPr>
          </a:p>
          <a:p>
            <a:pPr marL="171450" indent="-171450">
              <a:buFont typeface="Wingdings" panose="05000000000000000000" pitchFamily="2" charset="2"/>
              <a:buChar char="F"/>
            </a:pPr>
            <a:r>
              <a:rPr lang="el-GR" dirty="0">
                <a:latin typeface="Segoe UI Symbol" panose="020B0502040204020203" pitchFamily="34" charset="0"/>
                <a:ea typeface="Segoe UI Symbol" panose="020B0502040204020203" pitchFamily="34" charset="0"/>
                <a:sym typeface="Wingdings" panose="05000000000000000000" pitchFamily="2" charset="2"/>
              </a:rPr>
              <a:t>Σημείωση σχετικά με τα βίντεο που επιλέχθηκαν: Τα περισσότερα βίντεο είναι στα αγγλικά. Μπορείτε να προσθέσετε υπότιτλους αν κάνετε κλικ στο CC στο κάτω μέρος του βίντεο. Αν δεν βλέπετε την επιλογή Ελληνικά, κάντε κλικ στις ρυθμίσεις, στην αυτόματη μετάφραση και επιλέξτε Ελληνικά. Δεδομένου ότι τα περισσότερα βίντεο ξεκινούν με μια σύντομη διαφήμιση, συνιστάται να ανοίξετε το βίντεο πριν από το μάθημα, να παραλείψετε τη διαφήμιση και να σταματήσετε. Ανοίξτε το ξανά όταν έρθει η ώρα και ξεκινήστε το. Σε αυτή την ενότητα υπάρχουν δύο βίντεο</a:t>
            </a:r>
            <a:r>
              <a:rPr lang="en-US" dirty="0">
                <a:latin typeface="Segoe UI Symbol" panose="020B0502040204020203" pitchFamily="34" charset="0"/>
                <a:ea typeface="Segoe UI Symbol" panose="020B0502040204020203" pitchFamily="34" charset="0"/>
                <a:sym typeface="Wingdings" panose="05000000000000000000" pitchFamily="2" charset="2"/>
              </a:rPr>
              <a:t> (</a:t>
            </a:r>
            <a:r>
              <a:rPr lang="el-GR" dirty="0">
                <a:latin typeface="Segoe UI Symbol" panose="020B0502040204020203" pitchFamily="34" charset="0"/>
                <a:ea typeface="Segoe UI Symbol" panose="020B0502040204020203" pitchFamily="34" charset="0"/>
                <a:sym typeface="Wingdings" panose="05000000000000000000" pitchFamily="2" charset="2"/>
              </a:rPr>
              <a:t>διαφάνειες</a:t>
            </a:r>
            <a:r>
              <a:rPr lang="en-US" dirty="0">
                <a:latin typeface="Segoe UI Symbol" panose="020B0502040204020203" pitchFamily="34" charset="0"/>
                <a:ea typeface="Segoe UI Symbol" panose="020B0502040204020203" pitchFamily="34" charset="0"/>
                <a:sym typeface="Wingdings" panose="05000000000000000000" pitchFamily="2" charset="2"/>
              </a:rPr>
              <a:t> 8 </a:t>
            </a:r>
            <a:r>
              <a:rPr lang="el-GR" dirty="0">
                <a:latin typeface="Segoe UI Symbol" panose="020B0502040204020203" pitchFamily="34" charset="0"/>
                <a:ea typeface="Segoe UI Symbol" panose="020B0502040204020203" pitchFamily="34" charset="0"/>
                <a:sym typeface="Wingdings" panose="05000000000000000000" pitchFamily="2" charset="2"/>
              </a:rPr>
              <a:t>και</a:t>
            </a:r>
            <a:r>
              <a:rPr lang="en-US" dirty="0">
                <a:latin typeface="Segoe UI Symbol" panose="020B0502040204020203" pitchFamily="34" charset="0"/>
                <a:ea typeface="Segoe UI Symbol" panose="020B0502040204020203" pitchFamily="34" charset="0"/>
                <a:sym typeface="Wingdings" panose="05000000000000000000" pitchFamily="2" charset="2"/>
              </a:rPr>
              <a:t> 15).</a:t>
            </a:r>
          </a:p>
          <a:p>
            <a:pPr marL="0" indent="0">
              <a:buFont typeface="Wingdings" panose="05000000000000000000" pitchFamily="2" charset="2"/>
              <a:buNone/>
            </a:pPr>
            <a:endParaRPr lang="en-US" dirty="0">
              <a:latin typeface="Segoe UI Symbol" panose="020B0502040204020203" pitchFamily="34" charset="0"/>
              <a:ea typeface="Segoe UI Symbol" panose="020B0502040204020203" pitchFamily="34" charset="0"/>
            </a:endParaRPr>
          </a:p>
          <a:p>
            <a:pPr marL="0" indent="0">
              <a:buFont typeface="Arial" panose="020B0604020202020204" pitchFamily="34" charset="0"/>
              <a:buNone/>
            </a:pPr>
            <a:r>
              <a:rPr lang="el-GR" dirty="0"/>
              <a:t>Σύμβολα που χρησιμοποιούνται στις σημειώσεις για να σας βοηθήσουν στη διδασκαλία της ενότητας</a:t>
            </a:r>
            <a:r>
              <a:rPr lang="en-US" dirty="0"/>
              <a:t>:</a:t>
            </a:r>
          </a:p>
          <a:p>
            <a:r>
              <a:rPr lang="en-US" sz="2000" dirty="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για κάτι που πρέπει να πείτε ή να διαβάσετε στην τάξη. Αντιπροσωπεύει το λόγο σας</a:t>
            </a:r>
            <a:endParaRPr lang="en-US" dirty="0">
              <a:sym typeface="Wingdings" panose="05000000000000000000" pitchFamily="2" charset="2"/>
            </a:endParaRPr>
          </a:p>
          <a:p>
            <a:r>
              <a:rPr lang="en-US" sz="2000" dirty="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για οδηγίες</a:t>
            </a:r>
            <a:r>
              <a:rPr lang="en-US" dirty="0">
                <a:sym typeface="Wingdings" panose="05000000000000000000" pitchFamily="2" charset="2"/>
              </a:rPr>
              <a:t>. </a:t>
            </a:r>
            <a:r>
              <a:rPr lang="el-GR" dirty="0">
                <a:sym typeface="Wingdings" panose="05000000000000000000" pitchFamily="2" charset="2"/>
              </a:rPr>
              <a:t>Σας δίνει πληροφορίες για το τί πρέπει να κάνετε</a:t>
            </a:r>
            <a:r>
              <a:rPr lang="en-US" dirty="0">
                <a:sym typeface="Wingdings" panose="05000000000000000000" pitchFamily="2" charset="2"/>
              </a:rPr>
              <a:t>. </a:t>
            </a:r>
          </a:p>
          <a:p>
            <a:pPr marL="0" indent="0">
              <a:buFont typeface="Wingdings" panose="05000000000000000000" pitchFamily="2" charset="2"/>
              <a:buNone/>
            </a:pPr>
            <a:r>
              <a:rPr lang="en-US" sz="2000" dirty="0">
                <a:latin typeface="Segoe UI Symbol" panose="020B0502040204020203" pitchFamily="34" charset="0"/>
                <a:ea typeface="Segoe UI Symbol" panose="020B0502040204020203" pitchFamily="34" charset="0"/>
                <a:sym typeface="Wingdings" panose="05000000000000000000" pitchFamily="2" charset="2"/>
              </a:rPr>
              <a:t>🖈</a:t>
            </a:r>
            <a:r>
              <a:rPr lang="en-US" dirty="0">
                <a:sym typeface="Wingdings" panose="05000000000000000000" pitchFamily="2" charset="2"/>
              </a:rPr>
              <a:t> </a:t>
            </a:r>
            <a:r>
              <a:rPr lang="el-GR" dirty="0">
                <a:sym typeface="Wingdings" panose="05000000000000000000" pitchFamily="2" charset="2"/>
              </a:rPr>
              <a:t>Χρησιμοποιείται και για τα δύο πιο πάνω </a:t>
            </a:r>
            <a:r>
              <a:rPr lang="en-US" dirty="0">
                <a:sym typeface="Wingdings" panose="05000000000000000000" pitchFamily="2" charset="2"/>
              </a:rPr>
              <a:t>(</a:t>
            </a:r>
            <a:r>
              <a:rPr lang="el-GR" dirty="0">
                <a:sym typeface="Wingdings" panose="05000000000000000000" pitchFamily="2" charset="2"/>
              </a:rPr>
              <a:t>λόγος ή οδηγίες</a:t>
            </a:r>
            <a:r>
              <a:rPr lang="en-US" dirty="0">
                <a:sym typeface="Wingdings" panose="05000000000000000000" pitchFamily="2" charset="2"/>
              </a:rPr>
              <a:t>). </a:t>
            </a:r>
            <a:r>
              <a:rPr lang="el-GR" dirty="0">
                <a:sym typeface="Wingdings" panose="05000000000000000000" pitchFamily="2" charset="2"/>
              </a:rPr>
              <a:t>Αντιπροσωπεύει μια ερώτηση προς τους μαθητές ή μια άσκηση με τους μαθητές.</a:t>
            </a:r>
            <a:endParaRPr lang="en-US" dirty="0"/>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55A3A144-43F7-49B0-898B-83D2D11A64AB}" type="slidenum">
              <a:rPr lang="en-US" smtClean="0"/>
              <a:t>1</a:t>
            </a:fld>
            <a:endParaRPr lang="en-US"/>
          </a:p>
        </p:txBody>
      </p:sp>
    </p:spTree>
    <p:extLst>
      <p:ext uri="{BB962C8B-B14F-4D97-AF65-F5344CB8AC3E}">
        <p14:creationId xmlns:p14="http://schemas.microsoft.com/office/powerpoint/2010/main" val="155061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Γεια σας και πάλι</a:t>
            </a:r>
            <a:r>
              <a:rPr lang="en-US" dirty="0">
                <a:sym typeface="Wingdings" panose="05000000000000000000" pitchFamily="2" charset="2"/>
              </a:rPr>
              <a:t>! </a:t>
            </a:r>
            <a:r>
              <a:rPr lang="el-GR" dirty="0">
                <a:sym typeface="Wingdings" panose="05000000000000000000" pitchFamily="2" charset="2"/>
              </a:rPr>
              <a:t>Στην προηγούμενη ενότητα συζητήσαμε θέματα που σχετίζονται με τον προσωπικό μας χώρο. Σε αυτή την ενότητα θα μιλήσουμε για την κοινωνική διάσταση και συγκεκριμένα:</a:t>
            </a:r>
            <a:endParaRPr lang="en-US" dirty="0">
              <a:sym typeface="Wingdings" panose="05000000000000000000" pitchFamily="2" charset="2"/>
            </a:endParaRPr>
          </a:p>
          <a:p>
            <a:pPr marL="0" indent="0">
              <a:buFont typeface="Wingdings" panose="05000000000000000000" pitchFamily="2" charset="2"/>
              <a:buNone/>
            </a:pPr>
            <a:r>
              <a:rPr lang="en-US" dirty="0">
                <a:sym typeface="Wingdings" panose="05000000000000000000" pitchFamily="2" charset="2"/>
              </a:rPr>
              <a:t> </a:t>
            </a:r>
            <a:r>
              <a:rPr lang="el-GR" dirty="0">
                <a:sym typeface="Wingdings" panose="05000000000000000000" pitchFamily="2" charset="2"/>
              </a:rPr>
              <a:t>Διαβάστε την ατζέντα στους σπουδαστές</a:t>
            </a:r>
            <a:r>
              <a:rPr lang="en-US" dirty="0">
                <a:sym typeface="Wingdings" panose="05000000000000000000" pitchFamily="2" charset="2"/>
              </a:rPr>
              <a:t>. </a:t>
            </a: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2</a:t>
            </a:fld>
            <a:endParaRPr lang="en-US"/>
          </a:p>
        </p:txBody>
      </p:sp>
    </p:spTree>
    <p:extLst>
      <p:ext uri="{BB962C8B-B14F-4D97-AF65-F5344CB8AC3E}">
        <p14:creationId xmlns:p14="http://schemas.microsoft.com/office/powerpoint/2010/main" val="73050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Ο Αριστοτέλης, γνωστός Έλληνας φιλόσοφος είπε</a:t>
            </a:r>
            <a:r>
              <a:rPr lang="en-US" dirty="0">
                <a:sym typeface="Wingdings" panose="05000000000000000000" pitchFamily="2" charset="2"/>
              </a:rPr>
              <a:t>: </a:t>
            </a:r>
            <a:r>
              <a:rPr lang="el-GR" dirty="0">
                <a:sym typeface="Wingdings" panose="05000000000000000000" pitchFamily="2" charset="2"/>
              </a:rPr>
              <a:t>Ο άνθρωπος είναι από τη φύση του κοινωνικό ζώο</a:t>
            </a:r>
            <a:r>
              <a:rPr lang="en-US" dirty="0">
                <a:sym typeface="Wingdings" panose="05000000000000000000" pitchFamily="2" charset="2"/>
              </a:rPr>
              <a:t>. </a:t>
            </a:r>
            <a:r>
              <a:rPr lang="el-GR" dirty="0"/>
              <a:t>Οι κοινωνικές δεξιότητες, όπως η επικοινωνία και η ομαδικότητα είναι σημαντικές ώστε να μπορούμε να συμμετέχουμε στην κοινωνία. Επιπλέον, όταν ενισχύουμε αυτές τις δεξιότητες μπορούμε να χτίζουμε ουσιαστικές σχέσεις, τόσο σε προσωπικό όσο και σε επαγγελματικό επίπεδο, κάτι που συμβάλλει στη συνολική μας ευημερία. Σε αυτή την ενότητα θα έχουμε την ευκαιρία να εξασκήσουμε τις δεξιότητες επικοινωνίας και ομαδικότητας μέσα από εύκολες και ευχάριστες ασκήσεις. </a:t>
            </a:r>
            <a:endParaRPr lang="en-US" dirty="0"/>
          </a:p>
          <a:p>
            <a:pPr marL="171450" indent="-171450">
              <a:buFont typeface="Wingdings" panose="05000000000000000000" pitchFamily="2" charset="2"/>
              <a:buChar char="J"/>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3</a:t>
            </a:fld>
            <a:endParaRPr lang="en-US"/>
          </a:p>
        </p:txBody>
      </p:sp>
    </p:spTree>
    <p:extLst>
      <p:ext uri="{BB962C8B-B14F-4D97-AF65-F5344CB8AC3E}">
        <p14:creationId xmlns:p14="http://schemas.microsoft.com/office/powerpoint/2010/main" val="1737590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Ορισμένοι άνθρωποι πιστεύουν ότι μπορούν να επικοινωνήσουν μόνο και μόνο επειδή μιλούν μία γλώσσα. Ωστόσο η αποτελεσματική επικοινωνία απαιτεί πολύ περισσότερα. Ας εξερευνήσουμε αυτό το ενδιαφέρον θέμα. </a:t>
            </a:r>
            <a:endParaRPr lang="en-US" dirty="0">
              <a:sym typeface="Wingdings" panose="05000000000000000000" pitchFamily="2" charset="2"/>
            </a:endParaRP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4</a:t>
            </a:fld>
            <a:endParaRPr lang="en-US"/>
          </a:p>
        </p:txBody>
      </p:sp>
    </p:spTree>
    <p:extLst>
      <p:ext uri="{BB962C8B-B14F-4D97-AF65-F5344CB8AC3E}">
        <p14:creationId xmlns:p14="http://schemas.microsoft.com/office/powerpoint/2010/main" val="2469727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t>Για να μπορέσουμε να επικοινωνήσουμε με τους άλλους με ουσιαστικό τρόπο, πρέπει πρώτα να γνωρίσουμε τον εαυτό μας, να κατανοήσουμε τις ανάγκες, τα κίνητρα και τα συναισθήματά μας</a:t>
            </a:r>
            <a:r>
              <a:rPr lang="en-US" dirty="0"/>
              <a:t>. </a:t>
            </a:r>
            <a:r>
              <a:rPr lang="el-GR" dirty="0"/>
              <a:t>Αυτά τα έχουμε συζητήσει στην προηγούμενη ενότητα. Στη συνέχεια, πρέπει να κατανοήσουμε τους άλλους ανθρώπους γύρω μας. Για να μπορέσουμε να το κάνουμε αυτό, πρέπει να αναπτύξουμε συναισθηματική νοημοσύνη και ενσυναίσθηση και να μάθουμε να ακούμε ενεργά. Θα δούμε αυτές τις τρεις προϋποθέσεις αναλυτικά.</a:t>
            </a: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5</a:t>
            </a:fld>
            <a:endParaRPr lang="en-US"/>
          </a:p>
        </p:txBody>
      </p:sp>
    </p:spTree>
    <p:extLst>
      <p:ext uri="{BB962C8B-B14F-4D97-AF65-F5344CB8AC3E}">
        <p14:creationId xmlns:p14="http://schemas.microsoft.com/office/powerpoint/2010/main" val="2427489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sz="1200" kern="0" dirty="0">
                <a:solidFill>
                  <a:srgbClr val="777777"/>
                </a:solidFill>
                <a:effectLst/>
                <a:latin typeface="Arial" panose="020B0604020202020204" pitchFamily="34" charset="0"/>
                <a:ea typeface="Times New Roman" panose="02020603050405020304" pitchFamily="18" charset="0"/>
                <a:cs typeface="Arial" panose="020B0604020202020204" pitchFamily="34" charset="0"/>
              </a:rPr>
              <a:t>Η συναισθηματική νοημοσύνη είναι η ικανότητα να κατανοούμε τα δικά μας συναισθήματα και τα συναισθήματα των άλλων. Ενώ το IQ (</a:t>
            </a:r>
            <a:r>
              <a:rPr lang="el-GR" sz="1200" kern="0" dirty="0" err="1">
                <a:solidFill>
                  <a:srgbClr val="777777"/>
                </a:solidFill>
                <a:effectLst/>
                <a:latin typeface="Arial" panose="020B0604020202020204" pitchFamily="34" charset="0"/>
                <a:ea typeface="Times New Roman" panose="02020603050405020304" pitchFamily="18" charset="0"/>
                <a:cs typeface="Arial" panose="020B0604020202020204" pitchFamily="34" charset="0"/>
              </a:rPr>
              <a:t>Intelligence</a:t>
            </a:r>
            <a:r>
              <a:rPr lang="el-GR" sz="1200" kern="0" dirty="0">
                <a:solidFill>
                  <a:srgbClr val="777777"/>
                </a:solidFill>
                <a:effectLst/>
                <a:latin typeface="Arial" panose="020B0604020202020204" pitchFamily="34" charset="0"/>
                <a:ea typeface="Times New Roman" panose="02020603050405020304" pitchFamily="18" charset="0"/>
                <a:cs typeface="Arial" panose="020B0604020202020204" pitchFamily="34" charset="0"/>
              </a:rPr>
              <a:t> </a:t>
            </a:r>
            <a:r>
              <a:rPr lang="el-GR" sz="1200" kern="0" dirty="0" err="1">
                <a:solidFill>
                  <a:srgbClr val="777777"/>
                </a:solidFill>
                <a:effectLst/>
                <a:latin typeface="Arial" panose="020B0604020202020204" pitchFamily="34" charset="0"/>
                <a:ea typeface="Times New Roman" panose="02020603050405020304" pitchFamily="18" charset="0"/>
                <a:cs typeface="Arial" panose="020B0604020202020204" pitchFamily="34" charset="0"/>
              </a:rPr>
              <a:t>Quotient</a:t>
            </a:r>
            <a:r>
              <a:rPr lang="el-GR" sz="1200" kern="0" dirty="0">
                <a:solidFill>
                  <a:srgbClr val="777777"/>
                </a:solidFill>
                <a:effectLst/>
                <a:latin typeface="Arial" panose="020B0604020202020204" pitchFamily="34" charset="0"/>
                <a:ea typeface="Times New Roman" panose="02020603050405020304" pitchFamily="18" charset="0"/>
                <a:cs typeface="Arial" panose="020B0604020202020204" pitchFamily="34" charset="0"/>
              </a:rPr>
              <a:t>) είναι ένα μέτρο της ικανότητάς μας να λύνουμε προβλήματα και να σκεφτόμαστε λογικά, το EQ (</a:t>
            </a:r>
            <a:r>
              <a:rPr lang="el-GR" sz="1200" kern="0" dirty="0" err="1">
                <a:solidFill>
                  <a:srgbClr val="777777"/>
                </a:solidFill>
                <a:effectLst/>
                <a:latin typeface="Arial" panose="020B0604020202020204" pitchFamily="34" charset="0"/>
                <a:ea typeface="Times New Roman" panose="02020603050405020304" pitchFamily="18" charset="0"/>
                <a:cs typeface="Arial" panose="020B0604020202020204" pitchFamily="34" charset="0"/>
              </a:rPr>
              <a:t>Emotional</a:t>
            </a:r>
            <a:r>
              <a:rPr lang="el-GR" sz="1200" kern="0" dirty="0">
                <a:solidFill>
                  <a:srgbClr val="777777"/>
                </a:solidFill>
                <a:effectLst/>
                <a:latin typeface="Arial" panose="020B0604020202020204" pitchFamily="34" charset="0"/>
                <a:ea typeface="Times New Roman" panose="02020603050405020304" pitchFamily="18" charset="0"/>
                <a:cs typeface="Arial" panose="020B0604020202020204" pitchFamily="34" charset="0"/>
              </a:rPr>
              <a:t> </a:t>
            </a:r>
            <a:r>
              <a:rPr lang="el-GR" sz="1200" kern="0" dirty="0" err="1">
                <a:solidFill>
                  <a:srgbClr val="777777"/>
                </a:solidFill>
                <a:effectLst/>
                <a:latin typeface="Arial" panose="020B0604020202020204" pitchFamily="34" charset="0"/>
                <a:ea typeface="Times New Roman" panose="02020603050405020304" pitchFamily="18" charset="0"/>
                <a:cs typeface="Arial" panose="020B0604020202020204" pitchFamily="34" charset="0"/>
              </a:rPr>
              <a:t>Intelligence</a:t>
            </a:r>
            <a:r>
              <a:rPr lang="el-GR" sz="1200" kern="0" dirty="0">
                <a:solidFill>
                  <a:srgbClr val="777777"/>
                </a:solidFill>
                <a:effectLst/>
                <a:latin typeface="Arial" panose="020B0604020202020204" pitchFamily="34" charset="0"/>
                <a:ea typeface="Times New Roman" panose="02020603050405020304" pitchFamily="18" charset="0"/>
                <a:cs typeface="Arial" panose="020B0604020202020204" pitchFamily="34" charset="0"/>
              </a:rPr>
              <a:t> </a:t>
            </a:r>
            <a:r>
              <a:rPr lang="el-GR" sz="1200" kern="0" dirty="0" err="1">
                <a:solidFill>
                  <a:srgbClr val="777777"/>
                </a:solidFill>
                <a:effectLst/>
                <a:latin typeface="Arial" panose="020B0604020202020204" pitchFamily="34" charset="0"/>
                <a:ea typeface="Times New Roman" panose="02020603050405020304" pitchFamily="18" charset="0"/>
                <a:cs typeface="Arial" panose="020B0604020202020204" pitchFamily="34" charset="0"/>
              </a:rPr>
              <a:t>Quotient</a:t>
            </a:r>
            <a:r>
              <a:rPr lang="el-GR" sz="1200" kern="0" dirty="0">
                <a:solidFill>
                  <a:srgbClr val="777777"/>
                </a:solidFill>
                <a:effectLst/>
                <a:latin typeface="Arial" panose="020B0604020202020204" pitchFamily="34" charset="0"/>
                <a:ea typeface="Times New Roman" panose="02020603050405020304" pitchFamily="18" charset="0"/>
                <a:cs typeface="Arial" panose="020B0604020202020204" pitchFamily="34" charset="0"/>
              </a:rPr>
              <a:t>) μετρά την ικανότητά μας να κατανοούμε και να διαχειριζόμαστε συναισθήματα.</a:t>
            </a:r>
            <a:r>
              <a:rPr lang="el-GR" b="0" i="0" dirty="0">
                <a:solidFill>
                  <a:srgbClr val="474747"/>
                </a:solidFill>
                <a:effectLst/>
                <a:latin typeface="Google Sans"/>
              </a:rPr>
              <a:t> Το EQ μας μπορεί να έχει μεγαλύτερη επιρροή στην επιτυχία μας στη ζωή από το IQ μας. Υπάρχουν 4 βασικές δεξιότητες στη συναισθηματική νοημοσύνη: </a:t>
            </a:r>
            <a:r>
              <a:rPr lang="el-GR" b="0" i="0" dirty="0">
                <a:solidFill>
                  <a:srgbClr val="232426"/>
                </a:solidFill>
                <a:effectLst/>
                <a:highlight>
                  <a:srgbClr val="FFFEFC"/>
                </a:highlight>
                <a:latin typeface="Inter"/>
              </a:rPr>
              <a:t>Δύο από αυτές έχουν να κάνουν με εμάς: </a:t>
            </a:r>
            <a:r>
              <a:rPr lang="el-GR" b="1" i="0" dirty="0">
                <a:solidFill>
                  <a:srgbClr val="232426"/>
                </a:solidFill>
                <a:effectLst/>
                <a:latin typeface="Inter"/>
              </a:rPr>
              <a:t>Αυτογνωσία</a:t>
            </a:r>
            <a:r>
              <a:rPr lang="en-US" b="1" i="0" dirty="0">
                <a:solidFill>
                  <a:srgbClr val="232426"/>
                </a:solidFill>
                <a:effectLst/>
                <a:highlight>
                  <a:srgbClr val="FFFEFC"/>
                </a:highlight>
                <a:latin typeface="Inter"/>
              </a:rPr>
              <a:t>: </a:t>
            </a:r>
            <a:r>
              <a:rPr lang="el-GR" b="0" i="0" dirty="0">
                <a:solidFill>
                  <a:srgbClr val="444444"/>
                </a:solidFill>
                <a:effectLst/>
                <a:latin typeface="-apple-system"/>
              </a:rPr>
              <a:t>Αναγνωρίζουμε τα συναισθήματά μας και πώς επηρεάζουν τις σκέψεις και τη συμπεριφορά μας. Γνωρίζουμε τα δυνατά και αδύνατα σημεία μας.</a:t>
            </a:r>
            <a:r>
              <a:rPr lang="el-GR" b="1" i="0" dirty="0">
                <a:solidFill>
                  <a:srgbClr val="444444"/>
                </a:solidFill>
                <a:effectLst/>
                <a:latin typeface="-apple-system"/>
              </a:rPr>
              <a:t> Αυτοδιαχείριση</a:t>
            </a:r>
            <a:r>
              <a:rPr lang="en-US" b="1" i="0" dirty="0">
                <a:solidFill>
                  <a:srgbClr val="444444"/>
                </a:solidFill>
                <a:effectLst/>
                <a:highlight>
                  <a:srgbClr val="FFFEFC"/>
                </a:highlight>
                <a:latin typeface="-apple-system"/>
              </a:rPr>
              <a:t>:</a:t>
            </a:r>
            <a:r>
              <a:rPr lang="en-US" b="0" i="0" dirty="0">
                <a:solidFill>
                  <a:srgbClr val="444444"/>
                </a:solidFill>
                <a:effectLst/>
                <a:highlight>
                  <a:srgbClr val="FFFEFC"/>
                </a:highlight>
                <a:latin typeface="-apple-system"/>
              </a:rPr>
              <a:t> </a:t>
            </a:r>
            <a:r>
              <a:rPr lang="el-GR" b="0" i="0" dirty="0">
                <a:solidFill>
                  <a:srgbClr val="444444"/>
                </a:solidFill>
                <a:effectLst/>
                <a:latin typeface="-apple-system"/>
              </a:rPr>
              <a:t>Είμαστε σε θέση να ελέγξουμε παρορμητικά συναισθήματα και συμπεριφορές, να διαχειριστούμε τα συναισθήματά μας με υγιείς τρόπους και να προσαρμοστούμε στις μεταβαλλόμενες συνθήκες. Έχουμε συζητήσει αυτές τις 2 δεξιότητες στην προηγούμενη ενότητα. Θα εξετάσουμε τώρα τα άλλα 2 που έχουν να κάνουν με τη σύνδεσή μας με τους άλλους</a:t>
            </a:r>
            <a:r>
              <a:rPr lang="en-US" b="0" i="0" dirty="0">
                <a:solidFill>
                  <a:srgbClr val="444444"/>
                </a:solidFill>
                <a:effectLst/>
                <a:highlight>
                  <a:srgbClr val="FFFEFC"/>
                </a:highlight>
                <a:latin typeface="-apple-system"/>
              </a:rPr>
              <a:t>: </a:t>
            </a:r>
            <a:r>
              <a:rPr lang="el-GR" b="1" i="0" dirty="0">
                <a:solidFill>
                  <a:srgbClr val="232426"/>
                </a:solidFill>
                <a:effectLst/>
                <a:latin typeface="Inter"/>
              </a:rPr>
              <a:t>Κοινωνική ευαισθητοποίηση</a:t>
            </a:r>
            <a:r>
              <a:rPr lang="en-US" b="1" i="0" dirty="0">
                <a:solidFill>
                  <a:srgbClr val="232426"/>
                </a:solidFill>
                <a:effectLst/>
                <a:highlight>
                  <a:srgbClr val="FFFEFC"/>
                </a:highlight>
                <a:latin typeface="Inter"/>
              </a:rPr>
              <a:t>: </a:t>
            </a:r>
            <a:r>
              <a:rPr lang="el-GR" b="0" i="0" dirty="0">
                <a:solidFill>
                  <a:srgbClr val="232426"/>
                </a:solidFill>
                <a:effectLst/>
                <a:latin typeface="Inter"/>
              </a:rPr>
              <a:t>Έχουμε ενσυναίσθηση. Μπορούμε να κατανοήσουμε τα συναισθήματα, τις ανάγκες και τις ανησυχίες των άλλων ανθρώπων και να αισθανόμαστε άνετα κοινωνικά</a:t>
            </a:r>
            <a:r>
              <a:rPr lang="en-US" b="0" i="0" dirty="0">
                <a:solidFill>
                  <a:srgbClr val="232426"/>
                </a:solidFill>
                <a:effectLst/>
                <a:highlight>
                  <a:srgbClr val="FFFEFC"/>
                </a:highlight>
                <a:latin typeface="Inter"/>
              </a:rPr>
              <a:t>, </a:t>
            </a:r>
            <a:r>
              <a:rPr lang="el-GR" b="0" i="0" dirty="0">
                <a:solidFill>
                  <a:srgbClr val="232426"/>
                </a:solidFill>
                <a:effectLst/>
                <a:highlight>
                  <a:srgbClr val="FFFEFC"/>
                </a:highlight>
                <a:latin typeface="Inter"/>
              </a:rPr>
              <a:t>και</a:t>
            </a:r>
            <a:r>
              <a:rPr lang="en-US" b="0" i="0" dirty="0">
                <a:solidFill>
                  <a:srgbClr val="232426"/>
                </a:solidFill>
                <a:effectLst/>
                <a:highlight>
                  <a:srgbClr val="FFFEFC"/>
                </a:highlight>
                <a:latin typeface="Inter"/>
              </a:rPr>
              <a:t> </a:t>
            </a:r>
            <a:r>
              <a:rPr lang="el-GR" b="1" i="0" dirty="0">
                <a:solidFill>
                  <a:srgbClr val="232426"/>
                </a:solidFill>
                <a:effectLst/>
                <a:latin typeface="Inter"/>
              </a:rPr>
              <a:t>Διαχείριση σχέσεων</a:t>
            </a:r>
            <a:r>
              <a:rPr lang="en-US" b="0" i="0" dirty="0">
                <a:solidFill>
                  <a:srgbClr val="444444"/>
                </a:solidFill>
                <a:effectLst/>
                <a:highlight>
                  <a:srgbClr val="FFFEFC"/>
                </a:highlight>
                <a:latin typeface="-apple-system"/>
              </a:rPr>
              <a:t>: </a:t>
            </a:r>
            <a:r>
              <a:rPr lang="el-GR" b="0" i="0" dirty="0">
                <a:solidFill>
                  <a:srgbClr val="444444"/>
                </a:solidFill>
                <a:effectLst/>
                <a:latin typeface="-apple-system"/>
              </a:rPr>
              <a:t>Γνωρίζουμε πώς να αναπτύσσουμε και να διατηρούμε καλές σχέσεις, να επικοινωνούμε με σαφήνεια, να εργαζόμαστε καλά σε μια ομάδα και να διαχειριζόμαστε τις συγκρούσεις. Θα μιλήσουμε για αυτές τις δύο δεξιότητες με περισσότερες λεπτομέρειες.</a:t>
            </a:r>
            <a:endParaRPr lang="en-US" b="0" i="0" dirty="0">
              <a:solidFill>
                <a:srgbClr val="444444"/>
              </a:solidFill>
              <a:effectLst/>
              <a:highlight>
                <a:srgbClr val="FFFEFC"/>
              </a:highlight>
              <a:latin typeface="-apple-system"/>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444444"/>
              </a:solidFill>
              <a:effectLst/>
              <a:highlight>
                <a:srgbClr val="FFFEFC"/>
              </a:highlight>
              <a:latin typeface="-apple-system"/>
            </a:endParaRPr>
          </a:p>
          <a:p>
            <a:pPr algn="l" fontAlgn="base"/>
            <a:endParaRPr lang="en-US" b="0" i="0" dirty="0">
              <a:solidFill>
                <a:srgbClr val="232426"/>
              </a:solidFill>
              <a:effectLst/>
              <a:highlight>
                <a:srgbClr val="FFFEFC"/>
              </a:highlight>
              <a:latin typeface="Inter"/>
            </a:endParaRPr>
          </a:p>
        </p:txBody>
      </p:sp>
      <p:sp>
        <p:nvSpPr>
          <p:cNvPr id="4" name="Slide Number Placeholder 3"/>
          <p:cNvSpPr>
            <a:spLocks noGrp="1"/>
          </p:cNvSpPr>
          <p:nvPr>
            <p:ph type="sldNum" sz="quarter" idx="5"/>
          </p:nvPr>
        </p:nvSpPr>
        <p:spPr/>
        <p:txBody>
          <a:bodyPr/>
          <a:lstStyle/>
          <a:p>
            <a:fld id="{190E11DC-E261-4524-A6A7-0E351B658F98}" type="slidenum">
              <a:rPr lang="en-US" smtClean="0"/>
              <a:t>6</a:t>
            </a:fld>
            <a:endParaRPr lang="en-US"/>
          </a:p>
        </p:txBody>
      </p:sp>
    </p:spTree>
    <p:extLst>
      <p:ext uri="{BB962C8B-B14F-4D97-AF65-F5344CB8AC3E}">
        <p14:creationId xmlns:p14="http://schemas.microsoft.com/office/powerpoint/2010/main" val="421056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fontAlgn="base">
              <a:buFont typeface="Wingdings" panose="05000000000000000000" pitchFamily="2" charset="2"/>
              <a:buChar char="J"/>
            </a:pPr>
            <a:r>
              <a:rPr lang="el-GR" b="0" i="0" dirty="0">
                <a:solidFill>
                  <a:srgbClr val="444444"/>
                </a:solidFill>
                <a:effectLst/>
                <a:latin typeface="Inter"/>
                <a:sym typeface="Wingdings" panose="05000000000000000000" pitchFamily="2" charset="2"/>
              </a:rPr>
              <a:t>Τι ακριβώς είναι η κοινωνική ευαισθητοποίηση; Είναι μια πολύτιμη δεξιότητα που μας επιτρέπει να αναγνωρίζουμε και να ερμηνεύουμε λεκτικές και μη λεκτικές ενδείξεις που χρησιμοποιούν οι άλλοι για να επικοινωνήσουν μαζί μας. Αυτές οι ενδείξεις μας επιτρέπουν να γνωρίζουμε πώς αισθάνονται πραγματικά οι άλλοι, πώς αλλάζει η συναισθηματική τους κατάσταση από στιγμή σε στιγμή και τι είναι πραγματικά σημαντικό για αυτούς</a:t>
            </a:r>
            <a:r>
              <a:rPr lang="en-US" b="0" i="0" dirty="0">
                <a:solidFill>
                  <a:srgbClr val="444444"/>
                </a:solidFill>
                <a:effectLst/>
                <a:highlight>
                  <a:srgbClr val="FFFEFC"/>
                </a:highlight>
                <a:latin typeface="Inter"/>
              </a:rPr>
              <a:t>. </a:t>
            </a:r>
            <a:r>
              <a:rPr lang="el-GR" b="0" i="0" dirty="0">
                <a:solidFill>
                  <a:srgbClr val="444444"/>
                </a:solidFill>
                <a:effectLst/>
                <a:latin typeface="Inter"/>
              </a:rPr>
              <a:t>Μερικές φορές, λεκτικές και μη λεκτικές ενδείξεις αντιφάσκουν μεταξύ τους. Για παράδειγμα, ένα άτομο που μιλάει πολύ χαμηλά μπορεί να φοβάται ή να ντρέπεται ή να ζητά κρυφά βοήθεια. Ένα άτομο που λέει ότι είναι εντάξει, αλλά κάθεται κυρτό και δεν μας κοιτάζει όταν απαντά, δεν είναι καθόλου καλά. Η αξιολόγηση της γλώσσας του σώματος και των μη λεκτικών σημάτων μπορεί να εξασκηθεί. Θα μιλήσουμε για αυτό είναι λίγο. Ένα βασικό συστατικό της κοινωνικής ευαισθητοποίησης είναι η ενσυναίσθηση. Μας επιτρέπει να μπούμε στη θέση κάποιου άλλου και να δούμε τον κόσμο από τη δική του οπτική γωνία. Η κοινωνική ευαισθητοποίηση απαιτεί την παρουσία μας στη στιγμή, την προσοχή μας.</a:t>
            </a:r>
            <a:endParaRPr lang="en-US" b="0" i="0" dirty="0">
              <a:solidFill>
                <a:srgbClr val="444444"/>
              </a:solidFill>
              <a:effectLst/>
              <a:highlight>
                <a:srgbClr val="FFFEFC"/>
              </a:highlight>
              <a:latin typeface="Inter"/>
            </a:endParaRPr>
          </a:p>
          <a:p>
            <a:pPr marL="171450" indent="-171450" algn="l" fontAlgn="base">
              <a:buFont typeface="Wingdings" panose="05000000000000000000" pitchFamily="2" charset="2"/>
              <a:buChar char="2"/>
            </a:pPr>
            <a:r>
              <a:rPr lang="el-GR" b="0" i="0" dirty="0">
                <a:solidFill>
                  <a:srgbClr val="444444"/>
                </a:solidFill>
                <a:effectLst/>
                <a:latin typeface="Inter"/>
                <a:sym typeface="Wingdings" panose="05000000000000000000" pitchFamily="2" charset="2"/>
              </a:rPr>
              <a:t>Ρωτήστε τους σπουδαστές αν η κοινωνική ευαισθητοποίηση ως έννοια είναι σαφής σε αυτούς. Εάν όχι, προσπαθήστε να αναδιατυπώσετε και να εξηγήσετε.</a:t>
            </a:r>
            <a:endParaRPr lang="en-US" dirty="0"/>
          </a:p>
          <a:p>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7</a:t>
            </a:fld>
            <a:endParaRPr lang="en-US"/>
          </a:p>
        </p:txBody>
      </p:sp>
    </p:spTree>
    <p:extLst>
      <p:ext uri="{BB962C8B-B14F-4D97-AF65-F5344CB8AC3E}">
        <p14:creationId xmlns:p14="http://schemas.microsoft.com/office/powerpoint/2010/main" val="3677279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b="0" i="0" dirty="0">
                <a:solidFill>
                  <a:srgbClr val="000000"/>
                </a:solidFill>
                <a:effectLst/>
                <a:latin typeface="work sans" pitchFamily="2" charset="0"/>
              </a:rPr>
              <a:t>Τι είναι όμως η ενσυναίσθηση; Ας δούμε ένα σύντομο βίντεο σχετικά με αυτό</a:t>
            </a:r>
            <a:r>
              <a:rPr lang="en-US" b="0" i="0" dirty="0">
                <a:solidFill>
                  <a:srgbClr val="000000"/>
                </a:solidFill>
                <a:effectLst/>
                <a:latin typeface="work sans" pitchFamily="2" charset="0"/>
              </a:rPr>
              <a: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b="0" i="0" dirty="0">
                <a:solidFill>
                  <a:srgbClr val="000000"/>
                </a:solidFill>
                <a:effectLst/>
                <a:latin typeface="work sans" pitchFamily="2" charset="0"/>
                <a:sym typeface="Wingdings" panose="05000000000000000000" pitchFamily="2" charset="2"/>
              </a:rPr>
              <a:t>Αφού παρακολουθήσετε το βίντεο, ανοίξτε μια συζήτηση με τους μαθητές για να βεβαιωθείτε ότι έχουν καταλάβει τι είναι η ενσυναίσθηση και γιατί είναι σημαντική. Στη συνέχεια, κάντε κλικ για να αποκαλύψετε το περιεχόμενο της διαφάνειας, το οποίο χρησιμεύει ως σύνοψη</a:t>
            </a:r>
            <a:r>
              <a:rPr lang="en-US" b="0" i="0" dirty="0">
                <a:solidFill>
                  <a:srgbClr val="000000"/>
                </a:solidFill>
                <a:effectLst/>
                <a:latin typeface="work sans" pitchFamily="2" charset="0"/>
                <a:sym typeface="Wingdings" panose="05000000000000000000" pitchFamily="2" charset="2"/>
              </a:rPr>
              <a: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b="0" i="0" dirty="0">
                <a:solidFill>
                  <a:srgbClr val="000000"/>
                </a:solidFill>
                <a:effectLst/>
                <a:latin typeface="work sans" pitchFamily="2" charset="0"/>
              </a:rPr>
              <a:t>Η ενσυναίσθηση είναι η ικανότητα να κατανοούμε συναισθηματικά τι αισθάνονται οι άλλοι, να βλέπουμε τα πράγματα από τη δική τους οπτική γωνία και να φανταζόμαστε τον εαυτό μας στη θέση τους. Υπάρχουν διαφορετικά επίπεδα και εκφράσεις </a:t>
            </a:r>
            <a:r>
              <a:rPr lang="el-GR" b="0" i="0" dirty="0" err="1">
                <a:solidFill>
                  <a:srgbClr val="000000"/>
                </a:solidFill>
                <a:effectLst/>
                <a:latin typeface="work sans" pitchFamily="2" charset="0"/>
              </a:rPr>
              <a:t>ενσυναίσθησης</a:t>
            </a:r>
            <a:r>
              <a:rPr lang="el-GR" b="0" i="0" dirty="0">
                <a:solidFill>
                  <a:srgbClr val="000000"/>
                </a:solidFill>
                <a:effectLst/>
                <a:latin typeface="work sans" pitchFamily="2" charset="0"/>
              </a:rPr>
              <a:t>, αλλά ουσιαστικά έχει να κάνει με την ικανότητα να βάζουμε τον εαυτό μας στη θέση κάποιου άλλου.  Όπως είδαμε στο βίντεο, για να εξασκήσουμε την ενσυναίσθηση, πρέπει να καταλάβουμε ότι κάθε άτομο είναι διαφορετικό. Κάτι που δεν μας ενοχλεί καθόλου, θα μπορούσε να πληγώσει ένα άλλο άτομο. Αυτό ισχύει ακόμη περισσότερο, όταν πρόκειται για ανθρώπους με διαφορετικό πολιτισμικό υπόβαθρο.</a:t>
            </a:r>
            <a:r>
              <a:rPr lang="el-GR" b="0" i="0" dirty="0">
                <a:solidFill>
                  <a:srgbClr val="333333"/>
                </a:solidFill>
                <a:effectLst/>
                <a:latin typeface="Open Sans" panose="020B0606030504020204" pitchFamily="34" charset="0"/>
              </a:rPr>
              <a:t> Στη συνέχεια, πρέπει να δώσουμε προσοχή στα σημάδια που δείχνουν πώς μπορεί να αισθάνεται ένα άτομο. Αυτό περιλαμβάνει τη γλώσσα του σώματος, τον τόνο της φωνής και τις λέξεις που χρησιμοποιούνται. Μόλις καταλάβουμε πώς μπορεί να αισθάνεται ένα άτομο, πρέπει να είμαστε προσεκτικοί για να ανταποκριθούμε με τον κατάλληλο τρόπο. Μια φιλική αγκαλιά, μερικές λέξεις για να δείξουμε τη συμπόνια μας για τη θλίψη του άλλου ατόμου ή τη χαρά μας για την ευτυχία ή την επιτυχία του άλλου ατόμου, είναι ευπρόσδεκτες τις περισσότερες φορές. Αν έχουμε τη δυνατότητα, μπορούμε να βοηθήσουμε τους ανθρώπους που το χρειάζονται.</a:t>
            </a:r>
            <a:endParaRPr lang="en-US" b="0" i="0" dirty="0">
              <a:solidFill>
                <a:srgbClr val="333333"/>
              </a:solidFill>
              <a:effectLst/>
              <a:highlight>
                <a:srgbClr val="FBF9F7"/>
              </a:highligh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333333"/>
              </a:solidFill>
              <a:effectLst/>
              <a:highlight>
                <a:srgbClr val="FBF9F7"/>
              </a:highlight>
              <a:latin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endParaRPr lang="en-US" b="0" i="0" dirty="0">
              <a:solidFill>
                <a:srgbClr val="000000"/>
              </a:solidFill>
              <a:effectLst/>
              <a:latin typeface="work sans" pitchFamily="2" charset="0"/>
            </a:endParaRPr>
          </a:p>
          <a:p>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8</a:t>
            </a:fld>
            <a:endParaRPr lang="en-US"/>
          </a:p>
        </p:txBody>
      </p:sp>
    </p:spTree>
    <p:extLst>
      <p:ext uri="{BB962C8B-B14F-4D97-AF65-F5344CB8AC3E}">
        <p14:creationId xmlns:p14="http://schemas.microsoft.com/office/powerpoint/2010/main" val="3726958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dirty="0">
                <a:sym typeface="Wingdings" panose="05000000000000000000" pitchFamily="2" charset="2"/>
              </a:rPr>
              <a:t>Γιατί πρέπει να καταβάλουμε προσπάθεια να αποκτήσουμε ενσυναίσθηση; Γιατί πρέπει να νοιαζόμαστε; Η ενσυναίσθηση βελτιώνει όλες τις ανθρώπινες αλληλεπιδράσεις και βελτιώνει την ικανότητά μας να επικοινωνούμε με τους άλλους και να είμαστε μέρος μιας ομάδας. Μας δίνει τη δυνατότητα να οικοδομήσουμε ουσιαστικές κοινωνικές σχέσεις. Το να νιώθουμε συνδεδεμένοι με τους άλλους είναι εξαιρετικά σημαντικό για την ευημερία μας. Είναι η ίδια η βάση των ανθρώπινων σχέσεων και μας βοηθά να νιώθουμε ότι μας εκτιμούν, μας αγαπούν και μας φροντίζουν. Η σύνδεση με τους άλλους είναι καλή για την ψυχική μας υγεία. </a:t>
            </a:r>
            <a:r>
              <a:rPr lang="el-GR" b="0" i="0" dirty="0">
                <a:solidFill>
                  <a:srgbClr val="474747"/>
                </a:solidFill>
                <a:effectLst/>
                <a:latin typeface="Google Sans"/>
              </a:rPr>
              <a:t>Η ενσυναίσθηση μας βοηθά να γίνουμε καλύτεροι φίλοι και αργότερα καλύτεροι εργαζόμενοι, μέλη ομάδων και ηγέτες. Μας επιτρέπει να κατανοήσουμε καλύτερα τους φίλους, τους συνεργάτες και τους συναδέλφους μας. Θα είμαστε σε καλύτερη θέση να αναπτύξουμε σχέσεις στοργής και συμπόνοιας και να καθοδηγήσουμε αποτελεσματικά και να εμπνεύσουμε άλλους στο μέλλον. Τέλος, η ενσυναίσθηση μας εκπαιδεύει να δούμε τη μεγαλύτερη εικόνα και να οικοδομήσουμε την ανθεκτικότητά μας. Όταν ενσωματώνουμε πολλές διαφορετικές προοπτικές ή κοσμοθεωρίες, είμαστε σε θέση να δούμε τη μεγαλύτερη εικόνα ενός ζητήματος ή μιας έννοιας, έτσι να γίνουμε πιο ανθεκτικοί, όπως συζητήσαμε στην προηγούμενη ενότητα. Είναι προφανές, ότι αν όλοι οι άνθρωποι είχαν ενσυναίσθηση, ο κόσμος θα ήταν ένα καλύτερο μέρος</a:t>
            </a:r>
            <a:r>
              <a:rPr lang="en-US" b="0" i="0" dirty="0">
                <a:solidFill>
                  <a:srgbClr val="A9A9A9"/>
                </a:solidFill>
                <a:effectLst/>
                <a:latin typeface="Lato" panose="020F0502020204030203" pitchFamily="34" charset="0"/>
              </a:rPr>
              <a:t>. </a:t>
            </a:r>
          </a:p>
          <a:p>
            <a:pPr marL="171450" indent="-171450">
              <a:buFont typeface="Wingdings" panose="05000000000000000000" pitchFamily="2" charset="2"/>
              <a:buChar char="2"/>
            </a:pPr>
            <a:r>
              <a:rPr lang="el-GR" b="0" i="0" dirty="0">
                <a:solidFill>
                  <a:srgbClr val="474747"/>
                </a:solidFill>
                <a:effectLst/>
                <a:latin typeface="Google Sans"/>
                <a:sym typeface="Wingdings" panose="05000000000000000000" pitchFamily="2" charset="2"/>
              </a:rPr>
              <a:t>Ανοίξτε μια συζήτηση με τους μαθητές σχετικά με τη σημασία της </a:t>
            </a:r>
            <a:r>
              <a:rPr lang="el-GR" b="0" i="0" dirty="0" err="1">
                <a:solidFill>
                  <a:srgbClr val="474747"/>
                </a:solidFill>
                <a:effectLst/>
                <a:latin typeface="Google Sans"/>
                <a:sym typeface="Wingdings" panose="05000000000000000000" pitchFamily="2" charset="2"/>
              </a:rPr>
              <a:t>ενσυναίσθησης</a:t>
            </a:r>
            <a:r>
              <a:rPr lang="el-GR" b="0" i="0" dirty="0">
                <a:solidFill>
                  <a:srgbClr val="474747"/>
                </a:solidFill>
                <a:effectLst/>
                <a:latin typeface="Google Sans"/>
                <a:sym typeface="Wingdings" panose="05000000000000000000" pitchFamily="2" charset="2"/>
              </a:rPr>
              <a:t>. Τι πιστεύουν για όλα τα παραπάνω; Θα προσπαθήσουν να εξασκήσουν την ενσυναίσθηση τις επόμενες ημέρες;</a:t>
            </a:r>
            <a:endParaRPr lang="en-US" b="0" i="0" dirty="0">
              <a:solidFill>
                <a:srgbClr val="474747"/>
              </a:solidFill>
              <a:effectLst/>
              <a:latin typeface="Google Sans"/>
            </a:endParaRPr>
          </a:p>
        </p:txBody>
      </p:sp>
      <p:sp>
        <p:nvSpPr>
          <p:cNvPr id="4" name="Slide Number Placeholder 3"/>
          <p:cNvSpPr>
            <a:spLocks noGrp="1"/>
          </p:cNvSpPr>
          <p:nvPr>
            <p:ph type="sldNum" sz="quarter" idx="5"/>
          </p:nvPr>
        </p:nvSpPr>
        <p:spPr/>
        <p:txBody>
          <a:bodyPr/>
          <a:lstStyle/>
          <a:p>
            <a:fld id="{190E11DC-E261-4524-A6A7-0E351B658F98}" type="slidenum">
              <a:rPr lang="en-US" smtClean="0"/>
              <a:t>9</a:t>
            </a:fld>
            <a:endParaRPr lang="en-US"/>
          </a:p>
        </p:txBody>
      </p:sp>
    </p:spTree>
    <p:extLst>
      <p:ext uri="{BB962C8B-B14F-4D97-AF65-F5344CB8AC3E}">
        <p14:creationId xmlns:p14="http://schemas.microsoft.com/office/powerpoint/2010/main" val="259779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Όπως είπαμε προηγουμένως, η κοινωνική μας ευαισθητοποίηση και η ενσυναίσθηση βασίζονται στην ικανότητά μας να είμαστε παρόντες και παρατηρητικοί ως προς τις λεκτικές και μη λεκτικές ενδείξεις των άλλων. Τα λεκτικά σημάδια είναι προφανή, είναι αυτό που λένε οι άνθρωποι. Η αξιολόγηση των μη λεκτικών σημάτων άλλων ανθρώπων απαιτεί χρόνο και πρακτική. Μιλάμε για τη γλώσσα του σώματος και τα διάφορα στοιχεία που περιλαμβάνει. Ας δούμε μια σύντομη επισκόπηση αυτών μαζί</a:t>
            </a:r>
            <a:r>
              <a:rPr lang="en-US" dirty="0"/>
              <a:t>.</a:t>
            </a:r>
          </a:p>
          <a:p>
            <a:pPr marL="171450" indent="-171450">
              <a:buFont typeface="Wingdings" panose="05000000000000000000" pitchFamily="2" charset="2"/>
              <a:buChar char="2"/>
            </a:pPr>
            <a:r>
              <a:rPr lang="el-GR" dirty="0">
                <a:sym typeface="Wingdings" panose="05000000000000000000" pitchFamily="2" charset="2"/>
              </a:rPr>
              <a:t>Διαβάστε κάθε ένα από τα μπλοκ στην διαφάνεια και σταματήστε κάθε φορά που ένας μαθητής έχει μια ερώτηση. Εάν υπάρχουν ερωτήσεις για οποιοδήποτε από τα μπλοκ, προσπαθήστε να δώσετε παραδείγματα</a:t>
            </a:r>
            <a:r>
              <a:rPr lang="en-US" dirty="0">
                <a:sym typeface="Wingdings" panose="05000000000000000000" pitchFamily="2" charset="2"/>
              </a:rPr>
              <a:t>. </a:t>
            </a:r>
          </a:p>
          <a:p>
            <a:pPr marL="171450" indent="-171450">
              <a:buFont typeface="Wingdings" panose="05000000000000000000" pitchFamily="2" charset="2"/>
              <a:buChar char="J"/>
            </a:pPr>
            <a:r>
              <a:rPr lang="en-US" dirty="0"/>
              <a:t>We can try to check all the above when we meet new people, or when we are spending time together with our friends. Body language can reveal more about the emotional situation of a person, than his/her words. As we said, it takes time and practice, but it pays off in different ways.</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10</a:t>
            </a:fld>
            <a:endParaRPr lang="en-US"/>
          </a:p>
        </p:txBody>
      </p:sp>
    </p:spTree>
    <p:extLst>
      <p:ext uri="{BB962C8B-B14F-4D97-AF65-F5344CB8AC3E}">
        <p14:creationId xmlns:p14="http://schemas.microsoft.com/office/powerpoint/2010/main" val="587352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Για αρχή, θα το εφαρμόσουμε τώρα, μαζί. Αυτή η δραστηριότητα μας προτρέπει να παρατηρήσουμε τα πρόσωπα διαφορετικών ανθρώπων και να προσπαθήσουμε να τα ταιριάξουμε με ορισμένα συναισθήματα που υποθέτουμε ότι αισθάνονται</a:t>
            </a:r>
            <a:r>
              <a:rPr lang="en-US" dirty="0">
                <a:sym typeface="Wingdings" panose="05000000000000000000" pitchFamily="2" charset="2"/>
              </a:rPr>
              <a:t>. </a:t>
            </a:r>
          </a:p>
          <a:p>
            <a:pPr marL="171450" indent="-171450">
              <a:buFont typeface="Wingdings" panose="05000000000000000000" pitchFamily="2" charset="2"/>
              <a:buChar char="2"/>
            </a:pPr>
            <a:r>
              <a:rPr lang="el-GR" dirty="0"/>
              <a:t>Αυτή είναι μια ομαδική άσκηση (5-10 λεπτά). Χωρίστε την τάξη σας σε ομάδες των 2-3 μαθητών. Είναι καλύτερα αν κάθε ομάδα μπορεί να καθίσει σε απόσταση από τις άλλες. Δώστε σε κάθε ομάδα μία κόλλα A4 και ένα στυλό. Ζητήστε από τους μαθητές να ταιριάξουν τις εικόνες με τα συναισθήματα. Μπορούν να χρησιμοποιήσουν περισσότερα από ένα συναισθήματα για κάθε εικόνα. Όταν τελειώσουν, ζητήστε από κάθε ομάδα να πει δυνατά ποια συναισθήματα έχουν αποδώσει σε κάθε εικόνα. Εάν υπάρχουν αντικρουόμενες απόψεις μεταξύ των ομάδων, ζητήστε από τους μαθητές να εξηγήσουν γιατί επέλεξαν ένα συγκεκριμένο συναίσθημα και να ξεκινήσουν μια συζήτηση. Αυτή η άσκηση μπορεί να διαρκέσει μόνο 15 λεπτά, αλλά αν εμφανιστούν διαφορετικές απόψεις, μπορεί να διαρκέσει έως και μισή ώρα. Είναι σημαντικό να δοθεί χρόνος για συζήτηση. Αυτό θα βοηθήσει τους μαθητές να καταλάβουν ακριβώς αυτό που έχουμε συζητήσει πριν, ότι όλοι οι άνθρωποι είναι διαφορετικοί και έχουν διαφορετική προοπτική</a:t>
            </a:r>
            <a:r>
              <a:rPr lang="en-US" dirty="0"/>
              <a:t>. </a:t>
            </a:r>
          </a:p>
          <a:p>
            <a:pPr marL="171450" indent="-171450">
              <a:buFont typeface="Wingdings" panose="05000000000000000000" pitchFamily="2" charset="2"/>
              <a:buChar char="2"/>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11</a:t>
            </a:fld>
            <a:endParaRPr lang="en-US"/>
          </a:p>
        </p:txBody>
      </p:sp>
    </p:spTree>
    <p:extLst>
      <p:ext uri="{BB962C8B-B14F-4D97-AF65-F5344CB8AC3E}">
        <p14:creationId xmlns:p14="http://schemas.microsoft.com/office/powerpoint/2010/main" val="1646199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b="0" i="0" dirty="0">
                <a:solidFill>
                  <a:srgbClr val="333333"/>
                </a:solidFill>
                <a:effectLst/>
                <a:latin typeface="Open Sans" panose="020B0606030504020204" pitchFamily="34" charset="0"/>
              </a:rPr>
              <a:t>Τώρα, αυτή η άσκηση είναι πολύ ενδιαφέρουσα και μας δίνει την ευκαιρία να εξασκήσουμε τις παρατηρητικές μας δεξιότητες. Θα δούμε μια φωτογραφία όλοι μαζί και θα προσπαθήσουμε να καταλάβουμε τι συμβαίνει και πώς αισθάνονται οι άνθρωποι στη φωτογραφία</a:t>
            </a:r>
            <a:r>
              <a:rPr lang="en-US" b="0" i="0" dirty="0">
                <a:solidFill>
                  <a:srgbClr val="333333"/>
                </a:solidFill>
                <a:effectLst/>
                <a:highlight>
                  <a:srgbClr val="FBF9F7"/>
                </a:highlight>
                <a:latin typeface="Open Sans" panose="020B0606030504020204" pitchFamily="34" charset="0"/>
              </a:rPr>
              <a:t>. </a:t>
            </a:r>
          </a:p>
          <a:p>
            <a:pPr marL="171450" indent="-171450">
              <a:buFont typeface="Wingdings" panose="05000000000000000000" pitchFamily="2" charset="2"/>
              <a:buChar char="2"/>
            </a:pPr>
            <a:r>
              <a:rPr lang="el-GR" b="0" i="0" dirty="0">
                <a:solidFill>
                  <a:srgbClr val="333333"/>
                </a:solidFill>
                <a:effectLst/>
                <a:latin typeface="Open Sans" panose="020B0606030504020204" pitchFamily="34" charset="0"/>
              </a:rPr>
              <a:t>Πρόκειται για μια ομαδική άσκηση με όλη την τάξη. Αυτή η σειρά των </a:t>
            </a:r>
            <a:r>
              <a:rPr lang="el-GR" b="0" i="0" dirty="0" err="1">
                <a:solidFill>
                  <a:srgbClr val="333333"/>
                </a:solidFill>
                <a:effectLst/>
                <a:latin typeface="Open Sans" panose="020B0606030504020204" pitchFamily="34" charset="0"/>
              </a:rPr>
              <a:t>New</a:t>
            </a:r>
            <a:r>
              <a:rPr lang="el-GR" b="0" i="0" dirty="0">
                <a:solidFill>
                  <a:srgbClr val="333333"/>
                </a:solidFill>
                <a:effectLst/>
                <a:latin typeface="Open Sans" panose="020B0606030504020204" pitchFamily="34" charset="0"/>
              </a:rPr>
              <a:t> </a:t>
            </a:r>
            <a:r>
              <a:rPr lang="el-GR" b="0" i="0" dirty="0" err="1">
                <a:solidFill>
                  <a:srgbClr val="333333"/>
                </a:solidFill>
                <a:effectLst/>
                <a:latin typeface="Open Sans" panose="020B0606030504020204" pitchFamily="34" charset="0"/>
              </a:rPr>
              <a:t>York</a:t>
            </a:r>
            <a:r>
              <a:rPr lang="el-GR" b="0" i="0" dirty="0">
                <a:solidFill>
                  <a:srgbClr val="333333"/>
                </a:solidFill>
                <a:effectLst/>
                <a:latin typeface="Open Sans" panose="020B0606030504020204" pitchFamily="34" charset="0"/>
              </a:rPr>
              <a:t> </a:t>
            </a:r>
            <a:r>
              <a:rPr lang="el-GR" b="0" i="0" dirty="0" err="1">
                <a:solidFill>
                  <a:srgbClr val="333333"/>
                </a:solidFill>
                <a:effectLst/>
                <a:latin typeface="Open Sans" panose="020B0606030504020204" pitchFamily="34" charset="0"/>
              </a:rPr>
              <a:t>Times</a:t>
            </a:r>
            <a:r>
              <a:rPr lang="el-GR" b="0" i="0" dirty="0">
                <a:solidFill>
                  <a:srgbClr val="333333"/>
                </a:solidFill>
                <a:effectLst/>
                <a:latin typeface="Open Sans" panose="020B0606030504020204" pitchFamily="34" charset="0"/>
              </a:rPr>
              <a:t> παρουσιάζει μια φωτογραφία χωρίς λεζάντα και προτρέπει τους σπουδαστές και τους αναγνώστες να κάνουν τις δικές τους παρατηρήσεις για το τι μπορεί να συμβαίνει στη φωτογραφία. Ανοίξτε τον σύνδεσμο και ξεκινήστε μια συζήτηση με τους σπουδαστές</a:t>
            </a:r>
            <a:r>
              <a:rPr lang="en-US" b="0" i="0" dirty="0">
                <a:solidFill>
                  <a:srgbClr val="333333"/>
                </a:solidFill>
                <a:effectLst/>
                <a:highlight>
                  <a:srgbClr val="FBF9F7"/>
                </a:highlight>
                <a:latin typeface="Open Sans" panose="020B0606030504020204" pitchFamily="34" charset="0"/>
              </a:rPr>
              <a:t>:</a:t>
            </a:r>
          </a:p>
          <a:p>
            <a:pPr marL="628650" lvl="1" indent="-171450">
              <a:buFont typeface="Arial" panose="020B0604020202020204" pitchFamily="34" charset="0"/>
              <a:buChar char="•"/>
            </a:pPr>
            <a:r>
              <a:rPr lang="el-GR" b="0" i="0" dirty="0">
                <a:solidFill>
                  <a:srgbClr val="333333"/>
                </a:solidFill>
                <a:effectLst/>
                <a:latin typeface="Open Sans" panose="020B0606030504020204" pitchFamily="34" charset="0"/>
              </a:rPr>
              <a:t>Τι νομίζουν ότι συμβαίνει;</a:t>
            </a:r>
          </a:p>
          <a:p>
            <a:pPr marL="628650" lvl="1" indent="-171450">
              <a:buFont typeface="Arial" panose="020B0604020202020204" pitchFamily="34" charset="0"/>
              <a:buChar char="•"/>
            </a:pPr>
            <a:r>
              <a:rPr lang="el-GR" b="0" i="0" dirty="0">
                <a:solidFill>
                  <a:srgbClr val="333333"/>
                </a:solidFill>
                <a:effectLst/>
                <a:latin typeface="Open Sans" panose="020B0606030504020204" pitchFamily="34" charset="0"/>
              </a:rPr>
              <a:t>Γιατί το λένε αυτό;</a:t>
            </a:r>
          </a:p>
          <a:p>
            <a:pPr marL="628650" lvl="1" indent="-171450">
              <a:buFont typeface="Arial" panose="020B0604020202020204" pitchFamily="34" charset="0"/>
              <a:buChar char="•"/>
            </a:pPr>
            <a:r>
              <a:rPr lang="el-GR" b="0" i="0" dirty="0">
                <a:solidFill>
                  <a:srgbClr val="333333"/>
                </a:solidFill>
                <a:effectLst/>
                <a:latin typeface="Open Sans" panose="020B0606030504020204" pitchFamily="34" charset="0"/>
              </a:rPr>
              <a:t>Επιλέξτε ένα άτομο στη φωτογραφία και ρωτήστε τους σπουδαστές ποια μπορεί να είναι τα συναισθήματά του. Επικεντρωθείτε στη γλώσσα του σώματος, όπως την έχουμε εξετάσει πριν</a:t>
            </a:r>
          </a:p>
          <a:p>
            <a:pPr marL="628650" lvl="1" indent="-171450">
              <a:buFont typeface="Arial" panose="020B0604020202020204" pitchFamily="34" charset="0"/>
              <a:buChar char="•"/>
            </a:pPr>
            <a:r>
              <a:rPr lang="el-GR" b="0" i="0" dirty="0">
                <a:solidFill>
                  <a:srgbClr val="333333"/>
                </a:solidFill>
                <a:effectLst/>
                <a:latin typeface="Open Sans" panose="020B0606030504020204" pitchFamily="34" charset="0"/>
              </a:rPr>
              <a:t>Δώστε έναν τίτλο στην εικόνα. Επιτρέψτε στους σπουδαστές να είναι δημιουργικοί</a:t>
            </a:r>
            <a:endParaRPr lang="en-US" b="0" i="0" dirty="0">
              <a:solidFill>
                <a:srgbClr val="333333"/>
              </a:solidFill>
              <a:effectLst/>
              <a:highlight>
                <a:srgbClr val="FBF9F7"/>
              </a:highlight>
              <a:latin typeface="Open Sans" panose="020B0606030504020204" pitchFamily="34" charset="0"/>
            </a:endParaRPr>
          </a:p>
          <a:p>
            <a:pPr lvl="1"/>
            <a:r>
              <a:rPr lang="el-GR" dirty="0"/>
              <a:t>Η αποκάλυψη: Η εικόνα αυτής της εβδομάδας προέρχεται από το άρθρο "</a:t>
            </a:r>
            <a:r>
              <a:rPr lang="el-GR" dirty="0" err="1"/>
              <a:t>Ready</a:t>
            </a:r>
            <a:r>
              <a:rPr lang="el-GR" dirty="0"/>
              <a:t>, </a:t>
            </a:r>
            <a:r>
              <a:rPr lang="el-GR" dirty="0" err="1"/>
              <a:t>Set</a:t>
            </a:r>
            <a:r>
              <a:rPr lang="el-GR" dirty="0"/>
              <a:t>, </a:t>
            </a:r>
            <a:r>
              <a:rPr lang="el-GR" dirty="0" err="1"/>
              <a:t>Garçon</a:t>
            </a:r>
            <a:r>
              <a:rPr lang="el-GR" dirty="0"/>
              <a:t>! Οι σερβιτόροι του Παρισιού αγωνίζονται στον ιστορικό διαγωνισμό που επιστρέφει», που δημοσιεύθηκε στις 24 Μαρτίου 2024. Η αρχική λεζάντα αναφέρει: «Οι σερβιτόροι ξεκίνησαν τον διαγωνισμό στο Δημαρχείο του Παρισιού, κατευθύνθηκαν προς το Centre </a:t>
            </a:r>
            <a:r>
              <a:rPr lang="el-GR" dirty="0" err="1"/>
              <a:t>Pompidou</a:t>
            </a:r>
            <a:r>
              <a:rPr lang="el-GR" dirty="0"/>
              <a:t>, στη συνέχεια πέρασαν μέσα από το </a:t>
            </a:r>
            <a:r>
              <a:rPr lang="el-GR" dirty="0" err="1"/>
              <a:t>Marais</a:t>
            </a:r>
            <a:r>
              <a:rPr lang="el-GR" dirty="0"/>
              <a:t> πριν επιστρέψουν στο σημείο εκκίνησης».
Αυτή η άσκηση δεν πρέπει να διαρκέσει περισσότερο από 12 λεπτά</a:t>
            </a:r>
            <a:r>
              <a:rPr lang="en-US" dirty="0"/>
              <a:t>. </a:t>
            </a:r>
          </a:p>
        </p:txBody>
      </p:sp>
      <p:sp>
        <p:nvSpPr>
          <p:cNvPr id="4" name="Slide Number Placeholder 3"/>
          <p:cNvSpPr>
            <a:spLocks noGrp="1"/>
          </p:cNvSpPr>
          <p:nvPr>
            <p:ph type="sldNum" sz="quarter" idx="5"/>
          </p:nvPr>
        </p:nvSpPr>
        <p:spPr/>
        <p:txBody>
          <a:bodyPr/>
          <a:lstStyle/>
          <a:p>
            <a:fld id="{190E11DC-E261-4524-A6A7-0E351B658F98}" type="slidenum">
              <a:rPr lang="en-US" smtClean="0"/>
              <a:t>12</a:t>
            </a:fld>
            <a:endParaRPr lang="en-US"/>
          </a:p>
        </p:txBody>
      </p:sp>
    </p:spTree>
    <p:extLst>
      <p:ext uri="{BB962C8B-B14F-4D97-AF65-F5344CB8AC3E}">
        <p14:creationId xmlns:p14="http://schemas.microsoft.com/office/powerpoint/2010/main" val="115306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Ο καλύτερος τρόπος για να δοκιμάσουμε την ικανότητα συναισθηματικής νοημοσύνης μας είναι να παρακολουθούμε πώς εξελίσσονται οι σχέσεις μας. Ωστόσο, αν μας ενδιαφέρουν επίσης τα τεστ προσωπικότητας και τα αγγλικά μας είναι καλά, μπορούμε να δοκιμάσουμε αυτά τα δύο κουίζ σχετικά με τη συναισθηματική νοημοσύνη</a:t>
            </a:r>
            <a:r>
              <a:rPr lang="en-US" dirty="0">
                <a:sym typeface="Wingdings" panose="05000000000000000000" pitchFamily="2" charset="2"/>
              </a:rPr>
              <a:t>. </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13</a:t>
            </a:fld>
            <a:endParaRPr lang="en-US"/>
          </a:p>
        </p:txBody>
      </p:sp>
    </p:spTree>
    <p:extLst>
      <p:ext uri="{BB962C8B-B14F-4D97-AF65-F5344CB8AC3E}">
        <p14:creationId xmlns:p14="http://schemas.microsoft.com/office/powerpoint/2010/main" val="2916588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b="0" i="0" dirty="0">
                <a:solidFill>
                  <a:srgbClr val="000000"/>
                </a:solidFill>
                <a:effectLst/>
                <a:latin typeface="work sans" pitchFamily="2" charset="0"/>
                <a:sym typeface="Wingdings" panose="05000000000000000000" pitchFamily="2" charset="2"/>
              </a:rPr>
              <a:t>Τώρα, όπως είπαμε στην αρχή αυτής της ενότητας, η ενεργητική ακρόαση είναι επίσης μια ουσιαστική κοινωνική δεξιότητα για αποτελεσματική επικοινωνία, που μας βοηθά να οικοδομήσουμε ισχυρές σχέσεις και να συμμετάσχουμε σε ουσιαστικές συνομιλίες. Μαθαίνοντας να ακούμε διευρύνουμε την ικανότητά μας για ενσυναίσθηση.  Οι άνθρωποι συχνά λένε «προσέχω», αλλά στην πραγματικότητα, απλώς ακούνε. Ποια είναι η διαφορά; Η ακοή και η ακρόαση διαφέρουν ως προς τη φύση, τη διαδικασία, την εστίαση, την πράξη, τις αισθήσεις που εμπλέκονται και το σημείο έναρξης. Ας δούμε αυτόν τον πίνακα</a:t>
            </a:r>
            <a:r>
              <a:rPr lang="el-GR" b="0" i="0" dirty="0">
                <a:solidFill>
                  <a:srgbClr val="1F1F1F"/>
                </a:solidFill>
                <a:effectLst/>
                <a:highlight>
                  <a:srgbClr val="FFFFFF"/>
                </a:highlight>
                <a:latin typeface="Google Sans"/>
              </a:rPr>
              <a:t>. </a:t>
            </a:r>
            <a:endParaRPr lang="en-US" b="0" i="0" dirty="0">
              <a:solidFill>
                <a:srgbClr val="1F1F1F"/>
              </a:solidFill>
              <a:effectLst/>
              <a:highlight>
                <a:srgbClr val="FFFFFF"/>
              </a:highlight>
              <a:latin typeface="Google San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b="0" i="0" dirty="0">
                <a:solidFill>
                  <a:srgbClr val="1F1F1F"/>
                </a:solidFill>
                <a:effectLst/>
                <a:latin typeface="Google Sans"/>
                <a:sym typeface="Wingdings" panose="05000000000000000000" pitchFamily="2" charset="2"/>
              </a:rPr>
              <a:t>Διαβάστε τον πίνακα από αριστερά προς τα δεξιά για να δείξετε τη διαφορά μεταξύ ακοής και ακρόασης: </a:t>
            </a:r>
            <a:r>
              <a:rPr lang="el-GR" b="1" i="0" dirty="0">
                <a:solidFill>
                  <a:srgbClr val="1F1F1F"/>
                </a:solidFill>
                <a:effectLst/>
                <a:latin typeface="Google Sans"/>
                <a:sym typeface="Wingdings" panose="05000000000000000000" pitchFamily="2" charset="2"/>
              </a:rPr>
              <a:t>Φύση</a:t>
            </a:r>
            <a:r>
              <a:rPr lang="el-GR" b="0" i="0" dirty="0">
                <a:solidFill>
                  <a:srgbClr val="1F1F1F"/>
                </a:solidFill>
                <a:effectLst/>
                <a:latin typeface="Google Sans"/>
                <a:sym typeface="Wingdings" panose="05000000000000000000" pitchFamily="2" charset="2"/>
              </a:rPr>
              <a:t>: ακούμε μόνο επειδή έχουμε αυτιά, όχι επειδή το θέλουμε. Η ακρόαση, από την άλλη πλευρά, είναι εθελοντική. Ακούμε αν θέλουμε πραγματικά. </a:t>
            </a:r>
            <a:r>
              <a:rPr lang="el-GR" b="1" i="0" dirty="0">
                <a:solidFill>
                  <a:srgbClr val="1F1F1F"/>
                </a:solidFill>
                <a:effectLst/>
                <a:latin typeface="Google Sans"/>
                <a:sym typeface="Wingdings" panose="05000000000000000000" pitchFamily="2" charset="2"/>
              </a:rPr>
              <a:t>Διαδικασία</a:t>
            </a:r>
            <a:r>
              <a:rPr lang="el-GR" b="0" i="0" dirty="0">
                <a:solidFill>
                  <a:srgbClr val="1F1F1F"/>
                </a:solidFill>
                <a:effectLst/>
                <a:latin typeface="Google Sans"/>
                <a:sym typeface="Wingdings" panose="05000000000000000000" pitchFamily="2" charset="2"/>
              </a:rPr>
              <a:t>: η ακοή είναι μια παθητική διαδικασία που βασίζεται σε ένα όργανο, το αυτί. Η ακρόαση είναι μια ενεργητική νοητική διαδικασία. Πρέπει να καταβάλουμε προσπάθεια για να το κάνουμε. Επομένως, η ακοή είναι απλώς μια φυσιολογική </a:t>
            </a:r>
            <a:r>
              <a:rPr lang="el-GR" b="1" i="0" dirty="0">
                <a:solidFill>
                  <a:srgbClr val="1F1F1F"/>
                </a:solidFill>
                <a:effectLst/>
                <a:latin typeface="Google Sans"/>
                <a:sym typeface="Wingdings" panose="05000000000000000000" pitchFamily="2" charset="2"/>
              </a:rPr>
              <a:t>πράξη</a:t>
            </a:r>
            <a:r>
              <a:rPr lang="el-GR" b="0" i="0" dirty="0">
                <a:solidFill>
                  <a:srgbClr val="1F1F1F"/>
                </a:solidFill>
                <a:effectLst/>
                <a:latin typeface="Google Sans"/>
                <a:sym typeface="Wingdings" panose="05000000000000000000" pitchFamily="2" charset="2"/>
              </a:rPr>
              <a:t>, ενώ η ακρόαση είναι μια ψυχολογική πράξη. Η ακοή δεν απαιτεί </a:t>
            </a:r>
            <a:r>
              <a:rPr lang="el-GR" b="1" i="0" dirty="0">
                <a:solidFill>
                  <a:srgbClr val="1F1F1F"/>
                </a:solidFill>
                <a:effectLst/>
                <a:latin typeface="Google Sans"/>
                <a:sym typeface="Wingdings" panose="05000000000000000000" pitchFamily="2" charset="2"/>
              </a:rPr>
              <a:t>εστίαση</a:t>
            </a:r>
            <a:r>
              <a:rPr lang="el-GR" b="0" i="0" dirty="0">
                <a:solidFill>
                  <a:srgbClr val="1F1F1F"/>
                </a:solidFill>
                <a:effectLst/>
                <a:latin typeface="Google Sans"/>
                <a:sym typeface="Wingdings" panose="05000000000000000000" pitchFamily="2" charset="2"/>
              </a:rPr>
              <a:t>. Το αυτί μας ακούει διαφορετικούς ήχους ταυτόχρονα. Για την ακρόαση πρέπει να είμαστε επικεντρωμένοι σε αυτό που λέγεται. Στην ακοή υπάρχει μόνο μία </a:t>
            </a:r>
            <a:r>
              <a:rPr lang="el-GR" b="1" i="0" dirty="0">
                <a:solidFill>
                  <a:srgbClr val="1F1F1F"/>
                </a:solidFill>
                <a:effectLst/>
                <a:latin typeface="Google Sans"/>
                <a:sym typeface="Wingdings" panose="05000000000000000000" pitchFamily="2" charset="2"/>
              </a:rPr>
              <a:t>αίσθηση</a:t>
            </a:r>
            <a:r>
              <a:rPr lang="el-GR" b="0" i="0" dirty="0">
                <a:solidFill>
                  <a:srgbClr val="1F1F1F"/>
                </a:solidFill>
                <a:effectLst/>
                <a:latin typeface="Google Sans"/>
                <a:sym typeface="Wingdings" panose="05000000000000000000" pitchFamily="2" charset="2"/>
              </a:rPr>
              <a:t>, ενώ στην ακρόαση υπάρχουν περισσότερες: όραση, διανοητικές αισθήσεις κ.λπ. </a:t>
            </a:r>
            <a:r>
              <a:rPr lang="el-GR" b="1" i="0" dirty="0">
                <a:solidFill>
                  <a:srgbClr val="1F1F1F"/>
                </a:solidFill>
                <a:effectLst/>
                <a:latin typeface="Google Sans"/>
                <a:sym typeface="Wingdings" panose="05000000000000000000" pitchFamily="2" charset="2"/>
              </a:rPr>
              <a:t>Τέλος</a:t>
            </a:r>
            <a:r>
              <a:rPr lang="el-GR" b="0" i="0" dirty="0">
                <a:solidFill>
                  <a:srgbClr val="1F1F1F"/>
                </a:solidFill>
                <a:effectLst/>
                <a:latin typeface="Google Sans"/>
                <a:sym typeface="Wingdings" panose="05000000000000000000" pitchFamily="2" charset="2"/>
              </a:rPr>
              <a:t>, όταν υπάρχει κάποιο είδος ήχου, η ακοή θα μας κάνει να το συνειδητοποιήσουμε, αλλά τίποτα άλλο. Αφού ακούσουμε τον ήχο, αρχίζουμε να ακούμε.  Ρωτήστε τους μαθητές εάν έχουν οποιεσδήποτε ερωτήσεις</a:t>
            </a:r>
            <a:r>
              <a:rPr lang="en-US" b="0" i="0" dirty="0">
                <a:solidFill>
                  <a:srgbClr val="1F1F1F"/>
                </a:solidFill>
                <a:effectLst/>
                <a:highlight>
                  <a:srgbClr val="FFFFFF"/>
                </a:highlight>
                <a:latin typeface="Google Sans"/>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1F1F1F"/>
              </a:solidFill>
              <a:effectLst/>
              <a:highlight>
                <a:srgbClr val="FFFFFF"/>
              </a:highlight>
              <a:latin typeface="Google Sans"/>
            </a:endParaRPr>
          </a:p>
        </p:txBody>
      </p:sp>
      <p:sp>
        <p:nvSpPr>
          <p:cNvPr id="4" name="Slide Number Placeholder 3"/>
          <p:cNvSpPr>
            <a:spLocks noGrp="1"/>
          </p:cNvSpPr>
          <p:nvPr>
            <p:ph type="sldNum" sz="quarter" idx="5"/>
          </p:nvPr>
        </p:nvSpPr>
        <p:spPr/>
        <p:txBody>
          <a:bodyPr/>
          <a:lstStyle/>
          <a:p>
            <a:fld id="{190E11DC-E261-4524-A6A7-0E351B658F98}" type="slidenum">
              <a:rPr lang="en-US" smtClean="0"/>
              <a:t>14</a:t>
            </a:fld>
            <a:endParaRPr lang="en-US"/>
          </a:p>
        </p:txBody>
      </p:sp>
    </p:spTree>
    <p:extLst>
      <p:ext uri="{BB962C8B-B14F-4D97-AF65-F5344CB8AC3E}">
        <p14:creationId xmlns:p14="http://schemas.microsoft.com/office/powerpoint/2010/main" val="1551276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sz="1200" dirty="0">
                <a:latin typeface="Google Sans"/>
                <a:sym typeface="Wingdings" panose="05000000000000000000" pitchFamily="2" charset="2"/>
              </a:rPr>
              <a:t>Τώρα λοιπόν που έχουμε κατανοήσει τις διαφορές μεταξύ ακοής και ακρόασης, ας επικεντρωθούμε στην ενεργητική ακρόαση. Περιλαμβάνει την απόδοση αυτού που καταλαβαίνουμε, την υποβολή προσεκτικών ερωτήσεων για αποσαφήνιση και την αποφυγή διακοπών του ομιλητή ή κριτικής. Ας δούμε μερικές στρατηγικές για ενεργή ακρόαση σε ένα σύντομο βίντεο</a:t>
            </a:r>
            <a:r>
              <a:rPr lang="el-GR" b="0" i="0" dirty="0">
                <a:solidFill>
                  <a:srgbClr val="131313"/>
                </a:solidFill>
                <a:effectLst/>
                <a:latin typeface="Roboto" panose="02000000000000000000" pitchFamily="2" charset="0"/>
              </a:rPr>
              <a:t>.</a:t>
            </a:r>
            <a:endParaRPr lang="en-US" b="0" i="0" dirty="0">
              <a:solidFill>
                <a:srgbClr val="131313"/>
              </a:solidFill>
              <a:effectLst/>
              <a:latin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b="0" i="0" dirty="0">
                <a:solidFill>
                  <a:srgbClr val="131313"/>
                </a:solidFill>
                <a:effectLst/>
                <a:latin typeface="Roboto" panose="02000000000000000000" pitchFamily="2" charset="0"/>
                <a:sym typeface="Wingdings" panose="05000000000000000000" pitchFamily="2" charset="2"/>
              </a:rPr>
              <a:t>Μετά την προβολή του βίντεο, τονίστε το μέρος της μη διακοπής. Χρησιμοποιήστε το συνηθισμένο παράδειγμα συζητήσεων που εμφανίζονται στα πάνελ της τηλεόρασης, όπου οι ομιλητές διακόπτουν ο ένας τον άλλον όλη την ώρα. Επισημάνετε ότι αυτό δεν είναι αποτελεσματική επικοινωνία και είναι ενοχλητικό και σχεδόν αδύνατο για το κοινό να καταλάβει τι λέγεται</a:t>
            </a:r>
            <a:r>
              <a:rPr lang="en-US" b="0" i="0" dirty="0">
                <a:solidFill>
                  <a:srgbClr val="131313"/>
                </a:solidFill>
                <a:effectLst/>
                <a:latin typeface="Roboto" panose="02000000000000000000" pitchFamily="2" charset="0"/>
                <a:sym typeface="Wingdings" panose="05000000000000000000" pitchFamily="2" charset="2"/>
              </a:rPr>
              <a: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b="0" i="0" dirty="0">
                <a:solidFill>
                  <a:srgbClr val="1F1F1F"/>
                </a:solidFill>
                <a:effectLst/>
                <a:latin typeface="Google Sans"/>
                <a:sym typeface="Wingdings" panose="05000000000000000000" pitchFamily="2" charset="2"/>
              </a:rPr>
              <a:t>Με την ενεργητική ακρόαση, ολοκληρώνουμε το μέρος που είναι αφιερωμένο στην αποτελεσματική επικοινωνία. Έχετε απορίες; Υπάρχει κάτι που πρέπει να διευκρινίσουμε περαιτέρω;</a:t>
            </a:r>
            <a:endParaRPr lang="en-US" b="0" i="0" dirty="0">
              <a:solidFill>
                <a:srgbClr val="1F1F1F"/>
              </a:solidFill>
              <a:effectLst/>
              <a:highlight>
                <a:srgbClr val="FFFFFF"/>
              </a:highlight>
              <a:latin typeface="Google San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i="0" dirty="0">
              <a:solidFill>
                <a:srgbClr val="1F1F1F"/>
              </a:solidFill>
              <a:effectLst/>
              <a:highlight>
                <a:srgbClr val="FFFFFF"/>
              </a:highlight>
              <a:latin typeface="Google Sans"/>
            </a:endParaRPr>
          </a:p>
          <a:p>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15</a:t>
            </a:fld>
            <a:endParaRPr lang="en-US"/>
          </a:p>
        </p:txBody>
      </p:sp>
    </p:spTree>
    <p:extLst>
      <p:ext uri="{BB962C8B-B14F-4D97-AF65-F5344CB8AC3E}">
        <p14:creationId xmlns:p14="http://schemas.microsoft.com/office/powerpoint/2010/main" val="3322328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dirty="0">
                <a:sym typeface="Wingdings" panose="05000000000000000000" pitchFamily="2" charset="2"/>
              </a:rPr>
              <a:t>Θα ξεκινήσουμε τώρα το ενδιαφέρον μέρος της διαχείρισης σχέσεων. Είμαστε κοινωνικά ζώα από τη φύση μας, θυμάστε; Θα δούμε πώς μπορούμε να σχετιστούμε με άλλους ανθρώπους, όπως φίλους, συμμαθητές, φροντιστές ή συντρόφους</a:t>
            </a:r>
            <a:r>
              <a:rPr lang="en-US" b="0" i="0" dirty="0">
                <a:solidFill>
                  <a:srgbClr val="333333"/>
                </a:solidFill>
                <a:effectLst/>
                <a:highlight>
                  <a:srgbClr val="FFFFFF"/>
                </a:highlight>
                <a:latin typeface="Open Sans" panose="020B0606030504020204" pitchFamily="34" charset="0"/>
              </a:rPr>
              <a:t>. </a:t>
            </a:r>
          </a:p>
          <a:p>
            <a:pPr marL="0" indent="0">
              <a:buFont typeface="Wingdings" panose="05000000000000000000" pitchFamily="2" charset="2"/>
              <a:buNone/>
            </a:pPr>
            <a:endParaRPr lang="en-US" b="0" i="0" dirty="0">
              <a:solidFill>
                <a:srgbClr val="333333"/>
              </a:solidFill>
              <a:effectLst/>
              <a:highlight>
                <a:srgbClr val="FFFFFF"/>
              </a:highlight>
              <a:latin typeface="Open Sans" panose="020B0606030504020204" pitchFamily="34" charset="0"/>
            </a:endParaRPr>
          </a:p>
          <a:p>
            <a:endParaRPr lang="en-US" b="0" i="0" dirty="0">
              <a:solidFill>
                <a:srgbClr val="333333"/>
              </a:solidFill>
              <a:effectLst/>
              <a:highlight>
                <a:srgbClr val="FFFFFF"/>
              </a:highlight>
              <a:latin typeface="Open Sans" panose="020B0606030504020204" pitchFamily="34" charset="0"/>
            </a:endParaRPr>
          </a:p>
          <a:p>
            <a:endParaRPr lang="en-US" b="0" i="0" dirty="0">
              <a:solidFill>
                <a:srgbClr val="333333"/>
              </a:solidFill>
              <a:effectLst/>
              <a:highlight>
                <a:srgbClr val="FFFFFF"/>
              </a:highlight>
              <a:latin typeface="Open Sans" panose="020B0606030504020204" pitchFamily="34" charset="0"/>
            </a:endParaRPr>
          </a:p>
          <a:p>
            <a:pPr marL="171450" indent="-171450">
              <a:buFont typeface="Wingdings" panose="05000000000000000000" pitchFamily="2" charset="2"/>
              <a:buChar char="J"/>
            </a:pPr>
            <a:endParaRPr lang="en-US" dirty="0">
              <a:sym typeface="Wingdings" panose="05000000000000000000" pitchFamily="2" charset="2"/>
            </a:endParaRP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16</a:t>
            </a:fld>
            <a:endParaRPr lang="en-US"/>
          </a:p>
        </p:txBody>
      </p:sp>
    </p:spTree>
    <p:extLst>
      <p:ext uri="{BB962C8B-B14F-4D97-AF65-F5344CB8AC3E}">
        <p14:creationId xmlns:p14="http://schemas.microsoft.com/office/powerpoint/2010/main" val="3264656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b="0" i="0" dirty="0">
                <a:solidFill>
                  <a:srgbClr val="333333"/>
                </a:solidFill>
                <a:effectLst/>
                <a:latin typeface="Open Sans" panose="020B0606030504020204" pitchFamily="34" charset="0"/>
              </a:rPr>
              <a:t>Θα ξεκινήσουμε εξηγώντας τα δύο κύρια είδη σχέσεων: τις υγιείς και τις μη υγιείς, οι οποίες καλύπτουν όλους τους τύπους κοινωνικής αλληλεπίδρασης: φιλίες, ομάδες και ρομαντικές σχέσεις</a:t>
            </a:r>
            <a:r>
              <a:rPr lang="en-US" b="0" i="0" dirty="0">
                <a:solidFill>
                  <a:srgbClr val="333333"/>
                </a:solidFill>
                <a:effectLst/>
                <a:highlight>
                  <a:srgbClr val="FFFFFF"/>
                </a:highlight>
                <a:latin typeface="Open Sans" panose="020B0606030504020204" pitchFamily="34" charset="0"/>
              </a:rPr>
              <a:t>. </a:t>
            </a:r>
            <a:r>
              <a:rPr lang="el-GR" b="1" i="0" dirty="0">
                <a:solidFill>
                  <a:srgbClr val="333333"/>
                </a:solidFill>
                <a:effectLst/>
                <a:highlight>
                  <a:srgbClr val="FFFFFF"/>
                </a:highlight>
                <a:latin typeface="Open Sans" panose="020B0606030504020204" pitchFamily="34" charset="0"/>
              </a:rPr>
              <a:t>Υγιείς</a:t>
            </a:r>
            <a:r>
              <a:rPr lang="en-US" b="0" i="0" dirty="0">
                <a:solidFill>
                  <a:srgbClr val="333333"/>
                </a:solidFill>
                <a:effectLst/>
                <a:highlight>
                  <a:srgbClr val="FFFFFF"/>
                </a:highlight>
                <a:latin typeface="Open Sans" panose="020B0606030504020204" pitchFamily="34" charset="0"/>
              </a:rPr>
              <a:t> </a:t>
            </a:r>
            <a:r>
              <a:rPr lang="el-GR" b="0" i="0" dirty="0">
                <a:solidFill>
                  <a:srgbClr val="333333"/>
                </a:solidFill>
                <a:effectLst/>
                <a:latin typeface="Open Sans" panose="020B0606030504020204" pitchFamily="34" charset="0"/>
              </a:rPr>
              <a:t>σχέσεις είναι αυτές όπου μπορούμε να αισθανόμαστε ασφαλείς και να εκφράζουμε τις απόψεις μας ελεύθερα και με σεβασμό στον εαυτό μας και στους άλλους. Βασίζονται στην αμοιβαία εμπιστοσύνη, την ειλικρίνεια, την καλή επικοινωνία, την κατανόηση και την ηρεμία κατά τη διάρκεια των επιχειρημάτων και τη συναίνεση.</a:t>
            </a:r>
            <a:r>
              <a:rPr lang="en-US" b="0" i="0" dirty="0">
                <a:solidFill>
                  <a:srgbClr val="333333"/>
                </a:solidFill>
                <a:effectLst/>
                <a:highlight>
                  <a:srgbClr val="FFFFFF"/>
                </a:highlight>
                <a:latin typeface="Open Sans" panose="020B0606030504020204" pitchFamily="34" charset="0"/>
              </a:rPr>
              <a:t> </a:t>
            </a:r>
            <a:r>
              <a:rPr lang="el-GR" b="1" i="0" dirty="0">
                <a:solidFill>
                  <a:srgbClr val="333333"/>
                </a:solidFill>
                <a:effectLst/>
                <a:highlight>
                  <a:srgbClr val="FFFFFF"/>
                </a:highlight>
                <a:latin typeface="Open Sans" panose="020B0606030504020204" pitchFamily="34" charset="0"/>
              </a:rPr>
              <a:t>Μη υγιείς</a:t>
            </a:r>
            <a:r>
              <a:rPr lang="en-US" b="0" i="0" dirty="0">
                <a:solidFill>
                  <a:srgbClr val="333333"/>
                </a:solidFill>
                <a:effectLst/>
                <a:highlight>
                  <a:srgbClr val="FFFFFF"/>
                </a:highlight>
                <a:latin typeface="Open Sans" panose="020B0606030504020204" pitchFamily="34" charset="0"/>
              </a:rPr>
              <a:t> </a:t>
            </a:r>
            <a:r>
              <a:rPr lang="el-GR" b="0" i="0" dirty="0">
                <a:solidFill>
                  <a:srgbClr val="333333"/>
                </a:solidFill>
                <a:effectLst/>
                <a:latin typeface="Open Sans" panose="020B0606030504020204" pitchFamily="34" charset="0"/>
              </a:rPr>
              <a:t>σχέσεις, αντίθετα, είναι αυτές που έχουν ανισορροπία ισχύος. Υπάρχει κάποιος δυνατότερος και κάποιος πιο αδύναμος. Δεν υπάρχει συναίνεση, αμοιβαία εμπιστοσύνη, συμβιβασμός ή ειλικρίνεια. Ένας ή και οι δύο άνθρωποι στη σχέση μπορεί να έχουν πρόβλημα επικοινωνίας και ελέγχου του θυμού τους. Ορισμένες ανθυγιεινές σχέσεις γίνονται σωματικά, συναισθηματικά ή σεξουαλικά βίαιες. Όσα έχουμε ήδη συζητήσει, η αυτογνωσία και η κοινωνική ευαισθητοποίηση, η ενσυναίσθηση, η ενεργητική ακρόαση, μπορούν να μας βοηθήσουν να οικοδομήσουμε υγιείς σχέσεις και να σταματήσουμε ή να απομακρυνθούμε από τις μη υγιείς.</a:t>
            </a:r>
            <a:endParaRPr lang="en-US" b="0" i="0" dirty="0">
              <a:solidFill>
                <a:srgbClr val="333333"/>
              </a:solidFill>
              <a:effectLst/>
              <a:highlight>
                <a:srgbClr val="FFFFFF"/>
              </a:highlight>
              <a:latin typeface="Open Sans" panose="020B0606030504020204" pitchFamily="34" charset="0"/>
            </a:endParaRPr>
          </a:p>
          <a:p>
            <a:endParaRPr lang="en-US" b="0" i="0" dirty="0">
              <a:solidFill>
                <a:srgbClr val="333333"/>
              </a:solidFill>
              <a:effectLst/>
              <a:highlight>
                <a:srgbClr val="FFFFFF"/>
              </a:highligh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190E11DC-E261-4524-A6A7-0E351B658F98}" type="slidenum">
              <a:rPr lang="en-US" smtClean="0"/>
              <a:t>17</a:t>
            </a:fld>
            <a:endParaRPr lang="en-US"/>
          </a:p>
        </p:txBody>
      </p:sp>
    </p:spTree>
    <p:extLst>
      <p:ext uri="{BB962C8B-B14F-4D97-AF65-F5344CB8AC3E}">
        <p14:creationId xmlns:p14="http://schemas.microsoft.com/office/powerpoint/2010/main" val="1723060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b="0" i="0" dirty="0">
                <a:solidFill>
                  <a:srgbClr val="333333"/>
                </a:solidFill>
                <a:effectLst/>
                <a:latin typeface="Open Sans" panose="020B0606030504020204" pitchFamily="34" charset="0"/>
                <a:sym typeface="Wingdings" panose="05000000000000000000" pitchFamily="2" charset="2"/>
              </a:rPr>
              <a:t>Στόχος μας φυσικά είναι να χτίσουμε και να διατηρήσουμε υγιείς σχέσεις. Ας δούμε μερικές συμβουλές προς αυτή την κατεύθυνση</a:t>
            </a:r>
            <a:r>
              <a:rPr lang="en-US" b="0" i="0" dirty="0">
                <a:solidFill>
                  <a:srgbClr val="333333"/>
                </a:solidFill>
                <a:effectLst/>
                <a:highlight>
                  <a:srgbClr val="FFFFFF"/>
                </a:highlight>
                <a:latin typeface="Open Sans" panose="020B0606030504020204" pitchFamily="34" charset="0"/>
                <a:sym typeface="Wingdings" panose="05000000000000000000" pitchFamily="2" charset="2"/>
              </a:rPr>
              <a:t>. </a:t>
            </a:r>
            <a:r>
              <a:rPr lang="el-GR" b="0" i="0" dirty="0">
                <a:solidFill>
                  <a:srgbClr val="333333"/>
                </a:solidFill>
                <a:effectLst/>
                <a:latin typeface="Open Sans" panose="020B0606030504020204" pitchFamily="34" charset="0"/>
                <a:sym typeface="Wingdings" panose="05000000000000000000" pitchFamily="2" charset="2"/>
              </a:rPr>
              <a:t>Η </a:t>
            </a:r>
            <a:r>
              <a:rPr lang="el-GR" b="1" i="0" dirty="0">
                <a:solidFill>
                  <a:srgbClr val="333333"/>
                </a:solidFill>
                <a:effectLst/>
                <a:latin typeface="Open Sans" panose="020B0606030504020204" pitchFamily="34" charset="0"/>
                <a:sym typeface="Wingdings" panose="05000000000000000000" pitchFamily="2" charset="2"/>
              </a:rPr>
              <a:t>μη λεκτική επικοινωνία </a:t>
            </a:r>
            <a:r>
              <a:rPr lang="el-GR" b="0" i="0" dirty="0">
                <a:solidFill>
                  <a:srgbClr val="333333"/>
                </a:solidFill>
                <a:effectLst/>
                <a:latin typeface="Open Sans" panose="020B0606030504020204" pitchFamily="34" charset="0"/>
                <a:sym typeface="Wingdings" panose="05000000000000000000" pitchFamily="2" charset="2"/>
              </a:rPr>
              <a:t>και η γλώσσα του σώματος παίζουν πολύ σημαντικό ρόλο στις σχέσεις. Πρέπει να δώσουμε προσοχή στη γλώσσα του σώματός μας. Οι πολλοί μύες στο πρόσωπο, ειδικά εκείνοι γύρω από τα μάτια, τη μύτη, το στόμα και το μέτωπο, μας βοηθούν να μεταφέρουμε χωρίς λόγια τα συναισθήματά μας καθώς και να διαβάσουμε τη συναισθηματική πρόθεση των άλλων ανθρώπων. Μπορεί να λέμε κάτι, αλλά η έκφραση του προσώπου μας μεταφέρει κάτι διαφορετικό. Οι άνθρωποι γύρω μας θα το παρατηρήσουν</a:t>
            </a:r>
            <a:r>
              <a:rPr lang="en-US" b="0" i="0" dirty="0">
                <a:solidFill>
                  <a:srgbClr val="333333"/>
                </a:solidFill>
                <a:effectLst/>
                <a:highlight>
                  <a:srgbClr val="FFFFFF"/>
                </a:highlight>
                <a:latin typeface="Open Sans" panose="020B0606030504020204" pitchFamily="34" charset="0"/>
              </a:rPr>
              <a:t>. </a:t>
            </a:r>
            <a:r>
              <a:rPr lang="el-GR" b="0" i="0" dirty="0">
                <a:solidFill>
                  <a:srgbClr val="444444"/>
                </a:solidFill>
                <a:effectLst/>
                <a:latin typeface="Inter"/>
              </a:rPr>
              <a:t>Το </a:t>
            </a:r>
            <a:r>
              <a:rPr lang="el-GR" b="1" i="0" dirty="0">
                <a:solidFill>
                  <a:srgbClr val="444444"/>
                </a:solidFill>
                <a:effectLst/>
                <a:latin typeface="Inter"/>
              </a:rPr>
              <a:t>χιούμορ</a:t>
            </a:r>
            <a:r>
              <a:rPr lang="el-GR" b="0" i="0" dirty="0">
                <a:solidFill>
                  <a:srgbClr val="444444"/>
                </a:solidFill>
                <a:effectLst/>
                <a:latin typeface="Inter"/>
              </a:rPr>
              <a:t>, το γέλιο και το παιχνίδι είναι φυσικά αντίδοτα στο άγχος. Το γέλιο φέρνει το νευρικό μας σύστημα σε ισορροπία, μειώνοντας το άγχος, ηρεμώντας μας και ακονίζοντας το μυαλό μας. Πρέπει να χρησιμοποιούμε το χιούμορ στις σχέσεις μας. Ωστόσο, δεν πρέπει να χρησιμοποιούμε το χιούμορ για να γελοιοποιήσουμε τα συναισθήματα ενός άλλου ατόμου ή τις ισχυρές πεποιθήσεις του. Δύο άνθρωποι δεν μπορούν να συμφωνήσουν σε όλα. Και δεν μπορούν να έχουν τις ίδιες ανάγκες, απόψεις και προσδοκίες ανά πάσα στιγμή. Οι </a:t>
            </a:r>
            <a:r>
              <a:rPr lang="el-GR" b="1" i="0" dirty="0">
                <a:solidFill>
                  <a:srgbClr val="444444"/>
                </a:solidFill>
                <a:effectLst/>
                <a:latin typeface="Inter"/>
              </a:rPr>
              <a:t>συγκρούσεις και οι διαφωνίες</a:t>
            </a:r>
            <a:r>
              <a:rPr lang="el-GR" b="0" i="0" dirty="0">
                <a:solidFill>
                  <a:srgbClr val="444444"/>
                </a:solidFill>
                <a:effectLst/>
                <a:latin typeface="Inter"/>
              </a:rPr>
              <a:t> είναι μέρος των ανθρώπινων σχέσεων. Όταν η σύγκρουση δεν γίνεται αντιληπτή ως απειλή ή τιμωρία, αλλά ακριβώς ό,τι είναι, δηλαδή ότι δύο άνθρωποι που έχουν διαφορετικές απόψεις, προάγει την ελευθερία, τη δημιουργικότητα και την ασφάλεια στις σχέσεις. Η επίλυση των συγκρούσεων με υγιείς, εποικοδομητικούς τρόπους μπορεί να ενισχύσει την εμπιστοσύνη μεταξύ των ανθρώπων. Πρέπει να θυμόμαστε ότι </a:t>
            </a:r>
            <a:r>
              <a:rPr lang="el-GR" b="1" i="0" dirty="0">
                <a:solidFill>
                  <a:srgbClr val="444444"/>
                </a:solidFill>
                <a:effectLst/>
                <a:latin typeface="Inter"/>
              </a:rPr>
              <a:t>κάθε άνθρωπος είναι διαφορετικός</a:t>
            </a:r>
            <a:r>
              <a:rPr lang="el-GR" b="0" i="0" dirty="0">
                <a:solidFill>
                  <a:srgbClr val="444444"/>
                </a:solidFill>
                <a:effectLst/>
                <a:latin typeface="Inter"/>
              </a:rPr>
              <a:t>. Ακόμα και ο καλύτερός μας φίλος είναι πιθανώς εντελώς διαφορετικός από εμάς. Αυτό είναι εντάξει, αρκεί να μπορούμε να έχουμε μια υγιή σχέση. Είναι επίσης ενδιαφέρον. Μερικοί φίλοι ή συνεργάτες μπορούν να αλληλοσυμπληρώνονται, μόνο και μόνο επειδή είναι διαφορετικοί και δίνουν προσοχή σε διαφορετικές πτυχές ενός θέματος. Πρέπει να επικεντρωνόμαστε σε όλα τα θετικά πράγματα που μπορεί να φέρει αυτή η διαφορά στη σχέση</a:t>
            </a:r>
            <a:r>
              <a:rPr lang="en-US" b="0" i="0" dirty="0">
                <a:solidFill>
                  <a:srgbClr val="444444"/>
                </a:solidFill>
                <a:effectLst/>
                <a:highlight>
                  <a:srgbClr val="FFFEFC"/>
                </a:highlight>
                <a:latin typeface="Inter"/>
              </a:rPr>
              <a:t>. </a:t>
            </a: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18</a:t>
            </a:fld>
            <a:endParaRPr lang="en-US"/>
          </a:p>
        </p:txBody>
      </p:sp>
    </p:spTree>
    <p:extLst>
      <p:ext uri="{BB962C8B-B14F-4D97-AF65-F5344CB8AC3E}">
        <p14:creationId xmlns:p14="http://schemas.microsoft.com/office/powerpoint/2010/main" val="2472153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J"/>
            </a:pPr>
            <a:r>
              <a:rPr lang="el-GR" b="0" i="0" dirty="0">
                <a:solidFill>
                  <a:srgbClr val="474747"/>
                </a:solidFill>
                <a:effectLst/>
                <a:latin typeface="Google Sans"/>
              </a:rPr>
              <a:t>Το πότε πρέπει να φύγει κανείς από μια σχέση, όπως η φιλία, η ομάδα, η εργασία, η ρομαντική σχέση μπορεί να είναι βαθιά προσωπικό, αλλά τα σημάδια ότι μπορεί να είναι καιρός να προχωρήσουμε περιλαμβάνουν: </a:t>
            </a:r>
            <a:r>
              <a:rPr lang="el-GR" b="1" i="0" dirty="0">
                <a:solidFill>
                  <a:srgbClr val="474747"/>
                </a:solidFill>
                <a:effectLst/>
                <a:latin typeface="Google Sans"/>
              </a:rPr>
              <a:t>συνεχή δυστυχία</a:t>
            </a:r>
            <a:r>
              <a:rPr lang="el-GR" b="0" i="0" dirty="0">
                <a:solidFill>
                  <a:srgbClr val="474747"/>
                </a:solidFill>
                <a:effectLst/>
                <a:latin typeface="Google Sans"/>
              </a:rPr>
              <a:t>: αν αισθανόμαστε δυστυχισμένοι να είμαστε με το άλλο άτομο. </a:t>
            </a:r>
            <a:r>
              <a:rPr lang="el-GR" b="1" i="0" dirty="0">
                <a:solidFill>
                  <a:srgbClr val="474747"/>
                </a:solidFill>
                <a:effectLst/>
                <a:latin typeface="Google Sans"/>
              </a:rPr>
              <a:t>Έλλειψη εμπιστοσύνης:</a:t>
            </a:r>
            <a:r>
              <a:rPr lang="el-GR" b="0" i="0" dirty="0">
                <a:solidFill>
                  <a:srgbClr val="474747"/>
                </a:solidFill>
                <a:effectLst/>
                <a:latin typeface="Google Sans"/>
              </a:rPr>
              <a:t> αν δεν μπορούμε να εμπιστευτούμε το άλλο άτομο. </a:t>
            </a:r>
            <a:r>
              <a:rPr lang="el-GR" b="1" i="0" dirty="0">
                <a:solidFill>
                  <a:srgbClr val="474747"/>
                </a:solidFill>
                <a:effectLst/>
                <a:latin typeface="Google Sans"/>
              </a:rPr>
              <a:t>Επαναλαμβανόμενα μοτίβα συγκρούσεων</a:t>
            </a:r>
            <a:r>
              <a:rPr lang="el-GR" b="0" i="0" dirty="0">
                <a:solidFill>
                  <a:srgbClr val="474747"/>
                </a:solidFill>
                <a:effectLst/>
                <a:latin typeface="Google Sans"/>
              </a:rPr>
              <a:t>, που κλιμακώνονται και δεν μπορούν να επιλυθούν με σεβασμό. </a:t>
            </a:r>
            <a:r>
              <a:rPr lang="el-GR" b="1" i="0" dirty="0">
                <a:solidFill>
                  <a:srgbClr val="474747"/>
                </a:solidFill>
                <a:effectLst/>
                <a:latin typeface="Google Sans"/>
              </a:rPr>
              <a:t>Συναισθηματική ή σωματική κακοποίηση</a:t>
            </a:r>
            <a:r>
              <a:rPr lang="el-GR" b="0" i="0" dirty="0">
                <a:solidFill>
                  <a:srgbClr val="474747"/>
                </a:solidFill>
                <a:effectLst/>
                <a:latin typeface="Google Sans"/>
              </a:rPr>
              <a:t>: Ο εκφοβισμός, η συνεχής κριτική, η απειλή, περιλαμβάνονται εδώ. </a:t>
            </a:r>
            <a:r>
              <a:rPr lang="el-GR" b="1" i="0" dirty="0">
                <a:solidFill>
                  <a:srgbClr val="474747"/>
                </a:solidFill>
                <a:effectLst/>
                <a:latin typeface="Google Sans"/>
              </a:rPr>
              <a:t>Αναντιστοιχία αξιών</a:t>
            </a:r>
            <a:r>
              <a:rPr lang="el-GR" b="0" i="0" dirty="0">
                <a:solidFill>
                  <a:srgbClr val="474747"/>
                </a:solidFill>
                <a:effectLst/>
                <a:latin typeface="Google Sans"/>
              </a:rPr>
              <a:t>. Καθώς μεγαλώνουμε, οι αξίες μας παρεμβαίνουν στις πράξεις μας. Εάν το άλλο άτομο δεν μοιράζεται τις ίδιες ή παρόμοιες αξίες, υπάρχει μεγάλη πιθανότητα η συμπεριφορά του να είναι διαφορετική από ό, τι θέλουμε. </a:t>
            </a:r>
            <a:r>
              <a:rPr lang="el-GR" b="1" i="0" dirty="0">
                <a:solidFill>
                  <a:srgbClr val="474747"/>
                </a:solidFill>
                <a:effectLst/>
                <a:latin typeface="Google Sans"/>
              </a:rPr>
              <a:t>Αίσθημα στασιμότητας ή συγκράτησης</a:t>
            </a:r>
            <a:r>
              <a:rPr lang="el-GR" b="0" i="0" dirty="0">
                <a:solidFill>
                  <a:srgbClr val="474747"/>
                </a:solidFill>
                <a:effectLst/>
                <a:latin typeface="Google Sans"/>
              </a:rPr>
              <a:t>: Σε ορισμένες σχέσεις, ένα άτομο βάζει πάντα τις ανάγκες του στην άκρη για να ευχαριστήσει ή να βοηθήσει το άλλο άτομο. Αυτό είναι φυσιολογικό αν συμβαίνει περιστασιακά ή για μικρά πράγματα, αλλά δεν είναι υγιές να μένει συνεχώς πίσω και στη συνέχεια να το μετανιώνει. </a:t>
            </a:r>
            <a:r>
              <a:rPr lang="el-GR" b="1" i="0" dirty="0">
                <a:solidFill>
                  <a:srgbClr val="474747"/>
                </a:solidFill>
                <a:effectLst/>
                <a:latin typeface="Google Sans"/>
              </a:rPr>
              <a:t>Απώλεια σεβασμού</a:t>
            </a:r>
            <a:r>
              <a:rPr lang="el-GR" b="0" i="0" dirty="0">
                <a:solidFill>
                  <a:srgbClr val="474747"/>
                </a:solidFill>
                <a:effectLst/>
                <a:latin typeface="Google Sans"/>
              </a:rPr>
              <a:t>: Εάν ένα άτομο δεν μας σέβεται, σύντομα θα εμπλακεί και σε άλλες προβληματικές συμπεριφορές, όπως κακοποίηση, εξαπάτηση, καβγά</a:t>
            </a:r>
            <a:r>
              <a:rPr lang="en-US" b="0" i="0" dirty="0">
                <a:solidFill>
                  <a:srgbClr val="474747"/>
                </a:solidFill>
                <a:effectLst/>
                <a:latin typeface="Google Sans"/>
              </a:rPr>
              <a:t>. </a:t>
            </a:r>
          </a:p>
          <a:p>
            <a:pPr marL="0" indent="0">
              <a:buFont typeface="Wingdings" panose="05000000000000000000" pitchFamily="2" charset="2"/>
              <a:buNone/>
            </a:pPr>
            <a:r>
              <a:rPr lang="en-US" b="0" i="0" dirty="0">
                <a:solidFill>
                  <a:srgbClr val="474747"/>
                </a:solidFill>
                <a:effectLst/>
                <a:latin typeface="Google Sans"/>
                <a:sym typeface="Wingdings" panose="05000000000000000000" pitchFamily="2" charset="2"/>
              </a:rPr>
              <a:t> </a:t>
            </a:r>
            <a:r>
              <a:rPr lang="el-GR" b="0" i="0" dirty="0">
                <a:solidFill>
                  <a:srgbClr val="474747"/>
                </a:solidFill>
                <a:effectLst/>
                <a:latin typeface="Google Sans"/>
                <a:sym typeface="Wingdings" panose="05000000000000000000" pitchFamily="2" charset="2"/>
              </a:rPr>
              <a:t>Ρωτήστε τους μαθητές τη γνώμη τους σχετικά με αυτά τα σημάδια. Έχουν άλλες ενδείξεις να προσθέσουν;</a:t>
            </a:r>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19</a:t>
            </a:fld>
            <a:endParaRPr lang="en-US"/>
          </a:p>
        </p:txBody>
      </p:sp>
    </p:spTree>
    <p:extLst>
      <p:ext uri="{BB962C8B-B14F-4D97-AF65-F5344CB8AC3E}">
        <p14:creationId xmlns:p14="http://schemas.microsoft.com/office/powerpoint/2010/main" val="3942897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2"/>
              <a:tabLst/>
              <a:defRPr/>
            </a:pPr>
            <a:r>
              <a:rPr lang="el-GR" dirty="0"/>
              <a:t>Πρόκειται για μια άσκηση σε ζευγάρια που έχει ως στόχο να βοηθήσει τους σπουδαστές να εξασκήσουν τη συναισθηματική τους νοημοσύνη, την ενεργητική ακρόαση, την αναγνώριση λεκτικών και μη λεκτικών μηνυμάτων και να επικεντρωθούν στις θετικές πτυχές ενός άλλου ατόμου. Καθοδηγήστε τους σπουδαστές να σχηματίσουν ζεύγη. Προσπαθήστε να βάλετε κάθε ζευγάρι μαθητών να καθίσει σε απόσταση από ένα άλλο ζευγάρι. Δώστε χαρτάκια post-</a:t>
            </a:r>
            <a:r>
              <a:rPr lang="el-GR" dirty="0" err="1"/>
              <a:t>it</a:t>
            </a:r>
            <a:r>
              <a:rPr lang="el-GR" dirty="0"/>
              <a:t> και στυλό και στους δύο μαθητές σε κάθε ζευγάρι. Ανακοινώστε τις οδηγίες.</a:t>
            </a: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J"/>
              <a:tabLst/>
              <a:defRPr/>
            </a:pPr>
            <a:r>
              <a:rPr lang="el-GR" dirty="0">
                <a:sym typeface="Wingdings" panose="05000000000000000000" pitchFamily="2" charset="2"/>
              </a:rPr>
              <a:t>Αυτή είναι μια τελευταία άσκηση, που συγκεντρώνει όλα όσα συζητήσαμε. Δεν είναι δοκιμασία και δεν υπάρχουν σωστές ή λάθος απαντήσεις. Το ένα άτομο σε κάθε ζευγάρι θα αφηγηθεί μια προσωπική ιστορία της επιλογής του για 2-3 λεπτά. Το δεύτερο άτομο θα ακούσει χωρίς να διακόψει ή να κάνει ερωτήσεις, και ενώ ακούει, θα σημειώσει σε ένα διαφορετικό post-</a:t>
            </a:r>
            <a:r>
              <a:rPr lang="el-GR" dirty="0" err="1">
                <a:sym typeface="Wingdings" panose="05000000000000000000" pitchFamily="2" charset="2"/>
              </a:rPr>
              <a:t>it</a:t>
            </a:r>
            <a:r>
              <a:rPr lang="el-GR" dirty="0">
                <a:sym typeface="Wingdings" panose="05000000000000000000" pitchFamily="2" charset="2"/>
              </a:rPr>
              <a:t> κάθε φορά, κάτι θετικό που παρατηρεί για το άλλο άτομο. Στη συνέχεια, θα αλλάξετε ρόλους. Τώρα, το δεύτερο άτομο θα μοιραστεί μια προσωπική ιστορία και το άλλο άτομο θα σημειώσει θετικά πράγματα σε διαφορετικά post-</a:t>
            </a:r>
            <a:r>
              <a:rPr lang="el-GR" dirty="0" err="1">
                <a:sym typeface="Wingdings" panose="05000000000000000000" pitchFamily="2" charset="2"/>
              </a:rPr>
              <a:t>it</a:t>
            </a:r>
            <a:r>
              <a:rPr lang="el-GR" dirty="0">
                <a:sym typeface="Wingdings" panose="05000000000000000000" pitchFamily="2" charset="2"/>
              </a:rPr>
              <a:t>, με βάση την ιστορία</a:t>
            </a:r>
            <a:r>
              <a:rPr lang="en-US" dirty="0"/>
              <a:t>. </a:t>
            </a:r>
          </a:p>
          <a:p>
            <a:pPr marL="171450" indent="-171450">
              <a:buFont typeface="Wingdings" panose="05000000000000000000" pitchFamily="2" charset="2"/>
              <a:buChar char="2"/>
            </a:pPr>
            <a:r>
              <a:rPr lang="el-GR" dirty="0"/>
              <a:t>Όταν όλα τα ζευγάρια έχουν τελειώσει, ζητήστε από κάθε ζευγάρι να έρθει μπροστά και κάθε άτομο του ζεύγους να επαινέσει το άλλο για τις θετικές πτυχές που παρατήρησε και ταυτόχρονα να δώσει το σχετικό post-</a:t>
            </a:r>
            <a:r>
              <a:rPr lang="el-GR" dirty="0" err="1"/>
              <a:t>it</a:t>
            </a:r>
            <a:r>
              <a:rPr lang="el-GR" dirty="0"/>
              <a:t> σημείωμα στο άλλο άτομο: "με βάση την ιστορία σου, νομίζω ότι είσαι ... γενναίος, έχεις υπομονή, είσαι δυνατός, ειλικρινής κ.λπ.).. Αυτό επαναλαμβάνεται μέχρι όλα τα ζεύγη να παρουσιάσουν τα αποτελέσματά τους. Στο τέλος της άσκησης, κάθε άτομο της ομάδας θα έχει συλλέξει κάποιες σημειώσεις post-</a:t>
            </a:r>
            <a:r>
              <a:rPr lang="el-GR" dirty="0" err="1"/>
              <a:t>it</a:t>
            </a:r>
            <a:r>
              <a:rPr lang="el-GR" dirty="0"/>
              <a:t> με θετικά πράγματα για τον εαυτό του, κάτι που τον βοηθά να αισθάνεται καλά και περήφανος για αυτόν. Ρωτήστε την τάξη αν έμαθαν κάτι νέο για τον εαυτό τους που δεν είχαν συνειδητοποιήσει πριν και πώς αισθάνονται. Επιτρέψτε στους μαθητές να απαντήσουν στις ερωτήσεις αυτές εθελοντικά</a:t>
            </a:r>
            <a:r>
              <a:rPr lang="en-US" dirty="0"/>
              <a:t>. </a:t>
            </a:r>
          </a:p>
          <a:p>
            <a:pPr marL="0" indent="0">
              <a:buFont typeface="Wingdings" panose="05000000000000000000" pitchFamily="2" charset="2"/>
              <a:buNone/>
            </a:pPr>
            <a:endParaRPr lang="en-US" dirty="0"/>
          </a:p>
          <a:p>
            <a:endParaRPr lang="en-US" dirty="0"/>
          </a:p>
        </p:txBody>
      </p:sp>
      <p:sp>
        <p:nvSpPr>
          <p:cNvPr id="4" name="Slide Number Placeholder 3"/>
          <p:cNvSpPr>
            <a:spLocks noGrp="1"/>
          </p:cNvSpPr>
          <p:nvPr>
            <p:ph type="sldNum" sz="quarter" idx="5"/>
          </p:nvPr>
        </p:nvSpPr>
        <p:spPr/>
        <p:txBody>
          <a:bodyPr/>
          <a:lstStyle/>
          <a:p>
            <a:fld id="{190E11DC-E261-4524-A6A7-0E351B658F98}" type="slidenum">
              <a:rPr lang="en-US" smtClean="0"/>
              <a:t>20</a:t>
            </a:fld>
            <a:endParaRPr lang="en-US"/>
          </a:p>
        </p:txBody>
      </p:sp>
    </p:spTree>
    <p:extLst>
      <p:ext uri="{BB962C8B-B14F-4D97-AF65-F5344CB8AC3E}">
        <p14:creationId xmlns:p14="http://schemas.microsoft.com/office/powerpoint/2010/main" val="28817302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143000"/>
            <a:ext cx="4575175" cy="25733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A3A144-43F7-49B0-898B-83D2D11A64AB}" type="slidenum">
              <a:rPr lang="en-US" smtClean="0"/>
              <a:t>21</a:t>
            </a:fld>
            <a:endParaRPr lang="en-US"/>
          </a:p>
        </p:txBody>
      </p:sp>
    </p:spTree>
    <p:extLst>
      <p:ext uri="{BB962C8B-B14F-4D97-AF65-F5344CB8AC3E}">
        <p14:creationId xmlns:p14="http://schemas.microsoft.com/office/powerpoint/2010/main" val="400186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27849-BF8C-37AB-2AB1-C081ACB410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307749-6549-D24B-5526-5FC57D2588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2E3A67-8661-B1A7-1C5B-5DAE55B18EAE}"/>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5" name="Footer Placeholder 4">
            <a:extLst>
              <a:ext uri="{FF2B5EF4-FFF2-40B4-BE49-F238E27FC236}">
                <a16:creationId xmlns:a16="http://schemas.microsoft.com/office/drawing/2014/main" id="{7F1C648B-9B27-1447-BA94-263BEA141A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E5874E-B725-4C5F-5FFE-27122F6E93E2}"/>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488071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77B07-4D82-987D-92F5-69AB35990C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62E6BE-8C63-DB8D-668C-0DA4682B88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2782D3-AACA-B047-F8F2-67F49B34B1E7}"/>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5" name="Footer Placeholder 4">
            <a:extLst>
              <a:ext uri="{FF2B5EF4-FFF2-40B4-BE49-F238E27FC236}">
                <a16:creationId xmlns:a16="http://schemas.microsoft.com/office/drawing/2014/main" id="{0BAC63D5-20CC-C14C-90F0-CF76610AC7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4FB80-01B7-C372-0A22-993D26703156}"/>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142658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5D3AA-9F31-3CB4-7AEB-F9D1981B6F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CA3986-1A52-6E21-9562-F46C475767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1EB5D6-6CE1-91A1-B83B-0F233839C5D0}"/>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5" name="Footer Placeholder 4">
            <a:extLst>
              <a:ext uri="{FF2B5EF4-FFF2-40B4-BE49-F238E27FC236}">
                <a16:creationId xmlns:a16="http://schemas.microsoft.com/office/drawing/2014/main" id="{D65D84CB-D0FC-4480-855F-F1AE2DE6EA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4049C4-4ADC-CDAA-375D-F34323DFBCCD}"/>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3981253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806-B8D4-36E4-ACA7-AA8E5C6DD6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440CC0-84A4-DCEB-4865-F8D46F8491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C3ACE0-F8C0-83D8-C587-34D0B6806F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0C1FD9-233E-ED83-6DFA-0F5AC5DF9D0C}"/>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6" name="Footer Placeholder 5">
            <a:extLst>
              <a:ext uri="{FF2B5EF4-FFF2-40B4-BE49-F238E27FC236}">
                <a16:creationId xmlns:a16="http://schemas.microsoft.com/office/drawing/2014/main" id="{2C551FDE-E61E-4A34-25AA-A2B72DF973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33C251-D98B-00D6-E781-6EBA09D2BDC1}"/>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1205076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2BDC1-DE29-C8C9-BFFB-7398CB8654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AD6FCD-5975-08DC-8F22-629B23BDEA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91AE89-16C8-0074-5ACB-95D02B562C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55757B-53ED-DB84-840E-CC938CAED9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D504A9-FCD4-C704-72C9-96C54B7AB8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7CDDBD-99B3-1721-D283-A58962F2186A}"/>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8" name="Footer Placeholder 7">
            <a:extLst>
              <a:ext uri="{FF2B5EF4-FFF2-40B4-BE49-F238E27FC236}">
                <a16:creationId xmlns:a16="http://schemas.microsoft.com/office/drawing/2014/main" id="{F54725CD-00AE-38A5-6477-24DCB6EEA7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A282A6-3EF7-F9B9-8DBB-2D442FFA8A95}"/>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1975050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414C8-F626-3940-6738-B140C16768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C1F9C6-B97C-ECED-044C-73E805596133}"/>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4" name="Footer Placeholder 3">
            <a:extLst>
              <a:ext uri="{FF2B5EF4-FFF2-40B4-BE49-F238E27FC236}">
                <a16:creationId xmlns:a16="http://schemas.microsoft.com/office/drawing/2014/main" id="{5CF041A2-FC3E-3008-71E3-2896F13218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1D98B6-E3F8-C81C-D051-750D97E8CA18}"/>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2112075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308DD0-AE91-F226-3122-B42F4127794E}"/>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3" name="Footer Placeholder 2">
            <a:extLst>
              <a:ext uri="{FF2B5EF4-FFF2-40B4-BE49-F238E27FC236}">
                <a16:creationId xmlns:a16="http://schemas.microsoft.com/office/drawing/2014/main" id="{85487DCD-C26F-93FF-944A-048B1AE3C6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8B3D11-1E79-080B-7233-DB54671D9ACD}"/>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4007993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5BAC9-646B-5E5B-2DB8-2125789A07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B81DBD-9E5E-7931-410A-7E0AE91115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1F7521-658A-D268-2B65-82BFAF9DC0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01622D-A65E-44A5-A1F4-57899D608268}"/>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6" name="Footer Placeholder 5">
            <a:extLst>
              <a:ext uri="{FF2B5EF4-FFF2-40B4-BE49-F238E27FC236}">
                <a16:creationId xmlns:a16="http://schemas.microsoft.com/office/drawing/2014/main" id="{B6959D4F-0EB0-EAFA-DBF6-C6E46CACF8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787623-378D-B62E-3035-1CE2B223E9D0}"/>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314347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DDD1A-71A9-6C9E-2FF7-DBE2771F5C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283477-BEE7-1EFD-D1BE-246C43E4D1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FE6A2E-F7B7-B5B0-515A-55D8C5A3B5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763978-9BA0-DC31-52E2-D063683212DF}"/>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6" name="Footer Placeholder 5">
            <a:extLst>
              <a:ext uri="{FF2B5EF4-FFF2-40B4-BE49-F238E27FC236}">
                <a16:creationId xmlns:a16="http://schemas.microsoft.com/office/drawing/2014/main" id="{AD530F62-CC6D-8770-02A1-B433C3B0BF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78979-E0C7-711A-0F8D-3F31B80B3162}"/>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4225370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A480-3F42-98DE-F742-8690E257DD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E0BE15-D1E5-2AE1-ACA9-6AEA6FCE03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395A4F-DEFC-E118-3B49-EA6C31FF06B1}"/>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5" name="Footer Placeholder 4">
            <a:extLst>
              <a:ext uri="{FF2B5EF4-FFF2-40B4-BE49-F238E27FC236}">
                <a16:creationId xmlns:a16="http://schemas.microsoft.com/office/drawing/2014/main" id="{E7748CB7-7C42-C30F-5107-B667DEE44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EFD174-9554-6091-D04A-5107F5076EEB}"/>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570709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C588FB-98B8-0561-6CAA-42C60B55AA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864B21-EA0B-C048-831B-5335E3C8A8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2439CE-D811-D0E3-8E5C-0E232F312B0F}"/>
              </a:ext>
            </a:extLst>
          </p:cNvPr>
          <p:cNvSpPr>
            <a:spLocks noGrp="1"/>
          </p:cNvSpPr>
          <p:nvPr>
            <p:ph type="dt" sz="half" idx="10"/>
          </p:nvPr>
        </p:nvSpPr>
        <p:spPr/>
        <p:txBody>
          <a:bodyPr/>
          <a:lstStyle/>
          <a:p>
            <a:fld id="{CD538DE9-C3DD-4474-AD50-2BB4E9AC73D1}" type="datetimeFigureOut">
              <a:rPr lang="en-US" smtClean="0"/>
              <a:t>10/11/2024</a:t>
            </a:fld>
            <a:endParaRPr lang="en-US"/>
          </a:p>
        </p:txBody>
      </p:sp>
      <p:sp>
        <p:nvSpPr>
          <p:cNvPr id="5" name="Footer Placeholder 4">
            <a:extLst>
              <a:ext uri="{FF2B5EF4-FFF2-40B4-BE49-F238E27FC236}">
                <a16:creationId xmlns:a16="http://schemas.microsoft.com/office/drawing/2014/main" id="{1A0C221B-94FA-D822-7B15-17DDE0CAE5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C40E2F-0C0A-E9C4-F16A-BB6AF7443809}"/>
              </a:ext>
            </a:extLst>
          </p:cNvPr>
          <p:cNvSpPr>
            <a:spLocks noGrp="1"/>
          </p:cNvSpPr>
          <p:nvPr>
            <p:ph type="sldNum" sz="quarter" idx="12"/>
          </p:nvPr>
        </p:nvSpPr>
        <p:spPr/>
        <p:txBody>
          <a:bodyPr/>
          <a:lstStyle/>
          <a:p>
            <a:fld id="{2061C7C3-E321-41C0-A049-AA39B855C8D7}" type="slidenum">
              <a:rPr lang="en-US" smtClean="0"/>
              <a:t>‹#›</a:t>
            </a:fld>
            <a:endParaRPr lang="en-US"/>
          </a:p>
        </p:txBody>
      </p:sp>
    </p:spTree>
    <p:extLst>
      <p:ext uri="{BB962C8B-B14F-4D97-AF65-F5344CB8AC3E}">
        <p14:creationId xmlns:p14="http://schemas.microsoft.com/office/powerpoint/2010/main" val="3133974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8CE86-0C93-8A76-FF1C-F98A732A75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E49471-B1BF-2BD2-8D3B-E1BB3477A4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EB8669-1CF7-1F11-84CF-CD9C0CEF74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538DE9-C3DD-4474-AD50-2BB4E9AC73D1}" type="datetimeFigureOut">
              <a:rPr lang="en-US" smtClean="0"/>
              <a:t>10/11/2024</a:t>
            </a:fld>
            <a:endParaRPr lang="en-US"/>
          </a:p>
        </p:txBody>
      </p:sp>
      <p:sp>
        <p:nvSpPr>
          <p:cNvPr id="5" name="Footer Placeholder 4">
            <a:extLst>
              <a:ext uri="{FF2B5EF4-FFF2-40B4-BE49-F238E27FC236}">
                <a16:creationId xmlns:a16="http://schemas.microsoft.com/office/drawing/2014/main" id="{0C008850-B9B6-B964-EC63-375A0FD7E8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6834C07-A148-E027-F512-596BE1DF5C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61C7C3-E321-41C0-A049-AA39B855C8D7}" type="slidenum">
              <a:rPr lang="en-US" smtClean="0"/>
              <a:t>‹#›</a:t>
            </a:fld>
            <a:endParaRPr lang="en-US"/>
          </a:p>
        </p:txBody>
      </p:sp>
    </p:spTree>
    <p:extLst>
      <p:ext uri="{BB962C8B-B14F-4D97-AF65-F5344CB8AC3E}">
        <p14:creationId xmlns:p14="http://schemas.microsoft.com/office/powerpoint/2010/main" val="3696794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
          </a:xfrm>
          <a:custGeom>
            <a:avLst/>
            <a:gdLst/>
            <a:ahLst/>
            <a:cxnLst/>
            <a:rect l="l" t="t" r="r" b="b"/>
            <a:pathLst>
              <a:path w="18288000" h="1028700">
                <a:moveTo>
                  <a:pt x="0" y="0"/>
                </a:moveTo>
                <a:lnTo>
                  <a:pt x="18287999" y="0"/>
                </a:lnTo>
                <a:lnTo>
                  <a:pt x="18287999" y="1028699"/>
                </a:lnTo>
                <a:lnTo>
                  <a:pt x="0" y="1028699"/>
                </a:lnTo>
                <a:lnTo>
                  <a:pt x="0" y="0"/>
                </a:lnTo>
                <a:close/>
              </a:path>
            </a:pathLst>
          </a:custGeom>
          <a:solidFill>
            <a:srgbClr val="E3DE1C"/>
          </a:solidFill>
        </p:spPr>
        <p:txBody>
          <a:bodyPr wrap="square" lIns="0" tIns="0" rIns="0" bIns="0" rtlCol="0"/>
          <a:lstStyle/>
          <a:p>
            <a:endParaRPr sz="1200"/>
          </a:p>
        </p:txBody>
      </p:sp>
      <p:sp>
        <p:nvSpPr>
          <p:cNvPr id="2" name="Holder 2"/>
          <p:cNvSpPr>
            <a:spLocks noGrp="1"/>
          </p:cNvSpPr>
          <p:nvPr>
            <p:ph type="title"/>
          </p:nvPr>
        </p:nvSpPr>
        <p:spPr>
          <a:xfrm>
            <a:off x="4501410" y="1064254"/>
            <a:ext cx="2793153" cy="839893"/>
          </a:xfrm>
          <a:prstGeom prst="rect">
            <a:avLst/>
          </a:prstGeom>
        </p:spPr>
        <p:txBody>
          <a:bodyPr wrap="square" lIns="0" tIns="0" rIns="0" bIns="0">
            <a:spAutoFit/>
          </a:bodyPr>
          <a:lstStyle>
            <a:lvl1pPr>
              <a:defRPr sz="8100" b="1" i="0">
                <a:solidFill>
                  <a:schemeClr val="tx1"/>
                </a:solidFill>
                <a:latin typeface="Palatino Linotype"/>
                <a:cs typeface="Palatino Linotype"/>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10/11/2024</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jp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Itp21tly8n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hyperlink" Target="https://www.youtube.com/watch?v=aU3QfyqvHk8" TargetMode="Externa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8.jpeg"/><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hyperlink" Target="https://www.nytimes.com/2024/04/28/learning/whats-going-on-in-this-picture-april-29-2024.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5.sv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greatergood.berkeley.edu/quizzes/ei_quiz/take_quiz" TargetMode="External"/><Relationship Id="rId4" Type="http://schemas.openxmlformats.org/officeDocument/2006/relationships/hyperlink" Target="https://www.mindtools.com/axbwm3m/how-emotionally-intelligent-are-you"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youtu.be/rzsVh8YwZEQ?feature=shar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56.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63.png"/><Relationship Id="rId7" Type="http://schemas.openxmlformats.org/officeDocument/2006/relationships/image" Target="../media/image5.jpg"/><Relationship Id="rId12" Type="http://schemas.openxmlformats.org/officeDocument/2006/relationships/image" Target="../media/image55.png"/><Relationship Id="rId17" Type="http://schemas.openxmlformats.org/officeDocument/2006/relationships/image" Target="../media/image60.png"/><Relationship Id="rId2" Type="http://schemas.openxmlformats.org/officeDocument/2006/relationships/notesSlide" Target="../notesSlides/notesSlide21.xml"/><Relationship Id="rId16" Type="http://schemas.openxmlformats.org/officeDocument/2006/relationships/image" Target="../media/image59.png"/><Relationship Id="rId20" Type="http://schemas.openxmlformats.org/officeDocument/2006/relationships/image" Target="../media/image62.pn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image" Target="../media/image54.png"/><Relationship Id="rId5" Type="http://schemas.openxmlformats.org/officeDocument/2006/relationships/image" Target="../media/image3.jpg"/><Relationship Id="rId15" Type="http://schemas.openxmlformats.org/officeDocument/2006/relationships/image" Target="../media/image58.png"/><Relationship Id="rId10" Type="http://schemas.openxmlformats.org/officeDocument/2006/relationships/image" Target="../media/image7.png"/><Relationship Id="rId19" Type="http://schemas.openxmlformats.org/officeDocument/2006/relationships/image" Target="../media/image61.png"/><Relationship Id="rId4" Type="http://schemas.openxmlformats.org/officeDocument/2006/relationships/image" Target="../media/image2.png"/><Relationship Id="rId9" Type="http://schemas.openxmlformats.org/officeDocument/2006/relationships/image" Target="../media/image53.png"/><Relationship Id="rId14" Type="http://schemas.openxmlformats.org/officeDocument/2006/relationships/image" Target="../media/image57.png"/><Relationship Id="rId22" Type="http://schemas.openxmlformats.org/officeDocument/2006/relationships/image" Target="../media/image6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5252767"/>
            <a:ext cx="2690283" cy="1162050"/>
            <a:chOff x="0" y="7879150"/>
            <a:chExt cx="4035425" cy="1743075"/>
          </a:xfrm>
        </p:grpSpPr>
        <p:pic>
          <p:nvPicPr>
            <p:cNvPr id="3" name="object 3"/>
            <p:cNvPicPr/>
            <p:nvPr/>
          </p:nvPicPr>
          <p:blipFill>
            <a:blip r:embed="rId3" cstate="print"/>
            <a:stretch>
              <a:fillRect/>
            </a:stretch>
          </p:blipFill>
          <p:spPr>
            <a:xfrm>
              <a:off x="0" y="8001914"/>
              <a:ext cx="2295524" cy="1619249"/>
            </a:xfrm>
            <a:prstGeom prst="rect">
              <a:avLst/>
            </a:prstGeom>
          </p:spPr>
        </p:pic>
        <p:pic>
          <p:nvPicPr>
            <p:cNvPr id="4" name="object 4"/>
            <p:cNvPicPr/>
            <p:nvPr/>
          </p:nvPicPr>
          <p:blipFill>
            <a:blip r:embed="rId4" cstate="print"/>
            <a:stretch>
              <a:fillRect/>
            </a:stretch>
          </p:blipFill>
          <p:spPr>
            <a:xfrm>
              <a:off x="2292276" y="7879150"/>
              <a:ext cx="1743074" cy="1743074"/>
            </a:xfrm>
            <a:prstGeom prst="rect">
              <a:avLst/>
            </a:prstGeom>
          </p:spPr>
        </p:pic>
      </p:grpSp>
      <p:pic>
        <p:nvPicPr>
          <p:cNvPr id="5" name="object 5"/>
          <p:cNvPicPr/>
          <p:nvPr/>
        </p:nvPicPr>
        <p:blipFill>
          <a:blip r:embed="rId5" cstate="print"/>
          <a:stretch>
            <a:fillRect/>
          </a:stretch>
        </p:blipFill>
        <p:spPr>
          <a:xfrm>
            <a:off x="4303318" y="5524923"/>
            <a:ext cx="1795721" cy="745787"/>
          </a:xfrm>
          <a:prstGeom prst="rect">
            <a:avLst/>
          </a:prstGeom>
        </p:spPr>
      </p:pic>
      <p:pic>
        <p:nvPicPr>
          <p:cNvPr id="6" name="object 6"/>
          <p:cNvPicPr/>
          <p:nvPr/>
        </p:nvPicPr>
        <p:blipFill>
          <a:blip r:embed="rId6" cstate="print"/>
          <a:stretch>
            <a:fillRect/>
          </a:stretch>
        </p:blipFill>
        <p:spPr>
          <a:xfrm>
            <a:off x="6219642" y="5125475"/>
            <a:ext cx="1737607" cy="128904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581089"/>
            <a:ext cx="12192000" cy="277283"/>
          </a:xfrm>
          <a:custGeom>
            <a:avLst/>
            <a:gdLst/>
            <a:ahLst/>
            <a:cxnLst/>
            <a:rect l="l" t="t" r="r" b="b"/>
            <a:pathLst>
              <a:path w="18288000" h="415925">
                <a:moveTo>
                  <a:pt x="18287999" y="415367"/>
                </a:moveTo>
                <a:lnTo>
                  <a:pt x="0" y="415367"/>
                </a:lnTo>
                <a:lnTo>
                  <a:pt x="0" y="0"/>
                </a:lnTo>
                <a:lnTo>
                  <a:pt x="18287999" y="0"/>
                </a:lnTo>
                <a:lnTo>
                  <a:pt x="18287999" y="415367"/>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9" name="object 9"/>
          <p:cNvPicPr/>
          <p:nvPr/>
        </p:nvPicPr>
        <p:blipFill>
          <a:blip r:embed="rId8" cstate="print"/>
          <a:stretch>
            <a:fillRect/>
          </a:stretch>
        </p:blipFill>
        <p:spPr>
          <a:xfrm>
            <a:off x="10527989" y="1137461"/>
            <a:ext cx="1327149" cy="1396999"/>
          </a:xfrm>
          <a:prstGeom prst="rect">
            <a:avLst/>
          </a:prstGeom>
        </p:spPr>
      </p:pic>
      <p:pic>
        <p:nvPicPr>
          <p:cNvPr id="10" name="object 10"/>
          <p:cNvPicPr/>
          <p:nvPr/>
        </p:nvPicPr>
        <p:blipFill>
          <a:blip r:embed="rId9" cstate="print"/>
          <a:stretch>
            <a:fillRect/>
          </a:stretch>
        </p:blipFill>
        <p:spPr>
          <a:xfrm>
            <a:off x="7954941" y="5638464"/>
            <a:ext cx="1777999" cy="488949"/>
          </a:xfrm>
          <a:prstGeom prst="rect">
            <a:avLst/>
          </a:prstGeom>
        </p:spPr>
      </p:pic>
      <p:pic>
        <p:nvPicPr>
          <p:cNvPr id="11" name="object 11"/>
          <p:cNvPicPr/>
          <p:nvPr/>
        </p:nvPicPr>
        <p:blipFill>
          <a:blip r:embed="rId10" cstate="print"/>
          <a:stretch>
            <a:fillRect/>
          </a:stretch>
        </p:blipFill>
        <p:spPr>
          <a:xfrm>
            <a:off x="9820230" y="5589356"/>
            <a:ext cx="534561" cy="537599"/>
          </a:xfrm>
          <a:prstGeom prst="rect">
            <a:avLst/>
          </a:prstGeom>
        </p:spPr>
      </p:pic>
      <p:sp>
        <p:nvSpPr>
          <p:cNvPr id="12" name="object 12"/>
          <p:cNvSpPr/>
          <p:nvPr/>
        </p:nvSpPr>
        <p:spPr>
          <a:xfrm>
            <a:off x="10430264" y="5699624"/>
            <a:ext cx="786977" cy="134620"/>
          </a:xfrm>
          <a:custGeom>
            <a:avLst/>
            <a:gdLst/>
            <a:ahLst/>
            <a:cxnLst/>
            <a:rect l="l" t="t" r="r" b="b"/>
            <a:pathLst>
              <a:path w="1180465" h="201929">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w="1180465" h="201929">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w="1180465" h="201929">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w="1180465" h="201929">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3" name="object 13"/>
          <p:cNvGrpSpPr/>
          <p:nvPr/>
        </p:nvGrpSpPr>
        <p:grpSpPr>
          <a:xfrm>
            <a:off x="11255654" y="5699867"/>
            <a:ext cx="736600" cy="134197"/>
            <a:chOff x="16883481" y="8549800"/>
            <a:chExt cx="1104900" cy="201295"/>
          </a:xfrm>
        </p:grpSpPr>
        <p:pic>
          <p:nvPicPr>
            <p:cNvPr id="14" name="object 14"/>
            <p:cNvPicPr/>
            <p:nvPr/>
          </p:nvPicPr>
          <p:blipFill>
            <a:blip r:embed="rId11" cstate="print"/>
            <a:stretch>
              <a:fillRect/>
            </a:stretch>
          </p:blipFill>
          <p:spPr>
            <a:xfrm>
              <a:off x="16883481" y="8551762"/>
              <a:ext cx="493393" cy="197072"/>
            </a:xfrm>
            <a:prstGeom prst="rect">
              <a:avLst/>
            </a:prstGeom>
          </p:spPr>
        </p:pic>
        <p:sp>
          <p:nvSpPr>
            <p:cNvPr id="15" name="object 15"/>
            <p:cNvSpPr/>
            <p:nvPr/>
          </p:nvSpPr>
          <p:spPr>
            <a:xfrm>
              <a:off x="17398772" y="8549804"/>
              <a:ext cx="215265" cy="201295"/>
            </a:xfrm>
            <a:custGeom>
              <a:avLst/>
              <a:gdLst/>
              <a:ahLst/>
              <a:cxnLst/>
              <a:rect l="l" t="t" r="r" b="b"/>
              <a:pathLst>
                <a:path w="215265" h="201295">
                  <a:moveTo>
                    <a:pt x="41503" y="2705"/>
                  </a:moveTo>
                  <a:lnTo>
                    <a:pt x="0" y="2705"/>
                  </a:lnTo>
                  <a:lnTo>
                    <a:pt x="0" y="198501"/>
                  </a:lnTo>
                  <a:lnTo>
                    <a:pt x="41503" y="198501"/>
                  </a:lnTo>
                  <a:lnTo>
                    <a:pt x="41503" y="2705"/>
                  </a:lnTo>
                  <a:close/>
                </a:path>
                <a:path w="215265" h="20129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16" name="object 16"/>
            <p:cNvPicPr/>
            <p:nvPr/>
          </p:nvPicPr>
          <p:blipFill>
            <a:blip r:embed="rId12" cstate="print"/>
            <a:stretch>
              <a:fillRect/>
            </a:stretch>
          </p:blipFill>
          <p:spPr>
            <a:xfrm>
              <a:off x="17632935" y="8551762"/>
              <a:ext cx="354959" cy="197072"/>
            </a:xfrm>
            <a:prstGeom prst="rect">
              <a:avLst/>
            </a:prstGeom>
          </p:spPr>
        </p:pic>
      </p:grpSp>
      <p:grpSp>
        <p:nvGrpSpPr>
          <p:cNvPr id="17" name="object 17"/>
          <p:cNvGrpSpPr/>
          <p:nvPr/>
        </p:nvGrpSpPr>
        <p:grpSpPr>
          <a:xfrm>
            <a:off x="10428312" y="5911163"/>
            <a:ext cx="557529" cy="105833"/>
            <a:chOff x="15642468" y="8866744"/>
            <a:chExt cx="836294" cy="158750"/>
          </a:xfrm>
        </p:grpSpPr>
        <p:pic>
          <p:nvPicPr>
            <p:cNvPr id="18" name="object 18"/>
            <p:cNvPicPr/>
            <p:nvPr/>
          </p:nvPicPr>
          <p:blipFill>
            <a:blip r:embed="rId13" cstate="print"/>
            <a:stretch>
              <a:fillRect/>
            </a:stretch>
          </p:blipFill>
          <p:spPr>
            <a:xfrm>
              <a:off x="15642468" y="8866867"/>
              <a:ext cx="117136" cy="158410"/>
            </a:xfrm>
            <a:prstGeom prst="rect">
              <a:avLst/>
            </a:prstGeom>
          </p:spPr>
        </p:pic>
        <p:sp>
          <p:nvSpPr>
            <p:cNvPr id="19" name="object 19"/>
            <p:cNvSpPr/>
            <p:nvPr/>
          </p:nvSpPr>
          <p:spPr>
            <a:xfrm>
              <a:off x="15784449" y="8869590"/>
              <a:ext cx="88900" cy="154305"/>
            </a:xfrm>
            <a:custGeom>
              <a:avLst/>
              <a:gdLst/>
              <a:ahLst/>
              <a:cxnLst/>
              <a:rect l="l" t="t" r="r" b="b"/>
              <a:pathLst>
                <a:path w="88900" h="154304">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4" cstate="print"/>
            <a:stretch>
              <a:fillRect/>
            </a:stretch>
          </p:blipFill>
          <p:spPr>
            <a:xfrm>
              <a:off x="15902935" y="8869074"/>
              <a:ext cx="136598" cy="154119"/>
            </a:xfrm>
            <a:prstGeom prst="rect">
              <a:avLst/>
            </a:prstGeom>
          </p:spPr>
        </p:pic>
        <p:sp>
          <p:nvSpPr>
            <p:cNvPr id="21" name="object 21"/>
            <p:cNvSpPr/>
            <p:nvPr/>
          </p:nvSpPr>
          <p:spPr>
            <a:xfrm>
              <a:off x="16061068" y="8869590"/>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2" name="object 22"/>
            <p:cNvPicPr/>
            <p:nvPr/>
          </p:nvPicPr>
          <p:blipFill>
            <a:blip r:embed="rId15" cstate="print"/>
            <a:stretch>
              <a:fillRect/>
            </a:stretch>
          </p:blipFill>
          <p:spPr>
            <a:xfrm>
              <a:off x="16198653" y="8866744"/>
              <a:ext cx="279806" cy="158656"/>
            </a:xfrm>
            <a:prstGeom prst="rect">
              <a:avLst/>
            </a:prstGeom>
          </p:spPr>
        </p:pic>
      </p:grpSp>
      <p:grpSp>
        <p:nvGrpSpPr>
          <p:cNvPr id="23" name="object 23"/>
          <p:cNvGrpSpPr/>
          <p:nvPr/>
        </p:nvGrpSpPr>
        <p:grpSpPr>
          <a:xfrm>
            <a:off x="11035008" y="5911245"/>
            <a:ext cx="400050" cy="105833"/>
            <a:chOff x="16552512" y="8866867"/>
            <a:chExt cx="600075" cy="158750"/>
          </a:xfrm>
        </p:grpSpPr>
        <p:pic>
          <p:nvPicPr>
            <p:cNvPr id="24" name="object 24"/>
            <p:cNvPicPr/>
            <p:nvPr/>
          </p:nvPicPr>
          <p:blipFill>
            <a:blip r:embed="rId16" cstate="print"/>
            <a:stretch>
              <a:fillRect/>
            </a:stretch>
          </p:blipFill>
          <p:spPr>
            <a:xfrm>
              <a:off x="16552512" y="8866867"/>
              <a:ext cx="227174" cy="158410"/>
            </a:xfrm>
            <a:prstGeom prst="rect">
              <a:avLst/>
            </a:prstGeom>
          </p:spPr>
        </p:pic>
        <p:pic>
          <p:nvPicPr>
            <p:cNvPr id="25" name="object 25"/>
            <p:cNvPicPr/>
            <p:nvPr/>
          </p:nvPicPr>
          <p:blipFill>
            <a:blip r:embed="rId17" cstate="print"/>
            <a:stretch>
              <a:fillRect/>
            </a:stretch>
          </p:blipFill>
          <p:spPr>
            <a:xfrm>
              <a:off x="16800127" y="8869074"/>
              <a:ext cx="126316" cy="156203"/>
            </a:xfrm>
            <a:prstGeom prst="rect">
              <a:avLst/>
            </a:prstGeom>
          </p:spPr>
        </p:pic>
        <p:pic>
          <p:nvPicPr>
            <p:cNvPr id="26" name="object 26"/>
            <p:cNvPicPr/>
            <p:nvPr/>
          </p:nvPicPr>
          <p:blipFill>
            <a:blip r:embed="rId18" cstate="print"/>
            <a:stretch>
              <a:fillRect/>
            </a:stretch>
          </p:blipFill>
          <p:spPr>
            <a:xfrm>
              <a:off x="16962061" y="8868951"/>
              <a:ext cx="127663" cy="154119"/>
            </a:xfrm>
            <a:prstGeom prst="rect">
              <a:avLst/>
            </a:prstGeom>
          </p:spPr>
        </p:pic>
        <p:sp>
          <p:nvSpPr>
            <p:cNvPr id="27" name="object 27"/>
            <p:cNvSpPr/>
            <p:nvPr/>
          </p:nvSpPr>
          <p:spPr>
            <a:xfrm>
              <a:off x="17119345" y="8869074"/>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28" name="object 28"/>
          <p:cNvGrpSpPr/>
          <p:nvPr/>
        </p:nvGrpSpPr>
        <p:grpSpPr>
          <a:xfrm>
            <a:off x="11482094" y="5911163"/>
            <a:ext cx="509693" cy="105833"/>
            <a:chOff x="17223140" y="8866744"/>
            <a:chExt cx="764540" cy="158750"/>
          </a:xfrm>
        </p:grpSpPr>
        <p:pic>
          <p:nvPicPr>
            <p:cNvPr id="29" name="object 29"/>
            <p:cNvPicPr/>
            <p:nvPr/>
          </p:nvPicPr>
          <p:blipFill>
            <a:blip r:embed="rId19" cstate="print"/>
            <a:stretch>
              <a:fillRect/>
            </a:stretch>
          </p:blipFill>
          <p:spPr>
            <a:xfrm>
              <a:off x="17223140" y="8868461"/>
              <a:ext cx="254102" cy="154927"/>
            </a:xfrm>
            <a:prstGeom prst="rect">
              <a:avLst/>
            </a:prstGeom>
          </p:spPr>
        </p:pic>
        <p:sp>
          <p:nvSpPr>
            <p:cNvPr id="30" name="object 30"/>
            <p:cNvSpPr/>
            <p:nvPr/>
          </p:nvSpPr>
          <p:spPr>
            <a:xfrm>
              <a:off x="17505148" y="8869082"/>
              <a:ext cx="149225" cy="154940"/>
            </a:xfrm>
            <a:custGeom>
              <a:avLst/>
              <a:gdLst/>
              <a:ahLst/>
              <a:cxnLst/>
              <a:rect l="l" t="t" r="r" b="b"/>
              <a:pathLst>
                <a:path w="149225" h="154940">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1" name="object 31"/>
            <p:cNvPicPr/>
            <p:nvPr/>
          </p:nvPicPr>
          <p:blipFill>
            <a:blip r:embed="rId18" cstate="print"/>
            <a:stretch>
              <a:fillRect/>
            </a:stretch>
          </p:blipFill>
          <p:spPr>
            <a:xfrm>
              <a:off x="17690341" y="8868951"/>
              <a:ext cx="127663" cy="154119"/>
            </a:xfrm>
            <a:prstGeom prst="rect">
              <a:avLst/>
            </a:prstGeom>
          </p:spPr>
        </p:pic>
        <p:pic>
          <p:nvPicPr>
            <p:cNvPr id="32" name="object 32"/>
            <p:cNvPicPr/>
            <p:nvPr/>
          </p:nvPicPr>
          <p:blipFill>
            <a:blip r:embed="rId20" cstate="print"/>
            <a:stretch>
              <a:fillRect/>
            </a:stretch>
          </p:blipFill>
          <p:spPr>
            <a:xfrm>
              <a:off x="17840770" y="8866744"/>
              <a:ext cx="146635" cy="158656"/>
            </a:xfrm>
            <a:prstGeom prst="rect">
              <a:avLst/>
            </a:prstGeom>
          </p:spPr>
        </p:pic>
      </p:grpSp>
      <p:sp>
        <p:nvSpPr>
          <p:cNvPr id="33" name="object 33"/>
          <p:cNvSpPr txBox="1">
            <a:spLocks noGrp="1"/>
          </p:cNvSpPr>
          <p:nvPr>
            <p:ph type="title"/>
          </p:nvPr>
        </p:nvSpPr>
        <p:spPr>
          <a:xfrm>
            <a:off x="4505379" y="1059813"/>
            <a:ext cx="2785110" cy="837777"/>
          </a:xfrm>
          <a:prstGeom prst="rect">
            <a:avLst/>
          </a:prstGeom>
        </p:spPr>
        <p:txBody>
          <a:bodyPr vert="horz" wrap="square" lIns="0" tIns="10583"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83"/>
              </a:spcBef>
            </a:pPr>
            <a:r>
              <a:rPr sz="5367" spc="253" dirty="0">
                <a:latin typeface="Cambria"/>
                <a:cs typeface="Cambria"/>
              </a:rPr>
              <a:t>E</a:t>
            </a:r>
            <a:r>
              <a:rPr sz="5367" spc="117" dirty="0">
                <a:latin typeface="Cambria"/>
                <a:cs typeface="Cambria"/>
              </a:rPr>
              <a:t>u</a:t>
            </a:r>
            <a:r>
              <a:rPr sz="5367" spc="103" dirty="0">
                <a:latin typeface="Cambria"/>
                <a:cs typeface="Cambria"/>
              </a:rPr>
              <a:t>r</a:t>
            </a:r>
            <a:r>
              <a:rPr sz="5367" spc="136" dirty="0">
                <a:latin typeface="Cambria"/>
                <a:cs typeface="Cambria"/>
              </a:rPr>
              <a:t>h</a:t>
            </a:r>
            <a:r>
              <a:rPr sz="5367" spc="-13" dirty="0">
                <a:latin typeface="Cambria"/>
                <a:cs typeface="Cambria"/>
              </a:rPr>
              <a:t>o</a:t>
            </a:r>
            <a:r>
              <a:rPr sz="5367" spc="27" dirty="0">
                <a:latin typeface="Cambria"/>
                <a:cs typeface="Cambria"/>
              </a:rPr>
              <a:t>p</a:t>
            </a:r>
            <a:r>
              <a:rPr sz="5367" spc="47" dirty="0">
                <a:latin typeface="Cambria"/>
                <a:cs typeface="Cambria"/>
              </a:rPr>
              <a:t>e</a:t>
            </a:r>
            <a:endParaRPr sz="5367">
              <a:latin typeface="Cambria"/>
              <a:cs typeface="Cambria"/>
            </a:endParaRPr>
          </a:p>
        </p:txBody>
      </p:sp>
      <p:sp>
        <p:nvSpPr>
          <p:cNvPr id="34" name="object 34"/>
          <p:cNvSpPr txBox="1"/>
          <p:nvPr/>
        </p:nvSpPr>
        <p:spPr>
          <a:xfrm>
            <a:off x="2516738" y="1732530"/>
            <a:ext cx="6762750" cy="803910"/>
          </a:xfrm>
          <a:prstGeom prst="rect">
            <a:avLst/>
          </a:prstGeom>
        </p:spPr>
        <p:txBody>
          <a:bodyPr vert="horz" wrap="square" lIns="0" tIns="135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ct val="100000"/>
              </a:lnSpc>
              <a:spcBef>
                <a:spcPts val="1070"/>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algn="ctr">
              <a:lnSpc>
                <a:spcPct val="100000"/>
              </a:lnSpc>
              <a:spcBef>
                <a:spcPts val="629"/>
              </a:spcBef>
            </a:pPr>
            <a:r>
              <a:rPr sz="1467" spc="73" dirty="0">
                <a:latin typeface="Trebuchet MS"/>
                <a:cs typeface="Trebuchet MS"/>
              </a:rPr>
              <a:t>Erasmus+</a:t>
            </a:r>
            <a:r>
              <a:rPr sz="1467" spc="-73" dirty="0">
                <a:latin typeface="Trebuchet MS"/>
                <a:cs typeface="Trebuchet MS"/>
              </a:rPr>
              <a:t> </a:t>
            </a:r>
            <a:r>
              <a:rPr sz="1467" spc="-7" dirty="0">
                <a:latin typeface="Trebuchet MS"/>
                <a:cs typeface="Trebuchet MS"/>
              </a:rPr>
              <a:t>project</a:t>
            </a:r>
            <a:r>
              <a:rPr sz="1467" spc="-73" dirty="0">
                <a:latin typeface="Trebuchet MS"/>
                <a:cs typeface="Trebuchet MS"/>
              </a:rPr>
              <a:t> </a:t>
            </a:r>
            <a:r>
              <a:rPr sz="1467" spc="-27" dirty="0">
                <a:latin typeface="Trebuchet MS"/>
                <a:cs typeface="Trebuchet MS"/>
              </a:rPr>
              <a:t>n.</a:t>
            </a:r>
            <a:r>
              <a:rPr sz="1467" spc="-73" dirty="0">
                <a:latin typeface="Trebuchet MS"/>
                <a:cs typeface="Trebuchet MS"/>
              </a:rPr>
              <a:t> </a:t>
            </a:r>
            <a:r>
              <a:rPr sz="1467" spc="40" dirty="0">
                <a:latin typeface="Trebuchet MS"/>
                <a:cs typeface="Trebuchet MS"/>
              </a:rPr>
              <a:t>2023-2-IT03-KA220-YOU-000184370</a:t>
            </a:r>
            <a:endParaRPr sz="1467">
              <a:latin typeface="Trebuchet MS"/>
              <a:cs typeface="Trebuchet MS"/>
            </a:endParaRPr>
          </a:p>
        </p:txBody>
      </p:sp>
      <p:sp>
        <p:nvSpPr>
          <p:cNvPr id="35" name="object 35"/>
          <p:cNvSpPr txBox="1"/>
          <p:nvPr/>
        </p:nvSpPr>
        <p:spPr>
          <a:xfrm>
            <a:off x="2516739" y="3209157"/>
            <a:ext cx="6762750" cy="9600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40"/>
              </a:lnSpc>
              <a:spcBef>
                <a:spcPts val="67"/>
              </a:spcBef>
            </a:pPr>
            <a:r>
              <a:rPr lang="el-GR" sz="4000" b="1" spc="40" dirty="0">
                <a:latin typeface="Cambria"/>
                <a:cs typeface="Cambria"/>
              </a:rPr>
              <a:t>Δεξιότητες Ζωής, Ενότητα </a:t>
            </a:r>
            <a:r>
              <a:rPr lang="en-US" sz="4000" b="1" spc="40" dirty="0">
                <a:latin typeface="Cambria"/>
                <a:cs typeface="Cambria"/>
              </a:rPr>
              <a:t>2</a:t>
            </a:r>
            <a:endParaRPr sz="4000" dirty="0">
              <a:latin typeface="Cambria"/>
              <a:cs typeface="Cambria"/>
            </a:endParaRPr>
          </a:p>
          <a:p>
            <a:pPr algn="ctr">
              <a:lnSpc>
                <a:spcPts val="2660"/>
              </a:lnSpc>
            </a:pPr>
            <a:r>
              <a:rPr lang="el-GR" sz="3000" spc="63" dirty="0">
                <a:latin typeface="Georgia"/>
                <a:cs typeface="Georgia"/>
              </a:rPr>
              <a:t>Κοινωνικός Τομέας</a:t>
            </a:r>
            <a:endParaRPr sz="3000" dirty="0">
              <a:latin typeface="Georgia"/>
              <a:cs typeface="Georgia"/>
            </a:endParaRPr>
          </a:p>
        </p:txBody>
      </p:sp>
      <p:pic>
        <p:nvPicPr>
          <p:cNvPr id="36" name="object 36"/>
          <p:cNvPicPr/>
          <p:nvPr/>
        </p:nvPicPr>
        <p:blipFill>
          <a:blip r:embed="rId21" cstate="print"/>
          <a:stretch>
            <a:fillRect/>
          </a:stretch>
        </p:blipFill>
        <p:spPr>
          <a:xfrm>
            <a:off x="2859059" y="5567396"/>
            <a:ext cx="1131887" cy="656166"/>
          </a:xfrm>
          <a:prstGeom prst="rect">
            <a:avLst/>
          </a:prstGeom>
        </p:spPr>
      </p:pic>
    </p:spTree>
    <p:extLst>
      <p:ext uri="{BB962C8B-B14F-4D97-AF65-F5344CB8AC3E}">
        <p14:creationId xmlns:p14="http://schemas.microsoft.com/office/powerpoint/2010/main" val="11703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1D5802-78C2-9AE2-B494-5A705DF15B75}"/>
              </a:ext>
            </a:extLst>
          </p:cNvPr>
          <p:cNvSpPr>
            <a:spLocks noGrp="1"/>
          </p:cNvSpPr>
          <p:nvPr>
            <p:ph type="title"/>
          </p:nvPr>
        </p:nvSpPr>
        <p:spPr>
          <a:xfrm>
            <a:off x="1115568" y="548640"/>
            <a:ext cx="10168128" cy="1179576"/>
          </a:xfrm>
        </p:spPr>
        <p:txBody>
          <a:bodyPr>
            <a:normAutofit/>
          </a:bodyPr>
          <a:lstStyle/>
          <a:p>
            <a:r>
              <a:rPr lang="el-GR" sz="4000" dirty="0"/>
              <a:t>Σε αυτή την ενότητα θα μιλήσουμε για</a:t>
            </a:r>
            <a:r>
              <a:rPr lang="en-US" sz="4000" dirty="0"/>
              <a:t>:</a:t>
            </a:r>
          </a:p>
        </p:txBody>
      </p:sp>
      <p:sp>
        <p:nvSpPr>
          <p:cNvPr id="15" name="Rectangle 14">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2815173C-CCFD-E365-F547-4C1E60AB8C36}"/>
              </a:ext>
            </a:extLst>
          </p:cNvPr>
          <p:cNvGraphicFramePr>
            <a:graphicFrameLocks noGrp="1"/>
          </p:cNvGraphicFramePr>
          <p:nvPr>
            <p:ph idx="1"/>
            <p:extLst>
              <p:ext uri="{D42A27DB-BD31-4B8C-83A1-F6EECF244321}">
                <p14:modId xmlns:p14="http://schemas.microsoft.com/office/powerpoint/2010/main" val="3674685652"/>
              </p:ext>
            </p:extLst>
          </p:nvPr>
        </p:nvGraphicFramePr>
        <p:xfrm>
          <a:off x="1115568" y="2269730"/>
          <a:ext cx="10168128" cy="3993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8331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B950BE-18C7-92A6-9CA3-92115BD62159}"/>
              </a:ext>
            </a:extLst>
          </p:cNvPr>
          <p:cNvSpPr>
            <a:spLocks noGrp="1"/>
          </p:cNvSpPr>
          <p:nvPr>
            <p:ph type="title"/>
          </p:nvPr>
        </p:nvSpPr>
        <p:spPr>
          <a:xfrm>
            <a:off x="804671" y="802955"/>
            <a:ext cx="6171316" cy="1454051"/>
          </a:xfrm>
        </p:spPr>
        <p:txBody>
          <a:bodyPr>
            <a:normAutofit fontScale="90000"/>
          </a:bodyPr>
          <a:lstStyle/>
          <a:p>
            <a:r>
              <a:rPr lang="el-GR" sz="3300" dirty="0">
                <a:solidFill>
                  <a:schemeClr val="tx2"/>
                </a:solidFill>
                <a:highlight>
                  <a:srgbClr val="FFFFFF"/>
                </a:highlight>
                <a:latin typeface="Google Sans"/>
              </a:rPr>
              <a:t>Ο Αριστοτέλης</a:t>
            </a:r>
            <a:r>
              <a:rPr lang="en-US" sz="3300" dirty="0">
                <a:solidFill>
                  <a:schemeClr val="tx2"/>
                </a:solidFill>
                <a:highlight>
                  <a:srgbClr val="FFFFFF"/>
                </a:highlight>
                <a:latin typeface="Google Sans"/>
              </a:rPr>
              <a:t>, </a:t>
            </a:r>
            <a:r>
              <a:rPr lang="el-GR" sz="3300" b="0" i="0" dirty="0">
                <a:solidFill>
                  <a:schemeClr val="tx2"/>
                </a:solidFill>
                <a:effectLst/>
                <a:highlight>
                  <a:srgbClr val="FFFFFF"/>
                </a:highlight>
                <a:latin typeface="Google Sans"/>
              </a:rPr>
              <a:t>ένας γνωστός Έλληνας φιλόσοφος είπε</a:t>
            </a:r>
            <a:r>
              <a:rPr lang="en-US" sz="3300" dirty="0">
                <a:solidFill>
                  <a:schemeClr val="tx2"/>
                </a:solidFill>
                <a:highlight>
                  <a:srgbClr val="FFFFFF"/>
                </a:highlight>
                <a:latin typeface="Google Sans"/>
              </a:rPr>
              <a:t>:</a:t>
            </a:r>
            <a:br>
              <a:rPr lang="en-US" sz="3300" b="0" i="0" dirty="0">
                <a:solidFill>
                  <a:schemeClr val="tx2"/>
                </a:solidFill>
                <a:effectLst/>
                <a:highlight>
                  <a:srgbClr val="FFFFFF"/>
                </a:highlight>
                <a:latin typeface="Google Sans"/>
              </a:rPr>
            </a:br>
            <a:r>
              <a:rPr lang="en-US" sz="3300" b="0" i="0" dirty="0">
                <a:solidFill>
                  <a:schemeClr val="tx2"/>
                </a:solidFill>
                <a:effectLst/>
                <a:highlight>
                  <a:srgbClr val="FFFFFF"/>
                </a:highlight>
                <a:latin typeface="Google Sans"/>
              </a:rPr>
              <a:t>“</a:t>
            </a:r>
            <a:r>
              <a:rPr lang="el-GR" sz="3300" b="0" i="0" dirty="0">
                <a:solidFill>
                  <a:schemeClr val="tx2"/>
                </a:solidFill>
                <a:effectLst/>
                <a:highlight>
                  <a:srgbClr val="FFFFFF"/>
                </a:highlight>
                <a:latin typeface="Google Sans"/>
              </a:rPr>
              <a:t>Ο άνθρωπος είναι από τη φύση του κοινωνικό ζώο</a:t>
            </a:r>
            <a:r>
              <a:rPr lang="en-US" sz="3300" b="0" i="0" dirty="0">
                <a:solidFill>
                  <a:schemeClr val="tx2"/>
                </a:solidFill>
                <a:effectLst/>
                <a:highlight>
                  <a:srgbClr val="FFFFFF"/>
                </a:highlight>
                <a:latin typeface="Google Sans"/>
              </a:rPr>
              <a:t>”</a:t>
            </a:r>
            <a:endParaRPr lang="en-US" sz="3300" dirty="0">
              <a:solidFill>
                <a:schemeClr val="tx2"/>
              </a:solidFill>
            </a:endParaRPr>
          </a:p>
        </p:txBody>
      </p:sp>
      <p:sp>
        <p:nvSpPr>
          <p:cNvPr id="3" name="Content Placeholder 2">
            <a:extLst>
              <a:ext uri="{FF2B5EF4-FFF2-40B4-BE49-F238E27FC236}">
                <a16:creationId xmlns:a16="http://schemas.microsoft.com/office/drawing/2014/main" id="{D9DBDDC8-FB98-1B26-A536-B337E4BB28D0}"/>
              </a:ext>
            </a:extLst>
          </p:cNvPr>
          <p:cNvSpPr>
            <a:spLocks noGrp="1"/>
          </p:cNvSpPr>
          <p:nvPr>
            <p:ph idx="1"/>
          </p:nvPr>
        </p:nvSpPr>
        <p:spPr>
          <a:xfrm>
            <a:off x="804672" y="2421682"/>
            <a:ext cx="5291328" cy="3639289"/>
          </a:xfrm>
        </p:spPr>
        <p:txBody>
          <a:bodyPr anchor="ctr">
            <a:normAutofit/>
          </a:bodyPr>
          <a:lstStyle/>
          <a:p>
            <a:r>
              <a:rPr lang="el-GR" sz="1800" dirty="0">
                <a:solidFill>
                  <a:schemeClr val="tx2"/>
                </a:solidFill>
              </a:rPr>
              <a:t>Οι κοινωνικές δεξιότητες είναι απαραίτητες για συμμετοχή στην κοινωνία</a:t>
            </a:r>
            <a:endParaRPr lang="en-US" sz="1800" dirty="0">
              <a:solidFill>
                <a:schemeClr val="tx2"/>
              </a:solidFill>
            </a:endParaRPr>
          </a:p>
          <a:p>
            <a:pPr marL="0" indent="0">
              <a:buNone/>
            </a:pPr>
            <a:endParaRPr lang="en-US" sz="1800" dirty="0">
              <a:solidFill>
                <a:schemeClr val="tx2"/>
              </a:solidFill>
            </a:endParaRPr>
          </a:p>
          <a:p>
            <a:pPr marL="0" indent="0">
              <a:buNone/>
            </a:pPr>
            <a:r>
              <a:rPr lang="el-GR" sz="1800" dirty="0">
                <a:solidFill>
                  <a:schemeClr val="tx2"/>
                </a:solidFill>
              </a:rPr>
              <a:t>Επικοινωνία</a:t>
            </a:r>
            <a:r>
              <a:rPr lang="en-US" sz="1800" dirty="0">
                <a:solidFill>
                  <a:schemeClr val="tx2"/>
                </a:solidFill>
              </a:rPr>
              <a:t>		+	</a:t>
            </a:r>
            <a:r>
              <a:rPr lang="el-GR" sz="1800" dirty="0">
                <a:solidFill>
                  <a:schemeClr val="tx2"/>
                </a:solidFill>
              </a:rPr>
              <a:t>Ομαδικότητα</a:t>
            </a:r>
            <a:r>
              <a:rPr lang="en-US" sz="1800" dirty="0">
                <a:solidFill>
                  <a:schemeClr val="tx2"/>
                </a:solidFill>
              </a:rPr>
              <a:t> </a:t>
            </a:r>
          </a:p>
          <a:p>
            <a:pPr marL="457200" lvl="1" indent="0">
              <a:buNone/>
            </a:pPr>
            <a:r>
              <a:rPr lang="en-US" sz="1800" dirty="0">
                <a:solidFill>
                  <a:schemeClr val="tx2"/>
                </a:solidFill>
              </a:rPr>
              <a:t>			=</a:t>
            </a:r>
          </a:p>
          <a:p>
            <a:pPr marL="457200" lvl="1" indent="0">
              <a:buNone/>
            </a:pPr>
            <a:r>
              <a:rPr lang="en-US" sz="1800" dirty="0">
                <a:solidFill>
                  <a:schemeClr val="tx2"/>
                </a:solidFill>
              </a:rPr>
              <a:t>		</a:t>
            </a:r>
            <a:r>
              <a:rPr lang="el-GR" sz="1800" dirty="0">
                <a:solidFill>
                  <a:schemeClr val="tx2"/>
                </a:solidFill>
              </a:rPr>
              <a:t>Ουσιαστικές σχέσεις</a:t>
            </a:r>
            <a:r>
              <a:rPr lang="en-US" sz="1800" dirty="0">
                <a:solidFill>
                  <a:schemeClr val="tx2"/>
                </a:solidFill>
              </a:rPr>
              <a:t>		                 (</a:t>
            </a:r>
            <a:r>
              <a:rPr lang="el-GR" sz="1800" dirty="0">
                <a:solidFill>
                  <a:schemeClr val="tx2"/>
                </a:solidFill>
              </a:rPr>
              <a:t>προσωπικές και επαγγελματικές</a:t>
            </a:r>
            <a:r>
              <a:rPr lang="en-US" sz="1800" dirty="0">
                <a:solidFill>
                  <a:schemeClr val="tx2"/>
                </a:solidFill>
              </a:rPr>
              <a:t>)</a:t>
            </a:r>
          </a:p>
          <a:p>
            <a:pPr marL="457200" lvl="1" indent="0">
              <a:buNone/>
            </a:pPr>
            <a:endParaRPr lang="en-US" sz="1800" dirty="0">
              <a:solidFill>
                <a:schemeClr val="tx2"/>
              </a:solidFill>
            </a:endParaRPr>
          </a:p>
          <a:p>
            <a:pPr marL="457200" lvl="1" indent="0">
              <a:buNone/>
            </a:pPr>
            <a:endParaRPr lang="en-US" sz="1800" dirty="0">
              <a:solidFill>
                <a:schemeClr val="tx2"/>
              </a:solidFill>
            </a:endParaRPr>
          </a:p>
          <a:p>
            <a:pPr marL="457200" lvl="1" indent="0">
              <a:buNone/>
            </a:pPr>
            <a:r>
              <a:rPr lang="en-US" sz="1800" dirty="0">
                <a:solidFill>
                  <a:schemeClr val="tx2"/>
                </a:solidFill>
              </a:rPr>
              <a:t>		</a:t>
            </a:r>
            <a:r>
              <a:rPr lang="el-GR" sz="1800" dirty="0">
                <a:solidFill>
                  <a:schemeClr val="tx2"/>
                </a:solidFill>
              </a:rPr>
              <a:t>Συνολική ευημερία</a:t>
            </a:r>
            <a:endParaRPr lang="en-US" sz="1800" dirty="0">
              <a:solidFill>
                <a:schemeClr val="tx2"/>
              </a:solidFill>
            </a:endParaRPr>
          </a:p>
          <a:p>
            <a:pPr marL="457200" lvl="1" indent="0">
              <a:buNone/>
            </a:pPr>
            <a:endParaRPr lang="en-US" sz="1800" dirty="0">
              <a:solidFill>
                <a:schemeClr val="tx2"/>
              </a:solidFill>
            </a:endParaRPr>
          </a:p>
          <a:p>
            <a:endParaRPr lang="en-US" sz="18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Social Network">
            <a:extLst>
              <a:ext uri="{FF2B5EF4-FFF2-40B4-BE49-F238E27FC236}">
                <a16:creationId xmlns:a16="http://schemas.microsoft.com/office/drawing/2014/main" id="{DB06D7A9-1436-DDAF-A240-0AA313B535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
        <p:nvSpPr>
          <p:cNvPr id="4" name="Arrow: Down 3">
            <a:extLst>
              <a:ext uri="{FF2B5EF4-FFF2-40B4-BE49-F238E27FC236}">
                <a16:creationId xmlns:a16="http://schemas.microsoft.com/office/drawing/2014/main" id="{7D63742F-7BF0-9C7A-34E9-62D688E8B07B}"/>
              </a:ext>
            </a:extLst>
          </p:cNvPr>
          <p:cNvSpPr/>
          <p:nvPr/>
        </p:nvSpPr>
        <p:spPr>
          <a:xfrm>
            <a:off x="3569918" y="4471792"/>
            <a:ext cx="350729" cy="41335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7526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op shot of a representation of networks with stick figures.">
            <a:extLst>
              <a:ext uri="{FF2B5EF4-FFF2-40B4-BE49-F238E27FC236}">
                <a16:creationId xmlns:a16="http://schemas.microsoft.com/office/drawing/2014/main" id="{1586550A-169C-7DE4-3A5D-AA91BEC3F5FA}"/>
              </a:ext>
            </a:extLst>
          </p:cNvPr>
          <p:cNvPicPr>
            <a:picLocks noChangeAspect="1"/>
          </p:cNvPicPr>
          <p:nvPr/>
        </p:nvPicPr>
        <p:blipFill>
          <a:blip r:embed="rId3"/>
          <a:srcRect l="10048"/>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F2B0A3ED-DD8B-4913-A386-68C848BAE02C}"/>
              </a:ext>
            </a:extLst>
          </p:cNvPr>
          <p:cNvSpPr>
            <a:spLocks noGrp="1"/>
          </p:cNvSpPr>
          <p:nvPr>
            <p:ph type="title"/>
          </p:nvPr>
        </p:nvSpPr>
        <p:spPr>
          <a:xfrm>
            <a:off x="427703" y="2852381"/>
            <a:ext cx="3396153" cy="2640247"/>
          </a:xfrm>
        </p:spPr>
        <p:txBody>
          <a:bodyPr vert="horz" lIns="91440" tIns="45720" rIns="91440" bIns="45720" rtlCol="0" anchor="b">
            <a:normAutofit/>
          </a:bodyPr>
          <a:lstStyle/>
          <a:p>
            <a:r>
              <a:rPr lang="el-GR" sz="3600" dirty="0">
                <a:solidFill>
                  <a:schemeClr val="tx1">
                    <a:lumMod val="85000"/>
                    <a:lumOff val="15000"/>
                  </a:schemeClr>
                </a:solidFill>
              </a:rPr>
              <a:t>Αποτελεσματική επικοινωνία</a:t>
            </a:r>
            <a:endParaRPr lang="en-US" sz="3600" dirty="0">
              <a:solidFill>
                <a:schemeClr val="tx1">
                  <a:lumMod val="85000"/>
                  <a:lumOff val="15000"/>
                </a:schemeClr>
              </a:solidFill>
            </a:endParaRPr>
          </a:p>
        </p:txBody>
      </p:sp>
    </p:spTree>
    <p:extLst>
      <p:ext uri="{BB962C8B-B14F-4D97-AF65-F5344CB8AC3E}">
        <p14:creationId xmlns:p14="http://schemas.microsoft.com/office/powerpoint/2010/main" val="3356240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53CE28-1360-C866-6807-76481B9AB7AD}"/>
              </a:ext>
            </a:extLst>
          </p:cNvPr>
          <p:cNvSpPr>
            <a:spLocks noGrp="1"/>
          </p:cNvSpPr>
          <p:nvPr>
            <p:ph type="title"/>
          </p:nvPr>
        </p:nvSpPr>
        <p:spPr>
          <a:xfrm>
            <a:off x="761800" y="762001"/>
            <a:ext cx="5334197" cy="1708242"/>
          </a:xfrm>
        </p:spPr>
        <p:txBody>
          <a:bodyPr anchor="ctr">
            <a:normAutofit/>
          </a:bodyPr>
          <a:lstStyle/>
          <a:p>
            <a:r>
              <a:rPr lang="el-GR" sz="3700" dirty="0"/>
              <a:t>Για να επικοινωνήσετε αποτελεσματικά με τους άλλους πρέπει να</a:t>
            </a:r>
            <a:r>
              <a:rPr lang="en-US" sz="3700" dirty="0"/>
              <a:t>:</a:t>
            </a:r>
          </a:p>
        </p:txBody>
      </p:sp>
      <p:sp>
        <p:nvSpPr>
          <p:cNvPr id="3" name="Content Placeholder 2">
            <a:extLst>
              <a:ext uri="{FF2B5EF4-FFF2-40B4-BE49-F238E27FC236}">
                <a16:creationId xmlns:a16="http://schemas.microsoft.com/office/drawing/2014/main" id="{60534EF2-3EA5-2E1D-1045-7881FADFA17C}"/>
              </a:ext>
            </a:extLst>
          </p:cNvPr>
          <p:cNvSpPr>
            <a:spLocks noGrp="1"/>
          </p:cNvSpPr>
          <p:nvPr>
            <p:ph idx="1"/>
          </p:nvPr>
        </p:nvSpPr>
        <p:spPr>
          <a:xfrm>
            <a:off x="761800" y="2470244"/>
            <a:ext cx="5963465" cy="3769835"/>
          </a:xfrm>
        </p:spPr>
        <p:txBody>
          <a:bodyPr anchor="ctr">
            <a:normAutofit/>
          </a:bodyPr>
          <a:lstStyle/>
          <a:p>
            <a:endParaRPr lang="en-US" sz="2000" kern="1200" spc="30" dirty="0">
              <a:effectLst/>
              <a:latin typeface="Microsoft Sans Serif" panose="020B0604020202020204" pitchFamily="34" charset="0"/>
              <a:ea typeface="+mn-ea"/>
            </a:endParaRPr>
          </a:p>
          <a:p>
            <a:pPr lvl="1"/>
            <a:r>
              <a:rPr lang="el-GR" sz="2000" spc="30" dirty="0"/>
              <a:t>Γνωρίζετε και κατανοείτε τον εαυτό σας</a:t>
            </a:r>
            <a:endParaRPr lang="en-US" sz="2000" spc="30" dirty="0"/>
          </a:p>
          <a:p>
            <a:pPr lvl="1"/>
            <a:r>
              <a:rPr lang="el-GR" sz="2000" spc="30" dirty="0"/>
              <a:t>Προσπαθήσετε να κατανοήσετε τους άλλους:</a:t>
            </a:r>
            <a:endParaRPr lang="en-US" sz="2000" spc="30" dirty="0"/>
          </a:p>
          <a:p>
            <a:pPr lvl="2"/>
            <a:r>
              <a:rPr lang="el-GR" spc="30" dirty="0"/>
              <a:t>Συναισθηματική νοημοσύνη</a:t>
            </a:r>
            <a:endParaRPr lang="en-US" spc="30" dirty="0"/>
          </a:p>
          <a:p>
            <a:pPr lvl="2"/>
            <a:r>
              <a:rPr lang="el-GR" spc="30" dirty="0"/>
              <a:t>Ενσυναίσθηση</a:t>
            </a:r>
            <a:r>
              <a:rPr lang="en-US" spc="30" dirty="0"/>
              <a:t> </a:t>
            </a:r>
          </a:p>
          <a:p>
            <a:pPr lvl="2"/>
            <a:r>
              <a:rPr lang="el-GR" spc="30" dirty="0"/>
              <a:t>Ενεργητική ακρόαση</a:t>
            </a:r>
            <a:endParaRPr lang="en-US" spc="30" dirty="0"/>
          </a:p>
          <a:p>
            <a:endParaRPr lang="en-US" sz="2000" kern="1200" spc="30" dirty="0">
              <a:effectLst/>
              <a:latin typeface="Microsoft Sans Serif" panose="020B0604020202020204" pitchFamily="34" charset="0"/>
              <a:ea typeface="+mn-ea"/>
            </a:endParaRPr>
          </a:p>
          <a:p>
            <a:endParaRPr lang="en-US" sz="2000" spc="30" dirty="0">
              <a:latin typeface="Microsoft Sans Serif" panose="020B0604020202020204" pitchFamily="34" charset="0"/>
            </a:endParaRPr>
          </a:p>
          <a:p>
            <a:endParaRPr lang="en-US" sz="2000" kern="1200" spc="30" dirty="0">
              <a:effectLst/>
              <a:latin typeface="Microsoft Sans Serif" panose="020B0604020202020204" pitchFamily="34" charset="0"/>
              <a:ea typeface="+mn-ea"/>
            </a:endParaRPr>
          </a:p>
          <a:p>
            <a:endParaRPr lang="en-US" sz="2000" spc="30" dirty="0">
              <a:latin typeface="Microsoft Sans Serif" panose="020B0604020202020204" pitchFamily="34" charset="0"/>
            </a:endParaRPr>
          </a:p>
          <a:p>
            <a:pPr marL="0" indent="0">
              <a:buNone/>
            </a:pPr>
            <a:endParaRPr lang="en-US" sz="2000" dirty="0"/>
          </a:p>
        </p:txBody>
      </p:sp>
      <p:pic>
        <p:nvPicPr>
          <p:cNvPr id="5" name="Picture 4" descr="Empty speech bubbles">
            <a:extLst>
              <a:ext uri="{FF2B5EF4-FFF2-40B4-BE49-F238E27FC236}">
                <a16:creationId xmlns:a16="http://schemas.microsoft.com/office/drawing/2014/main" id="{B4007C9F-F3F9-F2D9-182A-690542829DA0}"/>
              </a:ext>
            </a:extLst>
          </p:cNvPr>
          <p:cNvPicPr>
            <a:picLocks noChangeAspect="1"/>
          </p:cNvPicPr>
          <p:nvPr/>
        </p:nvPicPr>
        <p:blipFill>
          <a:blip r:embed="rId3"/>
          <a:srcRect l="28329" r="19835"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831781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F23E05-E5C5-497C-A842-7BD21B207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6F4D3B-384D-7080-EA57-A0D40138271B}"/>
              </a:ext>
            </a:extLst>
          </p:cNvPr>
          <p:cNvSpPr>
            <a:spLocks noGrp="1"/>
          </p:cNvSpPr>
          <p:nvPr>
            <p:ph type="title"/>
          </p:nvPr>
        </p:nvSpPr>
        <p:spPr>
          <a:xfrm>
            <a:off x="838200" y="365126"/>
            <a:ext cx="10515600" cy="1306440"/>
          </a:xfrm>
        </p:spPr>
        <p:txBody>
          <a:bodyPr>
            <a:normAutofit/>
          </a:bodyPr>
          <a:lstStyle/>
          <a:p>
            <a:r>
              <a:rPr lang="el-GR" sz="4000" dirty="0"/>
              <a:t>Τι είναι η συναισθηματική νοημοσύνη;</a:t>
            </a:r>
            <a:endParaRPr lang="en-US" sz="4000" dirty="0"/>
          </a:p>
        </p:txBody>
      </p:sp>
      <p:sp>
        <p:nvSpPr>
          <p:cNvPr id="3" name="Content Placeholder 2">
            <a:extLst>
              <a:ext uri="{FF2B5EF4-FFF2-40B4-BE49-F238E27FC236}">
                <a16:creationId xmlns:a16="http://schemas.microsoft.com/office/drawing/2014/main" id="{BBF50539-71C8-72C0-3954-E4E7CE977A48}"/>
              </a:ext>
            </a:extLst>
          </p:cNvPr>
          <p:cNvSpPr>
            <a:spLocks noGrp="1"/>
          </p:cNvSpPr>
          <p:nvPr>
            <p:ph idx="1"/>
          </p:nvPr>
        </p:nvSpPr>
        <p:spPr>
          <a:xfrm>
            <a:off x="838200" y="1825625"/>
            <a:ext cx="5257800" cy="4351338"/>
          </a:xfrm>
        </p:spPr>
        <p:txBody>
          <a:bodyPr/>
          <a:lstStyle/>
          <a:p>
            <a:endParaRPr lang="en-US" sz="1800" kern="0" dirty="0">
              <a:solidFill>
                <a:srgbClr val="777777"/>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endParaRPr>
          </a:p>
          <a:p>
            <a:r>
              <a:rPr lang="el-GR" sz="1800" kern="0" dirty="0">
                <a:solidFill>
                  <a:srgbClr val="777777"/>
                </a:solidFill>
                <a:latin typeface="Arial" panose="020B0604020202020204" pitchFamily="34" charset="0"/>
                <a:ea typeface="Times New Roman" panose="02020603050405020304" pitchFamily="18" charset="0"/>
                <a:cs typeface="Arial" panose="020B0604020202020204" pitchFamily="34" charset="0"/>
              </a:rPr>
              <a:t>Η συναισθηματική νοημοσύνη (που ονομάζεται επίσης EQ) είναι η ικανότητα να κατανοείτε τα δικά σας συναισθήματα και τα συναισθήματα των άλλων.</a:t>
            </a:r>
            <a:endParaRPr lang="en-US" dirty="0"/>
          </a:p>
        </p:txBody>
      </p:sp>
      <p:graphicFrame>
        <p:nvGraphicFramePr>
          <p:cNvPr id="4" name="Diagram 3">
            <a:extLst>
              <a:ext uri="{FF2B5EF4-FFF2-40B4-BE49-F238E27FC236}">
                <a16:creationId xmlns:a16="http://schemas.microsoft.com/office/drawing/2014/main" id="{A9808266-CC05-BF71-E684-81AFDA6357AB}"/>
              </a:ext>
            </a:extLst>
          </p:cNvPr>
          <p:cNvGraphicFramePr/>
          <p:nvPr>
            <p:extLst>
              <p:ext uri="{D42A27DB-BD31-4B8C-83A1-F6EECF244321}">
                <p14:modId xmlns:p14="http://schemas.microsoft.com/office/powerpoint/2010/main" val="754879180"/>
              </p:ext>
            </p:extLst>
          </p:nvPr>
        </p:nvGraphicFramePr>
        <p:xfrm>
          <a:off x="4784942" y="1557371"/>
          <a:ext cx="7404009" cy="5262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705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FAD16-1A47-032A-E088-C1DA78453044}"/>
              </a:ext>
            </a:extLst>
          </p:cNvPr>
          <p:cNvSpPr>
            <a:spLocks noGrp="1"/>
          </p:cNvSpPr>
          <p:nvPr>
            <p:ph type="title"/>
          </p:nvPr>
        </p:nvSpPr>
        <p:spPr>
          <a:xfrm>
            <a:off x="640079" y="325369"/>
            <a:ext cx="4670097" cy="1956841"/>
          </a:xfrm>
        </p:spPr>
        <p:txBody>
          <a:bodyPr anchor="b">
            <a:normAutofit fontScale="90000"/>
          </a:bodyPr>
          <a:lstStyle/>
          <a:p>
            <a:r>
              <a:rPr lang="el-GR" sz="5400" dirty="0"/>
              <a:t>Κοινωνική ευαισθητοποίηση</a:t>
            </a:r>
            <a:endParaRPr lang="en-US" sz="5400" dirty="0"/>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7EC0CD-DE05-7E46-8D2F-19626D696472}"/>
              </a:ext>
            </a:extLst>
          </p:cNvPr>
          <p:cNvSpPr>
            <a:spLocks noGrp="1"/>
          </p:cNvSpPr>
          <p:nvPr>
            <p:ph idx="1"/>
          </p:nvPr>
        </p:nvSpPr>
        <p:spPr>
          <a:xfrm>
            <a:off x="640080" y="2872899"/>
            <a:ext cx="4243589" cy="3320668"/>
          </a:xfrm>
        </p:spPr>
        <p:txBody>
          <a:bodyPr>
            <a:normAutofit fontScale="92500" lnSpcReduction="20000"/>
          </a:bodyPr>
          <a:lstStyle/>
          <a:p>
            <a:pPr fontAlgn="base"/>
            <a:r>
              <a:rPr lang="el-GR" sz="2000" dirty="0">
                <a:latin typeface="Inter"/>
              </a:rPr>
              <a:t>Η κοινωνική ευαισθητοποίηση σας επιτρέπει να αναγνωρίσετε και να ερμηνεύσετε λεκτικές και μη λεκτικές ενδείξεις που χρησιμοποιούν οι άλλοι για να επικοινωνήσουν μαζί σας.</a:t>
            </a:r>
            <a:endParaRPr lang="en-US" sz="2000" dirty="0">
              <a:latin typeface="Inter"/>
            </a:endParaRPr>
          </a:p>
          <a:p>
            <a:pPr fontAlgn="base"/>
            <a:r>
              <a:rPr lang="el-GR" sz="2000" dirty="0">
                <a:latin typeface="Inter"/>
              </a:rPr>
              <a:t>Η ενσυναίσθηση είναι ένα βασικό συστατικό της κοινωνικής ευαισθητοποίησης, που επιτρέπει να μπούμε στη θέση κάποιου άλλου και να δούμε τον κόσμο από τη δική του οπτική γωνία</a:t>
            </a:r>
            <a:r>
              <a:rPr lang="en-US" sz="2000" dirty="0">
                <a:highlight>
                  <a:srgbClr val="FFFEFC"/>
                </a:highlight>
                <a:latin typeface="Inter"/>
              </a:rPr>
              <a:t>.</a:t>
            </a:r>
          </a:p>
          <a:p>
            <a:pPr fontAlgn="base"/>
            <a:r>
              <a:rPr lang="el-GR" sz="2000" dirty="0">
                <a:latin typeface="Inter"/>
              </a:rPr>
              <a:t>Η κοινωνική ευαισθητοποίηση απαιτεί την παρουσία σας στη στιγμή.</a:t>
            </a:r>
            <a:endParaRPr lang="en-US" sz="2000" dirty="0"/>
          </a:p>
        </p:txBody>
      </p:sp>
      <p:pic>
        <p:nvPicPr>
          <p:cNvPr id="5" name="Picture 4" descr="Colourful carved figures of humans">
            <a:extLst>
              <a:ext uri="{FF2B5EF4-FFF2-40B4-BE49-F238E27FC236}">
                <a16:creationId xmlns:a16="http://schemas.microsoft.com/office/drawing/2014/main" id="{A77D594F-843C-AA3F-42EB-878816EC08FB}"/>
              </a:ext>
            </a:extLst>
          </p:cNvPr>
          <p:cNvPicPr>
            <a:picLocks noChangeAspect="1"/>
          </p:cNvPicPr>
          <p:nvPr/>
        </p:nvPicPr>
        <p:blipFill>
          <a:blip r:embed="rId3"/>
          <a:srcRect l="14384" r="1415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61627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60F6EC-380F-E678-7D4A-A18B52B11BA8}"/>
              </a:ext>
            </a:extLst>
          </p:cNvPr>
          <p:cNvSpPr>
            <a:spLocks noGrp="1"/>
          </p:cNvSpPr>
          <p:nvPr>
            <p:ph type="title"/>
          </p:nvPr>
        </p:nvSpPr>
        <p:spPr>
          <a:xfrm>
            <a:off x="761800" y="762001"/>
            <a:ext cx="6095996" cy="1708242"/>
          </a:xfrm>
        </p:spPr>
        <p:txBody>
          <a:bodyPr anchor="ctr">
            <a:normAutofit/>
          </a:bodyPr>
          <a:lstStyle/>
          <a:p>
            <a:r>
              <a:rPr lang="el-GR" sz="4000" dirty="0">
                <a:latin typeface="Open Sans" panose="020B0606030504020204" pitchFamily="34" charset="0"/>
                <a:ea typeface="+mn-ea"/>
                <a:cs typeface="+mn-cs"/>
              </a:rPr>
              <a:t>Τι είναι η ενσυναίσθηση;</a:t>
            </a:r>
            <a:endParaRPr lang="en-US" sz="4000" dirty="0">
              <a:highlight>
                <a:srgbClr val="FBF9F7"/>
              </a:highlight>
              <a:latin typeface="Open Sans" panose="020B0606030504020204" pitchFamily="34" charset="0"/>
              <a:ea typeface="+mn-ea"/>
              <a:cs typeface="+mn-cs"/>
            </a:endParaRPr>
          </a:p>
        </p:txBody>
      </p:sp>
      <p:sp>
        <p:nvSpPr>
          <p:cNvPr id="3" name="Content Placeholder 2">
            <a:extLst>
              <a:ext uri="{FF2B5EF4-FFF2-40B4-BE49-F238E27FC236}">
                <a16:creationId xmlns:a16="http://schemas.microsoft.com/office/drawing/2014/main" id="{A5198430-C276-674B-2505-43804814AA11}"/>
              </a:ext>
            </a:extLst>
          </p:cNvPr>
          <p:cNvSpPr>
            <a:spLocks noGrp="1"/>
          </p:cNvSpPr>
          <p:nvPr>
            <p:ph idx="1"/>
          </p:nvPr>
        </p:nvSpPr>
        <p:spPr>
          <a:xfrm>
            <a:off x="761800" y="2470244"/>
            <a:ext cx="5334197" cy="3769835"/>
          </a:xfrm>
        </p:spPr>
        <p:txBody>
          <a:bodyPr anchor="ctr">
            <a:normAutofit lnSpcReduction="10000"/>
          </a:bodyPr>
          <a:lstStyle/>
          <a:p>
            <a:pPr fontAlgn="base"/>
            <a:r>
              <a:rPr lang="en-US" sz="2000" b="0" i="0" dirty="0">
                <a:effectLst/>
                <a:latin typeface="work sans" pitchFamily="2" charset="0"/>
                <a:hlinkClick r:id="rId3"/>
              </a:rPr>
              <a:t>https://www.youtube.com/watch?v=Itp21tly8nM</a:t>
            </a:r>
            <a:endParaRPr lang="en-US" sz="2000" b="0" i="0" dirty="0">
              <a:effectLst/>
              <a:latin typeface="work sans" pitchFamily="2" charset="0"/>
            </a:endParaRPr>
          </a:p>
          <a:p>
            <a:pPr marL="0" indent="0" fontAlgn="base">
              <a:buNone/>
            </a:pPr>
            <a:endParaRPr lang="en-US" sz="2000" b="0" i="0" dirty="0">
              <a:effectLst/>
              <a:highlight>
                <a:srgbClr val="FBF9F7"/>
              </a:highlight>
              <a:latin typeface="Open Sans" panose="020B0606030504020204" pitchFamily="34" charset="0"/>
            </a:endParaRPr>
          </a:p>
          <a:p>
            <a:pPr fontAlgn="base"/>
            <a:r>
              <a:rPr lang="el-GR" sz="2000" dirty="0">
                <a:latin typeface="Open Sans" panose="020B0606030504020204" pitchFamily="34" charset="0"/>
              </a:rPr>
              <a:t>Η ενσυναίσθηση είναι η ικανότητα να βάζετε τον εαυτό σας στη θέση κάποιου άλλου.</a:t>
            </a:r>
            <a:r>
              <a:rPr lang="en-US" sz="2000" b="0" i="0" dirty="0">
                <a:effectLst/>
                <a:highlight>
                  <a:srgbClr val="FBF9F7"/>
                </a:highlight>
                <a:latin typeface="Open Sans" panose="020B0606030504020204" pitchFamily="34" charset="0"/>
              </a:rPr>
              <a:t> </a:t>
            </a:r>
            <a:endParaRPr lang="en-US" sz="2000" b="0" i="0" dirty="0">
              <a:effectLst/>
              <a:latin typeface="work sans" pitchFamily="2" charset="0"/>
            </a:endParaRPr>
          </a:p>
          <a:p>
            <a:r>
              <a:rPr lang="el-GR" sz="2000" dirty="0">
                <a:latin typeface="Proxima Nova Regular"/>
              </a:rPr>
              <a:t>Καταλάβετε ότι όλοι οι άνθρωποι είναι διαφορετικοί. Κάτι που δεν ενοχλεί καθόλου εσάς, μπορεί να πληγώσει κάποιον άλλον.</a:t>
            </a:r>
          </a:p>
          <a:p>
            <a:r>
              <a:rPr lang="el-GR" sz="2000" dirty="0">
                <a:latin typeface="Proxima Nova Regular"/>
              </a:rPr>
              <a:t>Η ενσυναίσθηση βασίζεται στην ικανότητά σας να ανιχνεύετε, να αισθάνεστε και να μοιράζεστε συναισθήματα.</a:t>
            </a:r>
            <a:endParaRPr lang="en-US" sz="2000" b="0" i="0" dirty="0">
              <a:effectLst/>
              <a:latin typeface="work sans" pitchFamily="2" charset="0"/>
              <a:hlinkClick r:id="rId4"/>
            </a:endParaRPr>
          </a:p>
          <a:p>
            <a:pPr fontAlgn="base"/>
            <a:endParaRPr lang="en-US" sz="2000" dirty="0">
              <a:latin typeface="work sans" pitchFamily="2" charset="0"/>
              <a:hlinkClick r:id="rId4"/>
            </a:endParaRPr>
          </a:p>
          <a:p>
            <a:endParaRPr lang="en-US" sz="2000" dirty="0"/>
          </a:p>
        </p:txBody>
      </p:sp>
      <p:pic>
        <p:nvPicPr>
          <p:cNvPr id="5" name="Picture 4" descr="Lock with a love heart">
            <a:extLst>
              <a:ext uri="{FF2B5EF4-FFF2-40B4-BE49-F238E27FC236}">
                <a16:creationId xmlns:a16="http://schemas.microsoft.com/office/drawing/2014/main" id="{1229A4E5-14F3-5A82-0062-81038679C381}"/>
              </a:ext>
            </a:extLst>
          </p:cNvPr>
          <p:cNvPicPr>
            <a:picLocks noChangeAspect="1"/>
          </p:cNvPicPr>
          <p:nvPr/>
        </p:nvPicPr>
        <p:blipFill>
          <a:blip r:embed="rId5"/>
          <a:srcRect l="28434" r="27883"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47297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444401E-85CD-D79C-22C7-AA6555962FC2}"/>
              </a:ext>
            </a:extLst>
          </p:cNvPr>
          <p:cNvSpPr>
            <a:spLocks noGrp="1"/>
          </p:cNvSpPr>
          <p:nvPr>
            <p:ph type="title"/>
          </p:nvPr>
        </p:nvSpPr>
        <p:spPr>
          <a:xfrm>
            <a:off x="1" y="1070800"/>
            <a:ext cx="4728050" cy="5583126"/>
          </a:xfrm>
        </p:spPr>
        <p:txBody>
          <a:bodyPr>
            <a:normAutofit/>
          </a:bodyPr>
          <a:lstStyle/>
          <a:p>
            <a:pPr algn="r"/>
            <a:r>
              <a:rPr lang="el-GR" sz="5800" dirty="0"/>
              <a:t>Γιατί είναι σημαντική η ενσυναίσθηση;</a:t>
            </a:r>
            <a:endParaRPr lang="en-US" sz="5800" dirty="0"/>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6510187-4808-FD67-3F64-9CD83313B2A1}"/>
              </a:ext>
            </a:extLst>
          </p:cNvPr>
          <p:cNvGraphicFramePr>
            <a:graphicFrameLocks noGrp="1"/>
          </p:cNvGraphicFramePr>
          <p:nvPr>
            <p:ph idx="1"/>
            <p:extLst>
              <p:ext uri="{D42A27DB-BD31-4B8C-83A1-F6EECF244321}">
                <p14:modId xmlns:p14="http://schemas.microsoft.com/office/powerpoint/2010/main" val="3821326910"/>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6087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0572DF8F-B944-BA88-9D75-74DD9CD49039}"/>
              </a:ext>
            </a:extLst>
          </p:cNvPr>
          <p:cNvSpPr>
            <a:spLocks noGrp="1"/>
          </p:cNvSpPr>
          <p:nvPr>
            <p:ph type="title"/>
          </p:nvPr>
        </p:nvSpPr>
        <p:spPr>
          <a:xfrm>
            <a:off x="838200" y="365125"/>
            <a:ext cx="10515599" cy="1325563"/>
          </a:xfrm>
        </p:spPr>
        <p:txBody>
          <a:bodyPr>
            <a:normAutofit/>
          </a:bodyPr>
          <a:lstStyle/>
          <a:p>
            <a:r>
              <a:rPr lang="el-GR" dirty="0"/>
              <a:t>Αξιολόγηση της γλώσσας του σώματος και των μη λεκτικών σημάτων</a:t>
            </a:r>
            <a:endParaRPr lang="en-US" dirty="0"/>
          </a:p>
        </p:txBody>
      </p:sp>
      <p:pic>
        <p:nvPicPr>
          <p:cNvPr id="6" name="Picture 5" descr="A white wavy surface with a shadow&#10;&#10;Description automatically generated">
            <a:extLst>
              <a:ext uri="{FF2B5EF4-FFF2-40B4-BE49-F238E27FC236}">
                <a16:creationId xmlns:a16="http://schemas.microsoft.com/office/drawing/2014/main" id="{60C2ABE7-290E-DBB2-DF6E-21B094DF98FE}"/>
              </a:ext>
            </a:extLst>
          </p:cNvPr>
          <p:cNvPicPr>
            <a:picLocks noChangeAspect="1"/>
          </p:cNvPicPr>
          <p:nvPr/>
        </p:nvPicPr>
        <p:blipFill>
          <a:blip r:embed="rId3"/>
          <a:srcRect l="36905" r="3093" b="-2"/>
          <a:stretch/>
        </p:blipFill>
        <p:spPr>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7" name="Content Placeholder 2">
            <a:extLst>
              <a:ext uri="{FF2B5EF4-FFF2-40B4-BE49-F238E27FC236}">
                <a16:creationId xmlns:a16="http://schemas.microsoft.com/office/drawing/2014/main" id="{D3110C91-B862-26F7-DD78-0DD944A0DE04}"/>
              </a:ext>
            </a:extLst>
          </p:cNvPr>
          <p:cNvGraphicFramePr>
            <a:graphicFrameLocks noGrp="1"/>
          </p:cNvGraphicFramePr>
          <p:nvPr>
            <p:ph idx="1"/>
            <p:extLst>
              <p:ext uri="{D42A27DB-BD31-4B8C-83A1-F6EECF244321}">
                <p14:modId xmlns:p14="http://schemas.microsoft.com/office/powerpoint/2010/main" val="2461963428"/>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21756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4C10CBC8-7837-4750-8EE9-B4C3D5048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69014793-11D4-4A17-9261-1A2E683AD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104482" y="-5104482"/>
            <a:ext cx="1983037" cy="12192001"/>
          </a:xfrm>
          <a:custGeom>
            <a:avLst/>
            <a:gdLst>
              <a:gd name="connsiteX0" fmla="*/ 0 w 1983037"/>
              <a:gd name="connsiteY0" fmla="*/ 0 h 12192001"/>
              <a:gd name="connsiteX1" fmla="*/ 0 w 1983037"/>
              <a:gd name="connsiteY1" fmla="*/ 12192001 h 12192001"/>
              <a:gd name="connsiteX2" fmla="*/ 1945626 w 1983037"/>
              <a:gd name="connsiteY2" fmla="*/ 12192001 h 12192001"/>
              <a:gd name="connsiteX3" fmla="*/ 1914883 w 1983037"/>
              <a:gd name="connsiteY3" fmla="*/ 11926947 h 12192001"/>
              <a:gd name="connsiteX4" fmla="*/ 1887405 w 1983037"/>
              <a:gd name="connsiteY4" fmla="*/ 10882179 h 12192001"/>
              <a:gd name="connsiteX5" fmla="*/ 1955094 w 1983037"/>
              <a:gd name="connsiteY5" fmla="*/ 9717835 h 12192001"/>
              <a:gd name="connsiteX6" fmla="*/ 1955094 w 1983037"/>
              <a:gd name="connsiteY6" fmla="*/ 9338013 h 12192001"/>
              <a:gd name="connsiteX7" fmla="*/ 1947423 w 1983037"/>
              <a:gd name="connsiteY7" fmla="*/ 8936699 h 12192001"/>
              <a:gd name="connsiteX8" fmla="*/ 1949002 w 1983037"/>
              <a:gd name="connsiteY8" fmla="*/ 7709920 h 12192001"/>
              <a:gd name="connsiteX9" fmla="*/ 1930276 w 1983037"/>
              <a:gd name="connsiteY9" fmla="*/ 6277504 h 12192001"/>
              <a:gd name="connsiteX10" fmla="*/ 1954643 w 1983037"/>
              <a:gd name="connsiteY10" fmla="*/ 5307481 h 12192001"/>
              <a:gd name="connsiteX11" fmla="*/ 1944941 w 1983037"/>
              <a:gd name="connsiteY11" fmla="*/ 4949831 h 12192001"/>
              <a:gd name="connsiteX12" fmla="*/ 1961187 w 1983037"/>
              <a:gd name="connsiteY12" fmla="*/ 4137481 h 12192001"/>
              <a:gd name="connsiteX13" fmla="*/ 1964118 w 1983037"/>
              <a:gd name="connsiteY13" fmla="*/ 3194148 h 12192001"/>
              <a:gd name="connsiteX14" fmla="*/ 1914708 w 1983037"/>
              <a:gd name="connsiteY14" fmla="*/ 1979808 h 12192001"/>
              <a:gd name="connsiteX15" fmla="*/ 1949679 w 1983037"/>
              <a:gd name="connsiteY15" fmla="*/ 1443897 h 12192001"/>
              <a:gd name="connsiteX16" fmla="*/ 1942685 w 1983037"/>
              <a:gd name="connsiteY16" fmla="*/ 749860 h 12192001"/>
              <a:gd name="connsiteX17" fmla="*/ 1933706 w 1983037"/>
              <a:gd name="connsiteY17" fmla="*/ 168558 h 12192001"/>
              <a:gd name="connsiteX18" fmla="*/ 1950785 w 1983037"/>
              <a:gd name="connsiteY18" fmla="*/ 0 h 1219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83037" h="12192001">
                <a:moveTo>
                  <a:pt x="0" y="0"/>
                </a:moveTo>
                <a:lnTo>
                  <a:pt x="0" y="12192001"/>
                </a:lnTo>
                <a:lnTo>
                  <a:pt x="1945626" y="12192001"/>
                </a:lnTo>
                <a:lnTo>
                  <a:pt x="1914883" y="11926947"/>
                </a:lnTo>
                <a:cubicBezTo>
                  <a:pt x="1884529" y="11579709"/>
                  <a:pt x="1881652" y="11231009"/>
                  <a:pt x="1887405" y="10882179"/>
                </a:cubicBezTo>
                <a:cubicBezTo>
                  <a:pt x="1893725" y="10493309"/>
                  <a:pt x="1911547" y="10104667"/>
                  <a:pt x="1955094" y="9717835"/>
                </a:cubicBezTo>
                <a:cubicBezTo>
                  <a:pt x="1966715" y="9591491"/>
                  <a:pt x="1966715" y="9464357"/>
                  <a:pt x="1955094" y="9338013"/>
                </a:cubicBezTo>
                <a:cubicBezTo>
                  <a:pt x="1945663" y="9204453"/>
                  <a:pt x="1943091" y="9070511"/>
                  <a:pt x="1947423" y="8936699"/>
                </a:cubicBezTo>
                <a:cubicBezTo>
                  <a:pt x="1960283" y="8527701"/>
                  <a:pt x="1930726" y="8118470"/>
                  <a:pt x="1949002" y="7709920"/>
                </a:cubicBezTo>
                <a:cubicBezTo>
                  <a:pt x="1970436" y="7231918"/>
                  <a:pt x="1945393" y="6755049"/>
                  <a:pt x="1930276" y="6277504"/>
                </a:cubicBezTo>
                <a:cubicBezTo>
                  <a:pt x="1920123" y="5954014"/>
                  <a:pt x="1913803" y="5630292"/>
                  <a:pt x="1954643" y="5307481"/>
                </a:cubicBezTo>
                <a:cubicBezTo>
                  <a:pt x="1969761" y="5188718"/>
                  <a:pt x="1956899" y="5068596"/>
                  <a:pt x="1944941" y="4949831"/>
                </a:cubicBezTo>
                <a:cubicBezTo>
                  <a:pt x="1917866" y="4678139"/>
                  <a:pt x="1932758" y="4407584"/>
                  <a:pt x="1961187" y="4137481"/>
                </a:cubicBezTo>
                <a:cubicBezTo>
                  <a:pt x="1994579" y="3823035"/>
                  <a:pt x="1984877" y="3508818"/>
                  <a:pt x="1964118" y="3194148"/>
                </a:cubicBezTo>
                <a:cubicBezTo>
                  <a:pt x="1937270" y="2789895"/>
                  <a:pt x="1903424" y="2387003"/>
                  <a:pt x="1914708" y="1979808"/>
                </a:cubicBezTo>
                <a:cubicBezTo>
                  <a:pt x="1919446" y="1800868"/>
                  <a:pt x="1935466" y="1622384"/>
                  <a:pt x="1949679" y="1443897"/>
                </a:cubicBezTo>
                <a:cubicBezTo>
                  <a:pt x="1964278" y="1212701"/>
                  <a:pt x="1961931" y="980722"/>
                  <a:pt x="1942685" y="749860"/>
                </a:cubicBezTo>
                <a:cubicBezTo>
                  <a:pt x="1929825" y="555933"/>
                  <a:pt x="1921533" y="362007"/>
                  <a:pt x="1933706" y="168558"/>
                </a:cubicBezTo>
                <a:lnTo>
                  <a:pt x="195078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BA72292-0691-50E5-B1C2-13017413C44A}"/>
              </a:ext>
            </a:extLst>
          </p:cNvPr>
          <p:cNvSpPr>
            <a:spLocks noGrp="1"/>
          </p:cNvSpPr>
          <p:nvPr>
            <p:ph type="title"/>
          </p:nvPr>
        </p:nvSpPr>
        <p:spPr>
          <a:xfrm>
            <a:off x="838200" y="365125"/>
            <a:ext cx="10515600" cy="1325563"/>
          </a:xfrm>
        </p:spPr>
        <p:txBody>
          <a:bodyPr>
            <a:normAutofit fontScale="90000"/>
          </a:bodyPr>
          <a:lstStyle/>
          <a:p>
            <a:r>
              <a:rPr lang="el-GR" sz="5400" dirty="0">
                <a:solidFill>
                  <a:srgbClr val="FFFFFF"/>
                </a:solidFill>
              </a:rPr>
              <a:t>Άσκηση κοινωνικής ευαισθητοποίησης</a:t>
            </a:r>
            <a:endParaRPr lang="en-US" sz="5400" dirty="0">
              <a:solidFill>
                <a:srgbClr val="FFFFFF"/>
              </a:solidFill>
            </a:endParaRPr>
          </a:p>
        </p:txBody>
      </p:sp>
      <p:pic>
        <p:nvPicPr>
          <p:cNvPr id="4" name="Picture 3">
            <a:extLst>
              <a:ext uri="{FF2B5EF4-FFF2-40B4-BE49-F238E27FC236}">
                <a16:creationId xmlns:a16="http://schemas.microsoft.com/office/drawing/2014/main" id="{619D15D5-633A-AEAC-9069-54CA9D60B054}"/>
              </a:ext>
            </a:extLst>
          </p:cNvPr>
          <p:cNvPicPr>
            <a:picLocks noChangeAspect="1"/>
          </p:cNvPicPr>
          <p:nvPr/>
        </p:nvPicPr>
        <p:blipFill>
          <a:blip r:embed="rId3"/>
          <a:stretch>
            <a:fillRect/>
          </a:stretch>
        </p:blipFill>
        <p:spPr>
          <a:xfrm>
            <a:off x="6310889" y="3049000"/>
            <a:ext cx="988793" cy="614826"/>
          </a:xfrm>
          <a:prstGeom prst="rect">
            <a:avLst/>
          </a:prstGeom>
        </p:spPr>
      </p:pic>
      <p:pic>
        <p:nvPicPr>
          <p:cNvPr id="7" name="Picture 6">
            <a:extLst>
              <a:ext uri="{FF2B5EF4-FFF2-40B4-BE49-F238E27FC236}">
                <a16:creationId xmlns:a16="http://schemas.microsoft.com/office/drawing/2014/main" id="{3D353E21-EBF9-41FB-5CA3-6E94B14E6C55}"/>
              </a:ext>
            </a:extLst>
          </p:cNvPr>
          <p:cNvPicPr>
            <a:picLocks noChangeAspect="1"/>
          </p:cNvPicPr>
          <p:nvPr/>
        </p:nvPicPr>
        <p:blipFill>
          <a:blip r:embed="rId4"/>
          <a:stretch>
            <a:fillRect/>
          </a:stretch>
        </p:blipFill>
        <p:spPr>
          <a:xfrm>
            <a:off x="6246776" y="2348161"/>
            <a:ext cx="1014147" cy="614826"/>
          </a:xfrm>
          <a:prstGeom prst="rect">
            <a:avLst/>
          </a:prstGeom>
        </p:spPr>
      </p:pic>
      <p:pic>
        <p:nvPicPr>
          <p:cNvPr id="9" name="Picture 8">
            <a:extLst>
              <a:ext uri="{FF2B5EF4-FFF2-40B4-BE49-F238E27FC236}">
                <a16:creationId xmlns:a16="http://schemas.microsoft.com/office/drawing/2014/main" id="{C9DC162C-B15D-42DA-8735-4A4F001FB690}"/>
              </a:ext>
            </a:extLst>
          </p:cNvPr>
          <p:cNvPicPr>
            <a:picLocks noChangeAspect="1"/>
          </p:cNvPicPr>
          <p:nvPr/>
        </p:nvPicPr>
        <p:blipFill>
          <a:blip r:embed="rId5"/>
          <a:stretch>
            <a:fillRect/>
          </a:stretch>
        </p:blipFill>
        <p:spPr>
          <a:xfrm>
            <a:off x="6327833" y="3779118"/>
            <a:ext cx="982454" cy="633842"/>
          </a:xfrm>
          <a:prstGeom prst="rect">
            <a:avLst/>
          </a:prstGeom>
        </p:spPr>
      </p:pic>
      <p:pic>
        <p:nvPicPr>
          <p:cNvPr id="11" name="Picture 10">
            <a:extLst>
              <a:ext uri="{FF2B5EF4-FFF2-40B4-BE49-F238E27FC236}">
                <a16:creationId xmlns:a16="http://schemas.microsoft.com/office/drawing/2014/main" id="{E270E31E-FBB5-FC8D-83F8-2D32B1774E72}"/>
              </a:ext>
            </a:extLst>
          </p:cNvPr>
          <p:cNvPicPr>
            <a:picLocks noChangeAspect="1"/>
          </p:cNvPicPr>
          <p:nvPr/>
        </p:nvPicPr>
        <p:blipFill>
          <a:blip r:embed="rId6"/>
          <a:stretch>
            <a:fillRect/>
          </a:stretch>
        </p:blipFill>
        <p:spPr>
          <a:xfrm>
            <a:off x="6343771" y="5178153"/>
            <a:ext cx="1033163" cy="735257"/>
          </a:xfrm>
          <a:prstGeom prst="rect">
            <a:avLst/>
          </a:prstGeom>
        </p:spPr>
      </p:pic>
      <p:pic>
        <p:nvPicPr>
          <p:cNvPr id="13" name="Picture 12">
            <a:extLst>
              <a:ext uri="{FF2B5EF4-FFF2-40B4-BE49-F238E27FC236}">
                <a16:creationId xmlns:a16="http://schemas.microsoft.com/office/drawing/2014/main" id="{2CDF16F1-451F-EEB7-5E63-CEBE9B86BBA2}"/>
              </a:ext>
            </a:extLst>
          </p:cNvPr>
          <p:cNvPicPr>
            <a:picLocks noChangeAspect="1"/>
          </p:cNvPicPr>
          <p:nvPr/>
        </p:nvPicPr>
        <p:blipFill>
          <a:blip r:embed="rId7"/>
          <a:stretch>
            <a:fillRect/>
          </a:stretch>
        </p:blipFill>
        <p:spPr>
          <a:xfrm>
            <a:off x="6278342" y="4506281"/>
            <a:ext cx="1026824" cy="671873"/>
          </a:xfrm>
          <a:prstGeom prst="rect">
            <a:avLst/>
          </a:prstGeom>
        </p:spPr>
      </p:pic>
      <p:sp>
        <p:nvSpPr>
          <p:cNvPr id="15" name="TextBox 14">
            <a:extLst>
              <a:ext uri="{FF2B5EF4-FFF2-40B4-BE49-F238E27FC236}">
                <a16:creationId xmlns:a16="http://schemas.microsoft.com/office/drawing/2014/main" id="{6D032C9D-516F-62EA-C240-DD587F6DE2B5}"/>
              </a:ext>
            </a:extLst>
          </p:cNvPr>
          <p:cNvSpPr txBox="1"/>
          <p:nvPr/>
        </p:nvSpPr>
        <p:spPr>
          <a:xfrm>
            <a:off x="8188688" y="2589570"/>
            <a:ext cx="1869712" cy="4083169"/>
          </a:xfrm>
          <a:prstGeom prst="rect">
            <a:avLst/>
          </a:prstGeom>
          <a:noFill/>
        </p:spPr>
        <p:txBody>
          <a:bodyPr wrap="square" rtlCol="0">
            <a:spAutoFit/>
          </a:bodyPr>
          <a:lstStyle/>
          <a:p>
            <a:pPr defTabSz="585216">
              <a:spcAft>
                <a:spcPts val="600"/>
              </a:spcAft>
            </a:pPr>
            <a:r>
              <a:rPr lang="el-GR" sz="1152" kern="1200" dirty="0">
                <a:solidFill>
                  <a:schemeClr val="tx1"/>
                </a:solidFill>
                <a:latin typeface="+mn-lt"/>
                <a:ea typeface="+mn-ea"/>
                <a:cs typeface="+mn-cs"/>
              </a:rPr>
              <a:t>Στρεσαρισμένος</a:t>
            </a:r>
          </a:p>
          <a:p>
            <a:pPr defTabSz="585216">
              <a:spcAft>
                <a:spcPts val="600"/>
              </a:spcAft>
            </a:pPr>
            <a:r>
              <a:rPr lang="el-GR" sz="1152" kern="1200" dirty="0">
                <a:solidFill>
                  <a:schemeClr val="tx1"/>
                </a:solidFill>
                <a:latin typeface="+mn-lt"/>
                <a:ea typeface="+mn-ea"/>
                <a:cs typeface="+mn-cs"/>
              </a:rPr>
              <a:t>Γαλήνιος</a:t>
            </a:r>
          </a:p>
          <a:p>
            <a:pPr defTabSz="585216">
              <a:spcAft>
                <a:spcPts val="600"/>
              </a:spcAft>
            </a:pPr>
            <a:r>
              <a:rPr lang="el-GR" sz="1152" kern="1200" dirty="0">
                <a:solidFill>
                  <a:schemeClr val="tx1"/>
                </a:solidFill>
                <a:latin typeface="+mn-lt"/>
                <a:ea typeface="+mn-ea"/>
                <a:cs typeface="+mn-cs"/>
              </a:rPr>
              <a:t>Ενθουσιασμένος</a:t>
            </a:r>
          </a:p>
          <a:p>
            <a:pPr defTabSz="585216">
              <a:spcAft>
                <a:spcPts val="600"/>
              </a:spcAft>
            </a:pPr>
            <a:r>
              <a:rPr lang="el-GR" sz="1152" kern="1200" dirty="0">
                <a:solidFill>
                  <a:schemeClr val="tx1"/>
                </a:solidFill>
                <a:latin typeface="+mn-lt"/>
                <a:ea typeface="+mn-ea"/>
                <a:cs typeface="+mn-cs"/>
              </a:rPr>
              <a:t>Θυμωμένος</a:t>
            </a:r>
          </a:p>
          <a:p>
            <a:pPr defTabSz="585216">
              <a:spcAft>
                <a:spcPts val="600"/>
              </a:spcAft>
            </a:pPr>
            <a:r>
              <a:rPr lang="el-GR" sz="1152" kern="1200" dirty="0">
                <a:solidFill>
                  <a:schemeClr val="tx1"/>
                </a:solidFill>
                <a:latin typeface="+mn-lt"/>
                <a:ea typeface="+mn-ea"/>
                <a:cs typeface="+mn-cs"/>
              </a:rPr>
              <a:t>Απογοητευμένος</a:t>
            </a:r>
          </a:p>
          <a:p>
            <a:pPr defTabSz="585216">
              <a:spcAft>
                <a:spcPts val="600"/>
              </a:spcAft>
            </a:pPr>
            <a:r>
              <a:rPr lang="el-GR" sz="1152" kern="1200" dirty="0">
                <a:solidFill>
                  <a:schemeClr val="tx1"/>
                </a:solidFill>
                <a:latin typeface="+mn-lt"/>
                <a:ea typeface="+mn-ea"/>
                <a:cs typeface="+mn-cs"/>
              </a:rPr>
              <a:t>Ανήσυχος</a:t>
            </a:r>
          </a:p>
          <a:p>
            <a:pPr defTabSz="585216">
              <a:spcAft>
                <a:spcPts val="600"/>
              </a:spcAft>
            </a:pPr>
            <a:r>
              <a:rPr lang="el-GR" sz="1152" kern="1200" dirty="0">
                <a:solidFill>
                  <a:schemeClr val="tx1"/>
                </a:solidFill>
                <a:latin typeface="+mn-lt"/>
                <a:ea typeface="+mn-ea"/>
                <a:cs typeface="+mn-cs"/>
              </a:rPr>
              <a:t>Θλιμμένος</a:t>
            </a:r>
          </a:p>
          <a:p>
            <a:pPr defTabSz="585216">
              <a:spcAft>
                <a:spcPts val="600"/>
              </a:spcAft>
            </a:pPr>
            <a:r>
              <a:rPr lang="el-GR" sz="1152" kern="1200" dirty="0">
                <a:solidFill>
                  <a:schemeClr val="tx1"/>
                </a:solidFill>
                <a:latin typeface="+mn-lt"/>
                <a:ea typeface="+mn-ea"/>
                <a:cs typeface="+mn-cs"/>
              </a:rPr>
              <a:t>Χαλαρός</a:t>
            </a:r>
          </a:p>
          <a:p>
            <a:pPr defTabSz="585216">
              <a:spcAft>
                <a:spcPts val="600"/>
              </a:spcAft>
            </a:pPr>
            <a:r>
              <a:rPr lang="el-GR" sz="1152" kern="1200" dirty="0">
                <a:solidFill>
                  <a:schemeClr val="tx1"/>
                </a:solidFill>
                <a:latin typeface="+mn-lt"/>
                <a:ea typeface="+mn-ea"/>
                <a:cs typeface="+mn-cs"/>
              </a:rPr>
              <a:t>Αναστατωμένος</a:t>
            </a:r>
          </a:p>
          <a:p>
            <a:pPr defTabSz="585216">
              <a:spcAft>
                <a:spcPts val="600"/>
              </a:spcAft>
            </a:pPr>
            <a:r>
              <a:rPr lang="el-GR" sz="1152" kern="1200" dirty="0">
                <a:solidFill>
                  <a:schemeClr val="tx1"/>
                </a:solidFill>
                <a:latin typeface="+mn-lt"/>
                <a:ea typeface="+mn-ea"/>
                <a:cs typeface="+mn-cs"/>
              </a:rPr>
              <a:t>Προβληματισμένος</a:t>
            </a:r>
          </a:p>
          <a:p>
            <a:pPr defTabSz="585216">
              <a:spcAft>
                <a:spcPts val="600"/>
              </a:spcAft>
            </a:pPr>
            <a:r>
              <a:rPr lang="el-GR" sz="1152" kern="1200" dirty="0">
                <a:solidFill>
                  <a:schemeClr val="tx1"/>
                </a:solidFill>
                <a:latin typeface="+mn-lt"/>
                <a:ea typeface="+mn-ea"/>
                <a:cs typeface="+mn-cs"/>
              </a:rPr>
              <a:t>Χαρούμενος </a:t>
            </a:r>
          </a:p>
          <a:p>
            <a:pPr defTabSz="585216">
              <a:spcAft>
                <a:spcPts val="600"/>
              </a:spcAft>
            </a:pPr>
            <a:r>
              <a:rPr lang="el-GR" sz="1152" kern="1200" dirty="0">
                <a:solidFill>
                  <a:schemeClr val="tx1"/>
                </a:solidFill>
                <a:latin typeface="+mn-lt"/>
                <a:ea typeface="+mn-ea"/>
                <a:cs typeface="+mn-cs"/>
              </a:rPr>
              <a:t>Κουρασμένος</a:t>
            </a:r>
          </a:p>
          <a:p>
            <a:pPr defTabSz="585216">
              <a:spcAft>
                <a:spcPts val="600"/>
              </a:spcAft>
            </a:pPr>
            <a:r>
              <a:rPr lang="el-GR" sz="1152" kern="1200" dirty="0">
                <a:solidFill>
                  <a:schemeClr val="tx1"/>
                </a:solidFill>
                <a:latin typeface="+mn-lt"/>
                <a:ea typeface="+mn-ea"/>
                <a:cs typeface="+mn-cs"/>
              </a:rPr>
              <a:t>Ευτυχισμένος</a:t>
            </a:r>
          </a:p>
          <a:p>
            <a:pPr defTabSz="585216">
              <a:spcAft>
                <a:spcPts val="600"/>
              </a:spcAft>
            </a:pPr>
            <a:r>
              <a:rPr lang="el-GR" sz="1152" kern="1200" dirty="0">
                <a:solidFill>
                  <a:schemeClr val="tx1"/>
                </a:solidFill>
                <a:latin typeface="+mn-lt"/>
                <a:ea typeface="+mn-ea"/>
                <a:cs typeface="+mn-cs"/>
              </a:rPr>
              <a:t>Φοβισμένος</a:t>
            </a:r>
          </a:p>
          <a:p>
            <a:pPr defTabSz="585216">
              <a:spcAft>
                <a:spcPts val="600"/>
              </a:spcAft>
            </a:pPr>
            <a:r>
              <a:rPr lang="el-GR" sz="1152" kern="1200" dirty="0">
                <a:solidFill>
                  <a:schemeClr val="tx1"/>
                </a:solidFill>
                <a:latin typeface="+mn-lt"/>
                <a:ea typeface="+mn-ea"/>
                <a:cs typeface="+mn-cs"/>
              </a:rPr>
              <a:t>Ήρεμος</a:t>
            </a:r>
            <a:endParaRPr lang="en-US" sz="1152" kern="1200" dirty="0">
              <a:solidFill>
                <a:schemeClr val="tx1"/>
              </a:solidFill>
              <a:latin typeface="+mn-lt"/>
              <a:ea typeface="+mn-ea"/>
              <a:cs typeface="+mn-cs"/>
            </a:endParaRPr>
          </a:p>
          <a:p>
            <a:pPr defTabSz="585216">
              <a:spcAft>
                <a:spcPts val="600"/>
              </a:spcAft>
            </a:pPr>
            <a:r>
              <a:rPr lang="el-GR" sz="1152" kern="1200" dirty="0">
                <a:solidFill>
                  <a:schemeClr val="tx1"/>
                </a:solidFill>
                <a:latin typeface="+mn-lt"/>
                <a:ea typeface="+mn-ea"/>
                <a:cs typeface="+mn-cs"/>
              </a:rPr>
              <a:t>Αγανακτισμένος </a:t>
            </a:r>
            <a:endParaRPr lang="en-US" dirty="0"/>
          </a:p>
        </p:txBody>
      </p:sp>
      <p:sp>
        <p:nvSpPr>
          <p:cNvPr id="17" name="Content Placeholder 16">
            <a:extLst>
              <a:ext uri="{FF2B5EF4-FFF2-40B4-BE49-F238E27FC236}">
                <a16:creationId xmlns:a16="http://schemas.microsoft.com/office/drawing/2014/main" id="{CF0E8F9E-2A3C-2DA7-3D5A-A6C251D73B00}"/>
              </a:ext>
            </a:extLst>
          </p:cNvPr>
          <p:cNvSpPr>
            <a:spLocks/>
          </p:cNvSpPr>
          <p:nvPr/>
        </p:nvSpPr>
        <p:spPr>
          <a:xfrm>
            <a:off x="2751688" y="3049000"/>
            <a:ext cx="3487433" cy="2805915"/>
          </a:xfrm>
          <a:prstGeom prst="rect">
            <a:avLst/>
          </a:prstGeom>
        </p:spPr>
        <p:txBody>
          <a:bodyPr/>
          <a:lstStyle/>
          <a:p>
            <a:pPr defTabSz="585216">
              <a:spcAft>
                <a:spcPts val="600"/>
              </a:spcAft>
            </a:pPr>
            <a:r>
              <a:rPr lang="el-GR" sz="1500" dirty="0"/>
              <a:t>Ταιριάξτε τις εικόνες στα αριστερά με τα συναισθήματα που αναφέρονται στα δεξιά. Μπορείτε να συνδέσετε μια εικόνα με περισσότερα από ένα συναισθήματα.</a:t>
            </a:r>
            <a:endParaRPr lang="en-US" sz="1500" dirty="0"/>
          </a:p>
        </p:txBody>
      </p:sp>
    </p:spTree>
    <p:extLst>
      <p:ext uri="{BB962C8B-B14F-4D97-AF65-F5344CB8AC3E}">
        <p14:creationId xmlns:p14="http://schemas.microsoft.com/office/powerpoint/2010/main" val="1531356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3EC8A8-F33B-D78E-532E-A54C269BB459}"/>
              </a:ext>
            </a:extLst>
          </p:cNvPr>
          <p:cNvSpPr>
            <a:spLocks noGrp="1"/>
          </p:cNvSpPr>
          <p:nvPr>
            <p:ph type="title"/>
          </p:nvPr>
        </p:nvSpPr>
        <p:spPr>
          <a:xfrm>
            <a:off x="804672" y="802955"/>
            <a:ext cx="4977976" cy="1454051"/>
          </a:xfrm>
        </p:spPr>
        <p:txBody>
          <a:bodyPr>
            <a:normAutofit/>
          </a:bodyPr>
          <a:lstStyle/>
          <a:p>
            <a:r>
              <a:rPr lang="el-GR" sz="3600" dirty="0">
                <a:solidFill>
                  <a:schemeClr val="tx2"/>
                </a:solidFill>
              </a:rPr>
              <a:t>Τι συμβαίνει σε αυτή την εικόνα;</a:t>
            </a:r>
            <a:endParaRPr lang="en-US" sz="3600" dirty="0">
              <a:solidFill>
                <a:schemeClr val="tx2"/>
              </a:solidFill>
            </a:endParaRPr>
          </a:p>
        </p:txBody>
      </p:sp>
      <p:sp>
        <p:nvSpPr>
          <p:cNvPr id="3" name="Content Placeholder 2">
            <a:extLst>
              <a:ext uri="{FF2B5EF4-FFF2-40B4-BE49-F238E27FC236}">
                <a16:creationId xmlns:a16="http://schemas.microsoft.com/office/drawing/2014/main" id="{22292212-F894-45CE-0B9B-C45A8F43AFB1}"/>
              </a:ext>
            </a:extLst>
          </p:cNvPr>
          <p:cNvSpPr>
            <a:spLocks noGrp="1"/>
          </p:cNvSpPr>
          <p:nvPr>
            <p:ph idx="1"/>
          </p:nvPr>
        </p:nvSpPr>
        <p:spPr>
          <a:xfrm>
            <a:off x="804672" y="2421682"/>
            <a:ext cx="4977578" cy="3639289"/>
          </a:xfrm>
        </p:spPr>
        <p:txBody>
          <a:bodyPr anchor="ctr">
            <a:normAutofit/>
          </a:bodyPr>
          <a:lstStyle/>
          <a:p>
            <a:r>
              <a:rPr lang="en-US" sz="1800">
                <a:solidFill>
                  <a:schemeClr val="tx2"/>
                </a:solidFill>
                <a:latin typeface="work sans" pitchFamily="2" charset="0"/>
                <a:hlinkClick r:id="rId3"/>
              </a:rPr>
              <a:t>https://www.nytimes.com/2024/04/28/learning/whats-going-on-in-this-picture-april-29-2024.html</a:t>
            </a:r>
            <a:r>
              <a:rPr lang="en-US" sz="1800">
                <a:solidFill>
                  <a:schemeClr val="tx2"/>
                </a:solidFill>
                <a:latin typeface="work sans" pitchFamily="2" charset="0"/>
              </a:rPr>
              <a:t> </a:t>
            </a:r>
          </a:p>
          <a:p>
            <a:endParaRPr lang="en-US" sz="180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Camera">
            <a:extLst>
              <a:ext uri="{FF2B5EF4-FFF2-40B4-BE49-F238E27FC236}">
                <a16:creationId xmlns:a16="http://schemas.microsoft.com/office/drawing/2014/main" id="{80C9B0E0-175F-3BE3-B0BA-D04CD764603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528037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Wood human figure">
            <a:extLst>
              <a:ext uri="{FF2B5EF4-FFF2-40B4-BE49-F238E27FC236}">
                <a16:creationId xmlns:a16="http://schemas.microsoft.com/office/drawing/2014/main" id="{948906F4-8C63-BA9C-387D-64EFA79C6A61}"/>
              </a:ext>
            </a:extLst>
          </p:cNvPr>
          <p:cNvPicPr>
            <a:picLocks noChangeAspect="1"/>
          </p:cNvPicPr>
          <p:nvPr/>
        </p:nvPicPr>
        <p:blipFill>
          <a:blip r:embed="rId3"/>
          <a:srcRect r="47341"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B63747-B3DA-1FEC-8833-B829E4820BCB}"/>
              </a:ext>
            </a:extLst>
          </p:cNvPr>
          <p:cNvSpPr>
            <a:spLocks noGrp="1"/>
          </p:cNvSpPr>
          <p:nvPr>
            <p:ph type="title"/>
          </p:nvPr>
        </p:nvSpPr>
        <p:spPr>
          <a:xfrm>
            <a:off x="6115317" y="405685"/>
            <a:ext cx="5464968" cy="1559301"/>
          </a:xfrm>
        </p:spPr>
        <p:txBody>
          <a:bodyPr>
            <a:normAutofit fontScale="90000"/>
          </a:bodyPr>
          <a:lstStyle/>
          <a:p>
            <a:r>
              <a:rPr lang="el-GR" sz="3400" dirty="0"/>
              <a:t>Εάν ενδιαφέρεστε να δοκιμάσετε τη συναισθηματική σας νοημοσύνη, δοκιμάστε αυτά τα κουίζ (στα αγγλικά)</a:t>
            </a:r>
            <a:endParaRPr lang="en-US" sz="3400" dirty="0"/>
          </a:p>
        </p:txBody>
      </p:sp>
      <p:sp>
        <p:nvSpPr>
          <p:cNvPr id="3" name="Content Placeholder 2">
            <a:extLst>
              <a:ext uri="{FF2B5EF4-FFF2-40B4-BE49-F238E27FC236}">
                <a16:creationId xmlns:a16="http://schemas.microsoft.com/office/drawing/2014/main" id="{56C2C67B-8AA1-200E-716E-2E5EB18256FB}"/>
              </a:ext>
            </a:extLst>
          </p:cNvPr>
          <p:cNvSpPr>
            <a:spLocks noGrp="1"/>
          </p:cNvSpPr>
          <p:nvPr>
            <p:ph idx="1"/>
          </p:nvPr>
        </p:nvSpPr>
        <p:spPr>
          <a:xfrm>
            <a:off x="6115317" y="2743200"/>
            <a:ext cx="5247340" cy="3496878"/>
          </a:xfrm>
        </p:spPr>
        <p:txBody>
          <a:bodyPr anchor="ctr">
            <a:normAutofit/>
          </a:bodyPr>
          <a:lstStyle/>
          <a:p>
            <a:r>
              <a:rPr lang="en-US" sz="2000">
                <a:hlinkClick r:id="rId4"/>
              </a:rPr>
              <a:t>https://www.mindtools.com/axbwm3m/how-emotionally-intelligent-are-you</a:t>
            </a:r>
            <a:endParaRPr lang="en-US" sz="2000"/>
          </a:p>
          <a:p>
            <a:r>
              <a:rPr lang="en-US" sz="2000">
                <a:hlinkClick r:id="rId5"/>
              </a:rPr>
              <a:t>https://greatergood.berkeley.edu/quizzes/ei_quiz/take_quiz</a:t>
            </a:r>
            <a:r>
              <a:rPr lang="en-US" sz="2000"/>
              <a:t> </a:t>
            </a:r>
          </a:p>
          <a:p>
            <a:pPr marL="0" indent="0">
              <a:buNone/>
            </a:pPr>
            <a:endParaRPr lang="en-US" sz="2000"/>
          </a:p>
          <a:p>
            <a:endParaRPr lang="en-US" sz="2000"/>
          </a:p>
        </p:txBody>
      </p:sp>
    </p:spTree>
    <p:extLst>
      <p:ext uri="{BB962C8B-B14F-4D97-AF65-F5344CB8AC3E}">
        <p14:creationId xmlns:p14="http://schemas.microsoft.com/office/powerpoint/2010/main" val="2730288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16D8AE-45D7-3803-25F6-4432F7A1FB0D}"/>
              </a:ext>
            </a:extLst>
          </p:cNvPr>
          <p:cNvSpPr>
            <a:spLocks noGrp="1"/>
          </p:cNvSpPr>
          <p:nvPr>
            <p:ph type="title"/>
          </p:nvPr>
        </p:nvSpPr>
        <p:spPr>
          <a:xfrm>
            <a:off x="599609" y="679731"/>
            <a:ext cx="4171994" cy="3736540"/>
          </a:xfrm>
        </p:spPr>
        <p:txBody>
          <a:bodyPr vert="horz" lIns="91440" tIns="45720" rIns="91440" bIns="45720" rtlCol="0" anchor="b">
            <a:normAutofit/>
          </a:bodyPr>
          <a:lstStyle/>
          <a:p>
            <a:r>
              <a:rPr lang="el-GR" sz="4700" dirty="0"/>
              <a:t>Ενεργητική ακρόαση για αποτελεσματική επικοινωνία</a:t>
            </a:r>
            <a:endParaRPr lang="en-US" sz="4700" kern="1200" dirty="0">
              <a:solidFill>
                <a:schemeClr val="tx1"/>
              </a:solidFill>
              <a:latin typeface="+mj-lt"/>
              <a:ea typeface="+mj-ea"/>
              <a:cs typeface="+mj-cs"/>
            </a:endParaRPr>
          </a:p>
        </p:txBody>
      </p:sp>
      <p:grpSp>
        <p:nvGrpSpPr>
          <p:cNvPr id="22" name="Group 21">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23" name="Straight Connector 22">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a:extLst>
              <a:ext uri="{FF2B5EF4-FFF2-40B4-BE49-F238E27FC236}">
                <a16:creationId xmlns:a16="http://schemas.microsoft.com/office/drawing/2014/main" id="{C8FAA69C-6B8B-6E9F-692D-C994036B7528}"/>
              </a:ext>
            </a:extLst>
          </p:cNvPr>
          <p:cNvGraphicFramePr>
            <a:graphicFrameLocks noGrp="1"/>
          </p:cNvGraphicFramePr>
          <p:nvPr>
            <p:extLst>
              <p:ext uri="{D42A27DB-BD31-4B8C-83A1-F6EECF244321}">
                <p14:modId xmlns:p14="http://schemas.microsoft.com/office/powerpoint/2010/main" val="554406020"/>
              </p:ext>
            </p:extLst>
          </p:nvPr>
        </p:nvGraphicFramePr>
        <p:xfrm>
          <a:off x="5027160" y="607972"/>
          <a:ext cx="6224749" cy="5988301"/>
        </p:xfrm>
        <a:graphic>
          <a:graphicData uri="http://schemas.openxmlformats.org/drawingml/2006/table">
            <a:tbl>
              <a:tblPr firstRow="1" bandRow="1">
                <a:solidFill>
                  <a:srgbClr val="F2F2F2">
                    <a:alpha val="30196"/>
                  </a:srgbClr>
                </a:solidFill>
                <a:tableStyleId>{5C22544A-7EE6-4342-B048-85BDC9FD1C3A}</a:tableStyleId>
              </a:tblPr>
              <a:tblGrid>
                <a:gridCol w="1892338">
                  <a:extLst>
                    <a:ext uri="{9D8B030D-6E8A-4147-A177-3AD203B41FA5}">
                      <a16:colId xmlns:a16="http://schemas.microsoft.com/office/drawing/2014/main" val="301044406"/>
                    </a:ext>
                  </a:extLst>
                </a:gridCol>
                <a:gridCol w="1991032">
                  <a:extLst>
                    <a:ext uri="{9D8B030D-6E8A-4147-A177-3AD203B41FA5}">
                      <a16:colId xmlns:a16="http://schemas.microsoft.com/office/drawing/2014/main" val="437869791"/>
                    </a:ext>
                  </a:extLst>
                </a:gridCol>
                <a:gridCol w="2341379">
                  <a:extLst>
                    <a:ext uri="{9D8B030D-6E8A-4147-A177-3AD203B41FA5}">
                      <a16:colId xmlns:a16="http://schemas.microsoft.com/office/drawing/2014/main" val="2003500796"/>
                    </a:ext>
                  </a:extLst>
                </a:gridCol>
              </a:tblGrid>
              <a:tr h="552087">
                <a:tc gridSpan="3">
                  <a:txBody>
                    <a:bodyPr/>
                    <a:lstStyle/>
                    <a:p>
                      <a:pPr algn="ctr"/>
                      <a:r>
                        <a:rPr lang="el-GR" sz="1800" b="0" cap="none" spc="0" dirty="0">
                          <a:solidFill>
                            <a:schemeClr val="bg1"/>
                          </a:solidFill>
                        </a:rPr>
                        <a:t>Ακοή έναντι Ακρόασης</a:t>
                      </a:r>
                      <a:endParaRPr lang="en-US" sz="1800" b="0" cap="none" spc="0" dirty="0">
                        <a:solidFill>
                          <a:schemeClr val="bg1"/>
                        </a:solidFill>
                      </a:endParaRPr>
                    </a:p>
                  </a:txBody>
                  <a:tcPr marL="152129" marR="117022" marT="117022" marB="117022" anchor="ctr">
                    <a:lnL w="19050" cap="flat" cmpd="sng" algn="ctr">
                      <a:noFill/>
                      <a:prstDash val="solid"/>
                    </a:lnL>
                    <a:lnR w="12700" cmpd="sng">
                      <a:noFill/>
                    </a:lnR>
                    <a:lnT w="19050" cap="flat" cmpd="sng" algn="ctr">
                      <a:noFill/>
                      <a:prstDash val="solid"/>
                    </a:lnT>
                    <a:lnB w="38100" cmpd="sng">
                      <a:noFill/>
                    </a:lnB>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54525749"/>
                  </a:ext>
                </a:extLst>
              </a:tr>
              <a:tr h="552087">
                <a:tc>
                  <a:txBody>
                    <a:bodyPr/>
                    <a:lstStyle/>
                    <a:p>
                      <a:endParaRPr lang="en-US" sz="1800" cap="none" spc="0">
                        <a:solidFill>
                          <a:schemeClr val="tx1"/>
                        </a:solidFill>
                      </a:endParaRPr>
                    </a:p>
                  </a:txBody>
                  <a:tcPr marL="152129" marR="117022" marT="117022" marB="117022">
                    <a:lnL w="38100" cap="flat" cmpd="sng" algn="ctr">
                      <a:noFill/>
                      <a:prstDash val="solid"/>
                    </a:lnL>
                    <a:lnR w="6350" cap="flat" cmpd="sng" algn="ctr">
                      <a:solidFill>
                        <a:schemeClr val="tx1">
                          <a:lumMod val="75000"/>
                          <a:lumOff val="25000"/>
                        </a:schemeClr>
                      </a:solidFill>
                      <a:prstDash val="solid"/>
                    </a:lnR>
                    <a:lnT w="38100" cmpd="sng">
                      <a:noFill/>
                    </a:lnT>
                    <a:lnB w="6350" cap="flat" cmpd="sng" algn="ctr">
                      <a:noFill/>
                      <a:prstDash val="solid"/>
                    </a:lnB>
                    <a:solidFill>
                      <a:srgbClr val="C6DDF2"/>
                    </a:solidFill>
                  </a:tcPr>
                </a:tc>
                <a:tc>
                  <a:txBody>
                    <a:bodyPr/>
                    <a:lstStyle/>
                    <a:p>
                      <a:r>
                        <a:rPr lang="el-GR" sz="1800" b="1" cap="none" spc="0" dirty="0">
                          <a:solidFill>
                            <a:schemeClr val="tx1"/>
                          </a:solidFill>
                        </a:rPr>
                        <a:t>Ακοή</a:t>
                      </a:r>
                      <a:endParaRPr lang="en-US" sz="1800" b="1" cap="none" spc="0" dirty="0">
                        <a:solidFill>
                          <a:schemeClr val="tx1"/>
                        </a:solidFill>
                      </a:endParaRPr>
                    </a:p>
                  </a:txBody>
                  <a:tcPr marL="152129" marR="117022" marT="117022" marB="117022">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38100" cmpd="sng">
                      <a:noFill/>
                    </a:lnT>
                    <a:lnB w="6350" cap="flat" cmpd="sng" algn="ctr">
                      <a:noFill/>
                      <a:prstDash val="solid"/>
                    </a:lnB>
                    <a:solidFill>
                      <a:srgbClr val="F2F2F2">
                        <a:alpha val="30196"/>
                      </a:srgbClr>
                    </a:solidFill>
                  </a:tcPr>
                </a:tc>
                <a:tc>
                  <a:txBody>
                    <a:bodyPr/>
                    <a:lstStyle/>
                    <a:p>
                      <a:r>
                        <a:rPr lang="el-GR" sz="1800" b="1" cap="none" spc="0" dirty="0">
                          <a:solidFill>
                            <a:schemeClr val="tx1"/>
                          </a:solidFill>
                        </a:rPr>
                        <a:t>Ακρόαση</a:t>
                      </a:r>
                      <a:endParaRPr lang="en-US" sz="1800" b="1" cap="none" spc="0" dirty="0">
                        <a:solidFill>
                          <a:schemeClr val="tx1"/>
                        </a:solidFill>
                      </a:endParaRPr>
                    </a:p>
                  </a:txBody>
                  <a:tcPr marL="152129" marR="117022" marT="117022" marB="117022">
                    <a:lnL w="6350" cap="flat" cmpd="sng" algn="ctr">
                      <a:solidFill>
                        <a:schemeClr val="tx1">
                          <a:lumMod val="75000"/>
                          <a:lumOff val="25000"/>
                        </a:schemeClr>
                      </a:solidFill>
                      <a:prstDash val="solid"/>
                    </a:lnL>
                    <a:lnR w="38100" cap="flat" cmpd="sng" algn="ctr">
                      <a:noFill/>
                      <a:prstDash val="solid"/>
                    </a:lnR>
                    <a:lnT w="38100" cmpd="sng">
                      <a:noFill/>
                    </a:lnT>
                    <a:lnB w="6350" cap="flat" cmpd="sng" algn="ctr">
                      <a:noFill/>
                      <a:prstDash val="solid"/>
                    </a:lnB>
                    <a:solidFill>
                      <a:srgbClr val="F2F2F2">
                        <a:alpha val="30196"/>
                      </a:srgbClr>
                    </a:solidFill>
                  </a:tcPr>
                </a:tc>
                <a:extLst>
                  <a:ext uri="{0D108BD9-81ED-4DB2-BD59-A6C34878D82A}">
                    <a16:rowId xmlns:a16="http://schemas.microsoft.com/office/drawing/2014/main" val="2015277158"/>
                  </a:ext>
                </a:extLst>
              </a:tr>
              <a:tr h="552087">
                <a:tc>
                  <a:txBody>
                    <a:bodyPr/>
                    <a:lstStyle/>
                    <a:p>
                      <a:r>
                        <a:rPr lang="el-GR" sz="1800" cap="none" spc="0" dirty="0">
                          <a:solidFill>
                            <a:schemeClr val="tx1"/>
                          </a:solidFill>
                        </a:rPr>
                        <a:t>Φύση</a:t>
                      </a:r>
                      <a:endParaRPr lang="en-US" sz="1800" cap="none" spc="0" dirty="0">
                        <a:solidFill>
                          <a:schemeClr val="tx1"/>
                        </a:solidFill>
                      </a:endParaRP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rgbClr val="C6DDF2"/>
                    </a:solidFill>
                  </a:tcPr>
                </a:tc>
                <a:tc>
                  <a:txBody>
                    <a:bodyPr/>
                    <a:lstStyle/>
                    <a:p>
                      <a:r>
                        <a:rPr lang="el-GR" sz="1800" cap="none" spc="0" dirty="0">
                          <a:solidFill>
                            <a:schemeClr val="tx1"/>
                          </a:solidFill>
                        </a:rPr>
                        <a:t>ακούσια</a:t>
                      </a:r>
                      <a:endParaRPr lang="en-US" sz="1800" cap="none" spc="0" dirty="0">
                        <a:solidFill>
                          <a:schemeClr val="tx1"/>
                        </a:solidFill>
                      </a:endParaRP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r>
                        <a:rPr lang="el-GR" sz="1800" cap="none" spc="0" dirty="0">
                          <a:solidFill>
                            <a:schemeClr val="tx1"/>
                          </a:solidFill>
                        </a:rPr>
                        <a:t>οικειοθελής</a:t>
                      </a:r>
                      <a:endParaRPr lang="en-US" sz="1800" cap="none" spc="0" dirty="0">
                        <a:solidFill>
                          <a:schemeClr val="tx1"/>
                        </a:solidFill>
                      </a:endParaRPr>
                    </a:p>
                  </a:txBody>
                  <a:tcPr marL="152129" marR="117022" marT="117022" marB="117022">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802249612"/>
                  </a:ext>
                </a:extLst>
              </a:tr>
              <a:tr h="830784">
                <a:tc>
                  <a:txBody>
                    <a:bodyPr/>
                    <a:lstStyle/>
                    <a:p>
                      <a:r>
                        <a:rPr lang="el-GR" sz="1800" cap="none" spc="0" dirty="0">
                          <a:solidFill>
                            <a:schemeClr val="tx1"/>
                          </a:solidFill>
                        </a:rPr>
                        <a:t>Διαδικασία</a:t>
                      </a:r>
                      <a:endParaRPr lang="en-US" sz="1800" cap="none" spc="0" dirty="0">
                        <a:solidFill>
                          <a:schemeClr val="tx1"/>
                        </a:solidFill>
                      </a:endParaRPr>
                    </a:p>
                  </a:txBody>
                  <a:tcPr marL="152129" marR="117022" marT="117022" marB="117022">
                    <a:lnL w="38100" cap="flat" cmpd="sng" algn="ctr">
                      <a:noFill/>
                      <a:prstDash val="solid"/>
                    </a:lnL>
                    <a:lnR w="6350" cap="flat" cmpd="sng" algn="ctr">
                      <a:solidFill>
                        <a:schemeClr val="tx1">
                          <a:lumMod val="75000"/>
                          <a:lumOff val="25000"/>
                        </a:schemeClr>
                      </a:solidFill>
                      <a:prstDash val="solid"/>
                    </a:lnR>
                    <a:lnT w="12700" cmpd="sng">
                      <a:noFill/>
                      <a:prstDash val="solid"/>
                    </a:lnT>
                    <a:lnB w="6350" cap="flat" cmpd="sng" algn="ctr">
                      <a:noFill/>
                      <a:prstDash val="solid"/>
                    </a:lnB>
                    <a:solidFill>
                      <a:srgbClr val="C6DDF2"/>
                    </a:solidFill>
                  </a:tcPr>
                </a:tc>
                <a:tc>
                  <a:txBody>
                    <a:bodyPr/>
                    <a:lstStyle/>
                    <a:p>
                      <a:r>
                        <a:rPr lang="el-GR" sz="1800" cap="none" spc="0" dirty="0">
                          <a:solidFill>
                            <a:schemeClr val="tx1"/>
                          </a:solidFill>
                        </a:rPr>
                        <a:t>Παθητική διαδικασία σώματος</a:t>
                      </a:r>
                      <a:endParaRPr lang="en-US" sz="1800" cap="none" spc="0" dirty="0">
                        <a:solidFill>
                          <a:schemeClr val="tx1"/>
                        </a:solidFill>
                      </a:endParaRPr>
                    </a:p>
                  </a:txBody>
                  <a:tcPr marL="152129" marR="117022" marT="117022" marB="117022">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12700" cmpd="sng">
                      <a:noFill/>
                      <a:prstDash val="solid"/>
                    </a:lnT>
                    <a:lnB w="6350" cap="flat" cmpd="sng" algn="ctr">
                      <a:noFill/>
                      <a:prstDash val="solid"/>
                    </a:lnB>
                    <a:solidFill>
                      <a:srgbClr val="F2F2F2">
                        <a:alpha val="30196"/>
                      </a:srgbClr>
                    </a:solidFill>
                  </a:tcPr>
                </a:tc>
                <a:tc>
                  <a:txBody>
                    <a:bodyPr/>
                    <a:lstStyle/>
                    <a:p>
                      <a:r>
                        <a:rPr lang="el-GR" sz="1800" cap="none" spc="0" dirty="0">
                          <a:solidFill>
                            <a:schemeClr val="tx1"/>
                          </a:solidFill>
                        </a:rPr>
                        <a:t>Ενεργητική ψυχική διαδικασία</a:t>
                      </a:r>
                      <a:endParaRPr lang="en-US" sz="1800" cap="none" spc="0" dirty="0">
                        <a:solidFill>
                          <a:schemeClr val="tx1"/>
                        </a:solidFill>
                      </a:endParaRPr>
                    </a:p>
                  </a:txBody>
                  <a:tcPr marL="152129" marR="117022" marT="117022" marB="117022">
                    <a:lnL w="6350" cap="flat" cmpd="sng" algn="ctr">
                      <a:solidFill>
                        <a:schemeClr val="tx1">
                          <a:lumMod val="75000"/>
                          <a:lumOff val="25000"/>
                        </a:schemeClr>
                      </a:solidFill>
                      <a:prstDash val="solid"/>
                    </a:lnL>
                    <a:lnR w="38100" cap="flat" cmpd="sng" algn="ctr">
                      <a:noFill/>
                      <a:prstDash val="solid"/>
                    </a:lnR>
                    <a:lnT w="12700" cmpd="sng">
                      <a:noFill/>
                      <a:prstDash val="solid"/>
                    </a:lnT>
                    <a:lnB w="6350" cap="flat" cmpd="sng" algn="ctr">
                      <a:noFill/>
                      <a:prstDash val="solid"/>
                    </a:lnB>
                    <a:solidFill>
                      <a:srgbClr val="F2F2F2">
                        <a:alpha val="30196"/>
                      </a:srgbClr>
                    </a:solidFill>
                  </a:tcPr>
                </a:tc>
                <a:extLst>
                  <a:ext uri="{0D108BD9-81ED-4DB2-BD59-A6C34878D82A}">
                    <a16:rowId xmlns:a16="http://schemas.microsoft.com/office/drawing/2014/main" val="148907242"/>
                  </a:ext>
                </a:extLst>
              </a:tr>
              <a:tr h="552087">
                <a:tc>
                  <a:txBody>
                    <a:bodyPr/>
                    <a:lstStyle/>
                    <a:p>
                      <a:r>
                        <a:rPr lang="el-GR" sz="1800" cap="none" spc="0" dirty="0">
                          <a:solidFill>
                            <a:schemeClr val="tx1"/>
                          </a:solidFill>
                        </a:rPr>
                        <a:t>Πράξη</a:t>
                      </a:r>
                      <a:endParaRPr lang="en-US" sz="1800" cap="none" spc="0" dirty="0">
                        <a:solidFill>
                          <a:schemeClr val="tx1"/>
                        </a:solidFill>
                      </a:endParaRP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rgbClr val="C6DDF2"/>
                    </a:solidFill>
                  </a:tcPr>
                </a:tc>
                <a:tc>
                  <a:txBody>
                    <a:bodyPr/>
                    <a:lstStyle/>
                    <a:p>
                      <a:r>
                        <a:rPr lang="el-GR" sz="1800" cap="none" spc="0" dirty="0">
                          <a:solidFill>
                            <a:schemeClr val="tx1"/>
                          </a:solidFill>
                        </a:rPr>
                        <a:t>Φυσιολογική πράξη</a:t>
                      </a:r>
                      <a:endParaRPr lang="en-US" sz="1800" cap="none" spc="0" dirty="0">
                        <a:solidFill>
                          <a:schemeClr val="tx1"/>
                        </a:solidFill>
                      </a:endParaRP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r>
                        <a:rPr lang="el-GR" sz="1800" cap="none" spc="0" dirty="0">
                          <a:solidFill>
                            <a:schemeClr val="tx1"/>
                          </a:solidFill>
                        </a:rPr>
                        <a:t>Ψυχολογική πράξη</a:t>
                      </a:r>
                      <a:endParaRPr lang="en-US" sz="1800" cap="none" spc="0" dirty="0">
                        <a:solidFill>
                          <a:schemeClr val="tx1"/>
                        </a:solidFill>
                      </a:endParaRPr>
                    </a:p>
                  </a:txBody>
                  <a:tcPr marL="152129" marR="117022" marT="117022" marB="117022">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994183968"/>
                  </a:ext>
                </a:extLst>
              </a:tr>
              <a:tr h="552087">
                <a:tc>
                  <a:txBody>
                    <a:bodyPr/>
                    <a:lstStyle/>
                    <a:p>
                      <a:r>
                        <a:rPr lang="el-GR" sz="1800" cap="none" spc="0" dirty="0">
                          <a:solidFill>
                            <a:schemeClr val="tx1"/>
                          </a:solidFill>
                        </a:rPr>
                        <a:t>Εστίαση</a:t>
                      </a:r>
                      <a:endParaRPr lang="en-US" sz="1800" cap="none" spc="0" dirty="0">
                        <a:solidFill>
                          <a:schemeClr val="tx1"/>
                        </a:solidFill>
                      </a:endParaRP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rgbClr val="C6DDF2"/>
                    </a:solidFill>
                  </a:tcPr>
                </a:tc>
                <a:tc>
                  <a:txBody>
                    <a:bodyPr/>
                    <a:lstStyle/>
                    <a:p>
                      <a:r>
                        <a:rPr lang="el-GR" sz="1800" cap="none" spc="0" dirty="0">
                          <a:solidFill>
                            <a:schemeClr val="tx1"/>
                          </a:solidFill>
                        </a:rPr>
                        <a:t>Δεν απαιτείται</a:t>
                      </a:r>
                      <a:endParaRPr lang="en-US" sz="1800" cap="none" spc="0" dirty="0">
                        <a:solidFill>
                          <a:schemeClr val="tx1"/>
                        </a:solidFill>
                      </a:endParaRP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r>
                        <a:rPr lang="el-GR" sz="1800" cap="none" spc="0" dirty="0">
                          <a:solidFill>
                            <a:schemeClr val="tx1"/>
                          </a:solidFill>
                        </a:rPr>
                        <a:t>Απαιτείται</a:t>
                      </a:r>
                      <a:endParaRPr lang="en-US" sz="1800" cap="none" spc="0" dirty="0">
                        <a:solidFill>
                          <a:schemeClr val="tx1"/>
                        </a:solidFill>
                      </a:endParaRPr>
                    </a:p>
                  </a:txBody>
                  <a:tcPr marL="152129" marR="117022" marT="117022" marB="117022">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596166252"/>
                  </a:ext>
                </a:extLst>
              </a:tr>
              <a:tr h="830784">
                <a:tc>
                  <a:txBody>
                    <a:bodyPr/>
                    <a:lstStyle/>
                    <a:p>
                      <a:r>
                        <a:rPr lang="el-GR" sz="1800" cap="none" spc="0" dirty="0">
                          <a:solidFill>
                            <a:schemeClr val="tx1"/>
                          </a:solidFill>
                        </a:rPr>
                        <a:t>Εμπλεκόμενες αισθήσεις</a:t>
                      </a:r>
                      <a:endParaRPr lang="en-US" sz="1800" cap="none" spc="0" dirty="0">
                        <a:solidFill>
                          <a:schemeClr val="tx1"/>
                        </a:solidFill>
                      </a:endParaRP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rgbClr val="C6DDF2"/>
                    </a:solidFill>
                  </a:tcPr>
                </a:tc>
                <a:tc>
                  <a:txBody>
                    <a:bodyPr/>
                    <a:lstStyle/>
                    <a:p>
                      <a:r>
                        <a:rPr lang="en-US" sz="1800" cap="none" spc="0">
                          <a:solidFill>
                            <a:schemeClr val="tx1"/>
                          </a:solidFill>
                        </a:rPr>
                        <a:t>1</a:t>
                      </a:r>
                    </a:p>
                  </a:txBody>
                  <a:tcPr marL="152129" marR="117022" marT="117022" marB="117022">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r>
                        <a:rPr lang="el-GR" sz="1800" cap="none" spc="0" dirty="0">
                          <a:solidFill>
                            <a:schemeClr val="tx1"/>
                          </a:solidFill>
                        </a:rPr>
                        <a:t>Περισσότερες από </a:t>
                      </a:r>
                      <a:r>
                        <a:rPr lang="en-US" sz="1800" cap="none" spc="0" dirty="0">
                          <a:solidFill>
                            <a:schemeClr val="tx1"/>
                          </a:solidFill>
                        </a:rPr>
                        <a:t>1</a:t>
                      </a:r>
                    </a:p>
                  </a:txBody>
                  <a:tcPr marL="152129" marR="117022" marT="117022" marB="117022">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012514263"/>
                  </a:ext>
                </a:extLst>
              </a:tr>
              <a:tr h="1109481">
                <a:tc>
                  <a:txBody>
                    <a:bodyPr/>
                    <a:lstStyle/>
                    <a:p>
                      <a:r>
                        <a:rPr lang="el-GR" sz="1800" cap="none" spc="0" dirty="0">
                          <a:solidFill>
                            <a:schemeClr val="tx1"/>
                          </a:solidFill>
                        </a:rPr>
                        <a:t>Σημείο έναρξης</a:t>
                      </a:r>
                      <a:endParaRPr lang="en-US" sz="1800" cap="none" spc="0" dirty="0">
                        <a:solidFill>
                          <a:schemeClr val="tx1"/>
                        </a:solidFill>
                      </a:endParaRPr>
                    </a:p>
                  </a:txBody>
                  <a:tcPr marL="152129" marR="117022" marT="117022" marB="117022">
                    <a:lnL w="38100" cap="flat" cmpd="sng" algn="ctr">
                      <a:noFill/>
                      <a:prstDash val="solid"/>
                    </a:lnL>
                    <a:lnR w="6350" cap="flat" cmpd="sng" algn="ctr">
                      <a:solidFill>
                        <a:schemeClr val="tx1">
                          <a:lumMod val="75000"/>
                          <a:lumOff val="25000"/>
                        </a:schemeClr>
                      </a:solidFill>
                      <a:prstDash val="solid"/>
                    </a:lnR>
                    <a:lnT w="12700" cmpd="sng">
                      <a:noFill/>
                      <a:prstDash val="solid"/>
                    </a:lnT>
                    <a:lnB w="38100" cap="flat" cmpd="sng" algn="ctr">
                      <a:noFill/>
                      <a:prstDash val="solid"/>
                    </a:lnB>
                    <a:solidFill>
                      <a:srgbClr val="C6DDF2"/>
                    </a:solidFill>
                  </a:tcPr>
                </a:tc>
                <a:tc>
                  <a:txBody>
                    <a:bodyPr/>
                    <a:lstStyle/>
                    <a:p>
                      <a:r>
                        <a:rPr lang="el-GR" sz="1800" cap="none" spc="0" dirty="0">
                          <a:solidFill>
                            <a:schemeClr val="tx1"/>
                          </a:solidFill>
                        </a:rPr>
                        <a:t>Η ακοή αρχίζει πριν από την ακρόαση</a:t>
                      </a:r>
                      <a:endParaRPr lang="en-US" sz="1800" cap="none" spc="0" dirty="0">
                        <a:solidFill>
                          <a:schemeClr val="tx1"/>
                        </a:solidFill>
                      </a:endParaRPr>
                    </a:p>
                  </a:txBody>
                  <a:tcPr marL="152129" marR="117022" marT="117022" marB="117022">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12700" cmpd="sng">
                      <a:noFill/>
                      <a:prstDash val="solid"/>
                    </a:lnT>
                    <a:lnB w="38100" cap="flat" cmpd="sng" algn="ctr">
                      <a:noFill/>
                      <a:prstDash val="solid"/>
                    </a:lnB>
                    <a:solidFill>
                      <a:srgbClr val="F2F2F2">
                        <a:alpha val="30196"/>
                      </a:srgbClr>
                    </a:solidFill>
                  </a:tcPr>
                </a:tc>
                <a:tc>
                  <a:txBody>
                    <a:bodyPr/>
                    <a:lstStyle/>
                    <a:p>
                      <a:r>
                        <a:rPr lang="el-GR" sz="1800" cap="none" spc="0" dirty="0">
                          <a:solidFill>
                            <a:schemeClr val="tx1"/>
                          </a:solidFill>
                        </a:rPr>
                        <a:t>Η ακρόαση αρχίζει μετά την ακοή</a:t>
                      </a:r>
                      <a:endParaRPr lang="en-US" sz="1800" cap="none" spc="0" dirty="0">
                        <a:solidFill>
                          <a:schemeClr val="tx1"/>
                        </a:solidFill>
                      </a:endParaRPr>
                    </a:p>
                  </a:txBody>
                  <a:tcPr marL="152129" marR="117022" marT="117022" marB="117022">
                    <a:lnL w="6350" cap="flat" cmpd="sng" algn="ctr">
                      <a:solidFill>
                        <a:schemeClr val="tx1">
                          <a:lumMod val="75000"/>
                          <a:lumOff val="25000"/>
                        </a:schemeClr>
                      </a:solidFill>
                      <a:prstDash val="solid"/>
                    </a:lnL>
                    <a:lnR w="38100" cap="flat" cmpd="sng" algn="ctr">
                      <a:noFill/>
                      <a:prstDash val="solid"/>
                    </a:lnR>
                    <a:lnT w="12700" cmpd="sng">
                      <a:noFill/>
                      <a:prstDash val="solid"/>
                    </a:lnT>
                    <a:lnB w="38100" cap="flat" cmpd="sng" algn="ctr">
                      <a:noFill/>
                      <a:prstDash val="solid"/>
                    </a:lnB>
                    <a:solidFill>
                      <a:srgbClr val="F2F2F2">
                        <a:alpha val="30196"/>
                      </a:srgbClr>
                    </a:solidFill>
                  </a:tcPr>
                </a:tc>
                <a:extLst>
                  <a:ext uri="{0D108BD9-81ED-4DB2-BD59-A6C34878D82A}">
                    <a16:rowId xmlns:a16="http://schemas.microsoft.com/office/drawing/2014/main" val="2107844377"/>
                  </a:ext>
                </a:extLst>
              </a:tr>
            </a:tbl>
          </a:graphicData>
        </a:graphic>
      </p:graphicFrame>
    </p:spTree>
    <p:extLst>
      <p:ext uri="{BB962C8B-B14F-4D97-AF65-F5344CB8AC3E}">
        <p14:creationId xmlns:p14="http://schemas.microsoft.com/office/powerpoint/2010/main" val="4286496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oup of students working in library">
            <a:extLst>
              <a:ext uri="{FF2B5EF4-FFF2-40B4-BE49-F238E27FC236}">
                <a16:creationId xmlns:a16="http://schemas.microsoft.com/office/drawing/2014/main" id="{B4197F44-11AE-FDBB-750E-F8052D2F00F5}"/>
              </a:ext>
            </a:extLst>
          </p:cNvPr>
          <p:cNvPicPr>
            <a:picLocks noChangeAspect="1"/>
          </p:cNvPicPr>
          <p:nvPr/>
        </p:nvPicPr>
        <p:blipFill>
          <a:blip r:embed="rId3">
            <a:extLst>
              <a:ext uri="{28A0092B-C50C-407E-A947-70E740481C1C}">
                <a14:useLocalDpi xmlns:a14="http://schemas.microsoft.com/office/drawing/2010/main" val="0"/>
              </a:ext>
            </a:extLst>
          </a:blip>
          <a:srcRect l="23710" r="23710"/>
          <a:stretch/>
        </p:blipFill>
        <p:spPr>
          <a:xfrm>
            <a:off x="-1" y="-2"/>
            <a:ext cx="5410198" cy="6858002"/>
          </a:xfrm>
          <a:prstGeom prst="rect">
            <a:avLst/>
          </a:prstGeom>
        </p:spPr>
      </p:pic>
      <p:sp useBgFill="1">
        <p:nvSpPr>
          <p:cNvPr id="16" name="Rectangle 15">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70F517A-6F11-23EB-9375-DD7559C1E5D4}"/>
              </a:ext>
            </a:extLst>
          </p:cNvPr>
          <p:cNvSpPr>
            <a:spLocks noGrp="1"/>
          </p:cNvSpPr>
          <p:nvPr>
            <p:ph idx="1"/>
          </p:nvPr>
        </p:nvSpPr>
        <p:spPr>
          <a:xfrm>
            <a:off x="6096000" y="1946787"/>
            <a:ext cx="5247340" cy="3496878"/>
          </a:xfrm>
        </p:spPr>
        <p:txBody>
          <a:bodyPr anchor="ctr">
            <a:normAutofit/>
          </a:bodyPr>
          <a:lstStyle/>
          <a:p>
            <a:pPr marL="0" indent="0">
              <a:buNone/>
            </a:pPr>
            <a:r>
              <a:rPr lang="el-GR" sz="2000" dirty="0">
                <a:highlight>
                  <a:srgbClr val="FFFFFF"/>
                </a:highlight>
                <a:latin typeface="Google Sans"/>
              </a:rPr>
              <a:t>Η ενεργητική ακρόαση περιλαμβάνει την απόδοση των όσων καταλαβαίνετε, την υποβολή προσεκτικών ερωτήσεων για αποσαφήνιση και την αποφυγή κριτικής ή διακοπών.</a:t>
            </a:r>
          </a:p>
          <a:p>
            <a:pPr marL="0" indent="0">
              <a:buNone/>
            </a:pPr>
            <a:r>
              <a:rPr lang="en-US" sz="2000" dirty="0">
                <a:hlinkClick r:id="rId4"/>
              </a:rPr>
              <a:t>https://youtu.be/rzsVh8YwZEQ?feature=shared</a:t>
            </a:r>
            <a:r>
              <a:rPr lang="en-US" sz="2000" dirty="0"/>
              <a:t> </a:t>
            </a:r>
          </a:p>
        </p:txBody>
      </p:sp>
    </p:spTree>
    <p:extLst>
      <p:ext uri="{BB962C8B-B14F-4D97-AF65-F5344CB8AC3E}">
        <p14:creationId xmlns:p14="http://schemas.microsoft.com/office/powerpoint/2010/main" val="3249875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Person holding a puzzle piece">
            <a:extLst>
              <a:ext uri="{FF2B5EF4-FFF2-40B4-BE49-F238E27FC236}">
                <a16:creationId xmlns:a16="http://schemas.microsoft.com/office/drawing/2014/main" id="{6D326864-3711-5CAF-886F-3FEDD5D87AE5}"/>
              </a:ext>
            </a:extLst>
          </p:cNvPr>
          <p:cNvPicPr>
            <a:picLocks noChangeAspect="1"/>
          </p:cNvPicPr>
          <p:nvPr/>
        </p:nvPicPr>
        <p:blipFill>
          <a:blip r:embed="rId3"/>
          <a:srcRect l="10242" r="9917" b="-1"/>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2" name="Freeform: Shape 11">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B19D4761-6363-4BA7-CA16-9110B485E89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l-GR" sz="4800" dirty="0"/>
              <a:t>Διαχείριση σχέσεων</a:t>
            </a:r>
            <a:endParaRPr lang="en-US" sz="4800" dirty="0"/>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5711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riends standing on a bench">
            <a:extLst>
              <a:ext uri="{FF2B5EF4-FFF2-40B4-BE49-F238E27FC236}">
                <a16:creationId xmlns:a16="http://schemas.microsoft.com/office/drawing/2014/main" id="{0B9B56D4-B3D2-4BAF-EE8D-1340486DFBDD}"/>
              </a:ext>
            </a:extLst>
          </p:cNvPr>
          <p:cNvPicPr>
            <a:picLocks noChangeAspect="1"/>
          </p:cNvPicPr>
          <p:nvPr/>
        </p:nvPicPr>
        <p:blipFill>
          <a:blip r:embed="rId3">
            <a:extLst>
              <a:ext uri="{28A0092B-C50C-407E-A947-70E740481C1C}">
                <a14:useLocalDpi xmlns:a14="http://schemas.microsoft.com/office/drawing/2010/main" val="0"/>
              </a:ext>
            </a:extLst>
          </a:blip>
          <a:srcRect l="18352" r="649" b="-1"/>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30" name="Freeform: Shape 29">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2" name="Freeform: Shape 31">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6EE22D-2ECB-D220-4212-628639A63607}"/>
              </a:ext>
            </a:extLst>
          </p:cNvPr>
          <p:cNvSpPr>
            <a:spLocks noGrp="1"/>
          </p:cNvSpPr>
          <p:nvPr>
            <p:ph type="title"/>
          </p:nvPr>
        </p:nvSpPr>
        <p:spPr>
          <a:xfrm>
            <a:off x="374904" y="856488"/>
            <a:ext cx="4992624" cy="1243584"/>
          </a:xfrm>
        </p:spPr>
        <p:txBody>
          <a:bodyPr anchor="ctr">
            <a:normAutofit/>
          </a:bodyPr>
          <a:lstStyle/>
          <a:p>
            <a:r>
              <a:rPr lang="el-GR" sz="3400" dirty="0"/>
              <a:t>Υγιείς και Μη Υγιείς Σχέσεις</a:t>
            </a:r>
            <a:endParaRPr lang="en-US" sz="3400" dirty="0"/>
          </a:p>
        </p:txBody>
      </p:sp>
      <p:sp>
        <p:nvSpPr>
          <p:cNvPr id="34" name="Rectangle 33">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 name="Rectangle 35">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3E14D47-63C2-6632-A9EF-9B220309B825}"/>
              </a:ext>
            </a:extLst>
          </p:cNvPr>
          <p:cNvSpPr>
            <a:spLocks noGrp="1"/>
          </p:cNvSpPr>
          <p:nvPr>
            <p:ph idx="1"/>
          </p:nvPr>
        </p:nvSpPr>
        <p:spPr>
          <a:xfrm>
            <a:off x="374904" y="2522949"/>
            <a:ext cx="5065776" cy="3402363"/>
          </a:xfrm>
        </p:spPr>
        <p:txBody>
          <a:bodyPr anchor="t">
            <a:normAutofit fontScale="92500"/>
          </a:bodyPr>
          <a:lstStyle/>
          <a:p>
            <a:pPr marL="0" indent="0" fontAlgn="base">
              <a:buNone/>
            </a:pPr>
            <a:r>
              <a:rPr lang="el-GR" sz="1700" b="1" dirty="0">
                <a:highlight>
                  <a:srgbClr val="FFFFFF"/>
                </a:highlight>
                <a:latin typeface="Open Sans" panose="020B0606030504020204" pitchFamily="34" charset="0"/>
              </a:rPr>
              <a:t>Υγιείς</a:t>
            </a:r>
            <a:r>
              <a:rPr lang="en-US" sz="1700" dirty="0"/>
              <a:t>: </a:t>
            </a:r>
            <a:r>
              <a:rPr lang="el-GR" sz="1700" dirty="0">
                <a:latin typeface="Open Sans" panose="020B0606030504020204" pitchFamily="34" charset="0"/>
              </a:rPr>
              <a:t>Αυτές όπου μπορείτε να αισθάνεστε ασφαλείς και να εκφράζετε τις απόψεις σας ελεύθερα και με σεβασμό στον εαυτό σας και στους άλλους. Βασίζονται στην αμοιβαία εμπιστοσύνη, την ειλικρίνεια, την καλή επικοινωνία, την κατανόηση, την ηρεμία κατά τη διάρκεια των επιχειρημάτων και τη συναίνεση</a:t>
            </a:r>
          </a:p>
          <a:p>
            <a:pPr marL="0" indent="0" fontAlgn="base">
              <a:buNone/>
            </a:pPr>
            <a:r>
              <a:rPr lang="el-GR" sz="1700" b="1" dirty="0">
                <a:highlight>
                  <a:srgbClr val="FFFFFF"/>
                </a:highlight>
                <a:latin typeface="Open Sans" panose="020B0606030504020204" pitchFamily="34" charset="0"/>
              </a:rPr>
              <a:t>Μη υγιείς</a:t>
            </a:r>
            <a:r>
              <a:rPr lang="en-US" sz="1700" dirty="0">
                <a:highlight>
                  <a:srgbClr val="FFFFFF"/>
                </a:highlight>
                <a:latin typeface="Open Sans" panose="020B0606030504020204" pitchFamily="34" charset="0"/>
              </a:rPr>
              <a:t>: </a:t>
            </a:r>
            <a:r>
              <a:rPr lang="el-GR" sz="1700" dirty="0">
                <a:latin typeface="Open Sans" panose="020B0606030504020204" pitchFamily="34" charset="0"/>
              </a:rPr>
              <a:t>αυτές που έχουν ανισορροπία δυνάμεων. Δεν υπάρχει συναίνεση, αμοιβαία εμπιστοσύνη, συμβιβασμός ή ειλικρίνεια. Ένας ή και οι δύο άνθρωποι στη σχέση μπορεί να έχουν πρόβλημα επικοινωνίας και ελέγχου του θυμού τους. Ορισμένες μη υγιείς σχέσεις γίνονται σωματικά, συναισθηματικά ή σεξουαλικά βίαιες.</a:t>
            </a:r>
            <a:endParaRPr lang="en-US" sz="1700" dirty="0"/>
          </a:p>
        </p:txBody>
      </p:sp>
    </p:spTree>
    <p:extLst>
      <p:ext uri="{BB962C8B-B14F-4D97-AF65-F5344CB8AC3E}">
        <p14:creationId xmlns:p14="http://schemas.microsoft.com/office/powerpoint/2010/main" val="2334277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lowing dandylions">
            <a:extLst>
              <a:ext uri="{FF2B5EF4-FFF2-40B4-BE49-F238E27FC236}">
                <a16:creationId xmlns:a16="http://schemas.microsoft.com/office/drawing/2014/main" id="{D6509F46-F961-E3B6-E2FD-22AA30B1D952}"/>
              </a:ext>
            </a:extLst>
          </p:cNvPr>
          <p:cNvPicPr>
            <a:picLocks noChangeAspect="1"/>
          </p:cNvPicPr>
          <p:nvPr/>
        </p:nvPicPr>
        <p:blipFill>
          <a:blip r:embed="rId3">
            <a:extLst>
              <a:ext uri="{28A0092B-C50C-407E-A947-70E740481C1C}">
                <a14:useLocalDpi xmlns:a14="http://schemas.microsoft.com/office/drawing/2010/main" val="0"/>
              </a:ext>
            </a:extLst>
          </a:blip>
          <a:srcRect l="25029" r="25029"/>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EE22D-2ECB-D220-4212-628639A63607}"/>
              </a:ext>
            </a:extLst>
          </p:cNvPr>
          <p:cNvSpPr>
            <a:spLocks noGrp="1"/>
          </p:cNvSpPr>
          <p:nvPr>
            <p:ph type="title"/>
          </p:nvPr>
        </p:nvSpPr>
        <p:spPr>
          <a:xfrm>
            <a:off x="761801" y="328512"/>
            <a:ext cx="4778387" cy="1628970"/>
          </a:xfrm>
        </p:spPr>
        <p:txBody>
          <a:bodyPr anchor="ctr">
            <a:normAutofit/>
          </a:bodyPr>
          <a:lstStyle/>
          <a:p>
            <a:r>
              <a:rPr lang="el-GR" sz="4000" dirty="0"/>
              <a:t>Συμβουλές για υγιείς σχέσεις</a:t>
            </a:r>
            <a:endParaRPr lang="en-US" sz="4000" dirty="0"/>
          </a:p>
        </p:txBody>
      </p:sp>
      <p:sp>
        <p:nvSpPr>
          <p:cNvPr id="3" name="Content Placeholder 2">
            <a:extLst>
              <a:ext uri="{FF2B5EF4-FFF2-40B4-BE49-F238E27FC236}">
                <a16:creationId xmlns:a16="http://schemas.microsoft.com/office/drawing/2014/main" id="{A3E14D47-63C2-6632-A9EF-9B220309B825}"/>
              </a:ext>
            </a:extLst>
          </p:cNvPr>
          <p:cNvSpPr>
            <a:spLocks noGrp="1"/>
          </p:cNvSpPr>
          <p:nvPr>
            <p:ph idx="1"/>
          </p:nvPr>
        </p:nvSpPr>
        <p:spPr>
          <a:xfrm>
            <a:off x="761801" y="1957482"/>
            <a:ext cx="4778386" cy="4301585"/>
          </a:xfrm>
        </p:spPr>
        <p:txBody>
          <a:bodyPr anchor="ctr">
            <a:normAutofit/>
          </a:bodyPr>
          <a:lstStyle/>
          <a:p>
            <a:pPr fontAlgn="base"/>
            <a:r>
              <a:rPr lang="el-GR" sz="1600" dirty="0">
                <a:latin typeface="Inter"/>
              </a:rPr>
              <a:t>Συνειδητοποιήστε πόσο αποτελεσματικά χρησιμοποιείτε τη μη λεκτική επικοινωνία. Η αναγνώριση των μη λεκτικών μηνυμάτων που στέλνετε στους άλλους μπορεί να διαδραματίσει τεράστιο ρόλο στη βελτίωση των </a:t>
            </a:r>
            <a:r>
              <a:rPr lang="el-GR" sz="1600" dirty="0" err="1">
                <a:latin typeface="Inter"/>
              </a:rPr>
              <a:t>σχέσεών</a:t>
            </a:r>
            <a:r>
              <a:rPr lang="el-GR" sz="1600" dirty="0">
                <a:latin typeface="Inter"/>
              </a:rPr>
              <a:t> σας.</a:t>
            </a:r>
          </a:p>
          <a:p>
            <a:pPr fontAlgn="base"/>
            <a:r>
              <a:rPr lang="el-GR" sz="1600" dirty="0">
                <a:latin typeface="Inter"/>
              </a:rPr>
              <a:t>Χρησιμοποιήστε το χιούμορ και το παιχνίδι για να εκτονώσετε το άγχος.</a:t>
            </a:r>
          </a:p>
          <a:p>
            <a:pPr fontAlgn="base"/>
            <a:r>
              <a:rPr lang="el-GR" sz="1600" dirty="0">
                <a:latin typeface="Inter"/>
              </a:rPr>
              <a:t>Οι συγκρούσεις και οι διαφωνίες είναι αναπόφευκτες στις ανθρώπινες σχέσεις. Δύο άνθρωποι δεν μπορούν να έχουν τις ίδιες ανάγκες, απόψεις και προσδοκίες ανά πάσα στιγμή. Ωστόσο, αυτό δεν είναι κακό. Η επίλυση των συγκρούσεων με υγιείς, εποικοδομητικούς τρόπους μπορεί να ενισχύσει την εμπιστοσύνη μεταξύ των ανθρώπων.</a:t>
            </a:r>
          </a:p>
          <a:p>
            <a:pPr fontAlgn="base"/>
            <a:r>
              <a:rPr lang="el-GR" sz="1600" dirty="0">
                <a:latin typeface="Inter"/>
              </a:rPr>
              <a:t>Καταλάβετε ότι κάθε άτομο είναι διαφορετικό και αυτό είναι ενδιαφέρον.</a:t>
            </a:r>
            <a:endParaRPr lang="en-US" sz="1600" dirty="0"/>
          </a:p>
        </p:txBody>
      </p:sp>
    </p:spTree>
    <p:extLst>
      <p:ext uri="{BB962C8B-B14F-4D97-AF65-F5344CB8AC3E}">
        <p14:creationId xmlns:p14="http://schemas.microsoft.com/office/powerpoint/2010/main" val="4245148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rawings on colourful paper">
            <a:extLst>
              <a:ext uri="{FF2B5EF4-FFF2-40B4-BE49-F238E27FC236}">
                <a16:creationId xmlns:a16="http://schemas.microsoft.com/office/drawing/2014/main" id="{0C677A6C-9D19-2974-313E-FB4993E95A3A}"/>
              </a:ext>
            </a:extLst>
          </p:cNvPr>
          <p:cNvPicPr>
            <a:picLocks noChangeAspect="1"/>
          </p:cNvPicPr>
          <p:nvPr/>
        </p:nvPicPr>
        <p:blipFill>
          <a:blip r:embed="rId3"/>
          <a:srcRect l="4301" r="24558" b="-1"/>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11" name="Freeform: Shape 10">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BD3DFC-CF8B-25FF-2EBC-E18AAFD74AA4}"/>
              </a:ext>
            </a:extLst>
          </p:cNvPr>
          <p:cNvSpPr>
            <a:spLocks noGrp="1"/>
          </p:cNvSpPr>
          <p:nvPr>
            <p:ph type="title"/>
          </p:nvPr>
        </p:nvSpPr>
        <p:spPr>
          <a:xfrm>
            <a:off x="374904" y="856488"/>
            <a:ext cx="4992624" cy="1243584"/>
          </a:xfrm>
        </p:spPr>
        <p:txBody>
          <a:bodyPr anchor="ctr">
            <a:normAutofit/>
          </a:bodyPr>
          <a:lstStyle/>
          <a:p>
            <a:r>
              <a:rPr lang="el-GR" sz="3400" dirty="0"/>
              <a:t>Πότε να τερματίσετε μια σχέση</a:t>
            </a:r>
            <a:endParaRPr lang="en-US" sz="3400" dirty="0"/>
          </a:p>
        </p:txBody>
      </p:sp>
      <p:sp>
        <p:nvSpPr>
          <p:cNvPr id="15" name="Rectangle 14">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735E29D-9B8B-D78F-BB85-1EAFF86694C0}"/>
              </a:ext>
            </a:extLst>
          </p:cNvPr>
          <p:cNvSpPr>
            <a:spLocks noGrp="1"/>
          </p:cNvSpPr>
          <p:nvPr>
            <p:ph idx="1"/>
          </p:nvPr>
        </p:nvSpPr>
        <p:spPr>
          <a:xfrm>
            <a:off x="374904" y="2522949"/>
            <a:ext cx="5065776" cy="3402363"/>
          </a:xfrm>
        </p:spPr>
        <p:txBody>
          <a:bodyPr anchor="t">
            <a:normAutofit/>
          </a:bodyPr>
          <a:lstStyle/>
          <a:p>
            <a:pPr marL="0" indent="0">
              <a:buNone/>
            </a:pPr>
            <a:r>
              <a:rPr lang="el-GR" sz="2000" dirty="0">
                <a:latin typeface="Google Sans"/>
              </a:rPr>
              <a:t>Σημάδια</a:t>
            </a:r>
            <a:r>
              <a:rPr lang="en-US" sz="2000" dirty="0">
                <a:latin typeface="Google Sans"/>
              </a:rPr>
              <a:t>:</a:t>
            </a:r>
          </a:p>
          <a:p>
            <a:r>
              <a:rPr lang="el-GR" sz="2000" dirty="0">
                <a:latin typeface="Google Sans"/>
              </a:rPr>
              <a:t>συνεχής δυστυχία
έλλειψη εμπιστοσύνης
επαναλαμβανόμενα μοτίβα σύγκρουσης
συναισθηματική ή σωματική κακοποίηση
αναντιστοιχία αξιών
αίσθημα στασιμότητας ή ότι μένουμε πίσω
απώλεια σεβασμού</a:t>
            </a:r>
            <a:endParaRPr lang="en-US" sz="2000" dirty="0"/>
          </a:p>
        </p:txBody>
      </p:sp>
    </p:spTree>
    <p:extLst>
      <p:ext uri="{BB962C8B-B14F-4D97-AF65-F5344CB8AC3E}">
        <p14:creationId xmlns:p14="http://schemas.microsoft.com/office/powerpoint/2010/main" val="2548567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6" name="Rectangle 1035">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BAA4D4-0299-1441-EF5B-24C66C687930}"/>
              </a:ext>
            </a:extLst>
          </p:cNvPr>
          <p:cNvSpPr>
            <a:spLocks noGrp="1"/>
          </p:cNvSpPr>
          <p:nvPr>
            <p:ph type="title"/>
          </p:nvPr>
        </p:nvSpPr>
        <p:spPr>
          <a:xfrm>
            <a:off x="6803409" y="762001"/>
            <a:ext cx="4156512" cy="1708244"/>
          </a:xfrm>
        </p:spPr>
        <p:txBody>
          <a:bodyPr vert="horz" lIns="91440" tIns="45720" rIns="91440" bIns="45720" rtlCol="0" anchor="ctr">
            <a:normAutofit/>
          </a:bodyPr>
          <a:lstStyle/>
          <a:p>
            <a:r>
              <a:rPr lang="el-GR" sz="3700" dirty="0"/>
              <a:t>Τελευταία άσκηση</a:t>
            </a:r>
            <a:endParaRPr lang="en-US" sz="3700" dirty="0"/>
          </a:p>
        </p:txBody>
      </p:sp>
      <p:pic>
        <p:nvPicPr>
          <p:cNvPr id="1026" name="Picture 2" descr="Two young men sitting on a panel and talking Stock Photo | Adobe Stock">
            <a:extLst>
              <a:ext uri="{FF2B5EF4-FFF2-40B4-BE49-F238E27FC236}">
                <a16:creationId xmlns:a16="http://schemas.microsoft.com/office/drawing/2014/main" id="{1936FC3F-EE80-DC97-709E-B19F0A67B1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742" r="22924" b="-2"/>
          <a:stretch/>
        </p:blipFill>
        <p:spPr bwMode="auto">
          <a:xfrm>
            <a:off x="-1" y="-2"/>
            <a:ext cx="6096001" cy="685800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8D2450E-F715-9002-86A3-D96119A081C7}"/>
              </a:ext>
            </a:extLst>
          </p:cNvPr>
          <p:cNvSpPr txBox="1"/>
          <p:nvPr/>
        </p:nvSpPr>
        <p:spPr>
          <a:xfrm>
            <a:off x="6803409" y="2470245"/>
            <a:ext cx="4156512" cy="376983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l-GR" sz="2000" dirty="0"/>
              <a:t>Μάθατε κάτι νέο για τον εαυτό σας;</a:t>
            </a:r>
            <a:endParaRPr lang="en-US" sz="2000" dirty="0"/>
          </a:p>
          <a:p>
            <a:pPr indent="-228600">
              <a:lnSpc>
                <a:spcPct val="90000"/>
              </a:lnSpc>
              <a:spcAft>
                <a:spcPts val="600"/>
              </a:spcAft>
              <a:buFont typeface="Arial" panose="020B0604020202020204" pitchFamily="34" charset="0"/>
              <a:buChar char="•"/>
            </a:pPr>
            <a:r>
              <a:rPr lang="el-GR" sz="2000" dirty="0"/>
              <a:t>Πώς νιώθετε;</a:t>
            </a:r>
            <a:endParaRPr lang="en-US" sz="2000" dirty="0"/>
          </a:p>
        </p:txBody>
      </p:sp>
    </p:spTree>
    <p:extLst>
      <p:ext uri="{BB962C8B-B14F-4D97-AF65-F5344CB8AC3E}">
        <p14:creationId xmlns:p14="http://schemas.microsoft.com/office/powerpoint/2010/main" val="517917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268" y="4930407"/>
            <a:ext cx="2727113" cy="1245023"/>
            <a:chOff x="37902" y="7395609"/>
            <a:chExt cx="4090670" cy="1867535"/>
          </a:xfrm>
        </p:grpSpPr>
        <p:pic>
          <p:nvPicPr>
            <p:cNvPr id="3" name="object 3"/>
            <p:cNvPicPr/>
            <p:nvPr/>
          </p:nvPicPr>
          <p:blipFill>
            <a:blip r:embed="rId3" cstate="print"/>
            <a:stretch>
              <a:fillRect/>
            </a:stretch>
          </p:blipFill>
          <p:spPr>
            <a:xfrm>
              <a:off x="37902" y="7576793"/>
              <a:ext cx="2381249" cy="1685924"/>
            </a:xfrm>
            <a:prstGeom prst="rect">
              <a:avLst/>
            </a:prstGeom>
          </p:spPr>
        </p:pic>
        <p:pic>
          <p:nvPicPr>
            <p:cNvPr id="4" name="object 4"/>
            <p:cNvPicPr/>
            <p:nvPr/>
          </p:nvPicPr>
          <p:blipFill>
            <a:blip r:embed="rId4" cstate="print"/>
            <a:stretch>
              <a:fillRect/>
            </a:stretch>
          </p:blipFill>
          <p:spPr>
            <a:xfrm>
              <a:off x="2385223" y="7395609"/>
              <a:ext cx="1743074" cy="1743074"/>
            </a:xfrm>
            <a:prstGeom prst="rect">
              <a:avLst/>
            </a:prstGeom>
          </p:spPr>
        </p:pic>
      </p:grpSp>
      <p:pic>
        <p:nvPicPr>
          <p:cNvPr id="5" name="object 5"/>
          <p:cNvPicPr/>
          <p:nvPr/>
        </p:nvPicPr>
        <p:blipFill>
          <a:blip r:embed="rId5" cstate="print"/>
          <a:stretch>
            <a:fillRect/>
          </a:stretch>
        </p:blipFill>
        <p:spPr>
          <a:xfrm>
            <a:off x="4283568" y="5186012"/>
            <a:ext cx="1795721" cy="745787"/>
          </a:xfrm>
          <a:prstGeom prst="rect">
            <a:avLst/>
          </a:prstGeom>
        </p:spPr>
      </p:pic>
      <p:pic>
        <p:nvPicPr>
          <p:cNvPr id="6" name="object 6"/>
          <p:cNvPicPr/>
          <p:nvPr/>
        </p:nvPicPr>
        <p:blipFill>
          <a:blip r:embed="rId6" cstate="print"/>
          <a:stretch>
            <a:fillRect/>
          </a:stretch>
        </p:blipFill>
        <p:spPr>
          <a:xfrm>
            <a:off x="6288955" y="4969719"/>
            <a:ext cx="1527895" cy="1130299"/>
          </a:xfrm>
          <a:prstGeom prst="rect">
            <a:avLst/>
          </a:prstGeom>
        </p:spPr>
      </p:pic>
      <p:pic>
        <p:nvPicPr>
          <p:cNvPr id="7" name="object 7"/>
          <p:cNvPicPr/>
          <p:nvPr/>
        </p:nvPicPr>
        <p:blipFill>
          <a:blip r:embed="rId7" cstate="print"/>
          <a:stretch>
            <a:fillRect/>
          </a:stretch>
        </p:blipFill>
        <p:spPr>
          <a:xfrm>
            <a:off x="303761" y="946339"/>
            <a:ext cx="1674887" cy="1776156"/>
          </a:xfrm>
          <a:prstGeom prst="rect">
            <a:avLst/>
          </a:prstGeom>
        </p:spPr>
      </p:pic>
      <p:sp>
        <p:nvSpPr>
          <p:cNvPr id="8" name="object 8"/>
          <p:cNvSpPr/>
          <p:nvPr/>
        </p:nvSpPr>
        <p:spPr>
          <a:xfrm>
            <a:off x="0" y="6172200"/>
            <a:ext cx="12191577" cy="685800"/>
          </a:xfrm>
          <a:custGeom>
            <a:avLst/>
            <a:gdLst/>
            <a:ahLst/>
            <a:cxnLst/>
            <a:rect l="l" t="t" r="r" b="b"/>
            <a:pathLst>
              <a:path w="18287365" h="1028700">
                <a:moveTo>
                  <a:pt x="0" y="0"/>
                </a:moveTo>
                <a:lnTo>
                  <a:pt x="18286852" y="0"/>
                </a:lnTo>
                <a:lnTo>
                  <a:pt x="18286852" y="1028699"/>
                </a:lnTo>
                <a:lnTo>
                  <a:pt x="0" y="1028699"/>
                </a:lnTo>
                <a:lnTo>
                  <a:pt x="0" y="0"/>
                </a:lnTo>
                <a:close/>
              </a:path>
            </a:pathLst>
          </a:custGeom>
          <a:solidFill>
            <a:srgbClr val="487D5C"/>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sp>
        <p:nvSpPr>
          <p:cNvPr id="9" name="object 9"/>
          <p:cNvSpPr txBox="1"/>
          <p:nvPr/>
        </p:nvSpPr>
        <p:spPr>
          <a:xfrm>
            <a:off x="20009" y="6354652"/>
            <a:ext cx="12152207" cy="437129"/>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1205" marR="3387" indent="-833162">
              <a:lnSpc>
                <a:spcPct val="115100"/>
              </a:lnSpc>
              <a:spcBef>
                <a:spcPts val="67"/>
              </a:spcBef>
            </a:pPr>
            <a:r>
              <a:rPr sz="1267" spc="23" dirty="0">
                <a:solidFill>
                  <a:srgbClr val="FFFFFF"/>
                </a:solidFill>
                <a:latin typeface="Microsoft Sans Serif"/>
                <a:cs typeface="Microsoft Sans Serif"/>
              </a:rPr>
              <a:t>Funded</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by</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33" dirty="0">
                <a:solidFill>
                  <a:srgbClr val="FFFFFF"/>
                </a:solidFill>
                <a:latin typeface="Microsoft Sans Serif"/>
                <a:cs typeface="Microsoft Sans Serif"/>
              </a:rPr>
              <a:t>Union.</a:t>
            </a:r>
            <a:r>
              <a:rPr sz="1267" spc="-3" dirty="0">
                <a:solidFill>
                  <a:srgbClr val="FFFFFF"/>
                </a:solidFill>
                <a:latin typeface="Microsoft Sans Serif"/>
                <a:cs typeface="Microsoft Sans Serif"/>
              </a:rPr>
              <a:t> </a:t>
            </a:r>
            <a:r>
              <a:rPr sz="1267" spc="-7" dirty="0">
                <a:solidFill>
                  <a:srgbClr val="FFFFFF"/>
                </a:solidFill>
                <a:latin typeface="Microsoft Sans Serif"/>
                <a:cs typeface="Microsoft Sans Serif"/>
              </a:rPr>
              <a:t>Views </a:t>
            </a:r>
            <a:r>
              <a:rPr sz="1267" spc="43" dirty="0">
                <a:solidFill>
                  <a:srgbClr val="FFFFFF"/>
                </a:solidFill>
                <a:latin typeface="Microsoft Sans Serif"/>
                <a:cs typeface="Microsoft Sans Serif"/>
              </a:rPr>
              <a:t>and</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opinions</a:t>
            </a:r>
            <a:r>
              <a:rPr sz="1267" spc="-3" dirty="0">
                <a:solidFill>
                  <a:srgbClr val="FFFFFF"/>
                </a:solidFill>
                <a:latin typeface="Microsoft Sans Serif"/>
                <a:cs typeface="Microsoft Sans Serif"/>
              </a:rPr>
              <a:t> </a:t>
            </a:r>
            <a:r>
              <a:rPr sz="1267" spc="20" dirty="0">
                <a:solidFill>
                  <a:srgbClr val="FFFFFF"/>
                </a:solidFill>
                <a:latin typeface="Microsoft Sans Serif"/>
                <a:cs typeface="Microsoft Sans Serif"/>
              </a:rPr>
              <a:t>expressed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are</a:t>
            </a:r>
            <a:r>
              <a:rPr sz="1267" spc="-3" dirty="0">
                <a:solidFill>
                  <a:srgbClr val="FFFFFF"/>
                </a:solidFill>
                <a:latin typeface="Microsoft Sans Serif"/>
                <a:cs typeface="Microsoft Sans Serif"/>
              </a:rPr>
              <a:t> </a:t>
            </a:r>
            <a:r>
              <a:rPr sz="1267" spc="40" dirty="0">
                <a:solidFill>
                  <a:srgbClr val="FFFFFF"/>
                </a:solidFill>
                <a:latin typeface="Microsoft Sans Serif"/>
                <a:cs typeface="Microsoft Sans Serif"/>
              </a:rPr>
              <a:t>however</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7"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3"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author(s)</a:t>
            </a:r>
            <a:r>
              <a:rPr sz="1267" spc="-7" dirty="0">
                <a:solidFill>
                  <a:srgbClr val="FFFFFF"/>
                </a:solidFill>
                <a:latin typeface="Microsoft Sans Serif"/>
                <a:cs typeface="Microsoft Sans Serif"/>
              </a:rPr>
              <a:t> </a:t>
            </a:r>
            <a:r>
              <a:rPr sz="1267" spc="40" dirty="0">
                <a:solidFill>
                  <a:srgbClr val="FFFFFF"/>
                </a:solidFill>
                <a:latin typeface="Microsoft Sans Serif"/>
                <a:cs typeface="Microsoft Sans Serif"/>
              </a:rPr>
              <a:t>only</a:t>
            </a:r>
            <a:r>
              <a:rPr sz="1267" spc="-3"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7" dirty="0">
                <a:solidFill>
                  <a:srgbClr val="FFFFFF"/>
                </a:solidFill>
                <a:latin typeface="Microsoft Sans Serif"/>
                <a:cs typeface="Microsoft Sans Serif"/>
              </a:rPr>
              <a:t> </a:t>
            </a:r>
            <a:r>
              <a:rPr sz="1267" spc="63" dirty="0">
                <a:solidFill>
                  <a:srgbClr val="FFFFFF"/>
                </a:solidFill>
                <a:latin typeface="Microsoft Sans Serif"/>
                <a:cs typeface="Microsoft Sans Serif"/>
              </a:rPr>
              <a:t>do</a:t>
            </a:r>
            <a:r>
              <a:rPr sz="1267" spc="-3" dirty="0">
                <a:solidFill>
                  <a:srgbClr val="FFFFFF"/>
                </a:solidFill>
                <a:latin typeface="Microsoft Sans Serif"/>
                <a:cs typeface="Microsoft Sans Serif"/>
              </a:rPr>
              <a:t> </a:t>
            </a:r>
            <a:r>
              <a:rPr sz="1267" spc="73" dirty="0">
                <a:solidFill>
                  <a:srgbClr val="FFFFFF"/>
                </a:solidFill>
                <a:latin typeface="Microsoft Sans Serif"/>
                <a:cs typeface="Microsoft Sans Serif"/>
              </a:rPr>
              <a:t>not</a:t>
            </a:r>
            <a:r>
              <a:rPr sz="1267" spc="-3" dirty="0">
                <a:solidFill>
                  <a:srgbClr val="FFFFFF"/>
                </a:solidFill>
                <a:latin typeface="Microsoft Sans Serif"/>
                <a:cs typeface="Microsoft Sans Serif"/>
              </a:rPr>
              <a:t> </a:t>
            </a:r>
            <a:r>
              <a:rPr sz="1267" spc="10" dirty="0">
                <a:solidFill>
                  <a:srgbClr val="FFFFFF"/>
                </a:solidFill>
                <a:latin typeface="Microsoft Sans Serif"/>
                <a:cs typeface="Microsoft Sans Serif"/>
              </a:rPr>
              <a:t>necessarily</a:t>
            </a:r>
            <a:r>
              <a:rPr sz="1267" spc="-7" dirty="0">
                <a:solidFill>
                  <a:srgbClr val="FFFFFF"/>
                </a:solidFill>
                <a:latin typeface="Microsoft Sans Serif"/>
                <a:cs typeface="Microsoft Sans Serif"/>
              </a:rPr>
              <a:t> </a:t>
            </a:r>
            <a:r>
              <a:rPr sz="1267" spc="37" dirty="0">
                <a:solidFill>
                  <a:srgbClr val="FFFFFF"/>
                </a:solidFill>
                <a:latin typeface="Microsoft Sans Serif"/>
                <a:cs typeface="Microsoft Sans Serif"/>
              </a:rPr>
              <a:t>reflect</a:t>
            </a:r>
            <a:r>
              <a:rPr sz="1267" spc="-3" dirty="0">
                <a:solidFill>
                  <a:srgbClr val="FFFFFF"/>
                </a:solidFill>
                <a:latin typeface="Microsoft Sans Serif"/>
                <a:cs typeface="Microsoft Sans Serif"/>
              </a:rPr>
              <a:t> </a:t>
            </a:r>
            <a:r>
              <a:rPr sz="1267" spc="37" dirty="0">
                <a:solidFill>
                  <a:srgbClr val="FFFFFF"/>
                </a:solidFill>
                <a:latin typeface="Microsoft Sans Serif"/>
                <a:cs typeface="Microsoft Sans Serif"/>
              </a:rPr>
              <a:t>those</a:t>
            </a:r>
            <a:r>
              <a:rPr sz="1267" spc="-3" dirty="0">
                <a:solidFill>
                  <a:srgbClr val="FFFFFF"/>
                </a:solidFill>
                <a:latin typeface="Microsoft Sans Serif"/>
                <a:cs typeface="Microsoft Sans Serif"/>
              </a:rPr>
              <a:t> </a:t>
            </a:r>
            <a:r>
              <a:rPr sz="1267" spc="67" dirty="0">
                <a:solidFill>
                  <a:srgbClr val="FFFFFF"/>
                </a:solidFill>
                <a:latin typeface="Microsoft Sans Serif"/>
                <a:cs typeface="Microsoft Sans Serif"/>
              </a:rPr>
              <a:t>of</a:t>
            </a:r>
            <a:r>
              <a:rPr sz="1267" spc="-7"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3"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3"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 </a:t>
            </a:r>
            <a:r>
              <a:rPr sz="1267" spc="-327" dirty="0">
                <a:solidFill>
                  <a:srgbClr val="FFFFFF"/>
                </a:solidFill>
                <a:latin typeface="Microsoft Sans Serif"/>
                <a:cs typeface="Microsoft Sans Serif"/>
              </a:rPr>
              <a:t> </a:t>
            </a:r>
            <a:r>
              <a:rPr sz="1267" spc="73" dirty="0">
                <a:solidFill>
                  <a:srgbClr val="FFFFFF"/>
                </a:solidFill>
                <a:latin typeface="Microsoft Sans Serif"/>
                <a:cs typeface="Microsoft Sans Serif"/>
              </a:rPr>
              <a:t>or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23" dirty="0">
                <a:solidFill>
                  <a:srgbClr val="FFFFFF"/>
                </a:solidFill>
                <a:latin typeface="Microsoft Sans Serif"/>
                <a:cs typeface="Microsoft Sans Serif"/>
              </a:rPr>
              <a:t>Education</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and</a:t>
            </a:r>
            <a:r>
              <a:rPr sz="1267" spc="-10" dirty="0">
                <a:solidFill>
                  <a:srgbClr val="FFFFFF"/>
                </a:solidFill>
                <a:latin typeface="Microsoft Sans Serif"/>
                <a:cs typeface="Microsoft Sans Serif"/>
              </a:rPr>
              <a:t> </a:t>
            </a:r>
            <a:r>
              <a:rPr sz="1267" spc="33" dirty="0">
                <a:solidFill>
                  <a:srgbClr val="FFFFFF"/>
                </a:solidFill>
                <a:latin typeface="Microsoft Sans Serif"/>
                <a:cs typeface="Microsoft Sans Serif"/>
              </a:rPr>
              <a:t>Culture</a:t>
            </a:r>
            <a:r>
              <a:rPr sz="1267" spc="-7" dirty="0">
                <a:solidFill>
                  <a:srgbClr val="FFFFFF"/>
                </a:solidFill>
                <a:latin typeface="Microsoft Sans Serif"/>
                <a:cs typeface="Microsoft Sans Serif"/>
              </a:rPr>
              <a:t> </a:t>
            </a:r>
            <a:r>
              <a:rPr sz="1267" spc="3" dirty="0">
                <a:solidFill>
                  <a:srgbClr val="FFFFFF"/>
                </a:solidFill>
                <a:latin typeface="Microsoft Sans Serif"/>
                <a:cs typeface="Microsoft Sans Serif"/>
              </a:rPr>
              <a:t>Executive</a:t>
            </a:r>
            <a:r>
              <a:rPr sz="1267" spc="-10" dirty="0">
                <a:solidFill>
                  <a:srgbClr val="FFFFFF"/>
                </a:solidFill>
                <a:latin typeface="Microsoft Sans Serif"/>
                <a:cs typeface="Microsoft Sans Serif"/>
              </a:rPr>
              <a:t> </a:t>
            </a:r>
            <a:r>
              <a:rPr sz="1267" spc="-3" dirty="0">
                <a:solidFill>
                  <a:srgbClr val="FFFFFF"/>
                </a:solidFill>
                <a:latin typeface="Microsoft Sans Serif"/>
                <a:cs typeface="Microsoft Sans Serif"/>
              </a:rPr>
              <a:t>Agency</a:t>
            </a:r>
            <a:r>
              <a:rPr sz="1267" spc="-7" dirty="0">
                <a:solidFill>
                  <a:srgbClr val="FFFFFF"/>
                </a:solidFill>
                <a:latin typeface="Microsoft Sans Serif"/>
                <a:cs typeface="Microsoft Sans Serif"/>
              </a:rPr>
              <a:t> </a:t>
            </a:r>
            <a:r>
              <a:rPr sz="1267" spc="-76"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47" dirty="0">
                <a:solidFill>
                  <a:srgbClr val="FFFFFF"/>
                </a:solidFill>
                <a:latin typeface="Microsoft Sans Serif"/>
                <a:cs typeface="Microsoft Sans Serif"/>
              </a:rPr>
              <a:t>Neither</a:t>
            </a:r>
            <a:r>
              <a:rPr sz="1267" spc="-10" dirty="0">
                <a:solidFill>
                  <a:srgbClr val="FFFFFF"/>
                </a:solidFill>
                <a:latin typeface="Microsoft Sans Serif"/>
                <a:cs typeface="Microsoft Sans Serif"/>
              </a:rPr>
              <a:t> </a:t>
            </a:r>
            <a:r>
              <a:rPr sz="1267" spc="57" dirty="0">
                <a:solidFill>
                  <a:srgbClr val="FFFFFF"/>
                </a:solidFill>
                <a:latin typeface="Microsoft Sans Serif"/>
                <a:cs typeface="Microsoft Sans Serif"/>
              </a:rPr>
              <a:t>the</a:t>
            </a:r>
            <a:r>
              <a:rPr sz="1267" spc="-7" dirty="0">
                <a:solidFill>
                  <a:srgbClr val="FFFFFF"/>
                </a:solidFill>
                <a:latin typeface="Microsoft Sans Serif"/>
                <a:cs typeface="Microsoft Sans Serif"/>
              </a:rPr>
              <a:t> </a:t>
            </a:r>
            <a:r>
              <a:rPr sz="1267" spc="27" dirty="0">
                <a:solidFill>
                  <a:srgbClr val="FFFFFF"/>
                </a:solidFill>
                <a:latin typeface="Microsoft Sans Serif"/>
                <a:cs typeface="Microsoft Sans Serif"/>
              </a:rPr>
              <a:t>European</a:t>
            </a:r>
            <a:r>
              <a:rPr sz="1267" spc="-10" dirty="0">
                <a:solidFill>
                  <a:srgbClr val="FFFFFF"/>
                </a:solidFill>
                <a:latin typeface="Microsoft Sans Serif"/>
                <a:cs typeface="Microsoft Sans Serif"/>
              </a:rPr>
              <a:t> </a:t>
            </a:r>
            <a:r>
              <a:rPr sz="1267" spc="47" dirty="0">
                <a:solidFill>
                  <a:srgbClr val="FFFFFF"/>
                </a:solidFill>
                <a:latin typeface="Microsoft Sans Serif"/>
                <a:cs typeface="Microsoft Sans Serif"/>
              </a:rPr>
              <a:t>Union</a:t>
            </a:r>
            <a:r>
              <a:rPr sz="1267" spc="-7" dirty="0">
                <a:solidFill>
                  <a:srgbClr val="FFFFFF"/>
                </a:solidFill>
                <a:latin typeface="Microsoft Sans Serif"/>
                <a:cs typeface="Microsoft Sans Serif"/>
              </a:rPr>
              <a:t> </a:t>
            </a:r>
            <a:r>
              <a:rPr sz="1267" spc="73" dirty="0">
                <a:solidFill>
                  <a:srgbClr val="FFFFFF"/>
                </a:solidFill>
                <a:latin typeface="Microsoft Sans Serif"/>
                <a:cs typeface="Microsoft Sans Serif"/>
              </a:rPr>
              <a:t>nor</a:t>
            </a:r>
            <a:r>
              <a:rPr sz="1267" spc="-10" dirty="0">
                <a:solidFill>
                  <a:srgbClr val="FFFFFF"/>
                </a:solidFill>
                <a:latin typeface="Microsoft Sans Serif"/>
                <a:cs typeface="Microsoft Sans Serif"/>
              </a:rPr>
              <a:t> </a:t>
            </a:r>
            <a:r>
              <a:rPr sz="1267" spc="-100" dirty="0">
                <a:solidFill>
                  <a:srgbClr val="FFFFFF"/>
                </a:solidFill>
                <a:latin typeface="Microsoft Sans Serif"/>
                <a:cs typeface="Microsoft Sans Serif"/>
              </a:rPr>
              <a:t>EACEA</a:t>
            </a:r>
            <a:r>
              <a:rPr sz="1267" spc="-7" dirty="0">
                <a:solidFill>
                  <a:srgbClr val="FFFFFF"/>
                </a:solidFill>
                <a:latin typeface="Microsoft Sans Serif"/>
                <a:cs typeface="Microsoft Sans Serif"/>
              </a:rPr>
              <a:t> </a:t>
            </a:r>
            <a:r>
              <a:rPr sz="1267" spc="10" dirty="0">
                <a:solidFill>
                  <a:srgbClr val="FFFFFF"/>
                </a:solidFill>
                <a:latin typeface="Microsoft Sans Serif"/>
                <a:cs typeface="Microsoft Sans Serif"/>
              </a:rPr>
              <a:t>can</a:t>
            </a:r>
            <a:r>
              <a:rPr sz="1267" spc="-10" dirty="0">
                <a:solidFill>
                  <a:srgbClr val="FFFFFF"/>
                </a:solidFill>
                <a:latin typeface="Microsoft Sans Serif"/>
                <a:cs typeface="Microsoft Sans Serif"/>
              </a:rPr>
              <a:t> </a:t>
            </a:r>
            <a:r>
              <a:rPr sz="1267" spc="37" dirty="0">
                <a:solidFill>
                  <a:srgbClr val="FFFFFF"/>
                </a:solidFill>
                <a:latin typeface="Microsoft Sans Serif"/>
                <a:cs typeface="Microsoft Sans Serif"/>
              </a:rPr>
              <a:t>be</a:t>
            </a:r>
            <a:r>
              <a:rPr sz="1267" spc="-7" dirty="0">
                <a:solidFill>
                  <a:srgbClr val="FFFFFF"/>
                </a:solidFill>
                <a:latin typeface="Microsoft Sans Serif"/>
                <a:cs typeface="Microsoft Sans Serif"/>
              </a:rPr>
              <a:t> </a:t>
            </a:r>
            <a:r>
              <a:rPr sz="1267" spc="43" dirty="0">
                <a:solidFill>
                  <a:srgbClr val="FFFFFF"/>
                </a:solidFill>
                <a:latin typeface="Microsoft Sans Serif"/>
                <a:cs typeface="Microsoft Sans Serif"/>
              </a:rPr>
              <a:t>held</a:t>
            </a:r>
            <a:r>
              <a:rPr sz="1267" spc="-7" dirty="0">
                <a:solidFill>
                  <a:srgbClr val="FFFFFF"/>
                </a:solidFill>
                <a:latin typeface="Microsoft Sans Serif"/>
                <a:cs typeface="Microsoft Sans Serif"/>
              </a:rPr>
              <a:t> </a:t>
            </a:r>
            <a:r>
              <a:rPr sz="1267" spc="30" dirty="0">
                <a:solidFill>
                  <a:srgbClr val="FFFFFF"/>
                </a:solidFill>
                <a:latin typeface="Microsoft Sans Serif"/>
                <a:cs typeface="Microsoft Sans Serif"/>
              </a:rPr>
              <a:t>responsible</a:t>
            </a:r>
            <a:r>
              <a:rPr sz="1267" spc="-10" dirty="0">
                <a:solidFill>
                  <a:srgbClr val="FFFFFF"/>
                </a:solidFill>
                <a:latin typeface="Microsoft Sans Serif"/>
                <a:cs typeface="Microsoft Sans Serif"/>
              </a:rPr>
              <a:t> </a:t>
            </a:r>
            <a:r>
              <a:rPr sz="1267" spc="73" dirty="0">
                <a:solidFill>
                  <a:srgbClr val="FFFFFF"/>
                </a:solidFill>
                <a:latin typeface="Microsoft Sans Serif"/>
                <a:cs typeface="Microsoft Sans Serif"/>
              </a:rPr>
              <a:t>for</a:t>
            </a:r>
            <a:r>
              <a:rPr sz="1267" spc="-7" dirty="0">
                <a:solidFill>
                  <a:srgbClr val="FFFFFF"/>
                </a:solidFill>
                <a:latin typeface="Microsoft Sans Serif"/>
                <a:cs typeface="Microsoft Sans Serif"/>
              </a:rPr>
              <a:t> </a:t>
            </a:r>
            <a:r>
              <a:rPr sz="1267" spc="53" dirty="0">
                <a:solidFill>
                  <a:srgbClr val="FFFFFF"/>
                </a:solidFill>
                <a:latin typeface="Microsoft Sans Serif"/>
                <a:cs typeface="Microsoft Sans Serif"/>
              </a:rPr>
              <a:t>them.</a:t>
            </a:r>
            <a:endParaRPr sz="1267">
              <a:latin typeface="Microsoft Sans Serif"/>
              <a:cs typeface="Microsoft Sans Serif"/>
            </a:endParaRPr>
          </a:p>
        </p:txBody>
      </p:sp>
      <p:pic>
        <p:nvPicPr>
          <p:cNvPr id="10" name="object 10"/>
          <p:cNvPicPr/>
          <p:nvPr/>
        </p:nvPicPr>
        <p:blipFill>
          <a:blip r:embed="rId8" cstate="print"/>
          <a:stretch>
            <a:fillRect/>
          </a:stretch>
        </p:blipFill>
        <p:spPr>
          <a:xfrm>
            <a:off x="10426294" y="920091"/>
            <a:ext cx="1365249" cy="1441449"/>
          </a:xfrm>
          <a:prstGeom prst="rect">
            <a:avLst/>
          </a:prstGeom>
        </p:spPr>
      </p:pic>
      <p:pic>
        <p:nvPicPr>
          <p:cNvPr id="11" name="object 11"/>
          <p:cNvPicPr/>
          <p:nvPr/>
        </p:nvPicPr>
        <p:blipFill>
          <a:blip r:embed="rId9" cstate="print"/>
          <a:stretch>
            <a:fillRect/>
          </a:stretch>
        </p:blipFill>
        <p:spPr>
          <a:xfrm>
            <a:off x="3666342" y="3257771"/>
            <a:ext cx="4848843" cy="1159933"/>
          </a:xfrm>
          <a:prstGeom prst="rect">
            <a:avLst/>
          </a:prstGeom>
        </p:spPr>
      </p:pic>
      <p:sp>
        <p:nvSpPr>
          <p:cNvPr id="12" name="object 12"/>
          <p:cNvSpPr txBox="1">
            <a:spLocks noGrp="1"/>
          </p:cNvSpPr>
          <p:nvPr>
            <p:ph type="title"/>
          </p:nvPr>
        </p:nvSpPr>
        <p:spPr>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pc="97" dirty="0"/>
              <a:t>E</a:t>
            </a:r>
            <a:r>
              <a:rPr spc="37" dirty="0"/>
              <a:t>u</a:t>
            </a:r>
            <a:r>
              <a:rPr spc="490" dirty="0"/>
              <a:t>r</a:t>
            </a:r>
            <a:r>
              <a:rPr spc="53" dirty="0"/>
              <a:t>h</a:t>
            </a:r>
            <a:r>
              <a:rPr spc="50" dirty="0"/>
              <a:t>o</a:t>
            </a:r>
            <a:r>
              <a:rPr spc="-53" dirty="0"/>
              <a:t>p</a:t>
            </a:r>
            <a:r>
              <a:rPr spc="203" dirty="0"/>
              <a:t>e</a:t>
            </a:r>
          </a:p>
        </p:txBody>
      </p:sp>
      <p:sp>
        <p:nvSpPr>
          <p:cNvPr id="13" name="object 13"/>
          <p:cNvSpPr txBox="1"/>
          <p:nvPr/>
        </p:nvSpPr>
        <p:spPr>
          <a:xfrm>
            <a:off x="2516738" y="1866513"/>
            <a:ext cx="6762750" cy="763693"/>
          </a:xfrm>
          <a:prstGeom prst="rect">
            <a:avLst/>
          </a:prstGeom>
        </p:spPr>
        <p:txBody>
          <a:bodyPr vert="horz" wrap="square" lIns="0" tIns="8467"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8467">
              <a:lnSpc>
                <a:spcPct val="100000"/>
              </a:lnSpc>
              <a:spcBef>
                <a:spcPts val="67"/>
              </a:spcBef>
            </a:pPr>
            <a:r>
              <a:rPr sz="2333" spc="-43" dirty="0">
                <a:latin typeface="Georgia"/>
                <a:cs typeface="Georgia"/>
              </a:rPr>
              <a:t>EU</a:t>
            </a:r>
            <a:r>
              <a:rPr sz="2333" spc="50" dirty="0">
                <a:latin typeface="Georgia"/>
                <a:cs typeface="Georgia"/>
              </a:rPr>
              <a:t> </a:t>
            </a:r>
            <a:r>
              <a:rPr sz="2333" spc="47" dirty="0">
                <a:latin typeface="Georgia"/>
                <a:cs typeface="Georgia"/>
              </a:rPr>
              <a:t>as</a:t>
            </a:r>
            <a:r>
              <a:rPr sz="2333" spc="53" dirty="0">
                <a:latin typeface="Georgia"/>
                <a:cs typeface="Georgia"/>
              </a:rPr>
              <a:t> </a:t>
            </a:r>
            <a:r>
              <a:rPr sz="2333" spc="27" dirty="0">
                <a:latin typeface="Georgia"/>
                <a:cs typeface="Georgia"/>
              </a:rPr>
              <a:t>a</a:t>
            </a:r>
            <a:r>
              <a:rPr sz="2333" spc="50" dirty="0">
                <a:latin typeface="Georgia"/>
                <a:cs typeface="Georgia"/>
              </a:rPr>
              <a:t> </a:t>
            </a:r>
            <a:r>
              <a:rPr sz="2333" spc="33" dirty="0">
                <a:latin typeface="Georgia"/>
                <a:cs typeface="Georgia"/>
              </a:rPr>
              <a:t>solidarity's</a:t>
            </a:r>
            <a:r>
              <a:rPr sz="2333" spc="53" dirty="0">
                <a:latin typeface="Georgia"/>
                <a:cs typeface="Georgia"/>
              </a:rPr>
              <a:t> </a:t>
            </a:r>
            <a:r>
              <a:rPr sz="2333" spc="76" dirty="0">
                <a:latin typeface="Georgia"/>
                <a:cs typeface="Georgia"/>
              </a:rPr>
              <a:t>house</a:t>
            </a:r>
            <a:r>
              <a:rPr sz="2333" spc="53" dirty="0">
                <a:latin typeface="Georgia"/>
                <a:cs typeface="Georgia"/>
              </a:rPr>
              <a:t> </a:t>
            </a:r>
            <a:r>
              <a:rPr sz="2333" spc="60" dirty="0">
                <a:latin typeface="Georgia"/>
                <a:cs typeface="Georgia"/>
              </a:rPr>
              <a:t>for</a:t>
            </a:r>
            <a:r>
              <a:rPr sz="2333" spc="50" dirty="0">
                <a:latin typeface="Georgia"/>
                <a:cs typeface="Georgia"/>
              </a:rPr>
              <a:t> </a:t>
            </a:r>
            <a:r>
              <a:rPr sz="2333" spc="40" dirty="0">
                <a:latin typeface="Georgia"/>
                <a:cs typeface="Georgia"/>
              </a:rPr>
              <a:t>minors</a:t>
            </a:r>
            <a:r>
              <a:rPr sz="2333" spc="53" dirty="0">
                <a:latin typeface="Georgia"/>
                <a:cs typeface="Georgia"/>
              </a:rPr>
              <a:t> </a:t>
            </a:r>
            <a:r>
              <a:rPr sz="2333" spc="80" dirty="0">
                <a:latin typeface="Georgia"/>
                <a:cs typeface="Georgia"/>
              </a:rPr>
              <a:t>out</a:t>
            </a:r>
            <a:r>
              <a:rPr sz="2333" spc="50" dirty="0">
                <a:latin typeface="Georgia"/>
                <a:cs typeface="Georgia"/>
              </a:rPr>
              <a:t> </a:t>
            </a:r>
            <a:r>
              <a:rPr sz="2333" spc="67" dirty="0">
                <a:latin typeface="Georgia"/>
                <a:cs typeface="Georgia"/>
              </a:rPr>
              <a:t>of</a:t>
            </a:r>
            <a:r>
              <a:rPr sz="2333" spc="53" dirty="0">
                <a:latin typeface="Georgia"/>
                <a:cs typeface="Georgia"/>
              </a:rPr>
              <a:t> </a:t>
            </a:r>
            <a:r>
              <a:rPr sz="2333" spc="73" dirty="0">
                <a:latin typeface="Georgia"/>
                <a:cs typeface="Georgia"/>
              </a:rPr>
              <a:t>home</a:t>
            </a:r>
            <a:endParaRPr sz="2333">
              <a:latin typeface="Georgia"/>
              <a:cs typeface="Georgia"/>
            </a:endParaRPr>
          </a:p>
          <a:p>
            <a:pPr marR="214641" algn="ctr">
              <a:lnSpc>
                <a:spcPct val="100000"/>
              </a:lnSpc>
              <a:spcBef>
                <a:spcPts val="1557"/>
              </a:spcBef>
            </a:pPr>
            <a:r>
              <a:rPr sz="1267" spc="7" dirty="0">
                <a:latin typeface="Microsoft Sans Serif"/>
                <a:cs typeface="Microsoft Sans Serif"/>
              </a:rPr>
              <a:t>Erasmus+</a:t>
            </a:r>
            <a:r>
              <a:rPr sz="1267" spc="-20" dirty="0">
                <a:latin typeface="Microsoft Sans Serif"/>
                <a:cs typeface="Microsoft Sans Serif"/>
              </a:rPr>
              <a:t> </a:t>
            </a:r>
            <a:r>
              <a:rPr sz="1267" spc="43" dirty="0">
                <a:latin typeface="Microsoft Sans Serif"/>
                <a:cs typeface="Microsoft Sans Serif"/>
              </a:rPr>
              <a:t>project</a:t>
            </a:r>
            <a:r>
              <a:rPr sz="1267" spc="-17" dirty="0">
                <a:latin typeface="Microsoft Sans Serif"/>
                <a:cs typeface="Microsoft Sans Serif"/>
              </a:rPr>
              <a:t> </a:t>
            </a:r>
            <a:r>
              <a:rPr sz="1267" spc="27" dirty="0">
                <a:latin typeface="Microsoft Sans Serif"/>
                <a:cs typeface="Microsoft Sans Serif"/>
              </a:rPr>
              <a:t>n.</a:t>
            </a:r>
            <a:r>
              <a:rPr sz="1267" spc="-20" dirty="0">
                <a:latin typeface="Microsoft Sans Serif"/>
                <a:cs typeface="Microsoft Sans Serif"/>
              </a:rPr>
              <a:t> </a:t>
            </a:r>
            <a:r>
              <a:rPr sz="1267" spc="-3" dirty="0">
                <a:latin typeface="Microsoft Sans Serif"/>
                <a:cs typeface="Microsoft Sans Serif"/>
              </a:rPr>
              <a:t>2023-2-IT03-KA220-YOU-000184370</a:t>
            </a:r>
            <a:endParaRPr sz="1267">
              <a:latin typeface="Microsoft Sans Serif"/>
              <a:cs typeface="Microsoft Sans Serif"/>
            </a:endParaRPr>
          </a:p>
        </p:txBody>
      </p:sp>
      <p:pic>
        <p:nvPicPr>
          <p:cNvPr id="14" name="object 14"/>
          <p:cNvPicPr/>
          <p:nvPr/>
        </p:nvPicPr>
        <p:blipFill>
          <a:blip r:embed="rId10" cstate="print"/>
          <a:stretch>
            <a:fillRect/>
          </a:stretch>
        </p:blipFill>
        <p:spPr>
          <a:xfrm>
            <a:off x="7915797" y="5291340"/>
            <a:ext cx="1777999" cy="488949"/>
          </a:xfrm>
          <a:prstGeom prst="rect">
            <a:avLst/>
          </a:prstGeom>
        </p:spPr>
      </p:pic>
      <p:pic>
        <p:nvPicPr>
          <p:cNvPr id="15" name="object 15"/>
          <p:cNvPicPr/>
          <p:nvPr/>
        </p:nvPicPr>
        <p:blipFill>
          <a:blip r:embed="rId11" cstate="print"/>
          <a:stretch>
            <a:fillRect/>
          </a:stretch>
        </p:blipFill>
        <p:spPr>
          <a:xfrm>
            <a:off x="9795972" y="5242233"/>
            <a:ext cx="534561" cy="537599"/>
          </a:xfrm>
          <a:prstGeom prst="rect">
            <a:avLst/>
          </a:prstGeom>
        </p:spPr>
      </p:pic>
      <p:sp>
        <p:nvSpPr>
          <p:cNvPr id="16" name="object 16"/>
          <p:cNvSpPr/>
          <p:nvPr/>
        </p:nvSpPr>
        <p:spPr>
          <a:xfrm>
            <a:off x="10406008" y="5352499"/>
            <a:ext cx="786977" cy="134620"/>
          </a:xfrm>
          <a:custGeom>
            <a:avLst/>
            <a:gdLst/>
            <a:ahLst/>
            <a:cxnLst/>
            <a:rect l="l" t="t" r="r" b="b"/>
            <a:pathLst>
              <a:path w="1180465" h="201929">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w="1180465" h="201929">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w="1180465" h="201929">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w="1180465" h="201929">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w="1180465" h="201929">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w="1180465" h="201929">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nvGrpSpPr>
          <p:cNvPr id="17" name="object 17"/>
          <p:cNvGrpSpPr/>
          <p:nvPr/>
        </p:nvGrpSpPr>
        <p:grpSpPr>
          <a:xfrm>
            <a:off x="11231396" y="5352744"/>
            <a:ext cx="736600" cy="134197"/>
            <a:chOff x="16847094" y="8029116"/>
            <a:chExt cx="1104900" cy="201295"/>
          </a:xfrm>
        </p:grpSpPr>
        <p:pic>
          <p:nvPicPr>
            <p:cNvPr id="18" name="object 18"/>
            <p:cNvPicPr/>
            <p:nvPr/>
          </p:nvPicPr>
          <p:blipFill>
            <a:blip r:embed="rId12" cstate="print"/>
            <a:stretch>
              <a:fillRect/>
            </a:stretch>
          </p:blipFill>
          <p:spPr>
            <a:xfrm>
              <a:off x="16847094" y="8031077"/>
              <a:ext cx="493393" cy="197072"/>
            </a:xfrm>
            <a:prstGeom prst="rect">
              <a:avLst/>
            </a:prstGeom>
          </p:spPr>
        </p:pic>
        <p:sp>
          <p:nvSpPr>
            <p:cNvPr id="19" name="object 19"/>
            <p:cNvSpPr/>
            <p:nvPr/>
          </p:nvSpPr>
          <p:spPr>
            <a:xfrm>
              <a:off x="17362387" y="8029117"/>
              <a:ext cx="215265" cy="201295"/>
            </a:xfrm>
            <a:custGeom>
              <a:avLst/>
              <a:gdLst/>
              <a:ahLst/>
              <a:cxnLst/>
              <a:rect l="l" t="t" r="r" b="b"/>
              <a:pathLst>
                <a:path w="215265" h="201295">
                  <a:moveTo>
                    <a:pt x="41503" y="2705"/>
                  </a:moveTo>
                  <a:lnTo>
                    <a:pt x="0" y="2705"/>
                  </a:lnTo>
                  <a:lnTo>
                    <a:pt x="0" y="198513"/>
                  </a:lnTo>
                  <a:lnTo>
                    <a:pt x="41503" y="198513"/>
                  </a:lnTo>
                  <a:lnTo>
                    <a:pt x="41503" y="2705"/>
                  </a:lnTo>
                  <a:close/>
                </a:path>
                <a:path w="215265" h="20129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0" name="object 20"/>
            <p:cNvPicPr/>
            <p:nvPr/>
          </p:nvPicPr>
          <p:blipFill>
            <a:blip r:embed="rId13" cstate="print"/>
            <a:stretch>
              <a:fillRect/>
            </a:stretch>
          </p:blipFill>
          <p:spPr>
            <a:xfrm>
              <a:off x="17596548" y="8031077"/>
              <a:ext cx="354959" cy="197072"/>
            </a:xfrm>
            <a:prstGeom prst="rect">
              <a:avLst/>
            </a:prstGeom>
          </p:spPr>
        </p:pic>
      </p:grpSp>
      <p:grpSp>
        <p:nvGrpSpPr>
          <p:cNvPr id="21" name="object 21"/>
          <p:cNvGrpSpPr/>
          <p:nvPr/>
        </p:nvGrpSpPr>
        <p:grpSpPr>
          <a:xfrm>
            <a:off x="10404054" y="5564040"/>
            <a:ext cx="557529" cy="105833"/>
            <a:chOff x="15606081" y="8346060"/>
            <a:chExt cx="836294" cy="158750"/>
          </a:xfrm>
        </p:grpSpPr>
        <p:pic>
          <p:nvPicPr>
            <p:cNvPr id="22" name="object 22"/>
            <p:cNvPicPr/>
            <p:nvPr/>
          </p:nvPicPr>
          <p:blipFill>
            <a:blip r:embed="rId14" cstate="print"/>
            <a:stretch>
              <a:fillRect/>
            </a:stretch>
          </p:blipFill>
          <p:spPr>
            <a:xfrm>
              <a:off x="15606081" y="8346183"/>
              <a:ext cx="117136" cy="158410"/>
            </a:xfrm>
            <a:prstGeom prst="rect">
              <a:avLst/>
            </a:prstGeom>
          </p:spPr>
        </p:pic>
        <p:sp>
          <p:nvSpPr>
            <p:cNvPr id="23" name="object 23"/>
            <p:cNvSpPr/>
            <p:nvPr/>
          </p:nvSpPr>
          <p:spPr>
            <a:xfrm>
              <a:off x="15748064" y="8348903"/>
              <a:ext cx="88900" cy="154305"/>
            </a:xfrm>
            <a:custGeom>
              <a:avLst/>
              <a:gdLst/>
              <a:ahLst/>
              <a:cxnLst/>
              <a:rect l="l" t="t" r="r" b="b"/>
              <a:pathLst>
                <a:path w="88900" h="154304">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4" name="object 24"/>
            <p:cNvPicPr/>
            <p:nvPr/>
          </p:nvPicPr>
          <p:blipFill>
            <a:blip r:embed="rId15" cstate="print"/>
            <a:stretch>
              <a:fillRect/>
            </a:stretch>
          </p:blipFill>
          <p:spPr>
            <a:xfrm>
              <a:off x="15866548" y="8348389"/>
              <a:ext cx="136598" cy="154119"/>
            </a:xfrm>
            <a:prstGeom prst="rect">
              <a:avLst/>
            </a:prstGeom>
          </p:spPr>
        </p:pic>
        <p:sp>
          <p:nvSpPr>
            <p:cNvPr id="25" name="object 25"/>
            <p:cNvSpPr/>
            <p:nvPr/>
          </p:nvSpPr>
          <p:spPr>
            <a:xfrm>
              <a:off x="16024682" y="8348903"/>
              <a:ext cx="116205" cy="154305"/>
            </a:xfrm>
            <a:custGeom>
              <a:avLst/>
              <a:gdLst/>
              <a:ahLst/>
              <a:cxnLst/>
              <a:rect l="l" t="t" r="r" b="b"/>
              <a:pathLst>
                <a:path w="116205" h="154304">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26" name="object 26"/>
            <p:cNvPicPr/>
            <p:nvPr/>
          </p:nvPicPr>
          <p:blipFill>
            <a:blip r:embed="rId16" cstate="print"/>
            <a:stretch>
              <a:fillRect/>
            </a:stretch>
          </p:blipFill>
          <p:spPr>
            <a:xfrm>
              <a:off x="16162266" y="8346060"/>
              <a:ext cx="279806" cy="158656"/>
            </a:xfrm>
            <a:prstGeom prst="rect">
              <a:avLst/>
            </a:prstGeom>
          </p:spPr>
        </p:pic>
      </p:grpSp>
      <p:grpSp>
        <p:nvGrpSpPr>
          <p:cNvPr id="27" name="object 27"/>
          <p:cNvGrpSpPr/>
          <p:nvPr/>
        </p:nvGrpSpPr>
        <p:grpSpPr>
          <a:xfrm>
            <a:off x="11010750" y="5564122"/>
            <a:ext cx="400050" cy="105833"/>
            <a:chOff x="16516125" y="8346182"/>
            <a:chExt cx="600075" cy="158750"/>
          </a:xfrm>
        </p:grpSpPr>
        <p:pic>
          <p:nvPicPr>
            <p:cNvPr id="28" name="object 28"/>
            <p:cNvPicPr/>
            <p:nvPr/>
          </p:nvPicPr>
          <p:blipFill>
            <a:blip r:embed="rId17" cstate="print"/>
            <a:stretch>
              <a:fillRect/>
            </a:stretch>
          </p:blipFill>
          <p:spPr>
            <a:xfrm>
              <a:off x="16516125" y="8346182"/>
              <a:ext cx="227174" cy="158410"/>
            </a:xfrm>
            <a:prstGeom prst="rect">
              <a:avLst/>
            </a:prstGeom>
          </p:spPr>
        </p:pic>
        <p:pic>
          <p:nvPicPr>
            <p:cNvPr id="29" name="object 29"/>
            <p:cNvPicPr/>
            <p:nvPr/>
          </p:nvPicPr>
          <p:blipFill>
            <a:blip r:embed="rId18" cstate="print"/>
            <a:stretch>
              <a:fillRect/>
            </a:stretch>
          </p:blipFill>
          <p:spPr>
            <a:xfrm>
              <a:off x="16763740" y="8348389"/>
              <a:ext cx="126316" cy="156203"/>
            </a:xfrm>
            <a:prstGeom prst="rect">
              <a:avLst/>
            </a:prstGeom>
          </p:spPr>
        </p:pic>
        <p:pic>
          <p:nvPicPr>
            <p:cNvPr id="30" name="object 30"/>
            <p:cNvPicPr/>
            <p:nvPr/>
          </p:nvPicPr>
          <p:blipFill>
            <a:blip r:embed="rId19" cstate="print"/>
            <a:stretch>
              <a:fillRect/>
            </a:stretch>
          </p:blipFill>
          <p:spPr>
            <a:xfrm>
              <a:off x="16925675" y="8348267"/>
              <a:ext cx="127663" cy="154119"/>
            </a:xfrm>
            <a:prstGeom prst="rect">
              <a:avLst/>
            </a:prstGeom>
          </p:spPr>
        </p:pic>
        <p:sp>
          <p:nvSpPr>
            <p:cNvPr id="31" name="object 31"/>
            <p:cNvSpPr/>
            <p:nvPr/>
          </p:nvSpPr>
          <p:spPr>
            <a:xfrm>
              <a:off x="17082958" y="8348389"/>
              <a:ext cx="33020" cy="154305"/>
            </a:xfrm>
            <a:custGeom>
              <a:avLst/>
              <a:gdLst/>
              <a:ahLst/>
              <a:cxnLst/>
              <a:rect l="l" t="t" r="r" b="b"/>
              <a:pathLst>
                <a:path w="33019" h="154304">
                  <a:moveTo>
                    <a:pt x="32680" y="154119"/>
                  </a:moveTo>
                  <a:lnTo>
                    <a:pt x="0" y="154119"/>
                  </a:lnTo>
                  <a:lnTo>
                    <a:pt x="0" y="0"/>
                  </a:lnTo>
                  <a:lnTo>
                    <a:pt x="32680" y="0"/>
                  </a:lnTo>
                  <a:lnTo>
                    <a:pt x="32680" y="154119"/>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grpSp>
      <p:grpSp>
        <p:nvGrpSpPr>
          <p:cNvPr id="32" name="object 32"/>
          <p:cNvGrpSpPr/>
          <p:nvPr/>
        </p:nvGrpSpPr>
        <p:grpSpPr>
          <a:xfrm>
            <a:off x="11457835" y="5564040"/>
            <a:ext cx="509693" cy="105833"/>
            <a:chOff x="17186752" y="8346060"/>
            <a:chExt cx="764540" cy="158750"/>
          </a:xfrm>
        </p:grpSpPr>
        <p:pic>
          <p:nvPicPr>
            <p:cNvPr id="33" name="object 33"/>
            <p:cNvPicPr/>
            <p:nvPr/>
          </p:nvPicPr>
          <p:blipFill>
            <a:blip r:embed="rId20" cstate="print"/>
            <a:stretch>
              <a:fillRect/>
            </a:stretch>
          </p:blipFill>
          <p:spPr>
            <a:xfrm>
              <a:off x="17186752" y="8347776"/>
              <a:ext cx="254102" cy="154927"/>
            </a:xfrm>
            <a:prstGeom prst="rect">
              <a:avLst/>
            </a:prstGeom>
          </p:spPr>
        </p:pic>
        <p:sp>
          <p:nvSpPr>
            <p:cNvPr id="34" name="object 34"/>
            <p:cNvSpPr/>
            <p:nvPr/>
          </p:nvSpPr>
          <p:spPr>
            <a:xfrm>
              <a:off x="17468761" y="8348395"/>
              <a:ext cx="149225" cy="154940"/>
            </a:xfrm>
            <a:custGeom>
              <a:avLst/>
              <a:gdLst/>
              <a:ahLst/>
              <a:cxnLst/>
              <a:rect l="l" t="t" r="r" b="b"/>
              <a:pathLst>
                <a:path w="149225" h="154940">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w="149225" h="154940">
                  <a:moveTo>
                    <a:pt x="148717" y="0"/>
                  </a:moveTo>
                  <a:lnTo>
                    <a:pt x="116027" y="0"/>
                  </a:lnTo>
                  <a:lnTo>
                    <a:pt x="116027" y="154114"/>
                  </a:lnTo>
                  <a:lnTo>
                    <a:pt x="148717" y="154114"/>
                  </a:lnTo>
                  <a:lnTo>
                    <a:pt x="148717" y="0"/>
                  </a:lnTo>
                  <a:close/>
                </a:path>
              </a:pathLst>
            </a:custGeom>
            <a:solidFill>
              <a:srgbClr val="868686"/>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800"/>
            </a:p>
          </p:txBody>
        </p:sp>
        <p:pic>
          <p:nvPicPr>
            <p:cNvPr id="35" name="object 35"/>
            <p:cNvPicPr/>
            <p:nvPr/>
          </p:nvPicPr>
          <p:blipFill>
            <a:blip r:embed="rId21" cstate="print"/>
            <a:stretch>
              <a:fillRect/>
            </a:stretch>
          </p:blipFill>
          <p:spPr>
            <a:xfrm>
              <a:off x="17804382" y="8346060"/>
              <a:ext cx="146635" cy="158656"/>
            </a:xfrm>
            <a:prstGeom prst="rect">
              <a:avLst/>
            </a:prstGeom>
          </p:spPr>
        </p:pic>
        <p:pic>
          <p:nvPicPr>
            <p:cNvPr id="36" name="object 36"/>
            <p:cNvPicPr/>
            <p:nvPr/>
          </p:nvPicPr>
          <p:blipFill>
            <a:blip r:embed="rId19" cstate="print"/>
            <a:stretch>
              <a:fillRect/>
            </a:stretch>
          </p:blipFill>
          <p:spPr>
            <a:xfrm>
              <a:off x="17653952" y="8348267"/>
              <a:ext cx="127663" cy="154119"/>
            </a:xfrm>
            <a:prstGeom prst="rect">
              <a:avLst/>
            </a:prstGeom>
          </p:spPr>
        </p:pic>
      </p:grpSp>
      <p:pic>
        <p:nvPicPr>
          <p:cNvPr id="37" name="object 37"/>
          <p:cNvPicPr/>
          <p:nvPr/>
        </p:nvPicPr>
        <p:blipFill>
          <a:blip r:embed="rId22" cstate="print"/>
          <a:stretch>
            <a:fillRect/>
          </a:stretch>
        </p:blipFill>
        <p:spPr>
          <a:xfrm>
            <a:off x="2614798" y="5127795"/>
            <a:ext cx="1504949" cy="857249"/>
          </a:xfrm>
          <a:prstGeom prst="rect">
            <a:avLst/>
          </a:prstGeom>
        </p:spPr>
      </p:pic>
    </p:spTree>
    <p:extLst>
      <p:ext uri="{BB962C8B-B14F-4D97-AF65-F5344CB8AC3E}">
        <p14:creationId xmlns:p14="http://schemas.microsoft.com/office/powerpoint/2010/main" val="34597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1629</TotalTime>
  <Words>4788</Words>
  <Application>Microsoft Office PowerPoint</Application>
  <PresentationFormat>Widescreen</PresentationFormat>
  <Paragraphs>205</Paragraphs>
  <Slides>21</Slides>
  <Notes>21</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21</vt:i4>
      </vt:variant>
    </vt:vector>
  </HeadingPairs>
  <TitlesOfParts>
    <vt:vector size="42" baseType="lpstr">
      <vt:lpstr>-apple-system</vt:lpstr>
      <vt:lpstr>Aptos</vt:lpstr>
      <vt:lpstr>Aptos Display</vt:lpstr>
      <vt:lpstr>Arial</vt:lpstr>
      <vt:lpstr>Calibri</vt:lpstr>
      <vt:lpstr>Cambria</vt:lpstr>
      <vt:lpstr>Georgia</vt:lpstr>
      <vt:lpstr>Google Sans</vt:lpstr>
      <vt:lpstr>Inter</vt:lpstr>
      <vt:lpstr>Lato</vt:lpstr>
      <vt:lpstr>Microsoft Sans Serif</vt:lpstr>
      <vt:lpstr>Open Sans</vt:lpstr>
      <vt:lpstr>Palatino Linotype</vt:lpstr>
      <vt:lpstr>Proxima Nova Regular</vt:lpstr>
      <vt:lpstr>Roboto</vt:lpstr>
      <vt:lpstr>Segoe UI Symbol</vt:lpstr>
      <vt:lpstr>Trebuchet MS</vt:lpstr>
      <vt:lpstr>Wingdings</vt:lpstr>
      <vt:lpstr>work sans</vt:lpstr>
      <vt:lpstr>Office Theme</vt:lpstr>
      <vt:lpstr>Office Theme</vt:lpstr>
      <vt:lpstr>Eurhope</vt:lpstr>
      <vt:lpstr>Σε αυτή την ενότητα θα μιλήσουμε για:</vt:lpstr>
      <vt:lpstr>Ο Αριστοτέλης, ένας γνωστός Έλληνας φιλόσοφος είπε: “Ο άνθρωπος είναι από τη φύση του κοινωνικό ζώο”</vt:lpstr>
      <vt:lpstr>Αποτελεσματική επικοινωνία</vt:lpstr>
      <vt:lpstr>Για να επικοινωνήσετε αποτελεσματικά με τους άλλους πρέπει να:</vt:lpstr>
      <vt:lpstr>Τι είναι η συναισθηματική νοημοσύνη;</vt:lpstr>
      <vt:lpstr>Κοινωνική ευαισθητοποίηση</vt:lpstr>
      <vt:lpstr>Τι είναι η ενσυναίσθηση;</vt:lpstr>
      <vt:lpstr>Γιατί είναι σημαντική η ενσυναίσθηση;</vt:lpstr>
      <vt:lpstr>Αξιολόγηση της γλώσσας του σώματος και των μη λεκτικών σημάτων</vt:lpstr>
      <vt:lpstr>Άσκηση κοινωνικής ευαισθητοποίησης</vt:lpstr>
      <vt:lpstr>Τι συμβαίνει σε αυτή την εικόνα;</vt:lpstr>
      <vt:lpstr>Εάν ενδιαφέρεστε να δοκιμάσετε τη συναισθηματική σας νοημοσύνη, δοκιμάστε αυτά τα κουίζ (στα αγγλικά)</vt:lpstr>
      <vt:lpstr>Ενεργητική ακρόαση για αποτελεσματική επικοινωνία</vt:lpstr>
      <vt:lpstr>PowerPoint Presentation</vt:lpstr>
      <vt:lpstr>Διαχείριση σχέσεων</vt:lpstr>
      <vt:lpstr>Υγιείς και Μη Υγιείς Σχέσεις</vt:lpstr>
      <vt:lpstr>Συμβουλές για υγιείς σχέσεις</vt:lpstr>
      <vt:lpstr>Πότε να τερματίσετε μια σχέση</vt:lpstr>
      <vt:lpstr>Τελευταία άσκηση</vt:lpstr>
      <vt:lpstr>Eurhope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Dede Georgia (Δέδε Γεωργία )</dc:creator>
  <cp:lastModifiedBy>Dede Georgia (Δέδε Γεωργία )</cp:lastModifiedBy>
  <cp:revision>1819</cp:revision>
  <dcterms:created xsi:type="dcterms:W3CDTF">2024-07-25T11:48:30Z</dcterms:created>
  <dcterms:modified xsi:type="dcterms:W3CDTF">2024-10-11T08:15:58Z</dcterms:modified>
</cp:coreProperties>
</file>