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12192000"/>
  <p:notesSz cx="6858000" cy="9144000"/>
  <p:embeddedFontLst>
    <p:embeddedFont>
      <p:font typeface="Play"/>
      <p:regular r:id="rId28"/>
      <p:bold r:id="rId29"/>
    </p:embeddedFont>
    <p:embeddedFont>
      <p:font typeface="Roboto"/>
      <p:regular r:id="rId30"/>
      <p:bold r:id="rId31"/>
      <p:italic r:id="rId32"/>
      <p:boldItalic r:id="rId33"/>
    </p:embeddedFont>
    <p:embeddedFont>
      <p:font typeface="Inter"/>
      <p:regular r:id="rId34"/>
      <p:bold r:id="rId35"/>
      <p:italic r:id="rId36"/>
      <p:boldItalic r:id="rId37"/>
    </p:embeddedFont>
    <p:embeddedFont>
      <p:font typeface="Palatino Linotype"/>
      <p:regular r:id="rId38"/>
      <p:bold r:id="rId39"/>
      <p:italic r:id="rId40"/>
      <p:boldItalic r:id="rId41"/>
    </p:embeddedFont>
    <p:embeddedFont>
      <p:font typeface="Quattrocento Sans"/>
      <p:regular r:id="rId42"/>
      <p:bold r:id="rId43"/>
      <p:italic r:id="rId44"/>
      <p:boldItalic r:id="rId45"/>
    </p:embeddedFont>
    <p:embeddedFont>
      <p:font typeface="Work Sans"/>
      <p:regular r:id="rId46"/>
      <p:bold r:id="rId47"/>
      <p:italic r:id="rId48"/>
      <p:boldItalic r:id="rId49"/>
    </p:embeddedFont>
    <p:embeddedFont>
      <p:font typeface="Helvetica Neue"/>
      <p:regular r:id="rId50"/>
      <p:bold r:id="rId51"/>
      <p:italic r:id="rId52"/>
      <p:boldItalic r:id="rId53"/>
    </p:embeddedFont>
    <p:embeddedFont>
      <p:font typeface="Open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8" roundtripDataSignature="AMtx7mhZuPpwzEp3oYxdKCjwrM4aoOmtE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547107D-042E-43BA-A553-91524AFB5ED7}">
  <a:tblStyle styleId="{B547107D-042E-43BA-A553-91524AFB5ED7}"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a:tcStyle>
        <a:fill>
          <a:solidFill>
            <a:srgbClr val="CAD1D8"/>
          </a:solidFill>
        </a:fill>
      </a:tcStyle>
    </a:band1H>
    <a:band2H>
      <a:tcTxStyle/>
    </a:band2H>
    <a:band1V>
      <a:tcTxStyle/>
      <a:tcStyle>
        <a:fill>
          <a:solidFill>
            <a:srgbClr val="CAD1D8"/>
          </a:solidFill>
        </a:fill>
      </a:tcStyle>
    </a:band1V>
    <a:band2V>
      <a:tcTxStyle/>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PalatinoLinotype-italic.fntdata"/><Relationship Id="rId42" Type="http://schemas.openxmlformats.org/officeDocument/2006/relationships/font" Target="fonts/QuattrocentoSans-regular.fntdata"/><Relationship Id="rId41" Type="http://schemas.openxmlformats.org/officeDocument/2006/relationships/font" Target="fonts/PalatinoLinotype-boldItalic.fntdata"/><Relationship Id="rId44" Type="http://schemas.openxmlformats.org/officeDocument/2006/relationships/font" Target="fonts/QuattrocentoSans-italic.fntdata"/><Relationship Id="rId43" Type="http://schemas.openxmlformats.org/officeDocument/2006/relationships/font" Target="fonts/QuattrocentoSans-bold.fntdata"/><Relationship Id="rId46" Type="http://schemas.openxmlformats.org/officeDocument/2006/relationships/font" Target="fonts/WorkSans-regular.fntdata"/><Relationship Id="rId45" Type="http://schemas.openxmlformats.org/officeDocument/2006/relationships/font" Target="fonts/QuattrocentoSans-boldItalic.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WorkSans-italic.fntdata"/><Relationship Id="rId47" Type="http://schemas.openxmlformats.org/officeDocument/2006/relationships/font" Target="fonts/WorkSans-bold.fntdata"/><Relationship Id="rId49" Type="http://schemas.openxmlformats.org/officeDocument/2006/relationships/font" Target="fonts/WorkSans-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bold.fntdata"/><Relationship Id="rId30" Type="http://schemas.openxmlformats.org/officeDocument/2006/relationships/font" Target="fonts/Roboto-regular.fntdata"/><Relationship Id="rId33" Type="http://schemas.openxmlformats.org/officeDocument/2006/relationships/font" Target="fonts/Roboto-boldItalic.fntdata"/><Relationship Id="rId32" Type="http://schemas.openxmlformats.org/officeDocument/2006/relationships/font" Target="fonts/Roboto-italic.fntdata"/><Relationship Id="rId35" Type="http://schemas.openxmlformats.org/officeDocument/2006/relationships/font" Target="fonts/Inter-bold.fntdata"/><Relationship Id="rId34" Type="http://schemas.openxmlformats.org/officeDocument/2006/relationships/font" Target="fonts/Inter-regular.fntdata"/><Relationship Id="rId37" Type="http://schemas.openxmlformats.org/officeDocument/2006/relationships/font" Target="fonts/Inter-boldItalic.fntdata"/><Relationship Id="rId36" Type="http://schemas.openxmlformats.org/officeDocument/2006/relationships/font" Target="fonts/Inter-italic.fntdata"/><Relationship Id="rId39" Type="http://schemas.openxmlformats.org/officeDocument/2006/relationships/font" Target="fonts/PalatinoLinotype-bold.fntdata"/><Relationship Id="rId38" Type="http://schemas.openxmlformats.org/officeDocument/2006/relationships/font" Target="fonts/PalatinoLinotype-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Play-regular.fntdata"/><Relationship Id="rId27" Type="http://schemas.openxmlformats.org/officeDocument/2006/relationships/slide" Target="slides/slide21.xml"/><Relationship Id="rId29" Type="http://schemas.openxmlformats.org/officeDocument/2006/relationships/font" Target="fonts/Play-bold.fntdata"/><Relationship Id="rId51" Type="http://schemas.openxmlformats.org/officeDocument/2006/relationships/font" Target="fonts/HelveticaNeue-bold.fntdata"/><Relationship Id="rId50" Type="http://schemas.openxmlformats.org/officeDocument/2006/relationships/font" Target="fonts/HelveticaNeue-regular.fntdata"/><Relationship Id="rId53" Type="http://schemas.openxmlformats.org/officeDocument/2006/relationships/font" Target="fonts/HelveticaNeue-boldItalic.fntdata"/><Relationship Id="rId52" Type="http://schemas.openxmlformats.org/officeDocument/2006/relationships/font" Target="fonts/HelveticaNeue-italic.fntdata"/><Relationship Id="rId11" Type="http://schemas.openxmlformats.org/officeDocument/2006/relationships/slide" Target="slides/slide5.xml"/><Relationship Id="rId55" Type="http://schemas.openxmlformats.org/officeDocument/2006/relationships/font" Target="fonts/OpenSans-bold.fntdata"/><Relationship Id="rId10" Type="http://schemas.openxmlformats.org/officeDocument/2006/relationships/slide" Target="slides/slide4.xml"/><Relationship Id="rId54" Type="http://schemas.openxmlformats.org/officeDocument/2006/relationships/font" Target="fonts/OpenSans-regular.fntdata"/><Relationship Id="rId13" Type="http://schemas.openxmlformats.org/officeDocument/2006/relationships/slide" Target="slides/slide7.xml"/><Relationship Id="rId57" Type="http://schemas.openxmlformats.org/officeDocument/2006/relationships/font" Target="fonts/OpenSans-boldItalic.fntdata"/><Relationship Id="rId12" Type="http://schemas.openxmlformats.org/officeDocument/2006/relationships/slide" Target="slides/slide6.xml"/><Relationship Id="rId56" Type="http://schemas.openxmlformats.org/officeDocument/2006/relationships/font" Target="fonts/OpenSans-italic.fntdata"/><Relationship Id="rId15" Type="http://schemas.openxmlformats.org/officeDocument/2006/relationships/slide" Target="slides/slide9.xml"/><Relationship Id="rId14" Type="http://schemas.openxmlformats.org/officeDocument/2006/relationships/slide" Target="slides/slide8.xml"/><Relationship Id="rId58" Type="http://customschemas.google.com/relationships/presentationmetadata" Target="meta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1073150" y="1143000"/>
            <a:ext cx="4711700" cy="26511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1:notes"/>
          <p:cNvSpPr txBox="1"/>
          <p:nvPr>
            <p:ph idx="1" type="body"/>
          </p:nvPr>
        </p:nvSpPr>
        <p:spPr>
          <a:xfrm>
            <a:off x="685800" y="3892379"/>
            <a:ext cx="5486400" cy="410862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Quattrocento Sans"/>
                <a:ea typeface="Quattrocento Sans"/>
                <a:cs typeface="Quattrocento Sans"/>
                <a:sym typeface="Quattrocento Sans"/>
              </a:rPr>
              <a:t>Il modulo è di 4 ore. Può essere sviluppato in un’ unica sessione</a:t>
            </a:r>
            <a:r>
              <a:rPr lang="en-US">
                <a:latin typeface="Quattrocento Sans"/>
                <a:ea typeface="Quattrocento Sans"/>
                <a:cs typeface="Quattrocento Sans"/>
                <a:sym typeface="Quattrocento Sans"/>
              </a:rPr>
              <a:t>, oppure in due sessioni da 2 ore. Essendo i contenuti di questo modulo abbastanza intensi, proponete delle brevi pause se si dovesse avere la sensazione che gli studenti abbiano bisogno di un pochino di tempo per </a:t>
            </a:r>
            <a:r>
              <a:rPr lang="en-US">
                <a:latin typeface="Quattrocento Sans"/>
                <a:ea typeface="Quattrocento Sans"/>
                <a:cs typeface="Quattrocento Sans"/>
                <a:sym typeface="Quattrocento Sans"/>
              </a:rPr>
              <a:t>digerirne</a:t>
            </a:r>
            <a:r>
              <a:rPr lang="en-US">
                <a:latin typeface="Quattrocento Sans"/>
                <a:ea typeface="Quattrocento Sans"/>
                <a:cs typeface="Quattrocento Sans"/>
                <a:sym typeface="Quattrocento Sans"/>
              </a:rPr>
              <a:t> i contenuti.</a:t>
            </a:r>
            <a:r>
              <a:rPr lang="en-US">
                <a:latin typeface="Quattrocento Sans"/>
                <a:ea typeface="Quattrocento Sans"/>
                <a:cs typeface="Quattrocento Sans"/>
                <a:sym typeface="Quattrocento Sans"/>
              </a:rPr>
              <a:t> </a:t>
            </a:r>
            <a:endParaRPr>
              <a:latin typeface="Quattrocento Sans"/>
              <a:ea typeface="Quattrocento Sans"/>
              <a:cs typeface="Quattrocento Sans"/>
              <a:sym typeface="Quattrocento Sans"/>
            </a:endParaRPr>
          </a:p>
          <a:p>
            <a:pPr indent="0" lvl="0" marL="0" rtl="0" algn="l">
              <a:spcBef>
                <a:spcPts val="0"/>
              </a:spcBef>
              <a:spcAft>
                <a:spcPts val="0"/>
              </a:spcAft>
              <a:buNone/>
            </a:pPr>
            <a:r>
              <a:rPr lang="en-US" sz="3000">
                <a:latin typeface="Quattrocento Sans"/>
                <a:ea typeface="Quattrocento Sans"/>
                <a:cs typeface="Quattrocento Sans"/>
                <a:sym typeface="Quattrocento Sans"/>
              </a:rPr>
              <a:t>🛈</a:t>
            </a:r>
            <a:r>
              <a:rPr lang="en-US">
                <a:latin typeface="Quattrocento Sans"/>
                <a:ea typeface="Quattrocento Sans"/>
                <a:cs typeface="Quattrocento Sans"/>
                <a:sym typeface="Quattrocento Sans"/>
              </a:rPr>
              <a:t>   Avrai bisogno di: </a:t>
            </a:r>
            <a:endParaRPr/>
          </a:p>
          <a:p>
            <a:pPr indent="-171450" lvl="1" marL="628650" rtl="0" algn="l">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Un PC o portatile con accesso a internet e altoparlante per poter ascoltare i video.</a:t>
            </a:r>
            <a:endParaRPr/>
          </a:p>
          <a:p>
            <a:pPr indent="-171450" lvl="1" marL="628650" rtl="0" algn="l">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Un proiettore per proiettare questa presentazione. </a:t>
            </a:r>
            <a:endParaRPr/>
          </a:p>
          <a:p>
            <a:pPr indent="-171450" lvl="1" marL="628650" rtl="0" algn="l">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Post-it per le note, fogli A4 e penne per gli studenti</a:t>
            </a:r>
            <a:endParaRPr/>
          </a:p>
          <a:p>
            <a:pPr indent="-171450" lvl="1" marL="628650" rtl="0" algn="l">
              <a:spcBef>
                <a:spcPts val="0"/>
              </a:spcBef>
              <a:spcAft>
                <a:spcPts val="0"/>
              </a:spcAft>
              <a:buClr>
                <a:schemeClr val="dk1"/>
              </a:buClr>
              <a:buSzPts val="1200"/>
              <a:buFont typeface="Arial"/>
              <a:buChar char="•"/>
            </a:pPr>
            <a:r>
              <a:rPr lang="en-US">
                <a:latin typeface="Quattrocento Sans"/>
                <a:ea typeface="Quattrocento Sans"/>
                <a:cs typeface="Quattrocento Sans"/>
                <a:sym typeface="Quattrocento Sans"/>
              </a:rPr>
              <a:t>E’ preferibile che le sedie in aula siano posizionate in maniera da essere spostate per le attività previste nelle slide 11 e 20.</a:t>
            </a:r>
            <a:endParaRPr/>
          </a:p>
          <a:p>
            <a:pPr indent="0" lvl="1" marL="457200" rtl="0" algn="l">
              <a:spcBef>
                <a:spcPts val="0"/>
              </a:spcBef>
              <a:spcAft>
                <a:spcPts val="0"/>
              </a:spcAft>
              <a:buClr>
                <a:schemeClr val="dk1"/>
              </a:buClr>
              <a:buSzPts val="1200"/>
              <a:buFont typeface="Arial"/>
              <a:buNone/>
            </a:pPr>
            <a:r>
              <a:t/>
            </a:r>
            <a:endParaRPr>
              <a:latin typeface="Quattrocento Sans"/>
              <a:ea typeface="Quattrocento Sans"/>
              <a:cs typeface="Quattrocento Sans"/>
              <a:sym typeface="Quattrocento Sans"/>
            </a:endParaRPr>
          </a:p>
          <a:p>
            <a:pPr indent="-171450" lvl="0" marL="171450" rtl="0" algn="l">
              <a:spcBef>
                <a:spcPts val="0"/>
              </a:spcBef>
              <a:spcAft>
                <a:spcPts val="0"/>
              </a:spcAft>
              <a:buClr>
                <a:schemeClr val="dk1"/>
              </a:buClr>
              <a:buSzPts val="1200"/>
              <a:buFont typeface="Noto Sans Symbols"/>
              <a:buChar char="☞"/>
            </a:pPr>
            <a:r>
              <a:rPr lang="en-US">
                <a:latin typeface="Quattrocento Sans"/>
                <a:ea typeface="Quattrocento Sans"/>
                <a:cs typeface="Quattrocento Sans"/>
                <a:sym typeface="Quattrocento Sans"/>
              </a:rPr>
              <a:t>Una puntualizzazione sui video proposti: molti video sono in lingua inglese. Possono essere aggiunti i sottotitoli nella tua lingua cliccando sul bottone presente nella barra degli strumenti video “CC”. Se non dovesse essere presente la tua lingua, clicca su“setting”, auto-traduzione e selezionala. Tenuto conto che molti video iniziano con brevi annunci è consigliabile aprire il video prima della lezione saltando l’annuncio e stoppandolo . Riaprirai il video quando sarà il momento di proiettarlo e lo farai iniziare. In questo modulo sono presenti due video (slides 8 and 15).</a:t>
            </a:r>
            <a:endParaRPr/>
          </a:p>
          <a:p>
            <a:pPr indent="0" lvl="0" marL="0" rtl="0" algn="l">
              <a:spcBef>
                <a:spcPts val="0"/>
              </a:spcBef>
              <a:spcAft>
                <a:spcPts val="0"/>
              </a:spcAft>
              <a:buClr>
                <a:schemeClr val="dk1"/>
              </a:buClr>
              <a:buSzPts val="1200"/>
              <a:buFont typeface="Noto Sans Symbols"/>
              <a:buNone/>
            </a:pPr>
            <a:r>
              <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200"/>
              <a:buFont typeface="Arial"/>
              <a:buNone/>
            </a:pPr>
            <a:r>
              <a:rPr lang="en-US"/>
              <a:t>Simboli utilizzati negli appunti per facilitare l’insegnamento del modulo:</a:t>
            </a:r>
            <a:endParaRPr/>
          </a:p>
          <a:p>
            <a:pPr indent="0" lvl="0" marL="0" rtl="0" algn="l">
              <a:spcBef>
                <a:spcPts val="0"/>
              </a:spcBef>
              <a:spcAft>
                <a:spcPts val="0"/>
              </a:spcAft>
              <a:buNone/>
            </a:pPr>
            <a:r>
              <a:rPr lang="en-US" sz="2000"/>
              <a:t>☺</a:t>
            </a:r>
            <a:r>
              <a:rPr lang="en-US"/>
              <a:t> Si usa per qualcosa che si deve dire o leggere in classe. Rappresenta il vostro modo di parlare.</a:t>
            </a:r>
            <a:endParaRPr sz="2000"/>
          </a:p>
          <a:p>
            <a:pPr indent="0" lvl="0" marL="0" rtl="0" algn="l">
              <a:spcBef>
                <a:spcPts val="0"/>
              </a:spcBef>
              <a:spcAft>
                <a:spcPts val="0"/>
              </a:spcAft>
              <a:buNone/>
            </a:pPr>
            <a:r>
              <a:rPr lang="en-US" sz="2000"/>
              <a:t>📄</a:t>
            </a:r>
            <a:r>
              <a:rPr lang="en-US"/>
              <a:t> Si usa per le istruzioni. Fornisce informazioni su cosa fare. </a:t>
            </a:r>
            <a:endParaRPr/>
          </a:p>
          <a:p>
            <a:pPr indent="0" lvl="0" marL="0" rtl="0" algn="l">
              <a:spcBef>
                <a:spcPts val="0"/>
              </a:spcBef>
              <a:spcAft>
                <a:spcPts val="0"/>
              </a:spcAft>
              <a:buClr>
                <a:schemeClr val="dk1"/>
              </a:buClr>
              <a:buSzPts val="2000"/>
              <a:buFont typeface="Noto Sans Symbols"/>
              <a:buNone/>
            </a:pPr>
            <a:r>
              <a:rPr lang="en-US" sz="2000">
                <a:latin typeface="Quattrocento Sans"/>
                <a:ea typeface="Quattrocento Sans"/>
                <a:cs typeface="Quattrocento Sans"/>
                <a:sym typeface="Quattrocento Sans"/>
              </a:rPr>
              <a:t>🖈</a:t>
            </a:r>
            <a:r>
              <a:rPr lang="en-US"/>
              <a:t> Si usa in uno qualsiasi dei casi precedenti (parlato o istruzioni). Rappresenta una domanda da porre agli studenti o un'attività da svolgere con gli studenti.</a:t>
            </a:r>
            <a:endParaRPr/>
          </a:p>
        </p:txBody>
      </p:sp>
      <p:sp>
        <p:nvSpPr>
          <p:cNvPr id="100" name="Google Shape;10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Ciao nuovamente! Nel modulo precedente abbiamo discusso argomenti relativi alla nostra area personale. In questo modulo parleremo dell’area sociale e più specificatamente:</a:t>
            </a:r>
            <a:endParaRPr/>
          </a:p>
          <a:p>
            <a:pPr indent="-171450" lvl="0" marL="171450" rtl="0" algn="l">
              <a:spcBef>
                <a:spcPts val="0"/>
              </a:spcBef>
              <a:spcAft>
                <a:spcPts val="0"/>
              </a:spcAft>
              <a:buClr>
                <a:schemeClr val="dk1"/>
              </a:buClr>
              <a:buSzPts val="1200"/>
              <a:buFont typeface="Noto Sans Symbols"/>
              <a:buChar char="☺"/>
            </a:pPr>
            <a:r>
              <a:rPr lang="en-US"/>
              <a:t>📄 Leggi gli ordini del giorno agli studenti. </a:t>
            </a:r>
            <a:endParaRPr/>
          </a:p>
        </p:txBody>
      </p:sp>
      <p:sp>
        <p:nvSpPr>
          <p:cNvPr id="140" name="Google Shape;14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Aristotele, un famoso filosofo greco, disse: L’uomo è per natura un animale sociale. Le abilità sociali, come la comunicazione e il lavoro di squadra sono importanti per noi, per poter essere in grado di partecipare nella società. Tuttavia, quando miglioriamo le nostre capacità di comunicazione e il lavoro di squadra, possiamo costruire relazioni significative sul piano personale e professionale,le quali a loro volta </a:t>
            </a:r>
            <a:r>
              <a:rPr lang="en-US"/>
              <a:t>contribuiscono</a:t>
            </a:r>
            <a:r>
              <a:rPr lang="en-US"/>
              <a:t> al nostro benessere generale. In questo modulo avremo la possibilità di mettere in pratica le abilità comunicative e di lavoro di squadro attraverso semplici e </a:t>
            </a:r>
            <a:r>
              <a:rPr lang="en-US"/>
              <a:t>piacevoli</a:t>
            </a:r>
            <a:r>
              <a:rPr lang="en-US"/>
              <a:t> esercizi.</a:t>
            </a:r>
            <a:endParaRPr/>
          </a:p>
        </p:txBody>
      </p:sp>
      <p:sp>
        <p:nvSpPr>
          <p:cNvPr id="161" name="Google Shape;16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Alcune persone credono di poter comunicare solo </a:t>
            </a:r>
            <a:r>
              <a:rPr lang="en-US"/>
              <a:t>perché</a:t>
            </a:r>
            <a:r>
              <a:rPr lang="en-US"/>
              <a:t> parlano una lingua. In realtà, una comunicazione efficace richiede molto di più. Esploriamo questo argomento interessante!</a:t>
            </a:r>
            <a:endParaRPr/>
          </a:p>
          <a:p>
            <a:pPr indent="0" lvl="0" marL="0" rtl="0" algn="l">
              <a:spcBef>
                <a:spcPts val="0"/>
              </a:spcBef>
              <a:spcAft>
                <a:spcPts val="0"/>
              </a:spcAft>
              <a:buClr>
                <a:schemeClr val="dk1"/>
              </a:buClr>
              <a:buSzPts val="1200"/>
              <a:buFont typeface="Noto Sans Symbols"/>
              <a:buNone/>
            </a:pPr>
            <a:r>
              <a:t/>
            </a:r>
            <a:endParaRPr/>
          </a:p>
        </p:txBody>
      </p:sp>
      <p:sp>
        <p:nvSpPr>
          <p:cNvPr id="177" name="Google Shape;17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Per poter comunicare con gli altri in maniera efficace, dobbiamo prima conoscere noi stessi, comprendere i nostri bisogni, le nostre motivazioni e le nostre emozioni. Ne abbiamo discusso nel modulo precedente. Poi dobbiamo capire le persone </a:t>
            </a:r>
            <a:r>
              <a:rPr lang="en-US"/>
              <a:t>intorno</a:t>
            </a:r>
            <a:r>
              <a:rPr lang="en-US"/>
              <a:t> a noi. Per poterlo fare è necessario sviluppare </a:t>
            </a:r>
            <a:r>
              <a:rPr lang="en-US"/>
              <a:t>l'intelligenza</a:t>
            </a:r>
            <a:r>
              <a:rPr lang="en-US"/>
              <a:t> emotiva, l’empatia e l’ascolto attivo. Vedremo i tre prerequisiti nel dettaglio.</a:t>
            </a:r>
            <a:endParaRPr/>
          </a:p>
          <a:p>
            <a:pPr indent="0" lvl="0" marL="0" rtl="0" algn="l">
              <a:spcBef>
                <a:spcPts val="0"/>
              </a:spcBef>
              <a:spcAft>
                <a:spcPts val="0"/>
              </a:spcAft>
              <a:buClr>
                <a:schemeClr val="dk1"/>
              </a:buClr>
              <a:buSzPts val="1200"/>
              <a:buFont typeface="Noto Sans Symbols"/>
              <a:buNone/>
            </a:pPr>
            <a:r>
              <a:t/>
            </a:r>
            <a:endParaRPr/>
          </a:p>
        </p:txBody>
      </p:sp>
      <p:sp>
        <p:nvSpPr>
          <p:cNvPr id="186" name="Google Shape;18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rgbClr val="777777"/>
              </a:buClr>
              <a:buSzPts val="1200"/>
              <a:buFont typeface="Noto Sans Symbols"/>
              <a:buChar char="☺"/>
            </a:pPr>
            <a:r>
              <a:rPr lang="en-US">
                <a:highlight>
                  <a:srgbClr val="FFFFFF"/>
                </a:highlight>
              </a:rPr>
              <a:t>L’intelligenza emotiva è la capacità di comprendere le nostre emozioni e quelle degli altri. Mentre il QI (quoziente intellettivo) </a:t>
            </a:r>
            <a:r>
              <a:rPr lang="en-US">
                <a:solidFill>
                  <a:srgbClr val="474747"/>
                </a:solidFill>
                <a:highlight>
                  <a:srgbClr val="FFFFFF"/>
                </a:highlight>
              </a:rPr>
              <a:t>misura la nostra capacità di risolvere problemi e pensare in modo logico, il QE (il quoziente di intelligenza emotiva) misura la nostra capacità di comprendere e gestire le emozioni.Il nostro QE può avere un’influenza maggiore rispetto al QI sul nostro successo nella vita. Ci sono 4 abilità chiave per l'intelligenza emotiva</a:t>
            </a:r>
            <a:r>
              <a:rPr b="0" i="0" lang="en-US">
                <a:solidFill>
                  <a:srgbClr val="232426"/>
                </a:solidFill>
                <a:highlight>
                  <a:srgbClr val="FFFEFC"/>
                </a:highlight>
                <a:latin typeface="Inter"/>
                <a:ea typeface="Inter"/>
                <a:cs typeface="Inter"/>
                <a:sym typeface="Inter"/>
              </a:rPr>
              <a:t>: </a:t>
            </a:r>
            <a:r>
              <a:rPr lang="en-US">
                <a:solidFill>
                  <a:srgbClr val="232426"/>
                </a:solidFill>
                <a:highlight>
                  <a:srgbClr val="FFFEFC"/>
                </a:highlight>
                <a:latin typeface="Inter"/>
                <a:ea typeface="Inter"/>
                <a:cs typeface="Inter"/>
                <a:sym typeface="Inter"/>
              </a:rPr>
              <a:t>Due di loro riguardano noi stessi</a:t>
            </a:r>
            <a:r>
              <a:rPr b="0" i="0" lang="en-US">
                <a:solidFill>
                  <a:srgbClr val="232426"/>
                </a:solidFill>
                <a:highlight>
                  <a:srgbClr val="FFFEFC"/>
                </a:highlight>
                <a:latin typeface="Inter"/>
                <a:ea typeface="Inter"/>
                <a:cs typeface="Inter"/>
                <a:sym typeface="Inter"/>
              </a:rPr>
              <a:t>: </a:t>
            </a:r>
            <a:r>
              <a:rPr b="1" lang="en-US">
                <a:solidFill>
                  <a:srgbClr val="232426"/>
                </a:solidFill>
                <a:highlight>
                  <a:srgbClr val="FFFEFC"/>
                </a:highlight>
                <a:latin typeface="Inter"/>
                <a:ea typeface="Inter"/>
                <a:cs typeface="Inter"/>
                <a:sym typeface="Inter"/>
              </a:rPr>
              <a:t>La consapevolezza di sè</a:t>
            </a:r>
            <a:r>
              <a:rPr b="1" i="0" lang="en-US">
                <a:solidFill>
                  <a:srgbClr val="232426"/>
                </a:solidFill>
                <a:highlight>
                  <a:srgbClr val="FFFEFC"/>
                </a:highlight>
                <a:latin typeface="Inter"/>
                <a:ea typeface="Inter"/>
                <a:cs typeface="Inter"/>
                <a:sym typeface="Inter"/>
              </a:rPr>
              <a:t>: </a:t>
            </a:r>
            <a:r>
              <a:rPr lang="en-US">
                <a:solidFill>
                  <a:srgbClr val="444444"/>
                </a:solidFill>
                <a:highlight>
                  <a:srgbClr val="FFFEFC"/>
                </a:highlight>
              </a:rPr>
              <a:t>riconosciamo le nostre emozioni e il modo in cui queste influenzano i nostri pensieri e comportamenti. Conosciamo i nostri punti di forza e di debolezza. </a:t>
            </a:r>
            <a:r>
              <a:rPr b="1" lang="en-US">
                <a:solidFill>
                  <a:srgbClr val="444444"/>
                </a:solidFill>
                <a:highlight>
                  <a:srgbClr val="FFFEFC"/>
                </a:highlight>
              </a:rPr>
              <a:t>L’autocontrollo</a:t>
            </a:r>
            <a:r>
              <a:rPr b="1" i="0" lang="en-US">
                <a:solidFill>
                  <a:srgbClr val="444444"/>
                </a:solidFill>
                <a:highlight>
                  <a:srgbClr val="FFFEFC"/>
                </a:highlight>
                <a:latin typeface="Arial"/>
                <a:ea typeface="Arial"/>
                <a:cs typeface="Arial"/>
                <a:sym typeface="Arial"/>
              </a:rPr>
              <a:t>:</a:t>
            </a:r>
            <a:r>
              <a:rPr b="0" i="0" lang="en-US">
                <a:solidFill>
                  <a:srgbClr val="444444"/>
                </a:solidFill>
                <a:highlight>
                  <a:srgbClr val="FFFEFC"/>
                </a:highlight>
                <a:latin typeface="Arial"/>
                <a:ea typeface="Arial"/>
                <a:cs typeface="Arial"/>
                <a:sym typeface="Arial"/>
              </a:rPr>
              <a:t> </a:t>
            </a:r>
            <a:r>
              <a:rPr lang="en-US">
                <a:solidFill>
                  <a:srgbClr val="444444"/>
                </a:solidFill>
                <a:highlight>
                  <a:srgbClr val="FFFEFC"/>
                </a:highlight>
              </a:rPr>
              <a:t>s</a:t>
            </a:r>
            <a:r>
              <a:rPr b="0" i="0" lang="en-US">
                <a:solidFill>
                  <a:srgbClr val="444444"/>
                </a:solidFill>
                <a:highlight>
                  <a:srgbClr val="FFFEFC"/>
                </a:highlight>
                <a:latin typeface="Arial"/>
                <a:ea typeface="Arial"/>
                <a:cs typeface="Arial"/>
                <a:sym typeface="Arial"/>
              </a:rPr>
              <a:t>iamo in grado di controllare sentimenti e comportamenti impul</a:t>
            </a:r>
            <a:r>
              <a:rPr lang="en-US">
                <a:solidFill>
                  <a:srgbClr val="444444"/>
                </a:solidFill>
                <a:highlight>
                  <a:srgbClr val="FFFEFC"/>
                </a:highlight>
              </a:rPr>
              <a:t>sivi, di gestire le nostre emozioni in modo sano e di adattarci alle mutevoli circostanze</a:t>
            </a:r>
            <a:r>
              <a:rPr b="0" i="0" lang="en-US">
                <a:solidFill>
                  <a:srgbClr val="444444"/>
                </a:solidFill>
                <a:highlight>
                  <a:srgbClr val="FFFEFC"/>
                </a:highlight>
                <a:latin typeface="Arial"/>
                <a:ea typeface="Arial"/>
                <a:cs typeface="Arial"/>
                <a:sym typeface="Arial"/>
              </a:rPr>
              <a:t>.Abbiamo discusso queste </a:t>
            </a:r>
            <a:r>
              <a:rPr lang="en-US">
                <a:solidFill>
                  <a:srgbClr val="444444"/>
                </a:solidFill>
                <a:highlight>
                  <a:srgbClr val="FFFEFC"/>
                </a:highlight>
              </a:rPr>
              <a:t>2 abilità nel modulo precedente.</a:t>
            </a:r>
            <a:r>
              <a:rPr b="0" i="0" lang="en-US">
                <a:solidFill>
                  <a:srgbClr val="444444"/>
                </a:solidFill>
                <a:highlight>
                  <a:srgbClr val="FFFEFC"/>
                </a:highlight>
                <a:latin typeface="Arial"/>
                <a:ea typeface="Arial"/>
                <a:cs typeface="Arial"/>
                <a:sym typeface="Arial"/>
              </a:rPr>
              <a:t> </a:t>
            </a:r>
            <a:r>
              <a:rPr lang="en-US">
                <a:solidFill>
                  <a:srgbClr val="444444"/>
                </a:solidFill>
                <a:highlight>
                  <a:srgbClr val="FFFEFC"/>
                </a:highlight>
              </a:rPr>
              <a:t>Considereremo adesso le altre 2 abilità che hanno a che fare con il nostro modo di relazionarci agli altri.</a:t>
            </a:r>
            <a:r>
              <a:rPr b="0" i="0" lang="en-US">
                <a:solidFill>
                  <a:srgbClr val="444444"/>
                </a:solidFill>
                <a:highlight>
                  <a:srgbClr val="FFFEFC"/>
                </a:highlight>
                <a:latin typeface="Arial"/>
                <a:ea typeface="Arial"/>
                <a:cs typeface="Arial"/>
                <a:sym typeface="Arial"/>
              </a:rPr>
              <a:t> </a:t>
            </a:r>
            <a:r>
              <a:rPr b="1" lang="en-US">
                <a:solidFill>
                  <a:srgbClr val="232426"/>
                </a:solidFill>
                <a:highlight>
                  <a:srgbClr val="FFFEFC"/>
                </a:highlight>
                <a:latin typeface="Inter"/>
                <a:ea typeface="Inter"/>
                <a:cs typeface="Inter"/>
                <a:sym typeface="Inter"/>
              </a:rPr>
              <a:t>La consapevolezza sociale:</a:t>
            </a:r>
            <a:r>
              <a:rPr b="1" i="0" lang="en-US">
                <a:solidFill>
                  <a:srgbClr val="232426"/>
                </a:solidFill>
                <a:highlight>
                  <a:srgbClr val="FFFEFC"/>
                </a:highlight>
                <a:latin typeface="Inter"/>
                <a:ea typeface="Inter"/>
                <a:cs typeface="Inter"/>
                <a:sym typeface="Inter"/>
              </a:rPr>
              <a:t> </a:t>
            </a:r>
            <a:r>
              <a:rPr lang="en-US">
                <a:solidFill>
                  <a:srgbClr val="232426"/>
                </a:solidFill>
                <a:highlight>
                  <a:srgbClr val="FFFEFC"/>
                </a:highlight>
                <a:latin typeface="Inter"/>
                <a:ea typeface="Inter"/>
                <a:cs typeface="Inter"/>
                <a:sym typeface="Inter"/>
              </a:rPr>
              <a:t>noi siamo empatici</a:t>
            </a:r>
            <a:r>
              <a:rPr b="0" i="0" lang="en-US">
                <a:solidFill>
                  <a:srgbClr val="232426"/>
                </a:solidFill>
                <a:highlight>
                  <a:srgbClr val="FFFEFC"/>
                </a:highlight>
                <a:latin typeface="Inter"/>
                <a:ea typeface="Inter"/>
                <a:cs typeface="Inter"/>
                <a:sym typeface="Inter"/>
              </a:rPr>
              <a:t>. </a:t>
            </a:r>
            <a:r>
              <a:rPr lang="en-US">
                <a:solidFill>
                  <a:srgbClr val="232426"/>
                </a:solidFill>
                <a:highlight>
                  <a:srgbClr val="FFFEFC"/>
                </a:highlight>
                <a:latin typeface="Inter"/>
                <a:ea typeface="Inter"/>
                <a:cs typeface="Inter"/>
                <a:sym typeface="Inter"/>
              </a:rPr>
              <a:t>Siamo in grado di comprendere le emozioni, i bisogni e le preoccupazioni degli altri e di sentirci a nostro agio in un contesto sociale. </a:t>
            </a:r>
            <a:r>
              <a:rPr b="1" lang="en-US">
                <a:solidFill>
                  <a:srgbClr val="232426"/>
                </a:solidFill>
                <a:highlight>
                  <a:srgbClr val="FFFEFC"/>
                </a:highlight>
                <a:latin typeface="Inter"/>
                <a:ea typeface="Inter"/>
                <a:cs typeface="Inter"/>
                <a:sym typeface="Inter"/>
              </a:rPr>
              <a:t>La gestione delle relazioni</a:t>
            </a:r>
            <a:r>
              <a:rPr b="0" i="0" lang="en-US">
                <a:solidFill>
                  <a:srgbClr val="444444"/>
                </a:solidFill>
                <a:highlight>
                  <a:srgbClr val="FFFEFC"/>
                </a:highlight>
                <a:latin typeface="Arial"/>
                <a:ea typeface="Arial"/>
                <a:cs typeface="Arial"/>
                <a:sym typeface="Arial"/>
              </a:rPr>
              <a:t>: </a:t>
            </a:r>
            <a:r>
              <a:rPr lang="en-US">
                <a:solidFill>
                  <a:srgbClr val="444444"/>
                </a:solidFill>
                <a:highlight>
                  <a:srgbClr val="FFFEFC"/>
                </a:highlight>
              </a:rPr>
              <a:t>sappiamo come sviluppare e mantenere buone relazioni, lavorare bene in squadra e gestire i conflitti. Parleremo di queste abilità in modo più dettagliato.</a:t>
            </a:r>
            <a:endParaRPr b="0" i="0">
              <a:solidFill>
                <a:srgbClr val="444444"/>
              </a:solidFill>
              <a:highlight>
                <a:srgbClr val="FFFEFC"/>
              </a:highlight>
              <a:latin typeface="Arial"/>
              <a:ea typeface="Arial"/>
              <a:cs typeface="Arial"/>
              <a:sym typeface="Arial"/>
            </a:endParaRPr>
          </a:p>
          <a:p>
            <a:pPr indent="0" lvl="0" marL="0" rtl="0" algn="l">
              <a:spcBef>
                <a:spcPts val="0"/>
              </a:spcBef>
              <a:spcAft>
                <a:spcPts val="0"/>
              </a:spcAft>
              <a:buNone/>
            </a:pPr>
            <a:r>
              <a:t/>
            </a:r>
            <a:endParaRPr b="0" i="0">
              <a:solidFill>
                <a:srgbClr val="232426"/>
              </a:solidFill>
              <a:highlight>
                <a:srgbClr val="FFFEFC"/>
              </a:highlight>
              <a:latin typeface="Inter"/>
              <a:ea typeface="Inter"/>
              <a:cs typeface="Inter"/>
              <a:sym typeface="Inter"/>
            </a:endParaRPr>
          </a:p>
        </p:txBody>
      </p:sp>
      <p:sp>
        <p:nvSpPr>
          <p:cNvPr id="195" name="Google Shape;19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444444"/>
              </a:buClr>
              <a:buSzPts val="1200"/>
              <a:buFont typeface="Noto Sans Symbols"/>
              <a:buChar char="☺"/>
            </a:pPr>
            <a:r>
              <a:rPr lang="en-US">
                <a:solidFill>
                  <a:srgbClr val="444444"/>
                </a:solidFill>
                <a:highlight>
                  <a:srgbClr val="FFFEFC"/>
                </a:highlight>
                <a:latin typeface="Inter"/>
                <a:ea typeface="Inter"/>
                <a:cs typeface="Inter"/>
                <a:sym typeface="Inter"/>
              </a:rPr>
              <a:t>Cos’è esattamente la consapevolezza sociale? È un'abilità preziosa che ci consente di riconoscere e interpretare gli indizi verbali e non verbali che gli altri utilizzano per comunicare con noi. Questi indizi ci permettono di sapere come si sentono veramente gli altri, come il loro stato emotivo cambia da un momento all’altro e cosa è veramente importante per loro. A volte, gli indizi verbali e non verbali si contraddicono a vicenda. Ad esempio, una persona che parla a voce molto bassa può essere spaventata, timida o nascondere una richiesta di aiuto. Una persona che dice che sta bene ma sta seduta curva e non ci guarda quando risponde, non sta affatto bene. È possibile esercitarsi a valutare il linguaggio del corpo e i segnali non verbali. Ne parleremo a breve. Una componente chiave della consapevolezza sociale è l’empatia. L’empatia ci permette di metterci nei panni di qualcun altro e vedere il mondo dalla sua prospettiva. La consapevolezza sociale richiede la nostra presenza e la nostra attenzione in quel momento.</a:t>
            </a:r>
            <a:r>
              <a:rPr b="0" i="0" lang="en-US">
                <a:solidFill>
                  <a:srgbClr val="444444"/>
                </a:solidFill>
                <a:highlight>
                  <a:srgbClr val="FFFEFC"/>
                </a:highlight>
                <a:latin typeface="Inter"/>
                <a:ea typeface="Inter"/>
                <a:cs typeface="Inter"/>
                <a:sym typeface="Inter"/>
              </a:rPr>
              <a:t> </a:t>
            </a:r>
            <a:endParaRPr/>
          </a:p>
          <a:p>
            <a:pPr indent="-171450" lvl="0" marL="171450" rtl="0" algn="l">
              <a:spcBef>
                <a:spcPts val="0"/>
              </a:spcBef>
              <a:spcAft>
                <a:spcPts val="0"/>
              </a:spcAft>
              <a:buClr>
                <a:srgbClr val="444444"/>
              </a:buClr>
              <a:buSzPts val="1200"/>
              <a:buFont typeface="Noto Sans Symbols"/>
              <a:buChar char="📄"/>
            </a:pPr>
            <a:r>
              <a:rPr lang="en-US">
                <a:solidFill>
                  <a:srgbClr val="444444"/>
                </a:solidFill>
                <a:highlight>
                  <a:srgbClr val="FFFEFC"/>
                </a:highlight>
                <a:latin typeface="Inter"/>
                <a:ea typeface="Inter"/>
                <a:cs typeface="Inter"/>
                <a:sym typeface="Inter"/>
              </a:rPr>
              <a:t>Chiedete agli studenti se il concetto diconsapevolezza sociale è loro chiaro. In caso contrario cercate di riformulare e rispiegare.</a:t>
            </a:r>
            <a:endParaRPr/>
          </a:p>
        </p:txBody>
      </p:sp>
      <p:sp>
        <p:nvSpPr>
          <p:cNvPr id="214" name="Google Shape;21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rgbClr val="000000"/>
              </a:buClr>
              <a:buSzPts val="1200"/>
              <a:buFont typeface="Noto Sans Symbols"/>
              <a:buChar char="☺"/>
            </a:pPr>
            <a:r>
              <a:rPr b="0" i="0" lang="en-US">
                <a:solidFill>
                  <a:srgbClr val="000000"/>
                </a:solidFill>
                <a:latin typeface="Work Sans"/>
                <a:ea typeface="Work Sans"/>
                <a:cs typeface="Work Sans"/>
                <a:sym typeface="Work Sans"/>
              </a:rPr>
              <a:t>Ma cos'è l'empatia? </a:t>
            </a:r>
            <a:r>
              <a:rPr lang="en-US">
                <a:solidFill>
                  <a:srgbClr val="000000"/>
                </a:solidFill>
                <a:latin typeface="Work Sans"/>
                <a:ea typeface="Work Sans"/>
                <a:cs typeface="Work Sans"/>
                <a:sym typeface="Work Sans"/>
              </a:rPr>
              <a:t>Guardiamo</a:t>
            </a:r>
            <a:r>
              <a:rPr b="0" i="0" lang="en-US">
                <a:solidFill>
                  <a:srgbClr val="000000"/>
                </a:solidFill>
                <a:latin typeface="Work Sans"/>
                <a:ea typeface="Work Sans"/>
                <a:cs typeface="Work Sans"/>
                <a:sym typeface="Work Sans"/>
              </a:rPr>
              <a:t> un breve video a riguardo.</a:t>
            </a:r>
            <a:endParaRPr/>
          </a:p>
          <a:p>
            <a:pPr indent="-76200" lvl="0" marL="0" rtl="0" algn="l">
              <a:lnSpc>
                <a:spcPct val="115000"/>
              </a:lnSpc>
              <a:spcBef>
                <a:spcPts val="0"/>
              </a:spcBef>
              <a:spcAft>
                <a:spcPts val="0"/>
              </a:spcAft>
              <a:buSzPts val="1200"/>
              <a:buFont typeface="Noto Sans Symbols"/>
              <a:buChar char="📄"/>
            </a:pPr>
            <a:r>
              <a:rPr lang="en-US">
                <a:solidFill>
                  <a:srgbClr val="000000"/>
                </a:solidFill>
                <a:latin typeface="Work Sans"/>
                <a:ea typeface="Work Sans"/>
                <a:cs typeface="Work Sans"/>
                <a:sym typeface="Work Sans"/>
              </a:rPr>
              <a:t>Dopo aver visto il video, aprire una discussione con gli studenti per assicurarsi che abbiano capito cos è l'empatia e perché è importante. Quindi fare clic per mostrare il contenuto della diapositiva, che funge da riepilogo. </a:t>
            </a:r>
            <a:endParaRPr/>
          </a:p>
          <a:p>
            <a:pPr indent="-171450" lvl="0" marL="171450" marR="0" rtl="0" algn="l">
              <a:lnSpc>
                <a:spcPct val="100000"/>
              </a:lnSpc>
              <a:spcBef>
                <a:spcPts val="0"/>
              </a:spcBef>
              <a:spcAft>
                <a:spcPts val="0"/>
              </a:spcAft>
              <a:buClr>
                <a:srgbClr val="000000"/>
              </a:buClr>
              <a:buSzPts val="1200"/>
              <a:buFont typeface="Noto Sans Symbols"/>
              <a:buChar char="☺"/>
            </a:pPr>
            <a:r>
              <a:rPr lang="en-US">
                <a:solidFill>
                  <a:srgbClr val="000000"/>
                </a:solidFill>
                <a:latin typeface="Work Sans"/>
                <a:ea typeface="Work Sans"/>
                <a:cs typeface="Work Sans"/>
                <a:sym typeface="Work Sans"/>
              </a:rPr>
              <a:t>L' empatia è la capacità di capire emotivamente ciò che gli altri sentono, vedere le cose dal loro punto di vista e immaginare noi stessi al loro posto. Ci sono diversi livelli ed espressioni di empatia, ma essenzialmente l’empatia ha a che fare con la capacità di mettere se stessi nei panni di qualcun altro.  Come abbiamo visto nel video, per praticare l'empatia, dobbiamo capire che ogni persona è diversa. Qualcosa che non ci disturba affatto, potrebbe ferire un'altra persona. Ciò è ancora più vero quando si tratta di persone provenienti da background culturali diversi. Inoltre dobbiamo prestare attenzione ai segni che mostrano come una persona potrebbe manifestare i sentimenti. Questo include il loro linguaggio del corpo, il tono della voce e le parole usate. Una volta che abbiamo capito come una persona potrebbe sentirsi, dobbiamo stare attenti a rispondere in modo appropriato. Un abbraccio amichevole, qualche parola per mostrare la nostra compassione per la tristezza dell'altra persona o la nostra gioia per la felicità o il successo dell'altra persona, sono i benvenuti nella maggior parte dei casi. Se possiamo, potremmo (in questo modo) aiutare le persone che ne hanno bisogno.</a:t>
            </a:r>
            <a:endParaRPr/>
          </a:p>
        </p:txBody>
      </p:sp>
      <p:sp>
        <p:nvSpPr>
          <p:cNvPr id="224" name="Google Shape;22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76200" lvl="0" marL="0" rtl="0" algn="l">
              <a:lnSpc>
                <a:spcPct val="115000"/>
              </a:lnSpc>
              <a:spcBef>
                <a:spcPts val="0"/>
              </a:spcBef>
              <a:spcAft>
                <a:spcPts val="0"/>
              </a:spcAft>
              <a:buClr>
                <a:schemeClr val="dk1"/>
              </a:buClr>
              <a:buSzPts val="1200"/>
              <a:buFont typeface="Noto Sans Symbols"/>
              <a:buChar char="☺"/>
            </a:pPr>
            <a:r>
              <a:rPr lang="en-US"/>
              <a:t>Perché dovremmo fare uno sforzo per costruire l'empatia? Perché dovremmo preoccuparcene? L'empatia migliora tutte le interazioni umane e la nostra capacità di comunicare con gli altri e di far parte di una squadra. Ci permette di costruire interazioni sociali significative. Sentirsi connessi con gli altri è estremamente importante per il nostro benessere ottimale. È la base stessa delle relazioni umane e ci aiuta a sentirci apprezzati, amati e curati. Essere connessi agli altri è utile per il nostro benessere mentale. L'empatia ci aiuta a diventare amici migliori, e in seguito, lavoratori, membri di un team e leader miliori. Ci permette di capire meglio i nostri amici, partner e colleghi. Saremo in una posizione migliore per sviluppare relazioni più attente e compassionevoli, nonchè per guidare e ispirare efficacemente in futuro anche gli altri. Infine, l'empatia ci conduce a guardare al quadro generale e costruire la nostra resilienza. </a:t>
            </a:r>
            <a:r>
              <a:rPr lang="en-US">
                <a:solidFill>
                  <a:srgbClr val="A9A9A9"/>
                </a:solidFill>
              </a:rPr>
              <a:t>Quando incorporiamo diverse prospettive o visioni del mondo, siamo in grado di vedere il quadro più ampio di un problema o concetto, quindi siamo in grado di diventare più resilienti, come abbiamo discusso nel modulo precedente. È evidente che se tutte le persone praticassero l'empatia, il mondo sarebbe un posto migliore. </a:t>
            </a:r>
            <a:endParaRPr>
              <a:solidFill>
                <a:srgbClr val="A9A9A9"/>
              </a:solidFill>
            </a:endParaRPr>
          </a:p>
          <a:p>
            <a:pPr indent="-171450" lvl="0" marL="171450" rtl="0" algn="l">
              <a:spcBef>
                <a:spcPts val="0"/>
              </a:spcBef>
              <a:spcAft>
                <a:spcPts val="0"/>
              </a:spcAft>
              <a:buClr>
                <a:srgbClr val="474747"/>
              </a:buClr>
              <a:buSzPts val="1200"/>
              <a:buFont typeface="Noto Sans Symbols"/>
              <a:buChar char="📄"/>
            </a:pPr>
            <a:r>
              <a:rPr lang="en-US">
                <a:solidFill>
                  <a:srgbClr val="474747"/>
                </a:solidFill>
              </a:rPr>
              <a:t>Aprite una discussione con gli studenti sull'importanza dell'empatia. Cosa ne pensano di tutto ciò? Cercheranno di praticare l'empatia nei giorni successivi? </a:t>
            </a:r>
            <a:endParaRPr b="0" i="0">
              <a:solidFill>
                <a:srgbClr val="474747"/>
              </a:solidFill>
              <a:latin typeface="Arial"/>
              <a:ea typeface="Arial"/>
              <a:cs typeface="Arial"/>
              <a:sym typeface="Arial"/>
            </a:endParaRPr>
          </a:p>
        </p:txBody>
      </p:sp>
      <p:sp>
        <p:nvSpPr>
          <p:cNvPr id="233" name="Google Shape;23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Come abbiamo già detto prima, la nostra consapevolezza sociale e l'empatia si basano sulla nostra capacità di essere presenti e di osservare gli indizi verbali e non verbali degli altri. I segni verbali sono ovvi, è quello che la gente dice. Valutare i segnali non verbali di altre persone richiede tempo e pratica. Parliamo del linguaggio del corpo e dei diversi elementi che questo include. Vediamo insieme una breve panoramica di questi elementi. </a:t>
            </a:r>
            <a:r>
              <a:rPr lang="en-US"/>
              <a:t>insieme.</a:t>
            </a:r>
            <a:endParaRPr/>
          </a:p>
          <a:p>
            <a:pPr indent="-171450" lvl="0" marL="171450" rtl="0" algn="l">
              <a:spcBef>
                <a:spcPts val="0"/>
              </a:spcBef>
              <a:spcAft>
                <a:spcPts val="0"/>
              </a:spcAft>
              <a:buClr>
                <a:schemeClr val="dk1"/>
              </a:buClr>
              <a:buSzPts val="1200"/>
              <a:buFont typeface="Noto Sans Symbols"/>
              <a:buChar char="📄"/>
            </a:pPr>
            <a:r>
              <a:rPr lang="en-US"/>
              <a:t>Leggi ciascuno dei blocchi sullo schermo e fermati ogni volta che uno studente ha una domanda. Se ci sono domande per uno qualsiasi dei blocchi, prova a fornire degli esempi.</a:t>
            </a:r>
            <a:endParaRPr/>
          </a:p>
          <a:p>
            <a:pPr indent="-76200" lvl="0" marL="0" rtl="0" algn="l">
              <a:lnSpc>
                <a:spcPct val="115000"/>
              </a:lnSpc>
              <a:spcBef>
                <a:spcPts val="0"/>
              </a:spcBef>
              <a:spcAft>
                <a:spcPts val="0"/>
              </a:spcAft>
              <a:buClr>
                <a:schemeClr val="dk1"/>
              </a:buClr>
              <a:buSzPts val="1200"/>
              <a:buFont typeface="Noto Sans Symbols"/>
              <a:buChar char="☺"/>
            </a:pPr>
            <a:r>
              <a:rPr lang="en-US"/>
              <a:t>Possiamo provare a controllare quanto sopra indicato sia quando incontriamo nuove persone, o quando passiamo del tempo insieme ai nostri amici. Il linguaggio del corpo può rivelare di più sulla situazione emotiva di una persona, rispetto alle sue parole. Come abbiamo detto, ci vuole tempo e pratica, ma questo approccio ripaga in modi diversi.</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200"/>
              <a:buFont typeface="Noto Sans Symbols"/>
              <a:buNone/>
            </a:pPr>
            <a:r>
              <a:t/>
            </a:r>
            <a:endParaRPr/>
          </a:p>
        </p:txBody>
      </p:sp>
      <p:sp>
        <p:nvSpPr>
          <p:cNvPr id="258" name="Google Shape;25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Per cominciare, faremo pratica adesso, insieme. Questa attività ci sollecita ad osservare i volti di persone diverse e a cercare di abbinarli con certe emozioni che pensiamo provino.</a:t>
            </a:r>
            <a:endParaRPr/>
          </a:p>
          <a:p>
            <a:pPr indent="-76200" lvl="0" marL="0" rtl="0" algn="l">
              <a:lnSpc>
                <a:spcPct val="115000"/>
              </a:lnSpc>
              <a:spcBef>
                <a:spcPts val="0"/>
              </a:spcBef>
              <a:spcAft>
                <a:spcPts val="0"/>
              </a:spcAft>
              <a:buClr>
                <a:schemeClr val="dk1"/>
              </a:buClr>
              <a:buSzPts val="1200"/>
              <a:buFont typeface="Noto Sans Symbols"/>
              <a:buChar char="📄"/>
            </a:pPr>
            <a:r>
              <a:rPr lang="en-US"/>
              <a:t>  Si tratta di un'attività di gruppo (5-10 minuti). Dividete la classe in gruppi da 2-3 studenti. È meglio se ogni squadra può sedersi a una certa distanza dalle altre. Date ad ogni squadra un foglio A4 e una penna. Chiedete agli studenti di abbinare le immagini con le emozioni. Possono usare più di una emozione per ogni immagine. Quando hanno finito, chiedete a ogni squadra di dire ad alta voce quali emozioni hanno assegnato a ciascuna immagine. Se ci sono opinioni contrastanti tra i gruppi, chiedere agli studenti di spiegare perché hanno scelto una particolare emozione e aprite una discussione. Questo esercizio potrebbe richiedere solo 15 minuti, ma se dovessero emergere punti di vista diversi potrebbe richiedere fino a mezz'ora. È importante prevedere un tempo per la discussione. Questo aiuterà gli studenti a capire esattamente ciò di cui abbiamo discusso prima, che tutte le persone sono diverse e hanno una prospettiva diversa. </a:t>
            </a:r>
            <a:endParaRPr/>
          </a:p>
        </p:txBody>
      </p:sp>
      <p:sp>
        <p:nvSpPr>
          <p:cNvPr id="281" name="Google Shape;28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76200" lvl="0" marL="0" rtl="0" algn="l">
              <a:lnSpc>
                <a:spcPct val="115000"/>
              </a:lnSpc>
              <a:spcBef>
                <a:spcPts val="0"/>
              </a:spcBef>
              <a:spcAft>
                <a:spcPts val="0"/>
              </a:spcAft>
              <a:buClr>
                <a:srgbClr val="333333"/>
              </a:buClr>
              <a:buSzPts val="1200"/>
              <a:buFont typeface="Noto Sans Symbols"/>
              <a:buChar char="☺"/>
            </a:pPr>
            <a:r>
              <a:rPr lang="en-US">
                <a:solidFill>
                  <a:srgbClr val="333333"/>
                </a:solidFill>
                <a:latin typeface="Open Sans"/>
                <a:ea typeface="Open Sans"/>
                <a:cs typeface="Open Sans"/>
                <a:sym typeface="Open Sans"/>
              </a:rPr>
              <a:t>Adesso, questo esercizio è molto interessante e ci offre l'opportunità di praticare le nostre abilità di osservazione. Vedremo una foto tutti insieme e cercheremo di capire cosa sta succedendo e come si sentono le persone nella foto. </a:t>
            </a:r>
            <a:endParaRPr/>
          </a:p>
          <a:p>
            <a:pPr indent="-76200" lvl="0" marL="0" rtl="0" algn="l">
              <a:lnSpc>
                <a:spcPct val="115000"/>
              </a:lnSpc>
              <a:spcBef>
                <a:spcPts val="0"/>
              </a:spcBef>
              <a:spcAft>
                <a:spcPts val="0"/>
              </a:spcAft>
              <a:buClr>
                <a:srgbClr val="333333"/>
              </a:buClr>
              <a:buSzPts val="1200"/>
              <a:buFont typeface="Noto Sans Symbols"/>
              <a:buChar char="📄"/>
            </a:pPr>
            <a:r>
              <a:rPr lang="en-US">
                <a:solidFill>
                  <a:srgbClr val="333333"/>
                </a:solidFill>
                <a:latin typeface="Open Sans"/>
                <a:ea typeface="Open Sans"/>
                <a:cs typeface="Open Sans"/>
                <a:sym typeface="Open Sans"/>
              </a:rPr>
              <a:t>Questa è un'attività di gruppo,  l'intera classe sarà la squadra. Questa serie del New York Times presenta una foto senza didascalia e invita studenti e lettori a fare le proprie osservazioni su ciò che potrebbe essede accaduto nella foto. Aprire il link e avviare una discussione con gli studenti:</a:t>
            </a:r>
            <a:endParaRPr>
              <a:solidFill>
                <a:srgbClr val="333333"/>
              </a:solidFill>
              <a:latin typeface="Open Sans"/>
              <a:ea typeface="Open Sans"/>
              <a:cs typeface="Open Sans"/>
              <a:sym typeface="Open Sans"/>
            </a:endParaRPr>
          </a:p>
          <a:p>
            <a:pPr indent="0" lvl="0" marL="0" rtl="0" algn="l">
              <a:lnSpc>
                <a:spcPct val="115000"/>
              </a:lnSpc>
              <a:spcBef>
                <a:spcPts val="0"/>
              </a:spcBef>
              <a:spcAft>
                <a:spcPts val="0"/>
              </a:spcAft>
              <a:buNone/>
            </a:pPr>
            <a:r>
              <a:rPr lang="en-US">
                <a:solidFill>
                  <a:srgbClr val="333333"/>
                </a:solidFill>
                <a:latin typeface="Open Sans"/>
                <a:ea typeface="Open Sans"/>
                <a:cs typeface="Open Sans"/>
                <a:sym typeface="Open Sans"/>
              </a:rPr>
              <a:t>Cosa pensano  stia succedendo?</a:t>
            </a:r>
            <a:endParaRPr>
              <a:solidFill>
                <a:srgbClr val="333333"/>
              </a:solidFill>
              <a:latin typeface="Open Sans"/>
              <a:ea typeface="Open Sans"/>
              <a:cs typeface="Open Sans"/>
              <a:sym typeface="Open Sans"/>
            </a:endParaRPr>
          </a:p>
          <a:p>
            <a:pPr indent="0" lvl="0" marL="0" rtl="0" algn="l">
              <a:lnSpc>
                <a:spcPct val="115000"/>
              </a:lnSpc>
              <a:spcBef>
                <a:spcPts val="0"/>
              </a:spcBef>
              <a:spcAft>
                <a:spcPts val="0"/>
              </a:spcAft>
              <a:buNone/>
            </a:pPr>
            <a:r>
              <a:rPr lang="en-US">
                <a:solidFill>
                  <a:srgbClr val="333333"/>
                </a:solidFill>
                <a:latin typeface="Open Sans"/>
                <a:ea typeface="Open Sans"/>
                <a:cs typeface="Open Sans"/>
                <a:sym typeface="Open Sans"/>
              </a:rPr>
              <a:t>Perché dicono così?</a:t>
            </a:r>
            <a:endParaRPr>
              <a:solidFill>
                <a:srgbClr val="333333"/>
              </a:solidFill>
              <a:latin typeface="Open Sans"/>
              <a:ea typeface="Open Sans"/>
              <a:cs typeface="Open Sans"/>
              <a:sym typeface="Open Sans"/>
            </a:endParaRPr>
          </a:p>
          <a:p>
            <a:pPr indent="0" lvl="0" marL="0" rtl="0" algn="l">
              <a:lnSpc>
                <a:spcPct val="115000"/>
              </a:lnSpc>
              <a:spcBef>
                <a:spcPts val="0"/>
              </a:spcBef>
              <a:spcAft>
                <a:spcPts val="0"/>
              </a:spcAft>
              <a:buNone/>
            </a:pPr>
            <a:r>
              <a:rPr lang="en-US">
                <a:solidFill>
                  <a:srgbClr val="333333"/>
                </a:solidFill>
                <a:latin typeface="Open Sans"/>
                <a:ea typeface="Open Sans"/>
                <a:cs typeface="Open Sans"/>
                <a:sym typeface="Open Sans"/>
              </a:rPr>
              <a:t>Scegli una persona nella foto e chiedi agli studenti quali sono i suoi sentimenti. Fare un focus sul linguaggio del corpo, come abbiamo esaminato prima</a:t>
            </a:r>
            <a:endParaRPr>
              <a:solidFill>
                <a:srgbClr val="333333"/>
              </a:solidFill>
              <a:latin typeface="Open Sans"/>
              <a:ea typeface="Open Sans"/>
              <a:cs typeface="Open Sans"/>
              <a:sym typeface="Open Sans"/>
            </a:endParaRPr>
          </a:p>
          <a:p>
            <a:pPr indent="0" lvl="0" marL="0" rtl="0" algn="l">
              <a:lnSpc>
                <a:spcPct val="115000"/>
              </a:lnSpc>
              <a:spcBef>
                <a:spcPts val="0"/>
              </a:spcBef>
              <a:spcAft>
                <a:spcPts val="0"/>
              </a:spcAft>
              <a:buNone/>
            </a:pPr>
            <a:r>
              <a:rPr lang="en-US">
                <a:solidFill>
                  <a:srgbClr val="333333"/>
                </a:solidFill>
                <a:latin typeface="Open Sans"/>
                <a:ea typeface="Open Sans"/>
                <a:cs typeface="Open Sans"/>
                <a:sym typeface="Open Sans"/>
              </a:rPr>
              <a:t>Dare un titolo all'immagine. Consentire agli studenti di essere creativi.</a:t>
            </a:r>
            <a:endParaRPr>
              <a:solidFill>
                <a:srgbClr val="33333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333333"/>
              </a:solidFill>
              <a:latin typeface="Open Sans"/>
              <a:ea typeface="Open Sans"/>
              <a:cs typeface="Open Sans"/>
              <a:sym typeface="Open Sans"/>
            </a:endParaRPr>
          </a:p>
          <a:p>
            <a:pPr indent="-76200" lvl="0" marL="0" rtl="0" algn="l">
              <a:lnSpc>
                <a:spcPct val="115000"/>
              </a:lnSpc>
              <a:spcBef>
                <a:spcPts val="0"/>
              </a:spcBef>
              <a:spcAft>
                <a:spcPts val="0"/>
              </a:spcAft>
              <a:buClr>
                <a:srgbClr val="333333"/>
              </a:buClr>
              <a:buSzPts val="1200"/>
              <a:buFont typeface="Noto Sans Symbols"/>
              <a:buChar char="📄"/>
            </a:pPr>
            <a:r>
              <a:rPr lang="en-US">
                <a:solidFill>
                  <a:srgbClr val="333333"/>
                </a:solidFill>
                <a:latin typeface="Open Sans"/>
                <a:ea typeface="Open Sans"/>
                <a:cs typeface="Open Sans"/>
                <a:sym typeface="Open Sans"/>
              </a:rPr>
              <a:t>The Reveal: L'immagine di questa settimana proviene dall'articolo "Ready, Set, Garçon! Paris Waiters Race as Storied Contest Returns", pubblicato il 24 marzo 2024. La didascalia originale recita: "I camerieri hanno iniziato la gara al municipio di Parigi, si sono diretti al Centre Pompidou, poi hanno attraversato il Marais prima di tornare al punto di partenza."</a:t>
            </a:r>
            <a:endParaRPr>
              <a:solidFill>
                <a:srgbClr val="333333"/>
              </a:solidFill>
              <a:latin typeface="Open Sans"/>
              <a:ea typeface="Open Sans"/>
              <a:cs typeface="Open Sans"/>
              <a:sym typeface="Open Sans"/>
            </a:endParaRPr>
          </a:p>
          <a:p>
            <a:pPr indent="-76200" lvl="0" marL="0" rtl="0" algn="l">
              <a:lnSpc>
                <a:spcPct val="115000"/>
              </a:lnSpc>
              <a:spcBef>
                <a:spcPts val="0"/>
              </a:spcBef>
              <a:spcAft>
                <a:spcPts val="0"/>
              </a:spcAft>
              <a:buClr>
                <a:srgbClr val="333333"/>
              </a:buClr>
              <a:buSzPts val="1200"/>
              <a:buFont typeface="Noto Sans Symbols"/>
              <a:buChar char="📄"/>
            </a:pPr>
            <a:r>
              <a:rPr lang="en-US">
                <a:solidFill>
                  <a:srgbClr val="333333"/>
                </a:solidFill>
                <a:latin typeface="Open Sans"/>
                <a:ea typeface="Open Sans"/>
                <a:cs typeface="Open Sans"/>
                <a:sym typeface="Open Sans"/>
              </a:rPr>
              <a:t>Questo esercizio non dovrebbe durare più di 12 minuti. </a:t>
            </a:r>
            <a:endParaRPr>
              <a:solidFill>
                <a:srgbClr val="333333"/>
              </a:solidFill>
              <a:latin typeface="Open Sans"/>
              <a:ea typeface="Open Sans"/>
              <a:cs typeface="Open Sans"/>
              <a:sym typeface="Open Sans"/>
            </a:endParaRPr>
          </a:p>
          <a:p>
            <a:pPr indent="0" lvl="0" marL="0" rtl="0" algn="l">
              <a:spcBef>
                <a:spcPts val="0"/>
              </a:spcBef>
              <a:spcAft>
                <a:spcPts val="0"/>
              </a:spcAft>
              <a:buNone/>
            </a:pPr>
            <a:r>
              <a:t/>
            </a:r>
            <a:endParaRPr>
              <a:highlight>
                <a:srgbClr val="C6DDF2"/>
              </a:highlight>
            </a:endParaRPr>
          </a:p>
        </p:txBody>
      </p:sp>
      <p:sp>
        <p:nvSpPr>
          <p:cNvPr id="296" name="Google Shape;29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Il modo migliore per testare la nostra capacità di intelligenza emotiva è monitorando come si evolvono le nostre relazioni. Tuttavia, se siamo interessati anche a test sulla personalità e il nostro inglese è buono, possiamo provare questi due quiz sull'intelligenza emotiva.</a:t>
            </a:r>
            <a:endParaRPr/>
          </a:p>
        </p:txBody>
      </p:sp>
      <p:sp>
        <p:nvSpPr>
          <p:cNvPr id="311" name="Google Shape;31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rgbClr val="000000"/>
              </a:buClr>
              <a:buSzPts val="1200"/>
              <a:buFont typeface="Noto Sans Symbols"/>
              <a:buChar char="☺"/>
            </a:pPr>
            <a:r>
              <a:rPr lang="en-US">
                <a:solidFill>
                  <a:srgbClr val="000000"/>
                </a:solidFill>
                <a:latin typeface="Work Sans"/>
                <a:ea typeface="Work Sans"/>
                <a:cs typeface="Work Sans"/>
                <a:sym typeface="Work Sans"/>
              </a:rPr>
              <a:t>Ora, come abbiamo detto all'inizio di questo modulo, l'ascolto attivo è anche una capacità sociale essenziale per una comunicazione efficace, ci aiuta a costruire forti relazioni e ad impegnarci in conversazioni significative. Imparare ad ascoltare aumenta la nostra capacità di empatia.  Le persone spesso dicono "io ascolto", ma in realtà, sentono solo. Qual è la differenza? Udito e ascolto sono diversi per natura, processo, concentrazione, azione, sensi coinvolti e punto di iniziazione. Vediamo questa tabella</a:t>
            </a:r>
            <a:r>
              <a:rPr lang="en-US">
                <a:solidFill>
                  <a:srgbClr val="1F1F1F"/>
                </a:solidFill>
              </a:rPr>
              <a:t>.</a:t>
            </a:r>
            <a:endParaRPr/>
          </a:p>
          <a:p>
            <a:pPr indent="-76200" lvl="0" marL="0" rtl="0" algn="l">
              <a:lnSpc>
                <a:spcPct val="115000"/>
              </a:lnSpc>
              <a:spcBef>
                <a:spcPts val="0"/>
              </a:spcBef>
              <a:spcAft>
                <a:spcPts val="0"/>
              </a:spcAft>
              <a:buClr>
                <a:srgbClr val="1F1F1F"/>
              </a:buClr>
              <a:buSzPts val="1200"/>
              <a:buFont typeface="Noto Sans Symbols"/>
              <a:buChar char="📄"/>
            </a:pPr>
            <a:r>
              <a:rPr lang="en-US">
                <a:solidFill>
                  <a:srgbClr val="1F1F1F"/>
                </a:solidFill>
              </a:rPr>
              <a:t>     Leggi la tabella da sinistra a destra per mostrare la differenza tra l’ udito e l’ ascolto: </a:t>
            </a:r>
            <a:r>
              <a:rPr b="1" lang="en-US">
                <a:solidFill>
                  <a:srgbClr val="1F1F1F"/>
                </a:solidFill>
              </a:rPr>
              <a:t>Natura</a:t>
            </a:r>
            <a:r>
              <a:rPr lang="en-US">
                <a:solidFill>
                  <a:srgbClr val="1F1F1F"/>
                </a:solidFill>
              </a:rPr>
              <a:t>: noi sentiamo solo perché abbiamo orecchie, non perché vogliamo. L'ascolto invece è volontario. Ascoltiamo se vogliamo davvero farlo. </a:t>
            </a:r>
            <a:r>
              <a:rPr b="1" lang="en-US">
                <a:solidFill>
                  <a:srgbClr val="1F1F1F"/>
                </a:solidFill>
              </a:rPr>
              <a:t>Processo:</a:t>
            </a:r>
            <a:r>
              <a:rPr lang="en-US">
                <a:solidFill>
                  <a:srgbClr val="1F1F1F"/>
                </a:solidFill>
              </a:rPr>
              <a:t> l'udito è un processo passivo basato su un organo, l'orecchio. L'ascolto è un processo mentale attivo. Dobbiamo fare uno sforzo per farlo. Quindi, l'udito è solo un’ </a:t>
            </a:r>
            <a:r>
              <a:rPr b="1" lang="en-US">
                <a:solidFill>
                  <a:srgbClr val="1F1F1F"/>
                </a:solidFill>
              </a:rPr>
              <a:t>azione </a:t>
            </a:r>
            <a:r>
              <a:rPr lang="en-US">
                <a:solidFill>
                  <a:srgbClr val="1F1F1F"/>
                </a:solidFill>
              </a:rPr>
              <a:t>fisiologica, mentre l'ascolto è un atto psicologico. L'udito non richiede alcuna </a:t>
            </a:r>
            <a:r>
              <a:rPr b="1" lang="en-US">
                <a:solidFill>
                  <a:srgbClr val="1F1F1F"/>
                </a:solidFill>
              </a:rPr>
              <a:t>concentrazione</a:t>
            </a:r>
            <a:r>
              <a:rPr lang="en-US">
                <a:solidFill>
                  <a:srgbClr val="1F1F1F"/>
                </a:solidFill>
              </a:rPr>
              <a:t>. Il nostro orecchio sente suoni diversi allo stesso tempo. Nell'ascolto dobbiamo essere concentrati su ciò che viene detto. Nell'udito c'è un solo </a:t>
            </a:r>
            <a:r>
              <a:rPr b="1" lang="en-US">
                <a:solidFill>
                  <a:srgbClr val="1F1F1F"/>
                </a:solidFill>
              </a:rPr>
              <a:t>senso coinvolto</a:t>
            </a:r>
            <a:r>
              <a:rPr lang="en-US">
                <a:solidFill>
                  <a:srgbClr val="1F1F1F"/>
                </a:solidFill>
              </a:rPr>
              <a:t>, mentre nell'ascolto ce ne sono di più: visione, sensi mentali, ecc. Infine, quando c'è qualche tipo di suono, l'udito ci farà capire, ma non aggiunggerà nient'altro. Dopo aver sentito il suono, iniziamo ad ascoltare.  Chiedete agli studenti se hanno domande. </a:t>
            </a:r>
            <a:endParaRPr>
              <a:solidFill>
                <a:srgbClr val="1F1F1F"/>
              </a:solidFill>
            </a:endParaRPr>
          </a:p>
          <a:p>
            <a:pPr indent="0" lvl="0" marL="0" marR="0" rtl="0" algn="l">
              <a:lnSpc>
                <a:spcPct val="100000"/>
              </a:lnSpc>
              <a:spcBef>
                <a:spcPts val="0"/>
              </a:spcBef>
              <a:spcAft>
                <a:spcPts val="0"/>
              </a:spcAft>
              <a:buClr>
                <a:schemeClr val="dk1"/>
              </a:buClr>
              <a:buSzPts val="1200"/>
              <a:buFont typeface="Noto Sans Symbols"/>
              <a:buNone/>
            </a:pPr>
            <a:r>
              <a:t/>
            </a:r>
            <a:endParaRPr b="0" i="0">
              <a:solidFill>
                <a:srgbClr val="1F1F1F"/>
              </a:solidFill>
              <a:latin typeface="Arial"/>
              <a:ea typeface="Arial"/>
              <a:cs typeface="Arial"/>
              <a:sym typeface="Arial"/>
            </a:endParaRPr>
          </a:p>
        </p:txBody>
      </p:sp>
      <p:sp>
        <p:nvSpPr>
          <p:cNvPr id="321" name="Google Shape;32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b="0" i="0">
              <a:solidFill>
                <a:srgbClr val="1F1F1F"/>
              </a:solidFill>
              <a:highlight>
                <a:srgbClr val="FFFFFF"/>
              </a:highlight>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Noto Sans Symbols"/>
              <a:buChar char="☺"/>
            </a:pPr>
            <a:r>
              <a:rPr lang="en-US"/>
              <a:t>Ora che abbiamo capito le differenze tra udito e ascolto, concentriamoci sull'ascolto attivo. Comporta riflettere ciò che comprendiamo, fare domande ponderate per chiarezza e trattenere interruzioni o giudizio. Vediamo alcune strategie per l'ascolto attivo in un breve video</a:t>
            </a:r>
            <a:r>
              <a:rPr lang="en-US">
                <a:solidFill>
                  <a:srgbClr val="131313"/>
                </a:solidFill>
                <a:latin typeface="Roboto"/>
                <a:ea typeface="Roboto"/>
                <a:cs typeface="Roboto"/>
                <a:sym typeface="Roboto"/>
              </a:rPr>
              <a:t>.</a:t>
            </a:r>
            <a:endParaRPr/>
          </a:p>
          <a:p>
            <a:pPr indent="-171450" lvl="0" marL="171450" marR="0" rtl="0" algn="l">
              <a:lnSpc>
                <a:spcPct val="100000"/>
              </a:lnSpc>
              <a:spcBef>
                <a:spcPts val="0"/>
              </a:spcBef>
              <a:spcAft>
                <a:spcPts val="0"/>
              </a:spcAft>
              <a:buClr>
                <a:srgbClr val="131313"/>
              </a:buClr>
              <a:buSzPts val="1200"/>
              <a:buFont typeface="Noto Sans Symbols"/>
              <a:buChar char="📄"/>
            </a:pPr>
            <a:r>
              <a:rPr lang="en-US">
                <a:solidFill>
                  <a:srgbClr val="131313"/>
                </a:solidFill>
                <a:latin typeface="Roboto"/>
                <a:ea typeface="Roboto"/>
                <a:cs typeface="Roboto"/>
                <a:sym typeface="Roboto"/>
              </a:rPr>
              <a:t>Dopo aver mostrato il video, sottolineate la parte in cui non c’è nessuna interruzione. Usate l'esempio comune di discussioni mostrate in TV, in cui gli oratori si interrompono continuamente. Fate notare che questa non è una comunicazione efficace, è fastidiosa ed è quasi impossibile per il pubblico capire ciò che viene detto</a:t>
            </a:r>
            <a:r>
              <a:rPr b="0" i="0" lang="en-US">
                <a:solidFill>
                  <a:srgbClr val="131313"/>
                </a:solidFill>
                <a:latin typeface="Roboto"/>
                <a:ea typeface="Roboto"/>
                <a:cs typeface="Roboto"/>
                <a:sym typeface="Roboto"/>
              </a:rPr>
              <a:t>. </a:t>
            </a:r>
            <a:endParaRPr/>
          </a:p>
          <a:p>
            <a:pPr indent="-76200" lvl="0" marL="0" rtl="0" algn="l">
              <a:lnSpc>
                <a:spcPct val="115000"/>
              </a:lnSpc>
              <a:spcBef>
                <a:spcPts val="0"/>
              </a:spcBef>
              <a:spcAft>
                <a:spcPts val="0"/>
              </a:spcAft>
              <a:buClr>
                <a:srgbClr val="1F1F1F"/>
              </a:buClr>
              <a:buSzPts val="1200"/>
              <a:buFont typeface="Noto Sans Symbols"/>
              <a:buChar char="☺"/>
            </a:pPr>
            <a:r>
              <a:rPr lang="en-US">
                <a:solidFill>
                  <a:srgbClr val="1F1F1F"/>
                </a:solidFill>
              </a:rPr>
              <a:t>Con l'ascolto attivo, finiamo la parte dedicata alla comunicazione efficace. Avete domande? Ci sono cose da chiarire?</a:t>
            </a:r>
            <a:endParaRPr>
              <a:solidFill>
                <a:srgbClr val="1F1F1F"/>
              </a:solidFill>
            </a:endParaRPr>
          </a:p>
          <a:p>
            <a:pPr indent="0" lvl="0" marL="0" rtl="0" algn="l">
              <a:spcBef>
                <a:spcPts val="0"/>
              </a:spcBef>
              <a:spcAft>
                <a:spcPts val="0"/>
              </a:spcAft>
              <a:buNone/>
            </a:pPr>
            <a:r>
              <a:t/>
            </a:r>
            <a:endParaRPr/>
          </a:p>
        </p:txBody>
      </p:sp>
      <p:sp>
        <p:nvSpPr>
          <p:cNvPr id="333" name="Google Shape;33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n-US"/>
              <a:t>Ora entriamo nella parte interessante della gestione delle relazioni. Siamo animali sociali per natura, ricordate? Vedremo come possiamo relazionarci con altre persone, quali amici, compagni di classe, assistenti o partner. </a:t>
            </a:r>
            <a:endParaRPr/>
          </a:p>
        </p:txBody>
      </p:sp>
      <p:sp>
        <p:nvSpPr>
          <p:cNvPr id="342" name="Google Shape;34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76200" lvl="0" marL="0" rtl="0" algn="l">
              <a:lnSpc>
                <a:spcPct val="115000"/>
              </a:lnSpc>
              <a:spcBef>
                <a:spcPts val="0"/>
              </a:spcBef>
              <a:spcAft>
                <a:spcPts val="0"/>
              </a:spcAft>
              <a:buClr>
                <a:srgbClr val="333333"/>
              </a:buClr>
              <a:buSzPts val="1200"/>
              <a:buFont typeface="Noto Sans Symbols"/>
              <a:buChar char="☺"/>
            </a:pPr>
            <a:r>
              <a:rPr lang="en-US">
                <a:solidFill>
                  <a:srgbClr val="333333"/>
                </a:solidFill>
                <a:latin typeface="Open Sans"/>
                <a:ea typeface="Open Sans"/>
                <a:cs typeface="Open Sans"/>
                <a:sym typeface="Open Sans"/>
              </a:rPr>
              <a:t>Inizieremo spiegando i due tipi principali di relazioni: quelle sane e quelle malsane, che coprono tutti i tipi di interazione sociale: amicizie, rapporti di gruppo e relazioni sentimentali. Le </a:t>
            </a:r>
            <a:r>
              <a:rPr b="1" lang="en-US">
                <a:solidFill>
                  <a:srgbClr val="333333"/>
                </a:solidFill>
                <a:latin typeface="Open Sans"/>
                <a:ea typeface="Open Sans"/>
                <a:cs typeface="Open Sans"/>
                <a:sym typeface="Open Sans"/>
              </a:rPr>
              <a:t>relazioni sane </a:t>
            </a:r>
            <a:r>
              <a:rPr lang="en-US">
                <a:solidFill>
                  <a:srgbClr val="333333"/>
                </a:solidFill>
                <a:latin typeface="Open Sans"/>
                <a:ea typeface="Open Sans"/>
                <a:cs typeface="Open Sans"/>
                <a:sym typeface="Open Sans"/>
              </a:rPr>
              <a:t>sono quelle in cui possiamo sentirci sicuri ed esprimere i nostri punti di vista liberamente e con rispetto per noi stessi e gli altri. Sono basate sulla fiducia reciproca, onestà, buona comunicazione, comprensione e calma durante le discussioni, e sul consenso. Le</a:t>
            </a:r>
            <a:r>
              <a:rPr b="1" lang="en-US">
                <a:solidFill>
                  <a:srgbClr val="333333"/>
                </a:solidFill>
                <a:latin typeface="Open Sans"/>
                <a:ea typeface="Open Sans"/>
                <a:cs typeface="Open Sans"/>
                <a:sym typeface="Open Sans"/>
              </a:rPr>
              <a:t> relazioni malsane,</a:t>
            </a:r>
            <a:r>
              <a:rPr lang="en-US">
                <a:solidFill>
                  <a:srgbClr val="333333"/>
                </a:solidFill>
                <a:latin typeface="Open Sans"/>
                <a:ea typeface="Open Sans"/>
                <a:cs typeface="Open Sans"/>
                <a:sym typeface="Open Sans"/>
              </a:rPr>
              <a:t> al contrario, hanno una disparità di potere; non c'è consenso, fiducia reciproca, compromesso o onestà. Una o entrambe le persone nella relazione possono avere problemi a comunicare e controllare la loro rabbia. Alcune relazioni malsane diventano fisicamente, emotivamente o sessualmente violente. Quello di ciu abbiamo già discusso, la comprensione di sé e la comprensione sociale, l’ empatia, l’ascolto attivo, possono aiutarci a costruire relazioni sane e a fermare o allontanarci da quelle malsane.</a:t>
            </a:r>
            <a:endParaRPr b="0" i="0">
              <a:solidFill>
                <a:srgbClr val="333333"/>
              </a:solidFill>
              <a:latin typeface="Open Sans"/>
              <a:ea typeface="Open Sans"/>
              <a:cs typeface="Open Sans"/>
              <a:sym typeface="Open Sans"/>
            </a:endParaRPr>
          </a:p>
          <a:p>
            <a:pPr indent="0" lvl="0" marL="0" rtl="0" algn="l">
              <a:spcBef>
                <a:spcPts val="0"/>
              </a:spcBef>
              <a:spcAft>
                <a:spcPts val="0"/>
              </a:spcAft>
              <a:buNone/>
            </a:pPr>
            <a:r>
              <a:t/>
            </a:r>
            <a:endParaRPr b="0" i="0">
              <a:solidFill>
                <a:srgbClr val="333333"/>
              </a:solidFill>
              <a:latin typeface="Open Sans"/>
              <a:ea typeface="Open Sans"/>
              <a:cs typeface="Open Sans"/>
              <a:sym typeface="Open Sans"/>
            </a:endParaRPr>
          </a:p>
        </p:txBody>
      </p:sp>
      <p:sp>
        <p:nvSpPr>
          <p:cNvPr id="354" name="Google Shape;35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76200" lvl="0" marL="0" rtl="0" algn="l">
              <a:lnSpc>
                <a:spcPct val="115000"/>
              </a:lnSpc>
              <a:spcBef>
                <a:spcPts val="0"/>
              </a:spcBef>
              <a:spcAft>
                <a:spcPts val="0"/>
              </a:spcAft>
              <a:buClr>
                <a:srgbClr val="333333"/>
              </a:buClr>
              <a:buSzPts val="1200"/>
              <a:buFont typeface="Noto Sans Symbols"/>
              <a:buChar char="☺"/>
            </a:pPr>
            <a:r>
              <a:rPr lang="en-US">
                <a:solidFill>
                  <a:srgbClr val="333333"/>
                </a:solidFill>
                <a:latin typeface="Open Sans"/>
                <a:ea typeface="Open Sans"/>
                <a:cs typeface="Open Sans"/>
                <a:sym typeface="Open Sans"/>
              </a:rPr>
              <a:t>Il nostro obiettivo è naturalmente quello di costruire e mantenere relazioni sane. Vediamo alcuni suggerimenti seguendo questa direzione. La </a:t>
            </a:r>
            <a:r>
              <a:rPr b="1" lang="en-US">
                <a:solidFill>
                  <a:srgbClr val="333333"/>
                </a:solidFill>
                <a:latin typeface="Open Sans"/>
                <a:ea typeface="Open Sans"/>
                <a:cs typeface="Open Sans"/>
                <a:sym typeface="Open Sans"/>
              </a:rPr>
              <a:t>comunicazione non verbale </a:t>
            </a:r>
            <a:r>
              <a:rPr lang="en-US">
                <a:solidFill>
                  <a:srgbClr val="333333"/>
                </a:solidFill>
                <a:latin typeface="Open Sans"/>
                <a:ea typeface="Open Sans"/>
                <a:cs typeface="Open Sans"/>
                <a:sym typeface="Open Sans"/>
              </a:rPr>
              <a:t>e il linguaggio del corpo svolgono un ruolo molto importante nelle relazioni. Dobbiamo prestare attenzione al nostro linguaggio del corpo. I molti muscoli del viso, specialmente quelli intorno agli occhi, al naso, alla bocca e alla fronte, ci aiutano a trasmettere senza parole le nostre emozioni così come leggere l'intento emotivo di altre persone. Possiamo dire qualcosa, ma la nostra espressione facciale trasmette qualcosa di diverso. Le persone intorno a noi se ne accorgeranno. </a:t>
            </a:r>
            <a:r>
              <a:rPr b="1" lang="en-US">
                <a:solidFill>
                  <a:srgbClr val="333333"/>
                </a:solidFill>
                <a:latin typeface="Open Sans"/>
                <a:ea typeface="Open Sans"/>
                <a:cs typeface="Open Sans"/>
                <a:sym typeface="Open Sans"/>
              </a:rPr>
              <a:t>Umorismo</a:t>
            </a:r>
            <a:r>
              <a:rPr lang="en-US">
                <a:solidFill>
                  <a:srgbClr val="333333"/>
                </a:solidFill>
                <a:latin typeface="Open Sans"/>
                <a:ea typeface="Open Sans"/>
                <a:cs typeface="Open Sans"/>
                <a:sym typeface="Open Sans"/>
              </a:rPr>
              <a:t>, risate e gioco sono antidoti naturali allo stress. La risata porta il nostro sistema nervoso in equilibrio, riducendo lo stress, calmandoci e affilando la nostra mente. Dovremmo usare l'umorismo  nelle nostre relazioni. Tuttavia, non dovremmo usare l'umorismo per ingannare i sentimenti di un'altra persona o le sue forti convinzioni. Due persone non possono essere d'accordo su tutto. Non possono avere sempre gli stessi bisogni, opinioni e aspettative. </a:t>
            </a:r>
            <a:r>
              <a:rPr b="1" lang="en-US">
                <a:solidFill>
                  <a:srgbClr val="333333"/>
                </a:solidFill>
                <a:latin typeface="Open Sans"/>
                <a:ea typeface="Open Sans"/>
                <a:cs typeface="Open Sans"/>
                <a:sym typeface="Open Sans"/>
              </a:rPr>
              <a:t>Conflitti e disaccordi </a:t>
            </a:r>
            <a:r>
              <a:rPr lang="en-US">
                <a:solidFill>
                  <a:srgbClr val="333333"/>
                </a:solidFill>
                <a:latin typeface="Open Sans"/>
                <a:ea typeface="Open Sans"/>
                <a:cs typeface="Open Sans"/>
                <a:sym typeface="Open Sans"/>
              </a:rPr>
              <a:t>fanno parte delle relazioni umane. Quando il conflitto non è percepito come una minaccia o una punizione, ma proprio come quello che è, vale a dire due persone che hanno opinioni diverse, favorisce la libertà, la creatività e la sicurezza nelle relazioni. Risolvere i conflitti in modo sano e costruttivo può rafforzare la fiducia tra le persone. Dobbiamo ricordare che </a:t>
            </a:r>
            <a:r>
              <a:rPr b="1" lang="en-US">
                <a:solidFill>
                  <a:srgbClr val="333333"/>
                </a:solidFill>
                <a:latin typeface="Open Sans"/>
                <a:ea typeface="Open Sans"/>
                <a:cs typeface="Open Sans"/>
                <a:sym typeface="Open Sans"/>
              </a:rPr>
              <a:t>ogni persona è diversa</a:t>
            </a:r>
            <a:r>
              <a:rPr lang="en-US">
                <a:solidFill>
                  <a:srgbClr val="333333"/>
                </a:solidFill>
                <a:latin typeface="Open Sans"/>
                <a:ea typeface="Open Sans"/>
                <a:cs typeface="Open Sans"/>
                <a:sym typeface="Open Sans"/>
              </a:rPr>
              <a:t>. Anche il nostro migliore amico è probabilmente totalmente diverso da noi. Questo va bene, a condizione che possiamo avere un rapporto sano. E 'molto interessante. Alcuni amici o partner possono compensarsi a vicenda, proprio perché sono diversi, e prestano attenzione a aspetti diversi su di un argomento. Dobbiamo concentrarci su tutte le cose positive che questa differenza può portare nella relazione. </a:t>
            </a:r>
            <a:endParaRPr>
              <a:solidFill>
                <a:srgbClr val="33333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p>
        </p:txBody>
      </p:sp>
      <p:sp>
        <p:nvSpPr>
          <p:cNvPr id="367" name="Google Shape;36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76200" lvl="0" marL="0" rtl="0" algn="l">
              <a:lnSpc>
                <a:spcPct val="115000"/>
              </a:lnSpc>
              <a:spcBef>
                <a:spcPts val="0"/>
              </a:spcBef>
              <a:spcAft>
                <a:spcPts val="0"/>
              </a:spcAft>
              <a:buClr>
                <a:srgbClr val="474747"/>
              </a:buClr>
              <a:buSzPts val="1200"/>
              <a:buFont typeface="Noto Sans Symbols"/>
              <a:buChar char="☺"/>
            </a:pPr>
            <a:r>
              <a:rPr lang="en-US">
                <a:solidFill>
                  <a:srgbClr val="474747"/>
                </a:solidFill>
              </a:rPr>
              <a:t> Sapere quando è il momento di chiudere una relazione di amicizia, squadra, lavoro o una relazione sentimentale può essere profondamente personale, ma i segni che potrebbe essere il momento per noi di andare avanti includono: l’ infelicità costante; se ci sentiamo infelici quando siamo con l'altra persona. La mancanza di fiducia; se non possiamo fidarci dell'altra persona. I ripetuti schemi di conflitto, che si aggravano e non possono essere risolti sulla base del rispetto. L’abuso emotivo o fisico; che includono il bullismo, la critica costante e la minaccia. Il disallineamento dei valori; man mano che invecchiamo i nostri valori interferiscono nelle nostre azioni. Se l'altra persona non condivide gli stessi valori o valori simili, c'è un’alta probabilità che il loro comportamento sia diverso da quello che noi vogliamo. La sensazione di stagnazione o di trattenimento; in alcune relazioni, una persona mette sempre le sue esigenze da parte per compiacere o aiutare l'altra persona. Questo è normale se succede occasionalmente o per cose di poco valore, ma non è sano essere trattenuti costantemente e poi pentirsene. La mancanza di rispetto; se una persona non ci rispetta si impegnerà presto in altri comportamenti problematici, come l'abuso, gli le bugie e gli scontri. </a:t>
            </a:r>
            <a:endParaRPr>
              <a:solidFill>
                <a:srgbClr val="474747"/>
              </a:solidFill>
            </a:endParaRPr>
          </a:p>
          <a:p>
            <a:pPr indent="0" lvl="0" marL="0" rtl="0" algn="l">
              <a:spcBef>
                <a:spcPts val="0"/>
              </a:spcBef>
              <a:spcAft>
                <a:spcPts val="0"/>
              </a:spcAft>
              <a:buClr>
                <a:srgbClr val="474747"/>
              </a:buClr>
              <a:buSzPts val="1200"/>
              <a:buFont typeface="Noto Sans Symbols"/>
              <a:buNone/>
            </a:pPr>
            <a:r>
              <a:rPr b="0" i="0" lang="en-US">
                <a:solidFill>
                  <a:srgbClr val="474747"/>
                </a:solidFill>
                <a:latin typeface="Arial"/>
                <a:ea typeface="Arial"/>
                <a:cs typeface="Arial"/>
                <a:sym typeface="Arial"/>
              </a:rPr>
              <a:t>📄 Chied</a:t>
            </a:r>
            <a:r>
              <a:rPr lang="en-US">
                <a:solidFill>
                  <a:srgbClr val="474747"/>
                </a:solidFill>
              </a:rPr>
              <a:t>i</a:t>
            </a:r>
            <a:r>
              <a:rPr b="0" i="0" lang="en-US">
                <a:solidFill>
                  <a:srgbClr val="474747"/>
                </a:solidFill>
                <a:latin typeface="Arial"/>
                <a:ea typeface="Arial"/>
                <a:cs typeface="Arial"/>
                <a:sym typeface="Arial"/>
              </a:rPr>
              <a:t> agli studenti la loro opinione su questi segn</a:t>
            </a:r>
            <a:r>
              <a:rPr lang="en-US">
                <a:solidFill>
                  <a:srgbClr val="474747"/>
                </a:solidFill>
              </a:rPr>
              <a:t>ali</a:t>
            </a:r>
            <a:r>
              <a:rPr b="0" i="0" lang="en-US">
                <a:solidFill>
                  <a:srgbClr val="474747"/>
                </a:solidFill>
                <a:latin typeface="Arial"/>
                <a:ea typeface="Arial"/>
                <a:cs typeface="Arial"/>
                <a:sym typeface="Arial"/>
              </a:rPr>
              <a:t>. Hanno altre indicazioni da aggiungere?</a:t>
            </a:r>
            <a:endParaRPr/>
          </a:p>
        </p:txBody>
      </p:sp>
      <p:sp>
        <p:nvSpPr>
          <p:cNvPr id="378" name="Google Shape;37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n-US"/>
              <a:t>Questa è un'attività da svolgere in coppia e mira ad aiutare gli studenti a praticare la loro intelligenza emotiva, l'ascolto attivo, il riconoscimento dei messaggi verbali e non verbali e a concentrarsi sugli aspetti positivi dell’altra persona. Chiedi agli studenti di formare delle coppie. Prova a far sedere ciascuna coppia di studenti con una distanza minima dall'altra coppia. Consegna post-it e penne a entrambi gli studenti di ciascuna coppia. Annuncia le istruzioni.</a:t>
            </a:r>
            <a:endParaRPr/>
          </a:p>
          <a:p>
            <a:pPr indent="-171450" lvl="0" marL="171450" marR="0" rtl="0" algn="l">
              <a:lnSpc>
                <a:spcPct val="100000"/>
              </a:lnSpc>
              <a:spcBef>
                <a:spcPts val="0"/>
              </a:spcBef>
              <a:spcAft>
                <a:spcPts val="0"/>
              </a:spcAft>
              <a:buClr>
                <a:schemeClr val="dk1"/>
              </a:buClr>
              <a:buSzPts val="1200"/>
              <a:buFont typeface="Noto Sans Symbols"/>
              <a:buChar char="☺"/>
            </a:pPr>
            <a:r>
              <a:rPr lang="en-US"/>
              <a:t>Questa è l’ultima attività, che mette insieme tutto ciò di cui abbiamo discusso. Non è un test e non ci sono risposte giuste o sbagliate. Ciascuno in ogni coppia racconterà una storia personale a sua scelta per 2-3 minuti. L’altra persona ascolterà senza interrompere o fare domande e, durante l’ascolto, annoterà su un diverso post-it una cosa positiva che nota dell'altra persona. Successivamente si invertiranno. Adesso, la seconda persona condividerà una storia personale e l'altra persona annoterà cose positive su diversi post-it, in base alla storia.</a:t>
            </a:r>
            <a:endParaRPr/>
          </a:p>
          <a:p>
            <a:pPr indent="-171450" lvl="0" marL="171450" rtl="0" algn="l">
              <a:spcBef>
                <a:spcPts val="0"/>
              </a:spcBef>
              <a:spcAft>
                <a:spcPts val="0"/>
              </a:spcAft>
              <a:buClr>
                <a:schemeClr val="dk1"/>
              </a:buClr>
              <a:buSzPts val="1200"/>
              <a:buFont typeface="Noto Sans Symbols"/>
              <a:buChar char="📄"/>
            </a:pPr>
            <a:r>
              <a:rPr lang="en-US"/>
              <a:t>Quando tutte le coppie avranno finito, chiedi a ciascuna coppia di venire davanti e a ciascuna persona di ogni coppia chiedi di elogiare l'altra per gli aspetti positivi che ha notato e allo stesso tempo di consegnare all'altra persona il relativo post-it: “in base alla tua storia, penso che tu sia…coraggioso, hai pazienza, sei forte, onesto, ecc.). Questo viene ripetuto finché tutte le coppie non hanno presentato i loro risultati. Alla fine dell'esercizio, ogni persona del gruppo avrà raccolto dei post-it con cose positive su di sé, che lo aiutano a sentirsi bene e orgoglioso di sé stesso. Chiedi alla classe se ha imparato qualcosa di nuovo su di </a:t>
            </a:r>
            <a:r>
              <a:rPr lang="en-US"/>
              <a:t>sé</a:t>
            </a:r>
            <a:r>
              <a:rPr lang="en-US"/>
              <a:t> che non aveva realizzato prima e come si sente. Consenti agli studenti di rispondere volontariamente a queste domande.</a:t>
            </a:r>
            <a:endParaRPr/>
          </a:p>
          <a:p>
            <a:pPr indent="0" lvl="0" marL="0" rtl="0" algn="l">
              <a:spcBef>
                <a:spcPts val="0"/>
              </a:spcBef>
              <a:spcAft>
                <a:spcPts val="0"/>
              </a:spcAft>
              <a:buNone/>
            </a:pPr>
            <a:r>
              <a:t/>
            </a:r>
            <a:endParaRPr/>
          </a:p>
        </p:txBody>
      </p:sp>
      <p:sp>
        <p:nvSpPr>
          <p:cNvPr id="391" name="Google Shape;391;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1: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23"/>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540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3"/>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 name="Google Shape;19;p23"/>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3"/>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3"/>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7" name="Google Shape;37;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0" name="Shape 40"/>
        <p:cNvGrpSpPr/>
        <p:nvPr/>
      </p:nvGrpSpPr>
      <p:grpSpPr>
        <a:xfrm>
          <a:off x="0" y="0"/>
          <a:ext cx="0" cy="0"/>
          <a:chOff x="0" y="0"/>
          <a:chExt cx="0" cy="0"/>
        </a:xfrm>
      </p:grpSpPr>
      <p:sp>
        <p:nvSpPr>
          <p:cNvPr id="41" name="Google Shape;41;p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3" name="Google Shape;43;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2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2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2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2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2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1" name="Shape 71"/>
        <p:cNvGrpSpPr/>
        <p:nvPr/>
      </p:nvGrpSpPr>
      <p:grpSpPr>
        <a:xfrm>
          <a:off x="0" y="0"/>
          <a:ext cx="0" cy="0"/>
          <a:chOff x="0" y="0"/>
          <a:chExt cx="0" cy="0"/>
        </a:xfrm>
      </p:grpSpPr>
      <p:sp>
        <p:nvSpPr>
          <p:cNvPr id="72" name="Google Shape;72;p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3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8" name="Shape 78"/>
        <p:cNvGrpSpPr/>
        <p:nvPr/>
      </p:nvGrpSpPr>
      <p:grpSpPr>
        <a:xfrm>
          <a:off x="0" y="0"/>
          <a:ext cx="0" cy="0"/>
          <a:chOff x="0" y="0"/>
          <a:chExt cx="0" cy="0"/>
        </a:xfrm>
      </p:grpSpPr>
      <p:sp>
        <p:nvSpPr>
          <p:cNvPr id="79" name="Google Shape;79;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3"/>
          <p:cNvSpPr/>
          <p:nvPr>
            <p:ph idx="2" type="pic"/>
          </p:nvPr>
        </p:nvSpPr>
        <p:spPr>
          <a:xfrm>
            <a:off x="5183188" y="987425"/>
            <a:ext cx="6172200" cy="4873625"/>
          </a:xfrm>
          <a:prstGeom prst="rect">
            <a:avLst/>
          </a:prstGeom>
          <a:noFill/>
          <a:ln>
            <a:noFill/>
          </a:ln>
        </p:spPr>
      </p:sp>
      <p:sp>
        <p:nvSpPr>
          <p:cNvPr id="81" name="Google Shape;81;p3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 name="Google Shape;82;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5" name="Shape 85"/>
        <p:cNvGrpSpPr/>
        <p:nvPr/>
      </p:nvGrpSpPr>
      <p:grpSpPr>
        <a:xfrm>
          <a:off x="0" y="0"/>
          <a:ext cx="0" cy="0"/>
          <a:chOff x="0" y="0"/>
          <a:chExt cx="0" cy="0"/>
        </a:xfrm>
      </p:grpSpPr>
      <p:sp>
        <p:nvSpPr>
          <p:cNvPr id="86" name="Google Shape;86;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3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3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3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p:nvPr/>
        </p:nvSpPr>
        <p:spPr>
          <a:xfrm>
            <a:off x="0" y="0"/>
            <a:ext cx="12192000" cy="685800"/>
          </a:xfrm>
          <a:custGeom>
            <a:rect b="b" l="l" r="r" t="t"/>
            <a:pathLst>
              <a:path extrusionOk="0" h="1028700" w="18288000">
                <a:moveTo>
                  <a:pt x="0" y="0"/>
                </a:moveTo>
                <a:lnTo>
                  <a:pt x="18287999" y="0"/>
                </a:lnTo>
                <a:lnTo>
                  <a:pt x="18287999" y="1028699"/>
                </a:lnTo>
                <a:lnTo>
                  <a:pt x="0" y="1028699"/>
                </a:lnTo>
                <a:lnTo>
                  <a:pt x="0" y="0"/>
                </a:lnTo>
                <a:close/>
              </a:path>
            </a:pathLst>
          </a:custGeom>
          <a:solidFill>
            <a:srgbClr val="E3DE1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 name="Google Shape;11;p22"/>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1" i="0" sz="8100" u="none" cap="none" strike="noStrik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22"/>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3" name="Google Shape;13;p22"/>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2"/>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2"/>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800">
                <a:solidFill>
                  <a:srgbClr val="888888"/>
                </a:solidFill>
                <a:latin typeface="Calibri"/>
                <a:ea typeface="Calibri"/>
                <a:cs typeface="Calibri"/>
                <a:sym typeface="Calibri"/>
              </a:defRPr>
            </a:lvl1pPr>
            <a:lvl2pPr indent="0" lvl="1" marL="0" marR="0" rtl="0" algn="r">
              <a:spcBef>
                <a:spcPts val="0"/>
              </a:spcBef>
              <a:buNone/>
              <a:defRPr sz="1800">
                <a:solidFill>
                  <a:srgbClr val="888888"/>
                </a:solidFill>
                <a:latin typeface="Calibri"/>
                <a:ea typeface="Calibri"/>
                <a:cs typeface="Calibri"/>
                <a:sym typeface="Calibri"/>
              </a:defRPr>
            </a:lvl2pPr>
            <a:lvl3pPr indent="0" lvl="2" marL="0" marR="0" rtl="0" algn="r">
              <a:spcBef>
                <a:spcPts val="0"/>
              </a:spcBef>
              <a:buNone/>
              <a:defRPr sz="1800">
                <a:solidFill>
                  <a:srgbClr val="888888"/>
                </a:solidFill>
                <a:latin typeface="Calibri"/>
                <a:ea typeface="Calibri"/>
                <a:cs typeface="Calibri"/>
                <a:sym typeface="Calibri"/>
              </a:defRPr>
            </a:lvl3pPr>
            <a:lvl4pPr indent="0" lvl="3" marL="0" marR="0" rtl="0" algn="r">
              <a:spcBef>
                <a:spcPts val="0"/>
              </a:spcBef>
              <a:buNone/>
              <a:defRPr sz="1800">
                <a:solidFill>
                  <a:srgbClr val="888888"/>
                </a:solidFill>
                <a:latin typeface="Calibri"/>
                <a:ea typeface="Calibri"/>
                <a:cs typeface="Calibri"/>
                <a:sym typeface="Calibri"/>
              </a:defRPr>
            </a:lvl4pPr>
            <a:lvl5pPr indent="0" lvl="4" marL="0" marR="0" rtl="0" algn="r">
              <a:spcBef>
                <a:spcPts val="0"/>
              </a:spcBef>
              <a:buNone/>
              <a:defRPr sz="1800">
                <a:solidFill>
                  <a:srgbClr val="888888"/>
                </a:solidFill>
                <a:latin typeface="Calibri"/>
                <a:ea typeface="Calibri"/>
                <a:cs typeface="Calibri"/>
                <a:sym typeface="Calibri"/>
              </a:defRPr>
            </a:lvl5pPr>
            <a:lvl6pPr indent="0" lvl="5" marL="0" marR="0" rtl="0" algn="r">
              <a:spcBef>
                <a:spcPts val="0"/>
              </a:spcBef>
              <a:buNone/>
              <a:defRPr sz="1800">
                <a:solidFill>
                  <a:srgbClr val="888888"/>
                </a:solidFill>
                <a:latin typeface="Calibri"/>
                <a:ea typeface="Calibri"/>
                <a:cs typeface="Calibri"/>
                <a:sym typeface="Calibri"/>
              </a:defRPr>
            </a:lvl6pPr>
            <a:lvl7pPr indent="0" lvl="6" marL="0" marR="0" rtl="0" algn="r">
              <a:spcBef>
                <a:spcPts val="0"/>
              </a:spcBef>
              <a:buNone/>
              <a:defRPr sz="1800">
                <a:solidFill>
                  <a:srgbClr val="888888"/>
                </a:solidFill>
                <a:latin typeface="Calibri"/>
                <a:ea typeface="Calibri"/>
                <a:cs typeface="Calibri"/>
                <a:sym typeface="Calibri"/>
              </a:defRPr>
            </a:lvl7pPr>
            <a:lvl8pPr indent="0" lvl="7" marL="0" marR="0" rtl="0" algn="r">
              <a:spcBef>
                <a:spcPts val="0"/>
              </a:spcBef>
              <a:buNone/>
              <a:defRPr sz="1800">
                <a:solidFill>
                  <a:srgbClr val="888888"/>
                </a:solidFill>
                <a:latin typeface="Calibri"/>
                <a:ea typeface="Calibri"/>
                <a:cs typeface="Calibri"/>
                <a:sym typeface="Calibri"/>
              </a:defRPr>
            </a:lvl8pPr>
            <a:lvl9pPr indent="0" lvl="8" marL="0" marR="0" rt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b="0" u="none"/>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 name="Shape 22"/>
        <p:cNvGrpSpPr/>
        <p:nvPr/>
      </p:nvGrpSpPr>
      <p:grpSpPr>
        <a:xfrm>
          <a:off x="0" y="0"/>
          <a:ext cx="0" cy="0"/>
          <a:chOff x="0" y="0"/>
          <a:chExt cx="0" cy="0"/>
        </a:xfrm>
      </p:grpSpPr>
      <p:sp>
        <p:nvSpPr>
          <p:cNvPr id="23" name="Google Shape;23;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 name="Google Shape;2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5.png"/><Relationship Id="rId11" Type="http://schemas.openxmlformats.org/officeDocument/2006/relationships/image" Target="../media/image14.png"/><Relationship Id="rId10" Type="http://schemas.openxmlformats.org/officeDocument/2006/relationships/image" Target="../media/image15.png"/><Relationship Id="rId21" Type="http://schemas.openxmlformats.org/officeDocument/2006/relationships/image" Target="../media/image19.jpg"/><Relationship Id="rId13" Type="http://schemas.openxmlformats.org/officeDocument/2006/relationships/image" Target="../media/image17.png"/><Relationship Id="rId12"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image" Target="../media/image4.png"/><Relationship Id="rId9" Type="http://schemas.openxmlformats.org/officeDocument/2006/relationships/image" Target="../media/image8.png"/><Relationship Id="rId15" Type="http://schemas.openxmlformats.org/officeDocument/2006/relationships/image" Target="../media/image1.png"/><Relationship Id="rId14" Type="http://schemas.openxmlformats.org/officeDocument/2006/relationships/image" Target="../media/image12.png"/><Relationship Id="rId17" Type="http://schemas.openxmlformats.org/officeDocument/2006/relationships/image" Target="../media/image11.png"/><Relationship Id="rId16" Type="http://schemas.openxmlformats.org/officeDocument/2006/relationships/image" Target="../media/image7.png"/><Relationship Id="rId5" Type="http://schemas.openxmlformats.org/officeDocument/2006/relationships/image" Target="../media/image3.jpg"/><Relationship Id="rId19" Type="http://schemas.openxmlformats.org/officeDocument/2006/relationships/image" Target="../media/image2.png"/><Relationship Id="rId6" Type="http://schemas.openxmlformats.org/officeDocument/2006/relationships/image" Target="../media/image16.jpg"/><Relationship Id="rId18" Type="http://schemas.openxmlformats.org/officeDocument/2006/relationships/image" Target="../media/image10.png"/><Relationship Id="rId7" Type="http://schemas.openxmlformats.org/officeDocument/2006/relationships/image" Target="../media/image6.jp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ww.youtube.com/watch?v=Itp21tly8nM" TargetMode="External"/><Relationship Id="rId4" Type="http://schemas.openxmlformats.org/officeDocument/2006/relationships/hyperlink" Target="https://www.youtube.com/watch?v=aU3QfyqvHk8" TargetMode="External"/><Relationship Id="rId5" Type="http://schemas.openxmlformats.org/officeDocument/2006/relationships/hyperlink" Target="https://www.youtube.com/watch?v=aU3QfyqvHk8" TargetMode="External"/><Relationship Id="rId6" Type="http://schemas.openxmlformats.org/officeDocument/2006/relationships/image" Target="../media/image2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64.png"/><Relationship Id="rId5" Type="http://schemas.openxmlformats.org/officeDocument/2006/relationships/image" Target="../media/image31.png"/><Relationship Id="rId6" Type="http://schemas.openxmlformats.org/officeDocument/2006/relationships/image" Target="../media/image24.png"/><Relationship Id="rId7"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www.nytimes.com/2024/04/28/learning/whats-going-on-in-this-picture-april-29-2024.html" TargetMode="Externa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8.jpg"/><Relationship Id="rId4" Type="http://schemas.openxmlformats.org/officeDocument/2006/relationships/hyperlink" Target="https://www.mindtools.com/axbwm3m/how-emotionally-intelligent-are-you" TargetMode="External"/><Relationship Id="rId5" Type="http://schemas.openxmlformats.org/officeDocument/2006/relationships/hyperlink" Target="https://greatergood.berkeley.edu/quizzes/ei_quiz/take_quiz"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7.jpg"/><Relationship Id="rId4" Type="http://schemas.openxmlformats.org/officeDocument/2006/relationships/hyperlink" Target="https://youtu.be/rzsVh8YwZEQ?feature=shared"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5.jpg"/></Relationships>
</file>

<file path=ppt/slides/_rels/slide21.xml.rels><?xml version="1.0" encoding="UTF-8" standalone="yes"?><Relationships xmlns="http://schemas.openxmlformats.org/package/2006/relationships"><Relationship Id="rId20" Type="http://schemas.openxmlformats.org/officeDocument/2006/relationships/image" Target="../media/image60.png"/><Relationship Id="rId11" Type="http://schemas.openxmlformats.org/officeDocument/2006/relationships/image" Target="../media/image46.png"/><Relationship Id="rId22" Type="http://schemas.openxmlformats.org/officeDocument/2006/relationships/image" Target="../media/image61.jpg"/><Relationship Id="rId10" Type="http://schemas.openxmlformats.org/officeDocument/2006/relationships/image" Target="../media/image8.png"/><Relationship Id="rId21" Type="http://schemas.openxmlformats.org/officeDocument/2006/relationships/image" Target="../media/image59.png"/><Relationship Id="rId13" Type="http://schemas.openxmlformats.org/officeDocument/2006/relationships/image" Target="../media/image58.png"/><Relationship Id="rId12" Type="http://schemas.openxmlformats.org/officeDocument/2006/relationships/image" Target="../media/image50.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0.png"/><Relationship Id="rId4" Type="http://schemas.openxmlformats.org/officeDocument/2006/relationships/image" Target="../media/image4.png"/><Relationship Id="rId9" Type="http://schemas.openxmlformats.org/officeDocument/2006/relationships/image" Target="../media/image47.png"/><Relationship Id="rId15" Type="http://schemas.openxmlformats.org/officeDocument/2006/relationships/image" Target="../media/image54.png"/><Relationship Id="rId14" Type="http://schemas.openxmlformats.org/officeDocument/2006/relationships/image" Target="../media/image55.png"/><Relationship Id="rId17" Type="http://schemas.openxmlformats.org/officeDocument/2006/relationships/image" Target="../media/image56.png"/><Relationship Id="rId16" Type="http://schemas.openxmlformats.org/officeDocument/2006/relationships/image" Target="../media/image53.png"/><Relationship Id="rId5" Type="http://schemas.openxmlformats.org/officeDocument/2006/relationships/image" Target="../media/image3.jpg"/><Relationship Id="rId19" Type="http://schemas.openxmlformats.org/officeDocument/2006/relationships/image" Target="../media/image57.png"/><Relationship Id="rId6" Type="http://schemas.openxmlformats.org/officeDocument/2006/relationships/image" Target="../media/image16.jpg"/><Relationship Id="rId18" Type="http://schemas.openxmlformats.org/officeDocument/2006/relationships/image" Target="../media/image11.png"/><Relationship Id="rId7" Type="http://schemas.openxmlformats.org/officeDocument/2006/relationships/image" Target="../media/image6.jpg"/><Relationship Id="rId8"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grpSp>
        <p:nvGrpSpPr>
          <p:cNvPr id="102" name="Google Shape;102;p1"/>
          <p:cNvGrpSpPr/>
          <p:nvPr/>
        </p:nvGrpSpPr>
        <p:grpSpPr>
          <a:xfrm>
            <a:off x="1" y="5252767"/>
            <a:ext cx="2690233" cy="1162049"/>
            <a:chOff x="0" y="7879150"/>
            <a:chExt cx="4035350" cy="1743074"/>
          </a:xfrm>
        </p:grpSpPr>
        <p:pic>
          <p:nvPicPr>
            <p:cNvPr id="103" name="Google Shape;103;p1"/>
            <p:cNvPicPr preferRelativeResize="0"/>
            <p:nvPr/>
          </p:nvPicPr>
          <p:blipFill rotWithShape="1">
            <a:blip r:embed="rId3">
              <a:alphaModFix/>
            </a:blip>
            <a:srcRect b="0" l="0" r="0" t="0"/>
            <a:stretch/>
          </p:blipFill>
          <p:spPr>
            <a:xfrm>
              <a:off x="0" y="8001914"/>
              <a:ext cx="2295524" cy="1619249"/>
            </a:xfrm>
            <a:prstGeom prst="rect">
              <a:avLst/>
            </a:prstGeom>
            <a:noFill/>
            <a:ln>
              <a:noFill/>
            </a:ln>
          </p:spPr>
        </p:pic>
        <p:pic>
          <p:nvPicPr>
            <p:cNvPr id="104" name="Google Shape;104;p1"/>
            <p:cNvPicPr preferRelativeResize="0"/>
            <p:nvPr/>
          </p:nvPicPr>
          <p:blipFill rotWithShape="1">
            <a:blip r:embed="rId4">
              <a:alphaModFix/>
            </a:blip>
            <a:srcRect b="0" l="0" r="0" t="0"/>
            <a:stretch/>
          </p:blipFill>
          <p:spPr>
            <a:xfrm>
              <a:off x="2292276" y="7879150"/>
              <a:ext cx="1743074" cy="1743074"/>
            </a:xfrm>
            <a:prstGeom prst="rect">
              <a:avLst/>
            </a:prstGeom>
            <a:noFill/>
            <a:ln>
              <a:noFill/>
            </a:ln>
          </p:spPr>
        </p:pic>
      </p:grpSp>
      <p:pic>
        <p:nvPicPr>
          <p:cNvPr id="105" name="Google Shape;105;p1"/>
          <p:cNvPicPr preferRelativeResize="0"/>
          <p:nvPr/>
        </p:nvPicPr>
        <p:blipFill rotWithShape="1">
          <a:blip r:embed="rId5">
            <a:alphaModFix/>
          </a:blip>
          <a:srcRect b="0" l="0" r="0" t="0"/>
          <a:stretch/>
        </p:blipFill>
        <p:spPr>
          <a:xfrm>
            <a:off x="4303318" y="5524923"/>
            <a:ext cx="1795721" cy="745787"/>
          </a:xfrm>
          <a:prstGeom prst="rect">
            <a:avLst/>
          </a:prstGeom>
          <a:noFill/>
          <a:ln>
            <a:noFill/>
          </a:ln>
        </p:spPr>
      </p:pic>
      <p:pic>
        <p:nvPicPr>
          <p:cNvPr id="106" name="Google Shape;106;p1"/>
          <p:cNvPicPr preferRelativeResize="0"/>
          <p:nvPr/>
        </p:nvPicPr>
        <p:blipFill rotWithShape="1">
          <a:blip r:embed="rId6">
            <a:alphaModFix/>
          </a:blip>
          <a:srcRect b="0" l="0" r="0" t="0"/>
          <a:stretch/>
        </p:blipFill>
        <p:spPr>
          <a:xfrm>
            <a:off x="6219642" y="5125475"/>
            <a:ext cx="1737607" cy="1289049"/>
          </a:xfrm>
          <a:prstGeom prst="rect">
            <a:avLst/>
          </a:prstGeom>
          <a:noFill/>
          <a:ln>
            <a:noFill/>
          </a:ln>
        </p:spPr>
      </p:pic>
      <p:pic>
        <p:nvPicPr>
          <p:cNvPr id="107" name="Google Shape;107;p1"/>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108" name="Google Shape;108;p1"/>
          <p:cNvSpPr/>
          <p:nvPr/>
        </p:nvSpPr>
        <p:spPr>
          <a:xfrm>
            <a:off x="0" y="6581089"/>
            <a:ext cx="12192000" cy="277283"/>
          </a:xfrm>
          <a:custGeom>
            <a:rect b="b" l="l" r="r" t="t"/>
            <a:pathLst>
              <a:path extrusionOk="0" h="415925" w="18288000">
                <a:moveTo>
                  <a:pt x="18287999" y="415367"/>
                </a:moveTo>
                <a:lnTo>
                  <a:pt x="0" y="415367"/>
                </a:lnTo>
                <a:lnTo>
                  <a:pt x="0" y="0"/>
                </a:lnTo>
                <a:lnTo>
                  <a:pt x="18287999" y="0"/>
                </a:lnTo>
                <a:lnTo>
                  <a:pt x="18287999" y="415367"/>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09" name="Google Shape;109;p1"/>
          <p:cNvPicPr preferRelativeResize="0"/>
          <p:nvPr/>
        </p:nvPicPr>
        <p:blipFill rotWithShape="1">
          <a:blip r:embed="rId8">
            <a:alphaModFix/>
          </a:blip>
          <a:srcRect b="0" l="0" r="0" t="0"/>
          <a:stretch/>
        </p:blipFill>
        <p:spPr>
          <a:xfrm>
            <a:off x="10527989" y="1137461"/>
            <a:ext cx="1327149" cy="1396999"/>
          </a:xfrm>
          <a:prstGeom prst="rect">
            <a:avLst/>
          </a:prstGeom>
          <a:noFill/>
          <a:ln>
            <a:noFill/>
          </a:ln>
        </p:spPr>
      </p:pic>
      <p:pic>
        <p:nvPicPr>
          <p:cNvPr id="110" name="Google Shape;110;p1"/>
          <p:cNvPicPr preferRelativeResize="0"/>
          <p:nvPr/>
        </p:nvPicPr>
        <p:blipFill rotWithShape="1">
          <a:blip r:embed="rId9">
            <a:alphaModFix/>
          </a:blip>
          <a:srcRect b="0" l="0" r="0" t="0"/>
          <a:stretch/>
        </p:blipFill>
        <p:spPr>
          <a:xfrm>
            <a:off x="7954941" y="5638464"/>
            <a:ext cx="1777999" cy="488949"/>
          </a:xfrm>
          <a:prstGeom prst="rect">
            <a:avLst/>
          </a:prstGeom>
          <a:noFill/>
          <a:ln>
            <a:noFill/>
          </a:ln>
        </p:spPr>
      </p:pic>
      <p:pic>
        <p:nvPicPr>
          <p:cNvPr id="111" name="Google Shape;111;p1"/>
          <p:cNvPicPr preferRelativeResize="0"/>
          <p:nvPr/>
        </p:nvPicPr>
        <p:blipFill rotWithShape="1">
          <a:blip r:embed="rId10">
            <a:alphaModFix/>
          </a:blip>
          <a:srcRect b="0" l="0" r="0" t="0"/>
          <a:stretch/>
        </p:blipFill>
        <p:spPr>
          <a:xfrm>
            <a:off x="9820230" y="5589356"/>
            <a:ext cx="534561" cy="537599"/>
          </a:xfrm>
          <a:prstGeom prst="rect">
            <a:avLst/>
          </a:prstGeom>
          <a:noFill/>
          <a:ln>
            <a:noFill/>
          </a:ln>
        </p:spPr>
      </p:pic>
      <p:sp>
        <p:nvSpPr>
          <p:cNvPr id="112" name="Google Shape;112;p1"/>
          <p:cNvSpPr/>
          <p:nvPr/>
        </p:nvSpPr>
        <p:spPr>
          <a:xfrm>
            <a:off x="10430264" y="5699624"/>
            <a:ext cx="786977" cy="134620"/>
          </a:xfrm>
          <a:custGeom>
            <a:rect b="b" l="l" r="r" t="t"/>
            <a:pathLst>
              <a:path extrusionOk="0" h="201929" w="1180465">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extrusionOk="0" h="201929" w="1180465">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extrusionOk="0" h="201929" w="1180465">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extrusionOk="0" h="201929" w="1180465">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113" name="Google Shape;113;p1"/>
          <p:cNvGrpSpPr/>
          <p:nvPr/>
        </p:nvGrpSpPr>
        <p:grpSpPr>
          <a:xfrm>
            <a:off x="11255654" y="5699870"/>
            <a:ext cx="736275" cy="134197"/>
            <a:chOff x="16883481" y="8549804"/>
            <a:chExt cx="1104413" cy="201295"/>
          </a:xfrm>
        </p:grpSpPr>
        <p:pic>
          <p:nvPicPr>
            <p:cNvPr id="114" name="Google Shape;114;p1"/>
            <p:cNvPicPr preferRelativeResize="0"/>
            <p:nvPr/>
          </p:nvPicPr>
          <p:blipFill rotWithShape="1">
            <a:blip r:embed="rId11">
              <a:alphaModFix/>
            </a:blip>
            <a:srcRect b="0" l="0" r="0" t="0"/>
            <a:stretch/>
          </p:blipFill>
          <p:spPr>
            <a:xfrm>
              <a:off x="16883481" y="8551762"/>
              <a:ext cx="493393" cy="197072"/>
            </a:xfrm>
            <a:prstGeom prst="rect">
              <a:avLst/>
            </a:prstGeom>
            <a:noFill/>
            <a:ln>
              <a:noFill/>
            </a:ln>
          </p:spPr>
        </p:pic>
        <p:sp>
          <p:nvSpPr>
            <p:cNvPr id="115" name="Google Shape;115;p1"/>
            <p:cNvSpPr/>
            <p:nvPr/>
          </p:nvSpPr>
          <p:spPr>
            <a:xfrm>
              <a:off x="17398772" y="8549804"/>
              <a:ext cx="215265" cy="201295"/>
            </a:xfrm>
            <a:custGeom>
              <a:rect b="b" l="l" r="r" t="t"/>
              <a:pathLst>
                <a:path extrusionOk="0" h="201295" w="215265">
                  <a:moveTo>
                    <a:pt x="41503" y="2705"/>
                  </a:moveTo>
                  <a:lnTo>
                    <a:pt x="0" y="2705"/>
                  </a:lnTo>
                  <a:lnTo>
                    <a:pt x="0" y="198501"/>
                  </a:lnTo>
                  <a:lnTo>
                    <a:pt x="41503" y="198501"/>
                  </a:lnTo>
                  <a:lnTo>
                    <a:pt x="41503" y="2705"/>
                  </a:lnTo>
                  <a:close/>
                </a:path>
                <a:path extrusionOk="0" h="201295" w="21526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16" name="Google Shape;116;p1"/>
            <p:cNvPicPr preferRelativeResize="0"/>
            <p:nvPr/>
          </p:nvPicPr>
          <p:blipFill rotWithShape="1">
            <a:blip r:embed="rId12">
              <a:alphaModFix/>
            </a:blip>
            <a:srcRect b="0" l="0" r="0" t="0"/>
            <a:stretch/>
          </p:blipFill>
          <p:spPr>
            <a:xfrm>
              <a:off x="17632935" y="8551762"/>
              <a:ext cx="354959" cy="197072"/>
            </a:xfrm>
            <a:prstGeom prst="rect">
              <a:avLst/>
            </a:prstGeom>
            <a:noFill/>
            <a:ln>
              <a:noFill/>
            </a:ln>
          </p:spPr>
        </p:pic>
      </p:grpSp>
      <p:grpSp>
        <p:nvGrpSpPr>
          <p:cNvPr id="117" name="Google Shape;117;p1"/>
          <p:cNvGrpSpPr/>
          <p:nvPr/>
        </p:nvGrpSpPr>
        <p:grpSpPr>
          <a:xfrm>
            <a:off x="10428312" y="5911163"/>
            <a:ext cx="557327" cy="105770"/>
            <a:chOff x="15642468" y="8866744"/>
            <a:chExt cx="835991" cy="158656"/>
          </a:xfrm>
        </p:grpSpPr>
        <p:pic>
          <p:nvPicPr>
            <p:cNvPr id="118" name="Google Shape;118;p1"/>
            <p:cNvPicPr preferRelativeResize="0"/>
            <p:nvPr/>
          </p:nvPicPr>
          <p:blipFill rotWithShape="1">
            <a:blip r:embed="rId13">
              <a:alphaModFix/>
            </a:blip>
            <a:srcRect b="0" l="0" r="0" t="0"/>
            <a:stretch/>
          </p:blipFill>
          <p:spPr>
            <a:xfrm>
              <a:off x="15642468" y="8866867"/>
              <a:ext cx="117136" cy="158410"/>
            </a:xfrm>
            <a:prstGeom prst="rect">
              <a:avLst/>
            </a:prstGeom>
            <a:noFill/>
            <a:ln>
              <a:noFill/>
            </a:ln>
          </p:spPr>
        </p:pic>
        <p:sp>
          <p:nvSpPr>
            <p:cNvPr id="119" name="Google Shape;119;p1"/>
            <p:cNvSpPr/>
            <p:nvPr/>
          </p:nvSpPr>
          <p:spPr>
            <a:xfrm>
              <a:off x="15784449" y="8869590"/>
              <a:ext cx="88900" cy="154305"/>
            </a:xfrm>
            <a:custGeom>
              <a:rect b="b" l="l" r="r" t="t"/>
              <a:pathLst>
                <a:path extrusionOk="0" h="154304" w="88900">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0" name="Google Shape;120;p1"/>
            <p:cNvPicPr preferRelativeResize="0"/>
            <p:nvPr/>
          </p:nvPicPr>
          <p:blipFill rotWithShape="1">
            <a:blip r:embed="rId14">
              <a:alphaModFix/>
            </a:blip>
            <a:srcRect b="0" l="0" r="0" t="0"/>
            <a:stretch/>
          </p:blipFill>
          <p:spPr>
            <a:xfrm>
              <a:off x="15902935" y="8869074"/>
              <a:ext cx="136598" cy="154119"/>
            </a:xfrm>
            <a:prstGeom prst="rect">
              <a:avLst/>
            </a:prstGeom>
            <a:noFill/>
            <a:ln>
              <a:noFill/>
            </a:ln>
          </p:spPr>
        </p:pic>
        <p:sp>
          <p:nvSpPr>
            <p:cNvPr id="121" name="Google Shape;121;p1"/>
            <p:cNvSpPr/>
            <p:nvPr/>
          </p:nvSpPr>
          <p:spPr>
            <a:xfrm>
              <a:off x="16061068" y="8869590"/>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5">
              <a:alphaModFix/>
            </a:blip>
            <a:srcRect b="0" l="0" r="0" t="0"/>
            <a:stretch/>
          </p:blipFill>
          <p:spPr>
            <a:xfrm>
              <a:off x="16198653" y="8866744"/>
              <a:ext cx="279806" cy="158656"/>
            </a:xfrm>
            <a:prstGeom prst="rect">
              <a:avLst/>
            </a:prstGeom>
            <a:noFill/>
            <a:ln>
              <a:noFill/>
            </a:ln>
          </p:spPr>
        </p:pic>
      </p:grpSp>
      <p:grpSp>
        <p:nvGrpSpPr>
          <p:cNvPr id="123" name="Google Shape;123;p1"/>
          <p:cNvGrpSpPr/>
          <p:nvPr/>
        </p:nvGrpSpPr>
        <p:grpSpPr>
          <a:xfrm>
            <a:off x="11035008" y="5911245"/>
            <a:ext cx="399902" cy="105606"/>
            <a:chOff x="16552512" y="8866867"/>
            <a:chExt cx="599853" cy="158410"/>
          </a:xfrm>
        </p:grpSpPr>
        <p:pic>
          <p:nvPicPr>
            <p:cNvPr id="124" name="Google Shape;124;p1"/>
            <p:cNvPicPr preferRelativeResize="0"/>
            <p:nvPr/>
          </p:nvPicPr>
          <p:blipFill rotWithShape="1">
            <a:blip r:embed="rId16">
              <a:alphaModFix/>
            </a:blip>
            <a:srcRect b="0" l="0" r="0" t="0"/>
            <a:stretch/>
          </p:blipFill>
          <p:spPr>
            <a:xfrm>
              <a:off x="16552512" y="8866867"/>
              <a:ext cx="227174" cy="158410"/>
            </a:xfrm>
            <a:prstGeom prst="rect">
              <a:avLst/>
            </a:prstGeom>
            <a:noFill/>
            <a:ln>
              <a:noFill/>
            </a:ln>
          </p:spPr>
        </p:pic>
        <p:pic>
          <p:nvPicPr>
            <p:cNvPr id="125" name="Google Shape;125;p1"/>
            <p:cNvPicPr preferRelativeResize="0"/>
            <p:nvPr/>
          </p:nvPicPr>
          <p:blipFill rotWithShape="1">
            <a:blip r:embed="rId17">
              <a:alphaModFix/>
            </a:blip>
            <a:srcRect b="0" l="0" r="0" t="0"/>
            <a:stretch/>
          </p:blipFill>
          <p:spPr>
            <a:xfrm>
              <a:off x="16800127" y="8869074"/>
              <a:ext cx="126316" cy="156203"/>
            </a:xfrm>
            <a:prstGeom prst="rect">
              <a:avLst/>
            </a:prstGeom>
            <a:noFill/>
            <a:ln>
              <a:noFill/>
            </a:ln>
          </p:spPr>
        </p:pic>
        <p:pic>
          <p:nvPicPr>
            <p:cNvPr id="126" name="Google Shape;126;p1"/>
            <p:cNvPicPr preferRelativeResize="0"/>
            <p:nvPr/>
          </p:nvPicPr>
          <p:blipFill rotWithShape="1">
            <a:blip r:embed="rId18">
              <a:alphaModFix/>
            </a:blip>
            <a:srcRect b="0" l="0" r="0" t="0"/>
            <a:stretch/>
          </p:blipFill>
          <p:spPr>
            <a:xfrm>
              <a:off x="16962061" y="8868951"/>
              <a:ext cx="127663" cy="154119"/>
            </a:xfrm>
            <a:prstGeom prst="rect">
              <a:avLst/>
            </a:prstGeom>
            <a:noFill/>
            <a:ln>
              <a:noFill/>
            </a:ln>
          </p:spPr>
        </p:pic>
        <p:sp>
          <p:nvSpPr>
            <p:cNvPr id="127" name="Google Shape;127;p1"/>
            <p:cNvSpPr/>
            <p:nvPr/>
          </p:nvSpPr>
          <p:spPr>
            <a:xfrm>
              <a:off x="17119345" y="8869074"/>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128" name="Google Shape;128;p1"/>
          <p:cNvGrpSpPr/>
          <p:nvPr/>
        </p:nvGrpSpPr>
        <p:grpSpPr>
          <a:xfrm>
            <a:off x="11482094" y="5911163"/>
            <a:ext cx="509510" cy="105770"/>
            <a:chOff x="17223140" y="8866744"/>
            <a:chExt cx="764265" cy="158656"/>
          </a:xfrm>
        </p:grpSpPr>
        <p:pic>
          <p:nvPicPr>
            <p:cNvPr id="129" name="Google Shape;129;p1"/>
            <p:cNvPicPr preferRelativeResize="0"/>
            <p:nvPr/>
          </p:nvPicPr>
          <p:blipFill rotWithShape="1">
            <a:blip r:embed="rId19">
              <a:alphaModFix/>
            </a:blip>
            <a:srcRect b="0" l="0" r="0" t="0"/>
            <a:stretch/>
          </p:blipFill>
          <p:spPr>
            <a:xfrm>
              <a:off x="17223140" y="8868461"/>
              <a:ext cx="254102" cy="154927"/>
            </a:xfrm>
            <a:prstGeom prst="rect">
              <a:avLst/>
            </a:prstGeom>
            <a:noFill/>
            <a:ln>
              <a:noFill/>
            </a:ln>
          </p:spPr>
        </p:pic>
        <p:sp>
          <p:nvSpPr>
            <p:cNvPr id="130" name="Google Shape;130;p1"/>
            <p:cNvSpPr/>
            <p:nvPr/>
          </p:nvSpPr>
          <p:spPr>
            <a:xfrm>
              <a:off x="17505148" y="8869082"/>
              <a:ext cx="149225" cy="154940"/>
            </a:xfrm>
            <a:custGeom>
              <a:rect b="b" l="l" r="r" t="t"/>
              <a:pathLst>
                <a:path extrusionOk="0" h="154940" w="149225">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31" name="Google Shape;131;p1"/>
            <p:cNvPicPr preferRelativeResize="0"/>
            <p:nvPr/>
          </p:nvPicPr>
          <p:blipFill rotWithShape="1">
            <a:blip r:embed="rId18">
              <a:alphaModFix/>
            </a:blip>
            <a:srcRect b="0" l="0" r="0" t="0"/>
            <a:stretch/>
          </p:blipFill>
          <p:spPr>
            <a:xfrm>
              <a:off x="17690341" y="8868951"/>
              <a:ext cx="127663" cy="154119"/>
            </a:xfrm>
            <a:prstGeom prst="rect">
              <a:avLst/>
            </a:prstGeom>
            <a:noFill/>
            <a:ln>
              <a:noFill/>
            </a:ln>
          </p:spPr>
        </p:pic>
        <p:pic>
          <p:nvPicPr>
            <p:cNvPr id="132" name="Google Shape;132;p1"/>
            <p:cNvPicPr preferRelativeResize="0"/>
            <p:nvPr/>
          </p:nvPicPr>
          <p:blipFill rotWithShape="1">
            <a:blip r:embed="rId20">
              <a:alphaModFix/>
            </a:blip>
            <a:srcRect b="0" l="0" r="0" t="0"/>
            <a:stretch/>
          </p:blipFill>
          <p:spPr>
            <a:xfrm>
              <a:off x="17840770" y="8866744"/>
              <a:ext cx="146635" cy="158656"/>
            </a:xfrm>
            <a:prstGeom prst="rect">
              <a:avLst/>
            </a:prstGeom>
            <a:noFill/>
            <a:ln>
              <a:noFill/>
            </a:ln>
          </p:spPr>
        </p:pic>
      </p:grpSp>
      <p:sp>
        <p:nvSpPr>
          <p:cNvPr id="133" name="Google Shape;133;p1"/>
          <p:cNvSpPr txBox="1"/>
          <p:nvPr>
            <p:ph type="title"/>
          </p:nvPr>
        </p:nvSpPr>
        <p:spPr>
          <a:xfrm>
            <a:off x="4505379" y="1059813"/>
            <a:ext cx="2785110" cy="837777"/>
          </a:xfrm>
          <a:prstGeom prst="rect">
            <a:avLst/>
          </a:prstGeom>
          <a:noFill/>
          <a:ln>
            <a:noFill/>
          </a:ln>
        </p:spPr>
        <p:txBody>
          <a:bodyPr anchorCtr="0" anchor="t" bIns="0" lIns="0" spcFirstLastPara="1" rIns="0" wrap="square" tIns="10575">
            <a:spAutoFit/>
          </a:bodyPr>
          <a:lstStyle/>
          <a:p>
            <a:pPr indent="0" lvl="0" marL="8467" marR="0" rtl="0" algn="l">
              <a:lnSpc>
                <a:spcPct val="100000"/>
              </a:lnSpc>
              <a:spcBef>
                <a:spcPts val="0"/>
              </a:spcBef>
              <a:spcAft>
                <a:spcPts val="0"/>
              </a:spcAft>
              <a:buNone/>
            </a:pPr>
            <a:r>
              <a:rPr b="1" i="0" lang="en-US" sz="5367" u="none" cap="none" strike="noStrike">
                <a:solidFill>
                  <a:schemeClr val="dk1"/>
                </a:solidFill>
                <a:latin typeface="Cambria"/>
                <a:ea typeface="Cambria"/>
                <a:cs typeface="Cambria"/>
                <a:sym typeface="Cambria"/>
              </a:rPr>
              <a:t>Eurhope</a:t>
            </a:r>
            <a:endParaRPr b="1" i="0" sz="5367" u="none" cap="none" strike="noStrike">
              <a:solidFill>
                <a:schemeClr val="dk1"/>
              </a:solidFill>
              <a:latin typeface="Cambria"/>
              <a:ea typeface="Cambria"/>
              <a:cs typeface="Cambria"/>
              <a:sym typeface="Cambria"/>
            </a:endParaRPr>
          </a:p>
        </p:txBody>
      </p:sp>
      <p:sp>
        <p:nvSpPr>
          <p:cNvPr id="134" name="Google Shape;134;p1"/>
          <p:cNvSpPr txBox="1"/>
          <p:nvPr/>
        </p:nvSpPr>
        <p:spPr>
          <a:xfrm>
            <a:off x="2516738" y="1732530"/>
            <a:ext cx="6762750" cy="803910"/>
          </a:xfrm>
          <a:prstGeom prst="rect">
            <a:avLst/>
          </a:prstGeom>
          <a:noFill/>
          <a:ln>
            <a:noFill/>
          </a:ln>
        </p:spPr>
        <p:txBody>
          <a:bodyPr anchorCtr="0" anchor="t" bIns="0" lIns="0" spcFirstLastPara="1" rIns="0" wrap="square" tIns="135875">
            <a:spAutoFit/>
          </a:bodyPr>
          <a:lstStyle/>
          <a:p>
            <a:pPr indent="0" lvl="0" marL="0" marR="0" rtl="0" algn="ctr">
              <a:lnSpc>
                <a:spcPct val="100000"/>
              </a:lnSpc>
              <a:spcBef>
                <a:spcPts val="0"/>
              </a:spcBef>
              <a:spcAft>
                <a:spcPts val="0"/>
              </a:spcAft>
              <a:buNone/>
            </a:pPr>
            <a:r>
              <a:rPr lang="en-US"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indent="0" lvl="0" marL="0" marR="0" rtl="0" algn="ctr">
              <a:lnSpc>
                <a:spcPct val="100000"/>
              </a:lnSpc>
              <a:spcBef>
                <a:spcPts val="629"/>
              </a:spcBef>
              <a:spcAft>
                <a:spcPts val="0"/>
              </a:spcAft>
              <a:buNone/>
            </a:pPr>
            <a:r>
              <a:rPr lang="en-US" sz="1467">
                <a:solidFill>
                  <a:schemeClr val="dk1"/>
                </a:solidFill>
                <a:latin typeface="Trebuchet MS"/>
                <a:ea typeface="Trebuchet MS"/>
                <a:cs typeface="Trebuchet MS"/>
                <a:sym typeface="Trebuchet MS"/>
              </a:rPr>
              <a:t>Erasmus+ project n. 2023-2-IT03-KA220-YOU-000184370</a:t>
            </a:r>
            <a:endParaRPr sz="1467">
              <a:solidFill>
                <a:schemeClr val="dk1"/>
              </a:solidFill>
              <a:latin typeface="Trebuchet MS"/>
              <a:ea typeface="Trebuchet MS"/>
              <a:cs typeface="Trebuchet MS"/>
              <a:sym typeface="Trebuchet MS"/>
            </a:endParaRPr>
          </a:p>
        </p:txBody>
      </p:sp>
      <p:sp>
        <p:nvSpPr>
          <p:cNvPr id="135" name="Google Shape;135;p1"/>
          <p:cNvSpPr txBox="1"/>
          <p:nvPr/>
        </p:nvSpPr>
        <p:spPr>
          <a:xfrm>
            <a:off x="2516739" y="3209157"/>
            <a:ext cx="6762900" cy="1147500"/>
          </a:xfrm>
          <a:prstGeom prst="rect">
            <a:avLst/>
          </a:prstGeom>
          <a:noFill/>
          <a:ln>
            <a:noFill/>
          </a:ln>
        </p:spPr>
        <p:txBody>
          <a:bodyPr anchorCtr="0" anchor="t" bIns="0" lIns="0" spcFirstLastPara="1" rIns="0" wrap="square" tIns="8450">
            <a:spAutoFit/>
          </a:bodyPr>
          <a:lstStyle/>
          <a:p>
            <a:pPr indent="0" lvl="0" marL="0" marR="0" rtl="0" algn="ctr">
              <a:lnSpc>
                <a:spcPct val="118499"/>
              </a:lnSpc>
              <a:spcBef>
                <a:spcPts val="0"/>
              </a:spcBef>
              <a:spcAft>
                <a:spcPts val="0"/>
              </a:spcAft>
              <a:buNone/>
            </a:pPr>
            <a:r>
              <a:rPr b="1" lang="en-US" sz="4000">
                <a:solidFill>
                  <a:schemeClr val="dk1"/>
                </a:solidFill>
                <a:latin typeface="Cambria"/>
                <a:ea typeface="Cambria"/>
                <a:cs typeface="Cambria"/>
                <a:sym typeface="Cambria"/>
              </a:rPr>
              <a:t>Life Skills Modulo 2</a:t>
            </a:r>
            <a:endParaRPr sz="4000">
              <a:solidFill>
                <a:schemeClr val="dk1"/>
              </a:solidFill>
              <a:latin typeface="Cambria"/>
              <a:ea typeface="Cambria"/>
              <a:cs typeface="Cambria"/>
              <a:sym typeface="Cambria"/>
            </a:endParaRPr>
          </a:p>
          <a:p>
            <a:pPr indent="0" lvl="0" marL="0" marR="0" rtl="0" algn="ctr">
              <a:lnSpc>
                <a:spcPct val="88666"/>
              </a:lnSpc>
              <a:spcBef>
                <a:spcPts val="0"/>
              </a:spcBef>
              <a:spcAft>
                <a:spcPts val="0"/>
              </a:spcAft>
              <a:buNone/>
            </a:pPr>
            <a:r>
              <a:rPr lang="en-US" sz="3000">
                <a:solidFill>
                  <a:schemeClr val="dk1"/>
                </a:solidFill>
                <a:latin typeface="Georgia"/>
                <a:ea typeface="Georgia"/>
                <a:cs typeface="Georgia"/>
                <a:sym typeface="Georgia"/>
              </a:rPr>
              <a:t>Area Sociale</a:t>
            </a:r>
            <a:endParaRPr sz="3000">
              <a:solidFill>
                <a:schemeClr val="dk1"/>
              </a:solidFill>
              <a:latin typeface="Georgia"/>
              <a:ea typeface="Georgia"/>
              <a:cs typeface="Georgia"/>
              <a:sym typeface="Georgia"/>
            </a:endParaRPr>
          </a:p>
        </p:txBody>
      </p:sp>
      <p:pic>
        <p:nvPicPr>
          <p:cNvPr id="136" name="Google Shape;136;p1"/>
          <p:cNvPicPr preferRelativeResize="0"/>
          <p:nvPr/>
        </p:nvPicPr>
        <p:blipFill rotWithShape="1">
          <a:blip r:embed="rId21">
            <a:alphaModFix/>
          </a:blip>
          <a:srcRect b="0" l="0" r="0" t="0"/>
          <a:stretch/>
        </p:blipFill>
        <p:spPr>
          <a:xfrm>
            <a:off x="2859059" y="5567396"/>
            <a:ext cx="1131887" cy="6561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3" name="Google Shape;143;p2"/>
          <p:cNvSpPr/>
          <p:nvPr/>
        </p:nvSpPr>
        <p:spPr>
          <a:xfrm>
            <a:off x="558209" y="7126"/>
            <a:ext cx="11167447" cy="2018806"/>
          </a:xfrm>
          <a:prstGeom prst="rect">
            <a:avLst/>
          </a:prstGeom>
          <a:solidFill>
            <a:schemeClr val="lt1"/>
          </a:solidFill>
          <a:ln cap="flat" cmpd="sng" w="9525">
            <a:solidFill>
              <a:srgbClr val="DEDEDE"/>
            </a:solidFill>
            <a:prstDash val="solid"/>
            <a:miter lim="800000"/>
            <a:headEnd len="sm" w="sm" type="none"/>
            <a:tailEnd len="sm" w="sm" type="none"/>
          </a:ln>
          <a:effectLst>
            <a:outerShdw blurRad="50800" rotWithShape="0" algn="tl" dir="2700000" dist="38100">
              <a:srgbClr val="D8D8D8">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4" name="Google Shape;144;p2"/>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5" name="Google Shape;145;p2"/>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In questo modulo parleremo di:</a:t>
            </a:r>
            <a:endParaRPr/>
          </a:p>
        </p:txBody>
      </p:sp>
      <p:sp>
        <p:nvSpPr>
          <p:cNvPr id="146" name="Google Shape;146;p2"/>
          <p:cNvSpPr/>
          <p:nvPr/>
        </p:nvSpPr>
        <p:spPr>
          <a:xfrm>
            <a:off x="498834" y="758952"/>
            <a:ext cx="128016"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grpSp>
        <p:nvGrpSpPr>
          <p:cNvPr id="147" name="Google Shape;147;p2"/>
          <p:cNvGrpSpPr/>
          <p:nvPr/>
        </p:nvGrpSpPr>
        <p:grpSpPr>
          <a:xfrm>
            <a:off x="1506219" y="2386286"/>
            <a:ext cx="9386824" cy="4158562"/>
            <a:chOff x="390651" y="116556"/>
            <a:chExt cx="9386824" cy="4158562"/>
          </a:xfrm>
        </p:grpSpPr>
        <p:sp>
          <p:nvSpPr>
            <p:cNvPr id="148" name="Google Shape;148;p2"/>
            <p:cNvSpPr/>
            <p:nvPr/>
          </p:nvSpPr>
          <p:spPr>
            <a:xfrm>
              <a:off x="390651" y="116556"/>
              <a:ext cx="1510523" cy="1422358"/>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390651" y="1700629"/>
              <a:ext cx="4315781" cy="6095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txBox="1"/>
            <p:nvPr/>
          </p:nvSpPr>
          <p:spPr>
            <a:xfrm>
              <a:off x="390651" y="1700629"/>
              <a:ext cx="4315781" cy="60958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2800"/>
                <a:buFont typeface="Arial"/>
                <a:buNone/>
              </a:pPr>
              <a:r>
                <a:rPr b="1" lang="en-US" sz="2800">
                  <a:solidFill>
                    <a:schemeClr val="dk1"/>
                  </a:solidFill>
                </a:rPr>
                <a:t>Comunicazione </a:t>
              </a:r>
              <a:r>
                <a:rPr b="1" lang="en-US" sz="2800">
                  <a:solidFill>
                    <a:schemeClr val="dk1"/>
                  </a:solidFill>
                </a:rPr>
                <a:t>efficace</a:t>
              </a:r>
              <a:r>
                <a:rPr b="1" lang="en-US" sz="2800">
                  <a:solidFill>
                    <a:schemeClr val="dk1"/>
                  </a:solidFill>
                  <a:latin typeface="Arial"/>
                  <a:ea typeface="Arial"/>
                  <a:cs typeface="Arial"/>
                  <a:sym typeface="Arial"/>
                </a:rPr>
                <a:t> </a:t>
              </a:r>
              <a:endParaRPr/>
            </a:p>
          </p:txBody>
        </p:sp>
        <p:sp>
          <p:nvSpPr>
            <p:cNvPr id="151" name="Google Shape;151;p2"/>
            <p:cNvSpPr/>
            <p:nvPr/>
          </p:nvSpPr>
          <p:spPr>
            <a:xfrm>
              <a:off x="390651" y="2385427"/>
              <a:ext cx="4315781" cy="14919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txBox="1"/>
            <p:nvPr/>
          </p:nvSpPr>
          <p:spPr>
            <a:xfrm>
              <a:off x="390657" y="2385418"/>
              <a:ext cx="4315800" cy="1889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700"/>
                <a:buFont typeface="Arial"/>
                <a:buNone/>
              </a:pPr>
              <a:r>
                <a:rPr lang="en-US" sz="1700">
                  <a:solidFill>
                    <a:schemeClr val="dk1"/>
                  </a:solidFill>
                </a:rPr>
                <a:t>Intelligenza emotiva</a:t>
              </a:r>
              <a:endParaRPr sz="1700">
                <a:solidFill>
                  <a:schemeClr val="dk1"/>
                </a:solidFill>
                <a:latin typeface="Arial"/>
                <a:ea typeface="Arial"/>
                <a:cs typeface="Arial"/>
                <a:sym typeface="Arial"/>
              </a:endParaRPr>
            </a:p>
            <a:p>
              <a:pPr indent="0" lvl="0" marL="0" marR="0" rtl="0" algn="l">
                <a:lnSpc>
                  <a:spcPct val="90000"/>
                </a:lnSpc>
                <a:spcBef>
                  <a:spcPts val="595"/>
                </a:spcBef>
                <a:spcAft>
                  <a:spcPts val="0"/>
                </a:spcAft>
                <a:buClr>
                  <a:schemeClr val="dk1"/>
                </a:buClr>
                <a:buSzPts val="1700"/>
                <a:buFont typeface="Arial"/>
                <a:buNone/>
              </a:pPr>
              <a:r>
                <a:rPr lang="en-US" sz="1700">
                  <a:solidFill>
                    <a:schemeClr val="dk1"/>
                  </a:solidFill>
                </a:rPr>
                <a:t>Comprensione</a:t>
              </a:r>
              <a:r>
                <a:rPr lang="en-US" sz="1700">
                  <a:solidFill>
                    <a:schemeClr val="dk1"/>
                  </a:solidFill>
                </a:rPr>
                <a:t> dell’empatia e della sua importanza nella </a:t>
              </a:r>
              <a:r>
                <a:rPr lang="en-US" sz="1700">
                  <a:solidFill>
                    <a:schemeClr val="dk1"/>
                  </a:solidFill>
                </a:rPr>
                <a:t>comunicazione</a:t>
              </a:r>
              <a:endParaRPr sz="1700">
                <a:solidFill>
                  <a:schemeClr val="dk1"/>
                </a:solidFill>
              </a:endParaRPr>
            </a:p>
            <a:p>
              <a:pPr indent="0" lvl="0" marL="0" marR="0" rtl="0" algn="l">
                <a:lnSpc>
                  <a:spcPct val="90000"/>
                </a:lnSpc>
                <a:spcBef>
                  <a:spcPts val="595"/>
                </a:spcBef>
                <a:spcAft>
                  <a:spcPts val="0"/>
                </a:spcAft>
                <a:buClr>
                  <a:schemeClr val="dk1"/>
                </a:buClr>
                <a:buSzPts val="1700"/>
                <a:buFont typeface="Arial"/>
                <a:buNone/>
              </a:pPr>
              <a:r>
                <a:rPr lang="en-US" sz="1700">
                  <a:solidFill>
                    <a:schemeClr val="dk1"/>
                  </a:solidFill>
                </a:rPr>
                <a:t>Linguaggio del corpo e </a:t>
              </a:r>
              <a:r>
                <a:rPr lang="en-US" sz="1700">
                  <a:solidFill>
                    <a:schemeClr val="dk1"/>
                  </a:solidFill>
                </a:rPr>
                <a:t>comunicazione</a:t>
              </a:r>
              <a:r>
                <a:rPr lang="en-US" sz="1700">
                  <a:solidFill>
                    <a:schemeClr val="dk1"/>
                  </a:solidFill>
                </a:rPr>
                <a:t> non verbale</a:t>
              </a:r>
              <a:endParaRPr sz="1700">
                <a:solidFill>
                  <a:schemeClr val="dk1"/>
                </a:solidFill>
                <a:latin typeface="Arial"/>
                <a:ea typeface="Arial"/>
                <a:cs typeface="Arial"/>
                <a:sym typeface="Arial"/>
              </a:endParaRPr>
            </a:p>
            <a:p>
              <a:pPr indent="0" lvl="0" marL="0" marR="0" rtl="0" algn="l">
                <a:lnSpc>
                  <a:spcPct val="90000"/>
                </a:lnSpc>
                <a:spcBef>
                  <a:spcPts val="595"/>
                </a:spcBef>
                <a:spcAft>
                  <a:spcPts val="0"/>
                </a:spcAft>
                <a:buClr>
                  <a:schemeClr val="dk1"/>
                </a:buClr>
                <a:buSzPts val="1700"/>
                <a:buFont typeface="Arial"/>
                <a:buNone/>
              </a:pPr>
              <a:r>
                <a:rPr b="0" i="0" lang="en-US" sz="1700">
                  <a:solidFill>
                    <a:schemeClr val="dk1"/>
                  </a:solidFill>
                  <a:latin typeface="Arial"/>
                  <a:ea typeface="Arial"/>
                  <a:cs typeface="Arial"/>
                  <a:sym typeface="Arial"/>
                </a:rPr>
                <a:t>A</a:t>
              </a:r>
              <a:r>
                <a:rPr lang="en-US" sz="1700">
                  <a:solidFill>
                    <a:schemeClr val="dk1"/>
                  </a:solidFill>
                </a:rPr>
                <a:t>scolto attivo</a:t>
              </a:r>
              <a:endParaRPr sz="1700">
                <a:solidFill>
                  <a:schemeClr val="dk1"/>
                </a:solidFill>
                <a:latin typeface="Arial"/>
                <a:ea typeface="Arial"/>
                <a:cs typeface="Arial"/>
                <a:sym typeface="Arial"/>
              </a:endParaRPr>
            </a:p>
          </p:txBody>
        </p:sp>
        <p:sp>
          <p:nvSpPr>
            <p:cNvPr id="153" name="Google Shape;153;p2"/>
            <p:cNvSpPr/>
            <p:nvPr/>
          </p:nvSpPr>
          <p:spPr>
            <a:xfrm>
              <a:off x="5461694" y="116556"/>
              <a:ext cx="1510523" cy="1422358"/>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
            <p:cNvSpPr/>
            <p:nvPr/>
          </p:nvSpPr>
          <p:spPr>
            <a:xfrm>
              <a:off x="5461694" y="1700629"/>
              <a:ext cx="4315781" cy="6095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txBox="1"/>
            <p:nvPr/>
          </p:nvSpPr>
          <p:spPr>
            <a:xfrm>
              <a:off x="5461694" y="1700629"/>
              <a:ext cx="4315781" cy="60958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2800"/>
                <a:buFont typeface="Arial"/>
                <a:buNone/>
              </a:pPr>
              <a:r>
                <a:rPr b="1" lang="en-US" sz="2800">
                  <a:solidFill>
                    <a:schemeClr val="dk1"/>
                  </a:solidFill>
                </a:rPr>
                <a:t>Gestione delle relazioni</a:t>
              </a:r>
              <a:endParaRPr b="1" sz="2800">
                <a:solidFill>
                  <a:schemeClr val="dk1"/>
                </a:solidFill>
                <a:latin typeface="Arial"/>
                <a:ea typeface="Arial"/>
                <a:cs typeface="Arial"/>
                <a:sym typeface="Arial"/>
              </a:endParaRPr>
            </a:p>
          </p:txBody>
        </p:sp>
        <p:sp>
          <p:nvSpPr>
            <p:cNvPr id="156" name="Google Shape;156;p2"/>
            <p:cNvSpPr/>
            <p:nvPr/>
          </p:nvSpPr>
          <p:spPr>
            <a:xfrm>
              <a:off x="5461694" y="2385427"/>
              <a:ext cx="4315781" cy="14919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txBox="1"/>
            <p:nvPr/>
          </p:nvSpPr>
          <p:spPr>
            <a:xfrm>
              <a:off x="5461694" y="2385427"/>
              <a:ext cx="4315781" cy="1491925"/>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700"/>
                <a:buFont typeface="Arial"/>
                <a:buNone/>
              </a:pPr>
              <a:r>
                <a:rPr lang="en-US" sz="1700">
                  <a:solidFill>
                    <a:schemeClr val="dk1"/>
                  </a:solidFill>
                </a:rPr>
                <a:t>Relazioni sane e relazioni malsane</a:t>
              </a:r>
              <a:r>
                <a:rPr lang="en-US" sz="1700">
                  <a:solidFill>
                    <a:schemeClr val="dk1"/>
                  </a:solidFill>
                  <a:latin typeface="Arial"/>
                  <a:ea typeface="Arial"/>
                  <a:cs typeface="Arial"/>
                  <a:sym typeface="Arial"/>
                </a:rPr>
                <a:t> </a:t>
              </a:r>
              <a:endParaRPr/>
            </a:p>
            <a:p>
              <a:pPr indent="0" lvl="0" marL="0" marR="0" rtl="0" algn="l">
                <a:lnSpc>
                  <a:spcPct val="90000"/>
                </a:lnSpc>
                <a:spcBef>
                  <a:spcPts val="595"/>
                </a:spcBef>
                <a:spcAft>
                  <a:spcPts val="0"/>
                </a:spcAft>
                <a:buClr>
                  <a:schemeClr val="dk1"/>
                </a:buClr>
                <a:buSzPts val="1700"/>
                <a:buFont typeface="Arial"/>
                <a:buNone/>
              </a:pPr>
              <a:r>
                <a:rPr lang="en-US" sz="1700">
                  <a:solidFill>
                    <a:schemeClr val="dk1"/>
                  </a:solidFill>
                </a:rPr>
                <a:t>Suggerimenti per costruire e mantenere relazioni sane </a:t>
              </a:r>
              <a:endParaRPr sz="1700">
                <a:solidFill>
                  <a:schemeClr val="dk1"/>
                </a:solidFill>
                <a:latin typeface="Arial"/>
                <a:ea typeface="Arial"/>
                <a:cs typeface="Arial"/>
                <a:sym typeface="Arial"/>
              </a:endParaRPr>
            </a:p>
            <a:p>
              <a:pPr indent="0" lvl="0" marL="0" marR="0" rtl="0" algn="l">
                <a:lnSpc>
                  <a:spcPct val="90000"/>
                </a:lnSpc>
                <a:spcBef>
                  <a:spcPts val="595"/>
                </a:spcBef>
                <a:spcAft>
                  <a:spcPts val="0"/>
                </a:spcAft>
                <a:buClr>
                  <a:schemeClr val="dk1"/>
                </a:buClr>
                <a:buSzPts val="1700"/>
                <a:buFont typeface="Arial"/>
                <a:buNone/>
              </a:pPr>
              <a:r>
                <a:rPr lang="en-US" sz="1700">
                  <a:solidFill>
                    <a:schemeClr val="dk1"/>
                  </a:solidFill>
                </a:rPr>
                <a:t>Segni che mostrano la necessità di porre fine ad una relazione</a:t>
              </a:r>
              <a:endParaRPr sz="1700">
                <a:solidFill>
                  <a:schemeClr val="dk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4" name="Google Shape;164;p3"/>
          <p:cNvSpPr/>
          <p:nvPr/>
        </p:nvSpPr>
        <p:spPr>
          <a:xfrm>
            <a:off x="305"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5" name="Google Shape;165;p3"/>
          <p:cNvSpPr txBox="1"/>
          <p:nvPr>
            <p:ph type="title"/>
          </p:nvPr>
        </p:nvSpPr>
        <p:spPr>
          <a:xfrm>
            <a:off x="295900" y="452550"/>
            <a:ext cx="6430500" cy="18045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2"/>
              </a:buClr>
              <a:buSzPct val="100000"/>
              <a:buFont typeface="Arial"/>
              <a:buNone/>
            </a:pPr>
            <a:r>
              <a:rPr lang="en-US" sz="3300">
                <a:solidFill>
                  <a:schemeClr val="dk2"/>
                </a:solidFill>
                <a:highlight>
                  <a:srgbClr val="FFFFFF"/>
                </a:highlight>
                <a:latin typeface="Arial"/>
                <a:ea typeface="Arial"/>
                <a:cs typeface="Arial"/>
                <a:sym typeface="Arial"/>
              </a:rPr>
              <a:t>Aristotele, un famoso filosofo Greco disse:</a:t>
            </a:r>
            <a:br>
              <a:rPr b="0" i="0" lang="en-US" sz="3300">
                <a:solidFill>
                  <a:schemeClr val="dk2"/>
                </a:solidFill>
                <a:highlight>
                  <a:srgbClr val="FFFFFF"/>
                </a:highlight>
                <a:latin typeface="Arial"/>
                <a:ea typeface="Arial"/>
                <a:cs typeface="Arial"/>
                <a:sym typeface="Arial"/>
              </a:rPr>
            </a:br>
            <a:r>
              <a:rPr b="0" i="0" lang="en-US" sz="3300">
                <a:solidFill>
                  <a:schemeClr val="dk2"/>
                </a:solidFill>
                <a:highlight>
                  <a:srgbClr val="FFFFFF"/>
                </a:highlight>
                <a:latin typeface="Arial"/>
                <a:ea typeface="Arial"/>
                <a:cs typeface="Arial"/>
                <a:sym typeface="Arial"/>
              </a:rPr>
              <a:t>“</a:t>
            </a:r>
            <a:r>
              <a:rPr lang="en-US" sz="3300">
                <a:solidFill>
                  <a:schemeClr val="dk2"/>
                </a:solidFill>
                <a:highlight>
                  <a:srgbClr val="FFFFFF"/>
                </a:highlight>
                <a:latin typeface="Arial"/>
                <a:ea typeface="Arial"/>
                <a:cs typeface="Arial"/>
                <a:sym typeface="Arial"/>
              </a:rPr>
              <a:t>L’uomo è per natura un animale sociale</a:t>
            </a:r>
            <a:r>
              <a:rPr b="0" i="0" lang="en-US" sz="3300">
                <a:solidFill>
                  <a:schemeClr val="dk2"/>
                </a:solidFill>
                <a:highlight>
                  <a:srgbClr val="FFFFFF"/>
                </a:highlight>
                <a:latin typeface="Arial"/>
                <a:ea typeface="Arial"/>
                <a:cs typeface="Arial"/>
                <a:sym typeface="Arial"/>
              </a:rPr>
              <a:t>”</a:t>
            </a:r>
            <a:endParaRPr sz="3300">
              <a:solidFill>
                <a:schemeClr val="dk2"/>
              </a:solidFill>
            </a:endParaRPr>
          </a:p>
        </p:txBody>
      </p:sp>
      <p:sp>
        <p:nvSpPr>
          <p:cNvPr id="166" name="Google Shape;166;p3"/>
          <p:cNvSpPr txBox="1"/>
          <p:nvPr>
            <p:ph idx="1" type="body"/>
          </p:nvPr>
        </p:nvSpPr>
        <p:spPr>
          <a:xfrm>
            <a:off x="804672" y="2421682"/>
            <a:ext cx="4977578" cy="3639289"/>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1800"/>
              <a:buChar char="•"/>
            </a:pPr>
            <a:r>
              <a:rPr lang="en-US" sz="1800">
                <a:solidFill>
                  <a:schemeClr val="dk2"/>
                </a:solidFill>
              </a:rPr>
              <a:t>Le abilità sociali sono </a:t>
            </a:r>
            <a:r>
              <a:rPr lang="en-US" sz="1800">
                <a:solidFill>
                  <a:schemeClr val="dk2"/>
                </a:solidFill>
              </a:rPr>
              <a:t>essenziali</a:t>
            </a:r>
            <a:r>
              <a:rPr lang="en-US" sz="1800">
                <a:solidFill>
                  <a:schemeClr val="dk2"/>
                </a:solidFill>
              </a:rPr>
              <a:t> per poter essere in grado di partecipare nella società</a:t>
            </a:r>
            <a:endParaRPr sz="1800">
              <a:solidFill>
                <a:schemeClr val="dk2"/>
              </a:solidFill>
            </a:endParaRPr>
          </a:p>
          <a:p>
            <a:pPr indent="0" lvl="0" marL="0" rtl="0" algn="l">
              <a:lnSpc>
                <a:spcPct val="90000"/>
              </a:lnSpc>
              <a:spcBef>
                <a:spcPts val="1000"/>
              </a:spcBef>
              <a:spcAft>
                <a:spcPts val="0"/>
              </a:spcAft>
              <a:buClr>
                <a:schemeClr val="dk2"/>
              </a:buClr>
              <a:buSzPts val="1800"/>
              <a:buNone/>
            </a:pPr>
            <a:r>
              <a:rPr lang="en-US" sz="1800">
                <a:solidFill>
                  <a:schemeClr val="dk2"/>
                </a:solidFill>
              </a:rPr>
              <a:t>   Comunicazione		+	lavoro di squadra</a:t>
            </a:r>
            <a:endParaRPr/>
          </a:p>
          <a:p>
            <a:pPr indent="0" lvl="1" marL="457200" rtl="0" algn="l">
              <a:lnSpc>
                <a:spcPct val="90000"/>
              </a:lnSpc>
              <a:spcBef>
                <a:spcPts val="500"/>
              </a:spcBef>
              <a:spcAft>
                <a:spcPts val="0"/>
              </a:spcAft>
              <a:buClr>
                <a:schemeClr val="dk2"/>
              </a:buClr>
              <a:buSzPts val="1800"/>
              <a:buNone/>
            </a:pPr>
            <a:r>
              <a:rPr lang="en-US" sz="1800">
                <a:solidFill>
                  <a:schemeClr val="dk2"/>
                </a:solidFill>
              </a:rPr>
              <a:t>			=</a:t>
            </a:r>
            <a:endParaRPr/>
          </a:p>
          <a:p>
            <a:pPr indent="0" lvl="1" marL="0" rtl="0" algn="l">
              <a:lnSpc>
                <a:spcPct val="90000"/>
              </a:lnSpc>
              <a:spcBef>
                <a:spcPts val="500"/>
              </a:spcBef>
              <a:spcAft>
                <a:spcPts val="0"/>
              </a:spcAft>
              <a:buClr>
                <a:schemeClr val="dk2"/>
              </a:buClr>
              <a:buSzPts val="1800"/>
              <a:buNone/>
            </a:pPr>
            <a:r>
              <a:rPr lang="en-US" sz="1800">
                <a:solidFill>
                  <a:schemeClr val="dk2"/>
                </a:solidFill>
              </a:rPr>
              <a:t>                </a:t>
            </a:r>
            <a:r>
              <a:rPr lang="en-US" sz="1800">
                <a:solidFill>
                  <a:schemeClr val="dk2"/>
                </a:solidFill>
              </a:rPr>
              <a:t>	Relazioni significative </a:t>
            </a:r>
            <a:endParaRPr sz="1800">
              <a:solidFill>
                <a:schemeClr val="dk2"/>
              </a:solidFill>
            </a:endParaRPr>
          </a:p>
          <a:p>
            <a:pPr indent="0" lvl="1" marL="0" rtl="0" algn="l">
              <a:lnSpc>
                <a:spcPct val="90000"/>
              </a:lnSpc>
              <a:spcBef>
                <a:spcPts val="500"/>
              </a:spcBef>
              <a:spcAft>
                <a:spcPts val="0"/>
              </a:spcAft>
              <a:buClr>
                <a:schemeClr val="dk2"/>
              </a:buClr>
              <a:buSzPts val="1800"/>
              <a:buNone/>
            </a:pPr>
            <a:r>
              <a:rPr lang="en-US" sz="1800">
                <a:solidFill>
                  <a:schemeClr val="dk2"/>
                </a:solidFill>
              </a:rPr>
              <a:t>		    ( personali e professionali)</a:t>
            </a:r>
            <a:endParaRPr/>
          </a:p>
          <a:p>
            <a:pPr indent="0" lvl="1" marL="457200" rtl="0" algn="l">
              <a:lnSpc>
                <a:spcPct val="90000"/>
              </a:lnSpc>
              <a:spcBef>
                <a:spcPts val="500"/>
              </a:spcBef>
              <a:spcAft>
                <a:spcPts val="0"/>
              </a:spcAft>
              <a:buClr>
                <a:schemeClr val="dk1"/>
              </a:buClr>
              <a:buSzPts val="1800"/>
              <a:buNone/>
            </a:pPr>
            <a:r>
              <a:t/>
            </a:r>
            <a:endParaRPr sz="1800">
              <a:solidFill>
                <a:schemeClr val="dk2"/>
              </a:solidFill>
            </a:endParaRPr>
          </a:p>
          <a:p>
            <a:pPr indent="0" lvl="1" marL="457200" rtl="0" algn="l">
              <a:lnSpc>
                <a:spcPct val="90000"/>
              </a:lnSpc>
              <a:spcBef>
                <a:spcPts val="500"/>
              </a:spcBef>
              <a:spcAft>
                <a:spcPts val="0"/>
              </a:spcAft>
              <a:buClr>
                <a:schemeClr val="dk1"/>
              </a:buClr>
              <a:buSzPts val="1800"/>
              <a:buNone/>
            </a:pPr>
            <a:r>
              <a:t/>
            </a:r>
            <a:endParaRPr sz="1800">
              <a:solidFill>
                <a:schemeClr val="dk2"/>
              </a:solidFill>
            </a:endParaRPr>
          </a:p>
          <a:p>
            <a:pPr indent="0" lvl="1" marL="457200" rtl="0" algn="l">
              <a:lnSpc>
                <a:spcPct val="90000"/>
              </a:lnSpc>
              <a:spcBef>
                <a:spcPts val="500"/>
              </a:spcBef>
              <a:spcAft>
                <a:spcPts val="0"/>
              </a:spcAft>
              <a:buClr>
                <a:schemeClr val="dk2"/>
              </a:buClr>
              <a:buSzPts val="1800"/>
              <a:buNone/>
            </a:pPr>
            <a:r>
              <a:rPr lang="en-US" sz="1800">
                <a:solidFill>
                  <a:schemeClr val="dk2"/>
                </a:solidFill>
              </a:rPr>
              <a:t>		Benessere generale</a:t>
            </a:r>
            <a:endParaRPr sz="1800">
              <a:solidFill>
                <a:schemeClr val="dk2"/>
              </a:solidFill>
            </a:endParaRPr>
          </a:p>
        </p:txBody>
      </p:sp>
      <p:grpSp>
        <p:nvGrpSpPr>
          <p:cNvPr id="167" name="Google Shape;167;p3"/>
          <p:cNvGrpSpPr/>
          <p:nvPr/>
        </p:nvGrpSpPr>
        <p:grpSpPr>
          <a:xfrm>
            <a:off x="6369897" y="0"/>
            <a:ext cx="5822103" cy="6685267"/>
            <a:chOff x="6357228" y="0"/>
            <a:chExt cx="5822103" cy="6685267"/>
          </a:xfrm>
        </p:grpSpPr>
        <p:sp>
          <p:nvSpPr>
            <p:cNvPr id="168" name="Google Shape;168;p3"/>
            <p:cNvSpPr/>
            <p:nvPr/>
          </p:nvSpPr>
          <p:spPr>
            <a:xfrm>
              <a:off x="6357228" y="0"/>
              <a:ext cx="5822102" cy="6685267"/>
            </a:xfrm>
            <a:custGeom>
              <a:rect b="b" l="l" r="r" t="t"/>
              <a:pathLst>
                <a:path extrusionOk="0" h="6685267" w="5822102">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9" name="Google Shape;169;p3"/>
            <p:cNvSpPr/>
            <p:nvPr/>
          </p:nvSpPr>
          <p:spPr>
            <a:xfrm>
              <a:off x="6404998" y="98659"/>
              <a:ext cx="5774333" cy="6315453"/>
            </a:xfrm>
            <a:custGeom>
              <a:rect b="b" l="l" r="r" t="t"/>
              <a:pathLst>
                <a:path extrusionOk="0" h="6315453" w="577433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0" name="Google Shape;170;p3"/>
            <p:cNvSpPr/>
            <p:nvPr/>
          </p:nvSpPr>
          <p:spPr>
            <a:xfrm>
              <a:off x="6410220" y="131729"/>
              <a:ext cx="5769111" cy="6229400"/>
            </a:xfrm>
            <a:custGeom>
              <a:rect b="b" l="l" r="r" t="t"/>
              <a:pathLst>
                <a:path extrusionOk="0" h="6229400" w="5769111">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1" name="Google Shape;171;p3"/>
            <p:cNvSpPr/>
            <p:nvPr/>
          </p:nvSpPr>
          <p:spPr>
            <a:xfrm>
              <a:off x="6410220" y="131729"/>
              <a:ext cx="5769111" cy="6229400"/>
            </a:xfrm>
            <a:custGeom>
              <a:rect b="b" l="l" r="r" t="t"/>
              <a:pathLst>
                <a:path extrusionOk="0" h="6229400" w="5769111">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pic>
        <p:nvPicPr>
          <p:cNvPr descr="Social Network" id="172" name="Google Shape;172;p3"/>
          <p:cNvPicPr preferRelativeResize="0"/>
          <p:nvPr/>
        </p:nvPicPr>
        <p:blipFill rotWithShape="1">
          <a:blip r:embed="rId3">
            <a:alphaModFix/>
          </a:blip>
          <a:srcRect b="0" l="0" r="0" t="0"/>
          <a:stretch/>
        </p:blipFill>
        <p:spPr>
          <a:xfrm>
            <a:off x="8121726" y="1629089"/>
            <a:ext cx="3620021" cy="3620021"/>
          </a:xfrm>
          <a:prstGeom prst="rect">
            <a:avLst/>
          </a:prstGeom>
          <a:noFill/>
          <a:ln>
            <a:noFill/>
          </a:ln>
        </p:spPr>
      </p:pic>
      <p:sp>
        <p:nvSpPr>
          <p:cNvPr id="173" name="Google Shape;173;p3"/>
          <p:cNvSpPr/>
          <p:nvPr/>
        </p:nvSpPr>
        <p:spPr>
          <a:xfrm>
            <a:off x="3118093" y="4835742"/>
            <a:ext cx="350700" cy="413400"/>
          </a:xfrm>
          <a:prstGeom prst="downArrow">
            <a:avLst>
              <a:gd fmla="val 50000" name="adj1"/>
              <a:gd fmla="val 50000" name="adj2"/>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 name="Shape 178"/>
        <p:cNvGrpSpPr/>
        <p:nvPr/>
      </p:nvGrpSpPr>
      <p:grpSpPr>
        <a:xfrm>
          <a:off x="0" y="0"/>
          <a:ext cx="0" cy="0"/>
          <a:chOff x="0" y="0"/>
          <a:chExt cx="0" cy="0"/>
        </a:xfrm>
      </p:grpSpPr>
      <p:sp>
        <p:nvSpPr>
          <p:cNvPr id="179" name="Google Shape;179;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0" name="Google Shape;180;p4"/>
          <p:cNvSpPr/>
          <p:nvPr/>
        </p:nvSpPr>
        <p:spPr>
          <a:xfrm>
            <a:off x="-3" y="0"/>
            <a:ext cx="5135971" cy="6871648"/>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Top shot of a representation of networks with stick figures." id="181" name="Google Shape;181;p4"/>
          <p:cNvPicPr preferRelativeResize="0"/>
          <p:nvPr/>
        </p:nvPicPr>
        <p:blipFill rotWithShape="1">
          <a:blip r:embed="rId3">
            <a:alphaModFix/>
          </a:blip>
          <a:srcRect b="0" l="10048" r="0" t="0"/>
          <a:stretch/>
        </p:blipFill>
        <p:spPr>
          <a:xfrm>
            <a:off x="2915455" y="10"/>
            <a:ext cx="9276545" cy="6857990"/>
          </a:xfrm>
          <a:custGeom>
            <a:rect b="b" l="l" r="r" t="t"/>
            <a:pathLst>
              <a:path extrusionOk="0" h="6871647" w="9276545">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ln>
            <a:noFill/>
          </a:ln>
        </p:spPr>
      </p:pic>
      <p:sp>
        <p:nvSpPr>
          <p:cNvPr id="182" name="Google Shape;182;p4"/>
          <p:cNvSpPr txBox="1"/>
          <p:nvPr>
            <p:ph type="title"/>
          </p:nvPr>
        </p:nvSpPr>
        <p:spPr>
          <a:xfrm>
            <a:off x="330724" y="2852375"/>
            <a:ext cx="3493200" cy="2640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262626"/>
              </a:buClr>
              <a:buSzPts val="3600"/>
              <a:buFont typeface="Play"/>
              <a:buNone/>
            </a:pPr>
            <a:r>
              <a:rPr lang="en-US" sz="3600">
                <a:solidFill>
                  <a:srgbClr val="262626"/>
                </a:solidFill>
              </a:rPr>
              <a:t>Comunicazione efficace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7" name="Shape 187"/>
        <p:cNvGrpSpPr/>
        <p:nvPr/>
      </p:nvGrpSpPr>
      <p:grpSpPr>
        <a:xfrm>
          <a:off x="0" y="0"/>
          <a:ext cx="0" cy="0"/>
          <a:chOff x="0" y="0"/>
          <a:chExt cx="0" cy="0"/>
        </a:xfrm>
      </p:grpSpPr>
      <p:sp>
        <p:nvSpPr>
          <p:cNvPr id="188" name="Google Shape;188;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9" name="Google Shape;189;p5"/>
          <p:cNvSpPr txBox="1"/>
          <p:nvPr>
            <p:ph type="title"/>
          </p:nvPr>
        </p:nvSpPr>
        <p:spPr>
          <a:xfrm>
            <a:off x="156650" y="762000"/>
            <a:ext cx="5939400" cy="170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700"/>
              <a:buFont typeface="Play"/>
              <a:buNone/>
            </a:pPr>
            <a:r>
              <a:rPr lang="en-US" sz="3700"/>
              <a:t>Per poter comunicare in modo efficace con </a:t>
            </a:r>
            <a:r>
              <a:rPr lang="en-US" sz="3700"/>
              <a:t>gli altri</a:t>
            </a:r>
            <a:r>
              <a:rPr lang="en-US" sz="3700"/>
              <a:t> abbiamo bisogno di:</a:t>
            </a:r>
            <a:endParaRPr/>
          </a:p>
        </p:txBody>
      </p:sp>
      <p:sp>
        <p:nvSpPr>
          <p:cNvPr id="190" name="Google Shape;190;p5"/>
          <p:cNvSpPr txBox="1"/>
          <p:nvPr>
            <p:ph idx="1" type="body"/>
          </p:nvPr>
        </p:nvSpPr>
        <p:spPr>
          <a:xfrm>
            <a:off x="761800" y="2470244"/>
            <a:ext cx="5334197" cy="3769835"/>
          </a:xfrm>
          <a:prstGeom prst="rect">
            <a:avLst/>
          </a:prstGeom>
          <a:noFill/>
          <a:ln>
            <a:noFill/>
          </a:ln>
        </p:spPr>
        <p:txBody>
          <a:bodyPr anchorCtr="0" anchor="ctr" bIns="45700" lIns="91425" spcFirstLastPara="1" rIns="91425" wrap="square" tIns="45700">
            <a:normAutofit/>
          </a:bodyPr>
          <a:lstStyle/>
          <a:p>
            <a:pPr indent="-101600" lvl="0" marL="228600" rtl="0" algn="l">
              <a:lnSpc>
                <a:spcPct val="90000"/>
              </a:lnSpc>
              <a:spcBef>
                <a:spcPts val="0"/>
              </a:spcBef>
              <a:spcAft>
                <a:spcPts val="0"/>
              </a:spcAft>
              <a:buClr>
                <a:schemeClr val="dk1"/>
              </a:buClr>
              <a:buSzPts val="2000"/>
              <a:buNone/>
            </a:pPr>
            <a:r>
              <a:t/>
            </a:r>
            <a:endParaRPr sz="2000">
              <a:latin typeface="Helvetica Neue"/>
              <a:ea typeface="Helvetica Neue"/>
              <a:cs typeface="Helvetica Neue"/>
              <a:sym typeface="Helvetica Neue"/>
            </a:endParaRPr>
          </a:p>
          <a:p>
            <a:pPr indent="-228600" lvl="1" marL="685800" rtl="0" algn="l">
              <a:lnSpc>
                <a:spcPct val="90000"/>
              </a:lnSpc>
              <a:spcBef>
                <a:spcPts val="500"/>
              </a:spcBef>
              <a:spcAft>
                <a:spcPts val="0"/>
              </a:spcAft>
              <a:buClr>
                <a:schemeClr val="dk1"/>
              </a:buClr>
              <a:buSzPts val="2000"/>
              <a:buChar char="•"/>
            </a:pPr>
            <a:r>
              <a:rPr lang="en-US" sz="2000"/>
              <a:t>Conoscere e capire noi stessi</a:t>
            </a:r>
            <a:endParaRPr/>
          </a:p>
          <a:p>
            <a:pPr indent="-228600" lvl="1" marL="685800" rtl="0" algn="l">
              <a:lnSpc>
                <a:spcPct val="90000"/>
              </a:lnSpc>
              <a:spcBef>
                <a:spcPts val="500"/>
              </a:spcBef>
              <a:spcAft>
                <a:spcPts val="0"/>
              </a:spcAft>
              <a:buClr>
                <a:schemeClr val="dk1"/>
              </a:buClr>
              <a:buSzPts val="2000"/>
              <a:buChar char="•"/>
            </a:pPr>
            <a:r>
              <a:rPr lang="en-US" sz="2000"/>
              <a:t>Provare a capire gli altri</a:t>
            </a:r>
            <a:endParaRPr/>
          </a:p>
          <a:p>
            <a:pPr indent="-228600" lvl="2" marL="1143000" rtl="0" algn="l">
              <a:lnSpc>
                <a:spcPct val="90000"/>
              </a:lnSpc>
              <a:spcBef>
                <a:spcPts val="500"/>
              </a:spcBef>
              <a:spcAft>
                <a:spcPts val="0"/>
              </a:spcAft>
              <a:buClr>
                <a:schemeClr val="dk1"/>
              </a:buClr>
              <a:buSzPts val="2000"/>
              <a:buChar char="•"/>
            </a:pPr>
            <a:r>
              <a:rPr lang="en-US"/>
              <a:t>Intelligenza emotiva</a:t>
            </a:r>
            <a:endParaRPr/>
          </a:p>
          <a:p>
            <a:pPr indent="-228600" lvl="2" marL="1143000" rtl="0" algn="l">
              <a:lnSpc>
                <a:spcPct val="90000"/>
              </a:lnSpc>
              <a:spcBef>
                <a:spcPts val="500"/>
              </a:spcBef>
              <a:spcAft>
                <a:spcPts val="0"/>
              </a:spcAft>
              <a:buClr>
                <a:schemeClr val="dk1"/>
              </a:buClr>
              <a:buSzPts val="2000"/>
              <a:buChar char="•"/>
            </a:pPr>
            <a:r>
              <a:rPr lang="en-US"/>
              <a:t>Empatia</a:t>
            </a:r>
            <a:endParaRPr/>
          </a:p>
          <a:p>
            <a:pPr indent="-228600" lvl="2" marL="1143000" rtl="0" algn="l">
              <a:lnSpc>
                <a:spcPct val="90000"/>
              </a:lnSpc>
              <a:spcBef>
                <a:spcPts val="500"/>
              </a:spcBef>
              <a:spcAft>
                <a:spcPts val="0"/>
              </a:spcAft>
              <a:buClr>
                <a:schemeClr val="dk1"/>
              </a:buClr>
              <a:buSzPts val="2000"/>
              <a:buChar char="•"/>
            </a:pPr>
            <a:r>
              <a:rPr lang="en-US"/>
              <a:t>Ascolto attivo</a:t>
            </a:r>
            <a:endParaRPr sz="2000">
              <a:latin typeface="Helvetica Neue"/>
              <a:ea typeface="Helvetica Neue"/>
              <a:cs typeface="Helvetica Neue"/>
              <a:sym typeface="Helvetica Neue"/>
            </a:endParaRPr>
          </a:p>
          <a:p>
            <a:pPr indent="-101600" lvl="0" marL="228600" rtl="0" algn="l">
              <a:lnSpc>
                <a:spcPct val="90000"/>
              </a:lnSpc>
              <a:spcBef>
                <a:spcPts val="1000"/>
              </a:spcBef>
              <a:spcAft>
                <a:spcPts val="0"/>
              </a:spcAft>
              <a:buClr>
                <a:schemeClr val="dk1"/>
              </a:buClr>
              <a:buSzPts val="2000"/>
              <a:buNone/>
            </a:pPr>
            <a:r>
              <a:t/>
            </a:r>
            <a:endParaRPr sz="2000">
              <a:latin typeface="Helvetica Neue"/>
              <a:ea typeface="Helvetica Neue"/>
              <a:cs typeface="Helvetica Neue"/>
              <a:sym typeface="Helvetica Neue"/>
            </a:endParaRPr>
          </a:p>
          <a:p>
            <a:pPr indent="-101600" lvl="0" marL="228600" rtl="0" algn="l">
              <a:lnSpc>
                <a:spcPct val="90000"/>
              </a:lnSpc>
              <a:spcBef>
                <a:spcPts val="1000"/>
              </a:spcBef>
              <a:spcAft>
                <a:spcPts val="0"/>
              </a:spcAft>
              <a:buClr>
                <a:schemeClr val="dk1"/>
              </a:buClr>
              <a:buSzPts val="2000"/>
              <a:buNone/>
            </a:pPr>
            <a:r>
              <a:t/>
            </a:r>
            <a:endParaRPr sz="2000">
              <a:latin typeface="Helvetica Neue"/>
              <a:ea typeface="Helvetica Neue"/>
              <a:cs typeface="Helvetica Neue"/>
              <a:sym typeface="Helvetica Neue"/>
            </a:endParaRPr>
          </a:p>
          <a:p>
            <a:pPr indent="-101600" lvl="0" marL="228600" rtl="0" algn="l">
              <a:lnSpc>
                <a:spcPct val="90000"/>
              </a:lnSpc>
              <a:spcBef>
                <a:spcPts val="1000"/>
              </a:spcBef>
              <a:spcAft>
                <a:spcPts val="0"/>
              </a:spcAft>
              <a:buClr>
                <a:schemeClr val="dk1"/>
              </a:buClr>
              <a:buSzPts val="2000"/>
              <a:buNone/>
            </a:pPr>
            <a:r>
              <a:t/>
            </a:r>
            <a:endParaRPr sz="2000">
              <a:latin typeface="Helvetica Neue"/>
              <a:ea typeface="Helvetica Neue"/>
              <a:cs typeface="Helvetica Neue"/>
              <a:sym typeface="Helvetica Neue"/>
            </a:endParaRPr>
          </a:p>
          <a:p>
            <a:pPr indent="0" lvl="0" marL="0" rtl="0" algn="l">
              <a:lnSpc>
                <a:spcPct val="90000"/>
              </a:lnSpc>
              <a:spcBef>
                <a:spcPts val="1000"/>
              </a:spcBef>
              <a:spcAft>
                <a:spcPts val="0"/>
              </a:spcAft>
              <a:buClr>
                <a:schemeClr val="dk1"/>
              </a:buClr>
              <a:buSzPts val="2000"/>
              <a:buNone/>
            </a:pPr>
            <a:r>
              <a:t/>
            </a:r>
            <a:endParaRPr sz="2000"/>
          </a:p>
        </p:txBody>
      </p:sp>
      <p:pic>
        <p:nvPicPr>
          <p:cNvPr descr="Empty speech bubbles" id="191" name="Google Shape;191;p5"/>
          <p:cNvPicPr preferRelativeResize="0"/>
          <p:nvPr/>
        </p:nvPicPr>
        <p:blipFill rotWithShape="1">
          <a:blip r:embed="rId3">
            <a:alphaModFix/>
          </a:blip>
          <a:srcRect b="-1" l="28329" r="19834" t="0"/>
          <a:stretch/>
        </p:blipFill>
        <p:spPr>
          <a:xfrm>
            <a:off x="6857797" y="-10886"/>
            <a:ext cx="5334204" cy="6868886"/>
          </a:xfrm>
          <a:prstGeom prst="rect">
            <a:avLst/>
          </a:prstGeom>
          <a:noFill/>
          <a:ln>
            <a:noFill/>
          </a:ln>
          <a:effectLst>
            <a:outerShdw blurRad="127000" sx="99000" rotWithShape="0" algn="r" dir="10800000" dist="50800" sy="99000">
              <a:srgbClr val="000000">
                <a:alpha val="4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p6"/>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8" name="Google Shape;198;p6"/>
          <p:cNvSpPr txBox="1"/>
          <p:nvPr>
            <p:ph type="title"/>
          </p:nvPr>
        </p:nvSpPr>
        <p:spPr>
          <a:xfrm>
            <a:off x="838200" y="365126"/>
            <a:ext cx="10515600" cy="13064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Cos è l’intelligenza emotiva</a:t>
            </a:r>
            <a:r>
              <a:rPr lang="en-US" sz="4000"/>
              <a:t>?	</a:t>
            </a:r>
            <a:endParaRPr/>
          </a:p>
        </p:txBody>
      </p:sp>
      <p:sp>
        <p:nvSpPr>
          <p:cNvPr id="199" name="Google Shape;199;p6"/>
          <p:cNvSpPr txBox="1"/>
          <p:nvPr>
            <p:ph idx="1" type="body"/>
          </p:nvPr>
        </p:nvSpPr>
        <p:spPr>
          <a:xfrm>
            <a:off x="838200" y="1825625"/>
            <a:ext cx="5257800" cy="4351338"/>
          </a:xfrm>
          <a:prstGeom prst="rect">
            <a:avLst/>
          </a:prstGeom>
          <a:noFill/>
          <a:ln>
            <a:noFill/>
          </a:ln>
        </p:spPr>
        <p:txBody>
          <a:bodyPr anchorCtr="0" anchor="t" bIns="45700" lIns="91425" spcFirstLastPara="1" rIns="91425" wrap="square" tIns="45700">
            <a:normAutofit/>
          </a:bodyPr>
          <a:lstStyle/>
          <a:p>
            <a:pPr indent="-114300" lvl="0" marL="228600" rtl="0" algn="l">
              <a:lnSpc>
                <a:spcPct val="90000"/>
              </a:lnSpc>
              <a:spcBef>
                <a:spcPts val="0"/>
              </a:spcBef>
              <a:spcAft>
                <a:spcPts val="0"/>
              </a:spcAft>
              <a:buClr>
                <a:schemeClr val="dk1"/>
              </a:buClr>
              <a:buSzPts val="1800"/>
              <a:buNone/>
            </a:pPr>
            <a:r>
              <a:t/>
            </a:r>
            <a:endParaRPr sz="1800">
              <a:solidFill>
                <a:srgbClr val="777777"/>
              </a:solidFill>
              <a:highlight>
                <a:srgbClr val="FFFFFF"/>
              </a:highlight>
              <a:latin typeface="Arial"/>
              <a:ea typeface="Arial"/>
              <a:cs typeface="Arial"/>
              <a:sym typeface="Arial"/>
            </a:endParaRPr>
          </a:p>
          <a:p>
            <a:pPr indent="-228600" lvl="0" marL="228600" rtl="0" algn="l">
              <a:lnSpc>
                <a:spcPct val="90000"/>
              </a:lnSpc>
              <a:spcBef>
                <a:spcPts val="1000"/>
              </a:spcBef>
              <a:spcAft>
                <a:spcPts val="0"/>
              </a:spcAft>
              <a:buClr>
                <a:srgbClr val="777777"/>
              </a:buClr>
              <a:buSzPts val="1800"/>
              <a:buChar char="•"/>
            </a:pPr>
            <a:r>
              <a:rPr lang="en-US" sz="1800">
                <a:solidFill>
                  <a:srgbClr val="777777"/>
                </a:solidFill>
                <a:highlight>
                  <a:srgbClr val="FFFFFF"/>
                </a:highlight>
              </a:rPr>
              <a:t>L’intelligenza emotiva (chiamata anche EQ) è la capacità di comprendere le proprie emozioni e quelle degli altri.</a:t>
            </a:r>
            <a:endParaRPr sz="1800">
              <a:highlight>
                <a:srgbClr val="FFFFFF"/>
              </a:highlight>
              <a:latin typeface="Arial"/>
              <a:ea typeface="Arial"/>
              <a:cs typeface="Arial"/>
              <a:sym typeface="Arial"/>
            </a:endParaRPr>
          </a:p>
          <a:p>
            <a:pPr indent="-50800" lvl="0" marL="228600" rtl="0" algn="l">
              <a:lnSpc>
                <a:spcPct val="90000"/>
              </a:lnSpc>
              <a:spcBef>
                <a:spcPts val="1000"/>
              </a:spcBef>
              <a:spcAft>
                <a:spcPts val="0"/>
              </a:spcAft>
              <a:buClr>
                <a:schemeClr val="dk1"/>
              </a:buClr>
              <a:buSzPts val="2800"/>
              <a:buNone/>
            </a:pPr>
            <a:r>
              <a:t/>
            </a:r>
            <a:endParaRPr/>
          </a:p>
        </p:txBody>
      </p:sp>
      <p:grpSp>
        <p:nvGrpSpPr>
          <p:cNvPr id="200" name="Google Shape;200;p6"/>
          <p:cNvGrpSpPr/>
          <p:nvPr/>
        </p:nvGrpSpPr>
        <p:grpSpPr>
          <a:xfrm>
            <a:off x="6163948" y="1023259"/>
            <a:ext cx="6170257" cy="4869445"/>
            <a:chOff x="1379006" y="-166715"/>
            <a:chExt cx="6170257" cy="4869445"/>
          </a:xfrm>
        </p:grpSpPr>
        <p:sp>
          <p:nvSpPr>
            <p:cNvPr id="201" name="Google Shape;201;p6"/>
            <p:cNvSpPr/>
            <p:nvPr/>
          </p:nvSpPr>
          <p:spPr>
            <a:xfrm>
              <a:off x="1379006" y="284258"/>
              <a:ext cx="2159366" cy="2159366"/>
            </a:xfrm>
            <a:custGeom>
              <a:rect b="b" l="l" r="r" t="t"/>
              <a:pathLst>
                <a:path extrusionOk="0" h="120000" w="120000">
                  <a:moveTo>
                    <a:pt x="0" y="120000"/>
                  </a:moveTo>
                  <a:lnTo>
                    <a:pt x="0" y="120000"/>
                  </a:lnTo>
                  <a:cubicBezTo>
                    <a:pt x="0" y="53726"/>
                    <a:pt x="53726" y="0"/>
                    <a:pt x="120000" y="0"/>
                  </a:cubicBezTo>
                  <a:lnTo>
                    <a:pt x="120000" y="120000"/>
                  </a:lnTo>
                  <a:close/>
                </a:path>
              </a:pathLst>
            </a:cu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6"/>
            <p:cNvSpPr txBox="1"/>
            <p:nvPr/>
          </p:nvSpPr>
          <p:spPr>
            <a:xfrm>
              <a:off x="1717035" y="916726"/>
              <a:ext cx="1821300" cy="1527000"/>
            </a:xfrm>
            <a:prstGeom prst="rect">
              <a:avLst/>
            </a:prstGeom>
            <a:noFill/>
            <a:ln>
              <a:noFill/>
            </a:ln>
          </p:spPr>
          <p:txBody>
            <a:bodyPr anchorCtr="0" anchor="ctr" bIns="120900" lIns="120900" spcFirstLastPara="1" rIns="120900" wrap="square" tIns="120900">
              <a:noAutofit/>
            </a:bodyPr>
            <a:lstStyle/>
            <a:p>
              <a:pPr indent="0" lvl="0" marL="0" marR="0" rtl="0" algn="ctr">
                <a:lnSpc>
                  <a:spcPct val="90000"/>
                </a:lnSpc>
                <a:spcBef>
                  <a:spcPts val="0"/>
                </a:spcBef>
                <a:spcAft>
                  <a:spcPts val="0"/>
                </a:spcAft>
                <a:buClr>
                  <a:schemeClr val="lt1"/>
                </a:buClr>
                <a:buSzPts val="1700"/>
                <a:buFont typeface="Arial"/>
                <a:buNone/>
              </a:pPr>
              <a:r>
                <a:rPr lang="en-US" sz="1700">
                  <a:solidFill>
                    <a:schemeClr val="lt1"/>
                  </a:solidFill>
                </a:rPr>
                <a:t>Cosapevolezza di sè</a:t>
              </a:r>
              <a:endParaRPr/>
            </a:p>
          </p:txBody>
        </p:sp>
        <p:sp>
          <p:nvSpPr>
            <p:cNvPr id="203" name="Google Shape;203;p6"/>
            <p:cNvSpPr/>
            <p:nvPr/>
          </p:nvSpPr>
          <p:spPr>
            <a:xfrm rot="5400000">
              <a:off x="3638112" y="284258"/>
              <a:ext cx="2159366" cy="2159366"/>
            </a:xfrm>
            <a:custGeom>
              <a:rect b="b" l="l" r="r" t="t"/>
              <a:pathLst>
                <a:path extrusionOk="0" h="120000" w="120000">
                  <a:moveTo>
                    <a:pt x="0" y="120000"/>
                  </a:moveTo>
                  <a:lnTo>
                    <a:pt x="0" y="120000"/>
                  </a:lnTo>
                  <a:cubicBezTo>
                    <a:pt x="0" y="53726"/>
                    <a:pt x="53726" y="0"/>
                    <a:pt x="120000" y="0"/>
                  </a:cubicBezTo>
                  <a:lnTo>
                    <a:pt x="120000" y="120000"/>
                  </a:lnTo>
                  <a:close/>
                </a:path>
              </a:pathLst>
            </a:custGeom>
            <a:solidFill>
              <a:srgbClr val="2A2CA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6"/>
            <p:cNvSpPr txBox="1"/>
            <p:nvPr/>
          </p:nvSpPr>
          <p:spPr>
            <a:xfrm>
              <a:off x="3638107" y="916726"/>
              <a:ext cx="1901400" cy="1527000"/>
            </a:xfrm>
            <a:prstGeom prst="rect">
              <a:avLst/>
            </a:prstGeom>
            <a:noFill/>
            <a:ln>
              <a:noFill/>
            </a:ln>
          </p:spPr>
          <p:txBody>
            <a:bodyPr anchorCtr="0" anchor="ctr" bIns="120900" lIns="120900" spcFirstLastPara="1" rIns="120900" wrap="square" tIns="120900">
              <a:noAutofit/>
            </a:bodyPr>
            <a:lstStyle/>
            <a:p>
              <a:pPr indent="0" lvl="0" marL="0" marR="0" rtl="0" algn="ctr">
                <a:lnSpc>
                  <a:spcPct val="90000"/>
                </a:lnSpc>
                <a:spcBef>
                  <a:spcPts val="0"/>
                </a:spcBef>
                <a:spcAft>
                  <a:spcPts val="0"/>
                </a:spcAft>
                <a:buClr>
                  <a:schemeClr val="lt1"/>
                </a:buClr>
                <a:buSzPts val="1700"/>
                <a:buFont typeface="Arial"/>
                <a:buNone/>
              </a:pPr>
              <a:r>
                <a:rPr lang="en-US" sz="1700">
                  <a:solidFill>
                    <a:schemeClr val="lt1"/>
                  </a:solidFill>
                </a:rPr>
                <a:t>Consapevolezza sociale</a:t>
              </a:r>
              <a:endParaRPr/>
            </a:p>
          </p:txBody>
        </p:sp>
        <p:sp>
          <p:nvSpPr>
            <p:cNvPr id="205" name="Google Shape;205;p6"/>
            <p:cNvSpPr/>
            <p:nvPr/>
          </p:nvSpPr>
          <p:spPr>
            <a:xfrm rot="10800000">
              <a:off x="3638112" y="2543364"/>
              <a:ext cx="2159366" cy="2159366"/>
            </a:xfrm>
            <a:custGeom>
              <a:rect b="b" l="l" r="r" t="t"/>
              <a:pathLst>
                <a:path extrusionOk="0" h="120000" w="120000">
                  <a:moveTo>
                    <a:pt x="0" y="120000"/>
                  </a:moveTo>
                  <a:lnTo>
                    <a:pt x="0" y="120000"/>
                  </a:lnTo>
                  <a:cubicBezTo>
                    <a:pt x="0" y="53726"/>
                    <a:pt x="53726" y="0"/>
                    <a:pt x="120000" y="0"/>
                  </a:cubicBezTo>
                  <a:lnTo>
                    <a:pt x="120000" y="120000"/>
                  </a:lnTo>
                  <a:close/>
                </a:path>
              </a:pathLst>
            </a:custGeom>
            <a:solidFill>
              <a:srgbClr val="2BA49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6"/>
            <p:cNvSpPr txBox="1"/>
            <p:nvPr/>
          </p:nvSpPr>
          <p:spPr>
            <a:xfrm>
              <a:off x="3638107" y="2543376"/>
              <a:ext cx="1821300" cy="1527000"/>
            </a:xfrm>
            <a:prstGeom prst="rect">
              <a:avLst/>
            </a:prstGeom>
            <a:noFill/>
            <a:ln>
              <a:noFill/>
            </a:ln>
          </p:spPr>
          <p:txBody>
            <a:bodyPr anchorCtr="0" anchor="ctr" bIns="120900" lIns="120900" spcFirstLastPara="1" rIns="120900" wrap="square" tIns="120900">
              <a:noAutofit/>
            </a:bodyPr>
            <a:lstStyle/>
            <a:p>
              <a:pPr indent="0" lvl="0" marL="0" marR="0" rtl="0" algn="ctr">
                <a:lnSpc>
                  <a:spcPct val="90000"/>
                </a:lnSpc>
                <a:spcBef>
                  <a:spcPts val="0"/>
                </a:spcBef>
                <a:spcAft>
                  <a:spcPts val="0"/>
                </a:spcAft>
                <a:buClr>
                  <a:schemeClr val="lt1"/>
                </a:buClr>
                <a:buSzPts val="1700"/>
                <a:buFont typeface="Arial"/>
                <a:buNone/>
              </a:pPr>
              <a:r>
                <a:rPr lang="en-US" sz="1700">
                  <a:solidFill>
                    <a:schemeClr val="lt1"/>
                  </a:solidFill>
                </a:rPr>
                <a:t>Gestione delle emozioni</a:t>
              </a:r>
              <a:endParaRPr/>
            </a:p>
          </p:txBody>
        </p:sp>
        <p:sp>
          <p:nvSpPr>
            <p:cNvPr id="207" name="Google Shape;207;p6"/>
            <p:cNvSpPr/>
            <p:nvPr/>
          </p:nvSpPr>
          <p:spPr>
            <a:xfrm rot="-5400000">
              <a:off x="1379006" y="2543364"/>
              <a:ext cx="2159366" cy="2159366"/>
            </a:xfrm>
            <a:custGeom>
              <a:rect b="b" l="l" r="r" t="t"/>
              <a:pathLst>
                <a:path extrusionOk="0" h="120000" w="120000">
                  <a:moveTo>
                    <a:pt x="0" y="120000"/>
                  </a:moveTo>
                  <a:lnTo>
                    <a:pt x="0" y="120000"/>
                  </a:lnTo>
                  <a:cubicBezTo>
                    <a:pt x="0" y="53726"/>
                    <a:pt x="53726" y="0"/>
                    <a:pt x="120000" y="0"/>
                  </a:cubicBezTo>
                  <a:lnTo>
                    <a:pt x="120000" y="120000"/>
                  </a:lnTo>
                  <a:close/>
                </a:path>
              </a:pathLst>
            </a:custGeom>
            <a:solidFill>
              <a:srgbClr val="4C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6"/>
            <p:cNvSpPr txBox="1"/>
            <p:nvPr/>
          </p:nvSpPr>
          <p:spPr>
            <a:xfrm>
              <a:off x="2011470" y="2543364"/>
              <a:ext cx="1526902" cy="1526902"/>
            </a:xfrm>
            <a:prstGeom prst="rect">
              <a:avLst/>
            </a:prstGeom>
            <a:noFill/>
            <a:ln>
              <a:noFill/>
            </a:ln>
          </p:spPr>
          <p:txBody>
            <a:bodyPr anchorCtr="0" anchor="ctr" bIns="120900" lIns="120900" spcFirstLastPara="1" rIns="120900" wrap="square" tIns="120900">
              <a:noAutofit/>
            </a:bodyPr>
            <a:lstStyle/>
            <a:p>
              <a:pPr indent="0" lvl="0" marL="0" marR="0" rtl="0" algn="ctr">
                <a:lnSpc>
                  <a:spcPct val="90000"/>
                </a:lnSpc>
                <a:spcBef>
                  <a:spcPts val="0"/>
                </a:spcBef>
                <a:spcAft>
                  <a:spcPts val="0"/>
                </a:spcAft>
                <a:buClr>
                  <a:schemeClr val="lt1"/>
                </a:buClr>
                <a:buSzPts val="1700"/>
                <a:buFont typeface="Arial"/>
                <a:buNone/>
              </a:pPr>
              <a:r>
                <a:rPr lang="en-US" sz="1700">
                  <a:solidFill>
                    <a:schemeClr val="lt1"/>
                  </a:solidFill>
                </a:rPr>
                <a:t>Autocontrollo</a:t>
              </a:r>
              <a:endParaRPr/>
            </a:p>
          </p:txBody>
        </p:sp>
        <p:sp>
          <p:nvSpPr>
            <p:cNvPr id="209" name="Google Shape;209;p6"/>
            <p:cNvSpPr/>
            <p:nvPr/>
          </p:nvSpPr>
          <p:spPr>
            <a:xfrm>
              <a:off x="6803708" y="-166715"/>
              <a:ext cx="745555" cy="648308"/>
            </a:xfrm>
            <a:custGeom>
              <a:rect b="b" l="l" r="r" t="t"/>
              <a:pathLst>
                <a:path extrusionOk="0" h="120000" w="12000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lnTo>
                    <a:pt x="95921" y="42783"/>
                  </a:lnTo>
                  <a:cubicBezTo>
                    <a:pt x="87358" y="27416"/>
                    <a:pt x="68572" y="19475"/>
                    <a:pt x="50448" y="23561"/>
                  </a:cubicBezTo>
                  <a:cubicBezTo>
                    <a:pt x="32324" y="27648"/>
                    <a:pt x="19565" y="42702"/>
                    <a:pt x="19565" y="60000"/>
                  </a:cubicBezTo>
                  <a:close/>
                </a:path>
              </a:pathLst>
            </a:custGeom>
            <a:solidFill>
              <a:srgbClr val="DFCADB"/>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6"/>
            <p:cNvSpPr/>
            <p:nvPr/>
          </p:nvSpPr>
          <p:spPr>
            <a:xfrm rot="10800000">
              <a:off x="6803708" y="890867"/>
              <a:ext cx="745555" cy="648308"/>
            </a:xfrm>
            <a:custGeom>
              <a:rect b="b" l="l" r="r" t="t"/>
              <a:pathLst>
                <a:path extrusionOk="0" h="120000" w="12000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lnTo>
                    <a:pt x="95921" y="42783"/>
                  </a:lnTo>
                  <a:cubicBezTo>
                    <a:pt x="87358" y="27416"/>
                    <a:pt x="68572" y="19475"/>
                    <a:pt x="50448" y="23561"/>
                  </a:cubicBezTo>
                  <a:cubicBezTo>
                    <a:pt x="32324" y="27648"/>
                    <a:pt x="19565" y="42702"/>
                    <a:pt x="19565" y="60000"/>
                  </a:cubicBezTo>
                  <a:close/>
                </a:path>
              </a:pathLst>
            </a:custGeom>
            <a:solidFill>
              <a:srgbClr val="DFCADB"/>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5" name="Shape 215"/>
        <p:cNvGrpSpPr/>
        <p:nvPr/>
      </p:nvGrpSpPr>
      <p:grpSpPr>
        <a:xfrm>
          <a:off x="0" y="0"/>
          <a:ext cx="0" cy="0"/>
          <a:chOff x="0" y="0"/>
          <a:chExt cx="0" cy="0"/>
        </a:xfrm>
      </p:grpSpPr>
      <p:sp>
        <p:nvSpPr>
          <p:cNvPr id="216" name="Google Shape;216;p7"/>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7" name="Google Shape;217;p7"/>
          <p:cNvSpPr txBox="1"/>
          <p:nvPr>
            <p:ph type="title"/>
          </p:nvPr>
        </p:nvSpPr>
        <p:spPr>
          <a:xfrm>
            <a:off x="640074" y="325375"/>
            <a:ext cx="4671600" cy="19569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n-US" sz="5400"/>
              <a:t>	Consapevolezza sociale</a:t>
            </a:r>
            <a:endParaRPr/>
          </a:p>
        </p:txBody>
      </p:sp>
      <p:sp>
        <p:nvSpPr>
          <p:cNvPr id="218" name="Google Shape;218;p7"/>
          <p:cNvSpPr/>
          <p:nvPr/>
        </p:nvSpPr>
        <p:spPr>
          <a:xfrm>
            <a:off x="640080" y="2586994"/>
            <a:ext cx="3474720" cy="18288"/>
          </a:xfrm>
          <a:custGeom>
            <a:rect b="b" l="l" r="r" t="t"/>
            <a:pathLst>
              <a:path extrusionOk="0" fill="none" h="18288" w="347472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extrusionOk="0" h="18288" w="347472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9" name="Google Shape;219;p7"/>
          <p:cNvSpPr txBox="1"/>
          <p:nvPr>
            <p:ph idx="1" type="body"/>
          </p:nvPr>
        </p:nvSpPr>
        <p:spPr>
          <a:xfrm>
            <a:off x="640075" y="2910000"/>
            <a:ext cx="4468200" cy="3531000"/>
          </a:xfrm>
          <a:prstGeom prst="rect">
            <a:avLst/>
          </a:prstGeom>
          <a:noFill/>
          <a:ln>
            <a:noFill/>
          </a:ln>
        </p:spPr>
        <p:txBody>
          <a:bodyPr anchorCtr="0" anchor="t" bIns="45700" lIns="91425" spcFirstLastPara="1" rIns="91425" wrap="square" tIns="45700">
            <a:normAutofit fontScale="92500" lnSpcReduction="20000"/>
          </a:bodyPr>
          <a:lstStyle/>
          <a:p>
            <a:pPr indent="-225425" lvl="0" marL="228600" rtl="0" algn="l">
              <a:lnSpc>
                <a:spcPct val="90000"/>
              </a:lnSpc>
              <a:spcBef>
                <a:spcPts val="0"/>
              </a:spcBef>
              <a:spcAft>
                <a:spcPts val="0"/>
              </a:spcAft>
              <a:buClr>
                <a:schemeClr val="dk1"/>
              </a:buClr>
              <a:buSzPct val="100000"/>
              <a:buChar char="•"/>
            </a:pPr>
            <a:r>
              <a:rPr lang="en-US" sz="2108">
                <a:highlight>
                  <a:srgbClr val="FFFEFC"/>
                </a:highlight>
              </a:rPr>
              <a:t>La consapevolezza sociale ti permette di riconoscere e interpretare gli indizi verbali e non verbali che gli altri stanno usando per comunicare con te.</a:t>
            </a:r>
            <a:endParaRPr sz="2908"/>
          </a:p>
          <a:p>
            <a:pPr indent="-238125" lvl="0" marL="228600" rtl="0" algn="l">
              <a:lnSpc>
                <a:spcPct val="115000"/>
              </a:lnSpc>
              <a:spcBef>
                <a:spcPts val="0"/>
              </a:spcBef>
              <a:spcAft>
                <a:spcPts val="0"/>
              </a:spcAft>
              <a:buSzPct val="100000"/>
              <a:buChar char="•"/>
            </a:pPr>
            <a:r>
              <a:rPr lang="en-US" sz="2108">
                <a:highlight>
                  <a:srgbClr val="FFFEFC"/>
                </a:highlight>
              </a:rPr>
              <a:t>L'empatia è una componente chiave della consapevolezza sociale, che ci permette di metterci nei panni di qualcun altro e di vedere il mondo dalla sua prospettiva.</a:t>
            </a:r>
            <a:endParaRPr sz="2108">
              <a:highlight>
                <a:srgbClr val="FFFEFC"/>
              </a:highlight>
            </a:endParaRPr>
          </a:p>
          <a:p>
            <a:pPr indent="-238125" lvl="0" marL="228600" rtl="0" algn="l">
              <a:lnSpc>
                <a:spcPct val="115000"/>
              </a:lnSpc>
              <a:spcBef>
                <a:spcPts val="0"/>
              </a:spcBef>
              <a:spcAft>
                <a:spcPts val="0"/>
              </a:spcAft>
              <a:buSzPct val="100000"/>
              <a:buChar char="•"/>
            </a:pPr>
            <a:r>
              <a:rPr lang="en-US" sz="2108">
                <a:highlight>
                  <a:srgbClr val="FFFEFC"/>
                </a:highlight>
              </a:rPr>
              <a:t>La consapevolezza sociale richiede la vostra presenza in quel momento. </a:t>
            </a:r>
            <a:endParaRPr sz="2108">
              <a:highlight>
                <a:srgbClr val="FFFEFC"/>
              </a:highlight>
            </a:endParaRPr>
          </a:p>
          <a:p>
            <a:pPr indent="0" lvl="0" marL="0" rtl="0" algn="l">
              <a:lnSpc>
                <a:spcPct val="90000"/>
              </a:lnSpc>
              <a:spcBef>
                <a:spcPts val="1000"/>
              </a:spcBef>
              <a:spcAft>
                <a:spcPts val="0"/>
              </a:spcAft>
              <a:buNone/>
            </a:pPr>
            <a:r>
              <a:t/>
            </a:r>
            <a:endParaRPr sz="2000"/>
          </a:p>
        </p:txBody>
      </p:sp>
      <p:pic>
        <p:nvPicPr>
          <p:cNvPr descr="Colourful carved figures of humans" id="220" name="Google Shape;220;p7"/>
          <p:cNvPicPr preferRelativeResize="0"/>
          <p:nvPr/>
        </p:nvPicPr>
        <p:blipFill rotWithShape="1">
          <a:blip r:embed="rId3">
            <a:alphaModFix/>
          </a:blip>
          <a:srcRect b="-1" l="14384" r="14150" t="0"/>
          <a:stretch/>
        </p:blipFill>
        <p:spPr>
          <a:xfrm>
            <a:off x="5311702" y="10"/>
            <a:ext cx="6878775" cy="6857990"/>
          </a:xfrm>
          <a:custGeom>
            <a:rect b="b" l="l" r="r" t="t"/>
            <a:pathLst>
              <a:path extrusionOk="0" h="6858000" w="6878775">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5" name="Shape 225"/>
        <p:cNvGrpSpPr/>
        <p:nvPr/>
      </p:nvGrpSpPr>
      <p:grpSpPr>
        <a:xfrm>
          <a:off x="0" y="0"/>
          <a:ext cx="0" cy="0"/>
          <a:chOff x="0" y="0"/>
          <a:chExt cx="0" cy="0"/>
        </a:xfrm>
      </p:grpSpPr>
      <p:sp>
        <p:nvSpPr>
          <p:cNvPr id="226" name="Google Shape;226;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7" name="Google Shape;227;p8"/>
          <p:cNvSpPr txBox="1"/>
          <p:nvPr>
            <p:ph type="title"/>
          </p:nvPr>
        </p:nvSpPr>
        <p:spPr>
          <a:xfrm>
            <a:off x="761800" y="762001"/>
            <a:ext cx="5334197" cy="170824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Open Sans"/>
              <a:buNone/>
            </a:pPr>
            <a:r>
              <a:rPr lang="en-US" sz="4000">
                <a:highlight>
                  <a:srgbClr val="FBF9F7"/>
                </a:highlight>
                <a:latin typeface="Open Sans"/>
                <a:ea typeface="Open Sans"/>
                <a:cs typeface="Open Sans"/>
                <a:sym typeface="Open Sans"/>
              </a:rPr>
              <a:t>Cos è l’empatia</a:t>
            </a:r>
            <a:r>
              <a:rPr lang="en-US" sz="4000">
                <a:highlight>
                  <a:srgbClr val="FBF9F7"/>
                </a:highlight>
                <a:latin typeface="Open Sans"/>
                <a:ea typeface="Open Sans"/>
                <a:cs typeface="Open Sans"/>
                <a:sym typeface="Open Sans"/>
              </a:rPr>
              <a:t>?</a:t>
            </a:r>
            <a:endParaRPr/>
          </a:p>
        </p:txBody>
      </p:sp>
      <p:sp>
        <p:nvSpPr>
          <p:cNvPr id="228" name="Google Shape;228;p8"/>
          <p:cNvSpPr txBox="1"/>
          <p:nvPr>
            <p:ph idx="1" type="body"/>
          </p:nvPr>
        </p:nvSpPr>
        <p:spPr>
          <a:xfrm>
            <a:off x="761800" y="2470244"/>
            <a:ext cx="5334197" cy="3769835"/>
          </a:xfrm>
          <a:prstGeom prst="rect">
            <a:avLst/>
          </a:prstGeom>
          <a:noFill/>
          <a:ln>
            <a:noFill/>
          </a:ln>
        </p:spPr>
        <p:txBody>
          <a:bodyPr anchorCtr="0" anchor="ctr"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2000"/>
              <a:buChar char="•"/>
            </a:pPr>
            <a:r>
              <a:rPr b="0" i="0" lang="en-US" sz="2000" u="sng">
                <a:solidFill>
                  <a:schemeClr val="hlink"/>
                </a:solidFill>
                <a:latin typeface="Work Sans"/>
                <a:ea typeface="Work Sans"/>
                <a:cs typeface="Work Sans"/>
                <a:sym typeface="Work Sans"/>
                <a:hlinkClick r:id="rId3"/>
              </a:rPr>
              <a:t>https://www.youtube.com/watch?v=Itp21tly8nM</a:t>
            </a:r>
            <a:endParaRPr b="0" i="0" sz="2000">
              <a:latin typeface="Work Sans"/>
              <a:ea typeface="Work Sans"/>
              <a:cs typeface="Work Sans"/>
              <a:sym typeface="Work Sans"/>
            </a:endParaRPr>
          </a:p>
          <a:p>
            <a:pPr indent="0" lvl="0" marL="0" rtl="0" algn="l">
              <a:lnSpc>
                <a:spcPct val="90000"/>
              </a:lnSpc>
              <a:spcBef>
                <a:spcPts val="1000"/>
              </a:spcBef>
              <a:spcAft>
                <a:spcPts val="0"/>
              </a:spcAft>
              <a:buClr>
                <a:schemeClr val="dk1"/>
              </a:buClr>
              <a:buSzPts val="2000"/>
              <a:buNone/>
            </a:pPr>
            <a:r>
              <a:t/>
            </a:r>
            <a:endParaRPr b="0" i="0" sz="2000">
              <a:highlight>
                <a:srgbClr val="FBF9F7"/>
              </a:highlight>
              <a:latin typeface="Open Sans"/>
              <a:ea typeface="Open Sans"/>
              <a:cs typeface="Open Sans"/>
              <a:sym typeface="Open Sans"/>
            </a:endParaRPr>
          </a:p>
          <a:p>
            <a:pPr indent="-228600" lvl="0" marL="228600" rtl="0" algn="l">
              <a:lnSpc>
                <a:spcPct val="90000"/>
              </a:lnSpc>
              <a:spcBef>
                <a:spcPts val="1000"/>
              </a:spcBef>
              <a:spcAft>
                <a:spcPts val="0"/>
              </a:spcAft>
              <a:buClr>
                <a:schemeClr val="dk1"/>
              </a:buClr>
              <a:buSzPts val="2000"/>
              <a:buChar char="•"/>
            </a:pPr>
            <a:r>
              <a:rPr lang="en-US" sz="2000">
                <a:highlight>
                  <a:srgbClr val="FBF9F7"/>
                </a:highlight>
              </a:rPr>
              <a:t>L’e</a:t>
            </a:r>
            <a:r>
              <a:rPr i="0" lang="en-US" sz="2000">
                <a:highlight>
                  <a:srgbClr val="FBF9F7"/>
                </a:highlight>
              </a:rPr>
              <a:t>m</a:t>
            </a:r>
            <a:r>
              <a:rPr lang="en-US" sz="2000">
                <a:highlight>
                  <a:srgbClr val="FBF9F7"/>
                </a:highlight>
              </a:rPr>
              <a:t>patia è la capacità di mettersi nei panni dell’altro.</a:t>
            </a:r>
            <a:r>
              <a:rPr i="0" lang="en-US" sz="2000">
                <a:highlight>
                  <a:srgbClr val="FBF9F7"/>
                </a:highlight>
              </a:rPr>
              <a:t>.  </a:t>
            </a:r>
            <a:endParaRPr i="0" sz="2000"/>
          </a:p>
          <a:p>
            <a:pPr indent="-228600" lvl="0" marL="228600" rtl="0" algn="l">
              <a:lnSpc>
                <a:spcPct val="90000"/>
              </a:lnSpc>
              <a:spcBef>
                <a:spcPts val="1000"/>
              </a:spcBef>
              <a:spcAft>
                <a:spcPts val="0"/>
              </a:spcAft>
              <a:buClr>
                <a:schemeClr val="dk1"/>
              </a:buClr>
              <a:buSzPts val="2000"/>
              <a:buChar char="•"/>
            </a:pPr>
            <a:r>
              <a:rPr lang="en-US" sz="2000"/>
              <a:t>Capire che tutte le persone sono diverse</a:t>
            </a:r>
            <a:r>
              <a:rPr lang="en-US" sz="2000"/>
              <a:t>. </a:t>
            </a:r>
            <a:endParaRPr sz="2000"/>
          </a:p>
          <a:p>
            <a:pPr indent="0" lvl="0" marL="228600" rtl="0" algn="l">
              <a:lnSpc>
                <a:spcPct val="90000"/>
              </a:lnSpc>
              <a:spcBef>
                <a:spcPts val="1000"/>
              </a:spcBef>
              <a:spcAft>
                <a:spcPts val="0"/>
              </a:spcAft>
              <a:buNone/>
            </a:pPr>
            <a:r>
              <a:rPr lang="en-US" sz="2000"/>
              <a:t>Qualcosa</a:t>
            </a:r>
            <a:r>
              <a:rPr lang="en-US" sz="2000"/>
              <a:t> che a te non disturba affatto può ferire un’altra persona.</a:t>
            </a:r>
            <a:endParaRPr sz="2000"/>
          </a:p>
          <a:p>
            <a:pPr indent="-228600" lvl="0" marL="228600" rtl="0" algn="l">
              <a:lnSpc>
                <a:spcPct val="90000"/>
              </a:lnSpc>
              <a:spcBef>
                <a:spcPts val="1000"/>
              </a:spcBef>
              <a:spcAft>
                <a:spcPts val="0"/>
              </a:spcAft>
              <a:buClr>
                <a:schemeClr val="dk1"/>
              </a:buClr>
              <a:buSzPts val="2000"/>
              <a:buChar char="•"/>
            </a:pPr>
            <a:r>
              <a:rPr lang="en-US" sz="2000"/>
              <a:t>L'empatia si basa sulla tua capacità di rilevare, sentire e condividere le emozioni.</a:t>
            </a:r>
            <a:endParaRPr i="0" sz="2000" u="sng">
              <a:solidFill>
                <a:schemeClr val="hlink"/>
              </a:solidFill>
              <a:hlinkClick r:id="rId4"/>
            </a:endParaRPr>
          </a:p>
          <a:p>
            <a:pPr indent="-101600" lvl="0" marL="228600" rtl="0" algn="l">
              <a:lnSpc>
                <a:spcPct val="90000"/>
              </a:lnSpc>
              <a:spcBef>
                <a:spcPts val="1000"/>
              </a:spcBef>
              <a:spcAft>
                <a:spcPts val="0"/>
              </a:spcAft>
              <a:buClr>
                <a:schemeClr val="dk1"/>
              </a:buClr>
              <a:buSzPts val="2000"/>
              <a:buNone/>
            </a:pPr>
            <a:r>
              <a:t/>
            </a:r>
            <a:endParaRPr sz="2000" u="sng">
              <a:solidFill>
                <a:schemeClr val="hlink"/>
              </a:solidFill>
              <a:latin typeface="Work Sans"/>
              <a:ea typeface="Work Sans"/>
              <a:cs typeface="Work Sans"/>
              <a:sym typeface="Work Sans"/>
              <a:hlinkClick r:id="rId5"/>
            </a:endParaRPr>
          </a:p>
          <a:p>
            <a:pPr indent="-101600" lvl="0" marL="228600" rtl="0" algn="l">
              <a:lnSpc>
                <a:spcPct val="90000"/>
              </a:lnSpc>
              <a:spcBef>
                <a:spcPts val="1000"/>
              </a:spcBef>
              <a:spcAft>
                <a:spcPts val="0"/>
              </a:spcAft>
              <a:buClr>
                <a:schemeClr val="dk1"/>
              </a:buClr>
              <a:buSzPts val="2000"/>
              <a:buNone/>
            </a:pPr>
            <a:r>
              <a:t/>
            </a:r>
            <a:endParaRPr sz="2000"/>
          </a:p>
        </p:txBody>
      </p:sp>
      <p:pic>
        <p:nvPicPr>
          <p:cNvPr descr="Lock with a love heart" id="229" name="Google Shape;229;p8"/>
          <p:cNvPicPr preferRelativeResize="0"/>
          <p:nvPr/>
        </p:nvPicPr>
        <p:blipFill rotWithShape="1">
          <a:blip r:embed="rId6">
            <a:alphaModFix/>
          </a:blip>
          <a:srcRect b="-1" l="28434" r="27883" t="0"/>
          <a:stretch/>
        </p:blipFill>
        <p:spPr>
          <a:xfrm>
            <a:off x="6857797" y="-10886"/>
            <a:ext cx="5334204" cy="6868886"/>
          </a:xfrm>
          <a:prstGeom prst="rect">
            <a:avLst/>
          </a:prstGeom>
          <a:noFill/>
          <a:ln>
            <a:noFill/>
          </a:ln>
          <a:effectLst>
            <a:outerShdw blurRad="127000" sx="99000" rotWithShape="0" algn="r" dir="10800000" dist="50800" sy="9900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4" name="Shape 234"/>
        <p:cNvGrpSpPr/>
        <p:nvPr/>
      </p:nvGrpSpPr>
      <p:grpSpPr>
        <a:xfrm>
          <a:off x="0" y="0"/>
          <a:ext cx="0" cy="0"/>
          <a:chOff x="0" y="0"/>
          <a:chExt cx="0" cy="0"/>
        </a:xfrm>
      </p:grpSpPr>
      <p:sp>
        <p:nvSpPr>
          <p:cNvPr id="235" name="Google Shape;235;p9"/>
          <p:cNvSpPr/>
          <p:nvPr/>
        </p:nvSpPr>
        <p:spPr>
          <a:xfrm>
            <a:off x="0" y="8313"/>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6" name="Google Shape;236;p9"/>
          <p:cNvSpPr txBox="1"/>
          <p:nvPr>
            <p:ph type="title"/>
          </p:nvPr>
        </p:nvSpPr>
        <p:spPr>
          <a:xfrm>
            <a:off x="0" y="1070800"/>
            <a:ext cx="4922700" cy="5583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6200"/>
              <a:buFont typeface="Play"/>
              <a:buNone/>
            </a:pPr>
            <a:r>
              <a:rPr lang="en-US" sz="6200"/>
              <a:t>Perché</a:t>
            </a:r>
            <a:r>
              <a:rPr lang="en-US" sz="6200"/>
              <a:t> l’empatia è importante</a:t>
            </a:r>
            <a:r>
              <a:rPr lang="en-US" sz="6200"/>
              <a:t>?</a:t>
            </a:r>
            <a:endParaRPr/>
          </a:p>
        </p:txBody>
      </p:sp>
      <p:cxnSp>
        <p:nvCxnSpPr>
          <p:cNvPr id="237" name="Google Shape;237;p9"/>
          <p:cNvCxnSpPr/>
          <p:nvPr/>
        </p:nvCxnSpPr>
        <p:spPr>
          <a:xfrm>
            <a:off x="4728053" y="1132114"/>
            <a:ext cx="0" cy="5717573"/>
          </a:xfrm>
          <a:prstGeom prst="straightConnector1">
            <a:avLst/>
          </a:prstGeom>
          <a:noFill/>
          <a:ln cap="sq" cmpd="sng" w="25400">
            <a:solidFill>
              <a:schemeClr val="accent1"/>
            </a:solidFill>
            <a:prstDash val="solid"/>
            <a:bevel/>
            <a:headEnd len="sm" w="sm" type="none"/>
            <a:tailEnd len="sm" w="sm" type="none"/>
          </a:ln>
        </p:spPr>
      </p:cxnSp>
      <p:grpSp>
        <p:nvGrpSpPr>
          <p:cNvPr id="238" name="Google Shape;238;p9"/>
          <p:cNvGrpSpPr/>
          <p:nvPr/>
        </p:nvGrpSpPr>
        <p:grpSpPr>
          <a:xfrm>
            <a:off x="5108535" y="1073119"/>
            <a:ext cx="6245265" cy="5584707"/>
            <a:chOff x="0" y="2319"/>
            <a:chExt cx="6245265" cy="5584707"/>
          </a:xfrm>
        </p:grpSpPr>
        <p:sp>
          <p:nvSpPr>
            <p:cNvPr id="239" name="Google Shape;239;p9"/>
            <p:cNvSpPr/>
            <p:nvPr/>
          </p:nvSpPr>
          <p:spPr>
            <a:xfrm>
              <a:off x="0" y="2319"/>
              <a:ext cx="6245265" cy="1175727"/>
            </a:xfrm>
            <a:prstGeom prst="roundRect">
              <a:avLst>
                <a:gd fmla="val 10000" name="adj"/>
              </a:avLst>
            </a:prstGeom>
            <a:solidFill>
              <a:srgbClr val="E97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9"/>
            <p:cNvSpPr/>
            <p:nvPr/>
          </p:nvSpPr>
          <p:spPr>
            <a:xfrm>
              <a:off x="355657" y="266858"/>
              <a:ext cx="646650" cy="64665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9"/>
            <p:cNvSpPr/>
            <p:nvPr/>
          </p:nvSpPr>
          <p:spPr>
            <a:xfrm>
              <a:off x="1357965" y="2319"/>
              <a:ext cx="4887299" cy="11757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9"/>
            <p:cNvSpPr txBox="1"/>
            <p:nvPr/>
          </p:nvSpPr>
          <p:spPr>
            <a:xfrm>
              <a:off x="1357965" y="2319"/>
              <a:ext cx="4887299" cy="1175727"/>
            </a:xfrm>
            <a:prstGeom prst="rect">
              <a:avLst/>
            </a:prstGeom>
            <a:noFill/>
            <a:ln>
              <a:noFill/>
            </a:ln>
          </p:spPr>
          <p:txBody>
            <a:bodyPr anchorCtr="0" anchor="ctr" bIns="124425" lIns="124425" spcFirstLastPara="1" rIns="124425" wrap="square" tIns="124425">
              <a:noAutofit/>
            </a:bodyPr>
            <a:lstStyle/>
            <a:p>
              <a:pPr indent="0" lvl="0" marL="0" marR="0" rtl="0" algn="l">
                <a:lnSpc>
                  <a:spcPct val="90000"/>
                </a:lnSpc>
                <a:spcBef>
                  <a:spcPts val="0"/>
                </a:spcBef>
                <a:spcAft>
                  <a:spcPts val="0"/>
                </a:spcAft>
                <a:buClr>
                  <a:schemeClr val="dk1"/>
                </a:buClr>
                <a:buSzPts val="1900"/>
                <a:buFont typeface="Arial"/>
                <a:buNone/>
              </a:pPr>
              <a:r>
                <a:rPr lang="en-US" sz="1900">
                  <a:solidFill>
                    <a:schemeClr val="dk1"/>
                  </a:solidFill>
                </a:rPr>
                <a:t>L’empatia migliora le interazioni umane in generale e la capacità di comunicare con gli altri, di far parte di una squadra.</a:t>
              </a:r>
              <a:endParaRPr sz="1900">
                <a:solidFill>
                  <a:schemeClr val="dk1"/>
                </a:solidFill>
                <a:latin typeface="Arial"/>
                <a:ea typeface="Arial"/>
                <a:cs typeface="Arial"/>
                <a:sym typeface="Arial"/>
              </a:endParaRPr>
            </a:p>
          </p:txBody>
        </p:sp>
        <p:sp>
          <p:nvSpPr>
            <p:cNvPr id="243" name="Google Shape;243;p9"/>
            <p:cNvSpPr/>
            <p:nvPr/>
          </p:nvSpPr>
          <p:spPr>
            <a:xfrm>
              <a:off x="0" y="1471979"/>
              <a:ext cx="6245265" cy="1175727"/>
            </a:xfrm>
            <a:prstGeom prst="roundRect">
              <a:avLst>
                <a:gd fmla="val 10000" name="adj"/>
              </a:avLst>
            </a:prstGeom>
            <a:solidFill>
              <a:srgbClr val="176B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9"/>
            <p:cNvSpPr/>
            <p:nvPr/>
          </p:nvSpPr>
          <p:spPr>
            <a:xfrm>
              <a:off x="355657" y="1736518"/>
              <a:ext cx="646650" cy="64665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9"/>
            <p:cNvSpPr/>
            <p:nvPr/>
          </p:nvSpPr>
          <p:spPr>
            <a:xfrm>
              <a:off x="1357965" y="1471979"/>
              <a:ext cx="4887299" cy="11757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9"/>
            <p:cNvSpPr txBox="1"/>
            <p:nvPr/>
          </p:nvSpPr>
          <p:spPr>
            <a:xfrm>
              <a:off x="1357965" y="1471979"/>
              <a:ext cx="4887299" cy="1175727"/>
            </a:xfrm>
            <a:prstGeom prst="rect">
              <a:avLst/>
            </a:prstGeom>
            <a:noFill/>
            <a:ln>
              <a:noFill/>
            </a:ln>
          </p:spPr>
          <p:txBody>
            <a:bodyPr anchorCtr="0" anchor="ctr" bIns="124425" lIns="124425" spcFirstLastPara="1" rIns="124425" wrap="square" tIns="124425">
              <a:noAutofit/>
            </a:bodyPr>
            <a:lstStyle/>
            <a:p>
              <a:pPr indent="0" lvl="0" marL="0" marR="0" rtl="0" algn="l">
                <a:lnSpc>
                  <a:spcPct val="90000"/>
                </a:lnSpc>
                <a:spcBef>
                  <a:spcPts val="0"/>
                </a:spcBef>
                <a:spcAft>
                  <a:spcPts val="0"/>
                </a:spcAft>
                <a:buClr>
                  <a:schemeClr val="dk1"/>
                </a:buClr>
                <a:buSzPts val="1900"/>
                <a:buFont typeface="Arial"/>
                <a:buNone/>
              </a:pPr>
              <a:r>
                <a:rPr lang="en-US" sz="1900">
                  <a:solidFill>
                    <a:schemeClr val="dk1"/>
                  </a:solidFill>
                </a:rPr>
                <a:t>Ti permette di costruire connessioni sociali significative. </a:t>
              </a:r>
              <a:endParaRPr/>
            </a:p>
          </p:txBody>
        </p:sp>
        <p:sp>
          <p:nvSpPr>
            <p:cNvPr id="247" name="Google Shape;247;p9"/>
            <p:cNvSpPr/>
            <p:nvPr/>
          </p:nvSpPr>
          <p:spPr>
            <a:xfrm>
              <a:off x="0" y="2941639"/>
              <a:ext cx="6245265" cy="1175727"/>
            </a:xfrm>
            <a:prstGeom prst="roundRect">
              <a:avLst>
                <a:gd fmla="val 10000" name="adj"/>
              </a:avLst>
            </a:prstGeom>
            <a:solidFill>
              <a:srgbClr val="0C9E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9"/>
            <p:cNvSpPr/>
            <p:nvPr/>
          </p:nvSpPr>
          <p:spPr>
            <a:xfrm>
              <a:off x="355657" y="3206178"/>
              <a:ext cx="646650" cy="64665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9"/>
            <p:cNvSpPr/>
            <p:nvPr/>
          </p:nvSpPr>
          <p:spPr>
            <a:xfrm>
              <a:off x="1357965" y="2941639"/>
              <a:ext cx="4887299" cy="11757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9"/>
            <p:cNvSpPr txBox="1"/>
            <p:nvPr/>
          </p:nvSpPr>
          <p:spPr>
            <a:xfrm>
              <a:off x="1357965" y="2941639"/>
              <a:ext cx="4887299" cy="1175727"/>
            </a:xfrm>
            <a:prstGeom prst="rect">
              <a:avLst/>
            </a:prstGeom>
            <a:noFill/>
            <a:ln>
              <a:noFill/>
            </a:ln>
          </p:spPr>
          <p:txBody>
            <a:bodyPr anchorCtr="0" anchor="ctr" bIns="124425" lIns="124425" spcFirstLastPara="1" rIns="124425" wrap="square" tIns="124425">
              <a:noAutofit/>
            </a:bodyPr>
            <a:lstStyle/>
            <a:p>
              <a:pPr indent="0" lvl="0" marL="0" rtl="0" algn="l">
                <a:lnSpc>
                  <a:spcPct val="90000"/>
                </a:lnSpc>
                <a:spcBef>
                  <a:spcPts val="0"/>
                </a:spcBef>
                <a:spcAft>
                  <a:spcPts val="0"/>
                </a:spcAft>
                <a:buClr>
                  <a:schemeClr val="dk1"/>
                </a:buClr>
                <a:buSzPts val="1900"/>
                <a:buFont typeface="Arial"/>
                <a:buNone/>
              </a:pPr>
              <a:r>
                <a:rPr lang="en-US" sz="1900">
                  <a:solidFill>
                    <a:schemeClr val="dk1"/>
                  </a:solidFill>
                </a:rPr>
                <a:t>Diventerai un amico migliore, un lavoratore migliore e un leader migliore.</a:t>
              </a:r>
              <a:endParaRPr/>
            </a:p>
          </p:txBody>
        </p:sp>
        <p:sp>
          <p:nvSpPr>
            <p:cNvPr id="251" name="Google Shape;251;p9"/>
            <p:cNvSpPr/>
            <p:nvPr/>
          </p:nvSpPr>
          <p:spPr>
            <a:xfrm>
              <a:off x="0" y="4411299"/>
              <a:ext cx="6245265" cy="1175727"/>
            </a:xfrm>
            <a:prstGeom prst="roundRect">
              <a:avLst>
                <a:gd fmla="val 10000" name="adj"/>
              </a:avLst>
            </a:prstGeom>
            <a:solidFill>
              <a:srgbClr val="A028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9"/>
            <p:cNvSpPr/>
            <p:nvPr/>
          </p:nvSpPr>
          <p:spPr>
            <a:xfrm>
              <a:off x="355657" y="4675838"/>
              <a:ext cx="646650" cy="646650"/>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9"/>
            <p:cNvSpPr/>
            <p:nvPr/>
          </p:nvSpPr>
          <p:spPr>
            <a:xfrm>
              <a:off x="1357965" y="4411299"/>
              <a:ext cx="4887299" cy="11757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9"/>
            <p:cNvSpPr txBox="1"/>
            <p:nvPr/>
          </p:nvSpPr>
          <p:spPr>
            <a:xfrm>
              <a:off x="1357965" y="4411299"/>
              <a:ext cx="4887299" cy="1175727"/>
            </a:xfrm>
            <a:prstGeom prst="rect">
              <a:avLst/>
            </a:prstGeom>
            <a:noFill/>
            <a:ln>
              <a:noFill/>
            </a:ln>
          </p:spPr>
          <p:txBody>
            <a:bodyPr anchorCtr="0" anchor="ctr" bIns="124425" lIns="124425" spcFirstLastPara="1" rIns="124425" wrap="square" tIns="124425">
              <a:noAutofit/>
            </a:bodyPr>
            <a:lstStyle/>
            <a:p>
              <a:pPr indent="0" lvl="0" marL="0" marR="0" rtl="0" algn="l">
                <a:lnSpc>
                  <a:spcPct val="90000"/>
                </a:lnSpc>
                <a:spcBef>
                  <a:spcPts val="0"/>
                </a:spcBef>
                <a:spcAft>
                  <a:spcPts val="0"/>
                </a:spcAft>
                <a:buClr>
                  <a:schemeClr val="dk1"/>
                </a:buClr>
                <a:buSzPts val="1900"/>
                <a:buFont typeface="Arial"/>
                <a:buNone/>
              </a:pPr>
              <a:r>
                <a:rPr lang="en-US" sz="1900">
                  <a:solidFill>
                    <a:schemeClr val="dk1"/>
                  </a:solidFill>
                </a:rPr>
                <a:t>Imparerai a quandare il quadro generale</a:t>
              </a:r>
              <a:r>
                <a:rPr lang="en-US" sz="1900">
                  <a:solidFill>
                    <a:schemeClr val="dk1"/>
                  </a:solidFill>
                  <a:latin typeface="Arial"/>
                  <a:ea typeface="Arial"/>
                  <a:cs typeface="Arial"/>
                  <a:sym typeface="Arial"/>
                </a:rPr>
                <a:t>.</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9" name="Shape 259"/>
        <p:cNvGrpSpPr/>
        <p:nvPr/>
      </p:nvGrpSpPr>
      <p:grpSpPr>
        <a:xfrm>
          <a:off x="0" y="0"/>
          <a:ext cx="0" cy="0"/>
          <a:chOff x="0" y="0"/>
          <a:chExt cx="0" cy="0"/>
        </a:xfrm>
      </p:grpSpPr>
      <p:sp>
        <p:nvSpPr>
          <p:cNvPr id="260" name="Google Shape;260;p10"/>
          <p:cNvSpPr/>
          <p:nvPr/>
        </p:nvSpPr>
        <p:spPr>
          <a:xfrm>
            <a:off x="0" y="4375"/>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1" name="Google Shape;261;p10"/>
          <p:cNvSpPr txBox="1"/>
          <p:nvPr>
            <p:ph type="title"/>
          </p:nvPr>
        </p:nvSpPr>
        <p:spPr>
          <a:xfrm>
            <a:off x="838200" y="365125"/>
            <a:ext cx="10515599"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15000"/>
              </a:lnSpc>
              <a:spcBef>
                <a:spcPts val="0"/>
              </a:spcBef>
              <a:spcAft>
                <a:spcPts val="0"/>
              </a:spcAft>
              <a:buClr>
                <a:schemeClr val="dk1"/>
              </a:buClr>
              <a:buSzPts val="990"/>
              <a:buFont typeface="Arial"/>
              <a:buNone/>
            </a:pPr>
            <a:r>
              <a:t/>
            </a:r>
            <a:endParaRPr/>
          </a:p>
          <a:p>
            <a:pPr indent="0" lvl="0" marL="0" rtl="0" algn="l">
              <a:lnSpc>
                <a:spcPct val="115000"/>
              </a:lnSpc>
              <a:spcBef>
                <a:spcPts val="0"/>
              </a:spcBef>
              <a:spcAft>
                <a:spcPts val="0"/>
              </a:spcAft>
              <a:buClr>
                <a:schemeClr val="dk1"/>
              </a:buClr>
              <a:buSzPct val="30368"/>
              <a:buFont typeface="Arial"/>
              <a:buNone/>
            </a:pPr>
            <a:r>
              <a:t/>
            </a:r>
            <a:endParaRPr sz="3622"/>
          </a:p>
          <a:p>
            <a:pPr indent="0" lvl="0" marL="0" rtl="0" algn="l">
              <a:lnSpc>
                <a:spcPct val="115000"/>
              </a:lnSpc>
              <a:spcBef>
                <a:spcPts val="0"/>
              </a:spcBef>
              <a:spcAft>
                <a:spcPts val="0"/>
              </a:spcAft>
              <a:buClr>
                <a:schemeClr val="dk1"/>
              </a:buClr>
              <a:buSzPct val="30368"/>
              <a:buFont typeface="Arial"/>
              <a:buNone/>
            </a:pPr>
            <a:r>
              <a:rPr lang="en-US" sz="3622"/>
              <a:t>Valutazione del linguaggio del corpo e dei segnali non verbali</a:t>
            </a:r>
            <a:endParaRPr sz="3622"/>
          </a:p>
          <a:p>
            <a:pPr indent="0" lvl="0" marL="0" rtl="0" algn="l">
              <a:lnSpc>
                <a:spcPct val="115000"/>
              </a:lnSpc>
              <a:spcBef>
                <a:spcPts val="0"/>
              </a:spcBef>
              <a:spcAft>
                <a:spcPts val="0"/>
              </a:spcAft>
              <a:buClr>
                <a:schemeClr val="dk1"/>
              </a:buClr>
              <a:buSzPts val="990"/>
              <a:buFont typeface="Arial"/>
              <a:buNone/>
            </a:pPr>
            <a:r>
              <a:t/>
            </a:r>
            <a:endParaRPr/>
          </a:p>
          <a:p>
            <a:pPr indent="0" lvl="0" marL="0" rtl="0" algn="l">
              <a:lnSpc>
                <a:spcPct val="90000"/>
              </a:lnSpc>
              <a:spcBef>
                <a:spcPts val="0"/>
              </a:spcBef>
              <a:spcAft>
                <a:spcPts val="0"/>
              </a:spcAft>
              <a:buClr>
                <a:schemeClr val="dk1"/>
              </a:buClr>
              <a:buSzPct val="100000"/>
              <a:buFont typeface="Play"/>
              <a:buNone/>
            </a:pPr>
            <a:r>
              <a:t/>
            </a:r>
            <a:endParaRPr/>
          </a:p>
        </p:txBody>
      </p:sp>
      <p:pic>
        <p:nvPicPr>
          <p:cNvPr descr="A white wavy surface with a shadow&#10;&#10;Description automatically generated" id="262" name="Google Shape;262;p10"/>
          <p:cNvPicPr preferRelativeResize="0"/>
          <p:nvPr/>
        </p:nvPicPr>
        <p:blipFill rotWithShape="1">
          <a:blip r:embed="rId3">
            <a:alphaModFix/>
          </a:blip>
          <a:srcRect b="-2" l="36905" r="3092" t="0"/>
          <a:stretch/>
        </p:blipFill>
        <p:spPr>
          <a:xfrm>
            <a:off x="6848918" y="1771078"/>
            <a:ext cx="4504881" cy="4504881"/>
          </a:xfrm>
          <a:custGeom>
            <a:rect b="b" l="l" r="r" t="t"/>
            <a:pathLst>
              <a:path extrusionOk="0" h="2663168" w="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263" name="Google Shape;263;p10"/>
          <p:cNvSpPr/>
          <p:nvPr/>
        </p:nvSpPr>
        <p:spPr>
          <a:xfrm flipH="1" rot="10389197">
            <a:off x="6980527" y="1929807"/>
            <a:ext cx="4556632" cy="4556632"/>
          </a:xfrm>
          <a:prstGeom prst="arc">
            <a:avLst>
              <a:gd fmla="val 16200000" name="adj1"/>
              <a:gd fmla="val 20093138"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264" name="Google Shape;264;p10"/>
          <p:cNvSpPr/>
          <p:nvPr/>
        </p:nvSpPr>
        <p:spPr>
          <a:xfrm>
            <a:off x="10300988" y="1969050"/>
            <a:ext cx="666675" cy="64859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265" name="Google Shape;265;p10"/>
          <p:cNvGrpSpPr/>
          <p:nvPr/>
        </p:nvGrpSpPr>
        <p:grpSpPr>
          <a:xfrm>
            <a:off x="838201" y="1826050"/>
            <a:ext cx="5367498" cy="4350504"/>
            <a:chOff x="412665" y="416"/>
            <a:chExt cx="4724078" cy="4350504"/>
          </a:xfrm>
        </p:grpSpPr>
        <p:sp>
          <p:nvSpPr>
            <p:cNvPr id="266" name="Google Shape;266;p10"/>
            <p:cNvSpPr/>
            <p:nvPr/>
          </p:nvSpPr>
          <p:spPr>
            <a:xfrm>
              <a:off x="412665" y="416"/>
              <a:ext cx="2175252" cy="1305151"/>
            </a:xfrm>
            <a:prstGeom prst="rect">
              <a:avLst/>
            </a:prstGeom>
            <a:gradFill>
              <a:gsLst>
                <a:gs pos="0">
                  <a:srgbClr val="EC8154"/>
                </a:gs>
                <a:gs pos="50000">
                  <a:srgbClr val="F16E27"/>
                </a:gs>
                <a:gs pos="100000">
                  <a:srgbClr val="DF5D1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0"/>
            <p:cNvSpPr txBox="1"/>
            <p:nvPr/>
          </p:nvSpPr>
          <p:spPr>
            <a:xfrm>
              <a:off x="508150" y="425"/>
              <a:ext cx="2079900" cy="1305300"/>
            </a:xfrm>
            <a:prstGeom prst="rect">
              <a:avLst/>
            </a:prstGeom>
            <a:noFill/>
            <a:ln>
              <a:noFill/>
            </a:ln>
          </p:spPr>
          <p:txBody>
            <a:bodyPr anchorCtr="0" anchor="ctr" bIns="53325" lIns="53325" spcFirstLastPara="1" rIns="53325" wrap="square" tIns="53325">
              <a:noAutofit/>
            </a:bodyPr>
            <a:lstStyle/>
            <a:p>
              <a:pPr indent="0" lvl="0" marL="0" rtl="0" algn="l">
                <a:lnSpc>
                  <a:spcPct val="115000"/>
                </a:lnSpc>
                <a:spcBef>
                  <a:spcPts val="0"/>
                </a:spcBef>
                <a:spcAft>
                  <a:spcPts val="0"/>
                </a:spcAft>
                <a:buClr>
                  <a:schemeClr val="dk1"/>
                </a:buClr>
                <a:buSzPts val="1100"/>
                <a:buFont typeface="Arial"/>
                <a:buNone/>
              </a:pPr>
              <a:r>
                <a:t/>
              </a:r>
              <a:endParaRPr b="1" sz="1200">
                <a:solidFill>
                  <a:schemeClr val="lt1"/>
                </a:solidFill>
              </a:endParaRPr>
            </a:p>
            <a:p>
              <a:pPr indent="0" lvl="0" marL="0" rtl="0" algn="l">
                <a:lnSpc>
                  <a:spcPct val="115000"/>
                </a:lnSpc>
                <a:spcBef>
                  <a:spcPts val="0"/>
                </a:spcBef>
                <a:spcAft>
                  <a:spcPts val="0"/>
                </a:spcAft>
                <a:buClr>
                  <a:schemeClr val="dk1"/>
                </a:buClr>
                <a:buSzPts val="1100"/>
                <a:buFont typeface="Arial"/>
                <a:buNone/>
              </a:pPr>
              <a:r>
                <a:rPr b="1" lang="en-US" sz="1300">
                  <a:solidFill>
                    <a:schemeClr val="lt1"/>
                  </a:solidFill>
                </a:rPr>
                <a:t>Contatto visivo - </a:t>
              </a:r>
              <a:r>
                <a:rPr b="1" lang="en-US" sz="1200">
                  <a:solidFill>
                    <a:schemeClr val="lt1"/>
                  </a:solidFill>
                </a:rPr>
                <a:t>La persona sta mantenendo il contatto visivo? Se sì, è troppo intenso o normale?</a:t>
              </a:r>
              <a:endParaRPr b="1" sz="12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b="1">
                <a:solidFill>
                  <a:schemeClr val="lt1"/>
                </a:solidFill>
              </a:endParaRPr>
            </a:p>
            <a:p>
              <a:pPr indent="0" lvl="0" marL="0" marR="0" rtl="0" algn="ctr">
                <a:lnSpc>
                  <a:spcPct val="90000"/>
                </a:lnSpc>
                <a:spcBef>
                  <a:spcPts val="0"/>
                </a:spcBef>
                <a:spcAft>
                  <a:spcPts val="0"/>
                </a:spcAft>
                <a:buClr>
                  <a:schemeClr val="lt1"/>
                </a:buClr>
                <a:buSzPts val="1400"/>
                <a:buFont typeface="Arial"/>
                <a:buNone/>
              </a:pPr>
              <a:r>
                <a:t/>
              </a:r>
              <a:endParaRPr b="1">
                <a:solidFill>
                  <a:schemeClr val="lt1"/>
                </a:solidFill>
              </a:endParaRPr>
            </a:p>
          </p:txBody>
        </p:sp>
        <p:sp>
          <p:nvSpPr>
            <p:cNvPr id="268" name="Google Shape;268;p10"/>
            <p:cNvSpPr/>
            <p:nvPr/>
          </p:nvSpPr>
          <p:spPr>
            <a:xfrm>
              <a:off x="2805443" y="416"/>
              <a:ext cx="2175252" cy="1305151"/>
            </a:xfrm>
            <a:prstGeom prst="rect">
              <a:avLst/>
            </a:prstGeom>
            <a:gradFill>
              <a:gsLst>
                <a:gs pos="0">
                  <a:srgbClr val="E5AF4A"/>
                </a:gs>
                <a:gs pos="50000">
                  <a:srgbClr val="E6A712"/>
                </a:gs>
                <a:gs pos="100000">
                  <a:srgbClr val="D3960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0"/>
            <p:cNvSpPr txBox="1"/>
            <p:nvPr/>
          </p:nvSpPr>
          <p:spPr>
            <a:xfrm>
              <a:off x="2805443" y="143416"/>
              <a:ext cx="2331300" cy="1305300"/>
            </a:xfrm>
            <a:prstGeom prst="rect">
              <a:avLst/>
            </a:prstGeom>
            <a:noFill/>
            <a:ln>
              <a:noFill/>
            </a:ln>
          </p:spPr>
          <p:txBody>
            <a:bodyPr anchorCtr="0" anchor="ctr" bIns="53325" lIns="53325" spcFirstLastPara="1" rIns="53325" wrap="square" tIns="53325">
              <a:noAutofit/>
            </a:bodyPr>
            <a:lstStyle/>
            <a:p>
              <a:pPr indent="0" lvl="0" marL="0" rtl="0" algn="l">
                <a:lnSpc>
                  <a:spcPct val="115000"/>
                </a:lnSpc>
                <a:spcBef>
                  <a:spcPts val="0"/>
                </a:spcBef>
                <a:spcAft>
                  <a:spcPts val="0"/>
                </a:spcAft>
                <a:buClr>
                  <a:schemeClr val="dk1"/>
                </a:buClr>
                <a:buSzPts val="1100"/>
                <a:buFont typeface="Arial"/>
                <a:buNone/>
              </a:pPr>
              <a:r>
                <a:rPr b="1" lang="en-US" sz="1300">
                  <a:solidFill>
                    <a:schemeClr val="lt1"/>
                  </a:solidFill>
                </a:rPr>
                <a:t>Espressione facciale - </a:t>
              </a:r>
              <a:endParaRPr b="1" sz="1300">
                <a:solidFill>
                  <a:schemeClr val="lt1"/>
                </a:solidFill>
              </a:endParaRPr>
            </a:p>
            <a:p>
              <a:pPr indent="0" lvl="0" marL="0" rtl="0" algn="l">
                <a:lnSpc>
                  <a:spcPct val="115000"/>
                </a:lnSpc>
                <a:spcBef>
                  <a:spcPts val="0"/>
                </a:spcBef>
                <a:spcAft>
                  <a:spcPts val="0"/>
                </a:spcAft>
                <a:buClr>
                  <a:schemeClr val="dk1"/>
                </a:buClr>
                <a:buSzPts val="1100"/>
                <a:buFont typeface="Arial"/>
                <a:buNone/>
              </a:pPr>
              <a:r>
                <a:rPr b="1" lang="en-US" sz="1300">
                  <a:solidFill>
                    <a:schemeClr val="lt1"/>
                  </a:solidFill>
                </a:rPr>
                <a:t>Che cosa sta mostrando il loro volto? È poco espressivo, o emotivamente presente e pieno di interesse?</a:t>
              </a:r>
              <a:endParaRPr b="1" sz="13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b="1">
                <a:solidFill>
                  <a:schemeClr val="lt1"/>
                </a:solidFill>
              </a:endParaRPr>
            </a:p>
            <a:p>
              <a:pPr indent="0" lvl="0" marL="0" marR="0" rtl="0" algn="ctr">
                <a:lnSpc>
                  <a:spcPct val="90000"/>
                </a:lnSpc>
                <a:spcBef>
                  <a:spcPts val="0"/>
                </a:spcBef>
                <a:spcAft>
                  <a:spcPts val="0"/>
                </a:spcAft>
                <a:buClr>
                  <a:schemeClr val="lt1"/>
                </a:buClr>
                <a:buSzPts val="1400"/>
                <a:buFont typeface="Arial"/>
                <a:buNone/>
              </a:pPr>
              <a:r>
                <a:t/>
              </a:r>
              <a:endParaRPr b="1" sz="100">
                <a:solidFill>
                  <a:schemeClr val="lt1"/>
                </a:solidFill>
              </a:endParaRPr>
            </a:p>
          </p:txBody>
        </p:sp>
        <p:sp>
          <p:nvSpPr>
            <p:cNvPr id="270" name="Google Shape;270;p10"/>
            <p:cNvSpPr/>
            <p:nvPr/>
          </p:nvSpPr>
          <p:spPr>
            <a:xfrm>
              <a:off x="412665" y="1523093"/>
              <a:ext cx="2175252" cy="1305151"/>
            </a:xfrm>
            <a:prstGeom prst="rect">
              <a:avLst/>
            </a:prstGeom>
            <a:gradFill>
              <a:gsLst>
                <a:gs pos="0">
                  <a:srgbClr val="BEC74A"/>
                </a:gs>
                <a:gs pos="50000">
                  <a:srgbClr val="BBC613"/>
                </a:gs>
                <a:gs pos="100000">
                  <a:srgbClr val="ABB609"/>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0"/>
            <p:cNvSpPr txBox="1"/>
            <p:nvPr/>
          </p:nvSpPr>
          <p:spPr>
            <a:xfrm>
              <a:off x="412665" y="1523093"/>
              <a:ext cx="2175252" cy="130515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b="1" lang="en-US">
                  <a:solidFill>
                    <a:schemeClr val="lt1"/>
                  </a:solidFill>
                </a:rPr>
                <a:t>Tono della voce - La voce della persona mostra calore, fiducia e interesse, o è tesa e bloccata?</a:t>
              </a:r>
              <a:endParaRPr sz="1400">
                <a:solidFill>
                  <a:schemeClr val="lt1"/>
                </a:solidFill>
                <a:latin typeface="Arial"/>
                <a:ea typeface="Arial"/>
                <a:cs typeface="Arial"/>
                <a:sym typeface="Arial"/>
              </a:endParaRPr>
            </a:p>
          </p:txBody>
        </p:sp>
        <p:sp>
          <p:nvSpPr>
            <p:cNvPr id="272" name="Google Shape;272;p10"/>
            <p:cNvSpPr/>
            <p:nvPr/>
          </p:nvSpPr>
          <p:spPr>
            <a:xfrm>
              <a:off x="2805443" y="1523093"/>
              <a:ext cx="2175252" cy="1305151"/>
            </a:xfrm>
            <a:prstGeom prst="rect">
              <a:avLst/>
            </a:prstGeom>
            <a:gradFill>
              <a:gsLst>
                <a:gs pos="0">
                  <a:srgbClr val="7AAC4A"/>
                </a:gs>
                <a:gs pos="50000">
                  <a:srgbClr val="69A616"/>
                </a:gs>
                <a:gs pos="100000">
                  <a:srgbClr val="5C990C"/>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0"/>
            <p:cNvSpPr txBox="1"/>
            <p:nvPr/>
          </p:nvSpPr>
          <p:spPr>
            <a:xfrm>
              <a:off x="2805443" y="1523093"/>
              <a:ext cx="2175252" cy="130515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b="1" lang="en-US">
                  <a:solidFill>
                    <a:schemeClr val="lt1"/>
                  </a:solidFill>
                </a:rPr>
                <a:t>Postura e gestualità-- È il loro corpo rilassato o rigido e immobile? Le loro spalle sono tese e sollevate, o rilassate?</a:t>
              </a:r>
              <a:endParaRPr sz="1400">
                <a:solidFill>
                  <a:schemeClr val="lt1"/>
                </a:solidFill>
                <a:latin typeface="Arial"/>
                <a:ea typeface="Arial"/>
                <a:cs typeface="Arial"/>
                <a:sym typeface="Arial"/>
              </a:endParaRPr>
            </a:p>
          </p:txBody>
        </p:sp>
        <p:sp>
          <p:nvSpPr>
            <p:cNvPr id="274" name="Google Shape;274;p10"/>
            <p:cNvSpPr/>
            <p:nvPr/>
          </p:nvSpPr>
          <p:spPr>
            <a:xfrm>
              <a:off x="412665" y="3045769"/>
              <a:ext cx="2175252" cy="1305151"/>
            </a:xfrm>
            <a:prstGeom prst="rect">
              <a:avLst/>
            </a:prstGeom>
            <a:gradFill>
              <a:gsLst>
                <a:gs pos="0">
                  <a:srgbClr val="54924A"/>
                </a:gs>
                <a:gs pos="50000">
                  <a:srgbClr val="308914"/>
                </a:gs>
                <a:gs pos="100000">
                  <a:srgbClr val="277D0D"/>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0"/>
            <p:cNvSpPr txBox="1"/>
            <p:nvPr/>
          </p:nvSpPr>
          <p:spPr>
            <a:xfrm>
              <a:off x="412665" y="3045769"/>
              <a:ext cx="2175252" cy="130515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b="1" lang="en-US">
                  <a:solidFill>
                    <a:schemeClr val="lt1"/>
                  </a:solidFill>
                </a:rPr>
                <a:t>Contatto - C'è qualche contatto fisico? È appropriato alla situazione?</a:t>
              </a:r>
              <a:endParaRPr sz="1400">
                <a:solidFill>
                  <a:schemeClr val="lt1"/>
                </a:solidFill>
                <a:latin typeface="Arial"/>
                <a:ea typeface="Arial"/>
                <a:cs typeface="Arial"/>
                <a:sym typeface="Arial"/>
              </a:endParaRPr>
            </a:p>
          </p:txBody>
        </p:sp>
        <p:sp>
          <p:nvSpPr>
            <p:cNvPr id="276" name="Google Shape;276;p10"/>
            <p:cNvSpPr/>
            <p:nvPr/>
          </p:nvSpPr>
          <p:spPr>
            <a:xfrm>
              <a:off x="2805443" y="3045769"/>
              <a:ext cx="2175252" cy="1305151"/>
            </a:xfrm>
            <a:prstGeom prst="rect">
              <a:avLst/>
            </a:prstGeom>
            <a:gradFill>
              <a:gsLst>
                <a:gs pos="0">
                  <a:srgbClr val="497B4D"/>
                </a:gs>
                <a:gs pos="50000">
                  <a:srgbClr val="126D20"/>
                </a:gs>
                <a:gs pos="100000">
                  <a:srgbClr val="0C6319"/>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0"/>
            <p:cNvSpPr txBox="1"/>
            <p:nvPr/>
          </p:nvSpPr>
          <p:spPr>
            <a:xfrm>
              <a:off x="2805443" y="3045769"/>
              <a:ext cx="2175252" cy="130515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b="1" lang="en-US">
                  <a:solidFill>
                    <a:schemeClr val="lt1"/>
                  </a:solidFill>
                </a:rPr>
                <a:t>Intensità - La persona sembra piatta, fredda e disinteressata o esagerata e melodrammatica?</a:t>
              </a:r>
              <a:endParaRPr sz="1400">
                <a:solidFill>
                  <a:schemeClr val="lt1"/>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2" name="Shape 282"/>
        <p:cNvGrpSpPr/>
        <p:nvPr/>
      </p:nvGrpSpPr>
      <p:grpSpPr>
        <a:xfrm>
          <a:off x="0" y="0"/>
          <a:ext cx="0" cy="0"/>
          <a:chOff x="0" y="0"/>
          <a:chExt cx="0" cy="0"/>
        </a:xfrm>
      </p:grpSpPr>
      <p:sp>
        <p:nvSpPr>
          <p:cNvPr id="283" name="Google Shape;283;p11"/>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4" name="Google Shape;284;p11"/>
          <p:cNvSpPr/>
          <p:nvPr/>
        </p:nvSpPr>
        <p:spPr>
          <a:xfrm flipH="1" rot="-5400000">
            <a:off x="5255689" y="-5255689"/>
            <a:ext cx="1680624" cy="12192001"/>
          </a:xfrm>
          <a:custGeom>
            <a:rect b="b" l="l" r="r" t="t"/>
            <a:pathLst>
              <a:path extrusionOk="0" h="12192001" w="1983037">
                <a:moveTo>
                  <a:pt x="0" y="0"/>
                </a:moveTo>
                <a:lnTo>
                  <a:pt x="0" y="12192001"/>
                </a:lnTo>
                <a:lnTo>
                  <a:pt x="1945626" y="12192001"/>
                </a:lnTo>
                <a:lnTo>
                  <a:pt x="1914883" y="11926947"/>
                </a:lnTo>
                <a:cubicBezTo>
                  <a:pt x="1884529" y="11579709"/>
                  <a:pt x="1881652" y="11231009"/>
                  <a:pt x="1887405" y="10882179"/>
                </a:cubicBezTo>
                <a:cubicBezTo>
                  <a:pt x="1893725" y="10493309"/>
                  <a:pt x="1911547" y="10104667"/>
                  <a:pt x="1955094" y="9717835"/>
                </a:cubicBezTo>
                <a:cubicBezTo>
                  <a:pt x="1966715" y="9591491"/>
                  <a:pt x="1966715" y="9464357"/>
                  <a:pt x="1955094" y="9338013"/>
                </a:cubicBezTo>
                <a:cubicBezTo>
                  <a:pt x="1945663" y="9204453"/>
                  <a:pt x="1943091" y="9070511"/>
                  <a:pt x="1947423" y="8936699"/>
                </a:cubicBezTo>
                <a:cubicBezTo>
                  <a:pt x="1960283" y="8527701"/>
                  <a:pt x="1930726" y="8118470"/>
                  <a:pt x="1949002" y="7709920"/>
                </a:cubicBezTo>
                <a:cubicBezTo>
                  <a:pt x="1970436" y="7231918"/>
                  <a:pt x="1945393" y="6755049"/>
                  <a:pt x="1930276" y="6277504"/>
                </a:cubicBezTo>
                <a:cubicBezTo>
                  <a:pt x="1920123" y="5954014"/>
                  <a:pt x="1913803" y="5630292"/>
                  <a:pt x="1954643" y="5307481"/>
                </a:cubicBezTo>
                <a:cubicBezTo>
                  <a:pt x="1969761" y="5188718"/>
                  <a:pt x="1956899" y="5068596"/>
                  <a:pt x="1944941" y="4949831"/>
                </a:cubicBezTo>
                <a:cubicBezTo>
                  <a:pt x="1917866" y="4678139"/>
                  <a:pt x="1932758" y="4407584"/>
                  <a:pt x="1961187" y="4137481"/>
                </a:cubicBezTo>
                <a:cubicBezTo>
                  <a:pt x="1994579" y="3823035"/>
                  <a:pt x="1984877" y="3508818"/>
                  <a:pt x="1964118" y="3194148"/>
                </a:cubicBezTo>
                <a:cubicBezTo>
                  <a:pt x="1937270" y="2789895"/>
                  <a:pt x="1903424" y="2387003"/>
                  <a:pt x="1914708" y="1979808"/>
                </a:cubicBezTo>
                <a:cubicBezTo>
                  <a:pt x="1919446" y="1800868"/>
                  <a:pt x="1935466" y="1622384"/>
                  <a:pt x="1949679" y="1443897"/>
                </a:cubicBezTo>
                <a:cubicBezTo>
                  <a:pt x="1964278" y="1212701"/>
                  <a:pt x="1961931" y="980722"/>
                  <a:pt x="1942685" y="749860"/>
                </a:cubicBezTo>
                <a:cubicBezTo>
                  <a:pt x="1929825" y="555933"/>
                  <a:pt x="1921533" y="362007"/>
                  <a:pt x="1933706" y="168558"/>
                </a:cubicBezTo>
                <a:lnTo>
                  <a:pt x="1950785"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5" name="Google Shape;285;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Play"/>
              <a:buNone/>
            </a:pPr>
            <a:r>
              <a:rPr lang="en-US" sz="5400">
                <a:solidFill>
                  <a:srgbClr val="FFFFFF"/>
                </a:solidFill>
              </a:rPr>
              <a:t>Attività sulla consapevolezza sociale</a:t>
            </a:r>
            <a:endParaRPr/>
          </a:p>
        </p:txBody>
      </p:sp>
      <p:pic>
        <p:nvPicPr>
          <p:cNvPr id="286" name="Google Shape;286;p11"/>
          <p:cNvPicPr preferRelativeResize="0"/>
          <p:nvPr/>
        </p:nvPicPr>
        <p:blipFill rotWithShape="1">
          <a:blip r:embed="rId3">
            <a:alphaModFix/>
          </a:blip>
          <a:srcRect b="0" l="0" r="0" t="0"/>
          <a:stretch/>
        </p:blipFill>
        <p:spPr>
          <a:xfrm>
            <a:off x="6310889" y="3049000"/>
            <a:ext cx="988793" cy="614826"/>
          </a:xfrm>
          <a:prstGeom prst="rect">
            <a:avLst/>
          </a:prstGeom>
          <a:noFill/>
          <a:ln>
            <a:noFill/>
          </a:ln>
        </p:spPr>
      </p:pic>
      <p:pic>
        <p:nvPicPr>
          <p:cNvPr id="287" name="Google Shape;287;p11"/>
          <p:cNvPicPr preferRelativeResize="0"/>
          <p:nvPr/>
        </p:nvPicPr>
        <p:blipFill rotWithShape="1">
          <a:blip r:embed="rId4">
            <a:alphaModFix/>
          </a:blip>
          <a:srcRect b="0" l="0" r="0" t="0"/>
          <a:stretch/>
        </p:blipFill>
        <p:spPr>
          <a:xfrm>
            <a:off x="6246776" y="2348161"/>
            <a:ext cx="1014147" cy="614826"/>
          </a:xfrm>
          <a:prstGeom prst="rect">
            <a:avLst/>
          </a:prstGeom>
          <a:noFill/>
          <a:ln>
            <a:noFill/>
          </a:ln>
        </p:spPr>
      </p:pic>
      <p:pic>
        <p:nvPicPr>
          <p:cNvPr id="288" name="Google Shape;288;p11"/>
          <p:cNvPicPr preferRelativeResize="0"/>
          <p:nvPr/>
        </p:nvPicPr>
        <p:blipFill rotWithShape="1">
          <a:blip r:embed="rId5">
            <a:alphaModFix/>
          </a:blip>
          <a:srcRect b="0" l="0" r="0" t="0"/>
          <a:stretch/>
        </p:blipFill>
        <p:spPr>
          <a:xfrm>
            <a:off x="6327833" y="3779118"/>
            <a:ext cx="982454" cy="633842"/>
          </a:xfrm>
          <a:prstGeom prst="rect">
            <a:avLst/>
          </a:prstGeom>
          <a:noFill/>
          <a:ln>
            <a:noFill/>
          </a:ln>
        </p:spPr>
      </p:pic>
      <p:pic>
        <p:nvPicPr>
          <p:cNvPr id="289" name="Google Shape;289;p11"/>
          <p:cNvPicPr preferRelativeResize="0"/>
          <p:nvPr/>
        </p:nvPicPr>
        <p:blipFill rotWithShape="1">
          <a:blip r:embed="rId6">
            <a:alphaModFix/>
          </a:blip>
          <a:srcRect b="0" l="0" r="0" t="0"/>
          <a:stretch/>
        </p:blipFill>
        <p:spPr>
          <a:xfrm>
            <a:off x="6343771" y="5178153"/>
            <a:ext cx="1033163" cy="735257"/>
          </a:xfrm>
          <a:prstGeom prst="rect">
            <a:avLst/>
          </a:prstGeom>
          <a:noFill/>
          <a:ln>
            <a:noFill/>
          </a:ln>
        </p:spPr>
      </p:pic>
      <p:pic>
        <p:nvPicPr>
          <p:cNvPr id="290" name="Google Shape;290;p11"/>
          <p:cNvPicPr preferRelativeResize="0"/>
          <p:nvPr/>
        </p:nvPicPr>
        <p:blipFill rotWithShape="1">
          <a:blip r:embed="rId7">
            <a:alphaModFix/>
          </a:blip>
          <a:srcRect b="0" l="0" r="0" t="0"/>
          <a:stretch/>
        </p:blipFill>
        <p:spPr>
          <a:xfrm>
            <a:off x="6278342" y="4506281"/>
            <a:ext cx="1026824" cy="671873"/>
          </a:xfrm>
          <a:prstGeom prst="rect">
            <a:avLst/>
          </a:prstGeom>
          <a:noFill/>
          <a:ln>
            <a:noFill/>
          </a:ln>
        </p:spPr>
      </p:pic>
      <p:sp>
        <p:nvSpPr>
          <p:cNvPr id="291" name="Google Shape;291;p11"/>
          <p:cNvSpPr txBox="1"/>
          <p:nvPr/>
        </p:nvSpPr>
        <p:spPr>
          <a:xfrm>
            <a:off x="8188625" y="1932101"/>
            <a:ext cx="1391400" cy="45051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Stressato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Pacifico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Eccitato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Arrabbiato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Deluso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Ansioso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Triste</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Rilassato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Sconvolto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Preoccupato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Gioioso </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Stanco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Felice</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Preoccupato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Calmo</a:t>
            </a:r>
            <a:endParaRPr sz="1452">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452">
                <a:solidFill>
                  <a:schemeClr val="dk1"/>
                </a:solidFill>
              </a:rPr>
              <a:t>Frustrato</a:t>
            </a:r>
            <a:endParaRPr sz="1452">
              <a:solidFill>
                <a:schemeClr val="dk1"/>
              </a:solidFill>
            </a:endParaRPr>
          </a:p>
          <a:p>
            <a:pPr indent="0" lvl="0" marL="0" marR="0" rtl="0" algn="l">
              <a:spcBef>
                <a:spcPts val="600"/>
              </a:spcBef>
              <a:spcAft>
                <a:spcPts val="0"/>
              </a:spcAft>
              <a:buNone/>
            </a:pPr>
            <a:r>
              <a:t/>
            </a:r>
            <a:endParaRPr sz="1452">
              <a:solidFill>
                <a:schemeClr val="dk1"/>
              </a:solidFill>
            </a:endParaRPr>
          </a:p>
        </p:txBody>
      </p:sp>
      <p:sp>
        <p:nvSpPr>
          <p:cNvPr id="292" name="Google Shape;292;p11"/>
          <p:cNvSpPr/>
          <p:nvPr/>
        </p:nvSpPr>
        <p:spPr>
          <a:xfrm>
            <a:off x="2044563" y="2693085"/>
            <a:ext cx="3487500" cy="2805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2252">
                <a:solidFill>
                  <a:schemeClr val="dk1"/>
                </a:solidFill>
              </a:rPr>
              <a:t>Abbina le immagini a sinistra con le emozioni elencate a destra. È possibile collegare una stessa mmagine con più di una emozione.  </a:t>
            </a:r>
            <a:endParaRPr sz="2252">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52">
              <a:solidFill>
                <a:schemeClr val="dk1"/>
              </a:solidFill>
            </a:endParaRPr>
          </a:p>
          <a:p>
            <a:pPr indent="0" lvl="0" marL="0" marR="0" rtl="0" algn="l">
              <a:spcBef>
                <a:spcPts val="600"/>
              </a:spcBef>
              <a:spcAft>
                <a:spcPts val="0"/>
              </a:spcAft>
              <a:buNone/>
            </a:pPr>
            <a:r>
              <a:t/>
            </a:r>
            <a:endParaRPr sz="1152">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7" name="Shape 297"/>
        <p:cNvGrpSpPr/>
        <p:nvPr/>
      </p:nvGrpSpPr>
      <p:grpSpPr>
        <a:xfrm>
          <a:off x="0" y="0"/>
          <a:ext cx="0" cy="0"/>
          <a:chOff x="0" y="0"/>
          <a:chExt cx="0" cy="0"/>
        </a:xfrm>
      </p:grpSpPr>
      <p:sp>
        <p:nvSpPr>
          <p:cNvPr id="298" name="Google Shape;298;p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9" name="Google Shape;299;p12"/>
          <p:cNvSpPr/>
          <p:nvPr/>
        </p:nvSpPr>
        <p:spPr>
          <a:xfrm>
            <a:off x="305"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0" name="Google Shape;300;p12"/>
          <p:cNvSpPr txBox="1"/>
          <p:nvPr>
            <p:ph type="title"/>
          </p:nvPr>
        </p:nvSpPr>
        <p:spPr>
          <a:xfrm>
            <a:off x="804672" y="802955"/>
            <a:ext cx="4977976" cy="14540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3600"/>
              <a:buFont typeface="Play"/>
              <a:buNone/>
            </a:pPr>
            <a:r>
              <a:rPr lang="en-US" sz="3600">
                <a:solidFill>
                  <a:schemeClr val="dk2"/>
                </a:solidFill>
              </a:rPr>
              <a:t>Cosa succede in questa foto?</a:t>
            </a:r>
            <a:endParaRPr/>
          </a:p>
        </p:txBody>
      </p:sp>
      <p:sp>
        <p:nvSpPr>
          <p:cNvPr id="301" name="Google Shape;301;p12"/>
          <p:cNvSpPr txBox="1"/>
          <p:nvPr>
            <p:ph idx="1" type="body"/>
          </p:nvPr>
        </p:nvSpPr>
        <p:spPr>
          <a:xfrm>
            <a:off x="804672" y="2421682"/>
            <a:ext cx="4977578" cy="3639289"/>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1800"/>
              <a:buChar char="•"/>
            </a:pPr>
            <a:r>
              <a:rPr lang="en-US" sz="1800" u="sng">
                <a:solidFill>
                  <a:schemeClr val="dk2"/>
                </a:solidFill>
                <a:latin typeface="Work Sans"/>
                <a:ea typeface="Work Sans"/>
                <a:cs typeface="Work Sans"/>
                <a:sym typeface="Work Sans"/>
                <a:hlinkClick r:id="rId3">
                  <a:extLst>
                    <a:ext uri="{A12FA001-AC4F-418D-AE19-62706E023703}">
                      <ahyp:hlinkClr val="tx"/>
                    </a:ext>
                  </a:extLst>
                </a:hlinkClick>
              </a:rPr>
              <a:t>https://www.nytimes.com/2024/04/28/learning/whats-going-on-in-this-picture-april-29-2024.html</a:t>
            </a:r>
            <a:r>
              <a:rPr lang="en-US" sz="1800">
                <a:solidFill>
                  <a:schemeClr val="dk2"/>
                </a:solidFill>
                <a:latin typeface="Work Sans"/>
                <a:ea typeface="Work Sans"/>
                <a:cs typeface="Work Sans"/>
                <a:sym typeface="Work Sans"/>
              </a:rPr>
              <a:t> </a:t>
            </a:r>
            <a:endParaRPr/>
          </a:p>
          <a:p>
            <a:pPr indent="-114300" lvl="0" marL="228600" rtl="0" algn="l">
              <a:lnSpc>
                <a:spcPct val="90000"/>
              </a:lnSpc>
              <a:spcBef>
                <a:spcPts val="1000"/>
              </a:spcBef>
              <a:spcAft>
                <a:spcPts val="0"/>
              </a:spcAft>
              <a:buClr>
                <a:schemeClr val="dk1"/>
              </a:buClr>
              <a:buSzPts val="1800"/>
              <a:buNone/>
            </a:pPr>
            <a:r>
              <a:t/>
            </a:r>
            <a:endParaRPr sz="1800">
              <a:solidFill>
                <a:schemeClr val="dk2"/>
              </a:solidFill>
            </a:endParaRPr>
          </a:p>
        </p:txBody>
      </p:sp>
      <p:grpSp>
        <p:nvGrpSpPr>
          <p:cNvPr id="302" name="Google Shape;302;p12"/>
          <p:cNvGrpSpPr/>
          <p:nvPr/>
        </p:nvGrpSpPr>
        <p:grpSpPr>
          <a:xfrm>
            <a:off x="6369897" y="0"/>
            <a:ext cx="5822103" cy="6685267"/>
            <a:chOff x="6357228" y="0"/>
            <a:chExt cx="5822103" cy="6685267"/>
          </a:xfrm>
        </p:grpSpPr>
        <p:sp>
          <p:nvSpPr>
            <p:cNvPr id="303" name="Google Shape;303;p12"/>
            <p:cNvSpPr/>
            <p:nvPr/>
          </p:nvSpPr>
          <p:spPr>
            <a:xfrm>
              <a:off x="6357228" y="0"/>
              <a:ext cx="5822102" cy="6685267"/>
            </a:xfrm>
            <a:custGeom>
              <a:rect b="b" l="l" r="r" t="t"/>
              <a:pathLst>
                <a:path extrusionOk="0" h="6685267" w="5822102">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4" name="Google Shape;304;p12"/>
            <p:cNvSpPr/>
            <p:nvPr/>
          </p:nvSpPr>
          <p:spPr>
            <a:xfrm>
              <a:off x="6404998" y="98659"/>
              <a:ext cx="5774333" cy="6315453"/>
            </a:xfrm>
            <a:custGeom>
              <a:rect b="b" l="l" r="r" t="t"/>
              <a:pathLst>
                <a:path extrusionOk="0" h="6315453" w="577433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5" name="Google Shape;305;p12"/>
            <p:cNvSpPr/>
            <p:nvPr/>
          </p:nvSpPr>
          <p:spPr>
            <a:xfrm>
              <a:off x="6410220" y="131729"/>
              <a:ext cx="5769111" cy="6229400"/>
            </a:xfrm>
            <a:custGeom>
              <a:rect b="b" l="l" r="r" t="t"/>
              <a:pathLst>
                <a:path extrusionOk="0" h="6229400" w="5769111">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6" name="Google Shape;306;p12"/>
            <p:cNvSpPr/>
            <p:nvPr/>
          </p:nvSpPr>
          <p:spPr>
            <a:xfrm>
              <a:off x="6410220" y="131729"/>
              <a:ext cx="5769111" cy="6229400"/>
            </a:xfrm>
            <a:custGeom>
              <a:rect b="b" l="l" r="r" t="t"/>
              <a:pathLst>
                <a:path extrusionOk="0" h="6229400" w="5769111">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0">
                  <a:srgbClr val="FFFFFF">
                    <a:alpha val="9803"/>
                  </a:srgbClr>
                </a:gs>
                <a:gs pos="2000">
                  <a:srgbClr val="FFFFFF">
                    <a:alpha val="9803"/>
                  </a:srgbClr>
                </a:gs>
                <a:gs pos="16000">
                  <a:srgbClr val="4EA72E">
                    <a:alpha val="9803"/>
                  </a:srgbClr>
                </a:gs>
                <a:gs pos="85000">
                  <a:srgbClr val="156082">
                    <a:alpha val="9803"/>
                  </a:srgbClr>
                </a:gs>
                <a:gs pos="100000">
                  <a:srgbClr val="FFFFFF">
                    <a:alpha val="9803"/>
                  </a:srgbClr>
                </a:gs>
              </a:gsLst>
              <a:lin ang="12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pic>
        <p:nvPicPr>
          <p:cNvPr descr="Camera" id="307" name="Google Shape;307;p12"/>
          <p:cNvPicPr preferRelativeResize="0"/>
          <p:nvPr/>
        </p:nvPicPr>
        <p:blipFill rotWithShape="1">
          <a:blip r:embed="rId4">
            <a:alphaModFix/>
          </a:blip>
          <a:srcRect b="0" l="0" r="0" t="0"/>
          <a:stretch/>
        </p:blipFill>
        <p:spPr>
          <a:xfrm>
            <a:off x="8121726" y="1629089"/>
            <a:ext cx="3620021" cy="362002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2" name="Shape 312"/>
        <p:cNvGrpSpPr/>
        <p:nvPr/>
      </p:nvGrpSpPr>
      <p:grpSpPr>
        <a:xfrm>
          <a:off x="0" y="0"/>
          <a:ext cx="0" cy="0"/>
          <a:chOff x="0" y="0"/>
          <a:chExt cx="0" cy="0"/>
        </a:xfrm>
      </p:grpSpPr>
      <p:sp>
        <p:nvSpPr>
          <p:cNvPr id="313" name="Google Shape;313;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Wood human figure" id="314" name="Google Shape;314;p13"/>
          <p:cNvPicPr preferRelativeResize="0"/>
          <p:nvPr/>
        </p:nvPicPr>
        <p:blipFill rotWithShape="1">
          <a:blip r:embed="rId3">
            <a:alphaModFix/>
          </a:blip>
          <a:srcRect b="-2" l="0" r="47341" t="0"/>
          <a:stretch/>
        </p:blipFill>
        <p:spPr>
          <a:xfrm>
            <a:off x="-1" y="-2"/>
            <a:ext cx="5410198" cy="6858002"/>
          </a:xfrm>
          <a:prstGeom prst="rect">
            <a:avLst/>
          </a:prstGeom>
          <a:noFill/>
          <a:ln>
            <a:noFill/>
          </a:ln>
        </p:spPr>
      </p:pic>
      <p:sp>
        <p:nvSpPr>
          <p:cNvPr id="315" name="Google Shape;315;p13"/>
          <p:cNvSpPr/>
          <p:nvPr/>
        </p:nvSpPr>
        <p:spPr>
          <a:xfrm>
            <a:off x="5410197" y="-1"/>
            <a:ext cx="6781802" cy="2286000"/>
          </a:xfrm>
          <a:prstGeom prst="rect">
            <a:avLst/>
          </a:prstGeom>
          <a:solidFill>
            <a:schemeClr val="lt1"/>
          </a:solidFill>
          <a:ln>
            <a:noFill/>
          </a:ln>
          <a:effectLst>
            <a:outerShdw blurRad="355600" sx="95000" rotWithShape="0" algn="t" dist="152400" sy="95000">
              <a:srgbClr val="000000">
                <a:alpha val="2862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6" name="Google Shape;316;p13"/>
          <p:cNvSpPr txBox="1"/>
          <p:nvPr>
            <p:ph type="title"/>
          </p:nvPr>
        </p:nvSpPr>
        <p:spPr>
          <a:xfrm>
            <a:off x="6115317" y="405685"/>
            <a:ext cx="5464968" cy="155930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n-US" sz="3400"/>
              <a:t>Se sei interessato a testare la tua intelligenza emotiva, prova questi quiz (in inglese)</a:t>
            </a:r>
            <a:endParaRPr/>
          </a:p>
        </p:txBody>
      </p:sp>
      <p:sp>
        <p:nvSpPr>
          <p:cNvPr id="317" name="Google Shape;317;p13"/>
          <p:cNvSpPr txBox="1"/>
          <p:nvPr>
            <p:ph idx="1" type="body"/>
          </p:nvPr>
        </p:nvSpPr>
        <p:spPr>
          <a:xfrm>
            <a:off x="6115317" y="2743200"/>
            <a:ext cx="5247340" cy="3496878"/>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u="sng">
                <a:solidFill>
                  <a:schemeClr val="hlink"/>
                </a:solidFill>
                <a:hlinkClick r:id="rId4"/>
              </a:rPr>
              <a:t>https://www.mindtools.com/axbwm3m/how-emotionally-intelligent-are-you</a:t>
            </a:r>
            <a:endParaRPr sz="2000"/>
          </a:p>
          <a:p>
            <a:pPr indent="-228600" lvl="0" marL="228600" rtl="0" algn="l">
              <a:lnSpc>
                <a:spcPct val="90000"/>
              </a:lnSpc>
              <a:spcBef>
                <a:spcPts val="1000"/>
              </a:spcBef>
              <a:spcAft>
                <a:spcPts val="0"/>
              </a:spcAft>
              <a:buClr>
                <a:schemeClr val="dk1"/>
              </a:buClr>
              <a:buSzPts val="2000"/>
              <a:buChar char="•"/>
            </a:pPr>
            <a:r>
              <a:rPr lang="en-US" sz="2000" u="sng">
                <a:solidFill>
                  <a:schemeClr val="hlink"/>
                </a:solidFill>
                <a:hlinkClick r:id="rId5"/>
              </a:rPr>
              <a:t>https://greatergood.berkeley.edu/quizzes/ei_quiz/take_quiz</a:t>
            </a:r>
            <a:r>
              <a:rPr lang="en-US" sz="2000"/>
              <a:t> </a:t>
            </a:r>
            <a:endParaRPr/>
          </a:p>
          <a:p>
            <a:pPr indent="0" lvl="0" marL="0" rtl="0" algn="l">
              <a:lnSpc>
                <a:spcPct val="90000"/>
              </a:lnSpc>
              <a:spcBef>
                <a:spcPts val="1000"/>
              </a:spcBef>
              <a:spcAft>
                <a:spcPts val="0"/>
              </a:spcAft>
              <a:buClr>
                <a:schemeClr val="dk1"/>
              </a:buClr>
              <a:buSzPts val="2000"/>
              <a:buNone/>
            </a:pPr>
            <a:r>
              <a:t/>
            </a:r>
            <a:endParaRPr sz="2000"/>
          </a:p>
          <a:p>
            <a:pPr indent="-101600" lvl="0" marL="22860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2" name="Shape 322"/>
        <p:cNvGrpSpPr/>
        <p:nvPr/>
      </p:nvGrpSpPr>
      <p:grpSpPr>
        <a:xfrm>
          <a:off x="0" y="0"/>
          <a:ext cx="0" cy="0"/>
          <a:chOff x="0" y="0"/>
          <a:chExt cx="0" cy="0"/>
        </a:xfrm>
      </p:grpSpPr>
      <p:sp>
        <p:nvSpPr>
          <p:cNvPr id="323" name="Google Shape;323;p14"/>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4" name="Google Shape;324;p14"/>
          <p:cNvSpPr txBox="1"/>
          <p:nvPr>
            <p:ph type="title"/>
          </p:nvPr>
        </p:nvSpPr>
        <p:spPr>
          <a:xfrm>
            <a:off x="599609" y="679731"/>
            <a:ext cx="4171994" cy="373654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700"/>
              <a:buFont typeface="Play"/>
              <a:buNone/>
            </a:pPr>
            <a:r>
              <a:rPr lang="en-US" sz="4700"/>
              <a:t>Ascolto attivo per una comunicazione efficace </a:t>
            </a:r>
            <a:endParaRPr/>
          </a:p>
        </p:txBody>
      </p:sp>
      <p:grpSp>
        <p:nvGrpSpPr>
          <p:cNvPr id="325" name="Google Shape;325;p14"/>
          <p:cNvGrpSpPr/>
          <p:nvPr/>
        </p:nvGrpSpPr>
        <p:grpSpPr>
          <a:xfrm>
            <a:off x="9416432" y="1"/>
            <a:ext cx="2446384" cy="5777808"/>
            <a:chOff x="329184" y="1"/>
            <a:chExt cx="524256" cy="5777808"/>
          </a:xfrm>
        </p:grpSpPr>
        <p:cxnSp>
          <p:nvCxnSpPr>
            <p:cNvPr id="326" name="Google Shape;326;p14"/>
            <p:cNvCxnSpPr/>
            <p:nvPr/>
          </p:nvCxnSpPr>
          <p:spPr>
            <a:xfrm rot="10800000">
              <a:off x="329184" y="5777809"/>
              <a:ext cx="521208" cy="0"/>
            </a:xfrm>
            <a:prstGeom prst="straightConnector1">
              <a:avLst/>
            </a:prstGeom>
            <a:noFill/>
            <a:ln cap="flat" cmpd="sng" w="152400">
              <a:solidFill>
                <a:schemeClr val="accent4"/>
              </a:solidFill>
              <a:prstDash val="solid"/>
              <a:miter lim="800000"/>
              <a:headEnd len="sm" w="sm" type="none"/>
              <a:tailEnd len="sm" w="sm" type="none"/>
            </a:ln>
          </p:spPr>
        </p:cxnSp>
        <p:sp>
          <p:nvSpPr>
            <p:cNvPr id="327" name="Google Shape;327;p14"/>
            <p:cNvSpPr/>
            <p:nvPr/>
          </p:nvSpPr>
          <p:spPr>
            <a:xfrm>
              <a:off x="329184" y="1"/>
              <a:ext cx="524256" cy="553211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328" name="Google Shape;328;p14"/>
          <p:cNvSpPr/>
          <p:nvPr/>
        </p:nvSpPr>
        <p:spPr>
          <a:xfrm>
            <a:off x="5386598" y="269324"/>
            <a:ext cx="6116779" cy="620877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aphicFrame>
        <p:nvGraphicFramePr>
          <p:cNvPr id="329" name="Google Shape;329;p14"/>
          <p:cNvGraphicFramePr/>
          <p:nvPr/>
        </p:nvGraphicFramePr>
        <p:xfrm>
          <a:off x="5027160" y="607972"/>
          <a:ext cx="3000000" cy="3000000"/>
        </p:xfrm>
        <a:graphic>
          <a:graphicData uri="http://schemas.openxmlformats.org/drawingml/2006/table">
            <a:tbl>
              <a:tblPr bandRow="1" firstRow="1">
                <a:solidFill>
                  <a:srgbClr val="F2F2F2">
                    <a:alpha val="29803"/>
                  </a:srgbClr>
                </a:solidFill>
                <a:tableStyleId>{B547107D-042E-43BA-A553-91524AFB5ED7}</a:tableStyleId>
              </a:tblPr>
              <a:tblGrid>
                <a:gridCol w="1889825"/>
                <a:gridCol w="2123650"/>
                <a:gridCol w="2208750"/>
              </a:tblGrid>
              <a:tr h="574400">
                <a:tc gridSpan="3">
                  <a:txBody>
                    <a:bodyPr/>
                    <a:lstStyle/>
                    <a:p>
                      <a:pPr indent="0" lvl="0" marL="0" marR="0" rtl="0" algn="ctr">
                        <a:spcBef>
                          <a:spcPts val="0"/>
                        </a:spcBef>
                        <a:spcAft>
                          <a:spcPts val="0"/>
                        </a:spcAft>
                        <a:buNone/>
                      </a:pPr>
                      <a:r>
                        <a:rPr b="0" lang="en-US" sz="1800"/>
                        <a:t>SENTIRE VS.ASCOLTARE</a:t>
                      </a:r>
                      <a:endParaRPr/>
                    </a:p>
                  </a:txBody>
                  <a:tcPr marT="117025" marB="117025" marR="117025" marL="152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1"/>
                    </a:solidFill>
                  </a:tcPr>
                </a:tc>
                <a:tc hMerge="1"/>
                <a:tc hMerge="1"/>
              </a:tr>
              <a:tr h="552075">
                <a:tc>
                  <a:txBody>
                    <a:bodyPr/>
                    <a:lstStyle/>
                    <a:p>
                      <a:pPr indent="0" lvl="0" marL="0" marR="0" rtl="0" algn="l">
                        <a:spcBef>
                          <a:spcPts val="0"/>
                        </a:spcBef>
                        <a:spcAft>
                          <a:spcPts val="0"/>
                        </a:spcAft>
                        <a:buNone/>
                      </a:pPr>
                      <a:r>
                        <a:t/>
                      </a:r>
                      <a:endParaRPr sz="1800" cap="none">
                        <a:solidFill>
                          <a:schemeClr val="dk1"/>
                        </a:solidFill>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3F3F3F"/>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6DDF2"/>
                    </a:solidFill>
                  </a:tcPr>
                </a:tc>
                <a:tc>
                  <a:txBody>
                    <a:bodyPr/>
                    <a:lstStyle/>
                    <a:p>
                      <a:pPr indent="0" lvl="0" marL="0" marR="0" rtl="0" algn="l">
                        <a:spcBef>
                          <a:spcPts val="0"/>
                        </a:spcBef>
                        <a:spcAft>
                          <a:spcPts val="0"/>
                        </a:spcAft>
                        <a:buNone/>
                      </a:pPr>
                      <a:r>
                        <a:rPr b="1" lang="en-US" sz="1800"/>
                        <a:t>Sentire</a:t>
                      </a:r>
                      <a:endParaRPr/>
                    </a:p>
                  </a:txBody>
                  <a:tcPr marT="117025" marB="117025" marR="117025" marL="152125">
                    <a:lnL cap="flat" cmpd="sng" w="9525">
                      <a:solidFill>
                        <a:srgbClr val="3F3F3F"/>
                      </a:solidFill>
                      <a:prstDash val="solid"/>
                      <a:round/>
                      <a:headEnd len="sm" w="sm" type="none"/>
                      <a:tailEnd len="sm" w="sm" type="none"/>
                    </a:lnL>
                    <a:lnR cap="flat" cmpd="sng" w="9525">
                      <a:solidFill>
                        <a:srgbClr val="3F3F3F"/>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alpha val="29803"/>
                      </a:srgbClr>
                    </a:solidFill>
                  </a:tcPr>
                </a:tc>
                <a:tc>
                  <a:txBody>
                    <a:bodyPr/>
                    <a:lstStyle/>
                    <a:p>
                      <a:pPr indent="0" lvl="0" marL="0" marR="0" rtl="0" algn="l">
                        <a:spcBef>
                          <a:spcPts val="0"/>
                        </a:spcBef>
                        <a:spcAft>
                          <a:spcPts val="0"/>
                        </a:spcAft>
                        <a:buNone/>
                      </a:pPr>
                      <a:r>
                        <a:rPr b="1" lang="en-US" sz="1800"/>
                        <a:t>Ascoltare</a:t>
                      </a:r>
                      <a:endParaRPr/>
                    </a:p>
                  </a:txBody>
                  <a:tcPr marT="117025" marB="117025" marR="117025" marL="152125">
                    <a:lnL cap="flat" cmpd="sng" w="9525">
                      <a:solidFill>
                        <a:srgbClr val="3F3F3F"/>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alpha val="29803"/>
                      </a:srgbClr>
                    </a:solidFill>
                  </a:tcPr>
                </a:tc>
              </a:tr>
              <a:tr h="552075">
                <a:tc>
                  <a:txBody>
                    <a:bodyPr/>
                    <a:lstStyle/>
                    <a:p>
                      <a:pPr indent="0" lvl="0" marL="0" marR="0" rtl="0" algn="l">
                        <a:spcBef>
                          <a:spcPts val="0"/>
                        </a:spcBef>
                        <a:spcAft>
                          <a:spcPts val="0"/>
                        </a:spcAft>
                        <a:buNone/>
                      </a:pPr>
                      <a:r>
                        <a:rPr lang="en-US" sz="1800" cap="none">
                          <a:solidFill>
                            <a:schemeClr val="dk1"/>
                          </a:solidFill>
                        </a:rPr>
                        <a:t>Natur</a:t>
                      </a:r>
                      <a:r>
                        <a:rPr lang="en-US" sz="1800"/>
                        <a:t>a</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6DDF2"/>
                    </a:solidFill>
                  </a:tcPr>
                </a:tc>
                <a:tc>
                  <a:txBody>
                    <a:bodyPr/>
                    <a:lstStyle/>
                    <a:p>
                      <a:pPr indent="0" lvl="0" marL="0" marR="0" rtl="0" algn="l">
                        <a:spcBef>
                          <a:spcPts val="0"/>
                        </a:spcBef>
                        <a:spcAft>
                          <a:spcPts val="0"/>
                        </a:spcAft>
                        <a:buNone/>
                      </a:pPr>
                      <a:r>
                        <a:rPr lang="en-US" sz="1800" cap="none">
                          <a:solidFill>
                            <a:schemeClr val="dk1"/>
                          </a:solidFill>
                        </a:rPr>
                        <a:t>Invol</a:t>
                      </a:r>
                      <a:r>
                        <a:rPr lang="en-US" sz="1800"/>
                        <a:t>ontariamente</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l">
                        <a:spcBef>
                          <a:spcPts val="0"/>
                        </a:spcBef>
                        <a:spcAft>
                          <a:spcPts val="0"/>
                        </a:spcAft>
                        <a:buNone/>
                      </a:pPr>
                      <a:r>
                        <a:rPr lang="en-US" sz="1800" cap="none">
                          <a:solidFill>
                            <a:schemeClr val="dk1"/>
                          </a:solidFill>
                        </a:rPr>
                        <a:t>Vol</a:t>
                      </a:r>
                      <a:r>
                        <a:rPr lang="en-US" sz="1800"/>
                        <a:t>ontariamente</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r>
              <a:tr h="830775">
                <a:tc>
                  <a:txBody>
                    <a:bodyPr/>
                    <a:lstStyle/>
                    <a:p>
                      <a:pPr indent="0" lvl="0" marL="0" marR="0" rtl="0" algn="l">
                        <a:spcBef>
                          <a:spcPts val="0"/>
                        </a:spcBef>
                        <a:spcAft>
                          <a:spcPts val="0"/>
                        </a:spcAft>
                        <a:buNone/>
                      </a:pPr>
                      <a:r>
                        <a:rPr lang="en-US" sz="1800" cap="none">
                          <a:solidFill>
                            <a:schemeClr val="dk1"/>
                          </a:solidFill>
                        </a:rPr>
                        <a:t>Processo</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3F3F3F"/>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6DDF2"/>
                    </a:solidFill>
                  </a:tcPr>
                </a:tc>
                <a:tc>
                  <a:txBody>
                    <a:bodyPr/>
                    <a:lstStyle/>
                    <a:p>
                      <a:pPr indent="0" lvl="0" marL="0" marR="0" rtl="0" algn="l">
                        <a:spcBef>
                          <a:spcPts val="0"/>
                        </a:spcBef>
                        <a:spcAft>
                          <a:spcPts val="0"/>
                        </a:spcAft>
                        <a:buNone/>
                      </a:pPr>
                      <a:r>
                        <a:rPr lang="en-US" sz="1800"/>
                        <a:t>Processo fisico passivo</a:t>
                      </a:r>
                      <a:endParaRPr/>
                    </a:p>
                  </a:txBody>
                  <a:tcPr marT="117025" marB="117025" marR="117025" marL="152125">
                    <a:lnL cap="flat" cmpd="sng" w="9525">
                      <a:solidFill>
                        <a:srgbClr val="3F3F3F"/>
                      </a:solidFill>
                      <a:prstDash val="solid"/>
                      <a:round/>
                      <a:headEnd len="sm" w="sm" type="none"/>
                      <a:tailEnd len="sm" w="sm" type="none"/>
                    </a:lnL>
                    <a:lnR cap="flat" cmpd="sng" w="9525">
                      <a:solidFill>
                        <a:srgbClr val="3F3F3F"/>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alpha val="29803"/>
                      </a:srgbClr>
                    </a:solidFill>
                  </a:tcPr>
                </a:tc>
                <a:tc>
                  <a:txBody>
                    <a:bodyPr/>
                    <a:lstStyle/>
                    <a:p>
                      <a:pPr indent="0" lvl="0" marL="0" marR="0" rtl="0" algn="l">
                        <a:spcBef>
                          <a:spcPts val="0"/>
                        </a:spcBef>
                        <a:spcAft>
                          <a:spcPts val="0"/>
                        </a:spcAft>
                        <a:buNone/>
                      </a:pPr>
                      <a:r>
                        <a:rPr lang="en-US" sz="1800"/>
                        <a:t>Processo mentale attivo</a:t>
                      </a:r>
                      <a:endParaRPr/>
                    </a:p>
                  </a:txBody>
                  <a:tcPr marT="117025" marB="117025" marR="117025" marL="152125">
                    <a:lnL cap="flat" cmpd="sng" w="9525">
                      <a:solidFill>
                        <a:srgbClr val="3F3F3F"/>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alpha val="29803"/>
                      </a:srgbClr>
                    </a:solidFill>
                  </a:tcPr>
                </a:tc>
              </a:tr>
              <a:tr h="552075">
                <a:tc>
                  <a:txBody>
                    <a:bodyPr/>
                    <a:lstStyle/>
                    <a:p>
                      <a:pPr indent="0" lvl="0" marL="0" marR="0" rtl="0" algn="l">
                        <a:spcBef>
                          <a:spcPts val="0"/>
                        </a:spcBef>
                        <a:spcAft>
                          <a:spcPts val="0"/>
                        </a:spcAft>
                        <a:buNone/>
                      </a:pPr>
                      <a:r>
                        <a:rPr lang="en-US" sz="1800" cap="none">
                          <a:solidFill>
                            <a:schemeClr val="dk1"/>
                          </a:solidFill>
                        </a:rPr>
                        <a:t>A</a:t>
                      </a:r>
                      <a:r>
                        <a:rPr lang="en-US" sz="1800"/>
                        <a:t>zione</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6DDF2"/>
                    </a:solidFill>
                  </a:tcPr>
                </a:tc>
                <a:tc>
                  <a:txBody>
                    <a:bodyPr/>
                    <a:lstStyle/>
                    <a:p>
                      <a:pPr indent="0" lvl="0" marL="0" rtl="0" algn="l">
                        <a:spcBef>
                          <a:spcPts val="0"/>
                        </a:spcBef>
                        <a:spcAft>
                          <a:spcPts val="0"/>
                        </a:spcAft>
                        <a:buNone/>
                      </a:pPr>
                      <a:r>
                        <a:rPr lang="en-US"/>
                        <a:t>Azione fisiologica</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rtl="0" algn="l">
                        <a:spcBef>
                          <a:spcPts val="0"/>
                        </a:spcBef>
                        <a:spcAft>
                          <a:spcPts val="0"/>
                        </a:spcAft>
                        <a:buNone/>
                      </a:pPr>
                      <a:r>
                        <a:rPr lang="en-US"/>
                        <a:t>Azione psicologica</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r>
              <a:tr h="552075">
                <a:tc>
                  <a:txBody>
                    <a:bodyPr/>
                    <a:lstStyle/>
                    <a:p>
                      <a:pPr indent="0" lvl="0" marL="0" marR="0" rtl="0" algn="l">
                        <a:spcBef>
                          <a:spcPts val="0"/>
                        </a:spcBef>
                        <a:spcAft>
                          <a:spcPts val="0"/>
                        </a:spcAft>
                        <a:buNone/>
                      </a:pPr>
                      <a:r>
                        <a:rPr lang="en-US" sz="1800"/>
                        <a:t>Concentrazione</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6DDF2"/>
                    </a:solidFill>
                  </a:tcPr>
                </a:tc>
                <a:tc>
                  <a:txBody>
                    <a:bodyPr/>
                    <a:lstStyle/>
                    <a:p>
                      <a:pPr indent="0" lvl="0" marL="0" marR="0" rtl="0" algn="l">
                        <a:spcBef>
                          <a:spcPts val="0"/>
                        </a:spcBef>
                        <a:spcAft>
                          <a:spcPts val="0"/>
                        </a:spcAft>
                        <a:buNone/>
                      </a:pPr>
                      <a:r>
                        <a:rPr lang="en-US" sz="1800" cap="none">
                          <a:solidFill>
                            <a:schemeClr val="dk1"/>
                          </a:solidFill>
                        </a:rPr>
                        <a:t>No</a:t>
                      </a:r>
                      <a:r>
                        <a:rPr lang="en-US" sz="1800"/>
                        <a:t>n richiesto</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l">
                        <a:spcBef>
                          <a:spcPts val="0"/>
                        </a:spcBef>
                        <a:spcAft>
                          <a:spcPts val="0"/>
                        </a:spcAft>
                        <a:buNone/>
                      </a:pPr>
                      <a:r>
                        <a:rPr lang="en-US" sz="1800" cap="none">
                          <a:solidFill>
                            <a:schemeClr val="dk1"/>
                          </a:solidFill>
                        </a:rPr>
                        <a:t>R</a:t>
                      </a:r>
                      <a:r>
                        <a:rPr lang="en-US" sz="1800"/>
                        <a:t>ichiesto</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r>
              <a:tr h="830775">
                <a:tc>
                  <a:txBody>
                    <a:bodyPr/>
                    <a:lstStyle/>
                    <a:p>
                      <a:pPr indent="0" lvl="0" marL="0" marR="0" rtl="0" algn="l">
                        <a:spcBef>
                          <a:spcPts val="0"/>
                        </a:spcBef>
                        <a:spcAft>
                          <a:spcPts val="0"/>
                        </a:spcAft>
                        <a:buNone/>
                      </a:pPr>
                      <a:r>
                        <a:rPr lang="en-US" sz="1800" cap="none">
                          <a:solidFill>
                            <a:schemeClr val="dk1"/>
                          </a:solidFill>
                        </a:rPr>
                        <a:t>Sens</a:t>
                      </a:r>
                      <a:r>
                        <a:rPr lang="en-US" sz="1800"/>
                        <a:t>i coinvolti</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6DDF2"/>
                    </a:solidFill>
                  </a:tcPr>
                </a:tc>
                <a:tc>
                  <a:txBody>
                    <a:bodyPr/>
                    <a:lstStyle/>
                    <a:p>
                      <a:pPr indent="0" lvl="0" marL="0" marR="0" rtl="0" algn="l">
                        <a:spcBef>
                          <a:spcPts val="0"/>
                        </a:spcBef>
                        <a:spcAft>
                          <a:spcPts val="0"/>
                        </a:spcAft>
                        <a:buNone/>
                      </a:pPr>
                      <a:r>
                        <a:rPr lang="en-US" sz="1800" cap="none">
                          <a:solidFill>
                            <a:schemeClr val="dk1"/>
                          </a:solidFill>
                        </a:rPr>
                        <a:t>1</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l">
                        <a:spcBef>
                          <a:spcPts val="0"/>
                        </a:spcBef>
                        <a:spcAft>
                          <a:spcPts val="0"/>
                        </a:spcAft>
                        <a:buNone/>
                      </a:pPr>
                      <a:r>
                        <a:rPr lang="en-US" sz="1800"/>
                        <a:t>Più di </a:t>
                      </a:r>
                      <a:r>
                        <a:rPr lang="en-US" sz="1800" cap="none">
                          <a:solidFill>
                            <a:schemeClr val="dk1"/>
                          </a:solidFill>
                        </a:rPr>
                        <a:t> 1</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r>
              <a:tr h="1109475">
                <a:tc>
                  <a:txBody>
                    <a:bodyPr/>
                    <a:lstStyle/>
                    <a:p>
                      <a:pPr indent="0" lvl="0" marL="0" marR="0" rtl="0" algn="l">
                        <a:spcBef>
                          <a:spcPts val="0"/>
                        </a:spcBef>
                        <a:spcAft>
                          <a:spcPts val="0"/>
                        </a:spcAft>
                        <a:buNone/>
                      </a:pPr>
                      <a:r>
                        <a:rPr lang="en-US" sz="1800"/>
                        <a:t>Punto di iniziazione</a:t>
                      </a:r>
                      <a:endParaRPr/>
                    </a:p>
                  </a:txBody>
                  <a:tcPr marT="117025" marB="117025" marR="117025" marL="152125">
                    <a:lnL cap="flat" cmpd="sng" w="9525">
                      <a:solidFill>
                        <a:srgbClr val="000000">
                          <a:alpha val="0"/>
                        </a:srgbClr>
                      </a:solidFill>
                      <a:prstDash val="solid"/>
                      <a:round/>
                      <a:headEnd len="sm" w="sm" type="none"/>
                      <a:tailEnd len="sm" w="sm" type="none"/>
                    </a:lnL>
                    <a:lnR cap="flat" cmpd="sng" w="9525">
                      <a:solidFill>
                        <a:srgbClr val="3F3F3F"/>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6DDF2"/>
                    </a:solidFill>
                  </a:tcPr>
                </a:tc>
                <a:tc>
                  <a:txBody>
                    <a:bodyPr/>
                    <a:lstStyle/>
                    <a:p>
                      <a:pPr indent="0" lvl="0" marL="0" marR="0" rtl="0" algn="l">
                        <a:spcBef>
                          <a:spcPts val="0"/>
                        </a:spcBef>
                        <a:spcAft>
                          <a:spcPts val="0"/>
                        </a:spcAft>
                        <a:buNone/>
                      </a:pPr>
                      <a:r>
                        <a:rPr lang="en-US" sz="1800"/>
                        <a:t>Il sentire inizia prima dell’ascoltare</a:t>
                      </a:r>
                      <a:endParaRPr/>
                    </a:p>
                  </a:txBody>
                  <a:tcPr marT="117025" marB="117025" marR="117025" marL="152125">
                    <a:lnL cap="flat" cmpd="sng" w="9525">
                      <a:solidFill>
                        <a:srgbClr val="3F3F3F"/>
                      </a:solidFill>
                      <a:prstDash val="solid"/>
                      <a:round/>
                      <a:headEnd len="sm" w="sm" type="none"/>
                      <a:tailEnd len="sm" w="sm" type="none"/>
                    </a:lnL>
                    <a:lnR cap="flat" cmpd="sng" w="9525">
                      <a:solidFill>
                        <a:srgbClr val="3F3F3F"/>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alpha val="29803"/>
                      </a:srgbClr>
                    </a:solidFill>
                  </a:tcPr>
                </a:tc>
                <a:tc>
                  <a:txBody>
                    <a:bodyPr/>
                    <a:lstStyle/>
                    <a:p>
                      <a:pPr indent="0" lvl="0" marL="0" marR="0" rtl="0" algn="l">
                        <a:spcBef>
                          <a:spcPts val="0"/>
                        </a:spcBef>
                        <a:spcAft>
                          <a:spcPts val="0"/>
                        </a:spcAft>
                        <a:buNone/>
                      </a:pPr>
                      <a:r>
                        <a:rPr lang="en-US" sz="1800"/>
                        <a:t>L’ascoltare comincia dopi il sentire</a:t>
                      </a:r>
                      <a:endParaRPr/>
                    </a:p>
                  </a:txBody>
                  <a:tcPr marT="117025" marB="117025" marR="117025" marL="152125">
                    <a:lnL cap="flat" cmpd="sng" w="9525">
                      <a:solidFill>
                        <a:srgbClr val="3F3F3F"/>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alpha val="29803"/>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
        <p:nvSpPr>
          <p:cNvPr id="335" name="Google Shape;335;p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Group of students working in library" id="336" name="Google Shape;336;p15"/>
          <p:cNvPicPr preferRelativeResize="0"/>
          <p:nvPr/>
        </p:nvPicPr>
        <p:blipFill rotWithShape="1">
          <a:blip r:embed="rId3">
            <a:alphaModFix/>
          </a:blip>
          <a:srcRect b="0" l="23710" r="23710" t="0"/>
          <a:stretch/>
        </p:blipFill>
        <p:spPr>
          <a:xfrm>
            <a:off x="-1" y="-2"/>
            <a:ext cx="5410198" cy="6858002"/>
          </a:xfrm>
          <a:prstGeom prst="rect">
            <a:avLst/>
          </a:prstGeom>
          <a:noFill/>
          <a:ln>
            <a:noFill/>
          </a:ln>
        </p:spPr>
      </p:pic>
      <p:sp>
        <p:nvSpPr>
          <p:cNvPr id="337" name="Google Shape;337;p15"/>
          <p:cNvSpPr/>
          <p:nvPr/>
        </p:nvSpPr>
        <p:spPr>
          <a:xfrm>
            <a:off x="5410197" y="-1"/>
            <a:ext cx="6781802" cy="2286000"/>
          </a:xfrm>
          <a:prstGeom prst="rect">
            <a:avLst/>
          </a:prstGeom>
          <a:solidFill>
            <a:schemeClr val="lt1"/>
          </a:solidFill>
          <a:ln>
            <a:noFill/>
          </a:ln>
          <a:effectLst>
            <a:outerShdw blurRad="355600" sx="95000" rotWithShape="0" algn="t" dist="152400" sy="95000">
              <a:srgbClr val="000000">
                <a:alpha val="2862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8" name="Google Shape;338;p15"/>
          <p:cNvSpPr txBox="1"/>
          <p:nvPr>
            <p:ph idx="1" type="body"/>
          </p:nvPr>
        </p:nvSpPr>
        <p:spPr>
          <a:xfrm>
            <a:off x="6096000" y="1946787"/>
            <a:ext cx="5247340" cy="349687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US" sz="2400">
                <a:highlight>
                  <a:srgbClr val="FFFFFF"/>
                </a:highlight>
              </a:rPr>
              <a:t>L'ascolto attivo comporta il dover riflettere su ciò che comprendiamo, fare </a:t>
            </a:r>
            <a:r>
              <a:rPr lang="en-US" sz="2400">
                <a:highlight>
                  <a:srgbClr val="FFFFFF"/>
                </a:highlight>
              </a:rPr>
              <a:t>domande</a:t>
            </a:r>
            <a:r>
              <a:rPr lang="en-US" sz="2400">
                <a:highlight>
                  <a:srgbClr val="FFFFFF"/>
                </a:highlight>
              </a:rPr>
              <a:t> ponderate per chiarezza e trattenere il giudizio o le interruzioni</a:t>
            </a:r>
            <a:endParaRPr sz="3200"/>
          </a:p>
          <a:p>
            <a:pPr indent="0" lvl="0" marL="0" rtl="0" algn="l">
              <a:lnSpc>
                <a:spcPct val="90000"/>
              </a:lnSpc>
              <a:spcBef>
                <a:spcPts val="1000"/>
              </a:spcBef>
              <a:spcAft>
                <a:spcPts val="0"/>
              </a:spcAft>
              <a:buClr>
                <a:schemeClr val="dk1"/>
              </a:buClr>
              <a:buSzPts val="2000"/>
              <a:buNone/>
            </a:pPr>
            <a:r>
              <a:rPr lang="en-US" sz="2400" u="sng">
                <a:solidFill>
                  <a:schemeClr val="hlink"/>
                </a:solidFill>
                <a:hlinkClick r:id="rId4"/>
              </a:rPr>
              <a:t>https://youtu.be/rzsVh8YwZEQ?feature=shared</a:t>
            </a:r>
            <a:r>
              <a:rPr lang="en-US" sz="2400"/>
              <a:t> </a:t>
            </a:r>
            <a:endParaRPr sz="32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3" name="Shape 343"/>
        <p:cNvGrpSpPr/>
        <p:nvPr/>
      </p:nvGrpSpPr>
      <p:grpSpPr>
        <a:xfrm>
          <a:off x="0" y="0"/>
          <a:ext cx="0" cy="0"/>
          <a:chOff x="0" y="0"/>
          <a:chExt cx="0" cy="0"/>
        </a:xfrm>
      </p:grpSpPr>
      <p:sp>
        <p:nvSpPr>
          <p:cNvPr id="344" name="Google Shape;344;p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Person holding a puzzle piece" id="345" name="Google Shape;345;p16"/>
          <p:cNvPicPr preferRelativeResize="0"/>
          <p:nvPr/>
        </p:nvPicPr>
        <p:blipFill rotWithShape="1">
          <a:blip r:embed="rId3">
            <a:alphaModFix/>
          </a:blip>
          <a:srcRect b="-1" l="10242" r="9916" t="0"/>
          <a:stretch/>
        </p:blipFill>
        <p:spPr>
          <a:xfrm>
            <a:off x="4110127" y="10"/>
            <a:ext cx="8081873" cy="6857990"/>
          </a:xfrm>
          <a:custGeom>
            <a:rect b="b" l="l" r="r" t="t"/>
            <a:pathLst>
              <a:path extrusionOk="0" h="6858000" w="8081873">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ln>
            <a:noFill/>
          </a:ln>
        </p:spPr>
      </p:pic>
      <p:sp>
        <p:nvSpPr>
          <p:cNvPr id="346" name="Google Shape;346;p16"/>
          <p:cNvSpPr/>
          <p:nvPr/>
        </p:nvSpPr>
        <p:spPr>
          <a:xfrm>
            <a:off x="0" y="0"/>
            <a:ext cx="4959047" cy="6858000"/>
          </a:xfrm>
          <a:custGeom>
            <a:rect b="b" l="l" r="r" t="t"/>
            <a:pathLst>
              <a:path extrusionOk="0" h="6858000" w="4959047">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cap="flat" cmpd="sng" w="9525">
            <a:solidFill>
              <a:srgbClr val="D9E5F8"/>
            </a:solidFill>
            <a:prstDash val="solid"/>
            <a:miter lim="800000"/>
            <a:headEnd len="sm" w="sm" type="none"/>
            <a:tailEnd len="sm" w="sm" type="none"/>
          </a:ln>
          <a:effectLst>
            <a:outerShdw blurRad="50800" rotWithShape="0" algn="l"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47" name="Google Shape;347;p16"/>
          <p:cNvSpPr/>
          <p:nvPr/>
        </p:nvSpPr>
        <p:spPr>
          <a:xfrm>
            <a:off x="0" y="0"/>
            <a:ext cx="4948887" cy="6858000"/>
          </a:xfrm>
          <a:custGeom>
            <a:rect b="b" l="l" r="r" t="t"/>
            <a:pathLst>
              <a:path extrusionOk="0" h="6858000" w="4948887">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48" name="Google Shape;348;p16"/>
          <p:cNvSpPr txBox="1"/>
          <p:nvPr>
            <p:ph type="title"/>
          </p:nvPr>
        </p:nvSpPr>
        <p:spPr>
          <a:xfrm>
            <a:off x="477981"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Play"/>
              <a:buNone/>
            </a:pPr>
            <a:r>
              <a:rPr lang="en-US" sz="4800"/>
              <a:t>Gestione delle relazioni</a:t>
            </a:r>
            <a:endParaRPr/>
          </a:p>
        </p:txBody>
      </p:sp>
      <p:sp>
        <p:nvSpPr>
          <p:cNvPr id="349" name="Google Shape;349;p16"/>
          <p:cNvSpPr/>
          <p:nvPr/>
        </p:nvSpPr>
        <p:spPr>
          <a:xfrm rot="5400000">
            <a:off x="759921" y="346791"/>
            <a:ext cx="146304"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50" name="Google Shape;350;p16"/>
          <p:cNvSpPr/>
          <p:nvPr/>
        </p:nvSpPr>
        <p:spPr>
          <a:xfrm>
            <a:off x="481029" y="4546920"/>
            <a:ext cx="402336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5" name="Shape 355"/>
        <p:cNvGrpSpPr/>
        <p:nvPr/>
      </p:nvGrpSpPr>
      <p:grpSpPr>
        <a:xfrm>
          <a:off x="0" y="0"/>
          <a:ext cx="0" cy="0"/>
          <a:chOff x="0" y="0"/>
          <a:chExt cx="0" cy="0"/>
        </a:xfrm>
      </p:grpSpPr>
      <p:sp>
        <p:nvSpPr>
          <p:cNvPr id="356" name="Google Shape;356;p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Friends standing on a bench" id="357" name="Google Shape;357;p17"/>
          <p:cNvPicPr preferRelativeResize="0"/>
          <p:nvPr/>
        </p:nvPicPr>
        <p:blipFill rotWithShape="1">
          <a:blip r:embed="rId3">
            <a:alphaModFix/>
          </a:blip>
          <a:srcRect b="-1" l="18352" r="648" t="0"/>
          <a:stretch/>
        </p:blipFill>
        <p:spPr>
          <a:xfrm>
            <a:off x="4883022" y="10"/>
            <a:ext cx="7308978" cy="6857990"/>
          </a:xfrm>
          <a:custGeom>
            <a:rect b="b" l="l" r="r" t="t"/>
            <a:pathLst>
              <a:path extrusionOk="0" h="6858000" w="7308978">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ln>
            <a:noFill/>
          </a:ln>
        </p:spPr>
      </p:pic>
      <p:sp>
        <p:nvSpPr>
          <p:cNvPr id="358" name="Google Shape;358;p17"/>
          <p:cNvSpPr/>
          <p:nvPr/>
        </p:nvSpPr>
        <p:spPr>
          <a:xfrm>
            <a:off x="0" y="0"/>
            <a:ext cx="6096001" cy="6858000"/>
          </a:xfrm>
          <a:custGeom>
            <a:rect b="b" l="l" r="r" t="t"/>
            <a:pathLst>
              <a:path extrusionOk="0" h="6858000" w="6096001">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solidFill>
            <a:schemeClr val="lt1"/>
          </a:solidFill>
          <a:ln cap="flat" cmpd="sng" w="9525">
            <a:solidFill>
              <a:srgbClr val="EFEFEF"/>
            </a:solidFill>
            <a:prstDash val="solid"/>
            <a:miter lim="800000"/>
            <a:headEnd len="sm" w="sm" type="none"/>
            <a:tailEnd len="sm" w="sm" type="none"/>
          </a:ln>
          <a:effectLst>
            <a:outerShdw blurRad="50800" rotWithShape="0" algn="l"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59" name="Google Shape;359;p17"/>
          <p:cNvSpPr/>
          <p:nvPr/>
        </p:nvSpPr>
        <p:spPr>
          <a:xfrm>
            <a:off x="0" y="0"/>
            <a:ext cx="6086857" cy="6858000"/>
          </a:xfrm>
          <a:custGeom>
            <a:rect b="b" l="l" r="r" t="t"/>
            <a:pathLst>
              <a:path extrusionOk="0" h="6858000" w="6086857">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60" name="Google Shape;360;p17"/>
          <p:cNvSpPr txBox="1"/>
          <p:nvPr>
            <p:ph type="title"/>
          </p:nvPr>
        </p:nvSpPr>
        <p:spPr>
          <a:xfrm>
            <a:off x="374904" y="856488"/>
            <a:ext cx="4992624" cy="124358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400"/>
              <a:buFont typeface="Play"/>
              <a:buNone/>
            </a:pPr>
            <a:r>
              <a:rPr lang="en-US" sz="3400"/>
              <a:t>Relazioni sane VS. relazioni malsane</a:t>
            </a:r>
            <a:endParaRPr/>
          </a:p>
        </p:txBody>
      </p:sp>
      <p:sp>
        <p:nvSpPr>
          <p:cNvPr id="361" name="Google Shape;361;p17"/>
          <p:cNvSpPr/>
          <p:nvPr/>
        </p:nvSpPr>
        <p:spPr>
          <a:xfrm>
            <a:off x="0" y="1124325"/>
            <a:ext cx="128016" cy="65390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62" name="Google Shape;362;p17"/>
          <p:cNvSpPr/>
          <p:nvPr/>
        </p:nvSpPr>
        <p:spPr>
          <a:xfrm>
            <a:off x="437769" y="2195336"/>
            <a:ext cx="498348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63" name="Google Shape;363;p17"/>
          <p:cNvSpPr txBox="1"/>
          <p:nvPr>
            <p:ph idx="1" type="body"/>
          </p:nvPr>
        </p:nvSpPr>
        <p:spPr>
          <a:xfrm>
            <a:off x="374904" y="2522949"/>
            <a:ext cx="5065776" cy="3402363"/>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chemeClr val="dk1"/>
              </a:buClr>
              <a:buSzPts val="1700"/>
              <a:buNone/>
            </a:pPr>
            <a:r>
              <a:rPr b="1" lang="en-US" sz="1700"/>
              <a:t>Sane: </a:t>
            </a:r>
            <a:r>
              <a:rPr lang="en-US" sz="1700"/>
              <a:t>Sono</a:t>
            </a:r>
            <a:r>
              <a:rPr lang="en-US" sz="1700"/>
              <a:t> q</a:t>
            </a:r>
            <a:r>
              <a:rPr lang="en-US" sz="1700"/>
              <a:t>uelle in cui potete sentirvi sicuri ed esprimere liberamente le vostre opinioni nel rispetto di voi stessi e degli altri. Sono basate sulla fiducia reciproca, onestà, buona comunicazione, comprensione e calma durante le discussioni, e sul consenso.</a:t>
            </a:r>
            <a:endParaRPr sz="1700"/>
          </a:p>
          <a:p>
            <a:pPr indent="0" lvl="0" marL="0" rtl="0" algn="l">
              <a:lnSpc>
                <a:spcPct val="115000"/>
              </a:lnSpc>
              <a:spcBef>
                <a:spcPts val="0"/>
              </a:spcBef>
              <a:spcAft>
                <a:spcPts val="0"/>
              </a:spcAft>
              <a:buClr>
                <a:schemeClr val="dk1"/>
              </a:buClr>
              <a:buSzPts val="1100"/>
              <a:buFont typeface="Arial"/>
              <a:buNone/>
            </a:pPr>
            <a:r>
              <a:t/>
            </a:r>
            <a:endParaRPr sz="1700"/>
          </a:p>
          <a:p>
            <a:pPr indent="0" lvl="0" marL="0" rtl="0" algn="l">
              <a:lnSpc>
                <a:spcPct val="90000"/>
              </a:lnSpc>
              <a:spcBef>
                <a:spcPts val="0"/>
              </a:spcBef>
              <a:spcAft>
                <a:spcPts val="0"/>
              </a:spcAft>
              <a:buClr>
                <a:schemeClr val="dk1"/>
              </a:buClr>
              <a:buSzPts val="1700"/>
              <a:buNone/>
            </a:pPr>
            <a:r>
              <a:rPr b="1" lang="en-US" sz="1700">
                <a:highlight>
                  <a:srgbClr val="FFFFFF"/>
                </a:highlight>
                <a:latin typeface="Open Sans"/>
                <a:ea typeface="Open Sans"/>
                <a:cs typeface="Open Sans"/>
                <a:sym typeface="Open Sans"/>
              </a:rPr>
              <a:t>Malsane</a:t>
            </a:r>
            <a:r>
              <a:rPr lang="en-US" sz="1700">
                <a:highlight>
                  <a:srgbClr val="FFFFFF"/>
                </a:highlight>
                <a:latin typeface="Open Sans"/>
                <a:ea typeface="Open Sans"/>
                <a:cs typeface="Open Sans"/>
                <a:sym typeface="Open Sans"/>
              </a:rPr>
              <a:t>: </a:t>
            </a:r>
            <a:r>
              <a:rPr lang="en-US" sz="1700">
                <a:highlight>
                  <a:srgbClr val="FFFFFF"/>
                </a:highlight>
                <a:latin typeface="Open Sans"/>
                <a:ea typeface="Open Sans"/>
                <a:cs typeface="Open Sans"/>
                <a:sym typeface="Open Sans"/>
              </a:rPr>
              <a:t>quelli che hanno una disparità di potere; non c'è consenso, fiducia reciproca, compromesso o onestà. Una o entrambe le persone nella relazione possono avere problemi a comunicare e controllare la loro rabbia. Alcune relazioni malsane diventano fisicamente, emotivamente o sessualmente violente. </a:t>
            </a:r>
            <a:endParaRPr sz="17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700">
              <a:highlight>
                <a:srgbClr val="FFFFFF"/>
              </a:highlight>
              <a:latin typeface="Open Sans"/>
              <a:ea typeface="Open Sans"/>
              <a:cs typeface="Open Sans"/>
              <a:sym typeface="Open Sans"/>
            </a:endParaRPr>
          </a:p>
          <a:p>
            <a:pPr indent="0" lvl="0" marL="0" rtl="0" algn="l">
              <a:lnSpc>
                <a:spcPct val="90000"/>
              </a:lnSpc>
              <a:spcBef>
                <a:spcPts val="0"/>
              </a:spcBef>
              <a:spcAft>
                <a:spcPts val="0"/>
              </a:spcAft>
              <a:buClr>
                <a:schemeClr val="dk1"/>
              </a:buClr>
              <a:buSzPts val="1700"/>
              <a:buNone/>
            </a:pPr>
            <a:r>
              <a:t/>
            </a:r>
            <a:endParaRPr sz="1700">
              <a:highlight>
                <a:srgbClr val="FFFFFF"/>
              </a:highlight>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8" name="Shape 368"/>
        <p:cNvGrpSpPr/>
        <p:nvPr/>
      </p:nvGrpSpPr>
      <p:grpSpPr>
        <a:xfrm>
          <a:off x="0" y="0"/>
          <a:ext cx="0" cy="0"/>
          <a:chOff x="0" y="0"/>
          <a:chExt cx="0" cy="0"/>
        </a:xfrm>
      </p:grpSpPr>
      <p:sp>
        <p:nvSpPr>
          <p:cNvPr id="369" name="Google Shape;369;p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Glowing dandylions" id="370" name="Google Shape;370;p18"/>
          <p:cNvPicPr preferRelativeResize="0"/>
          <p:nvPr/>
        </p:nvPicPr>
        <p:blipFill rotWithShape="1">
          <a:blip r:embed="rId3">
            <a:alphaModFix/>
          </a:blip>
          <a:srcRect b="0" l="25029" r="25029" t="0"/>
          <a:stretch/>
        </p:blipFill>
        <p:spPr>
          <a:xfrm>
            <a:off x="6103027" y="10"/>
            <a:ext cx="6088971" cy="6857990"/>
          </a:xfrm>
          <a:prstGeom prst="rect">
            <a:avLst/>
          </a:prstGeom>
          <a:noFill/>
          <a:ln>
            <a:noFill/>
          </a:ln>
        </p:spPr>
      </p:pic>
      <p:sp>
        <p:nvSpPr>
          <p:cNvPr id="371" name="Google Shape;371;p18"/>
          <p:cNvSpPr/>
          <p:nvPr/>
        </p:nvSpPr>
        <p:spPr>
          <a:xfrm>
            <a:off x="0" y="0"/>
            <a:ext cx="6103025" cy="6858000"/>
          </a:xfrm>
          <a:prstGeom prst="rect">
            <a:avLst/>
          </a:prstGeom>
          <a:solidFill>
            <a:schemeClr val="lt1"/>
          </a:solidFill>
          <a:ln>
            <a:noFill/>
          </a:ln>
          <a:effectLst>
            <a:outerShdw blurRad="889000" sx="90000" rotWithShape="0" algn="t" dir="21540000" dist="406400" sy="90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2" name="Google Shape;372;p18"/>
          <p:cNvSpPr/>
          <p:nvPr/>
        </p:nvSpPr>
        <p:spPr>
          <a:xfrm>
            <a:off x="0" y="0"/>
            <a:ext cx="6103025" cy="2285995"/>
          </a:xfrm>
          <a:prstGeom prst="rect">
            <a:avLst/>
          </a:prstGeom>
          <a:solidFill>
            <a:schemeClr val="lt1"/>
          </a:solidFill>
          <a:ln>
            <a:noFill/>
          </a:ln>
          <a:effectLst>
            <a:outerShdw blurRad="254000" sx="92000" rotWithShape="0" algn="t" dir="5460000" dist="127000" sy="920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3" name="Google Shape;373;p18"/>
          <p:cNvSpPr txBox="1"/>
          <p:nvPr>
            <p:ph type="title"/>
          </p:nvPr>
        </p:nvSpPr>
        <p:spPr>
          <a:xfrm>
            <a:off x="761801" y="328512"/>
            <a:ext cx="4778387" cy="16289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US" sz="4000"/>
              <a:t>Consigli per relazioni sane</a:t>
            </a:r>
            <a:endParaRPr/>
          </a:p>
        </p:txBody>
      </p:sp>
      <p:sp>
        <p:nvSpPr>
          <p:cNvPr id="374" name="Google Shape;374;p18"/>
          <p:cNvSpPr txBox="1"/>
          <p:nvPr>
            <p:ph idx="1" type="body"/>
          </p:nvPr>
        </p:nvSpPr>
        <p:spPr>
          <a:xfrm>
            <a:off x="761800" y="2286001"/>
            <a:ext cx="4659600" cy="4415700"/>
          </a:xfrm>
          <a:prstGeom prst="rect">
            <a:avLst/>
          </a:prstGeom>
          <a:noFill/>
          <a:ln>
            <a:noFill/>
          </a:ln>
        </p:spPr>
        <p:txBody>
          <a:bodyPr anchorCtr="0" anchor="ctr" bIns="45700" lIns="91425" spcFirstLastPara="1" rIns="91425" wrap="square" tIns="45700">
            <a:normAutofit/>
          </a:bodyPr>
          <a:lstStyle/>
          <a:p>
            <a:pPr indent="-215900" lvl="0" marL="228600" rtl="0" algn="l">
              <a:lnSpc>
                <a:spcPct val="100000"/>
              </a:lnSpc>
              <a:spcBef>
                <a:spcPts val="0"/>
              </a:spcBef>
              <a:spcAft>
                <a:spcPts val="0"/>
              </a:spcAft>
              <a:buSzPts val="1600"/>
              <a:buChar char="•"/>
            </a:pPr>
            <a:r>
              <a:rPr lang="en-US" sz="1600">
                <a:highlight>
                  <a:srgbClr val="FFFEFC"/>
                </a:highlight>
                <a:latin typeface="Inter"/>
                <a:ea typeface="Inter"/>
                <a:cs typeface="Inter"/>
                <a:sym typeface="Inter"/>
              </a:rPr>
              <a:t>Diventa consapevole di come efficacemente si utilizza la comunicazione non verbale. Riconoscere i messaggi non v</a:t>
            </a:r>
            <a:r>
              <a:rPr lang="en-US" sz="1600">
                <a:highlight>
                  <a:srgbClr val="FFFEFC"/>
                </a:highlight>
              </a:rPr>
              <a:t>erbali che inviate agli altri può giocare un ruolo enorme nel migliorare le vostre relazioni.</a:t>
            </a:r>
            <a:endParaRPr sz="1600">
              <a:highlight>
                <a:srgbClr val="FFFEFC"/>
              </a:highlight>
            </a:endParaRPr>
          </a:p>
          <a:p>
            <a:pPr indent="-228600" lvl="0" marL="228600" rtl="0" algn="l">
              <a:lnSpc>
                <a:spcPct val="100000"/>
              </a:lnSpc>
              <a:spcBef>
                <a:spcPts val="1000"/>
              </a:spcBef>
              <a:spcAft>
                <a:spcPts val="0"/>
              </a:spcAft>
              <a:buClr>
                <a:schemeClr val="dk1"/>
              </a:buClr>
              <a:buSzPts val="1600"/>
              <a:buChar char="•"/>
            </a:pPr>
            <a:r>
              <a:rPr lang="en-US" sz="1600">
                <a:highlight>
                  <a:srgbClr val="FFFEFC"/>
                </a:highlight>
              </a:rPr>
              <a:t>Usa l'umorismo e gioca per alleviare lo stress. </a:t>
            </a:r>
            <a:endParaRPr sz="1600"/>
          </a:p>
          <a:p>
            <a:pPr indent="-228600" lvl="0" marL="228600" rtl="0" algn="l">
              <a:lnSpc>
                <a:spcPct val="100000"/>
              </a:lnSpc>
              <a:spcBef>
                <a:spcPts val="1000"/>
              </a:spcBef>
              <a:spcAft>
                <a:spcPts val="0"/>
              </a:spcAft>
              <a:buSzPts val="1600"/>
              <a:buChar char="•"/>
            </a:pPr>
            <a:r>
              <a:rPr lang="en-US" sz="1600"/>
              <a:t>I Conflitti e il disaccordo sono inevitabili nelle relazioni umane. Due persone non possono avere sempre gli stessi bisogni, le stesse opinioni e le stesse aspettative. Tuttavia, questo non è un male. Risolvere i conflitti in modo sano e costruttivo può rafforzare la fiducia tra le persone.</a:t>
            </a:r>
            <a:endParaRPr sz="1600"/>
          </a:p>
          <a:p>
            <a:pPr indent="-215900" lvl="0" marL="228600" rtl="0" algn="l">
              <a:lnSpc>
                <a:spcPct val="115000"/>
              </a:lnSpc>
              <a:spcBef>
                <a:spcPts val="0"/>
              </a:spcBef>
              <a:spcAft>
                <a:spcPts val="0"/>
              </a:spcAft>
              <a:buSzPts val="1600"/>
              <a:buChar char="•"/>
            </a:pPr>
            <a:r>
              <a:rPr lang="en-US" sz="1600"/>
              <a:t>Capire che ogni persona è diversa, e questa diversità  è interessante. </a:t>
            </a:r>
            <a:endParaRPr sz="1600"/>
          </a:p>
          <a:p>
            <a:pPr indent="0" lvl="0" marL="228600" rtl="0" algn="l">
              <a:lnSpc>
                <a:spcPct val="115000"/>
              </a:lnSpc>
              <a:spcBef>
                <a:spcPts val="0"/>
              </a:spcBef>
              <a:spcAft>
                <a:spcPts val="0"/>
              </a:spcAft>
              <a:buNone/>
            </a:pPr>
            <a:r>
              <a:t/>
            </a: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9" name="Shape 379"/>
        <p:cNvGrpSpPr/>
        <p:nvPr/>
      </p:nvGrpSpPr>
      <p:grpSpPr>
        <a:xfrm>
          <a:off x="0" y="0"/>
          <a:ext cx="0" cy="0"/>
          <a:chOff x="0" y="0"/>
          <a:chExt cx="0" cy="0"/>
        </a:xfrm>
      </p:grpSpPr>
      <p:sp>
        <p:nvSpPr>
          <p:cNvPr id="380" name="Google Shape;380;p1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Drawings on colourful paper" id="381" name="Google Shape;381;p19"/>
          <p:cNvPicPr preferRelativeResize="0"/>
          <p:nvPr/>
        </p:nvPicPr>
        <p:blipFill rotWithShape="1">
          <a:blip r:embed="rId3">
            <a:alphaModFix/>
          </a:blip>
          <a:srcRect b="-1" l="4301" r="24558" t="0"/>
          <a:stretch/>
        </p:blipFill>
        <p:spPr>
          <a:xfrm>
            <a:off x="4883022" y="10"/>
            <a:ext cx="7308978" cy="6857990"/>
          </a:xfrm>
          <a:custGeom>
            <a:rect b="b" l="l" r="r" t="t"/>
            <a:pathLst>
              <a:path extrusionOk="0" h="6858000" w="7308978">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ln>
            <a:noFill/>
          </a:ln>
        </p:spPr>
      </p:pic>
      <p:sp>
        <p:nvSpPr>
          <p:cNvPr id="382" name="Google Shape;382;p19"/>
          <p:cNvSpPr/>
          <p:nvPr/>
        </p:nvSpPr>
        <p:spPr>
          <a:xfrm>
            <a:off x="0" y="0"/>
            <a:ext cx="6096001" cy="6858000"/>
          </a:xfrm>
          <a:custGeom>
            <a:rect b="b" l="l" r="r" t="t"/>
            <a:pathLst>
              <a:path extrusionOk="0" h="6858000" w="6096001">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solidFill>
            <a:schemeClr val="lt1"/>
          </a:solidFill>
          <a:ln cap="flat" cmpd="sng" w="9525">
            <a:solidFill>
              <a:srgbClr val="EFEFEF"/>
            </a:solidFill>
            <a:prstDash val="solid"/>
            <a:miter lim="800000"/>
            <a:headEnd len="sm" w="sm" type="none"/>
            <a:tailEnd len="sm" w="sm" type="none"/>
          </a:ln>
          <a:effectLst>
            <a:outerShdw blurRad="50800" rotWithShape="0" algn="l"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83" name="Google Shape;383;p19"/>
          <p:cNvSpPr/>
          <p:nvPr/>
        </p:nvSpPr>
        <p:spPr>
          <a:xfrm>
            <a:off x="0" y="0"/>
            <a:ext cx="6086857" cy="6858000"/>
          </a:xfrm>
          <a:custGeom>
            <a:rect b="b" l="l" r="r" t="t"/>
            <a:pathLst>
              <a:path extrusionOk="0" h="6858000" w="6086857">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84" name="Google Shape;384;p19"/>
          <p:cNvSpPr txBox="1"/>
          <p:nvPr>
            <p:ph type="title"/>
          </p:nvPr>
        </p:nvSpPr>
        <p:spPr>
          <a:xfrm>
            <a:off x="374904" y="856488"/>
            <a:ext cx="4992624" cy="124358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400"/>
              <a:buFont typeface="Play"/>
              <a:buNone/>
            </a:pPr>
            <a:r>
              <a:rPr lang="en-US" sz="3400"/>
              <a:t>Quando chiudere una relazione</a:t>
            </a:r>
            <a:endParaRPr/>
          </a:p>
        </p:txBody>
      </p:sp>
      <p:sp>
        <p:nvSpPr>
          <p:cNvPr id="385" name="Google Shape;385;p19"/>
          <p:cNvSpPr/>
          <p:nvPr/>
        </p:nvSpPr>
        <p:spPr>
          <a:xfrm>
            <a:off x="0" y="1124325"/>
            <a:ext cx="128016" cy="65390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86" name="Google Shape;386;p19"/>
          <p:cNvSpPr/>
          <p:nvPr/>
        </p:nvSpPr>
        <p:spPr>
          <a:xfrm>
            <a:off x="437769" y="2195336"/>
            <a:ext cx="498348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87" name="Google Shape;387;p19"/>
          <p:cNvSpPr txBox="1"/>
          <p:nvPr>
            <p:ph idx="1" type="body"/>
          </p:nvPr>
        </p:nvSpPr>
        <p:spPr>
          <a:xfrm>
            <a:off x="374904" y="2522949"/>
            <a:ext cx="5065776" cy="340236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000"/>
              <a:buNone/>
            </a:pPr>
            <a:r>
              <a:rPr lang="en-US" sz="2000">
                <a:latin typeface="Arial"/>
                <a:ea typeface="Arial"/>
                <a:cs typeface="Arial"/>
                <a:sym typeface="Arial"/>
              </a:rPr>
              <a:t>S</a:t>
            </a:r>
            <a:r>
              <a:rPr lang="en-US" sz="2000"/>
              <a:t>egnali</a:t>
            </a:r>
            <a:r>
              <a:rPr lang="en-US" sz="2000">
                <a:latin typeface="Arial"/>
                <a:ea typeface="Arial"/>
                <a:cs typeface="Arial"/>
                <a:sym typeface="Arial"/>
              </a:rPr>
              <a:t>:</a:t>
            </a:r>
            <a:endParaRPr/>
          </a:p>
          <a:p>
            <a:pPr indent="-228600" lvl="0" marL="228600" rtl="0" algn="l">
              <a:lnSpc>
                <a:spcPct val="90000"/>
              </a:lnSpc>
              <a:spcBef>
                <a:spcPts val="1000"/>
              </a:spcBef>
              <a:spcAft>
                <a:spcPts val="0"/>
              </a:spcAft>
              <a:buClr>
                <a:schemeClr val="dk1"/>
              </a:buClr>
              <a:buSzPts val="2000"/>
              <a:buChar char="•"/>
            </a:pPr>
            <a:r>
              <a:rPr lang="en-US" sz="2000">
                <a:latin typeface="Arial"/>
                <a:ea typeface="Arial"/>
                <a:cs typeface="Arial"/>
                <a:sym typeface="Arial"/>
              </a:rPr>
              <a:t>co</a:t>
            </a:r>
            <a:r>
              <a:rPr lang="en-US" sz="2000"/>
              <a:t>stante infelicità</a:t>
            </a:r>
            <a:endParaRPr/>
          </a:p>
          <a:p>
            <a:pPr indent="-228600" lvl="0" marL="228600" rtl="0" algn="l">
              <a:lnSpc>
                <a:spcPct val="90000"/>
              </a:lnSpc>
              <a:spcBef>
                <a:spcPts val="1000"/>
              </a:spcBef>
              <a:spcAft>
                <a:spcPts val="0"/>
              </a:spcAft>
              <a:buClr>
                <a:schemeClr val="dk1"/>
              </a:buClr>
              <a:buSzPts val="2000"/>
              <a:buChar char="•"/>
            </a:pPr>
            <a:r>
              <a:rPr lang="en-US" sz="2000"/>
              <a:t>mancanza di fiducia</a:t>
            </a:r>
            <a:endParaRPr sz="2000"/>
          </a:p>
          <a:p>
            <a:pPr indent="-228600" lvl="0" marL="228600" rtl="0" algn="l">
              <a:lnSpc>
                <a:spcPct val="90000"/>
              </a:lnSpc>
              <a:spcBef>
                <a:spcPts val="1000"/>
              </a:spcBef>
              <a:spcAft>
                <a:spcPts val="0"/>
              </a:spcAft>
              <a:buClr>
                <a:schemeClr val="dk1"/>
              </a:buClr>
              <a:buSzPts val="2000"/>
              <a:buChar char="•"/>
            </a:pPr>
            <a:r>
              <a:rPr b="0" i="0" lang="en-US" sz="2000">
                <a:latin typeface="Arial"/>
                <a:ea typeface="Arial"/>
                <a:cs typeface="Arial"/>
                <a:sym typeface="Arial"/>
              </a:rPr>
              <a:t>r</a:t>
            </a:r>
            <a:r>
              <a:rPr lang="en-US" sz="2000"/>
              <a:t>ipetuti schemi di conflitto</a:t>
            </a:r>
            <a:endParaRPr/>
          </a:p>
          <a:p>
            <a:pPr indent="-228600" lvl="0" marL="228600" rtl="0" algn="l">
              <a:lnSpc>
                <a:spcPct val="90000"/>
              </a:lnSpc>
              <a:spcBef>
                <a:spcPts val="1000"/>
              </a:spcBef>
              <a:spcAft>
                <a:spcPts val="0"/>
              </a:spcAft>
              <a:buClr>
                <a:schemeClr val="dk1"/>
              </a:buClr>
              <a:buSzPts val="2000"/>
              <a:buChar char="•"/>
            </a:pPr>
            <a:r>
              <a:rPr lang="en-US" sz="2000"/>
              <a:t>abuso di tipo fisoco o emotivo</a:t>
            </a:r>
            <a:endParaRPr/>
          </a:p>
          <a:p>
            <a:pPr indent="-228600" lvl="0" marL="228600" rtl="0" algn="l">
              <a:lnSpc>
                <a:spcPct val="90000"/>
              </a:lnSpc>
              <a:spcBef>
                <a:spcPts val="1000"/>
              </a:spcBef>
              <a:spcAft>
                <a:spcPts val="0"/>
              </a:spcAft>
              <a:buClr>
                <a:schemeClr val="dk1"/>
              </a:buClr>
              <a:buSzPts val="2000"/>
              <a:buChar char="•"/>
            </a:pPr>
            <a:r>
              <a:rPr lang="en-US" sz="2000"/>
              <a:t>disallineamento dei valori</a:t>
            </a:r>
            <a:r>
              <a:rPr b="0" i="0" lang="en-US" sz="2000">
                <a:latin typeface="Arial"/>
                <a:ea typeface="Arial"/>
                <a:cs typeface="Arial"/>
                <a:sym typeface="Arial"/>
              </a:rPr>
              <a:t> </a:t>
            </a:r>
            <a:endParaRPr/>
          </a:p>
          <a:p>
            <a:pPr indent="-228600" lvl="0" marL="228600" rtl="0" algn="l">
              <a:lnSpc>
                <a:spcPct val="90000"/>
              </a:lnSpc>
              <a:spcBef>
                <a:spcPts val="1000"/>
              </a:spcBef>
              <a:spcAft>
                <a:spcPts val="0"/>
              </a:spcAft>
              <a:buClr>
                <a:schemeClr val="dk1"/>
              </a:buClr>
              <a:buSzPts val="2000"/>
              <a:buChar char="•"/>
            </a:pPr>
            <a:r>
              <a:rPr lang="en-US" sz="2000"/>
              <a:t>sensazione di stagnazione e di trattenimento</a:t>
            </a:r>
            <a:endParaRPr/>
          </a:p>
          <a:p>
            <a:pPr indent="-228600" lvl="0" marL="228600" rtl="0" algn="l">
              <a:lnSpc>
                <a:spcPct val="90000"/>
              </a:lnSpc>
              <a:spcBef>
                <a:spcPts val="1000"/>
              </a:spcBef>
              <a:spcAft>
                <a:spcPts val="0"/>
              </a:spcAft>
              <a:buClr>
                <a:schemeClr val="dk1"/>
              </a:buClr>
              <a:buSzPts val="2000"/>
              <a:buChar char="•"/>
            </a:pPr>
            <a:r>
              <a:rPr lang="en-US" sz="2000"/>
              <a:t>mancanza di rispetto</a:t>
            </a:r>
            <a:endParaRPr sz="2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2" name="Shape 392"/>
        <p:cNvGrpSpPr/>
        <p:nvPr/>
      </p:nvGrpSpPr>
      <p:grpSpPr>
        <a:xfrm>
          <a:off x="0" y="0"/>
          <a:ext cx="0" cy="0"/>
          <a:chOff x="0" y="0"/>
          <a:chExt cx="0" cy="0"/>
        </a:xfrm>
      </p:grpSpPr>
      <p:sp>
        <p:nvSpPr>
          <p:cNvPr id="393" name="Google Shape;393;p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4" name="Google Shape;394;p20"/>
          <p:cNvSpPr/>
          <p:nvPr/>
        </p:nvSpPr>
        <p:spPr>
          <a:xfrm>
            <a:off x="0" y="0"/>
            <a:ext cx="11416414" cy="6858000"/>
          </a:xfrm>
          <a:prstGeom prst="rect">
            <a:avLst/>
          </a:prstGeom>
          <a:solidFill>
            <a:schemeClr val="lt1"/>
          </a:solidFill>
          <a:ln>
            <a:noFill/>
          </a:ln>
          <a:effectLst>
            <a:outerShdw blurRad="889000" sx="90000" rotWithShape="0" algn="t" dir="21540000" dist="406400" sy="90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5" name="Google Shape;395;p20"/>
          <p:cNvSpPr txBox="1"/>
          <p:nvPr>
            <p:ph type="title"/>
          </p:nvPr>
        </p:nvSpPr>
        <p:spPr>
          <a:xfrm>
            <a:off x="6803409" y="762001"/>
            <a:ext cx="4156512" cy="17082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700"/>
              <a:buFont typeface="Play"/>
              <a:buNone/>
            </a:pPr>
            <a:r>
              <a:rPr lang="en-US" sz="3700"/>
              <a:t>Ultima attività</a:t>
            </a:r>
            <a:endParaRPr/>
          </a:p>
        </p:txBody>
      </p:sp>
      <p:pic>
        <p:nvPicPr>
          <p:cNvPr descr="Two young men sitting on a panel and talking Stock Photo | Adobe Stock" id="396" name="Google Shape;396;p20"/>
          <p:cNvPicPr preferRelativeResize="0"/>
          <p:nvPr/>
        </p:nvPicPr>
        <p:blipFill rotWithShape="1">
          <a:blip r:embed="rId3">
            <a:alphaModFix/>
          </a:blip>
          <a:srcRect b="-2" l="17742" r="22924" t="0"/>
          <a:stretch/>
        </p:blipFill>
        <p:spPr>
          <a:xfrm>
            <a:off x="-1" y="-2"/>
            <a:ext cx="6096001" cy="6858002"/>
          </a:xfrm>
          <a:prstGeom prst="rect">
            <a:avLst/>
          </a:prstGeom>
          <a:noFill/>
          <a:ln>
            <a:noFill/>
          </a:ln>
        </p:spPr>
      </p:pic>
      <p:sp>
        <p:nvSpPr>
          <p:cNvPr id="397" name="Google Shape;397;p20"/>
          <p:cNvSpPr txBox="1"/>
          <p:nvPr/>
        </p:nvSpPr>
        <p:spPr>
          <a:xfrm>
            <a:off x="6803409" y="2470245"/>
            <a:ext cx="4156512" cy="376983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2000"/>
              <a:buFont typeface="Arial"/>
              <a:buChar char="•"/>
            </a:pPr>
            <a:r>
              <a:rPr lang="en-US" sz="2000">
                <a:solidFill>
                  <a:schemeClr val="dk1"/>
                </a:solidFill>
              </a:rPr>
              <a:t>Hai imparato qualcosa su te stesso?</a:t>
            </a:r>
            <a:endParaRPr/>
          </a:p>
          <a:p>
            <a:pPr indent="127000" lvl="0" marL="0" marR="0" rtl="0" algn="l">
              <a:lnSpc>
                <a:spcPct val="90000"/>
              </a:lnSpc>
              <a:spcBef>
                <a:spcPts val="60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0" lvl="0" marL="0" marR="0" rtl="0" algn="l">
              <a:lnSpc>
                <a:spcPct val="90000"/>
              </a:lnSpc>
              <a:spcBef>
                <a:spcPts val="600"/>
              </a:spcBef>
              <a:spcAft>
                <a:spcPts val="0"/>
              </a:spcAft>
              <a:buClr>
                <a:schemeClr val="dk1"/>
              </a:buClr>
              <a:buSzPts val="2000"/>
              <a:buFont typeface="Arial"/>
              <a:buChar char="•"/>
            </a:pPr>
            <a:r>
              <a:rPr lang="en-US" sz="2000">
                <a:solidFill>
                  <a:schemeClr val="dk1"/>
                </a:solidFill>
              </a:rPr>
              <a:t>Come ti senti</a:t>
            </a:r>
            <a:r>
              <a:rPr lang="en-US" sz="2000">
                <a:solidFill>
                  <a:schemeClr val="dk1"/>
                </a:solidFill>
                <a:latin typeface="Arial"/>
                <a:ea typeface="Arial"/>
                <a:cs typeface="Arial"/>
                <a:sym typeface="Arial"/>
              </a:rPr>
              <a: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grpSp>
        <p:nvGrpSpPr>
          <p:cNvPr id="403" name="Google Shape;403;p21"/>
          <p:cNvGrpSpPr/>
          <p:nvPr/>
        </p:nvGrpSpPr>
        <p:grpSpPr>
          <a:xfrm>
            <a:off x="25268" y="4930407"/>
            <a:ext cx="2726930" cy="1244738"/>
            <a:chOff x="37902" y="7395609"/>
            <a:chExt cx="4090395" cy="1867108"/>
          </a:xfrm>
        </p:grpSpPr>
        <p:pic>
          <p:nvPicPr>
            <p:cNvPr id="404" name="Google Shape;404;p21"/>
            <p:cNvPicPr preferRelativeResize="0"/>
            <p:nvPr/>
          </p:nvPicPr>
          <p:blipFill rotWithShape="1">
            <a:blip r:embed="rId3">
              <a:alphaModFix/>
            </a:blip>
            <a:srcRect b="0" l="0" r="0" t="0"/>
            <a:stretch/>
          </p:blipFill>
          <p:spPr>
            <a:xfrm>
              <a:off x="37902" y="7576793"/>
              <a:ext cx="2381249" cy="1685924"/>
            </a:xfrm>
            <a:prstGeom prst="rect">
              <a:avLst/>
            </a:prstGeom>
            <a:noFill/>
            <a:ln>
              <a:noFill/>
            </a:ln>
          </p:spPr>
        </p:pic>
        <p:pic>
          <p:nvPicPr>
            <p:cNvPr id="405" name="Google Shape;405;p21"/>
            <p:cNvPicPr preferRelativeResize="0"/>
            <p:nvPr/>
          </p:nvPicPr>
          <p:blipFill rotWithShape="1">
            <a:blip r:embed="rId4">
              <a:alphaModFix/>
            </a:blip>
            <a:srcRect b="0" l="0" r="0" t="0"/>
            <a:stretch/>
          </p:blipFill>
          <p:spPr>
            <a:xfrm>
              <a:off x="2385223" y="7395609"/>
              <a:ext cx="1743074" cy="1743074"/>
            </a:xfrm>
            <a:prstGeom prst="rect">
              <a:avLst/>
            </a:prstGeom>
            <a:noFill/>
            <a:ln>
              <a:noFill/>
            </a:ln>
          </p:spPr>
        </p:pic>
      </p:grpSp>
      <p:pic>
        <p:nvPicPr>
          <p:cNvPr id="406" name="Google Shape;406;p21"/>
          <p:cNvPicPr preferRelativeResize="0"/>
          <p:nvPr/>
        </p:nvPicPr>
        <p:blipFill rotWithShape="1">
          <a:blip r:embed="rId5">
            <a:alphaModFix/>
          </a:blip>
          <a:srcRect b="0" l="0" r="0" t="0"/>
          <a:stretch/>
        </p:blipFill>
        <p:spPr>
          <a:xfrm>
            <a:off x="4283568" y="5186012"/>
            <a:ext cx="1795721" cy="745787"/>
          </a:xfrm>
          <a:prstGeom prst="rect">
            <a:avLst/>
          </a:prstGeom>
          <a:noFill/>
          <a:ln>
            <a:noFill/>
          </a:ln>
        </p:spPr>
      </p:pic>
      <p:pic>
        <p:nvPicPr>
          <p:cNvPr id="407" name="Google Shape;407;p21"/>
          <p:cNvPicPr preferRelativeResize="0"/>
          <p:nvPr/>
        </p:nvPicPr>
        <p:blipFill rotWithShape="1">
          <a:blip r:embed="rId6">
            <a:alphaModFix/>
          </a:blip>
          <a:srcRect b="0" l="0" r="0" t="0"/>
          <a:stretch/>
        </p:blipFill>
        <p:spPr>
          <a:xfrm>
            <a:off x="6288955" y="4969719"/>
            <a:ext cx="1527895" cy="1130299"/>
          </a:xfrm>
          <a:prstGeom prst="rect">
            <a:avLst/>
          </a:prstGeom>
          <a:noFill/>
          <a:ln>
            <a:noFill/>
          </a:ln>
        </p:spPr>
      </p:pic>
      <p:pic>
        <p:nvPicPr>
          <p:cNvPr id="408" name="Google Shape;408;p21"/>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409" name="Google Shape;409;p21"/>
          <p:cNvSpPr/>
          <p:nvPr/>
        </p:nvSpPr>
        <p:spPr>
          <a:xfrm>
            <a:off x="0" y="6172200"/>
            <a:ext cx="12191577" cy="685800"/>
          </a:xfrm>
          <a:custGeom>
            <a:rect b="b" l="l" r="r" t="t"/>
            <a:pathLst>
              <a:path extrusionOk="0" h="1028700" w="18287365">
                <a:moveTo>
                  <a:pt x="0" y="0"/>
                </a:moveTo>
                <a:lnTo>
                  <a:pt x="18286852" y="0"/>
                </a:lnTo>
                <a:lnTo>
                  <a:pt x="18286852" y="1028699"/>
                </a:lnTo>
                <a:lnTo>
                  <a:pt x="0" y="1028699"/>
                </a:lnTo>
                <a:lnTo>
                  <a:pt x="0" y="0"/>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sp>
        <p:nvSpPr>
          <p:cNvPr id="410" name="Google Shape;410;p21"/>
          <p:cNvSpPr txBox="1"/>
          <p:nvPr/>
        </p:nvSpPr>
        <p:spPr>
          <a:xfrm>
            <a:off x="20009" y="6354652"/>
            <a:ext cx="12152207" cy="437129"/>
          </a:xfrm>
          <a:prstGeom prst="rect">
            <a:avLst/>
          </a:prstGeom>
          <a:noFill/>
          <a:ln>
            <a:noFill/>
          </a:ln>
        </p:spPr>
        <p:txBody>
          <a:bodyPr anchorCtr="0" anchor="t" bIns="0" lIns="0" spcFirstLastPara="1" rIns="0" wrap="square" tIns="8450">
            <a:spAutoFit/>
          </a:bodyPr>
          <a:lstStyle/>
          <a:p>
            <a:pPr indent="-833161" lvl="0" marL="841204" marR="3387" rtl="0" algn="l">
              <a:lnSpc>
                <a:spcPct val="115100"/>
              </a:lnSpc>
              <a:spcBef>
                <a:spcPts val="0"/>
              </a:spcBef>
              <a:spcAft>
                <a:spcPts val="0"/>
              </a:spcAft>
              <a:buNone/>
            </a:pPr>
            <a:r>
              <a:rPr lang="en-US" sz="1267">
                <a:solidFill>
                  <a:srgbClr val="FFFFFF"/>
                </a:solidFill>
                <a:latin typeface="Helvetica Neue"/>
                <a:ea typeface="Helvetica Neue"/>
                <a:cs typeface="Helvetica Neue"/>
                <a:sym typeface="Helvetica Ne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267">
              <a:solidFill>
                <a:schemeClr val="dk1"/>
              </a:solidFill>
              <a:latin typeface="Helvetica Neue"/>
              <a:ea typeface="Helvetica Neue"/>
              <a:cs typeface="Helvetica Neue"/>
              <a:sym typeface="Helvetica Neue"/>
            </a:endParaRPr>
          </a:p>
        </p:txBody>
      </p:sp>
      <p:pic>
        <p:nvPicPr>
          <p:cNvPr id="411" name="Google Shape;411;p21"/>
          <p:cNvPicPr preferRelativeResize="0"/>
          <p:nvPr/>
        </p:nvPicPr>
        <p:blipFill rotWithShape="1">
          <a:blip r:embed="rId8">
            <a:alphaModFix/>
          </a:blip>
          <a:srcRect b="0" l="0" r="0" t="0"/>
          <a:stretch/>
        </p:blipFill>
        <p:spPr>
          <a:xfrm>
            <a:off x="10426294" y="920091"/>
            <a:ext cx="1365249" cy="1441449"/>
          </a:xfrm>
          <a:prstGeom prst="rect">
            <a:avLst/>
          </a:prstGeom>
          <a:noFill/>
          <a:ln>
            <a:noFill/>
          </a:ln>
        </p:spPr>
      </p:pic>
      <p:pic>
        <p:nvPicPr>
          <p:cNvPr id="412" name="Google Shape;412;p21"/>
          <p:cNvPicPr preferRelativeResize="0"/>
          <p:nvPr/>
        </p:nvPicPr>
        <p:blipFill rotWithShape="1">
          <a:blip r:embed="rId9">
            <a:alphaModFix/>
          </a:blip>
          <a:srcRect b="0" l="0" r="0" t="0"/>
          <a:stretch/>
        </p:blipFill>
        <p:spPr>
          <a:xfrm>
            <a:off x="3666342" y="3257771"/>
            <a:ext cx="4848843" cy="1159933"/>
          </a:xfrm>
          <a:prstGeom prst="rect">
            <a:avLst/>
          </a:prstGeom>
          <a:noFill/>
          <a:ln>
            <a:noFill/>
          </a:ln>
        </p:spPr>
      </p:pic>
      <p:sp>
        <p:nvSpPr>
          <p:cNvPr id="413" name="Google Shape;413;p21"/>
          <p:cNvSpPr txBox="1"/>
          <p:nvPr>
            <p:ph type="title"/>
          </p:nvPr>
        </p:nvSpPr>
        <p:spPr>
          <a:xfrm>
            <a:off x="4501410" y="1064254"/>
            <a:ext cx="2793153" cy="8398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None/>
            </a:pPr>
            <a:r>
              <a:rPr b="1" i="0" lang="en-US" sz="1200" u="none" cap="none" strike="noStrike">
                <a:solidFill>
                  <a:schemeClr val="dk1"/>
                </a:solidFill>
                <a:latin typeface="Calibri"/>
                <a:ea typeface="Calibri"/>
                <a:cs typeface="Calibri"/>
                <a:sym typeface="Calibri"/>
              </a:rPr>
              <a:t>Eurhope</a:t>
            </a:r>
            <a:endParaRPr/>
          </a:p>
        </p:txBody>
      </p:sp>
      <p:sp>
        <p:nvSpPr>
          <p:cNvPr id="414" name="Google Shape;414;p21"/>
          <p:cNvSpPr txBox="1"/>
          <p:nvPr/>
        </p:nvSpPr>
        <p:spPr>
          <a:xfrm>
            <a:off x="2516738" y="1866513"/>
            <a:ext cx="6762750" cy="7636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None/>
            </a:pPr>
            <a:r>
              <a:rPr lang="en-US"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indent="0" lvl="0" marL="0" marR="214641" rtl="0" algn="ctr">
              <a:lnSpc>
                <a:spcPct val="100000"/>
              </a:lnSpc>
              <a:spcBef>
                <a:spcPts val="1557"/>
              </a:spcBef>
              <a:spcAft>
                <a:spcPts val="0"/>
              </a:spcAft>
              <a:buNone/>
            </a:pPr>
            <a:r>
              <a:rPr lang="en-US" sz="1267">
                <a:solidFill>
                  <a:schemeClr val="dk1"/>
                </a:solidFill>
                <a:latin typeface="Helvetica Neue"/>
                <a:ea typeface="Helvetica Neue"/>
                <a:cs typeface="Helvetica Neue"/>
                <a:sym typeface="Helvetica Neue"/>
              </a:rPr>
              <a:t>Erasmus+ project n. 2023-2-IT03-KA220-YOU-000184370</a:t>
            </a:r>
            <a:endParaRPr sz="1267">
              <a:solidFill>
                <a:schemeClr val="dk1"/>
              </a:solidFill>
              <a:latin typeface="Helvetica Neue"/>
              <a:ea typeface="Helvetica Neue"/>
              <a:cs typeface="Helvetica Neue"/>
              <a:sym typeface="Helvetica Neue"/>
            </a:endParaRPr>
          </a:p>
        </p:txBody>
      </p:sp>
      <p:pic>
        <p:nvPicPr>
          <p:cNvPr id="415" name="Google Shape;415;p21"/>
          <p:cNvPicPr preferRelativeResize="0"/>
          <p:nvPr/>
        </p:nvPicPr>
        <p:blipFill rotWithShape="1">
          <a:blip r:embed="rId10">
            <a:alphaModFix/>
          </a:blip>
          <a:srcRect b="0" l="0" r="0" t="0"/>
          <a:stretch/>
        </p:blipFill>
        <p:spPr>
          <a:xfrm>
            <a:off x="7915797" y="5291340"/>
            <a:ext cx="1777999" cy="488949"/>
          </a:xfrm>
          <a:prstGeom prst="rect">
            <a:avLst/>
          </a:prstGeom>
          <a:noFill/>
          <a:ln>
            <a:noFill/>
          </a:ln>
        </p:spPr>
      </p:pic>
      <p:pic>
        <p:nvPicPr>
          <p:cNvPr id="416" name="Google Shape;416;p21"/>
          <p:cNvPicPr preferRelativeResize="0"/>
          <p:nvPr/>
        </p:nvPicPr>
        <p:blipFill rotWithShape="1">
          <a:blip r:embed="rId11">
            <a:alphaModFix/>
          </a:blip>
          <a:srcRect b="0" l="0" r="0" t="0"/>
          <a:stretch/>
        </p:blipFill>
        <p:spPr>
          <a:xfrm>
            <a:off x="9795972" y="5242233"/>
            <a:ext cx="534561" cy="537599"/>
          </a:xfrm>
          <a:prstGeom prst="rect">
            <a:avLst/>
          </a:prstGeom>
          <a:noFill/>
          <a:ln>
            <a:noFill/>
          </a:ln>
        </p:spPr>
      </p:pic>
      <p:sp>
        <p:nvSpPr>
          <p:cNvPr id="417" name="Google Shape;417;p21"/>
          <p:cNvSpPr/>
          <p:nvPr/>
        </p:nvSpPr>
        <p:spPr>
          <a:xfrm>
            <a:off x="10406008" y="5352499"/>
            <a:ext cx="786977" cy="134620"/>
          </a:xfrm>
          <a:custGeom>
            <a:rect b="b" l="l" r="r" t="t"/>
            <a:pathLst>
              <a:path extrusionOk="0" h="201929" w="1180465">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extrusionOk="0" h="201929" w="1180465">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extrusionOk="0" h="201929" w="1180465">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extrusionOk="0" h="201929" w="1180465">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418" name="Google Shape;418;p21"/>
          <p:cNvGrpSpPr/>
          <p:nvPr/>
        </p:nvGrpSpPr>
        <p:grpSpPr>
          <a:xfrm>
            <a:off x="11231396" y="5352745"/>
            <a:ext cx="736275" cy="134197"/>
            <a:chOff x="16847094" y="8029117"/>
            <a:chExt cx="1104413" cy="201295"/>
          </a:xfrm>
        </p:grpSpPr>
        <p:pic>
          <p:nvPicPr>
            <p:cNvPr id="419" name="Google Shape;419;p21"/>
            <p:cNvPicPr preferRelativeResize="0"/>
            <p:nvPr/>
          </p:nvPicPr>
          <p:blipFill rotWithShape="1">
            <a:blip r:embed="rId12">
              <a:alphaModFix/>
            </a:blip>
            <a:srcRect b="0" l="0" r="0" t="0"/>
            <a:stretch/>
          </p:blipFill>
          <p:spPr>
            <a:xfrm>
              <a:off x="16847094" y="8031077"/>
              <a:ext cx="493393" cy="197072"/>
            </a:xfrm>
            <a:prstGeom prst="rect">
              <a:avLst/>
            </a:prstGeom>
            <a:noFill/>
            <a:ln>
              <a:noFill/>
            </a:ln>
          </p:spPr>
        </p:pic>
        <p:sp>
          <p:nvSpPr>
            <p:cNvPr id="420" name="Google Shape;420;p21"/>
            <p:cNvSpPr/>
            <p:nvPr/>
          </p:nvSpPr>
          <p:spPr>
            <a:xfrm>
              <a:off x="17362387" y="8029117"/>
              <a:ext cx="215265" cy="201295"/>
            </a:xfrm>
            <a:custGeom>
              <a:rect b="b" l="l" r="r" t="t"/>
              <a:pathLst>
                <a:path extrusionOk="0" h="201295" w="215265">
                  <a:moveTo>
                    <a:pt x="41503" y="2705"/>
                  </a:moveTo>
                  <a:lnTo>
                    <a:pt x="0" y="2705"/>
                  </a:lnTo>
                  <a:lnTo>
                    <a:pt x="0" y="198513"/>
                  </a:lnTo>
                  <a:lnTo>
                    <a:pt x="41503" y="198513"/>
                  </a:lnTo>
                  <a:lnTo>
                    <a:pt x="41503" y="2705"/>
                  </a:lnTo>
                  <a:close/>
                </a:path>
                <a:path extrusionOk="0" h="201295" w="21526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21" name="Google Shape;421;p21"/>
            <p:cNvPicPr preferRelativeResize="0"/>
            <p:nvPr/>
          </p:nvPicPr>
          <p:blipFill rotWithShape="1">
            <a:blip r:embed="rId13">
              <a:alphaModFix/>
            </a:blip>
            <a:srcRect b="0" l="0" r="0" t="0"/>
            <a:stretch/>
          </p:blipFill>
          <p:spPr>
            <a:xfrm>
              <a:off x="17596548" y="8031077"/>
              <a:ext cx="354959" cy="197072"/>
            </a:xfrm>
            <a:prstGeom prst="rect">
              <a:avLst/>
            </a:prstGeom>
            <a:noFill/>
            <a:ln>
              <a:noFill/>
            </a:ln>
          </p:spPr>
        </p:pic>
      </p:grpSp>
      <p:grpSp>
        <p:nvGrpSpPr>
          <p:cNvPr id="422" name="Google Shape;422;p21"/>
          <p:cNvGrpSpPr/>
          <p:nvPr/>
        </p:nvGrpSpPr>
        <p:grpSpPr>
          <a:xfrm>
            <a:off x="10404054" y="5564040"/>
            <a:ext cx="557327" cy="105770"/>
            <a:chOff x="15606081" y="8346060"/>
            <a:chExt cx="835991" cy="158656"/>
          </a:xfrm>
        </p:grpSpPr>
        <p:pic>
          <p:nvPicPr>
            <p:cNvPr id="423" name="Google Shape;423;p21"/>
            <p:cNvPicPr preferRelativeResize="0"/>
            <p:nvPr/>
          </p:nvPicPr>
          <p:blipFill rotWithShape="1">
            <a:blip r:embed="rId14">
              <a:alphaModFix/>
            </a:blip>
            <a:srcRect b="0" l="0" r="0" t="0"/>
            <a:stretch/>
          </p:blipFill>
          <p:spPr>
            <a:xfrm>
              <a:off x="15606081" y="8346183"/>
              <a:ext cx="117136" cy="158410"/>
            </a:xfrm>
            <a:prstGeom prst="rect">
              <a:avLst/>
            </a:prstGeom>
            <a:noFill/>
            <a:ln>
              <a:noFill/>
            </a:ln>
          </p:spPr>
        </p:pic>
        <p:sp>
          <p:nvSpPr>
            <p:cNvPr id="424" name="Google Shape;424;p21"/>
            <p:cNvSpPr/>
            <p:nvPr/>
          </p:nvSpPr>
          <p:spPr>
            <a:xfrm>
              <a:off x="15748064" y="8348903"/>
              <a:ext cx="88900" cy="154305"/>
            </a:xfrm>
            <a:custGeom>
              <a:rect b="b" l="l" r="r" t="t"/>
              <a:pathLst>
                <a:path extrusionOk="0" h="154304" w="8890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25" name="Google Shape;425;p21"/>
            <p:cNvPicPr preferRelativeResize="0"/>
            <p:nvPr/>
          </p:nvPicPr>
          <p:blipFill rotWithShape="1">
            <a:blip r:embed="rId15">
              <a:alphaModFix/>
            </a:blip>
            <a:srcRect b="0" l="0" r="0" t="0"/>
            <a:stretch/>
          </p:blipFill>
          <p:spPr>
            <a:xfrm>
              <a:off x="15866548" y="8348389"/>
              <a:ext cx="136598" cy="154119"/>
            </a:xfrm>
            <a:prstGeom prst="rect">
              <a:avLst/>
            </a:prstGeom>
            <a:noFill/>
            <a:ln>
              <a:noFill/>
            </a:ln>
          </p:spPr>
        </p:pic>
        <p:sp>
          <p:nvSpPr>
            <p:cNvPr id="426" name="Google Shape;426;p21"/>
            <p:cNvSpPr/>
            <p:nvPr/>
          </p:nvSpPr>
          <p:spPr>
            <a:xfrm>
              <a:off x="16024682" y="8348903"/>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27" name="Google Shape;427;p21"/>
            <p:cNvPicPr preferRelativeResize="0"/>
            <p:nvPr/>
          </p:nvPicPr>
          <p:blipFill rotWithShape="1">
            <a:blip r:embed="rId16">
              <a:alphaModFix/>
            </a:blip>
            <a:srcRect b="0" l="0" r="0" t="0"/>
            <a:stretch/>
          </p:blipFill>
          <p:spPr>
            <a:xfrm>
              <a:off x="16162266" y="8346060"/>
              <a:ext cx="279806" cy="158656"/>
            </a:xfrm>
            <a:prstGeom prst="rect">
              <a:avLst/>
            </a:prstGeom>
            <a:noFill/>
            <a:ln>
              <a:noFill/>
            </a:ln>
          </p:spPr>
        </p:pic>
      </p:grpSp>
      <p:grpSp>
        <p:nvGrpSpPr>
          <p:cNvPr id="428" name="Google Shape;428;p21"/>
          <p:cNvGrpSpPr/>
          <p:nvPr/>
        </p:nvGrpSpPr>
        <p:grpSpPr>
          <a:xfrm>
            <a:off x="11010750" y="5564122"/>
            <a:ext cx="399902" cy="105606"/>
            <a:chOff x="16516125" y="8346182"/>
            <a:chExt cx="599853" cy="158410"/>
          </a:xfrm>
        </p:grpSpPr>
        <p:pic>
          <p:nvPicPr>
            <p:cNvPr id="429" name="Google Shape;429;p21"/>
            <p:cNvPicPr preferRelativeResize="0"/>
            <p:nvPr/>
          </p:nvPicPr>
          <p:blipFill rotWithShape="1">
            <a:blip r:embed="rId17">
              <a:alphaModFix/>
            </a:blip>
            <a:srcRect b="0" l="0" r="0" t="0"/>
            <a:stretch/>
          </p:blipFill>
          <p:spPr>
            <a:xfrm>
              <a:off x="16516125" y="8346182"/>
              <a:ext cx="227174" cy="158410"/>
            </a:xfrm>
            <a:prstGeom prst="rect">
              <a:avLst/>
            </a:prstGeom>
            <a:noFill/>
            <a:ln>
              <a:noFill/>
            </a:ln>
          </p:spPr>
        </p:pic>
        <p:pic>
          <p:nvPicPr>
            <p:cNvPr id="430" name="Google Shape;430;p21"/>
            <p:cNvPicPr preferRelativeResize="0"/>
            <p:nvPr/>
          </p:nvPicPr>
          <p:blipFill rotWithShape="1">
            <a:blip r:embed="rId18">
              <a:alphaModFix/>
            </a:blip>
            <a:srcRect b="0" l="0" r="0" t="0"/>
            <a:stretch/>
          </p:blipFill>
          <p:spPr>
            <a:xfrm>
              <a:off x="16763740" y="8348389"/>
              <a:ext cx="126316" cy="156203"/>
            </a:xfrm>
            <a:prstGeom prst="rect">
              <a:avLst/>
            </a:prstGeom>
            <a:noFill/>
            <a:ln>
              <a:noFill/>
            </a:ln>
          </p:spPr>
        </p:pic>
        <p:pic>
          <p:nvPicPr>
            <p:cNvPr id="431" name="Google Shape;431;p21"/>
            <p:cNvPicPr preferRelativeResize="0"/>
            <p:nvPr/>
          </p:nvPicPr>
          <p:blipFill rotWithShape="1">
            <a:blip r:embed="rId19">
              <a:alphaModFix/>
            </a:blip>
            <a:srcRect b="0" l="0" r="0" t="0"/>
            <a:stretch/>
          </p:blipFill>
          <p:spPr>
            <a:xfrm>
              <a:off x="16925675" y="8348267"/>
              <a:ext cx="127663" cy="154119"/>
            </a:xfrm>
            <a:prstGeom prst="rect">
              <a:avLst/>
            </a:prstGeom>
            <a:noFill/>
            <a:ln>
              <a:noFill/>
            </a:ln>
          </p:spPr>
        </p:pic>
        <p:sp>
          <p:nvSpPr>
            <p:cNvPr id="432" name="Google Shape;432;p21"/>
            <p:cNvSpPr/>
            <p:nvPr/>
          </p:nvSpPr>
          <p:spPr>
            <a:xfrm>
              <a:off x="17082958" y="8348389"/>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433" name="Google Shape;433;p21"/>
          <p:cNvGrpSpPr/>
          <p:nvPr/>
        </p:nvGrpSpPr>
        <p:grpSpPr>
          <a:xfrm>
            <a:off x="11457835" y="5564040"/>
            <a:ext cx="509510" cy="105770"/>
            <a:chOff x="17186752" y="8346060"/>
            <a:chExt cx="764265" cy="158656"/>
          </a:xfrm>
        </p:grpSpPr>
        <p:pic>
          <p:nvPicPr>
            <p:cNvPr id="434" name="Google Shape;434;p21"/>
            <p:cNvPicPr preferRelativeResize="0"/>
            <p:nvPr/>
          </p:nvPicPr>
          <p:blipFill rotWithShape="1">
            <a:blip r:embed="rId20">
              <a:alphaModFix/>
            </a:blip>
            <a:srcRect b="0" l="0" r="0" t="0"/>
            <a:stretch/>
          </p:blipFill>
          <p:spPr>
            <a:xfrm>
              <a:off x="17186752" y="8347776"/>
              <a:ext cx="254102" cy="154927"/>
            </a:xfrm>
            <a:prstGeom prst="rect">
              <a:avLst/>
            </a:prstGeom>
            <a:noFill/>
            <a:ln>
              <a:noFill/>
            </a:ln>
          </p:spPr>
        </p:pic>
        <p:sp>
          <p:nvSpPr>
            <p:cNvPr id="435" name="Google Shape;435;p21"/>
            <p:cNvSpPr/>
            <p:nvPr/>
          </p:nvSpPr>
          <p:spPr>
            <a:xfrm>
              <a:off x="17468761" y="8348395"/>
              <a:ext cx="149225" cy="154940"/>
            </a:xfrm>
            <a:custGeom>
              <a:rect b="b" l="l" r="r" t="t"/>
              <a:pathLst>
                <a:path extrusionOk="0" h="154940" w="149225">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36" name="Google Shape;436;p21"/>
            <p:cNvPicPr preferRelativeResize="0"/>
            <p:nvPr/>
          </p:nvPicPr>
          <p:blipFill rotWithShape="1">
            <a:blip r:embed="rId21">
              <a:alphaModFix/>
            </a:blip>
            <a:srcRect b="0" l="0" r="0" t="0"/>
            <a:stretch/>
          </p:blipFill>
          <p:spPr>
            <a:xfrm>
              <a:off x="17804382" y="8346060"/>
              <a:ext cx="146635" cy="158656"/>
            </a:xfrm>
            <a:prstGeom prst="rect">
              <a:avLst/>
            </a:prstGeom>
            <a:noFill/>
            <a:ln>
              <a:noFill/>
            </a:ln>
          </p:spPr>
        </p:pic>
        <p:pic>
          <p:nvPicPr>
            <p:cNvPr id="437" name="Google Shape;437;p21"/>
            <p:cNvPicPr preferRelativeResize="0"/>
            <p:nvPr/>
          </p:nvPicPr>
          <p:blipFill rotWithShape="1">
            <a:blip r:embed="rId19">
              <a:alphaModFix/>
            </a:blip>
            <a:srcRect b="0" l="0" r="0" t="0"/>
            <a:stretch/>
          </p:blipFill>
          <p:spPr>
            <a:xfrm>
              <a:off x="17653952" y="8348267"/>
              <a:ext cx="127663" cy="154119"/>
            </a:xfrm>
            <a:prstGeom prst="rect">
              <a:avLst/>
            </a:prstGeom>
            <a:noFill/>
            <a:ln>
              <a:noFill/>
            </a:ln>
          </p:spPr>
        </p:pic>
      </p:grpSp>
      <p:pic>
        <p:nvPicPr>
          <p:cNvPr id="438" name="Google Shape;438;p21"/>
          <p:cNvPicPr preferRelativeResize="0"/>
          <p:nvPr/>
        </p:nvPicPr>
        <p:blipFill rotWithShape="1">
          <a:blip r:embed="rId22">
            <a:alphaModFix/>
          </a:blip>
          <a:srcRect b="0" l="0" r="0" t="0"/>
          <a:stretch/>
        </p:blipFill>
        <p:spPr>
          <a:xfrm>
            <a:off x="2614798" y="5127795"/>
            <a:ext cx="1504949" cy="8572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2024-07-25T11:48:30Z</dcterms:created>
  <dc:creator>Dede Georgia (Δέδε Γεωργία )</dc:creator>
</cp:coreProperties>
</file>