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47.jpg" ContentType="image/jpeg"/>
  <Override PartName="/ppt/notesSlides/notesSlide16.xml" ContentType="application/vnd.openxmlformats-officedocument.presentationml.notesSlide+xml"/>
  <Override PartName="/ppt/notesSlides/notesSlide17.xml" ContentType="application/vnd.openxmlformats-officedocument.presentationml.notesSlide+xml"/>
  <Override PartName="/ppt/media/image49.jpg" ContentType="image/jpeg"/>
  <Override PartName="/ppt/notesSlides/notesSlide18.xml" ContentType="application/vnd.openxmlformats-officedocument.presentationml.notesSlide+xml"/>
  <Override PartName="/ppt/media/image50.jpg" ContentType="image/jpeg"/>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48" r:id="rId2"/>
  </p:sldMasterIdLst>
  <p:notesMasterIdLst>
    <p:notesMasterId r:id="rId24"/>
  </p:notesMasterIdLst>
  <p:sldIdLst>
    <p:sldId id="278" r:id="rId3"/>
    <p:sldId id="257" r:id="rId4"/>
    <p:sldId id="259" r:id="rId5"/>
    <p:sldId id="271" r:id="rId6"/>
    <p:sldId id="258" r:id="rId7"/>
    <p:sldId id="260" r:id="rId8"/>
    <p:sldId id="272" r:id="rId9"/>
    <p:sldId id="263" r:id="rId10"/>
    <p:sldId id="280" r:id="rId11"/>
    <p:sldId id="276" r:id="rId12"/>
    <p:sldId id="264" r:id="rId13"/>
    <p:sldId id="275" r:id="rId14"/>
    <p:sldId id="266" r:id="rId15"/>
    <p:sldId id="282" r:id="rId16"/>
    <p:sldId id="262" r:id="rId17"/>
    <p:sldId id="277" r:id="rId18"/>
    <p:sldId id="283" r:id="rId19"/>
    <p:sldId id="273" r:id="rId20"/>
    <p:sldId id="284" r:id="rId21"/>
    <p:sldId id="261" r:id="rId22"/>
    <p:sldId id="27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DD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5A16A0-EC00-4453-858B-E99DA97460D0}" v="213" dt="2024-09-24T13:33:24.1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2876" autoAdjust="0"/>
  </p:normalViewPr>
  <p:slideViewPr>
    <p:cSldViewPr snapToGrid="0">
      <p:cViewPr varScale="1">
        <p:scale>
          <a:sx n="39" d="100"/>
          <a:sy n="39" d="100"/>
        </p:scale>
        <p:origin x="170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_rels/data3.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_rels/drawing3.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EDFB81-8C71-4E88-8A7D-FDBA66129537}"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3866758-114E-452D-97C8-3374995E16FF}">
      <dgm:prSet/>
      <dgm:spPr/>
      <dgm:t>
        <a:bodyPr/>
        <a:lstStyle/>
        <a:p>
          <a:pPr>
            <a:defRPr b="1"/>
          </a:pPr>
          <a:r>
            <a:rPr lang="en-US"/>
            <a:t>Effective communication </a:t>
          </a:r>
        </a:p>
      </dgm:t>
    </dgm:pt>
    <dgm:pt modelId="{06ED5650-22D0-4502-AEF4-088CFF851D8F}" type="parTrans" cxnId="{F088A6AD-1F6D-41C0-8D80-05BCE729FCD2}">
      <dgm:prSet/>
      <dgm:spPr/>
      <dgm:t>
        <a:bodyPr/>
        <a:lstStyle/>
        <a:p>
          <a:endParaRPr lang="en-US"/>
        </a:p>
      </dgm:t>
    </dgm:pt>
    <dgm:pt modelId="{CF0149D0-1476-48AC-9860-11009CCDEA18}" type="sibTrans" cxnId="{F088A6AD-1F6D-41C0-8D80-05BCE729FCD2}">
      <dgm:prSet/>
      <dgm:spPr/>
      <dgm:t>
        <a:bodyPr/>
        <a:lstStyle/>
        <a:p>
          <a:endParaRPr lang="en-US"/>
        </a:p>
      </dgm:t>
    </dgm:pt>
    <dgm:pt modelId="{7DC78C34-A78B-4560-AF03-6858BB68D350}">
      <dgm:prSet/>
      <dgm:spPr/>
      <dgm:t>
        <a:bodyPr/>
        <a:lstStyle/>
        <a:p>
          <a:r>
            <a:rPr lang="en-US" b="0" i="0" baseline="0"/>
            <a:t>Emotional Intelligence</a:t>
          </a:r>
          <a:endParaRPr lang="en-US"/>
        </a:p>
      </dgm:t>
    </dgm:pt>
    <dgm:pt modelId="{A3CDA345-1865-4EDE-8A79-54085846ECCE}" type="parTrans" cxnId="{C193990A-3B67-4C85-9B6C-0D50E5B8B5D0}">
      <dgm:prSet/>
      <dgm:spPr/>
      <dgm:t>
        <a:bodyPr/>
        <a:lstStyle/>
        <a:p>
          <a:endParaRPr lang="en-US"/>
        </a:p>
      </dgm:t>
    </dgm:pt>
    <dgm:pt modelId="{EF5074BC-D31D-49BC-8960-D3969223F7AE}" type="sibTrans" cxnId="{C193990A-3B67-4C85-9B6C-0D50E5B8B5D0}">
      <dgm:prSet/>
      <dgm:spPr/>
      <dgm:t>
        <a:bodyPr/>
        <a:lstStyle/>
        <a:p>
          <a:endParaRPr lang="en-US"/>
        </a:p>
      </dgm:t>
    </dgm:pt>
    <dgm:pt modelId="{30857FE4-C4D7-4B91-BB4C-E6A195FBE5CC}">
      <dgm:prSet/>
      <dgm:spPr/>
      <dgm:t>
        <a:bodyPr/>
        <a:lstStyle/>
        <a:p>
          <a:r>
            <a:rPr lang="en-US" b="0" i="0" baseline="0"/>
            <a:t>Understanding empathy and its importance in communication</a:t>
          </a:r>
          <a:endParaRPr lang="en-US"/>
        </a:p>
      </dgm:t>
    </dgm:pt>
    <dgm:pt modelId="{6C7BAC8F-3200-4DF8-A3F6-74BB10785241}" type="parTrans" cxnId="{A6BF9486-DBB8-497A-99D8-B2E71F7E9B0D}">
      <dgm:prSet/>
      <dgm:spPr/>
      <dgm:t>
        <a:bodyPr/>
        <a:lstStyle/>
        <a:p>
          <a:endParaRPr lang="en-US"/>
        </a:p>
      </dgm:t>
    </dgm:pt>
    <dgm:pt modelId="{9E69EE5F-902E-45E9-95EC-4BB250527692}" type="sibTrans" cxnId="{A6BF9486-DBB8-497A-99D8-B2E71F7E9B0D}">
      <dgm:prSet/>
      <dgm:spPr/>
      <dgm:t>
        <a:bodyPr/>
        <a:lstStyle/>
        <a:p>
          <a:endParaRPr lang="en-US"/>
        </a:p>
      </dgm:t>
    </dgm:pt>
    <dgm:pt modelId="{134D114A-0A65-40C5-BEB9-F4DF1E72EC92}">
      <dgm:prSet/>
      <dgm:spPr/>
      <dgm:t>
        <a:bodyPr/>
        <a:lstStyle/>
        <a:p>
          <a:r>
            <a:rPr lang="en-US"/>
            <a:t>Body language and nonverbal communication</a:t>
          </a:r>
          <a:r>
            <a:rPr lang="en-US" b="0" i="0" baseline="0"/>
            <a:t> </a:t>
          </a:r>
          <a:endParaRPr lang="en-US"/>
        </a:p>
      </dgm:t>
    </dgm:pt>
    <dgm:pt modelId="{A4C1E432-E030-4B8D-BE2A-949D72032277}" type="parTrans" cxnId="{AC7C7045-6EA7-4DE9-B803-231BFE115EC5}">
      <dgm:prSet/>
      <dgm:spPr/>
      <dgm:t>
        <a:bodyPr/>
        <a:lstStyle/>
        <a:p>
          <a:endParaRPr lang="en-US"/>
        </a:p>
      </dgm:t>
    </dgm:pt>
    <dgm:pt modelId="{033E0B7E-F0B8-4BDF-A6AE-669AD5979476}" type="sibTrans" cxnId="{AC7C7045-6EA7-4DE9-B803-231BFE115EC5}">
      <dgm:prSet/>
      <dgm:spPr/>
      <dgm:t>
        <a:bodyPr/>
        <a:lstStyle/>
        <a:p>
          <a:endParaRPr lang="en-US"/>
        </a:p>
      </dgm:t>
    </dgm:pt>
    <dgm:pt modelId="{6B8E4048-15BA-4B7D-AB0A-77D5E5397D1D}">
      <dgm:prSet/>
      <dgm:spPr/>
      <dgm:t>
        <a:bodyPr/>
        <a:lstStyle/>
        <a:p>
          <a:r>
            <a:rPr lang="en-US" b="0" i="0" baseline="0"/>
            <a:t>Active listening</a:t>
          </a:r>
          <a:endParaRPr lang="en-US"/>
        </a:p>
      </dgm:t>
    </dgm:pt>
    <dgm:pt modelId="{B80A5825-A547-4C18-836C-5AC73EC00A1D}" type="parTrans" cxnId="{4480C6A2-C368-4BC2-B0CD-7BCA057B8937}">
      <dgm:prSet/>
      <dgm:spPr/>
      <dgm:t>
        <a:bodyPr/>
        <a:lstStyle/>
        <a:p>
          <a:endParaRPr lang="en-US"/>
        </a:p>
      </dgm:t>
    </dgm:pt>
    <dgm:pt modelId="{6BE33887-5CB4-4FCF-B4BD-7AE0EA456612}" type="sibTrans" cxnId="{4480C6A2-C368-4BC2-B0CD-7BCA057B8937}">
      <dgm:prSet/>
      <dgm:spPr/>
      <dgm:t>
        <a:bodyPr/>
        <a:lstStyle/>
        <a:p>
          <a:endParaRPr lang="en-US"/>
        </a:p>
      </dgm:t>
    </dgm:pt>
    <dgm:pt modelId="{2B5A8B15-CBF5-4907-B688-BA823D18F1D6}">
      <dgm:prSet/>
      <dgm:spPr/>
      <dgm:t>
        <a:bodyPr/>
        <a:lstStyle/>
        <a:p>
          <a:pPr>
            <a:defRPr b="1"/>
          </a:pPr>
          <a:r>
            <a:rPr lang="en-US" b="1" i="0" baseline="0" dirty="0"/>
            <a:t>Relationship management</a:t>
          </a:r>
          <a:endParaRPr lang="en-US" b="1" dirty="0"/>
        </a:p>
      </dgm:t>
    </dgm:pt>
    <dgm:pt modelId="{934EDBBD-DC77-431B-81DF-A2F7C6A20EE6}" type="parTrans" cxnId="{D4172543-A8B6-4D4E-9021-A8498FF07D9C}">
      <dgm:prSet/>
      <dgm:spPr/>
      <dgm:t>
        <a:bodyPr/>
        <a:lstStyle/>
        <a:p>
          <a:endParaRPr lang="en-US"/>
        </a:p>
      </dgm:t>
    </dgm:pt>
    <dgm:pt modelId="{CE196483-7A11-4C1F-967F-49B7E35A682A}" type="sibTrans" cxnId="{D4172543-A8B6-4D4E-9021-A8498FF07D9C}">
      <dgm:prSet/>
      <dgm:spPr/>
      <dgm:t>
        <a:bodyPr/>
        <a:lstStyle/>
        <a:p>
          <a:endParaRPr lang="en-US"/>
        </a:p>
      </dgm:t>
    </dgm:pt>
    <dgm:pt modelId="{BB82938B-28E9-45E2-B620-E544212DD124}">
      <dgm:prSet/>
      <dgm:spPr/>
      <dgm:t>
        <a:bodyPr/>
        <a:lstStyle/>
        <a:p>
          <a:r>
            <a:rPr lang="en-US" dirty="0"/>
            <a:t>Healthy and unhealthy relationships </a:t>
          </a:r>
        </a:p>
        <a:p>
          <a:r>
            <a:rPr lang="en-US" dirty="0"/>
            <a:t>Tips to build and retain healthy relationships</a:t>
          </a:r>
        </a:p>
        <a:p>
          <a:r>
            <a:rPr lang="en-US" dirty="0"/>
            <a:t>Signs that show that you need to end a relationship</a:t>
          </a:r>
        </a:p>
        <a:p>
          <a:endParaRPr lang="en-US" dirty="0"/>
        </a:p>
        <a:p>
          <a:endParaRPr lang="en-US" dirty="0"/>
        </a:p>
      </dgm:t>
    </dgm:pt>
    <dgm:pt modelId="{D40C4BEC-8B75-4656-B2CE-A0B209AE1827}" type="parTrans" cxnId="{F3E162EF-3890-48A2-9569-644E8F7F3413}">
      <dgm:prSet/>
      <dgm:spPr/>
      <dgm:t>
        <a:bodyPr/>
        <a:lstStyle/>
        <a:p>
          <a:endParaRPr lang="en-US"/>
        </a:p>
      </dgm:t>
    </dgm:pt>
    <dgm:pt modelId="{5E5F0CA3-52DC-4B7F-AC1F-BB19C3BEE182}" type="sibTrans" cxnId="{F3E162EF-3890-48A2-9569-644E8F7F3413}">
      <dgm:prSet/>
      <dgm:spPr/>
      <dgm:t>
        <a:bodyPr/>
        <a:lstStyle/>
        <a:p>
          <a:endParaRPr lang="en-US"/>
        </a:p>
      </dgm:t>
    </dgm:pt>
    <dgm:pt modelId="{69D33446-6883-4871-B677-FC53FBBEAB02}" type="pres">
      <dgm:prSet presAssocID="{E4EDFB81-8C71-4E88-8A7D-FDBA66129537}" presName="root" presStyleCnt="0">
        <dgm:presLayoutVars>
          <dgm:dir/>
          <dgm:resizeHandles val="exact"/>
        </dgm:presLayoutVars>
      </dgm:prSet>
      <dgm:spPr/>
    </dgm:pt>
    <dgm:pt modelId="{D04B60A1-05B9-42DE-9C06-F0EC4E990A62}" type="pres">
      <dgm:prSet presAssocID="{43866758-114E-452D-97C8-3374995E16FF}" presName="compNode" presStyleCnt="0"/>
      <dgm:spPr/>
    </dgm:pt>
    <dgm:pt modelId="{0477446C-E6A9-4A5E-BB0C-5782D0391B7F}" type="pres">
      <dgm:prSet presAssocID="{43866758-114E-452D-97C8-3374995E16F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at"/>
        </a:ext>
      </dgm:extLst>
    </dgm:pt>
    <dgm:pt modelId="{F0056CF7-A5DA-419F-B318-C65C29F8691E}" type="pres">
      <dgm:prSet presAssocID="{43866758-114E-452D-97C8-3374995E16FF}" presName="iconSpace" presStyleCnt="0"/>
      <dgm:spPr/>
    </dgm:pt>
    <dgm:pt modelId="{2F2972D2-E018-4E8F-AAFA-89EBF8E5E5B9}" type="pres">
      <dgm:prSet presAssocID="{43866758-114E-452D-97C8-3374995E16FF}" presName="parTx" presStyleLbl="revTx" presStyleIdx="0" presStyleCnt="4">
        <dgm:presLayoutVars>
          <dgm:chMax val="0"/>
          <dgm:chPref val="0"/>
        </dgm:presLayoutVars>
      </dgm:prSet>
      <dgm:spPr/>
    </dgm:pt>
    <dgm:pt modelId="{6F4EC754-49C5-4B28-9B97-E23C8FE4E132}" type="pres">
      <dgm:prSet presAssocID="{43866758-114E-452D-97C8-3374995E16FF}" presName="txSpace" presStyleCnt="0"/>
      <dgm:spPr/>
    </dgm:pt>
    <dgm:pt modelId="{ED894EC0-AEB8-4DA9-8455-90B3C9DCEE82}" type="pres">
      <dgm:prSet presAssocID="{43866758-114E-452D-97C8-3374995E16FF}" presName="desTx" presStyleLbl="revTx" presStyleIdx="1" presStyleCnt="4">
        <dgm:presLayoutVars/>
      </dgm:prSet>
      <dgm:spPr/>
    </dgm:pt>
    <dgm:pt modelId="{0C418C08-371A-4372-B25D-CDEFC9F4B48E}" type="pres">
      <dgm:prSet presAssocID="{CF0149D0-1476-48AC-9860-11009CCDEA18}" presName="sibTrans" presStyleCnt="0"/>
      <dgm:spPr/>
    </dgm:pt>
    <dgm:pt modelId="{06E7AD94-CC56-45BB-8368-EE13F5323EE8}" type="pres">
      <dgm:prSet presAssocID="{2B5A8B15-CBF5-4907-B688-BA823D18F1D6}" presName="compNode" presStyleCnt="0"/>
      <dgm:spPr/>
    </dgm:pt>
    <dgm:pt modelId="{0636915A-1C23-4048-95B6-B9C98E548D28}" type="pres">
      <dgm:prSet presAssocID="{2B5A8B15-CBF5-4907-B688-BA823D18F1D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B3FAF3E4-B26F-4816-89DC-09374593341E}" type="pres">
      <dgm:prSet presAssocID="{2B5A8B15-CBF5-4907-B688-BA823D18F1D6}" presName="iconSpace" presStyleCnt="0"/>
      <dgm:spPr/>
    </dgm:pt>
    <dgm:pt modelId="{DEB64B30-CAC7-44D6-A136-895A1E3DA169}" type="pres">
      <dgm:prSet presAssocID="{2B5A8B15-CBF5-4907-B688-BA823D18F1D6}" presName="parTx" presStyleLbl="revTx" presStyleIdx="2" presStyleCnt="4">
        <dgm:presLayoutVars>
          <dgm:chMax val="0"/>
          <dgm:chPref val="0"/>
        </dgm:presLayoutVars>
      </dgm:prSet>
      <dgm:spPr/>
    </dgm:pt>
    <dgm:pt modelId="{FAFC5649-470F-4FE7-8E56-9CF4A191AC40}" type="pres">
      <dgm:prSet presAssocID="{2B5A8B15-CBF5-4907-B688-BA823D18F1D6}" presName="txSpace" presStyleCnt="0"/>
      <dgm:spPr/>
    </dgm:pt>
    <dgm:pt modelId="{A8D05BD4-B6E6-4498-8052-A4F85F45DFFE}" type="pres">
      <dgm:prSet presAssocID="{2B5A8B15-CBF5-4907-B688-BA823D18F1D6}" presName="desTx" presStyleLbl="revTx" presStyleIdx="3" presStyleCnt="4">
        <dgm:presLayoutVars/>
      </dgm:prSet>
      <dgm:spPr/>
    </dgm:pt>
  </dgm:ptLst>
  <dgm:cxnLst>
    <dgm:cxn modelId="{4C8C5402-BD76-4660-BDFC-CAD2A5E1DCFD}" type="presOf" srcId="{E4EDFB81-8C71-4E88-8A7D-FDBA66129537}" destId="{69D33446-6883-4871-B677-FC53FBBEAB02}" srcOrd="0" destOrd="0" presId="urn:microsoft.com/office/officeart/2018/2/layout/IconLabelDescriptionList"/>
    <dgm:cxn modelId="{C193990A-3B67-4C85-9B6C-0D50E5B8B5D0}" srcId="{43866758-114E-452D-97C8-3374995E16FF}" destId="{7DC78C34-A78B-4560-AF03-6858BB68D350}" srcOrd="0" destOrd="0" parTransId="{A3CDA345-1865-4EDE-8A79-54085846ECCE}" sibTransId="{EF5074BC-D31D-49BC-8960-D3969223F7AE}"/>
    <dgm:cxn modelId="{AF0A1A38-194F-4E04-9759-406B1142A25C}" type="presOf" srcId="{134D114A-0A65-40C5-BEB9-F4DF1E72EC92}" destId="{ED894EC0-AEB8-4DA9-8455-90B3C9DCEE82}" srcOrd="0" destOrd="2" presId="urn:microsoft.com/office/officeart/2018/2/layout/IconLabelDescriptionList"/>
    <dgm:cxn modelId="{D4172543-A8B6-4D4E-9021-A8498FF07D9C}" srcId="{E4EDFB81-8C71-4E88-8A7D-FDBA66129537}" destId="{2B5A8B15-CBF5-4907-B688-BA823D18F1D6}" srcOrd="1" destOrd="0" parTransId="{934EDBBD-DC77-431B-81DF-A2F7C6A20EE6}" sibTransId="{CE196483-7A11-4C1F-967F-49B7E35A682A}"/>
    <dgm:cxn modelId="{AC7C7045-6EA7-4DE9-B803-231BFE115EC5}" srcId="{43866758-114E-452D-97C8-3374995E16FF}" destId="{134D114A-0A65-40C5-BEB9-F4DF1E72EC92}" srcOrd="2" destOrd="0" parTransId="{A4C1E432-E030-4B8D-BE2A-949D72032277}" sibTransId="{033E0B7E-F0B8-4BDF-A6AE-669AD5979476}"/>
    <dgm:cxn modelId="{D9026647-22A6-494C-A278-0F8455A465E7}" type="presOf" srcId="{43866758-114E-452D-97C8-3374995E16FF}" destId="{2F2972D2-E018-4E8F-AAFA-89EBF8E5E5B9}" srcOrd="0" destOrd="0" presId="urn:microsoft.com/office/officeart/2018/2/layout/IconLabelDescriptionList"/>
    <dgm:cxn modelId="{A6BF9486-DBB8-497A-99D8-B2E71F7E9B0D}" srcId="{43866758-114E-452D-97C8-3374995E16FF}" destId="{30857FE4-C4D7-4B91-BB4C-E6A195FBE5CC}" srcOrd="1" destOrd="0" parTransId="{6C7BAC8F-3200-4DF8-A3F6-74BB10785241}" sibTransId="{9E69EE5F-902E-45E9-95EC-4BB250527692}"/>
    <dgm:cxn modelId="{DEDF5D8A-591A-45E0-9A65-F6A111EAF193}" type="presOf" srcId="{7DC78C34-A78B-4560-AF03-6858BB68D350}" destId="{ED894EC0-AEB8-4DA9-8455-90B3C9DCEE82}" srcOrd="0" destOrd="0" presId="urn:microsoft.com/office/officeart/2018/2/layout/IconLabelDescriptionList"/>
    <dgm:cxn modelId="{15BBC794-20A6-402E-A6E7-72833F6B5B78}" type="presOf" srcId="{BB82938B-28E9-45E2-B620-E544212DD124}" destId="{A8D05BD4-B6E6-4498-8052-A4F85F45DFFE}" srcOrd="0" destOrd="0" presId="urn:microsoft.com/office/officeart/2018/2/layout/IconLabelDescriptionList"/>
    <dgm:cxn modelId="{0D6932A1-0969-41A2-96E9-746A0DFC8A91}" type="presOf" srcId="{30857FE4-C4D7-4B91-BB4C-E6A195FBE5CC}" destId="{ED894EC0-AEB8-4DA9-8455-90B3C9DCEE82}" srcOrd="0" destOrd="1" presId="urn:microsoft.com/office/officeart/2018/2/layout/IconLabelDescriptionList"/>
    <dgm:cxn modelId="{4480C6A2-C368-4BC2-B0CD-7BCA057B8937}" srcId="{43866758-114E-452D-97C8-3374995E16FF}" destId="{6B8E4048-15BA-4B7D-AB0A-77D5E5397D1D}" srcOrd="3" destOrd="0" parTransId="{B80A5825-A547-4C18-836C-5AC73EC00A1D}" sibTransId="{6BE33887-5CB4-4FCF-B4BD-7AE0EA456612}"/>
    <dgm:cxn modelId="{F088A6AD-1F6D-41C0-8D80-05BCE729FCD2}" srcId="{E4EDFB81-8C71-4E88-8A7D-FDBA66129537}" destId="{43866758-114E-452D-97C8-3374995E16FF}" srcOrd="0" destOrd="0" parTransId="{06ED5650-22D0-4502-AEF4-088CFF851D8F}" sibTransId="{CF0149D0-1476-48AC-9860-11009CCDEA18}"/>
    <dgm:cxn modelId="{7BC619D9-15D8-4955-A052-24B6729469DA}" type="presOf" srcId="{6B8E4048-15BA-4B7D-AB0A-77D5E5397D1D}" destId="{ED894EC0-AEB8-4DA9-8455-90B3C9DCEE82}" srcOrd="0" destOrd="3" presId="urn:microsoft.com/office/officeart/2018/2/layout/IconLabelDescriptionList"/>
    <dgm:cxn modelId="{F3E162EF-3890-48A2-9569-644E8F7F3413}" srcId="{2B5A8B15-CBF5-4907-B688-BA823D18F1D6}" destId="{BB82938B-28E9-45E2-B620-E544212DD124}" srcOrd="0" destOrd="0" parTransId="{D40C4BEC-8B75-4656-B2CE-A0B209AE1827}" sibTransId="{5E5F0CA3-52DC-4B7F-AC1F-BB19C3BEE182}"/>
    <dgm:cxn modelId="{9C1B20FD-7483-4B30-966F-B5A72E620FA0}" type="presOf" srcId="{2B5A8B15-CBF5-4907-B688-BA823D18F1D6}" destId="{DEB64B30-CAC7-44D6-A136-895A1E3DA169}" srcOrd="0" destOrd="0" presId="urn:microsoft.com/office/officeart/2018/2/layout/IconLabelDescriptionList"/>
    <dgm:cxn modelId="{29A70724-CFFB-41D6-A5EC-52F8EAB1DDE3}" type="presParOf" srcId="{69D33446-6883-4871-B677-FC53FBBEAB02}" destId="{D04B60A1-05B9-42DE-9C06-F0EC4E990A62}" srcOrd="0" destOrd="0" presId="urn:microsoft.com/office/officeart/2018/2/layout/IconLabelDescriptionList"/>
    <dgm:cxn modelId="{B597CE2D-9A9B-4C12-898E-10BE6CC9C9CC}" type="presParOf" srcId="{D04B60A1-05B9-42DE-9C06-F0EC4E990A62}" destId="{0477446C-E6A9-4A5E-BB0C-5782D0391B7F}" srcOrd="0" destOrd="0" presId="urn:microsoft.com/office/officeart/2018/2/layout/IconLabelDescriptionList"/>
    <dgm:cxn modelId="{879A4F03-686B-4128-908E-001D588C55C1}" type="presParOf" srcId="{D04B60A1-05B9-42DE-9C06-F0EC4E990A62}" destId="{F0056CF7-A5DA-419F-B318-C65C29F8691E}" srcOrd="1" destOrd="0" presId="urn:microsoft.com/office/officeart/2018/2/layout/IconLabelDescriptionList"/>
    <dgm:cxn modelId="{F2AD016D-AF7B-405B-B1A7-12048EC5A591}" type="presParOf" srcId="{D04B60A1-05B9-42DE-9C06-F0EC4E990A62}" destId="{2F2972D2-E018-4E8F-AAFA-89EBF8E5E5B9}" srcOrd="2" destOrd="0" presId="urn:microsoft.com/office/officeart/2018/2/layout/IconLabelDescriptionList"/>
    <dgm:cxn modelId="{90718CE7-CDC4-4F95-A605-147420F8912B}" type="presParOf" srcId="{D04B60A1-05B9-42DE-9C06-F0EC4E990A62}" destId="{6F4EC754-49C5-4B28-9B97-E23C8FE4E132}" srcOrd="3" destOrd="0" presId="urn:microsoft.com/office/officeart/2018/2/layout/IconLabelDescriptionList"/>
    <dgm:cxn modelId="{BC2D81FD-EEB6-4375-A1BF-91244DA9ED6E}" type="presParOf" srcId="{D04B60A1-05B9-42DE-9C06-F0EC4E990A62}" destId="{ED894EC0-AEB8-4DA9-8455-90B3C9DCEE82}" srcOrd="4" destOrd="0" presId="urn:microsoft.com/office/officeart/2018/2/layout/IconLabelDescriptionList"/>
    <dgm:cxn modelId="{EEA15B32-CCDB-4083-8319-2A8477E751CE}" type="presParOf" srcId="{69D33446-6883-4871-B677-FC53FBBEAB02}" destId="{0C418C08-371A-4372-B25D-CDEFC9F4B48E}" srcOrd="1" destOrd="0" presId="urn:microsoft.com/office/officeart/2018/2/layout/IconLabelDescriptionList"/>
    <dgm:cxn modelId="{9964F92F-8E00-4A7C-8A86-849E7F89BEDB}" type="presParOf" srcId="{69D33446-6883-4871-B677-FC53FBBEAB02}" destId="{06E7AD94-CC56-45BB-8368-EE13F5323EE8}" srcOrd="2" destOrd="0" presId="urn:microsoft.com/office/officeart/2018/2/layout/IconLabelDescriptionList"/>
    <dgm:cxn modelId="{08F49AA8-A74D-4658-B162-6E3EE52C0DCE}" type="presParOf" srcId="{06E7AD94-CC56-45BB-8368-EE13F5323EE8}" destId="{0636915A-1C23-4048-95B6-B9C98E548D28}" srcOrd="0" destOrd="0" presId="urn:microsoft.com/office/officeart/2018/2/layout/IconLabelDescriptionList"/>
    <dgm:cxn modelId="{C6FA767F-2EC6-4010-95CD-A8F463894F82}" type="presParOf" srcId="{06E7AD94-CC56-45BB-8368-EE13F5323EE8}" destId="{B3FAF3E4-B26F-4816-89DC-09374593341E}" srcOrd="1" destOrd="0" presId="urn:microsoft.com/office/officeart/2018/2/layout/IconLabelDescriptionList"/>
    <dgm:cxn modelId="{57709232-1E21-411D-BF02-C296C43CB425}" type="presParOf" srcId="{06E7AD94-CC56-45BB-8368-EE13F5323EE8}" destId="{DEB64B30-CAC7-44D6-A136-895A1E3DA169}" srcOrd="2" destOrd="0" presId="urn:microsoft.com/office/officeart/2018/2/layout/IconLabelDescriptionList"/>
    <dgm:cxn modelId="{794D583F-A6AA-4D72-85B9-20AE2588671B}" type="presParOf" srcId="{06E7AD94-CC56-45BB-8368-EE13F5323EE8}" destId="{FAFC5649-470F-4FE7-8E56-9CF4A191AC40}" srcOrd="3" destOrd="0" presId="urn:microsoft.com/office/officeart/2018/2/layout/IconLabelDescriptionList"/>
    <dgm:cxn modelId="{52B64B08-8C4E-4FDC-9569-67A0C7E78B8B}" type="presParOf" srcId="{06E7AD94-CC56-45BB-8368-EE13F5323EE8}" destId="{A8D05BD4-B6E6-4498-8052-A4F85F45DFFE}"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D66183-3258-44B6-AB05-66C5C417513D}" type="doc">
      <dgm:prSet loTypeId="urn:microsoft.com/office/officeart/2005/8/layout/cycle4" loCatId="relationship" qsTypeId="urn:microsoft.com/office/officeart/2005/8/quickstyle/simple1" qsCatId="simple" csTypeId="urn:microsoft.com/office/officeart/2005/8/colors/colorful5" csCatId="colorful" phldr="1"/>
      <dgm:spPr/>
      <dgm:t>
        <a:bodyPr/>
        <a:lstStyle/>
        <a:p>
          <a:endParaRPr lang="en-US"/>
        </a:p>
      </dgm:t>
    </dgm:pt>
    <dgm:pt modelId="{8A996837-5709-4531-A42C-F208888B52C5}">
      <dgm:prSet phldrT="[Text]"/>
      <dgm:spPr/>
      <dgm:t>
        <a:bodyPr/>
        <a:lstStyle/>
        <a:p>
          <a:r>
            <a:rPr lang="en-US" dirty="0"/>
            <a:t>Self-awareness</a:t>
          </a:r>
        </a:p>
      </dgm:t>
    </dgm:pt>
    <dgm:pt modelId="{8A7D8AA9-A31E-4DE8-ACBF-95332E9DA9D7}" type="parTrans" cxnId="{6A54E887-CEFC-47B4-AEE3-5F6C4034197A}">
      <dgm:prSet/>
      <dgm:spPr/>
      <dgm:t>
        <a:bodyPr/>
        <a:lstStyle/>
        <a:p>
          <a:endParaRPr lang="en-US"/>
        </a:p>
      </dgm:t>
    </dgm:pt>
    <dgm:pt modelId="{32649A49-184F-466E-B872-65801F0CDF98}" type="sibTrans" cxnId="{6A54E887-CEFC-47B4-AEE3-5F6C4034197A}">
      <dgm:prSet/>
      <dgm:spPr/>
      <dgm:t>
        <a:bodyPr/>
        <a:lstStyle/>
        <a:p>
          <a:endParaRPr lang="en-US"/>
        </a:p>
      </dgm:t>
    </dgm:pt>
    <dgm:pt modelId="{24128EE0-05C4-4DBA-9182-65633C237FF8}">
      <dgm:prSet phldrT="[Text]"/>
      <dgm:spPr/>
      <dgm:t>
        <a:bodyPr/>
        <a:lstStyle/>
        <a:p>
          <a:r>
            <a:rPr lang="en-US" dirty="0"/>
            <a:t>Social awareness</a:t>
          </a:r>
        </a:p>
      </dgm:t>
    </dgm:pt>
    <dgm:pt modelId="{C67793F3-004C-4EE5-B579-82EF8DF13CF7}" type="parTrans" cxnId="{1507E810-E880-4C54-B498-C1E20253EED7}">
      <dgm:prSet/>
      <dgm:spPr/>
      <dgm:t>
        <a:bodyPr/>
        <a:lstStyle/>
        <a:p>
          <a:endParaRPr lang="en-US"/>
        </a:p>
      </dgm:t>
    </dgm:pt>
    <dgm:pt modelId="{3EE8993E-9127-4311-A3B7-3C0768679688}" type="sibTrans" cxnId="{1507E810-E880-4C54-B498-C1E20253EED7}">
      <dgm:prSet/>
      <dgm:spPr/>
      <dgm:t>
        <a:bodyPr/>
        <a:lstStyle/>
        <a:p>
          <a:endParaRPr lang="en-US"/>
        </a:p>
      </dgm:t>
    </dgm:pt>
    <dgm:pt modelId="{305A6C07-4508-4D50-9211-478544B672AD}">
      <dgm:prSet phldrT="[Text]"/>
      <dgm:spPr/>
      <dgm:t>
        <a:bodyPr/>
        <a:lstStyle/>
        <a:p>
          <a:r>
            <a:rPr lang="en-US" dirty="0"/>
            <a:t>Relationship management </a:t>
          </a:r>
        </a:p>
      </dgm:t>
    </dgm:pt>
    <dgm:pt modelId="{C70626C8-D5D9-45AC-8DF5-F5E4FEE1D8A4}" type="parTrans" cxnId="{9DC743E4-0CD7-4ED2-868C-E1F08F1AF2CC}">
      <dgm:prSet/>
      <dgm:spPr/>
      <dgm:t>
        <a:bodyPr/>
        <a:lstStyle/>
        <a:p>
          <a:endParaRPr lang="en-US"/>
        </a:p>
      </dgm:t>
    </dgm:pt>
    <dgm:pt modelId="{82B28191-4EF0-481A-8D4F-78332A2F4127}" type="sibTrans" cxnId="{9DC743E4-0CD7-4ED2-868C-E1F08F1AF2CC}">
      <dgm:prSet/>
      <dgm:spPr/>
      <dgm:t>
        <a:bodyPr/>
        <a:lstStyle/>
        <a:p>
          <a:endParaRPr lang="en-US"/>
        </a:p>
      </dgm:t>
    </dgm:pt>
    <dgm:pt modelId="{E4E2B449-25F7-47C6-B388-ED5E166AEC34}">
      <dgm:prSet phldrT="[Text]"/>
      <dgm:spPr/>
      <dgm:t>
        <a:bodyPr/>
        <a:lstStyle/>
        <a:p>
          <a:r>
            <a:rPr lang="en-US" dirty="0"/>
            <a:t>Self-management</a:t>
          </a:r>
        </a:p>
      </dgm:t>
    </dgm:pt>
    <dgm:pt modelId="{DCE8F883-2D3D-4167-9231-4E2D307FDE36}" type="parTrans" cxnId="{1533ACCF-E9BF-44A6-BF5D-00EE7736FCCB}">
      <dgm:prSet/>
      <dgm:spPr/>
      <dgm:t>
        <a:bodyPr/>
        <a:lstStyle/>
        <a:p>
          <a:endParaRPr lang="en-US"/>
        </a:p>
      </dgm:t>
    </dgm:pt>
    <dgm:pt modelId="{ED8B3CE5-68BA-40C1-9620-36075899D6F9}" type="sibTrans" cxnId="{1533ACCF-E9BF-44A6-BF5D-00EE7736FCCB}">
      <dgm:prSet/>
      <dgm:spPr/>
      <dgm:t>
        <a:bodyPr/>
        <a:lstStyle/>
        <a:p>
          <a:endParaRPr lang="en-US"/>
        </a:p>
      </dgm:t>
    </dgm:pt>
    <dgm:pt modelId="{D204B284-E1C2-4CAB-81A8-A2904C17DD77}" type="pres">
      <dgm:prSet presAssocID="{CAD66183-3258-44B6-AB05-66C5C417513D}" presName="cycleMatrixDiagram" presStyleCnt="0">
        <dgm:presLayoutVars>
          <dgm:chMax val="1"/>
          <dgm:dir/>
          <dgm:animLvl val="lvl"/>
          <dgm:resizeHandles val="exact"/>
        </dgm:presLayoutVars>
      </dgm:prSet>
      <dgm:spPr/>
    </dgm:pt>
    <dgm:pt modelId="{7793ADA1-8CB7-4522-8B6E-954DFA1D28BA}" type="pres">
      <dgm:prSet presAssocID="{CAD66183-3258-44B6-AB05-66C5C417513D}" presName="children" presStyleCnt="0"/>
      <dgm:spPr/>
    </dgm:pt>
    <dgm:pt modelId="{2FDEE03E-0484-48A9-8243-84FA05E4358D}" type="pres">
      <dgm:prSet presAssocID="{CAD66183-3258-44B6-AB05-66C5C417513D}" presName="childPlaceholder" presStyleCnt="0"/>
      <dgm:spPr/>
    </dgm:pt>
    <dgm:pt modelId="{AF61977D-9570-4D96-BCC9-5797DC432B34}" type="pres">
      <dgm:prSet presAssocID="{CAD66183-3258-44B6-AB05-66C5C417513D}" presName="circle" presStyleCnt="0"/>
      <dgm:spPr/>
    </dgm:pt>
    <dgm:pt modelId="{6FFA533A-2E1D-461B-96D0-73EBC422ECBC}" type="pres">
      <dgm:prSet presAssocID="{CAD66183-3258-44B6-AB05-66C5C417513D}" presName="quadrant1" presStyleLbl="node1" presStyleIdx="0" presStyleCnt="4">
        <dgm:presLayoutVars>
          <dgm:chMax val="1"/>
          <dgm:bulletEnabled val="1"/>
        </dgm:presLayoutVars>
      </dgm:prSet>
      <dgm:spPr/>
    </dgm:pt>
    <dgm:pt modelId="{7DD2C869-EAC5-45FC-8AF2-EB46A365AF97}" type="pres">
      <dgm:prSet presAssocID="{CAD66183-3258-44B6-AB05-66C5C417513D}" presName="quadrant2" presStyleLbl="node1" presStyleIdx="1" presStyleCnt="4">
        <dgm:presLayoutVars>
          <dgm:chMax val="1"/>
          <dgm:bulletEnabled val="1"/>
        </dgm:presLayoutVars>
      </dgm:prSet>
      <dgm:spPr/>
    </dgm:pt>
    <dgm:pt modelId="{F99A32F7-1DCA-4F02-A970-CE033B303239}" type="pres">
      <dgm:prSet presAssocID="{CAD66183-3258-44B6-AB05-66C5C417513D}" presName="quadrant3" presStyleLbl="node1" presStyleIdx="2" presStyleCnt="4">
        <dgm:presLayoutVars>
          <dgm:chMax val="1"/>
          <dgm:bulletEnabled val="1"/>
        </dgm:presLayoutVars>
      </dgm:prSet>
      <dgm:spPr/>
    </dgm:pt>
    <dgm:pt modelId="{192F9462-307C-4E82-BBC0-360D8E0E0D6C}" type="pres">
      <dgm:prSet presAssocID="{CAD66183-3258-44B6-AB05-66C5C417513D}" presName="quadrant4" presStyleLbl="node1" presStyleIdx="3" presStyleCnt="4">
        <dgm:presLayoutVars>
          <dgm:chMax val="1"/>
          <dgm:bulletEnabled val="1"/>
        </dgm:presLayoutVars>
      </dgm:prSet>
      <dgm:spPr/>
    </dgm:pt>
    <dgm:pt modelId="{A1567163-24AA-481D-A6A2-574F37AFDE49}" type="pres">
      <dgm:prSet presAssocID="{CAD66183-3258-44B6-AB05-66C5C417513D}" presName="quadrantPlaceholder" presStyleCnt="0"/>
      <dgm:spPr/>
    </dgm:pt>
    <dgm:pt modelId="{BC3B8EFC-96E8-4594-9E4E-087335424DA4}" type="pres">
      <dgm:prSet presAssocID="{CAD66183-3258-44B6-AB05-66C5C417513D}" presName="center1" presStyleLbl="fgShp" presStyleIdx="0" presStyleCnt="2" custLinFactX="240990" custLinFactY="-141100" custLinFactNeighborX="300000" custLinFactNeighborY="-200000"/>
      <dgm:spPr/>
    </dgm:pt>
    <dgm:pt modelId="{E946372A-B27C-4EC7-864D-42E836480AE4}" type="pres">
      <dgm:prSet presAssocID="{CAD66183-3258-44B6-AB05-66C5C417513D}" presName="center2" presStyleLbl="fgShp" presStyleIdx="1" presStyleCnt="2" custLinFactX="304737" custLinFactY="-100000" custLinFactNeighborX="400000" custLinFactNeighborY="-116432"/>
      <dgm:spPr/>
    </dgm:pt>
  </dgm:ptLst>
  <dgm:cxnLst>
    <dgm:cxn modelId="{1507E810-E880-4C54-B498-C1E20253EED7}" srcId="{CAD66183-3258-44B6-AB05-66C5C417513D}" destId="{24128EE0-05C4-4DBA-9182-65633C237FF8}" srcOrd="1" destOrd="0" parTransId="{C67793F3-004C-4EE5-B579-82EF8DF13CF7}" sibTransId="{3EE8993E-9127-4311-A3B7-3C0768679688}"/>
    <dgm:cxn modelId="{1CAE9661-7D2A-43B7-8BAE-29F07B77BAC3}" type="presOf" srcId="{CAD66183-3258-44B6-AB05-66C5C417513D}" destId="{D204B284-E1C2-4CAB-81A8-A2904C17DD77}" srcOrd="0" destOrd="0" presId="urn:microsoft.com/office/officeart/2005/8/layout/cycle4"/>
    <dgm:cxn modelId="{6A54E887-CEFC-47B4-AEE3-5F6C4034197A}" srcId="{CAD66183-3258-44B6-AB05-66C5C417513D}" destId="{8A996837-5709-4531-A42C-F208888B52C5}" srcOrd="0" destOrd="0" parTransId="{8A7D8AA9-A31E-4DE8-ACBF-95332E9DA9D7}" sibTransId="{32649A49-184F-466E-B872-65801F0CDF98}"/>
    <dgm:cxn modelId="{CD6EE0A0-E725-4194-A2D4-9C85DC7A0A37}" type="presOf" srcId="{8A996837-5709-4531-A42C-F208888B52C5}" destId="{6FFA533A-2E1D-461B-96D0-73EBC422ECBC}" srcOrd="0" destOrd="0" presId="urn:microsoft.com/office/officeart/2005/8/layout/cycle4"/>
    <dgm:cxn modelId="{CBE283CE-7F39-4977-9A79-1ADB9F6257FC}" type="presOf" srcId="{E4E2B449-25F7-47C6-B388-ED5E166AEC34}" destId="{192F9462-307C-4E82-BBC0-360D8E0E0D6C}" srcOrd="0" destOrd="0" presId="urn:microsoft.com/office/officeart/2005/8/layout/cycle4"/>
    <dgm:cxn modelId="{1533ACCF-E9BF-44A6-BF5D-00EE7736FCCB}" srcId="{CAD66183-3258-44B6-AB05-66C5C417513D}" destId="{E4E2B449-25F7-47C6-B388-ED5E166AEC34}" srcOrd="3" destOrd="0" parTransId="{DCE8F883-2D3D-4167-9231-4E2D307FDE36}" sibTransId="{ED8B3CE5-68BA-40C1-9620-36075899D6F9}"/>
    <dgm:cxn modelId="{566602D3-BEDD-417A-AFCC-7B6E23AED15D}" type="presOf" srcId="{305A6C07-4508-4D50-9211-478544B672AD}" destId="{F99A32F7-1DCA-4F02-A970-CE033B303239}" srcOrd="0" destOrd="0" presId="urn:microsoft.com/office/officeart/2005/8/layout/cycle4"/>
    <dgm:cxn modelId="{231703D7-F4A5-411C-920A-F7A2D6C27F30}" type="presOf" srcId="{24128EE0-05C4-4DBA-9182-65633C237FF8}" destId="{7DD2C869-EAC5-45FC-8AF2-EB46A365AF97}" srcOrd="0" destOrd="0" presId="urn:microsoft.com/office/officeart/2005/8/layout/cycle4"/>
    <dgm:cxn modelId="{9DC743E4-0CD7-4ED2-868C-E1F08F1AF2CC}" srcId="{CAD66183-3258-44B6-AB05-66C5C417513D}" destId="{305A6C07-4508-4D50-9211-478544B672AD}" srcOrd="2" destOrd="0" parTransId="{C70626C8-D5D9-45AC-8DF5-F5E4FEE1D8A4}" sibTransId="{82B28191-4EF0-481A-8D4F-78332A2F4127}"/>
    <dgm:cxn modelId="{ABF6A838-4912-4346-8572-99D61355CBFF}" type="presParOf" srcId="{D204B284-E1C2-4CAB-81A8-A2904C17DD77}" destId="{7793ADA1-8CB7-4522-8B6E-954DFA1D28BA}" srcOrd="0" destOrd="0" presId="urn:microsoft.com/office/officeart/2005/8/layout/cycle4"/>
    <dgm:cxn modelId="{E5841F63-BFD4-463F-8B06-801A8B979700}" type="presParOf" srcId="{7793ADA1-8CB7-4522-8B6E-954DFA1D28BA}" destId="{2FDEE03E-0484-48A9-8243-84FA05E4358D}" srcOrd="0" destOrd="0" presId="urn:microsoft.com/office/officeart/2005/8/layout/cycle4"/>
    <dgm:cxn modelId="{390D2B42-7D15-4D67-A684-3A14AB3D2F2D}" type="presParOf" srcId="{D204B284-E1C2-4CAB-81A8-A2904C17DD77}" destId="{AF61977D-9570-4D96-BCC9-5797DC432B34}" srcOrd="1" destOrd="0" presId="urn:microsoft.com/office/officeart/2005/8/layout/cycle4"/>
    <dgm:cxn modelId="{242DE6A1-36E6-4B82-A5FC-D81A787EE190}" type="presParOf" srcId="{AF61977D-9570-4D96-BCC9-5797DC432B34}" destId="{6FFA533A-2E1D-461B-96D0-73EBC422ECBC}" srcOrd="0" destOrd="0" presId="urn:microsoft.com/office/officeart/2005/8/layout/cycle4"/>
    <dgm:cxn modelId="{38C8DE19-BE66-4138-9FBC-9A1E7339633B}" type="presParOf" srcId="{AF61977D-9570-4D96-BCC9-5797DC432B34}" destId="{7DD2C869-EAC5-45FC-8AF2-EB46A365AF97}" srcOrd="1" destOrd="0" presId="urn:microsoft.com/office/officeart/2005/8/layout/cycle4"/>
    <dgm:cxn modelId="{3849DB21-3C2D-494C-9333-B910C35B4B90}" type="presParOf" srcId="{AF61977D-9570-4D96-BCC9-5797DC432B34}" destId="{F99A32F7-1DCA-4F02-A970-CE033B303239}" srcOrd="2" destOrd="0" presId="urn:microsoft.com/office/officeart/2005/8/layout/cycle4"/>
    <dgm:cxn modelId="{CE43DD11-DCEE-4B92-84B0-21DCB934DA78}" type="presParOf" srcId="{AF61977D-9570-4D96-BCC9-5797DC432B34}" destId="{192F9462-307C-4E82-BBC0-360D8E0E0D6C}" srcOrd="3" destOrd="0" presId="urn:microsoft.com/office/officeart/2005/8/layout/cycle4"/>
    <dgm:cxn modelId="{7217A1B3-EFDA-4EC2-B317-FA365E251C30}" type="presParOf" srcId="{AF61977D-9570-4D96-BCC9-5797DC432B34}" destId="{A1567163-24AA-481D-A6A2-574F37AFDE49}" srcOrd="4" destOrd="0" presId="urn:microsoft.com/office/officeart/2005/8/layout/cycle4"/>
    <dgm:cxn modelId="{AD4287D5-C365-4C6C-A683-DC6B9CBC082C}" type="presParOf" srcId="{D204B284-E1C2-4CAB-81A8-A2904C17DD77}" destId="{BC3B8EFC-96E8-4594-9E4E-087335424DA4}" srcOrd="2" destOrd="0" presId="urn:microsoft.com/office/officeart/2005/8/layout/cycle4"/>
    <dgm:cxn modelId="{8E540C49-C6FD-4C05-9773-8D191E2F4BF2}" type="presParOf" srcId="{D204B284-E1C2-4CAB-81A8-A2904C17DD77}" destId="{E946372A-B27C-4EC7-864D-42E836480AE4}"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AB01C3-9DFC-4A51-8C09-CFB1DC70F23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609F274-197A-462E-B893-D60979689DA4}">
      <dgm:prSet/>
      <dgm:spPr/>
      <dgm:t>
        <a:bodyPr/>
        <a:lstStyle/>
        <a:p>
          <a:r>
            <a:rPr lang="en-US" b="0" i="0"/>
            <a:t>It improves human interactions in general and improves your capacity to communicate with others, to be part of a team.</a:t>
          </a:r>
          <a:endParaRPr lang="en-US"/>
        </a:p>
      </dgm:t>
    </dgm:pt>
    <dgm:pt modelId="{11059CE7-E753-4B1A-ACB7-22FB971F00DC}" type="parTrans" cxnId="{48975638-744E-4331-A49C-712FE100F908}">
      <dgm:prSet/>
      <dgm:spPr/>
      <dgm:t>
        <a:bodyPr/>
        <a:lstStyle/>
        <a:p>
          <a:endParaRPr lang="en-US"/>
        </a:p>
      </dgm:t>
    </dgm:pt>
    <dgm:pt modelId="{C4194D9E-1050-4ACC-A518-9E6FF9305336}" type="sibTrans" cxnId="{48975638-744E-4331-A49C-712FE100F908}">
      <dgm:prSet/>
      <dgm:spPr/>
      <dgm:t>
        <a:bodyPr/>
        <a:lstStyle/>
        <a:p>
          <a:endParaRPr lang="en-US"/>
        </a:p>
      </dgm:t>
    </dgm:pt>
    <dgm:pt modelId="{99CB1C0C-354D-4754-9E6F-689BF5EE901C}">
      <dgm:prSet/>
      <dgm:spPr/>
      <dgm:t>
        <a:bodyPr/>
        <a:lstStyle/>
        <a:p>
          <a:r>
            <a:rPr lang="en-US"/>
            <a:t>It enables you to build meaningful social connections. </a:t>
          </a:r>
        </a:p>
      </dgm:t>
    </dgm:pt>
    <dgm:pt modelId="{128C67CF-56E8-466D-9ED2-E82884792041}" type="parTrans" cxnId="{727A398A-3656-4242-9729-BD5409FE54F6}">
      <dgm:prSet/>
      <dgm:spPr/>
      <dgm:t>
        <a:bodyPr/>
        <a:lstStyle/>
        <a:p>
          <a:endParaRPr lang="en-US"/>
        </a:p>
      </dgm:t>
    </dgm:pt>
    <dgm:pt modelId="{05D76438-FC2C-482D-B09E-F96BFA0207CC}" type="sibTrans" cxnId="{727A398A-3656-4242-9729-BD5409FE54F6}">
      <dgm:prSet/>
      <dgm:spPr/>
      <dgm:t>
        <a:bodyPr/>
        <a:lstStyle/>
        <a:p>
          <a:endParaRPr lang="en-US"/>
        </a:p>
      </dgm:t>
    </dgm:pt>
    <dgm:pt modelId="{2C4D40A9-88E2-46D6-8B03-A966A2C9EF62}">
      <dgm:prSet/>
      <dgm:spPr/>
      <dgm:t>
        <a:bodyPr/>
        <a:lstStyle/>
        <a:p>
          <a:r>
            <a:rPr lang="en-US"/>
            <a:t>You’ll become a better friend, worker and leader.</a:t>
          </a:r>
        </a:p>
      </dgm:t>
    </dgm:pt>
    <dgm:pt modelId="{17BBD7CD-C204-47C1-AFCF-43E81F77A733}" type="parTrans" cxnId="{FB80B2C1-79B2-4CE2-B640-CEE9C494E5D5}">
      <dgm:prSet/>
      <dgm:spPr/>
      <dgm:t>
        <a:bodyPr/>
        <a:lstStyle/>
        <a:p>
          <a:endParaRPr lang="en-US"/>
        </a:p>
      </dgm:t>
    </dgm:pt>
    <dgm:pt modelId="{FEE6C9C1-51C4-4F36-8388-14E5219CFCEE}" type="sibTrans" cxnId="{FB80B2C1-79B2-4CE2-B640-CEE9C494E5D5}">
      <dgm:prSet/>
      <dgm:spPr/>
      <dgm:t>
        <a:bodyPr/>
        <a:lstStyle/>
        <a:p>
          <a:endParaRPr lang="en-US"/>
        </a:p>
      </dgm:t>
    </dgm:pt>
    <dgm:pt modelId="{CCEC2A5B-E29D-496E-B404-D4803271A8B7}">
      <dgm:prSet/>
      <dgm:spPr/>
      <dgm:t>
        <a:bodyPr/>
        <a:lstStyle/>
        <a:p>
          <a:r>
            <a:rPr lang="en-US"/>
            <a:t>You’ll learn to look at the bigger picture.</a:t>
          </a:r>
        </a:p>
      </dgm:t>
    </dgm:pt>
    <dgm:pt modelId="{1328D2DB-FFCB-48BF-B448-6A984C34AB43}" type="parTrans" cxnId="{1D4F2A20-0B71-48C1-81AF-5C5356F7C76C}">
      <dgm:prSet/>
      <dgm:spPr/>
      <dgm:t>
        <a:bodyPr/>
        <a:lstStyle/>
        <a:p>
          <a:endParaRPr lang="en-US"/>
        </a:p>
      </dgm:t>
    </dgm:pt>
    <dgm:pt modelId="{5B7F8C4C-1B01-4C4D-8A52-8D64EC586877}" type="sibTrans" cxnId="{1D4F2A20-0B71-48C1-81AF-5C5356F7C76C}">
      <dgm:prSet/>
      <dgm:spPr/>
      <dgm:t>
        <a:bodyPr/>
        <a:lstStyle/>
        <a:p>
          <a:endParaRPr lang="en-US"/>
        </a:p>
      </dgm:t>
    </dgm:pt>
    <dgm:pt modelId="{4C741489-1EED-47DB-919D-9ECD9EE0998D}" type="pres">
      <dgm:prSet presAssocID="{0BAB01C3-9DFC-4A51-8C09-CFB1DC70F23F}" presName="root" presStyleCnt="0">
        <dgm:presLayoutVars>
          <dgm:dir/>
          <dgm:resizeHandles val="exact"/>
        </dgm:presLayoutVars>
      </dgm:prSet>
      <dgm:spPr/>
    </dgm:pt>
    <dgm:pt modelId="{0CB508B7-A41B-4F68-B953-270FDAF777FD}" type="pres">
      <dgm:prSet presAssocID="{B609F274-197A-462E-B893-D60979689DA4}" presName="compNode" presStyleCnt="0"/>
      <dgm:spPr/>
    </dgm:pt>
    <dgm:pt modelId="{5D187329-B826-44EB-9C33-3FF742CE5362}" type="pres">
      <dgm:prSet presAssocID="{B609F274-197A-462E-B893-D60979689DA4}" presName="bgRect" presStyleLbl="bgShp" presStyleIdx="0" presStyleCnt="4"/>
      <dgm:spPr/>
    </dgm:pt>
    <dgm:pt modelId="{1192282C-B96E-4C18-BB01-BCB4B962561A}" type="pres">
      <dgm:prSet presAssocID="{B609F274-197A-462E-B893-D60979689DA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of People"/>
        </a:ext>
      </dgm:extLst>
    </dgm:pt>
    <dgm:pt modelId="{97D8AC4A-E636-4A5A-98AA-14E5DD4A9670}" type="pres">
      <dgm:prSet presAssocID="{B609F274-197A-462E-B893-D60979689DA4}" presName="spaceRect" presStyleCnt="0"/>
      <dgm:spPr/>
    </dgm:pt>
    <dgm:pt modelId="{C5C99584-0113-44C9-8EDA-0F32C1175184}" type="pres">
      <dgm:prSet presAssocID="{B609F274-197A-462E-B893-D60979689DA4}" presName="parTx" presStyleLbl="revTx" presStyleIdx="0" presStyleCnt="4">
        <dgm:presLayoutVars>
          <dgm:chMax val="0"/>
          <dgm:chPref val="0"/>
        </dgm:presLayoutVars>
      </dgm:prSet>
      <dgm:spPr/>
    </dgm:pt>
    <dgm:pt modelId="{7186FA46-5B24-4554-AA10-7DC61D58D69F}" type="pres">
      <dgm:prSet presAssocID="{C4194D9E-1050-4ACC-A518-9E6FF9305336}" presName="sibTrans" presStyleCnt="0"/>
      <dgm:spPr/>
    </dgm:pt>
    <dgm:pt modelId="{23A8A1B1-E01E-4400-B5D1-840B34FBA463}" type="pres">
      <dgm:prSet presAssocID="{99CB1C0C-354D-4754-9E6F-689BF5EE901C}" presName="compNode" presStyleCnt="0"/>
      <dgm:spPr/>
    </dgm:pt>
    <dgm:pt modelId="{30C0C46A-65A7-4734-8853-B3C46B90259C}" type="pres">
      <dgm:prSet presAssocID="{99CB1C0C-354D-4754-9E6F-689BF5EE901C}" presName="bgRect" presStyleLbl="bgShp" presStyleIdx="1" presStyleCnt="4"/>
      <dgm:spPr/>
    </dgm:pt>
    <dgm:pt modelId="{7CFEEA50-5100-4116-B4CB-8F6F0231BF80}" type="pres">
      <dgm:prSet presAssocID="{99CB1C0C-354D-4754-9E6F-689BF5EE901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ocial Network"/>
        </a:ext>
      </dgm:extLst>
    </dgm:pt>
    <dgm:pt modelId="{0099B689-FA74-4228-89BC-CC806985C8A8}" type="pres">
      <dgm:prSet presAssocID="{99CB1C0C-354D-4754-9E6F-689BF5EE901C}" presName="spaceRect" presStyleCnt="0"/>
      <dgm:spPr/>
    </dgm:pt>
    <dgm:pt modelId="{05E81E51-425D-455B-9703-C79062613E35}" type="pres">
      <dgm:prSet presAssocID="{99CB1C0C-354D-4754-9E6F-689BF5EE901C}" presName="parTx" presStyleLbl="revTx" presStyleIdx="1" presStyleCnt="4">
        <dgm:presLayoutVars>
          <dgm:chMax val="0"/>
          <dgm:chPref val="0"/>
        </dgm:presLayoutVars>
      </dgm:prSet>
      <dgm:spPr/>
    </dgm:pt>
    <dgm:pt modelId="{13D069AD-729F-4BE6-BF22-547F01135B8D}" type="pres">
      <dgm:prSet presAssocID="{05D76438-FC2C-482D-B09E-F96BFA0207CC}" presName="sibTrans" presStyleCnt="0"/>
      <dgm:spPr/>
    </dgm:pt>
    <dgm:pt modelId="{66D6EACB-A9FB-4E2A-A387-AB7E3C5D35DB}" type="pres">
      <dgm:prSet presAssocID="{2C4D40A9-88E2-46D6-8B03-A966A2C9EF62}" presName="compNode" presStyleCnt="0"/>
      <dgm:spPr/>
    </dgm:pt>
    <dgm:pt modelId="{6B607868-D4FA-48F2-B4B6-C9869E84EDBC}" type="pres">
      <dgm:prSet presAssocID="{2C4D40A9-88E2-46D6-8B03-A966A2C9EF62}" presName="bgRect" presStyleLbl="bgShp" presStyleIdx="2" presStyleCnt="4"/>
      <dgm:spPr/>
    </dgm:pt>
    <dgm:pt modelId="{EF7E906B-8D6B-451D-9386-27840D3B7213}" type="pres">
      <dgm:prSet presAssocID="{2C4D40A9-88E2-46D6-8B03-A966A2C9EF6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ycle with People"/>
        </a:ext>
      </dgm:extLst>
    </dgm:pt>
    <dgm:pt modelId="{D0499B7B-73B8-4E7A-97C9-AAC48C44B56E}" type="pres">
      <dgm:prSet presAssocID="{2C4D40A9-88E2-46D6-8B03-A966A2C9EF62}" presName="spaceRect" presStyleCnt="0"/>
      <dgm:spPr/>
    </dgm:pt>
    <dgm:pt modelId="{BD64A9E9-6F26-46EB-9F01-6CA3FE6166EA}" type="pres">
      <dgm:prSet presAssocID="{2C4D40A9-88E2-46D6-8B03-A966A2C9EF62}" presName="parTx" presStyleLbl="revTx" presStyleIdx="2" presStyleCnt="4">
        <dgm:presLayoutVars>
          <dgm:chMax val="0"/>
          <dgm:chPref val="0"/>
        </dgm:presLayoutVars>
      </dgm:prSet>
      <dgm:spPr/>
    </dgm:pt>
    <dgm:pt modelId="{D7A61323-9F05-4C7B-A533-6ABF445D7650}" type="pres">
      <dgm:prSet presAssocID="{FEE6C9C1-51C4-4F36-8388-14E5219CFCEE}" presName="sibTrans" presStyleCnt="0"/>
      <dgm:spPr/>
    </dgm:pt>
    <dgm:pt modelId="{E78CF655-2CA4-45F6-9D48-30D8D40F3B60}" type="pres">
      <dgm:prSet presAssocID="{CCEC2A5B-E29D-496E-B404-D4803271A8B7}" presName="compNode" presStyleCnt="0"/>
      <dgm:spPr/>
    </dgm:pt>
    <dgm:pt modelId="{8A342257-8AAD-46C1-8971-4A245033DDF8}" type="pres">
      <dgm:prSet presAssocID="{CCEC2A5B-E29D-496E-B404-D4803271A8B7}" presName="bgRect" presStyleLbl="bgShp" presStyleIdx="3" presStyleCnt="4"/>
      <dgm:spPr/>
    </dgm:pt>
    <dgm:pt modelId="{78CB723E-8294-4EC9-913D-708E51926C43}" type="pres">
      <dgm:prSet presAssocID="{CCEC2A5B-E29D-496E-B404-D4803271A8B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Eye"/>
        </a:ext>
      </dgm:extLst>
    </dgm:pt>
    <dgm:pt modelId="{77476DF1-F21F-43E0-8C99-622B45216A7B}" type="pres">
      <dgm:prSet presAssocID="{CCEC2A5B-E29D-496E-B404-D4803271A8B7}" presName="spaceRect" presStyleCnt="0"/>
      <dgm:spPr/>
    </dgm:pt>
    <dgm:pt modelId="{DD14581B-BD3D-49D5-BCBA-E56DAED34DF2}" type="pres">
      <dgm:prSet presAssocID="{CCEC2A5B-E29D-496E-B404-D4803271A8B7}" presName="parTx" presStyleLbl="revTx" presStyleIdx="3" presStyleCnt="4">
        <dgm:presLayoutVars>
          <dgm:chMax val="0"/>
          <dgm:chPref val="0"/>
        </dgm:presLayoutVars>
      </dgm:prSet>
      <dgm:spPr/>
    </dgm:pt>
  </dgm:ptLst>
  <dgm:cxnLst>
    <dgm:cxn modelId="{1D4F2A20-0B71-48C1-81AF-5C5356F7C76C}" srcId="{0BAB01C3-9DFC-4A51-8C09-CFB1DC70F23F}" destId="{CCEC2A5B-E29D-496E-B404-D4803271A8B7}" srcOrd="3" destOrd="0" parTransId="{1328D2DB-FFCB-48BF-B448-6A984C34AB43}" sibTransId="{5B7F8C4C-1B01-4C4D-8A52-8D64EC586877}"/>
    <dgm:cxn modelId="{48975638-744E-4331-A49C-712FE100F908}" srcId="{0BAB01C3-9DFC-4A51-8C09-CFB1DC70F23F}" destId="{B609F274-197A-462E-B893-D60979689DA4}" srcOrd="0" destOrd="0" parTransId="{11059CE7-E753-4B1A-ACB7-22FB971F00DC}" sibTransId="{C4194D9E-1050-4ACC-A518-9E6FF9305336}"/>
    <dgm:cxn modelId="{021D224F-6B86-4C51-B25A-878CE516F959}" type="presOf" srcId="{CCEC2A5B-E29D-496E-B404-D4803271A8B7}" destId="{DD14581B-BD3D-49D5-BCBA-E56DAED34DF2}" srcOrd="0" destOrd="0" presId="urn:microsoft.com/office/officeart/2018/2/layout/IconVerticalSolidList"/>
    <dgm:cxn modelId="{01BC5878-AAF6-4C31-B6B0-C76026DB4E85}" type="presOf" srcId="{0BAB01C3-9DFC-4A51-8C09-CFB1DC70F23F}" destId="{4C741489-1EED-47DB-919D-9ECD9EE0998D}" srcOrd="0" destOrd="0" presId="urn:microsoft.com/office/officeart/2018/2/layout/IconVerticalSolidList"/>
    <dgm:cxn modelId="{446F1459-F497-4A55-A9C5-9F96C567B94E}" type="presOf" srcId="{99CB1C0C-354D-4754-9E6F-689BF5EE901C}" destId="{05E81E51-425D-455B-9703-C79062613E35}" srcOrd="0" destOrd="0" presId="urn:microsoft.com/office/officeart/2018/2/layout/IconVerticalSolidList"/>
    <dgm:cxn modelId="{727A398A-3656-4242-9729-BD5409FE54F6}" srcId="{0BAB01C3-9DFC-4A51-8C09-CFB1DC70F23F}" destId="{99CB1C0C-354D-4754-9E6F-689BF5EE901C}" srcOrd="1" destOrd="0" parTransId="{128C67CF-56E8-466D-9ED2-E82884792041}" sibTransId="{05D76438-FC2C-482D-B09E-F96BFA0207CC}"/>
    <dgm:cxn modelId="{5F6DCAA0-9EB0-45B1-9F7F-BA44635C584D}" type="presOf" srcId="{B609F274-197A-462E-B893-D60979689DA4}" destId="{C5C99584-0113-44C9-8EDA-0F32C1175184}" srcOrd="0" destOrd="0" presId="urn:microsoft.com/office/officeart/2018/2/layout/IconVerticalSolidList"/>
    <dgm:cxn modelId="{FB80B2C1-79B2-4CE2-B640-CEE9C494E5D5}" srcId="{0BAB01C3-9DFC-4A51-8C09-CFB1DC70F23F}" destId="{2C4D40A9-88E2-46D6-8B03-A966A2C9EF62}" srcOrd="2" destOrd="0" parTransId="{17BBD7CD-C204-47C1-AFCF-43E81F77A733}" sibTransId="{FEE6C9C1-51C4-4F36-8388-14E5219CFCEE}"/>
    <dgm:cxn modelId="{6F9360D4-6D2A-4B0A-8C5F-9EE90D6FD062}" type="presOf" srcId="{2C4D40A9-88E2-46D6-8B03-A966A2C9EF62}" destId="{BD64A9E9-6F26-46EB-9F01-6CA3FE6166EA}" srcOrd="0" destOrd="0" presId="urn:microsoft.com/office/officeart/2018/2/layout/IconVerticalSolidList"/>
    <dgm:cxn modelId="{7BA61848-E8B7-4D76-907A-DA7A2E082766}" type="presParOf" srcId="{4C741489-1EED-47DB-919D-9ECD9EE0998D}" destId="{0CB508B7-A41B-4F68-B953-270FDAF777FD}" srcOrd="0" destOrd="0" presId="urn:microsoft.com/office/officeart/2018/2/layout/IconVerticalSolidList"/>
    <dgm:cxn modelId="{8DA9260B-06A3-45EF-80B5-87C31CCB9BF7}" type="presParOf" srcId="{0CB508B7-A41B-4F68-B953-270FDAF777FD}" destId="{5D187329-B826-44EB-9C33-3FF742CE5362}" srcOrd="0" destOrd="0" presId="urn:microsoft.com/office/officeart/2018/2/layout/IconVerticalSolidList"/>
    <dgm:cxn modelId="{4171C408-F620-4887-92CA-E289322421BA}" type="presParOf" srcId="{0CB508B7-A41B-4F68-B953-270FDAF777FD}" destId="{1192282C-B96E-4C18-BB01-BCB4B962561A}" srcOrd="1" destOrd="0" presId="urn:microsoft.com/office/officeart/2018/2/layout/IconVerticalSolidList"/>
    <dgm:cxn modelId="{9811FA03-67C9-4DA5-9AF6-1B5811E95D84}" type="presParOf" srcId="{0CB508B7-A41B-4F68-B953-270FDAF777FD}" destId="{97D8AC4A-E636-4A5A-98AA-14E5DD4A9670}" srcOrd="2" destOrd="0" presId="urn:microsoft.com/office/officeart/2018/2/layout/IconVerticalSolidList"/>
    <dgm:cxn modelId="{127B973A-DCA3-4F84-BDD3-7097C1CEB017}" type="presParOf" srcId="{0CB508B7-A41B-4F68-B953-270FDAF777FD}" destId="{C5C99584-0113-44C9-8EDA-0F32C1175184}" srcOrd="3" destOrd="0" presId="urn:microsoft.com/office/officeart/2018/2/layout/IconVerticalSolidList"/>
    <dgm:cxn modelId="{4CF0CDA9-A9C6-4B13-8560-4C8FEF7F012B}" type="presParOf" srcId="{4C741489-1EED-47DB-919D-9ECD9EE0998D}" destId="{7186FA46-5B24-4554-AA10-7DC61D58D69F}" srcOrd="1" destOrd="0" presId="urn:microsoft.com/office/officeart/2018/2/layout/IconVerticalSolidList"/>
    <dgm:cxn modelId="{42A33660-03A9-4CFC-9686-96DDF4545252}" type="presParOf" srcId="{4C741489-1EED-47DB-919D-9ECD9EE0998D}" destId="{23A8A1B1-E01E-4400-B5D1-840B34FBA463}" srcOrd="2" destOrd="0" presId="urn:microsoft.com/office/officeart/2018/2/layout/IconVerticalSolidList"/>
    <dgm:cxn modelId="{BE423EE5-6350-45BB-8D98-6C42904D14CA}" type="presParOf" srcId="{23A8A1B1-E01E-4400-B5D1-840B34FBA463}" destId="{30C0C46A-65A7-4734-8853-B3C46B90259C}" srcOrd="0" destOrd="0" presId="urn:microsoft.com/office/officeart/2018/2/layout/IconVerticalSolidList"/>
    <dgm:cxn modelId="{23174F75-786F-45F4-88A7-AC626145CD22}" type="presParOf" srcId="{23A8A1B1-E01E-4400-B5D1-840B34FBA463}" destId="{7CFEEA50-5100-4116-B4CB-8F6F0231BF80}" srcOrd="1" destOrd="0" presId="urn:microsoft.com/office/officeart/2018/2/layout/IconVerticalSolidList"/>
    <dgm:cxn modelId="{6F990442-3F08-43EB-BA44-60E56AEACEE9}" type="presParOf" srcId="{23A8A1B1-E01E-4400-B5D1-840B34FBA463}" destId="{0099B689-FA74-4228-89BC-CC806985C8A8}" srcOrd="2" destOrd="0" presId="urn:microsoft.com/office/officeart/2018/2/layout/IconVerticalSolidList"/>
    <dgm:cxn modelId="{918463B0-CC15-431C-8E2D-9B34355193F7}" type="presParOf" srcId="{23A8A1B1-E01E-4400-B5D1-840B34FBA463}" destId="{05E81E51-425D-455B-9703-C79062613E35}" srcOrd="3" destOrd="0" presId="urn:microsoft.com/office/officeart/2018/2/layout/IconVerticalSolidList"/>
    <dgm:cxn modelId="{A2269DB5-033F-4336-A0A7-4454BE2EF1D5}" type="presParOf" srcId="{4C741489-1EED-47DB-919D-9ECD9EE0998D}" destId="{13D069AD-729F-4BE6-BF22-547F01135B8D}" srcOrd="3" destOrd="0" presId="urn:microsoft.com/office/officeart/2018/2/layout/IconVerticalSolidList"/>
    <dgm:cxn modelId="{34E71592-44E6-49DD-965F-FD2ADC802482}" type="presParOf" srcId="{4C741489-1EED-47DB-919D-9ECD9EE0998D}" destId="{66D6EACB-A9FB-4E2A-A387-AB7E3C5D35DB}" srcOrd="4" destOrd="0" presId="urn:microsoft.com/office/officeart/2018/2/layout/IconVerticalSolidList"/>
    <dgm:cxn modelId="{4C897CB2-9731-4B40-93AF-73B47DEAA5FD}" type="presParOf" srcId="{66D6EACB-A9FB-4E2A-A387-AB7E3C5D35DB}" destId="{6B607868-D4FA-48F2-B4B6-C9869E84EDBC}" srcOrd="0" destOrd="0" presId="urn:microsoft.com/office/officeart/2018/2/layout/IconVerticalSolidList"/>
    <dgm:cxn modelId="{96931CD2-281F-4063-94CC-3898911A9728}" type="presParOf" srcId="{66D6EACB-A9FB-4E2A-A387-AB7E3C5D35DB}" destId="{EF7E906B-8D6B-451D-9386-27840D3B7213}" srcOrd="1" destOrd="0" presId="urn:microsoft.com/office/officeart/2018/2/layout/IconVerticalSolidList"/>
    <dgm:cxn modelId="{C9220F86-CCB2-421C-8302-0C3AEC5E8E78}" type="presParOf" srcId="{66D6EACB-A9FB-4E2A-A387-AB7E3C5D35DB}" destId="{D0499B7B-73B8-4E7A-97C9-AAC48C44B56E}" srcOrd="2" destOrd="0" presId="urn:microsoft.com/office/officeart/2018/2/layout/IconVerticalSolidList"/>
    <dgm:cxn modelId="{797D2580-6ECD-4CB5-9936-DADE5D9B8665}" type="presParOf" srcId="{66D6EACB-A9FB-4E2A-A387-AB7E3C5D35DB}" destId="{BD64A9E9-6F26-46EB-9F01-6CA3FE6166EA}" srcOrd="3" destOrd="0" presId="urn:microsoft.com/office/officeart/2018/2/layout/IconVerticalSolidList"/>
    <dgm:cxn modelId="{D6CB14AA-3552-47E4-8933-240EB1E295C3}" type="presParOf" srcId="{4C741489-1EED-47DB-919D-9ECD9EE0998D}" destId="{D7A61323-9F05-4C7B-A533-6ABF445D7650}" srcOrd="5" destOrd="0" presId="urn:microsoft.com/office/officeart/2018/2/layout/IconVerticalSolidList"/>
    <dgm:cxn modelId="{8A162060-5B36-4CFC-9063-F2607693AF62}" type="presParOf" srcId="{4C741489-1EED-47DB-919D-9ECD9EE0998D}" destId="{E78CF655-2CA4-45F6-9D48-30D8D40F3B60}" srcOrd="6" destOrd="0" presId="urn:microsoft.com/office/officeart/2018/2/layout/IconVerticalSolidList"/>
    <dgm:cxn modelId="{6C30A356-3903-4590-BC48-8BE45BD156A6}" type="presParOf" srcId="{E78CF655-2CA4-45F6-9D48-30D8D40F3B60}" destId="{8A342257-8AAD-46C1-8971-4A245033DDF8}" srcOrd="0" destOrd="0" presId="urn:microsoft.com/office/officeart/2018/2/layout/IconVerticalSolidList"/>
    <dgm:cxn modelId="{3FDA59C3-489A-4A92-9D1A-2AAE9ED533C1}" type="presParOf" srcId="{E78CF655-2CA4-45F6-9D48-30D8D40F3B60}" destId="{78CB723E-8294-4EC9-913D-708E51926C43}" srcOrd="1" destOrd="0" presId="urn:microsoft.com/office/officeart/2018/2/layout/IconVerticalSolidList"/>
    <dgm:cxn modelId="{1185FBC2-D712-4007-9E5C-B0BC80B7C9CB}" type="presParOf" srcId="{E78CF655-2CA4-45F6-9D48-30D8D40F3B60}" destId="{77476DF1-F21F-43E0-8C99-622B45216A7B}" srcOrd="2" destOrd="0" presId="urn:microsoft.com/office/officeart/2018/2/layout/IconVerticalSolidList"/>
    <dgm:cxn modelId="{1D4A8A4E-AA87-4E67-B6E9-172454C0B297}" type="presParOf" srcId="{E78CF655-2CA4-45F6-9D48-30D8D40F3B60}" destId="{DD14581B-BD3D-49D5-BCBA-E56DAED34DF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58AAF22-7FDB-4510-8D1E-469FE7EA439A}" type="doc">
      <dgm:prSet loTypeId="urn:microsoft.com/office/officeart/2005/8/layout/default" loCatId="list" qsTypeId="urn:microsoft.com/office/officeart/2005/8/quickstyle/simple4" qsCatId="simple" csTypeId="urn:microsoft.com/office/officeart/2005/8/colors/colorful2" csCatId="colorful"/>
      <dgm:spPr/>
      <dgm:t>
        <a:bodyPr/>
        <a:lstStyle/>
        <a:p>
          <a:endParaRPr lang="en-US"/>
        </a:p>
      </dgm:t>
    </dgm:pt>
    <dgm:pt modelId="{5AB4ABEC-5302-48E2-84D8-3A9AAF8337D0}">
      <dgm:prSet/>
      <dgm:spPr/>
      <dgm:t>
        <a:bodyPr/>
        <a:lstStyle/>
        <a:p>
          <a:r>
            <a:rPr lang="en-US" b="1" i="0" dirty="0"/>
            <a:t>Eye contact </a:t>
          </a:r>
          <a:r>
            <a:rPr lang="en-US" b="0" i="0" dirty="0"/>
            <a:t>– Is the person making eye contact? If so, is it overly intense or just right?</a:t>
          </a:r>
          <a:endParaRPr lang="en-US" dirty="0"/>
        </a:p>
      </dgm:t>
    </dgm:pt>
    <dgm:pt modelId="{AC6D3F25-4FFA-44EB-A4E9-11A6D6515004}" type="parTrans" cxnId="{CF8993FE-B144-4285-A5FD-82AB9CB07C01}">
      <dgm:prSet/>
      <dgm:spPr/>
      <dgm:t>
        <a:bodyPr/>
        <a:lstStyle/>
        <a:p>
          <a:endParaRPr lang="en-US"/>
        </a:p>
      </dgm:t>
    </dgm:pt>
    <dgm:pt modelId="{E7312C6C-A2A9-487C-91AC-C1E97A87D89A}" type="sibTrans" cxnId="{CF8993FE-B144-4285-A5FD-82AB9CB07C01}">
      <dgm:prSet/>
      <dgm:spPr/>
      <dgm:t>
        <a:bodyPr/>
        <a:lstStyle/>
        <a:p>
          <a:endParaRPr lang="en-US"/>
        </a:p>
      </dgm:t>
    </dgm:pt>
    <dgm:pt modelId="{FB962D8A-6E5C-48CF-842B-C6A533DA6329}">
      <dgm:prSet/>
      <dgm:spPr/>
      <dgm:t>
        <a:bodyPr/>
        <a:lstStyle/>
        <a:p>
          <a:r>
            <a:rPr lang="en-US" b="1" i="0" dirty="0"/>
            <a:t>Facial expression </a:t>
          </a:r>
          <a:r>
            <a:rPr lang="en-US" b="0" i="0" dirty="0"/>
            <a:t>– What is their face showing? Is it unexpressive, or emotionally present and filled with interest?</a:t>
          </a:r>
          <a:endParaRPr lang="en-US" dirty="0"/>
        </a:p>
      </dgm:t>
    </dgm:pt>
    <dgm:pt modelId="{3749C0AC-FE20-4494-BB7B-FE5AE8D88998}" type="parTrans" cxnId="{90301B52-236C-4EB5-816A-2D130F43397E}">
      <dgm:prSet/>
      <dgm:spPr/>
      <dgm:t>
        <a:bodyPr/>
        <a:lstStyle/>
        <a:p>
          <a:endParaRPr lang="en-US"/>
        </a:p>
      </dgm:t>
    </dgm:pt>
    <dgm:pt modelId="{D20F23F8-CE0D-43DC-B727-FB13F9A4CB2F}" type="sibTrans" cxnId="{90301B52-236C-4EB5-816A-2D130F43397E}">
      <dgm:prSet/>
      <dgm:spPr/>
      <dgm:t>
        <a:bodyPr/>
        <a:lstStyle/>
        <a:p>
          <a:endParaRPr lang="en-US"/>
        </a:p>
      </dgm:t>
    </dgm:pt>
    <dgm:pt modelId="{B0F9577D-9609-43F0-9969-2927EC0BAFB3}">
      <dgm:prSet/>
      <dgm:spPr/>
      <dgm:t>
        <a:bodyPr/>
        <a:lstStyle/>
        <a:p>
          <a:r>
            <a:rPr lang="en-US" b="1" i="0" dirty="0"/>
            <a:t>Tone of voice </a:t>
          </a:r>
          <a:r>
            <a:rPr lang="en-US" b="0" i="0" dirty="0"/>
            <a:t>– Does the person’s voice project warmth, confidence, and interest, or is it strained and blocked?</a:t>
          </a:r>
          <a:endParaRPr lang="en-US" dirty="0"/>
        </a:p>
      </dgm:t>
    </dgm:pt>
    <dgm:pt modelId="{AC233FD5-5B1E-4E3F-A6B4-54B2EEB68B57}" type="parTrans" cxnId="{BAD05729-2CDC-40F5-8D2E-11858B1BB8BD}">
      <dgm:prSet/>
      <dgm:spPr/>
      <dgm:t>
        <a:bodyPr/>
        <a:lstStyle/>
        <a:p>
          <a:endParaRPr lang="en-US"/>
        </a:p>
      </dgm:t>
    </dgm:pt>
    <dgm:pt modelId="{ADED2726-F895-498F-B7FF-08EB44F10D0B}" type="sibTrans" cxnId="{BAD05729-2CDC-40F5-8D2E-11858B1BB8BD}">
      <dgm:prSet/>
      <dgm:spPr/>
      <dgm:t>
        <a:bodyPr/>
        <a:lstStyle/>
        <a:p>
          <a:endParaRPr lang="en-US"/>
        </a:p>
      </dgm:t>
    </dgm:pt>
    <dgm:pt modelId="{32309D60-0FCC-4FF2-A561-B3966A0BF0DF}">
      <dgm:prSet/>
      <dgm:spPr/>
      <dgm:t>
        <a:bodyPr/>
        <a:lstStyle/>
        <a:p>
          <a:r>
            <a:rPr lang="en-US" b="1" i="0" dirty="0"/>
            <a:t>Posture and gesture </a:t>
          </a:r>
          <a:r>
            <a:rPr lang="en-US" b="0" i="0" dirty="0"/>
            <a:t>– Is their body relaxed or stiff and immobile? Are their shoulders tense and raised, or relaxed?</a:t>
          </a:r>
          <a:endParaRPr lang="en-US" dirty="0"/>
        </a:p>
      </dgm:t>
    </dgm:pt>
    <dgm:pt modelId="{19FBEC15-5CB2-488A-85D4-FEDA7638680D}" type="parTrans" cxnId="{8442140D-A685-42B3-A38C-DCDDFFD28E7C}">
      <dgm:prSet/>
      <dgm:spPr/>
      <dgm:t>
        <a:bodyPr/>
        <a:lstStyle/>
        <a:p>
          <a:endParaRPr lang="en-US"/>
        </a:p>
      </dgm:t>
    </dgm:pt>
    <dgm:pt modelId="{5E773F84-E3F4-4AE2-92FE-C4976E08CC6E}" type="sibTrans" cxnId="{8442140D-A685-42B3-A38C-DCDDFFD28E7C}">
      <dgm:prSet/>
      <dgm:spPr/>
      <dgm:t>
        <a:bodyPr/>
        <a:lstStyle/>
        <a:p>
          <a:endParaRPr lang="en-US"/>
        </a:p>
      </dgm:t>
    </dgm:pt>
    <dgm:pt modelId="{8E5D29E6-39A4-44BA-8493-5E76E5155376}">
      <dgm:prSet/>
      <dgm:spPr/>
      <dgm:t>
        <a:bodyPr/>
        <a:lstStyle/>
        <a:p>
          <a:r>
            <a:rPr lang="en-US" b="1" i="0" dirty="0"/>
            <a:t>Touch</a:t>
          </a:r>
          <a:r>
            <a:rPr lang="en-US" b="0" i="0" dirty="0"/>
            <a:t> – Is there any physical contact? Is it appropriate to the situation?</a:t>
          </a:r>
          <a:endParaRPr lang="en-US" dirty="0"/>
        </a:p>
      </dgm:t>
    </dgm:pt>
    <dgm:pt modelId="{A9CA1E00-DC7F-4114-BFC1-4880F7A30BB1}" type="parTrans" cxnId="{3AADACAF-19C6-48FC-8C0B-518290AC5FBB}">
      <dgm:prSet/>
      <dgm:spPr/>
      <dgm:t>
        <a:bodyPr/>
        <a:lstStyle/>
        <a:p>
          <a:endParaRPr lang="en-US"/>
        </a:p>
      </dgm:t>
    </dgm:pt>
    <dgm:pt modelId="{41F62603-28C3-466D-A521-5E2B45E85716}" type="sibTrans" cxnId="{3AADACAF-19C6-48FC-8C0B-518290AC5FBB}">
      <dgm:prSet/>
      <dgm:spPr/>
      <dgm:t>
        <a:bodyPr/>
        <a:lstStyle/>
        <a:p>
          <a:endParaRPr lang="en-US"/>
        </a:p>
      </dgm:t>
    </dgm:pt>
    <dgm:pt modelId="{1094890A-790F-4D22-B246-98BEAF3780CA}">
      <dgm:prSet/>
      <dgm:spPr/>
      <dgm:t>
        <a:bodyPr/>
        <a:lstStyle/>
        <a:p>
          <a:r>
            <a:rPr lang="en-US" b="1" i="0" dirty="0"/>
            <a:t>Intensity</a:t>
          </a:r>
          <a:r>
            <a:rPr lang="en-US" b="0" i="0" dirty="0"/>
            <a:t> – Does the person seem flat, cool, and disinterested, or over-the-top and melodramatic?</a:t>
          </a:r>
          <a:endParaRPr lang="en-US" dirty="0"/>
        </a:p>
      </dgm:t>
    </dgm:pt>
    <dgm:pt modelId="{00677D2F-A625-49DD-8977-9DDF280F8FDF}" type="parTrans" cxnId="{574A8B85-8C17-4F1F-BD0F-D54718227AF1}">
      <dgm:prSet/>
      <dgm:spPr/>
      <dgm:t>
        <a:bodyPr/>
        <a:lstStyle/>
        <a:p>
          <a:endParaRPr lang="en-US"/>
        </a:p>
      </dgm:t>
    </dgm:pt>
    <dgm:pt modelId="{9D3E4B1B-2FB6-4D6B-B2E4-C0C84FAD9B91}" type="sibTrans" cxnId="{574A8B85-8C17-4F1F-BD0F-D54718227AF1}">
      <dgm:prSet/>
      <dgm:spPr/>
      <dgm:t>
        <a:bodyPr/>
        <a:lstStyle/>
        <a:p>
          <a:endParaRPr lang="en-US"/>
        </a:p>
      </dgm:t>
    </dgm:pt>
    <dgm:pt modelId="{DB0EFE8E-1791-4E44-AF1C-D0166921181D}" type="pres">
      <dgm:prSet presAssocID="{558AAF22-7FDB-4510-8D1E-469FE7EA439A}" presName="diagram" presStyleCnt="0">
        <dgm:presLayoutVars>
          <dgm:dir/>
          <dgm:resizeHandles val="exact"/>
        </dgm:presLayoutVars>
      </dgm:prSet>
      <dgm:spPr/>
    </dgm:pt>
    <dgm:pt modelId="{E4EF71BD-6A08-48E9-A059-4D4249A64315}" type="pres">
      <dgm:prSet presAssocID="{5AB4ABEC-5302-48E2-84D8-3A9AAF8337D0}" presName="node" presStyleLbl="node1" presStyleIdx="0" presStyleCnt="6">
        <dgm:presLayoutVars>
          <dgm:bulletEnabled val="1"/>
        </dgm:presLayoutVars>
      </dgm:prSet>
      <dgm:spPr/>
    </dgm:pt>
    <dgm:pt modelId="{6791F96A-6957-4527-A8C8-122DE4002056}" type="pres">
      <dgm:prSet presAssocID="{E7312C6C-A2A9-487C-91AC-C1E97A87D89A}" presName="sibTrans" presStyleCnt="0"/>
      <dgm:spPr/>
    </dgm:pt>
    <dgm:pt modelId="{4D18AEFA-6120-4B6D-ADD4-64A4C4EC7D51}" type="pres">
      <dgm:prSet presAssocID="{FB962D8A-6E5C-48CF-842B-C6A533DA6329}" presName="node" presStyleLbl="node1" presStyleIdx="1" presStyleCnt="6">
        <dgm:presLayoutVars>
          <dgm:bulletEnabled val="1"/>
        </dgm:presLayoutVars>
      </dgm:prSet>
      <dgm:spPr/>
    </dgm:pt>
    <dgm:pt modelId="{CB47ABCA-7278-4026-836D-13B214455F16}" type="pres">
      <dgm:prSet presAssocID="{D20F23F8-CE0D-43DC-B727-FB13F9A4CB2F}" presName="sibTrans" presStyleCnt="0"/>
      <dgm:spPr/>
    </dgm:pt>
    <dgm:pt modelId="{61EF8785-5350-412B-90CC-6C0CB98716B1}" type="pres">
      <dgm:prSet presAssocID="{B0F9577D-9609-43F0-9969-2927EC0BAFB3}" presName="node" presStyleLbl="node1" presStyleIdx="2" presStyleCnt="6">
        <dgm:presLayoutVars>
          <dgm:bulletEnabled val="1"/>
        </dgm:presLayoutVars>
      </dgm:prSet>
      <dgm:spPr/>
    </dgm:pt>
    <dgm:pt modelId="{AC08291D-59B8-437D-ADC4-D1AC8B7C9FFA}" type="pres">
      <dgm:prSet presAssocID="{ADED2726-F895-498F-B7FF-08EB44F10D0B}" presName="sibTrans" presStyleCnt="0"/>
      <dgm:spPr/>
    </dgm:pt>
    <dgm:pt modelId="{6EFE76E6-F3A9-41DB-99C0-EAB5CB1FD2A0}" type="pres">
      <dgm:prSet presAssocID="{32309D60-0FCC-4FF2-A561-B3966A0BF0DF}" presName="node" presStyleLbl="node1" presStyleIdx="3" presStyleCnt="6">
        <dgm:presLayoutVars>
          <dgm:bulletEnabled val="1"/>
        </dgm:presLayoutVars>
      </dgm:prSet>
      <dgm:spPr/>
    </dgm:pt>
    <dgm:pt modelId="{C156E8E4-A475-467A-AB41-5CA44CAD1D1C}" type="pres">
      <dgm:prSet presAssocID="{5E773F84-E3F4-4AE2-92FE-C4976E08CC6E}" presName="sibTrans" presStyleCnt="0"/>
      <dgm:spPr/>
    </dgm:pt>
    <dgm:pt modelId="{08B05A96-303A-4E1B-97A5-C288A91171EE}" type="pres">
      <dgm:prSet presAssocID="{8E5D29E6-39A4-44BA-8493-5E76E5155376}" presName="node" presStyleLbl="node1" presStyleIdx="4" presStyleCnt="6">
        <dgm:presLayoutVars>
          <dgm:bulletEnabled val="1"/>
        </dgm:presLayoutVars>
      </dgm:prSet>
      <dgm:spPr/>
    </dgm:pt>
    <dgm:pt modelId="{6854C2BB-34D6-4597-BC10-442F5820AADD}" type="pres">
      <dgm:prSet presAssocID="{41F62603-28C3-466D-A521-5E2B45E85716}" presName="sibTrans" presStyleCnt="0"/>
      <dgm:spPr/>
    </dgm:pt>
    <dgm:pt modelId="{5E0D4FD0-6E90-4934-9B69-50DF44D6FDD6}" type="pres">
      <dgm:prSet presAssocID="{1094890A-790F-4D22-B246-98BEAF3780CA}" presName="node" presStyleLbl="node1" presStyleIdx="5" presStyleCnt="6">
        <dgm:presLayoutVars>
          <dgm:bulletEnabled val="1"/>
        </dgm:presLayoutVars>
      </dgm:prSet>
      <dgm:spPr/>
    </dgm:pt>
  </dgm:ptLst>
  <dgm:cxnLst>
    <dgm:cxn modelId="{8442140D-A685-42B3-A38C-DCDDFFD28E7C}" srcId="{558AAF22-7FDB-4510-8D1E-469FE7EA439A}" destId="{32309D60-0FCC-4FF2-A561-B3966A0BF0DF}" srcOrd="3" destOrd="0" parTransId="{19FBEC15-5CB2-488A-85D4-FEDA7638680D}" sibTransId="{5E773F84-E3F4-4AE2-92FE-C4976E08CC6E}"/>
    <dgm:cxn modelId="{33BD7523-C22D-4EE9-A32C-460F79DB2394}" type="presOf" srcId="{FB962D8A-6E5C-48CF-842B-C6A533DA6329}" destId="{4D18AEFA-6120-4B6D-ADD4-64A4C4EC7D51}" srcOrd="0" destOrd="0" presId="urn:microsoft.com/office/officeart/2005/8/layout/default"/>
    <dgm:cxn modelId="{BAD05729-2CDC-40F5-8D2E-11858B1BB8BD}" srcId="{558AAF22-7FDB-4510-8D1E-469FE7EA439A}" destId="{B0F9577D-9609-43F0-9969-2927EC0BAFB3}" srcOrd="2" destOrd="0" parTransId="{AC233FD5-5B1E-4E3F-A6B4-54B2EEB68B57}" sibTransId="{ADED2726-F895-498F-B7FF-08EB44F10D0B}"/>
    <dgm:cxn modelId="{4E2F325B-28D1-465F-9806-0B34AF64FFEE}" type="presOf" srcId="{1094890A-790F-4D22-B246-98BEAF3780CA}" destId="{5E0D4FD0-6E90-4934-9B69-50DF44D6FDD6}" srcOrd="0" destOrd="0" presId="urn:microsoft.com/office/officeart/2005/8/layout/default"/>
    <dgm:cxn modelId="{2B7EED65-6FD6-4709-AC64-90ABE7E53193}" type="presOf" srcId="{558AAF22-7FDB-4510-8D1E-469FE7EA439A}" destId="{DB0EFE8E-1791-4E44-AF1C-D0166921181D}" srcOrd="0" destOrd="0" presId="urn:microsoft.com/office/officeart/2005/8/layout/default"/>
    <dgm:cxn modelId="{90301B52-236C-4EB5-816A-2D130F43397E}" srcId="{558AAF22-7FDB-4510-8D1E-469FE7EA439A}" destId="{FB962D8A-6E5C-48CF-842B-C6A533DA6329}" srcOrd="1" destOrd="0" parTransId="{3749C0AC-FE20-4494-BB7B-FE5AE8D88998}" sibTransId="{D20F23F8-CE0D-43DC-B727-FB13F9A4CB2F}"/>
    <dgm:cxn modelId="{887B455A-DE5B-4080-A28B-FA4C3BC9DD39}" type="presOf" srcId="{8E5D29E6-39A4-44BA-8493-5E76E5155376}" destId="{08B05A96-303A-4E1B-97A5-C288A91171EE}" srcOrd="0" destOrd="0" presId="urn:microsoft.com/office/officeart/2005/8/layout/default"/>
    <dgm:cxn modelId="{574A8B85-8C17-4F1F-BD0F-D54718227AF1}" srcId="{558AAF22-7FDB-4510-8D1E-469FE7EA439A}" destId="{1094890A-790F-4D22-B246-98BEAF3780CA}" srcOrd="5" destOrd="0" parTransId="{00677D2F-A625-49DD-8977-9DDF280F8FDF}" sibTransId="{9D3E4B1B-2FB6-4D6B-B2E4-C0C84FAD9B91}"/>
    <dgm:cxn modelId="{7BE0D497-569A-45DC-9237-E0FF004679C1}" type="presOf" srcId="{32309D60-0FCC-4FF2-A561-B3966A0BF0DF}" destId="{6EFE76E6-F3A9-41DB-99C0-EAB5CB1FD2A0}" srcOrd="0" destOrd="0" presId="urn:microsoft.com/office/officeart/2005/8/layout/default"/>
    <dgm:cxn modelId="{3AADACAF-19C6-48FC-8C0B-518290AC5FBB}" srcId="{558AAF22-7FDB-4510-8D1E-469FE7EA439A}" destId="{8E5D29E6-39A4-44BA-8493-5E76E5155376}" srcOrd="4" destOrd="0" parTransId="{A9CA1E00-DC7F-4114-BFC1-4880F7A30BB1}" sibTransId="{41F62603-28C3-466D-A521-5E2B45E85716}"/>
    <dgm:cxn modelId="{9E7820D3-DAB6-4EE9-B3C1-F2BF5EC3F700}" type="presOf" srcId="{B0F9577D-9609-43F0-9969-2927EC0BAFB3}" destId="{61EF8785-5350-412B-90CC-6C0CB98716B1}" srcOrd="0" destOrd="0" presId="urn:microsoft.com/office/officeart/2005/8/layout/default"/>
    <dgm:cxn modelId="{348AB3ED-DED0-47BF-937E-8BF746EDF96F}" type="presOf" srcId="{5AB4ABEC-5302-48E2-84D8-3A9AAF8337D0}" destId="{E4EF71BD-6A08-48E9-A059-4D4249A64315}" srcOrd="0" destOrd="0" presId="urn:microsoft.com/office/officeart/2005/8/layout/default"/>
    <dgm:cxn modelId="{CF8993FE-B144-4285-A5FD-82AB9CB07C01}" srcId="{558AAF22-7FDB-4510-8D1E-469FE7EA439A}" destId="{5AB4ABEC-5302-48E2-84D8-3A9AAF8337D0}" srcOrd="0" destOrd="0" parTransId="{AC6D3F25-4FFA-44EB-A4E9-11A6D6515004}" sibTransId="{E7312C6C-A2A9-487C-91AC-C1E97A87D89A}"/>
    <dgm:cxn modelId="{50153F0F-87D4-4984-8649-68B263028CE7}" type="presParOf" srcId="{DB0EFE8E-1791-4E44-AF1C-D0166921181D}" destId="{E4EF71BD-6A08-48E9-A059-4D4249A64315}" srcOrd="0" destOrd="0" presId="urn:microsoft.com/office/officeart/2005/8/layout/default"/>
    <dgm:cxn modelId="{B80AF82A-F345-4A8D-849A-0C09E5E0572A}" type="presParOf" srcId="{DB0EFE8E-1791-4E44-AF1C-D0166921181D}" destId="{6791F96A-6957-4527-A8C8-122DE4002056}" srcOrd="1" destOrd="0" presId="urn:microsoft.com/office/officeart/2005/8/layout/default"/>
    <dgm:cxn modelId="{1639A0DB-5975-4840-B833-21A144739612}" type="presParOf" srcId="{DB0EFE8E-1791-4E44-AF1C-D0166921181D}" destId="{4D18AEFA-6120-4B6D-ADD4-64A4C4EC7D51}" srcOrd="2" destOrd="0" presId="urn:microsoft.com/office/officeart/2005/8/layout/default"/>
    <dgm:cxn modelId="{2372BBA8-DFD2-409B-9464-BCFA22DDB109}" type="presParOf" srcId="{DB0EFE8E-1791-4E44-AF1C-D0166921181D}" destId="{CB47ABCA-7278-4026-836D-13B214455F16}" srcOrd="3" destOrd="0" presId="urn:microsoft.com/office/officeart/2005/8/layout/default"/>
    <dgm:cxn modelId="{4017368D-92F5-40C1-94B2-363886E8CF1D}" type="presParOf" srcId="{DB0EFE8E-1791-4E44-AF1C-D0166921181D}" destId="{61EF8785-5350-412B-90CC-6C0CB98716B1}" srcOrd="4" destOrd="0" presId="urn:microsoft.com/office/officeart/2005/8/layout/default"/>
    <dgm:cxn modelId="{29D0D002-9ADB-47F3-BD00-56A00E768451}" type="presParOf" srcId="{DB0EFE8E-1791-4E44-AF1C-D0166921181D}" destId="{AC08291D-59B8-437D-ADC4-D1AC8B7C9FFA}" srcOrd="5" destOrd="0" presId="urn:microsoft.com/office/officeart/2005/8/layout/default"/>
    <dgm:cxn modelId="{1EA100F5-4EC7-4918-8E5D-6AE0455C3DAE}" type="presParOf" srcId="{DB0EFE8E-1791-4E44-AF1C-D0166921181D}" destId="{6EFE76E6-F3A9-41DB-99C0-EAB5CB1FD2A0}" srcOrd="6" destOrd="0" presId="urn:microsoft.com/office/officeart/2005/8/layout/default"/>
    <dgm:cxn modelId="{99EB4225-2FF7-4690-93DA-6B69D8EF3730}" type="presParOf" srcId="{DB0EFE8E-1791-4E44-AF1C-D0166921181D}" destId="{C156E8E4-A475-467A-AB41-5CA44CAD1D1C}" srcOrd="7" destOrd="0" presId="urn:microsoft.com/office/officeart/2005/8/layout/default"/>
    <dgm:cxn modelId="{98B26ECB-6393-49B9-A048-2D782043171E}" type="presParOf" srcId="{DB0EFE8E-1791-4E44-AF1C-D0166921181D}" destId="{08B05A96-303A-4E1B-97A5-C288A91171EE}" srcOrd="8" destOrd="0" presId="urn:microsoft.com/office/officeart/2005/8/layout/default"/>
    <dgm:cxn modelId="{5C1CB72C-42E2-43FF-BA01-4C8286A9AC87}" type="presParOf" srcId="{DB0EFE8E-1791-4E44-AF1C-D0166921181D}" destId="{6854C2BB-34D6-4597-BC10-442F5820AADD}" srcOrd="9" destOrd="0" presId="urn:microsoft.com/office/officeart/2005/8/layout/default"/>
    <dgm:cxn modelId="{32DFDF33-6006-4B30-9803-B05E6CA7F2F3}" type="presParOf" srcId="{DB0EFE8E-1791-4E44-AF1C-D0166921181D}" destId="{5E0D4FD0-6E90-4934-9B69-50DF44D6FDD6}"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77446C-E6A9-4A5E-BB0C-5782D0391B7F}">
      <dsp:nvSpPr>
        <dsp:cNvPr id="0" name=""/>
        <dsp:cNvSpPr/>
      </dsp:nvSpPr>
      <dsp:spPr>
        <a:xfrm>
          <a:off x="390651" y="116556"/>
          <a:ext cx="1510523" cy="142235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F2972D2-E018-4E8F-AAFA-89EBF8E5E5B9}">
      <dsp:nvSpPr>
        <dsp:cNvPr id="0" name=""/>
        <dsp:cNvSpPr/>
      </dsp:nvSpPr>
      <dsp:spPr>
        <a:xfrm>
          <a:off x="390651" y="1700629"/>
          <a:ext cx="4315781" cy="6095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44600">
            <a:lnSpc>
              <a:spcPct val="90000"/>
            </a:lnSpc>
            <a:spcBef>
              <a:spcPct val="0"/>
            </a:spcBef>
            <a:spcAft>
              <a:spcPct val="35000"/>
            </a:spcAft>
            <a:buNone/>
            <a:defRPr b="1"/>
          </a:pPr>
          <a:r>
            <a:rPr lang="en-US" sz="2800" kern="1200"/>
            <a:t>Effective communication </a:t>
          </a:r>
        </a:p>
      </dsp:txBody>
      <dsp:txXfrm>
        <a:off x="390651" y="1700629"/>
        <a:ext cx="4315781" cy="609582"/>
      </dsp:txXfrm>
    </dsp:sp>
    <dsp:sp modelId="{ED894EC0-AEB8-4DA9-8455-90B3C9DCEE82}">
      <dsp:nvSpPr>
        <dsp:cNvPr id="0" name=""/>
        <dsp:cNvSpPr/>
      </dsp:nvSpPr>
      <dsp:spPr>
        <a:xfrm>
          <a:off x="390651" y="2385427"/>
          <a:ext cx="4315781" cy="1491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en-US" sz="1700" b="0" i="0" kern="1200" baseline="0"/>
            <a:t>Emotional Intelligence</a:t>
          </a:r>
          <a:endParaRPr lang="en-US" sz="1700" kern="1200"/>
        </a:p>
        <a:p>
          <a:pPr marL="0" lvl="0" indent="0" algn="l" defTabSz="755650">
            <a:lnSpc>
              <a:spcPct val="90000"/>
            </a:lnSpc>
            <a:spcBef>
              <a:spcPct val="0"/>
            </a:spcBef>
            <a:spcAft>
              <a:spcPct val="35000"/>
            </a:spcAft>
            <a:buNone/>
          </a:pPr>
          <a:r>
            <a:rPr lang="en-US" sz="1700" b="0" i="0" kern="1200" baseline="0"/>
            <a:t>Understanding empathy and its importance in communication</a:t>
          </a:r>
          <a:endParaRPr lang="en-US" sz="1700" kern="1200"/>
        </a:p>
        <a:p>
          <a:pPr marL="0" lvl="0" indent="0" algn="l" defTabSz="755650">
            <a:lnSpc>
              <a:spcPct val="90000"/>
            </a:lnSpc>
            <a:spcBef>
              <a:spcPct val="0"/>
            </a:spcBef>
            <a:spcAft>
              <a:spcPct val="35000"/>
            </a:spcAft>
            <a:buNone/>
          </a:pPr>
          <a:r>
            <a:rPr lang="en-US" sz="1700" kern="1200"/>
            <a:t>Body language and nonverbal communication</a:t>
          </a:r>
          <a:r>
            <a:rPr lang="en-US" sz="1700" b="0" i="0" kern="1200" baseline="0"/>
            <a:t> </a:t>
          </a:r>
          <a:endParaRPr lang="en-US" sz="1700" kern="1200"/>
        </a:p>
        <a:p>
          <a:pPr marL="0" lvl="0" indent="0" algn="l" defTabSz="755650">
            <a:lnSpc>
              <a:spcPct val="90000"/>
            </a:lnSpc>
            <a:spcBef>
              <a:spcPct val="0"/>
            </a:spcBef>
            <a:spcAft>
              <a:spcPct val="35000"/>
            </a:spcAft>
            <a:buNone/>
          </a:pPr>
          <a:r>
            <a:rPr lang="en-US" sz="1700" b="0" i="0" kern="1200" baseline="0"/>
            <a:t>Active listening</a:t>
          </a:r>
          <a:endParaRPr lang="en-US" sz="1700" kern="1200"/>
        </a:p>
      </dsp:txBody>
      <dsp:txXfrm>
        <a:off x="390651" y="2385427"/>
        <a:ext cx="4315781" cy="1491925"/>
      </dsp:txXfrm>
    </dsp:sp>
    <dsp:sp modelId="{0636915A-1C23-4048-95B6-B9C98E548D28}">
      <dsp:nvSpPr>
        <dsp:cNvPr id="0" name=""/>
        <dsp:cNvSpPr/>
      </dsp:nvSpPr>
      <dsp:spPr>
        <a:xfrm>
          <a:off x="5461694" y="116556"/>
          <a:ext cx="1510523" cy="142235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B64B30-CAC7-44D6-A136-895A1E3DA169}">
      <dsp:nvSpPr>
        <dsp:cNvPr id="0" name=""/>
        <dsp:cNvSpPr/>
      </dsp:nvSpPr>
      <dsp:spPr>
        <a:xfrm>
          <a:off x="5461694" y="1700629"/>
          <a:ext cx="4315781" cy="6095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44600">
            <a:lnSpc>
              <a:spcPct val="90000"/>
            </a:lnSpc>
            <a:spcBef>
              <a:spcPct val="0"/>
            </a:spcBef>
            <a:spcAft>
              <a:spcPct val="35000"/>
            </a:spcAft>
            <a:buNone/>
            <a:defRPr b="1"/>
          </a:pPr>
          <a:r>
            <a:rPr lang="en-US" sz="2800" b="1" i="0" kern="1200" baseline="0" dirty="0"/>
            <a:t>Relationship management</a:t>
          </a:r>
          <a:endParaRPr lang="en-US" sz="2800" b="1" kern="1200" dirty="0"/>
        </a:p>
      </dsp:txBody>
      <dsp:txXfrm>
        <a:off x="5461694" y="1700629"/>
        <a:ext cx="4315781" cy="609582"/>
      </dsp:txXfrm>
    </dsp:sp>
    <dsp:sp modelId="{A8D05BD4-B6E6-4498-8052-A4F85F45DFFE}">
      <dsp:nvSpPr>
        <dsp:cNvPr id="0" name=""/>
        <dsp:cNvSpPr/>
      </dsp:nvSpPr>
      <dsp:spPr>
        <a:xfrm>
          <a:off x="5461694" y="2385427"/>
          <a:ext cx="4315781" cy="1491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en-US" sz="1700" kern="1200" dirty="0"/>
            <a:t>Healthy and unhealthy relationships </a:t>
          </a:r>
        </a:p>
        <a:p>
          <a:pPr marL="0" lvl="0" indent="0" algn="l" defTabSz="755650">
            <a:lnSpc>
              <a:spcPct val="90000"/>
            </a:lnSpc>
            <a:spcBef>
              <a:spcPct val="0"/>
            </a:spcBef>
            <a:spcAft>
              <a:spcPct val="35000"/>
            </a:spcAft>
            <a:buNone/>
          </a:pPr>
          <a:r>
            <a:rPr lang="en-US" sz="1700" kern="1200" dirty="0"/>
            <a:t>Tips to build and retain healthy relationships</a:t>
          </a:r>
        </a:p>
        <a:p>
          <a:pPr marL="0" lvl="0" indent="0" algn="l" defTabSz="755650">
            <a:lnSpc>
              <a:spcPct val="90000"/>
            </a:lnSpc>
            <a:spcBef>
              <a:spcPct val="0"/>
            </a:spcBef>
            <a:spcAft>
              <a:spcPct val="35000"/>
            </a:spcAft>
            <a:buNone/>
          </a:pPr>
          <a:r>
            <a:rPr lang="en-US" sz="1700" kern="1200" dirty="0"/>
            <a:t>Signs that show that you need to end a relationship</a:t>
          </a:r>
        </a:p>
        <a:p>
          <a:pPr marL="0" lvl="0" indent="0" algn="l" defTabSz="755650">
            <a:lnSpc>
              <a:spcPct val="90000"/>
            </a:lnSpc>
            <a:spcBef>
              <a:spcPct val="0"/>
            </a:spcBef>
            <a:spcAft>
              <a:spcPct val="35000"/>
            </a:spcAft>
            <a:buNone/>
          </a:pPr>
          <a:endParaRPr lang="en-US" sz="1700" kern="1200" dirty="0"/>
        </a:p>
        <a:p>
          <a:pPr marL="0" lvl="0" indent="0" algn="l" defTabSz="755650">
            <a:lnSpc>
              <a:spcPct val="90000"/>
            </a:lnSpc>
            <a:spcBef>
              <a:spcPct val="0"/>
            </a:spcBef>
            <a:spcAft>
              <a:spcPct val="35000"/>
            </a:spcAft>
            <a:buNone/>
          </a:pPr>
          <a:endParaRPr lang="en-US" sz="1700" kern="1200" dirty="0"/>
        </a:p>
      </dsp:txBody>
      <dsp:txXfrm>
        <a:off x="5461694" y="2385427"/>
        <a:ext cx="4315781" cy="14919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FA533A-2E1D-461B-96D0-73EBC422ECBC}">
      <dsp:nvSpPr>
        <dsp:cNvPr id="0" name=""/>
        <dsp:cNvSpPr/>
      </dsp:nvSpPr>
      <dsp:spPr>
        <a:xfrm>
          <a:off x="1379006" y="284258"/>
          <a:ext cx="2159366" cy="2159366"/>
        </a:xfrm>
        <a:prstGeom prst="pieWedge">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Self-awareness</a:t>
          </a:r>
        </a:p>
      </dsp:txBody>
      <dsp:txXfrm>
        <a:off x="2011470" y="916722"/>
        <a:ext cx="1526902" cy="1526902"/>
      </dsp:txXfrm>
    </dsp:sp>
    <dsp:sp modelId="{7DD2C869-EAC5-45FC-8AF2-EB46A365AF97}">
      <dsp:nvSpPr>
        <dsp:cNvPr id="0" name=""/>
        <dsp:cNvSpPr/>
      </dsp:nvSpPr>
      <dsp:spPr>
        <a:xfrm rot="5400000">
          <a:off x="3638112" y="284258"/>
          <a:ext cx="2159366" cy="2159366"/>
        </a:xfrm>
        <a:prstGeom prst="pieWedge">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Social awareness</a:t>
          </a:r>
        </a:p>
      </dsp:txBody>
      <dsp:txXfrm rot="-5400000">
        <a:off x="3638112" y="916722"/>
        <a:ext cx="1526902" cy="1526902"/>
      </dsp:txXfrm>
    </dsp:sp>
    <dsp:sp modelId="{F99A32F7-1DCA-4F02-A970-CE033B303239}">
      <dsp:nvSpPr>
        <dsp:cNvPr id="0" name=""/>
        <dsp:cNvSpPr/>
      </dsp:nvSpPr>
      <dsp:spPr>
        <a:xfrm rot="10800000">
          <a:off x="3638112" y="2543364"/>
          <a:ext cx="2159366" cy="2159366"/>
        </a:xfrm>
        <a:prstGeom prst="pieWedge">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Relationship management </a:t>
          </a:r>
        </a:p>
      </dsp:txBody>
      <dsp:txXfrm rot="10800000">
        <a:off x="3638112" y="2543364"/>
        <a:ext cx="1526902" cy="1526902"/>
      </dsp:txXfrm>
    </dsp:sp>
    <dsp:sp modelId="{192F9462-307C-4E82-BBC0-360D8E0E0D6C}">
      <dsp:nvSpPr>
        <dsp:cNvPr id="0" name=""/>
        <dsp:cNvSpPr/>
      </dsp:nvSpPr>
      <dsp:spPr>
        <a:xfrm rot="16200000">
          <a:off x="1379006" y="2543364"/>
          <a:ext cx="2159366" cy="2159366"/>
        </a:xfrm>
        <a:prstGeom prst="pieWedge">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Self-management</a:t>
          </a:r>
        </a:p>
      </dsp:txBody>
      <dsp:txXfrm rot="5400000">
        <a:off x="2011470" y="2543364"/>
        <a:ext cx="1526902" cy="1526902"/>
      </dsp:txXfrm>
    </dsp:sp>
    <dsp:sp modelId="{BC3B8EFC-96E8-4594-9E4E-087335424DA4}">
      <dsp:nvSpPr>
        <dsp:cNvPr id="0" name=""/>
        <dsp:cNvSpPr/>
      </dsp:nvSpPr>
      <dsp:spPr>
        <a:xfrm>
          <a:off x="6803708" y="-166715"/>
          <a:ext cx="745555" cy="648308"/>
        </a:xfrm>
        <a:prstGeom prst="circularArrow">
          <a:avLst/>
        </a:prstGeom>
        <a:solidFill>
          <a:schemeClr val="accent5">
            <a:tint val="4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946372A-B27C-4EC7-864D-42E836480AE4}">
      <dsp:nvSpPr>
        <dsp:cNvPr id="0" name=""/>
        <dsp:cNvSpPr/>
      </dsp:nvSpPr>
      <dsp:spPr>
        <a:xfrm rot="10800000">
          <a:off x="6803708" y="890867"/>
          <a:ext cx="745555" cy="648308"/>
        </a:xfrm>
        <a:prstGeom prst="circularArrow">
          <a:avLst/>
        </a:prstGeom>
        <a:solidFill>
          <a:schemeClr val="accent5">
            <a:tint val="4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187329-B826-44EB-9C33-3FF742CE5362}">
      <dsp:nvSpPr>
        <dsp:cNvPr id="0" name=""/>
        <dsp:cNvSpPr/>
      </dsp:nvSpPr>
      <dsp:spPr>
        <a:xfrm>
          <a:off x="0" y="2319"/>
          <a:ext cx="6245265" cy="117572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92282C-B96E-4C18-BB01-BCB4B962561A}">
      <dsp:nvSpPr>
        <dsp:cNvPr id="0" name=""/>
        <dsp:cNvSpPr/>
      </dsp:nvSpPr>
      <dsp:spPr>
        <a:xfrm>
          <a:off x="355657" y="266858"/>
          <a:ext cx="646650" cy="6466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C99584-0113-44C9-8EDA-0F32C1175184}">
      <dsp:nvSpPr>
        <dsp:cNvPr id="0" name=""/>
        <dsp:cNvSpPr/>
      </dsp:nvSpPr>
      <dsp:spPr>
        <a:xfrm>
          <a:off x="1357965" y="231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844550">
            <a:lnSpc>
              <a:spcPct val="90000"/>
            </a:lnSpc>
            <a:spcBef>
              <a:spcPct val="0"/>
            </a:spcBef>
            <a:spcAft>
              <a:spcPct val="35000"/>
            </a:spcAft>
            <a:buNone/>
          </a:pPr>
          <a:r>
            <a:rPr lang="en-US" sz="1900" b="0" i="0" kern="1200"/>
            <a:t>It improves human interactions in general and improves your capacity to communicate with others, to be part of a team.</a:t>
          </a:r>
          <a:endParaRPr lang="en-US" sz="1900" kern="1200"/>
        </a:p>
      </dsp:txBody>
      <dsp:txXfrm>
        <a:off x="1357965" y="2319"/>
        <a:ext cx="4887299" cy="1175727"/>
      </dsp:txXfrm>
    </dsp:sp>
    <dsp:sp modelId="{30C0C46A-65A7-4734-8853-B3C46B90259C}">
      <dsp:nvSpPr>
        <dsp:cNvPr id="0" name=""/>
        <dsp:cNvSpPr/>
      </dsp:nvSpPr>
      <dsp:spPr>
        <a:xfrm>
          <a:off x="0" y="1471979"/>
          <a:ext cx="6245265" cy="117572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FEEA50-5100-4116-B4CB-8F6F0231BF80}">
      <dsp:nvSpPr>
        <dsp:cNvPr id="0" name=""/>
        <dsp:cNvSpPr/>
      </dsp:nvSpPr>
      <dsp:spPr>
        <a:xfrm>
          <a:off x="355657" y="1736518"/>
          <a:ext cx="646650" cy="6466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5E81E51-425D-455B-9703-C79062613E35}">
      <dsp:nvSpPr>
        <dsp:cNvPr id="0" name=""/>
        <dsp:cNvSpPr/>
      </dsp:nvSpPr>
      <dsp:spPr>
        <a:xfrm>
          <a:off x="1357965" y="147197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844550">
            <a:lnSpc>
              <a:spcPct val="90000"/>
            </a:lnSpc>
            <a:spcBef>
              <a:spcPct val="0"/>
            </a:spcBef>
            <a:spcAft>
              <a:spcPct val="35000"/>
            </a:spcAft>
            <a:buNone/>
          </a:pPr>
          <a:r>
            <a:rPr lang="en-US" sz="1900" kern="1200"/>
            <a:t>It enables you to build meaningful social connections. </a:t>
          </a:r>
        </a:p>
      </dsp:txBody>
      <dsp:txXfrm>
        <a:off x="1357965" y="1471979"/>
        <a:ext cx="4887299" cy="1175727"/>
      </dsp:txXfrm>
    </dsp:sp>
    <dsp:sp modelId="{6B607868-D4FA-48F2-B4B6-C9869E84EDBC}">
      <dsp:nvSpPr>
        <dsp:cNvPr id="0" name=""/>
        <dsp:cNvSpPr/>
      </dsp:nvSpPr>
      <dsp:spPr>
        <a:xfrm>
          <a:off x="0" y="2941639"/>
          <a:ext cx="6245265" cy="1175727"/>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7E906B-8D6B-451D-9386-27840D3B7213}">
      <dsp:nvSpPr>
        <dsp:cNvPr id="0" name=""/>
        <dsp:cNvSpPr/>
      </dsp:nvSpPr>
      <dsp:spPr>
        <a:xfrm>
          <a:off x="355657" y="3206178"/>
          <a:ext cx="646650" cy="6466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64A9E9-6F26-46EB-9F01-6CA3FE6166EA}">
      <dsp:nvSpPr>
        <dsp:cNvPr id="0" name=""/>
        <dsp:cNvSpPr/>
      </dsp:nvSpPr>
      <dsp:spPr>
        <a:xfrm>
          <a:off x="1357965" y="294163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844550">
            <a:lnSpc>
              <a:spcPct val="90000"/>
            </a:lnSpc>
            <a:spcBef>
              <a:spcPct val="0"/>
            </a:spcBef>
            <a:spcAft>
              <a:spcPct val="35000"/>
            </a:spcAft>
            <a:buNone/>
          </a:pPr>
          <a:r>
            <a:rPr lang="en-US" sz="1900" kern="1200"/>
            <a:t>You’ll become a better friend, worker and leader.</a:t>
          </a:r>
        </a:p>
      </dsp:txBody>
      <dsp:txXfrm>
        <a:off x="1357965" y="2941639"/>
        <a:ext cx="4887299" cy="1175727"/>
      </dsp:txXfrm>
    </dsp:sp>
    <dsp:sp modelId="{8A342257-8AAD-46C1-8971-4A245033DDF8}">
      <dsp:nvSpPr>
        <dsp:cNvPr id="0" name=""/>
        <dsp:cNvSpPr/>
      </dsp:nvSpPr>
      <dsp:spPr>
        <a:xfrm>
          <a:off x="0" y="4411299"/>
          <a:ext cx="6245265" cy="1175727"/>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CB723E-8294-4EC9-913D-708E51926C43}">
      <dsp:nvSpPr>
        <dsp:cNvPr id="0" name=""/>
        <dsp:cNvSpPr/>
      </dsp:nvSpPr>
      <dsp:spPr>
        <a:xfrm>
          <a:off x="355657" y="4675838"/>
          <a:ext cx="646650" cy="64665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14581B-BD3D-49D5-BCBA-E56DAED34DF2}">
      <dsp:nvSpPr>
        <dsp:cNvPr id="0" name=""/>
        <dsp:cNvSpPr/>
      </dsp:nvSpPr>
      <dsp:spPr>
        <a:xfrm>
          <a:off x="1357965" y="441129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844550">
            <a:lnSpc>
              <a:spcPct val="90000"/>
            </a:lnSpc>
            <a:spcBef>
              <a:spcPct val="0"/>
            </a:spcBef>
            <a:spcAft>
              <a:spcPct val="35000"/>
            </a:spcAft>
            <a:buNone/>
          </a:pPr>
          <a:r>
            <a:rPr lang="en-US" sz="1900" kern="1200"/>
            <a:t>You’ll learn to look at the bigger picture.</a:t>
          </a:r>
        </a:p>
      </dsp:txBody>
      <dsp:txXfrm>
        <a:off x="1357965" y="4411299"/>
        <a:ext cx="4887299" cy="117572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EF71BD-6A08-48E9-A059-4D4249A64315}">
      <dsp:nvSpPr>
        <dsp:cNvPr id="0" name=""/>
        <dsp:cNvSpPr/>
      </dsp:nvSpPr>
      <dsp:spPr>
        <a:xfrm>
          <a:off x="412665" y="416"/>
          <a:ext cx="2175252" cy="130515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i="0" kern="1200" dirty="0"/>
            <a:t>Eye contact </a:t>
          </a:r>
          <a:r>
            <a:rPr lang="en-US" sz="1400" b="0" i="0" kern="1200" dirty="0"/>
            <a:t>– Is the person making eye contact? If so, is it overly intense or just right?</a:t>
          </a:r>
          <a:endParaRPr lang="en-US" sz="1400" kern="1200" dirty="0"/>
        </a:p>
      </dsp:txBody>
      <dsp:txXfrm>
        <a:off x="412665" y="416"/>
        <a:ext cx="2175252" cy="1305151"/>
      </dsp:txXfrm>
    </dsp:sp>
    <dsp:sp modelId="{4D18AEFA-6120-4B6D-ADD4-64A4C4EC7D51}">
      <dsp:nvSpPr>
        <dsp:cNvPr id="0" name=""/>
        <dsp:cNvSpPr/>
      </dsp:nvSpPr>
      <dsp:spPr>
        <a:xfrm>
          <a:off x="2805443" y="416"/>
          <a:ext cx="2175252" cy="1305151"/>
        </a:xfrm>
        <a:prstGeom prst="rect">
          <a:avLst/>
        </a:prstGeom>
        <a:gradFill rotWithShape="0">
          <a:gsLst>
            <a:gs pos="0">
              <a:schemeClr val="accent2">
                <a:hueOff val="1288723"/>
                <a:satOff val="-3699"/>
                <a:lumOff val="-5922"/>
                <a:alphaOff val="0"/>
                <a:satMod val="103000"/>
                <a:lumMod val="102000"/>
                <a:tint val="94000"/>
              </a:schemeClr>
            </a:gs>
            <a:gs pos="50000">
              <a:schemeClr val="accent2">
                <a:hueOff val="1288723"/>
                <a:satOff val="-3699"/>
                <a:lumOff val="-5922"/>
                <a:alphaOff val="0"/>
                <a:satMod val="110000"/>
                <a:lumMod val="100000"/>
                <a:shade val="100000"/>
              </a:schemeClr>
            </a:gs>
            <a:gs pos="100000">
              <a:schemeClr val="accent2">
                <a:hueOff val="1288723"/>
                <a:satOff val="-3699"/>
                <a:lumOff val="-5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i="0" kern="1200" dirty="0"/>
            <a:t>Facial expression </a:t>
          </a:r>
          <a:r>
            <a:rPr lang="en-US" sz="1400" b="0" i="0" kern="1200" dirty="0"/>
            <a:t>– What is their face showing? Is it unexpressive, or emotionally present and filled with interest?</a:t>
          </a:r>
          <a:endParaRPr lang="en-US" sz="1400" kern="1200" dirty="0"/>
        </a:p>
      </dsp:txBody>
      <dsp:txXfrm>
        <a:off x="2805443" y="416"/>
        <a:ext cx="2175252" cy="1305151"/>
      </dsp:txXfrm>
    </dsp:sp>
    <dsp:sp modelId="{61EF8785-5350-412B-90CC-6C0CB98716B1}">
      <dsp:nvSpPr>
        <dsp:cNvPr id="0" name=""/>
        <dsp:cNvSpPr/>
      </dsp:nvSpPr>
      <dsp:spPr>
        <a:xfrm>
          <a:off x="412665" y="1523093"/>
          <a:ext cx="2175252" cy="1305151"/>
        </a:xfrm>
        <a:prstGeom prst="rect">
          <a:avLst/>
        </a:prstGeom>
        <a:gradFill rotWithShape="0">
          <a:gsLst>
            <a:gs pos="0">
              <a:schemeClr val="accent2">
                <a:hueOff val="2577445"/>
                <a:satOff val="-7397"/>
                <a:lumOff val="-11844"/>
                <a:alphaOff val="0"/>
                <a:satMod val="103000"/>
                <a:lumMod val="102000"/>
                <a:tint val="94000"/>
              </a:schemeClr>
            </a:gs>
            <a:gs pos="50000">
              <a:schemeClr val="accent2">
                <a:hueOff val="2577445"/>
                <a:satOff val="-7397"/>
                <a:lumOff val="-11844"/>
                <a:alphaOff val="0"/>
                <a:satMod val="110000"/>
                <a:lumMod val="100000"/>
                <a:shade val="100000"/>
              </a:schemeClr>
            </a:gs>
            <a:gs pos="100000">
              <a:schemeClr val="accent2">
                <a:hueOff val="2577445"/>
                <a:satOff val="-7397"/>
                <a:lumOff val="-1184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i="0" kern="1200" dirty="0"/>
            <a:t>Tone of voice </a:t>
          </a:r>
          <a:r>
            <a:rPr lang="en-US" sz="1400" b="0" i="0" kern="1200" dirty="0"/>
            <a:t>– Does the person’s voice project warmth, confidence, and interest, or is it strained and blocked?</a:t>
          </a:r>
          <a:endParaRPr lang="en-US" sz="1400" kern="1200" dirty="0"/>
        </a:p>
      </dsp:txBody>
      <dsp:txXfrm>
        <a:off x="412665" y="1523093"/>
        <a:ext cx="2175252" cy="1305151"/>
      </dsp:txXfrm>
    </dsp:sp>
    <dsp:sp modelId="{6EFE76E6-F3A9-41DB-99C0-EAB5CB1FD2A0}">
      <dsp:nvSpPr>
        <dsp:cNvPr id="0" name=""/>
        <dsp:cNvSpPr/>
      </dsp:nvSpPr>
      <dsp:spPr>
        <a:xfrm>
          <a:off x="2805443" y="1523093"/>
          <a:ext cx="2175252" cy="1305151"/>
        </a:xfrm>
        <a:prstGeom prst="rect">
          <a:avLst/>
        </a:prstGeom>
        <a:gradFill rotWithShape="0">
          <a:gsLst>
            <a:gs pos="0">
              <a:schemeClr val="accent2">
                <a:hueOff val="3866169"/>
                <a:satOff val="-11096"/>
                <a:lumOff val="-17765"/>
                <a:alphaOff val="0"/>
                <a:satMod val="103000"/>
                <a:lumMod val="102000"/>
                <a:tint val="94000"/>
              </a:schemeClr>
            </a:gs>
            <a:gs pos="50000">
              <a:schemeClr val="accent2">
                <a:hueOff val="3866169"/>
                <a:satOff val="-11096"/>
                <a:lumOff val="-17765"/>
                <a:alphaOff val="0"/>
                <a:satMod val="110000"/>
                <a:lumMod val="100000"/>
                <a:shade val="100000"/>
              </a:schemeClr>
            </a:gs>
            <a:gs pos="100000">
              <a:schemeClr val="accent2">
                <a:hueOff val="3866169"/>
                <a:satOff val="-11096"/>
                <a:lumOff val="-17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i="0" kern="1200" dirty="0"/>
            <a:t>Posture and gesture </a:t>
          </a:r>
          <a:r>
            <a:rPr lang="en-US" sz="1400" b="0" i="0" kern="1200" dirty="0"/>
            <a:t>– Is their body relaxed or stiff and immobile? Are their shoulders tense and raised, or relaxed?</a:t>
          </a:r>
          <a:endParaRPr lang="en-US" sz="1400" kern="1200" dirty="0"/>
        </a:p>
      </dsp:txBody>
      <dsp:txXfrm>
        <a:off x="2805443" y="1523093"/>
        <a:ext cx="2175252" cy="1305151"/>
      </dsp:txXfrm>
    </dsp:sp>
    <dsp:sp modelId="{08B05A96-303A-4E1B-97A5-C288A91171EE}">
      <dsp:nvSpPr>
        <dsp:cNvPr id="0" name=""/>
        <dsp:cNvSpPr/>
      </dsp:nvSpPr>
      <dsp:spPr>
        <a:xfrm>
          <a:off x="412665" y="3045769"/>
          <a:ext cx="2175252" cy="1305151"/>
        </a:xfrm>
        <a:prstGeom prst="rect">
          <a:avLst/>
        </a:prstGeom>
        <a:gradFill rotWithShape="0">
          <a:gsLst>
            <a:gs pos="0">
              <a:schemeClr val="accent2">
                <a:hueOff val="5154891"/>
                <a:satOff val="-14794"/>
                <a:lumOff val="-23687"/>
                <a:alphaOff val="0"/>
                <a:satMod val="103000"/>
                <a:lumMod val="102000"/>
                <a:tint val="94000"/>
              </a:schemeClr>
            </a:gs>
            <a:gs pos="50000">
              <a:schemeClr val="accent2">
                <a:hueOff val="5154891"/>
                <a:satOff val="-14794"/>
                <a:lumOff val="-23687"/>
                <a:alphaOff val="0"/>
                <a:satMod val="110000"/>
                <a:lumMod val="100000"/>
                <a:shade val="100000"/>
              </a:schemeClr>
            </a:gs>
            <a:gs pos="100000">
              <a:schemeClr val="accent2">
                <a:hueOff val="5154891"/>
                <a:satOff val="-14794"/>
                <a:lumOff val="-2368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i="0" kern="1200" dirty="0"/>
            <a:t>Touch</a:t>
          </a:r>
          <a:r>
            <a:rPr lang="en-US" sz="1400" b="0" i="0" kern="1200" dirty="0"/>
            <a:t> – Is there any physical contact? Is it appropriate to the situation?</a:t>
          </a:r>
          <a:endParaRPr lang="en-US" sz="1400" kern="1200" dirty="0"/>
        </a:p>
      </dsp:txBody>
      <dsp:txXfrm>
        <a:off x="412665" y="3045769"/>
        <a:ext cx="2175252" cy="1305151"/>
      </dsp:txXfrm>
    </dsp:sp>
    <dsp:sp modelId="{5E0D4FD0-6E90-4934-9B69-50DF44D6FDD6}">
      <dsp:nvSpPr>
        <dsp:cNvPr id="0" name=""/>
        <dsp:cNvSpPr/>
      </dsp:nvSpPr>
      <dsp:spPr>
        <a:xfrm>
          <a:off x="2805443" y="3045769"/>
          <a:ext cx="2175252" cy="1305151"/>
        </a:xfrm>
        <a:prstGeom prst="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i="0" kern="1200" dirty="0"/>
            <a:t>Intensity</a:t>
          </a:r>
          <a:r>
            <a:rPr lang="en-US" sz="1400" b="0" i="0" kern="1200" dirty="0"/>
            <a:t> – Does the person seem flat, cool, and disinterested, or over-the-top and melodramatic?</a:t>
          </a:r>
          <a:endParaRPr lang="en-US" sz="1400" kern="1200" dirty="0"/>
        </a:p>
      </dsp:txBody>
      <dsp:txXfrm>
        <a:off x="2805443" y="3045769"/>
        <a:ext cx="2175252" cy="1305151"/>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C1B236-6BF4-42C1-968E-A69FD9B913B8}" type="datetimeFigureOut">
              <a:rPr lang="en-US" smtClean="0"/>
              <a:t>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0E11DC-E261-4524-A6A7-0E351B658F98}" type="slidenum">
              <a:rPr lang="en-US" smtClean="0"/>
              <a:t>‹#›</a:t>
            </a:fld>
            <a:endParaRPr lang="en-US"/>
          </a:p>
        </p:txBody>
      </p:sp>
    </p:spTree>
    <p:extLst>
      <p:ext uri="{BB962C8B-B14F-4D97-AF65-F5344CB8AC3E}">
        <p14:creationId xmlns:p14="http://schemas.microsoft.com/office/powerpoint/2010/main" val="3711235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3150" y="1143000"/>
            <a:ext cx="4711700" cy="2651125"/>
          </a:xfrm>
        </p:spPr>
      </p:sp>
      <p:sp>
        <p:nvSpPr>
          <p:cNvPr id="3" name="Notes Placeholder 2"/>
          <p:cNvSpPr>
            <a:spLocks noGrp="1"/>
          </p:cNvSpPr>
          <p:nvPr>
            <p:ph type="body" idx="1"/>
          </p:nvPr>
        </p:nvSpPr>
        <p:spPr>
          <a:xfrm>
            <a:off x="685800" y="3892379"/>
            <a:ext cx="5486400" cy="4108622"/>
          </a:xfrm>
        </p:spPr>
        <p:txBody>
          <a:bodyPr/>
          <a:lstStyle/>
          <a:p>
            <a:r>
              <a:rPr lang="en-US" dirty="0">
                <a:latin typeface="Segoe UI Symbol" panose="020B0502040204020203" pitchFamily="34" charset="0"/>
                <a:ea typeface="Segoe UI Symbol" panose="020B0502040204020203" pitchFamily="34" charset="0"/>
              </a:rPr>
              <a:t>This is a 4-hour module. You can teach it in one session, or two 2-hour sessions.  As the concepts of this module are deep, arrange short breaks when you feel that students need some time to digest the content. </a:t>
            </a:r>
          </a:p>
          <a:p>
            <a:r>
              <a:rPr lang="en-US" sz="3000" dirty="0">
                <a:latin typeface="Segoe UI Symbol" panose="020B0502040204020203" pitchFamily="34" charset="0"/>
                <a:ea typeface="Segoe UI Symbol" panose="020B0502040204020203" pitchFamily="34" charset="0"/>
              </a:rPr>
              <a:t>🛈</a:t>
            </a:r>
            <a:r>
              <a:rPr lang="en-US" dirty="0">
                <a:latin typeface="Segoe UI Symbol" panose="020B0502040204020203" pitchFamily="34" charset="0"/>
                <a:ea typeface="Segoe UI Symbol" panose="020B0502040204020203" pitchFamily="34" charset="0"/>
              </a:rPr>
              <a:t>   You will need: </a:t>
            </a:r>
          </a:p>
          <a:p>
            <a:pPr marL="628650" lvl="1" indent="-171450">
              <a:buFont typeface="Arial" panose="020B0604020202020204" pitchFamily="34" charset="0"/>
              <a:buChar char="•"/>
            </a:pPr>
            <a:r>
              <a:rPr lang="en-US" dirty="0">
                <a:latin typeface="Segoe UI Symbol" panose="020B0502040204020203" pitchFamily="34" charset="0"/>
                <a:ea typeface="Segoe UI Symbol" panose="020B0502040204020203" pitchFamily="34" charset="0"/>
              </a:rPr>
              <a:t>a PC/laptop with access to the Internet and speaker to be able to listen to the videos. </a:t>
            </a:r>
          </a:p>
          <a:p>
            <a:pPr marL="628650" lvl="1" indent="-171450">
              <a:buFont typeface="Arial" panose="020B0604020202020204" pitchFamily="34" charset="0"/>
              <a:buChar char="•"/>
            </a:pPr>
            <a:r>
              <a:rPr lang="en-US" dirty="0">
                <a:latin typeface="Segoe UI Symbol" panose="020B0502040204020203" pitchFamily="34" charset="0"/>
                <a:ea typeface="Segoe UI Symbol" panose="020B0502040204020203" pitchFamily="34" charset="0"/>
              </a:rPr>
              <a:t>A data projector to project this presentation. </a:t>
            </a:r>
          </a:p>
          <a:p>
            <a:pPr marL="628650" lvl="1" indent="-171450">
              <a:buFont typeface="Arial" panose="020B0604020202020204" pitchFamily="34" charset="0"/>
              <a:buChar char="•"/>
            </a:pPr>
            <a:r>
              <a:rPr lang="en-US" dirty="0">
                <a:latin typeface="Segoe UI Symbol" panose="020B0502040204020203" pitchFamily="34" charset="0"/>
                <a:ea typeface="Segoe UI Symbol" panose="020B0502040204020203" pitchFamily="34" charset="0"/>
              </a:rPr>
              <a:t>Post-it notes, A4 pages and pens for the students</a:t>
            </a:r>
          </a:p>
          <a:p>
            <a:pPr marL="628650" lvl="1" indent="-171450">
              <a:buFont typeface="Arial" panose="020B0604020202020204" pitchFamily="34" charset="0"/>
              <a:buChar char="•"/>
            </a:pPr>
            <a:r>
              <a:rPr lang="en-US" dirty="0">
                <a:latin typeface="Segoe UI Symbol" panose="020B0502040204020203" pitchFamily="34" charset="0"/>
                <a:ea typeface="Segoe UI Symbol" panose="020B0502040204020203" pitchFamily="34" charset="0"/>
              </a:rPr>
              <a:t>It is better if the seats can move in the classroom, for the activities of slides 11 and 20 </a:t>
            </a:r>
          </a:p>
          <a:p>
            <a:pPr marL="457200" lvl="1" indent="0">
              <a:buFont typeface="Arial" panose="020B0604020202020204" pitchFamily="34" charset="0"/>
              <a:buNone/>
            </a:pPr>
            <a:endParaRPr lang="en-US" dirty="0">
              <a:latin typeface="Segoe UI Symbol" panose="020B0502040204020203" pitchFamily="34" charset="0"/>
              <a:ea typeface="Segoe UI Symbol" panose="020B0502040204020203" pitchFamily="34" charset="0"/>
            </a:endParaRPr>
          </a:p>
          <a:p>
            <a:pPr marL="171450" indent="-171450">
              <a:buFont typeface="Wingdings" panose="05000000000000000000" pitchFamily="2" charset="2"/>
              <a:buChar char="F"/>
            </a:pPr>
            <a:r>
              <a:rPr lang="en-US" dirty="0">
                <a:latin typeface="Segoe UI Symbol" panose="020B0502040204020203" pitchFamily="34" charset="0"/>
                <a:ea typeface="Segoe UI Symbol" panose="020B0502040204020203" pitchFamily="34" charset="0"/>
                <a:sym typeface="Wingdings" panose="05000000000000000000" pitchFamily="2" charset="2"/>
              </a:rPr>
              <a:t>A note on the videos used: Most videos are in English. You can add subtitles if you click CC at the bottom of the video. If you don’t see your language, click on settings, auto-translate, and select your language. Since most videos start with a short ad, it is advisable to open the video before class, skip the ad and stop. Open it again when it is time and start it. In this module there are two videos (slides 8 and 15).</a:t>
            </a:r>
          </a:p>
          <a:p>
            <a:pPr marL="0" indent="0">
              <a:buFont typeface="Wingdings" panose="05000000000000000000" pitchFamily="2" charset="2"/>
              <a:buNone/>
            </a:pPr>
            <a:endParaRPr lang="en-US" dirty="0">
              <a:latin typeface="Segoe UI Symbol" panose="020B0502040204020203" pitchFamily="34" charset="0"/>
              <a:ea typeface="Segoe UI Symbol" panose="020B0502040204020203" pitchFamily="34" charset="0"/>
            </a:endParaRPr>
          </a:p>
          <a:p>
            <a:pPr marL="0" indent="0">
              <a:buFont typeface="Arial" panose="020B0604020202020204" pitchFamily="34" charset="0"/>
              <a:buNone/>
            </a:pPr>
            <a:r>
              <a:rPr lang="en-US" dirty="0"/>
              <a:t>Symbols used in the notes to help you teach the module:</a:t>
            </a:r>
          </a:p>
          <a:p>
            <a:r>
              <a:rPr lang="en-US" sz="2000" dirty="0">
                <a:sym typeface="Wingdings" panose="05000000000000000000" pitchFamily="2" charset="2"/>
              </a:rPr>
              <a:t></a:t>
            </a:r>
            <a:r>
              <a:rPr lang="en-US" dirty="0">
                <a:sym typeface="Wingdings" panose="05000000000000000000" pitchFamily="2" charset="2"/>
              </a:rPr>
              <a:t> It is used for something you have to say or read in class. It represents your speaking.</a:t>
            </a:r>
          </a:p>
          <a:p>
            <a:r>
              <a:rPr lang="en-US" sz="2000" dirty="0">
                <a:sym typeface="Wingdings" panose="05000000000000000000" pitchFamily="2" charset="2"/>
              </a:rPr>
              <a:t></a:t>
            </a:r>
            <a:r>
              <a:rPr lang="en-US" dirty="0">
                <a:sym typeface="Wingdings" panose="05000000000000000000" pitchFamily="2" charset="2"/>
              </a:rPr>
              <a:t>  It is used for instructions. It gives you info on what to do. </a:t>
            </a:r>
          </a:p>
          <a:p>
            <a:pPr marL="0" indent="0">
              <a:buFont typeface="Wingdings" panose="05000000000000000000" pitchFamily="2" charset="2"/>
              <a:buNone/>
            </a:pPr>
            <a:r>
              <a:rPr lang="en-US" sz="2000" dirty="0">
                <a:latin typeface="Segoe UI Symbol" panose="020B0502040204020203" pitchFamily="34" charset="0"/>
                <a:ea typeface="Segoe UI Symbol" panose="020B0502040204020203" pitchFamily="34" charset="0"/>
                <a:sym typeface="Wingdings" panose="05000000000000000000" pitchFamily="2" charset="2"/>
              </a:rPr>
              <a:t>🖈</a:t>
            </a:r>
            <a:r>
              <a:rPr lang="en-US" dirty="0">
                <a:sym typeface="Wingdings" panose="05000000000000000000" pitchFamily="2" charset="2"/>
              </a:rPr>
              <a:t> It is used in any of the above (speaking or instructions). It represents a question to ask students, or an activity to do with students.</a:t>
            </a:r>
          </a:p>
          <a:p>
            <a:pPr marL="0" indent="0">
              <a:buFont typeface="Wingdings" panose="05000000000000000000" pitchFamily="2" charset="2"/>
              <a:buNone/>
            </a:pPr>
            <a:endParaRPr lang="en-US" dirty="0"/>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a:t>
            </a:fld>
            <a:endParaRPr lang="en-US"/>
          </a:p>
        </p:txBody>
      </p:sp>
    </p:spTree>
    <p:extLst>
      <p:ext uri="{BB962C8B-B14F-4D97-AF65-F5344CB8AC3E}">
        <p14:creationId xmlns:p14="http://schemas.microsoft.com/office/powerpoint/2010/main" val="1550617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Hi again! In the previous module we discussed topics around our personal area. In this module we will talk about the social area and more specifically:</a:t>
            </a:r>
          </a:p>
          <a:p>
            <a:pPr marL="0" indent="0">
              <a:buFont typeface="Wingdings" panose="05000000000000000000" pitchFamily="2" charset="2"/>
              <a:buNone/>
            </a:pPr>
            <a:r>
              <a:rPr lang="en-US" dirty="0">
                <a:sym typeface="Wingdings" panose="05000000000000000000" pitchFamily="2" charset="2"/>
              </a:rPr>
              <a:t> Read the agenda to the students. </a:t>
            </a: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2</a:t>
            </a:fld>
            <a:endParaRPr lang="en-US"/>
          </a:p>
        </p:txBody>
      </p:sp>
    </p:spTree>
    <p:extLst>
      <p:ext uri="{BB962C8B-B14F-4D97-AF65-F5344CB8AC3E}">
        <p14:creationId xmlns:p14="http://schemas.microsoft.com/office/powerpoint/2010/main" val="73050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Aristotle, a famous Greek philosopher said: Man is by nature a social animal. </a:t>
            </a:r>
            <a:r>
              <a:rPr lang="en-US" dirty="0"/>
              <a:t>Social skills, such as communication and teamwork are important for us, to be able to participate in society. Moreover, when we enhance our communication and teamwork skills, we can build meaningful relationships, at personal or professional level, which in turn, contributes to our overall well-being. During this module, we will have the chance to practice communication and teamwork skills through easy and pleasant exercises</a:t>
            </a:r>
            <a:r>
              <a:rPr lang="el-GR" dirty="0"/>
              <a:t>.</a:t>
            </a:r>
            <a:endParaRPr lang="en-US" dirty="0"/>
          </a:p>
          <a:p>
            <a:pPr marL="171450" indent="-171450">
              <a:buFont typeface="Wingdings" panose="05000000000000000000" pitchFamily="2" charset="2"/>
              <a:buChar char="J"/>
            </a:pP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3</a:t>
            </a:fld>
            <a:endParaRPr lang="en-US"/>
          </a:p>
        </p:txBody>
      </p:sp>
    </p:spTree>
    <p:extLst>
      <p:ext uri="{BB962C8B-B14F-4D97-AF65-F5344CB8AC3E}">
        <p14:creationId xmlns:p14="http://schemas.microsoft.com/office/powerpoint/2010/main" val="1737590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Some people believe that they can communicate just because they speak a language. However, effective communication requires much more. Let’s explore this interesting topic.</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4</a:t>
            </a:fld>
            <a:endParaRPr lang="en-US"/>
          </a:p>
        </p:txBody>
      </p:sp>
    </p:spTree>
    <p:extLst>
      <p:ext uri="{BB962C8B-B14F-4D97-AF65-F5344CB8AC3E}">
        <p14:creationId xmlns:p14="http://schemas.microsoft.com/office/powerpoint/2010/main" val="2469727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To be able to communicate with others in a meaningful way, we first need to know ourself, understand our needs, motivations and emotions. We have discussed all these in the previous module. Then, we need to understand the other people around us. To be able to do so, we need to build emotional intelligence, develop empathy and listen actively. We will see all three prerequisites in detail.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5</a:t>
            </a:fld>
            <a:endParaRPr lang="en-US"/>
          </a:p>
        </p:txBody>
      </p:sp>
    </p:spTree>
    <p:extLst>
      <p:ext uri="{BB962C8B-B14F-4D97-AF65-F5344CB8AC3E}">
        <p14:creationId xmlns:p14="http://schemas.microsoft.com/office/powerpoint/2010/main" val="2427489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n-US" sz="1200" kern="0" dirty="0">
                <a:solidFill>
                  <a:srgbClr val="777777"/>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Emotional intelligence is the ability to understand our own emotions and the emotions of others. </a:t>
            </a:r>
            <a:r>
              <a:rPr lang="en-US" b="0" i="0" dirty="0">
                <a:solidFill>
                  <a:srgbClr val="474747"/>
                </a:solidFill>
                <a:effectLst/>
                <a:highlight>
                  <a:srgbClr val="FFFFFF"/>
                </a:highlight>
                <a:latin typeface="Google Sans"/>
              </a:rPr>
              <a:t>While IQ (Intelligence Quotient) is a measure of our ability to solve problems and think logically, EQ (Emotional Intelligence Quotient) measures our ability to understand and manage emotions. Our EQ can have a greater influence on our success in life than our IQ. </a:t>
            </a:r>
            <a:r>
              <a:rPr lang="en-US" b="0" i="0" dirty="0">
                <a:solidFill>
                  <a:srgbClr val="232426"/>
                </a:solidFill>
                <a:effectLst/>
                <a:highlight>
                  <a:srgbClr val="FFFEFC"/>
                </a:highlight>
                <a:latin typeface="Inter"/>
              </a:rPr>
              <a:t>There are 4 key skills to Emotional intelligence: Two of them have to do with ourselves: </a:t>
            </a:r>
            <a:r>
              <a:rPr lang="en-US" b="1" i="0" dirty="0">
                <a:solidFill>
                  <a:srgbClr val="232426"/>
                </a:solidFill>
                <a:effectLst/>
                <a:highlight>
                  <a:srgbClr val="FFFEFC"/>
                </a:highlight>
                <a:latin typeface="Inter"/>
              </a:rPr>
              <a:t>Self-awareness: </a:t>
            </a:r>
            <a:r>
              <a:rPr lang="en-US" b="0" i="0" dirty="0">
                <a:solidFill>
                  <a:srgbClr val="444444"/>
                </a:solidFill>
                <a:effectLst/>
                <a:highlight>
                  <a:srgbClr val="FFFEFC"/>
                </a:highlight>
                <a:latin typeface="-apple-system"/>
              </a:rPr>
              <a:t>we recognize our own emotions and how they affect our thoughts and behavior. We know our strengths and weaknesses. </a:t>
            </a:r>
            <a:r>
              <a:rPr lang="en-US" b="1" i="0" dirty="0">
                <a:solidFill>
                  <a:srgbClr val="444444"/>
                </a:solidFill>
                <a:effectLst/>
                <a:highlight>
                  <a:srgbClr val="FFFEFC"/>
                </a:highlight>
                <a:latin typeface="-apple-system"/>
              </a:rPr>
              <a:t>Self-management:</a:t>
            </a:r>
            <a:r>
              <a:rPr lang="en-US" b="0" i="0" dirty="0">
                <a:solidFill>
                  <a:srgbClr val="444444"/>
                </a:solidFill>
                <a:effectLst/>
                <a:highlight>
                  <a:srgbClr val="FFFEFC"/>
                </a:highlight>
                <a:latin typeface="-apple-system"/>
              </a:rPr>
              <a:t> We are able to control impulsive feelings and behaviors, manage our emotions in healthy ways, and adapt to changing circumstances. We have discussed these 2 skills in the previous module. We will now look at the other 2 that have to do with our connection to others: </a:t>
            </a:r>
            <a:r>
              <a:rPr lang="en-US" b="1" i="0" dirty="0">
                <a:solidFill>
                  <a:srgbClr val="232426"/>
                </a:solidFill>
                <a:effectLst/>
                <a:highlight>
                  <a:srgbClr val="FFFEFC"/>
                </a:highlight>
                <a:latin typeface="Inter"/>
              </a:rPr>
              <a:t>Social awareness: </a:t>
            </a:r>
            <a:r>
              <a:rPr lang="en-US" b="0" i="0" dirty="0">
                <a:solidFill>
                  <a:srgbClr val="232426"/>
                </a:solidFill>
                <a:effectLst/>
                <a:highlight>
                  <a:srgbClr val="FFFEFC"/>
                </a:highlight>
                <a:latin typeface="Inter"/>
              </a:rPr>
              <a:t>we have empathy. We can understand the emotions, needs, and concerns of other people, and feel comfortable socially, and </a:t>
            </a:r>
            <a:r>
              <a:rPr lang="en-US" b="1" i="0" dirty="0">
                <a:solidFill>
                  <a:srgbClr val="232426"/>
                </a:solidFill>
                <a:effectLst/>
                <a:highlight>
                  <a:srgbClr val="FFFEFC"/>
                </a:highlight>
                <a:latin typeface="Inter"/>
              </a:rPr>
              <a:t>Relationship management</a:t>
            </a:r>
            <a:r>
              <a:rPr lang="en-US" b="0" i="0" dirty="0">
                <a:solidFill>
                  <a:srgbClr val="444444"/>
                </a:solidFill>
                <a:effectLst/>
                <a:highlight>
                  <a:srgbClr val="FFFEFC"/>
                </a:highlight>
                <a:latin typeface="-apple-system"/>
              </a:rPr>
              <a:t>: we know how to develop and maintain good relationships, communicate clearly, work well in a team, and manage conflict. We will talk about these two skills in more detail.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0" i="0" dirty="0">
              <a:solidFill>
                <a:srgbClr val="444444"/>
              </a:solidFill>
              <a:effectLst/>
              <a:highlight>
                <a:srgbClr val="FFFEFC"/>
              </a:highlight>
              <a:latin typeface="-apple-system"/>
            </a:endParaRPr>
          </a:p>
          <a:p>
            <a:pPr algn="l" fontAlgn="base"/>
            <a:endParaRPr lang="en-US" b="0" i="0" dirty="0">
              <a:solidFill>
                <a:srgbClr val="232426"/>
              </a:solidFill>
              <a:effectLst/>
              <a:highlight>
                <a:srgbClr val="FFFEFC"/>
              </a:highlight>
              <a:latin typeface="Inter"/>
            </a:endParaRPr>
          </a:p>
        </p:txBody>
      </p:sp>
      <p:sp>
        <p:nvSpPr>
          <p:cNvPr id="4" name="Slide Number Placeholder 3"/>
          <p:cNvSpPr>
            <a:spLocks noGrp="1"/>
          </p:cNvSpPr>
          <p:nvPr>
            <p:ph type="sldNum" sz="quarter" idx="5"/>
          </p:nvPr>
        </p:nvSpPr>
        <p:spPr/>
        <p:txBody>
          <a:bodyPr/>
          <a:lstStyle/>
          <a:p>
            <a:fld id="{190E11DC-E261-4524-A6A7-0E351B658F98}" type="slidenum">
              <a:rPr lang="en-US" smtClean="0"/>
              <a:t>6</a:t>
            </a:fld>
            <a:endParaRPr lang="en-US"/>
          </a:p>
        </p:txBody>
      </p:sp>
    </p:spTree>
    <p:extLst>
      <p:ext uri="{BB962C8B-B14F-4D97-AF65-F5344CB8AC3E}">
        <p14:creationId xmlns:p14="http://schemas.microsoft.com/office/powerpoint/2010/main" val="421056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fontAlgn="base">
              <a:buFont typeface="Wingdings" panose="05000000000000000000" pitchFamily="2" charset="2"/>
              <a:buChar char="J"/>
            </a:pPr>
            <a:r>
              <a:rPr lang="en-US" b="0" i="0" dirty="0">
                <a:solidFill>
                  <a:srgbClr val="444444"/>
                </a:solidFill>
                <a:effectLst/>
                <a:highlight>
                  <a:srgbClr val="FFFEFC"/>
                </a:highlight>
                <a:latin typeface="Inter"/>
                <a:sym typeface="Wingdings" panose="05000000000000000000" pitchFamily="2" charset="2"/>
              </a:rPr>
              <a:t>What exactly is social awareness? It is a valuable skill that</a:t>
            </a:r>
            <a:r>
              <a:rPr lang="en-US" b="0" i="0" dirty="0">
                <a:solidFill>
                  <a:srgbClr val="444444"/>
                </a:solidFill>
                <a:effectLst/>
                <a:highlight>
                  <a:srgbClr val="FFFEFC"/>
                </a:highlight>
                <a:latin typeface="Inter"/>
              </a:rPr>
              <a:t> enables us to recognize and interpret verbal and nonverbal clues others are using to communicate with us. These clues let us know how others are really feeling, how their emotional state is changing from moment to moment, and what’s truly important to them. Sometimes, verbal and nonverbal clues contradict each other. For example, a person who speaks very low can be afraid or shy or secretly asking for help. A person who says is fine but sits curved and does not look at us when answering, is not fine at all. Evaluating body language and nonverbal signals can be practiced. We will talk about this is a little while. A key component of social awareness is empathy. It allows us to step into someone else’s shoes and view the world from their perspective. Social awareness requires our presence in the moment, our attention. </a:t>
            </a:r>
          </a:p>
          <a:p>
            <a:pPr marL="171450" indent="-171450" algn="l" fontAlgn="base">
              <a:buFont typeface="Wingdings" panose="05000000000000000000" pitchFamily="2" charset="2"/>
              <a:buChar char="2"/>
            </a:pPr>
            <a:r>
              <a:rPr lang="en-US" b="0" i="0" dirty="0">
                <a:solidFill>
                  <a:srgbClr val="444444"/>
                </a:solidFill>
                <a:effectLst/>
                <a:highlight>
                  <a:srgbClr val="FFFEFC"/>
                </a:highlight>
                <a:latin typeface="Inter"/>
                <a:sym typeface="Wingdings" panose="05000000000000000000" pitchFamily="2" charset="2"/>
              </a:rPr>
              <a:t>Ask students if social awareness as a concept is clear to them. If not, try to rephrase and explain. </a:t>
            </a:r>
          </a:p>
          <a:p>
            <a:pPr marL="0" indent="0" algn="l" fontAlgn="base">
              <a:buFont typeface="Wingdings" panose="05000000000000000000" pitchFamily="2" charset="2"/>
              <a:buNone/>
            </a:pPr>
            <a:endParaRPr lang="en-US" dirty="0"/>
          </a:p>
          <a:p>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7</a:t>
            </a:fld>
            <a:endParaRPr lang="en-US"/>
          </a:p>
        </p:txBody>
      </p:sp>
    </p:spTree>
    <p:extLst>
      <p:ext uri="{BB962C8B-B14F-4D97-AF65-F5344CB8AC3E}">
        <p14:creationId xmlns:p14="http://schemas.microsoft.com/office/powerpoint/2010/main" val="3677279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n-US" b="0" i="0" dirty="0">
                <a:solidFill>
                  <a:srgbClr val="000000"/>
                </a:solidFill>
                <a:effectLst/>
                <a:latin typeface="work sans" pitchFamily="2" charset="0"/>
              </a:rPr>
              <a:t>But what is empathy? Let’s see a short video about it.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n-US" b="0" i="0" dirty="0">
                <a:solidFill>
                  <a:srgbClr val="000000"/>
                </a:solidFill>
                <a:effectLst/>
                <a:latin typeface="work sans" pitchFamily="2" charset="0"/>
                <a:sym typeface="Wingdings" panose="05000000000000000000" pitchFamily="2" charset="2"/>
              </a:rPr>
              <a:t>After watching the video open a discussion with the students to make sure they have understood what empathy is, and why it is important. Then click to reveal the content of the slide, which serves as a sum up.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n-US" b="0" i="0" dirty="0">
                <a:solidFill>
                  <a:srgbClr val="000000"/>
                </a:solidFill>
                <a:effectLst/>
                <a:latin typeface="work sans" pitchFamily="2" charset="0"/>
              </a:rPr>
              <a:t>Empathy is </a:t>
            </a:r>
            <a:r>
              <a:rPr lang="en-US" b="0" i="0" dirty="0">
                <a:solidFill>
                  <a:srgbClr val="333333"/>
                </a:solidFill>
                <a:effectLst/>
                <a:highlight>
                  <a:srgbClr val="FBF9F7"/>
                </a:highlight>
                <a:latin typeface="Open Sans" panose="020B0606030504020204" pitchFamily="34" charset="0"/>
              </a:rPr>
              <a:t>the ability to emotionally understand what other people feel, see things from their point of view, and imagine ourselves in their place. There are different levels and expressions of empathy, but essentially it has to do with the ability to put ourselves in someone else’s shoes.  As we saw in the video, to practice empathy, we need to understand that each person is different. Something that does not bother us at all, could hurt another person. This is even more true, when it comes to people from different cultural backgrounds. Then, we need to pay attention to the signs that show how a person might be feeling. This includes their body language, tone of voice, and words used. Once we have understood how a person might be feeling, we need to be careful to respond in a relevant way. A friendly hug, some words to show our compassion for the other person’s sadness or our joy for the other person’s happiness or success, are welcome most of the times. If we can, we may help people who need it.</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0" i="0" dirty="0">
              <a:solidFill>
                <a:srgbClr val="333333"/>
              </a:solidFill>
              <a:effectLst/>
              <a:highlight>
                <a:srgbClr val="FBF9F7"/>
              </a:highlight>
              <a:latin typeface="Open Sans" panose="020B0606030504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endParaRPr lang="en-US" b="0" i="0" dirty="0">
              <a:solidFill>
                <a:srgbClr val="000000"/>
              </a:solidFill>
              <a:effectLst/>
              <a:latin typeface="work sans" pitchFamily="2" charset="0"/>
            </a:endParaRPr>
          </a:p>
          <a:p>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8</a:t>
            </a:fld>
            <a:endParaRPr lang="en-US"/>
          </a:p>
        </p:txBody>
      </p:sp>
    </p:spTree>
    <p:extLst>
      <p:ext uri="{BB962C8B-B14F-4D97-AF65-F5344CB8AC3E}">
        <p14:creationId xmlns:p14="http://schemas.microsoft.com/office/powerpoint/2010/main" val="3726958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n-US" dirty="0">
                <a:sym typeface="Wingdings" panose="05000000000000000000" pitchFamily="2" charset="2"/>
              </a:rPr>
              <a:t>Why should we put effort to build empathy? Why should we care? Empathy improves all human interactions and improves our capacity to communicate with others and to be part of a team. It enables us to build meaningful social interactions. </a:t>
            </a:r>
            <a:r>
              <a:rPr lang="en-US" b="0" i="0" dirty="0">
                <a:solidFill>
                  <a:srgbClr val="474747"/>
                </a:solidFill>
                <a:effectLst/>
                <a:latin typeface="Google Sans"/>
              </a:rPr>
              <a:t>To feel connected to others is hugely important for our optimal wellbeing. It is the very basis of human relationships and helps us to feel valued, loved, and cared for. Being connected to others is good for our mental wellbeing. Empathy helps us become better friends, and later on, better workers, team members and leaders. It allows us to understand our friends, partners, and co-workers better. We’ </a:t>
            </a:r>
            <a:r>
              <a:rPr lang="en-US" b="0" i="0" dirty="0" err="1">
                <a:solidFill>
                  <a:srgbClr val="474747"/>
                </a:solidFill>
                <a:effectLst/>
                <a:latin typeface="Google Sans"/>
              </a:rPr>
              <a:t>ll</a:t>
            </a:r>
            <a:r>
              <a:rPr lang="en-US" b="0" i="0" dirty="0">
                <a:solidFill>
                  <a:srgbClr val="474747"/>
                </a:solidFill>
                <a:effectLst/>
                <a:latin typeface="Google Sans"/>
              </a:rPr>
              <a:t> be in a better position to develop more caring and compassionate relationships and to effectively lead and inspire others in the future. Finally, empathy train us to look at the bigger picture and build our resilience. </a:t>
            </a:r>
            <a:r>
              <a:rPr lang="en-US" b="0" i="0" dirty="0">
                <a:solidFill>
                  <a:srgbClr val="A9A9A9"/>
                </a:solidFill>
                <a:effectLst/>
                <a:latin typeface="Lato" panose="020F0502020204030203" pitchFamily="34" charset="0"/>
              </a:rPr>
              <a:t>When we incorporate several different perspectives or worldviews, we are able to see the bigger picture of an issue or concept, thus become more resilient, as we discussed in the previous module. It is apparent, that if all people practiced empathy, the world would be a better place. </a:t>
            </a:r>
          </a:p>
          <a:p>
            <a:pPr marL="171450" indent="-171450">
              <a:buFont typeface="Wingdings" panose="05000000000000000000" pitchFamily="2" charset="2"/>
              <a:buChar char="2"/>
            </a:pPr>
            <a:r>
              <a:rPr lang="en-US" b="0" i="0" dirty="0">
                <a:solidFill>
                  <a:srgbClr val="474747"/>
                </a:solidFill>
                <a:effectLst/>
                <a:latin typeface="Google Sans"/>
                <a:sym typeface="Wingdings" panose="05000000000000000000" pitchFamily="2" charset="2"/>
              </a:rPr>
              <a:t>Open a discussion with students about the importance of empathy. What do they think about all the above? Will they try to practice empathy in the following days? </a:t>
            </a:r>
          </a:p>
          <a:p>
            <a:pPr marL="0" indent="0">
              <a:buFont typeface="Wingdings" panose="05000000000000000000" pitchFamily="2" charset="2"/>
              <a:buNone/>
            </a:pPr>
            <a:endParaRPr lang="en-US" b="0" i="0" dirty="0">
              <a:solidFill>
                <a:srgbClr val="474747"/>
              </a:solidFill>
              <a:effectLst/>
              <a:latin typeface="Google Sans"/>
            </a:endParaRPr>
          </a:p>
        </p:txBody>
      </p:sp>
      <p:sp>
        <p:nvSpPr>
          <p:cNvPr id="4" name="Slide Number Placeholder 3"/>
          <p:cNvSpPr>
            <a:spLocks noGrp="1"/>
          </p:cNvSpPr>
          <p:nvPr>
            <p:ph type="sldNum" sz="quarter" idx="5"/>
          </p:nvPr>
        </p:nvSpPr>
        <p:spPr/>
        <p:txBody>
          <a:bodyPr/>
          <a:lstStyle/>
          <a:p>
            <a:fld id="{190E11DC-E261-4524-A6A7-0E351B658F98}" type="slidenum">
              <a:rPr lang="en-US" smtClean="0"/>
              <a:t>9</a:t>
            </a:fld>
            <a:endParaRPr lang="en-US"/>
          </a:p>
        </p:txBody>
      </p:sp>
    </p:spTree>
    <p:extLst>
      <p:ext uri="{BB962C8B-B14F-4D97-AF65-F5344CB8AC3E}">
        <p14:creationId xmlns:p14="http://schemas.microsoft.com/office/powerpoint/2010/main" val="259779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As we said before, our social awareness and empathy rely on our ability to be present and observant of verbal and non-verbal clues of others. Verbal signs are obvious, it is what people say. </a:t>
            </a:r>
            <a:r>
              <a:rPr lang="en-US" dirty="0"/>
              <a:t>Evaluating nonverbal signals of other people takes time and practice. We talk about body language and the different elements it includes. Let’s see a short overview of them together.</a:t>
            </a:r>
          </a:p>
          <a:p>
            <a:pPr marL="171450" indent="-171450">
              <a:buFont typeface="Wingdings" panose="05000000000000000000" pitchFamily="2" charset="2"/>
              <a:buChar char="2"/>
            </a:pPr>
            <a:r>
              <a:rPr lang="en-US" dirty="0">
                <a:sym typeface="Wingdings" panose="05000000000000000000" pitchFamily="2" charset="2"/>
              </a:rPr>
              <a:t>Read each of the blocks on the screen and stop every time a student has a question. If there are questions for any of the blocks, try to give examples. </a:t>
            </a:r>
          </a:p>
          <a:p>
            <a:pPr marL="171450" indent="-171450">
              <a:buFont typeface="Wingdings" panose="05000000000000000000" pitchFamily="2" charset="2"/>
              <a:buChar char="J"/>
            </a:pPr>
            <a:r>
              <a:rPr lang="en-US" dirty="0"/>
              <a:t>We can try to check all the above when we meet new people, or when we are spending time together with our friends. Body language can reveal more about the emotional situation of a person, than his/her words. As we said, it takes time and practice, but it pays off in different ways.</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10</a:t>
            </a:fld>
            <a:endParaRPr lang="en-US"/>
          </a:p>
        </p:txBody>
      </p:sp>
    </p:spTree>
    <p:extLst>
      <p:ext uri="{BB962C8B-B14F-4D97-AF65-F5344CB8AC3E}">
        <p14:creationId xmlns:p14="http://schemas.microsoft.com/office/powerpoint/2010/main" val="587352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As a start, we will practice this now, together. This activity urges us to observe the faces of different people and try to match them with certain emotions we guess they feel. </a:t>
            </a:r>
          </a:p>
          <a:p>
            <a:pPr marL="171450" indent="-171450">
              <a:buFont typeface="Wingdings" panose="05000000000000000000" pitchFamily="2" charset="2"/>
              <a:buChar char="2"/>
            </a:pPr>
            <a:r>
              <a:rPr lang="en-US" dirty="0"/>
              <a:t>This is a group activity (5-10 minutes). Divide your class in teams of 2-3 students. It is better if each team can sit at a distance from the other teams. Give each team an A4 and a pen. Ask students to match the pictures with the emotions. They can use more than one emotion for each picture. When they finish, ask each team to say loud what emotions they have assigned to each picture. If they are conflicting views among the teams, ask students to explain why they have chosen a specific emotion and open a discussion. This exercise might take only 15 minutes, but if different views appear it could take up to half an hour. It is important to allow time for discussion. This will help students understand exactly what we have discussed before, that all people are different and have a different perspective. </a:t>
            </a:r>
          </a:p>
          <a:p>
            <a:pPr marL="171450" indent="-171450">
              <a:buFont typeface="Wingdings" panose="05000000000000000000" pitchFamily="2" charset="2"/>
              <a:buChar char="2"/>
            </a:pP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11</a:t>
            </a:fld>
            <a:endParaRPr lang="en-US"/>
          </a:p>
        </p:txBody>
      </p:sp>
    </p:spTree>
    <p:extLst>
      <p:ext uri="{BB962C8B-B14F-4D97-AF65-F5344CB8AC3E}">
        <p14:creationId xmlns:p14="http://schemas.microsoft.com/office/powerpoint/2010/main" val="1646199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b="0" i="0" dirty="0">
                <a:solidFill>
                  <a:srgbClr val="333333"/>
                </a:solidFill>
                <a:effectLst/>
                <a:highlight>
                  <a:srgbClr val="FBF9F7"/>
                </a:highlight>
                <a:latin typeface="Open Sans" panose="020B0606030504020204" pitchFamily="34" charset="0"/>
              </a:rPr>
              <a:t>Now, this exercise is very interesting and provides us with an opportunity to practice our observation skills. We will see a photo all together and we will try to understand what is going on and how people in the photo feel. </a:t>
            </a:r>
          </a:p>
          <a:p>
            <a:pPr marL="171450" indent="-171450">
              <a:buFont typeface="Wingdings" panose="05000000000000000000" pitchFamily="2" charset="2"/>
              <a:buChar char="2"/>
            </a:pPr>
            <a:r>
              <a:rPr lang="en-US" b="0" i="0" dirty="0">
                <a:solidFill>
                  <a:srgbClr val="333333"/>
                </a:solidFill>
                <a:effectLst/>
                <a:highlight>
                  <a:srgbClr val="FBF9F7"/>
                </a:highlight>
                <a:latin typeface="Open Sans" panose="020B0606030504020204" pitchFamily="34" charset="0"/>
              </a:rPr>
              <a:t>This is a group activity, while the whole class together will be the team. This New York Times series presents a photo without a caption and prompts students and readers to make their own observations on what might be happening in the photo. Open the link and start a discussion with students:</a:t>
            </a:r>
          </a:p>
          <a:p>
            <a:pPr marL="628650" lvl="1" indent="-171450">
              <a:buFont typeface="Arial" panose="020B0604020202020204" pitchFamily="34" charset="0"/>
              <a:buChar char="•"/>
            </a:pPr>
            <a:r>
              <a:rPr lang="en-US" b="0" i="0" dirty="0">
                <a:solidFill>
                  <a:srgbClr val="333333"/>
                </a:solidFill>
                <a:effectLst/>
                <a:highlight>
                  <a:srgbClr val="FBF9F7"/>
                </a:highlight>
                <a:latin typeface="Open Sans" panose="020B0606030504020204" pitchFamily="34" charset="0"/>
              </a:rPr>
              <a:t>What they think is going on?</a:t>
            </a:r>
          </a:p>
          <a:p>
            <a:pPr marL="628650" lvl="1" indent="-171450">
              <a:buFont typeface="Arial" panose="020B0604020202020204" pitchFamily="34" charset="0"/>
              <a:buChar char="•"/>
            </a:pPr>
            <a:r>
              <a:rPr lang="en-US" b="0" i="0" dirty="0">
                <a:solidFill>
                  <a:srgbClr val="333333"/>
                </a:solidFill>
                <a:effectLst/>
                <a:highlight>
                  <a:srgbClr val="FBF9F7"/>
                </a:highlight>
                <a:latin typeface="Open Sans" panose="020B0606030504020204" pitchFamily="34" charset="0"/>
              </a:rPr>
              <a:t>Why they say that?</a:t>
            </a:r>
          </a:p>
          <a:p>
            <a:pPr marL="628650" lvl="1" indent="-171450">
              <a:buFont typeface="Arial" panose="020B0604020202020204" pitchFamily="34" charset="0"/>
              <a:buChar char="•"/>
            </a:pPr>
            <a:r>
              <a:rPr lang="en-US" b="0" i="0" dirty="0">
                <a:solidFill>
                  <a:srgbClr val="333333"/>
                </a:solidFill>
                <a:effectLst/>
                <a:highlight>
                  <a:srgbClr val="FBF9F7"/>
                </a:highlight>
                <a:latin typeface="Open Sans" panose="020B0606030504020204" pitchFamily="34" charset="0"/>
              </a:rPr>
              <a:t>Choose a person in the photo and ask students what his/her feelings might be. Focus on body language, as we have examined it before</a:t>
            </a:r>
          </a:p>
          <a:p>
            <a:pPr marL="628650" lvl="1" indent="-171450">
              <a:buFont typeface="Arial" panose="020B0604020202020204" pitchFamily="34" charset="0"/>
              <a:buChar char="•"/>
            </a:pPr>
            <a:r>
              <a:rPr lang="en-US" b="0" i="0" dirty="0">
                <a:solidFill>
                  <a:srgbClr val="333333"/>
                </a:solidFill>
                <a:effectLst/>
                <a:highlight>
                  <a:srgbClr val="FBF9F7"/>
                </a:highlight>
                <a:latin typeface="Open Sans" panose="020B0606030504020204" pitchFamily="34" charset="0"/>
              </a:rPr>
              <a:t>Give a title to the picture. Allow student to be creative </a:t>
            </a:r>
          </a:p>
          <a:p>
            <a:endParaRPr lang="en-US" b="0" i="0" dirty="0">
              <a:solidFill>
                <a:srgbClr val="333333"/>
              </a:solidFill>
              <a:effectLst/>
              <a:highlight>
                <a:srgbClr val="FBF9F7"/>
              </a:highlight>
              <a:latin typeface="Open Sans" panose="020B0606030504020204" pitchFamily="34" charset="0"/>
            </a:endParaRPr>
          </a:p>
          <a:p>
            <a:pPr lvl="1"/>
            <a:r>
              <a:rPr lang="en-US" dirty="0"/>
              <a:t>The Reveal: This week’s image comes from the article “Ready, Set, Garçon! Paris Waiters Race as Storied Contest Returns,” published on March 24, 2024. The original caption reads: “The waiters began the competition at Paris City Hall, headed to the Centre Pompidou, then wound through the Marais before looping back to the starting point.”</a:t>
            </a:r>
          </a:p>
          <a:p>
            <a:r>
              <a:rPr lang="en-US" dirty="0"/>
              <a:t>This exercise should not take longer than 12 minutes. </a:t>
            </a:r>
          </a:p>
        </p:txBody>
      </p:sp>
      <p:sp>
        <p:nvSpPr>
          <p:cNvPr id="4" name="Slide Number Placeholder 3"/>
          <p:cNvSpPr>
            <a:spLocks noGrp="1"/>
          </p:cNvSpPr>
          <p:nvPr>
            <p:ph type="sldNum" sz="quarter" idx="5"/>
          </p:nvPr>
        </p:nvSpPr>
        <p:spPr/>
        <p:txBody>
          <a:bodyPr/>
          <a:lstStyle/>
          <a:p>
            <a:fld id="{190E11DC-E261-4524-A6A7-0E351B658F98}" type="slidenum">
              <a:rPr lang="en-US" smtClean="0"/>
              <a:t>12</a:t>
            </a:fld>
            <a:endParaRPr lang="en-US"/>
          </a:p>
        </p:txBody>
      </p:sp>
    </p:spTree>
    <p:extLst>
      <p:ext uri="{BB962C8B-B14F-4D97-AF65-F5344CB8AC3E}">
        <p14:creationId xmlns:p14="http://schemas.microsoft.com/office/powerpoint/2010/main" val="115306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The best way to test our emotional intelligence ability is by monitoring how our relationships evolve. However, if we are interested also in personality tests and our English is good, we can try these two quizzes about emotional intelligence.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13</a:t>
            </a:fld>
            <a:endParaRPr lang="en-US"/>
          </a:p>
        </p:txBody>
      </p:sp>
    </p:spTree>
    <p:extLst>
      <p:ext uri="{BB962C8B-B14F-4D97-AF65-F5344CB8AC3E}">
        <p14:creationId xmlns:p14="http://schemas.microsoft.com/office/powerpoint/2010/main" val="2916588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n-US" b="0" i="0" dirty="0">
                <a:solidFill>
                  <a:srgbClr val="000000"/>
                </a:solidFill>
                <a:effectLst/>
                <a:highlight>
                  <a:srgbClr val="FFFFFF"/>
                </a:highlight>
                <a:latin typeface="work sans" pitchFamily="2" charset="0"/>
                <a:sym typeface="Wingdings" panose="05000000000000000000" pitchFamily="2" charset="2"/>
              </a:rPr>
              <a:t>Now, as we said at the beginning of this module, a</a:t>
            </a:r>
            <a:r>
              <a:rPr lang="en-US" b="0" i="0" dirty="0">
                <a:solidFill>
                  <a:srgbClr val="000000"/>
                </a:solidFill>
                <a:effectLst/>
                <a:highlight>
                  <a:srgbClr val="FFFFFF"/>
                </a:highlight>
                <a:latin typeface="work sans" pitchFamily="2" charset="0"/>
              </a:rPr>
              <a:t>ctive listening is also an essential social skill for effective communication, that helps us build strong relationships and engage in meaningful conversations. </a:t>
            </a:r>
            <a:r>
              <a:rPr lang="en-US" b="0" i="0" dirty="0">
                <a:solidFill>
                  <a:srgbClr val="1F1F1F"/>
                </a:solidFill>
                <a:effectLst/>
                <a:highlight>
                  <a:srgbClr val="FFFFFF"/>
                </a:highlight>
                <a:latin typeface="Google Sans"/>
              </a:rPr>
              <a:t>Learning to listen expands our capacity for empathy.  People often say “I listen” but in reality, they just hear. What is the difference? Hearing and listening are different in nature, process, focus, act, senses involved and initiation point. Let’s look at this table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n-US" b="0" i="0" dirty="0">
                <a:solidFill>
                  <a:srgbClr val="1F1F1F"/>
                </a:solidFill>
                <a:effectLst/>
                <a:highlight>
                  <a:srgbClr val="FFFFFF"/>
                </a:highlight>
                <a:latin typeface="Google Sans"/>
                <a:sym typeface="Wingdings" panose="05000000000000000000" pitchFamily="2" charset="2"/>
              </a:rPr>
              <a:t>Read the table from left to right to show the difference between hearing and listening: </a:t>
            </a:r>
            <a:r>
              <a:rPr lang="en-US" b="1" i="0" dirty="0">
                <a:solidFill>
                  <a:srgbClr val="1F1F1F"/>
                </a:solidFill>
                <a:effectLst/>
                <a:highlight>
                  <a:srgbClr val="FFFFFF"/>
                </a:highlight>
                <a:latin typeface="Google Sans"/>
                <a:sym typeface="Wingdings" panose="05000000000000000000" pitchFamily="2" charset="2"/>
              </a:rPr>
              <a:t>Nature</a:t>
            </a:r>
            <a:r>
              <a:rPr lang="en-US" b="0" i="0" dirty="0">
                <a:solidFill>
                  <a:srgbClr val="1F1F1F"/>
                </a:solidFill>
                <a:effectLst/>
                <a:highlight>
                  <a:srgbClr val="FFFFFF"/>
                </a:highlight>
                <a:latin typeface="Google Sans"/>
                <a:sym typeface="Wingdings" panose="05000000000000000000" pitchFamily="2" charset="2"/>
              </a:rPr>
              <a:t>: we hear just because we have ears, not because we want to. Listening on the other hand is voluntarily. We listen if we really want to. </a:t>
            </a:r>
            <a:r>
              <a:rPr lang="en-US" b="1" i="0" dirty="0">
                <a:solidFill>
                  <a:srgbClr val="1F1F1F"/>
                </a:solidFill>
                <a:effectLst/>
                <a:highlight>
                  <a:srgbClr val="FFFFFF"/>
                </a:highlight>
                <a:latin typeface="Google Sans"/>
                <a:sym typeface="Wingdings" panose="05000000000000000000" pitchFamily="2" charset="2"/>
              </a:rPr>
              <a:t>Process</a:t>
            </a:r>
            <a:r>
              <a:rPr lang="en-US" b="0" i="0" dirty="0">
                <a:solidFill>
                  <a:srgbClr val="1F1F1F"/>
                </a:solidFill>
                <a:effectLst/>
                <a:highlight>
                  <a:srgbClr val="FFFFFF"/>
                </a:highlight>
                <a:latin typeface="Google Sans"/>
                <a:sym typeface="Wingdings" panose="05000000000000000000" pitchFamily="2" charset="2"/>
              </a:rPr>
              <a:t>: hearing is a passive process based on an organ, the ear. Listening is an active mental process. We have to put effort to do it. Therefore, hearing is just a physiological </a:t>
            </a:r>
            <a:r>
              <a:rPr lang="en-US" b="1" i="0" dirty="0">
                <a:solidFill>
                  <a:srgbClr val="1F1F1F"/>
                </a:solidFill>
                <a:effectLst/>
                <a:highlight>
                  <a:srgbClr val="FFFFFF"/>
                </a:highlight>
                <a:latin typeface="Google Sans"/>
                <a:sym typeface="Wingdings" panose="05000000000000000000" pitchFamily="2" charset="2"/>
              </a:rPr>
              <a:t>act</a:t>
            </a:r>
            <a:r>
              <a:rPr lang="en-US" b="0" i="0" dirty="0">
                <a:solidFill>
                  <a:srgbClr val="1F1F1F"/>
                </a:solidFill>
                <a:effectLst/>
                <a:highlight>
                  <a:srgbClr val="FFFFFF"/>
                </a:highlight>
                <a:latin typeface="Google Sans"/>
                <a:sym typeface="Wingdings" panose="05000000000000000000" pitchFamily="2" charset="2"/>
              </a:rPr>
              <a:t>, while listening is a psychological act. Hearing does not require any </a:t>
            </a:r>
            <a:r>
              <a:rPr lang="en-US" b="1" i="0" dirty="0">
                <a:solidFill>
                  <a:srgbClr val="1F1F1F"/>
                </a:solidFill>
                <a:effectLst/>
                <a:highlight>
                  <a:srgbClr val="FFFFFF"/>
                </a:highlight>
                <a:latin typeface="Google Sans"/>
                <a:sym typeface="Wingdings" panose="05000000000000000000" pitchFamily="2" charset="2"/>
              </a:rPr>
              <a:t>focus</a:t>
            </a:r>
            <a:r>
              <a:rPr lang="en-US" b="0" i="0" dirty="0">
                <a:solidFill>
                  <a:srgbClr val="1F1F1F"/>
                </a:solidFill>
                <a:effectLst/>
                <a:highlight>
                  <a:srgbClr val="FFFFFF"/>
                </a:highlight>
                <a:latin typeface="Google Sans"/>
                <a:sym typeface="Wingdings" panose="05000000000000000000" pitchFamily="2" charset="2"/>
              </a:rPr>
              <a:t>. Our ear hears different sounds at the same time. In Listening we need to be focused on what is being said. In hearing there is only one </a:t>
            </a:r>
            <a:r>
              <a:rPr lang="en-US" b="1" i="0" dirty="0">
                <a:solidFill>
                  <a:srgbClr val="1F1F1F"/>
                </a:solidFill>
                <a:effectLst/>
                <a:highlight>
                  <a:srgbClr val="FFFFFF"/>
                </a:highlight>
                <a:latin typeface="Google Sans"/>
                <a:sym typeface="Wingdings" panose="05000000000000000000" pitchFamily="2" charset="2"/>
              </a:rPr>
              <a:t>sense</a:t>
            </a:r>
            <a:r>
              <a:rPr lang="en-US" b="0" i="0" dirty="0">
                <a:solidFill>
                  <a:srgbClr val="1F1F1F"/>
                </a:solidFill>
                <a:effectLst/>
                <a:highlight>
                  <a:srgbClr val="FFFFFF"/>
                </a:highlight>
                <a:latin typeface="Google Sans"/>
                <a:sym typeface="Wingdings" panose="05000000000000000000" pitchFamily="2" charset="2"/>
              </a:rPr>
              <a:t> involved, while in listening there are more: vision, mental senses, etc. Finally, when there is some kind of sound, hearing will hep us realize it, but nothing else. After we have heard the sound, we </a:t>
            </a:r>
            <a:r>
              <a:rPr lang="en-US" b="1" i="0" dirty="0">
                <a:solidFill>
                  <a:srgbClr val="1F1F1F"/>
                </a:solidFill>
                <a:effectLst/>
                <a:highlight>
                  <a:srgbClr val="FFFFFF"/>
                </a:highlight>
                <a:latin typeface="Google Sans"/>
                <a:sym typeface="Wingdings" panose="05000000000000000000" pitchFamily="2" charset="2"/>
              </a:rPr>
              <a:t>start</a:t>
            </a:r>
            <a:r>
              <a:rPr lang="en-US" b="0" i="0" dirty="0">
                <a:solidFill>
                  <a:srgbClr val="1F1F1F"/>
                </a:solidFill>
                <a:effectLst/>
                <a:highlight>
                  <a:srgbClr val="FFFFFF"/>
                </a:highlight>
                <a:latin typeface="Google Sans"/>
                <a:sym typeface="Wingdings" panose="05000000000000000000" pitchFamily="2" charset="2"/>
              </a:rPr>
              <a:t> listening.  Ask students if they have any questions.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0" i="0" dirty="0">
              <a:solidFill>
                <a:srgbClr val="1F1F1F"/>
              </a:solidFill>
              <a:effectLst/>
              <a:highlight>
                <a:srgbClr val="FFFFFF"/>
              </a:highlight>
              <a:latin typeface="Google Sans"/>
            </a:endParaRPr>
          </a:p>
        </p:txBody>
      </p:sp>
      <p:sp>
        <p:nvSpPr>
          <p:cNvPr id="4" name="Slide Number Placeholder 3"/>
          <p:cNvSpPr>
            <a:spLocks noGrp="1"/>
          </p:cNvSpPr>
          <p:nvPr>
            <p:ph type="sldNum" sz="quarter" idx="5"/>
          </p:nvPr>
        </p:nvSpPr>
        <p:spPr/>
        <p:txBody>
          <a:bodyPr/>
          <a:lstStyle/>
          <a:p>
            <a:fld id="{190E11DC-E261-4524-A6A7-0E351B658F98}" type="slidenum">
              <a:rPr lang="en-US" smtClean="0"/>
              <a:t>14</a:t>
            </a:fld>
            <a:endParaRPr lang="en-US"/>
          </a:p>
        </p:txBody>
      </p:sp>
    </p:spTree>
    <p:extLst>
      <p:ext uri="{BB962C8B-B14F-4D97-AF65-F5344CB8AC3E}">
        <p14:creationId xmlns:p14="http://schemas.microsoft.com/office/powerpoint/2010/main" val="1551276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1F1F1F"/>
              </a:solidFill>
              <a:effectLst/>
              <a:highlight>
                <a:srgbClr val="FFFFFF"/>
              </a:highlight>
              <a:latin typeface="Google San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n-US" sz="1200" dirty="0">
                <a:highlight>
                  <a:srgbClr val="FFFFFF"/>
                </a:highlight>
                <a:latin typeface="Google Sans"/>
                <a:sym typeface="Wingdings" panose="05000000000000000000" pitchFamily="2" charset="2"/>
              </a:rPr>
              <a:t>So now that we have understood the differences between hearing and listening, let’s focus on active listening. It invo</a:t>
            </a:r>
            <a:r>
              <a:rPr lang="en-US" sz="1200" dirty="0">
                <a:highlight>
                  <a:srgbClr val="FFFFFF"/>
                </a:highlight>
                <a:latin typeface="Google Sans"/>
              </a:rPr>
              <a:t>lves </a:t>
            </a:r>
            <a:r>
              <a:rPr lang="en-US" sz="1200" b="0" i="0" dirty="0">
                <a:effectLst/>
                <a:latin typeface="Google Sans"/>
              </a:rPr>
              <a:t>reflecting what we understand, asking thoughtful questions for clarity, and withholding interruptions or judgement. </a:t>
            </a:r>
            <a:r>
              <a:rPr lang="en-US" b="0" i="0" dirty="0">
                <a:solidFill>
                  <a:srgbClr val="1F1F1F"/>
                </a:solidFill>
                <a:effectLst/>
                <a:highlight>
                  <a:srgbClr val="FFFFFF"/>
                </a:highlight>
                <a:latin typeface="Google Sans"/>
              </a:rPr>
              <a:t>Let’s see some </a:t>
            </a:r>
            <a:r>
              <a:rPr lang="en-US" b="0" i="0" dirty="0">
                <a:solidFill>
                  <a:srgbClr val="131313"/>
                </a:solidFill>
                <a:effectLst/>
                <a:latin typeface="Roboto" panose="02000000000000000000" pitchFamily="2" charset="0"/>
              </a:rPr>
              <a:t>strategies for active listening in a short video</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n-US" b="0" i="0" dirty="0">
                <a:solidFill>
                  <a:srgbClr val="131313"/>
                </a:solidFill>
                <a:effectLst/>
                <a:latin typeface="Roboto" panose="02000000000000000000" pitchFamily="2" charset="0"/>
                <a:sym typeface="Wingdings" panose="05000000000000000000" pitchFamily="2" charset="2"/>
              </a:rPr>
              <a:t>After showing the video, stress the part of no interruptions. Use the common example of discussions shown on TV, that the speakers interrupt each other all the time. Point out that this is not effective communication, and it is annoying and almost impossible for the audience to understand what it is said.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n-US" b="0" i="0" dirty="0">
                <a:solidFill>
                  <a:srgbClr val="1F1F1F"/>
                </a:solidFill>
                <a:effectLst/>
                <a:highlight>
                  <a:srgbClr val="FFFFFF"/>
                </a:highlight>
                <a:latin typeface="Google Sans"/>
                <a:sym typeface="Wingdings" panose="05000000000000000000" pitchFamily="2" charset="2"/>
              </a:rPr>
              <a:t>With active listening, we finish the part that is dedicated to effective communication. Do you have any questions? Is there anything we need to clarify further?</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0" i="0" dirty="0">
              <a:solidFill>
                <a:srgbClr val="1F1F1F"/>
              </a:solidFill>
              <a:effectLst/>
              <a:highlight>
                <a:srgbClr val="FFFFFF"/>
              </a:highlight>
              <a:latin typeface="Google Sans"/>
            </a:endParaRPr>
          </a:p>
          <a:p>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15</a:t>
            </a:fld>
            <a:endParaRPr lang="en-US"/>
          </a:p>
        </p:txBody>
      </p:sp>
    </p:spTree>
    <p:extLst>
      <p:ext uri="{BB962C8B-B14F-4D97-AF65-F5344CB8AC3E}">
        <p14:creationId xmlns:p14="http://schemas.microsoft.com/office/powerpoint/2010/main" val="33223281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We will now enter the interesting part of relationships management. We are social animals by nature, remember? We will see </a:t>
            </a:r>
            <a:r>
              <a:rPr lang="en-US" b="0" i="0" dirty="0">
                <a:solidFill>
                  <a:srgbClr val="333333"/>
                </a:solidFill>
                <a:effectLst/>
                <a:highlight>
                  <a:srgbClr val="FFFFFF"/>
                </a:highlight>
                <a:latin typeface="Open Sans" panose="020B0606030504020204" pitchFamily="34" charset="0"/>
              </a:rPr>
              <a:t>how we can relate to other people, like friends, classmates, caregivers, or partners. </a:t>
            </a:r>
          </a:p>
          <a:p>
            <a:pPr marL="0" indent="0">
              <a:buFont typeface="Wingdings" panose="05000000000000000000" pitchFamily="2" charset="2"/>
              <a:buNone/>
            </a:pPr>
            <a:endParaRPr lang="en-US" b="0" i="0" dirty="0">
              <a:solidFill>
                <a:srgbClr val="333333"/>
              </a:solidFill>
              <a:effectLst/>
              <a:highlight>
                <a:srgbClr val="FFFFFF"/>
              </a:highlight>
              <a:latin typeface="Open Sans" panose="020B0606030504020204" pitchFamily="34" charset="0"/>
            </a:endParaRPr>
          </a:p>
          <a:p>
            <a:endParaRPr lang="en-US" b="0" i="0" dirty="0">
              <a:solidFill>
                <a:srgbClr val="333333"/>
              </a:solidFill>
              <a:effectLst/>
              <a:highlight>
                <a:srgbClr val="FFFFFF"/>
              </a:highlight>
              <a:latin typeface="Open Sans" panose="020B0606030504020204" pitchFamily="34" charset="0"/>
            </a:endParaRPr>
          </a:p>
          <a:p>
            <a:endParaRPr lang="en-US" b="0" i="0" dirty="0">
              <a:solidFill>
                <a:srgbClr val="333333"/>
              </a:solidFill>
              <a:effectLst/>
              <a:highlight>
                <a:srgbClr val="FFFFFF"/>
              </a:highlight>
              <a:latin typeface="Open Sans" panose="020B0606030504020204" pitchFamily="34" charset="0"/>
            </a:endParaRPr>
          </a:p>
          <a:p>
            <a:pPr marL="171450" indent="-171450">
              <a:buFont typeface="Wingdings" panose="05000000000000000000" pitchFamily="2" charset="2"/>
              <a:buChar char="J"/>
            </a:pPr>
            <a:endParaRPr lang="en-US" dirty="0">
              <a:sym typeface="Wingdings" panose="05000000000000000000" pitchFamily="2" charset="2"/>
            </a:endParaRP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16</a:t>
            </a:fld>
            <a:endParaRPr lang="en-US"/>
          </a:p>
        </p:txBody>
      </p:sp>
    </p:spTree>
    <p:extLst>
      <p:ext uri="{BB962C8B-B14F-4D97-AF65-F5344CB8AC3E}">
        <p14:creationId xmlns:p14="http://schemas.microsoft.com/office/powerpoint/2010/main" val="3264656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b="0" i="0" dirty="0">
                <a:solidFill>
                  <a:srgbClr val="333333"/>
                </a:solidFill>
                <a:effectLst/>
                <a:highlight>
                  <a:srgbClr val="FFFFFF"/>
                </a:highlight>
                <a:latin typeface="Open Sans" panose="020B0606030504020204" pitchFamily="34" charset="0"/>
              </a:rPr>
              <a:t>We will begin by explaining the two main kinds of relationships: the healthy and unhealthy ones, which cover all types of social interaction: friendships, teams, and romantic relations. </a:t>
            </a:r>
            <a:r>
              <a:rPr lang="en-US" b="1" i="0" dirty="0">
                <a:solidFill>
                  <a:srgbClr val="333333"/>
                </a:solidFill>
                <a:effectLst/>
                <a:highlight>
                  <a:srgbClr val="FFFFFF"/>
                </a:highlight>
                <a:latin typeface="Open Sans" panose="020B0606030504020204" pitchFamily="34" charset="0"/>
              </a:rPr>
              <a:t>Healthy</a:t>
            </a:r>
            <a:r>
              <a:rPr lang="en-US" b="0" i="0" dirty="0">
                <a:solidFill>
                  <a:srgbClr val="333333"/>
                </a:solidFill>
                <a:effectLst/>
                <a:highlight>
                  <a:srgbClr val="FFFFFF"/>
                </a:highlight>
                <a:latin typeface="Open Sans" panose="020B0606030504020204" pitchFamily="34" charset="0"/>
              </a:rPr>
              <a:t> relationships are ones where we can feel safe and express our views freely and with respect for ourselves and the others. They are based on mutual trust, honesty, good communication, being understanding and calm during arguments, and consent. </a:t>
            </a:r>
            <a:r>
              <a:rPr lang="en-US" b="1" i="0" dirty="0">
                <a:solidFill>
                  <a:srgbClr val="333333"/>
                </a:solidFill>
                <a:effectLst/>
                <a:highlight>
                  <a:srgbClr val="FFFFFF"/>
                </a:highlight>
                <a:latin typeface="Open Sans" panose="020B0606030504020204" pitchFamily="34" charset="0"/>
              </a:rPr>
              <a:t>Unhealthy</a:t>
            </a:r>
            <a:r>
              <a:rPr lang="en-US" b="0" i="0" dirty="0">
                <a:solidFill>
                  <a:srgbClr val="333333"/>
                </a:solidFill>
                <a:effectLst/>
                <a:highlight>
                  <a:srgbClr val="FFFFFF"/>
                </a:highlight>
                <a:latin typeface="Open Sans" panose="020B0606030504020204" pitchFamily="34" charset="0"/>
              </a:rPr>
              <a:t> relationships, by contrast, have a power imbalance; there is no consent, mutual trust, compromise, or honesty. One or both people in the relationship may have trouble communicating and controlling their anger. </a:t>
            </a:r>
            <a:r>
              <a:rPr lang="en-US" sz="1200" b="0" i="0" kern="1200" dirty="0">
                <a:solidFill>
                  <a:srgbClr val="333333"/>
                </a:solidFill>
                <a:effectLst/>
                <a:highlight>
                  <a:srgbClr val="FFFFFF"/>
                </a:highlight>
                <a:latin typeface="Open Sans" panose="020B0606030504020204" pitchFamily="34" charset="0"/>
                <a:ea typeface="+mn-ea"/>
                <a:cs typeface="+mn-cs"/>
              </a:rPr>
              <a:t>Some unhealthy relationships become physically, emotionally</a:t>
            </a:r>
            <a:r>
              <a:rPr lang="en-US" b="0" i="0" dirty="0">
                <a:solidFill>
                  <a:srgbClr val="333333"/>
                </a:solidFill>
                <a:effectLst/>
                <a:highlight>
                  <a:srgbClr val="FFFFFF"/>
                </a:highlight>
                <a:latin typeface="Open Sans" panose="020B0606030504020204" pitchFamily="34" charset="0"/>
              </a:rPr>
              <a:t>, or sexually violent. What we have discussed already, self-understanding and social understanding, empathy, active listening, can help us build healthy relationships and stop or move away from the unhealthy ones.</a:t>
            </a:r>
          </a:p>
          <a:p>
            <a:pPr marL="0" indent="0">
              <a:buFont typeface="Wingdings" panose="05000000000000000000" pitchFamily="2" charset="2"/>
              <a:buNone/>
            </a:pPr>
            <a:endParaRPr lang="en-US" b="0" i="0" dirty="0">
              <a:solidFill>
                <a:srgbClr val="333333"/>
              </a:solidFill>
              <a:effectLst/>
              <a:highlight>
                <a:srgbClr val="FFFFFF"/>
              </a:highlight>
              <a:latin typeface="Open Sans" panose="020B0606030504020204" pitchFamily="34" charset="0"/>
            </a:endParaRPr>
          </a:p>
          <a:p>
            <a:endParaRPr lang="en-US" b="0" i="0" dirty="0">
              <a:solidFill>
                <a:srgbClr val="333333"/>
              </a:solidFill>
              <a:effectLst/>
              <a:highlight>
                <a:srgbClr val="FFFFFF"/>
              </a:highligh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190E11DC-E261-4524-A6A7-0E351B658F98}" type="slidenum">
              <a:rPr lang="en-US" smtClean="0"/>
              <a:t>17</a:t>
            </a:fld>
            <a:endParaRPr lang="en-US"/>
          </a:p>
        </p:txBody>
      </p:sp>
    </p:spTree>
    <p:extLst>
      <p:ext uri="{BB962C8B-B14F-4D97-AF65-F5344CB8AC3E}">
        <p14:creationId xmlns:p14="http://schemas.microsoft.com/office/powerpoint/2010/main" val="1723060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n-US" b="0" i="0" dirty="0">
                <a:solidFill>
                  <a:srgbClr val="333333"/>
                </a:solidFill>
                <a:effectLst/>
                <a:highlight>
                  <a:srgbClr val="FFFFFF"/>
                </a:highlight>
                <a:latin typeface="Open Sans" panose="020B0606030504020204" pitchFamily="34" charset="0"/>
                <a:sym typeface="Wingdings" panose="05000000000000000000" pitchFamily="2" charset="2"/>
              </a:rPr>
              <a:t>Our aim of course is to build and retain healthy relationships. Let’s see some tips toward that direction. </a:t>
            </a:r>
            <a:r>
              <a:rPr lang="en-US" b="1" i="0" dirty="0">
                <a:solidFill>
                  <a:srgbClr val="333333"/>
                </a:solidFill>
                <a:effectLst/>
                <a:highlight>
                  <a:srgbClr val="FFFFFF"/>
                </a:highlight>
                <a:latin typeface="Open Sans" panose="020B0606030504020204" pitchFamily="34" charset="0"/>
                <a:sym typeface="Wingdings" panose="05000000000000000000" pitchFamily="2" charset="2"/>
              </a:rPr>
              <a:t>Nonverbal communication</a:t>
            </a:r>
            <a:r>
              <a:rPr lang="en-US" b="0" i="0" dirty="0">
                <a:solidFill>
                  <a:srgbClr val="333333"/>
                </a:solidFill>
                <a:effectLst/>
                <a:highlight>
                  <a:srgbClr val="FFFFFF"/>
                </a:highlight>
                <a:latin typeface="Open Sans" panose="020B0606030504020204" pitchFamily="34" charset="0"/>
                <a:sym typeface="Wingdings" panose="05000000000000000000" pitchFamily="2" charset="2"/>
              </a:rPr>
              <a:t> and body language pay a very important role in relationships. We need to p</a:t>
            </a:r>
            <a:r>
              <a:rPr lang="en-US" b="0" i="0" dirty="0">
                <a:solidFill>
                  <a:srgbClr val="333333"/>
                </a:solidFill>
                <a:effectLst/>
                <a:highlight>
                  <a:srgbClr val="FFFFFF"/>
                </a:highlight>
                <a:latin typeface="Open Sans" panose="020B0606030504020204" pitchFamily="34" charset="0"/>
              </a:rPr>
              <a:t>ay attention to our own body language. The many muscles in the face, especially those around the eyes, nose, mouth and forehead, help us to wordlessly convey our own emotions as well as read other peoples’ emotional intent. We may say something, but our facial expression convey something different. People around us will notice. </a:t>
            </a:r>
            <a:r>
              <a:rPr lang="en-US" b="1" i="0" dirty="0">
                <a:solidFill>
                  <a:srgbClr val="444444"/>
                </a:solidFill>
                <a:effectLst/>
                <a:highlight>
                  <a:srgbClr val="FFFEFC"/>
                </a:highlight>
                <a:latin typeface="Inter"/>
              </a:rPr>
              <a:t>Humor</a:t>
            </a:r>
            <a:r>
              <a:rPr lang="en-US" b="0" i="0" dirty="0">
                <a:solidFill>
                  <a:srgbClr val="444444"/>
                </a:solidFill>
                <a:effectLst/>
                <a:highlight>
                  <a:srgbClr val="FFFEFC"/>
                </a:highlight>
                <a:latin typeface="Inter"/>
              </a:rPr>
              <a:t>, laughter and play are natural antidotes to stress. Laughter brings our nervous system into balance, reducing stress, calming us down, and sharpening our mind. We should use humor to our relationships. However, we should not use humor to make a fool of another person’s feelings, or his/her strong beliefs. Two people cannot agree on everything. And they can’t possibly have the same needs, opinions, and expectations at all times  </a:t>
            </a:r>
            <a:r>
              <a:rPr lang="en-US" b="1" i="0" dirty="0">
                <a:solidFill>
                  <a:srgbClr val="444444"/>
                </a:solidFill>
                <a:effectLst/>
                <a:highlight>
                  <a:srgbClr val="FFFEFC"/>
                </a:highlight>
                <a:latin typeface="Inter"/>
              </a:rPr>
              <a:t>Conflict and disagreements </a:t>
            </a:r>
            <a:r>
              <a:rPr lang="en-US" b="0" i="0" dirty="0">
                <a:solidFill>
                  <a:srgbClr val="444444"/>
                </a:solidFill>
                <a:effectLst/>
                <a:highlight>
                  <a:srgbClr val="FFFEFC"/>
                </a:highlight>
                <a:latin typeface="Inter"/>
              </a:rPr>
              <a:t>are part of human relationships. When conflict isn’t perceived as threatening or punishing, but just as what it is, meaning two people who have different opinions, it fosters freedom, creativity, and safety in relationships. Resolving conflict in healthy, constructive ways can strengthen trust between people. We need to remember that </a:t>
            </a:r>
            <a:r>
              <a:rPr lang="en-US" b="1" i="0" dirty="0">
                <a:solidFill>
                  <a:srgbClr val="444444"/>
                </a:solidFill>
                <a:effectLst/>
                <a:highlight>
                  <a:srgbClr val="FFFEFC"/>
                </a:highlight>
                <a:latin typeface="Inter"/>
              </a:rPr>
              <a:t>every person is different</a:t>
            </a:r>
            <a:r>
              <a:rPr lang="en-US" b="0" i="0" dirty="0">
                <a:solidFill>
                  <a:srgbClr val="444444"/>
                </a:solidFill>
                <a:effectLst/>
                <a:highlight>
                  <a:srgbClr val="FFFEFC"/>
                </a:highlight>
                <a:latin typeface="Inter"/>
              </a:rPr>
              <a:t>. Even our best friend is probably totally different than us. This is ok, as long as we can have a healthy relationship. It is interesting too. Some friends or partners can complement each other, just because they are different, and they pay attention to different aspects of a topic. We must focus on all the positive things that this difference can bring in the relationship. </a:t>
            </a: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18</a:t>
            </a:fld>
            <a:endParaRPr lang="en-US"/>
          </a:p>
        </p:txBody>
      </p:sp>
    </p:spTree>
    <p:extLst>
      <p:ext uri="{BB962C8B-B14F-4D97-AF65-F5344CB8AC3E}">
        <p14:creationId xmlns:p14="http://schemas.microsoft.com/office/powerpoint/2010/main" val="24721530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b="0" i="0" dirty="0">
                <a:solidFill>
                  <a:srgbClr val="474747"/>
                </a:solidFill>
                <a:effectLst/>
                <a:latin typeface="Google Sans"/>
              </a:rPr>
              <a:t>Knowing when it's time to leave a relationship, like friendship, team, work, romantic relationship can be deeply personal, but signs that it might be time for us to move on include:  </a:t>
            </a:r>
            <a:r>
              <a:rPr lang="en-US" b="0" i="0" dirty="0">
                <a:solidFill>
                  <a:srgbClr val="040C28"/>
                </a:solidFill>
                <a:effectLst/>
                <a:latin typeface="Google Sans"/>
              </a:rPr>
              <a:t>constant unhappiness; if we feel unhappy being with the other person. Lack of trust; if we cannot trust the other person. Repeated patterns of conflict, that escalate and cannot be resolved respectfully. Emotional or physical abuse; bullying, constant criticism, threatening, are included here. Misalignment of values; as we grow older our values interfere in our actions. If the other person does not share the same or similar values, there is a great possibility that their behavior is different than we want. Feeling stagnant or held back; in some relationships, one person always put his/her needs aside to please or help the other person. This is normal if it happens occasionally or for minor things but is unhealthy to be held back constantly and then regret it. Loss of respect</a:t>
            </a:r>
            <a:r>
              <a:rPr lang="en-US" b="0" i="0" dirty="0">
                <a:solidFill>
                  <a:srgbClr val="474747"/>
                </a:solidFill>
                <a:effectLst/>
                <a:latin typeface="Google Sans"/>
              </a:rPr>
              <a:t>; if a person does not respect us will soon engage in other problematic behaviors as well, like abuse, cheat, fight. </a:t>
            </a:r>
          </a:p>
          <a:p>
            <a:pPr marL="0" indent="0">
              <a:buFont typeface="Wingdings" panose="05000000000000000000" pitchFamily="2" charset="2"/>
              <a:buNone/>
            </a:pPr>
            <a:r>
              <a:rPr lang="en-US" b="0" i="0" dirty="0">
                <a:solidFill>
                  <a:srgbClr val="474747"/>
                </a:solidFill>
                <a:effectLst/>
                <a:latin typeface="Google Sans"/>
                <a:sym typeface="Wingdings" panose="05000000000000000000" pitchFamily="2" charset="2"/>
              </a:rPr>
              <a:t> Ask students their opinion about these signs. Do they have other indications to add?</a:t>
            </a: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19</a:t>
            </a:fld>
            <a:endParaRPr lang="en-US"/>
          </a:p>
        </p:txBody>
      </p:sp>
    </p:spTree>
    <p:extLst>
      <p:ext uri="{BB962C8B-B14F-4D97-AF65-F5344CB8AC3E}">
        <p14:creationId xmlns:p14="http://schemas.microsoft.com/office/powerpoint/2010/main" val="3942897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n-US" dirty="0"/>
              <a:t>This is an activity in pairs, and it aims at helping students practice their emotional intelligence, active listening, recognizing verbal and nonverbal messages and focus on the positive aspects of another person. Instruct the students to form pairs. Try to put each pair of students sit in a small distance from another pair. Hand </a:t>
            </a:r>
            <a:r>
              <a:rPr lang="en-US" dirty="0" err="1"/>
              <a:t>post-it</a:t>
            </a:r>
            <a:r>
              <a:rPr lang="en-US" dirty="0"/>
              <a:t> notes and pens to both students in each pair. Announce the instructions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n-US" dirty="0">
                <a:sym typeface="Wingdings" panose="05000000000000000000" pitchFamily="2" charset="2"/>
              </a:rPr>
              <a:t>This is one last activity, that puts all we discussed together. It is not a test and there are no right or wrong answers. The one person in each pair will narrate a personal story of his/her choice for 2-3 minutes. The second person will listen without interrupting or asking questions, and while listening, will right down on a different </a:t>
            </a:r>
            <a:r>
              <a:rPr lang="en-US" dirty="0" err="1">
                <a:sym typeface="Wingdings" panose="05000000000000000000" pitchFamily="2" charset="2"/>
              </a:rPr>
              <a:t>post-it</a:t>
            </a:r>
            <a:r>
              <a:rPr lang="en-US" dirty="0">
                <a:sym typeface="Wingdings" panose="05000000000000000000" pitchFamily="2" charset="2"/>
              </a:rPr>
              <a:t> note a </a:t>
            </a:r>
            <a:r>
              <a:rPr lang="en-US" dirty="0"/>
              <a:t>positive thing he/she notices about the other person. Then, you will turn sides. Now, the second person will share a personal story, and the other person will note positive things on different </a:t>
            </a:r>
            <a:r>
              <a:rPr lang="en-US" dirty="0" err="1"/>
              <a:t>post-it</a:t>
            </a:r>
            <a:r>
              <a:rPr lang="en-US" dirty="0"/>
              <a:t> notes, based on the story. </a:t>
            </a:r>
          </a:p>
          <a:p>
            <a:pPr marL="171450" indent="-171450">
              <a:buFont typeface="Wingdings" panose="05000000000000000000" pitchFamily="2" charset="2"/>
              <a:buChar char="2"/>
            </a:pPr>
            <a:r>
              <a:rPr lang="en-US" dirty="0">
                <a:sym typeface="Wingdings" panose="05000000000000000000" pitchFamily="2" charset="2"/>
              </a:rPr>
              <a:t>When all pairs have finished, ask each pair to come in front and each person in every pair to </a:t>
            </a:r>
            <a:r>
              <a:rPr lang="en-US" dirty="0"/>
              <a:t>praise the other for the positive aspects they noticed and at the same time give the relevant </a:t>
            </a:r>
            <a:r>
              <a:rPr lang="en-US" dirty="0" err="1"/>
              <a:t>post-it</a:t>
            </a:r>
            <a:r>
              <a:rPr lang="en-US" dirty="0"/>
              <a:t> note to the other person : “based on your story, I think you are …brave, you have patience, you are strong, honest, </a:t>
            </a:r>
            <a:r>
              <a:rPr lang="en-US" dirty="0" err="1"/>
              <a:t>etc</a:t>
            </a:r>
            <a:r>
              <a:rPr lang="en-US" dirty="0"/>
              <a:t>). This is repeated until all pairs have presented their results. At the end of the exercise, each person of the group will have collected some </a:t>
            </a:r>
            <a:r>
              <a:rPr lang="en-US" dirty="0" err="1"/>
              <a:t>post-it</a:t>
            </a:r>
            <a:r>
              <a:rPr lang="en-US" dirty="0"/>
              <a:t> notes with positive things about themselves, which helps them feel good and proud about themselves. Ask the class if they learnt anything new about themselves that they had not realized before, and how do they feel. Allow students to </a:t>
            </a:r>
            <a:r>
              <a:rPr lang="en-US"/>
              <a:t>answer these </a:t>
            </a:r>
            <a:r>
              <a:rPr lang="en-US" dirty="0"/>
              <a:t>questions voluntarily. </a:t>
            </a:r>
          </a:p>
          <a:p>
            <a:pPr marL="0" indent="0">
              <a:buFont typeface="Wingdings" panose="05000000000000000000" pitchFamily="2" charset="2"/>
              <a:buNone/>
            </a:pPr>
            <a:endParaRPr lang="en-US" dirty="0"/>
          </a:p>
          <a:p>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20</a:t>
            </a:fld>
            <a:endParaRPr lang="en-US"/>
          </a:p>
        </p:txBody>
      </p:sp>
    </p:spTree>
    <p:extLst>
      <p:ext uri="{BB962C8B-B14F-4D97-AF65-F5344CB8AC3E}">
        <p14:creationId xmlns:p14="http://schemas.microsoft.com/office/powerpoint/2010/main" val="28817302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A3A144-43F7-49B0-898B-83D2D11A64AB}" type="slidenum">
              <a:rPr lang="en-US" smtClean="0"/>
              <a:t>21</a:t>
            </a:fld>
            <a:endParaRPr lang="en-US"/>
          </a:p>
        </p:txBody>
      </p:sp>
    </p:spTree>
    <p:extLst>
      <p:ext uri="{BB962C8B-B14F-4D97-AF65-F5344CB8AC3E}">
        <p14:creationId xmlns:p14="http://schemas.microsoft.com/office/powerpoint/2010/main" val="4001869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27849-BF8C-37AB-2AB1-C081ACB410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6307749-6549-D24B-5526-5FC57D2588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52E3A67-8661-B1A7-1C5B-5DAE55B18EAE}"/>
              </a:ext>
            </a:extLst>
          </p:cNvPr>
          <p:cNvSpPr>
            <a:spLocks noGrp="1"/>
          </p:cNvSpPr>
          <p:nvPr>
            <p:ph type="dt" sz="half" idx="10"/>
          </p:nvPr>
        </p:nvSpPr>
        <p:spPr/>
        <p:txBody>
          <a:bodyPr/>
          <a:lstStyle/>
          <a:p>
            <a:fld id="{CD538DE9-C3DD-4474-AD50-2BB4E9AC73D1}" type="datetimeFigureOut">
              <a:rPr lang="en-US" smtClean="0"/>
              <a:t>1/3/2025</a:t>
            </a:fld>
            <a:endParaRPr lang="en-US"/>
          </a:p>
        </p:txBody>
      </p:sp>
      <p:sp>
        <p:nvSpPr>
          <p:cNvPr id="5" name="Footer Placeholder 4">
            <a:extLst>
              <a:ext uri="{FF2B5EF4-FFF2-40B4-BE49-F238E27FC236}">
                <a16:creationId xmlns:a16="http://schemas.microsoft.com/office/drawing/2014/main" id="{7F1C648B-9B27-1447-BA94-263BEA141A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E5874E-B725-4C5F-5FFE-27122F6E93E2}"/>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488071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77B07-4D82-987D-92F5-69AB35990C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62E6BE-8C63-DB8D-668C-0DA4682B88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2782D3-AACA-B047-F8F2-67F49B34B1E7}"/>
              </a:ext>
            </a:extLst>
          </p:cNvPr>
          <p:cNvSpPr>
            <a:spLocks noGrp="1"/>
          </p:cNvSpPr>
          <p:nvPr>
            <p:ph type="dt" sz="half" idx="10"/>
          </p:nvPr>
        </p:nvSpPr>
        <p:spPr/>
        <p:txBody>
          <a:bodyPr/>
          <a:lstStyle/>
          <a:p>
            <a:fld id="{CD538DE9-C3DD-4474-AD50-2BB4E9AC73D1}" type="datetimeFigureOut">
              <a:rPr lang="en-US" smtClean="0"/>
              <a:t>1/3/2025</a:t>
            </a:fld>
            <a:endParaRPr lang="en-US"/>
          </a:p>
        </p:txBody>
      </p:sp>
      <p:sp>
        <p:nvSpPr>
          <p:cNvPr id="5" name="Footer Placeholder 4">
            <a:extLst>
              <a:ext uri="{FF2B5EF4-FFF2-40B4-BE49-F238E27FC236}">
                <a16:creationId xmlns:a16="http://schemas.microsoft.com/office/drawing/2014/main" id="{0BAC63D5-20CC-C14C-90F0-CF76610AC7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54FB80-01B7-C372-0A22-993D26703156}"/>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1426581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5D3AA-9F31-3CB4-7AEB-F9D1981B6F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9CA3986-1A52-6E21-9562-F46C475767E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1EB5D6-6CE1-91A1-B83B-0F233839C5D0}"/>
              </a:ext>
            </a:extLst>
          </p:cNvPr>
          <p:cNvSpPr>
            <a:spLocks noGrp="1"/>
          </p:cNvSpPr>
          <p:nvPr>
            <p:ph type="dt" sz="half" idx="10"/>
          </p:nvPr>
        </p:nvSpPr>
        <p:spPr/>
        <p:txBody>
          <a:bodyPr/>
          <a:lstStyle/>
          <a:p>
            <a:fld id="{CD538DE9-C3DD-4474-AD50-2BB4E9AC73D1}" type="datetimeFigureOut">
              <a:rPr lang="en-US" smtClean="0"/>
              <a:t>1/3/2025</a:t>
            </a:fld>
            <a:endParaRPr lang="en-US"/>
          </a:p>
        </p:txBody>
      </p:sp>
      <p:sp>
        <p:nvSpPr>
          <p:cNvPr id="5" name="Footer Placeholder 4">
            <a:extLst>
              <a:ext uri="{FF2B5EF4-FFF2-40B4-BE49-F238E27FC236}">
                <a16:creationId xmlns:a16="http://schemas.microsoft.com/office/drawing/2014/main" id="{D65D84CB-D0FC-4480-855F-F1AE2DE6EA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4049C4-4ADC-CDAA-375D-F34323DFBCCD}"/>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3981253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AF806-B8D4-36E4-ACA7-AA8E5C6DD6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440CC0-84A4-DCEB-4865-F8D46F8491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C3ACE0-F8C0-83D8-C587-34D0B6806FD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0C1FD9-233E-ED83-6DFA-0F5AC5DF9D0C}"/>
              </a:ext>
            </a:extLst>
          </p:cNvPr>
          <p:cNvSpPr>
            <a:spLocks noGrp="1"/>
          </p:cNvSpPr>
          <p:nvPr>
            <p:ph type="dt" sz="half" idx="10"/>
          </p:nvPr>
        </p:nvSpPr>
        <p:spPr/>
        <p:txBody>
          <a:bodyPr/>
          <a:lstStyle/>
          <a:p>
            <a:fld id="{CD538DE9-C3DD-4474-AD50-2BB4E9AC73D1}" type="datetimeFigureOut">
              <a:rPr lang="en-US" smtClean="0"/>
              <a:t>1/3/2025</a:t>
            </a:fld>
            <a:endParaRPr lang="en-US"/>
          </a:p>
        </p:txBody>
      </p:sp>
      <p:sp>
        <p:nvSpPr>
          <p:cNvPr id="6" name="Footer Placeholder 5">
            <a:extLst>
              <a:ext uri="{FF2B5EF4-FFF2-40B4-BE49-F238E27FC236}">
                <a16:creationId xmlns:a16="http://schemas.microsoft.com/office/drawing/2014/main" id="{2C551FDE-E61E-4A34-25AA-A2B72DF973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33C251-D98B-00D6-E781-6EBA09D2BDC1}"/>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1205076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2BDC1-DE29-C8C9-BFFB-7398CB8654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AD6FCD-5975-08DC-8F22-629B23BDEA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91AE89-16C8-0074-5ACB-95D02B562CD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55757B-53ED-DB84-840E-CC938CAED9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D504A9-FCD4-C704-72C9-96C54B7AB8C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7CDDBD-99B3-1721-D283-A58962F2186A}"/>
              </a:ext>
            </a:extLst>
          </p:cNvPr>
          <p:cNvSpPr>
            <a:spLocks noGrp="1"/>
          </p:cNvSpPr>
          <p:nvPr>
            <p:ph type="dt" sz="half" idx="10"/>
          </p:nvPr>
        </p:nvSpPr>
        <p:spPr/>
        <p:txBody>
          <a:bodyPr/>
          <a:lstStyle/>
          <a:p>
            <a:fld id="{CD538DE9-C3DD-4474-AD50-2BB4E9AC73D1}" type="datetimeFigureOut">
              <a:rPr lang="en-US" smtClean="0"/>
              <a:t>1/3/2025</a:t>
            </a:fld>
            <a:endParaRPr lang="en-US"/>
          </a:p>
        </p:txBody>
      </p:sp>
      <p:sp>
        <p:nvSpPr>
          <p:cNvPr id="8" name="Footer Placeholder 7">
            <a:extLst>
              <a:ext uri="{FF2B5EF4-FFF2-40B4-BE49-F238E27FC236}">
                <a16:creationId xmlns:a16="http://schemas.microsoft.com/office/drawing/2014/main" id="{F54725CD-00AE-38A5-6477-24DCB6EEA7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A282A6-3EF7-F9B9-8DBB-2D442FFA8A95}"/>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1975050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414C8-F626-3940-6738-B140C16768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C1F9C6-B97C-ECED-044C-73E805596133}"/>
              </a:ext>
            </a:extLst>
          </p:cNvPr>
          <p:cNvSpPr>
            <a:spLocks noGrp="1"/>
          </p:cNvSpPr>
          <p:nvPr>
            <p:ph type="dt" sz="half" idx="10"/>
          </p:nvPr>
        </p:nvSpPr>
        <p:spPr/>
        <p:txBody>
          <a:bodyPr/>
          <a:lstStyle/>
          <a:p>
            <a:fld id="{CD538DE9-C3DD-4474-AD50-2BB4E9AC73D1}" type="datetimeFigureOut">
              <a:rPr lang="en-US" smtClean="0"/>
              <a:t>1/3/2025</a:t>
            </a:fld>
            <a:endParaRPr lang="en-US"/>
          </a:p>
        </p:txBody>
      </p:sp>
      <p:sp>
        <p:nvSpPr>
          <p:cNvPr id="4" name="Footer Placeholder 3">
            <a:extLst>
              <a:ext uri="{FF2B5EF4-FFF2-40B4-BE49-F238E27FC236}">
                <a16:creationId xmlns:a16="http://schemas.microsoft.com/office/drawing/2014/main" id="{5CF041A2-FC3E-3008-71E3-2896F132180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1D98B6-E3F8-C81C-D051-750D97E8CA18}"/>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2112075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308DD0-AE91-F226-3122-B42F4127794E}"/>
              </a:ext>
            </a:extLst>
          </p:cNvPr>
          <p:cNvSpPr>
            <a:spLocks noGrp="1"/>
          </p:cNvSpPr>
          <p:nvPr>
            <p:ph type="dt" sz="half" idx="10"/>
          </p:nvPr>
        </p:nvSpPr>
        <p:spPr/>
        <p:txBody>
          <a:bodyPr/>
          <a:lstStyle/>
          <a:p>
            <a:fld id="{CD538DE9-C3DD-4474-AD50-2BB4E9AC73D1}" type="datetimeFigureOut">
              <a:rPr lang="en-US" smtClean="0"/>
              <a:t>1/3/2025</a:t>
            </a:fld>
            <a:endParaRPr lang="en-US"/>
          </a:p>
        </p:txBody>
      </p:sp>
      <p:sp>
        <p:nvSpPr>
          <p:cNvPr id="3" name="Footer Placeholder 2">
            <a:extLst>
              <a:ext uri="{FF2B5EF4-FFF2-40B4-BE49-F238E27FC236}">
                <a16:creationId xmlns:a16="http://schemas.microsoft.com/office/drawing/2014/main" id="{85487DCD-C26F-93FF-944A-048B1AE3C67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8B3D11-1E79-080B-7233-DB54671D9ACD}"/>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4007993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5BAC9-646B-5E5B-2DB8-2125789A07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B81DBD-9E5E-7931-410A-7E0AE91115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61F7521-658A-D268-2B65-82BFAF9DC0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01622D-A65E-44A5-A1F4-57899D608268}"/>
              </a:ext>
            </a:extLst>
          </p:cNvPr>
          <p:cNvSpPr>
            <a:spLocks noGrp="1"/>
          </p:cNvSpPr>
          <p:nvPr>
            <p:ph type="dt" sz="half" idx="10"/>
          </p:nvPr>
        </p:nvSpPr>
        <p:spPr/>
        <p:txBody>
          <a:bodyPr/>
          <a:lstStyle/>
          <a:p>
            <a:fld id="{CD538DE9-C3DD-4474-AD50-2BB4E9AC73D1}" type="datetimeFigureOut">
              <a:rPr lang="en-US" smtClean="0"/>
              <a:t>1/3/2025</a:t>
            </a:fld>
            <a:endParaRPr lang="en-US"/>
          </a:p>
        </p:txBody>
      </p:sp>
      <p:sp>
        <p:nvSpPr>
          <p:cNvPr id="6" name="Footer Placeholder 5">
            <a:extLst>
              <a:ext uri="{FF2B5EF4-FFF2-40B4-BE49-F238E27FC236}">
                <a16:creationId xmlns:a16="http://schemas.microsoft.com/office/drawing/2014/main" id="{B6959D4F-0EB0-EAFA-DBF6-C6E46CACF8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787623-378D-B62E-3035-1CE2B223E9D0}"/>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314347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DDD1A-71A9-6C9E-2FF7-DBE2771F5C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D283477-BEE7-1EFD-D1BE-246C43E4D1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FE6A2E-F7B7-B5B0-515A-55D8C5A3B5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763978-9BA0-DC31-52E2-D063683212DF}"/>
              </a:ext>
            </a:extLst>
          </p:cNvPr>
          <p:cNvSpPr>
            <a:spLocks noGrp="1"/>
          </p:cNvSpPr>
          <p:nvPr>
            <p:ph type="dt" sz="half" idx="10"/>
          </p:nvPr>
        </p:nvSpPr>
        <p:spPr/>
        <p:txBody>
          <a:bodyPr/>
          <a:lstStyle/>
          <a:p>
            <a:fld id="{CD538DE9-C3DD-4474-AD50-2BB4E9AC73D1}" type="datetimeFigureOut">
              <a:rPr lang="en-US" smtClean="0"/>
              <a:t>1/3/2025</a:t>
            </a:fld>
            <a:endParaRPr lang="en-US"/>
          </a:p>
        </p:txBody>
      </p:sp>
      <p:sp>
        <p:nvSpPr>
          <p:cNvPr id="6" name="Footer Placeholder 5">
            <a:extLst>
              <a:ext uri="{FF2B5EF4-FFF2-40B4-BE49-F238E27FC236}">
                <a16:creationId xmlns:a16="http://schemas.microsoft.com/office/drawing/2014/main" id="{AD530F62-CC6D-8770-02A1-B433C3B0BF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78979-E0C7-711A-0F8D-3F31B80B3162}"/>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4225370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7A480-3F42-98DE-F742-8690E257DD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E0BE15-D1E5-2AE1-ACA9-6AEA6FCE03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395A4F-DEFC-E118-3B49-EA6C31FF06B1}"/>
              </a:ext>
            </a:extLst>
          </p:cNvPr>
          <p:cNvSpPr>
            <a:spLocks noGrp="1"/>
          </p:cNvSpPr>
          <p:nvPr>
            <p:ph type="dt" sz="half" idx="10"/>
          </p:nvPr>
        </p:nvSpPr>
        <p:spPr/>
        <p:txBody>
          <a:bodyPr/>
          <a:lstStyle/>
          <a:p>
            <a:fld id="{CD538DE9-C3DD-4474-AD50-2BB4E9AC73D1}" type="datetimeFigureOut">
              <a:rPr lang="en-US" smtClean="0"/>
              <a:t>1/3/2025</a:t>
            </a:fld>
            <a:endParaRPr lang="en-US"/>
          </a:p>
        </p:txBody>
      </p:sp>
      <p:sp>
        <p:nvSpPr>
          <p:cNvPr id="5" name="Footer Placeholder 4">
            <a:extLst>
              <a:ext uri="{FF2B5EF4-FFF2-40B4-BE49-F238E27FC236}">
                <a16:creationId xmlns:a16="http://schemas.microsoft.com/office/drawing/2014/main" id="{E7748CB7-7C42-C30F-5107-B667DEE442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EFD174-9554-6091-D04A-5107F5076EEB}"/>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570709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C588FB-98B8-0561-6CAA-42C60B55AA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864B21-EA0B-C048-831B-5335E3C8A86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2439CE-D811-D0E3-8E5C-0E232F312B0F}"/>
              </a:ext>
            </a:extLst>
          </p:cNvPr>
          <p:cNvSpPr>
            <a:spLocks noGrp="1"/>
          </p:cNvSpPr>
          <p:nvPr>
            <p:ph type="dt" sz="half" idx="10"/>
          </p:nvPr>
        </p:nvSpPr>
        <p:spPr/>
        <p:txBody>
          <a:bodyPr/>
          <a:lstStyle/>
          <a:p>
            <a:fld id="{CD538DE9-C3DD-4474-AD50-2BB4E9AC73D1}" type="datetimeFigureOut">
              <a:rPr lang="en-US" smtClean="0"/>
              <a:t>1/3/2025</a:t>
            </a:fld>
            <a:endParaRPr lang="en-US"/>
          </a:p>
        </p:txBody>
      </p:sp>
      <p:sp>
        <p:nvSpPr>
          <p:cNvPr id="5" name="Footer Placeholder 4">
            <a:extLst>
              <a:ext uri="{FF2B5EF4-FFF2-40B4-BE49-F238E27FC236}">
                <a16:creationId xmlns:a16="http://schemas.microsoft.com/office/drawing/2014/main" id="{1A0C221B-94FA-D822-7B15-17DDE0CAE5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C40E2F-0C0A-E9C4-F16A-BB6AF7443809}"/>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31339740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4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E8CE86-0C93-8A76-FF1C-F98A732A75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EE49471-B1BF-2BD2-8D3B-E1BB3477A4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EB8669-1CF7-1F11-84CF-CD9C0CEF74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D538DE9-C3DD-4474-AD50-2BB4E9AC73D1}" type="datetimeFigureOut">
              <a:rPr lang="en-US" smtClean="0"/>
              <a:t>1/3/2025</a:t>
            </a:fld>
            <a:endParaRPr lang="en-US"/>
          </a:p>
        </p:txBody>
      </p:sp>
      <p:sp>
        <p:nvSpPr>
          <p:cNvPr id="5" name="Footer Placeholder 4">
            <a:extLst>
              <a:ext uri="{FF2B5EF4-FFF2-40B4-BE49-F238E27FC236}">
                <a16:creationId xmlns:a16="http://schemas.microsoft.com/office/drawing/2014/main" id="{0C008850-B9B6-B964-EC63-375A0FD7E8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6834C07-A148-E027-F512-596BE1DF5C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061C7C3-E321-41C0-A049-AA39B855C8D7}" type="slidenum">
              <a:rPr lang="en-US" smtClean="0"/>
              <a:t>‹#›</a:t>
            </a:fld>
            <a:endParaRPr lang="en-US"/>
          </a:p>
        </p:txBody>
      </p:sp>
    </p:spTree>
    <p:extLst>
      <p:ext uri="{BB962C8B-B14F-4D97-AF65-F5344CB8AC3E}">
        <p14:creationId xmlns:p14="http://schemas.microsoft.com/office/powerpoint/2010/main" val="3696794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
          </a:xfrm>
          <a:custGeom>
            <a:avLst/>
            <a:gdLst/>
            <a:ahLst/>
            <a:cxnLst/>
            <a:rect l="l" t="t" r="r" b="b"/>
            <a:pathLst>
              <a:path w="18288000" h="1028700">
                <a:moveTo>
                  <a:pt x="0" y="0"/>
                </a:moveTo>
                <a:lnTo>
                  <a:pt x="18287999" y="0"/>
                </a:lnTo>
                <a:lnTo>
                  <a:pt x="18287999" y="1028699"/>
                </a:lnTo>
                <a:lnTo>
                  <a:pt x="0" y="1028699"/>
                </a:lnTo>
                <a:lnTo>
                  <a:pt x="0" y="0"/>
                </a:lnTo>
                <a:close/>
              </a:path>
            </a:pathLst>
          </a:custGeom>
          <a:solidFill>
            <a:srgbClr val="E3DE1C"/>
          </a:solidFill>
        </p:spPr>
        <p:txBody>
          <a:bodyPr wrap="square" lIns="0" tIns="0" rIns="0" bIns="0" rtlCol="0"/>
          <a:lstStyle/>
          <a:p>
            <a:endParaRPr sz="1200"/>
          </a:p>
        </p:txBody>
      </p:sp>
      <p:sp>
        <p:nvSpPr>
          <p:cNvPr id="2" name="Holder 2"/>
          <p:cNvSpPr>
            <a:spLocks noGrp="1"/>
          </p:cNvSpPr>
          <p:nvPr>
            <p:ph type="title"/>
          </p:nvPr>
        </p:nvSpPr>
        <p:spPr>
          <a:xfrm>
            <a:off x="4501410" y="1064254"/>
            <a:ext cx="2793153" cy="839893"/>
          </a:xfrm>
          <a:prstGeom prst="rect">
            <a:avLst/>
          </a:prstGeom>
        </p:spPr>
        <p:txBody>
          <a:bodyPr wrap="square" lIns="0" tIns="0" rIns="0" bIns="0">
            <a:spAutoFit/>
          </a:bodyPr>
          <a:lstStyle>
            <a:lvl1pPr>
              <a:defRPr sz="81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1/3/2025</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g"/><Relationship Id="rId7" Type="http://schemas.openxmlformats.org/officeDocument/2006/relationships/image" Target="../media/image5.jp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Itp21tly8n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hyperlink" Target="https://www.youtube.com/watch?v=aU3QfyqvHk8" TargetMode="Externa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8.jpeg"/><Relationship Id="rId7" Type="http://schemas.openxmlformats.org/officeDocument/2006/relationships/diagramColors" Target="../diagrams/colors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hyperlink" Target="https://www.nytimes.com/2024/04/28/learning/whats-going-on-in-this-picture-april-29-2024.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5.sv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greatergood.berkeley.edu/quizzes/ei_quiz/take_quiz" TargetMode="External"/><Relationship Id="rId4" Type="http://schemas.openxmlformats.org/officeDocument/2006/relationships/hyperlink" Target="https://www.mindtools.com/axbwm3m/how-emotionally-intelligent-are-you"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youtu.be/rzsVh8YwZEQ?feature=shared"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56.png"/><Relationship Id="rId18" Type="http://schemas.openxmlformats.org/officeDocument/2006/relationships/image" Target="../media/image15.png"/><Relationship Id="rId3" Type="http://schemas.openxmlformats.org/officeDocument/2006/relationships/image" Target="../media/image1.png"/><Relationship Id="rId21" Type="http://schemas.openxmlformats.org/officeDocument/2006/relationships/image" Target="../media/image63.png"/><Relationship Id="rId7" Type="http://schemas.openxmlformats.org/officeDocument/2006/relationships/image" Target="../media/image5.jpg"/><Relationship Id="rId12" Type="http://schemas.openxmlformats.org/officeDocument/2006/relationships/image" Target="../media/image55.png"/><Relationship Id="rId17" Type="http://schemas.openxmlformats.org/officeDocument/2006/relationships/image" Target="../media/image60.png"/><Relationship Id="rId2" Type="http://schemas.openxmlformats.org/officeDocument/2006/relationships/notesSlide" Target="../notesSlides/notesSlide21.xml"/><Relationship Id="rId16" Type="http://schemas.openxmlformats.org/officeDocument/2006/relationships/image" Target="../media/image59.png"/><Relationship Id="rId20" Type="http://schemas.openxmlformats.org/officeDocument/2006/relationships/image" Target="../media/image62.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54.png"/><Relationship Id="rId5" Type="http://schemas.openxmlformats.org/officeDocument/2006/relationships/image" Target="../media/image3.jpg"/><Relationship Id="rId15" Type="http://schemas.openxmlformats.org/officeDocument/2006/relationships/image" Target="../media/image58.png"/><Relationship Id="rId10" Type="http://schemas.openxmlformats.org/officeDocument/2006/relationships/image" Target="../media/image7.png"/><Relationship Id="rId19" Type="http://schemas.openxmlformats.org/officeDocument/2006/relationships/image" Target="../media/image61.png"/><Relationship Id="rId4" Type="http://schemas.openxmlformats.org/officeDocument/2006/relationships/image" Target="../media/image2.png"/><Relationship Id="rId9" Type="http://schemas.openxmlformats.org/officeDocument/2006/relationships/image" Target="../media/image53.png"/><Relationship Id="rId14" Type="http://schemas.openxmlformats.org/officeDocument/2006/relationships/image" Target="../media/image57.png"/><Relationship Id="rId22" Type="http://schemas.openxmlformats.org/officeDocument/2006/relationships/image" Target="../media/image6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 y="5252767"/>
            <a:ext cx="2690283" cy="1162050"/>
            <a:chOff x="0" y="7879150"/>
            <a:chExt cx="4035425" cy="1743075"/>
          </a:xfrm>
        </p:grpSpPr>
        <p:pic>
          <p:nvPicPr>
            <p:cNvPr id="3" name="object 3"/>
            <p:cNvPicPr/>
            <p:nvPr/>
          </p:nvPicPr>
          <p:blipFill>
            <a:blip r:embed="rId3" cstate="print"/>
            <a:stretch>
              <a:fillRect/>
            </a:stretch>
          </p:blipFill>
          <p:spPr>
            <a:xfrm>
              <a:off x="0" y="8001914"/>
              <a:ext cx="2295524" cy="1619249"/>
            </a:xfrm>
            <a:prstGeom prst="rect">
              <a:avLst/>
            </a:prstGeom>
          </p:spPr>
        </p:pic>
        <p:pic>
          <p:nvPicPr>
            <p:cNvPr id="4" name="object 4"/>
            <p:cNvPicPr/>
            <p:nvPr/>
          </p:nvPicPr>
          <p:blipFill>
            <a:blip r:embed="rId4" cstate="print"/>
            <a:stretch>
              <a:fillRect/>
            </a:stretch>
          </p:blipFill>
          <p:spPr>
            <a:xfrm>
              <a:off x="2292276" y="7879150"/>
              <a:ext cx="1743074" cy="1743074"/>
            </a:xfrm>
            <a:prstGeom prst="rect">
              <a:avLst/>
            </a:prstGeom>
          </p:spPr>
        </p:pic>
      </p:grpSp>
      <p:pic>
        <p:nvPicPr>
          <p:cNvPr id="5" name="object 5"/>
          <p:cNvPicPr/>
          <p:nvPr/>
        </p:nvPicPr>
        <p:blipFill>
          <a:blip r:embed="rId5" cstate="print"/>
          <a:stretch>
            <a:fillRect/>
          </a:stretch>
        </p:blipFill>
        <p:spPr>
          <a:xfrm>
            <a:off x="4303318" y="5524923"/>
            <a:ext cx="1795721" cy="745787"/>
          </a:xfrm>
          <a:prstGeom prst="rect">
            <a:avLst/>
          </a:prstGeom>
        </p:spPr>
      </p:pic>
      <p:pic>
        <p:nvPicPr>
          <p:cNvPr id="6" name="object 6"/>
          <p:cNvPicPr/>
          <p:nvPr/>
        </p:nvPicPr>
        <p:blipFill>
          <a:blip r:embed="rId6" cstate="print"/>
          <a:stretch>
            <a:fillRect/>
          </a:stretch>
        </p:blipFill>
        <p:spPr>
          <a:xfrm>
            <a:off x="6219642" y="5125475"/>
            <a:ext cx="1737607" cy="128904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581089"/>
            <a:ext cx="12192000" cy="277283"/>
          </a:xfrm>
          <a:custGeom>
            <a:avLst/>
            <a:gdLst/>
            <a:ahLst/>
            <a:cxnLst/>
            <a:rect l="l" t="t" r="r" b="b"/>
            <a:pathLst>
              <a:path w="18288000" h="415925">
                <a:moveTo>
                  <a:pt x="18287999" y="415367"/>
                </a:moveTo>
                <a:lnTo>
                  <a:pt x="0" y="415367"/>
                </a:lnTo>
                <a:lnTo>
                  <a:pt x="0" y="0"/>
                </a:lnTo>
                <a:lnTo>
                  <a:pt x="18287999" y="0"/>
                </a:lnTo>
                <a:lnTo>
                  <a:pt x="18287999" y="415367"/>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9" name="object 9"/>
          <p:cNvPicPr/>
          <p:nvPr/>
        </p:nvPicPr>
        <p:blipFill>
          <a:blip r:embed="rId8" cstate="print"/>
          <a:stretch>
            <a:fillRect/>
          </a:stretch>
        </p:blipFill>
        <p:spPr>
          <a:xfrm>
            <a:off x="10527989" y="1137461"/>
            <a:ext cx="1327149" cy="1396999"/>
          </a:xfrm>
          <a:prstGeom prst="rect">
            <a:avLst/>
          </a:prstGeom>
        </p:spPr>
      </p:pic>
      <p:pic>
        <p:nvPicPr>
          <p:cNvPr id="10" name="object 10"/>
          <p:cNvPicPr/>
          <p:nvPr/>
        </p:nvPicPr>
        <p:blipFill>
          <a:blip r:embed="rId9" cstate="print"/>
          <a:stretch>
            <a:fillRect/>
          </a:stretch>
        </p:blipFill>
        <p:spPr>
          <a:xfrm>
            <a:off x="7954941" y="5638464"/>
            <a:ext cx="1777999" cy="488949"/>
          </a:xfrm>
          <a:prstGeom prst="rect">
            <a:avLst/>
          </a:prstGeom>
        </p:spPr>
      </p:pic>
      <p:pic>
        <p:nvPicPr>
          <p:cNvPr id="11" name="object 11"/>
          <p:cNvPicPr/>
          <p:nvPr/>
        </p:nvPicPr>
        <p:blipFill>
          <a:blip r:embed="rId10" cstate="print"/>
          <a:stretch>
            <a:fillRect/>
          </a:stretch>
        </p:blipFill>
        <p:spPr>
          <a:xfrm>
            <a:off x="9820230" y="5589356"/>
            <a:ext cx="534561" cy="537599"/>
          </a:xfrm>
          <a:prstGeom prst="rect">
            <a:avLst/>
          </a:prstGeom>
        </p:spPr>
      </p:pic>
      <p:sp>
        <p:nvSpPr>
          <p:cNvPr id="12" name="object 12"/>
          <p:cNvSpPr/>
          <p:nvPr/>
        </p:nvSpPr>
        <p:spPr>
          <a:xfrm>
            <a:off x="10430264" y="5699624"/>
            <a:ext cx="786977" cy="134620"/>
          </a:xfrm>
          <a:custGeom>
            <a:avLst/>
            <a:gdLst/>
            <a:ahLst/>
            <a:cxnLst/>
            <a:rect l="l" t="t" r="r" b="b"/>
            <a:pathLst>
              <a:path w="1180465" h="201929">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w="1180465" h="201929">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w="1180465" h="201929">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w="1180465" h="201929">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3" name="object 13"/>
          <p:cNvGrpSpPr/>
          <p:nvPr/>
        </p:nvGrpSpPr>
        <p:grpSpPr>
          <a:xfrm>
            <a:off x="11255654" y="5699867"/>
            <a:ext cx="736600" cy="134197"/>
            <a:chOff x="16883481" y="8549800"/>
            <a:chExt cx="1104900" cy="201295"/>
          </a:xfrm>
        </p:grpSpPr>
        <p:pic>
          <p:nvPicPr>
            <p:cNvPr id="14" name="object 14"/>
            <p:cNvPicPr/>
            <p:nvPr/>
          </p:nvPicPr>
          <p:blipFill>
            <a:blip r:embed="rId11" cstate="print"/>
            <a:stretch>
              <a:fillRect/>
            </a:stretch>
          </p:blipFill>
          <p:spPr>
            <a:xfrm>
              <a:off x="16883481" y="8551762"/>
              <a:ext cx="493393" cy="197072"/>
            </a:xfrm>
            <a:prstGeom prst="rect">
              <a:avLst/>
            </a:prstGeom>
          </p:spPr>
        </p:pic>
        <p:sp>
          <p:nvSpPr>
            <p:cNvPr id="15" name="object 15"/>
            <p:cNvSpPr/>
            <p:nvPr/>
          </p:nvSpPr>
          <p:spPr>
            <a:xfrm>
              <a:off x="17398772" y="8549804"/>
              <a:ext cx="215265" cy="201295"/>
            </a:xfrm>
            <a:custGeom>
              <a:avLst/>
              <a:gdLst/>
              <a:ahLst/>
              <a:cxnLst/>
              <a:rect l="l" t="t" r="r" b="b"/>
              <a:pathLst>
                <a:path w="215265" h="201295">
                  <a:moveTo>
                    <a:pt x="41503" y="2705"/>
                  </a:moveTo>
                  <a:lnTo>
                    <a:pt x="0" y="2705"/>
                  </a:lnTo>
                  <a:lnTo>
                    <a:pt x="0" y="198501"/>
                  </a:lnTo>
                  <a:lnTo>
                    <a:pt x="41503" y="198501"/>
                  </a:lnTo>
                  <a:lnTo>
                    <a:pt x="41503" y="2705"/>
                  </a:lnTo>
                  <a:close/>
                </a:path>
                <a:path w="215265" h="201295">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16" name="object 16"/>
            <p:cNvPicPr/>
            <p:nvPr/>
          </p:nvPicPr>
          <p:blipFill>
            <a:blip r:embed="rId12" cstate="print"/>
            <a:stretch>
              <a:fillRect/>
            </a:stretch>
          </p:blipFill>
          <p:spPr>
            <a:xfrm>
              <a:off x="17632935" y="8551762"/>
              <a:ext cx="354959" cy="197072"/>
            </a:xfrm>
            <a:prstGeom prst="rect">
              <a:avLst/>
            </a:prstGeom>
          </p:spPr>
        </p:pic>
      </p:grpSp>
      <p:grpSp>
        <p:nvGrpSpPr>
          <p:cNvPr id="17" name="object 17"/>
          <p:cNvGrpSpPr/>
          <p:nvPr/>
        </p:nvGrpSpPr>
        <p:grpSpPr>
          <a:xfrm>
            <a:off x="10428312" y="5911163"/>
            <a:ext cx="557529" cy="105833"/>
            <a:chOff x="15642468" y="8866744"/>
            <a:chExt cx="836294" cy="158750"/>
          </a:xfrm>
        </p:grpSpPr>
        <p:pic>
          <p:nvPicPr>
            <p:cNvPr id="18" name="object 18"/>
            <p:cNvPicPr/>
            <p:nvPr/>
          </p:nvPicPr>
          <p:blipFill>
            <a:blip r:embed="rId13" cstate="print"/>
            <a:stretch>
              <a:fillRect/>
            </a:stretch>
          </p:blipFill>
          <p:spPr>
            <a:xfrm>
              <a:off x="15642468" y="8866867"/>
              <a:ext cx="117136" cy="158410"/>
            </a:xfrm>
            <a:prstGeom prst="rect">
              <a:avLst/>
            </a:prstGeom>
          </p:spPr>
        </p:pic>
        <p:sp>
          <p:nvSpPr>
            <p:cNvPr id="19" name="object 19"/>
            <p:cNvSpPr/>
            <p:nvPr/>
          </p:nvSpPr>
          <p:spPr>
            <a:xfrm>
              <a:off x="15784449" y="8869590"/>
              <a:ext cx="88900" cy="154305"/>
            </a:xfrm>
            <a:custGeom>
              <a:avLst/>
              <a:gdLst/>
              <a:ahLst/>
              <a:cxnLst/>
              <a:rect l="l" t="t" r="r" b="b"/>
              <a:pathLst>
                <a:path w="88900" h="154304">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4" cstate="print"/>
            <a:stretch>
              <a:fillRect/>
            </a:stretch>
          </p:blipFill>
          <p:spPr>
            <a:xfrm>
              <a:off x="15902935" y="8869074"/>
              <a:ext cx="136598" cy="154119"/>
            </a:xfrm>
            <a:prstGeom prst="rect">
              <a:avLst/>
            </a:prstGeom>
          </p:spPr>
        </p:pic>
        <p:sp>
          <p:nvSpPr>
            <p:cNvPr id="21" name="object 21"/>
            <p:cNvSpPr/>
            <p:nvPr/>
          </p:nvSpPr>
          <p:spPr>
            <a:xfrm>
              <a:off x="16061068" y="8869590"/>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2" name="object 22"/>
            <p:cNvPicPr/>
            <p:nvPr/>
          </p:nvPicPr>
          <p:blipFill>
            <a:blip r:embed="rId15" cstate="print"/>
            <a:stretch>
              <a:fillRect/>
            </a:stretch>
          </p:blipFill>
          <p:spPr>
            <a:xfrm>
              <a:off x="16198653" y="8866744"/>
              <a:ext cx="279806" cy="158656"/>
            </a:xfrm>
            <a:prstGeom prst="rect">
              <a:avLst/>
            </a:prstGeom>
          </p:spPr>
        </p:pic>
      </p:grpSp>
      <p:grpSp>
        <p:nvGrpSpPr>
          <p:cNvPr id="23" name="object 23"/>
          <p:cNvGrpSpPr/>
          <p:nvPr/>
        </p:nvGrpSpPr>
        <p:grpSpPr>
          <a:xfrm>
            <a:off x="11035008" y="5911245"/>
            <a:ext cx="400050" cy="105833"/>
            <a:chOff x="16552512" y="8866867"/>
            <a:chExt cx="600075" cy="158750"/>
          </a:xfrm>
        </p:grpSpPr>
        <p:pic>
          <p:nvPicPr>
            <p:cNvPr id="24" name="object 24"/>
            <p:cNvPicPr/>
            <p:nvPr/>
          </p:nvPicPr>
          <p:blipFill>
            <a:blip r:embed="rId16" cstate="print"/>
            <a:stretch>
              <a:fillRect/>
            </a:stretch>
          </p:blipFill>
          <p:spPr>
            <a:xfrm>
              <a:off x="16552512" y="8866867"/>
              <a:ext cx="227174" cy="158410"/>
            </a:xfrm>
            <a:prstGeom prst="rect">
              <a:avLst/>
            </a:prstGeom>
          </p:spPr>
        </p:pic>
        <p:pic>
          <p:nvPicPr>
            <p:cNvPr id="25" name="object 25"/>
            <p:cNvPicPr/>
            <p:nvPr/>
          </p:nvPicPr>
          <p:blipFill>
            <a:blip r:embed="rId17" cstate="print"/>
            <a:stretch>
              <a:fillRect/>
            </a:stretch>
          </p:blipFill>
          <p:spPr>
            <a:xfrm>
              <a:off x="16800127" y="8869074"/>
              <a:ext cx="126316" cy="156203"/>
            </a:xfrm>
            <a:prstGeom prst="rect">
              <a:avLst/>
            </a:prstGeom>
          </p:spPr>
        </p:pic>
        <p:pic>
          <p:nvPicPr>
            <p:cNvPr id="26" name="object 26"/>
            <p:cNvPicPr/>
            <p:nvPr/>
          </p:nvPicPr>
          <p:blipFill>
            <a:blip r:embed="rId18" cstate="print"/>
            <a:stretch>
              <a:fillRect/>
            </a:stretch>
          </p:blipFill>
          <p:spPr>
            <a:xfrm>
              <a:off x="16962061" y="8868951"/>
              <a:ext cx="127663" cy="154119"/>
            </a:xfrm>
            <a:prstGeom prst="rect">
              <a:avLst/>
            </a:prstGeom>
          </p:spPr>
        </p:pic>
        <p:sp>
          <p:nvSpPr>
            <p:cNvPr id="27" name="object 27"/>
            <p:cNvSpPr/>
            <p:nvPr/>
          </p:nvSpPr>
          <p:spPr>
            <a:xfrm>
              <a:off x="17119345" y="8869074"/>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28" name="object 28"/>
          <p:cNvGrpSpPr/>
          <p:nvPr/>
        </p:nvGrpSpPr>
        <p:grpSpPr>
          <a:xfrm>
            <a:off x="11482094" y="5911163"/>
            <a:ext cx="509693" cy="105833"/>
            <a:chOff x="17223140" y="8866744"/>
            <a:chExt cx="764540" cy="158750"/>
          </a:xfrm>
        </p:grpSpPr>
        <p:pic>
          <p:nvPicPr>
            <p:cNvPr id="29" name="object 29"/>
            <p:cNvPicPr/>
            <p:nvPr/>
          </p:nvPicPr>
          <p:blipFill>
            <a:blip r:embed="rId19" cstate="print"/>
            <a:stretch>
              <a:fillRect/>
            </a:stretch>
          </p:blipFill>
          <p:spPr>
            <a:xfrm>
              <a:off x="17223140" y="8868461"/>
              <a:ext cx="254102" cy="154927"/>
            </a:xfrm>
            <a:prstGeom prst="rect">
              <a:avLst/>
            </a:prstGeom>
          </p:spPr>
        </p:pic>
        <p:sp>
          <p:nvSpPr>
            <p:cNvPr id="30" name="object 30"/>
            <p:cNvSpPr/>
            <p:nvPr/>
          </p:nvSpPr>
          <p:spPr>
            <a:xfrm>
              <a:off x="17505148" y="8869082"/>
              <a:ext cx="149225" cy="154940"/>
            </a:xfrm>
            <a:custGeom>
              <a:avLst/>
              <a:gdLst/>
              <a:ahLst/>
              <a:cxnLst/>
              <a:rect l="l" t="t" r="r" b="b"/>
              <a:pathLst>
                <a:path w="149225" h="154940">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1" name="object 31"/>
            <p:cNvPicPr/>
            <p:nvPr/>
          </p:nvPicPr>
          <p:blipFill>
            <a:blip r:embed="rId18" cstate="print"/>
            <a:stretch>
              <a:fillRect/>
            </a:stretch>
          </p:blipFill>
          <p:spPr>
            <a:xfrm>
              <a:off x="17690341" y="8868951"/>
              <a:ext cx="127663" cy="154119"/>
            </a:xfrm>
            <a:prstGeom prst="rect">
              <a:avLst/>
            </a:prstGeom>
          </p:spPr>
        </p:pic>
        <p:pic>
          <p:nvPicPr>
            <p:cNvPr id="32" name="object 32"/>
            <p:cNvPicPr/>
            <p:nvPr/>
          </p:nvPicPr>
          <p:blipFill>
            <a:blip r:embed="rId20" cstate="print"/>
            <a:stretch>
              <a:fillRect/>
            </a:stretch>
          </p:blipFill>
          <p:spPr>
            <a:xfrm>
              <a:off x="17840770" y="8866744"/>
              <a:ext cx="146635" cy="158656"/>
            </a:xfrm>
            <a:prstGeom prst="rect">
              <a:avLst/>
            </a:prstGeom>
          </p:spPr>
        </p:pic>
      </p:grpSp>
      <p:sp>
        <p:nvSpPr>
          <p:cNvPr id="33" name="object 33"/>
          <p:cNvSpPr txBox="1">
            <a:spLocks noGrp="1"/>
          </p:cNvSpPr>
          <p:nvPr>
            <p:ph type="title"/>
          </p:nvPr>
        </p:nvSpPr>
        <p:spPr>
          <a:xfrm>
            <a:off x="4505379" y="1059813"/>
            <a:ext cx="2785110" cy="837777"/>
          </a:xfrm>
          <a:prstGeom prst="rect">
            <a:avLst/>
          </a:prstGeom>
        </p:spPr>
        <p:txBody>
          <a:bodyPr vert="horz" wrap="square" lIns="0" tIns="10583"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83"/>
              </a:spcBef>
            </a:pPr>
            <a:r>
              <a:rPr sz="5367" spc="253" dirty="0">
                <a:latin typeface="Cambria"/>
                <a:cs typeface="Cambria"/>
              </a:rPr>
              <a:t>E</a:t>
            </a:r>
            <a:r>
              <a:rPr sz="5367" spc="117" dirty="0">
                <a:latin typeface="Cambria"/>
                <a:cs typeface="Cambria"/>
              </a:rPr>
              <a:t>u</a:t>
            </a:r>
            <a:r>
              <a:rPr sz="5367" spc="103" dirty="0">
                <a:latin typeface="Cambria"/>
                <a:cs typeface="Cambria"/>
              </a:rPr>
              <a:t>r</a:t>
            </a:r>
            <a:r>
              <a:rPr sz="5367" spc="136" dirty="0">
                <a:latin typeface="Cambria"/>
                <a:cs typeface="Cambria"/>
              </a:rPr>
              <a:t>h</a:t>
            </a:r>
            <a:r>
              <a:rPr sz="5367" spc="-13" dirty="0">
                <a:latin typeface="Cambria"/>
                <a:cs typeface="Cambria"/>
              </a:rPr>
              <a:t>o</a:t>
            </a:r>
            <a:r>
              <a:rPr sz="5367" spc="27" dirty="0">
                <a:latin typeface="Cambria"/>
                <a:cs typeface="Cambria"/>
              </a:rPr>
              <a:t>p</a:t>
            </a:r>
            <a:r>
              <a:rPr sz="5367" spc="47" dirty="0">
                <a:latin typeface="Cambria"/>
                <a:cs typeface="Cambria"/>
              </a:rPr>
              <a:t>e</a:t>
            </a:r>
            <a:endParaRPr sz="5367">
              <a:latin typeface="Cambria"/>
              <a:cs typeface="Cambria"/>
            </a:endParaRPr>
          </a:p>
        </p:txBody>
      </p:sp>
      <p:sp>
        <p:nvSpPr>
          <p:cNvPr id="34" name="object 34"/>
          <p:cNvSpPr txBox="1"/>
          <p:nvPr/>
        </p:nvSpPr>
        <p:spPr>
          <a:xfrm>
            <a:off x="2516738" y="1732530"/>
            <a:ext cx="6762750" cy="803910"/>
          </a:xfrm>
          <a:prstGeom prst="rect">
            <a:avLst/>
          </a:prstGeom>
        </p:spPr>
        <p:txBody>
          <a:bodyPr vert="horz" wrap="square" lIns="0" tIns="135890"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ct val="100000"/>
              </a:lnSpc>
              <a:spcBef>
                <a:spcPts val="1070"/>
              </a:spcBef>
            </a:pPr>
            <a:r>
              <a:rPr sz="2333" spc="-43" dirty="0">
                <a:latin typeface="Georgia"/>
                <a:cs typeface="Georgia"/>
              </a:rPr>
              <a:t>EU</a:t>
            </a:r>
            <a:r>
              <a:rPr sz="2333" spc="50" dirty="0">
                <a:latin typeface="Georgia"/>
                <a:cs typeface="Georgia"/>
              </a:rPr>
              <a:t> </a:t>
            </a:r>
            <a:r>
              <a:rPr sz="2333" spc="47" dirty="0">
                <a:latin typeface="Georgia"/>
                <a:cs typeface="Georgia"/>
              </a:rPr>
              <a:t>as</a:t>
            </a:r>
            <a:r>
              <a:rPr sz="2333" spc="53" dirty="0">
                <a:latin typeface="Georgia"/>
                <a:cs typeface="Georgia"/>
              </a:rPr>
              <a:t> </a:t>
            </a:r>
            <a:r>
              <a:rPr sz="2333" spc="27" dirty="0">
                <a:latin typeface="Georgia"/>
                <a:cs typeface="Georgia"/>
              </a:rPr>
              <a:t>a</a:t>
            </a:r>
            <a:r>
              <a:rPr sz="2333" spc="50" dirty="0">
                <a:latin typeface="Georgia"/>
                <a:cs typeface="Georgia"/>
              </a:rPr>
              <a:t> </a:t>
            </a:r>
            <a:r>
              <a:rPr sz="2333" spc="33" dirty="0">
                <a:latin typeface="Georgia"/>
                <a:cs typeface="Georgia"/>
              </a:rPr>
              <a:t>solidarity's</a:t>
            </a:r>
            <a:r>
              <a:rPr sz="2333" spc="53" dirty="0">
                <a:latin typeface="Georgia"/>
                <a:cs typeface="Georgia"/>
              </a:rPr>
              <a:t> </a:t>
            </a:r>
            <a:r>
              <a:rPr sz="2333" spc="76" dirty="0">
                <a:latin typeface="Georgia"/>
                <a:cs typeface="Georgia"/>
              </a:rPr>
              <a:t>house</a:t>
            </a:r>
            <a:r>
              <a:rPr sz="2333" spc="53" dirty="0">
                <a:latin typeface="Georgia"/>
                <a:cs typeface="Georgia"/>
              </a:rPr>
              <a:t> </a:t>
            </a:r>
            <a:r>
              <a:rPr sz="2333" spc="60" dirty="0">
                <a:latin typeface="Georgia"/>
                <a:cs typeface="Georgia"/>
              </a:rPr>
              <a:t>for</a:t>
            </a:r>
            <a:r>
              <a:rPr sz="2333" spc="50" dirty="0">
                <a:latin typeface="Georgia"/>
                <a:cs typeface="Georgia"/>
              </a:rPr>
              <a:t> </a:t>
            </a:r>
            <a:r>
              <a:rPr sz="2333" spc="40" dirty="0">
                <a:latin typeface="Georgia"/>
                <a:cs typeface="Georgia"/>
              </a:rPr>
              <a:t>minors</a:t>
            </a:r>
            <a:r>
              <a:rPr sz="2333" spc="53" dirty="0">
                <a:latin typeface="Georgia"/>
                <a:cs typeface="Georgia"/>
              </a:rPr>
              <a:t> </a:t>
            </a:r>
            <a:r>
              <a:rPr sz="2333" spc="80" dirty="0">
                <a:latin typeface="Georgia"/>
                <a:cs typeface="Georgia"/>
              </a:rPr>
              <a:t>out</a:t>
            </a:r>
            <a:r>
              <a:rPr sz="2333" spc="50" dirty="0">
                <a:latin typeface="Georgia"/>
                <a:cs typeface="Georgia"/>
              </a:rPr>
              <a:t> </a:t>
            </a:r>
            <a:r>
              <a:rPr sz="2333" spc="67" dirty="0">
                <a:latin typeface="Georgia"/>
                <a:cs typeface="Georgia"/>
              </a:rPr>
              <a:t>of</a:t>
            </a:r>
            <a:r>
              <a:rPr sz="2333" spc="53" dirty="0">
                <a:latin typeface="Georgia"/>
                <a:cs typeface="Georgia"/>
              </a:rPr>
              <a:t> </a:t>
            </a:r>
            <a:r>
              <a:rPr sz="2333" spc="73" dirty="0">
                <a:latin typeface="Georgia"/>
                <a:cs typeface="Georgia"/>
              </a:rPr>
              <a:t>home</a:t>
            </a:r>
            <a:endParaRPr sz="2333">
              <a:latin typeface="Georgia"/>
              <a:cs typeface="Georgia"/>
            </a:endParaRPr>
          </a:p>
          <a:p>
            <a:pPr algn="ctr">
              <a:lnSpc>
                <a:spcPct val="100000"/>
              </a:lnSpc>
              <a:spcBef>
                <a:spcPts val="629"/>
              </a:spcBef>
            </a:pPr>
            <a:r>
              <a:rPr sz="1467" spc="73" dirty="0">
                <a:latin typeface="Trebuchet MS"/>
                <a:cs typeface="Trebuchet MS"/>
              </a:rPr>
              <a:t>Erasmus+</a:t>
            </a:r>
            <a:r>
              <a:rPr sz="1467" spc="-73" dirty="0">
                <a:latin typeface="Trebuchet MS"/>
                <a:cs typeface="Trebuchet MS"/>
              </a:rPr>
              <a:t> </a:t>
            </a:r>
            <a:r>
              <a:rPr sz="1467" spc="-7" dirty="0">
                <a:latin typeface="Trebuchet MS"/>
                <a:cs typeface="Trebuchet MS"/>
              </a:rPr>
              <a:t>project</a:t>
            </a:r>
            <a:r>
              <a:rPr sz="1467" spc="-73" dirty="0">
                <a:latin typeface="Trebuchet MS"/>
                <a:cs typeface="Trebuchet MS"/>
              </a:rPr>
              <a:t> </a:t>
            </a:r>
            <a:r>
              <a:rPr sz="1467" spc="-27" dirty="0">
                <a:latin typeface="Trebuchet MS"/>
                <a:cs typeface="Trebuchet MS"/>
              </a:rPr>
              <a:t>n.</a:t>
            </a:r>
            <a:r>
              <a:rPr sz="1467" spc="-73" dirty="0">
                <a:latin typeface="Trebuchet MS"/>
                <a:cs typeface="Trebuchet MS"/>
              </a:rPr>
              <a:t> </a:t>
            </a:r>
            <a:r>
              <a:rPr sz="1467" spc="40" dirty="0">
                <a:latin typeface="Trebuchet MS"/>
                <a:cs typeface="Trebuchet MS"/>
              </a:rPr>
              <a:t>2023-2-IT03-KA220-YOU-000184370</a:t>
            </a:r>
            <a:endParaRPr sz="1467">
              <a:latin typeface="Trebuchet MS"/>
              <a:cs typeface="Trebuchet MS"/>
            </a:endParaRPr>
          </a:p>
        </p:txBody>
      </p:sp>
      <p:sp>
        <p:nvSpPr>
          <p:cNvPr id="35" name="object 35"/>
          <p:cNvSpPr txBox="1"/>
          <p:nvPr/>
        </p:nvSpPr>
        <p:spPr>
          <a:xfrm>
            <a:off x="2516739" y="3209157"/>
            <a:ext cx="6762750" cy="960029"/>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740"/>
              </a:lnSpc>
              <a:spcBef>
                <a:spcPts val="67"/>
              </a:spcBef>
            </a:pPr>
            <a:r>
              <a:rPr lang="en-US" sz="4000" b="1" spc="40" dirty="0">
                <a:latin typeface="Cambria"/>
                <a:cs typeface="Cambria"/>
              </a:rPr>
              <a:t>Life Skills Module 2</a:t>
            </a:r>
            <a:endParaRPr sz="4000" dirty="0">
              <a:latin typeface="Cambria"/>
              <a:cs typeface="Cambria"/>
            </a:endParaRPr>
          </a:p>
          <a:p>
            <a:pPr algn="ctr">
              <a:lnSpc>
                <a:spcPts val="2660"/>
              </a:lnSpc>
            </a:pPr>
            <a:r>
              <a:rPr lang="en-US" sz="3000" spc="63" dirty="0">
                <a:latin typeface="Georgia"/>
                <a:cs typeface="Georgia"/>
              </a:rPr>
              <a:t>Social Area</a:t>
            </a:r>
            <a:endParaRPr sz="3000" dirty="0">
              <a:latin typeface="Georgia"/>
              <a:cs typeface="Georgia"/>
            </a:endParaRPr>
          </a:p>
        </p:txBody>
      </p:sp>
      <p:pic>
        <p:nvPicPr>
          <p:cNvPr id="36" name="object 36"/>
          <p:cNvPicPr/>
          <p:nvPr/>
        </p:nvPicPr>
        <p:blipFill>
          <a:blip r:embed="rId21" cstate="print"/>
          <a:stretch>
            <a:fillRect/>
          </a:stretch>
        </p:blipFill>
        <p:spPr>
          <a:xfrm>
            <a:off x="2859059" y="5567396"/>
            <a:ext cx="1131887" cy="656166"/>
          </a:xfrm>
          <a:prstGeom prst="rect">
            <a:avLst/>
          </a:prstGeom>
        </p:spPr>
      </p:pic>
    </p:spTree>
    <p:extLst>
      <p:ext uri="{BB962C8B-B14F-4D97-AF65-F5344CB8AC3E}">
        <p14:creationId xmlns:p14="http://schemas.microsoft.com/office/powerpoint/2010/main" val="1170385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A320C9-9735-4D13-8279-C1C674841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92544CF4-9B52-4A7B-A4B3-88C72729B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7126"/>
            <a:ext cx="11167447" cy="2018806"/>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E75862C5-5C00-4421-BC7B-9B7B86DBC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51D5802-78C2-9AE2-B494-5A705DF15B75}"/>
              </a:ext>
            </a:extLst>
          </p:cNvPr>
          <p:cNvSpPr>
            <a:spLocks noGrp="1"/>
          </p:cNvSpPr>
          <p:nvPr>
            <p:ph type="title"/>
          </p:nvPr>
        </p:nvSpPr>
        <p:spPr>
          <a:xfrm>
            <a:off x="1115568" y="548640"/>
            <a:ext cx="10168128" cy="1179576"/>
          </a:xfrm>
        </p:spPr>
        <p:txBody>
          <a:bodyPr>
            <a:normAutofit/>
          </a:bodyPr>
          <a:lstStyle/>
          <a:p>
            <a:r>
              <a:rPr lang="en-US" sz="4000"/>
              <a:t>In this module we will talk about:</a:t>
            </a:r>
          </a:p>
        </p:txBody>
      </p:sp>
      <p:sp>
        <p:nvSpPr>
          <p:cNvPr id="15" name="Rectangle 14">
            <a:extLst>
              <a:ext uri="{FF2B5EF4-FFF2-40B4-BE49-F238E27FC236}">
                <a16:creationId xmlns:a16="http://schemas.microsoft.com/office/drawing/2014/main" id="{089440EF-9BE9-4AE9-8C28-00B02296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2815173C-CCFD-E365-F547-4C1E60AB8C36}"/>
              </a:ext>
            </a:extLst>
          </p:cNvPr>
          <p:cNvGraphicFramePr>
            <a:graphicFrameLocks noGrp="1"/>
          </p:cNvGraphicFramePr>
          <p:nvPr>
            <p:ph idx="1"/>
            <p:extLst>
              <p:ext uri="{D42A27DB-BD31-4B8C-83A1-F6EECF244321}">
                <p14:modId xmlns:p14="http://schemas.microsoft.com/office/powerpoint/2010/main" val="2679648085"/>
              </p:ext>
            </p:extLst>
          </p:nvPr>
        </p:nvGraphicFramePr>
        <p:xfrm>
          <a:off x="1115568" y="2269730"/>
          <a:ext cx="10168128" cy="39939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98331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B950BE-18C7-92A6-9CA3-92115BD62159}"/>
              </a:ext>
            </a:extLst>
          </p:cNvPr>
          <p:cNvSpPr>
            <a:spLocks noGrp="1"/>
          </p:cNvSpPr>
          <p:nvPr>
            <p:ph type="title"/>
          </p:nvPr>
        </p:nvSpPr>
        <p:spPr>
          <a:xfrm>
            <a:off x="804671" y="802955"/>
            <a:ext cx="5921805" cy="1454051"/>
          </a:xfrm>
        </p:spPr>
        <p:txBody>
          <a:bodyPr>
            <a:normAutofit fontScale="90000"/>
          </a:bodyPr>
          <a:lstStyle/>
          <a:p>
            <a:r>
              <a:rPr lang="en-US" sz="3300" dirty="0">
                <a:solidFill>
                  <a:schemeClr val="tx2"/>
                </a:solidFill>
                <a:highlight>
                  <a:srgbClr val="FFFFFF"/>
                </a:highlight>
                <a:latin typeface="Google Sans"/>
              </a:rPr>
              <a:t>Aristotle, </a:t>
            </a:r>
            <a:r>
              <a:rPr lang="en-US" sz="3300" b="0" i="0" dirty="0">
                <a:solidFill>
                  <a:schemeClr val="tx2"/>
                </a:solidFill>
                <a:effectLst/>
                <a:highlight>
                  <a:srgbClr val="FFFFFF"/>
                </a:highlight>
                <a:latin typeface="Google Sans"/>
              </a:rPr>
              <a:t>a famous Greek philosopher said</a:t>
            </a:r>
            <a:r>
              <a:rPr lang="en-US" sz="3300" dirty="0">
                <a:solidFill>
                  <a:schemeClr val="tx2"/>
                </a:solidFill>
                <a:highlight>
                  <a:srgbClr val="FFFFFF"/>
                </a:highlight>
                <a:latin typeface="Google Sans"/>
              </a:rPr>
              <a:t>:</a:t>
            </a:r>
            <a:br>
              <a:rPr lang="en-US" sz="3300" b="0" i="0" dirty="0">
                <a:solidFill>
                  <a:schemeClr val="tx2"/>
                </a:solidFill>
                <a:effectLst/>
                <a:highlight>
                  <a:srgbClr val="FFFFFF"/>
                </a:highlight>
                <a:latin typeface="Google Sans"/>
              </a:rPr>
            </a:br>
            <a:r>
              <a:rPr lang="en-US" sz="3300" b="0" i="0" dirty="0">
                <a:solidFill>
                  <a:schemeClr val="tx2"/>
                </a:solidFill>
                <a:effectLst/>
                <a:highlight>
                  <a:srgbClr val="FFFFFF"/>
                </a:highlight>
                <a:latin typeface="Google Sans"/>
              </a:rPr>
              <a:t>“Man is by nature a social animal”</a:t>
            </a:r>
            <a:endParaRPr lang="en-US" sz="3300" dirty="0">
              <a:solidFill>
                <a:schemeClr val="tx2"/>
              </a:solidFill>
            </a:endParaRPr>
          </a:p>
        </p:txBody>
      </p:sp>
      <p:sp>
        <p:nvSpPr>
          <p:cNvPr id="3" name="Content Placeholder 2">
            <a:extLst>
              <a:ext uri="{FF2B5EF4-FFF2-40B4-BE49-F238E27FC236}">
                <a16:creationId xmlns:a16="http://schemas.microsoft.com/office/drawing/2014/main" id="{D9DBDDC8-FB98-1B26-A536-B337E4BB28D0}"/>
              </a:ext>
            </a:extLst>
          </p:cNvPr>
          <p:cNvSpPr>
            <a:spLocks noGrp="1"/>
          </p:cNvSpPr>
          <p:nvPr>
            <p:ph idx="1"/>
          </p:nvPr>
        </p:nvSpPr>
        <p:spPr>
          <a:xfrm>
            <a:off x="804672" y="2421682"/>
            <a:ext cx="4977578" cy="3639289"/>
          </a:xfrm>
        </p:spPr>
        <p:txBody>
          <a:bodyPr anchor="ctr">
            <a:normAutofit/>
          </a:bodyPr>
          <a:lstStyle/>
          <a:p>
            <a:r>
              <a:rPr lang="en-US" sz="1800" dirty="0">
                <a:solidFill>
                  <a:schemeClr val="tx2"/>
                </a:solidFill>
              </a:rPr>
              <a:t>Social skills are essential to be able to participate in the society</a:t>
            </a:r>
          </a:p>
          <a:p>
            <a:pPr marL="0" indent="0">
              <a:buNone/>
            </a:pPr>
            <a:endParaRPr lang="en-US" sz="1800" dirty="0">
              <a:solidFill>
                <a:schemeClr val="tx2"/>
              </a:solidFill>
            </a:endParaRPr>
          </a:p>
          <a:p>
            <a:pPr marL="0" indent="0">
              <a:buNone/>
            </a:pPr>
            <a:r>
              <a:rPr lang="en-US" sz="1800" dirty="0">
                <a:solidFill>
                  <a:schemeClr val="tx2"/>
                </a:solidFill>
              </a:rPr>
              <a:t>Communication		+	Teamwork </a:t>
            </a:r>
          </a:p>
          <a:p>
            <a:pPr marL="457200" lvl="1" indent="0">
              <a:buNone/>
            </a:pPr>
            <a:r>
              <a:rPr lang="en-US" sz="1800" dirty="0">
                <a:solidFill>
                  <a:schemeClr val="tx2"/>
                </a:solidFill>
              </a:rPr>
              <a:t>			=</a:t>
            </a:r>
          </a:p>
          <a:p>
            <a:pPr marL="457200" lvl="1" indent="0">
              <a:buNone/>
            </a:pPr>
            <a:r>
              <a:rPr lang="en-US" sz="1800" dirty="0">
                <a:solidFill>
                  <a:schemeClr val="tx2"/>
                </a:solidFill>
              </a:rPr>
              <a:t>		Meaningful relationships 		                 (personal and professional)</a:t>
            </a:r>
          </a:p>
          <a:p>
            <a:pPr marL="457200" lvl="1" indent="0">
              <a:buNone/>
            </a:pPr>
            <a:endParaRPr lang="en-US" sz="1800" dirty="0">
              <a:solidFill>
                <a:schemeClr val="tx2"/>
              </a:solidFill>
            </a:endParaRPr>
          </a:p>
          <a:p>
            <a:pPr marL="457200" lvl="1" indent="0">
              <a:buNone/>
            </a:pPr>
            <a:endParaRPr lang="en-US" sz="1800" dirty="0">
              <a:solidFill>
                <a:schemeClr val="tx2"/>
              </a:solidFill>
            </a:endParaRPr>
          </a:p>
          <a:p>
            <a:pPr marL="457200" lvl="1" indent="0">
              <a:buNone/>
            </a:pPr>
            <a:r>
              <a:rPr lang="en-US" sz="1800" dirty="0">
                <a:solidFill>
                  <a:schemeClr val="tx2"/>
                </a:solidFill>
              </a:rPr>
              <a:t>		Overall well-being </a:t>
            </a:r>
          </a:p>
          <a:p>
            <a:pPr marL="457200" lvl="1" indent="0">
              <a:buNone/>
            </a:pPr>
            <a:endParaRPr lang="en-US" sz="1800" dirty="0">
              <a:solidFill>
                <a:schemeClr val="tx2"/>
              </a:solidFill>
            </a:endParaRPr>
          </a:p>
          <a:p>
            <a:endParaRPr lang="en-US" sz="1800" dirty="0">
              <a:solidFill>
                <a:schemeClr val="tx2"/>
              </a:solidFill>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Social Network">
            <a:extLst>
              <a:ext uri="{FF2B5EF4-FFF2-40B4-BE49-F238E27FC236}">
                <a16:creationId xmlns:a16="http://schemas.microsoft.com/office/drawing/2014/main" id="{DB06D7A9-1436-DDAF-A240-0AA313B5350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21726" y="1629089"/>
            <a:ext cx="3620021" cy="3620021"/>
          </a:xfrm>
          <a:prstGeom prst="rect">
            <a:avLst/>
          </a:prstGeom>
        </p:spPr>
      </p:pic>
      <p:sp>
        <p:nvSpPr>
          <p:cNvPr id="4" name="Arrow: Down 3">
            <a:extLst>
              <a:ext uri="{FF2B5EF4-FFF2-40B4-BE49-F238E27FC236}">
                <a16:creationId xmlns:a16="http://schemas.microsoft.com/office/drawing/2014/main" id="{7D63742F-7BF0-9C7A-34E9-62D688E8B07B}"/>
              </a:ext>
            </a:extLst>
          </p:cNvPr>
          <p:cNvSpPr/>
          <p:nvPr/>
        </p:nvSpPr>
        <p:spPr>
          <a:xfrm>
            <a:off x="3569918" y="4471792"/>
            <a:ext cx="350729" cy="41335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7526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5135971" cy="687164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op shot of a representation of networks with stick figures.">
            <a:extLst>
              <a:ext uri="{FF2B5EF4-FFF2-40B4-BE49-F238E27FC236}">
                <a16:creationId xmlns:a16="http://schemas.microsoft.com/office/drawing/2014/main" id="{1586550A-169C-7DE4-3A5D-AA91BEC3F5FA}"/>
              </a:ext>
            </a:extLst>
          </p:cNvPr>
          <p:cNvPicPr>
            <a:picLocks noChangeAspect="1"/>
          </p:cNvPicPr>
          <p:nvPr/>
        </p:nvPicPr>
        <p:blipFill>
          <a:blip r:embed="rId3"/>
          <a:srcRect l="10048"/>
          <a:stretch/>
        </p:blipFill>
        <p:spPr>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2" name="Title 1">
            <a:extLst>
              <a:ext uri="{FF2B5EF4-FFF2-40B4-BE49-F238E27FC236}">
                <a16:creationId xmlns:a16="http://schemas.microsoft.com/office/drawing/2014/main" id="{F2B0A3ED-DD8B-4913-A386-68C848BAE02C}"/>
              </a:ext>
            </a:extLst>
          </p:cNvPr>
          <p:cNvSpPr>
            <a:spLocks noGrp="1"/>
          </p:cNvSpPr>
          <p:nvPr>
            <p:ph type="title"/>
          </p:nvPr>
        </p:nvSpPr>
        <p:spPr>
          <a:xfrm>
            <a:off x="661916" y="2852381"/>
            <a:ext cx="3161940" cy="2640247"/>
          </a:xfrm>
        </p:spPr>
        <p:txBody>
          <a:bodyPr vert="horz" lIns="91440" tIns="45720" rIns="91440" bIns="45720" rtlCol="0" anchor="b">
            <a:normAutofit/>
          </a:bodyPr>
          <a:lstStyle/>
          <a:p>
            <a:r>
              <a:rPr lang="en-US" sz="3600">
                <a:solidFill>
                  <a:schemeClr val="tx1">
                    <a:lumMod val="85000"/>
                    <a:lumOff val="15000"/>
                  </a:schemeClr>
                </a:solidFill>
              </a:rPr>
              <a:t>Effective communication </a:t>
            </a:r>
          </a:p>
        </p:txBody>
      </p:sp>
    </p:spTree>
    <p:extLst>
      <p:ext uri="{BB962C8B-B14F-4D97-AF65-F5344CB8AC3E}">
        <p14:creationId xmlns:p14="http://schemas.microsoft.com/office/powerpoint/2010/main" val="3356240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53CE28-1360-C866-6807-76481B9AB7AD}"/>
              </a:ext>
            </a:extLst>
          </p:cNvPr>
          <p:cNvSpPr>
            <a:spLocks noGrp="1"/>
          </p:cNvSpPr>
          <p:nvPr>
            <p:ph type="title"/>
          </p:nvPr>
        </p:nvSpPr>
        <p:spPr>
          <a:xfrm>
            <a:off x="761800" y="762001"/>
            <a:ext cx="5334197" cy="1708242"/>
          </a:xfrm>
        </p:spPr>
        <p:txBody>
          <a:bodyPr anchor="ctr">
            <a:normAutofit/>
          </a:bodyPr>
          <a:lstStyle/>
          <a:p>
            <a:r>
              <a:rPr lang="en-US" sz="3700"/>
              <a:t>To be able to effectively communicate with others, you need to:</a:t>
            </a:r>
          </a:p>
        </p:txBody>
      </p:sp>
      <p:sp>
        <p:nvSpPr>
          <p:cNvPr id="3" name="Content Placeholder 2">
            <a:extLst>
              <a:ext uri="{FF2B5EF4-FFF2-40B4-BE49-F238E27FC236}">
                <a16:creationId xmlns:a16="http://schemas.microsoft.com/office/drawing/2014/main" id="{60534EF2-3EA5-2E1D-1045-7881FADFA17C}"/>
              </a:ext>
            </a:extLst>
          </p:cNvPr>
          <p:cNvSpPr>
            <a:spLocks noGrp="1"/>
          </p:cNvSpPr>
          <p:nvPr>
            <p:ph idx="1"/>
          </p:nvPr>
        </p:nvSpPr>
        <p:spPr>
          <a:xfrm>
            <a:off x="761800" y="2470244"/>
            <a:ext cx="5334197" cy="3769835"/>
          </a:xfrm>
        </p:spPr>
        <p:txBody>
          <a:bodyPr anchor="ctr">
            <a:normAutofit/>
          </a:bodyPr>
          <a:lstStyle/>
          <a:p>
            <a:endParaRPr lang="en-US" sz="2000" kern="1200" spc="30" dirty="0">
              <a:effectLst/>
              <a:latin typeface="Microsoft Sans Serif" panose="020B0604020202020204" pitchFamily="34" charset="0"/>
              <a:ea typeface="+mn-ea"/>
            </a:endParaRPr>
          </a:p>
          <a:p>
            <a:pPr lvl="1"/>
            <a:r>
              <a:rPr lang="en-US" sz="2000" spc="30" dirty="0"/>
              <a:t>Know and understand yourself</a:t>
            </a:r>
          </a:p>
          <a:p>
            <a:pPr lvl="1"/>
            <a:r>
              <a:rPr lang="en-US" sz="2000" spc="30" dirty="0"/>
              <a:t>Try to understand the other people</a:t>
            </a:r>
          </a:p>
          <a:p>
            <a:pPr lvl="2"/>
            <a:r>
              <a:rPr lang="en-US" spc="30" dirty="0"/>
              <a:t>Emotional intelligence</a:t>
            </a:r>
          </a:p>
          <a:p>
            <a:pPr lvl="2"/>
            <a:r>
              <a:rPr lang="en-US" spc="30" dirty="0"/>
              <a:t>Empathy </a:t>
            </a:r>
          </a:p>
          <a:p>
            <a:pPr lvl="2"/>
            <a:r>
              <a:rPr lang="en-US" spc="30" dirty="0"/>
              <a:t>Active listening </a:t>
            </a:r>
          </a:p>
          <a:p>
            <a:endParaRPr lang="en-US" sz="2000" kern="1200" spc="30" dirty="0">
              <a:effectLst/>
              <a:latin typeface="Microsoft Sans Serif" panose="020B0604020202020204" pitchFamily="34" charset="0"/>
              <a:ea typeface="+mn-ea"/>
            </a:endParaRPr>
          </a:p>
          <a:p>
            <a:endParaRPr lang="en-US" sz="2000" spc="30" dirty="0">
              <a:latin typeface="Microsoft Sans Serif" panose="020B0604020202020204" pitchFamily="34" charset="0"/>
            </a:endParaRPr>
          </a:p>
          <a:p>
            <a:endParaRPr lang="en-US" sz="2000" kern="1200" spc="30" dirty="0">
              <a:effectLst/>
              <a:latin typeface="Microsoft Sans Serif" panose="020B0604020202020204" pitchFamily="34" charset="0"/>
              <a:ea typeface="+mn-ea"/>
            </a:endParaRPr>
          </a:p>
          <a:p>
            <a:endParaRPr lang="en-US" sz="2000" spc="30" dirty="0">
              <a:latin typeface="Microsoft Sans Serif" panose="020B0604020202020204" pitchFamily="34" charset="0"/>
            </a:endParaRPr>
          </a:p>
          <a:p>
            <a:pPr marL="0" indent="0">
              <a:buNone/>
            </a:pPr>
            <a:endParaRPr lang="en-US" sz="2000" dirty="0"/>
          </a:p>
        </p:txBody>
      </p:sp>
      <p:pic>
        <p:nvPicPr>
          <p:cNvPr id="5" name="Picture 4" descr="Empty speech bubbles">
            <a:extLst>
              <a:ext uri="{FF2B5EF4-FFF2-40B4-BE49-F238E27FC236}">
                <a16:creationId xmlns:a16="http://schemas.microsoft.com/office/drawing/2014/main" id="{B4007C9F-F3F9-F2D9-182A-690542829DA0}"/>
              </a:ext>
            </a:extLst>
          </p:cNvPr>
          <p:cNvPicPr>
            <a:picLocks noChangeAspect="1"/>
          </p:cNvPicPr>
          <p:nvPr/>
        </p:nvPicPr>
        <p:blipFill>
          <a:blip r:embed="rId3"/>
          <a:srcRect l="28329" r="19835"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831781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F23E05-E5C5-497C-A842-7BD21B2076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6F4D3B-384D-7080-EA57-A0D40138271B}"/>
              </a:ext>
            </a:extLst>
          </p:cNvPr>
          <p:cNvSpPr>
            <a:spLocks noGrp="1"/>
          </p:cNvSpPr>
          <p:nvPr>
            <p:ph type="title"/>
          </p:nvPr>
        </p:nvSpPr>
        <p:spPr>
          <a:xfrm>
            <a:off x="838200" y="365126"/>
            <a:ext cx="10515600" cy="1306440"/>
          </a:xfrm>
        </p:spPr>
        <p:txBody>
          <a:bodyPr>
            <a:normAutofit/>
          </a:bodyPr>
          <a:lstStyle/>
          <a:p>
            <a:r>
              <a:rPr lang="en-US" sz="4000"/>
              <a:t>What is emotional intelligence?	</a:t>
            </a:r>
          </a:p>
        </p:txBody>
      </p:sp>
      <p:sp>
        <p:nvSpPr>
          <p:cNvPr id="3" name="Content Placeholder 2">
            <a:extLst>
              <a:ext uri="{FF2B5EF4-FFF2-40B4-BE49-F238E27FC236}">
                <a16:creationId xmlns:a16="http://schemas.microsoft.com/office/drawing/2014/main" id="{BBF50539-71C8-72C0-3954-E4E7CE977A48}"/>
              </a:ext>
            </a:extLst>
          </p:cNvPr>
          <p:cNvSpPr>
            <a:spLocks noGrp="1"/>
          </p:cNvSpPr>
          <p:nvPr>
            <p:ph idx="1"/>
          </p:nvPr>
        </p:nvSpPr>
        <p:spPr>
          <a:xfrm>
            <a:off x="838200" y="1825625"/>
            <a:ext cx="5257800" cy="4351338"/>
          </a:xfrm>
        </p:spPr>
        <p:txBody>
          <a:bodyPr/>
          <a:lstStyle/>
          <a:p>
            <a:endParaRPr lang="en-US" sz="1800" kern="0" dirty="0">
              <a:solidFill>
                <a:srgbClr val="777777"/>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endParaRPr>
          </a:p>
          <a:p>
            <a:r>
              <a:rPr lang="en-US" sz="1800" kern="0" dirty="0">
                <a:solidFill>
                  <a:srgbClr val="777777"/>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Emotional intelligence (also called EQ) is the ability to understand your own emotions and the emotions of others. </a:t>
            </a:r>
            <a:endParaRPr lang="en-US" sz="1800" kern="100" dirty="0">
              <a:effectLst/>
              <a:highlight>
                <a:srgbClr val="FFFFFF"/>
              </a:highlight>
              <a:latin typeface="Aptos" panose="020B0004020202020204" pitchFamily="34" charset="0"/>
              <a:ea typeface="Aptos" panose="020B0004020202020204" pitchFamily="34" charset="0"/>
              <a:cs typeface="Arial" panose="020B0604020202020204" pitchFamily="34" charset="0"/>
            </a:endParaRPr>
          </a:p>
          <a:p>
            <a:endParaRPr lang="en-US" dirty="0"/>
          </a:p>
        </p:txBody>
      </p:sp>
      <p:graphicFrame>
        <p:nvGraphicFramePr>
          <p:cNvPr id="4" name="Diagram 3">
            <a:extLst>
              <a:ext uri="{FF2B5EF4-FFF2-40B4-BE49-F238E27FC236}">
                <a16:creationId xmlns:a16="http://schemas.microsoft.com/office/drawing/2014/main" id="{A9808266-CC05-BF71-E684-81AFDA6357AB}"/>
              </a:ext>
            </a:extLst>
          </p:cNvPr>
          <p:cNvGraphicFramePr/>
          <p:nvPr>
            <p:extLst>
              <p:ext uri="{D42A27DB-BD31-4B8C-83A1-F6EECF244321}">
                <p14:modId xmlns:p14="http://schemas.microsoft.com/office/powerpoint/2010/main" val="816926607"/>
              </p:ext>
            </p:extLst>
          </p:nvPr>
        </p:nvGraphicFramePr>
        <p:xfrm>
          <a:off x="4784942" y="1189974"/>
          <a:ext cx="7176486" cy="49869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705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FAD16-1A47-032A-E088-C1DA78453044}"/>
              </a:ext>
            </a:extLst>
          </p:cNvPr>
          <p:cNvSpPr>
            <a:spLocks noGrp="1"/>
          </p:cNvSpPr>
          <p:nvPr>
            <p:ph type="title"/>
          </p:nvPr>
        </p:nvSpPr>
        <p:spPr>
          <a:xfrm>
            <a:off x="640080" y="325369"/>
            <a:ext cx="4368602" cy="1956841"/>
          </a:xfrm>
        </p:spPr>
        <p:txBody>
          <a:bodyPr anchor="b">
            <a:normAutofit/>
          </a:bodyPr>
          <a:lstStyle/>
          <a:p>
            <a:r>
              <a:rPr lang="en-US" sz="5400"/>
              <a:t>Social awareness</a:t>
            </a:r>
          </a:p>
        </p:txBody>
      </p:sp>
      <p:sp>
        <p:nvSpPr>
          <p:cNvPr id="1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B7EC0CD-DE05-7E46-8D2F-19626D696472}"/>
              </a:ext>
            </a:extLst>
          </p:cNvPr>
          <p:cNvSpPr>
            <a:spLocks noGrp="1"/>
          </p:cNvSpPr>
          <p:nvPr>
            <p:ph idx="1"/>
          </p:nvPr>
        </p:nvSpPr>
        <p:spPr>
          <a:xfrm>
            <a:off x="640080" y="2872899"/>
            <a:ext cx="4243589" cy="3320668"/>
          </a:xfrm>
        </p:spPr>
        <p:txBody>
          <a:bodyPr>
            <a:normAutofit/>
          </a:bodyPr>
          <a:lstStyle/>
          <a:p>
            <a:pPr fontAlgn="base"/>
            <a:r>
              <a:rPr lang="en-US" sz="2000" b="0" i="0" dirty="0">
                <a:effectLst/>
                <a:highlight>
                  <a:srgbClr val="FFFEFC"/>
                </a:highlight>
                <a:latin typeface="Inter"/>
              </a:rPr>
              <a:t>Social awareness enables you to recognize and interpret verbal and nonverbal clues others are using to communicate with you. </a:t>
            </a:r>
          </a:p>
          <a:p>
            <a:pPr fontAlgn="base"/>
            <a:r>
              <a:rPr lang="en-US" sz="2000" dirty="0">
                <a:highlight>
                  <a:srgbClr val="FFFEFC"/>
                </a:highlight>
                <a:latin typeface="Inter"/>
              </a:rPr>
              <a:t>Empathy is a key component of social awareness, allowing us to step into someone else’s shoes and view the world from their perspective.</a:t>
            </a:r>
          </a:p>
          <a:p>
            <a:pPr fontAlgn="base"/>
            <a:r>
              <a:rPr lang="en-US" sz="2000" b="0" i="0" dirty="0">
                <a:effectLst/>
                <a:highlight>
                  <a:srgbClr val="FFFEFC"/>
                </a:highlight>
                <a:latin typeface="Inter"/>
              </a:rPr>
              <a:t>Social awareness requires your presence in the moment. </a:t>
            </a:r>
            <a:endParaRPr lang="en-US" sz="2000" dirty="0"/>
          </a:p>
        </p:txBody>
      </p:sp>
      <p:pic>
        <p:nvPicPr>
          <p:cNvPr id="5" name="Picture 4" descr="Colourful carved figures of humans">
            <a:extLst>
              <a:ext uri="{FF2B5EF4-FFF2-40B4-BE49-F238E27FC236}">
                <a16:creationId xmlns:a16="http://schemas.microsoft.com/office/drawing/2014/main" id="{A77D594F-843C-AA3F-42EB-878816EC08FB}"/>
              </a:ext>
            </a:extLst>
          </p:cNvPr>
          <p:cNvPicPr>
            <a:picLocks noChangeAspect="1"/>
          </p:cNvPicPr>
          <p:nvPr/>
        </p:nvPicPr>
        <p:blipFill>
          <a:blip r:embed="rId3"/>
          <a:srcRect l="14384" r="1415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261627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60F6EC-380F-E678-7D4A-A18B52B11BA8}"/>
              </a:ext>
            </a:extLst>
          </p:cNvPr>
          <p:cNvSpPr>
            <a:spLocks noGrp="1"/>
          </p:cNvSpPr>
          <p:nvPr>
            <p:ph type="title"/>
          </p:nvPr>
        </p:nvSpPr>
        <p:spPr>
          <a:xfrm>
            <a:off x="761800" y="762001"/>
            <a:ext cx="5334197" cy="1708242"/>
          </a:xfrm>
        </p:spPr>
        <p:txBody>
          <a:bodyPr anchor="ctr">
            <a:normAutofit/>
          </a:bodyPr>
          <a:lstStyle/>
          <a:p>
            <a:r>
              <a:rPr lang="en-US" sz="4000" dirty="0">
                <a:highlight>
                  <a:srgbClr val="FBF9F7"/>
                </a:highlight>
                <a:latin typeface="Open Sans" panose="020B0606030504020204" pitchFamily="34" charset="0"/>
                <a:ea typeface="+mn-ea"/>
                <a:cs typeface="+mn-cs"/>
              </a:rPr>
              <a:t>What is empathy?</a:t>
            </a:r>
          </a:p>
        </p:txBody>
      </p:sp>
      <p:sp>
        <p:nvSpPr>
          <p:cNvPr id="3" name="Content Placeholder 2">
            <a:extLst>
              <a:ext uri="{FF2B5EF4-FFF2-40B4-BE49-F238E27FC236}">
                <a16:creationId xmlns:a16="http://schemas.microsoft.com/office/drawing/2014/main" id="{A5198430-C276-674B-2505-43804814AA11}"/>
              </a:ext>
            </a:extLst>
          </p:cNvPr>
          <p:cNvSpPr>
            <a:spLocks noGrp="1"/>
          </p:cNvSpPr>
          <p:nvPr>
            <p:ph idx="1"/>
          </p:nvPr>
        </p:nvSpPr>
        <p:spPr>
          <a:xfrm>
            <a:off x="761800" y="2470244"/>
            <a:ext cx="5334197" cy="3769835"/>
          </a:xfrm>
        </p:spPr>
        <p:txBody>
          <a:bodyPr anchor="ctr">
            <a:normAutofit/>
          </a:bodyPr>
          <a:lstStyle/>
          <a:p>
            <a:pPr fontAlgn="base"/>
            <a:r>
              <a:rPr lang="en-US" sz="2000" b="0" i="0" dirty="0">
                <a:effectLst/>
                <a:latin typeface="work sans" pitchFamily="2" charset="0"/>
                <a:hlinkClick r:id="rId3"/>
              </a:rPr>
              <a:t>https://www.youtube.com/watch?v=Itp21tly8nM</a:t>
            </a:r>
            <a:endParaRPr lang="en-US" sz="2000" b="0" i="0" dirty="0">
              <a:effectLst/>
              <a:latin typeface="work sans" pitchFamily="2" charset="0"/>
            </a:endParaRPr>
          </a:p>
          <a:p>
            <a:pPr marL="0" indent="0" fontAlgn="base">
              <a:buNone/>
            </a:pPr>
            <a:endParaRPr lang="en-US" sz="2000" b="0" i="0" dirty="0">
              <a:effectLst/>
              <a:highlight>
                <a:srgbClr val="FBF9F7"/>
              </a:highlight>
              <a:latin typeface="Open Sans" panose="020B0606030504020204" pitchFamily="34" charset="0"/>
            </a:endParaRPr>
          </a:p>
          <a:p>
            <a:pPr fontAlgn="base"/>
            <a:r>
              <a:rPr lang="en-US" sz="2000" b="0" i="0" dirty="0">
                <a:effectLst/>
                <a:highlight>
                  <a:srgbClr val="FBF9F7"/>
                </a:highlight>
                <a:latin typeface="Open Sans" panose="020B0606030504020204" pitchFamily="34" charset="0"/>
              </a:rPr>
              <a:t>Empathy is the ability to put yourself in someone else’s shoes.  </a:t>
            </a:r>
            <a:endParaRPr lang="en-US" sz="2000" b="0" i="0" dirty="0">
              <a:effectLst/>
              <a:latin typeface="work sans" pitchFamily="2" charset="0"/>
            </a:endParaRPr>
          </a:p>
          <a:p>
            <a:r>
              <a:rPr lang="en-US" sz="2000" dirty="0"/>
              <a:t>Understand that all people are different. Something that does not bother you at all, may hurt another person</a:t>
            </a:r>
          </a:p>
          <a:p>
            <a:r>
              <a:rPr lang="en-US" sz="2000" b="0" i="0" dirty="0">
                <a:effectLst/>
                <a:latin typeface="Proxima Nova Regular"/>
              </a:rPr>
              <a:t>Empathy relies upon your ability to detect, feel, and share emotions.</a:t>
            </a:r>
          </a:p>
          <a:p>
            <a:pPr fontAlgn="base"/>
            <a:endParaRPr lang="en-US" sz="2000" b="0" i="0" dirty="0">
              <a:effectLst/>
              <a:latin typeface="work sans" pitchFamily="2" charset="0"/>
              <a:hlinkClick r:id="rId4"/>
            </a:endParaRPr>
          </a:p>
          <a:p>
            <a:pPr fontAlgn="base"/>
            <a:endParaRPr lang="en-US" sz="2000" dirty="0">
              <a:latin typeface="work sans" pitchFamily="2" charset="0"/>
              <a:hlinkClick r:id="rId4"/>
            </a:endParaRPr>
          </a:p>
          <a:p>
            <a:endParaRPr lang="en-US" sz="2000" dirty="0"/>
          </a:p>
        </p:txBody>
      </p:sp>
      <p:pic>
        <p:nvPicPr>
          <p:cNvPr id="5" name="Picture 4" descr="Lock with a love heart">
            <a:extLst>
              <a:ext uri="{FF2B5EF4-FFF2-40B4-BE49-F238E27FC236}">
                <a16:creationId xmlns:a16="http://schemas.microsoft.com/office/drawing/2014/main" id="{1229A4E5-14F3-5A82-0062-81038679C381}"/>
              </a:ext>
            </a:extLst>
          </p:cNvPr>
          <p:cNvPicPr>
            <a:picLocks noChangeAspect="1"/>
          </p:cNvPicPr>
          <p:nvPr/>
        </p:nvPicPr>
        <p:blipFill>
          <a:blip r:embed="rId5"/>
          <a:srcRect l="28434" r="27883"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472972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A444401E-85CD-D79C-22C7-AA6555962FC2}"/>
              </a:ext>
            </a:extLst>
          </p:cNvPr>
          <p:cNvSpPr>
            <a:spLocks noGrp="1"/>
          </p:cNvSpPr>
          <p:nvPr>
            <p:ph type="title"/>
          </p:nvPr>
        </p:nvSpPr>
        <p:spPr>
          <a:xfrm>
            <a:off x="479394" y="1070800"/>
            <a:ext cx="3939688" cy="5583126"/>
          </a:xfrm>
        </p:spPr>
        <p:txBody>
          <a:bodyPr>
            <a:normAutofit/>
          </a:bodyPr>
          <a:lstStyle/>
          <a:p>
            <a:pPr algn="r"/>
            <a:r>
              <a:rPr lang="en-US" sz="6200"/>
              <a:t>Why is empathy important?</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F6510187-4808-FD67-3F64-9CD83313B2A1}"/>
              </a:ext>
            </a:extLst>
          </p:cNvPr>
          <p:cNvGraphicFramePr>
            <a:graphicFrameLocks noGrp="1"/>
          </p:cNvGraphicFramePr>
          <p:nvPr>
            <p:ph idx="1"/>
            <p:extLst>
              <p:ext uri="{D42A27DB-BD31-4B8C-83A1-F6EECF244321}">
                <p14:modId xmlns:p14="http://schemas.microsoft.com/office/powerpoint/2010/main" val="620551848"/>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46087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E17859-C5F0-476F-A082-A4CB8841D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375"/>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0572DF8F-B944-BA88-9D75-74DD9CD49039}"/>
              </a:ext>
            </a:extLst>
          </p:cNvPr>
          <p:cNvSpPr>
            <a:spLocks noGrp="1"/>
          </p:cNvSpPr>
          <p:nvPr>
            <p:ph type="title"/>
          </p:nvPr>
        </p:nvSpPr>
        <p:spPr>
          <a:xfrm>
            <a:off x="838200" y="365125"/>
            <a:ext cx="10515599" cy="1325563"/>
          </a:xfrm>
        </p:spPr>
        <p:txBody>
          <a:bodyPr>
            <a:normAutofit/>
          </a:bodyPr>
          <a:lstStyle/>
          <a:p>
            <a:r>
              <a:rPr lang="en-US" dirty="0"/>
              <a:t>Evaluating body language and nonverbal signals</a:t>
            </a:r>
          </a:p>
        </p:txBody>
      </p:sp>
      <p:pic>
        <p:nvPicPr>
          <p:cNvPr id="6" name="Picture 5" descr="A white wavy surface with a shadow&#10;&#10;Description automatically generated">
            <a:extLst>
              <a:ext uri="{FF2B5EF4-FFF2-40B4-BE49-F238E27FC236}">
                <a16:creationId xmlns:a16="http://schemas.microsoft.com/office/drawing/2014/main" id="{60C2ABE7-290E-DBB2-DF6E-21B094DF98FE}"/>
              </a:ext>
            </a:extLst>
          </p:cNvPr>
          <p:cNvPicPr>
            <a:picLocks noChangeAspect="1"/>
          </p:cNvPicPr>
          <p:nvPr/>
        </p:nvPicPr>
        <p:blipFill>
          <a:blip r:embed="rId3"/>
          <a:srcRect l="36905" r="3093" b="-2"/>
          <a:stretch/>
        </p:blipFill>
        <p:spPr>
          <a:xfrm>
            <a:off x="6848918" y="1771078"/>
            <a:ext cx="4504881" cy="450488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2"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980527" y="1929807"/>
            <a:ext cx="4556632" cy="455663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00988" y="1969050"/>
            <a:ext cx="666675" cy="6485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7" name="Content Placeholder 2">
            <a:extLst>
              <a:ext uri="{FF2B5EF4-FFF2-40B4-BE49-F238E27FC236}">
                <a16:creationId xmlns:a16="http://schemas.microsoft.com/office/drawing/2014/main" id="{D3110C91-B862-26F7-DD78-0DD944A0DE04}"/>
              </a:ext>
            </a:extLst>
          </p:cNvPr>
          <p:cNvGraphicFramePr>
            <a:graphicFrameLocks noGrp="1"/>
          </p:cNvGraphicFramePr>
          <p:nvPr>
            <p:ph idx="1"/>
            <p:extLst>
              <p:ext uri="{D42A27DB-BD31-4B8C-83A1-F6EECF244321}">
                <p14:modId xmlns:p14="http://schemas.microsoft.com/office/powerpoint/2010/main" val="1865404771"/>
              </p:ext>
            </p:extLst>
          </p:nvPr>
        </p:nvGraphicFramePr>
        <p:xfrm>
          <a:off x="838200" y="1825625"/>
          <a:ext cx="5393361"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21756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4C10CBC8-7837-4750-8EE9-B4C3D5048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69014793-11D4-4A17-9261-1A2E683AD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104482" y="-5104482"/>
            <a:ext cx="1983037" cy="12192001"/>
          </a:xfrm>
          <a:custGeom>
            <a:avLst/>
            <a:gdLst>
              <a:gd name="connsiteX0" fmla="*/ 0 w 1983037"/>
              <a:gd name="connsiteY0" fmla="*/ 0 h 12192001"/>
              <a:gd name="connsiteX1" fmla="*/ 0 w 1983037"/>
              <a:gd name="connsiteY1" fmla="*/ 12192001 h 12192001"/>
              <a:gd name="connsiteX2" fmla="*/ 1945626 w 1983037"/>
              <a:gd name="connsiteY2" fmla="*/ 12192001 h 12192001"/>
              <a:gd name="connsiteX3" fmla="*/ 1914883 w 1983037"/>
              <a:gd name="connsiteY3" fmla="*/ 11926947 h 12192001"/>
              <a:gd name="connsiteX4" fmla="*/ 1887405 w 1983037"/>
              <a:gd name="connsiteY4" fmla="*/ 10882179 h 12192001"/>
              <a:gd name="connsiteX5" fmla="*/ 1955094 w 1983037"/>
              <a:gd name="connsiteY5" fmla="*/ 9717835 h 12192001"/>
              <a:gd name="connsiteX6" fmla="*/ 1955094 w 1983037"/>
              <a:gd name="connsiteY6" fmla="*/ 9338013 h 12192001"/>
              <a:gd name="connsiteX7" fmla="*/ 1947423 w 1983037"/>
              <a:gd name="connsiteY7" fmla="*/ 8936699 h 12192001"/>
              <a:gd name="connsiteX8" fmla="*/ 1949002 w 1983037"/>
              <a:gd name="connsiteY8" fmla="*/ 7709920 h 12192001"/>
              <a:gd name="connsiteX9" fmla="*/ 1930276 w 1983037"/>
              <a:gd name="connsiteY9" fmla="*/ 6277504 h 12192001"/>
              <a:gd name="connsiteX10" fmla="*/ 1954643 w 1983037"/>
              <a:gd name="connsiteY10" fmla="*/ 5307481 h 12192001"/>
              <a:gd name="connsiteX11" fmla="*/ 1944941 w 1983037"/>
              <a:gd name="connsiteY11" fmla="*/ 4949831 h 12192001"/>
              <a:gd name="connsiteX12" fmla="*/ 1961187 w 1983037"/>
              <a:gd name="connsiteY12" fmla="*/ 4137481 h 12192001"/>
              <a:gd name="connsiteX13" fmla="*/ 1964118 w 1983037"/>
              <a:gd name="connsiteY13" fmla="*/ 3194148 h 12192001"/>
              <a:gd name="connsiteX14" fmla="*/ 1914708 w 1983037"/>
              <a:gd name="connsiteY14" fmla="*/ 1979808 h 12192001"/>
              <a:gd name="connsiteX15" fmla="*/ 1949679 w 1983037"/>
              <a:gd name="connsiteY15" fmla="*/ 1443897 h 12192001"/>
              <a:gd name="connsiteX16" fmla="*/ 1942685 w 1983037"/>
              <a:gd name="connsiteY16" fmla="*/ 749860 h 12192001"/>
              <a:gd name="connsiteX17" fmla="*/ 1933706 w 1983037"/>
              <a:gd name="connsiteY17" fmla="*/ 168558 h 12192001"/>
              <a:gd name="connsiteX18" fmla="*/ 1950785 w 1983037"/>
              <a:gd name="connsiteY18" fmla="*/ 0 h 12192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83037" h="12192001">
                <a:moveTo>
                  <a:pt x="0" y="0"/>
                </a:moveTo>
                <a:lnTo>
                  <a:pt x="0" y="12192001"/>
                </a:lnTo>
                <a:lnTo>
                  <a:pt x="1945626" y="12192001"/>
                </a:lnTo>
                <a:lnTo>
                  <a:pt x="1914883" y="11926947"/>
                </a:lnTo>
                <a:cubicBezTo>
                  <a:pt x="1884529" y="11579709"/>
                  <a:pt x="1881652" y="11231009"/>
                  <a:pt x="1887405" y="10882179"/>
                </a:cubicBezTo>
                <a:cubicBezTo>
                  <a:pt x="1893725" y="10493309"/>
                  <a:pt x="1911547" y="10104667"/>
                  <a:pt x="1955094" y="9717835"/>
                </a:cubicBezTo>
                <a:cubicBezTo>
                  <a:pt x="1966715" y="9591491"/>
                  <a:pt x="1966715" y="9464357"/>
                  <a:pt x="1955094" y="9338013"/>
                </a:cubicBezTo>
                <a:cubicBezTo>
                  <a:pt x="1945663" y="9204453"/>
                  <a:pt x="1943091" y="9070511"/>
                  <a:pt x="1947423" y="8936699"/>
                </a:cubicBezTo>
                <a:cubicBezTo>
                  <a:pt x="1960283" y="8527701"/>
                  <a:pt x="1930726" y="8118470"/>
                  <a:pt x="1949002" y="7709920"/>
                </a:cubicBezTo>
                <a:cubicBezTo>
                  <a:pt x="1970436" y="7231918"/>
                  <a:pt x="1945393" y="6755049"/>
                  <a:pt x="1930276" y="6277504"/>
                </a:cubicBezTo>
                <a:cubicBezTo>
                  <a:pt x="1920123" y="5954014"/>
                  <a:pt x="1913803" y="5630292"/>
                  <a:pt x="1954643" y="5307481"/>
                </a:cubicBezTo>
                <a:cubicBezTo>
                  <a:pt x="1969761" y="5188718"/>
                  <a:pt x="1956899" y="5068596"/>
                  <a:pt x="1944941" y="4949831"/>
                </a:cubicBezTo>
                <a:cubicBezTo>
                  <a:pt x="1917866" y="4678139"/>
                  <a:pt x="1932758" y="4407584"/>
                  <a:pt x="1961187" y="4137481"/>
                </a:cubicBezTo>
                <a:cubicBezTo>
                  <a:pt x="1994579" y="3823035"/>
                  <a:pt x="1984877" y="3508818"/>
                  <a:pt x="1964118" y="3194148"/>
                </a:cubicBezTo>
                <a:cubicBezTo>
                  <a:pt x="1937270" y="2789895"/>
                  <a:pt x="1903424" y="2387003"/>
                  <a:pt x="1914708" y="1979808"/>
                </a:cubicBezTo>
                <a:cubicBezTo>
                  <a:pt x="1919446" y="1800868"/>
                  <a:pt x="1935466" y="1622384"/>
                  <a:pt x="1949679" y="1443897"/>
                </a:cubicBezTo>
                <a:cubicBezTo>
                  <a:pt x="1964278" y="1212701"/>
                  <a:pt x="1961931" y="980722"/>
                  <a:pt x="1942685" y="749860"/>
                </a:cubicBezTo>
                <a:cubicBezTo>
                  <a:pt x="1929825" y="555933"/>
                  <a:pt x="1921533" y="362007"/>
                  <a:pt x="1933706" y="168558"/>
                </a:cubicBezTo>
                <a:lnTo>
                  <a:pt x="1950785"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BA72292-0691-50E5-B1C2-13017413C44A}"/>
              </a:ext>
            </a:extLst>
          </p:cNvPr>
          <p:cNvSpPr>
            <a:spLocks noGrp="1"/>
          </p:cNvSpPr>
          <p:nvPr>
            <p:ph type="title"/>
          </p:nvPr>
        </p:nvSpPr>
        <p:spPr>
          <a:xfrm>
            <a:off x="838200" y="365125"/>
            <a:ext cx="10515600" cy="1325563"/>
          </a:xfrm>
        </p:spPr>
        <p:txBody>
          <a:bodyPr>
            <a:normAutofit/>
          </a:bodyPr>
          <a:lstStyle/>
          <a:p>
            <a:r>
              <a:rPr lang="en-US" sz="5400">
                <a:solidFill>
                  <a:srgbClr val="FFFFFF"/>
                </a:solidFill>
              </a:rPr>
              <a:t>Social awareness activity</a:t>
            </a:r>
          </a:p>
        </p:txBody>
      </p:sp>
      <p:pic>
        <p:nvPicPr>
          <p:cNvPr id="4" name="Picture 3">
            <a:extLst>
              <a:ext uri="{FF2B5EF4-FFF2-40B4-BE49-F238E27FC236}">
                <a16:creationId xmlns:a16="http://schemas.microsoft.com/office/drawing/2014/main" id="{619D15D5-633A-AEAC-9069-54CA9D60B054}"/>
              </a:ext>
            </a:extLst>
          </p:cNvPr>
          <p:cNvPicPr>
            <a:picLocks noChangeAspect="1"/>
          </p:cNvPicPr>
          <p:nvPr/>
        </p:nvPicPr>
        <p:blipFill>
          <a:blip r:embed="rId3"/>
          <a:stretch>
            <a:fillRect/>
          </a:stretch>
        </p:blipFill>
        <p:spPr>
          <a:xfrm>
            <a:off x="6310889" y="3049000"/>
            <a:ext cx="988793" cy="614826"/>
          </a:xfrm>
          <a:prstGeom prst="rect">
            <a:avLst/>
          </a:prstGeom>
        </p:spPr>
      </p:pic>
      <p:pic>
        <p:nvPicPr>
          <p:cNvPr id="7" name="Picture 6">
            <a:extLst>
              <a:ext uri="{FF2B5EF4-FFF2-40B4-BE49-F238E27FC236}">
                <a16:creationId xmlns:a16="http://schemas.microsoft.com/office/drawing/2014/main" id="{3D353E21-EBF9-41FB-5CA3-6E94B14E6C55}"/>
              </a:ext>
            </a:extLst>
          </p:cNvPr>
          <p:cNvPicPr>
            <a:picLocks noChangeAspect="1"/>
          </p:cNvPicPr>
          <p:nvPr/>
        </p:nvPicPr>
        <p:blipFill>
          <a:blip r:embed="rId4"/>
          <a:stretch>
            <a:fillRect/>
          </a:stretch>
        </p:blipFill>
        <p:spPr>
          <a:xfrm>
            <a:off x="6246776" y="2348161"/>
            <a:ext cx="1014147" cy="614826"/>
          </a:xfrm>
          <a:prstGeom prst="rect">
            <a:avLst/>
          </a:prstGeom>
        </p:spPr>
      </p:pic>
      <p:pic>
        <p:nvPicPr>
          <p:cNvPr id="9" name="Picture 8">
            <a:extLst>
              <a:ext uri="{FF2B5EF4-FFF2-40B4-BE49-F238E27FC236}">
                <a16:creationId xmlns:a16="http://schemas.microsoft.com/office/drawing/2014/main" id="{C9DC162C-B15D-42DA-8735-4A4F001FB690}"/>
              </a:ext>
            </a:extLst>
          </p:cNvPr>
          <p:cNvPicPr>
            <a:picLocks noChangeAspect="1"/>
          </p:cNvPicPr>
          <p:nvPr/>
        </p:nvPicPr>
        <p:blipFill>
          <a:blip r:embed="rId5"/>
          <a:stretch>
            <a:fillRect/>
          </a:stretch>
        </p:blipFill>
        <p:spPr>
          <a:xfrm>
            <a:off x="6327833" y="3779118"/>
            <a:ext cx="982454" cy="633842"/>
          </a:xfrm>
          <a:prstGeom prst="rect">
            <a:avLst/>
          </a:prstGeom>
        </p:spPr>
      </p:pic>
      <p:pic>
        <p:nvPicPr>
          <p:cNvPr id="11" name="Picture 10">
            <a:extLst>
              <a:ext uri="{FF2B5EF4-FFF2-40B4-BE49-F238E27FC236}">
                <a16:creationId xmlns:a16="http://schemas.microsoft.com/office/drawing/2014/main" id="{E270E31E-FBB5-FC8D-83F8-2D32B1774E72}"/>
              </a:ext>
            </a:extLst>
          </p:cNvPr>
          <p:cNvPicPr>
            <a:picLocks noChangeAspect="1"/>
          </p:cNvPicPr>
          <p:nvPr/>
        </p:nvPicPr>
        <p:blipFill>
          <a:blip r:embed="rId6"/>
          <a:stretch>
            <a:fillRect/>
          </a:stretch>
        </p:blipFill>
        <p:spPr>
          <a:xfrm>
            <a:off x="6343771" y="5178153"/>
            <a:ext cx="1033163" cy="735257"/>
          </a:xfrm>
          <a:prstGeom prst="rect">
            <a:avLst/>
          </a:prstGeom>
        </p:spPr>
      </p:pic>
      <p:pic>
        <p:nvPicPr>
          <p:cNvPr id="13" name="Picture 12">
            <a:extLst>
              <a:ext uri="{FF2B5EF4-FFF2-40B4-BE49-F238E27FC236}">
                <a16:creationId xmlns:a16="http://schemas.microsoft.com/office/drawing/2014/main" id="{2CDF16F1-451F-EEB7-5E63-CEBE9B86BBA2}"/>
              </a:ext>
            </a:extLst>
          </p:cNvPr>
          <p:cNvPicPr>
            <a:picLocks noChangeAspect="1"/>
          </p:cNvPicPr>
          <p:nvPr/>
        </p:nvPicPr>
        <p:blipFill>
          <a:blip r:embed="rId7"/>
          <a:stretch>
            <a:fillRect/>
          </a:stretch>
        </p:blipFill>
        <p:spPr>
          <a:xfrm>
            <a:off x="6278342" y="4506281"/>
            <a:ext cx="1026824" cy="671873"/>
          </a:xfrm>
          <a:prstGeom prst="rect">
            <a:avLst/>
          </a:prstGeom>
        </p:spPr>
      </p:pic>
      <p:sp>
        <p:nvSpPr>
          <p:cNvPr id="15" name="TextBox 14">
            <a:extLst>
              <a:ext uri="{FF2B5EF4-FFF2-40B4-BE49-F238E27FC236}">
                <a16:creationId xmlns:a16="http://schemas.microsoft.com/office/drawing/2014/main" id="{6D032C9D-516F-62EA-C240-DD587F6DE2B5}"/>
              </a:ext>
            </a:extLst>
          </p:cNvPr>
          <p:cNvSpPr txBox="1"/>
          <p:nvPr/>
        </p:nvSpPr>
        <p:spPr>
          <a:xfrm>
            <a:off x="8188688" y="2589570"/>
            <a:ext cx="1146974" cy="4083169"/>
          </a:xfrm>
          <a:prstGeom prst="rect">
            <a:avLst/>
          </a:prstGeom>
          <a:noFill/>
        </p:spPr>
        <p:txBody>
          <a:bodyPr wrap="square" rtlCol="0">
            <a:spAutoFit/>
          </a:bodyPr>
          <a:lstStyle/>
          <a:p>
            <a:pPr defTabSz="585216">
              <a:spcAft>
                <a:spcPts val="600"/>
              </a:spcAft>
            </a:pPr>
            <a:r>
              <a:rPr lang="en-US" sz="1152" kern="1200">
                <a:solidFill>
                  <a:schemeClr val="tx1"/>
                </a:solidFill>
                <a:latin typeface="+mn-lt"/>
                <a:ea typeface="+mn-ea"/>
                <a:cs typeface="+mn-cs"/>
              </a:rPr>
              <a:t>Stressed</a:t>
            </a:r>
          </a:p>
          <a:p>
            <a:pPr defTabSz="585216">
              <a:spcAft>
                <a:spcPts val="600"/>
              </a:spcAft>
            </a:pPr>
            <a:r>
              <a:rPr lang="en-US" sz="1152" kern="1200">
                <a:solidFill>
                  <a:schemeClr val="tx1"/>
                </a:solidFill>
                <a:latin typeface="+mn-lt"/>
                <a:ea typeface="+mn-ea"/>
                <a:cs typeface="+mn-cs"/>
              </a:rPr>
              <a:t>Peaceful</a:t>
            </a:r>
          </a:p>
          <a:p>
            <a:pPr defTabSz="585216">
              <a:spcAft>
                <a:spcPts val="600"/>
              </a:spcAft>
            </a:pPr>
            <a:r>
              <a:rPr lang="en-US" sz="1152" kern="1200">
                <a:solidFill>
                  <a:schemeClr val="tx1"/>
                </a:solidFill>
                <a:latin typeface="+mn-lt"/>
                <a:ea typeface="+mn-ea"/>
                <a:cs typeface="+mn-cs"/>
              </a:rPr>
              <a:t>Excited</a:t>
            </a:r>
          </a:p>
          <a:p>
            <a:pPr defTabSz="585216">
              <a:spcAft>
                <a:spcPts val="600"/>
              </a:spcAft>
            </a:pPr>
            <a:r>
              <a:rPr lang="en-US" sz="1152" kern="1200">
                <a:solidFill>
                  <a:schemeClr val="tx1"/>
                </a:solidFill>
                <a:latin typeface="+mn-lt"/>
                <a:ea typeface="+mn-ea"/>
                <a:cs typeface="+mn-cs"/>
              </a:rPr>
              <a:t>Angry</a:t>
            </a:r>
          </a:p>
          <a:p>
            <a:pPr defTabSz="585216">
              <a:spcAft>
                <a:spcPts val="600"/>
              </a:spcAft>
            </a:pPr>
            <a:r>
              <a:rPr lang="en-US" sz="1152" kern="1200">
                <a:solidFill>
                  <a:schemeClr val="tx1"/>
                </a:solidFill>
                <a:latin typeface="+mn-lt"/>
                <a:ea typeface="+mn-ea"/>
                <a:cs typeface="+mn-cs"/>
              </a:rPr>
              <a:t>Disappointed</a:t>
            </a:r>
          </a:p>
          <a:p>
            <a:pPr defTabSz="585216">
              <a:spcAft>
                <a:spcPts val="600"/>
              </a:spcAft>
            </a:pPr>
            <a:r>
              <a:rPr lang="en-US" sz="1152" kern="1200">
                <a:solidFill>
                  <a:schemeClr val="tx1"/>
                </a:solidFill>
                <a:latin typeface="+mn-lt"/>
                <a:ea typeface="+mn-ea"/>
                <a:cs typeface="+mn-cs"/>
              </a:rPr>
              <a:t>Anxious</a:t>
            </a:r>
          </a:p>
          <a:p>
            <a:pPr defTabSz="585216">
              <a:spcAft>
                <a:spcPts val="600"/>
              </a:spcAft>
            </a:pPr>
            <a:r>
              <a:rPr lang="en-US" sz="1152" kern="1200">
                <a:solidFill>
                  <a:schemeClr val="tx1"/>
                </a:solidFill>
                <a:latin typeface="+mn-lt"/>
                <a:ea typeface="+mn-ea"/>
                <a:cs typeface="+mn-cs"/>
              </a:rPr>
              <a:t>Sad</a:t>
            </a:r>
          </a:p>
          <a:p>
            <a:pPr defTabSz="585216">
              <a:spcAft>
                <a:spcPts val="600"/>
              </a:spcAft>
            </a:pPr>
            <a:r>
              <a:rPr lang="en-US" sz="1152" kern="1200">
                <a:solidFill>
                  <a:schemeClr val="tx1"/>
                </a:solidFill>
                <a:latin typeface="+mn-lt"/>
                <a:ea typeface="+mn-ea"/>
                <a:cs typeface="+mn-cs"/>
              </a:rPr>
              <a:t>Relaxed</a:t>
            </a:r>
          </a:p>
          <a:p>
            <a:pPr defTabSz="585216">
              <a:spcAft>
                <a:spcPts val="600"/>
              </a:spcAft>
            </a:pPr>
            <a:r>
              <a:rPr lang="en-US" sz="1152" kern="1200">
                <a:solidFill>
                  <a:schemeClr val="tx1"/>
                </a:solidFill>
                <a:latin typeface="+mn-lt"/>
                <a:ea typeface="+mn-ea"/>
                <a:cs typeface="+mn-cs"/>
              </a:rPr>
              <a:t>Upset</a:t>
            </a:r>
          </a:p>
          <a:p>
            <a:pPr defTabSz="585216">
              <a:spcAft>
                <a:spcPts val="600"/>
              </a:spcAft>
            </a:pPr>
            <a:r>
              <a:rPr lang="en-US" sz="1152" kern="1200">
                <a:solidFill>
                  <a:schemeClr val="tx1"/>
                </a:solidFill>
                <a:latin typeface="+mn-lt"/>
                <a:ea typeface="+mn-ea"/>
                <a:cs typeface="+mn-cs"/>
              </a:rPr>
              <a:t>Concerned</a:t>
            </a:r>
          </a:p>
          <a:p>
            <a:pPr defTabSz="585216">
              <a:spcAft>
                <a:spcPts val="600"/>
              </a:spcAft>
            </a:pPr>
            <a:r>
              <a:rPr lang="en-US" sz="1152" kern="1200">
                <a:solidFill>
                  <a:schemeClr val="tx1"/>
                </a:solidFill>
                <a:latin typeface="+mn-lt"/>
                <a:ea typeface="+mn-ea"/>
                <a:cs typeface="+mn-cs"/>
              </a:rPr>
              <a:t>Joyful </a:t>
            </a:r>
          </a:p>
          <a:p>
            <a:pPr defTabSz="585216">
              <a:spcAft>
                <a:spcPts val="600"/>
              </a:spcAft>
            </a:pPr>
            <a:r>
              <a:rPr lang="en-US" sz="1152" kern="1200">
                <a:solidFill>
                  <a:schemeClr val="tx1"/>
                </a:solidFill>
                <a:latin typeface="+mn-lt"/>
                <a:ea typeface="+mn-ea"/>
                <a:cs typeface="+mn-cs"/>
              </a:rPr>
              <a:t>Tired</a:t>
            </a:r>
          </a:p>
          <a:p>
            <a:pPr defTabSz="585216">
              <a:spcAft>
                <a:spcPts val="600"/>
              </a:spcAft>
            </a:pPr>
            <a:r>
              <a:rPr lang="en-US" sz="1152" kern="1200">
                <a:solidFill>
                  <a:schemeClr val="tx1"/>
                </a:solidFill>
                <a:latin typeface="+mn-lt"/>
                <a:ea typeface="+mn-ea"/>
                <a:cs typeface="+mn-cs"/>
              </a:rPr>
              <a:t>Happy</a:t>
            </a:r>
          </a:p>
          <a:p>
            <a:pPr defTabSz="585216">
              <a:spcAft>
                <a:spcPts val="600"/>
              </a:spcAft>
            </a:pPr>
            <a:r>
              <a:rPr lang="en-US" sz="1152" kern="1200">
                <a:solidFill>
                  <a:schemeClr val="tx1"/>
                </a:solidFill>
                <a:latin typeface="+mn-lt"/>
                <a:ea typeface="+mn-ea"/>
                <a:cs typeface="+mn-cs"/>
              </a:rPr>
              <a:t>Worried</a:t>
            </a:r>
          </a:p>
          <a:p>
            <a:pPr defTabSz="585216">
              <a:spcAft>
                <a:spcPts val="600"/>
              </a:spcAft>
            </a:pPr>
            <a:r>
              <a:rPr lang="en-US" sz="1152" kern="1200">
                <a:solidFill>
                  <a:schemeClr val="tx1"/>
                </a:solidFill>
                <a:latin typeface="+mn-lt"/>
                <a:ea typeface="+mn-ea"/>
                <a:cs typeface="+mn-cs"/>
              </a:rPr>
              <a:t>Calm</a:t>
            </a:r>
          </a:p>
          <a:p>
            <a:pPr defTabSz="585216">
              <a:spcAft>
                <a:spcPts val="600"/>
              </a:spcAft>
            </a:pPr>
            <a:r>
              <a:rPr lang="en-US" sz="1152" kern="1200">
                <a:solidFill>
                  <a:schemeClr val="tx1"/>
                </a:solidFill>
                <a:latin typeface="+mn-lt"/>
                <a:ea typeface="+mn-ea"/>
                <a:cs typeface="+mn-cs"/>
              </a:rPr>
              <a:t>frustrated</a:t>
            </a:r>
            <a:endParaRPr lang="en-US"/>
          </a:p>
        </p:txBody>
      </p:sp>
      <p:sp>
        <p:nvSpPr>
          <p:cNvPr id="17" name="Content Placeholder 16">
            <a:extLst>
              <a:ext uri="{FF2B5EF4-FFF2-40B4-BE49-F238E27FC236}">
                <a16:creationId xmlns:a16="http://schemas.microsoft.com/office/drawing/2014/main" id="{CF0E8F9E-2A3C-2DA7-3D5A-A6C251D73B00}"/>
              </a:ext>
            </a:extLst>
          </p:cNvPr>
          <p:cNvSpPr>
            <a:spLocks/>
          </p:cNvSpPr>
          <p:nvPr/>
        </p:nvSpPr>
        <p:spPr>
          <a:xfrm>
            <a:off x="2856338" y="3371047"/>
            <a:ext cx="3487433" cy="2805915"/>
          </a:xfrm>
          <a:prstGeom prst="rect">
            <a:avLst/>
          </a:prstGeom>
        </p:spPr>
        <p:txBody>
          <a:bodyPr/>
          <a:lstStyle/>
          <a:p>
            <a:pPr defTabSz="585216">
              <a:spcAft>
                <a:spcPts val="600"/>
              </a:spcAft>
            </a:pPr>
            <a:r>
              <a:rPr lang="en-US" sz="1152" kern="1200">
                <a:solidFill>
                  <a:schemeClr val="tx1"/>
                </a:solidFill>
                <a:latin typeface="+mn-lt"/>
                <a:ea typeface="+mn-ea"/>
                <a:cs typeface="+mn-cs"/>
              </a:rPr>
              <a:t>Match the pictures on the left with the emotions listed on the right. You can connect a picture with more than one emotion.  </a:t>
            </a:r>
          </a:p>
          <a:p>
            <a:pPr>
              <a:spcAft>
                <a:spcPts val="600"/>
              </a:spcAft>
            </a:pPr>
            <a:endParaRPr lang="en-US"/>
          </a:p>
        </p:txBody>
      </p:sp>
    </p:spTree>
    <p:extLst>
      <p:ext uri="{BB962C8B-B14F-4D97-AF65-F5344CB8AC3E}">
        <p14:creationId xmlns:p14="http://schemas.microsoft.com/office/powerpoint/2010/main" val="1531356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3EC8A8-F33B-D78E-532E-A54C269BB459}"/>
              </a:ext>
            </a:extLst>
          </p:cNvPr>
          <p:cNvSpPr>
            <a:spLocks noGrp="1"/>
          </p:cNvSpPr>
          <p:nvPr>
            <p:ph type="title"/>
          </p:nvPr>
        </p:nvSpPr>
        <p:spPr>
          <a:xfrm>
            <a:off x="804672" y="802955"/>
            <a:ext cx="4977976" cy="1454051"/>
          </a:xfrm>
        </p:spPr>
        <p:txBody>
          <a:bodyPr>
            <a:normAutofit/>
          </a:bodyPr>
          <a:lstStyle/>
          <a:p>
            <a:r>
              <a:rPr lang="en-US" sz="3600">
                <a:solidFill>
                  <a:schemeClr val="tx2"/>
                </a:solidFill>
              </a:rPr>
              <a:t>What’s going on in this picture?</a:t>
            </a:r>
          </a:p>
        </p:txBody>
      </p:sp>
      <p:sp>
        <p:nvSpPr>
          <p:cNvPr id="3" name="Content Placeholder 2">
            <a:extLst>
              <a:ext uri="{FF2B5EF4-FFF2-40B4-BE49-F238E27FC236}">
                <a16:creationId xmlns:a16="http://schemas.microsoft.com/office/drawing/2014/main" id="{22292212-F894-45CE-0B9B-C45A8F43AFB1}"/>
              </a:ext>
            </a:extLst>
          </p:cNvPr>
          <p:cNvSpPr>
            <a:spLocks noGrp="1"/>
          </p:cNvSpPr>
          <p:nvPr>
            <p:ph idx="1"/>
          </p:nvPr>
        </p:nvSpPr>
        <p:spPr>
          <a:xfrm>
            <a:off x="804672" y="2421682"/>
            <a:ext cx="4977578" cy="3639289"/>
          </a:xfrm>
        </p:spPr>
        <p:txBody>
          <a:bodyPr anchor="ctr">
            <a:normAutofit/>
          </a:bodyPr>
          <a:lstStyle/>
          <a:p>
            <a:r>
              <a:rPr lang="en-US" sz="1800">
                <a:solidFill>
                  <a:schemeClr val="tx2"/>
                </a:solidFill>
                <a:latin typeface="work sans" pitchFamily="2" charset="0"/>
                <a:hlinkClick r:id="rId3"/>
              </a:rPr>
              <a:t>https://www.nytimes.com/2024/04/28/learning/whats-going-on-in-this-picture-april-29-2024.html</a:t>
            </a:r>
            <a:r>
              <a:rPr lang="en-US" sz="1800">
                <a:solidFill>
                  <a:schemeClr val="tx2"/>
                </a:solidFill>
                <a:latin typeface="work sans" pitchFamily="2" charset="0"/>
              </a:rPr>
              <a:t> </a:t>
            </a:r>
          </a:p>
          <a:p>
            <a:endParaRPr lang="en-US" sz="1800">
              <a:solidFill>
                <a:schemeClr val="tx2"/>
              </a:solidFill>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Camera">
            <a:extLst>
              <a:ext uri="{FF2B5EF4-FFF2-40B4-BE49-F238E27FC236}">
                <a16:creationId xmlns:a16="http://schemas.microsoft.com/office/drawing/2014/main" id="{80C9B0E0-175F-3BE3-B0BA-D04CD764603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528037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Wood human figure">
            <a:extLst>
              <a:ext uri="{FF2B5EF4-FFF2-40B4-BE49-F238E27FC236}">
                <a16:creationId xmlns:a16="http://schemas.microsoft.com/office/drawing/2014/main" id="{948906F4-8C63-BA9C-387D-64EFA79C6A61}"/>
              </a:ext>
            </a:extLst>
          </p:cNvPr>
          <p:cNvPicPr>
            <a:picLocks noChangeAspect="1"/>
          </p:cNvPicPr>
          <p:nvPr/>
        </p:nvPicPr>
        <p:blipFill>
          <a:blip r:embed="rId3"/>
          <a:srcRect r="47341" b="-2"/>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B63747-B3DA-1FEC-8833-B829E4820BCB}"/>
              </a:ext>
            </a:extLst>
          </p:cNvPr>
          <p:cNvSpPr>
            <a:spLocks noGrp="1"/>
          </p:cNvSpPr>
          <p:nvPr>
            <p:ph type="title"/>
          </p:nvPr>
        </p:nvSpPr>
        <p:spPr>
          <a:xfrm>
            <a:off x="6115317" y="405685"/>
            <a:ext cx="5464968" cy="1559301"/>
          </a:xfrm>
        </p:spPr>
        <p:txBody>
          <a:bodyPr>
            <a:normAutofit/>
          </a:bodyPr>
          <a:lstStyle/>
          <a:p>
            <a:r>
              <a:rPr lang="en-US" sz="3400"/>
              <a:t>If you are interested in testing your emotional intelligence, try these quizzes (in English)</a:t>
            </a:r>
          </a:p>
        </p:txBody>
      </p:sp>
      <p:sp>
        <p:nvSpPr>
          <p:cNvPr id="3" name="Content Placeholder 2">
            <a:extLst>
              <a:ext uri="{FF2B5EF4-FFF2-40B4-BE49-F238E27FC236}">
                <a16:creationId xmlns:a16="http://schemas.microsoft.com/office/drawing/2014/main" id="{56C2C67B-8AA1-200E-716E-2E5EB18256FB}"/>
              </a:ext>
            </a:extLst>
          </p:cNvPr>
          <p:cNvSpPr>
            <a:spLocks noGrp="1"/>
          </p:cNvSpPr>
          <p:nvPr>
            <p:ph idx="1"/>
          </p:nvPr>
        </p:nvSpPr>
        <p:spPr>
          <a:xfrm>
            <a:off x="6115317" y="2743200"/>
            <a:ext cx="5247340" cy="3496878"/>
          </a:xfrm>
        </p:spPr>
        <p:txBody>
          <a:bodyPr anchor="ctr">
            <a:normAutofit/>
          </a:bodyPr>
          <a:lstStyle/>
          <a:p>
            <a:r>
              <a:rPr lang="en-US" sz="2000">
                <a:hlinkClick r:id="rId4"/>
              </a:rPr>
              <a:t>https://www.mindtools.com/axbwm3m/how-emotionally-intelligent-are-you</a:t>
            </a:r>
            <a:endParaRPr lang="en-US" sz="2000"/>
          </a:p>
          <a:p>
            <a:r>
              <a:rPr lang="en-US" sz="2000">
                <a:hlinkClick r:id="rId5"/>
              </a:rPr>
              <a:t>https://greatergood.berkeley.edu/quizzes/ei_quiz/take_quiz</a:t>
            </a:r>
            <a:r>
              <a:rPr lang="en-US" sz="2000"/>
              <a:t> </a:t>
            </a:r>
          </a:p>
          <a:p>
            <a:pPr marL="0" indent="0">
              <a:buNone/>
            </a:pPr>
            <a:endParaRPr lang="en-US" sz="2000"/>
          </a:p>
          <a:p>
            <a:endParaRPr lang="en-US" sz="2000"/>
          </a:p>
        </p:txBody>
      </p:sp>
    </p:spTree>
    <p:extLst>
      <p:ext uri="{BB962C8B-B14F-4D97-AF65-F5344CB8AC3E}">
        <p14:creationId xmlns:p14="http://schemas.microsoft.com/office/powerpoint/2010/main" val="2730288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16D8AE-45D7-3803-25F6-4432F7A1FB0D}"/>
              </a:ext>
            </a:extLst>
          </p:cNvPr>
          <p:cNvSpPr>
            <a:spLocks noGrp="1"/>
          </p:cNvSpPr>
          <p:nvPr>
            <p:ph type="title"/>
          </p:nvPr>
        </p:nvSpPr>
        <p:spPr>
          <a:xfrm>
            <a:off x="599609" y="679731"/>
            <a:ext cx="4171994" cy="3736540"/>
          </a:xfrm>
        </p:spPr>
        <p:txBody>
          <a:bodyPr vert="horz" lIns="91440" tIns="45720" rIns="91440" bIns="45720" rtlCol="0" anchor="b">
            <a:normAutofit/>
          </a:bodyPr>
          <a:lstStyle/>
          <a:p>
            <a:r>
              <a:rPr lang="en-US" sz="4700" kern="1200">
                <a:solidFill>
                  <a:schemeClr val="tx1"/>
                </a:solidFill>
                <a:latin typeface="+mj-lt"/>
                <a:ea typeface="+mj-ea"/>
                <a:cs typeface="+mj-cs"/>
              </a:rPr>
              <a:t>Active listening for effective communication </a:t>
            </a:r>
          </a:p>
        </p:txBody>
      </p:sp>
      <p:grpSp>
        <p:nvGrpSpPr>
          <p:cNvPr id="22" name="Group 21">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23" name="Straight Connector 22">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able 5">
            <a:extLst>
              <a:ext uri="{FF2B5EF4-FFF2-40B4-BE49-F238E27FC236}">
                <a16:creationId xmlns:a16="http://schemas.microsoft.com/office/drawing/2014/main" id="{C8FAA69C-6B8B-6E9F-692D-C994036B7528}"/>
              </a:ext>
            </a:extLst>
          </p:cNvPr>
          <p:cNvGraphicFramePr>
            <a:graphicFrameLocks noGrp="1"/>
          </p:cNvGraphicFramePr>
          <p:nvPr>
            <p:extLst>
              <p:ext uri="{D42A27DB-BD31-4B8C-83A1-F6EECF244321}">
                <p14:modId xmlns:p14="http://schemas.microsoft.com/office/powerpoint/2010/main" val="897061686"/>
              </p:ext>
            </p:extLst>
          </p:nvPr>
        </p:nvGraphicFramePr>
        <p:xfrm>
          <a:off x="5027160" y="607972"/>
          <a:ext cx="6222245" cy="5762081"/>
        </p:xfrm>
        <a:graphic>
          <a:graphicData uri="http://schemas.openxmlformats.org/drawingml/2006/table">
            <a:tbl>
              <a:tblPr firstRow="1" bandRow="1">
                <a:solidFill>
                  <a:srgbClr val="F2F2F2">
                    <a:alpha val="30196"/>
                  </a:srgbClr>
                </a:solidFill>
                <a:tableStyleId>{5C22544A-7EE6-4342-B048-85BDC9FD1C3A}</a:tableStyleId>
              </a:tblPr>
              <a:tblGrid>
                <a:gridCol w="1889834">
                  <a:extLst>
                    <a:ext uri="{9D8B030D-6E8A-4147-A177-3AD203B41FA5}">
                      <a16:colId xmlns:a16="http://schemas.microsoft.com/office/drawing/2014/main" val="301044406"/>
                    </a:ext>
                  </a:extLst>
                </a:gridCol>
                <a:gridCol w="1900275">
                  <a:extLst>
                    <a:ext uri="{9D8B030D-6E8A-4147-A177-3AD203B41FA5}">
                      <a16:colId xmlns:a16="http://schemas.microsoft.com/office/drawing/2014/main" val="437869791"/>
                    </a:ext>
                  </a:extLst>
                </a:gridCol>
                <a:gridCol w="2432136">
                  <a:extLst>
                    <a:ext uri="{9D8B030D-6E8A-4147-A177-3AD203B41FA5}">
                      <a16:colId xmlns:a16="http://schemas.microsoft.com/office/drawing/2014/main" val="2003500796"/>
                    </a:ext>
                  </a:extLst>
                </a:gridCol>
              </a:tblGrid>
              <a:tr h="552087">
                <a:tc gridSpan="3">
                  <a:txBody>
                    <a:bodyPr/>
                    <a:lstStyle/>
                    <a:p>
                      <a:pPr algn="ctr"/>
                      <a:r>
                        <a:rPr lang="en-US" sz="1800" b="0" cap="none" spc="0">
                          <a:solidFill>
                            <a:schemeClr val="bg1"/>
                          </a:solidFill>
                        </a:rPr>
                        <a:t>Hearing Vs. Listening</a:t>
                      </a:r>
                    </a:p>
                  </a:txBody>
                  <a:tcPr marL="152129" marR="117022" marT="117022" marB="117022" anchor="ctr">
                    <a:lnL w="19050" cap="flat" cmpd="sng" algn="ctr">
                      <a:noFill/>
                      <a:prstDash val="solid"/>
                    </a:lnL>
                    <a:lnR w="12700" cmpd="sng">
                      <a:noFill/>
                    </a:lnR>
                    <a:lnT w="19050" cap="flat" cmpd="sng" algn="ctr">
                      <a:noFill/>
                      <a:prstDash val="solid"/>
                    </a:lnT>
                    <a:lnB w="38100" cmpd="sng">
                      <a:noFill/>
                    </a:lnB>
                    <a:solidFill>
                      <a:schemeClr val="accent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54525749"/>
                  </a:ext>
                </a:extLst>
              </a:tr>
              <a:tr h="552087">
                <a:tc>
                  <a:txBody>
                    <a:bodyPr/>
                    <a:lstStyle/>
                    <a:p>
                      <a:endParaRPr lang="en-US" sz="1800" cap="none" spc="0">
                        <a:solidFill>
                          <a:schemeClr val="tx1"/>
                        </a:solidFill>
                      </a:endParaRPr>
                    </a:p>
                  </a:txBody>
                  <a:tcPr marL="152129" marR="117022" marT="117022" marB="117022">
                    <a:lnL w="38100" cap="flat" cmpd="sng" algn="ctr">
                      <a:noFill/>
                      <a:prstDash val="solid"/>
                    </a:lnL>
                    <a:lnR w="6350" cap="flat" cmpd="sng" algn="ctr">
                      <a:solidFill>
                        <a:schemeClr val="tx1">
                          <a:lumMod val="75000"/>
                          <a:lumOff val="25000"/>
                        </a:schemeClr>
                      </a:solidFill>
                      <a:prstDash val="solid"/>
                    </a:lnR>
                    <a:lnT w="38100" cmpd="sng">
                      <a:noFill/>
                    </a:lnT>
                    <a:lnB w="6350" cap="flat" cmpd="sng" algn="ctr">
                      <a:noFill/>
                      <a:prstDash val="solid"/>
                    </a:lnB>
                    <a:solidFill>
                      <a:srgbClr val="C6DDF2"/>
                    </a:solidFill>
                  </a:tcPr>
                </a:tc>
                <a:tc>
                  <a:txBody>
                    <a:bodyPr/>
                    <a:lstStyle/>
                    <a:p>
                      <a:r>
                        <a:rPr lang="en-US" sz="1800" b="1" cap="none" spc="0">
                          <a:solidFill>
                            <a:schemeClr val="tx1"/>
                          </a:solidFill>
                        </a:rPr>
                        <a:t>Hearing</a:t>
                      </a:r>
                    </a:p>
                  </a:txBody>
                  <a:tcPr marL="152129" marR="117022" marT="117022" marB="117022">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38100" cmpd="sng">
                      <a:noFill/>
                    </a:lnT>
                    <a:lnB w="6350" cap="flat" cmpd="sng" algn="ctr">
                      <a:noFill/>
                      <a:prstDash val="solid"/>
                    </a:lnB>
                    <a:solidFill>
                      <a:srgbClr val="F2F2F2">
                        <a:alpha val="30196"/>
                      </a:srgbClr>
                    </a:solidFill>
                  </a:tcPr>
                </a:tc>
                <a:tc>
                  <a:txBody>
                    <a:bodyPr/>
                    <a:lstStyle/>
                    <a:p>
                      <a:r>
                        <a:rPr lang="en-US" sz="1800" b="1" cap="none" spc="0">
                          <a:solidFill>
                            <a:schemeClr val="tx1"/>
                          </a:solidFill>
                        </a:rPr>
                        <a:t>Listening</a:t>
                      </a:r>
                    </a:p>
                  </a:txBody>
                  <a:tcPr marL="152129" marR="117022" marT="117022" marB="117022">
                    <a:lnL w="6350" cap="flat" cmpd="sng" algn="ctr">
                      <a:solidFill>
                        <a:schemeClr val="tx1">
                          <a:lumMod val="75000"/>
                          <a:lumOff val="25000"/>
                        </a:schemeClr>
                      </a:solidFill>
                      <a:prstDash val="solid"/>
                    </a:lnL>
                    <a:lnR w="38100" cap="flat" cmpd="sng" algn="ctr">
                      <a:noFill/>
                      <a:prstDash val="solid"/>
                    </a:lnR>
                    <a:lnT w="38100" cmpd="sng">
                      <a:noFill/>
                    </a:lnT>
                    <a:lnB w="6350" cap="flat" cmpd="sng" algn="ctr">
                      <a:noFill/>
                      <a:prstDash val="solid"/>
                    </a:lnB>
                    <a:solidFill>
                      <a:srgbClr val="F2F2F2">
                        <a:alpha val="30196"/>
                      </a:srgbClr>
                    </a:solidFill>
                  </a:tcPr>
                </a:tc>
                <a:extLst>
                  <a:ext uri="{0D108BD9-81ED-4DB2-BD59-A6C34878D82A}">
                    <a16:rowId xmlns:a16="http://schemas.microsoft.com/office/drawing/2014/main" val="2015277158"/>
                  </a:ext>
                </a:extLst>
              </a:tr>
              <a:tr h="552087">
                <a:tc>
                  <a:txBody>
                    <a:bodyPr/>
                    <a:lstStyle/>
                    <a:p>
                      <a:r>
                        <a:rPr lang="en-US" sz="1800" cap="none" spc="0">
                          <a:solidFill>
                            <a:schemeClr val="tx1"/>
                          </a:solidFill>
                        </a:rPr>
                        <a:t>Nature</a:t>
                      </a:r>
                    </a:p>
                  </a:txBody>
                  <a:tcPr marL="152129" marR="117022" marT="117022" marB="117022">
                    <a:lnL w="6350" cap="flat" cmpd="sng" algn="ctr">
                      <a:noFill/>
                      <a:prstDash val="solid"/>
                    </a:lnL>
                    <a:lnR w="6350" cap="flat" cmpd="sng" algn="ctr">
                      <a:noFill/>
                      <a:prstDash val="solid"/>
                    </a:lnR>
                    <a:lnT w="6350" cap="flat" cmpd="sng" algn="ctr">
                      <a:noFill/>
                      <a:prstDash val="solid"/>
                    </a:lnT>
                    <a:lnB w="12700" cmpd="sng">
                      <a:noFill/>
                      <a:prstDash val="solid"/>
                    </a:lnB>
                    <a:solidFill>
                      <a:srgbClr val="C6DDF2"/>
                    </a:solidFill>
                  </a:tcPr>
                </a:tc>
                <a:tc>
                  <a:txBody>
                    <a:bodyPr/>
                    <a:lstStyle/>
                    <a:p>
                      <a:r>
                        <a:rPr lang="en-US" sz="1800" cap="none" spc="0">
                          <a:solidFill>
                            <a:schemeClr val="tx1"/>
                          </a:solidFill>
                        </a:rPr>
                        <a:t>Involuntarily</a:t>
                      </a:r>
                    </a:p>
                  </a:txBody>
                  <a:tcPr marL="152129" marR="117022" marT="117022" marB="117022">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r>
                        <a:rPr lang="en-US" sz="1800" cap="none" spc="0">
                          <a:solidFill>
                            <a:schemeClr val="tx1"/>
                          </a:solidFill>
                        </a:rPr>
                        <a:t>Voluntarily</a:t>
                      </a:r>
                    </a:p>
                  </a:txBody>
                  <a:tcPr marL="152129" marR="117022" marT="117022" marB="117022">
                    <a:lnL w="6350" cap="flat" cmpd="sng" algn="ctr">
                      <a:noFill/>
                      <a:prstDash val="solid"/>
                    </a:lnL>
                    <a:lnR w="12700" cmpd="sng">
                      <a:noFill/>
                      <a:prstDash val="solid"/>
                    </a:lnR>
                    <a:lnT w="635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3802249612"/>
                  </a:ext>
                </a:extLst>
              </a:tr>
              <a:tr h="830784">
                <a:tc>
                  <a:txBody>
                    <a:bodyPr/>
                    <a:lstStyle/>
                    <a:p>
                      <a:r>
                        <a:rPr lang="en-US" sz="1800" cap="none" spc="0" dirty="0">
                          <a:solidFill>
                            <a:schemeClr val="tx1"/>
                          </a:solidFill>
                        </a:rPr>
                        <a:t>Process</a:t>
                      </a:r>
                    </a:p>
                  </a:txBody>
                  <a:tcPr marL="152129" marR="117022" marT="117022" marB="117022">
                    <a:lnL w="38100" cap="flat" cmpd="sng" algn="ctr">
                      <a:noFill/>
                      <a:prstDash val="solid"/>
                    </a:lnL>
                    <a:lnR w="6350" cap="flat" cmpd="sng" algn="ctr">
                      <a:solidFill>
                        <a:schemeClr val="tx1">
                          <a:lumMod val="75000"/>
                          <a:lumOff val="25000"/>
                        </a:schemeClr>
                      </a:solidFill>
                      <a:prstDash val="solid"/>
                    </a:lnR>
                    <a:lnT w="12700" cmpd="sng">
                      <a:noFill/>
                      <a:prstDash val="solid"/>
                    </a:lnT>
                    <a:lnB w="6350" cap="flat" cmpd="sng" algn="ctr">
                      <a:noFill/>
                      <a:prstDash val="solid"/>
                    </a:lnB>
                    <a:solidFill>
                      <a:srgbClr val="C6DDF2"/>
                    </a:solidFill>
                  </a:tcPr>
                </a:tc>
                <a:tc>
                  <a:txBody>
                    <a:bodyPr/>
                    <a:lstStyle/>
                    <a:p>
                      <a:r>
                        <a:rPr lang="en-US" sz="1800" cap="none" spc="0">
                          <a:solidFill>
                            <a:schemeClr val="tx1"/>
                          </a:solidFill>
                        </a:rPr>
                        <a:t>Passive body process</a:t>
                      </a:r>
                    </a:p>
                  </a:txBody>
                  <a:tcPr marL="152129" marR="117022" marT="117022" marB="117022">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12700" cmpd="sng">
                      <a:noFill/>
                      <a:prstDash val="solid"/>
                    </a:lnT>
                    <a:lnB w="6350" cap="flat" cmpd="sng" algn="ctr">
                      <a:noFill/>
                      <a:prstDash val="solid"/>
                    </a:lnB>
                    <a:solidFill>
                      <a:srgbClr val="F2F2F2">
                        <a:alpha val="30196"/>
                      </a:srgbClr>
                    </a:solidFill>
                  </a:tcPr>
                </a:tc>
                <a:tc>
                  <a:txBody>
                    <a:bodyPr/>
                    <a:lstStyle/>
                    <a:p>
                      <a:r>
                        <a:rPr lang="en-US" sz="1800" cap="none" spc="0" dirty="0">
                          <a:solidFill>
                            <a:schemeClr val="tx1"/>
                          </a:solidFill>
                        </a:rPr>
                        <a:t>Active mental process</a:t>
                      </a:r>
                    </a:p>
                  </a:txBody>
                  <a:tcPr marL="152129" marR="117022" marT="117022" marB="117022">
                    <a:lnL w="6350" cap="flat" cmpd="sng" algn="ctr">
                      <a:solidFill>
                        <a:schemeClr val="tx1">
                          <a:lumMod val="75000"/>
                          <a:lumOff val="25000"/>
                        </a:schemeClr>
                      </a:solidFill>
                      <a:prstDash val="solid"/>
                    </a:lnL>
                    <a:lnR w="38100" cap="flat" cmpd="sng" algn="ctr">
                      <a:noFill/>
                      <a:prstDash val="solid"/>
                    </a:lnR>
                    <a:lnT w="12700" cmpd="sng">
                      <a:noFill/>
                      <a:prstDash val="solid"/>
                    </a:lnT>
                    <a:lnB w="6350" cap="flat" cmpd="sng" algn="ctr">
                      <a:noFill/>
                      <a:prstDash val="solid"/>
                    </a:lnB>
                    <a:solidFill>
                      <a:srgbClr val="F2F2F2">
                        <a:alpha val="30196"/>
                      </a:srgbClr>
                    </a:solidFill>
                  </a:tcPr>
                </a:tc>
                <a:extLst>
                  <a:ext uri="{0D108BD9-81ED-4DB2-BD59-A6C34878D82A}">
                    <a16:rowId xmlns:a16="http://schemas.microsoft.com/office/drawing/2014/main" val="148907242"/>
                  </a:ext>
                </a:extLst>
              </a:tr>
              <a:tr h="552087">
                <a:tc>
                  <a:txBody>
                    <a:bodyPr/>
                    <a:lstStyle/>
                    <a:p>
                      <a:r>
                        <a:rPr lang="en-US" sz="1800" cap="none" spc="0" dirty="0">
                          <a:solidFill>
                            <a:schemeClr val="tx1"/>
                          </a:solidFill>
                        </a:rPr>
                        <a:t>Act</a:t>
                      </a:r>
                    </a:p>
                  </a:txBody>
                  <a:tcPr marL="152129" marR="117022" marT="117022" marB="117022">
                    <a:lnL w="6350" cap="flat" cmpd="sng" algn="ctr">
                      <a:noFill/>
                      <a:prstDash val="solid"/>
                    </a:lnL>
                    <a:lnR w="6350" cap="flat" cmpd="sng" algn="ctr">
                      <a:noFill/>
                      <a:prstDash val="solid"/>
                    </a:lnR>
                    <a:lnT w="6350" cap="flat" cmpd="sng" algn="ctr">
                      <a:noFill/>
                      <a:prstDash val="solid"/>
                    </a:lnT>
                    <a:lnB w="12700" cmpd="sng">
                      <a:noFill/>
                      <a:prstDash val="solid"/>
                    </a:lnB>
                    <a:solidFill>
                      <a:srgbClr val="C6DDF2"/>
                    </a:solidFill>
                  </a:tcPr>
                </a:tc>
                <a:tc>
                  <a:txBody>
                    <a:bodyPr/>
                    <a:lstStyle/>
                    <a:p>
                      <a:r>
                        <a:rPr lang="en-US" sz="1800" cap="none" spc="0" dirty="0">
                          <a:solidFill>
                            <a:schemeClr val="tx1"/>
                          </a:solidFill>
                        </a:rPr>
                        <a:t>Physiological act</a:t>
                      </a:r>
                    </a:p>
                  </a:txBody>
                  <a:tcPr marL="152129" marR="117022" marT="117022" marB="117022">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r>
                        <a:rPr lang="en-US" sz="1800" cap="none" spc="0" dirty="0">
                          <a:solidFill>
                            <a:schemeClr val="tx1"/>
                          </a:solidFill>
                        </a:rPr>
                        <a:t>Psychological act</a:t>
                      </a:r>
                    </a:p>
                  </a:txBody>
                  <a:tcPr marL="152129" marR="117022" marT="117022" marB="117022">
                    <a:lnL w="6350" cap="flat" cmpd="sng" algn="ctr">
                      <a:noFill/>
                      <a:prstDash val="solid"/>
                    </a:lnL>
                    <a:lnR w="12700" cmpd="sng">
                      <a:noFill/>
                      <a:prstDash val="solid"/>
                    </a:lnR>
                    <a:lnT w="635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994183968"/>
                  </a:ext>
                </a:extLst>
              </a:tr>
              <a:tr h="552087">
                <a:tc>
                  <a:txBody>
                    <a:bodyPr/>
                    <a:lstStyle/>
                    <a:p>
                      <a:r>
                        <a:rPr lang="en-US" sz="1800" cap="none" spc="0">
                          <a:solidFill>
                            <a:schemeClr val="tx1"/>
                          </a:solidFill>
                        </a:rPr>
                        <a:t>Focus</a:t>
                      </a:r>
                    </a:p>
                  </a:txBody>
                  <a:tcPr marL="152129" marR="117022" marT="117022" marB="117022">
                    <a:lnL w="6350" cap="flat" cmpd="sng" algn="ctr">
                      <a:noFill/>
                      <a:prstDash val="solid"/>
                    </a:lnL>
                    <a:lnR w="6350" cap="flat" cmpd="sng" algn="ctr">
                      <a:noFill/>
                      <a:prstDash val="solid"/>
                    </a:lnR>
                    <a:lnT w="6350" cap="flat" cmpd="sng" algn="ctr">
                      <a:noFill/>
                      <a:prstDash val="solid"/>
                    </a:lnT>
                    <a:lnB w="12700" cmpd="sng">
                      <a:noFill/>
                      <a:prstDash val="solid"/>
                    </a:lnB>
                    <a:solidFill>
                      <a:srgbClr val="C6DDF2"/>
                    </a:solidFill>
                  </a:tcPr>
                </a:tc>
                <a:tc>
                  <a:txBody>
                    <a:bodyPr/>
                    <a:lstStyle/>
                    <a:p>
                      <a:r>
                        <a:rPr lang="en-US" sz="1800" cap="none" spc="0">
                          <a:solidFill>
                            <a:schemeClr val="tx1"/>
                          </a:solidFill>
                        </a:rPr>
                        <a:t>Not required</a:t>
                      </a:r>
                    </a:p>
                  </a:txBody>
                  <a:tcPr marL="152129" marR="117022" marT="117022" marB="117022">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r>
                        <a:rPr lang="en-US" sz="1800" cap="none" spc="0" dirty="0">
                          <a:solidFill>
                            <a:schemeClr val="tx1"/>
                          </a:solidFill>
                        </a:rPr>
                        <a:t>Required</a:t>
                      </a:r>
                    </a:p>
                  </a:txBody>
                  <a:tcPr marL="152129" marR="117022" marT="117022" marB="117022">
                    <a:lnL w="6350" cap="flat" cmpd="sng" algn="ctr">
                      <a:noFill/>
                      <a:prstDash val="solid"/>
                    </a:lnL>
                    <a:lnR w="12700" cmpd="sng">
                      <a:noFill/>
                      <a:prstDash val="solid"/>
                    </a:lnR>
                    <a:lnT w="635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2596166252"/>
                  </a:ext>
                </a:extLst>
              </a:tr>
              <a:tr h="830784">
                <a:tc>
                  <a:txBody>
                    <a:bodyPr/>
                    <a:lstStyle/>
                    <a:p>
                      <a:r>
                        <a:rPr lang="en-US" sz="1800" cap="none" spc="0">
                          <a:solidFill>
                            <a:schemeClr val="tx1"/>
                          </a:solidFill>
                        </a:rPr>
                        <a:t>Senses involved</a:t>
                      </a:r>
                    </a:p>
                  </a:txBody>
                  <a:tcPr marL="152129" marR="117022" marT="117022" marB="117022">
                    <a:lnL w="6350" cap="flat" cmpd="sng" algn="ctr">
                      <a:noFill/>
                      <a:prstDash val="solid"/>
                    </a:lnL>
                    <a:lnR w="6350" cap="flat" cmpd="sng" algn="ctr">
                      <a:noFill/>
                      <a:prstDash val="solid"/>
                    </a:lnR>
                    <a:lnT w="6350" cap="flat" cmpd="sng" algn="ctr">
                      <a:noFill/>
                      <a:prstDash val="solid"/>
                    </a:lnT>
                    <a:lnB w="12700" cmpd="sng">
                      <a:noFill/>
                      <a:prstDash val="solid"/>
                    </a:lnB>
                    <a:solidFill>
                      <a:srgbClr val="C6DDF2"/>
                    </a:solidFill>
                  </a:tcPr>
                </a:tc>
                <a:tc>
                  <a:txBody>
                    <a:bodyPr/>
                    <a:lstStyle/>
                    <a:p>
                      <a:r>
                        <a:rPr lang="en-US" sz="1800" cap="none" spc="0">
                          <a:solidFill>
                            <a:schemeClr val="tx1"/>
                          </a:solidFill>
                        </a:rPr>
                        <a:t>1</a:t>
                      </a:r>
                    </a:p>
                  </a:txBody>
                  <a:tcPr marL="152129" marR="117022" marT="117022" marB="117022">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r>
                        <a:rPr lang="en-US" sz="1800" cap="none" spc="0" dirty="0">
                          <a:solidFill>
                            <a:schemeClr val="tx1"/>
                          </a:solidFill>
                        </a:rPr>
                        <a:t>More than 1</a:t>
                      </a:r>
                    </a:p>
                  </a:txBody>
                  <a:tcPr marL="152129" marR="117022" marT="117022" marB="117022">
                    <a:lnL w="6350" cap="flat" cmpd="sng" algn="ctr">
                      <a:noFill/>
                      <a:prstDash val="solid"/>
                    </a:lnL>
                    <a:lnR w="12700" cmpd="sng">
                      <a:noFill/>
                      <a:prstDash val="solid"/>
                    </a:lnR>
                    <a:lnT w="635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1012514263"/>
                  </a:ext>
                </a:extLst>
              </a:tr>
              <a:tr h="1109481">
                <a:tc>
                  <a:txBody>
                    <a:bodyPr/>
                    <a:lstStyle/>
                    <a:p>
                      <a:r>
                        <a:rPr lang="en-US" sz="1800" cap="none" spc="0">
                          <a:solidFill>
                            <a:schemeClr val="tx1"/>
                          </a:solidFill>
                        </a:rPr>
                        <a:t>Initiation point</a:t>
                      </a:r>
                    </a:p>
                  </a:txBody>
                  <a:tcPr marL="152129" marR="117022" marT="117022" marB="117022">
                    <a:lnL w="38100" cap="flat" cmpd="sng" algn="ctr">
                      <a:noFill/>
                      <a:prstDash val="solid"/>
                    </a:lnL>
                    <a:lnR w="6350" cap="flat" cmpd="sng" algn="ctr">
                      <a:solidFill>
                        <a:schemeClr val="tx1">
                          <a:lumMod val="75000"/>
                          <a:lumOff val="25000"/>
                        </a:schemeClr>
                      </a:solidFill>
                      <a:prstDash val="solid"/>
                    </a:lnR>
                    <a:lnT w="12700" cmpd="sng">
                      <a:noFill/>
                      <a:prstDash val="solid"/>
                    </a:lnT>
                    <a:lnB w="38100" cap="flat" cmpd="sng" algn="ctr">
                      <a:noFill/>
                      <a:prstDash val="solid"/>
                    </a:lnB>
                    <a:solidFill>
                      <a:srgbClr val="C6DDF2"/>
                    </a:solidFill>
                  </a:tcPr>
                </a:tc>
                <a:tc>
                  <a:txBody>
                    <a:bodyPr/>
                    <a:lstStyle/>
                    <a:p>
                      <a:r>
                        <a:rPr lang="en-US" sz="1800" cap="none" spc="0">
                          <a:solidFill>
                            <a:schemeClr val="tx1"/>
                          </a:solidFill>
                        </a:rPr>
                        <a:t>Hearing begins before listening</a:t>
                      </a:r>
                    </a:p>
                  </a:txBody>
                  <a:tcPr marL="152129" marR="117022" marT="117022" marB="117022">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12700" cmpd="sng">
                      <a:noFill/>
                      <a:prstDash val="solid"/>
                    </a:lnT>
                    <a:lnB w="38100" cap="flat" cmpd="sng" algn="ctr">
                      <a:noFill/>
                      <a:prstDash val="solid"/>
                    </a:lnB>
                    <a:solidFill>
                      <a:srgbClr val="F2F2F2">
                        <a:alpha val="30196"/>
                      </a:srgbClr>
                    </a:solidFill>
                  </a:tcPr>
                </a:tc>
                <a:tc>
                  <a:txBody>
                    <a:bodyPr/>
                    <a:lstStyle/>
                    <a:p>
                      <a:r>
                        <a:rPr lang="en-US" sz="1800" cap="none" spc="0" dirty="0">
                          <a:solidFill>
                            <a:schemeClr val="tx1"/>
                          </a:solidFill>
                        </a:rPr>
                        <a:t>Listening commences after hearing </a:t>
                      </a:r>
                    </a:p>
                  </a:txBody>
                  <a:tcPr marL="152129" marR="117022" marT="117022" marB="117022">
                    <a:lnL w="6350" cap="flat" cmpd="sng" algn="ctr">
                      <a:solidFill>
                        <a:schemeClr val="tx1">
                          <a:lumMod val="75000"/>
                          <a:lumOff val="25000"/>
                        </a:schemeClr>
                      </a:solidFill>
                      <a:prstDash val="solid"/>
                    </a:lnL>
                    <a:lnR w="38100" cap="flat" cmpd="sng" algn="ctr">
                      <a:noFill/>
                      <a:prstDash val="solid"/>
                    </a:lnR>
                    <a:lnT w="12700" cmpd="sng">
                      <a:noFill/>
                      <a:prstDash val="solid"/>
                    </a:lnT>
                    <a:lnB w="38100" cap="flat" cmpd="sng" algn="ctr">
                      <a:noFill/>
                      <a:prstDash val="solid"/>
                    </a:lnB>
                    <a:solidFill>
                      <a:srgbClr val="F2F2F2">
                        <a:alpha val="30196"/>
                      </a:srgbClr>
                    </a:solidFill>
                  </a:tcPr>
                </a:tc>
                <a:extLst>
                  <a:ext uri="{0D108BD9-81ED-4DB2-BD59-A6C34878D82A}">
                    <a16:rowId xmlns:a16="http://schemas.microsoft.com/office/drawing/2014/main" val="2107844377"/>
                  </a:ext>
                </a:extLst>
              </a:tr>
            </a:tbl>
          </a:graphicData>
        </a:graphic>
      </p:graphicFrame>
    </p:spTree>
    <p:extLst>
      <p:ext uri="{BB962C8B-B14F-4D97-AF65-F5344CB8AC3E}">
        <p14:creationId xmlns:p14="http://schemas.microsoft.com/office/powerpoint/2010/main" val="4286496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oup of students working in library">
            <a:extLst>
              <a:ext uri="{FF2B5EF4-FFF2-40B4-BE49-F238E27FC236}">
                <a16:creationId xmlns:a16="http://schemas.microsoft.com/office/drawing/2014/main" id="{B4197F44-11AE-FDBB-750E-F8052D2F00F5}"/>
              </a:ext>
            </a:extLst>
          </p:cNvPr>
          <p:cNvPicPr>
            <a:picLocks noChangeAspect="1"/>
          </p:cNvPicPr>
          <p:nvPr/>
        </p:nvPicPr>
        <p:blipFill>
          <a:blip r:embed="rId3">
            <a:extLst>
              <a:ext uri="{28A0092B-C50C-407E-A947-70E740481C1C}">
                <a14:useLocalDpi xmlns:a14="http://schemas.microsoft.com/office/drawing/2010/main" val="0"/>
              </a:ext>
            </a:extLst>
          </a:blip>
          <a:srcRect l="23710" r="23710"/>
          <a:stretch/>
        </p:blipFill>
        <p:spPr>
          <a:xfrm>
            <a:off x="-1" y="-2"/>
            <a:ext cx="5410198" cy="6858002"/>
          </a:xfrm>
          <a:prstGeom prst="rect">
            <a:avLst/>
          </a:prstGeom>
        </p:spPr>
      </p:pic>
      <p:sp useBgFill="1">
        <p:nvSpPr>
          <p:cNvPr id="16" name="Rectangle 15">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70F517A-6F11-23EB-9375-DD7559C1E5D4}"/>
              </a:ext>
            </a:extLst>
          </p:cNvPr>
          <p:cNvSpPr>
            <a:spLocks noGrp="1"/>
          </p:cNvSpPr>
          <p:nvPr>
            <p:ph idx="1"/>
          </p:nvPr>
        </p:nvSpPr>
        <p:spPr>
          <a:xfrm>
            <a:off x="6096000" y="1946787"/>
            <a:ext cx="5247340" cy="3496878"/>
          </a:xfrm>
        </p:spPr>
        <p:txBody>
          <a:bodyPr anchor="ctr">
            <a:normAutofit/>
          </a:bodyPr>
          <a:lstStyle/>
          <a:p>
            <a:pPr marL="0" indent="0">
              <a:buNone/>
            </a:pPr>
            <a:r>
              <a:rPr lang="en-US" sz="2000" dirty="0">
                <a:highlight>
                  <a:srgbClr val="FFFFFF"/>
                </a:highlight>
                <a:latin typeface="Google Sans"/>
              </a:rPr>
              <a:t>Active listening involves </a:t>
            </a:r>
            <a:r>
              <a:rPr lang="en-US" sz="2000" b="0" i="0" dirty="0">
                <a:effectLst/>
                <a:latin typeface="Google Sans"/>
              </a:rPr>
              <a:t>reflecting what you understand, asking thoughtful questions for clarity, and withholding judgment or interruptions</a:t>
            </a:r>
          </a:p>
          <a:p>
            <a:pPr marL="0" indent="0">
              <a:buNone/>
            </a:pPr>
            <a:r>
              <a:rPr lang="en-US" sz="2000" dirty="0">
                <a:hlinkClick r:id="rId4"/>
              </a:rPr>
              <a:t>https://youtu.be/rzsVh8YwZEQ?feature=shared</a:t>
            </a:r>
            <a:r>
              <a:rPr lang="en-US" sz="2000" dirty="0"/>
              <a:t> </a:t>
            </a:r>
          </a:p>
        </p:txBody>
      </p:sp>
    </p:spTree>
    <p:extLst>
      <p:ext uri="{BB962C8B-B14F-4D97-AF65-F5344CB8AC3E}">
        <p14:creationId xmlns:p14="http://schemas.microsoft.com/office/powerpoint/2010/main" val="3249875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Person holding a puzzle piece">
            <a:extLst>
              <a:ext uri="{FF2B5EF4-FFF2-40B4-BE49-F238E27FC236}">
                <a16:creationId xmlns:a16="http://schemas.microsoft.com/office/drawing/2014/main" id="{6D326864-3711-5CAF-886F-3FEDD5D87AE5}"/>
              </a:ext>
            </a:extLst>
          </p:cNvPr>
          <p:cNvPicPr>
            <a:picLocks noChangeAspect="1"/>
          </p:cNvPicPr>
          <p:nvPr/>
        </p:nvPicPr>
        <p:blipFill>
          <a:blip r:embed="rId3"/>
          <a:srcRect l="10242" r="9917" b="-1"/>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12" name="Freeform: Shape 11">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B19D4761-6363-4BA7-CA16-9110B485E897}"/>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Relationship Management</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5711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Friends standing on a bench">
            <a:extLst>
              <a:ext uri="{FF2B5EF4-FFF2-40B4-BE49-F238E27FC236}">
                <a16:creationId xmlns:a16="http://schemas.microsoft.com/office/drawing/2014/main" id="{0B9B56D4-B3D2-4BAF-EE8D-1340486DFBDD}"/>
              </a:ext>
            </a:extLst>
          </p:cNvPr>
          <p:cNvPicPr>
            <a:picLocks noChangeAspect="1"/>
          </p:cNvPicPr>
          <p:nvPr/>
        </p:nvPicPr>
        <p:blipFill>
          <a:blip r:embed="rId3">
            <a:extLst>
              <a:ext uri="{28A0092B-C50C-407E-A947-70E740481C1C}">
                <a14:useLocalDpi xmlns:a14="http://schemas.microsoft.com/office/drawing/2010/main" val="0"/>
              </a:ext>
            </a:extLst>
          </a:blip>
          <a:srcRect l="18352" r="649" b="-1"/>
          <a:stretch/>
        </p:blipFill>
        <p:spPr>
          <a:xfrm>
            <a:off x="4883022" y="10"/>
            <a:ext cx="7308978"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p:spPr>
      </p:pic>
      <p:sp useBgFill="1">
        <p:nvSpPr>
          <p:cNvPr id="30" name="Freeform: Shape 29">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2" name="Freeform: Shape 31">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6857"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6EE22D-2ECB-D220-4212-628639A63607}"/>
              </a:ext>
            </a:extLst>
          </p:cNvPr>
          <p:cNvSpPr>
            <a:spLocks noGrp="1"/>
          </p:cNvSpPr>
          <p:nvPr>
            <p:ph type="title"/>
          </p:nvPr>
        </p:nvSpPr>
        <p:spPr>
          <a:xfrm>
            <a:off x="374904" y="856488"/>
            <a:ext cx="4992624" cy="1243584"/>
          </a:xfrm>
        </p:spPr>
        <p:txBody>
          <a:bodyPr anchor="ctr">
            <a:normAutofit/>
          </a:bodyPr>
          <a:lstStyle/>
          <a:p>
            <a:r>
              <a:rPr lang="en-US" sz="3400" dirty="0"/>
              <a:t>Healthy Vs. Unhealthy relationships</a:t>
            </a:r>
          </a:p>
        </p:txBody>
      </p:sp>
      <p:sp>
        <p:nvSpPr>
          <p:cNvPr id="34" name="Rectangle 33">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6" name="Rectangle 35">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769" y="2195336"/>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3E14D47-63C2-6632-A9EF-9B220309B825}"/>
              </a:ext>
            </a:extLst>
          </p:cNvPr>
          <p:cNvSpPr>
            <a:spLocks noGrp="1"/>
          </p:cNvSpPr>
          <p:nvPr>
            <p:ph idx="1"/>
          </p:nvPr>
        </p:nvSpPr>
        <p:spPr>
          <a:xfrm>
            <a:off x="374904" y="2522949"/>
            <a:ext cx="5065776" cy="3402363"/>
          </a:xfrm>
        </p:spPr>
        <p:txBody>
          <a:bodyPr anchor="t">
            <a:normAutofit/>
          </a:bodyPr>
          <a:lstStyle/>
          <a:p>
            <a:pPr marL="0" indent="0" fontAlgn="base">
              <a:buNone/>
            </a:pPr>
            <a:r>
              <a:rPr lang="en-US" sz="1700" b="1" dirty="0"/>
              <a:t>Healthy</a:t>
            </a:r>
            <a:r>
              <a:rPr lang="en-US" sz="1700" dirty="0"/>
              <a:t>: the ones </a:t>
            </a:r>
            <a:r>
              <a:rPr lang="en-US" sz="1700" b="0" i="0" dirty="0">
                <a:effectLst/>
                <a:highlight>
                  <a:srgbClr val="FFFFFF"/>
                </a:highlight>
                <a:latin typeface="Open Sans" panose="020B0606030504020204" pitchFamily="34" charset="0"/>
              </a:rPr>
              <a:t>where you can feel saf</a:t>
            </a:r>
            <a:r>
              <a:rPr lang="en-US" sz="1700" dirty="0">
                <a:highlight>
                  <a:srgbClr val="FFFFFF"/>
                </a:highlight>
                <a:latin typeface="Open Sans" panose="020B0606030504020204" pitchFamily="34" charset="0"/>
              </a:rPr>
              <a:t>e </a:t>
            </a:r>
            <a:r>
              <a:rPr lang="en-US" sz="1700" b="0" i="0" dirty="0">
                <a:effectLst/>
                <a:highlight>
                  <a:srgbClr val="FFFFFF"/>
                </a:highlight>
                <a:latin typeface="Open Sans" panose="020B0606030504020204" pitchFamily="34" charset="0"/>
              </a:rPr>
              <a:t>and express your views freely and with respect for yourself and others. They are based on mutual trust, honesty, good communication, being understanding and calm during arguments, and consent</a:t>
            </a:r>
          </a:p>
          <a:p>
            <a:pPr marL="0" indent="0" fontAlgn="base">
              <a:buNone/>
            </a:pPr>
            <a:r>
              <a:rPr lang="en-US" sz="1700" b="1" dirty="0">
                <a:highlight>
                  <a:srgbClr val="FFFFFF"/>
                </a:highlight>
                <a:latin typeface="Open Sans" panose="020B0606030504020204" pitchFamily="34" charset="0"/>
              </a:rPr>
              <a:t>Unhealthy</a:t>
            </a:r>
            <a:r>
              <a:rPr lang="en-US" sz="1700" dirty="0">
                <a:highlight>
                  <a:srgbClr val="FFFFFF"/>
                </a:highlight>
                <a:latin typeface="Open Sans" panose="020B0606030504020204" pitchFamily="34" charset="0"/>
              </a:rPr>
              <a:t>: the ones that </a:t>
            </a:r>
            <a:r>
              <a:rPr lang="en-US" sz="1700" b="0" i="0" dirty="0">
                <a:effectLst/>
                <a:highlight>
                  <a:srgbClr val="FFFFFF"/>
                </a:highlight>
                <a:latin typeface="Open Sans" panose="020B0606030504020204" pitchFamily="34" charset="0"/>
              </a:rPr>
              <a:t>have a power imbalance; there is no consent, mutual trust, compromise, or honesty. One or both people in the relationship may have trouble communicating and controlling their anger. </a:t>
            </a:r>
            <a:r>
              <a:rPr lang="en-US" sz="1700" dirty="0">
                <a:highlight>
                  <a:srgbClr val="FFFFFF"/>
                </a:highlight>
                <a:latin typeface="Open Sans" panose="020B0606030504020204" pitchFamily="34" charset="0"/>
              </a:rPr>
              <a:t>Some  unhealthy relationships </a:t>
            </a:r>
            <a:r>
              <a:rPr lang="en-US" sz="1700" b="0" i="0" dirty="0">
                <a:effectLst/>
                <a:highlight>
                  <a:srgbClr val="FFFFFF"/>
                </a:highlight>
                <a:latin typeface="Open Sans" panose="020B0606030504020204" pitchFamily="34" charset="0"/>
              </a:rPr>
              <a:t>become physically, emotionally, or sexually violent. </a:t>
            </a:r>
          </a:p>
          <a:p>
            <a:pPr marL="0" indent="0" fontAlgn="base">
              <a:buNone/>
            </a:pPr>
            <a:endParaRPr lang="en-US" sz="1700" dirty="0"/>
          </a:p>
        </p:txBody>
      </p:sp>
    </p:spTree>
    <p:extLst>
      <p:ext uri="{BB962C8B-B14F-4D97-AF65-F5344CB8AC3E}">
        <p14:creationId xmlns:p14="http://schemas.microsoft.com/office/powerpoint/2010/main" val="2334277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lowing dandylions">
            <a:extLst>
              <a:ext uri="{FF2B5EF4-FFF2-40B4-BE49-F238E27FC236}">
                <a16:creationId xmlns:a16="http://schemas.microsoft.com/office/drawing/2014/main" id="{D6509F46-F961-E3B6-E2FD-22AA30B1D952}"/>
              </a:ext>
            </a:extLst>
          </p:cNvPr>
          <p:cNvPicPr>
            <a:picLocks noChangeAspect="1"/>
          </p:cNvPicPr>
          <p:nvPr/>
        </p:nvPicPr>
        <p:blipFill>
          <a:blip r:embed="rId3">
            <a:extLst>
              <a:ext uri="{28A0092B-C50C-407E-A947-70E740481C1C}">
                <a14:useLocalDpi xmlns:a14="http://schemas.microsoft.com/office/drawing/2010/main" val="0"/>
              </a:ext>
            </a:extLst>
          </a:blip>
          <a:srcRect l="25029" r="25029"/>
          <a:stretch/>
        </p:blipFill>
        <p:spPr>
          <a:xfrm>
            <a:off x="6103027" y="10"/>
            <a:ext cx="6088971" cy="6857990"/>
          </a:xfrm>
          <a:prstGeom prst="rect">
            <a:avLst/>
          </a:prstGeom>
        </p:spPr>
      </p:pic>
      <p:sp useBgFill="1">
        <p:nvSpPr>
          <p:cNvPr id="11" name="Rectangle 10">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6EE22D-2ECB-D220-4212-628639A63607}"/>
              </a:ext>
            </a:extLst>
          </p:cNvPr>
          <p:cNvSpPr>
            <a:spLocks noGrp="1"/>
          </p:cNvSpPr>
          <p:nvPr>
            <p:ph type="title"/>
          </p:nvPr>
        </p:nvSpPr>
        <p:spPr>
          <a:xfrm>
            <a:off x="761801" y="328512"/>
            <a:ext cx="4778387" cy="1628970"/>
          </a:xfrm>
        </p:spPr>
        <p:txBody>
          <a:bodyPr anchor="ctr">
            <a:normAutofit/>
          </a:bodyPr>
          <a:lstStyle/>
          <a:p>
            <a:r>
              <a:rPr lang="en-US" sz="4000"/>
              <a:t>Tips for Healthy relationships</a:t>
            </a:r>
          </a:p>
        </p:txBody>
      </p:sp>
      <p:sp>
        <p:nvSpPr>
          <p:cNvPr id="3" name="Content Placeholder 2">
            <a:extLst>
              <a:ext uri="{FF2B5EF4-FFF2-40B4-BE49-F238E27FC236}">
                <a16:creationId xmlns:a16="http://schemas.microsoft.com/office/drawing/2014/main" id="{A3E14D47-63C2-6632-A9EF-9B220309B825}"/>
              </a:ext>
            </a:extLst>
          </p:cNvPr>
          <p:cNvSpPr>
            <a:spLocks noGrp="1"/>
          </p:cNvSpPr>
          <p:nvPr>
            <p:ph idx="1"/>
          </p:nvPr>
        </p:nvSpPr>
        <p:spPr>
          <a:xfrm>
            <a:off x="761801" y="2285995"/>
            <a:ext cx="4659756" cy="3973072"/>
          </a:xfrm>
        </p:spPr>
        <p:txBody>
          <a:bodyPr anchor="ctr">
            <a:normAutofit/>
          </a:bodyPr>
          <a:lstStyle/>
          <a:p>
            <a:pPr fontAlgn="base"/>
            <a:r>
              <a:rPr lang="en-US" sz="1600" b="0" i="0" dirty="0">
                <a:effectLst/>
                <a:highlight>
                  <a:srgbClr val="FFFEFC"/>
                </a:highlight>
                <a:latin typeface="Inter"/>
              </a:rPr>
              <a:t>Become aware of how effectively you use nonverbal communication. Recognizing the nonverbal messages that you send to others can play a huge part in improving your relationships.</a:t>
            </a:r>
          </a:p>
          <a:p>
            <a:pPr fontAlgn="base"/>
            <a:r>
              <a:rPr lang="en-US" sz="1600" b="0" i="0" dirty="0">
                <a:effectLst/>
                <a:highlight>
                  <a:srgbClr val="FFFEFC"/>
                </a:highlight>
                <a:latin typeface="Inter"/>
              </a:rPr>
              <a:t>Use humor and play to relieve stress. </a:t>
            </a:r>
          </a:p>
          <a:p>
            <a:pPr fontAlgn="base"/>
            <a:r>
              <a:rPr lang="en-US" sz="1600" b="0" i="0" dirty="0">
                <a:effectLst/>
                <a:highlight>
                  <a:srgbClr val="FFFEFC"/>
                </a:highlight>
                <a:latin typeface="Inter"/>
              </a:rPr>
              <a:t>Conflict and disagreements are inevitable in human relationships. Two people can’t possibly have the same needs, opinions, and expectations at all times. However, that is not a bad thing. Resolving conflict in healthy, constructive ways can strengthen trust between people. </a:t>
            </a:r>
          </a:p>
          <a:p>
            <a:pPr fontAlgn="base"/>
            <a:r>
              <a:rPr lang="en-US" sz="1600" dirty="0">
                <a:highlight>
                  <a:srgbClr val="FFFEFC"/>
                </a:highlight>
                <a:latin typeface="Inter"/>
              </a:rPr>
              <a:t>Understand that every person is different, and this is interesting. </a:t>
            </a:r>
          </a:p>
          <a:p>
            <a:pPr marL="0" indent="0" fontAlgn="base">
              <a:buNone/>
            </a:pPr>
            <a:endParaRPr lang="en-US" sz="1600" dirty="0"/>
          </a:p>
        </p:txBody>
      </p:sp>
    </p:spTree>
    <p:extLst>
      <p:ext uri="{BB962C8B-B14F-4D97-AF65-F5344CB8AC3E}">
        <p14:creationId xmlns:p14="http://schemas.microsoft.com/office/powerpoint/2010/main" val="4245148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rawings on colourful paper">
            <a:extLst>
              <a:ext uri="{FF2B5EF4-FFF2-40B4-BE49-F238E27FC236}">
                <a16:creationId xmlns:a16="http://schemas.microsoft.com/office/drawing/2014/main" id="{0C677A6C-9D19-2974-313E-FB4993E95A3A}"/>
              </a:ext>
            </a:extLst>
          </p:cNvPr>
          <p:cNvPicPr>
            <a:picLocks noChangeAspect="1"/>
          </p:cNvPicPr>
          <p:nvPr/>
        </p:nvPicPr>
        <p:blipFill>
          <a:blip r:embed="rId3"/>
          <a:srcRect l="4301" r="24558" b="-1"/>
          <a:stretch/>
        </p:blipFill>
        <p:spPr>
          <a:xfrm>
            <a:off x="4883022" y="10"/>
            <a:ext cx="7308978"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p:spPr>
      </p:pic>
      <p:sp useBgFill="1">
        <p:nvSpPr>
          <p:cNvPr id="11" name="Freeform: Shape 10">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6857"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CBD3DFC-CF8B-25FF-2EBC-E18AAFD74AA4}"/>
              </a:ext>
            </a:extLst>
          </p:cNvPr>
          <p:cNvSpPr>
            <a:spLocks noGrp="1"/>
          </p:cNvSpPr>
          <p:nvPr>
            <p:ph type="title"/>
          </p:nvPr>
        </p:nvSpPr>
        <p:spPr>
          <a:xfrm>
            <a:off x="374904" y="856488"/>
            <a:ext cx="4992624" cy="1243584"/>
          </a:xfrm>
        </p:spPr>
        <p:txBody>
          <a:bodyPr anchor="ctr">
            <a:normAutofit/>
          </a:bodyPr>
          <a:lstStyle/>
          <a:p>
            <a:r>
              <a:rPr lang="en-US" sz="3400" dirty="0"/>
              <a:t>When to end a relationship </a:t>
            </a:r>
          </a:p>
        </p:txBody>
      </p:sp>
      <p:sp>
        <p:nvSpPr>
          <p:cNvPr id="15" name="Rectangle 14">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769" y="2195336"/>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735E29D-9B8B-D78F-BB85-1EAFF86694C0}"/>
              </a:ext>
            </a:extLst>
          </p:cNvPr>
          <p:cNvSpPr>
            <a:spLocks noGrp="1"/>
          </p:cNvSpPr>
          <p:nvPr>
            <p:ph idx="1"/>
          </p:nvPr>
        </p:nvSpPr>
        <p:spPr>
          <a:xfrm>
            <a:off x="374904" y="2522949"/>
            <a:ext cx="5065776" cy="3402363"/>
          </a:xfrm>
        </p:spPr>
        <p:txBody>
          <a:bodyPr anchor="t">
            <a:normAutofit/>
          </a:bodyPr>
          <a:lstStyle/>
          <a:p>
            <a:pPr marL="0" indent="0">
              <a:buNone/>
            </a:pPr>
            <a:r>
              <a:rPr lang="en-US" sz="2000">
                <a:latin typeface="Google Sans"/>
              </a:rPr>
              <a:t>Signs:</a:t>
            </a:r>
          </a:p>
          <a:p>
            <a:r>
              <a:rPr lang="en-US" sz="2000">
                <a:latin typeface="Google Sans"/>
              </a:rPr>
              <a:t>constant</a:t>
            </a:r>
            <a:r>
              <a:rPr lang="en-US" sz="2000" b="0" i="0">
                <a:effectLst/>
                <a:latin typeface="Google Sans"/>
              </a:rPr>
              <a:t> unhappiness</a:t>
            </a:r>
          </a:p>
          <a:p>
            <a:r>
              <a:rPr lang="en-US" sz="2000" b="0" i="0">
                <a:effectLst/>
                <a:latin typeface="Google Sans"/>
              </a:rPr>
              <a:t>lack of trust</a:t>
            </a:r>
          </a:p>
          <a:p>
            <a:r>
              <a:rPr lang="en-US" sz="2000" b="0" i="0">
                <a:effectLst/>
                <a:latin typeface="Google Sans"/>
              </a:rPr>
              <a:t>repeated patterns of conflict</a:t>
            </a:r>
          </a:p>
          <a:p>
            <a:r>
              <a:rPr lang="en-US" sz="2000" b="0" i="0">
                <a:effectLst/>
                <a:latin typeface="Google Sans"/>
              </a:rPr>
              <a:t>emotional or physical abuse</a:t>
            </a:r>
          </a:p>
          <a:p>
            <a:r>
              <a:rPr lang="en-US" sz="2000" b="0" i="0">
                <a:effectLst/>
                <a:latin typeface="Google Sans"/>
              </a:rPr>
              <a:t>misalignment of values </a:t>
            </a:r>
          </a:p>
          <a:p>
            <a:r>
              <a:rPr lang="en-US" sz="2000" b="0" i="0">
                <a:effectLst/>
                <a:latin typeface="Google Sans"/>
              </a:rPr>
              <a:t>feeling stagnant or held back</a:t>
            </a:r>
          </a:p>
          <a:p>
            <a:r>
              <a:rPr lang="en-US" sz="2000" b="0" i="0">
                <a:effectLst/>
                <a:latin typeface="Google Sans"/>
              </a:rPr>
              <a:t>loss of respect</a:t>
            </a:r>
            <a:endParaRPr lang="en-US" sz="2000"/>
          </a:p>
        </p:txBody>
      </p:sp>
    </p:spTree>
    <p:extLst>
      <p:ext uri="{BB962C8B-B14F-4D97-AF65-F5344CB8AC3E}">
        <p14:creationId xmlns:p14="http://schemas.microsoft.com/office/powerpoint/2010/main" val="2548567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6" name="Rectangle 1035">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BAA4D4-0299-1441-EF5B-24C66C687930}"/>
              </a:ext>
            </a:extLst>
          </p:cNvPr>
          <p:cNvSpPr>
            <a:spLocks noGrp="1"/>
          </p:cNvSpPr>
          <p:nvPr>
            <p:ph type="title"/>
          </p:nvPr>
        </p:nvSpPr>
        <p:spPr>
          <a:xfrm>
            <a:off x="6803409" y="762001"/>
            <a:ext cx="4156512" cy="1708244"/>
          </a:xfrm>
        </p:spPr>
        <p:txBody>
          <a:bodyPr vert="horz" lIns="91440" tIns="45720" rIns="91440" bIns="45720" rtlCol="0" anchor="ctr">
            <a:normAutofit/>
          </a:bodyPr>
          <a:lstStyle/>
          <a:p>
            <a:r>
              <a:rPr lang="en-US" sz="3700" dirty="0"/>
              <a:t>Last activity</a:t>
            </a:r>
          </a:p>
        </p:txBody>
      </p:sp>
      <p:pic>
        <p:nvPicPr>
          <p:cNvPr id="1026" name="Picture 2" descr="Two young men sitting on a panel and talking Stock Photo | Adobe Stock">
            <a:extLst>
              <a:ext uri="{FF2B5EF4-FFF2-40B4-BE49-F238E27FC236}">
                <a16:creationId xmlns:a16="http://schemas.microsoft.com/office/drawing/2014/main" id="{1936FC3F-EE80-DC97-709E-B19F0A67B1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742" r="22924" b="-2"/>
          <a:stretch/>
        </p:blipFill>
        <p:spPr bwMode="auto">
          <a:xfrm>
            <a:off x="-1" y="-2"/>
            <a:ext cx="6096001" cy="685800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8D2450E-F715-9002-86A3-D96119A081C7}"/>
              </a:ext>
            </a:extLst>
          </p:cNvPr>
          <p:cNvSpPr txBox="1"/>
          <p:nvPr/>
        </p:nvSpPr>
        <p:spPr>
          <a:xfrm>
            <a:off x="6803409" y="2470245"/>
            <a:ext cx="4156512" cy="3769835"/>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a:t>Did you learn anything new about yourself?</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How do you feel?</a:t>
            </a:r>
          </a:p>
        </p:txBody>
      </p:sp>
    </p:spTree>
    <p:extLst>
      <p:ext uri="{BB962C8B-B14F-4D97-AF65-F5344CB8AC3E}">
        <p14:creationId xmlns:p14="http://schemas.microsoft.com/office/powerpoint/2010/main" val="517917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5268" y="4930407"/>
            <a:ext cx="2727113" cy="1245023"/>
            <a:chOff x="37902" y="7395609"/>
            <a:chExt cx="4090670" cy="1867535"/>
          </a:xfrm>
        </p:grpSpPr>
        <p:pic>
          <p:nvPicPr>
            <p:cNvPr id="3" name="object 3"/>
            <p:cNvPicPr/>
            <p:nvPr/>
          </p:nvPicPr>
          <p:blipFill>
            <a:blip r:embed="rId3" cstate="print"/>
            <a:stretch>
              <a:fillRect/>
            </a:stretch>
          </p:blipFill>
          <p:spPr>
            <a:xfrm>
              <a:off x="37902" y="7576793"/>
              <a:ext cx="2381249" cy="1685924"/>
            </a:xfrm>
            <a:prstGeom prst="rect">
              <a:avLst/>
            </a:prstGeom>
          </p:spPr>
        </p:pic>
        <p:pic>
          <p:nvPicPr>
            <p:cNvPr id="4" name="object 4"/>
            <p:cNvPicPr/>
            <p:nvPr/>
          </p:nvPicPr>
          <p:blipFill>
            <a:blip r:embed="rId4" cstate="print"/>
            <a:stretch>
              <a:fillRect/>
            </a:stretch>
          </p:blipFill>
          <p:spPr>
            <a:xfrm>
              <a:off x="2385223" y="7395609"/>
              <a:ext cx="1743074" cy="1743074"/>
            </a:xfrm>
            <a:prstGeom prst="rect">
              <a:avLst/>
            </a:prstGeom>
          </p:spPr>
        </p:pic>
      </p:grpSp>
      <p:pic>
        <p:nvPicPr>
          <p:cNvPr id="5" name="object 5"/>
          <p:cNvPicPr/>
          <p:nvPr/>
        </p:nvPicPr>
        <p:blipFill>
          <a:blip r:embed="rId5" cstate="print"/>
          <a:stretch>
            <a:fillRect/>
          </a:stretch>
        </p:blipFill>
        <p:spPr>
          <a:xfrm>
            <a:off x="4283568" y="5186012"/>
            <a:ext cx="1795721" cy="745787"/>
          </a:xfrm>
          <a:prstGeom prst="rect">
            <a:avLst/>
          </a:prstGeom>
        </p:spPr>
      </p:pic>
      <p:pic>
        <p:nvPicPr>
          <p:cNvPr id="6" name="object 6"/>
          <p:cNvPicPr/>
          <p:nvPr/>
        </p:nvPicPr>
        <p:blipFill>
          <a:blip r:embed="rId6" cstate="print"/>
          <a:stretch>
            <a:fillRect/>
          </a:stretch>
        </p:blipFill>
        <p:spPr>
          <a:xfrm>
            <a:off x="6288955" y="4969719"/>
            <a:ext cx="1527895" cy="113029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172200"/>
            <a:ext cx="12191577" cy="685800"/>
          </a:xfrm>
          <a:custGeom>
            <a:avLst/>
            <a:gdLst/>
            <a:ahLst/>
            <a:cxnLst/>
            <a:rect l="l" t="t" r="r" b="b"/>
            <a:pathLst>
              <a:path w="18287365" h="1028700">
                <a:moveTo>
                  <a:pt x="0" y="0"/>
                </a:moveTo>
                <a:lnTo>
                  <a:pt x="18286852" y="0"/>
                </a:lnTo>
                <a:lnTo>
                  <a:pt x="18286852" y="1028699"/>
                </a:lnTo>
                <a:lnTo>
                  <a:pt x="0" y="1028699"/>
                </a:lnTo>
                <a:lnTo>
                  <a:pt x="0" y="0"/>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sp>
        <p:nvSpPr>
          <p:cNvPr id="9" name="object 9"/>
          <p:cNvSpPr txBox="1"/>
          <p:nvPr/>
        </p:nvSpPr>
        <p:spPr>
          <a:xfrm>
            <a:off x="20009" y="6354652"/>
            <a:ext cx="12152207" cy="437129"/>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1205" marR="3387" indent="-833162">
              <a:lnSpc>
                <a:spcPct val="115100"/>
              </a:lnSpc>
              <a:spcBef>
                <a:spcPts val="67"/>
              </a:spcBef>
            </a:pPr>
            <a:r>
              <a:rPr sz="1267" spc="23" dirty="0">
                <a:solidFill>
                  <a:srgbClr val="FFFFFF"/>
                </a:solidFill>
                <a:latin typeface="Microsoft Sans Serif"/>
                <a:cs typeface="Microsoft Sans Serif"/>
              </a:rPr>
              <a:t>Funded</a:t>
            </a:r>
            <a:r>
              <a:rPr sz="1267" spc="-7" dirty="0">
                <a:solidFill>
                  <a:srgbClr val="FFFFFF"/>
                </a:solidFill>
                <a:latin typeface="Microsoft Sans Serif"/>
                <a:cs typeface="Microsoft Sans Serif"/>
              </a:rPr>
              <a:t> </a:t>
            </a:r>
            <a:r>
              <a:rPr sz="1267" spc="37" dirty="0">
                <a:solidFill>
                  <a:srgbClr val="FFFFFF"/>
                </a:solidFill>
                <a:latin typeface="Microsoft Sans Serif"/>
                <a:cs typeface="Microsoft Sans Serif"/>
              </a:rPr>
              <a:t>by</a:t>
            </a:r>
            <a:r>
              <a:rPr sz="1267" spc="-3"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3" dirty="0">
                <a:solidFill>
                  <a:srgbClr val="FFFFFF"/>
                </a:solidFill>
                <a:latin typeface="Microsoft Sans Serif"/>
                <a:cs typeface="Microsoft Sans Serif"/>
              </a:rPr>
              <a:t> </a:t>
            </a:r>
            <a:r>
              <a:rPr sz="1267" spc="33" dirty="0">
                <a:solidFill>
                  <a:srgbClr val="FFFFFF"/>
                </a:solidFill>
                <a:latin typeface="Microsoft Sans Serif"/>
                <a:cs typeface="Microsoft Sans Serif"/>
              </a:rPr>
              <a:t>Union.</a:t>
            </a:r>
            <a:r>
              <a:rPr sz="1267" spc="-3" dirty="0">
                <a:solidFill>
                  <a:srgbClr val="FFFFFF"/>
                </a:solidFill>
                <a:latin typeface="Microsoft Sans Serif"/>
                <a:cs typeface="Microsoft Sans Serif"/>
              </a:rPr>
              <a:t> </a:t>
            </a:r>
            <a:r>
              <a:rPr sz="1267" spc="-7" dirty="0">
                <a:solidFill>
                  <a:srgbClr val="FFFFFF"/>
                </a:solidFill>
                <a:latin typeface="Microsoft Sans Serif"/>
                <a:cs typeface="Microsoft Sans Serif"/>
              </a:rPr>
              <a:t>Views </a:t>
            </a:r>
            <a:r>
              <a:rPr sz="1267" spc="43" dirty="0">
                <a:solidFill>
                  <a:srgbClr val="FFFFFF"/>
                </a:solidFill>
                <a:latin typeface="Microsoft Sans Serif"/>
                <a:cs typeface="Microsoft Sans Serif"/>
              </a:rPr>
              <a:t>and</a:t>
            </a:r>
            <a:r>
              <a:rPr sz="1267" spc="-3" dirty="0">
                <a:solidFill>
                  <a:srgbClr val="FFFFFF"/>
                </a:solidFill>
                <a:latin typeface="Microsoft Sans Serif"/>
                <a:cs typeface="Microsoft Sans Serif"/>
              </a:rPr>
              <a:t> </a:t>
            </a:r>
            <a:r>
              <a:rPr sz="1267" spc="43" dirty="0">
                <a:solidFill>
                  <a:srgbClr val="FFFFFF"/>
                </a:solidFill>
                <a:latin typeface="Microsoft Sans Serif"/>
                <a:cs typeface="Microsoft Sans Serif"/>
              </a:rPr>
              <a:t>opinions</a:t>
            </a:r>
            <a:r>
              <a:rPr sz="1267" spc="-3" dirty="0">
                <a:solidFill>
                  <a:srgbClr val="FFFFFF"/>
                </a:solidFill>
                <a:latin typeface="Microsoft Sans Serif"/>
                <a:cs typeface="Microsoft Sans Serif"/>
              </a:rPr>
              <a:t> </a:t>
            </a:r>
            <a:r>
              <a:rPr sz="1267" spc="20" dirty="0">
                <a:solidFill>
                  <a:srgbClr val="FFFFFF"/>
                </a:solidFill>
                <a:latin typeface="Microsoft Sans Serif"/>
                <a:cs typeface="Microsoft Sans Serif"/>
              </a:rPr>
              <a:t>expressed</a:t>
            </a:r>
            <a:r>
              <a:rPr sz="1267" spc="-7" dirty="0">
                <a:solidFill>
                  <a:srgbClr val="FFFFFF"/>
                </a:solidFill>
                <a:latin typeface="Microsoft Sans Serif"/>
                <a:cs typeface="Microsoft Sans Serif"/>
              </a:rPr>
              <a:t> </a:t>
            </a:r>
            <a:r>
              <a:rPr sz="1267" spc="30" dirty="0">
                <a:solidFill>
                  <a:srgbClr val="FFFFFF"/>
                </a:solidFill>
                <a:latin typeface="Microsoft Sans Serif"/>
                <a:cs typeface="Microsoft Sans Serif"/>
              </a:rPr>
              <a:t>are</a:t>
            </a:r>
            <a:r>
              <a:rPr sz="1267" spc="-3" dirty="0">
                <a:solidFill>
                  <a:srgbClr val="FFFFFF"/>
                </a:solidFill>
                <a:latin typeface="Microsoft Sans Serif"/>
                <a:cs typeface="Microsoft Sans Serif"/>
              </a:rPr>
              <a:t> </a:t>
            </a:r>
            <a:r>
              <a:rPr sz="1267" spc="40" dirty="0">
                <a:solidFill>
                  <a:srgbClr val="FFFFFF"/>
                </a:solidFill>
                <a:latin typeface="Microsoft Sans Serif"/>
                <a:cs typeface="Microsoft Sans Serif"/>
              </a:rPr>
              <a:t>however</a:t>
            </a:r>
            <a:r>
              <a:rPr sz="1267" spc="-3" dirty="0">
                <a:solidFill>
                  <a:srgbClr val="FFFFFF"/>
                </a:solidFill>
                <a:latin typeface="Microsoft Sans Serif"/>
                <a:cs typeface="Microsoft Sans Serif"/>
              </a:rPr>
              <a:t> </a:t>
            </a:r>
            <a:r>
              <a:rPr sz="1267" spc="37" dirty="0">
                <a:solidFill>
                  <a:srgbClr val="FFFFFF"/>
                </a:solidFill>
                <a:latin typeface="Microsoft Sans Serif"/>
                <a:cs typeface="Microsoft Sans Serif"/>
              </a:rPr>
              <a:t>those</a:t>
            </a:r>
            <a:r>
              <a:rPr sz="1267" spc="-7" dirty="0">
                <a:solidFill>
                  <a:srgbClr val="FFFFFF"/>
                </a:solidFill>
                <a:latin typeface="Microsoft Sans Serif"/>
                <a:cs typeface="Microsoft Sans Serif"/>
              </a:rPr>
              <a:t> </a:t>
            </a:r>
            <a:r>
              <a:rPr sz="1267" spc="67" dirty="0">
                <a:solidFill>
                  <a:srgbClr val="FFFFFF"/>
                </a:solidFill>
                <a:latin typeface="Microsoft Sans Serif"/>
                <a:cs typeface="Microsoft Sans Serif"/>
              </a:rPr>
              <a:t>of</a:t>
            </a:r>
            <a:r>
              <a:rPr sz="1267" spc="-3"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3" dirty="0">
                <a:solidFill>
                  <a:srgbClr val="FFFFFF"/>
                </a:solidFill>
                <a:latin typeface="Microsoft Sans Serif"/>
                <a:cs typeface="Microsoft Sans Serif"/>
              </a:rPr>
              <a:t> </a:t>
            </a:r>
            <a:r>
              <a:rPr sz="1267" spc="27" dirty="0">
                <a:solidFill>
                  <a:srgbClr val="FFFFFF"/>
                </a:solidFill>
                <a:latin typeface="Microsoft Sans Serif"/>
                <a:cs typeface="Microsoft Sans Serif"/>
              </a:rPr>
              <a:t>author(s)</a:t>
            </a:r>
            <a:r>
              <a:rPr sz="1267" spc="-7" dirty="0">
                <a:solidFill>
                  <a:srgbClr val="FFFFFF"/>
                </a:solidFill>
                <a:latin typeface="Microsoft Sans Serif"/>
                <a:cs typeface="Microsoft Sans Serif"/>
              </a:rPr>
              <a:t> </a:t>
            </a:r>
            <a:r>
              <a:rPr sz="1267" spc="40" dirty="0">
                <a:solidFill>
                  <a:srgbClr val="FFFFFF"/>
                </a:solidFill>
                <a:latin typeface="Microsoft Sans Serif"/>
                <a:cs typeface="Microsoft Sans Serif"/>
              </a:rPr>
              <a:t>only</a:t>
            </a:r>
            <a:r>
              <a:rPr sz="1267" spc="-3" dirty="0">
                <a:solidFill>
                  <a:srgbClr val="FFFFFF"/>
                </a:solidFill>
                <a:latin typeface="Microsoft Sans Serif"/>
                <a:cs typeface="Microsoft Sans Serif"/>
              </a:rPr>
              <a:t> </a:t>
            </a:r>
            <a:r>
              <a:rPr sz="1267" spc="43" dirty="0">
                <a:solidFill>
                  <a:srgbClr val="FFFFFF"/>
                </a:solidFill>
                <a:latin typeface="Microsoft Sans Serif"/>
                <a:cs typeface="Microsoft Sans Serif"/>
              </a:rPr>
              <a:t>and</a:t>
            </a:r>
            <a:r>
              <a:rPr sz="1267" spc="-7" dirty="0">
                <a:solidFill>
                  <a:srgbClr val="FFFFFF"/>
                </a:solidFill>
                <a:latin typeface="Microsoft Sans Serif"/>
                <a:cs typeface="Microsoft Sans Serif"/>
              </a:rPr>
              <a:t> </a:t>
            </a:r>
            <a:r>
              <a:rPr sz="1267" spc="63" dirty="0">
                <a:solidFill>
                  <a:srgbClr val="FFFFFF"/>
                </a:solidFill>
                <a:latin typeface="Microsoft Sans Serif"/>
                <a:cs typeface="Microsoft Sans Serif"/>
              </a:rPr>
              <a:t>do</a:t>
            </a:r>
            <a:r>
              <a:rPr sz="1267" spc="-3" dirty="0">
                <a:solidFill>
                  <a:srgbClr val="FFFFFF"/>
                </a:solidFill>
                <a:latin typeface="Microsoft Sans Serif"/>
                <a:cs typeface="Microsoft Sans Serif"/>
              </a:rPr>
              <a:t> </a:t>
            </a:r>
            <a:r>
              <a:rPr sz="1267" spc="73" dirty="0">
                <a:solidFill>
                  <a:srgbClr val="FFFFFF"/>
                </a:solidFill>
                <a:latin typeface="Microsoft Sans Serif"/>
                <a:cs typeface="Microsoft Sans Serif"/>
              </a:rPr>
              <a:t>not</a:t>
            </a:r>
            <a:r>
              <a:rPr sz="1267" spc="-3" dirty="0">
                <a:solidFill>
                  <a:srgbClr val="FFFFFF"/>
                </a:solidFill>
                <a:latin typeface="Microsoft Sans Serif"/>
                <a:cs typeface="Microsoft Sans Serif"/>
              </a:rPr>
              <a:t> </a:t>
            </a:r>
            <a:r>
              <a:rPr sz="1267" spc="10" dirty="0">
                <a:solidFill>
                  <a:srgbClr val="FFFFFF"/>
                </a:solidFill>
                <a:latin typeface="Microsoft Sans Serif"/>
                <a:cs typeface="Microsoft Sans Serif"/>
              </a:rPr>
              <a:t>necessarily</a:t>
            </a:r>
            <a:r>
              <a:rPr sz="1267" spc="-7" dirty="0">
                <a:solidFill>
                  <a:srgbClr val="FFFFFF"/>
                </a:solidFill>
                <a:latin typeface="Microsoft Sans Serif"/>
                <a:cs typeface="Microsoft Sans Serif"/>
              </a:rPr>
              <a:t> </a:t>
            </a:r>
            <a:r>
              <a:rPr sz="1267" spc="37" dirty="0">
                <a:solidFill>
                  <a:srgbClr val="FFFFFF"/>
                </a:solidFill>
                <a:latin typeface="Microsoft Sans Serif"/>
                <a:cs typeface="Microsoft Sans Serif"/>
              </a:rPr>
              <a:t>reflect</a:t>
            </a:r>
            <a:r>
              <a:rPr sz="1267" spc="-3" dirty="0">
                <a:solidFill>
                  <a:srgbClr val="FFFFFF"/>
                </a:solidFill>
                <a:latin typeface="Microsoft Sans Serif"/>
                <a:cs typeface="Microsoft Sans Serif"/>
              </a:rPr>
              <a:t> </a:t>
            </a:r>
            <a:r>
              <a:rPr sz="1267" spc="37" dirty="0">
                <a:solidFill>
                  <a:srgbClr val="FFFFFF"/>
                </a:solidFill>
                <a:latin typeface="Microsoft Sans Serif"/>
                <a:cs typeface="Microsoft Sans Serif"/>
              </a:rPr>
              <a:t>those</a:t>
            </a:r>
            <a:r>
              <a:rPr sz="1267" spc="-3" dirty="0">
                <a:solidFill>
                  <a:srgbClr val="FFFFFF"/>
                </a:solidFill>
                <a:latin typeface="Microsoft Sans Serif"/>
                <a:cs typeface="Microsoft Sans Serif"/>
              </a:rPr>
              <a:t> </a:t>
            </a:r>
            <a:r>
              <a:rPr sz="1267" spc="67" dirty="0">
                <a:solidFill>
                  <a:srgbClr val="FFFFFF"/>
                </a:solidFill>
                <a:latin typeface="Microsoft Sans Serif"/>
                <a:cs typeface="Microsoft Sans Serif"/>
              </a:rPr>
              <a:t>of</a:t>
            </a:r>
            <a:r>
              <a:rPr sz="1267" spc="-7"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3"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3" dirty="0">
                <a:solidFill>
                  <a:srgbClr val="FFFFFF"/>
                </a:solidFill>
                <a:latin typeface="Microsoft Sans Serif"/>
                <a:cs typeface="Microsoft Sans Serif"/>
              </a:rPr>
              <a:t> </a:t>
            </a:r>
            <a:r>
              <a:rPr sz="1267" spc="47" dirty="0">
                <a:solidFill>
                  <a:srgbClr val="FFFFFF"/>
                </a:solidFill>
                <a:latin typeface="Microsoft Sans Serif"/>
                <a:cs typeface="Microsoft Sans Serif"/>
              </a:rPr>
              <a:t>Union </a:t>
            </a:r>
            <a:r>
              <a:rPr sz="1267" spc="-327" dirty="0">
                <a:solidFill>
                  <a:srgbClr val="FFFFFF"/>
                </a:solidFill>
                <a:latin typeface="Microsoft Sans Serif"/>
                <a:cs typeface="Microsoft Sans Serif"/>
              </a:rPr>
              <a:t> </a:t>
            </a:r>
            <a:r>
              <a:rPr sz="1267" spc="73" dirty="0">
                <a:solidFill>
                  <a:srgbClr val="FFFFFF"/>
                </a:solidFill>
                <a:latin typeface="Microsoft Sans Serif"/>
                <a:cs typeface="Microsoft Sans Serif"/>
              </a:rPr>
              <a:t>or</a:t>
            </a:r>
            <a:r>
              <a:rPr sz="1267" spc="-10"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10" dirty="0">
                <a:solidFill>
                  <a:srgbClr val="FFFFFF"/>
                </a:solidFill>
                <a:latin typeface="Microsoft Sans Serif"/>
                <a:cs typeface="Microsoft Sans Serif"/>
              </a:rPr>
              <a:t> </a:t>
            </a:r>
            <a:r>
              <a:rPr sz="1267" spc="23" dirty="0">
                <a:solidFill>
                  <a:srgbClr val="FFFFFF"/>
                </a:solidFill>
                <a:latin typeface="Microsoft Sans Serif"/>
                <a:cs typeface="Microsoft Sans Serif"/>
              </a:rPr>
              <a:t>Education</a:t>
            </a:r>
            <a:r>
              <a:rPr sz="1267" spc="-7" dirty="0">
                <a:solidFill>
                  <a:srgbClr val="FFFFFF"/>
                </a:solidFill>
                <a:latin typeface="Microsoft Sans Serif"/>
                <a:cs typeface="Microsoft Sans Serif"/>
              </a:rPr>
              <a:t> </a:t>
            </a:r>
            <a:r>
              <a:rPr sz="1267" spc="43" dirty="0">
                <a:solidFill>
                  <a:srgbClr val="FFFFFF"/>
                </a:solidFill>
                <a:latin typeface="Microsoft Sans Serif"/>
                <a:cs typeface="Microsoft Sans Serif"/>
              </a:rPr>
              <a:t>and</a:t>
            </a:r>
            <a:r>
              <a:rPr sz="1267" spc="-10" dirty="0">
                <a:solidFill>
                  <a:srgbClr val="FFFFFF"/>
                </a:solidFill>
                <a:latin typeface="Microsoft Sans Serif"/>
                <a:cs typeface="Microsoft Sans Serif"/>
              </a:rPr>
              <a:t> </a:t>
            </a:r>
            <a:r>
              <a:rPr sz="1267" spc="33" dirty="0">
                <a:solidFill>
                  <a:srgbClr val="FFFFFF"/>
                </a:solidFill>
                <a:latin typeface="Microsoft Sans Serif"/>
                <a:cs typeface="Microsoft Sans Serif"/>
              </a:rPr>
              <a:t>Culture</a:t>
            </a:r>
            <a:r>
              <a:rPr sz="1267" spc="-7" dirty="0">
                <a:solidFill>
                  <a:srgbClr val="FFFFFF"/>
                </a:solidFill>
                <a:latin typeface="Microsoft Sans Serif"/>
                <a:cs typeface="Microsoft Sans Serif"/>
              </a:rPr>
              <a:t> </a:t>
            </a:r>
            <a:r>
              <a:rPr sz="1267" spc="3" dirty="0">
                <a:solidFill>
                  <a:srgbClr val="FFFFFF"/>
                </a:solidFill>
                <a:latin typeface="Microsoft Sans Serif"/>
                <a:cs typeface="Microsoft Sans Serif"/>
              </a:rPr>
              <a:t>Executive</a:t>
            </a:r>
            <a:r>
              <a:rPr sz="1267" spc="-10" dirty="0">
                <a:solidFill>
                  <a:srgbClr val="FFFFFF"/>
                </a:solidFill>
                <a:latin typeface="Microsoft Sans Serif"/>
                <a:cs typeface="Microsoft Sans Serif"/>
              </a:rPr>
              <a:t> </a:t>
            </a:r>
            <a:r>
              <a:rPr sz="1267" spc="-3" dirty="0">
                <a:solidFill>
                  <a:srgbClr val="FFFFFF"/>
                </a:solidFill>
                <a:latin typeface="Microsoft Sans Serif"/>
                <a:cs typeface="Microsoft Sans Serif"/>
              </a:rPr>
              <a:t>Agency</a:t>
            </a:r>
            <a:r>
              <a:rPr sz="1267" spc="-7" dirty="0">
                <a:solidFill>
                  <a:srgbClr val="FFFFFF"/>
                </a:solidFill>
                <a:latin typeface="Microsoft Sans Serif"/>
                <a:cs typeface="Microsoft Sans Serif"/>
              </a:rPr>
              <a:t> </a:t>
            </a:r>
            <a:r>
              <a:rPr sz="1267" spc="-76" dirty="0">
                <a:solidFill>
                  <a:srgbClr val="FFFFFF"/>
                </a:solidFill>
                <a:latin typeface="Microsoft Sans Serif"/>
                <a:cs typeface="Microsoft Sans Serif"/>
              </a:rPr>
              <a:t>(EACEA).</a:t>
            </a:r>
            <a:r>
              <a:rPr sz="1267" spc="-7" dirty="0">
                <a:solidFill>
                  <a:srgbClr val="FFFFFF"/>
                </a:solidFill>
                <a:latin typeface="Microsoft Sans Serif"/>
                <a:cs typeface="Microsoft Sans Serif"/>
              </a:rPr>
              <a:t> </a:t>
            </a:r>
            <a:r>
              <a:rPr sz="1267" spc="47" dirty="0">
                <a:solidFill>
                  <a:srgbClr val="FFFFFF"/>
                </a:solidFill>
                <a:latin typeface="Microsoft Sans Serif"/>
                <a:cs typeface="Microsoft Sans Serif"/>
              </a:rPr>
              <a:t>Neither</a:t>
            </a:r>
            <a:r>
              <a:rPr sz="1267" spc="-10"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10" dirty="0">
                <a:solidFill>
                  <a:srgbClr val="FFFFFF"/>
                </a:solidFill>
                <a:latin typeface="Microsoft Sans Serif"/>
                <a:cs typeface="Microsoft Sans Serif"/>
              </a:rPr>
              <a:t> </a:t>
            </a:r>
            <a:r>
              <a:rPr sz="1267" spc="47" dirty="0">
                <a:solidFill>
                  <a:srgbClr val="FFFFFF"/>
                </a:solidFill>
                <a:latin typeface="Microsoft Sans Serif"/>
                <a:cs typeface="Microsoft Sans Serif"/>
              </a:rPr>
              <a:t>Union</a:t>
            </a:r>
            <a:r>
              <a:rPr sz="1267" spc="-7" dirty="0">
                <a:solidFill>
                  <a:srgbClr val="FFFFFF"/>
                </a:solidFill>
                <a:latin typeface="Microsoft Sans Serif"/>
                <a:cs typeface="Microsoft Sans Serif"/>
              </a:rPr>
              <a:t> </a:t>
            </a:r>
            <a:r>
              <a:rPr sz="1267" spc="73" dirty="0">
                <a:solidFill>
                  <a:srgbClr val="FFFFFF"/>
                </a:solidFill>
                <a:latin typeface="Microsoft Sans Serif"/>
                <a:cs typeface="Microsoft Sans Serif"/>
              </a:rPr>
              <a:t>nor</a:t>
            </a:r>
            <a:r>
              <a:rPr sz="1267" spc="-10" dirty="0">
                <a:solidFill>
                  <a:srgbClr val="FFFFFF"/>
                </a:solidFill>
                <a:latin typeface="Microsoft Sans Serif"/>
                <a:cs typeface="Microsoft Sans Serif"/>
              </a:rPr>
              <a:t> </a:t>
            </a:r>
            <a:r>
              <a:rPr sz="1267" spc="-100" dirty="0">
                <a:solidFill>
                  <a:srgbClr val="FFFFFF"/>
                </a:solidFill>
                <a:latin typeface="Microsoft Sans Serif"/>
                <a:cs typeface="Microsoft Sans Serif"/>
              </a:rPr>
              <a:t>EACEA</a:t>
            </a:r>
            <a:r>
              <a:rPr sz="1267" spc="-7" dirty="0">
                <a:solidFill>
                  <a:srgbClr val="FFFFFF"/>
                </a:solidFill>
                <a:latin typeface="Microsoft Sans Serif"/>
                <a:cs typeface="Microsoft Sans Serif"/>
              </a:rPr>
              <a:t> </a:t>
            </a:r>
            <a:r>
              <a:rPr sz="1267" spc="10" dirty="0">
                <a:solidFill>
                  <a:srgbClr val="FFFFFF"/>
                </a:solidFill>
                <a:latin typeface="Microsoft Sans Serif"/>
                <a:cs typeface="Microsoft Sans Serif"/>
              </a:rPr>
              <a:t>can</a:t>
            </a:r>
            <a:r>
              <a:rPr sz="1267" spc="-10" dirty="0">
                <a:solidFill>
                  <a:srgbClr val="FFFFFF"/>
                </a:solidFill>
                <a:latin typeface="Microsoft Sans Serif"/>
                <a:cs typeface="Microsoft Sans Serif"/>
              </a:rPr>
              <a:t> </a:t>
            </a:r>
            <a:r>
              <a:rPr sz="1267" spc="37" dirty="0">
                <a:solidFill>
                  <a:srgbClr val="FFFFFF"/>
                </a:solidFill>
                <a:latin typeface="Microsoft Sans Serif"/>
                <a:cs typeface="Microsoft Sans Serif"/>
              </a:rPr>
              <a:t>be</a:t>
            </a:r>
            <a:r>
              <a:rPr sz="1267" spc="-7" dirty="0">
                <a:solidFill>
                  <a:srgbClr val="FFFFFF"/>
                </a:solidFill>
                <a:latin typeface="Microsoft Sans Serif"/>
                <a:cs typeface="Microsoft Sans Serif"/>
              </a:rPr>
              <a:t> </a:t>
            </a:r>
            <a:r>
              <a:rPr sz="1267" spc="43" dirty="0">
                <a:solidFill>
                  <a:srgbClr val="FFFFFF"/>
                </a:solidFill>
                <a:latin typeface="Microsoft Sans Serif"/>
                <a:cs typeface="Microsoft Sans Serif"/>
              </a:rPr>
              <a:t>held</a:t>
            </a:r>
            <a:r>
              <a:rPr sz="1267" spc="-7" dirty="0">
                <a:solidFill>
                  <a:srgbClr val="FFFFFF"/>
                </a:solidFill>
                <a:latin typeface="Microsoft Sans Serif"/>
                <a:cs typeface="Microsoft Sans Serif"/>
              </a:rPr>
              <a:t> </a:t>
            </a:r>
            <a:r>
              <a:rPr sz="1267" spc="30" dirty="0">
                <a:solidFill>
                  <a:srgbClr val="FFFFFF"/>
                </a:solidFill>
                <a:latin typeface="Microsoft Sans Serif"/>
                <a:cs typeface="Microsoft Sans Serif"/>
              </a:rPr>
              <a:t>responsible</a:t>
            </a:r>
            <a:r>
              <a:rPr sz="1267" spc="-10" dirty="0">
                <a:solidFill>
                  <a:srgbClr val="FFFFFF"/>
                </a:solidFill>
                <a:latin typeface="Microsoft Sans Serif"/>
                <a:cs typeface="Microsoft Sans Serif"/>
              </a:rPr>
              <a:t> </a:t>
            </a:r>
            <a:r>
              <a:rPr sz="1267" spc="73" dirty="0">
                <a:solidFill>
                  <a:srgbClr val="FFFFFF"/>
                </a:solidFill>
                <a:latin typeface="Microsoft Sans Serif"/>
                <a:cs typeface="Microsoft Sans Serif"/>
              </a:rPr>
              <a:t>for</a:t>
            </a:r>
            <a:r>
              <a:rPr sz="1267" spc="-7" dirty="0">
                <a:solidFill>
                  <a:srgbClr val="FFFFFF"/>
                </a:solidFill>
                <a:latin typeface="Microsoft Sans Serif"/>
                <a:cs typeface="Microsoft Sans Serif"/>
              </a:rPr>
              <a:t> </a:t>
            </a:r>
            <a:r>
              <a:rPr sz="1267" spc="53" dirty="0">
                <a:solidFill>
                  <a:srgbClr val="FFFFFF"/>
                </a:solidFill>
                <a:latin typeface="Microsoft Sans Serif"/>
                <a:cs typeface="Microsoft Sans Serif"/>
              </a:rPr>
              <a:t>them.</a:t>
            </a:r>
            <a:endParaRPr sz="1267">
              <a:latin typeface="Microsoft Sans Serif"/>
              <a:cs typeface="Microsoft Sans Serif"/>
            </a:endParaRPr>
          </a:p>
        </p:txBody>
      </p:sp>
      <p:pic>
        <p:nvPicPr>
          <p:cNvPr id="10" name="object 10"/>
          <p:cNvPicPr/>
          <p:nvPr/>
        </p:nvPicPr>
        <p:blipFill>
          <a:blip r:embed="rId8" cstate="print"/>
          <a:stretch>
            <a:fillRect/>
          </a:stretch>
        </p:blipFill>
        <p:spPr>
          <a:xfrm>
            <a:off x="10426294" y="920091"/>
            <a:ext cx="1365249" cy="1441449"/>
          </a:xfrm>
          <a:prstGeom prst="rect">
            <a:avLst/>
          </a:prstGeom>
        </p:spPr>
      </p:pic>
      <p:pic>
        <p:nvPicPr>
          <p:cNvPr id="11" name="object 11"/>
          <p:cNvPicPr/>
          <p:nvPr/>
        </p:nvPicPr>
        <p:blipFill>
          <a:blip r:embed="rId9" cstate="print"/>
          <a:stretch>
            <a:fillRect/>
          </a:stretch>
        </p:blipFill>
        <p:spPr>
          <a:xfrm>
            <a:off x="3666342" y="3257771"/>
            <a:ext cx="4848843" cy="1159933"/>
          </a:xfrm>
          <a:prstGeom prst="rect">
            <a:avLst/>
          </a:prstGeom>
        </p:spPr>
      </p:pic>
      <p:sp>
        <p:nvSpPr>
          <p:cNvPr id="12" name="object 12"/>
          <p:cNvSpPr txBox="1">
            <a:spLocks noGrp="1"/>
          </p:cNvSpPr>
          <p:nvPr>
            <p:ph type="title"/>
          </p:nvPr>
        </p:nvSpPr>
        <p:spPr>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67"/>
              </a:spcBef>
            </a:pPr>
            <a:r>
              <a:rPr spc="97" dirty="0"/>
              <a:t>E</a:t>
            </a:r>
            <a:r>
              <a:rPr spc="37" dirty="0"/>
              <a:t>u</a:t>
            </a:r>
            <a:r>
              <a:rPr spc="490" dirty="0"/>
              <a:t>r</a:t>
            </a:r>
            <a:r>
              <a:rPr spc="53" dirty="0"/>
              <a:t>h</a:t>
            </a:r>
            <a:r>
              <a:rPr spc="50" dirty="0"/>
              <a:t>o</a:t>
            </a:r>
            <a:r>
              <a:rPr spc="-53" dirty="0"/>
              <a:t>p</a:t>
            </a:r>
            <a:r>
              <a:rPr spc="203" dirty="0"/>
              <a:t>e</a:t>
            </a:r>
          </a:p>
        </p:txBody>
      </p:sp>
      <p:sp>
        <p:nvSpPr>
          <p:cNvPr id="13" name="object 13"/>
          <p:cNvSpPr txBox="1"/>
          <p:nvPr/>
        </p:nvSpPr>
        <p:spPr>
          <a:xfrm>
            <a:off x="2516738" y="1866513"/>
            <a:ext cx="6762750" cy="763693"/>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67"/>
              </a:spcBef>
            </a:pPr>
            <a:r>
              <a:rPr sz="2333" spc="-43" dirty="0">
                <a:latin typeface="Georgia"/>
                <a:cs typeface="Georgia"/>
              </a:rPr>
              <a:t>EU</a:t>
            </a:r>
            <a:r>
              <a:rPr sz="2333" spc="50" dirty="0">
                <a:latin typeface="Georgia"/>
                <a:cs typeface="Georgia"/>
              </a:rPr>
              <a:t> </a:t>
            </a:r>
            <a:r>
              <a:rPr sz="2333" spc="47" dirty="0">
                <a:latin typeface="Georgia"/>
                <a:cs typeface="Georgia"/>
              </a:rPr>
              <a:t>as</a:t>
            </a:r>
            <a:r>
              <a:rPr sz="2333" spc="53" dirty="0">
                <a:latin typeface="Georgia"/>
                <a:cs typeface="Georgia"/>
              </a:rPr>
              <a:t> </a:t>
            </a:r>
            <a:r>
              <a:rPr sz="2333" spc="27" dirty="0">
                <a:latin typeface="Georgia"/>
                <a:cs typeface="Georgia"/>
              </a:rPr>
              <a:t>a</a:t>
            </a:r>
            <a:r>
              <a:rPr sz="2333" spc="50" dirty="0">
                <a:latin typeface="Georgia"/>
                <a:cs typeface="Georgia"/>
              </a:rPr>
              <a:t> </a:t>
            </a:r>
            <a:r>
              <a:rPr sz="2333" spc="33" dirty="0">
                <a:latin typeface="Georgia"/>
                <a:cs typeface="Georgia"/>
              </a:rPr>
              <a:t>solidarity's</a:t>
            </a:r>
            <a:r>
              <a:rPr sz="2333" spc="53" dirty="0">
                <a:latin typeface="Georgia"/>
                <a:cs typeface="Georgia"/>
              </a:rPr>
              <a:t> </a:t>
            </a:r>
            <a:r>
              <a:rPr sz="2333" spc="76" dirty="0">
                <a:latin typeface="Georgia"/>
                <a:cs typeface="Georgia"/>
              </a:rPr>
              <a:t>house</a:t>
            </a:r>
            <a:r>
              <a:rPr sz="2333" spc="53" dirty="0">
                <a:latin typeface="Georgia"/>
                <a:cs typeface="Georgia"/>
              </a:rPr>
              <a:t> </a:t>
            </a:r>
            <a:r>
              <a:rPr sz="2333" spc="60" dirty="0">
                <a:latin typeface="Georgia"/>
                <a:cs typeface="Georgia"/>
              </a:rPr>
              <a:t>for</a:t>
            </a:r>
            <a:r>
              <a:rPr sz="2333" spc="50" dirty="0">
                <a:latin typeface="Georgia"/>
                <a:cs typeface="Georgia"/>
              </a:rPr>
              <a:t> </a:t>
            </a:r>
            <a:r>
              <a:rPr sz="2333" spc="40" dirty="0">
                <a:latin typeface="Georgia"/>
                <a:cs typeface="Georgia"/>
              </a:rPr>
              <a:t>minors</a:t>
            </a:r>
            <a:r>
              <a:rPr sz="2333" spc="53" dirty="0">
                <a:latin typeface="Georgia"/>
                <a:cs typeface="Georgia"/>
              </a:rPr>
              <a:t> </a:t>
            </a:r>
            <a:r>
              <a:rPr sz="2333" spc="80" dirty="0">
                <a:latin typeface="Georgia"/>
                <a:cs typeface="Georgia"/>
              </a:rPr>
              <a:t>out</a:t>
            </a:r>
            <a:r>
              <a:rPr sz="2333" spc="50" dirty="0">
                <a:latin typeface="Georgia"/>
                <a:cs typeface="Georgia"/>
              </a:rPr>
              <a:t> </a:t>
            </a:r>
            <a:r>
              <a:rPr sz="2333" spc="67" dirty="0">
                <a:latin typeface="Georgia"/>
                <a:cs typeface="Georgia"/>
              </a:rPr>
              <a:t>of</a:t>
            </a:r>
            <a:r>
              <a:rPr sz="2333" spc="53" dirty="0">
                <a:latin typeface="Georgia"/>
                <a:cs typeface="Georgia"/>
              </a:rPr>
              <a:t> </a:t>
            </a:r>
            <a:r>
              <a:rPr sz="2333" spc="73" dirty="0">
                <a:latin typeface="Georgia"/>
                <a:cs typeface="Georgia"/>
              </a:rPr>
              <a:t>home</a:t>
            </a:r>
            <a:endParaRPr sz="2333">
              <a:latin typeface="Georgia"/>
              <a:cs typeface="Georgia"/>
            </a:endParaRPr>
          </a:p>
          <a:p>
            <a:pPr marR="214641" algn="ctr">
              <a:lnSpc>
                <a:spcPct val="100000"/>
              </a:lnSpc>
              <a:spcBef>
                <a:spcPts val="1557"/>
              </a:spcBef>
            </a:pPr>
            <a:r>
              <a:rPr sz="1267" spc="7" dirty="0">
                <a:latin typeface="Microsoft Sans Serif"/>
                <a:cs typeface="Microsoft Sans Serif"/>
              </a:rPr>
              <a:t>Erasmus+</a:t>
            </a:r>
            <a:r>
              <a:rPr sz="1267" spc="-20" dirty="0">
                <a:latin typeface="Microsoft Sans Serif"/>
                <a:cs typeface="Microsoft Sans Serif"/>
              </a:rPr>
              <a:t> </a:t>
            </a:r>
            <a:r>
              <a:rPr sz="1267" spc="43" dirty="0">
                <a:latin typeface="Microsoft Sans Serif"/>
                <a:cs typeface="Microsoft Sans Serif"/>
              </a:rPr>
              <a:t>project</a:t>
            </a:r>
            <a:r>
              <a:rPr sz="1267" spc="-17" dirty="0">
                <a:latin typeface="Microsoft Sans Serif"/>
                <a:cs typeface="Microsoft Sans Serif"/>
              </a:rPr>
              <a:t> </a:t>
            </a:r>
            <a:r>
              <a:rPr sz="1267" spc="27" dirty="0">
                <a:latin typeface="Microsoft Sans Serif"/>
                <a:cs typeface="Microsoft Sans Serif"/>
              </a:rPr>
              <a:t>n.</a:t>
            </a:r>
            <a:r>
              <a:rPr sz="1267" spc="-20" dirty="0">
                <a:latin typeface="Microsoft Sans Serif"/>
                <a:cs typeface="Microsoft Sans Serif"/>
              </a:rPr>
              <a:t> </a:t>
            </a:r>
            <a:r>
              <a:rPr sz="1267" spc="-3" dirty="0">
                <a:latin typeface="Microsoft Sans Serif"/>
                <a:cs typeface="Microsoft Sans Serif"/>
              </a:rPr>
              <a:t>2023-2-IT03-KA220-YOU-000184370</a:t>
            </a:r>
            <a:endParaRPr sz="1267">
              <a:latin typeface="Microsoft Sans Serif"/>
              <a:cs typeface="Microsoft Sans Serif"/>
            </a:endParaRPr>
          </a:p>
        </p:txBody>
      </p:sp>
      <p:pic>
        <p:nvPicPr>
          <p:cNvPr id="14" name="object 14"/>
          <p:cNvPicPr/>
          <p:nvPr/>
        </p:nvPicPr>
        <p:blipFill>
          <a:blip r:embed="rId10" cstate="print"/>
          <a:stretch>
            <a:fillRect/>
          </a:stretch>
        </p:blipFill>
        <p:spPr>
          <a:xfrm>
            <a:off x="7915797" y="5291340"/>
            <a:ext cx="1777999" cy="488949"/>
          </a:xfrm>
          <a:prstGeom prst="rect">
            <a:avLst/>
          </a:prstGeom>
        </p:spPr>
      </p:pic>
      <p:pic>
        <p:nvPicPr>
          <p:cNvPr id="15" name="object 15"/>
          <p:cNvPicPr/>
          <p:nvPr/>
        </p:nvPicPr>
        <p:blipFill>
          <a:blip r:embed="rId11" cstate="print"/>
          <a:stretch>
            <a:fillRect/>
          </a:stretch>
        </p:blipFill>
        <p:spPr>
          <a:xfrm>
            <a:off x="9795972" y="5242233"/>
            <a:ext cx="534561" cy="537599"/>
          </a:xfrm>
          <a:prstGeom prst="rect">
            <a:avLst/>
          </a:prstGeom>
        </p:spPr>
      </p:pic>
      <p:sp>
        <p:nvSpPr>
          <p:cNvPr id="16" name="object 16"/>
          <p:cNvSpPr/>
          <p:nvPr/>
        </p:nvSpPr>
        <p:spPr>
          <a:xfrm>
            <a:off x="10406008" y="5352499"/>
            <a:ext cx="786977" cy="134620"/>
          </a:xfrm>
          <a:custGeom>
            <a:avLst/>
            <a:gdLst/>
            <a:ahLst/>
            <a:cxnLst/>
            <a:rect l="l" t="t" r="r" b="b"/>
            <a:pathLst>
              <a:path w="1180465" h="201929">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w="1180465" h="201929">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w="1180465" h="201929">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w="1180465" h="201929">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7" name="object 17"/>
          <p:cNvGrpSpPr/>
          <p:nvPr/>
        </p:nvGrpSpPr>
        <p:grpSpPr>
          <a:xfrm>
            <a:off x="11231396" y="5352744"/>
            <a:ext cx="736600" cy="134197"/>
            <a:chOff x="16847094" y="8029116"/>
            <a:chExt cx="1104900" cy="201295"/>
          </a:xfrm>
        </p:grpSpPr>
        <p:pic>
          <p:nvPicPr>
            <p:cNvPr id="18" name="object 18"/>
            <p:cNvPicPr/>
            <p:nvPr/>
          </p:nvPicPr>
          <p:blipFill>
            <a:blip r:embed="rId12" cstate="print"/>
            <a:stretch>
              <a:fillRect/>
            </a:stretch>
          </p:blipFill>
          <p:spPr>
            <a:xfrm>
              <a:off x="16847094" y="8031077"/>
              <a:ext cx="493393" cy="197072"/>
            </a:xfrm>
            <a:prstGeom prst="rect">
              <a:avLst/>
            </a:prstGeom>
          </p:spPr>
        </p:pic>
        <p:sp>
          <p:nvSpPr>
            <p:cNvPr id="19" name="object 19"/>
            <p:cNvSpPr/>
            <p:nvPr/>
          </p:nvSpPr>
          <p:spPr>
            <a:xfrm>
              <a:off x="17362387" y="8029117"/>
              <a:ext cx="215265" cy="201295"/>
            </a:xfrm>
            <a:custGeom>
              <a:avLst/>
              <a:gdLst/>
              <a:ahLst/>
              <a:cxnLst/>
              <a:rect l="l" t="t" r="r" b="b"/>
              <a:pathLst>
                <a:path w="215265" h="201295">
                  <a:moveTo>
                    <a:pt x="41503" y="2705"/>
                  </a:moveTo>
                  <a:lnTo>
                    <a:pt x="0" y="2705"/>
                  </a:lnTo>
                  <a:lnTo>
                    <a:pt x="0" y="198513"/>
                  </a:lnTo>
                  <a:lnTo>
                    <a:pt x="41503" y="198513"/>
                  </a:lnTo>
                  <a:lnTo>
                    <a:pt x="41503" y="2705"/>
                  </a:lnTo>
                  <a:close/>
                </a:path>
                <a:path w="215265" h="201295">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3" cstate="print"/>
            <a:stretch>
              <a:fillRect/>
            </a:stretch>
          </p:blipFill>
          <p:spPr>
            <a:xfrm>
              <a:off x="17596548" y="8031077"/>
              <a:ext cx="354959" cy="197072"/>
            </a:xfrm>
            <a:prstGeom prst="rect">
              <a:avLst/>
            </a:prstGeom>
          </p:spPr>
        </p:pic>
      </p:grpSp>
      <p:grpSp>
        <p:nvGrpSpPr>
          <p:cNvPr id="21" name="object 21"/>
          <p:cNvGrpSpPr/>
          <p:nvPr/>
        </p:nvGrpSpPr>
        <p:grpSpPr>
          <a:xfrm>
            <a:off x="10404054" y="5564040"/>
            <a:ext cx="557529" cy="105833"/>
            <a:chOff x="15606081" y="8346060"/>
            <a:chExt cx="836294" cy="158750"/>
          </a:xfrm>
        </p:grpSpPr>
        <p:pic>
          <p:nvPicPr>
            <p:cNvPr id="22" name="object 22"/>
            <p:cNvPicPr/>
            <p:nvPr/>
          </p:nvPicPr>
          <p:blipFill>
            <a:blip r:embed="rId14" cstate="print"/>
            <a:stretch>
              <a:fillRect/>
            </a:stretch>
          </p:blipFill>
          <p:spPr>
            <a:xfrm>
              <a:off x="15606081" y="8346183"/>
              <a:ext cx="117136" cy="158410"/>
            </a:xfrm>
            <a:prstGeom prst="rect">
              <a:avLst/>
            </a:prstGeom>
          </p:spPr>
        </p:pic>
        <p:sp>
          <p:nvSpPr>
            <p:cNvPr id="23" name="object 23"/>
            <p:cNvSpPr/>
            <p:nvPr/>
          </p:nvSpPr>
          <p:spPr>
            <a:xfrm>
              <a:off x="15748064" y="8348903"/>
              <a:ext cx="88900" cy="154305"/>
            </a:xfrm>
            <a:custGeom>
              <a:avLst/>
              <a:gdLst/>
              <a:ahLst/>
              <a:cxnLst/>
              <a:rect l="l" t="t" r="r" b="b"/>
              <a:pathLst>
                <a:path w="88900" h="154304">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4" name="object 24"/>
            <p:cNvPicPr/>
            <p:nvPr/>
          </p:nvPicPr>
          <p:blipFill>
            <a:blip r:embed="rId15" cstate="print"/>
            <a:stretch>
              <a:fillRect/>
            </a:stretch>
          </p:blipFill>
          <p:spPr>
            <a:xfrm>
              <a:off x="15866548" y="8348389"/>
              <a:ext cx="136598" cy="154119"/>
            </a:xfrm>
            <a:prstGeom prst="rect">
              <a:avLst/>
            </a:prstGeom>
          </p:spPr>
        </p:pic>
        <p:sp>
          <p:nvSpPr>
            <p:cNvPr id="25" name="object 25"/>
            <p:cNvSpPr/>
            <p:nvPr/>
          </p:nvSpPr>
          <p:spPr>
            <a:xfrm>
              <a:off x="16024682" y="8348903"/>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6" name="object 26"/>
            <p:cNvPicPr/>
            <p:nvPr/>
          </p:nvPicPr>
          <p:blipFill>
            <a:blip r:embed="rId16" cstate="print"/>
            <a:stretch>
              <a:fillRect/>
            </a:stretch>
          </p:blipFill>
          <p:spPr>
            <a:xfrm>
              <a:off x="16162266" y="8346060"/>
              <a:ext cx="279806" cy="158656"/>
            </a:xfrm>
            <a:prstGeom prst="rect">
              <a:avLst/>
            </a:prstGeom>
          </p:spPr>
        </p:pic>
      </p:grpSp>
      <p:grpSp>
        <p:nvGrpSpPr>
          <p:cNvPr id="27" name="object 27"/>
          <p:cNvGrpSpPr/>
          <p:nvPr/>
        </p:nvGrpSpPr>
        <p:grpSpPr>
          <a:xfrm>
            <a:off x="11010750" y="5564122"/>
            <a:ext cx="400050" cy="105833"/>
            <a:chOff x="16516125" y="8346182"/>
            <a:chExt cx="600075" cy="158750"/>
          </a:xfrm>
        </p:grpSpPr>
        <p:pic>
          <p:nvPicPr>
            <p:cNvPr id="28" name="object 28"/>
            <p:cNvPicPr/>
            <p:nvPr/>
          </p:nvPicPr>
          <p:blipFill>
            <a:blip r:embed="rId17" cstate="print"/>
            <a:stretch>
              <a:fillRect/>
            </a:stretch>
          </p:blipFill>
          <p:spPr>
            <a:xfrm>
              <a:off x="16516125" y="8346182"/>
              <a:ext cx="227174" cy="158410"/>
            </a:xfrm>
            <a:prstGeom prst="rect">
              <a:avLst/>
            </a:prstGeom>
          </p:spPr>
        </p:pic>
        <p:pic>
          <p:nvPicPr>
            <p:cNvPr id="29" name="object 29"/>
            <p:cNvPicPr/>
            <p:nvPr/>
          </p:nvPicPr>
          <p:blipFill>
            <a:blip r:embed="rId18" cstate="print"/>
            <a:stretch>
              <a:fillRect/>
            </a:stretch>
          </p:blipFill>
          <p:spPr>
            <a:xfrm>
              <a:off x="16763740" y="8348389"/>
              <a:ext cx="126316" cy="156203"/>
            </a:xfrm>
            <a:prstGeom prst="rect">
              <a:avLst/>
            </a:prstGeom>
          </p:spPr>
        </p:pic>
        <p:pic>
          <p:nvPicPr>
            <p:cNvPr id="30" name="object 30"/>
            <p:cNvPicPr/>
            <p:nvPr/>
          </p:nvPicPr>
          <p:blipFill>
            <a:blip r:embed="rId19" cstate="print"/>
            <a:stretch>
              <a:fillRect/>
            </a:stretch>
          </p:blipFill>
          <p:spPr>
            <a:xfrm>
              <a:off x="16925675" y="8348267"/>
              <a:ext cx="127663" cy="154119"/>
            </a:xfrm>
            <a:prstGeom prst="rect">
              <a:avLst/>
            </a:prstGeom>
          </p:spPr>
        </p:pic>
        <p:sp>
          <p:nvSpPr>
            <p:cNvPr id="31" name="object 31"/>
            <p:cNvSpPr/>
            <p:nvPr/>
          </p:nvSpPr>
          <p:spPr>
            <a:xfrm>
              <a:off x="17082958" y="8348389"/>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32" name="object 32"/>
          <p:cNvGrpSpPr/>
          <p:nvPr/>
        </p:nvGrpSpPr>
        <p:grpSpPr>
          <a:xfrm>
            <a:off x="11457835" y="5564040"/>
            <a:ext cx="509693" cy="105833"/>
            <a:chOff x="17186752" y="8346060"/>
            <a:chExt cx="764540" cy="158750"/>
          </a:xfrm>
        </p:grpSpPr>
        <p:pic>
          <p:nvPicPr>
            <p:cNvPr id="33" name="object 33"/>
            <p:cNvPicPr/>
            <p:nvPr/>
          </p:nvPicPr>
          <p:blipFill>
            <a:blip r:embed="rId20" cstate="print"/>
            <a:stretch>
              <a:fillRect/>
            </a:stretch>
          </p:blipFill>
          <p:spPr>
            <a:xfrm>
              <a:off x="17186752" y="8347776"/>
              <a:ext cx="254102" cy="154927"/>
            </a:xfrm>
            <a:prstGeom prst="rect">
              <a:avLst/>
            </a:prstGeom>
          </p:spPr>
        </p:pic>
        <p:sp>
          <p:nvSpPr>
            <p:cNvPr id="34" name="object 34"/>
            <p:cNvSpPr/>
            <p:nvPr/>
          </p:nvSpPr>
          <p:spPr>
            <a:xfrm>
              <a:off x="17468761" y="8348395"/>
              <a:ext cx="149225" cy="154940"/>
            </a:xfrm>
            <a:custGeom>
              <a:avLst/>
              <a:gdLst/>
              <a:ahLst/>
              <a:cxnLst/>
              <a:rect l="l" t="t" r="r" b="b"/>
              <a:pathLst>
                <a:path w="149225" h="154940">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5" name="object 35"/>
            <p:cNvPicPr/>
            <p:nvPr/>
          </p:nvPicPr>
          <p:blipFill>
            <a:blip r:embed="rId21" cstate="print"/>
            <a:stretch>
              <a:fillRect/>
            </a:stretch>
          </p:blipFill>
          <p:spPr>
            <a:xfrm>
              <a:off x="17804382" y="8346060"/>
              <a:ext cx="146635" cy="158656"/>
            </a:xfrm>
            <a:prstGeom prst="rect">
              <a:avLst/>
            </a:prstGeom>
          </p:spPr>
        </p:pic>
        <p:pic>
          <p:nvPicPr>
            <p:cNvPr id="36" name="object 36"/>
            <p:cNvPicPr/>
            <p:nvPr/>
          </p:nvPicPr>
          <p:blipFill>
            <a:blip r:embed="rId19" cstate="print"/>
            <a:stretch>
              <a:fillRect/>
            </a:stretch>
          </p:blipFill>
          <p:spPr>
            <a:xfrm>
              <a:off x="17653952" y="8348267"/>
              <a:ext cx="127663" cy="154119"/>
            </a:xfrm>
            <a:prstGeom prst="rect">
              <a:avLst/>
            </a:prstGeom>
          </p:spPr>
        </p:pic>
      </p:grpSp>
      <p:pic>
        <p:nvPicPr>
          <p:cNvPr id="37" name="object 37"/>
          <p:cNvPicPr/>
          <p:nvPr/>
        </p:nvPicPr>
        <p:blipFill>
          <a:blip r:embed="rId22" cstate="print"/>
          <a:stretch>
            <a:fillRect/>
          </a:stretch>
        </p:blipFill>
        <p:spPr>
          <a:xfrm>
            <a:off x="2614798" y="5127795"/>
            <a:ext cx="1504949" cy="857249"/>
          </a:xfrm>
          <a:prstGeom prst="rect">
            <a:avLst/>
          </a:prstGeom>
        </p:spPr>
      </p:pic>
    </p:spTree>
    <p:extLst>
      <p:ext uri="{BB962C8B-B14F-4D97-AF65-F5344CB8AC3E}">
        <p14:creationId xmlns:p14="http://schemas.microsoft.com/office/powerpoint/2010/main" val="345974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1164</TotalTime>
  <Words>4607</Words>
  <Application>Microsoft Office PowerPoint</Application>
  <PresentationFormat>Widescreen</PresentationFormat>
  <Paragraphs>218</Paragraphs>
  <Slides>21</Slides>
  <Notes>21</Notes>
  <HiddenSlides>0</HiddenSlides>
  <MMClips>0</MMClips>
  <ScaleCrop>false</ScaleCrop>
  <HeadingPairs>
    <vt:vector size="6" baseType="variant">
      <vt:variant>
        <vt:lpstr>Fonts Used</vt:lpstr>
      </vt:variant>
      <vt:variant>
        <vt:i4>19</vt:i4>
      </vt:variant>
      <vt:variant>
        <vt:lpstr>Theme</vt:lpstr>
      </vt:variant>
      <vt:variant>
        <vt:i4>2</vt:i4>
      </vt:variant>
      <vt:variant>
        <vt:lpstr>Slide Titles</vt:lpstr>
      </vt:variant>
      <vt:variant>
        <vt:i4>21</vt:i4>
      </vt:variant>
    </vt:vector>
  </HeadingPairs>
  <TitlesOfParts>
    <vt:vector size="42" baseType="lpstr">
      <vt:lpstr>-apple-system</vt:lpstr>
      <vt:lpstr>Aptos</vt:lpstr>
      <vt:lpstr>Aptos Display</vt:lpstr>
      <vt:lpstr>Arial</vt:lpstr>
      <vt:lpstr>Calibri</vt:lpstr>
      <vt:lpstr>Cambria</vt:lpstr>
      <vt:lpstr>Georgia</vt:lpstr>
      <vt:lpstr>Google Sans</vt:lpstr>
      <vt:lpstr>Inter</vt:lpstr>
      <vt:lpstr>Lato</vt:lpstr>
      <vt:lpstr>Microsoft Sans Serif</vt:lpstr>
      <vt:lpstr>Open Sans</vt:lpstr>
      <vt:lpstr>Palatino Linotype</vt:lpstr>
      <vt:lpstr>Proxima Nova Regular</vt:lpstr>
      <vt:lpstr>Roboto</vt:lpstr>
      <vt:lpstr>Segoe UI Symbol</vt:lpstr>
      <vt:lpstr>Trebuchet MS</vt:lpstr>
      <vt:lpstr>Wingdings</vt:lpstr>
      <vt:lpstr>work sans</vt:lpstr>
      <vt:lpstr>Office Theme</vt:lpstr>
      <vt:lpstr>Office Theme</vt:lpstr>
      <vt:lpstr>Eurhope</vt:lpstr>
      <vt:lpstr>In this module we will talk about:</vt:lpstr>
      <vt:lpstr>Aristotle, a famous Greek philosopher said: “Man is by nature a social animal”</vt:lpstr>
      <vt:lpstr>Effective communication </vt:lpstr>
      <vt:lpstr>To be able to effectively communicate with others, you need to:</vt:lpstr>
      <vt:lpstr>What is emotional intelligence? </vt:lpstr>
      <vt:lpstr>Social awareness</vt:lpstr>
      <vt:lpstr>What is empathy?</vt:lpstr>
      <vt:lpstr>Why is empathy important?</vt:lpstr>
      <vt:lpstr>Evaluating body language and nonverbal signals</vt:lpstr>
      <vt:lpstr>Social awareness activity</vt:lpstr>
      <vt:lpstr>What’s going on in this picture?</vt:lpstr>
      <vt:lpstr>If you are interested in testing your emotional intelligence, try these quizzes (in English)</vt:lpstr>
      <vt:lpstr>Active listening for effective communication </vt:lpstr>
      <vt:lpstr>PowerPoint Presentation</vt:lpstr>
      <vt:lpstr>Relationship Management</vt:lpstr>
      <vt:lpstr>Healthy Vs. Unhealthy relationships</vt:lpstr>
      <vt:lpstr>Tips for Healthy relationships</vt:lpstr>
      <vt:lpstr>When to end a relationship </vt:lpstr>
      <vt:lpstr>Last activity</vt:lpstr>
      <vt:lpstr>Eurhope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Dede Georgia (Δέδε Γεωργία )</dc:creator>
  <cp:lastModifiedBy>Victoria Shapkarina</cp:lastModifiedBy>
  <cp:revision>1463</cp:revision>
  <dcterms:created xsi:type="dcterms:W3CDTF">2024-07-25T11:48:30Z</dcterms:created>
  <dcterms:modified xsi:type="dcterms:W3CDTF">2025-01-03T10:33:24Z</dcterms:modified>
</cp:coreProperties>
</file>