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5"/>
  </p:notesMasterIdLst>
  <p:sldIdLst>
    <p:sldId id="287" r:id="rId3"/>
    <p:sldId id="282" r:id="rId4"/>
    <p:sldId id="284" r:id="rId5"/>
    <p:sldId id="266" r:id="rId6"/>
    <p:sldId id="270" r:id="rId7"/>
    <p:sldId id="267" r:id="rId8"/>
    <p:sldId id="289" r:id="rId9"/>
    <p:sldId id="285" r:id="rId10"/>
    <p:sldId id="265" r:id="rId11"/>
    <p:sldId id="271" r:id="rId12"/>
    <p:sldId id="272" r:id="rId13"/>
    <p:sldId id="260" r:id="rId14"/>
    <p:sldId id="273" r:id="rId15"/>
    <p:sldId id="274" r:id="rId16"/>
    <p:sldId id="277" r:id="rId17"/>
    <p:sldId id="278" r:id="rId18"/>
    <p:sldId id="286" r:id="rId19"/>
    <p:sldId id="279" r:id="rId20"/>
    <p:sldId id="280" r:id="rId21"/>
    <p:sldId id="281" r:id="rId22"/>
    <p:sldId id="276" r:id="rId23"/>
    <p:sldId id="28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B11161-4B09-428E-9A90-D402CE2B5FE3}" v="382" dt="2024-10-22T13:51:23.5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2222" autoAdjust="0"/>
  </p:normalViewPr>
  <p:slideViewPr>
    <p:cSldViewPr snapToGrid="0">
      <p:cViewPr varScale="1">
        <p:scale>
          <a:sx n="51" d="100"/>
          <a:sy n="51" d="100"/>
        </p:scale>
        <p:origin x="1013"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2.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DF2803-CDFA-40B4-A8C7-18F9DF5AAC89}"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1D56469-174E-4496-B521-A8E3494C5769}">
      <dgm:prSet/>
      <dgm:spPr/>
      <dgm:t>
        <a:bodyPr/>
        <a:lstStyle/>
        <a:p>
          <a:pPr>
            <a:lnSpc>
              <a:spcPct val="100000"/>
            </a:lnSpc>
            <a:defRPr b="1"/>
          </a:pPr>
          <a:r>
            <a:rPr lang="el-GR" dirty="0"/>
            <a:t>Προστασία του απορρήτου και των δεδομένων</a:t>
          </a:r>
          <a:endParaRPr lang="en-US" dirty="0"/>
        </a:p>
      </dgm:t>
    </dgm:pt>
    <dgm:pt modelId="{34D80261-0E5E-4510-B7BD-83944F800DE1}" type="parTrans" cxnId="{53DD7E2D-0A39-4119-99B1-D475D3B807CE}">
      <dgm:prSet/>
      <dgm:spPr/>
      <dgm:t>
        <a:bodyPr/>
        <a:lstStyle/>
        <a:p>
          <a:endParaRPr lang="en-US"/>
        </a:p>
      </dgm:t>
    </dgm:pt>
    <dgm:pt modelId="{701312FC-340F-42A0-9766-CB0771D427D8}" type="sibTrans" cxnId="{53DD7E2D-0A39-4119-99B1-D475D3B807CE}">
      <dgm:prSet/>
      <dgm:spPr/>
      <dgm:t>
        <a:bodyPr/>
        <a:lstStyle/>
        <a:p>
          <a:endParaRPr lang="en-US"/>
        </a:p>
      </dgm:t>
    </dgm:pt>
    <dgm:pt modelId="{C9CB36DC-2A7B-48C7-9C93-D2C687462CE8}">
      <dgm:prSet/>
      <dgm:spPr/>
      <dgm:t>
        <a:bodyPr/>
        <a:lstStyle/>
        <a:p>
          <a:pPr>
            <a:lnSpc>
              <a:spcPct val="100000"/>
            </a:lnSpc>
          </a:pPr>
          <a:r>
            <a:rPr lang="el-GR" dirty="0"/>
            <a:t>Κατανόηση της σημασίας της προστασίας της ιδιωτικής ζωής</a:t>
          </a:r>
          <a:endParaRPr lang="en-US" dirty="0"/>
        </a:p>
      </dgm:t>
    </dgm:pt>
    <dgm:pt modelId="{366CC810-B3A2-4E3E-BED8-6CBC5F9EF823}" type="parTrans" cxnId="{36F0F835-0008-415D-B485-7ACB93AEFB1A}">
      <dgm:prSet/>
      <dgm:spPr/>
      <dgm:t>
        <a:bodyPr/>
        <a:lstStyle/>
        <a:p>
          <a:endParaRPr lang="en-US"/>
        </a:p>
      </dgm:t>
    </dgm:pt>
    <dgm:pt modelId="{DF4BDDC7-5654-4BA0-9B80-F836D7A1A601}" type="sibTrans" cxnId="{36F0F835-0008-415D-B485-7ACB93AEFB1A}">
      <dgm:prSet/>
      <dgm:spPr/>
      <dgm:t>
        <a:bodyPr/>
        <a:lstStyle/>
        <a:p>
          <a:endParaRPr lang="en-US"/>
        </a:p>
      </dgm:t>
    </dgm:pt>
    <dgm:pt modelId="{28E43B2F-4950-4773-A5BE-D1FCE9DE4CCE}">
      <dgm:prSet/>
      <dgm:spPr/>
      <dgm:t>
        <a:bodyPr/>
        <a:lstStyle/>
        <a:p>
          <a:pPr>
            <a:lnSpc>
              <a:spcPct val="100000"/>
            </a:lnSpc>
          </a:pPr>
          <a:r>
            <a:rPr lang="el-GR" dirty="0"/>
            <a:t>Κατανόηση και διαχείριση του ψηφιακού αποτυπώματος</a:t>
          </a:r>
          <a:endParaRPr lang="en-US" dirty="0"/>
        </a:p>
      </dgm:t>
    </dgm:pt>
    <dgm:pt modelId="{6C7BE0FC-6869-41CD-A330-352C797C9821}" type="parTrans" cxnId="{A1F0418A-35C9-4BC7-B0E7-7E7E433C7064}">
      <dgm:prSet/>
      <dgm:spPr/>
      <dgm:t>
        <a:bodyPr/>
        <a:lstStyle/>
        <a:p>
          <a:endParaRPr lang="en-US"/>
        </a:p>
      </dgm:t>
    </dgm:pt>
    <dgm:pt modelId="{5B43EA2A-9A79-4AA2-87A9-93FBE37BB532}" type="sibTrans" cxnId="{A1F0418A-35C9-4BC7-B0E7-7E7E433C7064}">
      <dgm:prSet/>
      <dgm:spPr/>
      <dgm:t>
        <a:bodyPr/>
        <a:lstStyle/>
        <a:p>
          <a:endParaRPr lang="en-US"/>
        </a:p>
      </dgm:t>
    </dgm:pt>
    <dgm:pt modelId="{E3A1F421-236F-4041-AFE8-3F181B8465A2}">
      <dgm:prSet/>
      <dgm:spPr/>
      <dgm:t>
        <a:bodyPr/>
        <a:lstStyle/>
        <a:p>
          <a:pPr>
            <a:lnSpc>
              <a:spcPct val="100000"/>
            </a:lnSpc>
            <a:defRPr b="1"/>
          </a:pPr>
          <a:r>
            <a:rPr lang="el-GR" dirty="0"/>
            <a:t>Στρατηγικές προστασίας προσωπικών δεδομένων</a:t>
          </a:r>
          <a:endParaRPr lang="en-US" dirty="0"/>
        </a:p>
      </dgm:t>
    </dgm:pt>
    <dgm:pt modelId="{D653ADE6-D623-4526-AF19-93AF8692A766}" type="parTrans" cxnId="{A42BBE72-AF5F-4A3D-BCE7-0B4C153340F7}">
      <dgm:prSet/>
      <dgm:spPr/>
      <dgm:t>
        <a:bodyPr/>
        <a:lstStyle/>
        <a:p>
          <a:endParaRPr lang="en-US"/>
        </a:p>
      </dgm:t>
    </dgm:pt>
    <dgm:pt modelId="{F0C4ED7C-5EA6-4813-8688-0D68894EE7F0}" type="sibTrans" cxnId="{A42BBE72-AF5F-4A3D-BCE7-0B4C153340F7}">
      <dgm:prSet/>
      <dgm:spPr/>
      <dgm:t>
        <a:bodyPr/>
        <a:lstStyle/>
        <a:p>
          <a:endParaRPr lang="en-US"/>
        </a:p>
      </dgm:t>
    </dgm:pt>
    <dgm:pt modelId="{9FB7996F-695E-468D-AFC4-076F2E3D9238}">
      <dgm:prSet/>
      <dgm:spPr/>
      <dgm:t>
        <a:bodyPr/>
        <a:lstStyle/>
        <a:p>
          <a:pPr>
            <a:lnSpc>
              <a:spcPct val="100000"/>
            </a:lnSpc>
          </a:pPr>
          <a:r>
            <a:rPr lang="el-GR" dirty="0"/>
            <a:t>Ασφαλείς διαδικτυακές πρακτικές (</a:t>
          </a:r>
          <a:r>
            <a:rPr lang="el-GR" dirty="0" err="1"/>
            <a:t>phishing</a:t>
          </a:r>
          <a:r>
            <a:rPr lang="el-GR" dirty="0"/>
            <a:t>, </a:t>
          </a:r>
          <a:r>
            <a:rPr lang="en-US" dirty="0"/>
            <a:t>scam, grooming, </a:t>
          </a:r>
          <a:r>
            <a:rPr lang="el-GR" dirty="0"/>
            <a:t>Ρυθμίσεις απορρήτου στα μέσα κοινωνικής δικτύωσης</a:t>
          </a:r>
          <a:r>
            <a:rPr lang="en-US" dirty="0"/>
            <a:t>)</a:t>
          </a:r>
        </a:p>
      </dgm:t>
    </dgm:pt>
    <dgm:pt modelId="{076F23D6-6959-4F86-B258-2A90A29B8A75}" type="parTrans" cxnId="{245CB48F-877B-4C82-9E0B-DA5F98F004F3}">
      <dgm:prSet/>
      <dgm:spPr/>
      <dgm:t>
        <a:bodyPr/>
        <a:lstStyle/>
        <a:p>
          <a:endParaRPr lang="en-US"/>
        </a:p>
      </dgm:t>
    </dgm:pt>
    <dgm:pt modelId="{40832319-A83D-4BA9-9058-72FB4B4D0E3F}" type="sibTrans" cxnId="{245CB48F-877B-4C82-9E0B-DA5F98F004F3}">
      <dgm:prSet/>
      <dgm:spPr/>
      <dgm:t>
        <a:bodyPr/>
        <a:lstStyle/>
        <a:p>
          <a:endParaRPr lang="en-US"/>
        </a:p>
      </dgm:t>
    </dgm:pt>
    <dgm:pt modelId="{36117016-2E8E-4197-B8F9-AE865907F6B1}">
      <dgm:prSet/>
      <dgm:spPr/>
      <dgm:t>
        <a:bodyPr/>
        <a:lstStyle/>
        <a:p>
          <a:pPr>
            <a:lnSpc>
              <a:spcPct val="100000"/>
            </a:lnSpc>
            <a:defRPr b="1"/>
          </a:pPr>
          <a:r>
            <a:rPr lang="el-GR" dirty="0"/>
            <a:t>Επιπτώσεις των νέων τεχνολογιών στην ευημερία</a:t>
          </a:r>
          <a:endParaRPr lang="en-US" dirty="0"/>
        </a:p>
      </dgm:t>
    </dgm:pt>
    <dgm:pt modelId="{204E0E88-DA1B-4EDD-B673-26F9233555B0}" type="parTrans" cxnId="{7BE4BB77-3F46-4342-BDBF-60038CD7B655}">
      <dgm:prSet/>
      <dgm:spPr/>
      <dgm:t>
        <a:bodyPr/>
        <a:lstStyle/>
        <a:p>
          <a:endParaRPr lang="en-US"/>
        </a:p>
      </dgm:t>
    </dgm:pt>
    <dgm:pt modelId="{A5379819-594A-41DB-A1F2-FE4BC676246C}" type="sibTrans" cxnId="{7BE4BB77-3F46-4342-BDBF-60038CD7B655}">
      <dgm:prSet/>
      <dgm:spPr/>
      <dgm:t>
        <a:bodyPr/>
        <a:lstStyle/>
        <a:p>
          <a:endParaRPr lang="en-US"/>
        </a:p>
      </dgm:t>
    </dgm:pt>
    <dgm:pt modelId="{342C934A-2BB3-400A-99B3-922F9DCDEA1D}">
      <dgm:prSet/>
      <dgm:spPr/>
      <dgm:t>
        <a:bodyPr/>
        <a:lstStyle/>
        <a:p>
          <a:pPr>
            <a:lnSpc>
              <a:spcPct val="100000"/>
            </a:lnSpc>
          </a:pPr>
          <a:r>
            <a:rPr lang="el-GR" dirty="0"/>
            <a:t>Συζήτηση σχετικά με τους πιθανούς κινδύνους και τα οφέλη από τη χρήση της τεχνολογίας</a:t>
          </a:r>
          <a:endParaRPr lang="en-US" dirty="0"/>
        </a:p>
      </dgm:t>
    </dgm:pt>
    <dgm:pt modelId="{323E9A1F-BB6B-4D48-8E2C-DFC87FD4C336}" type="parTrans" cxnId="{09DCEEF8-8B9E-4AE8-83C3-22EDAC2E130C}">
      <dgm:prSet/>
      <dgm:spPr/>
      <dgm:t>
        <a:bodyPr/>
        <a:lstStyle/>
        <a:p>
          <a:endParaRPr lang="en-US"/>
        </a:p>
      </dgm:t>
    </dgm:pt>
    <dgm:pt modelId="{A617F749-28FF-48E3-AC87-5027D0476B39}" type="sibTrans" cxnId="{09DCEEF8-8B9E-4AE8-83C3-22EDAC2E130C}">
      <dgm:prSet/>
      <dgm:spPr/>
      <dgm:t>
        <a:bodyPr/>
        <a:lstStyle/>
        <a:p>
          <a:endParaRPr lang="en-US"/>
        </a:p>
      </dgm:t>
    </dgm:pt>
    <dgm:pt modelId="{BC51B9B7-D214-4545-83E9-4A2D98913E55}">
      <dgm:prSet/>
      <dgm:spPr/>
      <dgm:t>
        <a:bodyPr/>
        <a:lstStyle/>
        <a:p>
          <a:pPr>
            <a:lnSpc>
              <a:spcPct val="100000"/>
            </a:lnSpc>
          </a:pPr>
          <a:r>
            <a:rPr lang="el-GR" dirty="0"/>
            <a:t>Ο αντίκτυπος των μέσων κοινωνικής δικτύωσης, της συνεχούς συνδεσιμότητας και του χρόνου στην οθόνη στην ψυχική υγεία.</a:t>
          </a:r>
          <a:endParaRPr lang="en-US" dirty="0"/>
        </a:p>
      </dgm:t>
    </dgm:pt>
    <dgm:pt modelId="{8685C3AE-BC7D-4ECA-83CA-A834547E8C99}" type="parTrans" cxnId="{046C3232-AD87-4CD7-9D40-027094657B62}">
      <dgm:prSet/>
      <dgm:spPr/>
      <dgm:t>
        <a:bodyPr/>
        <a:lstStyle/>
        <a:p>
          <a:endParaRPr lang="en-US"/>
        </a:p>
      </dgm:t>
    </dgm:pt>
    <dgm:pt modelId="{2D0C07EE-08CD-4DF3-886B-83301DC2B400}" type="sibTrans" cxnId="{046C3232-AD87-4CD7-9D40-027094657B62}">
      <dgm:prSet/>
      <dgm:spPr/>
      <dgm:t>
        <a:bodyPr/>
        <a:lstStyle/>
        <a:p>
          <a:endParaRPr lang="en-US"/>
        </a:p>
      </dgm:t>
    </dgm:pt>
    <dgm:pt modelId="{8A823F18-0E74-41E7-8BA4-8432B8924FFE}">
      <dgm:prSet/>
      <dgm:spPr/>
      <dgm:t>
        <a:bodyPr/>
        <a:lstStyle/>
        <a:p>
          <a:pPr>
            <a:lnSpc>
              <a:spcPct val="100000"/>
            </a:lnSpc>
          </a:pPr>
          <a:r>
            <a:rPr lang="el-GR" dirty="0"/>
            <a:t>Στρατηγικές για τη διατήρηση της ψηφιακής ευημερίας (ισορροπία στη χρήση της τεχνολογίας, πρακτικές ψηφιακής αποτοξίνωσης</a:t>
          </a:r>
          <a:r>
            <a:rPr lang="en-US" dirty="0"/>
            <a:t>)</a:t>
          </a:r>
        </a:p>
      </dgm:t>
    </dgm:pt>
    <dgm:pt modelId="{A305B41B-4227-46A3-BF06-62F0DA68AE2F}" type="parTrans" cxnId="{FDA77754-AD18-4115-B646-94F5EC6C20AF}">
      <dgm:prSet/>
      <dgm:spPr/>
      <dgm:t>
        <a:bodyPr/>
        <a:lstStyle/>
        <a:p>
          <a:endParaRPr lang="en-US"/>
        </a:p>
      </dgm:t>
    </dgm:pt>
    <dgm:pt modelId="{EAC184D2-6B07-458C-AAB5-5294AAE94F43}" type="sibTrans" cxnId="{FDA77754-AD18-4115-B646-94F5EC6C20AF}">
      <dgm:prSet/>
      <dgm:spPr/>
      <dgm:t>
        <a:bodyPr/>
        <a:lstStyle/>
        <a:p>
          <a:endParaRPr lang="en-US"/>
        </a:p>
      </dgm:t>
    </dgm:pt>
    <dgm:pt modelId="{C5085B76-BC0C-4523-8897-822C0FA620ED}" type="pres">
      <dgm:prSet presAssocID="{E2DF2803-CDFA-40B4-A8C7-18F9DF5AAC89}" presName="root" presStyleCnt="0">
        <dgm:presLayoutVars>
          <dgm:dir/>
          <dgm:resizeHandles val="exact"/>
        </dgm:presLayoutVars>
      </dgm:prSet>
      <dgm:spPr/>
    </dgm:pt>
    <dgm:pt modelId="{3E47AE54-8508-46BF-AD9F-1CB017789E6B}" type="pres">
      <dgm:prSet presAssocID="{01D56469-174E-4496-B521-A8E3494C5769}" presName="compNode" presStyleCnt="0"/>
      <dgm:spPr/>
    </dgm:pt>
    <dgm:pt modelId="{AB95DFAE-5C8F-4114-A104-A539967C9ECA}" type="pres">
      <dgm:prSet presAssocID="{01D56469-174E-4496-B521-A8E3494C576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1C87F2F9-FB93-4A77-9A66-0B59E57F0560}" type="pres">
      <dgm:prSet presAssocID="{01D56469-174E-4496-B521-A8E3494C5769}" presName="iconSpace" presStyleCnt="0"/>
      <dgm:spPr/>
    </dgm:pt>
    <dgm:pt modelId="{9DFE2625-A218-4B8F-9E58-96AA76F892CF}" type="pres">
      <dgm:prSet presAssocID="{01D56469-174E-4496-B521-A8E3494C5769}" presName="parTx" presStyleLbl="revTx" presStyleIdx="0" presStyleCnt="6">
        <dgm:presLayoutVars>
          <dgm:chMax val="0"/>
          <dgm:chPref val="0"/>
        </dgm:presLayoutVars>
      </dgm:prSet>
      <dgm:spPr/>
    </dgm:pt>
    <dgm:pt modelId="{7DB28113-61D1-41CD-87A5-C0733A41676B}" type="pres">
      <dgm:prSet presAssocID="{01D56469-174E-4496-B521-A8E3494C5769}" presName="txSpace" presStyleCnt="0"/>
      <dgm:spPr/>
    </dgm:pt>
    <dgm:pt modelId="{6452ED29-CB11-4BC5-93DE-7C64115677F9}" type="pres">
      <dgm:prSet presAssocID="{01D56469-174E-4496-B521-A8E3494C5769}" presName="desTx" presStyleLbl="revTx" presStyleIdx="1" presStyleCnt="6">
        <dgm:presLayoutVars/>
      </dgm:prSet>
      <dgm:spPr/>
    </dgm:pt>
    <dgm:pt modelId="{584B71F4-7BAA-4E8C-B396-AF210972FC05}" type="pres">
      <dgm:prSet presAssocID="{701312FC-340F-42A0-9766-CB0771D427D8}" presName="sibTrans" presStyleCnt="0"/>
      <dgm:spPr/>
    </dgm:pt>
    <dgm:pt modelId="{50ABB63C-9878-49DC-86CF-C22A51567CDC}" type="pres">
      <dgm:prSet presAssocID="{E3A1F421-236F-4041-AFE8-3F181B8465A2}" presName="compNode" presStyleCnt="0"/>
      <dgm:spPr/>
    </dgm:pt>
    <dgm:pt modelId="{3FFBD087-328A-4FDE-84F9-A564455F8C11}" type="pres">
      <dgm:prSet presAssocID="{E3A1F421-236F-4041-AFE8-3F181B8465A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cessor"/>
        </a:ext>
      </dgm:extLst>
    </dgm:pt>
    <dgm:pt modelId="{C5A3D1E0-5857-41F4-A9FB-F47DDFEF3560}" type="pres">
      <dgm:prSet presAssocID="{E3A1F421-236F-4041-AFE8-3F181B8465A2}" presName="iconSpace" presStyleCnt="0"/>
      <dgm:spPr/>
    </dgm:pt>
    <dgm:pt modelId="{A3347191-7C71-423E-8A25-8F625B8D8FD7}" type="pres">
      <dgm:prSet presAssocID="{E3A1F421-236F-4041-AFE8-3F181B8465A2}" presName="parTx" presStyleLbl="revTx" presStyleIdx="2" presStyleCnt="6">
        <dgm:presLayoutVars>
          <dgm:chMax val="0"/>
          <dgm:chPref val="0"/>
        </dgm:presLayoutVars>
      </dgm:prSet>
      <dgm:spPr/>
    </dgm:pt>
    <dgm:pt modelId="{82E10DF8-0CA3-4D76-BC0B-F0F86D79DE2A}" type="pres">
      <dgm:prSet presAssocID="{E3A1F421-236F-4041-AFE8-3F181B8465A2}" presName="txSpace" presStyleCnt="0"/>
      <dgm:spPr/>
    </dgm:pt>
    <dgm:pt modelId="{3614E69C-CB71-4BAD-9FC6-23F9C0FCBB82}" type="pres">
      <dgm:prSet presAssocID="{E3A1F421-236F-4041-AFE8-3F181B8465A2}" presName="desTx" presStyleLbl="revTx" presStyleIdx="3" presStyleCnt="6">
        <dgm:presLayoutVars/>
      </dgm:prSet>
      <dgm:spPr/>
    </dgm:pt>
    <dgm:pt modelId="{9236DC6F-E6AE-4616-8178-7286C9C0EED5}" type="pres">
      <dgm:prSet presAssocID="{F0C4ED7C-5EA6-4813-8688-0D68894EE7F0}" presName="sibTrans" presStyleCnt="0"/>
      <dgm:spPr/>
    </dgm:pt>
    <dgm:pt modelId="{726D3E7C-CFB5-4D0D-83DA-C727CBF0B353}" type="pres">
      <dgm:prSet presAssocID="{36117016-2E8E-4197-B8F9-AE865907F6B1}" presName="compNode" presStyleCnt="0"/>
      <dgm:spPr/>
    </dgm:pt>
    <dgm:pt modelId="{BF6A3266-2F1C-446E-B6C6-A932DC00BC9A}" type="pres">
      <dgm:prSet presAssocID="{36117016-2E8E-4197-B8F9-AE865907F6B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nections"/>
        </a:ext>
      </dgm:extLst>
    </dgm:pt>
    <dgm:pt modelId="{5DD0533E-5567-4580-BE15-E6EEC8BAF657}" type="pres">
      <dgm:prSet presAssocID="{36117016-2E8E-4197-B8F9-AE865907F6B1}" presName="iconSpace" presStyleCnt="0"/>
      <dgm:spPr/>
    </dgm:pt>
    <dgm:pt modelId="{57EC24CC-3DC6-4E61-B584-6029DBEA5CBE}" type="pres">
      <dgm:prSet presAssocID="{36117016-2E8E-4197-B8F9-AE865907F6B1}" presName="parTx" presStyleLbl="revTx" presStyleIdx="4" presStyleCnt="6">
        <dgm:presLayoutVars>
          <dgm:chMax val="0"/>
          <dgm:chPref val="0"/>
        </dgm:presLayoutVars>
      </dgm:prSet>
      <dgm:spPr/>
    </dgm:pt>
    <dgm:pt modelId="{979DAABB-3DE4-4B57-9B97-E11676A193A9}" type="pres">
      <dgm:prSet presAssocID="{36117016-2E8E-4197-B8F9-AE865907F6B1}" presName="txSpace" presStyleCnt="0"/>
      <dgm:spPr/>
    </dgm:pt>
    <dgm:pt modelId="{63E53DEA-DACA-4D2F-9F01-19B0BBCD7481}" type="pres">
      <dgm:prSet presAssocID="{36117016-2E8E-4197-B8F9-AE865907F6B1}" presName="desTx" presStyleLbl="revTx" presStyleIdx="5" presStyleCnt="6">
        <dgm:presLayoutVars/>
      </dgm:prSet>
      <dgm:spPr/>
    </dgm:pt>
  </dgm:ptLst>
  <dgm:cxnLst>
    <dgm:cxn modelId="{CEE3DA03-B85B-4977-87E0-485A69BEC7D8}" type="presOf" srcId="{342C934A-2BB3-400A-99B3-922F9DCDEA1D}" destId="{63E53DEA-DACA-4D2F-9F01-19B0BBCD7481}" srcOrd="0" destOrd="0" presId="urn:microsoft.com/office/officeart/2018/2/layout/IconLabelDescriptionList"/>
    <dgm:cxn modelId="{53DD7E2D-0A39-4119-99B1-D475D3B807CE}" srcId="{E2DF2803-CDFA-40B4-A8C7-18F9DF5AAC89}" destId="{01D56469-174E-4496-B521-A8E3494C5769}" srcOrd="0" destOrd="0" parTransId="{34D80261-0E5E-4510-B7BD-83944F800DE1}" sibTransId="{701312FC-340F-42A0-9766-CB0771D427D8}"/>
    <dgm:cxn modelId="{046C3232-AD87-4CD7-9D40-027094657B62}" srcId="{36117016-2E8E-4197-B8F9-AE865907F6B1}" destId="{BC51B9B7-D214-4545-83E9-4A2D98913E55}" srcOrd="1" destOrd="0" parTransId="{8685C3AE-BC7D-4ECA-83CA-A834547E8C99}" sibTransId="{2D0C07EE-08CD-4DF3-886B-83301DC2B400}"/>
    <dgm:cxn modelId="{36F0F835-0008-415D-B485-7ACB93AEFB1A}" srcId="{01D56469-174E-4496-B521-A8E3494C5769}" destId="{C9CB36DC-2A7B-48C7-9C93-D2C687462CE8}" srcOrd="0" destOrd="0" parTransId="{366CC810-B3A2-4E3E-BED8-6CBC5F9EF823}" sibTransId="{DF4BDDC7-5654-4BA0-9B80-F836D7A1A601}"/>
    <dgm:cxn modelId="{0B8E243D-D714-464C-BD75-3012724CE894}" type="presOf" srcId="{28E43B2F-4950-4773-A5BE-D1FCE9DE4CCE}" destId="{6452ED29-CB11-4BC5-93DE-7C64115677F9}" srcOrd="0" destOrd="1" presId="urn:microsoft.com/office/officeart/2018/2/layout/IconLabelDescriptionList"/>
    <dgm:cxn modelId="{35B16461-1A16-46E4-8A26-88E9F788A630}" type="presOf" srcId="{36117016-2E8E-4197-B8F9-AE865907F6B1}" destId="{57EC24CC-3DC6-4E61-B584-6029DBEA5CBE}" srcOrd="0" destOrd="0" presId="urn:microsoft.com/office/officeart/2018/2/layout/IconLabelDescriptionList"/>
    <dgm:cxn modelId="{7892FF62-D052-4C4D-B10B-5CE387733AF8}" type="presOf" srcId="{C9CB36DC-2A7B-48C7-9C93-D2C687462CE8}" destId="{6452ED29-CB11-4BC5-93DE-7C64115677F9}" srcOrd="0" destOrd="0" presId="urn:microsoft.com/office/officeart/2018/2/layout/IconLabelDescriptionList"/>
    <dgm:cxn modelId="{FF4AEE4D-2431-4F28-93AA-D79E355898AC}" type="presOf" srcId="{E2DF2803-CDFA-40B4-A8C7-18F9DF5AAC89}" destId="{C5085B76-BC0C-4523-8897-822C0FA620ED}" srcOrd="0" destOrd="0" presId="urn:microsoft.com/office/officeart/2018/2/layout/IconLabelDescriptionList"/>
    <dgm:cxn modelId="{FAD0DF6E-E95D-484C-A760-BFA59BB459E7}" type="presOf" srcId="{E3A1F421-236F-4041-AFE8-3F181B8465A2}" destId="{A3347191-7C71-423E-8A25-8F625B8D8FD7}" srcOrd="0" destOrd="0" presId="urn:microsoft.com/office/officeart/2018/2/layout/IconLabelDescriptionList"/>
    <dgm:cxn modelId="{A42BBE72-AF5F-4A3D-BCE7-0B4C153340F7}" srcId="{E2DF2803-CDFA-40B4-A8C7-18F9DF5AAC89}" destId="{E3A1F421-236F-4041-AFE8-3F181B8465A2}" srcOrd="1" destOrd="0" parTransId="{D653ADE6-D623-4526-AF19-93AF8692A766}" sibTransId="{F0C4ED7C-5EA6-4813-8688-0D68894EE7F0}"/>
    <dgm:cxn modelId="{FDA77754-AD18-4115-B646-94F5EC6C20AF}" srcId="{36117016-2E8E-4197-B8F9-AE865907F6B1}" destId="{8A823F18-0E74-41E7-8BA4-8432B8924FFE}" srcOrd="2" destOrd="0" parTransId="{A305B41B-4227-46A3-BF06-62F0DA68AE2F}" sibTransId="{EAC184D2-6B07-458C-AAB5-5294AAE94F43}"/>
    <dgm:cxn modelId="{7BE4BB77-3F46-4342-BDBF-60038CD7B655}" srcId="{E2DF2803-CDFA-40B4-A8C7-18F9DF5AAC89}" destId="{36117016-2E8E-4197-B8F9-AE865907F6B1}" srcOrd="2" destOrd="0" parTransId="{204E0E88-DA1B-4EDD-B673-26F9233555B0}" sibTransId="{A5379819-594A-41DB-A1F2-FE4BC676246C}"/>
    <dgm:cxn modelId="{A1F0418A-35C9-4BC7-B0E7-7E7E433C7064}" srcId="{01D56469-174E-4496-B521-A8E3494C5769}" destId="{28E43B2F-4950-4773-A5BE-D1FCE9DE4CCE}" srcOrd="1" destOrd="0" parTransId="{6C7BE0FC-6869-41CD-A330-352C797C9821}" sibTransId="{5B43EA2A-9A79-4AA2-87A9-93FBE37BB532}"/>
    <dgm:cxn modelId="{245CB48F-877B-4C82-9E0B-DA5F98F004F3}" srcId="{E3A1F421-236F-4041-AFE8-3F181B8465A2}" destId="{9FB7996F-695E-468D-AFC4-076F2E3D9238}" srcOrd="0" destOrd="0" parTransId="{076F23D6-6959-4F86-B258-2A90A29B8A75}" sibTransId="{40832319-A83D-4BA9-9058-72FB4B4D0E3F}"/>
    <dgm:cxn modelId="{843876C3-7985-4101-AF31-6851AB9EF6ED}" type="presOf" srcId="{9FB7996F-695E-468D-AFC4-076F2E3D9238}" destId="{3614E69C-CB71-4BAD-9FC6-23F9C0FCBB82}" srcOrd="0" destOrd="0" presId="urn:microsoft.com/office/officeart/2018/2/layout/IconLabelDescriptionList"/>
    <dgm:cxn modelId="{CC7C49DA-E2DD-4188-9288-1DE646F0E301}" type="presOf" srcId="{01D56469-174E-4496-B521-A8E3494C5769}" destId="{9DFE2625-A218-4B8F-9E58-96AA76F892CF}" srcOrd="0" destOrd="0" presId="urn:microsoft.com/office/officeart/2018/2/layout/IconLabelDescriptionList"/>
    <dgm:cxn modelId="{E49716F2-CD6E-417B-BE30-7D6B44406D7B}" type="presOf" srcId="{8A823F18-0E74-41E7-8BA4-8432B8924FFE}" destId="{63E53DEA-DACA-4D2F-9F01-19B0BBCD7481}" srcOrd="0" destOrd="2" presId="urn:microsoft.com/office/officeart/2018/2/layout/IconLabelDescriptionList"/>
    <dgm:cxn modelId="{09DCEEF8-8B9E-4AE8-83C3-22EDAC2E130C}" srcId="{36117016-2E8E-4197-B8F9-AE865907F6B1}" destId="{342C934A-2BB3-400A-99B3-922F9DCDEA1D}" srcOrd="0" destOrd="0" parTransId="{323E9A1F-BB6B-4D48-8E2C-DFC87FD4C336}" sibTransId="{A617F749-28FF-48E3-AC87-5027D0476B39}"/>
    <dgm:cxn modelId="{DB702FFC-CB4E-454F-A5D8-DFEC892EC972}" type="presOf" srcId="{BC51B9B7-D214-4545-83E9-4A2D98913E55}" destId="{63E53DEA-DACA-4D2F-9F01-19B0BBCD7481}" srcOrd="0" destOrd="1" presId="urn:microsoft.com/office/officeart/2018/2/layout/IconLabelDescriptionList"/>
    <dgm:cxn modelId="{982E7905-FE2E-4DC0-9EA8-987A43A4855A}" type="presParOf" srcId="{C5085B76-BC0C-4523-8897-822C0FA620ED}" destId="{3E47AE54-8508-46BF-AD9F-1CB017789E6B}" srcOrd="0" destOrd="0" presId="urn:microsoft.com/office/officeart/2018/2/layout/IconLabelDescriptionList"/>
    <dgm:cxn modelId="{F3785EB4-BDA9-4BCB-9E2E-4EE74CB52DE0}" type="presParOf" srcId="{3E47AE54-8508-46BF-AD9F-1CB017789E6B}" destId="{AB95DFAE-5C8F-4114-A104-A539967C9ECA}" srcOrd="0" destOrd="0" presId="urn:microsoft.com/office/officeart/2018/2/layout/IconLabelDescriptionList"/>
    <dgm:cxn modelId="{45532200-88D6-4055-9359-16F04E8E7B6E}" type="presParOf" srcId="{3E47AE54-8508-46BF-AD9F-1CB017789E6B}" destId="{1C87F2F9-FB93-4A77-9A66-0B59E57F0560}" srcOrd="1" destOrd="0" presId="urn:microsoft.com/office/officeart/2018/2/layout/IconLabelDescriptionList"/>
    <dgm:cxn modelId="{BB0304C2-BFCB-4F51-B24F-0F1047A56E05}" type="presParOf" srcId="{3E47AE54-8508-46BF-AD9F-1CB017789E6B}" destId="{9DFE2625-A218-4B8F-9E58-96AA76F892CF}" srcOrd="2" destOrd="0" presId="urn:microsoft.com/office/officeart/2018/2/layout/IconLabelDescriptionList"/>
    <dgm:cxn modelId="{386964F6-7F60-445C-A205-F6A72FEB0EE9}" type="presParOf" srcId="{3E47AE54-8508-46BF-AD9F-1CB017789E6B}" destId="{7DB28113-61D1-41CD-87A5-C0733A41676B}" srcOrd="3" destOrd="0" presId="urn:microsoft.com/office/officeart/2018/2/layout/IconLabelDescriptionList"/>
    <dgm:cxn modelId="{A6E27F69-BCDA-4C95-A8F6-3403D27BC80B}" type="presParOf" srcId="{3E47AE54-8508-46BF-AD9F-1CB017789E6B}" destId="{6452ED29-CB11-4BC5-93DE-7C64115677F9}" srcOrd="4" destOrd="0" presId="urn:microsoft.com/office/officeart/2018/2/layout/IconLabelDescriptionList"/>
    <dgm:cxn modelId="{91F72F8B-B691-4818-91D6-D119AE0BCD26}" type="presParOf" srcId="{C5085B76-BC0C-4523-8897-822C0FA620ED}" destId="{584B71F4-7BAA-4E8C-B396-AF210972FC05}" srcOrd="1" destOrd="0" presId="urn:microsoft.com/office/officeart/2018/2/layout/IconLabelDescriptionList"/>
    <dgm:cxn modelId="{C17DFD6B-9447-4076-B235-A004DEBA5B3F}" type="presParOf" srcId="{C5085B76-BC0C-4523-8897-822C0FA620ED}" destId="{50ABB63C-9878-49DC-86CF-C22A51567CDC}" srcOrd="2" destOrd="0" presId="urn:microsoft.com/office/officeart/2018/2/layout/IconLabelDescriptionList"/>
    <dgm:cxn modelId="{9AFC0499-0BDF-4F75-AC1D-907F25EBA9F3}" type="presParOf" srcId="{50ABB63C-9878-49DC-86CF-C22A51567CDC}" destId="{3FFBD087-328A-4FDE-84F9-A564455F8C11}" srcOrd="0" destOrd="0" presId="urn:microsoft.com/office/officeart/2018/2/layout/IconLabelDescriptionList"/>
    <dgm:cxn modelId="{8769BB9A-FC3B-4CA4-A0AC-D471E02F8BB8}" type="presParOf" srcId="{50ABB63C-9878-49DC-86CF-C22A51567CDC}" destId="{C5A3D1E0-5857-41F4-A9FB-F47DDFEF3560}" srcOrd="1" destOrd="0" presId="urn:microsoft.com/office/officeart/2018/2/layout/IconLabelDescriptionList"/>
    <dgm:cxn modelId="{150A6187-EC2E-4895-84CD-B82C913DEB69}" type="presParOf" srcId="{50ABB63C-9878-49DC-86CF-C22A51567CDC}" destId="{A3347191-7C71-423E-8A25-8F625B8D8FD7}" srcOrd="2" destOrd="0" presId="urn:microsoft.com/office/officeart/2018/2/layout/IconLabelDescriptionList"/>
    <dgm:cxn modelId="{8C2E844D-60DE-43E0-9449-93F18C20A42E}" type="presParOf" srcId="{50ABB63C-9878-49DC-86CF-C22A51567CDC}" destId="{82E10DF8-0CA3-4D76-BC0B-F0F86D79DE2A}" srcOrd="3" destOrd="0" presId="urn:microsoft.com/office/officeart/2018/2/layout/IconLabelDescriptionList"/>
    <dgm:cxn modelId="{576FC16A-6E19-4592-A275-98E151102EF3}" type="presParOf" srcId="{50ABB63C-9878-49DC-86CF-C22A51567CDC}" destId="{3614E69C-CB71-4BAD-9FC6-23F9C0FCBB82}" srcOrd="4" destOrd="0" presId="urn:microsoft.com/office/officeart/2018/2/layout/IconLabelDescriptionList"/>
    <dgm:cxn modelId="{572C7168-A459-48F9-835E-EE73311F7AE8}" type="presParOf" srcId="{C5085B76-BC0C-4523-8897-822C0FA620ED}" destId="{9236DC6F-E6AE-4616-8178-7286C9C0EED5}" srcOrd="3" destOrd="0" presId="urn:microsoft.com/office/officeart/2018/2/layout/IconLabelDescriptionList"/>
    <dgm:cxn modelId="{EB8013A3-139F-40AD-A563-97C5B87358D5}" type="presParOf" srcId="{C5085B76-BC0C-4523-8897-822C0FA620ED}" destId="{726D3E7C-CFB5-4D0D-83DA-C727CBF0B353}" srcOrd="4" destOrd="0" presId="urn:microsoft.com/office/officeart/2018/2/layout/IconLabelDescriptionList"/>
    <dgm:cxn modelId="{69485E4B-E241-435A-BA83-0B3E4C2A35A3}" type="presParOf" srcId="{726D3E7C-CFB5-4D0D-83DA-C727CBF0B353}" destId="{BF6A3266-2F1C-446E-B6C6-A932DC00BC9A}" srcOrd="0" destOrd="0" presId="urn:microsoft.com/office/officeart/2018/2/layout/IconLabelDescriptionList"/>
    <dgm:cxn modelId="{FE847486-63A3-41B9-820A-546B710F9CB8}" type="presParOf" srcId="{726D3E7C-CFB5-4D0D-83DA-C727CBF0B353}" destId="{5DD0533E-5567-4580-BE15-E6EEC8BAF657}" srcOrd="1" destOrd="0" presId="urn:microsoft.com/office/officeart/2018/2/layout/IconLabelDescriptionList"/>
    <dgm:cxn modelId="{50893D01-5B68-47F1-A9E4-A6CA063445BE}" type="presParOf" srcId="{726D3E7C-CFB5-4D0D-83DA-C727CBF0B353}" destId="{57EC24CC-3DC6-4E61-B584-6029DBEA5CBE}" srcOrd="2" destOrd="0" presId="urn:microsoft.com/office/officeart/2018/2/layout/IconLabelDescriptionList"/>
    <dgm:cxn modelId="{1F6B65DA-0AE6-444E-BE3C-CC8636EF72EC}" type="presParOf" srcId="{726D3E7C-CFB5-4D0D-83DA-C727CBF0B353}" destId="{979DAABB-3DE4-4B57-9B97-E11676A193A9}" srcOrd="3" destOrd="0" presId="urn:microsoft.com/office/officeart/2018/2/layout/IconLabelDescriptionList"/>
    <dgm:cxn modelId="{EC8EB7EF-0101-4248-BDBD-7DB3123CFC83}" type="presParOf" srcId="{726D3E7C-CFB5-4D0D-83DA-C727CBF0B353}" destId="{63E53DEA-DACA-4D2F-9F01-19B0BBCD7481}"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DCEAD2-4534-47C4-A575-1436AE37470A}"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45B6BB7-2D50-4F9A-B8B8-FC84B4844023}">
      <dgm:prSet/>
      <dgm:spPr/>
      <dgm:t>
        <a:bodyPr/>
        <a:lstStyle/>
        <a:p>
          <a:pPr>
            <a:lnSpc>
              <a:spcPct val="100000"/>
            </a:lnSpc>
          </a:pPr>
          <a:r>
            <a:rPr lang="el-GR" dirty="0"/>
            <a:t>Ισορροπήστε την ημέρα σας έτσι ώστε να υπάρχει αρκετός χρόνος για ύπνο, φαγητό, μελέτη, άσκηση, συνάντηση φίλων και σύνδεση στο διαδίκτυο</a:t>
          </a:r>
          <a:endParaRPr lang="en-US" dirty="0"/>
        </a:p>
      </dgm:t>
    </dgm:pt>
    <dgm:pt modelId="{3CEAFE2F-0A82-44E9-9A4F-6E11423E500E}" type="parTrans" cxnId="{8211195E-50AB-43E9-89F2-773A599525FF}">
      <dgm:prSet/>
      <dgm:spPr/>
      <dgm:t>
        <a:bodyPr/>
        <a:lstStyle/>
        <a:p>
          <a:endParaRPr lang="en-US"/>
        </a:p>
      </dgm:t>
    </dgm:pt>
    <dgm:pt modelId="{BE03C7F0-5CBF-4163-9294-A1581F247287}" type="sibTrans" cxnId="{8211195E-50AB-43E9-89F2-773A599525FF}">
      <dgm:prSet/>
      <dgm:spPr/>
      <dgm:t>
        <a:bodyPr/>
        <a:lstStyle/>
        <a:p>
          <a:pPr>
            <a:lnSpc>
              <a:spcPct val="100000"/>
            </a:lnSpc>
          </a:pPr>
          <a:endParaRPr lang="en-US"/>
        </a:p>
      </dgm:t>
    </dgm:pt>
    <dgm:pt modelId="{79ED162D-91B8-45D5-8667-0589DA2E54C9}">
      <dgm:prSet/>
      <dgm:spPr/>
      <dgm:t>
        <a:bodyPr/>
        <a:lstStyle/>
        <a:p>
          <a:pPr>
            <a:lnSpc>
              <a:spcPct val="100000"/>
            </a:lnSpc>
          </a:pPr>
          <a:r>
            <a:rPr lang="el-GR" dirty="0"/>
            <a:t>Σκεφτείτε πόσα μέσα κοινωνικής δικτύωσης χρειάζεστε πραγματικά και κρατήστε μόνο μερικούς λογαριασμούς</a:t>
          </a:r>
          <a:endParaRPr lang="en-US" dirty="0"/>
        </a:p>
      </dgm:t>
    </dgm:pt>
    <dgm:pt modelId="{2977DDD5-7838-4E9F-ABE9-6C6E3DA69BBA}" type="parTrans" cxnId="{551EE098-A362-402E-A1C6-5CA9F9CCB116}">
      <dgm:prSet/>
      <dgm:spPr/>
      <dgm:t>
        <a:bodyPr/>
        <a:lstStyle/>
        <a:p>
          <a:endParaRPr lang="en-US"/>
        </a:p>
      </dgm:t>
    </dgm:pt>
    <dgm:pt modelId="{68D84DBE-A33D-477B-B4AA-1E950944187F}" type="sibTrans" cxnId="{551EE098-A362-402E-A1C6-5CA9F9CCB116}">
      <dgm:prSet/>
      <dgm:spPr/>
      <dgm:t>
        <a:bodyPr/>
        <a:lstStyle/>
        <a:p>
          <a:pPr>
            <a:lnSpc>
              <a:spcPct val="100000"/>
            </a:lnSpc>
          </a:pPr>
          <a:endParaRPr lang="en-US"/>
        </a:p>
      </dgm:t>
    </dgm:pt>
    <dgm:pt modelId="{7A53B460-5A30-4C9A-9D97-19730EECD113}">
      <dgm:prSet/>
      <dgm:spPr/>
      <dgm:t>
        <a:bodyPr/>
        <a:lstStyle/>
        <a:p>
          <a:pPr>
            <a:lnSpc>
              <a:spcPct val="100000"/>
            </a:lnSpc>
          </a:pPr>
          <a:r>
            <a:rPr lang="el-GR" dirty="0"/>
            <a:t>Ρυθμίστε τις ειδοποιήσεις. Μην επιτρέπετε να έρχονται ειδοποιήσεις για σχεδόν τα πάντα</a:t>
          </a:r>
          <a:r>
            <a:rPr lang="en-US" dirty="0"/>
            <a:t>.</a:t>
          </a:r>
        </a:p>
        <a:p>
          <a:pPr>
            <a:lnSpc>
              <a:spcPct val="100000"/>
            </a:lnSpc>
          </a:pPr>
          <a:r>
            <a:rPr lang="en-US" dirty="0"/>
            <a:t> </a:t>
          </a:r>
        </a:p>
      </dgm:t>
    </dgm:pt>
    <dgm:pt modelId="{DDAD7821-DE38-4C7E-A3F6-994A3D68A2F0}" type="parTrans" cxnId="{2F60B2D8-6A7B-4884-80B0-FECB4298ED10}">
      <dgm:prSet/>
      <dgm:spPr/>
      <dgm:t>
        <a:bodyPr/>
        <a:lstStyle/>
        <a:p>
          <a:endParaRPr lang="en-US"/>
        </a:p>
      </dgm:t>
    </dgm:pt>
    <dgm:pt modelId="{E54FED1A-471B-44A0-A4DF-988C96FD5D28}" type="sibTrans" cxnId="{2F60B2D8-6A7B-4884-80B0-FECB4298ED10}">
      <dgm:prSet/>
      <dgm:spPr/>
      <dgm:t>
        <a:bodyPr/>
        <a:lstStyle/>
        <a:p>
          <a:pPr>
            <a:lnSpc>
              <a:spcPct val="100000"/>
            </a:lnSpc>
          </a:pPr>
          <a:endParaRPr lang="en-US"/>
        </a:p>
      </dgm:t>
    </dgm:pt>
    <dgm:pt modelId="{DE77AEDE-2458-4DFA-B252-06ABD7530232}">
      <dgm:prSet/>
      <dgm:spPr/>
      <dgm:t>
        <a:bodyPr/>
        <a:lstStyle/>
        <a:p>
          <a:pPr>
            <a:lnSpc>
              <a:spcPct val="100000"/>
            </a:lnSpc>
          </a:pPr>
          <a:r>
            <a:rPr lang="el-GR" dirty="0"/>
            <a:t>Προσπαθήστε να συναντιέστε από κοντά με φίλους. Αυτός είναι ο πραγματικός σας κόσμος. 1000 ψηφιακοί φίλοι ή ακόλουθοι δεν σας κάνουν δημοφιλείς ή ευτυχισμένους. 2 φίλοι στην πραγματική ζωή μπορούν να σας κάνουν να νιώσετε πιο συνδεδεμένοι.</a:t>
          </a:r>
          <a:endParaRPr lang="en-US" dirty="0"/>
        </a:p>
      </dgm:t>
    </dgm:pt>
    <dgm:pt modelId="{92B0E207-08DC-4790-82F1-BFDF86CAB6C7}" type="parTrans" cxnId="{E047200B-1F40-4A15-82C2-E99663B67AC9}">
      <dgm:prSet/>
      <dgm:spPr/>
      <dgm:t>
        <a:bodyPr/>
        <a:lstStyle/>
        <a:p>
          <a:endParaRPr lang="en-US"/>
        </a:p>
      </dgm:t>
    </dgm:pt>
    <dgm:pt modelId="{BC832E1D-D54B-4C8D-9053-C8DA8229C3D9}" type="sibTrans" cxnId="{E047200B-1F40-4A15-82C2-E99663B67AC9}">
      <dgm:prSet/>
      <dgm:spPr/>
      <dgm:t>
        <a:bodyPr/>
        <a:lstStyle/>
        <a:p>
          <a:endParaRPr lang="en-US"/>
        </a:p>
      </dgm:t>
    </dgm:pt>
    <dgm:pt modelId="{B628558B-2764-47FD-A204-5F5CEFEF88E1}" type="pres">
      <dgm:prSet presAssocID="{3EDCEAD2-4534-47C4-A575-1436AE37470A}" presName="root" presStyleCnt="0">
        <dgm:presLayoutVars>
          <dgm:dir/>
          <dgm:resizeHandles val="exact"/>
        </dgm:presLayoutVars>
      </dgm:prSet>
      <dgm:spPr/>
    </dgm:pt>
    <dgm:pt modelId="{BD01DA29-B62D-4E3C-98D0-A6D1FBE02E2E}" type="pres">
      <dgm:prSet presAssocID="{3EDCEAD2-4534-47C4-A575-1436AE37470A}" presName="container" presStyleCnt="0">
        <dgm:presLayoutVars>
          <dgm:dir/>
          <dgm:resizeHandles val="exact"/>
        </dgm:presLayoutVars>
      </dgm:prSet>
      <dgm:spPr/>
    </dgm:pt>
    <dgm:pt modelId="{F909CE19-2F4B-45C4-A1A3-CDDC4529B68B}" type="pres">
      <dgm:prSet presAssocID="{F45B6BB7-2D50-4F9A-B8B8-FC84B4844023}" presName="compNode" presStyleCnt="0"/>
      <dgm:spPr/>
    </dgm:pt>
    <dgm:pt modelId="{AE4DF2C1-29D7-4317-A589-A4E79D748408}" type="pres">
      <dgm:prSet presAssocID="{F45B6BB7-2D50-4F9A-B8B8-FC84B4844023}" presName="iconBgRect" presStyleLbl="bgShp" presStyleIdx="0" presStyleCnt="4"/>
      <dgm:spPr/>
    </dgm:pt>
    <dgm:pt modelId="{5766810A-3558-47B4-A857-9A0A06C0BDC0}" type="pres">
      <dgm:prSet presAssocID="{F45B6BB7-2D50-4F9A-B8B8-FC84B484402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ruit Bowl"/>
        </a:ext>
      </dgm:extLst>
    </dgm:pt>
    <dgm:pt modelId="{819886DC-CE54-407E-B2C8-9A030D5C9901}" type="pres">
      <dgm:prSet presAssocID="{F45B6BB7-2D50-4F9A-B8B8-FC84B4844023}" presName="spaceRect" presStyleCnt="0"/>
      <dgm:spPr/>
    </dgm:pt>
    <dgm:pt modelId="{994CA22C-F918-4602-96D0-A82A8A87E82F}" type="pres">
      <dgm:prSet presAssocID="{F45B6BB7-2D50-4F9A-B8B8-FC84B4844023}" presName="textRect" presStyleLbl="revTx" presStyleIdx="0" presStyleCnt="4">
        <dgm:presLayoutVars>
          <dgm:chMax val="1"/>
          <dgm:chPref val="1"/>
        </dgm:presLayoutVars>
      </dgm:prSet>
      <dgm:spPr/>
    </dgm:pt>
    <dgm:pt modelId="{C9268CF1-722E-4EC6-88C8-1C85C059B54F}" type="pres">
      <dgm:prSet presAssocID="{BE03C7F0-5CBF-4163-9294-A1581F247287}" presName="sibTrans" presStyleLbl="sibTrans2D1" presStyleIdx="0" presStyleCnt="0"/>
      <dgm:spPr/>
    </dgm:pt>
    <dgm:pt modelId="{370F66F4-E772-4D1A-ACD0-29AB137C2437}" type="pres">
      <dgm:prSet presAssocID="{79ED162D-91B8-45D5-8667-0589DA2E54C9}" presName="compNode" presStyleCnt="0"/>
      <dgm:spPr/>
    </dgm:pt>
    <dgm:pt modelId="{70466EF9-C398-4A07-A453-78F0C4CAD329}" type="pres">
      <dgm:prSet presAssocID="{79ED162D-91B8-45D5-8667-0589DA2E54C9}" presName="iconBgRect" presStyleLbl="bgShp" presStyleIdx="1" presStyleCnt="4"/>
      <dgm:spPr/>
    </dgm:pt>
    <dgm:pt modelId="{C8C7A63D-C362-4A16-A701-77ED43916AFB}" type="pres">
      <dgm:prSet presAssocID="{79ED162D-91B8-45D5-8667-0589DA2E54C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55523CEB-DA09-4924-AFE8-0F2DE8AABA00}" type="pres">
      <dgm:prSet presAssocID="{79ED162D-91B8-45D5-8667-0589DA2E54C9}" presName="spaceRect" presStyleCnt="0"/>
      <dgm:spPr/>
    </dgm:pt>
    <dgm:pt modelId="{DCA577B0-EE4B-488A-A1B1-9B853460D6FD}" type="pres">
      <dgm:prSet presAssocID="{79ED162D-91B8-45D5-8667-0589DA2E54C9}" presName="textRect" presStyleLbl="revTx" presStyleIdx="1" presStyleCnt="4">
        <dgm:presLayoutVars>
          <dgm:chMax val="1"/>
          <dgm:chPref val="1"/>
        </dgm:presLayoutVars>
      </dgm:prSet>
      <dgm:spPr/>
    </dgm:pt>
    <dgm:pt modelId="{7B7A1883-1074-43F9-AA32-DCB7FE007ADC}" type="pres">
      <dgm:prSet presAssocID="{68D84DBE-A33D-477B-B4AA-1E950944187F}" presName="sibTrans" presStyleLbl="sibTrans2D1" presStyleIdx="0" presStyleCnt="0"/>
      <dgm:spPr/>
    </dgm:pt>
    <dgm:pt modelId="{52DC0A76-A8CF-41B5-9040-8D746718B114}" type="pres">
      <dgm:prSet presAssocID="{7A53B460-5A30-4C9A-9D97-19730EECD113}" presName="compNode" presStyleCnt="0"/>
      <dgm:spPr/>
    </dgm:pt>
    <dgm:pt modelId="{53E8865E-9A30-4A66-A566-84220CFEB8B5}" type="pres">
      <dgm:prSet presAssocID="{7A53B460-5A30-4C9A-9D97-19730EECD113}" presName="iconBgRect" presStyleLbl="bgShp" presStyleIdx="2" presStyleCnt="4"/>
      <dgm:spPr/>
    </dgm:pt>
    <dgm:pt modelId="{08B6E25F-2269-4EE0-9C50-045900F26B7D}" type="pres">
      <dgm:prSet presAssocID="{7A53B460-5A30-4C9A-9D97-19730EECD11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ell"/>
        </a:ext>
      </dgm:extLst>
    </dgm:pt>
    <dgm:pt modelId="{2B52FAFB-018F-414B-AF01-FC295A20D5AC}" type="pres">
      <dgm:prSet presAssocID="{7A53B460-5A30-4C9A-9D97-19730EECD113}" presName="spaceRect" presStyleCnt="0"/>
      <dgm:spPr/>
    </dgm:pt>
    <dgm:pt modelId="{040F5404-074D-464D-8FA2-93DE05A1DD8E}" type="pres">
      <dgm:prSet presAssocID="{7A53B460-5A30-4C9A-9D97-19730EECD113}" presName="textRect" presStyleLbl="revTx" presStyleIdx="2" presStyleCnt="4">
        <dgm:presLayoutVars>
          <dgm:chMax val="1"/>
          <dgm:chPref val="1"/>
        </dgm:presLayoutVars>
      </dgm:prSet>
      <dgm:spPr/>
    </dgm:pt>
    <dgm:pt modelId="{124466A2-6EA8-474D-A728-2EC32ECB22F4}" type="pres">
      <dgm:prSet presAssocID="{E54FED1A-471B-44A0-A4DF-988C96FD5D28}" presName="sibTrans" presStyleLbl="sibTrans2D1" presStyleIdx="0" presStyleCnt="0"/>
      <dgm:spPr/>
    </dgm:pt>
    <dgm:pt modelId="{0C7A067B-B52D-4643-80EC-E3F8B402BD56}" type="pres">
      <dgm:prSet presAssocID="{DE77AEDE-2458-4DFA-B252-06ABD7530232}" presName="compNode" presStyleCnt="0"/>
      <dgm:spPr/>
    </dgm:pt>
    <dgm:pt modelId="{7E8F3742-A08B-4749-B2E0-5F904040670D}" type="pres">
      <dgm:prSet presAssocID="{DE77AEDE-2458-4DFA-B252-06ABD7530232}" presName="iconBgRect" presStyleLbl="bgShp" presStyleIdx="3" presStyleCnt="4"/>
      <dgm:spPr/>
    </dgm:pt>
    <dgm:pt modelId="{52FC0C85-643F-4150-91A5-B5600FD78DDE}" type="pres">
      <dgm:prSet presAssocID="{DE77AEDE-2458-4DFA-B252-06ABD753023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ocial Network"/>
        </a:ext>
      </dgm:extLst>
    </dgm:pt>
    <dgm:pt modelId="{1100331C-4C54-428F-8F7F-45A296AEBBA6}" type="pres">
      <dgm:prSet presAssocID="{DE77AEDE-2458-4DFA-B252-06ABD7530232}" presName="spaceRect" presStyleCnt="0"/>
      <dgm:spPr/>
    </dgm:pt>
    <dgm:pt modelId="{DDC887CE-42A7-4E94-B70C-46C48A8872A3}" type="pres">
      <dgm:prSet presAssocID="{DE77AEDE-2458-4DFA-B252-06ABD7530232}" presName="textRect" presStyleLbl="revTx" presStyleIdx="3" presStyleCnt="4">
        <dgm:presLayoutVars>
          <dgm:chMax val="1"/>
          <dgm:chPref val="1"/>
        </dgm:presLayoutVars>
      </dgm:prSet>
      <dgm:spPr/>
    </dgm:pt>
  </dgm:ptLst>
  <dgm:cxnLst>
    <dgm:cxn modelId="{9A556E07-47FE-4043-8774-2108F1A99190}" type="presOf" srcId="{DE77AEDE-2458-4DFA-B252-06ABD7530232}" destId="{DDC887CE-42A7-4E94-B70C-46C48A8872A3}" srcOrd="0" destOrd="0" presId="urn:microsoft.com/office/officeart/2018/2/layout/IconCircleList"/>
    <dgm:cxn modelId="{E047200B-1F40-4A15-82C2-E99663B67AC9}" srcId="{3EDCEAD2-4534-47C4-A575-1436AE37470A}" destId="{DE77AEDE-2458-4DFA-B252-06ABD7530232}" srcOrd="3" destOrd="0" parTransId="{92B0E207-08DC-4790-82F1-BFDF86CAB6C7}" sibTransId="{BC832E1D-D54B-4C8D-9053-C8DA8229C3D9}"/>
    <dgm:cxn modelId="{C1B6E20B-9CA7-4950-9F2A-238972274853}" type="presOf" srcId="{F45B6BB7-2D50-4F9A-B8B8-FC84B4844023}" destId="{994CA22C-F918-4602-96D0-A82A8A87E82F}" srcOrd="0" destOrd="0" presId="urn:microsoft.com/office/officeart/2018/2/layout/IconCircleList"/>
    <dgm:cxn modelId="{79A4AD21-353F-4786-A016-CF8D936693AC}" type="presOf" srcId="{3EDCEAD2-4534-47C4-A575-1436AE37470A}" destId="{B628558B-2764-47FD-A204-5F5CEFEF88E1}" srcOrd="0" destOrd="0" presId="urn:microsoft.com/office/officeart/2018/2/layout/IconCircleList"/>
    <dgm:cxn modelId="{8211195E-50AB-43E9-89F2-773A599525FF}" srcId="{3EDCEAD2-4534-47C4-A575-1436AE37470A}" destId="{F45B6BB7-2D50-4F9A-B8B8-FC84B4844023}" srcOrd="0" destOrd="0" parTransId="{3CEAFE2F-0A82-44E9-9A4F-6E11423E500E}" sibTransId="{BE03C7F0-5CBF-4163-9294-A1581F247287}"/>
    <dgm:cxn modelId="{D3A84E5F-DCA3-4FED-9EE6-62BA32C91A3B}" type="presOf" srcId="{7A53B460-5A30-4C9A-9D97-19730EECD113}" destId="{040F5404-074D-464D-8FA2-93DE05A1DD8E}" srcOrd="0" destOrd="0" presId="urn:microsoft.com/office/officeart/2018/2/layout/IconCircleList"/>
    <dgm:cxn modelId="{D178B044-08E7-4450-87B9-2F6FC448F6F9}" type="presOf" srcId="{79ED162D-91B8-45D5-8667-0589DA2E54C9}" destId="{DCA577B0-EE4B-488A-A1B1-9B853460D6FD}" srcOrd="0" destOrd="0" presId="urn:microsoft.com/office/officeart/2018/2/layout/IconCircleList"/>
    <dgm:cxn modelId="{FEAF3F65-9197-4D19-8F4F-64E01EBC5578}" type="presOf" srcId="{68D84DBE-A33D-477B-B4AA-1E950944187F}" destId="{7B7A1883-1074-43F9-AA32-DCB7FE007ADC}" srcOrd="0" destOrd="0" presId="urn:microsoft.com/office/officeart/2018/2/layout/IconCircleList"/>
    <dgm:cxn modelId="{551EE098-A362-402E-A1C6-5CA9F9CCB116}" srcId="{3EDCEAD2-4534-47C4-A575-1436AE37470A}" destId="{79ED162D-91B8-45D5-8667-0589DA2E54C9}" srcOrd="1" destOrd="0" parTransId="{2977DDD5-7838-4E9F-ABE9-6C6E3DA69BBA}" sibTransId="{68D84DBE-A33D-477B-B4AA-1E950944187F}"/>
    <dgm:cxn modelId="{4E031699-CB31-414B-B410-EE813D1CE216}" type="presOf" srcId="{BE03C7F0-5CBF-4163-9294-A1581F247287}" destId="{C9268CF1-722E-4EC6-88C8-1C85C059B54F}" srcOrd="0" destOrd="0" presId="urn:microsoft.com/office/officeart/2018/2/layout/IconCircleList"/>
    <dgm:cxn modelId="{F7D1D49D-0C68-48A4-B6AA-1EEA057D96B2}" type="presOf" srcId="{E54FED1A-471B-44A0-A4DF-988C96FD5D28}" destId="{124466A2-6EA8-474D-A728-2EC32ECB22F4}" srcOrd="0" destOrd="0" presId="urn:microsoft.com/office/officeart/2018/2/layout/IconCircleList"/>
    <dgm:cxn modelId="{2F60B2D8-6A7B-4884-80B0-FECB4298ED10}" srcId="{3EDCEAD2-4534-47C4-A575-1436AE37470A}" destId="{7A53B460-5A30-4C9A-9D97-19730EECD113}" srcOrd="2" destOrd="0" parTransId="{DDAD7821-DE38-4C7E-A3F6-994A3D68A2F0}" sibTransId="{E54FED1A-471B-44A0-A4DF-988C96FD5D28}"/>
    <dgm:cxn modelId="{4A9EA89D-3AF5-4B43-90DB-69957CB6BD5E}" type="presParOf" srcId="{B628558B-2764-47FD-A204-5F5CEFEF88E1}" destId="{BD01DA29-B62D-4E3C-98D0-A6D1FBE02E2E}" srcOrd="0" destOrd="0" presId="urn:microsoft.com/office/officeart/2018/2/layout/IconCircleList"/>
    <dgm:cxn modelId="{7B28317B-001B-4069-9F09-DDB7F90D8CD7}" type="presParOf" srcId="{BD01DA29-B62D-4E3C-98D0-A6D1FBE02E2E}" destId="{F909CE19-2F4B-45C4-A1A3-CDDC4529B68B}" srcOrd="0" destOrd="0" presId="urn:microsoft.com/office/officeart/2018/2/layout/IconCircleList"/>
    <dgm:cxn modelId="{00EE2296-B2D9-45F6-BF2A-DE6B105C3F54}" type="presParOf" srcId="{F909CE19-2F4B-45C4-A1A3-CDDC4529B68B}" destId="{AE4DF2C1-29D7-4317-A589-A4E79D748408}" srcOrd="0" destOrd="0" presId="urn:microsoft.com/office/officeart/2018/2/layout/IconCircleList"/>
    <dgm:cxn modelId="{513DBC07-4A73-477D-9ED4-9FFA77291CF5}" type="presParOf" srcId="{F909CE19-2F4B-45C4-A1A3-CDDC4529B68B}" destId="{5766810A-3558-47B4-A857-9A0A06C0BDC0}" srcOrd="1" destOrd="0" presId="urn:microsoft.com/office/officeart/2018/2/layout/IconCircleList"/>
    <dgm:cxn modelId="{D1A68516-E43C-4CFE-9BCF-564B538915F2}" type="presParOf" srcId="{F909CE19-2F4B-45C4-A1A3-CDDC4529B68B}" destId="{819886DC-CE54-407E-B2C8-9A030D5C9901}" srcOrd="2" destOrd="0" presId="urn:microsoft.com/office/officeart/2018/2/layout/IconCircleList"/>
    <dgm:cxn modelId="{D91353F6-4E56-4668-B85A-0F35FB4402A7}" type="presParOf" srcId="{F909CE19-2F4B-45C4-A1A3-CDDC4529B68B}" destId="{994CA22C-F918-4602-96D0-A82A8A87E82F}" srcOrd="3" destOrd="0" presId="urn:microsoft.com/office/officeart/2018/2/layout/IconCircleList"/>
    <dgm:cxn modelId="{10AA3B6A-FA4F-4D61-9ED5-5D0295D71E58}" type="presParOf" srcId="{BD01DA29-B62D-4E3C-98D0-A6D1FBE02E2E}" destId="{C9268CF1-722E-4EC6-88C8-1C85C059B54F}" srcOrd="1" destOrd="0" presId="urn:microsoft.com/office/officeart/2018/2/layout/IconCircleList"/>
    <dgm:cxn modelId="{C3FFF1FE-8C36-4766-88C1-CCCB52A939C7}" type="presParOf" srcId="{BD01DA29-B62D-4E3C-98D0-A6D1FBE02E2E}" destId="{370F66F4-E772-4D1A-ACD0-29AB137C2437}" srcOrd="2" destOrd="0" presId="urn:microsoft.com/office/officeart/2018/2/layout/IconCircleList"/>
    <dgm:cxn modelId="{51E3AA1A-B55E-4C74-B205-27E1BD6ABB40}" type="presParOf" srcId="{370F66F4-E772-4D1A-ACD0-29AB137C2437}" destId="{70466EF9-C398-4A07-A453-78F0C4CAD329}" srcOrd="0" destOrd="0" presId="urn:microsoft.com/office/officeart/2018/2/layout/IconCircleList"/>
    <dgm:cxn modelId="{51F924E3-AEE9-4DBD-93D6-51208893288E}" type="presParOf" srcId="{370F66F4-E772-4D1A-ACD0-29AB137C2437}" destId="{C8C7A63D-C362-4A16-A701-77ED43916AFB}" srcOrd="1" destOrd="0" presId="urn:microsoft.com/office/officeart/2018/2/layout/IconCircleList"/>
    <dgm:cxn modelId="{319C4490-D890-483D-9DC1-AE2226D96BBD}" type="presParOf" srcId="{370F66F4-E772-4D1A-ACD0-29AB137C2437}" destId="{55523CEB-DA09-4924-AFE8-0F2DE8AABA00}" srcOrd="2" destOrd="0" presId="urn:microsoft.com/office/officeart/2018/2/layout/IconCircleList"/>
    <dgm:cxn modelId="{64458A93-1B8C-4C3D-AACA-27F058E1B88B}" type="presParOf" srcId="{370F66F4-E772-4D1A-ACD0-29AB137C2437}" destId="{DCA577B0-EE4B-488A-A1B1-9B853460D6FD}" srcOrd="3" destOrd="0" presId="urn:microsoft.com/office/officeart/2018/2/layout/IconCircleList"/>
    <dgm:cxn modelId="{0F3A0846-87B1-4824-8479-D43E7E11B344}" type="presParOf" srcId="{BD01DA29-B62D-4E3C-98D0-A6D1FBE02E2E}" destId="{7B7A1883-1074-43F9-AA32-DCB7FE007ADC}" srcOrd="3" destOrd="0" presId="urn:microsoft.com/office/officeart/2018/2/layout/IconCircleList"/>
    <dgm:cxn modelId="{1EE6C30D-4928-4DAD-AE8F-BD6703A170EC}" type="presParOf" srcId="{BD01DA29-B62D-4E3C-98D0-A6D1FBE02E2E}" destId="{52DC0A76-A8CF-41B5-9040-8D746718B114}" srcOrd="4" destOrd="0" presId="urn:microsoft.com/office/officeart/2018/2/layout/IconCircleList"/>
    <dgm:cxn modelId="{9BCB261B-9516-4895-AE9E-AB0A7C32C5B4}" type="presParOf" srcId="{52DC0A76-A8CF-41B5-9040-8D746718B114}" destId="{53E8865E-9A30-4A66-A566-84220CFEB8B5}" srcOrd="0" destOrd="0" presId="urn:microsoft.com/office/officeart/2018/2/layout/IconCircleList"/>
    <dgm:cxn modelId="{1EFAE9EC-7043-4D89-B7C8-42F338C40DC8}" type="presParOf" srcId="{52DC0A76-A8CF-41B5-9040-8D746718B114}" destId="{08B6E25F-2269-4EE0-9C50-045900F26B7D}" srcOrd="1" destOrd="0" presId="urn:microsoft.com/office/officeart/2018/2/layout/IconCircleList"/>
    <dgm:cxn modelId="{68BFE905-A379-4729-AF79-B0F9117C53E2}" type="presParOf" srcId="{52DC0A76-A8CF-41B5-9040-8D746718B114}" destId="{2B52FAFB-018F-414B-AF01-FC295A20D5AC}" srcOrd="2" destOrd="0" presId="urn:microsoft.com/office/officeart/2018/2/layout/IconCircleList"/>
    <dgm:cxn modelId="{508B2EE3-C039-42C7-90BE-EDCD03E41F3C}" type="presParOf" srcId="{52DC0A76-A8CF-41B5-9040-8D746718B114}" destId="{040F5404-074D-464D-8FA2-93DE05A1DD8E}" srcOrd="3" destOrd="0" presId="urn:microsoft.com/office/officeart/2018/2/layout/IconCircleList"/>
    <dgm:cxn modelId="{548AD590-691C-4527-B764-FFDD345C611A}" type="presParOf" srcId="{BD01DA29-B62D-4E3C-98D0-A6D1FBE02E2E}" destId="{124466A2-6EA8-474D-A728-2EC32ECB22F4}" srcOrd="5" destOrd="0" presId="urn:microsoft.com/office/officeart/2018/2/layout/IconCircleList"/>
    <dgm:cxn modelId="{DECC4356-BF82-4327-993C-FE0ADDAB1067}" type="presParOf" srcId="{BD01DA29-B62D-4E3C-98D0-A6D1FBE02E2E}" destId="{0C7A067B-B52D-4643-80EC-E3F8B402BD56}" srcOrd="6" destOrd="0" presId="urn:microsoft.com/office/officeart/2018/2/layout/IconCircleList"/>
    <dgm:cxn modelId="{A95696B7-B95B-40B8-ABE0-EFEA669037FD}" type="presParOf" srcId="{0C7A067B-B52D-4643-80EC-E3F8B402BD56}" destId="{7E8F3742-A08B-4749-B2E0-5F904040670D}" srcOrd="0" destOrd="0" presId="urn:microsoft.com/office/officeart/2018/2/layout/IconCircleList"/>
    <dgm:cxn modelId="{C2353D33-796A-40BD-96BF-D55D825DEBB6}" type="presParOf" srcId="{0C7A067B-B52D-4643-80EC-E3F8B402BD56}" destId="{52FC0C85-643F-4150-91A5-B5600FD78DDE}" srcOrd="1" destOrd="0" presId="urn:microsoft.com/office/officeart/2018/2/layout/IconCircleList"/>
    <dgm:cxn modelId="{1A4DBAA4-079A-4729-8548-2281CD5A594D}" type="presParOf" srcId="{0C7A067B-B52D-4643-80EC-E3F8B402BD56}" destId="{1100331C-4C54-428F-8F7F-45A296AEBBA6}" srcOrd="2" destOrd="0" presId="urn:microsoft.com/office/officeart/2018/2/layout/IconCircleList"/>
    <dgm:cxn modelId="{836A85B5-24C6-4DBD-A8BB-46FEB9E67153}" type="presParOf" srcId="{0C7A067B-B52D-4643-80EC-E3F8B402BD56}" destId="{DDC887CE-42A7-4E94-B70C-46C48A8872A3}"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5DFAE-5C8F-4114-A104-A539967C9ECA}">
      <dsp:nvSpPr>
        <dsp:cNvPr id="0" name=""/>
        <dsp:cNvSpPr/>
      </dsp:nvSpPr>
      <dsp:spPr>
        <a:xfrm>
          <a:off x="6916" y="413906"/>
          <a:ext cx="1140268" cy="11402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FE2625-A218-4B8F-9E58-96AA76F892CF}">
      <dsp:nvSpPr>
        <dsp:cNvPr id="0" name=""/>
        <dsp:cNvSpPr/>
      </dsp:nvSpPr>
      <dsp:spPr>
        <a:xfrm>
          <a:off x="6916" y="1698869"/>
          <a:ext cx="3257909" cy="488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el-GR" sz="1500" kern="1200" dirty="0"/>
            <a:t>Προστασία του απορρήτου και των δεδομένων</a:t>
          </a:r>
          <a:endParaRPr lang="en-US" sz="1500" kern="1200" dirty="0"/>
        </a:p>
      </dsp:txBody>
      <dsp:txXfrm>
        <a:off x="6916" y="1698869"/>
        <a:ext cx="3257909" cy="488686"/>
      </dsp:txXfrm>
    </dsp:sp>
    <dsp:sp modelId="{6452ED29-CB11-4BC5-93DE-7C64115677F9}">
      <dsp:nvSpPr>
        <dsp:cNvPr id="0" name=""/>
        <dsp:cNvSpPr/>
      </dsp:nvSpPr>
      <dsp:spPr>
        <a:xfrm>
          <a:off x="6916" y="2254855"/>
          <a:ext cx="3257909" cy="1524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l-GR" sz="1100" kern="1200" dirty="0"/>
            <a:t>Κατανόηση της σημασίας της προστασίας της ιδιωτικής ζωής</a:t>
          </a:r>
          <a:endParaRPr lang="en-US" sz="1100" kern="1200" dirty="0"/>
        </a:p>
        <a:p>
          <a:pPr marL="0" lvl="0" indent="0" algn="l" defTabSz="488950">
            <a:lnSpc>
              <a:spcPct val="100000"/>
            </a:lnSpc>
            <a:spcBef>
              <a:spcPct val="0"/>
            </a:spcBef>
            <a:spcAft>
              <a:spcPct val="35000"/>
            </a:spcAft>
            <a:buNone/>
          </a:pPr>
          <a:r>
            <a:rPr lang="el-GR" sz="1100" kern="1200" dirty="0"/>
            <a:t>Κατανόηση και διαχείριση του ψηφιακού αποτυπώματος</a:t>
          </a:r>
          <a:endParaRPr lang="en-US" sz="1100" kern="1200" dirty="0"/>
        </a:p>
      </dsp:txBody>
      <dsp:txXfrm>
        <a:off x="6916" y="2254855"/>
        <a:ext cx="3257909" cy="1524043"/>
      </dsp:txXfrm>
    </dsp:sp>
    <dsp:sp modelId="{3FFBD087-328A-4FDE-84F9-A564455F8C11}">
      <dsp:nvSpPr>
        <dsp:cNvPr id="0" name=""/>
        <dsp:cNvSpPr/>
      </dsp:nvSpPr>
      <dsp:spPr>
        <a:xfrm>
          <a:off x="3834959" y="413906"/>
          <a:ext cx="1140268" cy="11402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347191-7C71-423E-8A25-8F625B8D8FD7}">
      <dsp:nvSpPr>
        <dsp:cNvPr id="0" name=""/>
        <dsp:cNvSpPr/>
      </dsp:nvSpPr>
      <dsp:spPr>
        <a:xfrm>
          <a:off x="3834959" y="1698869"/>
          <a:ext cx="3257909" cy="488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el-GR" sz="1500" kern="1200" dirty="0"/>
            <a:t>Στρατηγικές προστασίας προσωπικών δεδομένων</a:t>
          </a:r>
          <a:endParaRPr lang="en-US" sz="1500" kern="1200" dirty="0"/>
        </a:p>
      </dsp:txBody>
      <dsp:txXfrm>
        <a:off x="3834959" y="1698869"/>
        <a:ext cx="3257909" cy="488686"/>
      </dsp:txXfrm>
    </dsp:sp>
    <dsp:sp modelId="{3614E69C-CB71-4BAD-9FC6-23F9C0FCBB82}">
      <dsp:nvSpPr>
        <dsp:cNvPr id="0" name=""/>
        <dsp:cNvSpPr/>
      </dsp:nvSpPr>
      <dsp:spPr>
        <a:xfrm>
          <a:off x="3834959" y="2254855"/>
          <a:ext cx="3257909" cy="1524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l-GR" sz="1100" kern="1200" dirty="0"/>
            <a:t>Ασφαλείς διαδικτυακές πρακτικές (</a:t>
          </a:r>
          <a:r>
            <a:rPr lang="el-GR" sz="1100" kern="1200" dirty="0" err="1"/>
            <a:t>phishing</a:t>
          </a:r>
          <a:r>
            <a:rPr lang="el-GR" sz="1100" kern="1200" dirty="0"/>
            <a:t>, </a:t>
          </a:r>
          <a:r>
            <a:rPr lang="en-US" sz="1100" kern="1200" dirty="0"/>
            <a:t>scam, grooming, </a:t>
          </a:r>
          <a:r>
            <a:rPr lang="el-GR" sz="1100" kern="1200" dirty="0"/>
            <a:t>Ρυθμίσεις απορρήτου στα μέσα κοινωνικής δικτύωσης</a:t>
          </a:r>
          <a:r>
            <a:rPr lang="en-US" sz="1100" kern="1200" dirty="0"/>
            <a:t>)</a:t>
          </a:r>
        </a:p>
      </dsp:txBody>
      <dsp:txXfrm>
        <a:off x="3834959" y="2254855"/>
        <a:ext cx="3257909" cy="1524043"/>
      </dsp:txXfrm>
    </dsp:sp>
    <dsp:sp modelId="{BF6A3266-2F1C-446E-B6C6-A932DC00BC9A}">
      <dsp:nvSpPr>
        <dsp:cNvPr id="0" name=""/>
        <dsp:cNvSpPr/>
      </dsp:nvSpPr>
      <dsp:spPr>
        <a:xfrm>
          <a:off x="7663003" y="413906"/>
          <a:ext cx="1140268" cy="11402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EC24CC-3DC6-4E61-B584-6029DBEA5CBE}">
      <dsp:nvSpPr>
        <dsp:cNvPr id="0" name=""/>
        <dsp:cNvSpPr/>
      </dsp:nvSpPr>
      <dsp:spPr>
        <a:xfrm>
          <a:off x="7663003" y="1698869"/>
          <a:ext cx="3257909" cy="488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el-GR" sz="1500" kern="1200" dirty="0"/>
            <a:t>Επιπτώσεις των νέων τεχνολογιών στην ευημερία</a:t>
          </a:r>
          <a:endParaRPr lang="en-US" sz="1500" kern="1200" dirty="0"/>
        </a:p>
      </dsp:txBody>
      <dsp:txXfrm>
        <a:off x="7663003" y="1698869"/>
        <a:ext cx="3257909" cy="488686"/>
      </dsp:txXfrm>
    </dsp:sp>
    <dsp:sp modelId="{63E53DEA-DACA-4D2F-9F01-19B0BBCD7481}">
      <dsp:nvSpPr>
        <dsp:cNvPr id="0" name=""/>
        <dsp:cNvSpPr/>
      </dsp:nvSpPr>
      <dsp:spPr>
        <a:xfrm>
          <a:off x="7663003" y="2254855"/>
          <a:ext cx="3257909" cy="1524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l-GR" sz="1100" kern="1200" dirty="0"/>
            <a:t>Συζήτηση σχετικά με τους πιθανούς κινδύνους και τα οφέλη από τη χρήση της τεχνολογίας</a:t>
          </a:r>
          <a:endParaRPr lang="en-US" sz="1100" kern="1200" dirty="0"/>
        </a:p>
        <a:p>
          <a:pPr marL="0" lvl="0" indent="0" algn="l" defTabSz="488950">
            <a:lnSpc>
              <a:spcPct val="100000"/>
            </a:lnSpc>
            <a:spcBef>
              <a:spcPct val="0"/>
            </a:spcBef>
            <a:spcAft>
              <a:spcPct val="35000"/>
            </a:spcAft>
            <a:buNone/>
          </a:pPr>
          <a:r>
            <a:rPr lang="el-GR" sz="1100" kern="1200" dirty="0"/>
            <a:t>Ο αντίκτυπος των μέσων κοινωνικής δικτύωσης, της συνεχούς συνδεσιμότητας και του χρόνου στην οθόνη στην ψυχική υγεία.</a:t>
          </a:r>
          <a:endParaRPr lang="en-US" sz="1100" kern="1200" dirty="0"/>
        </a:p>
        <a:p>
          <a:pPr marL="0" lvl="0" indent="0" algn="l" defTabSz="488950">
            <a:lnSpc>
              <a:spcPct val="100000"/>
            </a:lnSpc>
            <a:spcBef>
              <a:spcPct val="0"/>
            </a:spcBef>
            <a:spcAft>
              <a:spcPct val="35000"/>
            </a:spcAft>
            <a:buNone/>
          </a:pPr>
          <a:r>
            <a:rPr lang="el-GR" sz="1100" kern="1200" dirty="0"/>
            <a:t>Στρατηγικές για τη διατήρηση της ψηφιακής ευημερίας (ισορροπία στη χρήση της τεχνολογίας, πρακτικές ψηφιακής αποτοξίνωσης</a:t>
          </a:r>
          <a:r>
            <a:rPr lang="en-US" sz="1100" kern="1200" dirty="0"/>
            <a:t>)</a:t>
          </a:r>
        </a:p>
      </dsp:txBody>
      <dsp:txXfrm>
        <a:off x="7663003" y="2254855"/>
        <a:ext cx="3257909" cy="15240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DF2C1-29D7-4317-A589-A4E79D748408}">
      <dsp:nvSpPr>
        <dsp:cNvPr id="0" name=""/>
        <dsp:cNvSpPr/>
      </dsp:nvSpPr>
      <dsp:spPr>
        <a:xfrm>
          <a:off x="212335"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66810A-3558-47B4-A857-9A0A06C0BDC0}">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4CA22C-F918-4602-96D0-A82A8A87E82F}">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l-GR" sz="1200" kern="1200" dirty="0"/>
            <a:t>Ισορροπήστε την ημέρα σας έτσι ώστε να υπάρχει αρκετός χρόνος για ύπνο, φαγητό, μελέτη, άσκηση, συνάντηση φίλων και σύνδεση στο διαδίκτυο</a:t>
          </a:r>
          <a:endParaRPr lang="en-US" sz="1200" kern="1200" dirty="0"/>
        </a:p>
      </dsp:txBody>
      <dsp:txXfrm>
        <a:off x="1834517" y="469890"/>
        <a:ext cx="3148942" cy="1335915"/>
      </dsp:txXfrm>
    </dsp:sp>
    <dsp:sp modelId="{70466EF9-C398-4A07-A453-78F0C4CAD329}">
      <dsp:nvSpPr>
        <dsp:cNvPr id="0" name=""/>
        <dsp:cNvSpPr/>
      </dsp:nvSpPr>
      <dsp:spPr>
        <a:xfrm>
          <a:off x="5532139"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C7A63D-C362-4A16-A701-77ED43916AFB}">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A577B0-EE4B-488A-A1B1-9B853460D6FD}">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l-GR" sz="1200" kern="1200" dirty="0"/>
            <a:t>Σκεφτείτε πόσα μέσα κοινωνικής δικτύωσης χρειάζεστε πραγματικά και κρατήστε μόνο μερικούς λογαριασμούς</a:t>
          </a:r>
          <a:endParaRPr lang="en-US" sz="1200" kern="1200" dirty="0"/>
        </a:p>
      </dsp:txBody>
      <dsp:txXfrm>
        <a:off x="7154322" y="469890"/>
        <a:ext cx="3148942" cy="1335915"/>
      </dsp:txXfrm>
    </dsp:sp>
    <dsp:sp modelId="{53E8865E-9A30-4A66-A566-84220CFEB8B5}">
      <dsp:nvSpPr>
        <dsp:cNvPr id="0" name=""/>
        <dsp:cNvSpPr/>
      </dsp:nvSpPr>
      <dsp:spPr>
        <a:xfrm>
          <a:off x="212335"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B6E25F-2269-4EE0-9C50-045900F26B7D}">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0F5404-074D-464D-8FA2-93DE05A1DD8E}">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l-GR" sz="1200" kern="1200" dirty="0"/>
            <a:t>Ρυθμίστε τις ειδοποιήσεις. Μην επιτρέπετε να έρχονται ειδοποιήσεις για σχεδόν τα πάντα</a:t>
          </a:r>
          <a:r>
            <a:rPr lang="en-US" sz="1200" kern="1200" dirty="0"/>
            <a:t>.</a:t>
          </a:r>
        </a:p>
        <a:p>
          <a:pPr marL="0" lvl="0" indent="0" algn="l" defTabSz="533400">
            <a:lnSpc>
              <a:spcPct val="100000"/>
            </a:lnSpc>
            <a:spcBef>
              <a:spcPct val="0"/>
            </a:spcBef>
            <a:spcAft>
              <a:spcPct val="35000"/>
            </a:spcAft>
            <a:buNone/>
          </a:pPr>
          <a:r>
            <a:rPr lang="en-US" sz="1200" kern="1200" dirty="0"/>
            <a:t> </a:t>
          </a:r>
        </a:p>
      </dsp:txBody>
      <dsp:txXfrm>
        <a:off x="1834517" y="2545532"/>
        <a:ext cx="3148942" cy="1335915"/>
      </dsp:txXfrm>
    </dsp:sp>
    <dsp:sp modelId="{7E8F3742-A08B-4749-B2E0-5F904040670D}">
      <dsp:nvSpPr>
        <dsp:cNvPr id="0" name=""/>
        <dsp:cNvSpPr/>
      </dsp:nvSpPr>
      <dsp:spPr>
        <a:xfrm>
          <a:off x="5532139"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FC0C85-643F-4150-91A5-B5600FD78DDE}">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887CE-42A7-4E94-B70C-46C48A8872A3}">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l-GR" sz="1200" kern="1200" dirty="0"/>
            <a:t>Προσπαθήστε να συναντιέστε από κοντά με φίλους. Αυτός είναι ο πραγματικός σας κόσμος. 1000 ψηφιακοί φίλοι ή ακόλουθοι δεν σας κάνουν δημοφιλείς ή ευτυχισμένους. 2 φίλοι στην πραγματική ζωή μπορούν να σας κάνουν να νιώσετε πιο συνδεδεμένοι.</a:t>
          </a:r>
          <a:endParaRPr lang="en-US" sz="1200" kern="1200" dirty="0"/>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F29DA1-1C92-42A3-BFFD-C329EEB12FA9}" type="datetimeFigureOut">
              <a:rPr lang="en-US" smtClean="0"/>
              <a:t>10/22/2024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225E38-1EC1-46A6-BB2B-4A7DB4E97134}" type="slidenum">
              <a:rPr lang="en-US" smtClean="0"/>
              <a:t>‹#›</a:t>
            </a:fld>
            <a:endParaRPr lang="en-US"/>
          </a:p>
        </p:txBody>
      </p:sp>
    </p:spTree>
    <p:extLst>
      <p:ext uri="{BB962C8B-B14F-4D97-AF65-F5344CB8AC3E}">
        <p14:creationId xmlns:p14="http://schemas.microsoft.com/office/powerpoint/2010/main" val="1557272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l-GR" dirty="0">
                <a:latin typeface="Segoe UI Symbol" panose="020B0502040204020203" pitchFamily="34" charset="0"/>
                <a:ea typeface="Segoe UI Symbol" panose="020B0502040204020203" pitchFamily="34" charset="0"/>
              </a:rPr>
              <a:t>Πρόκειται για ενότητα 4 ωρών. Μπορείτε να τη διδάξετε σε μία συνεδρία ή σε δύο συνεδρίες των 2 ωρών. Μπορείτε να ορίσετε διάλειμμα 10 λεπτών ανά ώρα</a:t>
            </a:r>
            <a:r>
              <a:rPr lang="en-US" dirty="0">
                <a:latin typeface="Segoe UI Symbol" panose="020B0502040204020203" pitchFamily="34" charset="0"/>
                <a:ea typeface="Segoe UI Symbol" panose="020B0502040204020203" pitchFamily="34" charset="0"/>
              </a:rPr>
              <a:t>. </a:t>
            </a: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a:t>
            </a:r>
            <a:r>
              <a:rPr lang="el-GR" dirty="0">
                <a:latin typeface="Segoe UI Symbol" panose="020B0502040204020203" pitchFamily="34" charset="0"/>
                <a:ea typeface="Segoe UI Symbol" panose="020B0502040204020203" pitchFamily="34" charset="0"/>
              </a:rPr>
              <a:t>Θα χρειαστείτε</a:t>
            </a:r>
            <a:r>
              <a:rPr lang="en-US" dirty="0">
                <a:latin typeface="Segoe UI Symbol" panose="020B0502040204020203" pitchFamily="34" charset="0"/>
                <a:ea typeface="Segoe UI Symbol" panose="020B0502040204020203" pitchFamily="34" charset="0"/>
              </a:rPr>
              <a:t>: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Η/Υ/φορητό υπολογιστή με πρόσβαση στο Διαδίκτυο και ηχείο για να μπορείτε να ακούτε τα βίντεο.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Προβολέα δεδομένων για την προβολή της παρουσίασης</a:t>
            </a:r>
            <a:r>
              <a:rPr lang="en-US" dirty="0">
                <a:latin typeface="Segoe UI Symbol" panose="020B0502040204020203" pitchFamily="34" charset="0"/>
                <a:ea typeface="Segoe UI Symbol" panose="020B0502040204020203" pitchFamily="34" charset="0"/>
              </a:rPr>
              <a:t>. </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l-GR" dirty="0">
                <a:latin typeface="Segoe UI Symbol" panose="020B0502040204020203" pitchFamily="34" charset="0"/>
                <a:ea typeface="Segoe UI Symbol" panose="020B0502040204020203" pitchFamily="34" charset="0"/>
                <a:sym typeface="Wingdings" panose="05000000000000000000" pitchFamily="2" charset="2"/>
              </a:rPr>
              <a:t>Σημείωση σχετικά με τα βίντεο που επιλέχθηκαν: Τα περισσότερα βίντεο είναι στα αγγλικά. Μπορείτε να προσθέσετε υπότιτλους αν κάνετε κλικ στο CC στο κάτω μέρος του βίντεο. Αν δεν βλέπετε την επιλογή Ελληνικά, κάντε κλικ στις ρυθμίσεις, στην αυτόματη μετάφραση και επιλέξτε Ελληνικά. Δεδομένου ότι τα περισσότερα βίντεο ξεκινούν με μια σύντομη διαφήμιση, συνιστάται να ανοίξετε το βίντεο πριν από το μάθημα, να παραλείψετε τη διαφήμιση και να σταματήσετε. Ανοίξτε το ξανά όταν έρθει η ώρα και ξεκινήστε το. Σε αυτή την ενότητα υπάρχουν αρκετά βίντεο</a:t>
            </a:r>
            <a:r>
              <a:rPr lang="en-US" dirty="0">
                <a:latin typeface="Segoe UI Symbol" panose="020B0502040204020203" pitchFamily="34" charset="0"/>
                <a:ea typeface="Segoe UI Symbol" panose="020B0502040204020203" pitchFamily="34" charset="0"/>
                <a:sym typeface="Wingdings" panose="05000000000000000000" pitchFamily="2" charset="2"/>
              </a:rPr>
              <a:t> (</a:t>
            </a:r>
            <a:r>
              <a:rPr lang="el-GR" dirty="0">
                <a:latin typeface="Segoe UI Symbol" panose="020B0502040204020203" pitchFamily="34" charset="0"/>
                <a:ea typeface="Segoe UI Symbol" panose="020B0502040204020203" pitchFamily="34" charset="0"/>
                <a:sym typeface="Wingdings" panose="05000000000000000000" pitchFamily="2" charset="2"/>
              </a:rPr>
              <a:t>διαφάνειες</a:t>
            </a:r>
            <a:r>
              <a:rPr lang="en-US" dirty="0">
                <a:latin typeface="Segoe UI Symbol" panose="020B0502040204020203" pitchFamily="34" charset="0"/>
                <a:ea typeface="Segoe UI Symbol" panose="020B0502040204020203" pitchFamily="34" charset="0"/>
                <a:sym typeface="Wingdings" panose="05000000000000000000" pitchFamily="2" charset="2"/>
              </a:rPr>
              <a:t>: 6, 13, 14, 15).</a:t>
            </a:r>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el-GR" dirty="0"/>
              <a:t>Σύμβολα που χρησιμοποιούνται στις σημειώσεις για να σας βοηθήσουν στη διδασκαλία της ενότητας</a:t>
            </a:r>
            <a:r>
              <a:rPr lang="en-US" dirty="0"/>
              <a:t>:</a:t>
            </a: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κάτι που πρέπει να πείτε ή να διαβάσετε στην τάξη. Αντιπροσωπεύει το λόγο σας</a:t>
            </a:r>
            <a:endParaRPr lang="en-US" dirty="0">
              <a:sym typeface="Wingdings" panose="05000000000000000000" pitchFamily="2" charset="2"/>
            </a:endParaRP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οδηγίες</a:t>
            </a:r>
            <a:r>
              <a:rPr lang="en-US" dirty="0">
                <a:sym typeface="Wingdings" panose="05000000000000000000" pitchFamily="2" charset="2"/>
              </a:rPr>
              <a:t>. </a:t>
            </a:r>
            <a:r>
              <a:rPr lang="el-GR" dirty="0">
                <a:sym typeface="Wingdings" panose="05000000000000000000" pitchFamily="2" charset="2"/>
              </a:rPr>
              <a:t>Σας δίνει πληροφορίες για το τί πρέπει να κάνετε</a:t>
            </a:r>
            <a:r>
              <a:rPr lang="en-US" dirty="0">
                <a:sym typeface="Wingdings" panose="05000000000000000000" pitchFamily="2" charset="2"/>
              </a:rPr>
              <a:t>.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και για τα δύο πιο πάνω </a:t>
            </a:r>
            <a:r>
              <a:rPr lang="en-US" dirty="0">
                <a:sym typeface="Wingdings" panose="05000000000000000000" pitchFamily="2" charset="2"/>
              </a:rPr>
              <a:t>(</a:t>
            </a:r>
            <a:r>
              <a:rPr lang="el-GR" dirty="0">
                <a:sym typeface="Wingdings" panose="05000000000000000000" pitchFamily="2" charset="2"/>
              </a:rPr>
              <a:t>λόγος ή οδηγίες</a:t>
            </a:r>
            <a:r>
              <a:rPr lang="en-US" dirty="0">
                <a:sym typeface="Wingdings" panose="05000000000000000000" pitchFamily="2" charset="2"/>
              </a:rPr>
              <a:t>). </a:t>
            </a:r>
            <a:r>
              <a:rPr lang="el-GR" dirty="0">
                <a:sym typeface="Wingdings" panose="05000000000000000000" pitchFamily="2" charset="2"/>
              </a:rPr>
              <a:t>Αντιπροσωπεύει μια ερώτηση προς τους σπουδαστές ή μια άσκηση με τους σπουδαστές.</a:t>
            </a:r>
            <a:endParaRPr lang="en-US" dirty="0"/>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Γεια σας και πάλι, σε αυτή την ενότητα θα συζητήσουμε σημαντικά πράγματα που έχουν να κάνουν με την προστασία μας </a:t>
            </a:r>
            <a:r>
              <a:rPr lang="el-GR" dirty="0" err="1">
                <a:sym typeface="Wingdings" panose="05000000000000000000" pitchFamily="2" charset="2"/>
              </a:rPr>
              <a:t>online</a:t>
            </a:r>
            <a:r>
              <a:rPr lang="el-GR" dirty="0">
                <a:sym typeface="Wingdings" panose="05000000000000000000" pitchFamily="2" charset="2"/>
              </a:rPr>
              <a:t> και </a:t>
            </a:r>
            <a:r>
              <a:rPr lang="el-GR" dirty="0" err="1">
                <a:sym typeface="Wingdings" panose="05000000000000000000" pitchFamily="2" charset="2"/>
              </a:rPr>
              <a:t>offline</a:t>
            </a:r>
            <a:r>
              <a:rPr lang="el-GR" dirty="0">
                <a:sym typeface="Wingdings" panose="05000000000000000000" pitchFamily="2" charset="2"/>
              </a:rPr>
              <a:t>. Η τεχνολογία έχει φέρει τόσα πολλά καλά πράγματα στη ζωή μας, αλλά φυσικά, έχει περάσει και την εγκληματικότητα στο επόμενο επίπεδο. Είναι σημαντικό να γνωρίζουμε πώς να προστατεύουμε την ιδιωτική μας ζωή και τα δεδομένα μας, να έχουμε επίγνωση του ψηφιακού μας αποτυπώματος και πώς να χρησιμοποιούμε το διαδίκτυο με ασφαλή τρόπο. Το τελευταίο μέρος αυτής της ενότητας είναι αφιερωμένο στον αντίκτυπο των νέων τεχνολογιών στην ευημερία μας. Είστε έτοιμοι;</a:t>
            </a: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2</a:t>
            </a:fld>
            <a:endParaRPr lang="en-US"/>
          </a:p>
        </p:txBody>
      </p:sp>
    </p:spTree>
    <p:extLst>
      <p:ext uri="{BB962C8B-B14F-4D97-AF65-F5344CB8AC3E}">
        <p14:creationId xmlns:p14="http://schemas.microsoft.com/office/powerpoint/2010/main" val="2125655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Θα ξεκινήσουμε κατανοώντας πώς μπορούμε να προστατεύσουμε το απόρρητο και τα δεδομένα μας.</a:t>
            </a: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3</a:t>
            </a:fld>
            <a:endParaRPr lang="en-US"/>
          </a:p>
        </p:txBody>
      </p:sp>
    </p:spTree>
    <p:extLst>
      <p:ext uri="{BB962C8B-B14F-4D97-AF65-F5344CB8AC3E}">
        <p14:creationId xmlns:p14="http://schemas.microsoft.com/office/powerpoint/2010/main" val="727039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Γιατί πρέπει να ενδιαφερόμαστε για την προστασία της ιδιωτικής ζωής; Η προστασία των προσωπικών μας δεδομένων, όπως η διεύθυνση, ο αριθμός τηλεφώνου, οι λογαριασμοί κοινωνικών μέσων, η ηλικία, ο κωδικός πρόσβασης ηλεκτρονικού ταχυδρομείου κ.λπ. είναι σημαντική για τέσσερις βασικούς λόγους</a:t>
            </a:r>
            <a:r>
              <a:rPr lang="en-US" dirty="0"/>
              <a:t>: </a:t>
            </a:r>
            <a:r>
              <a:rPr lang="el-GR" b="1" dirty="0"/>
              <a:t>Προστασία απορρήτου: </a:t>
            </a:r>
            <a:r>
              <a:rPr lang="el-GR" b="0" dirty="0"/>
              <a:t>δεν θέλουμε οι πληροφορίες μας να πέσουν σε λάθος χέρια ή να χρησιμοποιηθούν καταχρηστικά. Αυτό μπορεί να μας θέσει σε κίνδυνο. Θα δούμε παραδείγματα κατάχρησης αργότερα</a:t>
            </a:r>
            <a:r>
              <a:rPr lang="en-US" dirty="0"/>
              <a:t>. </a:t>
            </a:r>
            <a:r>
              <a:rPr lang="el-GR" b="1" dirty="0"/>
              <a:t>Πρόληψη κλοπής ταυτότητας: </a:t>
            </a:r>
            <a:r>
              <a:rPr lang="el-GR" b="0" dirty="0"/>
              <a:t>οι κλέφτες μπορούν να χρησιμοποιήσουν τις πληροφορίες μας για να διαπράξουν απάτη ή παράνομες ενέργειες με το όνομά μας ή με άλλα λόγια να προσποιηθούν ότι είμαστε εμείς που διαπράξαμε κάποια παράνομη ενέργεια. Για παράδειγμα, μπορούν να ανοίξουν έναν λογαριασμό με το όνομά μας και να συλλέξουν χρήματα από άτομα για ψεύτικες υπηρεσίες</a:t>
            </a:r>
            <a:r>
              <a:rPr lang="en-US" b="0" dirty="0"/>
              <a:t>. </a:t>
            </a:r>
            <a:r>
              <a:rPr lang="el-GR" b="1" dirty="0"/>
              <a:t>Ασφάλεια στο διαδίκτυο: </a:t>
            </a:r>
            <a:r>
              <a:rPr lang="el-GR" b="0" dirty="0"/>
              <a:t>εξίσου σημαντικό είναι να διατηρούμε τους εαυτούς μας ασφαλείς στο διαδίκτυο, όπως κάνουμε στην πραγματική ζωή.  Πρέπει να αποφύγουμε να γίνουμε θύματα. Θα δούμε στη συνέχεια, πώς μπορεί να γίνει κατάχρηση των εικόνων και τις συνέπειες αυτού. Τέλος, πρέπει να λάβουμε υπόψη</a:t>
            </a:r>
            <a:r>
              <a:rPr lang="en-US" b="0" dirty="0"/>
              <a:t> </a:t>
            </a:r>
            <a:r>
              <a:rPr lang="el-GR" b="0" dirty="0"/>
              <a:t>τις </a:t>
            </a:r>
            <a:r>
              <a:rPr lang="el-GR" b="1" dirty="0"/>
              <a:t>Μελλοντικές επιπτώσεις: </a:t>
            </a:r>
            <a:r>
              <a:rPr lang="el-GR" b="0" dirty="0"/>
              <a:t>Πριν κάνουμε οτιδήποτε στο διαδίκτυο, πρέπει να σκεφτούμε τη διαδικτυακή μας φήμη σήμερα και στο μέλλον. π.χ. τι θα σκεφτόταν ένας μελλοντικός εργοδότης για μια ντροπιαστική στιγμή που μοιραστήκαμε;</a:t>
            </a:r>
            <a:endParaRPr lang="en-US" b="0" dirty="0"/>
          </a:p>
        </p:txBody>
      </p:sp>
      <p:sp>
        <p:nvSpPr>
          <p:cNvPr id="4" name="Slide Number Placeholder 3"/>
          <p:cNvSpPr>
            <a:spLocks noGrp="1"/>
          </p:cNvSpPr>
          <p:nvPr>
            <p:ph type="sldNum" sz="quarter" idx="5"/>
          </p:nvPr>
        </p:nvSpPr>
        <p:spPr/>
        <p:txBody>
          <a:bodyPr/>
          <a:lstStyle/>
          <a:p>
            <a:fld id="{F2225E38-1EC1-46A6-BB2B-4A7DB4E97134}" type="slidenum">
              <a:rPr lang="en-US" smtClean="0"/>
              <a:t>4</a:t>
            </a:fld>
            <a:endParaRPr lang="en-US"/>
          </a:p>
        </p:txBody>
      </p:sp>
    </p:spTree>
    <p:extLst>
      <p:ext uri="{BB962C8B-B14F-4D97-AF65-F5344CB8AC3E}">
        <p14:creationId xmlns:p14="http://schemas.microsoft.com/office/powerpoint/2010/main" val="121677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Πολλοί άνθρωποι λένε: "Δεν είμαι κάποιος σημαντικός ή διάσημος και δεν έχω τίποτα να κρύψω". Όμως, η προστασία των προσωπικών μας πληροφοριών μας δίνει την ελευθερία και την αυτονομία να λαμβάνουμε τις δικές μας αποφάσεις και να μην πέφτουμε στην όρεξη των διαδικτυακών εγκληματιών που μπορεί να μας εκβιάσουν. Επιπλέον, καθώς η τεχνολογία εξελίσσεται με πολύ γρήγορο ρυθμό, πρέπει να προσπαθήσουμε να προστατευτούμε από απειλές που δεν υπάρχουν καν αυτή τη στιγμή. Η ενεργοποίηση των κινητών μας τηλεφώνων με τα δακτυλικά μας αποτυπώματα έγινε διαθέσιμη μόλις την τελευταία δεκαετία. Αλλά, αν κάποιος αντιγράψει το δακτυλικό μας αποτύπωμα και το συνδυάσει με άλλες προσωπικές πληροφορίες, αυξάνει την πιθανότητα να γίνουμε θύματα στο εγγύς μέλλον. Για να προετοιμαστούμε για άγνωστα, μελλοντικά προβλήματα, πρέπει να κάνουμε τα προσωπικά μας δεδομένα λιγότερο </a:t>
            </a:r>
            <a:r>
              <a:rPr lang="el-GR" dirty="0" err="1"/>
              <a:t>προσβάσιμα</a:t>
            </a:r>
            <a:r>
              <a:rPr lang="en-US" dirty="0"/>
              <a:t>. </a:t>
            </a:r>
          </a:p>
          <a:p>
            <a:pPr marL="171450" indent="-171450">
              <a:buFont typeface="Wingdings" panose="05000000000000000000" pitchFamily="2" charset="2"/>
              <a:buChar char="2"/>
            </a:pPr>
            <a:r>
              <a:rPr lang="el-GR" dirty="0">
                <a:sym typeface="Wingdings" panose="05000000000000000000" pitchFamily="2" charset="2"/>
              </a:rPr>
              <a:t>Χρησιμοποιήστε το ακόλουθο παράδειγμα για να βοηθήσετε τους σπουδαστές να κατανοήσουν μελλοντικές απειλές: υπήρξε μια ιστορία στις ειδήσεις σχετικά με σπουδαστές που βρήκαν γυμνές φωτογραφίες τους στο διαδίκτυο, αν και ποτέ δεν έστειλαν τέτοιες φωτογραφίες. Αυτό που συνέβη είναι ότι μια πολύ νέα εφαρμογή που βασίζεται στην τεχνητή νοημοσύνη, μπορεί να χρησιμοποιήσει τη φωτογραφία οποιουδήποτε ατόμου, να αφαιρέσει τα ρούχα και να δείξει το άτομο γυμνό. Αυτή η εφαρμογή είναι μια νέα απειλή. δεν υπήρχε πριν από 2 χρόνια</a:t>
            </a:r>
            <a:r>
              <a:rPr lang="en-US" dirty="0">
                <a:sym typeface="Wingdings" panose="05000000000000000000" pitchFamily="2" charset="2"/>
              </a:rPr>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5</a:t>
            </a:fld>
            <a:endParaRPr lang="en-US"/>
          </a:p>
        </p:txBody>
      </p:sp>
    </p:spTree>
    <p:extLst>
      <p:ext uri="{BB962C8B-B14F-4D97-AF65-F5344CB8AC3E}">
        <p14:creationId xmlns:p14="http://schemas.microsoft.com/office/powerpoint/2010/main" val="3626763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a:t>
            </a:r>
            <a:r>
              <a:rPr lang="el-GR" dirty="0">
                <a:sym typeface="Wingdings" panose="05000000000000000000" pitchFamily="2" charset="2"/>
              </a:rPr>
              <a:t>Μην αποκαλύψετε ακόμα το περιεχόμενο της διαφάνειας, μόνο τον τίτλο</a:t>
            </a:r>
            <a:r>
              <a:rPr lang="en-US" dirty="0">
                <a:sym typeface="Wingdings" panose="05000000000000000000" pitchFamily="2" charset="2"/>
              </a:rPr>
              <a:t>. </a:t>
            </a:r>
          </a:p>
          <a:p>
            <a:r>
              <a:rPr lang="en-US" dirty="0">
                <a:sym typeface="Wingdings" panose="05000000000000000000" pitchFamily="2" charset="2"/>
              </a:rPr>
              <a:t></a:t>
            </a:r>
            <a:r>
              <a:rPr lang="en-US" dirty="0">
                <a:latin typeface="Segoe UI Symbol" panose="020B0502040204020203" pitchFamily="34" charset="0"/>
                <a:ea typeface="Segoe UI Symbol" panose="020B0502040204020203" pitchFamily="34" charset="0"/>
                <a:sym typeface="Wingdings" panose="05000000000000000000" pitchFamily="2" charset="2"/>
              </a:rPr>
              <a:t>🖈</a:t>
            </a:r>
            <a:r>
              <a:rPr lang="el-GR" dirty="0">
                <a:latin typeface="Segoe UI Symbol" panose="020B0502040204020203" pitchFamily="34" charset="0"/>
                <a:ea typeface="Segoe UI Symbol" panose="020B0502040204020203" pitchFamily="34" charset="0"/>
                <a:sym typeface="Wingdings" panose="05000000000000000000" pitchFamily="2" charset="2"/>
              </a:rPr>
              <a:t>Έχετε ακούσει αυτόν τον όρο - ψηφιακό αποτύπωμα; Μπορείτε να μαντέψετε τι είναι</a:t>
            </a:r>
            <a:r>
              <a:rPr lang="en-US" dirty="0">
                <a:latin typeface="Segoe UI Symbol" panose="020B0502040204020203" pitchFamily="34" charset="0"/>
                <a:ea typeface="Segoe UI Symbol" panose="020B0502040204020203" pitchFamily="34" charset="0"/>
                <a:sym typeface="Wingdings" panose="05000000000000000000" pitchFamily="2" charset="2"/>
              </a:rPr>
              <a:t>;</a:t>
            </a:r>
          </a:p>
          <a:p>
            <a:pPr marL="171450" indent="-171450">
              <a:buFont typeface="Wingdings" panose="05000000000000000000" pitchFamily="2" charset="2"/>
              <a:buChar char="2"/>
            </a:pPr>
            <a:r>
              <a:rPr lang="el-GR" dirty="0">
                <a:latin typeface="Segoe UI Symbol" panose="020B0502040204020203" pitchFamily="34" charset="0"/>
                <a:ea typeface="Segoe UI Symbol" panose="020B0502040204020203" pitchFamily="34" charset="0"/>
                <a:sym typeface="Wingdings" panose="05000000000000000000" pitchFamily="2" charset="2"/>
              </a:rPr>
              <a:t>Επιτρέψτε στους σπουδαστές να μοιραστούν τις ιδέες τους και, στη συνέχεια, κάντε κλικ για να αποκαλύψετε το περιεχόμενο της διαφάνειας</a:t>
            </a:r>
            <a:r>
              <a:rPr lang="en-US" dirty="0">
                <a:latin typeface="Segoe UI Symbol" panose="020B0502040204020203" pitchFamily="34" charset="0"/>
                <a:ea typeface="Segoe UI Symbol" panose="020B0502040204020203" pitchFamily="34" charset="0"/>
                <a:sym typeface="Wingdings" panose="05000000000000000000" pitchFamily="2" charset="2"/>
              </a:rPr>
              <a:t>. </a:t>
            </a:r>
          </a:p>
          <a:p>
            <a:pPr marL="171450" indent="-171450">
              <a:buFont typeface="Wingdings" panose="05000000000000000000" pitchFamily="2" charset="2"/>
              <a:buChar char="J"/>
            </a:pPr>
            <a:r>
              <a:rPr lang="el-GR" dirty="0">
                <a:latin typeface="Segoe UI Symbol" panose="020B0502040204020203" pitchFamily="34" charset="0"/>
                <a:ea typeface="Segoe UI Symbol" panose="020B0502040204020203" pitchFamily="34" charset="0"/>
                <a:sym typeface="Wingdings" panose="05000000000000000000" pitchFamily="2" charset="2"/>
              </a:rPr>
              <a:t>Ο ευκολότερος τρόπος για να το θυμόμαστε αυτό, είναι να φανταστούμε ότι περπατάμε σε μια παραλία. Με κάθε βήμα αφήνουμε το αποτύπωμά μας στην άμμο. Με παρόμοιο τρόπο, με ό, τι κάνουμε στο διαδίκτυο αφήνουμε ίχνη. Αυτά τα ίχνη ονομάζονται ψηφιακό αποτύπωμα. Ας παρακολουθήσουμε μαζί ένα σύντομο βίντεο. Εξηγεί με πολύ απλό τρόπο τι είναι ένα ψηφιακό αποτύπωμα</a:t>
            </a:r>
            <a:r>
              <a:rPr lang="en-US" dirty="0">
                <a:latin typeface="Segoe UI Symbol" panose="020B0502040204020203" pitchFamily="34" charset="0"/>
                <a:ea typeface="Segoe UI Symbol" panose="020B0502040204020203" pitchFamily="34" charset="0"/>
                <a:sym typeface="Wingdings" panose="05000000000000000000" pitchFamily="2" charset="2"/>
              </a:rPr>
              <a:t>. </a:t>
            </a:r>
          </a:p>
          <a:p>
            <a:pPr marL="171450" indent="-171450">
              <a:buFont typeface="Wingdings" panose="05000000000000000000" pitchFamily="2" charset="2"/>
              <a:buChar char="2"/>
            </a:pPr>
            <a:r>
              <a:rPr lang="el-GR" dirty="0">
                <a:latin typeface="Segoe UI Symbol" panose="020B0502040204020203" pitchFamily="34" charset="0"/>
                <a:ea typeface="Segoe UI Symbol" panose="020B0502040204020203" pitchFamily="34" charset="0"/>
                <a:sym typeface="Wingdings" panose="05000000000000000000" pitchFamily="2" charset="2"/>
              </a:rPr>
              <a:t>Παρακολουθήστε το βίντεο και πριν επιστρέψετε στην παρουσίαση ρωτήστε τους σπουδαστές 🖈: Είναι σαφές τι είναι το ψηφιακό αποτύπωμα; Έχετε απορίες; Στη συνέχεια, επιστρέψτε στη διαφάνεια</a:t>
            </a:r>
            <a:r>
              <a:rPr lang="en-US" dirty="0">
                <a:latin typeface="Segoe UI Symbol" panose="020B0502040204020203" pitchFamily="34" charset="0"/>
                <a:ea typeface="Segoe UI Symbol" panose="020B0502040204020203" pitchFamily="34" charset="0"/>
                <a:sym typeface="Wingdings" panose="05000000000000000000" pitchFamily="2" charset="2"/>
              </a:rPr>
              <a:t>.</a:t>
            </a:r>
          </a:p>
          <a:p>
            <a:pPr marL="171450" indent="-171450">
              <a:buFont typeface="Wingdings" panose="05000000000000000000" pitchFamily="2" charset="2"/>
              <a:buChar char="J"/>
            </a:pPr>
            <a:r>
              <a:rPr lang="el-GR" dirty="0">
                <a:latin typeface="Segoe UI Symbol" panose="020B0502040204020203" pitchFamily="34" charset="0"/>
                <a:ea typeface="Segoe UI Symbol" panose="020B0502040204020203" pitchFamily="34" charset="0"/>
                <a:sym typeface="Wingdings" panose="05000000000000000000" pitchFamily="2" charset="2"/>
              </a:rPr>
              <a:t>Γιατί πρέπει να ενδιαφερόμαστε για το ψηφιακό μας αποτύπωμα; Γιατί μας ακολουθεί για πάντα. Δεν μπορούμε να το διαγράψουμε. Άλλοι μπορούν να αναζητήσουν το ψηφιακό μας αποτύπωμα. Θυμηθείτε, αφήνουμε ίχνη με οποιαδήποτε ενέργεια στο διαδίκτυο. Αυτές οι πληροφορίες μπορούν να μεταφραστούν σε χρήματα για ορισμένους επαγγελματίες, π.χ. επαγγελματίες μάρκετινγκ, ή να αξιοποιηθούν από εγκληματίες. Αποκαλύπτει επίσης μια εικόνα για εμάς. Και αυτή η εικόνα, είτε καλή είτε κακή, μπορεί να επηρεάσει την προσωπική μας φήμη</a:t>
            </a:r>
            <a:r>
              <a:rPr lang="en-US" dirty="0"/>
              <a:t>. </a:t>
            </a:r>
          </a:p>
          <a:p>
            <a:pPr marL="0" indent="0">
              <a:buFont typeface="Wingdings" panose="05000000000000000000" pitchFamily="2" charset="2"/>
              <a:buNone/>
            </a:pPr>
            <a:endParaRPr lang="en-US" dirty="0"/>
          </a:p>
          <a:p>
            <a:endParaRPr lang="en-US" dirty="0"/>
          </a:p>
          <a:p>
            <a:r>
              <a:rPr lang="en-US" dirty="0"/>
              <a:t>Let’s play the Privacy Chicken game together. You will see that simple, everyday actions you make, put you in danger</a:t>
            </a:r>
          </a:p>
          <a:p>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6</a:t>
            </a:fld>
            <a:endParaRPr lang="en-US"/>
          </a:p>
        </p:txBody>
      </p:sp>
    </p:spTree>
    <p:extLst>
      <p:ext uri="{BB962C8B-B14F-4D97-AF65-F5344CB8AC3E}">
        <p14:creationId xmlns:p14="http://schemas.microsoft.com/office/powerpoint/2010/main" val="3763506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Κάθε φορά που συνδεόμαστε στο διαδίκτυο, μοιραζόμαστε προσωπικές πληροφορίες πιο συχνά από ό, τι νομίζουμε. Αυτό το παιχνίδι, που κάνει λογοπαίγνιο με τη διπλή έννοια της «κότας» (το ζώο και αυτός που δεν τολμάει κάτι) δείχνει τις ερωτήσεις ή τις ενέργειες που ζητούνται από πλατφόρμες, μέσα κοινωνικής δικτύωσης, παιχνίδια ή απλώς ιστότοπους. Συνήθως δεν το σκεφτόμαστε, αλλά το παιχνίδι μας ζητά να κάνουμε μια επιλογή για να δώσετε προσοχή. Ας δούμε τι θα συμβεί</a:t>
            </a:r>
            <a:r>
              <a:rPr lang="en-US" dirty="0">
                <a:sym typeface="Wingdings" panose="05000000000000000000" pitchFamily="2" charset="2"/>
              </a:rPr>
              <a:t>. </a:t>
            </a:r>
          </a:p>
          <a:p>
            <a:pPr marL="171450" indent="-171450">
              <a:buFont typeface="Wingdings" panose="05000000000000000000" pitchFamily="2" charset="2"/>
              <a:buChar char="2"/>
            </a:pPr>
            <a:r>
              <a:rPr lang="el-GR" dirty="0">
                <a:sym typeface="Wingdings" panose="05000000000000000000" pitchFamily="2" charset="2"/>
              </a:rPr>
              <a:t>Ανοίξτε το παιχνίδι και παίξτε με όλους τους σπουδαστές. Το παιχνίδι είναι στα αγγλικά και δεν υποστηρίζονται υπότιτλοι. Ωστόσο, είναι απλή γλώσσα και σύντομα μηνύματα που πρέπει να μεταφράσετε στους σπουδαστές. Ανάλογα με τις επιλογές τους, το παιχνίδι μπορεί να τελειώσει πολύ σύντομα ή να διαρκέσει περισσότερο. Αν και αστείο, αποκαλύπτει πόσο εύκολο είναι να μοιραστούμε προσωπικά μας δεδομένα</a:t>
            </a:r>
            <a:r>
              <a:rPr lang="en-US" dirty="0">
                <a:sym typeface="Wingdings" panose="05000000000000000000" pitchFamily="2" charset="2"/>
              </a:rPr>
              <a:t>. </a:t>
            </a:r>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7</a:t>
            </a:fld>
            <a:endParaRPr lang="en-US"/>
          </a:p>
        </p:txBody>
      </p:sp>
    </p:spTree>
    <p:extLst>
      <p:ext uri="{BB962C8B-B14F-4D97-AF65-F5344CB8AC3E}">
        <p14:creationId xmlns:p14="http://schemas.microsoft.com/office/powerpoint/2010/main" val="333784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Όπως είπαμε προηγουμένως, το Διαδίκτυο ανοίγει ολόκληρο τον κόσμο στην οθόνη μας, αλλά πρέπει να βεβαιωθούμε ότι θα έχουμε μια θετική εμπειρία με αυτό. Ας δούμε λοιπόν τώρα πώς μπορούμε να προστατευτούμε στο διαδίκτυο.</a:t>
            </a: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8</a:t>
            </a:fld>
            <a:endParaRPr lang="en-US"/>
          </a:p>
        </p:txBody>
      </p:sp>
    </p:spTree>
    <p:extLst>
      <p:ext uri="{BB962C8B-B14F-4D97-AF65-F5344CB8AC3E}">
        <p14:creationId xmlns:p14="http://schemas.microsoft.com/office/powerpoint/2010/main" val="1544367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Ξεκινάμε με τους κωδικούς πρόσβασης, καθώς για κάθε λογαριασμό που ανοίγουμε - λογαριασμό email, λογαριασμό κοινωνικών μέσων, λογαριασμό παιχνιδιού - πρέπει να ορίσουμε έναν κωδικό πρόσβασης. Έτσι, αυτές οι πληροφορίες ισχύουν σχεδόν παντού. Ο ορισμός ενός ισχυρού κωδικού πρόσβασης είναι πολύ σημαντικός. Για να γίνει αυτό, πρέπει να χρησιμοποιήσουμε συνδυασμούς γραμμάτων, αριθμών και συμβόλων. Ημερομηνίες γέννησης ή άλλες ημερομηνίες που κάποιος θα μπορούσε να μαντέψει θα πρέπει να αποφεύγονται. Τα γειτονικά γράμματα και οι αριθμοί θα πρέπει επίσης να αποφεύγονται. Ένας ισχυρός κωδικός πρόσβασης αποτελείται από 8-12 χαρακτήρες. Δεν είναι καλή ιδέα να χρησιμοποιείτε τον ίδιο κωδικό πρόσβασης για διαφορετικές πλατφόρμες. Εάν μία από αυτές παραβιαστεί, δεν θέλουμε να παραβιαστούν όλοι οι λογαριασμοί μας. Και φυσικά, μόλις δημιουργήσουμε έναν ισχυρό κωδικό πρόσβασης, θα πρέπει να τον κρατήσουμε για τον εαυτό μας. 🖈Ελέγξτε το παράδειγμα στην οθόνη. Ποιος από τους δύο είναι ισχυρός κωδικός πρόσβασης και γιατί;</a:t>
            </a:r>
            <a:endParaRPr lang="en-US" dirty="0"/>
          </a:p>
          <a:p>
            <a:pPr marL="171450" indent="-171450">
              <a:buFont typeface="Wingdings" panose="05000000000000000000" pitchFamily="2" charset="2"/>
              <a:buChar char="2"/>
            </a:pPr>
            <a:r>
              <a:rPr lang="el-GR" dirty="0">
                <a:sym typeface="Wingdings" panose="05000000000000000000" pitchFamily="2" charset="2"/>
              </a:rPr>
              <a:t>Επιτρέψτε στους σπουδαστές να εκφράσουν τις απόψεις τους και να ανταλλάξουν ιδέες. Η σωστή απάντηση είναι ο δεύτερος κωδικός πρόσβασης, καθώς συνδυάζει κεφαλαία και πεζά γράμματα, αριθμούς και σύμβολα με τρόπο που δεν μπορεί να μαντέψει κανείς</a:t>
            </a:r>
            <a:r>
              <a:rPr lang="en-US" dirty="0">
                <a:sym typeface="Wingdings" panose="05000000000000000000" pitchFamily="2" charset="2"/>
              </a:rPr>
              <a:t>.  </a:t>
            </a:r>
            <a:endParaRPr lang="en-US" dirty="0"/>
          </a:p>
          <a:p>
            <a:pPr marL="171450" indent="-171450">
              <a:buFont typeface="Wingdings" panose="05000000000000000000" pitchFamily="2" charset="2"/>
              <a:buChar char="J"/>
            </a:pPr>
            <a:r>
              <a:rPr lang="el-GR" dirty="0">
                <a:sym typeface="Wingdings" panose="05000000000000000000" pitchFamily="2" charset="2"/>
              </a:rPr>
              <a:t>Μπράβο! Τώρα, οι περισσότεροι λογαριασμοί email και κοινωνικών μέσων δίνουν σήμερα τη δυνατότητα ελέγχου ταυτοποίησης δύο παραγόντων. Αυτό προσθέτει ένα άλλο επίπεδο ασφαλείας στους λογαριασμούς μας και θα πρέπει να το χρησιμοποιήσουμε, όταν είναι διαθέσιμο. Για παράδειγμα, μπαίνουμε στο Facebook με όνομα χρήστη, κωδικό πρόσβασης και κωδικό που θα σταλεί ως SMS στο κινητό μας τηλέφωνο (ο κωδικός πρόσβασης και ο κωδικός με </a:t>
            </a:r>
            <a:r>
              <a:rPr lang="en-US" dirty="0">
                <a:sym typeface="Wingdings" panose="05000000000000000000" pitchFamily="2" charset="2"/>
              </a:rPr>
              <a:t>SMS </a:t>
            </a:r>
            <a:r>
              <a:rPr lang="el-GR" dirty="0">
                <a:sym typeface="Wingdings" panose="05000000000000000000" pitchFamily="2" charset="2"/>
              </a:rPr>
              <a:t>είναι δύο παράγοντες ασφαλείας</a:t>
            </a:r>
            <a:r>
              <a:rPr lang="en-US" dirty="0"/>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9</a:t>
            </a:fld>
            <a:endParaRPr lang="en-US"/>
          </a:p>
        </p:txBody>
      </p:sp>
    </p:spTree>
    <p:extLst>
      <p:ext uri="{BB962C8B-B14F-4D97-AF65-F5344CB8AC3E}">
        <p14:creationId xmlns:p14="http://schemas.microsoft.com/office/powerpoint/2010/main" val="733644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b="0" i="0" dirty="0">
                <a:solidFill>
                  <a:srgbClr val="1F1F1F"/>
                </a:solidFill>
                <a:effectLst/>
                <a:latin typeface="Google Sans"/>
                <a:sym typeface="Wingdings" panose="05000000000000000000" pitchFamily="2" charset="2"/>
              </a:rPr>
              <a:t>Μια άλλη στρατηγική που μπορούμε να χρησιμοποιήσουμε για να προστατεύσουμε το απόρρητό μας είναι να αποκλείσουμε τα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παρακολούθησης. Τα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είναι μικρά κομμάτια κειμένου που αποστέλλονται στο πρόγραμμα περιήγησής μας από έναν </a:t>
            </a:r>
            <a:r>
              <a:rPr lang="el-GR" b="0" i="0" dirty="0" err="1">
                <a:solidFill>
                  <a:srgbClr val="1F1F1F"/>
                </a:solidFill>
                <a:effectLst/>
                <a:latin typeface="Google Sans"/>
                <a:sym typeface="Wingdings" panose="05000000000000000000" pitchFamily="2" charset="2"/>
              </a:rPr>
              <a:t>ιστότοπο</a:t>
            </a:r>
            <a:r>
              <a:rPr lang="el-GR" b="0" i="0" dirty="0">
                <a:solidFill>
                  <a:srgbClr val="1F1F1F"/>
                </a:solidFill>
                <a:effectLst/>
                <a:latin typeface="Google Sans"/>
                <a:sym typeface="Wingdings" panose="05000000000000000000" pitchFamily="2" charset="2"/>
              </a:rPr>
              <a:t> που επισκεπτόμαστε. Τα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προορίζονται να μας βοηθήσουν να </a:t>
            </a:r>
            <a:r>
              <a:rPr lang="el-GR" b="0" i="0" dirty="0" err="1">
                <a:solidFill>
                  <a:srgbClr val="1F1F1F"/>
                </a:solidFill>
                <a:effectLst/>
                <a:latin typeface="Google Sans"/>
                <a:sym typeface="Wingdings" panose="05000000000000000000" pitchFamily="2" charset="2"/>
              </a:rPr>
              <a:t>πλοηγηθούμε</a:t>
            </a:r>
            <a:r>
              <a:rPr lang="el-GR" b="0" i="0" dirty="0">
                <a:solidFill>
                  <a:srgbClr val="1F1F1F"/>
                </a:solidFill>
                <a:effectLst/>
                <a:latin typeface="Google Sans"/>
                <a:sym typeface="Wingdings" panose="05000000000000000000" pitchFamily="2" charset="2"/>
              </a:rPr>
              <a:t> ευκολότερα, σύμφωνα με τις προτιμήσεις μας, καθώς αποθηκεύονται αυτού του είδους οι πληροφορίες. Όλοι έχουμε δει το αναδυόμενο παράθυρο, "αυτός ο </a:t>
            </a:r>
            <a:r>
              <a:rPr lang="el-GR" b="0" i="0" dirty="0" err="1">
                <a:solidFill>
                  <a:srgbClr val="1F1F1F"/>
                </a:solidFill>
                <a:effectLst/>
                <a:latin typeface="Google Sans"/>
                <a:sym typeface="Wingdings" panose="05000000000000000000" pitchFamily="2" charset="2"/>
              </a:rPr>
              <a:t>ιστότοπος</a:t>
            </a:r>
            <a:r>
              <a:rPr lang="el-GR" b="0" i="0" dirty="0">
                <a:solidFill>
                  <a:srgbClr val="1F1F1F"/>
                </a:solidFill>
                <a:effectLst/>
                <a:latin typeface="Google Sans"/>
                <a:sym typeface="Wingdings" panose="05000000000000000000" pitchFamily="2" charset="2"/>
              </a:rPr>
              <a:t> χρησιμοποιεί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Εάν δεχτούμε τα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ενός </a:t>
            </a:r>
            <a:r>
              <a:rPr lang="el-GR" b="0" i="0" dirty="0" err="1">
                <a:solidFill>
                  <a:srgbClr val="1F1F1F"/>
                </a:solidFill>
                <a:effectLst/>
                <a:latin typeface="Google Sans"/>
                <a:sym typeface="Wingdings" panose="05000000000000000000" pitchFamily="2" charset="2"/>
              </a:rPr>
              <a:t>ιστότοπου</a:t>
            </a:r>
            <a:r>
              <a:rPr lang="el-GR" b="0" i="0" dirty="0">
                <a:solidFill>
                  <a:srgbClr val="1F1F1F"/>
                </a:solidFill>
                <a:effectLst/>
                <a:latin typeface="Google Sans"/>
                <a:sym typeface="Wingdings" panose="05000000000000000000" pitchFamily="2" charset="2"/>
              </a:rPr>
              <a:t>, αποθηκεύονται στα προγράμματα περιήγησής μας και μπορούν επίσης να χρησιμοποιηθούν για τη συλλογή δεδομένων σχετικά με τη συμπεριφορά περιήγησής μας και την αποστολή αυτών των δεδομένων πίσω στους ιστότοπους. Άλλοι τύποι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τοποθετούνται από τρίτους, όπως διαφημιστές ή προμηθευτές. Είναι καλή ιδέα να απορρίψετε τα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τρίτων, διαφορετικά ο </a:t>
            </a:r>
            <a:r>
              <a:rPr lang="el-GR" b="0" i="0" dirty="0" err="1">
                <a:solidFill>
                  <a:srgbClr val="1F1F1F"/>
                </a:solidFill>
                <a:effectLst/>
                <a:latin typeface="Google Sans"/>
                <a:sym typeface="Wingdings" panose="05000000000000000000" pitchFamily="2" charset="2"/>
              </a:rPr>
              <a:t>ιστότοπος</a:t>
            </a:r>
            <a:r>
              <a:rPr lang="el-GR" b="0" i="0" dirty="0">
                <a:solidFill>
                  <a:srgbClr val="1F1F1F"/>
                </a:solidFill>
                <a:effectLst/>
                <a:latin typeface="Google Sans"/>
                <a:sym typeface="Wingdings" panose="05000000000000000000" pitchFamily="2" charset="2"/>
              </a:rPr>
              <a:t> θα μπορούσε να πουλήσει τα δεδομένα περιήγησής μας σε τρίτους στους οποίους δεν έχουμε καμία ισχύ. Ελέγξτε το παράδειγμα στην οθόνη. Λέει, «εμείς και οι συνεργάτες μας </a:t>
            </a:r>
            <a:r>
              <a:rPr lang="el-GR" b="0" i="0" dirty="0" err="1">
                <a:solidFill>
                  <a:srgbClr val="1F1F1F"/>
                </a:solidFill>
                <a:effectLst/>
                <a:latin typeface="Google Sans"/>
                <a:sym typeface="Wingdings" panose="05000000000000000000" pitchFamily="2" charset="2"/>
              </a:rPr>
              <a:t>αποθηκεύυμε</a:t>
            </a:r>
            <a:r>
              <a:rPr lang="el-GR" b="0" i="0" dirty="0">
                <a:solidFill>
                  <a:srgbClr val="1F1F1F"/>
                </a:solidFill>
                <a:effectLst/>
                <a:latin typeface="Google Sans"/>
                <a:sym typeface="Wingdings" panose="05000000000000000000" pitchFamily="2" charset="2"/>
              </a:rPr>
              <a:t>...». Εάν συμφωνήσουμε, δίνουμε την εξουσιοδότησή μας σε όλους τους συνεργάτες του </a:t>
            </a:r>
            <a:r>
              <a:rPr lang="el-GR" b="0" i="0" dirty="0" err="1">
                <a:solidFill>
                  <a:srgbClr val="1F1F1F"/>
                </a:solidFill>
                <a:effectLst/>
                <a:latin typeface="Google Sans"/>
                <a:sym typeface="Wingdings" panose="05000000000000000000" pitchFamily="2" charset="2"/>
              </a:rPr>
              <a:t>ιστότοπου</a:t>
            </a:r>
            <a:r>
              <a:rPr lang="el-GR" b="0" i="0" dirty="0">
                <a:solidFill>
                  <a:srgbClr val="1F1F1F"/>
                </a:solidFill>
                <a:effectLst/>
                <a:latin typeface="Google Sans"/>
                <a:sym typeface="Wingdings" panose="05000000000000000000" pitchFamily="2" charset="2"/>
              </a:rPr>
              <a:t> να χρησιμοποιήσουν τις πληροφορίες μας. Υπάρχει η επιλογή Απόρριψη όλων/Διαφωνώ, αλλά αυτό σπάνια παρέχεται. Αυτό που βλέπουμε πιο συχνά είναι η τρίτη επιλογή “περισσότερε επιλογές". Εάν κάνουμε κλικ σε αυτό, μπορούμε να διαχειριστούμε ποια </a:t>
            </a:r>
            <a:r>
              <a:rPr lang="el-GR" b="0" i="0" dirty="0" err="1">
                <a:solidFill>
                  <a:srgbClr val="1F1F1F"/>
                </a:solidFill>
                <a:effectLst/>
                <a:latin typeface="Google Sans"/>
                <a:sym typeface="Wingdings" panose="05000000000000000000" pitchFamily="2" charset="2"/>
              </a:rPr>
              <a:t>cookies</a:t>
            </a:r>
            <a:r>
              <a:rPr lang="el-GR" b="0" i="0" dirty="0">
                <a:solidFill>
                  <a:srgbClr val="1F1F1F"/>
                </a:solidFill>
                <a:effectLst/>
                <a:latin typeface="Google Sans"/>
                <a:sym typeface="Wingdings" panose="05000000000000000000" pitchFamily="2" charset="2"/>
              </a:rPr>
              <a:t> θα επιτρέψουμε και για ποιο λόγο</a:t>
            </a:r>
            <a:r>
              <a:rPr lang="en-US" b="0" i="0" dirty="0">
                <a:solidFill>
                  <a:srgbClr val="242424"/>
                </a:solidFill>
                <a:effectLst/>
                <a:latin typeface="Inter"/>
              </a:rPr>
              <a:t>. </a:t>
            </a:r>
          </a:p>
          <a:p>
            <a:pPr marL="0" indent="0">
              <a:buFont typeface="Wingdings" panose="05000000000000000000" pitchFamily="2" charset="2"/>
              <a:buNone/>
            </a:pPr>
            <a:r>
              <a:rPr lang="en-US" b="0" i="0" dirty="0">
                <a:solidFill>
                  <a:srgbClr val="242424"/>
                </a:solidFill>
                <a:effectLst/>
                <a:latin typeface="Inter"/>
                <a:sym typeface="Wingdings" panose="05000000000000000000" pitchFamily="2" charset="2"/>
              </a:rPr>
              <a:t> </a:t>
            </a:r>
            <a:r>
              <a:rPr lang="el-GR" b="0" i="0" dirty="0">
                <a:solidFill>
                  <a:srgbClr val="242424"/>
                </a:solidFill>
                <a:effectLst/>
                <a:latin typeface="Inter"/>
                <a:sym typeface="Wingdings" panose="05000000000000000000" pitchFamily="2" charset="2"/>
              </a:rPr>
              <a:t>Μπορείτε να ανοίξετε οποιονδήποτε </a:t>
            </a:r>
            <a:r>
              <a:rPr lang="el-GR" b="0" i="0" dirty="0" err="1">
                <a:solidFill>
                  <a:srgbClr val="242424"/>
                </a:solidFill>
                <a:effectLst/>
                <a:latin typeface="Inter"/>
                <a:sym typeface="Wingdings" panose="05000000000000000000" pitchFamily="2" charset="2"/>
              </a:rPr>
              <a:t>ιστότοπο</a:t>
            </a:r>
            <a:r>
              <a:rPr lang="el-GR" b="0" i="0" dirty="0">
                <a:solidFill>
                  <a:srgbClr val="242424"/>
                </a:solidFill>
                <a:effectLst/>
                <a:latin typeface="Inter"/>
                <a:sym typeface="Wingdings" panose="05000000000000000000" pitchFamily="2" charset="2"/>
              </a:rPr>
              <a:t> σε ένα πρόγραμμα περιήγησης και να εμφανίσετε αυτές τις επιλογές ζωντανά στους σπουδαστές</a:t>
            </a:r>
            <a:r>
              <a:rPr lang="en-US" b="0" i="0" dirty="0">
                <a:solidFill>
                  <a:srgbClr val="242424"/>
                </a:solidFill>
                <a:effectLst/>
                <a:latin typeface="Inter"/>
                <a:sym typeface="Wingdings" panose="05000000000000000000" pitchFamily="2" charset="2"/>
              </a:rPr>
              <a:t>. </a:t>
            </a: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10</a:t>
            </a:fld>
            <a:endParaRPr lang="en-US"/>
          </a:p>
        </p:txBody>
      </p:sp>
    </p:spTree>
    <p:extLst>
      <p:ext uri="{BB962C8B-B14F-4D97-AF65-F5344CB8AC3E}">
        <p14:creationId xmlns:p14="http://schemas.microsoft.com/office/powerpoint/2010/main" val="900948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Οι περισσότεροι από εμάς ξοδεύουμε πολύ χρόνο στα κοινωνικά μέσα. Είναι σύνηθες, αν και όχι σοφό, να προσθέτουμε ανθρώπους που δεν έχουμε γνωρίσει στις λίστες των φίλων μας, μόνο και μόνο επειδή είναι, ή προσποιούνται ότι είναι, φίλοι των φίλων μας ή λένε ότι μας βρίσκουν ελκυστικούς. Θα πρέπει να είμαστε προσεκτικοί ποια αιτήματα φιλίας δεχόμαστε. Οι κοινωνικοί λογαριασμοί μας δεν είναι διαγωνισμός δημοτικότητας και το να έχουμε 150 διαδικτυακούς φίλους δεν είναι κάτι για το οποίο πρέπει να είμαστε υπερήφανοι. Πρέπει επίσης να θυμόμαστε ότι μοιραζόμαστε στιγμές της ζωής μας στους κοινωνικούς μας λογαριασμούς. Θέλουμε οι ξένοι να έχουν πρόσβαση σε αυτές τις στιγμές; Ακόμα κι αν έχουμε προσθέσει ως φίλους μόνο άτομα που γνωρίζουμε, ένας καθαρισμός της λίστας των ψηφιακών φίλων μας κάθε χρόνο είναι μια καλή ιδέα</a:t>
            </a:r>
            <a:r>
              <a:rPr lang="en-US" dirty="0"/>
              <a:t>a. </a:t>
            </a:r>
            <a:r>
              <a:rPr lang="el-GR" dirty="0"/>
              <a:t>Πράγματα που πρέπει να ρωτήσουμε: Μιλήσαμε πρόσφατα; Εάν έχουμε φίλους με τους οποίους δεν έχουμε μιλήσει για περισσότερο από 2 μήνες, θα πρέπει να τους αφαιρέσουμε. Σχολιάζουν, δηλώνουν ότι τους αρέσει ή αντιδρούν με οποιονδήποτε τρόπο στις δημοσιεύσεις ή τις ιστορίες μου; Οι άνθρωποι που βρίσκονται στη λίστα των φίλων μας μόνο και μόνο για να μας ελέγχουν, αλλά ποτέ δεν αντιδρούν πραγματικά ή δεν επικοινωνούν, πρέπει να αφαιρεθούν. Με κάνουν να νιώθω άβολα; Εάν κάποιος από τους φίλους μας δημοσιεύει προσβλητικά πράγματα ή χρησιμοποιεί γλώσσα μίσους ή μας επικρίνει για το βάρος, τα ρούχα, την καταγωγή μας ή μας κάνει να νιώθουμε περίεργα με το περιεχόμενό του, πρέπει να διαγραφεί. Στο Facebook, μπορούμε να χρησιμοποιήσουμε την επιλογή ελέγχου απορρήτου στις ρυθμίσεις, για να κάνουμε τον λογαριασμό μας ασφαλέστερο. Στο Facebook ξανά, μπορούμε να ενεργοποιήσουμε την αναθεώρηση </a:t>
            </a:r>
            <a:r>
              <a:rPr lang="el-GR" dirty="0" err="1"/>
              <a:t>χρονολογίου</a:t>
            </a:r>
            <a:r>
              <a:rPr lang="el-GR" dirty="0"/>
              <a:t>, ώστε να μπορέσουμε να εγκρίνουμε το περιεχόμενο στο οποίο έχουμε προστεθεί με </a:t>
            </a:r>
            <a:r>
              <a:rPr lang="en-US" dirty="0"/>
              <a:t>tag</a:t>
            </a:r>
            <a:r>
              <a:rPr lang="el-GR" dirty="0"/>
              <a:t> πριν εμφανιστεί στο </a:t>
            </a:r>
            <a:r>
              <a:rPr lang="el-GR" dirty="0" err="1"/>
              <a:t>χρονολόγιό</a:t>
            </a:r>
            <a:r>
              <a:rPr lang="el-GR" dirty="0"/>
              <a:t> μας. Αυτό μπορεί να μας σώσει από ενοχλητικές στιγμές. Οι περισσότερες άλλες πλατφόρμες κοινωνικών μέσων έχουν παρόμοιες ρυθμίσεις</a:t>
            </a:r>
            <a:r>
              <a:rPr lang="en-US" sz="1200" b="0" i="0" dirty="0">
                <a:effectLst/>
                <a:highlight>
                  <a:srgbClr val="FFFFFF"/>
                </a:highlight>
                <a:latin typeface="Inter"/>
              </a:rPr>
              <a:t>. </a:t>
            </a:r>
          </a:p>
          <a:p>
            <a:pPr marL="171450" indent="-171450">
              <a:buFont typeface="Wingdings" panose="05000000000000000000" pitchFamily="2" charset="2"/>
              <a:buChar char="2"/>
            </a:pPr>
            <a:r>
              <a:rPr lang="el-GR" sz="1200" b="0" i="0" dirty="0">
                <a:effectLst/>
                <a:latin typeface="Inter"/>
                <a:sym typeface="Wingdings" panose="05000000000000000000" pitchFamily="2" charset="2"/>
              </a:rPr>
              <a:t>Εάν έχετε λογαριασμό Facebook ή άλλο μέσο κοινωνικής δικτύωσης, μπορείτε να εμφανίσετε και να συζητήσετε τις επιλογές του ελέγχου απορρήτου</a:t>
            </a:r>
            <a:r>
              <a:rPr lang="en-US" sz="1200" b="0" i="0" dirty="0">
                <a:effectLst/>
                <a:highlight>
                  <a:srgbClr val="FFFFFF"/>
                </a:highlight>
                <a:latin typeface="Inter"/>
                <a:sym typeface="Wingdings" panose="05000000000000000000" pitchFamily="2" charset="2"/>
              </a:rPr>
              <a:t>.</a:t>
            </a:r>
          </a:p>
          <a:p>
            <a:pPr marL="0" indent="0">
              <a:buFont typeface="Wingdings" panose="05000000000000000000" pitchFamily="2" charset="2"/>
              <a:buNone/>
            </a:pPr>
            <a:endParaRPr lang="en-US" sz="1200" b="0" i="0" dirty="0">
              <a:effectLst/>
              <a:highlight>
                <a:srgbClr val="FFFFFF"/>
              </a:highlight>
              <a:latin typeface="Inter"/>
            </a:endParaRPr>
          </a:p>
          <a:p>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11</a:t>
            </a:fld>
            <a:endParaRPr lang="en-US"/>
          </a:p>
        </p:txBody>
      </p:sp>
    </p:spTree>
    <p:extLst>
      <p:ext uri="{BB962C8B-B14F-4D97-AF65-F5344CB8AC3E}">
        <p14:creationId xmlns:p14="http://schemas.microsoft.com/office/powerpoint/2010/main" val="1106358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Τώρα αυτό είναι κάτι που μόνο λίγοι άνθρωποι παρατηρούν, αλλά είναι πολύ σημαντικό. Κάθε εφαρμογή που κατεβάζουμε στις κινητές συσκευές μας ή αυτές που μπορούμε να λάβουμε από τα μέσα κοινωνικής δικτύωσης, χρησιμοποιεί ορισμένα από τα προσωπικά μας δεδομένα ή ζητάει την άδειά μας για να χρησιμοποιήσει τα δεδομένα μας. Πρέπει να είμαστε προσεκτικοί με αυτό και να χρησιμοποιήσουμε την κρίση μας για να επιτρέψουμε ή να απορρίψουμε τέτοιες άδειες. Για παράδειγμα, γιατί ένα παιχνίδι να έχει πρόσβαση στην κάμερα ή το ημερολόγιό μας;  Γιατί πρέπει ένα παιχνίδι να έχει πρόσβαση στο τηλέφωνό μας; 🖈</a:t>
            </a:r>
            <a:r>
              <a:rPr lang="el-GR" dirty="0" err="1">
                <a:sym typeface="Wingdings" panose="05000000000000000000" pitchFamily="2" charset="2"/>
              </a:rPr>
              <a:t>Αςτο</a:t>
            </a:r>
            <a:r>
              <a:rPr lang="el-GR" dirty="0">
                <a:sym typeface="Wingdings" panose="05000000000000000000" pitchFamily="2" charset="2"/>
              </a:rPr>
              <a:t> δοκιμάσουμε μαζί. Ας ανοίξουμε τα κινητά μας τηλέφωνα. Πηγαίνουμε στις Ρυθμίσεις, Απόρρητο, Διαχείριση αδειών. Μπορούμε να δούμε όλες τις εφαρμογές μας και τα δικαιώματα που έχουν. Πρέπει να τα έχουν όλα; Για παράδειγμα, το </a:t>
            </a:r>
            <a:r>
              <a:rPr lang="el-GR" dirty="0" err="1">
                <a:sym typeface="Wingdings" panose="05000000000000000000" pitchFamily="2" charset="2"/>
              </a:rPr>
              <a:t>Viber</a:t>
            </a:r>
            <a:r>
              <a:rPr lang="el-GR" dirty="0">
                <a:sym typeface="Wingdings" panose="05000000000000000000" pitchFamily="2" charset="2"/>
              </a:rPr>
              <a:t> χρειάζεται άδεια για να χρησιμοποιήσει την κάμερα και το μικρόφωνό σας για να μπορεί να λειτουργεί ομαλά. Αλλά γιατί πρέπει το </a:t>
            </a:r>
            <a:r>
              <a:rPr lang="el-GR" dirty="0" err="1">
                <a:sym typeface="Wingdings" panose="05000000000000000000" pitchFamily="2" charset="2"/>
              </a:rPr>
              <a:t>Instagram</a:t>
            </a:r>
            <a:r>
              <a:rPr lang="el-GR" dirty="0">
                <a:sym typeface="Wingdings" panose="05000000000000000000" pitchFamily="2" charset="2"/>
              </a:rPr>
              <a:t>, για παράδειγμα, να γνωρίζει την τοποθεσία μας ή να χρησιμοποιεί τη λίστα επαφών μας; Στον δικό σας χρόνο, ελέγξτε τα δικαιώματα κάθε εφαρμογής και απενεργοποιήστε αυτά που δεν έχουν νόημα</a:t>
            </a:r>
            <a:r>
              <a:rPr lang="en-US" dirty="0"/>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12</a:t>
            </a:fld>
            <a:endParaRPr lang="en-US"/>
          </a:p>
        </p:txBody>
      </p:sp>
    </p:spTree>
    <p:extLst>
      <p:ext uri="{BB962C8B-B14F-4D97-AF65-F5344CB8AC3E}">
        <p14:creationId xmlns:p14="http://schemas.microsoft.com/office/powerpoint/2010/main" val="2886208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Δωρεάν υπηρεσίες </a:t>
            </a:r>
            <a:r>
              <a:rPr lang="el-GR" dirty="0" err="1">
                <a:sym typeface="Wingdings" panose="05000000000000000000" pitchFamily="2" charset="2"/>
              </a:rPr>
              <a:t>wi-fi</a:t>
            </a:r>
            <a:r>
              <a:rPr lang="el-GR" dirty="0">
                <a:sym typeface="Wingdings" panose="05000000000000000000" pitchFamily="2" charset="2"/>
              </a:rPr>
              <a:t> προσφέρονται σε δημόσιους χώρους και καφετέριες και είναι βολικές όταν θέλουμε να αναζητήσουμε κάτι ή να βρούμε το δρόμο μας χρησιμοποιώντας τους χάρτες </a:t>
            </a:r>
            <a:r>
              <a:rPr lang="el-GR" dirty="0" err="1">
                <a:sym typeface="Wingdings" panose="05000000000000000000" pitchFamily="2" charset="2"/>
              </a:rPr>
              <a:t>Google</a:t>
            </a:r>
            <a:r>
              <a:rPr lang="el-GR" dirty="0">
                <a:sym typeface="Wingdings" panose="05000000000000000000" pitchFamily="2" charset="2"/>
              </a:rPr>
              <a:t>. Αλλά δεν πρέπει να εισερχόμαστε σε κανέναν από τους λογαριασμούς μας όταν χρησιμοποιούμε δημόσιο </a:t>
            </a:r>
            <a:r>
              <a:rPr lang="el-GR" dirty="0" err="1">
                <a:sym typeface="Wingdings" panose="05000000000000000000" pitchFamily="2" charset="2"/>
              </a:rPr>
              <a:t>wi-fi</a:t>
            </a:r>
            <a:r>
              <a:rPr lang="el-GR" dirty="0">
                <a:sym typeface="Wingdings" panose="05000000000000000000" pitchFamily="2" charset="2"/>
              </a:rPr>
              <a:t>. Τέτοια δίκτυα είναι εύκολο να </a:t>
            </a:r>
            <a:r>
              <a:rPr lang="el-GR" dirty="0" err="1">
                <a:sym typeface="Wingdings" panose="05000000000000000000" pitchFamily="2" charset="2"/>
              </a:rPr>
              <a:t>χακαριστούν</a:t>
            </a:r>
            <a:r>
              <a:rPr lang="el-GR" dirty="0">
                <a:sym typeface="Wingdings" panose="05000000000000000000" pitchFamily="2" charset="2"/>
              </a:rPr>
              <a:t> και χρειάζεται μόνο ένας </a:t>
            </a:r>
            <a:r>
              <a:rPr lang="el-GR" dirty="0" err="1">
                <a:sym typeface="Wingdings" panose="05000000000000000000" pitchFamily="2" charset="2"/>
              </a:rPr>
              <a:t>χάκερ</a:t>
            </a:r>
            <a:r>
              <a:rPr lang="el-GR" dirty="0">
                <a:sym typeface="Wingdings" panose="05000000000000000000" pitchFamily="2" charset="2"/>
              </a:rPr>
              <a:t> για να εισέλθει στον λογαριασμό όλων. Ειδικά όταν χρησιμοποιούμε e-</a:t>
            </a:r>
            <a:r>
              <a:rPr lang="el-GR" dirty="0" err="1">
                <a:sym typeface="Wingdings" panose="05000000000000000000" pitchFamily="2" charset="2"/>
              </a:rPr>
              <a:t>banking</a:t>
            </a:r>
            <a:r>
              <a:rPr lang="el-GR" dirty="0">
                <a:sym typeface="Wingdings" panose="05000000000000000000" pitchFamily="2" charset="2"/>
              </a:rPr>
              <a:t> (φυσικά αυτό είναι για αργότερα) ή οποιαδήποτε άλλη εφαρμογή με ευαίσθητα δεδομένα</a:t>
            </a:r>
            <a:r>
              <a:rPr lang="en-US" dirty="0"/>
              <a:t>. </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13</a:t>
            </a:fld>
            <a:endParaRPr lang="en-US"/>
          </a:p>
        </p:txBody>
      </p:sp>
    </p:spTree>
    <p:extLst>
      <p:ext uri="{BB962C8B-B14F-4D97-AF65-F5344CB8AC3E}">
        <p14:creationId xmlns:p14="http://schemas.microsoft.com/office/powerpoint/2010/main" val="992542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sym typeface="Wingdings" panose="05000000000000000000" pitchFamily="2" charset="2"/>
              </a:rPr>
              <a:t>Θα διερευνήσουμε τώρα τον κόσμο των φανταχτερών λέξεων, όπως</a:t>
            </a:r>
            <a:r>
              <a:rPr lang="en-US" dirty="0">
                <a:sym typeface="Wingdings" panose="05000000000000000000" pitchFamily="2" charset="2"/>
              </a:rPr>
              <a:t>phishing, smishing, grooming, </a:t>
            </a:r>
            <a:r>
              <a:rPr lang="el-GR" dirty="0">
                <a:sym typeface="Wingdings" panose="05000000000000000000" pitchFamily="2" charset="2"/>
              </a:rPr>
              <a:t>και</a:t>
            </a:r>
            <a:r>
              <a:rPr lang="en-US" dirty="0">
                <a:sym typeface="Wingdings" panose="05000000000000000000" pitchFamily="2" charset="2"/>
              </a:rPr>
              <a:t> sexting. </a:t>
            </a:r>
            <a:r>
              <a:rPr lang="en-US"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έχετε κάποιες ιδέες για το τι σημαίνουν αυτές οι λέξεις; Τι νομίζετε ότι έχουν κοινό;</a:t>
            </a:r>
            <a:endParaRPr lang="en-US" dirty="0">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dirty="0">
                <a:sym typeface="Wingdings" panose="05000000000000000000" pitchFamily="2" charset="2"/>
              </a:rPr>
              <a:t>Σταματήστε στον τίτλο της διαφάνειας. Επιτρέψτε στους σπουδαστές να ανταλλάξουν ιδέες και να μαντέψουν. Στη συνέχεια, κάντε κλικ για να αποκαλύψετε το περιεχόμενο της διαφάνειας και συνεχίστε</a:t>
            </a:r>
            <a:r>
              <a:rPr lang="en-US" dirty="0">
                <a:sym typeface="Wingdings" panose="05000000000000000000" pitchFamily="2" charset="2"/>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t>Το </a:t>
            </a:r>
            <a:r>
              <a:rPr lang="el-GR" dirty="0" err="1"/>
              <a:t>Phising</a:t>
            </a:r>
            <a:r>
              <a:rPr lang="el-GR" dirty="0"/>
              <a:t> είναι συνήθως </a:t>
            </a:r>
            <a:r>
              <a:rPr lang="el-GR" dirty="0" err="1"/>
              <a:t>emails</a:t>
            </a:r>
            <a:r>
              <a:rPr lang="el-GR" dirty="0"/>
              <a:t> που προσπαθούν να μας ξεγελάσουν για να δώσουμε τις προσωπικές μας πληροφορίες. Ύποπτοι σύνδεσμοι μπορεί να εμφανιστούν παντού: στο email μας, στα μέσα κοινωνικής δικτύωσης ή σε ψεύτικες διαφημίσεις. Πολλές φορές, προσπαθούν να μας ξεγελάσουν με προσφορές, άλλες φορές λένε ότι κερδίσαμε κάποιο βραβείο και άλλες φορές προσποιούνται ότι είναι επίσημες υπηρεσίες, όπως η αστυνομία ή μια τράπεζα που στέλνουν κάτι σημαντικό που πρέπει να </a:t>
            </a:r>
            <a:r>
              <a:rPr lang="el-GR" dirty="0" err="1"/>
              <a:t>κλικάρουμε</a:t>
            </a:r>
            <a:r>
              <a:rPr lang="el-GR" dirty="0"/>
              <a:t>. Αυτό είναι το </a:t>
            </a:r>
            <a:r>
              <a:rPr lang="el-GR" dirty="0" err="1"/>
              <a:t>phishing</a:t>
            </a:r>
            <a:r>
              <a:rPr lang="el-GR" dirty="0"/>
              <a:t>. Το </a:t>
            </a:r>
            <a:r>
              <a:rPr lang="el-GR" dirty="0" err="1"/>
              <a:t>smishing</a:t>
            </a:r>
            <a:r>
              <a:rPr lang="el-GR" dirty="0"/>
              <a:t> είναι η ίδια πρακτική, αλλά τα μηνύματα αυτά αποστέλλονται μέσω </a:t>
            </a:r>
            <a:r>
              <a:rPr lang="el-GR" dirty="0" err="1"/>
              <a:t>sms</a:t>
            </a:r>
            <a:r>
              <a:rPr lang="el-GR" dirty="0"/>
              <a:t>.  Πρέπει να σκεφτόμαστε πριν κάνουμε κλικ. Κανείς δεν δίνει χρήματα σε αγνώστους και τα μηνύματα ηλεκτρονικού ταχυδρομείου από αρχές δεν θα μας ζητήσουν ποτέ να κάνουμε κλικ σε κάποιο σύνδεσμο. Αν δεν είμαστε σίγουροι, δεν πρέπει να κάνουμε κλικ στο σύνδεσμο και πρέπει να ζητήσουμε βοήθεια από κάποιον πιο έμπειρο. Ας παρακολουθήσουμε μαζί ένα βίντεο. Αναφέρεται σε 4 πρακτικές ασφαλείας που πρέπει να προσέχουμε</a:t>
            </a:r>
            <a:r>
              <a:rPr lang="en-US" dirty="0"/>
              <a:t>. </a:t>
            </a:r>
          </a:p>
          <a:p>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14</a:t>
            </a:fld>
            <a:endParaRPr lang="en-US"/>
          </a:p>
        </p:txBody>
      </p:sp>
    </p:spTree>
    <p:extLst>
      <p:ext uri="{BB962C8B-B14F-4D97-AF65-F5344CB8AC3E}">
        <p14:creationId xmlns:p14="http://schemas.microsoft.com/office/powerpoint/2010/main" val="1825212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sym typeface="Wingdings" panose="05000000000000000000" pitchFamily="2" charset="2"/>
              </a:rPr>
              <a:t>Θα συζητήσουμε τώρα για το </a:t>
            </a:r>
            <a:r>
              <a:rPr lang="el-GR" dirty="0" err="1">
                <a:sym typeface="Wingdings" panose="05000000000000000000" pitchFamily="2" charset="2"/>
              </a:rPr>
              <a:t>online</a:t>
            </a:r>
            <a:r>
              <a:rPr lang="el-GR" dirty="0">
                <a:sym typeface="Wingdings" panose="05000000000000000000" pitchFamily="2" charset="2"/>
              </a:rPr>
              <a:t> </a:t>
            </a:r>
            <a:r>
              <a:rPr lang="el-GR" dirty="0" err="1">
                <a:sym typeface="Wingdings" panose="05000000000000000000" pitchFamily="2" charset="2"/>
              </a:rPr>
              <a:t>grooming</a:t>
            </a:r>
            <a:r>
              <a:rPr lang="el-GR" dirty="0">
                <a:sym typeface="Wingdings" panose="05000000000000000000" pitchFamily="2" charset="2"/>
              </a:rPr>
              <a:t> γιατί, δυστυχώς, είναι πολύ συνηθισμένο στις μέρες μας. Το διαδικτυακό </a:t>
            </a:r>
            <a:r>
              <a:rPr lang="el-GR" dirty="0" err="1">
                <a:sym typeface="Wingdings" panose="05000000000000000000" pitchFamily="2" charset="2"/>
              </a:rPr>
              <a:t>grooming</a:t>
            </a:r>
            <a:r>
              <a:rPr lang="el-GR" dirty="0">
                <a:sym typeface="Wingdings" panose="05000000000000000000" pitchFamily="2" charset="2"/>
              </a:rPr>
              <a:t> είναι όταν ένας ενήλικας γίνεται φίλος με ένα παιδί στο διαδίκτυο και χτίζει την εμπιστοσύνη του με την πρόθεση να το εκμεταλλευτεί και να του προκαλέσει βλάβη. Τα στατιστικά στοιχεία είναι πολύ ενδεικτικά. Το 61% των παιδιών ηλικίας 8-12 ετών έχουν έρθει σε επαφή με κάποιον που δεν γνωρίζουν ενώ παίζουν ένα παιχνίδι. Δημοφιλείς ψηφιακές υπηρεσίες, όπως το Facebook, έχουν χρησιμοποιηθεί σε γνωστές περιπτώσεις αποπλάνησης παιδιών για σεξουαλικούς σκοπούς και διακίνησης ναρκωτικών. Αυτό δεν είναι καθόλου διασκεδαστικό. Η </a:t>
            </a:r>
            <a:r>
              <a:rPr lang="el-GR" dirty="0" err="1">
                <a:sym typeface="Wingdings" panose="05000000000000000000" pitchFamily="2" charset="2"/>
              </a:rPr>
              <a:t>Ιντερπόλ</a:t>
            </a:r>
            <a:r>
              <a:rPr lang="el-GR" dirty="0">
                <a:sym typeface="Wingdings" panose="05000000000000000000" pitchFamily="2" charset="2"/>
              </a:rPr>
              <a:t> δημιούργησε ένα σύντομο βίντεο σχετικά με αυτόν τον κίνδυνο. Ας το παρακολουθήσουμε μαζί</a:t>
            </a:r>
            <a:r>
              <a:rPr lang="en-US" sz="1200" kern="100" dirty="0">
                <a:effectLst/>
                <a:latin typeface="Helvetica" panose="020B0604020202020204" pitchFamily="34" charset="0"/>
                <a:ea typeface="Aptos" panose="020B0004020202020204" pitchFamily="34" charset="0"/>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sz="1200" kern="100" dirty="0">
                <a:effectLst/>
                <a:latin typeface="Helvetica" panose="020B0604020202020204" pitchFamily="34" charset="0"/>
                <a:ea typeface="Aptos" panose="020B0004020202020204" pitchFamily="34" charset="0"/>
                <a:cs typeface="Arial" panose="020B0604020202020204" pitchFamily="34" charset="0"/>
                <a:sym typeface="Wingdings" panose="05000000000000000000" pitchFamily="2" charset="2"/>
              </a:rPr>
              <a:t>Παρακολουθήστε το βίντεο και στη συνέχεια ανοίξτε μια συζήτηση με τους σπουδαστές. 🖈Ποια λάθη έκανε αυτό το κορίτσι που την έθεσαν σε κίνδυνο; Όταν ολοκληρωθεί η συζήτηση, μεταβείτε στο επόμενο βίντεο</a:t>
            </a:r>
            <a:r>
              <a:rPr lang="en-US" sz="1200" kern="100" dirty="0">
                <a:effectLst/>
                <a:latin typeface="Helvetica" panose="020B0604020202020204" pitchFamily="34" charset="0"/>
                <a:ea typeface="Aptos" panose="020B0004020202020204" pitchFamily="34" charset="0"/>
                <a:cs typeface="Arial" panose="020B0604020202020204" pitchFamily="34" charset="0"/>
                <a:sym typeface="Wingdings" panose="05000000000000000000" pitchFamily="2" charset="2"/>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sz="1200" kern="100" dirty="0">
                <a:effectLst/>
                <a:latin typeface="Helvetica" panose="020B0604020202020204" pitchFamily="34" charset="0"/>
                <a:ea typeface="Aptos" panose="020B0004020202020204" pitchFamily="34" charset="0"/>
                <a:cs typeface="Arial" panose="020B0604020202020204" pitchFamily="34" charset="0"/>
              </a:rPr>
              <a:t>Το δεύτερο βίντεο βασίζεται σε αληθινές ιστορίες. Βλέπουμε τις παράλληλες ιστορίες ενός κοριτσιού που έχει προσθέσει έναν ξένο ως φίλο και ενός αγοριού που νομίζει ότι μιλάει σε ένα κορίτσι. Δείτε τι συμβαίνει</a:t>
            </a:r>
            <a:endParaRPr lang="en-US" sz="1200" kern="100" dirty="0">
              <a:effectLst/>
              <a:latin typeface="Helvetica" panose="020B0604020202020204" pitchFamily="34" charset="0"/>
              <a:ea typeface="Aptos" panose="020B0004020202020204" pitchFamily="34" charset="0"/>
              <a:cs typeface="Arial" panose="020B0604020202020204" pitchFamily="34" charset="0"/>
            </a:endParaRPr>
          </a:p>
          <a:p>
            <a:pPr marL="171450" indent="-171450">
              <a:buFont typeface="Wingdings" panose="05000000000000000000" pitchFamily="2" charset="2"/>
              <a:buChar char="2"/>
            </a:pPr>
            <a:r>
              <a:rPr lang="el-GR" sz="1200" kern="100" dirty="0">
                <a:effectLst/>
                <a:latin typeface="Helvetica" panose="020B0604020202020204" pitchFamily="34" charset="0"/>
                <a:ea typeface="Aptos" panose="020B0004020202020204" pitchFamily="34" charset="0"/>
                <a:cs typeface="Arial" panose="020B0604020202020204" pitchFamily="34" charset="0"/>
              </a:rPr>
              <a:t>Ανοίξτε μια συζήτηση με τους σπουδαστές σχετικά με τα πράγματα που πρέπει να αποφεύγουν: να μιλούν σε αγνώστους, να στέλνουν φωτογραφίες ή χρήματα, να συναντούν αγνώστους. Αν κάποια στιγμή αποφασίσουν να συναντήσουν έναν άγνωστο που βρήκαν στο διαδίκτυο, πρέπει να βεβαιωθούν ότι θα συναντηθούν σε δημόσιο χώρο και ότι έχουν ενημερώσει έναν φίλο τους για την πρόθεσή τους</a:t>
            </a:r>
            <a:r>
              <a:rPr lang="en-US" sz="1200" kern="100" dirty="0">
                <a:effectLst/>
                <a:latin typeface="Helvetica" panose="020B0604020202020204" pitchFamily="34" charset="0"/>
                <a:ea typeface="Aptos" panose="020B0004020202020204" pitchFamily="34" charset="0"/>
                <a:cs typeface="Arial" panose="020B0604020202020204" pitchFamily="34" charset="0"/>
              </a:rPr>
              <a:t>. </a:t>
            </a:r>
          </a:p>
          <a:p>
            <a:pPr marL="0" indent="0">
              <a:buFont typeface="Wingdings" panose="05000000000000000000" pitchFamily="2" charset="2"/>
              <a:buNone/>
            </a:pPr>
            <a:endParaRPr lang="en-US" sz="1200" kern="100" dirty="0">
              <a:effectLst/>
              <a:latin typeface="Helvetica" panose="020B0604020202020204" pitchFamily="34" charset="0"/>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15</a:t>
            </a:fld>
            <a:endParaRPr lang="en-US"/>
          </a:p>
        </p:txBody>
      </p:sp>
    </p:spTree>
    <p:extLst>
      <p:ext uri="{BB962C8B-B14F-4D97-AF65-F5344CB8AC3E}">
        <p14:creationId xmlns:p14="http://schemas.microsoft.com/office/powerpoint/2010/main" val="3905696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Τέλος, το </a:t>
            </a:r>
            <a:r>
              <a:rPr lang="el-GR" dirty="0" err="1">
                <a:sym typeface="Wingdings" panose="05000000000000000000" pitchFamily="2" charset="2"/>
              </a:rPr>
              <a:t>sexting</a:t>
            </a:r>
            <a:r>
              <a:rPr lang="el-GR" dirty="0">
                <a:sym typeface="Wingdings" panose="05000000000000000000" pitchFamily="2" charset="2"/>
              </a:rPr>
              <a:t>, είναι η αποστολή, λήψη ή προώθηση μηνυμάτων, φωτογραφιών ή βίντεο σεξουαλικού περιεχομένου. Η καταγραφή και το μοίρασμα των προσωπικών μας στιγμών είναι μια άλλη επικίνδυνη πρακτική. Όλοι έχουμε ακούσει ιστορίες ανθρώπων που αυτοκτόνησαν επειδή ένας πρώην φίλος/φίλη τους εκβίαζε με γυμνές φωτογραφίες ή σεξουαλικά βίντεο. Ας δούμε άλλο ένα ενδιαφέρον βίντεο από το </a:t>
            </a:r>
            <a:r>
              <a:rPr lang="en-US" dirty="0"/>
              <a:t>Cyber alert. </a:t>
            </a:r>
          </a:p>
          <a:p>
            <a:pPr marL="171450" indent="-171450">
              <a:buFont typeface="Wingdings" panose="05000000000000000000" pitchFamily="2" charset="2"/>
              <a:buChar char="2"/>
            </a:pPr>
            <a:r>
              <a:rPr lang="el-GR" dirty="0">
                <a:sym typeface="Wingdings" panose="05000000000000000000" pitchFamily="2" charset="2"/>
              </a:rPr>
              <a:t>Το βίντεο είναι στα ελληνικά</a:t>
            </a:r>
            <a:r>
              <a:rPr lang="en-US" dirty="0">
                <a:sym typeface="Wingdings" panose="05000000000000000000" pitchFamily="2" charset="2"/>
              </a:rPr>
              <a:t>. </a:t>
            </a:r>
          </a:p>
          <a:p>
            <a:pPr marL="171450" indent="-171450">
              <a:buFont typeface="Wingdings" panose="05000000000000000000" pitchFamily="2" charset="2"/>
              <a:buChar char="J"/>
            </a:pPr>
            <a:r>
              <a:rPr lang="el-GR" dirty="0">
                <a:sym typeface="Wingdings" panose="05000000000000000000" pitchFamily="2" charset="2"/>
              </a:rPr>
              <a:t>Δεν πρέπει να κάνουμε τον εαυτό μας θύμα. Δεν πρέπει να στέλνουμε γυμνές φωτογραφίες ή βίντεο σε κανέναν. Δεν πρέπει να επιτρέπουμε στον σύντροφό μας να καταγράφει τις προσωπικές μας στιγμές. Αυτή είναι η τελευταία διαφάνεια από τις στρατηγικές που μπορούμε να χρησιμοποιήσουμε για να προστατεύσουμε την ιδιωτική μας ζωή. 🖈 Υπάρχει κάτι που θέλετε να ρωτήσετε ή να συζητήσετε πριν προχωρήσουμε;</a:t>
            </a: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16</a:t>
            </a:fld>
            <a:endParaRPr lang="en-US"/>
          </a:p>
        </p:txBody>
      </p:sp>
    </p:spTree>
    <p:extLst>
      <p:ext uri="{BB962C8B-B14F-4D97-AF65-F5344CB8AC3E}">
        <p14:creationId xmlns:p14="http://schemas.microsoft.com/office/powerpoint/2010/main" val="4233703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Γεια σας και πάλι! Σε αυτό το τελευταίο μέρος της ενότητας, θα συζητήσουμε πώς η τεχνολογία επηρεάζει την ευημερία μας και τι μπορούμε να κάνουμε για να εκμεταλλευτούμε την τεχνολογία χωρίς να διακινδυνεύσουμε θέματα υγείας</a:t>
            </a:r>
            <a:r>
              <a:rPr lang="en-US" dirty="0">
                <a:sym typeface="Wingdings" panose="05000000000000000000" pitchFamily="2" charset="2"/>
              </a:rPr>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17</a:t>
            </a:fld>
            <a:endParaRPr lang="en-US"/>
          </a:p>
        </p:txBody>
      </p:sp>
    </p:spTree>
    <p:extLst>
      <p:ext uri="{BB962C8B-B14F-4D97-AF65-F5344CB8AC3E}">
        <p14:creationId xmlns:p14="http://schemas.microsoft.com/office/powerpoint/2010/main" val="414887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2"/>
            </a:pPr>
            <a:r>
              <a:rPr lang="el-GR" sz="1200" kern="0" dirty="0">
                <a:effectLst/>
                <a:latin typeface="Times New Roman" panose="02020603050405020304" pitchFamily="18" charset="0"/>
                <a:ea typeface="Times New Roman" panose="02020603050405020304" pitchFamily="18" charset="0"/>
                <a:cs typeface="Arial" panose="020B0604020202020204" pitchFamily="34" charset="0"/>
                <a:sym typeface="Wingdings" panose="05000000000000000000" pitchFamily="2" charset="2"/>
              </a:rPr>
              <a:t>Σταματήστε στον τίτλο της διαφάνειας και ρωτήστε τους σπουδαστές 🖈Η τεχνολογία μπορεί να είναι εθιστική. Πολλοί συνδέονται 24 ώρες το 24ωρο, 7 ημέρες την εβδομάδα και αυτό μπορεί να επηρεάσει την υγεία τους. Πώς πιστεύετε ότι η υπερβολική χρήση της τεχνολογίας μπορεί να επηρεάσει τη σωματική ή ψυχική μας υγεία; Επιτρέψτε στους σπουδαστές να εκφράσουν τις απόψεις τους και, στη συνέχεια, κάντε κλικ για να αποκαλύψετε το περιεχόμενο της διαφάνειας. Συζητήστε τον αντίκτυπο της συνεχούς συνδεσιμότητας (1η κουκκίδα) και του χρόνου οθόνης στην ψυχική υγεία. Στη συνέχεια, κάντε κλικ για να αποκαλύψετε τη δεύτερη κουκκίδα.</a:t>
            </a:r>
            <a:r>
              <a:rPr lang="en-US" sz="1200" kern="0" dirty="0">
                <a:effectLst/>
                <a:latin typeface="Times New Roman" panose="02020603050405020304" pitchFamily="18" charset="0"/>
                <a:ea typeface="Times New Roman" panose="02020603050405020304" pitchFamily="18" charset="0"/>
                <a:cs typeface="Arial" panose="020B0604020202020204" pitchFamily="34" charset="0"/>
              </a:rPr>
              <a:t> </a:t>
            </a:r>
          </a:p>
          <a:p>
            <a:pPr marL="171450" indent="-171450">
              <a:buFont typeface="Wingdings" panose="05000000000000000000" pitchFamily="2" charset="2"/>
              <a:buChar char="J"/>
            </a:pPr>
            <a:r>
              <a:rPr lang="el-GR" b="0" i="0" dirty="0">
                <a:effectLst/>
                <a:latin typeface="-apple-system"/>
              </a:rPr>
              <a:t>Ενώ οι ψηφιακές τεχνολογίες έχουν βελτιώσει την επικοινωνία και την πρόσβαση σε πληροφορίες, έχουν επίσης θολώσει τα όρια μεταξύ εργασίας, κοινωνικής ζωής και αναψυχής. Το να είμαστε συνδεδεμένοι στο διαδίκτυο όλη την ώρα μπορεί να αφαιρέσει χρόνο από σημαντικές δραστηριότητες για την ευημερία μας, όπως ο ύπνος, η άσκηση ή η κοινωνικοποίηση.</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18</a:t>
            </a:fld>
            <a:endParaRPr lang="en-US"/>
          </a:p>
        </p:txBody>
      </p:sp>
    </p:spTree>
    <p:extLst>
      <p:ext uri="{BB962C8B-B14F-4D97-AF65-F5344CB8AC3E}">
        <p14:creationId xmlns:p14="http://schemas.microsoft.com/office/powerpoint/2010/main" val="1216559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Αλλά πώς μπορούμε να καταλάβουμε ότι το έχουμε παρακάνει με την τεχνολογία; Ποια είναι τα σημάδια του ψηφιακού εθισμού και της εξάντλησης; Ας δούμε μερικά κοινά</a:t>
            </a:r>
            <a:r>
              <a:rPr lang="en-US" dirty="0">
                <a:sym typeface="Wingdings" panose="05000000000000000000" pitchFamily="2" charset="2"/>
              </a:rPr>
              <a:t>.</a:t>
            </a:r>
          </a:p>
          <a:p>
            <a:pPr marL="0" indent="0">
              <a:buFont typeface="Wingdings" panose="05000000000000000000" pitchFamily="2" charset="2"/>
              <a:buNone/>
            </a:pPr>
            <a:r>
              <a:rPr lang="en-US" dirty="0">
                <a:sym typeface="Wingdings" panose="05000000000000000000" pitchFamily="2" charset="2"/>
              </a:rPr>
              <a:t> </a:t>
            </a:r>
            <a:r>
              <a:rPr lang="el-GR" dirty="0">
                <a:sym typeface="Wingdings" panose="05000000000000000000" pitchFamily="2" charset="2"/>
              </a:rPr>
              <a:t>Διαβάστε τη λίστα και συζητήστε οποιοδήποτε σημείο για το οποίο οι σπουδαστές μπορεί να έχουν ερωτήσεις. Μπορούν οι σπουδαστές να προσθέσουν περισσότερα σημάδια; Έχουν νιώσει κάτι από τα παραπάνω;</a:t>
            </a: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19</a:t>
            </a:fld>
            <a:endParaRPr lang="en-US"/>
          </a:p>
        </p:txBody>
      </p:sp>
    </p:spTree>
    <p:extLst>
      <p:ext uri="{BB962C8B-B14F-4D97-AF65-F5344CB8AC3E}">
        <p14:creationId xmlns:p14="http://schemas.microsoft.com/office/powerpoint/2010/main" val="1386329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Οπότε, εντάξει. Μπορεί να έχουμε παρατηρήσει ότι έχουμε εθιστεί στο Διαδίκτυο. Τι μπορούμε να κάνουμε για να το διορθώσουμε αυτό; Αν και δεν υπάρχει μαγική λύση, η εξισορρόπηση της σύνδεσης και του χρόνου οθόνης είναι πολύ σημαντική για όλη μας τη ζωή. Ας δούμε μερικές συμβουλές που μπορούμε να χρησιμοποιήσουμε για να δημιουργήσουμε το ψηφιακό μας σχέδιο αποτοξίνωσης</a:t>
            </a:r>
          </a:p>
          <a:p>
            <a:pPr marL="171450" indent="-171450">
              <a:buFont typeface="Wingdings" panose="05000000000000000000" pitchFamily="2" charset="2"/>
              <a:buChar char="2"/>
            </a:pPr>
            <a:r>
              <a:rPr lang="el-GR" dirty="0">
                <a:sym typeface="Wingdings" panose="05000000000000000000" pitchFamily="2" charset="2"/>
              </a:rPr>
              <a:t>Διαβάστε τα σημεία, ξεκινώντας από την πρώτη σειρά, από αριστερά προς τα δεξιά και στη συνέχεια από τη δεύτερη σειρά. Όταν τελειώσετε και αν οι σπουδαστές δεν θέλουν να συζητήσουν περαιτέρω κάποιο από τα σημεία, επιστρέψτε σε </a:t>
            </a:r>
            <a:r>
              <a:rPr lang="el-GR" dirty="0" err="1">
                <a:sym typeface="Wingdings" panose="05000000000000000000" pitchFamily="2" charset="2"/>
              </a:rPr>
              <a:t>αυτό."Ορίστε</a:t>
            </a:r>
            <a:r>
              <a:rPr lang="el-GR" dirty="0">
                <a:sym typeface="Wingdings" panose="05000000000000000000" pitchFamily="2" charset="2"/>
              </a:rPr>
              <a:t> ένα σχέδιο ειδοποίησης" και πείτε στους σπουδαστές ότι θα δουν ένα αστείο βίντεο για να το καταλάβουν καλύτερα. Ανοίξτε https://twisted-toys.com/ και ελέγξτε το </a:t>
            </a:r>
            <a:r>
              <a:rPr lang="el-GR" dirty="0" err="1">
                <a:sym typeface="Wingdings" panose="05000000000000000000" pitchFamily="2" charset="2"/>
              </a:rPr>
              <a:t>Wakey</a:t>
            </a:r>
            <a:r>
              <a:rPr lang="el-GR" dirty="0">
                <a:sym typeface="Wingdings" panose="05000000000000000000" pitchFamily="2" charset="2"/>
              </a:rPr>
              <a:t> </a:t>
            </a:r>
            <a:r>
              <a:rPr lang="el-GR" dirty="0" err="1">
                <a:sym typeface="Wingdings" panose="05000000000000000000" pitchFamily="2" charset="2"/>
              </a:rPr>
              <a:t>Wakey</a:t>
            </a:r>
            <a:r>
              <a:rPr lang="el-GR" dirty="0">
                <a:sym typeface="Wingdings" panose="05000000000000000000" pitchFamily="2" charset="2"/>
              </a:rPr>
              <a:t> με τους σπουδαστές. Τα </a:t>
            </a:r>
            <a:r>
              <a:rPr lang="en-US" dirty="0"/>
              <a:t>Twisted toys </a:t>
            </a:r>
            <a:r>
              <a:rPr lang="el-GR" dirty="0">
                <a:sym typeface="Wingdings" panose="05000000000000000000" pitchFamily="2" charset="2"/>
              </a:rPr>
              <a:t>είναι μια λαμπρή ιδέα του Ιδρύματος 5Rights για να κάνει τα παιδιά να κατανοήσουν τους κινδύνους της τεχνολογίας. Έχουν προσθέσει όλα τα επιβλαβή χαρακτηριστικά του ψηφιακού κόσμου στα παραδοσιακά παιχνίδια. Δυστυχώς, τα βίντεο είναι μόνο στα αγγλικά. Εάν οι σπουδαστές </a:t>
            </a:r>
            <a:r>
              <a:rPr lang="el-GR" dirty="0" err="1">
                <a:sym typeface="Wingdings" panose="05000000000000000000" pitchFamily="2" charset="2"/>
              </a:rPr>
              <a:t>μιλούνα</a:t>
            </a:r>
            <a:r>
              <a:rPr lang="el-GR" dirty="0">
                <a:sym typeface="Wingdings" panose="05000000000000000000" pitchFamily="2" charset="2"/>
              </a:rPr>
              <a:t> </a:t>
            </a:r>
            <a:r>
              <a:rPr lang="el-GR" dirty="0" err="1">
                <a:sym typeface="Wingdings" panose="05000000000000000000" pitchFamily="2" charset="2"/>
              </a:rPr>
              <a:t>γγλικά</a:t>
            </a:r>
            <a:r>
              <a:rPr lang="el-GR" dirty="0">
                <a:sym typeface="Wingdings" panose="05000000000000000000" pitchFamily="2" charset="2"/>
              </a:rPr>
              <a:t>, μοιραστείτε αυτόν τον σύνδεσμο μαζί τους. Το βίντεο </a:t>
            </a:r>
            <a:r>
              <a:rPr lang="el-GR" dirty="0" err="1">
                <a:sym typeface="Wingdings" panose="05000000000000000000" pitchFamily="2" charset="2"/>
              </a:rPr>
              <a:t>Wakey</a:t>
            </a:r>
            <a:r>
              <a:rPr lang="el-GR" dirty="0">
                <a:sym typeface="Wingdings" panose="05000000000000000000" pitchFamily="2" charset="2"/>
              </a:rPr>
              <a:t> </a:t>
            </a:r>
            <a:r>
              <a:rPr lang="el-GR" dirty="0" err="1">
                <a:sym typeface="Wingdings" panose="05000000000000000000" pitchFamily="2" charset="2"/>
              </a:rPr>
              <a:t>Wakey</a:t>
            </a:r>
            <a:r>
              <a:rPr lang="el-GR" dirty="0">
                <a:sym typeface="Wingdings" panose="05000000000000000000" pitchFamily="2" charset="2"/>
              </a:rPr>
              <a:t> αφορά την κανονική λάμπα νύχτας που υπάρχει σχεδόν σε κάθε παιδικό δωμάτιο. Έχουν προσθέσει διαφορετικές ειδοποιήσεις για να μοιάζουν με τις ειδοποιήσεις που λαμβάνει ένα παιδί στο κινητό του τηλέφωνο, μέρα και νύχτα, και πώς μπορεί να το επηρεάσει.</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20</a:t>
            </a:fld>
            <a:endParaRPr lang="en-US"/>
          </a:p>
        </p:txBody>
      </p:sp>
    </p:spTree>
    <p:extLst>
      <p:ext uri="{BB962C8B-B14F-4D97-AF65-F5344CB8AC3E}">
        <p14:creationId xmlns:p14="http://schemas.microsoft.com/office/powerpoint/2010/main" val="1257631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Στο τέλος αυτής της ενότητας, έχουμε ετοιμάσει μια σύντομη περίληψη πολύ σημαντικών πληροφοριών που πρέπει να θυμάστε. Αυτό είναι χρήσιμο για σήμερα αλλά και για την ενήλικη ζωή μας. Η πληροφορία είναι χρήμα. Κοινοποιώντας τις πληροφορίες σας και μη λαμβάνοντας μέτρα για να τις διατηρήσετε ιδιωτικές, απλά κάνετε κάποιον πλούσιο (π.χ. έμπορος, εταιρεία που </a:t>
            </a:r>
            <a:r>
              <a:rPr lang="el-GR" dirty="0" err="1">
                <a:sym typeface="Wingdings" panose="05000000000000000000" pitchFamily="2" charset="2"/>
              </a:rPr>
              <a:t>πωλεί</a:t>
            </a:r>
            <a:r>
              <a:rPr lang="el-GR" dirty="0">
                <a:sym typeface="Wingdings" panose="05000000000000000000" pitchFamily="2" charset="2"/>
              </a:rPr>
              <a:t> προσωπικά δεδομένα σε άλλες εταιρείες κ.λπ.). Η υπερβολική έκθεση της ζωής μας αυξάνει την πιθανότητα να γίνουμε θύμα. Πρέπει να προσέχουμε τι και πόσα μοιραζόμαστε. Τίποτα δεν είναι δωρεάν. Κανένας ξένος δεν θα μας στείλει χρήματα και δεν μπορούμε να κερδίσουμε διαγωνισμούς για τους οποίους δεν έχουμε υποβάλει αίτηση. Ας σκεφτούμε λοιπόν πριν κάνουμε κλικ στους συνδέσμους που λαμβάνουμε. Δεν είναι όλοι στο διαδίκτυο αυτοί που λένε ότι είναι. Είδαμε μερικά σχετικά παραδείγματα. Είναι ασφαλέστερο να μιλάμε και να προσθέτουμε φίλους που γνωρίζουμε μόνο στην πραγματική ζωή. Αν κάτι είναι πολύ καλό για να είναι αληθινό, τότε μάλλον δεν είναι. Κάτι ακριβό που πωλείται για μόλις € 2 είναι ύποπτο. Και πάλι, πρέπει να σκεφτούμε πριν κάνουμε κλικ. Η πραγματική μας ζωή είναι πιο σημαντική από την ψηφιακή μας ζωή. Δεν πρέπει να απομονωθούμε από τους πραγματικούς φίλους, τις δραστηριότητες και τα χόμπι μας. 🖈Υπάρχει κάτι που θέλετε να μοιραστείτε ή να συζητήσετε πριν κλείσουμε την ενότητα;</a:t>
            </a:r>
            <a:endParaRPr lang="en-US" dirty="0"/>
          </a:p>
        </p:txBody>
      </p:sp>
      <p:sp>
        <p:nvSpPr>
          <p:cNvPr id="4" name="Slide Number Placeholder 3"/>
          <p:cNvSpPr>
            <a:spLocks noGrp="1"/>
          </p:cNvSpPr>
          <p:nvPr>
            <p:ph type="sldNum" sz="quarter" idx="5"/>
          </p:nvPr>
        </p:nvSpPr>
        <p:spPr/>
        <p:txBody>
          <a:bodyPr/>
          <a:lstStyle/>
          <a:p>
            <a:fld id="{F2225E38-1EC1-46A6-BB2B-4A7DB4E97134}" type="slidenum">
              <a:rPr lang="en-US" smtClean="0"/>
              <a:t>21</a:t>
            </a:fld>
            <a:endParaRPr lang="en-US"/>
          </a:p>
        </p:txBody>
      </p:sp>
    </p:spTree>
    <p:extLst>
      <p:ext uri="{BB962C8B-B14F-4D97-AF65-F5344CB8AC3E}">
        <p14:creationId xmlns:p14="http://schemas.microsoft.com/office/powerpoint/2010/main" val="80042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22</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88E6-CB2D-6CA1-5CA9-70D239D81F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3FB95-0AC6-B157-AA07-B4F1361FF2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B8A106-A6B3-5368-6CFB-FE2823407D59}"/>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5" name="Footer Placeholder 4">
            <a:extLst>
              <a:ext uri="{FF2B5EF4-FFF2-40B4-BE49-F238E27FC236}">
                <a16:creationId xmlns:a16="http://schemas.microsoft.com/office/drawing/2014/main" id="{4454F99B-80F6-D3D1-222E-262EBDD591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7E8922-0190-CDBF-7C1F-8BC85FE7A1F0}"/>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1892498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2A506-553B-14E5-49AA-0AAF90C20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2E0C8B-3AA2-683C-3047-08B428555B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554958-DC75-3529-D463-03376B57A588}"/>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5" name="Footer Placeholder 4">
            <a:extLst>
              <a:ext uri="{FF2B5EF4-FFF2-40B4-BE49-F238E27FC236}">
                <a16:creationId xmlns:a16="http://schemas.microsoft.com/office/drawing/2014/main" id="{24AA445C-4C65-D997-E0FC-66ADD08C3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72F73-A695-8116-4566-0D320CBB7687}"/>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107012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7A97E-50A8-C7CB-9FA8-B571824F86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3D1EE7-6631-8048-29F7-F6DDE94AEF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D853BE-C053-35EE-3535-186949BAA1DA}"/>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5" name="Footer Placeholder 4">
            <a:extLst>
              <a:ext uri="{FF2B5EF4-FFF2-40B4-BE49-F238E27FC236}">
                <a16:creationId xmlns:a16="http://schemas.microsoft.com/office/drawing/2014/main" id="{A245E92A-BA8F-6FB7-9FF5-3D19C8D972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22A33A-874D-71CF-C125-52E5AAB89EBB}"/>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631105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E9E7A-D59B-A4ED-3D8C-C95AA16950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615FB8-3121-6AD0-38AD-F65D41804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8D9351-2C76-B6EA-63B6-421ADAB9A0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260895-C5B4-E01F-E829-A11E769C2382}"/>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6" name="Footer Placeholder 5">
            <a:extLst>
              <a:ext uri="{FF2B5EF4-FFF2-40B4-BE49-F238E27FC236}">
                <a16:creationId xmlns:a16="http://schemas.microsoft.com/office/drawing/2014/main" id="{50657F4C-EDFA-00F0-373D-E7F6BA0092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8AC38-84EB-2225-8DF7-E499F6267919}"/>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2863921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83840-E735-2F21-A591-B43867F92C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F48CAA-9DA9-3E92-F287-77D00BB618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84C765-15C4-4BC9-49DA-6E7B685C05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0E3713-4685-E8FA-EEF0-57728F9F8D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9E2C72-0512-BF1E-063A-C4F49B7865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57F782-6707-C683-4534-D30E9DE1AF69}"/>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8" name="Footer Placeholder 7">
            <a:extLst>
              <a:ext uri="{FF2B5EF4-FFF2-40B4-BE49-F238E27FC236}">
                <a16:creationId xmlns:a16="http://schemas.microsoft.com/office/drawing/2014/main" id="{B67F5B4C-E0C8-4D71-F7D8-04758E6279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C1A922-4CCD-3FC0-08D3-B8BE5349015D}"/>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966839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73B4F-5F59-1B25-6F99-1B70D6DCA4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D875FC-7210-DB5E-18FE-1676CDDAC5B4}"/>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4" name="Footer Placeholder 3">
            <a:extLst>
              <a:ext uri="{FF2B5EF4-FFF2-40B4-BE49-F238E27FC236}">
                <a16:creationId xmlns:a16="http://schemas.microsoft.com/office/drawing/2014/main" id="{E076D699-71F2-063E-BF55-00D7D5E35E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00B043-E1B2-998D-631E-40A1345C6D79}"/>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7707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94BC31-6580-2DCB-3EC6-C589B4234943}"/>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3" name="Footer Placeholder 2">
            <a:extLst>
              <a:ext uri="{FF2B5EF4-FFF2-40B4-BE49-F238E27FC236}">
                <a16:creationId xmlns:a16="http://schemas.microsoft.com/office/drawing/2014/main" id="{1EAB6B62-EC21-4CF6-6105-7ED5A80416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D38AF3-14C6-A1C0-8F2F-951AF983170B}"/>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2615742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44E5-F7A9-E01B-7BA6-8B0CA5667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E782AD-8EAB-1B73-AFBF-68CB68A010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DDBE32-48EA-5470-217A-9244A2839A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0D2D7D-ACCC-B970-C1D9-4AC810A35BB7}"/>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6" name="Footer Placeholder 5">
            <a:extLst>
              <a:ext uri="{FF2B5EF4-FFF2-40B4-BE49-F238E27FC236}">
                <a16:creationId xmlns:a16="http://schemas.microsoft.com/office/drawing/2014/main" id="{FFCAE4B4-9A29-4E24-EE03-32C09B9857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D3BD59-A0BE-C715-46B5-77D42CF651F2}"/>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582565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EF14-FF9B-7DCA-499A-F19903B74E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FD6C0F-CF77-EB66-2DF0-C4EE15D64D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E79513-24F6-58A0-2EDB-59911B881E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A822E9-E04F-3230-0246-1913EC5E16E9}"/>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6" name="Footer Placeholder 5">
            <a:extLst>
              <a:ext uri="{FF2B5EF4-FFF2-40B4-BE49-F238E27FC236}">
                <a16:creationId xmlns:a16="http://schemas.microsoft.com/office/drawing/2014/main" id="{FE53333C-F40F-AA68-55FF-BD286C7091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0D0317-4AE2-72F3-C4B0-3C26B9B480F0}"/>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3993386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12695-6185-5D19-FFC0-C8206A2C1C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543252-390F-5103-0EF3-4812D19194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4AF2C2-518D-973A-5E46-EDD8F5FAC3A8}"/>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5" name="Footer Placeholder 4">
            <a:extLst>
              <a:ext uri="{FF2B5EF4-FFF2-40B4-BE49-F238E27FC236}">
                <a16:creationId xmlns:a16="http://schemas.microsoft.com/office/drawing/2014/main" id="{F480DE32-49FA-C256-0761-91ABCB9238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07526-A197-2A18-7BEC-5FEBB998333C}"/>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2803485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E6E2EE-78B7-8D96-9442-9F8D75EC69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1C499D-4801-1C8B-3168-EC490F2DBF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C66E9B-3AF7-793D-BC97-AB8D9A750A8B}"/>
              </a:ext>
            </a:extLst>
          </p:cNvPr>
          <p:cNvSpPr>
            <a:spLocks noGrp="1"/>
          </p:cNvSpPr>
          <p:nvPr>
            <p:ph type="dt" sz="half" idx="10"/>
          </p:nvPr>
        </p:nvSpPr>
        <p:spPr/>
        <p:txBody>
          <a:bodyPr/>
          <a:lstStyle/>
          <a:p>
            <a:fld id="{2B6C69CC-A70B-48AC-85A1-4F90DC3FD9E6}" type="datetimeFigureOut">
              <a:rPr lang="en-US" smtClean="0"/>
              <a:t>10/22/2024</a:t>
            </a:fld>
            <a:endParaRPr lang="en-US"/>
          </a:p>
        </p:txBody>
      </p:sp>
      <p:sp>
        <p:nvSpPr>
          <p:cNvPr id="5" name="Footer Placeholder 4">
            <a:extLst>
              <a:ext uri="{FF2B5EF4-FFF2-40B4-BE49-F238E27FC236}">
                <a16:creationId xmlns:a16="http://schemas.microsoft.com/office/drawing/2014/main" id="{9DDC9201-4227-C3F9-CF54-B3938F7B53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C59867-5233-105D-07FB-A8D6021F1B5B}"/>
              </a:ext>
            </a:extLst>
          </p:cNvPr>
          <p:cNvSpPr>
            <a:spLocks noGrp="1"/>
          </p:cNvSpPr>
          <p:nvPr>
            <p:ph type="sldNum" sz="quarter" idx="12"/>
          </p:nvPr>
        </p:nvSpPr>
        <p:spPr/>
        <p:txBody>
          <a:bodyPr/>
          <a:lstStyle/>
          <a:p>
            <a:fld id="{28607B20-BCCC-4309-83A3-F4A04DEC5774}" type="slidenum">
              <a:rPr lang="en-US" smtClean="0"/>
              <a:t>‹#›</a:t>
            </a:fld>
            <a:endParaRPr lang="en-US"/>
          </a:p>
        </p:txBody>
      </p:sp>
    </p:spTree>
    <p:extLst>
      <p:ext uri="{BB962C8B-B14F-4D97-AF65-F5344CB8AC3E}">
        <p14:creationId xmlns:p14="http://schemas.microsoft.com/office/powerpoint/2010/main" val="1438626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27BCCF-6C36-510E-8868-19DF5B41D6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F9ECA9-DE48-F635-412E-09792F6515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9F1730-322B-65E2-4CEB-29C301CF8A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6C69CC-A70B-48AC-85A1-4F90DC3FD9E6}" type="datetimeFigureOut">
              <a:rPr lang="en-US" smtClean="0"/>
              <a:t>10/22/2024</a:t>
            </a:fld>
            <a:endParaRPr lang="en-US"/>
          </a:p>
        </p:txBody>
      </p:sp>
      <p:sp>
        <p:nvSpPr>
          <p:cNvPr id="5" name="Footer Placeholder 4">
            <a:extLst>
              <a:ext uri="{FF2B5EF4-FFF2-40B4-BE49-F238E27FC236}">
                <a16:creationId xmlns:a16="http://schemas.microsoft.com/office/drawing/2014/main" id="{1DBEEC9A-2911-C3F1-1770-832E6DEBCB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730BC5A-E960-879C-6C56-2F136841FF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607B20-BCCC-4309-83A3-F4A04DEC5774}" type="slidenum">
              <a:rPr lang="en-US" smtClean="0"/>
              <a:t>‹#›</a:t>
            </a:fld>
            <a:endParaRPr lang="en-US"/>
          </a:p>
        </p:txBody>
      </p:sp>
    </p:spTree>
    <p:extLst>
      <p:ext uri="{BB962C8B-B14F-4D97-AF65-F5344CB8AC3E}">
        <p14:creationId xmlns:p14="http://schemas.microsoft.com/office/powerpoint/2010/main" val="1970775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7bRZdUtmH8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nytimes.com/interactive/2020/01/21/opinion/privacy-chicken-game.html" TargetMode="External"/><Relationship Id="rId4" Type="http://schemas.openxmlformats.org/officeDocument/2006/relationships/image" Target="../media/image32.sv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DA4ubFS11gE&amp;list=PL-VLWao2gONvMXuGsFVDa6xXvVILHXZbz&amp;index=7"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TZ6bvYydog4"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hyperlink" Target="https://www.youtube.com/watch?v=kCX8f4j6wmc"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r7GPpSwzeT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8.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65.png"/><Relationship Id="rId7" Type="http://schemas.openxmlformats.org/officeDocument/2006/relationships/image" Target="../media/image5.jpg"/><Relationship Id="rId12" Type="http://schemas.openxmlformats.org/officeDocument/2006/relationships/image" Target="../media/image57.png"/><Relationship Id="rId17" Type="http://schemas.openxmlformats.org/officeDocument/2006/relationships/image" Target="../media/image62.png"/><Relationship Id="rId2" Type="http://schemas.openxmlformats.org/officeDocument/2006/relationships/notesSlide" Target="../notesSlides/notesSlide22.xml"/><Relationship Id="rId16" Type="http://schemas.openxmlformats.org/officeDocument/2006/relationships/image" Target="../media/image61.png"/><Relationship Id="rId20" Type="http://schemas.openxmlformats.org/officeDocument/2006/relationships/image" Target="../media/image64.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56.png"/><Relationship Id="rId5" Type="http://schemas.openxmlformats.org/officeDocument/2006/relationships/image" Target="../media/image3.jpg"/><Relationship Id="rId15" Type="http://schemas.openxmlformats.org/officeDocument/2006/relationships/image" Target="../media/image60.png"/><Relationship Id="rId10" Type="http://schemas.openxmlformats.org/officeDocument/2006/relationships/image" Target="../media/image7.png"/><Relationship Id="rId19" Type="http://schemas.openxmlformats.org/officeDocument/2006/relationships/image" Target="../media/image63.png"/><Relationship Id="rId4" Type="http://schemas.openxmlformats.org/officeDocument/2006/relationships/image" Target="../media/image2.png"/><Relationship Id="rId9" Type="http://schemas.openxmlformats.org/officeDocument/2006/relationships/image" Target="../media/image55.png"/><Relationship Id="rId14" Type="http://schemas.openxmlformats.org/officeDocument/2006/relationships/image" Target="../media/image59.png"/><Relationship Id="rId22" Type="http://schemas.openxmlformats.org/officeDocument/2006/relationships/image" Target="../media/image6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2095500" y="3209157"/>
            <a:ext cx="8001000" cy="1306277"/>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l-GR" sz="4000" b="1" spc="40" dirty="0">
                <a:latin typeface="Cambria"/>
                <a:cs typeface="Cambria"/>
              </a:rPr>
              <a:t>Ψηφιακές Δεξιότητες Ενότητα 3</a:t>
            </a:r>
            <a:endParaRPr sz="4000" dirty="0">
              <a:latin typeface="Cambria"/>
              <a:cs typeface="Cambria"/>
            </a:endParaRPr>
          </a:p>
          <a:p>
            <a:pPr algn="ctr">
              <a:lnSpc>
                <a:spcPts val="2660"/>
              </a:lnSpc>
            </a:pPr>
            <a:endParaRPr lang="el-GR" sz="3000" spc="63" dirty="0">
              <a:latin typeface="Georgia"/>
              <a:cs typeface="Georgia"/>
            </a:endParaRPr>
          </a:p>
          <a:p>
            <a:pPr algn="ctr">
              <a:lnSpc>
                <a:spcPts val="2660"/>
              </a:lnSpc>
            </a:pPr>
            <a:r>
              <a:rPr lang="el-GR" sz="3000" spc="63" dirty="0">
                <a:latin typeface="Georgia"/>
                <a:cs typeface="Georgia"/>
              </a:rPr>
              <a:t>Ασφάλεια</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6F0AA3-82C3-CC66-9672-00DD9C415572}"/>
              </a:ext>
            </a:extLst>
          </p:cNvPr>
          <p:cNvSpPr>
            <a:spLocks noGrp="1"/>
          </p:cNvSpPr>
          <p:nvPr>
            <p:ph type="title"/>
          </p:nvPr>
        </p:nvSpPr>
        <p:spPr>
          <a:xfrm>
            <a:off x="1371597" y="348865"/>
            <a:ext cx="10044023" cy="877729"/>
          </a:xfrm>
        </p:spPr>
        <p:txBody>
          <a:bodyPr anchor="ctr">
            <a:normAutofit/>
          </a:bodyPr>
          <a:lstStyle/>
          <a:p>
            <a:r>
              <a:rPr lang="el-GR" sz="4000" dirty="0">
                <a:solidFill>
                  <a:srgbClr val="FFFFFF"/>
                </a:solidFill>
              </a:rPr>
              <a:t>Σε αυτή την ενότητα θα συζητήσουμε:</a:t>
            </a: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3828E544-2928-7E57-601A-9CA4FAF3B886}"/>
              </a:ext>
            </a:extLst>
          </p:cNvPr>
          <p:cNvGraphicFramePr>
            <a:graphicFrameLocks noGrp="1"/>
          </p:cNvGraphicFramePr>
          <p:nvPr>
            <p:ph idx="1"/>
            <p:extLst>
              <p:ext uri="{D42A27DB-BD31-4B8C-83A1-F6EECF244321}">
                <p14:modId xmlns:p14="http://schemas.microsoft.com/office/powerpoint/2010/main" val="217525588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8539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gital padlock art">
            <a:extLst>
              <a:ext uri="{FF2B5EF4-FFF2-40B4-BE49-F238E27FC236}">
                <a16:creationId xmlns:a16="http://schemas.microsoft.com/office/drawing/2014/main" id="{8B72AD16-CD89-F0BE-3622-DCDA4D6C84CE}"/>
              </a:ext>
            </a:extLst>
          </p:cNvPr>
          <p:cNvPicPr>
            <a:picLocks noChangeAspect="1"/>
          </p:cNvPicPr>
          <p:nvPr/>
        </p:nvPicPr>
        <p:blipFill>
          <a:blip r:embed="rId3"/>
          <a:srcRect r="12772"/>
          <a:stretch/>
        </p:blipFill>
        <p:spPr>
          <a:xfrm>
            <a:off x="4038599" y="10"/>
            <a:ext cx="8160026" cy="6875809"/>
          </a:xfrm>
          <a:prstGeom prst="rect">
            <a:avLst/>
          </a:prstGeom>
        </p:spPr>
      </p:pic>
      <p:sp>
        <p:nvSpPr>
          <p:cNvPr id="14" name="Freeform: Shape 13">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80ED94D-C2CF-D578-3C61-4C2E013BB539}"/>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br>
              <a:rPr lang="el-GR" sz="3200" dirty="0">
                <a:solidFill>
                  <a:srgbClr val="FFFFFF"/>
                </a:solidFill>
              </a:rPr>
            </a:br>
            <a:r>
              <a:rPr lang="el-GR" sz="3200" dirty="0">
                <a:solidFill>
                  <a:srgbClr val="FFFFFF"/>
                </a:solidFill>
              </a:rPr>
              <a:t>Προστασία του απορρήτου και των δεδομένων</a:t>
            </a:r>
            <a:endParaRPr lang="en-US" sz="3200" dirty="0">
              <a:solidFill>
                <a:srgbClr val="FFFFFF"/>
              </a:solidFill>
            </a:endParaRPr>
          </a:p>
        </p:txBody>
      </p:sp>
    </p:spTree>
    <p:extLst>
      <p:ext uri="{BB962C8B-B14F-4D97-AF65-F5344CB8AC3E}">
        <p14:creationId xmlns:p14="http://schemas.microsoft.com/office/powerpoint/2010/main" val="1637967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9ADE5E-7A37-EA7D-1F3F-3A314251E358}"/>
              </a:ext>
            </a:extLst>
          </p:cNvPr>
          <p:cNvSpPr>
            <a:spLocks noGrp="1"/>
          </p:cNvSpPr>
          <p:nvPr>
            <p:ph type="title"/>
          </p:nvPr>
        </p:nvSpPr>
        <p:spPr>
          <a:xfrm>
            <a:off x="6094105" y="802955"/>
            <a:ext cx="5410944" cy="1454051"/>
          </a:xfrm>
        </p:spPr>
        <p:txBody>
          <a:bodyPr>
            <a:normAutofit/>
          </a:bodyPr>
          <a:lstStyle/>
          <a:p>
            <a:r>
              <a:rPr lang="el-GR" sz="2800" dirty="0">
                <a:solidFill>
                  <a:schemeClr val="tx2"/>
                </a:solidFill>
              </a:rPr>
              <a:t>Γιατί είναι σημαντική η προστασία των προσωπικών δεδομένων μας;</a:t>
            </a:r>
            <a:endParaRPr lang="en-US" sz="2800" dirty="0">
              <a:solidFill>
                <a:schemeClr val="tx2"/>
              </a:solidFill>
            </a:endParaRPr>
          </a:p>
        </p:txBody>
      </p:sp>
      <p:pic>
        <p:nvPicPr>
          <p:cNvPr id="21" name="Graphic 20" descr="Employee Badge">
            <a:extLst>
              <a:ext uri="{FF2B5EF4-FFF2-40B4-BE49-F238E27FC236}">
                <a16:creationId xmlns:a16="http://schemas.microsoft.com/office/drawing/2014/main" id="{0AD97B71-1237-FDAF-8C94-756AC671F7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AA9C1D87-A46B-796D-F75B-1D64FC248788}"/>
              </a:ext>
            </a:extLst>
          </p:cNvPr>
          <p:cNvSpPr>
            <a:spLocks noGrp="1"/>
          </p:cNvSpPr>
          <p:nvPr>
            <p:ph idx="1"/>
          </p:nvPr>
        </p:nvSpPr>
        <p:spPr>
          <a:xfrm>
            <a:off x="6090574" y="2421682"/>
            <a:ext cx="4977578" cy="3639289"/>
          </a:xfrm>
        </p:spPr>
        <p:txBody>
          <a:bodyPr anchor="ctr">
            <a:normAutofit fontScale="92500" lnSpcReduction="20000"/>
          </a:bodyPr>
          <a:lstStyle/>
          <a:p>
            <a:pPr>
              <a:buFont typeface="+mj-lt"/>
              <a:buAutoNum type="arabicPeriod"/>
            </a:pPr>
            <a:r>
              <a:rPr lang="el-GR" sz="1500" b="1" dirty="0">
                <a:solidFill>
                  <a:schemeClr val="tx2"/>
                </a:solidFill>
              </a:rPr>
              <a:t>Προστασία απορρήτου: </a:t>
            </a:r>
            <a:r>
              <a:rPr lang="el-GR" sz="1500" dirty="0">
                <a:solidFill>
                  <a:schemeClr val="tx2"/>
                </a:solidFill>
              </a:rPr>
              <a:t>Προσωπικές πληροφορίες (διευθύνσεις, αριθμοί τηλεφώνου και λογαριασμοί μέσων κοινωνικής δικτύωσης). Εάν αυτές οι πληροφορίες πέσουν σε λάθος χέρια, μπορεί να οδηγήσουν σε απώλεια απορρήτου και πιθανή κατάχρηση.</a:t>
            </a:r>
          </a:p>
          <a:p>
            <a:pPr>
              <a:buFont typeface="+mj-lt"/>
              <a:buAutoNum type="arabicPeriod"/>
            </a:pPr>
            <a:r>
              <a:rPr lang="el-GR" sz="1500" b="1" dirty="0">
                <a:solidFill>
                  <a:schemeClr val="tx2"/>
                </a:solidFill>
              </a:rPr>
              <a:t>Πρόληψη της κλοπής ταυτότητας: </a:t>
            </a:r>
            <a:r>
              <a:rPr lang="el-GR" sz="1500" dirty="0">
                <a:solidFill>
                  <a:schemeClr val="tx2"/>
                </a:solidFill>
              </a:rPr>
              <a:t>οι κλέφτες μπορούν να χρησιμοποιήσουν τα προσωπικά σας στοιχεία για να διαπράξουν απάτη, να ανοίξουν λογαριασμούς ή να δημιουργήσουν χρέη στο όνομά σας</a:t>
            </a:r>
            <a:r>
              <a:rPr lang="en-US" sz="1500" dirty="0">
                <a:solidFill>
                  <a:schemeClr val="tx2"/>
                </a:solidFill>
              </a:rPr>
              <a:t>.</a:t>
            </a:r>
          </a:p>
          <a:p>
            <a:pPr>
              <a:buFont typeface="+mj-lt"/>
              <a:buAutoNum type="arabicPeriod"/>
            </a:pPr>
            <a:r>
              <a:rPr lang="el-GR" sz="1500" b="1" dirty="0">
                <a:solidFill>
                  <a:schemeClr val="tx2"/>
                </a:solidFill>
              </a:rPr>
              <a:t>Ασφάλεια στο Internet: </a:t>
            </a:r>
            <a:r>
              <a:rPr lang="el-GR" sz="1500" dirty="0">
                <a:solidFill>
                  <a:schemeClr val="tx2"/>
                </a:solidFill>
              </a:rPr>
              <a:t>Η κοινοποίηση προσωπικών πληροφοριών στο Internet μπορεί να σας κάνει ευάλωτους σε διαδικτυακό εκφοβισμό, αρπακτικά στο Internet και απάτες</a:t>
            </a:r>
            <a:r>
              <a:rPr lang="en-US" sz="1500" dirty="0">
                <a:solidFill>
                  <a:schemeClr val="tx2"/>
                </a:solidFill>
              </a:rPr>
              <a:t>. </a:t>
            </a:r>
          </a:p>
          <a:p>
            <a:pPr>
              <a:buFont typeface="+mj-lt"/>
              <a:buAutoNum type="arabicPeriod"/>
            </a:pPr>
            <a:r>
              <a:rPr lang="el-GR" sz="1500" b="1" dirty="0">
                <a:solidFill>
                  <a:schemeClr val="tx2"/>
                </a:solidFill>
              </a:rPr>
              <a:t>Μελλοντικές επιπτώσεις: </a:t>
            </a:r>
            <a:r>
              <a:rPr lang="el-GR" sz="1500" dirty="0">
                <a:solidFill>
                  <a:schemeClr val="tx2"/>
                </a:solidFill>
              </a:rPr>
              <a:t>Οι πληροφορίες που μοιράζονται στο διαδίκτυο μπορούν να παραμείνουν </a:t>
            </a:r>
            <a:r>
              <a:rPr lang="el-GR" sz="1500" dirty="0" err="1">
                <a:solidFill>
                  <a:schemeClr val="tx2"/>
                </a:solidFill>
              </a:rPr>
              <a:t>προσβάσιμες</a:t>
            </a:r>
            <a:r>
              <a:rPr lang="el-GR" sz="1500" dirty="0">
                <a:solidFill>
                  <a:schemeClr val="tx2"/>
                </a:solidFill>
              </a:rPr>
              <a:t> για χρόνια. Ντροπιαστικές ή ακατάλληλες αναρτήσεις μπορεί να επηρεάσουν μελλοντικές ευκαιρίες, όπως η εισαγωγή σε κολλέγια ή οι προοπτικές απασχόλησης.</a:t>
            </a:r>
            <a:endParaRPr lang="en-US" sz="1500" dirty="0">
              <a:solidFill>
                <a:schemeClr val="tx2"/>
              </a:solidFill>
            </a:endParaRPr>
          </a:p>
        </p:txBody>
      </p:sp>
      <p:grpSp>
        <p:nvGrpSpPr>
          <p:cNvPr id="22" name="Group 21">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23" name="Freeform: Shape 22">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33369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Padlock on computer motherboard">
            <a:extLst>
              <a:ext uri="{FF2B5EF4-FFF2-40B4-BE49-F238E27FC236}">
                <a16:creationId xmlns:a16="http://schemas.microsoft.com/office/drawing/2014/main" id="{567D25A1-90DF-DEFD-69D6-084CB174B7AF}"/>
              </a:ext>
            </a:extLst>
          </p:cNvPr>
          <p:cNvPicPr>
            <a:picLocks noChangeAspect="1"/>
          </p:cNvPicPr>
          <p:nvPr/>
        </p:nvPicPr>
        <p:blipFill>
          <a:blip r:embed="rId3"/>
          <a:srcRect l="8690" r="32044" b="-1"/>
          <a:stretch/>
        </p:blipFill>
        <p:spPr>
          <a:xfrm>
            <a:off x="6103027" y="10"/>
            <a:ext cx="6088971" cy="6857990"/>
          </a:xfrm>
          <a:prstGeom prst="rect">
            <a:avLst/>
          </a:prstGeom>
        </p:spPr>
      </p:pic>
      <p:sp useBgFill="1">
        <p:nvSpPr>
          <p:cNvPr id="20" name="Rectangle 19">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F6D4FD-E1C4-39C0-7459-F16C1844F99A}"/>
              </a:ext>
            </a:extLst>
          </p:cNvPr>
          <p:cNvSpPr>
            <a:spLocks noGrp="1"/>
          </p:cNvSpPr>
          <p:nvPr>
            <p:ph type="title"/>
          </p:nvPr>
        </p:nvSpPr>
        <p:spPr>
          <a:xfrm>
            <a:off x="761801" y="328512"/>
            <a:ext cx="4778387" cy="1628970"/>
          </a:xfrm>
        </p:spPr>
        <p:txBody>
          <a:bodyPr anchor="ctr">
            <a:normAutofit/>
          </a:bodyPr>
          <a:lstStyle/>
          <a:p>
            <a:r>
              <a:rPr lang="el-GR" sz="4000" dirty="0"/>
              <a:t>Μα δεν έχω τίποτα να κρύψω...</a:t>
            </a:r>
            <a:endParaRPr lang="en-US" sz="4000" dirty="0"/>
          </a:p>
        </p:txBody>
      </p:sp>
      <p:sp>
        <p:nvSpPr>
          <p:cNvPr id="3" name="Content Placeholder 2">
            <a:extLst>
              <a:ext uri="{FF2B5EF4-FFF2-40B4-BE49-F238E27FC236}">
                <a16:creationId xmlns:a16="http://schemas.microsoft.com/office/drawing/2014/main" id="{8CC210E5-CBB4-CB8C-17AD-996E8CB5DEF9}"/>
              </a:ext>
            </a:extLst>
          </p:cNvPr>
          <p:cNvSpPr>
            <a:spLocks noGrp="1"/>
          </p:cNvSpPr>
          <p:nvPr>
            <p:ph idx="1"/>
          </p:nvPr>
        </p:nvSpPr>
        <p:spPr>
          <a:xfrm>
            <a:off x="761801" y="2884929"/>
            <a:ext cx="4659756" cy="3374137"/>
          </a:xfrm>
        </p:spPr>
        <p:txBody>
          <a:bodyPr anchor="ctr">
            <a:normAutofit fontScale="92500"/>
          </a:bodyPr>
          <a:lstStyle/>
          <a:p>
            <a:pPr marL="0" indent="0">
              <a:buNone/>
            </a:pPr>
            <a:r>
              <a:rPr lang="el-GR" sz="1700" dirty="0"/>
              <a:t>Η προστασία των προσωπικών σας πληροφοριών δεν έχει να κάνει με την απόκρυψη, αλλά με την αυτονομία και την ελευθερία να λαμβάνετε οι ίδιοι τις αποφάσεις σας.</a:t>
            </a:r>
            <a:endParaRPr lang="en-US" sz="1700" dirty="0"/>
          </a:p>
          <a:p>
            <a:pPr marL="0" indent="0">
              <a:buNone/>
            </a:pPr>
            <a:r>
              <a:rPr lang="el-GR" sz="1700" dirty="0"/>
              <a:t>ΚΑΙ:</a:t>
            </a:r>
          </a:p>
          <a:p>
            <a:pPr marL="0" indent="0">
              <a:buNone/>
            </a:pPr>
            <a:r>
              <a:rPr lang="el-GR" sz="1700" dirty="0">
                <a:latin typeface="Inter"/>
              </a:rPr>
              <a:t>Πρέπει να προστατεύσετε τον εαυτό σας από απειλές που δεν υπάρχουν ακόμα</a:t>
            </a:r>
          </a:p>
          <a:p>
            <a:r>
              <a:rPr lang="el-GR" sz="1700" b="0" i="0" dirty="0">
                <a:effectLst/>
                <a:highlight>
                  <a:srgbClr val="FFFFFF"/>
                </a:highlight>
                <a:latin typeface="Inter"/>
              </a:rPr>
              <a:t>Ποτέ δεν ξέρετε ποιος συνδυασμός προσωπικών πληροφοριών και νέων τεχνολογιών θα οδηγήσει σε μελλοντικές απειλές. Για να προετοιμαστείτε για αυτές τις άγνωστες επιθέσεις στα δεδομένα σας, το μόνο που μπορείτε να κάνετε είναι να τα κάνετε λιγότερο </a:t>
            </a:r>
            <a:r>
              <a:rPr lang="el-GR" sz="1700" b="0" i="0" dirty="0" err="1">
                <a:effectLst/>
                <a:highlight>
                  <a:srgbClr val="FFFFFF"/>
                </a:highlight>
                <a:latin typeface="Inter"/>
              </a:rPr>
              <a:t>προσβάσιμα</a:t>
            </a:r>
            <a:r>
              <a:rPr lang="el-GR" sz="1700" b="0" i="0" dirty="0">
                <a:effectLst/>
                <a:highlight>
                  <a:srgbClr val="FFFFFF"/>
                </a:highlight>
                <a:latin typeface="Inter"/>
              </a:rPr>
              <a:t>.</a:t>
            </a:r>
            <a:endParaRPr lang="en-US" sz="1700" dirty="0"/>
          </a:p>
        </p:txBody>
      </p:sp>
    </p:spTree>
    <p:extLst>
      <p:ext uri="{BB962C8B-B14F-4D97-AF65-F5344CB8AC3E}">
        <p14:creationId xmlns:p14="http://schemas.microsoft.com/office/powerpoint/2010/main" val="1066594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3D8582-9BC6-849F-E381-113BB2FAAEA4}"/>
              </a:ext>
            </a:extLst>
          </p:cNvPr>
          <p:cNvSpPr>
            <a:spLocks noGrp="1"/>
          </p:cNvSpPr>
          <p:nvPr>
            <p:ph type="title"/>
          </p:nvPr>
        </p:nvSpPr>
        <p:spPr>
          <a:xfrm>
            <a:off x="4572001" y="601744"/>
            <a:ext cx="6781800" cy="1338696"/>
          </a:xfrm>
        </p:spPr>
        <p:txBody>
          <a:bodyPr>
            <a:normAutofit/>
          </a:bodyPr>
          <a:lstStyle/>
          <a:p>
            <a:r>
              <a:rPr lang="el-GR" dirty="0"/>
              <a:t>Τι είναι το ψηφιακό σας αποτύπωμα;</a:t>
            </a:r>
            <a:endParaRPr lang="en-US" dirty="0"/>
          </a:p>
        </p:txBody>
      </p:sp>
      <p:pic>
        <p:nvPicPr>
          <p:cNvPr id="13" name="Picture 12" descr="A star cluster in the night sky">
            <a:extLst>
              <a:ext uri="{FF2B5EF4-FFF2-40B4-BE49-F238E27FC236}">
                <a16:creationId xmlns:a16="http://schemas.microsoft.com/office/drawing/2014/main" id="{7C830ECC-624E-A8CB-A886-8C45B8C84260}"/>
              </a:ext>
            </a:extLst>
          </p:cNvPr>
          <p:cNvPicPr>
            <a:picLocks noChangeAspect="1"/>
          </p:cNvPicPr>
          <p:nvPr/>
        </p:nvPicPr>
        <p:blipFill>
          <a:blip r:embed="rId3"/>
          <a:srcRect l="9052" r="54402"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1FD7B7F9-6144-1BB2-5901-E88340BB6A2F}"/>
              </a:ext>
            </a:extLst>
          </p:cNvPr>
          <p:cNvSpPr>
            <a:spLocks noGrp="1"/>
          </p:cNvSpPr>
          <p:nvPr>
            <p:ph idx="1"/>
          </p:nvPr>
        </p:nvSpPr>
        <p:spPr>
          <a:xfrm>
            <a:off x="4572001" y="2201958"/>
            <a:ext cx="6781800" cy="3900730"/>
          </a:xfrm>
        </p:spPr>
        <p:txBody>
          <a:bodyPr anchor="t">
            <a:normAutofit/>
          </a:bodyPr>
          <a:lstStyle/>
          <a:p>
            <a:r>
              <a:rPr lang="el-GR" sz="1700" b="1" dirty="0"/>
              <a:t>Αφήνουμε πατημασιές στην άμμο καθώς περπατάμε. Με παρόμοιο τρόπο, αφήνουμε ψηφιακά ίχνη καθώς κάνουμε οτιδήποτε στο διαδίκτυο</a:t>
            </a:r>
            <a:r>
              <a:rPr lang="en-US" sz="1700" b="1" dirty="0">
                <a:effectLst/>
              </a:rPr>
              <a:t>. </a:t>
            </a:r>
          </a:p>
          <a:p>
            <a:r>
              <a:rPr lang="el-GR" sz="1700" b="1" dirty="0"/>
              <a:t>Παρακολουθήστε το παρακάτω βίντεο</a:t>
            </a:r>
            <a:r>
              <a:rPr lang="en-US" sz="1700" b="1" dirty="0">
                <a:effectLst/>
              </a:rPr>
              <a:t>:</a:t>
            </a:r>
          </a:p>
          <a:p>
            <a:pPr marL="0" indent="0">
              <a:buNone/>
            </a:pPr>
            <a:r>
              <a:rPr lang="en-US" sz="1700" b="1" dirty="0">
                <a:effectLst/>
                <a:hlinkClick r:id="rId4"/>
              </a:rPr>
              <a:t>https://www.youtube.com/watch?v=7bRZdUtmH8k</a:t>
            </a:r>
            <a:r>
              <a:rPr lang="en-US" sz="1700" b="1" dirty="0">
                <a:effectLst/>
              </a:rPr>
              <a:t> </a:t>
            </a:r>
          </a:p>
          <a:p>
            <a:pPr marL="0" indent="0">
              <a:buNone/>
            </a:pPr>
            <a:endParaRPr lang="en-US" sz="1700" b="1" dirty="0">
              <a:effectLst/>
            </a:endParaRPr>
          </a:p>
          <a:p>
            <a:pPr marL="0" indent="0">
              <a:buNone/>
            </a:pPr>
            <a:r>
              <a:rPr lang="el-GR" sz="1700" b="1" dirty="0"/>
              <a:t>Γιατί πρέπει να σας νοιάζει;</a:t>
            </a:r>
            <a:endParaRPr lang="en-US" sz="1700" b="1" dirty="0"/>
          </a:p>
          <a:p>
            <a:pPr marL="0" indent="0">
              <a:buNone/>
            </a:pPr>
            <a:r>
              <a:rPr lang="el-GR" sz="1700" b="1" dirty="0"/>
              <a:t>Επειδή οτιδήποτε ψάχνετε, στέλνετε ως μήνυμα, γράφετε, ανεβάζετε, κάνετε κλικ, δηλώνετε ότι σας αρέσει κ.λπ. είναι ΜΟΝΙΜΟ και μπορεί να επηρεάσει τη ζωή σας σήμερα και αύριο.</a:t>
            </a:r>
            <a:endParaRPr lang="en-US" sz="1700" b="1" dirty="0">
              <a:effectLst/>
            </a:endParaRPr>
          </a:p>
          <a:p>
            <a:pPr marL="0" indent="0">
              <a:buNone/>
            </a:pPr>
            <a:endParaRPr lang="en-US" sz="3200" dirty="0"/>
          </a:p>
          <a:p>
            <a:pPr marL="0" indent="0">
              <a:buNone/>
            </a:pPr>
            <a:endParaRPr lang="en-US" sz="1700" b="1" dirty="0"/>
          </a:p>
        </p:txBody>
      </p:sp>
    </p:spTree>
    <p:extLst>
      <p:ext uri="{BB962C8B-B14F-4D97-AF65-F5344CB8AC3E}">
        <p14:creationId xmlns:p14="http://schemas.microsoft.com/office/powerpoint/2010/main" val="390617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Arc 13">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C69E33F-43FF-5176-DA5D-7DBFA5706BFD}"/>
              </a:ext>
            </a:extLst>
          </p:cNvPr>
          <p:cNvSpPr>
            <a:spLocks noGrp="1"/>
          </p:cNvSpPr>
          <p:nvPr>
            <p:ph type="title"/>
          </p:nvPr>
        </p:nvSpPr>
        <p:spPr>
          <a:xfrm>
            <a:off x="5894962" y="479493"/>
            <a:ext cx="5458838" cy="1325563"/>
          </a:xfrm>
        </p:spPr>
        <p:txBody>
          <a:bodyPr>
            <a:normAutofit/>
          </a:bodyPr>
          <a:lstStyle/>
          <a:p>
            <a:r>
              <a:rPr lang="el-GR" dirty="0"/>
              <a:t>Η κότα του απορρήτου</a:t>
            </a:r>
            <a:endParaRPr lang="en-US" dirty="0"/>
          </a:p>
        </p:txBody>
      </p:sp>
      <p:sp>
        <p:nvSpPr>
          <p:cNvPr id="16" name="Freeform: Shape 15">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Chicken outline">
            <a:extLst>
              <a:ext uri="{FF2B5EF4-FFF2-40B4-BE49-F238E27FC236}">
                <a16:creationId xmlns:a16="http://schemas.microsoft.com/office/drawing/2014/main" id="{99977FBF-537C-D747-4F3B-A7213CD004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BBD5D400-3FE6-9C8B-089F-1417741DC5D3}"/>
              </a:ext>
            </a:extLst>
          </p:cNvPr>
          <p:cNvSpPr>
            <a:spLocks noGrp="1"/>
          </p:cNvSpPr>
          <p:nvPr>
            <p:ph idx="1"/>
          </p:nvPr>
        </p:nvSpPr>
        <p:spPr>
          <a:xfrm>
            <a:off x="5894962" y="1984443"/>
            <a:ext cx="5458838" cy="4192520"/>
          </a:xfrm>
        </p:spPr>
        <p:txBody>
          <a:bodyPr>
            <a:normAutofit/>
          </a:bodyPr>
          <a:lstStyle/>
          <a:p>
            <a:pPr marL="0" indent="0">
              <a:buNone/>
            </a:pPr>
            <a:r>
              <a:rPr lang="en-US" u="sng" kern="100" dirty="0">
                <a:effectLst/>
                <a:latin typeface="Aptos" panose="020B0004020202020204" pitchFamily="34" charset="0"/>
                <a:ea typeface="Aptos" panose="020B0004020202020204" pitchFamily="34" charset="0"/>
                <a:cs typeface="Arial" panose="020B0604020202020204" pitchFamily="34" charset="0"/>
                <a:hlinkClick r:id="rId5"/>
              </a:rPr>
              <a:t>https://www.nytimes.com/interactive/2020/01/21/opinion/privacy-chicken-game.html</a:t>
            </a:r>
            <a:r>
              <a:rPr lang="en-US" kern="100" dirty="0">
                <a:effectLst/>
                <a:latin typeface="Aptos" panose="020B0004020202020204" pitchFamily="34" charset="0"/>
                <a:ea typeface="Aptos" panose="020B0004020202020204" pitchFamily="34" charset="0"/>
                <a:cs typeface="Arial" panose="020B0604020202020204" pitchFamily="34" charset="0"/>
              </a:rPr>
              <a:t> </a:t>
            </a:r>
          </a:p>
          <a:p>
            <a:pPr marL="0" indent="0">
              <a:buNone/>
            </a:pPr>
            <a:endParaRPr lang="en-US" kern="100" dirty="0">
              <a:latin typeface="Aptos" panose="020B0004020202020204" pitchFamily="34" charset="0"/>
              <a:ea typeface="Aptos" panose="020B0004020202020204" pitchFamily="34" charset="0"/>
              <a:cs typeface="Arial" panose="020B0604020202020204" pitchFamily="34" charset="0"/>
            </a:endParaRPr>
          </a:p>
          <a:p>
            <a:pPr marL="0" indent="0">
              <a:buNone/>
            </a:pPr>
            <a:r>
              <a:rPr lang="en-US" b="0" i="0" dirty="0">
                <a:effectLst/>
                <a:latin typeface="nyt-imperial"/>
              </a:rPr>
              <a:t>        </a:t>
            </a:r>
            <a:r>
              <a:rPr lang="el-GR" dirty="0">
                <a:latin typeface="nyt-imperial"/>
              </a:rPr>
              <a:t>Είναι εύκολο να κερδίσετε! Απλά δώστε τα προσωπικά σας στοιχεία. Ή είστε πολύ «κότες»;</a:t>
            </a:r>
            <a:endParaRPr lang="en-US" dirty="0"/>
          </a:p>
        </p:txBody>
      </p:sp>
    </p:spTree>
    <p:extLst>
      <p:ext uri="{BB962C8B-B14F-4D97-AF65-F5344CB8AC3E}">
        <p14:creationId xmlns:p14="http://schemas.microsoft.com/office/powerpoint/2010/main" val="2125437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gital padlock art">
            <a:extLst>
              <a:ext uri="{FF2B5EF4-FFF2-40B4-BE49-F238E27FC236}">
                <a16:creationId xmlns:a16="http://schemas.microsoft.com/office/drawing/2014/main" id="{49D34E5B-C59A-5032-DA2E-54ECDCAC4F42}"/>
              </a:ext>
            </a:extLst>
          </p:cNvPr>
          <p:cNvPicPr>
            <a:picLocks noChangeAspect="1"/>
          </p:cNvPicPr>
          <p:nvPr/>
        </p:nvPicPr>
        <p:blipFill>
          <a:blip r:embed="rId3"/>
          <a:srcRect t="3506"/>
          <a:stretch/>
        </p:blipFill>
        <p:spPr>
          <a:xfrm>
            <a:off x="1" y="10"/>
            <a:ext cx="9669642" cy="6857990"/>
          </a:xfrm>
          <a:prstGeom prst="rect">
            <a:avLst/>
          </a:prstGeom>
        </p:spPr>
      </p:pic>
      <p:sp>
        <p:nvSpPr>
          <p:cNvPr id="15" name="Rectangle 1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37472D-113B-555B-67C8-91A3B07E8B21}"/>
              </a:ext>
            </a:extLst>
          </p:cNvPr>
          <p:cNvSpPr>
            <a:spLocks noGrp="1"/>
          </p:cNvSpPr>
          <p:nvPr>
            <p:ph type="title"/>
          </p:nvPr>
        </p:nvSpPr>
        <p:spPr>
          <a:xfrm>
            <a:off x="7658100" y="743447"/>
            <a:ext cx="3723067" cy="3692028"/>
          </a:xfrm>
          <a:noFill/>
        </p:spPr>
        <p:txBody>
          <a:bodyPr vert="horz" lIns="91440" tIns="45720" rIns="91440" bIns="45720" rtlCol="0" anchor="b">
            <a:normAutofit/>
          </a:bodyPr>
          <a:lstStyle/>
          <a:p>
            <a:r>
              <a:rPr lang="el-GR" sz="5200" dirty="0"/>
              <a:t>Στρατηγικές προστασίας προσωπικών δεδομένων</a:t>
            </a:r>
            <a:endParaRPr lang="en-US" sz="5200" dirty="0"/>
          </a:p>
        </p:txBody>
      </p:sp>
    </p:spTree>
    <p:extLst>
      <p:ext uri="{BB962C8B-B14F-4D97-AF65-F5344CB8AC3E}">
        <p14:creationId xmlns:p14="http://schemas.microsoft.com/office/powerpoint/2010/main" val="4113340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0C7E704-D105-6889-F9C2-737720CD01CF}"/>
              </a:ext>
            </a:extLst>
          </p:cNvPr>
          <p:cNvSpPr>
            <a:spLocks noGrp="1"/>
          </p:cNvSpPr>
          <p:nvPr>
            <p:ph type="title"/>
          </p:nvPr>
        </p:nvSpPr>
        <p:spPr>
          <a:xfrm>
            <a:off x="1137034" y="609597"/>
            <a:ext cx="9392421" cy="1330841"/>
          </a:xfrm>
        </p:spPr>
        <p:txBody>
          <a:bodyPr>
            <a:normAutofit/>
          </a:bodyPr>
          <a:lstStyle/>
          <a:p>
            <a:r>
              <a:rPr lang="el-GR" dirty="0"/>
              <a:t>Ισχυροί κωδικοί πρόσβασης και έλεγχος ταυτότητας δύο παραγόντων</a:t>
            </a:r>
            <a:endParaRPr lang="en-US" dirty="0"/>
          </a:p>
        </p:txBody>
      </p:sp>
      <p:sp>
        <p:nvSpPr>
          <p:cNvPr id="3" name="Content Placeholder 2">
            <a:extLst>
              <a:ext uri="{FF2B5EF4-FFF2-40B4-BE49-F238E27FC236}">
                <a16:creationId xmlns:a16="http://schemas.microsoft.com/office/drawing/2014/main" id="{6CD3D8B5-E584-F5B4-971A-B30FAB57BEBD}"/>
              </a:ext>
            </a:extLst>
          </p:cNvPr>
          <p:cNvSpPr>
            <a:spLocks noGrp="1"/>
          </p:cNvSpPr>
          <p:nvPr>
            <p:ph idx="1"/>
          </p:nvPr>
        </p:nvSpPr>
        <p:spPr>
          <a:xfrm>
            <a:off x="1137034" y="2198362"/>
            <a:ext cx="4958966" cy="3917773"/>
          </a:xfrm>
        </p:spPr>
        <p:txBody>
          <a:bodyPr>
            <a:normAutofit fontScale="92500" lnSpcReduction="10000"/>
          </a:bodyPr>
          <a:lstStyle/>
          <a:p>
            <a:pPr marL="0" marR="0" indent="0">
              <a:spcBef>
                <a:spcPts val="0"/>
              </a:spcBef>
              <a:spcAft>
                <a:spcPts val="800"/>
              </a:spcAft>
              <a:buNone/>
            </a:pPr>
            <a:r>
              <a:rPr lang="el-GR" sz="2000" kern="0" dirty="0">
                <a:ea typeface="Times New Roman" panose="02020603050405020304" pitchFamily="18" charset="0"/>
                <a:cs typeface="Arial" panose="020B0604020202020204" pitchFamily="34" charset="0"/>
              </a:rPr>
              <a:t>Χρησιμοποιήστε συνδυασμούς κεφαλαίων και πεζών γραμμάτων, αριθμών και συμβόλων για σύνθετους κωδικούς πρόσβασης που είναι δύσκολο να μαντέψει κανείς. Προσπαθήστε να ορίσετε κωδικούς πρόσβασης μήκους 8-12 χαρακτήρων. Διατηρήστε τους κωδικούς πρόσβασής σας ιδιωτικούς</a:t>
            </a:r>
            <a:r>
              <a:rPr lang="en-US" sz="2000" kern="0" dirty="0">
                <a:effectLst/>
                <a:ea typeface="Times New Roman" panose="02020603050405020304" pitchFamily="18" charset="0"/>
                <a:cs typeface="Arial" panose="020B0604020202020204" pitchFamily="34" charset="0"/>
              </a:rPr>
              <a:t>. </a:t>
            </a:r>
          </a:p>
          <a:p>
            <a:pPr marL="0" marR="0" indent="0">
              <a:spcBef>
                <a:spcPts val="0"/>
              </a:spcBef>
              <a:spcAft>
                <a:spcPts val="800"/>
              </a:spcAft>
              <a:buNone/>
            </a:pPr>
            <a:r>
              <a:rPr lang="el-GR" sz="2000" b="1" kern="0" dirty="0">
                <a:effectLst/>
                <a:ea typeface="Times New Roman" panose="02020603050405020304" pitchFamily="18" charset="0"/>
                <a:cs typeface="Arial" panose="020B0604020202020204" pitchFamily="34" charset="0"/>
              </a:rPr>
              <a:t>Συγκρίνετε:</a:t>
            </a:r>
            <a:endParaRPr lang="en-US" sz="2000" b="1" kern="0" dirty="0">
              <a:effectLst/>
              <a:ea typeface="Times New Roman" panose="02020603050405020304" pitchFamily="18" charset="0"/>
              <a:cs typeface="Arial" panose="020B0604020202020204" pitchFamily="34" charset="0"/>
            </a:endParaRPr>
          </a:p>
          <a:p>
            <a:pPr marL="0" marR="0" indent="0">
              <a:spcBef>
                <a:spcPts val="0"/>
              </a:spcBef>
              <a:spcAft>
                <a:spcPts val="800"/>
              </a:spcAft>
              <a:buNone/>
            </a:pPr>
            <a:r>
              <a:rPr lang="en-US" sz="2000" b="1" kern="0" dirty="0">
                <a:solidFill>
                  <a:schemeClr val="tx2">
                    <a:lumMod val="50000"/>
                    <a:lumOff val="50000"/>
                  </a:schemeClr>
                </a:solidFill>
                <a:effectLst/>
                <a:ea typeface="Times New Roman" panose="02020603050405020304" pitchFamily="18" charset="0"/>
                <a:cs typeface="Arial" panose="020B0604020202020204" pitchFamily="34" charset="0"/>
              </a:rPr>
              <a:t>john23102015</a:t>
            </a:r>
            <a:r>
              <a:rPr lang="en-US" sz="2000" b="1" kern="0" dirty="0">
                <a:effectLst/>
                <a:ea typeface="Times New Roman" panose="02020603050405020304" pitchFamily="18" charset="0"/>
                <a:cs typeface="Arial" panose="020B0604020202020204" pitchFamily="34" charset="0"/>
              </a:rPr>
              <a:t> </a:t>
            </a:r>
            <a:r>
              <a:rPr lang="el-GR" sz="2000" b="1" kern="0" dirty="0">
                <a:effectLst/>
                <a:ea typeface="Times New Roman" panose="02020603050405020304" pitchFamily="18" charset="0"/>
                <a:cs typeface="Arial" panose="020B0604020202020204" pitchFamily="34" charset="0"/>
              </a:rPr>
              <a:t>και</a:t>
            </a:r>
            <a:r>
              <a:rPr lang="en-US" sz="2000" b="1" kern="0" dirty="0">
                <a:effectLst/>
                <a:ea typeface="Times New Roman" panose="02020603050405020304" pitchFamily="18" charset="0"/>
                <a:cs typeface="Arial" panose="020B0604020202020204" pitchFamily="34" charset="0"/>
              </a:rPr>
              <a:t> </a:t>
            </a:r>
            <a:r>
              <a:rPr lang="en-US" sz="2000" b="1" kern="0" dirty="0">
                <a:solidFill>
                  <a:schemeClr val="tx2">
                    <a:lumMod val="50000"/>
                    <a:lumOff val="50000"/>
                  </a:schemeClr>
                </a:solidFill>
                <a:effectLst/>
                <a:ea typeface="Times New Roman" panose="02020603050405020304" pitchFamily="18" charset="0"/>
                <a:cs typeface="Arial" panose="020B0604020202020204" pitchFamily="34" charset="0"/>
              </a:rPr>
              <a:t>j0hn2eF@!</a:t>
            </a:r>
          </a:p>
          <a:p>
            <a:pPr marL="0" marR="0" indent="0">
              <a:spcBef>
                <a:spcPts val="0"/>
              </a:spcBef>
              <a:spcAft>
                <a:spcPts val="800"/>
              </a:spcAft>
              <a:buNone/>
            </a:pPr>
            <a:endParaRPr lang="en-US" sz="2000" kern="0" dirty="0">
              <a:effectLst/>
              <a:ea typeface="Times New Roman" panose="02020603050405020304" pitchFamily="18" charset="0"/>
              <a:cs typeface="Arial" panose="020B0604020202020204" pitchFamily="34" charset="0"/>
            </a:endParaRPr>
          </a:p>
          <a:p>
            <a:pPr marL="0" marR="0" indent="0">
              <a:spcBef>
                <a:spcPts val="0"/>
              </a:spcBef>
              <a:spcAft>
                <a:spcPts val="800"/>
              </a:spcAft>
              <a:buNone/>
            </a:pPr>
            <a:r>
              <a:rPr lang="el-GR" sz="2000" kern="0" dirty="0">
                <a:ea typeface="Times New Roman" panose="02020603050405020304" pitchFamily="18" charset="0"/>
                <a:cs typeface="Arial" panose="020B0604020202020204" pitchFamily="34" charset="0"/>
              </a:rPr>
              <a:t>Όταν δίνεται μια επιλογή ελέγχου ταυτότητας δύο παραγόντων, αξιοποιείστε την. Προσθέτει ένα άλλο επίπεδο ασφαλείας στους λογαριασμούς σας</a:t>
            </a:r>
            <a:r>
              <a:rPr lang="en-US" sz="2000" kern="0" dirty="0">
                <a:effectLst/>
                <a:ea typeface="Times New Roman" panose="02020603050405020304" pitchFamily="18" charset="0"/>
                <a:cs typeface="Arial" panose="020B0604020202020204" pitchFamily="34" charset="0"/>
              </a:rPr>
              <a:t>. </a:t>
            </a:r>
            <a:endParaRPr lang="en-US" sz="2000" kern="100" dirty="0">
              <a:effectLst/>
              <a:ea typeface="Aptos" panose="020B00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DC48D95-4E3D-0222-552A-6278FE91DBF6}"/>
              </a:ext>
            </a:extLst>
          </p:cNvPr>
          <p:cNvPicPr>
            <a:picLocks noChangeAspect="1"/>
          </p:cNvPicPr>
          <p:nvPr/>
        </p:nvPicPr>
        <p:blipFill>
          <a:blip r:embed="rId3"/>
          <a:stretch>
            <a:fillRect/>
          </a:stretch>
        </p:blipFill>
        <p:spPr>
          <a:xfrm>
            <a:off x="6266461" y="2198362"/>
            <a:ext cx="4788505" cy="2741418"/>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61995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BF365F-1996-0151-B19D-4459CB1F267B}"/>
              </a:ext>
            </a:extLst>
          </p:cNvPr>
          <p:cNvSpPr>
            <a:spLocks noGrp="1"/>
          </p:cNvSpPr>
          <p:nvPr>
            <p:ph type="title"/>
          </p:nvPr>
        </p:nvSpPr>
        <p:spPr>
          <a:xfrm>
            <a:off x="814451" y="2430290"/>
            <a:ext cx="4900144" cy="2736965"/>
          </a:xfrm>
        </p:spPr>
        <p:txBody>
          <a:bodyPr vert="horz" lIns="91440" tIns="45720" rIns="91440" bIns="45720" rtlCol="0" anchor="t">
            <a:normAutofit fontScale="90000"/>
          </a:bodyPr>
          <a:lstStyle/>
          <a:p>
            <a:r>
              <a:rPr lang="el-GR" sz="5400" dirty="0"/>
              <a:t>Αποκλεισμός </a:t>
            </a:r>
            <a:r>
              <a:rPr lang="en-US" sz="5400" dirty="0"/>
              <a:t>cookies </a:t>
            </a:r>
            <a:r>
              <a:rPr lang="el-GR" sz="5400" dirty="0"/>
              <a:t>παρακολούθησης</a:t>
            </a:r>
            <a:endParaRPr lang="en-US" sz="5400" dirty="0"/>
          </a:p>
        </p:txBody>
      </p:sp>
      <p:grpSp>
        <p:nvGrpSpPr>
          <p:cNvPr id="13" name="Group 1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A cookie with sprinkles and bite marks">
            <a:extLst>
              <a:ext uri="{FF2B5EF4-FFF2-40B4-BE49-F238E27FC236}">
                <a16:creationId xmlns:a16="http://schemas.microsoft.com/office/drawing/2014/main" id="{9F13AEFA-0368-1738-8B7D-A4699A3920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0583" y="471748"/>
            <a:ext cx="2552007" cy="2552007"/>
          </a:xfrm>
          <a:prstGeom prst="rect">
            <a:avLst/>
          </a:prstGeom>
        </p:spPr>
      </p:pic>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42C8F13-9190-E248-0815-678A345ABCF5}"/>
              </a:ext>
            </a:extLst>
          </p:cNvPr>
          <p:cNvPicPr>
            <a:picLocks noChangeAspect="1"/>
          </p:cNvPicPr>
          <p:nvPr/>
        </p:nvPicPr>
        <p:blipFill>
          <a:blip r:embed="rId5"/>
          <a:stretch>
            <a:fillRect/>
          </a:stretch>
        </p:blipFill>
        <p:spPr>
          <a:xfrm>
            <a:off x="7053855" y="3429000"/>
            <a:ext cx="4253691" cy="3134057"/>
          </a:xfrm>
          <a:prstGeom prst="rect">
            <a:avLst/>
          </a:prstGeom>
        </p:spPr>
      </p:pic>
    </p:spTree>
    <p:extLst>
      <p:ext uri="{BB962C8B-B14F-4D97-AF65-F5344CB8AC3E}">
        <p14:creationId xmlns:p14="http://schemas.microsoft.com/office/powerpoint/2010/main" val="808579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7CB841-5070-63EE-6BC1-4594FE1DA986}"/>
              </a:ext>
            </a:extLst>
          </p:cNvPr>
          <p:cNvSpPr>
            <a:spLocks noGrp="1"/>
          </p:cNvSpPr>
          <p:nvPr>
            <p:ph type="title"/>
          </p:nvPr>
        </p:nvSpPr>
        <p:spPr>
          <a:xfrm>
            <a:off x="645064" y="525982"/>
            <a:ext cx="4282983" cy="1200361"/>
          </a:xfrm>
        </p:spPr>
        <p:txBody>
          <a:bodyPr anchor="b">
            <a:normAutofit fontScale="90000"/>
          </a:bodyPr>
          <a:lstStyle/>
          <a:p>
            <a:r>
              <a:rPr lang="el-GR" sz="3300" dirty="0"/>
              <a:t>Κάντε τους λογαριασμούς σας στα μέσα κοινωνικής δικτύωσης ιδιωτικούς</a:t>
            </a:r>
            <a:endParaRPr lang="en-US" sz="3300" dirty="0"/>
          </a:p>
        </p:txBody>
      </p:sp>
      <p:sp>
        <p:nvSpPr>
          <p:cNvPr id="21" name="Rectangle 2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A43269-FAA1-47F6-B58C-BFA29CE43F81}"/>
              </a:ext>
            </a:extLst>
          </p:cNvPr>
          <p:cNvSpPr>
            <a:spLocks noGrp="1"/>
          </p:cNvSpPr>
          <p:nvPr>
            <p:ph idx="1"/>
          </p:nvPr>
        </p:nvSpPr>
        <p:spPr>
          <a:xfrm>
            <a:off x="576244" y="2420258"/>
            <a:ext cx="4282984" cy="3511943"/>
          </a:xfrm>
        </p:spPr>
        <p:txBody>
          <a:bodyPr anchor="ctr">
            <a:normAutofit fontScale="92500"/>
          </a:bodyPr>
          <a:lstStyle/>
          <a:p>
            <a:r>
              <a:rPr lang="el-GR" sz="1800" dirty="0">
                <a:latin typeface="Inter"/>
              </a:rPr>
              <a:t>Προσθέστε μόνο άτομα που γνωρίζετε ως φίλους. Καθαρίζετε συχνά τη λίστα των φίλων σας</a:t>
            </a:r>
            <a:r>
              <a:rPr lang="en-US" sz="1800" b="0" i="0" u="none" strike="noStrike" dirty="0">
                <a:effectLst/>
                <a:highlight>
                  <a:srgbClr val="FFFFFF"/>
                </a:highlight>
                <a:latin typeface="Inter"/>
              </a:rPr>
              <a:t>. </a:t>
            </a:r>
          </a:p>
          <a:p>
            <a:r>
              <a:rPr lang="el-GR" sz="1800" dirty="0">
                <a:latin typeface="Inter"/>
              </a:rPr>
              <a:t>Αλλάξτε τις ρυθμίσεις των μέσων κοινωνικής δικτύωσης σε "Μόνο φίλοι" για να μειώσετε τον αριθμό των ατόμων που μπορούν να δουν τις δημοσιεύσεις σας</a:t>
            </a:r>
            <a:r>
              <a:rPr lang="en-US" sz="1800" b="0" i="0" dirty="0">
                <a:effectLst/>
                <a:highlight>
                  <a:srgbClr val="FFFFFF"/>
                </a:highlight>
                <a:latin typeface="Inter"/>
              </a:rPr>
              <a:t>. </a:t>
            </a:r>
            <a:endParaRPr lang="en-US" sz="1800" dirty="0">
              <a:highlight>
                <a:srgbClr val="FFFFFF"/>
              </a:highlight>
              <a:latin typeface="Inter"/>
            </a:endParaRPr>
          </a:p>
          <a:p>
            <a:r>
              <a:rPr lang="el-GR" sz="1800" dirty="0">
                <a:latin typeface="Inter"/>
              </a:rPr>
              <a:t>Χρησιμοποιείστε τον έλεγχο απορρήτου</a:t>
            </a:r>
          </a:p>
          <a:p>
            <a:r>
              <a:rPr lang="el-GR" sz="1800" dirty="0">
                <a:latin typeface="Inter"/>
              </a:rPr>
              <a:t>Στο Facebook, ενεργοποιήστε την Αναθεώρηση </a:t>
            </a:r>
            <a:r>
              <a:rPr lang="el-GR" sz="1800" dirty="0" err="1">
                <a:latin typeface="Inter"/>
              </a:rPr>
              <a:t>χρονολογίου</a:t>
            </a:r>
            <a:r>
              <a:rPr lang="el-GR" sz="1800" dirty="0">
                <a:latin typeface="Inter"/>
              </a:rPr>
              <a:t> για να μπορείτε να ελέγχετε και να εγκρίνετε όλο το περιεχόμενο στο οποίο έχετε γίνει </a:t>
            </a:r>
            <a:r>
              <a:rPr lang="en-US" sz="1800" dirty="0">
                <a:latin typeface="Inter"/>
              </a:rPr>
              <a:t>tag </a:t>
            </a:r>
            <a:r>
              <a:rPr lang="el-GR" sz="1800" dirty="0">
                <a:latin typeface="Inter"/>
              </a:rPr>
              <a:t>πριν εμφανιστεί στο </a:t>
            </a:r>
            <a:r>
              <a:rPr lang="el-GR" sz="1800" dirty="0" err="1">
                <a:latin typeface="Inter"/>
              </a:rPr>
              <a:t>χρονολόγιό</a:t>
            </a:r>
            <a:r>
              <a:rPr lang="el-GR" sz="1800" dirty="0">
                <a:latin typeface="Inter"/>
              </a:rPr>
              <a:t> σας</a:t>
            </a:r>
            <a:endParaRPr lang="en-US" sz="1800" b="0" i="0" dirty="0">
              <a:effectLst/>
              <a:highlight>
                <a:srgbClr val="FFFFFF"/>
              </a:highlight>
              <a:latin typeface="Inter"/>
            </a:endParaRPr>
          </a:p>
          <a:p>
            <a:endParaRPr lang="en-US" sz="1800" dirty="0"/>
          </a:p>
        </p:txBody>
      </p:sp>
      <p:sp>
        <p:nvSpPr>
          <p:cNvPr id="23" name="Rectangle 2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omputer checkup&#10;&#10;Description automatically generated">
            <a:extLst>
              <a:ext uri="{FF2B5EF4-FFF2-40B4-BE49-F238E27FC236}">
                <a16:creationId xmlns:a16="http://schemas.microsoft.com/office/drawing/2014/main" id="{40DDCAC1-9C6F-2FD7-AED6-78C0E3F5B879}"/>
              </a:ext>
            </a:extLst>
          </p:cNvPr>
          <p:cNvPicPr>
            <a:picLocks noChangeAspect="1"/>
          </p:cNvPicPr>
          <p:nvPr/>
        </p:nvPicPr>
        <p:blipFill>
          <a:blip r:embed="rId3"/>
          <a:stretch>
            <a:fillRect/>
          </a:stretch>
        </p:blipFill>
        <p:spPr>
          <a:xfrm>
            <a:off x="5987738" y="1307584"/>
            <a:ext cx="5628018" cy="4009962"/>
          </a:xfrm>
          <a:prstGeom prst="rect">
            <a:avLst/>
          </a:prstGeom>
        </p:spPr>
      </p:pic>
    </p:spTree>
    <p:extLst>
      <p:ext uri="{BB962C8B-B14F-4D97-AF65-F5344CB8AC3E}">
        <p14:creationId xmlns:p14="http://schemas.microsoft.com/office/powerpoint/2010/main" val="317728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31790D-BA61-63BA-B23B-AE8139A50996}"/>
              </a:ext>
            </a:extLst>
          </p:cNvPr>
          <p:cNvSpPr>
            <a:spLocks noGrp="1"/>
          </p:cNvSpPr>
          <p:nvPr>
            <p:ph type="title"/>
          </p:nvPr>
        </p:nvSpPr>
        <p:spPr>
          <a:xfrm>
            <a:off x="645064" y="525982"/>
            <a:ext cx="4282983" cy="1200361"/>
          </a:xfrm>
        </p:spPr>
        <p:txBody>
          <a:bodyPr anchor="b">
            <a:normAutofit/>
          </a:bodyPr>
          <a:lstStyle/>
          <a:p>
            <a:r>
              <a:rPr lang="el-GR" sz="2500" dirty="0"/>
              <a:t>Προσαρμογή των ρυθμίσεων απορρήτου και των αδειών για εφαρμογές</a:t>
            </a:r>
            <a:endParaRPr lang="en-US" sz="2500" dirty="0"/>
          </a:p>
        </p:txBody>
      </p:sp>
      <p:sp>
        <p:nvSpPr>
          <p:cNvPr id="23" name="Rectangle 2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34EE36-B67F-6FBB-D05D-E62D0825477D}"/>
              </a:ext>
            </a:extLst>
          </p:cNvPr>
          <p:cNvSpPr>
            <a:spLocks noGrp="1"/>
          </p:cNvSpPr>
          <p:nvPr>
            <p:ph idx="1"/>
          </p:nvPr>
        </p:nvSpPr>
        <p:spPr>
          <a:xfrm>
            <a:off x="645066" y="2031101"/>
            <a:ext cx="4282984" cy="3511943"/>
          </a:xfrm>
        </p:spPr>
        <p:txBody>
          <a:bodyPr anchor="ctr">
            <a:normAutofit/>
          </a:bodyPr>
          <a:lstStyle/>
          <a:p>
            <a:pPr marL="0" marR="0" indent="0">
              <a:spcBef>
                <a:spcPts val="0"/>
              </a:spcBef>
              <a:spcAft>
                <a:spcPts val="800"/>
              </a:spcAft>
              <a:buNone/>
            </a:pPr>
            <a:r>
              <a:rPr lang="el-GR" sz="1800" kern="0" dirty="0">
                <a:latin typeface="Times New Roman" panose="02020603050405020304" pitchFamily="18" charset="0"/>
                <a:ea typeface="Times New Roman" panose="02020603050405020304" pitchFamily="18" charset="0"/>
                <a:cs typeface="Arial" panose="020B0604020202020204" pitchFamily="34" charset="0"/>
              </a:rPr>
              <a:t>Προσαρμογή ρυθμίσεων στις συσκευές σας και σε δημοφιλείς εφαρμογές, για να έχετε τον έλεγχο των δεδομένων σας</a:t>
            </a:r>
            <a:r>
              <a:rPr lang="en-US" sz="1800" kern="0" dirty="0">
                <a:latin typeface="Times New Roman" panose="02020603050405020304" pitchFamily="18" charset="0"/>
                <a:ea typeface="Times New Roman" panose="02020603050405020304" pitchFamily="18" charset="0"/>
                <a:cs typeface="Arial" panose="020B0604020202020204" pitchFamily="34" charset="0"/>
              </a:rPr>
              <a:t>. </a:t>
            </a:r>
          </a:p>
          <a:p>
            <a:pPr marL="0" marR="0" indent="0">
              <a:spcBef>
                <a:spcPts val="0"/>
              </a:spcBef>
              <a:spcAft>
                <a:spcPts val="800"/>
              </a:spcAft>
              <a:buNone/>
            </a:pPr>
            <a:r>
              <a:rPr lang="el-GR" sz="1800" kern="0" dirty="0">
                <a:latin typeface="Times New Roman" panose="02020603050405020304" pitchFamily="18" charset="0"/>
                <a:ea typeface="Aptos" panose="020B0004020202020204" pitchFamily="34" charset="0"/>
                <a:cs typeface="Arial" panose="020B0604020202020204" pitchFamily="34" charset="0"/>
              </a:rPr>
              <a:t>Αυτό ισχύει για εφαρμογές που κατεβάζετε στο κινητό σας τηλέφωνο και για εφαρμογές που είναι διαθέσιμες στα μέσα κοινωνικής δικτύωσης, π.χ. </a:t>
            </a:r>
            <a:r>
              <a:rPr lang="el-GR" sz="1800" kern="0" dirty="0" err="1">
                <a:latin typeface="Times New Roman" panose="02020603050405020304" pitchFamily="18" charset="0"/>
                <a:ea typeface="Aptos" panose="020B0004020202020204" pitchFamily="34" charset="0"/>
                <a:cs typeface="Arial" panose="020B0604020202020204" pitchFamily="34" charset="0"/>
              </a:rPr>
              <a:t>facebook</a:t>
            </a:r>
            <a:r>
              <a:rPr lang="en-US" sz="1800" kern="0" dirty="0">
                <a:effectLst/>
                <a:latin typeface="Times New Roman" panose="02020603050405020304" pitchFamily="18" charset="0"/>
                <a:ea typeface="Aptos" panose="020B0004020202020204" pitchFamily="34" charset="0"/>
                <a:cs typeface="Arial" panose="020B0604020202020204" pitchFamily="34" charset="0"/>
              </a:rPr>
              <a:t>. </a:t>
            </a:r>
          </a:p>
          <a:p>
            <a:pPr marL="0" marR="0" indent="0">
              <a:spcBef>
                <a:spcPts val="0"/>
              </a:spcBef>
              <a:spcAft>
                <a:spcPts val="800"/>
              </a:spcAft>
              <a:buNone/>
            </a:pPr>
            <a:endParaRPr lang="en-US" sz="1800" kern="0" dirty="0">
              <a:latin typeface="Times New Roman" panose="02020603050405020304" pitchFamily="18" charset="0"/>
              <a:ea typeface="Aptos" panose="020B0004020202020204" pitchFamily="34" charset="0"/>
              <a:cs typeface="Arial" panose="020B0604020202020204" pitchFamily="34" charset="0"/>
            </a:endParaRPr>
          </a:p>
          <a:p>
            <a:pPr marL="0" marR="0" indent="0">
              <a:spcBef>
                <a:spcPts val="0"/>
              </a:spcBef>
              <a:spcAft>
                <a:spcPts val="800"/>
              </a:spcAft>
              <a:buNone/>
            </a:pPr>
            <a:r>
              <a:rPr lang="el-GR" sz="1800" kern="0" dirty="0">
                <a:latin typeface="Times New Roman" panose="02020603050405020304" pitchFamily="18" charset="0"/>
                <a:ea typeface="Aptos" panose="020B0004020202020204" pitchFamily="34" charset="0"/>
                <a:cs typeface="Arial" panose="020B0604020202020204" pitchFamily="34" charset="0"/>
              </a:rPr>
              <a:t>Μεταβείτε στις Ρυθμίσεις, Απόρρητο, Διαχείριση δικαιωμάτων, για να δείτε τι είδους δικαιώματα έχουν οι εφαρμογές σας</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phone&#10;&#10;Description automatically generated">
            <a:extLst>
              <a:ext uri="{FF2B5EF4-FFF2-40B4-BE49-F238E27FC236}">
                <a16:creationId xmlns:a16="http://schemas.microsoft.com/office/drawing/2014/main" id="{3C838161-855B-53E7-2F1D-ECDA92DC6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574" y="650494"/>
            <a:ext cx="2502346" cy="5324142"/>
          </a:xfrm>
          <a:prstGeom prst="rect">
            <a:avLst/>
          </a:prstGeom>
        </p:spPr>
      </p:pic>
    </p:spTree>
    <p:extLst>
      <p:ext uri="{BB962C8B-B14F-4D97-AF65-F5344CB8AC3E}">
        <p14:creationId xmlns:p14="http://schemas.microsoft.com/office/powerpoint/2010/main" val="1941811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2AE07E-0403-CFF7-6919-737726E1E12E}"/>
              </a:ext>
            </a:extLst>
          </p:cNvPr>
          <p:cNvSpPr>
            <a:spLocks noGrp="1"/>
          </p:cNvSpPr>
          <p:nvPr>
            <p:ph type="title"/>
          </p:nvPr>
        </p:nvSpPr>
        <p:spPr>
          <a:xfrm>
            <a:off x="645064" y="525982"/>
            <a:ext cx="4282983" cy="1200361"/>
          </a:xfrm>
        </p:spPr>
        <p:txBody>
          <a:bodyPr anchor="b">
            <a:normAutofit/>
          </a:bodyPr>
          <a:lstStyle/>
          <a:p>
            <a:r>
              <a:rPr lang="el-GR" sz="3600" dirty="0"/>
              <a:t>Ασφαλής περιήγηση</a:t>
            </a:r>
            <a:endParaRPr lang="en-US" sz="3600" dirty="0"/>
          </a:p>
        </p:txBody>
      </p:sp>
      <p:sp>
        <p:nvSpPr>
          <p:cNvPr id="16" name="Rectangle 1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05816FD-5F68-C8E6-687E-C9B4559B5AA1}"/>
              </a:ext>
            </a:extLst>
          </p:cNvPr>
          <p:cNvSpPr>
            <a:spLocks noGrp="1"/>
          </p:cNvSpPr>
          <p:nvPr>
            <p:ph idx="1"/>
          </p:nvPr>
        </p:nvSpPr>
        <p:spPr>
          <a:xfrm>
            <a:off x="645066" y="2031101"/>
            <a:ext cx="4282984" cy="3511943"/>
          </a:xfrm>
        </p:spPr>
        <p:txBody>
          <a:bodyPr anchor="ctr">
            <a:normAutofit/>
          </a:bodyPr>
          <a:lstStyle/>
          <a:p>
            <a:r>
              <a:rPr lang="el-GR" sz="1800" kern="0" dirty="0">
                <a:latin typeface="Times New Roman" panose="02020603050405020304" pitchFamily="18" charset="0"/>
                <a:ea typeface="Times New Roman" panose="02020603050405020304" pitchFamily="18" charset="0"/>
                <a:cs typeface="Arial" panose="020B0604020202020204" pitchFamily="34" charset="0"/>
              </a:rPr>
              <a:t>Θα πρέπει να αποφεύγετε τα δημόσια </a:t>
            </a:r>
            <a:r>
              <a:rPr lang="el-GR" sz="1800" kern="0" dirty="0" err="1">
                <a:latin typeface="Times New Roman" panose="02020603050405020304" pitchFamily="18" charset="0"/>
                <a:ea typeface="Times New Roman" panose="02020603050405020304" pitchFamily="18" charset="0"/>
                <a:cs typeface="Arial" panose="020B0604020202020204" pitchFamily="34" charset="0"/>
              </a:rPr>
              <a:t>Wi-Fi</a:t>
            </a:r>
            <a:r>
              <a:rPr lang="el-GR" sz="1800" kern="0" dirty="0">
                <a:latin typeface="Times New Roman" panose="02020603050405020304" pitchFamily="18" charset="0"/>
                <a:ea typeface="Times New Roman" panose="02020603050405020304" pitchFamily="18" charset="0"/>
                <a:cs typeface="Arial" panose="020B0604020202020204" pitchFamily="34" charset="0"/>
              </a:rPr>
              <a:t> για ευαίσθητες εργασίες, για να ελαχιστοποιήσετε την έκθεση σε πιθανό κακόβουλο λογισμικό</a:t>
            </a: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endParaRPr lang="en-US" sz="1800" dirty="0"/>
          </a:p>
        </p:txBody>
      </p:sp>
      <p:sp>
        <p:nvSpPr>
          <p:cNvPr id="18" name="Rectangle 1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i-Fi logo art">
            <a:extLst>
              <a:ext uri="{FF2B5EF4-FFF2-40B4-BE49-F238E27FC236}">
                <a16:creationId xmlns:a16="http://schemas.microsoft.com/office/drawing/2014/main" id="{50F7AEF1-7E8E-D474-5F5E-C2E902B34629}"/>
              </a:ext>
            </a:extLst>
          </p:cNvPr>
          <p:cNvPicPr>
            <a:picLocks noChangeAspect="1"/>
          </p:cNvPicPr>
          <p:nvPr/>
        </p:nvPicPr>
        <p:blipFill>
          <a:blip r:embed="rId3"/>
          <a:srcRect l="23477" r="22164" b="1"/>
          <a:stretch/>
        </p:blipFill>
        <p:spPr>
          <a:xfrm>
            <a:off x="6734476" y="650494"/>
            <a:ext cx="4134542" cy="5324142"/>
          </a:xfrm>
          <a:prstGeom prst="rect">
            <a:avLst/>
          </a:prstGeom>
        </p:spPr>
      </p:pic>
    </p:spTree>
    <p:extLst>
      <p:ext uri="{BB962C8B-B14F-4D97-AF65-F5344CB8AC3E}">
        <p14:creationId xmlns:p14="http://schemas.microsoft.com/office/powerpoint/2010/main" val="1704327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B57A3D-B512-26A9-3A0E-022EDD87265D}"/>
              </a:ext>
            </a:extLst>
          </p:cNvPr>
          <p:cNvSpPr>
            <a:spLocks noGrp="1"/>
          </p:cNvSpPr>
          <p:nvPr>
            <p:ph type="title"/>
          </p:nvPr>
        </p:nvSpPr>
        <p:spPr>
          <a:xfrm>
            <a:off x="645064" y="525982"/>
            <a:ext cx="4282983" cy="1200361"/>
          </a:xfrm>
        </p:spPr>
        <p:txBody>
          <a:bodyPr anchor="b">
            <a:normAutofit/>
          </a:bodyPr>
          <a:lstStyle/>
          <a:p>
            <a:r>
              <a:rPr lang="el-GR" sz="3600" dirty="0"/>
              <a:t>Προσέξτε τις απάτες </a:t>
            </a:r>
            <a:r>
              <a:rPr lang="en-US" sz="3600" dirty="0"/>
              <a:t>phishing/smishing</a:t>
            </a:r>
          </a:p>
        </p:txBody>
      </p:sp>
      <p:sp>
        <p:nvSpPr>
          <p:cNvPr id="23" name="Rectangle 2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42BF26-706D-7ED1-817B-4CF7F106BA8A}"/>
              </a:ext>
            </a:extLst>
          </p:cNvPr>
          <p:cNvSpPr>
            <a:spLocks noGrp="1"/>
          </p:cNvSpPr>
          <p:nvPr>
            <p:ph idx="1"/>
          </p:nvPr>
        </p:nvSpPr>
        <p:spPr>
          <a:xfrm>
            <a:off x="645066" y="2031101"/>
            <a:ext cx="4282984" cy="3511943"/>
          </a:xfrm>
        </p:spPr>
        <p:txBody>
          <a:bodyPr anchor="ctr">
            <a:normAutofit/>
          </a:bodyPr>
          <a:lstStyle/>
          <a:p>
            <a:pPr marL="0" marR="0" indent="0">
              <a:spcBef>
                <a:spcPts val="0"/>
              </a:spcBef>
              <a:spcAft>
                <a:spcPts val="800"/>
              </a:spcAft>
              <a:buNone/>
            </a:pPr>
            <a:r>
              <a:rPr lang="el-GR" sz="1800" kern="100" dirty="0">
                <a:latin typeface="Aptos" panose="020B0004020202020204" pitchFamily="34" charset="0"/>
                <a:ea typeface="Aptos" panose="020B0004020202020204" pitchFamily="34" charset="0"/>
                <a:cs typeface="Arial" panose="020B0604020202020204" pitchFamily="34" charset="0"/>
              </a:rPr>
              <a:t>Αυτά είναι μηνύματα ηλεκτρονικού ταχυδρομείου ή </a:t>
            </a:r>
            <a:r>
              <a:rPr lang="el-GR" sz="1800" kern="100" dirty="0" err="1">
                <a:latin typeface="Aptos" panose="020B0004020202020204" pitchFamily="34" charset="0"/>
                <a:ea typeface="Aptos" panose="020B0004020202020204" pitchFamily="34" charset="0"/>
                <a:cs typeface="Arial" panose="020B0604020202020204" pitchFamily="34" charset="0"/>
              </a:rPr>
              <a:t>sms</a:t>
            </a:r>
            <a:r>
              <a:rPr lang="el-GR" sz="1800" kern="100" dirty="0">
                <a:latin typeface="Aptos" panose="020B0004020202020204" pitchFamily="34" charset="0"/>
                <a:ea typeface="Aptos" panose="020B0004020202020204" pitchFamily="34" charset="0"/>
                <a:cs typeface="Arial" panose="020B0604020202020204" pitchFamily="34" charset="0"/>
              </a:rPr>
              <a:t> που προσπαθούν να σας εξαπατήσουν να δώσετε τα προσωπικά σας στοιχεία. Αποφύγετε να κάνετε κλικ σε ύποπτους συνδέσμους ή να κατεβάζετε συνημμένα</a:t>
            </a:r>
            <a:r>
              <a:rPr lang="en-US" sz="1800" kern="100" dirty="0">
                <a:effectLst/>
                <a:latin typeface="Aptos" panose="020B0004020202020204" pitchFamily="34" charset="0"/>
                <a:ea typeface="Aptos" panose="020B0004020202020204" pitchFamily="34" charset="0"/>
                <a:cs typeface="Arial" panose="020B0604020202020204" pitchFamily="34" charset="0"/>
              </a:rPr>
              <a:t>.</a:t>
            </a:r>
          </a:p>
          <a:p>
            <a:pPr marL="0" marR="0" indent="0">
              <a:spcBef>
                <a:spcPts val="0"/>
              </a:spcBef>
              <a:spcAft>
                <a:spcPts val="800"/>
              </a:spcAft>
              <a:buNone/>
            </a:pPr>
            <a:endParaRPr lang="en-US" sz="1800" kern="100" dirty="0">
              <a:latin typeface="Aptos" panose="020B0004020202020204" pitchFamily="34" charset="0"/>
              <a:ea typeface="Aptos" panose="020B0004020202020204" pitchFamily="34" charset="0"/>
              <a:cs typeface="Arial" panose="020B0604020202020204" pitchFamily="34" charset="0"/>
            </a:endParaRPr>
          </a:p>
          <a:p>
            <a:pPr marL="0" marR="0" indent="0">
              <a:spcBef>
                <a:spcPts val="0"/>
              </a:spcBef>
              <a:spcAft>
                <a:spcPts val="800"/>
              </a:spcAft>
              <a:buNone/>
            </a:pPr>
            <a:r>
              <a:rPr lang="el-GR" sz="1800" kern="100" dirty="0">
                <a:latin typeface="Aptos" panose="020B0004020202020204" pitchFamily="34" charset="0"/>
                <a:ea typeface="Aptos" panose="020B0004020202020204" pitchFamily="34" charset="0"/>
                <a:cs typeface="Arial" panose="020B0604020202020204" pitchFamily="34" charset="0"/>
              </a:rPr>
              <a:t>Το παρακάτω βίντεο παρέχει μερικές χρήσιμες συμβουλές</a:t>
            </a:r>
            <a:r>
              <a:rPr lang="en-US" sz="1800" kern="100" dirty="0">
                <a:effectLst/>
                <a:latin typeface="Aptos" panose="020B0004020202020204" pitchFamily="34" charset="0"/>
                <a:ea typeface="Aptos" panose="020B0004020202020204" pitchFamily="34" charset="0"/>
                <a:cs typeface="Arial" panose="020B0604020202020204" pitchFamily="34" charset="0"/>
              </a:rPr>
              <a:t>: </a:t>
            </a:r>
            <a:r>
              <a:rPr lang="en-US" sz="1800" kern="100" dirty="0">
                <a:effectLst/>
                <a:latin typeface="Aptos" panose="020B0004020202020204" pitchFamily="34" charset="0"/>
                <a:ea typeface="Aptos" panose="020B0004020202020204" pitchFamily="34" charset="0"/>
                <a:cs typeface="Arial" panose="020B0604020202020204" pitchFamily="34" charset="0"/>
                <a:hlinkClick r:id="rId3"/>
              </a:rPr>
              <a:t>https://www.youtube.com/watch?v=DA4ubFS11gE&amp;list=PL-VLWao2gONvMXuGsFVDa6xXvVILHXZbz&amp;index=7</a:t>
            </a:r>
            <a:r>
              <a:rPr lang="en-US" sz="1800" kern="100" dirty="0">
                <a:effectLst/>
                <a:latin typeface="Aptos" panose="020B0004020202020204" pitchFamily="34" charset="0"/>
                <a:ea typeface="Aptos" panose="020B0004020202020204" pitchFamily="34" charset="0"/>
                <a:cs typeface="Arial" panose="020B0604020202020204" pitchFamily="34" charset="0"/>
              </a:rPr>
              <a:t> </a:t>
            </a:r>
          </a:p>
        </p:txBody>
      </p:sp>
      <p:sp>
        <p:nvSpPr>
          <p:cNvPr id="25" name="Rectangle 2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AFBF397-7454-BCE2-1980-1D84229B1C85}"/>
              </a:ext>
            </a:extLst>
          </p:cNvPr>
          <p:cNvPicPr>
            <a:picLocks noChangeAspect="1"/>
          </p:cNvPicPr>
          <p:nvPr/>
        </p:nvPicPr>
        <p:blipFill>
          <a:blip r:embed="rId4"/>
          <a:stretch>
            <a:fillRect/>
          </a:stretch>
        </p:blipFill>
        <p:spPr>
          <a:xfrm>
            <a:off x="5987738" y="2165856"/>
            <a:ext cx="5628018" cy="2293418"/>
          </a:xfrm>
          <a:prstGeom prst="rect">
            <a:avLst/>
          </a:prstGeom>
        </p:spPr>
      </p:pic>
    </p:spTree>
    <p:extLst>
      <p:ext uri="{BB962C8B-B14F-4D97-AF65-F5344CB8AC3E}">
        <p14:creationId xmlns:p14="http://schemas.microsoft.com/office/powerpoint/2010/main" val="309331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3AD3F4-45F3-58B5-D68F-BBB4AB9438EC}"/>
              </a:ext>
            </a:extLst>
          </p:cNvPr>
          <p:cNvSpPr>
            <a:spLocks noGrp="1"/>
          </p:cNvSpPr>
          <p:nvPr>
            <p:ph type="title"/>
          </p:nvPr>
        </p:nvSpPr>
        <p:spPr>
          <a:xfrm>
            <a:off x="645064" y="525982"/>
            <a:ext cx="4282983" cy="1200361"/>
          </a:xfrm>
        </p:spPr>
        <p:txBody>
          <a:bodyPr anchor="b">
            <a:normAutofit/>
          </a:bodyPr>
          <a:lstStyle/>
          <a:p>
            <a:r>
              <a:rPr lang="el-GR" sz="3600" dirty="0"/>
              <a:t>Προσοχή στο διαδικτυακό </a:t>
            </a:r>
            <a:r>
              <a:rPr lang="en-US" sz="3600" dirty="0"/>
              <a:t>grooming</a:t>
            </a: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1A4DBF-F9A4-7CC3-A2D5-5A87F77AA4EE}"/>
              </a:ext>
            </a:extLst>
          </p:cNvPr>
          <p:cNvSpPr>
            <a:spLocks noGrp="1"/>
          </p:cNvSpPr>
          <p:nvPr>
            <p:ph idx="1"/>
          </p:nvPr>
        </p:nvSpPr>
        <p:spPr>
          <a:xfrm>
            <a:off x="645066" y="2031101"/>
            <a:ext cx="4282984" cy="3511943"/>
          </a:xfrm>
        </p:spPr>
        <p:txBody>
          <a:bodyPr anchor="ctr">
            <a:normAutofit/>
          </a:bodyPr>
          <a:lstStyle/>
          <a:p>
            <a:pPr marL="0" indent="0">
              <a:buNone/>
            </a:pPr>
            <a:r>
              <a:rPr lang="el-GR" sz="1800" dirty="0">
                <a:latin typeface="Mark Pro"/>
              </a:rPr>
              <a:t>Το διαδικτυακό </a:t>
            </a:r>
            <a:r>
              <a:rPr lang="el-GR" sz="1800" dirty="0" err="1">
                <a:latin typeface="Mark Pro"/>
              </a:rPr>
              <a:t>grooming</a:t>
            </a:r>
            <a:r>
              <a:rPr lang="el-GR" sz="1800" dirty="0">
                <a:latin typeface="Mark Pro"/>
              </a:rPr>
              <a:t> είναι όταν κάποιος γίνεται φίλος με ένα παιδί στο διαδίκτυο και χτίζει εμπιστοσύνη μαζί του με σκοπό να το εκμεταλλευτεί και να του προκαλέσει βλάβη.</a:t>
            </a:r>
            <a:endParaRPr lang="en-US" sz="1800" dirty="0">
              <a:hlinkClick r:id="rId3"/>
            </a:endParaRPr>
          </a:p>
          <a:p>
            <a:r>
              <a:rPr lang="en-US" sz="1800" dirty="0">
                <a:hlinkClick r:id="rId3"/>
              </a:rPr>
              <a:t>https://www.youtube.com/watch?v=TZ6bvYydog4</a:t>
            </a:r>
            <a:endParaRPr lang="en-US" sz="1800" dirty="0"/>
          </a:p>
          <a:p>
            <a:r>
              <a:rPr lang="en-US" sz="1800" dirty="0">
                <a:hlinkClick r:id="rId4"/>
              </a:rPr>
              <a:t>https://www.youtube.com/watch?v=kCX8f4j6wmc</a:t>
            </a:r>
            <a:r>
              <a:rPr lang="en-US" sz="1800" dirty="0"/>
              <a:t> </a:t>
            </a:r>
          </a:p>
          <a:p>
            <a:endParaRPr lang="en-US" sz="1800" dirty="0"/>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Moustache Face with Solid Fill">
            <a:extLst>
              <a:ext uri="{FF2B5EF4-FFF2-40B4-BE49-F238E27FC236}">
                <a16:creationId xmlns:a16="http://schemas.microsoft.com/office/drawing/2014/main" id="{4F73BCA0-E38F-D114-7F36-27A3D67C5E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39676" y="650494"/>
            <a:ext cx="5324142" cy="5324142"/>
          </a:xfrm>
          <a:prstGeom prst="rect">
            <a:avLst/>
          </a:prstGeom>
        </p:spPr>
      </p:pic>
    </p:spTree>
    <p:extLst>
      <p:ext uri="{BB962C8B-B14F-4D97-AF65-F5344CB8AC3E}">
        <p14:creationId xmlns:p14="http://schemas.microsoft.com/office/powerpoint/2010/main" val="2759049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E2F066-88D4-3DE0-989E-0C58FF780C70}"/>
              </a:ext>
            </a:extLst>
          </p:cNvPr>
          <p:cNvSpPr>
            <a:spLocks noGrp="1"/>
          </p:cNvSpPr>
          <p:nvPr>
            <p:ph type="title"/>
          </p:nvPr>
        </p:nvSpPr>
        <p:spPr>
          <a:xfrm>
            <a:off x="761800" y="762001"/>
            <a:ext cx="5334197" cy="1708242"/>
          </a:xfrm>
        </p:spPr>
        <p:txBody>
          <a:bodyPr anchor="ctr">
            <a:normAutofit/>
          </a:bodyPr>
          <a:lstStyle/>
          <a:p>
            <a:r>
              <a:rPr lang="el-GR" sz="4000" dirty="0"/>
              <a:t>Αποφύγετε το </a:t>
            </a:r>
            <a:r>
              <a:rPr lang="en-US" sz="4000" dirty="0"/>
              <a:t>sexting</a:t>
            </a:r>
          </a:p>
        </p:txBody>
      </p:sp>
      <p:sp>
        <p:nvSpPr>
          <p:cNvPr id="3" name="Content Placeholder 2">
            <a:extLst>
              <a:ext uri="{FF2B5EF4-FFF2-40B4-BE49-F238E27FC236}">
                <a16:creationId xmlns:a16="http://schemas.microsoft.com/office/drawing/2014/main" id="{503B1A54-8AE0-35E5-F9E2-79160C26BFDB}"/>
              </a:ext>
            </a:extLst>
          </p:cNvPr>
          <p:cNvSpPr>
            <a:spLocks noGrp="1"/>
          </p:cNvSpPr>
          <p:nvPr>
            <p:ph idx="1"/>
          </p:nvPr>
        </p:nvSpPr>
        <p:spPr>
          <a:xfrm>
            <a:off x="761800" y="2470244"/>
            <a:ext cx="5334197" cy="3769835"/>
          </a:xfrm>
        </p:spPr>
        <p:txBody>
          <a:bodyPr anchor="ctr">
            <a:normAutofit/>
          </a:bodyPr>
          <a:lstStyle/>
          <a:p>
            <a:r>
              <a:rPr lang="el-GR" sz="2000" b="0" i="0" dirty="0">
                <a:effectLst/>
                <a:highlight>
                  <a:srgbClr val="FFFFFF"/>
                </a:highlight>
                <a:latin typeface="Arial" panose="020B0604020202020204" pitchFamily="34" charset="0"/>
              </a:rPr>
              <a:t>Το </a:t>
            </a:r>
            <a:r>
              <a:rPr lang="el-GR" sz="2000" b="0" i="0" dirty="0" err="1">
                <a:effectLst/>
                <a:highlight>
                  <a:srgbClr val="FFFFFF"/>
                </a:highlight>
                <a:latin typeface="Arial" panose="020B0604020202020204" pitchFamily="34" charset="0"/>
              </a:rPr>
              <a:t>sexting</a:t>
            </a:r>
            <a:r>
              <a:rPr lang="el-GR" sz="2000" b="0" i="0" dirty="0">
                <a:effectLst/>
                <a:highlight>
                  <a:srgbClr val="FFFFFF"/>
                </a:highlight>
                <a:latin typeface="Arial" panose="020B0604020202020204" pitchFamily="34" charset="0"/>
              </a:rPr>
              <a:t> είναι η αποστολή, λήψη ή προώθηση μηνυμάτων, φωτογραφιών ή βίντεο σεξουαλικού περιεχομένου, κυρίως μεταξύ κινητών τηλεφώνων.</a:t>
            </a:r>
            <a:r>
              <a:rPr lang="en-US" sz="2000" b="0" i="0" dirty="0">
                <a:effectLst/>
                <a:highlight>
                  <a:srgbClr val="FFFFFF"/>
                </a:highlight>
                <a:latin typeface="Arial" panose="020B0604020202020204" pitchFamily="34" charset="0"/>
              </a:rPr>
              <a:t>.</a:t>
            </a:r>
          </a:p>
          <a:p>
            <a:endParaRPr lang="en-US" sz="2000" dirty="0">
              <a:highlight>
                <a:srgbClr val="FFFFFF"/>
              </a:highlight>
              <a:latin typeface="Arial" panose="020B0604020202020204" pitchFamily="34" charset="0"/>
            </a:endParaRPr>
          </a:p>
          <a:p>
            <a:r>
              <a:rPr lang="el-GR" sz="2000" dirty="0">
                <a:latin typeface="Arial" panose="020B0604020202020204" pitchFamily="34" charset="0"/>
              </a:rPr>
              <a:t>Και, δεν είναι καλή ιδέα. Ας δούμε γιατί</a:t>
            </a:r>
            <a:r>
              <a:rPr lang="en-US" sz="2000" dirty="0">
                <a:highlight>
                  <a:srgbClr val="FFFFFF"/>
                </a:highlight>
                <a:latin typeface="Arial" panose="020B0604020202020204" pitchFamily="34" charset="0"/>
              </a:rPr>
              <a:t>: </a:t>
            </a:r>
            <a:r>
              <a:rPr lang="en-US" sz="2000" dirty="0">
                <a:hlinkClick r:id="rId3"/>
              </a:rPr>
              <a:t>https://youtu.be/r7GPpSwzeT0</a:t>
            </a:r>
            <a:r>
              <a:rPr lang="en-US" sz="2000" dirty="0"/>
              <a:t> </a:t>
            </a:r>
          </a:p>
          <a:p>
            <a:pPr marL="0" indent="0">
              <a:buNone/>
            </a:pPr>
            <a:endParaRPr lang="en-US" sz="2000" dirty="0"/>
          </a:p>
        </p:txBody>
      </p:sp>
      <p:pic>
        <p:nvPicPr>
          <p:cNvPr id="6" name="Picture 5" descr="Empty speech bubbles">
            <a:extLst>
              <a:ext uri="{FF2B5EF4-FFF2-40B4-BE49-F238E27FC236}">
                <a16:creationId xmlns:a16="http://schemas.microsoft.com/office/drawing/2014/main" id="{D760D5C4-B6D2-E3E4-294A-841EA54EB66D}"/>
              </a:ext>
            </a:extLst>
          </p:cNvPr>
          <p:cNvPicPr>
            <a:picLocks noChangeAspect="1"/>
          </p:cNvPicPr>
          <p:nvPr/>
        </p:nvPicPr>
        <p:blipFill>
          <a:blip r:embed="rId4"/>
          <a:srcRect l="28329" r="19835"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99197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27" name="Freeform: Shape 26">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Shape 28">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2" name="Freeform: Shape 31">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70ECF6E-147C-6E68-E2D7-8B74D2B23311}"/>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l-GR" sz="4000" dirty="0">
                <a:solidFill>
                  <a:schemeClr val="tx2"/>
                </a:solidFill>
              </a:rPr>
              <a:t>Επιπτώσεις των νέων τεχνολογιών στην ευημερία</a:t>
            </a:r>
            <a:endParaRPr lang="en-US" sz="4000" kern="1200" dirty="0">
              <a:solidFill>
                <a:schemeClr val="tx2"/>
              </a:solidFill>
              <a:latin typeface="+mj-lt"/>
              <a:ea typeface="+mj-ea"/>
              <a:cs typeface="+mj-cs"/>
            </a:endParaRPr>
          </a:p>
        </p:txBody>
      </p:sp>
    </p:spTree>
    <p:extLst>
      <p:ext uri="{BB962C8B-B14F-4D97-AF65-F5344CB8AC3E}">
        <p14:creationId xmlns:p14="http://schemas.microsoft.com/office/powerpoint/2010/main" val="734379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0F8A6D-0BF7-82C2-CEDB-20B963EAE08B}"/>
              </a:ext>
            </a:extLst>
          </p:cNvPr>
          <p:cNvSpPr>
            <a:spLocks noGrp="1"/>
          </p:cNvSpPr>
          <p:nvPr>
            <p:ph type="title"/>
          </p:nvPr>
        </p:nvSpPr>
        <p:spPr>
          <a:xfrm>
            <a:off x="838201" y="365125"/>
            <a:ext cx="5251316" cy="1807305"/>
          </a:xfrm>
        </p:spPr>
        <p:txBody>
          <a:bodyPr>
            <a:normAutofit fontScale="90000"/>
          </a:bodyPr>
          <a:lstStyle/>
          <a:p>
            <a:r>
              <a:rPr lang="el-GR" sz="4100" dirty="0"/>
              <a:t>Πώς μπορεί η υπερβολική χρήση της τεχνολογίας να επηρεάσει την υγεία μας;</a:t>
            </a:r>
            <a:endParaRPr lang="en-US" sz="4100" dirty="0"/>
          </a:p>
        </p:txBody>
      </p:sp>
      <p:sp>
        <p:nvSpPr>
          <p:cNvPr id="3" name="Content Placeholder 2">
            <a:extLst>
              <a:ext uri="{FF2B5EF4-FFF2-40B4-BE49-F238E27FC236}">
                <a16:creationId xmlns:a16="http://schemas.microsoft.com/office/drawing/2014/main" id="{5254F615-E141-96B7-5CC8-8E2C8530EF5C}"/>
              </a:ext>
            </a:extLst>
          </p:cNvPr>
          <p:cNvSpPr>
            <a:spLocks noGrp="1"/>
          </p:cNvSpPr>
          <p:nvPr>
            <p:ph idx="1"/>
          </p:nvPr>
        </p:nvSpPr>
        <p:spPr>
          <a:xfrm>
            <a:off x="838200" y="2333297"/>
            <a:ext cx="4619621" cy="3843666"/>
          </a:xfrm>
        </p:spPr>
        <p:txBody>
          <a:bodyPr>
            <a:normAutofit fontScale="92500" lnSpcReduction="20000"/>
          </a:bodyPr>
          <a:lstStyle/>
          <a:p>
            <a:r>
              <a:rPr lang="el-GR" sz="2000" dirty="0">
                <a:latin typeface="-apple-system"/>
              </a:rPr>
              <a:t>Η συνεχής συνδεσιμότητα (μέσω των </a:t>
            </a:r>
            <a:r>
              <a:rPr lang="el-GR" sz="2000" dirty="0" err="1">
                <a:latin typeface="-apple-system"/>
              </a:rPr>
              <a:t>smartphones</a:t>
            </a:r>
            <a:r>
              <a:rPr lang="el-GR" sz="2000" dirty="0">
                <a:latin typeface="-apple-system"/>
              </a:rPr>
              <a:t> και των </a:t>
            </a:r>
            <a:r>
              <a:rPr lang="el-GR" sz="2000" dirty="0" err="1">
                <a:latin typeface="-apple-system"/>
              </a:rPr>
              <a:t>πλατφορμών</a:t>
            </a:r>
            <a:r>
              <a:rPr lang="el-GR" sz="2000" dirty="0">
                <a:latin typeface="-apple-system"/>
              </a:rPr>
              <a:t> κοινωνικής δικτύωσης) μπορεί να οδηγήσει σε συναισθήματα υπερφόρτωσης και εξουθένωσης. Οι έρευνες δείχνουν ότι ο υπερβολικός χρόνος χρήσης της οθόνης και το ψηφιακό </a:t>
            </a:r>
            <a:r>
              <a:rPr lang="el-GR" sz="2000" dirty="0" err="1">
                <a:latin typeface="-apple-system"/>
              </a:rPr>
              <a:t>multitasking</a:t>
            </a:r>
            <a:r>
              <a:rPr lang="el-GR" sz="2000" dirty="0">
                <a:latin typeface="-apple-system"/>
              </a:rPr>
              <a:t> μπορεί να διαταράξει τα πρότυπα ύπνου και να συμβάλει σε αισθήματα απομόνωσης</a:t>
            </a:r>
            <a:r>
              <a:rPr lang="en-US" sz="2000" b="0" i="0" dirty="0">
                <a:effectLst/>
                <a:latin typeface="-apple-system"/>
              </a:rPr>
              <a:t>.</a:t>
            </a:r>
          </a:p>
          <a:p>
            <a:r>
              <a:rPr lang="el-GR" sz="2000" dirty="0">
                <a:latin typeface="Open Sans" panose="020B0606030504020204" pitchFamily="34" charset="0"/>
              </a:rPr>
              <a:t>Η υπερβολική χρήση της τεχνολογίας μπορεί να στερήσει χρόνο από δραστηριότητες όπως ο ύπνος, η άσκηση και η κοινωνικοποίηση, οι οποίες είναι όλες σημαντικές για την ευημερία.</a:t>
            </a:r>
            <a:endParaRPr lang="en-US" sz="2000" dirty="0"/>
          </a:p>
          <a:p>
            <a:endParaRPr lang="en-US" sz="2000" dirty="0"/>
          </a:p>
        </p:txBody>
      </p:sp>
      <p:pic>
        <p:nvPicPr>
          <p:cNvPr id="5" name="Picture 4" descr="Mobile device with apps">
            <a:extLst>
              <a:ext uri="{FF2B5EF4-FFF2-40B4-BE49-F238E27FC236}">
                <a16:creationId xmlns:a16="http://schemas.microsoft.com/office/drawing/2014/main" id="{16E2F299-8D12-3A4C-C17B-2D9602314DDF}"/>
              </a:ext>
            </a:extLst>
          </p:cNvPr>
          <p:cNvPicPr>
            <a:picLocks noChangeAspect="1"/>
          </p:cNvPicPr>
          <p:nvPr/>
        </p:nvPicPr>
        <p:blipFill>
          <a:blip r:embed="rId3"/>
          <a:srcRect l="45390" r="5703"/>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2791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3A021-E0C2-FF91-2224-91083F2740D0}"/>
              </a:ext>
            </a:extLst>
          </p:cNvPr>
          <p:cNvSpPr>
            <a:spLocks noGrp="1"/>
          </p:cNvSpPr>
          <p:nvPr>
            <p:ph type="title"/>
          </p:nvPr>
        </p:nvSpPr>
        <p:spPr>
          <a:xfrm>
            <a:off x="876692" y="741391"/>
            <a:ext cx="5479719" cy="1616203"/>
          </a:xfrm>
        </p:spPr>
        <p:txBody>
          <a:bodyPr anchor="b">
            <a:normAutofit/>
          </a:bodyPr>
          <a:lstStyle/>
          <a:p>
            <a:r>
              <a:rPr lang="el-GR" sz="3200" dirty="0"/>
              <a:t>Εντοπίστε τα σημάδια του ψηφιακού εθισμού και της εξάντλησης</a:t>
            </a:r>
            <a:endParaRPr lang="en-US" sz="3200" dirty="0"/>
          </a:p>
        </p:txBody>
      </p:sp>
      <p:sp>
        <p:nvSpPr>
          <p:cNvPr id="3" name="Content Placeholder 2">
            <a:extLst>
              <a:ext uri="{FF2B5EF4-FFF2-40B4-BE49-F238E27FC236}">
                <a16:creationId xmlns:a16="http://schemas.microsoft.com/office/drawing/2014/main" id="{C689B96E-428E-470D-DE7A-965DBB5C1AEB}"/>
              </a:ext>
            </a:extLst>
          </p:cNvPr>
          <p:cNvSpPr>
            <a:spLocks noGrp="1"/>
          </p:cNvSpPr>
          <p:nvPr>
            <p:ph idx="1"/>
          </p:nvPr>
        </p:nvSpPr>
        <p:spPr>
          <a:xfrm>
            <a:off x="876692" y="2533476"/>
            <a:ext cx="5479719" cy="3447832"/>
          </a:xfrm>
        </p:spPr>
        <p:txBody>
          <a:bodyPr anchor="t">
            <a:normAutofit/>
          </a:bodyPr>
          <a:lstStyle/>
          <a:p>
            <a:r>
              <a:rPr lang="el-GR" sz="2000" dirty="0"/>
              <a:t>Συνεχής ανησυχία
Ακανόνιστες συνήθειες ύπνου 
Χαμηλά επίπεδα ενέργειας
Σημάδια ευερεθιστότητας και συνεχούς κόπωσης
Αποφυγή αλληλεπιδράσεων δια ζώσης</a:t>
            </a:r>
            <a:endParaRPr lang="en-US" sz="2000" dirty="0"/>
          </a:p>
        </p:txBody>
      </p:sp>
      <p:pic>
        <p:nvPicPr>
          <p:cNvPr id="28" name="Picture 27" descr="Programming data on computer monitor">
            <a:extLst>
              <a:ext uri="{FF2B5EF4-FFF2-40B4-BE49-F238E27FC236}">
                <a16:creationId xmlns:a16="http://schemas.microsoft.com/office/drawing/2014/main" id="{1AA16742-A26D-A5F3-20D6-72B7A0C2C02C}"/>
              </a:ext>
            </a:extLst>
          </p:cNvPr>
          <p:cNvPicPr>
            <a:picLocks noChangeAspect="1"/>
          </p:cNvPicPr>
          <p:nvPr/>
        </p:nvPicPr>
        <p:blipFill>
          <a:blip r:embed="rId3"/>
          <a:srcRect l="31023" r="21078" b="-1"/>
          <a:stretch/>
        </p:blipFill>
        <p:spPr>
          <a:xfrm>
            <a:off x="7270812" y="10"/>
            <a:ext cx="4921187" cy="6857990"/>
          </a:xfrm>
          <a:prstGeom prst="rect">
            <a:avLst/>
          </a:prstGeom>
        </p:spPr>
      </p:pic>
      <p:grpSp>
        <p:nvGrpSpPr>
          <p:cNvPr id="29" name="Group 28">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6753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0B4C-4B3C-C23E-CABC-DA18CA7B54D3}"/>
              </a:ext>
            </a:extLst>
          </p:cNvPr>
          <p:cNvSpPr>
            <a:spLocks noGrp="1"/>
          </p:cNvSpPr>
          <p:nvPr>
            <p:ph type="title"/>
          </p:nvPr>
        </p:nvSpPr>
        <p:spPr/>
        <p:txBody>
          <a:bodyPr>
            <a:normAutofit fontScale="90000"/>
          </a:bodyPr>
          <a:lstStyle/>
          <a:p>
            <a:r>
              <a:rPr lang="el-GR" dirty="0"/>
              <a:t>Δημιουργία του προσωπικού σας σχεδίου ψηφιακής αποτοξίνωσης</a:t>
            </a:r>
            <a:br>
              <a:rPr lang="en-US" b="1" i="0" dirty="0">
                <a:solidFill>
                  <a:srgbClr val="173E81"/>
                </a:solidFill>
                <a:effectLst/>
                <a:highlight>
                  <a:srgbClr val="FFFFFF"/>
                </a:highlight>
                <a:latin typeface="Lato" panose="020F0502020204030203" pitchFamily="34" charset="0"/>
              </a:rPr>
            </a:br>
            <a:endParaRPr lang="en-US" dirty="0"/>
          </a:p>
        </p:txBody>
      </p:sp>
      <p:graphicFrame>
        <p:nvGraphicFramePr>
          <p:cNvPr id="15" name="Content Placeholder 2">
            <a:extLst>
              <a:ext uri="{FF2B5EF4-FFF2-40B4-BE49-F238E27FC236}">
                <a16:creationId xmlns:a16="http://schemas.microsoft.com/office/drawing/2014/main" id="{F471E126-4258-1811-E82F-BB7AC5C78DF6}"/>
              </a:ext>
            </a:extLst>
          </p:cNvPr>
          <p:cNvGraphicFramePr>
            <a:graphicFrameLocks noGrp="1"/>
          </p:cNvGraphicFramePr>
          <p:nvPr>
            <p:ph idx="1"/>
            <p:extLst>
              <p:ext uri="{D42A27DB-BD31-4B8C-83A1-F6EECF244321}">
                <p14:modId xmlns:p14="http://schemas.microsoft.com/office/powerpoint/2010/main" val="12046927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0075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F514C-3C02-4C28-EE04-63AA7E304361}"/>
              </a:ext>
            </a:extLst>
          </p:cNvPr>
          <p:cNvSpPr>
            <a:spLocks noGrp="1"/>
          </p:cNvSpPr>
          <p:nvPr>
            <p:ph type="title"/>
          </p:nvPr>
        </p:nvSpPr>
        <p:spPr>
          <a:xfrm>
            <a:off x="4572001" y="601744"/>
            <a:ext cx="6781800" cy="1338696"/>
          </a:xfrm>
        </p:spPr>
        <p:txBody>
          <a:bodyPr>
            <a:normAutofit/>
          </a:bodyPr>
          <a:lstStyle/>
          <a:p>
            <a:r>
              <a:rPr lang="el-GR" dirty="0"/>
              <a:t>Πράγματα που πρέπει να θυμάστε</a:t>
            </a:r>
            <a:endParaRPr lang="en-US" dirty="0"/>
          </a:p>
        </p:txBody>
      </p:sp>
      <p:pic>
        <p:nvPicPr>
          <p:cNvPr id="5" name="Picture 4" descr="Light bulb on yellow background with sketched light beams and cord">
            <a:extLst>
              <a:ext uri="{FF2B5EF4-FFF2-40B4-BE49-F238E27FC236}">
                <a16:creationId xmlns:a16="http://schemas.microsoft.com/office/drawing/2014/main" id="{20CC183C-F772-4355-EFA1-BAA56A94292C}"/>
              </a:ext>
            </a:extLst>
          </p:cNvPr>
          <p:cNvPicPr>
            <a:picLocks noChangeAspect="1"/>
          </p:cNvPicPr>
          <p:nvPr/>
        </p:nvPicPr>
        <p:blipFill>
          <a:blip r:embed="rId3"/>
          <a:srcRect l="55293" r="11035"/>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366CEAE1-20A8-2726-0A58-8686A125BD41}"/>
              </a:ext>
            </a:extLst>
          </p:cNvPr>
          <p:cNvSpPr>
            <a:spLocks noGrp="1"/>
          </p:cNvSpPr>
          <p:nvPr>
            <p:ph idx="1"/>
          </p:nvPr>
        </p:nvSpPr>
        <p:spPr>
          <a:xfrm>
            <a:off x="4572001" y="2201958"/>
            <a:ext cx="6781800" cy="3900730"/>
          </a:xfrm>
        </p:spPr>
        <p:txBody>
          <a:bodyPr anchor="t">
            <a:normAutofit/>
          </a:bodyPr>
          <a:lstStyle/>
          <a:p>
            <a:r>
              <a:rPr lang="el-GR" sz="2000" dirty="0"/>
              <a:t>Η πληροφορία είναι χρήμα. Οι πληροφορίες σας επιτρέπουν σε άλλους να κερδίσουν χρήματα</a:t>
            </a:r>
            <a:endParaRPr lang="en-US" sz="2000" dirty="0"/>
          </a:p>
          <a:p>
            <a:r>
              <a:rPr lang="el-GR" sz="2000" dirty="0"/>
              <a:t>Μην γίνεστε θύματα </a:t>
            </a:r>
            <a:r>
              <a:rPr lang="el-GR" sz="2000" dirty="0" err="1"/>
              <a:t>υπερεκθέτοντας</a:t>
            </a:r>
            <a:r>
              <a:rPr lang="el-GR" sz="2000" dirty="0"/>
              <a:t> τη ζωή σας</a:t>
            </a:r>
            <a:endParaRPr lang="en-US" sz="2000" dirty="0"/>
          </a:p>
          <a:p>
            <a:r>
              <a:rPr lang="el-GR" sz="2000" dirty="0"/>
              <a:t>Τίποτα δεν είναι δωρεάν</a:t>
            </a:r>
            <a:endParaRPr lang="en-US" sz="2000" dirty="0"/>
          </a:p>
          <a:p>
            <a:r>
              <a:rPr lang="el-GR" sz="2000" dirty="0"/>
              <a:t>Δεν είναι όλοι στο διαδίκτυο αυτοί που λένε ότι είναι</a:t>
            </a:r>
          </a:p>
          <a:p>
            <a:r>
              <a:rPr lang="el-GR" sz="2000" dirty="0"/>
              <a:t>Αν κάτι είναι πολύ καλό για να είναι αληθινό, τότε μάλλον δεν είναι</a:t>
            </a:r>
          </a:p>
          <a:p>
            <a:r>
              <a:rPr lang="el-GR" sz="2000" dirty="0"/>
              <a:t>Μην ασχολείστε υπερβολικά με την ψηφιακή σας ζωή εις βάρος της πραγματικής</a:t>
            </a:r>
            <a:endParaRPr lang="en-US" sz="2000" dirty="0"/>
          </a:p>
        </p:txBody>
      </p:sp>
    </p:spTree>
    <p:extLst>
      <p:ext uri="{BB962C8B-B14F-4D97-AF65-F5344CB8AC3E}">
        <p14:creationId xmlns:p14="http://schemas.microsoft.com/office/powerpoint/2010/main" val="626945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2103</TotalTime>
  <Words>5164</Words>
  <Application>Microsoft Office PowerPoint</Application>
  <PresentationFormat>Widescreen</PresentationFormat>
  <Paragraphs>171</Paragraphs>
  <Slides>22</Slides>
  <Notes>22</Notes>
  <HiddenSlides>0</HiddenSlides>
  <MMClips>0</MMClips>
  <ScaleCrop>false</ScaleCrop>
  <HeadingPairs>
    <vt:vector size="6" baseType="variant">
      <vt:variant>
        <vt:lpstr>Fonts Used</vt:lpstr>
      </vt:variant>
      <vt:variant>
        <vt:i4>20</vt:i4>
      </vt:variant>
      <vt:variant>
        <vt:lpstr>Theme</vt:lpstr>
      </vt:variant>
      <vt:variant>
        <vt:i4>2</vt:i4>
      </vt:variant>
      <vt:variant>
        <vt:lpstr>Slide Titles</vt:lpstr>
      </vt:variant>
      <vt:variant>
        <vt:i4>22</vt:i4>
      </vt:variant>
    </vt:vector>
  </HeadingPairs>
  <TitlesOfParts>
    <vt:vector size="44" baseType="lpstr">
      <vt:lpstr>-apple-system</vt:lpstr>
      <vt:lpstr>Aptos</vt:lpstr>
      <vt:lpstr>Aptos Display</vt:lpstr>
      <vt:lpstr>Arial</vt:lpstr>
      <vt:lpstr>Calibri</vt:lpstr>
      <vt:lpstr>Cambria</vt:lpstr>
      <vt:lpstr>Georgia</vt:lpstr>
      <vt:lpstr>Google Sans</vt:lpstr>
      <vt:lpstr>Helvetica</vt:lpstr>
      <vt:lpstr>Inter</vt:lpstr>
      <vt:lpstr>Lato</vt:lpstr>
      <vt:lpstr>Mark Pro</vt:lpstr>
      <vt:lpstr>Microsoft Sans Serif</vt:lpstr>
      <vt:lpstr>nyt-imperial</vt:lpstr>
      <vt:lpstr>Open Sans</vt:lpstr>
      <vt:lpstr>Palatino Linotype</vt:lpstr>
      <vt:lpstr>Segoe UI Symbol</vt:lpstr>
      <vt:lpstr>Times New Roman</vt:lpstr>
      <vt:lpstr>Trebuchet MS</vt:lpstr>
      <vt:lpstr>Wingdings</vt:lpstr>
      <vt:lpstr>Office Theme</vt:lpstr>
      <vt:lpstr>Office Theme</vt:lpstr>
      <vt:lpstr>Eurhope</vt:lpstr>
      <vt:lpstr>Σε αυτή την ενότητα θα συζητήσουμε:</vt:lpstr>
      <vt:lpstr> Προστασία του απορρήτου και των δεδομένων</vt:lpstr>
      <vt:lpstr>Γιατί είναι σημαντική η προστασία των προσωπικών δεδομένων μας;</vt:lpstr>
      <vt:lpstr>Μα δεν έχω τίποτα να κρύψω...</vt:lpstr>
      <vt:lpstr>Τι είναι το ψηφιακό σας αποτύπωμα;</vt:lpstr>
      <vt:lpstr>Η κότα του απορρήτου</vt:lpstr>
      <vt:lpstr>Στρατηγικές προστασίας προσωπικών δεδομένων</vt:lpstr>
      <vt:lpstr>Ισχυροί κωδικοί πρόσβασης και έλεγχος ταυτότητας δύο παραγόντων</vt:lpstr>
      <vt:lpstr>Αποκλεισμός cookies παρακολούθησης</vt:lpstr>
      <vt:lpstr>Κάντε τους λογαριασμούς σας στα μέσα κοινωνικής δικτύωσης ιδιωτικούς</vt:lpstr>
      <vt:lpstr>Προσαρμογή των ρυθμίσεων απορρήτου και των αδειών για εφαρμογές</vt:lpstr>
      <vt:lpstr>Ασφαλής περιήγηση</vt:lpstr>
      <vt:lpstr>Προσέξτε τις απάτες phishing/smishing</vt:lpstr>
      <vt:lpstr>Προσοχή στο διαδικτυακό grooming</vt:lpstr>
      <vt:lpstr>Αποφύγετε το sexting</vt:lpstr>
      <vt:lpstr>Επιπτώσεις των νέων τεχνολογιών στην ευημερία</vt:lpstr>
      <vt:lpstr>Πώς μπορεί η υπερβολική χρήση της τεχνολογίας να επηρεάσει την υγεία μας;</vt:lpstr>
      <vt:lpstr>Εντοπίστε τα σημάδια του ψηφιακού εθισμού και της εξάντλησης</vt:lpstr>
      <vt:lpstr>Δημιουργία του προσωπικού σας σχεδίου ψηφιακής αποτοξίνωσης </vt:lpstr>
      <vt:lpstr>Πράγματα που πρέπει να θυμάστε</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1947</cp:revision>
  <dcterms:created xsi:type="dcterms:W3CDTF">2024-07-18T08:19:52Z</dcterms:created>
  <dcterms:modified xsi:type="dcterms:W3CDTF">2024-10-22T13:52:46Z</dcterms:modified>
</cp:coreProperties>
</file>