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6858000" cy="9144000"/>
  <p:embeddedFontLst>
    <p:embeddedFont>
      <p:font typeface="Play"/>
      <p:regular r:id="rId28"/>
      <p:bold r:id="rId29"/>
    </p:embeddedFont>
    <p:embeddedFont>
      <p:font typeface="Roboto"/>
      <p:regular r:id="rId30"/>
      <p:bold r:id="rId31"/>
      <p:italic r:id="rId32"/>
      <p:boldItalic r:id="rId33"/>
    </p:embeddedFont>
    <p:embeddedFont>
      <p:font typeface="Inter"/>
      <p:regular r:id="rId34"/>
      <p:bold r:id="rId35"/>
      <p:italic r:id="rId36"/>
      <p:boldItalic r:id="rId37"/>
    </p:embeddedFont>
    <p:embeddedFont>
      <p:font typeface="Lato"/>
      <p:regular r:id="rId38"/>
      <p:bold r:id="rId39"/>
      <p:italic r:id="rId40"/>
      <p:boldItalic r:id="rId41"/>
    </p:embeddedFont>
    <p:embeddedFont>
      <p:font typeface="Palatino Linotype"/>
      <p:regular r:id="rId42"/>
      <p:bold r:id="rId43"/>
      <p:italic r:id="rId44"/>
      <p:boldItalic r:id="rId45"/>
    </p:embeddedFont>
    <p:embeddedFont>
      <p:font typeface="Quattrocento Sans"/>
      <p:regular r:id="rId46"/>
      <p:bold r:id="rId47"/>
      <p:italic r:id="rId48"/>
      <p:boldItalic r:id="rId49"/>
    </p:embeddedFont>
    <p:embeddedFont>
      <p:font typeface="Helvetica Neue"/>
      <p:regular r:id="rId50"/>
      <p:bold r:id="rId51"/>
      <p:italic r:id="rId52"/>
      <p:boldItalic r:id="rId53"/>
    </p:embeddedFont>
    <p:embeddedFont>
      <p:font typeface="Open Sans"/>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8" roundtripDataSignature="AMtx7mhpgUoYXkkCvHx5udBCEyyNAEju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42" Type="http://schemas.openxmlformats.org/officeDocument/2006/relationships/font" Target="fonts/PalatinoLinotype-regular.fntdata"/><Relationship Id="rId41" Type="http://schemas.openxmlformats.org/officeDocument/2006/relationships/font" Target="fonts/Lato-boldItalic.fntdata"/><Relationship Id="rId44" Type="http://schemas.openxmlformats.org/officeDocument/2006/relationships/font" Target="fonts/PalatinoLinotype-italic.fntdata"/><Relationship Id="rId43" Type="http://schemas.openxmlformats.org/officeDocument/2006/relationships/font" Target="fonts/PalatinoLinotype-bold.fntdata"/><Relationship Id="rId46" Type="http://schemas.openxmlformats.org/officeDocument/2006/relationships/font" Target="fonts/QuattrocentoSans-regular.fntdata"/><Relationship Id="rId45" Type="http://schemas.openxmlformats.org/officeDocument/2006/relationships/font" Target="fonts/PalatinoLinotype-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QuattrocentoSans-italic.fntdata"/><Relationship Id="rId47" Type="http://schemas.openxmlformats.org/officeDocument/2006/relationships/font" Target="fonts/QuattrocentoSans-bold.fntdata"/><Relationship Id="rId49" Type="http://schemas.openxmlformats.org/officeDocument/2006/relationships/font" Target="fonts/Quattrocento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fntdata"/><Relationship Id="rId30" Type="http://schemas.openxmlformats.org/officeDocument/2006/relationships/font" Target="fonts/Roboto-regular.fntdata"/><Relationship Id="rId33" Type="http://schemas.openxmlformats.org/officeDocument/2006/relationships/font" Target="fonts/Roboto-boldItalic.fntdata"/><Relationship Id="rId32" Type="http://schemas.openxmlformats.org/officeDocument/2006/relationships/font" Target="fonts/Roboto-italic.fntdata"/><Relationship Id="rId35" Type="http://schemas.openxmlformats.org/officeDocument/2006/relationships/font" Target="fonts/Inter-bold.fntdata"/><Relationship Id="rId34" Type="http://schemas.openxmlformats.org/officeDocument/2006/relationships/font" Target="fonts/Inter-regular.fntdata"/><Relationship Id="rId37" Type="http://schemas.openxmlformats.org/officeDocument/2006/relationships/font" Target="fonts/Inter-boldItalic.fntdata"/><Relationship Id="rId36" Type="http://schemas.openxmlformats.org/officeDocument/2006/relationships/font" Target="fonts/Inter-italic.fntdata"/><Relationship Id="rId39" Type="http://schemas.openxmlformats.org/officeDocument/2006/relationships/font" Target="fonts/Lato-bold.fntdata"/><Relationship Id="rId38" Type="http://schemas.openxmlformats.org/officeDocument/2006/relationships/font" Target="fonts/Lato-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lay-regular.fntdata"/><Relationship Id="rId27" Type="http://schemas.openxmlformats.org/officeDocument/2006/relationships/slide" Target="slides/slide22.xml"/><Relationship Id="rId29" Type="http://schemas.openxmlformats.org/officeDocument/2006/relationships/font" Target="fonts/Play-bold.fntdata"/><Relationship Id="rId51" Type="http://schemas.openxmlformats.org/officeDocument/2006/relationships/font" Target="fonts/HelveticaNeue-bold.fntdata"/><Relationship Id="rId50" Type="http://schemas.openxmlformats.org/officeDocument/2006/relationships/font" Target="fonts/HelveticaNeue-regular.fntdata"/><Relationship Id="rId53" Type="http://schemas.openxmlformats.org/officeDocument/2006/relationships/font" Target="fonts/HelveticaNeue-boldItalic.fntdata"/><Relationship Id="rId52" Type="http://schemas.openxmlformats.org/officeDocument/2006/relationships/font" Target="fonts/HelveticaNeue-italic.fntdata"/><Relationship Id="rId11" Type="http://schemas.openxmlformats.org/officeDocument/2006/relationships/slide" Target="slides/slide6.xml"/><Relationship Id="rId55" Type="http://schemas.openxmlformats.org/officeDocument/2006/relationships/font" Target="fonts/OpenSans-bold.fntdata"/><Relationship Id="rId10" Type="http://schemas.openxmlformats.org/officeDocument/2006/relationships/slide" Target="slides/slide5.xml"/><Relationship Id="rId54" Type="http://schemas.openxmlformats.org/officeDocument/2006/relationships/font" Target="fonts/OpenSans-regular.fntdata"/><Relationship Id="rId13" Type="http://schemas.openxmlformats.org/officeDocument/2006/relationships/slide" Target="slides/slide8.xml"/><Relationship Id="rId57" Type="http://schemas.openxmlformats.org/officeDocument/2006/relationships/font" Target="fonts/OpenSans-boldItalic.fntdata"/><Relationship Id="rId12" Type="http://schemas.openxmlformats.org/officeDocument/2006/relationships/slide" Target="slides/slide7.xml"/><Relationship Id="rId56" Type="http://schemas.openxmlformats.org/officeDocument/2006/relationships/font" Target="fonts/OpenSans-italic.fntdata"/><Relationship Id="rId15" Type="http://schemas.openxmlformats.org/officeDocument/2006/relationships/slide" Target="slides/slide10.xml"/><Relationship Id="rId14" Type="http://schemas.openxmlformats.org/officeDocument/2006/relationships/slide" Target="slides/slide9.xml"/><Relationship Id="rId58"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sted-toys.com/"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1073150" y="1143000"/>
            <a:ext cx="4711700" cy="26511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1:notes"/>
          <p:cNvSpPr txBox="1"/>
          <p:nvPr>
            <p:ph idx="1" type="body"/>
          </p:nvPr>
        </p:nvSpPr>
        <p:spPr>
          <a:xfrm>
            <a:off x="685800" y="3892379"/>
            <a:ext cx="5486400" cy="410862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Quattrocento Sans"/>
                <a:ea typeface="Quattrocento Sans"/>
                <a:cs typeface="Quattrocento Sans"/>
                <a:sym typeface="Quattrocento Sans"/>
              </a:rPr>
              <a:t>This is a 4-hour module. You can teach it in one session, or two 2-hour sessions. Arrange for a 10-minute break every hour. </a:t>
            </a:r>
            <a:endParaRPr/>
          </a:p>
          <a:p>
            <a:pPr indent="0" lvl="0" marL="0" rtl="0" algn="l">
              <a:spcBef>
                <a:spcPts val="0"/>
              </a:spcBef>
              <a:spcAft>
                <a:spcPts val="0"/>
              </a:spcAft>
              <a:buNone/>
            </a:pPr>
            <a:r>
              <a:rPr lang="en-US" sz="3000">
                <a:latin typeface="Quattrocento Sans"/>
                <a:ea typeface="Quattrocento Sans"/>
                <a:cs typeface="Quattrocento Sans"/>
                <a:sym typeface="Quattrocento Sans"/>
              </a:rPr>
              <a:t>🛈</a:t>
            </a:r>
            <a:r>
              <a:rPr lang="en-US">
                <a:latin typeface="Quattrocento Sans"/>
                <a:ea typeface="Quattrocento Sans"/>
                <a:cs typeface="Quattrocento Sans"/>
                <a:sym typeface="Quattrocento Sans"/>
              </a:rPr>
              <a:t>   You will need: </a:t>
            </a:r>
            <a:endParaRPr/>
          </a:p>
          <a:p>
            <a:pPr indent="-171450" lvl="1" marL="628650" rtl="0" algn="l">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a PC/laptop with access to the Internet and speaker to be able to listen to the videos. </a:t>
            </a:r>
            <a:endParaRPr/>
          </a:p>
          <a:p>
            <a:pPr indent="-171450" lvl="1" marL="628650" rtl="0" algn="l">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A data projector to project this presentation. </a:t>
            </a:r>
            <a:endParaRPr/>
          </a:p>
          <a:p>
            <a:pPr indent="0" lvl="1" marL="457200" rtl="0" algn="l">
              <a:spcBef>
                <a:spcPts val="0"/>
              </a:spcBef>
              <a:spcAft>
                <a:spcPts val="0"/>
              </a:spcAft>
              <a:buClr>
                <a:schemeClr val="dk1"/>
              </a:buClr>
              <a:buSzPts val="1200"/>
              <a:buFont typeface="Arial"/>
              <a:buNone/>
            </a:pPr>
            <a:r>
              <a:t/>
            </a:r>
            <a:endParaRPr>
              <a:latin typeface="Quattrocento Sans"/>
              <a:ea typeface="Quattrocento Sans"/>
              <a:cs typeface="Quattrocento Sans"/>
              <a:sym typeface="Quattrocento Sans"/>
            </a:endParaRPr>
          </a:p>
          <a:p>
            <a:pPr indent="-171450" lvl="0" marL="171450" rtl="0" algn="l">
              <a:spcBef>
                <a:spcPts val="0"/>
              </a:spcBef>
              <a:spcAft>
                <a:spcPts val="0"/>
              </a:spcAft>
              <a:buClr>
                <a:schemeClr val="dk1"/>
              </a:buClr>
              <a:buSzPts val="1200"/>
              <a:buFont typeface="Noto Sans Symbols"/>
              <a:buChar char="☞"/>
            </a:pPr>
            <a:r>
              <a:rPr lang="en-US">
                <a:latin typeface="Quattrocento Sans"/>
                <a:ea typeface="Quattrocento Sans"/>
                <a:cs typeface="Quattrocento Sans"/>
                <a:sym typeface="Quattrocento Sans"/>
              </a:rPr>
              <a:t>A note on the videos used: Most videos are in English. You can add subtitles if you click CC at the bottom of the video. If you don’t see your language, click on settings, auto-translate, and select your language. Since most videos start with a short ad, it is advisable to open the video before class, skip the ad and stop. Open it again when it is time and start it. In this module there are several videos (slides: 6, 13, 14, 15).</a:t>
            </a:r>
            <a:endParaRPr/>
          </a:p>
          <a:p>
            <a:pPr indent="0" lvl="0" marL="0" rtl="0" algn="l">
              <a:spcBef>
                <a:spcPts val="0"/>
              </a:spcBef>
              <a:spcAft>
                <a:spcPts val="0"/>
              </a:spcAft>
              <a:buClr>
                <a:schemeClr val="dk1"/>
              </a:buClr>
              <a:buSzPts val="1200"/>
              <a:buFont typeface="Noto Sans Symbols"/>
              <a:buNone/>
            </a:pPr>
            <a:r>
              <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200"/>
              <a:buFont typeface="Arial"/>
              <a:buNone/>
            </a:pPr>
            <a:r>
              <a:rPr lang="en-US"/>
              <a:t>Symbols used in the notes to help you teach the module:</a:t>
            </a:r>
            <a:endParaRPr/>
          </a:p>
          <a:p>
            <a:pPr indent="0" lvl="0" marL="0" rtl="0" algn="l">
              <a:spcBef>
                <a:spcPts val="0"/>
              </a:spcBef>
              <a:spcAft>
                <a:spcPts val="0"/>
              </a:spcAft>
              <a:buNone/>
            </a:pPr>
            <a:r>
              <a:rPr lang="en-US" sz="2000"/>
              <a:t>☺</a:t>
            </a:r>
            <a:r>
              <a:rPr lang="en-US"/>
              <a:t> It is used for something you have to say or read in class. It represents your speaking.</a:t>
            </a:r>
            <a:endParaRPr/>
          </a:p>
          <a:p>
            <a:pPr indent="0" lvl="0" marL="0" rtl="0" algn="l">
              <a:spcBef>
                <a:spcPts val="0"/>
              </a:spcBef>
              <a:spcAft>
                <a:spcPts val="0"/>
              </a:spcAft>
              <a:buNone/>
            </a:pPr>
            <a:r>
              <a:rPr lang="en-US" sz="2000"/>
              <a:t>📄</a:t>
            </a:r>
            <a:r>
              <a:rPr lang="en-US"/>
              <a:t>  It is used for instructions. It gives you info on what to do. </a:t>
            </a:r>
            <a:endParaRPr/>
          </a:p>
          <a:p>
            <a:pPr indent="0" lvl="0" marL="0" rtl="0" algn="l">
              <a:spcBef>
                <a:spcPts val="0"/>
              </a:spcBef>
              <a:spcAft>
                <a:spcPts val="0"/>
              </a:spcAft>
              <a:buClr>
                <a:schemeClr val="dk1"/>
              </a:buClr>
              <a:buSzPts val="2000"/>
              <a:buFont typeface="Noto Sans Symbols"/>
              <a:buNone/>
            </a:pPr>
            <a:r>
              <a:rPr lang="en-US" sz="2000">
                <a:latin typeface="Quattrocento Sans"/>
                <a:ea typeface="Quattrocento Sans"/>
                <a:cs typeface="Quattrocento Sans"/>
                <a:sym typeface="Quattrocento Sans"/>
              </a:rPr>
              <a:t>🖈</a:t>
            </a:r>
            <a:r>
              <a:rPr lang="en-US"/>
              <a:t> It is used in any of the above (speaking or instructions). It represents a question to ask students, or an activity to do with students.</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t/>
            </a:r>
            <a:endParaRPr/>
          </a:p>
        </p:txBody>
      </p:sp>
      <p:sp>
        <p:nvSpPr>
          <p:cNvPr id="100" name="Google Shape;10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Hello again, in this module we will discuss important things that have to do with our protection online and offline. Technology has brough so many good things in our lives, but of course, it has also brought crime to the next level. It is important to know how to protect our privacy and our data, be aware of our digital footprint, and how to use the Internet in a safe way. The last part of this module is dedicated on the impact of new technologies on our well-being. Are you ready?</a:t>
            </a:r>
            <a:endParaRPr/>
          </a:p>
          <a:p>
            <a:pPr indent="0" lvl="0" marL="0" rtl="0" algn="l">
              <a:spcBef>
                <a:spcPts val="0"/>
              </a:spcBef>
              <a:spcAft>
                <a:spcPts val="0"/>
              </a:spcAft>
              <a:buClr>
                <a:schemeClr val="dk1"/>
              </a:buClr>
              <a:buSzPts val="1200"/>
              <a:buFont typeface="Noto Sans Symbols"/>
              <a:buNone/>
            </a:pPr>
            <a:r>
              <a:t/>
            </a:r>
            <a:endParaRPr/>
          </a:p>
        </p:txBody>
      </p:sp>
      <p:sp>
        <p:nvSpPr>
          <p:cNvPr id="140" name="Google Shape;14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We will start by understanding how we can protect our privacy and data. </a:t>
            </a:r>
            <a:endParaRPr/>
          </a:p>
          <a:p>
            <a:pPr indent="0" lvl="0" marL="0" rtl="0" algn="l">
              <a:spcBef>
                <a:spcPts val="0"/>
              </a:spcBef>
              <a:spcAft>
                <a:spcPts val="0"/>
              </a:spcAft>
              <a:buClr>
                <a:schemeClr val="dk1"/>
              </a:buClr>
              <a:buSzPts val="1200"/>
              <a:buFont typeface="Noto Sans Symbols"/>
              <a:buNone/>
            </a:pPr>
            <a:r>
              <a:t/>
            </a:r>
            <a:endParaRPr/>
          </a:p>
        </p:txBody>
      </p:sp>
      <p:sp>
        <p:nvSpPr>
          <p:cNvPr id="166" name="Google Shape;16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Why should we care about privacy? Protecting our personal data, such as our address, phone number, social media accounts, age, email password, etc is important for four main reasons: </a:t>
            </a:r>
            <a:r>
              <a:rPr b="1" lang="en-US"/>
              <a:t>Privacy protection: </a:t>
            </a:r>
            <a:r>
              <a:rPr b="0" lang="en-US"/>
              <a:t>we d</a:t>
            </a:r>
            <a:r>
              <a:rPr lang="en-US"/>
              <a:t>on’t want our information to fall into the wrong hands or be misused. This can put us in danger. We will see examples of misuse later on. </a:t>
            </a:r>
            <a:r>
              <a:rPr b="1" lang="en-US"/>
              <a:t>Identity theft prevention</a:t>
            </a:r>
            <a:r>
              <a:rPr lang="en-US"/>
              <a:t>: thieves can use our information to commit fraud or illegal actions under our name, or in other words to pretend it is us who committed some illegal action. For example, they can open an account under our name and collect money from people for fake services. </a:t>
            </a:r>
            <a:r>
              <a:rPr b="1" lang="en-US"/>
              <a:t>Online safety</a:t>
            </a:r>
            <a:r>
              <a:rPr lang="en-US"/>
              <a:t>: equally important is that we keep ourselves safe online, as we do in real life.  We must avoid becoming victims. We will see further on, how pictures can be misused and the consequences of that. Lastly, we need to consider </a:t>
            </a:r>
            <a:r>
              <a:rPr b="1" lang="en-US"/>
              <a:t>future implications</a:t>
            </a:r>
            <a:r>
              <a:rPr lang="en-US"/>
              <a:t>: Before we do anything online, we have to think about our online reputation today and in the future. e.g. what would a future employer think about an embarrassing moment we shared?</a:t>
            </a:r>
            <a:endParaRPr/>
          </a:p>
          <a:p>
            <a:pPr indent="0" lvl="0" marL="0" rtl="0" algn="l">
              <a:spcBef>
                <a:spcPts val="0"/>
              </a:spcBef>
              <a:spcAft>
                <a:spcPts val="0"/>
              </a:spcAft>
              <a:buClr>
                <a:schemeClr val="dk1"/>
              </a:buClr>
              <a:buSzPts val="1200"/>
              <a:buFont typeface="Noto Sans Symbols"/>
              <a:buNone/>
            </a:pPr>
            <a:r>
              <a:t/>
            </a:r>
            <a:endParaRPr/>
          </a:p>
        </p:txBody>
      </p:sp>
      <p:sp>
        <p:nvSpPr>
          <p:cNvPr id="177" name="Google Shape;17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A lot of people say: “I’m not anyone important or famous, and I have nothing to hide”. But, protecting our personal information gives us freedom and autonomy to make our own decisions and not fall for the appetite of online criminals who might blackmail us. Furthermore, as the technology advances in a very fast pace, we need to try to protect ourselves from threats that do not even exist right now. Turning on our mobile phones with our fingerprints only became available the last decade. But, if someone copy our fingerprint, and combine it with other personal information, increases the possibility that we become victims in the near future. To prepare ourselves for unknown, future problems, we need to make our personal data less accessible. </a:t>
            </a:r>
            <a:endParaRPr/>
          </a:p>
          <a:p>
            <a:pPr indent="-171450" lvl="0" marL="171450" rtl="0" algn="l">
              <a:spcBef>
                <a:spcPts val="0"/>
              </a:spcBef>
              <a:spcAft>
                <a:spcPts val="0"/>
              </a:spcAft>
              <a:buClr>
                <a:schemeClr val="dk1"/>
              </a:buClr>
              <a:buSzPts val="1200"/>
              <a:buFont typeface="Noto Sans Symbols"/>
              <a:buChar char="📄"/>
            </a:pPr>
            <a:r>
              <a:rPr lang="en-US"/>
              <a:t>Use the following example to help students understand future threats: there was a story on the news about students who found naked pictures of themselves online, although they never sent such pictures. What happened is that a very new app that is based on AI, could take any person’s picture, remove the clothes and show the person naked. This app is a new threat; it did not exist 2 years ago.  </a:t>
            </a:r>
            <a:endParaRPr/>
          </a:p>
          <a:p>
            <a:pPr indent="0" lvl="0" marL="0" rtl="0" algn="l">
              <a:spcBef>
                <a:spcPts val="0"/>
              </a:spcBef>
              <a:spcAft>
                <a:spcPts val="0"/>
              </a:spcAft>
              <a:buClr>
                <a:schemeClr val="dk1"/>
              </a:buClr>
              <a:buSzPts val="1200"/>
              <a:buFont typeface="Noto Sans Symbols"/>
              <a:buNone/>
            </a:pPr>
            <a:r>
              <a:t/>
            </a:r>
            <a:endParaRPr/>
          </a:p>
        </p:txBody>
      </p:sp>
      <p:sp>
        <p:nvSpPr>
          <p:cNvPr id="191" name="Google Shape;19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 Don’t reveal the content of the slide yet, just the title</a:t>
            </a:r>
            <a:endParaRPr/>
          </a:p>
          <a:p>
            <a:pPr indent="0" lvl="0" marL="0" rtl="0" algn="l">
              <a:spcBef>
                <a:spcPts val="0"/>
              </a:spcBef>
              <a:spcAft>
                <a:spcPts val="0"/>
              </a:spcAft>
              <a:buNone/>
            </a:pPr>
            <a:r>
              <a:rPr lang="en-US"/>
              <a:t>☺</a:t>
            </a:r>
            <a:r>
              <a:rPr lang="en-US">
                <a:latin typeface="Quattrocento Sans"/>
                <a:ea typeface="Quattrocento Sans"/>
                <a:cs typeface="Quattrocento Sans"/>
                <a:sym typeface="Quattrocento Sans"/>
              </a:rPr>
              <a:t>🖈Have you heard of this term – digital footprint? Can you guess what it is?</a:t>
            </a:r>
            <a:endParaRPr/>
          </a:p>
          <a:p>
            <a:pPr indent="-171450" lvl="0" marL="171450" rtl="0" algn="l">
              <a:spcBef>
                <a:spcPts val="0"/>
              </a:spcBef>
              <a:spcAft>
                <a:spcPts val="0"/>
              </a:spcAft>
              <a:buClr>
                <a:schemeClr val="dk1"/>
              </a:buClr>
              <a:buSzPts val="1200"/>
              <a:buFont typeface="Noto Sans Symbols"/>
              <a:buChar char="📄"/>
            </a:pPr>
            <a:r>
              <a:rPr lang="en-US">
                <a:latin typeface="Quattrocento Sans"/>
                <a:ea typeface="Quattrocento Sans"/>
                <a:cs typeface="Quattrocento Sans"/>
                <a:sym typeface="Quattrocento Sans"/>
              </a:rPr>
              <a:t>Allow students to share their ideas and then click to reveal the content of the slide. </a:t>
            </a:r>
            <a:endParaRPr/>
          </a:p>
          <a:p>
            <a:pPr indent="-171450" lvl="0" marL="171450" rtl="0" algn="l">
              <a:spcBef>
                <a:spcPts val="0"/>
              </a:spcBef>
              <a:spcAft>
                <a:spcPts val="0"/>
              </a:spcAft>
              <a:buClr>
                <a:schemeClr val="dk1"/>
              </a:buClr>
              <a:buSzPts val="1200"/>
              <a:buFont typeface="Noto Sans Symbols"/>
              <a:buChar char="☺"/>
            </a:pPr>
            <a:r>
              <a:rPr lang="en-US">
                <a:latin typeface="Quattrocento Sans"/>
                <a:ea typeface="Quattrocento Sans"/>
                <a:cs typeface="Quattrocento Sans"/>
                <a:sym typeface="Quattrocento Sans"/>
              </a:rPr>
              <a:t>The easier way to remember this, is to imagine that we are walking on a beach. With every step we leave our footprint on the sand. In a similar way, with everything we do online we leave traces. Those traces are called digital footprint. Let’s watch a short video together. It explains in a very simple way what a digital footprint is. </a:t>
            </a:r>
            <a:endParaRPr/>
          </a:p>
          <a:p>
            <a:pPr indent="-171450" lvl="0" marL="171450" rtl="0" algn="l">
              <a:spcBef>
                <a:spcPts val="0"/>
              </a:spcBef>
              <a:spcAft>
                <a:spcPts val="0"/>
              </a:spcAft>
              <a:buClr>
                <a:schemeClr val="dk1"/>
              </a:buClr>
              <a:buSzPts val="1200"/>
              <a:buFont typeface="Noto Sans Symbols"/>
              <a:buChar char="📄"/>
            </a:pPr>
            <a:r>
              <a:rPr lang="en-US">
                <a:latin typeface="Quattrocento Sans"/>
                <a:ea typeface="Quattrocento Sans"/>
                <a:cs typeface="Quattrocento Sans"/>
                <a:sym typeface="Quattrocento Sans"/>
              </a:rPr>
              <a:t>Watch the video and before you return to the presentation ask students 🖈Is it clear what the digital footprint is? Do you have any questions? Then return to the slide</a:t>
            </a:r>
            <a:endParaRPr/>
          </a:p>
          <a:p>
            <a:pPr indent="-171450" lvl="0" marL="171450" rtl="0" algn="l">
              <a:spcBef>
                <a:spcPts val="0"/>
              </a:spcBef>
              <a:spcAft>
                <a:spcPts val="0"/>
              </a:spcAft>
              <a:buClr>
                <a:schemeClr val="dk1"/>
              </a:buClr>
              <a:buSzPts val="1200"/>
              <a:buFont typeface="Noto Sans Symbols"/>
              <a:buChar char="☺"/>
            </a:pPr>
            <a:r>
              <a:rPr lang="en-US">
                <a:latin typeface="Quattrocento Sans"/>
                <a:ea typeface="Quattrocento Sans"/>
                <a:cs typeface="Quattrocento Sans"/>
                <a:sym typeface="Quattrocento Sans"/>
              </a:rPr>
              <a:t>Why should we care about our digital footprint? Because it follows us </a:t>
            </a:r>
            <a:r>
              <a:rPr lang="en-US"/>
              <a:t>forever. We cannot delete it. Others can search our digital footprint. Remember, we leave traces with any action online. This information can translate to money for some professionals, e.g. marketing professionals, or be exploited by criminals. It also reveals an image for us. And this image, whether good or bad can affect our personal reputation. </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Let’s play the Privacy Chicken game together. You will see that simple, everyday actions you make, put you in danger</a:t>
            </a:r>
            <a:endParaRPr/>
          </a:p>
          <a:p>
            <a:pPr indent="0" lvl="0" marL="0" rtl="0" algn="l">
              <a:spcBef>
                <a:spcPts val="0"/>
              </a:spcBef>
              <a:spcAft>
                <a:spcPts val="0"/>
              </a:spcAft>
              <a:buNone/>
            </a:pPr>
            <a:r>
              <a:t/>
            </a:r>
            <a:endParaRPr/>
          </a:p>
        </p:txBody>
      </p:sp>
      <p:sp>
        <p:nvSpPr>
          <p:cNvPr id="202" name="Google Shape;20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Whenever we go online, we share personal information more often than we think. This game shows the questions or actions requested by platforms, social media, games, or just websites. We usually don’t think about it, but the game asks us to make a choice so that you pay attention. Let’s see what happens. </a:t>
            </a:r>
            <a:endParaRPr/>
          </a:p>
          <a:p>
            <a:pPr indent="-171450" lvl="0" marL="171450" rtl="0" algn="l">
              <a:spcBef>
                <a:spcPts val="0"/>
              </a:spcBef>
              <a:spcAft>
                <a:spcPts val="0"/>
              </a:spcAft>
              <a:buClr>
                <a:schemeClr val="dk1"/>
              </a:buClr>
              <a:buSzPts val="1200"/>
              <a:buFont typeface="Noto Sans Symbols"/>
              <a:buChar char="📄"/>
            </a:pPr>
            <a:r>
              <a:rPr lang="en-US"/>
              <a:t>Open the game and play with all the students. The game is in English, and no subtitles are supported. However, it is simple language and short messages that you must translate to students. Depending on their choices, the game can finish very soon or last longer. Although funny, it reveals how easy it is to share private data. </a:t>
            </a:r>
            <a:endParaRPr/>
          </a:p>
          <a:p>
            <a:pPr indent="-95250" lvl="0" marL="171450" rtl="0" algn="l">
              <a:spcBef>
                <a:spcPts val="0"/>
              </a:spcBef>
              <a:spcAft>
                <a:spcPts val="0"/>
              </a:spcAft>
              <a:buClr>
                <a:schemeClr val="dk1"/>
              </a:buClr>
              <a:buSzPts val="1200"/>
              <a:buFont typeface="Noto Sans Symbols"/>
              <a:buNone/>
            </a:pPr>
            <a:r>
              <a:t/>
            </a:r>
            <a:endParaRPr/>
          </a:p>
        </p:txBody>
      </p:sp>
      <p:sp>
        <p:nvSpPr>
          <p:cNvPr id="212" name="Google Shape;21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As we said before, the Internet opens the whole world on our screen, but we need to make sure that we will have a positive experience with it. So, now, let’s see how we can protect ourselves online. </a:t>
            </a:r>
            <a:endParaRPr/>
          </a:p>
          <a:p>
            <a:pPr indent="0" lvl="0" marL="0" rtl="0" algn="l">
              <a:spcBef>
                <a:spcPts val="0"/>
              </a:spcBef>
              <a:spcAft>
                <a:spcPts val="0"/>
              </a:spcAft>
              <a:buClr>
                <a:schemeClr val="dk1"/>
              </a:buClr>
              <a:buSzPts val="1200"/>
              <a:buFont typeface="Noto Sans Symbols"/>
              <a:buNone/>
            </a:pPr>
            <a:r>
              <a:t/>
            </a:r>
            <a:endParaRPr/>
          </a:p>
        </p:txBody>
      </p:sp>
      <p:sp>
        <p:nvSpPr>
          <p:cNvPr id="223" name="Google Shape;22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We start with passwords, as for any account that we open – email account, social media account, game account - we need to set a password. So, this information applies to almost everywhere. Setting a strong password is very important. To do that, we need to use combinations of letters, numbers and symbols. Birthdates, or other dates that someone could guess should be avoided. Letters and numbers next to each other should also be avoided. A strong password is 8-12 characters long. It is not a good idea to use the same password for different platforms. If one of them is hacked, we don’t want all our accounts to be hacked. And of course, once we set up a strong password, we should keep it to ourselves. </a:t>
            </a:r>
            <a:r>
              <a:rPr lang="en-US">
                <a:latin typeface="Quattrocento Sans"/>
                <a:ea typeface="Quattrocento Sans"/>
                <a:cs typeface="Quattrocento Sans"/>
                <a:sym typeface="Quattrocento Sans"/>
              </a:rPr>
              <a:t>🖈</a:t>
            </a:r>
            <a:r>
              <a:rPr lang="en-US"/>
              <a:t>Check the example on the screen. Which of the two is a strong password and why? </a:t>
            </a:r>
            <a:endParaRPr/>
          </a:p>
          <a:p>
            <a:pPr indent="-171450" lvl="0" marL="171450" rtl="0" algn="l">
              <a:spcBef>
                <a:spcPts val="0"/>
              </a:spcBef>
              <a:spcAft>
                <a:spcPts val="0"/>
              </a:spcAft>
              <a:buClr>
                <a:schemeClr val="dk1"/>
              </a:buClr>
              <a:buSzPts val="1200"/>
              <a:buFont typeface="Noto Sans Symbols"/>
              <a:buChar char="📄"/>
            </a:pPr>
            <a:r>
              <a:rPr lang="en-US"/>
              <a:t>Allow students to express their views and exchange ideas. The correct answer is the second password, as it combines uppercase and lowercase letters, numbers and symbols in a way that cannot be guessed.  </a:t>
            </a:r>
            <a:endParaRPr/>
          </a:p>
          <a:p>
            <a:pPr indent="-171450" lvl="0" marL="171450" rtl="0" algn="l">
              <a:spcBef>
                <a:spcPts val="0"/>
              </a:spcBef>
              <a:spcAft>
                <a:spcPts val="0"/>
              </a:spcAft>
              <a:buClr>
                <a:schemeClr val="dk1"/>
              </a:buClr>
              <a:buSzPts val="1200"/>
              <a:buFont typeface="Noto Sans Symbols"/>
              <a:buChar char="☺"/>
            </a:pPr>
            <a:r>
              <a:rPr lang="en-US"/>
              <a:t>Great! Now, most email and social media accounts nowadays give the option of a two-factor authentication. This adds another security layer to our accounts, and we should use it, when it is available. For instance, entering Facebook with username, password and a code that will be sent as an SMS to our mobile phone (password and code are two security factors). </a:t>
            </a:r>
            <a:endParaRPr/>
          </a:p>
          <a:p>
            <a:pPr indent="0" lvl="0" marL="0" rtl="0" algn="l">
              <a:spcBef>
                <a:spcPts val="0"/>
              </a:spcBef>
              <a:spcAft>
                <a:spcPts val="0"/>
              </a:spcAft>
              <a:buClr>
                <a:schemeClr val="dk1"/>
              </a:buClr>
              <a:buSzPts val="1200"/>
              <a:buFont typeface="Noto Sans Symbols"/>
              <a:buNone/>
            </a:pPr>
            <a:r>
              <a:t/>
            </a:r>
            <a:endParaRPr/>
          </a:p>
        </p:txBody>
      </p:sp>
      <p:sp>
        <p:nvSpPr>
          <p:cNvPr id="232" name="Google Shape;23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rgbClr val="1F1F1F"/>
              </a:buClr>
              <a:buSzPts val="1200"/>
              <a:buFont typeface="Noto Sans Symbols"/>
              <a:buChar char="☺"/>
            </a:pPr>
            <a:r>
              <a:rPr b="0" i="0" lang="en-US">
                <a:solidFill>
                  <a:srgbClr val="1F1F1F"/>
                </a:solidFill>
                <a:highlight>
                  <a:srgbClr val="FFFFFF"/>
                </a:highlight>
                <a:latin typeface="Arial"/>
                <a:ea typeface="Arial"/>
                <a:cs typeface="Arial"/>
                <a:sym typeface="Arial"/>
              </a:rPr>
              <a:t>Another strategy we can use to protect our privacy is to block tracking cookies. Cookies are </a:t>
            </a:r>
            <a:r>
              <a:rPr b="0" i="0" lang="en-US">
                <a:solidFill>
                  <a:srgbClr val="040C28"/>
                </a:solidFill>
                <a:latin typeface="Arial"/>
                <a:ea typeface="Arial"/>
                <a:cs typeface="Arial"/>
                <a:sym typeface="Arial"/>
              </a:rPr>
              <a:t>small pieces of text sent to our browser by a website we visit</a:t>
            </a:r>
            <a:r>
              <a:rPr b="0" i="0" lang="en-US">
                <a:solidFill>
                  <a:srgbClr val="1F1F1F"/>
                </a:solidFill>
                <a:highlight>
                  <a:srgbClr val="FFFFFF"/>
                </a:highlight>
                <a:latin typeface="Arial"/>
                <a:ea typeface="Arial"/>
                <a:cs typeface="Arial"/>
                <a:sym typeface="Arial"/>
              </a:rPr>
              <a:t>. Cookies are intended to help us navigate easier, according to our preferences, as this type of information is stored. We’ve all seen the pop-up, “this site uses cookies.” If we accept a website’s cookies, they’re stored on our browsers and can be used also to collect data about our browsing behavior and send this data back to websites. </a:t>
            </a:r>
            <a:r>
              <a:rPr b="0" i="0" lang="en-US">
                <a:solidFill>
                  <a:srgbClr val="242424"/>
                </a:solidFill>
                <a:latin typeface="Inter"/>
                <a:ea typeface="Inter"/>
                <a:cs typeface="Inter"/>
                <a:sym typeface="Inter"/>
              </a:rPr>
              <a:t>Other types of cookies are placed by third parties, like advertisers or vendors. It’s a good idea to decline third-party cookies, otherwise the website could sell our browsing data to third parties we don’t have any power on. Check the example on the screen. It says, we and </a:t>
            </a:r>
            <a:r>
              <a:rPr b="1" i="0" lang="en-US">
                <a:solidFill>
                  <a:srgbClr val="242424"/>
                </a:solidFill>
                <a:latin typeface="Inter"/>
                <a:ea typeface="Inter"/>
                <a:cs typeface="Inter"/>
                <a:sym typeface="Inter"/>
              </a:rPr>
              <a:t>our partners </a:t>
            </a:r>
            <a:r>
              <a:rPr b="0" i="0" lang="en-US">
                <a:solidFill>
                  <a:srgbClr val="242424"/>
                </a:solidFill>
                <a:latin typeface="Inter"/>
                <a:ea typeface="Inter"/>
                <a:cs typeface="Inter"/>
                <a:sym typeface="Inter"/>
              </a:rPr>
              <a:t>process data…. If we accept, we give our authorization to all partners of the website to use our information. There is the option of Reject all, but this is rarely provided. What we see more often is the third option “manage choices”. If we click on this, we can manage what cookies to allow and for what reason. </a:t>
            </a:r>
            <a:endParaRPr/>
          </a:p>
          <a:p>
            <a:pPr indent="0" lvl="0" marL="0" rtl="0" algn="l">
              <a:spcBef>
                <a:spcPts val="0"/>
              </a:spcBef>
              <a:spcAft>
                <a:spcPts val="0"/>
              </a:spcAft>
              <a:buClr>
                <a:srgbClr val="242424"/>
              </a:buClr>
              <a:buSzPts val="1200"/>
              <a:buFont typeface="Noto Sans Symbols"/>
              <a:buNone/>
            </a:pPr>
            <a:r>
              <a:rPr b="0" i="0" lang="en-US">
                <a:solidFill>
                  <a:srgbClr val="242424"/>
                </a:solidFill>
                <a:latin typeface="Inter"/>
                <a:ea typeface="Inter"/>
                <a:cs typeface="Inter"/>
                <a:sym typeface="Inter"/>
              </a:rPr>
              <a:t>📄 You can open any website on a browser and show these options live to students. </a:t>
            </a:r>
            <a:endParaRPr/>
          </a:p>
        </p:txBody>
      </p:sp>
      <p:sp>
        <p:nvSpPr>
          <p:cNvPr id="243" name="Google Shape;24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Most of us spend a lot of time on social media. It is common, although not wise, that we add people we have not met to our friends’ lists, just because they are, or pretend to be, friends of our friends or they say they find us attractive. We should be careful what friend requests we accept. Our social accounts are not a </a:t>
            </a:r>
            <a:r>
              <a:rPr b="0" i="0" lang="en-US">
                <a:solidFill>
                  <a:srgbClr val="333333"/>
                </a:solidFill>
                <a:highlight>
                  <a:srgbClr val="FFFFFF"/>
                </a:highlight>
                <a:latin typeface="Roboto"/>
                <a:ea typeface="Roboto"/>
                <a:cs typeface="Roboto"/>
                <a:sym typeface="Roboto"/>
              </a:rPr>
              <a:t>popularity contest, and having 150 online friends is not something to be proud of. We also need to remember that we share moments of our life on our social accounts. Do we want strangers to have access to these moments? Even if we have added as friends only people we know, a digital clean up of our friends list every year </a:t>
            </a:r>
            <a:r>
              <a:rPr lang="en-US"/>
              <a:t>is a good idea. Things we need to ask: Have we talked recently? If we have friends that we have not talked to for more than 2 months, we should remove them; do they comment, like or in any way react to my post or stories? People who are in our friends’ list just to check on us, but never really react or communicate, should be removed; do they make me feel awkward? If any of our friends post insulting things, or they use hate language, or they criticize us on our weight, clothes, origin, or they make us feel weird with their content, must be deleted. </a:t>
            </a:r>
            <a:r>
              <a:rPr b="0" i="0" lang="en-US" sz="1200">
                <a:highlight>
                  <a:srgbClr val="FFFFFF"/>
                </a:highlight>
                <a:latin typeface="Inter"/>
                <a:ea typeface="Inter"/>
                <a:cs typeface="Inter"/>
                <a:sym typeface="Inter"/>
              </a:rPr>
              <a:t>On Facebook, we can use the privacy checkup option in settings, to make our account safer. On Facebook again, we can activate the timeline review so that we can approve the content we are tagged in before it appears on our timeline. This can save us from embarrassing moments. Most other social media platforms have similar settings. </a:t>
            </a:r>
            <a:endParaRPr/>
          </a:p>
          <a:p>
            <a:pPr indent="-171450" lvl="0" marL="171450" rtl="0" algn="l">
              <a:spcBef>
                <a:spcPts val="0"/>
              </a:spcBef>
              <a:spcAft>
                <a:spcPts val="0"/>
              </a:spcAft>
              <a:buClr>
                <a:schemeClr val="dk1"/>
              </a:buClr>
              <a:buSzPts val="1200"/>
              <a:buFont typeface="Noto Sans Symbols"/>
              <a:buChar char="📄"/>
            </a:pPr>
            <a:r>
              <a:rPr b="0" i="0" lang="en-US" sz="1200">
                <a:highlight>
                  <a:srgbClr val="FFFFFF"/>
                </a:highlight>
                <a:latin typeface="Inter"/>
                <a:ea typeface="Inter"/>
                <a:cs typeface="Inter"/>
                <a:sym typeface="Inter"/>
              </a:rPr>
              <a:t>If you have a Facebook or another social media account, you can show and discuss the options of the Privacy checkup.</a:t>
            </a:r>
            <a:endParaRPr/>
          </a:p>
          <a:p>
            <a:pPr indent="0" lvl="0" marL="0" rtl="0" algn="l">
              <a:spcBef>
                <a:spcPts val="0"/>
              </a:spcBef>
              <a:spcAft>
                <a:spcPts val="0"/>
              </a:spcAft>
              <a:buClr>
                <a:schemeClr val="dk1"/>
              </a:buClr>
              <a:buSzPts val="1200"/>
              <a:buFont typeface="Noto Sans Symbols"/>
              <a:buNone/>
            </a:pPr>
            <a:r>
              <a:t/>
            </a:r>
            <a:endParaRPr b="0" i="0" sz="1200">
              <a:highlight>
                <a:srgbClr val="FFFFFF"/>
              </a:highlight>
              <a:latin typeface="Inter"/>
              <a:ea typeface="Inter"/>
              <a:cs typeface="Inter"/>
              <a:sym typeface="Inter"/>
            </a:endParaRPr>
          </a:p>
          <a:p>
            <a:pPr indent="0" lvl="0" marL="0" rtl="0" algn="l">
              <a:spcBef>
                <a:spcPts val="0"/>
              </a:spcBef>
              <a:spcAft>
                <a:spcPts val="0"/>
              </a:spcAft>
              <a:buNone/>
            </a:pPr>
            <a:r>
              <a:t/>
            </a:r>
            <a:endParaRPr/>
          </a:p>
        </p:txBody>
      </p:sp>
      <p:sp>
        <p:nvSpPr>
          <p:cNvPr id="259" name="Google Shape;25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Now this is something that only a few people notice, but it is very important. Every app that we download on our mobile devices, or those we can get from social media, use some of our private data or ask our permission to use our data. We need to be careful with that and use our judgement to allow or reject such permissions. For instance, why should a game have access to our camera or calendar?  Why should a game have access to our phone?</a:t>
            </a:r>
            <a:r>
              <a:rPr lang="en-US">
                <a:latin typeface="Quattrocento Sans"/>
                <a:ea typeface="Quattrocento Sans"/>
                <a:cs typeface="Quattrocento Sans"/>
                <a:sym typeface="Quattrocento Sans"/>
              </a:rPr>
              <a:t>🖈</a:t>
            </a:r>
            <a:r>
              <a:rPr lang="en-US"/>
              <a:t>Let’s try this together. Let’s open our mobile phones. We go to Settings, Privacy, Permission Manager. We can see all our apps and the rights they have. Should they have them all? For instance, Viber needs permission to use your camera and microphone to be able to operate smoothly. But why should Instagram for example, know our location or use our contact list? On your own time, check the rights of each app and disable those that do not make sense. </a:t>
            </a:r>
            <a:endParaRPr/>
          </a:p>
          <a:p>
            <a:pPr indent="0" lvl="0" marL="0" rtl="0" algn="l">
              <a:spcBef>
                <a:spcPts val="0"/>
              </a:spcBef>
              <a:spcAft>
                <a:spcPts val="0"/>
              </a:spcAft>
              <a:buClr>
                <a:schemeClr val="dk1"/>
              </a:buClr>
              <a:buSzPts val="1200"/>
              <a:buFont typeface="Noto Sans Symbols"/>
              <a:buNone/>
            </a:pPr>
            <a:r>
              <a:t/>
            </a:r>
            <a:endParaRPr/>
          </a:p>
        </p:txBody>
      </p:sp>
      <p:sp>
        <p:nvSpPr>
          <p:cNvPr id="272" name="Google Shape;27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Public wi-fi services are offered in public places, and coffee shops and are convenient when we want to search for something, or to find our way by using google maps. But we should not enter any of our accounts when we use a public wi-fi. Such networks are easy to hack, and it only takes one hacker to enter everybody’s account. Especially when we use e-banking (of course this is for later on) or any other app with sensitive data. </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t/>
            </a:r>
            <a:endParaRPr/>
          </a:p>
        </p:txBody>
      </p:sp>
      <p:sp>
        <p:nvSpPr>
          <p:cNvPr id="285" name="Google Shape;28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Noto Sans Symbols"/>
              <a:buChar char="☺"/>
            </a:pPr>
            <a:r>
              <a:rPr lang="en-US"/>
              <a:t>We will now investigate the world of fancy words, like phishing, smishing, grooming, and sexting. </a:t>
            </a:r>
            <a:r>
              <a:rPr lang="en-US">
                <a:latin typeface="Quattrocento Sans"/>
                <a:ea typeface="Quattrocento Sans"/>
                <a:cs typeface="Quattrocento Sans"/>
                <a:sym typeface="Quattrocento Sans"/>
              </a:rPr>
              <a:t>🖈</a:t>
            </a:r>
            <a:r>
              <a:rPr lang="en-US"/>
              <a:t> Any ideas of what such words mean? What do you think they have in common?</a:t>
            </a:r>
            <a:endParaRPr/>
          </a:p>
          <a:p>
            <a:pPr indent="0" lvl="0" marL="0" marR="0" rtl="0" algn="l">
              <a:lnSpc>
                <a:spcPct val="100000"/>
              </a:lnSpc>
              <a:spcBef>
                <a:spcPts val="0"/>
              </a:spcBef>
              <a:spcAft>
                <a:spcPts val="0"/>
              </a:spcAft>
              <a:buClr>
                <a:schemeClr val="dk1"/>
              </a:buClr>
              <a:buSzPts val="1200"/>
              <a:buFont typeface="Noto Sans Symbols"/>
              <a:buNone/>
            </a:pPr>
            <a:r>
              <a:rPr lang="en-US"/>
              <a:t>📄 Stop at the title of the slide. Allow students to exchange ideas and guess. Then click to reveal the content of the slide and go on. </a:t>
            </a:r>
            <a:endParaRPr/>
          </a:p>
          <a:p>
            <a:pPr indent="-171450" lvl="0" marL="171450" marR="0" rtl="0" algn="l">
              <a:lnSpc>
                <a:spcPct val="100000"/>
              </a:lnSpc>
              <a:spcBef>
                <a:spcPts val="0"/>
              </a:spcBef>
              <a:spcAft>
                <a:spcPts val="0"/>
              </a:spcAft>
              <a:buClr>
                <a:schemeClr val="dk1"/>
              </a:buClr>
              <a:buSzPts val="1200"/>
              <a:buFont typeface="Noto Sans Symbols"/>
              <a:buChar char="☺"/>
            </a:pPr>
            <a:r>
              <a:rPr lang="en-US"/>
              <a:t>Phising is usually emails that try to trick us into giving away our personal information. Suspicious links can appear everywhere: our email, social media, or fake ads. Many times, they try to trick us with offers, other times they say that we’ve won some prize, and other times they pretend to be officials, like the police or a bank that sends something important we need to click on. This is phishing. Smishing is the same practice, but such messages are sent via sms.  We must think before we click. Nobody gives money to strangers, and emails from authorities will never ask us to click on any link. If we are not sure, we should not click on the link and ask for assistance from someone more experienced. Let’s watch a video together. It refers to 4 safety practices we should pay attention to. </a:t>
            </a:r>
            <a:endParaRPr/>
          </a:p>
          <a:p>
            <a:pPr indent="0" lvl="0" marL="0" rtl="0" algn="l">
              <a:spcBef>
                <a:spcPts val="0"/>
              </a:spcBef>
              <a:spcAft>
                <a:spcPts val="0"/>
              </a:spcAft>
              <a:buNone/>
            </a:pPr>
            <a:r>
              <a:t/>
            </a:r>
            <a:endParaRPr/>
          </a:p>
        </p:txBody>
      </p:sp>
      <p:sp>
        <p:nvSpPr>
          <p:cNvPr id="298" name="Google Shape;29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Noto Sans Symbols"/>
              <a:buChar char="☺"/>
            </a:pPr>
            <a:r>
              <a:rPr lang="en-US"/>
              <a:t>We will now discuss online grooming because, unfortunately, is very common nowadays. </a:t>
            </a:r>
            <a:r>
              <a:rPr b="0" i="0" lang="en-US" sz="1200">
                <a:latin typeface="Arial"/>
                <a:ea typeface="Arial"/>
                <a:cs typeface="Arial"/>
                <a:sym typeface="Arial"/>
              </a:rPr>
              <a:t>Online grooming is where an adult befriends a child online and builds up their trust with the intention of exploiting them and causing them harm. The statistics are very indicative. </a:t>
            </a:r>
            <a:r>
              <a:rPr lang="en-US" sz="1200">
                <a:latin typeface="Helvetica Neue"/>
                <a:ea typeface="Helvetica Neue"/>
                <a:cs typeface="Helvetica Neue"/>
                <a:sym typeface="Helvetica Neue"/>
              </a:rPr>
              <a:t>61% of 8-12-year-olds have been contacted by someone they don’t know while playing a game. Popular digital services such as Facebook, have been used in known cases of child grooming for sexual purposes and drug trafficking.</a:t>
            </a:r>
            <a:r>
              <a:rPr lang="en-US" sz="1200">
                <a:latin typeface="Arial"/>
                <a:ea typeface="Arial"/>
                <a:cs typeface="Arial"/>
                <a:sym typeface="Arial"/>
              </a:rPr>
              <a:t> This is not fun at all. </a:t>
            </a:r>
            <a:r>
              <a:rPr lang="en-US" sz="1200">
                <a:latin typeface="Helvetica Neue"/>
                <a:ea typeface="Helvetica Neue"/>
                <a:cs typeface="Helvetica Neue"/>
                <a:sym typeface="Helvetica Neue"/>
              </a:rPr>
              <a:t>Interpol has created a short video about this danger. Let’s watch it together.</a:t>
            </a:r>
            <a:endParaRPr/>
          </a:p>
          <a:p>
            <a:pPr indent="-171450" lvl="0" marL="171450" marR="0" rtl="0" algn="l">
              <a:lnSpc>
                <a:spcPct val="100000"/>
              </a:lnSpc>
              <a:spcBef>
                <a:spcPts val="0"/>
              </a:spcBef>
              <a:spcAft>
                <a:spcPts val="0"/>
              </a:spcAft>
              <a:buClr>
                <a:schemeClr val="dk1"/>
              </a:buClr>
              <a:buSzPts val="1200"/>
              <a:buFont typeface="Noto Sans Symbols"/>
              <a:buChar char="📄"/>
            </a:pPr>
            <a:r>
              <a:rPr lang="en-US" sz="1200">
                <a:latin typeface="Helvetica Neue"/>
                <a:ea typeface="Helvetica Neue"/>
                <a:cs typeface="Helvetica Neue"/>
                <a:sym typeface="Helvetica Neue"/>
              </a:rPr>
              <a:t>Watch the video and then open a discussion with students. </a:t>
            </a:r>
            <a:r>
              <a:rPr lang="en-US" sz="1200">
                <a:latin typeface="Quattrocento Sans"/>
                <a:ea typeface="Quattrocento Sans"/>
                <a:cs typeface="Quattrocento Sans"/>
                <a:sym typeface="Quattrocento Sans"/>
              </a:rPr>
              <a:t>🖈</a:t>
            </a:r>
            <a:r>
              <a:rPr lang="en-US" sz="1200">
                <a:latin typeface="Helvetica Neue"/>
                <a:ea typeface="Helvetica Neue"/>
                <a:cs typeface="Helvetica Neue"/>
                <a:sym typeface="Helvetica Neue"/>
              </a:rPr>
              <a:t>What mistakes did this girl do that put her in danger? When the discussion is over, move to the next video.</a:t>
            </a:r>
            <a:endParaRPr/>
          </a:p>
          <a:p>
            <a:pPr indent="0" lvl="0" marL="0" marR="0" rtl="0" algn="l">
              <a:lnSpc>
                <a:spcPct val="100000"/>
              </a:lnSpc>
              <a:spcBef>
                <a:spcPts val="0"/>
              </a:spcBef>
              <a:spcAft>
                <a:spcPts val="0"/>
              </a:spcAft>
              <a:buClr>
                <a:schemeClr val="dk1"/>
              </a:buClr>
              <a:buSzPts val="1200"/>
              <a:buFont typeface="Noto Sans Symbols"/>
              <a:buNone/>
            </a:pPr>
            <a:r>
              <a:rPr lang="en-US" sz="1200">
                <a:latin typeface="Helvetica Neue"/>
                <a:ea typeface="Helvetica Neue"/>
                <a:cs typeface="Helvetica Neue"/>
                <a:sym typeface="Helvetica Neue"/>
              </a:rPr>
              <a:t>☺ The second video is based on true stories. We see the parallel stories of a girl who has added a stranger as a friend, and of a boy who thinks that is talking to a girl. See what’s happening</a:t>
            </a:r>
            <a:endParaRPr/>
          </a:p>
          <a:p>
            <a:pPr indent="-171450" lvl="0" marL="171450" rtl="0" algn="l">
              <a:spcBef>
                <a:spcPts val="0"/>
              </a:spcBef>
              <a:spcAft>
                <a:spcPts val="0"/>
              </a:spcAft>
              <a:buClr>
                <a:schemeClr val="dk1"/>
              </a:buClr>
              <a:buSzPts val="1200"/>
              <a:buFont typeface="Noto Sans Symbols"/>
              <a:buChar char="📄"/>
            </a:pPr>
            <a:r>
              <a:rPr lang="en-US" sz="1200">
                <a:latin typeface="Helvetica Neue"/>
                <a:ea typeface="Helvetica Neue"/>
                <a:cs typeface="Helvetica Neue"/>
                <a:sym typeface="Helvetica Neue"/>
              </a:rPr>
              <a:t>Open a discussion with the students about the things they should avoid: talking to strangers, sending photos or money, meet strangers. If at any point they decide to meet a stranger that found online, they need to make sure that they meet in a public place and that they have notified a friend about their intention. </a:t>
            </a:r>
            <a:endParaRPr/>
          </a:p>
          <a:p>
            <a:pPr indent="0" lvl="0" marL="0" rtl="0" algn="l">
              <a:spcBef>
                <a:spcPts val="0"/>
              </a:spcBef>
              <a:spcAft>
                <a:spcPts val="0"/>
              </a:spcAft>
              <a:buClr>
                <a:schemeClr val="dk1"/>
              </a:buClr>
              <a:buSzPts val="1200"/>
              <a:buFont typeface="Noto Sans Symbols"/>
              <a:buNone/>
            </a:pPr>
            <a:r>
              <a:t/>
            </a:r>
            <a:endParaRPr sz="1200">
              <a:latin typeface="Helvetica Neue"/>
              <a:ea typeface="Helvetica Neue"/>
              <a:cs typeface="Helvetica Neue"/>
              <a:sym typeface="Helvetica Neue"/>
            </a:endParaRPr>
          </a:p>
          <a:p>
            <a:pPr indent="0" lvl="0" marL="0" rtl="0" algn="l">
              <a:spcBef>
                <a:spcPts val="0"/>
              </a:spcBef>
              <a:spcAft>
                <a:spcPts val="0"/>
              </a:spcAft>
              <a:buNone/>
            </a:pPr>
            <a:r>
              <a:t/>
            </a:r>
            <a:endParaRPr/>
          </a:p>
        </p:txBody>
      </p:sp>
      <p:sp>
        <p:nvSpPr>
          <p:cNvPr id="311" name="Google Shape;31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Finally, sexting, is sending, receiving or forwarding sexually explicit messages, photos or videos. Recording and sharing our personal moments is another dangerous practice. We have all heard stories of people who committed suicide because an ex boyfriend/girlfriend blackmailed them with naked photos or sexual videos. Let’s see another interesting video from Cyber alert. </a:t>
            </a:r>
            <a:endParaRPr/>
          </a:p>
          <a:p>
            <a:pPr indent="-171450" lvl="0" marL="171450" rtl="0" algn="l">
              <a:spcBef>
                <a:spcPts val="0"/>
              </a:spcBef>
              <a:spcAft>
                <a:spcPts val="0"/>
              </a:spcAft>
              <a:buClr>
                <a:schemeClr val="dk1"/>
              </a:buClr>
              <a:buSzPts val="1200"/>
              <a:buFont typeface="Noto Sans Symbols"/>
              <a:buChar char="📄"/>
            </a:pPr>
            <a:r>
              <a:rPr lang="en-US"/>
              <a:t>The video is in Greek and no subtitles are enabled. You can replace it with a video in your own language, showing the cases that sexual messages can be misused. Such videos are usually prepared by Police or agencies against cybercrime in each country. </a:t>
            </a:r>
            <a:endParaRPr/>
          </a:p>
          <a:p>
            <a:pPr indent="-171450" lvl="0" marL="171450" rtl="0" algn="l">
              <a:spcBef>
                <a:spcPts val="0"/>
              </a:spcBef>
              <a:spcAft>
                <a:spcPts val="0"/>
              </a:spcAft>
              <a:buClr>
                <a:schemeClr val="dk1"/>
              </a:buClr>
              <a:buSzPts val="1200"/>
              <a:buFont typeface="Noto Sans Symbols"/>
              <a:buChar char="☺"/>
            </a:pPr>
            <a:r>
              <a:rPr lang="en-US"/>
              <a:t>We must not make ourselves a victim. We must not send naked photos or videos to anyone. We must not allow our partner to record our private moments. This is the last slide of the strategies we can use to protect our privacy and our life. </a:t>
            </a:r>
            <a:r>
              <a:rPr lang="en-US">
                <a:latin typeface="Quattrocento Sans"/>
                <a:ea typeface="Quattrocento Sans"/>
                <a:cs typeface="Quattrocento Sans"/>
                <a:sym typeface="Quattrocento Sans"/>
              </a:rPr>
              <a:t>🖈Is there anything you want to ask, or discuss, before we move on?</a:t>
            </a:r>
            <a:endParaRPr/>
          </a:p>
          <a:p>
            <a:pPr indent="0" lvl="0" marL="0" rtl="0" algn="l">
              <a:spcBef>
                <a:spcPts val="0"/>
              </a:spcBef>
              <a:spcAft>
                <a:spcPts val="0"/>
              </a:spcAft>
              <a:buClr>
                <a:schemeClr val="dk1"/>
              </a:buClr>
              <a:buSzPts val="1200"/>
              <a:buFont typeface="Noto Sans Symbols"/>
              <a:buNone/>
            </a:pPr>
            <a:r>
              <a:t/>
            </a:r>
            <a:endParaRPr/>
          </a:p>
        </p:txBody>
      </p:sp>
      <p:sp>
        <p:nvSpPr>
          <p:cNvPr id="324" name="Google Shape;32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Hi again! In this last part of the module, we will discuss how technology affects our well-being and what can we do to take advantage of technology without risking health issues. </a:t>
            </a:r>
            <a:endParaRPr/>
          </a:p>
          <a:p>
            <a:pPr indent="0" lvl="0" marL="0" rtl="0" algn="l">
              <a:spcBef>
                <a:spcPts val="0"/>
              </a:spcBef>
              <a:spcAft>
                <a:spcPts val="0"/>
              </a:spcAft>
              <a:buClr>
                <a:schemeClr val="dk1"/>
              </a:buClr>
              <a:buSzPts val="1200"/>
              <a:buFont typeface="Noto Sans Symbols"/>
              <a:buNone/>
            </a:pPr>
            <a:r>
              <a:t/>
            </a:r>
            <a:endParaRPr/>
          </a:p>
        </p:txBody>
      </p:sp>
      <p:sp>
        <p:nvSpPr>
          <p:cNvPr id="333" name="Google Shape;33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sz="1200">
                <a:latin typeface="Times New Roman"/>
                <a:ea typeface="Times New Roman"/>
                <a:cs typeface="Times New Roman"/>
                <a:sym typeface="Times New Roman"/>
              </a:rPr>
              <a:t>Stop at the title of the slide and ask the students </a:t>
            </a:r>
            <a:r>
              <a:rPr lang="en-US" sz="1200">
                <a:latin typeface="Quattrocento Sans"/>
                <a:ea typeface="Quattrocento Sans"/>
                <a:cs typeface="Quattrocento Sans"/>
                <a:sym typeface="Quattrocento Sans"/>
              </a:rPr>
              <a:t>🖈Technology can be addictive. Many are connected 24/7 and this can affect their health. How do you think the overuse of technology can affect our physical or mental health? Allow students to express their views and then click to reveal the content of the slide. </a:t>
            </a:r>
            <a:r>
              <a:rPr lang="en-US" sz="1200">
                <a:latin typeface="Times New Roman"/>
                <a:ea typeface="Times New Roman"/>
                <a:cs typeface="Times New Roman"/>
                <a:sym typeface="Times New Roman"/>
              </a:rPr>
              <a:t>Discuss the impact of constant connectivity (1</a:t>
            </a:r>
            <a:r>
              <a:rPr baseline="30000" lang="en-US" sz="1200">
                <a:latin typeface="Times New Roman"/>
                <a:ea typeface="Times New Roman"/>
                <a:cs typeface="Times New Roman"/>
                <a:sym typeface="Times New Roman"/>
              </a:rPr>
              <a:t>st</a:t>
            </a:r>
            <a:r>
              <a:rPr lang="en-US" sz="1200">
                <a:latin typeface="Times New Roman"/>
                <a:ea typeface="Times New Roman"/>
                <a:cs typeface="Times New Roman"/>
                <a:sym typeface="Times New Roman"/>
              </a:rPr>
              <a:t> bullet), and screen time on mental health. Then click to reveal the second bullet. </a:t>
            </a:r>
            <a:endParaRPr/>
          </a:p>
          <a:p>
            <a:pPr indent="-171450" lvl="0" marL="171450" rtl="0" algn="l">
              <a:spcBef>
                <a:spcPts val="0"/>
              </a:spcBef>
              <a:spcAft>
                <a:spcPts val="0"/>
              </a:spcAft>
              <a:buClr>
                <a:schemeClr val="dk1"/>
              </a:buClr>
              <a:buSzPts val="1200"/>
              <a:buFont typeface="Noto Sans Symbols"/>
              <a:buChar char="☺"/>
            </a:pPr>
            <a:r>
              <a:rPr b="0" i="0" lang="en-US">
                <a:latin typeface="Arial"/>
                <a:ea typeface="Arial"/>
                <a:cs typeface="Arial"/>
                <a:sym typeface="Arial"/>
              </a:rPr>
              <a:t>While digital technologies have enhanced communication and access to information, they've also blurred the boundaries between work, social life, and leisure. Being online all the time can take away time from important activities for our well-being, like sleep, exercise or socializing in person. </a:t>
            </a:r>
            <a:endParaRPr/>
          </a:p>
          <a:p>
            <a:pPr indent="0" lvl="0" marL="0" rtl="0" algn="l">
              <a:spcBef>
                <a:spcPts val="0"/>
              </a:spcBef>
              <a:spcAft>
                <a:spcPts val="0"/>
              </a:spcAft>
              <a:buClr>
                <a:schemeClr val="dk1"/>
              </a:buClr>
              <a:buSzPts val="1200"/>
              <a:buFont typeface="Noto Sans Symbols"/>
              <a:buNone/>
            </a:pPr>
            <a:r>
              <a:t/>
            </a:r>
            <a:endParaRPr b="0" i="0">
              <a:latin typeface="Arial"/>
              <a:ea typeface="Arial"/>
              <a:cs typeface="Arial"/>
              <a:sym typeface="Arial"/>
            </a:endParaRPr>
          </a:p>
          <a:p>
            <a:pPr indent="0" lvl="0" marL="0" rtl="0" algn="l">
              <a:spcBef>
                <a:spcPts val="0"/>
              </a:spcBef>
              <a:spcAft>
                <a:spcPts val="0"/>
              </a:spcAft>
              <a:buNone/>
            </a:pPr>
            <a:r>
              <a:t/>
            </a:r>
            <a:endParaRPr sz="1200">
              <a:latin typeface="Arial"/>
              <a:ea typeface="Arial"/>
              <a:cs typeface="Arial"/>
              <a:sym typeface="Arial"/>
            </a:endParaRPr>
          </a:p>
          <a:p>
            <a:pPr indent="0" lvl="0" marL="0" rtl="0" algn="l">
              <a:spcBef>
                <a:spcPts val="0"/>
              </a:spcBef>
              <a:spcAft>
                <a:spcPts val="0"/>
              </a:spcAft>
              <a:buNone/>
            </a:pPr>
            <a:r>
              <a:t/>
            </a:r>
            <a:endParaRPr/>
          </a:p>
        </p:txBody>
      </p:sp>
      <p:sp>
        <p:nvSpPr>
          <p:cNvPr id="349" name="Google Shape;34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But how can we understand that we have overdone it with technology? What are the signs of digital addiction and burndown? Let’s see some common ones.</a:t>
            </a:r>
            <a:endParaRPr/>
          </a:p>
          <a:p>
            <a:pPr indent="0" lvl="0" marL="0" rtl="0" algn="l">
              <a:spcBef>
                <a:spcPts val="0"/>
              </a:spcBef>
              <a:spcAft>
                <a:spcPts val="0"/>
              </a:spcAft>
              <a:buClr>
                <a:schemeClr val="dk1"/>
              </a:buClr>
              <a:buSzPts val="1200"/>
              <a:buFont typeface="Noto Sans Symbols"/>
              <a:buNone/>
            </a:pPr>
            <a:r>
              <a:rPr lang="en-US"/>
              <a:t>📄 Read the list and discuss any point that students may have questions about. Can students add more signs? Have they felt any of the above? </a:t>
            </a:r>
            <a:endParaRPr/>
          </a:p>
        </p:txBody>
      </p:sp>
      <p:sp>
        <p:nvSpPr>
          <p:cNvPr id="358" name="Google Shape;35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So, ok. We may have noticed that we have been addicted to the Internet. What can we do to correct this? Although there is no magic solution, balancing connection and screen time is very important for our whole life. Let’s see some tips we can use to create our digital detox plan</a:t>
            </a:r>
            <a:endParaRPr/>
          </a:p>
          <a:p>
            <a:pPr indent="-171450" lvl="0" marL="171450" rtl="0" algn="l">
              <a:spcBef>
                <a:spcPts val="0"/>
              </a:spcBef>
              <a:spcAft>
                <a:spcPts val="0"/>
              </a:spcAft>
              <a:buClr>
                <a:schemeClr val="dk1"/>
              </a:buClr>
              <a:buSzPts val="1200"/>
              <a:buFont typeface="Noto Sans Symbols"/>
              <a:buChar char="📄"/>
            </a:pPr>
            <a:r>
              <a:rPr lang="en-US"/>
              <a:t>Go through the bullets, starting from the first row, left to right, and then the second row. When you have finished, and if students don’t want to discuss any of the bullets further, go back to the “Set a notification plan” bullet and tell students that they will see a funny video to understand this better. Open </a:t>
            </a:r>
            <a:r>
              <a:rPr lang="en-US" u="sng">
                <a:solidFill>
                  <a:schemeClr val="hlink"/>
                </a:solidFill>
                <a:hlinkClick r:id="rId2"/>
              </a:rPr>
              <a:t>https://twisted-toys.com/</a:t>
            </a:r>
            <a:r>
              <a:rPr lang="en-US"/>
              <a:t> and check Wakey Wakey with the students. Twisted toys is a brilliant idea of the 5Rights Foundation to make kids understand the dangers of technology. They have added all the harmful features of the digital world in traditional toys. Unfortunately, the videos are only in English. If student speak English, share this link with them. The Wakey Wakey video is about the regular night lamp that exists in almost every kid’s room. They have added different notifications to resemble the notifications a kid receive on their mobile phone, day and night, and how it can affect them.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369" name="Google Shape;369;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At the end of this module, we have prepared a short summary of very important information to remember. This is useful for today but also for our adult life. Information is money. By sharing your information and not taking any measures to keep it private, you simply make someone rich (i.e. marketer, company that sells personal data to other companies etc). Overexposing our life increase the possibility of becoming a victim. We need to be careful what and how much we share. Nothing is free. No stranger will send us money and we cannot win contests that we have not applied for; so let’s think before we click the links we receive. Not everyone online is who they say they are. We saw some examples of this. It is safer to talk to and add friends we know in real life only. If something is too good to be true, then probably it is not. Something expensive that is sold for just €2 is suspicious. Again, we need to think before we click. Our real life is more important than our digital life. We should not isolate ourselves from our real friends, activities and hobbies. </a:t>
            </a:r>
            <a:r>
              <a:rPr lang="en-US">
                <a:latin typeface="Quattrocento Sans"/>
                <a:ea typeface="Quattrocento Sans"/>
                <a:cs typeface="Quattrocento Sans"/>
                <a:sym typeface="Quattrocento Sans"/>
              </a:rPr>
              <a:t>🖈Is there anything you want to share or discuss before we close the module?</a:t>
            </a:r>
            <a:endParaRPr/>
          </a:p>
          <a:p>
            <a:pPr indent="0" lvl="0" marL="0" rtl="0" algn="l">
              <a:spcBef>
                <a:spcPts val="0"/>
              </a:spcBef>
              <a:spcAft>
                <a:spcPts val="0"/>
              </a:spcAft>
              <a:buClr>
                <a:schemeClr val="dk1"/>
              </a:buClr>
              <a:buSzPts val="1200"/>
              <a:buFont typeface="Noto Sans Symbols"/>
              <a:buNone/>
            </a:pPr>
            <a:r>
              <a:t/>
            </a:r>
            <a:endParaRPr/>
          </a:p>
        </p:txBody>
      </p:sp>
      <p:sp>
        <p:nvSpPr>
          <p:cNvPr id="392" name="Google Shape;39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2: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24"/>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5400">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4"/>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 name="Google Shape;19;p24"/>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4"/>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4"/>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7" name="Google Shape;37;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0" name="Shape 40"/>
        <p:cNvGrpSpPr/>
        <p:nvPr/>
      </p:nvGrpSpPr>
      <p:grpSpPr>
        <a:xfrm>
          <a:off x="0" y="0"/>
          <a:ext cx="0" cy="0"/>
          <a:chOff x="0" y="0"/>
          <a:chExt cx="0" cy="0"/>
        </a:xfrm>
      </p:grpSpPr>
      <p:sp>
        <p:nvSpPr>
          <p:cNvPr id="41" name="Google Shape;41;p2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3" name="Google Shape;43;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6" name="Shape 46"/>
        <p:cNvGrpSpPr/>
        <p:nvPr/>
      </p:nvGrpSpPr>
      <p:grpSpPr>
        <a:xfrm>
          <a:off x="0" y="0"/>
          <a:ext cx="0" cy="0"/>
          <a:chOff x="0" y="0"/>
          <a:chExt cx="0" cy="0"/>
        </a:xfrm>
      </p:grpSpPr>
      <p:sp>
        <p:nvSpPr>
          <p:cNvPr id="47" name="Google Shape;47;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2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2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3" name="Shape 53"/>
        <p:cNvGrpSpPr/>
        <p:nvPr/>
      </p:nvGrpSpPr>
      <p:grpSpPr>
        <a:xfrm>
          <a:off x="0" y="0"/>
          <a:ext cx="0" cy="0"/>
          <a:chOff x="0" y="0"/>
          <a:chExt cx="0" cy="0"/>
        </a:xfrm>
      </p:grpSpPr>
      <p:sp>
        <p:nvSpPr>
          <p:cNvPr id="54" name="Google Shape;54;p3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6" name="Google Shape;56;p3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3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3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1" name="Shape 71"/>
        <p:cNvGrpSpPr/>
        <p:nvPr/>
      </p:nvGrpSpPr>
      <p:grpSpPr>
        <a:xfrm>
          <a:off x="0" y="0"/>
          <a:ext cx="0" cy="0"/>
          <a:chOff x="0" y="0"/>
          <a:chExt cx="0" cy="0"/>
        </a:xfrm>
      </p:grpSpPr>
      <p:sp>
        <p:nvSpPr>
          <p:cNvPr id="72" name="Google Shape;72;p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 name="Google Shape;74;p3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8" name="Shape 78"/>
        <p:cNvGrpSpPr/>
        <p:nvPr/>
      </p:nvGrpSpPr>
      <p:grpSpPr>
        <a:xfrm>
          <a:off x="0" y="0"/>
          <a:ext cx="0" cy="0"/>
          <a:chOff x="0" y="0"/>
          <a:chExt cx="0" cy="0"/>
        </a:xfrm>
      </p:grpSpPr>
      <p:sp>
        <p:nvSpPr>
          <p:cNvPr id="79" name="Google Shape;79;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4"/>
          <p:cNvSpPr/>
          <p:nvPr>
            <p:ph idx="2" type="pic"/>
          </p:nvPr>
        </p:nvSpPr>
        <p:spPr>
          <a:xfrm>
            <a:off x="5183188" y="987425"/>
            <a:ext cx="6172200" cy="4873625"/>
          </a:xfrm>
          <a:prstGeom prst="rect">
            <a:avLst/>
          </a:prstGeom>
          <a:noFill/>
          <a:ln>
            <a:noFill/>
          </a:ln>
        </p:spPr>
      </p:sp>
      <p:sp>
        <p:nvSpPr>
          <p:cNvPr id="81" name="Google Shape;81;p3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 name="Google Shape;82;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5" name="Shape 85"/>
        <p:cNvGrpSpPr/>
        <p:nvPr/>
      </p:nvGrpSpPr>
      <p:grpSpPr>
        <a:xfrm>
          <a:off x="0" y="0"/>
          <a:ext cx="0" cy="0"/>
          <a:chOff x="0" y="0"/>
          <a:chExt cx="0" cy="0"/>
        </a:xfrm>
      </p:grpSpPr>
      <p:sp>
        <p:nvSpPr>
          <p:cNvPr id="86" name="Google Shape;86;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3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1" name="Shape 91"/>
        <p:cNvGrpSpPr/>
        <p:nvPr/>
      </p:nvGrpSpPr>
      <p:grpSpPr>
        <a:xfrm>
          <a:off x="0" y="0"/>
          <a:ext cx="0" cy="0"/>
          <a:chOff x="0" y="0"/>
          <a:chExt cx="0" cy="0"/>
        </a:xfrm>
      </p:grpSpPr>
      <p:sp>
        <p:nvSpPr>
          <p:cNvPr id="92" name="Google Shape;92;p3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3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3"/>
          <p:cNvSpPr/>
          <p:nvPr/>
        </p:nvSpPr>
        <p:spPr>
          <a:xfrm>
            <a:off x="0" y="0"/>
            <a:ext cx="12192000" cy="685800"/>
          </a:xfrm>
          <a:custGeom>
            <a:rect b="b" l="l" r="r" t="t"/>
            <a:pathLst>
              <a:path extrusionOk="0" h="1028700" w="18288000">
                <a:moveTo>
                  <a:pt x="0" y="0"/>
                </a:moveTo>
                <a:lnTo>
                  <a:pt x="18287999" y="0"/>
                </a:lnTo>
                <a:lnTo>
                  <a:pt x="18287999" y="1028699"/>
                </a:lnTo>
                <a:lnTo>
                  <a:pt x="0" y="1028699"/>
                </a:lnTo>
                <a:lnTo>
                  <a:pt x="0" y="0"/>
                </a:lnTo>
                <a:close/>
              </a:path>
            </a:pathLst>
          </a:custGeom>
          <a:solidFill>
            <a:srgbClr val="E3DE1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 name="Google Shape;11;p23"/>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1" i="0" sz="8100" u="none" cap="none" strike="noStrike">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23"/>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8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3" name="Google Shape;13;p23"/>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3"/>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23"/>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sz="1800">
                <a:solidFill>
                  <a:srgbClr val="888888"/>
                </a:solidFill>
                <a:latin typeface="Calibri"/>
                <a:ea typeface="Calibri"/>
                <a:cs typeface="Calibri"/>
                <a:sym typeface="Calibri"/>
              </a:defRPr>
            </a:lvl1pPr>
            <a:lvl2pPr indent="0" lvl="1" marL="0" marR="0" rtl="0" algn="r">
              <a:spcBef>
                <a:spcPts val="0"/>
              </a:spcBef>
              <a:buNone/>
              <a:defRPr sz="1800">
                <a:solidFill>
                  <a:srgbClr val="888888"/>
                </a:solidFill>
                <a:latin typeface="Calibri"/>
                <a:ea typeface="Calibri"/>
                <a:cs typeface="Calibri"/>
                <a:sym typeface="Calibri"/>
              </a:defRPr>
            </a:lvl2pPr>
            <a:lvl3pPr indent="0" lvl="2" marL="0" marR="0" rtl="0" algn="r">
              <a:spcBef>
                <a:spcPts val="0"/>
              </a:spcBef>
              <a:buNone/>
              <a:defRPr sz="1800">
                <a:solidFill>
                  <a:srgbClr val="888888"/>
                </a:solidFill>
                <a:latin typeface="Calibri"/>
                <a:ea typeface="Calibri"/>
                <a:cs typeface="Calibri"/>
                <a:sym typeface="Calibri"/>
              </a:defRPr>
            </a:lvl3pPr>
            <a:lvl4pPr indent="0" lvl="3" marL="0" marR="0" rtl="0" algn="r">
              <a:spcBef>
                <a:spcPts val="0"/>
              </a:spcBef>
              <a:buNone/>
              <a:defRPr sz="1800">
                <a:solidFill>
                  <a:srgbClr val="888888"/>
                </a:solidFill>
                <a:latin typeface="Calibri"/>
                <a:ea typeface="Calibri"/>
                <a:cs typeface="Calibri"/>
                <a:sym typeface="Calibri"/>
              </a:defRPr>
            </a:lvl4pPr>
            <a:lvl5pPr indent="0" lvl="4" marL="0" marR="0" rtl="0" algn="r">
              <a:spcBef>
                <a:spcPts val="0"/>
              </a:spcBef>
              <a:buNone/>
              <a:defRPr sz="1800">
                <a:solidFill>
                  <a:srgbClr val="888888"/>
                </a:solidFill>
                <a:latin typeface="Calibri"/>
                <a:ea typeface="Calibri"/>
                <a:cs typeface="Calibri"/>
                <a:sym typeface="Calibri"/>
              </a:defRPr>
            </a:lvl5pPr>
            <a:lvl6pPr indent="0" lvl="5" marL="0" marR="0" rtl="0" algn="r">
              <a:spcBef>
                <a:spcPts val="0"/>
              </a:spcBef>
              <a:buNone/>
              <a:defRPr sz="1800">
                <a:solidFill>
                  <a:srgbClr val="888888"/>
                </a:solidFill>
                <a:latin typeface="Calibri"/>
                <a:ea typeface="Calibri"/>
                <a:cs typeface="Calibri"/>
                <a:sym typeface="Calibri"/>
              </a:defRPr>
            </a:lvl6pPr>
            <a:lvl7pPr indent="0" lvl="6" marL="0" marR="0" rtl="0" algn="r">
              <a:spcBef>
                <a:spcPts val="0"/>
              </a:spcBef>
              <a:buNone/>
              <a:defRPr sz="1800">
                <a:solidFill>
                  <a:srgbClr val="888888"/>
                </a:solidFill>
                <a:latin typeface="Calibri"/>
                <a:ea typeface="Calibri"/>
                <a:cs typeface="Calibri"/>
                <a:sym typeface="Calibri"/>
              </a:defRPr>
            </a:lvl7pPr>
            <a:lvl8pPr indent="0" lvl="7" marL="0" marR="0" rtl="0" algn="r">
              <a:spcBef>
                <a:spcPts val="0"/>
              </a:spcBef>
              <a:buNone/>
              <a:defRPr sz="1800">
                <a:solidFill>
                  <a:srgbClr val="888888"/>
                </a:solidFill>
                <a:latin typeface="Calibri"/>
                <a:ea typeface="Calibri"/>
                <a:cs typeface="Calibri"/>
                <a:sym typeface="Calibri"/>
              </a:defRPr>
            </a:lvl8pPr>
            <a:lvl9pPr indent="0" lvl="8" marL="0" marR="0" rt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b="0" u="none"/>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 name="Shape 22"/>
        <p:cNvGrpSpPr/>
        <p:nvPr/>
      </p:nvGrpSpPr>
      <p:grpSpPr>
        <a:xfrm>
          <a:off x="0" y="0"/>
          <a:ext cx="0" cy="0"/>
          <a:chOff x="0" y="0"/>
          <a:chExt cx="0" cy="0"/>
        </a:xfrm>
      </p:grpSpPr>
      <p:sp>
        <p:nvSpPr>
          <p:cNvPr id="23" name="Google Shape;23;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 name="Google Shape;2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 name="Google Shape;2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 name="Google Shape;2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757575"/>
                </a:solidFill>
                <a:latin typeface="Arial"/>
                <a:ea typeface="Arial"/>
                <a:cs typeface="Arial"/>
                <a:sym typeface="Arial"/>
              </a:defRPr>
            </a:lvl1pPr>
            <a:lvl2pPr indent="0" lvl="1" marL="0" marR="0" rtl="0" algn="r">
              <a:spcBef>
                <a:spcPts val="0"/>
              </a:spcBef>
              <a:buNone/>
              <a:defRPr sz="1200">
                <a:solidFill>
                  <a:srgbClr val="757575"/>
                </a:solidFill>
                <a:latin typeface="Arial"/>
                <a:ea typeface="Arial"/>
                <a:cs typeface="Arial"/>
                <a:sym typeface="Arial"/>
              </a:defRPr>
            </a:lvl2pPr>
            <a:lvl3pPr indent="0" lvl="2" marL="0" marR="0" rtl="0" algn="r">
              <a:spcBef>
                <a:spcPts val="0"/>
              </a:spcBef>
              <a:buNone/>
              <a:defRPr sz="1200">
                <a:solidFill>
                  <a:srgbClr val="757575"/>
                </a:solidFill>
                <a:latin typeface="Arial"/>
                <a:ea typeface="Arial"/>
                <a:cs typeface="Arial"/>
                <a:sym typeface="Arial"/>
              </a:defRPr>
            </a:lvl3pPr>
            <a:lvl4pPr indent="0" lvl="3" marL="0" marR="0" rtl="0" algn="r">
              <a:spcBef>
                <a:spcPts val="0"/>
              </a:spcBef>
              <a:buNone/>
              <a:defRPr sz="1200">
                <a:solidFill>
                  <a:srgbClr val="757575"/>
                </a:solidFill>
                <a:latin typeface="Arial"/>
                <a:ea typeface="Arial"/>
                <a:cs typeface="Arial"/>
                <a:sym typeface="Arial"/>
              </a:defRPr>
            </a:lvl4pPr>
            <a:lvl5pPr indent="0" lvl="4" marL="0" marR="0" rtl="0" algn="r">
              <a:spcBef>
                <a:spcPts val="0"/>
              </a:spcBef>
              <a:buNone/>
              <a:defRPr sz="1200">
                <a:solidFill>
                  <a:srgbClr val="757575"/>
                </a:solidFill>
                <a:latin typeface="Arial"/>
                <a:ea typeface="Arial"/>
                <a:cs typeface="Arial"/>
                <a:sym typeface="Arial"/>
              </a:defRPr>
            </a:lvl5pPr>
            <a:lvl6pPr indent="0" lvl="5" marL="0" marR="0" rtl="0" algn="r">
              <a:spcBef>
                <a:spcPts val="0"/>
              </a:spcBef>
              <a:buNone/>
              <a:defRPr sz="1200">
                <a:solidFill>
                  <a:srgbClr val="757575"/>
                </a:solidFill>
                <a:latin typeface="Arial"/>
                <a:ea typeface="Arial"/>
                <a:cs typeface="Arial"/>
                <a:sym typeface="Arial"/>
              </a:defRPr>
            </a:lvl6pPr>
            <a:lvl7pPr indent="0" lvl="6" marL="0" marR="0" rtl="0" algn="r">
              <a:spcBef>
                <a:spcPts val="0"/>
              </a:spcBef>
              <a:buNone/>
              <a:defRPr sz="1200">
                <a:solidFill>
                  <a:srgbClr val="757575"/>
                </a:solidFill>
                <a:latin typeface="Arial"/>
                <a:ea typeface="Arial"/>
                <a:cs typeface="Arial"/>
                <a:sym typeface="Arial"/>
              </a:defRPr>
            </a:lvl7pPr>
            <a:lvl8pPr indent="0" lvl="7" marL="0" marR="0" rtl="0" algn="r">
              <a:spcBef>
                <a:spcPts val="0"/>
              </a:spcBef>
              <a:buNone/>
              <a:defRPr sz="1200">
                <a:solidFill>
                  <a:srgbClr val="757575"/>
                </a:solidFill>
                <a:latin typeface="Arial"/>
                <a:ea typeface="Arial"/>
                <a:cs typeface="Arial"/>
                <a:sym typeface="Arial"/>
              </a:defRPr>
            </a:lvl8pPr>
            <a:lvl9pPr indent="0" lvl="8" marL="0" marR="0" rtl="0" algn="r">
              <a:spcBef>
                <a:spcPts val="0"/>
              </a:spcBef>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27.png"/><Relationship Id="rId11" Type="http://schemas.openxmlformats.org/officeDocument/2006/relationships/image" Target="../media/image3.png"/><Relationship Id="rId10" Type="http://schemas.openxmlformats.org/officeDocument/2006/relationships/image" Target="../media/image2.png"/><Relationship Id="rId21" Type="http://schemas.openxmlformats.org/officeDocument/2006/relationships/image" Target="../media/image16.jpg"/><Relationship Id="rId13" Type="http://schemas.openxmlformats.org/officeDocument/2006/relationships/image" Target="../media/image11.png"/><Relationship Id="rId12"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17.png"/><Relationship Id="rId9" Type="http://schemas.openxmlformats.org/officeDocument/2006/relationships/image" Target="../media/image8.png"/><Relationship Id="rId15" Type="http://schemas.openxmlformats.org/officeDocument/2006/relationships/image" Target="../media/image9.png"/><Relationship Id="rId14" Type="http://schemas.openxmlformats.org/officeDocument/2006/relationships/image" Target="../media/image25.png"/><Relationship Id="rId17" Type="http://schemas.openxmlformats.org/officeDocument/2006/relationships/image" Target="../media/image10.png"/><Relationship Id="rId16" Type="http://schemas.openxmlformats.org/officeDocument/2006/relationships/image" Target="../media/image13.png"/><Relationship Id="rId5" Type="http://schemas.openxmlformats.org/officeDocument/2006/relationships/image" Target="../media/image7.jpg"/><Relationship Id="rId19" Type="http://schemas.openxmlformats.org/officeDocument/2006/relationships/image" Target="../media/image6.png"/><Relationship Id="rId6" Type="http://schemas.openxmlformats.org/officeDocument/2006/relationships/image" Target="../media/image1.jpg"/><Relationship Id="rId18" Type="http://schemas.openxmlformats.org/officeDocument/2006/relationships/image" Target="../media/image5.png"/><Relationship Id="rId7" Type="http://schemas.openxmlformats.org/officeDocument/2006/relationships/image" Target="../media/image4.jpg"/><Relationship Id="rId8"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7.png"/><Relationship Id="rId4" Type="http://schemas.openxmlformats.org/officeDocument/2006/relationships/image" Target="../media/image24.png"/><Relationship Id="rId5"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3.jpg"/><Relationship Id="rId4" Type="http://schemas.openxmlformats.org/officeDocument/2006/relationships/hyperlink" Target="https://www.youtube.com/watch?v=7bRZdUtmH8k"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9.png"/><Relationship Id="rId4" Type="http://schemas.openxmlformats.org/officeDocument/2006/relationships/hyperlink" Target="https://www.nytimes.com/interactive/2020/01/21/opinion/privacy-chicken-game.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youtube.com/watch?v=DA4ubFS11gE&amp;list=PL-VLWao2gONvMXuGsFVDa6xXvVILHXZbz&amp;index=7" TargetMode="External"/><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youtube.com/watch?v=TZ6bvYydog4" TargetMode="External"/><Relationship Id="rId4" Type="http://schemas.openxmlformats.org/officeDocument/2006/relationships/hyperlink" Target="https://www.youtube.com/watch?v=TZ6bvYydog4" TargetMode="External"/><Relationship Id="rId5" Type="http://schemas.openxmlformats.org/officeDocument/2006/relationships/hyperlink" Target="https://www.youtube.com/watch?v=kCX8f4j6wmc" TargetMode="External"/><Relationship Id="rId6"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youtu.be/r7GPpSwzeT0" TargetMode="External"/><Relationship Id="rId4" Type="http://schemas.openxmlformats.org/officeDocument/2006/relationships/image" Target="../media/image5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6.png"/><Relationship Id="rId4" Type="http://schemas.openxmlformats.org/officeDocument/2006/relationships/image" Target="../media/image26.png"/><Relationship Id="rId5" Type="http://schemas.openxmlformats.org/officeDocument/2006/relationships/image" Target="../media/image35.png"/><Relationship Id="rId6" Type="http://schemas.openxmlformats.org/officeDocument/2006/relationships/image" Target="../media/image6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2.jpg"/></Relationships>
</file>

<file path=ppt/slides/_rels/slide22.xml.rels><?xml version="1.0" encoding="UTF-8" standalone="yes"?><Relationships xmlns="http://schemas.openxmlformats.org/package/2006/relationships"><Relationship Id="rId20" Type="http://schemas.openxmlformats.org/officeDocument/2006/relationships/image" Target="../media/image56.png"/><Relationship Id="rId11" Type="http://schemas.openxmlformats.org/officeDocument/2006/relationships/image" Target="../media/image41.png"/><Relationship Id="rId22" Type="http://schemas.openxmlformats.org/officeDocument/2006/relationships/image" Target="../media/image65.jpg"/><Relationship Id="rId10" Type="http://schemas.openxmlformats.org/officeDocument/2006/relationships/image" Target="../media/image8.png"/><Relationship Id="rId21" Type="http://schemas.openxmlformats.org/officeDocument/2006/relationships/image" Target="../media/image55.png"/><Relationship Id="rId13" Type="http://schemas.openxmlformats.org/officeDocument/2006/relationships/image" Target="../media/image44.png"/><Relationship Id="rId12" Type="http://schemas.openxmlformats.org/officeDocument/2006/relationships/image" Target="../media/image45.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17.png"/><Relationship Id="rId9" Type="http://schemas.openxmlformats.org/officeDocument/2006/relationships/image" Target="../media/image39.png"/><Relationship Id="rId15" Type="http://schemas.openxmlformats.org/officeDocument/2006/relationships/image" Target="../media/image50.png"/><Relationship Id="rId14" Type="http://schemas.openxmlformats.org/officeDocument/2006/relationships/image" Target="../media/image66.png"/><Relationship Id="rId17" Type="http://schemas.openxmlformats.org/officeDocument/2006/relationships/image" Target="../media/image60.png"/><Relationship Id="rId16" Type="http://schemas.openxmlformats.org/officeDocument/2006/relationships/image" Target="../media/image63.png"/><Relationship Id="rId5" Type="http://schemas.openxmlformats.org/officeDocument/2006/relationships/image" Target="../media/image7.jpg"/><Relationship Id="rId19" Type="http://schemas.openxmlformats.org/officeDocument/2006/relationships/image" Target="../media/image52.png"/><Relationship Id="rId6" Type="http://schemas.openxmlformats.org/officeDocument/2006/relationships/image" Target="../media/image1.jpg"/><Relationship Id="rId18" Type="http://schemas.openxmlformats.org/officeDocument/2006/relationships/image" Target="../media/image10.png"/><Relationship Id="rId7" Type="http://schemas.openxmlformats.org/officeDocument/2006/relationships/image" Target="../media/image4.jpg"/><Relationship Id="rId8"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grpSp>
        <p:nvGrpSpPr>
          <p:cNvPr id="102" name="Google Shape;102;p1"/>
          <p:cNvGrpSpPr/>
          <p:nvPr/>
        </p:nvGrpSpPr>
        <p:grpSpPr>
          <a:xfrm>
            <a:off x="1" y="5252767"/>
            <a:ext cx="2690233" cy="1162049"/>
            <a:chOff x="0" y="7879150"/>
            <a:chExt cx="4035350" cy="1743074"/>
          </a:xfrm>
        </p:grpSpPr>
        <p:pic>
          <p:nvPicPr>
            <p:cNvPr id="103" name="Google Shape;103;p1"/>
            <p:cNvPicPr preferRelativeResize="0"/>
            <p:nvPr/>
          </p:nvPicPr>
          <p:blipFill rotWithShape="1">
            <a:blip r:embed="rId3">
              <a:alphaModFix/>
            </a:blip>
            <a:srcRect b="0" l="0" r="0" t="0"/>
            <a:stretch/>
          </p:blipFill>
          <p:spPr>
            <a:xfrm>
              <a:off x="0" y="8001914"/>
              <a:ext cx="2295524" cy="1619249"/>
            </a:xfrm>
            <a:prstGeom prst="rect">
              <a:avLst/>
            </a:prstGeom>
            <a:noFill/>
            <a:ln>
              <a:noFill/>
            </a:ln>
          </p:spPr>
        </p:pic>
        <p:pic>
          <p:nvPicPr>
            <p:cNvPr id="104" name="Google Shape;104;p1"/>
            <p:cNvPicPr preferRelativeResize="0"/>
            <p:nvPr/>
          </p:nvPicPr>
          <p:blipFill rotWithShape="1">
            <a:blip r:embed="rId4">
              <a:alphaModFix/>
            </a:blip>
            <a:srcRect b="0" l="0" r="0" t="0"/>
            <a:stretch/>
          </p:blipFill>
          <p:spPr>
            <a:xfrm>
              <a:off x="2292276" y="7879150"/>
              <a:ext cx="1743074" cy="1743074"/>
            </a:xfrm>
            <a:prstGeom prst="rect">
              <a:avLst/>
            </a:prstGeom>
            <a:noFill/>
            <a:ln>
              <a:noFill/>
            </a:ln>
          </p:spPr>
        </p:pic>
      </p:grpSp>
      <p:pic>
        <p:nvPicPr>
          <p:cNvPr id="105" name="Google Shape;105;p1"/>
          <p:cNvPicPr preferRelativeResize="0"/>
          <p:nvPr/>
        </p:nvPicPr>
        <p:blipFill rotWithShape="1">
          <a:blip r:embed="rId5">
            <a:alphaModFix/>
          </a:blip>
          <a:srcRect b="0" l="0" r="0" t="0"/>
          <a:stretch/>
        </p:blipFill>
        <p:spPr>
          <a:xfrm>
            <a:off x="4303318" y="5524923"/>
            <a:ext cx="1795721" cy="745787"/>
          </a:xfrm>
          <a:prstGeom prst="rect">
            <a:avLst/>
          </a:prstGeom>
          <a:noFill/>
          <a:ln>
            <a:noFill/>
          </a:ln>
        </p:spPr>
      </p:pic>
      <p:pic>
        <p:nvPicPr>
          <p:cNvPr id="106" name="Google Shape;106;p1"/>
          <p:cNvPicPr preferRelativeResize="0"/>
          <p:nvPr/>
        </p:nvPicPr>
        <p:blipFill rotWithShape="1">
          <a:blip r:embed="rId6">
            <a:alphaModFix/>
          </a:blip>
          <a:srcRect b="0" l="0" r="0" t="0"/>
          <a:stretch/>
        </p:blipFill>
        <p:spPr>
          <a:xfrm>
            <a:off x="6219642" y="5125475"/>
            <a:ext cx="1737607" cy="1289049"/>
          </a:xfrm>
          <a:prstGeom prst="rect">
            <a:avLst/>
          </a:prstGeom>
          <a:noFill/>
          <a:ln>
            <a:noFill/>
          </a:ln>
        </p:spPr>
      </p:pic>
      <p:pic>
        <p:nvPicPr>
          <p:cNvPr id="107" name="Google Shape;107;p1"/>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108" name="Google Shape;108;p1"/>
          <p:cNvSpPr/>
          <p:nvPr/>
        </p:nvSpPr>
        <p:spPr>
          <a:xfrm>
            <a:off x="0" y="6581089"/>
            <a:ext cx="12192000" cy="277283"/>
          </a:xfrm>
          <a:custGeom>
            <a:rect b="b" l="l" r="r" t="t"/>
            <a:pathLst>
              <a:path extrusionOk="0" h="415925" w="18288000">
                <a:moveTo>
                  <a:pt x="18287999" y="415367"/>
                </a:moveTo>
                <a:lnTo>
                  <a:pt x="0" y="415367"/>
                </a:lnTo>
                <a:lnTo>
                  <a:pt x="0" y="0"/>
                </a:lnTo>
                <a:lnTo>
                  <a:pt x="18287999" y="0"/>
                </a:lnTo>
                <a:lnTo>
                  <a:pt x="18287999" y="415367"/>
                </a:lnTo>
                <a:close/>
              </a:path>
            </a:pathLst>
          </a:custGeom>
          <a:solidFill>
            <a:srgbClr val="487D5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09" name="Google Shape;109;p1"/>
          <p:cNvPicPr preferRelativeResize="0"/>
          <p:nvPr/>
        </p:nvPicPr>
        <p:blipFill rotWithShape="1">
          <a:blip r:embed="rId8">
            <a:alphaModFix/>
          </a:blip>
          <a:srcRect b="0" l="0" r="0" t="0"/>
          <a:stretch/>
        </p:blipFill>
        <p:spPr>
          <a:xfrm>
            <a:off x="10527989" y="1137461"/>
            <a:ext cx="1327149" cy="1396999"/>
          </a:xfrm>
          <a:prstGeom prst="rect">
            <a:avLst/>
          </a:prstGeom>
          <a:noFill/>
          <a:ln>
            <a:noFill/>
          </a:ln>
        </p:spPr>
      </p:pic>
      <p:pic>
        <p:nvPicPr>
          <p:cNvPr id="110" name="Google Shape;110;p1"/>
          <p:cNvPicPr preferRelativeResize="0"/>
          <p:nvPr/>
        </p:nvPicPr>
        <p:blipFill rotWithShape="1">
          <a:blip r:embed="rId9">
            <a:alphaModFix/>
          </a:blip>
          <a:srcRect b="0" l="0" r="0" t="0"/>
          <a:stretch/>
        </p:blipFill>
        <p:spPr>
          <a:xfrm>
            <a:off x="7954941" y="5638464"/>
            <a:ext cx="1777999" cy="488949"/>
          </a:xfrm>
          <a:prstGeom prst="rect">
            <a:avLst/>
          </a:prstGeom>
          <a:noFill/>
          <a:ln>
            <a:noFill/>
          </a:ln>
        </p:spPr>
      </p:pic>
      <p:pic>
        <p:nvPicPr>
          <p:cNvPr id="111" name="Google Shape;111;p1"/>
          <p:cNvPicPr preferRelativeResize="0"/>
          <p:nvPr/>
        </p:nvPicPr>
        <p:blipFill rotWithShape="1">
          <a:blip r:embed="rId10">
            <a:alphaModFix/>
          </a:blip>
          <a:srcRect b="0" l="0" r="0" t="0"/>
          <a:stretch/>
        </p:blipFill>
        <p:spPr>
          <a:xfrm>
            <a:off x="9820230" y="5589356"/>
            <a:ext cx="534561" cy="537599"/>
          </a:xfrm>
          <a:prstGeom prst="rect">
            <a:avLst/>
          </a:prstGeom>
          <a:noFill/>
          <a:ln>
            <a:noFill/>
          </a:ln>
        </p:spPr>
      </p:pic>
      <p:sp>
        <p:nvSpPr>
          <p:cNvPr id="112" name="Google Shape;112;p1"/>
          <p:cNvSpPr/>
          <p:nvPr/>
        </p:nvSpPr>
        <p:spPr>
          <a:xfrm>
            <a:off x="10430264" y="5699624"/>
            <a:ext cx="786977" cy="134620"/>
          </a:xfrm>
          <a:custGeom>
            <a:rect b="b" l="l" r="r" t="t"/>
            <a:pathLst>
              <a:path extrusionOk="0" h="201929" w="1180465">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extrusionOk="0" h="201929" w="1180465">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extrusionOk="0" h="201929" w="1180465">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extrusionOk="0" h="201929" w="1180465">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113" name="Google Shape;113;p1"/>
          <p:cNvGrpSpPr/>
          <p:nvPr/>
        </p:nvGrpSpPr>
        <p:grpSpPr>
          <a:xfrm>
            <a:off x="11255654" y="5699870"/>
            <a:ext cx="736275" cy="134197"/>
            <a:chOff x="16883481" y="8549804"/>
            <a:chExt cx="1104413" cy="201295"/>
          </a:xfrm>
        </p:grpSpPr>
        <p:pic>
          <p:nvPicPr>
            <p:cNvPr id="114" name="Google Shape;114;p1"/>
            <p:cNvPicPr preferRelativeResize="0"/>
            <p:nvPr/>
          </p:nvPicPr>
          <p:blipFill rotWithShape="1">
            <a:blip r:embed="rId11">
              <a:alphaModFix/>
            </a:blip>
            <a:srcRect b="0" l="0" r="0" t="0"/>
            <a:stretch/>
          </p:blipFill>
          <p:spPr>
            <a:xfrm>
              <a:off x="16883481" y="8551762"/>
              <a:ext cx="493393" cy="197072"/>
            </a:xfrm>
            <a:prstGeom prst="rect">
              <a:avLst/>
            </a:prstGeom>
            <a:noFill/>
            <a:ln>
              <a:noFill/>
            </a:ln>
          </p:spPr>
        </p:pic>
        <p:sp>
          <p:nvSpPr>
            <p:cNvPr id="115" name="Google Shape;115;p1"/>
            <p:cNvSpPr/>
            <p:nvPr/>
          </p:nvSpPr>
          <p:spPr>
            <a:xfrm>
              <a:off x="17398772" y="8549804"/>
              <a:ext cx="215265" cy="201295"/>
            </a:xfrm>
            <a:custGeom>
              <a:rect b="b" l="l" r="r" t="t"/>
              <a:pathLst>
                <a:path extrusionOk="0" h="201295" w="215265">
                  <a:moveTo>
                    <a:pt x="41503" y="2705"/>
                  </a:moveTo>
                  <a:lnTo>
                    <a:pt x="0" y="2705"/>
                  </a:lnTo>
                  <a:lnTo>
                    <a:pt x="0" y="198501"/>
                  </a:lnTo>
                  <a:lnTo>
                    <a:pt x="41503" y="198501"/>
                  </a:lnTo>
                  <a:lnTo>
                    <a:pt x="41503" y="2705"/>
                  </a:lnTo>
                  <a:close/>
                </a:path>
                <a:path extrusionOk="0" h="201295" w="21526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16" name="Google Shape;116;p1"/>
            <p:cNvPicPr preferRelativeResize="0"/>
            <p:nvPr/>
          </p:nvPicPr>
          <p:blipFill rotWithShape="1">
            <a:blip r:embed="rId12">
              <a:alphaModFix/>
            </a:blip>
            <a:srcRect b="0" l="0" r="0" t="0"/>
            <a:stretch/>
          </p:blipFill>
          <p:spPr>
            <a:xfrm>
              <a:off x="17632935" y="8551762"/>
              <a:ext cx="354959" cy="197072"/>
            </a:xfrm>
            <a:prstGeom prst="rect">
              <a:avLst/>
            </a:prstGeom>
            <a:noFill/>
            <a:ln>
              <a:noFill/>
            </a:ln>
          </p:spPr>
        </p:pic>
      </p:grpSp>
      <p:grpSp>
        <p:nvGrpSpPr>
          <p:cNvPr id="117" name="Google Shape;117;p1"/>
          <p:cNvGrpSpPr/>
          <p:nvPr/>
        </p:nvGrpSpPr>
        <p:grpSpPr>
          <a:xfrm>
            <a:off x="10428312" y="5911163"/>
            <a:ext cx="557327" cy="105770"/>
            <a:chOff x="15642468" y="8866744"/>
            <a:chExt cx="835991" cy="158656"/>
          </a:xfrm>
        </p:grpSpPr>
        <p:pic>
          <p:nvPicPr>
            <p:cNvPr id="118" name="Google Shape;118;p1"/>
            <p:cNvPicPr preferRelativeResize="0"/>
            <p:nvPr/>
          </p:nvPicPr>
          <p:blipFill rotWithShape="1">
            <a:blip r:embed="rId13">
              <a:alphaModFix/>
            </a:blip>
            <a:srcRect b="0" l="0" r="0" t="0"/>
            <a:stretch/>
          </p:blipFill>
          <p:spPr>
            <a:xfrm>
              <a:off x="15642468" y="8866867"/>
              <a:ext cx="117136" cy="158410"/>
            </a:xfrm>
            <a:prstGeom prst="rect">
              <a:avLst/>
            </a:prstGeom>
            <a:noFill/>
            <a:ln>
              <a:noFill/>
            </a:ln>
          </p:spPr>
        </p:pic>
        <p:sp>
          <p:nvSpPr>
            <p:cNvPr id="119" name="Google Shape;119;p1"/>
            <p:cNvSpPr/>
            <p:nvPr/>
          </p:nvSpPr>
          <p:spPr>
            <a:xfrm>
              <a:off x="15784449" y="8869590"/>
              <a:ext cx="88900" cy="154305"/>
            </a:xfrm>
            <a:custGeom>
              <a:rect b="b" l="l" r="r" t="t"/>
              <a:pathLst>
                <a:path extrusionOk="0" h="154304" w="88900">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20" name="Google Shape;120;p1"/>
            <p:cNvPicPr preferRelativeResize="0"/>
            <p:nvPr/>
          </p:nvPicPr>
          <p:blipFill rotWithShape="1">
            <a:blip r:embed="rId14">
              <a:alphaModFix/>
            </a:blip>
            <a:srcRect b="0" l="0" r="0" t="0"/>
            <a:stretch/>
          </p:blipFill>
          <p:spPr>
            <a:xfrm>
              <a:off x="15902935" y="8869074"/>
              <a:ext cx="136598" cy="154119"/>
            </a:xfrm>
            <a:prstGeom prst="rect">
              <a:avLst/>
            </a:prstGeom>
            <a:noFill/>
            <a:ln>
              <a:noFill/>
            </a:ln>
          </p:spPr>
        </p:pic>
        <p:sp>
          <p:nvSpPr>
            <p:cNvPr id="121" name="Google Shape;121;p1"/>
            <p:cNvSpPr/>
            <p:nvPr/>
          </p:nvSpPr>
          <p:spPr>
            <a:xfrm>
              <a:off x="16061068" y="8869590"/>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22" name="Google Shape;122;p1"/>
            <p:cNvPicPr preferRelativeResize="0"/>
            <p:nvPr/>
          </p:nvPicPr>
          <p:blipFill rotWithShape="1">
            <a:blip r:embed="rId15">
              <a:alphaModFix/>
            </a:blip>
            <a:srcRect b="0" l="0" r="0" t="0"/>
            <a:stretch/>
          </p:blipFill>
          <p:spPr>
            <a:xfrm>
              <a:off x="16198653" y="8866744"/>
              <a:ext cx="279806" cy="158656"/>
            </a:xfrm>
            <a:prstGeom prst="rect">
              <a:avLst/>
            </a:prstGeom>
            <a:noFill/>
            <a:ln>
              <a:noFill/>
            </a:ln>
          </p:spPr>
        </p:pic>
      </p:grpSp>
      <p:grpSp>
        <p:nvGrpSpPr>
          <p:cNvPr id="123" name="Google Shape;123;p1"/>
          <p:cNvGrpSpPr/>
          <p:nvPr/>
        </p:nvGrpSpPr>
        <p:grpSpPr>
          <a:xfrm>
            <a:off x="11035008" y="5911245"/>
            <a:ext cx="399902" cy="105606"/>
            <a:chOff x="16552512" y="8866867"/>
            <a:chExt cx="599853" cy="158410"/>
          </a:xfrm>
        </p:grpSpPr>
        <p:pic>
          <p:nvPicPr>
            <p:cNvPr id="124" name="Google Shape;124;p1"/>
            <p:cNvPicPr preferRelativeResize="0"/>
            <p:nvPr/>
          </p:nvPicPr>
          <p:blipFill rotWithShape="1">
            <a:blip r:embed="rId16">
              <a:alphaModFix/>
            </a:blip>
            <a:srcRect b="0" l="0" r="0" t="0"/>
            <a:stretch/>
          </p:blipFill>
          <p:spPr>
            <a:xfrm>
              <a:off x="16552512" y="8866867"/>
              <a:ext cx="227174" cy="158410"/>
            </a:xfrm>
            <a:prstGeom prst="rect">
              <a:avLst/>
            </a:prstGeom>
            <a:noFill/>
            <a:ln>
              <a:noFill/>
            </a:ln>
          </p:spPr>
        </p:pic>
        <p:pic>
          <p:nvPicPr>
            <p:cNvPr id="125" name="Google Shape;125;p1"/>
            <p:cNvPicPr preferRelativeResize="0"/>
            <p:nvPr/>
          </p:nvPicPr>
          <p:blipFill rotWithShape="1">
            <a:blip r:embed="rId17">
              <a:alphaModFix/>
            </a:blip>
            <a:srcRect b="0" l="0" r="0" t="0"/>
            <a:stretch/>
          </p:blipFill>
          <p:spPr>
            <a:xfrm>
              <a:off x="16800127" y="8869074"/>
              <a:ext cx="126316" cy="156203"/>
            </a:xfrm>
            <a:prstGeom prst="rect">
              <a:avLst/>
            </a:prstGeom>
            <a:noFill/>
            <a:ln>
              <a:noFill/>
            </a:ln>
          </p:spPr>
        </p:pic>
        <p:pic>
          <p:nvPicPr>
            <p:cNvPr id="126" name="Google Shape;126;p1"/>
            <p:cNvPicPr preferRelativeResize="0"/>
            <p:nvPr/>
          </p:nvPicPr>
          <p:blipFill rotWithShape="1">
            <a:blip r:embed="rId18">
              <a:alphaModFix/>
            </a:blip>
            <a:srcRect b="0" l="0" r="0" t="0"/>
            <a:stretch/>
          </p:blipFill>
          <p:spPr>
            <a:xfrm>
              <a:off x="16962061" y="8868951"/>
              <a:ext cx="127663" cy="154119"/>
            </a:xfrm>
            <a:prstGeom prst="rect">
              <a:avLst/>
            </a:prstGeom>
            <a:noFill/>
            <a:ln>
              <a:noFill/>
            </a:ln>
          </p:spPr>
        </p:pic>
        <p:sp>
          <p:nvSpPr>
            <p:cNvPr id="127" name="Google Shape;127;p1"/>
            <p:cNvSpPr/>
            <p:nvPr/>
          </p:nvSpPr>
          <p:spPr>
            <a:xfrm>
              <a:off x="17119345" y="8869074"/>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grpSp>
        <p:nvGrpSpPr>
          <p:cNvPr id="128" name="Google Shape;128;p1"/>
          <p:cNvGrpSpPr/>
          <p:nvPr/>
        </p:nvGrpSpPr>
        <p:grpSpPr>
          <a:xfrm>
            <a:off x="11482094" y="5911163"/>
            <a:ext cx="509510" cy="105770"/>
            <a:chOff x="17223140" y="8866744"/>
            <a:chExt cx="764265" cy="158656"/>
          </a:xfrm>
        </p:grpSpPr>
        <p:pic>
          <p:nvPicPr>
            <p:cNvPr id="129" name="Google Shape;129;p1"/>
            <p:cNvPicPr preferRelativeResize="0"/>
            <p:nvPr/>
          </p:nvPicPr>
          <p:blipFill rotWithShape="1">
            <a:blip r:embed="rId19">
              <a:alphaModFix/>
            </a:blip>
            <a:srcRect b="0" l="0" r="0" t="0"/>
            <a:stretch/>
          </p:blipFill>
          <p:spPr>
            <a:xfrm>
              <a:off x="17223140" y="8868461"/>
              <a:ext cx="254102" cy="154927"/>
            </a:xfrm>
            <a:prstGeom prst="rect">
              <a:avLst/>
            </a:prstGeom>
            <a:noFill/>
            <a:ln>
              <a:noFill/>
            </a:ln>
          </p:spPr>
        </p:pic>
        <p:sp>
          <p:nvSpPr>
            <p:cNvPr id="130" name="Google Shape;130;p1"/>
            <p:cNvSpPr/>
            <p:nvPr/>
          </p:nvSpPr>
          <p:spPr>
            <a:xfrm>
              <a:off x="17505148" y="8869082"/>
              <a:ext cx="149225" cy="154940"/>
            </a:xfrm>
            <a:custGeom>
              <a:rect b="b" l="l" r="r" t="t"/>
              <a:pathLst>
                <a:path extrusionOk="0" h="154940" w="149225">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31" name="Google Shape;131;p1"/>
            <p:cNvPicPr preferRelativeResize="0"/>
            <p:nvPr/>
          </p:nvPicPr>
          <p:blipFill rotWithShape="1">
            <a:blip r:embed="rId18">
              <a:alphaModFix/>
            </a:blip>
            <a:srcRect b="0" l="0" r="0" t="0"/>
            <a:stretch/>
          </p:blipFill>
          <p:spPr>
            <a:xfrm>
              <a:off x="17690341" y="8868951"/>
              <a:ext cx="127663" cy="154119"/>
            </a:xfrm>
            <a:prstGeom prst="rect">
              <a:avLst/>
            </a:prstGeom>
            <a:noFill/>
            <a:ln>
              <a:noFill/>
            </a:ln>
          </p:spPr>
        </p:pic>
        <p:pic>
          <p:nvPicPr>
            <p:cNvPr id="132" name="Google Shape;132;p1"/>
            <p:cNvPicPr preferRelativeResize="0"/>
            <p:nvPr/>
          </p:nvPicPr>
          <p:blipFill rotWithShape="1">
            <a:blip r:embed="rId20">
              <a:alphaModFix/>
            </a:blip>
            <a:srcRect b="0" l="0" r="0" t="0"/>
            <a:stretch/>
          </p:blipFill>
          <p:spPr>
            <a:xfrm>
              <a:off x="17840770" y="8866744"/>
              <a:ext cx="146635" cy="158656"/>
            </a:xfrm>
            <a:prstGeom prst="rect">
              <a:avLst/>
            </a:prstGeom>
            <a:noFill/>
            <a:ln>
              <a:noFill/>
            </a:ln>
          </p:spPr>
        </p:pic>
      </p:grpSp>
      <p:sp>
        <p:nvSpPr>
          <p:cNvPr id="133" name="Google Shape;133;p1"/>
          <p:cNvSpPr txBox="1"/>
          <p:nvPr>
            <p:ph type="title"/>
          </p:nvPr>
        </p:nvSpPr>
        <p:spPr>
          <a:xfrm>
            <a:off x="4505379" y="1059813"/>
            <a:ext cx="2785110" cy="837777"/>
          </a:xfrm>
          <a:prstGeom prst="rect">
            <a:avLst/>
          </a:prstGeom>
          <a:noFill/>
          <a:ln>
            <a:noFill/>
          </a:ln>
        </p:spPr>
        <p:txBody>
          <a:bodyPr anchorCtr="0" anchor="t" bIns="0" lIns="0" spcFirstLastPara="1" rIns="0" wrap="square" tIns="10575">
            <a:spAutoFit/>
          </a:bodyPr>
          <a:lstStyle/>
          <a:p>
            <a:pPr indent="0" lvl="0" marL="8467" marR="0" rtl="0" algn="l">
              <a:lnSpc>
                <a:spcPct val="100000"/>
              </a:lnSpc>
              <a:spcBef>
                <a:spcPts val="0"/>
              </a:spcBef>
              <a:spcAft>
                <a:spcPts val="0"/>
              </a:spcAft>
              <a:buNone/>
            </a:pPr>
            <a:r>
              <a:rPr b="1" i="0" lang="en-US" sz="5367" u="none" cap="none" strike="noStrike">
                <a:solidFill>
                  <a:schemeClr val="dk1"/>
                </a:solidFill>
                <a:latin typeface="Cambria"/>
                <a:ea typeface="Cambria"/>
                <a:cs typeface="Cambria"/>
                <a:sym typeface="Cambria"/>
              </a:rPr>
              <a:t>Eurhope</a:t>
            </a:r>
            <a:endParaRPr b="1" i="0" sz="5367" u="none" cap="none" strike="noStrike">
              <a:solidFill>
                <a:schemeClr val="dk1"/>
              </a:solidFill>
              <a:latin typeface="Cambria"/>
              <a:ea typeface="Cambria"/>
              <a:cs typeface="Cambria"/>
              <a:sym typeface="Cambria"/>
            </a:endParaRPr>
          </a:p>
        </p:txBody>
      </p:sp>
      <p:sp>
        <p:nvSpPr>
          <p:cNvPr id="134" name="Google Shape;134;p1"/>
          <p:cNvSpPr txBox="1"/>
          <p:nvPr/>
        </p:nvSpPr>
        <p:spPr>
          <a:xfrm>
            <a:off x="2516738" y="1732530"/>
            <a:ext cx="6762750" cy="803910"/>
          </a:xfrm>
          <a:prstGeom prst="rect">
            <a:avLst/>
          </a:prstGeom>
          <a:noFill/>
          <a:ln>
            <a:noFill/>
          </a:ln>
        </p:spPr>
        <p:txBody>
          <a:bodyPr anchorCtr="0" anchor="t" bIns="0" lIns="0" spcFirstLastPara="1" rIns="0" wrap="square" tIns="135875">
            <a:spAutoFit/>
          </a:bodyPr>
          <a:lstStyle/>
          <a:p>
            <a:pPr indent="0" lvl="0" marL="0" marR="0" rtl="0" algn="ctr">
              <a:lnSpc>
                <a:spcPct val="100000"/>
              </a:lnSpc>
              <a:spcBef>
                <a:spcPts val="0"/>
              </a:spcBef>
              <a:spcAft>
                <a:spcPts val="0"/>
              </a:spcAft>
              <a:buNone/>
            </a:pPr>
            <a:r>
              <a:rPr lang="en-US" sz="2333">
                <a:solidFill>
                  <a:schemeClr val="dk1"/>
                </a:solidFill>
                <a:latin typeface="Georgia"/>
                <a:ea typeface="Georgia"/>
                <a:cs typeface="Georgia"/>
                <a:sym typeface="Georgia"/>
              </a:rPr>
              <a:t>EU as a solidarity's house for minors out of home</a:t>
            </a:r>
            <a:endParaRPr sz="2333">
              <a:solidFill>
                <a:schemeClr val="dk1"/>
              </a:solidFill>
              <a:latin typeface="Georgia"/>
              <a:ea typeface="Georgia"/>
              <a:cs typeface="Georgia"/>
              <a:sym typeface="Georgia"/>
            </a:endParaRPr>
          </a:p>
          <a:p>
            <a:pPr indent="0" lvl="0" marL="0" marR="0" rtl="0" algn="ctr">
              <a:lnSpc>
                <a:spcPct val="100000"/>
              </a:lnSpc>
              <a:spcBef>
                <a:spcPts val="629"/>
              </a:spcBef>
              <a:spcAft>
                <a:spcPts val="0"/>
              </a:spcAft>
              <a:buNone/>
            </a:pPr>
            <a:r>
              <a:rPr lang="en-US" sz="1467">
                <a:solidFill>
                  <a:schemeClr val="dk1"/>
                </a:solidFill>
                <a:latin typeface="Trebuchet MS"/>
                <a:ea typeface="Trebuchet MS"/>
                <a:cs typeface="Trebuchet MS"/>
                <a:sym typeface="Trebuchet MS"/>
              </a:rPr>
              <a:t>Erasmus+ project n. 2023-2-IT03-KA220-YOU-000184370</a:t>
            </a:r>
            <a:endParaRPr sz="1467">
              <a:solidFill>
                <a:schemeClr val="dk1"/>
              </a:solidFill>
              <a:latin typeface="Trebuchet MS"/>
              <a:ea typeface="Trebuchet MS"/>
              <a:cs typeface="Trebuchet MS"/>
              <a:sym typeface="Trebuchet MS"/>
            </a:endParaRPr>
          </a:p>
        </p:txBody>
      </p:sp>
      <p:sp>
        <p:nvSpPr>
          <p:cNvPr id="135" name="Google Shape;135;p1"/>
          <p:cNvSpPr txBox="1"/>
          <p:nvPr/>
        </p:nvSpPr>
        <p:spPr>
          <a:xfrm>
            <a:off x="3131584" y="3209157"/>
            <a:ext cx="5532699" cy="960029"/>
          </a:xfrm>
          <a:prstGeom prst="rect">
            <a:avLst/>
          </a:prstGeom>
          <a:noFill/>
          <a:ln>
            <a:noFill/>
          </a:ln>
        </p:spPr>
        <p:txBody>
          <a:bodyPr anchorCtr="0" anchor="t" bIns="0" lIns="0" spcFirstLastPara="1" rIns="0" wrap="square" tIns="8450">
            <a:spAutoFit/>
          </a:bodyPr>
          <a:lstStyle/>
          <a:p>
            <a:pPr indent="0" lvl="0" marL="0" marR="0" rtl="0" algn="ctr">
              <a:lnSpc>
                <a:spcPct val="118499"/>
              </a:lnSpc>
              <a:spcBef>
                <a:spcPts val="0"/>
              </a:spcBef>
              <a:spcAft>
                <a:spcPts val="0"/>
              </a:spcAft>
              <a:buNone/>
            </a:pPr>
            <a:r>
              <a:rPr b="1" lang="en-US" sz="4000">
                <a:solidFill>
                  <a:schemeClr val="dk1"/>
                </a:solidFill>
                <a:latin typeface="Cambria"/>
                <a:ea typeface="Cambria"/>
                <a:cs typeface="Cambria"/>
                <a:sym typeface="Cambria"/>
              </a:rPr>
              <a:t>Digital Skills Module 3</a:t>
            </a:r>
            <a:endParaRPr sz="4000">
              <a:solidFill>
                <a:schemeClr val="dk1"/>
              </a:solidFill>
              <a:latin typeface="Cambria"/>
              <a:ea typeface="Cambria"/>
              <a:cs typeface="Cambria"/>
              <a:sym typeface="Cambria"/>
            </a:endParaRPr>
          </a:p>
          <a:p>
            <a:pPr indent="0" lvl="0" marL="0" marR="0" rtl="0" algn="ctr">
              <a:lnSpc>
                <a:spcPct val="88666"/>
              </a:lnSpc>
              <a:spcBef>
                <a:spcPts val="0"/>
              </a:spcBef>
              <a:spcAft>
                <a:spcPts val="0"/>
              </a:spcAft>
              <a:buNone/>
            </a:pPr>
            <a:r>
              <a:rPr lang="en-US" sz="3000">
                <a:solidFill>
                  <a:schemeClr val="dk1"/>
                </a:solidFill>
                <a:latin typeface="Georgia"/>
                <a:ea typeface="Georgia"/>
                <a:cs typeface="Georgia"/>
                <a:sym typeface="Georgia"/>
              </a:rPr>
              <a:t>Security</a:t>
            </a:r>
            <a:endParaRPr sz="3000">
              <a:solidFill>
                <a:schemeClr val="dk1"/>
              </a:solidFill>
              <a:latin typeface="Georgia"/>
              <a:ea typeface="Georgia"/>
              <a:cs typeface="Georgia"/>
              <a:sym typeface="Georgia"/>
            </a:endParaRPr>
          </a:p>
        </p:txBody>
      </p:sp>
      <p:pic>
        <p:nvPicPr>
          <p:cNvPr id="136" name="Google Shape;136;p1"/>
          <p:cNvPicPr preferRelativeResize="0"/>
          <p:nvPr/>
        </p:nvPicPr>
        <p:blipFill rotWithShape="1">
          <a:blip r:embed="rId21">
            <a:alphaModFix/>
          </a:blip>
          <a:srcRect b="0" l="0" r="0" t="0"/>
          <a:stretch/>
        </p:blipFill>
        <p:spPr>
          <a:xfrm>
            <a:off x="2859059" y="5567396"/>
            <a:ext cx="1131887" cy="6561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sp>
        <p:nvSpPr>
          <p:cNvPr id="142" name="Google Shape;142;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3" name="Google Shape;143;p2"/>
          <p:cNvSpPr/>
          <p:nvPr/>
        </p:nvSpPr>
        <p:spPr>
          <a:xfrm flipH="1">
            <a:off x="2" y="0"/>
            <a:ext cx="12191998" cy="1575955"/>
          </a:xfrm>
          <a:prstGeom prst="rect">
            <a:avLst/>
          </a:prstGeom>
          <a:gradFill>
            <a:gsLst>
              <a:gs pos="0">
                <a:srgbClr val="000000">
                  <a:alpha val="95686"/>
                </a:srgbClr>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4" name="Google Shape;144;p2"/>
          <p:cNvSpPr/>
          <p:nvPr/>
        </p:nvSpPr>
        <p:spPr>
          <a:xfrm flipH="1" rot="10800000">
            <a:off x="8128857" y="0"/>
            <a:ext cx="4063143" cy="1576412"/>
          </a:xfrm>
          <a:prstGeom prst="rect">
            <a:avLst/>
          </a:prstGeom>
          <a:gradFill>
            <a:gsLst>
              <a:gs pos="0">
                <a:srgbClr val="0A3041">
                  <a:alpha val="67843"/>
                </a:srgbClr>
              </a:gs>
              <a:gs pos="19000">
                <a:srgbClr val="0A3041">
                  <a:alpha val="67843"/>
                </a:srgbClr>
              </a:gs>
              <a:gs pos="100000">
                <a:srgbClr val="156082">
                  <a:alpha val="78823"/>
                </a:srgbClr>
              </a:gs>
            </a:gsLst>
            <a:lin ang="191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5" name="Google Shape;145;p2"/>
          <p:cNvSpPr/>
          <p:nvPr/>
        </p:nvSpPr>
        <p:spPr>
          <a:xfrm rot="5400000">
            <a:off x="5307777" y="-5307778"/>
            <a:ext cx="1576446" cy="12192002"/>
          </a:xfrm>
          <a:prstGeom prst="rect">
            <a:avLst/>
          </a:prstGeom>
          <a:gradFill>
            <a:gsLst>
              <a:gs pos="0">
                <a:srgbClr val="156082">
                  <a:alpha val="0"/>
                </a:srgbClr>
              </a:gs>
              <a:gs pos="23000">
                <a:srgbClr val="156082">
                  <a:alpha val="0"/>
                </a:srgbClr>
              </a:gs>
              <a:gs pos="99000">
                <a:srgbClr val="000000">
                  <a:alpha val="73725"/>
                </a:srgbClr>
              </a:gs>
              <a:gs pos="100000">
                <a:srgbClr val="000000">
                  <a:alpha val="73725"/>
                </a:srgbClr>
              </a:gs>
            </a:gsLst>
            <a:lin ang="203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6" name="Google Shape;146;p2"/>
          <p:cNvSpPr txBox="1"/>
          <p:nvPr>
            <p:ph type="title"/>
          </p:nvPr>
        </p:nvSpPr>
        <p:spPr>
          <a:xfrm>
            <a:off x="1371597" y="348865"/>
            <a:ext cx="10044023" cy="87772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US" sz="4000">
                <a:solidFill>
                  <a:srgbClr val="FFFFFF"/>
                </a:solidFill>
              </a:rPr>
              <a:t>In this module we will discuss: </a:t>
            </a:r>
            <a:endParaRPr/>
          </a:p>
        </p:txBody>
      </p:sp>
      <p:grpSp>
        <p:nvGrpSpPr>
          <p:cNvPr id="147" name="Google Shape;147;p2"/>
          <p:cNvGrpSpPr/>
          <p:nvPr/>
        </p:nvGrpSpPr>
        <p:grpSpPr>
          <a:xfrm>
            <a:off x="650972" y="2475450"/>
            <a:ext cx="10913996" cy="3467061"/>
            <a:chOff x="6916" y="362871"/>
            <a:chExt cx="10913996" cy="3467061"/>
          </a:xfrm>
        </p:grpSpPr>
        <p:sp>
          <p:nvSpPr>
            <p:cNvPr id="148" name="Google Shape;148;p2"/>
            <p:cNvSpPr/>
            <p:nvPr/>
          </p:nvSpPr>
          <p:spPr>
            <a:xfrm>
              <a:off x="6916" y="362871"/>
              <a:ext cx="1140268" cy="1140268"/>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p:nvPr/>
          </p:nvSpPr>
          <p:spPr>
            <a:xfrm>
              <a:off x="6916" y="1652223"/>
              <a:ext cx="3257909" cy="48868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
            <p:cNvSpPr txBox="1"/>
            <p:nvPr/>
          </p:nvSpPr>
          <p:spPr>
            <a:xfrm>
              <a:off x="6916" y="1652223"/>
              <a:ext cx="3257909" cy="48868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700"/>
                <a:buFont typeface="Arial"/>
                <a:buNone/>
              </a:pPr>
              <a:r>
                <a:rPr b="1" lang="en-US" sz="1700">
                  <a:solidFill>
                    <a:schemeClr val="dk1"/>
                  </a:solidFill>
                  <a:latin typeface="Arial"/>
                  <a:ea typeface="Arial"/>
                  <a:cs typeface="Arial"/>
                  <a:sym typeface="Arial"/>
                </a:rPr>
                <a:t>Protecting Privacy and Data</a:t>
              </a:r>
              <a:endParaRPr/>
            </a:p>
          </p:txBody>
        </p:sp>
        <p:sp>
          <p:nvSpPr>
            <p:cNvPr id="151" name="Google Shape;151;p2"/>
            <p:cNvSpPr/>
            <p:nvPr/>
          </p:nvSpPr>
          <p:spPr>
            <a:xfrm>
              <a:off x="6916" y="2210251"/>
              <a:ext cx="3257909" cy="16196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
            <p:cNvSpPr txBox="1"/>
            <p:nvPr/>
          </p:nvSpPr>
          <p:spPr>
            <a:xfrm>
              <a:off x="6916" y="2210251"/>
              <a:ext cx="3257909" cy="161968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300"/>
                <a:buFont typeface="Arial"/>
                <a:buNone/>
              </a:pPr>
              <a:r>
                <a:rPr lang="en-US" sz="1300">
                  <a:solidFill>
                    <a:schemeClr val="dk1"/>
                  </a:solidFill>
                  <a:latin typeface="Arial"/>
                  <a:ea typeface="Arial"/>
                  <a:cs typeface="Arial"/>
                  <a:sym typeface="Arial"/>
                </a:rPr>
                <a:t>Understanding the importance of privacy protection</a:t>
              </a:r>
              <a:endParaRPr/>
            </a:p>
            <a:p>
              <a:pPr indent="0" lvl="0" marL="0" marR="0" rtl="0" algn="l">
                <a:lnSpc>
                  <a:spcPct val="90000"/>
                </a:lnSpc>
                <a:spcBef>
                  <a:spcPts val="455"/>
                </a:spcBef>
                <a:spcAft>
                  <a:spcPts val="0"/>
                </a:spcAft>
                <a:buClr>
                  <a:schemeClr val="dk1"/>
                </a:buClr>
                <a:buSzPts val="1300"/>
                <a:buFont typeface="Arial"/>
                <a:buNone/>
              </a:pPr>
              <a:r>
                <a:rPr lang="en-US" sz="1300">
                  <a:solidFill>
                    <a:schemeClr val="dk1"/>
                  </a:solidFill>
                  <a:latin typeface="Arial"/>
                  <a:ea typeface="Arial"/>
                  <a:cs typeface="Arial"/>
                  <a:sym typeface="Arial"/>
                </a:rPr>
                <a:t>Understanding and managing digital footprint</a:t>
              </a:r>
              <a:endParaRPr/>
            </a:p>
          </p:txBody>
        </p:sp>
        <p:sp>
          <p:nvSpPr>
            <p:cNvPr id="153" name="Google Shape;153;p2"/>
            <p:cNvSpPr/>
            <p:nvPr/>
          </p:nvSpPr>
          <p:spPr>
            <a:xfrm>
              <a:off x="3834959" y="362871"/>
              <a:ext cx="1140268" cy="1140268"/>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
            <p:cNvSpPr/>
            <p:nvPr/>
          </p:nvSpPr>
          <p:spPr>
            <a:xfrm>
              <a:off x="3834959" y="1652223"/>
              <a:ext cx="3257909" cy="48868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txBox="1"/>
            <p:nvPr/>
          </p:nvSpPr>
          <p:spPr>
            <a:xfrm>
              <a:off x="3834959" y="1652223"/>
              <a:ext cx="3257909" cy="48868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700"/>
                <a:buFont typeface="Arial"/>
                <a:buNone/>
              </a:pPr>
              <a:r>
                <a:rPr b="1" lang="en-US" sz="1700">
                  <a:solidFill>
                    <a:schemeClr val="dk1"/>
                  </a:solidFill>
                  <a:latin typeface="Arial"/>
                  <a:ea typeface="Arial"/>
                  <a:cs typeface="Arial"/>
                  <a:sym typeface="Arial"/>
                </a:rPr>
                <a:t>Privacy protection strategies</a:t>
              </a:r>
              <a:endParaRPr/>
            </a:p>
          </p:txBody>
        </p:sp>
        <p:sp>
          <p:nvSpPr>
            <p:cNvPr id="156" name="Google Shape;156;p2"/>
            <p:cNvSpPr/>
            <p:nvPr/>
          </p:nvSpPr>
          <p:spPr>
            <a:xfrm>
              <a:off x="3834959" y="2210251"/>
              <a:ext cx="3257909" cy="16196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
            <p:cNvSpPr txBox="1"/>
            <p:nvPr/>
          </p:nvSpPr>
          <p:spPr>
            <a:xfrm>
              <a:off x="3834959" y="2210251"/>
              <a:ext cx="3257909" cy="161968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300"/>
                <a:buFont typeface="Arial"/>
                <a:buNone/>
              </a:pPr>
              <a:r>
                <a:rPr lang="en-US" sz="1300">
                  <a:solidFill>
                    <a:schemeClr val="dk1"/>
                  </a:solidFill>
                  <a:latin typeface="Arial"/>
                  <a:ea typeface="Arial"/>
                  <a:cs typeface="Arial"/>
                  <a:sym typeface="Arial"/>
                </a:rPr>
                <a:t>Safe online practices (phishing, scam. Grooming, privacy settings on social media)</a:t>
              </a:r>
              <a:endParaRPr/>
            </a:p>
          </p:txBody>
        </p:sp>
        <p:sp>
          <p:nvSpPr>
            <p:cNvPr id="158" name="Google Shape;158;p2"/>
            <p:cNvSpPr/>
            <p:nvPr/>
          </p:nvSpPr>
          <p:spPr>
            <a:xfrm>
              <a:off x="7663003" y="362871"/>
              <a:ext cx="1140268" cy="1140268"/>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
            <p:cNvSpPr/>
            <p:nvPr/>
          </p:nvSpPr>
          <p:spPr>
            <a:xfrm>
              <a:off x="7663003" y="1652223"/>
              <a:ext cx="3257909" cy="48868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
            <p:cNvSpPr txBox="1"/>
            <p:nvPr/>
          </p:nvSpPr>
          <p:spPr>
            <a:xfrm>
              <a:off x="7663003" y="1652223"/>
              <a:ext cx="3257909" cy="48868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700"/>
                <a:buFont typeface="Arial"/>
                <a:buNone/>
              </a:pPr>
              <a:r>
                <a:rPr b="1" lang="en-US" sz="1700">
                  <a:solidFill>
                    <a:schemeClr val="dk1"/>
                  </a:solidFill>
                  <a:latin typeface="Arial"/>
                  <a:ea typeface="Arial"/>
                  <a:cs typeface="Arial"/>
                  <a:sym typeface="Arial"/>
                </a:rPr>
                <a:t>Impact of New Technologies on Well-being</a:t>
              </a:r>
              <a:endParaRPr/>
            </a:p>
          </p:txBody>
        </p:sp>
        <p:sp>
          <p:nvSpPr>
            <p:cNvPr id="161" name="Google Shape;161;p2"/>
            <p:cNvSpPr/>
            <p:nvPr/>
          </p:nvSpPr>
          <p:spPr>
            <a:xfrm>
              <a:off x="7663003" y="2210251"/>
              <a:ext cx="3257909" cy="16196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
            <p:cNvSpPr txBox="1"/>
            <p:nvPr/>
          </p:nvSpPr>
          <p:spPr>
            <a:xfrm>
              <a:off x="7663003" y="2210251"/>
              <a:ext cx="3257909" cy="161968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300"/>
                <a:buFont typeface="Arial"/>
                <a:buNone/>
              </a:pPr>
              <a:r>
                <a:rPr lang="en-US" sz="1300">
                  <a:solidFill>
                    <a:schemeClr val="dk1"/>
                  </a:solidFill>
                  <a:latin typeface="Arial"/>
                  <a:ea typeface="Arial"/>
                  <a:cs typeface="Arial"/>
                  <a:sym typeface="Arial"/>
                </a:rPr>
                <a:t>Discussion on the potential risks and benefits of technology use</a:t>
              </a:r>
              <a:endParaRPr/>
            </a:p>
            <a:p>
              <a:pPr indent="0" lvl="0" marL="0" marR="0" rtl="0" algn="l">
                <a:lnSpc>
                  <a:spcPct val="90000"/>
                </a:lnSpc>
                <a:spcBef>
                  <a:spcPts val="455"/>
                </a:spcBef>
                <a:spcAft>
                  <a:spcPts val="0"/>
                </a:spcAft>
                <a:buClr>
                  <a:schemeClr val="dk1"/>
                </a:buClr>
                <a:buSzPts val="1300"/>
                <a:buFont typeface="Arial"/>
                <a:buNone/>
              </a:pPr>
              <a:r>
                <a:rPr lang="en-US" sz="1300">
                  <a:solidFill>
                    <a:schemeClr val="dk1"/>
                  </a:solidFill>
                  <a:latin typeface="Arial"/>
                  <a:ea typeface="Arial"/>
                  <a:cs typeface="Arial"/>
                  <a:sym typeface="Arial"/>
                </a:rPr>
                <a:t>The impact of social media, constant connectivity, and screen time on mental health.</a:t>
              </a:r>
              <a:endParaRPr/>
            </a:p>
            <a:p>
              <a:pPr indent="0" lvl="0" marL="0" marR="0" rtl="0" algn="l">
                <a:lnSpc>
                  <a:spcPct val="90000"/>
                </a:lnSpc>
                <a:spcBef>
                  <a:spcPts val="455"/>
                </a:spcBef>
                <a:spcAft>
                  <a:spcPts val="0"/>
                </a:spcAft>
                <a:buClr>
                  <a:schemeClr val="dk1"/>
                </a:buClr>
                <a:buSzPts val="1300"/>
                <a:buFont typeface="Arial"/>
                <a:buNone/>
              </a:pPr>
              <a:r>
                <a:rPr lang="en-US" sz="1300">
                  <a:solidFill>
                    <a:schemeClr val="dk1"/>
                  </a:solidFill>
                  <a:latin typeface="Arial"/>
                  <a:ea typeface="Arial"/>
                  <a:cs typeface="Arial"/>
                  <a:sym typeface="Arial"/>
                </a:rPr>
                <a:t>Strategies for maintaining digital well-being (balance with technology use, digital detox practices)</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7" name="Shape 167"/>
        <p:cNvGrpSpPr/>
        <p:nvPr/>
      </p:nvGrpSpPr>
      <p:grpSpPr>
        <a:xfrm>
          <a:off x="0" y="0"/>
          <a:ext cx="0" cy="0"/>
          <a:chOff x="0" y="0"/>
          <a:chExt cx="0" cy="0"/>
        </a:xfrm>
      </p:grpSpPr>
      <p:sp>
        <p:nvSpPr>
          <p:cNvPr id="168" name="Google Shape;168;p3"/>
          <p:cNvSpPr/>
          <p:nvPr/>
        </p:nvSpPr>
        <p:spPr>
          <a:xfrm>
            <a:off x="0" y="2"/>
            <a:ext cx="12192000" cy="685799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9" name="Google Shape;169;p3"/>
          <p:cNvSpPr/>
          <p:nvPr/>
        </p:nvSpPr>
        <p:spPr>
          <a:xfrm flipH="1" rot="5400000">
            <a:off x="-1417539" y="1417538"/>
            <a:ext cx="6875818" cy="4040744"/>
          </a:xfrm>
          <a:prstGeom prst="rect">
            <a:avLst/>
          </a:prstGeom>
          <a:gradFill>
            <a:gsLst>
              <a:gs pos="0">
                <a:srgbClr val="000000"/>
              </a:gs>
              <a:gs pos="11000">
                <a:srgbClr val="000000"/>
              </a:gs>
              <a:gs pos="100000">
                <a:srgbClr val="0F4861"/>
              </a:gs>
            </a:gsLst>
            <a:lin ang="18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0" name="Google Shape;170;p3"/>
          <p:cNvSpPr/>
          <p:nvPr/>
        </p:nvSpPr>
        <p:spPr>
          <a:xfrm rot="-5400000">
            <a:off x="-159565" y="2659404"/>
            <a:ext cx="4355594" cy="4040742"/>
          </a:xfrm>
          <a:prstGeom prst="rect">
            <a:avLst/>
          </a:prstGeom>
          <a:gradFill>
            <a:gsLst>
              <a:gs pos="0">
                <a:srgbClr val="156082">
                  <a:alpha val="49803"/>
                </a:srgbClr>
              </a:gs>
              <a:gs pos="100000">
                <a:srgbClr val="0A3041">
                  <a:alpha val="0"/>
                </a:srgbClr>
              </a:gs>
            </a:gsLst>
            <a:lin ang="11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Digital padlock art" id="171" name="Google Shape;171;p3"/>
          <p:cNvPicPr preferRelativeResize="0"/>
          <p:nvPr/>
        </p:nvPicPr>
        <p:blipFill rotWithShape="1">
          <a:blip r:embed="rId3">
            <a:alphaModFix/>
          </a:blip>
          <a:srcRect b="0" l="0" r="12771" t="0"/>
          <a:stretch/>
        </p:blipFill>
        <p:spPr>
          <a:xfrm>
            <a:off x="4038599" y="10"/>
            <a:ext cx="8160026" cy="6875809"/>
          </a:xfrm>
          <a:prstGeom prst="rect">
            <a:avLst/>
          </a:prstGeom>
          <a:noFill/>
          <a:ln>
            <a:noFill/>
          </a:ln>
        </p:spPr>
      </p:pic>
      <p:sp>
        <p:nvSpPr>
          <p:cNvPr id="172" name="Google Shape;172;p3"/>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43AFE2">
                  <a:alpha val="0"/>
                </a:srgbClr>
              </a:gs>
              <a:gs pos="39000">
                <a:srgbClr val="43AFE2">
                  <a:alpha val="0"/>
                </a:srgbClr>
              </a:gs>
              <a:gs pos="100000">
                <a:srgbClr val="0F4861">
                  <a:alpha val="25882"/>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3" name="Google Shape;173;p3"/>
          <p:cNvSpPr txBox="1"/>
          <p:nvPr>
            <p:ph type="title"/>
          </p:nvPr>
        </p:nvSpPr>
        <p:spPr>
          <a:xfrm>
            <a:off x="534473" y="2950387"/>
            <a:ext cx="3052293" cy="3531403"/>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rPr>
              <a:t>Protecting Privacy and Data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8" name="Shape 178"/>
        <p:cNvGrpSpPr/>
        <p:nvPr/>
      </p:nvGrpSpPr>
      <p:grpSpPr>
        <a:xfrm>
          <a:off x="0" y="0"/>
          <a:ext cx="0" cy="0"/>
          <a:chOff x="0" y="0"/>
          <a:chExt cx="0" cy="0"/>
        </a:xfrm>
      </p:grpSpPr>
      <p:sp>
        <p:nvSpPr>
          <p:cNvPr id="179" name="Google Shape;179;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0" name="Google Shape;180;p4"/>
          <p:cNvSpPr/>
          <p:nvPr/>
        </p:nvSpPr>
        <p:spPr>
          <a:xfrm>
            <a:off x="305"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1" name="Google Shape;181;p4"/>
          <p:cNvSpPr txBox="1"/>
          <p:nvPr>
            <p:ph type="title"/>
          </p:nvPr>
        </p:nvSpPr>
        <p:spPr>
          <a:xfrm>
            <a:off x="6094105" y="802955"/>
            <a:ext cx="4977976" cy="14540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3300"/>
              <a:buFont typeface="Play"/>
              <a:buNone/>
            </a:pPr>
            <a:r>
              <a:rPr lang="en-US" sz="3300">
                <a:solidFill>
                  <a:schemeClr val="dk2"/>
                </a:solidFill>
              </a:rPr>
              <a:t>Why is protection of personal information important?</a:t>
            </a:r>
            <a:endParaRPr/>
          </a:p>
        </p:txBody>
      </p:sp>
      <p:pic>
        <p:nvPicPr>
          <p:cNvPr descr="Employee Badge" id="182" name="Google Shape;182;p4"/>
          <p:cNvPicPr preferRelativeResize="0"/>
          <p:nvPr/>
        </p:nvPicPr>
        <p:blipFill rotWithShape="1">
          <a:blip r:embed="rId3">
            <a:alphaModFix/>
          </a:blip>
          <a:srcRect b="0" l="0" r="0" t="0"/>
          <a:stretch/>
        </p:blipFill>
        <p:spPr>
          <a:xfrm>
            <a:off x="686951" y="1793846"/>
            <a:ext cx="3620021" cy="3620021"/>
          </a:xfrm>
          <a:prstGeom prst="rect">
            <a:avLst/>
          </a:prstGeom>
          <a:noFill/>
          <a:ln>
            <a:noFill/>
          </a:ln>
        </p:spPr>
      </p:pic>
      <p:sp>
        <p:nvSpPr>
          <p:cNvPr id="183" name="Google Shape;183;p4"/>
          <p:cNvSpPr txBox="1"/>
          <p:nvPr>
            <p:ph idx="1" type="body"/>
          </p:nvPr>
        </p:nvSpPr>
        <p:spPr>
          <a:xfrm>
            <a:off x="6090574" y="2421682"/>
            <a:ext cx="4977578" cy="3639289"/>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1500"/>
              <a:buFont typeface="Play"/>
              <a:buAutoNum type="arabicPeriod"/>
            </a:pPr>
            <a:r>
              <a:rPr b="1" lang="en-US" sz="1500">
                <a:solidFill>
                  <a:schemeClr val="dk2"/>
                </a:solidFill>
              </a:rPr>
              <a:t>Privacy Protection</a:t>
            </a:r>
            <a:r>
              <a:rPr lang="en-US" sz="1500">
                <a:solidFill>
                  <a:schemeClr val="dk2"/>
                </a:solidFill>
              </a:rPr>
              <a:t>: Personal information (addresses, phone numbers, and social media accounts). If this information falls into the wrong hands, it can lead to a loss of privacy and potential misuse.</a:t>
            </a:r>
            <a:endParaRPr/>
          </a:p>
          <a:p>
            <a:pPr indent="-228600" lvl="0" marL="228600" rtl="0" algn="l">
              <a:lnSpc>
                <a:spcPct val="90000"/>
              </a:lnSpc>
              <a:spcBef>
                <a:spcPts val="1000"/>
              </a:spcBef>
              <a:spcAft>
                <a:spcPts val="0"/>
              </a:spcAft>
              <a:buClr>
                <a:schemeClr val="dk2"/>
              </a:buClr>
              <a:buSzPts val="1500"/>
              <a:buFont typeface="Play"/>
              <a:buAutoNum type="arabicPeriod"/>
            </a:pPr>
            <a:r>
              <a:rPr b="1" lang="en-US" sz="1500">
                <a:solidFill>
                  <a:schemeClr val="dk2"/>
                </a:solidFill>
              </a:rPr>
              <a:t>Preventing Identity Theft</a:t>
            </a:r>
            <a:r>
              <a:rPr lang="en-US" sz="1500">
                <a:solidFill>
                  <a:schemeClr val="dk2"/>
                </a:solidFill>
              </a:rPr>
              <a:t>: identity thieves can use your personal information to commit fraud, open accounts, or incur debt in your name.</a:t>
            </a:r>
            <a:endParaRPr/>
          </a:p>
          <a:p>
            <a:pPr indent="-228600" lvl="0" marL="228600" rtl="0" algn="l">
              <a:lnSpc>
                <a:spcPct val="90000"/>
              </a:lnSpc>
              <a:spcBef>
                <a:spcPts val="1000"/>
              </a:spcBef>
              <a:spcAft>
                <a:spcPts val="0"/>
              </a:spcAft>
              <a:buClr>
                <a:schemeClr val="dk2"/>
              </a:buClr>
              <a:buSzPts val="1500"/>
              <a:buFont typeface="Play"/>
              <a:buAutoNum type="arabicPeriod"/>
            </a:pPr>
            <a:r>
              <a:rPr b="1" lang="en-US" sz="1500">
                <a:solidFill>
                  <a:schemeClr val="dk2"/>
                </a:solidFill>
              </a:rPr>
              <a:t>Online Safety</a:t>
            </a:r>
            <a:r>
              <a:rPr lang="en-US" sz="1500">
                <a:solidFill>
                  <a:schemeClr val="dk2"/>
                </a:solidFill>
              </a:rPr>
              <a:t>: Sharing personal information online can make you vulnerable to cyberbullying, online predators, and scams. </a:t>
            </a:r>
            <a:endParaRPr/>
          </a:p>
          <a:p>
            <a:pPr indent="-228600" lvl="0" marL="228600" rtl="0" algn="l">
              <a:lnSpc>
                <a:spcPct val="90000"/>
              </a:lnSpc>
              <a:spcBef>
                <a:spcPts val="1000"/>
              </a:spcBef>
              <a:spcAft>
                <a:spcPts val="0"/>
              </a:spcAft>
              <a:buClr>
                <a:schemeClr val="dk2"/>
              </a:buClr>
              <a:buSzPts val="1500"/>
              <a:buFont typeface="Play"/>
              <a:buAutoNum type="arabicPeriod"/>
            </a:pPr>
            <a:r>
              <a:rPr b="1" lang="en-US" sz="1500">
                <a:solidFill>
                  <a:schemeClr val="dk2"/>
                </a:solidFill>
              </a:rPr>
              <a:t>Future Implications</a:t>
            </a:r>
            <a:r>
              <a:rPr lang="en-US" sz="1500">
                <a:solidFill>
                  <a:schemeClr val="dk2"/>
                </a:solidFill>
              </a:rPr>
              <a:t>: Information shared online can remain accessible for years. Embarrassing or inappropriate posts can affect future opportunities, such as college admissions or job prospects.</a:t>
            </a:r>
            <a:endParaRPr/>
          </a:p>
          <a:p>
            <a:pPr indent="-133350" lvl="0" marL="228600" rtl="0" algn="l">
              <a:lnSpc>
                <a:spcPct val="90000"/>
              </a:lnSpc>
              <a:spcBef>
                <a:spcPts val="1000"/>
              </a:spcBef>
              <a:spcAft>
                <a:spcPts val="0"/>
              </a:spcAft>
              <a:buClr>
                <a:schemeClr val="dk1"/>
              </a:buClr>
              <a:buSzPts val="1500"/>
              <a:buNone/>
            </a:pPr>
            <a:r>
              <a:t/>
            </a:r>
            <a:endParaRPr sz="1500">
              <a:solidFill>
                <a:schemeClr val="dk2"/>
              </a:solidFill>
            </a:endParaRPr>
          </a:p>
        </p:txBody>
      </p:sp>
      <p:grpSp>
        <p:nvGrpSpPr>
          <p:cNvPr id="184" name="Google Shape;184;p4"/>
          <p:cNvGrpSpPr/>
          <p:nvPr/>
        </p:nvGrpSpPr>
        <p:grpSpPr>
          <a:xfrm flipH="1">
            <a:off x="2635" y="52996"/>
            <a:ext cx="5928607" cy="6805005"/>
            <a:chOff x="6095999" y="52996"/>
            <a:chExt cx="6093363" cy="6805005"/>
          </a:xfrm>
        </p:grpSpPr>
        <p:sp>
          <p:nvSpPr>
            <p:cNvPr id="185" name="Google Shape;185;p4"/>
            <p:cNvSpPr/>
            <p:nvPr/>
          </p:nvSpPr>
          <p:spPr>
            <a:xfrm>
              <a:off x="6096001" y="52996"/>
              <a:ext cx="6093361" cy="6805003"/>
            </a:xfrm>
            <a:custGeom>
              <a:rect b="b" l="l" r="r" t="t"/>
              <a:pathLst>
                <a:path extrusionOk="0" h="6578438" w="5890489">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6" name="Google Shape;186;p4"/>
            <p:cNvSpPr/>
            <p:nvPr/>
          </p:nvSpPr>
          <p:spPr>
            <a:xfrm>
              <a:off x="6095999" y="52997"/>
              <a:ext cx="6093363" cy="6805004"/>
            </a:xfrm>
            <a:custGeom>
              <a:rect b="b" l="l" r="r" t="t"/>
              <a:pathLst>
                <a:path extrusionOk="0" h="6578439" w="5890491">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7" name="Google Shape;187;p4"/>
            <p:cNvSpPr/>
            <p:nvPr/>
          </p:nvSpPr>
          <p:spPr>
            <a:xfrm>
              <a:off x="6096000" y="52997"/>
              <a:ext cx="6093362" cy="6805004"/>
            </a:xfrm>
            <a:custGeom>
              <a:rect b="b" l="l" r="r" t="t"/>
              <a:pathLst>
                <a:path extrusionOk="0" h="6578439" w="5890490">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2" name="Shape 192"/>
        <p:cNvGrpSpPr/>
        <p:nvPr/>
      </p:nvGrpSpPr>
      <p:grpSpPr>
        <a:xfrm>
          <a:off x="0" y="0"/>
          <a:ext cx="0" cy="0"/>
          <a:chOff x="0" y="0"/>
          <a:chExt cx="0" cy="0"/>
        </a:xfrm>
      </p:grpSpPr>
      <p:sp>
        <p:nvSpPr>
          <p:cNvPr id="193" name="Google Shape;193;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Padlock on computer motherboard" id="194" name="Google Shape;194;p5"/>
          <p:cNvPicPr preferRelativeResize="0"/>
          <p:nvPr/>
        </p:nvPicPr>
        <p:blipFill rotWithShape="1">
          <a:blip r:embed="rId3">
            <a:alphaModFix/>
          </a:blip>
          <a:srcRect b="-1" l="8690" r="32043" t="0"/>
          <a:stretch/>
        </p:blipFill>
        <p:spPr>
          <a:xfrm>
            <a:off x="6103027" y="10"/>
            <a:ext cx="6088971" cy="6857990"/>
          </a:xfrm>
          <a:prstGeom prst="rect">
            <a:avLst/>
          </a:prstGeom>
          <a:noFill/>
          <a:ln>
            <a:noFill/>
          </a:ln>
        </p:spPr>
      </p:pic>
      <p:sp>
        <p:nvSpPr>
          <p:cNvPr id="195" name="Google Shape;195;p5"/>
          <p:cNvSpPr/>
          <p:nvPr/>
        </p:nvSpPr>
        <p:spPr>
          <a:xfrm>
            <a:off x="0" y="0"/>
            <a:ext cx="6103025" cy="6858000"/>
          </a:xfrm>
          <a:prstGeom prst="rect">
            <a:avLst/>
          </a:prstGeom>
          <a:solidFill>
            <a:schemeClr val="lt1"/>
          </a:solidFill>
          <a:ln>
            <a:noFill/>
          </a:ln>
          <a:effectLst>
            <a:outerShdw blurRad="889000" sx="90000" rotWithShape="0" algn="t" dir="21540000" dist="406400" sy="90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6" name="Google Shape;196;p5"/>
          <p:cNvSpPr/>
          <p:nvPr/>
        </p:nvSpPr>
        <p:spPr>
          <a:xfrm>
            <a:off x="0" y="0"/>
            <a:ext cx="6103025" cy="2285995"/>
          </a:xfrm>
          <a:prstGeom prst="rect">
            <a:avLst/>
          </a:prstGeom>
          <a:solidFill>
            <a:schemeClr val="lt1"/>
          </a:solidFill>
          <a:ln>
            <a:noFill/>
          </a:ln>
          <a:effectLst>
            <a:outerShdw blurRad="254000" sx="92000" rotWithShape="0" algn="t" dir="5460000" dist="127000" sy="920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7" name="Google Shape;197;p5"/>
          <p:cNvSpPr txBox="1"/>
          <p:nvPr>
            <p:ph type="title"/>
          </p:nvPr>
        </p:nvSpPr>
        <p:spPr>
          <a:xfrm>
            <a:off x="761801" y="328512"/>
            <a:ext cx="4778387" cy="16289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But, I have nothing to hide…</a:t>
            </a:r>
            <a:endParaRPr/>
          </a:p>
        </p:txBody>
      </p:sp>
      <p:sp>
        <p:nvSpPr>
          <p:cNvPr id="198" name="Google Shape;198;p5"/>
          <p:cNvSpPr txBox="1"/>
          <p:nvPr>
            <p:ph idx="1" type="body"/>
          </p:nvPr>
        </p:nvSpPr>
        <p:spPr>
          <a:xfrm>
            <a:off x="761801" y="2884929"/>
            <a:ext cx="4659756" cy="337413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700"/>
              <a:buNone/>
            </a:pPr>
            <a:r>
              <a:rPr lang="en-US" sz="1700"/>
              <a:t>Protecting your personal information is not about hiding but having the autonomy and freedom to make your own decisions.</a:t>
            </a:r>
            <a:endParaRPr/>
          </a:p>
          <a:p>
            <a:pPr indent="0" lvl="0" marL="0" rtl="0" algn="l">
              <a:lnSpc>
                <a:spcPct val="90000"/>
              </a:lnSpc>
              <a:spcBef>
                <a:spcPts val="1000"/>
              </a:spcBef>
              <a:spcAft>
                <a:spcPts val="0"/>
              </a:spcAft>
              <a:buClr>
                <a:schemeClr val="dk1"/>
              </a:buClr>
              <a:buSzPts val="1700"/>
              <a:buNone/>
            </a:pPr>
            <a:r>
              <a:rPr lang="en-US" sz="1700"/>
              <a:t>AND:</a:t>
            </a:r>
            <a:endParaRPr/>
          </a:p>
          <a:p>
            <a:pPr indent="0" lvl="0" marL="0" rtl="0" algn="l">
              <a:lnSpc>
                <a:spcPct val="90000"/>
              </a:lnSpc>
              <a:spcBef>
                <a:spcPts val="1000"/>
              </a:spcBef>
              <a:spcAft>
                <a:spcPts val="0"/>
              </a:spcAft>
              <a:buClr>
                <a:schemeClr val="dk1"/>
              </a:buClr>
              <a:buSzPts val="1700"/>
              <a:buNone/>
            </a:pPr>
            <a:r>
              <a:rPr b="0" i="0" lang="en-US" sz="1700">
                <a:highlight>
                  <a:srgbClr val="FFFFFF"/>
                </a:highlight>
                <a:latin typeface="Inter"/>
                <a:ea typeface="Inter"/>
                <a:cs typeface="Inter"/>
                <a:sym typeface="Inter"/>
              </a:rPr>
              <a:t>You need to protect yourself from threats that don’t exist yet</a:t>
            </a:r>
            <a:endParaRPr/>
          </a:p>
          <a:p>
            <a:pPr indent="-228600" lvl="1" marL="685800" rtl="0" algn="l">
              <a:lnSpc>
                <a:spcPct val="90000"/>
              </a:lnSpc>
              <a:spcBef>
                <a:spcPts val="500"/>
              </a:spcBef>
              <a:spcAft>
                <a:spcPts val="0"/>
              </a:spcAft>
              <a:buClr>
                <a:schemeClr val="dk1"/>
              </a:buClr>
              <a:buSzPts val="1700"/>
              <a:buChar char="•"/>
            </a:pPr>
            <a:r>
              <a:rPr b="0" i="0" lang="en-US" sz="1700">
                <a:highlight>
                  <a:srgbClr val="FFFFFF"/>
                </a:highlight>
                <a:latin typeface="Inter"/>
                <a:ea typeface="Inter"/>
                <a:cs typeface="Inter"/>
                <a:sym typeface="Inter"/>
              </a:rPr>
              <a:t>You never know what combination of personal information and new technologies will lead to future threats. To prepare for these unknown assaults on your data, the only thing you can do is to make it less accessible.</a:t>
            </a:r>
            <a:endParaRPr sz="1700"/>
          </a:p>
          <a:p>
            <a:pPr indent="-120650" lvl="0" marL="228600" rtl="0" algn="l">
              <a:lnSpc>
                <a:spcPct val="90000"/>
              </a:lnSpc>
              <a:spcBef>
                <a:spcPts val="1000"/>
              </a:spcBef>
              <a:spcAft>
                <a:spcPts val="0"/>
              </a:spcAft>
              <a:buClr>
                <a:schemeClr val="dk1"/>
              </a:buClr>
              <a:buSzPts val="1700"/>
              <a:buNone/>
            </a:pPr>
            <a:r>
              <a:t/>
            </a:r>
            <a:endParaRPr sz="1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3" name="Shape 203"/>
        <p:cNvGrpSpPr/>
        <p:nvPr/>
      </p:nvGrpSpPr>
      <p:grpSpPr>
        <a:xfrm>
          <a:off x="0" y="0"/>
          <a:ext cx="0" cy="0"/>
          <a:chOff x="0" y="0"/>
          <a:chExt cx="0" cy="0"/>
        </a:xfrm>
      </p:grpSpPr>
      <p:sp>
        <p:nvSpPr>
          <p:cNvPr id="204" name="Google Shape;204;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5" name="Google Shape;205;p6"/>
          <p:cNvSpPr/>
          <p:nvPr/>
        </p:nvSpPr>
        <p:spPr>
          <a:xfrm>
            <a:off x="1" y="-7854"/>
            <a:ext cx="12192000" cy="6865854"/>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6" name="Google Shape;206;p6"/>
          <p:cNvSpPr txBox="1"/>
          <p:nvPr>
            <p:ph type="title"/>
          </p:nvPr>
        </p:nvSpPr>
        <p:spPr>
          <a:xfrm>
            <a:off x="4572001" y="601744"/>
            <a:ext cx="6781800" cy="133869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What is your digital footprint? </a:t>
            </a:r>
            <a:endParaRPr/>
          </a:p>
        </p:txBody>
      </p:sp>
      <p:pic>
        <p:nvPicPr>
          <p:cNvPr descr="A star cluster in the night sky" id="207" name="Google Shape;207;p6"/>
          <p:cNvPicPr preferRelativeResize="0"/>
          <p:nvPr/>
        </p:nvPicPr>
        <p:blipFill rotWithShape="1">
          <a:blip r:embed="rId3">
            <a:alphaModFix/>
          </a:blip>
          <a:srcRect b="-1" l="9052" r="54402" t="0"/>
          <a:stretch/>
        </p:blipFill>
        <p:spPr>
          <a:xfrm>
            <a:off x="20" y="10"/>
            <a:ext cx="3754739" cy="6857990"/>
          </a:xfrm>
          <a:custGeom>
            <a:rect b="b" l="l" r="r" t="t"/>
            <a:pathLst>
              <a:path extrusionOk="0" h="6858000" w="3754759">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a:noFill/>
          <a:ln>
            <a:noFill/>
          </a:ln>
        </p:spPr>
      </p:pic>
      <p:sp>
        <p:nvSpPr>
          <p:cNvPr id="208" name="Google Shape;208;p6"/>
          <p:cNvSpPr txBox="1"/>
          <p:nvPr>
            <p:ph idx="1" type="body"/>
          </p:nvPr>
        </p:nvSpPr>
        <p:spPr>
          <a:xfrm>
            <a:off x="4572001" y="2201958"/>
            <a:ext cx="6781800" cy="390073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700"/>
              <a:buChar char="•"/>
            </a:pPr>
            <a:r>
              <a:rPr b="1" lang="en-US" sz="1700"/>
              <a:t>We leave footprints on the sand as we walk. In a similar way, we leave digital footprints as we are doing anything online. </a:t>
            </a:r>
            <a:endParaRPr/>
          </a:p>
          <a:p>
            <a:pPr indent="-228600" lvl="0" marL="228600" rtl="0" algn="l">
              <a:lnSpc>
                <a:spcPct val="90000"/>
              </a:lnSpc>
              <a:spcBef>
                <a:spcPts val="1000"/>
              </a:spcBef>
              <a:spcAft>
                <a:spcPts val="0"/>
              </a:spcAft>
              <a:buClr>
                <a:schemeClr val="dk1"/>
              </a:buClr>
              <a:buSzPts val="1700"/>
              <a:buChar char="•"/>
            </a:pPr>
            <a:r>
              <a:rPr b="1" lang="en-US" sz="1700"/>
              <a:t>Watch the following video:</a:t>
            </a:r>
            <a:endParaRPr/>
          </a:p>
          <a:p>
            <a:pPr indent="0" lvl="0" marL="0" rtl="0" algn="l">
              <a:lnSpc>
                <a:spcPct val="90000"/>
              </a:lnSpc>
              <a:spcBef>
                <a:spcPts val="1000"/>
              </a:spcBef>
              <a:spcAft>
                <a:spcPts val="0"/>
              </a:spcAft>
              <a:buClr>
                <a:schemeClr val="dk1"/>
              </a:buClr>
              <a:buSzPts val="1700"/>
              <a:buNone/>
            </a:pPr>
            <a:r>
              <a:rPr b="1" lang="en-US" sz="1700" u="sng">
                <a:solidFill>
                  <a:schemeClr val="hlink"/>
                </a:solidFill>
                <a:hlinkClick r:id="rId4"/>
              </a:rPr>
              <a:t>https://www.youtube.com/watch?v=7bRZdUtmH8k</a:t>
            </a:r>
            <a:r>
              <a:rPr b="1" lang="en-US" sz="1700"/>
              <a:t> </a:t>
            </a:r>
            <a:endParaRPr/>
          </a:p>
          <a:p>
            <a:pPr indent="0" lvl="0" marL="0" rtl="0" algn="l">
              <a:lnSpc>
                <a:spcPct val="90000"/>
              </a:lnSpc>
              <a:spcBef>
                <a:spcPts val="1000"/>
              </a:spcBef>
              <a:spcAft>
                <a:spcPts val="0"/>
              </a:spcAft>
              <a:buClr>
                <a:schemeClr val="dk1"/>
              </a:buClr>
              <a:buSzPts val="1700"/>
              <a:buNone/>
            </a:pPr>
            <a:r>
              <a:t/>
            </a:r>
            <a:endParaRPr b="1" sz="1700"/>
          </a:p>
          <a:p>
            <a:pPr indent="0" lvl="0" marL="0" rtl="0" algn="l">
              <a:lnSpc>
                <a:spcPct val="90000"/>
              </a:lnSpc>
              <a:spcBef>
                <a:spcPts val="1000"/>
              </a:spcBef>
              <a:spcAft>
                <a:spcPts val="0"/>
              </a:spcAft>
              <a:buClr>
                <a:schemeClr val="dk1"/>
              </a:buClr>
              <a:buSzPts val="1700"/>
              <a:buNone/>
            </a:pPr>
            <a:r>
              <a:rPr b="1" lang="en-US" sz="1700"/>
              <a:t>Why should you care? </a:t>
            </a:r>
            <a:endParaRPr/>
          </a:p>
          <a:p>
            <a:pPr indent="-228600" lvl="0" marL="228600" rtl="0" algn="l">
              <a:lnSpc>
                <a:spcPct val="90000"/>
              </a:lnSpc>
              <a:spcBef>
                <a:spcPts val="1000"/>
              </a:spcBef>
              <a:spcAft>
                <a:spcPts val="0"/>
              </a:spcAft>
              <a:buClr>
                <a:schemeClr val="dk1"/>
              </a:buClr>
              <a:buSzPts val="1700"/>
              <a:buChar char="•"/>
            </a:pPr>
            <a:r>
              <a:rPr b="1" lang="en-US" sz="1700"/>
              <a:t>Because anything you search, browse, text, write, upload, click, like, etc is PERMANENT and can affect your life today and tomorrow. </a:t>
            </a:r>
            <a:endParaRPr/>
          </a:p>
          <a:p>
            <a:pPr indent="0" lvl="0" marL="0" rtl="0" algn="l">
              <a:lnSpc>
                <a:spcPct val="90000"/>
              </a:lnSpc>
              <a:spcBef>
                <a:spcPts val="1000"/>
              </a:spcBef>
              <a:spcAft>
                <a:spcPts val="0"/>
              </a:spcAft>
              <a:buClr>
                <a:schemeClr val="dk1"/>
              </a:buClr>
              <a:buSzPts val="1700"/>
              <a:buNone/>
            </a:pPr>
            <a:r>
              <a:t/>
            </a:r>
            <a:endParaRPr b="1" sz="1700"/>
          </a:p>
          <a:p>
            <a:pPr indent="0" lvl="0" marL="0" rtl="0" algn="l">
              <a:lnSpc>
                <a:spcPct val="90000"/>
              </a:lnSpc>
              <a:spcBef>
                <a:spcPts val="1000"/>
              </a:spcBef>
              <a:spcAft>
                <a:spcPts val="0"/>
              </a:spcAft>
              <a:buClr>
                <a:schemeClr val="dk1"/>
              </a:buClr>
              <a:buSzPts val="3200"/>
              <a:buNone/>
            </a:pPr>
            <a:r>
              <a:t/>
            </a:r>
            <a:endParaRPr sz="3200"/>
          </a:p>
          <a:p>
            <a:pPr indent="0" lvl="0" marL="0" rtl="0" algn="l">
              <a:lnSpc>
                <a:spcPct val="90000"/>
              </a:lnSpc>
              <a:spcBef>
                <a:spcPts val="1000"/>
              </a:spcBef>
              <a:spcAft>
                <a:spcPts val="0"/>
              </a:spcAft>
              <a:buClr>
                <a:schemeClr val="dk1"/>
              </a:buClr>
              <a:buSzPts val="1700"/>
              <a:buNone/>
            </a:pPr>
            <a:r>
              <a:t/>
            </a:r>
            <a:endParaRPr b="1" sz="17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3" name="Shape 213"/>
        <p:cNvGrpSpPr/>
        <p:nvPr/>
      </p:nvGrpSpPr>
      <p:grpSpPr>
        <a:xfrm>
          <a:off x="0" y="0"/>
          <a:ext cx="0" cy="0"/>
          <a:chOff x="0" y="0"/>
          <a:chExt cx="0" cy="0"/>
        </a:xfrm>
      </p:grpSpPr>
      <p:sp>
        <p:nvSpPr>
          <p:cNvPr id="214" name="Google Shape;214;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5" name="Google Shape;215;p7"/>
          <p:cNvSpPr/>
          <p:nvPr/>
        </p:nvSpPr>
        <p:spPr>
          <a:xfrm flipH="1" rot="3967198">
            <a:off x="8631348" y="490493"/>
            <a:ext cx="2987899" cy="2987899"/>
          </a:xfrm>
          <a:prstGeom prst="arc">
            <a:avLst>
              <a:gd fmla="val 14441841"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6" name="Google Shape;216;p7"/>
          <p:cNvSpPr txBox="1"/>
          <p:nvPr>
            <p:ph type="title"/>
          </p:nvPr>
        </p:nvSpPr>
        <p:spPr>
          <a:xfrm>
            <a:off x="5894962" y="479493"/>
            <a:ext cx="5458838"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The privacy chicken </a:t>
            </a:r>
            <a:endParaRPr/>
          </a:p>
        </p:txBody>
      </p:sp>
      <p:sp>
        <p:nvSpPr>
          <p:cNvPr id="217" name="Google Shape;217;p7"/>
          <p:cNvSpPr/>
          <p:nvPr/>
        </p:nvSpPr>
        <p:spPr>
          <a:xfrm flipH="1">
            <a:off x="0" y="5486400"/>
            <a:ext cx="2672863" cy="1371600"/>
          </a:xfrm>
          <a:custGeom>
            <a:rect b="b" l="l" r="r" t="t"/>
            <a:pathLst>
              <a:path extrusionOk="0" h="1371600" w="2672863">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Chicken outline" id="218" name="Google Shape;218;p7"/>
          <p:cNvPicPr preferRelativeResize="0"/>
          <p:nvPr/>
        </p:nvPicPr>
        <p:blipFill rotWithShape="1">
          <a:blip r:embed="rId3">
            <a:alphaModFix/>
          </a:blip>
          <a:srcRect b="0" l="0" r="0" t="0"/>
          <a:stretch/>
        </p:blipFill>
        <p:spPr>
          <a:xfrm>
            <a:off x="703182" y="955437"/>
            <a:ext cx="4777381" cy="4777381"/>
          </a:xfrm>
          <a:custGeom>
            <a:rect b="b" l="l" r="r" t="t"/>
            <a:pathLst>
              <a:path extrusionOk="0" h="5643794" w="4777381">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sp>
        <p:nvSpPr>
          <p:cNvPr id="219" name="Google Shape;219;p7"/>
          <p:cNvSpPr txBox="1"/>
          <p:nvPr>
            <p:ph idx="1" type="body"/>
          </p:nvPr>
        </p:nvSpPr>
        <p:spPr>
          <a:xfrm>
            <a:off x="5894962" y="1984443"/>
            <a:ext cx="5458838" cy="419252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solidFill>
                  <a:schemeClr val="hlink"/>
                </a:solidFill>
                <a:latin typeface="Arial"/>
                <a:ea typeface="Arial"/>
                <a:cs typeface="Arial"/>
                <a:sym typeface="Arial"/>
                <a:hlinkClick r:id="rId4"/>
              </a:rPr>
              <a:t>https://www.nytimes.com/interactive/2020/01/21/opinion/privacy-chicken-game.html</a:t>
            </a:r>
            <a:r>
              <a:rPr lang="en-US">
                <a:latin typeface="Arial"/>
                <a:ea typeface="Arial"/>
                <a:cs typeface="Arial"/>
                <a:sym typeface="Arial"/>
              </a:rPr>
              <a:t> </a:t>
            </a:r>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rPr b="0" i="0" lang="en-US">
                <a:latin typeface="Arial"/>
                <a:ea typeface="Arial"/>
                <a:cs typeface="Arial"/>
                <a:sym typeface="Arial"/>
              </a:rPr>
              <a:t>        It’s easy to win! Just give up your personal information. Or are you too chicken?</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4" name="Shape 224"/>
        <p:cNvGrpSpPr/>
        <p:nvPr/>
      </p:nvGrpSpPr>
      <p:grpSpPr>
        <a:xfrm>
          <a:off x="0" y="0"/>
          <a:ext cx="0" cy="0"/>
          <a:chOff x="0" y="0"/>
          <a:chExt cx="0" cy="0"/>
        </a:xfrm>
      </p:grpSpPr>
      <p:sp>
        <p:nvSpPr>
          <p:cNvPr id="225" name="Google Shape;225;p8"/>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Digital padlock art" id="226" name="Google Shape;226;p8"/>
          <p:cNvPicPr preferRelativeResize="0"/>
          <p:nvPr/>
        </p:nvPicPr>
        <p:blipFill rotWithShape="1">
          <a:blip r:embed="rId3">
            <a:alphaModFix/>
          </a:blip>
          <a:srcRect b="0" l="0" r="0" t="3506"/>
          <a:stretch/>
        </p:blipFill>
        <p:spPr>
          <a:xfrm>
            <a:off x="1" y="10"/>
            <a:ext cx="9669642" cy="6857990"/>
          </a:xfrm>
          <a:prstGeom prst="rect">
            <a:avLst/>
          </a:prstGeom>
          <a:noFill/>
          <a:ln>
            <a:noFill/>
          </a:ln>
        </p:spPr>
      </p:pic>
      <p:sp>
        <p:nvSpPr>
          <p:cNvPr id="227" name="Google Shape;227;p8"/>
          <p:cNvSpPr/>
          <p:nvPr/>
        </p:nvSpPr>
        <p:spPr>
          <a:xfrm flipH="1">
            <a:off x="5125019" y="0"/>
            <a:ext cx="7066978"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8" name="Google Shape;228;p8"/>
          <p:cNvSpPr txBox="1"/>
          <p:nvPr>
            <p:ph type="title"/>
          </p:nvPr>
        </p:nvSpPr>
        <p:spPr>
          <a:xfrm>
            <a:off x="7935402" y="743447"/>
            <a:ext cx="3445765" cy="369202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200"/>
              <a:buFont typeface="Play"/>
              <a:buNone/>
            </a:pPr>
            <a:r>
              <a:rPr lang="en-US" sz="5200"/>
              <a:t>Privacy Protection Strategies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3" name="Shape 233"/>
        <p:cNvGrpSpPr/>
        <p:nvPr/>
      </p:nvGrpSpPr>
      <p:grpSpPr>
        <a:xfrm>
          <a:off x="0" y="0"/>
          <a:ext cx="0" cy="0"/>
          <a:chOff x="0" y="0"/>
          <a:chExt cx="0" cy="0"/>
        </a:xfrm>
      </p:grpSpPr>
      <p:sp>
        <p:nvSpPr>
          <p:cNvPr id="234" name="Google Shape;234;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5" name="Google Shape;235;p9"/>
          <p:cNvSpPr/>
          <p:nvPr/>
        </p:nvSpPr>
        <p:spPr>
          <a:xfrm>
            <a:off x="0" y="-1"/>
            <a:ext cx="11766176" cy="2061837"/>
          </a:xfrm>
          <a:custGeom>
            <a:rect b="b" l="l" r="r" t="t"/>
            <a:pathLst>
              <a:path extrusionOk="0" h="1978172" w="10768629">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6" name="Google Shape;236;p9"/>
          <p:cNvSpPr txBox="1"/>
          <p:nvPr>
            <p:ph type="title"/>
          </p:nvPr>
        </p:nvSpPr>
        <p:spPr>
          <a:xfrm>
            <a:off x="1137034" y="609597"/>
            <a:ext cx="9392421" cy="133084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Strong passwords and two-factor authentication</a:t>
            </a:r>
            <a:endParaRPr/>
          </a:p>
        </p:txBody>
      </p:sp>
      <p:sp>
        <p:nvSpPr>
          <p:cNvPr id="237" name="Google Shape;237;p9"/>
          <p:cNvSpPr txBox="1"/>
          <p:nvPr>
            <p:ph idx="1" type="body"/>
          </p:nvPr>
        </p:nvSpPr>
        <p:spPr>
          <a:xfrm>
            <a:off x="1137034" y="2198362"/>
            <a:ext cx="4958966" cy="3917773"/>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000"/>
              <a:buNone/>
            </a:pPr>
            <a:r>
              <a:rPr lang="en-US" sz="2000"/>
              <a:t>Use combinations of uppercase and lowercase letters, numbers, and symbols for complex, difficult-to-guess passwords. Try to set up passwords that are 8-12 characters long. Keep your passwords private. </a:t>
            </a:r>
            <a:endParaRPr/>
          </a:p>
          <a:p>
            <a:pPr indent="0" lvl="0" marL="0" marR="0" rtl="0" algn="l">
              <a:lnSpc>
                <a:spcPct val="90000"/>
              </a:lnSpc>
              <a:spcBef>
                <a:spcPts val="800"/>
              </a:spcBef>
              <a:spcAft>
                <a:spcPts val="0"/>
              </a:spcAft>
              <a:buClr>
                <a:schemeClr val="dk1"/>
              </a:buClr>
              <a:buSzPts val="2000"/>
              <a:buNone/>
            </a:pPr>
            <a:r>
              <a:rPr b="1" lang="en-US" sz="2000"/>
              <a:t>Compare:</a:t>
            </a:r>
            <a:endParaRPr/>
          </a:p>
          <a:p>
            <a:pPr indent="0" lvl="0" marL="0" marR="0" rtl="0" algn="l">
              <a:lnSpc>
                <a:spcPct val="90000"/>
              </a:lnSpc>
              <a:spcBef>
                <a:spcPts val="800"/>
              </a:spcBef>
              <a:spcAft>
                <a:spcPts val="0"/>
              </a:spcAft>
              <a:buClr>
                <a:srgbClr val="4892DC"/>
              </a:buClr>
              <a:buSzPts val="2000"/>
              <a:buNone/>
            </a:pPr>
            <a:r>
              <a:rPr b="1" lang="en-US" sz="2000">
                <a:solidFill>
                  <a:srgbClr val="4892DC"/>
                </a:solidFill>
              </a:rPr>
              <a:t>john23102015</a:t>
            </a:r>
            <a:r>
              <a:rPr b="1" lang="en-US" sz="2000"/>
              <a:t> and </a:t>
            </a:r>
            <a:r>
              <a:rPr b="1" lang="en-US" sz="2000">
                <a:solidFill>
                  <a:srgbClr val="4892DC"/>
                </a:solidFill>
              </a:rPr>
              <a:t>j0hn2eF@!</a:t>
            </a:r>
            <a:endParaRPr/>
          </a:p>
          <a:p>
            <a:pPr indent="0" lvl="0" marL="0" marR="0" rtl="0" algn="l">
              <a:lnSpc>
                <a:spcPct val="90000"/>
              </a:lnSpc>
              <a:spcBef>
                <a:spcPts val="800"/>
              </a:spcBef>
              <a:spcAft>
                <a:spcPts val="0"/>
              </a:spcAft>
              <a:buClr>
                <a:schemeClr val="dk1"/>
              </a:buClr>
              <a:buSzPts val="2000"/>
              <a:buNone/>
            </a:pPr>
            <a:r>
              <a:t/>
            </a:r>
            <a:endParaRPr sz="2000"/>
          </a:p>
          <a:p>
            <a:pPr indent="0" lvl="0" marL="0" marR="0" rtl="0" algn="l">
              <a:lnSpc>
                <a:spcPct val="90000"/>
              </a:lnSpc>
              <a:spcBef>
                <a:spcPts val="800"/>
              </a:spcBef>
              <a:spcAft>
                <a:spcPts val="0"/>
              </a:spcAft>
              <a:buClr>
                <a:schemeClr val="dk1"/>
              </a:buClr>
              <a:buSzPts val="2000"/>
              <a:buNone/>
            </a:pPr>
            <a:r>
              <a:rPr lang="en-US" sz="2000"/>
              <a:t>When a two-factor authentication option is given, take it. It adds another security layer to your accounts. </a:t>
            </a:r>
            <a:endParaRPr sz="2000"/>
          </a:p>
        </p:txBody>
      </p:sp>
      <p:pic>
        <p:nvPicPr>
          <p:cNvPr id="238" name="Google Shape;238;p9"/>
          <p:cNvPicPr preferRelativeResize="0"/>
          <p:nvPr/>
        </p:nvPicPr>
        <p:blipFill rotWithShape="1">
          <a:blip r:embed="rId3">
            <a:alphaModFix/>
          </a:blip>
          <a:srcRect b="0" l="0" r="0" t="0"/>
          <a:stretch/>
        </p:blipFill>
        <p:spPr>
          <a:xfrm>
            <a:off x="6266461" y="2198362"/>
            <a:ext cx="4788505" cy="2741418"/>
          </a:xfrm>
          <a:prstGeom prst="rect">
            <a:avLst/>
          </a:prstGeom>
          <a:noFill/>
          <a:ln>
            <a:noFill/>
          </a:ln>
        </p:spPr>
      </p:pic>
      <p:sp>
        <p:nvSpPr>
          <p:cNvPr id="239" name="Google Shape;239;p9"/>
          <p:cNvSpPr/>
          <p:nvPr/>
        </p:nvSpPr>
        <p:spPr>
          <a:xfrm rot="10800000">
            <a:off x="5381624" y="6209414"/>
            <a:ext cx="6810375" cy="648586"/>
          </a:xfrm>
          <a:custGeom>
            <a:rect b="b" l="l" r="r" t="t"/>
            <a:pathLst>
              <a:path extrusionOk="0" h="1027260" w="10753706">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4" name="Shape 244"/>
        <p:cNvGrpSpPr/>
        <p:nvPr/>
      </p:nvGrpSpPr>
      <p:grpSpPr>
        <a:xfrm>
          <a:off x="0" y="0"/>
          <a:ext cx="0" cy="0"/>
          <a:chOff x="0" y="0"/>
          <a:chExt cx="0" cy="0"/>
        </a:xfrm>
      </p:grpSpPr>
      <p:sp>
        <p:nvSpPr>
          <p:cNvPr id="245" name="Google Shape;245;p10"/>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6" name="Google Shape;246;p10"/>
          <p:cNvSpPr txBox="1"/>
          <p:nvPr>
            <p:ph type="title"/>
          </p:nvPr>
        </p:nvSpPr>
        <p:spPr>
          <a:xfrm>
            <a:off x="1113810" y="3023754"/>
            <a:ext cx="4900144" cy="273696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en-US" sz="5400"/>
              <a:t>Block tracking cookies</a:t>
            </a:r>
            <a:endParaRPr/>
          </a:p>
        </p:txBody>
      </p:sp>
      <p:grpSp>
        <p:nvGrpSpPr>
          <p:cNvPr id="247" name="Google Shape;247;p10"/>
          <p:cNvGrpSpPr/>
          <p:nvPr/>
        </p:nvGrpSpPr>
        <p:grpSpPr>
          <a:xfrm>
            <a:off x="0" y="3048031"/>
            <a:ext cx="731521" cy="673460"/>
            <a:chOff x="3940602" y="308034"/>
            <a:chExt cx="2116791" cy="3428999"/>
          </a:xfrm>
        </p:grpSpPr>
        <p:sp>
          <p:nvSpPr>
            <p:cNvPr id="248" name="Google Shape;248;p10"/>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9" name="Google Shape;249;p10"/>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0" name="Google Shape;250;p10"/>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251" name="Google Shape;251;p10"/>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2" name="Google Shape;252;p10"/>
          <p:cNvSpPr/>
          <p:nvPr/>
        </p:nvSpPr>
        <p:spPr>
          <a:xfrm>
            <a:off x="6858000" y="257770"/>
            <a:ext cx="4837176" cy="2979964"/>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cookie with sprinkles and bite marks" id="253" name="Google Shape;253;p10"/>
          <p:cNvPicPr preferRelativeResize="0"/>
          <p:nvPr/>
        </p:nvPicPr>
        <p:blipFill rotWithShape="1">
          <a:blip r:embed="rId3">
            <a:alphaModFix/>
          </a:blip>
          <a:srcRect b="0" l="0" r="0" t="0"/>
          <a:stretch/>
        </p:blipFill>
        <p:spPr>
          <a:xfrm>
            <a:off x="8000583" y="471748"/>
            <a:ext cx="2552007" cy="2552007"/>
          </a:xfrm>
          <a:prstGeom prst="rect">
            <a:avLst/>
          </a:prstGeom>
          <a:noFill/>
          <a:ln>
            <a:noFill/>
          </a:ln>
        </p:spPr>
      </p:pic>
      <p:sp>
        <p:nvSpPr>
          <p:cNvPr id="254" name="Google Shape;254;p10"/>
          <p:cNvSpPr/>
          <p:nvPr/>
        </p:nvSpPr>
        <p:spPr>
          <a:xfrm>
            <a:off x="6858000" y="3462252"/>
            <a:ext cx="4837176" cy="2979964"/>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55" name="Google Shape;255;p10"/>
          <p:cNvPicPr preferRelativeResize="0"/>
          <p:nvPr/>
        </p:nvPicPr>
        <p:blipFill rotWithShape="1">
          <a:blip r:embed="rId4">
            <a:alphaModFix/>
          </a:blip>
          <a:srcRect b="0" l="0" r="0" t="0"/>
          <a:stretch/>
        </p:blipFill>
        <p:spPr>
          <a:xfrm>
            <a:off x="5016264" y="4042232"/>
            <a:ext cx="6678912" cy="182000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0" name="Shape 260"/>
        <p:cNvGrpSpPr/>
        <p:nvPr/>
      </p:nvGrpSpPr>
      <p:grpSpPr>
        <a:xfrm>
          <a:off x="0" y="0"/>
          <a:ext cx="0" cy="0"/>
          <a:chOff x="0" y="0"/>
          <a:chExt cx="0" cy="0"/>
        </a:xfrm>
      </p:grpSpPr>
      <p:sp>
        <p:nvSpPr>
          <p:cNvPr id="261" name="Google Shape;261;p11"/>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2" name="Google Shape;262;p11"/>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Play"/>
              <a:buNone/>
            </a:pPr>
            <a:r>
              <a:rPr lang="en-US" sz="3300"/>
              <a:t>Make your social media accounts private</a:t>
            </a:r>
            <a:endParaRPr/>
          </a:p>
        </p:txBody>
      </p:sp>
      <p:sp>
        <p:nvSpPr>
          <p:cNvPr id="263" name="Google Shape;263;p11"/>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4" name="Google Shape;264;p11"/>
          <p:cNvSpPr txBox="1"/>
          <p:nvPr>
            <p:ph idx="1" type="body"/>
          </p:nvPr>
        </p:nvSpPr>
        <p:spPr>
          <a:xfrm>
            <a:off x="576244" y="2420258"/>
            <a:ext cx="4282984" cy="3511943"/>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b="0" i="0" lang="en-US" sz="1800" u="none" strike="noStrike">
                <a:highlight>
                  <a:srgbClr val="FFFFFF"/>
                </a:highlight>
                <a:latin typeface="Inter"/>
                <a:ea typeface="Inter"/>
                <a:cs typeface="Inter"/>
                <a:sym typeface="Inter"/>
              </a:rPr>
              <a:t>Add only people you know as friends. Clean your friends’ list often. </a:t>
            </a:r>
            <a:endParaRPr/>
          </a:p>
          <a:p>
            <a:pPr indent="-228600" lvl="0" marL="228600" rtl="0" algn="l">
              <a:lnSpc>
                <a:spcPct val="90000"/>
              </a:lnSpc>
              <a:spcBef>
                <a:spcPts val="1000"/>
              </a:spcBef>
              <a:spcAft>
                <a:spcPts val="0"/>
              </a:spcAft>
              <a:buClr>
                <a:schemeClr val="dk1"/>
              </a:buClr>
              <a:buSzPts val="1800"/>
              <a:buChar char="•"/>
            </a:pPr>
            <a:r>
              <a:rPr b="0" i="0" lang="en-US" sz="1800" u="none" strike="noStrike">
                <a:highlight>
                  <a:srgbClr val="FFFFFF"/>
                </a:highlight>
                <a:latin typeface="Inter"/>
                <a:ea typeface="Inter"/>
                <a:cs typeface="Inter"/>
                <a:sym typeface="Inter"/>
              </a:rPr>
              <a:t>Change your social media settings to “Friends Only”</a:t>
            </a:r>
            <a:r>
              <a:rPr b="0" i="0" lang="en-US" sz="1800">
                <a:highlight>
                  <a:srgbClr val="FFFFFF"/>
                </a:highlight>
                <a:latin typeface="Inter"/>
                <a:ea typeface="Inter"/>
                <a:cs typeface="Inter"/>
                <a:sym typeface="Inter"/>
              </a:rPr>
              <a:t> to reduce the number of people who can view your posts. </a:t>
            </a:r>
            <a:endParaRPr sz="1800">
              <a:highlight>
                <a:srgbClr val="FFFFFF"/>
              </a:highlight>
              <a:latin typeface="Inter"/>
              <a:ea typeface="Inter"/>
              <a:cs typeface="Inter"/>
              <a:sym typeface="Inter"/>
            </a:endParaRPr>
          </a:p>
          <a:p>
            <a:pPr indent="-228600" lvl="0" marL="228600" rtl="0" algn="l">
              <a:lnSpc>
                <a:spcPct val="90000"/>
              </a:lnSpc>
              <a:spcBef>
                <a:spcPts val="1000"/>
              </a:spcBef>
              <a:spcAft>
                <a:spcPts val="0"/>
              </a:spcAft>
              <a:buClr>
                <a:schemeClr val="dk1"/>
              </a:buClr>
              <a:buSzPts val="1800"/>
              <a:buChar char="•"/>
            </a:pPr>
            <a:r>
              <a:rPr lang="en-US" sz="1800">
                <a:highlight>
                  <a:srgbClr val="FFFFFF"/>
                </a:highlight>
                <a:latin typeface="Inter"/>
                <a:ea typeface="Inter"/>
                <a:cs typeface="Inter"/>
                <a:sym typeface="Inter"/>
              </a:rPr>
              <a:t>Use privacy checkup</a:t>
            </a:r>
            <a:endParaRPr/>
          </a:p>
          <a:p>
            <a:pPr indent="-228600" lvl="0" marL="228600" rtl="0" algn="l">
              <a:lnSpc>
                <a:spcPct val="90000"/>
              </a:lnSpc>
              <a:spcBef>
                <a:spcPts val="1000"/>
              </a:spcBef>
              <a:spcAft>
                <a:spcPts val="0"/>
              </a:spcAft>
              <a:buClr>
                <a:schemeClr val="dk1"/>
              </a:buClr>
              <a:buSzPts val="1800"/>
              <a:buChar char="•"/>
            </a:pPr>
            <a:r>
              <a:rPr lang="en-US" sz="1800">
                <a:highlight>
                  <a:srgbClr val="FFFFFF"/>
                </a:highlight>
                <a:latin typeface="Inter"/>
                <a:ea typeface="Inter"/>
                <a:cs typeface="Inter"/>
                <a:sym typeface="Inter"/>
              </a:rPr>
              <a:t>On Facebook, turn on Timeline Review so that you can review and approve all content that you’re tagged in before it appears on your timeline</a:t>
            </a:r>
            <a:endParaRPr/>
          </a:p>
          <a:p>
            <a:pPr indent="-114300" lvl="0" marL="228600" rtl="0" algn="l">
              <a:lnSpc>
                <a:spcPct val="90000"/>
              </a:lnSpc>
              <a:spcBef>
                <a:spcPts val="1000"/>
              </a:spcBef>
              <a:spcAft>
                <a:spcPts val="0"/>
              </a:spcAft>
              <a:buClr>
                <a:schemeClr val="dk1"/>
              </a:buClr>
              <a:buSzPts val="1800"/>
              <a:buNone/>
            </a:pPr>
            <a:r>
              <a:t/>
            </a:r>
            <a:endParaRPr b="0" i="0" sz="1800">
              <a:highlight>
                <a:srgbClr val="FFFFFF"/>
              </a:highlight>
              <a:latin typeface="Inter"/>
              <a:ea typeface="Inter"/>
              <a:cs typeface="Inter"/>
              <a:sym typeface="Inter"/>
            </a:endParaRPr>
          </a:p>
          <a:p>
            <a:pPr indent="-114300" lvl="0" marL="228600" rtl="0" algn="l">
              <a:lnSpc>
                <a:spcPct val="90000"/>
              </a:lnSpc>
              <a:spcBef>
                <a:spcPts val="1000"/>
              </a:spcBef>
              <a:spcAft>
                <a:spcPts val="0"/>
              </a:spcAft>
              <a:buClr>
                <a:schemeClr val="dk1"/>
              </a:buClr>
              <a:buSzPts val="1800"/>
              <a:buNone/>
            </a:pPr>
            <a:r>
              <a:t/>
            </a:r>
            <a:endParaRPr sz="1800"/>
          </a:p>
        </p:txBody>
      </p:sp>
      <p:sp>
        <p:nvSpPr>
          <p:cNvPr id="265" name="Google Shape;265;p11"/>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6" name="Google Shape;266;p11"/>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7" name="Google Shape;267;p11"/>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screenshot of a computer checkup&#10;&#10;Description automatically generated" id="268" name="Google Shape;268;p11"/>
          <p:cNvPicPr preferRelativeResize="0"/>
          <p:nvPr/>
        </p:nvPicPr>
        <p:blipFill rotWithShape="1">
          <a:blip r:embed="rId3">
            <a:alphaModFix/>
          </a:blip>
          <a:srcRect b="0" l="0" r="0" t="0"/>
          <a:stretch/>
        </p:blipFill>
        <p:spPr>
          <a:xfrm>
            <a:off x="5987738" y="1307584"/>
            <a:ext cx="5628018" cy="400996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3" name="Shape 273"/>
        <p:cNvGrpSpPr/>
        <p:nvPr/>
      </p:nvGrpSpPr>
      <p:grpSpPr>
        <a:xfrm>
          <a:off x="0" y="0"/>
          <a:ext cx="0" cy="0"/>
          <a:chOff x="0" y="0"/>
          <a:chExt cx="0" cy="0"/>
        </a:xfrm>
      </p:grpSpPr>
      <p:sp>
        <p:nvSpPr>
          <p:cNvPr id="274" name="Google Shape;274;p12"/>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5" name="Google Shape;275;p12"/>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500"/>
              <a:buFont typeface="Play"/>
              <a:buNone/>
            </a:pPr>
            <a:r>
              <a:rPr lang="en-US" sz="2500"/>
              <a:t>Adjust your Privacy Settings and Permissions for apps</a:t>
            </a:r>
            <a:endParaRPr/>
          </a:p>
        </p:txBody>
      </p:sp>
      <p:sp>
        <p:nvSpPr>
          <p:cNvPr id="276" name="Google Shape;276;p12"/>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7" name="Google Shape;277;p12"/>
          <p:cNvSpPr txBox="1"/>
          <p:nvPr>
            <p:ph idx="1" type="body"/>
          </p:nvPr>
        </p:nvSpPr>
        <p:spPr>
          <a:xfrm>
            <a:off x="645066" y="2031101"/>
            <a:ext cx="4282984" cy="351194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1800"/>
              <a:buNone/>
            </a:pPr>
            <a:r>
              <a:rPr lang="en-US" sz="1800">
                <a:latin typeface="Times New Roman"/>
                <a:ea typeface="Times New Roman"/>
                <a:cs typeface="Times New Roman"/>
                <a:sym typeface="Times New Roman"/>
              </a:rPr>
              <a:t>Customizing settings on your devices and within popular applications, to have control over your data. </a:t>
            </a:r>
            <a:endParaRPr/>
          </a:p>
          <a:p>
            <a:pPr indent="0" lvl="0" marL="0" marR="0" rtl="0" algn="l">
              <a:lnSpc>
                <a:spcPct val="90000"/>
              </a:lnSpc>
              <a:spcBef>
                <a:spcPts val="800"/>
              </a:spcBef>
              <a:spcAft>
                <a:spcPts val="0"/>
              </a:spcAft>
              <a:buClr>
                <a:schemeClr val="dk1"/>
              </a:buClr>
              <a:buSzPts val="1800"/>
              <a:buNone/>
            </a:pPr>
            <a:r>
              <a:rPr lang="en-US" sz="1800">
                <a:latin typeface="Times New Roman"/>
                <a:ea typeface="Times New Roman"/>
                <a:cs typeface="Times New Roman"/>
                <a:sym typeface="Times New Roman"/>
              </a:rPr>
              <a:t>This is true for apps you download on your mobile phone and for apps that are available on social media, e.g. facebook. </a:t>
            </a:r>
            <a:endParaRPr/>
          </a:p>
          <a:p>
            <a:pPr indent="0" lvl="0" marL="0" marR="0" rtl="0" algn="l">
              <a:lnSpc>
                <a:spcPct val="90000"/>
              </a:lnSpc>
              <a:spcBef>
                <a:spcPts val="800"/>
              </a:spcBef>
              <a:spcAft>
                <a:spcPts val="0"/>
              </a:spcAft>
              <a:buClr>
                <a:schemeClr val="dk1"/>
              </a:buClr>
              <a:buSzPts val="1800"/>
              <a:buNone/>
            </a:pPr>
            <a:r>
              <a:t/>
            </a:r>
            <a:endParaRPr sz="1800">
              <a:latin typeface="Times New Roman"/>
              <a:ea typeface="Times New Roman"/>
              <a:cs typeface="Times New Roman"/>
              <a:sym typeface="Times New Roman"/>
            </a:endParaRPr>
          </a:p>
          <a:p>
            <a:pPr indent="0" lvl="0" marL="0" marR="0" rtl="0" algn="l">
              <a:lnSpc>
                <a:spcPct val="90000"/>
              </a:lnSpc>
              <a:spcBef>
                <a:spcPts val="800"/>
              </a:spcBef>
              <a:spcAft>
                <a:spcPts val="0"/>
              </a:spcAft>
              <a:buClr>
                <a:schemeClr val="dk1"/>
              </a:buClr>
              <a:buSzPts val="1800"/>
              <a:buNone/>
            </a:pPr>
            <a:r>
              <a:rPr lang="en-US" sz="1800">
                <a:latin typeface="Times New Roman"/>
                <a:ea typeface="Times New Roman"/>
                <a:cs typeface="Times New Roman"/>
                <a:sym typeface="Times New Roman"/>
              </a:rPr>
              <a:t>Go to Settings, Privacy, Permission Manager, to see what kind of rights have your apps</a:t>
            </a:r>
            <a:endParaRPr sz="1800">
              <a:latin typeface="Arial"/>
              <a:ea typeface="Arial"/>
              <a:cs typeface="Arial"/>
              <a:sym typeface="Arial"/>
            </a:endParaRPr>
          </a:p>
        </p:txBody>
      </p:sp>
      <p:sp>
        <p:nvSpPr>
          <p:cNvPr id="278" name="Google Shape;278;p12"/>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9" name="Google Shape;279;p12"/>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0" name="Google Shape;280;p12"/>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screenshot of a phone&#10;&#10;Description automatically generated" id="281" name="Google Shape;281;p12"/>
          <p:cNvPicPr preferRelativeResize="0"/>
          <p:nvPr/>
        </p:nvPicPr>
        <p:blipFill rotWithShape="1">
          <a:blip r:embed="rId3">
            <a:alphaModFix/>
          </a:blip>
          <a:srcRect b="0" l="0" r="0" t="0"/>
          <a:stretch/>
        </p:blipFill>
        <p:spPr>
          <a:xfrm>
            <a:off x="7550574" y="650494"/>
            <a:ext cx="2502346" cy="532414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6" name="Shape 286"/>
        <p:cNvGrpSpPr/>
        <p:nvPr/>
      </p:nvGrpSpPr>
      <p:grpSpPr>
        <a:xfrm>
          <a:off x="0" y="0"/>
          <a:ext cx="0" cy="0"/>
          <a:chOff x="0" y="0"/>
          <a:chExt cx="0" cy="0"/>
        </a:xfrm>
      </p:grpSpPr>
      <p:sp>
        <p:nvSpPr>
          <p:cNvPr id="287" name="Google Shape;287;p13"/>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8" name="Google Shape;288;p13"/>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Play"/>
              <a:buNone/>
            </a:pPr>
            <a:r>
              <a:rPr lang="en-US" sz="3600"/>
              <a:t>Safe browsing </a:t>
            </a:r>
            <a:endParaRPr/>
          </a:p>
        </p:txBody>
      </p:sp>
      <p:sp>
        <p:nvSpPr>
          <p:cNvPr id="289" name="Google Shape;289;p13"/>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0" name="Google Shape;290;p13"/>
          <p:cNvSpPr txBox="1"/>
          <p:nvPr>
            <p:ph idx="1" type="body"/>
          </p:nvPr>
        </p:nvSpPr>
        <p:spPr>
          <a:xfrm>
            <a:off x="645066" y="2031101"/>
            <a:ext cx="4282984" cy="3511943"/>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lang="en-US" sz="1800">
                <a:latin typeface="Times New Roman"/>
                <a:ea typeface="Times New Roman"/>
                <a:cs typeface="Times New Roman"/>
                <a:sym typeface="Times New Roman"/>
              </a:rPr>
              <a:t>You should avoid public Wi-Fi for sensitive tasks, to minimize exposure to potential malware.</a:t>
            </a:r>
            <a:endParaRPr sz="1800">
              <a:latin typeface="Arial"/>
              <a:ea typeface="Arial"/>
              <a:cs typeface="Arial"/>
              <a:sym typeface="Arial"/>
            </a:endParaRPr>
          </a:p>
          <a:p>
            <a:pPr indent="-114300" lvl="0" marL="228600" rtl="0" algn="l">
              <a:lnSpc>
                <a:spcPct val="90000"/>
              </a:lnSpc>
              <a:spcBef>
                <a:spcPts val="1000"/>
              </a:spcBef>
              <a:spcAft>
                <a:spcPts val="0"/>
              </a:spcAft>
              <a:buClr>
                <a:schemeClr val="dk1"/>
              </a:buClr>
              <a:buSzPts val="1800"/>
              <a:buNone/>
            </a:pPr>
            <a:r>
              <a:t/>
            </a:r>
            <a:endParaRPr sz="1800"/>
          </a:p>
        </p:txBody>
      </p:sp>
      <p:sp>
        <p:nvSpPr>
          <p:cNvPr id="291" name="Google Shape;291;p13"/>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2" name="Google Shape;292;p13"/>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3" name="Google Shape;293;p13"/>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Wi-Fi logo art" id="294" name="Google Shape;294;p13"/>
          <p:cNvPicPr preferRelativeResize="0"/>
          <p:nvPr/>
        </p:nvPicPr>
        <p:blipFill rotWithShape="1">
          <a:blip r:embed="rId3">
            <a:alphaModFix/>
          </a:blip>
          <a:srcRect b="1" l="23477" r="22164" t="0"/>
          <a:stretch/>
        </p:blipFill>
        <p:spPr>
          <a:xfrm>
            <a:off x="6734476" y="650494"/>
            <a:ext cx="4134542" cy="532414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9" name="Shape 299"/>
        <p:cNvGrpSpPr/>
        <p:nvPr/>
      </p:nvGrpSpPr>
      <p:grpSpPr>
        <a:xfrm>
          <a:off x="0" y="0"/>
          <a:ext cx="0" cy="0"/>
          <a:chOff x="0" y="0"/>
          <a:chExt cx="0" cy="0"/>
        </a:xfrm>
      </p:grpSpPr>
      <p:sp>
        <p:nvSpPr>
          <p:cNvPr id="300" name="Google Shape;300;p14"/>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1" name="Google Shape;301;p14"/>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n-US" sz="3600"/>
              <a:t>Watch out for phishing/smishing scams</a:t>
            </a:r>
            <a:endParaRPr/>
          </a:p>
        </p:txBody>
      </p:sp>
      <p:sp>
        <p:nvSpPr>
          <p:cNvPr id="302" name="Google Shape;302;p14"/>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3" name="Google Shape;303;p14"/>
          <p:cNvSpPr txBox="1"/>
          <p:nvPr>
            <p:ph idx="1" type="body"/>
          </p:nvPr>
        </p:nvSpPr>
        <p:spPr>
          <a:xfrm>
            <a:off x="645066" y="2031101"/>
            <a:ext cx="4282984" cy="351194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1800"/>
              <a:buNone/>
            </a:pPr>
            <a:r>
              <a:rPr lang="en-US" sz="1800">
                <a:latin typeface="Arial"/>
                <a:ea typeface="Arial"/>
                <a:cs typeface="Arial"/>
                <a:sym typeface="Arial"/>
              </a:rPr>
              <a:t>These are emails or sms that try to trick you into giving away your personal information. Avoid clicking on suspicious links or downloading attachments.</a:t>
            </a:r>
            <a:endParaRPr/>
          </a:p>
          <a:p>
            <a:pPr indent="0" lvl="0" marL="0" marR="0" rtl="0" algn="l">
              <a:lnSpc>
                <a:spcPct val="90000"/>
              </a:lnSpc>
              <a:spcBef>
                <a:spcPts val="800"/>
              </a:spcBef>
              <a:spcAft>
                <a:spcPts val="0"/>
              </a:spcAft>
              <a:buClr>
                <a:schemeClr val="dk1"/>
              </a:buClr>
              <a:buSzPts val="1800"/>
              <a:buNone/>
            </a:pPr>
            <a:r>
              <a:t/>
            </a:r>
            <a:endParaRPr sz="1800">
              <a:latin typeface="Arial"/>
              <a:ea typeface="Arial"/>
              <a:cs typeface="Arial"/>
              <a:sym typeface="Arial"/>
            </a:endParaRPr>
          </a:p>
          <a:p>
            <a:pPr indent="0" lvl="0" marL="0" marR="0" rtl="0" algn="l">
              <a:lnSpc>
                <a:spcPct val="90000"/>
              </a:lnSpc>
              <a:spcBef>
                <a:spcPts val="800"/>
              </a:spcBef>
              <a:spcAft>
                <a:spcPts val="0"/>
              </a:spcAft>
              <a:buClr>
                <a:schemeClr val="dk1"/>
              </a:buClr>
              <a:buSzPts val="1800"/>
              <a:buNone/>
            </a:pPr>
            <a:r>
              <a:rPr lang="en-US" sz="1800">
                <a:latin typeface="Arial"/>
                <a:ea typeface="Arial"/>
                <a:cs typeface="Arial"/>
                <a:sym typeface="Arial"/>
              </a:rPr>
              <a:t>The following video provides some useful advice: </a:t>
            </a:r>
            <a:r>
              <a:rPr lang="en-US" sz="1800" u="sng">
                <a:solidFill>
                  <a:schemeClr val="hlink"/>
                </a:solidFill>
                <a:latin typeface="Arial"/>
                <a:ea typeface="Arial"/>
                <a:cs typeface="Arial"/>
                <a:sym typeface="Arial"/>
                <a:hlinkClick r:id="rId3"/>
              </a:rPr>
              <a:t>https://www.youtube.com/watch?v=DA4ubFS11gE&amp;list=PL-VLWao2gONvMXuGsFVDa6xXvVILHXZbz&amp;index=7</a:t>
            </a:r>
            <a:r>
              <a:rPr lang="en-US" sz="1800">
                <a:latin typeface="Arial"/>
                <a:ea typeface="Arial"/>
                <a:cs typeface="Arial"/>
                <a:sym typeface="Arial"/>
              </a:rPr>
              <a:t> </a:t>
            </a:r>
            <a:endParaRPr/>
          </a:p>
        </p:txBody>
      </p:sp>
      <p:sp>
        <p:nvSpPr>
          <p:cNvPr id="304" name="Google Shape;304;p14"/>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5" name="Google Shape;305;p14"/>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6" name="Google Shape;306;p14"/>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07" name="Google Shape;307;p14"/>
          <p:cNvPicPr preferRelativeResize="0"/>
          <p:nvPr/>
        </p:nvPicPr>
        <p:blipFill rotWithShape="1">
          <a:blip r:embed="rId4">
            <a:alphaModFix/>
          </a:blip>
          <a:srcRect b="0" l="0" r="0" t="0"/>
          <a:stretch/>
        </p:blipFill>
        <p:spPr>
          <a:xfrm>
            <a:off x="5987738" y="2165856"/>
            <a:ext cx="5628018" cy="229341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2" name="Shape 312"/>
        <p:cNvGrpSpPr/>
        <p:nvPr/>
      </p:nvGrpSpPr>
      <p:grpSpPr>
        <a:xfrm>
          <a:off x="0" y="0"/>
          <a:ext cx="0" cy="0"/>
          <a:chOff x="0" y="0"/>
          <a:chExt cx="0" cy="0"/>
        </a:xfrm>
      </p:grpSpPr>
      <p:sp>
        <p:nvSpPr>
          <p:cNvPr id="313" name="Google Shape;313;p15"/>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4" name="Google Shape;314;p15"/>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Play"/>
              <a:buNone/>
            </a:pPr>
            <a:r>
              <a:rPr lang="en-US" sz="3600"/>
              <a:t>Beware of online grooming</a:t>
            </a:r>
            <a:endParaRPr/>
          </a:p>
        </p:txBody>
      </p:sp>
      <p:sp>
        <p:nvSpPr>
          <p:cNvPr id="315" name="Google Shape;315;p15"/>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6" name="Google Shape;316;p15"/>
          <p:cNvSpPr txBox="1"/>
          <p:nvPr>
            <p:ph idx="1" type="body"/>
          </p:nvPr>
        </p:nvSpPr>
        <p:spPr>
          <a:xfrm>
            <a:off x="645066" y="2031101"/>
            <a:ext cx="4282984" cy="351194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0" i="0" lang="en-US" sz="1800">
                <a:latin typeface="Arial"/>
                <a:ea typeface="Arial"/>
                <a:cs typeface="Arial"/>
                <a:sym typeface="Arial"/>
              </a:rPr>
              <a:t>Online grooming is where someone befriends a child online and builds up their trust with the intention of exploiting them and causing them harm.</a:t>
            </a:r>
            <a:endParaRPr sz="1800"/>
          </a:p>
          <a:p>
            <a:pPr indent="-114300" lvl="0" marL="228600" rtl="0" algn="l">
              <a:lnSpc>
                <a:spcPct val="90000"/>
              </a:lnSpc>
              <a:spcBef>
                <a:spcPts val="1000"/>
              </a:spcBef>
              <a:spcAft>
                <a:spcPts val="0"/>
              </a:spcAft>
              <a:buClr>
                <a:schemeClr val="dk1"/>
              </a:buClr>
              <a:buSzPts val="1800"/>
              <a:buNone/>
            </a:pPr>
            <a:r>
              <a:t/>
            </a:r>
            <a:endParaRPr sz="1800" u="sng">
              <a:solidFill>
                <a:schemeClr val="hlink"/>
              </a:solidFill>
              <a:hlinkClick r:id="rId3"/>
            </a:endParaRPr>
          </a:p>
          <a:p>
            <a:pPr indent="-228600" lvl="0" marL="228600" rtl="0" algn="l">
              <a:lnSpc>
                <a:spcPct val="90000"/>
              </a:lnSpc>
              <a:spcBef>
                <a:spcPts val="1000"/>
              </a:spcBef>
              <a:spcAft>
                <a:spcPts val="0"/>
              </a:spcAft>
              <a:buClr>
                <a:schemeClr val="dk1"/>
              </a:buClr>
              <a:buSzPts val="1800"/>
              <a:buChar char="•"/>
            </a:pPr>
            <a:r>
              <a:rPr lang="en-US" sz="1800" u="sng">
                <a:solidFill>
                  <a:schemeClr val="hlink"/>
                </a:solidFill>
                <a:hlinkClick r:id="rId4"/>
              </a:rPr>
              <a:t>https://www.youtube.com/watch?v=TZ6bvYydog4</a:t>
            </a:r>
            <a:endParaRPr sz="1800"/>
          </a:p>
          <a:p>
            <a:pPr indent="-228600" lvl="0" marL="228600" rtl="0" algn="l">
              <a:lnSpc>
                <a:spcPct val="90000"/>
              </a:lnSpc>
              <a:spcBef>
                <a:spcPts val="1000"/>
              </a:spcBef>
              <a:spcAft>
                <a:spcPts val="0"/>
              </a:spcAft>
              <a:buClr>
                <a:schemeClr val="dk1"/>
              </a:buClr>
              <a:buSzPts val="1800"/>
              <a:buChar char="•"/>
            </a:pPr>
            <a:r>
              <a:rPr lang="en-US" sz="1800" u="sng">
                <a:solidFill>
                  <a:schemeClr val="hlink"/>
                </a:solidFill>
                <a:hlinkClick r:id="rId5"/>
              </a:rPr>
              <a:t>https://www.youtube.com/watch?v=kCX8f4j6wmc</a:t>
            </a:r>
            <a:r>
              <a:rPr lang="en-US" sz="1800"/>
              <a:t> </a:t>
            </a:r>
            <a:endParaRPr/>
          </a:p>
          <a:p>
            <a:pPr indent="-114300" lvl="0" marL="228600" rtl="0" algn="l">
              <a:lnSpc>
                <a:spcPct val="90000"/>
              </a:lnSpc>
              <a:spcBef>
                <a:spcPts val="1000"/>
              </a:spcBef>
              <a:spcAft>
                <a:spcPts val="0"/>
              </a:spcAft>
              <a:buClr>
                <a:schemeClr val="dk1"/>
              </a:buClr>
              <a:buSzPts val="1800"/>
              <a:buNone/>
            </a:pPr>
            <a:r>
              <a:t/>
            </a:r>
            <a:endParaRPr sz="1800"/>
          </a:p>
        </p:txBody>
      </p:sp>
      <p:sp>
        <p:nvSpPr>
          <p:cNvPr id="317" name="Google Shape;317;p15"/>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8" name="Google Shape;318;p15"/>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9" name="Google Shape;319;p15"/>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Moustache Face with Solid Fill" id="320" name="Google Shape;320;p15"/>
          <p:cNvPicPr preferRelativeResize="0"/>
          <p:nvPr/>
        </p:nvPicPr>
        <p:blipFill rotWithShape="1">
          <a:blip r:embed="rId6">
            <a:alphaModFix/>
          </a:blip>
          <a:srcRect b="0" l="0" r="0" t="0"/>
          <a:stretch/>
        </p:blipFill>
        <p:spPr>
          <a:xfrm>
            <a:off x="6139676" y="650494"/>
            <a:ext cx="5324142" cy="532414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5" name="Shape 325"/>
        <p:cNvGrpSpPr/>
        <p:nvPr/>
      </p:nvGrpSpPr>
      <p:grpSpPr>
        <a:xfrm>
          <a:off x="0" y="0"/>
          <a:ext cx="0" cy="0"/>
          <a:chOff x="0" y="0"/>
          <a:chExt cx="0" cy="0"/>
        </a:xfrm>
      </p:grpSpPr>
      <p:sp>
        <p:nvSpPr>
          <p:cNvPr id="326" name="Google Shape;326;p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7" name="Google Shape;327;p16"/>
          <p:cNvSpPr txBox="1"/>
          <p:nvPr>
            <p:ph type="title"/>
          </p:nvPr>
        </p:nvSpPr>
        <p:spPr>
          <a:xfrm>
            <a:off x="761800" y="762001"/>
            <a:ext cx="5334197" cy="170824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Avoid sexting</a:t>
            </a:r>
            <a:endParaRPr/>
          </a:p>
        </p:txBody>
      </p:sp>
      <p:sp>
        <p:nvSpPr>
          <p:cNvPr id="328" name="Google Shape;328;p16"/>
          <p:cNvSpPr txBox="1"/>
          <p:nvPr>
            <p:ph idx="1" type="body"/>
          </p:nvPr>
        </p:nvSpPr>
        <p:spPr>
          <a:xfrm>
            <a:off x="761800" y="2470244"/>
            <a:ext cx="5334197" cy="3769835"/>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0" i="0" lang="en-US" sz="2000">
                <a:highlight>
                  <a:srgbClr val="FFFFFF"/>
                </a:highlight>
                <a:latin typeface="Arial"/>
                <a:ea typeface="Arial"/>
                <a:cs typeface="Arial"/>
                <a:sym typeface="Arial"/>
              </a:rPr>
              <a:t>Sexting is </a:t>
            </a:r>
            <a:r>
              <a:rPr b="1" i="0" lang="en-US" sz="2000">
                <a:highlight>
                  <a:srgbClr val="FFFFFF"/>
                </a:highlight>
                <a:latin typeface="Arial"/>
                <a:ea typeface="Arial"/>
                <a:cs typeface="Arial"/>
                <a:sym typeface="Arial"/>
              </a:rPr>
              <a:t>sending, receiving, or forwarding sexually explicit messages, photographs, or videos</a:t>
            </a:r>
            <a:r>
              <a:rPr b="0" i="0" lang="en-US" sz="2000">
                <a:highlight>
                  <a:srgbClr val="FFFFFF"/>
                </a:highlight>
                <a:latin typeface="Arial"/>
                <a:ea typeface="Arial"/>
                <a:cs typeface="Arial"/>
                <a:sym typeface="Arial"/>
              </a:rPr>
              <a:t>, primarily between mobile phones.</a:t>
            </a:r>
            <a:endParaRPr/>
          </a:p>
          <a:p>
            <a:pPr indent="-101600" lvl="0" marL="228600" rtl="0" algn="l">
              <a:lnSpc>
                <a:spcPct val="90000"/>
              </a:lnSpc>
              <a:spcBef>
                <a:spcPts val="1000"/>
              </a:spcBef>
              <a:spcAft>
                <a:spcPts val="0"/>
              </a:spcAft>
              <a:buClr>
                <a:schemeClr val="dk1"/>
              </a:buClr>
              <a:buSzPts val="2000"/>
              <a:buNone/>
            </a:pPr>
            <a:r>
              <a:t/>
            </a:r>
            <a:endParaRPr sz="2000">
              <a:highlight>
                <a:srgbClr val="FFFFFF"/>
              </a:highlight>
              <a:latin typeface="Arial"/>
              <a:ea typeface="Arial"/>
              <a:cs typeface="Arial"/>
              <a:sym typeface="Arial"/>
            </a:endParaRPr>
          </a:p>
          <a:p>
            <a:pPr indent="-228600" lvl="0" marL="228600" rtl="0" algn="l">
              <a:lnSpc>
                <a:spcPct val="90000"/>
              </a:lnSpc>
              <a:spcBef>
                <a:spcPts val="1000"/>
              </a:spcBef>
              <a:spcAft>
                <a:spcPts val="0"/>
              </a:spcAft>
              <a:buClr>
                <a:schemeClr val="dk1"/>
              </a:buClr>
              <a:buSzPts val="2000"/>
              <a:buChar char="•"/>
            </a:pPr>
            <a:r>
              <a:rPr lang="en-US" sz="2000">
                <a:highlight>
                  <a:srgbClr val="FFFFFF"/>
                </a:highlight>
                <a:latin typeface="Arial"/>
                <a:ea typeface="Arial"/>
                <a:cs typeface="Arial"/>
                <a:sym typeface="Arial"/>
              </a:rPr>
              <a:t>And, it is not a good idea. Let’s see why: </a:t>
            </a:r>
            <a:r>
              <a:rPr lang="en-US" sz="2000" u="sng">
                <a:solidFill>
                  <a:schemeClr val="hlink"/>
                </a:solidFill>
                <a:hlinkClick r:id="rId3"/>
              </a:rPr>
              <a:t>https://youtu.be/r7GPpSwzeT0</a:t>
            </a:r>
            <a:r>
              <a:rPr lang="en-US" sz="2000"/>
              <a:t> </a:t>
            </a:r>
            <a:endParaRPr/>
          </a:p>
          <a:p>
            <a:pPr indent="0" lvl="0" marL="0" rtl="0" algn="l">
              <a:lnSpc>
                <a:spcPct val="90000"/>
              </a:lnSpc>
              <a:spcBef>
                <a:spcPts val="1000"/>
              </a:spcBef>
              <a:spcAft>
                <a:spcPts val="0"/>
              </a:spcAft>
              <a:buClr>
                <a:schemeClr val="dk1"/>
              </a:buClr>
              <a:buSzPts val="2000"/>
              <a:buNone/>
            </a:pPr>
            <a:r>
              <a:t/>
            </a:r>
            <a:endParaRPr sz="2000"/>
          </a:p>
        </p:txBody>
      </p:sp>
      <p:pic>
        <p:nvPicPr>
          <p:cNvPr descr="Empty speech bubbles" id="329" name="Google Shape;329;p16"/>
          <p:cNvPicPr preferRelativeResize="0"/>
          <p:nvPr/>
        </p:nvPicPr>
        <p:blipFill rotWithShape="1">
          <a:blip r:embed="rId4">
            <a:alphaModFix/>
          </a:blip>
          <a:srcRect b="-1" l="28329" r="19834" t="0"/>
          <a:stretch/>
        </p:blipFill>
        <p:spPr>
          <a:xfrm>
            <a:off x="6857797" y="-10886"/>
            <a:ext cx="5334204" cy="6868886"/>
          </a:xfrm>
          <a:prstGeom prst="rect">
            <a:avLst/>
          </a:prstGeom>
          <a:noFill/>
          <a:ln>
            <a:noFill/>
          </a:ln>
          <a:effectLst>
            <a:outerShdw blurRad="127000" sx="99000" rotWithShape="0" algn="r" dir="10800000" dist="50800" sy="99000">
              <a:srgbClr val="000000">
                <a:alpha val="4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4" name="Shape 334"/>
        <p:cNvGrpSpPr/>
        <p:nvPr/>
      </p:nvGrpSpPr>
      <p:grpSpPr>
        <a:xfrm>
          <a:off x="0" y="0"/>
          <a:ext cx="0" cy="0"/>
          <a:chOff x="0" y="0"/>
          <a:chExt cx="0" cy="0"/>
        </a:xfrm>
      </p:grpSpPr>
      <p:sp>
        <p:nvSpPr>
          <p:cNvPr id="335" name="Google Shape;335;p17"/>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6" name="Google Shape;336;p17"/>
          <p:cNvSpPr/>
          <p:nvPr/>
        </p:nvSpPr>
        <p:spPr>
          <a:xfrm>
            <a:off x="305" y="0"/>
            <a:ext cx="12191695" cy="6858000"/>
          </a:xfrm>
          <a:prstGeom prst="rect">
            <a:avLst/>
          </a:prstGeom>
          <a:gradFill>
            <a:gsLst>
              <a:gs pos="0">
                <a:srgbClr val="4EA72E">
                  <a:alpha val="20000"/>
                </a:srgbClr>
              </a:gs>
              <a:gs pos="16000">
                <a:srgbClr val="4EA72E">
                  <a:alpha val="20000"/>
                </a:srgbClr>
              </a:gs>
              <a:gs pos="85000">
                <a:srgbClr val="156082">
                  <a:alpha val="40000"/>
                </a:srgbClr>
              </a:gs>
              <a:gs pos="100000">
                <a:srgbClr val="156082">
                  <a:alpha val="40000"/>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337" name="Google Shape;337;p17"/>
          <p:cNvGrpSpPr/>
          <p:nvPr/>
        </p:nvGrpSpPr>
        <p:grpSpPr>
          <a:xfrm>
            <a:off x="1303402" y="3985"/>
            <a:ext cx="9772765" cy="6858000"/>
            <a:chOff x="1303402" y="3985"/>
            <a:chExt cx="9772765" cy="6858000"/>
          </a:xfrm>
        </p:grpSpPr>
        <p:sp>
          <p:nvSpPr>
            <p:cNvPr id="338" name="Google Shape;338;p17"/>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9" name="Google Shape;339;p17"/>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40" name="Google Shape;340;p17"/>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41" name="Google Shape;341;p17"/>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42" name="Google Shape;342;p17"/>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98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43" name="Google Shape;343;p17"/>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44" name="Google Shape;344;p17"/>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345" name="Google Shape;345;p17"/>
          <p:cNvSpPr txBox="1"/>
          <p:nvPr>
            <p:ph type="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4000"/>
              <a:buFont typeface="Play"/>
              <a:buNone/>
            </a:pPr>
            <a:r>
              <a:rPr lang="en-US" sz="4000">
                <a:solidFill>
                  <a:schemeClr val="dk2"/>
                </a:solidFill>
                <a:latin typeface="Play"/>
                <a:ea typeface="Play"/>
                <a:cs typeface="Play"/>
                <a:sym typeface="Play"/>
              </a:rPr>
              <a:t>Impact of New Technologies on Well-being</a:t>
            </a:r>
            <a:br>
              <a:rPr lang="en-US" sz="4000">
                <a:solidFill>
                  <a:schemeClr val="dk2"/>
                </a:solidFill>
                <a:latin typeface="Play"/>
                <a:ea typeface="Play"/>
                <a:cs typeface="Play"/>
                <a:sym typeface="Play"/>
              </a:rPr>
            </a:br>
            <a:endParaRPr sz="4000">
              <a:solidFill>
                <a:schemeClr val="dk2"/>
              </a:solidFill>
              <a:latin typeface="Play"/>
              <a:ea typeface="Play"/>
              <a:cs typeface="Play"/>
              <a:sym typeface="Pl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0" name="Shape 350"/>
        <p:cNvGrpSpPr/>
        <p:nvPr/>
      </p:nvGrpSpPr>
      <p:grpSpPr>
        <a:xfrm>
          <a:off x="0" y="0"/>
          <a:ext cx="0" cy="0"/>
          <a:chOff x="0" y="0"/>
          <a:chExt cx="0" cy="0"/>
        </a:xfrm>
      </p:grpSpPr>
      <p:sp>
        <p:nvSpPr>
          <p:cNvPr id="351" name="Google Shape;351;p18"/>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2" name="Google Shape;352;p18"/>
          <p:cNvSpPr txBox="1"/>
          <p:nvPr>
            <p:ph type="title"/>
          </p:nvPr>
        </p:nvSpPr>
        <p:spPr>
          <a:xfrm>
            <a:off x="838201" y="365125"/>
            <a:ext cx="5251316" cy="180730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100"/>
              <a:buFont typeface="Play"/>
              <a:buNone/>
            </a:pPr>
            <a:r>
              <a:rPr lang="en-US" sz="4100"/>
              <a:t>How can overuse of technology affect our health?</a:t>
            </a:r>
            <a:endParaRPr/>
          </a:p>
        </p:txBody>
      </p:sp>
      <p:sp>
        <p:nvSpPr>
          <p:cNvPr id="353" name="Google Shape;353;p18"/>
          <p:cNvSpPr txBox="1"/>
          <p:nvPr>
            <p:ph idx="1" type="body"/>
          </p:nvPr>
        </p:nvSpPr>
        <p:spPr>
          <a:xfrm>
            <a:off x="838200" y="2333297"/>
            <a:ext cx="4619621" cy="384366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0" i="0" lang="en-US" sz="2000">
                <a:latin typeface="Arial"/>
                <a:ea typeface="Arial"/>
                <a:cs typeface="Arial"/>
                <a:sym typeface="Arial"/>
              </a:rPr>
              <a:t>The constant connectivity (by smartphones and social media platforms) can lead to feelings of overwhelm, and burnout. Research suggests that excessive screen time and digital multitasking can disrupt sleep patterns</a:t>
            </a:r>
            <a:r>
              <a:rPr lang="en-US" sz="2000">
                <a:latin typeface="Arial"/>
                <a:ea typeface="Arial"/>
                <a:cs typeface="Arial"/>
                <a:sym typeface="Arial"/>
              </a:rPr>
              <a:t> </a:t>
            </a:r>
            <a:r>
              <a:rPr b="0" i="0" lang="en-US" sz="2000">
                <a:latin typeface="Arial"/>
                <a:ea typeface="Arial"/>
                <a:cs typeface="Arial"/>
                <a:sym typeface="Arial"/>
              </a:rPr>
              <a:t>and contribute to feelings of isolation.</a:t>
            </a:r>
            <a:endParaRPr/>
          </a:p>
          <a:p>
            <a:pPr indent="-228600" lvl="0" marL="228600" rtl="0" algn="l">
              <a:lnSpc>
                <a:spcPct val="90000"/>
              </a:lnSpc>
              <a:spcBef>
                <a:spcPts val="1000"/>
              </a:spcBef>
              <a:spcAft>
                <a:spcPts val="0"/>
              </a:spcAft>
              <a:buClr>
                <a:schemeClr val="dk1"/>
              </a:buClr>
              <a:buSzPts val="2000"/>
              <a:buChar char="•"/>
            </a:pPr>
            <a:r>
              <a:rPr b="0" i="0" lang="en-US" sz="2000">
                <a:highlight>
                  <a:srgbClr val="FFFFFF"/>
                </a:highlight>
                <a:latin typeface="Open Sans"/>
                <a:ea typeface="Open Sans"/>
                <a:cs typeface="Open Sans"/>
                <a:sym typeface="Open Sans"/>
              </a:rPr>
              <a:t>Excessive technology use can take away time from activities such as sleep, exercise, and socializing, which are all important for well-being</a:t>
            </a:r>
            <a:endParaRPr sz="2000"/>
          </a:p>
          <a:p>
            <a:pPr indent="-101600" lvl="0" marL="228600" rtl="0" algn="l">
              <a:lnSpc>
                <a:spcPct val="90000"/>
              </a:lnSpc>
              <a:spcBef>
                <a:spcPts val="1000"/>
              </a:spcBef>
              <a:spcAft>
                <a:spcPts val="0"/>
              </a:spcAft>
              <a:buClr>
                <a:schemeClr val="dk1"/>
              </a:buClr>
              <a:buSzPts val="2000"/>
              <a:buNone/>
            </a:pPr>
            <a:r>
              <a:t/>
            </a:r>
            <a:endParaRPr sz="2000"/>
          </a:p>
          <a:p>
            <a:pPr indent="-101600" lvl="0" marL="228600" rtl="0" algn="l">
              <a:lnSpc>
                <a:spcPct val="90000"/>
              </a:lnSpc>
              <a:spcBef>
                <a:spcPts val="1000"/>
              </a:spcBef>
              <a:spcAft>
                <a:spcPts val="0"/>
              </a:spcAft>
              <a:buClr>
                <a:schemeClr val="dk1"/>
              </a:buClr>
              <a:buSzPts val="2000"/>
              <a:buNone/>
            </a:pPr>
            <a:r>
              <a:t/>
            </a:r>
            <a:endParaRPr sz="2000"/>
          </a:p>
        </p:txBody>
      </p:sp>
      <p:pic>
        <p:nvPicPr>
          <p:cNvPr descr="Mobile device with apps" id="354" name="Google Shape;354;p18"/>
          <p:cNvPicPr preferRelativeResize="0"/>
          <p:nvPr/>
        </p:nvPicPr>
        <p:blipFill rotWithShape="1">
          <a:blip r:embed="rId3">
            <a:alphaModFix/>
          </a:blip>
          <a:srcRect b="0" l="45390" r="5703"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9" name="Shape 359"/>
        <p:cNvGrpSpPr/>
        <p:nvPr/>
      </p:nvGrpSpPr>
      <p:grpSpPr>
        <a:xfrm>
          <a:off x="0" y="0"/>
          <a:ext cx="0" cy="0"/>
          <a:chOff x="0" y="0"/>
          <a:chExt cx="0" cy="0"/>
        </a:xfrm>
      </p:grpSpPr>
      <p:sp>
        <p:nvSpPr>
          <p:cNvPr id="360" name="Google Shape;360;p19"/>
          <p:cNvSpPr txBox="1"/>
          <p:nvPr>
            <p:ph type="title"/>
          </p:nvPr>
        </p:nvSpPr>
        <p:spPr>
          <a:xfrm>
            <a:off x="876692" y="741391"/>
            <a:ext cx="5479719" cy="161620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Play"/>
              <a:buNone/>
            </a:pPr>
            <a:r>
              <a:rPr lang="en-US" sz="3200"/>
              <a:t>Spot the signs of digital addiction and burndown </a:t>
            </a:r>
            <a:endParaRPr/>
          </a:p>
        </p:txBody>
      </p:sp>
      <p:sp>
        <p:nvSpPr>
          <p:cNvPr id="361" name="Google Shape;361;p19"/>
          <p:cNvSpPr txBox="1"/>
          <p:nvPr>
            <p:ph idx="1" type="body"/>
          </p:nvPr>
        </p:nvSpPr>
        <p:spPr>
          <a:xfrm>
            <a:off x="876692" y="2533476"/>
            <a:ext cx="5479719" cy="344783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Constant anxiety</a:t>
            </a:r>
            <a:endParaRPr/>
          </a:p>
          <a:p>
            <a:pPr indent="-228600" lvl="0" marL="228600" rtl="0" algn="l">
              <a:lnSpc>
                <a:spcPct val="90000"/>
              </a:lnSpc>
              <a:spcBef>
                <a:spcPts val="1000"/>
              </a:spcBef>
              <a:spcAft>
                <a:spcPts val="0"/>
              </a:spcAft>
              <a:buClr>
                <a:schemeClr val="dk1"/>
              </a:buClr>
              <a:buSzPts val="2000"/>
              <a:buChar char="•"/>
            </a:pPr>
            <a:r>
              <a:rPr b="0" i="0" lang="en-US" sz="2000">
                <a:highlight>
                  <a:srgbClr val="FBFAFA"/>
                </a:highlight>
                <a:latin typeface="Arial"/>
                <a:ea typeface="Arial"/>
                <a:cs typeface="Arial"/>
                <a:sym typeface="Arial"/>
              </a:rPr>
              <a:t>Irregular sleep patterns </a:t>
            </a:r>
            <a:endParaRPr/>
          </a:p>
          <a:p>
            <a:pPr indent="-228600" lvl="0" marL="228600" rtl="0" algn="l">
              <a:lnSpc>
                <a:spcPct val="90000"/>
              </a:lnSpc>
              <a:spcBef>
                <a:spcPts val="1000"/>
              </a:spcBef>
              <a:spcAft>
                <a:spcPts val="0"/>
              </a:spcAft>
              <a:buClr>
                <a:schemeClr val="dk1"/>
              </a:buClr>
              <a:buSzPts val="2000"/>
              <a:buChar char="•"/>
            </a:pPr>
            <a:r>
              <a:rPr b="0" i="0" lang="en-US" sz="2000">
                <a:highlight>
                  <a:srgbClr val="FBFAFA"/>
                </a:highlight>
                <a:latin typeface="Arial"/>
                <a:ea typeface="Arial"/>
                <a:cs typeface="Arial"/>
                <a:sym typeface="Arial"/>
              </a:rPr>
              <a:t>Low energy levels</a:t>
            </a:r>
            <a:endParaRPr/>
          </a:p>
          <a:p>
            <a:pPr indent="-228600" lvl="0" marL="228600" rtl="0" algn="l">
              <a:lnSpc>
                <a:spcPct val="90000"/>
              </a:lnSpc>
              <a:spcBef>
                <a:spcPts val="1000"/>
              </a:spcBef>
              <a:spcAft>
                <a:spcPts val="0"/>
              </a:spcAft>
              <a:buClr>
                <a:schemeClr val="dk1"/>
              </a:buClr>
              <a:buSzPts val="2000"/>
              <a:buChar char="•"/>
            </a:pPr>
            <a:r>
              <a:rPr b="0" i="0" lang="en-US" sz="2000">
                <a:highlight>
                  <a:srgbClr val="FBFAFA"/>
                </a:highlight>
                <a:latin typeface="Arial"/>
                <a:ea typeface="Arial"/>
                <a:cs typeface="Arial"/>
                <a:sym typeface="Arial"/>
              </a:rPr>
              <a:t>Signs of irritability and constant fatigue</a:t>
            </a:r>
            <a:endParaRPr/>
          </a:p>
          <a:p>
            <a:pPr indent="-228600" lvl="0" marL="228600" rtl="0" algn="l">
              <a:lnSpc>
                <a:spcPct val="90000"/>
              </a:lnSpc>
              <a:spcBef>
                <a:spcPts val="1000"/>
              </a:spcBef>
              <a:spcAft>
                <a:spcPts val="0"/>
              </a:spcAft>
              <a:buClr>
                <a:schemeClr val="dk1"/>
              </a:buClr>
              <a:buSzPts val="2000"/>
              <a:buChar char="•"/>
            </a:pPr>
            <a:r>
              <a:rPr lang="en-US" sz="2000">
                <a:highlight>
                  <a:srgbClr val="FBFAFA"/>
                </a:highlight>
                <a:latin typeface="Arial"/>
                <a:ea typeface="Arial"/>
                <a:cs typeface="Arial"/>
                <a:sym typeface="Arial"/>
              </a:rPr>
              <a:t>Avoiding face-to-face interactions</a:t>
            </a:r>
            <a:endParaRPr sz="2000"/>
          </a:p>
        </p:txBody>
      </p:sp>
      <p:pic>
        <p:nvPicPr>
          <p:cNvPr descr="Programming data on computer monitor" id="362" name="Google Shape;362;p19"/>
          <p:cNvPicPr preferRelativeResize="0"/>
          <p:nvPr/>
        </p:nvPicPr>
        <p:blipFill rotWithShape="1">
          <a:blip r:embed="rId3">
            <a:alphaModFix/>
          </a:blip>
          <a:srcRect b="-1" l="31023" r="21078" t="0"/>
          <a:stretch/>
        </p:blipFill>
        <p:spPr>
          <a:xfrm>
            <a:off x="7270812" y="10"/>
            <a:ext cx="4921187" cy="6857990"/>
          </a:xfrm>
          <a:prstGeom prst="rect">
            <a:avLst/>
          </a:prstGeom>
          <a:noFill/>
          <a:ln>
            <a:noFill/>
          </a:ln>
        </p:spPr>
      </p:pic>
      <p:grpSp>
        <p:nvGrpSpPr>
          <p:cNvPr id="363" name="Google Shape;363;p19"/>
          <p:cNvGrpSpPr/>
          <p:nvPr/>
        </p:nvGrpSpPr>
        <p:grpSpPr>
          <a:xfrm>
            <a:off x="12068638" y="0"/>
            <a:ext cx="123362" cy="6858000"/>
            <a:chOff x="12068638" y="0"/>
            <a:chExt cx="123362" cy="6858000"/>
          </a:xfrm>
        </p:grpSpPr>
        <p:sp>
          <p:nvSpPr>
            <p:cNvPr id="364" name="Google Shape;364;p19"/>
            <p:cNvSpPr/>
            <p:nvPr/>
          </p:nvSpPr>
          <p:spPr>
            <a:xfrm>
              <a:off x="12068638" y="0"/>
              <a:ext cx="123362" cy="6858000"/>
            </a:xfrm>
            <a:prstGeom prst="rect">
              <a:avLst/>
            </a:prstGeom>
            <a:gradFill>
              <a:gsLst>
                <a:gs pos="0">
                  <a:schemeClr val="accent2"/>
                </a:gs>
                <a:gs pos="100000">
                  <a:schemeClr val="accent5"/>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5" name="Google Shape;365;p19"/>
            <p:cNvSpPr/>
            <p:nvPr/>
          </p:nvSpPr>
          <p:spPr>
            <a:xfrm>
              <a:off x="12068638" y="3527553"/>
              <a:ext cx="123362" cy="3330447"/>
            </a:xfrm>
            <a:prstGeom prst="rect">
              <a:avLst/>
            </a:prstGeom>
            <a:gradFill>
              <a:gsLst>
                <a:gs pos="0">
                  <a:srgbClr val="D86CCC">
                    <a:alpha val="0"/>
                  </a:srgbClr>
                </a:gs>
                <a:gs pos="19000">
                  <a:srgbClr val="D86CCC">
                    <a:alpha val="0"/>
                  </a:srgbClr>
                </a:gs>
                <a:gs pos="100000">
                  <a:srgbClr val="D86CCC"/>
                </a:gs>
              </a:gsLst>
              <a:lin ang="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Creating your digital detox plan</a:t>
            </a:r>
            <a:br>
              <a:rPr b="1" i="0" lang="en-US">
                <a:solidFill>
                  <a:srgbClr val="173E81"/>
                </a:solidFill>
                <a:highlight>
                  <a:srgbClr val="FFFFFF"/>
                </a:highlight>
                <a:latin typeface="Lato"/>
                <a:ea typeface="Lato"/>
                <a:cs typeface="Lato"/>
                <a:sym typeface="Lato"/>
              </a:rPr>
            </a:br>
            <a:endParaRPr/>
          </a:p>
        </p:txBody>
      </p:sp>
      <p:grpSp>
        <p:nvGrpSpPr>
          <p:cNvPr id="372" name="Google Shape;372;p20"/>
          <p:cNvGrpSpPr/>
          <p:nvPr/>
        </p:nvGrpSpPr>
        <p:grpSpPr>
          <a:xfrm>
            <a:off x="1050535" y="2295515"/>
            <a:ext cx="10090929" cy="3411557"/>
            <a:chOff x="212335" y="469890"/>
            <a:chExt cx="10090929" cy="3411557"/>
          </a:xfrm>
        </p:grpSpPr>
        <p:sp>
          <p:nvSpPr>
            <p:cNvPr id="373" name="Google Shape;373;p20"/>
            <p:cNvSpPr/>
            <p:nvPr/>
          </p:nvSpPr>
          <p:spPr>
            <a:xfrm>
              <a:off x="212335" y="469890"/>
              <a:ext cx="1335915" cy="1335915"/>
            </a:xfrm>
            <a:prstGeom prst="ellipse">
              <a:avLst/>
            </a:prstGeom>
            <a:solidFill>
              <a:srgbClr val="CAD1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0"/>
            <p:cNvSpPr/>
            <p:nvPr/>
          </p:nvSpPr>
          <p:spPr>
            <a:xfrm>
              <a:off x="492877" y="750432"/>
              <a:ext cx="774830" cy="77483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0"/>
            <p:cNvSpPr/>
            <p:nvPr/>
          </p:nvSpPr>
          <p:spPr>
            <a:xfrm>
              <a:off x="1834517" y="469890"/>
              <a:ext cx="3148942" cy="133591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0"/>
            <p:cNvSpPr txBox="1"/>
            <p:nvPr/>
          </p:nvSpPr>
          <p:spPr>
            <a:xfrm>
              <a:off x="1834517" y="469890"/>
              <a:ext cx="3148942" cy="133591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Balance your day so that there is enough time to sleep, eat, study, exercise, meet friends and go online</a:t>
              </a:r>
              <a:endParaRPr/>
            </a:p>
          </p:txBody>
        </p:sp>
        <p:sp>
          <p:nvSpPr>
            <p:cNvPr id="377" name="Google Shape;377;p20"/>
            <p:cNvSpPr/>
            <p:nvPr/>
          </p:nvSpPr>
          <p:spPr>
            <a:xfrm>
              <a:off x="5532139" y="469890"/>
              <a:ext cx="1335915" cy="1335915"/>
            </a:xfrm>
            <a:prstGeom prst="ellipse">
              <a:avLst/>
            </a:prstGeom>
            <a:solidFill>
              <a:srgbClr val="CAD1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0"/>
            <p:cNvSpPr/>
            <p:nvPr/>
          </p:nvSpPr>
          <p:spPr>
            <a:xfrm>
              <a:off x="5812681" y="750432"/>
              <a:ext cx="774830" cy="774830"/>
            </a:xfrm>
            <a:prstGeom prst="rect">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0"/>
            <p:cNvSpPr/>
            <p:nvPr/>
          </p:nvSpPr>
          <p:spPr>
            <a:xfrm>
              <a:off x="7154322" y="469890"/>
              <a:ext cx="3148942" cy="133591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0"/>
            <p:cNvSpPr txBox="1"/>
            <p:nvPr/>
          </p:nvSpPr>
          <p:spPr>
            <a:xfrm>
              <a:off x="7154322" y="469890"/>
              <a:ext cx="3148942" cy="133591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Consider how many social media you really need and keep just a couple of accounts</a:t>
              </a:r>
              <a:endParaRPr/>
            </a:p>
          </p:txBody>
        </p:sp>
        <p:sp>
          <p:nvSpPr>
            <p:cNvPr id="381" name="Google Shape;381;p20"/>
            <p:cNvSpPr/>
            <p:nvPr/>
          </p:nvSpPr>
          <p:spPr>
            <a:xfrm>
              <a:off x="212335" y="2545532"/>
              <a:ext cx="1335915" cy="1335915"/>
            </a:xfrm>
            <a:prstGeom prst="ellipse">
              <a:avLst/>
            </a:prstGeom>
            <a:solidFill>
              <a:srgbClr val="CAD1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0"/>
            <p:cNvSpPr/>
            <p:nvPr/>
          </p:nvSpPr>
          <p:spPr>
            <a:xfrm>
              <a:off x="492877" y="2826074"/>
              <a:ext cx="774830" cy="774830"/>
            </a:xfrm>
            <a:prstGeom prst="rect">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0"/>
            <p:cNvSpPr/>
            <p:nvPr/>
          </p:nvSpPr>
          <p:spPr>
            <a:xfrm>
              <a:off x="1834517" y="2545532"/>
              <a:ext cx="3148942" cy="133591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0"/>
            <p:cNvSpPr txBox="1"/>
            <p:nvPr/>
          </p:nvSpPr>
          <p:spPr>
            <a:xfrm>
              <a:off x="1834517" y="2545532"/>
              <a:ext cx="3148942" cy="133591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Set up a notification plan. Don’t allow notifications for just about everything.</a:t>
              </a:r>
              <a:endParaRPr/>
            </a:p>
            <a:p>
              <a:pPr indent="0" lvl="0" marL="0" marR="0" rtl="0" algn="l">
                <a:lnSpc>
                  <a:spcPct val="100000"/>
                </a:lnSpc>
                <a:spcBef>
                  <a:spcPts val="490"/>
                </a:spcBef>
                <a:spcAft>
                  <a:spcPts val="0"/>
                </a:spcAft>
                <a:buClr>
                  <a:schemeClr val="dk1"/>
                </a:buClr>
                <a:buSzPts val="1400"/>
                <a:buFont typeface="Arial"/>
                <a:buNone/>
              </a:pPr>
              <a:r>
                <a:rPr lang="en-US" sz="1400">
                  <a:solidFill>
                    <a:schemeClr val="dk1"/>
                  </a:solidFill>
                  <a:latin typeface="Arial"/>
                  <a:ea typeface="Arial"/>
                  <a:cs typeface="Arial"/>
                  <a:sym typeface="Arial"/>
                </a:rPr>
                <a:t> </a:t>
              </a:r>
              <a:endParaRPr/>
            </a:p>
          </p:txBody>
        </p:sp>
        <p:sp>
          <p:nvSpPr>
            <p:cNvPr id="385" name="Google Shape;385;p20"/>
            <p:cNvSpPr/>
            <p:nvPr/>
          </p:nvSpPr>
          <p:spPr>
            <a:xfrm>
              <a:off x="5532139" y="2545532"/>
              <a:ext cx="1335915" cy="1335915"/>
            </a:xfrm>
            <a:prstGeom prst="ellipse">
              <a:avLst/>
            </a:prstGeom>
            <a:solidFill>
              <a:srgbClr val="CAD1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0"/>
            <p:cNvSpPr/>
            <p:nvPr/>
          </p:nvSpPr>
          <p:spPr>
            <a:xfrm>
              <a:off x="5812681" y="2826074"/>
              <a:ext cx="774830" cy="774830"/>
            </a:xfrm>
            <a:prstGeom prst="rect">
              <a:avLst/>
            </a:prstGeom>
            <a:blipFill rotWithShape="1">
              <a:blip r:embed="rId6">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0"/>
            <p:cNvSpPr/>
            <p:nvPr/>
          </p:nvSpPr>
          <p:spPr>
            <a:xfrm>
              <a:off x="7154322" y="2545532"/>
              <a:ext cx="3148942" cy="133591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0"/>
            <p:cNvSpPr txBox="1"/>
            <p:nvPr/>
          </p:nvSpPr>
          <p:spPr>
            <a:xfrm>
              <a:off x="7154322" y="2545532"/>
              <a:ext cx="3148942" cy="133591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Try to meet with friends face-to-face. This is your real world. 1000 digital friends or followers does not make you popular or happy. 2 friends in real life can make you feel more connected. </a:t>
              </a:r>
              <a:endParaRPr sz="1400">
                <a:solidFill>
                  <a:schemeClr val="dk1"/>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3" name="Shape 393"/>
        <p:cNvGrpSpPr/>
        <p:nvPr/>
      </p:nvGrpSpPr>
      <p:grpSpPr>
        <a:xfrm>
          <a:off x="0" y="0"/>
          <a:ext cx="0" cy="0"/>
          <a:chOff x="0" y="0"/>
          <a:chExt cx="0" cy="0"/>
        </a:xfrm>
      </p:grpSpPr>
      <p:sp>
        <p:nvSpPr>
          <p:cNvPr id="394" name="Google Shape;394;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5" name="Google Shape;395;p21"/>
          <p:cNvSpPr/>
          <p:nvPr/>
        </p:nvSpPr>
        <p:spPr>
          <a:xfrm>
            <a:off x="1" y="-7854"/>
            <a:ext cx="12192000" cy="6865854"/>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6" name="Google Shape;396;p21"/>
          <p:cNvSpPr txBox="1"/>
          <p:nvPr>
            <p:ph type="title"/>
          </p:nvPr>
        </p:nvSpPr>
        <p:spPr>
          <a:xfrm>
            <a:off x="4572001" y="601744"/>
            <a:ext cx="6781800" cy="133869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Things to keep in mind	</a:t>
            </a:r>
            <a:endParaRPr/>
          </a:p>
        </p:txBody>
      </p:sp>
      <p:pic>
        <p:nvPicPr>
          <p:cNvPr descr="Light bulb on yellow background with sketched light beams and cord" id="397" name="Google Shape;397;p21"/>
          <p:cNvPicPr preferRelativeResize="0"/>
          <p:nvPr/>
        </p:nvPicPr>
        <p:blipFill rotWithShape="1">
          <a:blip r:embed="rId3">
            <a:alphaModFix/>
          </a:blip>
          <a:srcRect b="0" l="55293" r="11035" t="0"/>
          <a:stretch/>
        </p:blipFill>
        <p:spPr>
          <a:xfrm>
            <a:off x="20" y="10"/>
            <a:ext cx="3754739" cy="6857990"/>
          </a:xfrm>
          <a:custGeom>
            <a:rect b="b" l="l" r="r" t="t"/>
            <a:pathLst>
              <a:path extrusionOk="0" h="6858000" w="3754759">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a:noFill/>
          <a:ln>
            <a:noFill/>
          </a:ln>
        </p:spPr>
      </p:pic>
      <p:sp>
        <p:nvSpPr>
          <p:cNvPr id="398" name="Google Shape;398;p21"/>
          <p:cNvSpPr txBox="1"/>
          <p:nvPr>
            <p:ph idx="1" type="body"/>
          </p:nvPr>
        </p:nvSpPr>
        <p:spPr>
          <a:xfrm>
            <a:off x="4572001" y="2201958"/>
            <a:ext cx="6781800" cy="390073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Information is money. Your information allow others to make money</a:t>
            </a:r>
            <a:endParaRPr/>
          </a:p>
          <a:p>
            <a:pPr indent="-228600" lvl="0" marL="228600" rtl="0" algn="l">
              <a:lnSpc>
                <a:spcPct val="90000"/>
              </a:lnSpc>
              <a:spcBef>
                <a:spcPts val="1000"/>
              </a:spcBef>
              <a:spcAft>
                <a:spcPts val="0"/>
              </a:spcAft>
              <a:buClr>
                <a:schemeClr val="dk1"/>
              </a:buClr>
              <a:buSzPts val="2000"/>
              <a:buChar char="•"/>
            </a:pPr>
            <a:r>
              <a:rPr lang="en-US" sz="2000"/>
              <a:t>Don’t victimize yourself by overexposing your life</a:t>
            </a:r>
            <a:endParaRPr/>
          </a:p>
          <a:p>
            <a:pPr indent="-228600" lvl="0" marL="228600" rtl="0" algn="l">
              <a:lnSpc>
                <a:spcPct val="90000"/>
              </a:lnSpc>
              <a:spcBef>
                <a:spcPts val="1000"/>
              </a:spcBef>
              <a:spcAft>
                <a:spcPts val="0"/>
              </a:spcAft>
              <a:buClr>
                <a:schemeClr val="dk1"/>
              </a:buClr>
              <a:buSzPts val="2000"/>
              <a:buChar char="•"/>
            </a:pPr>
            <a:r>
              <a:rPr lang="en-US" sz="2000"/>
              <a:t>Nothing is free</a:t>
            </a:r>
            <a:endParaRPr/>
          </a:p>
          <a:p>
            <a:pPr indent="-228600" lvl="0" marL="228600" rtl="0" algn="l">
              <a:lnSpc>
                <a:spcPct val="90000"/>
              </a:lnSpc>
              <a:spcBef>
                <a:spcPts val="1000"/>
              </a:spcBef>
              <a:spcAft>
                <a:spcPts val="0"/>
              </a:spcAft>
              <a:buClr>
                <a:schemeClr val="dk1"/>
              </a:buClr>
              <a:buSzPts val="2000"/>
              <a:buChar char="•"/>
            </a:pPr>
            <a:r>
              <a:rPr lang="en-US" sz="2000"/>
              <a:t>Not everyone online is who they say they are</a:t>
            </a:r>
            <a:endParaRPr/>
          </a:p>
          <a:p>
            <a:pPr indent="-228600" lvl="0" marL="228600" rtl="0" algn="l">
              <a:lnSpc>
                <a:spcPct val="90000"/>
              </a:lnSpc>
              <a:spcBef>
                <a:spcPts val="1000"/>
              </a:spcBef>
              <a:spcAft>
                <a:spcPts val="0"/>
              </a:spcAft>
              <a:buClr>
                <a:schemeClr val="dk1"/>
              </a:buClr>
              <a:buSzPts val="2000"/>
              <a:buChar char="•"/>
            </a:pPr>
            <a:r>
              <a:rPr lang="en-US" sz="2000"/>
              <a:t>If something is too good to be true, then probably it is not</a:t>
            </a:r>
            <a:endParaRPr/>
          </a:p>
          <a:p>
            <a:pPr indent="-228600" lvl="0" marL="228600" rtl="0" algn="l">
              <a:lnSpc>
                <a:spcPct val="90000"/>
              </a:lnSpc>
              <a:spcBef>
                <a:spcPts val="1000"/>
              </a:spcBef>
              <a:spcAft>
                <a:spcPts val="0"/>
              </a:spcAft>
              <a:buClr>
                <a:schemeClr val="dk1"/>
              </a:buClr>
              <a:buSzPts val="2000"/>
              <a:buChar char="•"/>
            </a:pPr>
            <a:r>
              <a:rPr lang="en-US" sz="2000"/>
              <a:t>Don’t be long in your digital life and forget about the real one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grpSp>
        <p:nvGrpSpPr>
          <p:cNvPr id="404" name="Google Shape;404;p22"/>
          <p:cNvGrpSpPr/>
          <p:nvPr/>
        </p:nvGrpSpPr>
        <p:grpSpPr>
          <a:xfrm>
            <a:off x="25268" y="4930407"/>
            <a:ext cx="2726930" cy="1244738"/>
            <a:chOff x="37902" y="7395609"/>
            <a:chExt cx="4090395" cy="1867108"/>
          </a:xfrm>
        </p:grpSpPr>
        <p:pic>
          <p:nvPicPr>
            <p:cNvPr id="405" name="Google Shape;405;p22"/>
            <p:cNvPicPr preferRelativeResize="0"/>
            <p:nvPr/>
          </p:nvPicPr>
          <p:blipFill rotWithShape="1">
            <a:blip r:embed="rId3">
              <a:alphaModFix/>
            </a:blip>
            <a:srcRect b="0" l="0" r="0" t="0"/>
            <a:stretch/>
          </p:blipFill>
          <p:spPr>
            <a:xfrm>
              <a:off x="37902" y="7576793"/>
              <a:ext cx="2381249" cy="1685924"/>
            </a:xfrm>
            <a:prstGeom prst="rect">
              <a:avLst/>
            </a:prstGeom>
            <a:noFill/>
            <a:ln>
              <a:noFill/>
            </a:ln>
          </p:spPr>
        </p:pic>
        <p:pic>
          <p:nvPicPr>
            <p:cNvPr id="406" name="Google Shape;406;p22"/>
            <p:cNvPicPr preferRelativeResize="0"/>
            <p:nvPr/>
          </p:nvPicPr>
          <p:blipFill rotWithShape="1">
            <a:blip r:embed="rId4">
              <a:alphaModFix/>
            </a:blip>
            <a:srcRect b="0" l="0" r="0" t="0"/>
            <a:stretch/>
          </p:blipFill>
          <p:spPr>
            <a:xfrm>
              <a:off x="2385223" y="7395609"/>
              <a:ext cx="1743074" cy="1743074"/>
            </a:xfrm>
            <a:prstGeom prst="rect">
              <a:avLst/>
            </a:prstGeom>
            <a:noFill/>
            <a:ln>
              <a:noFill/>
            </a:ln>
          </p:spPr>
        </p:pic>
      </p:grpSp>
      <p:pic>
        <p:nvPicPr>
          <p:cNvPr id="407" name="Google Shape;407;p22"/>
          <p:cNvPicPr preferRelativeResize="0"/>
          <p:nvPr/>
        </p:nvPicPr>
        <p:blipFill rotWithShape="1">
          <a:blip r:embed="rId5">
            <a:alphaModFix/>
          </a:blip>
          <a:srcRect b="0" l="0" r="0" t="0"/>
          <a:stretch/>
        </p:blipFill>
        <p:spPr>
          <a:xfrm>
            <a:off x="4283568" y="5186012"/>
            <a:ext cx="1795721" cy="745787"/>
          </a:xfrm>
          <a:prstGeom prst="rect">
            <a:avLst/>
          </a:prstGeom>
          <a:noFill/>
          <a:ln>
            <a:noFill/>
          </a:ln>
        </p:spPr>
      </p:pic>
      <p:pic>
        <p:nvPicPr>
          <p:cNvPr id="408" name="Google Shape;408;p22"/>
          <p:cNvPicPr preferRelativeResize="0"/>
          <p:nvPr/>
        </p:nvPicPr>
        <p:blipFill rotWithShape="1">
          <a:blip r:embed="rId6">
            <a:alphaModFix/>
          </a:blip>
          <a:srcRect b="0" l="0" r="0" t="0"/>
          <a:stretch/>
        </p:blipFill>
        <p:spPr>
          <a:xfrm>
            <a:off x="6288955" y="4969719"/>
            <a:ext cx="1527895" cy="1130299"/>
          </a:xfrm>
          <a:prstGeom prst="rect">
            <a:avLst/>
          </a:prstGeom>
          <a:noFill/>
          <a:ln>
            <a:noFill/>
          </a:ln>
        </p:spPr>
      </p:pic>
      <p:pic>
        <p:nvPicPr>
          <p:cNvPr id="409" name="Google Shape;409;p22"/>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410" name="Google Shape;410;p22"/>
          <p:cNvSpPr/>
          <p:nvPr/>
        </p:nvSpPr>
        <p:spPr>
          <a:xfrm>
            <a:off x="0" y="6172200"/>
            <a:ext cx="12191577" cy="685800"/>
          </a:xfrm>
          <a:custGeom>
            <a:rect b="b" l="l" r="r" t="t"/>
            <a:pathLst>
              <a:path extrusionOk="0" h="1028700" w="18287365">
                <a:moveTo>
                  <a:pt x="0" y="0"/>
                </a:moveTo>
                <a:lnTo>
                  <a:pt x="18286852" y="0"/>
                </a:lnTo>
                <a:lnTo>
                  <a:pt x="18286852" y="1028699"/>
                </a:lnTo>
                <a:lnTo>
                  <a:pt x="0" y="1028699"/>
                </a:lnTo>
                <a:lnTo>
                  <a:pt x="0" y="0"/>
                </a:lnTo>
                <a:close/>
              </a:path>
            </a:pathLst>
          </a:custGeom>
          <a:solidFill>
            <a:srgbClr val="487D5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sp>
        <p:nvSpPr>
          <p:cNvPr id="411" name="Google Shape;411;p22"/>
          <p:cNvSpPr txBox="1"/>
          <p:nvPr/>
        </p:nvSpPr>
        <p:spPr>
          <a:xfrm>
            <a:off x="20009" y="6354652"/>
            <a:ext cx="12152207" cy="437129"/>
          </a:xfrm>
          <a:prstGeom prst="rect">
            <a:avLst/>
          </a:prstGeom>
          <a:noFill/>
          <a:ln>
            <a:noFill/>
          </a:ln>
        </p:spPr>
        <p:txBody>
          <a:bodyPr anchorCtr="0" anchor="t" bIns="0" lIns="0" spcFirstLastPara="1" rIns="0" wrap="square" tIns="8450">
            <a:spAutoFit/>
          </a:bodyPr>
          <a:lstStyle/>
          <a:p>
            <a:pPr indent="-833161" lvl="0" marL="841204" marR="3387" rtl="0" algn="l">
              <a:lnSpc>
                <a:spcPct val="115100"/>
              </a:lnSpc>
              <a:spcBef>
                <a:spcPts val="0"/>
              </a:spcBef>
              <a:spcAft>
                <a:spcPts val="0"/>
              </a:spcAft>
              <a:buNone/>
            </a:pPr>
            <a:r>
              <a:rPr lang="en-US" sz="1267">
                <a:solidFill>
                  <a:srgbClr val="FFFFFF"/>
                </a:solidFill>
                <a:latin typeface="Helvetica Neue"/>
                <a:ea typeface="Helvetica Neue"/>
                <a:cs typeface="Helvetica Neue"/>
                <a:sym typeface="Helvetica Neue"/>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267">
              <a:solidFill>
                <a:schemeClr val="dk1"/>
              </a:solidFill>
              <a:latin typeface="Helvetica Neue"/>
              <a:ea typeface="Helvetica Neue"/>
              <a:cs typeface="Helvetica Neue"/>
              <a:sym typeface="Helvetica Neue"/>
            </a:endParaRPr>
          </a:p>
        </p:txBody>
      </p:sp>
      <p:pic>
        <p:nvPicPr>
          <p:cNvPr id="412" name="Google Shape;412;p22"/>
          <p:cNvPicPr preferRelativeResize="0"/>
          <p:nvPr/>
        </p:nvPicPr>
        <p:blipFill rotWithShape="1">
          <a:blip r:embed="rId8">
            <a:alphaModFix/>
          </a:blip>
          <a:srcRect b="0" l="0" r="0" t="0"/>
          <a:stretch/>
        </p:blipFill>
        <p:spPr>
          <a:xfrm>
            <a:off x="10426294" y="920091"/>
            <a:ext cx="1365249" cy="1441449"/>
          </a:xfrm>
          <a:prstGeom prst="rect">
            <a:avLst/>
          </a:prstGeom>
          <a:noFill/>
          <a:ln>
            <a:noFill/>
          </a:ln>
        </p:spPr>
      </p:pic>
      <p:pic>
        <p:nvPicPr>
          <p:cNvPr id="413" name="Google Shape;413;p22"/>
          <p:cNvPicPr preferRelativeResize="0"/>
          <p:nvPr/>
        </p:nvPicPr>
        <p:blipFill rotWithShape="1">
          <a:blip r:embed="rId9">
            <a:alphaModFix/>
          </a:blip>
          <a:srcRect b="0" l="0" r="0" t="0"/>
          <a:stretch/>
        </p:blipFill>
        <p:spPr>
          <a:xfrm>
            <a:off x="3666342" y="3257771"/>
            <a:ext cx="4848843" cy="1159933"/>
          </a:xfrm>
          <a:prstGeom prst="rect">
            <a:avLst/>
          </a:prstGeom>
          <a:noFill/>
          <a:ln>
            <a:noFill/>
          </a:ln>
        </p:spPr>
      </p:pic>
      <p:sp>
        <p:nvSpPr>
          <p:cNvPr id="414" name="Google Shape;414;p22"/>
          <p:cNvSpPr txBox="1"/>
          <p:nvPr>
            <p:ph type="title"/>
          </p:nvPr>
        </p:nvSpPr>
        <p:spPr>
          <a:xfrm>
            <a:off x="4501410" y="1064254"/>
            <a:ext cx="2793153" cy="839893"/>
          </a:xfrm>
          <a:prstGeom prst="rect">
            <a:avLst/>
          </a:prstGeom>
          <a:noFill/>
          <a:ln>
            <a:noFill/>
          </a:ln>
        </p:spPr>
        <p:txBody>
          <a:bodyPr anchorCtr="0" anchor="t" bIns="0" lIns="0" spcFirstLastPara="1" rIns="0" wrap="square" tIns="8450">
            <a:spAutoFit/>
          </a:bodyPr>
          <a:lstStyle/>
          <a:p>
            <a:pPr indent="0" lvl="0" marL="8467" marR="0" rtl="0" algn="l">
              <a:lnSpc>
                <a:spcPct val="100000"/>
              </a:lnSpc>
              <a:spcBef>
                <a:spcPts val="0"/>
              </a:spcBef>
              <a:spcAft>
                <a:spcPts val="0"/>
              </a:spcAft>
              <a:buNone/>
            </a:pPr>
            <a:r>
              <a:rPr b="1" i="0" lang="en-US" sz="1200" u="none" cap="none" strike="noStrike">
                <a:solidFill>
                  <a:schemeClr val="dk1"/>
                </a:solidFill>
                <a:latin typeface="Calibri"/>
                <a:ea typeface="Calibri"/>
                <a:cs typeface="Calibri"/>
                <a:sym typeface="Calibri"/>
              </a:rPr>
              <a:t>Eurhope</a:t>
            </a:r>
            <a:endParaRPr/>
          </a:p>
        </p:txBody>
      </p:sp>
      <p:sp>
        <p:nvSpPr>
          <p:cNvPr id="415" name="Google Shape;415;p22"/>
          <p:cNvSpPr txBox="1"/>
          <p:nvPr/>
        </p:nvSpPr>
        <p:spPr>
          <a:xfrm>
            <a:off x="2516738" y="1866513"/>
            <a:ext cx="6762750" cy="763693"/>
          </a:xfrm>
          <a:prstGeom prst="rect">
            <a:avLst/>
          </a:prstGeom>
          <a:noFill/>
          <a:ln>
            <a:noFill/>
          </a:ln>
        </p:spPr>
        <p:txBody>
          <a:bodyPr anchorCtr="0" anchor="t" bIns="0" lIns="0" spcFirstLastPara="1" rIns="0" wrap="square" tIns="8450">
            <a:spAutoFit/>
          </a:bodyPr>
          <a:lstStyle/>
          <a:p>
            <a:pPr indent="0" lvl="0" marL="8467" marR="0" rtl="0" algn="l">
              <a:lnSpc>
                <a:spcPct val="100000"/>
              </a:lnSpc>
              <a:spcBef>
                <a:spcPts val="0"/>
              </a:spcBef>
              <a:spcAft>
                <a:spcPts val="0"/>
              </a:spcAft>
              <a:buNone/>
            </a:pPr>
            <a:r>
              <a:rPr lang="en-US" sz="2333">
                <a:solidFill>
                  <a:schemeClr val="dk1"/>
                </a:solidFill>
                <a:latin typeface="Georgia"/>
                <a:ea typeface="Georgia"/>
                <a:cs typeface="Georgia"/>
                <a:sym typeface="Georgia"/>
              </a:rPr>
              <a:t>EU as a solidarity's house for minors out of home</a:t>
            </a:r>
            <a:endParaRPr sz="2333">
              <a:solidFill>
                <a:schemeClr val="dk1"/>
              </a:solidFill>
              <a:latin typeface="Georgia"/>
              <a:ea typeface="Georgia"/>
              <a:cs typeface="Georgia"/>
              <a:sym typeface="Georgia"/>
            </a:endParaRPr>
          </a:p>
          <a:p>
            <a:pPr indent="0" lvl="0" marL="0" marR="214641" rtl="0" algn="ctr">
              <a:lnSpc>
                <a:spcPct val="100000"/>
              </a:lnSpc>
              <a:spcBef>
                <a:spcPts val="1557"/>
              </a:spcBef>
              <a:spcAft>
                <a:spcPts val="0"/>
              </a:spcAft>
              <a:buNone/>
            </a:pPr>
            <a:r>
              <a:rPr lang="en-US" sz="1267">
                <a:solidFill>
                  <a:schemeClr val="dk1"/>
                </a:solidFill>
                <a:latin typeface="Helvetica Neue"/>
                <a:ea typeface="Helvetica Neue"/>
                <a:cs typeface="Helvetica Neue"/>
                <a:sym typeface="Helvetica Neue"/>
              </a:rPr>
              <a:t>Erasmus+ project n. 2023-2-IT03-KA220-YOU-000184370</a:t>
            </a:r>
            <a:endParaRPr sz="1267">
              <a:solidFill>
                <a:schemeClr val="dk1"/>
              </a:solidFill>
              <a:latin typeface="Helvetica Neue"/>
              <a:ea typeface="Helvetica Neue"/>
              <a:cs typeface="Helvetica Neue"/>
              <a:sym typeface="Helvetica Neue"/>
            </a:endParaRPr>
          </a:p>
        </p:txBody>
      </p:sp>
      <p:pic>
        <p:nvPicPr>
          <p:cNvPr id="416" name="Google Shape;416;p22"/>
          <p:cNvPicPr preferRelativeResize="0"/>
          <p:nvPr/>
        </p:nvPicPr>
        <p:blipFill rotWithShape="1">
          <a:blip r:embed="rId10">
            <a:alphaModFix/>
          </a:blip>
          <a:srcRect b="0" l="0" r="0" t="0"/>
          <a:stretch/>
        </p:blipFill>
        <p:spPr>
          <a:xfrm>
            <a:off x="7915797" y="5291340"/>
            <a:ext cx="1777999" cy="488949"/>
          </a:xfrm>
          <a:prstGeom prst="rect">
            <a:avLst/>
          </a:prstGeom>
          <a:noFill/>
          <a:ln>
            <a:noFill/>
          </a:ln>
        </p:spPr>
      </p:pic>
      <p:pic>
        <p:nvPicPr>
          <p:cNvPr id="417" name="Google Shape;417;p22"/>
          <p:cNvPicPr preferRelativeResize="0"/>
          <p:nvPr/>
        </p:nvPicPr>
        <p:blipFill rotWithShape="1">
          <a:blip r:embed="rId11">
            <a:alphaModFix/>
          </a:blip>
          <a:srcRect b="0" l="0" r="0" t="0"/>
          <a:stretch/>
        </p:blipFill>
        <p:spPr>
          <a:xfrm>
            <a:off x="9795972" y="5242233"/>
            <a:ext cx="534561" cy="537599"/>
          </a:xfrm>
          <a:prstGeom prst="rect">
            <a:avLst/>
          </a:prstGeom>
          <a:noFill/>
          <a:ln>
            <a:noFill/>
          </a:ln>
        </p:spPr>
      </p:pic>
      <p:sp>
        <p:nvSpPr>
          <p:cNvPr id="418" name="Google Shape;418;p22"/>
          <p:cNvSpPr/>
          <p:nvPr/>
        </p:nvSpPr>
        <p:spPr>
          <a:xfrm>
            <a:off x="10406008" y="5352499"/>
            <a:ext cx="786977" cy="134620"/>
          </a:xfrm>
          <a:custGeom>
            <a:rect b="b" l="l" r="r" t="t"/>
            <a:pathLst>
              <a:path extrusionOk="0" h="201929" w="1180465">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extrusionOk="0" h="201929" w="1180465">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extrusionOk="0" h="201929" w="1180465">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extrusionOk="0" h="201929" w="1180465">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419" name="Google Shape;419;p22"/>
          <p:cNvGrpSpPr/>
          <p:nvPr/>
        </p:nvGrpSpPr>
        <p:grpSpPr>
          <a:xfrm>
            <a:off x="11231396" y="5352745"/>
            <a:ext cx="736275" cy="134197"/>
            <a:chOff x="16847094" y="8029117"/>
            <a:chExt cx="1104413" cy="201295"/>
          </a:xfrm>
        </p:grpSpPr>
        <p:pic>
          <p:nvPicPr>
            <p:cNvPr id="420" name="Google Shape;420;p22"/>
            <p:cNvPicPr preferRelativeResize="0"/>
            <p:nvPr/>
          </p:nvPicPr>
          <p:blipFill rotWithShape="1">
            <a:blip r:embed="rId12">
              <a:alphaModFix/>
            </a:blip>
            <a:srcRect b="0" l="0" r="0" t="0"/>
            <a:stretch/>
          </p:blipFill>
          <p:spPr>
            <a:xfrm>
              <a:off x="16847094" y="8031077"/>
              <a:ext cx="493393" cy="197072"/>
            </a:xfrm>
            <a:prstGeom prst="rect">
              <a:avLst/>
            </a:prstGeom>
            <a:noFill/>
            <a:ln>
              <a:noFill/>
            </a:ln>
          </p:spPr>
        </p:pic>
        <p:sp>
          <p:nvSpPr>
            <p:cNvPr id="421" name="Google Shape;421;p22"/>
            <p:cNvSpPr/>
            <p:nvPr/>
          </p:nvSpPr>
          <p:spPr>
            <a:xfrm>
              <a:off x="17362387" y="8029117"/>
              <a:ext cx="215265" cy="201295"/>
            </a:xfrm>
            <a:custGeom>
              <a:rect b="b" l="l" r="r" t="t"/>
              <a:pathLst>
                <a:path extrusionOk="0" h="201295" w="215265">
                  <a:moveTo>
                    <a:pt x="41503" y="2705"/>
                  </a:moveTo>
                  <a:lnTo>
                    <a:pt x="0" y="2705"/>
                  </a:lnTo>
                  <a:lnTo>
                    <a:pt x="0" y="198513"/>
                  </a:lnTo>
                  <a:lnTo>
                    <a:pt x="41503" y="198513"/>
                  </a:lnTo>
                  <a:lnTo>
                    <a:pt x="41503" y="2705"/>
                  </a:lnTo>
                  <a:close/>
                </a:path>
                <a:path extrusionOk="0" h="201295" w="21526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22" name="Google Shape;422;p22"/>
            <p:cNvPicPr preferRelativeResize="0"/>
            <p:nvPr/>
          </p:nvPicPr>
          <p:blipFill rotWithShape="1">
            <a:blip r:embed="rId13">
              <a:alphaModFix/>
            </a:blip>
            <a:srcRect b="0" l="0" r="0" t="0"/>
            <a:stretch/>
          </p:blipFill>
          <p:spPr>
            <a:xfrm>
              <a:off x="17596548" y="8031077"/>
              <a:ext cx="354959" cy="197072"/>
            </a:xfrm>
            <a:prstGeom prst="rect">
              <a:avLst/>
            </a:prstGeom>
            <a:noFill/>
            <a:ln>
              <a:noFill/>
            </a:ln>
          </p:spPr>
        </p:pic>
      </p:grpSp>
      <p:grpSp>
        <p:nvGrpSpPr>
          <p:cNvPr id="423" name="Google Shape;423;p22"/>
          <p:cNvGrpSpPr/>
          <p:nvPr/>
        </p:nvGrpSpPr>
        <p:grpSpPr>
          <a:xfrm>
            <a:off x="10404054" y="5564040"/>
            <a:ext cx="557327" cy="105770"/>
            <a:chOff x="15606081" y="8346060"/>
            <a:chExt cx="835991" cy="158656"/>
          </a:xfrm>
        </p:grpSpPr>
        <p:pic>
          <p:nvPicPr>
            <p:cNvPr id="424" name="Google Shape;424;p22"/>
            <p:cNvPicPr preferRelativeResize="0"/>
            <p:nvPr/>
          </p:nvPicPr>
          <p:blipFill rotWithShape="1">
            <a:blip r:embed="rId14">
              <a:alphaModFix/>
            </a:blip>
            <a:srcRect b="0" l="0" r="0" t="0"/>
            <a:stretch/>
          </p:blipFill>
          <p:spPr>
            <a:xfrm>
              <a:off x="15606081" y="8346183"/>
              <a:ext cx="117136" cy="158410"/>
            </a:xfrm>
            <a:prstGeom prst="rect">
              <a:avLst/>
            </a:prstGeom>
            <a:noFill/>
            <a:ln>
              <a:noFill/>
            </a:ln>
          </p:spPr>
        </p:pic>
        <p:sp>
          <p:nvSpPr>
            <p:cNvPr id="425" name="Google Shape;425;p22"/>
            <p:cNvSpPr/>
            <p:nvPr/>
          </p:nvSpPr>
          <p:spPr>
            <a:xfrm>
              <a:off x="15748064" y="8348903"/>
              <a:ext cx="88900" cy="154305"/>
            </a:xfrm>
            <a:custGeom>
              <a:rect b="b" l="l" r="r" t="t"/>
              <a:pathLst>
                <a:path extrusionOk="0" h="154304" w="88900">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26" name="Google Shape;426;p22"/>
            <p:cNvPicPr preferRelativeResize="0"/>
            <p:nvPr/>
          </p:nvPicPr>
          <p:blipFill rotWithShape="1">
            <a:blip r:embed="rId15">
              <a:alphaModFix/>
            </a:blip>
            <a:srcRect b="0" l="0" r="0" t="0"/>
            <a:stretch/>
          </p:blipFill>
          <p:spPr>
            <a:xfrm>
              <a:off x="15866548" y="8348389"/>
              <a:ext cx="136598" cy="154119"/>
            </a:xfrm>
            <a:prstGeom prst="rect">
              <a:avLst/>
            </a:prstGeom>
            <a:noFill/>
            <a:ln>
              <a:noFill/>
            </a:ln>
          </p:spPr>
        </p:pic>
        <p:sp>
          <p:nvSpPr>
            <p:cNvPr id="427" name="Google Shape;427;p22"/>
            <p:cNvSpPr/>
            <p:nvPr/>
          </p:nvSpPr>
          <p:spPr>
            <a:xfrm>
              <a:off x="16024682" y="8348903"/>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28" name="Google Shape;428;p22"/>
            <p:cNvPicPr preferRelativeResize="0"/>
            <p:nvPr/>
          </p:nvPicPr>
          <p:blipFill rotWithShape="1">
            <a:blip r:embed="rId16">
              <a:alphaModFix/>
            </a:blip>
            <a:srcRect b="0" l="0" r="0" t="0"/>
            <a:stretch/>
          </p:blipFill>
          <p:spPr>
            <a:xfrm>
              <a:off x="16162266" y="8346060"/>
              <a:ext cx="279806" cy="158656"/>
            </a:xfrm>
            <a:prstGeom prst="rect">
              <a:avLst/>
            </a:prstGeom>
            <a:noFill/>
            <a:ln>
              <a:noFill/>
            </a:ln>
          </p:spPr>
        </p:pic>
      </p:grpSp>
      <p:grpSp>
        <p:nvGrpSpPr>
          <p:cNvPr id="429" name="Google Shape;429;p22"/>
          <p:cNvGrpSpPr/>
          <p:nvPr/>
        </p:nvGrpSpPr>
        <p:grpSpPr>
          <a:xfrm>
            <a:off x="11010750" y="5564122"/>
            <a:ext cx="399902" cy="105606"/>
            <a:chOff x="16516125" y="8346182"/>
            <a:chExt cx="599853" cy="158410"/>
          </a:xfrm>
        </p:grpSpPr>
        <p:pic>
          <p:nvPicPr>
            <p:cNvPr id="430" name="Google Shape;430;p22"/>
            <p:cNvPicPr preferRelativeResize="0"/>
            <p:nvPr/>
          </p:nvPicPr>
          <p:blipFill rotWithShape="1">
            <a:blip r:embed="rId17">
              <a:alphaModFix/>
            </a:blip>
            <a:srcRect b="0" l="0" r="0" t="0"/>
            <a:stretch/>
          </p:blipFill>
          <p:spPr>
            <a:xfrm>
              <a:off x="16516125" y="8346182"/>
              <a:ext cx="227174" cy="158410"/>
            </a:xfrm>
            <a:prstGeom prst="rect">
              <a:avLst/>
            </a:prstGeom>
            <a:noFill/>
            <a:ln>
              <a:noFill/>
            </a:ln>
          </p:spPr>
        </p:pic>
        <p:pic>
          <p:nvPicPr>
            <p:cNvPr id="431" name="Google Shape;431;p22"/>
            <p:cNvPicPr preferRelativeResize="0"/>
            <p:nvPr/>
          </p:nvPicPr>
          <p:blipFill rotWithShape="1">
            <a:blip r:embed="rId18">
              <a:alphaModFix/>
            </a:blip>
            <a:srcRect b="0" l="0" r="0" t="0"/>
            <a:stretch/>
          </p:blipFill>
          <p:spPr>
            <a:xfrm>
              <a:off x="16763740" y="8348389"/>
              <a:ext cx="126316" cy="156203"/>
            </a:xfrm>
            <a:prstGeom prst="rect">
              <a:avLst/>
            </a:prstGeom>
            <a:noFill/>
            <a:ln>
              <a:noFill/>
            </a:ln>
          </p:spPr>
        </p:pic>
        <p:pic>
          <p:nvPicPr>
            <p:cNvPr id="432" name="Google Shape;432;p22"/>
            <p:cNvPicPr preferRelativeResize="0"/>
            <p:nvPr/>
          </p:nvPicPr>
          <p:blipFill rotWithShape="1">
            <a:blip r:embed="rId19">
              <a:alphaModFix/>
            </a:blip>
            <a:srcRect b="0" l="0" r="0" t="0"/>
            <a:stretch/>
          </p:blipFill>
          <p:spPr>
            <a:xfrm>
              <a:off x="16925675" y="8348267"/>
              <a:ext cx="127663" cy="154119"/>
            </a:xfrm>
            <a:prstGeom prst="rect">
              <a:avLst/>
            </a:prstGeom>
            <a:noFill/>
            <a:ln>
              <a:noFill/>
            </a:ln>
          </p:spPr>
        </p:pic>
        <p:sp>
          <p:nvSpPr>
            <p:cNvPr id="433" name="Google Shape;433;p22"/>
            <p:cNvSpPr/>
            <p:nvPr/>
          </p:nvSpPr>
          <p:spPr>
            <a:xfrm>
              <a:off x="17082958" y="8348389"/>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grpSp>
        <p:nvGrpSpPr>
          <p:cNvPr id="434" name="Google Shape;434;p22"/>
          <p:cNvGrpSpPr/>
          <p:nvPr/>
        </p:nvGrpSpPr>
        <p:grpSpPr>
          <a:xfrm>
            <a:off x="11457835" y="5564040"/>
            <a:ext cx="509510" cy="105770"/>
            <a:chOff x="17186752" y="8346060"/>
            <a:chExt cx="764265" cy="158656"/>
          </a:xfrm>
        </p:grpSpPr>
        <p:pic>
          <p:nvPicPr>
            <p:cNvPr id="435" name="Google Shape;435;p22"/>
            <p:cNvPicPr preferRelativeResize="0"/>
            <p:nvPr/>
          </p:nvPicPr>
          <p:blipFill rotWithShape="1">
            <a:blip r:embed="rId20">
              <a:alphaModFix/>
            </a:blip>
            <a:srcRect b="0" l="0" r="0" t="0"/>
            <a:stretch/>
          </p:blipFill>
          <p:spPr>
            <a:xfrm>
              <a:off x="17186752" y="8347776"/>
              <a:ext cx="254102" cy="154927"/>
            </a:xfrm>
            <a:prstGeom prst="rect">
              <a:avLst/>
            </a:prstGeom>
            <a:noFill/>
            <a:ln>
              <a:noFill/>
            </a:ln>
          </p:spPr>
        </p:pic>
        <p:sp>
          <p:nvSpPr>
            <p:cNvPr id="436" name="Google Shape;436;p22"/>
            <p:cNvSpPr/>
            <p:nvPr/>
          </p:nvSpPr>
          <p:spPr>
            <a:xfrm>
              <a:off x="17468761" y="8348395"/>
              <a:ext cx="149225" cy="154940"/>
            </a:xfrm>
            <a:custGeom>
              <a:rect b="b" l="l" r="r" t="t"/>
              <a:pathLst>
                <a:path extrusionOk="0" h="154940" w="149225">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37" name="Google Shape;437;p22"/>
            <p:cNvPicPr preferRelativeResize="0"/>
            <p:nvPr/>
          </p:nvPicPr>
          <p:blipFill rotWithShape="1">
            <a:blip r:embed="rId21">
              <a:alphaModFix/>
            </a:blip>
            <a:srcRect b="0" l="0" r="0" t="0"/>
            <a:stretch/>
          </p:blipFill>
          <p:spPr>
            <a:xfrm>
              <a:off x="17804382" y="8346060"/>
              <a:ext cx="146635" cy="158656"/>
            </a:xfrm>
            <a:prstGeom prst="rect">
              <a:avLst/>
            </a:prstGeom>
            <a:noFill/>
            <a:ln>
              <a:noFill/>
            </a:ln>
          </p:spPr>
        </p:pic>
        <p:pic>
          <p:nvPicPr>
            <p:cNvPr id="438" name="Google Shape;438;p22"/>
            <p:cNvPicPr preferRelativeResize="0"/>
            <p:nvPr/>
          </p:nvPicPr>
          <p:blipFill rotWithShape="1">
            <a:blip r:embed="rId19">
              <a:alphaModFix/>
            </a:blip>
            <a:srcRect b="0" l="0" r="0" t="0"/>
            <a:stretch/>
          </p:blipFill>
          <p:spPr>
            <a:xfrm>
              <a:off x="17653952" y="8348267"/>
              <a:ext cx="127663" cy="154119"/>
            </a:xfrm>
            <a:prstGeom prst="rect">
              <a:avLst/>
            </a:prstGeom>
            <a:noFill/>
            <a:ln>
              <a:noFill/>
            </a:ln>
          </p:spPr>
        </p:pic>
      </p:grpSp>
      <p:pic>
        <p:nvPicPr>
          <p:cNvPr id="439" name="Google Shape;439;p22"/>
          <p:cNvPicPr preferRelativeResize="0"/>
          <p:nvPr/>
        </p:nvPicPr>
        <p:blipFill rotWithShape="1">
          <a:blip r:embed="rId22">
            <a:alphaModFix/>
          </a:blip>
          <a:srcRect b="0" l="0" r="0" t="0"/>
          <a:stretch/>
        </p:blipFill>
        <p:spPr>
          <a:xfrm>
            <a:off x="2614798" y="5127795"/>
            <a:ext cx="1504949" cy="8572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2024-07-18T08:19:52Z</dcterms:created>
  <dc:creator>Dede Georgia (Δέδε Γεωργία )</dc:creator>
</cp:coreProperties>
</file>