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0"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9" roundtripDataSignature="AMtx7mhNPBs8WwbDv+t5bIqZQDbb+p5lG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E"/>
    <a:srgbClr val="9BBB58"/>
    <a:srgbClr val="4F81BC"/>
    <a:srgbClr val="F796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166" autoAdjust="0"/>
  </p:normalViewPr>
  <p:slideViewPr>
    <p:cSldViewPr snapToGrid="0">
      <p:cViewPr varScale="1">
        <p:scale>
          <a:sx n="50" d="100"/>
          <a:sy n="50" d="100"/>
        </p:scale>
        <p:origin x="1906" y="43"/>
      </p:cViewPr>
      <p:guideLst/>
    </p:cSldViewPr>
  </p:slideViewPr>
  <p:notesTextViewPr>
    <p:cViewPr>
      <p:scale>
        <a:sx n="1" d="1"/>
        <a:sy n="1" d="1"/>
      </p:scale>
      <p:origin x="0" y="-144"/>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63"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59"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a:spLocks noGrp="1" noRot="1" noChangeAspect="1"/>
          </p:cNvSpPr>
          <p:nvPr>
            <p:ph type="sldImg" idx="2"/>
          </p:nvPr>
        </p:nvSpPr>
        <p:spPr>
          <a:xfrm>
            <a:off x="1073150" y="1143000"/>
            <a:ext cx="4711700" cy="26511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1:notes"/>
          <p:cNvSpPr txBox="1">
            <a:spLocks noGrp="1"/>
          </p:cNvSpPr>
          <p:nvPr>
            <p:ph type="body" idx="1"/>
          </p:nvPr>
        </p:nvSpPr>
        <p:spPr>
          <a:xfrm>
            <a:off x="685800" y="3892379"/>
            <a:ext cx="5486400" cy="410862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dirty="0">
                <a:latin typeface="+mj-lt"/>
                <a:ea typeface="Quattrocento Sans"/>
                <a:cs typeface="Quattrocento Sans"/>
                <a:sym typeface="Quattrocento Sans"/>
              </a:rPr>
              <a:t>Si tratta di un modulo di 4 ore. È possibile insegnarlo in un'unica sessione o in due sessioni di 2 ore.  Poiché i concetti di questo modulo sono profondi, prevedete delle brevi pause quando ritenete che gli studenti abbiano bisogno di tempo per assimilare i contenuti. </a:t>
            </a:r>
          </a:p>
          <a:p>
            <a:pPr marL="0" lvl="0" indent="0" algn="l" rtl="0">
              <a:spcBef>
                <a:spcPts val="0"/>
              </a:spcBef>
              <a:spcAft>
                <a:spcPts val="0"/>
              </a:spcAft>
              <a:buNone/>
            </a:pPr>
            <a:r>
              <a:rPr lang="en-US" sz="3000" dirty="0">
                <a:latin typeface="+mj-lt"/>
                <a:ea typeface="Quattrocento Sans"/>
                <a:cs typeface="Quattrocento Sans"/>
                <a:sym typeface="Quattrocento Sans"/>
              </a:rPr>
              <a:t>🛈</a:t>
            </a:r>
            <a:r>
              <a:rPr lang="en-US" dirty="0">
                <a:latin typeface="+mj-lt"/>
                <a:ea typeface="Quattrocento Sans"/>
                <a:cs typeface="Quattrocento Sans"/>
                <a:sym typeface="Quattrocento Sans"/>
              </a:rPr>
              <a:t>   </a:t>
            </a:r>
            <a:r>
              <a:rPr lang="en-US" dirty="0" err="1">
                <a:latin typeface="+mj-lt"/>
                <a:ea typeface="Quattrocento Sans"/>
                <a:cs typeface="Quattrocento Sans"/>
                <a:sym typeface="Quattrocento Sans"/>
              </a:rPr>
              <a:t>Avrete</a:t>
            </a:r>
            <a:r>
              <a:rPr lang="en-US" dirty="0">
                <a:latin typeface="+mj-lt"/>
                <a:ea typeface="Quattrocento Sans"/>
                <a:cs typeface="Quattrocento Sans"/>
                <a:sym typeface="Quattrocento Sans"/>
              </a:rPr>
              <a:t> </a:t>
            </a:r>
            <a:r>
              <a:rPr lang="en-US" dirty="0" err="1">
                <a:latin typeface="+mj-lt"/>
                <a:ea typeface="Quattrocento Sans"/>
                <a:cs typeface="Quattrocento Sans"/>
                <a:sym typeface="Quattrocento Sans"/>
              </a:rPr>
              <a:t>bisogno</a:t>
            </a:r>
            <a:r>
              <a:rPr lang="en-US" dirty="0">
                <a:latin typeface="+mj-lt"/>
                <a:ea typeface="Quattrocento Sans"/>
                <a:cs typeface="Quattrocento Sans"/>
                <a:sym typeface="Quattrocento Sans"/>
              </a:rPr>
              <a:t> di: </a:t>
            </a:r>
            <a:endParaRPr dirty="0">
              <a:latin typeface="+mj-lt"/>
            </a:endParaRPr>
          </a:p>
          <a:p>
            <a:pPr marL="628650" lvl="1" indent="-171450" algn="l" rtl="0">
              <a:spcBef>
                <a:spcPts val="0"/>
              </a:spcBef>
              <a:spcAft>
                <a:spcPts val="0"/>
              </a:spcAft>
              <a:buClr>
                <a:schemeClr val="dk1"/>
              </a:buClr>
              <a:buSzPts val="1200"/>
              <a:buFont typeface="Arial"/>
              <a:buChar char="•"/>
            </a:pPr>
            <a:r>
              <a:rPr lang="it-IT" dirty="0">
                <a:latin typeface="+mj-lt"/>
                <a:ea typeface="Quattrocento Sans"/>
                <a:cs typeface="Quattrocento Sans"/>
                <a:sym typeface="Quattrocento Sans"/>
              </a:rPr>
              <a:t>Un PC/laptop con accesso a Internet. </a:t>
            </a:r>
          </a:p>
          <a:p>
            <a:pPr marL="628650" lvl="1" indent="-171450" algn="l" rtl="0">
              <a:spcBef>
                <a:spcPts val="0"/>
              </a:spcBef>
              <a:spcAft>
                <a:spcPts val="0"/>
              </a:spcAft>
              <a:buClr>
                <a:schemeClr val="dk1"/>
              </a:buClr>
              <a:buSzPts val="1200"/>
              <a:buFont typeface="Arial"/>
              <a:buChar char="•"/>
            </a:pPr>
            <a:r>
              <a:rPr lang="it-IT" dirty="0">
                <a:latin typeface="+mj-lt"/>
                <a:ea typeface="Quattrocento Sans"/>
                <a:cs typeface="Quattrocento Sans"/>
                <a:sym typeface="Quattrocento Sans"/>
              </a:rPr>
              <a:t>Un proiettore di dati per proiettare questa presentazione. </a:t>
            </a:r>
          </a:p>
          <a:p>
            <a:pPr marL="628650" lvl="1" indent="-171450" algn="l" rtl="0">
              <a:spcBef>
                <a:spcPts val="0"/>
              </a:spcBef>
              <a:spcAft>
                <a:spcPts val="0"/>
              </a:spcAft>
              <a:buClr>
                <a:schemeClr val="dk1"/>
              </a:buClr>
              <a:buSzPts val="1200"/>
              <a:buFont typeface="Arial"/>
              <a:buChar char="•"/>
            </a:pPr>
            <a:r>
              <a:rPr lang="it-IT" dirty="0">
                <a:latin typeface="+mj-lt"/>
                <a:ea typeface="Quattrocento Sans"/>
                <a:cs typeface="Quattrocento Sans"/>
                <a:sym typeface="Quattrocento Sans"/>
              </a:rPr>
              <a:t>fogli A4 e penne per gli studenti (attività di cui alla diapositiva 10)</a:t>
            </a:r>
          </a:p>
          <a:p>
            <a:pPr marL="628650" lvl="1" indent="-171450" algn="l" rtl="0">
              <a:spcBef>
                <a:spcPts val="0"/>
              </a:spcBef>
              <a:spcAft>
                <a:spcPts val="0"/>
              </a:spcAft>
              <a:buClr>
                <a:schemeClr val="dk1"/>
              </a:buClr>
              <a:buSzPts val="1200"/>
              <a:buFont typeface="Arial"/>
              <a:buChar char="•"/>
            </a:pPr>
            <a:r>
              <a:rPr lang="it-IT" dirty="0">
                <a:latin typeface="+mj-lt"/>
                <a:ea typeface="Quattrocento Sans"/>
                <a:cs typeface="Quattrocento Sans"/>
                <a:sym typeface="Quattrocento Sans"/>
              </a:rPr>
              <a:t>Fogli A4 con cerchi vuoti come preparazione per l'attività della diapositiva 12.</a:t>
            </a:r>
          </a:p>
          <a:p>
            <a:pPr marL="628650" lvl="1" indent="-171450" algn="l" rtl="0">
              <a:spcBef>
                <a:spcPts val="0"/>
              </a:spcBef>
              <a:spcAft>
                <a:spcPts val="0"/>
              </a:spcAft>
              <a:buClr>
                <a:schemeClr val="dk1"/>
              </a:buClr>
              <a:buSzPts val="1200"/>
              <a:buFont typeface="Arial"/>
              <a:buChar char="•"/>
            </a:pPr>
            <a:r>
              <a:rPr lang="it-IT" dirty="0">
                <a:latin typeface="+mj-lt"/>
                <a:ea typeface="Quattrocento Sans"/>
                <a:cs typeface="Quattrocento Sans"/>
                <a:sym typeface="Quattrocento Sans"/>
              </a:rPr>
              <a:t>Post-it e penne per gli studenti (attività di cui alla diapositiva 18)</a:t>
            </a:r>
          </a:p>
          <a:p>
            <a:pPr marL="628650" lvl="1" indent="-171450" algn="l" rtl="0">
              <a:spcBef>
                <a:spcPts val="0"/>
              </a:spcBef>
              <a:spcAft>
                <a:spcPts val="0"/>
              </a:spcAft>
              <a:buClr>
                <a:schemeClr val="dk1"/>
              </a:buClr>
              <a:buSzPts val="1200"/>
              <a:buFont typeface="Arial"/>
              <a:buChar char="•"/>
            </a:pPr>
            <a:r>
              <a:rPr lang="it-IT" dirty="0">
                <a:latin typeface="+mj-lt"/>
                <a:ea typeface="Quattrocento Sans"/>
                <a:cs typeface="Quattrocento Sans"/>
                <a:sym typeface="Quattrocento Sans"/>
              </a:rPr>
              <a:t>Cartellino blu per l'attività della diapositiva 18</a:t>
            </a:r>
          </a:p>
          <a:p>
            <a:pPr marL="628650" lvl="1" indent="-171450" algn="l" rtl="0">
              <a:spcBef>
                <a:spcPts val="0"/>
              </a:spcBef>
              <a:spcAft>
                <a:spcPts val="0"/>
              </a:spcAft>
              <a:buClr>
                <a:schemeClr val="dk1"/>
              </a:buClr>
              <a:buSzPts val="1200"/>
              <a:buFont typeface="Arial"/>
              <a:buChar char="•"/>
            </a:pPr>
            <a:r>
              <a:rPr lang="it-IT" dirty="0">
                <a:latin typeface="+mj-lt"/>
                <a:ea typeface="Quattrocento Sans"/>
                <a:cs typeface="Quattrocento Sans"/>
                <a:sym typeface="Quattrocento Sans"/>
              </a:rPr>
              <a:t>Una stanza con pareti bianche o vuote su cui gli studenti possano lavorare.</a:t>
            </a:r>
          </a:p>
          <a:p>
            <a:pPr marL="628650" lvl="1" indent="-171450" algn="l" rtl="0">
              <a:spcBef>
                <a:spcPts val="0"/>
              </a:spcBef>
              <a:spcAft>
                <a:spcPts val="0"/>
              </a:spcAft>
              <a:buClr>
                <a:schemeClr val="dk1"/>
              </a:buClr>
              <a:buSzPts val="1200"/>
              <a:buFont typeface="Arial"/>
              <a:buChar char="•"/>
            </a:pPr>
            <a:r>
              <a:rPr lang="it-IT" dirty="0">
                <a:latin typeface="+mj-lt"/>
                <a:ea typeface="Quattrocento Sans"/>
                <a:cs typeface="Quattrocento Sans"/>
                <a:sym typeface="Quattrocento Sans"/>
              </a:rPr>
              <a:t>È preferibile che i posti a sedere possano muoversi nell'aula, per le attività delle diapositive 11 e 20. </a:t>
            </a:r>
          </a:p>
          <a:p>
            <a:pPr marL="0" lvl="0" indent="0" algn="l" rtl="0">
              <a:spcBef>
                <a:spcPts val="0"/>
              </a:spcBef>
              <a:spcAft>
                <a:spcPts val="0"/>
              </a:spcAft>
              <a:buClr>
                <a:schemeClr val="dk1"/>
              </a:buClr>
              <a:buSzPts val="1200"/>
              <a:buFont typeface="Arial"/>
              <a:buNone/>
            </a:pPr>
            <a:endParaRPr lang="it-IT" dirty="0">
              <a:latin typeface="Quattrocento Sans"/>
              <a:sym typeface="Quattrocento Sans"/>
            </a:endParaRPr>
          </a:p>
          <a:p>
            <a:pPr marL="0" lvl="0" indent="0" algn="l" rtl="0">
              <a:spcBef>
                <a:spcPts val="0"/>
              </a:spcBef>
              <a:spcAft>
                <a:spcPts val="0"/>
              </a:spcAft>
              <a:buClr>
                <a:schemeClr val="dk1"/>
              </a:buClr>
              <a:buSzPts val="1200"/>
              <a:buFont typeface="Arial"/>
              <a:buNone/>
            </a:pPr>
            <a:r>
              <a:rPr lang="it-IT" dirty="0"/>
              <a:t>Simboli utilizzati negli appunti per facilitare l'insegnamento del modulo</a:t>
            </a:r>
            <a:r>
              <a:rPr lang="en-US" dirty="0"/>
              <a:t>:</a:t>
            </a:r>
            <a:endParaRPr dirty="0"/>
          </a:p>
          <a:p>
            <a:pPr marL="0" lvl="0" indent="0" algn="l" rtl="0">
              <a:spcBef>
                <a:spcPts val="0"/>
              </a:spcBef>
              <a:spcAft>
                <a:spcPts val="0"/>
              </a:spcAft>
              <a:buNone/>
            </a:pPr>
            <a:r>
              <a:rPr lang="en-US" sz="2000" dirty="0"/>
              <a:t>☺</a:t>
            </a:r>
            <a:r>
              <a:rPr lang="en-US" dirty="0"/>
              <a:t> </a:t>
            </a:r>
            <a:r>
              <a:rPr lang="it-IT" dirty="0"/>
              <a:t>Si usa per qualcosa che si deve dire o leggere in classe. Rappresenta il vostro modo di parlare</a:t>
            </a:r>
            <a:r>
              <a:rPr lang="en-US" dirty="0"/>
              <a:t>.</a:t>
            </a:r>
            <a:endParaRPr dirty="0"/>
          </a:p>
          <a:p>
            <a:pPr marL="0" lvl="0" indent="0" algn="l" rtl="0">
              <a:spcBef>
                <a:spcPts val="0"/>
              </a:spcBef>
              <a:spcAft>
                <a:spcPts val="0"/>
              </a:spcAft>
              <a:buNone/>
            </a:pPr>
            <a:r>
              <a:rPr lang="en-US" sz="2000" dirty="0"/>
              <a:t>📄</a:t>
            </a:r>
            <a:r>
              <a:rPr lang="en-US" dirty="0"/>
              <a:t>  </a:t>
            </a:r>
            <a:r>
              <a:rPr lang="it-IT" dirty="0"/>
              <a:t>Si usa per le istruzioni. Fornisce informazioni su cosa fare</a:t>
            </a:r>
            <a:r>
              <a:rPr lang="en-US" dirty="0"/>
              <a:t>. </a:t>
            </a:r>
            <a:endParaRPr dirty="0"/>
          </a:p>
          <a:p>
            <a:pPr marL="0" lvl="0" indent="0" algn="l" rtl="0">
              <a:spcBef>
                <a:spcPts val="0"/>
              </a:spcBef>
              <a:spcAft>
                <a:spcPts val="0"/>
              </a:spcAft>
              <a:buClr>
                <a:schemeClr val="dk1"/>
              </a:buClr>
              <a:buSzPts val="2000"/>
              <a:buFont typeface="Noto Sans Symbols"/>
              <a:buNone/>
            </a:pPr>
            <a:r>
              <a:rPr lang="en-US" sz="2000" dirty="0">
                <a:latin typeface="Quattrocento Sans"/>
                <a:ea typeface="Quattrocento Sans"/>
                <a:cs typeface="Quattrocento Sans"/>
                <a:sym typeface="Quattrocento Sans"/>
              </a:rPr>
              <a:t>🖈</a:t>
            </a:r>
            <a:r>
              <a:rPr lang="en-US" dirty="0"/>
              <a:t> </a:t>
            </a:r>
            <a:r>
              <a:rPr lang="it-IT" dirty="0"/>
              <a:t>Si usa in uno qualsiasi dei casi precedenti (parlato o istruzioni). Rappresenta una domanda da porre agli studenti o un'attività da svolgere con gli studenti.</a:t>
            </a:r>
            <a:r>
              <a:rPr lang="en-US" dirty="0"/>
              <a:t>.</a:t>
            </a:r>
            <a:endParaRPr dirty="0"/>
          </a:p>
          <a:p>
            <a:pPr marL="0" lvl="0" indent="0" algn="l" rtl="0">
              <a:spcBef>
                <a:spcPts val="0"/>
              </a:spcBef>
              <a:spcAft>
                <a:spcPts val="0"/>
              </a:spcAft>
              <a:buClr>
                <a:schemeClr val="dk1"/>
              </a:buClr>
              <a:buSzPts val="1200"/>
              <a:buFont typeface="Noto Sans Symbols"/>
              <a:buNone/>
            </a:pPr>
            <a:endParaRPr dirty="0"/>
          </a:p>
          <a:p>
            <a:pPr marL="0" lvl="0" indent="0" algn="l" rtl="0">
              <a:spcBef>
                <a:spcPts val="0"/>
              </a:spcBef>
              <a:spcAft>
                <a:spcPts val="0"/>
              </a:spcAft>
              <a:buNone/>
            </a:pPr>
            <a:endParaRPr dirty="0"/>
          </a:p>
        </p:txBody>
      </p:sp>
      <p:sp>
        <p:nvSpPr>
          <p:cNvPr id="100" name="Google Shape;10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Bentornati! Questo è l'ultimo e il più interessante di tutti i moduli della parte sulle abilità di vita! Qui parleremo di</a:t>
            </a:r>
          </a:p>
          <a:p>
            <a:pPr marL="171450" lvl="0" indent="-171450" algn="l" rtl="0">
              <a:spcBef>
                <a:spcPts val="0"/>
              </a:spcBef>
              <a:spcAft>
                <a:spcPts val="0"/>
              </a:spcAft>
              <a:buClr>
                <a:schemeClr val="dk1"/>
              </a:buClr>
              <a:buSzPts val="1200"/>
              <a:buFont typeface="Noto Sans Symbols"/>
              <a:buChar char="☺"/>
            </a:pPr>
            <a:r>
              <a:rPr lang="en-US" dirty="0"/>
              <a:t>📄 </a:t>
            </a:r>
            <a:r>
              <a:rPr lang="it-IT" dirty="0"/>
              <a:t>Leggere l'ordine del giorno agli studenti</a:t>
            </a:r>
            <a:endParaRPr dirty="0"/>
          </a:p>
        </p:txBody>
      </p:sp>
      <p:sp>
        <p:nvSpPr>
          <p:cNvPr id="140" name="Google Shape;14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Prima di iniziare, dobbiamo verificare i 4 processi principali del cervello, per capire come funziona la nostra mente. I 4 processi del nostro cervello sono la comprensione, la memoria, il pensiero critico e il pensiero creativo. La comprensione ci aiuta a decodificare e a capire le informazioni. La memoria ci aiuta a conservare le informazioni. Il pensiero critico ci aiuta a usare la logica per trovare una soluzione. Il pensiero creativo ci aiuta a trovare molte soluzioni alternative e innovative ai problemi. Quando abbiamo informazioni in entrata (input), il nostro cervello passa attraverso i 4 processi per creare i prodotti, o output. Tutti gli esseri umani hanno questi 4 processi cerebrali. Ciò che differisce da persona a persona è che alcuni processi sono più forti e altri più deboli. Ma tutti e 4 possono essere ulteriormente sviluppati con la guida e la pratica</a:t>
            </a:r>
            <a:r>
              <a:rPr lang="en-US" dirty="0"/>
              <a:t>. </a:t>
            </a:r>
            <a:endParaRPr dirty="0"/>
          </a:p>
        </p:txBody>
      </p:sp>
      <p:sp>
        <p:nvSpPr>
          <p:cNvPr id="166" name="Google Shape;16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a:t>
            </a:r>
            <a:r>
              <a:rPr lang="it-IT" dirty="0"/>
              <a:t>Non parleremo di comprensione e memoria perché sono concetti che si spiegano da soli. Parleremo ora del pensiero critico</a:t>
            </a:r>
            <a:r>
              <a:rPr lang="en-US" dirty="0"/>
              <a:t>. </a:t>
            </a:r>
            <a:endParaRPr dirty="0"/>
          </a:p>
        </p:txBody>
      </p:sp>
      <p:sp>
        <p:nvSpPr>
          <p:cNvPr id="193" name="Google Shape;19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a:t>
            </a:r>
            <a:r>
              <a:rPr lang="en-US" dirty="0" err="1"/>
              <a:t>Iniziamo</a:t>
            </a:r>
            <a:r>
              <a:rPr lang="en-US" dirty="0"/>
              <a:t> con </a:t>
            </a:r>
            <a:r>
              <a:rPr lang="en-US" dirty="0" err="1"/>
              <a:t>alcuni</a:t>
            </a:r>
            <a:r>
              <a:rPr lang="en-US" dirty="0"/>
              <a:t> quiz. </a:t>
            </a:r>
            <a:endParaRPr dirty="0"/>
          </a:p>
          <a:p>
            <a:pPr marL="0" lvl="0" indent="0" algn="l" rtl="0">
              <a:spcBef>
                <a:spcPts val="0"/>
              </a:spcBef>
              <a:spcAft>
                <a:spcPts val="0"/>
              </a:spcAft>
              <a:buNone/>
            </a:pPr>
            <a:r>
              <a:rPr lang="en-US" dirty="0"/>
              <a:t>📄 </a:t>
            </a:r>
            <a:r>
              <a:rPr lang="it-IT" dirty="0"/>
              <a:t>Leggere il quiz. Lasciare che gli studenti indovinino. Poi, date la risposta: il segreto</a:t>
            </a:r>
            <a:endParaRPr dirty="0"/>
          </a:p>
        </p:txBody>
      </p:sp>
      <p:sp>
        <p:nvSpPr>
          <p:cNvPr id="202" name="Google Shape;20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Che dire di </a:t>
            </a:r>
            <a:r>
              <a:rPr lang="en-US" dirty="0" err="1"/>
              <a:t>questo</a:t>
            </a:r>
            <a:r>
              <a:rPr lang="en-US" dirty="0"/>
              <a:t>? </a:t>
            </a:r>
            <a:endParaRPr dirty="0"/>
          </a:p>
          <a:p>
            <a:pPr marL="0" lvl="0" indent="0" algn="l" rtl="0">
              <a:spcBef>
                <a:spcPts val="0"/>
              </a:spcBef>
              <a:spcAft>
                <a:spcPts val="0"/>
              </a:spcAft>
              <a:buNone/>
            </a:pPr>
            <a:r>
              <a:rPr lang="en-US" dirty="0"/>
              <a:t>📄 </a:t>
            </a:r>
            <a:r>
              <a:rPr lang="it-IT" dirty="0"/>
              <a:t>Leggere il quiz. Lasciare che gli studenti indovinino. Poi, date la risposta: due</a:t>
            </a:r>
            <a:endParaRPr dirty="0"/>
          </a:p>
          <a:p>
            <a:pPr marL="0" lvl="0" indent="0" algn="l" rtl="0">
              <a:spcBef>
                <a:spcPts val="0"/>
              </a:spcBef>
              <a:spcAft>
                <a:spcPts val="0"/>
              </a:spcAft>
              <a:buNone/>
            </a:pPr>
            <a:endParaRPr dirty="0"/>
          </a:p>
        </p:txBody>
      </p:sp>
      <p:sp>
        <p:nvSpPr>
          <p:cNvPr id="210" name="Google Shape;21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Ed </a:t>
            </a:r>
            <a:r>
              <a:rPr lang="en-US" dirty="0" err="1"/>
              <a:t>ecco</a:t>
            </a:r>
            <a:r>
              <a:rPr lang="en-US" dirty="0"/>
              <a:t> qui </a:t>
            </a:r>
            <a:r>
              <a:rPr lang="en-US" dirty="0" err="1"/>
              <a:t>l’ultima</a:t>
            </a:r>
            <a:r>
              <a:rPr lang="en-US" dirty="0"/>
              <a:t>!</a:t>
            </a:r>
          </a:p>
          <a:p>
            <a:pPr marL="0" lvl="0" indent="0" algn="l" rtl="0">
              <a:spcBef>
                <a:spcPts val="0"/>
              </a:spcBef>
              <a:spcAft>
                <a:spcPts val="0"/>
              </a:spcAft>
              <a:buNone/>
            </a:pPr>
            <a:r>
              <a:rPr lang="en-US" dirty="0"/>
              <a:t>📄 </a:t>
            </a:r>
            <a:r>
              <a:rPr lang="it-IT" dirty="0"/>
              <a:t>Leggere il quiz. Lasciare che gli studenti indovinino. Dare quindi la risposta: giocavano contro altri avversari.</a:t>
            </a:r>
            <a:endParaRPr lang="en-US" dirty="0"/>
          </a:p>
          <a:p>
            <a:pPr marL="171450" lvl="0" indent="-171450" algn="l" rtl="0">
              <a:spcBef>
                <a:spcPts val="0"/>
              </a:spcBef>
              <a:spcAft>
                <a:spcPts val="0"/>
              </a:spcAft>
              <a:buClr>
                <a:schemeClr val="dk1"/>
              </a:buClr>
              <a:buSzPts val="1200"/>
              <a:buFont typeface="Noto Sans Symbols"/>
              <a:buChar char="☺"/>
            </a:pPr>
            <a:r>
              <a:rPr lang="it-IT" dirty="0"/>
              <a:t>Quando cerchiamo di risolvere un quiz come quelli che abbiamo presentato qui, o un problema, usiamo il pensiero critico, per analizzare le informazioni date e prendere una decisione logica per una possibile risposta al quiz.</a:t>
            </a:r>
            <a:r>
              <a:rPr lang="en-US" dirty="0"/>
              <a:t> </a:t>
            </a:r>
            <a:endParaRPr dirty="0"/>
          </a:p>
        </p:txBody>
      </p:sp>
      <p:sp>
        <p:nvSpPr>
          <p:cNvPr id="218" name="Google Shape;21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it-IT" sz="1200" b="0" i="0" dirty="0">
                <a:highlight>
                  <a:srgbClr val="FFFFFF"/>
                </a:highlight>
                <a:latin typeface="Arial"/>
                <a:ea typeface="Arial"/>
                <a:cs typeface="Arial"/>
                <a:sym typeface="Arial"/>
              </a:rPr>
              <a:t>Il pensiero critico è la capacità di interpretare, valutare e analizzare i fatti e le informazioni disponibili, per formulare un giudizio, trovare una soluzione o decidere se qualcosa è giusto o sbagliato. Lo sviluppo delle capacità di pensiero critico ci permette di analizzare le informazioni, pensare in modo indipendente e prendere decisioni informate. La capacità di scomporre problemi complessi, di valutare le informazioni in modo obiettivo e di trarre conclusioni logiche si basa sul pensiero critico. Tutti questi aspetti sono importanti per la nostra vita e per le sfide che dobbiamo affrontare a livello personale o professionale.</a:t>
            </a:r>
            <a:r>
              <a:rPr lang="en-US" sz="1200" b="0" i="0" dirty="0">
                <a:highlight>
                  <a:srgbClr val="F5F6F7"/>
                </a:highlight>
                <a:latin typeface="Poppins"/>
                <a:ea typeface="Poppins"/>
                <a:cs typeface="Poppins"/>
                <a:sym typeface="Poppins"/>
              </a:rPr>
              <a:t> </a:t>
            </a:r>
            <a:endParaRPr sz="1200" b="0" i="0" dirty="0">
              <a:highlight>
                <a:srgbClr val="F5F6F7"/>
              </a:highlight>
              <a:latin typeface="Poppins"/>
              <a:ea typeface="Poppins"/>
              <a:cs typeface="Poppins"/>
              <a:sym typeface="Poppins"/>
            </a:endParaRPr>
          </a:p>
          <a:p>
            <a:pPr marL="0" marR="0" lvl="0" indent="0" algn="l" rtl="0">
              <a:lnSpc>
                <a:spcPct val="100000"/>
              </a:lnSpc>
              <a:spcBef>
                <a:spcPts val="0"/>
              </a:spcBef>
              <a:spcAft>
                <a:spcPts val="0"/>
              </a:spcAft>
              <a:buClr>
                <a:schemeClr val="dk1"/>
              </a:buClr>
              <a:buSzPts val="1200"/>
              <a:buFont typeface="Noto Sans Symbols"/>
              <a:buNone/>
            </a:pPr>
            <a:endParaRPr sz="1200" b="0" i="0" dirty="0">
              <a:highlight>
                <a:srgbClr val="F5F6F7"/>
              </a:highlight>
              <a:latin typeface="Poppins"/>
              <a:ea typeface="Poppins"/>
              <a:cs typeface="Poppins"/>
              <a:sym typeface="Poppins"/>
            </a:endParaRPr>
          </a:p>
          <a:p>
            <a:pPr marL="0" marR="0" lvl="0" indent="0" algn="l" rtl="0">
              <a:lnSpc>
                <a:spcPct val="100000"/>
              </a:lnSpc>
              <a:spcBef>
                <a:spcPts val="0"/>
              </a:spcBef>
              <a:spcAft>
                <a:spcPts val="0"/>
              </a:spcAft>
              <a:buClr>
                <a:schemeClr val="dk1"/>
              </a:buClr>
              <a:buSzPts val="1200"/>
              <a:buFont typeface="Arial"/>
              <a:buNone/>
            </a:pPr>
            <a:endParaRPr sz="1200" b="0" i="0" dirty="0">
              <a:highlight>
                <a:srgbClr val="F5F6F7"/>
              </a:highlight>
              <a:latin typeface="Poppins"/>
              <a:ea typeface="Poppins"/>
              <a:cs typeface="Poppins"/>
              <a:sym typeface="Poppins"/>
            </a:endParaRPr>
          </a:p>
          <a:p>
            <a:pPr marL="0" lvl="0" indent="0" algn="l" rtl="0">
              <a:spcBef>
                <a:spcPts val="0"/>
              </a:spcBef>
              <a:spcAft>
                <a:spcPts val="0"/>
              </a:spcAft>
              <a:buNone/>
            </a:pPr>
            <a:endParaRPr dirty="0"/>
          </a:p>
        </p:txBody>
      </p:sp>
      <p:sp>
        <p:nvSpPr>
          <p:cNvPr id="227" name="Google Shape;22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Abbiamo detto che tutte le abilità possono migliorare con la pratica. Quindi, come possiamo migliorare le nostre capacità critiche? Essere curiosi del mondo che ci circonda e </a:t>
            </a:r>
            <a:r>
              <a:rPr lang="it-IT" b="1" dirty="0"/>
              <a:t>porre domande efficaci </a:t>
            </a:r>
            <a:r>
              <a:rPr lang="it-IT" dirty="0"/>
              <a:t>che promuovano una comprensione più profonda è un modo. Ad esempio: come funziona questo? Quando è successo? Un altro modo è </a:t>
            </a:r>
            <a:r>
              <a:rPr lang="it-IT" b="1" dirty="0"/>
              <a:t>cercare un feedback </a:t>
            </a:r>
            <a:r>
              <a:rPr lang="it-IT" dirty="0"/>
              <a:t>su come stiamo facendo e imparare dai nostri errori o identificare aree di miglioramento. Questo può valere per i progetti scolastici, le lezioni di arte, lo sport, ecc. Quando dobbiamo esprimere un giudizio oggettivo, molte cose soggettive interferiscono. Si tratta dei nostri </a:t>
            </a:r>
            <a:r>
              <a:rPr lang="it-IT" b="1" dirty="0"/>
              <a:t>pregiudizi</a:t>
            </a:r>
            <a:r>
              <a:rPr lang="it-IT" dirty="0"/>
              <a:t>, di cui dobbiamo essere consapevoli. La nostra tendenza a privilegiare una cosa rispetto a un'altra può impedirci di prendere decisioni eque e obiettive. Ad esempio, potremmo preferire di portare a termine un progetto scolastico con studenti che provengono dal nostro stesso Paese, anche se altri studenti potrebbero collaborare meglio. Dobbiamo poi </a:t>
            </a:r>
            <a:r>
              <a:rPr lang="it-IT" b="1" dirty="0"/>
              <a:t>valutare tutte le informazioni esistenti </a:t>
            </a:r>
            <a:r>
              <a:rPr lang="it-IT" dirty="0"/>
              <a:t>e le prove che abbiamo per assicurarci che siano accurate e pertinenti, per essere certi delle nostre decisioni. Infine, </a:t>
            </a:r>
            <a:r>
              <a:rPr lang="it-IT" b="1" dirty="0"/>
              <a:t>l'apprendimento di nuove competenze </a:t>
            </a:r>
            <a:r>
              <a:rPr lang="it-IT" dirty="0"/>
              <a:t>ci aiuta ad ampliare i nostri orizzonti e a espandere le nostre conoscenze. Ci aiuta anche a sfidare la nostra mente e ad acquisire nuove capacità. Più impariamo, più siamo attrezzati per gestire situazioni complicate. </a:t>
            </a:r>
            <a:endParaRPr dirty="0"/>
          </a:p>
          <a:p>
            <a:pPr marL="171450" lvl="0" indent="-95250" algn="l" rtl="0">
              <a:spcBef>
                <a:spcPts val="0"/>
              </a:spcBef>
              <a:spcAft>
                <a:spcPts val="0"/>
              </a:spcAft>
              <a:buClr>
                <a:schemeClr val="dk1"/>
              </a:buClr>
              <a:buSzPts val="1200"/>
              <a:buFont typeface="Noto Sans Symbols"/>
              <a:buNone/>
            </a:pPr>
            <a:endParaRPr dirty="0"/>
          </a:p>
        </p:txBody>
      </p:sp>
      <p:sp>
        <p:nvSpPr>
          <p:cNvPr id="237" name="Google Shape;23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Eserciteremo insieme le nostre capacità di pensiero critico, subito, con il gioco della sopravvivenza. Non c'è una risposta giusta o sbagliata in questo gioco. Cerchiamo solo di esercitarci e di capire la logica che ciascuno di noi utilizzerà</a:t>
            </a:r>
            <a:r>
              <a:rPr lang="en-US" dirty="0"/>
              <a:t>. </a:t>
            </a:r>
            <a:endParaRPr dirty="0"/>
          </a:p>
          <a:p>
            <a:pPr marL="171450" lvl="0" indent="-171450" algn="l" rtl="0">
              <a:spcBef>
                <a:spcPts val="0"/>
              </a:spcBef>
              <a:spcAft>
                <a:spcPts val="0"/>
              </a:spcAft>
              <a:buClr>
                <a:schemeClr val="dk1"/>
              </a:buClr>
              <a:buSzPts val="1200"/>
              <a:buFont typeface="Noto Sans Symbols"/>
              <a:buChar char="📄"/>
            </a:pPr>
            <a:r>
              <a:rPr lang="it-IT" dirty="0"/>
              <a:t>Leggere il gioco agli studenti. Consegnate agli studenti un foglio di carta e una penna. Chiedete loro di pensare individualmente all'elenco. Lasciate loro 5-10 minuti per completare l'esercizio. Poi chiedete ad alcuni studenti a caso di nominare l'elemento più importante in cima alla loro lista e di giustificare la loro scelta. Le risposte possono essere diverse per quanto riguarda la priorità di un elemento. Questo perché le persone usano il loro pensiero critico per elaborare le informazioni in base alle proprie conoscenze e alle esperienze precedenti.  Se questo accade in classe, è bene ribadire che tutte le persone sono diverse e quindi, anche quando si trovano di fronte alla stessa situazione, agiscono in modo diverso</a:t>
            </a:r>
            <a:r>
              <a:rPr lang="en-US" dirty="0"/>
              <a:t>. </a:t>
            </a:r>
            <a:endParaRPr dirty="0"/>
          </a:p>
          <a:p>
            <a:pPr marL="171450" lvl="0" indent="-95250" algn="l" rtl="0">
              <a:spcBef>
                <a:spcPts val="0"/>
              </a:spcBef>
              <a:spcAft>
                <a:spcPts val="0"/>
              </a:spcAft>
              <a:buClr>
                <a:schemeClr val="dk1"/>
              </a:buClr>
              <a:buSzPts val="1200"/>
              <a:buFont typeface="Noto Sans Symbols"/>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a:t>
            </a:r>
            <a:endParaRPr dirty="0"/>
          </a:p>
        </p:txBody>
      </p:sp>
      <p:sp>
        <p:nvSpPr>
          <p:cNvPr id="246" name="Google Shape;24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Passiamo ora al pensiero creativo. Approfondendo questa parte, ci renderemo conto che il pensiero creativo non è solo per gli artisti. Può letteralmente cambiare la nostra vita</a:t>
            </a:r>
            <a:r>
              <a:rPr lang="en-US" dirty="0"/>
              <a:t>. </a:t>
            </a:r>
            <a:endParaRPr dirty="0"/>
          </a:p>
          <a:p>
            <a:pPr marL="0" lvl="0" indent="0" algn="l" rtl="0">
              <a:spcBef>
                <a:spcPts val="0"/>
              </a:spcBef>
              <a:spcAft>
                <a:spcPts val="0"/>
              </a:spcAft>
              <a:buClr>
                <a:schemeClr val="dk1"/>
              </a:buClr>
              <a:buSzPts val="1200"/>
              <a:buFont typeface="Noto Sans Symbols"/>
              <a:buNone/>
            </a:pPr>
            <a:endParaRPr dirty="0"/>
          </a:p>
        </p:txBody>
      </p:sp>
      <p:sp>
        <p:nvSpPr>
          <p:cNvPr id="255" name="Google Shape;25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a:t>
            </a:r>
            <a:r>
              <a:rPr lang="it-IT" dirty="0"/>
              <a:t>Inizieremo questa parte con un piacevole esercizio</a:t>
            </a:r>
            <a:r>
              <a:rPr lang="en-US" dirty="0"/>
              <a:t>. </a:t>
            </a:r>
            <a:endParaRPr dirty="0"/>
          </a:p>
          <a:p>
            <a:pPr marL="171450" lvl="0" indent="-171450" algn="l" rtl="0">
              <a:spcBef>
                <a:spcPts val="0"/>
              </a:spcBef>
              <a:spcAft>
                <a:spcPts val="0"/>
              </a:spcAft>
              <a:buClr>
                <a:schemeClr val="dk1"/>
              </a:buClr>
              <a:buSzPts val="1200"/>
              <a:buFont typeface="Noto Sans Symbols"/>
              <a:buChar char="📄"/>
            </a:pPr>
            <a:r>
              <a:rPr lang="it-IT" dirty="0"/>
              <a:t>Non rivelate subito il contenuto della diapositiva. Date a ogni studente una pagina A4 con i cerchi e una penna. Poi, fate clic per rivelare il contenuto della diapositiva. Chiedete agli studenti di non iniziare prima di aver dato loro le istruzioni.</a:t>
            </a:r>
            <a:endParaRPr lang="en-US" dirty="0"/>
          </a:p>
          <a:p>
            <a:pPr marL="171450" lvl="0" indent="-171450" algn="l" rtl="0">
              <a:spcBef>
                <a:spcPts val="0"/>
              </a:spcBef>
              <a:spcAft>
                <a:spcPts val="0"/>
              </a:spcAft>
              <a:buClr>
                <a:schemeClr val="dk1"/>
              </a:buClr>
              <a:buSzPts val="1200"/>
              <a:buFont typeface="Noto Sans Symbols"/>
              <a:buChar char="☺"/>
            </a:pPr>
            <a:r>
              <a:rPr lang="it-IT" dirty="0"/>
              <a:t>Avete 3 minuti per completare il maggior numero possibile di cerchi, per creare facce, oggetti o condizioni. Date poi un nome a ciascun cerchio. Per esempio: in un cerchio si possono aggiungere occhi e sorriso per creare una faccina sorridente. Poi scrivete sotto “faccia felice”.  È chiaro</a:t>
            </a:r>
            <a:r>
              <a:rPr lang="en-US" dirty="0"/>
              <a:t>? </a:t>
            </a:r>
          </a:p>
          <a:p>
            <a:pPr marL="171450" lvl="0" indent="-171450" algn="l" rtl="0">
              <a:spcBef>
                <a:spcPts val="0"/>
              </a:spcBef>
              <a:spcAft>
                <a:spcPts val="0"/>
              </a:spcAft>
              <a:buClr>
                <a:schemeClr val="dk1"/>
              </a:buClr>
              <a:buSzPts val="1200"/>
              <a:buFont typeface="Noto Sans Symbols"/>
              <a:buChar char="📄"/>
            </a:pPr>
            <a:r>
              <a:rPr lang="it-IT" dirty="0"/>
              <a:t>Impostare il timer su 3 minuti</a:t>
            </a:r>
            <a:r>
              <a:rPr lang="en-US" dirty="0"/>
              <a:t>.</a:t>
            </a:r>
            <a:endParaRPr dirty="0"/>
          </a:p>
          <a:p>
            <a:pPr marL="0" lvl="0" indent="0" algn="l" rtl="0">
              <a:spcBef>
                <a:spcPts val="0"/>
              </a:spcBef>
              <a:spcAft>
                <a:spcPts val="0"/>
              </a:spcAft>
              <a:buClr>
                <a:schemeClr val="dk1"/>
              </a:buClr>
              <a:buSzPts val="1200"/>
              <a:buFont typeface="Noto Sans Symbols"/>
              <a:buNone/>
            </a:pPr>
            <a:r>
              <a:rPr lang="en-US" dirty="0"/>
              <a:t>☺ </a:t>
            </a:r>
            <a:r>
              <a:rPr lang="en-US" dirty="0" err="1"/>
              <a:t>Iniziare</a:t>
            </a:r>
            <a:r>
              <a:rPr lang="en-US" dirty="0"/>
              <a:t> </a:t>
            </a:r>
            <a:r>
              <a:rPr lang="en-US" dirty="0" err="1"/>
              <a:t>ora</a:t>
            </a:r>
            <a:r>
              <a:rPr lang="en-US" dirty="0"/>
              <a:t>!</a:t>
            </a:r>
            <a:endParaRPr dirty="0"/>
          </a:p>
          <a:p>
            <a:pPr marL="0" lvl="0" indent="0" algn="l" rtl="0">
              <a:spcBef>
                <a:spcPts val="0"/>
              </a:spcBef>
              <a:spcAft>
                <a:spcPts val="0"/>
              </a:spcAft>
              <a:buClr>
                <a:schemeClr val="dk1"/>
              </a:buClr>
              <a:buSzPts val="1200"/>
              <a:buFont typeface="Noto Sans Symbols"/>
              <a:buNone/>
            </a:pPr>
            <a:r>
              <a:rPr lang="en-US" dirty="0"/>
              <a:t>📄 </a:t>
            </a:r>
            <a:r>
              <a:rPr lang="it-IT" dirty="0"/>
              <a:t>Al termine dei 3 minuti, chiedere agli studenti quanti cerchi hanno completato. Poi, con un cartellino blu, appendere i fogli A4 degli studenti alla parete. Durante la pausa possono vedere le idee degli altri</a:t>
            </a:r>
            <a:r>
              <a:rPr lang="en-US" dirty="0"/>
              <a:t>. </a:t>
            </a:r>
            <a:endParaRPr dirty="0"/>
          </a:p>
          <a:p>
            <a:pPr marL="171450" lvl="0" indent="-171450" algn="l" rtl="0">
              <a:spcBef>
                <a:spcPts val="0"/>
              </a:spcBef>
              <a:spcAft>
                <a:spcPts val="0"/>
              </a:spcAft>
              <a:buClr>
                <a:schemeClr val="dk1"/>
              </a:buClr>
              <a:buSzPts val="1200"/>
              <a:buFont typeface="Noto Sans Symbols"/>
              <a:buChar char="☺"/>
            </a:pPr>
            <a:r>
              <a:rPr lang="it-IT" dirty="0"/>
              <a:t>Per completare i cerchi abbiamo usato la nostra creatività. Tutti possiamo essere creativi e, come per tutte le abilità, possiamo esercitarci e migliorare la nostra creatività</a:t>
            </a:r>
            <a:r>
              <a:rPr lang="en-US" dirty="0"/>
              <a:t>.</a:t>
            </a:r>
            <a:endParaRPr dirty="0"/>
          </a:p>
          <a:p>
            <a:pPr marL="0" lvl="0" indent="0" algn="l" rtl="0">
              <a:spcBef>
                <a:spcPts val="0"/>
              </a:spcBef>
              <a:spcAft>
                <a:spcPts val="0"/>
              </a:spcAft>
              <a:buClr>
                <a:schemeClr val="dk1"/>
              </a:buClr>
              <a:buSzPts val="1200"/>
              <a:buFont typeface="Noto Sans Symbols"/>
              <a:buNone/>
            </a:pPr>
            <a:endParaRPr dirty="0"/>
          </a:p>
          <a:p>
            <a:pPr marL="0" lvl="0" indent="0" algn="l" rtl="0">
              <a:spcBef>
                <a:spcPts val="0"/>
              </a:spcBef>
              <a:spcAft>
                <a:spcPts val="0"/>
              </a:spcAft>
              <a:buClr>
                <a:schemeClr val="dk1"/>
              </a:buClr>
              <a:buSzPts val="1200"/>
              <a:buFont typeface="Noto Sans Symbols"/>
              <a:buNone/>
            </a:pPr>
            <a:endParaRPr dirty="0"/>
          </a:p>
        </p:txBody>
      </p:sp>
      <p:sp>
        <p:nvSpPr>
          <p:cNvPr id="267" name="Google Shape;26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Proviamo qualcosa di diverso tutti insieme</a:t>
            </a:r>
            <a:r>
              <a:rPr lang="en-US" dirty="0"/>
              <a:t>. </a:t>
            </a:r>
            <a:r>
              <a:rPr lang="en-US" dirty="0">
                <a:latin typeface="Quattrocento Sans"/>
                <a:ea typeface="Quattrocento Sans"/>
                <a:cs typeface="Quattrocento Sans"/>
                <a:sym typeface="Quattrocento Sans"/>
              </a:rPr>
              <a:t>🖈</a:t>
            </a:r>
            <a:r>
              <a:rPr lang="it-IT" dirty="0"/>
              <a:t>Quali cose cambiereste nella forma per renderle più pratiche? Per esempio: Renderei le mele rettangolari per poterle appoggiare su uno scaffale. Sentiamo le vostre idee! Non abbiate paura di proporre qualcosa di folle</a:t>
            </a:r>
            <a:r>
              <a:rPr lang="en-US" dirty="0"/>
              <a:t>. </a:t>
            </a:r>
            <a:endParaRPr dirty="0"/>
          </a:p>
          <a:p>
            <a:pPr marL="171450" lvl="0" indent="-171450" algn="l" rtl="0">
              <a:spcBef>
                <a:spcPts val="0"/>
              </a:spcBef>
              <a:spcAft>
                <a:spcPts val="0"/>
              </a:spcAft>
              <a:buClr>
                <a:schemeClr val="dk1"/>
              </a:buClr>
              <a:buSzPts val="1200"/>
              <a:buFont typeface="Noto Sans Symbols"/>
              <a:buChar char="📄"/>
            </a:pPr>
            <a:r>
              <a:rPr lang="it-IT" dirty="0"/>
              <a:t>Lasciare che gli studenti pensino, alzino la mano e diano il loro suggerimento davanti alla classe</a:t>
            </a:r>
            <a:r>
              <a:rPr lang="en-US" dirty="0"/>
              <a:t>. </a:t>
            </a:r>
            <a:endParaRPr dirty="0"/>
          </a:p>
          <a:p>
            <a:pPr marL="171450" lvl="0" indent="-171450" algn="l" rtl="0">
              <a:spcBef>
                <a:spcPts val="0"/>
              </a:spcBef>
              <a:spcAft>
                <a:spcPts val="0"/>
              </a:spcAft>
              <a:buClr>
                <a:schemeClr val="dk1"/>
              </a:buClr>
              <a:buSzPts val="1200"/>
              <a:buFont typeface="Noto Sans Symbols"/>
              <a:buChar char="☺"/>
            </a:pPr>
            <a:r>
              <a:rPr lang="it-IT" dirty="0"/>
              <a:t>Per rispondere a questa domanda abbiamo usato la nostra immaginazione e creatività. Alcune aziende agiscono in modo simile per migliorare i loro prodotti. Fanno brainstorming su diverse caratteristiche di un prodotto, come il colore, la forma, il gusto, per creare un nuovo prodotto o per migliorare quello attuale. Il pane tostato è una variante rettangolare del pane che funziona meglio per i toast. La Coca Cola e la Coca Cola Zero sono un altro esempio</a:t>
            </a:r>
            <a:r>
              <a:rPr lang="en-US" dirty="0"/>
              <a:t>. </a:t>
            </a:r>
            <a:endParaRPr dirty="0"/>
          </a:p>
          <a:p>
            <a:pPr marL="0" lvl="0" indent="0" algn="l" rtl="0">
              <a:spcBef>
                <a:spcPts val="0"/>
              </a:spcBef>
              <a:spcAft>
                <a:spcPts val="0"/>
              </a:spcAft>
              <a:buClr>
                <a:schemeClr val="dk1"/>
              </a:buClr>
              <a:buSzPts val="1200"/>
              <a:buFont typeface="Noto Sans Symbols"/>
              <a:buNone/>
            </a:pPr>
            <a:endParaRPr dirty="0"/>
          </a:p>
        </p:txBody>
      </p:sp>
      <p:sp>
        <p:nvSpPr>
          <p:cNvPr id="276" name="Google Shape;276;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Che cos'è, dunque, il pensiero creativo? Il pensiero creativo è la capacità di produrre molte idee o soluzioni alternative, uniche e originali. Il pensiero creativo può aiutarci a creare cose originali o a proporre idee innovative da sfruttare a livello professionale. E soprattutto, proprio perché possiamo trovare soluzioni alternative ai problemi che ci troviamo ad affrontare, il pensiero creativo è una salvaguardia contro le situazioni di stallo</a:t>
            </a:r>
            <a:r>
              <a:rPr lang="en-US" dirty="0"/>
              <a:t>. </a:t>
            </a:r>
            <a:endParaRPr dirty="0"/>
          </a:p>
          <a:p>
            <a:pPr marL="0" lvl="0" indent="0" algn="l" rtl="0">
              <a:spcBef>
                <a:spcPts val="0"/>
              </a:spcBef>
              <a:spcAft>
                <a:spcPts val="0"/>
              </a:spcAft>
              <a:buClr>
                <a:schemeClr val="dk1"/>
              </a:buClr>
              <a:buSzPts val="1200"/>
              <a:buFont typeface="Noto Sans Symbols"/>
              <a:buNone/>
            </a:pPr>
            <a:endParaRPr dirty="0"/>
          </a:p>
        </p:txBody>
      </p:sp>
      <p:sp>
        <p:nvSpPr>
          <p:cNvPr id="285" name="Google Shape;28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Tuttavia, la creatività è come un paracadute. Funziona solo se lo apriamo. Questo significa, ovviamente, praticare</a:t>
            </a:r>
            <a:r>
              <a:rPr lang="en-US" dirty="0"/>
              <a:t>. </a:t>
            </a:r>
            <a:endParaRPr dirty="0"/>
          </a:p>
          <a:p>
            <a:pPr marL="0" lvl="0" indent="0" algn="l" rtl="0">
              <a:spcBef>
                <a:spcPts val="0"/>
              </a:spcBef>
              <a:spcAft>
                <a:spcPts val="0"/>
              </a:spcAft>
              <a:buClr>
                <a:schemeClr val="dk1"/>
              </a:buClr>
              <a:buSzPts val="1200"/>
              <a:buFont typeface="Noto Sans Symbols"/>
              <a:buNone/>
            </a:pPr>
            <a:endParaRPr dirty="0"/>
          </a:p>
        </p:txBody>
      </p:sp>
      <p:sp>
        <p:nvSpPr>
          <p:cNvPr id="295" name="Google Shape;29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La cosa positiva è che possiamo </a:t>
            </a:r>
            <a:r>
              <a:rPr lang="it-IT" b="1" dirty="0"/>
              <a:t>esercitarci anche da soli</a:t>
            </a:r>
            <a:r>
              <a:rPr lang="it-IT" dirty="0"/>
              <a:t>. Quando abbiamo un po' di tempo libero, possiamo provare a trovare molti usi alternativi di oggetti di uso quotidiano, come una matita, un pezzo di corda, una camicia che non ci sta più bene. Alcune idee potrebbero essere folli. È una cosa positiva, non dobbiamo opporci e non dobbiamo criticarci. Nel pensiero creativo, la qualità ha a che fare con la quantità. Non cerchiamo l'idea o la soluzione migliore. Esploriamo molte idee o soluzioni diverse. Se ci esercitiamo quotidianamente, capiremo presto che dopo qualche giorno ci vengono in mente idee più originali. I decoratori usano il pensiero creativo per trovare nuovi usi di vecchi oggetti. Possiamo vedere una vecchia persiana che è diventata un appendiabiti. Possiamo anche </a:t>
            </a:r>
            <a:r>
              <a:rPr lang="it-IT" b="1" dirty="0"/>
              <a:t>collaborare con gli altri</a:t>
            </a:r>
            <a:r>
              <a:rPr lang="it-IT" dirty="0"/>
              <a:t>. Fare brainstorming con altri e unirsi per trovare soluzioni creative può essere divertente e può anche abbattere i nostri blocchi mentali. Tra poco ci cimenteremo in un'interessante attività di brainstorming. La </a:t>
            </a:r>
            <a:r>
              <a:rPr lang="it-IT" b="1" dirty="0"/>
              <a:t>curiosità </a:t>
            </a:r>
            <a:r>
              <a:rPr lang="it-IT" dirty="0"/>
              <a:t>aiuta la creatività. Possiamo conservare in una cartella le cose interessanti o quelle che hanno attirato la nostra attenzione. Quando vediamo, ascoltiamo, leggiamo qualcosa di interessante, qualunque cosa sia, la conserviamo in una cartella. Ad esempio, ci è piaciuto molto lo slogan di una pubblicità. Possiamo scriverlo su un foglio di carta o ritagliare la pagina di una rivista e metterla nella cartella. Oppure abbiamo visto la foto di un'invenzione. Anche questa va nella cartella. Presto avremo nella cartella un sacco di cose interessanti, ma non correlate tra loro. Quello che possiamo fare, quando abbiamo un po' di tempo libero, è aprire la cartella, mettere tutte le idee, le immagini, ecc. sul pavimento e cercare di creare delle relazioni. Potremmo creare qualcosa di interessante o meno, ma sicuramente ci divertiremo.  Un altro modo per migliorare il nostro pensiero creativo è quello di </a:t>
            </a:r>
            <a:r>
              <a:rPr lang="it-IT" b="1" dirty="0"/>
              <a:t>sfidare noi stessi</a:t>
            </a:r>
            <a:r>
              <a:rPr lang="it-IT" dirty="0"/>
              <a:t>. Di tanto in tanto, possiamo testare il contrario dei nostri hobby o delle nostre attività. Ad esempio, se amiamo il mare, possiamo provare a scalare una collina. Se suoniamo la chitarra, possiamo provare la batteria. Non dobbiamo preoccuparci del risultato. Il punto è far sì che il nostro cervello pensi in modo diverso da prima. Cambiare la nostra routine.  Infine, le domande “</a:t>
            </a:r>
            <a:r>
              <a:rPr lang="it-IT" b="1" dirty="0"/>
              <a:t>e se</a:t>
            </a:r>
            <a:r>
              <a:rPr lang="it-IT" dirty="0"/>
              <a:t>” possono trasformarsi in un gioco interessante che possiamo fare da soli o con gli amici per stimolare la nostra creatività. Mettiamo in discussione le cose che ci circondano e cerchiamo di trovare quante più risposte possibili. Per esempio: “e se gli alberi fossero blu?” “E se ci fosse acqua nel dessert?”. “E se camminassimo all'indietro?”. Più risposte diamo, meglio è. Questa può essere anche un'attività molto divertente. Tutte le risposte, anche le più assurde, sono valide. </a:t>
            </a:r>
            <a:endParaRPr dirty="0"/>
          </a:p>
          <a:p>
            <a:pPr marL="171450" lvl="0" indent="-95250" algn="l" rtl="0">
              <a:spcBef>
                <a:spcPts val="0"/>
              </a:spcBef>
              <a:spcAft>
                <a:spcPts val="0"/>
              </a:spcAft>
              <a:buClr>
                <a:schemeClr val="dk1"/>
              </a:buClr>
              <a:buSzPts val="1200"/>
              <a:buFont typeface="Noto Sans Symbols"/>
              <a:buNone/>
            </a:pPr>
            <a:endParaRPr dirty="0"/>
          </a:p>
        </p:txBody>
      </p:sp>
      <p:sp>
        <p:nvSpPr>
          <p:cNvPr id="305" name="Google Shape;30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Abbiamo già parlato di brainstorming, ma ora lo metteremo in pratica. Il brainstorming consiste nel pensare fuori dagli schemi. L'originalità è il cuore del pensiero creativo. Si tratta di proporre idee nuove e uniche che non sono mai state espresse prima</a:t>
            </a:r>
            <a:r>
              <a:rPr lang="en-US" sz="1200" b="0" i="0" dirty="0">
                <a:highlight>
                  <a:srgbClr val="FFFFFF"/>
                </a:highlight>
                <a:latin typeface="Poppins"/>
                <a:ea typeface="Poppins"/>
                <a:cs typeface="Poppins"/>
                <a:sym typeface="Poppins"/>
              </a:rPr>
              <a:t>.</a:t>
            </a:r>
            <a:endParaRPr dirty="0"/>
          </a:p>
          <a:p>
            <a:pPr marL="171450" marR="0" lvl="0" indent="-171450" algn="l" rtl="0">
              <a:lnSpc>
                <a:spcPct val="100000"/>
              </a:lnSpc>
              <a:spcBef>
                <a:spcPts val="0"/>
              </a:spcBef>
              <a:spcAft>
                <a:spcPts val="0"/>
              </a:spcAft>
              <a:buClr>
                <a:schemeClr val="dk1"/>
              </a:buClr>
              <a:buSzPts val="1200"/>
              <a:buFont typeface="Noto Sans Symbols"/>
              <a:buChar char="📄"/>
            </a:pPr>
            <a:r>
              <a:rPr lang="it-IT" sz="1200" b="0" i="0" dirty="0">
                <a:highlight>
                  <a:srgbClr val="FFFFFF"/>
                </a:highlight>
                <a:latin typeface="Poppins"/>
                <a:ea typeface="Poppins"/>
                <a:cs typeface="Poppins"/>
                <a:sym typeface="Poppins"/>
              </a:rPr>
              <a:t>Il brainstorming aumenta la fiducia degli studenti e migliora le loro capacità di comunicazione e di pensiero creativo. A seconda del numero di studenti, si creano piccoli gruppi di massimo 5 persone ciascuno. Date loro dei post-it e delle penne e assegnate loro uno spazio specifico della parete, dove attaccheranno i post-it</a:t>
            </a:r>
            <a:r>
              <a:rPr lang="en-US" sz="1200" b="0" i="0" dirty="0">
                <a:highlight>
                  <a:srgbClr val="FFFFFF"/>
                </a:highlight>
                <a:latin typeface="Poppins"/>
                <a:ea typeface="Poppins"/>
                <a:cs typeface="Poppins"/>
                <a:sym typeface="Poppins"/>
              </a:rPr>
              <a:t>. </a:t>
            </a:r>
            <a:endParaRPr dirty="0"/>
          </a:p>
          <a:p>
            <a:pPr marL="171450" lvl="0" indent="-171450" algn="l" rtl="0">
              <a:spcBef>
                <a:spcPts val="0"/>
              </a:spcBef>
              <a:spcAft>
                <a:spcPts val="0"/>
              </a:spcAft>
              <a:buClr>
                <a:schemeClr val="dk1"/>
              </a:buClr>
              <a:buSzPts val="1200"/>
              <a:buFont typeface="Noto Sans Symbols"/>
              <a:buChar char="☺"/>
            </a:pPr>
            <a:r>
              <a:rPr lang="it-IT" sz="1200" b="0" i="0" dirty="0">
                <a:highlight>
                  <a:srgbClr val="FFFFFF"/>
                </a:highlight>
                <a:latin typeface="Poppins"/>
                <a:ea typeface="Poppins"/>
                <a:cs typeface="Poppins"/>
                <a:sym typeface="Poppins"/>
              </a:rPr>
              <a:t>Prima di introdurre l'argomento su cui faremo brainstorming insieme, vediamo alcune regole importanti del brainstorming: Non ci sono vincitori o vinti. Qualcuno può essere più creativo su un certo stimolo e meno creativo su un altro. Questo è perfettamente normale. Questa è una zona libera da giudizi: non sono ammessi giudizi, critiche o espressioni facciali negative.  L'obiettivo è quello di far apparire sul muro il maggior numero possibile di idee nel tempo a disposizione. Sono benvenute le idee folli. Alcune idee si basano sulle idee di un'altra persona. Quindi, mentre pensiamo, dobbiamo tenere d'occhio il muro.  Per la prima parte del brainstorming sono previsti 5 minuti. Durante questo periodo, ognuno di noi deve appendere almeno un'idea alla parete. Scriviamo l'idea su un post-it e lo attacchiamo alla parete. Se viene fuori un'altra idea, la scriviamo su un nuovo post-it e lo attacchiamo alla parete. Io introdurrò l'argomento e ogni membro del gruppo penserà individualmente. Più idee ci sono per ogni persona, meglio è. È chiaro? Siete pronti</a:t>
            </a:r>
            <a:r>
              <a:rPr lang="en-US" b="0" i="0" dirty="0">
                <a:solidFill>
                  <a:srgbClr val="464F4F"/>
                </a:solidFill>
                <a:latin typeface="Lato"/>
                <a:ea typeface="Lato"/>
                <a:cs typeface="Lato"/>
                <a:sym typeface="Lato"/>
              </a:rPr>
              <a:t>?</a:t>
            </a:r>
            <a:endParaRPr dirty="0"/>
          </a:p>
          <a:p>
            <a:pPr marL="0" lvl="0" indent="0" algn="l" rtl="0">
              <a:spcBef>
                <a:spcPts val="0"/>
              </a:spcBef>
              <a:spcAft>
                <a:spcPts val="0"/>
              </a:spcAft>
              <a:buClr>
                <a:schemeClr val="dk1"/>
              </a:buClr>
              <a:buSzPts val="1200"/>
              <a:buFont typeface="Noto Sans Symbols"/>
              <a:buNone/>
            </a:pPr>
            <a:endParaRPr b="0" i="0" dirty="0">
              <a:solidFill>
                <a:srgbClr val="464F4F"/>
              </a:solidFill>
              <a:latin typeface="Lato"/>
              <a:ea typeface="Lato"/>
              <a:cs typeface="Lato"/>
              <a:sym typeface="Lato"/>
            </a:endParaRPr>
          </a:p>
          <a:p>
            <a:pPr marL="0" lvl="0" indent="0" algn="l" rtl="0">
              <a:spcBef>
                <a:spcPts val="0"/>
              </a:spcBef>
              <a:spcAft>
                <a:spcPts val="0"/>
              </a:spcAft>
              <a:buClr>
                <a:schemeClr val="dk1"/>
              </a:buClr>
              <a:buSzPts val="1200"/>
              <a:buFont typeface="Arial"/>
              <a:buNone/>
            </a:pPr>
            <a:endParaRPr sz="1200" b="0" i="0" dirty="0">
              <a:solidFill>
                <a:srgbClr val="464F4F"/>
              </a:solidFill>
              <a:highlight>
                <a:srgbClr val="FFFFFF"/>
              </a:highlight>
              <a:latin typeface="Lato"/>
              <a:ea typeface="Lato"/>
              <a:cs typeface="Lato"/>
              <a:sym typeface="Lato"/>
            </a:endParaRPr>
          </a:p>
          <a:p>
            <a:pPr marL="0" lvl="0" indent="0" algn="l" rtl="0">
              <a:spcBef>
                <a:spcPts val="0"/>
              </a:spcBef>
              <a:spcAft>
                <a:spcPts val="0"/>
              </a:spcAft>
              <a:buClr>
                <a:schemeClr val="dk1"/>
              </a:buClr>
              <a:buSzPts val="1200"/>
              <a:buFont typeface="Arial"/>
              <a:buNone/>
            </a:pPr>
            <a:endParaRPr sz="1200" b="0" i="0" dirty="0">
              <a:highlight>
                <a:srgbClr val="FFFFFF"/>
              </a:highlight>
              <a:latin typeface="Poppins"/>
              <a:ea typeface="Poppins"/>
              <a:cs typeface="Poppins"/>
              <a:sym typeface="Poppins"/>
            </a:endParaRPr>
          </a:p>
          <a:p>
            <a:pPr marL="0" lvl="0" indent="0" algn="l" rtl="0">
              <a:spcBef>
                <a:spcPts val="0"/>
              </a:spcBef>
              <a:spcAft>
                <a:spcPts val="0"/>
              </a:spcAft>
              <a:buNone/>
            </a:pPr>
            <a:endParaRPr dirty="0"/>
          </a:p>
        </p:txBody>
      </p:sp>
      <p:sp>
        <p:nvSpPr>
          <p:cNvPr id="315" name="Google Shape;31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Introdurre l'argomento e avviare il timer. Allo scadere del tempo, chiedete agli studenti di vedere i post-it sulla parete, di discutere e di trovare le diverse categorie in cui rientrano e di aggiungere le idee pertinenti sotto (scrivono la categoria su un post-it e incollano tutte le idee pertinenti sotto). Ad esempio: decorazione, uso quotidiano, ecc. Lasciate altri 5 minuti per questa operazione. Passate davanti ai diversi gruppi e incoraggiate anche coloro che non contribuiscono o non parlano a partecipare. Alla fine, portate tutti gli studenti davanti a ciascuna parete ed esaminate insieme ciò che ogni gruppo ha prodotto. Dovete lodare tutti gli studenti per il loro lavoro.</a:t>
            </a:r>
            <a:r>
              <a:rPr lang="en-US" sz="1200" b="0" i="0" dirty="0">
                <a:solidFill>
                  <a:srgbClr val="464F4F"/>
                </a:solidFill>
                <a:highlight>
                  <a:srgbClr val="FFFFFF"/>
                </a:highlight>
                <a:latin typeface="Lato"/>
                <a:ea typeface="Lato"/>
                <a:cs typeface="Lato"/>
                <a:sym typeface="Lato"/>
              </a:rPr>
              <a:t> </a:t>
            </a:r>
            <a:endParaRPr dirty="0"/>
          </a:p>
          <a:p>
            <a:pPr marL="0" lvl="0" indent="0" algn="l" rtl="0">
              <a:spcBef>
                <a:spcPts val="0"/>
              </a:spcBef>
              <a:spcAft>
                <a:spcPts val="0"/>
              </a:spcAft>
              <a:buClr>
                <a:schemeClr val="dk1"/>
              </a:buClr>
              <a:buSzPts val="1200"/>
              <a:buFont typeface="Noto Sans Symbols"/>
              <a:buNone/>
            </a:pPr>
            <a:endParaRPr sz="1200" b="0" i="0" dirty="0">
              <a:solidFill>
                <a:srgbClr val="464F4F"/>
              </a:solidFill>
              <a:highlight>
                <a:srgbClr val="FFFFFF"/>
              </a:highlight>
              <a:latin typeface="Lato"/>
              <a:ea typeface="Lato"/>
              <a:cs typeface="Lato"/>
              <a:sym typeface="Lato"/>
            </a:endParaRPr>
          </a:p>
          <a:p>
            <a:pPr marL="0" lvl="0" indent="0" algn="l" rtl="0">
              <a:spcBef>
                <a:spcPts val="0"/>
              </a:spcBef>
              <a:spcAft>
                <a:spcPts val="0"/>
              </a:spcAft>
              <a:buNone/>
            </a:pPr>
            <a:endParaRPr sz="1200" b="0" i="0" dirty="0">
              <a:highlight>
                <a:srgbClr val="FFFFFF"/>
              </a:highlight>
              <a:latin typeface="Poppins"/>
              <a:ea typeface="Poppins"/>
              <a:cs typeface="Poppins"/>
              <a:sym typeface="Poppins"/>
            </a:endParaRPr>
          </a:p>
          <a:p>
            <a:pPr marL="0" lvl="0" indent="0" algn="l" rtl="0">
              <a:spcBef>
                <a:spcPts val="0"/>
              </a:spcBef>
              <a:spcAft>
                <a:spcPts val="0"/>
              </a:spcAft>
              <a:buNone/>
            </a:pPr>
            <a:endParaRPr dirty="0"/>
          </a:p>
        </p:txBody>
      </p:sp>
      <p:sp>
        <p:nvSpPr>
          <p:cNvPr id="324" name="Google Shape;32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Rivela solo il titolo della diapositiva</a:t>
            </a:r>
            <a:r>
              <a:rPr lang="en-US" dirty="0"/>
              <a:t>. </a:t>
            </a:r>
            <a:endParaRPr dirty="0"/>
          </a:p>
          <a:p>
            <a:pPr marL="171450" lvl="0" indent="-171450" algn="l" rtl="0">
              <a:spcBef>
                <a:spcPts val="0"/>
              </a:spcBef>
              <a:spcAft>
                <a:spcPts val="0"/>
              </a:spcAft>
              <a:buClr>
                <a:schemeClr val="dk1"/>
              </a:buClr>
              <a:buSzPts val="1200"/>
              <a:buFont typeface="Noto Sans Symbols"/>
              <a:buChar char="☺"/>
            </a:pPr>
            <a:r>
              <a:rPr lang="it-IT" dirty="0"/>
              <a:t>Abbiamo discusso separatamente il pensiero critico e quello creativo, perché sono importanti e come possiamo migliorarli ulteriormente. Ma quando dobbiamo risolvere un problema, quale dei due usiamo? In altre parole, come collaborano il pensiero critico e quello creativo per produrre una soluzione?</a:t>
            </a:r>
            <a:r>
              <a:rPr lang="en-US" dirty="0"/>
              <a:t> </a:t>
            </a:r>
            <a:endParaRPr dirty="0"/>
          </a:p>
          <a:p>
            <a:pPr marL="171450" lvl="0" indent="-171450" algn="l" rtl="0">
              <a:spcBef>
                <a:spcPts val="0"/>
              </a:spcBef>
              <a:spcAft>
                <a:spcPts val="0"/>
              </a:spcAft>
              <a:buClr>
                <a:schemeClr val="dk1"/>
              </a:buClr>
              <a:buSzPts val="1200"/>
              <a:buFont typeface="Noto Sans Symbols"/>
              <a:buChar char="📄"/>
            </a:pPr>
            <a:r>
              <a:rPr lang="it-IT" dirty="0"/>
              <a:t>Fare una pausa e chiedere l'opinione dello studente. Poi, fare clic per rivelare il contenuto della diapositiva e proseguire</a:t>
            </a:r>
            <a:r>
              <a:rPr lang="en-US" dirty="0"/>
              <a:t>.</a:t>
            </a:r>
            <a:endParaRPr dirty="0"/>
          </a:p>
          <a:p>
            <a:pPr marL="171450" lvl="0" indent="-171450" algn="l" rtl="0">
              <a:spcBef>
                <a:spcPts val="0"/>
              </a:spcBef>
              <a:spcAft>
                <a:spcPts val="0"/>
              </a:spcAft>
              <a:buClr>
                <a:schemeClr val="dk1"/>
              </a:buClr>
              <a:buSzPts val="1200"/>
              <a:buFont typeface="Noto Sans Symbols"/>
              <a:buChar char="☺"/>
            </a:pPr>
            <a:r>
              <a:rPr lang="it-IT" dirty="0"/>
              <a:t>Dobbiamo innanzitutto usare il pensiero creativo per trovare molte idee alternative per risolvere il problema. Poi, dobbiamo usare il pensiero critico per valutare le idee generate con la logica e arrivare alla soluzione migliore. A volte questo processo avviene automaticamente nella nostra testa. In caso contrario, dobbiamo esercitare ulteriormente entrambe le abilità e lavorare su problemi o sfide ipotetici, prima di affrontare quelli reali. Siamo giunti alla fine di questa parte. Avete domande? C'è qualcosa che vorreste approfondire?</a:t>
            </a:r>
            <a:endParaRPr dirty="0"/>
          </a:p>
        </p:txBody>
      </p:sp>
      <p:sp>
        <p:nvSpPr>
          <p:cNvPr id="335" name="Google Shape;33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Concluderemo questo modulo discutendo le strategie di sviluppo personale. Esamineremo i diversi stili di apprendimento e come possiamo diventare la versione migliore di noi stessi. </a:t>
            </a:r>
            <a:endParaRPr dirty="0"/>
          </a:p>
        </p:txBody>
      </p:sp>
      <p:sp>
        <p:nvSpPr>
          <p:cNvPr id="352" name="Google Shape;352;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Che cos'è uno stile di apprendimento e perché è utile conoscere il proprio? In parole povere, uno stile di apprendimento è il modo in cui una persona recepisce, comprende, esprime e ricorda le informazioni. Quando conosciamo il nostro stile di apprendimento predominante, è più facile e richiede meno tempo e fatica imparare e ricordare le informazioni, come ad esempio i corsi. Nella parte precedente abbiamo detto che l'apprendimento continuo e l'acquisizione di nuove competenze sono importanti per il pensiero critico e creativo. Quindi, se sappiamo qual è il modo preferito per imparare queste nuove cose, possiamo imparare di più in meno tempo e con molto meno sforzo. Esistono 4 stili di apprendimento predominanti: Visivo, Auditivo, Lettura/Scrittura e Cinestetico. Vediamo ogni stile in dettaglio. </a:t>
            </a:r>
            <a:endParaRPr dirty="0"/>
          </a:p>
        </p:txBody>
      </p:sp>
      <p:sp>
        <p:nvSpPr>
          <p:cNvPr id="364" name="Google Shape;364;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Gli studenti visivi imparano meglio attraverso la vista, quindi strumenti come diagrammi, diagrammi di flusso, immagini e simboli possono essere fondamentali per comprendere nuovi concetti. Quando si prendono appunti in classe, si può provare a sviluppare un sistema di simboli per sostituire una parola. Per esempio, al posto di “e” mettiamo un +. In questo modo si velocizza la presa di appunti. Può essere utile anche codificare i nostri appunti con dei colori, ad esempio evidenziando i concetti chiave, per creare una maggiore stimolazione visiva.</a:t>
            </a:r>
            <a:endParaRPr dirty="0"/>
          </a:p>
          <a:p>
            <a:pPr marL="0" lvl="0" indent="0" algn="l" rtl="0">
              <a:spcBef>
                <a:spcPts val="0"/>
              </a:spcBef>
              <a:spcAft>
                <a:spcPts val="0"/>
              </a:spcAft>
              <a:buNone/>
            </a:pPr>
            <a:endParaRPr dirty="0"/>
          </a:p>
        </p:txBody>
      </p:sp>
      <p:sp>
        <p:nvSpPr>
          <p:cNvPr id="374" name="Google Shape;37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Gli studenti uditivi imparano attraverso l'ascolto. Per questo motivo, la partecipazione alle lezioni e alle discussioni di gruppo è essenziale per questi studenti. Leggere i corsi ad alta voce, in modo da sentire il suono delle parole, facilita l'apprendimento. Creare un gruppo di studio o riunirsi con i compagni di corso per parlare di ciò che viene discusso durante le lezioni ci aiuta a imparare più velocemente</a:t>
            </a:r>
            <a:r>
              <a:rPr lang="en-US" dirty="0"/>
              <a:t>.</a:t>
            </a:r>
            <a:endParaRPr dirty="0"/>
          </a:p>
          <a:p>
            <a:pPr marL="0" lvl="0" indent="0" algn="l" rtl="0">
              <a:spcBef>
                <a:spcPts val="0"/>
              </a:spcBef>
              <a:spcAft>
                <a:spcPts val="0"/>
              </a:spcAft>
              <a:buClr>
                <a:schemeClr val="dk1"/>
              </a:buClr>
              <a:buSzPts val="1200"/>
              <a:buFont typeface="Noto Sans Symbols"/>
              <a:buNone/>
            </a:pPr>
            <a:endParaRPr dirty="0"/>
          </a:p>
        </p:txBody>
      </p:sp>
      <p:sp>
        <p:nvSpPr>
          <p:cNvPr id="394" name="Google Shape;394;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Chi impara leggendo e scrivendo impara attraverso - che altro? - la lettura e la scrittura. Creare glossari, leggere e riscrivere appunti o punti chiave o riassunti di ciò che impariamo, ci aiuta ad apprendere più velocemente e più facilmente. Anche la creazione di elenchi può essere uno strumento molto utile. Riscrivere le spiegazioni e gli appunti con parole proprie ci aiuta a conservare le conoscenze. </a:t>
            </a:r>
            <a:endParaRPr dirty="0"/>
          </a:p>
        </p:txBody>
      </p:sp>
      <p:sp>
        <p:nvSpPr>
          <p:cNvPr id="419" name="Google Shape;419;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it-IT" dirty="0"/>
              <a:t>Infine, gli studenti cinestetici imparano attraverso il fare. Mentre studiamo, è importante incorporare tutti i nostri sensi nell'esperienza: più riusciamo a farlo, più alta sarà la percentuale di informazioni che ricordiamo. Gli esempi dei nuovi concetti dovrebbero accompagnare i nostri appunti. Un buon metodo è quello di prendere un esempio dal testo, dalla lezione o dal laboratorio e poi cercare di creare il nostro esempio. Fare il più possibile ricorso a domande di esercitazione, esperimenti e test ci aiuta a conservare meglio le informazioni. 🖈 Vi riconoscete in qualcuno degli stili di apprendimento? </a:t>
            </a:r>
            <a:endParaRPr dirty="0"/>
          </a:p>
          <a:p>
            <a:pPr marL="0" lvl="0" indent="0" algn="l" rtl="0">
              <a:spcBef>
                <a:spcPts val="0"/>
              </a:spcBef>
              <a:spcAft>
                <a:spcPts val="0"/>
              </a:spcAft>
              <a:buNone/>
            </a:pPr>
            <a:endParaRPr dirty="0"/>
          </a:p>
        </p:txBody>
      </p:sp>
      <p:sp>
        <p:nvSpPr>
          <p:cNvPr id="437" name="Google Shape;437;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it-IT" dirty="0"/>
              <a:t>L'adolescenza è una parte cruciale della vita di tutte le persone. È il momento in cui sviluppiamo la nostra personalità, impariamo a socializzare e ad affrontare le sfide, ma è anche il momento in cui ci prepariamo alla nostra vita adulta e al modo in cui vivremo in futuro. È il momento di investire su noi stessi e di prepararci all'età adulta. Cosa possiamo fare? Possiamo esplorare i nostri interessi e le nostre passioni. Possiamo </a:t>
            </a:r>
            <a:r>
              <a:rPr lang="it-IT" b="1" dirty="0"/>
              <a:t>sperimentare</a:t>
            </a:r>
            <a:r>
              <a:rPr lang="it-IT" dirty="0"/>
              <a:t> diverse attività o hobby, da soli o in gruppo, per vedere cosa ci soddisfa di più e per trovare eventuali tendenze che potrebbero tradursi in un campo professionale in futuro. Possiamo chiedere consiglio ai </a:t>
            </a:r>
            <a:r>
              <a:rPr lang="it-IT" b="1" dirty="0"/>
              <a:t>mentori</a:t>
            </a:r>
            <a:r>
              <a:rPr lang="it-IT" dirty="0"/>
              <a:t>, persone che già lavorano in un certo settore e che possono condividere molti dettagli. Ci sono molti video pertinenti anche su </a:t>
            </a:r>
            <a:r>
              <a:rPr lang="it-IT" dirty="0" err="1"/>
              <a:t>Youtube</a:t>
            </a:r>
            <a:r>
              <a:rPr lang="it-IT" dirty="0"/>
              <a:t>. Possiamo essere </a:t>
            </a:r>
            <a:r>
              <a:rPr lang="it-IT" b="1" dirty="0"/>
              <a:t>curiosi</a:t>
            </a:r>
            <a:r>
              <a:rPr lang="it-IT" dirty="0"/>
              <a:t>. Abbiamo già parlato della necessità di essere curiosi. La curiosità ci aiuta a esplorare nuove aree, a fare domande, a cercare maggiori informazioni su qualcosa che ci interessa. Poi, dovremmo investire nell'</a:t>
            </a:r>
            <a:r>
              <a:rPr lang="it-IT" b="1" dirty="0"/>
              <a:t>istruzione</a:t>
            </a:r>
            <a:r>
              <a:rPr lang="it-IT" dirty="0"/>
              <a:t>. Oltre alla conoscenza in sé, l'istruzione ci fornisce anche gli strumenti necessari per plasmare il nostro futuro: essere attenti, essere persistenti, lavorare in gruppo, fissare obiettivi, combinare informazioni provenienti da campi diversi per realizzare un progetto, rispettare le scadenze. Dobbiamo costruire </a:t>
            </a:r>
            <a:r>
              <a:rPr lang="it-IT" b="1" dirty="0"/>
              <a:t>relazioni sane</a:t>
            </a:r>
            <a:r>
              <a:rPr lang="it-IT" dirty="0"/>
              <a:t>. Dobbiamo cercare di relazionarci con persone che ci sostengano invece di giudicarci, ascoltare gli altri e cercare di capirli ed esprimerci per essere capiti. Diventare la versione migliore di noi stessi dipende soprattutto da noi. Siamo noi a governare la nostra vita. E se lavoriamo con noi stessi ogni giorno, possiamo affrontare qualsiasi cosa ci capiti a tiro. Buona fortuna!</a:t>
            </a:r>
            <a:endParaRPr dirty="0"/>
          </a:p>
          <a:p>
            <a:pPr marL="171450" marR="0" lvl="0" indent="-171450" algn="l" rtl="0">
              <a:lnSpc>
                <a:spcPct val="100000"/>
              </a:lnSpc>
              <a:spcBef>
                <a:spcPts val="0"/>
              </a:spcBef>
              <a:spcAft>
                <a:spcPts val="0"/>
              </a:spcAft>
              <a:buClr>
                <a:schemeClr val="dk1"/>
              </a:buClr>
              <a:buSzPts val="1200"/>
              <a:buFont typeface="Noto Sans Symbols"/>
              <a:buChar char="📄"/>
            </a:pPr>
            <a:r>
              <a:rPr lang="it-IT" dirty="0"/>
              <a:t>Poiché questa è l'ultima diapositiva di questo modulo, chiedete agli studenti se vogliono condividere qualcosa, se hanno trovato il modulo interessante, se pensano di applicare qualcosa di ciò che hanno imparato nei prossimi giorni. </a:t>
            </a:r>
            <a:endParaRPr dirty="0"/>
          </a:p>
        </p:txBody>
      </p:sp>
      <p:sp>
        <p:nvSpPr>
          <p:cNvPr id="462" name="Google Shape;46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27:notes"/>
          <p:cNvSpPr>
            <a:spLocks noGrp="1" noRot="1" noChangeAspect="1"/>
          </p:cNvSpPr>
          <p:nvPr>
            <p:ph type="sldImg" idx="2"/>
          </p:nvPr>
        </p:nvSpPr>
        <p:spPr>
          <a:xfrm>
            <a:off x="1141413" y="1143000"/>
            <a:ext cx="4575175" cy="25733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29"/>
          <p:cNvSpPr txBox="1">
            <a:spLocks noGrp="1"/>
          </p:cNvSpPr>
          <p:nvPr>
            <p:ph type="title"/>
          </p:nvPr>
        </p:nvSpPr>
        <p:spPr>
          <a:xfrm>
            <a:off x="4501410" y="1064254"/>
            <a:ext cx="2793153" cy="839893"/>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5400" b="1" i="0">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9"/>
          <p:cNvSpPr txBox="1">
            <a:spLocks noGrp="1"/>
          </p:cNvSpPr>
          <p:nvPr>
            <p:ph type="body" idx="1"/>
          </p:nvPr>
        </p:nvSpPr>
        <p:spPr>
          <a:xfrm>
            <a:off x="609600" y="1577340"/>
            <a:ext cx="1097280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9"/>
          <p:cNvSpPr txBox="1">
            <a:spLocks noGrp="1"/>
          </p:cNvSpPr>
          <p:nvPr>
            <p:ph type="sldNum" idx="12"/>
          </p:nvPr>
        </p:nvSpPr>
        <p:spPr>
          <a:xfrm>
            <a:off x="8778241" y="6377940"/>
            <a:ext cx="2804160" cy="276999"/>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‹N›</a:t>
            </a:fld>
            <a:endParaRPr sz="1800">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7" name="Google Shape;37;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7"/>
        <p:cNvGrpSpPr/>
        <p:nvPr/>
      </p:nvGrpSpPr>
      <p:grpSpPr>
        <a:xfrm>
          <a:off x="0" y="0"/>
          <a:ext cx="0" cy="0"/>
          <a:chOff x="0" y="0"/>
          <a:chExt cx="0" cy="0"/>
        </a:xfrm>
      </p:grpSpPr>
      <p:sp>
        <p:nvSpPr>
          <p:cNvPr id="48" name="Google Shape;48;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0" name="Google Shape;5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3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3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3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3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sp>
        <p:nvSpPr>
          <p:cNvPr id="72" name="Google Shape;72;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4" name="Google Shape;74;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9"/>
          <p:cNvSpPr>
            <a:spLocks noGrp="1"/>
          </p:cNvSpPr>
          <p:nvPr>
            <p:ph type="pic" idx="2"/>
          </p:nvPr>
        </p:nvSpPr>
        <p:spPr>
          <a:xfrm>
            <a:off x="5183188" y="987425"/>
            <a:ext cx="6172200" cy="4873625"/>
          </a:xfrm>
          <a:prstGeom prst="rect">
            <a:avLst/>
          </a:prstGeom>
          <a:noFill/>
          <a:ln>
            <a:noFill/>
          </a:ln>
        </p:spPr>
      </p:sp>
      <p:sp>
        <p:nvSpPr>
          <p:cNvPr id="81" name="Google Shape;81;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2" name="Google Shape;82;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5"/>
        <p:cNvGrpSpPr/>
        <p:nvPr/>
      </p:nvGrpSpPr>
      <p:grpSpPr>
        <a:xfrm>
          <a:off x="0" y="0"/>
          <a:ext cx="0" cy="0"/>
          <a:chOff x="0" y="0"/>
          <a:chExt cx="0" cy="0"/>
        </a:xfrm>
      </p:grpSpPr>
      <p:sp>
        <p:nvSpPr>
          <p:cNvPr id="86" name="Google Shape;86;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1"/>
        <p:cNvGrpSpPr/>
        <p:nvPr/>
      </p:nvGrpSpPr>
      <p:grpSpPr>
        <a:xfrm>
          <a:off x="0" y="0"/>
          <a:ext cx="0" cy="0"/>
          <a:chOff x="0" y="0"/>
          <a:chExt cx="0" cy="0"/>
        </a:xfrm>
      </p:grpSpPr>
      <p:sp>
        <p:nvSpPr>
          <p:cNvPr id="92" name="Google Shape;92;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p:nvPr/>
        </p:nvSpPr>
        <p:spPr>
          <a:xfrm>
            <a:off x="0" y="0"/>
            <a:ext cx="12192000" cy="685800"/>
          </a:xfrm>
          <a:custGeom>
            <a:avLst/>
            <a:gdLst/>
            <a:ahLst/>
            <a:cxnLst/>
            <a:rect l="l" t="t" r="r" b="b"/>
            <a:pathLst>
              <a:path w="18288000" h="1028700" extrusionOk="0">
                <a:moveTo>
                  <a:pt x="0" y="0"/>
                </a:moveTo>
                <a:lnTo>
                  <a:pt x="18287999" y="0"/>
                </a:lnTo>
                <a:lnTo>
                  <a:pt x="18287999" y="1028699"/>
                </a:lnTo>
                <a:lnTo>
                  <a:pt x="0" y="1028699"/>
                </a:lnTo>
                <a:lnTo>
                  <a:pt x="0" y="0"/>
                </a:lnTo>
                <a:close/>
              </a:path>
            </a:pathLst>
          </a:custGeom>
          <a:solidFill>
            <a:srgbClr val="E3DE1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 name="Google Shape;11;p28"/>
          <p:cNvSpPr txBox="1">
            <a:spLocks noGrp="1"/>
          </p:cNvSpPr>
          <p:nvPr>
            <p:ph type="title"/>
          </p:nvPr>
        </p:nvSpPr>
        <p:spPr>
          <a:xfrm>
            <a:off x="4501410" y="1064254"/>
            <a:ext cx="2793153" cy="839893"/>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8100" b="1" i="0" u="none" strike="noStrike" cap="none">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8"/>
          <p:cNvSpPr txBox="1">
            <a:spLocks noGrp="1"/>
          </p:cNvSpPr>
          <p:nvPr>
            <p:ph type="body" idx="1"/>
          </p:nvPr>
        </p:nvSpPr>
        <p:spPr>
          <a:xfrm>
            <a:off x="609600" y="1577340"/>
            <a:ext cx="10972800" cy="4526280"/>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3" name="Google Shape;13;p28"/>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8"/>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txBox="1">
            <a:spLocks noGrp="1"/>
          </p:cNvSpPr>
          <p:nvPr>
            <p:ph type="sldNum" idx="12"/>
          </p:nvPr>
        </p:nvSpPr>
        <p:spPr>
          <a:xfrm>
            <a:off x="8778241" y="6377940"/>
            <a:ext cx="2804160" cy="276999"/>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b="0" u="none"/>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
        <p:cNvGrpSpPr/>
        <p:nvPr/>
      </p:nvGrpSpPr>
      <p:grpSpPr>
        <a:xfrm>
          <a:off x="0" y="0"/>
          <a:ext cx="0" cy="0"/>
          <a:chOff x="0" y="0"/>
          <a:chExt cx="0" cy="0"/>
        </a:xfrm>
      </p:grpSpPr>
      <p:sp>
        <p:nvSpPr>
          <p:cNvPr id="23" name="Google Shape;23;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 name="Google Shape;24;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 name="Google Shape;25;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Google Shape;26;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 name="Google Shape;27;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757575"/>
                </a:solidFill>
                <a:latin typeface="Arial"/>
                <a:ea typeface="Arial"/>
                <a:cs typeface="Arial"/>
                <a:sym typeface="Arial"/>
              </a:defRPr>
            </a:lvl1pPr>
            <a:lvl2pPr marL="0" marR="0" lvl="1" indent="0" algn="r" rtl="0">
              <a:spcBef>
                <a:spcPts val="0"/>
              </a:spcBef>
              <a:buNone/>
              <a:defRPr sz="1200">
                <a:solidFill>
                  <a:srgbClr val="757575"/>
                </a:solidFill>
                <a:latin typeface="Arial"/>
                <a:ea typeface="Arial"/>
                <a:cs typeface="Arial"/>
                <a:sym typeface="Arial"/>
              </a:defRPr>
            </a:lvl2pPr>
            <a:lvl3pPr marL="0" marR="0" lvl="2" indent="0" algn="r" rtl="0">
              <a:spcBef>
                <a:spcPts val="0"/>
              </a:spcBef>
              <a:buNone/>
              <a:defRPr sz="1200">
                <a:solidFill>
                  <a:srgbClr val="757575"/>
                </a:solidFill>
                <a:latin typeface="Arial"/>
                <a:ea typeface="Arial"/>
                <a:cs typeface="Arial"/>
                <a:sym typeface="Arial"/>
              </a:defRPr>
            </a:lvl3pPr>
            <a:lvl4pPr marL="0" marR="0" lvl="3" indent="0" algn="r" rtl="0">
              <a:spcBef>
                <a:spcPts val="0"/>
              </a:spcBef>
              <a:buNone/>
              <a:defRPr sz="1200">
                <a:solidFill>
                  <a:srgbClr val="757575"/>
                </a:solidFill>
                <a:latin typeface="Arial"/>
                <a:ea typeface="Arial"/>
                <a:cs typeface="Arial"/>
                <a:sym typeface="Arial"/>
              </a:defRPr>
            </a:lvl4pPr>
            <a:lvl5pPr marL="0" marR="0" lvl="4" indent="0" algn="r" rtl="0">
              <a:spcBef>
                <a:spcPts val="0"/>
              </a:spcBef>
              <a:buNone/>
              <a:defRPr sz="1200">
                <a:solidFill>
                  <a:srgbClr val="757575"/>
                </a:solidFill>
                <a:latin typeface="Arial"/>
                <a:ea typeface="Arial"/>
                <a:cs typeface="Arial"/>
                <a:sym typeface="Arial"/>
              </a:defRPr>
            </a:lvl5pPr>
            <a:lvl6pPr marL="0" marR="0" lvl="5" indent="0" algn="r" rtl="0">
              <a:spcBef>
                <a:spcPts val="0"/>
              </a:spcBef>
              <a:buNone/>
              <a:defRPr sz="1200">
                <a:solidFill>
                  <a:srgbClr val="757575"/>
                </a:solidFill>
                <a:latin typeface="Arial"/>
                <a:ea typeface="Arial"/>
                <a:cs typeface="Arial"/>
                <a:sym typeface="Arial"/>
              </a:defRPr>
            </a:lvl6pPr>
            <a:lvl7pPr marL="0" marR="0" lvl="6" indent="0" algn="r" rtl="0">
              <a:spcBef>
                <a:spcPts val="0"/>
              </a:spcBef>
              <a:buNone/>
              <a:defRPr sz="1200">
                <a:solidFill>
                  <a:srgbClr val="757575"/>
                </a:solidFill>
                <a:latin typeface="Arial"/>
                <a:ea typeface="Arial"/>
                <a:cs typeface="Arial"/>
                <a:sym typeface="Arial"/>
              </a:defRPr>
            </a:lvl7pPr>
            <a:lvl8pPr marL="0" marR="0" lvl="7" indent="0" algn="r" rtl="0">
              <a:spcBef>
                <a:spcPts val="0"/>
              </a:spcBef>
              <a:buNone/>
              <a:defRPr sz="1200">
                <a:solidFill>
                  <a:srgbClr val="757575"/>
                </a:solidFill>
                <a:latin typeface="Arial"/>
                <a:ea typeface="Arial"/>
                <a:cs typeface="Arial"/>
                <a:sym typeface="Arial"/>
              </a:defRPr>
            </a:lvl8pPr>
            <a:lvl9pPr marL="0" marR="0" lvl="8" indent="0" algn="r" rtl="0">
              <a:spcBef>
                <a:spcPts val="0"/>
              </a:spcBef>
              <a:buNone/>
              <a:defRPr sz="1200">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22.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55.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62.png"/><Relationship Id="rId7" Type="http://schemas.openxmlformats.org/officeDocument/2006/relationships/image" Target="../media/image5.jp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notesSlide" Target="../notesSlides/notesSlide27.xml"/><Relationship Id="rId16" Type="http://schemas.openxmlformats.org/officeDocument/2006/relationships/image" Target="../media/image58.png"/><Relationship Id="rId20" Type="http://schemas.openxmlformats.org/officeDocument/2006/relationships/image" Target="../media/image61.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53.png"/><Relationship Id="rId5" Type="http://schemas.openxmlformats.org/officeDocument/2006/relationships/image" Target="../media/image3.jpg"/><Relationship Id="rId15" Type="http://schemas.openxmlformats.org/officeDocument/2006/relationships/image" Target="../media/image57.png"/><Relationship Id="rId10" Type="http://schemas.openxmlformats.org/officeDocument/2006/relationships/image" Target="../media/image7.png"/><Relationship Id="rId19" Type="http://schemas.openxmlformats.org/officeDocument/2006/relationships/image" Target="../media/image60.png"/><Relationship Id="rId4" Type="http://schemas.openxmlformats.org/officeDocument/2006/relationships/image" Target="../media/image2.png"/><Relationship Id="rId9" Type="http://schemas.openxmlformats.org/officeDocument/2006/relationships/image" Target="../media/image52.png"/><Relationship Id="rId14" Type="http://schemas.openxmlformats.org/officeDocument/2006/relationships/image" Target="../media/image56.png"/><Relationship Id="rId22" Type="http://schemas.openxmlformats.org/officeDocument/2006/relationships/image" Target="../media/image6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grpSp>
        <p:nvGrpSpPr>
          <p:cNvPr id="102" name="Google Shape;102;p1"/>
          <p:cNvGrpSpPr/>
          <p:nvPr/>
        </p:nvGrpSpPr>
        <p:grpSpPr>
          <a:xfrm>
            <a:off x="1" y="5252767"/>
            <a:ext cx="2690233" cy="1162049"/>
            <a:chOff x="0" y="7879150"/>
            <a:chExt cx="4035350" cy="1743074"/>
          </a:xfrm>
        </p:grpSpPr>
        <p:pic>
          <p:nvPicPr>
            <p:cNvPr id="103" name="Google Shape;103;p1"/>
            <p:cNvPicPr preferRelativeResize="0"/>
            <p:nvPr/>
          </p:nvPicPr>
          <p:blipFill rotWithShape="1">
            <a:blip r:embed="rId3">
              <a:alphaModFix/>
            </a:blip>
            <a:srcRect/>
            <a:stretch/>
          </p:blipFill>
          <p:spPr>
            <a:xfrm>
              <a:off x="0" y="8001914"/>
              <a:ext cx="2295524" cy="1619249"/>
            </a:xfrm>
            <a:prstGeom prst="rect">
              <a:avLst/>
            </a:prstGeom>
            <a:noFill/>
            <a:ln>
              <a:noFill/>
            </a:ln>
          </p:spPr>
        </p:pic>
        <p:pic>
          <p:nvPicPr>
            <p:cNvPr id="104" name="Google Shape;104;p1"/>
            <p:cNvPicPr preferRelativeResize="0"/>
            <p:nvPr/>
          </p:nvPicPr>
          <p:blipFill rotWithShape="1">
            <a:blip r:embed="rId4">
              <a:alphaModFix/>
            </a:blip>
            <a:srcRect/>
            <a:stretch/>
          </p:blipFill>
          <p:spPr>
            <a:xfrm>
              <a:off x="2292276" y="7879150"/>
              <a:ext cx="1743074" cy="1743074"/>
            </a:xfrm>
            <a:prstGeom prst="rect">
              <a:avLst/>
            </a:prstGeom>
            <a:noFill/>
            <a:ln>
              <a:noFill/>
            </a:ln>
          </p:spPr>
        </p:pic>
      </p:grpSp>
      <p:pic>
        <p:nvPicPr>
          <p:cNvPr id="105" name="Google Shape;105;p1"/>
          <p:cNvPicPr preferRelativeResize="0"/>
          <p:nvPr/>
        </p:nvPicPr>
        <p:blipFill rotWithShape="1">
          <a:blip r:embed="rId5">
            <a:alphaModFix/>
          </a:blip>
          <a:srcRect/>
          <a:stretch/>
        </p:blipFill>
        <p:spPr>
          <a:xfrm>
            <a:off x="4303318" y="5524923"/>
            <a:ext cx="1795721" cy="745787"/>
          </a:xfrm>
          <a:prstGeom prst="rect">
            <a:avLst/>
          </a:prstGeom>
          <a:noFill/>
          <a:ln>
            <a:noFill/>
          </a:ln>
        </p:spPr>
      </p:pic>
      <p:pic>
        <p:nvPicPr>
          <p:cNvPr id="106" name="Google Shape;106;p1"/>
          <p:cNvPicPr preferRelativeResize="0"/>
          <p:nvPr/>
        </p:nvPicPr>
        <p:blipFill rotWithShape="1">
          <a:blip r:embed="rId6">
            <a:alphaModFix/>
          </a:blip>
          <a:srcRect/>
          <a:stretch/>
        </p:blipFill>
        <p:spPr>
          <a:xfrm>
            <a:off x="6219642" y="5125475"/>
            <a:ext cx="1737607" cy="1289049"/>
          </a:xfrm>
          <a:prstGeom prst="rect">
            <a:avLst/>
          </a:prstGeom>
          <a:noFill/>
          <a:ln>
            <a:noFill/>
          </a:ln>
        </p:spPr>
      </p:pic>
      <p:pic>
        <p:nvPicPr>
          <p:cNvPr id="107" name="Google Shape;107;p1"/>
          <p:cNvPicPr preferRelativeResize="0"/>
          <p:nvPr/>
        </p:nvPicPr>
        <p:blipFill rotWithShape="1">
          <a:blip r:embed="rId7">
            <a:alphaModFix/>
          </a:blip>
          <a:srcRect/>
          <a:stretch/>
        </p:blipFill>
        <p:spPr>
          <a:xfrm>
            <a:off x="303761" y="946339"/>
            <a:ext cx="1674887" cy="1776156"/>
          </a:xfrm>
          <a:prstGeom prst="rect">
            <a:avLst/>
          </a:prstGeom>
          <a:noFill/>
          <a:ln>
            <a:noFill/>
          </a:ln>
        </p:spPr>
      </p:pic>
      <p:sp>
        <p:nvSpPr>
          <p:cNvPr id="108" name="Google Shape;108;p1"/>
          <p:cNvSpPr/>
          <p:nvPr/>
        </p:nvSpPr>
        <p:spPr>
          <a:xfrm>
            <a:off x="0" y="6581089"/>
            <a:ext cx="12192000" cy="277283"/>
          </a:xfrm>
          <a:custGeom>
            <a:avLst/>
            <a:gdLst/>
            <a:ahLst/>
            <a:cxnLst/>
            <a:rect l="l" t="t" r="r" b="b"/>
            <a:pathLst>
              <a:path w="18288000" h="415925" extrusionOk="0">
                <a:moveTo>
                  <a:pt x="18287999" y="415367"/>
                </a:moveTo>
                <a:lnTo>
                  <a:pt x="0" y="415367"/>
                </a:lnTo>
                <a:lnTo>
                  <a:pt x="0" y="0"/>
                </a:lnTo>
                <a:lnTo>
                  <a:pt x="18287999" y="0"/>
                </a:lnTo>
                <a:lnTo>
                  <a:pt x="18287999" y="415367"/>
                </a:lnTo>
                <a:close/>
              </a:path>
            </a:pathLst>
          </a:custGeom>
          <a:solidFill>
            <a:srgbClr val="487D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09" name="Google Shape;109;p1"/>
          <p:cNvPicPr preferRelativeResize="0"/>
          <p:nvPr/>
        </p:nvPicPr>
        <p:blipFill rotWithShape="1">
          <a:blip r:embed="rId8">
            <a:alphaModFix/>
          </a:blip>
          <a:srcRect/>
          <a:stretch/>
        </p:blipFill>
        <p:spPr>
          <a:xfrm>
            <a:off x="10527989" y="1137461"/>
            <a:ext cx="1327149" cy="1396999"/>
          </a:xfrm>
          <a:prstGeom prst="rect">
            <a:avLst/>
          </a:prstGeom>
          <a:noFill/>
          <a:ln>
            <a:noFill/>
          </a:ln>
        </p:spPr>
      </p:pic>
      <p:pic>
        <p:nvPicPr>
          <p:cNvPr id="110" name="Google Shape;110;p1"/>
          <p:cNvPicPr preferRelativeResize="0"/>
          <p:nvPr/>
        </p:nvPicPr>
        <p:blipFill rotWithShape="1">
          <a:blip r:embed="rId9">
            <a:alphaModFix/>
          </a:blip>
          <a:srcRect/>
          <a:stretch/>
        </p:blipFill>
        <p:spPr>
          <a:xfrm>
            <a:off x="7954941" y="5638464"/>
            <a:ext cx="1777999" cy="488949"/>
          </a:xfrm>
          <a:prstGeom prst="rect">
            <a:avLst/>
          </a:prstGeom>
          <a:noFill/>
          <a:ln>
            <a:noFill/>
          </a:ln>
        </p:spPr>
      </p:pic>
      <p:pic>
        <p:nvPicPr>
          <p:cNvPr id="111" name="Google Shape;111;p1"/>
          <p:cNvPicPr preferRelativeResize="0"/>
          <p:nvPr/>
        </p:nvPicPr>
        <p:blipFill rotWithShape="1">
          <a:blip r:embed="rId10">
            <a:alphaModFix/>
          </a:blip>
          <a:srcRect/>
          <a:stretch/>
        </p:blipFill>
        <p:spPr>
          <a:xfrm>
            <a:off x="9820230" y="5589356"/>
            <a:ext cx="534561" cy="537599"/>
          </a:xfrm>
          <a:prstGeom prst="rect">
            <a:avLst/>
          </a:prstGeom>
          <a:noFill/>
          <a:ln>
            <a:noFill/>
          </a:ln>
        </p:spPr>
      </p:pic>
      <p:sp>
        <p:nvSpPr>
          <p:cNvPr id="112" name="Google Shape;112;p1"/>
          <p:cNvSpPr/>
          <p:nvPr/>
        </p:nvSpPr>
        <p:spPr>
          <a:xfrm>
            <a:off x="10430264" y="5699624"/>
            <a:ext cx="786977" cy="134620"/>
          </a:xfrm>
          <a:custGeom>
            <a:avLst/>
            <a:gdLst/>
            <a:ahLst/>
            <a:cxnLst/>
            <a:rect l="l" t="t" r="r" b="b"/>
            <a:pathLst>
              <a:path w="1180465" h="201929" extrusionOk="0">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extrusionOk="0">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extrusionOk="0">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extrusionOk="0">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extrusionOk="0">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extrusionOk="0">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nvGrpSpPr>
          <p:cNvPr id="113" name="Google Shape;113;p1"/>
          <p:cNvGrpSpPr/>
          <p:nvPr/>
        </p:nvGrpSpPr>
        <p:grpSpPr>
          <a:xfrm>
            <a:off x="11255654" y="5699870"/>
            <a:ext cx="736275" cy="134197"/>
            <a:chOff x="16883481" y="8549804"/>
            <a:chExt cx="1104413" cy="201295"/>
          </a:xfrm>
        </p:grpSpPr>
        <p:pic>
          <p:nvPicPr>
            <p:cNvPr id="114" name="Google Shape;114;p1"/>
            <p:cNvPicPr preferRelativeResize="0"/>
            <p:nvPr/>
          </p:nvPicPr>
          <p:blipFill rotWithShape="1">
            <a:blip r:embed="rId11">
              <a:alphaModFix/>
            </a:blip>
            <a:srcRect/>
            <a:stretch/>
          </p:blipFill>
          <p:spPr>
            <a:xfrm>
              <a:off x="16883481" y="8551762"/>
              <a:ext cx="493393" cy="197072"/>
            </a:xfrm>
            <a:prstGeom prst="rect">
              <a:avLst/>
            </a:prstGeom>
            <a:noFill/>
            <a:ln>
              <a:noFill/>
            </a:ln>
          </p:spPr>
        </p:pic>
        <p:sp>
          <p:nvSpPr>
            <p:cNvPr id="115" name="Google Shape;115;p1"/>
            <p:cNvSpPr/>
            <p:nvPr/>
          </p:nvSpPr>
          <p:spPr>
            <a:xfrm>
              <a:off x="17398772" y="8549804"/>
              <a:ext cx="215265" cy="201295"/>
            </a:xfrm>
            <a:custGeom>
              <a:avLst/>
              <a:gdLst/>
              <a:ahLst/>
              <a:cxnLst/>
              <a:rect l="l" t="t" r="r" b="b"/>
              <a:pathLst>
                <a:path w="215265" h="201295" extrusionOk="0">
                  <a:moveTo>
                    <a:pt x="41503" y="2705"/>
                  </a:moveTo>
                  <a:lnTo>
                    <a:pt x="0" y="2705"/>
                  </a:lnTo>
                  <a:lnTo>
                    <a:pt x="0" y="198501"/>
                  </a:lnTo>
                  <a:lnTo>
                    <a:pt x="41503" y="198501"/>
                  </a:lnTo>
                  <a:lnTo>
                    <a:pt x="41503" y="2705"/>
                  </a:lnTo>
                  <a:close/>
                </a:path>
                <a:path w="215265" h="201295" extrusionOk="0">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16" name="Google Shape;116;p1"/>
            <p:cNvPicPr preferRelativeResize="0"/>
            <p:nvPr/>
          </p:nvPicPr>
          <p:blipFill rotWithShape="1">
            <a:blip r:embed="rId12">
              <a:alphaModFix/>
            </a:blip>
            <a:srcRect/>
            <a:stretch/>
          </p:blipFill>
          <p:spPr>
            <a:xfrm>
              <a:off x="17632935" y="8551762"/>
              <a:ext cx="354959" cy="197072"/>
            </a:xfrm>
            <a:prstGeom prst="rect">
              <a:avLst/>
            </a:prstGeom>
            <a:noFill/>
            <a:ln>
              <a:noFill/>
            </a:ln>
          </p:spPr>
        </p:pic>
      </p:grpSp>
      <p:grpSp>
        <p:nvGrpSpPr>
          <p:cNvPr id="117" name="Google Shape;117;p1"/>
          <p:cNvGrpSpPr/>
          <p:nvPr/>
        </p:nvGrpSpPr>
        <p:grpSpPr>
          <a:xfrm>
            <a:off x="10428312" y="5911163"/>
            <a:ext cx="557327" cy="105770"/>
            <a:chOff x="15642468" y="8866744"/>
            <a:chExt cx="835991" cy="158656"/>
          </a:xfrm>
        </p:grpSpPr>
        <p:pic>
          <p:nvPicPr>
            <p:cNvPr id="118" name="Google Shape;118;p1"/>
            <p:cNvPicPr preferRelativeResize="0"/>
            <p:nvPr/>
          </p:nvPicPr>
          <p:blipFill rotWithShape="1">
            <a:blip r:embed="rId13">
              <a:alphaModFix/>
            </a:blip>
            <a:srcRect/>
            <a:stretch/>
          </p:blipFill>
          <p:spPr>
            <a:xfrm>
              <a:off x="15642468" y="8866867"/>
              <a:ext cx="117136" cy="158410"/>
            </a:xfrm>
            <a:prstGeom prst="rect">
              <a:avLst/>
            </a:prstGeom>
            <a:noFill/>
            <a:ln>
              <a:noFill/>
            </a:ln>
          </p:spPr>
        </p:pic>
        <p:sp>
          <p:nvSpPr>
            <p:cNvPr id="119" name="Google Shape;119;p1"/>
            <p:cNvSpPr/>
            <p:nvPr/>
          </p:nvSpPr>
          <p:spPr>
            <a:xfrm>
              <a:off x="15784449" y="8869590"/>
              <a:ext cx="88900" cy="154305"/>
            </a:xfrm>
            <a:custGeom>
              <a:avLst/>
              <a:gdLst/>
              <a:ahLst/>
              <a:cxnLst/>
              <a:rect l="l" t="t" r="r" b="b"/>
              <a:pathLst>
                <a:path w="88900" h="154304" extrusionOk="0">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20" name="Google Shape;120;p1"/>
            <p:cNvPicPr preferRelativeResize="0"/>
            <p:nvPr/>
          </p:nvPicPr>
          <p:blipFill rotWithShape="1">
            <a:blip r:embed="rId14">
              <a:alphaModFix/>
            </a:blip>
            <a:srcRect/>
            <a:stretch/>
          </p:blipFill>
          <p:spPr>
            <a:xfrm>
              <a:off x="15902935" y="8869074"/>
              <a:ext cx="136598" cy="154119"/>
            </a:xfrm>
            <a:prstGeom prst="rect">
              <a:avLst/>
            </a:prstGeom>
            <a:noFill/>
            <a:ln>
              <a:noFill/>
            </a:ln>
          </p:spPr>
        </p:pic>
        <p:sp>
          <p:nvSpPr>
            <p:cNvPr id="121" name="Google Shape;121;p1"/>
            <p:cNvSpPr/>
            <p:nvPr/>
          </p:nvSpPr>
          <p:spPr>
            <a:xfrm>
              <a:off x="16061068" y="8869590"/>
              <a:ext cx="116205" cy="154305"/>
            </a:xfrm>
            <a:custGeom>
              <a:avLst/>
              <a:gdLst/>
              <a:ahLst/>
              <a:cxnLst/>
              <a:rect l="l" t="t" r="r" b="b"/>
              <a:pathLst>
                <a:path w="116205" h="154304" extrusionOk="0">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22" name="Google Shape;122;p1"/>
            <p:cNvPicPr preferRelativeResize="0"/>
            <p:nvPr/>
          </p:nvPicPr>
          <p:blipFill rotWithShape="1">
            <a:blip r:embed="rId15">
              <a:alphaModFix/>
            </a:blip>
            <a:srcRect/>
            <a:stretch/>
          </p:blipFill>
          <p:spPr>
            <a:xfrm>
              <a:off x="16198653" y="8866744"/>
              <a:ext cx="279806" cy="158656"/>
            </a:xfrm>
            <a:prstGeom prst="rect">
              <a:avLst/>
            </a:prstGeom>
            <a:noFill/>
            <a:ln>
              <a:noFill/>
            </a:ln>
          </p:spPr>
        </p:pic>
      </p:grpSp>
      <p:grpSp>
        <p:nvGrpSpPr>
          <p:cNvPr id="123" name="Google Shape;123;p1"/>
          <p:cNvGrpSpPr/>
          <p:nvPr/>
        </p:nvGrpSpPr>
        <p:grpSpPr>
          <a:xfrm>
            <a:off x="11035008" y="5911245"/>
            <a:ext cx="399902" cy="105606"/>
            <a:chOff x="16552512" y="8866867"/>
            <a:chExt cx="599853" cy="158410"/>
          </a:xfrm>
        </p:grpSpPr>
        <p:pic>
          <p:nvPicPr>
            <p:cNvPr id="124" name="Google Shape;124;p1"/>
            <p:cNvPicPr preferRelativeResize="0"/>
            <p:nvPr/>
          </p:nvPicPr>
          <p:blipFill rotWithShape="1">
            <a:blip r:embed="rId16">
              <a:alphaModFix/>
            </a:blip>
            <a:srcRect/>
            <a:stretch/>
          </p:blipFill>
          <p:spPr>
            <a:xfrm>
              <a:off x="16552512" y="8866867"/>
              <a:ext cx="227174" cy="158410"/>
            </a:xfrm>
            <a:prstGeom prst="rect">
              <a:avLst/>
            </a:prstGeom>
            <a:noFill/>
            <a:ln>
              <a:noFill/>
            </a:ln>
          </p:spPr>
        </p:pic>
        <p:pic>
          <p:nvPicPr>
            <p:cNvPr id="125" name="Google Shape;125;p1"/>
            <p:cNvPicPr preferRelativeResize="0"/>
            <p:nvPr/>
          </p:nvPicPr>
          <p:blipFill rotWithShape="1">
            <a:blip r:embed="rId17">
              <a:alphaModFix/>
            </a:blip>
            <a:srcRect/>
            <a:stretch/>
          </p:blipFill>
          <p:spPr>
            <a:xfrm>
              <a:off x="16800127" y="8869074"/>
              <a:ext cx="126316" cy="156203"/>
            </a:xfrm>
            <a:prstGeom prst="rect">
              <a:avLst/>
            </a:prstGeom>
            <a:noFill/>
            <a:ln>
              <a:noFill/>
            </a:ln>
          </p:spPr>
        </p:pic>
        <p:pic>
          <p:nvPicPr>
            <p:cNvPr id="126" name="Google Shape;126;p1"/>
            <p:cNvPicPr preferRelativeResize="0"/>
            <p:nvPr/>
          </p:nvPicPr>
          <p:blipFill rotWithShape="1">
            <a:blip r:embed="rId18">
              <a:alphaModFix/>
            </a:blip>
            <a:srcRect/>
            <a:stretch/>
          </p:blipFill>
          <p:spPr>
            <a:xfrm>
              <a:off x="16962061" y="8868951"/>
              <a:ext cx="127663" cy="154119"/>
            </a:xfrm>
            <a:prstGeom prst="rect">
              <a:avLst/>
            </a:prstGeom>
            <a:noFill/>
            <a:ln>
              <a:noFill/>
            </a:ln>
          </p:spPr>
        </p:pic>
        <p:sp>
          <p:nvSpPr>
            <p:cNvPr id="127" name="Google Shape;127;p1"/>
            <p:cNvSpPr/>
            <p:nvPr/>
          </p:nvSpPr>
          <p:spPr>
            <a:xfrm>
              <a:off x="17119345" y="8869074"/>
              <a:ext cx="33020" cy="154305"/>
            </a:xfrm>
            <a:custGeom>
              <a:avLst/>
              <a:gdLst/>
              <a:ahLst/>
              <a:cxnLst/>
              <a:rect l="l" t="t" r="r" b="b"/>
              <a:pathLst>
                <a:path w="33019" h="154304" extrusionOk="0">
                  <a:moveTo>
                    <a:pt x="32680" y="154119"/>
                  </a:moveTo>
                  <a:lnTo>
                    <a:pt x="0" y="154119"/>
                  </a:lnTo>
                  <a:lnTo>
                    <a:pt x="0" y="0"/>
                  </a:lnTo>
                  <a:lnTo>
                    <a:pt x="32680" y="0"/>
                  </a:lnTo>
                  <a:lnTo>
                    <a:pt x="32680" y="154119"/>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grpSp>
        <p:nvGrpSpPr>
          <p:cNvPr id="128" name="Google Shape;128;p1"/>
          <p:cNvGrpSpPr/>
          <p:nvPr/>
        </p:nvGrpSpPr>
        <p:grpSpPr>
          <a:xfrm>
            <a:off x="11482094" y="5911163"/>
            <a:ext cx="509510" cy="105770"/>
            <a:chOff x="17223140" y="8866744"/>
            <a:chExt cx="764265" cy="158656"/>
          </a:xfrm>
        </p:grpSpPr>
        <p:pic>
          <p:nvPicPr>
            <p:cNvPr id="129" name="Google Shape;129;p1"/>
            <p:cNvPicPr preferRelativeResize="0"/>
            <p:nvPr/>
          </p:nvPicPr>
          <p:blipFill rotWithShape="1">
            <a:blip r:embed="rId19">
              <a:alphaModFix/>
            </a:blip>
            <a:srcRect/>
            <a:stretch/>
          </p:blipFill>
          <p:spPr>
            <a:xfrm>
              <a:off x="17223140" y="8868461"/>
              <a:ext cx="254102" cy="154927"/>
            </a:xfrm>
            <a:prstGeom prst="rect">
              <a:avLst/>
            </a:prstGeom>
            <a:noFill/>
            <a:ln>
              <a:noFill/>
            </a:ln>
          </p:spPr>
        </p:pic>
        <p:sp>
          <p:nvSpPr>
            <p:cNvPr id="130" name="Google Shape;130;p1"/>
            <p:cNvSpPr/>
            <p:nvPr/>
          </p:nvSpPr>
          <p:spPr>
            <a:xfrm>
              <a:off x="17505148" y="8869082"/>
              <a:ext cx="149225" cy="154940"/>
            </a:xfrm>
            <a:custGeom>
              <a:avLst/>
              <a:gdLst/>
              <a:ahLst/>
              <a:cxnLst/>
              <a:rect l="l" t="t" r="r" b="b"/>
              <a:pathLst>
                <a:path w="149225" h="154940" extrusionOk="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extrusionOk="0">
                  <a:moveTo>
                    <a:pt x="148717" y="0"/>
                  </a:moveTo>
                  <a:lnTo>
                    <a:pt x="116027" y="0"/>
                  </a:lnTo>
                  <a:lnTo>
                    <a:pt x="116027" y="154114"/>
                  </a:lnTo>
                  <a:lnTo>
                    <a:pt x="148717" y="154114"/>
                  </a:lnTo>
                  <a:lnTo>
                    <a:pt x="148717"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31" name="Google Shape;131;p1"/>
            <p:cNvPicPr preferRelativeResize="0"/>
            <p:nvPr/>
          </p:nvPicPr>
          <p:blipFill rotWithShape="1">
            <a:blip r:embed="rId18">
              <a:alphaModFix/>
            </a:blip>
            <a:srcRect/>
            <a:stretch/>
          </p:blipFill>
          <p:spPr>
            <a:xfrm>
              <a:off x="17690341" y="8868951"/>
              <a:ext cx="127663" cy="154119"/>
            </a:xfrm>
            <a:prstGeom prst="rect">
              <a:avLst/>
            </a:prstGeom>
            <a:noFill/>
            <a:ln>
              <a:noFill/>
            </a:ln>
          </p:spPr>
        </p:pic>
        <p:pic>
          <p:nvPicPr>
            <p:cNvPr id="132" name="Google Shape;132;p1"/>
            <p:cNvPicPr preferRelativeResize="0"/>
            <p:nvPr/>
          </p:nvPicPr>
          <p:blipFill rotWithShape="1">
            <a:blip r:embed="rId20">
              <a:alphaModFix/>
            </a:blip>
            <a:srcRect/>
            <a:stretch/>
          </p:blipFill>
          <p:spPr>
            <a:xfrm>
              <a:off x="17840770" y="8866744"/>
              <a:ext cx="146635" cy="158656"/>
            </a:xfrm>
            <a:prstGeom prst="rect">
              <a:avLst/>
            </a:prstGeom>
            <a:noFill/>
            <a:ln>
              <a:noFill/>
            </a:ln>
          </p:spPr>
        </p:pic>
      </p:grpSp>
      <p:sp>
        <p:nvSpPr>
          <p:cNvPr id="133" name="Google Shape;133;p1"/>
          <p:cNvSpPr txBox="1">
            <a:spLocks noGrp="1"/>
          </p:cNvSpPr>
          <p:nvPr>
            <p:ph type="title"/>
          </p:nvPr>
        </p:nvSpPr>
        <p:spPr>
          <a:xfrm>
            <a:off x="4505379" y="1059813"/>
            <a:ext cx="2785110" cy="837777"/>
          </a:xfrm>
          <a:prstGeom prst="rect">
            <a:avLst/>
          </a:prstGeom>
          <a:noFill/>
          <a:ln>
            <a:noFill/>
          </a:ln>
        </p:spPr>
        <p:txBody>
          <a:bodyPr spcFirstLastPara="1" wrap="square" lIns="0" tIns="10575" rIns="0" bIns="0" anchor="t" anchorCtr="0">
            <a:spAutoFit/>
          </a:bodyPr>
          <a:lstStyle/>
          <a:p>
            <a:pPr marL="8467" marR="0" lvl="0" indent="0" algn="l" rtl="0">
              <a:lnSpc>
                <a:spcPct val="100000"/>
              </a:lnSpc>
              <a:spcBef>
                <a:spcPts val="0"/>
              </a:spcBef>
              <a:spcAft>
                <a:spcPts val="0"/>
              </a:spcAft>
              <a:buNone/>
            </a:pPr>
            <a:r>
              <a:rPr lang="en-US" sz="5367" b="1" i="0" u="none" strike="noStrike" cap="none" dirty="0" err="1">
                <a:solidFill>
                  <a:schemeClr val="dk1"/>
                </a:solidFill>
                <a:latin typeface="Cambria"/>
                <a:ea typeface="Cambria"/>
                <a:cs typeface="Cambria"/>
                <a:sym typeface="Cambria"/>
              </a:rPr>
              <a:t>Eurhope</a:t>
            </a:r>
            <a:endParaRPr sz="5367" b="1" i="0" u="none" strike="noStrike" cap="none" dirty="0">
              <a:solidFill>
                <a:schemeClr val="dk1"/>
              </a:solidFill>
              <a:latin typeface="Cambria"/>
              <a:ea typeface="Cambria"/>
              <a:cs typeface="Cambria"/>
              <a:sym typeface="Cambria"/>
            </a:endParaRPr>
          </a:p>
        </p:txBody>
      </p:sp>
      <p:sp>
        <p:nvSpPr>
          <p:cNvPr id="134" name="Google Shape;134;p1"/>
          <p:cNvSpPr txBox="1"/>
          <p:nvPr/>
        </p:nvSpPr>
        <p:spPr>
          <a:xfrm>
            <a:off x="2516738" y="1732530"/>
            <a:ext cx="6762750" cy="803910"/>
          </a:xfrm>
          <a:prstGeom prst="rect">
            <a:avLst/>
          </a:prstGeom>
          <a:noFill/>
          <a:ln>
            <a:noFill/>
          </a:ln>
        </p:spPr>
        <p:txBody>
          <a:bodyPr spcFirstLastPara="1" wrap="square" lIns="0" tIns="135875" rIns="0" bIns="0" anchor="t" anchorCtr="0">
            <a:spAutoFit/>
          </a:bodyPr>
          <a:lstStyle/>
          <a:p>
            <a:pPr marL="0" marR="0" lvl="0" indent="0" algn="ctr" rtl="0">
              <a:lnSpc>
                <a:spcPct val="100000"/>
              </a:lnSpc>
              <a:spcBef>
                <a:spcPts val="0"/>
              </a:spcBef>
              <a:spcAft>
                <a:spcPts val="0"/>
              </a:spcAft>
              <a:buNone/>
            </a:pPr>
            <a:r>
              <a:rPr lang="en-US" sz="2333" dirty="0">
                <a:solidFill>
                  <a:schemeClr val="dk1"/>
                </a:solidFill>
                <a:latin typeface="Georgia"/>
                <a:ea typeface="Georgia"/>
                <a:cs typeface="Georgia"/>
                <a:sym typeface="Georgia"/>
              </a:rPr>
              <a:t>EU as a solidarity's house for minors out of home</a:t>
            </a:r>
            <a:endParaRPr sz="2333" dirty="0">
              <a:solidFill>
                <a:schemeClr val="dk1"/>
              </a:solidFill>
              <a:latin typeface="Georgia"/>
              <a:ea typeface="Georgia"/>
              <a:cs typeface="Georgia"/>
              <a:sym typeface="Georgia"/>
            </a:endParaRPr>
          </a:p>
          <a:p>
            <a:pPr marL="0" marR="0" lvl="0" indent="0" algn="ctr" rtl="0">
              <a:lnSpc>
                <a:spcPct val="100000"/>
              </a:lnSpc>
              <a:spcBef>
                <a:spcPts val="629"/>
              </a:spcBef>
              <a:spcAft>
                <a:spcPts val="0"/>
              </a:spcAft>
              <a:buNone/>
            </a:pPr>
            <a:r>
              <a:rPr lang="en-US" sz="1467" dirty="0">
                <a:solidFill>
                  <a:schemeClr val="dk1"/>
                </a:solidFill>
                <a:latin typeface="Trebuchet MS"/>
                <a:ea typeface="Trebuchet MS"/>
                <a:cs typeface="Trebuchet MS"/>
                <a:sym typeface="Trebuchet MS"/>
              </a:rPr>
              <a:t>Erasmus+ project n. 2023-2-IT03-KA220-YOU-000184370</a:t>
            </a:r>
            <a:endParaRPr sz="1467" dirty="0">
              <a:solidFill>
                <a:schemeClr val="dk1"/>
              </a:solidFill>
              <a:latin typeface="Trebuchet MS"/>
              <a:ea typeface="Trebuchet MS"/>
              <a:cs typeface="Trebuchet MS"/>
              <a:sym typeface="Trebuchet MS"/>
            </a:endParaRPr>
          </a:p>
        </p:txBody>
      </p:sp>
      <p:sp>
        <p:nvSpPr>
          <p:cNvPr id="135" name="Google Shape;135;p1"/>
          <p:cNvSpPr txBox="1"/>
          <p:nvPr/>
        </p:nvSpPr>
        <p:spPr>
          <a:xfrm>
            <a:off x="2516739" y="3209157"/>
            <a:ext cx="6762900" cy="1147500"/>
          </a:xfrm>
          <a:prstGeom prst="rect">
            <a:avLst/>
          </a:prstGeom>
          <a:noFill/>
          <a:ln>
            <a:noFill/>
          </a:ln>
        </p:spPr>
        <p:txBody>
          <a:bodyPr spcFirstLastPara="1" wrap="square" lIns="0" tIns="8450" rIns="0" bIns="0" anchor="t" anchorCtr="0">
            <a:spAutoFit/>
          </a:bodyPr>
          <a:lstStyle/>
          <a:p>
            <a:pPr marL="0" marR="0" lvl="0" indent="0" algn="ctr" rtl="0">
              <a:lnSpc>
                <a:spcPct val="118499"/>
              </a:lnSpc>
              <a:spcBef>
                <a:spcPts val="0"/>
              </a:spcBef>
              <a:spcAft>
                <a:spcPts val="0"/>
              </a:spcAft>
              <a:buNone/>
            </a:pPr>
            <a:r>
              <a:rPr lang="en-US" sz="4000" b="1" dirty="0">
                <a:solidFill>
                  <a:schemeClr val="dk1"/>
                </a:solidFill>
                <a:latin typeface="Cambria"/>
                <a:ea typeface="Cambria"/>
                <a:cs typeface="Cambria"/>
                <a:sym typeface="Cambria"/>
              </a:rPr>
              <a:t>Life Skills Modulo 3</a:t>
            </a:r>
            <a:endParaRPr sz="4000" dirty="0">
              <a:solidFill>
                <a:schemeClr val="dk1"/>
              </a:solidFill>
              <a:latin typeface="Cambria"/>
              <a:ea typeface="Cambria"/>
              <a:cs typeface="Cambria"/>
              <a:sym typeface="Cambria"/>
            </a:endParaRPr>
          </a:p>
          <a:p>
            <a:pPr marL="0" marR="0" lvl="0" indent="0" algn="ctr" rtl="0">
              <a:lnSpc>
                <a:spcPct val="88666"/>
              </a:lnSpc>
              <a:spcBef>
                <a:spcPts val="0"/>
              </a:spcBef>
              <a:spcAft>
                <a:spcPts val="0"/>
              </a:spcAft>
              <a:buNone/>
            </a:pPr>
            <a:r>
              <a:rPr lang="en-US" sz="3000" dirty="0" err="1">
                <a:solidFill>
                  <a:schemeClr val="dk1"/>
                </a:solidFill>
                <a:latin typeface="Georgia"/>
                <a:ea typeface="Georgia"/>
                <a:cs typeface="Georgia"/>
                <a:sym typeface="Georgia"/>
              </a:rPr>
              <a:t>Pensiero</a:t>
            </a:r>
            <a:r>
              <a:rPr lang="en-US" sz="3000" dirty="0">
                <a:solidFill>
                  <a:schemeClr val="dk1"/>
                </a:solidFill>
                <a:latin typeface="Georgia"/>
                <a:ea typeface="Georgia"/>
                <a:cs typeface="Georgia"/>
                <a:sym typeface="Georgia"/>
              </a:rPr>
              <a:t> </a:t>
            </a:r>
            <a:r>
              <a:rPr lang="en-US" sz="3000" dirty="0" err="1">
                <a:solidFill>
                  <a:schemeClr val="dk1"/>
                </a:solidFill>
                <a:latin typeface="Georgia"/>
                <a:ea typeface="Georgia"/>
                <a:cs typeface="Georgia"/>
                <a:sym typeface="Georgia"/>
              </a:rPr>
              <a:t>critico</a:t>
            </a:r>
            <a:r>
              <a:rPr lang="en-US" sz="3000" dirty="0">
                <a:solidFill>
                  <a:schemeClr val="dk1"/>
                </a:solidFill>
                <a:latin typeface="Georgia"/>
                <a:ea typeface="Georgia"/>
                <a:cs typeface="Georgia"/>
                <a:sym typeface="Georgia"/>
              </a:rPr>
              <a:t> e </a:t>
            </a:r>
            <a:r>
              <a:rPr lang="en-US" sz="3000" dirty="0" err="1">
                <a:solidFill>
                  <a:schemeClr val="dk1"/>
                </a:solidFill>
                <a:latin typeface="Georgia"/>
                <a:ea typeface="Georgia"/>
                <a:cs typeface="Georgia"/>
                <a:sym typeface="Georgia"/>
              </a:rPr>
              <a:t>creativo</a:t>
            </a:r>
            <a:endParaRPr sz="3000" dirty="0">
              <a:solidFill>
                <a:schemeClr val="dk1"/>
              </a:solidFill>
              <a:latin typeface="Georgia"/>
              <a:ea typeface="Georgia"/>
              <a:cs typeface="Georgia"/>
              <a:sym typeface="Georgia"/>
            </a:endParaRPr>
          </a:p>
        </p:txBody>
      </p:sp>
      <p:pic>
        <p:nvPicPr>
          <p:cNvPr id="136" name="Google Shape;136;p1"/>
          <p:cNvPicPr preferRelativeResize="0"/>
          <p:nvPr/>
        </p:nvPicPr>
        <p:blipFill rotWithShape="1">
          <a:blip r:embed="rId21">
            <a:alphaModFix/>
          </a:blip>
          <a:srcRect/>
          <a:stretch/>
        </p:blipFill>
        <p:spPr>
          <a:xfrm>
            <a:off x="2859059" y="5567396"/>
            <a:ext cx="1131887" cy="6561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
        <p:cNvGrpSpPr/>
        <p:nvPr/>
      </p:nvGrpSpPr>
      <p:grpSpPr>
        <a:xfrm>
          <a:off x="0" y="0"/>
          <a:ext cx="0" cy="0"/>
          <a:chOff x="0" y="0"/>
          <a:chExt cx="0" cy="0"/>
        </a:xfrm>
      </p:grpSpPr>
      <p:sp>
        <p:nvSpPr>
          <p:cNvPr id="142" name="Google Shape;142;p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3" name="Google Shape;143;p2"/>
          <p:cNvSpPr/>
          <p:nvPr/>
        </p:nvSpPr>
        <p:spPr>
          <a:xfrm>
            <a:off x="558209" y="7126"/>
            <a:ext cx="11167447" cy="2018806"/>
          </a:xfrm>
          <a:prstGeom prst="rect">
            <a:avLst/>
          </a:prstGeom>
          <a:solidFill>
            <a:schemeClr val="lt1"/>
          </a:solidFill>
          <a:ln w="9525" cap="flat" cmpd="sng">
            <a:solidFill>
              <a:srgbClr val="DEDEDE"/>
            </a:solidFill>
            <a:prstDash val="solid"/>
            <a:miter lim="800000"/>
            <a:headEnd type="none" w="sm" len="sm"/>
            <a:tailEnd type="none" w="sm" len="sm"/>
          </a:ln>
          <a:effectLst>
            <a:outerShdw blurRad="50800" dist="38100" dir="2700000" algn="tl" rotWithShape="0">
              <a:srgbClr val="D8D8D8">
                <a:alpha val="4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4" name="Google Shape;144;p2"/>
          <p:cNvSpPr/>
          <p:nvPr/>
        </p:nvSpPr>
        <p:spPr>
          <a:xfrm>
            <a:off x="566928" y="0"/>
            <a:ext cx="11155680" cy="2011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5" name="Google Shape;145;p2"/>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it-IT" sz="4000" dirty="0">
                <a:latin typeface="+mj-lt"/>
              </a:rPr>
              <a:t>In questo modulo si parlerà di</a:t>
            </a:r>
            <a:r>
              <a:rPr lang="en-US" sz="4000" dirty="0">
                <a:latin typeface="+mj-lt"/>
              </a:rPr>
              <a:t>:</a:t>
            </a:r>
            <a:endParaRPr dirty="0">
              <a:latin typeface="+mj-lt"/>
            </a:endParaRPr>
          </a:p>
        </p:txBody>
      </p:sp>
      <p:sp>
        <p:nvSpPr>
          <p:cNvPr id="146" name="Google Shape;146;p2"/>
          <p:cNvSpPr/>
          <p:nvPr/>
        </p:nvSpPr>
        <p:spPr>
          <a:xfrm>
            <a:off x="498834" y="758952"/>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nvGrpSpPr>
          <p:cNvPr id="147" name="Google Shape;147;p2"/>
          <p:cNvGrpSpPr/>
          <p:nvPr/>
        </p:nvGrpSpPr>
        <p:grpSpPr>
          <a:xfrm>
            <a:off x="914400" y="2900640"/>
            <a:ext cx="10808209" cy="2905800"/>
            <a:chOff x="3317" y="630910"/>
            <a:chExt cx="10595000" cy="2732088"/>
          </a:xfrm>
        </p:grpSpPr>
        <p:sp>
          <p:nvSpPr>
            <p:cNvPr id="148" name="Google Shape;148;p2"/>
            <p:cNvSpPr/>
            <p:nvPr/>
          </p:nvSpPr>
          <p:spPr>
            <a:xfrm>
              <a:off x="3317" y="630910"/>
              <a:ext cx="1061648" cy="1061648"/>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3317" y="1810038"/>
              <a:ext cx="3033281" cy="45499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txBox="1"/>
            <p:nvPr/>
          </p:nvSpPr>
          <p:spPr>
            <a:xfrm>
              <a:off x="3317" y="1810038"/>
              <a:ext cx="3033281" cy="45499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3200"/>
                <a:buFont typeface="Arial"/>
                <a:buNone/>
              </a:pPr>
              <a:r>
                <a:rPr lang="en-US" sz="3200" b="0" i="0" dirty="0" err="1">
                  <a:solidFill>
                    <a:schemeClr val="dk1"/>
                  </a:solidFill>
                  <a:latin typeface="Arial"/>
                  <a:ea typeface="Arial"/>
                  <a:cs typeface="Arial"/>
                  <a:sym typeface="Arial"/>
                </a:rPr>
                <a:t>Pensiero</a:t>
              </a:r>
              <a:r>
                <a:rPr lang="en-US" sz="3200" b="0" i="0" dirty="0">
                  <a:solidFill>
                    <a:schemeClr val="dk1"/>
                  </a:solidFill>
                  <a:latin typeface="Arial"/>
                  <a:ea typeface="Arial"/>
                  <a:cs typeface="Arial"/>
                  <a:sym typeface="Arial"/>
                </a:rPr>
                <a:t> </a:t>
              </a:r>
              <a:r>
                <a:rPr lang="en-US" sz="3200" b="0" i="0" dirty="0" err="1">
                  <a:solidFill>
                    <a:schemeClr val="dk1"/>
                  </a:solidFill>
                  <a:latin typeface="Arial"/>
                  <a:ea typeface="Arial"/>
                  <a:cs typeface="Arial"/>
                  <a:sym typeface="Arial"/>
                </a:rPr>
                <a:t>critico</a:t>
              </a:r>
              <a:endParaRPr sz="3200" dirty="0">
                <a:solidFill>
                  <a:schemeClr val="dk1"/>
                </a:solidFill>
                <a:latin typeface="Arial"/>
                <a:ea typeface="Arial"/>
                <a:cs typeface="Arial"/>
                <a:sym typeface="Arial"/>
              </a:endParaRPr>
            </a:p>
          </p:txBody>
        </p:sp>
        <p:sp>
          <p:nvSpPr>
            <p:cNvPr id="151" name="Google Shape;151;p2"/>
            <p:cNvSpPr/>
            <p:nvPr/>
          </p:nvSpPr>
          <p:spPr>
            <a:xfrm>
              <a:off x="3317" y="2319672"/>
              <a:ext cx="3033281" cy="104332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txBox="1"/>
            <p:nvPr/>
          </p:nvSpPr>
          <p:spPr>
            <a:xfrm>
              <a:off x="3317" y="2319672"/>
              <a:ext cx="3033281" cy="104332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700"/>
                <a:buFont typeface="Arial"/>
                <a:buNone/>
              </a:pPr>
              <a:r>
                <a:rPr lang="it-IT" sz="1700" b="0" i="0" dirty="0">
                  <a:solidFill>
                    <a:schemeClr val="dk1"/>
                  </a:solidFill>
                  <a:latin typeface="Arial"/>
                  <a:ea typeface="Arial"/>
                  <a:cs typeface="Arial"/>
                  <a:sym typeface="Arial"/>
                </a:rPr>
                <a:t>Tecniche di interrogazione efficaci </a:t>
              </a:r>
            </a:p>
            <a:p>
              <a:pPr marL="0" marR="0" lvl="0" indent="0" algn="l" rtl="0">
                <a:lnSpc>
                  <a:spcPct val="90000"/>
                </a:lnSpc>
                <a:spcBef>
                  <a:spcPts val="0"/>
                </a:spcBef>
                <a:spcAft>
                  <a:spcPts val="0"/>
                </a:spcAft>
                <a:buClr>
                  <a:schemeClr val="dk1"/>
                </a:buClr>
                <a:buSzPts val="1700"/>
                <a:buFont typeface="Arial"/>
                <a:buNone/>
              </a:pPr>
              <a:r>
                <a:rPr lang="it-IT" sz="1700" b="0" i="0" dirty="0">
                  <a:solidFill>
                    <a:schemeClr val="dk1"/>
                  </a:solidFill>
                  <a:latin typeface="Arial"/>
                  <a:ea typeface="Arial"/>
                  <a:cs typeface="Arial"/>
                  <a:sym typeface="Arial"/>
                </a:rPr>
                <a:t>Analizzare le informazioni Risoluzione dei problemi </a:t>
              </a:r>
              <a:endParaRPr sz="1700" dirty="0">
                <a:solidFill>
                  <a:schemeClr val="dk1"/>
                </a:solidFill>
                <a:latin typeface="Arial"/>
                <a:ea typeface="Arial"/>
                <a:cs typeface="Arial"/>
                <a:sym typeface="Arial"/>
              </a:endParaRPr>
            </a:p>
          </p:txBody>
        </p:sp>
        <p:sp>
          <p:nvSpPr>
            <p:cNvPr id="153" name="Google Shape;153;p2"/>
            <p:cNvSpPr/>
            <p:nvPr/>
          </p:nvSpPr>
          <p:spPr>
            <a:xfrm>
              <a:off x="3567423" y="630910"/>
              <a:ext cx="1061648" cy="1061648"/>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3567423" y="1810038"/>
              <a:ext cx="3033281" cy="45499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txBox="1"/>
            <p:nvPr/>
          </p:nvSpPr>
          <p:spPr>
            <a:xfrm>
              <a:off x="3273553" y="1810038"/>
              <a:ext cx="3327152" cy="509634"/>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3200"/>
                <a:buFont typeface="Arial"/>
                <a:buNone/>
              </a:pPr>
              <a:r>
                <a:rPr lang="en-US" sz="3200" b="0" i="0" dirty="0" err="1">
                  <a:solidFill>
                    <a:schemeClr val="dk1"/>
                  </a:solidFill>
                  <a:latin typeface="Arial"/>
                  <a:ea typeface="Arial"/>
                  <a:cs typeface="Arial"/>
                  <a:sym typeface="Arial"/>
                </a:rPr>
                <a:t>Pensiero</a:t>
              </a:r>
              <a:r>
                <a:rPr lang="en-US" sz="3200" b="0" i="0" dirty="0">
                  <a:solidFill>
                    <a:schemeClr val="dk1"/>
                  </a:solidFill>
                  <a:latin typeface="Arial"/>
                  <a:ea typeface="Arial"/>
                  <a:cs typeface="Arial"/>
                  <a:sym typeface="Arial"/>
                </a:rPr>
                <a:t> </a:t>
              </a:r>
              <a:r>
                <a:rPr lang="en-US" sz="3200" b="0" i="0" dirty="0" err="1">
                  <a:solidFill>
                    <a:schemeClr val="dk1"/>
                  </a:solidFill>
                  <a:latin typeface="Arial"/>
                  <a:ea typeface="Arial"/>
                  <a:cs typeface="Arial"/>
                  <a:sym typeface="Arial"/>
                </a:rPr>
                <a:t>creativo</a:t>
              </a:r>
              <a:endParaRPr sz="3200" dirty="0">
                <a:solidFill>
                  <a:schemeClr val="dk1"/>
                </a:solidFill>
                <a:latin typeface="Arial"/>
                <a:ea typeface="Arial"/>
                <a:cs typeface="Arial"/>
                <a:sym typeface="Arial"/>
              </a:endParaRPr>
            </a:p>
          </p:txBody>
        </p:sp>
        <p:sp>
          <p:nvSpPr>
            <p:cNvPr id="156" name="Google Shape;156;p2"/>
            <p:cNvSpPr/>
            <p:nvPr/>
          </p:nvSpPr>
          <p:spPr>
            <a:xfrm>
              <a:off x="3567423" y="2319672"/>
              <a:ext cx="3033281" cy="104332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txBox="1"/>
            <p:nvPr/>
          </p:nvSpPr>
          <p:spPr>
            <a:xfrm>
              <a:off x="3567423" y="2319672"/>
              <a:ext cx="3033281" cy="104332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700"/>
                <a:buFont typeface="Arial"/>
                <a:buNone/>
              </a:pPr>
              <a:r>
                <a:rPr lang="it-IT" sz="1700" b="0" i="0" dirty="0">
                  <a:solidFill>
                    <a:schemeClr val="dk1"/>
                  </a:solidFill>
                  <a:latin typeface="Arial"/>
                  <a:ea typeface="Arial"/>
                  <a:cs typeface="Arial"/>
                  <a:sym typeface="Arial"/>
                </a:rPr>
                <a:t>Sviluppo di nuove idee</a:t>
              </a:r>
              <a:endParaRPr sz="1700" dirty="0">
                <a:solidFill>
                  <a:schemeClr val="dk1"/>
                </a:solidFill>
                <a:latin typeface="Arial"/>
                <a:ea typeface="Arial"/>
                <a:cs typeface="Arial"/>
                <a:sym typeface="Arial"/>
              </a:endParaRPr>
            </a:p>
            <a:p>
              <a:pPr marL="0" marR="0" lvl="0" indent="0" algn="l" rtl="0">
                <a:lnSpc>
                  <a:spcPct val="90000"/>
                </a:lnSpc>
                <a:spcBef>
                  <a:spcPts val="595"/>
                </a:spcBef>
                <a:spcAft>
                  <a:spcPts val="0"/>
                </a:spcAft>
                <a:buClr>
                  <a:schemeClr val="dk1"/>
                </a:buClr>
                <a:buSzPts val="1700"/>
                <a:buFont typeface="Arial"/>
                <a:buNone/>
              </a:pPr>
              <a:r>
                <a:rPr lang="en-US" sz="1700" b="0" i="0" dirty="0" err="1">
                  <a:solidFill>
                    <a:schemeClr val="dk1"/>
                  </a:solidFill>
                  <a:latin typeface="Arial"/>
                  <a:ea typeface="Arial"/>
                  <a:cs typeface="Arial"/>
                  <a:sym typeface="Arial"/>
                </a:rPr>
                <a:t>Trovare</a:t>
              </a:r>
              <a:r>
                <a:rPr lang="en-US" sz="1700" b="0" i="0" dirty="0">
                  <a:solidFill>
                    <a:schemeClr val="dk1"/>
                  </a:solidFill>
                  <a:latin typeface="Arial"/>
                  <a:ea typeface="Arial"/>
                  <a:cs typeface="Arial"/>
                  <a:sym typeface="Arial"/>
                </a:rPr>
                <a:t> </a:t>
              </a:r>
              <a:r>
                <a:rPr lang="en-US" sz="1700" b="0" i="0" dirty="0" err="1">
                  <a:solidFill>
                    <a:schemeClr val="dk1"/>
                  </a:solidFill>
                  <a:latin typeface="Arial"/>
                  <a:ea typeface="Arial"/>
                  <a:cs typeface="Arial"/>
                  <a:sym typeface="Arial"/>
                </a:rPr>
                <a:t>soluzioni</a:t>
              </a:r>
              <a:r>
                <a:rPr lang="en-US" sz="1700" b="0" i="0" dirty="0">
                  <a:solidFill>
                    <a:schemeClr val="dk1"/>
                  </a:solidFill>
                  <a:latin typeface="Arial"/>
                  <a:ea typeface="Arial"/>
                  <a:cs typeface="Arial"/>
                  <a:sym typeface="Arial"/>
                </a:rPr>
                <a:t> ai </a:t>
              </a:r>
              <a:r>
                <a:rPr lang="en-US" sz="1700" b="0" i="0" dirty="0" err="1">
                  <a:solidFill>
                    <a:schemeClr val="dk1"/>
                  </a:solidFill>
                  <a:latin typeface="Arial"/>
                  <a:ea typeface="Arial"/>
                  <a:cs typeface="Arial"/>
                  <a:sym typeface="Arial"/>
                </a:rPr>
                <a:t>problemi</a:t>
              </a:r>
              <a:endParaRPr sz="1700" dirty="0">
                <a:solidFill>
                  <a:schemeClr val="dk1"/>
                </a:solidFill>
                <a:latin typeface="Arial"/>
                <a:ea typeface="Arial"/>
                <a:cs typeface="Arial"/>
                <a:sym typeface="Arial"/>
              </a:endParaRPr>
            </a:p>
          </p:txBody>
        </p:sp>
        <p:sp>
          <p:nvSpPr>
            <p:cNvPr id="158" name="Google Shape;158;p2"/>
            <p:cNvSpPr/>
            <p:nvPr/>
          </p:nvSpPr>
          <p:spPr>
            <a:xfrm>
              <a:off x="7131528" y="630910"/>
              <a:ext cx="1061648" cy="1061648"/>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7131528" y="1810038"/>
              <a:ext cx="3033281" cy="45499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txBox="1"/>
            <p:nvPr/>
          </p:nvSpPr>
          <p:spPr>
            <a:xfrm>
              <a:off x="7034212" y="1810038"/>
              <a:ext cx="3564105" cy="45499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3200"/>
                <a:buFont typeface="Arial"/>
                <a:buNone/>
              </a:pPr>
              <a:r>
                <a:rPr lang="en-US" sz="3200" b="0" i="0" dirty="0" err="1">
                  <a:solidFill>
                    <a:schemeClr val="dk1"/>
                  </a:solidFill>
                  <a:latin typeface="Arial"/>
                  <a:ea typeface="Arial"/>
                  <a:cs typeface="Arial"/>
                  <a:sym typeface="Arial"/>
                </a:rPr>
                <a:t>Crescita</a:t>
              </a:r>
              <a:r>
                <a:rPr lang="en-US" sz="3200" b="0" i="0" dirty="0">
                  <a:solidFill>
                    <a:schemeClr val="dk1"/>
                  </a:solidFill>
                  <a:latin typeface="Arial"/>
                  <a:ea typeface="Arial"/>
                  <a:cs typeface="Arial"/>
                  <a:sym typeface="Arial"/>
                </a:rPr>
                <a:t> </a:t>
              </a:r>
              <a:r>
                <a:rPr lang="en-US" sz="3200" b="0" i="0" dirty="0" err="1">
                  <a:solidFill>
                    <a:schemeClr val="dk1"/>
                  </a:solidFill>
                  <a:latin typeface="Arial"/>
                  <a:ea typeface="Arial"/>
                  <a:cs typeface="Arial"/>
                  <a:sym typeface="Arial"/>
                </a:rPr>
                <a:t>personale</a:t>
              </a:r>
              <a:endParaRPr sz="3200" dirty="0">
                <a:solidFill>
                  <a:schemeClr val="dk1"/>
                </a:solidFill>
                <a:latin typeface="Arial"/>
                <a:ea typeface="Arial"/>
                <a:cs typeface="Arial"/>
                <a:sym typeface="Arial"/>
              </a:endParaRPr>
            </a:p>
          </p:txBody>
        </p:sp>
        <p:sp>
          <p:nvSpPr>
            <p:cNvPr id="161" name="Google Shape;161;p2"/>
            <p:cNvSpPr/>
            <p:nvPr/>
          </p:nvSpPr>
          <p:spPr>
            <a:xfrm>
              <a:off x="7131528" y="2319672"/>
              <a:ext cx="3033281" cy="104332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txBox="1"/>
            <p:nvPr/>
          </p:nvSpPr>
          <p:spPr>
            <a:xfrm>
              <a:off x="7131528" y="2319672"/>
              <a:ext cx="3033281" cy="104332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700"/>
                <a:buFont typeface="Arial"/>
                <a:buNone/>
              </a:pPr>
              <a:r>
                <a:rPr lang="it-IT" sz="1700" b="0" i="0" dirty="0">
                  <a:solidFill>
                    <a:schemeClr val="dk1"/>
                  </a:solidFill>
                  <a:latin typeface="Arial"/>
                  <a:ea typeface="Arial"/>
                  <a:cs typeface="Arial"/>
                  <a:sym typeface="Arial"/>
                </a:rPr>
                <a:t>Comprendere i diversi stili di apprendimento </a:t>
              </a:r>
            </a:p>
            <a:p>
              <a:pPr marL="0" marR="0" lvl="0" indent="0" algn="l" rtl="0">
                <a:lnSpc>
                  <a:spcPct val="90000"/>
                </a:lnSpc>
                <a:spcBef>
                  <a:spcPts val="0"/>
                </a:spcBef>
                <a:spcAft>
                  <a:spcPts val="0"/>
                </a:spcAft>
                <a:buClr>
                  <a:schemeClr val="dk1"/>
                </a:buClr>
                <a:buSzPts val="1700"/>
                <a:buFont typeface="Arial"/>
                <a:buNone/>
              </a:pPr>
              <a:r>
                <a:rPr lang="it-IT" sz="1700" b="0" i="0" dirty="0">
                  <a:solidFill>
                    <a:schemeClr val="dk1"/>
                  </a:solidFill>
                  <a:latin typeface="Arial"/>
                  <a:ea typeface="Arial"/>
                  <a:cs typeface="Arial"/>
                  <a:sym typeface="Arial"/>
                </a:rPr>
                <a:t>Sviluppare strategie di sviluppo personale </a:t>
              </a:r>
              <a:endParaRPr sz="1700" dirty="0">
                <a:solidFill>
                  <a:schemeClr val="dk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
          <p:cNvSpPr/>
          <p:nvPr/>
        </p:nvSpPr>
        <p:spPr>
          <a:xfrm>
            <a:off x="9526780" y="2293942"/>
            <a:ext cx="2665220" cy="1314422"/>
          </a:xfrm>
          <a:prstGeom prst="cloudCallout">
            <a:avLst>
              <a:gd name="adj1" fmla="val -50567"/>
              <a:gd name="adj2" fmla="val 64819"/>
            </a:avLst>
          </a:prstGeom>
          <a:solidFill>
            <a:srgbClr val="C0E4F5"/>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9" name="Google Shape;169;p3"/>
          <p:cNvSpPr/>
          <p:nvPr/>
        </p:nvSpPr>
        <p:spPr>
          <a:xfrm>
            <a:off x="7352617" y="1054718"/>
            <a:ext cx="2665220" cy="1314422"/>
          </a:xfrm>
          <a:prstGeom prst="cloudCallout">
            <a:avLst>
              <a:gd name="adj1" fmla="val -37606"/>
              <a:gd name="adj2" fmla="val 77960"/>
            </a:avLst>
          </a:prstGeom>
          <a:solidFill>
            <a:srgbClr val="C0E4F5"/>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0" name="Google Shape;170;p3"/>
          <p:cNvSpPr/>
          <p:nvPr/>
        </p:nvSpPr>
        <p:spPr>
          <a:xfrm>
            <a:off x="104596" y="2851502"/>
            <a:ext cx="1892741" cy="1139252"/>
          </a:xfrm>
          <a:prstGeom prst="cloudCallout">
            <a:avLst>
              <a:gd name="adj1" fmla="val 58915"/>
              <a:gd name="adj2" fmla="val 37529"/>
            </a:avLst>
          </a:prstGeom>
          <a:solidFill>
            <a:srgbClr val="C0E4F5"/>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1" name="Google Shape;171;p3"/>
          <p:cNvSpPr/>
          <p:nvPr/>
        </p:nvSpPr>
        <p:spPr>
          <a:xfrm>
            <a:off x="2345466" y="1118560"/>
            <a:ext cx="2665220" cy="1314422"/>
          </a:xfrm>
          <a:prstGeom prst="cloudCallout">
            <a:avLst>
              <a:gd name="adj1" fmla="val 27580"/>
              <a:gd name="adj2" fmla="val 71003"/>
            </a:avLst>
          </a:prstGeom>
          <a:solidFill>
            <a:srgbClr val="C0E4F5"/>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2" name="Google Shape;172;p3"/>
          <p:cNvSpPr txBox="1">
            <a:spLocks noGrp="1"/>
          </p:cNvSpPr>
          <p:nvPr>
            <p:ph type="title"/>
          </p:nvPr>
        </p:nvSpPr>
        <p:spPr>
          <a:xfrm>
            <a:off x="838199" y="244792"/>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dirty="0" err="1">
                <a:latin typeface="+mj-lt"/>
              </a:rPr>
              <a:t>Processi</a:t>
            </a:r>
            <a:r>
              <a:rPr lang="en-US" dirty="0">
                <a:latin typeface="+mj-lt"/>
              </a:rPr>
              <a:t> </a:t>
            </a:r>
            <a:r>
              <a:rPr lang="en-US" dirty="0" err="1">
                <a:latin typeface="+mj-lt"/>
              </a:rPr>
              <a:t>della</a:t>
            </a:r>
            <a:r>
              <a:rPr lang="en-US" dirty="0">
                <a:latin typeface="+mj-lt"/>
              </a:rPr>
              <a:t> </a:t>
            </a:r>
            <a:r>
              <a:rPr lang="en-US" dirty="0" err="1">
                <a:latin typeface="+mj-lt"/>
              </a:rPr>
              <a:t>mente</a:t>
            </a:r>
            <a:endParaRPr dirty="0">
              <a:latin typeface="+mj-lt"/>
            </a:endParaRPr>
          </a:p>
        </p:txBody>
      </p:sp>
      <p:pic>
        <p:nvPicPr>
          <p:cNvPr id="173" name="Google Shape;173;p3" descr="Male profile outline"/>
          <p:cNvPicPr preferRelativeResize="0"/>
          <p:nvPr/>
        </p:nvPicPr>
        <p:blipFill rotWithShape="1">
          <a:blip r:embed="rId3">
            <a:alphaModFix/>
          </a:blip>
          <a:srcRect/>
          <a:stretch/>
        </p:blipFill>
        <p:spPr>
          <a:xfrm>
            <a:off x="5138890" y="3881595"/>
            <a:ext cx="1914219" cy="1914219"/>
          </a:xfrm>
          <a:prstGeom prst="rect">
            <a:avLst/>
          </a:prstGeom>
          <a:noFill/>
          <a:ln>
            <a:noFill/>
          </a:ln>
        </p:spPr>
      </p:pic>
      <p:sp>
        <p:nvSpPr>
          <p:cNvPr id="174" name="Google Shape;174;p3"/>
          <p:cNvSpPr txBox="1"/>
          <p:nvPr/>
        </p:nvSpPr>
        <p:spPr>
          <a:xfrm>
            <a:off x="2278625" y="3623759"/>
            <a:ext cx="179930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err="1">
                <a:solidFill>
                  <a:schemeClr val="dk1"/>
                </a:solidFill>
                <a:latin typeface="Arial"/>
                <a:ea typeface="Arial"/>
                <a:cs typeface="Arial"/>
                <a:sym typeface="Arial"/>
              </a:rPr>
              <a:t>Comprensione</a:t>
            </a:r>
            <a:endParaRPr dirty="0"/>
          </a:p>
        </p:txBody>
      </p:sp>
      <p:sp>
        <p:nvSpPr>
          <p:cNvPr id="175" name="Google Shape;175;p3"/>
          <p:cNvSpPr txBox="1"/>
          <p:nvPr/>
        </p:nvSpPr>
        <p:spPr>
          <a:xfrm>
            <a:off x="4144684" y="2791739"/>
            <a:ext cx="122178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Arial"/>
                <a:ea typeface="Arial"/>
                <a:cs typeface="Arial"/>
                <a:sym typeface="Arial"/>
              </a:rPr>
              <a:t>Memoria</a:t>
            </a:r>
            <a:endParaRPr dirty="0"/>
          </a:p>
        </p:txBody>
      </p:sp>
      <p:sp>
        <p:nvSpPr>
          <p:cNvPr id="176" name="Google Shape;176;p3"/>
          <p:cNvSpPr txBox="1"/>
          <p:nvPr/>
        </p:nvSpPr>
        <p:spPr>
          <a:xfrm>
            <a:off x="6743063" y="2738960"/>
            <a:ext cx="1307861"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dirty="0">
                <a:solidFill>
                  <a:schemeClr val="dk1"/>
                </a:solidFill>
                <a:latin typeface="Arial"/>
                <a:ea typeface="Arial"/>
                <a:cs typeface="Arial"/>
                <a:sym typeface="Arial"/>
              </a:rPr>
              <a:t>Pensiero Critico</a:t>
            </a:r>
            <a:endParaRPr dirty="0"/>
          </a:p>
        </p:txBody>
      </p:sp>
      <p:sp>
        <p:nvSpPr>
          <p:cNvPr id="177" name="Google Shape;177;p3"/>
          <p:cNvSpPr txBox="1"/>
          <p:nvPr/>
        </p:nvSpPr>
        <p:spPr>
          <a:xfrm>
            <a:off x="8286899" y="3571567"/>
            <a:ext cx="1309047"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err="1">
                <a:solidFill>
                  <a:schemeClr val="dk1"/>
                </a:solidFill>
                <a:latin typeface="Arial"/>
                <a:ea typeface="Arial"/>
                <a:cs typeface="Arial"/>
                <a:sym typeface="Arial"/>
              </a:rPr>
              <a:t>Pensiero</a:t>
            </a: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Creativo</a:t>
            </a:r>
            <a:endParaRPr dirty="0"/>
          </a:p>
        </p:txBody>
      </p:sp>
      <p:sp>
        <p:nvSpPr>
          <p:cNvPr id="178" name="Google Shape;178;p3"/>
          <p:cNvSpPr txBox="1"/>
          <p:nvPr/>
        </p:nvSpPr>
        <p:spPr>
          <a:xfrm>
            <a:off x="2545848" y="1481560"/>
            <a:ext cx="2515637" cy="882702"/>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1600" dirty="0" err="1">
                <a:solidFill>
                  <a:schemeClr val="dk1"/>
                </a:solidFill>
                <a:latin typeface="Arial"/>
                <a:ea typeface="Arial"/>
                <a:cs typeface="Arial"/>
                <a:sym typeface="Arial"/>
              </a:rPr>
              <a:t>Impressione</a:t>
            </a:r>
            <a:r>
              <a:rPr lang="en-US" sz="1600" dirty="0">
                <a:solidFill>
                  <a:schemeClr val="dk1"/>
                </a:solidFill>
                <a:latin typeface="Arial"/>
                <a:ea typeface="Arial"/>
                <a:cs typeface="Arial"/>
                <a:sym typeface="Arial"/>
              </a:rPr>
              <a:t>, </a:t>
            </a:r>
            <a:r>
              <a:rPr lang="en-US" sz="1600" dirty="0" err="1">
                <a:solidFill>
                  <a:schemeClr val="dk1"/>
                </a:solidFill>
                <a:latin typeface="Arial"/>
                <a:ea typeface="Arial"/>
                <a:cs typeface="Arial"/>
                <a:sym typeface="Arial"/>
              </a:rPr>
              <a:t>conservazione</a:t>
            </a:r>
            <a:r>
              <a:rPr lang="en-US" sz="1600" dirty="0">
                <a:solidFill>
                  <a:schemeClr val="dk1"/>
                </a:solidFill>
                <a:latin typeface="Arial"/>
                <a:ea typeface="Arial"/>
                <a:cs typeface="Arial"/>
                <a:sym typeface="Arial"/>
              </a:rPr>
              <a:t>, </a:t>
            </a:r>
            <a:r>
              <a:rPr lang="en-US" sz="1600" dirty="0" err="1">
                <a:solidFill>
                  <a:schemeClr val="dk1"/>
                </a:solidFill>
                <a:latin typeface="Arial"/>
                <a:ea typeface="Arial"/>
                <a:cs typeface="Arial"/>
                <a:sym typeface="Arial"/>
              </a:rPr>
              <a:t>rigenerazione</a:t>
            </a:r>
            <a:r>
              <a:rPr lang="en-US" sz="1600" dirty="0">
                <a:solidFill>
                  <a:schemeClr val="dk1"/>
                </a:solidFill>
                <a:latin typeface="Arial"/>
                <a:ea typeface="Arial"/>
                <a:cs typeface="Arial"/>
                <a:sym typeface="Arial"/>
              </a:rPr>
              <a:t> </a:t>
            </a:r>
            <a:endParaRPr dirty="0"/>
          </a:p>
        </p:txBody>
      </p:sp>
      <p:sp>
        <p:nvSpPr>
          <p:cNvPr id="179" name="Google Shape;179;p3"/>
          <p:cNvSpPr txBox="1"/>
          <p:nvPr/>
        </p:nvSpPr>
        <p:spPr>
          <a:xfrm>
            <a:off x="182879" y="2984246"/>
            <a:ext cx="2017463" cy="882702"/>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1600" dirty="0" err="1">
                <a:solidFill>
                  <a:schemeClr val="dk1"/>
                </a:solidFill>
                <a:latin typeface="Arial"/>
                <a:ea typeface="Arial"/>
                <a:cs typeface="Arial"/>
                <a:sym typeface="Arial"/>
              </a:rPr>
              <a:t>Decodificare</a:t>
            </a:r>
            <a:r>
              <a:rPr lang="en-US" sz="1600" dirty="0">
                <a:solidFill>
                  <a:schemeClr val="dk1"/>
                </a:solidFill>
                <a:latin typeface="Arial"/>
                <a:ea typeface="Arial"/>
                <a:cs typeface="Arial"/>
                <a:sym typeface="Arial"/>
              </a:rPr>
              <a:t>, </a:t>
            </a:r>
            <a:r>
              <a:rPr lang="en-US" sz="1600" dirty="0" err="1">
                <a:solidFill>
                  <a:schemeClr val="dk1"/>
                </a:solidFill>
                <a:latin typeface="Arial"/>
                <a:ea typeface="Arial"/>
                <a:cs typeface="Arial"/>
                <a:sym typeface="Arial"/>
              </a:rPr>
              <a:t>interpretare</a:t>
            </a:r>
            <a:r>
              <a:rPr lang="en-US" sz="1600" dirty="0">
                <a:solidFill>
                  <a:schemeClr val="dk1"/>
                </a:solidFill>
                <a:latin typeface="Arial"/>
                <a:ea typeface="Arial"/>
                <a:cs typeface="Arial"/>
                <a:sym typeface="Arial"/>
              </a:rPr>
              <a:t>, </a:t>
            </a:r>
            <a:r>
              <a:rPr lang="en-US" sz="1600" dirty="0" err="1">
                <a:solidFill>
                  <a:schemeClr val="dk1"/>
                </a:solidFill>
                <a:latin typeface="Arial"/>
                <a:ea typeface="Arial"/>
                <a:cs typeface="Arial"/>
                <a:sym typeface="Arial"/>
              </a:rPr>
              <a:t>comprendere</a:t>
            </a:r>
            <a:endParaRPr dirty="0"/>
          </a:p>
        </p:txBody>
      </p:sp>
      <p:sp>
        <p:nvSpPr>
          <p:cNvPr id="180" name="Google Shape;180;p3"/>
          <p:cNvSpPr txBox="1"/>
          <p:nvPr/>
        </p:nvSpPr>
        <p:spPr>
          <a:xfrm>
            <a:off x="7719682" y="1453451"/>
            <a:ext cx="2665220" cy="619232"/>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1600" dirty="0" err="1">
                <a:solidFill>
                  <a:schemeClr val="dk1"/>
                </a:solidFill>
                <a:latin typeface="Arial"/>
                <a:ea typeface="Arial"/>
                <a:cs typeface="Arial"/>
                <a:sym typeface="Arial"/>
              </a:rPr>
              <a:t>Trovare</a:t>
            </a:r>
            <a:r>
              <a:rPr lang="en-US" sz="1600" dirty="0">
                <a:solidFill>
                  <a:schemeClr val="dk1"/>
                </a:solidFill>
                <a:latin typeface="Arial"/>
                <a:ea typeface="Arial"/>
                <a:cs typeface="Arial"/>
                <a:sym typeface="Arial"/>
              </a:rPr>
              <a:t> </a:t>
            </a:r>
            <a:r>
              <a:rPr lang="en-US" sz="1600" dirty="0" err="1">
                <a:solidFill>
                  <a:schemeClr val="dk1"/>
                </a:solidFill>
                <a:latin typeface="Arial"/>
                <a:ea typeface="Arial"/>
                <a:cs typeface="Arial"/>
                <a:sym typeface="Arial"/>
              </a:rPr>
              <a:t>una</a:t>
            </a:r>
            <a:r>
              <a:rPr lang="en-US" sz="1600" dirty="0">
                <a:solidFill>
                  <a:schemeClr val="dk1"/>
                </a:solidFill>
                <a:latin typeface="Arial"/>
                <a:ea typeface="Arial"/>
                <a:cs typeface="Arial"/>
                <a:sym typeface="Arial"/>
              </a:rPr>
              <a:t> </a:t>
            </a:r>
            <a:r>
              <a:rPr lang="en-US" sz="1600" dirty="0" err="1">
                <a:solidFill>
                  <a:schemeClr val="dk1"/>
                </a:solidFill>
                <a:latin typeface="Arial"/>
                <a:ea typeface="Arial"/>
                <a:cs typeface="Arial"/>
                <a:sym typeface="Arial"/>
              </a:rPr>
              <a:t>soluzione</a:t>
            </a:r>
            <a:r>
              <a:rPr lang="en-US" sz="1600" dirty="0">
                <a:solidFill>
                  <a:schemeClr val="dk1"/>
                </a:solidFill>
                <a:latin typeface="Arial"/>
                <a:ea typeface="Arial"/>
                <a:cs typeface="Arial"/>
                <a:sym typeface="Arial"/>
              </a:rPr>
              <a:t> </a:t>
            </a:r>
            <a:r>
              <a:rPr lang="en-US" sz="1600" dirty="0" err="1">
                <a:solidFill>
                  <a:schemeClr val="dk1"/>
                </a:solidFill>
                <a:latin typeface="Arial"/>
                <a:ea typeface="Arial"/>
                <a:cs typeface="Arial"/>
                <a:sym typeface="Arial"/>
              </a:rPr>
              <a:t>ragionevole</a:t>
            </a:r>
            <a:endParaRPr dirty="0"/>
          </a:p>
        </p:txBody>
      </p:sp>
      <p:sp>
        <p:nvSpPr>
          <p:cNvPr id="181" name="Google Shape;181;p3"/>
          <p:cNvSpPr txBox="1"/>
          <p:nvPr/>
        </p:nvSpPr>
        <p:spPr>
          <a:xfrm>
            <a:off x="9796148" y="2646005"/>
            <a:ext cx="2665220" cy="619232"/>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it-IT" sz="1600" dirty="0">
                <a:solidFill>
                  <a:schemeClr val="dk1"/>
                </a:solidFill>
                <a:latin typeface="Arial"/>
                <a:ea typeface="Arial"/>
                <a:cs typeface="Arial"/>
                <a:sym typeface="Arial"/>
              </a:rPr>
              <a:t>Trovare molte soluzioni originali e innovative</a:t>
            </a:r>
            <a:endParaRPr dirty="0"/>
          </a:p>
        </p:txBody>
      </p:sp>
      <p:sp>
        <p:nvSpPr>
          <p:cNvPr id="182" name="Google Shape;182;p3"/>
          <p:cNvSpPr txBox="1"/>
          <p:nvPr/>
        </p:nvSpPr>
        <p:spPr>
          <a:xfrm>
            <a:off x="2778424" y="4897356"/>
            <a:ext cx="179930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Arial"/>
                <a:ea typeface="Arial"/>
                <a:cs typeface="Arial"/>
                <a:sym typeface="Arial"/>
              </a:rPr>
              <a:t>Inputs</a:t>
            </a:r>
            <a:endParaRPr dirty="0"/>
          </a:p>
        </p:txBody>
      </p:sp>
      <p:sp>
        <p:nvSpPr>
          <p:cNvPr id="183" name="Google Shape;183;p3"/>
          <p:cNvSpPr txBox="1"/>
          <p:nvPr/>
        </p:nvSpPr>
        <p:spPr>
          <a:xfrm>
            <a:off x="7874924" y="4824850"/>
            <a:ext cx="179930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Outputs</a:t>
            </a:r>
            <a:endParaRPr/>
          </a:p>
        </p:txBody>
      </p:sp>
      <p:cxnSp>
        <p:nvCxnSpPr>
          <p:cNvPr id="184" name="Google Shape;184;p3"/>
          <p:cNvCxnSpPr>
            <a:stCxn id="174" idx="3"/>
          </p:cNvCxnSpPr>
          <p:nvPr/>
        </p:nvCxnSpPr>
        <p:spPr>
          <a:xfrm>
            <a:off x="4077929" y="3808425"/>
            <a:ext cx="1387500" cy="409500"/>
          </a:xfrm>
          <a:prstGeom prst="straightConnector1">
            <a:avLst/>
          </a:prstGeom>
          <a:noFill/>
          <a:ln w="19050" cap="flat" cmpd="sng">
            <a:solidFill>
              <a:schemeClr val="accent1"/>
            </a:solidFill>
            <a:prstDash val="solid"/>
            <a:miter lim="800000"/>
            <a:headEnd type="none" w="sm" len="sm"/>
            <a:tailEnd type="none" w="sm" len="sm"/>
          </a:ln>
        </p:spPr>
      </p:cxnSp>
      <p:cxnSp>
        <p:nvCxnSpPr>
          <p:cNvPr id="185" name="Google Shape;185;p3"/>
          <p:cNvCxnSpPr>
            <a:endCxn id="176" idx="2"/>
          </p:cNvCxnSpPr>
          <p:nvPr/>
        </p:nvCxnSpPr>
        <p:spPr>
          <a:xfrm flipV="1">
            <a:off x="6331394" y="3385250"/>
            <a:ext cx="1065600" cy="496241"/>
          </a:xfrm>
          <a:prstGeom prst="straightConnector1">
            <a:avLst/>
          </a:prstGeom>
          <a:noFill/>
          <a:ln w="19050" cap="flat" cmpd="sng">
            <a:solidFill>
              <a:schemeClr val="accent1"/>
            </a:solidFill>
            <a:prstDash val="solid"/>
            <a:miter lim="800000"/>
            <a:headEnd type="none" w="sm" len="sm"/>
            <a:tailEnd type="none" w="sm" len="sm"/>
          </a:ln>
        </p:spPr>
      </p:cxnSp>
      <p:cxnSp>
        <p:nvCxnSpPr>
          <p:cNvPr id="186" name="Google Shape;186;p3"/>
          <p:cNvCxnSpPr>
            <a:endCxn id="177" idx="1"/>
          </p:cNvCxnSpPr>
          <p:nvPr/>
        </p:nvCxnSpPr>
        <p:spPr>
          <a:xfrm flipV="1">
            <a:off x="6862799" y="3894712"/>
            <a:ext cx="1424100" cy="323121"/>
          </a:xfrm>
          <a:prstGeom prst="straightConnector1">
            <a:avLst/>
          </a:prstGeom>
          <a:noFill/>
          <a:ln w="19050" cap="flat" cmpd="sng">
            <a:solidFill>
              <a:schemeClr val="accent1"/>
            </a:solidFill>
            <a:prstDash val="solid"/>
            <a:miter lim="800000"/>
            <a:headEnd type="none" w="sm" len="sm"/>
            <a:tailEnd type="none" w="sm" len="sm"/>
          </a:ln>
        </p:spPr>
      </p:cxnSp>
      <p:cxnSp>
        <p:nvCxnSpPr>
          <p:cNvPr id="187" name="Google Shape;187;p3"/>
          <p:cNvCxnSpPr/>
          <p:nvPr/>
        </p:nvCxnSpPr>
        <p:spPr>
          <a:xfrm>
            <a:off x="4738718" y="3227771"/>
            <a:ext cx="1031461" cy="604518"/>
          </a:xfrm>
          <a:prstGeom prst="straightConnector1">
            <a:avLst/>
          </a:prstGeom>
          <a:noFill/>
          <a:ln w="19050" cap="flat" cmpd="sng">
            <a:solidFill>
              <a:schemeClr val="accent1"/>
            </a:solidFill>
            <a:prstDash val="solid"/>
            <a:miter lim="800000"/>
            <a:headEnd type="none" w="sm" len="sm"/>
            <a:tailEnd type="none" w="sm" len="sm"/>
          </a:ln>
        </p:spPr>
      </p:cxnSp>
      <p:cxnSp>
        <p:nvCxnSpPr>
          <p:cNvPr id="188" name="Google Shape;188;p3"/>
          <p:cNvCxnSpPr/>
          <p:nvPr/>
        </p:nvCxnSpPr>
        <p:spPr>
          <a:xfrm>
            <a:off x="4230356" y="5082022"/>
            <a:ext cx="908534" cy="0"/>
          </a:xfrm>
          <a:prstGeom prst="straightConnector1">
            <a:avLst/>
          </a:prstGeom>
          <a:noFill/>
          <a:ln w="19050" cap="flat" cmpd="sng">
            <a:solidFill>
              <a:schemeClr val="accent1"/>
            </a:solidFill>
            <a:prstDash val="solid"/>
            <a:miter lim="800000"/>
            <a:headEnd type="none" w="sm" len="sm"/>
            <a:tailEnd type="triangle" w="med" len="med"/>
          </a:ln>
        </p:spPr>
      </p:cxnSp>
      <p:cxnSp>
        <p:nvCxnSpPr>
          <p:cNvPr id="189" name="Google Shape;189;p3"/>
          <p:cNvCxnSpPr/>
          <p:nvPr/>
        </p:nvCxnSpPr>
        <p:spPr>
          <a:xfrm>
            <a:off x="6930725" y="5053564"/>
            <a:ext cx="908534" cy="0"/>
          </a:xfrm>
          <a:prstGeom prst="straightConnector1">
            <a:avLst/>
          </a:prstGeom>
          <a:noFill/>
          <a:ln w="19050" cap="flat" cmpd="sng">
            <a:solidFill>
              <a:schemeClr val="accent1"/>
            </a:solidFill>
            <a:prstDash val="solid"/>
            <a:miter lim="800000"/>
            <a:headEnd type="none" w="sm" len="sm"/>
            <a:tailEnd type="triangl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4"/>
        <p:cNvGrpSpPr/>
        <p:nvPr/>
      </p:nvGrpSpPr>
      <p:grpSpPr>
        <a:xfrm>
          <a:off x="0" y="0"/>
          <a:ext cx="0" cy="0"/>
          <a:chOff x="0" y="0"/>
          <a:chExt cx="0" cy="0"/>
        </a:xfrm>
      </p:grpSpPr>
      <p:sp>
        <p:nvSpPr>
          <p:cNvPr id="195" name="Google Shape;195;p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6" name="Google Shape;196;p4"/>
          <p:cNvSpPr/>
          <p:nvPr/>
        </p:nvSpPr>
        <p:spPr>
          <a:xfrm>
            <a:off x="-3" y="0"/>
            <a:ext cx="5135971" cy="6871648"/>
          </a:xfrm>
          <a:prstGeom prst="rect">
            <a:avLst/>
          </a:pr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97" name="Google Shape;197;p4" descr="Child sitting on the maze"/>
          <p:cNvPicPr preferRelativeResize="0"/>
          <p:nvPr/>
        </p:nvPicPr>
        <p:blipFill rotWithShape="1">
          <a:blip r:embed="rId3">
            <a:alphaModFix/>
          </a:blip>
          <a:srcRect l="9375" r="9375"/>
          <a:stretch/>
        </p:blipFill>
        <p:spPr>
          <a:xfrm>
            <a:off x="2915455" y="10"/>
            <a:ext cx="9276545" cy="6857990"/>
          </a:xfrm>
          <a:custGeom>
            <a:avLst/>
            <a:gdLst/>
            <a:ahLst/>
            <a:cxnLst/>
            <a:rect l="l" t="t" r="r" b="b"/>
            <a:pathLst>
              <a:path w="9276545" h="6871647" extrusionOk="0">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a:noFill/>
          <a:ln>
            <a:noFill/>
          </a:ln>
        </p:spPr>
      </p:pic>
      <p:sp>
        <p:nvSpPr>
          <p:cNvPr id="198" name="Google Shape;198;p4"/>
          <p:cNvSpPr txBox="1">
            <a:spLocks noGrp="1"/>
          </p:cNvSpPr>
          <p:nvPr>
            <p:ph type="title"/>
          </p:nvPr>
        </p:nvSpPr>
        <p:spPr>
          <a:xfrm>
            <a:off x="661916" y="2852381"/>
            <a:ext cx="3161940" cy="26402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262626"/>
              </a:buClr>
              <a:buSzPts val="3600"/>
              <a:buFont typeface="Play"/>
              <a:buNone/>
            </a:pPr>
            <a:r>
              <a:rPr lang="en-US" sz="3600" dirty="0" err="1">
                <a:solidFill>
                  <a:srgbClr val="262626"/>
                </a:solidFill>
                <a:latin typeface="+mj-lt"/>
              </a:rPr>
              <a:t>Pensiero</a:t>
            </a:r>
            <a:r>
              <a:rPr lang="en-US" sz="3600" dirty="0">
                <a:solidFill>
                  <a:srgbClr val="262626"/>
                </a:solidFill>
                <a:latin typeface="+mj-lt"/>
              </a:rPr>
              <a:t> </a:t>
            </a:r>
            <a:r>
              <a:rPr lang="en-US" sz="3600" dirty="0" err="1">
                <a:solidFill>
                  <a:srgbClr val="262626"/>
                </a:solidFill>
                <a:latin typeface="+mj-lt"/>
              </a:rPr>
              <a:t>Critico</a:t>
            </a:r>
            <a:endParaRPr dirty="0">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ECBF4"/>
        </a:solidFill>
        <a:effectLst/>
      </p:bgPr>
    </p:bg>
    <p:spTree>
      <p:nvGrpSpPr>
        <p:cNvPr id="1" name="Shape 203"/>
        <p:cNvGrpSpPr/>
        <p:nvPr/>
      </p:nvGrpSpPr>
      <p:grpSpPr>
        <a:xfrm>
          <a:off x="0" y="0"/>
          <a:ext cx="0" cy="0"/>
          <a:chOff x="0" y="0"/>
          <a:chExt cx="0" cy="0"/>
        </a:xfrm>
      </p:grpSpPr>
      <p:sp>
        <p:nvSpPr>
          <p:cNvPr id="204" name="Google Shape;204;p5"/>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5" name="Google Shape;205;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5400"/>
              <a:buNone/>
            </a:pPr>
            <a:r>
              <a:rPr lang="it-IT" sz="5400" dirty="0"/>
              <a:t>Se ce l'hai, non lo condividi. Se lo condividi, non ce l’hai</a:t>
            </a:r>
          </a:p>
          <a:p>
            <a:pPr marL="0" lvl="0" indent="0" algn="ctr" rtl="0">
              <a:lnSpc>
                <a:spcPct val="90000"/>
              </a:lnSpc>
              <a:spcBef>
                <a:spcPts val="0"/>
              </a:spcBef>
              <a:spcAft>
                <a:spcPts val="0"/>
              </a:spcAft>
              <a:buClr>
                <a:schemeClr val="dk1"/>
              </a:buClr>
              <a:buSzPts val="5400"/>
              <a:buNone/>
            </a:pPr>
            <a:endParaRPr sz="5400" dirty="0"/>
          </a:p>
          <a:p>
            <a:pPr marL="0" lvl="0" indent="0" algn="ctr" rtl="0">
              <a:lnSpc>
                <a:spcPct val="90000"/>
              </a:lnSpc>
              <a:spcBef>
                <a:spcPts val="1000"/>
              </a:spcBef>
              <a:spcAft>
                <a:spcPts val="0"/>
              </a:spcAft>
              <a:buClr>
                <a:schemeClr val="dk1"/>
              </a:buClr>
              <a:buSzPts val="5400"/>
              <a:buNone/>
            </a:pPr>
            <a:r>
              <a:rPr lang="en-US" sz="5400" b="1" dirty="0"/>
              <a:t>Che </a:t>
            </a:r>
            <a:r>
              <a:rPr lang="en-US" sz="5400" b="1" dirty="0" err="1"/>
              <a:t>cos’è</a:t>
            </a:r>
            <a:r>
              <a:rPr lang="en-US" sz="5400" b="1" dirty="0"/>
              <a:t>?</a:t>
            </a:r>
            <a:endParaRPr dirty="0"/>
          </a:p>
          <a:p>
            <a:pPr marL="0" lvl="0" indent="0" algn="l" rtl="0">
              <a:lnSpc>
                <a:spcPct val="90000"/>
              </a:lnSpc>
              <a:spcBef>
                <a:spcPts val="1000"/>
              </a:spcBef>
              <a:spcAft>
                <a:spcPts val="0"/>
              </a:spcAft>
              <a:buClr>
                <a:schemeClr val="dk1"/>
              </a:buClr>
              <a:buSzPts val="2800"/>
              <a:buNone/>
            </a:pPr>
            <a:endParaRPr dirty="0"/>
          </a:p>
        </p:txBody>
      </p:sp>
      <p:sp>
        <p:nvSpPr>
          <p:cNvPr id="206" name="Google Shape;206;p5"/>
          <p:cNvSpPr/>
          <p:nvPr/>
        </p:nvSpPr>
        <p:spPr>
          <a:xfrm rot="630314">
            <a:off x="10614808" y="4816731"/>
            <a:ext cx="109094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0" cap="none">
                <a:solidFill>
                  <a:srgbClr val="53575C"/>
                </a:solidFill>
                <a:latin typeface="Arial"/>
                <a:ea typeface="Arial"/>
                <a:cs typeface="Arial"/>
                <a:sym typeface="Arial"/>
              </a:rPr>
              <a: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211"/>
        <p:cNvGrpSpPr/>
        <p:nvPr/>
      </p:nvGrpSpPr>
      <p:grpSpPr>
        <a:xfrm>
          <a:off x="0" y="0"/>
          <a:ext cx="0" cy="0"/>
          <a:chOff x="0" y="0"/>
          <a:chExt cx="0" cy="0"/>
        </a:xfrm>
      </p:grpSpPr>
      <p:sp>
        <p:nvSpPr>
          <p:cNvPr id="212" name="Google Shape;212;p6"/>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3" name="Google Shape;213;p6"/>
          <p:cNvSpPr txBox="1">
            <a:spLocks noGrp="1"/>
          </p:cNvSpPr>
          <p:nvPr>
            <p:ph type="body" idx="1"/>
          </p:nvPr>
        </p:nvSpPr>
        <p:spPr>
          <a:xfrm>
            <a:off x="838200" y="1825625"/>
            <a:ext cx="10515600" cy="4351338"/>
          </a:xfrm>
          <a:prstGeom prst="rect">
            <a:avLst/>
          </a:prstGeom>
          <a:solidFill>
            <a:srgbClr val="FFC000"/>
          </a:solid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5400"/>
              <a:buNone/>
            </a:pPr>
            <a:r>
              <a:rPr lang="it-IT" sz="5400" dirty="0"/>
              <a:t>Se ci sono tre mele e se ne prendono due</a:t>
            </a:r>
            <a:r>
              <a:rPr lang="en-US" sz="5400" dirty="0"/>
              <a:t>,</a:t>
            </a:r>
            <a:endParaRPr dirty="0"/>
          </a:p>
          <a:p>
            <a:pPr marL="0" lvl="0" indent="0" algn="ctr" rtl="0">
              <a:lnSpc>
                <a:spcPct val="90000"/>
              </a:lnSpc>
              <a:spcBef>
                <a:spcPts val="1000"/>
              </a:spcBef>
              <a:spcAft>
                <a:spcPts val="0"/>
              </a:spcAft>
              <a:buClr>
                <a:schemeClr val="dk1"/>
              </a:buClr>
              <a:buSzPts val="5400"/>
              <a:buNone/>
            </a:pPr>
            <a:endParaRPr sz="5400" dirty="0"/>
          </a:p>
          <a:p>
            <a:pPr marL="0" lvl="0" indent="0" algn="ctr" rtl="0">
              <a:lnSpc>
                <a:spcPct val="90000"/>
              </a:lnSpc>
              <a:spcBef>
                <a:spcPts val="1000"/>
              </a:spcBef>
              <a:spcAft>
                <a:spcPts val="0"/>
              </a:spcAft>
              <a:buClr>
                <a:schemeClr val="dk1"/>
              </a:buClr>
              <a:buSzPts val="5400"/>
              <a:buNone/>
            </a:pPr>
            <a:r>
              <a:rPr lang="en-US" sz="5400" b="1" dirty="0"/>
              <a:t>Quante ne </a:t>
            </a:r>
            <a:r>
              <a:rPr lang="en-US" sz="5400" b="1" dirty="0" err="1"/>
              <a:t>avete</a:t>
            </a:r>
            <a:r>
              <a:rPr lang="en-US" sz="5400" b="1" dirty="0"/>
              <a:t>?</a:t>
            </a:r>
            <a:endParaRPr dirty="0"/>
          </a:p>
        </p:txBody>
      </p:sp>
      <p:sp>
        <p:nvSpPr>
          <p:cNvPr id="214" name="Google Shape;214;p6"/>
          <p:cNvSpPr/>
          <p:nvPr/>
        </p:nvSpPr>
        <p:spPr>
          <a:xfrm rot="630314">
            <a:off x="10614808" y="4816731"/>
            <a:ext cx="109094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0" cap="none">
                <a:solidFill>
                  <a:srgbClr val="53575C"/>
                </a:solidFill>
                <a:latin typeface="Arial"/>
                <a:ea typeface="Arial"/>
                <a:cs typeface="Arial"/>
                <a:sym typeface="Arial"/>
              </a:rPr>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Shape 219"/>
        <p:cNvGrpSpPr/>
        <p:nvPr/>
      </p:nvGrpSpPr>
      <p:grpSpPr>
        <a:xfrm>
          <a:off x="0" y="0"/>
          <a:ext cx="0" cy="0"/>
          <a:chOff x="0" y="0"/>
          <a:chExt cx="0" cy="0"/>
        </a:xfrm>
      </p:grpSpPr>
      <p:sp>
        <p:nvSpPr>
          <p:cNvPr id="220" name="Google Shape;220;p7"/>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1" name="Google Shape;221;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5400"/>
              <a:buNone/>
            </a:pPr>
            <a:r>
              <a:rPr lang="it-IT" sz="5400" dirty="0"/>
              <a:t>Due persone stavano giocando a scacchi ed entrambe hanno vinto</a:t>
            </a:r>
            <a:r>
              <a:rPr lang="en-US" sz="5400" dirty="0"/>
              <a:t>.</a:t>
            </a:r>
            <a:endParaRPr dirty="0"/>
          </a:p>
          <a:p>
            <a:pPr marL="0" lvl="0" indent="0" algn="ctr" rtl="0">
              <a:lnSpc>
                <a:spcPct val="90000"/>
              </a:lnSpc>
              <a:spcBef>
                <a:spcPts val="1000"/>
              </a:spcBef>
              <a:spcAft>
                <a:spcPts val="0"/>
              </a:spcAft>
              <a:buClr>
                <a:schemeClr val="dk1"/>
              </a:buClr>
              <a:buSzPts val="5400"/>
              <a:buNone/>
            </a:pPr>
            <a:endParaRPr sz="5400" dirty="0"/>
          </a:p>
          <a:p>
            <a:pPr marL="0" lvl="0" indent="0" algn="ctr" rtl="0">
              <a:lnSpc>
                <a:spcPct val="90000"/>
              </a:lnSpc>
              <a:spcBef>
                <a:spcPts val="1000"/>
              </a:spcBef>
              <a:spcAft>
                <a:spcPts val="0"/>
              </a:spcAft>
              <a:buClr>
                <a:schemeClr val="dk1"/>
              </a:buClr>
              <a:buSzPts val="5400"/>
              <a:buNone/>
            </a:pPr>
            <a:r>
              <a:rPr lang="en-US" sz="5400" b="1" dirty="0"/>
              <a:t>Che </a:t>
            </a:r>
            <a:r>
              <a:rPr lang="en-US" sz="5400" b="1" dirty="0" err="1"/>
              <a:t>cosa</a:t>
            </a:r>
            <a:r>
              <a:rPr lang="en-US" sz="5400" b="1" dirty="0"/>
              <a:t> è </a:t>
            </a:r>
            <a:r>
              <a:rPr lang="en-US" sz="5400" b="1" dirty="0" err="1"/>
              <a:t>successo</a:t>
            </a:r>
            <a:r>
              <a:rPr lang="en-US" sz="5400" b="1" dirty="0"/>
              <a:t>?</a:t>
            </a:r>
            <a:endParaRPr dirty="0"/>
          </a:p>
        </p:txBody>
      </p:sp>
      <p:sp>
        <p:nvSpPr>
          <p:cNvPr id="222" name="Google Shape;222;p7"/>
          <p:cNvSpPr/>
          <p:nvPr/>
        </p:nvSpPr>
        <p:spPr>
          <a:xfrm rot="630314">
            <a:off x="10614808" y="4816731"/>
            <a:ext cx="109094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0" cap="none">
                <a:solidFill>
                  <a:srgbClr val="53575C"/>
                </a:solidFill>
                <a:latin typeface="Arial"/>
                <a:ea typeface="Arial"/>
                <a:cs typeface="Arial"/>
                <a:sym typeface="Arial"/>
              </a:rPr>
              <a:t>?</a:t>
            </a:r>
            <a:endParaRPr/>
          </a:p>
        </p:txBody>
      </p:sp>
      <p:sp>
        <p:nvSpPr>
          <p:cNvPr id="223" name="Google Shape;223;p7"/>
          <p:cNvSpPr/>
          <p:nvPr/>
        </p:nvSpPr>
        <p:spPr>
          <a:xfrm rot="630314">
            <a:off x="10808328" y="5161919"/>
            <a:ext cx="109094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0" cap="none">
                <a:solidFill>
                  <a:srgbClr val="53575C"/>
                </a:solidFill>
                <a:latin typeface="Arial"/>
                <a:ea typeface="Arial"/>
                <a:cs typeface="Arial"/>
                <a:sym typeface="Arial"/>
              </a:rPr>
              <a: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8"/>
        <p:cNvGrpSpPr/>
        <p:nvPr/>
      </p:nvGrpSpPr>
      <p:grpSpPr>
        <a:xfrm>
          <a:off x="0" y="0"/>
          <a:ext cx="0" cy="0"/>
          <a:chOff x="0" y="0"/>
          <a:chExt cx="0" cy="0"/>
        </a:xfrm>
      </p:grpSpPr>
      <p:sp>
        <p:nvSpPr>
          <p:cNvPr id="229" name="Google Shape;229;p8"/>
          <p:cNvSpPr/>
          <p:nvPr/>
        </p:nvSpPr>
        <p:spPr>
          <a:xfrm>
            <a:off x="-1" y="0"/>
            <a:ext cx="12191999"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0" name="Google Shape;230;p8"/>
          <p:cNvSpPr/>
          <p:nvPr/>
        </p:nvSpPr>
        <p:spPr>
          <a:xfrm>
            <a:off x="1" y="0"/>
            <a:ext cx="8522446" cy="2285999"/>
          </a:xfrm>
          <a:prstGeom prst="rect">
            <a:avLst/>
          </a:prstGeom>
          <a:solidFill>
            <a:schemeClr val="lt1"/>
          </a:solidFill>
          <a:ln>
            <a:noFill/>
          </a:ln>
          <a:effectLst>
            <a:outerShdw blurRad="596900" dist="304800" dir="7140000" sx="90000" sy="9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1" name="Google Shape;231;p8"/>
          <p:cNvSpPr txBox="1">
            <a:spLocks noGrp="1"/>
          </p:cNvSpPr>
          <p:nvPr>
            <p:ph type="title"/>
          </p:nvPr>
        </p:nvSpPr>
        <p:spPr>
          <a:xfrm>
            <a:off x="761803" y="350196"/>
            <a:ext cx="4646904" cy="162452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en-US" sz="4000" dirty="0" err="1">
                <a:latin typeface="+mj-lt"/>
              </a:rPr>
              <a:t>Cos’è</a:t>
            </a:r>
            <a:r>
              <a:rPr lang="en-US" sz="4000" dirty="0">
                <a:latin typeface="+mj-lt"/>
              </a:rPr>
              <a:t> il </a:t>
            </a:r>
            <a:r>
              <a:rPr lang="en-US" sz="4000" dirty="0" err="1">
                <a:latin typeface="+mj-lt"/>
              </a:rPr>
              <a:t>pensiero</a:t>
            </a:r>
            <a:r>
              <a:rPr lang="en-US" sz="4000" dirty="0">
                <a:latin typeface="+mj-lt"/>
              </a:rPr>
              <a:t> </a:t>
            </a:r>
            <a:r>
              <a:rPr lang="en-US" sz="4000" dirty="0" err="1">
                <a:latin typeface="+mj-lt"/>
              </a:rPr>
              <a:t>critico</a:t>
            </a:r>
            <a:r>
              <a:rPr lang="en-US" sz="4000" dirty="0">
                <a:latin typeface="+mj-lt"/>
              </a:rPr>
              <a:t>? </a:t>
            </a:r>
            <a:endParaRPr dirty="0">
              <a:latin typeface="+mj-lt"/>
            </a:endParaRPr>
          </a:p>
        </p:txBody>
      </p:sp>
      <p:sp>
        <p:nvSpPr>
          <p:cNvPr id="232" name="Google Shape;232;p8"/>
          <p:cNvSpPr txBox="1">
            <a:spLocks noGrp="1"/>
          </p:cNvSpPr>
          <p:nvPr>
            <p:ph type="body" idx="1"/>
          </p:nvPr>
        </p:nvSpPr>
        <p:spPr>
          <a:xfrm>
            <a:off x="761802" y="2743200"/>
            <a:ext cx="4646905" cy="361314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000"/>
              <a:buNone/>
            </a:pPr>
            <a:r>
              <a:rPr lang="it-IT" sz="2000" b="0" i="0" dirty="0">
                <a:highlight>
                  <a:srgbClr val="FFFFFF"/>
                </a:highlight>
                <a:latin typeface="Arial"/>
                <a:ea typeface="Arial"/>
                <a:cs typeface="Arial"/>
                <a:sym typeface="Arial"/>
              </a:rPr>
              <a:t>Il pensiero critico è la capacità di interpretare, valutare e analizzare i fatti e le informazioni disponibili, per formulare un giudizio, trovare una soluzione o decidere se qualcosa è giusto o sbagliato</a:t>
            </a:r>
            <a:r>
              <a:rPr lang="en-US" sz="2000" b="0" i="0" dirty="0">
                <a:highlight>
                  <a:srgbClr val="FFFFFF"/>
                </a:highlight>
                <a:latin typeface="Arial"/>
                <a:ea typeface="Arial"/>
                <a:cs typeface="Arial"/>
                <a:sym typeface="Arial"/>
              </a:rPr>
              <a:t>.</a:t>
            </a:r>
            <a:endParaRPr dirty="0"/>
          </a:p>
        </p:txBody>
      </p:sp>
      <p:pic>
        <p:nvPicPr>
          <p:cNvPr id="233" name="Google Shape;233;p8" descr="Geometric shapes on a wooden background"/>
          <p:cNvPicPr preferRelativeResize="0"/>
          <p:nvPr/>
        </p:nvPicPr>
        <p:blipFill rotWithShape="1">
          <a:blip r:embed="rId3">
            <a:alphaModFix/>
          </a:blip>
          <a:srcRect l="13676" r="26921" b="-2"/>
          <a:stretch/>
        </p:blipFill>
        <p:spPr>
          <a:xfrm>
            <a:off x="6096000" y="1"/>
            <a:ext cx="6102825"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8"/>
        <p:cNvGrpSpPr/>
        <p:nvPr/>
      </p:nvGrpSpPr>
      <p:grpSpPr>
        <a:xfrm>
          <a:off x="0" y="0"/>
          <a:ext cx="0" cy="0"/>
          <a:chOff x="0" y="0"/>
          <a:chExt cx="0" cy="0"/>
        </a:xfrm>
      </p:grpSpPr>
      <p:sp>
        <p:nvSpPr>
          <p:cNvPr id="239" name="Google Shape;239;p9"/>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0" name="Google Shape;240;p9"/>
          <p:cNvSpPr txBox="1">
            <a:spLocks noGrp="1"/>
          </p:cNvSpPr>
          <p:nvPr>
            <p:ph type="title"/>
          </p:nvPr>
        </p:nvSpPr>
        <p:spPr>
          <a:xfrm>
            <a:off x="836679" y="723898"/>
            <a:ext cx="6002110" cy="14954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it-IT" sz="4000" dirty="0">
                <a:latin typeface="+mj-lt"/>
              </a:rPr>
              <a:t>Come migliorare il pensiero critico</a:t>
            </a:r>
            <a:endParaRPr dirty="0">
              <a:latin typeface="+mj-lt"/>
            </a:endParaRPr>
          </a:p>
        </p:txBody>
      </p:sp>
      <p:sp>
        <p:nvSpPr>
          <p:cNvPr id="241" name="Google Shape;241;p9"/>
          <p:cNvSpPr txBox="1">
            <a:spLocks noGrp="1"/>
          </p:cNvSpPr>
          <p:nvPr>
            <p:ph type="body" idx="1"/>
          </p:nvPr>
        </p:nvSpPr>
        <p:spPr>
          <a:xfrm>
            <a:off x="836680" y="2405067"/>
            <a:ext cx="6002110" cy="3729034"/>
          </a:xfrm>
          <a:prstGeom prst="rect">
            <a:avLst/>
          </a:prstGeom>
          <a:noFill/>
          <a:ln>
            <a:noFill/>
          </a:ln>
        </p:spPr>
        <p:txBody>
          <a:bodyPr spcFirstLastPara="1" wrap="square" lIns="91425" tIns="45700" rIns="91425" bIns="45700" anchor="t" anchorCtr="0">
            <a:normAutofit fontScale="77500" lnSpcReduction="20000"/>
          </a:bodyPr>
          <a:lstStyle/>
          <a:p>
            <a:pPr marL="685800" lvl="1" indent="-228600" algn="l" rtl="0">
              <a:lnSpc>
                <a:spcPct val="90000"/>
              </a:lnSpc>
              <a:spcBef>
                <a:spcPts val="0"/>
              </a:spcBef>
              <a:spcAft>
                <a:spcPts val="0"/>
              </a:spcAft>
              <a:buClr>
                <a:schemeClr val="dk1"/>
              </a:buClr>
              <a:buSzPct val="100000"/>
              <a:buChar char="•"/>
            </a:pPr>
            <a:r>
              <a:rPr lang="it-IT" sz="2000" b="1" dirty="0">
                <a:latin typeface="Arial"/>
                <a:ea typeface="Arial"/>
                <a:cs typeface="Arial"/>
                <a:sym typeface="Arial"/>
              </a:rPr>
              <a:t>Porre domande efficaci </a:t>
            </a:r>
            <a:r>
              <a:rPr lang="it-IT" sz="2000" dirty="0">
                <a:latin typeface="Arial"/>
                <a:ea typeface="Arial"/>
                <a:cs typeface="Arial"/>
                <a:sym typeface="Arial"/>
              </a:rPr>
              <a:t>che promuovano una comprensione più approfondita (ad esempio, chi, cosa, dove, quando, perché, come).</a:t>
            </a:r>
          </a:p>
          <a:p>
            <a:pPr marL="685800" lvl="1" indent="-228600" algn="l" rtl="0">
              <a:lnSpc>
                <a:spcPct val="90000"/>
              </a:lnSpc>
              <a:spcBef>
                <a:spcPts val="0"/>
              </a:spcBef>
              <a:spcAft>
                <a:spcPts val="0"/>
              </a:spcAft>
              <a:buClr>
                <a:schemeClr val="dk1"/>
              </a:buClr>
              <a:buSzPct val="100000"/>
              <a:buChar char="•"/>
            </a:pPr>
            <a:r>
              <a:rPr lang="it-IT" sz="2000" b="1" dirty="0">
                <a:latin typeface="Arial"/>
                <a:ea typeface="Arial"/>
                <a:cs typeface="Arial"/>
                <a:sym typeface="Arial"/>
              </a:rPr>
              <a:t>Cercare un feedback. </a:t>
            </a:r>
            <a:r>
              <a:rPr lang="it-IT" sz="2000" dirty="0">
                <a:latin typeface="Arial"/>
                <a:ea typeface="Arial"/>
                <a:cs typeface="Arial"/>
                <a:sym typeface="Arial"/>
              </a:rPr>
              <a:t>Ricevere un feedback può aiutarvi a identificare le aree di miglioramento, a imparare dai vostri errori e ad acquisire nuove prospettive.</a:t>
            </a:r>
            <a:r>
              <a:rPr lang="it-IT" sz="2000" b="1" dirty="0">
                <a:latin typeface="Arial"/>
                <a:ea typeface="Arial"/>
                <a:cs typeface="Arial"/>
                <a:sym typeface="Arial"/>
              </a:rPr>
              <a:t> </a:t>
            </a:r>
          </a:p>
          <a:p>
            <a:pPr marL="685800" lvl="1" indent="-228600" algn="l" rtl="0">
              <a:lnSpc>
                <a:spcPct val="90000"/>
              </a:lnSpc>
              <a:spcBef>
                <a:spcPts val="0"/>
              </a:spcBef>
              <a:spcAft>
                <a:spcPts val="0"/>
              </a:spcAft>
              <a:buClr>
                <a:schemeClr val="dk1"/>
              </a:buClr>
              <a:buSzPct val="100000"/>
              <a:buChar char="•"/>
            </a:pPr>
            <a:r>
              <a:rPr lang="it-IT" sz="2000" b="1" dirty="0">
                <a:latin typeface="Arial"/>
                <a:ea typeface="Arial"/>
                <a:cs typeface="Arial"/>
                <a:sym typeface="Arial"/>
              </a:rPr>
              <a:t>Essere consapevoli dei propri pregiudizi. </a:t>
            </a:r>
            <a:r>
              <a:rPr lang="it-IT" sz="2000" dirty="0">
                <a:latin typeface="Arial"/>
                <a:ea typeface="Arial"/>
                <a:cs typeface="Arial"/>
                <a:sym typeface="Arial"/>
              </a:rPr>
              <a:t>Riflettete e riconoscete le vostre opinioni personali, i vostri pregiudizi e le vostre supposizioni. La tendenza a privilegiare una cosa piuttosto che un'altra può impedirvi di prendere decisioni giuste, accurate e obiettive. </a:t>
            </a:r>
          </a:p>
          <a:p>
            <a:pPr marL="685800" lvl="1" indent="-228600" algn="l" rtl="0">
              <a:lnSpc>
                <a:spcPct val="90000"/>
              </a:lnSpc>
              <a:spcBef>
                <a:spcPts val="0"/>
              </a:spcBef>
              <a:spcAft>
                <a:spcPts val="0"/>
              </a:spcAft>
              <a:buClr>
                <a:schemeClr val="dk1"/>
              </a:buClr>
              <a:buSzPct val="100000"/>
              <a:buChar char="•"/>
            </a:pPr>
            <a:r>
              <a:rPr lang="it-IT" sz="2000" b="1" dirty="0">
                <a:latin typeface="Arial"/>
                <a:ea typeface="Arial"/>
                <a:cs typeface="Arial"/>
                <a:sym typeface="Arial"/>
              </a:rPr>
              <a:t>Analizzare le informazioni esistenti. </a:t>
            </a:r>
            <a:r>
              <a:rPr lang="it-IT" sz="2000" dirty="0">
                <a:latin typeface="Arial"/>
                <a:ea typeface="Arial"/>
                <a:cs typeface="Arial"/>
                <a:sym typeface="Arial"/>
              </a:rPr>
              <a:t>Valutate tutte le informazioni e le prove in vostro possesso per assicurarvi che siano accurate e pertinenti.</a:t>
            </a:r>
          </a:p>
          <a:p>
            <a:pPr marL="685800" lvl="1" indent="-228600" algn="l" rtl="0">
              <a:lnSpc>
                <a:spcPct val="90000"/>
              </a:lnSpc>
              <a:spcBef>
                <a:spcPts val="0"/>
              </a:spcBef>
              <a:spcAft>
                <a:spcPts val="0"/>
              </a:spcAft>
              <a:buClr>
                <a:schemeClr val="dk1"/>
              </a:buClr>
              <a:buSzPct val="100000"/>
              <a:buChar char="•"/>
            </a:pPr>
            <a:r>
              <a:rPr lang="it-IT" sz="2000" b="1" dirty="0">
                <a:latin typeface="Arial"/>
                <a:ea typeface="Arial"/>
                <a:cs typeface="Arial"/>
                <a:sym typeface="Arial"/>
              </a:rPr>
              <a:t>Imparare nuove competenze. </a:t>
            </a:r>
            <a:r>
              <a:rPr lang="it-IT" sz="2000" dirty="0">
                <a:latin typeface="Arial"/>
                <a:ea typeface="Arial"/>
                <a:cs typeface="Arial"/>
                <a:sym typeface="Arial"/>
              </a:rPr>
              <a:t>L'apprendimento di nuove competenze consente di ampliare i propri orizzonti, di mettere alla prova la propria mente, di espandere le proprie conoscenze e di acquisire nuove abilità.</a:t>
            </a:r>
            <a:endParaRPr sz="2000" dirty="0"/>
          </a:p>
        </p:txBody>
      </p:sp>
      <p:pic>
        <p:nvPicPr>
          <p:cNvPr id="242" name="Google Shape;242;p9" descr="Person with idea concept"/>
          <p:cNvPicPr preferRelativeResize="0"/>
          <p:nvPr/>
        </p:nvPicPr>
        <p:blipFill rotWithShape="1">
          <a:blip r:embed="rId3">
            <a:alphaModFix/>
          </a:blip>
          <a:srcRect l="31817" r="19588" b="-1"/>
          <a:stretch/>
        </p:blipFill>
        <p:spPr>
          <a:xfrm>
            <a:off x="7199440" y="10"/>
            <a:ext cx="4992560" cy="685799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dirty="0">
                <a:latin typeface="+mj-lt"/>
              </a:rPr>
              <a:t>Survival Game</a:t>
            </a:r>
            <a:endParaRPr dirty="0">
              <a:latin typeface="+mj-lt"/>
            </a:endParaRPr>
          </a:p>
        </p:txBody>
      </p:sp>
      <p:sp>
        <p:nvSpPr>
          <p:cNvPr id="249" name="Google Shape;249;p10"/>
          <p:cNvSpPr txBox="1"/>
          <p:nvPr/>
        </p:nvSpPr>
        <p:spPr>
          <a:xfrm>
            <a:off x="963827" y="1690688"/>
            <a:ext cx="5132173" cy="20312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dirty="0">
                <a:solidFill>
                  <a:schemeClr val="dk1"/>
                </a:solidFill>
                <a:latin typeface="Arial"/>
                <a:ea typeface="Arial"/>
                <a:cs typeface="Arial"/>
                <a:sym typeface="Arial"/>
              </a:rPr>
              <a:t>Siete su un'isola disabitata. Il vostro orologio si è fermato e avete perso la barca per tornare alla civiltà. Il prossimo battello arriverà tra una settimana. Di seguito trovate un elenco di 20 oggetti che potrebbero aiutarvi durante il vostro soggiorno. Classificateli in ordine dal più importante (1) al meno importante (20). </a:t>
            </a:r>
            <a:endParaRPr dirty="0"/>
          </a:p>
        </p:txBody>
      </p:sp>
      <p:sp>
        <p:nvSpPr>
          <p:cNvPr id="250" name="Google Shape;250;p10"/>
          <p:cNvSpPr txBox="1"/>
          <p:nvPr/>
        </p:nvSpPr>
        <p:spPr>
          <a:xfrm>
            <a:off x="6330830" y="1027906"/>
            <a:ext cx="5861170" cy="59092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Arial"/>
                <a:ea typeface="Arial"/>
                <a:cs typeface="Arial"/>
                <a:sym typeface="Arial"/>
              </a:rPr>
              <a:t>………. </a:t>
            </a:r>
            <a:r>
              <a:rPr lang="it-IT" sz="1800" dirty="0">
                <a:solidFill>
                  <a:schemeClr val="dk1"/>
                </a:solidFill>
                <a:latin typeface="Arial"/>
                <a:ea typeface="Arial"/>
                <a:cs typeface="Arial"/>
                <a:sym typeface="Arial"/>
              </a:rPr>
              <a:t>Un sacchetto di frutta secca</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6 </a:t>
            </a:r>
            <a:r>
              <a:rPr lang="en-US" sz="1800" dirty="0" err="1">
                <a:solidFill>
                  <a:schemeClr val="dk1"/>
                </a:solidFill>
                <a:latin typeface="Arial"/>
                <a:ea typeface="Arial"/>
                <a:cs typeface="Arial"/>
                <a:sym typeface="Arial"/>
              </a:rPr>
              <a:t>bottiglie</a:t>
            </a:r>
            <a:r>
              <a:rPr lang="en-US" sz="1800" dirty="0">
                <a:solidFill>
                  <a:schemeClr val="dk1"/>
                </a:solidFill>
                <a:latin typeface="Arial"/>
                <a:ea typeface="Arial"/>
                <a:cs typeface="Arial"/>
                <a:sym typeface="Arial"/>
              </a:rPr>
              <a:t> di </a:t>
            </a:r>
            <a:r>
              <a:rPr lang="en-US" sz="1800" dirty="0" err="1">
                <a:solidFill>
                  <a:schemeClr val="dk1"/>
                </a:solidFill>
                <a:latin typeface="Arial"/>
                <a:ea typeface="Arial"/>
                <a:cs typeface="Arial"/>
                <a:sym typeface="Arial"/>
              </a:rPr>
              <a:t>acqua</a:t>
            </a: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potebile</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Un </a:t>
            </a:r>
            <a:r>
              <a:rPr lang="en-US" sz="1800" dirty="0" err="1">
                <a:solidFill>
                  <a:schemeClr val="dk1"/>
                </a:solidFill>
                <a:latin typeface="Arial"/>
                <a:ea typeface="Arial"/>
                <a:cs typeface="Arial"/>
                <a:sym typeface="Arial"/>
              </a:rPr>
              <a:t>coltello</a:t>
            </a:r>
            <a:r>
              <a:rPr lang="en-US" sz="1800" dirty="0">
                <a:solidFill>
                  <a:schemeClr val="dk1"/>
                </a:solidFill>
                <a:latin typeface="Arial"/>
                <a:ea typeface="Arial"/>
                <a:cs typeface="Arial"/>
                <a:sym typeface="Arial"/>
              </a:rPr>
              <a:t> a </a:t>
            </a:r>
            <a:r>
              <a:rPr lang="en-US" sz="1800" dirty="0" err="1">
                <a:solidFill>
                  <a:schemeClr val="dk1"/>
                </a:solidFill>
                <a:latin typeface="Arial"/>
                <a:ea typeface="Arial"/>
                <a:cs typeface="Arial"/>
                <a:sym typeface="Arial"/>
              </a:rPr>
              <a:t>serramanico</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Abbinamenti</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a:t>
            </a:r>
            <a:r>
              <a:rPr lang="it-IT" sz="1800" dirty="0">
                <a:solidFill>
                  <a:schemeClr val="dk1"/>
                </a:solidFill>
                <a:latin typeface="Arial"/>
                <a:ea typeface="Arial"/>
                <a:cs typeface="Arial"/>
                <a:sym typeface="Arial"/>
              </a:rPr>
              <a:t>Una coperta</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Un costume da </a:t>
            </a:r>
            <a:r>
              <a:rPr lang="en-US" sz="1800" dirty="0" err="1">
                <a:solidFill>
                  <a:schemeClr val="dk1"/>
                </a:solidFill>
                <a:latin typeface="Arial"/>
                <a:ea typeface="Arial"/>
                <a:cs typeface="Arial"/>
                <a:sym typeface="Arial"/>
              </a:rPr>
              <a:t>bagno</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Un </a:t>
            </a:r>
            <a:r>
              <a:rPr lang="en-US" sz="1800" dirty="0" err="1">
                <a:solidFill>
                  <a:schemeClr val="dk1"/>
                </a:solidFill>
                <a:latin typeface="Arial"/>
                <a:ea typeface="Arial"/>
                <a:cs typeface="Arial"/>
                <a:sym typeface="Arial"/>
              </a:rPr>
              <a:t>apriscatole</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10 </a:t>
            </a:r>
            <a:r>
              <a:rPr lang="en-US" sz="1800" dirty="0" err="1">
                <a:solidFill>
                  <a:schemeClr val="dk1"/>
                </a:solidFill>
                <a:latin typeface="Arial"/>
                <a:ea typeface="Arial"/>
                <a:cs typeface="Arial"/>
                <a:sym typeface="Arial"/>
              </a:rPr>
              <a:t>lattine</a:t>
            </a:r>
            <a:r>
              <a:rPr lang="en-US" sz="1800" dirty="0">
                <a:solidFill>
                  <a:schemeClr val="dk1"/>
                </a:solidFill>
                <a:latin typeface="Arial"/>
                <a:ea typeface="Arial"/>
                <a:cs typeface="Arial"/>
                <a:sym typeface="Arial"/>
              </a:rPr>
              <a:t> di verdure</a:t>
            </a:r>
            <a:endParaRPr lang="en-US"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10 </a:t>
            </a:r>
            <a:r>
              <a:rPr lang="en-US" sz="1800" dirty="0" err="1">
                <a:solidFill>
                  <a:schemeClr val="dk1"/>
                </a:solidFill>
                <a:latin typeface="Arial"/>
                <a:ea typeface="Arial"/>
                <a:cs typeface="Arial"/>
                <a:sym typeface="Arial"/>
              </a:rPr>
              <a:t>grappoli</a:t>
            </a:r>
            <a:r>
              <a:rPr lang="en-US" sz="1800" dirty="0">
                <a:solidFill>
                  <a:schemeClr val="dk1"/>
                </a:solidFill>
                <a:latin typeface="Arial"/>
                <a:ea typeface="Arial"/>
                <a:cs typeface="Arial"/>
                <a:sym typeface="Arial"/>
              </a:rPr>
              <a:t> di </a:t>
            </a:r>
            <a:r>
              <a:rPr lang="en-US" sz="1800" dirty="0" err="1">
                <a:solidFill>
                  <a:schemeClr val="dk1"/>
                </a:solidFill>
                <a:latin typeface="Arial"/>
                <a:ea typeface="Arial"/>
                <a:cs typeface="Arial"/>
                <a:sym typeface="Arial"/>
              </a:rPr>
              <a:t>banane</a:t>
            </a:r>
            <a:endParaRPr lang="en-US"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Chewing gum</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Sapone</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Ketchup e </a:t>
            </a:r>
            <a:r>
              <a:rPr lang="en-US" sz="1800" dirty="0" err="1">
                <a:solidFill>
                  <a:schemeClr val="dk1"/>
                </a:solidFill>
                <a:latin typeface="Arial"/>
                <a:ea typeface="Arial"/>
                <a:cs typeface="Arial"/>
                <a:sym typeface="Arial"/>
              </a:rPr>
              <a:t>mostarda</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Un </a:t>
            </a:r>
            <a:r>
              <a:rPr lang="en-US" sz="1800" dirty="0" err="1">
                <a:solidFill>
                  <a:schemeClr val="dk1"/>
                </a:solidFill>
                <a:latin typeface="Arial"/>
                <a:ea typeface="Arial"/>
                <a:cs typeface="Arial"/>
                <a:sym typeface="Arial"/>
              </a:rPr>
              <a:t>cambio</a:t>
            </a:r>
            <a:r>
              <a:rPr lang="en-US" sz="1800" dirty="0">
                <a:solidFill>
                  <a:schemeClr val="dk1"/>
                </a:solidFill>
                <a:latin typeface="Arial"/>
                <a:ea typeface="Arial"/>
                <a:cs typeface="Arial"/>
                <a:sym typeface="Arial"/>
              </a:rPr>
              <a:t> di </a:t>
            </a:r>
            <a:r>
              <a:rPr lang="en-US" sz="1800" dirty="0" err="1">
                <a:solidFill>
                  <a:schemeClr val="dk1"/>
                </a:solidFill>
                <a:latin typeface="Arial"/>
                <a:ea typeface="Arial"/>
                <a:cs typeface="Arial"/>
                <a:sym typeface="Arial"/>
              </a:rPr>
              <a:t>abiti</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a:t>
            </a:r>
            <a:r>
              <a:rPr lang="it-IT" sz="1800" dirty="0">
                <a:solidFill>
                  <a:schemeClr val="dk1"/>
                </a:solidFill>
                <a:latin typeface="Arial"/>
                <a:ea typeface="Arial"/>
                <a:cs typeface="Arial"/>
                <a:sym typeface="Arial"/>
              </a:rPr>
              <a:t>Una bussola</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Un </a:t>
            </a:r>
            <a:r>
              <a:rPr lang="en-US" sz="1800" dirty="0" err="1">
                <a:solidFill>
                  <a:schemeClr val="dk1"/>
                </a:solidFill>
                <a:latin typeface="Arial"/>
                <a:ea typeface="Arial"/>
                <a:cs typeface="Arial"/>
                <a:sym typeface="Arial"/>
              </a:rPr>
              <a:t>impermeabile</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a:t>
            </a:r>
            <a:r>
              <a:rPr lang="it-IT" sz="1800" dirty="0">
                <a:solidFill>
                  <a:schemeClr val="dk1"/>
                </a:solidFill>
                <a:latin typeface="Arial"/>
                <a:ea typeface="Arial"/>
                <a:cs typeface="Arial"/>
                <a:sym typeface="Arial"/>
              </a:rPr>
              <a:t>Un dispositivo che converte l'acqua salata in acqua potabile</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Una radio</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Una </a:t>
            </a:r>
            <a:r>
              <a:rPr lang="en-US" sz="1800" dirty="0" err="1">
                <a:solidFill>
                  <a:schemeClr val="dk1"/>
                </a:solidFill>
                <a:latin typeface="Arial"/>
                <a:ea typeface="Arial"/>
                <a:cs typeface="Arial"/>
                <a:sym typeface="Arial"/>
              </a:rPr>
              <a:t>macchina</a:t>
            </a: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fotografica</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Una </a:t>
            </a:r>
            <a:r>
              <a:rPr lang="en-US" sz="1800" dirty="0" err="1">
                <a:solidFill>
                  <a:schemeClr val="dk1"/>
                </a:solidFill>
                <a:latin typeface="Arial"/>
                <a:ea typeface="Arial"/>
                <a:cs typeface="Arial"/>
                <a:sym typeface="Arial"/>
              </a:rPr>
              <a:t>torcia</a:t>
            </a: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elettrica</a:t>
            </a:r>
            <a:endParaRPr dirty="0"/>
          </a:p>
          <a:p>
            <a:pPr marL="0" marR="0" lvl="0" indent="0" algn="l" rtl="0">
              <a:spcBef>
                <a:spcPts val="0"/>
              </a:spcBef>
              <a:spcAft>
                <a:spcPts val="0"/>
              </a:spcAft>
              <a:buNone/>
            </a:pPr>
            <a:r>
              <a:rPr lang="en-US" sz="1800" dirty="0">
                <a:solidFill>
                  <a:schemeClr val="dk1"/>
                </a:solidFill>
                <a:latin typeface="Arial"/>
                <a:ea typeface="Arial"/>
                <a:cs typeface="Arial"/>
                <a:sym typeface="Arial"/>
              </a:rPr>
              <a:t>………. Un </a:t>
            </a:r>
            <a:r>
              <a:rPr lang="en-US" sz="1800" dirty="0" err="1">
                <a:solidFill>
                  <a:schemeClr val="dk1"/>
                </a:solidFill>
                <a:latin typeface="Arial"/>
                <a:ea typeface="Arial"/>
                <a:cs typeface="Arial"/>
                <a:sym typeface="Arial"/>
              </a:rPr>
              <a:t>sacco</a:t>
            </a:r>
            <a:r>
              <a:rPr lang="en-US" sz="1800" dirty="0">
                <a:solidFill>
                  <a:schemeClr val="dk1"/>
                </a:solidFill>
                <a:latin typeface="Arial"/>
                <a:ea typeface="Arial"/>
                <a:cs typeface="Arial"/>
                <a:sym typeface="Arial"/>
              </a:rPr>
              <a:t> di </a:t>
            </a:r>
            <a:r>
              <a:rPr lang="en-US" sz="1800" dirty="0" err="1">
                <a:solidFill>
                  <a:schemeClr val="dk1"/>
                </a:solidFill>
                <a:latin typeface="Arial"/>
                <a:ea typeface="Arial"/>
                <a:cs typeface="Arial"/>
                <a:sym typeface="Arial"/>
              </a:rPr>
              <a:t>patate</a:t>
            </a:r>
            <a:r>
              <a:rPr lang="en-US" sz="1800" dirty="0">
                <a:solidFill>
                  <a:schemeClr val="dk1"/>
                </a:solidFill>
                <a:latin typeface="Arial"/>
                <a:ea typeface="Arial"/>
                <a:cs typeface="Arial"/>
                <a:sym typeface="Arial"/>
              </a:rPr>
              <a:t> </a:t>
            </a:r>
            <a:endParaRPr dirty="0"/>
          </a:p>
        </p:txBody>
      </p:sp>
      <p:pic>
        <p:nvPicPr>
          <p:cNvPr id="251" name="Google Shape;251;p10" descr="Tropical scene outline"/>
          <p:cNvPicPr preferRelativeResize="0"/>
          <p:nvPr/>
        </p:nvPicPr>
        <p:blipFill rotWithShape="1">
          <a:blip r:embed="rId3">
            <a:alphaModFix/>
          </a:blip>
          <a:srcRect/>
          <a:stretch/>
        </p:blipFill>
        <p:spPr>
          <a:xfrm>
            <a:off x="2026509" y="4783524"/>
            <a:ext cx="1709351" cy="17093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6"/>
        <p:cNvGrpSpPr/>
        <p:nvPr/>
      </p:nvGrpSpPr>
      <p:grpSpPr>
        <a:xfrm>
          <a:off x="0" y="0"/>
          <a:ext cx="0" cy="0"/>
          <a:chOff x="0" y="0"/>
          <a:chExt cx="0" cy="0"/>
        </a:xfrm>
      </p:grpSpPr>
      <p:sp>
        <p:nvSpPr>
          <p:cNvPr id="257" name="Google Shape;257;p1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58" name="Google Shape;258;p11" descr="Crumpled paper light bulb"/>
          <p:cNvPicPr preferRelativeResize="0"/>
          <p:nvPr/>
        </p:nvPicPr>
        <p:blipFill rotWithShape="1">
          <a:blip r:embed="rId3">
            <a:alphaModFix/>
          </a:blip>
          <a:srcRect l="4657" r="16679" b="-1"/>
          <a:stretch/>
        </p:blipFill>
        <p:spPr>
          <a:xfrm>
            <a:off x="4110127" y="10"/>
            <a:ext cx="8081873" cy="6857990"/>
          </a:xfrm>
          <a:custGeom>
            <a:avLst/>
            <a:gdLst/>
            <a:ahLst/>
            <a:cxnLst/>
            <a:rect l="l" t="t" r="r" b="b"/>
            <a:pathLst>
              <a:path w="8081873" h="6858000" extrusionOk="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ln>
            <a:noFill/>
          </a:ln>
        </p:spPr>
      </p:pic>
      <p:sp>
        <p:nvSpPr>
          <p:cNvPr id="259" name="Google Shape;259;p11"/>
          <p:cNvSpPr/>
          <p:nvPr/>
        </p:nvSpPr>
        <p:spPr>
          <a:xfrm>
            <a:off x="0" y="0"/>
            <a:ext cx="4959047" cy="6858000"/>
          </a:xfrm>
          <a:custGeom>
            <a:avLst/>
            <a:gdLst/>
            <a:ahLst/>
            <a:cxnLst/>
            <a:rect l="l" t="t" r="r" b="b"/>
            <a:pathLst>
              <a:path w="4959047" h="6858000" extrusionOk="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w="9525" cap="flat" cmpd="sng">
            <a:solidFill>
              <a:srgbClr val="D9E5F8"/>
            </a:solidFill>
            <a:prstDash val="solid"/>
            <a:miter lim="800000"/>
            <a:headEnd type="none" w="sm" len="sm"/>
            <a:tailEnd type="none" w="sm" len="sm"/>
          </a:ln>
          <a:effectLst>
            <a:outerShdw blurRad="50800" dist="38100" algn="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60" name="Google Shape;260;p11"/>
          <p:cNvSpPr/>
          <p:nvPr/>
        </p:nvSpPr>
        <p:spPr>
          <a:xfrm>
            <a:off x="0" y="0"/>
            <a:ext cx="4948887" cy="68580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61" name="Google Shape;261;p11"/>
          <p:cNvSpPr txBox="1">
            <a:spLocks noGrp="1"/>
          </p:cNvSpPr>
          <p:nvPr>
            <p:ph type="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Play"/>
              <a:buNone/>
            </a:pPr>
            <a:r>
              <a:rPr lang="en-US" sz="4800" dirty="0" err="1">
                <a:latin typeface="+mj-lt"/>
              </a:rPr>
              <a:t>Pensiero</a:t>
            </a:r>
            <a:r>
              <a:rPr lang="en-US" sz="4800" dirty="0">
                <a:latin typeface="+mj-lt"/>
              </a:rPr>
              <a:t> </a:t>
            </a:r>
            <a:r>
              <a:rPr lang="en-US" sz="4800" dirty="0" err="1">
                <a:latin typeface="+mj-lt"/>
              </a:rPr>
              <a:t>creativo</a:t>
            </a:r>
            <a:endParaRPr dirty="0">
              <a:latin typeface="+mj-lt"/>
            </a:endParaRPr>
          </a:p>
        </p:txBody>
      </p:sp>
      <p:sp>
        <p:nvSpPr>
          <p:cNvPr id="262" name="Google Shape;262;p11"/>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63" name="Google Shape;263;p11"/>
          <p:cNvSpPr/>
          <p:nvPr/>
        </p:nvSpPr>
        <p:spPr>
          <a:xfrm>
            <a:off x="481029" y="4546920"/>
            <a:ext cx="402336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8"/>
        <p:cNvGrpSpPr/>
        <p:nvPr/>
      </p:nvGrpSpPr>
      <p:grpSpPr>
        <a:xfrm>
          <a:off x="0" y="0"/>
          <a:ext cx="0" cy="0"/>
          <a:chOff x="0" y="0"/>
          <a:chExt cx="0" cy="0"/>
        </a:xfrm>
      </p:grpSpPr>
      <p:sp>
        <p:nvSpPr>
          <p:cNvPr id="269" name="Google Shape;269;p12"/>
          <p:cNvSpPr/>
          <p:nvPr/>
        </p:nvSpPr>
        <p:spPr>
          <a:xfrm>
            <a:off x="638175" y="0"/>
            <a:ext cx="3248025" cy="3400426"/>
          </a:xfrm>
          <a:prstGeom prst="flowChartDocumen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 name="Google Shape;270;p12"/>
          <p:cNvSpPr txBox="1">
            <a:spLocks noGrp="1"/>
          </p:cNvSpPr>
          <p:nvPr>
            <p:ph type="title"/>
          </p:nvPr>
        </p:nvSpPr>
        <p:spPr>
          <a:xfrm>
            <a:off x="838200" y="171162"/>
            <a:ext cx="2840182" cy="2371148"/>
          </a:xfrm>
          <a:prstGeom prst="rect">
            <a:avLst/>
          </a:prstGeom>
          <a:noFill/>
          <a:ln>
            <a:noFill/>
          </a:ln>
        </p:spPr>
        <p:txBody>
          <a:bodyPr spcFirstLastPara="1" wrap="square" lIns="91425" tIns="45700" rIns="91425" bIns="45700" anchor="ctr" anchorCtr="0">
            <a:normAutofit/>
          </a:bodyPr>
          <a:lstStyle/>
          <a:p>
            <a:pPr lvl="0">
              <a:buClr>
                <a:srgbClr val="FFFFFF"/>
              </a:buClr>
              <a:buSzPts val="3200"/>
            </a:pPr>
            <a:r>
              <a:rPr lang="it-IT" sz="3200" dirty="0">
                <a:solidFill>
                  <a:srgbClr val="FFFFFF"/>
                </a:solidFill>
                <a:latin typeface="+mj-lt"/>
              </a:rPr>
              <a:t>Quanti cerchi riuscite a completare in 3 minuti?</a:t>
            </a:r>
            <a:endParaRPr dirty="0">
              <a:latin typeface="+mj-lt"/>
            </a:endParaRPr>
          </a:p>
        </p:txBody>
      </p:sp>
      <p:pic>
        <p:nvPicPr>
          <p:cNvPr id="271" name="Google Shape;271;p12"/>
          <p:cNvPicPr preferRelativeResize="0">
            <a:picLocks noGrp="1"/>
          </p:cNvPicPr>
          <p:nvPr>
            <p:ph type="body" idx="1"/>
          </p:nvPr>
        </p:nvPicPr>
        <p:blipFill rotWithShape="1">
          <a:blip r:embed="rId3">
            <a:alphaModFix/>
          </a:blip>
          <a:srcRect/>
          <a:stretch/>
        </p:blipFill>
        <p:spPr>
          <a:xfrm>
            <a:off x="4207933" y="1188489"/>
            <a:ext cx="7347537" cy="4481997"/>
          </a:xfrm>
          <a:prstGeom prst="rect">
            <a:avLst/>
          </a:prstGeom>
          <a:noFill/>
          <a:ln>
            <a:noFill/>
          </a:ln>
        </p:spPr>
      </p:pic>
      <p:sp>
        <p:nvSpPr>
          <p:cNvPr id="272" name="Google Shape;272;p12"/>
          <p:cNvSpPr txBox="1"/>
          <p:nvPr/>
        </p:nvSpPr>
        <p:spPr>
          <a:xfrm>
            <a:off x="4309420" y="1187514"/>
            <a:ext cx="6098058" cy="153888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400">
                <a:solidFill>
                  <a:schemeClr val="dk1"/>
                </a:solidFill>
                <a:latin typeface="Arial"/>
                <a:ea typeface="Arial"/>
                <a:cs typeface="Arial"/>
                <a:sym typeface="Arial"/>
              </a:rPr>
              <a:t>☺</a:t>
            </a:r>
            <a:endParaRPr sz="94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7"/>
        <p:cNvGrpSpPr/>
        <p:nvPr/>
      </p:nvGrpSpPr>
      <p:grpSpPr>
        <a:xfrm>
          <a:off x="0" y="0"/>
          <a:ext cx="0" cy="0"/>
          <a:chOff x="0" y="0"/>
          <a:chExt cx="0" cy="0"/>
        </a:xfrm>
      </p:grpSpPr>
      <p:sp>
        <p:nvSpPr>
          <p:cNvPr id="278" name="Google Shape;278;p1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9" name="Google Shape;279;p13"/>
          <p:cNvSpPr txBox="1">
            <a:spLocks noGrp="1"/>
          </p:cNvSpPr>
          <p:nvPr>
            <p:ph type="title"/>
          </p:nvPr>
        </p:nvSpPr>
        <p:spPr>
          <a:xfrm>
            <a:off x="761800" y="762001"/>
            <a:ext cx="5334197" cy="170824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en-US" sz="4000" dirty="0" err="1">
                <a:latin typeface="+mj-lt"/>
              </a:rPr>
              <a:t>Attività</a:t>
            </a:r>
            <a:r>
              <a:rPr lang="en-US" sz="4000" dirty="0">
                <a:latin typeface="+mj-lt"/>
              </a:rPr>
              <a:t> di </a:t>
            </a:r>
            <a:r>
              <a:rPr lang="en-US" sz="4000" dirty="0" err="1">
                <a:latin typeface="+mj-lt"/>
              </a:rPr>
              <a:t>gruppo</a:t>
            </a:r>
            <a:endParaRPr dirty="0">
              <a:latin typeface="+mj-lt"/>
            </a:endParaRPr>
          </a:p>
        </p:txBody>
      </p:sp>
      <p:sp>
        <p:nvSpPr>
          <p:cNvPr id="280" name="Google Shape;280;p13"/>
          <p:cNvSpPr txBox="1">
            <a:spLocks noGrp="1"/>
          </p:cNvSpPr>
          <p:nvPr>
            <p:ph type="body" idx="1"/>
          </p:nvPr>
        </p:nvSpPr>
        <p:spPr>
          <a:xfrm>
            <a:off x="761800" y="2470244"/>
            <a:ext cx="5334197" cy="3769835"/>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2000"/>
              <a:buChar char="•"/>
            </a:pPr>
            <a:r>
              <a:rPr lang="it-IT" sz="2000" dirty="0"/>
              <a:t>Quali cose cambiereste nella forma per renderle più pratiche</a:t>
            </a:r>
            <a:r>
              <a:rPr lang="en-US" sz="2000" dirty="0"/>
              <a:t>?</a:t>
            </a:r>
            <a:endParaRPr dirty="0"/>
          </a:p>
          <a:p>
            <a:pPr marL="228600" lvl="0" indent="-228600" algn="l" rtl="0">
              <a:lnSpc>
                <a:spcPct val="90000"/>
              </a:lnSpc>
              <a:spcBef>
                <a:spcPts val="1000"/>
              </a:spcBef>
              <a:spcAft>
                <a:spcPts val="0"/>
              </a:spcAft>
              <a:buClr>
                <a:schemeClr val="dk1"/>
              </a:buClr>
              <a:buSzPts val="2000"/>
              <a:buChar char="•"/>
            </a:pPr>
            <a:r>
              <a:rPr lang="it-IT" sz="2000" dirty="0"/>
              <a:t>Cioè, farei un rettangolo di mele da appoggiare su una mensola</a:t>
            </a:r>
            <a:r>
              <a:rPr lang="en-US" sz="2000" dirty="0"/>
              <a:t>.</a:t>
            </a:r>
            <a:endParaRPr dirty="0"/>
          </a:p>
          <a:p>
            <a:pPr marL="0" lvl="0" indent="0" algn="l" rtl="0">
              <a:lnSpc>
                <a:spcPct val="90000"/>
              </a:lnSpc>
              <a:spcBef>
                <a:spcPts val="1000"/>
              </a:spcBef>
              <a:spcAft>
                <a:spcPts val="0"/>
              </a:spcAft>
              <a:buClr>
                <a:schemeClr val="dk1"/>
              </a:buClr>
              <a:buSzPts val="2000"/>
              <a:buNone/>
            </a:pPr>
            <a:endParaRPr sz="2000" dirty="0"/>
          </a:p>
        </p:txBody>
      </p:sp>
      <p:pic>
        <p:nvPicPr>
          <p:cNvPr id="281" name="Google Shape;281;p13" descr="A yellow toy lego and one red colour"/>
          <p:cNvPicPr preferRelativeResize="0"/>
          <p:nvPr/>
        </p:nvPicPr>
        <p:blipFill rotWithShape="1">
          <a:blip r:embed="rId3">
            <a:alphaModFix/>
          </a:blip>
          <a:srcRect l="6062" r="42102" b="-1"/>
          <a:stretch/>
        </p:blipFill>
        <p:spPr>
          <a:xfrm>
            <a:off x="6857797" y="-10886"/>
            <a:ext cx="5334204" cy="6868886"/>
          </a:xfrm>
          <a:prstGeom prst="rect">
            <a:avLst/>
          </a:prstGeom>
          <a:noFill/>
          <a:ln>
            <a:noFill/>
          </a:ln>
          <a:effectLst>
            <a:outerShdw blurRad="127000" dist="50800" dir="10800000" sx="99000" sy="99000" algn="r" rotWithShape="0">
              <a:srgbClr val="000000">
                <a:alpha val="4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6"/>
        <p:cNvGrpSpPr/>
        <p:nvPr/>
      </p:nvGrpSpPr>
      <p:grpSpPr>
        <a:xfrm>
          <a:off x="0" y="0"/>
          <a:ext cx="0" cy="0"/>
          <a:chOff x="0" y="0"/>
          <a:chExt cx="0" cy="0"/>
        </a:xfrm>
      </p:grpSpPr>
      <p:sp>
        <p:nvSpPr>
          <p:cNvPr id="287" name="Google Shape;287;p14"/>
          <p:cNvSpPr/>
          <p:nvPr/>
        </p:nvSpPr>
        <p:spPr>
          <a:xfrm>
            <a:off x="-1" y="0"/>
            <a:ext cx="12191999"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 name="Google Shape;288;p14"/>
          <p:cNvSpPr/>
          <p:nvPr/>
        </p:nvSpPr>
        <p:spPr>
          <a:xfrm>
            <a:off x="1" y="0"/>
            <a:ext cx="8522446" cy="2285999"/>
          </a:xfrm>
          <a:prstGeom prst="rect">
            <a:avLst/>
          </a:prstGeom>
          <a:solidFill>
            <a:schemeClr val="lt1"/>
          </a:solidFill>
          <a:ln>
            <a:noFill/>
          </a:ln>
          <a:effectLst>
            <a:outerShdw blurRad="596900" dist="304800" dir="7140000" sx="90000" sy="9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 name="Google Shape;289;p14"/>
          <p:cNvSpPr txBox="1">
            <a:spLocks noGrp="1"/>
          </p:cNvSpPr>
          <p:nvPr>
            <p:ph type="title"/>
          </p:nvPr>
        </p:nvSpPr>
        <p:spPr>
          <a:xfrm>
            <a:off x="761803" y="350196"/>
            <a:ext cx="4646904" cy="162452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Open Sans"/>
              <a:buNone/>
            </a:pPr>
            <a:r>
              <a:rPr lang="en-US" sz="4000" b="0" i="0" dirty="0">
                <a:highlight>
                  <a:srgbClr val="FFFFFF"/>
                </a:highlight>
                <a:latin typeface="+mj-lt"/>
                <a:ea typeface="Open Sans"/>
                <a:cs typeface="Open Sans"/>
                <a:sym typeface="Open Sans"/>
              </a:rPr>
              <a:t>Che </a:t>
            </a:r>
            <a:r>
              <a:rPr lang="en-US" sz="4000" b="0" i="0" dirty="0" err="1">
                <a:highlight>
                  <a:srgbClr val="FFFFFF"/>
                </a:highlight>
                <a:latin typeface="+mj-lt"/>
                <a:ea typeface="Open Sans"/>
                <a:cs typeface="Open Sans"/>
                <a:sym typeface="Open Sans"/>
              </a:rPr>
              <a:t>cos’è</a:t>
            </a:r>
            <a:r>
              <a:rPr lang="en-US" sz="4000" b="0" i="0" dirty="0">
                <a:highlight>
                  <a:srgbClr val="FFFFFF"/>
                </a:highlight>
                <a:latin typeface="+mj-lt"/>
                <a:ea typeface="Open Sans"/>
                <a:cs typeface="Open Sans"/>
                <a:sym typeface="Open Sans"/>
              </a:rPr>
              <a:t> il </a:t>
            </a:r>
            <a:r>
              <a:rPr lang="en-US" sz="4000" b="0" i="0" dirty="0" err="1">
                <a:highlight>
                  <a:srgbClr val="FFFFFF"/>
                </a:highlight>
                <a:latin typeface="+mj-lt"/>
                <a:ea typeface="Open Sans"/>
                <a:cs typeface="Open Sans"/>
                <a:sym typeface="Open Sans"/>
              </a:rPr>
              <a:t>pensiero</a:t>
            </a:r>
            <a:r>
              <a:rPr lang="en-US" sz="4000" b="0" i="0" dirty="0">
                <a:highlight>
                  <a:srgbClr val="FFFFFF"/>
                </a:highlight>
                <a:latin typeface="+mj-lt"/>
                <a:ea typeface="Open Sans"/>
                <a:cs typeface="Open Sans"/>
                <a:sym typeface="Open Sans"/>
              </a:rPr>
              <a:t> </a:t>
            </a:r>
            <a:r>
              <a:rPr lang="en-US" sz="4000" b="0" i="0" dirty="0" err="1">
                <a:highlight>
                  <a:srgbClr val="FFFFFF"/>
                </a:highlight>
                <a:latin typeface="+mj-lt"/>
                <a:ea typeface="Open Sans"/>
                <a:cs typeface="Open Sans"/>
                <a:sym typeface="Open Sans"/>
              </a:rPr>
              <a:t>creativo</a:t>
            </a:r>
            <a:r>
              <a:rPr lang="en-US" sz="4000" b="0" i="0" dirty="0">
                <a:highlight>
                  <a:srgbClr val="FFFFFF"/>
                </a:highlight>
                <a:latin typeface="+mj-lt"/>
                <a:ea typeface="Open Sans"/>
                <a:cs typeface="Open Sans"/>
                <a:sym typeface="Open Sans"/>
              </a:rPr>
              <a:t>?</a:t>
            </a:r>
            <a:endParaRPr sz="4000" dirty="0">
              <a:latin typeface="+mj-lt"/>
            </a:endParaRPr>
          </a:p>
        </p:txBody>
      </p:sp>
      <p:sp>
        <p:nvSpPr>
          <p:cNvPr id="290" name="Google Shape;290;p14"/>
          <p:cNvSpPr txBox="1">
            <a:spLocks noGrp="1"/>
          </p:cNvSpPr>
          <p:nvPr>
            <p:ph type="body" idx="1"/>
          </p:nvPr>
        </p:nvSpPr>
        <p:spPr>
          <a:xfrm>
            <a:off x="761802" y="2743200"/>
            <a:ext cx="4646905" cy="361314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000"/>
              <a:buNone/>
            </a:pPr>
            <a:r>
              <a:rPr lang="it-IT" sz="2000" dirty="0"/>
              <a:t>Il pensiero creativo è la capacità di produrre molte idee o soluzioni alternative, uniche e originali</a:t>
            </a:r>
            <a:r>
              <a:rPr lang="en-US" sz="2000" dirty="0"/>
              <a:t>. </a:t>
            </a:r>
            <a:endParaRPr dirty="0"/>
          </a:p>
          <a:p>
            <a:pPr marL="0" lvl="0" indent="0" algn="l" rtl="0">
              <a:lnSpc>
                <a:spcPct val="90000"/>
              </a:lnSpc>
              <a:spcBef>
                <a:spcPts val="1000"/>
              </a:spcBef>
              <a:spcAft>
                <a:spcPts val="0"/>
              </a:spcAft>
              <a:buClr>
                <a:schemeClr val="dk1"/>
              </a:buClr>
              <a:buSzPts val="1800"/>
              <a:buNone/>
            </a:pPr>
            <a:r>
              <a:rPr lang="it-IT" sz="1800" dirty="0">
                <a:latin typeface="Arial"/>
                <a:ea typeface="Arial"/>
                <a:cs typeface="Arial"/>
                <a:sym typeface="Arial"/>
              </a:rPr>
              <a:t>Il pensiero creativo è una salvaguardia contro i blocchi. </a:t>
            </a:r>
            <a:endParaRPr sz="2000" dirty="0"/>
          </a:p>
          <a:p>
            <a:pPr marL="0" lvl="0" indent="0" algn="l" rtl="0">
              <a:lnSpc>
                <a:spcPct val="90000"/>
              </a:lnSpc>
              <a:spcBef>
                <a:spcPts val="1000"/>
              </a:spcBef>
              <a:spcAft>
                <a:spcPts val="0"/>
              </a:spcAft>
              <a:buClr>
                <a:schemeClr val="dk1"/>
              </a:buClr>
              <a:buSzPts val="2000"/>
              <a:buNone/>
            </a:pPr>
            <a:endParaRPr sz="2000" dirty="0"/>
          </a:p>
        </p:txBody>
      </p:sp>
      <p:pic>
        <p:nvPicPr>
          <p:cNvPr id="291" name="Google Shape;291;p14" descr="Lightbulb idea concept"/>
          <p:cNvPicPr preferRelativeResize="0"/>
          <p:nvPr/>
        </p:nvPicPr>
        <p:blipFill rotWithShape="1">
          <a:blip r:embed="rId3">
            <a:alphaModFix/>
          </a:blip>
          <a:srcRect r="40599" b="-2"/>
          <a:stretch/>
        </p:blipFill>
        <p:spPr>
          <a:xfrm>
            <a:off x="6096000" y="1"/>
            <a:ext cx="6102825"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6"/>
        <p:cNvGrpSpPr/>
        <p:nvPr/>
      </p:nvGrpSpPr>
      <p:grpSpPr>
        <a:xfrm>
          <a:off x="0" y="0"/>
          <a:ext cx="0" cy="0"/>
          <a:chOff x="0" y="0"/>
          <a:chExt cx="0" cy="0"/>
        </a:xfrm>
      </p:grpSpPr>
      <p:sp>
        <p:nvSpPr>
          <p:cNvPr id="297" name="Google Shape;297;p15"/>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 name="Google Shape;298;p15"/>
          <p:cNvSpPr txBox="1">
            <a:spLocks noGrp="1"/>
          </p:cNvSpPr>
          <p:nvPr>
            <p:ph type="title"/>
          </p:nvPr>
        </p:nvSpPr>
        <p:spPr>
          <a:xfrm>
            <a:off x="890338" y="640080"/>
            <a:ext cx="3734014" cy="3566160"/>
          </a:xfrm>
          <a:prstGeom prst="rect">
            <a:avLst/>
          </a:prstGeom>
          <a:noFill/>
          <a:ln>
            <a:noFill/>
          </a:ln>
        </p:spPr>
        <p:txBody>
          <a:bodyPr spcFirstLastPara="1" wrap="square" lIns="91425" tIns="45700" rIns="91425" bIns="45700" anchor="b" anchorCtr="0">
            <a:normAutofit/>
          </a:bodyPr>
          <a:lstStyle/>
          <a:p>
            <a:pPr lvl="0">
              <a:buSzPts val="5400"/>
            </a:pPr>
            <a:r>
              <a:rPr lang="en-US" sz="5400" dirty="0" err="1">
                <a:latin typeface="+mj-lt"/>
              </a:rPr>
              <a:t>Tuttavia</a:t>
            </a:r>
            <a:r>
              <a:rPr lang="en-US" sz="5400" dirty="0">
                <a:latin typeface="+mj-lt"/>
              </a:rPr>
              <a:t>,…</a:t>
            </a:r>
            <a:endParaRPr dirty="0">
              <a:latin typeface="+mj-lt"/>
            </a:endParaRPr>
          </a:p>
        </p:txBody>
      </p:sp>
      <p:sp>
        <p:nvSpPr>
          <p:cNvPr id="299" name="Google Shape;299;p15"/>
          <p:cNvSpPr txBox="1">
            <a:spLocks noGrp="1"/>
          </p:cNvSpPr>
          <p:nvPr>
            <p:ph type="body" idx="2"/>
          </p:nvPr>
        </p:nvSpPr>
        <p:spPr>
          <a:xfrm>
            <a:off x="890338" y="4636008"/>
            <a:ext cx="4101791" cy="157276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it-IT" sz="2400" dirty="0"/>
              <a:t>La creatività è come un paracadute. Funziona solo se lo si apre</a:t>
            </a:r>
            <a:r>
              <a:rPr lang="en-US" sz="2400" dirty="0"/>
              <a:t>!</a:t>
            </a:r>
            <a:endParaRPr dirty="0"/>
          </a:p>
        </p:txBody>
      </p:sp>
      <p:sp>
        <p:nvSpPr>
          <p:cNvPr id="300" name="Google Shape;300;p15"/>
          <p:cNvSpPr/>
          <p:nvPr/>
        </p:nvSpPr>
        <p:spPr>
          <a:xfrm>
            <a:off x="890338" y="4409267"/>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01" name="Google Shape;301;p15" descr="Parachute Clipart Images | Free ..."/>
          <p:cNvPicPr preferRelativeResize="0">
            <a:picLocks noGrp="1"/>
          </p:cNvPicPr>
          <p:nvPr>
            <p:ph type="body" idx="1"/>
          </p:nvPr>
        </p:nvPicPr>
        <p:blipFill rotWithShape="1">
          <a:blip r:embed="rId3">
            <a:alphaModFix/>
          </a:blip>
          <a:srcRect r="-1" b="301"/>
          <a:stretch/>
        </p:blipFill>
        <p:spPr>
          <a:xfrm>
            <a:off x="5311702" y="10"/>
            <a:ext cx="6878775" cy="685799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98"/>
                                        </p:tgtEl>
                                        <p:attrNameLst>
                                          <p:attrName>style.visibility</p:attrName>
                                        </p:attrNameLst>
                                      </p:cBhvr>
                                      <p:to>
                                        <p:strVal val="visible"/>
                                      </p:to>
                                    </p:set>
                                    <p:animEffect transition="in" filter="fade">
                                      <p:cBhvr>
                                        <p:cTn id="7" dur="7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6"/>
        <p:cNvGrpSpPr/>
        <p:nvPr/>
      </p:nvGrpSpPr>
      <p:grpSpPr>
        <a:xfrm>
          <a:off x="0" y="0"/>
          <a:ext cx="0" cy="0"/>
          <a:chOff x="0" y="0"/>
          <a:chExt cx="0" cy="0"/>
        </a:xfrm>
      </p:grpSpPr>
      <p:sp>
        <p:nvSpPr>
          <p:cNvPr id="307" name="Google Shape;307;p16"/>
          <p:cNvSpPr/>
          <p:nvPr/>
        </p:nvSpPr>
        <p:spPr>
          <a:xfrm>
            <a:off x="3049"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08" name="Google Shape;308;p16" descr="Stack of colored pencils with copy space"/>
          <p:cNvPicPr preferRelativeResize="0"/>
          <p:nvPr/>
        </p:nvPicPr>
        <p:blipFill rotWithShape="1">
          <a:blip r:embed="rId3">
            <a:alphaModFix/>
          </a:blip>
          <a:srcRect l="5884" r="-1" b="-1"/>
          <a:stretch/>
        </p:blipFill>
        <p:spPr>
          <a:xfrm>
            <a:off x="2522356" y="10"/>
            <a:ext cx="9669642" cy="6857990"/>
          </a:xfrm>
          <a:prstGeom prst="rect">
            <a:avLst/>
          </a:prstGeom>
          <a:noFill/>
          <a:ln>
            <a:noFill/>
          </a:ln>
        </p:spPr>
      </p:pic>
      <p:sp>
        <p:nvSpPr>
          <p:cNvPr id="309" name="Google Shape;309;p16"/>
          <p:cNvSpPr/>
          <p:nvPr/>
        </p:nvSpPr>
        <p:spPr>
          <a:xfrm>
            <a:off x="-1" y="0"/>
            <a:ext cx="7390263"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0" name="Google Shape;310;p16"/>
          <p:cNvSpPr txBox="1">
            <a:spLocks noGrp="1"/>
          </p:cNvSpPr>
          <p:nvPr>
            <p:ph type="title"/>
          </p:nvPr>
        </p:nvSpPr>
        <p:spPr>
          <a:xfrm>
            <a:off x="838200" y="365125"/>
            <a:ext cx="3822189" cy="189991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000"/>
              <a:buFont typeface="Play"/>
              <a:buNone/>
            </a:pPr>
            <a:r>
              <a:rPr lang="it-IT" sz="4000" dirty="0">
                <a:latin typeface="+mj-lt"/>
              </a:rPr>
              <a:t>Come migliorare le capacità di pensiero creativo</a:t>
            </a:r>
            <a:endParaRPr dirty="0">
              <a:latin typeface="+mj-lt"/>
            </a:endParaRPr>
          </a:p>
        </p:txBody>
      </p:sp>
      <p:sp>
        <p:nvSpPr>
          <p:cNvPr id="311" name="Google Shape;311;p16"/>
          <p:cNvSpPr txBox="1">
            <a:spLocks noGrp="1"/>
          </p:cNvSpPr>
          <p:nvPr>
            <p:ph type="body" idx="1"/>
          </p:nvPr>
        </p:nvSpPr>
        <p:spPr>
          <a:xfrm>
            <a:off x="838200" y="2434201"/>
            <a:ext cx="3822189" cy="374276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it-IT" sz="2000" dirty="0"/>
              <a:t>Esercitarsi da soli</a:t>
            </a:r>
          </a:p>
          <a:p>
            <a:pPr marL="228600" lvl="0" indent="-228600" algn="l" rtl="0">
              <a:lnSpc>
                <a:spcPct val="90000"/>
              </a:lnSpc>
              <a:spcBef>
                <a:spcPts val="0"/>
              </a:spcBef>
              <a:spcAft>
                <a:spcPts val="0"/>
              </a:spcAft>
              <a:buClr>
                <a:schemeClr val="dk1"/>
              </a:buClr>
              <a:buSzPts val="2000"/>
              <a:buChar char="•"/>
            </a:pPr>
            <a:r>
              <a:rPr lang="it-IT" sz="2000" dirty="0"/>
              <a:t>Collaborare con altri</a:t>
            </a:r>
          </a:p>
          <a:p>
            <a:pPr marL="228600" lvl="0" indent="-228600" algn="l" rtl="0">
              <a:lnSpc>
                <a:spcPct val="90000"/>
              </a:lnSpc>
              <a:spcBef>
                <a:spcPts val="0"/>
              </a:spcBef>
              <a:spcAft>
                <a:spcPts val="0"/>
              </a:spcAft>
              <a:buClr>
                <a:schemeClr val="dk1"/>
              </a:buClr>
              <a:buSzPts val="2000"/>
              <a:buChar char="•"/>
            </a:pPr>
            <a:r>
              <a:rPr lang="it-IT" sz="2000" dirty="0"/>
              <a:t>Siate curiosi e conservate le cose interessanti in una cartella</a:t>
            </a:r>
          </a:p>
          <a:p>
            <a:pPr marL="228600" lvl="0" indent="-228600" algn="l" rtl="0">
              <a:lnSpc>
                <a:spcPct val="90000"/>
              </a:lnSpc>
              <a:spcBef>
                <a:spcPts val="0"/>
              </a:spcBef>
              <a:spcAft>
                <a:spcPts val="0"/>
              </a:spcAft>
              <a:buClr>
                <a:schemeClr val="dk1"/>
              </a:buClr>
              <a:buSzPts val="2000"/>
              <a:buChar char="•"/>
            </a:pPr>
            <a:r>
              <a:rPr lang="it-IT" sz="2000" dirty="0"/>
              <a:t>Sfidare se stessi</a:t>
            </a:r>
          </a:p>
          <a:p>
            <a:pPr marL="228600" lvl="0" indent="-228600" algn="l" rtl="0">
              <a:lnSpc>
                <a:spcPct val="90000"/>
              </a:lnSpc>
              <a:spcBef>
                <a:spcPts val="0"/>
              </a:spcBef>
              <a:spcAft>
                <a:spcPts val="0"/>
              </a:spcAft>
              <a:buClr>
                <a:schemeClr val="dk1"/>
              </a:buClr>
              <a:buSzPts val="2000"/>
              <a:buChar char="•"/>
            </a:pPr>
            <a:r>
              <a:rPr lang="it-IT" sz="2000" dirty="0"/>
              <a:t>Fate domande “e se”.</a:t>
            </a:r>
            <a:r>
              <a:rPr lang="en-US" sz="2000" dirty="0"/>
              <a:t> </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6"/>
        <p:cNvGrpSpPr/>
        <p:nvPr/>
      </p:nvGrpSpPr>
      <p:grpSpPr>
        <a:xfrm>
          <a:off x="0" y="0"/>
          <a:ext cx="0" cy="0"/>
          <a:chOff x="0" y="0"/>
          <a:chExt cx="0" cy="0"/>
        </a:xfrm>
      </p:grpSpPr>
      <p:sp>
        <p:nvSpPr>
          <p:cNvPr id="317" name="Google Shape;317;p17"/>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 name="Google Shape;318;p17"/>
          <p:cNvSpPr txBox="1">
            <a:spLocks noGrp="1"/>
          </p:cNvSpPr>
          <p:nvPr>
            <p:ph type="title"/>
          </p:nvPr>
        </p:nvSpPr>
        <p:spPr>
          <a:xfrm>
            <a:off x="6513788" y="365125"/>
            <a:ext cx="4840010" cy="18073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dirty="0">
                <a:latin typeface="+mj-lt"/>
              </a:rPr>
              <a:t>Brainstorming</a:t>
            </a:r>
            <a:endParaRPr dirty="0">
              <a:latin typeface="+mj-lt"/>
            </a:endParaRPr>
          </a:p>
        </p:txBody>
      </p:sp>
      <p:pic>
        <p:nvPicPr>
          <p:cNvPr id="319" name="Google Shape;319;p17"/>
          <p:cNvPicPr preferRelativeResize="0"/>
          <p:nvPr/>
        </p:nvPicPr>
        <p:blipFill rotWithShape="1">
          <a:blip r:embed="rId3">
            <a:alphaModFix/>
          </a:blip>
          <a:srcRect l="27303" r="22527"/>
          <a:stretch/>
        </p:blipFill>
        <p:spPr>
          <a:xfrm>
            <a:off x="20" y="10"/>
            <a:ext cx="6116549" cy="6857990"/>
          </a:xfrm>
          <a:custGeom>
            <a:avLst/>
            <a:gdLst/>
            <a:ahLst/>
            <a:cxnLst/>
            <a:rect l="l" t="t" r="r" b="b"/>
            <a:pathLst>
              <a:path w="6116569" h="6879321" extrusionOk="0">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ln>
            <a:noFill/>
          </a:ln>
        </p:spPr>
      </p:pic>
      <p:sp>
        <p:nvSpPr>
          <p:cNvPr id="320" name="Google Shape;320;p17"/>
          <p:cNvSpPr txBox="1">
            <a:spLocks noGrp="1"/>
          </p:cNvSpPr>
          <p:nvPr>
            <p:ph type="body" idx="1"/>
          </p:nvPr>
        </p:nvSpPr>
        <p:spPr>
          <a:xfrm>
            <a:off x="6513788" y="2333297"/>
            <a:ext cx="4840010" cy="384366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700"/>
              <a:buNone/>
            </a:pPr>
            <a:r>
              <a:rPr lang="en-US" sz="1700" dirty="0" err="1"/>
              <a:t>Regole</a:t>
            </a:r>
            <a:r>
              <a:rPr lang="en-US" sz="1700" dirty="0"/>
              <a:t>:</a:t>
            </a:r>
            <a:endParaRPr dirty="0"/>
          </a:p>
          <a:p>
            <a:pPr marL="228600" lvl="0" indent="-228600" algn="l" rtl="0">
              <a:lnSpc>
                <a:spcPct val="90000"/>
              </a:lnSpc>
              <a:spcBef>
                <a:spcPts val="1000"/>
              </a:spcBef>
              <a:spcAft>
                <a:spcPts val="0"/>
              </a:spcAft>
              <a:buClr>
                <a:schemeClr val="dk1"/>
              </a:buClr>
              <a:buSzPts val="1700"/>
              <a:buChar char="•"/>
            </a:pPr>
            <a:r>
              <a:rPr lang="it-IT" sz="1700" dirty="0"/>
              <a:t>Non ci sono vincitori o vinti.</a:t>
            </a:r>
          </a:p>
          <a:p>
            <a:pPr marL="228600" lvl="0" indent="-228600" algn="l" rtl="0">
              <a:lnSpc>
                <a:spcPct val="90000"/>
              </a:lnSpc>
              <a:spcBef>
                <a:spcPts val="1000"/>
              </a:spcBef>
              <a:spcAft>
                <a:spcPts val="0"/>
              </a:spcAft>
              <a:buClr>
                <a:schemeClr val="dk1"/>
              </a:buClr>
              <a:buSzPts val="1700"/>
              <a:buChar char="•"/>
            </a:pPr>
            <a:r>
              <a:rPr lang="it-IT" sz="1700" dirty="0"/>
              <a:t>Nessuna critica o giudizio sulle idee</a:t>
            </a:r>
          </a:p>
          <a:p>
            <a:pPr marL="228600" lvl="0" indent="-228600" algn="l" rtl="0">
              <a:lnSpc>
                <a:spcPct val="90000"/>
              </a:lnSpc>
              <a:spcBef>
                <a:spcPts val="1000"/>
              </a:spcBef>
              <a:spcAft>
                <a:spcPts val="0"/>
              </a:spcAft>
              <a:buClr>
                <a:schemeClr val="dk1"/>
              </a:buClr>
              <a:buSzPts val="1700"/>
              <a:buChar char="•"/>
            </a:pPr>
            <a:r>
              <a:rPr lang="it-IT" sz="1700" dirty="0"/>
              <a:t>Costruire le idee sulle idee di un altro membro del team</a:t>
            </a:r>
          </a:p>
          <a:p>
            <a:pPr marL="228600" lvl="0" indent="-228600" algn="l" rtl="0">
              <a:lnSpc>
                <a:spcPct val="90000"/>
              </a:lnSpc>
              <a:spcBef>
                <a:spcPts val="1000"/>
              </a:spcBef>
              <a:spcAft>
                <a:spcPts val="0"/>
              </a:spcAft>
              <a:buClr>
                <a:schemeClr val="dk1"/>
              </a:buClr>
              <a:buSzPts val="1700"/>
              <a:buChar char="•"/>
            </a:pPr>
            <a:r>
              <a:rPr lang="it-IT" sz="1700" dirty="0"/>
              <a:t>L'attività terminerà tra 5 minuti. Durante questo tempo, ognuno di voi deve dare almeno un suggerimento. </a:t>
            </a:r>
          </a:p>
          <a:p>
            <a:pPr marL="228600" lvl="0" indent="-228600" algn="l" rtl="0">
              <a:lnSpc>
                <a:spcPct val="90000"/>
              </a:lnSpc>
              <a:spcBef>
                <a:spcPts val="1000"/>
              </a:spcBef>
              <a:spcAft>
                <a:spcPts val="0"/>
              </a:spcAft>
              <a:buClr>
                <a:schemeClr val="dk1"/>
              </a:buClr>
              <a:buSzPts val="1700"/>
              <a:buChar char="•"/>
            </a:pPr>
            <a:r>
              <a:rPr lang="it-IT" sz="1700" dirty="0"/>
              <a:t>Scrivete la vostra risposta su un post-it e attaccate la nota alla parete. Se vi vengono in mente più risposte, scrivete ciascuna di esse su un post-it separato e attaccatelo alla parete. </a:t>
            </a:r>
            <a:endParaRPr sz="1700" dirty="0"/>
          </a:p>
          <a:p>
            <a:pPr marL="0" lvl="0" indent="0" algn="l" rtl="0">
              <a:lnSpc>
                <a:spcPct val="90000"/>
              </a:lnSpc>
              <a:spcBef>
                <a:spcPts val="1000"/>
              </a:spcBef>
              <a:spcAft>
                <a:spcPts val="0"/>
              </a:spcAft>
              <a:buClr>
                <a:schemeClr val="dk1"/>
              </a:buClr>
              <a:buSzPts val="1700"/>
              <a:buNone/>
            </a:pPr>
            <a:endParaRPr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5"/>
        <p:cNvGrpSpPr/>
        <p:nvPr/>
      </p:nvGrpSpPr>
      <p:grpSpPr>
        <a:xfrm>
          <a:off x="0" y="0"/>
          <a:ext cx="0" cy="0"/>
          <a:chOff x="0" y="0"/>
          <a:chExt cx="0" cy="0"/>
        </a:xfrm>
      </p:grpSpPr>
      <p:sp>
        <p:nvSpPr>
          <p:cNvPr id="326" name="Google Shape;326;p1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27" name="Google Shape;327;p18" descr="Shoe"/>
          <p:cNvPicPr preferRelativeResize="0"/>
          <p:nvPr/>
        </p:nvPicPr>
        <p:blipFill rotWithShape="1">
          <a:blip r:embed="rId3">
            <a:alphaModFix/>
          </a:blip>
          <a:srcRect/>
          <a:stretch/>
        </p:blipFill>
        <p:spPr>
          <a:xfrm>
            <a:off x="0" y="503808"/>
            <a:ext cx="5850384" cy="5850384"/>
          </a:xfrm>
          <a:custGeom>
            <a:avLst/>
            <a:gdLst/>
            <a:ahLst/>
            <a:cxnLst/>
            <a:rect l="l" t="t" r="r" b="b"/>
            <a:pathLst>
              <a:path w="6094252" h="6857998" extrusionOk="0">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a:noFill/>
          <a:ln>
            <a:noFill/>
          </a:ln>
        </p:spPr>
      </p:pic>
      <p:sp>
        <p:nvSpPr>
          <p:cNvPr id="328" name="Google Shape;328;p18"/>
          <p:cNvSpPr/>
          <p:nvPr/>
        </p:nvSpPr>
        <p:spPr>
          <a:xfrm>
            <a:off x="8525836" y="775849"/>
            <a:ext cx="2987899" cy="2987899"/>
          </a:xfrm>
          <a:prstGeom prst="arc">
            <a:avLst>
              <a:gd name="adj1" fmla="val 14441841"/>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9" name="Google Shape;329;p18"/>
          <p:cNvSpPr txBox="1">
            <a:spLocks noGrp="1"/>
          </p:cNvSpPr>
          <p:nvPr>
            <p:ph type="title"/>
          </p:nvPr>
        </p:nvSpPr>
        <p:spPr>
          <a:xfrm>
            <a:off x="6417732" y="957715"/>
            <a:ext cx="5130798" cy="275041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sz="6000" dirty="0">
                <a:solidFill>
                  <a:schemeClr val="dk1"/>
                </a:solidFill>
                <a:latin typeface="+mj-lt"/>
                <a:ea typeface="Play"/>
                <a:cs typeface="Play"/>
                <a:sym typeface="Play"/>
              </a:rPr>
              <a:t>Brainstorming </a:t>
            </a:r>
            <a:r>
              <a:rPr lang="en-US" sz="6000" dirty="0">
                <a:latin typeface="+mj-lt"/>
              </a:rPr>
              <a:t>di </a:t>
            </a:r>
            <a:r>
              <a:rPr lang="en-US" sz="6000" dirty="0" err="1">
                <a:latin typeface="+mj-lt"/>
              </a:rPr>
              <a:t>gruppo</a:t>
            </a:r>
            <a:endParaRPr dirty="0">
              <a:latin typeface="+mj-lt"/>
            </a:endParaRPr>
          </a:p>
        </p:txBody>
      </p:sp>
      <p:sp>
        <p:nvSpPr>
          <p:cNvPr id="330" name="Google Shape;330;p18"/>
          <p:cNvSpPr/>
          <p:nvPr/>
        </p:nvSpPr>
        <p:spPr>
          <a:xfrm>
            <a:off x="11097079" y="5607717"/>
            <a:ext cx="513442" cy="499514"/>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31" name="Google Shape;331;p18"/>
          <p:cNvSpPr txBox="1">
            <a:spLocks noGrp="1"/>
          </p:cNvSpPr>
          <p:nvPr>
            <p:ph type="body" idx="1"/>
          </p:nvPr>
        </p:nvSpPr>
        <p:spPr>
          <a:xfrm>
            <a:off x="6417732" y="3800209"/>
            <a:ext cx="5130798" cy="230702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it-IT" sz="2400" b="1" dirty="0">
                <a:solidFill>
                  <a:schemeClr val="dk1"/>
                </a:solidFill>
                <a:latin typeface="Arial"/>
                <a:ea typeface="Arial"/>
                <a:cs typeface="Arial"/>
                <a:sym typeface="Arial"/>
              </a:rPr>
              <a:t>Trovate il maggior numero possibile di usi insoliti per una scarpa.</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6"/>
        <p:cNvGrpSpPr/>
        <p:nvPr/>
      </p:nvGrpSpPr>
      <p:grpSpPr>
        <a:xfrm>
          <a:off x="0" y="0"/>
          <a:ext cx="0" cy="0"/>
          <a:chOff x="0" y="0"/>
          <a:chExt cx="0" cy="0"/>
        </a:xfrm>
      </p:grpSpPr>
      <p:sp>
        <p:nvSpPr>
          <p:cNvPr id="337" name="Google Shape;337;p1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8" name="Google Shape;338;p19"/>
          <p:cNvSpPr/>
          <p:nvPr/>
        </p:nvSpPr>
        <p:spPr>
          <a:xfrm flipH="1">
            <a:off x="2" y="0"/>
            <a:ext cx="12191998" cy="2170031"/>
          </a:xfrm>
          <a:prstGeom prst="rect">
            <a:avLst/>
          </a:prstGeom>
          <a:gradFill>
            <a:gsLst>
              <a:gs pos="0">
                <a:srgbClr val="000000">
                  <a:alpha val="95686"/>
                </a:srgbClr>
              </a:gs>
              <a:gs pos="100000">
                <a:srgbClr val="0F4861"/>
              </a:gs>
            </a:gsLst>
            <a:lin ang="197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9" name="Google Shape;339;p19"/>
          <p:cNvSpPr/>
          <p:nvPr/>
        </p:nvSpPr>
        <p:spPr>
          <a:xfrm flipH="1">
            <a:off x="8082819" y="0"/>
            <a:ext cx="4097211" cy="2170661"/>
          </a:xfrm>
          <a:prstGeom prst="rect">
            <a:avLst/>
          </a:prstGeom>
          <a:gradFill>
            <a:gsLst>
              <a:gs pos="0">
                <a:srgbClr val="0A3041">
                  <a:alpha val="67843"/>
                </a:srgbClr>
              </a:gs>
              <a:gs pos="19000">
                <a:srgbClr val="0A3041">
                  <a:alpha val="67843"/>
                </a:srgbClr>
              </a:gs>
              <a:gs pos="100000">
                <a:srgbClr val="156082">
                  <a:alpha val="47843"/>
                </a:srgbClr>
              </a:gs>
            </a:gsLst>
            <a:lin ang="191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0" name="Google Shape;340;p19"/>
          <p:cNvSpPr/>
          <p:nvPr/>
        </p:nvSpPr>
        <p:spPr>
          <a:xfrm rot="-5400000" flipH="1">
            <a:off x="5010646" y="-5010043"/>
            <a:ext cx="2170709" cy="12192000"/>
          </a:xfrm>
          <a:prstGeom prst="rect">
            <a:avLst/>
          </a:prstGeom>
          <a:gradFill>
            <a:gsLst>
              <a:gs pos="0">
                <a:srgbClr val="0F4861">
                  <a:alpha val="15686"/>
                </a:srgbClr>
              </a:gs>
              <a:gs pos="23000">
                <a:srgbClr val="0F4861">
                  <a:alpha val="15686"/>
                </a:srgbClr>
              </a:gs>
              <a:gs pos="99000">
                <a:srgbClr val="000000">
                  <a:alpha val="44705"/>
                </a:srgbClr>
              </a:gs>
              <a:gs pos="100000">
                <a:srgbClr val="000000">
                  <a:alpha val="44705"/>
                </a:srgbClr>
              </a:gs>
            </a:gsLst>
            <a:lin ang="210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1" name="Google Shape;341;p19"/>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it-IT" sz="4000" dirty="0">
                <a:solidFill>
                  <a:srgbClr val="FFFFFF"/>
                </a:solidFill>
                <a:latin typeface="+mj-lt"/>
              </a:rPr>
              <a:t>Pensiero creativo e critico per la risoluzione dei problemi</a:t>
            </a:r>
            <a:endParaRPr dirty="0">
              <a:latin typeface="+mj-lt"/>
            </a:endParaRPr>
          </a:p>
        </p:txBody>
      </p:sp>
      <p:grpSp>
        <p:nvGrpSpPr>
          <p:cNvPr id="342" name="Google Shape;342;p19"/>
          <p:cNvGrpSpPr/>
          <p:nvPr/>
        </p:nvGrpSpPr>
        <p:grpSpPr>
          <a:xfrm>
            <a:off x="1409970" y="2893481"/>
            <a:ext cx="9396000" cy="3134400"/>
            <a:chOff x="765914" y="277502"/>
            <a:chExt cx="9396000" cy="3134400"/>
          </a:xfrm>
        </p:grpSpPr>
        <p:sp>
          <p:nvSpPr>
            <p:cNvPr id="343" name="Google Shape;343;p19"/>
            <p:cNvSpPr/>
            <p:nvPr/>
          </p:nvSpPr>
          <p:spPr>
            <a:xfrm>
              <a:off x="1953914" y="277502"/>
              <a:ext cx="1944000" cy="19440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9"/>
            <p:cNvSpPr/>
            <p:nvPr/>
          </p:nvSpPr>
          <p:spPr>
            <a:xfrm>
              <a:off x="765914" y="2691902"/>
              <a:ext cx="4320000"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9"/>
            <p:cNvSpPr txBox="1"/>
            <p:nvPr/>
          </p:nvSpPr>
          <p:spPr>
            <a:xfrm>
              <a:off x="765914" y="2691902"/>
              <a:ext cx="4320000"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700"/>
                <a:buFont typeface="Arial"/>
                <a:buNone/>
              </a:pPr>
              <a:r>
                <a:rPr lang="it-IT" sz="1700" dirty="0">
                  <a:solidFill>
                    <a:schemeClr val="dk1"/>
                  </a:solidFill>
                  <a:latin typeface="Arial"/>
                  <a:ea typeface="Arial"/>
                  <a:cs typeface="Arial"/>
                  <a:sym typeface="Arial"/>
                </a:rPr>
                <a:t>Primo: pensiero creativo: trovare molte idee alternative per risolvere il problema.</a:t>
              </a:r>
              <a:endParaRPr dirty="0"/>
            </a:p>
          </p:txBody>
        </p:sp>
        <p:sp>
          <p:nvSpPr>
            <p:cNvPr id="346" name="Google Shape;346;p19"/>
            <p:cNvSpPr/>
            <p:nvPr/>
          </p:nvSpPr>
          <p:spPr>
            <a:xfrm>
              <a:off x="7029914" y="277502"/>
              <a:ext cx="1944000" cy="19440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9"/>
            <p:cNvSpPr/>
            <p:nvPr/>
          </p:nvSpPr>
          <p:spPr>
            <a:xfrm>
              <a:off x="5841914" y="2691902"/>
              <a:ext cx="4320000"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9"/>
            <p:cNvSpPr txBox="1"/>
            <p:nvPr/>
          </p:nvSpPr>
          <p:spPr>
            <a:xfrm>
              <a:off x="5841914" y="2691902"/>
              <a:ext cx="4320000"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700"/>
                <a:buFont typeface="Arial"/>
                <a:buNone/>
              </a:pPr>
              <a:r>
                <a:rPr lang="it-IT" sz="1700" dirty="0">
                  <a:solidFill>
                    <a:schemeClr val="dk1"/>
                  </a:solidFill>
                  <a:latin typeface="Arial"/>
                  <a:ea typeface="Arial"/>
                  <a:cs typeface="Arial"/>
                  <a:sym typeface="Arial"/>
                </a:rPr>
                <a:t>Poi: pensiero critico: usare la logica per esaminare le idee generate e trovare la soluzione migliore.</a:t>
              </a:r>
              <a:endParaRPr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3"/>
        <p:cNvGrpSpPr/>
        <p:nvPr/>
      </p:nvGrpSpPr>
      <p:grpSpPr>
        <a:xfrm>
          <a:off x="0" y="0"/>
          <a:ext cx="0" cy="0"/>
          <a:chOff x="0" y="0"/>
          <a:chExt cx="0" cy="0"/>
        </a:xfrm>
      </p:grpSpPr>
      <p:sp>
        <p:nvSpPr>
          <p:cNvPr id="354" name="Google Shape;354;p2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55" name="Google Shape;355;p20" descr="3D stairs design"/>
          <p:cNvPicPr preferRelativeResize="0"/>
          <p:nvPr/>
        </p:nvPicPr>
        <p:blipFill rotWithShape="1">
          <a:blip r:embed="rId3">
            <a:alphaModFix/>
          </a:blip>
          <a:srcRect l="9139" r="2476"/>
          <a:stretch/>
        </p:blipFill>
        <p:spPr>
          <a:xfrm>
            <a:off x="4110127" y="10"/>
            <a:ext cx="8081873" cy="6857990"/>
          </a:xfrm>
          <a:custGeom>
            <a:avLst/>
            <a:gdLst/>
            <a:ahLst/>
            <a:cxnLst/>
            <a:rect l="l" t="t" r="r" b="b"/>
            <a:pathLst>
              <a:path w="8081873" h="6858000" extrusionOk="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ln>
            <a:noFill/>
          </a:ln>
        </p:spPr>
      </p:pic>
      <p:sp>
        <p:nvSpPr>
          <p:cNvPr id="356" name="Google Shape;356;p20"/>
          <p:cNvSpPr/>
          <p:nvPr/>
        </p:nvSpPr>
        <p:spPr>
          <a:xfrm>
            <a:off x="0" y="0"/>
            <a:ext cx="4959047" cy="6858000"/>
          </a:xfrm>
          <a:custGeom>
            <a:avLst/>
            <a:gdLst/>
            <a:ahLst/>
            <a:cxnLst/>
            <a:rect l="l" t="t" r="r" b="b"/>
            <a:pathLst>
              <a:path w="4959047" h="6858000" extrusionOk="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w="9525" cap="flat" cmpd="sng">
            <a:solidFill>
              <a:srgbClr val="D9E5F8"/>
            </a:solidFill>
            <a:prstDash val="solid"/>
            <a:miter lim="800000"/>
            <a:headEnd type="none" w="sm" len="sm"/>
            <a:tailEnd type="none" w="sm" len="sm"/>
          </a:ln>
          <a:effectLst>
            <a:outerShdw blurRad="50800" dist="38100" algn="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7" name="Google Shape;357;p20"/>
          <p:cNvSpPr/>
          <p:nvPr/>
        </p:nvSpPr>
        <p:spPr>
          <a:xfrm>
            <a:off x="0" y="0"/>
            <a:ext cx="4948887" cy="68580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8" name="Google Shape;358;p20"/>
          <p:cNvSpPr txBox="1">
            <a:spLocks noGrp="1"/>
          </p:cNvSpPr>
          <p:nvPr>
            <p:ph type="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Play"/>
              <a:buNone/>
            </a:pPr>
            <a:r>
              <a:rPr lang="en-US" sz="4800" dirty="0" err="1">
                <a:latin typeface="+mj-lt"/>
              </a:rPr>
              <a:t>Crescita</a:t>
            </a:r>
            <a:r>
              <a:rPr lang="en-US" sz="4800" dirty="0">
                <a:latin typeface="+mj-lt"/>
              </a:rPr>
              <a:t> </a:t>
            </a:r>
            <a:r>
              <a:rPr lang="en-US" sz="4800" dirty="0" err="1">
                <a:latin typeface="+mj-lt"/>
              </a:rPr>
              <a:t>Personale</a:t>
            </a:r>
            <a:endParaRPr dirty="0">
              <a:latin typeface="+mj-lt"/>
            </a:endParaRPr>
          </a:p>
        </p:txBody>
      </p:sp>
      <p:sp>
        <p:nvSpPr>
          <p:cNvPr id="359" name="Google Shape;359;p20"/>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0" name="Google Shape;360;p20"/>
          <p:cNvSpPr/>
          <p:nvPr/>
        </p:nvSpPr>
        <p:spPr>
          <a:xfrm>
            <a:off x="481029" y="4546920"/>
            <a:ext cx="402336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5"/>
        <p:cNvGrpSpPr/>
        <p:nvPr/>
      </p:nvGrpSpPr>
      <p:grpSpPr>
        <a:xfrm>
          <a:off x="0" y="0"/>
          <a:ext cx="0" cy="0"/>
          <a:chOff x="0" y="0"/>
          <a:chExt cx="0" cy="0"/>
        </a:xfrm>
      </p:grpSpPr>
      <p:sp>
        <p:nvSpPr>
          <p:cNvPr id="366" name="Google Shape;366;p21"/>
          <p:cNvSpPr/>
          <p:nvPr/>
        </p:nvSpPr>
        <p:spPr>
          <a:xfrm>
            <a:off x="-1" y="0"/>
            <a:ext cx="12191999"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7" name="Google Shape;367;p21"/>
          <p:cNvSpPr/>
          <p:nvPr/>
        </p:nvSpPr>
        <p:spPr>
          <a:xfrm>
            <a:off x="1" y="0"/>
            <a:ext cx="8522446" cy="2285999"/>
          </a:xfrm>
          <a:prstGeom prst="rect">
            <a:avLst/>
          </a:prstGeom>
          <a:solidFill>
            <a:schemeClr val="lt1"/>
          </a:solidFill>
          <a:ln>
            <a:noFill/>
          </a:ln>
          <a:effectLst>
            <a:outerShdw blurRad="596900" dist="304800" dir="7140000" sx="90000" sy="9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8" name="Google Shape;368;p21"/>
          <p:cNvSpPr txBox="1">
            <a:spLocks noGrp="1"/>
          </p:cNvSpPr>
          <p:nvPr>
            <p:ph type="title"/>
          </p:nvPr>
        </p:nvSpPr>
        <p:spPr>
          <a:xfrm>
            <a:off x="761803" y="350196"/>
            <a:ext cx="4646904" cy="162452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en-US" sz="4000" dirty="0" err="1">
                <a:latin typeface="+mj-lt"/>
              </a:rPr>
              <a:t>Stili</a:t>
            </a:r>
            <a:r>
              <a:rPr lang="en-US" sz="4000" dirty="0">
                <a:latin typeface="+mj-lt"/>
              </a:rPr>
              <a:t> di </a:t>
            </a:r>
            <a:r>
              <a:rPr lang="en-US" sz="4000" dirty="0" err="1">
                <a:latin typeface="+mj-lt"/>
              </a:rPr>
              <a:t>apprendimento</a:t>
            </a:r>
            <a:endParaRPr dirty="0">
              <a:latin typeface="+mj-lt"/>
            </a:endParaRPr>
          </a:p>
        </p:txBody>
      </p:sp>
      <p:sp>
        <p:nvSpPr>
          <p:cNvPr id="369" name="Google Shape;369;p21"/>
          <p:cNvSpPr txBox="1">
            <a:spLocks noGrp="1"/>
          </p:cNvSpPr>
          <p:nvPr>
            <p:ph type="body" idx="1"/>
          </p:nvPr>
        </p:nvSpPr>
        <p:spPr>
          <a:xfrm>
            <a:off x="761802" y="2743200"/>
            <a:ext cx="4646905" cy="361314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000"/>
              <a:buNone/>
            </a:pPr>
            <a:r>
              <a:rPr lang="it-IT" sz="2000" dirty="0">
                <a:highlight>
                  <a:srgbClr val="FFFFFF"/>
                </a:highlight>
              </a:rPr>
              <a:t>Esistono 4 stili di apprendimento predominanti</a:t>
            </a:r>
            <a:r>
              <a:rPr lang="en-US" sz="2000" dirty="0">
                <a:highlight>
                  <a:srgbClr val="FFFFFF"/>
                </a:highlight>
              </a:rPr>
              <a:t>:</a:t>
            </a:r>
            <a:endParaRPr sz="2000" b="0" i="0" dirty="0">
              <a:highlight>
                <a:srgbClr val="FFFFFF"/>
              </a:highlight>
            </a:endParaRPr>
          </a:p>
          <a:p>
            <a:pPr marL="742950" lvl="1" indent="-285750" algn="l" rtl="0">
              <a:lnSpc>
                <a:spcPct val="90000"/>
              </a:lnSpc>
              <a:spcBef>
                <a:spcPts val="500"/>
              </a:spcBef>
              <a:spcAft>
                <a:spcPts val="0"/>
              </a:spcAft>
              <a:buClr>
                <a:schemeClr val="dk1"/>
              </a:buClr>
              <a:buSzPts val="2000"/>
              <a:buFont typeface="Play"/>
              <a:buAutoNum type="arabicPeriod"/>
            </a:pPr>
            <a:r>
              <a:rPr lang="it-IT" sz="2000" b="0" i="0" u="none" strike="noStrike" dirty="0">
                <a:highlight>
                  <a:srgbClr val="FFFFFF"/>
                </a:highlight>
              </a:rPr>
              <a:t>Stile di apprendimento visivo</a:t>
            </a:r>
          </a:p>
          <a:p>
            <a:pPr marL="742950" lvl="1" indent="-285750" algn="l" rtl="0">
              <a:lnSpc>
                <a:spcPct val="90000"/>
              </a:lnSpc>
              <a:spcBef>
                <a:spcPts val="500"/>
              </a:spcBef>
              <a:spcAft>
                <a:spcPts val="0"/>
              </a:spcAft>
              <a:buClr>
                <a:schemeClr val="dk1"/>
              </a:buClr>
              <a:buSzPts val="2000"/>
              <a:buFont typeface="Play"/>
              <a:buAutoNum type="arabicPeriod"/>
            </a:pPr>
            <a:r>
              <a:rPr lang="it-IT" sz="2000" b="0" i="0" u="none" strike="noStrike" dirty="0">
                <a:highlight>
                  <a:srgbClr val="FFFFFF"/>
                </a:highlight>
              </a:rPr>
              <a:t>Stile di apprendimento uditivo</a:t>
            </a:r>
          </a:p>
          <a:p>
            <a:pPr marL="742950" lvl="1" indent="-285750" algn="l" rtl="0">
              <a:lnSpc>
                <a:spcPct val="90000"/>
              </a:lnSpc>
              <a:spcBef>
                <a:spcPts val="500"/>
              </a:spcBef>
              <a:spcAft>
                <a:spcPts val="0"/>
              </a:spcAft>
              <a:buClr>
                <a:schemeClr val="dk1"/>
              </a:buClr>
              <a:buSzPts val="2000"/>
              <a:buFont typeface="Play"/>
              <a:buAutoNum type="arabicPeriod"/>
            </a:pPr>
            <a:r>
              <a:rPr lang="it-IT" sz="2000" b="0" i="0" u="none" strike="noStrike" dirty="0">
                <a:highlight>
                  <a:srgbClr val="FFFFFF"/>
                </a:highlight>
              </a:rPr>
              <a:t>Lettura/Scrittura</a:t>
            </a:r>
          </a:p>
          <a:p>
            <a:pPr marL="742950" lvl="1" indent="-285750" algn="l" rtl="0">
              <a:lnSpc>
                <a:spcPct val="90000"/>
              </a:lnSpc>
              <a:spcBef>
                <a:spcPts val="500"/>
              </a:spcBef>
              <a:spcAft>
                <a:spcPts val="0"/>
              </a:spcAft>
              <a:buClr>
                <a:schemeClr val="dk1"/>
              </a:buClr>
              <a:buSzPts val="2000"/>
              <a:buFont typeface="Play"/>
              <a:buAutoNum type="arabicPeriod"/>
            </a:pPr>
            <a:r>
              <a:rPr lang="it-IT" sz="2000" b="0" i="0" u="none" strike="noStrike" dirty="0">
                <a:highlight>
                  <a:srgbClr val="FFFFFF"/>
                </a:highlight>
              </a:rPr>
              <a:t>Stile di apprendimento cinestesico</a:t>
            </a:r>
            <a:endParaRPr sz="2000" b="0" i="0" dirty="0">
              <a:highlight>
                <a:srgbClr val="FFFFFF"/>
              </a:highlight>
              <a:latin typeface="Arial"/>
              <a:ea typeface="Arial"/>
              <a:cs typeface="Arial"/>
              <a:sym typeface="Arial"/>
            </a:endParaRPr>
          </a:p>
          <a:p>
            <a:pPr marL="228600" lvl="0" indent="-101600" algn="l" rtl="0">
              <a:lnSpc>
                <a:spcPct val="90000"/>
              </a:lnSpc>
              <a:spcBef>
                <a:spcPts val="1000"/>
              </a:spcBef>
              <a:spcAft>
                <a:spcPts val="0"/>
              </a:spcAft>
              <a:buClr>
                <a:schemeClr val="dk1"/>
              </a:buClr>
              <a:buSzPts val="2000"/>
              <a:buNone/>
            </a:pPr>
            <a:endParaRPr sz="2000" dirty="0"/>
          </a:p>
        </p:txBody>
      </p:sp>
      <p:pic>
        <p:nvPicPr>
          <p:cNvPr id="370" name="Google Shape;370;p21"/>
          <p:cNvPicPr preferRelativeResize="0"/>
          <p:nvPr/>
        </p:nvPicPr>
        <p:blipFill rotWithShape="1">
          <a:blip r:embed="rId3">
            <a:alphaModFix/>
          </a:blip>
          <a:srcRect l="5358" r="5357"/>
          <a:stretch/>
        </p:blipFill>
        <p:spPr>
          <a:xfrm>
            <a:off x="6096000" y="1"/>
            <a:ext cx="6102825" cy="6858000"/>
          </a:xfrm>
          <a:prstGeom prst="rect">
            <a:avLst/>
          </a:prstGeom>
          <a:noFill/>
          <a:ln>
            <a:noFill/>
          </a:ln>
        </p:spPr>
      </p:pic>
      <p:sp>
        <p:nvSpPr>
          <p:cNvPr id="4" name="CasellaDiTesto 3">
            <a:extLst>
              <a:ext uri="{FF2B5EF4-FFF2-40B4-BE49-F238E27FC236}">
                <a16:creationId xmlns:a16="http://schemas.microsoft.com/office/drawing/2014/main" id="{14309910-7646-23BF-2685-B65ACD2AC091}"/>
              </a:ext>
            </a:extLst>
          </p:cNvPr>
          <p:cNvSpPr txBox="1"/>
          <p:nvPr/>
        </p:nvSpPr>
        <p:spPr>
          <a:xfrm>
            <a:off x="7184739" y="2598003"/>
            <a:ext cx="1859280" cy="830997"/>
          </a:xfrm>
          <a:prstGeom prst="rect">
            <a:avLst/>
          </a:prstGeom>
          <a:solidFill>
            <a:srgbClr val="F79647"/>
          </a:solidFill>
        </p:spPr>
        <p:txBody>
          <a:bodyPr wrap="square" rtlCol="0">
            <a:spAutoFit/>
          </a:bodyPr>
          <a:lstStyle/>
          <a:p>
            <a:r>
              <a:rPr lang="it-IT" sz="4800" dirty="0">
                <a:solidFill>
                  <a:schemeClr val="bg1"/>
                </a:solidFill>
              </a:rPr>
              <a:t>visivo</a:t>
            </a:r>
          </a:p>
        </p:txBody>
      </p:sp>
      <p:sp>
        <p:nvSpPr>
          <p:cNvPr id="5" name="CasellaDiTesto 4">
            <a:extLst>
              <a:ext uri="{FF2B5EF4-FFF2-40B4-BE49-F238E27FC236}">
                <a16:creationId xmlns:a16="http://schemas.microsoft.com/office/drawing/2014/main" id="{C8B9D755-0F91-A711-9474-0489685C112D}"/>
              </a:ext>
            </a:extLst>
          </p:cNvPr>
          <p:cNvSpPr txBox="1"/>
          <p:nvPr/>
        </p:nvSpPr>
        <p:spPr>
          <a:xfrm>
            <a:off x="9203118" y="2586363"/>
            <a:ext cx="2760282" cy="830997"/>
          </a:xfrm>
          <a:prstGeom prst="rect">
            <a:avLst/>
          </a:prstGeom>
          <a:solidFill>
            <a:srgbClr val="4F81BC"/>
          </a:solidFill>
        </p:spPr>
        <p:txBody>
          <a:bodyPr wrap="square" rtlCol="0">
            <a:spAutoFit/>
          </a:bodyPr>
          <a:lstStyle/>
          <a:p>
            <a:r>
              <a:rPr lang="it-IT" sz="4800" dirty="0">
                <a:solidFill>
                  <a:schemeClr val="bg1"/>
                </a:solidFill>
              </a:rPr>
              <a:t>uditivo</a:t>
            </a:r>
          </a:p>
        </p:txBody>
      </p:sp>
      <p:sp>
        <p:nvSpPr>
          <p:cNvPr id="6" name="CasellaDiTesto 5">
            <a:extLst>
              <a:ext uri="{FF2B5EF4-FFF2-40B4-BE49-F238E27FC236}">
                <a16:creationId xmlns:a16="http://schemas.microsoft.com/office/drawing/2014/main" id="{7CD6CF8B-C5C0-E0A2-8848-0FD6EA604915}"/>
              </a:ext>
            </a:extLst>
          </p:cNvPr>
          <p:cNvSpPr txBox="1"/>
          <p:nvPr/>
        </p:nvSpPr>
        <p:spPr>
          <a:xfrm>
            <a:off x="6170510" y="3738889"/>
            <a:ext cx="3032608" cy="523220"/>
          </a:xfrm>
          <a:prstGeom prst="rect">
            <a:avLst/>
          </a:prstGeom>
          <a:solidFill>
            <a:srgbClr val="9BBB58"/>
          </a:solidFill>
        </p:spPr>
        <p:txBody>
          <a:bodyPr wrap="square" rtlCol="0">
            <a:spAutoFit/>
          </a:bodyPr>
          <a:lstStyle/>
          <a:p>
            <a:r>
              <a:rPr lang="it-IT" sz="2800" dirty="0">
                <a:solidFill>
                  <a:schemeClr val="bg1"/>
                </a:solidFill>
              </a:rPr>
              <a:t>Lettura/Scrittura</a:t>
            </a:r>
          </a:p>
        </p:txBody>
      </p:sp>
      <p:sp>
        <p:nvSpPr>
          <p:cNvPr id="7" name="CasellaDiTesto 6">
            <a:extLst>
              <a:ext uri="{FF2B5EF4-FFF2-40B4-BE49-F238E27FC236}">
                <a16:creationId xmlns:a16="http://schemas.microsoft.com/office/drawing/2014/main" id="{087B9A99-7909-81BD-7608-85F3DC2D274A}"/>
              </a:ext>
            </a:extLst>
          </p:cNvPr>
          <p:cNvSpPr txBox="1"/>
          <p:nvPr/>
        </p:nvSpPr>
        <p:spPr>
          <a:xfrm>
            <a:off x="9147411" y="3585000"/>
            <a:ext cx="3051413" cy="769441"/>
          </a:xfrm>
          <a:prstGeom prst="rect">
            <a:avLst/>
          </a:prstGeom>
          <a:solidFill>
            <a:srgbClr val="C0504E"/>
          </a:solidFill>
        </p:spPr>
        <p:txBody>
          <a:bodyPr wrap="square" rtlCol="0">
            <a:spAutoFit/>
          </a:bodyPr>
          <a:lstStyle/>
          <a:p>
            <a:r>
              <a:rPr lang="it-IT" sz="4400" dirty="0">
                <a:solidFill>
                  <a:schemeClr val="bg1"/>
                </a:solidFill>
              </a:rPr>
              <a:t>cinestetico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5"/>
        <p:cNvGrpSpPr/>
        <p:nvPr/>
      </p:nvGrpSpPr>
      <p:grpSpPr>
        <a:xfrm>
          <a:off x="0" y="0"/>
          <a:ext cx="0" cy="0"/>
          <a:chOff x="0" y="0"/>
          <a:chExt cx="0" cy="0"/>
        </a:xfrm>
      </p:grpSpPr>
      <p:sp>
        <p:nvSpPr>
          <p:cNvPr id="376" name="Google Shape;376;p22"/>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7" name="Google Shape;377;p22"/>
          <p:cNvSpPr txBox="1">
            <a:spLocks noGrp="1"/>
          </p:cNvSpPr>
          <p:nvPr>
            <p:ph type="title"/>
          </p:nvPr>
        </p:nvSpPr>
        <p:spPr>
          <a:xfrm>
            <a:off x="838199" y="557189"/>
            <a:ext cx="4822551" cy="556789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200"/>
              <a:buFont typeface="Play"/>
              <a:buNone/>
            </a:pPr>
            <a:r>
              <a:rPr lang="en-US" sz="5200" dirty="0">
                <a:latin typeface="+mj-lt"/>
              </a:rPr>
              <a:t>Stile di </a:t>
            </a:r>
            <a:r>
              <a:rPr lang="en-US" sz="5200" dirty="0" err="1">
                <a:latin typeface="+mj-lt"/>
              </a:rPr>
              <a:t>apprendimento</a:t>
            </a:r>
            <a:r>
              <a:rPr lang="en-US" sz="5200" dirty="0">
                <a:latin typeface="+mj-lt"/>
              </a:rPr>
              <a:t> </a:t>
            </a:r>
            <a:r>
              <a:rPr lang="en-US" sz="5200" dirty="0" err="1">
                <a:latin typeface="+mj-lt"/>
              </a:rPr>
              <a:t>visivo</a:t>
            </a:r>
            <a:endParaRPr dirty="0">
              <a:latin typeface="+mj-lt"/>
            </a:endParaRPr>
          </a:p>
        </p:txBody>
      </p:sp>
      <p:grpSp>
        <p:nvGrpSpPr>
          <p:cNvPr id="378" name="Google Shape;378;p22"/>
          <p:cNvGrpSpPr/>
          <p:nvPr/>
        </p:nvGrpSpPr>
        <p:grpSpPr>
          <a:xfrm>
            <a:off x="5660751" y="966630"/>
            <a:ext cx="5128553" cy="4812211"/>
            <a:chOff x="567543" y="346238"/>
            <a:chExt cx="5128553" cy="4812211"/>
          </a:xfrm>
        </p:grpSpPr>
        <p:sp>
          <p:nvSpPr>
            <p:cNvPr id="379" name="Google Shape;379;p22"/>
            <p:cNvSpPr/>
            <p:nvPr/>
          </p:nvSpPr>
          <p:spPr>
            <a:xfrm>
              <a:off x="1215981" y="346238"/>
              <a:ext cx="1061079" cy="1061079"/>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2"/>
            <p:cNvSpPr/>
            <p:nvPr/>
          </p:nvSpPr>
          <p:spPr>
            <a:xfrm>
              <a:off x="567543" y="1737599"/>
              <a:ext cx="2357955"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2"/>
            <p:cNvSpPr txBox="1"/>
            <p:nvPr/>
          </p:nvSpPr>
          <p:spPr>
            <a:xfrm>
              <a:off x="567543" y="1737599"/>
              <a:ext cx="2357955"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it-IT" sz="1500" dirty="0">
                  <a:solidFill>
                    <a:schemeClr val="dk1"/>
                  </a:solidFill>
                  <a:latin typeface="Arial"/>
                  <a:ea typeface="Arial"/>
                  <a:cs typeface="Arial"/>
                  <a:sym typeface="Arial"/>
                </a:rPr>
                <a:t>Gli studenti «visivi» imparano vedendo</a:t>
              </a:r>
              <a:endParaRPr dirty="0"/>
            </a:p>
          </p:txBody>
        </p:sp>
        <p:sp>
          <p:nvSpPr>
            <p:cNvPr id="382" name="Google Shape;382;p22"/>
            <p:cNvSpPr/>
            <p:nvPr/>
          </p:nvSpPr>
          <p:spPr>
            <a:xfrm>
              <a:off x="3986578" y="346238"/>
              <a:ext cx="1061079" cy="1061079"/>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2"/>
            <p:cNvSpPr/>
            <p:nvPr/>
          </p:nvSpPr>
          <p:spPr>
            <a:xfrm>
              <a:off x="3338141" y="1737599"/>
              <a:ext cx="2357955"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2"/>
            <p:cNvSpPr txBox="1"/>
            <p:nvPr/>
          </p:nvSpPr>
          <p:spPr>
            <a:xfrm>
              <a:off x="3338141" y="1737599"/>
              <a:ext cx="2357955"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it-IT" sz="1500" dirty="0">
                  <a:solidFill>
                    <a:schemeClr val="dk1"/>
                  </a:solidFill>
                  <a:latin typeface="Arial"/>
                  <a:ea typeface="Arial"/>
                  <a:cs typeface="Arial"/>
                  <a:sym typeface="Arial"/>
                </a:rPr>
                <a:t>La visualizzazione delle informazioni è importante (grafici, immagini, diagrammi, ecc.) </a:t>
              </a:r>
              <a:endParaRPr dirty="0"/>
            </a:p>
          </p:txBody>
        </p:sp>
        <p:sp>
          <p:nvSpPr>
            <p:cNvPr id="385" name="Google Shape;385;p22"/>
            <p:cNvSpPr/>
            <p:nvPr/>
          </p:nvSpPr>
          <p:spPr>
            <a:xfrm>
              <a:off x="1215981" y="3047088"/>
              <a:ext cx="1061079" cy="1061079"/>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2"/>
            <p:cNvSpPr/>
            <p:nvPr/>
          </p:nvSpPr>
          <p:spPr>
            <a:xfrm>
              <a:off x="567543" y="4438449"/>
              <a:ext cx="2357955"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2"/>
            <p:cNvSpPr txBox="1"/>
            <p:nvPr/>
          </p:nvSpPr>
          <p:spPr>
            <a:xfrm>
              <a:off x="567543" y="4438449"/>
              <a:ext cx="2357955"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it-IT" sz="1500" dirty="0">
                  <a:solidFill>
                    <a:schemeClr val="dk1"/>
                  </a:solidFill>
                  <a:latin typeface="Arial"/>
                  <a:ea typeface="Arial"/>
                  <a:cs typeface="Arial"/>
                  <a:sym typeface="Arial"/>
                </a:rPr>
                <a:t>Sostituire le parole con i simboli</a:t>
              </a:r>
              <a:endParaRPr dirty="0"/>
            </a:p>
          </p:txBody>
        </p:sp>
        <p:sp>
          <p:nvSpPr>
            <p:cNvPr id="388" name="Google Shape;388;p22"/>
            <p:cNvSpPr/>
            <p:nvPr/>
          </p:nvSpPr>
          <p:spPr>
            <a:xfrm>
              <a:off x="3986578" y="3047088"/>
              <a:ext cx="1061079" cy="1061079"/>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2"/>
            <p:cNvSpPr/>
            <p:nvPr/>
          </p:nvSpPr>
          <p:spPr>
            <a:xfrm>
              <a:off x="3338141" y="4438449"/>
              <a:ext cx="2357955" cy="7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2"/>
            <p:cNvSpPr txBox="1"/>
            <p:nvPr/>
          </p:nvSpPr>
          <p:spPr>
            <a:xfrm>
              <a:off x="3338141" y="4438449"/>
              <a:ext cx="2357955"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it-IT" sz="1500" dirty="0">
                  <a:solidFill>
                    <a:schemeClr val="dk1"/>
                  </a:solidFill>
                  <a:latin typeface="Arial"/>
                  <a:ea typeface="Arial"/>
                  <a:cs typeface="Arial"/>
                  <a:sym typeface="Arial"/>
                </a:rPr>
                <a:t>Sottolineare e usare evidenziatori di colori diversi.</a:t>
              </a:r>
              <a:endParaRPr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5"/>
        <p:cNvGrpSpPr/>
        <p:nvPr/>
      </p:nvGrpSpPr>
      <p:grpSpPr>
        <a:xfrm>
          <a:off x="0" y="0"/>
          <a:ext cx="0" cy="0"/>
          <a:chOff x="0" y="0"/>
          <a:chExt cx="0" cy="0"/>
        </a:xfrm>
      </p:grpSpPr>
      <p:sp>
        <p:nvSpPr>
          <p:cNvPr id="396" name="Google Shape;396;p23"/>
          <p:cNvSpPr/>
          <p:nvPr/>
        </p:nvSpPr>
        <p:spPr>
          <a:xfrm>
            <a:off x="0" y="8313"/>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7" name="Google Shape;397;p23"/>
          <p:cNvSpPr txBox="1">
            <a:spLocks noGrp="1"/>
          </p:cNvSpPr>
          <p:nvPr>
            <p:ph type="title"/>
          </p:nvPr>
        </p:nvSpPr>
        <p:spPr>
          <a:xfrm>
            <a:off x="0" y="1070800"/>
            <a:ext cx="4419082" cy="5583126"/>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8000"/>
              <a:buFont typeface="Play"/>
              <a:buNone/>
            </a:pPr>
            <a:r>
              <a:rPr lang="en-US" sz="7200" dirty="0">
                <a:latin typeface="+mj-lt"/>
              </a:rPr>
              <a:t>Stile di </a:t>
            </a:r>
            <a:r>
              <a:rPr lang="en-US" sz="7200" dirty="0" err="1">
                <a:latin typeface="+mj-lt"/>
              </a:rPr>
              <a:t>apprend-imento</a:t>
            </a:r>
            <a:r>
              <a:rPr lang="en-US" sz="7200" dirty="0">
                <a:latin typeface="+mj-lt"/>
              </a:rPr>
              <a:t> </a:t>
            </a:r>
            <a:r>
              <a:rPr lang="en-US" sz="7200" dirty="0" err="1">
                <a:latin typeface="+mj-lt"/>
              </a:rPr>
              <a:t>uditivo</a:t>
            </a:r>
            <a:endParaRPr sz="4000" dirty="0">
              <a:latin typeface="+mj-lt"/>
            </a:endParaRPr>
          </a:p>
        </p:txBody>
      </p:sp>
      <p:cxnSp>
        <p:nvCxnSpPr>
          <p:cNvPr id="398" name="Google Shape;398;p23"/>
          <p:cNvCxnSpPr/>
          <p:nvPr/>
        </p:nvCxnSpPr>
        <p:spPr>
          <a:xfrm>
            <a:off x="4728053" y="1132114"/>
            <a:ext cx="0" cy="5717573"/>
          </a:xfrm>
          <a:prstGeom prst="straightConnector1">
            <a:avLst/>
          </a:prstGeom>
          <a:noFill/>
          <a:ln w="25400" cap="sq" cmpd="sng">
            <a:solidFill>
              <a:schemeClr val="accent1"/>
            </a:solidFill>
            <a:prstDash val="solid"/>
            <a:bevel/>
            <a:headEnd type="none" w="sm" len="sm"/>
            <a:tailEnd type="none" w="sm" len="sm"/>
          </a:ln>
        </p:spPr>
      </p:cxnSp>
      <p:grpSp>
        <p:nvGrpSpPr>
          <p:cNvPr id="399" name="Google Shape;399;p23"/>
          <p:cNvGrpSpPr/>
          <p:nvPr/>
        </p:nvGrpSpPr>
        <p:grpSpPr>
          <a:xfrm>
            <a:off x="5108535" y="1073119"/>
            <a:ext cx="6245265" cy="5584707"/>
            <a:chOff x="0" y="2319"/>
            <a:chExt cx="6245265" cy="5584707"/>
          </a:xfrm>
        </p:grpSpPr>
        <p:sp>
          <p:nvSpPr>
            <p:cNvPr id="400" name="Google Shape;400;p23"/>
            <p:cNvSpPr/>
            <p:nvPr/>
          </p:nvSpPr>
          <p:spPr>
            <a:xfrm>
              <a:off x="0" y="2319"/>
              <a:ext cx="6245265" cy="117572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3"/>
            <p:cNvSpPr/>
            <p:nvPr/>
          </p:nvSpPr>
          <p:spPr>
            <a:xfrm>
              <a:off x="355657" y="266858"/>
              <a:ext cx="646650" cy="64665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3"/>
            <p:cNvSpPr/>
            <p:nvPr/>
          </p:nvSpPr>
          <p:spPr>
            <a:xfrm>
              <a:off x="1357965" y="231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3"/>
            <p:cNvSpPr txBox="1"/>
            <p:nvPr/>
          </p:nvSpPr>
          <p:spPr>
            <a:xfrm>
              <a:off x="1357965" y="2319"/>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100000"/>
                </a:lnSpc>
                <a:spcBef>
                  <a:spcPts val="0"/>
                </a:spcBef>
                <a:spcAft>
                  <a:spcPts val="0"/>
                </a:spcAft>
                <a:buClr>
                  <a:schemeClr val="dk1"/>
                </a:buClr>
                <a:buSzPts val="2200"/>
                <a:buFont typeface="Arial"/>
                <a:buNone/>
              </a:pPr>
              <a:r>
                <a:rPr lang="it-IT" sz="2200" dirty="0">
                  <a:solidFill>
                    <a:schemeClr val="dk1"/>
                  </a:solidFill>
                  <a:latin typeface="Arial"/>
                  <a:ea typeface="Arial"/>
                  <a:cs typeface="Arial"/>
                  <a:sym typeface="Arial"/>
                </a:rPr>
                <a:t>Gli studenti «uditivi» apprendono attraverso l'ascolto</a:t>
              </a:r>
              <a:endParaRPr dirty="0"/>
            </a:p>
          </p:txBody>
        </p:sp>
        <p:sp>
          <p:nvSpPr>
            <p:cNvPr id="404" name="Google Shape;404;p23"/>
            <p:cNvSpPr/>
            <p:nvPr/>
          </p:nvSpPr>
          <p:spPr>
            <a:xfrm>
              <a:off x="0" y="1471979"/>
              <a:ext cx="6245265" cy="117572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3"/>
            <p:cNvSpPr/>
            <p:nvPr/>
          </p:nvSpPr>
          <p:spPr>
            <a:xfrm>
              <a:off x="355657" y="1736518"/>
              <a:ext cx="646650" cy="64665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3"/>
            <p:cNvSpPr/>
            <p:nvPr/>
          </p:nvSpPr>
          <p:spPr>
            <a:xfrm>
              <a:off x="1357965" y="147197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3"/>
            <p:cNvSpPr txBox="1"/>
            <p:nvPr/>
          </p:nvSpPr>
          <p:spPr>
            <a:xfrm>
              <a:off x="1357965" y="1471979"/>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100000"/>
                </a:lnSpc>
                <a:spcBef>
                  <a:spcPts val="0"/>
                </a:spcBef>
                <a:spcAft>
                  <a:spcPts val="0"/>
                </a:spcAft>
                <a:buClr>
                  <a:schemeClr val="dk1"/>
                </a:buClr>
                <a:buSzPts val="2200"/>
                <a:buFont typeface="Arial"/>
                <a:buNone/>
              </a:pPr>
              <a:r>
                <a:rPr lang="it-IT" sz="2200" dirty="0">
                  <a:solidFill>
                    <a:schemeClr val="dk1"/>
                  </a:solidFill>
                  <a:latin typeface="Arial"/>
                  <a:ea typeface="Arial"/>
                  <a:cs typeface="Arial"/>
                  <a:sym typeface="Arial"/>
                </a:rPr>
                <a:t>Le lezioni e le discussioni sono importanti</a:t>
              </a:r>
              <a:endParaRPr dirty="0"/>
            </a:p>
          </p:txBody>
        </p:sp>
        <p:sp>
          <p:nvSpPr>
            <p:cNvPr id="408" name="Google Shape;408;p23"/>
            <p:cNvSpPr/>
            <p:nvPr/>
          </p:nvSpPr>
          <p:spPr>
            <a:xfrm>
              <a:off x="0" y="2941639"/>
              <a:ext cx="6245265" cy="117572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3"/>
            <p:cNvSpPr/>
            <p:nvPr/>
          </p:nvSpPr>
          <p:spPr>
            <a:xfrm>
              <a:off x="355657" y="3206178"/>
              <a:ext cx="646650" cy="64665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3"/>
            <p:cNvSpPr/>
            <p:nvPr/>
          </p:nvSpPr>
          <p:spPr>
            <a:xfrm>
              <a:off x="1357965" y="294163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3"/>
            <p:cNvSpPr txBox="1"/>
            <p:nvPr/>
          </p:nvSpPr>
          <p:spPr>
            <a:xfrm>
              <a:off x="1357965" y="2941639"/>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100000"/>
                </a:lnSpc>
                <a:spcBef>
                  <a:spcPts val="0"/>
                </a:spcBef>
                <a:spcAft>
                  <a:spcPts val="0"/>
                </a:spcAft>
                <a:buClr>
                  <a:schemeClr val="dk1"/>
                </a:buClr>
                <a:buSzPts val="2200"/>
                <a:buFont typeface="Arial"/>
                <a:buNone/>
              </a:pPr>
              <a:r>
                <a:rPr lang="it-IT" sz="2200" dirty="0">
                  <a:solidFill>
                    <a:schemeClr val="dk1"/>
                  </a:solidFill>
                  <a:latin typeface="Arial"/>
                  <a:ea typeface="Arial"/>
                  <a:cs typeface="Arial"/>
                  <a:sym typeface="Arial"/>
                </a:rPr>
                <a:t>Leggere il testo ad alta voce</a:t>
              </a:r>
              <a:endParaRPr dirty="0"/>
            </a:p>
          </p:txBody>
        </p:sp>
        <p:sp>
          <p:nvSpPr>
            <p:cNvPr id="412" name="Google Shape;412;p23"/>
            <p:cNvSpPr/>
            <p:nvPr/>
          </p:nvSpPr>
          <p:spPr>
            <a:xfrm>
              <a:off x="0" y="4411299"/>
              <a:ext cx="6245265" cy="117572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3"/>
            <p:cNvSpPr/>
            <p:nvPr/>
          </p:nvSpPr>
          <p:spPr>
            <a:xfrm>
              <a:off x="355657" y="4675838"/>
              <a:ext cx="646650" cy="646650"/>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3"/>
            <p:cNvSpPr/>
            <p:nvPr/>
          </p:nvSpPr>
          <p:spPr>
            <a:xfrm>
              <a:off x="1357965" y="441129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3"/>
            <p:cNvSpPr txBox="1"/>
            <p:nvPr/>
          </p:nvSpPr>
          <p:spPr>
            <a:xfrm>
              <a:off x="1357965" y="4411299"/>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100000"/>
                </a:lnSpc>
                <a:spcBef>
                  <a:spcPts val="0"/>
                </a:spcBef>
                <a:spcAft>
                  <a:spcPts val="0"/>
                </a:spcAft>
                <a:buClr>
                  <a:schemeClr val="dk1"/>
                </a:buClr>
                <a:buSzPts val="2200"/>
                <a:buFont typeface="Arial"/>
                <a:buNone/>
              </a:pPr>
              <a:r>
                <a:rPr lang="it-IT" sz="2200" dirty="0">
                  <a:solidFill>
                    <a:schemeClr val="dk1"/>
                  </a:solidFill>
                  <a:latin typeface="Arial"/>
                  <a:ea typeface="Arial"/>
                  <a:cs typeface="Arial"/>
                  <a:sym typeface="Arial"/>
                </a:rPr>
                <a:t>Discutere gli argomenti con altre persone</a:t>
              </a:r>
              <a:endParaRPr dirty="0"/>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0"/>
        <p:cNvGrpSpPr/>
        <p:nvPr/>
      </p:nvGrpSpPr>
      <p:grpSpPr>
        <a:xfrm>
          <a:off x="0" y="0"/>
          <a:ext cx="0" cy="0"/>
          <a:chOff x="0" y="0"/>
          <a:chExt cx="0" cy="0"/>
        </a:xfrm>
      </p:grpSpPr>
      <p:sp>
        <p:nvSpPr>
          <p:cNvPr id="421" name="Google Shape;421;p24"/>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2" name="Google Shape;422;p24"/>
          <p:cNvSpPr txBox="1">
            <a:spLocks noGrp="1"/>
          </p:cNvSpPr>
          <p:nvPr>
            <p:ph type="title"/>
          </p:nvPr>
        </p:nvSpPr>
        <p:spPr>
          <a:xfrm>
            <a:off x="457200" y="640823"/>
            <a:ext cx="3760808" cy="558314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800"/>
              <a:buFont typeface="Play"/>
              <a:buNone/>
            </a:pPr>
            <a:r>
              <a:rPr lang="it-IT" sz="3800" dirty="0">
                <a:latin typeface="+mj-lt"/>
              </a:rPr>
              <a:t>Stile di apprendimento lettura/scrittura</a:t>
            </a:r>
            <a:endParaRPr dirty="0">
              <a:latin typeface="+mj-lt"/>
            </a:endParaRPr>
          </a:p>
        </p:txBody>
      </p:sp>
      <p:sp>
        <p:nvSpPr>
          <p:cNvPr id="423" name="Google Shape;423;p24"/>
          <p:cNvSpPr/>
          <p:nvPr/>
        </p:nvSpPr>
        <p:spPr>
          <a:xfrm rot="5400000">
            <a:off x="1627450" y="3462719"/>
            <a:ext cx="5410200" cy="18288"/>
          </a:xfrm>
          <a:custGeom>
            <a:avLst/>
            <a:gdLst/>
            <a:ahLst/>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424" name="Google Shape;424;p24"/>
          <p:cNvGrpSpPr/>
          <p:nvPr/>
        </p:nvGrpSpPr>
        <p:grpSpPr>
          <a:xfrm>
            <a:off x="5330203" y="640822"/>
            <a:ext cx="5536141" cy="5536141"/>
            <a:chOff x="682185" y="0"/>
            <a:chExt cx="5536141" cy="5536141"/>
          </a:xfrm>
        </p:grpSpPr>
        <p:sp>
          <p:nvSpPr>
            <p:cNvPr id="425" name="Google Shape;425;p24"/>
            <p:cNvSpPr/>
            <p:nvPr/>
          </p:nvSpPr>
          <p:spPr>
            <a:xfrm>
              <a:off x="682185" y="0"/>
              <a:ext cx="5536141" cy="5536141"/>
            </a:xfrm>
            <a:prstGeom prst="diamond">
              <a:avLst/>
            </a:prstGeom>
            <a:solidFill>
              <a:srgbClr val="F6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4"/>
            <p:cNvSpPr/>
            <p:nvPr/>
          </p:nvSpPr>
          <p:spPr>
            <a:xfrm>
              <a:off x="1208118" y="525933"/>
              <a:ext cx="2159094" cy="2159094"/>
            </a:xfrm>
            <a:prstGeom prst="roundRect">
              <a:avLst>
                <a:gd name="adj" fmla="val 16667"/>
              </a:avLst>
            </a:prstGeom>
            <a:solidFill>
              <a:srgbClr val="E9713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4"/>
            <p:cNvSpPr txBox="1"/>
            <p:nvPr/>
          </p:nvSpPr>
          <p:spPr>
            <a:xfrm>
              <a:off x="1313516" y="631331"/>
              <a:ext cx="1948298" cy="2053696"/>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it-IT" sz="2000" dirty="0">
                  <a:solidFill>
                    <a:schemeClr val="lt1"/>
                  </a:solidFill>
                  <a:latin typeface="Arial"/>
                  <a:ea typeface="Arial"/>
                  <a:cs typeface="Arial"/>
                  <a:sym typeface="Arial"/>
                </a:rPr>
                <a:t>Gli studenti «lettura/scrittura» apprendono attraverso la lettura e la scrittura.</a:t>
              </a:r>
              <a:endParaRPr sz="1200" dirty="0"/>
            </a:p>
          </p:txBody>
        </p:sp>
        <p:sp>
          <p:nvSpPr>
            <p:cNvPr id="428" name="Google Shape;428;p24"/>
            <p:cNvSpPr/>
            <p:nvPr/>
          </p:nvSpPr>
          <p:spPr>
            <a:xfrm>
              <a:off x="3533298" y="525933"/>
              <a:ext cx="2159094" cy="2159094"/>
            </a:xfrm>
            <a:prstGeom prst="roundRect">
              <a:avLst>
                <a:gd name="adj" fmla="val 16667"/>
              </a:avLst>
            </a:prstGeom>
            <a:solidFill>
              <a:srgbClr val="176B2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4"/>
            <p:cNvSpPr txBox="1"/>
            <p:nvPr/>
          </p:nvSpPr>
          <p:spPr>
            <a:xfrm>
              <a:off x="3638696" y="631331"/>
              <a:ext cx="1948298" cy="1948298"/>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it-IT" sz="2400" dirty="0">
                  <a:solidFill>
                    <a:schemeClr val="lt1"/>
                  </a:solidFill>
                  <a:latin typeface="Arial"/>
                  <a:ea typeface="Arial"/>
                  <a:cs typeface="Arial"/>
                  <a:sym typeface="Arial"/>
                </a:rPr>
                <a:t>Glossari, rilettura e riscrittura degli appunti</a:t>
              </a:r>
              <a:endParaRPr dirty="0"/>
            </a:p>
          </p:txBody>
        </p:sp>
        <p:sp>
          <p:nvSpPr>
            <p:cNvPr id="430" name="Google Shape;430;p24"/>
            <p:cNvSpPr/>
            <p:nvPr/>
          </p:nvSpPr>
          <p:spPr>
            <a:xfrm>
              <a:off x="1208118" y="2851112"/>
              <a:ext cx="2159094" cy="2159094"/>
            </a:xfrm>
            <a:prstGeom prst="roundRect">
              <a:avLst>
                <a:gd name="adj" fmla="val 16667"/>
              </a:avLst>
            </a:prstGeom>
            <a:solidFill>
              <a:srgbClr val="0C9ED5"/>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4"/>
            <p:cNvSpPr txBox="1"/>
            <p:nvPr/>
          </p:nvSpPr>
          <p:spPr>
            <a:xfrm>
              <a:off x="1313516" y="2956510"/>
              <a:ext cx="1948298" cy="1948298"/>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2400" dirty="0" err="1">
                  <a:solidFill>
                    <a:schemeClr val="lt1"/>
                  </a:solidFill>
                  <a:latin typeface="Arial"/>
                  <a:ea typeface="Arial"/>
                  <a:cs typeface="Arial"/>
                  <a:sym typeface="Arial"/>
                </a:rPr>
                <a:t>Creare</a:t>
              </a:r>
              <a:r>
                <a:rPr lang="en-US" sz="2400" dirty="0">
                  <a:solidFill>
                    <a:schemeClr val="lt1"/>
                  </a:solidFill>
                  <a:latin typeface="Arial"/>
                  <a:ea typeface="Arial"/>
                  <a:cs typeface="Arial"/>
                  <a:sym typeface="Arial"/>
                </a:rPr>
                <a:t> elenchi</a:t>
              </a:r>
              <a:endParaRPr dirty="0"/>
            </a:p>
          </p:txBody>
        </p:sp>
        <p:sp>
          <p:nvSpPr>
            <p:cNvPr id="432" name="Google Shape;432;p24"/>
            <p:cNvSpPr/>
            <p:nvPr/>
          </p:nvSpPr>
          <p:spPr>
            <a:xfrm>
              <a:off x="3533298" y="2851112"/>
              <a:ext cx="2159094" cy="2159094"/>
            </a:xfrm>
            <a:prstGeom prst="roundRect">
              <a:avLst>
                <a:gd name="adj" fmla="val 16667"/>
              </a:avLst>
            </a:prstGeom>
            <a:solidFill>
              <a:srgbClr val="A0289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4"/>
            <p:cNvSpPr txBox="1"/>
            <p:nvPr/>
          </p:nvSpPr>
          <p:spPr>
            <a:xfrm>
              <a:off x="3638696" y="2956510"/>
              <a:ext cx="1948298" cy="1948298"/>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it-IT" sz="2400" dirty="0">
                  <a:solidFill>
                    <a:schemeClr val="lt1"/>
                  </a:solidFill>
                  <a:latin typeface="Arial"/>
                  <a:ea typeface="Arial"/>
                  <a:cs typeface="Arial"/>
                  <a:sym typeface="Arial"/>
                </a:rPr>
                <a:t>Riscrivere gli appunti con parole proprie</a:t>
              </a:r>
              <a:endParaRPr dirty="0"/>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8"/>
        <p:cNvGrpSpPr/>
        <p:nvPr/>
      </p:nvGrpSpPr>
      <p:grpSpPr>
        <a:xfrm>
          <a:off x="0" y="0"/>
          <a:ext cx="0" cy="0"/>
          <a:chOff x="0" y="0"/>
          <a:chExt cx="0" cy="0"/>
        </a:xfrm>
      </p:grpSpPr>
      <p:sp>
        <p:nvSpPr>
          <p:cNvPr id="439" name="Google Shape;439;p25"/>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0" name="Google Shape;440;p25"/>
          <p:cNvSpPr/>
          <p:nvPr/>
        </p:nvSpPr>
        <p:spPr>
          <a:xfrm>
            <a:off x="173235" y="1371600"/>
            <a:ext cx="4529312" cy="3589977"/>
          </a:xfrm>
          <a:custGeom>
            <a:avLst/>
            <a:gdLst/>
            <a:ahLst/>
            <a:cxnLst/>
            <a:rect l="l" t="t" r="r" b="b"/>
            <a:pathLst>
              <a:path w="5470628" h="3193741" extrusionOk="0">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l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441" name="Google Shape;441;p25"/>
          <p:cNvSpPr txBox="1">
            <a:spLocks noGrp="1"/>
          </p:cNvSpPr>
          <p:nvPr>
            <p:ph type="title"/>
          </p:nvPr>
        </p:nvSpPr>
        <p:spPr>
          <a:xfrm>
            <a:off x="396240" y="685801"/>
            <a:ext cx="4099561" cy="54911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dirty="0">
                <a:latin typeface="+mj-lt"/>
              </a:rPr>
              <a:t>Stile di </a:t>
            </a:r>
            <a:r>
              <a:rPr lang="en-US" dirty="0" err="1">
                <a:latin typeface="+mj-lt"/>
              </a:rPr>
              <a:t>apprendimento</a:t>
            </a:r>
            <a:r>
              <a:rPr lang="en-US" dirty="0">
                <a:latin typeface="+mj-lt"/>
              </a:rPr>
              <a:t> </a:t>
            </a:r>
            <a:r>
              <a:rPr lang="en-US" dirty="0" err="1">
                <a:latin typeface="+mj-lt"/>
              </a:rPr>
              <a:t>cinestetico</a:t>
            </a:r>
            <a:endParaRPr dirty="0">
              <a:latin typeface="+mj-lt"/>
            </a:endParaRPr>
          </a:p>
        </p:txBody>
      </p:sp>
      <p:grpSp>
        <p:nvGrpSpPr>
          <p:cNvPr id="442" name="Google Shape;442;p25"/>
          <p:cNvGrpSpPr/>
          <p:nvPr/>
        </p:nvGrpSpPr>
        <p:grpSpPr>
          <a:xfrm>
            <a:off x="4702547" y="838199"/>
            <a:ext cx="6651253" cy="5336547"/>
            <a:chOff x="0" y="0"/>
            <a:chExt cx="6651253" cy="5336547"/>
          </a:xfrm>
        </p:grpSpPr>
        <p:sp>
          <p:nvSpPr>
            <p:cNvPr id="443" name="Google Shape;443;p25"/>
            <p:cNvSpPr/>
            <p:nvPr/>
          </p:nvSpPr>
          <p:spPr>
            <a:xfrm>
              <a:off x="0" y="0"/>
              <a:ext cx="6651253" cy="112301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5"/>
            <p:cNvSpPr/>
            <p:nvPr/>
          </p:nvSpPr>
          <p:spPr>
            <a:xfrm>
              <a:off x="339712" y="254894"/>
              <a:ext cx="617659" cy="617659"/>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5"/>
            <p:cNvSpPr/>
            <p:nvPr/>
          </p:nvSpPr>
          <p:spPr>
            <a:xfrm>
              <a:off x="1297085" y="2215"/>
              <a:ext cx="5354167" cy="11230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5"/>
            <p:cNvSpPr txBox="1"/>
            <p:nvPr/>
          </p:nvSpPr>
          <p:spPr>
            <a:xfrm>
              <a:off x="1297085" y="2215"/>
              <a:ext cx="5354167" cy="1123017"/>
            </a:xfrm>
            <a:prstGeom prst="rect">
              <a:avLst/>
            </a:prstGeom>
            <a:noFill/>
            <a:ln>
              <a:noFill/>
            </a:ln>
          </p:spPr>
          <p:txBody>
            <a:bodyPr spcFirstLastPara="1" wrap="square" lIns="118850" tIns="118850" rIns="118850" bIns="118850" anchor="ctr" anchorCtr="0">
              <a:noAutofit/>
            </a:bodyPr>
            <a:lstStyle/>
            <a:p>
              <a:pPr marL="0" marR="0" lvl="0" indent="0" algn="l" rtl="0">
                <a:lnSpc>
                  <a:spcPct val="90000"/>
                </a:lnSpc>
                <a:spcBef>
                  <a:spcPts val="0"/>
                </a:spcBef>
                <a:spcAft>
                  <a:spcPts val="0"/>
                </a:spcAft>
                <a:buClr>
                  <a:schemeClr val="dk1"/>
                </a:buClr>
                <a:buSzPts val="2200"/>
                <a:buFont typeface="Arial"/>
                <a:buNone/>
              </a:pPr>
              <a:r>
                <a:rPr lang="it-IT" sz="2200" dirty="0">
                  <a:solidFill>
                    <a:schemeClr val="dk1"/>
                  </a:solidFill>
                  <a:latin typeface="Arial"/>
                  <a:ea typeface="Arial"/>
                  <a:cs typeface="Arial"/>
                  <a:sym typeface="Arial"/>
                </a:rPr>
                <a:t>Gli studenti cinestetici imparano attraverso il fare</a:t>
              </a:r>
              <a:endParaRPr dirty="0"/>
            </a:p>
          </p:txBody>
        </p:sp>
        <p:sp>
          <p:nvSpPr>
            <p:cNvPr id="447" name="Google Shape;447;p25"/>
            <p:cNvSpPr/>
            <p:nvPr/>
          </p:nvSpPr>
          <p:spPr>
            <a:xfrm>
              <a:off x="0" y="1405987"/>
              <a:ext cx="6651253" cy="112301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5"/>
            <p:cNvSpPr/>
            <p:nvPr/>
          </p:nvSpPr>
          <p:spPr>
            <a:xfrm>
              <a:off x="339712" y="1658666"/>
              <a:ext cx="617659" cy="617659"/>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5"/>
            <p:cNvSpPr/>
            <p:nvPr/>
          </p:nvSpPr>
          <p:spPr>
            <a:xfrm>
              <a:off x="1297085" y="1405987"/>
              <a:ext cx="5354167" cy="11230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5"/>
            <p:cNvSpPr txBox="1"/>
            <p:nvPr/>
          </p:nvSpPr>
          <p:spPr>
            <a:xfrm>
              <a:off x="1297085" y="1405987"/>
              <a:ext cx="5354167" cy="1123017"/>
            </a:xfrm>
            <a:prstGeom prst="rect">
              <a:avLst/>
            </a:prstGeom>
            <a:noFill/>
            <a:ln>
              <a:noFill/>
            </a:ln>
          </p:spPr>
          <p:txBody>
            <a:bodyPr spcFirstLastPara="1" wrap="square" lIns="118850" tIns="118850" rIns="118850" bIns="118850" anchor="ctr" anchorCtr="0">
              <a:noAutofit/>
            </a:bodyPr>
            <a:lstStyle/>
            <a:p>
              <a:pPr marL="0" marR="0" lvl="0" indent="0" algn="l" rtl="0">
                <a:lnSpc>
                  <a:spcPct val="90000"/>
                </a:lnSpc>
                <a:spcBef>
                  <a:spcPts val="0"/>
                </a:spcBef>
                <a:spcAft>
                  <a:spcPts val="0"/>
                </a:spcAft>
                <a:buClr>
                  <a:schemeClr val="dk1"/>
                </a:buClr>
                <a:buSzPts val="2200"/>
                <a:buFont typeface="Arial"/>
                <a:buNone/>
              </a:pPr>
              <a:r>
                <a:rPr lang="it-IT" sz="2200" dirty="0">
                  <a:solidFill>
                    <a:schemeClr val="dk1"/>
                  </a:solidFill>
                  <a:latin typeface="Arial"/>
                  <a:ea typeface="Arial"/>
                  <a:cs typeface="Arial"/>
                  <a:sym typeface="Arial"/>
                </a:rPr>
                <a:t>Utilizzate tutti i vostri sensi nell'esperienza: vista, tatto, gusto, olfatto.</a:t>
              </a:r>
              <a:endParaRPr dirty="0"/>
            </a:p>
          </p:txBody>
        </p:sp>
        <p:sp>
          <p:nvSpPr>
            <p:cNvPr id="451" name="Google Shape;451;p25"/>
            <p:cNvSpPr/>
            <p:nvPr/>
          </p:nvSpPr>
          <p:spPr>
            <a:xfrm>
              <a:off x="0" y="2809759"/>
              <a:ext cx="6651253" cy="112301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5"/>
            <p:cNvSpPr/>
            <p:nvPr/>
          </p:nvSpPr>
          <p:spPr>
            <a:xfrm>
              <a:off x="339712" y="3062438"/>
              <a:ext cx="617659" cy="617659"/>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5"/>
            <p:cNvSpPr/>
            <p:nvPr/>
          </p:nvSpPr>
          <p:spPr>
            <a:xfrm>
              <a:off x="1297085" y="2809759"/>
              <a:ext cx="5354167" cy="11230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5"/>
            <p:cNvSpPr txBox="1"/>
            <p:nvPr/>
          </p:nvSpPr>
          <p:spPr>
            <a:xfrm>
              <a:off x="1297085" y="2809759"/>
              <a:ext cx="5354167" cy="1123017"/>
            </a:xfrm>
            <a:prstGeom prst="rect">
              <a:avLst/>
            </a:prstGeom>
            <a:noFill/>
            <a:ln>
              <a:noFill/>
            </a:ln>
          </p:spPr>
          <p:txBody>
            <a:bodyPr spcFirstLastPara="1" wrap="square" lIns="118850" tIns="118850" rIns="118850" bIns="118850" anchor="ctr" anchorCtr="0">
              <a:noAutofit/>
            </a:bodyPr>
            <a:lstStyle/>
            <a:p>
              <a:pPr marL="0" marR="0" lvl="0" indent="0" algn="l" rtl="0">
                <a:lnSpc>
                  <a:spcPct val="90000"/>
                </a:lnSpc>
                <a:spcBef>
                  <a:spcPts val="0"/>
                </a:spcBef>
                <a:spcAft>
                  <a:spcPts val="0"/>
                </a:spcAft>
                <a:buClr>
                  <a:schemeClr val="dk1"/>
                </a:buClr>
                <a:buSzPts val="2200"/>
                <a:buFont typeface="Arial"/>
                <a:buNone/>
              </a:pPr>
              <a:r>
                <a:rPr lang="it-IT" sz="2200" dirty="0">
                  <a:solidFill>
                    <a:schemeClr val="dk1"/>
                  </a:solidFill>
                  <a:latin typeface="Arial"/>
                  <a:ea typeface="Arial"/>
                  <a:cs typeface="Arial"/>
                  <a:sym typeface="Arial"/>
                </a:rPr>
                <a:t>Includete molti esempi per ogni concetto nelle vostre note.</a:t>
              </a:r>
              <a:endParaRPr dirty="0"/>
            </a:p>
          </p:txBody>
        </p:sp>
        <p:sp>
          <p:nvSpPr>
            <p:cNvPr id="455" name="Google Shape;455;p25"/>
            <p:cNvSpPr/>
            <p:nvPr/>
          </p:nvSpPr>
          <p:spPr>
            <a:xfrm>
              <a:off x="0" y="4213530"/>
              <a:ext cx="6651253" cy="1123017"/>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5"/>
            <p:cNvSpPr/>
            <p:nvPr/>
          </p:nvSpPr>
          <p:spPr>
            <a:xfrm>
              <a:off x="339712" y="4466209"/>
              <a:ext cx="617659" cy="617659"/>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5"/>
            <p:cNvSpPr/>
            <p:nvPr/>
          </p:nvSpPr>
          <p:spPr>
            <a:xfrm>
              <a:off x="1297085" y="4213530"/>
              <a:ext cx="5354167" cy="11230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5"/>
            <p:cNvSpPr txBox="1"/>
            <p:nvPr/>
          </p:nvSpPr>
          <p:spPr>
            <a:xfrm>
              <a:off x="1297085" y="4213530"/>
              <a:ext cx="5354167" cy="1123017"/>
            </a:xfrm>
            <a:prstGeom prst="rect">
              <a:avLst/>
            </a:prstGeom>
            <a:noFill/>
            <a:ln>
              <a:noFill/>
            </a:ln>
          </p:spPr>
          <p:txBody>
            <a:bodyPr spcFirstLastPara="1" wrap="square" lIns="118850" tIns="118850" rIns="118850" bIns="118850" anchor="ctr" anchorCtr="0">
              <a:noAutofit/>
            </a:bodyPr>
            <a:lstStyle/>
            <a:p>
              <a:pPr marL="0" marR="0" lvl="0" indent="0" algn="l" rtl="0">
                <a:lnSpc>
                  <a:spcPct val="90000"/>
                </a:lnSpc>
                <a:spcBef>
                  <a:spcPts val="0"/>
                </a:spcBef>
                <a:spcAft>
                  <a:spcPts val="0"/>
                </a:spcAft>
                <a:buClr>
                  <a:schemeClr val="dk1"/>
                </a:buClr>
                <a:buSzPts val="2200"/>
                <a:buFont typeface="Arial"/>
                <a:buNone/>
              </a:pPr>
              <a:r>
                <a:rPr lang="it-IT" sz="2200" dirty="0">
                  <a:solidFill>
                    <a:schemeClr val="dk1"/>
                  </a:solidFill>
                  <a:latin typeface="Arial"/>
                  <a:ea typeface="Arial"/>
                  <a:cs typeface="Arial"/>
                  <a:sym typeface="Arial"/>
                </a:rPr>
                <a:t>Utilizzare il più possibile domande ed esami pratici</a:t>
              </a:r>
              <a:endParaRPr dirty="0"/>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3"/>
        <p:cNvGrpSpPr/>
        <p:nvPr/>
      </p:nvGrpSpPr>
      <p:grpSpPr>
        <a:xfrm>
          <a:off x="0" y="0"/>
          <a:ext cx="0" cy="0"/>
          <a:chOff x="0" y="0"/>
          <a:chExt cx="0" cy="0"/>
        </a:xfrm>
      </p:grpSpPr>
      <p:sp>
        <p:nvSpPr>
          <p:cNvPr id="464" name="Google Shape;464;p2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5" name="Google Shape;465;p26"/>
          <p:cNvSpPr txBox="1">
            <a:spLocks noGrp="1"/>
          </p:cNvSpPr>
          <p:nvPr>
            <p:ph type="title"/>
          </p:nvPr>
        </p:nvSpPr>
        <p:spPr>
          <a:xfrm>
            <a:off x="761800" y="762001"/>
            <a:ext cx="5334197" cy="170824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000"/>
              <a:buFont typeface="Play"/>
              <a:buNone/>
            </a:pPr>
            <a:r>
              <a:rPr lang="it-IT" sz="4000" dirty="0">
                <a:latin typeface="+mj-lt"/>
              </a:rPr>
              <a:t>Come diventare la versione migliore di se stessi</a:t>
            </a:r>
            <a:endParaRPr dirty="0">
              <a:latin typeface="+mj-lt"/>
            </a:endParaRPr>
          </a:p>
        </p:txBody>
      </p:sp>
      <p:sp>
        <p:nvSpPr>
          <p:cNvPr id="466" name="Google Shape;466;p26"/>
          <p:cNvSpPr txBox="1">
            <a:spLocks noGrp="1"/>
          </p:cNvSpPr>
          <p:nvPr>
            <p:ph type="body" idx="1"/>
          </p:nvPr>
        </p:nvSpPr>
        <p:spPr>
          <a:xfrm>
            <a:off x="761800" y="2470244"/>
            <a:ext cx="5898080" cy="4264188"/>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1500"/>
              <a:buChar char="•"/>
            </a:pPr>
            <a:r>
              <a:rPr lang="it-IT" sz="2000" b="0" dirty="0">
                <a:highlight>
                  <a:srgbClr val="FFFFFF"/>
                </a:highlight>
              </a:rPr>
              <a:t>Esplorare interessi e passioni</a:t>
            </a:r>
          </a:p>
          <a:p>
            <a:pPr marL="685800" lvl="1" indent="-228600">
              <a:spcBef>
                <a:spcPts val="0"/>
              </a:spcBef>
              <a:buSzPts val="1500"/>
            </a:pPr>
            <a:r>
              <a:rPr lang="it-IT" sz="1600" b="0" dirty="0">
                <a:highlight>
                  <a:srgbClr val="FFFFFF"/>
                </a:highlight>
              </a:rPr>
              <a:t>Sperimentate: Provate diverse attività e hobby per vedere che cosa vi colpisce. </a:t>
            </a:r>
          </a:p>
          <a:p>
            <a:pPr marL="685800" lvl="1" indent="-228600">
              <a:spcBef>
                <a:spcPts val="0"/>
              </a:spcBef>
              <a:buSzPts val="1500"/>
            </a:pPr>
            <a:r>
              <a:rPr lang="it-IT" sz="1600" b="0" dirty="0">
                <a:highlight>
                  <a:srgbClr val="FFFFFF"/>
                </a:highlight>
              </a:rPr>
              <a:t>Imparare dagli altri: Cercate mentori e modelli di riferimento in un campo. </a:t>
            </a:r>
          </a:p>
          <a:p>
            <a:pPr marL="685800" lvl="1" indent="-228600">
              <a:spcBef>
                <a:spcPts val="0"/>
              </a:spcBef>
              <a:buSzPts val="1500"/>
            </a:pPr>
            <a:r>
              <a:rPr lang="it-IT" sz="1600" b="0" dirty="0">
                <a:highlight>
                  <a:srgbClr val="FFFFFF"/>
                </a:highlight>
              </a:rPr>
              <a:t>Rimanete curiosi: continuate a esplorare, a fare domande e a superare i limiti. </a:t>
            </a:r>
          </a:p>
          <a:p>
            <a:pPr marL="228600" indent="-228600">
              <a:spcBef>
                <a:spcPts val="0"/>
              </a:spcBef>
              <a:buSzPts val="1500"/>
            </a:pPr>
            <a:r>
              <a:rPr lang="it-IT" sz="2000" b="0" dirty="0">
                <a:highlight>
                  <a:srgbClr val="FFFFFF"/>
                </a:highlight>
              </a:rPr>
              <a:t>Investire nell'istruzione</a:t>
            </a:r>
          </a:p>
          <a:p>
            <a:pPr marL="685800" lvl="1" indent="-228600">
              <a:spcBef>
                <a:spcPts val="0"/>
              </a:spcBef>
              <a:buSzPts val="1500"/>
            </a:pPr>
            <a:r>
              <a:rPr lang="it-IT" sz="1600" b="0" dirty="0">
                <a:highlight>
                  <a:srgbClr val="FFFFFF"/>
                </a:highlight>
              </a:rPr>
              <a:t>L'istruzione non è solo una questione di libri di testo ed esami; si tratta di dotarsi degli strumenti per plasmare il proprio futuro.</a:t>
            </a:r>
          </a:p>
          <a:p>
            <a:pPr marL="228600" indent="-228600">
              <a:spcBef>
                <a:spcPts val="0"/>
              </a:spcBef>
              <a:buSzPts val="1500"/>
            </a:pPr>
            <a:r>
              <a:rPr lang="it-IT" sz="2000" b="0" dirty="0">
                <a:highlight>
                  <a:srgbClr val="FFFFFF"/>
                </a:highlight>
              </a:rPr>
              <a:t>Costruire relazioni sane</a:t>
            </a:r>
          </a:p>
          <a:p>
            <a:pPr marL="685800" lvl="1" indent="-228600">
              <a:spcBef>
                <a:spcPts val="0"/>
              </a:spcBef>
              <a:buSzPts val="1500"/>
            </a:pPr>
            <a:r>
              <a:rPr lang="it-IT" sz="1600" b="0" dirty="0">
                <a:highlight>
                  <a:srgbClr val="FFFFFF"/>
                </a:highlight>
              </a:rPr>
              <a:t>Comunicazione efficace: Essere un buon ascoltatore ed esprimere chiaramente i propri pensieri e sentimenti. </a:t>
            </a:r>
          </a:p>
          <a:p>
            <a:pPr marL="685800" lvl="1" indent="-228600">
              <a:spcBef>
                <a:spcPts val="0"/>
              </a:spcBef>
              <a:buSzPts val="1500"/>
            </a:pPr>
            <a:r>
              <a:rPr lang="it-IT" sz="1600" b="0" dirty="0">
                <a:highlight>
                  <a:srgbClr val="FFFFFF"/>
                </a:highlight>
              </a:rPr>
              <a:t>Sistema di sostegno: Circondatevi di persone che vi sostengono e che vi edificano. </a:t>
            </a:r>
            <a:endParaRPr sz="1000" dirty="0"/>
          </a:p>
        </p:txBody>
      </p:sp>
      <p:pic>
        <p:nvPicPr>
          <p:cNvPr id="467" name="Google Shape;467;p26" descr="Close up image of a hand touching flowers"/>
          <p:cNvPicPr preferRelativeResize="0"/>
          <p:nvPr/>
        </p:nvPicPr>
        <p:blipFill rotWithShape="1">
          <a:blip r:embed="rId3">
            <a:alphaModFix/>
          </a:blip>
          <a:srcRect l="7110" r="41052" b="-1"/>
          <a:stretch/>
        </p:blipFill>
        <p:spPr>
          <a:xfrm>
            <a:off x="6857797" y="-10886"/>
            <a:ext cx="5334204" cy="6868886"/>
          </a:xfrm>
          <a:prstGeom prst="rect">
            <a:avLst/>
          </a:prstGeom>
          <a:noFill/>
          <a:ln>
            <a:noFill/>
          </a:ln>
          <a:effectLst>
            <a:outerShdw blurRad="127000" dist="50800" dir="10800000" sx="99000" sy="99000" algn="r" rotWithShape="0">
              <a:srgbClr val="000000">
                <a:alpha val="40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grpSp>
        <p:nvGrpSpPr>
          <p:cNvPr id="473" name="Google Shape;473;p27"/>
          <p:cNvGrpSpPr/>
          <p:nvPr/>
        </p:nvGrpSpPr>
        <p:grpSpPr>
          <a:xfrm>
            <a:off x="25268" y="4930407"/>
            <a:ext cx="2726930" cy="1244738"/>
            <a:chOff x="37902" y="7395609"/>
            <a:chExt cx="4090395" cy="1867108"/>
          </a:xfrm>
        </p:grpSpPr>
        <p:pic>
          <p:nvPicPr>
            <p:cNvPr id="474" name="Google Shape;474;p27"/>
            <p:cNvPicPr preferRelativeResize="0"/>
            <p:nvPr/>
          </p:nvPicPr>
          <p:blipFill rotWithShape="1">
            <a:blip r:embed="rId3">
              <a:alphaModFix/>
            </a:blip>
            <a:srcRect/>
            <a:stretch/>
          </p:blipFill>
          <p:spPr>
            <a:xfrm>
              <a:off x="37902" y="7576793"/>
              <a:ext cx="2381249" cy="1685924"/>
            </a:xfrm>
            <a:prstGeom prst="rect">
              <a:avLst/>
            </a:prstGeom>
            <a:noFill/>
            <a:ln>
              <a:noFill/>
            </a:ln>
          </p:spPr>
        </p:pic>
        <p:pic>
          <p:nvPicPr>
            <p:cNvPr id="475" name="Google Shape;475;p27"/>
            <p:cNvPicPr preferRelativeResize="0"/>
            <p:nvPr/>
          </p:nvPicPr>
          <p:blipFill rotWithShape="1">
            <a:blip r:embed="rId4">
              <a:alphaModFix/>
            </a:blip>
            <a:srcRect/>
            <a:stretch/>
          </p:blipFill>
          <p:spPr>
            <a:xfrm>
              <a:off x="2385223" y="7395609"/>
              <a:ext cx="1743074" cy="1743074"/>
            </a:xfrm>
            <a:prstGeom prst="rect">
              <a:avLst/>
            </a:prstGeom>
            <a:noFill/>
            <a:ln>
              <a:noFill/>
            </a:ln>
          </p:spPr>
        </p:pic>
      </p:grpSp>
      <p:pic>
        <p:nvPicPr>
          <p:cNvPr id="476" name="Google Shape;476;p27"/>
          <p:cNvPicPr preferRelativeResize="0"/>
          <p:nvPr/>
        </p:nvPicPr>
        <p:blipFill rotWithShape="1">
          <a:blip r:embed="rId5">
            <a:alphaModFix/>
          </a:blip>
          <a:srcRect/>
          <a:stretch/>
        </p:blipFill>
        <p:spPr>
          <a:xfrm>
            <a:off x="4283568" y="5186012"/>
            <a:ext cx="1795721" cy="745787"/>
          </a:xfrm>
          <a:prstGeom prst="rect">
            <a:avLst/>
          </a:prstGeom>
          <a:noFill/>
          <a:ln>
            <a:noFill/>
          </a:ln>
        </p:spPr>
      </p:pic>
      <p:pic>
        <p:nvPicPr>
          <p:cNvPr id="477" name="Google Shape;477;p27"/>
          <p:cNvPicPr preferRelativeResize="0"/>
          <p:nvPr/>
        </p:nvPicPr>
        <p:blipFill rotWithShape="1">
          <a:blip r:embed="rId6">
            <a:alphaModFix/>
          </a:blip>
          <a:srcRect/>
          <a:stretch/>
        </p:blipFill>
        <p:spPr>
          <a:xfrm>
            <a:off x="6288955" y="4969719"/>
            <a:ext cx="1527895" cy="1130299"/>
          </a:xfrm>
          <a:prstGeom prst="rect">
            <a:avLst/>
          </a:prstGeom>
          <a:noFill/>
          <a:ln>
            <a:noFill/>
          </a:ln>
        </p:spPr>
      </p:pic>
      <p:pic>
        <p:nvPicPr>
          <p:cNvPr id="478" name="Google Shape;478;p27"/>
          <p:cNvPicPr preferRelativeResize="0"/>
          <p:nvPr/>
        </p:nvPicPr>
        <p:blipFill rotWithShape="1">
          <a:blip r:embed="rId7">
            <a:alphaModFix/>
          </a:blip>
          <a:srcRect/>
          <a:stretch/>
        </p:blipFill>
        <p:spPr>
          <a:xfrm>
            <a:off x="303761" y="946339"/>
            <a:ext cx="1674887" cy="1776156"/>
          </a:xfrm>
          <a:prstGeom prst="rect">
            <a:avLst/>
          </a:prstGeom>
          <a:noFill/>
          <a:ln>
            <a:noFill/>
          </a:ln>
        </p:spPr>
      </p:pic>
      <p:sp>
        <p:nvSpPr>
          <p:cNvPr id="479" name="Google Shape;479;p27"/>
          <p:cNvSpPr/>
          <p:nvPr/>
        </p:nvSpPr>
        <p:spPr>
          <a:xfrm>
            <a:off x="0" y="6172200"/>
            <a:ext cx="12191577" cy="685800"/>
          </a:xfrm>
          <a:custGeom>
            <a:avLst/>
            <a:gdLst/>
            <a:ahLst/>
            <a:cxnLst/>
            <a:rect l="l" t="t" r="r" b="b"/>
            <a:pathLst>
              <a:path w="18287365" h="1028700" extrusionOk="0">
                <a:moveTo>
                  <a:pt x="0" y="0"/>
                </a:moveTo>
                <a:lnTo>
                  <a:pt x="18286852" y="0"/>
                </a:lnTo>
                <a:lnTo>
                  <a:pt x="18286852" y="1028699"/>
                </a:lnTo>
                <a:lnTo>
                  <a:pt x="0" y="1028699"/>
                </a:lnTo>
                <a:lnTo>
                  <a:pt x="0" y="0"/>
                </a:lnTo>
                <a:close/>
              </a:path>
            </a:pathLst>
          </a:custGeom>
          <a:solidFill>
            <a:srgbClr val="487D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sp>
        <p:nvSpPr>
          <p:cNvPr id="480" name="Google Shape;480;p27"/>
          <p:cNvSpPr txBox="1"/>
          <p:nvPr/>
        </p:nvSpPr>
        <p:spPr>
          <a:xfrm>
            <a:off x="20009" y="6354652"/>
            <a:ext cx="12152207" cy="437129"/>
          </a:xfrm>
          <a:prstGeom prst="rect">
            <a:avLst/>
          </a:prstGeom>
          <a:noFill/>
          <a:ln>
            <a:noFill/>
          </a:ln>
        </p:spPr>
        <p:txBody>
          <a:bodyPr spcFirstLastPara="1" wrap="square" lIns="0" tIns="8450" rIns="0" bIns="0" anchor="t" anchorCtr="0">
            <a:spAutoFit/>
          </a:bodyPr>
          <a:lstStyle/>
          <a:p>
            <a:pPr marL="841204" marR="3387" lvl="0" indent="-833161" algn="l" rtl="0">
              <a:lnSpc>
                <a:spcPct val="115100"/>
              </a:lnSpc>
              <a:spcBef>
                <a:spcPts val="0"/>
              </a:spcBef>
              <a:spcAft>
                <a:spcPts val="0"/>
              </a:spcAft>
              <a:buNone/>
            </a:pPr>
            <a:r>
              <a:rPr lang="en-US" sz="1267" dirty="0">
                <a:solidFill>
                  <a:srgbClr val="FFFFFF"/>
                </a:solidFill>
                <a:latin typeface="Helvetica Neue"/>
                <a:ea typeface="Helvetica Neue"/>
                <a:cs typeface="Helvetica Neue"/>
                <a:sym typeface="Helvetica Neue"/>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267" dirty="0">
              <a:solidFill>
                <a:schemeClr val="dk1"/>
              </a:solidFill>
              <a:latin typeface="Helvetica Neue"/>
              <a:ea typeface="Helvetica Neue"/>
              <a:cs typeface="Helvetica Neue"/>
              <a:sym typeface="Helvetica Neue"/>
            </a:endParaRPr>
          </a:p>
        </p:txBody>
      </p:sp>
      <p:pic>
        <p:nvPicPr>
          <p:cNvPr id="481" name="Google Shape;481;p27"/>
          <p:cNvPicPr preferRelativeResize="0"/>
          <p:nvPr/>
        </p:nvPicPr>
        <p:blipFill rotWithShape="1">
          <a:blip r:embed="rId8">
            <a:alphaModFix/>
          </a:blip>
          <a:srcRect/>
          <a:stretch/>
        </p:blipFill>
        <p:spPr>
          <a:xfrm>
            <a:off x="10426294" y="920091"/>
            <a:ext cx="1365249" cy="1441449"/>
          </a:xfrm>
          <a:prstGeom prst="rect">
            <a:avLst/>
          </a:prstGeom>
          <a:noFill/>
          <a:ln>
            <a:noFill/>
          </a:ln>
        </p:spPr>
      </p:pic>
      <p:pic>
        <p:nvPicPr>
          <p:cNvPr id="482" name="Google Shape;482;p27"/>
          <p:cNvPicPr preferRelativeResize="0"/>
          <p:nvPr/>
        </p:nvPicPr>
        <p:blipFill rotWithShape="1">
          <a:blip r:embed="rId9">
            <a:alphaModFix/>
          </a:blip>
          <a:srcRect/>
          <a:stretch/>
        </p:blipFill>
        <p:spPr>
          <a:xfrm>
            <a:off x="3666342" y="3257771"/>
            <a:ext cx="4848843" cy="1159933"/>
          </a:xfrm>
          <a:prstGeom prst="rect">
            <a:avLst/>
          </a:prstGeom>
          <a:noFill/>
          <a:ln>
            <a:noFill/>
          </a:ln>
        </p:spPr>
      </p:pic>
      <p:sp>
        <p:nvSpPr>
          <p:cNvPr id="483" name="Google Shape;483;p27"/>
          <p:cNvSpPr txBox="1">
            <a:spLocks noGrp="1"/>
          </p:cNvSpPr>
          <p:nvPr>
            <p:ph type="title"/>
          </p:nvPr>
        </p:nvSpPr>
        <p:spPr>
          <a:xfrm>
            <a:off x="4501410" y="1064254"/>
            <a:ext cx="2793153" cy="839893"/>
          </a:xfrm>
          <a:prstGeom prst="rect">
            <a:avLst/>
          </a:prstGeom>
          <a:noFill/>
          <a:ln>
            <a:noFill/>
          </a:ln>
        </p:spPr>
        <p:txBody>
          <a:bodyPr spcFirstLastPara="1" wrap="square" lIns="0" tIns="8450" rIns="0" bIns="0" anchor="t" anchorCtr="0">
            <a:spAutoFit/>
          </a:bodyPr>
          <a:lstStyle/>
          <a:p>
            <a:pPr marL="8467" marR="0" lvl="0" indent="0" algn="l" rtl="0">
              <a:lnSpc>
                <a:spcPct val="100000"/>
              </a:lnSpc>
              <a:spcBef>
                <a:spcPts val="0"/>
              </a:spcBef>
              <a:spcAft>
                <a:spcPts val="0"/>
              </a:spcAft>
              <a:buNone/>
            </a:pPr>
            <a:r>
              <a:rPr lang="en-US" sz="1200" b="1" i="0" u="none" strike="noStrike" cap="none">
                <a:solidFill>
                  <a:schemeClr val="dk1"/>
                </a:solidFill>
                <a:latin typeface="Calibri"/>
                <a:ea typeface="Calibri"/>
                <a:cs typeface="Calibri"/>
                <a:sym typeface="Calibri"/>
              </a:rPr>
              <a:t>Eurhope</a:t>
            </a:r>
            <a:endParaRPr/>
          </a:p>
        </p:txBody>
      </p:sp>
      <p:sp>
        <p:nvSpPr>
          <p:cNvPr id="484" name="Google Shape;484;p27"/>
          <p:cNvSpPr txBox="1"/>
          <p:nvPr/>
        </p:nvSpPr>
        <p:spPr>
          <a:xfrm>
            <a:off x="2516738" y="1866513"/>
            <a:ext cx="6762750" cy="763693"/>
          </a:xfrm>
          <a:prstGeom prst="rect">
            <a:avLst/>
          </a:prstGeom>
          <a:noFill/>
          <a:ln>
            <a:noFill/>
          </a:ln>
        </p:spPr>
        <p:txBody>
          <a:bodyPr spcFirstLastPara="1" wrap="square" lIns="0" tIns="8450" rIns="0" bIns="0" anchor="t" anchorCtr="0">
            <a:spAutoFit/>
          </a:bodyPr>
          <a:lstStyle/>
          <a:p>
            <a:pPr marL="8467" marR="0" lvl="0" indent="0" algn="l" rtl="0">
              <a:lnSpc>
                <a:spcPct val="100000"/>
              </a:lnSpc>
              <a:spcBef>
                <a:spcPts val="0"/>
              </a:spcBef>
              <a:spcAft>
                <a:spcPts val="0"/>
              </a:spcAft>
              <a:buNone/>
            </a:pPr>
            <a:r>
              <a:rPr lang="en-US" sz="2333" dirty="0">
                <a:solidFill>
                  <a:schemeClr val="dk1"/>
                </a:solidFill>
                <a:latin typeface="Georgia"/>
                <a:ea typeface="Georgia"/>
                <a:cs typeface="Georgia"/>
                <a:sym typeface="Georgia"/>
              </a:rPr>
              <a:t>EU as a solidarity's house for minors out of home</a:t>
            </a:r>
            <a:endParaRPr sz="2333" dirty="0">
              <a:solidFill>
                <a:schemeClr val="dk1"/>
              </a:solidFill>
              <a:latin typeface="Georgia"/>
              <a:ea typeface="Georgia"/>
              <a:cs typeface="Georgia"/>
              <a:sym typeface="Georgia"/>
            </a:endParaRPr>
          </a:p>
          <a:p>
            <a:pPr marL="0" marR="214641" lvl="0" indent="0" algn="ctr" rtl="0">
              <a:lnSpc>
                <a:spcPct val="100000"/>
              </a:lnSpc>
              <a:spcBef>
                <a:spcPts val="1557"/>
              </a:spcBef>
              <a:spcAft>
                <a:spcPts val="0"/>
              </a:spcAft>
              <a:buNone/>
            </a:pPr>
            <a:r>
              <a:rPr lang="en-US" sz="1267" dirty="0">
                <a:solidFill>
                  <a:schemeClr val="dk1"/>
                </a:solidFill>
                <a:latin typeface="Helvetica Neue"/>
                <a:ea typeface="Helvetica Neue"/>
                <a:cs typeface="Helvetica Neue"/>
                <a:sym typeface="Helvetica Neue"/>
              </a:rPr>
              <a:t>Erasmus+ project n. 2023-2-IT03-KA220-YOU-000184370</a:t>
            </a:r>
            <a:endParaRPr sz="1267" dirty="0">
              <a:solidFill>
                <a:schemeClr val="dk1"/>
              </a:solidFill>
              <a:latin typeface="Helvetica Neue"/>
              <a:ea typeface="Helvetica Neue"/>
              <a:cs typeface="Helvetica Neue"/>
              <a:sym typeface="Helvetica Neue"/>
            </a:endParaRPr>
          </a:p>
        </p:txBody>
      </p:sp>
      <p:pic>
        <p:nvPicPr>
          <p:cNvPr id="485" name="Google Shape;485;p27"/>
          <p:cNvPicPr preferRelativeResize="0"/>
          <p:nvPr/>
        </p:nvPicPr>
        <p:blipFill rotWithShape="1">
          <a:blip r:embed="rId10">
            <a:alphaModFix/>
          </a:blip>
          <a:srcRect/>
          <a:stretch/>
        </p:blipFill>
        <p:spPr>
          <a:xfrm>
            <a:off x="7915797" y="5291340"/>
            <a:ext cx="1777999" cy="488949"/>
          </a:xfrm>
          <a:prstGeom prst="rect">
            <a:avLst/>
          </a:prstGeom>
          <a:noFill/>
          <a:ln>
            <a:noFill/>
          </a:ln>
        </p:spPr>
      </p:pic>
      <p:pic>
        <p:nvPicPr>
          <p:cNvPr id="486" name="Google Shape;486;p27"/>
          <p:cNvPicPr preferRelativeResize="0"/>
          <p:nvPr/>
        </p:nvPicPr>
        <p:blipFill rotWithShape="1">
          <a:blip r:embed="rId11">
            <a:alphaModFix/>
          </a:blip>
          <a:srcRect/>
          <a:stretch/>
        </p:blipFill>
        <p:spPr>
          <a:xfrm>
            <a:off x="9795972" y="5242233"/>
            <a:ext cx="534561" cy="537599"/>
          </a:xfrm>
          <a:prstGeom prst="rect">
            <a:avLst/>
          </a:prstGeom>
          <a:noFill/>
          <a:ln>
            <a:noFill/>
          </a:ln>
        </p:spPr>
      </p:pic>
      <p:sp>
        <p:nvSpPr>
          <p:cNvPr id="487" name="Google Shape;487;p27"/>
          <p:cNvSpPr/>
          <p:nvPr/>
        </p:nvSpPr>
        <p:spPr>
          <a:xfrm>
            <a:off x="10406008" y="5352499"/>
            <a:ext cx="786977" cy="134620"/>
          </a:xfrm>
          <a:custGeom>
            <a:avLst/>
            <a:gdLst/>
            <a:ahLst/>
            <a:cxnLst/>
            <a:rect l="l" t="t" r="r" b="b"/>
            <a:pathLst>
              <a:path w="1180465" h="201929" extrusionOk="0">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extrusionOk="0">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extrusionOk="0">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extrusionOk="0">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extrusionOk="0">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extrusionOk="0">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nvGrpSpPr>
          <p:cNvPr id="488" name="Google Shape;488;p27"/>
          <p:cNvGrpSpPr/>
          <p:nvPr/>
        </p:nvGrpSpPr>
        <p:grpSpPr>
          <a:xfrm>
            <a:off x="11231396" y="5352745"/>
            <a:ext cx="736275" cy="134197"/>
            <a:chOff x="16847094" y="8029117"/>
            <a:chExt cx="1104413" cy="201295"/>
          </a:xfrm>
        </p:grpSpPr>
        <p:pic>
          <p:nvPicPr>
            <p:cNvPr id="489" name="Google Shape;489;p27"/>
            <p:cNvPicPr preferRelativeResize="0"/>
            <p:nvPr/>
          </p:nvPicPr>
          <p:blipFill rotWithShape="1">
            <a:blip r:embed="rId12">
              <a:alphaModFix/>
            </a:blip>
            <a:srcRect/>
            <a:stretch/>
          </p:blipFill>
          <p:spPr>
            <a:xfrm>
              <a:off x="16847094" y="8031077"/>
              <a:ext cx="493393" cy="197072"/>
            </a:xfrm>
            <a:prstGeom prst="rect">
              <a:avLst/>
            </a:prstGeom>
            <a:noFill/>
            <a:ln>
              <a:noFill/>
            </a:ln>
          </p:spPr>
        </p:pic>
        <p:sp>
          <p:nvSpPr>
            <p:cNvPr id="490" name="Google Shape;490;p27"/>
            <p:cNvSpPr/>
            <p:nvPr/>
          </p:nvSpPr>
          <p:spPr>
            <a:xfrm>
              <a:off x="17362387" y="8029117"/>
              <a:ext cx="215265" cy="201295"/>
            </a:xfrm>
            <a:custGeom>
              <a:avLst/>
              <a:gdLst/>
              <a:ahLst/>
              <a:cxnLst/>
              <a:rect l="l" t="t" r="r" b="b"/>
              <a:pathLst>
                <a:path w="215265" h="201295" extrusionOk="0">
                  <a:moveTo>
                    <a:pt x="41503" y="2705"/>
                  </a:moveTo>
                  <a:lnTo>
                    <a:pt x="0" y="2705"/>
                  </a:lnTo>
                  <a:lnTo>
                    <a:pt x="0" y="198513"/>
                  </a:lnTo>
                  <a:lnTo>
                    <a:pt x="41503" y="198513"/>
                  </a:lnTo>
                  <a:lnTo>
                    <a:pt x="41503" y="2705"/>
                  </a:lnTo>
                  <a:close/>
                </a:path>
                <a:path w="215265" h="201295" extrusionOk="0">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491" name="Google Shape;491;p27"/>
            <p:cNvPicPr preferRelativeResize="0"/>
            <p:nvPr/>
          </p:nvPicPr>
          <p:blipFill rotWithShape="1">
            <a:blip r:embed="rId13">
              <a:alphaModFix/>
            </a:blip>
            <a:srcRect/>
            <a:stretch/>
          </p:blipFill>
          <p:spPr>
            <a:xfrm>
              <a:off x="17596548" y="8031077"/>
              <a:ext cx="354959" cy="197072"/>
            </a:xfrm>
            <a:prstGeom prst="rect">
              <a:avLst/>
            </a:prstGeom>
            <a:noFill/>
            <a:ln>
              <a:noFill/>
            </a:ln>
          </p:spPr>
        </p:pic>
      </p:grpSp>
      <p:grpSp>
        <p:nvGrpSpPr>
          <p:cNvPr id="492" name="Google Shape;492;p27"/>
          <p:cNvGrpSpPr/>
          <p:nvPr/>
        </p:nvGrpSpPr>
        <p:grpSpPr>
          <a:xfrm>
            <a:off x="10404054" y="5564040"/>
            <a:ext cx="557327" cy="105770"/>
            <a:chOff x="15606081" y="8346060"/>
            <a:chExt cx="835991" cy="158656"/>
          </a:xfrm>
        </p:grpSpPr>
        <p:pic>
          <p:nvPicPr>
            <p:cNvPr id="493" name="Google Shape;493;p27"/>
            <p:cNvPicPr preferRelativeResize="0"/>
            <p:nvPr/>
          </p:nvPicPr>
          <p:blipFill rotWithShape="1">
            <a:blip r:embed="rId14">
              <a:alphaModFix/>
            </a:blip>
            <a:srcRect/>
            <a:stretch/>
          </p:blipFill>
          <p:spPr>
            <a:xfrm>
              <a:off x="15606081" y="8346183"/>
              <a:ext cx="117136" cy="158410"/>
            </a:xfrm>
            <a:prstGeom prst="rect">
              <a:avLst/>
            </a:prstGeom>
            <a:noFill/>
            <a:ln>
              <a:noFill/>
            </a:ln>
          </p:spPr>
        </p:pic>
        <p:sp>
          <p:nvSpPr>
            <p:cNvPr id="494" name="Google Shape;494;p27"/>
            <p:cNvSpPr/>
            <p:nvPr/>
          </p:nvSpPr>
          <p:spPr>
            <a:xfrm>
              <a:off x="15748064" y="8348903"/>
              <a:ext cx="88900" cy="154305"/>
            </a:xfrm>
            <a:custGeom>
              <a:avLst/>
              <a:gdLst/>
              <a:ahLst/>
              <a:cxnLst/>
              <a:rect l="l" t="t" r="r" b="b"/>
              <a:pathLst>
                <a:path w="88900" h="154304" extrusionOk="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495" name="Google Shape;495;p27"/>
            <p:cNvPicPr preferRelativeResize="0"/>
            <p:nvPr/>
          </p:nvPicPr>
          <p:blipFill rotWithShape="1">
            <a:blip r:embed="rId15">
              <a:alphaModFix/>
            </a:blip>
            <a:srcRect/>
            <a:stretch/>
          </p:blipFill>
          <p:spPr>
            <a:xfrm>
              <a:off x="15866548" y="8348389"/>
              <a:ext cx="136598" cy="154119"/>
            </a:xfrm>
            <a:prstGeom prst="rect">
              <a:avLst/>
            </a:prstGeom>
            <a:noFill/>
            <a:ln>
              <a:noFill/>
            </a:ln>
          </p:spPr>
        </p:pic>
        <p:sp>
          <p:nvSpPr>
            <p:cNvPr id="496" name="Google Shape;496;p27"/>
            <p:cNvSpPr/>
            <p:nvPr/>
          </p:nvSpPr>
          <p:spPr>
            <a:xfrm>
              <a:off x="16024682" y="8348903"/>
              <a:ext cx="116205" cy="154305"/>
            </a:xfrm>
            <a:custGeom>
              <a:avLst/>
              <a:gdLst/>
              <a:ahLst/>
              <a:cxnLst/>
              <a:rect l="l" t="t" r="r" b="b"/>
              <a:pathLst>
                <a:path w="116205" h="154304" extrusionOk="0">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497" name="Google Shape;497;p27"/>
            <p:cNvPicPr preferRelativeResize="0"/>
            <p:nvPr/>
          </p:nvPicPr>
          <p:blipFill rotWithShape="1">
            <a:blip r:embed="rId16">
              <a:alphaModFix/>
            </a:blip>
            <a:srcRect/>
            <a:stretch/>
          </p:blipFill>
          <p:spPr>
            <a:xfrm>
              <a:off x="16162266" y="8346060"/>
              <a:ext cx="279806" cy="158656"/>
            </a:xfrm>
            <a:prstGeom prst="rect">
              <a:avLst/>
            </a:prstGeom>
            <a:noFill/>
            <a:ln>
              <a:noFill/>
            </a:ln>
          </p:spPr>
        </p:pic>
      </p:grpSp>
      <p:grpSp>
        <p:nvGrpSpPr>
          <p:cNvPr id="498" name="Google Shape;498;p27"/>
          <p:cNvGrpSpPr/>
          <p:nvPr/>
        </p:nvGrpSpPr>
        <p:grpSpPr>
          <a:xfrm>
            <a:off x="11010750" y="5564122"/>
            <a:ext cx="399902" cy="105606"/>
            <a:chOff x="16516125" y="8346182"/>
            <a:chExt cx="599853" cy="158410"/>
          </a:xfrm>
        </p:grpSpPr>
        <p:pic>
          <p:nvPicPr>
            <p:cNvPr id="499" name="Google Shape;499;p27"/>
            <p:cNvPicPr preferRelativeResize="0"/>
            <p:nvPr/>
          </p:nvPicPr>
          <p:blipFill rotWithShape="1">
            <a:blip r:embed="rId17">
              <a:alphaModFix/>
            </a:blip>
            <a:srcRect/>
            <a:stretch/>
          </p:blipFill>
          <p:spPr>
            <a:xfrm>
              <a:off x="16516125" y="8346182"/>
              <a:ext cx="227174" cy="158410"/>
            </a:xfrm>
            <a:prstGeom prst="rect">
              <a:avLst/>
            </a:prstGeom>
            <a:noFill/>
            <a:ln>
              <a:noFill/>
            </a:ln>
          </p:spPr>
        </p:pic>
        <p:pic>
          <p:nvPicPr>
            <p:cNvPr id="500" name="Google Shape;500;p27"/>
            <p:cNvPicPr preferRelativeResize="0"/>
            <p:nvPr/>
          </p:nvPicPr>
          <p:blipFill rotWithShape="1">
            <a:blip r:embed="rId18">
              <a:alphaModFix/>
            </a:blip>
            <a:srcRect/>
            <a:stretch/>
          </p:blipFill>
          <p:spPr>
            <a:xfrm>
              <a:off x="16763740" y="8348389"/>
              <a:ext cx="126316" cy="156203"/>
            </a:xfrm>
            <a:prstGeom prst="rect">
              <a:avLst/>
            </a:prstGeom>
            <a:noFill/>
            <a:ln>
              <a:noFill/>
            </a:ln>
          </p:spPr>
        </p:pic>
        <p:pic>
          <p:nvPicPr>
            <p:cNvPr id="501" name="Google Shape;501;p27"/>
            <p:cNvPicPr preferRelativeResize="0"/>
            <p:nvPr/>
          </p:nvPicPr>
          <p:blipFill rotWithShape="1">
            <a:blip r:embed="rId19">
              <a:alphaModFix/>
            </a:blip>
            <a:srcRect/>
            <a:stretch/>
          </p:blipFill>
          <p:spPr>
            <a:xfrm>
              <a:off x="16925675" y="8348267"/>
              <a:ext cx="127663" cy="154119"/>
            </a:xfrm>
            <a:prstGeom prst="rect">
              <a:avLst/>
            </a:prstGeom>
            <a:noFill/>
            <a:ln>
              <a:noFill/>
            </a:ln>
          </p:spPr>
        </p:pic>
        <p:sp>
          <p:nvSpPr>
            <p:cNvPr id="502" name="Google Shape;502;p27"/>
            <p:cNvSpPr/>
            <p:nvPr/>
          </p:nvSpPr>
          <p:spPr>
            <a:xfrm>
              <a:off x="17082958" y="8348389"/>
              <a:ext cx="33020" cy="154305"/>
            </a:xfrm>
            <a:custGeom>
              <a:avLst/>
              <a:gdLst/>
              <a:ahLst/>
              <a:cxnLst/>
              <a:rect l="l" t="t" r="r" b="b"/>
              <a:pathLst>
                <a:path w="33019" h="154304" extrusionOk="0">
                  <a:moveTo>
                    <a:pt x="32680" y="154119"/>
                  </a:moveTo>
                  <a:lnTo>
                    <a:pt x="0" y="154119"/>
                  </a:lnTo>
                  <a:lnTo>
                    <a:pt x="0" y="0"/>
                  </a:lnTo>
                  <a:lnTo>
                    <a:pt x="32680" y="0"/>
                  </a:lnTo>
                  <a:lnTo>
                    <a:pt x="32680" y="154119"/>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grpSp>
        <p:nvGrpSpPr>
          <p:cNvPr id="503" name="Google Shape;503;p27"/>
          <p:cNvGrpSpPr/>
          <p:nvPr/>
        </p:nvGrpSpPr>
        <p:grpSpPr>
          <a:xfrm>
            <a:off x="11457835" y="5564040"/>
            <a:ext cx="509510" cy="105770"/>
            <a:chOff x="17186752" y="8346060"/>
            <a:chExt cx="764265" cy="158656"/>
          </a:xfrm>
        </p:grpSpPr>
        <p:pic>
          <p:nvPicPr>
            <p:cNvPr id="504" name="Google Shape;504;p27"/>
            <p:cNvPicPr preferRelativeResize="0"/>
            <p:nvPr/>
          </p:nvPicPr>
          <p:blipFill rotWithShape="1">
            <a:blip r:embed="rId20">
              <a:alphaModFix/>
            </a:blip>
            <a:srcRect/>
            <a:stretch/>
          </p:blipFill>
          <p:spPr>
            <a:xfrm>
              <a:off x="17186752" y="8347776"/>
              <a:ext cx="254102" cy="154927"/>
            </a:xfrm>
            <a:prstGeom prst="rect">
              <a:avLst/>
            </a:prstGeom>
            <a:noFill/>
            <a:ln>
              <a:noFill/>
            </a:ln>
          </p:spPr>
        </p:pic>
        <p:sp>
          <p:nvSpPr>
            <p:cNvPr id="505" name="Google Shape;505;p27"/>
            <p:cNvSpPr/>
            <p:nvPr/>
          </p:nvSpPr>
          <p:spPr>
            <a:xfrm>
              <a:off x="17468761" y="8348395"/>
              <a:ext cx="149225" cy="154940"/>
            </a:xfrm>
            <a:custGeom>
              <a:avLst/>
              <a:gdLst/>
              <a:ahLst/>
              <a:cxnLst/>
              <a:rect l="l" t="t" r="r" b="b"/>
              <a:pathLst>
                <a:path w="149225" h="154940" extrusionOk="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extrusionOk="0">
                  <a:moveTo>
                    <a:pt x="148717" y="0"/>
                  </a:moveTo>
                  <a:lnTo>
                    <a:pt x="116027" y="0"/>
                  </a:lnTo>
                  <a:lnTo>
                    <a:pt x="116027" y="154114"/>
                  </a:lnTo>
                  <a:lnTo>
                    <a:pt x="148717" y="154114"/>
                  </a:lnTo>
                  <a:lnTo>
                    <a:pt x="148717"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506" name="Google Shape;506;p27"/>
            <p:cNvPicPr preferRelativeResize="0"/>
            <p:nvPr/>
          </p:nvPicPr>
          <p:blipFill rotWithShape="1">
            <a:blip r:embed="rId21">
              <a:alphaModFix/>
            </a:blip>
            <a:srcRect/>
            <a:stretch/>
          </p:blipFill>
          <p:spPr>
            <a:xfrm>
              <a:off x="17804382" y="8346060"/>
              <a:ext cx="146635" cy="158656"/>
            </a:xfrm>
            <a:prstGeom prst="rect">
              <a:avLst/>
            </a:prstGeom>
            <a:noFill/>
            <a:ln>
              <a:noFill/>
            </a:ln>
          </p:spPr>
        </p:pic>
        <p:pic>
          <p:nvPicPr>
            <p:cNvPr id="507" name="Google Shape;507;p27"/>
            <p:cNvPicPr preferRelativeResize="0"/>
            <p:nvPr/>
          </p:nvPicPr>
          <p:blipFill rotWithShape="1">
            <a:blip r:embed="rId19">
              <a:alphaModFix/>
            </a:blip>
            <a:srcRect/>
            <a:stretch/>
          </p:blipFill>
          <p:spPr>
            <a:xfrm>
              <a:off x="17653952" y="8348267"/>
              <a:ext cx="127663" cy="154119"/>
            </a:xfrm>
            <a:prstGeom prst="rect">
              <a:avLst/>
            </a:prstGeom>
            <a:noFill/>
            <a:ln>
              <a:noFill/>
            </a:ln>
          </p:spPr>
        </p:pic>
      </p:grpSp>
      <p:pic>
        <p:nvPicPr>
          <p:cNvPr id="508" name="Google Shape;508;p27"/>
          <p:cNvPicPr preferRelativeResize="0"/>
          <p:nvPr/>
        </p:nvPicPr>
        <p:blipFill rotWithShape="1">
          <a:blip r:embed="rId22">
            <a:alphaModFix/>
          </a:blip>
          <a:srcRect/>
          <a:stretch/>
        </p:blipFill>
        <p:spPr>
          <a:xfrm>
            <a:off x="2614798" y="5127795"/>
            <a:ext cx="1504949" cy="85724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4665</Words>
  <Application>Microsoft Office PowerPoint</Application>
  <PresentationFormat>Widescreen</PresentationFormat>
  <Paragraphs>238</Paragraphs>
  <Slides>27</Slides>
  <Notes>27</Notes>
  <HiddenSlides>0</HiddenSlides>
  <MMClips>0</MMClips>
  <ScaleCrop>false</ScaleCrop>
  <HeadingPairs>
    <vt:vector size="6" baseType="variant">
      <vt:variant>
        <vt:lpstr>Caratteri utilizzati</vt:lpstr>
      </vt:variant>
      <vt:variant>
        <vt:i4>13</vt:i4>
      </vt:variant>
      <vt:variant>
        <vt:lpstr>Tema</vt:lpstr>
      </vt:variant>
      <vt:variant>
        <vt:i4>2</vt:i4>
      </vt:variant>
      <vt:variant>
        <vt:lpstr>Titoli diapositive</vt:lpstr>
      </vt:variant>
      <vt:variant>
        <vt:i4>27</vt:i4>
      </vt:variant>
    </vt:vector>
  </HeadingPairs>
  <TitlesOfParts>
    <vt:vector size="42" baseType="lpstr">
      <vt:lpstr>Open Sans</vt:lpstr>
      <vt:lpstr>Calibri</vt:lpstr>
      <vt:lpstr>Noto Sans Symbols</vt:lpstr>
      <vt:lpstr>Arial</vt:lpstr>
      <vt:lpstr>Georgia</vt:lpstr>
      <vt:lpstr>Lato</vt:lpstr>
      <vt:lpstr>Helvetica Neue</vt:lpstr>
      <vt:lpstr>Play</vt:lpstr>
      <vt:lpstr>Cambria</vt:lpstr>
      <vt:lpstr>Quattrocento Sans</vt:lpstr>
      <vt:lpstr>Trebuchet MS</vt:lpstr>
      <vt:lpstr>Poppins</vt:lpstr>
      <vt:lpstr>Palatino Linotype</vt:lpstr>
      <vt:lpstr>Office Theme</vt:lpstr>
      <vt:lpstr>Office Theme</vt:lpstr>
      <vt:lpstr>Eurhope</vt:lpstr>
      <vt:lpstr>In questo modulo si parlerà di:</vt:lpstr>
      <vt:lpstr>Processi della mente</vt:lpstr>
      <vt:lpstr>Pensiero Critico</vt:lpstr>
      <vt:lpstr>Presentazione standard di PowerPoint</vt:lpstr>
      <vt:lpstr>Presentazione standard di PowerPoint</vt:lpstr>
      <vt:lpstr>Presentazione standard di PowerPoint</vt:lpstr>
      <vt:lpstr>Cos’è il pensiero critico? </vt:lpstr>
      <vt:lpstr>Come migliorare il pensiero critico</vt:lpstr>
      <vt:lpstr>Survival Game</vt:lpstr>
      <vt:lpstr>Pensiero creativo</vt:lpstr>
      <vt:lpstr>Quanti cerchi riuscite a completare in 3 minuti?</vt:lpstr>
      <vt:lpstr>Attività di gruppo</vt:lpstr>
      <vt:lpstr>Che cos’è il pensiero creativo?</vt:lpstr>
      <vt:lpstr>Tuttavia,…</vt:lpstr>
      <vt:lpstr>Come migliorare le capacità di pensiero creativo</vt:lpstr>
      <vt:lpstr>Brainstorming</vt:lpstr>
      <vt:lpstr>Brainstorming di gruppo</vt:lpstr>
      <vt:lpstr>Pensiero creativo e critico per la risoluzione dei problemi</vt:lpstr>
      <vt:lpstr>Crescita Personale</vt:lpstr>
      <vt:lpstr>Stili di apprendimento</vt:lpstr>
      <vt:lpstr>Stile di apprendimento visivo</vt:lpstr>
      <vt:lpstr>Stile di apprend-imento uditivo</vt:lpstr>
      <vt:lpstr>Stile di apprendimento lettura/scrittura</vt:lpstr>
      <vt:lpstr>Stile di apprendimento cinestetico</vt:lpstr>
      <vt:lpstr>Come diventare la versione migliore di se stessi</vt:lpstr>
      <vt:lpstr>Eurhope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Dede Georgia (Δέδε Γεωργία )</dc:creator>
  <cp:lastModifiedBy>bee</cp:lastModifiedBy>
  <cp:revision>5</cp:revision>
  <dcterms:created xsi:type="dcterms:W3CDTF">2024-07-26T12:47:54Z</dcterms:created>
  <dcterms:modified xsi:type="dcterms:W3CDTF">2024-10-16T09:11:52Z</dcterms:modified>
</cp:coreProperties>
</file>