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12192000"/>
  <p:notesSz cx="6858000" cy="9144000"/>
  <p:embeddedFontLst>
    <p:embeddedFont>
      <p:font typeface="Play"/>
      <p:regular r:id="rId32"/>
      <p:bold r:id="rId33"/>
    </p:embeddedFont>
    <p:embeddedFont>
      <p:font typeface="Poppins"/>
      <p:regular r:id="rId34"/>
      <p:bold r:id="rId35"/>
      <p:italic r:id="rId36"/>
      <p:boldItalic r:id="rId37"/>
    </p:embeddedFont>
    <p:embeddedFont>
      <p:font typeface="Palatino Linotype"/>
      <p:regular r:id="rId38"/>
      <p:bold r:id="rId39"/>
      <p:italic r:id="rId40"/>
      <p:boldItalic r:id="rId41"/>
    </p:embeddedFont>
    <p:embeddedFont>
      <p:font typeface="Quattrocento Sans"/>
      <p:regular r:id="rId42"/>
      <p:bold r:id="rId43"/>
      <p:italic r:id="rId44"/>
      <p:boldItalic r:id="rId45"/>
    </p:embeddedFont>
    <p:embeddedFont>
      <p:font typeface="Helvetica Neue"/>
      <p:regular r:id="rId46"/>
      <p:bold r:id="rId47"/>
      <p:italic r:id="rId48"/>
      <p:boldItalic r:id="rId49"/>
    </p:embeddedFon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hUKDXI3PwrQRthxwf0gSJAv6Yr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B879BE8-277C-4606-A68C-56C129B000AF}">
  <a:tblStyle styleId="{DB879BE8-277C-4606-A68C-56C129B000A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alatinoLinotype-italic.fntdata"/><Relationship Id="rId42" Type="http://schemas.openxmlformats.org/officeDocument/2006/relationships/font" Target="fonts/QuattrocentoSans-regular.fntdata"/><Relationship Id="rId41" Type="http://schemas.openxmlformats.org/officeDocument/2006/relationships/font" Target="fonts/PalatinoLinotype-boldItalic.fntdata"/><Relationship Id="rId44" Type="http://schemas.openxmlformats.org/officeDocument/2006/relationships/font" Target="fonts/QuattrocentoSans-italic.fntdata"/><Relationship Id="rId43" Type="http://schemas.openxmlformats.org/officeDocument/2006/relationships/font" Target="fonts/QuattrocentoSans-bold.fntdata"/><Relationship Id="rId46" Type="http://schemas.openxmlformats.org/officeDocument/2006/relationships/font" Target="fonts/HelveticaNeue-regular.fntdata"/><Relationship Id="rId45" Type="http://schemas.openxmlformats.org/officeDocument/2006/relationships/font" Target="fonts/QuattrocentoSans-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HelveticaNeue-italic.fntdata"/><Relationship Id="rId47" Type="http://schemas.openxmlformats.org/officeDocument/2006/relationships/font" Target="fonts/HelveticaNeue-bold.fntdata"/><Relationship Id="rId49" Type="http://schemas.openxmlformats.org/officeDocument/2006/relationships/font" Target="fonts/HelveticaNeue-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font" Target="fonts/Play-bold.fntdata"/><Relationship Id="rId32" Type="http://schemas.openxmlformats.org/officeDocument/2006/relationships/font" Target="fonts/Play-regular.fntdata"/><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PalatinoLinotype-bold.fntdata"/><Relationship Id="rId38" Type="http://schemas.openxmlformats.org/officeDocument/2006/relationships/font" Target="fonts/PalatinoLinotype-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54"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25733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t-IT"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t-IT"/>
              <a:t>Questo è un modulo di 4 ore. Puoi insegnarlo in una sola sessione, oppure in due sessioni da 2 ore ciascuna. Prevedi una pausa di 10 minuti ogni ora.</a:t>
            </a:r>
            <a:br>
              <a:rPr lang="it-IT"/>
            </a:br>
            <a:r>
              <a:rPr lang="it-IT" sz="4400"/>
              <a:t>🛈 Avrai bisogno di:</a:t>
            </a:r>
            <a:endParaRPr/>
          </a:p>
          <a:p>
            <a:pPr indent="-742950" lvl="0" marL="742950" rtl="0" algn="l">
              <a:spcBef>
                <a:spcPts val="0"/>
              </a:spcBef>
              <a:spcAft>
                <a:spcPts val="0"/>
              </a:spcAft>
              <a:buClr>
                <a:schemeClr val="dk1"/>
              </a:buClr>
              <a:buSzPts val="4400"/>
              <a:buFont typeface="Arial"/>
              <a:buChar char="•"/>
            </a:pPr>
            <a:r>
              <a:rPr lang="it-IT" sz="4400"/>
              <a:t>Un PC o un laptop con accesso a Internet e altoparlanti per poter ascoltare i video.</a:t>
            </a:r>
            <a:endParaRPr/>
          </a:p>
          <a:p>
            <a:pPr indent="-742950" lvl="0" marL="742950" rtl="0" algn="l">
              <a:spcBef>
                <a:spcPts val="0"/>
              </a:spcBef>
              <a:spcAft>
                <a:spcPts val="0"/>
              </a:spcAft>
              <a:buClr>
                <a:schemeClr val="dk1"/>
              </a:buClr>
              <a:buSzPts val="4400"/>
              <a:buFont typeface="Arial"/>
              <a:buChar char="•"/>
            </a:pPr>
            <a:r>
              <a:rPr lang="it-IT" sz="4400"/>
              <a:t>Un proiettore per proiettare questa presentazione.</a:t>
            </a:r>
            <a:endParaRPr/>
          </a:p>
          <a:p>
            <a:pPr indent="-742950" lvl="0" marL="742950" rtl="0" algn="l">
              <a:spcBef>
                <a:spcPts val="0"/>
              </a:spcBef>
              <a:spcAft>
                <a:spcPts val="0"/>
              </a:spcAft>
              <a:buClr>
                <a:schemeClr val="dk1"/>
              </a:buClr>
              <a:buSzPts val="4400"/>
              <a:buFont typeface="Arial"/>
              <a:buChar char="•"/>
            </a:pPr>
            <a:r>
              <a:rPr lang="it-IT" sz="4400"/>
              <a:t>Un paio di immagini salvate sul desktop prima della lezione (controlla la slide 16)</a:t>
            </a:r>
            <a:endParaRPr/>
          </a:p>
          <a:p>
            <a:pPr indent="0" lvl="0" marL="0" rtl="0" algn="l">
              <a:spcBef>
                <a:spcPts val="0"/>
              </a:spcBef>
              <a:spcAft>
                <a:spcPts val="0"/>
              </a:spcAft>
              <a:buClr>
                <a:schemeClr val="dk1"/>
              </a:buClr>
              <a:buSzPts val="1200"/>
              <a:buFont typeface="Arial"/>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it-IT"/>
              <a:t>Nota sui video utilizzati: la maggior parte dei video è in inglese. Puoi aggiungere i sottotitoli cliccando su "CC" nella parte inferiore del video. Se non vedi la tua lingua, clicca su "Impostazioni", seleziona "Traduzione automatica" e scegli la tua lingua. Poiché la maggior parte dei video inizia con un breve annuncio, è consigliabile aprire il video prima della lezione, saltare l'annuncio e metterlo in pausa. Riaprilo quando è il momento e avvialo. In questo modulo c’è solo un video (slide 19).</a:t>
            </a:r>
            <a:endParaRPr/>
          </a:p>
          <a:p>
            <a:pPr indent="-95250" lvl="0" marL="17145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Clr>
                <a:schemeClr val="dk1"/>
              </a:buClr>
              <a:buSzPts val="1200"/>
              <a:buFont typeface="Noto Sans Symbols"/>
              <a:buNone/>
            </a:pPr>
            <a:r>
              <a:rPr lang="it-IT"/>
              <a:t>Simboli usati nelle note per aiutarti a insegnare il modulo:</a:t>
            </a:r>
            <a:endParaRPr/>
          </a:p>
          <a:p>
            <a:pPr indent="0" lvl="0" marL="0" rtl="0" algn="l">
              <a:spcBef>
                <a:spcPts val="0"/>
              </a:spcBef>
              <a:spcAft>
                <a:spcPts val="0"/>
              </a:spcAft>
              <a:buClr>
                <a:schemeClr val="dk1"/>
              </a:buClr>
              <a:buSzPts val="2000"/>
              <a:buFont typeface="Noto Sans Symbols"/>
              <a:buNone/>
            </a:pPr>
            <a:r>
              <a:rPr lang="it-IT" sz="2000"/>
              <a:t>☺</a:t>
            </a:r>
            <a:r>
              <a:rPr lang="it-IT"/>
              <a:t> Indica qualcosa che devi dire o leggere in classe. Rappresenta il tuo intervento parlato.</a:t>
            </a:r>
            <a:endParaRPr/>
          </a:p>
          <a:p>
            <a:pPr indent="0" lvl="0" marL="0" rtl="0" algn="l">
              <a:spcBef>
                <a:spcPts val="0"/>
              </a:spcBef>
              <a:spcAft>
                <a:spcPts val="0"/>
              </a:spcAft>
              <a:buNone/>
            </a:pPr>
            <a:r>
              <a:rPr lang="it-IT" sz="2000"/>
              <a:t>📄</a:t>
            </a:r>
            <a:r>
              <a:rPr lang="it-IT"/>
              <a:t>  Indica istruzioni. Ti fornisce informazioni su cosa fare.</a:t>
            </a:r>
            <a:endParaRPr/>
          </a:p>
          <a:p>
            <a:pPr indent="0" lvl="0" marL="0" rtl="0" algn="l">
              <a:spcBef>
                <a:spcPts val="0"/>
              </a:spcBef>
              <a:spcAft>
                <a:spcPts val="0"/>
              </a:spcAft>
              <a:buClr>
                <a:schemeClr val="dk1"/>
              </a:buClr>
              <a:buSzPts val="2000"/>
              <a:buFont typeface="Noto Sans Symbols"/>
              <a:buNone/>
            </a:pPr>
            <a:r>
              <a:rPr lang="it-IT" sz="2000">
                <a:latin typeface="Quattrocento Sans"/>
                <a:ea typeface="Quattrocento Sans"/>
                <a:cs typeface="Quattrocento Sans"/>
                <a:sym typeface="Quattrocento Sans"/>
              </a:rPr>
              <a:t>🖈</a:t>
            </a:r>
            <a:r>
              <a:rPr lang="it-IT"/>
              <a:t> Viene utilizzato in qualsiasi dei casi sopra (parlato o istruzioni). Rappresenta una domanda da porre agli studenti o un’attività da svolgere con loro.</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Ciao e bentornati. Insieme esploreremo le opportunità e le minacce del mondo digitale in tre moduli. Suppongo che la maggior parte di voi abbia già avuto esperienza con le realtà digitali tramite uno smartphone o un PC. Tuttavia, ciò che cerchiamo di fare qui è sistematizzare e approfondire la nostra conoscenza, in modo da poter sfruttare appieno la tecnologia in modo sicuro, piacevole e produttivo. Quindi, in questo modulo parleremo di:</a:t>
            </a:r>
            <a:endParaRPr/>
          </a:p>
          <a:p>
            <a:pPr indent="-171450" lvl="0" marL="171450" rtl="0" algn="l">
              <a:spcBef>
                <a:spcPts val="0"/>
              </a:spcBef>
              <a:spcAft>
                <a:spcPts val="0"/>
              </a:spcAft>
              <a:buClr>
                <a:schemeClr val="dk1"/>
              </a:buClr>
              <a:buSzPts val="1200"/>
              <a:buFont typeface="Noto Sans Symbols"/>
              <a:buChar char="☺"/>
            </a:pPr>
            <a:r>
              <a:rPr lang="it-IT"/>
              <a:t>📄 Leggi l'agenda.</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3: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800"/>
              <a:buFont typeface="Noto Sans Symbols"/>
              <a:buChar char="☺"/>
            </a:pPr>
            <a:r>
              <a:rPr lang="it-IT" sz="1800"/>
              <a:t>Inizieremo esaminando i dati digitali e le informazioni digitali. Potremmo aver già sentito questi due termini, ma sappiamo qual è la differenza tra di essi?</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a:p>
        </p:txBody>
      </p:sp>
      <p:sp>
        <p:nvSpPr>
          <p:cNvPr id="159" name="Google Shape;15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4: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7000"/>
              </a:lnSpc>
              <a:spcBef>
                <a:spcPts val="0"/>
              </a:spcBef>
              <a:spcAft>
                <a:spcPts val="0"/>
              </a:spcAft>
              <a:buClr>
                <a:srgbClr val="444444"/>
              </a:buClr>
              <a:buSzPts val="1200"/>
              <a:buFont typeface="Noto Sans Symbols"/>
              <a:buChar char="☺"/>
            </a:pPr>
            <a:r>
              <a:rPr b="0" i="0" lang="it-IT">
                <a:solidFill>
                  <a:srgbClr val="444444"/>
                </a:solidFill>
                <a:highlight>
                  <a:srgbClr val="FFFFFF"/>
                </a:highlight>
                <a:latin typeface="Poppins"/>
                <a:ea typeface="Poppins"/>
                <a:cs typeface="Poppins"/>
                <a:sym typeface="Poppins"/>
              </a:rPr>
              <a:t>Di solito, i termini “dati” e “informazioni” vengono usati in modo intercambiabile. Tuttavia, c’è una sottile differenza tra i due. I dati digitali si riferiscono a qualsiasi fatto memorizzato, trasferito, letto e utilizzato da reti, smartphone, computer e altre macchine. I dati possono essere numeri, simboli, caratteri, parole, codici, grafici, ecc. Le informazioni digitali sono dati inseriti in un contesto per renderli utili.</a:t>
            </a:r>
            <a:endParaRPr b="0" sz="1200">
              <a:latin typeface="Play"/>
              <a:ea typeface="Play"/>
              <a:cs typeface="Play"/>
              <a:sym typeface="Play"/>
            </a:endParaRPr>
          </a:p>
          <a:p>
            <a:pPr indent="0" lvl="0" marL="0" rtl="0" algn="l">
              <a:spcBef>
                <a:spcPts val="800"/>
              </a:spcBef>
              <a:spcAft>
                <a:spcPts val="0"/>
              </a:spcAft>
              <a:buNone/>
            </a:pPr>
            <a:r>
              <a:t/>
            </a:r>
            <a:endParaRPr/>
          </a:p>
        </p:txBody>
      </p:sp>
      <p:sp>
        <p:nvSpPr>
          <p:cNvPr id="170" name="Google Shape;17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5: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5: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Leggi la tabella da sinistra a destra. Leggi prima tutta la prima riga e poi la seconda riga. Usa i seguenti esempi per spiegare la differenza tra dati e informazioni.</a:t>
            </a:r>
            <a:endParaRPr b="0" i="0">
              <a:solidFill>
                <a:srgbClr val="525252"/>
              </a:solidFill>
              <a:highlight>
                <a:srgbClr val="FFFFFF"/>
              </a:highlight>
              <a:latin typeface="Poppins"/>
              <a:ea typeface="Poppins"/>
              <a:cs typeface="Poppins"/>
              <a:sym typeface="Poppins"/>
            </a:endParaRPr>
          </a:p>
          <a:p>
            <a:pPr indent="-171450" lvl="0" marL="171450" rtl="0" algn="l">
              <a:spcBef>
                <a:spcPts val="0"/>
              </a:spcBef>
              <a:spcAft>
                <a:spcPts val="0"/>
              </a:spcAft>
              <a:buClr>
                <a:srgbClr val="525252"/>
              </a:buClr>
              <a:buSzPts val="1200"/>
              <a:buFont typeface="Noto Sans Symbols"/>
              <a:buChar char="☺"/>
            </a:pPr>
            <a:r>
              <a:rPr b="0" i="0" lang="it-IT">
                <a:solidFill>
                  <a:srgbClr val="525252"/>
                </a:solidFill>
                <a:highlight>
                  <a:srgbClr val="FFFFFF"/>
                </a:highlight>
                <a:latin typeface="Poppins"/>
                <a:ea typeface="Poppins"/>
                <a:cs typeface="Poppins"/>
                <a:sym typeface="Poppins"/>
              </a:rPr>
              <a:t>Vediamo un esempio: le parole “cielo” e “blu” sono dati. La frase “il cielo è blu” è un'informazione (informazione derivata dall'elaborazione dei dati). Un altro esempio è che i fatti raccolti per scrivere un documento sono dati fino a quando non vengono presentati in modo organizzato. Allora diventano informazioni. È chiaro?</a:t>
            </a:r>
            <a:endParaRPr/>
          </a:p>
        </p:txBody>
      </p:sp>
      <p:sp>
        <p:nvSpPr>
          <p:cNvPr id="187" name="Google Shape;18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6: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6: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Esistono due principali tipi di dati: quelli qualitativi e quelli quantitativi. I dati qualitativi sono dati non numerici. Descrivono qualità o caratteristiche. I dati quantitativi descrivono numeri, percentuali, rapporti, dimensioni, ecc.</a:t>
            </a:r>
            <a:endParaRPr/>
          </a:p>
          <a:p>
            <a:pPr indent="0" lvl="0" marL="0" rtl="0" algn="l">
              <a:spcBef>
                <a:spcPts val="0"/>
              </a:spcBef>
              <a:spcAft>
                <a:spcPts val="0"/>
              </a:spcAft>
              <a:buClr>
                <a:schemeClr val="dk1"/>
              </a:buClr>
              <a:buSzPts val="1200"/>
              <a:buFont typeface="Noto Sans Symbols"/>
              <a:buNone/>
            </a:pPr>
            <a:r>
              <a:rPr lang="it-IT"/>
              <a:t>📄 Leggi gli esempi di dati qualitativi e quantitativi che appaiono sulla slide.</a:t>
            </a:r>
            <a:endParaRPr/>
          </a:p>
        </p:txBody>
      </p:sp>
      <p:sp>
        <p:nvSpPr>
          <p:cNvPr id="208" name="Google Shape;20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7: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7: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Ok, abbiamo visto cosa sono i dati digitali e le informazioni digitali, ma da dove provengono? In altre parole, quali sono le fonti di dati? Una fonte di dati è il primo luogo in cui i dati nascono o il luogo in cui i dati fisici vengono digitalizzati. 🖈 Puoi nominare alcune fonti di dati?</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rPr lang="it-IT"/>
              <a:t>📄 Fai agli studenti la domanda. Se non riescono a rispondere, o se forniscono solo pochi esempi, puoi dare loro le seguenti informazioni:</a:t>
            </a:r>
            <a:endParaRPr/>
          </a:p>
          <a:p>
            <a:pPr indent="-171450" lvl="0" marL="171450" marR="0" rtl="0" algn="l">
              <a:lnSpc>
                <a:spcPct val="107000"/>
              </a:lnSpc>
              <a:spcBef>
                <a:spcPts val="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Siti web e piattaforme online</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Reti di social media</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Dispositivi digitali (ad esempio, smartphone, computer, dispositivi IoT)</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Sensori e sistemi di sorveglianza</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Banche dati e archivi online</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Registrazioni musicali o sonore</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Blog</a:t>
            </a:r>
            <a:endParaRPr/>
          </a:p>
          <a:p>
            <a:pPr indent="-171450" lvl="0" marL="171450" marR="0" rtl="0" algn="l">
              <a:lnSpc>
                <a:spcPct val="107000"/>
              </a:lnSpc>
              <a:spcBef>
                <a:spcPts val="800"/>
              </a:spcBef>
              <a:spcAft>
                <a:spcPts val="0"/>
              </a:spcAft>
              <a:buClr>
                <a:srgbClr val="202124"/>
              </a:buClr>
              <a:buSzPts val="1200"/>
              <a:buFont typeface="Arial"/>
              <a:buChar char="•"/>
            </a:pPr>
            <a:r>
              <a:rPr lang="it-IT">
                <a:solidFill>
                  <a:srgbClr val="202124"/>
                </a:solidFill>
                <a:highlight>
                  <a:srgbClr val="FFFFFF"/>
                </a:highlight>
                <a:latin typeface="Arial"/>
                <a:ea typeface="Arial"/>
                <a:cs typeface="Arial"/>
                <a:sym typeface="Arial"/>
              </a:rPr>
              <a:t>Videogiochi</a:t>
            </a:r>
            <a:endParaRPr/>
          </a:p>
          <a:p>
            <a:pPr indent="-95250" lvl="0" marL="171450" marR="0" rtl="0" algn="l">
              <a:lnSpc>
                <a:spcPct val="107000"/>
              </a:lnSpc>
              <a:spcBef>
                <a:spcPts val="800"/>
              </a:spcBef>
              <a:spcAft>
                <a:spcPts val="0"/>
              </a:spcAft>
              <a:buClr>
                <a:schemeClr val="dk1"/>
              </a:buClr>
              <a:buSzPts val="1200"/>
              <a:buFont typeface="Arial"/>
              <a:buNone/>
            </a:pPr>
            <a:r>
              <a:t/>
            </a:r>
            <a:endParaRPr/>
          </a:p>
          <a:p>
            <a:pPr indent="-171450" lvl="0" marL="171450" rtl="0" algn="l">
              <a:spcBef>
                <a:spcPts val="800"/>
              </a:spcBef>
              <a:spcAft>
                <a:spcPts val="0"/>
              </a:spcAft>
              <a:buClr>
                <a:schemeClr val="dk1"/>
              </a:buClr>
              <a:buSzPts val="1200"/>
              <a:buFont typeface="Noto Sans Symbols"/>
              <a:buChar char="☺"/>
            </a:pPr>
            <a:r>
              <a:rPr lang="it-IT"/>
              <a:t>È tutto chiaro? Abbiamo finito di esaminare i dati digitali e le informazioni digitali. È importante ricordare, però, che tutto ciò che viene fatto online o salvato online crea dati digitali. Torneremo su questo punto quando parleremo delle impronte digitali. Avete domande?</a:t>
            </a:r>
            <a:endParaRPr/>
          </a:p>
        </p:txBody>
      </p:sp>
      <p:sp>
        <p:nvSpPr>
          <p:cNvPr id="238" name="Google Shape;23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8: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8: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Iniziamo con le basi. Per cercare informazioni, tutti usiamo un browser. Un browser è un software utilizzato per localizzare e visualizzare informazioni su Internet. Qui possiamo vedere i browser più utilizzati. 🖈Riconoscete qualcuno di quelli sopra? Quale browser utilizzate più spesso? In altre parole, quale software aprite per accedere a Internet?</a:t>
            </a:r>
            <a:endParaRPr/>
          </a:p>
          <a:p>
            <a:pPr indent="-171450" lvl="0" marL="171450" rtl="0" algn="l">
              <a:spcBef>
                <a:spcPts val="0"/>
              </a:spcBef>
              <a:spcAft>
                <a:spcPts val="0"/>
              </a:spcAft>
              <a:buClr>
                <a:schemeClr val="dk1"/>
              </a:buClr>
              <a:buSzPts val="1200"/>
              <a:buFont typeface="Noto Sans Symbols"/>
              <a:buChar char="📄"/>
            </a:pPr>
            <a:r>
              <a:rPr lang="it-IT"/>
              <a:t>Se gli studenti hanno il telefono cellulare con loro, permettete loro di accenderlo e controllare il loro browser.</a:t>
            </a:r>
            <a:endParaRPr/>
          </a:p>
        </p:txBody>
      </p:sp>
      <p:sp>
        <p:nvSpPr>
          <p:cNvPr id="257" name="Google Shape;25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9: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9: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Per cercare su Internet, tutti noi usiamo anche un motore di ricerca. I motori di ricerca organizzano le informazioni provenienti da diverse fonti e ci aiutano a trovare ciò che stiamo cercando. I più comuni sono: Google, Yahoo, Bing. Ci sono anche alcuni motori di ricerca specializzati che ci aiutano a localizzare informazioni specifiche. Ecco due esempi: Google Scholar ci aiuta a trovare libri, articoli o informazioni scientifiche, quando dobbiamo scrivere un documento o lavorare a un progetto. Archive, d'altra parte, ci aiuta a trovare vecchie pagine e ha organizzato attività passate, libri, fumetti, film, ecc.</a:t>
            </a:r>
            <a:endParaRPr/>
          </a:p>
          <a:p>
            <a:pPr indent="-171450" lvl="0" marL="171450" rtl="0" algn="l">
              <a:spcBef>
                <a:spcPts val="0"/>
              </a:spcBef>
              <a:spcAft>
                <a:spcPts val="0"/>
              </a:spcAft>
              <a:buClr>
                <a:schemeClr val="dk1"/>
              </a:buClr>
              <a:buSzPts val="1200"/>
              <a:buFont typeface="Noto Sans Symbols"/>
              <a:buChar char="📄"/>
            </a:pPr>
            <a:r>
              <a:rPr lang="it-IT"/>
              <a:t>Puoi aprire i motori di ricerca specializzati per mostrarli agli studenti. Puoi cercare il termine "biologia" nel motore di ricerca Scholar e "Spiderman" nel motore di ricerca Archive. Se gli studenti vogliono cercare qualcos'altro, puoi utilizzare le loro preferenze.</a:t>
            </a:r>
            <a:endParaRPr/>
          </a:p>
        </p:txBody>
      </p:sp>
      <p:sp>
        <p:nvSpPr>
          <p:cNvPr id="267" name="Google Shape;26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0: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0: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Ora ci immergeremo nelle diverse strategie di ricerca. Sapere come cercare informazioni può farci risparmiare molto tempo e ci darà risultati più precisi. Esploreremo insieme diverse strategie di ricerca, prima che possiate provarle da soli. Le stesse strategie sono utilizzate sia su PC che su smartphone. Prima di tutto, guardiamo le parole chiave. Le parole chiave sono i termini o le frasi che digitiamo per trovare ciò che stiamo cercando. 🖈Ad esempio, quali parole chiave usereste per trovare una farmacia nella vostra zona?</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it-IT"/>
              <a:t>Lascia che gli studenti suggeriscano parole chiave e digitarle online. Se nessuno vuole dire nulla, digita la parola "Farmacia". Otterrai molti risultati, a partire dai contenuti sponsorizzati e poi da diverse farmacie. Spiega agli studenti che cercare una singola parola, senza specificare nient'altro, è chiamato "parola chiave ampia" e di solito porta a risultati generali.</a:t>
            </a:r>
            <a:endParaRPr/>
          </a:p>
          <a:p>
            <a:pPr indent="-171450" lvl="0" marL="171450" rtl="0" algn="l">
              <a:spcBef>
                <a:spcPts val="0"/>
              </a:spcBef>
              <a:spcAft>
                <a:spcPts val="0"/>
              </a:spcAft>
              <a:buClr>
                <a:schemeClr val="dk1"/>
              </a:buClr>
              <a:buSzPts val="1200"/>
              <a:buFont typeface="Noto Sans Symbols"/>
              <a:buChar char="☺"/>
            </a:pPr>
            <a:r>
              <a:rPr lang="it-IT"/>
              <a:t>Ma ricorda, stiamo cercando una farmacia nella nostra zona. Come possiamo fare?</a:t>
            </a:r>
            <a:endParaRPr/>
          </a:p>
          <a:p>
            <a:pPr indent="0" lvl="0" marL="0" rtl="0" algn="l">
              <a:spcBef>
                <a:spcPts val="0"/>
              </a:spcBef>
              <a:spcAft>
                <a:spcPts val="0"/>
              </a:spcAft>
              <a:buClr>
                <a:schemeClr val="dk1"/>
              </a:buClr>
              <a:buSzPts val="1200"/>
              <a:buFont typeface="Noto Sans Symbols"/>
              <a:buNone/>
            </a:pPr>
            <a:r>
              <a:rPr lang="it-IT"/>
              <a:t>📄  Permetti agli studenti di esprimersi, se hanno delle idee. Se no, passa alla slide successiva.</a:t>
            </a:r>
            <a:endParaRPr/>
          </a:p>
        </p:txBody>
      </p:sp>
      <p:sp>
        <p:nvSpPr>
          <p:cNvPr id="276" name="Google Shape;27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1: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1: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Possiamo affinare e restringere i risultati della ricerca aggiungendo un luogo, una strada, gli orari di apertura, opzioni di consegna, ecc. La ricerca ristretta e i risultati più specifici potrebbero essere meno numerosi, ma più utili per noi. Nel nostro esempio, se digitiamo </a:t>
            </a:r>
            <a:r>
              <a:rPr i="1" lang="it-IT"/>
              <a:t>Farmacia a Roma</a:t>
            </a:r>
            <a:r>
              <a:rPr lang="it-IT"/>
              <a:t>, otteniamo risultati più utili.</a:t>
            </a:r>
            <a:endParaRPr/>
          </a:p>
          <a:p>
            <a:pPr indent="-171450" lvl="0" marL="171450" rtl="0" algn="l">
              <a:spcBef>
                <a:spcPts val="0"/>
              </a:spcBef>
              <a:spcAft>
                <a:spcPts val="0"/>
              </a:spcAft>
              <a:buClr>
                <a:schemeClr val="dk1"/>
              </a:buClr>
              <a:buSzPts val="1200"/>
              <a:buFont typeface="Noto Sans Symbols"/>
              <a:buChar char="📄"/>
            </a:pPr>
            <a:r>
              <a:rPr lang="it-IT"/>
              <a:t>Naviga i risultati con gli studenti per mostrare che quando rendono la loro ricerca più specifica, i risultati diventano anch'essi più specifici, quindi più utili.</a:t>
            </a:r>
            <a:endParaRPr/>
          </a:p>
          <a:p>
            <a:pPr indent="0" lvl="0" marL="0" rtl="0" algn="l">
              <a:spcBef>
                <a:spcPts val="0"/>
              </a:spcBef>
              <a:spcAft>
                <a:spcPts val="0"/>
              </a:spcAft>
              <a:buNone/>
            </a:pPr>
            <a:r>
              <a:rPr lang="it-IT"/>
              <a:t>☺ Cosa possiamo fare di più per ottenere i risultati che vogliamo o di cui abbiamo bisogno?</a:t>
            </a:r>
            <a:endParaRPr/>
          </a:p>
        </p:txBody>
      </p:sp>
      <p:sp>
        <p:nvSpPr>
          <p:cNvPr id="285" name="Google Shape;28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2: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2: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Possiamo usare le virgolette “...” per restringere la nostra ricerca a una frase specifica. Se cerchiamo la stessa frase senza le virgolette, otterremo risultati per tutte le parole della frase come elementi separati. Nota la differenza.</a:t>
            </a:r>
            <a:endParaRPr/>
          </a:p>
          <a:p>
            <a:pPr indent="-171450" lvl="0" marL="171450" rtl="0" algn="l">
              <a:spcBef>
                <a:spcPts val="0"/>
              </a:spcBef>
              <a:spcAft>
                <a:spcPts val="0"/>
              </a:spcAft>
              <a:buClr>
                <a:schemeClr val="dk1"/>
              </a:buClr>
              <a:buSzPts val="1200"/>
              <a:buFont typeface="Noto Sans Symbols"/>
              <a:buChar char="📄"/>
            </a:pPr>
            <a:r>
              <a:rPr lang="it-IT"/>
              <a:t>Apri un browser e digita: </a:t>
            </a:r>
            <a:r>
              <a:rPr i="1" lang="it-IT"/>
              <a:t>The sun shines in the summer</a:t>
            </a:r>
            <a:r>
              <a:rPr lang="it-IT"/>
              <a:t> e poi: </a:t>
            </a:r>
            <a:r>
              <a:rPr i="1" lang="it-IT"/>
              <a:t>“The sun shines in the summer”</a:t>
            </a:r>
            <a:r>
              <a:rPr lang="it-IT"/>
              <a:t>. Esamina i risultati con gli studenti ogni volta. Nel primo caso, otterrai risultati per alcune delle parole della frase, ma non per l’intera frase. Nel secondo caso, otterrai risultati che contengono la frase completa.</a:t>
            </a:r>
            <a:endParaRPr/>
          </a:p>
        </p:txBody>
      </p:sp>
      <p:sp>
        <p:nvSpPr>
          <p:cNvPr id="295" name="Google Shape;29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3: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13: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Quando vogliamo escludere alcuni risultati, possiamo usare il segno meno immediatamente prima della parola che vogliamo escludere. Questa strategia è utile per parole simili che hanno significati diversi.</a:t>
            </a:r>
            <a:endParaRPr/>
          </a:p>
          <a:p>
            <a:pPr indent="-171450" lvl="0" marL="171450" rtl="0" algn="l">
              <a:spcBef>
                <a:spcPts val="0"/>
              </a:spcBef>
              <a:spcAft>
                <a:spcPts val="0"/>
              </a:spcAft>
              <a:buClr>
                <a:schemeClr val="dk1"/>
              </a:buClr>
              <a:buSzPts val="1200"/>
              <a:buFont typeface="Noto Sans Symbols"/>
              <a:buChar char="📄"/>
            </a:pPr>
            <a:r>
              <a:rPr lang="it-IT"/>
              <a:t>Usa il seguente esempio: digita </a:t>
            </a:r>
            <a:r>
              <a:rPr i="1" lang="it-IT"/>
              <a:t>-animale jaguar</a:t>
            </a:r>
            <a:r>
              <a:rPr lang="it-IT"/>
              <a:t>. Questo ti darà risultati solo per la macchina Jaguar e non per l’animale.</a:t>
            </a:r>
            <a:endParaRPr/>
          </a:p>
        </p:txBody>
      </p:sp>
      <p:sp>
        <p:nvSpPr>
          <p:cNvPr id="308" name="Google Shape;30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4: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4: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Un’altra ottima strategia di ricerca, utile quando non ricordiamo una frase intera ma solo una parte di essa, è l’asterisco. Possiamo usare l’asterisco prima o dopo una parola o frase. L’asterisco ci mostrerà tutti i risultati che precedono o seguono la parola o frase che abbiamo digitato. Possiamo combinare l’asterisco con le virgolette “...” per ottenere i risultati che desideriamo. Vediamo due esempi.</a:t>
            </a:r>
            <a:endParaRPr/>
          </a:p>
          <a:p>
            <a:pPr indent="-171450" lvl="0" marL="171450" rtl="0" algn="l">
              <a:spcBef>
                <a:spcPts val="0"/>
              </a:spcBef>
              <a:spcAft>
                <a:spcPts val="0"/>
              </a:spcAft>
              <a:buClr>
                <a:schemeClr val="dk1"/>
              </a:buClr>
              <a:buSzPts val="1200"/>
              <a:buFont typeface="Noto Sans Symbols"/>
              <a:buChar char="📄"/>
            </a:pPr>
            <a:r>
              <a:rPr lang="it-IT"/>
              <a:t>Digita: *Rossi. Questo mostrerà diversi risultati che contengono il cognome Rossi. Digita: Alberto*. Questo mostrerà diversi risultati che contengono il nome Alberto. Digita: animali più * del mondo. Questo mostrerà risultati come "gli animali più incredibili", "gli animali più pericolosi", "tutti gli animali", "gli animali più veloci", ecc. Esplora e discuti i risultati con gli studenti. </a:t>
            </a:r>
            <a:endParaRPr/>
          </a:p>
        </p:txBody>
      </p:sp>
      <p:sp>
        <p:nvSpPr>
          <p:cNvPr id="321" name="Google Shape;32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5: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5: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Non sono solo parole e frasi che possiamo cercare su Internet. Possiamo cercare un video, notizie, immagini, ecc. Possiamo specificare che tipo di risultati vogliamo usando gli strumenti. Ad esempio, se stiamo cercando un'icona di un cono gelato, possiamo digitare «cono gelato" e poi cliccare su "Immagini" per visualizzare le immagini come risultati. Potremmo anche voler acquistare cono gelato. In tal caso, è utile cliccare su "Prodotti". Oppure, se vogliamo vedere video con cono gelato, possiamo cliccare su "Video", ecc.</a:t>
            </a:r>
            <a:endParaRPr/>
          </a:p>
          <a:p>
            <a:pPr indent="-171450" lvl="0" marL="171450" rtl="0" algn="l">
              <a:spcBef>
                <a:spcPts val="0"/>
              </a:spcBef>
              <a:spcAft>
                <a:spcPts val="0"/>
              </a:spcAft>
              <a:buClr>
                <a:schemeClr val="dk1"/>
              </a:buClr>
              <a:buSzPts val="1200"/>
              <a:buFont typeface="Noto Sans Symbols"/>
              <a:buChar char="📄"/>
            </a:pPr>
            <a:r>
              <a:rPr lang="it-IT"/>
              <a:t>Mentre descrivi quanto sopra, digita il termine «cono gelato" e poi premi "Immagini". Controlla i risultati con gli studenti. Successivamente, clicca su "Prodotti" per vedere quali coni gelato sono disponibili per l'acquisto. Poi clicca su "Video" per controllare i video che contengono coni gelato. Esplora i risultati con gli studenti. Puoi anche chiedere agli studenti cosa vorrebbero cercare e utilizzare il termine/frase che suggeriranno.</a:t>
            </a:r>
            <a:endParaRPr/>
          </a:p>
          <a:p>
            <a:pPr indent="-95250" lvl="0" marL="171450" rtl="0" algn="l">
              <a:spcBef>
                <a:spcPts val="0"/>
              </a:spcBef>
              <a:spcAft>
                <a:spcPts val="0"/>
              </a:spcAft>
              <a:buClr>
                <a:schemeClr val="dk1"/>
              </a:buClr>
              <a:buSzPts val="1200"/>
              <a:buFont typeface="Noto Sans Symbols"/>
              <a:buNone/>
            </a:pPr>
            <a:r>
              <a:t/>
            </a:r>
            <a:endParaRPr/>
          </a:p>
        </p:txBody>
      </p:sp>
      <p:sp>
        <p:nvSpPr>
          <p:cNvPr id="334" name="Google Shape;33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6: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16: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La ricerca tramite immagini è una strategia utile quando vogliamo scoprire se una certa immagine è stata utilizzata altrove, su un altro sito web ad esempio, o per trovare immagini simili. Immaginiamo di aver trovato un paio di scarpe che ci piacciono su un sito, ma sono esaurite. Una ricerca inversa delle immagini ci aiuterà a trovare esattamente lo stesso paio su un altro sito (se sono in vendita altrove) e a scoprire altre opzioni simili a quelle che stiamo cercando. Vediamola in azione.</a:t>
            </a:r>
            <a:endParaRPr/>
          </a:p>
          <a:p>
            <a:pPr indent="-171450" lvl="0" marL="171450" rtl="0" algn="l">
              <a:spcBef>
                <a:spcPts val="0"/>
              </a:spcBef>
              <a:spcAft>
                <a:spcPts val="0"/>
              </a:spcAft>
              <a:buClr>
                <a:schemeClr val="dk1"/>
              </a:buClr>
              <a:buSzPts val="1200"/>
              <a:buFont typeface="Noto Sans Symbols"/>
              <a:buChar char="📄"/>
            </a:pPr>
            <a:r>
              <a:rPr lang="it-IT"/>
              <a:t>È più facile dimostrare questo agli studenti utilizzando Chrome: devi usare l'immagine che hai salvato sul tuo desktop. Ad esempio, puoi salvare la bandiera dell'UE, un fiore, una bottiglia, ecc. Apri Google e seleziona l'icona della fotocamera sulla destra, nella barra di ricerca. Si trova accanto all'icona del microfono. Trascina l'immagine salvata o clicca su "Carica un file" per selezionarla e caricarla. Esplora i risultati con gli studenti.</a:t>
            </a:r>
            <a:br>
              <a:rPr lang="it-IT"/>
            </a:br>
            <a:r>
              <a:rPr lang="it-IT"/>
              <a:t>Spiega agli studenti che se vogliono utilizzare la ricerca tramite immagini con uno smartphone, devono aprire Chrome, cliccare sull'icona della fotocamera/lente e selezionare un oggetto di fronte a loro. Successivamente, possono verificare i risultati. Questo tipo di ricerca con uno smartphone è utile quando vedono una pianta di cui non conoscono il nome. Selezionano la pianta con la lente e controllano i risultati.</a:t>
            </a:r>
            <a:endParaRPr b="0" i="0" sz="1200" u="none" cap="none" strike="noStrike">
              <a:solidFill>
                <a:srgbClr val="1C334A"/>
              </a:solidFill>
              <a:latin typeface="Open Sans"/>
              <a:ea typeface="Open Sans"/>
              <a:cs typeface="Open Sans"/>
              <a:sym typeface="Open Sans"/>
            </a:endParaRPr>
          </a:p>
          <a:p>
            <a:pPr indent="0" lvl="0" marL="0" rtl="0" algn="l">
              <a:spcBef>
                <a:spcPts val="0"/>
              </a:spcBef>
              <a:spcAft>
                <a:spcPts val="0"/>
              </a:spcAft>
              <a:buNone/>
            </a:pPr>
            <a:r>
              <a:t/>
            </a:r>
            <a:endParaRPr/>
          </a:p>
        </p:txBody>
      </p:sp>
      <p:sp>
        <p:nvSpPr>
          <p:cNvPr id="346" name="Google Shape;34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7: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17: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A volte, vogliamo ottenere solo risultati recenti. Ad esempio, se stiamo cercando un nuovo smartphone, probabilmente vogliamo controllare solo quelli disponibili nell'ultimo mese, non i modelli vecchi. Possiamo impostare dei limiti di tempo utilizzando gli Strumenti e cercare risultati che siano apparsi nell'ultima ora, nelle ultime 24 ore, nell'ultima settimana, mese, anno, o durante un intervallo di tempo specifico.</a:t>
            </a:r>
            <a:endParaRPr/>
          </a:p>
          <a:p>
            <a:pPr indent="-171450" lvl="0" marL="171450" rtl="0" algn="l">
              <a:spcBef>
                <a:spcPts val="0"/>
              </a:spcBef>
              <a:spcAft>
                <a:spcPts val="0"/>
              </a:spcAft>
              <a:buClr>
                <a:schemeClr val="dk1"/>
              </a:buClr>
              <a:buSzPts val="1200"/>
              <a:buFont typeface="Noto Sans Symbols"/>
              <a:buChar char="📄"/>
            </a:pPr>
            <a:r>
              <a:rPr lang="it-IT"/>
              <a:t>Apri un browser e digita "samsung galaxy s21". Apri gli Strumenti e cambia il tempo, da "in qualsiasi momento" a "ultimo mese" o "ultimo anno". Poi, clicca su "Intervallo personalizzato" e digita dal 1 settembre al 3 settembre 2024. Discuti i risultati con gli studenti. Se gli studenti vogliono cercare qualcosa di diverso, fallo. Poiché questa è l'ultima diapositiva che riguarda le strategie di ricerca, chiedi agli studenti se vogliono esercitarsi ulteriormente con una delle strategie. Se lo desiderano, concedi 10 minuti per fare pratica insieme. </a:t>
            </a:r>
            <a:endParaRPr/>
          </a:p>
        </p:txBody>
      </p:sp>
      <p:sp>
        <p:nvSpPr>
          <p:cNvPr id="356" name="Google Shape;35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8: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8: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285750" lvl="0" marL="285750" marR="0" rtl="0" algn="l">
              <a:lnSpc>
                <a:spcPct val="90000"/>
              </a:lnSpc>
              <a:spcBef>
                <a:spcPts val="0"/>
              </a:spcBef>
              <a:spcAft>
                <a:spcPts val="0"/>
              </a:spcAft>
              <a:buClr>
                <a:schemeClr val="dk1"/>
              </a:buClr>
              <a:buSzPts val="1200"/>
              <a:buFont typeface="Noto Sans Symbols"/>
              <a:buChar char="☺"/>
            </a:pPr>
            <a:r>
              <a:rPr lang="it-IT"/>
              <a:t>Ci sono alcune pagine web che vogliamo o dobbiamo visitare regolarmente, perché contengono informazioni importanti per noi. Potrebbe essere la pagina di una pubblica amministrazione, una biblioteca online o un servizio di viaggi. Possiamo aggiungere queste pagine ai segnalibri invece di doverle cercare o navigare di nuovo. Vediamo come possiamo aggiungere una pagina ai segnalibri. Le stesse istruzioni si applicano anche alle pagine che cerchi tramite smartphone.</a:t>
            </a:r>
            <a:endParaRPr b="0" i="0" u="none" cap="none" strike="noStrike">
              <a:solidFill>
                <a:srgbClr val="000000"/>
              </a:solidFill>
              <a:highlight>
                <a:srgbClr val="FFFFFF"/>
              </a:highlight>
              <a:latin typeface="Play"/>
              <a:ea typeface="Play"/>
              <a:cs typeface="Play"/>
              <a:sym typeface="Play"/>
            </a:endParaRPr>
          </a:p>
          <a:p>
            <a:pPr indent="-285750" lvl="0" marL="285750" marR="0" rtl="0" algn="l">
              <a:lnSpc>
                <a:spcPct val="90000"/>
              </a:lnSpc>
              <a:spcBef>
                <a:spcPts val="1000"/>
              </a:spcBef>
              <a:spcAft>
                <a:spcPts val="0"/>
              </a:spcAft>
              <a:buClr>
                <a:schemeClr val="dk1"/>
              </a:buClr>
              <a:buSzPts val="1200"/>
              <a:buFont typeface="Noto Sans Symbols"/>
              <a:buChar char="📄"/>
            </a:pPr>
            <a:r>
              <a:rPr lang="it-IT"/>
              <a:t>Guarda il video insieme agli studenti e poi prova a fare un segnalibro di una pagina come dimostrazione. Gli studenti possono anche provare a fare un segnalibro di una pagina tramite i loro smartphone.</a:t>
            </a:r>
            <a:endParaRPr b="0" i="0" u="none" cap="none" strike="noStrike">
              <a:solidFill>
                <a:srgbClr val="000000"/>
              </a:solidFill>
              <a:highlight>
                <a:srgbClr val="FFFFFF"/>
              </a:highlight>
              <a:latin typeface="Play"/>
              <a:ea typeface="Play"/>
              <a:cs typeface="Play"/>
              <a:sym typeface="Play"/>
            </a:endParaRPr>
          </a:p>
          <a:p>
            <a:pPr indent="0" lvl="0" marL="0" rtl="0" algn="l">
              <a:spcBef>
                <a:spcPts val="0"/>
              </a:spcBef>
              <a:spcAft>
                <a:spcPts val="0"/>
              </a:spcAft>
              <a:buNone/>
            </a:pPr>
            <a:r>
              <a:t/>
            </a:r>
            <a:endParaRPr/>
          </a:p>
        </p:txBody>
      </p:sp>
      <p:sp>
        <p:nvSpPr>
          <p:cNvPr id="365" name="Google Shape;365;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9: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19: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Ora, parliamo di archiviazione cloud e condivisione di file. L'archiviazione cloud ci consente di condividere e accedere ai file da qualsiasi dispositivo o di recuperarli se qualcosa va storto. Ad esempio, quando cambiamo il nostro cellulare, possiamo trasferire tutti i nostri contenuti dal vecchio dispositivo a quello nuovo in pochi secondi. Salviamo tutto nel cloud e poi lo trasferiamo nel nostro nuovo cellulare. L'archiviazione cloud aggiunge anche sicurezza alla nostra vita online perché quando sincronizziamo i file tramite il cloud, creiamo automaticamente una copia di backup. Niente più contatti, foto o video persi. Esistono molti diversi servizi di archiviazione cloud e condivisione di file. Alcuni di essi sono offerti gratuitamente, come Google Drive, e altri a pagamento. Servizi come Google Drive e OneDrive ci permettono di memorizzare, condividere e collaborare su documenti, presentazioni e file multimediali gratuitamente. Cosa significa questo? Ad esempio, noi e i nostri amici siamo andati a una festa. Abbiamo tutti scattato foto con i nostri telefoni cellulari e ora vogliamo condividerle tra di noi. Invece di inviarci più file l'uno con l'altro, possiamo caricarli in una cartella chiamata "Festa" su Google Drive, e tutti avranno accesso a tutte le foto da lì. Un altro esempio è un progetto di gruppo che potremmo avere a scuola. Invece di scrivere la nostra parte, inviare il documento alla persona successiva e che lui/lei faccia lo stesso con un terzo membro del team, possiamo caricare il documento su Google Drive, dare l'accesso a tutti i membri del team e tutti possono lavorare sullo stesso documento contemporaneamente. Con queste informazioni, concludiamo la prima parte di questo modulo.</a:t>
            </a:r>
            <a:endParaRPr/>
          </a:p>
        </p:txBody>
      </p:sp>
      <p:sp>
        <p:nvSpPr>
          <p:cNvPr id="375" name="Google Shape;37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0: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20: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Nella seconda parte di questo modulo, discuteremo di come possiamo verificare le fonti di informazione che cerchiamo per capire se possiamo fare affidamento su di esse e se sono attendibili.</a:t>
            </a:r>
            <a:endParaRPr/>
          </a:p>
        </p:txBody>
      </p:sp>
      <p:sp>
        <p:nvSpPr>
          <p:cNvPr id="385" name="Google Shape;38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1: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21: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Per cominciare, dobbiamo chiarire due termini chiave: i risultati organici e gli annunci che appaiono sullo schermo per qualsiasi cosa cerchiamo. I risultati organici sono quelli che il motore di ricerca determina come pertinenti, in base alle parole chiave e alle strategie di ricerca, che abbiamo discusso nella parte precedente. Gli annunci di solito appaiono prima, sopra i risultati di ricerca, con una piccola etichetta "Annuncio" o "Sponsorizzato" in modo che possiamo separarli dai risultati di ricerca organici. Possono anche apparire sotto i risultati di ricerca, verso il fondo della pagina, o a destra dello schermo quando si cerca su un computer. Gli annunci appaiono anche sui social media e su YouTube. Proprio come utilizziamo una parola chiave per cercare qualcosa, le aziende pagano il motore di ricerca per collegare le parole chiave al loro marchio. Vediamo un paio di esempi.</a:t>
            </a:r>
            <a:endParaRPr b="0" i="0">
              <a:solidFill>
                <a:srgbClr val="1C334A"/>
              </a:solidFill>
              <a:highlight>
                <a:srgbClr val="FFFFFF"/>
              </a:highlight>
              <a:latin typeface="Play"/>
              <a:ea typeface="Play"/>
              <a:cs typeface="Play"/>
              <a:sym typeface="Play"/>
            </a:endParaRPr>
          </a:p>
          <a:p>
            <a:pPr indent="-171450" lvl="0" marL="171450" rtl="0" algn="l">
              <a:spcBef>
                <a:spcPts val="0"/>
              </a:spcBef>
              <a:spcAft>
                <a:spcPts val="0"/>
              </a:spcAft>
              <a:buClr>
                <a:schemeClr val="dk1"/>
              </a:buClr>
              <a:buSzPts val="1200"/>
              <a:buFont typeface="Noto Sans Symbols"/>
              <a:buChar char="📄"/>
            </a:pPr>
            <a:r>
              <a:rPr lang="it-IT"/>
              <a:t>Cerca "cibo per gatti". Troverai prima contenuti sponsorizzati e poi risultati organici. Successivamente, cerca "bevanda". Otterrai risultati per Coca Cola, Pepsi, Fanta, ecc. Spiega agli studenti che questo accade perché queste aziende hanno pagato per collegare la parola chiave "bevanda" al loro marchio.</a:t>
            </a:r>
            <a:endParaRPr b="0" i="0">
              <a:solidFill>
                <a:srgbClr val="1C334A"/>
              </a:solidFill>
              <a:highlight>
                <a:srgbClr val="FFFFFF"/>
              </a:highlight>
              <a:latin typeface="Play"/>
              <a:ea typeface="Play"/>
              <a:cs typeface="Play"/>
              <a:sym typeface="Play"/>
            </a:endParaRPr>
          </a:p>
          <a:p>
            <a:pPr indent="-171450" lvl="0" marL="171450" rtl="0" algn="l">
              <a:spcBef>
                <a:spcPts val="0"/>
              </a:spcBef>
              <a:spcAft>
                <a:spcPts val="0"/>
              </a:spcAft>
              <a:buClr>
                <a:schemeClr val="dk1"/>
              </a:buClr>
              <a:buSzPts val="1200"/>
              <a:buFont typeface="Noto Sans Symbols"/>
              <a:buChar char="☺"/>
            </a:pPr>
            <a:r>
              <a:rPr lang="it-IT"/>
              <a:t>Mentre alcuni annunci possono essere utili, è importante notare che esistono anche annunci falsi online. Come precauzione di sicurezza, è meglio selezionare il risultato organico rispetto a un annuncio quando la nostra ricerca restituisce entrambe le opzioni per la stessa azienda. Ad esempio, se cerchiamo "trivago", il sito sponsorizzato appare per primo e il sito aziendale viene dopo. È meglio visitare il secondo.</a:t>
            </a:r>
            <a:endParaRPr b="0" i="0">
              <a:solidFill>
                <a:srgbClr val="1C334A"/>
              </a:solidFill>
              <a:highlight>
                <a:srgbClr val="FFFFFF"/>
              </a:highlight>
              <a:latin typeface="Play"/>
              <a:ea typeface="Play"/>
              <a:cs typeface="Play"/>
              <a:sym typeface="Play"/>
            </a:endParaRPr>
          </a:p>
          <a:p>
            <a:pPr indent="0" lvl="0" marL="0" rtl="0" algn="l">
              <a:spcBef>
                <a:spcPts val="0"/>
              </a:spcBef>
              <a:spcAft>
                <a:spcPts val="0"/>
              </a:spcAft>
              <a:buNone/>
            </a:pPr>
            <a:r>
              <a:t/>
            </a:r>
            <a:endParaRPr/>
          </a:p>
        </p:txBody>
      </p:sp>
      <p:sp>
        <p:nvSpPr>
          <p:cNvPr id="394" name="Google Shape;39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2: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22: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Ogni giorno ci vengono servite diverse informazioni online. Dalle agenzie di stampa ai blog, dai social media, dobbiamo esaminare criticamente il tipo di informazioni che riceviamo, specialmente le notizie, per essere certi di avere una visione veritiera di ogni situazione. Ci sono 4 criteri da utilizzare per farlo: </a:t>
            </a:r>
            <a:r>
              <a:rPr b="1" lang="it-IT"/>
              <a:t>Credibilità</a:t>
            </a:r>
            <a:r>
              <a:rPr lang="it-IT"/>
              <a:t>: una fonte credibile fornisce sempre il nome dell'autore e, a volte, le sue credenziali. Alcuni editori sono più credibili di altri. Ad esempio, un'agenzia governativa, un editore accademico o un'organizzazione internazionale sono generalmente più credibili. Le fonti credibili fanno anche riferimento ad altre fonti credibili. Il secondo criterio è la </a:t>
            </a:r>
            <a:r>
              <a:rPr b="1" lang="it-IT"/>
              <a:t>rilevanza</a:t>
            </a:r>
            <a:r>
              <a:rPr lang="it-IT"/>
              <a:t>: riguarda l'ambito e lo scopo dell'informazione. La fonte copre un argomento in modo appropriato e completo? Perché la fonte ha fornito queste informazioni? Per informarci, per persuaderci su qualcosa, per venderci qualcosa? Il terzo criterio è il </a:t>
            </a:r>
            <a:r>
              <a:rPr b="1" lang="it-IT"/>
              <a:t>pregiudizio</a:t>
            </a:r>
            <a:r>
              <a:rPr lang="it-IT"/>
              <a:t>: la fonte presenta le informazioni in modo obiettivo o sta prendendo posizione? Le notizie su politica e finanza sono piene di pregiudizi. La fonte presenta più prospettive sulla questione? E il linguaggio usato per scrivere le notizie è semplice o pieno di parole emozionali? (tragedia, shock, mostro, enorme, ecc.). Infine, dobbiamo verificare </a:t>
            </a:r>
            <a:r>
              <a:rPr b="1" lang="it-IT"/>
              <a:t>l'accuratezza</a:t>
            </a:r>
            <a:r>
              <a:rPr lang="it-IT"/>
              <a:t>: la fonte fornisce dati e prove a sostegno delle informazioni? Il testo è ben scritto o pieno di errori e refusi grammaticali? Naturalmente, ci vuole tempo e pratica per riuscire a valutare correttamente le informazioni che ci arrivano, ma è molto importante farlo, se vogliamo essere cittadini informati e formare i nostri giudizi.</a:t>
            </a:r>
            <a:endParaRPr/>
          </a:p>
          <a:p>
            <a:pPr indent="0" lvl="0" marL="0" rtl="0" algn="l">
              <a:spcBef>
                <a:spcPts val="0"/>
              </a:spcBef>
              <a:spcAft>
                <a:spcPts val="0"/>
              </a:spcAft>
              <a:buClr>
                <a:schemeClr val="dk1"/>
              </a:buClr>
              <a:buSzPts val="1200"/>
              <a:buFont typeface="Noto Sans Symbols"/>
              <a:buNone/>
            </a:pPr>
            <a:r>
              <a:rPr lang="it-IT"/>
              <a:t> </a:t>
            </a:r>
            <a:endParaRPr/>
          </a:p>
        </p:txBody>
      </p:sp>
      <p:sp>
        <p:nvSpPr>
          <p:cNvPr id="415" name="Google Shape;41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3: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23: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Ecco alcune semplici tecniche che possiamo usare per valutare una fonte di informazioni, così come le informazioni stesse: </a:t>
            </a:r>
            <a:r>
              <a:rPr b="1" lang="it-IT"/>
              <a:t>data di pubblicazione</a:t>
            </a:r>
            <a:r>
              <a:rPr lang="it-IT"/>
              <a:t>: ciò che viene pubblicato online rimane online per sempre. Questo non significa che le informazioni trovate siano aggiornate, né che l'editore sia ancora attivo. Ad esempio, se cerchiamo di prenotare un hotel per un weekend e troviamo dei risultati, dobbiamo verificare se l'hotel è ancora aperto o se si tratta di informazioni obsolete, se le tariffe presentate sono quelle di quest'anno, ecc. </a:t>
            </a:r>
            <a:r>
              <a:rPr b="1" lang="it-IT"/>
              <a:t>Riferimenti</a:t>
            </a:r>
            <a:r>
              <a:rPr lang="it-IT"/>
              <a:t>: le informazioni affidabili e credibili utilizzano riferimenti a fonti credibili. Ad esempio, ed è molto comune oggi nelle notizie politiche, viene scritto "fonti anonime rivelano che...". Questo non è un riferimento affidabile. Non può essere verificato. Il giornalista potrebbe usare questo espediente per esprimere la sua opinione o per creare uno scandalo. Ultima e più utile tecnica: verificare le informazioni da diverse fonti, o in altre parole, fare una </a:t>
            </a:r>
            <a:r>
              <a:rPr b="1" lang="it-IT"/>
              <a:t>verifica incrociata </a:t>
            </a:r>
            <a:r>
              <a:rPr lang="it-IT"/>
              <a:t>delle informazioni. Ciò che è comune in diverse fonti è generalmente la vera notizia. Il resto sono opinioni, pregiudizi e linguaggio emotivo.</a:t>
            </a:r>
            <a:endParaRPr/>
          </a:p>
          <a:p>
            <a:pPr indent="-171450" lvl="0" marL="171450" marR="0" rtl="0" algn="l">
              <a:lnSpc>
                <a:spcPct val="100000"/>
              </a:lnSpc>
              <a:spcBef>
                <a:spcPts val="0"/>
              </a:spcBef>
              <a:spcAft>
                <a:spcPts val="0"/>
              </a:spcAft>
              <a:buClr>
                <a:schemeClr val="dk1"/>
              </a:buClr>
              <a:buSzPts val="1200"/>
              <a:buFont typeface="Noto Sans Symbols"/>
              <a:buChar char="📄"/>
            </a:pPr>
            <a:r>
              <a:rPr lang="it-IT"/>
              <a:t>Trova una notizia attuale su due o tre siti web diversi e/o social media ed esaminala insieme agli studenti come pratica. Individua le differenze nel focus, nel pregiudizio, nella credibilità, nell'accuratezza, ecc. (questa è una pratica per le diapositive 23 e 24).</a:t>
            </a:r>
            <a:endParaRPr/>
          </a:p>
          <a:p>
            <a:pPr indent="0" lvl="0" marL="0" rtl="0" algn="l">
              <a:spcBef>
                <a:spcPts val="0"/>
              </a:spcBef>
              <a:spcAft>
                <a:spcPts val="0"/>
              </a:spcAft>
              <a:buClr>
                <a:schemeClr val="dk1"/>
              </a:buClr>
              <a:buSzPts val="1200"/>
              <a:buFont typeface="Noto Sans Symbols"/>
              <a:buNone/>
            </a:pPr>
            <a:r>
              <a:t/>
            </a:r>
            <a:endParaRPr/>
          </a:p>
        </p:txBody>
      </p:sp>
      <p:sp>
        <p:nvSpPr>
          <p:cNvPr id="443" name="Google Shape;44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4: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24: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it-IT"/>
              <a:t>Prima di concludere questa parte, ecco alcuni consigli aggiuntivi a cui tutti dovremmo prestare attenzione: se l'informazione sembra troppo bella per essere vera, probabilmente non lo è. Super sconti, prodotti offerti gratuitamente, ecc. Nell'immagine vediamo una pubblicità ingannevole che usa il nome e il logo di Skroutz (un noto servizio di e-commerce in Grecia). Dice che Skroutz vende pacchi smarriti per €2 per liberare spazio nel suo magazzino. Aggiunge anche che, secondo le normative, Skroutz potrebbe buttare via questi pacchi, ma ha deciso di regalare gli oggetti contenuti nei pacchi per soli €2. Questa è una notizia falsa e ingannevole. Ricordiamo che i social media dovrebbero essere usati per divertirsi, non per apprendere informazioni importanti. Se cerchiamo un consiglio medico o un'analisi politica, non dovremmo mai fidarci dei social media come fonti. Non dobbiamo diffondere notizie false tra i nostri contatti. Non dobbiamo inviare preghiere che arrivano sulla nostra bacheca di Facebook dicendo che, se le condividiamo con 10 amici, saremo benedetti; non saremo più benedetti di quanto già lo siamo. Non inoltriamo email con notizie allarmanti, come che i supermercati hanno scorte di cibo solo per 10 giorni a causa di una guerra. Ricordiamo che dobbiamo prima verificare se l'informazione è valida. Le fake news si diffondono in tutto il mondo perché le persone non valutano le fonti e le informazioni che ricevono. Infine, ed è molto comune oggi, dobbiamo essere cauti riguardo la propaganda e la disinformazione progettate per manipolare o ingannare le persone. Un buon esempio di questo è la disinformazione sulle vaccinazioni che circola principalmente sui social media. Tante persone sono state ingannate da bugie che vengono servite come informazioni, mettendo a rischio la loro salute. Abbiamo concluso il Modulo 1. Avete domande? C'è qualcosa di quanto abbiamo discusso finora che volete commentare? Avete trovato utile il modulo?</a:t>
            </a:r>
            <a:endParaRPr/>
          </a:p>
        </p:txBody>
      </p:sp>
      <p:sp>
        <p:nvSpPr>
          <p:cNvPr id="464" name="Google Shape;46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5: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25:notes"/>
          <p:cNvSpPr txBox="1"/>
          <p:nvPr>
            <p:ph idx="1" type="body"/>
          </p:nvPr>
        </p:nvSpPr>
        <p:spPr>
          <a:xfrm>
            <a:off x="685800" y="3867665"/>
            <a:ext cx="5486400" cy="464614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7"/>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7"/>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7"/>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7"/>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it-IT"/>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3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 name="Shape 40"/>
        <p:cNvGrpSpPr/>
        <p:nvPr/>
      </p:nvGrpSpPr>
      <p:grpSpPr>
        <a:xfrm>
          <a:off x="0" y="0"/>
          <a:ext cx="0" cy="0"/>
          <a:chOff x="0" y="0"/>
          <a:chExt cx="0" cy="0"/>
        </a:xfrm>
      </p:grpSpPr>
      <p:sp>
        <p:nvSpPr>
          <p:cNvPr id="41" name="Google Shape;41;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3" name="Google Shape;4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3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7"/>
          <p:cNvSpPr/>
          <p:nvPr>
            <p:ph idx="2" type="pic"/>
          </p:nvPr>
        </p:nvSpPr>
        <p:spPr>
          <a:xfrm>
            <a:off x="5183188" y="987425"/>
            <a:ext cx="6172200" cy="4873625"/>
          </a:xfrm>
          <a:prstGeom prst="rect">
            <a:avLst/>
          </a:prstGeom>
          <a:noFill/>
          <a:ln>
            <a:noFill/>
          </a:ln>
        </p:spPr>
      </p:sp>
      <p:sp>
        <p:nvSpPr>
          <p:cNvPr id="81" name="Google Shape;81;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 name="Google Shape;11;p26"/>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8100" u="none" cap="none" strike="noStrik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6"/>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26"/>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6"/>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b="0" u="none"/>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IT"/>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6.png"/><Relationship Id="rId11" Type="http://schemas.openxmlformats.org/officeDocument/2006/relationships/image" Target="../media/image10.png"/><Relationship Id="rId10" Type="http://schemas.openxmlformats.org/officeDocument/2006/relationships/image" Target="../media/image5.png"/><Relationship Id="rId21" Type="http://schemas.openxmlformats.org/officeDocument/2006/relationships/image" Target="../media/image21.jpg"/><Relationship Id="rId13" Type="http://schemas.openxmlformats.org/officeDocument/2006/relationships/image" Target="../media/image1.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7.png"/><Relationship Id="rId15" Type="http://schemas.openxmlformats.org/officeDocument/2006/relationships/image" Target="../media/image32.png"/><Relationship Id="rId14" Type="http://schemas.openxmlformats.org/officeDocument/2006/relationships/image" Target="../media/image33.png"/><Relationship Id="rId17" Type="http://schemas.openxmlformats.org/officeDocument/2006/relationships/image" Target="../media/image13.png"/><Relationship Id="rId16" Type="http://schemas.openxmlformats.org/officeDocument/2006/relationships/image" Target="../media/image20.png"/><Relationship Id="rId5" Type="http://schemas.openxmlformats.org/officeDocument/2006/relationships/image" Target="../media/image11.jpg"/><Relationship Id="rId19" Type="http://schemas.openxmlformats.org/officeDocument/2006/relationships/image" Target="../media/image29.png"/><Relationship Id="rId6" Type="http://schemas.openxmlformats.org/officeDocument/2006/relationships/image" Target="../media/image2.jpg"/><Relationship Id="rId18" Type="http://schemas.openxmlformats.org/officeDocument/2006/relationships/image" Target="../media/image12.png"/><Relationship Id="rId7" Type="http://schemas.openxmlformats.org/officeDocument/2006/relationships/image" Target="../media/image8.jp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27.png"/><Relationship Id="rId5" Type="http://schemas.openxmlformats.org/officeDocument/2006/relationships/image" Target="../media/image31.png"/><Relationship Id="rId6" Type="http://schemas.openxmlformats.org/officeDocument/2006/relationships/image" Target="../media/image30.png"/><Relationship Id="rId7" Type="http://schemas.openxmlformats.org/officeDocument/2006/relationships/image" Target="../media/image24.png"/><Relationship Id="rId8"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5.jpg"/><Relationship Id="rId4" Type="http://schemas.openxmlformats.org/officeDocument/2006/relationships/image" Target="../media/image25.png"/><Relationship Id="rId9" Type="http://schemas.openxmlformats.org/officeDocument/2006/relationships/image" Target="../media/image26.png"/><Relationship Id="rId5" Type="http://schemas.openxmlformats.org/officeDocument/2006/relationships/image" Target="../media/image37.png"/><Relationship Id="rId6" Type="http://schemas.openxmlformats.org/officeDocument/2006/relationships/image" Target="../media/image34.png"/><Relationship Id="rId7" Type="http://schemas.openxmlformats.org/officeDocument/2006/relationships/image" Target="../media/image28.png"/><Relationship Id="rId8" Type="http://schemas.openxmlformats.org/officeDocument/2006/relationships/image" Target="../media/image5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youtube.com/watch?v=UhZKffAcGAA" TargetMode="Externa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7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6.png"/><Relationship Id="rId4" Type="http://schemas.openxmlformats.org/officeDocument/2006/relationships/image" Target="../media/image51.png"/><Relationship Id="rId5"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7.png"/><Relationship Id="rId4" Type="http://schemas.openxmlformats.org/officeDocument/2006/relationships/image" Target="../media/image53.png"/><Relationship Id="rId5" Type="http://schemas.openxmlformats.org/officeDocument/2006/relationships/image" Target="../media/image60.png"/><Relationship Id="rId6"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5.png"/></Relationships>
</file>

<file path=ppt/slides/_rels/slide25.xml.rels><?xml version="1.0" encoding="UTF-8" standalone="yes"?><Relationships xmlns="http://schemas.openxmlformats.org/package/2006/relationships"><Relationship Id="rId20" Type="http://schemas.openxmlformats.org/officeDocument/2006/relationships/image" Target="../media/image70.png"/><Relationship Id="rId11" Type="http://schemas.openxmlformats.org/officeDocument/2006/relationships/image" Target="../media/image58.png"/><Relationship Id="rId22" Type="http://schemas.openxmlformats.org/officeDocument/2006/relationships/image" Target="../media/image71.jpg"/><Relationship Id="rId10" Type="http://schemas.openxmlformats.org/officeDocument/2006/relationships/image" Target="../media/image7.png"/><Relationship Id="rId21" Type="http://schemas.openxmlformats.org/officeDocument/2006/relationships/image" Target="../media/image69.png"/><Relationship Id="rId13" Type="http://schemas.openxmlformats.org/officeDocument/2006/relationships/image" Target="../media/image74.png"/><Relationship Id="rId12" Type="http://schemas.openxmlformats.org/officeDocument/2006/relationships/image" Target="../media/image64.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57.png"/><Relationship Id="rId15" Type="http://schemas.openxmlformats.org/officeDocument/2006/relationships/image" Target="../media/image62.png"/><Relationship Id="rId14" Type="http://schemas.openxmlformats.org/officeDocument/2006/relationships/image" Target="../media/image72.png"/><Relationship Id="rId17" Type="http://schemas.openxmlformats.org/officeDocument/2006/relationships/image" Target="../media/image68.png"/><Relationship Id="rId16" Type="http://schemas.openxmlformats.org/officeDocument/2006/relationships/image" Target="../media/image61.png"/><Relationship Id="rId5" Type="http://schemas.openxmlformats.org/officeDocument/2006/relationships/image" Target="../media/image11.jpg"/><Relationship Id="rId19" Type="http://schemas.openxmlformats.org/officeDocument/2006/relationships/image" Target="../media/image76.png"/><Relationship Id="rId6" Type="http://schemas.openxmlformats.org/officeDocument/2006/relationships/image" Target="../media/image2.jpg"/><Relationship Id="rId18" Type="http://schemas.openxmlformats.org/officeDocument/2006/relationships/image" Target="../media/image13.png"/><Relationship Id="rId7" Type="http://schemas.openxmlformats.org/officeDocument/2006/relationships/image" Target="../media/image8.jp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None/>
            </a:pPr>
            <a:r>
              <a:rPr b="1" i="0" lang="it-IT"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212839" y="1732530"/>
            <a:ext cx="7370548" cy="721993"/>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None/>
            </a:pPr>
            <a:r>
              <a:rPr lang="it-IT" sz="2333">
                <a:solidFill>
                  <a:schemeClr val="dk1"/>
                </a:solidFill>
                <a:latin typeface="Georgia"/>
                <a:ea typeface="Georgia"/>
                <a:cs typeface="Georgia"/>
                <a:sym typeface="Georgia"/>
              </a:rPr>
              <a:t>UE come casa della solidarietà per i minori fuori famiglia </a:t>
            </a:r>
            <a:r>
              <a:rPr lang="it-IT"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1856221" y="3209157"/>
            <a:ext cx="8083426" cy="1165213"/>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None/>
            </a:pPr>
            <a:r>
              <a:rPr b="1" lang="it-IT" sz="4000">
                <a:solidFill>
                  <a:schemeClr val="dk1"/>
                </a:solidFill>
                <a:latin typeface="Cambria"/>
                <a:ea typeface="Cambria"/>
                <a:cs typeface="Cambria"/>
                <a:sym typeface="Cambria"/>
              </a:rPr>
              <a:t>Modulo Competenze Digitali 1</a:t>
            </a:r>
            <a:endParaRPr/>
          </a:p>
          <a:p>
            <a:pPr indent="0" lvl="0" marL="0" marR="0" rtl="0" algn="ctr">
              <a:lnSpc>
                <a:spcPct val="158000"/>
              </a:lnSpc>
              <a:spcBef>
                <a:spcPts val="67"/>
              </a:spcBef>
              <a:spcAft>
                <a:spcPts val="0"/>
              </a:spcAft>
              <a:buNone/>
            </a:pPr>
            <a:r>
              <a:rPr lang="it-IT" sz="3000">
                <a:solidFill>
                  <a:schemeClr val="dk1"/>
                </a:solidFill>
                <a:latin typeface="Georgia"/>
                <a:ea typeface="Georgia"/>
                <a:cs typeface="Georgia"/>
                <a:sym typeface="Georgia"/>
              </a:rPr>
              <a:t>Alfabetizzazione su Informazione e Dati</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
          <p:cNvSpPr txBox="1"/>
          <p:nvPr>
            <p:ph type="title"/>
          </p:nvPr>
        </p:nvSpPr>
        <p:spPr>
          <a:xfrm>
            <a:off x="838200" y="459863"/>
            <a:ext cx="10515600" cy="100459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Play"/>
              <a:buNone/>
            </a:pPr>
            <a:r>
              <a:rPr lang="it-IT">
                <a:solidFill>
                  <a:srgbClr val="FFFFFF"/>
                </a:solidFill>
              </a:rPr>
              <a:t>In questo modulo parleremo di:</a:t>
            </a:r>
            <a:endParaRPr>
              <a:solidFill>
                <a:srgbClr val="FFFFFF"/>
              </a:solidFill>
            </a:endParaRPr>
          </a:p>
        </p:txBody>
      </p:sp>
      <p:sp>
        <p:nvSpPr>
          <p:cNvPr id="144" name="Google Shape;144;p2"/>
          <p:cNvSpPr/>
          <p:nvPr/>
        </p:nvSpPr>
        <p:spPr>
          <a:xfrm>
            <a:off x="579496" y="1587970"/>
            <a:ext cx="11033008" cy="4768380"/>
          </a:xfrm>
          <a:prstGeom prst="roundRect">
            <a:avLst>
              <a:gd fmla="val 3174" name="adj"/>
            </a:avLst>
          </a:prstGeom>
          <a:solidFill>
            <a:schemeClr val="lt1">
              <a:alpha val="9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45" name="Google Shape;145;p2"/>
          <p:cNvGrpSpPr/>
          <p:nvPr/>
        </p:nvGrpSpPr>
        <p:grpSpPr>
          <a:xfrm>
            <a:off x="1398000" y="2194401"/>
            <a:ext cx="9396000" cy="3564357"/>
            <a:chOff x="559800" y="393490"/>
            <a:chExt cx="9396000" cy="3564357"/>
          </a:xfrm>
        </p:grpSpPr>
        <p:sp>
          <p:nvSpPr>
            <p:cNvPr id="146" name="Google Shape;146;p2"/>
            <p:cNvSpPr/>
            <p:nvPr/>
          </p:nvSpPr>
          <p:spPr>
            <a:xfrm>
              <a:off x="1963800" y="393490"/>
              <a:ext cx="1512000" cy="1512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559800" y="2058757"/>
              <a:ext cx="4320000" cy="64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txBox="1"/>
            <p:nvPr/>
          </p:nvSpPr>
          <p:spPr>
            <a:xfrm>
              <a:off x="559800" y="2058757"/>
              <a:ext cx="4320000" cy="648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Arial"/>
                <a:buNone/>
              </a:pPr>
              <a:r>
                <a:rPr b="1" lang="it-IT" sz="2000">
                  <a:solidFill>
                    <a:schemeClr val="dk1"/>
                  </a:solidFill>
                  <a:latin typeface="Arial"/>
                  <a:ea typeface="Arial"/>
                  <a:cs typeface="Arial"/>
                  <a:sym typeface="Arial"/>
                </a:rPr>
                <a:t>Comprendere i Dati e le Informazioni Digitali</a:t>
              </a:r>
              <a:endParaRPr sz="2000">
                <a:solidFill>
                  <a:schemeClr val="dk1"/>
                </a:solidFill>
                <a:latin typeface="Arial"/>
                <a:ea typeface="Arial"/>
                <a:cs typeface="Arial"/>
                <a:sym typeface="Arial"/>
              </a:endParaRPr>
            </a:p>
          </p:txBody>
        </p:sp>
        <p:sp>
          <p:nvSpPr>
            <p:cNvPr id="149" name="Google Shape;149;p2"/>
            <p:cNvSpPr/>
            <p:nvPr/>
          </p:nvSpPr>
          <p:spPr>
            <a:xfrm>
              <a:off x="559800" y="2778044"/>
              <a:ext cx="4320000" cy="11798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txBox="1"/>
            <p:nvPr/>
          </p:nvSpPr>
          <p:spPr>
            <a:xfrm>
              <a:off x="559800" y="2778044"/>
              <a:ext cx="4320000" cy="11798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500"/>
                <a:buFont typeface="Arial"/>
                <a:buNone/>
              </a:pPr>
              <a:r>
                <a:rPr lang="it-IT" sz="1500">
                  <a:solidFill>
                    <a:schemeClr val="dk1"/>
                  </a:solidFill>
                  <a:latin typeface="Arial"/>
                  <a:ea typeface="Arial"/>
                  <a:cs typeface="Arial"/>
                  <a:sym typeface="Arial"/>
                </a:rPr>
                <a:t>Introduzione ai tipi di dati digitali e alle fonti</a:t>
              </a:r>
              <a:endParaRPr sz="1500">
                <a:solidFill>
                  <a:schemeClr val="dk1"/>
                </a:solidFill>
                <a:latin typeface="Arial"/>
                <a:ea typeface="Arial"/>
                <a:cs typeface="Arial"/>
                <a:sym typeface="Arial"/>
              </a:endParaRPr>
            </a:p>
            <a:p>
              <a:pPr indent="0" lvl="0" marL="0" marR="0" rtl="0" algn="ctr">
                <a:lnSpc>
                  <a:spcPct val="100000"/>
                </a:lnSpc>
                <a:spcBef>
                  <a:spcPts val="525"/>
                </a:spcBef>
                <a:spcAft>
                  <a:spcPts val="0"/>
                </a:spcAft>
                <a:buClr>
                  <a:schemeClr val="dk1"/>
                </a:buClr>
                <a:buSzPts val="1500"/>
                <a:buFont typeface="Arial"/>
                <a:buNone/>
              </a:pPr>
              <a:r>
                <a:rPr lang="it-IT" sz="1500">
                  <a:solidFill>
                    <a:schemeClr val="dk1"/>
                  </a:solidFill>
                  <a:latin typeface="Arial"/>
                  <a:ea typeface="Arial"/>
                  <a:cs typeface="Arial"/>
                  <a:sym typeface="Arial"/>
                </a:rPr>
                <a:t>Strategie di ricerca efficaci (ampie e mirate)</a:t>
              </a:r>
              <a:endParaRPr/>
            </a:p>
            <a:p>
              <a:pPr indent="0" lvl="0" marL="0" marR="0" rtl="0" algn="ctr">
                <a:lnSpc>
                  <a:spcPct val="100000"/>
                </a:lnSpc>
                <a:spcBef>
                  <a:spcPts val="525"/>
                </a:spcBef>
                <a:spcAft>
                  <a:spcPts val="0"/>
                </a:spcAft>
                <a:buClr>
                  <a:schemeClr val="dk1"/>
                </a:buClr>
                <a:buSzPts val="1500"/>
                <a:buFont typeface="Arial"/>
                <a:buNone/>
              </a:pPr>
              <a:r>
                <a:rPr lang="it-IT" sz="1500">
                  <a:solidFill>
                    <a:schemeClr val="dk1"/>
                  </a:solidFill>
                  <a:latin typeface="Arial"/>
                  <a:ea typeface="Arial"/>
                  <a:cs typeface="Arial"/>
                  <a:sym typeface="Arial"/>
                </a:rPr>
                <a:t>Salvare le informazioni nei segnalibri</a:t>
              </a:r>
              <a:endParaRPr/>
            </a:p>
            <a:p>
              <a:pPr indent="0" lvl="0" marL="0" marR="0" rtl="0" algn="ctr">
                <a:lnSpc>
                  <a:spcPct val="100000"/>
                </a:lnSpc>
                <a:spcBef>
                  <a:spcPts val="525"/>
                </a:spcBef>
                <a:spcAft>
                  <a:spcPts val="0"/>
                </a:spcAft>
                <a:buClr>
                  <a:schemeClr val="dk1"/>
                </a:buClr>
                <a:buSzPts val="1500"/>
                <a:buFont typeface="Arial"/>
                <a:buNone/>
              </a:pPr>
              <a:r>
                <a:rPr lang="it-IT" sz="1500">
                  <a:solidFill>
                    <a:schemeClr val="dk1"/>
                  </a:solidFill>
                  <a:latin typeface="Arial"/>
                  <a:ea typeface="Arial"/>
                  <a:cs typeface="Arial"/>
                  <a:sym typeface="Arial"/>
                </a:rPr>
                <a:t>Archiviazione cloud e servizi di condivisione file</a:t>
              </a:r>
              <a:endParaRPr/>
            </a:p>
          </p:txBody>
        </p:sp>
        <p:sp>
          <p:nvSpPr>
            <p:cNvPr id="151" name="Google Shape;151;p2"/>
            <p:cNvSpPr/>
            <p:nvPr/>
          </p:nvSpPr>
          <p:spPr>
            <a:xfrm>
              <a:off x="7039800" y="393490"/>
              <a:ext cx="1512000" cy="1512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5635800" y="2058757"/>
              <a:ext cx="4320000" cy="64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txBox="1"/>
            <p:nvPr/>
          </p:nvSpPr>
          <p:spPr>
            <a:xfrm>
              <a:off x="5635800" y="2058757"/>
              <a:ext cx="4320000" cy="648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Arial"/>
                <a:buNone/>
              </a:pPr>
              <a:r>
                <a:rPr b="1" lang="it-IT" sz="2000">
                  <a:solidFill>
                    <a:schemeClr val="dk1"/>
                  </a:solidFill>
                  <a:latin typeface="Arial"/>
                  <a:ea typeface="Arial"/>
                  <a:cs typeface="Arial"/>
                  <a:sym typeface="Arial"/>
                </a:rPr>
                <a:t>Analizzare Dati e Informazioni</a:t>
              </a:r>
              <a:endParaRPr sz="2000">
                <a:solidFill>
                  <a:schemeClr val="dk1"/>
                </a:solidFill>
                <a:latin typeface="Arial"/>
                <a:ea typeface="Arial"/>
                <a:cs typeface="Arial"/>
                <a:sym typeface="Arial"/>
              </a:endParaRPr>
            </a:p>
          </p:txBody>
        </p:sp>
        <p:sp>
          <p:nvSpPr>
            <p:cNvPr id="154" name="Google Shape;154;p2"/>
            <p:cNvSpPr/>
            <p:nvPr/>
          </p:nvSpPr>
          <p:spPr>
            <a:xfrm>
              <a:off x="5635800" y="2778044"/>
              <a:ext cx="4320000" cy="11798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5635800" y="2778044"/>
              <a:ext cx="4320000" cy="11798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500"/>
                <a:buFont typeface="Arial"/>
                <a:buNone/>
              </a:pPr>
              <a:r>
                <a:rPr lang="it-IT" sz="1500">
                  <a:solidFill>
                    <a:schemeClr val="dk1"/>
                  </a:solidFill>
                  <a:latin typeface="Arial"/>
                  <a:ea typeface="Arial"/>
                  <a:cs typeface="Arial"/>
                  <a:sym typeface="Arial"/>
                </a:rPr>
                <a:t>Valutazione critica delle fonti per credibilità, rilevanza, imparzialità e accuratezza</a:t>
              </a:r>
              <a:endParaRPr sz="1500">
                <a:solidFill>
                  <a:schemeClr val="dk1"/>
                </a:solidFill>
                <a:latin typeface="Arial"/>
                <a:ea typeface="Arial"/>
                <a:cs typeface="Arial"/>
                <a:sym typeface="Arial"/>
              </a:endParaRPr>
            </a:p>
            <a:p>
              <a:pPr indent="0" lvl="0" marL="0" marR="0" rtl="0" algn="ctr">
                <a:lnSpc>
                  <a:spcPct val="100000"/>
                </a:lnSpc>
                <a:spcBef>
                  <a:spcPts val="525"/>
                </a:spcBef>
                <a:spcAft>
                  <a:spcPts val="0"/>
                </a:spcAft>
                <a:buClr>
                  <a:schemeClr val="dk1"/>
                </a:buClr>
                <a:buSzPts val="1500"/>
                <a:buFont typeface="Arial"/>
                <a:buNone/>
              </a:pPr>
              <a:r>
                <a:rPr lang="it-IT" sz="1500">
                  <a:solidFill>
                    <a:schemeClr val="dk1"/>
                  </a:solidFill>
                  <a:latin typeface="Arial"/>
                  <a:ea typeface="Arial"/>
                  <a:cs typeface="Arial"/>
                  <a:sym typeface="Arial"/>
                </a:rPr>
                <a:t>Tecniche per valutare l'affidabilità delle fonti</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p3"/>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Meiryo"/>
              <a:ea typeface="Meiryo"/>
              <a:cs typeface="Meiryo"/>
              <a:sym typeface="Meiryo"/>
            </a:endParaRPr>
          </a:p>
        </p:txBody>
      </p:sp>
      <p:pic>
        <p:nvPicPr>
          <p:cNvPr descr="101010 data lines to infinity" id="162" name="Google Shape;162;p3"/>
          <p:cNvPicPr preferRelativeResize="0"/>
          <p:nvPr/>
        </p:nvPicPr>
        <p:blipFill rotWithShape="1">
          <a:blip r:embed="rId3">
            <a:alphaModFix/>
          </a:blip>
          <a:srcRect b="-1" l="0" r="-1" t="13106"/>
          <a:stretch/>
        </p:blipFill>
        <p:spPr>
          <a:xfrm>
            <a:off x="1524" y="10"/>
            <a:ext cx="12188952" cy="6857990"/>
          </a:xfrm>
          <a:prstGeom prst="rect">
            <a:avLst/>
          </a:prstGeom>
          <a:noFill/>
          <a:ln>
            <a:noFill/>
          </a:ln>
        </p:spPr>
      </p:pic>
      <p:sp>
        <p:nvSpPr>
          <p:cNvPr id="163" name="Google Shape;163;p3"/>
          <p:cNvSpPr/>
          <p:nvPr/>
        </p:nvSpPr>
        <p:spPr>
          <a:xfrm>
            <a:off x="850337" y="875758"/>
            <a:ext cx="5219885" cy="5109539"/>
          </a:xfrm>
          <a:custGeom>
            <a:rect b="b" l="l" r="r" t="t"/>
            <a:pathLst>
              <a:path extrusionOk="0" h="3634591" w="3810827">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4" name="Google Shape;164;p3"/>
          <p:cNvSpPr/>
          <p:nvPr/>
        </p:nvSpPr>
        <p:spPr>
          <a:xfrm>
            <a:off x="701986" y="673591"/>
            <a:ext cx="5565913" cy="5415406"/>
          </a:xfrm>
          <a:custGeom>
            <a:rect b="b" l="l" r="r" t="t"/>
            <a:pathLst>
              <a:path extrusionOk="0" h="3634591" w="3810827">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cap="flat" cmpd="sng" w="19050">
            <a:solidFill>
              <a:srgbClr val="FFFFFF">
                <a:alpha val="6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5" name="Google Shape;165;p3"/>
          <p:cNvSpPr/>
          <p:nvPr/>
        </p:nvSpPr>
        <p:spPr>
          <a:xfrm>
            <a:off x="957734" y="1041621"/>
            <a:ext cx="4953365" cy="4801521"/>
          </a:xfrm>
          <a:custGeom>
            <a:rect b="b" l="l" r="r" t="t"/>
            <a:pathLst>
              <a:path extrusionOk="0" h="3634591" w="3810827">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E9E9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eiryo"/>
              <a:ea typeface="Meiryo"/>
              <a:cs typeface="Meiryo"/>
              <a:sym typeface="Meiryo"/>
            </a:endParaRPr>
          </a:p>
        </p:txBody>
      </p:sp>
      <p:sp>
        <p:nvSpPr>
          <p:cNvPr id="166" name="Google Shape;166;p3"/>
          <p:cNvSpPr txBox="1"/>
          <p:nvPr>
            <p:ph type="title"/>
          </p:nvPr>
        </p:nvSpPr>
        <p:spPr>
          <a:xfrm>
            <a:off x="1416871" y="1685677"/>
            <a:ext cx="4181444" cy="236267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3F3F3F"/>
              </a:buClr>
              <a:buSzPts val="3800"/>
              <a:buFont typeface="Play"/>
              <a:buNone/>
            </a:pPr>
            <a:r>
              <a:rPr b="0" i="0" lang="it-IT" sz="3800" u="none" strike="noStrike">
                <a:solidFill>
                  <a:srgbClr val="3F3F3F"/>
                </a:solidFill>
              </a:rPr>
              <a:t>Comprendere i Dati e le Informazioni Digitali</a:t>
            </a:r>
            <a:endParaRPr sz="3800">
              <a:solidFill>
                <a:srgbClr val="3F3F3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pic>
        <p:nvPicPr>
          <p:cNvPr descr="A close up of a blue and black book&#10;&#10;Description automatically generated" id="172" name="Google Shape;172;p4"/>
          <p:cNvPicPr preferRelativeResize="0"/>
          <p:nvPr/>
        </p:nvPicPr>
        <p:blipFill rotWithShape="1">
          <a:blip r:embed="rId3">
            <a:alphaModFix/>
          </a:blip>
          <a:srcRect b="29572" l="0" r="9091" t="2246"/>
          <a:stretch/>
        </p:blipFill>
        <p:spPr>
          <a:xfrm>
            <a:off x="20" y="10"/>
            <a:ext cx="12191980" cy="6857990"/>
          </a:xfrm>
          <a:prstGeom prst="rect">
            <a:avLst/>
          </a:prstGeom>
          <a:noFill/>
          <a:ln>
            <a:noFill/>
          </a:ln>
        </p:spPr>
      </p:pic>
      <p:sp>
        <p:nvSpPr>
          <p:cNvPr id="173" name="Google Shape;173;p4"/>
          <p:cNvSpPr/>
          <p:nvPr/>
        </p:nvSpPr>
        <p:spPr>
          <a:xfrm>
            <a:off x="0" y="0"/>
            <a:ext cx="12192000" cy="6858000"/>
          </a:xfrm>
          <a:prstGeom prst="rect">
            <a:avLst/>
          </a:prstGeom>
          <a:gradFill>
            <a:gsLst>
              <a:gs pos="0">
                <a:srgbClr val="E8E8E8">
                  <a:alpha val="67843"/>
                </a:srgbClr>
              </a:gs>
              <a:gs pos="10000">
                <a:srgbClr val="E8E8E8">
                  <a:alpha val="67843"/>
                </a:srgbClr>
              </a:gs>
              <a:gs pos="85000">
                <a:srgbClr val="E8E8E8">
                  <a:alpha val="96862"/>
                </a:srgbClr>
              </a:gs>
              <a:gs pos="100000">
                <a:srgbClr val="E8E8E8">
                  <a:alpha val="9686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4" name="Google Shape;17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it-IT" sz="4000"/>
              <a:t>Introduzione ai tipi di dati digitali e alle relative fonti</a:t>
            </a:r>
            <a:endParaRPr sz="4000"/>
          </a:p>
        </p:txBody>
      </p:sp>
      <p:grpSp>
        <p:nvGrpSpPr>
          <p:cNvPr id="175" name="Google Shape;175;p4"/>
          <p:cNvGrpSpPr/>
          <p:nvPr/>
        </p:nvGrpSpPr>
        <p:grpSpPr>
          <a:xfrm>
            <a:off x="838200" y="1825678"/>
            <a:ext cx="10515600" cy="4351231"/>
            <a:chOff x="0" y="53"/>
            <a:chExt cx="10515600" cy="4351231"/>
          </a:xfrm>
        </p:grpSpPr>
        <p:sp>
          <p:nvSpPr>
            <p:cNvPr id="176" name="Google Shape;176;p4"/>
            <p:cNvSpPr/>
            <p:nvPr/>
          </p:nvSpPr>
          <p:spPr>
            <a:xfrm rot="5400000">
              <a:off x="6301587" y="-2303662"/>
              <a:ext cx="1698041" cy="6729984"/>
            </a:xfrm>
            <a:prstGeom prst="round2SameRect">
              <a:avLst>
                <a:gd fmla="val 16667" name="adj1"/>
                <a:gd fmla="val 0" name="adj2"/>
              </a:avLst>
            </a:prstGeom>
            <a:solidFill>
              <a:srgbClr val="DFCADB">
                <a:alpha val="89803"/>
              </a:srgbClr>
            </a:solidFill>
            <a:ln cap="flat" cmpd="sng" w="12700">
              <a:solidFill>
                <a:srgbClr val="DFCAD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4"/>
            <p:cNvSpPr txBox="1"/>
            <p:nvPr/>
          </p:nvSpPr>
          <p:spPr>
            <a:xfrm>
              <a:off x="3785616" y="295201"/>
              <a:ext cx="6647092" cy="1532257"/>
            </a:xfrm>
            <a:prstGeom prst="rect">
              <a:avLst/>
            </a:prstGeom>
            <a:noFill/>
            <a:ln>
              <a:noFill/>
            </a:ln>
          </p:spPr>
          <p:txBody>
            <a:bodyPr anchorCtr="0" anchor="ctr" bIns="47625" lIns="95250" spcFirstLastPara="1" rIns="95250" wrap="square" tIns="47625">
              <a:noAutofit/>
            </a:bodyPr>
            <a:lstStyle/>
            <a:p>
              <a:pPr indent="-228600" lvl="1" marL="228600" marR="0" rtl="0" algn="l">
                <a:lnSpc>
                  <a:spcPct val="90000"/>
                </a:lnSpc>
                <a:spcBef>
                  <a:spcPts val="0"/>
                </a:spcBef>
                <a:spcAft>
                  <a:spcPts val="0"/>
                </a:spcAft>
                <a:buClr>
                  <a:schemeClr val="dk1"/>
                </a:buClr>
                <a:buSzPts val="2500"/>
                <a:buFont typeface="Arial"/>
                <a:buChar char="•"/>
              </a:pPr>
              <a:r>
                <a:rPr b="0" i="0" lang="it-IT" sz="2500" u="none" cap="none" strike="noStrike">
                  <a:solidFill>
                    <a:schemeClr val="dk1"/>
                  </a:solidFill>
                  <a:latin typeface="Arial"/>
                  <a:ea typeface="Arial"/>
                  <a:cs typeface="Arial"/>
                  <a:sym typeface="Arial"/>
                </a:rPr>
                <a:t>Fatti grezzi e non organizzati che devono essere elaborati. I dati possono essere qualcosa di semplice e privo di significato fino a quando non vengono organizzati.</a:t>
              </a:r>
              <a:endParaRPr b="0" i="0" sz="2500" u="none" cap="none" strike="noStrike">
                <a:solidFill>
                  <a:schemeClr val="dk1"/>
                </a:solidFill>
                <a:latin typeface="Arial"/>
                <a:ea typeface="Arial"/>
                <a:cs typeface="Arial"/>
                <a:sym typeface="Arial"/>
              </a:endParaRPr>
            </a:p>
          </p:txBody>
        </p:sp>
        <p:sp>
          <p:nvSpPr>
            <p:cNvPr id="178" name="Google Shape;178;p4"/>
            <p:cNvSpPr/>
            <p:nvPr/>
          </p:nvSpPr>
          <p:spPr>
            <a:xfrm>
              <a:off x="0" y="53"/>
              <a:ext cx="3785616" cy="2122552"/>
            </a:xfrm>
            <a:prstGeom prst="roundRect">
              <a:avLst>
                <a:gd fmla="val 16667" name="adj"/>
              </a:avLst>
            </a:prstGeom>
            <a:gradFill>
              <a:gsLst>
                <a:gs pos="0">
                  <a:srgbClr val="AB4E9D"/>
                </a:gs>
                <a:gs pos="50000">
                  <a:srgbClr val="A62094"/>
                </a:gs>
                <a:gs pos="100000">
                  <a:srgbClr val="961886"/>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4"/>
            <p:cNvSpPr txBox="1"/>
            <p:nvPr/>
          </p:nvSpPr>
          <p:spPr>
            <a:xfrm>
              <a:off x="103614" y="103667"/>
              <a:ext cx="3578388" cy="1915324"/>
            </a:xfrm>
            <a:prstGeom prst="rect">
              <a:avLst/>
            </a:prstGeom>
            <a:noFill/>
            <a:ln>
              <a:noFill/>
            </a:ln>
          </p:spPr>
          <p:txBody>
            <a:bodyPr anchorCtr="0" anchor="ctr" bIns="68575" lIns="137150" spcFirstLastPara="1" rIns="137150" wrap="square" tIns="68575">
              <a:noAutofit/>
            </a:bodyPr>
            <a:lstStyle/>
            <a:p>
              <a:pPr indent="0" lvl="0" marL="0" marR="0" rtl="0" algn="ctr">
                <a:lnSpc>
                  <a:spcPct val="90000"/>
                </a:lnSpc>
                <a:spcBef>
                  <a:spcPts val="0"/>
                </a:spcBef>
                <a:spcAft>
                  <a:spcPts val="0"/>
                </a:spcAft>
                <a:buClr>
                  <a:schemeClr val="lt1"/>
                </a:buClr>
                <a:buSzPts val="3600"/>
                <a:buFont typeface="Arial"/>
                <a:buNone/>
              </a:pPr>
              <a:r>
                <a:rPr lang="it-IT" sz="3600">
                  <a:solidFill>
                    <a:schemeClr val="lt1"/>
                  </a:solidFill>
                  <a:latin typeface="Arial"/>
                  <a:ea typeface="Arial"/>
                  <a:cs typeface="Arial"/>
                  <a:sym typeface="Arial"/>
                </a:rPr>
                <a:t>DATI</a:t>
              </a:r>
              <a:endParaRPr sz="3600">
                <a:solidFill>
                  <a:schemeClr val="lt1"/>
                </a:solidFill>
                <a:latin typeface="Arial"/>
                <a:ea typeface="Arial"/>
                <a:cs typeface="Arial"/>
                <a:sym typeface="Arial"/>
              </a:endParaRPr>
            </a:p>
          </p:txBody>
        </p:sp>
        <p:sp>
          <p:nvSpPr>
            <p:cNvPr id="180" name="Google Shape;180;p4"/>
            <p:cNvSpPr/>
            <p:nvPr/>
          </p:nvSpPr>
          <p:spPr>
            <a:xfrm rot="5400000">
              <a:off x="6301587" y="-74983"/>
              <a:ext cx="1698041" cy="6729984"/>
            </a:xfrm>
            <a:prstGeom prst="round2SameRect">
              <a:avLst>
                <a:gd fmla="val 16667" name="adj1"/>
                <a:gd fmla="val 0" name="adj2"/>
              </a:avLst>
            </a:prstGeom>
            <a:solidFill>
              <a:srgbClr val="CDE0C9">
                <a:alpha val="89803"/>
              </a:srgbClr>
            </a:solidFill>
            <a:ln cap="flat" cmpd="sng" w="12700">
              <a:solidFill>
                <a:srgbClr val="CDE0C9">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4"/>
            <p:cNvSpPr txBox="1"/>
            <p:nvPr/>
          </p:nvSpPr>
          <p:spPr>
            <a:xfrm>
              <a:off x="3785616" y="2523880"/>
              <a:ext cx="6647092" cy="1532257"/>
            </a:xfrm>
            <a:prstGeom prst="rect">
              <a:avLst/>
            </a:prstGeom>
            <a:noFill/>
            <a:ln>
              <a:noFill/>
            </a:ln>
          </p:spPr>
          <p:txBody>
            <a:bodyPr anchorCtr="0" anchor="ctr" bIns="47625" lIns="95250" spcFirstLastPara="1" rIns="95250" wrap="square" tIns="47625">
              <a:noAutofit/>
            </a:bodyPr>
            <a:lstStyle/>
            <a:p>
              <a:pPr indent="-228600" lvl="1" marL="228600" marR="0" rtl="0" algn="l">
                <a:lnSpc>
                  <a:spcPct val="90000"/>
                </a:lnSpc>
                <a:spcBef>
                  <a:spcPts val="0"/>
                </a:spcBef>
                <a:spcAft>
                  <a:spcPts val="0"/>
                </a:spcAft>
                <a:buClr>
                  <a:schemeClr val="dk1"/>
                </a:buClr>
                <a:buSzPts val="2500"/>
                <a:buFont typeface="Arial"/>
                <a:buChar char="•"/>
              </a:pPr>
              <a:r>
                <a:rPr b="0" i="0" lang="it-IT" sz="2500" u="none" cap="none" strike="noStrike">
                  <a:solidFill>
                    <a:schemeClr val="dk1"/>
                  </a:solidFill>
                  <a:latin typeface="Arial"/>
                  <a:ea typeface="Arial"/>
                  <a:cs typeface="Arial"/>
                  <a:sym typeface="Arial"/>
                </a:rPr>
                <a:t>Dati che sono organizzati, strutturati o presentati in un determinato contesto per renderli utili.</a:t>
              </a:r>
              <a:endParaRPr b="0" i="0" sz="2500" u="none" cap="none" strike="noStrike">
                <a:solidFill>
                  <a:schemeClr val="dk1"/>
                </a:solidFill>
                <a:latin typeface="Arial"/>
                <a:ea typeface="Arial"/>
                <a:cs typeface="Arial"/>
                <a:sym typeface="Arial"/>
              </a:endParaRPr>
            </a:p>
          </p:txBody>
        </p:sp>
        <p:sp>
          <p:nvSpPr>
            <p:cNvPr id="182" name="Google Shape;182;p4"/>
            <p:cNvSpPr/>
            <p:nvPr/>
          </p:nvSpPr>
          <p:spPr>
            <a:xfrm>
              <a:off x="0" y="2228732"/>
              <a:ext cx="3785616" cy="2122552"/>
            </a:xfrm>
            <a:prstGeom prst="roundRect">
              <a:avLst>
                <a:gd fmla="val 16667" name="adj"/>
              </a:avLst>
            </a:prstGeom>
            <a:gradFill>
              <a:gsLst>
                <a:gs pos="0">
                  <a:srgbClr val="63B150"/>
                </a:gs>
                <a:gs pos="50000">
                  <a:srgbClr val="48AC24"/>
                </a:gs>
                <a:gs pos="100000">
                  <a:srgbClr val="3D9D1A"/>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4"/>
            <p:cNvSpPr txBox="1"/>
            <p:nvPr/>
          </p:nvSpPr>
          <p:spPr>
            <a:xfrm>
              <a:off x="103614" y="2332346"/>
              <a:ext cx="3578388" cy="1915324"/>
            </a:xfrm>
            <a:prstGeom prst="rect">
              <a:avLst/>
            </a:prstGeom>
            <a:noFill/>
            <a:ln>
              <a:noFill/>
            </a:ln>
          </p:spPr>
          <p:txBody>
            <a:bodyPr anchorCtr="0" anchor="ctr" bIns="68575" lIns="137150" spcFirstLastPara="1" rIns="137150" wrap="square" tIns="68575">
              <a:noAutofit/>
            </a:bodyPr>
            <a:lstStyle/>
            <a:p>
              <a:pPr indent="0" lvl="0" marL="0" marR="0" rtl="0" algn="ctr">
                <a:lnSpc>
                  <a:spcPct val="90000"/>
                </a:lnSpc>
                <a:spcBef>
                  <a:spcPts val="0"/>
                </a:spcBef>
                <a:spcAft>
                  <a:spcPts val="0"/>
                </a:spcAft>
                <a:buClr>
                  <a:schemeClr val="lt1"/>
                </a:buClr>
                <a:buSzPts val="3600"/>
                <a:buFont typeface="Arial"/>
                <a:buNone/>
              </a:pPr>
              <a:r>
                <a:rPr lang="it-IT" sz="3600">
                  <a:solidFill>
                    <a:schemeClr val="lt1"/>
                  </a:solidFill>
                  <a:latin typeface="Arial"/>
                  <a:ea typeface="Arial"/>
                  <a:cs typeface="Arial"/>
                  <a:sym typeface="Arial"/>
                </a:rPr>
                <a:t>INFORMAZIONI</a:t>
              </a:r>
              <a:endParaRPr sz="3600">
                <a:solidFill>
                  <a:schemeClr val="lt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 name="Shape 188"/>
        <p:cNvGrpSpPr/>
        <p:nvPr/>
      </p:nvGrpSpPr>
      <p:grpSpPr>
        <a:xfrm>
          <a:off x="0" y="0"/>
          <a:ext cx="0" cy="0"/>
          <a:chOff x="0" y="0"/>
          <a:chExt cx="0" cy="0"/>
        </a:xfrm>
      </p:grpSpPr>
      <p:sp>
        <p:nvSpPr>
          <p:cNvPr id="189" name="Google Shape;189;p5"/>
          <p:cNvSpPr/>
          <p:nvPr/>
        </p:nvSpPr>
        <p:spPr>
          <a:xfrm>
            <a:off x="0" y="0"/>
            <a:ext cx="1218894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0" name="Google Shape;190;p5"/>
          <p:cNvSpPr/>
          <p:nvPr/>
        </p:nvSpPr>
        <p:spPr>
          <a:xfrm>
            <a:off x="0" y="0"/>
            <a:ext cx="12188949"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91" name="Google Shape;191;p5"/>
          <p:cNvGrpSpPr/>
          <p:nvPr/>
        </p:nvGrpSpPr>
        <p:grpSpPr>
          <a:xfrm>
            <a:off x="0" y="12929"/>
            <a:ext cx="12188952" cy="3490956"/>
            <a:chOff x="651279" y="598259"/>
            <a:chExt cx="10889442" cy="5680742"/>
          </a:xfrm>
        </p:grpSpPr>
        <p:sp>
          <p:nvSpPr>
            <p:cNvPr id="192" name="Google Shape;192;p5"/>
            <p:cNvSpPr/>
            <p:nvPr/>
          </p:nvSpPr>
          <p:spPr>
            <a:xfrm>
              <a:off x="651279" y="598259"/>
              <a:ext cx="10889442" cy="5680742"/>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3" name="Google Shape;193;p5"/>
            <p:cNvSpPr/>
            <p:nvPr/>
          </p:nvSpPr>
          <p:spPr>
            <a:xfrm>
              <a:off x="651279" y="598259"/>
              <a:ext cx="10889442" cy="5680742"/>
            </a:xfrm>
            <a:prstGeom prst="rect">
              <a:avLst/>
            </a:prstGeom>
            <a:solidFill>
              <a:schemeClr val="accent6">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94" name="Google Shape;194;p5"/>
          <p:cNvGrpSpPr/>
          <p:nvPr/>
        </p:nvGrpSpPr>
        <p:grpSpPr>
          <a:xfrm>
            <a:off x="1524" y="0"/>
            <a:ext cx="12188952" cy="6858000"/>
            <a:chOff x="0" y="0"/>
            <a:chExt cx="12188952" cy="6858000"/>
          </a:xfrm>
        </p:grpSpPr>
        <p:sp>
          <p:nvSpPr>
            <p:cNvPr id="195" name="Google Shape;195;p5"/>
            <p:cNvSpPr/>
            <p:nvPr/>
          </p:nvSpPr>
          <p:spPr>
            <a:xfrm>
              <a:off x="26122" y="6015669"/>
              <a:ext cx="2605762" cy="842331"/>
            </a:xfrm>
            <a:custGeom>
              <a:rect b="b" l="l" r="r" t="t"/>
              <a:pathLst>
                <a:path extrusionOk="0" h="1033951" w="3180577">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5"/>
            <p:cNvSpPr/>
            <p:nvPr/>
          </p:nvSpPr>
          <p:spPr>
            <a:xfrm>
              <a:off x="655184" y="5798001"/>
              <a:ext cx="2485581" cy="1059999"/>
            </a:xfrm>
            <a:custGeom>
              <a:rect b="b" l="l" r="r" t="t"/>
              <a:pathLst>
                <a:path extrusionOk="0" h="1050628" w="244976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7" name="Google Shape;197;p5"/>
            <p:cNvSpPr/>
            <p:nvPr/>
          </p:nvSpPr>
          <p:spPr>
            <a:xfrm>
              <a:off x="3474720" y="0"/>
              <a:ext cx="6177282" cy="1778750"/>
            </a:xfrm>
            <a:custGeom>
              <a:rect b="b" l="l" r="r" t="t"/>
              <a:pathLst>
                <a:path extrusionOk="0" h="1849426" w="6386648">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8" name="Google Shape;198;p5"/>
            <p:cNvSpPr/>
            <p:nvPr/>
          </p:nvSpPr>
          <p:spPr>
            <a:xfrm>
              <a:off x="0" y="2390523"/>
              <a:ext cx="611491" cy="1421482"/>
            </a:xfrm>
            <a:custGeom>
              <a:rect b="b" l="l" r="r" t="t"/>
              <a:pathLst>
                <a:path extrusionOk="0" h="1429512" w="611491">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9" name="Google Shape;199;p5"/>
            <p:cNvSpPr/>
            <p:nvPr/>
          </p:nvSpPr>
          <p:spPr>
            <a:xfrm>
              <a:off x="3792772" y="0"/>
              <a:ext cx="2423863" cy="1343767"/>
            </a:xfrm>
            <a:custGeom>
              <a:rect b="b" l="l" r="r" t="t"/>
              <a:pathLst>
                <a:path extrusionOk="0" h="1681468" w="3015964">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0" name="Google Shape;200;p5"/>
            <p:cNvSpPr/>
            <p:nvPr/>
          </p:nvSpPr>
          <p:spPr>
            <a:xfrm>
              <a:off x="10946850" y="0"/>
              <a:ext cx="1242102" cy="2620884"/>
            </a:xfrm>
            <a:custGeom>
              <a:rect b="b" l="l" r="r" t="t"/>
              <a:pathLst>
                <a:path extrusionOk="0" h="2635689" w="1242102">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1" name="Google Shape;201;p5"/>
            <p:cNvSpPr/>
            <p:nvPr/>
          </p:nvSpPr>
          <p:spPr>
            <a:xfrm>
              <a:off x="0" y="0"/>
              <a:ext cx="1577788" cy="980141"/>
            </a:xfrm>
            <a:custGeom>
              <a:rect b="b" l="l" r="r" t="t"/>
              <a:pathLst>
                <a:path extrusionOk="0" h="795676" w="1471018">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lt1">
                <a:alpha val="6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02" name="Google Shape;202;p5"/>
          <p:cNvSpPr txBox="1"/>
          <p:nvPr>
            <p:ph type="title"/>
          </p:nvPr>
        </p:nvSpPr>
        <p:spPr>
          <a:xfrm>
            <a:off x="786385" y="841249"/>
            <a:ext cx="5309616" cy="258713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Play"/>
              <a:buNone/>
            </a:pPr>
            <a:r>
              <a:rPr lang="it-IT" sz="4800">
                <a:solidFill>
                  <a:schemeClr val="lt1"/>
                </a:solidFill>
              </a:rPr>
              <a:t>Ecco un modo per ricordare la differenza</a:t>
            </a:r>
            <a:endParaRPr sz="4800">
              <a:solidFill>
                <a:schemeClr val="lt1"/>
              </a:solidFill>
            </a:endParaRPr>
          </a:p>
        </p:txBody>
      </p:sp>
      <p:sp>
        <p:nvSpPr>
          <p:cNvPr id="203" name="Google Shape;203;p5"/>
          <p:cNvSpPr txBox="1"/>
          <p:nvPr>
            <p:ph idx="1" type="body"/>
          </p:nvPr>
        </p:nvSpPr>
        <p:spPr>
          <a:xfrm>
            <a:off x="786383" y="3566810"/>
            <a:ext cx="5692953" cy="2651110"/>
          </a:xfrm>
          <a:prstGeom prst="rect">
            <a:avLst/>
          </a:prstGeom>
          <a:noFill/>
          <a:ln>
            <a:noFill/>
          </a:ln>
        </p:spPr>
        <p:txBody>
          <a:bodyPr anchorCtr="0" anchor="ctr" bIns="45700" lIns="91425" spcFirstLastPara="1" rIns="91425" wrap="square" tIns="45700">
            <a:normAutofit/>
          </a:bodyPr>
          <a:lstStyle/>
          <a:p>
            <a:pPr indent="-114300" lvl="0" marL="228600" rtl="0" algn="l">
              <a:lnSpc>
                <a:spcPct val="90000"/>
              </a:lnSpc>
              <a:spcBef>
                <a:spcPts val="0"/>
              </a:spcBef>
              <a:spcAft>
                <a:spcPts val="0"/>
              </a:spcAft>
              <a:buClr>
                <a:schemeClr val="dk1"/>
              </a:buClr>
              <a:buSzPts val="1800"/>
              <a:buNone/>
            </a:pPr>
            <a:r>
              <a:t/>
            </a:r>
            <a:endParaRPr sz="1800">
              <a:solidFill>
                <a:schemeClr val="dk2"/>
              </a:solidFill>
              <a:highlight>
                <a:srgbClr val="FFFFFF"/>
              </a:highlight>
              <a:latin typeface="Poppins"/>
              <a:ea typeface="Poppins"/>
              <a:cs typeface="Poppins"/>
              <a:sym typeface="Poppins"/>
            </a:endParaRPr>
          </a:p>
          <a:p>
            <a:pPr indent="-114300" lvl="0" marL="228600" rtl="0" algn="l">
              <a:lnSpc>
                <a:spcPct val="90000"/>
              </a:lnSpc>
              <a:spcBef>
                <a:spcPts val="1000"/>
              </a:spcBef>
              <a:spcAft>
                <a:spcPts val="0"/>
              </a:spcAft>
              <a:buClr>
                <a:schemeClr val="dk1"/>
              </a:buClr>
              <a:buSzPts val="1800"/>
              <a:buNone/>
            </a:pPr>
            <a:r>
              <a:t/>
            </a:r>
            <a:endParaRPr sz="1800">
              <a:solidFill>
                <a:schemeClr val="dk2"/>
              </a:solidFill>
            </a:endParaRPr>
          </a:p>
        </p:txBody>
      </p:sp>
      <p:graphicFrame>
        <p:nvGraphicFramePr>
          <p:cNvPr id="204" name="Google Shape;204;p5"/>
          <p:cNvGraphicFramePr/>
          <p:nvPr/>
        </p:nvGraphicFramePr>
        <p:xfrm>
          <a:off x="5884038" y="1964566"/>
          <a:ext cx="3000000" cy="3000000"/>
        </p:xfrm>
        <a:graphic>
          <a:graphicData uri="http://schemas.openxmlformats.org/drawingml/2006/table">
            <a:tbl>
              <a:tblPr>
                <a:noFill/>
                <a:tableStyleId>{DB879BE8-277C-4606-A68C-56C129B000AF}</a:tableStyleId>
              </a:tblPr>
              <a:tblGrid>
                <a:gridCol w="2987050"/>
                <a:gridCol w="2705900"/>
              </a:tblGrid>
              <a:tr h="1671925">
                <a:tc>
                  <a:txBody>
                    <a:bodyPr/>
                    <a:lstStyle/>
                    <a:p>
                      <a:pPr indent="0" lvl="0" marL="0" marR="0" rtl="0" algn="ctr">
                        <a:spcBef>
                          <a:spcPts val="0"/>
                        </a:spcBef>
                        <a:spcAft>
                          <a:spcPts val="0"/>
                        </a:spcAft>
                        <a:buNone/>
                      </a:pPr>
                      <a:r>
                        <a:rPr lang="it-IT" sz="3000" u="none" cap="none" strike="noStrike"/>
                        <a:t>I dati non dipendono dalle informazioni.</a:t>
                      </a:r>
                      <a:endParaRPr/>
                    </a:p>
                  </a:txBody>
                  <a:tcPr marT="135000" marB="135000" marR="90000" marL="90000">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c>
                  <a:txBody>
                    <a:bodyPr/>
                    <a:lstStyle/>
                    <a:p>
                      <a:pPr indent="0" lvl="0" marL="0" marR="0" rtl="0" algn="ctr">
                        <a:spcBef>
                          <a:spcPts val="0"/>
                        </a:spcBef>
                        <a:spcAft>
                          <a:spcPts val="0"/>
                        </a:spcAft>
                        <a:buNone/>
                      </a:pPr>
                      <a:r>
                        <a:rPr lang="it-IT" sz="3000" u="none" cap="none" strike="noStrike"/>
                        <a:t>Le informazioni dipendono dai dati.</a:t>
                      </a:r>
                      <a:endParaRPr sz="3000" u="none" cap="none" strike="noStrike"/>
                    </a:p>
                  </a:txBody>
                  <a:tcPr marT="135000" marB="135000" marR="90000" marL="90000">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r>
              <a:tr h="2581450">
                <a:tc>
                  <a:txBody>
                    <a:bodyPr/>
                    <a:lstStyle/>
                    <a:p>
                      <a:pPr indent="0" lvl="0" marL="0" marR="0" rtl="0" algn="ctr">
                        <a:spcBef>
                          <a:spcPts val="0"/>
                        </a:spcBef>
                        <a:spcAft>
                          <a:spcPts val="0"/>
                        </a:spcAft>
                        <a:buNone/>
                      </a:pPr>
                      <a:r>
                        <a:rPr lang="it-IT" sz="3000" u="none" cap="none" strike="noStrike"/>
                        <a:t>I dati grezzi da soli sono insufficienti per prendere decisioni.</a:t>
                      </a:r>
                      <a:endParaRPr sz="3000" u="none" cap="none" strike="noStrike"/>
                    </a:p>
                  </a:txBody>
                  <a:tcPr marT="135000" marB="135000" marR="90000" marL="90000">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c>
                  <a:txBody>
                    <a:bodyPr/>
                    <a:lstStyle/>
                    <a:p>
                      <a:pPr indent="0" lvl="0" marL="0" marR="0" rtl="0" algn="ctr">
                        <a:spcBef>
                          <a:spcPts val="0"/>
                        </a:spcBef>
                        <a:spcAft>
                          <a:spcPts val="0"/>
                        </a:spcAft>
                        <a:buNone/>
                      </a:pPr>
                      <a:r>
                        <a:rPr lang="it-IT" sz="3000" u="none" cap="none" strike="noStrike"/>
                        <a:t>Le informazioni sono sufficienti per prendere decisioni.</a:t>
                      </a:r>
                      <a:endParaRPr sz="3000" u="none" cap="none" strike="noStrike"/>
                    </a:p>
                  </a:txBody>
                  <a:tcPr marT="135000" marB="135000" marR="90000" marL="90000">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1" name="Google Shape;211;p6"/>
          <p:cNvSpPr txBox="1"/>
          <p:nvPr>
            <p:ph type="title"/>
          </p:nvPr>
        </p:nvSpPr>
        <p:spPr>
          <a:xfrm>
            <a:off x="638881" y="417576"/>
            <a:ext cx="10909640" cy="124939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5600"/>
              <a:buFont typeface="Play"/>
              <a:buNone/>
            </a:pPr>
            <a:r>
              <a:rPr lang="it-IT" sz="5600">
                <a:solidFill>
                  <a:schemeClr val="dk1"/>
                </a:solidFill>
                <a:latin typeface="Play"/>
                <a:ea typeface="Play"/>
                <a:cs typeface="Play"/>
                <a:sym typeface="Play"/>
              </a:rPr>
              <a:t>Quali sono i diversi tipi di dati?</a:t>
            </a:r>
            <a:endParaRPr sz="5600">
              <a:solidFill>
                <a:schemeClr val="dk1"/>
              </a:solidFill>
              <a:latin typeface="Play"/>
              <a:ea typeface="Play"/>
              <a:cs typeface="Play"/>
              <a:sym typeface="Play"/>
            </a:endParaRPr>
          </a:p>
        </p:txBody>
      </p:sp>
      <p:sp>
        <p:nvSpPr>
          <p:cNvPr id="212" name="Google Shape;212;p6"/>
          <p:cNvSpPr/>
          <p:nvPr/>
        </p:nvSpPr>
        <p:spPr>
          <a:xfrm>
            <a:off x="3807702" y="1733454"/>
            <a:ext cx="4572000" cy="18288"/>
          </a:xfrm>
          <a:custGeom>
            <a:rect b="b" l="l" r="r" t="t"/>
            <a:pathLst>
              <a:path extrusionOk="0" fill="none" h="18288" w="457200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extrusionOk="0" h="18288" w="457200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3" name="Google Shape;213;p6"/>
          <p:cNvSpPr/>
          <p:nvPr/>
        </p:nvSpPr>
        <p:spPr>
          <a:xfrm>
            <a:off x="3246121" y="2255753"/>
            <a:ext cx="2574984" cy="1951202"/>
          </a:xfrm>
          <a:prstGeom prst="flowChartConnector">
            <a:avLst/>
          </a:prstGeom>
          <a:solidFill>
            <a:srgbClr val="F2A98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4" name="Google Shape;214;p6"/>
          <p:cNvSpPr txBox="1"/>
          <p:nvPr/>
        </p:nvSpPr>
        <p:spPr>
          <a:xfrm>
            <a:off x="3493978" y="2950743"/>
            <a:ext cx="205566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2800">
                <a:solidFill>
                  <a:schemeClr val="dk1"/>
                </a:solidFill>
                <a:latin typeface="Arial"/>
                <a:ea typeface="Arial"/>
                <a:cs typeface="Arial"/>
                <a:sym typeface="Arial"/>
              </a:rPr>
              <a:t>Dati Qualitativi</a:t>
            </a:r>
            <a:endParaRPr/>
          </a:p>
        </p:txBody>
      </p:sp>
      <p:sp>
        <p:nvSpPr>
          <p:cNvPr id="215" name="Google Shape;215;p6"/>
          <p:cNvSpPr/>
          <p:nvPr/>
        </p:nvSpPr>
        <p:spPr>
          <a:xfrm>
            <a:off x="6761173" y="2255753"/>
            <a:ext cx="2553940" cy="2006732"/>
          </a:xfrm>
          <a:prstGeom prst="flowChartConnector">
            <a:avLst/>
          </a:prstGeom>
          <a:solidFill>
            <a:srgbClr val="92D050"/>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6" name="Google Shape;216;p6"/>
          <p:cNvSpPr txBox="1"/>
          <p:nvPr/>
        </p:nvSpPr>
        <p:spPr>
          <a:xfrm>
            <a:off x="6937956" y="2930368"/>
            <a:ext cx="2274987"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2800">
                <a:solidFill>
                  <a:schemeClr val="dk1"/>
                </a:solidFill>
                <a:latin typeface="Arial"/>
                <a:ea typeface="Arial"/>
                <a:cs typeface="Arial"/>
                <a:sym typeface="Arial"/>
              </a:rPr>
              <a:t>Dati Quantitativi</a:t>
            </a:r>
            <a:endParaRPr/>
          </a:p>
        </p:txBody>
      </p:sp>
      <p:sp>
        <p:nvSpPr>
          <p:cNvPr id="217" name="Google Shape;217;p6"/>
          <p:cNvSpPr txBox="1"/>
          <p:nvPr/>
        </p:nvSpPr>
        <p:spPr>
          <a:xfrm>
            <a:off x="219468" y="2915878"/>
            <a:ext cx="1906215" cy="135184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Arial"/>
                <a:ea typeface="Arial"/>
                <a:cs typeface="Arial"/>
                <a:sym typeface="Arial"/>
              </a:rPr>
              <a:t>Nomi come Giovanni, Patrizia, Maria...</a:t>
            </a:r>
            <a:endParaRPr sz="1800">
              <a:solidFill>
                <a:schemeClr val="dk1"/>
              </a:solidFill>
              <a:latin typeface="Arial"/>
              <a:ea typeface="Arial"/>
              <a:cs typeface="Arial"/>
              <a:sym typeface="Arial"/>
            </a:endParaRPr>
          </a:p>
        </p:txBody>
      </p:sp>
      <p:sp>
        <p:nvSpPr>
          <p:cNvPr id="218" name="Google Shape;218;p6"/>
          <p:cNvSpPr txBox="1"/>
          <p:nvPr/>
        </p:nvSpPr>
        <p:spPr>
          <a:xfrm>
            <a:off x="591962" y="4593302"/>
            <a:ext cx="225854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Arial"/>
                <a:ea typeface="Arial"/>
                <a:cs typeface="Arial"/>
                <a:sym typeface="Arial"/>
              </a:rPr>
              <a:t>Odori, ad esempio aromatico, burroso...</a:t>
            </a:r>
            <a:endParaRPr sz="1800">
              <a:solidFill>
                <a:schemeClr val="dk1"/>
              </a:solidFill>
              <a:latin typeface="Arial"/>
              <a:ea typeface="Arial"/>
              <a:cs typeface="Arial"/>
              <a:sym typeface="Arial"/>
            </a:endParaRPr>
          </a:p>
        </p:txBody>
      </p:sp>
      <p:sp>
        <p:nvSpPr>
          <p:cNvPr id="219" name="Google Shape;219;p6"/>
          <p:cNvSpPr txBox="1"/>
          <p:nvPr/>
        </p:nvSpPr>
        <p:spPr>
          <a:xfrm>
            <a:off x="2732083" y="5410137"/>
            <a:ext cx="215123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Arial"/>
                <a:ea typeface="Arial"/>
                <a:cs typeface="Arial"/>
                <a:sym typeface="Arial"/>
              </a:rPr>
              <a:t>Colori, ad esempio verde, bianco, blu...</a:t>
            </a:r>
            <a:endParaRPr sz="1800">
              <a:solidFill>
                <a:schemeClr val="dk1"/>
              </a:solidFill>
              <a:latin typeface="Arial"/>
              <a:ea typeface="Arial"/>
              <a:cs typeface="Arial"/>
              <a:sym typeface="Arial"/>
            </a:endParaRPr>
          </a:p>
        </p:txBody>
      </p:sp>
      <p:sp>
        <p:nvSpPr>
          <p:cNvPr id="220" name="Google Shape;220;p6"/>
          <p:cNvSpPr txBox="1"/>
          <p:nvPr/>
        </p:nvSpPr>
        <p:spPr>
          <a:xfrm>
            <a:off x="7261657" y="5410137"/>
            <a:ext cx="215123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Arial"/>
                <a:ea typeface="Arial"/>
                <a:cs typeface="Arial"/>
                <a:sym typeface="Arial"/>
              </a:rPr>
              <a:t>La tua misura di scarpe</a:t>
            </a:r>
            <a:endParaRPr sz="1800">
              <a:solidFill>
                <a:schemeClr val="dk1"/>
              </a:solidFill>
              <a:latin typeface="Arial"/>
              <a:ea typeface="Arial"/>
              <a:cs typeface="Arial"/>
              <a:sym typeface="Arial"/>
            </a:endParaRPr>
          </a:p>
        </p:txBody>
      </p:sp>
      <p:sp>
        <p:nvSpPr>
          <p:cNvPr id="221" name="Google Shape;221;p6"/>
          <p:cNvSpPr txBox="1"/>
          <p:nvPr/>
        </p:nvSpPr>
        <p:spPr>
          <a:xfrm>
            <a:off x="9677937" y="4200573"/>
            <a:ext cx="2151238"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Arial"/>
                <a:ea typeface="Arial"/>
                <a:cs typeface="Arial"/>
                <a:sym typeface="Arial"/>
              </a:rPr>
              <a:t>Il peso di una persona o di un oggetto</a:t>
            </a:r>
            <a:endParaRPr sz="1800">
              <a:solidFill>
                <a:schemeClr val="dk1"/>
              </a:solidFill>
              <a:latin typeface="Arial"/>
              <a:ea typeface="Arial"/>
              <a:cs typeface="Arial"/>
              <a:sym typeface="Arial"/>
            </a:endParaRPr>
          </a:p>
        </p:txBody>
      </p:sp>
      <p:sp>
        <p:nvSpPr>
          <p:cNvPr id="222" name="Google Shape;222;p6"/>
          <p:cNvSpPr txBox="1"/>
          <p:nvPr/>
        </p:nvSpPr>
        <p:spPr>
          <a:xfrm>
            <a:off x="9567736" y="2255753"/>
            <a:ext cx="215123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Arial"/>
                <a:ea typeface="Arial"/>
                <a:cs typeface="Arial"/>
                <a:sym typeface="Arial"/>
              </a:rPr>
              <a:t>Voti degli esami, ad esempio 4, 7, 9...</a:t>
            </a:r>
            <a:endParaRPr sz="1800">
              <a:solidFill>
                <a:schemeClr val="dk1"/>
              </a:solidFill>
              <a:latin typeface="Arial"/>
              <a:ea typeface="Arial"/>
              <a:cs typeface="Arial"/>
              <a:sym typeface="Arial"/>
            </a:endParaRPr>
          </a:p>
        </p:txBody>
      </p:sp>
      <p:cxnSp>
        <p:nvCxnSpPr>
          <p:cNvPr id="223" name="Google Shape;223;p6"/>
          <p:cNvCxnSpPr>
            <a:endCxn id="217" idx="3"/>
          </p:cNvCxnSpPr>
          <p:nvPr/>
        </p:nvCxnSpPr>
        <p:spPr>
          <a:xfrm rot="10800000">
            <a:off x="2125683" y="3591802"/>
            <a:ext cx="867900" cy="124200"/>
          </a:xfrm>
          <a:prstGeom prst="curvedConnector3">
            <a:avLst>
              <a:gd fmla="val 50000" name="adj1"/>
            </a:avLst>
          </a:prstGeom>
          <a:noFill/>
          <a:ln cap="flat" cmpd="sng" w="19050">
            <a:solidFill>
              <a:schemeClr val="dk1"/>
            </a:solidFill>
            <a:prstDash val="solid"/>
            <a:miter lim="800000"/>
            <a:headEnd len="sm" w="sm" type="none"/>
            <a:tailEnd len="med" w="med" type="triangle"/>
          </a:ln>
        </p:spPr>
      </p:cxnSp>
      <p:cxnSp>
        <p:nvCxnSpPr>
          <p:cNvPr id="224" name="Google Shape;224;p6"/>
          <p:cNvCxnSpPr/>
          <p:nvPr/>
        </p:nvCxnSpPr>
        <p:spPr>
          <a:xfrm flipH="1">
            <a:off x="2668423" y="4019484"/>
            <a:ext cx="753300" cy="664500"/>
          </a:xfrm>
          <a:prstGeom prst="curvedConnector3">
            <a:avLst>
              <a:gd fmla="val 50000" name="adj1"/>
            </a:avLst>
          </a:prstGeom>
          <a:noFill/>
          <a:ln cap="flat" cmpd="sng" w="19050">
            <a:solidFill>
              <a:schemeClr val="dk1"/>
            </a:solidFill>
            <a:prstDash val="solid"/>
            <a:miter lim="800000"/>
            <a:headEnd len="sm" w="sm" type="none"/>
            <a:tailEnd len="med" w="med" type="triangle"/>
          </a:ln>
        </p:spPr>
      </p:cxnSp>
      <p:cxnSp>
        <p:nvCxnSpPr>
          <p:cNvPr id="225" name="Google Shape;225;p6"/>
          <p:cNvCxnSpPr/>
          <p:nvPr/>
        </p:nvCxnSpPr>
        <p:spPr>
          <a:xfrm rot="5400000">
            <a:off x="3605083" y="4614609"/>
            <a:ext cx="813600" cy="339300"/>
          </a:xfrm>
          <a:prstGeom prst="curvedConnector3">
            <a:avLst>
              <a:gd fmla="val 49998" name="adj1"/>
            </a:avLst>
          </a:prstGeom>
          <a:noFill/>
          <a:ln cap="flat" cmpd="sng" w="19050">
            <a:solidFill>
              <a:schemeClr val="dk1"/>
            </a:solidFill>
            <a:prstDash val="solid"/>
            <a:miter lim="800000"/>
            <a:headEnd len="sm" w="sm" type="none"/>
            <a:tailEnd len="med" w="med" type="triangle"/>
          </a:ln>
        </p:spPr>
      </p:cxnSp>
      <p:pic>
        <p:nvPicPr>
          <p:cNvPr descr="Checklist with solid fill" id="226" name="Google Shape;226;p6"/>
          <p:cNvPicPr preferRelativeResize="0"/>
          <p:nvPr/>
        </p:nvPicPr>
        <p:blipFill rotWithShape="1">
          <a:blip r:embed="rId3">
            <a:alphaModFix/>
          </a:blip>
          <a:srcRect b="0" l="0" r="0" t="0"/>
          <a:stretch/>
        </p:blipFill>
        <p:spPr>
          <a:xfrm>
            <a:off x="10566935" y="2984304"/>
            <a:ext cx="646331" cy="646331"/>
          </a:xfrm>
          <a:prstGeom prst="rect">
            <a:avLst/>
          </a:prstGeom>
          <a:noFill/>
          <a:ln>
            <a:noFill/>
          </a:ln>
        </p:spPr>
      </p:pic>
      <p:pic>
        <p:nvPicPr>
          <p:cNvPr descr="Boot with solid fill" id="227" name="Google Shape;227;p6"/>
          <p:cNvPicPr preferRelativeResize="0"/>
          <p:nvPr/>
        </p:nvPicPr>
        <p:blipFill rotWithShape="1">
          <a:blip r:embed="rId4">
            <a:alphaModFix/>
          </a:blip>
          <a:srcRect b="0" l="0" r="0" t="0"/>
          <a:stretch/>
        </p:blipFill>
        <p:spPr>
          <a:xfrm>
            <a:off x="8038143" y="5754489"/>
            <a:ext cx="774509" cy="774509"/>
          </a:xfrm>
          <a:prstGeom prst="rect">
            <a:avLst/>
          </a:prstGeom>
          <a:noFill/>
          <a:ln>
            <a:noFill/>
          </a:ln>
        </p:spPr>
      </p:pic>
      <p:pic>
        <p:nvPicPr>
          <p:cNvPr descr="Skunk with solid fill" id="228" name="Google Shape;228;p6"/>
          <p:cNvPicPr preferRelativeResize="0"/>
          <p:nvPr/>
        </p:nvPicPr>
        <p:blipFill rotWithShape="1">
          <a:blip r:embed="rId5">
            <a:alphaModFix/>
          </a:blip>
          <a:srcRect b="0" l="0" r="0" t="0"/>
          <a:stretch/>
        </p:blipFill>
        <p:spPr>
          <a:xfrm>
            <a:off x="1142999" y="5235251"/>
            <a:ext cx="699941" cy="699941"/>
          </a:xfrm>
          <a:prstGeom prst="rect">
            <a:avLst/>
          </a:prstGeom>
          <a:noFill/>
          <a:ln>
            <a:noFill/>
          </a:ln>
        </p:spPr>
      </p:pic>
      <p:pic>
        <p:nvPicPr>
          <p:cNvPr descr="Employee badge with solid fill" id="229" name="Google Shape;229;p6"/>
          <p:cNvPicPr preferRelativeResize="0"/>
          <p:nvPr/>
        </p:nvPicPr>
        <p:blipFill rotWithShape="1">
          <a:blip r:embed="rId6">
            <a:alphaModFix/>
          </a:blip>
          <a:srcRect b="0" l="0" r="0" t="0"/>
          <a:stretch/>
        </p:blipFill>
        <p:spPr>
          <a:xfrm>
            <a:off x="617092" y="3750862"/>
            <a:ext cx="753221" cy="753221"/>
          </a:xfrm>
          <a:prstGeom prst="rect">
            <a:avLst/>
          </a:prstGeom>
          <a:noFill/>
          <a:ln>
            <a:noFill/>
          </a:ln>
        </p:spPr>
      </p:pic>
      <p:pic>
        <p:nvPicPr>
          <p:cNvPr descr="Weights Uneven with solid fill" id="230" name="Google Shape;230;p6"/>
          <p:cNvPicPr preferRelativeResize="0"/>
          <p:nvPr/>
        </p:nvPicPr>
        <p:blipFill rotWithShape="1">
          <a:blip r:embed="rId7">
            <a:alphaModFix/>
          </a:blip>
          <a:srcRect b="0" l="0" r="0" t="0"/>
          <a:stretch/>
        </p:blipFill>
        <p:spPr>
          <a:xfrm>
            <a:off x="10641643" y="4906366"/>
            <a:ext cx="571624" cy="571624"/>
          </a:xfrm>
          <a:prstGeom prst="rect">
            <a:avLst/>
          </a:prstGeom>
          <a:noFill/>
          <a:ln>
            <a:noFill/>
          </a:ln>
        </p:spPr>
      </p:pic>
      <p:pic>
        <p:nvPicPr>
          <p:cNvPr descr="Palette with solid fill" id="231" name="Google Shape;231;p6"/>
          <p:cNvPicPr preferRelativeResize="0"/>
          <p:nvPr/>
        </p:nvPicPr>
        <p:blipFill rotWithShape="1">
          <a:blip r:embed="rId8">
            <a:alphaModFix/>
          </a:blip>
          <a:srcRect b="0" l="0" r="0" t="0"/>
          <a:stretch/>
        </p:blipFill>
        <p:spPr>
          <a:xfrm>
            <a:off x="3473755" y="6091090"/>
            <a:ext cx="638280" cy="638280"/>
          </a:xfrm>
          <a:prstGeom prst="rect">
            <a:avLst/>
          </a:prstGeom>
          <a:noFill/>
          <a:ln>
            <a:noFill/>
          </a:ln>
        </p:spPr>
      </p:pic>
      <p:cxnSp>
        <p:nvCxnSpPr>
          <p:cNvPr id="232" name="Google Shape;232;p6"/>
          <p:cNvCxnSpPr/>
          <p:nvPr/>
        </p:nvCxnSpPr>
        <p:spPr>
          <a:xfrm flipH="1" rot="-5400000">
            <a:off x="7619636" y="4779520"/>
            <a:ext cx="752100" cy="159300"/>
          </a:xfrm>
          <a:prstGeom prst="curvedConnector3">
            <a:avLst>
              <a:gd fmla="val 50000" name="adj1"/>
            </a:avLst>
          </a:prstGeom>
          <a:noFill/>
          <a:ln cap="flat" cmpd="sng" w="19050">
            <a:solidFill>
              <a:schemeClr val="dk1"/>
            </a:solidFill>
            <a:prstDash val="solid"/>
            <a:miter lim="800000"/>
            <a:headEnd len="sm" w="sm" type="none"/>
            <a:tailEnd len="med" w="med" type="triangle"/>
          </a:ln>
        </p:spPr>
      </p:cxnSp>
      <p:cxnSp>
        <p:nvCxnSpPr>
          <p:cNvPr id="233" name="Google Shape;233;p6"/>
          <p:cNvCxnSpPr/>
          <p:nvPr/>
        </p:nvCxnSpPr>
        <p:spPr>
          <a:xfrm flipH="1" rot="10800000">
            <a:off x="9491896" y="2984420"/>
            <a:ext cx="763200" cy="600300"/>
          </a:xfrm>
          <a:prstGeom prst="curvedConnector3">
            <a:avLst>
              <a:gd fmla="val 50006" name="adj1"/>
            </a:avLst>
          </a:prstGeom>
          <a:noFill/>
          <a:ln cap="flat" cmpd="sng" w="19050">
            <a:solidFill>
              <a:schemeClr val="dk1"/>
            </a:solidFill>
            <a:prstDash val="solid"/>
            <a:miter lim="800000"/>
            <a:headEnd len="sm" w="sm" type="none"/>
            <a:tailEnd len="med" w="med" type="triangle"/>
          </a:ln>
        </p:spPr>
      </p:cxnSp>
      <p:cxnSp>
        <p:nvCxnSpPr>
          <p:cNvPr id="234" name="Google Shape;234;p6"/>
          <p:cNvCxnSpPr/>
          <p:nvPr/>
        </p:nvCxnSpPr>
        <p:spPr>
          <a:xfrm flipH="1" rot="-5400000">
            <a:off x="9052677" y="4078484"/>
            <a:ext cx="529500" cy="500400"/>
          </a:xfrm>
          <a:prstGeom prst="curvedConnector3">
            <a:avLst>
              <a:gd fmla="val 50000" name="adj1"/>
            </a:avLst>
          </a:prstGeom>
          <a:noFill/>
          <a:ln cap="flat" cmpd="sng" w="19050">
            <a:solidFill>
              <a:schemeClr val="dk1"/>
            </a:solidFill>
            <a:prstDash val="solid"/>
            <a:miter lim="800000"/>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9" name="Shape 239"/>
        <p:cNvGrpSpPr/>
        <p:nvPr/>
      </p:nvGrpSpPr>
      <p:grpSpPr>
        <a:xfrm>
          <a:off x="0" y="0"/>
          <a:ext cx="0" cy="0"/>
          <a:chOff x="0" y="0"/>
          <a:chExt cx="0" cy="0"/>
        </a:xfrm>
      </p:grpSpPr>
      <p:sp>
        <p:nvSpPr>
          <p:cNvPr id="240" name="Google Shape;240;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1" name="Google Shape;241;p7"/>
          <p:cNvSpPr/>
          <p:nvPr/>
        </p:nvSpPr>
        <p:spPr>
          <a:xfrm>
            <a:off x="409573" y="633619"/>
            <a:ext cx="6852464" cy="5495925"/>
          </a:xfrm>
          <a:prstGeom prst="rect">
            <a:avLst/>
          </a:prstGeom>
          <a:solidFill>
            <a:schemeClr val="lt1"/>
          </a:solidFill>
          <a:ln cap="flat" cmpd="sng" w="9525">
            <a:solidFill>
              <a:srgbClr val="DEDEDE"/>
            </a:solidFill>
            <a:prstDash val="solid"/>
            <a:miter lim="800000"/>
            <a:headEnd len="sm" w="sm" type="none"/>
            <a:tailEnd len="sm" w="sm" type="none"/>
          </a:ln>
          <a:effectLst>
            <a:outerShdw blurRad="50800" rotWithShape="0" algn="tl" dir="2700000" dist="38100">
              <a:srgbClr val="D8D8D8">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42" name="Google Shape;242;p7"/>
          <p:cNvSpPr txBox="1"/>
          <p:nvPr>
            <p:ph type="title"/>
          </p:nvPr>
        </p:nvSpPr>
        <p:spPr>
          <a:xfrm>
            <a:off x="838196" y="978408"/>
            <a:ext cx="6007608" cy="11064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it-IT" sz="2800"/>
              <a:t>Da dove provengono i dati digitali?</a:t>
            </a:r>
            <a:endParaRPr sz="2800"/>
          </a:p>
        </p:txBody>
      </p:sp>
      <p:sp>
        <p:nvSpPr>
          <p:cNvPr id="243" name="Google Shape;243;p7"/>
          <p:cNvSpPr/>
          <p:nvPr/>
        </p:nvSpPr>
        <p:spPr>
          <a:xfrm>
            <a:off x="345565" y="1181536"/>
            <a:ext cx="128016"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4" name="Google Shape;244;p7"/>
          <p:cNvSpPr/>
          <p:nvPr/>
        </p:nvSpPr>
        <p:spPr>
          <a:xfrm>
            <a:off x="877454" y="2121408"/>
            <a:ext cx="5824728" cy="9144"/>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45" name="Google Shape;245;p7"/>
          <p:cNvSpPr txBox="1"/>
          <p:nvPr>
            <p:ph idx="1" type="body"/>
          </p:nvPr>
        </p:nvSpPr>
        <p:spPr>
          <a:xfrm>
            <a:off x="841244" y="2359152"/>
            <a:ext cx="6007608" cy="3429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it-IT" sz="2000">
                <a:latin typeface="Arial"/>
                <a:ea typeface="Arial"/>
                <a:cs typeface="Arial"/>
                <a:sym typeface="Arial"/>
              </a:rPr>
              <a:t>Una fonte di dati è il luogo iniziale in cui i dati nascono o dove le informazioni fisiche vengono prima digitalizzate.</a:t>
            </a:r>
            <a:endParaRPr sz="2000"/>
          </a:p>
        </p:txBody>
      </p:sp>
      <p:pic>
        <p:nvPicPr>
          <p:cNvPr descr="Abstract background of blue mesh and nodes" id="246" name="Google Shape;246;p7"/>
          <p:cNvPicPr preferRelativeResize="0"/>
          <p:nvPr/>
        </p:nvPicPr>
        <p:blipFill rotWithShape="1">
          <a:blip r:embed="rId3">
            <a:alphaModFix/>
          </a:blip>
          <a:srcRect b="0" l="0" r="0" t="0"/>
          <a:stretch/>
        </p:blipFill>
        <p:spPr>
          <a:xfrm>
            <a:off x="6984298" y="3928668"/>
            <a:ext cx="5207702" cy="2929332"/>
          </a:xfrm>
          <a:prstGeom prst="roundRect">
            <a:avLst>
              <a:gd fmla="val 16667" name="adj"/>
            </a:avLst>
          </a:prstGeom>
          <a:noFill/>
          <a:ln>
            <a:noFill/>
          </a:ln>
          <a:effectLst>
            <a:outerShdw blurRad="152400" kx="110000" rotWithShape="0" algn="tl" dir="900000" dist="12000" sy="98000" ky="200000">
              <a:srgbClr val="000000">
                <a:alpha val="29803"/>
              </a:srgbClr>
            </a:outerShdw>
          </a:effectLst>
        </p:spPr>
      </p:pic>
      <p:grpSp>
        <p:nvGrpSpPr>
          <p:cNvPr id="247" name="Google Shape;247;p7"/>
          <p:cNvGrpSpPr/>
          <p:nvPr/>
        </p:nvGrpSpPr>
        <p:grpSpPr>
          <a:xfrm>
            <a:off x="7680961" y="1500204"/>
            <a:ext cx="4233674" cy="918589"/>
            <a:chOff x="1240095" y="3438397"/>
            <a:chExt cx="6800233" cy="1275736"/>
          </a:xfrm>
        </p:grpSpPr>
        <p:pic>
          <p:nvPicPr>
            <p:cNvPr descr="Security camera outline" id="248" name="Google Shape;248;p7"/>
            <p:cNvPicPr preferRelativeResize="0"/>
            <p:nvPr/>
          </p:nvPicPr>
          <p:blipFill rotWithShape="1">
            <a:blip r:embed="rId4">
              <a:alphaModFix/>
            </a:blip>
            <a:srcRect b="0" l="0" r="0" t="0"/>
            <a:stretch/>
          </p:blipFill>
          <p:spPr>
            <a:xfrm>
              <a:off x="6828502" y="3502307"/>
              <a:ext cx="1211826" cy="1211826"/>
            </a:xfrm>
            <a:prstGeom prst="rect">
              <a:avLst/>
            </a:prstGeom>
            <a:noFill/>
            <a:ln>
              <a:noFill/>
            </a:ln>
          </p:spPr>
        </p:pic>
        <p:pic>
          <p:nvPicPr>
            <p:cNvPr descr="Smart Phone with solid fill" id="249" name="Google Shape;249;p7"/>
            <p:cNvPicPr preferRelativeResize="0"/>
            <p:nvPr/>
          </p:nvPicPr>
          <p:blipFill rotWithShape="1">
            <a:blip r:embed="rId5">
              <a:alphaModFix/>
            </a:blip>
            <a:srcRect b="0" l="0" r="0" t="0"/>
            <a:stretch/>
          </p:blipFill>
          <p:spPr>
            <a:xfrm>
              <a:off x="1240095" y="3544094"/>
              <a:ext cx="914400" cy="914400"/>
            </a:xfrm>
            <a:prstGeom prst="rect">
              <a:avLst/>
            </a:prstGeom>
            <a:noFill/>
            <a:ln>
              <a:noFill/>
            </a:ln>
          </p:spPr>
        </p:pic>
        <p:pic>
          <p:nvPicPr>
            <p:cNvPr descr="Vlog outline" id="250" name="Google Shape;250;p7"/>
            <p:cNvPicPr preferRelativeResize="0"/>
            <p:nvPr/>
          </p:nvPicPr>
          <p:blipFill rotWithShape="1">
            <a:blip r:embed="rId6">
              <a:alphaModFix/>
            </a:blip>
            <a:srcRect b="0" l="0" r="0" t="0"/>
            <a:stretch/>
          </p:blipFill>
          <p:spPr>
            <a:xfrm>
              <a:off x="5614161" y="3544094"/>
              <a:ext cx="914400" cy="914400"/>
            </a:xfrm>
            <a:prstGeom prst="rect">
              <a:avLst/>
            </a:prstGeom>
            <a:noFill/>
            <a:ln>
              <a:noFill/>
            </a:ln>
          </p:spPr>
        </p:pic>
        <p:pic>
          <p:nvPicPr>
            <p:cNvPr descr="Podcast with solid fill" id="251" name="Google Shape;251;p7"/>
            <p:cNvPicPr preferRelativeResize="0"/>
            <p:nvPr/>
          </p:nvPicPr>
          <p:blipFill rotWithShape="1">
            <a:blip r:embed="rId7">
              <a:alphaModFix/>
            </a:blip>
            <a:srcRect b="0" l="0" r="0" t="0"/>
            <a:stretch/>
          </p:blipFill>
          <p:spPr>
            <a:xfrm>
              <a:off x="4568371" y="3502307"/>
              <a:ext cx="914400" cy="914400"/>
            </a:xfrm>
            <a:prstGeom prst="rect">
              <a:avLst/>
            </a:prstGeom>
            <a:noFill/>
            <a:ln>
              <a:noFill/>
            </a:ln>
          </p:spPr>
        </p:pic>
        <p:pic>
          <p:nvPicPr>
            <p:cNvPr descr="Blog outline" id="252" name="Google Shape;252;p7"/>
            <p:cNvPicPr preferRelativeResize="0"/>
            <p:nvPr/>
          </p:nvPicPr>
          <p:blipFill rotWithShape="1">
            <a:blip r:embed="rId8">
              <a:alphaModFix/>
            </a:blip>
            <a:srcRect b="0" l="0" r="0" t="0"/>
            <a:stretch/>
          </p:blipFill>
          <p:spPr>
            <a:xfrm>
              <a:off x="3500226" y="3438397"/>
              <a:ext cx="914400" cy="914400"/>
            </a:xfrm>
            <a:prstGeom prst="rect">
              <a:avLst/>
            </a:prstGeom>
            <a:noFill/>
            <a:ln>
              <a:noFill/>
            </a:ln>
          </p:spPr>
        </p:pic>
        <p:pic>
          <p:nvPicPr>
            <p:cNvPr descr="Laptop with solid fill" id="253" name="Google Shape;253;p7"/>
            <p:cNvPicPr preferRelativeResize="0"/>
            <p:nvPr/>
          </p:nvPicPr>
          <p:blipFill rotWithShape="1">
            <a:blip r:embed="rId9">
              <a:alphaModFix/>
            </a:blip>
            <a:srcRect b="0" l="0" r="0" t="0"/>
            <a:stretch/>
          </p:blipFill>
          <p:spPr>
            <a:xfrm>
              <a:off x="2308240" y="3544094"/>
              <a:ext cx="914400" cy="9144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8" name="Shape 258"/>
        <p:cNvGrpSpPr/>
        <p:nvPr/>
      </p:nvGrpSpPr>
      <p:grpSpPr>
        <a:xfrm>
          <a:off x="0" y="0"/>
          <a:ext cx="0" cy="0"/>
          <a:chOff x="0" y="0"/>
          <a:chExt cx="0" cy="0"/>
        </a:xfrm>
      </p:grpSpPr>
      <p:sp>
        <p:nvSpPr>
          <p:cNvPr id="259" name="Google Shape;259;p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0" name="Google Shape;260;p8"/>
          <p:cNvSpPr txBox="1"/>
          <p:nvPr>
            <p:ph type="title"/>
          </p:nvPr>
        </p:nvSpPr>
        <p:spPr>
          <a:xfrm>
            <a:off x="4654296" y="329184"/>
            <a:ext cx="6894576"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it-IT" sz="5400"/>
              <a:t>Diversi browser</a:t>
            </a:r>
            <a:endParaRPr/>
          </a:p>
        </p:txBody>
      </p:sp>
      <p:pic>
        <p:nvPicPr>
          <p:cNvPr descr="Globe and magnifying glass" id="261" name="Google Shape;261;p8"/>
          <p:cNvPicPr preferRelativeResize="0"/>
          <p:nvPr/>
        </p:nvPicPr>
        <p:blipFill rotWithShape="1">
          <a:blip r:embed="rId3">
            <a:alphaModFix/>
          </a:blip>
          <a:srcRect b="-2" l="25692" r="34862" t="0"/>
          <a:stretch/>
        </p:blipFill>
        <p:spPr>
          <a:xfrm>
            <a:off x="20" y="1"/>
            <a:ext cx="4052522" cy="6858000"/>
          </a:xfrm>
          <a:custGeom>
            <a:rect b="b" l="l" r="r" t="t"/>
            <a:pathLst>
              <a:path extrusionOk="0" h="6858000" w="4052542">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ln>
            <a:noFill/>
          </a:ln>
        </p:spPr>
      </p:pic>
      <p:sp>
        <p:nvSpPr>
          <p:cNvPr id="262" name="Google Shape;262;p8"/>
          <p:cNvSpPr/>
          <p:nvPr/>
        </p:nvSpPr>
        <p:spPr>
          <a:xfrm>
            <a:off x="4654296" y="2395728"/>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3" name="Google Shape;263;p8"/>
          <p:cNvSpPr txBox="1"/>
          <p:nvPr>
            <p:ph idx="1" type="body"/>
          </p:nvPr>
        </p:nvSpPr>
        <p:spPr>
          <a:xfrm>
            <a:off x="4654296" y="2706624"/>
            <a:ext cx="6894576" cy="348386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it-IT" sz="2000"/>
              <a:t>Usiamo diversi browser per cercare informazioni. Alcuni di essi sono:</a:t>
            </a:r>
            <a:endParaRPr sz="2000"/>
          </a:p>
          <a:p>
            <a:pPr indent="-228600" lvl="0" marL="228600" rtl="0" algn="l">
              <a:lnSpc>
                <a:spcPct val="90000"/>
              </a:lnSpc>
              <a:spcBef>
                <a:spcPts val="1000"/>
              </a:spcBef>
              <a:spcAft>
                <a:spcPts val="0"/>
              </a:spcAft>
              <a:buClr>
                <a:schemeClr val="dk1"/>
              </a:buClr>
              <a:buSzPts val="2000"/>
              <a:buChar char="•"/>
            </a:pPr>
            <a:r>
              <a:rPr lang="it-IT" sz="2000"/>
              <a:t>Google Chrome</a:t>
            </a:r>
            <a:endParaRPr/>
          </a:p>
          <a:p>
            <a:pPr indent="-228600" lvl="0" marL="228600" rtl="0" algn="l">
              <a:lnSpc>
                <a:spcPct val="90000"/>
              </a:lnSpc>
              <a:spcBef>
                <a:spcPts val="1000"/>
              </a:spcBef>
              <a:spcAft>
                <a:spcPts val="0"/>
              </a:spcAft>
              <a:buClr>
                <a:schemeClr val="dk1"/>
              </a:buClr>
              <a:buSzPts val="2000"/>
              <a:buChar char="•"/>
            </a:pPr>
            <a:r>
              <a:rPr lang="it-IT" sz="2000"/>
              <a:t>Mozilla Firefox</a:t>
            </a:r>
            <a:endParaRPr/>
          </a:p>
          <a:p>
            <a:pPr indent="-228600" lvl="0" marL="228600" rtl="0" algn="l">
              <a:lnSpc>
                <a:spcPct val="90000"/>
              </a:lnSpc>
              <a:spcBef>
                <a:spcPts val="1000"/>
              </a:spcBef>
              <a:spcAft>
                <a:spcPts val="0"/>
              </a:spcAft>
              <a:buClr>
                <a:schemeClr val="dk1"/>
              </a:buClr>
              <a:buSzPts val="2000"/>
              <a:buChar char="•"/>
            </a:pPr>
            <a:r>
              <a:rPr lang="it-IT" sz="2000"/>
              <a:t>Microsoft Edge</a:t>
            </a:r>
            <a:endParaRPr/>
          </a:p>
          <a:p>
            <a:pPr indent="-228600" lvl="0" marL="228600" rtl="0" algn="l">
              <a:lnSpc>
                <a:spcPct val="90000"/>
              </a:lnSpc>
              <a:spcBef>
                <a:spcPts val="1000"/>
              </a:spcBef>
              <a:spcAft>
                <a:spcPts val="0"/>
              </a:spcAft>
              <a:buClr>
                <a:schemeClr val="dk1"/>
              </a:buClr>
              <a:buSzPts val="2000"/>
              <a:buChar char="•"/>
            </a:pPr>
            <a:r>
              <a:rPr lang="it-IT" sz="2000"/>
              <a:t>Internet Explorer</a:t>
            </a:r>
            <a:endParaRPr/>
          </a:p>
          <a:p>
            <a:pPr indent="-228600" lvl="0" marL="228600" rtl="0" algn="l">
              <a:lnSpc>
                <a:spcPct val="90000"/>
              </a:lnSpc>
              <a:spcBef>
                <a:spcPts val="1000"/>
              </a:spcBef>
              <a:spcAft>
                <a:spcPts val="0"/>
              </a:spcAft>
              <a:buClr>
                <a:schemeClr val="dk1"/>
              </a:buClr>
              <a:buSzPts val="2000"/>
              <a:buChar char="•"/>
            </a:pPr>
            <a:r>
              <a:rPr lang="it-IT" sz="2000"/>
              <a:t>Apple Safari</a:t>
            </a:r>
            <a:endParaRPr/>
          </a:p>
          <a:p>
            <a:pPr indent="-228600" lvl="0" marL="228600" rtl="0" algn="l">
              <a:lnSpc>
                <a:spcPct val="90000"/>
              </a:lnSpc>
              <a:spcBef>
                <a:spcPts val="1000"/>
              </a:spcBef>
              <a:spcAft>
                <a:spcPts val="0"/>
              </a:spcAft>
              <a:buClr>
                <a:schemeClr val="dk1"/>
              </a:buClr>
              <a:buSzPts val="2000"/>
              <a:buChar char="•"/>
            </a:pPr>
            <a:r>
              <a:rPr lang="it-IT" sz="2000"/>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8" name="Shape 268"/>
        <p:cNvGrpSpPr/>
        <p:nvPr/>
      </p:nvGrpSpPr>
      <p:grpSpPr>
        <a:xfrm>
          <a:off x="0" y="0"/>
          <a:ext cx="0" cy="0"/>
          <a:chOff x="0" y="0"/>
          <a:chExt cx="0" cy="0"/>
        </a:xfrm>
      </p:grpSpPr>
      <p:sp>
        <p:nvSpPr>
          <p:cNvPr id="269" name="Google Shape;269;p9"/>
          <p:cNvSpPr/>
          <p:nvPr/>
        </p:nvSpPr>
        <p:spPr>
          <a:xfrm rot="-5400000">
            <a:off x="-718276" y="729523"/>
            <a:ext cx="6858000" cy="5398953"/>
          </a:xfrm>
          <a:prstGeom prst="rect">
            <a:avLst/>
          </a:prstGeom>
          <a:solidFill>
            <a:schemeClr val="lt1"/>
          </a:solidFill>
          <a:ln>
            <a:noFill/>
          </a:ln>
          <a:effectLst>
            <a:outerShdw blurRad="419100" sx="94000" rotWithShape="0" algn="l" dist="152400" sy="9400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0" name="Google Shape;270;p9"/>
          <p:cNvSpPr txBox="1"/>
          <p:nvPr>
            <p:ph type="title"/>
          </p:nvPr>
        </p:nvSpPr>
        <p:spPr>
          <a:xfrm>
            <a:off x="758952" y="785366"/>
            <a:ext cx="4069055" cy="207285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it-IT" sz="4000"/>
              <a:t>Diversi motori di ricerca</a:t>
            </a:r>
            <a:endParaRPr sz="4000"/>
          </a:p>
        </p:txBody>
      </p:sp>
      <p:pic>
        <p:nvPicPr>
          <p:cNvPr descr="cdn.searchenginejournal.com/wp-content/uploads/202..." id="271" name="Google Shape;271;p9"/>
          <p:cNvPicPr preferRelativeResize="0"/>
          <p:nvPr/>
        </p:nvPicPr>
        <p:blipFill rotWithShape="1">
          <a:blip r:embed="rId3">
            <a:alphaModFix/>
          </a:blip>
          <a:srcRect b="0" l="0" r="0" t="0"/>
          <a:stretch/>
        </p:blipFill>
        <p:spPr>
          <a:xfrm>
            <a:off x="724619" y="3650578"/>
            <a:ext cx="3951289" cy="2223841"/>
          </a:xfrm>
          <a:prstGeom prst="rect">
            <a:avLst/>
          </a:prstGeom>
          <a:noFill/>
          <a:ln>
            <a:noFill/>
          </a:ln>
        </p:spPr>
      </p:pic>
      <p:sp>
        <p:nvSpPr>
          <p:cNvPr id="272" name="Google Shape;272;p9"/>
          <p:cNvSpPr txBox="1"/>
          <p:nvPr>
            <p:ph idx="1" type="body"/>
          </p:nvPr>
        </p:nvSpPr>
        <p:spPr>
          <a:xfrm>
            <a:off x="6096000" y="785366"/>
            <a:ext cx="5257797" cy="531063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it-IT" sz="2000"/>
              <a:t>I motori di ricerca organizzano le informazioni provenienti da diverse fonti e ci aiutano a trovare ciò che stiamo cercando. I più comuni sono:</a:t>
            </a:r>
            <a:endParaRPr sz="2000"/>
          </a:p>
          <a:p>
            <a:pPr indent="-228600" lvl="1" marL="685800" rtl="0" algn="l">
              <a:lnSpc>
                <a:spcPct val="90000"/>
              </a:lnSpc>
              <a:spcBef>
                <a:spcPts val="500"/>
              </a:spcBef>
              <a:spcAft>
                <a:spcPts val="0"/>
              </a:spcAft>
              <a:buClr>
                <a:schemeClr val="dk1"/>
              </a:buClr>
              <a:buSzPts val="2000"/>
              <a:buChar char="•"/>
            </a:pPr>
            <a:r>
              <a:rPr lang="it-IT" sz="2000"/>
              <a:t>Google </a:t>
            </a:r>
            <a:endParaRPr/>
          </a:p>
          <a:p>
            <a:pPr indent="-228600" lvl="1" marL="685800" rtl="0" algn="l">
              <a:lnSpc>
                <a:spcPct val="90000"/>
              </a:lnSpc>
              <a:spcBef>
                <a:spcPts val="500"/>
              </a:spcBef>
              <a:spcAft>
                <a:spcPts val="0"/>
              </a:spcAft>
              <a:buClr>
                <a:schemeClr val="dk1"/>
              </a:buClr>
              <a:buSzPts val="2000"/>
              <a:buChar char="•"/>
            </a:pPr>
            <a:r>
              <a:rPr lang="it-IT" sz="2000"/>
              <a:t>Bing</a:t>
            </a:r>
            <a:endParaRPr/>
          </a:p>
          <a:p>
            <a:pPr indent="-228600" lvl="1" marL="685800" rtl="0" algn="l">
              <a:lnSpc>
                <a:spcPct val="90000"/>
              </a:lnSpc>
              <a:spcBef>
                <a:spcPts val="500"/>
              </a:spcBef>
              <a:spcAft>
                <a:spcPts val="0"/>
              </a:spcAft>
              <a:buClr>
                <a:schemeClr val="dk1"/>
              </a:buClr>
              <a:buSzPts val="2000"/>
              <a:buChar char="•"/>
            </a:pPr>
            <a:r>
              <a:rPr lang="it-IT" sz="2000"/>
              <a:t>Yahoo</a:t>
            </a:r>
            <a:endParaRPr/>
          </a:p>
          <a:p>
            <a:pPr indent="-228600" lvl="1" marL="685800" rtl="0" algn="l">
              <a:lnSpc>
                <a:spcPct val="90000"/>
              </a:lnSpc>
              <a:spcBef>
                <a:spcPts val="500"/>
              </a:spcBef>
              <a:spcAft>
                <a:spcPts val="0"/>
              </a:spcAft>
              <a:buClr>
                <a:schemeClr val="dk1"/>
              </a:buClr>
              <a:buSzPts val="2000"/>
              <a:buChar char="•"/>
            </a:pPr>
            <a:r>
              <a:rPr lang="it-IT" sz="2000"/>
              <a:t>…</a:t>
            </a:r>
            <a:endParaRPr/>
          </a:p>
          <a:p>
            <a:pPr indent="-101600" lvl="0" marL="22860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it-IT" sz="2000"/>
              <a:t>Ci sono anche motori di ricerca specializzati, come:</a:t>
            </a:r>
            <a:endParaRPr/>
          </a:p>
          <a:p>
            <a:pPr indent="0" lvl="0" marL="0" rtl="0" algn="l">
              <a:lnSpc>
                <a:spcPct val="90000"/>
              </a:lnSpc>
              <a:spcBef>
                <a:spcPts val="1000"/>
              </a:spcBef>
              <a:spcAft>
                <a:spcPts val="0"/>
              </a:spcAft>
              <a:buClr>
                <a:schemeClr val="dk1"/>
              </a:buClr>
              <a:buSzPts val="2000"/>
              <a:buNone/>
            </a:pPr>
            <a:r>
              <a:rPr lang="it-IT" sz="2000"/>
              <a:t>https://scholar.google.com/ che può aiutarti con articoli di ricerca, libri e altri articoli.</a:t>
            </a:r>
            <a:endParaRPr/>
          </a:p>
          <a:p>
            <a:pPr indent="0" lvl="0" marL="0" rtl="0" algn="l">
              <a:lnSpc>
                <a:spcPct val="90000"/>
              </a:lnSpc>
              <a:spcBef>
                <a:spcPts val="1000"/>
              </a:spcBef>
              <a:spcAft>
                <a:spcPts val="0"/>
              </a:spcAft>
              <a:buClr>
                <a:schemeClr val="dk1"/>
              </a:buClr>
              <a:buSzPts val="2000"/>
              <a:buNone/>
            </a:pPr>
            <a:r>
              <a:rPr lang="it-IT" sz="2000"/>
              <a:t>https://archive.org/ Cerca il passato su Internet. Le pagine che pensavi fossero scomparse sono archiviate qui.</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7" name="Shape 277"/>
        <p:cNvGrpSpPr/>
        <p:nvPr/>
      </p:nvGrpSpPr>
      <p:grpSpPr>
        <a:xfrm>
          <a:off x="0" y="0"/>
          <a:ext cx="0" cy="0"/>
          <a:chOff x="0" y="0"/>
          <a:chExt cx="0" cy="0"/>
        </a:xfrm>
      </p:grpSpPr>
      <p:sp>
        <p:nvSpPr>
          <p:cNvPr id="278" name="Google Shape;278;p1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9" name="Google Shape;279;p10"/>
          <p:cNvSpPr txBox="1"/>
          <p:nvPr>
            <p:ph type="title"/>
          </p:nvPr>
        </p:nvSpPr>
        <p:spPr>
          <a:xfrm>
            <a:off x="6513788" y="365125"/>
            <a:ext cx="4840010" cy="180730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it-IT"/>
              <a:t>Parole chiave</a:t>
            </a:r>
            <a:endParaRPr/>
          </a:p>
        </p:txBody>
      </p:sp>
      <p:pic>
        <p:nvPicPr>
          <p:cNvPr descr="White letters in 3D form" id="280" name="Google Shape;280;p10"/>
          <p:cNvPicPr preferRelativeResize="0"/>
          <p:nvPr/>
        </p:nvPicPr>
        <p:blipFill rotWithShape="1">
          <a:blip r:embed="rId3">
            <a:alphaModFix/>
          </a:blip>
          <a:srcRect b="-1" l="25028" r="11870" t="0"/>
          <a:stretch/>
        </p:blipFill>
        <p:spPr>
          <a:xfrm>
            <a:off x="20" y="10"/>
            <a:ext cx="6116549" cy="6857990"/>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281" name="Google Shape;281;p10"/>
          <p:cNvSpPr txBox="1"/>
          <p:nvPr>
            <p:ph idx="1" type="body"/>
          </p:nvPr>
        </p:nvSpPr>
        <p:spPr>
          <a:xfrm>
            <a:off x="6513788" y="2333297"/>
            <a:ext cx="4840010" cy="384366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it-IT" sz="2000"/>
              <a:t>Le parole chiave sono le parole e le frasi che digitiamo nei motori di ricerca per trovare ciò che stiamo cercando.</a:t>
            </a:r>
            <a:endParaRPr sz="2000"/>
          </a:p>
          <a:p>
            <a:pPr indent="0" lvl="0" marL="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pic>
        <p:nvPicPr>
          <p:cNvPr id="287" name="Google Shape;287;p11"/>
          <p:cNvPicPr preferRelativeResize="0"/>
          <p:nvPr/>
        </p:nvPicPr>
        <p:blipFill rotWithShape="1">
          <a:blip r:embed="rId3">
            <a:alphaModFix/>
          </a:blip>
          <a:srcRect b="0" l="15043" r="0" t="434"/>
          <a:stretch/>
        </p:blipFill>
        <p:spPr>
          <a:xfrm>
            <a:off x="4112914" y="353021"/>
            <a:ext cx="11129008" cy="14446728"/>
          </a:xfrm>
          <a:prstGeom prst="rect">
            <a:avLst/>
          </a:prstGeom>
          <a:noFill/>
          <a:ln>
            <a:noFill/>
          </a:ln>
        </p:spPr>
      </p:pic>
      <p:sp>
        <p:nvSpPr>
          <p:cNvPr id="288" name="Google Shape;288;p11"/>
          <p:cNvSpPr txBox="1"/>
          <p:nvPr>
            <p:ph type="title"/>
          </p:nvPr>
        </p:nvSpPr>
        <p:spPr>
          <a:xfrm>
            <a:off x="838199" y="1320126"/>
            <a:ext cx="3806729" cy="307235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it-IT" sz="4000">
                <a:solidFill>
                  <a:schemeClr val="dk1"/>
                </a:solidFill>
                <a:latin typeface="Play"/>
                <a:ea typeface="Play"/>
                <a:cs typeface="Play"/>
                <a:sym typeface="Play"/>
              </a:rPr>
              <a:t>Affina la ricerca aggiungendo un luogo, gli orari di apertura, ecc.</a:t>
            </a:r>
            <a:endParaRPr sz="4000">
              <a:solidFill>
                <a:schemeClr val="dk1"/>
              </a:solidFill>
              <a:latin typeface="Play"/>
              <a:ea typeface="Play"/>
              <a:cs typeface="Play"/>
              <a:sym typeface="Play"/>
            </a:endParaRPr>
          </a:p>
        </p:txBody>
      </p:sp>
      <p:grpSp>
        <p:nvGrpSpPr>
          <p:cNvPr id="289" name="Google Shape;289;p11"/>
          <p:cNvGrpSpPr/>
          <p:nvPr/>
        </p:nvGrpSpPr>
        <p:grpSpPr>
          <a:xfrm>
            <a:off x="-5025" y="6737718"/>
            <a:ext cx="12207200" cy="123363"/>
            <a:chOff x="-5025" y="6737718"/>
            <a:chExt cx="12207200" cy="123363"/>
          </a:xfrm>
        </p:grpSpPr>
        <p:sp>
          <p:nvSpPr>
            <p:cNvPr id="290" name="Google Shape;290;p11"/>
            <p:cNvSpPr/>
            <p:nvPr/>
          </p:nvSpPr>
          <p:spPr>
            <a:xfrm flipH="1" rot="5400000">
              <a:off x="6036894" y="695800"/>
              <a:ext cx="123362" cy="12207199"/>
            </a:xfrm>
            <a:prstGeom prst="rect">
              <a:avLst/>
            </a:prstGeom>
            <a:gradFill>
              <a:gsLst>
                <a:gs pos="0">
                  <a:schemeClr val="accent5"/>
                </a:gs>
                <a:gs pos="100000">
                  <a:schemeClr val="accent2"/>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1" name="Google Shape;291;p11"/>
            <p:cNvSpPr/>
            <p:nvPr/>
          </p:nvSpPr>
          <p:spPr>
            <a:xfrm rot="-5400000">
              <a:off x="9176406" y="3835311"/>
              <a:ext cx="123362" cy="5928176"/>
            </a:xfrm>
            <a:prstGeom prst="rect">
              <a:avLst/>
            </a:prstGeom>
            <a:gradFill>
              <a:gsLst>
                <a:gs pos="0">
                  <a:srgbClr val="A02B93">
                    <a:alpha val="0"/>
                  </a:srgbClr>
                </a:gs>
                <a:gs pos="19000">
                  <a:srgbClr val="A02B93">
                    <a:alpha val="0"/>
                  </a:srgbClr>
                </a:gs>
                <a:gs pos="100000">
                  <a:srgbClr val="D86CCC"/>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sp>
        <p:nvSpPr>
          <p:cNvPr id="297" name="Google Shape;297;p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8" name="Google Shape;298;p12"/>
          <p:cNvSpPr/>
          <p:nvPr/>
        </p:nvSpPr>
        <p:spPr>
          <a:xfrm>
            <a:off x="199528" y="554152"/>
            <a:ext cx="5742189" cy="5742189"/>
          </a:xfrm>
          <a:prstGeom prst="ellipse">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9" name="Google Shape;299;p12"/>
          <p:cNvSpPr txBox="1"/>
          <p:nvPr>
            <p:ph type="title"/>
          </p:nvPr>
        </p:nvSpPr>
        <p:spPr>
          <a:xfrm>
            <a:off x="1245072" y="1289765"/>
            <a:ext cx="3651101" cy="42709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5600"/>
              <a:buFont typeface="Play"/>
              <a:buNone/>
            </a:pPr>
            <a:r>
              <a:rPr lang="it-IT" sz="5600">
                <a:solidFill>
                  <a:srgbClr val="FFFFFF"/>
                </a:solidFill>
              </a:rPr>
              <a:t>Usa “…”</a:t>
            </a:r>
            <a:endParaRPr/>
          </a:p>
        </p:txBody>
      </p:sp>
      <p:sp>
        <p:nvSpPr>
          <p:cNvPr id="300" name="Google Shape;300;p12"/>
          <p:cNvSpPr/>
          <p:nvPr/>
        </p:nvSpPr>
        <p:spPr>
          <a:xfrm>
            <a:off x="1123493" y="374394"/>
            <a:ext cx="171515" cy="171515"/>
          </a:xfrm>
          <a:custGeom>
            <a:rect b="b" l="l" r="r" t="t"/>
            <a:pathLst>
              <a:path extrusionOk="0" h="171515" w="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1" name="Google Shape;301;p12"/>
          <p:cNvSpPr/>
          <p:nvPr/>
        </p:nvSpPr>
        <p:spPr>
          <a:xfrm>
            <a:off x="550109" y="1084507"/>
            <a:ext cx="157545" cy="157545"/>
          </a:xfrm>
          <a:custGeom>
            <a:rect b="b" l="l" r="r" t="t"/>
            <a:pathLst>
              <a:path extrusionOk="0" h="157545" w="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2" name="Google Shape;302;p12"/>
          <p:cNvSpPr txBox="1"/>
          <p:nvPr>
            <p:ph idx="1" type="body"/>
          </p:nvPr>
        </p:nvSpPr>
        <p:spPr>
          <a:xfrm>
            <a:off x="6297233" y="518400"/>
            <a:ext cx="4771607" cy="583794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it-IT" sz="2000">
                <a:solidFill>
                  <a:schemeClr val="dk1"/>
                </a:solidFill>
              </a:rPr>
              <a:t>Puoi usare le virgolette “...” per restringere la ricerca a una frase specifica.</a:t>
            </a:r>
            <a:endParaRPr/>
          </a:p>
          <a:p>
            <a:pPr indent="-228600" lvl="0" marL="228600" rtl="0" algn="l">
              <a:lnSpc>
                <a:spcPct val="90000"/>
              </a:lnSpc>
              <a:spcBef>
                <a:spcPts val="1000"/>
              </a:spcBef>
              <a:spcAft>
                <a:spcPts val="0"/>
              </a:spcAft>
              <a:buClr>
                <a:schemeClr val="dk1"/>
              </a:buClr>
              <a:buSzPts val="2000"/>
              <a:buChar char="•"/>
            </a:pPr>
            <a:r>
              <a:rPr lang="it-IT" sz="2000">
                <a:solidFill>
                  <a:schemeClr val="dk1"/>
                </a:solidFill>
              </a:rPr>
              <a:t>Se digiti la frase senza virgolette, i risultati includeranno tutte le parole della frase come elementi individuali.</a:t>
            </a:r>
            <a:endParaRPr sz="2000">
              <a:solidFill>
                <a:schemeClr val="dk1"/>
              </a:solidFill>
            </a:endParaRPr>
          </a:p>
        </p:txBody>
      </p:sp>
      <p:sp>
        <p:nvSpPr>
          <p:cNvPr id="303" name="Google Shape;303;p12"/>
          <p:cNvSpPr/>
          <p:nvPr/>
        </p:nvSpPr>
        <p:spPr>
          <a:xfrm>
            <a:off x="5436547" y="5751820"/>
            <a:ext cx="112426" cy="112426"/>
          </a:xfrm>
          <a:custGeom>
            <a:rect b="b" l="l" r="r" t="t"/>
            <a:pathLst>
              <a:path extrusionOk="0" h="112426" w="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04" name="Google Shape;304;p12"/>
          <p:cNvCxnSpPr/>
          <p:nvPr/>
        </p:nvCxnSpPr>
        <p:spPr>
          <a:xfrm>
            <a:off x="11586162" y="3610394"/>
            <a:ext cx="0" cy="3238728"/>
          </a:xfrm>
          <a:prstGeom prst="straightConnector1">
            <a:avLst/>
          </a:prstGeom>
          <a:noFill/>
          <a:ln cap="sq" cmpd="sng" w="25400">
            <a:solidFill>
              <a:schemeClr val="accent1"/>
            </a:solidFill>
            <a:prstDash val="solid"/>
            <a:bevel/>
            <a:headEnd len="sm" w="sm" type="none"/>
            <a:tailEnd len="sm" w="sm"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sp>
        <p:nvSpPr>
          <p:cNvPr id="310" name="Google Shape;310;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1" name="Google Shape;311;p13"/>
          <p:cNvSpPr/>
          <p:nvPr/>
        </p:nvSpPr>
        <p:spPr>
          <a:xfrm>
            <a:off x="199528" y="554152"/>
            <a:ext cx="5742189" cy="5742189"/>
          </a:xfrm>
          <a:prstGeom prst="ellipse">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2" name="Google Shape;312;p13"/>
          <p:cNvSpPr txBox="1"/>
          <p:nvPr>
            <p:ph type="title"/>
          </p:nvPr>
        </p:nvSpPr>
        <p:spPr>
          <a:xfrm>
            <a:off x="1245072" y="1289765"/>
            <a:ext cx="3651101" cy="42709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5600"/>
              <a:buFont typeface="Play"/>
              <a:buNone/>
            </a:pPr>
            <a:r>
              <a:rPr lang="it-IT" sz="5600">
                <a:solidFill>
                  <a:srgbClr val="FFFFFF"/>
                </a:solidFill>
              </a:rPr>
              <a:t>Usa il segno meno - per escludere parole.</a:t>
            </a:r>
            <a:endParaRPr sz="5600">
              <a:solidFill>
                <a:srgbClr val="FFFFFF"/>
              </a:solidFill>
            </a:endParaRPr>
          </a:p>
        </p:txBody>
      </p:sp>
      <p:sp>
        <p:nvSpPr>
          <p:cNvPr id="313" name="Google Shape;313;p13"/>
          <p:cNvSpPr/>
          <p:nvPr/>
        </p:nvSpPr>
        <p:spPr>
          <a:xfrm>
            <a:off x="1123493" y="374394"/>
            <a:ext cx="171515" cy="171515"/>
          </a:xfrm>
          <a:custGeom>
            <a:rect b="b" l="l" r="r" t="t"/>
            <a:pathLst>
              <a:path extrusionOk="0" h="171515" w="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4" name="Google Shape;314;p13"/>
          <p:cNvSpPr/>
          <p:nvPr/>
        </p:nvSpPr>
        <p:spPr>
          <a:xfrm>
            <a:off x="550109" y="1084507"/>
            <a:ext cx="157545" cy="157545"/>
          </a:xfrm>
          <a:custGeom>
            <a:rect b="b" l="l" r="r" t="t"/>
            <a:pathLst>
              <a:path extrusionOk="0" h="157545" w="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5" name="Google Shape;315;p13"/>
          <p:cNvSpPr txBox="1"/>
          <p:nvPr>
            <p:ph idx="1" type="body"/>
          </p:nvPr>
        </p:nvSpPr>
        <p:spPr>
          <a:xfrm>
            <a:off x="6297233" y="518400"/>
            <a:ext cx="4771607" cy="583794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it-IT" sz="2000">
                <a:solidFill>
                  <a:schemeClr val="dk1"/>
                </a:solidFill>
                <a:highlight>
                  <a:srgbClr val="FFFFFF"/>
                </a:highlight>
                <a:latin typeface="Open Sans"/>
                <a:ea typeface="Open Sans"/>
                <a:cs typeface="Open Sans"/>
                <a:sym typeface="Open Sans"/>
              </a:rPr>
              <a:t>Usa un segno meno - immediatamente prima di una parola per escluderla dalla tua ricerca. Questo dirà al motore di ricerca di ignorare quella parola dalla ricerca complessiva. È utile quando stai cercando una parola o un termine che ha più significati.</a:t>
            </a:r>
            <a:endParaRPr sz="2000">
              <a:solidFill>
                <a:schemeClr val="dk1"/>
              </a:solidFill>
              <a:highlight>
                <a:srgbClr val="FFFFFF"/>
              </a:highlight>
              <a:latin typeface="Open Sans"/>
              <a:ea typeface="Open Sans"/>
              <a:cs typeface="Open Sans"/>
              <a:sym typeface="Open Sans"/>
            </a:endParaRPr>
          </a:p>
          <a:p>
            <a:pPr indent="0" lvl="0" marL="0" rtl="0" algn="l">
              <a:lnSpc>
                <a:spcPct val="90000"/>
              </a:lnSpc>
              <a:spcBef>
                <a:spcPts val="1000"/>
              </a:spcBef>
              <a:spcAft>
                <a:spcPts val="0"/>
              </a:spcAft>
              <a:buClr>
                <a:schemeClr val="dk1"/>
              </a:buClr>
              <a:buSzPts val="2000"/>
              <a:buNone/>
            </a:pPr>
            <a:r>
              <a:t/>
            </a:r>
            <a:endParaRPr b="0" i="0" sz="2000">
              <a:solidFill>
                <a:schemeClr val="dk1"/>
              </a:solidFill>
              <a:highlight>
                <a:srgbClr val="FFFFFF"/>
              </a:highlight>
              <a:latin typeface="Open Sans"/>
              <a:ea typeface="Open Sans"/>
              <a:cs typeface="Open Sans"/>
              <a:sym typeface="Open Sans"/>
            </a:endParaRPr>
          </a:p>
          <a:p>
            <a:pPr indent="0" lvl="0" marL="0" rtl="0" algn="l">
              <a:lnSpc>
                <a:spcPct val="90000"/>
              </a:lnSpc>
              <a:spcBef>
                <a:spcPts val="1000"/>
              </a:spcBef>
              <a:spcAft>
                <a:spcPts val="0"/>
              </a:spcAft>
              <a:buClr>
                <a:schemeClr val="dk1"/>
              </a:buClr>
              <a:buSzPts val="2000"/>
              <a:buNone/>
            </a:pPr>
            <a:r>
              <a:t/>
            </a:r>
            <a:endParaRPr sz="2000">
              <a:solidFill>
                <a:schemeClr val="dk1"/>
              </a:solidFill>
            </a:endParaRPr>
          </a:p>
        </p:txBody>
      </p:sp>
      <p:sp>
        <p:nvSpPr>
          <p:cNvPr id="316" name="Google Shape;316;p13"/>
          <p:cNvSpPr/>
          <p:nvPr/>
        </p:nvSpPr>
        <p:spPr>
          <a:xfrm>
            <a:off x="5436547" y="5751820"/>
            <a:ext cx="112426" cy="112426"/>
          </a:xfrm>
          <a:custGeom>
            <a:rect b="b" l="l" r="r" t="t"/>
            <a:pathLst>
              <a:path extrusionOk="0" h="112426" w="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17" name="Google Shape;317;p13"/>
          <p:cNvCxnSpPr/>
          <p:nvPr/>
        </p:nvCxnSpPr>
        <p:spPr>
          <a:xfrm>
            <a:off x="11586162" y="3610394"/>
            <a:ext cx="0" cy="3238728"/>
          </a:xfrm>
          <a:prstGeom prst="straightConnector1">
            <a:avLst/>
          </a:prstGeom>
          <a:noFill/>
          <a:ln cap="sq" cmpd="sng" w="25400">
            <a:solidFill>
              <a:schemeClr val="accent1"/>
            </a:solidFill>
            <a:prstDash val="solid"/>
            <a:bevel/>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sp>
        <p:nvSpPr>
          <p:cNvPr id="323" name="Google Shape;323;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4" name="Google Shape;324;p14"/>
          <p:cNvSpPr/>
          <p:nvPr/>
        </p:nvSpPr>
        <p:spPr>
          <a:xfrm>
            <a:off x="199528" y="554152"/>
            <a:ext cx="5742189" cy="5742189"/>
          </a:xfrm>
          <a:prstGeom prst="ellipse">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5" name="Google Shape;325;p14"/>
          <p:cNvSpPr txBox="1"/>
          <p:nvPr>
            <p:ph type="title"/>
          </p:nvPr>
        </p:nvSpPr>
        <p:spPr>
          <a:xfrm>
            <a:off x="1245072" y="1289765"/>
            <a:ext cx="3651101" cy="42709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5600"/>
              <a:buFont typeface="Play"/>
              <a:buNone/>
            </a:pPr>
            <a:r>
              <a:rPr lang="it-IT" sz="5600">
                <a:solidFill>
                  <a:srgbClr val="FFFFFF"/>
                </a:solidFill>
              </a:rPr>
              <a:t>Usa *</a:t>
            </a:r>
            <a:endParaRPr/>
          </a:p>
        </p:txBody>
      </p:sp>
      <p:sp>
        <p:nvSpPr>
          <p:cNvPr id="326" name="Google Shape;326;p14"/>
          <p:cNvSpPr/>
          <p:nvPr/>
        </p:nvSpPr>
        <p:spPr>
          <a:xfrm>
            <a:off x="1123493" y="374394"/>
            <a:ext cx="171515" cy="171515"/>
          </a:xfrm>
          <a:custGeom>
            <a:rect b="b" l="l" r="r" t="t"/>
            <a:pathLst>
              <a:path extrusionOk="0" h="171515" w="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14"/>
          <p:cNvSpPr/>
          <p:nvPr/>
        </p:nvSpPr>
        <p:spPr>
          <a:xfrm>
            <a:off x="550109" y="1084507"/>
            <a:ext cx="157545" cy="157545"/>
          </a:xfrm>
          <a:custGeom>
            <a:rect b="b" l="l" r="r" t="t"/>
            <a:pathLst>
              <a:path extrusionOk="0" h="157545" w="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8" name="Google Shape;328;p14"/>
          <p:cNvSpPr txBox="1"/>
          <p:nvPr>
            <p:ph idx="1" type="body"/>
          </p:nvPr>
        </p:nvSpPr>
        <p:spPr>
          <a:xfrm>
            <a:off x="6297233" y="518400"/>
            <a:ext cx="4771607" cy="583794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0" i="0" lang="it-IT" sz="2000">
                <a:solidFill>
                  <a:schemeClr val="dk1"/>
                </a:solidFill>
                <a:highlight>
                  <a:srgbClr val="FFFFFF"/>
                </a:highlight>
                <a:latin typeface="Open Sans"/>
                <a:ea typeface="Open Sans"/>
                <a:cs typeface="Open Sans"/>
                <a:sym typeface="Open Sans"/>
              </a:rPr>
              <a:t>Aggiungi un asterisco (*) come segnaposto per completare una frase che hai dimenticato o per vedere variazioni di quella frase. Il motore di ricerca riempirà lo spazio con la parola o le parole in cui si trova l’asterisco. Per ottenere risultati ancora migliori, inserisci la frase tra virgolette “...”.</a:t>
            </a:r>
            <a:endParaRPr sz="2000">
              <a:solidFill>
                <a:schemeClr val="dk1"/>
              </a:solidFill>
              <a:highlight>
                <a:srgbClr val="FFFFFF"/>
              </a:highlight>
              <a:latin typeface="Open Sans"/>
              <a:ea typeface="Open Sans"/>
              <a:cs typeface="Open Sans"/>
              <a:sym typeface="Open Sans"/>
            </a:endParaRPr>
          </a:p>
          <a:p>
            <a:pPr indent="0" lvl="0" marL="0" rtl="0" algn="l">
              <a:lnSpc>
                <a:spcPct val="90000"/>
              </a:lnSpc>
              <a:spcBef>
                <a:spcPts val="1000"/>
              </a:spcBef>
              <a:spcAft>
                <a:spcPts val="0"/>
              </a:spcAft>
              <a:buClr>
                <a:schemeClr val="dk1"/>
              </a:buClr>
              <a:buSzPts val="2000"/>
              <a:buNone/>
            </a:pPr>
            <a:r>
              <a:t/>
            </a:r>
            <a:endParaRPr sz="2000">
              <a:solidFill>
                <a:schemeClr val="dk1"/>
              </a:solidFill>
            </a:endParaRPr>
          </a:p>
        </p:txBody>
      </p:sp>
      <p:sp>
        <p:nvSpPr>
          <p:cNvPr id="329" name="Google Shape;329;p14"/>
          <p:cNvSpPr/>
          <p:nvPr/>
        </p:nvSpPr>
        <p:spPr>
          <a:xfrm>
            <a:off x="5436547" y="5751820"/>
            <a:ext cx="112426" cy="112426"/>
          </a:xfrm>
          <a:custGeom>
            <a:rect b="b" l="l" r="r" t="t"/>
            <a:pathLst>
              <a:path extrusionOk="0" h="112426" w="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30" name="Google Shape;330;p14"/>
          <p:cNvCxnSpPr/>
          <p:nvPr/>
        </p:nvCxnSpPr>
        <p:spPr>
          <a:xfrm>
            <a:off x="11586162" y="3610394"/>
            <a:ext cx="0" cy="3238728"/>
          </a:xfrm>
          <a:prstGeom prst="straightConnector1">
            <a:avLst/>
          </a:prstGeom>
          <a:noFill/>
          <a:ln cap="sq" cmpd="sng" w="25400">
            <a:solidFill>
              <a:schemeClr val="accent1"/>
            </a:solidFill>
            <a:prstDash val="solid"/>
            <a:bevel/>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5" name="Shape 335"/>
        <p:cNvGrpSpPr/>
        <p:nvPr/>
      </p:nvGrpSpPr>
      <p:grpSpPr>
        <a:xfrm>
          <a:off x="0" y="0"/>
          <a:ext cx="0" cy="0"/>
          <a:chOff x="0" y="0"/>
          <a:chExt cx="0" cy="0"/>
        </a:xfrm>
      </p:grpSpPr>
      <p:pic>
        <p:nvPicPr>
          <p:cNvPr id="336" name="Google Shape;336;p15"/>
          <p:cNvPicPr preferRelativeResize="0"/>
          <p:nvPr/>
        </p:nvPicPr>
        <p:blipFill rotWithShape="1">
          <a:blip r:embed="rId3">
            <a:alphaModFix/>
          </a:blip>
          <a:srcRect b="0" l="0" r="10797" t="0"/>
          <a:stretch/>
        </p:blipFill>
        <p:spPr>
          <a:xfrm>
            <a:off x="967717" y="3167743"/>
            <a:ext cx="9920626" cy="1646752"/>
          </a:xfrm>
          <a:prstGeom prst="rect">
            <a:avLst/>
          </a:prstGeom>
          <a:noFill/>
          <a:ln>
            <a:noFill/>
          </a:ln>
        </p:spPr>
      </p:pic>
      <p:sp>
        <p:nvSpPr>
          <p:cNvPr id="337" name="Google Shape;337;p15"/>
          <p:cNvSpPr/>
          <p:nvPr/>
        </p:nvSpPr>
        <p:spPr>
          <a:xfrm>
            <a:off x="0" y="0"/>
            <a:ext cx="12192000" cy="1690688"/>
          </a:xfrm>
          <a:prstGeom prst="rect">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8" name="Google Shape;338;p15"/>
          <p:cNvSpPr txBox="1"/>
          <p:nvPr>
            <p:ph type="title"/>
          </p:nvPr>
        </p:nvSpPr>
        <p:spPr>
          <a:xfrm>
            <a:off x="838201" y="300580"/>
            <a:ext cx="9829800" cy="10895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600"/>
              <a:buFont typeface="Play"/>
              <a:buNone/>
            </a:pPr>
            <a:r>
              <a:rPr lang="it-IT" sz="3600">
                <a:solidFill>
                  <a:srgbClr val="FFFFFF"/>
                </a:solidFill>
              </a:rPr>
              <a:t>Usare strumenti e suggerimenti</a:t>
            </a:r>
            <a:endParaRPr sz="3600">
              <a:solidFill>
                <a:srgbClr val="FFFFFF"/>
              </a:solidFill>
            </a:endParaRPr>
          </a:p>
        </p:txBody>
      </p:sp>
      <p:sp>
        <p:nvSpPr>
          <p:cNvPr id="339" name="Google Shape;339;p15"/>
          <p:cNvSpPr/>
          <p:nvPr/>
        </p:nvSpPr>
        <p:spPr>
          <a:xfrm>
            <a:off x="10903882" y="591829"/>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0" name="Google Shape;340;p15"/>
          <p:cNvSpPr/>
          <p:nvPr/>
        </p:nvSpPr>
        <p:spPr>
          <a:xfrm>
            <a:off x="11262662" y="821124"/>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1" name="Google Shape;341;p15"/>
          <p:cNvSpPr/>
          <p:nvPr/>
        </p:nvSpPr>
        <p:spPr>
          <a:xfrm>
            <a:off x="10888342" y="1336268"/>
            <a:ext cx="127714" cy="127714"/>
          </a:xfrm>
          <a:custGeom>
            <a:rect b="b" l="l" r="r" t="t"/>
            <a:pathLst>
              <a:path extrusionOk="0" h="127714" w="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42" name="Google Shape;342;p15"/>
          <p:cNvCxnSpPr/>
          <p:nvPr/>
        </p:nvCxnSpPr>
        <p:spPr>
          <a:xfrm>
            <a:off x="4014842" y="2936069"/>
            <a:ext cx="0" cy="1362799"/>
          </a:xfrm>
          <a:prstGeom prst="straightConnector1">
            <a:avLst/>
          </a:prstGeom>
          <a:noFill/>
          <a:ln cap="flat" cmpd="sng" w="19050">
            <a:solidFill>
              <a:schemeClr val="accent1"/>
            </a:solidFill>
            <a:prstDash val="solid"/>
            <a:miter lim="800000"/>
            <a:headEnd len="sm" w="sm"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9" name="Google Shape;349;p16"/>
          <p:cNvSpPr txBox="1"/>
          <p:nvPr>
            <p:ph type="title"/>
          </p:nvPr>
        </p:nvSpPr>
        <p:spPr>
          <a:xfrm>
            <a:off x="630936" y="639520"/>
            <a:ext cx="3429000" cy="171907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it-IT" sz="4600">
                <a:solidFill>
                  <a:schemeClr val="dk1"/>
                </a:solidFill>
                <a:latin typeface="Play"/>
                <a:ea typeface="Play"/>
                <a:cs typeface="Play"/>
                <a:sym typeface="Play"/>
              </a:rPr>
              <a:t>Ricerca tramite immagine</a:t>
            </a:r>
            <a:endParaRPr/>
          </a:p>
        </p:txBody>
      </p:sp>
      <p:sp>
        <p:nvSpPr>
          <p:cNvPr id="350" name="Google Shape;350;p16"/>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1" name="Google Shape;351;p16"/>
          <p:cNvSpPr/>
          <p:nvPr/>
        </p:nvSpPr>
        <p:spPr>
          <a:xfrm>
            <a:off x="630936" y="2807208"/>
            <a:ext cx="3429000" cy="3410712"/>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200"/>
              <a:buFont typeface="Arial"/>
              <a:buChar char="•"/>
            </a:pPr>
            <a:r>
              <a:rPr lang="it-IT" sz="2200">
                <a:solidFill>
                  <a:schemeClr val="dk1"/>
                </a:solidFill>
                <a:latin typeface="Arial"/>
                <a:ea typeface="Arial"/>
                <a:cs typeface="Arial"/>
                <a:sym typeface="Arial"/>
              </a:rPr>
              <a:t>Puoi trovare la stessa immagine se è stata utilizzata altrove online e immagini correlate o simili.</a:t>
            </a:r>
            <a:endParaRPr sz="2200">
              <a:solidFill>
                <a:schemeClr val="dk1"/>
              </a:solidFill>
              <a:latin typeface="Arial"/>
              <a:ea typeface="Arial"/>
              <a:cs typeface="Arial"/>
              <a:sym typeface="Arial"/>
            </a:endParaRPr>
          </a:p>
        </p:txBody>
      </p:sp>
      <p:pic>
        <p:nvPicPr>
          <p:cNvPr descr="Google reverse image search user interface" id="352" name="Google Shape;352;p16"/>
          <p:cNvPicPr preferRelativeResize="0"/>
          <p:nvPr/>
        </p:nvPicPr>
        <p:blipFill rotWithShape="1">
          <a:blip r:embed="rId3">
            <a:alphaModFix/>
          </a:blip>
          <a:srcRect b="0" l="0" r="0" t="0"/>
          <a:stretch/>
        </p:blipFill>
        <p:spPr>
          <a:xfrm>
            <a:off x="4654296" y="883253"/>
            <a:ext cx="7440092" cy="54870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7" name="Shape 357"/>
        <p:cNvGrpSpPr/>
        <p:nvPr/>
      </p:nvGrpSpPr>
      <p:grpSpPr>
        <a:xfrm>
          <a:off x="0" y="0"/>
          <a:ext cx="0" cy="0"/>
          <a:chOff x="0" y="0"/>
          <a:chExt cx="0" cy="0"/>
        </a:xfrm>
      </p:grpSpPr>
      <p:sp>
        <p:nvSpPr>
          <p:cNvPr id="358" name="Google Shape;358;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9" name="Google Shape;359;p17"/>
          <p:cNvSpPr txBox="1"/>
          <p:nvPr>
            <p:ph type="title"/>
          </p:nvPr>
        </p:nvSpPr>
        <p:spPr>
          <a:xfrm>
            <a:off x="630936" y="639520"/>
            <a:ext cx="3667932" cy="171907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it-IT" sz="5400"/>
              <a:t>Imposta limiti di tempo.</a:t>
            </a:r>
            <a:endParaRPr/>
          </a:p>
        </p:txBody>
      </p:sp>
      <p:sp>
        <p:nvSpPr>
          <p:cNvPr id="360" name="Google Shape;360;p17"/>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61" name="Google Shape;361;p17"/>
          <p:cNvPicPr preferRelativeResize="0"/>
          <p:nvPr/>
        </p:nvPicPr>
        <p:blipFill rotWithShape="1">
          <a:blip r:embed="rId3">
            <a:alphaModFix/>
          </a:blip>
          <a:srcRect b="0" l="0" r="0" t="0"/>
          <a:stretch/>
        </p:blipFill>
        <p:spPr>
          <a:xfrm>
            <a:off x="4532592" y="820813"/>
            <a:ext cx="7905045" cy="603718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6" name="Shape 366"/>
        <p:cNvGrpSpPr/>
        <p:nvPr/>
      </p:nvGrpSpPr>
      <p:grpSpPr>
        <a:xfrm>
          <a:off x="0" y="0"/>
          <a:ext cx="0" cy="0"/>
          <a:chOff x="0" y="0"/>
          <a:chExt cx="0" cy="0"/>
        </a:xfrm>
      </p:grpSpPr>
      <p:sp>
        <p:nvSpPr>
          <p:cNvPr id="367" name="Google Shape;367;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8" name="Google Shape;368;p18"/>
          <p:cNvSpPr txBox="1"/>
          <p:nvPr>
            <p:ph type="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800"/>
              <a:buFont typeface="Play"/>
              <a:buNone/>
            </a:pPr>
            <a:r>
              <a:rPr lang="it-IT" sz="3800"/>
              <a:t>Come fare un segnalibro di una pagina</a:t>
            </a:r>
            <a:endParaRPr sz="3800"/>
          </a:p>
        </p:txBody>
      </p:sp>
      <p:sp>
        <p:nvSpPr>
          <p:cNvPr id="369" name="Google Shape;369;p18"/>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0" name="Google Shape;370;p18"/>
          <p:cNvSpPr txBox="1"/>
          <p:nvPr>
            <p:ph idx="1" type="body"/>
          </p:nvPr>
        </p:nvSpPr>
        <p:spPr>
          <a:xfrm>
            <a:off x="630936" y="2807208"/>
            <a:ext cx="3429000" cy="341071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700"/>
              <a:buNone/>
            </a:pPr>
            <a:r>
              <a:rPr b="1" i="0" lang="it-IT" sz="1700">
                <a:highlight>
                  <a:srgbClr val="FFFFFF"/>
                </a:highlight>
                <a:latin typeface="Arial"/>
                <a:ea typeface="Arial"/>
                <a:cs typeface="Arial"/>
                <a:sym typeface="Arial"/>
              </a:rPr>
              <a:t>I segnalibri </a:t>
            </a:r>
            <a:r>
              <a:rPr i="0" lang="it-IT" sz="1700">
                <a:highlight>
                  <a:srgbClr val="FFFFFF"/>
                </a:highlight>
                <a:latin typeface="Arial"/>
                <a:ea typeface="Arial"/>
                <a:cs typeface="Arial"/>
                <a:sym typeface="Arial"/>
              </a:rPr>
              <a:t>ti permettono di accedere rapidamente alle pagine senza doverle cercare o navigare nuovamente.</a:t>
            </a:r>
            <a:endParaRPr i="0" sz="1700">
              <a:highlight>
                <a:srgbClr val="FFFFFF"/>
              </a:highlight>
              <a:latin typeface="arial"/>
              <a:ea typeface="arial"/>
              <a:cs typeface="arial"/>
              <a:sym typeface="arial"/>
            </a:endParaRPr>
          </a:p>
          <a:p>
            <a:pPr indent="0" lvl="0" marL="0" rtl="0" algn="l">
              <a:lnSpc>
                <a:spcPct val="90000"/>
              </a:lnSpc>
              <a:spcBef>
                <a:spcPts val="1000"/>
              </a:spcBef>
              <a:spcAft>
                <a:spcPts val="0"/>
              </a:spcAft>
              <a:buClr>
                <a:schemeClr val="dk1"/>
              </a:buClr>
              <a:buSzPts val="1700"/>
              <a:buNone/>
            </a:pPr>
            <a:r>
              <a:rPr lang="it-IT" sz="1700">
                <a:highlight>
                  <a:srgbClr val="FFFFFF"/>
                </a:highlight>
                <a:latin typeface="arial"/>
                <a:ea typeface="arial"/>
                <a:cs typeface="arial"/>
                <a:sym typeface="arial"/>
              </a:rPr>
              <a:t>Come farlo:</a:t>
            </a:r>
            <a:endParaRPr/>
          </a:p>
          <a:p>
            <a:pPr indent="0" lvl="0" marL="0" rtl="0" algn="l">
              <a:lnSpc>
                <a:spcPct val="90000"/>
              </a:lnSpc>
              <a:spcBef>
                <a:spcPts val="1000"/>
              </a:spcBef>
              <a:spcAft>
                <a:spcPts val="0"/>
              </a:spcAft>
              <a:buClr>
                <a:schemeClr val="dk1"/>
              </a:buClr>
              <a:buSzPts val="1700"/>
              <a:buNone/>
            </a:pPr>
            <a:r>
              <a:rPr b="0" i="0" lang="it-IT" sz="1700" u="sng">
                <a:solidFill>
                  <a:schemeClr val="hlink"/>
                </a:solidFill>
                <a:highlight>
                  <a:srgbClr val="FFFFFF"/>
                </a:highlight>
                <a:latin typeface="arial"/>
                <a:ea typeface="arial"/>
                <a:cs typeface="arial"/>
                <a:sym typeface="arial"/>
                <a:hlinkClick r:id="rId3"/>
              </a:rPr>
              <a:t>https://www.youtube.com/watch?v=UhZKffAcGAA</a:t>
            </a:r>
            <a:r>
              <a:rPr b="0" i="0" lang="it-IT" sz="1700">
                <a:highlight>
                  <a:srgbClr val="FFFFFF"/>
                </a:highlight>
                <a:latin typeface="arial"/>
                <a:ea typeface="arial"/>
                <a:cs typeface="arial"/>
                <a:sym typeface="arial"/>
              </a:rPr>
              <a:t> </a:t>
            </a:r>
            <a:br>
              <a:rPr b="0" i="0" lang="it-IT" sz="1700">
                <a:highlight>
                  <a:srgbClr val="FFFFFF"/>
                </a:highlight>
                <a:latin typeface="arial"/>
                <a:ea typeface="arial"/>
                <a:cs typeface="arial"/>
                <a:sym typeface="arial"/>
              </a:rPr>
            </a:br>
            <a:endParaRPr sz="1700"/>
          </a:p>
        </p:txBody>
      </p:sp>
      <p:pic>
        <p:nvPicPr>
          <p:cNvPr descr="Double Bookmark" id="371" name="Google Shape;371;p18"/>
          <p:cNvPicPr preferRelativeResize="0"/>
          <p:nvPr/>
        </p:nvPicPr>
        <p:blipFill rotWithShape="1">
          <a:blip r:embed="rId4">
            <a:alphaModFix/>
          </a:blip>
          <a:srcRect b="0" l="0" r="0" t="0"/>
          <a:stretch/>
        </p:blipFill>
        <p:spPr>
          <a:xfrm>
            <a:off x="5317236" y="640080"/>
            <a:ext cx="5577840" cy="55778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6" name="Shape 376"/>
        <p:cNvGrpSpPr/>
        <p:nvPr/>
      </p:nvGrpSpPr>
      <p:grpSpPr>
        <a:xfrm>
          <a:off x="0" y="0"/>
          <a:ext cx="0" cy="0"/>
          <a:chOff x="0" y="0"/>
          <a:chExt cx="0" cy="0"/>
        </a:xfrm>
      </p:grpSpPr>
      <p:sp>
        <p:nvSpPr>
          <p:cNvPr id="377" name="Google Shape;377;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8" name="Google Shape;378;p19"/>
          <p:cNvSpPr txBox="1"/>
          <p:nvPr>
            <p:ph type="title"/>
          </p:nvPr>
        </p:nvSpPr>
        <p:spPr>
          <a:xfrm>
            <a:off x="630936" y="502920"/>
            <a:ext cx="3419856" cy="14630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Play"/>
              <a:buNone/>
            </a:pPr>
            <a:r>
              <a:rPr lang="it-IT" sz="3000">
                <a:solidFill>
                  <a:schemeClr val="dk1"/>
                </a:solidFill>
                <a:latin typeface="Play"/>
                <a:ea typeface="Play"/>
                <a:cs typeface="Play"/>
                <a:sym typeface="Play"/>
              </a:rPr>
              <a:t>Servizi di archiviazione cloud e condivisione di file</a:t>
            </a:r>
            <a:endParaRPr sz="3000">
              <a:solidFill>
                <a:schemeClr val="dk1"/>
              </a:solidFill>
              <a:latin typeface="Play"/>
              <a:ea typeface="Play"/>
              <a:cs typeface="Play"/>
              <a:sym typeface="Play"/>
            </a:endParaRPr>
          </a:p>
        </p:txBody>
      </p:sp>
      <p:sp>
        <p:nvSpPr>
          <p:cNvPr id="379" name="Google Shape;379;p19"/>
          <p:cNvSpPr/>
          <p:nvPr/>
        </p:nvSpPr>
        <p:spPr>
          <a:xfrm rot="5400000">
            <a:off x="3566159" y="1225296"/>
            <a:ext cx="1554480" cy="18288"/>
          </a:xfrm>
          <a:custGeom>
            <a:rect b="b" l="l" r="r" t="t"/>
            <a:pathLst>
              <a:path extrusionOk="0" fill="none" h="18288" w="155448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extrusionOk="0" h="18288" w="155448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0" name="Google Shape;380;p19"/>
          <p:cNvSpPr txBox="1"/>
          <p:nvPr/>
        </p:nvSpPr>
        <p:spPr>
          <a:xfrm>
            <a:off x="4654295" y="502920"/>
            <a:ext cx="6894576" cy="146304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0" i="0" lang="it-IT" sz="2200">
                <a:solidFill>
                  <a:schemeClr val="dk1"/>
                </a:solidFill>
                <a:latin typeface="Arial"/>
                <a:ea typeface="Arial"/>
                <a:cs typeface="Arial"/>
                <a:sym typeface="Arial"/>
              </a:rPr>
              <a:t>L'archiviazione cloud ti consente di condividere e accedere facilmente ai file da qualsiasi luogo e di ripristinarli se qualcosa va storto.</a:t>
            </a:r>
            <a:endParaRPr sz="2200">
              <a:solidFill>
                <a:schemeClr val="dk1"/>
              </a:solidFill>
              <a:latin typeface="Arial"/>
              <a:ea typeface="Arial"/>
              <a:cs typeface="Arial"/>
              <a:sym typeface="Arial"/>
            </a:endParaRPr>
          </a:p>
        </p:txBody>
      </p:sp>
      <p:pic>
        <p:nvPicPr>
          <p:cNvPr id="381" name="Google Shape;381;p19"/>
          <p:cNvPicPr preferRelativeResize="0"/>
          <p:nvPr>
            <p:ph idx="1" type="body"/>
          </p:nvPr>
        </p:nvPicPr>
        <p:blipFill rotWithShape="1">
          <a:blip r:embed="rId3">
            <a:alphaModFix/>
          </a:blip>
          <a:srcRect b="10806" l="0" r="0" t="17727"/>
          <a:stretch/>
        </p:blipFill>
        <p:spPr>
          <a:xfrm>
            <a:off x="630936" y="3090451"/>
            <a:ext cx="10917936" cy="23603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6" name="Shape 386"/>
        <p:cNvGrpSpPr/>
        <p:nvPr/>
      </p:nvGrpSpPr>
      <p:grpSpPr>
        <a:xfrm>
          <a:off x="0" y="0"/>
          <a:ext cx="0" cy="0"/>
          <a:chOff x="0" y="0"/>
          <a:chExt cx="0" cy="0"/>
        </a:xfrm>
      </p:grpSpPr>
      <p:sp>
        <p:nvSpPr>
          <p:cNvPr id="387" name="Google Shape;387;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8" name="Google Shape;388;p20"/>
          <p:cNvSpPr/>
          <p:nvPr/>
        </p:nvSpPr>
        <p:spPr>
          <a:xfrm>
            <a:off x="0" y="4080681"/>
            <a:ext cx="12192000" cy="2777318"/>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9" name="Google Shape;389;p20"/>
          <p:cNvSpPr txBox="1"/>
          <p:nvPr>
            <p:ph type="title"/>
          </p:nvPr>
        </p:nvSpPr>
        <p:spPr>
          <a:xfrm>
            <a:off x="1255060" y="5279511"/>
            <a:ext cx="9681882" cy="739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262626"/>
              </a:buClr>
              <a:buSzPts val="3600"/>
              <a:buFont typeface="Play"/>
              <a:buNone/>
            </a:pPr>
            <a:r>
              <a:rPr lang="it-IT" sz="3600">
                <a:solidFill>
                  <a:srgbClr val="262626"/>
                </a:solidFill>
              </a:rPr>
              <a:t>Analizzare Dati e Informazioni</a:t>
            </a:r>
            <a:endParaRPr sz="3600">
              <a:solidFill>
                <a:srgbClr val="262626"/>
              </a:solidFill>
            </a:endParaRPr>
          </a:p>
        </p:txBody>
      </p:sp>
      <p:pic>
        <p:nvPicPr>
          <p:cNvPr descr="Cloud network graphic" id="390" name="Google Shape;390;p20"/>
          <p:cNvPicPr preferRelativeResize="0"/>
          <p:nvPr/>
        </p:nvPicPr>
        <p:blipFill rotWithShape="1">
          <a:blip r:embed="rId3">
            <a:alphaModFix/>
          </a:blip>
          <a:srcRect b="9553" l="0" r="0" t="4613"/>
          <a:stretch/>
        </p:blipFill>
        <p:spPr>
          <a:xfrm>
            <a:off x="20" y="10"/>
            <a:ext cx="12191979" cy="5886523"/>
          </a:xfrm>
          <a:custGeom>
            <a:rect b="b" l="l" r="r" t="t"/>
            <a:pathLst>
              <a:path extrusionOk="0" h="5886533" w="12191999">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5" name="Shape 395"/>
        <p:cNvGrpSpPr/>
        <p:nvPr/>
      </p:nvGrpSpPr>
      <p:grpSpPr>
        <a:xfrm>
          <a:off x="0" y="0"/>
          <a:ext cx="0" cy="0"/>
          <a:chOff x="0" y="0"/>
          <a:chExt cx="0" cy="0"/>
        </a:xfrm>
      </p:grpSpPr>
      <p:sp>
        <p:nvSpPr>
          <p:cNvPr id="396" name="Google Shape;396;p21"/>
          <p:cNvSpPr/>
          <p:nvPr/>
        </p:nvSpPr>
        <p:spPr>
          <a:xfrm>
            <a:off x="0" y="8313"/>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7" name="Google Shape;397;p21"/>
          <p:cNvSpPr txBox="1"/>
          <p:nvPr>
            <p:ph type="title"/>
          </p:nvPr>
        </p:nvSpPr>
        <p:spPr>
          <a:xfrm>
            <a:off x="479394" y="1070800"/>
            <a:ext cx="3939688" cy="558312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8000"/>
              <a:buFont typeface="Play"/>
              <a:buNone/>
            </a:pPr>
            <a:r>
              <a:rPr lang="it-IT" sz="8000"/>
              <a:t>Risultati organici vs. Annunci</a:t>
            </a:r>
            <a:endParaRPr sz="8000"/>
          </a:p>
        </p:txBody>
      </p:sp>
      <p:cxnSp>
        <p:nvCxnSpPr>
          <p:cNvPr id="398" name="Google Shape;398;p21"/>
          <p:cNvCxnSpPr/>
          <p:nvPr/>
        </p:nvCxnSpPr>
        <p:spPr>
          <a:xfrm>
            <a:off x="4728053" y="1132114"/>
            <a:ext cx="0" cy="5717573"/>
          </a:xfrm>
          <a:prstGeom prst="straightConnector1">
            <a:avLst/>
          </a:prstGeom>
          <a:noFill/>
          <a:ln cap="sq" cmpd="sng" w="25400">
            <a:solidFill>
              <a:schemeClr val="accent1"/>
            </a:solidFill>
            <a:prstDash val="solid"/>
            <a:bevel/>
            <a:headEnd len="sm" w="sm" type="none"/>
            <a:tailEnd len="sm" w="sm" type="none"/>
          </a:ln>
        </p:spPr>
      </p:cxnSp>
      <p:grpSp>
        <p:nvGrpSpPr>
          <p:cNvPr id="399" name="Google Shape;399;p21"/>
          <p:cNvGrpSpPr/>
          <p:nvPr/>
        </p:nvGrpSpPr>
        <p:grpSpPr>
          <a:xfrm>
            <a:off x="5108535" y="1074210"/>
            <a:ext cx="6245265" cy="5582525"/>
            <a:chOff x="0" y="3410"/>
            <a:chExt cx="6245265" cy="5582525"/>
          </a:xfrm>
        </p:grpSpPr>
        <p:sp>
          <p:nvSpPr>
            <p:cNvPr id="400" name="Google Shape;400;p21"/>
            <p:cNvSpPr/>
            <p:nvPr/>
          </p:nvSpPr>
          <p:spPr>
            <a:xfrm>
              <a:off x="0" y="3410"/>
              <a:ext cx="6245265" cy="150118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1"/>
            <p:cNvSpPr/>
            <p:nvPr/>
          </p:nvSpPr>
          <p:spPr>
            <a:xfrm>
              <a:off x="454107" y="341177"/>
              <a:ext cx="826457" cy="82565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1"/>
            <p:cNvSpPr/>
            <p:nvPr/>
          </p:nvSpPr>
          <p:spPr>
            <a:xfrm>
              <a:off x="1734673" y="3410"/>
              <a:ext cx="4458049" cy="159500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1"/>
            <p:cNvSpPr txBox="1"/>
            <p:nvPr/>
          </p:nvSpPr>
          <p:spPr>
            <a:xfrm>
              <a:off x="1734673" y="3410"/>
              <a:ext cx="4458049" cy="1595007"/>
            </a:xfrm>
            <a:prstGeom prst="rect">
              <a:avLst/>
            </a:prstGeom>
            <a:noFill/>
            <a:ln>
              <a:noFill/>
            </a:ln>
          </p:spPr>
          <p:txBody>
            <a:bodyPr anchorCtr="0" anchor="ctr" bIns="168800" lIns="168800" spcFirstLastPara="1" rIns="168800" wrap="square" tIns="168800">
              <a:noAutofit/>
            </a:bodyPr>
            <a:lstStyle/>
            <a:p>
              <a:pPr indent="0" lvl="0" marL="0" marR="0" rtl="0" algn="l">
                <a:lnSpc>
                  <a:spcPct val="100000"/>
                </a:lnSpc>
                <a:spcBef>
                  <a:spcPts val="0"/>
                </a:spcBef>
                <a:spcAft>
                  <a:spcPts val="0"/>
                </a:spcAft>
                <a:buClr>
                  <a:schemeClr val="dk1"/>
                </a:buClr>
                <a:buSzPts val="1400"/>
                <a:buFont typeface="Arial"/>
                <a:buNone/>
              </a:pPr>
              <a:r>
                <a:rPr b="0" i="0" lang="it-IT" sz="1400">
                  <a:solidFill>
                    <a:schemeClr val="dk1"/>
                  </a:solidFill>
                  <a:latin typeface="Arial"/>
                  <a:ea typeface="Arial"/>
                  <a:cs typeface="Arial"/>
                  <a:sym typeface="Arial"/>
                </a:rPr>
                <a:t>Quando fai una ricerca online, ottieni due tipi di risultati: risultati di ricerca e annunci.</a:t>
              </a:r>
              <a:endParaRPr sz="1400">
                <a:solidFill>
                  <a:schemeClr val="dk1"/>
                </a:solidFill>
                <a:latin typeface="Arial"/>
                <a:ea typeface="Arial"/>
                <a:cs typeface="Arial"/>
                <a:sym typeface="Arial"/>
              </a:endParaRPr>
            </a:p>
          </p:txBody>
        </p:sp>
        <p:sp>
          <p:nvSpPr>
            <p:cNvPr id="404" name="Google Shape;404;p21"/>
            <p:cNvSpPr/>
            <p:nvPr/>
          </p:nvSpPr>
          <p:spPr>
            <a:xfrm>
              <a:off x="0" y="1997169"/>
              <a:ext cx="6245265" cy="150118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1"/>
            <p:cNvSpPr/>
            <p:nvPr/>
          </p:nvSpPr>
          <p:spPr>
            <a:xfrm>
              <a:off x="454107" y="2334936"/>
              <a:ext cx="826457" cy="82565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1"/>
            <p:cNvSpPr/>
            <p:nvPr/>
          </p:nvSpPr>
          <p:spPr>
            <a:xfrm>
              <a:off x="1734673" y="1997169"/>
              <a:ext cx="4458049" cy="159500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1"/>
            <p:cNvSpPr txBox="1"/>
            <p:nvPr/>
          </p:nvSpPr>
          <p:spPr>
            <a:xfrm>
              <a:off x="1734673" y="1997169"/>
              <a:ext cx="4458049" cy="1595007"/>
            </a:xfrm>
            <a:prstGeom prst="rect">
              <a:avLst/>
            </a:prstGeom>
            <a:noFill/>
            <a:ln>
              <a:noFill/>
            </a:ln>
          </p:spPr>
          <p:txBody>
            <a:bodyPr anchorCtr="0" anchor="ctr" bIns="168800" lIns="168800" spcFirstLastPara="1" rIns="168800" wrap="square" tIns="168800">
              <a:noAutofit/>
            </a:bodyPr>
            <a:lstStyle/>
            <a:p>
              <a:pPr indent="0" lvl="0" marL="0" marR="0" rtl="0" algn="l">
                <a:lnSpc>
                  <a:spcPct val="100000"/>
                </a:lnSpc>
                <a:spcBef>
                  <a:spcPts val="0"/>
                </a:spcBef>
                <a:spcAft>
                  <a:spcPts val="0"/>
                </a:spcAft>
                <a:buClr>
                  <a:schemeClr val="dk1"/>
                </a:buClr>
                <a:buSzPts val="1400"/>
                <a:buFont typeface="Arial"/>
                <a:buNone/>
              </a:pPr>
              <a:r>
                <a:rPr b="0" i="0" lang="it-IT" sz="1400">
                  <a:solidFill>
                    <a:schemeClr val="dk1"/>
                  </a:solidFill>
                  <a:latin typeface="Arial"/>
                  <a:ea typeface="Arial"/>
                  <a:cs typeface="Arial"/>
                  <a:sym typeface="Arial"/>
                </a:rPr>
                <a:t>Nei risultati di ricerca, il motore di ricerca determina quali risultati sono più pertinenti alla tua ricerca. Questi sono anche noti come risultati di ricerca organici.</a:t>
              </a:r>
              <a:endParaRPr sz="1400">
                <a:solidFill>
                  <a:schemeClr val="dk1"/>
                </a:solidFill>
                <a:latin typeface="Arial"/>
                <a:ea typeface="Arial"/>
                <a:cs typeface="Arial"/>
                <a:sym typeface="Arial"/>
              </a:endParaRPr>
            </a:p>
          </p:txBody>
        </p:sp>
        <p:sp>
          <p:nvSpPr>
            <p:cNvPr id="408" name="Google Shape;408;p21"/>
            <p:cNvSpPr/>
            <p:nvPr/>
          </p:nvSpPr>
          <p:spPr>
            <a:xfrm>
              <a:off x="0" y="3990928"/>
              <a:ext cx="6245265" cy="150118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1"/>
            <p:cNvSpPr/>
            <p:nvPr/>
          </p:nvSpPr>
          <p:spPr>
            <a:xfrm>
              <a:off x="454551" y="4328695"/>
              <a:ext cx="826457" cy="82565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1"/>
            <p:cNvSpPr/>
            <p:nvPr/>
          </p:nvSpPr>
          <p:spPr>
            <a:xfrm>
              <a:off x="1735561" y="3990928"/>
              <a:ext cx="4401230" cy="159500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1"/>
            <p:cNvSpPr txBox="1"/>
            <p:nvPr/>
          </p:nvSpPr>
          <p:spPr>
            <a:xfrm>
              <a:off x="1735561" y="3990928"/>
              <a:ext cx="4401230" cy="1595007"/>
            </a:xfrm>
            <a:prstGeom prst="rect">
              <a:avLst/>
            </a:prstGeom>
            <a:noFill/>
            <a:ln>
              <a:noFill/>
            </a:ln>
          </p:spPr>
          <p:txBody>
            <a:bodyPr anchorCtr="0" anchor="ctr" bIns="168800" lIns="168800" spcFirstLastPara="1" rIns="168800" wrap="square" tIns="168800">
              <a:noAutofit/>
            </a:bodyPr>
            <a:lstStyle/>
            <a:p>
              <a:pPr indent="0" lvl="0" marL="0" marR="0" rtl="0" algn="l">
                <a:lnSpc>
                  <a:spcPct val="100000"/>
                </a:lnSpc>
                <a:spcBef>
                  <a:spcPts val="0"/>
                </a:spcBef>
                <a:spcAft>
                  <a:spcPts val="0"/>
                </a:spcAft>
                <a:buClr>
                  <a:schemeClr val="dk1"/>
                </a:buClr>
                <a:buSzPts val="1400"/>
                <a:buFont typeface="Arial"/>
                <a:buNone/>
              </a:pPr>
              <a:r>
                <a:rPr b="0" i="0" lang="it-IT" sz="1400">
                  <a:solidFill>
                    <a:schemeClr val="dk1"/>
                  </a:solidFill>
                  <a:latin typeface="Arial"/>
                  <a:ea typeface="Arial"/>
                  <a:cs typeface="Arial"/>
                  <a:sym typeface="Arial"/>
                </a:rPr>
                <a:t>Nei tuoi risultati di ricerca, puoi anche vedere annunci pubblicitari che sono pagati dalle aziende per apparire quando c'è una corrispondenza con il termine che stai cercando. È per questo che, ad esempio, potresti vedere un annuncio di una banca quando cerchi "i migliori tassi di risparmio".</a:t>
              </a:r>
              <a:endParaRPr sz="1400">
                <a:solidFill>
                  <a:schemeClr val="dk1"/>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6" name="Shape 416"/>
        <p:cNvGrpSpPr/>
        <p:nvPr/>
      </p:nvGrpSpPr>
      <p:grpSpPr>
        <a:xfrm>
          <a:off x="0" y="0"/>
          <a:ext cx="0" cy="0"/>
          <a:chOff x="0" y="0"/>
          <a:chExt cx="0" cy="0"/>
        </a:xfrm>
      </p:grpSpPr>
      <p:sp>
        <p:nvSpPr>
          <p:cNvPr id="417" name="Google Shape;417;p22"/>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8" name="Google Shape;418;p22"/>
          <p:cNvSpPr txBox="1"/>
          <p:nvPr>
            <p:ph type="title"/>
          </p:nvPr>
        </p:nvSpPr>
        <p:spPr>
          <a:xfrm>
            <a:off x="838200" y="556995"/>
            <a:ext cx="10515600" cy="113369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200"/>
              <a:buFont typeface="Play"/>
              <a:buNone/>
            </a:pPr>
            <a:r>
              <a:rPr lang="it-IT" sz="5200"/>
              <a:t>Criteria to use to evaluate information</a:t>
            </a:r>
            <a:endParaRPr/>
          </a:p>
        </p:txBody>
      </p:sp>
      <p:grpSp>
        <p:nvGrpSpPr>
          <p:cNvPr id="419" name="Google Shape;419;p22"/>
          <p:cNvGrpSpPr/>
          <p:nvPr/>
        </p:nvGrpSpPr>
        <p:grpSpPr>
          <a:xfrm>
            <a:off x="851419" y="2098081"/>
            <a:ext cx="10489160" cy="3806424"/>
            <a:chOff x="13219" y="272456"/>
            <a:chExt cx="10489160" cy="3806424"/>
          </a:xfrm>
        </p:grpSpPr>
        <p:sp>
          <p:nvSpPr>
            <p:cNvPr id="420" name="Google Shape;420;p22"/>
            <p:cNvSpPr/>
            <p:nvPr/>
          </p:nvSpPr>
          <p:spPr>
            <a:xfrm>
              <a:off x="766584" y="272456"/>
              <a:ext cx="811316" cy="694822"/>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2"/>
            <p:cNvSpPr/>
            <p:nvPr/>
          </p:nvSpPr>
          <p:spPr>
            <a:xfrm>
              <a:off x="13219" y="1127520"/>
              <a:ext cx="2318046" cy="2977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2"/>
            <p:cNvSpPr txBox="1"/>
            <p:nvPr/>
          </p:nvSpPr>
          <p:spPr>
            <a:xfrm>
              <a:off x="13219" y="1127520"/>
              <a:ext cx="2318046" cy="2977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Arial"/>
                <a:buNone/>
              </a:pPr>
              <a:r>
                <a:rPr b="1" lang="it-IT" sz="1900">
                  <a:solidFill>
                    <a:schemeClr val="dk1"/>
                  </a:solidFill>
                  <a:latin typeface="Arial"/>
                  <a:ea typeface="Arial"/>
                  <a:cs typeface="Arial"/>
                  <a:sym typeface="Arial"/>
                </a:rPr>
                <a:t>Credibilità</a:t>
              </a:r>
              <a:endParaRPr sz="1900">
                <a:solidFill>
                  <a:schemeClr val="dk1"/>
                </a:solidFill>
                <a:latin typeface="Arial"/>
                <a:ea typeface="Arial"/>
                <a:cs typeface="Arial"/>
                <a:sym typeface="Arial"/>
              </a:endParaRPr>
            </a:p>
          </p:txBody>
        </p:sp>
        <p:sp>
          <p:nvSpPr>
            <p:cNvPr id="423" name="Google Shape;423;p22"/>
            <p:cNvSpPr/>
            <p:nvPr/>
          </p:nvSpPr>
          <p:spPr>
            <a:xfrm>
              <a:off x="13219" y="1499832"/>
              <a:ext cx="2318046" cy="257904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2"/>
            <p:cNvSpPr txBox="1"/>
            <p:nvPr/>
          </p:nvSpPr>
          <p:spPr>
            <a:xfrm>
              <a:off x="13219" y="1499832"/>
              <a:ext cx="2318046" cy="2579048"/>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it-IT" sz="1400">
                  <a:solidFill>
                    <a:schemeClr val="dk1"/>
                  </a:solidFill>
                  <a:latin typeface="Arial"/>
                  <a:ea typeface="Arial"/>
                  <a:cs typeface="Arial"/>
                  <a:sym typeface="Arial"/>
                </a:rPr>
                <a:t>Credenziali dell'autore (qualifiche, ruolo, ecc.)</a:t>
              </a:r>
              <a:endParaRPr sz="1400">
                <a:solidFill>
                  <a:schemeClr val="dk1"/>
                </a:solidFill>
                <a:latin typeface="Arial"/>
                <a:ea typeface="Arial"/>
                <a:cs typeface="Arial"/>
                <a:sym typeface="Arial"/>
              </a:endParaRPr>
            </a:p>
            <a:p>
              <a:pPr indent="0" lvl="0" marL="0" marR="0" rtl="0" algn="ctr">
                <a:lnSpc>
                  <a:spcPct val="100000"/>
                </a:lnSpc>
                <a:spcBef>
                  <a:spcPts val="490"/>
                </a:spcBef>
                <a:spcAft>
                  <a:spcPts val="0"/>
                </a:spcAft>
                <a:buClr>
                  <a:schemeClr val="dk1"/>
                </a:buClr>
                <a:buSzPts val="1400"/>
                <a:buFont typeface="Arial"/>
                <a:buNone/>
              </a:pPr>
              <a:r>
                <a:rPr lang="it-IT" sz="1400">
                  <a:solidFill>
                    <a:schemeClr val="dk1"/>
                  </a:solidFill>
                  <a:latin typeface="Arial"/>
                  <a:ea typeface="Arial"/>
                  <a:cs typeface="Arial"/>
                  <a:sym typeface="Arial"/>
                </a:rPr>
                <a:t>Editore (gli editori accademici, le agenzie governative o le organizzazioni rispettabili sono più credibili rispetto a blog, social media, ecc.)</a:t>
              </a:r>
              <a:endParaRPr/>
            </a:p>
            <a:p>
              <a:pPr indent="0" lvl="0" marL="0" marR="0" rtl="0" algn="ctr">
                <a:lnSpc>
                  <a:spcPct val="100000"/>
                </a:lnSpc>
                <a:spcBef>
                  <a:spcPts val="490"/>
                </a:spcBef>
                <a:spcAft>
                  <a:spcPts val="0"/>
                </a:spcAft>
                <a:buClr>
                  <a:schemeClr val="dk1"/>
                </a:buClr>
                <a:buSzPts val="1400"/>
                <a:buFont typeface="Arial"/>
                <a:buNone/>
              </a:pPr>
              <a:r>
                <a:rPr lang="it-IT" sz="1400">
                  <a:solidFill>
                    <a:schemeClr val="dk1"/>
                  </a:solidFill>
                  <a:latin typeface="Arial"/>
                  <a:ea typeface="Arial"/>
                  <a:cs typeface="Arial"/>
                  <a:sym typeface="Arial"/>
                </a:rPr>
                <a:t>Riferimenti e citazioni: le fonti affidabili citano spesso altre fonti credibili</a:t>
              </a:r>
              <a:endParaRPr/>
            </a:p>
          </p:txBody>
        </p:sp>
        <p:sp>
          <p:nvSpPr>
            <p:cNvPr id="425" name="Google Shape;425;p22"/>
            <p:cNvSpPr/>
            <p:nvPr/>
          </p:nvSpPr>
          <p:spPr>
            <a:xfrm>
              <a:off x="3490289" y="272456"/>
              <a:ext cx="811316" cy="694822"/>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2"/>
            <p:cNvSpPr/>
            <p:nvPr/>
          </p:nvSpPr>
          <p:spPr>
            <a:xfrm>
              <a:off x="2736924" y="1127520"/>
              <a:ext cx="2318046" cy="2977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2"/>
            <p:cNvSpPr txBox="1"/>
            <p:nvPr/>
          </p:nvSpPr>
          <p:spPr>
            <a:xfrm>
              <a:off x="2736924" y="1127520"/>
              <a:ext cx="2318046" cy="2977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Arial"/>
                <a:buNone/>
              </a:pPr>
              <a:r>
                <a:rPr b="1" lang="it-IT" sz="1900">
                  <a:solidFill>
                    <a:schemeClr val="dk1"/>
                  </a:solidFill>
                  <a:latin typeface="Arial"/>
                  <a:ea typeface="Arial"/>
                  <a:cs typeface="Arial"/>
                  <a:sym typeface="Arial"/>
                </a:rPr>
                <a:t>Rilevanza</a:t>
              </a:r>
              <a:endParaRPr sz="1900">
                <a:solidFill>
                  <a:schemeClr val="dk1"/>
                </a:solidFill>
                <a:latin typeface="Arial"/>
                <a:ea typeface="Arial"/>
                <a:cs typeface="Arial"/>
                <a:sym typeface="Arial"/>
              </a:endParaRPr>
            </a:p>
          </p:txBody>
        </p:sp>
        <p:sp>
          <p:nvSpPr>
            <p:cNvPr id="428" name="Google Shape;428;p22"/>
            <p:cNvSpPr/>
            <p:nvPr/>
          </p:nvSpPr>
          <p:spPr>
            <a:xfrm>
              <a:off x="2736924" y="1499832"/>
              <a:ext cx="2318046" cy="257904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2"/>
            <p:cNvSpPr txBox="1"/>
            <p:nvPr/>
          </p:nvSpPr>
          <p:spPr>
            <a:xfrm>
              <a:off x="2736924" y="1499832"/>
              <a:ext cx="2318046" cy="2579048"/>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it-IT" sz="1400">
                  <a:solidFill>
                    <a:schemeClr val="dk1"/>
                  </a:solidFill>
                  <a:latin typeface="Arial"/>
                  <a:ea typeface="Arial"/>
                  <a:cs typeface="Arial"/>
                  <a:sym typeface="Arial"/>
                </a:rPr>
                <a:t>Ambito: Determina se la fonte copre l'argomento in modo completo e appropriato.</a:t>
              </a:r>
              <a:endParaRPr sz="1400">
                <a:solidFill>
                  <a:schemeClr val="dk1"/>
                </a:solidFill>
                <a:latin typeface="Arial"/>
                <a:ea typeface="Arial"/>
                <a:cs typeface="Arial"/>
                <a:sym typeface="Arial"/>
              </a:endParaRPr>
            </a:p>
            <a:p>
              <a:pPr indent="0" lvl="0" marL="0" marR="0" rtl="0" algn="ctr">
                <a:lnSpc>
                  <a:spcPct val="100000"/>
                </a:lnSpc>
                <a:spcBef>
                  <a:spcPts val="490"/>
                </a:spcBef>
                <a:spcAft>
                  <a:spcPts val="0"/>
                </a:spcAft>
                <a:buClr>
                  <a:schemeClr val="dk1"/>
                </a:buClr>
                <a:buSzPts val="1400"/>
                <a:buFont typeface="Arial"/>
                <a:buNone/>
              </a:pPr>
              <a:r>
                <a:rPr lang="it-IT" sz="1400">
                  <a:solidFill>
                    <a:schemeClr val="dk1"/>
                  </a:solidFill>
                  <a:latin typeface="Arial"/>
                  <a:ea typeface="Arial"/>
                  <a:cs typeface="Arial"/>
                  <a:sym typeface="Arial"/>
                </a:rPr>
                <a:t>Scopo: Comprendi lo scopo della fonte, ad esempio informare, persuadere, intrattenere o vendere.</a:t>
              </a:r>
              <a:endParaRPr/>
            </a:p>
          </p:txBody>
        </p:sp>
        <p:sp>
          <p:nvSpPr>
            <p:cNvPr id="430" name="Google Shape;430;p22"/>
            <p:cNvSpPr/>
            <p:nvPr/>
          </p:nvSpPr>
          <p:spPr>
            <a:xfrm>
              <a:off x="6213994" y="272456"/>
              <a:ext cx="811316" cy="69482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2"/>
            <p:cNvSpPr/>
            <p:nvPr/>
          </p:nvSpPr>
          <p:spPr>
            <a:xfrm>
              <a:off x="5460629" y="1127520"/>
              <a:ext cx="2318046" cy="2977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2"/>
            <p:cNvSpPr txBox="1"/>
            <p:nvPr/>
          </p:nvSpPr>
          <p:spPr>
            <a:xfrm>
              <a:off x="5460629" y="1127520"/>
              <a:ext cx="2318046" cy="2977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Arial"/>
                <a:buNone/>
              </a:pPr>
              <a:r>
                <a:rPr b="1" lang="it-IT" sz="1900">
                  <a:solidFill>
                    <a:schemeClr val="dk1"/>
                  </a:solidFill>
                  <a:latin typeface="Arial"/>
                  <a:ea typeface="Arial"/>
                  <a:cs typeface="Arial"/>
                  <a:sym typeface="Arial"/>
                </a:rPr>
                <a:t>Pregiudizio</a:t>
              </a:r>
              <a:endParaRPr sz="1900">
                <a:solidFill>
                  <a:schemeClr val="dk1"/>
                </a:solidFill>
                <a:latin typeface="Arial"/>
                <a:ea typeface="Arial"/>
                <a:cs typeface="Arial"/>
                <a:sym typeface="Arial"/>
              </a:endParaRPr>
            </a:p>
          </p:txBody>
        </p:sp>
        <p:sp>
          <p:nvSpPr>
            <p:cNvPr id="433" name="Google Shape;433;p22"/>
            <p:cNvSpPr/>
            <p:nvPr/>
          </p:nvSpPr>
          <p:spPr>
            <a:xfrm>
              <a:off x="5460629" y="1499832"/>
              <a:ext cx="2318046" cy="257904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2"/>
            <p:cNvSpPr txBox="1"/>
            <p:nvPr/>
          </p:nvSpPr>
          <p:spPr>
            <a:xfrm>
              <a:off x="5460629" y="1499832"/>
              <a:ext cx="2318046" cy="2579048"/>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it-IT" sz="1400">
                  <a:solidFill>
                    <a:schemeClr val="dk1"/>
                  </a:solidFill>
                  <a:latin typeface="Arial"/>
                  <a:ea typeface="Arial"/>
                  <a:cs typeface="Arial"/>
                  <a:sym typeface="Arial"/>
                </a:rPr>
                <a:t>Obiettività: la fonte presenta le informazioni in modo equo e senza un bias significativo?</a:t>
              </a:r>
              <a:endParaRPr sz="1400">
                <a:solidFill>
                  <a:schemeClr val="dk1"/>
                </a:solidFill>
                <a:latin typeface="Arial"/>
                <a:ea typeface="Arial"/>
                <a:cs typeface="Arial"/>
                <a:sym typeface="Arial"/>
              </a:endParaRPr>
            </a:p>
            <a:p>
              <a:pPr indent="0" lvl="0" marL="0" marR="0" rtl="0" algn="ctr">
                <a:lnSpc>
                  <a:spcPct val="100000"/>
                </a:lnSpc>
                <a:spcBef>
                  <a:spcPts val="490"/>
                </a:spcBef>
                <a:spcAft>
                  <a:spcPts val="0"/>
                </a:spcAft>
                <a:buClr>
                  <a:schemeClr val="dk1"/>
                </a:buClr>
                <a:buSzPts val="1400"/>
                <a:buFont typeface="Arial"/>
                <a:buNone/>
              </a:pPr>
              <a:r>
                <a:rPr lang="it-IT" sz="1400">
                  <a:solidFill>
                    <a:schemeClr val="dk1"/>
                  </a:solidFill>
                  <a:latin typeface="Arial"/>
                  <a:ea typeface="Arial"/>
                  <a:cs typeface="Arial"/>
                  <a:sym typeface="Arial"/>
                </a:rPr>
                <a:t>Punto di vista: la fonte presenta più prospettive sul tema?</a:t>
              </a:r>
              <a:endParaRPr/>
            </a:p>
            <a:p>
              <a:pPr indent="0" lvl="0" marL="0" marR="0" rtl="0" algn="ctr">
                <a:lnSpc>
                  <a:spcPct val="100000"/>
                </a:lnSpc>
                <a:spcBef>
                  <a:spcPts val="490"/>
                </a:spcBef>
                <a:spcAft>
                  <a:spcPts val="0"/>
                </a:spcAft>
                <a:buClr>
                  <a:schemeClr val="dk1"/>
                </a:buClr>
                <a:buSzPts val="1400"/>
                <a:buFont typeface="Arial"/>
                <a:buNone/>
              </a:pPr>
              <a:r>
                <a:rPr lang="it-IT" sz="1400">
                  <a:solidFill>
                    <a:schemeClr val="dk1"/>
                  </a:solidFill>
                  <a:latin typeface="Arial"/>
                  <a:ea typeface="Arial"/>
                  <a:cs typeface="Arial"/>
                  <a:sym typeface="Arial"/>
                </a:rPr>
                <a:t>Lingua: Il linguaggio è pieno di parole emotive o cariche di significato?</a:t>
              </a:r>
              <a:endParaRPr/>
            </a:p>
          </p:txBody>
        </p:sp>
        <p:sp>
          <p:nvSpPr>
            <p:cNvPr id="435" name="Google Shape;435;p22"/>
            <p:cNvSpPr/>
            <p:nvPr/>
          </p:nvSpPr>
          <p:spPr>
            <a:xfrm>
              <a:off x="8937698" y="272456"/>
              <a:ext cx="811316" cy="694822"/>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2"/>
            <p:cNvSpPr/>
            <p:nvPr/>
          </p:nvSpPr>
          <p:spPr>
            <a:xfrm>
              <a:off x="8184333" y="1127520"/>
              <a:ext cx="2318046" cy="2977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2"/>
            <p:cNvSpPr txBox="1"/>
            <p:nvPr/>
          </p:nvSpPr>
          <p:spPr>
            <a:xfrm>
              <a:off x="8184333" y="1127520"/>
              <a:ext cx="2318046" cy="2977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Arial"/>
                <a:buNone/>
              </a:pPr>
              <a:r>
                <a:rPr b="1" lang="it-IT" sz="1900">
                  <a:solidFill>
                    <a:schemeClr val="dk1"/>
                  </a:solidFill>
                  <a:latin typeface="Arial"/>
                  <a:ea typeface="Arial"/>
                  <a:cs typeface="Arial"/>
                  <a:sym typeface="Arial"/>
                </a:rPr>
                <a:t>Accuratezza</a:t>
              </a:r>
              <a:endParaRPr sz="1900">
                <a:solidFill>
                  <a:schemeClr val="dk1"/>
                </a:solidFill>
                <a:latin typeface="Arial"/>
                <a:ea typeface="Arial"/>
                <a:cs typeface="Arial"/>
                <a:sym typeface="Arial"/>
              </a:endParaRPr>
            </a:p>
          </p:txBody>
        </p:sp>
        <p:sp>
          <p:nvSpPr>
            <p:cNvPr id="438" name="Google Shape;438;p22"/>
            <p:cNvSpPr/>
            <p:nvPr/>
          </p:nvSpPr>
          <p:spPr>
            <a:xfrm>
              <a:off x="8184333" y="1499832"/>
              <a:ext cx="2318046" cy="257904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2"/>
            <p:cNvSpPr txBox="1"/>
            <p:nvPr/>
          </p:nvSpPr>
          <p:spPr>
            <a:xfrm>
              <a:off x="8184333" y="1499832"/>
              <a:ext cx="2318046" cy="2579048"/>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it-IT" sz="1400">
                  <a:solidFill>
                    <a:schemeClr val="dk1"/>
                  </a:solidFill>
                  <a:latin typeface="Arial"/>
                  <a:ea typeface="Arial"/>
                  <a:cs typeface="Arial"/>
                  <a:sym typeface="Arial"/>
                </a:rPr>
                <a:t>Prove e supporto: valuta se la fonte fornisce prove, dati e riferimenti a sostegno delle sue affermazioni.</a:t>
              </a:r>
              <a:endParaRPr sz="1400">
                <a:solidFill>
                  <a:schemeClr val="dk1"/>
                </a:solidFill>
                <a:latin typeface="Arial"/>
                <a:ea typeface="Arial"/>
                <a:cs typeface="Arial"/>
                <a:sym typeface="Arial"/>
              </a:endParaRPr>
            </a:p>
            <a:p>
              <a:pPr indent="0" lvl="0" marL="0" marR="0" rtl="0" algn="ctr">
                <a:lnSpc>
                  <a:spcPct val="100000"/>
                </a:lnSpc>
                <a:spcBef>
                  <a:spcPts val="490"/>
                </a:spcBef>
                <a:spcAft>
                  <a:spcPts val="0"/>
                </a:spcAft>
                <a:buClr>
                  <a:schemeClr val="dk1"/>
                </a:buClr>
                <a:buSzPts val="1400"/>
                <a:buFont typeface="Arial"/>
                <a:buNone/>
              </a:pPr>
              <a:r>
                <a:rPr lang="it-IT" sz="1400">
                  <a:solidFill>
                    <a:schemeClr val="dk1"/>
                  </a:solidFill>
                  <a:latin typeface="Arial"/>
                  <a:ea typeface="Arial"/>
                  <a:cs typeface="Arial"/>
                  <a:sym typeface="Arial"/>
                </a:rPr>
                <a:t>Errori: cerca eventuali errori fattuali, refusi o errori grammaticali che potrebbero compromettere la credibilità.</a:t>
              </a: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4" name="Shape 444"/>
        <p:cNvGrpSpPr/>
        <p:nvPr/>
      </p:nvGrpSpPr>
      <p:grpSpPr>
        <a:xfrm>
          <a:off x="0" y="0"/>
          <a:ext cx="0" cy="0"/>
          <a:chOff x="0" y="0"/>
          <a:chExt cx="0" cy="0"/>
        </a:xfrm>
      </p:grpSpPr>
      <p:sp>
        <p:nvSpPr>
          <p:cNvPr id="445" name="Google Shape;445;p23"/>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6" name="Google Shape;446;p23"/>
          <p:cNvSpPr/>
          <p:nvPr/>
        </p:nvSpPr>
        <p:spPr>
          <a:xfrm>
            <a:off x="1768100" y="-1"/>
            <a:ext cx="10423900" cy="5920155"/>
          </a:xfrm>
          <a:custGeom>
            <a:rect b="b" l="l" r="r" t="t"/>
            <a:pathLst>
              <a:path extrusionOk="0" h="5491534" w="10423900">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447" name="Google Shape;447;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it-IT"/>
              <a:t>Tecniche da utilizzare per valutare una fonte</a:t>
            </a:r>
            <a:endParaRPr/>
          </a:p>
        </p:txBody>
      </p:sp>
      <p:grpSp>
        <p:nvGrpSpPr>
          <p:cNvPr id="448" name="Google Shape;448;p23"/>
          <p:cNvGrpSpPr/>
          <p:nvPr/>
        </p:nvGrpSpPr>
        <p:grpSpPr>
          <a:xfrm>
            <a:off x="839021" y="2095826"/>
            <a:ext cx="10513956" cy="3992642"/>
            <a:chOff x="821" y="84097"/>
            <a:chExt cx="10513956" cy="3992642"/>
          </a:xfrm>
        </p:grpSpPr>
        <p:sp>
          <p:nvSpPr>
            <p:cNvPr id="449" name="Google Shape;449;p23"/>
            <p:cNvSpPr/>
            <p:nvPr/>
          </p:nvSpPr>
          <p:spPr>
            <a:xfrm>
              <a:off x="821" y="84097"/>
              <a:ext cx="3327201" cy="3992641"/>
            </a:xfrm>
            <a:prstGeom prst="rect">
              <a:avLst/>
            </a:prstGeom>
            <a:solidFill>
              <a:srgbClr val="A02891"/>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3"/>
            <p:cNvSpPr txBox="1"/>
            <p:nvPr/>
          </p:nvSpPr>
          <p:spPr>
            <a:xfrm>
              <a:off x="821" y="1681154"/>
              <a:ext cx="3327201" cy="2395585"/>
            </a:xfrm>
            <a:prstGeom prst="rect">
              <a:avLst/>
            </a:prstGeom>
            <a:noFill/>
            <a:ln>
              <a:noFill/>
            </a:ln>
          </p:spPr>
          <p:txBody>
            <a:bodyPr anchorCtr="0" anchor="t" bIns="330200" lIns="328650" spcFirstLastPara="1" rIns="328650" wrap="square" tIns="0">
              <a:noAutofit/>
            </a:bodyPr>
            <a:lstStyle/>
            <a:p>
              <a:pPr indent="0" lvl="0" marL="0" marR="0" rtl="0" algn="l">
                <a:lnSpc>
                  <a:spcPct val="100000"/>
                </a:lnSpc>
                <a:spcBef>
                  <a:spcPts val="0"/>
                </a:spcBef>
                <a:spcAft>
                  <a:spcPts val="0"/>
                </a:spcAft>
                <a:buClr>
                  <a:schemeClr val="lt1"/>
                </a:buClr>
                <a:buSzPts val="2000"/>
                <a:buFont typeface="Arial"/>
                <a:buNone/>
              </a:pPr>
              <a:r>
                <a:rPr b="1" lang="it-IT" sz="2000">
                  <a:solidFill>
                    <a:schemeClr val="lt1"/>
                  </a:solidFill>
                  <a:latin typeface="Arial"/>
                  <a:ea typeface="Arial"/>
                  <a:cs typeface="Arial"/>
                  <a:sym typeface="Arial"/>
                </a:rPr>
                <a:t>Data di pubblicazione: </a:t>
              </a:r>
              <a:r>
                <a:rPr b="0" lang="it-IT" sz="2000">
                  <a:solidFill>
                    <a:schemeClr val="lt1"/>
                  </a:solidFill>
                  <a:latin typeface="Arial"/>
                  <a:ea typeface="Arial"/>
                  <a:cs typeface="Arial"/>
                  <a:sym typeface="Arial"/>
                </a:rPr>
                <a:t>Assicurati che la fonte sia aggiornata, soprattutto in settori dove le informazioni cambiano rapidamente.</a:t>
              </a:r>
              <a:endParaRPr b="0" sz="2000">
                <a:solidFill>
                  <a:schemeClr val="lt1"/>
                </a:solidFill>
                <a:latin typeface="Arial"/>
                <a:ea typeface="Arial"/>
                <a:cs typeface="Arial"/>
                <a:sym typeface="Arial"/>
              </a:endParaRPr>
            </a:p>
          </p:txBody>
        </p:sp>
        <p:sp>
          <p:nvSpPr>
            <p:cNvPr id="451" name="Google Shape;451;p23"/>
            <p:cNvSpPr/>
            <p:nvPr/>
          </p:nvSpPr>
          <p:spPr>
            <a:xfrm>
              <a:off x="821" y="84097"/>
              <a:ext cx="3327201" cy="159705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txBox="1"/>
            <p:nvPr/>
          </p:nvSpPr>
          <p:spPr>
            <a:xfrm>
              <a:off x="821" y="84097"/>
              <a:ext cx="3327201" cy="1597056"/>
            </a:xfrm>
            <a:prstGeom prst="rect">
              <a:avLst/>
            </a:prstGeom>
            <a:noFill/>
            <a:ln>
              <a:noFill/>
            </a:ln>
          </p:spPr>
          <p:txBody>
            <a:bodyPr anchorCtr="0" anchor="ctr" bIns="165100" lIns="328650" spcFirstLastPara="1" rIns="328650" wrap="square" tIns="165100">
              <a:noAutofit/>
            </a:bodyPr>
            <a:lstStyle/>
            <a:p>
              <a:pPr indent="0" lvl="0" marL="0" marR="0" rtl="0" algn="l">
                <a:lnSpc>
                  <a:spcPct val="90000"/>
                </a:lnSpc>
                <a:spcBef>
                  <a:spcPts val="0"/>
                </a:spcBef>
                <a:spcAft>
                  <a:spcPts val="0"/>
                </a:spcAft>
                <a:buClr>
                  <a:schemeClr val="lt1"/>
                </a:buClr>
                <a:buSzPts val="6600"/>
                <a:buFont typeface="Arial"/>
                <a:buNone/>
              </a:pPr>
              <a:r>
                <a:rPr lang="it-IT" sz="6600">
                  <a:solidFill>
                    <a:schemeClr val="lt1"/>
                  </a:solidFill>
                  <a:latin typeface="Arial"/>
                  <a:ea typeface="Arial"/>
                  <a:cs typeface="Arial"/>
                  <a:sym typeface="Arial"/>
                </a:rPr>
                <a:t>01</a:t>
              </a:r>
              <a:endParaRPr/>
            </a:p>
          </p:txBody>
        </p:sp>
        <p:sp>
          <p:nvSpPr>
            <p:cNvPr id="453" name="Google Shape;453;p23"/>
            <p:cNvSpPr/>
            <p:nvPr/>
          </p:nvSpPr>
          <p:spPr>
            <a:xfrm>
              <a:off x="3594199" y="84097"/>
              <a:ext cx="3327201" cy="3992641"/>
            </a:xfrm>
            <a:prstGeom prst="rect">
              <a:avLst/>
            </a:prstGeom>
            <a:solidFill>
              <a:srgbClr val="2B6FA2"/>
            </a:solidFill>
            <a:ln cap="flat" cmpd="sng" w="19050">
              <a:solidFill>
                <a:srgbClr val="2B6FA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txBox="1"/>
            <p:nvPr/>
          </p:nvSpPr>
          <p:spPr>
            <a:xfrm>
              <a:off x="3594199" y="1681154"/>
              <a:ext cx="3327201" cy="2395585"/>
            </a:xfrm>
            <a:prstGeom prst="rect">
              <a:avLst/>
            </a:prstGeom>
            <a:noFill/>
            <a:ln>
              <a:noFill/>
            </a:ln>
          </p:spPr>
          <p:txBody>
            <a:bodyPr anchorCtr="0" anchor="t" bIns="330200" lIns="328650" spcFirstLastPara="1" rIns="328650" wrap="square" tIns="0">
              <a:noAutofit/>
            </a:bodyPr>
            <a:lstStyle/>
            <a:p>
              <a:pPr indent="0" lvl="0" marL="0" marR="0" rtl="0" algn="l">
                <a:lnSpc>
                  <a:spcPct val="100000"/>
                </a:lnSpc>
                <a:spcBef>
                  <a:spcPts val="0"/>
                </a:spcBef>
                <a:spcAft>
                  <a:spcPts val="0"/>
                </a:spcAft>
                <a:buClr>
                  <a:schemeClr val="lt1"/>
                </a:buClr>
                <a:buSzPts val="2000"/>
                <a:buFont typeface="Arial"/>
                <a:buNone/>
              </a:pPr>
              <a:r>
                <a:rPr b="1" lang="it-IT" sz="2000">
                  <a:solidFill>
                    <a:schemeClr val="lt1"/>
                  </a:solidFill>
                  <a:latin typeface="Arial"/>
                  <a:ea typeface="Arial"/>
                  <a:cs typeface="Arial"/>
                  <a:sym typeface="Arial"/>
                </a:rPr>
                <a:t>Riferimenti: </a:t>
              </a:r>
              <a:r>
                <a:rPr b="0" lang="it-IT" sz="2000">
                  <a:solidFill>
                    <a:schemeClr val="lt1"/>
                  </a:solidFill>
                  <a:latin typeface="Arial"/>
                  <a:ea typeface="Arial"/>
                  <a:cs typeface="Arial"/>
                  <a:sym typeface="Arial"/>
                </a:rPr>
                <a:t>Esamina i riferimenti citati per assicurarti che provengano da fonti credibili.</a:t>
              </a:r>
              <a:endParaRPr b="0" sz="2000">
                <a:solidFill>
                  <a:schemeClr val="lt1"/>
                </a:solidFill>
                <a:latin typeface="Arial"/>
                <a:ea typeface="Arial"/>
                <a:cs typeface="Arial"/>
                <a:sym typeface="Arial"/>
              </a:endParaRPr>
            </a:p>
          </p:txBody>
        </p:sp>
        <p:sp>
          <p:nvSpPr>
            <p:cNvPr id="455" name="Google Shape;455;p23"/>
            <p:cNvSpPr/>
            <p:nvPr/>
          </p:nvSpPr>
          <p:spPr>
            <a:xfrm>
              <a:off x="3594199" y="84097"/>
              <a:ext cx="3327201" cy="159705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3"/>
            <p:cNvSpPr txBox="1"/>
            <p:nvPr/>
          </p:nvSpPr>
          <p:spPr>
            <a:xfrm>
              <a:off x="3594199" y="84097"/>
              <a:ext cx="3327201" cy="1597056"/>
            </a:xfrm>
            <a:prstGeom prst="rect">
              <a:avLst/>
            </a:prstGeom>
            <a:noFill/>
            <a:ln>
              <a:noFill/>
            </a:ln>
          </p:spPr>
          <p:txBody>
            <a:bodyPr anchorCtr="0" anchor="ctr" bIns="165100" lIns="328650" spcFirstLastPara="1" rIns="328650" wrap="square" tIns="165100">
              <a:noAutofit/>
            </a:bodyPr>
            <a:lstStyle/>
            <a:p>
              <a:pPr indent="0" lvl="0" marL="0" marR="0" rtl="0" algn="l">
                <a:lnSpc>
                  <a:spcPct val="90000"/>
                </a:lnSpc>
                <a:spcBef>
                  <a:spcPts val="0"/>
                </a:spcBef>
                <a:spcAft>
                  <a:spcPts val="0"/>
                </a:spcAft>
                <a:buClr>
                  <a:schemeClr val="lt1"/>
                </a:buClr>
                <a:buSzPts val="6600"/>
                <a:buFont typeface="Arial"/>
                <a:buNone/>
              </a:pPr>
              <a:r>
                <a:rPr lang="it-IT" sz="6600">
                  <a:solidFill>
                    <a:schemeClr val="lt1"/>
                  </a:solidFill>
                  <a:latin typeface="Arial"/>
                  <a:ea typeface="Arial"/>
                  <a:cs typeface="Arial"/>
                  <a:sym typeface="Arial"/>
                </a:rPr>
                <a:t>02</a:t>
              </a:r>
              <a:endParaRPr/>
            </a:p>
          </p:txBody>
        </p:sp>
        <p:sp>
          <p:nvSpPr>
            <p:cNvPr id="457" name="Google Shape;457;p23"/>
            <p:cNvSpPr/>
            <p:nvPr/>
          </p:nvSpPr>
          <p:spPr>
            <a:xfrm>
              <a:off x="7187576" y="84097"/>
              <a:ext cx="3327201" cy="3992641"/>
            </a:xfrm>
            <a:prstGeom prst="rect">
              <a:avLst/>
            </a:prstGeom>
            <a:solidFill>
              <a:srgbClr val="4CA62C"/>
            </a:solidFill>
            <a:ln cap="flat" cmpd="sng" w="19050">
              <a:solidFill>
                <a:srgbClr val="4C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txBox="1"/>
            <p:nvPr/>
          </p:nvSpPr>
          <p:spPr>
            <a:xfrm>
              <a:off x="7187576" y="1681154"/>
              <a:ext cx="3327201" cy="2395585"/>
            </a:xfrm>
            <a:prstGeom prst="rect">
              <a:avLst/>
            </a:prstGeom>
            <a:noFill/>
            <a:ln>
              <a:noFill/>
            </a:ln>
          </p:spPr>
          <p:txBody>
            <a:bodyPr anchorCtr="0" anchor="t" bIns="330200" lIns="328650" spcFirstLastPara="1" rIns="328650" wrap="square" tIns="0">
              <a:noAutofit/>
            </a:bodyPr>
            <a:lstStyle/>
            <a:p>
              <a:pPr indent="0" lvl="0" marL="0" marR="0" rtl="0" algn="l">
                <a:lnSpc>
                  <a:spcPct val="100000"/>
                </a:lnSpc>
                <a:spcBef>
                  <a:spcPts val="0"/>
                </a:spcBef>
                <a:spcAft>
                  <a:spcPts val="0"/>
                </a:spcAft>
                <a:buClr>
                  <a:schemeClr val="lt1"/>
                </a:buClr>
                <a:buSzPts val="2000"/>
                <a:buFont typeface="Arial"/>
                <a:buNone/>
              </a:pPr>
              <a:r>
                <a:rPr b="1" lang="it-IT" sz="2000">
                  <a:solidFill>
                    <a:schemeClr val="lt1"/>
                  </a:solidFill>
                  <a:latin typeface="Arial"/>
                  <a:ea typeface="Arial"/>
                  <a:cs typeface="Arial"/>
                  <a:sym typeface="Arial"/>
                </a:rPr>
                <a:t>Verifica incrociata della coerenza: </a:t>
              </a:r>
              <a:r>
                <a:rPr b="0" lang="it-IT" sz="2000">
                  <a:solidFill>
                    <a:schemeClr val="lt1"/>
                  </a:solidFill>
                  <a:latin typeface="Arial"/>
                  <a:ea typeface="Arial"/>
                  <a:cs typeface="Arial"/>
                  <a:sym typeface="Arial"/>
                </a:rPr>
                <a:t>Confronta le informazioni con altre fonti per identificare potenziali bias.</a:t>
              </a:r>
              <a:endParaRPr b="0" sz="2000">
                <a:solidFill>
                  <a:schemeClr val="lt1"/>
                </a:solidFill>
                <a:latin typeface="Arial"/>
                <a:ea typeface="Arial"/>
                <a:cs typeface="Arial"/>
                <a:sym typeface="Arial"/>
              </a:endParaRPr>
            </a:p>
          </p:txBody>
        </p:sp>
        <p:sp>
          <p:nvSpPr>
            <p:cNvPr id="459" name="Google Shape;459;p23"/>
            <p:cNvSpPr/>
            <p:nvPr/>
          </p:nvSpPr>
          <p:spPr>
            <a:xfrm>
              <a:off x="7187576" y="84097"/>
              <a:ext cx="3327201" cy="159705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txBox="1"/>
            <p:nvPr/>
          </p:nvSpPr>
          <p:spPr>
            <a:xfrm>
              <a:off x="7187576" y="84097"/>
              <a:ext cx="3327201" cy="1597056"/>
            </a:xfrm>
            <a:prstGeom prst="rect">
              <a:avLst/>
            </a:prstGeom>
            <a:noFill/>
            <a:ln>
              <a:noFill/>
            </a:ln>
          </p:spPr>
          <p:txBody>
            <a:bodyPr anchorCtr="0" anchor="ctr" bIns="165100" lIns="328650" spcFirstLastPara="1" rIns="328650" wrap="square" tIns="165100">
              <a:noAutofit/>
            </a:bodyPr>
            <a:lstStyle/>
            <a:p>
              <a:pPr indent="0" lvl="0" marL="0" marR="0" rtl="0" algn="l">
                <a:lnSpc>
                  <a:spcPct val="90000"/>
                </a:lnSpc>
                <a:spcBef>
                  <a:spcPts val="0"/>
                </a:spcBef>
                <a:spcAft>
                  <a:spcPts val="0"/>
                </a:spcAft>
                <a:buClr>
                  <a:schemeClr val="lt1"/>
                </a:buClr>
                <a:buSzPts val="6600"/>
                <a:buFont typeface="Arial"/>
                <a:buNone/>
              </a:pPr>
              <a:r>
                <a:rPr lang="it-IT" sz="6600">
                  <a:solidFill>
                    <a:schemeClr val="lt1"/>
                  </a:solidFill>
                  <a:latin typeface="Arial"/>
                  <a:ea typeface="Arial"/>
                  <a:cs typeface="Arial"/>
                  <a:sym typeface="Arial"/>
                </a:rPr>
                <a:t>03</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5" name="Shape 465"/>
        <p:cNvGrpSpPr/>
        <p:nvPr/>
      </p:nvGrpSpPr>
      <p:grpSpPr>
        <a:xfrm>
          <a:off x="0" y="0"/>
          <a:ext cx="0" cy="0"/>
          <a:chOff x="0" y="0"/>
          <a:chExt cx="0" cy="0"/>
        </a:xfrm>
      </p:grpSpPr>
      <p:sp>
        <p:nvSpPr>
          <p:cNvPr id="466" name="Google Shape;466;p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7" name="Google Shape;467;p24"/>
          <p:cNvSpPr txBox="1"/>
          <p:nvPr>
            <p:ph type="title"/>
          </p:nvPr>
        </p:nvSpPr>
        <p:spPr>
          <a:xfrm>
            <a:off x="630936" y="640080"/>
            <a:ext cx="4818888" cy="14813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000"/>
              <a:buFont typeface="Play"/>
              <a:buNone/>
            </a:pPr>
            <a:r>
              <a:rPr lang="it-IT" sz="5000"/>
              <a:t>Suggerimenti extra:</a:t>
            </a:r>
            <a:endParaRPr/>
          </a:p>
        </p:txBody>
      </p:sp>
      <p:sp>
        <p:nvSpPr>
          <p:cNvPr id="468" name="Google Shape;468;p24"/>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9" name="Google Shape;469;p24"/>
          <p:cNvSpPr txBox="1"/>
          <p:nvPr>
            <p:ph idx="1" type="body"/>
          </p:nvPr>
        </p:nvSpPr>
        <p:spPr>
          <a:xfrm>
            <a:off x="630936" y="2660904"/>
            <a:ext cx="5465064" cy="3968496"/>
          </a:xfrm>
          <a:prstGeom prst="rect">
            <a:avLst/>
          </a:prstGeom>
          <a:noFill/>
          <a:ln>
            <a:noFill/>
          </a:ln>
        </p:spPr>
        <p:txBody>
          <a:bodyPr anchorCtr="0" anchor="t" bIns="45700" lIns="91425" spcFirstLastPara="1" rIns="91425" wrap="square" tIns="45700">
            <a:normAutofit lnSpcReduction="10000"/>
          </a:bodyPr>
          <a:lstStyle/>
          <a:p>
            <a:pPr indent="-120650" lvl="0" marL="228600" rtl="0" algn="l">
              <a:lnSpc>
                <a:spcPct val="90000"/>
              </a:lnSpc>
              <a:spcBef>
                <a:spcPts val="0"/>
              </a:spcBef>
              <a:spcAft>
                <a:spcPts val="0"/>
              </a:spcAft>
              <a:buClr>
                <a:schemeClr val="dk1"/>
              </a:buClr>
              <a:buSzPts val="1700"/>
              <a:buNone/>
            </a:pPr>
            <a:r>
              <a:t/>
            </a:r>
            <a:endParaRPr sz="1700"/>
          </a:p>
          <a:p>
            <a:pPr indent="-228600" lvl="0" marL="228600" rtl="0" algn="l">
              <a:lnSpc>
                <a:spcPct val="90000"/>
              </a:lnSpc>
              <a:spcBef>
                <a:spcPts val="1000"/>
              </a:spcBef>
              <a:spcAft>
                <a:spcPts val="0"/>
              </a:spcAft>
              <a:buClr>
                <a:schemeClr val="dk1"/>
              </a:buClr>
              <a:buSzPts val="2000"/>
              <a:buChar char="•"/>
            </a:pPr>
            <a:r>
              <a:rPr lang="it-IT" sz="2000"/>
              <a:t>Se l'informazione sembra troppo bella per essere vera, probabilmente non lo è.</a:t>
            </a:r>
            <a:endParaRPr/>
          </a:p>
          <a:p>
            <a:pPr indent="-228600" lvl="0" marL="228600" rtl="0" algn="l">
              <a:lnSpc>
                <a:spcPct val="90000"/>
              </a:lnSpc>
              <a:spcBef>
                <a:spcPts val="1000"/>
              </a:spcBef>
              <a:spcAft>
                <a:spcPts val="0"/>
              </a:spcAft>
              <a:buClr>
                <a:schemeClr val="dk1"/>
              </a:buClr>
              <a:buSzPts val="2000"/>
              <a:buChar char="•"/>
            </a:pPr>
            <a:r>
              <a:rPr lang="it-IT" sz="2000"/>
              <a:t>Non fidarti mai dei social media per informazioni importanti (ad esempio, domande mediche, analisi politiche, ecc.).</a:t>
            </a:r>
            <a:endParaRPr/>
          </a:p>
          <a:p>
            <a:pPr indent="-228600" lvl="0" marL="228600" rtl="0" algn="l">
              <a:lnSpc>
                <a:spcPct val="90000"/>
              </a:lnSpc>
              <a:spcBef>
                <a:spcPts val="1000"/>
              </a:spcBef>
              <a:spcAft>
                <a:spcPts val="0"/>
              </a:spcAft>
              <a:buClr>
                <a:schemeClr val="dk1"/>
              </a:buClr>
              <a:buSzPts val="2000"/>
              <a:buChar char="•"/>
            </a:pPr>
            <a:r>
              <a:rPr lang="it-IT" sz="2000"/>
              <a:t>Non diffondere notizie false tra i tuoi contatti. Controlla prima se l'informazione è vera. Se tutti facessero lo stesso, non ci sarebbe spazio per le notizie false.</a:t>
            </a:r>
            <a:endParaRPr/>
          </a:p>
          <a:p>
            <a:pPr indent="-228600" lvl="0" marL="228600" rtl="0" algn="l">
              <a:lnSpc>
                <a:spcPct val="90000"/>
              </a:lnSpc>
              <a:spcBef>
                <a:spcPts val="1000"/>
              </a:spcBef>
              <a:spcAft>
                <a:spcPts val="0"/>
              </a:spcAft>
              <a:buClr>
                <a:schemeClr val="dk1"/>
              </a:buClr>
              <a:buSzPts val="2000"/>
              <a:buChar char="•"/>
            </a:pPr>
            <a:r>
              <a:rPr b="1" lang="it-IT" sz="2000"/>
              <a:t>Fai attenzione alla disinformazione o alla propaganda, progettate per manipolare o ingannare il pubblico.</a:t>
            </a:r>
            <a:endParaRPr b="1" sz="1700"/>
          </a:p>
        </p:txBody>
      </p:sp>
      <p:pic>
        <p:nvPicPr>
          <p:cNvPr id="470" name="Google Shape;470;p24"/>
          <p:cNvPicPr preferRelativeResize="0"/>
          <p:nvPr/>
        </p:nvPicPr>
        <p:blipFill rotWithShape="1">
          <a:blip r:embed="rId3">
            <a:alphaModFix/>
          </a:blip>
          <a:srcRect b="0" l="0" r="0" t="0"/>
          <a:stretch/>
        </p:blipFill>
        <p:spPr>
          <a:xfrm>
            <a:off x="6912036" y="0"/>
            <a:ext cx="3796041" cy="683971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grpSp>
        <p:nvGrpSpPr>
          <p:cNvPr id="476" name="Google Shape;476;p25"/>
          <p:cNvGrpSpPr/>
          <p:nvPr/>
        </p:nvGrpSpPr>
        <p:grpSpPr>
          <a:xfrm>
            <a:off x="25268" y="4930407"/>
            <a:ext cx="2726930" cy="1244738"/>
            <a:chOff x="37902" y="7395609"/>
            <a:chExt cx="4090395" cy="1867108"/>
          </a:xfrm>
        </p:grpSpPr>
        <p:pic>
          <p:nvPicPr>
            <p:cNvPr id="477" name="Google Shape;477;p25"/>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478" name="Google Shape;478;p25"/>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479" name="Google Shape;479;p25"/>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480" name="Google Shape;480;p25"/>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481" name="Google Shape;481;p25"/>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482" name="Google Shape;482;p25"/>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483" name="Google Shape;483;p25"/>
          <p:cNvSpPr txBox="1"/>
          <p:nvPr/>
        </p:nvSpPr>
        <p:spPr>
          <a:xfrm>
            <a:off x="20009" y="6354652"/>
            <a:ext cx="12152207" cy="414430"/>
          </a:xfrm>
          <a:prstGeom prst="rect">
            <a:avLst/>
          </a:prstGeom>
          <a:noFill/>
          <a:ln>
            <a:noFill/>
          </a:ln>
        </p:spPr>
        <p:txBody>
          <a:bodyPr anchorCtr="0" anchor="t" bIns="0" lIns="0" spcFirstLastPara="1" rIns="0" wrap="square" tIns="8450">
            <a:spAutoFit/>
          </a:bodyPr>
          <a:lstStyle/>
          <a:p>
            <a:pPr indent="-833161" lvl="0" marL="841204" marR="3387" rtl="0" algn="ctr">
              <a:lnSpc>
                <a:spcPct val="115100"/>
              </a:lnSpc>
              <a:spcBef>
                <a:spcPts val="0"/>
              </a:spcBef>
              <a:spcAft>
                <a:spcPts val="0"/>
              </a:spcAft>
              <a:buNone/>
            </a:pPr>
            <a:r>
              <a:rPr lang="it-IT" sz="1200">
                <a:solidFill>
                  <a:srgbClr val="FFFFFF"/>
                </a:solidFill>
                <a:latin typeface="Helvetica Neue"/>
                <a:ea typeface="Helvetica Neue"/>
                <a:cs typeface="Helvetica Neue"/>
                <a:sym typeface="Helvetica Neue"/>
              </a:rPr>
              <a:t>Finanziato dall'Unione Europea. Le opinioni e i punti di vista espressi sono tuttavia solo quelli dell'autore o degli autori e non riflettono necessariamente quelli dell'Unione Europea o dell'Agenzia Esecutiva per l'Istruzione e la Cultura (EACEA). Né l'Unione Europea né l'EACEA possono essere ritenute Responsabili.</a:t>
            </a:r>
            <a:endParaRPr/>
          </a:p>
        </p:txBody>
      </p:sp>
      <p:pic>
        <p:nvPicPr>
          <p:cNvPr id="484" name="Google Shape;484;p25"/>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485" name="Google Shape;485;p25"/>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486" name="Google Shape;486;p25"/>
          <p:cNvSpPr txBox="1"/>
          <p:nvPr/>
        </p:nvSpPr>
        <p:spPr>
          <a:xfrm>
            <a:off x="2284091" y="1866513"/>
            <a:ext cx="7228044" cy="593325"/>
          </a:xfrm>
          <a:prstGeom prst="rect">
            <a:avLst/>
          </a:prstGeom>
          <a:noFill/>
          <a:ln>
            <a:noFill/>
          </a:ln>
        </p:spPr>
        <p:txBody>
          <a:bodyPr anchorCtr="0" anchor="t" bIns="0" lIns="0" spcFirstLastPara="1" rIns="0" wrap="square" tIns="8450">
            <a:spAutoFit/>
          </a:bodyPr>
          <a:lstStyle/>
          <a:p>
            <a:pPr indent="0" lvl="0" marL="0" marR="0" rtl="0" algn="ctr">
              <a:lnSpc>
                <a:spcPct val="100000"/>
              </a:lnSpc>
              <a:spcBef>
                <a:spcPts val="0"/>
              </a:spcBef>
              <a:spcAft>
                <a:spcPts val="0"/>
              </a:spcAft>
              <a:buNone/>
            </a:pPr>
            <a:r>
              <a:rPr lang="it-IT" sz="2333">
                <a:solidFill>
                  <a:schemeClr val="dk1"/>
                </a:solidFill>
                <a:latin typeface="Georgia"/>
                <a:ea typeface="Georgia"/>
                <a:cs typeface="Georgia"/>
                <a:sym typeface="Georgia"/>
              </a:rPr>
              <a:t>UE come casa della solidarietà per i minori fuori famiglia</a:t>
            </a:r>
            <a:br>
              <a:rPr lang="it-IT" sz="2333">
                <a:solidFill>
                  <a:schemeClr val="dk1"/>
                </a:solidFill>
                <a:latin typeface="Georgia"/>
                <a:ea typeface="Georgia"/>
                <a:cs typeface="Georgia"/>
                <a:sym typeface="Georgia"/>
              </a:rPr>
            </a:br>
            <a:r>
              <a:rPr lang="it-IT"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pic>
        <p:nvPicPr>
          <p:cNvPr id="487" name="Google Shape;487;p25"/>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488" name="Google Shape;488;p25"/>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489" name="Google Shape;489;p25"/>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490" name="Google Shape;490;p25"/>
          <p:cNvGrpSpPr/>
          <p:nvPr/>
        </p:nvGrpSpPr>
        <p:grpSpPr>
          <a:xfrm>
            <a:off x="11231396" y="5352745"/>
            <a:ext cx="736275" cy="134197"/>
            <a:chOff x="16847094" y="8029117"/>
            <a:chExt cx="1104413" cy="201295"/>
          </a:xfrm>
        </p:grpSpPr>
        <p:pic>
          <p:nvPicPr>
            <p:cNvPr id="491" name="Google Shape;491;p25"/>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492" name="Google Shape;492;p25"/>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93" name="Google Shape;493;p25"/>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494" name="Google Shape;494;p25"/>
          <p:cNvGrpSpPr/>
          <p:nvPr/>
        </p:nvGrpSpPr>
        <p:grpSpPr>
          <a:xfrm>
            <a:off x="10404054" y="5564040"/>
            <a:ext cx="557327" cy="105770"/>
            <a:chOff x="15606081" y="8346060"/>
            <a:chExt cx="835991" cy="158656"/>
          </a:xfrm>
        </p:grpSpPr>
        <p:pic>
          <p:nvPicPr>
            <p:cNvPr id="495" name="Google Shape;495;p25"/>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496" name="Google Shape;496;p25"/>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97" name="Google Shape;497;p25"/>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498" name="Google Shape;498;p25"/>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99" name="Google Shape;499;p25"/>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500" name="Google Shape;500;p25"/>
          <p:cNvGrpSpPr/>
          <p:nvPr/>
        </p:nvGrpSpPr>
        <p:grpSpPr>
          <a:xfrm>
            <a:off x="11010750" y="5564122"/>
            <a:ext cx="399902" cy="105606"/>
            <a:chOff x="16516125" y="8346182"/>
            <a:chExt cx="599853" cy="158410"/>
          </a:xfrm>
        </p:grpSpPr>
        <p:pic>
          <p:nvPicPr>
            <p:cNvPr id="501" name="Google Shape;501;p25"/>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502" name="Google Shape;502;p25"/>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503" name="Google Shape;503;p25"/>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504" name="Google Shape;504;p25"/>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505" name="Google Shape;505;p25"/>
          <p:cNvGrpSpPr/>
          <p:nvPr/>
        </p:nvGrpSpPr>
        <p:grpSpPr>
          <a:xfrm>
            <a:off x="11457835" y="5564040"/>
            <a:ext cx="509510" cy="105770"/>
            <a:chOff x="17186752" y="8346060"/>
            <a:chExt cx="764265" cy="158656"/>
          </a:xfrm>
        </p:grpSpPr>
        <p:pic>
          <p:nvPicPr>
            <p:cNvPr id="506" name="Google Shape;506;p25"/>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507" name="Google Shape;507;p25"/>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508" name="Google Shape;508;p25"/>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509" name="Google Shape;509;p25"/>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510" name="Google Shape;510;p25"/>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
        <p:nvSpPr>
          <p:cNvPr id="511" name="Google Shape;511;p25"/>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i="0" lang="it-IT" sz="5400" u="none" cap="none" strike="noStrike">
                <a:solidFill>
                  <a:srgbClr val="000000"/>
                </a:solidFill>
                <a:latin typeface="Cambria"/>
                <a:ea typeface="Cambria"/>
                <a:cs typeface="Cambria"/>
                <a:sym typeface="Cambria"/>
              </a:rPr>
              <a:t>Eurhope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2024-06-12T11:14:25Z</dcterms:created>
  <dc:creator>Dede Georgia (Δέδε Γεωργία )</dc:creator>
</cp:coreProperties>
</file>