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y="10287000" cx="18288000"/>
  <p:notesSz cx="6858000" cy="9144000"/>
  <p:embeddedFontLst>
    <p:embeddedFont>
      <p:font typeface="Play"/>
      <p:regular r:id="rId34"/>
      <p:bold r:id="rId35"/>
    </p:embeddedFont>
    <p:embeddedFont>
      <p:font typeface="Arimo"/>
      <p:regular r:id="rId36"/>
      <p:bold r:id="rId37"/>
      <p:italic r:id="rId38"/>
      <p:boldItalic r:id="rId39"/>
    </p:embeddedFont>
    <p:embeddedFont>
      <p:font typeface="Quattrocento Sans"/>
      <p:regular r:id="rId40"/>
      <p:bold r:id="rId41"/>
      <p:italic r:id="rId42"/>
      <p:boldItalic r:id="rId43"/>
    </p:embeddedFon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8" roundtripDataSignature="AMtx7mghAKauJi4eAXmrQfMLT0C5/xam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D17698A-BBDA-4111-A0FE-9CB988698D8D}">
  <a:tblStyle styleId="{7D17698A-BBDA-4111-A0FE-9CB988698D8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QuattrocentoSans-regular.fntdata"/><Relationship Id="rId20" Type="http://schemas.openxmlformats.org/officeDocument/2006/relationships/slide" Target="slides/slide13.xml"/><Relationship Id="rId42" Type="http://schemas.openxmlformats.org/officeDocument/2006/relationships/font" Target="fonts/QuattrocentoSans-italic.fntdata"/><Relationship Id="rId41" Type="http://schemas.openxmlformats.org/officeDocument/2006/relationships/font" Target="fonts/QuattrocentoSans-bold.fntdata"/><Relationship Id="rId22" Type="http://schemas.openxmlformats.org/officeDocument/2006/relationships/slide" Target="slides/slide15.xml"/><Relationship Id="rId44" Type="http://schemas.openxmlformats.org/officeDocument/2006/relationships/font" Target="fonts/OpenSans-regular.fntdata"/><Relationship Id="rId21" Type="http://schemas.openxmlformats.org/officeDocument/2006/relationships/slide" Target="slides/slide14.xml"/><Relationship Id="rId43" Type="http://schemas.openxmlformats.org/officeDocument/2006/relationships/font" Target="fonts/QuattrocentoSans-boldItalic.fntdata"/><Relationship Id="rId24" Type="http://schemas.openxmlformats.org/officeDocument/2006/relationships/slide" Target="slides/slide17.xml"/><Relationship Id="rId46" Type="http://schemas.openxmlformats.org/officeDocument/2006/relationships/font" Target="fonts/OpenSans-italic.fntdata"/><Relationship Id="rId23" Type="http://schemas.openxmlformats.org/officeDocument/2006/relationships/slide" Target="slides/slide16.xml"/><Relationship Id="rId45"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48" Type="http://customschemas.google.com/relationships/presentationmetadata" Target="metadata"/><Relationship Id="rId25" Type="http://schemas.openxmlformats.org/officeDocument/2006/relationships/slide" Target="slides/slide18.xml"/><Relationship Id="rId47" Type="http://schemas.openxmlformats.org/officeDocument/2006/relationships/font" Target="fonts/OpenSans-bold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Play-bold.fntdata"/><Relationship Id="rId12" Type="http://schemas.openxmlformats.org/officeDocument/2006/relationships/slide" Target="slides/slide5.xml"/><Relationship Id="rId34" Type="http://schemas.openxmlformats.org/officeDocument/2006/relationships/font" Target="fonts/Play-regular.fntdata"/><Relationship Id="rId15" Type="http://schemas.openxmlformats.org/officeDocument/2006/relationships/slide" Target="slides/slide8.xml"/><Relationship Id="rId37" Type="http://schemas.openxmlformats.org/officeDocument/2006/relationships/font" Target="fonts/Arimo-bold.fntdata"/><Relationship Id="rId14" Type="http://schemas.openxmlformats.org/officeDocument/2006/relationships/slide" Target="slides/slide7.xml"/><Relationship Id="rId36" Type="http://schemas.openxmlformats.org/officeDocument/2006/relationships/font" Target="fonts/Arimo-regular.fntdata"/><Relationship Id="rId17" Type="http://schemas.openxmlformats.org/officeDocument/2006/relationships/slide" Target="slides/slide10.xml"/><Relationship Id="rId39" Type="http://schemas.openxmlformats.org/officeDocument/2006/relationships/font" Target="fonts/Arimo-boldItalic.fntdata"/><Relationship Id="rId16" Type="http://schemas.openxmlformats.org/officeDocument/2006/relationships/slide" Target="slides/slide9.xml"/><Relationship Id="rId38" Type="http://schemas.openxmlformats.org/officeDocument/2006/relationships/font" Target="fonts/Arimo-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1" name="Google Shape;161;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162" name="Google Shape;162;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Este módulo tiene una duración de 4 horas. Puedes impartirlo en una sesión o en dos sesiones de 2 horas. Organiza un descanso de 10 minutos cada hora. </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   Será necesario: </a:t>
            </a:r>
            <a:endParaRPr/>
          </a:p>
          <a:p>
            <a:pPr indent="-171450" lvl="1" marL="628650" rtl="0" algn="l">
              <a:spcBef>
                <a:spcPts val="0"/>
              </a:spcBef>
              <a:spcAft>
                <a:spcPts val="0"/>
              </a:spcAft>
              <a:buClr>
                <a:schemeClr val="dk1"/>
              </a:buClr>
              <a:buSzPts val="1200"/>
              <a:buFont typeface="Arial"/>
              <a:buChar char="•"/>
            </a:pPr>
            <a:r>
              <a:rPr lang="es-ES"/>
              <a:t>Un PC/portátil con acceso a Internet y altavoz para poder escuchar los vídeos. </a:t>
            </a:r>
            <a:endParaRPr/>
          </a:p>
          <a:p>
            <a:pPr indent="-171450" lvl="1" marL="628650" rtl="0" algn="l">
              <a:spcBef>
                <a:spcPts val="0"/>
              </a:spcBef>
              <a:spcAft>
                <a:spcPts val="0"/>
              </a:spcAft>
              <a:buClr>
                <a:schemeClr val="dk1"/>
              </a:buClr>
              <a:buSzPts val="1200"/>
              <a:buFont typeface="Arial"/>
              <a:buChar char="•"/>
            </a:pPr>
            <a:r>
              <a:rPr lang="es-ES"/>
              <a:t>Un proyector para proyectar esta presentación. </a:t>
            </a:r>
            <a:endParaRPr/>
          </a:p>
          <a:p>
            <a:pPr indent="-171450" lvl="1" marL="628650" rtl="0" algn="l">
              <a:spcBef>
                <a:spcPts val="0"/>
              </a:spcBef>
              <a:spcAft>
                <a:spcPts val="0"/>
              </a:spcAft>
              <a:buClr>
                <a:schemeClr val="dk1"/>
              </a:buClr>
              <a:buSzPts val="1200"/>
              <a:buFont typeface="Arial"/>
              <a:buChar char="•"/>
            </a:pPr>
            <a:r>
              <a:rPr lang="es-ES"/>
              <a:t>Un par de imágenes guardadas en tu escritorio antes de la clase (consulta la diapositiva 16).</a:t>
            </a:r>
            <a:endParaRPr/>
          </a:p>
          <a:p>
            <a:pPr indent="0" lvl="0" marL="0" rtl="0" algn="l">
              <a:spcBef>
                <a:spcPts val="0"/>
              </a:spcBef>
              <a:spcAft>
                <a:spcPts val="0"/>
              </a:spcAft>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Nota sobre los vídeos utilizados: La mayoría de los vídeos están en inglés. Puedes añadir subtítulos si haces clic en CC en la parte inferior del vídeo. Si no ves tu idioma, haz clic en configuración, traducción automática y selecciona tu idioma. Como la mayoría de los vídeos empiezan con un breve anuncio, es aconsejable abrir el vídeo antes de la clase, saltarse el anuncio y parar. Vuelve a abrirlo cuando sea la hora y empieza. En este módulo sólo hay un vídeo (diapositiva 19).</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Símbolos utilizados en las notas para ayudarte a impartir el módulo:</a:t>
            </a:r>
            <a:endParaRPr/>
          </a:p>
          <a:p>
            <a:pPr indent="-171450" lvl="0" marL="171450" rtl="0" algn="l">
              <a:spcBef>
                <a:spcPts val="0"/>
              </a:spcBef>
              <a:spcAft>
                <a:spcPts val="0"/>
              </a:spcAft>
              <a:buClr>
                <a:schemeClr val="dk1"/>
              </a:buClr>
              <a:buSzPts val="1200"/>
              <a:buFont typeface="Noto Sans Symbols"/>
              <a:buChar char="☺"/>
            </a:pPr>
            <a:r>
              <a:rPr lang="es-ES"/>
              <a:t>Se utiliza para algo que tienes que decir o leer en clase. Representa tu expresión oral.</a:t>
            </a:r>
            <a:endParaRPr/>
          </a:p>
          <a:p>
            <a:pPr indent="0" lvl="0" marL="0" rtl="0" algn="l">
              <a:spcBef>
                <a:spcPts val="0"/>
              </a:spcBef>
              <a:spcAft>
                <a:spcPts val="0"/>
              </a:spcAft>
              <a:buClr>
                <a:schemeClr val="dk1"/>
              </a:buClr>
              <a:buSzPts val="1200"/>
              <a:buFont typeface="Noto Sans Symbols"/>
              <a:buNone/>
            </a:pPr>
            <a:r>
              <a:rPr lang="es-ES" sz="1200"/>
              <a:t>📄</a:t>
            </a:r>
            <a:r>
              <a:rPr lang="es-ES"/>
              <a:t>  Se utiliza para instrucciones. Te da información sobre qué hacer. </a:t>
            </a:r>
            <a:endParaRPr/>
          </a:p>
          <a:p>
            <a:pPr indent="0" lvl="0" marL="0" rtl="0" algn="l">
              <a:spcBef>
                <a:spcPts val="0"/>
              </a:spcBef>
              <a:spcAft>
                <a:spcPts val="0"/>
              </a:spcAft>
              <a:buNone/>
            </a:pPr>
            <a:r>
              <a:rPr lang="es-ES" sz="1200">
                <a:latin typeface="Quattrocento Sans"/>
                <a:ea typeface="Quattrocento Sans"/>
                <a:cs typeface="Quattrocento Sans"/>
                <a:sym typeface="Quattrocento Sans"/>
              </a:rPr>
              <a:t>🖈</a:t>
            </a:r>
            <a:r>
              <a:rPr lang="es-ES"/>
              <a:t>  Se utiliza en cualquiera de los anteriores (discurso o instrucciones). Representa una pregunta o actividad para hacer con los alumnos.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4" name="Google Shape;164;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5" name="Google Shape;165;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2" name="Google Shape;202;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03" name="Google Shape;203;p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Hola y bienvenidos de nuevo. Juntos exploraremos las oportunidades y amenazas del mundo digital en tres módulos. Supongo que la mayoría de vosotros ya habéis estado expuestos a las realidades digitales a través de un móvil o un ordenador. Sin embargo, lo que tratamos de hacer aquí, es sistematizar y profundizar nuestros conocimientos, para que podamos aprovechar al máximo la tecnología de una manera segura, agradable y productiva. Así pues, en este módulo hablaremos de:</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Lee el programa. </a:t>
            </a:r>
            <a:endParaRPr/>
          </a:p>
          <a:p>
            <a:pPr indent="0" lvl="0" marL="0" rtl="0" algn="l">
              <a:spcBef>
                <a:spcPts val="0"/>
              </a:spcBef>
              <a:spcAft>
                <a:spcPts val="0"/>
              </a:spcAft>
              <a:buClr>
                <a:schemeClr val="dk1"/>
              </a:buClr>
              <a:buSzPts val="1200"/>
              <a:buFont typeface="Noto Sans Symbols"/>
              <a:buNone/>
            </a:pPr>
            <a:r>
              <a:t/>
            </a:r>
            <a:endParaRPr/>
          </a:p>
        </p:txBody>
      </p:sp>
      <p:sp>
        <p:nvSpPr>
          <p:cNvPr id="205" name="Google Shape;205;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6" name="Google Shape;206;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9" name="Google Shape;219;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20" name="Google Shape;220;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sz="1200"/>
              <a:t>C</a:t>
            </a:r>
            <a:r>
              <a:rPr lang="es-ES"/>
              <a:t>omenzaremos examinando los datos digitales y la información digital. Es posible que hayamos escuchado estos dos términos antes, pero ¿sabemos cuál es la diferencia entre ellos?</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222" name="Google Shape;222;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3" name="Google Shape;223;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2" name="Google Shape;232;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33" name="Google Shape;233;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Por lo general, los términos «datos» e «información» se utilizan indistintamente. Sin embargo, hay una sutil diferencia entre los dos. Los datos digitales se refieren a cualquier hecho que es almacenado, transferido, leído y utilizado por redes, móviles, ordenadores y otras máquinas. Los datos pueden ser números, símbolos, caracteres, palabras, códigos, gráficos, etc. La información digital es información puesta en contexto para hacerla útil.</a:t>
            </a:r>
            <a:endParaRPr/>
          </a:p>
          <a:p>
            <a:pPr indent="0" lvl="0" marL="0" rtl="0" algn="l">
              <a:spcBef>
                <a:spcPts val="0"/>
              </a:spcBef>
              <a:spcAft>
                <a:spcPts val="0"/>
              </a:spcAft>
              <a:buClr>
                <a:schemeClr val="dk1"/>
              </a:buClr>
              <a:buSzPts val="1200"/>
              <a:buFont typeface="Noto Sans Symbols"/>
              <a:buNone/>
            </a:pPr>
            <a:r>
              <a:t/>
            </a:r>
            <a:endParaRPr/>
          </a:p>
        </p:txBody>
      </p:sp>
      <p:sp>
        <p:nvSpPr>
          <p:cNvPr id="235" name="Google Shape;235;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6" name="Google Shape;236;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9" name="Google Shape;259;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60" name="Google Shape;260;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Lee la tabla de izquierda a derecha. Lee toda la primera fila y luego la segunda fila. Utiliza los siguientes ejemplos para explicar la diferencia entre datos e información.</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Veamos un ejemplo: las palabras «cielo» y «azul» son datos. La frase «el cielo es azul» es información (información derivada del tratamiento de los datos). Otro ejemplo es que los hechos recopilados para escribir un artículo son datos hasta que se presentan de manera organizada. Entonces, se convierte en información. ¿Está claro?</a:t>
            </a:r>
            <a:endParaRPr/>
          </a:p>
          <a:p>
            <a:pPr indent="0" lvl="0" marL="0" rtl="0" algn="l">
              <a:spcBef>
                <a:spcPts val="0"/>
              </a:spcBef>
              <a:spcAft>
                <a:spcPts val="0"/>
              </a:spcAft>
              <a:buClr>
                <a:schemeClr val="dk1"/>
              </a:buClr>
              <a:buSzPts val="1200"/>
              <a:buFont typeface="Noto Sans Symbols"/>
              <a:buNone/>
            </a:pPr>
            <a:r>
              <a:t/>
            </a:r>
            <a:endParaRPr/>
          </a:p>
        </p:txBody>
      </p:sp>
      <p:sp>
        <p:nvSpPr>
          <p:cNvPr id="262" name="Google Shape;262;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3" name="Google Shape;263;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2" name="Google Shape;272;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273" name="Google Shape;273;p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Hay dos tipos principales de datos: cualitativos y cuantitativos. Los datos cualitativos son datos no numéricos. Describen cualidades o características. Los datos cuantitativos describen números, porcentajes, proporciones, tamaños, etc.</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Lee los ejemplos de datos cualitativos y cuantitativos que aparecen en la diapositiva.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275" name="Google Shape;275;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6" name="Google Shape;276;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08" name="Google Shape;308;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09" name="Google Shape;309;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Bien, hemos visto qué son los datos digitales y la información digital, pero ¿de dónde provienen? En otras palabras, ¿qué son las fuentes de datos? Una fuente de datos es la primera ubicación donde nacen los datos o la ubicación donde se digitalizan los datos físicos. </a:t>
            </a:r>
            <a:r>
              <a:rPr lang="es-ES">
                <a:latin typeface="Quattrocento Sans"/>
                <a:ea typeface="Quattrocento Sans"/>
                <a:cs typeface="Quattrocento Sans"/>
                <a:sym typeface="Quattrocento Sans"/>
              </a:rPr>
              <a:t>🖈</a:t>
            </a:r>
            <a:r>
              <a:rPr lang="es-ES"/>
              <a:t> ¿Podrías nombrar algunas fuentes de datos?</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Haz esta pregunta a los alumnos. Si no pueden responder, o si dan solo unos pocos ejemplos, puedes darles la siguiente información:</a:t>
            </a:r>
            <a:endParaRPr/>
          </a:p>
          <a:p>
            <a:pPr indent="-171450" lvl="0" marL="171450" rtl="0" algn="l">
              <a:spcBef>
                <a:spcPts val="0"/>
              </a:spcBef>
              <a:spcAft>
                <a:spcPts val="0"/>
              </a:spcAft>
              <a:buClr>
                <a:schemeClr val="dk1"/>
              </a:buClr>
              <a:buSzPts val="1200"/>
              <a:buFont typeface="Arial"/>
              <a:buChar char="•"/>
            </a:pPr>
            <a:r>
              <a:rPr lang="es-ES"/>
              <a:t>Páginas web y plataformas en línea</a:t>
            </a:r>
            <a:endParaRPr/>
          </a:p>
          <a:p>
            <a:pPr indent="-171450" lvl="0" marL="171450" rtl="0" algn="l">
              <a:spcBef>
                <a:spcPts val="0"/>
              </a:spcBef>
              <a:spcAft>
                <a:spcPts val="0"/>
              </a:spcAft>
              <a:buClr>
                <a:schemeClr val="dk1"/>
              </a:buClr>
              <a:buSzPts val="1200"/>
              <a:buFont typeface="Arial"/>
              <a:buChar char="•"/>
            </a:pPr>
            <a:r>
              <a:rPr lang="es-ES"/>
              <a:t>Redes sociales</a:t>
            </a:r>
            <a:endParaRPr/>
          </a:p>
          <a:p>
            <a:pPr indent="-171450" lvl="0" marL="171450" rtl="0" algn="l">
              <a:spcBef>
                <a:spcPts val="0"/>
              </a:spcBef>
              <a:spcAft>
                <a:spcPts val="0"/>
              </a:spcAft>
              <a:buClr>
                <a:schemeClr val="dk1"/>
              </a:buClr>
              <a:buSzPts val="1200"/>
              <a:buFont typeface="Arial"/>
              <a:buChar char="•"/>
            </a:pPr>
            <a:r>
              <a:rPr lang="es-ES"/>
              <a:t>Dispositivos digitales (por ejemplo, móviles, orednadores, dispositivos IoT)</a:t>
            </a:r>
            <a:endParaRPr/>
          </a:p>
          <a:p>
            <a:pPr indent="-171450" lvl="0" marL="171450" rtl="0" algn="l">
              <a:spcBef>
                <a:spcPts val="0"/>
              </a:spcBef>
              <a:spcAft>
                <a:spcPts val="0"/>
              </a:spcAft>
              <a:buClr>
                <a:schemeClr val="dk1"/>
              </a:buClr>
              <a:buSzPts val="1200"/>
              <a:buFont typeface="Arial"/>
              <a:buChar char="•"/>
            </a:pPr>
            <a:r>
              <a:rPr lang="es-ES"/>
              <a:t>Sensores y sistemas de vigilancia</a:t>
            </a:r>
            <a:endParaRPr/>
          </a:p>
          <a:p>
            <a:pPr indent="-171450" lvl="0" marL="171450" rtl="0" algn="l">
              <a:spcBef>
                <a:spcPts val="0"/>
              </a:spcBef>
              <a:spcAft>
                <a:spcPts val="0"/>
              </a:spcAft>
              <a:buClr>
                <a:schemeClr val="dk1"/>
              </a:buClr>
              <a:buSzPts val="1200"/>
              <a:buFont typeface="Arial"/>
              <a:buChar char="•"/>
            </a:pPr>
            <a:r>
              <a:rPr lang="es-ES"/>
              <a:t>Bases de datos y repositorios en línea</a:t>
            </a:r>
            <a:endParaRPr/>
          </a:p>
          <a:p>
            <a:pPr indent="-171450" lvl="0" marL="171450" rtl="0" algn="l">
              <a:spcBef>
                <a:spcPts val="0"/>
              </a:spcBef>
              <a:spcAft>
                <a:spcPts val="0"/>
              </a:spcAft>
              <a:buClr>
                <a:schemeClr val="dk1"/>
              </a:buClr>
              <a:buSzPts val="1200"/>
              <a:buFont typeface="Arial"/>
              <a:buChar char="•"/>
            </a:pPr>
            <a:r>
              <a:rPr lang="es-ES"/>
              <a:t>Música o grabaciones de sonido</a:t>
            </a:r>
            <a:endParaRPr/>
          </a:p>
          <a:p>
            <a:pPr indent="-171450" lvl="0" marL="171450" rtl="0" algn="l">
              <a:spcBef>
                <a:spcPts val="0"/>
              </a:spcBef>
              <a:spcAft>
                <a:spcPts val="0"/>
              </a:spcAft>
              <a:buClr>
                <a:schemeClr val="dk1"/>
              </a:buClr>
              <a:buSzPts val="1200"/>
              <a:buFont typeface="Arial"/>
              <a:buChar char="•"/>
            </a:pPr>
            <a:r>
              <a:rPr lang="es-ES"/>
              <a:t>Blogs</a:t>
            </a:r>
            <a:endParaRPr/>
          </a:p>
          <a:p>
            <a:pPr indent="-171450" lvl="0" marL="171450" rtl="0" algn="l">
              <a:spcBef>
                <a:spcPts val="0"/>
              </a:spcBef>
              <a:spcAft>
                <a:spcPts val="0"/>
              </a:spcAft>
              <a:buClr>
                <a:schemeClr val="dk1"/>
              </a:buClr>
              <a:buSzPts val="1200"/>
              <a:buFont typeface="Arial"/>
              <a:buChar char="•"/>
            </a:pPr>
            <a:r>
              <a:rPr lang="es-ES"/>
              <a:t>Videojuegos</a:t>
            </a:r>
            <a:endParaRPr/>
          </a:p>
          <a:p>
            <a:pPr indent="0" lvl="0" marL="0" rtl="0" algn="l">
              <a:spcBef>
                <a:spcPts val="0"/>
              </a:spcBef>
              <a:spcAft>
                <a:spcPts val="0"/>
              </a:spcAft>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¿Está todo claro? Ahora hemos terminado de examinar los datos digitales y la información digital. Sin embargo, es importante recordar que todo lo que se hace en línea o se guarda en línea crea datos digitales. Volveremos a esto cuando hablemos de huellas digitales. ¿Tenéis alguna pregunta?</a:t>
            </a:r>
            <a:endParaRPr/>
          </a:p>
          <a:p>
            <a:pPr indent="0" lvl="0" marL="0" rtl="0" algn="l">
              <a:spcBef>
                <a:spcPts val="0"/>
              </a:spcBef>
              <a:spcAft>
                <a:spcPts val="0"/>
              </a:spcAft>
              <a:buNone/>
            </a:pPr>
            <a:r>
              <a:t/>
            </a:r>
            <a:endParaRPr/>
          </a:p>
        </p:txBody>
      </p:sp>
      <p:sp>
        <p:nvSpPr>
          <p:cNvPr id="311" name="Google Shape;311;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2" name="Google Shape;312;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8: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pasaremos a cosas más prácticas. En esta parte, veremos estrategias efectivas de búsqueda. Todos buscamos diferentes tipos de información todos los días. Pero a veces, los resultados de búsqueda no son lo que esperábamos. Como podemos imaginar, Internet es una enorme biblioteca con miles de millones de información. Para recuperar lo que queremos, necesitamos saber cómo buscarlo. Este es nuestro tema principal en esta parte. Veremos las estrategias y ejemplos prácticos juntos. </a:t>
            </a:r>
            <a:endParaRPr/>
          </a:p>
          <a:p>
            <a:pPr indent="0" lvl="0" marL="0" rtl="0" algn="l">
              <a:spcBef>
                <a:spcPts val="0"/>
              </a:spcBef>
              <a:spcAft>
                <a:spcPts val="0"/>
              </a:spcAft>
              <a:buClr>
                <a:schemeClr val="dk1"/>
              </a:buClr>
              <a:buSzPts val="1200"/>
              <a:buFont typeface="Noto Sans Symbols"/>
              <a:buNone/>
            </a:pPr>
            <a:r>
              <a:t/>
            </a:r>
            <a:endParaRPr/>
          </a:p>
        </p:txBody>
      </p:sp>
      <p:sp>
        <p:nvSpPr>
          <p:cNvPr id="329" name="Google Shape;329;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5" name="Google Shape;335;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36" name="Google Shape;336;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Comencemos con lo básico. Para buscar información, todos usamos un navegador. Un navegador es un </a:t>
            </a:r>
            <a:r>
              <a:rPr i="1" lang="es-ES"/>
              <a:t>software</a:t>
            </a:r>
            <a:r>
              <a:rPr lang="es-ES"/>
              <a:t> utilizado para localizar y mostrar información en Internet. Aquí, podemos ver los navegadores más utilizados.🖈¿Reconoces alguno de los anteriores? ¿Qué navegador utilizas la mayor parte del tiempo? En otras palabras, ¿qué </a:t>
            </a:r>
            <a:r>
              <a:rPr i="1" lang="es-ES"/>
              <a:t>software</a:t>
            </a:r>
            <a:r>
              <a:rPr lang="es-ES"/>
              <a:t> abres para acceder a Internet?</a:t>
            </a:r>
            <a:endParaRPr sz="1200"/>
          </a:p>
          <a:p>
            <a:pPr indent="-95250" lvl="0" marL="171450" rtl="0" algn="l">
              <a:spcBef>
                <a:spcPts val="0"/>
              </a:spcBef>
              <a:spcAft>
                <a:spcPts val="0"/>
              </a:spcAft>
              <a:buClr>
                <a:schemeClr val="dk1"/>
              </a:buClr>
              <a:buSzPts val="1200"/>
              <a:buFont typeface="Noto Sans Symbols"/>
              <a:buNone/>
            </a:pPr>
            <a:r>
              <a:t/>
            </a:r>
            <a:endParaRPr sz="1200"/>
          </a:p>
          <a:p>
            <a:pPr indent="-171450" lvl="0" marL="171450" rtl="0" algn="l">
              <a:spcBef>
                <a:spcPts val="0"/>
              </a:spcBef>
              <a:spcAft>
                <a:spcPts val="0"/>
              </a:spcAft>
              <a:buClr>
                <a:schemeClr val="dk1"/>
              </a:buClr>
              <a:buSzPts val="1200"/>
              <a:buFont typeface="Noto Sans Symbols"/>
              <a:buChar char="📄"/>
            </a:pPr>
            <a:r>
              <a:rPr lang="es-ES"/>
              <a:t>Si los alumnos tienen sus móviles a mano, permíteles encenderlos y comprobar qué navegador usan.</a:t>
            </a:r>
            <a:endParaRPr/>
          </a:p>
          <a:p>
            <a:pPr indent="0" lvl="0" marL="0" rtl="0" algn="l">
              <a:spcBef>
                <a:spcPts val="0"/>
              </a:spcBef>
              <a:spcAft>
                <a:spcPts val="0"/>
              </a:spcAft>
              <a:buClr>
                <a:schemeClr val="dk1"/>
              </a:buClr>
              <a:buSzPts val="1200"/>
              <a:buFont typeface="Noto Sans Symbols"/>
              <a:buNone/>
            </a:pPr>
            <a:r>
              <a:t/>
            </a:r>
            <a:endParaRPr/>
          </a:p>
        </p:txBody>
      </p:sp>
      <p:sp>
        <p:nvSpPr>
          <p:cNvPr id="338" name="Google Shape;338;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9" name="Google Shape;339;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0: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Para buscar en Internet, todos usamos un motor de búsqueda. Los motores de búsqueda organizan la información de diferentes fuentes y nos ayudan a encontrar lo que estamos buscando. Los más comunes son: Google, Yahoo, Bing. También hay algunos motores de búsqueda especializados que nos ayudan a localizar información específica. He aquí dos ejemplos: scholar by Google nos ayuda a encontrar libros, artículos o información científica, cuando tenemos que escribir un artículo o trabajar en un proyecto. Archive por otro lado, nos ayuda a encontrar páginas antiguas y contiene actividades, libros, cómics, películas, etc. de cierta antigüedad.</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Puedes abrir los motores de búsqueda especializados para enseñárselos a los alumnos. Puedes buscar el término «biología» en el motor Scholar y «Spiderman» en el motor Archive. Si los estudiantes quieren buscar algo diferente, pueden buscar sus preferencias. </a:t>
            </a:r>
            <a:endParaRPr/>
          </a:p>
        </p:txBody>
      </p:sp>
      <p:sp>
        <p:nvSpPr>
          <p:cNvPr id="348" name="Google Shape;348;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6" name="Google Shape;356;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57" name="Google Shape;357;p1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vamos a sumergirnos en las diferentes estrategias de búsqueda. Saber buscar información puede ahorrarnos mucho tiempo. También obtendremos resultados más precisos. Vamos a explorar diferentes estrategias de búsqueda juntos, antes de que podáis probarlas por vuestra cuenta. Tanto para ordenador como para móvil se emplean las mismas estrategias. En primer lugar, veamos las palabras clave. Palabras clave, son los términos o frases que tecleamos para encontrar lo que estamos buscando. </a:t>
            </a:r>
            <a:r>
              <a:rPr lang="es-ES">
                <a:latin typeface="Quattrocento Sans"/>
                <a:ea typeface="Quattrocento Sans"/>
                <a:cs typeface="Quattrocento Sans"/>
                <a:sym typeface="Quattrocento Sans"/>
              </a:rPr>
              <a:t>🖈</a:t>
            </a:r>
            <a:r>
              <a:rPr lang="es-ES"/>
              <a:t> Por ejemplo, ¿qué palabras clave usaríais para encontrar una farmacia en vuestra zona?</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Noto Sans Symbols"/>
              <a:buChar char="📄"/>
            </a:pPr>
            <a:r>
              <a:rPr lang="es-ES"/>
              <a:t>Deja que los estudiantes sugieran palabras clave y las escriban en línea. Si nadie quiere decir nada, escribe la palabra </a:t>
            </a:r>
            <a:r>
              <a:rPr i="1" lang="es-ES"/>
              <a:t>Farmacia</a:t>
            </a:r>
            <a:r>
              <a:rPr lang="es-ES"/>
              <a:t>. Obtendrás una gran cantidad de resultados, comenzando por los contenidos patrocinados y, a continuación, diferentes farmacias. Explica a los alumnos que la búsqueda de una sola palabra, sin especificar nada más, se conoce como «palabra clave amplia» y que, por lo general, ofrece resultados amplios.</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Pero recordad, estamos buscando una farmacia en nuestra zona. ¿Cómo podemos hacerlo?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Permite que los estudiantes se expresen, si tienen ideas. Si no es así, pasa a la siguiente diapositiva.</a:t>
            </a:r>
            <a:endParaRPr/>
          </a:p>
          <a:p>
            <a:pPr indent="-95250" lvl="0" marL="171450" rtl="0" algn="l">
              <a:spcBef>
                <a:spcPts val="0"/>
              </a:spcBef>
              <a:spcAft>
                <a:spcPts val="0"/>
              </a:spcAft>
              <a:buClr>
                <a:schemeClr val="dk1"/>
              </a:buClr>
              <a:buSzPts val="1200"/>
              <a:buFont typeface="Noto Sans Symbols"/>
              <a:buNone/>
            </a:pPr>
            <a:r>
              <a:t/>
            </a:r>
            <a:endParaRPr/>
          </a:p>
        </p:txBody>
      </p:sp>
      <p:sp>
        <p:nvSpPr>
          <p:cNvPr id="359" name="Google Shape;359;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60" name="Google Shape;360;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67" name="Google Shape;367;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68" name="Google Shape;368;p1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Podemos perfeccionar y reducir nuestros resultados de búsqueda agregando un lugar, o una calle, horarios de apertura, opciones de entrega, etc. La búsqueda acotada y los resultados acotados pueden ser menores, pero más útiles para nosotros. En nuestro ejemplo, si escribimos </a:t>
            </a:r>
            <a:r>
              <a:rPr i="1" lang="es-ES"/>
              <a:t>Farmacia en Córdoba España </a:t>
            </a:r>
            <a:r>
              <a:rPr lang="es-ES"/>
              <a:t>obtendremos resultados más útiles.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Explora los resultados con los alumnos, para mostrarles que cuando concretan su búsqueda, los resultados son también más específicos y, por tanto, más útiles. </a:t>
            </a:r>
            <a:endParaRPr/>
          </a:p>
          <a:p>
            <a:pPr indent="-95250" lvl="0" marL="171450" rtl="0" algn="l">
              <a:spcBef>
                <a:spcPts val="0"/>
              </a:spcBef>
              <a:spcAft>
                <a:spcPts val="0"/>
              </a:spcAft>
              <a:buClr>
                <a:schemeClr val="dk1"/>
              </a:buClr>
              <a:buSzPts val="1200"/>
              <a:buFont typeface="Noto Sans Symbols"/>
              <a:buNone/>
            </a:pPr>
            <a:r>
              <a:t/>
            </a:r>
            <a:endParaRPr sz="1200"/>
          </a:p>
          <a:p>
            <a:pPr indent="-171450" lvl="0" marL="171450" rtl="0" algn="l">
              <a:spcBef>
                <a:spcPts val="0"/>
              </a:spcBef>
              <a:spcAft>
                <a:spcPts val="0"/>
              </a:spcAft>
              <a:buClr>
                <a:schemeClr val="dk1"/>
              </a:buClr>
              <a:buSzPts val="1200"/>
              <a:buFont typeface="Noto Sans Symbols"/>
              <a:buChar char="☺"/>
            </a:pPr>
            <a:r>
              <a:rPr lang="es-ES"/>
              <a:t>¿Qué más podemos hacer para obtener los resultados que queremos o necesitamos?</a:t>
            </a:r>
            <a:endParaRPr/>
          </a:p>
          <a:p>
            <a:pPr indent="0" lvl="0" marL="0" rtl="0" algn="l">
              <a:spcBef>
                <a:spcPts val="0"/>
              </a:spcBef>
              <a:spcAft>
                <a:spcPts val="0"/>
              </a:spcAft>
              <a:buNone/>
            </a:pPr>
            <a:r>
              <a:t/>
            </a:r>
            <a:endParaRPr/>
          </a:p>
        </p:txBody>
      </p:sp>
      <p:sp>
        <p:nvSpPr>
          <p:cNvPr id="370" name="Google Shape;370;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1" name="Google Shape;371;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3: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Podemos utilizar «...» para limitar nuestra búsqueda a una frase específica. Si buscamos la misma frase sin «...» obtendremos resultados para todas las palabras de la frase como elementos individuales. Detectad las diferencias.</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Abre un navegador y escribe El sol brilla en verano, y a continuación: «El sol brilla en verano». Compara los resultados con los alumnos. En el primer caso, aparecerán resultados para algunas palabras de la frase, pero no para toda la frase. En el segundo caso, los resultados contendrán la frase completa. </a:t>
            </a:r>
            <a:endParaRPr/>
          </a:p>
        </p:txBody>
      </p:sp>
      <p:sp>
        <p:nvSpPr>
          <p:cNvPr id="380" name="Google Shape;380;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2" name="Google Shape;392;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393" name="Google Shape;393;p1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Cuando queremos excluir algunos resultados, podemos utilizar el signo menos inmediatamente antes de la palabra que queremos excluir. Esta estrategia es útil con palabras que suenan igual pero tienen significados diferentes.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Utiliza el siguiente ejemplo: escribe </a:t>
            </a:r>
            <a:r>
              <a:rPr i="1" lang="es-ES"/>
              <a:t>jaguar -animal. </a:t>
            </a:r>
            <a:r>
              <a:rPr lang="es-ES"/>
              <a:t>Esto te ofrecerá resultados sólo para el coche jaguar y no para el animal.</a:t>
            </a:r>
            <a:endParaRPr/>
          </a:p>
        </p:txBody>
      </p:sp>
      <p:sp>
        <p:nvSpPr>
          <p:cNvPr id="395" name="Google Shape;395;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6" name="Google Shape;396;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7" name="Google Shape;407;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08" name="Google Shape;408;p1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Otra gran estrategia de búsqueda que podemos utilizar cuando no recordamos una frase completa, sino sólo una parte de ella, es el asterisco. Podemos utilizar el asterisco antes o después de la palabra o frase. Con el asterisco obtendremos todos los resultados que preceden o siguen a la palabra o frase que hemos escrito. Podemos combinar el asterisco con «...» para obtener los resultados que nos interesen. Veamos dos ejemplos.</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Escribe: *Martínez. Obtendremos diferentes resultados que contengan el apellido Martínez. Escribe: Alberto*. Se mostrarán diferentes resultados que contengan el nombre Alberto. Escribe: *«animales del mundo». Aparecerán resultados como los animales más sorprendentes, los animales más peligrosos, todos los animales, los animales más rápidos, etc. Explora y comenta los resultados con los alumnos. </a:t>
            </a:r>
            <a:endParaRPr/>
          </a:p>
          <a:p>
            <a:pPr indent="0" lvl="0" marL="0" rtl="0" algn="l">
              <a:spcBef>
                <a:spcPts val="0"/>
              </a:spcBef>
              <a:spcAft>
                <a:spcPts val="0"/>
              </a:spcAft>
              <a:buClr>
                <a:schemeClr val="dk1"/>
              </a:buClr>
              <a:buSzPts val="1200"/>
              <a:buFont typeface="Noto Sans Symbols"/>
              <a:buNone/>
            </a:pPr>
            <a:r>
              <a:t/>
            </a:r>
            <a:endParaRPr/>
          </a:p>
        </p:txBody>
      </p:sp>
      <p:sp>
        <p:nvSpPr>
          <p:cNvPr id="410" name="Google Shape;410;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11" name="Google Shape;411;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22" name="Google Shape;422;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23" name="Google Shape;423;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No son solo palabras y frases las que podemos buscar en Internet. Podemos buscar un video, noticias, imágenes, etc. Podemos especificar qué tipo de resultados queremos mediante el uso de Herramientas. Por ejemplo, si estamos buscando un icono de un tazón de helado, podemos escribir «bol de helado» y luego hacer clic en las imágenes para comprobar las imágenes como resultados. También podemos querer comprar un bol de helado. Entonces, es útil hacer clic en Productos. O puede que queramos ver vídeos con boles de helado. Podemos hacer clic en Vídeos, etc. </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Mientras describes lo anterior, escribe el término «bol de helado» y, a continuación, clica Imágenes. Consulta los resultados con los alumnos. Después, haz clic en los productos para ver qué boles de helado están disponibles para su compra. A continuación, haz clic en los videos para ver los videos que contienen boles de helado. Explora los resultados con los estudiantes. También puedes preguntarles qué les gustaría buscar y usar el término / frase que sugieran. </a:t>
            </a:r>
            <a:endParaRPr/>
          </a:p>
          <a:p>
            <a:pPr indent="0" lvl="0" marL="0" rtl="0" algn="l">
              <a:spcBef>
                <a:spcPts val="0"/>
              </a:spcBef>
              <a:spcAft>
                <a:spcPts val="0"/>
              </a:spcAft>
              <a:buNone/>
            </a:pPr>
            <a:r>
              <a:t/>
            </a:r>
            <a:endParaRPr/>
          </a:p>
        </p:txBody>
      </p:sp>
      <p:sp>
        <p:nvSpPr>
          <p:cNvPr id="425" name="Google Shape;425;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26" name="Google Shape;426;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7" name="Google Shape;437;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38" name="Google Shape;438;p1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La búsqueda inversa de imágenes es una estrategia útil cuando queremos encontrar si una determinada imagen se ha utilizado en otro lugar, en otra página web, por ejemplo, o para encontrar imágenes similares. Digamos que encontramos un par de zapatos que nos gustan en una página web, pero están agotados. Una búsqueda de imagen inversa nos ayudará a localizar exactamente el mismo par en otra página web (si se venden en otro sitio), así como a descubrir otras opciones similares al par que estamos buscando. Vamos a verlo en acción.</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Es más fácil demostrar esto a los estudiantes, mediante el uso de Chrome: Necesitas usar la imagen que has guardado en tu escritorio. Por ejemplo, puedes guardar la bandera de la UE, una flor, una botella, etc. Abre Google y selecciona el icono de la cámara a la derecha, en la barra de búsqueda. Está al lado del icono del micrófono. </a:t>
            </a:r>
            <a:endParaRPr/>
          </a:p>
          <a:p>
            <a:pPr indent="-171450" lvl="1" marL="628650" rtl="0" algn="l">
              <a:spcBef>
                <a:spcPts val="0"/>
              </a:spcBef>
              <a:spcAft>
                <a:spcPts val="0"/>
              </a:spcAft>
              <a:buClr>
                <a:schemeClr val="dk1"/>
              </a:buClr>
              <a:buSzPts val="1200"/>
              <a:buFont typeface="Courier New"/>
              <a:buChar char="o"/>
            </a:pPr>
            <a:r>
              <a:rPr lang="es-ES"/>
              <a:t>Arrastra la imagen guardada o haz clic en Sube un archivo </a:t>
            </a:r>
            <a:br>
              <a:rPr lang="es-ES"/>
            </a:br>
            <a:r>
              <a:rPr lang="es-ES"/>
              <a:t>para seleccionarlo y subirlo. </a:t>
            </a:r>
            <a:endParaRPr/>
          </a:p>
          <a:p>
            <a:pPr indent="-171450" lvl="1" marL="628650" rtl="0" algn="l">
              <a:spcBef>
                <a:spcPts val="0"/>
              </a:spcBef>
              <a:spcAft>
                <a:spcPts val="0"/>
              </a:spcAft>
              <a:buClr>
                <a:schemeClr val="dk1"/>
              </a:buClr>
              <a:buSzPts val="1200"/>
              <a:buFont typeface="Courier New"/>
              <a:buChar char="o"/>
            </a:pPr>
            <a:r>
              <a:rPr lang="es-ES"/>
              <a:t>Explora los resultados con los estudiantes. </a:t>
            </a:r>
            <a:endParaRPr/>
          </a:p>
          <a:p>
            <a:pPr indent="-171450" lvl="1" marL="628650" rtl="0" algn="l">
              <a:spcBef>
                <a:spcPts val="0"/>
              </a:spcBef>
              <a:spcAft>
                <a:spcPts val="0"/>
              </a:spcAft>
              <a:buClr>
                <a:schemeClr val="dk1"/>
              </a:buClr>
              <a:buSzPts val="1200"/>
              <a:buFont typeface="Courier New"/>
              <a:buChar char="o"/>
            </a:pPr>
            <a:r>
              <a:rPr lang="es-ES"/>
              <a:t>Explicales que si quieren utilizar la búsqueda inversa de imágenes con su móvil tienen que abrir Chrome, hacer clic en la cámara / lente y seleccionar un elemento frente a ellos. A continuación, pueden explorar los resultados. Este tipo de búsqueda con móvil es útil cuando encuentras una planta y no conoces su nombre.</a:t>
            </a:r>
            <a:endParaRPr/>
          </a:p>
          <a:p>
            <a:pPr indent="-171450" lvl="1" marL="628650" rtl="0" algn="l">
              <a:spcBef>
                <a:spcPts val="0"/>
              </a:spcBef>
              <a:spcAft>
                <a:spcPts val="0"/>
              </a:spcAft>
              <a:buClr>
                <a:schemeClr val="dk1"/>
              </a:buClr>
              <a:buSzPts val="1200"/>
              <a:buFont typeface="Courier New"/>
              <a:buChar char="o"/>
            </a:pPr>
            <a:r>
              <a:rPr lang="es-ES"/>
              <a:t>Selecciona la planta con lente y comprueba los resultados. </a:t>
            </a:r>
            <a:endParaRPr/>
          </a:p>
        </p:txBody>
      </p:sp>
      <p:sp>
        <p:nvSpPr>
          <p:cNvPr id="440" name="Google Shape;440;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41" name="Google Shape;441;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49" name="Google Shape;449;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50" name="Google Shape;450;p1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 veces, sólo queremos obtener resultados recientes. Por ejemplo, si estamos buscando un nuevo móvil, probablemente queramos comprobar lo que está disponible sólo el último mes, no los modelos antiguos. Podemos establecer restricciones temporales desde las Herramientas y buscar resultados que hayan aparecido en la última hora, en las últimas 24 horas, en la última semana, mes, año o durante un intervalo de tiempo específico. </a:t>
            </a:r>
            <a:endParaRPr/>
          </a:p>
          <a:p>
            <a:pPr indent="-95250" lvl="0" marL="17145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Abre un navegador y escribe samsung galaxy s21. Abre Herramientas y cambia la hora, de cualquier momento al mes o año pasado. A continuación, haz clic en Rango personalizado y escribe del 1 de septiembre al 3 de septiembre de 2024. Comenta los resultados con los estudiantes. Si quieren que busques algo diferente, hazlo. Como esta es la última diapositiva que explora de las estrategias de búsqueda, pregunta a los alumnos si quieren practicar más cualquiera de las estrategias. En caso de que así sea, dáles 10 minutos para esta práctica. </a:t>
            </a:r>
            <a:endParaRPr/>
          </a:p>
          <a:p>
            <a:pPr indent="0" lvl="0" marL="0" rtl="0" algn="l">
              <a:spcBef>
                <a:spcPts val="0"/>
              </a:spcBef>
              <a:spcAft>
                <a:spcPts val="0"/>
              </a:spcAft>
              <a:buNone/>
            </a:pPr>
            <a:r>
              <a:t/>
            </a:r>
            <a:endParaRPr/>
          </a:p>
        </p:txBody>
      </p:sp>
      <p:sp>
        <p:nvSpPr>
          <p:cNvPr id="452" name="Google Shape;452;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53" name="Google Shape;453;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2" name="Google Shape;462;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63" name="Google Shape;463;p1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Hay algunas páginas web que queremos o tenemos que visitar regularmente, porque contienen información importante para nosotros. Podría ser la página de una autoridad pública, una biblioteca en línea o un servicio de viajes. Podemos marcar dichas páginas en lugar de tener que navegar por ellas o buscarlas de nuevo.  Veamos cómo podemos marcar una página. Estas mismas instrucciones se mantienen para la búsqueda con móviles. </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Noto Sans Symbols"/>
              <a:buChar char="📄"/>
            </a:pPr>
            <a:r>
              <a:rPr lang="es-ES" sz="1200"/>
              <a:t>Mira</a:t>
            </a:r>
            <a:r>
              <a:rPr lang="es-ES"/>
              <a:t> el video junto con los estudiantes y después, intentad marcar una página como demostración. Los alumnos también pueden tratar de marcar una página a través de sus móviles.</a:t>
            </a:r>
            <a:endParaRPr/>
          </a:p>
          <a:p>
            <a:pPr indent="0" lvl="0" marL="0" rtl="0" algn="l">
              <a:spcBef>
                <a:spcPts val="0"/>
              </a:spcBef>
              <a:spcAft>
                <a:spcPts val="0"/>
              </a:spcAft>
              <a:buNone/>
            </a:pPr>
            <a:r>
              <a:t/>
            </a:r>
            <a:endParaRPr/>
          </a:p>
        </p:txBody>
      </p:sp>
      <p:sp>
        <p:nvSpPr>
          <p:cNvPr id="465" name="Google Shape;465;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6" name="Google Shape;466;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0: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hablemos del almacenamiento en la nube y el intercambio de archivos. El almacenamiento en la nube nos permite compartir y acceder a archivos desde cualquier dispositivo o restaurarlos si algo sale mal. Por ejemplo, cuando cambiamos nuestro dispositivo móvil, podemos transferir todo nuestro contenido del dispositivo antiguo al nuevo en segundos. Simplemente guardamos todo en la nube y luego los transferimos a nuestro nuevo móvil. El almacenamiento en la nube también agrega seguridad y protección a nuestra vida en línea porque cuando sincronizamos archivos a través de la nube, creamos una copia de seguridad de ellos de forma predeterminada. No más contactos, fotos o videos perdidos. Hay muchos servicios diferentes de almacenamiento en la nube y de intercambio de archivos. Algunos de ellos se proporcionan de forma gratuita, como Google Drive, y otros son de pago. Servicios como Google Drive y OneDrive nos permiten almacenar, compartir y colaborar en documentos, presentaciones y archivos multimedia de forma gratuita. ¿Qué significa esto? Por ejemplo, nosotros y nuestros amigos hemos ido a una fiesta. Todos hemos hecho fotos con nuestros móviles y ahora queremos compartirlas entre nosotros. En lugar de enviar varios archivos entre sí, podemos subirlos a una carpeta llamada «Fiesta» en Google Drive, y todos tendrán acceso a todos los archivos através de esta carpeta. Otro ejemplo sería un proyecto grupal del colegio. En lugar de escribir nuestra parte, enviarséla al compañero que la tiene que continuar y que él haga lo mismo de nuevo con una tercera persona del equipo, podemos subir directamente el documento a Google Drive, dar acceso a todos los miembros del equipo y todos ellos podrán trabajar en el mismo documento al mismo tiempo. Con esta información, concluimos con la primera parte de este módulo. </a:t>
            </a:r>
            <a:endParaRPr/>
          </a:p>
          <a:p>
            <a:pPr indent="0" lvl="0" marL="0" rtl="0" algn="l">
              <a:spcBef>
                <a:spcPts val="0"/>
              </a:spcBef>
              <a:spcAft>
                <a:spcPts val="0"/>
              </a:spcAft>
              <a:buNone/>
            </a:pPr>
            <a:r>
              <a:t/>
            </a:r>
            <a:endParaRPr/>
          </a:p>
        </p:txBody>
      </p:sp>
      <p:sp>
        <p:nvSpPr>
          <p:cNvPr id="475" name="Google Shape;475;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1: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En la segunda parte de este módulo, exploraremos cómo podemos verificar las fuentes de información que buscamos para ver si podemos confiar en ellas. </a:t>
            </a:r>
            <a:endParaRPr/>
          </a:p>
          <a:p>
            <a:pPr indent="0" lvl="0" marL="0" rtl="0" algn="l">
              <a:spcBef>
                <a:spcPts val="0"/>
              </a:spcBef>
              <a:spcAft>
                <a:spcPts val="0"/>
              </a:spcAft>
              <a:buClr>
                <a:schemeClr val="dk1"/>
              </a:buClr>
              <a:buSzPts val="1200"/>
              <a:buFont typeface="Noto Sans Symbols"/>
              <a:buNone/>
            </a:pPr>
            <a:r>
              <a:t/>
            </a:r>
            <a:endParaRPr/>
          </a:p>
        </p:txBody>
      </p:sp>
      <p:sp>
        <p:nvSpPr>
          <p:cNvPr id="485" name="Google Shape;485;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3" name="Google Shape;493;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494" name="Google Shape;494;p2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Para empezar, necesitamos aclarar dos términos clave: resultados orgánicos y anuncios que aparecen en pantalla para cualquier cosa que busquemos. Los resultados orgánicos son los que el motor de búsqueda determina como relevantes, basados en nuestras palabras clave y estrategias de búsqueda, que comentamos en la parte anterior. Los anuncios suelen aparecer primero, por encima de los resultados de búsqueda, con una pequeña etiqueta «Anuncio» o «Patrocinado» para que podamos separarlos de los resultados de búsqueda orgánicos. También pueden aparecer debajo de los resultados de búsqueda, hacia la parte inferior de la página, o a la derecha de la pantalla cuando se busca en un ordenador. Los anuncios también aparecen en redes sociales y YouTube. Al igual que usamos una palabra clave para buscar algo, las empresas pagan al motor de búsqueda para conectar palabras clave con su marca. Veamos un par de ejemplos.</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Busca </a:t>
            </a:r>
            <a:r>
              <a:rPr i="1" lang="es-ES"/>
              <a:t>comida para gatos</a:t>
            </a:r>
            <a:r>
              <a:rPr lang="es-ES"/>
              <a:t>. Obtendrás primero contenido patrocinado y luego resultados orgánicos. A continuación, busca «</a:t>
            </a:r>
            <a:r>
              <a:rPr i="1" lang="es-ES"/>
              <a:t>refrescos</a:t>
            </a:r>
            <a:r>
              <a:rPr lang="es-ES"/>
              <a:t>». Obtendrás resultados para ColaCola, Pepsi, Fanta, etc. Explica a los estudiantes que esto se debe a que esas empresas han pagado para conectar la palabra clave «</a:t>
            </a:r>
            <a:r>
              <a:rPr i="1" lang="es-ES"/>
              <a:t>refrescos</a:t>
            </a:r>
            <a:r>
              <a:rPr lang="es-ES"/>
              <a:t>» con su marca.</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Si bien algunos anuncios pueden ser útiles, vale la pena señalar que existen anuncios falsos en línea. Como medida de seguridad, lo mejor es seleccionar el listado orgánico sobre un anuncio cuando nuestra búsqueda devuelva ambas opciones para la misma empresa. Por ejemplo, si buscamos «trivago», el sitio patrocinado aparece primero y el sitio corporativo queda en segundo lugar. Es mejor visitar el segundo.</a:t>
            </a:r>
            <a:endParaRPr/>
          </a:p>
          <a:p>
            <a:pPr indent="0" lvl="0" marL="0" rtl="0" algn="l">
              <a:spcBef>
                <a:spcPts val="0"/>
              </a:spcBef>
              <a:spcAft>
                <a:spcPts val="0"/>
              </a:spcAft>
              <a:buClr>
                <a:schemeClr val="dk1"/>
              </a:buClr>
              <a:buSzPts val="1200"/>
              <a:buFont typeface="Noto Sans Symbols"/>
              <a:buNone/>
            </a:pPr>
            <a:r>
              <a:t/>
            </a:r>
            <a:endParaRPr/>
          </a:p>
        </p:txBody>
      </p:sp>
      <p:sp>
        <p:nvSpPr>
          <p:cNvPr id="496" name="Google Shape;496;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7" name="Google Shape;497;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23: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Nos sirven una gran cantidad de información diferente en línea todos los días. Desde agencias de noticias hasta blogs y redes sociales, necesitamos examinar críticamente el tipo de información que obtenemos, especialmente las noticias, para estar seguros de que tenemos la imagen real de cualquier situación. </a:t>
            </a:r>
            <a:br>
              <a:rPr lang="es-ES"/>
            </a:br>
            <a:r>
              <a:rPr lang="es-ES"/>
              <a:t>Existen 4 criterios de uso para su identificación: </a:t>
            </a:r>
            <a:endParaRPr/>
          </a:p>
          <a:p>
            <a:pPr indent="-171450" lvl="0" marL="171450" rtl="0" algn="l">
              <a:spcBef>
                <a:spcPts val="0"/>
              </a:spcBef>
              <a:spcAft>
                <a:spcPts val="0"/>
              </a:spcAft>
              <a:buClr>
                <a:schemeClr val="dk1"/>
              </a:buClr>
              <a:buSzPts val="1200"/>
              <a:buFont typeface="Arial"/>
              <a:buChar char="•"/>
            </a:pPr>
            <a:r>
              <a:rPr b="0" lang="es-ES"/>
              <a:t>El primer criterior es la </a:t>
            </a:r>
            <a:r>
              <a:rPr b="1" lang="es-ES"/>
              <a:t>credibilidad</a:t>
            </a:r>
            <a:r>
              <a:rPr lang="es-ES"/>
              <a:t>: una fuente creíble siempre proporciona el nombre e incluso las credenciales del autor. Algunos editores son más creíbles que otros. Por ejemplo, una agencia gubernamental, un editor académico u organizaciones internacionales suelen ser más creíbles. Fuentes creíbles también hacen referencia a otras fuentes creíbles. </a:t>
            </a:r>
            <a:endParaRPr/>
          </a:p>
          <a:p>
            <a:pPr indent="-171450" lvl="0" marL="171450" rtl="0" algn="l">
              <a:spcBef>
                <a:spcPts val="0"/>
              </a:spcBef>
              <a:spcAft>
                <a:spcPts val="0"/>
              </a:spcAft>
              <a:buClr>
                <a:schemeClr val="dk1"/>
              </a:buClr>
              <a:buSzPts val="1200"/>
              <a:buFont typeface="Arial"/>
              <a:buChar char="•"/>
            </a:pPr>
            <a:r>
              <a:rPr lang="es-ES"/>
              <a:t>El segundo criterio es la </a:t>
            </a:r>
            <a:r>
              <a:rPr b="1" lang="es-ES"/>
              <a:t>pertinencia</a:t>
            </a:r>
            <a:r>
              <a:rPr lang="es-ES"/>
              <a:t>: esto tiene que ver con el alcance y el propósito de la información. ¿Cubre la fuente un tema de manera adecuada y exhaustiva? ¿Por qué la fuente ha proporcionado esta información? ¿Para informarnos, para persuadirnos de algo, para vender algo? </a:t>
            </a:r>
            <a:endParaRPr/>
          </a:p>
          <a:p>
            <a:pPr indent="-171450" lvl="0" marL="171450" rtl="0" algn="l">
              <a:spcBef>
                <a:spcPts val="0"/>
              </a:spcBef>
              <a:spcAft>
                <a:spcPts val="0"/>
              </a:spcAft>
              <a:buClr>
                <a:schemeClr val="dk1"/>
              </a:buClr>
              <a:buSzPts val="1200"/>
              <a:buFont typeface="Arial"/>
              <a:buChar char="•"/>
            </a:pPr>
            <a:r>
              <a:rPr lang="es-ES"/>
              <a:t>El tercer criterio es el </a:t>
            </a:r>
            <a:r>
              <a:rPr b="1" lang="es-ES"/>
              <a:t>sesgo</a:t>
            </a:r>
            <a:r>
              <a:rPr lang="es-ES"/>
              <a:t>: ¿presenta la fuente información objetivamente o está tomando partido? Las noticias sobre política y finanzas están llenas de prejuicios. ¿La fuente presenta múltiples perspectivas del problema? Y, ¿el lenguaje utilizado para escribir las noticias es simple o está lleno de palabras emocionales? (tragedia, shock, monstruo, enorme, etc). </a:t>
            </a:r>
            <a:endParaRPr/>
          </a:p>
          <a:p>
            <a:pPr indent="-171450" lvl="0" marL="171450" rtl="0" algn="l">
              <a:spcBef>
                <a:spcPts val="0"/>
              </a:spcBef>
              <a:spcAft>
                <a:spcPts val="0"/>
              </a:spcAft>
              <a:buClr>
                <a:schemeClr val="dk1"/>
              </a:buClr>
              <a:buSzPts val="1200"/>
              <a:buFont typeface="Arial"/>
              <a:buChar char="•"/>
            </a:pPr>
            <a:r>
              <a:rPr lang="es-ES"/>
              <a:t>Por último, tenemos que comprobar la </a:t>
            </a:r>
            <a:r>
              <a:rPr b="1" lang="es-ES"/>
              <a:t>exactitud</a:t>
            </a:r>
            <a:r>
              <a:rPr lang="es-ES"/>
              <a:t>: ¿Proporciona la fuente datos y pruebas que respalden la información? ¿Está bien escrito el texto, o está lleno de errores ortográficos y gramaticales? Por supuesto, se necesita tiempo y práctica para poder evaluar con precisión la información que se nos presenta, pero es muy importante hacerlo, si queremos ser ciudadanos informados y construir nuestros propios juicios.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13" name="Google Shape;513;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4: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Estas son algunas técnicas sencillas que podemos utilizar para evaluar una fuente de información, así como la propia información: </a:t>
            </a:r>
            <a:endParaRPr/>
          </a:p>
          <a:p>
            <a:pPr indent="-171450" lvl="0" marL="171450" rtl="0" algn="l">
              <a:spcBef>
                <a:spcPts val="0"/>
              </a:spcBef>
              <a:spcAft>
                <a:spcPts val="0"/>
              </a:spcAft>
              <a:buClr>
                <a:schemeClr val="dk1"/>
              </a:buClr>
              <a:buSzPts val="1200"/>
              <a:buFont typeface="Arial"/>
              <a:buChar char="•"/>
            </a:pPr>
            <a:r>
              <a:rPr b="1" lang="es-ES"/>
              <a:t>Fecha de publicación</a:t>
            </a:r>
            <a:r>
              <a:rPr lang="es-ES"/>
              <a:t>: lo que está en línea, permanece en línea para siempre. Esto no significa que la información encontrada esté actualizada o que el editor siga activo. Por ejemplo, si buscamos reservar un hotel para un fin de semana, y obtenemos algunos resultados, tenemos que comprobar si el hotel sigue abierto, si se trata de información antigua, si las tarifas presentadas son las tarifas de este año, etc. </a:t>
            </a:r>
            <a:endParaRPr/>
          </a:p>
          <a:p>
            <a:pPr indent="-171450" lvl="0" marL="171450" rtl="0" algn="l">
              <a:spcBef>
                <a:spcPts val="0"/>
              </a:spcBef>
              <a:spcAft>
                <a:spcPts val="0"/>
              </a:spcAft>
              <a:buClr>
                <a:schemeClr val="dk1"/>
              </a:buClr>
              <a:buSzPts val="1200"/>
              <a:buFont typeface="Arial"/>
              <a:buChar char="•"/>
            </a:pPr>
            <a:r>
              <a:rPr b="1" lang="es-ES"/>
              <a:t>Referencias</a:t>
            </a:r>
            <a:r>
              <a:rPr lang="es-ES"/>
              <a:t>: La información fiable y creíble utiliza referencias a fuentes creíbles. Por ejemplo, y esto es muy común hoy en día en las noticias políticas, encontramos «fuentes anónimas revelan que ...» esta no es una referencia fiable. No se puede comprobar. El reportero puede usar este truco para escribir su opinión o para crear un escándalo. </a:t>
            </a:r>
            <a:endParaRPr/>
          </a:p>
          <a:p>
            <a:pPr indent="-171450" lvl="0" marL="171450" rtl="0" algn="l">
              <a:spcBef>
                <a:spcPts val="0"/>
              </a:spcBef>
              <a:spcAft>
                <a:spcPts val="0"/>
              </a:spcAft>
              <a:buClr>
                <a:schemeClr val="dk1"/>
              </a:buClr>
              <a:buSzPts val="1200"/>
              <a:buFont typeface="Arial"/>
              <a:buChar char="•"/>
            </a:pPr>
            <a:r>
              <a:rPr lang="es-ES"/>
              <a:t>La última técnica, y la más útil, es </a:t>
            </a:r>
            <a:r>
              <a:rPr b="1" lang="es-ES"/>
              <a:t>verificar la información de diferentes fuentes </a:t>
            </a:r>
            <a:r>
              <a:rPr lang="es-ES"/>
              <a:t>o, en otras palabras, cotejar la información. Lo que es común en diferentes fuentes suele ser la noticia real. El resto son opiniones, prejuicios y lenguaje emocional.</a:t>
            </a:r>
            <a:endParaRPr/>
          </a:p>
          <a:p>
            <a:pPr indent="0" lvl="0" marL="0" rtl="0" algn="l">
              <a:spcBef>
                <a:spcPts val="0"/>
              </a:spcBef>
              <a:spcAft>
                <a:spcPts val="0"/>
              </a:spcAft>
              <a:buClr>
                <a:schemeClr val="dk1"/>
              </a:buClr>
              <a:buSzPts val="1200"/>
              <a:buFont typeface="Noto Sans Symbols"/>
              <a:buNone/>
            </a:pPr>
            <a:r>
              <a:t/>
            </a:r>
            <a:endParaRPr/>
          </a:p>
          <a:p>
            <a:pPr indent="-171450" lvl="0" marL="171450" rtl="0" algn="l">
              <a:spcBef>
                <a:spcPts val="0"/>
              </a:spcBef>
              <a:spcAft>
                <a:spcPts val="0"/>
              </a:spcAft>
              <a:buClr>
                <a:schemeClr val="dk1"/>
              </a:buClr>
              <a:buSzPts val="1200"/>
              <a:buFont typeface="Noto Sans Symbols"/>
              <a:buChar char="📄"/>
            </a:pPr>
            <a:r>
              <a:rPr lang="es-ES"/>
              <a:t>Encuentra una nueva historia actual en dos o tres páginas web diferentes y / o redes sociales y examínala junto con los estudiantes como práctica. Detecta la diferencia de enfoque, sesgo, credibilidad, precisión, etc. (esta práctica corresponde a las diapositivas 23 y 24).</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41" name="Google Shape;541;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5: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Antes de concluir esta parte, aquí hay algunos consejos adicionales a los que todos debemos prestar atención: </a:t>
            </a:r>
            <a:endParaRPr/>
          </a:p>
          <a:p>
            <a:pPr indent="-171450" lvl="0" marL="171450" rtl="0" algn="l">
              <a:spcBef>
                <a:spcPts val="0"/>
              </a:spcBef>
              <a:spcAft>
                <a:spcPts val="0"/>
              </a:spcAft>
              <a:buClr>
                <a:schemeClr val="dk1"/>
              </a:buClr>
              <a:buSzPts val="1200"/>
              <a:buFont typeface="Arial"/>
              <a:buChar char="•"/>
            </a:pPr>
            <a:r>
              <a:rPr lang="es-ES"/>
              <a:t>Si la información es demasiado buena para ser verdad, entonces no lo es. Super descuentos, productos que se dan de forma gratuita, etc. En la imagen, podemos ver un anuncio engañoso, que difunde que Amazon está liquidando paquetes por 9,99€ para liberar espacio en su almacén. Esta es información falsa e inverosímil. </a:t>
            </a:r>
            <a:endParaRPr/>
          </a:p>
          <a:p>
            <a:pPr indent="-171450" lvl="0" marL="171450" rtl="0" algn="l">
              <a:spcBef>
                <a:spcPts val="0"/>
              </a:spcBef>
              <a:spcAft>
                <a:spcPts val="0"/>
              </a:spcAft>
              <a:buClr>
                <a:schemeClr val="dk1"/>
              </a:buClr>
              <a:buSzPts val="1200"/>
              <a:buFont typeface="Arial"/>
              <a:buChar char="•"/>
            </a:pPr>
            <a:r>
              <a:rPr lang="es-ES"/>
              <a:t>Recuerda que las redes sociales deben usarse para divertirse, no para aprender información importante. Si estamos buscando consejo médico o análisis político, nunca debemos confiar en las redes sociales como fuentes. </a:t>
            </a:r>
            <a:endParaRPr/>
          </a:p>
          <a:p>
            <a:pPr indent="-171450" lvl="0" marL="171450" rtl="0" algn="l">
              <a:spcBef>
                <a:spcPts val="0"/>
              </a:spcBef>
              <a:spcAft>
                <a:spcPts val="0"/>
              </a:spcAft>
              <a:buClr>
                <a:schemeClr val="dk1"/>
              </a:buClr>
              <a:buSzPts val="1200"/>
              <a:buFont typeface="Arial"/>
              <a:buChar char="•"/>
            </a:pPr>
            <a:r>
              <a:rPr lang="es-ES"/>
              <a:t>No debemos difundir noticias falsas a nuestras listas de contactos. No debemos enviar una publicación que haya llegado a nuestro muro de Facebook y dice que si se compartimos la publicación con 10 amigos estaremos bendecidos; No estaremos más bendecidos de lo que ya estamos. No reenvíes correos electrónicos con noticias intimidantes, como que los supermercados han tenido suministros de alimentos durante diez días solo a causa de una guerra.</a:t>
            </a:r>
            <a:endParaRPr/>
          </a:p>
          <a:p>
            <a:pPr indent="-171450" lvl="0" marL="171450" rtl="0" algn="l">
              <a:spcBef>
                <a:spcPts val="0"/>
              </a:spcBef>
              <a:spcAft>
                <a:spcPts val="0"/>
              </a:spcAft>
              <a:buClr>
                <a:schemeClr val="dk1"/>
              </a:buClr>
              <a:buSzPts val="1200"/>
              <a:buFont typeface="Arial"/>
              <a:buChar char="•"/>
            </a:pPr>
            <a:r>
              <a:rPr lang="es-ES"/>
              <a:t>Recuerda, tenemos que comprobar primero si la información es válida. Las noticias falsas se difunden por todo el mundo porque las personas no evalúan las fuentes ni la información que reciben. Finalmente, y esto también es muy común hoy en día, debemos ser cautelosos con la propaganda y la desinformación que están diseñadas para manipular o engañar a las personas. Un buen ejemplo de esto es la desinformación sobre la vacunación que se ejecuta principalmente en las redes sociales. Muchas personas han sido engañadas por mentiras que se sirven como información, y ponen su salud en peligro.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s-ES"/>
              <a:t>    Con esto concluimos el Módulo 1. ¿Tenéis alguna pregunta? ¿Hay algo que hayamos visto hasta ahora que queráis comentar? ¿Os ha parecido útil el módulo?</a:t>
            </a:r>
            <a:endParaRPr/>
          </a:p>
          <a:p>
            <a:pPr indent="0" lvl="0" marL="0" rtl="0" algn="l">
              <a:spcBef>
                <a:spcPts val="0"/>
              </a:spcBef>
              <a:spcAft>
                <a:spcPts val="0"/>
              </a:spcAft>
              <a:buClr>
                <a:schemeClr val="dk1"/>
              </a:buClr>
              <a:buSzPts val="1200"/>
              <a:buFont typeface="Noto Sans Symbols"/>
              <a:buNone/>
            </a:pPr>
            <a:r>
              <a:t/>
            </a:r>
            <a:endParaRPr/>
          </a:p>
        </p:txBody>
      </p:sp>
      <p:sp>
        <p:nvSpPr>
          <p:cNvPr id="562" name="Google Shape;562;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69" name="Google Shape;569;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s-ES" sz="1200"/>
              <a:t>1.7.2013</a:t>
            </a:r>
            <a:endParaRPr/>
          </a:p>
        </p:txBody>
      </p:sp>
      <p:sp>
        <p:nvSpPr>
          <p:cNvPr id="570" name="Google Shape;570;p2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73" name="Google Shape;573;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s-ES" sz="1200"/>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2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2" name="Google Shape;22;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 name="Shape 31"/>
        <p:cNvGrpSpPr/>
        <p:nvPr/>
      </p:nvGrpSpPr>
      <p:grpSpPr>
        <a:xfrm>
          <a:off x="0" y="0"/>
          <a:ext cx="0" cy="0"/>
          <a:chOff x="0" y="0"/>
          <a:chExt cx="0" cy="0"/>
        </a:xfrm>
      </p:grpSpPr>
      <p:sp>
        <p:nvSpPr>
          <p:cNvPr id="32" name="Google Shape;32;p3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4" name="Google Shape;34;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9"/>
          <p:cNvSpPr/>
          <p:nvPr>
            <p:ph idx="2" type="pic"/>
          </p:nvPr>
        </p:nvSpPr>
        <p:spPr>
          <a:xfrm>
            <a:off x="1792288" y="612775"/>
            <a:ext cx="5486400" cy="4114800"/>
          </a:xfrm>
          <a:prstGeom prst="rect">
            <a:avLst/>
          </a:prstGeom>
          <a:noFill/>
          <a:ln>
            <a:noFill/>
          </a:ln>
        </p:spPr>
      </p:sp>
      <p:sp>
        <p:nvSpPr>
          <p:cNvPr id="68" name="Google Shape;68;p3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31"/>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31"/>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93" name="Google Shape;93;p31"/>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1"/>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1"/>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6" name="Shape 96"/>
        <p:cNvGrpSpPr/>
        <p:nvPr/>
      </p:nvGrpSpPr>
      <p:grpSpPr>
        <a:xfrm>
          <a:off x="0" y="0"/>
          <a:ext cx="0" cy="0"/>
          <a:chOff x="0" y="0"/>
          <a:chExt cx="0" cy="0"/>
        </a:xfrm>
      </p:grpSpPr>
      <p:sp>
        <p:nvSpPr>
          <p:cNvPr id="97" name="Google Shape;97;p32"/>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2"/>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757575"/>
              </a:buClr>
              <a:buSzPts val="3600"/>
              <a:buNone/>
              <a:defRPr sz="3600">
                <a:solidFill>
                  <a:srgbClr val="757575"/>
                </a:solidFill>
              </a:defRPr>
            </a:lvl1pPr>
            <a:lvl2pPr indent="-228600" lvl="1" marL="914400" algn="l">
              <a:lnSpc>
                <a:spcPct val="90000"/>
              </a:lnSpc>
              <a:spcBef>
                <a:spcPts val="750"/>
              </a:spcBef>
              <a:spcAft>
                <a:spcPts val="0"/>
              </a:spcAft>
              <a:buClr>
                <a:srgbClr val="757575"/>
              </a:buClr>
              <a:buSzPts val="3000"/>
              <a:buNone/>
              <a:defRPr sz="3000">
                <a:solidFill>
                  <a:srgbClr val="757575"/>
                </a:solidFill>
              </a:defRPr>
            </a:lvl2pPr>
            <a:lvl3pPr indent="-228600" lvl="2" marL="1371600" algn="l">
              <a:lnSpc>
                <a:spcPct val="90000"/>
              </a:lnSpc>
              <a:spcBef>
                <a:spcPts val="750"/>
              </a:spcBef>
              <a:spcAft>
                <a:spcPts val="0"/>
              </a:spcAft>
              <a:buClr>
                <a:srgbClr val="757575"/>
              </a:buClr>
              <a:buSzPts val="2700"/>
              <a:buNone/>
              <a:defRPr sz="2700">
                <a:solidFill>
                  <a:srgbClr val="757575"/>
                </a:solidFill>
              </a:defRPr>
            </a:lvl3pPr>
            <a:lvl4pPr indent="-228600" lvl="3" marL="1828800" algn="l">
              <a:lnSpc>
                <a:spcPct val="90000"/>
              </a:lnSpc>
              <a:spcBef>
                <a:spcPts val="750"/>
              </a:spcBef>
              <a:spcAft>
                <a:spcPts val="0"/>
              </a:spcAft>
              <a:buClr>
                <a:srgbClr val="757575"/>
              </a:buClr>
              <a:buSzPts val="2400"/>
              <a:buNone/>
              <a:defRPr sz="2400">
                <a:solidFill>
                  <a:srgbClr val="757575"/>
                </a:solidFill>
              </a:defRPr>
            </a:lvl4pPr>
            <a:lvl5pPr indent="-228600" lvl="4" marL="2286000" algn="l">
              <a:lnSpc>
                <a:spcPct val="90000"/>
              </a:lnSpc>
              <a:spcBef>
                <a:spcPts val="750"/>
              </a:spcBef>
              <a:spcAft>
                <a:spcPts val="0"/>
              </a:spcAft>
              <a:buClr>
                <a:srgbClr val="757575"/>
              </a:buClr>
              <a:buSzPts val="2400"/>
              <a:buNone/>
              <a:defRPr sz="2400">
                <a:solidFill>
                  <a:srgbClr val="757575"/>
                </a:solidFill>
              </a:defRPr>
            </a:lvl5pPr>
            <a:lvl6pPr indent="-228600" lvl="5" marL="2743200" algn="l">
              <a:lnSpc>
                <a:spcPct val="90000"/>
              </a:lnSpc>
              <a:spcBef>
                <a:spcPts val="750"/>
              </a:spcBef>
              <a:spcAft>
                <a:spcPts val="0"/>
              </a:spcAft>
              <a:buClr>
                <a:srgbClr val="757575"/>
              </a:buClr>
              <a:buSzPts val="2400"/>
              <a:buNone/>
              <a:defRPr sz="2400">
                <a:solidFill>
                  <a:srgbClr val="757575"/>
                </a:solidFill>
              </a:defRPr>
            </a:lvl6pPr>
            <a:lvl7pPr indent="-228600" lvl="6" marL="3200400" algn="l">
              <a:lnSpc>
                <a:spcPct val="90000"/>
              </a:lnSpc>
              <a:spcBef>
                <a:spcPts val="750"/>
              </a:spcBef>
              <a:spcAft>
                <a:spcPts val="0"/>
              </a:spcAft>
              <a:buClr>
                <a:srgbClr val="757575"/>
              </a:buClr>
              <a:buSzPts val="2400"/>
              <a:buNone/>
              <a:defRPr sz="2400">
                <a:solidFill>
                  <a:srgbClr val="757575"/>
                </a:solidFill>
              </a:defRPr>
            </a:lvl7pPr>
            <a:lvl8pPr indent="-228600" lvl="7" marL="3657600" algn="l">
              <a:lnSpc>
                <a:spcPct val="90000"/>
              </a:lnSpc>
              <a:spcBef>
                <a:spcPts val="750"/>
              </a:spcBef>
              <a:spcAft>
                <a:spcPts val="0"/>
              </a:spcAft>
              <a:buClr>
                <a:srgbClr val="757575"/>
              </a:buClr>
              <a:buSzPts val="2400"/>
              <a:buNone/>
              <a:defRPr sz="2400">
                <a:solidFill>
                  <a:srgbClr val="757575"/>
                </a:solidFill>
              </a:defRPr>
            </a:lvl8pPr>
            <a:lvl9pPr indent="-228600" lvl="8" marL="4114800" algn="l">
              <a:lnSpc>
                <a:spcPct val="90000"/>
              </a:lnSpc>
              <a:spcBef>
                <a:spcPts val="750"/>
              </a:spcBef>
              <a:spcAft>
                <a:spcPts val="0"/>
              </a:spcAft>
              <a:buClr>
                <a:srgbClr val="757575"/>
              </a:buClr>
              <a:buSzPts val="2400"/>
              <a:buNone/>
              <a:defRPr sz="2400">
                <a:solidFill>
                  <a:srgbClr val="757575"/>
                </a:solidFill>
              </a:defRPr>
            </a:lvl9pPr>
          </a:lstStyle>
          <a:p/>
        </p:txBody>
      </p:sp>
      <p:sp>
        <p:nvSpPr>
          <p:cNvPr id="99" name="Google Shape;99;p32"/>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2"/>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p42"/>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9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42"/>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
        <p:nvSpPr>
          <p:cNvPr id="105" name="Google Shape;105;p42"/>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42"/>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2"/>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43"/>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43"/>
          <p:cNvSpPr txBox="1"/>
          <p:nvPr>
            <p:ph idx="1" type="body"/>
          </p:nvPr>
        </p:nvSpPr>
        <p:spPr>
          <a:xfrm>
            <a:off x="1257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1" name="Google Shape;111;p43"/>
          <p:cNvSpPr txBox="1"/>
          <p:nvPr>
            <p:ph idx="2" type="body"/>
          </p:nvPr>
        </p:nvSpPr>
        <p:spPr>
          <a:xfrm>
            <a:off x="9258300" y="2738438"/>
            <a:ext cx="7772400" cy="65270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2" name="Google Shape;112;p43"/>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3"/>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3"/>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44"/>
          <p:cNvSpPr txBox="1"/>
          <p:nvPr>
            <p:ph type="title"/>
          </p:nvPr>
        </p:nvSpPr>
        <p:spPr>
          <a:xfrm>
            <a:off x="1259682"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44"/>
          <p:cNvSpPr txBox="1"/>
          <p:nvPr>
            <p:ph idx="1" type="body"/>
          </p:nvPr>
        </p:nvSpPr>
        <p:spPr>
          <a:xfrm>
            <a:off x="1259683" y="2521745"/>
            <a:ext cx="7736681"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18" name="Google Shape;118;p44"/>
          <p:cNvSpPr txBox="1"/>
          <p:nvPr>
            <p:ph idx="2" type="body"/>
          </p:nvPr>
        </p:nvSpPr>
        <p:spPr>
          <a:xfrm>
            <a:off x="1259683" y="3757613"/>
            <a:ext cx="7736681"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19" name="Google Shape;119;p44"/>
          <p:cNvSpPr txBox="1"/>
          <p:nvPr>
            <p:ph idx="3" type="body"/>
          </p:nvPr>
        </p:nvSpPr>
        <p:spPr>
          <a:xfrm>
            <a:off x="9258300" y="2521745"/>
            <a:ext cx="7774782" cy="123586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3600"/>
              <a:buNone/>
              <a:defRPr b="1" sz="3600"/>
            </a:lvl1pPr>
            <a:lvl2pPr indent="-228600" lvl="1" marL="914400" algn="l">
              <a:lnSpc>
                <a:spcPct val="90000"/>
              </a:lnSpc>
              <a:spcBef>
                <a:spcPts val="750"/>
              </a:spcBef>
              <a:spcAft>
                <a:spcPts val="0"/>
              </a:spcAft>
              <a:buClr>
                <a:schemeClr val="dk1"/>
              </a:buClr>
              <a:buSzPts val="3000"/>
              <a:buNone/>
              <a:defRPr b="1" sz="3000"/>
            </a:lvl2pPr>
            <a:lvl3pPr indent="-228600" lvl="2" marL="1371600" algn="l">
              <a:lnSpc>
                <a:spcPct val="90000"/>
              </a:lnSpc>
              <a:spcBef>
                <a:spcPts val="750"/>
              </a:spcBef>
              <a:spcAft>
                <a:spcPts val="0"/>
              </a:spcAft>
              <a:buClr>
                <a:schemeClr val="dk1"/>
              </a:buClr>
              <a:buSzPts val="2700"/>
              <a:buNone/>
              <a:defRPr b="1" sz="2700"/>
            </a:lvl3pPr>
            <a:lvl4pPr indent="-228600" lvl="3" marL="1828800" algn="l">
              <a:lnSpc>
                <a:spcPct val="90000"/>
              </a:lnSpc>
              <a:spcBef>
                <a:spcPts val="750"/>
              </a:spcBef>
              <a:spcAft>
                <a:spcPts val="0"/>
              </a:spcAft>
              <a:buClr>
                <a:schemeClr val="dk1"/>
              </a:buClr>
              <a:buSzPts val="2400"/>
              <a:buNone/>
              <a:defRPr b="1" sz="2400"/>
            </a:lvl4pPr>
            <a:lvl5pPr indent="-228600" lvl="4" marL="2286000" algn="l">
              <a:lnSpc>
                <a:spcPct val="90000"/>
              </a:lnSpc>
              <a:spcBef>
                <a:spcPts val="750"/>
              </a:spcBef>
              <a:spcAft>
                <a:spcPts val="0"/>
              </a:spcAft>
              <a:buClr>
                <a:schemeClr val="dk1"/>
              </a:buClr>
              <a:buSzPts val="2400"/>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20" name="Google Shape;120;p44"/>
          <p:cNvSpPr txBox="1"/>
          <p:nvPr>
            <p:ph idx="4" type="body"/>
          </p:nvPr>
        </p:nvSpPr>
        <p:spPr>
          <a:xfrm>
            <a:off x="9258300" y="3757613"/>
            <a:ext cx="7774782" cy="55268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21" name="Google Shape;121;p44"/>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44"/>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44"/>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45"/>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45"/>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5"/>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5"/>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46"/>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46"/>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46"/>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47"/>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47"/>
          <p:cNvSpPr txBox="1"/>
          <p:nvPr>
            <p:ph idx="1" type="body"/>
          </p:nvPr>
        </p:nvSpPr>
        <p:spPr>
          <a:xfrm>
            <a:off x="7774782" y="1481138"/>
            <a:ext cx="9258300" cy="7310438"/>
          </a:xfrm>
          <a:prstGeom prst="rect">
            <a:avLst/>
          </a:prstGeom>
          <a:noFill/>
          <a:ln>
            <a:noFill/>
          </a:ln>
        </p:spPr>
        <p:txBody>
          <a:bodyPr anchorCtr="0" anchor="t" bIns="45700" lIns="91425" spcFirstLastPara="1" rIns="91425" wrap="square" tIns="45700">
            <a:normAutofit/>
          </a:bodyPr>
          <a:lstStyle>
            <a:lvl1pPr indent="-533400" lvl="0" marL="457200" algn="l">
              <a:lnSpc>
                <a:spcPct val="90000"/>
              </a:lnSpc>
              <a:spcBef>
                <a:spcPts val="1500"/>
              </a:spcBef>
              <a:spcAft>
                <a:spcPts val="0"/>
              </a:spcAft>
              <a:buClr>
                <a:schemeClr val="dk1"/>
              </a:buClr>
              <a:buSzPts val="4800"/>
              <a:buChar char="•"/>
              <a:defRPr sz="4800"/>
            </a:lvl1pPr>
            <a:lvl2pPr indent="-495300" lvl="1" marL="914400" algn="l">
              <a:lnSpc>
                <a:spcPct val="90000"/>
              </a:lnSpc>
              <a:spcBef>
                <a:spcPts val="750"/>
              </a:spcBef>
              <a:spcAft>
                <a:spcPts val="0"/>
              </a:spcAft>
              <a:buClr>
                <a:schemeClr val="dk1"/>
              </a:buClr>
              <a:buSzPts val="4200"/>
              <a:buChar char="•"/>
              <a:defRPr sz="4200"/>
            </a:lvl2pPr>
            <a:lvl3pPr indent="-457200" lvl="2" marL="1371600" algn="l">
              <a:lnSpc>
                <a:spcPct val="90000"/>
              </a:lnSpc>
              <a:spcBef>
                <a:spcPts val="750"/>
              </a:spcBef>
              <a:spcAft>
                <a:spcPts val="0"/>
              </a:spcAft>
              <a:buClr>
                <a:schemeClr val="dk1"/>
              </a:buClr>
              <a:buSzPts val="3600"/>
              <a:buChar char="•"/>
              <a:defRPr sz="3600"/>
            </a:lvl3pPr>
            <a:lvl4pPr indent="-419100" lvl="3" marL="1828800" algn="l">
              <a:lnSpc>
                <a:spcPct val="90000"/>
              </a:lnSpc>
              <a:spcBef>
                <a:spcPts val="750"/>
              </a:spcBef>
              <a:spcAft>
                <a:spcPts val="0"/>
              </a:spcAft>
              <a:buClr>
                <a:schemeClr val="dk1"/>
              </a:buClr>
              <a:buSzPts val="3000"/>
              <a:buChar char="•"/>
              <a:defRPr sz="3000"/>
            </a:lvl4pPr>
            <a:lvl5pPr indent="-419100" lvl="4" marL="2286000" algn="l">
              <a:lnSpc>
                <a:spcPct val="90000"/>
              </a:lnSpc>
              <a:spcBef>
                <a:spcPts val="750"/>
              </a:spcBef>
              <a:spcAft>
                <a:spcPts val="0"/>
              </a:spcAft>
              <a:buClr>
                <a:schemeClr val="dk1"/>
              </a:buClr>
              <a:buSzPts val="3000"/>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136" name="Google Shape;136;p47"/>
          <p:cNvSpPr txBox="1"/>
          <p:nvPr>
            <p:ph idx="2"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37" name="Google Shape;137;p47"/>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47"/>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7"/>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48"/>
          <p:cNvSpPr txBox="1"/>
          <p:nvPr>
            <p:ph type="title"/>
          </p:nvPr>
        </p:nvSpPr>
        <p:spPr>
          <a:xfrm>
            <a:off x="1259683" y="685800"/>
            <a:ext cx="5898356" cy="24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48"/>
          <p:cNvSpPr/>
          <p:nvPr>
            <p:ph idx="2" type="pic"/>
          </p:nvPr>
        </p:nvSpPr>
        <p:spPr>
          <a:xfrm>
            <a:off x="7774782" y="1481138"/>
            <a:ext cx="9258300" cy="7310438"/>
          </a:xfrm>
          <a:prstGeom prst="rect">
            <a:avLst/>
          </a:prstGeom>
          <a:noFill/>
          <a:ln>
            <a:noFill/>
          </a:ln>
        </p:spPr>
      </p:sp>
      <p:sp>
        <p:nvSpPr>
          <p:cNvPr id="143" name="Google Shape;143;p48"/>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44" name="Google Shape;144;p48"/>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8"/>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48"/>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49"/>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49"/>
          <p:cNvSpPr txBox="1"/>
          <p:nvPr>
            <p:ph idx="1" type="body"/>
          </p:nvPr>
        </p:nvSpPr>
        <p:spPr>
          <a:xfrm rot="5400000">
            <a:off x="5880497" y="-1884758"/>
            <a:ext cx="6527007" cy="1577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0" name="Google Shape;150;p49"/>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49"/>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49"/>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50"/>
          <p:cNvSpPr txBox="1"/>
          <p:nvPr>
            <p:ph type="title"/>
          </p:nvPr>
        </p:nvSpPr>
        <p:spPr>
          <a:xfrm rot="5400000">
            <a:off x="10700147" y="2934892"/>
            <a:ext cx="8717757" cy="39433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50"/>
          <p:cNvSpPr txBox="1"/>
          <p:nvPr>
            <p:ph idx="1" type="body"/>
          </p:nvPr>
        </p:nvSpPr>
        <p:spPr>
          <a:xfrm rot="5400000">
            <a:off x="2699146" y="-894158"/>
            <a:ext cx="8717757" cy="116014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00"/>
              </a:spcBef>
              <a:spcAft>
                <a:spcPts val="0"/>
              </a:spcAft>
              <a:buClr>
                <a:schemeClr val="dk1"/>
              </a:buClr>
              <a:buSzPts val="1800"/>
              <a:buChar char="•"/>
              <a:defRPr/>
            </a:lvl1pPr>
            <a:lvl2pPr indent="-342900" lvl="1" marL="914400" algn="l">
              <a:lnSpc>
                <a:spcPct val="90000"/>
              </a:lnSpc>
              <a:spcBef>
                <a:spcPts val="750"/>
              </a:spcBef>
              <a:spcAft>
                <a:spcPts val="0"/>
              </a:spcAft>
              <a:buClr>
                <a:schemeClr val="dk1"/>
              </a:buClr>
              <a:buSzPts val="1800"/>
              <a:buChar char="•"/>
              <a:defRPr/>
            </a:lvl2pPr>
            <a:lvl3pPr indent="-342900" lvl="2" marL="1371600" algn="l">
              <a:lnSpc>
                <a:spcPct val="90000"/>
              </a:lnSpc>
              <a:spcBef>
                <a:spcPts val="750"/>
              </a:spcBef>
              <a:spcAft>
                <a:spcPts val="0"/>
              </a:spcAft>
              <a:buClr>
                <a:schemeClr val="dk1"/>
              </a:buClr>
              <a:buSzPts val="1800"/>
              <a:buChar char="•"/>
              <a:defRPr/>
            </a:lvl3pPr>
            <a:lvl4pPr indent="-342900" lvl="3" marL="1828800" algn="l">
              <a:lnSpc>
                <a:spcPct val="90000"/>
              </a:lnSpc>
              <a:spcBef>
                <a:spcPts val="750"/>
              </a:spcBef>
              <a:spcAft>
                <a:spcPts val="0"/>
              </a:spcAft>
              <a:buClr>
                <a:schemeClr val="dk1"/>
              </a:buClr>
              <a:buSzPts val="1800"/>
              <a:buChar char="•"/>
              <a:defRPr/>
            </a:lvl4pPr>
            <a:lvl5pPr indent="-342900" lvl="4" marL="2286000" algn="l">
              <a:lnSpc>
                <a:spcPct val="90000"/>
              </a:lnSpc>
              <a:spcBef>
                <a:spcPts val="75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6" name="Google Shape;156;p50"/>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50"/>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5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30"/>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6600"/>
              <a:buFont typeface="Play"/>
              <a:buNone/>
              <a:defRPr b="0" i="0" sz="66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30"/>
          <p:cNvSpPr txBox="1"/>
          <p:nvPr>
            <p:ph idx="1" type="body"/>
          </p:nvPr>
        </p:nvSpPr>
        <p:spPr>
          <a:xfrm>
            <a:off x="1257300" y="2738438"/>
            <a:ext cx="15773400" cy="652700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Arial"/>
                <a:ea typeface="Arial"/>
                <a:cs typeface="Arial"/>
                <a:sym typeface="Arial"/>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
        <p:nvSpPr>
          <p:cNvPr id="87" name="Google Shape;87;p30"/>
          <p:cNvSpPr txBox="1"/>
          <p:nvPr>
            <p:ph idx="10" type="dt"/>
          </p:nvPr>
        </p:nvSpPr>
        <p:spPr>
          <a:xfrm>
            <a:off x="1257300" y="9534526"/>
            <a:ext cx="4114800" cy="54768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8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30"/>
          <p:cNvSpPr txBox="1"/>
          <p:nvPr>
            <p:ph idx="11" type="ftr"/>
          </p:nvPr>
        </p:nvSpPr>
        <p:spPr>
          <a:xfrm>
            <a:off x="6057900" y="9534526"/>
            <a:ext cx="6172200" cy="547688"/>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8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30"/>
          <p:cNvSpPr txBox="1"/>
          <p:nvPr>
            <p:ph idx="12" type="sldNum"/>
          </p:nvPr>
        </p:nvSpPr>
        <p:spPr>
          <a:xfrm>
            <a:off x="12915900" y="9534526"/>
            <a:ext cx="4114800" cy="54768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800">
                <a:solidFill>
                  <a:srgbClr val="757575"/>
                </a:solidFill>
                <a:latin typeface="Arial"/>
                <a:ea typeface="Arial"/>
                <a:cs typeface="Arial"/>
                <a:sym typeface="Arial"/>
              </a:defRPr>
            </a:lvl1pPr>
            <a:lvl2pPr indent="0" lvl="1" marL="0" marR="0" rtl="0" algn="r">
              <a:spcBef>
                <a:spcPts val="0"/>
              </a:spcBef>
              <a:buNone/>
              <a:defRPr sz="1800">
                <a:solidFill>
                  <a:srgbClr val="757575"/>
                </a:solidFill>
                <a:latin typeface="Arial"/>
                <a:ea typeface="Arial"/>
                <a:cs typeface="Arial"/>
                <a:sym typeface="Arial"/>
              </a:defRPr>
            </a:lvl2pPr>
            <a:lvl3pPr indent="0" lvl="2" marL="0" marR="0" rtl="0" algn="r">
              <a:spcBef>
                <a:spcPts val="0"/>
              </a:spcBef>
              <a:buNone/>
              <a:defRPr sz="1800">
                <a:solidFill>
                  <a:srgbClr val="757575"/>
                </a:solidFill>
                <a:latin typeface="Arial"/>
                <a:ea typeface="Arial"/>
                <a:cs typeface="Arial"/>
                <a:sym typeface="Arial"/>
              </a:defRPr>
            </a:lvl3pPr>
            <a:lvl4pPr indent="0" lvl="3" marL="0" marR="0" rtl="0" algn="r">
              <a:spcBef>
                <a:spcPts val="0"/>
              </a:spcBef>
              <a:buNone/>
              <a:defRPr sz="1800">
                <a:solidFill>
                  <a:srgbClr val="757575"/>
                </a:solidFill>
                <a:latin typeface="Arial"/>
                <a:ea typeface="Arial"/>
                <a:cs typeface="Arial"/>
                <a:sym typeface="Arial"/>
              </a:defRPr>
            </a:lvl4pPr>
            <a:lvl5pPr indent="0" lvl="4" marL="0" marR="0" rtl="0" algn="r">
              <a:spcBef>
                <a:spcPts val="0"/>
              </a:spcBef>
              <a:buNone/>
              <a:defRPr sz="1800">
                <a:solidFill>
                  <a:srgbClr val="757575"/>
                </a:solidFill>
                <a:latin typeface="Arial"/>
                <a:ea typeface="Arial"/>
                <a:cs typeface="Arial"/>
                <a:sym typeface="Arial"/>
              </a:defRPr>
            </a:lvl5pPr>
            <a:lvl6pPr indent="0" lvl="5" marL="0" marR="0" rtl="0" algn="r">
              <a:spcBef>
                <a:spcPts val="0"/>
              </a:spcBef>
              <a:buNone/>
              <a:defRPr sz="1800">
                <a:solidFill>
                  <a:srgbClr val="757575"/>
                </a:solidFill>
                <a:latin typeface="Arial"/>
                <a:ea typeface="Arial"/>
                <a:cs typeface="Arial"/>
                <a:sym typeface="Arial"/>
              </a:defRPr>
            </a:lvl6pPr>
            <a:lvl7pPr indent="0" lvl="6" marL="0" marR="0" rtl="0" algn="r">
              <a:spcBef>
                <a:spcPts val="0"/>
              </a:spcBef>
              <a:buNone/>
              <a:defRPr sz="1800">
                <a:solidFill>
                  <a:srgbClr val="757575"/>
                </a:solidFill>
                <a:latin typeface="Arial"/>
                <a:ea typeface="Arial"/>
                <a:cs typeface="Arial"/>
                <a:sym typeface="Arial"/>
              </a:defRPr>
            </a:lvl7pPr>
            <a:lvl8pPr indent="0" lvl="7" marL="0" marR="0" rtl="0" algn="r">
              <a:spcBef>
                <a:spcPts val="0"/>
              </a:spcBef>
              <a:buNone/>
              <a:defRPr sz="1800">
                <a:solidFill>
                  <a:srgbClr val="757575"/>
                </a:solidFill>
                <a:latin typeface="Arial"/>
                <a:ea typeface="Arial"/>
                <a:cs typeface="Arial"/>
                <a:sym typeface="Arial"/>
              </a:defRPr>
            </a:lvl8pPr>
            <a:lvl9pPr indent="0" lvl="8" marL="0" marR="0" rtl="0" algn="r">
              <a:spcBef>
                <a:spcPts val="0"/>
              </a:spcBef>
              <a:buNone/>
              <a:defRPr sz="18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2.png"/><Relationship Id="rId22" Type="http://schemas.openxmlformats.org/officeDocument/2006/relationships/image" Target="../media/image19.jpg"/><Relationship Id="rId10" Type="http://schemas.openxmlformats.org/officeDocument/2006/relationships/image" Target="../media/image2.png"/><Relationship Id="rId21" Type="http://schemas.openxmlformats.org/officeDocument/2006/relationships/image" Target="../media/image14.png"/><Relationship Id="rId13" Type="http://schemas.openxmlformats.org/officeDocument/2006/relationships/image" Target="../media/image3.png"/><Relationship Id="rId12" Type="http://schemas.openxmlformats.org/officeDocument/2006/relationships/image" Target="../media/image1.png"/><Relationship Id="rId23" Type="http://schemas.openxmlformats.org/officeDocument/2006/relationships/image" Target="../media/image20.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8.png"/><Relationship Id="rId9" Type="http://schemas.openxmlformats.org/officeDocument/2006/relationships/image" Target="../media/image21.png"/><Relationship Id="rId15" Type="http://schemas.openxmlformats.org/officeDocument/2006/relationships/image" Target="../media/image9.png"/><Relationship Id="rId14" Type="http://schemas.openxmlformats.org/officeDocument/2006/relationships/image" Target="../media/image10.png"/><Relationship Id="rId17" Type="http://schemas.openxmlformats.org/officeDocument/2006/relationships/image" Target="../media/image4.png"/><Relationship Id="rId16" Type="http://schemas.openxmlformats.org/officeDocument/2006/relationships/image" Target="../media/image15.png"/><Relationship Id="rId5" Type="http://schemas.openxmlformats.org/officeDocument/2006/relationships/image" Target="../media/image8.jpg"/><Relationship Id="rId19" Type="http://schemas.openxmlformats.org/officeDocument/2006/relationships/image" Target="../media/image17.png"/><Relationship Id="rId6" Type="http://schemas.openxmlformats.org/officeDocument/2006/relationships/image" Target="../media/image13.jpg"/><Relationship Id="rId18" Type="http://schemas.openxmlformats.org/officeDocument/2006/relationships/image" Target="../media/image16.png"/><Relationship Id="rId7" Type="http://schemas.openxmlformats.org/officeDocument/2006/relationships/image" Target="../media/image6.jp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0.png"/><Relationship Id="rId4" Type="http://schemas.openxmlformats.org/officeDocument/2006/relationships/image" Target="../media/image5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7.jpg"/><Relationship Id="rId4" Type="http://schemas.openxmlformats.org/officeDocument/2006/relationships/image" Target="../media/image22.png"/><Relationship Id="rId5" Type="http://schemas.openxmlformats.org/officeDocument/2006/relationships/image" Target="../media/image46.png"/><Relationship Id="rId6"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4.jpg"/><Relationship Id="rId4" Type="http://schemas.openxmlformats.org/officeDocument/2006/relationships/image" Target="../media/image41.png"/><Relationship Id="rId5"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6.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40.png"/><Relationship Id="rId8"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2.png"/><Relationship Id="rId4" Type="http://schemas.openxmlformats.org/officeDocument/2006/relationships/image" Target="../media/image33.png"/><Relationship Id="rId9" Type="http://schemas.openxmlformats.org/officeDocument/2006/relationships/image" Target="../media/image77.jpg"/><Relationship Id="rId5" Type="http://schemas.openxmlformats.org/officeDocument/2006/relationships/image" Target="../media/image43.png"/><Relationship Id="rId6" Type="http://schemas.openxmlformats.org/officeDocument/2006/relationships/image" Target="../media/image32.png"/><Relationship Id="rId7" Type="http://schemas.openxmlformats.org/officeDocument/2006/relationships/image" Target="../media/image44.png"/><Relationship Id="rId8"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5.jpg"/><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2.png"/><Relationship Id="rId4" Type="http://schemas.openxmlformats.org/officeDocument/2006/relationships/hyperlink" Target="https://scholar.google.co.uk/" TargetMode="External"/><Relationship Id="rId5" Type="http://schemas.openxmlformats.org/officeDocument/2006/relationships/hyperlink" Target="https://archive.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1.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1.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56.png"/><Relationship Id="rId5" Type="http://schemas.openxmlformats.org/officeDocument/2006/relationships/hyperlink" Target="https://www.youtube.com/watch?v=3zCoM2NuFXU"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8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9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0.png"/><Relationship Id="rId4" Type="http://schemas.openxmlformats.org/officeDocument/2006/relationships/image" Target="../media/image68.png"/><Relationship Id="rId5"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65.png"/><Relationship Id="rId4" Type="http://schemas.openxmlformats.org/officeDocument/2006/relationships/image" Target="../media/image85.png"/><Relationship Id="rId5" Type="http://schemas.openxmlformats.org/officeDocument/2006/relationships/image" Target="../media/image88.png"/><Relationship Id="rId6" Type="http://schemas.openxmlformats.org/officeDocument/2006/relationships/image" Target="../media/image9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3.jpg"/></Relationships>
</file>

<file path=ppt/slides/_rels/slide26.xml.rels><?xml version="1.0" encoding="UTF-8" standalone="yes"?><Relationships xmlns="http://schemas.openxmlformats.org/package/2006/relationships"><Relationship Id="rId20" Type="http://schemas.openxmlformats.org/officeDocument/2006/relationships/image" Target="../media/image79.png"/><Relationship Id="rId11" Type="http://schemas.openxmlformats.org/officeDocument/2006/relationships/image" Target="../media/image69.png"/><Relationship Id="rId22" Type="http://schemas.openxmlformats.org/officeDocument/2006/relationships/image" Target="../media/image91.jpg"/><Relationship Id="rId10" Type="http://schemas.openxmlformats.org/officeDocument/2006/relationships/image" Target="../media/image87.png"/><Relationship Id="rId21" Type="http://schemas.openxmlformats.org/officeDocument/2006/relationships/image" Target="../media/image80.png"/><Relationship Id="rId13" Type="http://schemas.openxmlformats.org/officeDocument/2006/relationships/image" Target="../media/image83.png"/><Relationship Id="rId24" Type="http://schemas.openxmlformats.org/officeDocument/2006/relationships/image" Target="../media/image86.png"/><Relationship Id="rId12" Type="http://schemas.openxmlformats.org/officeDocument/2006/relationships/image" Target="../media/image71.png"/><Relationship Id="rId23" Type="http://schemas.openxmlformats.org/officeDocument/2006/relationships/image" Target="../media/image20.jp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8.png"/><Relationship Id="rId9" Type="http://schemas.openxmlformats.org/officeDocument/2006/relationships/image" Target="../media/image73.png"/><Relationship Id="rId15" Type="http://schemas.openxmlformats.org/officeDocument/2006/relationships/image" Target="../media/image74.png"/><Relationship Id="rId14" Type="http://schemas.openxmlformats.org/officeDocument/2006/relationships/image" Target="../media/image70.png"/><Relationship Id="rId17" Type="http://schemas.openxmlformats.org/officeDocument/2006/relationships/image" Target="../media/image75.png"/><Relationship Id="rId16" Type="http://schemas.openxmlformats.org/officeDocument/2006/relationships/image" Target="../media/image84.png"/><Relationship Id="rId5" Type="http://schemas.openxmlformats.org/officeDocument/2006/relationships/image" Target="../media/image8.jpg"/><Relationship Id="rId19" Type="http://schemas.openxmlformats.org/officeDocument/2006/relationships/image" Target="../media/image82.png"/><Relationship Id="rId6" Type="http://schemas.openxmlformats.org/officeDocument/2006/relationships/image" Target="../media/image13.jpg"/><Relationship Id="rId18" Type="http://schemas.openxmlformats.org/officeDocument/2006/relationships/image" Target="../media/image16.png"/><Relationship Id="rId7" Type="http://schemas.openxmlformats.org/officeDocument/2006/relationships/image" Target="../media/image6.jp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
          <p:cNvSpPr/>
          <p:nvPr/>
        </p:nvSpPr>
        <p:spPr>
          <a:xfrm>
            <a:off x="0" y="0"/>
            <a:ext cx="18288000" cy="10287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p1"/>
          <p:cNvSpPr/>
          <p:nvPr/>
        </p:nvSpPr>
        <p:spPr>
          <a:xfrm>
            <a:off x="1" y="8001914"/>
            <a:ext cx="2295524" cy="1619249"/>
          </a:xfrm>
          <a:custGeom>
            <a:rect b="b" l="l" r="r" t="t"/>
            <a:pathLst>
              <a:path extrusionOk="0" h="1619249" w="2295524">
                <a:moveTo>
                  <a:pt x="0" y="0"/>
                </a:moveTo>
                <a:lnTo>
                  <a:pt x="2295524" y="0"/>
                </a:lnTo>
                <a:lnTo>
                  <a:pt x="2295524" y="1619250"/>
                </a:lnTo>
                <a:lnTo>
                  <a:pt x="0" y="1619250"/>
                </a:lnTo>
                <a:lnTo>
                  <a:pt x="0" y="0"/>
                </a:lnTo>
                <a:close/>
              </a:path>
            </a:pathLst>
          </a:custGeom>
          <a:blipFill rotWithShape="1">
            <a:blip r:embed="rId3">
              <a:alphaModFix/>
            </a:blip>
            <a:stretch>
              <a:fillRect b="-14" l="0" r="0" t="-1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 name="Google Shape;169;p1"/>
          <p:cNvSpPr/>
          <p:nvPr/>
        </p:nvSpPr>
        <p:spPr>
          <a:xfrm>
            <a:off x="2292277" y="7879150"/>
            <a:ext cx="1743074" cy="1743074"/>
          </a:xfrm>
          <a:custGeom>
            <a:rect b="b" l="l" r="r" t="t"/>
            <a:pathLst>
              <a:path extrusionOk="0" h="1743074" w="1743074">
                <a:moveTo>
                  <a:pt x="0" y="0"/>
                </a:moveTo>
                <a:lnTo>
                  <a:pt x="1743074" y="0"/>
                </a:lnTo>
                <a:lnTo>
                  <a:pt x="1743074" y="1743074"/>
                </a:lnTo>
                <a:lnTo>
                  <a:pt x="0" y="174307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1"/>
          <p:cNvSpPr/>
          <p:nvPr/>
        </p:nvSpPr>
        <p:spPr>
          <a:xfrm>
            <a:off x="6454977" y="8287385"/>
            <a:ext cx="2693582" cy="1118681"/>
          </a:xfrm>
          <a:custGeom>
            <a:rect b="b" l="l" r="r" t="t"/>
            <a:pathLst>
              <a:path extrusionOk="0" h="1118681" w="2693582">
                <a:moveTo>
                  <a:pt x="0" y="0"/>
                </a:moveTo>
                <a:lnTo>
                  <a:pt x="2693581" y="0"/>
                </a:lnTo>
                <a:lnTo>
                  <a:pt x="2693581"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1"/>
          <p:cNvSpPr/>
          <p:nvPr/>
        </p:nvSpPr>
        <p:spPr>
          <a:xfrm>
            <a:off x="9329463" y="7688212"/>
            <a:ext cx="2606410" cy="1933574"/>
          </a:xfrm>
          <a:custGeom>
            <a:rect b="b" l="l" r="r" t="t"/>
            <a:pathLst>
              <a:path extrusionOk="0" h="1933574" w="2606410">
                <a:moveTo>
                  <a:pt x="0" y="0"/>
                </a:moveTo>
                <a:lnTo>
                  <a:pt x="2606411" y="0"/>
                </a:lnTo>
                <a:lnTo>
                  <a:pt x="2606411" y="1933574"/>
                </a:lnTo>
                <a:lnTo>
                  <a:pt x="0" y="1933574"/>
                </a:lnTo>
                <a:lnTo>
                  <a:pt x="0" y="0"/>
                </a:lnTo>
                <a:close/>
              </a:path>
            </a:pathLst>
          </a:custGeom>
          <a:blipFill rotWithShape="1">
            <a:blip r:embed="rId6">
              <a:alphaModFix/>
            </a:blip>
            <a:stretch>
              <a:fillRect b="-68" l="0" r="0" t="-6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p1"/>
          <p:cNvSpPr/>
          <p:nvPr/>
        </p:nvSpPr>
        <p:spPr>
          <a:xfrm>
            <a:off x="455642" y="1419508"/>
            <a:ext cx="2512330" cy="2664234"/>
          </a:xfrm>
          <a:custGeom>
            <a:rect b="b" l="l" r="r" t="t"/>
            <a:pathLst>
              <a:path extrusionOk="0" h="2664234" w="2512330">
                <a:moveTo>
                  <a:pt x="0" y="0"/>
                </a:moveTo>
                <a:lnTo>
                  <a:pt x="2512330" y="0"/>
                </a:lnTo>
                <a:lnTo>
                  <a:pt x="2512330" y="2664235"/>
                </a:lnTo>
                <a:lnTo>
                  <a:pt x="0" y="2664235"/>
                </a:lnTo>
                <a:lnTo>
                  <a:pt x="0" y="0"/>
                </a:lnTo>
                <a:close/>
              </a:path>
            </a:pathLst>
          </a:custGeom>
          <a:blipFill rotWithShape="1">
            <a:blip r:embed="rId7">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1"/>
          <p:cNvSpPr/>
          <p:nvPr/>
        </p:nvSpPr>
        <p:spPr>
          <a:xfrm>
            <a:off x="0" y="9871634"/>
            <a:ext cx="18288000" cy="415385"/>
          </a:xfrm>
          <a:custGeom>
            <a:rect b="b" l="l" r="r" t="t"/>
            <a:pathLst>
              <a:path extrusionOk="0" h="553847" w="24384000">
                <a:moveTo>
                  <a:pt x="24384000" y="553847"/>
                </a:moveTo>
                <a:lnTo>
                  <a:pt x="0" y="553847"/>
                </a:lnTo>
                <a:lnTo>
                  <a:pt x="0" y="0"/>
                </a:lnTo>
                <a:lnTo>
                  <a:pt x="24384000" y="0"/>
                </a:lnTo>
                <a:lnTo>
                  <a:pt x="24384000" y="553847"/>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1"/>
          <p:cNvSpPr/>
          <p:nvPr/>
        </p:nvSpPr>
        <p:spPr>
          <a:xfrm>
            <a:off x="11932412" y="8457696"/>
            <a:ext cx="2666998" cy="733423"/>
          </a:xfrm>
          <a:custGeom>
            <a:rect b="b" l="l" r="r" t="t"/>
            <a:pathLst>
              <a:path extrusionOk="0" h="733423" w="2666998">
                <a:moveTo>
                  <a:pt x="0" y="0"/>
                </a:moveTo>
                <a:lnTo>
                  <a:pt x="2666998" y="0"/>
                </a:lnTo>
                <a:lnTo>
                  <a:pt x="2666998" y="733424"/>
                </a:lnTo>
                <a:lnTo>
                  <a:pt x="0" y="733424"/>
                </a:lnTo>
                <a:lnTo>
                  <a:pt x="0" y="0"/>
                </a:lnTo>
                <a:close/>
              </a:path>
            </a:pathLst>
          </a:custGeom>
          <a:blipFill rotWithShape="1">
            <a:blip r:embed="rId8">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1"/>
          <p:cNvSpPr/>
          <p:nvPr/>
        </p:nvSpPr>
        <p:spPr>
          <a:xfrm>
            <a:off x="14730345" y="8384034"/>
            <a:ext cx="801841" cy="806399"/>
          </a:xfrm>
          <a:custGeom>
            <a:rect b="b" l="l" r="r" t="t"/>
            <a:pathLst>
              <a:path extrusionOk="0" h="806399" w="801841">
                <a:moveTo>
                  <a:pt x="0" y="0"/>
                </a:moveTo>
                <a:lnTo>
                  <a:pt x="801841" y="0"/>
                </a:lnTo>
                <a:lnTo>
                  <a:pt x="801841" y="806399"/>
                </a:lnTo>
                <a:lnTo>
                  <a:pt x="0" y="806399"/>
                </a:lnTo>
                <a:lnTo>
                  <a:pt x="0" y="0"/>
                </a:lnTo>
                <a:close/>
              </a:path>
            </a:pathLst>
          </a:custGeom>
          <a:blipFill rotWithShape="1">
            <a:blip r:embed="rId9">
              <a:alphaModFix/>
            </a:blip>
            <a:stretch>
              <a:fillRect b="-307" l="0" r="0" t="-3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1"/>
          <p:cNvSpPr/>
          <p:nvPr/>
        </p:nvSpPr>
        <p:spPr>
          <a:xfrm>
            <a:off x="15645396" y="8549436"/>
            <a:ext cx="1180465" cy="201930"/>
          </a:xfrm>
          <a:custGeom>
            <a:rect b="b" l="l" r="r" t="t"/>
            <a:pathLst>
              <a:path extrusionOk="0" h="201930" w="1180465">
                <a:moveTo>
                  <a:pt x="0" y="0"/>
                </a:moveTo>
                <a:lnTo>
                  <a:pt x="1180466" y="0"/>
                </a:lnTo>
                <a:lnTo>
                  <a:pt x="1180466" y="201930"/>
                </a:lnTo>
                <a:lnTo>
                  <a:pt x="0" y="201930"/>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1"/>
          <p:cNvSpPr/>
          <p:nvPr/>
        </p:nvSpPr>
        <p:spPr>
          <a:xfrm>
            <a:off x="16883481" y="8551763"/>
            <a:ext cx="493393" cy="197072"/>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11">
              <a:alphaModFix/>
            </a:blip>
            <a:stretch>
              <a:fillRect b="0" l="-657" r="-65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1"/>
          <p:cNvSpPr/>
          <p:nvPr/>
        </p:nvSpPr>
        <p:spPr>
          <a:xfrm>
            <a:off x="17398772" y="8549805"/>
            <a:ext cx="215265" cy="201296"/>
          </a:xfrm>
          <a:custGeom>
            <a:rect b="b" l="l" r="r" t="t"/>
            <a:pathLst>
              <a:path extrusionOk="0" h="201296" w="215265">
                <a:moveTo>
                  <a:pt x="0" y="0"/>
                </a:moveTo>
                <a:lnTo>
                  <a:pt x="215265" y="0"/>
                </a:lnTo>
                <a:lnTo>
                  <a:pt x="215265" y="201295"/>
                </a:lnTo>
                <a:lnTo>
                  <a:pt x="0" y="20129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1"/>
          <p:cNvSpPr/>
          <p:nvPr/>
        </p:nvSpPr>
        <p:spPr>
          <a:xfrm>
            <a:off x="17632935" y="8551763"/>
            <a:ext cx="354959" cy="197072"/>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3">
              <a:alphaModFix/>
            </a:blip>
            <a:stretch>
              <a:fillRect b="0" l="-779" r="-77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1"/>
          <p:cNvSpPr/>
          <p:nvPr/>
        </p:nvSpPr>
        <p:spPr>
          <a:xfrm>
            <a:off x="15642468" y="8866867"/>
            <a:ext cx="117136" cy="158410"/>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4">
              <a:alphaModFix/>
            </a:blip>
            <a:stretch>
              <a:fillRect b="-835" l="0" r="0" t="-83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 name="Google Shape;181;p1"/>
          <p:cNvSpPr/>
          <p:nvPr/>
        </p:nvSpPr>
        <p:spPr>
          <a:xfrm>
            <a:off x="15784449" y="8869590"/>
            <a:ext cx="88583" cy="153734"/>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1"/>
          <p:cNvSpPr/>
          <p:nvPr/>
        </p:nvSpPr>
        <p:spPr>
          <a:xfrm>
            <a:off x="15902935" y="8869074"/>
            <a:ext cx="136598" cy="154119"/>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5">
              <a:alphaModFix/>
            </a:blip>
            <a:stretch>
              <a:fillRect b="-426" l="0" r="0" t="-4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1"/>
          <p:cNvSpPr/>
          <p:nvPr/>
        </p:nvSpPr>
        <p:spPr>
          <a:xfrm>
            <a:off x="16061068" y="8869590"/>
            <a:ext cx="116110" cy="153829"/>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1"/>
          <p:cNvSpPr/>
          <p:nvPr/>
        </p:nvSpPr>
        <p:spPr>
          <a:xfrm>
            <a:off x="16198653" y="8866744"/>
            <a:ext cx="279806" cy="158656"/>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6">
              <a:alphaModFix/>
            </a:blip>
            <a:stretch>
              <a:fillRect b="0" l="-687" r="-6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1"/>
          <p:cNvSpPr/>
          <p:nvPr/>
        </p:nvSpPr>
        <p:spPr>
          <a:xfrm>
            <a:off x="16552512" y="8866868"/>
            <a:ext cx="227174" cy="158410"/>
          </a:xfrm>
          <a:custGeom>
            <a:rect b="b" l="l" r="r" t="t"/>
            <a:pathLst>
              <a:path extrusionOk="0" h="158410" w="227174">
                <a:moveTo>
                  <a:pt x="0" y="0"/>
                </a:moveTo>
                <a:lnTo>
                  <a:pt x="227174" y="0"/>
                </a:lnTo>
                <a:lnTo>
                  <a:pt x="227174" y="158409"/>
                </a:lnTo>
                <a:lnTo>
                  <a:pt x="0" y="158409"/>
                </a:lnTo>
                <a:lnTo>
                  <a:pt x="0" y="0"/>
                </a:lnTo>
                <a:close/>
              </a:path>
            </a:pathLst>
          </a:custGeom>
          <a:blipFill rotWithShape="1">
            <a:blip r:embed="rId17">
              <a:alphaModFix/>
            </a:blip>
            <a:stretch>
              <a:fillRect b="-343" l="0" r="0" t="-34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1"/>
          <p:cNvSpPr/>
          <p:nvPr/>
        </p:nvSpPr>
        <p:spPr>
          <a:xfrm>
            <a:off x="16800127" y="8869074"/>
            <a:ext cx="126316" cy="156203"/>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8">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p1"/>
          <p:cNvSpPr/>
          <p:nvPr/>
        </p:nvSpPr>
        <p:spPr>
          <a:xfrm>
            <a:off x="16962061" y="8868951"/>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1"/>
          <p:cNvSpPr/>
          <p:nvPr/>
        </p:nvSpPr>
        <p:spPr>
          <a:xfrm>
            <a:off x="17119345" y="8869074"/>
            <a:ext cx="32671" cy="154115"/>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1"/>
          <p:cNvSpPr/>
          <p:nvPr/>
        </p:nvSpPr>
        <p:spPr>
          <a:xfrm>
            <a:off x="17223141" y="8868461"/>
            <a:ext cx="254102" cy="154927"/>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20">
              <a:alphaModFix/>
            </a:blip>
            <a:stretch>
              <a:fillRect b="-114" l="0" r="0" t="-11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0" name="Google Shape;190;p1"/>
          <p:cNvGrpSpPr/>
          <p:nvPr/>
        </p:nvGrpSpPr>
        <p:grpSpPr>
          <a:xfrm>
            <a:off x="17505149" y="8869082"/>
            <a:ext cx="148685" cy="154305"/>
            <a:chOff x="0" y="0"/>
            <a:chExt cx="198247" cy="205740"/>
          </a:xfrm>
        </p:grpSpPr>
        <p:sp>
          <p:nvSpPr>
            <p:cNvPr id="191" name="Google Shape;191;p1"/>
            <p:cNvSpPr/>
            <p:nvPr/>
          </p:nvSpPr>
          <p:spPr>
            <a:xfrm>
              <a:off x="0" y="635"/>
              <a:ext cx="117729" cy="205105"/>
            </a:xfrm>
            <a:custGeom>
              <a:rect b="b" l="l" r="r" t="t"/>
              <a:pathLst>
                <a:path extrusionOk="0" h="205105" w="117729">
                  <a:moveTo>
                    <a:pt x="117729" y="0"/>
                  </a:moveTo>
                  <a:lnTo>
                    <a:pt x="0" y="0"/>
                  </a:lnTo>
                  <a:lnTo>
                    <a:pt x="0" y="35560"/>
                  </a:lnTo>
                  <a:lnTo>
                    <a:pt x="0" y="88138"/>
                  </a:lnTo>
                  <a:lnTo>
                    <a:pt x="0" y="123698"/>
                  </a:lnTo>
                  <a:lnTo>
                    <a:pt x="0" y="205105"/>
                  </a:lnTo>
                  <a:lnTo>
                    <a:pt x="42799" y="205105"/>
                  </a:lnTo>
                  <a:lnTo>
                    <a:pt x="42799" y="123698"/>
                  </a:lnTo>
                  <a:lnTo>
                    <a:pt x="112395" y="123698"/>
                  </a:lnTo>
                  <a:lnTo>
                    <a:pt x="112395" y="88138"/>
                  </a:lnTo>
                  <a:lnTo>
                    <a:pt x="42926" y="88138"/>
                  </a:lnTo>
                  <a:lnTo>
                    <a:pt x="42926" y="35687"/>
                  </a:lnTo>
                  <a:lnTo>
                    <a:pt x="117729" y="35687"/>
                  </a:lnTo>
                  <a:lnTo>
                    <a:pt x="117729"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p1"/>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3" name="Google Shape;193;p1"/>
          <p:cNvSpPr/>
          <p:nvPr/>
        </p:nvSpPr>
        <p:spPr>
          <a:xfrm>
            <a:off x="17690342" y="8868951"/>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972" l="0" r="0" t="-97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
          <p:cNvSpPr/>
          <p:nvPr/>
        </p:nvSpPr>
        <p:spPr>
          <a:xfrm>
            <a:off x="17840771" y="8866744"/>
            <a:ext cx="146635" cy="158656"/>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21">
              <a:alphaModFix/>
            </a:blip>
            <a:stretch>
              <a:fillRect b="0" l="-819" r="-81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1"/>
          <p:cNvSpPr/>
          <p:nvPr/>
        </p:nvSpPr>
        <p:spPr>
          <a:xfrm>
            <a:off x="4288588" y="8351094"/>
            <a:ext cx="1697831" cy="984249"/>
          </a:xfrm>
          <a:custGeom>
            <a:rect b="b" l="l" r="r" t="t"/>
            <a:pathLst>
              <a:path extrusionOk="0" h="984249" w="1697831">
                <a:moveTo>
                  <a:pt x="0" y="0"/>
                </a:moveTo>
                <a:lnTo>
                  <a:pt x="1697831" y="0"/>
                </a:lnTo>
                <a:lnTo>
                  <a:pt x="1697831" y="984249"/>
                </a:lnTo>
                <a:lnTo>
                  <a:pt x="0" y="984249"/>
                </a:lnTo>
                <a:lnTo>
                  <a:pt x="0" y="0"/>
                </a:lnTo>
                <a:close/>
              </a:path>
            </a:pathLst>
          </a:custGeom>
          <a:blipFill rotWithShape="1">
            <a:blip r:embed="rId2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1"/>
          <p:cNvSpPr/>
          <p:nvPr/>
        </p:nvSpPr>
        <p:spPr>
          <a:xfrm>
            <a:off x="15532186" y="1419509"/>
            <a:ext cx="2039469" cy="2066363"/>
          </a:xfrm>
          <a:custGeom>
            <a:rect b="b" l="l" r="r" t="t"/>
            <a:pathLst>
              <a:path extrusionOk="0" h="2066363" w="2039469">
                <a:moveTo>
                  <a:pt x="0" y="0"/>
                </a:moveTo>
                <a:lnTo>
                  <a:pt x="2039469" y="0"/>
                </a:lnTo>
                <a:lnTo>
                  <a:pt x="2039469" y="2066362"/>
                </a:lnTo>
                <a:lnTo>
                  <a:pt x="0" y="2066362"/>
                </a:lnTo>
                <a:lnTo>
                  <a:pt x="0" y="0"/>
                </a:lnTo>
                <a:close/>
              </a:path>
            </a:pathLst>
          </a:custGeom>
          <a:blipFill rotWithShape="1">
            <a:blip r:embed="rId2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1"/>
          <p:cNvSpPr txBox="1"/>
          <p:nvPr/>
        </p:nvSpPr>
        <p:spPr>
          <a:xfrm>
            <a:off x="6758068" y="1590777"/>
            <a:ext cx="4589148" cy="12287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s-ES" sz="8050">
                <a:solidFill>
                  <a:srgbClr val="000000"/>
                </a:solidFill>
                <a:latin typeface="Cambria"/>
                <a:ea typeface="Cambria"/>
                <a:cs typeface="Cambria"/>
                <a:sym typeface="Cambria"/>
              </a:rPr>
              <a:t>Eurhope</a:t>
            </a:r>
            <a:endParaRPr/>
          </a:p>
        </p:txBody>
      </p:sp>
      <p:sp>
        <p:nvSpPr>
          <p:cNvPr id="198" name="Google Shape;198;p1"/>
          <p:cNvSpPr txBox="1"/>
          <p:nvPr/>
        </p:nvSpPr>
        <p:spPr>
          <a:xfrm>
            <a:off x="3513253" y="2745480"/>
            <a:ext cx="11217091" cy="895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3500">
                <a:solidFill>
                  <a:srgbClr val="000000"/>
                </a:solidFill>
                <a:latin typeface="Arimo"/>
                <a:ea typeface="Arimo"/>
                <a:cs typeface="Arimo"/>
                <a:sym typeface="Arimo"/>
              </a:rPr>
              <a:t>La UE como hogar solidario para menores tutelados</a:t>
            </a:r>
            <a:endParaRPr/>
          </a:p>
          <a:p>
            <a:pPr indent="0" lvl="0" marL="0" marR="0" rtl="0" algn="ctr">
              <a:lnSpc>
                <a:spcPct val="120009"/>
              </a:lnSpc>
              <a:spcBef>
                <a:spcPts val="0"/>
              </a:spcBef>
              <a:spcAft>
                <a:spcPts val="0"/>
              </a:spcAft>
              <a:buNone/>
            </a:pPr>
            <a:r>
              <a:rPr lang="es-ES" sz="2199">
                <a:solidFill>
                  <a:srgbClr val="000000"/>
                </a:solidFill>
                <a:latin typeface="Trebuchet MS"/>
                <a:ea typeface="Trebuchet MS"/>
                <a:cs typeface="Trebuchet MS"/>
                <a:sym typeface="Trebuchet MS"/>
              </a:rPr>
              <a:t>Proyecto Erasmus+ n.o 2023-2-IT03-KA220-YOU-000184370</a:t>
            </a:r>
            <a:endParaRPr/>
          </a:p>
        </p:txBody>
      </p:sp>
      <p:sp>
        <p:nvSpPr>
          <p:cNvPr id="199" name="Google Shape;199;p1"/>
          <p:cNvSpPr txBox="1"/>
          <p:nvPr/>
        </p:nvSpPr>
        <p:spPr>
          <a:xfrm>
            <a:off x="3466701" y="4916809"/>
            <a:ext cx="11757078" cy="1495425"/>
          </a:xfrm>
          <a:prstGeom prst="rect">
            <a:avLst/>
          </a:prstGeom>
          <a:noFill/>
          <a:ln>
            <a:noFill/>
          </a:ln>
        </p:spPr>
        <p:txBody>
          <a:bodyPr anchorCtr="0" anchor="t" bIns="0" lIns="0" spcFirstLastPara="1" rIns="0" wrap="square" tIns="0">
            <a:spAutoFit/>
          </a:bodyPr>
          <a:lstStyle/>
          <a:p>
            <a:pPr indent="0" lvl="0" marL="0" marR="0" rtl="0" algn="ctr">
              <a:lnSpc>
                <a:spcPct val="118499"/>
              </a:lnSpc>
              <a:spcBef>
                <a:spcPts val="0"/>
              </a:spcBef>
              <a:spcAft>
                <a:spcPts val="0"/>
              </a:spcAft>
              <a:buNone/>
            </a:pPr>
            <a:r>
              <a:rPr b="1" lang="es-ES" sz="6000">
                <a:solidFill>
                  <a:srgbClr val="000000"/>
                </a:solidFill>
                <a:latin typeface="Cambria"/>
                <a:ea typeface="Cambria"/>
                <a:cs typeface="Cambria"/>
                <a:sym typeface="Cambria"/>
              </a:rPr>
              <a:t>Habilidades digitales - Módulo 1</a:t>
            </a:r>
            <a:endParaRPr/>
          </a:p>
          <a:p>
            <a:pPr indent="0" lvl="0" marL="0" marR="0" rtl="0" algn="ctr">
              <a:lnSpc>
                <a:spcPct val="88666"/>
              </a:lnSpc>
              <a:spcBef>
                <a:spcPts val="0"/>
              </a:spcBef>
              <a:spcAft>
                <a:spcPts val="0"/>
              </a:spcAft>
              <a:buNone/>
            </a:pPr>
            <a:r>
              <a:rPr lang="es-ES" sz="4500">
                <a:solidFill>
                  <a:srgbClr val="000000"/>
                </a:solidFill>
                <a:latin typeface="Arimo"/>
                <a:ea typeface="Arimo"/>
                <a:cs typeface="Arimo"/>
                <a:sym typeface="Arimo"/>
              </a:rPr>
              <a:t>Alfabetización informacional y de datos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
          <p:cNvSpPr/>
          <p:nvPr/>
        </p:nvSpPr>
        <p:spPr>
          <a:xfrm>
            <a:off x="0" y="0"/>
            <a:ext cx="18288000" cy="10287000"/>
          </a:xfrm>
          <a:custGeom>
            <a:rect b="b" l="l" r="r" t="t"/>
            <a:pathLst>
              <a:path extrusionOk="0" h="13716000" w="24384000">
                <a:moveTo>
                  <a:pt x="0" y="0"/>
                </a:moveTo>
                <a:lnTo>
                  <a:pt x="24384000" y="0"/>
                </a:lnTo>
                <a:lnTo>
                  <a:pt x="24384000" y="13716000"/>
                </a:lnTo>
                <a:lnTo>
                  <a:pt x="0" y="13716000"/>
                </a:ln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p2"/>
          <p:cNvSpPr txBox="1"/>
          <p:nvPr/>
        </p:nvSpPr>
        <p:spPr>
          <a:xfrm>
            <a:off x="1348740" y="978610"/>
            <a:ext cx="15590520" cy="967359"/>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6600">
                <a:solidFill>
                  <a:srgbClr val="FFFFFF"/>
                </a:solidFill>
                <a:latin typeface="Arimo"/>
                <a:ea typeface="Arimo"/>
                <a:cs typeface="Arimo"/>
                <a:sym typeface="Arimo"/>
              </a:rPr>
              <a:t>En este módulo hablaremos sobre: </a:t>
            </a:r>
            <a:endParaRPr/>
          </a:p>
        </p:txBody>
      </p:sp>
      <p:sp>
        <p:nvSpPr>
          <p:cNvPr id="210" name="Google Shape;210;p2"/>
          <p:cNvSpPr/>
          <p:nvPr/>
        </p:nvSpPr>
        <p:spPr>
          <a:xfrm>
            <a:off x="869244" y="2381955"/>
            <a:ext cx="16549497" cy="7152608"/>
          </a:xfrm>
          <a:custGeom>
            <a:rect b="b" l="l" r="r" t="t"/>
            <a:pathLst>
              <a:path extrusionOk="0" h="9536811" w="22065996">
                <a:moveTo>
                  <a:pt x="0" y="302641"/>
                </a:moveTo>
                <a:cubicBezTo>
                  <a:pt x="0" y="135509"/>
                  <a:pt x="135509" y="0"/>
                  <a:pt x="302641" y="0"/>
                </a:cubicBezTo>
                <a:lnTo>
                  <a:pt x="21763355" y="0"/>
                </a:lnTo>
                <a:cubicBezTo>
                  <a:pt x="21930488" y="0"/>
                  <a:pt x="22065996" y="135509"/>
                  <a:pt x="22065996" y="302641"/>
                </a:cubicBezTo>
                <a:lnTo>
                  <a:pt x="22065996" y="9234043"/>
                </a:lnTo>
                <a:cubicBezTo>
                  <a:pt x="22065996" y="9401175"/>
                  <a:pt x="21930488" y="9536685"/>
                  <a:pt x="21763355" y="9536685"/>
                </a:cubicBezTo>
                <a:lnTo>
                  <a:pt x="302641" y="9536685"/>
                </a:lnTo>
                <a:cubicBezTo>
                  <a:pt x="135509" y="9536811"/>
                  <a:pt x="0" y="9401175"/>
                  <a:pt x="0" y="9234043"/>
                </a:cubicBezTo>
                <a:close/>
              </a:path>
            </a:pathLst>
          </a:custGeom>
          <a:solidFill>
            <a:srgbClr val="FFFFFF">
              <a:alpha val="9490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2"/>
          <p:cNvSpPr/>
          <p:nvPr/>
        </p:nvSpPr>
        <p:spPr>
          <a:xfrm>
            <a:off x="4203000" y="3291602"/>
            <a:ext cx="2268000" cy="2268000"/>
          </a:xfrm>
          <a:custGeom>
            <a:rect b="b" l="l" r="r" t="t"/>
            <a:pathLst>
              <a:path extrusionOk="0" h="2268000" w="2268000">
                <a:moveTo>
                  <a:pt x="0" y="0"/>
                </a:moveTo>
                <a:lnTo>
                  <a:pt x="2268000" y="0"/>
                </a:lnTo>
                <a:lnTo>
                  <a:pt x="2268000" y="2268000"/>
                </a:lnTo>
                <a:lnTo>
                  <a:pt x="0" y="2268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2"/>
          <p:cNvSpPr txBox="1"/>
          <p:nvPr/>
        </p:nvSpPr>
        <p:spPr>
          <a:xfrm>
            <a:off x="2087475" y="5760927"/>
            <a:ext cx="6499050" cy="9334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s-ES" sz="3000">
                <a:solidFill>
                  <a:srgbClr val="000000"/>
                </a:solidFill>
                <a:latin typeface="Arimo"/>
                <a:ea typeface="Arimo"/>
                <a:cs typeface="Arimo"/>
                <a:sym typeface="Arimo"/>
              </a:rPr>
              <a:t>Comprender los datos y la información digital</a:t>
            </a:r>
            <a:endParaRPr/>
          </a:p>
        </p:txBody>
      </p:sp>
      <p:sp>
        <p:nvSpPr>
          <p:cNvPr id="213" name="Google Shape;213;p2"/>
          <p:cNvSpPr txBox="1"/>
          <p:nvPr/>
        </p:nvSpPr>
        <p:spPr>
          <a:xfrm>
            <a:off x="1530000" y="6839858"/>
            <a:ext cx="7614000" cy="138499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Introducción a los tipos y fuentes de datos digitales</a:t>
            </a:r>
            <a:endParaRPr/>
          </a:p>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Estrategias de búsqueda eficaces (amplias y restringidas)</a:t>
            </a:r>
            <a:endParaRPr/>
          </a:p>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Marcadores de información</a:t>
            </a:r>
            <a:endParaRPr/>
          </a:p>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Almacenamiento en la nube y servicios para compartir archivos </a:t>
            </a:r>
            <a:endParaRPr sz="1800">
              <a:solidFill>
                <a:schemeClr val="dk1"/>
              </a:solidFill>
              <a:latin typeface="Calibri"/>
              <a:ea typeface="Calibri"/>
              <a:cs typeface="Calibri"/>
              <a:sym typeface="Calibri"/>
            </a:endParaRPr>
          </a:p>
        </p:txBody>
      </p:sp>
      <p:sp>
        <p:nvSpPr>
          <p:cNvPr id="214" name="Google Shape;214;p2"/>
          <p:cNvSpPr/>
          <p:nvPr/>
        </p:nvSpPr>
        <p:spPr>
          <a:xfrm>
            <a:off x="11817000" y="3291602"/>
            <a:ext cx="2268000" cy="2268000"/>
          </a:xfrm>
          <a:custGeom>
            <a:rect b="b" l="l" r="r" t="t"/>
            <a:pathLst>
              <a:path extrusionOk="0" h="2268000" w="2268000">
                <a:moveTo>
                  <a:pt x="0" y="0"/>
                </a:moveTo>
                <a:lnTo>
                  <a:pt x="2268000" y="0"/>
                </a:lnTo>
                <a:lnTo>
                  <a:pt x="2268000" y="2268000"/>
                </a:lnTo>
                <a:lnTo>
                  <a:pt x="0" y="22680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2"/>
          <p:cNvSpPr txBox="1"/>
          <p:nvPr/>
        </p:nvSpPr>
        <p:spPr>
          <a:xfrm>
            <a:off x="9701475" y="5760927"/>
            <a:ext cx="6499050" cy="4762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s-ES" sz="3000">
                <a:solidFill>
                  <a:srgbClr val="000000"/>
                </a:solidFill>
                <a:latin typeface="Arimo"/>
                <a:ea typeface="Arimo"/>
                <a:cs typeface="Arimo"/>
                <a:sym typeface="Arimo"/>
              </a:rPr>
              <a:t>Análisis de datos e información</a:t>
            </a:r>
            <a:endParaRPr/>
          </a:p>
        </p:txBody>
      </p:sp>
      <p:sp>
        <p:nvSpPr>
          <p:cNvPr id="216" name="Google Shape;216;p2"/>
          <p:cNvSpPr txBox="1"/>
          <p:nvPr/>
        </p:nvSpPr>
        <p:spPr>
          <a:xfrm>
            <a:off x="9701475" y="6839858"/>
            <a:ext cx="6499050" cy="10477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Evaluación crítica de la credibilidad, pertinencia, parcialidad y exactitud de las fuentes.</a:t>
            </a:r>
            <a:endParaRPr/>
          </a:p>
          <a:p>
            <a:pPr indent="0" lvl="0" marL="0" marR="0" rtl="0" algn="ctr">
              <a:lnSpc>
                <a:spcPct val="120000"/>
              </a:lnSpc>
              <a:spcBef>
                <a:spcPts val="0"/>
              </a:spcBef>
              <a:spcAft>
                <a:spcPts val="0"/>
              </a:spcAft>
              <a:buNone/>
            </a:pPr>
            <a:r>
              <a:rPr lang="es-ES" sz="2250">
                <a:solidFill>
                  <a:srgbClr val="000000"/>
                </a:solidFill>
                <a:latin typeface="Arimo"/>
                <a:ea typeface="Arimo"/>
                <a:cs typeface="Arimo"/>
                <a:sym typeface="Arimo"/>
              </a:rPr>
              <a:t>Técnicas para evaluar la fiabilidad de las fuentes</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descr="101010 líneas de datos hasta el infinito" id="225" name="Google Shape;225;p3"/>
          <p:cNvSpPr/>
          <p:nvPr/>
        </p:nvSpPr>
        <p:spPr>
          <a:xfrm>
            <a:off x="2286" y="15"/>
            <a:ext cx="18283428" cy="10286985"/>
          </a:xfrm>
          <a:custGeom>
            <a:rect b="b" l="l" r="r" t="t"/>
            <a:pathLst>
              <a:path extrusionOk="0" h="10286985" w="18283428">
                <a:moveTo>
                  <a:pt x="0" y="0"/>
                </a:moveTo>
                <a:lnTo>
                  <a:pt x="18283428" y="0"/>
                </a:lnTo>
                <a:lnTo>
                  <a:pt x="18283428" y="10286985"/>
                </a:lnTo>
                <a:lnTo>
                  <a:pt x="0" y="10286985"/>
                </a:lnTo>
                <a:lnTo>
                  <a:pt x="0" y="0"/>
                </a:lnTo>
                <a:close/>
              </a:path>
            </a:pathLst>
          </a:custGeom>
          <a:blipFill rotWithShape="1">
            <a:blip r:embed="rId3">
              <a:alphaModFix/>
            </a:blip>
            <a:stretch>
              <a:fillRect b="0" l="0" r="-78" t="-1508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3"/>
          <p:cNvSpPr/>
          <p:nvPr/>
        </p:nvSpPr>
        <p:spPr>
          <a:xfrm>
            <a:off x="1275506" y="1313637"/>
            <a:ext cx="7829828" cy="7664308"/>
          </a:xfrm>
          <a:custGeom>
            <a:rect b="b" l="l" r="r" t="t"/>
            <a:pathLst>
              <a:path extrusionOk="0" h="7664308" w="7829828">
                <a:moveTo>
                  <a:pt x="0" y="0"/>
                </a:moveTo>
                <a:lnTo>
                  <a:pt x="7829827" y="0"/>
                </a:lnTo>
                <a:lnTo>
                  <a:pt x="7829827" y="7664309"/>
                </a:lnTo>
                <a:lnTo>
                  <a:pt x="0" y="766430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3"/>
          <p:cNvSpPr/>
          <p:nvPr/>
        </p:nvSpPr>
        <p:spPr>
          <a:xfrm>
            <a:off x="1038692" y="996099"/>
            <a:ext cx="8377444" cy="8151684"/>
          </a:xfrm>
          <a:custGeom>
            <a:rect b="b" l="l" r="r" t="t"/>
            <a:pathLst>
              <a:path extrusionOk="0" h="8151684" w="8377444">
                <a:moveTo>
                  <a:pt x="0" y="0"/>
                </a:moveTo>
                <a:lnTo>
                  <a:pt x="8377444" y="0"/>
                </a:lnTo>
                <a:lnTo>
                  <a:pt x="8377444" y="8151684"/>
                </a:lnTo>
                <a:lnTo>
                  <a:pt x="0" y="8151684"/>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3"/>
          <p:cNvSpPr/>
          <p:nvPr/>
        </p:nvSpPr>
        <p:spPr>
          <a:xfrm>
            <a:off x="1436601" y="1562431"/>
            <a:ext cx="7430048" cy="7202282"/>
          </a:xfrm>
          <a:custGeom>
            <a:rect b="b" l="l" r="r" t="t"/>
            <a:pathLst>
              <a:path extrusionOk="0" h="7202282" w="7430048">
                <a:moveTo>
                  <a:pt x="0" y="0"/>
                </a:moveTo>
                <a:lnTo>
                  <a:pt x="7430047" y="0"/>
                </a:lnTo>
                <a:lnTo>
                  <a:pt x="7430047" y="7202282"/>
                </a:lnTo>
                <a:lnTo>
                  <a:pt x="0" y="7202282"/>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3"/>
          <p:cNvSpPr txBox="1"/>
          <p:nvPr/>
        </p:nvSpPr>
        <p:spPr>
          <a:xfrm>
            <a:off x="2216746" y="2111973"/>
            <a:ext cx="6089286" cy="3914832"/>
          </a:xfrm>
          <a:prstGeom prst="rect">
            <a:avLst/>
          </a:prstGeom>
          <a:noFill/>
          <a:ln>
            <a:noFill/>
          </a:ln>
        </p:spPr>
        <p:txBody>
          <a:bodyPr anchorCtr="0" anchor="t" bIns="0" lIns="0" spcFirstLastPara="1" rIns="0" wrap="square" tIns="0">
            <a:spAutoFit/>
          </a:bodyPr>
          <a:lstStyle/>
          <a:p>
            <a:pPr indent="0" lvl="0" marL="0" marR="0" rtl="0" algn="ctr">
              <a:lnSpc>
                <a:spcPct val="33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08013"/>
              </a:lnSpc>
              <a:spcBef>
                <a:spcPts val="0"/>
              </a:spcBef>
              <a:spcAft>
                <a:spcPts val="0"/>
              </a:spcAft>
              <a:buNone/>
            </a:pPr>
            <a:r>
              <a:rPr lang="es-ES" sz="5628">
                <a:solidFill>
                  <a:srgbClr val="404040"/>
                </a:solidFill>
                <a:latin typeface="Arimo"/>
                <a:ea typeface="Arimo"/>
                <a:cs typeface="Arimo"/>
                <a:sym typeface="Arimo"/>
              </a:rPr>
              <a:t>Comprender los datos y la información digital</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descr="Primer plano de un libro azul y negro  Descripción generada automáticamente" id="238" name="Google Shape;238;p4"/>
          <p:cNvSpPr/>
          <p:nvPr/>
        </p:nvSpPr>
        <p:spPr>
          <a:xfrm>
            <a:off x="30" y="15"/>
            <a:ext cx="18287970" cy="10286985"/>
          </a:xfrm>
          <a:custGeom>
            <a:rect b="b" l="l" r="r" t="t"/>
            <a:pathLst>
              <a:path extrusionOk="0" h="10286985" w="18287970">
                <a:moveTo>
                  <a:pt x="0" y="0"/>
                </a:moveTo>
                <a:lnTo>
                  <a:pt x="18287970" y="0"/>
                </a:lnTo>
                <a:lnTo>
                  <a:pt x="18287970" y="10286985"/>
                </a:lnTo>
                <a:lnTo>
                  <a:pt x="0" y="10286985"/>
                </a:lnTo>
                <a:lnTo>
                  <a:pt x="0" y="0"/>
                </a:lnTo>
                <a:close/>
              </a:path>
            </a:pathLst>
          </a:custGeom>
          <a:blipFill rotWithShape="1">
            <a:blip r:embed="rId3">
              <a:alphaModFix/>
            </a:blip>
            <a:stretch>
              <a:fillRect b="-43369" l="0" r="-10000" t="-329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4"/>
          <p:cNvSpPr txBox="1"/>
          <p:nvPr/>
        </p:nvSpPr>
        <p:spPr>
          <a:xfrm>
            <a:off x="1348740" y="644471"/>
            <a:ext cx="15590520" cy="1832877"/>
          </a:xfrm>
          <a:prstGeom prst="rect">
            <a:avLst/>
          </a:prstGeom>
          <a:noFill/>
          <a:ln>
            <a:noFill/>
          </a:ln>
        </p:spPr>
        <p:txBody>
          <a:bodyPr anchorCtr="0" anchor="t" bIns="0" lIns="0" spcFirstLastPara="1" rIns="0" wrap="square" tIns="0">
            <a:spAutoFit/>
          </a:bodyPr>
          <a:lstStyle/>
          <a:p>
            <a:pPr indent="0" lvl="0" marL="0" marR="0" rtl="0" algn="ctr">
              <a:lnSpc>
                <a:spcPct val="107994"/>
              </a:lnSpc>
              <a:spcBef>
                <a:spcPts val="0"/>
              </a:spcBef>
              <a:spcAft>
                <a:spcPts val="0"/>
              </a:spcAft>
              <a:buNone/>
            </a:pPr>
            <a:r>
              <a:rPr lang="es-ES" sz="6517">
                <a:solidFill>
                  <a:schemeClr val="lt1"/>
                </a:solidFill>
                <a:latin typeface="Arimo"/>
                <a:ea typeface="Arimo"/>
                <a:cs typeface="Arimo"/>
                <a:sym typeface="Arimo"/>
              </a:rPr>
              <a:t>Introducción a los tipos y fuentes de datos digitales</a:t>
            </a:r>
            <a:endParaRPr sz="1800">
              <a:solidFill>
                <a:schemeClr val="lt1"/>
              </a:solidFill>
              <a:latin typeface="Calibri"/>
              <a:ea typeface="Calibri"/>
              <a:cs typeface="Calibri"/>
              <a:sym typeface="Calibri"/>
            </a:endParaRPr>
          </a:p>
        </p:txBody>
      </p:sp>
      <p:grpSp>
        <p:nvGrpSpPr>
          <p:cNvPr id="241" name="Google Shape;241;p4"/>
          <p:cNvGrpSpPr/>
          <p:nvPr/>
        </p:nvGrpSpPr>
        <p:grpSpPr>
          <a:xfrm rot="5400000">
            <a:off x="10700146" y="-726572"/>
            <a:ext cx="2566130" cy="10114026"/>
            <a:chOff x="0" y="0"/>
            <a:chExt cx="3421507" cy="13485368"/>
          </a:xfrm>
        </p:grpSpPr>
        <p:sp>
          <p:nvSpPr>
            <p:cNvPr id="242" name="Google Shape;242;p4"/>
            <p:cNvSpPr/>
            <p:nvPr/>
          </p:nvSpPr>
          <p:spPr>
            <a:xfrm>
              <a:off x="12700" y="12700"/>
              <a:ext cx="3396107" cy="13459968"/>
            </a:xfrm>
            <a:custGeom>
              <a:rect b="b" l="l" r="r" t="t"/>
              <a:pathLst>
                <a:path extrusionOk="0" h="13459968" w="3396107">
                  <a:moveTo>
                    <a:pt x="566039" y="0"/>
                  </a:moveTo>
                  <a:lnTo>
                    <a:pt x="2830068" y="0"/>
                  </a:lnTo>
                  <a:cubicBezTo>
                    <a:pt x="3142615" y="0"/>
                    <a:pt x="3396107" y="254889"/>
                    <a:pt x="3396107" y="569214"/>
                  </a:cubicBezTo>
                  <a:lnTo>
                    <a:pt x="3396107" y="13459968"/>
                  </a:lnTo>
                  <a:lnTo>
                    <a:pt x="0" y="13459968"/>
                  </a:lnTo>
                  <a:lnTo>
                    <a:pt x="0" y="569214"/>
                  </a:lnTo>
                  <a:cubicBezTo>
                    <a:pt x="0" y="254889"/>
                    <a:pt x="253365" y="0"/>
                    <a:pt x="566039" y="0"/>
                  </a:cubicBezTo>
                  <a:close/>
                </a:path>
              </a:pathLst>
            </a:custGeom>
            <a:solidFill>
              <a:srgbClr val="DFCDDC">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4"/>
            <p:cNvSpPr/>
            <p:nvPr/>
          </p:nvSpPr>
          <p:spPr>
            <a:xfrm>
              <a:off x="0" y="0"/>
              <a:ext cx="3421507" cy="13485368"/>
            </a:xfrm>
            <a:custGeom>
              <a:rect b="b" l="l" r="r" t="t"/>
              <a:pathLst>
                <a:path extrusionOk="0" h="13485368" w="3421507">
                  <a:moveTo>
                    <a:pt x="578739" y="0"/>
                  </a:moveTo>
                  <a:lnTo>
                    <a:pt x="2842768" y="0"/>
                  </a:lnTo>
                  <a:lnTo>
                    <a:pt x="2842768" y="12700"/>
                  </a:lnTo>
                  <a:lnTo>
                    <a:pt x="2842768" y="0"/>
                  </a:lnTo>
                  <a:cubicBezTo>
                    <a:pt x="3162427" y="0"/>
                    <a:pt x="3421507" y="260604"/>
                    <a:pt x="3421507" y="581914"/>
                  </a:cubicBezTo>
                  <a:lnTo>
                    <a:pt x="3408807" y="581914"/>
                  </a:lnTo>
                  <a:lnTo>
                    <a:pt x="3421507" y="581914"/>
                  </a:lnTo>
                  <a:lnTo>
                    <a:pt x="3421507" y="13472668"/>
                  </a:lnTo>
                  <a:cubicBezTo>
                    <a:pt x="3421507" y="13479653"/>
                    <a:pt x="3415792" y="13485368"/>
                    <a:pt x="3408807" y="13485368"/>
                  </a:cubicBezTo>
                  <a:lnTo>
                    <a:pt x="12700" y="13485368"/>
                  </a:lnTo>
                  <a:cubicBezTo>
                    <a:pt x="5715" y="13485368"/>
                    <a:pt x="0" y="13479653"/>
                    <a:pt x="0" y="13472668"/>
                  </a:cubicBezTo>
                  <a:lnTo>
                    <a:pt x="0" y="581914"/>
                  </a:lnTo>
                  <a:lnTo>
                    <a:pt x="12700" y="581914"/>
                  </a:lnTo>
                  <a:lnTo>
                    <a:pt x="0" y="581914"/>
                  </a:lnTo>
                  <a:cubicBezTo>
                    <a:pt x="0" y="260604"/>
                    <a:pt x="259080" y="0"/>
                    <a:pt x="578739" y="0"/>
                  </a:cubicBezTo>
                  <a:cubicBezTo>
                    <a:pt x="582676" y="0"/>
                    <a:pt x="586359" y="1778"/>
                    <a:pt x="588772" y="4826"/>
                  </a:cubicBezTo>
                  <a:lnTo>
                    <a:pt x="578739" y="12700"/>
                  </a:lnTo>
                  <a:lnTo>
                    <a:pt x="578739" y="0"/>
                  </a:lnTo>
                  <a:moveTo>
                    <a:pt x="578739" y="25400"/>
                  </a:moveTo>
                  <a:cubicBezTo>
                    <a:pt x="574802" y="25400"/>
                    <a:pt x="571119" y="23622"/>
                    <a:pt x="568706" y="20574"/>
                  </a:cubicBezTo>
                  <a:lnTo>
                    <a:pt x="578739" y="12700"/>
                  </a:lnTo>
                  <a:lnTo>
                    <a:pt x="578739" y="25400"/>
                  </a:lnTo>
                  <a:cubicBezTo>
                    <a:pt x="273177" y="25400"/>
                    <a:pt x="25400" y="274447"/>
                    <a:pt x="25400" y="581914"/>
                  </a:cubicBezTo>
                  <a:lnTo>
                    <a:pt x="25400" y="13472668"/>
                  </a:lnTo>
                  <a:lnTo>
                    <a:pt x="12700" y="13472668"/>
                  </a:lnTo>
                  <a:lnTo>
                    <a:pt x="12700" y="13459968"/>
                  </a:lnTo>
                  <a:lnTo>
                    <a:pt x="3408807" y="13459968"/>
                  </a:lnTo>
                  <a:lnTo>
                    <a:pt x="3408807" y="13472668"/>
                  </a:lnTo>
                  <a:lnTo>
                    <a:pt x="3396107" y="13472668"/>
                  </a:lnTo>
                  <a:lnTo>
                    <a:pt x="3396107" y="581914"/>
                  </a:lnTo>
                  <a:cubicBezTo>
                    <a:pt x="3396107" y="274447"/>
                    <a:pt x="3148330" y="25400"/>
                    <a:pt x="2842768" y="25400"/>
                  </a:cubicBezTo>
                  <a:lnTo>
                    <a:pt x="578739" y="25400"/>
                  </a:lnTo>
                  <a:close/>
                </a:path>
              </a:pathLst>
            </a:custGeom>
            <a:solidFill>
              <a:srgbClr val="DFCDDC">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4" name="Google Shape;244;p4"/>
          <p:cNvSpPr txBox="1"/>
          <p:nvPr/>
        </p:nvSpPr>
        <p:spPr>
          <a:xfrm>
            <a:off x="7036689" y="3154285"/>
            <a:ext cx="9768708" cy="2390394"/>
          </a:xfrm>
          <a:prstGeom prst="rect">
            <a:avLst/>
          </a:prstGeom>
          <a:noFill/>
          <a:ln>
            <a:noFill/>
          </a:ln>
        </p:spPr>
        <p:txBody>
          <a:bodyPr anchorCtr="0" anchor="t" bIns="0" lIns="0" spcFirstLastPara="1" rIns="0" wrap="square" tIns="0">
            <a:spAutoFit/>
          </a:bodyPr>
          <a:lstStyle/>
          <a:p>
            <a:pPr indent="-571500" lvl="2" marL="1096327" marR="0" rtl="0" algn="l">
              <a:lnSpc>
                <a:spcPct val="108000"/>
              </a:lnSpc>
              <a:spcBef>
                <a:spcPts val="0"/>
              </a:spcBef>
              <a:spcAft>
                <a:spcPts val="0"/>
              </a:spcAft>
              <a:buClr>
                <a:srgbClr val="000000"/>
              </a:buClr>
              <a:buSzPts val="4350"/>
              <a:buFont typeface="Arial"/>
              <a:buChar char="•"/>
            </a:pPr>
            <a:r>
              <a:rPr b="0" i="0" lang="es-ES" sz="4350" u="none" cap="none" strike="noStrike">
                <a:solidFill>
                  <a:srgbClr val="000000"/>
                </a:solidFill>
                <a:latin typeface="Arimo"/>
                <a:ea typeface="Arimo"/>
                <a:cs typeface="Arimo"/>
                <a:sym typeface="Arimo"/>
              </a:rPr>
              <a:t>Datos crudos y desorganizados que necesitan ser procesados. Los datos pueden ser algo simple e inútil hasta que se organizan.</a:t>
            </a:r>
            <a:endParaRPr/>
          </a:p>
        </p:txBody>
      </p:sp>
      <p:sp>
        <p:nvSpPr>
          <p:cNvPr id="245" name="Google Shape;245;p4"/>
          <p:cNvSpPr/>
          <p:nvPr/>
        </p:nvSpPr>
        <p:spPr>
          <a:xfrm>
            <a:off x="1257300" y="2738517"/>
            <a:ext cx="5678424" cy="3183827"/>
          </a:xfrm>
          <a:custGeom>
            <a:rect b="b" l="l" r="r" t="t"/>
            <a:pathLst>
              <a:path extrusionOk="0" h="4245102" w="7571232">
                <a:moveTo>
                  <a:pt x="0" y="707517"/>
                </a:moveTo>
                <a:cubicBezTo>
                  <a:pt x="0" y="316738"/>
                  <a:pt x="316738" y="0"/>
                  <a:pt x="707517" y="0"/>
                </a:cubicBezTo>
                <a:lnTo>
                  <a:pt x="6863715" y="0"/>
                </a:lnTo>
                <a:cubicBezTo>
                  <a:pt x="7254494" y="0"/>
                  <a:pt x="7571232" y="316738"/>
                  <a:pt x="7571232" y="707517"/>
                </a:cubicBezTo>
                <a:lnTo>
                  <a:pt x="7571232" y="3537585"/>
                </a:lnTo>
                <a:cubicBezTo>
                  <a:pt x="7571232" y="3928364"/>
                  <a:pt x="7254494" y="4245102"/>
                  <a:pt x="6863715" y="4245102"/>
                </a:cubicBezTo>
                <a:lnTo>
                  <a:pt x="707517" y="4245102"/>
                </a:lnTo>
                <a:cubicBezTo>
                  <a:pt x="316738" y="4245102"/>
                  <a:pt x="0" y="3928364"/>
                  <a:pt x="0" y="3537585"/>
                </a:cubicBezTo>
                <a:close/>
              </a:path>
            </a:pathLst>
          </a:custGeom>
          <a:gradFill>
            <a:gsLst>
              <a:gs pos="0">
                <a:srgbClr val="AC52A0"/>
              </a:gs>
              <a:gs pos="50000">
                <a:srgbClr val="A62598"/>
              </a:gs>
              <a:gs pos="100000">
                <a:srgbClr val="981B8A"/>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46" name="Google Shape;246;p4"/>
          <p:cNvGrpSpPr/>
          <p:nvPr/>
        </p:nvGrpSpPr>
        <p:grpSpPr>
          <a:xfrm>
            <a:off x="1403196" y="3824082"/>
            <a:ext cx="5386632" cy="1012698"/>
            <a:chOff x="0" y="0"/>
            <a:chExt cx="7182176" cy="1350264"/>
          </a:xfrm>
        </p:grpSpPr>
        <p:sp>
          <p:nvSpPr>
            <p:cNvPr id="247" name="Google Shape;247;p4"/>
            <p:cNvSpPr/>
            <p:nvPr/>
          </p:nvSpPr>
          <p:spPr>
            <a:xfrm>
              <a:off x="0" y="0"/>
              <a:ext cx="7182176" cy="1350264"/>
            </a:xfrm>
            <a:custGeom>
              <a:rect b="b" l="l" r="r" t="t"/>
              <a:pathLst>
                <a:path extrusionOk="0" h="1350264" w="7182176">
                  <a:moveTo>
                    <a:pt x="0" y="0"/>
                  </a:moveTo>
                  <a:lnTo>
                    <a:pt x="7182176" y="0"/>
                  </a:lnTo>
                  <a:lnTo>
                    <a:pt x="7182176" y="1350264"/>
                  </a:lnTo>
                  <a:lnTo>
                    <a:pt x="0" y="1350264"/>
                  </a:lnTo>
                  <a:lnTo>
                    <a:pt x="0" y="0"/>
                  </a:lnTo>
                  <a:close/>
                </a:path>
              </a:pathLst>
            </a:custGeom>
            <a:blipFill rotWithShape="1">
              <a:blip r:embed="rId5">
                <a:alphaModFix/>
              </a:blip>
              <a:stretch>
                <a:fillRect b="-92783" l="0" r="0" t="-9278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4"/>
            <p:cNvSpPr txBox="1"/>
            <p:nvPr/>
          </p:nvSpPr>
          <p:spPr>
            <a:xfrm>
              <a:off x="193040" y="134620"/>
              <a:ext cx="6796096" cy="1119124"/>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5700">
                  <a:solidFill>
                    <a:srgbClr val="FFFFFF"/>
                  </a:solidFill>
                  <a:latin typeface="Arimo"/>
                  <a:ea typeface="Arimo"/>
                  <a:cs typeface="Arimo"/>
                  <a:sym typeface="Arimo"/>
                </a:rPr>
                <a:t>DATOS</a:t>
              </a:r>
              <a:endParaRPr/>
            </a:p>
          </p:txBody>
        </p:sp>
      </p:grpSp>
      <p:grpSp>
        <p:nvGrpSpPr>
          <p:cNvPr id="249" name="Google Shape;249;p4"/>
          <p:cNvGrpSpPr/>
          <p:nvPr/>
        </p:nvGrpSpPr>
        <p:grpSpPr>
          <a:xfrm rot="5400000">
            <a:off x="10700147" y="2616447"/>
            <a:ext cx="2566130" cy="10114026"/>
            <a:chOff x="0" y="0"/>
            <a:chExt cx="3421507" cy="13485368"/>
          </a:xfrm>
        </p:grpSpPr>
        <p:sp>
          <p:nvSpPr>
            <p:cNvPr id="250" name="Google Shape;250;p4"/>
            <p:cNvSpPr/>
            <p:nvPr/>
          </p:nvSpPr>
          <p:spPr>
            <a:xfrm>
              <a:off x="12700" y="12700"/>
              <a:ext cx="3396107" cy="13459968"/>
            </a:xfrm>
            <a:custGeom>
              <a:rect b="b" l="l" r="r" t="t"/>
              <a:pathLst>
                <a:path extrusionOk="0" h="13459968" w="3396107">
                  <a:moveTo>
                    <a:pt x="566039" y="0"/>
                  </a:moveTo>
                  <a:lnTo>
                    <a:pt x="2830068" y="0"/>
                  </a:lnTo>
                  <a:cubicBezTo>
                    <a:pt x="3142615" y="0"/>
                    <a:pt x="3396107" y="254889"/>
                    <a:pt x="3396107" y="569214"/>
                  </a:cubicBezTo>
                  <a:lnTo>
                    <a:pt x="3396107" y="13459968"/>
                  </a:lnTo>
                  <a:lnTo>
                    <a:pt x="0" y="13459968"/>
                  </a:lnTo>
                  <a:lnTo>
                    <a:pt x="0" y="569214"/>
                  </a:lnTo>
                  <a:cubicBezTo>
                    <a:pt x="0" y="254889"/>
                    <a:pt x="253365" y="0"/>
                    <a:pt x="566039" y="0"/>
                  </a:cubicBezTo>
                  <a:close/>
                </a:path>
              </a:pathLst>
            </a:custGeom>
            <a:solidFill>
              <a:srgbClr val="CFCDE1">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4"/>
            <p:cNvSpPr/>
            <p:nvPr/>
          </p:nvSpPr>
          <p:spPr>
            <a:xfrm>
              <a:off x="0" y="0"/>
              <a:ext cx="3421507" cy="13485368"/>
            </a:xfrm>
            <a:custGeom>
              <a:rect b="b" l="l" r="r" t="t"/>
              <a:pathLst>
                <a:path extrusionOk="0" h="13485368" w="3421507">
                  <a:moveTo>
                    <a:pt x="578739" y="0"/>
                  </a:moveTo>
                  <a:lnTo>
                    <a:pt x="2842768" y="0"/>
                  </a:lnTo>
                  <a:lnTo>
                    <a:pt x="2842768" y="12700"/>
                  </a:lnTo>
                  <a:lnTo>
                    <a:pt x="2842768" y="0"/>
                  </a:lnTo>
                  <a:cubicBezTo>
                    <a:pt x="3162427" y="0"/>
                    <a:pt x="3421507" y="260604"/>
                    <a:pt x="3421507" y="581914"/>
                  </a:cubicBezTo>
                  <a:lnTo>
                    <a:pt x="3408807" y="581914"/>
                  </a:lnTo>
                  <a:lnTo>
                    <a:pt x="3421507" y="581914"/>
                  </a:lnTo>
                  <a:lnTo>
                    <a:pt x="3421507" y="13472668"/>
                  </a:lnTo>
                  <a:cubicBezTo>
                    <a:pt x="3421507" y="13479653"/>
                    <a:pt x="3415792" y="13485368"/>
                    <a:pt x="3408807" y="13485368"/>
                  </a:cubicBezTo>
                  <a:lnTo>
                    <a:pt x="12700" y="13485368"/>
                  </a:lnTo>
                  <a:cubicBezTo>
                    <a:pt x="5715" y="13485368"/>
                    <a:pt x="0" y="13479653"/>
                    <a:pt x="0" y="13472668"/>
                  </a:cubicBezTo>
                  <a:lnTo>
                    <a:pt x="0" y="581914"/>
                  </a:lnTo>
                  <a:lnTo>
                    <a:pt x="12700" y="581914"/>
                  </a:lnTo>
                  <a:lnTo>
                    <a:pt x="0" y="581914"/>
                  </a:lnTo>
                  <a:cubicBezTo>
                    <a:pt x="0" y="260604"/>
                    <a:pt x="259080" y="0"/>
                    <a:pt x="578739" y="0"/>
                  </a:cubicBezTo>
                  <a:cubicBezTo>
                    <a:pt x="582676" y="0"/>
                    <a:pt x="586359" y="1778"/>
                    <a:pt x="588772" y="4826"/>
                  </a:cubicBezTo>
                  <a:lnTo>
                    <a:pt x="578739" y="12700"/>
                  </a:lnTo>
                  <a:lnTo>
                    <a:pt x="578739" y="0"/>
                  </a:lnTo>
                  <a:moveTo>
                    <a:pt x="578739" y="25400"/>
                  </a:moveTo>
                  <a:cubicBezTo>
                    <a:pt x="574802" y="25400"/>
                    <a:pt x="571119" y="23622"/>
                    <a:pt x="568706" y="20574"/>
                  </a:cubicBezTo>
                  <a:lnTo>
                    <a:pt x="578739" y="12700"/>
                  </a:lnTo>
                  <a:lnTo>
                    <a:pt x="578739" y="25400"/>
                  </a:lnTo>
                  <a:cubicBezTo>
                    <a:pt x="273177" y="25400"/>
                    <a:pt x="25400" y="274447"/>
                    <a:pt x="25400" y="581914"/>
                  </a:cubicBezTo>
                  <a:lnTo>
                    <a:pt x="25400" y="13472668"/>
                  </a:lnTo>
                  <a:lnTo>
                    <a:pt x="12700" y="13472668"/>
                  </a:lnTo>
                  <a:lnTo>
                    <a:pt x="12700" y="13459968"/>
                  </a:lnTo>
                  <a:lnTo>
                    <a:pt x="3408807" y="13459968"/>
                  </a:lnTo>
                  <a:lnTo>
                    <a:pt x="3408807" y="13472668"/>
                  </a:lnTo>
                  <a:lnTo>
                    <a:pt x="3396107" y="13472668"/>
                  </a:lnTo>
                  <a:lnTo>
                    <a:pt x="3396107" y="581914"/>
                  </a:lnTo>
                  <a:cubicBezTo>
                    <a:pt x="3396107" y="274447"/>
                    <a:pt x="3148330" y="25400"/>
                    <a:pt x="2842768" y="25400"/>
                  </a:cubicBezTo>
                  <a:lnTo>
                    <a:pt x="578739" y="25400"/>
                  </a:lnTo>
                  <a:close/>
                </a:path>
              </a:pathLst>
            </a:custGeom>
            <a:solidFill>
              <a:srgbClr val="CFCDE1">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2" name="Google Shape;252;p4"/>
          <p:cNvSpPr txBox="1"/>
          <p:nvPr/>
        </p:nvSpPr>
        <p:spPr>
          <a:xfrm>
            <a:off x="7036689" y="6497303"/>
            <a:ext cx="9768708" cy="2410916"/>
          </a:xfrm>
          <a:prstGeom prst="rect">
            <a:avLst/>
          </a:prstGeom>
          <a:noFill/>
          <a:ln>
            <a:noFill/>
          </a:ln>
        </p:spPr>
        <p:txBody>
          <a:bodyPr anchorCtr="0" anchor="t" bIns="0" lIns="0" spcFirstLastPara="1" rIns="0" wrap="square" tIns="0">
            <a:spAutoFit/>
          </a:bodyPr>
          <a:lstStyle/>
          <a:p>
            <a:pPr indent="-571500" lvl="2" marL="1096327" marR="0" rtl="0" algn="l">
              <a:lnSpc>
                <a:spcPct val="108000"/>
              </a:lnSpc>
              <a:spcBef>
                <a:spcPts val="0"/>
              </a:spcBef>
              <a:spcAft>
                <a:spcPts val="0"/>
              </a:spcAft>
              <a:buClr>
                <a:srgbClr val="000000"/>
              </a:buClr>
              <a:buSzPts val="4350"/>
              <a:buFont typeface="Arial"/>
              <a:buChar char="•"/>
            </a:pPr>
            <a:r>
              <a:rPr b="0" i="0" lang="es-ES" sz="4350" u="none" cap="none" strike="noStrike">
                <a:solidFill>
                  <a:srgbClr val="000000"/>
                </a:solidFill>
                <a:latin typeface="Arimo"/>
                <a:ea typeface="Arimo"/>
                <a:cs typeface="Arimo"/>
                <a:sym typeface="Arimo"/>
              </a:rPr>
              <a:t>Datos que se organizan, estructuran o presentan en un contexto determinado de manera que resulten útiles.</a:t>
            </a:r>
            <a:endParaRPr/>
          </a:p>
        </p:txBody>
      </p:sp>
      <p:sp>
        <p:nvSpPr>
          <p:cNvPr id="253" name="Google Shape;253;p4"/>
          <p:cNvSpPr/>
          <p:nvPr/>
        </p:nvSpPr>
        <p:spPr>
          <a:xfrm>
            <a:off x="1257300" y="6081536"/>
            <a:ext cx="5678424" cy="3183827"/>
          </a:xfrm>
          <a:custGeom>
            <a:rect b="b" l="l" r="r" t="t"/>
            <a:pathLst>
              <a:path extrusionOk="0" h="4245102" w="7571232">
                <a:moveTo>
                  <a:pt x="0" y="707517"/>
                </a:moveTo>
                <a:cubicBezTo>
                  <a:pt x="0" y="316738"/>
                  <a:pt x="316738" y="0"/>
                  <a:pt x="707517" y="0"/>
                </a:cubicBezTo>
                <a:lnTo>
                  <a:pt x="6863715" y="0"/>
                </a:lnTo>
                <a:cubicBezTo>
                  <a:pt x="7254494" y="0"/>
                  <a:pt x="7571232" y="316738"/>
                  <a:pt x="7571232" y="707517"/>
                </a:cubicBezTo>
                <a:lnTo>
                  <a:pt x="7571232" y="3537585"/>
                </a:lnTo>
                <a:cubicBezTo>
                  <a:pt x="7571232" y="3928364"/>
                  <a:pt x="7254494" y="4245102"/>
                  <a:pt x="6863715" y="4245102"/>
                </a:cubicBezTo>
                <a:lnTo>
                  <a:pt x="707517" y="4245102"/>
                </a:lnTo>
                <a:cubicBezTo>
                  <a:pt x="316738" y="4245102"/>
                  <a:pt x="0" y="3928364"/>
                  <a:pt x="0" y="3537585"/>
                </a:cubicBezTo>
                <a:close/>
              </a:path>
            </a:pathLst>
          </a:custGeom>
          <a:gradFill>
            <a:gsLst>
              <a:gs pos="0">
                <a:srgbClr val="AF8C00"/>
              </a:gs>
              <a:gs pos="50000">
                <a:srgbClr val="AD7500"/>
              </a:gs>
              <a:gs pos="100000">
                <a:srgbClr val="A06800"/>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4" name="Google Shape;254;p4"/>
          <p:cNvGrpSpPr/>
          <p:nvPr/>
        </p:nvGrpSpPr>
        <p:grpSpPr>
          <a:xfrm>
            <a:off x="1403196" y="7172434"/>
            <a:ext cx="5386632" cy="1002030"/>
            <a:chOff x="0" y="0"/>
            <a:chExt cx="7182176" cy="1336040"/>
          </a:xfrm>
        </p:grpSpPr>
        <p:sp>
          <p:nvSpPr>
            <p:cNvPr id="255" name="Google Shape;255;p4"/>
            <p:cNvSpPr/>
            <p:nvPr/>
          </p:nvSpPr>
          <p:spPr>
            <a:xfrm>
              <a:off x="0" y="0"/>
              <a:ext cx="7182176" cy="1336040"/>
            </a:xfrm>
            <a:custGeom>
              <a:rect b="b" l="l" r="r" t="t"/>
              <a:pathLst>
                <a:path extrusionOk="0" h="1336040" w="7182176">
                  <a:moveTo>
                    <a:pt x="0" y="0"/>
                  </a:moveTo>
                  <a:lnTo>
                    <a:pt x="7182176" y="0"/>
                  </a:lnTo>
                  <a:lnTo>
                    <a:pt x="7182176" y="1336040"/>
                  </a:lnTo>
                  <a:lnTo>
                    <a:pt x="0" y="1336040"/>
                  </a:lnTo>
                  <a:lnTo>
                    <a:pt x="0" y="0"/>
                  </a:lnTo>
                  <a:close/>
                </a:path>
              </a:pathLst>
            </a:custGeom>
            <a:blipFill rotWithShape="1">
              <a:blip r:embed="rId5">
                <a:alphaModFix/>
              </a:blip>
              <a:stretch>
                <a:fillRect b="-94300" l="0" r="0" t="-9430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4"/>
            <p:cNvSpPr txBox="1"/>
            <p:nvPr/>
          </p:nvSpPr>
          <p:spPr>
            <a:xfrm>
              <a:off x="193040" y="125095"/>
              <a:ext cx="6796096" cy="1114425"/>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5625">
                  <a:solidFill>
                    <a:srgbClr val="FFFFFF"/>
                  </a:solidFill>
                  <a:latin typeface="Arimo"/>
                  <a:ea typeface="Arimo"/>
                  <a:cs typeface="Arimo"/>
                  <a:sym typeface="Arimo"/>
                </a:rPr>
                <a:t>INFORMACIÓN</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5"/>
          <p:cNvSpPr/>
          <p:nvPr/>
        </p:nvSpPr>
        <p:spPr>
          <a:xfrm>
            <a:off x="0" y="0"/>
            <a:ext cx="18283429" cy="10287000"/>
          </a:xfrm>
          <a:custGeom>
            <a:rect b="b" l="l" r="r" t="t"/>
            <a:pathLst>
              <a:path extrusionOk="0" h="13716000" w="24377904">
                <a:moveTo>
                  <a:pt x="0" y="0"/>
                </a:moveTo>
                <a:lnTo>
                  <a:pt x="24377904" y="0"/>
                </a:lnTo>
                <a:lnTo>
                  <a:pt x="24377904" y="13716000"/>
                </a:lnTo>
                <a:lnTo>
                  <a:pt x="0" y="13716000"/>
                </a:lnTo>
                <a:close/>
              </a:path>
            </a:pathLst>
          </a:custGeom>
          <a:solidFill>
            <a:srgbClr val="E8E8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5"/>
          <p:cNvSpPr/>
          <p:nvPr/>
        </p:nvSpPr>
        <p:spPr>
          <a:xfrm>
            <a:off x="0" y="19394"/>
            <a:ext cx="18283428" cy="5236434"/>
          </a:xfrm>
          <a:custGeom>
            <a:rect b="b" l="l" r="r" t="t"/>
            <a:pathLst>
              <a:path extrusionOk="0" h="5236434" w="18283428">
                <a:moveTo>
                  <a:pt x="0" y="0"/>
                </a:moveTo>
                <a:lnTo>
                  <a:pt x="18283428" y="0"/>
                </a:lnTo>
                <a:lnTo>
                  <a:pt x="18283428" y="5236434"/>
                </a:lnTo>
                <a:lnTo>
                  <a:pt x="0" y="523643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p5"/>
          <p:cNvSpPr/>
          <p:nvPr/>
        </p:nvSpPr>
        <p:spPr>
          <a:xfrm>
            <a:off x="2286" y="0"/>
            <a:ext cx="18283428" cy="10287000"/>
          </a:xfrm>
          <a:custGeom>
            <a:rect b="b" l="l" r="r" t="t"/>
            <a:pathLst>
              <a:path extrusionOk="0" h="10287000" w="18283428">
                <a:moveTo>
                  <a:pt x="0" y="0"/>
                </a:moveTo>
                <a:lnTo>
                  <a:pt x="18283428" y="0"/>
                </a:lnTo>
                <a:lnTo>
                  <a:pt x="18283428" y="10287000"/>
                </a:lnTo>
                <a:lnTo>
                  <a:pt x="0" y="102870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5"/>
          <p:cNvSpPr txBox="1"/>
          <p:nvPr/>
        </p:nvSpPr>
        <p:spPr>
          <a:xfrm>
            <a:off x="1271016" y="2101047"/>
            <a:ext cx="8356550" cy="299580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7200">
                <a:solidFill>
                  <a:srgbClr val="FFFFFF"/>
                </a:solidFill>
                <a:latin typeface="Arimo"/>
                <a:ea typeface="Arimo"/>
                <a:cs typeface="Arimo"/>
                <a:sym typeface="Arimo"/>
              </a:rPr>
              <a:t>Aquí te explicamos cómo recordar la diferencia</a:t>
            </a:r>
            <a:endParaRPr/>
          </a:p>
        </p:txBody>
      </p:sp>
      <p:graphicFrame>
        <p:nvGraphicFramePr>
          <p:cNvPr id="269" name="Google Shape;269;p5"/>
          <p:cNvGraphicFramePr/>
          <p:nvPr/>
        </p:nvGraphicFramePr>
        <p:xfrm>
          <a:off x="8826057" y="2946849"/>
          <a:ext cx="3000000" cy="3000000"/>
        </p:xfrm>
        <a:graphic>
          <a:graphicData uri="http://schemas.openxmlformats.org/drawingml/2006/table">
            <a:tbl>
              <a:tblPr>
                <a:noFill/>
                <a:tableStyleId>{7D17698A-BBDA-4111-A0FE-9CB988698D8D}</a:tableStyleId>
              </a:tblPr>
              <a:tblGrid>
                <a:gridCol w="4477350"/>
                <a:gridCol w="4057050"/>
              </a:tblGrid>
              <a:tr h="2501250">
                <a:tc>
                  <a:txBody>
                    <a:bodyPr/>
                    <a:lstStyle/>
                    <a:p>
                      <a:pPr indent="0" lvl="0" marL="0" marR="0" rtl="0" algn="ctr">
                        <a:lnSpc>
                          <a:spcPct val="120000"/>
                        </a:lnSpc>
                        <a:spcBef>
                          <a:spcPts val="0"/>
                        </a:spcBef>
                        <a:spcAft>
                          <a:spcPts val="0"/>
                        </a:spcAft>
                        <a:buNone/>
                      </a:pPr>
                      <a:r>
                        <a:rPr lang="es-ES" sz="4500" u="none" cap="none" strike="noStrike">
                          <a:solidFill>
                            <a:srgbClr val="000000"/>
                          </a:solidFill>
                          <a:latin typeface="Arimo"/>
                          <a:ea typeface="Arimo"/>
                          <a:cs typeface="Arimo"/>
                          <a:sym typeface="Arimo"/>
                        </a:rPr>
                        <a:t>Los datos no dependen de la información.</a:t>
                      </a:r>
                      <a:endParaRPr sz="1100" u="none" cap="none" strike="noStrike"/>
                    </a:p>
                  </a:txBody>
                  <a:tcPr marT="90000" marB="90000" marR="90000" marL="90000" anchor="ctr">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c>
                  <a:txBody>
                    <a:bodyPr/>
                    <a:lstStyle/>
                    <a:p>
                      <a:pPr indent="0" lvl="0" marL="0" marR="0" rtl="0" algn="ctr">
                        <a:lnSpc>
                          <a:spcPct val="120000"/>
                        </a:lnSpc>
                        <a:spcBef>
                          <a:spcPts val="0"/>
                        </a:spcBef>
                        <a:spcAft>
                          <a:spcPts val="0"/>
                        </a:spcAft>
                        <a:buNone/>
                      </a:pPr>
                      <a:r>
                        <a:rPr lang="es-ES" sz="4500" u="none" cap="none" strike="noStrike">
                          <a:solidFill>
                            <a:srgbClr val="000000"/>
                          </a:solidFill>
                          <a:latin typeface="Arimo"/>
                          <a:ea typeface="Arimo"/>
                          <a:cs typeface="Arimo"/>
                          <a:sym typeface="Arimo"/>
                        </a:rPr>
                        <a:t>La información depende de los datos.</a:t>
                      </a:r>
                      <a:endParaRPr sz="1100" u="none" cap="none" strike="noStrike"/>
                    </a:p>
                  </a:txBody>
                  <a:tcPr marT="90000" marB="90000" marR="90000" marL="90000" anchor="ctr">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r>
              <a:tr h="3861450">
                <a:tc>
                  <a:txBody>
                    <a:bodyPr/>
                    <a:lstStyle/>
                    <a:p>
                      <a:pPr indent="0" lvl="0" marL="0" marR="0" rtl="0" algn="ctr">
                        <a:lnSpc>
                          <a:spcPct val="120000"/>
                        </a:lnSpc>
                        <a:spcBef>
                          <a:spcPts val="0"/>
                        </a:spcBef>
                        <a:spcAft>
                          <a:spcPts val="0"/>
                        </a:spcAft>
                        <a:buNone/>
                      </a:pPr>
                      <a:r>
                        <a:rPr lang="es-ES" sz="4500" u="none" cap="none" strike="noStrike"/>
                        <a:t>Los datos brutos por sí solos no son suficientes para la toma de decisiones.</a:t>
                      </a:r>
                      <a:endParaRPr sz="1100" u="none" cap="none" strike="noStrike"/>
                    </a:p>
                  </a:txBody>
                  <a:tcPr marT="90000" marB="90000" marR="90000" marL="90000" anchor="ctr">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c>
                  <a:txBody>
                    <a:bodyPr/>
                    <a:lstStyle/>
                    <a:p>
                      <a:pPr indent="0" lvl="0" marL="0" marR="0" rtl="0" algn="ctr">
                        <a:lnSpc>
                          <a:spcPct val="120000"/>
                        </a:lnSpc>
                        <a:spcBef>
                          <a:spcPts val="0"/>
                        </a:spcBef>
                        <a:spcAft>
                          <a:spcPts val="0"/>
                        </a:spcAft>
                        <a:buNone/>
                      </a:pPr>
                      <a:r>
                        <a:rPr lang="es-ES" sz="4500" u="none" cap="none" strike="noStrike"/>
                        <a:t>La información es suficiente para la toma de decisiones.</a:t>
                      </a:r>
                      <a:endParaRPr sz="1100" u="none" cap="none" strike="noStrike"/>
                    </a:p>
                  </a:txBody>
                  <a:tcPr marT="90000" marB="90000" marR="90000" marL="90000" anchor="ctr">
                    <a:lnL cap="flat" cmpd="sng" w="9525">
                      <a:solidFill>
                        <a:srgbClr val="444444"/>
                      </a:solidFill>
                      <a:prstDash val="solid"/>
                      <a:round/>
                      <a:headEnd len="sm" w="sm" type="none"/>
                      <a:tailEnd len="sm" w="sm" type="none"/>
                    </a:lnL>
                    <a:lnR cap="flat" cmpd="sng" w="9525">
                      <a:solidFill>
                        <a:srgbClr val="444444"/>
                      </a:solidFill>
                      <a:prstDash val="solid"/>
                      <a:round/>
                      <a:headEnd len="sm" w="sm" type="none"/>
                      <a:tailEnd len="sm" w="sm" type="none"/>
                    </a:lnR>
                    <a:lnT cap="flat" cmpd="sng" w="9525">
                      <a:solidFill>
                        <a:srgbClr val="444444"/>
                      </a:solidFill>
                      <a:prstDash val="solid"/>
                      <a:round/>
                      <a:headEnd len="sm" w="sm" type="none"/>
                      <a:tailEnd len="sm" w="sm" type="none"/>
                    </a:lnT>
                    <a:lnB cap="flat" cmpd="sng" w="9525">
                      <a:solidFill>
                        <a:srgbClr val="444444"/>
                      </a:solidFill>
                      <a:prstDash val="solid"/>
                      <a:round/>
                      <a:headEnd len="sm" w="sm" type="none"/>
                      <a:tailEnd len="sm" w="sm" type="none"/>
                    </a:lnB>
                    <a:solidFill>
                      <a:srgbClr val="F1ED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6"/>
          <p:cNvSpPr txBox="1"/>
          <p:nvPr/>
        </p:nvSpPr>
        <p:spPr>
          <a:xfrm>
            <a:off x="1049761" y="1102903"/>
            <a:ext cx="16181580" cy="968638"/>
          </a:xfrm>
          <a:prstGeom prst="rect">
            <a:avLst/>
          </a:prstGeom>
          <a:noFill/>
          <a:ln>
            <a:noFill/>
          </a:ln>
        </p:spPr>
        <p:txBody>
          <a:bodyPr anchorCtr="0" anchor="t" bIns="0" lIns="0" spcFirstLastPara="1" rIns="0" wrap="square" tIns="0">
            <a:spAutoFit/>
          </a:bodyPr>
          <a:lstStyle/>
          <a:p>
            <a:pPr indent="0" lvl="0" marL="0" marR="0" rtl="0" algn="ctr">
              <a:lnSpc>
                <a:spcPct val="108005"/>
              </a:lnSpc>
              <a:spcBef>
                <a:spcPts val="0"/>
              </a:spcBef>
              <a:spcAft>
                <a:spcPts val="0"/>
              </a:spcAft>
              <a:buNone/>
            </a:pPr>
            <a:r>
              <a:rPr lang="es-ES" sz="6683">
                <a:solidFill>
                  <a:srgbClr val="000000"/>
                </a:solidFill>
                <a:latin typeface="Arimo"/>
                <a:ea typeface="Arimo"/>
                <a:cs typeface="Arimo"/>
                <a:sym typeface="Arimo"/>
              </a:rPr>
              <a:t>¿Cuáles son los diferentes tipos de datos?</a:t>
            </a:r>
            <a:endParaRPr/>
          </a:p>
        </p:txBody>
      </p:sp>
      <p:sp>
        <p:nvSpPr>
          <p:cNvPr id="279" name="Google Shape;279;p6"/>
          <p:cNvSpPr/>
          <p:nvPr/>
        </p:nvSpPr>
        <p:spPr>
          <a:xfrm>
            <a:off x="5680597" y="2569225"/>
            <a:ext cx="6919912" cy="89344"/>
          </a:xfrm>
          <a:custGeom>
            <a:rect b="b" l="l" r="r" t="t"/>
            <a:pathLst>
              <a:path extrusionOk="0" h="89344" w="6919912">
                <a:moveTo>
                  <a:pt x="0" y="0"/>
                </a:moveTo>
                <a:lnTo>
                  <a:pt x="6919912" y="0"/>
                </a:lnTo>
                <a:lnTo>
                  <a:pt x="6919912" y="89344"/>
                </a:lnTo>
                <a:lnTo>
                  <a:pt x="0" y="8934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80" name="Google Shape;280;p6"/>
          <p:cNvGrpSpPr/>
          <p:nvPr/>
        </p:nvGrpSpPr>
        <p:grpSpPr>
          <a:xfrm>
            <a:off x="4854894" y="3369342"/>
            <a:ext cx="3891058" cy="2955417"/>
            <a:chOff x="0" y="0"/>
            <a:chExt cx="5188077" cy="3940556"/>
          </a:xfrm>
        </p:grpSpPr>
        <p:sp>
          <p:nvSpPr>
            <p:cNvPr id="281" name="Google Shape;281;p6"/>
            <p:cNvSpPr/>
            <p:nvPr/>
          </p:nvSpPr>
          <p:spPr>
            <a:xfrm>
              <a:off x="19050" y="19050"/>
              <a:ext cx="5149977" cy="3902456"/>
            </a:xfrm>
            <a:custGeom>
              <a:rect b="b" l="l" r="r" t="t"/>
              <a:pathLst>
                <a:path extrusionOk="0" h="3902456" w="5149977">
                  <a:moveTo>
                    <a:pt x="0" y="1951228"/>
                  </a:moveTo>
                  <a:cubicBezTo>
                    <a:pt x="0" y="873633"/>
                    <a:pt x="1152906" y="0"/>
                    <a:pt x="2574925" y="0"/>
                  </a:cubicBezTo>
                  <a:cubicBezTo>
                    <a:pt x="3996944" y="0"/>
                    <a:pt x="5149977" y="873633"/>
                    <a:pt x="5149977" y="1951228"/>
                  </a:cubicBezTo>
                  <a:cubicBezTo>
                    <a:pt x="5149977" y="3028823"/>
                    <a:pt x="3997071" y="3902456"/>
                    <a:pt x="2574925" y="3902456"/>
                  </a:cubicBezTo>
                  <a:cubicBezTo>
                    <a:pt x="1152779" y="3902456"/>
                    <a:pt x="0" y="3028823"/>
                    <a:pt x="0" y="1951228"/>
                  </a:cubicBezTo>
                  <a:close/>
                </a:path>
              </a:pathLst>
            </a:custGeom>
            <a:solidFill>
              <a:srgbClr val="F2AA8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6"/>
            <p:cNvSpPr/>
            <p:nvPr/>
          </p:nvSpPr>
          <p:spPr>
            <a:xfrm>
              <a:off x="0" y="0"/>
              <a:ext cx="5188077" cy="3940556"/>
            </a:xfrm>
            <a:custGeom>
              <a:rect b="b" l="l" r="r" t="t"/>
              <a:pathLst>
                <a:path extrusionOk="0" h="3940556" w="5188077">
                  <a:moveTo>
                    <a:pt x="0" y="1970278"/>
                  </a:moveTo>
                  <a:cubicBezTo>
                    <a:pt x="0" y="877570"/>
                    <a:pt x="1166622" y="0"/>
                    <a:pt x="2593975" y="0"/>
                  </a:cubicBezTo>
                  <a:cubicBezTo>
                    <a:pt x="4021328" y="0"/>
                    <a:pt x="5188077" y="877570"/>
                    <a:pt x="5188077" y="1970278"/>
                  </a:cubicBezTo>
                  <a:lnTo>
                    <a:pt x="5169027" y="1970278"/>
                  </a:lnTo>
                  <a:lnTo>
                    <a:pt x="5188077" y="1970278"/>
                  </a:lnTo>
                  <a:cubicBezTo>
                    <a:pt x="5188077" y="3062986"/>
                    <a:pt x="4021455" y="3940556"/>
                    <a:pt x="2594102" y="3940556"/>
                  </a:cubicBezTo>
                  <a:lnTo>
                    <a:pt x="2594102" y="3921506"/>
                  </a:lnTo>
                  <a:lnTo>
                    <a:pt x="2594102" y="3940556"/>
                  </a:lnTo>
                  <a:cubicBezTo>
                    <a:pt x="1166622" y="3940556"/>
                    <a:pt x="0" y="3062986"/>
                    <a:pt x="0" y="1970278"/>
                  </a:cubicBezTo>
                  <a:lnTo>
                    <a:pt x="19050" y="1970278"/>
                  </a:lnTo>
                  <a:lnTo>
                    <a:pt x="38100" y="1970278"/>
                  </a:lnTo>
                  <a:lnTo>
                    <a:pt x="19050" y="1970278"/>
                  </a:lnTo>
                  <a:lnTo>
                    <a:pt x="0" y="1970278"/>
                  </a:lnTo>
                  <a:moveTo>
                    <a:pt x="38100" y="1970278"/>
                  </a:moveTo>
                  <a:cubicBezTo>
                    <a:pt x="38100" y="1980819"/>
                    <a:pt x="29591" y="1989328"/>
                    <a:pt x="19050" y="1989328"/>
                  </a:cubicBezTo>
                  <a:cubicBezTo>
                    <a:pt x="8509" y="1989328"/>
                    <a:pt x="0" y="1980819"/>
                    <a:pt x="0" y="1970278"/>
                  </a:cubicBezTo>
                  <a:cubicBezTo>
                    <a:pt x="0" y="1959737"/>
                    <a:pt x="8509" y="1951228"/>
                    <a:pt x="19050" y="1951228"/>
                  </a:cubicBezTo>
                  <a:cubicBezTo>
                    <a:pt x="29591" y="1951228"/>
                    <a:pt x="38100" y="1959737"/>
                    <a:pt x="38100" y="1970278"/>
                  </a:cubicBezTo>
                  <a:cubicBezTo>
                    <a:pt x="38100" y="3032760"/>
                    <a:pt x="1177163" y="3902456"/>
                    <a:pt x="2593975" y="3902456"/>
                  </a:cubicBezTo>
                  <a:cubicBezTo>
                    <a:pt x="4010787" y="3902456"/>
                    <a:pt x="5149977" y="3032760"/>
                    <a:pt x="5149977" y="1970278"/>
                  </a:cubicBezTo>
                  <a:cubicBezTo>
                    <a:pt x="5149977" y="907796"/>
                    <a:pt x="4010914" y="38100"/>
                    <a:pt x="2593975" y="38100"/>
                  </a:cubicBezTo>
                  <a:lnTo>
                    <a:pt x="2593975" y="19050"/>
                  </a:lnTo>
                  <a:lnTo>
                    <a:pt x="2593975" y="38100"/>
                  </a:lnTo>
                  <a:cubicBezTo>
                    <a:pt x="1177163" y="38100"/>
                    <a:pt x="38100" y="907669"/>
                    <a:pt x="38100" y="1970278"/>
                  </a:cubicBezTo>
                  <a:close/>
                </a:path>
              </a:pathLst>
            </a:custGeom>
            <a:solidFill>
              <a:srgbClr val="042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83" name="Google Shape;283;p6"/>
          <p:cNvSpPr txBox="1"/>
          <p:nvPr/>
        </p:nvSpPr>
        <p:spPr>
          <a:xfrm>
            <a:off x="5318611" y="4186752"/>
            <a:ext cx="2900623" cy="1276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s-ES" sz="4125">
                <a:solidFill>
                  <a:srgbClr val="000000"/>
                </a:solidFill>
                <a:latin typeface="Arimo"/>
                <a:ea typeface="Arimo"/>
                <a:cs typeface="Arimo"/>
                <a:sym typeface="Arimo"/>
              </a:rPr>
              <a:t>Datos cualitativos</a:t>
            </a:r>
            <a:endParaRPr sz="1800">
              <a:solidFill>
                <a:schemeClr val="dk1"/>
              </a:solidFill>
              <a:latin typeface="Calibri"/>
              <a:ea typeface="Calibri"/>
              <a:cs typeface="Calibri"/>
              <a:sym typeface="Calibri"/>
            </a:endParaRPr>
          </a:p>
        </p:txBody>
      </p:sp>
      <p:grpSp>
        <p:nvGrpSpPr>
          <p:cNvPr id="284" name="Google Shape;284;p6"/>
          <p:cNvGrpSpPr/>
          <p:nvPr/>
        </p:nvGrpSpPr>
        <p:grpSpPr>
          <a:xfrm>
            <a:off x="10127472" y="3369342"/>
            <a:ext cx="3859530" cy="3038666"/>
            <a:chOff x="0" y="0"/>
            <a:chExt cx="5146040" cy="4051554"/>
          </a:xfrm>
        </p:grpSpPr>
        <p:sp>
          <p:nvSpPr>
            <p:cNvPr id="285" name="Google Shape;285;p6"/>
            <p:cNvSpPr/>
            <p:nvPr/>
          </p:nvSpPr>
          <p:spPr>
            <a:xfrm>
              <a:off x="19050" y="19050"/>
              <a:ext cx="5107940" cy="4013454"/>
            </a:xfrm>
            <a:custGeom>
              <a:rect b="b" l="l" r="r" t="t"/>
              <a:pathLst>
                <a:path extrusionOk="0" h="4013454" w="5107940">
                  <a:moveTo>
                    <a:pt x="0" y="2006727"/>
                  </a:moveTo>
                  <a:cubicBezTo>
                    <a:pt x="0" y="898398"/>
                    <a:pt x="1143381" y="0"/>
                    <a:pt x="2553970" y="0"/>
                  </a:cubicBezTo>
                  <a:cubicBezTo>
                    <a:pt x="3964559" y="0"/>
                    <a:pt x="5107940" y="898398"/>
                    <a:pt x="5107940" y="2006727"/>
                  </a:cubicBezTo>
                  <a:cubicBezTo>
                    <a:pt x="5107940" y="3115056"/>
                    <a:pt x="3964432" y="4013454"/>
                    <a:pt x="2553970" y="4013454"/>
                  </a:cubicBezTo>
                  <a:cubicBezTo>
                    <a:pt x="1143508" y="4013454"/>
                    <a:pt x="0" y="3115056"/>
                    <a:pt x="0" y="2006727"/>
                  </a:cubicBezTo>
                  <a:close/>
                </a:path>
              </a:pathLst>
            </a:custGeom>
            <a:solidFill>
              <a:srgbClr val="92D0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6"/>
            <p:cNvSpPr/>
            <p:nvPr/>
          </p:nvSpPr>
          <p:spPr>
            <a:xfrm>
              <a:off x="0" y="0"/>
              <a:ext cx="5146040" cy="4051554"/>
            </a:xfrm>
            <a:custGeom>
              <a:rect b="b" l="l" r="r" t="t"/>
              <a:pathLst>
                <a:path extrusionOk="0" h="4051554" w="5146040">
                  <a:moveTo>
                    <a:pt x="0" y="2025777"/>
                  </a:moveTo>
                  <a:cubicBezTo>
                    <a:pt x="0" y="902970"/>
                    <a:pt x="1156462" y="0"/>
                    <a:pt x="2573020" y="0"/>
                  </a:cubicBezTo>
                  <a:cubicBezTo>
                    <a:pt x="3989578" y="0"/>
                    <a:pt x="5146040" y="902970"/>
                    <a:pt x="5146040" y="2025777"/>
                  </a:cubicBezTo>
                  <a:lnTo>
                    <a:pt x="5126990" y="2025777"/>
                  </a:lnTo>
                  <a:lnTo>
                    <a:pt x="5146040" y="2025777"/>
                  </a:lnTo>
                  <a:cubicBezTo>
                    <a:pt x="5146040" y="3148584"/>
                    <a:pt x="3989578" y="4051554"/>
                    <a:pt x="2573020" y="4051554"/>
                  </a:cubicBezTo>
                  <a:lnTo>
                    <a:pt x="2573020" y="4032504"/>
                  </a:lnTo>
                  <a:lnTo>
                    <a:pt x="2573020" y="4051554"/>
                  </a:lnTo>
                  <a:cubicBezTo>
                    <a:pt x="1156462" y="4051554"/>
                    <a:pt x="0" y="3148584"/>
                    <a:pt x="0" y="2025777"/>
                  </a:cubicBezTo>
                  <a:lnTo>
                    <a:pt x="19050" y="2025777"/>
                  </a:lnTo>
                  <a:lnTo>
                    <a:pt x="38100" y="2025777"/>
                  </a:lnTo>
                  <a:lnTo>
                    <a:pt x="19050" y="2025777"/>
                  </a:lnTo>
                  <a:lnTo>
                    <a:pt x="0" y="2025777"/>
                  </a:lnTo>
                  <a:moveTo>
                    <a:pt x="38100" y="2025777"/>
                  </a:moveTo>
                  <a:cubicBezTo>
                    <a:pt x="38100" y="2036318"/>
                    <a:pt x="29591" y="2044827"/>
                    <a:pt x="19050" y="2044827"/>
                  </a:cubicBezTo>
                  <a:cubicBezTo>
                    <a:pt x="8509" y="2044827"/>
                    <a:pt x="0" y="2036318"/>
                    <a:pt x="0" y="2025777"/>
                  </a:cubicBezTo>
                  <a:cubicBezTo>
                    <a:pt x="0" y="2015236"/>
                    <a:pt x="8509" y="2006727"/>
                    <a:pt x="19050" y="2006727"/>
                  </a:cubicBezTo>
                  <a:cubicBezTo>
                    <a:pt x="29591" y="2006727"/>
                    <a:pt x="38100" y="2015236"/>
                    <a:pt x="38100" y="2025777"/>
                  </a:cubicBezTo>
                  <a:cubicBezTo>
                    <a:pt x="38100" y="3119501"/>
                    <a:pt x="1168527" y="4013454"/>
                    <a:pt x="2573020" y="4013454"/>
                  </a:cubicBezTo>
                  <a:cubicBezTo>
                    <a:pt x="3977513" y="4013454"/>
                    <a:pt x="5107940" y="3119501"/>
                    <a:pt x="5107940" y="2025777"/>
                  </a:cubicBezTo>
                  <a:cubicBezTo>
                    <a:pt x="5107940" y="932053"/>
                    <a:pt x="3977513" y="38100"/>
                    <a:pt x="2573020" y="38100"/>
                  </a:cubicBezTo>
                  <a:lnTo>
                    <a:pt x="2573020" y="19050"/>
                  </a:lnTo>
                  <a:lnTo>
                    <a:pt x="2573020" y="38100"/>
                  </a:lnTo>
                  <a:cubicBezTo>
                    <a:pt x="1168527" y="38100"/>
                    <a:pt x="38100" y="932053"/>
                    <a:pt x="38100" y="2025777"/>
                  </a:cubicBezTo>
                  <a:close/>
                </a:path>
              </a:pathLst>
            </a:custGeom>
            <a:solidFill>
              <a:srgbClr val="042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87" name="Google Shape;287;p6"/>
          <p:cNvSpPr txBox="1"/>
          <p:nvPr/>
        </p:nvSpPr>
        <p:spPr>
          <a:xfrm>
            <a:off x="10484578" y="4156189"/>
            <a:ext cx="3229600" cy="12382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s-ES" sz="4050">
                <a:solidFill>
                  <a:srgbClr val="000000"/>
                </a:solidFill>
                <a:latin typeface="Arimo"/>
                <a:ea typeface="Arimo"/>
                <a:cs typeface="Arimo"/>
                <a:sym typeface="Arimo"/>
              </a:rPr>
              <a:t>Datos cuantitativos</a:t>
            </a:r>
            <a:endParaRPr sz="1800">
              <a:solidFill>
                <a:schemeClr val="dk1"/>
              </a:solidFill>
              <a:latin typeface="Calibri"/>
              <a:ea typeface="Calibri"/>
              <a:cs typeface="Calibri"/>
              <a:sym typeface="Calibri"/>
            </a:endParaRPr>
          </a:p>
        </p:txBody>
      </p:sp>
      <p:sp>
        <p:nvSpPr>
          <p:cNvPr id="288" name="Google Shape;288;p6"/>
          <p:cNvSpPr txBox="1"/>
          <p:nvPr/>
        </p:nvSpPr>
        <p:spPr>
          <a:xfrm>
            <a:off x="420643" y="4731399"/>
            <a:ext cx="2510931" cy="638175"/>
          </a:xfrm>
          <a:prstGeom prst="rect">
            <a:avLst/>
          </a:prstGeom>
          <a:noFill/>
          <a:ln>
            <a:noFill/>
          </a:ln>
        </p:spPr>
        <p:txBody>
          <a:bodyPr anchorCtr="0" anchor="t" bIns="0" lIns="0" spcFirstLastPara="1" rIns="0" wrap="square" tIns="0">
            <a:spAutoFit/>
          </a:bodyPr>
          <a:lstStyle/>
          <a:p>
            <a:pPr indent="0" lvl="0" marL="0" marR="0" rtl="0" algn="l">
              <a:lnSpc>
                <a:spcPct val="119971"/>
              </a:lnSpc>
              <a:spcBef>
                <a:spcPts val="0"/>
              </a:spcBef>
              <a:spcAft>
                <a:spcPts val="0"/>
              </a:spcAft>
              <a:buNone/>
            </a:pPr>
            <a:r>
              <a:rPr lang="es-ES" sz="2073">
                <a:solidFill>
                  <a:srgbClr val="000000"/>
                </a:solidFill>
                <a:latin typeface="Arimo"/>
                <a:ea typeface="Arimo"/>
                <a:cs typeface="Arimo"/>
                <a:sym typeface="Arimo"/>
              </a:rPr>
              <a:t>Nombres como Juan, Patricia, María...</a:t>
            </a:r>
            <a:endParaRPr/>
          </a:p>
        </p:txBody>
      </p:sp>
      <p:sp>
        <p:nvSpPr>
          <p:cNvPr id="289" name="Google Shape;289;p6"/>
          <p:cNvSpPr txBox="1"/>
          <p:nvPr/>
        </p:nvSpPr>
        <p:spPr>
          <a:xfrm>
            <a:off x="979383" y="6916623"/>
            <a:ext cx="3043977" cy="685800"/>
          </a:xfrm>
          <a:prstGeom prst="rect">
            <a:avLst/>
          </a:prstGeom>
          <a:noFill/>
          <a:ln>
            <a:noFill/>
          </a:ln>
        </p:spPr>
        <p:txBody>
          <a:bodyPr anchorCtr="0" anchor="t" bIns="0" lIns="0" spcFirstLastPara="1" rIns="0" wrap="square" tIns="0">
            <a:spAutoFit/>
          </a:bodyPr>
          <a:lstStyle/>
          <a:p>
            <a:pPr indent="0" lvl="0" marL="0" marR="0" rtl="0" algn="l">
              <a:lnSpc>
                <a:spcPct val="120009"/>
              </a:lnSpc>
              <a:spcBef>
                <a:spcPts val="0"/>
              </a:spcBef>
              <a:spcAft>
                <a:spcPts val="0"/>
              </a:spcAft>
              <a:buNone/>
            </a:pPr>
            <a:r>
              <a:rPr lang="es-ES" sz="2204">
                <a:solidFill>
                  <a:srgbClr val="000000"/>
                </a:solidFill>
                <a:latin typeface="Arimo"/>
                <a:ea typeface="Arimo"/>
                <a:cs typeface="Arimo"/>
                <a:sym typeface="Arimo"/>
              </a:rPr>
              <a:t>Olor, por ejemplo, aromático, mantecoso...</a:t>
            </a:r>
            <a:endParaRPr/>
          </a:p>
        </p:txBody>
      </p:sp>
      <p:sp>
        <p:nvSpPr>
          <p:cNvPr id="290" name="Google Shape;290;p6"/>
          <p:cNvSpPr txBox="1"/>
          <p:nvPr/>
        </p:nvSpPr>
        <p:spPr>
          <a:xfrm>
            <a:off x="4189564" y="8141875"/>
            <a:ext cx="3043977" cy="781050"/>
          </a:xfrm>
          <a:prstGeom prst="rect">
            <a:avLst/>
          </a:prstGeom>
          <a:noFill/>
          <a:ln>
            <a:noFill/>
          </a:ln>
        </p:spPr>
        <p:txBody>
          <a:bodyPr anchorCtr="0" anchor="t" bIns="0" lIns="0" spcFirstLastPara="1" rIns="0" wrap="square" tIns="0">
            <a:spAutoFit/>
          </a:bodyPr>
          <a:lstStyle/>
          <a:p>
            <a:pPr indent="0" lvl="0" marL="0" marR="0" rtl="0" algn="l">
              <a:lnSpc>
                <a:spcPct val="119992"/>
              </a:lnSpc>
              <a:spcBef>
                <a:spcPts val="0"/>
              </a:spcBef>
              <a:spcAft>
                <a:spcPts val="0"/>
              </a:spcAft>
              <a:buNone/>
            </a:pPr>
            <a:r>
              <a:rPr lang="es-ES" sz="2531">
                <a:solidFill>
                  <a:srgbClr val="000000"/>
                </a:solidFill>
                <a:latin typeface="Arimo"/>
                <a:ea typeface="Arimo"/>
                <a:cs typeface="Arimo"/>
                <a:sym typeface="Arimo"/>
              </a:rPr>
              <a:t>Colores, por ejemplo, verde, blanco, azul...</a:t>
            </a:r>
            <a:endParaRPr/>
          </a:p>
        </p:txBody>
      </p:sp>
      <p:sp>
        <p:nvSpPr>
          <p:cNvPr id="291" name="Google Shape;291;p6"/>
          <p:cNvSpPr txBox="1"/>
          <p:nvPr/>
        </p:nvSpPr>
        <p:spPr>
          <a:xfrm>
            <a:off x="10983925" y="8141875"/>
            <a:ext cx="3043977" cy="4286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2700">
                <a:solidFill>
                  <a:srgbClr val="000000"/>
                </a:solidFill>
                <a:latin typeface="Arimo"/>
                <a:ea typeface="Arimo"/>
                <a:cs typeface="Arimo"/>
                <a:sym typeface="Arimo"/>
              </a:rPr>
              <a:t>Tu talla de calzado</a:t>
            </a:r>
            <a:endParaRPr/>
          </a:p>
        </p:txBody>
      </p:sp>
      <p:sp>
        <p:nvSpPr>
          <p:cNvPr id="292" name="Google Shape;292;p6"/>
          <p:cNvSpPr txBox="1"/>
          <p:nvPr/>
        </p:nvSpPr>
        <p:spPr>
          <a:xfrm>
            <a:off x="14608345" y="6327530"/>
            <a:ext cx="3043977" cy="838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2700">
                <a:solidFill>
                  <a:srgbClr val="000000"/>
                </a:solidFill>
                <a:latin typeface="Arimo"/>
                <a:ea typeface="Arimo"/>
                <a:cs typeface="Arimo"/>
                <a:sym typeface="Arimo"/>
              </a:rPr>
              <a:t>El peso de una persona o sujeto</a:t>
            </a:r>
            <a:endParaRPr sz="1800">
              <a:solidFill>
                <a:schemeClr val="dk1"/>
              </a:solidFill>
              <a:latin typeface="Calibri"/>
              <a:ea typeface="Calibri"/>
              <a:cs typeface="Calibri"/>
              <a:sym typeface="Calibri"/>
            </a:endParaRPr>
          </a:p>
        </p:txBody>
      </p:sp>
      <p:sp>
        <p:nvSpPr>
          <p:cNvPr id="293" name="Google Shape;293;p6"/>
          <p:cNvSpPr txBox="1"/>
          <p:nvPr/>
        </p:nvSpPr>
        <p:spPr>
          <a:xfrm>
            <a:off x="14443044" y="3419824"/>
            <a:ext cx="3043977" cy="638175"/>
          </a:xfrm>
          <a:prstGeom prst="rect">
            <a:avLst/>
          </a:prstGeom>
          <a:noFill/>
          <a:ln>
            <a:noFill/>
          </a:ln>
        </p:spPr>
        <p:txBody>
          <a:bodyPr anchorCtr="0" anchor="t" bIns="0" lIns="0" spcFirstLastPara="1" rIns="0" wrap="square" tIns="0">
            <a:spAutoFit/>
          </a:bodyPr>
          <a:lstStyle/>
          <a:p>
            <a:pPr indent="0" lvl="0" marL="0" marR="0" rtl="0" algn="l">
              <a:lnSpc>
                <a:spcPct val="119971"/>
              </a:lnSpc>
              <a:spcBef>
                <a:spcPts val="0"/>
              </a:spcBef>
              <a:spcAft>
                <a:spcPts val="0"/>
              </a:spcAft>
              <a:buNone/>
            </a:pPr>
            <a:r>
              <a:rPr lang="es-ES" sz="2073">
                <a:solidFill>
                  <a:srgbClr val="000000"/>
                </a:solidFill>
                <a:latin typeface="Arimo"/>
                <a:ea typeface="Arimo"/>
                <a:cs typeface="Arimo"/>
                <a:sym typeface="Arimo"/>
              </a:rPr>
              <a:t>Notas d,e exámenes, por ejemplo: 35, 70 9....</a:t>
            </a:r>
            <a:endParaRPr/>
          </a:p>
        </p:txBody>
      </p:sp>
      <p:cxnSp>
        <p:nvCxnSpPr>
          <p:cNvPr id="294" name="Google Shape;294;p6"/>
          <p:cNvCxnSpPr/>
          <p:nvPr/>
        </p:nvCxnSpPr>
        <p:spPr>
          <a:xfrm>
            <a:off x="2979422" y="5367555"/>
            <a:ext cx="1554421" cy="19050"/>
          </a:xfrm>
          <a:prstGeom prst="straightConnector1">
            <a:avLst/>
          </a:prstGeom>
          <a:noFill/>
          <a:ln cap="rnd" cmpd="sng" w="19050">
            <a:solidFill>
              <a:srgbClr val="000000"/>
            </a:solidFill>
            <a:prstDash val="solid"/>
            <a:round/>
            <a:headEnd len="sm" w="sm" type="none"/>
            <a:tailEnd len="med" w="med" type="triangle"/>
          </a:ln>
        </p:spPr>
      </p:cxnSp>
      <p:cxnSp>
        <p:nvCxnSpPr>
          <p:cNvPr id="295" name="Google Shape;295;p6"/>
          <p:cNvCxnSpPr/>
          <p:nvPr/>
        </p:nvCxnSpPr>
        <p:spPr>
          <a:xfrm rot="-2490597">
            <a:off x="3794204" y="6518028"/>
            <a:ext cx="1546931" cy="0"/>
          </a:xfrm>
          <a:prstGeom prst="straightConnector1">
            <a:avLst/>
          </a:prstGeom>
          <a:noFill/>
          <a:ln cap="rnd" cmpd="sng" w="19050">
            <a:solidFill>
              <a:srgbClr val="000000"/>
            </a:solidFill>
            <a:prstDash val="solid"/>
            <a:round/>
            <a:headEnd len="sm" w="sm" type="none"/>
            <a:tailEnd len="med" w="med" type="triangle"/>
          </a:ln>
        </p:spPr>
      </p:cxnSp>
      <p:cxnSp>
        <p:nvCxnSpPr>
          <p:cNvPr id="296" name="Google Shape;296;p6"/>
          <p:cNvCxnSpPr/>
          <p:nvPr/>
        </p:nvCxnSpPr>
        <p:spPr>
          <a:xfrm rot="1397020">
            <a:off x="5338026" y="7166843"/>
            <a:ext cx="1359667" cy="0"/>
          </a:xfrm>
          <a:prstGeom prst="straightConnector1">
            <a:avLst/>
          </a:prstGeom>
          <a:noFill/>
          <a:ln cap="rnd" cmpd="sng" w="19050">
            <a:solidFill>
              <a:srgbClr val="000000"/>
            </a:solidFill>
            <a:prstDash val="solid"/>
            <a:round/>
            <a:headEnd len="sm" w="sm" type="none"/>
            <a:tailEnd len="med" w="med" type="triangle"/>
          </a:ln>
        </p:spPr>
      </p:cxnSp>
      <p:sp>
        <p:nvSpPr>
          <p:cNvPr descr="Lista de verificación con relleno sólido" id="297" name="Google Shape;297;p6"/>
          <p:cNvSpPr/>
          <p:nvPr/>
        </p:nvSpPr>
        <p:spPr>
          <a:xfrm>
            <a:off x="15850402" y="4476456"/>
            <a:ext cx="969496" cy="969497"/>
          </a:xfrm>
          <a:custGeom>
            <a:rect b="b" l="l" r="r" t="t"/>
            <a:pathLst>
              <a:path extrusionOk="0" h="969497" w="969496">
                <a:moveTo>
                  <a:pt x="0" y="0"/>
                </a:moveTo>
                <a:lnTo>
                  <a:pt x="969497" y="0"/>
                </a:lnTo>
                <a:lnTo>
                  <a:pt x="969497" y="969496"/>
                </a:lnTo>
                <a:lnTo>
                  <a:pt x="0" y="96949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Bota con relleno sólido" id="298" name="Google Shape;298;p6"/>
          <p:cNvSpPr/>
          <p:nvPr/>
        </p:nvSpPr>
        <p:spPr>
          <a:xfrm>
            <a:off x="12057214" y="8631734"/>
            <a:ext cx="1161764" cy="1161763"/>
          </a:xfrm>
          <a:custGeom>
            <a:rect b="b" l="l" r="r" t="t"/>
            <a:pathLst>
              <a:path extrusionOk="0" h="1161763" w="1161764">
                <a:moveTo>
                  <a:pt x="0" y="0"/>
                </a:moveTo>
                <a:lnTo>
                  <a:pt x="1161764" y="0"/>
                </a:lnTo>
                <a:lnTo>
                  <a:pt x="1161764" y="1161763"/>
                </a:lnTo>
                <a:lnTo>
                  <a:pt x="0" y="116176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Mofeta con relleno sólido" id="299" name="Google Shape;299;p6"/>
          <p:cNvSpPr/>
          <p:nvPr/>
        </p:nvSpPr>
        <p:spPr>
          <a:xfrm>
            <a:off x="1714499" y="7852876"/>
            <a:ext cx="1049912" cy="1049912"/>
          </a:xfrm>
          <a:custGeom>
            <a:rect b="b" l="l" r="r" t="t"/>
            <a:pathLst>
              <a:path extrusionOk="0" h="1049912" w="1049912">
                <a:moveTo>
                  <a:pt x="0" y="0"/>
                </a:moveTo>
                <a:lnTo>
                  <a:pt x="1049911" y="0"/>
                </a:lnTo>
                <a:lnTo>
                  <a:pt x="1049911" y="1049912"/>
                </a:lnTo>
                <a:lnTo>
                  <a:pt x="0" y="1049912"/>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Credencial de empleado con relleno sólido" id="300" name="Google Shape;300;p6"/>
          <p:cNvSpPr/>
          <p:nvPr/>
        </p:nvSpPr>
        <p:spPr>
          <a:xfrm>
            <a:off x="925638" y="5626293"/>
            <a:ext cx="1129832" cy="1129832"/>
          </a:xfrm>
          <a:custGeom>
            <a:rect b="b" l="l" r="r" t="t"/>
            <a:pathLst>
              <a:path extrusionOk="0" h="1129832" w="1129832">
                <a:moveTo>
                  <a:pt x="0" y="0"/>
                </a:moveTo>
                <a:lnTo>
                  <a:pt x="1129832" y="0"/>
                </a:lnTo>
                <a:lnTo>
                  <a:pt x="1129832" y="1129832"/>
                </a:lnTo>
                <a:lnTo>
                  <a:pt x="0" y="1129832"/>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esos desiguales con relleno sólido" id="301" name="Google Shape;301;p6"/>
          <p:cNvSpPr/>
          <p:nvPr/>
        </p:nvSpPr>
        <p:spPr>
          <a:xfrm>
            <a:off x="15962464" y="7359549"/>
            <a:ext cx="857436" cy="857436"/>
          </a:xfrm>
          <a:custGeom>
            <a:rect b="b" l="l" r="r" t="t"/>
            <a:pathLst>
              <a:path extrusionOk="0" h="857436" w="857436">
                <a:moveTo>
                  <a:pt x="0" y="0"/>
                </a:moveTo>
                <a:lnTo>
                  <a:pt x="857436" y="0"/>
                </a:lnTo>
                <a:lnTo>
                  <a:pt x="857436" y="857436"/>
                </a:lnTo>
                <a:lnTo>
                  <a:pt x="0" y="857436"/>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aleta con relleno sólido" id="302" name="Google Shape;302;p6"/>
          <p:cNvSpPr/>
          <p:nvPr/>
        </p:nvSpPr>
        <p:spPr>
          <a:xfrm>
            <a:off x="5210632" y="9136635"/>
            <a:ext cx="957420" cy="957420"/>
          </a:xfrm>
          <a:custGeom>
            <a:rect b="b" l="l" r="r" t="t"/>
            <a:pathLst>
              <a:path extrusionOk="0" h="957420" w="957420">
                <a:moveTo>
                  <a:pt x="0" y="0"/>
                </a:moveTo>
                <a:lnTo>
                  <a:pt x="957420" y="0"/>
                </a:lnTo>
                <a:lnTo>
                  <a:pt x="957420" y="957420"/>
                </a:lnTo>
                <a:lnTo>
                  <a:pt x="0" y="957420"/>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3" name="Google Shape;303;p6"/>
          <p:cNvCxnSpPr/>
          <p:nvPr/>
        </p:nvCxnSpPr>
        <p:spPr>
          <a:xfrm rot="10018210">
            <a:off x="11399943" y="7279252"/>
            <a:ext cx="1187342" cy="0"/>
          </a:xfrm>
          <a:prstGeom prst="straightConnector1">
            <a:avLst/>
          </a:prstGeom>
          <a:noFill/>
          <a:ln cap="rnd" cmpd="sng" w="19050">
            <a:solidFill>
              <a:srgbClr val="000000"/>
            </a:solidFill>
            <a:prstDash val="solid"/>
            <a:round/>
            <a:headEnd len="sm" w="sm" type="none"/>
            <a:tailEnd len="med" w="med" type="triangle"/>
          </a:ln>
        </p:spPr>
      </p:cxnSp>
      <p:cxnSp>
        <p:nvCxnSpPr>
          <p:cNvPr id="304" name="Google Shape;304;p6"/>
          <p:cNvCxnSpPr/>
          <p:nvPr/>
        </p:nvCxnSpPr>
        <p:spPr>
          <a:xfrm rot="-2302366">
            <a:off x="14061890" y="4917243"/>
            <a:ext cx="1496836" cy="0"/>
          </a:xfrm>
          <a:prstGeom prst="straightConnector1">
            <a:avLst/>
          </a:prstGeom>
          <a:noFill/>
          <a:ln cap="rnd" cmpd="sng" w="19050">
            <a:solidFill>
              <a:srgbClr val="000000"/>
            </a:solidFill>
            <a:prstDash val="solid"/>
            <a:round/>
            <a:headEnd len="sm" w="sm" type="none"/>
            <a:tailEnd len="med" w="med" type="triangle"/>
          </a:ln>
        </p:spPr>
      </p:cxnSp>
      <p:cxnSp>
        <p:nvCxnSpPr>
          <p:cNvPr id="305" name="Google Shape;305;p6"/>
          <p:cNvCxnSpPr/>
          <p:nvPr/>
        </p:nvCxnSpPr>
        <p:spPr>
          <a:xfrm rot="8192872">
            <a:off x="13409634" y="6483401"/>
            <a:ext cx="1133174" cy="0"/>
          </a:xfrm>
          <a:prstGeom prst="straightConnector1">
            <a:avLst/>
          </a:prstGeom>
          <a:noFill/>
          <a:ln cap="rnd" cmpd="sng" w="19050">
            <a:solidFill>
              <a:srgbClr val="000000"/>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7"/>
          <p:cNvSpPr/>
          <p:nvPr/>
        </p:nvSpPr>
        <p:spPr>
          <a:xfrm>
            <a:off x="607216" y="943285"/>
            <a:ext cx="10293001" cy="8258175"/>
          </a:xfrm>
          <a:custGeom>
            <a:rect b="b" l="l" r="r" t="t"/>
            <a:pathLst>
              <a:path extrusionOk="0" h="11010900" w="13724001">
                <a:moveTo>
                  <a:pt x="9525" y="0"/>
                </a:moveTo>
                <a:lnTo>
                  <a:pt x="13714476" y="0"/>
                </a:lnTo>
                <a:cubicBezTo>
                  <a:pt x="13719683" y="0"/>
                  <a:pt x="13724001" y="4318"/>
                  <a:pt x="13724001" y="9525"/>
                </a:cubicBezTo>
                <a:lnTo>
                  <a:pt x="13724001" y="11001375"/>
                </a:lnTo>
                <a:cubicBezTo>
                  <a:pt x="13724001" y="11006582"/>
                  <a:pt x="13719683" y="11010900"/>
                  <a:pt x="13714476" y="11010900"/>
                </a:cubicBezTo>
                <a:lnTo>
                  <a:pt x="9525" y="11010900"/>
                </a:lnTo>
                <a:cubicBezTo>
                  <a:pt x="4318" y="11010900"/>
                  <a:pt x="0" y="11006582"/>
                  <a:pt x="0" y="11001375"/>
                </a:cubicBezTo>
                <a:lnTo>
                  <a:pt x="0" y="9525"/>
                </a:lnTo>
                <a:cubicBezTo>
                  <a:pt x="0" y="4318"/>
                  <a:pt x="4318" y="0"/>
                  <a:pt x="9525" y="0"/>
                </a:cubicBezTo>
                <a:moveTo>
                  <a:pt x="9525" y="19050"/>
                </a:moveTo>
                <a:lnTo>
                  <a:pt x="9525" y="9525"/>
                </a:lnTo>
                <a:lnTo>
                  <a:pt x="19050" y="9525"/>
                </a:lnTo>
                <a:lnTo>
                  <a:pt x="19050" y="11001375"/>
                </a:lnTo>
                <a:lnTo>
                  <a:pt x="9525" y="11001375"/>
                </a:lnTo>
                <a:lnTo>
                  <a:pt x="9525" y="10991850"/>
                </a:lnTo>
                <a:lnTo>
                  <a:pt x="13714476" y="10991850"/>
                </a:lnTo>
                <a:lnTo>
                  <a:pt x="13714476" y="11001375"/>
                </a:lnTo>
                <a:lnTo>
                  <a:pt x="13704951" y="11001375"/>
                </a:lnTo>
                <a:lnTo>
                  <a:pt x="13704951" y="9525"/>
                </a:lnTo>
                <a:lnTo>
                  <a:pt x="13714476" y="9525"/>
                </a:lnTo>
                <a:lnTo>
                  <a:pt x="13714476" y="19050"/>
                </a:lnTo>
                <a:lnTo>
                  <a:pt x="9525" y="19050"/>
                </a:lnTo>
                <a:close/>
              </a:path>
            </a:pathLst>
          </a:custGeom>
          <a:solidFill>
            <a:srgbClr val="DEDED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7"/>
          <p:cNvSpPr txBox="1"/>
          <p:nvPr/>
        </p:nvSpPr>
        <p:spPr>
          <a:xfrm>
            <a:off x="1348734" y="1722501"/>
            <a:ext cx="8828532" cy="117843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4200">
                <a:solidFill>
                  <a:srgbClr val="000000"/>
                </a:solidFill>
                <a:latin typeface="Arimo"/>
                <a:ea typeface="Arimo"/>
                <a:cs typeface="Arimo"/>
                <a:sym typeface="Arimo"/>
              </a:rPr>
              <a:t>¿De dónde provienen los datos digitales?</a:t>
            </a:r>
            <a:endParaRPr/>
          </a:p>
        </p:txBody>
      </p:sp>
      <p:sp>
        <p:nvSpPr>
          <p:cNvPr id="316" name="Google Shape;316;p7"/>
          <p:cNvSpPr/>
          <p:nvPr/>
        </p:nvSpPr>
        <p:spPr>
          <a:xfrm>
            <a:off x="518348" y="1772304"/>
            <a:ext cx="192024" cy="1056132"/>
          </a:xfrm>
          <a:custGeom>
            <a:rect b="b" l="l" r="r" t="t"/>
            <a:pathLst>
              <a:path extrusionOk="0" h="1408176" w="256032">
                <a:moveTo>
                  <a:pt x="0" y="0"/>
                </a:moveTo>
                <a:lnTo>
                  <a:pt x="256032" y="0"/>
                </a:lnTo>
                <a:lnTo>
                  <a:pt x="256032" y="1408176"/>
                </a:lnTo>
                <a:lnTo>
                  <a:pt x="0" y="1408176"/>
                </a:ln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7"/>
          <p:cNvSpPr/>
          <p:nvPr/>
        </p:nvSpPr>
        <p:spPr>
          <a:xfrm>
            <a:off x="1316181" y="3182112"/>
            <a:ext cx="8737092" cy="13716"/>
          </a:xfrm>
          <a:custGeom>
            <a:rect b="b" l="l" r="r" t="t"/>
            <a:pathLst>
              <a:path extrusionOk="0" h="18288" w="11649456">
                <a:moveTo>
                  <a:pt x="0" y="0"/>
                </a:moveTo>
                <a:lnTo>
                  <a:pt x="11649456" y="0"/>
                </a:lnTo>
                <a:lnTo>
                  <a:pt x="11649456" y="18288"/>
                </a:lnTo>
                <a:lnTo>
                  <a:pt x="0" y="18288"/>
                </a:lnTo>
                <a:close/>
              </a:path>
            </a:pathLst>
          </a:custGeom>
          <a:solidFill>
            <a:srgbClr val="D5D5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p7"/>
          <p:cNvSpPr txBox="1"/>
          <p:nvPr/>
        </p:nvSpPr>
        <p:spPr>
          <a:xfrm>
            <a:off x="1353306" y="3622548"/>
            <a:ext cx="8828532" cy="123634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Arial"/>
                <a:ea typeface="Arial"/>
                <a:cs typeface="Arial"/>
                <a:sym typeface="Arial"/>
              </a:rPr>
              <a:t>Una fuente de datos es la ubicación inicial donde nacen los datos o donde se digitaliza por primera vez la información física.</a:t>
            </a:r>
            <a:endParaRPr/>
          </a:p>
        </p:txBody>
      </p:sp>
      <p:sp>
        <p:nvSpPr>
          <p:cNvPr descr="Esquema de la cámara de seguridad" id="319" name="Google Shape;319;p7"/>
          <p:cNvSpPr/>
          <p:nvPr/>
        </p:nvSpPr>
        <p:spPr>
          <a:xfrm>
            <a:off x="16740269" y="2319333"/>
            <a:ext cx="1131684" cy="1308856"/>
          </a:xfrm>
          <a:custGeom>
            <a:rect b="b" l="l" r="r" t="t"/>
            <a:pathLst>
              <a:path extrusionOk="0" h="1308856" w="1131684">
                <a:moveTo>
                  <a:pt x="0" y="0"/>
                </a:moveTo>
                <a:lnTo>
                  <a:pt x="1131683" y="0"/>
                </a:lnTo>
                <a:lnTo>
                  <a:pt x="1131683" y="1308857"/>
                </a:lnTo>
                <a:lnTo>
                  <a:pt x="0" y="1308857"/>
                </a:lnTo>
                <a:lnTo>
                  <a:pt x="0" y="0"/>
                </a:lnTo>
                <a:close/>
              </a:path>
            </a:pathLst>
          </a:custGeom>
          <a:blipFill rotWithShape="1">
            <a:blip r:embed="rId3">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Teléfono inteligente con relleno sólido" id="320" name="Google Shape;320;p7"/>
          <p:cNvSpPr/>
          <p:nvPr/>
        </p:nvSpPr>
        <p:spPr>
          <a:xfrm>
            <a:off x="11521442" y="2364466"/>
            <a:ext cx="853928" cy="987616"/>
          </a:xfrm>
          <a:custGeom>
            <a:rect b="b" l="l" r="r" t="t"/>
            <a:pathLst>
              <a:path extrusionOk="0" h="987616" w="853928">
                <a:moveTo>
                  <a:pt x="0" y="0"/>
                </a:moveTo>
                <a:lnTo>
                  <a:pt x="853927" y="0"/>
                </a:lnTo>
                <a:lnTo>
                  <a:pt x="853927" y="987616"/>
                </a:lnTo>
                <a:lnTo>
                  <a:pt x="0" y="987616"/>
                </a:lnTo>
                <a:lnTo>
                  <a:pt x="0" y="0"/>
                </a:lnTo>
                <a:close/>
              </a:path>
            </a:pathLst>
          </a:custGeom>
          <a:blipFill rotWithShape="1">
            <a:blip r:embed="rId4">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Esquema del vlog" id="321" name="Google Shape;321;p7"/>
          <p:cNvSpPr/>
          <p:nvPr/>
        </p:nvSpPr>
        <p:spPr>
          <a:xfrm>
            <a:off x="15606236" y="2364466"/>
            <a:ext cx="853928" cy="987616"/>
          </a:xfrm>
          <a:custGeom>
            <a:rect b="b" l="l" r="r" t="t"/>
            <a:pathLst>
              <a:path extrusionOk="0" h="987616" w="853928">
                <a:moveTo>
                  <a:pt x="0" y="0"/>
                </a:moveTo>
                <a:lnTo>
                  <a:pt x="853928" y="0"/>
                </a:lnTo>
                <a:lnTo>
                  <a:pt x="853928" y="987616"/>
                </a:lnTo>
                <a:lnTo>
                  <a:pt x="0" y="987616"/>
                </a:lnTo>
                <a:lnTo>
                  <a:pt x="0" y="0"/>
                </a:lnTo>
                <a:close/>
              </a:path>
            </a:pathLst>
          </a:custGeom>
          <a:blipFill rotWithShape="1">
            <a:blip r:embed="rId5">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odcast con relleno sólido" id="322" name="Google Shape;322;p7"/>
          <p:cNvSpPr/>
          <p:nvPr/>
        </p:nvSpPr>
        <p:spPr>
          <a:xfrm>
            <a:off x="14629608" y="2319333"/>
            <a:ext cx="853928" cy="987616"/>
          </a:xfrm>
          <a:custGeom>
            <a:rect b="b" l="l" r="r" t="t"/>
            <a:pathLst>
              <a:path extrusionOk="0" h="987616" w="853928">
                <a:moveTo>
                  <a:pt x="0" y="0"/>
                </a:moveTo>
                <a:lnTo>
                  <a:pt x="853927" y="0"/>
                </a:lnTo>
                <a:lnTo>
                  <a:pt x="853927" y="987616"/>
                </a:lnTo>
                <a:lnTo>
                  <a:pt x="0" y="987616"/>
                </a:lnTo>
                <a:lnTo>
                  <a:pt x="0" y="0"/>
                </a:lnTo>
                <a:close/>
              </a:path>
            </a:pathLst>
          </a:custGeom>
          <a:blipFill rotWithShape="1">
            <a:blip r:embed="rId6">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Esquema del blog" id="323" name="Google Shape;323;p7"/>
          <p:cNvSpPr/>
          <p:nvPr/>
        </p:nvSpPr>
        <p:spPr>
          <a:xfrm>
            <a:off x="13632103" y="2250306"/>
            <a:ext cx="853928" cy="987616"/>
          </a:xfrm>
          <a:custGeom>
            <a:rect b="b" l="l" r="r" t="t"/>
            <a:pathLst>
              <a:path extrusionOk="0" h="987616" w="853928">
                <a:moveTo>
                  <a:pt x="0" y="0"/>
                </a:moveTo>
                <a:lnTo>
                  <a:pt x="853927" y="0"/>
                </a:lnTo>
                <a:lnTo>
                  <a:pt x="853927" y="987616"/>
                </a:lnTo>
                <a:lnTo>
                  <a:pt x="0" y="987616"/>
                </a:lnTo>
                <a:lnTo>
                  <a:pt x="0" y="0"/>
                </a:lnTo>
                <a:close/>
              </a:path>
            </a:pathLst>
          </a:custGeom>
          <a:blipFill rotWithShape="1">
            <a:blip r:embed="rId7">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ortátil con relleno sólido" id="324" name="Google Shape;324;p7"/>
          <p:cNvSpPr/>
          <p:nvPr/>
        </p:nvSpPr>
        <p:spPr>
          <a:xfrm>
            <a:off x="12518947" y="2364466"/>
            <a:ext cx="853928" cy="987616"/>
          </a:xfrm>
          <a:custGeom>
            <a:rect b="b" l="l" r="r" t="t"/>
            <a:pathLst>
              <a:path extrusionOk="0" h="987616" w="853928">
                <a:moveTo>
                  <a:pt x="0" y="0"/>
                </a:moveTo>
                <a:lnTo>
                  <a:pt x="853927" y="0"/>
                </a:lnTo>
                <a:lnTo>
                  <a:pt x="853927" y="987616"/>
                </a:lnTo>
                <a:lnTo>
                  <a:pt x="0" y="987616"/>
                </a:lnTo>
                <a:lnTo>
                  <a:pt x="0" y="0"/>
                </a:lnTo>
                <a:close/>
              </a:path>
            </a:pathLst>
          </a:custGeom>
          <a:blipFill rotWithShape="1">
            <a:blip r:embed="rId8">
              <a:alphaModFix/>
            </a:blip>
            <a:stretch>
              <a:fillRect b="0" l="-7826" r="-782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bstract background of blue mesh and nodes" id="325" name="Google Shape;325;p7"/>
          <p:cNvPicPr preferRelativeResize="0"/>
          <p:nvPr/>
        </p:nvPicPr>
        <p:blipFill rotWithShape="1">
          <a:blip r:embed="rId9">
            <a:alphaModFix/>
          </a:blip>
          <a:srcRect b="0" l="0" r="0" t="0"/>
          <a:stretch/>
        </p:blipFill>
        <p:spPr>
          <a:xfrm>
            <a:off x="10440257" y="5676900"/>
            <a:ext cx="7647130" cy="4301511"/>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descr="Magnifying glass and question mark" id="331" name="Google Shape;331;p8"/>
          <p:cNvPicPr preferRelativeResize="0"/>
          <p:nvPr/>
        </p:nvPicPr>
        <p:blipFill rotWithShape="1">
          <a:blip r:embed="rId3">
            <a:alphaModFix/>
          </a:blip>
          <a:srcRect b="0" l="0" r="0" t="0"/>
          <a:stretch/>
        </p:blipFill>
        <p:spPr>
          <a:xfrm>
            <a:off x="2" y="2"/>
            <a:ext cx="18287999" cy="10287000"/>
          </a:xfrm>
          <a:custGeom>
            <a:rect b="b" l="l" r="r" t="t"/>
            <a:pathLst>
              <a:path extrusionOk="0" h="6842601" w="12191999">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ln>
            <a:noFill/>
          </a:ln>
        </p:spPr>
      </p:pic>
      <p:sp>
        <p:nvSpPr>
          <p:cNvPr id="332" name="Google Shape;332;p8"/>
          <p:cNvSpPr txBox="1"/>
          <p:nvPr/>
        </p:nvSpPr>
        <p:spPr>
          <a:xfrm>
            <a:off x="990600" y="8572500"/>
            <a:ext cx="10214099" cy="74379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5400">
                <a:solidFill>
                  <a:srgbClr val="262626"/>
                </a:solidFill>
                <a:latin typeface="Arimo"/>
                <a:ea typeface="Arimo"/>
                <a:cs typeface="Arimo"/>
                <a:sym typeface="Arimo"/>
              </a:rPr>
              <a:t>Estrategias efectivas de búsqueda</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9"/>
          <p:cNvSpPr txBox="1"/>
          <p:nvPr/>
        </p:nvSpPr>
        <p:spPr>
          <a:xfrm>
            <a:off x="7072884" y="1449006"/>
            <a:ext cx="10158984" cy="226656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8100">
                <a:solidFill>
                  <a:srgbClr val="000000"/>
                </a:solidFill>
                <a:latin typeface="Arimo"/>
                <a:ea typeface="Arimo"/>
                <a:cs typeface="Arimo"/>
                <a:sym typeface="Arimo"/>
              </a:rPr>
              <a:t>Diferentes navegadores</a:t>
            </a:r>
            <a:endParaRPr sz="1800">
              <a:solidFill>
                <a:schemeClr val="dk1"/>
              </a:solidFill>
              <a:latin typeface="Calibri"/>
              <a:ea typeface="Calibri"/>
              <a:cs typeface="Calibri"/>
              <a:sym typeface="Calibri"/>
            </a:endParaRPr>
          </a:p>
        </p:txBody>
      </p:sp>
      <p:sp>
        <p:nvSpPr>
          <p:cNvPr descr="Globo y lupa" id="342" name="Google Shape;342;p9"/>
          <p:cNvSpPr/>
          <p:nvPr/>
        </p:nvSpPr>
        <p:spPr>
          <a:xfrm>
            <a:off x="30" y="1"/>
            <a:ext cx="6078783" cy="10287000"/>
          </a:xfrm>
          <a:custGeom>
            <a:rect b="b" l="l" r="r" t="t"/>
            <a:pathLst>
              <a:path extrusionOk="0" h="10287000" w="6078783">
                <a:moveTo>
                  <a:pt x="0" y="0"/>
                </a:moveTo>
                <a:lnTo>
                  <a:pt x="6078783" y="0"/>
                </a:lnTo>
                <a:lnTo>
                  <a:pt x="6078783" y="10287001"/>
                </a:lnTo>
                <a:lnTo>
                  <a:pt x="0" y="10287001"/>
                </a:lnTo>
                <a:lnTo>
                  <a:pt x="0" y="0"/>
                </a:lnTo>
                <a:close/>
              </a:path>
            </a:pathLst>
          </a:custGeom>
          <a:blipFill rotWithShape="1">
            <a:blip r:embed="rId3">
              <a:alphaModFix/>
            </a:blip>
            <a:stretch>
              <a:fillRect b="-74" l="-65127" r="-8837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9"/>
          <p:cNvSpPr/>
          <p:nvPr/>
        </p:nvSpPr>
        <p:spPr>
          <a:xfrm>
            <a:off x="6948106" y="3560254"/>
            <a:ext cx="6432058" cy="94107"/>
          </a:xfrm>
          <a:custGeom>
            <a:rect b="b" l="l" r="r" t="t"/>
            <a:pathLst>
              <a:path extrusionOk="0" h="94107" w="6432058">
                <a:moveTo>
                  <a:pt x="0" y="0"/>
                </a:moveTo>
                <a:lnTo>
                  <a:pt x="6432059" y="0"/>
                </a:lnTo>
                <a:lnTo>
                  <a:pt x="6432059" y="94108"/>
                </a:lnTo>
                <a:lnTo>
                  <a:pt x="0" y="9410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9"/>
          <p:cNvSpPr txBox="1"/>
          <p:nvPr/>
        </p:nvSpPr>
        <p:spPr>
          <a:xfrm>
            <a:off x="7072884" y="4124706"/>
            <a:ext cx="10158984" cy="4001095"/>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3000">
                <a:solidFill>
                  <a:srgbClr val="000000"/>
                </a:solidFill>
                <a:latin typeface="Arimo"/>
                <a:ea typeface="Arimo"/>
                <a:cs typeface="Arimo"/>
                <a:sym typeface="Arimo"/>
              </a:rPr>
              <a:t>Utilizamos diferentes navegadores para buscar información. Algunos de ellos son:</a:t>
            </a:r>
            <a:endParaRPr/>
          </a:p>
          <a:p>
            <a:pPr indent="-271462" lvl="1" marL="542925" marR="0" rtl="0" algn="l">
              <a:lnSpc>
                <a:spcPct val="120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Google Chrome</a:t>
            </a:r>
            <a:endParaRPr/>
          </a:p>
          <a:p>
            <a:pPr indent="-271462" lvl="1" marL="542925" marR="0" rtl="0" algn="l">
              <a:lnSpc>
                <a:spcPct val="120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Mozilla Firefox</a:t>
            </a:r>
            <a:endParaRPr/>
          </a:p>
          <a:p>
            <a:pPr indent="-271462" lvl="1" marL="542925" marR="0" rtl="0" algn="l">
              <a:lnSpc>
                <a:spcPct val="120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Microsoft Edge </a:t>
            </a:r>
            <a:endParaRPr/>
          </a:p>
          <a:p>
            <a:pPr indent="-271462" lvl="1" marL="542925" marR="0" rtl="0" algn="l">
              <a:lnSpc>
                <a:spcPct val="120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Explorador de Internet</a:t>
            </a:r>
            <a:endParaRPr/>
          </a:p>
          <a:p>
            <a:pPr indent="-271462" lvl="1" marL="542925" marR="0" rtl="0" algn="l">
              <a:lnSpc>
                <a:spcPct val="120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Safari de Apple</a:t>
            </a:r>
            <a:endParaRPr/>
          </a:p>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p10"/>
          <p:cNvSpPr/>
          <p:nvPr/>
        </p:nvSpPr>
        <p:spPr>
          <a:xfrm rot="-5400000">
            <a:off x="-1077414" y="1094285"/>
            <a:ext cx="10287000" cy="8098430"/>
          </a:xfrm>
          <a:prstGeom prst="rect">
            <a:avLst/>
          </a:prstGeom>
          <a:solidFill>
            <a:schemeClr val="lt1"/>
          </a:solidFill>
          <a:ln>
            <a:noFill/>
          </a:ln>
          <a:effectLst>
            <a:outerShdw blurRad="419100" sx="94000" rotWithShape="0" algn="l" dist="152400" sy="94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351" name="Google Shape;351;p10"/>
          <p:cNvSpPr txBox="1"/>
          <p:nvPr>
            <p:ph type="title"/>
          </p:nvPr>
        </p:nvSpPr>
        <p:spPr>
          <a:xfrm>
            <a:off x="1138429" y="1178050"/>
            <a:ext cx="6103583" cy="310928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Play"/>
              <a:buNone/>
            </a:pPr>
            <a:r>
              <a:rPr lang="es-ES" sz="6000"/>
              <a:t>Diferentes motores de búsqueda</a:t>
            </a:r>
            <a:endParaRPr sz="6000"/>
          </a:p>
        </p:txBody>
      </p:sp>
      <p:pic>
        <p:nvPicPr>
          <p:cNvPr descr="cdn.searchenginejournal.com/wp-content/uploads/202..." id="352" name="Google Shape;352;p10"/>
          <p:cNvPicPr preferRelativeResize="0"/>
          <p:nvPr/>
        </p:nvPicPr>
        <p:blipFill rotWithShape="1">
          <a:blip r:embed="rId3">
            <a:alphaModFix/>
          </a:blip>
          <a:srcRect b="0" l="0" r="0" t="0"/>
          <a:stretch/>
        </p:blipFill>
        <p:spPr>
          <a:xfrm>
            <a:off x="1086929" y="5475868"/>
            <a:ext cx="5926934" cy="3335762"/>
          </a:xfrm>
          <a:prstGeom prst="rect">
            <a:avLst/>
          </a:prstGeom>
          <a:noFill/>
          <a:ln>
            <a:noFill/>
          </a:ln>
        </p:spPr>
      </p:pic>
      <p:sp>
        <p:nvSpPr>
          <p:cNvPr id="353" name="Google Shape;353;p10"/>
          <p:cNvSpPr txBox="1"/>
          <p:nvPr>
            <p:ph idx="1" type="body"/>
          </p:nvPr>
        </p:nvSpPr>
        <p:spPr>
          <a:xfrm>
            <a:off x="9144001" y="1178049"/>
            <a:ext cx="7886696" cy="7965948"/>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000"/>
              <a:buChar char="•"/>
            </a:pPr>
            <a:r>
              <a:rPr lang="es-ES" sz="3000"/>
              <a:t>Los buscadores organizan la información de distintas fuentes y nos ayudan a encontrar lo que buscamos. Los más comunes son:</a:t>
            </a:r>
            <a:endParaRPr sz="3000"/>
          </a:p>
          <a:p>
            <a:pPr indent="-342900" lvl="1" marL="1028700" rtl="0" algn="l">
              <a:lnSpc>
                <a:spcPct val="90000"/>
              </a:lnSpc>
              <a:spcBef>
                <a:spcPts val="750"/>
              </a:spcBef>
              <a:spcAft>
                <a:spcPts val="0"/>
              </a:spcAft>
              <a:buClr>
                <a:schemeClr val="dk1"/>
              </a:buClr>
              <a:buSzPts val="3000"/>
              <a:buChar char="•"/>
            </a:pPr>
            <a:r>
              <a:rPr lang="es-ES" sz="3000"/>
              <a:t>Google </a:t>
            </a:r>
            <a:endParaRPr/>
          </a:p>
          <a:p>
            <a:pPr indent="-342900" lvl="1" marL="1028700" rtl="0" algn="l">
              <a:lnSpc>
                <a:spcPct val="90000"/>
              </a:lnSpc>
              <a:spcBef>
                <a:spcPts val="750"/>
              </a:spcBef>
              <a:spcAft>
                <a:spcPts val="0"/>
              </a:spcAft>
              <a:buClr>
                <a:schemeClr val="dk1"/>
              </a:buClr>
              <a:buSzPts val="3000"/>
              <a:buChar char="•"/>
            </a:pPr>
            <a:r>
              <a:rPr lang="es-ES" sz="3000"/>
              <a:t>Bing</a:t>
            </a:r>
            <a:endParaRPr/>
          </a:p>
          <a:p>
            <a:pPr indent="-342900" lvl="1" marL="1028700" rtl="0" algn="l">
              <a:lnSpc>
                <a:spcPct val="90000"/>
              </a:lnSpc>
              <a:spcBef>
                <a:spcPts val="750"/>
              </a:spcBef>
              <a:spcAft>
                <a:spcPts val="0"/>
              </a:spcAft>
              <a:buClr>
                <a:schemeClr val="dk1"/>
              </a:buClr>
              <a:buSzPts val="3000"/>
              <a:buChar char="•"/>
            </a:pPr>
            <a:r>
              <a:rPr lang="es-ES" sz="3000"/>
              <a:t>Yahoo</a:t>
            </a:r>
            <a:endParaRPr/>
          </a:p>
          <a:p>
            <a:pPr indent="-342900" lvl="1" marL="1028700" rtl="0" algn="l">
              <a:lnSpc>
                <a:spcPct val="90000"/>
              </a:lnSpc>
              <a:spcBef>
                <a:spcPts val="750"/>
              </a:spcBef>
              <a:spcAft>
                <a:spcPts val="0"/>
              </a:spcAft>
              <a:buClr>
                <a:schemeClr val="dk1"/>
              </a:buClr>
              <a:buSzPts val="3000"/>
              <a:buChar char="•"/>
            </a:pPr>
            <a:r>
              <a:rPr lang="es-ES" sz="3000"/>
              <a:t>…</a:t>
            </a:r>
            <a:endParaRPr/>
          </a:p>
          <a:p>
            <a:pPr indent="-152400" lvl="0" marL="342900" rtl="0" algn="l">
              <a:lnSpc>
                <a:spcPct val="90000"/>
              </a:lnSpc>
              <a:spcBef>
                <a:spcPts val="1500"/>
              </a:spcBef>
              <a:spcAft>
                <a:spcPts val="0"/>
              </a:spcAft>
              <a:buClr>
                <a:schemeClr val="dk1"/>
              </a:buClr>
              <a:buSzPts val="3000"/>
              <a:buNone/>
            </a:pPr>
            <a:r>
              <a:t/>
            </a:r>
            <a:endParaRPr sz="3000"/>
          </a:p>
          <a:p>
            <a:pPr indent="0" lvl="0" marL="0" rtl="0" algn="l">
              <a:lnSpc>
                <a:spcPct val="90000"/>
              </a:lnSpc>
              <a:spcBef>
                <a:spcPts val="1500"/>
              </a:spcBef>
              <a:spcAft>
                <a:spcPts val="0"/>
              </a:spcAft>
              <a:buClr>
                <a:schemeClr val="dk1"/>
              </a:buClr>
              <a:buSzPts val="3000"/>
              <a:buNone/>
            </a:pPr>
            <a:r>
              <a:rPr lang="es-ES" sz="3000"/>
              <a:t>También existen buscadores especializados como:</a:t>
            </a:r>
            <a:endParaRPr/>
          </a:p>
          <a:p>
            <a:pPr indent="0" lvl="0" marL="0" rtl="0" algn="l">
              <a:lnSpc>
                <a:spcPct val="90000"/>
              </a:lnSpc>
              <a:spcBef>
                <a:spcPts val="1500"/>
              </a:spcBef>
              <a:spcAft>
                <a:spcPts val="0"/>
              </a:spcAft>
              <a:buClr>
                <a:schemeClr val="dk1"/>
              </a:buClr>
              <a:buSzPts val="3000"/>
              <a:buNone/>
            </a:pPr>
            <a:r>
              <a:rPr lang="es-ES" sz="3000" u="sng">
                <a:solidFill>
                  <a:schemeClr val="hlink"/>
                </a:solidFill>
                <a:hlinkClick r:id="rId4"/>
              </a:rPr>
              <a:t>https://scholar.google.co.uk/</a:t>
            </a:r>
            <a:r>
              <a:rPr lang="es-ES" sz="3000"/>
              <a:t> puede ayudarte con trabajos de investigación, libros y otros artículos.</a:t>
            </a:r>
            <a:endParaRPr/>
          </a:p>
          <a:p>
            <a:pPr indent="0" lvl="0" marL="0" rtl="0" algn="l">
              <a:lnSpc>
                <a:spcPct val="90000"/>
              </a:lnSpc>
              <a:spcBef>
                <a:spcPts val="1500"/>
              </a:spcBef>
              <a:spcAft>
                <a:spcPts val="0"/>
              </a:spcAft>
              <a:buClr>
                <a:schemeClr val="dk1"/>
              </a:buClr>
              <a:buSzPts val="3000"/>
              <a:buNone/>
            </a:pPr>
            <a:r>
              <a:rPr lang="es-ES" sz="3000" u="sng">
                <a:solidFill>
                  <a:schemeClr val="hlink"/>
                </a:solidFill>
                <a:hlinkClick r:id="rId5"/>
              </a:rPr>
              <a:t>https://archive.org/</a:t>
            </a:r>
            <a:r>
              <a:rPr lang="es-ES" sz="3000"/>
              <a:t> Busca en el pasado en Internet. Páginas que creías desaparecidas están guardadas aquí. </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1"/>
          <p:cNvSpPr txBox="1"/>
          <p:nvPr/>
        </p:nvSpPr>
        <p:spPr>
          <a:xfrm>
            <a:off x="9862122" y="1438537"/>
            <a:ext cx="7077135" cy="96735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6600">
                <a:solidFill>
                  <a:srgbClr val="000000"/>
                </a:solidFill>
                <a:latin typeface="Arimo"/>
                <a:ea typeface="Arimo"/>
                <a:cs typeface="Arimo"/>
                <a:sym typeface="Arimo"/>
              </a:rPr>
              <a:t>Palabras clave</a:t>
            </a:r>
            <a:endParaRPr/>
          </a:p>
        </p:txBody>
      </p:sp>
      <p:sp>
        <p:nvSpPr>
          <p:cNvPr id="363" name="Google Shape;363;p11"/>
          <p:cNvSpPr txBox="1"/>
          <p:nvPr/>
        </p:nvSpPr>
        <p:spPr>
          <a:xfrm>
            <a:off x="9862122" y="3564716"/>
            <a:ext cx="7077135" cy="164147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Arimo"/>
                <a:ea typeface="Arimo"/>
                <a:cs typeface="Arimo"/>
                <a:sym typeface="Arimo"/>
              </a:rPr>
              <a:t>Las palabras clave son términos y frases que escribimos en los motores de búsqueda para encontrar lo que estamos buscando. </a:t>
            </a:r>
            <a:endParaRPr/>
          </a:p>
        </p:txBody>
      </p:sp>
      <p:pic>
        <p:nvPicPr>
          <p:cNvPr descr="White letters in 3D form" id="364" name="Google Shape;364;p11"/>
          <p:cNvPicPr preferRelativeResize="0"/>
          <p:nvPr/>
        </p:nvPicPr>
        <p:blipFill rotWithShape="1">
          <a:blip r:embed="rId3">
            <a:alphaModFix/>
          </a:blip>
          <a:srcRect b="-1" l="25028" r="11870" t="0"/>
          <a:stretch/>
        </p:blipFill>
        <p:spPr>
          <a:xfrm>
            <a:off x="20" y="-38100"/>
            <a:ext cx="9143980" cy="10325100"/>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12"/>
          <p:cNvSpPr txBox="1"/>
          <p:nvPr/>
        </p:nvSpPr>
        <p:spPr>
          <a:xfrm>
            <a:off x="1348739" y="2073534"/>
            <a:ext cx="4747262" cy="416780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5400">
                <a:solidFill>
                  <a:srgbClr val="000000"/>
                </a:solidFill>
                <a:latin typeface="Arimo"/>
                <a:ea typeface="Arimo"/>
                <a:cs typeface="Arimo"/>
                <a:sym typeface="Arimo"/>
              </a:rPr>
              <a:t>Perfeccionar la búsqueda añadiendo un lugar, horarios de apertura, etc.</a:t>
            </a:r>
            <a:endParaRPr/>
          </a:p>
        </p:txBody>
      </p:sp>
      <p:sp>
        <p:nvSpPr>
          <p:cNvPr id="374" name="Google Shape;374;p12"/>
          <p:cNvSpPr/>
          <p:nvPr/>
        </p:nvSpPr>
        <p:spPr>
          <a:xfrm rot="5400000">
            <a:off x="9055344" y="1043731"/>
            <a:ext cx="185071" cy="18310764"/>
          </a:xfrm>
          <a:custGeom>
            <a:rect b="b" l="l" r="r" t="t"/>
            <a:pathLst>
              <a:path extrusionOk="0" h="24414353" w="246761">
                <a:moveTo>
                  <a:pt x="246761" y="0"/>
                </a:moveTo>
                <a:lnTo>
                  <a:pt x="0" y="0"/>
                </a:lnTo>
                <a:lnTo>
                  <a:pt x="0" y="24414353"/>
                </a:lnTo>
                <a:lnTo>
                  <a:pt x="246761" y="24414353"/>
                </a:lnTo>
                <a:close/>
              </a:path>
            </a:pathLst>
          </a:custGeom>
          <a:gradFill>
            <a:gsLst>
              <a:gs pos="0">
                <a:srgbClr val="A02B93"/>
              </a:gs>
              <a:gs pos="100000">
                <a:srgbClr val="E97132"/>
              </a:gs>
            </a:gsLst>
            <a:lin ang="180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12"/>
          <p:cNvSpPr/>
          <p:nvPr/>
        </p:nvSpPr>
        <p:spPr>
          <a:xfrm rot="-5400000">
            <a:off x="13764590" y="5752958"/>
            <a:ext cx="185071" cy="8892254"/>
          </a:xfrm>
          <a:custGeom>
            <a:rect b="b" l="l" r="r" t="t"/>
            <a:pathLst>
              <a:path extrusionOk="0" h="11856339" w="246761">
                <a:moveTo>
                  <a:pt x="0" y="0"/>
                </a:moveTo>
                <a:lnTo>
                  <a:pt x="246761" y="0"/>
                </a:lnTo>
                <a:lnTo>
                  <a:pt x="246761" y="11856339"/>
                </a:lnTo>
                <a:lnTo>
                  <a:pt x="0" y="11856339"/>
                </a:lnTo>
                <a:close/>
              </a:path>
            </a:pathLst>
          </a:custGeom>
          <a:gradFill>
            <a:gsLst>
              <a:gs pos="0">
                <a:srgbClr val="A02B93">
                  <a:alpha val="0"/>
                </a:srgbClr>
              </a:gs>
              <a:gs pos="19000">
                <a:srgbClr val="A02B93">
                  <a:alpha val="0"/>
                </a:srgbClr>
              </a:gs>
              <a:gs pos="100000">
                <a:srgbClr val="D86ECC"/>
              </a:gs>
            </a:gsLst>
            <a:lin ang="60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76" name="Google Shape;376;p12"/>
          <p:cNvPicPr preferRelativeResize="0"/>
          <p:nvPr/>
        </p:nvPicPr>
        <p:blipFill rotWithShape="1">
          <a:blip r:embed="rId3">
            <a:alphaModFix/>
          </a:blip>
          <a:srcRect b="0" l="0" r="0" t="0"/>
          <a:stretch/>
        </p:blipFill>
        <p:spPr>
          <a:xfrm>
            <a:off x="6850057" y="1499679"/>
            <a:ext cx="11412543" cy="72876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1" name="Shape 381"/>
        <p:cNvGrpSpPr/>
        <p:nvPr/>
      </p:nvGrpSpPr>
      <p:grpSpPr>
        <a:xfrm>
          <a:off x="0" y="0"/>
          <a:ext cx="0" cy="0"/>
          <a:chOff x="0" y="0"/>
          <a:chExt cx="0" cy="0"/>
        </a:xfrm>
      </p:grpSpPr>
      <p:sp>
        <p:nvSpPr>
          <p:cNvPr id="382" name="Google Shape;382;p13"/>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383" name="Google Shape;383;p13"/>
          <p:cNvSpPr/>
          <p:nvPr/>
        </p:nvSpPr>
        <p:spPr>
          <a:xfrm>
            <a:off x="299293" y="831229"/>
            <a:ext cx="8613284" cy="8613284"/>
          </a:xfrm>
          <a:prstGeom prst="ellipse">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384" name="Google Shape;384;p13"/>
          <p:cNvSpPr txBox="1"/>
          <p:nvPr>
            <p:ph type="title"/>
          </p:nvPr>
        </p:nvSpPr>
        <p:spPr>
          <a:xfrm>
            <a:off x="1867609" y="1934648"/>
            <a:ext cx="5476652" cy="640644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8400"/>
              <a:buFont typeface="Play"/>
              <a:buNone/>
            </a:pPr>
            <a:r>
              <a:rPr lang="es-ES" sz="8400">
                <a:solidFill>
                  <a:srgbClr val="FFFFFF"/>
                </a:solidFill>
              </a:rPr>
              <a:t>Uso de «...»</a:t>
            </a:r>
            <a:endParaRPr/>
          </a:p>
        </p:txBody>
      </p:sp>
      <p:sp>
        <p:nvSpPr>
          <p:cNvPr id="385" name="Google Shape;385;p13"/>
          <p:cNvSpPr/>
          <p:nvPr/>
        </p:nvSpPr>
        <p:spPr>
          <a:xfrm>
            <a:off x="1685240" y="561592"/>
            <a:ext cx="257273" cy="257273"/>
          </a:xfrm>
          <a:custGeom>
            <a:rect b="b" l="l" r="r" t="t"/>
            <a:pathLst>
              <a:path extrusionOk="0" h="171515" w="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700">
              <a:solidFill>
                <a:srgbClr val="000000"/>
              </a:solidFill>
              <a:latin typeface="Arial"/>
              <a:ea typeface="Arial"/>
              <a:cs typeface="Arial"/>
              <a:sym typeface="Arial"/>
            </a:endParaRPr>
          </a:p>
        </p:txBody>
      </p:sp>
      <p:sp>
        <p:nvSpPr>
          <p:cNvPr id="386" name="Google Shape;386;p13"/>
          <p:cNvSpPr/>
          <p:nvPr/>
        </p:nvSpPr>
        <p:spPr>
          <a:xfrm>
            <a:off x="825164" y="1626761"/>
            <a:ext cx="236318" cy="236318"/>
          </a:xfrm>
          <a:custGeom>
            <a:rect b="b" l="l" r="r" t="t"/>
            <a:pathLst>
              <a:path extrusionOk="0" h="157545" w="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700">
              <a:solidFill>
                <a:srgbClr val="000000"/>
              </a:solidFill>
              <a:latin typeface="Arial"/>
              <a:ea typeface="Arial"/>
              <a:cs typeface="Arial"/>
              <a:sym typeface="Arial"/>
            </a:endParaRPr>
          </a:p>
        </p:txBody>
      </p:sp>
      <p:sp>
        <p:nvSpPr>
          <p:cNvPr id="387" name="Google Shape;387;p13"/>
          <p:cNvSpPr txBox="1"/>
          <p:nvPr>
            <p:ph idx="1" type="body"/>
          </p:nvPr>
        </p:nvSpPr>
        <p:spPr>
          <a:xfrm>
            <a:off x="9445850" y="777601"/>
            <a:ext cx="7157411" cy="8756924"/>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000"/>
              <a:buChar char="•"/>
            </a:pPr>
            <a:r>
              <a:rPr lang="es-ES" sz="3000">
                <a:solidFill>
                  <a:schemeClr val="dk1"/>
                </a:solidFill>
              </a:rPr>
              <a:t>Puedes utilizar «...» para limitar tu búsqueda a una frase específica. </a:t>
            </a:r>
            <a:endParaRPr/>
          </a:p>
          <a:p>
            <a:pPr indent="-342900" lvl="0" marL="342900" rtl="0" algn="l">
              <a:lnSpc>
                <a:spcPct val="90000"/>
              </a:lnSpc>
              <a:spcBef>
                <a:spcPts val="1500"/>
              </a:spcBef>
              <a:spcAft>
                <a:spcPts val="0"/>
              </a:spcAft>
              <a:buClr>
                <a:schemeClr val="dk1"/>
              </a:buClr>
              <a:buSzPts val="3000"/>
              <a:buChar char="•"/>
            </a:pPr>
            <a:r>
              <a:rPr lang="es-ES" sz="3000">
                <a:solidFill>
                  <a:schemeClr val="dk1"/>
                </a:solidFill>
              </a:rPr>
              <a:t>Si escribes la frase sin comillas, los resultados corresponderán a todas las palabras componentes como elementos individuales. </a:t>
            </a:r>
            <a:endParaRPr/>
          </a:p>
        </p:txBody>
      </p:sp>
      <p:sp>
        <p:nvSpPr>
          <p:cNvPr id="388" name="Google Shape;388;p13"/>
          <p:cNvSpPr/>
          <p:nvPr/>
        </p:nvSpPr>
        <p:spPr>
          <a:xfrm>
            <a:off x="8154821" y="8627730"/>
            <a:ext cx="168639" cy="168639"/>
          </a:xfrm>
          <a:custGeom>
            <a:rect b="b" l="l" r="r" t="t"/>
            <a:pathLst>
              <a:path extrusionOk="0" h="112426" w="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700">
              <a:solidFill>
                <a:srgbClr val="000000"/>
              </a:solidFill>
              <a:latin typeface="Arial"/>
              <a:ea typeface="Arial"/>
              <a:cs typeface="Arial"/>
              <a:sym typeface="Arial"/>
            </a:endParaRPr>
          </a:p>
        </p:txBody>
      </p:sp>
      <p:cxnSp>
        <p:nvCxnSpPr>
          <p:cNvPr id="389" name="Google Shape;389;p13"/>
          <p:cNvCxnSpPr/>
          <p:nvPr/>
        </p:nvCxnSpPr>
        <p:spPr>
          <a:xfrm>
            <a:off x="17379243" y="5415591"/>
            <a:ext cx="0" cy="4858092"/>
          </a:xfrm>
          <a:prstGeom prst="straightConnector1">
            <a:avLst/>
          </a:prstGeom>
          <a:noFill/>
          <a:ln cap="sq" cmpd="sng" w="25400">
            <a:solidFill>
              <a:schemeClr val="accent1"/>
            </a:solidFill>
            <a:prstDash val="solid"/>
            <a:bevel/>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4"/>
          <p:cNvSpPr/>
          <p:nvPr/>
        </p:nvSpPr>
        <p:spPr>
          <a:xfrm>
            <a:off x="299292" y="831228"/>
            <a:ext cx="8613267" cy="8613267"/>
          </a:xfrm>
          <a:custGeom>
            <a:rect b="b" l="l" r="r" t="t"/>
            <a:pathLst>
              <a:path extrusionOk="0" h="11484356" w="11484356">
                <a:moveTo>
                  <a:pt x="0" y="5742178"/>
                </a:moveTo>
                <a:cubicBezTo>
                  <a:pt x="0" y="2570861"/>
                  <a:pt x="2570861" y="0"/>
                  <a:pt x="5742178" y="0"/>
                </a:cubicBezTo>
                <a:cubicBezTo>
                  <a:pt x="8913495" y="0"/>
                  <a:pt x="11484356" y="2570861"/>
                  <a:pt x="11484356" y="5742178"/>
                </a:cubicBezTo>
                <a:cubicBezTo>
                  <a:pt x="11484356" y="8913495"/>
                  <a:pt x="8913495" y="11484356"/>
                  <a:pt x="5742178" y="11484356"/>
                </a:cubicBezTo>
                <a:cubicBezTo>
                  <a:pt x="2570862" y="11484356"/>
                  <a:pt x="0" y="8913495"/>
                  <a:pt x="0" y="5742178"/>
                </a:cubicBezTo>
                <a:close/>
              </a:path>
            </a:pathLst>
          </a:custGeom>
          <a:gradFill>
            <a:gsLst>
              <a:gs pos="0">
                <a:srgbClr val="156082"/>
              </a:gs>
              <a:gs pos="100000">
                <a:srgbClr val="E97132"/>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14"/>
          <p:cNvSpPr txBox="1"/>
          <p:nvPr/>
        </p:nvSpPr>
        <p:spPr>
          <a:xfrm>
            <a:off x="1959048" y="2854537"/>
            <a:ext cx="5293772" cy="3500958"/>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8400">
                <a:solidFill>
                  <a:srgbClr val="FFFFFF"/>
                </a:solidFill>
                <a:latin typeface="Play"/>
                <a:ea typeface="Play"/>
                <a:cs typeface="Play"/>
                <a:sym typeface="Play"/>
              </a:rPr>
              <a:t>Uso de - para excluir palabras</a:t>
            </a:r>
            <a:endParaRPr/>
          </a:p>
        </p:txBody>
      </p:sp>
      <p:sp>
        <p:nvSpPr>
          <p:cNvPr id="400" name="Google Shape;400;p14"/>
          <p:cNvSpPr/>
          <p:nvPr/>
        </p:nvSpPr>
        <p:spPr>
          <a:xfrm>
            <a:off x="1685240" y="561591"/>
            <a:ext cx="257175" cy="257270"/>
          </a:xfrm>
          <a:custGeom>
            <a:rect b="b" l="l" r="r" t="t"/>
            <a:pathLst>
              <a:path extrusionOk="0" h="343027" w="342900">
                <a:moveTo>
                  <a:pt x="319786" y="148209"/>
                </a:moveTo>
                <a:lnTo>
                  <a:pt x="194818" y="148209"/>
                </a:lnTo>
                <a:lnTo>
                  <a:pt x="194818" y="23241"/>
                </a:lnTo>
                <a:cubicBezTo>
                  <a:pt x="194818" y="10414"/>
                  <a:pt x="184404" y="0"/>
                  <a:pt x="171577" y="0"/>
                </a:cubicBezTo>
                <a:cubicBezTo>
                  <a:pt x="158750" y="0"/>
                  <a:pt x="148336" y="10414"/>
                  <a:pt x="148336" y="23241"/>
                </a:cubicBezTo>
                <a:lnTo>
                  <a:pt x="148336" y="148209"/>
                </a:lnTo>
                <a:lnTo>
                  <a:pt x="23241" y="148209"/>
                </a:lnTo>
                <a:cubicBezTo>
                  <a:pt x="10414" y="148209"/>
                  <a:pt x="0" y="158623"/>
                  <a:pt x="0" y="171577"/>
                </a:cubicBezTo>
                <a:cubicBezTo>
                  <a:pt x="0" y="184531"/>
                  <a:pt x="10414" y="194818"/>
                  <a:pt x="23241" y="194818"/>
                </a:cubicBezTo>
                <a:lnTo>
                  <a:pt x="148209" y="194818"/>
                </a:lnTo>
                <a:lnTo>
                  <a:pt x="148209" y="319786"/>
                </a:lnTo>
                <a:cubicBezTo>
                  <a:pt x="148209" y="332613"/>
                  <a:pt x="158623" y="343027"/>
                  <a:pt x="171450" y="343027"/>
                </a:cubicBezTo>
                <a:cubicBezTo>
                  <a:pt x="184277" y="343027"/>
                  <a:pt x="194691" y="332613"/>
                  <a:pt x="194691" y="319786"/>
                </a:cubicBezTo>
                <a:lnTo>
                  <a:pt x="194691" y="194818"/>
                </a:lnTo>
                <a:lnTo>
                  <a:pt x="319659" y="194818"/>
                </a:lnTo>
                <a:cubicBezTo>
                  <a:pt x="332486" y="194818"/>
                  <a:pt x="342900" y="184404"/>
                  <a:pt x="342900" y="171577"/>
                </a:cubicBezTo>
                <a:cubicBezTo>
                  <a:pt x="342900" y="158750"/>
                  <a:pt x="332486" y="148336"/>
                  <a:pt x="319659" y="148336"/>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14"/>
          <p:cNvSpPr/>
          <p:nvPr/>
        </p:nvSpPr>
        <p:spPr>
          <a:xfrm>
            <a:off x="825164" y="1626761"/>
            <a:ext cx="236410" cy="236315"/>
          </a:xfrm>
          <a:custGeom>
            <a:rect b="b" l="l" r="r" t="t"/>
            <a:pathLst>
              <a:path extrusionOk="0" h="315087" w="315214">
                <a:moveTo>
                  <a:pt x="157607" y="46609"/>
                </a:moveTo>
                <a:cubicBezTo>
                  <a:pt x="218948" y="46609"/>
                  <a:pt x="268605" y="96266"/>
                  <a:pt x="268605" y="157607"/>
                </a:cubicBezTo>
                <a:cubicBezTo>
                  <a:pt x="268605" y="218948"/>
                  <a:pt x="218948" y="268605"/>
                  <a:pt x="157607" y="268605"/>
                </a:cubicBezTo>
                <a:cubicBezTo>
                  <a:pt x="96266" y="268605"/>
                  <a:pt x="46609" y="218948"/>
                  <a:pt x="46609" y="157607"/>
                </a:cubicBezTo>
                <a:cubicBezTo>
                  <a:pt x="46609" y="96266"/>
                  <a:pt x="96266" y="46736"/>
                  <a:pt x="157607" y="46609"/>
                </a:cubicBezTo>
                <a:moveTo>
                  <a:pt x="157607" y="0"/>
                </a:moveTo>
                <a:cubicBezTo>
                  <a:pt x="70485" y="0"/>
                  <a:pt x="0" y="70485"/>
                  <a:pt x="0" y="157607"/>
                </a:cubicBezTo>
                <a:cubicBezTo>
                  <a:pt x="0" y="244729"/>
                  <a:pt x="70485" y="315087"/>
                  <a:pt x="157607" y="315087"/>
                </a:cubicBezTo>
                <a:cubicBezTo>
                  <a:pt x="244729" y="315087"/>
                  <a:pt x="315214" y="244602"/>
                  <a:pt x="315214" y="157480"/>
                </a:cubicBezTo>
                <a:cubicBezTo>
                  <a:pt x="315214" y="70358"/>
                  <a:pt x="244602" y="0"/>
                  <a:pt x="157607" y="0"/>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14"/>
          <p:cNvSpPr txBox="1"/>
          <p:nvPr/>
        </p:nvSpPr>
        <p:spPr>
          <a:xfrm>
            <a:off x="9537290" y="3123427"/>
            <a:ext cx="6974530" cy="3693319"/>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Open Sans"/>
                <a:ea typeface="Open Sans"/>
                <a:cs typeface="Open Sans"/>
                <a:sym typeface="Open Sans"/>
              </a:rPr>
              <a:t>Utili</a:t>
            </a:r>
            <a:r>
              <a:rPr b="0" i="0" lang="es-ES" sz="3000" u="none" cap="none" strike="noStrike">
                <a:solidFill>
                  <a:schemeClr val="dk1"/>
                </a:solidFill>
                <a:latin typeface="Open Sans"/>
                <a:ea typeface="Open Sans"/>
                <a:cs typeface="Open Sans"/>
                <a:sym typeface="Open Sans"/>
              </a:rPr>
              <a:t>za un signo menos (-) inmediatamente antes de una palabra para excluirla de la búsqueda. Esto indicará al motor de búsqueda que ignore esa palabra de la búsqueda general. Resulta útil en casos en los que busquemos una palabra o un término que contenga múltiples significados. </a:t>
            </a:r>
            <a:endParaRPr/>
          </a:p>
        </p:txBody>
      </p:sp>
      <p:sp>
        <p:nvSpPr>
          <p:cNvPr id="403" name="Google Shape;403;p14"/>
          <p:cNvSpPr/>
          <p:nvPr/>
        </p:nvSpPr>
        <p:spPr>
          <a:xfrm>
            <a:off x="8154820" y="8627730"/>
            <a:ext cx="168593" cy="168593"/>
          </a:xfrm>
          <a:custGeom>
            <a:rect b="b" l="l" r="r" t="t"/>
            <a:pathLst>
              <a:path extrusionOk="0" h="224790" w="224790">
                <a:moveTo>
                  <a:pt x="224790" y="112395"/>
                </a:moveTo>
                <a:cubicBezTo>
                  <a:pt x="224790" y="174498"/>
                  <a:pt x="174498" y="224790"/>
                  <a:pt x="112395" y="224790"/>
                </a:cubicBezTo>
                <a:cubicBezTo>
                  <a:pt x="50292" y="224790"/>
                  <a:pt x="0" y="174498"/>
                  <a:pt x="0" y="112395"/>
                </a:cubicBezTo>
                <a:cubicBezTo>
                  <a:pt x="0" y="50292"/>
                  <a:pt x="50292" y="0"/>
                  <a:pt x="112395" y="0"/>
                </a:cubicBezTo>
                <a:cubicBezTo>
                  <a:pt x="174498" y="0"/>
                  <a:pt x="224790" y="50292"/>
                  <a:pt x="224790" y="112395"/>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4" name="Google Shape;404;p14"/>
          <p:cNvCxnSpPr/>
          <p:nvPr/>
        </p:nvCxnSpPr>
        <p:spPr>
          <a:xfrm rot="5373249">
            <a:off x="14931073" y="7835112"/>
            <a:ext cx="4896340" cy="0"/>
          </a:xfrm>
          <a:prstGeom prst="straightConnector1">
            <a:avLst/>
          </a:prstGeom>
          <a:noFill/>
          <a:ln cap="rnd" cmpd="sng" w="19050">
            <a:solidFill>
              <a:srgbClr val="000000"/>
            </a:solidFill>
            <a:prstDash val="solid"/>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5"/>
          <p:cNvSpPr/>
          <p:nvPr/>
        </p:nvSpPr>
        <p:spPr>
          <a:xfrm>
            <a:off x="299292" y="831228"/>
            <a:ext cx="8613267" cy="8613267"/>
          </a:xfrm>
          <a:custGeom>
            <a:rect b="b" l="l" r="r" t="t"/>
            <a:pathLst>
              <a:path extrusionOk="0" h="11484356" w="11484356">
                <a:moveTo>
                  <a:pt x="0" y="5742178"/>
                </a:moveTo>
                <a:cubicBezTo>
                  <a:pt x="0" y="2570861"/>
                  <a:pt x="2570861" y="0"/>
                  <a:pt x="5742178" y="0"/>
                </a:cubicBezTo>
                <a:cubicBezTo>
                  <a:pt x="8913495" y="0"/>
                  <a:pt x="11484356" y="2570861"/>
                  <a:pt x="11484356" y="5742178"/>
                </a:cubicBezTo>
                <a:cubicBezTo>
                  <a:pt x="11484356" y="8913495"/>
                  <a:pt x="8913495" y="11484356"/>
                  <a:pt x="5742178" y="11484356"/>
                </a:cubicBezTo>
                <a:cubicBezTo>
                  <a:pt x="2570862" y="11484356"/>
                  <a:pt x="0" y="8913495"/>
                  <a:pt x="0" y="5742178"/>
                </a:cubicBezTo>
                <a:close/>
              </a:path>
            </a:pathLst>
          </a:custGeom>
          <a:gradFill>
            <a:gsLst>
              <a:gs pos="0">
                <a:srgbClr val="156082"/>
              </a:gs>
              <a:gs pos="100000">
                <a:srgbClr val="E97132"/>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4" name="Google Shape;414;p15"/>
          <p:cNvSpPr txBox="1"/>
          <p:nvPr/>
        </p:nvSpPr>
        <p:spPr>
          <a:xfrm>
            <a:off x="1959048" y="4569037"/>
            <a:ext cx="5293772" cy="1204341"/>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lang="es-ES" sz="8400">
                <a:solidFill>
                  <a:srgbClr val="FFFFFF"/>
                </a:solidFill>
                <a:latin typeface="Arimo"/>
                <a:ea typeface="Arimo"/>
                <a:cs typeface="Arimo"/>
                <a:sym typeface="Arimo"/>
              </a:rPr>
              <a:t>Uso de *</a:t>
            </a:r>
            <a:endParaRPr/>
          </a:p>
        </p:txBody>
      </p:sp>
      <p:sp>
        <p:nvSpPr>
          <p:cNvPr id="415" name="Google Shape;415;p15"/>
          <p:cNvSpPr/>
          <p:nvPr/>
        </p:nvSpPr>
        <p:spPr>
          <a:xfrm>
            <a:off x="1685240" y="561591"/>
            <a:ext cx="257175" cy="257270"/>
          </a:xfrm>
          <a:custGeom>
            <a:rect b="b" l="l" r="r" t="t"/>
            <a:pathLst>
              <a:path extrusionOk="0" h="343027" w="342900">
                <a:moveTo>
                  <a:pt x="319786" y="148209"/>
                </a:moveTo>
                <a:lnTo>
                  <a:pt x="194818" y="148209"/>
                </a:lnTo>
                <a:lnTo>
                  <a:pt x="194818" y="23241"/>
                </a:lnTo>
                <a:cubicBezTo>
                  <a:pt x="194818" y="10414"/>
                  <a:pt x="184404" y="0"/>
                  <a:pt x="171577" y="0"/>
                </a:cubicBezTo>
                <a:cubicBezTo>
                  <a:pt x="158750" y="0"/>
                  <a:pt x="148336" y="10414"/>
                  <a:pt x="148336" y="23241"/>
                </a:cubicBezTo>
                <a:lnTo>
                  <a:pt x="148336" y="148209"/>
                </a:lnTo>
                <a:lnTo>
                  <a:pt x="23241" y="148209"/>
                </a:lnTo>
                <a:cubicBezTo>
                  <a:pt x="10414" y="148209"/>
                  <a:pt x="0" y="158623"/>
                  <a:pt x="0" y="171577"/>
                </a:cubicBezTo>
                <a:cubicBezTo>
                  <a:pt x="0" y="184531"/>
                  <a:pt x="10414" y="194818"/>
                  <a:pt x="23241" y="194818"/>
                </a:cubicBezTo>
                <a:lnTo>
                  <a:pt x="148209" y="194818"/>
                </a:lnTo>
                <a:lnTo>
                  <a:pt x="148209" y="319786"/>
                </a:lnTo>
                <a:cubicBezTo>
                  <a:pt x="148209" y="332613"/>
                  <a:pt x="158623" y="343027"/>
                  <a:pt x="171450" y="343027"/>
                </a:cubicBezTo>
                <a:cubicBezTo>
                  <a:pt x="184277" y="343027"/>
                  <a:pt x="194691" y="332613"/>
                  <a:pt x="194691" y="319786"/>
                </a:cubicBezTo>
                <a:lnTo>
                  <a:pt x="194691" y="194818"/>
                </a:lnTo>
                <a:lnTo>
                  <a:pt x="319659" y="194818"/>
                </a:lnTo>
                <a:cubicBezTo>
                  <a:pt x="332486" y="194818"/>
                  <a:pt x="342900" y="184404"/>
                  <a:pt x="342900" y="171577"/>
                </a:cubicBezTo>
                <a:cubicBezTo>
                  <a:pt x="342900" y="158750"/>
                  <a:pt x="332486" y="148336"/>
                  <a:pt x="319659" y="148336"/>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6" name="Google Shape;416;p15"/>
          <p:cNvSpPr/>
          <p:nvPr/>
        </p:nvSpPr>
        <p:spPr>
          <a:xfrm>
            <a:off x="825164" y="1626761"/>
            <a:ext cx="236410" cy="236315"/>
          </a:xfrm>
          <a:custGeom>
            <a:rect b="b" l="l" r="r" t="t"/>
            <a:pathLst>
              <a:path extrusionOk="0" h="315087" w="315214">
                <a:moveTo>
                  <a:pt x="157607" y="46609"/>
                </a:moveTo>
                <a:cubicBezTo>
                  <a:pt x="218948" y="46609"/>
                  <a:pt x="268605" y="96266"/>
                  <a:pt x="268605" y="157607"/>
                </a:cubicBezTo>
                <a:cubicBezTo>
                  <a:pt x="268605" y="218948"/>
                  <a:pt x="218948" y="268605"/>
                  <a:pt x="157607" y="268605"/>
                </a:cubicBezTo>
                <a:cubicBezTo>
                  <a:pt x="96266" y="268605"/>
                  <a:pt x="46609" y="218948"/>
                  <a:pt x="46609" y="157607"/>
                </a:cubicBezTo>
                <a:cubicBezTo>
                  <a:pt x="46609" y="96266"/>
                  <a:pt x="96266" y="46736"/>
                  <a:pt x="157607" y="46609"/>
                </a:cubicBezTo>
                <a:moveTo>
                  <a:pt x="157607" y="0"/>
                </a:moveTo>
                <a:cubicBezTo>
                  <a:pt x="70485" y="0"/>
                  <a:pt x="0" y="70485"/>
                  <a:pt x="0" y="157607"/>
                </a:cubicBezTo>
                <a:cubicBezTo>
                  <a:pt x="0" y="244729"/>
                  <a:pt x="70485" y="315087"/>
                  <a:pt x="157607" y="315087"/>
                </a:cubicBezTo>
                <a:cubicBezTo>
                  <a:pt x="244729" y="315087"/>
                  <a:pt x="315214" y="244602"/>
                  <a:pt x="315214" y="157480"/>
                </a:cubicBezTo>
                <a:cubicBezTo>
                  <a:pt x="315214" y="70358"/>
                  <a:pt x="244602" y="0"/>
                  <a:pt x="157607" y="0"/>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7" name="Google Shape;417;p15"/>
          <p:cNvSpPr txBox="1"/>
          <p:nvPr/>
        </p:nvSpPr>
        <p:spPr>
          <a:xfrm>
            <a:off x="9537290" y="3328214"/>
            <a:ext cx="6974530" cy="369379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s-ES" sz="3000" u="none" cap="none" strike="noStrike">
                <a:solidFill>
                  <a:srgbClr val="000000"/>
                </a:solidFill>
                <a:latin typeface="Open Sans"/>
                <a:ea typeface="Open Sans"/>
                <a:cs typeface="Open Sans"/>
                <a:sym typeface="Open Sans"/>
              </a:rPr>
              <a:t>Agrega un asterisco (*) como marcador de posición para completar una frase que has olvidado o para ver variaciones de esa frase. El motor de búsqueda completará la(s) palabra(s) donde se encuentra el asterisco. Para obtener mejores resultados, coloca la frase entre comillas.</a:t>
            </a:r>
            <a:endParaRPr b="0" i="0" sz="1800" u="none" cap="none" strike="noStrike">
              <a:solidFill>
                <a:schemeClr val="dk1"/>
              </a:solidFill>
              <a:latin typeface="Calibri"/>
              <a:ea typeface="Calibri"/>
              <a:cs typeface="Calibri"/>
              <a:sym typeface="Calibri"/>
            </a:endParaRPr>
          </a:p>
        </p:txBody>
      </p:sp>
      <p:sp>
        <p:nvSpPr>
          <p:cNvPr id="418" name="Google Shape;418;p15"/>
          <p:cNvSpPr/>
          <p:nvPr/>
        </p:nvSpPr>
        <p:spPr>
          <a:xfrm>
            <a:off x="8154820" y="8627730"/>
            <a:ext cx="168593" cy="168593"/>
          </a:xfrm>
          <a:custGeom>
            <a:rect b="b" l="l" r="r" t="t"/>
            <a:pathLst>
              <a:path extrusionOk="0" h="224790" w="224790">
                <a:moveTo>
                  <a:pt x="224790" y="112395"/>
                </a:moveTo>
                <a:cubicBezTo>
                  <a:pt x="224790" y="174498"/>
                  <a:pt x="174498" y="224790"/>
                  <a:pt x="112395" y="224790"/>
                </a:cubicBezTo>
                <a:cubicBezTo>
                  <a:pt x="50292" y="224790"/>
                  <a:pt x="0" y="174498"/>
                  <a:pt x="0" y="112395"/>
                </a:cubicBezTo>
                <a:cubicBezTo>
                  <a:pt x="0" y="50292"/>
                  <a:pt x="50292" y="0"/>
                  <a:pt x="112395" y="0"/>
                </a:cubicBezTo>
                <a:cubicBezTo>
                  <a:pt x="174498" y="0"/>
                  <a:pt x="224790" y="50292"/>
                  <a:pt x="224790" y="112395"/>
                </a:cubicBezTo>
                <a:close/>
              </a:path>
            </a:pathLst>
          </a:custGeom>
          <a:solidFill>
            <a:srgbClr val="E971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9" name="Google Shape;419;p15"/>
          <p:cNvCxnSpPr/>
          <p:nvPr/>
        </p:nvCxnSpPr>
        <p:spPr>
          <a:xfrm rot="5373249">
            <a:off x="14931073" y="7835112"/>
            <a:ext cx="4896340" cy="0"/>
          </a:xfrm>
          <a:prstGeom prst="straightConnector1">
            <a:avLst/>
          </a:prstGeom>
          <a:noFill/>
          <a:ln cap="rnd" cmpd="sng" w="19050">
            <a:solidFill>
              <a:srgbClr val="000000"/>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16"/>
          <p:cNvPicPr preferRelativeResize="0"/>
          <p:nvPr/>
        </p:nvPicPr>
        <p:blipFill rotWithShape="1">
          <a:blip r:embed="rId3">
            <a:alphaModFix/>
          </a:blip>
          <a:srcRect b="0" l="0" r="0" t="0"/>
          <a:stretch/>
        </p:blipFill>
        <p:spPr>
          <a:xfrm>
            <a:off x="2053039" y="4627000"/>
            <a:ext cx="14840954" cy="2536031"/>
          </a:xfrm>
          <a:prstGeom prst="rect">
            <a:avLst/>
          </a:prstGeom>
          <a:noFill/>
          <a:ln>
            <a:noFill/>
          </a:ln>
        </p:spPr>
      </p:pic>
      <p:sp>
        <p:nvSpPr>
          <p:cNvPr id="429" name="Google Shape;429;p16"/>
          <p:cNvSpPr/>
          <p:nvPr/>
        </p:nvSpPr>
        <p:spPr>
          <a:xfrm>
            <a:off x="0" y="0"/>
            <a:ext cx="18288000" cy="2536031"/>
          </a:xfrm>
          <a:custGeom>
            <a:rect b="b" l="l" r="r" t="t"/>
            <a:pathLst>
              <a:path extrusionOk="0" h="3381375" w="24384000">
                <a:moveTo>
                  <a:pt x="0" y="0"/>
                </a:moveTo>
                <a:lnTo>
                  <a:pt x="24384000" y="0"/>
                </a:lnTo>
                <a:lnTo>
                  <a:pt x="24384000" y="3381375"/>
                </a:lnTo>
                <a:lnTo>
                  <a:pt x="0" y="3381375"/>
                </a:lnTo>
                <a:close/>
              </a:path>
            </a:pathLst>
          </a:custGeom>
          <a:gradFill>
            <a:gsLst>
              <a:gs pos="0">
                <a:srgbClr val="156082"/>
              </a:gs>
              <a:gs pos="100000">
                <a:srgbClr val="E97132"/>
              </a:gs>
            </a:gsLst>
            <a:lin ang="4926302"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16"/>
          <p:cNvSpPr txBox="1"/>
          <p:nvPr/>
        </p:nvSpPr>
        <p:spPr>
          <a:xfrm>
            <a:off x="1348741" y="888731"/>
            <a:ext cx="14561820" cy="74379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5400">
                <a:solidFill>
                  <a:srgbClr val="FFFFFF"/>
                </a:solidFill>
                <a:latin typeface="Arimo"/>
                <a:ea typeface="Arimo"/>
                <a:cs typeface="Arimo"/>
                <a:sym typeface="Arimo"/>
              </a:rPr>
              <a:t>Uso de herramientas y sugerencias</a:t>
            </a:r>
            <a:endParaRPr sz="1800">
              <a:solidFill>
                <a:schemeClr val="dk1"/>
              </a:solidFill>
              <a:latin typeface="Calibri"/>
              <a:ea typeface="Calibri"/>
              <a:cs typeface="Calibri"/>
              <a:sym typeface="Calibri"/>
            </a:endParaRPr>
          </a:p>
        </p:txBody>
      </p:sp>
      <p:sp>
        <p:nvSpPr>
          <p:cNvPr id="431" name="Google Shape;431;p16"/>
          <p:cNvSpPr/>
          <p:nvPr/>
        </p:nvSpPr>
        <p:spPr>
          <a:xfrm>
            <a:off x="16355823" y="887744"/>
            <a:ext cx="208692" cy="208692"/>
          </a:xfrm>
          <a:custGeom>
            <a:rect b="b" l="l" r="r" t="t"/>
            <a:pathLst>
              <a:path extrusionOk="0" h="278257" w="278257">
                <a:moveTo>
                  <a:pt x="259207" y="120142"/>
                </a:moveTo>
                <a:lnTo>
                  <a:pt x="157861" y="120142"/>
                </a:lnTo>
                <a:lnTo>
                  <a:pt x="157861" y="18923"/>
                </a:lnTo>
                <a:cubicBezTo>
                  <a:pt x="157861" y="8509"/>
                  <a:pt x="149479" y="0"/>
                  <a:pt x="139065" y="0"/>
                </a:cubicBezTo>
                <a:cubicBezTo>
                  <a:pt x="128651" y="0"/>
                  <a:pt x="120142" y="8509"/>
                  <a:pt x="120142" y="18923"/>
                </a:cubicBezTo>
                <a:lnTo>
                  <a:pt x="120142" y="120142"/>
                </a:lnTo>
                <a:lnTo>
                  <a:pt x="18923" y="120142"/>
                </a:lnTo>
                <a:cubicBezTo>
                  <a:pt x="8509" y="120142"/>
                  <a:pt x="0" y="128651"/>
                  <a:pt x="0" y="139065"/>
                </a:cubicBezTo>
                <a:cubicBezTo>
                  <a:pt x="0" y="149479"/>
                  <a:pt x="8509" y="157988"/>
                  <a:pt x="18923" y="157988"/>
                </a:cubicBezTo>
                <a:lnTo>
                  <a:pt x="120142" y="157988"/>
                </a:lnTo>
                <a:lnTo>
                  <a:pt x="120142" y="259334"/>
                </a:lnTo>
                <a:cubicBezTo>
                  <a:pt x="120142" y="269748"/>
                  <a:pt x="128651" y="278257"/>
                  <a:pt x="139065" y="278257"/>
                </a:cubicBezTo>
                <a:cubicBezTo>
                  <a:pt x="149479" y="278257"/>
                  <a:pt x="157988" y="269748"/>
                  <a:pt x="157988" y="259334"/>
                </a:cubicBezTo>
                <a:lnTo>
                  <a:pt x="157988" y="157861"/>
                </a:lnTo>
                <a:lnTo>
                  <a:pt x="259334" y="157861"/>
                </a:lnTo>
                <a:cubicBezTo>
                  <a:pt x="269748" y="157861"/>
                  <a:pt x="278257" y="149352"/>
                  <a:pt x="278257" y="138938"/>
                </a:cubicBezTo>
                <a:cubicBezTo>
                  <a:pt x="278257" y="128524"/>
                  <a:pt x="269748" y="120015"/>
                  <a:pt x="259334" y="12001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16"/>
          <p:cNvSpPr/>
          <p:nvPr/>
        </p:nvSpPr>
        <p:spPr>
          <a:xfrm>
            <a:off x="16893993" y="1231686"/>
            <a:ext cx="136779" cy="136779"/>
          </a:xfrm>
          <a:custGeom>
            <a:rect b="b" l="l" r="r" t="t"/>
            <a:pathLst>
              <a:path extrusionOk="0" h="182372" w="182372">
                <a:moveTo>
                  <a:pt x="182245" y="91186"/>
                </a:moveTo>
                <a:cubicBezTo>
                  <a:pt x="182245" y="141478"/>
                  <a:pt x="141478" y="182372"/>
                  <a:pt x="91059" y="182372"/>
                </a:cubicBezTo>
                <a:cubicBezTo>
                  <a:pt x="40640" y="182372"/>
                  <a:pt x="0" y="141478"/>
                  <a:pt x="0" y="91186"/>
                </a:cubicBezTo>
                <a:cubicBezTo>
                  <a:pt x="0" y="40894"/>
                  <a:pt x="40767" y="0"/>
                  <a:pt x="91186" y="0"/>
                </a:cubicBezTo>
                <a:cubicBezTo>
                  <a:pt x="141605" y="0"/>
                  <a:pt x="182372" y="40767"/>
                  <a:pt x="182372" y="911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16"/>
          <p:cNvSpPr/>
          <p:nvPr/>
        </p:nvSpPr>
        <p:spPr>
          <a:xfrm>
            <a:off x="16332513" y="2004402"/>
            <a:ext cx="191643" cy="191548"/>
          </a:xfrm>
          <a:custGeom>
            <a:rect b="b" l="l" r="r" t="t"/>
            <a:pathLst>
              <a:path extrusionOk="0" h="255397" w="255524">
                <a:moveTo>
                  <a:pt x="127762" y="37719"/>
                </a:moveTo>
                <a:cubicBezTo>
                  <a:pt x="177419" y="37719"/>
                  <a:pt x="217678" y="77978"/>
                  <a:pt x="217678" y="127635"/>
                </a:cubicBezTo>
                <a:cubicBezTo>
                  <a:pt x="217678" y="177292"/>
                  <a:pt x="177419" y="217551"/>
                  <a:pt x="127762" y="217551"/>
                </a:cubicBezTo>
                <a:cubicBezTo>
                  <a:pt x="78105" y="217551"/>
                  <a:pt x="37846" y="177292"/>
                  <a:pt x="37846" y="127635"/>
                </a:cubicBezTo>
                <a:cubicBezTo>
                  <a:pt x="37846" y="77978"/>
                  <a:pt x="78105" y="37719"/>
                  <a:pt x="127762" y="37719"/>
                </a:cubicBezTo>
                <a:moveTo>
                  <a:pt x="127762" y="0"/>
                </a:moveTo>
                <a:cubicBezTo>
                  <a:pt x="57150" y="0"/>
                  <a:pt x="0" y="57150"/>
                  <a:pt x="0" y="127762"/>
                </a:cubicBezTo>
                <a:cubicBezTo>
                  <a:pt x="0" y="198374"/>
                  <a:pt x="57150" y="255397"/>
                  <a:pt x="127762" y="255397"/>
                </a:cubicBezTo>
                <a:cubicBezTo>
                  <a:pt x="198374" y="255397"/>
                  <a:pt x="255524" y="198247"/>
                  <a:pt x="255524" y="127635"/>
                </a:cubicBezTo>
                <a:cubicBezTo>
                  <a:pt x="255524" y="57023"/>
                  <a:pt x="198247" y="0"/>
                  <a:pt x="127762"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34" name="Google Shape;434;p16"/>
          <p:cNvCxnSpPr/>
          <p:nvPr/>
        </p:nvCxnSpPr>
        <p:spPr>
          <a:xfrm rot="-5356499">
            <a:off x="3533351" y="4765971"/>
            <a:ext cx="2258270" cy="0"/>
          </a:xfrm>
          <a:prstGeom prst="straightConnector1">
            <a:avLst/>
          </a:prstGeom>
          <a:noFill/>
          <a:ln cap="rnd" cmpd="sng" w="19050">
            <a:solidFill>
              <a:srgbClr val="156082"/>
            </a:solidFill>
            <a:prstDash val="solid"/>
            <a:round/>
            <a:headEnd len="sm" w="sm"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17"/>
          <p:cNvSpPr txBox="1"/>
          <p:nvPr/>
        </p:nvSpPr>
        <p:spPr>
          <a:xfrm>
            <a:off x="1037844" y="1069752"/>
            <a:ext cx="4960620" cy="2422416"/>
          </a:xfrm>
          <a:prstGeom prst="rect">
            <a:avLst/>
          </a:prstGeom>
          <a:noFill/>
          <a:ln>
            <a:noFill/>
          </a:ln>
        </p:spPr>
        <p:txBody>
          <a:bodyPr anchorCtr="0" anchor="t" bIns="0" lIns="0" spcFirstLastPara="1" rIns="0" wrap="square" tIns="0">
            <a:spAutoFit/>
          </a:bodyPr>
          <a:lstStyle/>
          <a:p>
            <a:pPr indent="0" lvl="0" marL="0" marR="0" rtl="0" algn="l">
              <a:lnSpc>
                <a:spcPct val="107998"/>
              </a:lnSpc>
              <a:spcBef>
                <a:spcPts val="0"/>
              </a:spcBef>
              <a:spcAft>
                <a:spcPts val="0"/>
              </a:spcAft>
              <a:buNone/>
            </a:pPr>
            <a:r>
              <a:rPr lang="es-ES" sz="5826">
                <a:solidFill>
                  <a:srgbClr val="000000"/>
                </a:solidFill>
                <a:latin typeface="Arimo"/>
                <a:ea typeface="Arimo"/>
                <a:cs typeface="Arimo"/>
                <a:sym typeface="Arimo"/>
              </a:rPr>
              <a:t>Búsqueda inversa de imágenes </a:t>
            </a:r>
            <a:endParaRPr/>
          </a:p>
        </p:txBody>
      </p:sp>
      <p:sp>
        <p:nvSpPr>
          <p:cNvPr id="444" name="Google Shape;444;p17"/>
          <p:cNvSpPr/>
          <p:nvPr/>
        </p:nvSpPr>
        <p:spPr>
          <a:xfrm>
            <a:off x="936342" y="3832059"/>
            <a:ext cx="4939792" cy="84582"/>
          </a:xfrm>
          <a:custGeom>
            <a:rect b="b" l="l" r="r" t="t"/>
            <a:pathLst>
              <a:path extrusionOk="0" h="84582" w="4939792">
                <a:moveTo>
                  <a:pt x="0" y="0"/>
                </a:moveTo>
                <a:lnTo>
                  <a:pt x="4939792" y="0"/>
                </a:lnTo>
                <a:lnTo>
                  <a:pt x="4939792" y="84582"/>
                </a:lnTo>
                <a:lnTo>
                  <a:pt x="0" y="8458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17"/>
          <p:cNvSpPr txBox="1"/>
          <p:nvPr/>
        </p:nvSpPr>
        <p:spPr>
          <a:xfrm>
            <a:off x="1037844" y="4266057"/>
            <a:ext cx="4960620" cy="2308324"/>
          </a:xfrm>
          <a:prstGeom prst="rect">
            <a:avLst/>
          </a:prstGeom>
          <a:noFill/>
          <a:ln>
            <a:noFill/>
          </a:ln>
        </p:spPr>
        <p:txBody>
          <a:bodyPr anchorCtr="0" anchor="t" bIns="0" lIns="0" spcFirstLastPara="1" rIns="0" wrap="square" tIns="0">
            <a:spAutoFit/>
          </a:bodyPr>
          <a:lstStyle/>
          <a:p>
            <a:pPr indent="-209550" lvl="1" marL="254317" marR="0" rtl="0" algn="l">
              <a:lnSpc>
                <a:spcPct val="108000"/>
              </a:lnSpc>
              <a:spcBef>
                <a:spcPts val="0"/>
              </a:spcBef>
              <a:spcAft>
                <a:spcPts val="0"/>
              </a:spcAft>
              <a:buClr>
                <a:srgbClr val="000000"/>
              </a:buClr>
              <a:buSzPts val="3300"/>
              <a:buFont typeface="Arial"/>
              <a:buChar char="•"/>
            </a:pPr>
            <a:r>
              <a:rPr b="0" i="0" lang="es-ES" sz="3300" u="none" cap="none" strike="noStrike">
                <a:solidFill>
                  <a:srgbClr val="000000"/>
                </a:solidFill>
                <a:latin typeface="Arimo"/>
                <a:ea typeface="Arimo"/>
                <a:cs typeface="Arimo"/>
                <a:sym typeface="Arimo"/>
              </a:rPr>
              <a:t> Puedes localizar la misma imagen si se ha utilizado en otro lugar en Internet e imágenes relacionadas o similares. </a:t>
            </a:r>
            <a:endParaRPr/>
          </a:p>
        </p:txBody>
      </p:sp>
      <p:pic>
        <p:nvPicPr>
          <p:cNvPr id="446" name="Google Shape;446;p17"/>
          <p:cNvPicPr preferRelativeResize="0"/>
          <p:nvPr/>
        </p:nvPicPr>
        <p:blipFill rotWithShape="1">
          <a:blip r:embed="rId4">
            <a:alphaModFix/>
          </a:blip>
          <a:srcRect b="0" l="0" r="0" t="0"/>
          <a:stretch/>
        </p:blipFill>
        <p:spPr>
          <a:xfrm>
            <a:off x="7939753" y="1499679"/>
            <a:ext cx="9335803" cy="728764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18"/>
          <p:cNvSpPr txBox="1"/>
          <p:nvPr/>
        </p:nvSpPr>
        <p:spPr>
          <a:xfrm>
            <a:off x="1037844" y="1069760"/>
            <a:ext cx="4960620" cy="2422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5825">
                <a:solidFill>
                  <a:srgbClr val="000000"/>
                </a:solidFill>
                <a:latin typeface="Arimo"/>
                <a:ea typeface="Arimo"/>
                <a:cs typeface="Arimo"/>
                <a:sym typeface="Arimo"/>
              </a:rPr>
              <a:t>Establecer límites de tiempo</a:t>
            </a:r>
            <a:endParaRPr sz="1800">
              <a:solidFill>
                <a:schemeClr val="dk1"/>
              </a:solidFill>
              <a:latin typeface="Calibri"/>
              <a:ea typeface="Calibri"/>
              <a:cs typeface="Calibri"/>
              <a:sym typeface="Calibri"/>
            </a:endParaRPr>
          </a:p>
        </p:txBody>
      </p:sp>
      <p:sp>
        <p:nvSpPr>
          <p:cNvPr id="456" name="Google Shape;456;p18"/>
          <p:cNvSpPr/>
          <p:nvPr/>
        </p:nvSpPr>
        <p:spPr>
          <a:xfrm>
            <a:off x="936342" y="3832059"/>
            <a:ext cx="4939792" cy="84582"/>
          </a:xfrm>
          <a:custGeom>
            <a:rect b="b" l="l" r="r" t="t"/>
            <a:pathLst>
              <a:path extrusionOk="0" h="84582" w="4939792">
                <a:moveTo>
                  <a:pt x="0" y="0"/>
                </a:moveTo>
                <a:lnTo>
                  <a:pt x="4939792" y="0"/>
                </a:lnTo>
                <a:lnTo>
                  <a:pt x="4939792" y="84582"/>
                </a:lnTo>
                <a:lnTo>
                  <a:pt x="0" y="8458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57" name="Google Shape;457;p18"/>
          <p:cNvPicPr preferRelativeResize="0"/>
          <p:nvPr/>
        </p:nvPicPr>
        <p:blipFill rotWithShape="1">
          <a:blip r:embed="rId4">
            <a:alphaModFix/>
          </a:blip>
          <a:srcRect b="0" l="0" r="0" t="0"/>
          <a:stretch/>
        </p:blipFill>
        <p:spPr>
          <a:xfrm>
            <a:off x="6665543" y="1562100"/>
            <a:ext cx="11247989" cy="6172677"/>
          </a:xfrm>
          <a:prstGeom prst="rect">
            <a:avLst/>
          </a:prstGeom>
          <a:noFill/>
          <a:ln>
            <a:noFill/>
          </a:ln>
        </p:spPr>
      </p:pic>
      <p:sp>
        <p:nvSpPr>
          <p:cNvPr id="458" name="Google Shape;458;p18"/>
          <p:cNvSpPr/>
          <p:nvPr/>
        </p:nvSpPr>
        <p:spPr>
          <a:xfrm>
            <a:off x="9982200" y="3916641"/>
            <a:ext cx="1981200" cy="541059"/>
          </a:xfrm>
          <a:prstGeom prst="rect">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18"/>
          <p:cNvSpPr/>
          <p:nvPr/>
        </p:nvSpPr>
        <p:spPr>
          <a:xfrm>
            <a:off x="14020800" y="2594013"/>
            <a:ext cx="1981200" cy="720687"/>
          </a:xfrm>
          <a:prstGeom prst="rect">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9"/>
          <p:cNvSpPr txBox="1"/>
          <p:nvPr/>
        </p:nvSpPr>
        <p:spPr>
          <a:xfrm>
            <a:off x="1037844" y="1100250"/>
            <a:ext cx="4960620" cy="238526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s-ES" sz="5700">
                <a:solidFill>
                  <a:srgbClr val="000000"/>
                </a:solidFill>
                <a:latin typeface="Arimo"/>
                <a:ea typeface="Arimo"/>
                <a:cs typeface="Arimo"/>
                <a:sym typeface="Arimo"/>
              </a:rPr>
              <a:t>Cómo añadir una página en marcadores</a:t>
            </a:r>
            <a:endParaRPr/>
          </a:p>
        </p:txBody>
      </p:sp>
      <p:sp>
        <p:nvSpPr>
          <p:cNvPr id="469" name="Google Shape;469;p19"/>
          <p:cNvSpPr/>
          <p:nvPr/>
        </p:nvSpPr>
        <p:spPr>
          <a:xfrm>
            <a:off x="936342" y="3832059"/>
            <a:ext cx="4939792" cy="84582"/>
          </a:xfrm>
          <a:custGeom>
            <a:rect b="b" l="l" r="r" t="t"/>
            <a:pathLst>
              <a:path extrusionOk="0" h="84582" w="4939792">
                <a:moveTo>
                  <a:pt x="0" y="0"/>
                </a:moveTo>
                <a:lnTo>
                  <a:pt x="4939792" y="0"/>
                </a:lnTo>
                <a:lnTo>
                  <a:pt x="4939792" y="84582"/>
                </a:lnTo>
                <a:lnTo>
                  <a:pt x="0" y="8458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Marcador doble" id="470" name="Google Shape;470;p19"/>
          <p:cNvSpPr/>
          <p:nvPr/>
        </p:nvSpPr>
        <p:spPr>
          <a:xfrm>
            <a:off x="7975854" y="960120"/>
            <a:ext cx="8366760" cy="8366760"/>
          </a:xfrm>
          <a:custGeom>
            <a:rect b="b" l="l" r="r" t="t"/>
            <a:pathLst>
              <a:path extrusionOk="0" h="8366760" w="8366760">
                <a:moveTo>
                  <a:pt x="0" y="0"/>
                </a:moveTo>
                <a:lnTo>
                  <a:pt x="8366760" y="0"/>
                </a:lnTo>
                <a:lnTo>
                  <a:pt x="8366760" y="8366760"/>
                </a:lnTo>
                <a:lnTo>
                  <a:pt x="0" y="83667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19"/>
          <p:cNvSpPr txBox="1"/>
          <p:nvPr/>
        </p:nvSpPr>
        <p:spPr>
          <a:xfrm>
            <a:off x="1037844" y="4597285"/>
            <a:ext cx="6505956" cy="490286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3300"/>
              <a:buFont typeface="Arial"/>
              <a:buNone/>
            </a:pPr>
            <a:r>
              <a:rPr lang="es-ES" sz="3300">
                <a:solidFill>
                  <a:srgbClr val="000000"/>
                </a:solidFill>
                <a:latin typeface="Arial"/>
                <a:ea typeface="Arial"/>
                <a:cs typeface="Arial"/>
                <a:sym typeface="Arial"/>
              </a:rPr>
              <a:t>Los </a:t>
            </a:r>
            <a:r>
              <a:rPr b="1" lang="es-ES" sz="3300">
                <a:solidFill>
                  <a:srgbClr val="000000"/>
                </a:solidFill>
                <a:latin typeface="Arial"/>
                <a:ea typeface="Arial"/>
                <a:cs typeface="Arial"/>
                <a:sym typeface="Arial"/>
              </a:rPr>
              <a:t>marcadores</a:t>
            </a:r>
            <a:r>
              <a:rPr lang="es-ES" sz="3300">
                <a:solidFill>
                  <a:srgbClr val="000000"/>
                </a:solidFill>
                <a:latin typeface="Arial"/>
                <a:ea typeface="Arial"/>
                <a:cs typeface="Arial"/>
                <a:sym typeface="Arial"/>
              </a:rPr>
              <a:t> te permiten acceder rápidamente a las páginas en lugar de tener que navegar hasta ellas o buscarlas.</a:t>
            </a:r>
            <a:endParaRPr/>
          </a:p>
          <a:p>
            <a:pPr indent="0" lvl="0" marL="0" marR="0" rtl="0" algn="l">
              <a:lnSpc>
                <a:spcPct val="90000"/>
              </a:lnSpc>
              <a:spcBef>
                <a:spcPts val="1000"/>
              </a:spcBef>
              <a:spcAft>
                <a:spcPts val="0"/>
              </a:spcAft>
              <a:buClr>
                <a:schemeClr val="dk1"/>
              </a:buClr>
              <a:buSzPts val="3000"/>
              <a:buFont typeface="Arial"/>
              <a:buNone/>
            </a:pPr>
            <a:r>
              <a:t/>
            </a:r>
            <a:endParaRPr sz="3000">
              <a:solidFill>
                <a:srgbClr val="000000"/>
              </a:solidFill>
              <a:highlight>
                <a:srgbClr val="FFFFFF"/>
              </a:highlight>
              <a:latin typeface="arial"/>
              <a:ea typeface="arial"/>
              <a:cs typeface="arial"/>
              <a:sym typeface="arial"/>
            </a:endParaRPr>
          </a:p>
          <a:p>
            <a:pPr indent="0" lvl="0" marL="0" marR="0" rtl="0" algn="l">
              <a:lnSpc>
                <a:spcPct val="90000"/>
              </a:lnSpc>
              <a:spcBef>
                <a:spcPts val="1000"/>
              </a:spcBef>
              <a:spcAft>
                <a:spcPts val="0"/>
              </a:spcAft>
              <a:buClr>
                <a:schemeClr val="dk1"/>
              </a:buClr>
              <a:buSzPts val="3000"/>
              <a:buFont typeface="Arial"/>
              <a:buNone/>
            </a:pPr>
            <a:r>
              <a:rPr lang="es-ES" sz="3000">
                <a:solidFill>
                  <a:schemeClr val="dk1"/>
                </a:solidFill>
                <a:latin typeface="Calibri"/>
                <a:ea typeface="Calibri"/>
                <a:cs typeface="Calibri"/>
                <a:sym typeface="Calibri"/>
              </a:rPr>
              <a:t>Cómo hacerlo: </a:t>
            </a:r>
            <a:br>
              <a:rPr lang="es-ES" sz="3000">
                <a:solidFill>
                  <a:schemeClr val="dk1"/>
                </a:solidFill>
                <a:latin typeface="Calibri"/>
                <a:ea typeface="Calibri"/>
                <a:cs typeface="Calibri"/>
                <a:sym typeface="Calibri"/>
              </a:rPr>
            </a:br>
            <a:r>
              <a:rPr lang="es-ES" sz="3000" u="sng">
                <a:solidFill>
                  <a:schemeClr val="dk1"/>
                </a:solidFill>
                <a:latin typeface="Calibri"/>
                <a:ea typeface="Calibri"/>
                <a:cs typeface="Calibri"/>
                <a:sym typeface="Calibri"/>
                <a:hlinkClick r:id="rId5">
                  <a:extLst>
                    <a:ext uri="{A12FA001-AC4F-418D-AE19-62706E023703}">
                      <ahyp:hlinkClr val="tx"/>
                    </a:ext>
                  </a:extLst>
                </a:hlinkClick>
              </a:rPr>
              <a:t>https://www.youtube.com/watch?v=3zCoM2NuFXU</a:t>
            </a:r>
            <a:endParaRPr sz="3000">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3000"/>
              <a:buFont typeface="Arial"/>
              <a:buNone/>
            </a:pPr>
            <a:r>
              <a:t/>
            </a:r>
            <a:endParaRPr b="0" i="0" sz="3000" u="none" cap="none" strike="noStrike">
              <a:solidFill>
                <a:srgbClr val="000000"/>
              </a:solidFill>
              <a:highlight>
                <a:srgbClr val="FFFFFF"/>
              </a:highlight>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6" name="Shape 476"/>
        <p:cNvGrpSpPr/>
        <p:nvPr/>
      </p:nvGrpSpPr>
      <p:grpSpPr>
        <a:xfrm>
          <a:off x="0" y="0"/>
          <a:ext cx="0" cy="0"/>
          <a:chOff x="0" y="0"/>
          <a:chExt cx="0" cy="0"/>
        </a:xfrm>
      </p:grpSpPr>
      <p:sp>
        <p:nvSpPr>
          <p:cNvPr id="477" name="Google Shape;477;p20"/>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78" name="Google Shape;478;p20"/>
          <p:cNvSpPr txBox="1"/>
          <p:nvPr>
            <p:ph type="title"/>
          </p:nvPr>
        </p:nvSpPr>
        <p:spPr>
          <a:xfrm>
            <a:off x="946404" y="754380"/>
            <a:ext cx="5129784" cy="2194560"/>
          </a:xfrm>
          <a:prstGeom prst="rect">
            <a:avLst/>
          </a:prstGeom>
          <a:noFill/>
          <a:ln>
            <a:noFill/>
          </a:ln>
        </p:spPr>
        <p:txBody>
          <a:bodyPr anchorCtr="0" anchor="ctr" bIns="68575" lIns="137150" spcFirstLastPara="1" rIns="137150" wrap="square" tIns="68575">
            <a:noAutofit/>
          </a:bodyPr>
          <a:lstStyle/>
          <a:p>
            <a:pPr indent="0" lvl="0" marL="0" rtl="0" algn="l">
              <a:lnSpc>
                <a:spcPct val="90000"/>
              </a:lnSpc>
              <a:spcBef>
                <a:spcPts val="0"/>
              </a:spcBef>
              <a:spcAft>
                <a:spcPts val="0"/>
              </a:spcAft>
              <a:buClr>
                <a:schemeClr val="dk1"/>
              </a:buClr>
              <a:buSzPts val="4350"/>
              <a:buFont typeface="Play"/>
              <a:buNone/>
            </a:pPr>
            <a:r>
              <a:rPr lang="es-ES" sz="4350"/>
              <a:t>Servicios de almacenamiento en la nube e intercambio de archivos</a:t>
            </a:r>
            <a:endParaRPr sz="4350"/>
          </a:p>
        </p:txBody>
      </p:sp>
      <p:sp>
        <p:nvSpPr>
          <p:cNvPr id="479" name="Google Shape;479;p20"/>
          <p:cNvSpPr/>
          <p:nvPr/>
        </p:nvSpPr>
        <p:spPr>
          <a:xfrm rot="5400000">
            <a:off x="5349239" y="1837944"/>
            <a:ext cx="2331720" cy="27432"/>
          </a:xfrm>
          <a:custGeom>
            <a:rect b="b" l="l" r="r" t="t"/>
            <a:pathLst>
              <a:path extrusionOk="0" fill="none" h="27432" w="233172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extrusionOk="0" h="27432" w="233172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80" name="Google Shape;480;p20"/>
          <p:cNvSpPr txBox="1"/>
          <p:nvPr/>
        </p:nvSpPr>
        <p:spPr>
          <a:xfrm>
            <a:off x="6981443" y="754380"/>
            <a:ext cx="10341864" cy="2194560"/>
          </a:xfrm>
          <a:prstGeom prst="rect">
            <a:avLst/>
          </a:prstGeom>
          <a:noFill/>
          <a:ln>
            <a:noFill/>
          </a:ln>
        </p:spPr>
        <p:txBody>
          <a:bodyPr anchorCtr="0" anchor="ctr" bIns="68575" lIns="137150" spcFirstLastPara="1" rIns="137150" wrap="square" tIns="68575">
            <a:normAutofit/>
          </a:bodyPr>
          <a:lstStyle/>
          <a:p>
            <a:pPr indent="0" lvl="0" marL="0" marR="0" rtl="0" algn="l">
              <a:lnSpc>
                <a:spcPct val="90000"/>
              </a:lnSpc>
              <a:spcBef>
                <a:spcPts val="0"/>
              </a:spcBef>
              <a:spcAft>
                <a:spcPts val="0"/>
              </a:spcAft>
              <a:buNone/>
            </a:pPr>
            <a:r>
              <a:rPr lang="es-ES" sz="3300">
                <a:solidFill>
                  <a:srgbClr val="000000"/>
                </a:solidFill>
                <a:latin typeface="Arial"/>
                <a:ea typeface="Arial"/>
                <a:cs typeface="Arial"/>
                <a:sym typeface="Arial"/>
              </a:rPr>
              <a:t>El almacenamiento en la nube te permite compartir y acceder a archivos fácilmente desde cualquier lugar y restaurarlos si algo sale mal. </a:t>
            </a:r>
            <a:endParaRPr/>
          </a:p>
        </p:txBody>
      </p:sp>
      <p:pic>
        <p:nvPicPr>
          <p:cNvPr id="481" name="Google Shape;481;p20"/>
          <p:cNvPicPr preferRelativeResize="0"/>
          <p:nvPr>
            <p:ph idx="1" type="body"/>
          </p:nvPr>
        </p:nvPicPr>
        <p:blipFill rotWithShape="1">
          <a:blip r:embed="rId3">
            <a:alphaModFix/>
          </a:blip>
          <a:srcRect b="10806" l="0" r="0" t="17727"/>
          <a:stretch/>
        </p:blipFill>
        <p:spPr>
          <a:xfrm>
            <a:off x="946404" y="4635677"/>
            <a:ext cx="16376904" cy="35404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6" name="Shape 486"/>
        <p:cNvGrpSpPr/>
        <p:nvPr/>
      </p:nvGrpSpPr>
      <p:grpSpPr>
        <a:xfrm>
          <a:off x="0" y="0"/>
          <a:ext cx="0" cy="0"/>
          <a:chOff x="0" y="0"/>
          <a:chExt cx="0" cy="0"/>
        </a:xfrm>
      </p:grpSpPr>
      <p:sp>
        <p:nvSpPr>
          <p:cNvPr id="487" name="Google Shape;487;p21"/>
          <p:cNvSpPr/>
          <p:nvPr/>
        </p:nvSpPr>
        <p:spPr>
          <a:xfrm>
            <a:off x="0" y="0"/>
            <a:ext cx="18288000"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88" name="Google Shape;488;p21"/>
          <p:cNvSpPr/>
          <p:nvPr/>
        </p:nvSpPr>
        <p:spPr>
          <a:xfrm>
            <a:off x="0" y="6121022"/>
            <a:ext cx="18288000" cy="4165977"/>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489" name="Google Shape;489;p21"/>
          <p:cNvSpPr txBox="1"/>
          <p:nvPr>
            <p:ph type="title"/>
          </p:nvPr>
        </p:nvSpPr>
        <p:spPr>
          <a:xfrm>
            <a:off x="1882590" y="7919267"/>
            <a:ext cx="14522823" cy="1109820"/>
          </a:xfrm>
          <a:prstGeom prst="rect">
            <a:avLst/>
          </a:prstGeom>
          <a:noFill/>
          <a:ln>
            <a:noFill/>
          </a:ln>
        </p:spPr>
        <p:txBody>
          <a:bodyPr anchorCtr="0" anchor="b" bIns="68575" lIns="137150" spcFirstLastPara="1" rIns="137150" wrap="square" tIns="68575">
            <a:normAutofit/>
          </a:bodyPr>
          <a:lstStyle/>
          <a:p>
            <a:pPr indent="0" lvl="0" marL="0" rtl="0" algn="ctr">
              <a:lnSpc>
                <a:spcPct val="90000"/>
              </a:lnSpc>
              <a:spcBef>
                <a:spcPts val="0"/>
              </a:spcBef>
              <a:spcAft>
                <a:spcPts val="0"/>
              </a:spcAft>
              <a:buClr>
                <a:srgbClr val="262626"/>
              </a:buClr>
              <a:buSzPts val="5400"/>
              <a:buFont typeface="Play"/>
              <a:buNone/>
            </a:pPr>
            <a:r>
              <a:rPr lang="es-ES" sz="5400">
                <a:solidFill>
                  <a:srgbClr val="262626"/>
                </a:solidFill>
              </a:rPr>
              <a:t>Análisis de datos e información</a:t>
            </a:r>
            <a:endParaRPr sz="5400">
              <a:solidFill>
                <a:srgbClr val="262626"/>
              </a:solidFill>
            </a:endParaRPr>
          </a:p>
        </p:txBody>
      </p:sp>
      <p:pic>
        <p:nvPicPr>
          <p:cNvPr descr="Cloud network graphic" id="490" name="Google Shape;490;p21"/>
          <p:cNvPicPr preferRelativeResize="0"/>
          <p:nvPr/>
        </p:nvPicPr>
        <p:blipFill rotWithShape="1">
          <a:blip r:embed="rId3">
            <a:alphaModFix/>
          </a:blip>
          <a:srcRect b="9553" l="0" r="0" t="4613"/>
          <a:stretch/>
        </p:blipFill>
        <p:spPr>
          <a:xfrm>
            <a:off x="31" y="16"/>
            <a:ext cx="18287969" cy="8829785"/>
          </a:xfrm>
          <a:custGeom>
            <a:rect b="b" l="l" r="r" t="t"/>
            <a:pathLst>
              <a:path extrusionOk="0" h="5886533" w="12191999">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22"/>
          <p:cNvSpPr txBox="1"/>
          <p:nvPr/>
        </p:nvSpPr>
        <p:spPr>
          <a:xfrm>
            <a:off x="810531" y="3373428"/>
            <a:ext cx="5726652" cy="3693319"/>
          </a:xfrm>
          <a:prstGeom prst="rect">
            <a:avLst/>
          </a:prstGeom>
          <a:noFill/>
          <a:ln>
            <a:noFill/>
          </a:ln>
        </p:spPr>
        <p:txBody>
          <a:bodyPr anchorCtr="0" anchor="t" bIns="0" lIns="0" spcFirstLastPara="1" rIns="0" wrap="square" tIns="0">
            <a:spAutoFit/>
          </a:bodyPr>
          <a:lstStyle/>
          <a:p>
            <a:pPr indent="0" lvl="0" marL="0" marR="0" rtl="0" algn="r">
              <a:lnSpc>
                <a:spcPct val="132750"/>
              </a:lnSpc>
              <a:spcBef>
                <a:spcPts val="0"/>
              </a:spcBef>
              <a:spcAft>
                <a:spcPts val="0"/>
              </a:spcAft>
              <a:buNone/>
            </a:pPr>
            <a:r>
              <a:rPr lang="es-ES" sz="7200">
                <a:solidFill>
                  <a:srgbClr val="000000"/>
                </a:solidFill>
                <a:latin typeface="Arimo"/>
                <a:ea typeface="Arimo"/>
                <a:cs typeface="Arimo"/>
                <a:sym typeface="Arimo"/>
              </a:rPr>
              <a:t>Resultados orgánicos vs. anuncios</a:t>
            </a:r>
            <a:endParaRPr sz="7200">
              <a:solidFill>
                <a:schemeClr val="dk1"/>
              </a:solidFill>
              <a:latin typeface="Calibri"/>
              <a:ea typeface="Calibri"/>
              <a:cs typeface="Calibri"/>
              <a:sym typeface="Calibri"/>
            </a:endParaRPr>
          </a:p>
        </p:txBody>
      </p:sp>
      <p:cxnSp>
        <p:nvCxnSpPr>
          <p:cNvPr id="500" name="Google Shape;500;p22"/>
          <p:cNvCxnSpPr/>
          <p:nvPr/>
        </p:nvCxnSpPr>
        <p:spPr>
          <a:xfrm rot="5384795">
            <a:off x="2784808" y="5976826"/>
            <a:ext cx="8614544" cy="0"/>
          </a:xfrm>
          <a:prstGeom prst="straightConnector1">
            <a:avLst/>
          </a:prstGeom>
          <a:noFill/>
          <a:ln cap="rnd" cmpd="sng" w="19050">
            <a:solidFill>
              <a:srgbClr val="000000"/>
            </a:solidFill>
            <a:prstDash val="solid"/>
            <a:round/>
            <a:headEnd len="sm" w="sm" type="none"/>
            <a:tailEnd len="sm" w="sm" type="none"/>
          </a:ln>
        </p:spPr>
      </p:cxnSp>
      <p:sp>
        <p:nvSpPr>
          <p:cNvPr id="501" name="Google Shape;501;p22"/>
          <p:cNvSpPr/>
          <p:nvPr/>
        </p:nvSpPr>
        <p:spPr>
          <a:xfrm>
            <a:off x="7662803" y="1607223"/>
            <a:ext cx="9367837" cy="2394871"/>
          </a:xfrm>
          <a:custGeom>
            <a:rect b="b" l="l" r="r" t="t"/>
            <a:pathLst>
              <a:path extrusionOk="0" h="3193161" w="12490450">
                <a:moveTo>
                  <a:pt x="0" y="319278"/>
                </a:moveTo>
                <a:cubicBezTo>
                  <a:pt x="0" y="143002"/>
                  <a:pt x="143002" y="0"/>
                  <a:pt x="319278" y="0"/>
                </a:cubicBezTo>
                <a:lnTo>
                  <a:pt x="12171172" y="0"/>
                </a:lnTo>
                <a:cubicBezTo>
                  <a:pt x="12347575" y="0"/>
                  <a:pt x="12490450" y="143002"/>
                  <a:pt x="12490450" y="319278"/>
                </a:cubicBezTo>
                <a:lnTo>
                  <a:pt x="12490450" y="2873756"/>
                </a:lnTo>
                <a:cubicBezTo>
                  <a:pt x="12490450" y="3050159"/>
                  <a:pt x="12347448" y="3193034"/>
                  <a:pt x="12171172" y="3193034"/>
                </a:cubicBezTo>
                <a:lnTo>
                  <a:pt x="319278" y="3193034"/>
                </a:lnTo>
                <a:cubicBezTo>
                  <a:pt x="143002" y="3193161"/>
                  <a:pt x="0" y="3050159"/>
                  <a:pt x="0" y="2873756"/>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22"/>
          <p:cNvSpPr/>
          <p:nvPr/>
        </p:nvSpPr>
        <p:spPr>
          <a:xfrm>
            <a:off x="8387244" y="2146064"/>
            <a:ext cx="1317167" cy="1317166"/>
          </a:xfrm>
          <a:custGeom>
            <a:rect b="b" l="l" r="r" t="t"/>
            <a:pathLst>
              <a:path extrusionOk="0" h="1317166" w="1317167">
                <a:moveTo>
                  <a:pt x="0" y="0"/>
                </a:moveTo>
                <a:lnTo>
                  <a:pt x="1317166" y="0"/>
                </a:lnTo>
                <a:lnTo>
                  <a:pt x="1317166" y="1317166"/>
                </a:lnTo>
                <a:lnTo>
                  <a:pt x="0" y="131716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22"/>
          <p:cNvSpPr txBox="1"/>
          <p:nvPr/>
        </p:nvSpPr>
        <p:spPr>
          <a:xfrm>
            <a:off x="10588298" y="2323635"/>
            <a:ext cx="6282955" cy="952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2100">
                <a:solidFill>
                  <a:srgbClr val="000000"/>
                </a:solidFill>
                <a:latin typeface="Arimo"/>
                <a:ea typeface="Arimo"/>
                <a:cs typeface="Arimo"/>
                <a:sym typeface="Arimo"/>
              </a:rPr>
              <a:t>Cuando realizas una búsqueda en línea obtienes dos tipos de resultados: resultados de búsqueda y anuncios.</a:t>
            </a:r>
            <a:endParaRPr/>
          </a:p>
        </p:txBody>
      </p:sp>
      <p:sp>
        <p:nvSpPr>
          <p:cNvPr id="504" name="Google Shape;504;p22"/>
          <p:cNvSpPr/>
          <p:nvPr/>
        </p:nvSpPr>
        <p:spPr>
          <a:xfrm>
            <a:off x="7662803" y="4600785"/>
            <a:ext cx="9367837" cy="2394871"/>
          </a:xfrm>
          <a:custGeom>
            <a:rect b="b" l="l" r="r" t="t"/>
            <a:pathLst>
              <a:path extrusionOk="0" h="3193161" w="12490450">
                <a:moveTo>
                  <a:pt x="0" y="319278"/>
                </a:moveTo>
                <a:cubicBezTo>
                  <a:pt x="0" y="143002"/>
                  <a:pt x="143002" y="0"/>
                  <a:pt x="319278" y="0"/>
                </a:cubicBezTo>
                <a:lnTo>
                  <a:pt x="12171172" y="0"/>
                </a:lnTo>
                <a:cubicBezTo>
                  <a:pt x="12347575" y="0"/>
                  <a:pt x="12490450" y="143002"/>
                  <a:pt x="12490450" y="319278"/>
                </a:cubicBezTo>
                <a:lnTo>
                  <a:pt x="12490450" y="2873756"/>
                </a:lnTo>
                <a:cubicBezTo>
                  <a:pt x="12490450" y="3050159"/>
                  <a:pt x="12347448" y="3193034"/>
                  <a:pt x="12171172" y="3193034"/>
                </a:cubicBezTo>
                <a:lnTo>
                  <a:pt x="319278" y="3193034"/>
                </a:lnTo>
                <a:cubicBezTo>
                  <a:pt x="143002" y="3193161"/>
                  <a:pt x="0" y="3050159"/>
                  <a:pt x="0" y="2873756"/>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22"/>
          <p:cNvSpPr/>
          <p:nvPr/>
        </p:nvSpPr>
        <p:spPr>
          <a:xfrm>
            <a:off x="8387244" y="5139626"/>
            <a:ext cx="1317167" cy="1317167"/>
          </a:xfrm>
          <a:custGeom>
            <a:rect b="b" l="l" r="r" t="t"/>
            <a:pathLst>
              <a:path extrusionOk="0" h="1317167" w="1317167">
                <a:moveTo>
                  <a:pt x="0" y="0"/>
                </a:moveTo>
                <a:lnTo>
                  <a:pt x="1317166" y="0"/>
                </a:lnTo>
                <a:lnTo>
                  <a:pt x="1317166" y="1317166"/>
                </a:lnTo>
                <a:lnTo>
                  <a:pt x="0" y="131716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p22"/>
          <p:cNvSpPr txBox="1"/>
          <p:nvPr/>
        </p:nvSpPr>
        <p:spPr>
          <a:xfrm>
            <a:off x="10588298" y="5002872"/>
            <a:ext cx="6282955" cy="15811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2100">
                <a:solidFill>
                  <a:srgbClr val="000000"/>
                </a:solidFill>
                <a:latin typeface="Arimo"/>
                <a:ea typeface="Arimo"/>
                <a:cs typeface="Arimo"/>
                <a:sym typeface="Arimo"/>
              </a:rPr>
              <a:t>Con los resultados de búsqueda, el motor de búsqueda determina qué resultados son más relevantes para tu consulta de búsqueda. Estos también se conocen como resultados de búsqueda orgánica.</a:t>
            </a:r>
            <a:endParaRPr/>
          </a:p>
        </p:txBody>
      </p:sp>
      <p:sp>
        <p:nvSpPr>
          <p:cNvPr id="507" name="Google Shape;507;p22"/>
          <p:cNvSpPr/>
          <p:nvPr/>
        </p:nvSpPr>
        <p:spPr>
          <a:xfrm>
            <a:off x="7662803" y="7594347"/>
            <a:ext cx="9367837" cy="2394871"/>
          </a:xfrm>
          <a:custGeom>
            <a:rect b="b" l="l" r="r" t="t"/>
            <a:pathLst>
              <a:path extrusionOk="0" h="3193161" w="12490450">
                <a:moveTo>
                  <a:pt x="0" y="319278"/>
                </a:moveTo>
                <a:cubicBezTo>
                  <a:pt x="0" y="143002"/>
                  <a:pt x="143002" y="0"/>
                  <a:pt x="319278" y="0"/>
                </a:cubicBezTo>
                <a:lnTo>
                  <a:pt x="12171172" y="0"/>
                </a:lnTo>
                <a:cubicBezTo>
                  <a:pt x="12347575" y="0"/>
                  <a:pt x="12490450" y="143002"/>
                  <a:pt x="12490450" y="319278"/>
                </a:cubicBezTo>
                <a:lnTo>
                  <a:pt x="12490450" y="2873756"/>
                </a:lnTo>
                <a:cubicBezTo>
                  <a:pt x="12490450" y="3050159"/>
                  <a:pt x="12347448" y="3193034"/>
                  <a:pt x="12171172" y="3193034"/>
                </a:cubicBezTo>
                <a:lnTo>
                  <a:pt x="319278" y="3193034"/>
                </a:lnTo>
                <a:cubicBezTo>
                  <a:pt x="143002" y="3193161"/>
                  <a:pt x="0" y="3050159"/>
                  <a:pt x="0" y="2873756"/>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8" name="Google Shape;508;p22"/>
          <p:cNvSpPr/>
          <p:nvPr/>
        </p:nvSpPr>
        <p:spPr>
          <a:xfrm>
            <a:off x="8387244" y="8133187"/>
            <a:ext cx="1317167" cy="1317167"/>
          </a:xfrm>
          <a:custGeom>
            <a:rect b="b" l="l" r="r" t="t"/>
            <a:pathLst>
              <a:path extrusionOk="0" h="1317167" w="1317167">
                <a:moveTo>
                  <a:pt x="0" y="0"/>
                </a:moveTo>
                <a:lnTo>
                  <a:pt x="1317166" y="0"/>
                </a:lnTo>
                <a:lnTo>
                  <a:pt x="1317166" y="1317167"/>
                </a:lnTo>
                <a:lnTo>
                  <a:pt x="0" y="131716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p22"/>
          <p:cNvSpPr txBox="1"/>
          <p:nvPr/>
        </p:nvSpPr>
        <p:spPr>
          <a:xfrm>
            <a:off x="10588298" y="7839271"/>
            <a:ext cx="6282955" cy="192360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s-ES" sz="2100">
                <a:solidFill>
                  <a:srgbClr val="000000"/>
                </a:solidFill>
                <a:latin typeface="Arimo"/>
                <a:ea typeface="Arimo"/>
                <a:cs typeface="Arimo"/>
                <a:sym typeface="Arimo"/>
              </a:rPr>
              <a:t>En los resultados de búsqueda, también se pueden mostrar anuncios pagados por empresas que aparecen cuando hay una coincidencia con el término que estás buscando. Por eso, por ejemplo, es posible que veas un anuncio de un banco cuando busques «mejores tasas de ahorro».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4" name="Shape 514"/>
        <p:cNvGrpSpPr/>
        <p:nvPr/>
      </p:nvGrpSpPr>
      <p:grpSpPr>
        <a:xfrm>
          <a:off x="0" y="0"/>
          <a:ext cx="0" cy="0"/>
          <a:chOff x="0" y="0"/>
          <a:chExt cx="0" cy="0"/>
        </a:xfrm>
      </p:grpSpPr>
      <p:sp>
        <p:nvSpPr>
          <p:cNvPr id="515" name="Google Shape;515;p23"/>
          <p:cNvSpPr/>
          <p:nvPr/>
        </p:nvSpPr>
        <p:spPr>
          <a:xfrm>
            <a:off x="-2" y="0"/>
            <a:ext cx="18283428"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516" name="Google Shape;516;p23"/>
          <p:cNvSpPr txBox="1"/>
          <p:nvPr>
            <p:ph type="title"/>
          </p:nvPr>
        </p:nvSpPr>
        <p:spPr>
          <a:xfrm>
            <a:off x="1257300" y="835493"/>
            <a:ext cx="15773400" cy="1700540"/>
          </a:xfrm>
          <a:prstGeom prst="rect">
            <a:avLst/>
          </a:prstGeom>
          <a:noFill/>
          <a:ln>
            <a:noFill/>
          </a:ln>
        </p:spPr>
        <p:txBody>
          <a:bodyPr anchorCtr="0" anchor="ctr" bIns="45700" lIns="91425" spcFirstLastPara="1" rIns="91425" wrap="square" tIns="45700">
            <a:noAutofit/>
          </a:bodyPr>
          <a:lstStyle/>
          <a:p>
            <a:pPr indent="0" lvl="0" marL="0" rtl="0" algn="ctr">
              <a:lnSpc>
                <a:spcPct val="95985"/>
              </a:lnSpc>
              <a:spcBef>
                <a:spcPts val="0"/>
              </a:spcBef>
              <a:spcAft>
                <a:spcPts val="0"/>
              </a:spcAft>
              <a:buClr>
                <a:srgbClr val="000000"/>
              </a:buClr>
              <a:buSzPts val="6800"/>
              <a:buFont typeface="Arimo"/>
              <a:buNone/>
            </a:pPr>
            <a:r>
              <a:rPr lang="es-ES" sz="6800"/>
              <a:t>Criterios de uso para evaluar la información</a:t>
            </a:r>
            <a:endParaRPr/>
          </a:p>
        </p:txBody>
      </p:sp>
      <p:grpSp>
        <p:nvGrpSpPr>
          <p:cNvPr id="517" name="Google Shape;517;p23"/>
          <p:cNvGrpSpPr/>
          <p:nvPr/>
        </p:nvGrpSpPr>
        <p:grpSpPr>
          <a:xfrm>
            <a:off x="1259894" y="3454879"/>
            <a:ext cx="15770789" cy="5405271"/>
            <a:chOff x="2594" y="716441"/>
            <a:chExt cx="15770789" cy="5405271"/>
          </a:xfrm>
        </p:grpSpPr>
        <p:sp>
          <p:nvSpPr>
            <p:cNvPr id="518" name="Google Shape;518;p23"/>
            <p:cNvSpPr/>
            <p:nvPr/>
          </p:nvSpPr>
          <p:spPr>
            <a:xfrm>
              <a:off x="1135117" y="716441"/>
              <a:ext cx="1219640" cy="121964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3"/>
            <p:cNvSpPr/>
            <p:nvPr/>
          </p:nvSpPr>
          <p:spPr>
            <a:xfrm>
              <a:off x="2594" y="2155129"/>
              <a:ext cx="3484687" cy="5227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3"/>
            <p:cNvSpPr txBox="1"/>
            <p:nvPr/>
          </p:nvSpPr>
          <p:spPr>
            <a:xfrm>
              <a:off x="2594" y="2155129"/>
              <a:ext cx="3484687" cy="5227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3300"/>
                <a:buFont typeface="Arial"/>
                <a:buNone/>
              </a:pPr>
              <a:r>
                <a:rPr b="1" lang="es-ES" sz="3300">
                  <a:solidFill>
                    <a:schemeClr val="dk1"/>
                  </a:solidFill>
                  <a:latin typeface="Arial"/>
                  <a:ea typeface="Arial"/>
                  <a:cs typeface="Arial"/>
                  <a:sym typeface="Arial"/>
                </a:rPr>
                <a:t>Credibilidad</a:t>
              </a:r>
              <a:endParaRPr sz="3300">
                <a:solidFill>
                  <a:schemeClr val="dk1"/>
                </a:solidFill>
                <a:latin typeface="Arial"/>
                <a:ea typeface="Arial"/>
                <a:cs typeface="Arial"/>
                <a:sym typeface="Arial"/>
              </a:endParaRPr>
            </a:p>
          </p:txBody>
        </p:sp>
        <p:sp>
          <p:nvSpPr>
            <p:cNvPr id="521" name="Google Shape;521;p23"/>
            <p:cNvSpPr/>
            <p:nvPr/>
          </p:nvSpPr>
          <p:spPr>
            <a:xfrm>
              <a:off x="5173" y="3090861"/>
              <a:ext cx="3484687" cy="30308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3"/>
            <p:cNvSpPr txBox="1"/>
            <p:nvPr/>
          </p:nvSpPr>
          <p:spPr>
            <a:xfrm>
              <a:off x="5173" y="3090861"/>
              <a:ext cx="3484687" cy="303085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lang="es-ES" sz="1800">
                  <a:solidFill>
                    <a:schemeClr val="dk1"/>
                  </a:solidFill>
                  <a:latin typeface="Arial"/>
                  <a:ea typeface="Arial"/>
                  <a:cs typeface="Arial"/>
                  <a:sym typeface="Arial"/>
                </a:rPr>
                <a:t>Credenciales del autor (calificaciones, función, etc.) </a:t>
              </a:r>
              <a:endParaRPr/>
            </a:p>
            <a:p>
              <a:pPr indent="0" lvl="0" marL="0" marR="0" rtl="0" algn="ctr">
                <a:lnSpc>
                  <a:spcPct val="100000"/>
                </a:lnSpc>
                <a:spcBef>
                  <a:spcPts val="630"/>
                </a:spcBef>
                <a:spcAft>
                  <a:spcPts val="0"/>
                </a:spcAft>
                <a:buClr>
                  <a:schemeClr val="dk1"/>
                </a:buClr>
                <a:buSzPts val="1800"/>
                <a:buFont typeface="Arial"/>
                <a:buNone/>
              </a:pPr>
              <a:r>
                <a:rPr lang="es-ES" sz="1800">
                  <a:solidFill>
                    <a:schemeClr val="dk1"/>
                  </a:solidFill>
                  <a:latin typeface="Arial"/>
                  <a:ea typeface="Arial"/>
                  <a:cs typeface="Arial"/>
                  <a:sym typeface="Arial"/>
                </a:rPr>
                <a:t>Editor (los editores académicos, las agencias gubernamentales u organizaciones acreditadas son más creíbles que los blogs, las redes sociales, etc.) </a:t>
              </a:r>
              <a:endParaRPr/>
            </a:p>
            <a:p>
              <a:pPr indent="0" lvl="0" marL="0" marR="0" rtl="0" algn="ctr">
                <a:lnSpc>
                  <a:spcPct val="100000"/>
                </a:lnSpc>
                <a:spcBef>
                  <a:spcPts val="630"/>
                </a:spcBef>
                <a:spcAft>
                  <a:spcPts val="0"/>
                </a:spcAft>
                <a:buClr>
                  <a:schemeClr val="dk1"/>
                </a:buClr>
                <a:buSzPts val="1800"/>
                <a:buFont typeface="Arial"/>
                <a:buNone/>
              </a:pPr>
              <a:r>
                <a:rPr lang="es-ES" sz="1800">
                  <a:solidFill>
                    <a:schemeClr val="dk1"/>
                  </a:solidFill>
                  <a:latin typeface="Arial"/>
                  <a:ea typeface="Arial"/>
                  <a:cs typeface="Arial"/>
                  <a:sym typeface="Arial"/>
                </a:rPr>
                <a:t>Referencias y citas: Las fuentes fiables a menudo citan otras fuentes creíbles.</a:t>
              </a:r>
              <a:endParaRPr sz="1800">
                <a:solidFill>
                  <a:schemeClr val="dk1"/>
                </a:solidFill>
                <a:latin typeface="Arial"/>
                <a:ea typeface="Arial"/>
                <a:cs typeface="Arial"/>
                <a:sym typeface="Arial"/>
              </a:endParaRPr>
            </a:p>
          </p:txBody>
        </p:sp>
        <p:sp>
          <p:nvSpPr>
            <p:cNvPr id="523" name="Google Shape;523;p23"/>
            <p:cNvSpPr/>
            <p:nvPr/>
          </p:nvSpPr>
          <p:spPr>
            <a:xfrm>
              <a:off x="5229625" y="716441"/>
              <a:ext cx="1219640" cy="121964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3"/>
            <p:cNvSpPr/>
            <p:nvPr/>
          </p:nvSpPr>
          <p:spPr>
            <a:xfrm>
              <a:off x="4097102" y="2155129"/>
              <a:ext cx="3484687" cy="5227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3"/>
            <p:cNvSpPr txBox="1"/>
            <p:nvPr/>
          </p:nvSpPr>
          <p:spPr>
            <a:xfrm>
              <a:off x="4097102" y="2155129"/>
              <a:ext cx="3484687" cy="5227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3300"/>
                <a:buFont typeface="Arial"/>
                <a:buNone/>
              </a:pPr>
              <a:r>
                <a:rPr b="1" lang="es-ES" sz="3300">
                  <a:solidFill>
                    <a:schemeClr val="dk1"/>
                  </a:solidFill>
                  <a:latin typeface="Arial"/>
                  <a:ea typeface="Arial"/>
                  <a:cs typeface="Arial"/>
                  <a:sym typeface="Arial"/>
                </a:rPr>
                <a:t>Pertinencia</a:t>
              </a:r>
              <a:endParaRPr sz="3300">
                <a:solidFill>
                  <a:schemeClr val="dk1"/>
                </a:solidFill>
                <a:latin typeface="Arial"/>
                <a:ea typeface="Arial"/>
                <a:cs typeface="Arial"/>
                <a:sym typeface="Arial"/>
              </a:endParaRPr>
            </a:p>
          </p:txBody>
        </p:sp>
        <p:sp>
          <p:nvSpPr>
            <p:cNvPr id="526" name="Google Shape;526;p23"/>
            <p:cNvSpPr/>
            <p:nvPr/>
          </p:nvSpPr>
          <p:spPr>
            <a:xfrm>
              <a:off x="4099681" y="3090861"/>
              <a:ext cx="3484687" cy="30308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3"/>
            <p:cNvSpPr txBox="1"/>
            <p:nvPr/>
          </p:nvSpPr>
          <p:spPr>
            <a:xfrm>
              <a:off x="4099681" y="3090861"/>
              <a:ext cx="3484687" cy="303085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lang="es-ES" sz="1800">
                  <a:solidFill>
                    <a:schemeClr val="dk1"/>
                  </a:solidFill>
                  <a:latin typeface="Arial"/>
                  <a:ea typeface="Arial"/>
                  <a:cs typeface="Arial"/>
                  <a:sym typeface="Arial"/>
                </a:rPr>
                <a:t>Alcance: Determinar si la fuente cubre el tema de manera integral y apropiada.</a:t>
              </a:r>
              <a:endParaRPr sz="1800">
                <a:solidFill>
                  <a:schemeClr val="dk1"/>
                </a:solidFill>
                <a:latin typeface="Arial"/>
                <a:ea typeface="Arial"/>
                <a:cs typeface="Arial"/>
                <a:sym typeface="Arial"/>
              </a:endParaRPr>
            </a:p>
            <a:p>
              <a:pPr indent="0" lvl="0" marL="0" marR="0" rtl="0" algn="ctr">
                <a:lnSpc>
                  <a:spcPct val="100000"/>
                </a:lnSpc>
                <a:spcBef>
                  <a:spcPts val="630"/>
                </a:spcBef>
                <a:spcAft>
                  <a:spcPts val="0"/>
                </a:spcAft>
                <a:buClr>
                  <a:schemeClr val="dk1"/>
                </a:buClr>
                <a:buSzPts val="1800"/>
                <a:buFont typeface="Arial"/>
                <a:buNone/>
              </a:pPr>
              <a:r>
                <a:rPr lang="es-ES" sz="1800">
                  <a:solidFill>
                    <a:schemeClr val="dk1"/>
                  </a:solidFill>
                  <a:latin typeface="Arial"/>
                  <a:ea typeface="Arial"/>
                  <a:cs typeface="Arial"/>
                  <a:sym typeface="Arial"/>
                </a:rPr>
                <a:t>Propósito: comprender el propósito de la fuente, por ejemplo, informar, persuadir, entretener o vender.</a:t>
              </a:r>
              <a:endParaRPr/>
            </a:p>
          </p:txBody>
        </p:sp>
        <p:sp>
          <p:nvSpPr>
            <p:cNvPr id="528" name="Google Shape;528;p23"/>
            <p:cNvSpPr/>
            <p:nvPr/>
          </p:nvSpPr>
          <p:spPr>
            <a:xfrm>
              <a:off x="9324133" y="716441"/>
              <a:ext cx="1219640" cy="121964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3"/>
            <p:cNvSpPr/>
            <p:nvPr/>
          </p:nvSpPr>
          <p:spPr>
            <a:xfrm>
              <a:off x="8191610" y="2155129"/>
              <a:ext cx="3484687" cy="5227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3"/>
            <p:cNvSpPr txBox="1"/>
            <p:nvPr/>
          </p:nvSpPr>
          <p:spPr>
            <a:xfrm>
              <a:off x="8191610" y="2155129"/>
              <a:ext cx="3484687" cy="5227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3300"/>
                <a:buFont typeface="Arial"/>
                <a:buNone/>
              </a:pPr>
              <a:r>
                <a:rPr b="1" lang="es-ES" sz="3300">
                  <a:solidFill>
                    <a:schemeClr val="dk1"/>
                  </a:solidFill>
                  <a:latin typeface="Arial"/>
                  <a:ea typeface="Arial"/>
                  <a:cs typeface="Arial"/>
                  <a:sym typeface="Arial"/>
                </a:rPr>
                <a:t>Sesgo</a:t>
              </a:r>
              <a:endParaRPr sz="3300">
                <a:solidFill>
                  <a:schemeClr val="dk1"/>
                </a:solidFill>
                <a:latin typeface="Arial"/>
                <a:ea typeface="Arial"/>
                <a:cs typeface="Arial"/>
                <a:sym typeface="Arial"/>
              </a:endParaRPr>
            </a:p>
          </p:txBody>
        </p:sp>
        <p:sp>
          <p:nvSpPr>
            <p:cNvPr id="531" name="Google Shape;531;p23"/>
            <p:cNvSpPr/>
            <p:nvPr/>
          </p:nvSpPr>
          <p:spPr>
            <a:xfrm>
              <a:off x="8194188" y="3090861"/>
              <a:ext cx="3484687" cy="30308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3"/>
            <p:cNvSpPr txBox="1"/>
            <p:nvPr/>
          </p:nvSpPr>
          <p:spPr>
            <a:xfrm>
              <a:off x="8194188" y="3090861"/>
              <a:ext cx="3484687" cy="303085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lang="es-ES" sz="1800">
                  <a:solidFill>
                    <a:schemeClr val="dk1"/>
                  </a:solidFill>
                  <a:latin typeface="Arial"/>
                  <a:ea typeface="Arial"/>
                  <a:cs typeface="Arial"/>
                  <a:sym typeface="Arial"/>
                </a:rPr>
                <a:t>Objetividad: ¿La fuente presenta la información de manera justa y sin sesgos significativos?</a:t>
              </a:r>
              <a:endParaRPr sz="1800">
                <a:solidFill>
                  <a:schemeClr val="dk1"/>
                </a:solidFill>
                <a:latin typeface="Arial"/>
                <a:ea typeface="Arial"/>
                <a:cs typeface="Arial"/>
                <a:sym typeface="Arial"/>
              </a:endParaRPr>
            </a:p>
            <a:p>
              <a:pPr indent="0" lvl="0" marL="0" marR="0" rtl="0" algn="ctr">
                <a:lnSpc>
                  <a:spcPct val="100000"/>
                </a:lnSpc>
                <a:spcBef>
                  <a:spcPts val="630"/>
                </a:spcBef>
                <a:spcAft>
                  <a:spcPts val="0"/>
                </a:spcAft>
                <a:buClr>
                  <a:schemeClr val="dk1"/>
                </a:buClr>
                <a:buSzPts val="1800"/>
                <a:buFont typeface="Arial"/>
                <a:buNone/>
              </a:pPr>
              <a:r>
                <a:rPr lang="es-ES" sz="1800">
                  <a:solidFill>
                    <a:schemeClr val="dk1"/>
                  </a:solidFill>
                  <a:latin typeface="Arial"/>
                  <a:ea typeface="Arial"/>
                  <a:cs typeface="Arial"/>
                  <a:sym typeface="Arial"/>
                </a:rPr>
                <a:t>Punto de vista: ¿La fuente presenta múltiples perspectivas sobre el tema?</a:t>
              </a:r>
              <a:endParaRPr sz="1800">
                <a:solidFill>
                  <a:schemeClr val="dk1"/>
                </a:solidFill>
                <a:latin typeface="Arial"/>
                <a:ea typeface="Arial"/>
                <a:cs typeface="Arial"/>
                <a:sym typeface="Arial"/>
              </a:endParaRPr>
            </a:p>
            <a:p>
              <a:pPr indent="0" lvl="0" marL="0" marR="0" rtl="0" algn="ctr">
                <a:lnSpc>
                  <a:spcPct val="100000"/>
                </a:lnSpc>
                <a:spcBef>
                  <a:spcPts val="630"/>
                </a:spcBef>
                <a:spcAft>
                  <a:spcPts val="0"/>
                </a:spcAft>
                <a:buClr>
                  <a:schemeClr val="dk1"/>
                </a:buClr>
                <a:buSzPts val="1800"/>
                <a:buFont typeface="Arial"/>
                <a:buNone/>
              </a:pPr>
              <a:r>
                <a:rPr lang="es-ES" sz="1800">
                  <a:solidFill>
                    <a:schemeClr val="dk1"/>
                  </a:solidFill>
                  <a:latin typeface="Arial"/>
                  <a:ea typeface="Arial"/>
                  <a:cs typeface="Arial"/>
                  <a:sym typeface="Arial"/>
                </a:rPr>
                <a:t>Idioma: ¿El lenguaje está lleno de palabras cargadas o emotivas?</a:t>
              </a:r>
              <a:endParaRPr/>
            </a:p>
          </p:txBody>
        </p:sp>
        <p:sp>
          <p:nvSpPr>
            <p:cNvPr id="533" name="Google Shape;533;p23"/>
            <p:cNvSpPr/>
            <p:nvPr/>
          </p:nvSpPr>
          <p:spPr>
            <a:xfrm>
              <a:off x="13418641" y="716441"/>
              <a:ext cx="1219640" cy="121964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3"/>
            <p:cNvSpPr/>
            <p:nvPr/>
          </p:nvSpPr>
          <p:spPr>
            <a:xfrm>
              <a:off x="12286117" y="2155129"/>
              <a:ext cx="3484687" cy="5227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3"/>
            <p:cNvSpPr txBox="1"/>
            <p:nvPr/>
          </p:nvSpPr>
          <p:spPr>
            <a:xfrm>
              <a:off x="12286117" y="2155129"/>
              <a:ext cx="3484687" cy="5227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3300"/>
                <a:buFont typeface="Arial"/>
                <a:buNone/>
              </a:pPr>
              <a:r>
                <a:rPr b="1" lang="es-ES" sz="3300">
                  <a:solidFill>
                    <a:schemeClr val="dk1"/>
                  </a:solidFill>
                  <a:latin typeface="Arial"/>
                  <a:ea typeface="Arial"/>
                  <a:cs typeface="Arial"/>
                  <a:sym typeface="Arial"/>
                </a:rPr>
                <a:t>Exactitud</a:t>
              </a:r>
              <a:endParaRPr sz="3300">
                <a:solidFill>
                  <a:schemeClr val="dk1"/>
                </a:solidFill>
                <a:latin typeface="Arial"/>
                <a:ea typeface="Arial"/>
                <a:cs typeface="Arial"/>
                <a:sym typeface="Arial"/>
              </a:endParaRPr>
            </a:p>
          </p:txBody>
        </p:sp>
        <p:sp>
          <p:nvSpPr>
            <p:cNvPr id="536" name="Google Shape;536;p23"/>
            <p:cNvSpPr/>
            <p:nvPr/>
          </p:nvSpPr>
          <p:spPr>
            <a:xfrm>
              <a:off x="12288696" y="3090861"/>
              <a:ext cx="3484687" cy="303085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3"/>
            <p:cNvSpPr txBox="1"/>
            <p:nvPr/>
          </p:nvSpPr>
          <p:spPr>
            <a:xfrm>
              <a:off x="12288696" y="3090861"/>
              <a:ext cx="3484687" cy="303085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800"/>
                <a:buFont typeface="Arial"/>
                <a:buNone/>
              </a:pPr>
              <a:r>
                <a:rPr lang="es-ES" sz="1800">
                  <a:solidFill>
                    <a:schemeClr val="dk1"/>
                  </a:solidFill>
                  <a:latin typeface="Arial"/>
                  <a:ea typeface="Arial"/>
                  <a:cs typeface="Arial"/>
                  <a:sym typeface="Arial"/>
                </a:rPr>
                <a:t>Credenciales del autor (calificaciones, función, etc.) Editor (los editores académicos, las agencias gubernamentales u organizaciones acreditadas son más creíbles que los blogs, las redes sociales, etc.) Referencias y citas: Las fuentes fiables a menudo citan otras fuentes creíbles.</a:t>
              </a:r>
              <a:endParaRPr sz="1800">
                <a:solidFill>
                  <a:schemeClr val="dk1"/>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2" name="Shape 542"/>
        <p:cNvGrpSpPr/>
        <p:nvPr/>
      </p:nvGrpSpPr>
      <p:grpSpPr>
        <a:xfrm>
          <a:off x="0" y="0"/>
          <a:ext cx="0" cy="0"/>
          <a:chOff x="0" y="0"/>
          <a:chExt cx="0" cy="0"/>
        </a:xfrm>
      </p:grpSpPr>
      <p:sp>
        <p:nvSpPr>
          <p:cNvPr id="543" name="Google Shape;543;p24"/>
          <p:cNvSpPr/>
          <p:nvPr/>
        </p:nvSpPr>
        <p:spPr>
          <a:xfrm>
            <a:off x="0" y="0"/>
            <a:ext cx="18283428" cy="10287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FFFFFF"/>
              </a:solidFill>
              <a:latin typeface="Arial"/>
              <a:ea typeface="Arial"/>
              <a:cs typeface="Arial"/>
              <a:sym typeface="Arial"/>
            </a:endParaRPr>
          </a:p>
        </p:txBody>
      </p:sp>
      <p:sp>
        <p:nvSpPr>
          <p:cNvPr id="544" name="Google Shape;544;p24"/>
          <p:cNvSpPr/>
          <p:nvPr/>
        </p:nvSpPr>
        <p:spPr>
          <a:xfrm>
            <a:off x="2652150" y="-1"/>
            <a:ext cx="15635850" cy="8880233"/>
          </a:xfrm>
          <a:custGeom>
            <a:rect b="b" l="l" r="r" t="t"/>
            <a:pathLst>
              <a:path extrusionOk="0" h="5491534" w="1042390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000000"/>
              </a:solidFill>
              <a:latin typeface="Arial"/>
              <a:ea typeface="Arial"/>
              <a:cs typeface="Arial"/>
              <a:sym typeface="Arial"/>
            </a:endParaRPr>
          </a:p>
        </p:txBody>
      </p:sp>
      <p:sp>
        <p:nvSpPr>
          <p:cNvPr id="545" name="Google Shape;545;p24"/>
          <p:cNvSpPr txBox="1"/>
          <p:nvPr>
            <p:ph type="title"/>
          </p:nvPr>
        </p:nvSpPr>
        <p:spPr>
          <a:xfrm>
            <a:off x="1257300" y="547688"/>
            <a:ext cx="15773400" cy="1988345"/>
          </a:xfrm>
          <a:prstGeom prst="rect">
            <a:avLst/>
          </a:prstGeom>
          <a:noFill/>
          <a:ln>
            <a:noFill/>
          </a:ln>
        </p:spPr>
        <p:txBody>
          <a:bodyPr anchorCtr="0" anchor="ctr" bIns="45700" lIns="91425" spcFirstLastPara="1" rIns="91425" wrap="square" tIns="45700">
            <a:normAutofit/>
          </a:bodyPr>
          <a:lstStyle/>
          <a:p>
            <a:pPr indent="0" lvl="0" marL="0" rtl="0" algn="ctr">
              <a:lnSpc>
                <a:spcPct val="108276"/>
              </a:lnSpc>
              <a:spcBef>
                <a:spcPts val="0"/>
              </a:spcBef>
              <a:spcAft>
                <a:spcPts val="0"/>
              </a:spcAft>
              <a:buClr>
                <a:srgbClr val="000000"/>
              </a:buClr>
              <a:buSzPts val="6500"/>
              <a:buFont typeface="Arimo"/>
              <a:buNone/>
            </a:pPr>
            <a:r>
              <a:rPr lang="es-ES"/>
              <a:t>Técnicas de evaluación de fuentes</a:t>
            </a:r>
            <a:endParaRPr/>
          </a:p>
        </p:txBody>
      </p:sp>
      <p:grpSp>
        <p:nvGrpSpPr>
          <p:cNvPr id="546" name="Google Shape;546;p24"/>
          <p:cNvGrpSpPr/>
          <p:nvPr/>
        </p:nvGrpSpPr>
        <p:grpSpPr>
          <a:xfrm>
            <a:off x="1258532" y="3143740"/>
            <a:ext cx="15770935" cy="5988962"/>
            <a:chOff x="1232" y="126146"/>
            <a:chExt cx="15770935" cy="5988962"/>
          </a:xfrm>
        </p:grpSpPr>
        <p:sp>
          <p:nvSpPr>
            <p:cNvPr id="547" name="Google Shape;547;p24"/>
            <p:cNvSpPr/>
            <p:nvPr/>
          </p:nvSpPr>
          <p:spPr>
            <a:xfrm>
              <a:off x="1232" y="126146"/>
              <a:ext cx="4990802" cy="5988962"/>
            </a:xfrm>
            <a:prstGeom prst="rect">
              <a:avLst/>
            </a:prstGeom>
            <a:solidFill>
              <a:srgbClr val="A02891"/>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4"/>
            <p:cNvSpPr txBox="1"/>
            <p:nvPr/>
          </p:nvSpPr>
          <p:spPr>
            <a:xfrm>
              <a:off x="1232" y="2521731"/>
              <a:ext cx="4990802" cy="3593377"/>
            </a:xfrm>
            <a:prstGeom prst="rect">
              <a:avLst/>
            </a:prstGeom>
            <a:noFill/>
            <a:ln>
              <a:noFill/>
            </a:ln>
          </p:spPr>
          <p:txBody>
            <a:bodyPr anchorCtr="0" anchor="t" bIns="330200" lIns="492975" spcFirstLastPara="1" rIns="492975"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s-ES" sz="2800">
                  <a:solidFill>
                    <a:schemeClr val="lt1"/>
                  </a:solidFill>
                  <a:latin typeface="Arial"/>
                  <a:ea typeface="Arial"/>
                  <a:cs typeface="Arial"/>
                  <a:sym typeface="Arial"/>
                </a:rPr>
                <a:t>Fecha de publicación</a:t>
              </a:r>
              <a:r>
                <a:rPr lang="es-ES" sz="2800">
                  <a:solidFill>
                    <a:schemeClr val="lt1"/>
                  </a:solidFill>
                  <a:latin typeface="Arial"/>
                  <a:ea typeface="Arial"/>
                  <a:cs typeface="Arial"/>
                  <a:sym typeface="Arial"/>
                </a:rPr>
                <a:t>: Asegúrate de que la fuente esté actualizada, especialmente en campos donde la información cambia rápidamente.</a:t>
              </a:r>
              <a:endParaRPr/>
            </a:p>
          </p:txBody>
        </p:sp>
        <p:sp>
          <p:nvSpPr>
            <p:cNvPr id="549" name="Google Shape;549;p24"/>
            <p:cNvSpPr/>
            <p:nvPr/>
          </p:nvSpPr>
          <p:spPr>
            <a:xfrm>
              <a:off x="1232" y="126146"/>
              <a:ext cx="4990802" cy="23955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4"/>
            <p:cNvSpPr txBox="1"/>
            <p:nvPr/>
          </p:nvSpPr>
          <p:spPr>
            <a:xfrm>
              <a:off x="1232" y="126146"/>
              <a:ext cx="4990802" cy="2395585"/>
            </a:xfrm>
            <a:prstGeom prst="rect">
              <a:avLst/>
            </a:prstGeom>
            <a:noFill/>
            <a:ln>
              <a:noFill/>
            </a:ln>
          </p:spPr>
          <p:txBody>
            <a:bodyPr anchorCtr="0" anchor="ctr" bIns="165100" lIns="492975" spcFirstLastPara="1" rIns="492975"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es-ES" sz="6600">
                  <a:solidFill>
                    <a:schemeClr val="lt1"/>
                  </a:solidFill>
                  <a:latin typeface="Arial"/>
                  <a:ea typeface="Arial"/>
                  <a:cs typeface="Arial"/>
                  <a:sym typeface="Arial"/>
                </a:rPr>
                <a:t>01</a:t>
              </a:r>
              <a:endParaRPr/>
            </a:p>
          </p:txBody>
        </p:sp>
        <p:sp>
          <p:nvSpPr>
            <p:cNvPr id="551" name="Google Shape;551;p24"/>
            <p:cNvSpPr/>
            <p:nvPr/>
          </p:nvSpPr>
          <p:spPr>
            <a:xfrm>
              <a:off x="5391298" y="126146"/>
              <a:ext cx="4990802" cy="5988962"/>
            </a:xfrm>
            <a:prstGeom prst="rect">
              <a:avLst/>
            </a:prstGeom>
            <a:solidFill>
              <a:srgbClr val="2B6FA2"/>
            </a:solidFill>
            <a:ln cap="flat" cmpd="sng" w="19050">
              <a:solidFill>
                <a:srgbClr val="2B6FA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4"/>
            <p:cNvSpPr txBox="1"/>
            <p:nvPr/>
          </p:nvSpPr>
          <p:spPr>
            <a:xfrm>
              <a:off x="5391298" y="2521731"/>
              <a:ext cx="4990802" cy="3593377"/>
            </a:xfrm>
            <a:prstGeom prst="rect">
              <a:avLst/>
            </a:prstGeom>
            <a:noFill/>
            <a:ln>
              <a:noFill/>
            </a:ln>
          </p:spPr>
          <p:txBody>
            <a:bodyPr anchorCtr="0" anchor="t" bIns="330200" lIns="492975" spcFirstLastPara="1" rIns="492975"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s-ES" sz="2800">
                  <a:solidFill>
                    <a:schemeClr val="lt1"/>
                  </a:solidFill>
                  <a:latin typeface="Arial"/>
                  <a:ea typeface="Arial"/>
                  <a:cs typeface="Arial"/>
                  <a:sym typeface="Arial"/>
                </a:rPr>
                <a:t>Referencias</a:t>
              </a:r>
              <a:r>
                <a:rPr lang="es-ES" sz="2800">
                  <a:solidFill>
                    <a:schemeClr val="lt1"/>
                  </a:solidFill>
                  <a:latin typeface="Arial"/>
                  <a:ea typeface="Arial"/>
                  <a:cs typeface="Arial"/>
                  <a:sym typeface="Arial"/>
                </a:rPr>
                <a:t>: Examina las referencias citadas para asegurarte de que provengan de fuentes creíbles.</a:t>
              </a:r>
              <a:endParaRPr sz="2800">
                <a:solidFill>
                  <a:schemeClr val="lt1"/>
                </a:solidFill>
                <a:latin typeface="Arial"/>
                <a:ea typeface="Arial"/>
                <a:cs typeface="Arial"/>
                <a:sym typeface="Arial"/>
              </a:endParaRPr>
            </a:p>
          </p:txBody>
        </p:sp>
        <p:sp>
          <p:nvSpPr>
            <p:cNvPr id="553" name="Google Shape;553;p24"/>
            <p:cNvSpPr/>
            <p:nvPr/>
          </p:nvSpPr>
          <p:spPr>
            <a:xfrm>
              <a:off x="5391298" y="126146"/>
              <a:ext cx="4990802" cy="23955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4"/>
            <p:cNvSpPr txBox="1"/>
            <p:nvPr/>
          </p:nvSpPr>
          <p:spPr>
            <a:xfrm>
              <a:off x="5391298" y="126146"/>
              <a:ext cx="4990802" cy="2395585"/>
            </a:xfrm>
            <a:prstGeom prst="rect">
              <a:avLst/>
            </a:prstGeom>
            <a:noFill/>
            <a:ln>
              <a:noFill/>
            </a:ln>
          </p:spPr>
          <p:txBody>
            <a:bodyPr anchorCtr="0" anchor="ctr" bIns="165100" lIns="492975" spcFirstLastPara="1" rIns="492975"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es-ES" sz="6600">
                  <a:solidFill>
                    <a:schemeClr val="lt1"/>
                  </a:solidFill>
                  <a:latin typeface="Arial"/>
                  <a:ea typeface="Arial"/>
                  <a:cs typeface="Arial"/>
                  <a:sym typeface="Arial"/>
                </a:rPr>
                <a:t>02</a:t>
              </a:r>
              <a:endParaRPr/>
            </a:p>
          </p:txBody>
        </p:sp>
        <p:sp>
          <p:nvSpPr>
            <p:cNvPr id="555" name="Google Shape;555;p24"/>
            <p:cNvSpPr/>
            <p:nvPr/>
          </p:nvSpPr>
          <p:spPr>
            <a:xfrm>
              <a:off x="10781365" y="126146"/>
              <a:ext cx="4990802" cy="5988962"/>
            </a:xfrm>
            <a:prstGeom prst="rect">
              <a:avLst/>
            </a:prstGeom>
            <a:solidFill>
              <a:srgbClr val="4CA62C"/>
            </a:solidFill>
            <a:ln cap="flat" cmpd="sng" w="19050">
              <a:solidFill>
                <a:srgbClr val="4C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4"/>
            <p:cNvSpPr txBox="1"/>
            <p:nvPr/>
          </p:nvSpPr>
          <p:spPr>
            <a:xfrm>
              <a:off x="10781365" y="2521731"/>
              <a:ext cx="4990802" cy="3593377"/>
            </a:xfrm>
            <a:prstGeom prst="rect">
              <a:avLst/>
            </a:prstGeom>
            <a:noFill/>
            <a:ln>
              <a:noFill/>
            </a:ln>
          </p:spPr>
          <p:txBody>
            <a:bodyPr anchorCtr="0" anchor="t" bIns="330200" lIns="492975" spcFirstLastPara="1" rIns="492975" wrap="square" tIns="0">
              <a:noAutofit/>
            </a:bodyPr>
            <a:lstStyle/>
            <a:p>
              <a:pPr indent="0" lvl="0" marL="0" marR="0" rtl="0" algn="l">
                <a:lnSpc>
                  <a:spcPct val="100000"/>
                </a:lnSpc>
                <a:spcBef>
                  <a:spcPts val="0"/>
                </a:spcBef>
                <a:spcAft>
                  <a:spcPts val="0"/>
                </a:spcAft>
                <a:buClr>
                  <a:schemeClr val="lt1"/>
                </a:buClr>
                <a:buSzPts val="2800"/>
                <a:buFont typeface="Arial"/>
                <a:buNone/>
              </a:pPr>
              <a:r>
                <a:rPr b="1" lang="es-ES" sz="2800">
                  <a:solidFill>
                    <a:schemeClr val="lt1"/>
                  </a:solidFill>
                  <a:latin typeface="Arial"/>
                  <a:ea typeface="Arial"/>
                  <a:cs typeface="Arial"/>
                  <a:sym typeface="Arial"/>
                </a:rPr>
                <a:t>Verificación cruzada de coherencia</a:t>
              </a:r>
              <a:r>
                <a:rPr lang="es-ES" sz="2800">
                  <a:solidFill>
                    <a:schemeClr val="lt1"/>
                  </a:solidFill>
                  <a:latin typeface="Arial"/>
                  <a:ea typeface="Arial"/>
                  <a:cs typeface="Arial"/>
                  <a:sym typeface="Arial"/>
                </a:rPr>
                <a:t>: Compara la información con otras fuentes para identificar posibles sesgos.</a:t>
              </a:r>
              <a:endParaRPr/>
            </a:p>
          </p:txBody>
        </p:sp>
        <p:sp>
          <p:nvSpPr>
            <p:cNvPr id="557" name="Google Shape;557;p24"/>
            <p:cNvSpPr/>
            <p:nvPr/>
          </p:nvSpPr>
          <p:spPr>
            <a:xfrm>
              <a:off x="10781365" y="126146"/>
              <a:ext cx="4990802" cy="23955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4"/>
            <p:cNvSpPr txBox="1"/>
            <p:nvPr/>
          </p:nvSpPr>
          <p:spPr>
            <a:xfrm>
              <a:off x="10781365" y="126146"/>
              <a:ext cx="4990802" cy="2395585"/>
            </a:xfrm>
            <a:prstGeom prst="rect">
              <a:avLst/>
            </a:prstGeom>
            <a:noFill/>
            <a:ln>
              <a:noFill/>
            </a:ln>
          </p:spPr>
          <p:txBody>
            <a:bodyPr anchorCtr="0" anchor="ctr" bIns="165100" lIns="492975" spcFirstLastPara="1" rIns="492975" wrap="square" tIns="165100">
              <a:noAutofit/>
            </a:bodyPr>
            <a:lstStyle/>
            <a:p>
              <a:pPr indent="0" lvl="0" marL="0" marR="0" rtl="0" algn="l">
                <a:lnSpc>
                  <a:spcPct val="90000"/>
                </a:lnSpc>
                <a:spcBef>
                  <a:spcPts val="0"/>
                </a:spcBef>
                <a:spcAft>
                  <a:spcPts val="0"/>
                </a:spcAft>
                <a:buClr>
                  <a:schemeClr val="lt1"/>
                </a:buClr>
                <a:buSzPts val="6600"/>
                <a:buFont typeface="Arial"/>
                <a:buNone/>
              </a:pPr>
              <a:r>
                <a:rPr lang="es-ES" sz="6600">
                  <a:solidFill>
                    <a:schemeClr val="lt1"/>
                  </a:solidFill>
                  <a:latin typeface="Arial"/>
                  <a:ea typeface="Arial"/>
                  <a:cs typeface="Arial"/>
                  <a:sym typeface="Arial"/>
                </a:rPr>
                <a:t>03</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25"/>
          <p:cNvSpPr txBox="1"/>
          <p:nvPr>
            <p:ph type="title"/>
          </p:nvPr>
        </p:nvSpPr>
        <p:spPr>
          <a:xfrm>
            <a:off x="946404" y="960120"/>
            <a:ext cx="7228332" cy="2221992"/>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s-ES" sz="7500"/>
              <a:t>Consejos adicionales:</a:t>
            </a:r>
            <a:endParaRPr/>
          </a:p>
        </p:txBody>
      </p:sp>
      <p:sp>
        <p:nvSpPr>
          <p:cNvPr id="565" name="Google Shape;565;p25"/>
          <p:cNvSpPr txBox="1"/>
          <p:nvPr>
            <p:ph idx="1" type="body"/>
          </p:nvPr>
        </p:nvSpPr>
        <p:spPr>
          <a:xfrm>
            <a:off x="946404" y="3991356"/>
            <a:ext cx="8197596" cy="5952744"/>
          </a:xfrm>
          <a:prstGeom prst="rect">
            <a:avLst/>
          </a:prstGeom>
          <a:noFill/>
          <a:ln>
            <a:noFill/>
          </a:ln>
        </p:spPr>
        <p:txBody>
          <a:bodyPr anchorCtr="0" anchor="t" bIns="45700" lIns="91425" spcFirstLastPara="1" rIns="91425" wrap="square" tIns="45700">
            <a:normAutofit/>
          </a:bodyPr>
          <a:lstStyle/>
          <a:p>
            <a:pPr indent="-177800" lvl="0" marL="342900" rtl="0" algn="l">
              <a:spcBef>
                <a:spcPts val="0"/>
              </a:spcBef>
              <a:spcAft>
                <a:spcPts val="0"/>
              </a:spcAft>
              <a:buClr>
                <a:schemeClr val="dk1"/>
              </a:buClr>
              <a:buSzPts val="2600"/>
              <a:buNone/>
            </a:pPr>
            <a:r>
              <a:t/>
            </a:r>
            <a:endParaRPr sz="2600"/>
          </a:p>
          <a:p>
            <a:pPr indent="-342900" lvl="0" marL="342900" rtl="0" algn="l">
              <a:spcBef>
                <a:spcPts val="520"/>
              </a:spcBef>
              <a:spcAft>
                <a:spcPts val="0"/>
              </a:spcAft>
              <a:buClr>
                <a:schemeClr val="dk1"/>
              </a:buClr>
              <a:buSzPts val="2600"/>
              <a:buChar char="•"/>
            </a:pPr>
            <a:r>
              <a:rPr lang="es-ES" sz="2600"/>
              <a:t>Si la información es demasiado buena para ser verdad, no lo es.</a:t>
            </a:r>
            <a:endParaRPr/>
          </a:p>
          <a:p>
            <a:pPr indent="-342900" lvl="0" marL="342900" rtl="0" algn="l">
              <a:spcBef>
                <a:spcPts val="520"/>
              </a:spcBef>
              <a:spcAft>
                <a:spcPts val="0"/>
              </a:spcAft>
              <a:buClr>
                <a:schemeClr val="dk1"/>
              </a:buClr>
              <a:buSzPts val="2600"/>
              <a:buChar char="•"/>
            </a:pPr>
            <a:r>
              <a:rPr lang="es-ES" sz="2600"/>
              <a:t>Nunca confíes en las redes sociales para obtener información importante (es decir, preguntas médicas, análisis políticos, etc.)</a:t>
            </a:r>
            <a:endParaRPr/>
          </a:p>
          <a:p>
            <a:pPr indent="-342900" lvl="0" marL="342900" rtl="0" algn="l">
              <a:spcBef>
                <a:spcPts val="520"/>
              </a:spcBef>
              <a:spcAft>
                <a:spcPts val="0"/>
              </a:spcAft>
              <a:buClr>
                <a:schemeClr val="dk1"/>
              </a:buClr>
              <a:buSzPts val="2600"/>
              <a:buChar char="•"/>
            </a:pPr>
            <a:r>
              <a:rPr lang="es-ES" sz="2600"/>
              <a:t>No difundas noticias falsas entre tus contactos. Primero comprueba si la información es verdadera. Si todos hiciéramos lo mismo, no habría lugar para las noticias falsas.</a:t>
            </a:r>
            <a:endParaRPr/>
          </a:p>
          <a:p>
            <a:pPr indent="-342900" lvl="0" marL="342900" rtl="0" algn="l">
              <a:spcBef>
                <a:spcPts val="520"/>
              </a:spcBef>
              <a:spcAft>
                <a:spcPts val="0"/>
              </a:spcAft>
              <a:buClr>
                <a:schemeClr val="dk1"/>
              </a:buClr>
              <a:buSzPts val="2600"/>
              <a:buChar char="•"/>
            </a:pPr>
            <a:r>
              <a:rPr b="1" lang="es-ES" sz="2600"/>
              <a:t>Ten cuidado con la desinformación o la propaganda diseñada para manipular o engañar a la audiencia.</a:t>
            </a:r>
            <a:endParaRPr/>
          </a:p>
        </p:txBody>
      </p:sp>
      <p:pic>
        <p:nvPicPr>
          <p:cNvPr id="566" name="Google Shape;566;p25"/>
          <p:cNvPicPr preferRelativeResize="0"/>
          <p:nvPr/>
        </p:nvPicPr>
        <p:blipFill rotWithShape="1">
          <a:blip r:embed="rId3">
            <a:alphaModFix/>
          </a:blip>
          <a:srcRect b="0" l="0" r="0" t="0"/>
          <a:stretch/>
        </p:blipFill>
        <p:spPr>
          <a:xfrm>
            <a:off x="10820400" y="0"/>
            <a:ext cx="5554663" cy="10287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26"/>
          <p:cNvSpPr/>
          <p:nvPr/>
        </p:nvSpPr>
        <p:spPr>
          <a:xfrm>
            <a:off x="0" y="0"/>
            <a:ext cx="18288000" cy="1028700"/>
          </a:xfrm>
          <a:custGeom>
            <a:rect b="b" l="l" r="r" t="t"/>
            <a:pathLst>
              <a:path extrusionOk="0" h="1371600" w="24384000">
                <a:moveTo>
                  <a:pt x="0" y="0"/>
                </a:moveTo>
                <a:lnTo>
                  <a:pt x="24384000" y="0"/>
                </a:lnTo>
                <a:lnTo>
                  <a:pt x="24384000" y="1371600"/>
                </a:lnTo>
                <a:lnTo>
                  <a:pt x="0" y="1371600"/>
                </a:lnTo>
                <a:lnTo>
                  <a:pt x="0" y="0"/>
                </a:lnTo>
                <a:close/>
              </a:path>
            </a:pathLst>
          </a:custGeom>
          <a:solidFill>
            <a:srgbClr val="E3DE1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26"/>
          <p:cNvSpPr/>
          <p:nvPr/>
        </p:nvSpPr>
        <p:spPr>
          <a:xfrm>
            <a:off x="37902" y="7576794"/>
            <a:ext cx="2381249" cy="1685924"/>
          </a:xfrm>
          <a:custGeom>
            <a:rect b="b" l="l" r="r" t="t"/>
            <a:pathLst>
              <a:path extrusionOk="0" h="1685924" w="2381249">
                <a:moveTo>
                  <a:pt x="0" y="0"/>
                </a:moveTo>
                <a:lnTo>
                  <a:pt x="2381249" y="0"/>
                </a:lnTo>
                <a:lnTo>
                  <a:pt x="2381249" y="1685924"/>
                </a:lnTo>
                <a:lnTo>
                  <a:pt x="0" y="1685924"/>
                </a:lnTo>
                <a:lnTo>
                  <a:pt x="0" y="0"/>
                </a:lnTo>
                <a:close/>
              </a:path>
            </a:pathLst>
          </a:custGeom>
          <a:blipFill rotWithShape="1">
            <a:blip r:embed="rId3">
              <a:alphaModFix/>
            </a:blip>
            <a:stretch>
              <a:fillRect b="0" l="-168" r="-16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26"/>
          <p:cNvSpPr/>
          <p:nvPr/>
        </p:nvSpPr>
        <p:spPr>
          <a:xfrm>
            <a:off x="2385223" y="7395611"/>
            <a:ext cx="1743074" cy="1743074"/>
          </a:xfrm>
          <a:custGeom>
            <a:rect b="b" l="l" r="r" t="t"/>
            <a:pathLst>
              <a:path extrusionOk="0" h="1743074" w="1743074">
                <a:moveTo>
                  <a:pt x="0" y="0"/>
                </a:moveTo>
                <a:lnTo>
                  <a:pt x="1743074" y="0"/>
                </a:lnTo>
                <a:lnTo>
                  <a:pt x="1743074" y="1743073"/>
                </a:lnTo>
                <a:lnTo>
                  <a:pt x="0" y="174307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26"/>
          <p:cNvSpPr/>
          <p:nvPr/>
        </p:nvSpPr>
        <p:spPr>
          <a:xfrm>
            <a:off x="6425352" y="7779018"/>
            <a:ext cx="2693582" cy="1118681"/>
          </a:xfrm>
          <a:custGeom>
            <a:rect b="b" l="l" r="r" t="t"/>
            <a:pathLst>
              <a:path extrusionOk="0" h="1118681" w="2693582">
                <a:moveTo>
                  <a:pt x="0" y="0"/>
                </a:moveTo>
                <a:lnTo>
                  <a:pt x="2693582" y="0"/>
                </a:lnTo>
                <a:lnTo>
                  <a:pt x="2693582" y="1118680"/>
                </a:lnTo>
                <a:lnTo>
                  <a:pt x="0" y="1118680"/>
                </a:lnTo>
                <a:lnTo>
                  <a:pt x="0" y="0"/>
                </a:lnTo>
                <a:close/>
              </a:path>
            </a:pathLst>
          </a:custGeom>
          <a:blipFill rotWithShape="1">
            <a:blip r:embed="rId5">
              <a:alphaModFix/>
            </a:blip>
            <a:stretch>
              <a:fillRect b="-160" l="0" r="0" t="-16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26"/>
          <p:cNvSpPr/>
          <p:nvPr/>
        </p:nvSpPr>
        <p:spPr>
          <a:xfrm>
            <a:off x="9433432" y="7454578"/>
            <a:ext cx="2291842" cy="1695449"/>
          </a:xfrm>
          <a:custGeom>
            <a:rect b="b" l="l" r="r" t="t"/>
            <a:pathLst>
              <a:path extrusionOk="0" h="1695449" w="2291842">
                <a:moveTo>
                  <a:pt x="0" y="0"/>
                </a:moveTo>
                <a:lnTo>
                  <a:pt x="2291843" y="0"/>
                </a:lnTo>
                <a:lnTo>
                  <a:pt x="2291843" y="1695449"/>
                </a:lnTo>
                <a:lnTo>
                  <a:pt x="0" y="1695449"/>
                </a:lnTo>
                <a:lnTo>
                  <a:pt x="0" y="0"/>
                </a:lnTo>
                <a:close/>
              </a:path>
            </a:pathLst>
          </a:custGeom>
          <a:blipFill rotWithShape="1">
            <a:blip r:embed="rId6">
              <a:alphaModFix/>
            </a:blip>
            <a:stretch>
              <a:fillRect b="-210" l="0" r="0" t="-20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26"/>
          <p:cNvSpPr/>
          <p:nvPr/>
        </p:nvSpPr>
        <p:spPr>
          <a:xfrm>
            <a:off x="455642" y="1419508"/>
            <a:ext cx="2512330" cy="2664234"/>
          </a:xfrm>
          <a:custGeom>
            <a:rect b="b" l="l" r="r" t="t"/>
            <a:pathLst>
              <a:path extrusionOk="0" h="2664234" w="2512330">
                <a:moveTo>
                  <a:pt x="0" y="0"/>
                </a:moveTo>
                <a:lnTo>
                  <a:pt x="2512330" y="0"/>
                </a:lnTo>
                <a:lnTo>
                  <a:pt x="2512330" y="2664235"/>
                </a:lnTo>
                <a:lnTo>
                  <a:pt x="0" y="2664235"/>
                </a:lnTo>
                <a:lnTo>
                  <a:pt x="0" y="0"/>
                </a:lnTo>
                <a:close/>
              </a:path>
            </a:pathLst>
          </a:custGeom>
          <a:blipFill rotWithShape="1">
            <a:blip r:embed="rId7">
              <a:alphaModFix/>
            </a:blip>
            <a:stretch>
              <a:fillRect b="-110" l="0" r="0" t="-1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26"/>
          <p:cNvSpPr/>
          <p:nvPr/>
        </p:nvSpPr>
        <p:spPr>
          <a:xfrm>
            <a:off x="0" y="9258300"/>
            <a:ext cx="18286857" cy="1028700"/>
          </a:xfrm>
          <a:custGeom>
            <a:rect b="b" l="l" r="r" t="t"/>
            <a:pathLst>
              <a:path extrusionOk="0" h="1371600" w="24382476">
                <a:moveTo>
                  <a:pt x="0" y="0"/>
                </a:moveTo>
                <a:lnTo>
                  <a:pt x="24382476" y="0"/>
                </a:lnTo>
                <a:lnTo>
                  <a:pt x="24382476" y="1371600"/>
                </a:lnTo>
                <a:lnTo>
                  <a:pt x="0" y="1371600"/>
                </a:lnTo>
                <a:lnTo>
                  <a:pt x="0" y="0"/>
                </a:lnTo>
                <a:close/>
              </a:path>
            </a:pathLst>
          </a:custGeom>
          <a:solidFill>
            <a:srgbClr val="487D5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26"/>
          <p:cNvSpPr/>
          <p:nvPr/>
        </p:nvSpPr>
        <p:spPr>
          <a:xfrm>
            <a:off x="11873696" y="7937010"/>
            <a:ext cx="2666998" cy="733424"/>
          </a:xfrm>
          <a:custGeom>
            <a:rect b="b" l="l" r="r" t="t"/>
            <a:pathLst>
              <a:path extrusionOk="0" h="733424" w="2666998">
                <a:moveTo>
                  <a:pt x="0" y="0"/>
                </a:moveTo>
                <a:lnTo>
                  <a:pt x="2666998" y="0"/>
                </a:lnTo>
                <a:lnTo>
                  <a:pt x="2666998" y="733424"/>
                </a:lnTo>
                <a:lnTo>
                  <a:pt x="0" y="733424"/>
                </a:lnTo>
                <a:lnTo>
                  <a:pt x="0" y="0"/>
                </a:lnTo>
                <a:close/>
              </a:path>
            </a:pathLst>
          </a:custGeom>
          <a:blipFill rotWithShape="1">
            <a:blip r:embed="rId8">
              <a:alphaModFix/>
            </a:blip>
            <a:stretch>
              <a:fillRect b="-7" l="0" r="0" t="-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26"/>
          <p:cNvSpPr/>
          <p:nvPr/>
        </p:nvSpPr>
        <p:spPr>
          <a:xfrm>
            <a:off x="14693958" y="7863350"/>
            <a:ext cx="801841" cy="806399"/>
          </a:xfrm>
          <a:custGeom>
            <a:rect b="b" l="l" r="r" t="t"/>
            <a:pathLst>
              <a:path extrusionOk="0" h="806399" w="801841">
                <a:moveTo>
                  <a:pt x="0" y="0"/>
                </a:moveTo>
                <a:lnTo>
                  <a:pt x="801842" y="0"/>
                </a:lnTo>
                <a:lnTo>
                  <a:pt x="801842" y="806398"/>
                </a:lnTo>
                <a:lnTo>
                  <a:pt x="0" y="806398"/>
                </a:lnTo>
                <a:lnTo>
                  <a:pt x="0" y="0"/>
                </a:lnTo>
                <a:close/>
              </a:path>
            </a:pathLst>
          </a:custGeom>
          <a:blipFill rotWithShape="1">
            <a:blip r:embed="rId9">
              <a:alphaModFix/>
            </a:blip>
            <a:stretch>
              <a:fillRect b="0" l="-283" r="-28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26"/>
          <p:cNvSpPr/>
          <p:nvPr/>
        </p:nvSpPr>
        <p:spPr>
          <a:xfrm>
            <a:off x="15609012" y="8028748"/>
            <a:ext cx="1180465" cy="201930"/>
          </a:xfrm>
          <a:custGeom>
            <a:rect b="b" l="l" r="r" t="t"/>
            <a:pathLst>
              <a:path extrusionOk="0" h="201930" w="1180465">
                <a:moveTo>
                  <a:pt x="0" y="0"/>
                </a:moveTo>
                <a:lnTo>
                  <a:pt x="1180466" y="0"/>
                </a:lnTo>
                <a:lnTo>
                  <a:pt x="1180466" y="201930"/>
                </a:lnTo>
                <a:lnTo>
                  <a:pt x="0" y="201930"/>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26"/>
          <p:cNvSpPr/>
          <p:nvPr/>
        </p:nvSpPr>
        <p:spPr>
          <a:xfrm>
            <a:off x="16847094" y="8031077"/>
            <a:ext cx="493393" cy="197072"/>
          </a:xfrm>
          <a:custGeom>
            <a:rect b="b" l="l" r="r" t="t"/>
            <a:pathLst>
              <a:path extrusionOk="0" h="197072" w="493393">
                <a:moveTo>
                  <a:pt x="0" y="0"/>
                </a:moveTo>
                <a:lnTo>
                  <a:pt x="493393" y="0"/>
                </a:lnTo>
                <a:lnTo>
                  <a:pt x="493393" y="197072"/>
                </a:lnTo>
                <a:lnTo>
                  <a:pt x="0" y="197072"/>
                </a:lnTo>
                <a:lnTo>
                  <a:pt x="0" y="0"/>
                </a:lnTo>
                <a:close/>
              </a:path>
            </a:pathLst>
          </a:custGeom>
          <a:blipFill rotWithShape="1">
            <a:blip r:embed="rId11">
              <a:alphaModFix/>
            </a:blip>
            <a:stretch>
              <a:fillRect b="-552" l="0" r="0" t="-55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26"/>
          <p:cNvSpPr/>
          <p:nvPr/>
        </p:nvSpPr>
        <p:spPr>
          <a:xfrm>
            <a:off x="17362387" y="8029117"/>
            <a:ext cx="215265" cy="201296"/>
          </a:xfrm>
          <a:custGeom>
            <a:rect b="b" l="l" r="r" t="t"/>
            <a:pathLst>
              <a:path extrusionOk="0" h="201296" w="215265">
                <a:moveTo>
                  <a:pt x="0" y="0"/>
                </a:moveTo>
                <a:lnTo>
                  <a:pt x="215265" y="0"/>
                </a:lnTo>
                <a:lnTo>
                  <a:pt x="215265" y="201296"/>
                </a:lnTo>
                <a:lnTo>
                  <a:pt x="0" y="201296"/>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26"/>
          <p:cNvSpPr/>
          <p:nvPr/>
        </p:nvSpPr>
        <p:spPr>
          <a:xfrm>
            <a:off x="17596548" y="8031077"/>
            <a:ext cx="354959" cy="197072"/>
          </a:xfrm>
          <a:custGeom>
            <a:rect b="b" l="l" r="r" t="t"/>
            <a:pathLst>
              <a:path extrusionOk="0" h="197072" w="354959">
                <a:moveTo>
                  <a:pt x="0" y="0"/>
                </a:moveTo>
                <a:lnTo>
                  <a:pt x="354959" y="0"/>
                </a:lnTo>
                <a:lnTo>
                  <a:pt x="354959" y="197072"/>
                </a:lnTo>
                <a:lnTo>
                  <a:pt x="0" y="197072"/>
                </a:lnTo>
                <a:lnTo>
                  <a:pt x="0" y="0"/>
                </a:lnTo>
                <a:close/>
              </a:path>
            </a:pathLst>
          </a:custGeom>
          <a:blipFill rotWithShape="1">
            <a:blip r:embed="rId13">
              <a:alphaModFix/>
            </a:blip>
            <a:stretch>
              <a:fillRect b="-1111" l="0" r="0" t="-111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26"/>
          <p:cNvSpPr/>
          <p:nvPr/>
        </p:nvSpPr>
        <p:spPr>
          <a:xfrm>
            <a:off x="15606081" y="8346183"/>
            <a:ext cx="117136" cy="158410"/>
          </a:xfrm>
          <a:custGeom>
            <a:rect b="b" l="l" r="r" t="t"/>
            <a:pathLst>
              <a:path extrusionOk="0" h="158410" w="117136">
                <a:moveTo>
                  <a:pt x="0" y="0"/>
                </a:moveTo>
                <a:lnTo>
                  <a:pt x="117136" y="0"/>
                </a:lnTo>
                <a:lnTo>
                  <a:pt x="117136" y="158410"/>
                </a:lnTo>
                <a:lnTo>
                  <a:pt x="0" y="158410"/>
                </a:lnTo>
                <a:lnTo>
                  <a:pt x="0" y="0"/>
                </a:lnTo>
                <a:close/>
              </a:path>
            </a:pathLst>
          </a:custGeom>
          <a:blipFill rotWithShape="1">
            <a:blip r:embed="rId14">
              <a:alphaModFix/>
            </a:blip>
            <a:stretch>
              <a:fillRect b="-2375" l="0" r="0" t="-23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26"/>
          <p:cNvSpPr/>
          <p:nvPr/>
        </p:nvSpPr>
        <p:spPr>
          <a:xfrm>
            <a:off x="15748064" y="8348903"/>
            <a:ext cx="88583" cy="153734"/>
          </a:xfrm>
          <a:custGeom>
            <a:rect b="b" l="l" r="r" t="t"/>
            <a:pathLst>
              <a:path extrusionOk="0" h="204978" w="118110">
                <a:moveTo>
                  <a:pt x="118110" y="0"/>
                </a:moveTo>
                <a:lnTo>
                  <a:pt x="0" y="0"/>
                </a:lnTo>
                <a:lnTo>
                  <a:pt x="0" y="35560"/>
                </a:lnTo>
                <a:lnTo>
                  <a:pt x="0" y="79629"/>
                </a:lnTo>
                <a:lnTo>
                  <a:pt x="0" y="115189"/>
                </a:lnTo>
                <a:lnTo>
                  <a:pt x="0" y="169418"/>
                </a:lnTo>
                <a:lnTo>
                  <a:pt x="0" y="204978"/>
                </a:lnTo>
                <a:lnTo>
                  <a:pt x="118110" y="204978"/>
                </a:lnTo>
                <a:lnTo>
                  <a:pt x="118110" y="169418"/>
                </a:lnTo>
                <a:lnTo>
                  <a:pt x="43561" y="169418"/>
                </a:lnTo>
                <a:lnTo>
                  <a:pt x="43561" y="115189"/>
                </a:lnTo>
                <a:lnTo>
                  <a:pt x="113157" y="115189"/>
                </a:lnTo>
                <a:lnTo>
                  <a:pt x="113157" y="79629"/>
                </a:lnTo>
                <a:lnTo>
                  <a:pt x="43561" y="79629"/>
                </a:lnTo>
                <a:lnTo>
                  <a:pt x="43561" y="35560"/>
                </a:lnTo>
                <a:lnTo>
                  <a:pt x="118110" y="35560"/>
                </a:lnTo>
                <a:lnTo>
                  <a:pt x="118110"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26"/>
          <p:cNvSpPr/>
          <p:nvPr/>
        </p:nvSpPr>
        <p:spPr>
          <a:xfrm>
            <a:off x="15866548" y="8348389"/>
            <a:ext cx="136598" cy="154119"/>
          </a:xfrm>
          <a:custGeom>
            <a:rect b="b" l="l" r="r" t="t"/>
            <a:pathLst>
              <a:path extrusionOk="0" h="154119" w="136598">
                <a:moveTo>
                  <a:pt x="0" y="0"/>
                </a:moveTo>
                <a:lnTo>
                  <a:pt x="136598" y="0"/>
                </a:lnTo>
                <a:lnTo>
                  <a:pt x="136598" y="154119"/>
                </a:lnTo>
                <a:lnTo>
                  <a:pt x="0" y="154119"/>
                </a:lnTo>
                <a:lnTo>
                  <a:pt x="0" y="0"/>
                </a:lnTo>
                <a:close/>
              </a:path>
            </a:pathLst>
          </a:custGeom>
          <a:blipFill rotWithShape="1">
            <a:blip r:embed="rId15">
              <a:alphaModFix/>
            </a:blip>
            <a:stretch>
              <a:fillRect b="-645" l="0" r="0" t="-64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26"/>
          <p:cNvSpPr/>
          <p:nvPr/>
        </p:nvSpPr>
        <p:spPr>
          <a:xfrm>
            <a:off x="16024682" y="8348903"/>
            <a:ext cx="116110" cy="153829"/>
          </a:xfrm>
          <a:custGeom>
            <a:rect b="b" l="l" r="r" t="t"/>
            <a:pathLst>
              <a:path extrusionOk="0" h="205105" w="154813">
                <a:moveTo>
                  <a:pt x="154813" y="0"/>
                </a:moveTo>
                <a:lnTo>
                  <a:pt x="0" y="0"/>
                </a:lnTo>
                <a:lnTo>
                  <a:pt x="0" y="35560"/>
                </a:lnTo>
                <a:lnTo>
                  <a:pt x="55626" y="35560"/>
                </a:lnTo>
                <a:lnTo>
                  <a:pt x="55626" y="205105"/>
                </a:lnTo>
                <a:lnTo>
                  <a:pt x="99187" y="205105"/>
                </a:lnTo>
                <a:lnTo>
                  <a:pt x="99187" y="35560"/>
                </a:lnTo>
                <a:lnTo>
                  <a:pt x="154813" y="35560"/>
                </a:lnTo>
                <a:lnTo>
                  <a:pt x="154813"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2" name="Google Shape;592;p26"/>
          <p:cNvSpPr/>
          <p:nvPr/>
        </p:nvSpPr>
        <p:spPr>
          <a:xfrm>
            <a:off x="16162266" y="8346060"/>
            <a:ext cx="279806" cy="158656"/>
          </a:xfrm>
          <a:custGeom>
            <a:rect b="b" l="l" r="r" t="t"/>
            <a:pathLst>
              <a:path extrusionOk="0" h="158656" w="279806">
                <a:moveTo>
                  <a:pt x="0" y="0"/>
                </a:moveTo>
                <a:lnTo>
                  <a:pt x="279806" y="0"/>
                </a:lnTo>
                <a:lnTo>
                  <a:pt x="279806" y="158656"/>
                </a:lnTo>
                <a:lnTo>
                  <a:pt x="0" y="158656"/>
                </a:lnTo>
                <a:lnTo>
                  <a:pt x="0" y="0"/>
                </a:lnTo>
                <a:close/>
              </a:path>
            </a:pathLst>
          </a:custGeom>
          <a:blipFill rotWithShape="1">
            <a:blip r:embed="rId16">
              <a:alphaModFix/>
            </a:blip>
            <a:stretch>
              <a:fillRect b="-1689" l="0" r="0" t="-16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26"/>
          <p:cNvSpPr/>
          <p:nvPr/>
        </p:nvSpPr>
        <p:spPr>
          <a:xfrm>
            <a:off x="16516125" y="8346183"/>
            <a:ext cx="227174" cy="158410"/>
          </a:xfrm>
          <a:custGeom>
            <a:rect b="b" l="l" r="r" t="t"/>
            <a:pathLst>
              <a:path extrusionOk="0" h="158410" w="227174">
                <a:moveTo>
                  <a:pt x="0" y="0"/>
                </a:moveTo>
                <a:lnTo>
                  <a:pt x="227174" y="0"/>
                </a:lnTo>
                <a:lnTo>
                  <a:pt x="227174" y="158410"/>
                </a:lnTo>
                <a:lnTo>
                  <a:pt x="0" y="158410"/>
                </a:lnTo>
                <a:lnTo>
                  <a:pt x="0" y="0"/>
                </a:lnTo>
                <a:close/>
              </a:path>
            </a:pathLst>
          </a:custGeom>
          <a:blipFill rotWithShape="1">
            <a:blip r:embed="rId17">
              <a:alphaModFix/>
            </a:blip>
            <a:stretch>
              <a:fillRect b="-789" l="0" r="0" t="-7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26"/>
          <p:cNvSpPr/>
          <p:nvPr/>
        </p:nvSpPr>
        <p:spPr>
          <a:xfrm>
            <a:off x="16763740" y="8348390"/>
            <a:ext cx="126316" cy="156203"/>
          </a:xfrm>
          <a:custGeom>
            <a:rect b="b" l="l" r="r" t="t"/>
            <a:pathLst>
              <a:path extrusionOk="0" h="156203" w="126316">
                <a:moveTo>
                  <a:pt x="0" y="0"/>
                </a:moveTo>
                <a:lnTo>
                  <a:pt x="126316" y="0"/>
                </a:lnTo>
                <a:lnTo>
                  <a:pt x="126316" y="156203"/>
                </a:lnTo>
                <a:lnTo>
                  <a:pt x="0" y="156203"/>
                </a:lnTo>
                <a:lnTo>
                  <a:pt x="0" y="0"/>
                </a:lnTo>
                <a:close/>
              </a:path>
            </a:pathLst>
          </a:custGeom>
          <a:blipFill rotWithShape="1">
            <a:blip r:embed="rId18">
              <a:alphaModFix/>
            </a:blip>
            <a:stretch>
              <a:fillRect b="-1318" l="0" r="0" t="-13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26"/>
          <p:cNvSpPr/>
          <p:nvPr/>
        </p:nvSpPr>
        <p:spPr>
          <a:xfrm>
            <a:off x="16925675" y="8348268"/>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0" l="-927"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26"/>
          <p:cNvSpPr/>
          <p:nvPr/>
        </p:nvSpPr>
        <p:spPr>
          <a:xfrm>
            <a:off x="17082958" y="8348390"/>
            <a:ext cx="32671" cy="154115"/>
          </a:xfrm>
          <a:custGeom>
            <a:rect b="b" l="l" r="r" t="t"/>
            <a:pathLst>
              <a:path extrusionOk="0" h="205486" w="43561">
                <a:moveTo>
                  <a:pt x="43561" y="205486"/>
                </a:moveTo>
                <a:lnTo>
                  <a:pt x="0" y="205486"/>
                </a:lnTo>
                <a:lnTo>
                  <a:pt x="0" y="0"/>
                </a:lnTo>
                <a:lnTo>
                  <a:pt x="43561" y="0"/>
                </a:lnTo>
                <a:lnTo>
                  <a:pt x="43561" y="205486"/>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26"/>
          <p:cNvSpPr/>
          <p:nvPr/>
        </p:nvSpPr>
        <p:spPr>
          <a:xfrm>
            <a:off x="17186752" y="8347776"/>
            <a:ext cx="254102" cy="154927"/>
          </a:xfrm>
          <a:custGeom>
            <a:rect b="b" l="l" r="r" t="t"/>
            <a:pathLst>
              <a:path extrusionOk="0" h="154927" w="254102">
                <a:moveTo>
                  <a:pt x="0" y="0"/>
                </a:moveTo>
                <a:lnTo>
                  <a:pt x="254102" y="0"/>
                </a:lnTo>
                <a:lnTo>
                  <a:pt x="254102" y="154927"/>
                </a:lnTo>
                <a:lnTo>
                  <a:pt x="0" y="154927"/>
                </a:lnTo>
                <a:lnTo>
                  <a:pt x="0" y="0"/>
                </a:lnTo>
                <a:close/>
              </a:path>
            </a:pathLst>
          </a:custGeom>
          <a:blipFill rotWithShape="1">
            <a:blip r:embed="rId20">
              <a:alphaModFix/>
            </a:blip>
            <a:stretch>
              <a:fillRect b="0" l="-489" r="-48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98" name="Google Shape;598;p26"/>
          <p:cNvGrpSpPr/>
          <p:nvPr/>
        </p:nvGrpSpPr>
        <p:grpSpPr>
          <a:xfrm>
            <a:off x="17468761" y="8348395"/>
            <a:ext cx="148685" cy="154305"/>
            <a:chOff x="0" y="0"/>
            <a:chExt cx="198247" cy="205740"/>
          </a:xfrm>
        </p:grpSpPr>
        <p:sp>
          <p:nvSpPr>
            <p:cNvPr id="599" name="Google Shape;599;p26"/>
            <p:cNvSpPr/>
            <p:nvPr/>
          </p:nvSpPr>
          <p:spPr>
            <a:xfrm>
              <a:off x="0" y="635"/>
              <a:ext cx="117602" cy="205105"/>
            </a:xfrm>
            <a:custGeom>
              <a:rect b="b" l="l" r="r" t="t"/>
              <a:pathLst>
                <a:path extrusionOk="0" h="205105" w="117602">
                  <a:moveTo>
                    <a:pt x="117602" y="0"/>
                  </a:moveTo>
                  <a:lnTo>
                    <a:pt x="0" y="0"/>
                  </a:lnTo>
                  <a:lnTo>
                    <a:pt x="0" y="35560"/>
                  </a:lnTo>
                  <a:lnTo>
                    <a:pt x="0" y="88138"/>
                  </a:lnTo>
                  <a:lnTo>
                    <a:pt x="0" y="123825"/>
                  </a:lnTo>
                  <a:lnTo>
                    <a:pt x="0" y="205105"/>
                  </a:lnTo>
                  <a:lnTo>
                    <a:pt x="42799" y="205105"/>
                  </a:lnTo>
                  <a:lnTo>
                    <a:pt x="42799" y="123825"/>
                  </a:lnTo>
                  <a:lnTo>
                    <a:pt x="112395" y="123825"/>
                  </a:lnTo>
                  <a:lnTo>
                    <a:pt x="112395" y="88138"/>
                  </a:lnTo>
                  <a:lnTo>
                    <a:pt x="42926" y="88138"/>
                  </a:lnTo>
                  <a:lnTo>
                    <a:pt x="42926" y="35687"/>
                  </a:lnTo>
                  <a:lnTo>
                    <a:pt x="117602" y="35687"/>
                  </a:lnTo>
                  <a:lnTo>
                    <a:pt x="117602"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26"/>
            <p:cNvSpPr/>
            <p:nvPr/>
          </p:nvSpPr>
          <p:spPr>
            <a:xfrm>
              <a:off x="154686" y="0"/>
              <a:ext cx="43561" cy="205486"/>
            </a:xfrm>
            <a:custGeom>
              <a:rect b="b" l="l" r="r" t="t"/>
              <a:pathLst>
                <a:path extrusionOk="0" h="205486" w="43561">
                  <a:moveTo>
                    <a:pt x="43561" y="0"/>
                  </a:moveTo>
                  <a:lnTo>
                    <a:pt x="0" y="0"/>
                  </a:lnTo>
                  <a:lnTo>
                    <a:pt x="0" y="205486"/>
                  </a:lnTo>
                  <a:lnTo>
                    <a:pt x="43561" y="205486"/>
                  </a:lnTo>
                  <a:lnTo>
                    <a:pt x="43561" y="0"/>
                  </a:lnTo>
                  <a:close/>
                </a:path>
              </a:pathLst>
            </a:custGeom>
            <a:solidFill>
              <a:srgbClr val="86868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01" name="Google Shape;601;p26"/>
          <p:cNvSpPr/>
          <p:nvPr/>
        </p:nvSpPr>
        <p:spPr>
          <a:xfrm>
            <a:off x="17804382" y="8346060"/>
            <a:ext cx="146635" cy="158656"/>
          </a:xfrm>
          <a:custGeom>
            <a:rect b="b" l="l" r="r" t="t"/>
            <a:pathLst>
              <a:path extrusionOk="0" h="158656" w="146635">
                <a:moveTo>
                  <a:pt x="0" y="0"/>
                </a:moveTo>
                <a:lnTo>
                  <a:pt x="146635" y="0"/>
                </a:lnTo>
                <a:lnTo>
                  <a:pt x="146635" y="158656"/>
                </a:lnTo>
                <a:lnTo>
                  <a:pt x="0" y="158656"/>
                </a:lnTo>
                <a:lnTo>
                  <a:pt x="0" y="0"/>
                </a:lnTo>
                <a:close/>
              </a:path>
            </a:pathLst>
          </a:custGeom>
          <a:blipFill rotWithShape="1">
            <a:blip r:embed="rId21">
              <a:alphaModFix/>
            </a:blip>
            <a:stretch>
              <a:fillRect b="-682" l="0" r="0" t="-68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26"/>
          <p:cNvSpPr/>
          <p:nvPr/>
        </p:nvSpPr>
        <p:spPr>
          <a:xfrm>
            <a:off x="17653952" y="8348267"/>
            <a:ext cx="127663" cy="154119"/>
          </a:xfrm>
          <a:custGeom>
            <a:rect b="b" l="l" r="r" t="t"/>
            <a:pathLst>
              <a:path extrusionOk="0" h="154119" w="127663">
                <a:moveTo>
                  <a:pt x="0" y="0"/>
                </a:moveTo>
                <a:lnTo>
                  <a:pt x="127663" y="0"/>
                </a:lnTo>
                <a:lnTo>
                  <a:pt x="127663" y="154119"/>
                </a:lnTo>
                <a:lnTo>
                  <a:pt x="0" y="154119"/>
                </a:lnTo>
                <a:lnTo>
                  <a:pt x="0" y="0"/>
                </a:lnTo>
                <a:close/>
              </a:path>
            </a:pathLst>
          </a:custGeom>
          <a:blipFill rotWithShape="1">
            <a:blip r:embed="rId19">
              <a:alphaModFix/>
            </a:blip>
            <a:stretch>
              <a:fillRect b="0" l="-929" r="-92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26"/>
          <p:cNvSpPr/>
          <p:nvPr/>
        </p:nvSpPr>
        <p:spPr>
          <a:xfrm>
            <a:off x="3922197" y="7691692"/>
            <a:ext cx="2257424" cy="1285874"/>
          </a:xfrm>
          <a:custGeom>
            <a:rect b="b" l="l" r="r" t="t"/>
            <a:pathLst>
              <a:path extrusionOk="0" h="1285874" w="2257424">
                <a:moveTo>
                  <a:pt x="0" y="0"/>
                </a:moveTo>
                <a:lnTo>
                  <a:pt x="2257424" y="0"/>
                </a:lnTo>
                <a:lnTo>
                  <a:pt x="2257424" y="1285874"/>
                </a:lnTo>
                <a:lnTo>
                  <a:pt x="0" y="1285874"/>
                </a:lnTo>
                <a:lnTo>
                  <a:pt x="0" y="0"/>
                </a:lnTo>
                <a:close/>
              </a:path>
            </a:pathLst>
          </a:custGeom>
          <a:blipFill rotWithShape="1">
            <a:blip r:embed="rId22">
              <a:alphaModFix/>
            </a:blip>
            <a:stretch>
              <a:fillRect b="-156" l="0" r="0" t="-15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26"/>
          <p:cNvSpPr txBox="1"/>
          <p:nvPr/>
        </p:nvSpPr>
        <p:spPr>
          <a:xfrm>
            <a:off x="30013" y="9492820"/>
            <a:ext cx="18228310" cy="634841"/>
          </a:xfrm>
          <a:prstGeom prst="rect">
            <a:avLst/>
          </a:prstGeom>
          <a:noFill/>
          <a:ln>
            <a:noFill/>
          </a:ln>
        </p:spPr>
        <p:txBody>
          <a:bodyPr anchorCtr="0" anchor="t" bIns="0" lIns="0" spcFirstLastPara="1" rIns="0" wrap="square" tIns="0">
            <a:spAutoFit/>
          </a:bodyPr>
          <a:lstStyle/>
          <a:p>
            <a:pPr indent="0" lvl="0" marL="0" marR="0" rtl="0" algn="l">
              <a:lnSpc>
                <a:spcPct val="138111"/>
              </a:lnSpc>
              <a:spcBef>
                <a:spcPts val="0"/>
              </a:spcBef>
              <a:spcAft>
                <a:spcPts val="0"/>
              </a:spcAft>
              <a:buNone/>
            </a:pPr>
            <a:r>
              <a:rPr lang="es-ES" sz="1800">
                <a:solidFill>
                  <a:srgbClr val="FFFFFF"/>
                </a:solidFill>
                <a:latin typeface="Arimo"/>
                <a:ea typeface="Arimo"/>
                <a:cs typeface="Arimo"/>
                <a:sym typeface="Arimo"/>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a:p>
        </p:txBody>
      </p:sp>
      <p:sp>
        <p:nvSpPr>
          <p:cNvPr id="605" name="Google Shape;605;p26"/>
          <p:cNvSpPr txBox="1"/>
          <p:nvPr/>
        </p:nvSpPr>
        <p:spPr>
          <a:xfrm>
            <a:off x="3513253" y="2745480"/>
            <a:ext cx="11217091" cy="895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s-ES" sz="3500">
                <a:solidFill>
                  <a:srgbClr val="000000"/>
                </a:solidFill>
                <a:latin typeface="Arimo"/>
                <a:ea typeface="Arimo"/>
                <a:cs typeface="Arimo"/>
                <a:sym typeface="Arimo"/>
              </a:rPr>
              <a:t>La UE como hogar solidario para menores tutelados</a:t>
            </a:r>
            <a:endParaRPr/>
          </a:p>
          <a:p>
            <a:pPr indent="0" lvl="0" marL="0" marR="0" rtl="0" algn="ctr">
              <a:lnSpc>
                <a:spcPct val="120009"/>
              </a:lnSpc>
              <a:spcBef>
                <a:spcPts val="0"/>
              </a:spcBef>
              <a:spcAft>
                <a:spcPts val="0"/>
              </a:spcAft>
              <a:buNone/>
            </a:pPr>
            <a:r>
              <a:rPr lang="es-ES" sz="2199">
                <a:solidFill>
                  <a:srgbClr val="000000"/>
                </a:solidFill>
                <a:latin typeface="Trebuchet MS"/>
                <a:ea typeface="Trebuchet MS"/>
                <a:cs typeface="Trebuchet MS"/>
                <a:sym typeface="Trebuchet MS"/>
              </a:rPr>
              <a:t>Proyecto Erasmus+ n.o 2023-2-IT03-KA220-YOU-000184370</a:t>
            </a:r>
            <a:endParaRPr/>
          </a:p>
        </p:txBody>
      </p:sp>
      <p:sp>
        <p:nvSpPr>
          <p:cNvPr id="606" name="Google Shape;606;p26"/>
          <p:cNvSpPr txBox="1"/>
          <p:nvPr/>
        </p:nvSpPr>
        <p:spPr>
          <a:xfrm>
            <a:off x="6758068" y="1567494"/>
            <a:ext cx="6226279" cy="12477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s-ES" sz="8050">
                <a:solidFill>
                  <a:srgbClr val="000000"/>
                </a:solidFill>
                <a:latin typeface="Arimo"/>
                <a:ea typeface="Arimo"/>
                <a:cs typeface="Arimo"/>
                <a:sym typeface="Arimo"/>
              </a:rPr>
              <a:t>Eurhope</a:t>
            </a:r>
            <a:endParaRPr/>
          </a:p>
        </p:txBody>
      </p:sp>
      <p:sp>
        <p:nvSpPr>
          <p:cNvPr id="607" name="Google Shape;607;p26"/>
          <p:cNvSpPr/>
          <p:nvPr/>
        </p:nvSpPr>
        <p:spPr>
          <a:xfrm>
            <a:off x="15495798" y="1545331"/>
            <a:ext cx="1990725" cy="2095500"/>
          </a:xfrm>
          <a:custGeom>
            <a:rect b="b" l="l" r="r" t="t"/>
            <a:pathLst>
              <a:path extrusionOk="0" h="2794000" w="2654300">
                <a:moveTo>
                  <a:pt x="0" y="0"/>
                </a:moveTo>
                <a:lnTo>
                  <a:pt x="2654300" y="0"/>
                </a:lnTo>
                <a:lnTo>
                  <a:pt x="2654300" y="2794000"/>
                </a:lnTo>
                <a:lnTo>
                  <a:pt x="0" y="2794000"/>
                </a:lnTo>
                <a:lnTo>
                  <a:pt x="0" y="0"/>
                </a:lnTo>
                <a:close/>
              </a:path>
            </a:pathLst>
          </a:custGeom>
          <a:blipFill rotWithShape="1">
            <a:blip r:embed="rId23">
              <a:alphaModFix/>
            </a:blip>
            <a:stretch>
              <a:fillRect b="0" l="-1945" r="-19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26"/>
          <p:cNvSpPr/>
          <p:nvPr/>
        </p:nvSpPr>
        <p:spPr>
          <a:xfrm>
            <a:off x="6425351" y="4212330"/>
            <a:ext cx="4753740" cy="2947319"/>
          </a:xfrm>
          <a:custGeom>
            <a:rect b="b" l="l" r="r" t="t"/>
            <a:pathLst>
              <a:path extrusionOk="0" h="2947319" w="4753740">
                <a:moveTo>
                  <a:pt x="0" y="0"/>
                </a:moveTo>
                <a:lnTo>
                  <a:pt x="4753740" y="0"/>
                </a:lnTo>
                <a:lnTo>
                  <a:pt x="4753740" y="2947319"/>
                </a:lnTo>
                <a:lnTo>
                  <a:pt x="0" y="2947319"/>
                </a:lnTo>
                <a:lnTo>
                  <a:pt x="0" y="0"/>
                </a:lnTo>
                <a:close/>
              </a:path>
            </a:pathLst>
          </a:custGeom>
          <a:blipFill rotWithShape="1">
            <a:blip r:embed="rId2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