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48.jpg" ContentType="image/jpeg"/>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48" r:id="rId2"/>
  </p:sldMasterIdLst>
  <p:notesMasterIdLst>
    <p:notesMasterId r:id="rId24"/>
  </p:notesMasterIdLst>
  <p:sldIdLst>
    <p:sldId id="276" r:id="rId3"/>
    <p:sldId id="278" r:id="rId4"/>
    <p:sldId id="257" r:id="rId5"/>
    <p:sldId id="258" r:id="rId6"/>
    <p:sldId id="259" r:id="rId7"/>
    <p:sldId id="279" r:id="rId8"/>
    <p:sldId id="266" r:id="rId9"/>
    <p:sldId id="280" r:id="rId10"/>
    <p:sldId id="267" r:id="rId11"/>
    <p:sldId id="268" r:id="rId12"/>
    <p:sldId id="260" r:id="rId13"/>
    <p:sldId id="262" r:id="rId14"/>
    <p:sldId id="269" r:id="rId15"/>
    <p:sldId id="261" r:id="rId16"/>
    <p:sldId id="270" r:id="rId17"/>
    <p:sldId id="274" r:id="rId18"/>
    <p:sldId id="263" r:id="rId19"/>
    <p:sldId id="272" r:id="rId20"/>
    <p:sldId id="275" r:id="rId21"/>
    <p:sldId id="273" r:id="rId22"/>
    <p:sldId id="29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1538D8-308A-4ECD-920F-7597EE263975}" v="8" dt="2024-10-18T14:38:38.6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57311" autoAdjust="0"/>
  </p:normalViewPr>
  <p:slideViewPr>
    <p:cSldViewPr snapToGrid="0">
      <p:cViewPr>
        <p:scale>
          <a:sx n="66" d="100"/>
          <a:sy n="66" d="100"/>
        </p:scale>
        <p:origin x="672" y="6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4" Type="http://schemas.openxmlformats.org/officeDocument/2006/relationships/image" Target="../media/image35.svg"/></Relationships>
</file>

<file path=ppt/diagrams/_rels/data4.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4" Type="http://schemas.openxmlformats.org/officeDocument/2006/relationships/image" Target="../media/image3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341628-58C4-4B32-9B0A-ED624C88C30B}"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73C17F7E-2876-4B5A-A38E-FFBD86F6899A}">
      <dgm:prSet phldrT="[Text]"/>
      <dgm:spPr>
        <a:solidFill>
          <a:schemeClr val="tx2">
            <a:lumMod val="50000"/>
            <a:lumOff val="50000"/>
          </a:schemeClr>
        </a:solidFill>
      </dgm:spPr>
      <dgm:t>
        <a:bodyPr/>
        <a:lstStyle/>
        <a:p>
          <a:r>
            <a:rPr lang="it-IT" dirty="0"/>
            <a:t>Elimina le barriere geografiche</a:t>
          </a:r>
          <a:endParaRPr lang="en-US" dirty="0"/>
        </a:p>
      </dgm:t>
    </dgm:pt>
    <dgm:pt modelId="{8F21D72F-29C5-40A8-90CE-8E99B5A6776E}" type="parTrans" cxnId="{64A45FC2-6FBC-4621-9EA2-B16ECF7C730A}">
      <dgm:prSet/>
      <dgm:spPr/>
      <dgm:t>
        <a:bodyPr/>
        <a:lstStyle/>
        <a:p>
          <a:endParaRPr lang="en-US"/>
        </a:p>
      </dgm:t>
    </dgm:pt>
    <dgm:pt modelId="{6ABFCB75-BA42-401A-A5B7-9D78B6951220}" type="sibTrans" cxnId="{64A45FC2-6FBC-4621-9EA2-B16ECF7C730A}">
      <dgm:prSet/>
      <dgm:spPr>
        <a:solidFill>
          <a:schemeClr val="tx2">
            <a:lumMod val="50000"/>
            <a:lumOff val="50000"/>
          </a:schemeClr>
        </a:solidFill>
      </dgm:spPr>
      <dgm:t>
        <a:bodyPr/>
        <a:lstStyle/>
        <a:p>
          <a:endParaRPr lang="en-US"/>
        </a:p>
      </dgm:t>
    </dgm:pt>
    <dgm:pt modelId="{7D8963BE-8D79-4428-BC49-B4862689E25A}">
      <dgm:prSet phldrT="[Text]"/>
      <dgm:spPr>
        <a:solidFill>
          <a:schemeClr val="tx2">
            <a:lumMod val="50000"/>
            <a:lumOff val="50000"/>
          </a:schemeClr>
        </a:solidFill>
      </dgm:spPr>
      <dgm:t>
        <a:bodyPr/>
        <a:lstStyle/>
        <a:p>
          <a:r>
            <a:rPr lang="it-IT" dirty="0"/>
            <a:t>Comunicazione in tempo reale</a:t>
          </a:r>
          <a:endParaRPr lang="en-US" dirty="0"/>
        </a:p>
      </dgm:t>
    </dgm:pt>
    <dgm:pt modelId="{835BD899-34C0-4635-8722-C4F80E18F876}" type="parTrans" cxnId="{CE245701-ED6F-4A86-84F9-2F5EB0FBA02E}">
      <dgm:prSet/>
      <dgm:spPr/>
      <dgm:t>
        <a:bodyPr/>
        <a:lstStyle/>
        <a:p>
          <a:endParaRPr lang="en-US"/>
        </a:p>
      </dgm:t>
    </dgm:pt>
    <dgm:pt modelId="{069FD905-8B91-4A3D-AECD-5596998E89AD}" type="sibTrans" cxnId="{CE245701-ED6F-4A86-84F9-2F5EB0FBA02E}">
      <dgm:prSet/>
      <dgm:spPr>
        <a:solidFill>
          <a:schemeClr val="tx2">
            <a:lumMod val="50000"/>
            <a:lumOff val="50000"/>
          </a:schemeClr>
        </a:solidFill>
      </dgm:spPr>
      <dgm:t>
        <a:bodyPr/>
        <a:lstStyle/>
        <a:p>
          <a:endParaRPr lang="en-US"/>
        </a:p>
      </dgm:t>
    </dgm:pt>
    <dgm:pt modelId="{F951D909-5B35-4DCF-9CD8-6DE0638D12B0}">
      <dgm:prSet phldrT="[Text]"/>
      <dgm:spPr>
        <a:solidFill>
          <a:schemeClr val="tx2">
            <a:lumMod val="50000"/>
            <a:lumOff val="50000"/>
          </a:schemeClr>
        </a:solidFill>
      </dgm:spPr>
      <dgm:t>
        <a:bodyPr/>
        <a:lstStyle/>
        <a:p>
          <a:r>
            <a:rPr lang="it-IT" dirty="0"/>
            <a:t>Flessibile e conveniente</a:t>
          </a:r>
          <a:endParaRPr lang="en-US" dirty="0"/>
        </a:p>
      </dgm:t>
    </dgm:pt>
    <dgm:pt modelId="{4C031783-38AD-410E-8256-BF96A5C56886}" type="parTrans" cxnId="{6EAFC851-528C-4F62-A97B-5FEAE5355DAF}">
      <dgm:prSet/>
      <dgm:spPr/>
      <dgm:t>
        <a:bodyPr/>
        <a:lstStyle/>
        <a:p>
          <a:endParaRPr lang="en-US"/>
        </a:p>
      </dgm:t>
    </dgm:pt>
    <dgm:pt modelId="{6D545249-D35F-403B-8867-6C38760793CE}" type="sibTrans" cxnId="{6EAFC851-528C-4F62-A97B-5FEAE5355DAF}">
      <dgm:prSet/>
      <dgm:spPr>
        <a:solidFill>
          <a:schemeClr val="tx2">
            <a:lumMod val="50000"/>
            <a:lumOff val="50000"/>
          </a:schemeClr>
        </a:solidFill>
      </dgm:spPr>
      <dgm:t>
        <a:bodyPr/>
        <a:lstStyle/>
        <a:p>
          <a:endParaRPr lang="en-US"/>
        </a:p>
      </dgm:t>
    </dgm:pt>
    <dgm:pt modelId="{0F152E10-65F7-43ED-BCDA-5B5A1772992B}" type="pres">
      <dgm:prSet presAssocID="{43341628-58C4-4B32-9B0A-ED624C88C30B}" presName="Name0" presStyleCnt="0">
        <dgm:presLayoutVars>
          <dgm:chMax/>
          <dgm:chPref/>
          <dgm:dir/>
          <dgm:animLvl val="lvl"/>
        </dgm:presLayoutVars>
      </dgm:prSet>
      <dgm:spPr/>
    </dgm:pt>
    <dgm:pt modelId="{BBD1BE34-0975-486F-9141-7461F3A5EC01}" type="pres">
      <dgm:prSet presAssocID="{73C17F7E-2876-4B5A-A38E-FFBD86F6899A}" presName="composite" presStyleCnt="0"/>
      <dgm:spPr/>
    </dgm:pt>
    <dgm:pt modelId="{F08A6AFE-85EA-40C2-A9F6-94E69D26FD92}" type="pres">
      <dgm:prSet presAssocID="{73C17F7E-2876-4B5A-A38E-FFBD86F6899A}" presName="Parent1" presStyleLbl="node1" presStyleIdx="0" presStyleCnt="6">
        <dgm:presLayoutVars>
          <dgm:chMax val="1"/>
          <dgm:chPref val="1"/>
          <dgm:bulletEnabled val="1"/>
        </dgm:presLayoutVars>
      </dgm:prSet>
      <dgm:spPr/>
    </dgm:pt>
    <dgm:pt modelId="{A2B80FD4-F726-4BAA-96CB-1CD0ED890ACA}" type="pres">
      <dgm:prSet presAssocID="{73C17F7E-2876-4B5A-A38E-FFBD86F6899A}" presName="Childtext1" presStyleLbl="revTx" presStyleIdx="0" presStyleCnt="3">
        <dgm:presLayoutVars>
          <dgm:chMax val="0"/>
          <dgm:chPref val="0"/>
          <dgm:bulletEnabled val="1"/>
        </dgm:presLayoutVars>
      </dgm:prSet>
      <dgm:spPr/>
    </dgm:pt>
    <dgm:pt modelId="{1853804C-6AF7-45D8-8E72-3104585B2506}" type="pres">
      <dgm:prSet presAssocID="{73C17F7E-2876-4B5A-A38E-FFBD86F6899A}" presName="BalanceSpacing" presStyleCnt="0"/>
      <dgm:spPr/>
    </dgm:pt>
    <dgm:pt modelId="{0B2F1484-7317-47FC-BA8F-38564F649F7B}" type="pres">
      <dgm:prSet presAssocID="{73C17F7E-2876-4B5A-A38E-FFBD86F6899A}" presName="BalanceSpacing1" presStyleCnt="0"/>
      <dgm:spPr/>
    </dgm:pt>
    <dgm:pt modelId="{72B3D0BA-219A-4962-B3F5-2A65B607A068}" type="pres">
      <dgm:prSet presAssocID="{6ABFCB75-BA42-401A-A5B7-9D78B6951220}" presName="Accent1Text" presStyleLbl="node1" presStyleIdx="1" presStyleCnt="6"/>
      <dgm:spPr/>
    </dgm:pt>
    <dgm:pt modelId="{8E1ECDCB-5D47-42C9-B86A-92C48EB5E0B5}" type="pres">
      <dgm:prSet presAssocID="{6ABFCB75-BA42-401A-A5B7-9D78B6951220}" presName="spaceBetweenRectangles" presStyleCnt="0"/>
      <dgm:spPr/>
    </dgm:pt>
    <dgm:pt modelId="{42AD2D34-43D1-422B-ACC9-F7E6AB8EC03F}" type="pres">
      <dgm:prSet presAssocID="{7D8963BE-8D79-4428-BC49-B4862689E25A}" presName="composite" presStyleCnt="0"/>
      <dgm:spPr/>
    </dgm:pt>
    <dgm:pt modelId="{081BEAE3-EBE5-4456-9867-04DE7CBB3A57}" type="pres">
      <dgm:prSet presAssocID="{7D8963BE-8D79-4428-BC49-B4862689E25A}" presName="Parent1" presStyleLbl="node1" presStyleIdx="2" presStyleCnt="6">
        <dgm:presLayoutVars>
          <dgm:chMax val="1"/>
          <dgm:chPref val="1"/>
          <dgm:bulletEnabled val="1"/>
        </dgm:presLayoutVars>
      </dgm:prSet>
      <dgm:spPr/>
    </dgm:pt>
    <dgm:pt modelId="{74D20CC5-F137-409F-B856-CE282EF99574}" type="pres">
      <dgm:prSet presAssocID="{7D8963BE-8D79-4428-BC49-B4862689E25A}" presName="Childtext1" presStyleLbl="revTx" presStyleIdx="1" presStyleCnt="3">
        <dgm:presLayoutVars>
          <dgm:chMax val="0"/>
          <dgm:chPref val="0"/>
          <dgm:bulletEnabled val="1"/>
        </dgm:presLayoutVars>
      </dgm:prSet>
      <dgm:spPr/>
    </dgm:pt>
    <dgm:pt modelId="{0DCA7E65-FA2D-4BA7-B1B9-173AA56B67ED}" type="pres">
      <dgm:prSet presAssocID="{7D8963BE-8D79-4428-BC49-B4862689E25A}" presName="BalanceSpacing" presStyleCnt="0"/>
      <dgm:spPr/>
    </dgm:pt>
    <dgm:pt modelId="{E961C89D-08C3-4548-81D7-4C750E0E0331}" type="pres">
      <dgm:prSet presAssocID="{7D8963BE-8D79-4428-BC49-B4862689E25A}" presName="BalanceSpacing1" presStyleCnt="0"/>
      <dgm:spPr/>
    </dgm:pt>
    <dgm:pt modelId="{A7C41D95-4DEB-4AC9-9DA2-A95BC188402B}" type="pres">
      <dgm:prSet presAssocID="{069FD905-8B91-4A3D-AECD-5596998E89AD}" presName="Accent1Text" presStyleLbl="node1" presStyleIdx="3" presStyleCnt="6"/>
      <dgm:spPr/>
    </dgm:pt>
    <dgm:pt modelId="{6B257C90-0BE6-4C76-A1F5-6A08CF1492D8}" type="pres">
      <dgm:prSet presAssocID="{069FD905-8B91-4A3D-AECD-5596998E89AD}" presName="spaceBetweenRectangles" presStyleCnt="0"/>
      <dgm:spPr/>
    </dgm:pt>
    <dgm:pt modelId="{4EA3DF62-C049-482D-BBB0-F3A97E8BF5C9}" type="pres">
      <dgm:prSet presAssocID="{F951D909-5B35-4DCF-9CD8-6DE0638D12B0}" presName="composite" presStyleCnt="0"/>
      <dgm:spPr/>
    </dgm:pt>
    <dgm:pt modelId="{74969E04-EAB5-44F5-8916-D2D25B809B33}" type="pres">
      <dgm:prSet presAssocID="{F951D909-5B35-4DCF-9CD8-6DE0638D12B0}" presName="Parent1" presStyleLbl="node1" presStyleIdx="4" presStyleCnt="6">
        <dgm:presLayoutVars>
          <dgm:chMax val="1"/>
          <dgm:chPref val="1"/>
          <dgm:bulletEnabled val="1"/>
        </dgm:presLayoutVars>
      </dgm:prSet>
      <dgm:spPr/>
    </dgm:pt>
    <dgm:pt modelId="{67866332-D425-46C0-979F-6807FD58EEE3}" type="pres">
      <dgm:prSet presAssocID="{F951D909-5B35-4DCF-9CD8-6DE0638D12B0}" presName="Childtext1" presStyleLbl="revTx" presStyleIdx="2" presStyleCnt="3">
        <dgm:presLayoutVars>
          <dgm:chMax val="0"/>
          <dgm:chPref val="0"/>
          <dgm:bulletEnabled val="1"/>
        </dgm:presLayoutVars>
      </dgm:prSet>
      <dgm:spPr/>
    </dgm:pt>
    <dgm:pt modelId="{0A734414-F4EE-4932-A8E2-4E6E0734DAEC}" type="pres">
      <dgm:prSet presAssocID="{F951D909-5B35-4DCF-9CD8-6DE0638D12B0}" presName="BalanceSpacing" presStyleCnt="0"/>
      <dgm:spPr/>
    </dgm:pt>
    <dgm:pt modelId="{A8AC6D55-D527-4FAB-97E6-67555F0B1519}" type="pres">
      <dgm:prSet presAssocID="{F951D909-5B35-4DCF-9CD8-6DE0638D12B0}" presName="BalanceSpacing1" presStyleCnt="0"/>
      <dgm:spPr/>
    </dgm:pt>
    <dgm:pt modelId="{7CF93E0A-7F21-49F1-BF5E-604BEA06D193}" type="pres">
      <dgm:prSet presAssocID="{6D545249-D35F-403B-8867-6C38760793CE}" presName="Accent1Text" presStyleLbl="node1" presStyleIdx="5" presStyleCnt="6"/>
      <dgm:spPr/>
    </dgm:pt>
  </dgm:ptLst>
  <dgm:cxnLst>
    <dgm:cxn modelId="{CE245701-ED6F-4A86-84F9-2F5EB0FBA02E}" srcId="{43341628-58C4-4B32-9B0A-ED624C88C30B}" destId="{7D8963BE-8D79-4428-BC49-B4862689E25A}" srcOrd="1" destOrd="0" parTransId="{835BD899-34C0-4635-8722-C4F80E18F876}" sibTransId="{069FD905-8B91-4A3D-AECD-5596998E89AD}"/>
    <dgm:cxn modelId="{A2C7572F-319F-47EA-A445-C8885F860581}" type="presOf" srcId="{6D545249-D35F-403B-8867-6C38760793CE}" destId="{7CF93E0A-7F21-49F1-BF5E-604BEA06D193}" srcOrd="0" destOrd="0" presId="urn:microsoft.com/office/officeart/2008/layout/AlternatingHexagons"/>
    <dgm:cxn modelId="{EC1B8637-2D68-4F91-AC49-D61C4429F296}" type="presOf" srcId="{069FD905-8B91-4A3D-AECD-5596998E89AD}" destId="{A7C41D95-4DEB-4AC9-9DA2-A95BC188402B}" srcOrd="0" destOrd="0" presId="urn:microsoft.com/office/officeart/2008/layout/AlternatingHexagons"/>
    <dgm:cxn modelId="{9D2F1068-3B3C-46C7-9EC8-61A144DA1750}" type="presOf" srcId="{73C17F7E-2876-4B5A-A38E-FFBD86F6899A}" destId="{F08A6AFE-85EA-40C2-A9F6-94E69D26FD92}" srcOrd="0" destOrd="0" presId="urn:microsoft.com/office/officeart/2008/layout/AlternatingHexagons"/>
    <dgm:cxn modelId="{6EAFC851-528C-4F62-A97B-5FEAE5355DAF}" srcId="{43341628-58C4-4B32-9B0A-ED624C88C30B}" destId="{F951D909-5B35-4DCF-9CD8-6DE0638D12B0}" srcOrd="2" destOrd="0" parTransId="{4C031783-38AD-410E-8256-BF96A5C56886}" sibTransId="{6D545249-D35F-403B-8867-6C38760793CE}"/>
    <dgm:cxn modelId="{95F9B57D-8C42-4533-9907-51B4CBD93490}" type="presOf" srcId="{6ABFCB75-BA42-401A-A5B7-9D78B6951220}" destId="{72B3D0BA-219A-4962-B3F5-2A65B607A068}" srcOrd="0" destOrd="0" presId="urn:microsoft.com/office/officeart/2008/layout/AlternatingHexagons"/>
    <dgm:cxn modelId="{359B6E7F-8084-4C3A-B2C9-2D5AF869E1BD}" type="presOf" srcId="{43341628-58C4-4B32-9B0A-ED624C88C30B}" destId="{0F152E10-65F7-43ED-BCDA-5B5A1772992B}" srcOrd="0" destOrd="0" presId="urn:microsoft.com/office/officeart/2008/layout/AlternatingHexagons"/>
    <dgm:cxn modelId="{64A45FC2-6FBC-4621-9EA2-B16ECF7C730A}" srcId="{43341628-58C4-4B32-9B0A-ED624C88C30B}" destId="{73C17F7E-2876-4B5A-A38E-FFBD86F6899A}" srcOrd="0" destOrd="0" parTransId="{8F21D72F-29C5-40A8-90CE-8E99B5A6776E}" sibTransId="{6ABFCB75-BA42-401A-A5B7-9D78B6951220}"/>
    <dgm:cxn modelId="{DD52CBC7-3485-498C-899E-1E76BA3E2305}" type="presOf" srcId="{F951D909-5B35-4DCF-9CD8-6DE0638D12B0}" destId="{74969E04-EAB5-44F5-8916-D2D25B809B33}" srcOrd="0" destOrd="0" presId="urn:microsoft.com/office/officeart/2008/layout/AlternatingHexagons"/>
    <dgm:cxn modelId="{B225BDDA-3880-46D0-A2E1-548D3EAE3407}" type="presOf" srcId="{7D8963BE-8D79-4428-BC49-B4862689E25A}" destId="{081BEAE3-EBE5-4456-9867-04DE7CBB3A57}" srcOrd="0" destOrd="0" presId="urn:microsoft.com/office/officeart/2008/layout/AlternatingHexagons"/>
    <dgm:cxn modelId="{92ABCC65-F520-499F-A4D1-9A218CE5D593}" type="presParOf" srcId="{0F152E10-65F7-43ED-BCDA-5B5A1772992B}" destId="{BBD1BE34-0975-486F-9141-7461F3A5EC01}" srcOrd="0" destOrd="0" presId="urn:microsoft.com/office/officeart/2008/layout/AlternatingHexagons"/>
    <dgm:cxn modelId="{42DD1A14-9E72-4616-A3CC-B5016193FFC5}" type="presParOf" srcId="{BBD1BE34-0975-486F-9141-7461F3A5EC01}" destId="{F08A6AFE-85EA-40C2-A9F6-94E69D26FD92}" srcOrd="0" destOrd="0" presId="urn:microsoft.com/office/officeart/2008/layout/AlternatingHexagons"/>
    <dgm:cxn modelId="{C01D4F73-D051-4162-ABE4-9B8D933E5E5A}" type="presParOf" srcId="{BBD1BE34-0975-486F-9141-7461F3A5EC01}" destId="{A2B80FD4-F726-4BAA-96CB-1CD0ED890ACA}" srcOrd="1" destOrd="0" presId="urn:microsoft.com/office/officeart/2008/layout/AlternatingHexagons"/>
    <dgm:cxn modelId="{2620639D-6963-4D75-BDD2-C99694F05DFE}" type="presParOf" srcId="{BBD1BE34-0975-486F-9141-7461F3A5EC01}" destId="{1853804C-6AF7-45D8-8E72-3104585B2506}" srcOrd="2" destOrd="0" presId="urn:microsoft.com/office/officeart/2008/layout/AlternatingHexagons"/>
    <dgm:cxn modelId="{2F04E65E-BF15-421C-AF9A-FFCCEB9FC213}" type="presParOf" srcId="{BBD1BE34-0975-486F-9141-7461F3A5EC01}" destId="{0B2F1484-7317-47FC-BA8F-38564F649F7B}" srcOrd="3" destOrd="0" presId="urn:microsoft.com/office/officeart/2008/layout/AlternatingHexagons"/>
    <dgm:cxn modelId="{AE2D02E7-511E-4C13-B334-54ED4A6CE550}" type="presParOf" srcId="{BBD1BE34-0975-486F-9141-7461F3A5EC01}" destId="{72B3D0BA-219A-4962-B3F5-2A65B607A068}" srcOrd="4" destOrd="0" presId="urn:microsoft.com/office/officeart/2008/layout/AlternatingHexagons"/>
    <dgm:cxn modelId="{0F26A10C-E97E-4893-89F7-1C66935B589E}" type="presParOf" srcId="{0F152E10-65F7-43ED-BCDA-5B5A1772992B}" destId="{8E1ECDCB-5D47-42C9-B86A-92C48EB5E0B5}" srcOrd="1" destOrd="0" presId="urn:microsoft.com/office/officeart/2008/layout/AlternatingHexagons"/>
    <dgm:cxn modelId="{1C80D743-4E96-475D-898E-9292F6C1AA28}" type="presParOf" srcId="{0F152E10-65F7-43ED-BCDA-5B5A1772992B}" destId="{42AD2D34-43D1-422B-ACC9-F7E6AB8EC03F}" srcOrd="2" destOrd="0" presId="urn:microsoft.com/office/officeart/2008/layout/AlternatingHexagons"/>
    <dgm:cxn modelId="{4C636238-9015-4785-9CBE-9A97361EAA3B}" type="presParOf" srcId="{42AD2D34-43D1-422B-ACC9-F7E6AB8EC03F}" destId="{081BEAE3-EBE5-4456-9867-04DE7CBB3A57}" srcOrd="0" destOrd="0" presId="urn:microsoft.com/office/officeart/2008/layout/AlternatingHexagons"/>
    <dgm:cxn modelId="{38A8BEAF-8FA5-40DB-8897-1302AFABCE67}" type="presParOf" srcId="{42AD2D34-43D1-422B-ACC9-F7E6AB8EC03F}" destId="{74D20CC5-F137-409F-B856-CE282EF99574}" srcOrd="1" destOrd="0" presId="urn:microsoft.com/office/officeart/2008/layout/AlternatingHexagons"/>
    <dgm:cxn modelId="{68041739-3C7A-4CE4-B7B6-8A88AAAFA2BA}" type="presParOf" srcId="{42AD2D34-43D1-422B-ACC9-F7E6AB8EC03F}" destId="{0DCA7E65-FA2D-4BA7-B1B9-173AA56B67ED}" srcOrd="2" destOrd="0" presId="urn:microsoft.com/office/officeart/2008/layout/AlternatingHexagons"/>
    <dgm:cxn modelId="{823EDE6A-007F-4D16-9012-CCD9095404EF}" type="presParOf" srcId="{42AD2D34-43D1-422B-ACC9-F7E6AB8EC03F}" destId="{E961C89D-08C3-4548-81D7-4C750E0E0331}" srcOrd="3" destOrd="0" presId="urn:microsoft.com/office/officeart/2008/layout/AlternatingHexagons"/>
    <dgm:cxn modelId="{5F552537-8322-41BA-AA34-6D3EBC02F94B}" type="presParOf" srcId="{42AD2D34-43D1-422B-ACC9-F7E6AB8EC03F}" destId="{A7C41D95-4DEB-4AC9-9DA2-A95BC188402B}" srcOrd="4" destOrd="0" presId="urn:microsoft.com/office/officeart/2008/layout/AlternatingHexagons"/>
    <dgm:cxn modelId="{7ACCE60C-7390-48CA-9FF9-5BA6B66903F5}" type="presParOf" srcId="{0F152E10-65F7-43ED-BCDA-5B5A1772992B}" destId="{6B257C90-0BE6-4C76-A1F5-6A08CF1492D8}" srcOrd="3" destOrd="0" presId="urn:microsoft.com/office/officeart/2008/layout/AlternatingHexagons"/>
    <dgm:cxn modelId="{E02FB508-75F1-4CC9-B267-A029730E3200}" type="presParOf" srcId="{0F152E10-65F7-43ED-BCDA-5B5A1772992B}" destId="{4EA3DF62-C049-482D-BBB0-F3A97E8BF5C9}" srcOrd="4" destOrd="0" presId="urn:microsoft.com/office/officeart/2008/layout/AlternatingHexagons"/>
    <dgm:cxn modelId="{D3A5D172-DC1C-40B9-B006-D8C15A7089B2}" type="presParOf" srcId="{4EA3DF62-C049-482D-BBB0-F3A97E8BF5C9}" destId="{74969E04-EAB5-44F5-8916-D2D25B809B33}" srcOrd="0" destOrd="0" presId="urn:microsoft.com/office/officeart/2008/layout/AlternatingHexagons"/>
    <dgm:cxn modelId="{912EAAB8-3A0D-4BAB-A644-7C8D5101121E}" type="presParOf" srcId="{4EA3DF62-C049-482D-BBB0-F3A97E8BF5C9}" destId="{67866332-D425-46C0-979F-6807FD58EEE3}" srcOrd="1" destOrd="0" presId="urn:microsoft.com/office/officeart/2008/layout/AlternatingHexagons"/>
    <dgm:cxn modelId="{C46F4122-FD12-47CF-ABE6-1083D766A363}" type="presParOf" srcId="{4EA3DF62-C049-482D-BBB0-F3A97E8BF5C9}" destId="{0A734414-F4EE-4932-A8E2-4E6E0734DAEC}" srcOrd="2" destOrd="0" presId="urn:microsoft.com/office/officeart/2008/layout/AlternatingHexagons"/>
    <dgm:cxn modelId="{070C5996-8A0B-4556-8769-174FD7A460F0}" type="presParOf" srcId="{4EA3DF62-C049-482D-BBB0-F3A97E8BF5C9}" destId="{A8AC6D55-D527-4FAB-97E6-67555F0B1519}" srcOrd="3" destOrd="0" presId="urn:microsoft.com/office/officeart/2008/layout/AlternatingHexagons"/>
    <dgm:cxn modelId="{D6543806-E158-4003-98D8-45F4F80FBA6F}" type="presParOf" srcId="{4EA3DF62-C049-482D-BBB0-F3A97E8BF5C9}" destId="{7CF93E0A-7F21-49F1-BF5E-604BEA06D193}"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5A49E3-5CAA-4EC4-9557-9C34CAD822F9}"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47FD9F35-EECF-435B-A724-BDEAD26677CC}">
      <dgm:prSet/>
      <dgm:spPr/>
      <dgm:t>
        <a:bodyPr/>
        <a:lstStyle/>
        <a:p>
          <a:pPr>
            <a:defRPr cap="all"/>
          </a:pPr>
          <a:r>
            <a:rPr lang="it-IT" dirty="0"/>
            <a:t>Quali app usano gli amici?</a:t>
          </a:r>
          <a:endParaRPr lang="en-US" dirty="0"/>
        </a:p>
      </dgm:t>
    </dgm:pt>
    <dgm:pt modelId="{4D753359-B97E-4E84-A854-3BF4891DDD7A}" type="parTrans" cxnId="{C97296B1-2DB5-43FF-A4AB-0A355DFDF10D}">
      <dgm:prSet/>
      <dgm:spPr/>
      <dgm:t>
        <a:bodyPr/>
        <a:lstStyle/>
        <a:p>
          <a:endParaRPr lang="en-US"/>
        </a:p>
      </dgm:t>
    </dgm:pt>
    <dgm:pt modelId="{87F6A30B-EF05-48A7-AB9B-392A016A871A}" type="sibTrans" cxnId="{C97296B1-2DB5-43FF-A4AB-0A355DFDF10D}">
      <dgm:prSet/>
      <dgm:spPr/>
      <dgm:t>
        <a:bodyPr/>
        <a:lstStyle/>
        <a:p>
          <a:endParaRPr lang="en-US"/>
        </a:p>
      </dgm:t>
    </dgm:pt>
    <dgm:pt modelId="{6C1C3FED-FC4C-4052-8325-7D628CAC830D}">
      <dgm:prSet/>
      <dgm:spPr/>
      <dgm:t>
        <a:bodyPr/>
        <a:lstStyle/>
        <a:p>
          <a:pPr>
            <a:defRPr cap="all"/>
          </a:pPr>
          <a:r>
            <a:rPr lang="it-IT" dirty="0"/>
            <a:t>Quali funzionalità offrono le app?</a:t>
          </a:r>
          <a:endParaRPr lang="en-US" dirty="0"/>
        </a:p>
      </dgm:t>
    </dgm:pt>
    <dgm:pt modelId="{64C07C98-02BD-4B32-A7F1-95D7FBE12C7F}" type="parTrans" cxnId="{5F3F810E-3153-4E75-AA81-655ABBBF263A}">
      <dgm:prSet/>
      <dgm:spPr/>
      <dgm:t>
        <a:bodyPr/>
        <a:lstStyle/>
        <a:p>
          <a:endParaRPr lang="en-US"/>
        </a:p>
      </dgm:t>
    </dgm:pt>
    <dgm:pt modelId="{ED3B2D2A-3FEE-41A4-8990-C10A9D38F9B9}" type="sibTrans" cxnId="{5F3F810E-3153-4E75-AA81-655ABBBF263A}">
      <dgm:prSet/>
      <dgm:spPr/>
      <dgm:t>
        <a:bodyPr/>
        <a:lstStyle/>
        <a:p>
          <a:endParaRPr lang="en-US"/>
        </a:p>
      </dgm:t>
    </dgm:pt>
    <dgm:pt modelId="{9B554F35-4203-4FBB-AA55-A7D48731063A}" type="pres">
      <dgm:prSet presAssocID="{365A49E3-5CAA-4EC4-9557-9C34CAD822F9}" presName="root" presStyleCnt="0">
        <dgm:presLayoutVars>
          <dgm:dir/>
          <dgm:resizeHandles val="exact"/>
        </dgm:presLayoutVars>
      </dgm:prSet>
      <dgm:spPr/>
    </dgm:pt>
    <dgm:pt modelId="{A555627E-CC28-4E94-95DF-0FFC11A936FA}" type="pres">
      <dgm:prSet presAssocID="{47FD9F35-EECF-435B-A724-BDEAD26677CC}" presName="compNode" presStyleCnt="0"/>
      <dgm:spPr/>
    </dgm:pt>
    <dgm:pt modelId="{C7AEEF39-A93D-416A-BEAD-74E384F40A7C}" type="pres">
      <dgm:prSet presAssocID="{47FD9F35-EECF-435B-A724-BDEAD26677CC}" presName="iconBgRect" presStyleLbl="bgShp" presStyleIdx="0" presStyleCnt="2"/>
      <dgm:spPr/>
    </dgm:pt>
    <dgm:pt modelId="{90ECB0CB-1AC3-41B7-8EED-BA597AD69C83}" type="pres">
      <dgm:prSet presAssocID="{47FD9F35-EECF-435B-A724-BDEAD26677C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8C560DF2-2060-44E6-A92B-E6951FCDBB6B}" type="pres">
      <dgm:prSet presAssocID="{47FD9F35-EECF-435B-A724-BDEAD26677CC}" presName="spaceRect" presStyleCnt="0"/>
      <dgm:spPr/>
    </dgm:pt>
    <dgm:pt modelId="{14DBC654-8249-4443-8FD8-AE5F7E30D22B}" type="pres">
      <dgm:prSet presAssocID="{47FD9F35-EECF-435B-A724-BDEAD26677CC}" presName="textRect" presStyleLbl="revTx" presStyleIdx="0" presStyleCnt="2">
        <dgm:presLayoutVars>
          <dgm:chMax val="1"/>
          <dgm:chPref val="1"/>
        </dgm:presLayoutVars>
      </dgm:prSet>
      <dgm:spPr/>
    </dgm:pt>
    <dgm:pt modelId="{EF967721-BF90-4ACF-B81A-70048CC07CAC}" type="pres">
      <dgm:prSet presAssocID="{87F6A30B-EF05-48A7-AB9B-392A016A871A}" presName="sibTrans" presStyleCnt="0"/>
      <dgm:spPr/>
    </dgm:pt>
    <dgm:pt modelId="{16D6AE98-6E62-4248-9E44-3EAE81C76787}" type="pres">
      <dgm:prSet presAssocID="{6C1C3FED-FC4C-4052-8325-7D628CAC830D}" presName="compNode" presStyleCnt="0"/>
      <dgm:spPr/>
    </dgm:pt>
    <dgm:pt modelId="{C086D31F-F047-4BB5-A633-46E584C143E2}" type="pres">
      <dgm:prSet presAssocID="{6C1C3FED-FC4C-4052-8325-7D628CAC830D}" presName="iconBgRect" presStyleLbl="bgShp" presStyleIdx="1" presStyleCnt="2"/>
      <dgm:spPr/>
    </dgm:pt>
    <dgm:pt modelId="{4F96DD72-DEDA-49D3-86D1-1CA27A3E3EC2}" type="pres">
      <dgm:prSet presAssocID="{6C1C3FED-FC4C-4052-8325-7D628CAC830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mart Phone"/>
        </a:ext>
      </dgm:extLst>
    </dgm:pt>
    <dgm:pt modelId="{03C2CBE1-66D6-4FFA-8FF8-44E23F9593DF}" type="pres">
      <dgm:prSet presAssocID="{6C1C3FED-FC4C-4052-8325-7D628CAC830D}" presName="spaceRect" presStyleCnt="0"/>
      <dgm:spPr/>
    </dgm:pt>
    <dgm:pt modelId="{222F1379-3A54-4389-BB92-A9B3BAACF0B6}" type="pres">
      <dgm:prSet presAssocID="{6C1C3FED-FC4C-4052-8325-7D628CAC830D}" presName="textRect" presStyleLbl="revTx" presStyleIdx="1" presStyleCnt="2">
        <dgm:presLayoutVars>
          <dgm:chMax val="1"/>
          <dgm:chPref val="1"/>
        </dgm:presLayoutVars>
      </dgm:prSet>
      <dgm:spPr/>
    </dgm:pt>
  </dgm:ptLst>
  <dgm:cxnLst>
    <dgm:cxn modelId="{5F3F810E-3153-4E75-AA81-655ABBBF263A}" srcId="{365A49E3-5CAA-4EC4-9557-9C34CAD822F9}" destId="{6C1C3FED-FC4C-4052-8325-7D628CAC830D}" srcOrd="1" destOrd="0" parTransId="{64C07C98-02BD-4B32-A7F1-95D7FBE12C7F}" sibTransId="{ED3B2D2A-3FEE-41A4-8990-C10A9D38F9B9}"/>
    <dgm:cxn modelId="{A609D913-26CE-45B5-8ED6-8A9409BED600}" type="presOf" srcId="{47FD9F35-EECF-435B-A724-BDEAD26677CC}" destId="{14DBC654-8249-4443-8FD8-AE5F7E30D22B}" srcOrd="0" destOrd="0" presId="urn:microsoft.com/office/officeart/2018/5/layout/IconCircleLabelList"/>
    <dgm:cxn modelId="{3A06D056-E8BA-423C-97E8-8A4C8A6B3739}" type="presOf" srcId="{365A49E3-5CAA-4EC4-9557-9C34CAD822F9}" destId="{9B554F35-4203-4FBB-AA55-A7D48731063A}" srcOrd="0" destOrd="0" presId="urn:microsoft.com/office/officeart/2018/5/layout/IconCircleLabelList"/>
    <dgm:cxn modelId="{B425BB83-3EBD-46C6-B31E-E9DC6DC4EF78}" type="presOf" srcId="{6C1C3FED-FC4C-4052-8325-7D628CAC830D}" destId="{222F1379-3A54-4389-BB92-A9B3BAACF0B6}" srcOrd="0" destOrd="0" presId="urn:microsoft.com/office/officeart/2018/5/layout/IconCircleLabelList"/>
    <dgm:cxn modelId="{C97296B1-2DB5-43FF-A4AB-0A355DFDF10D}" srcId="{365A49E3-5CAA-4EC4-9557-9C34CAD822F9}" destId="{47FD9F35-EECF-435B-A724-BDEAD26677CC}" srcOrd="0" destOrd="0" parTransId="{4D753359-B97E-4E84-A854-3BF4891DDD7A}" sibTransId="{87F6A30B-EF05-48A7-AB9B-392A016A871A}"/>
    <dgm:cxn modelId="{4EF4FF48-E7A8-4134-9B36-36885B5CC6CC}" type="presParOf" srcId="{9B554F35-4203-4FBB-AA55-A7D48731063A}" destId="{A555627E-CC28-4E94-95DF-0FFC11A936FA}" srcOrd="0" destOrd="0" presId="urn:microsoft.com/office/officeart/2018/5/layout/IconCircleLabelList"/>
    <dgm:cxn modelId="{8D2C9EEE-AEFF-4CA8-8DBD-5F97D26849C8}" type="presParOf" srcId="{A555627E-CC28-4E94-95DF-0FFC11A936FA}" destId="{C7AEEF39-A93D-416A-BEAD-74E384F40A7C}" srcOrd="0" destOrd="0" presId="urn:microsoft.com/office/officeart/2018/5/layout/IconCircleLabelList"/>
    <dgm:cxn modelId="{BC9C5A60-61C6-4C11-8B8C-53884125D7F9}" type="presParOf" srcId="{A555627E-CC28-4E94-95DF-0FFC11A936FA}" destId="{90ECB0CB-1AC3-41B7-8EED-BA597AD69C83}" srcOrd="1" destOrd="0" presId="urn:microsoft.com/office/officeart/2018/5/layout/IconCircleLabelList"/>
    <dgm:cxn modelId="{2852E75C-8F04-48CB-AF3E-4D27ED33010F}" type="presParOf" srcId="{A555627E-CC28-4E94-95DF-0FFC11A936FA}" destId="{8C560DF2-2060-44E6-A92B-E6951FCDBB6B}" srcOrd="2" destOrd="0" presId="urn:microsoft.com/office/officeart/2018/5/layout/IconCircleLabelList"/>
    <dgm:cxn modelId="{11D551A2-0359-47AF-9CA9-496C9FE268E1}" type="presParOf" srcId="{A555627E-CC28-4E94-95DF-0FFC11A936FA}" destId="{14DBC654-8249-4443-8FD8-AE5F7E30D22B}" srcOrd="3" destOrd="0" presId="urn:microsoft.com/office/officeart/2018/5/layout/IconCircleLabelList"/>
    <dgm:cxn modelId="{B003678C-6886-4DD2-997C-0FE5F12EAE1D}" type="presParOf" srcId="{9B554F35-4203-4FBB-AA55-A7D48731063A}" destId="{EF967721-BF90-4ACF-B81A-70048CC07CAC}" srcOrd="1" destOrd="0" presId="urn:microsoft.com/office/officeart/2018/5/layout/IconCircleLabelList"/>
    <dgm:cxn modelId="{8F305490-CA3F-4B2D-8F15-E4297B682B92}" type="presParOf" srcId="{9B554F35-4203-4FBB-AA55-A7D48731063A}" destId="{16D6AE98-6E62-4248-9E44-3EAE81C76787}" srcOrd="2" destOrd="0" presId="urn:microsoft.com/office/officeart/2018/5/layout/IconCircleLabelList"/>
    <dgm:cxn modelId="{42F441F5-91FD-4CB0-AEEF-0C143F91B776}" type="presParOf" srcId="{16D6AE98-6E62-4248-9E44-3EAE81C76787}" destId="{C086D31F-F047-4BB5-A633-46E584C143E2}" srcOrd="0" destOrd="0" presId="urn:microsoft.com/office/officeart/2018/5/layout/IconCircleLabelList"/>
    <dgm:cxn modelId="{FD8CB846-02D5-4746-9ACE-4B19662ACBB5}" type="presParOf" srcId="{16D6AE98-6E62-4248-9E44-3EAE81C76787}" destId="{4F96DD72-DEDA-49D3-86D1-1CA27A3E3EC2}" srcOrd="1" destOrd="0" presId="urn:microsoft.com/office/officeart/2018/5/layout/IconCircleLabelList"/>
    <dgm:cxn modelId="{AC4EFE51-EA00-4D5C-909F-6147F471B997}" type="presParOf" srcId="{16D6AE98-6E62-4248-9E44-3EAE81C76787}" destId="{03C2CBE1-66D6-4FFA-8FF8-44E23F9593DF}" srcOrd="2" destOrd="0" presId="urn:microsoft.com/office/officeart/2018/5/layout/IconCircleLabelList"/>
    <dgm:cxn modelId="{BC4DB016-62D4-4B98-BCCC-CC65CCF2C9E1}" type="presParOf" srcId="{16D6AE98-6E62-4248-9E44-3EAE81C76787}" destId="{222F1379-3A54-4389-BB92-A9B3BAACF0B6}"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9DBF8A-C6A2-4F80-B3F9-5FA836430FAE}" type="doc">
      <dgm:prSet loTypeId="urn:microsoft.com/office/officeart/2005/8/layout/cycle1" loCatId="cycle" qsTypeId="urn:microsoft.com/office/officeart/2005/8/quickstyle/simple1" qsCatId="simple" csTypeId="urn:microsoft.com/office/officeart/2005/8/colors/colorful1" csCatId="colorful" phldr="1"/>
      <dgm:spPr/>
      <dgm:t>
        <a:bodyPr/>
        <a:lstStyle/>
        <a:p>
          <a:endParaRPr lang="en-US"/>
        </a:p>
      </dgm:t>
    </dgm:pt>
    <dgm:pt modelId="{B1E191CC-C293-4E1E-BE3D-C7E763707784}">
      <dgm:prSet/>
      <dgm:spPr/>
      <dgm:t>
        <a:bodyPr/>
        <a:lstStyle/>
        <a:p>
          <a:r>
            <a:rPr lang="it-IT" b="0" i="0" dirty="0"/>
            <a:t>Unirsi alla riunione in orario.</a:t>
          </a:r>
          <a:endParaRPr lang="en-US" dirty="0"/>
        </a:p>
      </dgm:t>
    </dgm:pt>
    <dgm:pt modelId="{52AE41BE-8DCE-4B3A-8879-CB209C4C6293}" type="parTrans" cxnId="{49D6041C-1A6B-4673-BE20-CC064DE27D99}">
      <dgm:prSet/>
      <dgm:spPr/>
      <dgm:t>
        <a:bodyPr/>
        <a:lstStyle/>
        <a:p>
          <a:endParaRPr lang="en-US"/>
        </a:p>
      </dgm:t>
    </dgm:pt>
    <dgm:pt modelId="{FB26109F-4A8F-4FB7-993D-D11C2BED519F}" type="sibTrans" cxnId="{49D6041C-1A6B-4673-BE20-CC064DE27D99}">
      <dgm:prSet/>
      <dgm:spPr/>
      <dgm:t>
        <a:bodyPr/>
        <a:lstStyle/>
        <a:p>
          <a:endParaRPr lang="en-US"/>
        </a:p>
      </dgm:t>
    </dgm:pt>
    <dgm:pt modelId="{9A251552-7C41-4010-99AE-BB93D8F1AF81}">
      <dgm:prSet/>
      <dgm:spPr/>
      <dgm:t>
        <a:bodyPr/>
        <a:lstStyle/>
        <a:p>
          <a:r>
            <a:rPr lang="it-IT" b="0" i="0" dirty="0"/>
            <a:t>Mettersi in muto quando non si sta parlando.</a:t>
          </a:r>
          <a:endParaRPr lang="en-US" dirty="0"/>
        </a:p>
      </dgm:t>
    </dgm:pt>
    <dgm:pt modelId="{34015796-935E-4BA6-A02C-5E522BD40AAB}" type="parTrans" cxnId="{341FC03A-0C80-4A1F-8B5F-69EAFFB23BF1}">
      <dgm:prSet/>
      <dgm:spPr/>
      <dgm:t>
        <a:bodyPr/>
        <a:lstStyle/>
        <a:p>
          <a:endParaRPr lang="en-US"/>
        </a:p>
      </dgm:t>
    </dgm:pt>
    <dgm:pt modelId="{B99ECCBD-3BCD-4D6F-82BF-F3ABD1B32FF6}" type="sibTrans" cxnId="{341FC03A-0C80-4A1F-8B5F-69EAFFB23BF1}">
      <dgm:prSet/>
      <dgm:spPr/>
      <dgm:t>
        <a:bodyPr/>
        <a:lstStyle/>
        <a:p>
          <a:endParaRPr lang="en-US"/>
        </a:p>
      </dgm:t>
    </dgm:pt>
    <dgm:pt modelId="{FA140146-BBA6-4BAA-BAE2-8413BADDE813}">
      <dgm:prSet/>
      <dgm:spPr/>
      <dgm:t>
        <a:bodyPr/>
        <a:lstStyle/>
        <a:p>
          <a:r>
            <a:rPr lang="it-IT" b="0" i="0" dirty="0"/>
            <a:t>Non parlare sopra gli altri partecipanti alla riunione.</a:t>
          </a:r>
          <a:endParaRPr lang="en-US" dirty="0"/>
        </a:p>
      </dgm:t>
    </dgm:pt>
    <dgm:pt modelId="{7228AC01-529B-491C-9610-94BA857E93C6}" type="parTrans" cxnId="{6B92543C-39BB-4D2D-B263-F8EA1E8ADD66}">
      <dgm:prSet/>
      <dgm:spPr/>
      <dgm:t>
        <a:bodyPr/>
        <a:lstStyle/>
        <a:p>
          <a:endParaRPr lang="en-US"/>
        </a:p>
      </dgm:t>
    </dgm:pt>
    <dgm:pt modelId="{98B25444-B5D4-4B6D-BAE8-B6137FD0F7FE}" type="sibTrans" cxnId="{6B92543C-39BB-4D2D-B263-F8EA1E8ADD66}">
      <dgm:prSet/>
      <dgm:spPr/>
      <dgm:t>
        <a:bodyPr/>
        <a:lstStyle/>
        <a:p>
          <a:endParaRPr lang="en-US"/>
        </a:p>
      </dgm:t>
    </dgm:pt>
    <dgm:pt modelId="{A574A1D3-7957-4221-AAFC-03005644941D}" type="pres">
      <dgm:prSet presAssocID="{7F9DBF8A-C6A2-4F80-B3F9-5FA836430FAE}" presName="cycle" presStyleCnt="0">
        <dgm:presLayoutVars>
          <dgm:dir/>
          <dgm:resizeHandles val="exact"/>
        </dgm:presLayoutVars>
      </dgm:prSet>
      <dgm:spPr/>
    </dgm:pt>
    <dgm:pt modelId="{3FB6F651-4FD4-43A2-9BB7-AEBE842903FE}" type="pres">
      <dgm:prSet presAssocID="{B1E191CC-C293-4E1E-BE3D-C7E763707784}" presName="dummy" presStyleCnt="0"/>
      <dgm:spPr/>
    </dgm:pt>
    <dgm:pt modelId="{B3D565CC-16DF-4465-963D-4180DAE84886}" type="pres">
      <dgm:prSet presAssocID="{B1E191CC-C293-4E1E-BE3D-C7E763707784}" presName="node" presStyleLbl="revTx" presStyleIdx="0" presStyleCnt="3">
        <dgm:presLayoutVars>
          <dgm:bulletEnabled val="1"/>
        </dgm:presLayoutVars>
      </dgm:prSet>
      <dgm:spPr/>
    </dgm:pt>
    <dgm:pt modelId="{844B04CD-34F2-4294-99D7-7C8D5F3DC6BF}" type="pres">
      <dgm:prSet presAssocID="{FB26109F-4A8F-4FB7-993D-D11C2BED519F}" presName="sibTrans" presStyleLbl="node1" presStyleIdx="0" presStyleCnt="3"/>
      <dgm:spPr/>
    </dgm:pt>
    <dgm:pt modelId="{8152A605-3909-4561-9A01-A0D744E82846}" type="pres">
      <dgm:prSet presAssocID="{9A251552-7C41-4010-99AE-BB93D8F1AF81}" presName="dummy" presStyleCnt="0"/>
      <dgm:spPr/>
    </dgm:pt>
    <dgm:pt modelId="{87F44774-0D6D-4FAD-A448-8FF3860DA45A}" type="pres">
      <dgm:prSet presAssocID="{9A251552-7C41-4010-99AE-BB93D8F1AF81}" presName="node" presStyleLbl="revTx" presStyleIdx="1" presStyleCnt="3">
        <dgm:presLayoutVars>
          <dgm:bulletEnabled val="1"/>
        </dgm:presLayoutVars>
      </dgm:prSet>
      <dgm:spPr/>
    </dgm:pt>
    <dgm:pt modelId="{AD03AF13-C8FE-4070-AD37-01D7C2A7545E}" type="pres">
      <dgm:prSet presAssocID="{B99ECCBD-3BCD-4D6F-82BF-F3ABD1B32FF6}" presName="sibTrans" presStyleLbl="node1" presStyleIdx="1" presStyleCnt="3"/>
      <dgm:spPr/>
    </dgm:pt>
    <dgm:pt modelId="{F182A5C9-9142-4A9F-BE92-CAB3DA52504D}" type="pres">
      <dgm:prSet presAssocID="{FA140146-BBA6-4BAA-BAE2-8413BADDE813}" presName="dummy" presStyleCnt="0"/>
      <dgm:spPr/>
    </dgm:pt>
    <dgm:pt modelId="{A7DA498A-8E77-4465-AA23-78CA50ED39E9}" type="pres">
      <dgm:prSet presAssocID="{FA140146-BBA6-4BAA-BAE2-8413BADDE813}" presName="node" presStyleLbl="revTx" presStyleIdx="2" presStyleCnt="3">
        <dgm:presLayoutVars>
          <dgm:bulletEnabled val="1"/>
        </dgm:presLayoutVars>
      </dgm:prSet>
      <dgm:spPr/>
    </dgm:pt>
    <dgm:pt modelId="{138EF225-4B4B-4278-BE0D-E83C383159B6}" type="pres">
      <dgm:prSet presAssocID="{98B25444-B5D4-4B6D-BAE8-B6137FD0F7FE}" presName="sibTrans" presStyleLbl="node1" presStyleIdx="2" presStyleCnt="3"/>
      <dgm:spPr/>
    </dgm:pt>
  </dgm:ptLst>
  <dgm:cxnLst>
    <dgm:cxn modelId="{8FBC5B06-602D-498C-B562-B14A34CB1DB9}" type="presOf" srcId="{FA140146-BBA6-4BAA-BAE2-8413BADDE813}" destId="{A7DA498A-8E77-4465-AA23-78CA50ED39E9}" srcOrd="0" destOrd="0" presId="urn:microsoft.com/office/officeart/2005/8/layout/cycle1"/>
    <dgm:cxn modelId="{49D6041C-1A6B-4673-BE20-CC064DE27D99}" srcId="{7F9DBF8A-C6A2-4F80-B3F9-5FA836430FAE}" destId="{B1E191CC-C293-4E1E-BE3D-C7E763707784}" srcOrd="0" destOrd="0" parTransId="{52AE41BE-8DCE-4B3A-8879-CB209C4C6293}" sibTransId="{FB26109F-4A8F-4FB7-993D-D11C2BED519F}"/>
    <dgm:cxn modelId="{0AD1E12F-C9AC-43C9-9E9C-2FB3A4E5345A}" type="presOf" srcId="{7F9DBF8A-C6A2-4F80-B3F9-5FA836430FAE}" destId="{A574A1D3-7957-4221-AAFC-03005644941D}" srcOrd="0" destOrd="0" presId="urn:microsoft.com/office/officeart/2005/8/layout/cycle1"/>
    <dgm:cxn modelId="{341FC03A-0C80-4A1F-8B5F-69EAFFB23BF1}" srcId="{7F9DBF8A-C6A2-4F80-B3F9-5FA836430FAE}" destId="{9A251552-7C41-4010-99AE-BB93D8F1AF81}" srcOrd="1" destOrd="0" parTransId="{34015796-935E-4BA6-A02C-5E522BD40AAB}" sibTransId="{B99ECCBD-3BCD-4D6F-82BF-F3ABD1B32FF6}"/>
    <dgm:cxn modelId="{6B92543C-39BB-4D2D-B263-F8EA1E8ADD66}" srcId="{7F9DBF8A-C6A2-4F80-B3F9-5FA836430FAE}" destId="{FA140146-BBA6-4BAA-BAE2-8413BADDE813}" srcOrd="2" destOrd="0" parTransId="{7228AC01-529B-491C-9610-94BA857E93C6}" sibTransId="{98B25444-B5D4-4B6D-BAE8-B6137FD0F7FE}"/>
    <dgm:cxn modelId="{61B73E6D-4CED-42BE-9270-CF5E30CAE6B4}" type="presOf" srcId="{FB26109F-4A8F-4FB7-993D-D11C2BED519F}" destId="{844B04CD-34F2-4294-99D7-7C8D5F3DC6BF}" srcOrd="0" destOrd="0" presId="urn:microsoft.com/office/officeart/2005/8/layout/cycle1"/>
    <dgm:cxn modelId="{C4E8CB90-013D-42B7-BB73-3A39E6BBC341}" type="presOf" srcId="{B1E191CC-C293-4E1E-BE3D-C7E763707784}" destId="{B3D565CC-16DF-4465-963D-4180DAE84886}" srcOrd="0" destOrd="0" presId="urn:microsoft.com/office/officeart/2005/8/layout/cycle1"/>
    <dgm:cxn modelId="{8578B39A-F9BE-42E7-9B66-7DD82FA4414E}" type="presOf" srcId="{9A251552-7C41-4010-99AE-BB93D8F1AF81}" destId="{87F44774-0D6D-4FAD-A448-8FF3860DA45A}" srcOrd="0" destOrd="0" presId="urn:microsoft.com/office/officeart/2005/8/layout/cycle1"/>
    <dgm:cxn modelId="{D922FFE6-6988-4534-A58E-4B581C4B1609}" type="presOf" srcId="{B99ECCBD-3BCD-4D6F-82BF-F3ABD1B32FF6}" destId="{AD03AF13-C8FE-4070-AD37-01D7C2A7545E}" srcOrd="0" destOrd="0" presId="urn:microsoft.com/office/officeart/2005/8/layout/cycle1"/>
    <dgm:cxn modelId="{9CDA1CE7-E9CF-477E-AC96-1C821E22942F}" type="presOf" srcId="{98B25444-B5D4-4B6D-BAE8-B6137FD0F7FE}" destId="{138EF225-4B4B-4278-BE0D-E83C383159B6}" srcOrd="0" destOrd="0" presId="urn:microsoft.com/office/officeart/2005/8/layout/cycle1"/>
    <dgm:cxn modelId="{0680BFAD-6FF5-4DBC-9F13-CD12555B48DB}" type="presParOf" srcId="{A574A1D3-7957-4221-AAFC-03005644941D}" destId="{3FB6F651-4FD4-43A2-9BB7-AEBE842903FE}" srcOrd="0" destOrd="0" presId="urn:microsoft.com/office/officeart/2005/8/layout/cycle1"/>
    <dgm:cxn modelId="{D0443203-B126-4A5E-B5D0-D9911A632D46}" type="presParOf" srcId="{A574A1D3-7957-4221-AAFC-03005644941D}" destId="{B3D565CC-16DF-4465-963D-4180DAE84886}" srcOrd="1" destOrd="0" presId="urn:microsoft.com/office/officeart/2005/8/layout/cycle1"/>
    <dgm:cxn modelId="{B92B7A63-CD54-4568-AC03-E9C8735E81E0}" type="presParOf" srcId="{A574A1D3-7957-4221-AAFC-03005644941D}" destId="{844B04CD-34F2-4294-99D7-7C8D5F3DC6BF}" srcOrd="2" destOrd="0" presId="urn:microsoft.com/office/officeart/2005/8/layout/cycle1"/>
    <dgm:cxn modelId="{1A598488-59F5-496E-B8F0-32AFE9C01D75}" type="presParOf" srcId="{A574A1D3-7957-4221-AAFC-03005644941D}" destId="{8152A605-3909-4561-9A01-A0D744E82846}" srcOrd="3" destOrd="0" presId="urn:microsoft.com/office/officeart/2005/8/layout/cycle1"/>
    <dgm:cxn modelId="{16337DF3-DE1E-4396-AC95-6281C1F56F22}" type="presParOf" srcId="{A574A1D3-7957-4221-AAFC-03005644941D}" destId="{87F44774-0D6D-4FAD-A448-8FF3860DA45A}" srcOrd="4" destOrd="0" presId="urn:microsoft.com/office/officeart/2005/8/layout/cycle1"/>
    <dgm:cxn modelId="{221B25F0-B614-45DF-BE2D-CC10C00C1342}" type="presParOf" srcId="{A574A1D3-7957-4221-AAFC-03005644941D}" destId="{AD03AF13-C8FE-4070-AD37-01D7C2A7545E}" srcOrd="5" destOrd="0" presId="urn:microsoft.com/office/officeart/2005/8/layout/cycle1"/>
    <dgm:cxn modelId="{CC752FB7-2BF0-41AA-B2C7-859BFDFD0B91}" type="presParOf" srcId="{A574A1D3-7957-4221-AAFC-03005644941D}" destId="{F182A5C9-9142-4A9F-BE92-CAB3DA52504D}" srcOrd="6" destOrd="0" presId="urn:microsoft.com/office/officeart/2005/8/layout/cycle1"/>
    <dgm:cxn modelId="{98D8ABD6-271E-4314-BC54-B519054775B4}" type="presParOf" srcId="{A574A1D3-7957-4221-AAFC-03005644941D}" destId="{A7DA498A-8E77-4465-AA23-78CA50ED39E9}" srcOrd="7" destOrd="0" presId="urn:microsoft.com/office/officeart/2005/8/layout/cycle1"/>
    <dgm:cxn modelId="{24512C2A-2807-4306-A339-0E9E54781C43}" type="presParOf" srcId="{A574A1D3-7957-4221-AAFC-03005644941D}" destId="{138EF225-4B4B-4278-BE0D-E83C383159B6}"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285BE7-A535-4410-9966-AA2C4FBD2CC9}"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0CE96B65-1B53-450D-8354-FB1172203D68}">
      <dgm:prSet custT="1"/>
      <dgm:spPr/>
      <dgm:t>
        <a:bodyPr/>
        <a:lstStyle/>
        <a:p>
          <a:pPr>
            <a:lnSpc>
              <a:spcPct val="100000"/>
            </a:lnSpc>
          </a:pPr>
          <a:r>
            <a:rPr lang="it-IT" sz="1200" dirty="0"/>
            <a:t>Può essere offensivo essere eliminati dalla lista di amici sui social media di qualcuno. Se non vuoi rimanere in contatto con qualcuno a lungo termine, una buona netiquette è quella di non aggiungerlo come amico fin dall'inizio.</a:t>
          </a:r>
          <a:endParaRPr lang="en-US" sz="1200" dirty="0"/>
        </a:p>
      </dgm:t>
    </dgm:pt>
    <dgm:pt modelId="{1020FAC3-D5A5-48F4-B47D-821D09998B4D}" type="parTrans" cxnId="{0C9DA402-BE34-4938-ACF6-EBB43052F14B}">
      <dgm:prSet/>
      <dgm:spPr/>
      <dgm:t>
        <a:bodyPr/>
        <a:lstStyle/>
        <a:p>
          <a:endParaRPr lang="en-US"/>
        </a:p>
      </dgm:t>
    </dgm:pt>
    <dgm:pt modelId="{C9605491-0A3E-4259-9203-2F5CC7175466}" type="sibTrans" cxnId="{0C9DA402-BE34-4938-ACF6-EBB43052F14B}">
      <dgm:prSet/>
      <dgm:spPr/>
      <dgm:t>
        <a:bodyPr/>
        <a:lstStyle/>
        <a:p>
          <a:pPr>
            <a:lnSpc>
              <a:spcPct val="100000"/>
            </a:lnSpc>
          </a:pPr>
          <a:endParaRPr lang="en-US"/>
        </a:p>
      </dgm:t>
    </dgm:pt>
    <dgm:pt modelId="{3696C8DC-D9CA-4776-A879-38CD2ECDD2A3}">
      <dgm:prSet/>
      <dgm:spPr/>
      <dgm:t>
        <a:bodyPr/>
        <a:lstStyle/>
        <a:p>
          <a:pPr>
            <a:lnSpc>
              <a:spcPct val="100000"/>
            </a:lnSpc>
          </a:pPr>
          <a:r>
            <a:rPr lang="it-IT" dirty="0"/>
            <a:t>Non taggare altre persone nelle foto che carichi, senza chiedere il loro consenso. Non tutti vogliono condividere i loro momenti di vita con persone che non conoscono.</a:t>
          </a:r>
          <a:endParaRPr lang="en-US" dirty="0"/>
        </a:p>
      </dgm:t>
    </dgm:pt>
    <dgm:pt modelId="{FF339C41-8EB9-4039-AF6A-8022BA83F802}" type="parTrans" cxnId="{80B5A3A9-E2BF-4756-B07F-5008EF2A44DD}">
      <dgm:prSet/>
      <dgm:spPr/>
      <dgm:t>
        <a:bodyPr/>
        <a:lstStyle/>
        <a:p>
          <a:endParaRPr lang="en-US"/>
        </a:p>
      </dgm:t>
    </dgm:pt>
    <dgm:pt modelId="{34644156-58D6-4F30-9838-1C4AF9776CF1}" type="sibTrans" cxnId="{80B5A3A9-E2BF-4756-B07F-5008EF2A44DD}">
      <dgm:prSet/>
      <dgm:spPr/>
      <dgm:t>
        <a:bodyPr/>
        <a:lstStyle/>
        <a:p>
          <a:pPr>
            <a:lnSpc>
              <a:spcPct val="100000"/>
            </a:lnSpc>
          </a:pPr>
          <a:endParaRPr lang="en-US"/>
        </a:p>
      </dgm:t>
    </dgm:pt>
    <dgm:pt modelId="{32CE6B27-8100-43C3-9798-6F4FBCB90244}">
      <dgm:prSet/>
      <dgm:spPr/>
      <dgm:t>
        <a:bodyPr/>
        <a:lstStyle/>
        <a:p>
          <a:pPr>
            <a:lnSpc>
              <a:spcPct val="100000"/>
            </a:lnSpc>
          </a:pPr>
          <a:r>
            <a:rPr lang="it-IT" dirty="0"/>
            <a:t>Rispondi a tutti i commenti, anche se utilizzi solo un'emoji. Non lasciare che i tuoi amici si chiedano se hai visto il loro commento.</a:t>
          </a:r>
          <a:endParaRPr lang="en-US" dirty="0"/>
        </a:p>
      </dgm:t>
    </dgm:pt>
    <dgm:pt modelId="{B7B9EDC6-C23B-453B-AADD-560F01FAEE9E}" type="parTrans" cxnId="{0FE1671C-D7AC-432B-AE46-018D0006EF55}">
      <dgm:prSet/>
      <dgm:spPr/>
      <dgm:t>
        <a:bodyPr/>
        <a:lstStyle/>
        <a:p>
          <a:endParaRPr lang="en-US"/>
        </a:p>
      </dgm:t>
    </dgm:pt>
    <dgm:pt modelId="{33A3A04B-C11D-4F57-8884-11A3BAB2615E}" type="sibTrans" cxnId="{0FE1671C-D7AC-432B-AE46-018D0006EF55}">
      <dgm:prSet/>
      <dgm:spPr/>
      <dgm:t>
        <a:bodyPr/>
        <a:lstStyle/>
        <a:p>
          <a:pPr>
            <a:lnSpc>
              <a:spcPct val="100000"/>
            </a:lnSpc>
          </a:pPr>
          <a:endParaRPr lang="en-US"/>
        </a:p>
      </dgm:t>
    </dgm:pt>
    <dgm:pt modelId="{C4B0ED0D-9B3A-4CB1-AA1B-415EDF7B7603}">
      <dgm:prSet/>
      <dgm:spPr/>
      <dgm:t>
        <a:bodyPr/>
        <a:lstStyle/>
        <a:p>
          <a:pPr>
            <a:lnSpc>
              <a:spcPct val="100000"/>
            </a:lnSpc>
          </a:pPr>
          <a:r>
            <a:rPr lang="it-IT" dirty="0"/>
            <a:t>Non fare spam ai tuoi amici. Evita di inviare "buongiorno", benedizioni o messaggi simili ogni giorno a tutti i tuoi amici. Ricevere lo stesso tipo di messaggio ogni giorno, anche se è un augurio gentile, può risultare fastidioso.</a:t>
          </a:r>
          <a:endParaRPr lang="en-US" dirty="0"/>
        </a:p>
      </dgm:t>
    </dgm:pt>
    <dgm:pt modelId="{2BCB4759-B2A1-4A95-A7C1-98D042094A19}" type="parTrans" cxnId="{545712DA-4A48-480C-AB9A-0F15726BE5E0}">
      <dgm:prSet/>
      <dgm:spPr/>
      <dgm:t>
        <a:bodyPr/>
        <a:lstStyle/>
        <a:p>
          <a:endParaRPr lang="en-US"/>
        </a:p>
      </dgm:t>
    </dgm:pt>
    <dgm:pt modelId="{562D8DD1-46F5-42CA-8488-5707E1330196}" type="sibTrans" cxnId="{545712DA-4A48-480C-AB9A-0F15726BE5E0}">
      <dgm:prSet/>
      <dgm:spPr/>
      <dgm:t>
        <a:bodyPr/>
        <a:lstStyle/>
        <a:p>
          <a:endParaRPr lang="en-US"/>
        </a:p>
      </dgm:t>
    </dgm:pt>
    <dgm:pt modelId="{4D5395DE-5E68-4D89-9998-28D9B6C986FA}" type="pres">
      <dgm:prSet presAssocID="{C7285BE7-A535-4410-9966-AA2C4FBD2CC9}" presName="root" presStyleCnt="0">
        <dgm:presLayoutVars>
          <dgm:dir/>
          <dgm:resizeHandles val="exact"/>
        </dgm:presLayoutVars>
      </dgm:prSet>
      <dgm:spPr/>
    </dgm:pt>
    <dgm:pt modelId="{395C5C65-58E6-4EFC-9D17-8E8952B6988D}" type="pres">
      <dgm:prSet presAssocID="{0CE96B65-1B53-450D-8354-FB1172203D68}" presName="compNode" presStyleCnt="0"/>
      <dgm:spPr/>
    </dgm:pt>
    <dgm:pt modelId="{EA0E177D-5D4B-44F1-8449-79685833CF34}" type="pres">
      <dgm:prSet presAssocID="{0CE96B65-1B53-450D-8354-FB1172203D6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ustache Face with Solid Fill"/>
        </a:ext>
      </dgm:extLst>
    </dgm:pt>
    <dgm:pt modelId="{0CF8997A-A632-40E3-BAF2-FB1D99C499E3}" type="pres">
      <dgm:prSet presAssocID="{0CE96B65-1B53-450D-8354-FB1172203D68}" presName="spaceRect" presStyleCnt="0"/>
      <dgm:spPr/>
    </dgm:pt>
    <dgm:pt modelId="{C3B1BA38-6CDD-4DCA-B902-2C83A4230E44}" type="pres">
      <dgm:prSet presAssocID="{0CE96B65-1B53-450D-8354-FB1172203D68}" presName="textRect" presStyleLbl="revTx" presStyleIdx="0" presStyleCnt="4">
        <dgm:presLayoutVars>
          <dgm:chMax val="1"/>
          <dgm:chPref val="1"/>
        </dgm:presLayoutVars>
      </dgm:prSet>
      <dgm:spPr/>
    </dgm:pt>
    <dgm:pt modelId="{CB3B15CA-7037-426E-A654-0344685D2AB8}" type="pres">
      <dgm:prSet presAssocID="{C9605491-0A3E-4259-9203-2F5CC7175466}" presName="sibTrans" presStyleCnt="0"/>
      <dgm:spPr/>
    </dgm:pt>
    <dgm:pt modelId="{1BF40194-4ABF-4BFD-8247-7F693631B197}" type="pres">
      <dgm:prSet presAssocID="{3696C8DC-D9CA-4776-A879-38CD2ECDD2A3}" presName="compNode" presStyleCnt="0"/>
      <dgm:spPr/>
    </dgm:pt>
    <dgm:pt modelId="{DC4B3CE6-96E5-4F07-A192-DEAC65B82878}" type="pres">
      <dgm:prSet presAssocID="{3696C8DC-D9CA-4776-A879-38CD2ECDD2A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mages"/>
        </a:ext>
      </dgm:extLst>
    </dgm:pt>
    <dgm:pt modelId="{6B6ACC4F-861A-42B7-A9B2-C1FA700A81BB}" type="pres">
      <dgm:prSet presAssocID="{3696C8DC-D9CA-4776-A879-38CD2ECDD2A3}" presName="spaceRect" presStyleCnt="0"/>
      <dgm:spPr/>
    </dgm:pt>
    <dgm:pt modelId="{8232F02C-C447-48DE-A275-1CB47A6D9BA6}" type="pres">
      <dgm:prSet presAssocID="{3696C8DC-D9CA-4776-A879-38CD2ECDD2A3}" presName="textRect" presStyleLbl="revTx" presStyleIdx="1" presStyleCnt="4">
        <dgm:presLayoutVars>
          <dgm:chMax val="1"/>
          <dgm:chPref val="1"/>
        </dgm:presLayoutVars>
      </dgm:prSet>
      <dgm:spPr/>
    </dgm:pt>
    <dgm:pt modelId="{7893DA03-41FD-45D6-8EE1-CC856FEB260C}" type="pres">
      <dgm:prSet presAssocID="{34644156-58D6-4F30-9838-1C4AF9776CF1}" presName="sibTrans" presStyleCnt="0"/>
      <dgm:spPr/>
    </dgm:pt>
    <dgm:pt modelId="{9AE262C0-34BF-4BFD-B21C-A3B89BE63761}" type="pres">
      <dgm:prSet presAssocID="{32CE6B27-8100-43C3-9798-6F4FBCB90244}" presName="compNode" presStyleCnt="0"/>
      <dgm:spPr/>
    </dgm:pt>
    <dgm:pt modelId="{657749C3-ED4B-492E-B847-0934E09FBD9E}" type="pres">
      <dgm:prSet presAssocID="{32CE6B27-8100-43C3-9798-6F4FBCB9024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ngue Face Outline"/>
        </a:ext>
      </dgm:extLst>
    </dgm:pt>
    <dgm:pt modelId="{9430832B-9D4A-4E40-9B7C-9D552DA54BE7}" type="pres">
      <dgm:prSet presAssocID="{32CE6B27-8100-43C3-9798-6F4FBCB90244}" presName="spaceRect" presStyleCnt="0"/>
      <dgm:spPr/>
    </dgm:pt>
    <dgm:pt modelId="{714FC7A2-2837-472A-B316-025EE7A0DEEF}" type="pres">
      <dgm:prSet presAssocID="{32CE6B27-8100-43C3-9798-6F4FBCB90244}" presName="textRect" presStyleLbl="revTx" presStyleIdx="2" presStyleCnt="4">
        <dgm:presLayoutVars>
          <dgm:chMax val="1"/>
          <dgm:chPref val="1"/>
        </dgm:presLayoutVars>
      </dgm:prSet>
      <dgm:spPr/>
    </dgm:pt>
    <dgm:pt modelId="{8F2AC777-C6E9-4B07-AF9A-975F2047A9F8}" type="pres">
      <dgm:prSet presAssocID="{33A3A04B-C11D-4F57-8884-11A3BAB2615E}" presName="sibTrans" presStyleCnt="0"/>
      <dgm:spPr/>
    </dgm:pt>
    <dgm:pt modelId="{CE05668B-5903-4855-908F-4A0578A4F08B}" type="pres">
      <dgm:prSet presAssocID="{C4B0ED0D-9B3A-4CB1-AA1B-415EDF7B7603}" presName="compNode" presStyleCnt="0"/>
      <dgm:spPr/>
    </dgm:pt>
    <dgm:pt modelId="{ADB1AD8D-5E89-4F2A-B948-3A244A1E3FB0}" type="pres">
      <dgm:prSet presAssocID="{C4B0ED0D-9B3A-4CB1-AA1B-415EDF7B760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ymnast - Floor Routine"/>
        </a:ext>
      </dgm:extLst>
    </dgm:pt>
    <dgm:pt modelId="{149A85C3-74BF-4B52-A929-1893BF806526}" type="pres">
      <dgm:prSet presAssocID="{C4B0ED0D-9B3A-4CB1-AA1B-415EDF7B7603}" presName="spaceRect" presStyleCnt="0"/>
      <dgm:spPr/>
    </dgm:pt>
    <dgm:pt modelId="{5FEE79FB-8FB0-4853-ADAB-65C8AB352AFD}" type="pres">
      <dgm:prSet presAssocID="{C4B0ED0D-9B3A-4CB1-AA1B-415EDF7B7603}" presName="textRect" presStyleLbl="revTx" presStyleIdx="3" presStyleCnt="4">
        <dgm:presLayoutVars>
          <dgm:chMax val="1"/>
          <dgm:chPref val="1"/>
        </dgm:presLayoutVars>
      </dgm:prSet>
      <dgm:spPr/>
    </dgm:pt>
  </dgm:ptLst>
  <dgm:cxnLst>
    <dgm:cxn modelId="{0C9DA402-BE34-4938-ACF6-EBB43052F14B}" srcId="{C7285BE7-A535-4410-9966-AA2C4FBD2CC9}" destId="{0CE96B65-1B53-450D-8354-FB1172203D68}" srcOrd="0" destOrd="0" parTransId="{1020FAC3-D5A5-48F4-B47D-821D09998B4D}" sibTransId="{C9605491-0A3E-4259-9203-2F5CC7175466}"/>
    <dgm:cxn modelId="{0FE1671C-D7AC-432B-AE46-018D0006EF55}" srcId="{C7285BE7-A535-4410-9966-AA2C4FBD2CC9}" destId="{32CE6B27-8100-43C3-9798-6F4FBCB90244}" srcOrd="2" destOrd="0" parTransId="{B7B9EDC6-C23B-453B-AADD-560F01FAEE9E}" sibTransId="{33A3A04B-C11D-4F57-8884-11A3BAB2615E}"/>
    <dgm:cxn modelId="{D2582920-03A4-42B4-AEED-96A0F619FDAD}" type="presOf" srcId="{C4B0ED0D-9B3A-4CB1-AA1B-415EDF7B7603}" destId="{5FEE79FB-8FB0-4853-ADAB-65C8AB352AFD}" srcOrd="0" destOrd="0" presId="urn:microsoft.com/office/officeart/2018/2/layout/IconLabelList"/>
    <dgm:cxn modelId="{360B8C33-FAD7-4756-AA81-21962563E0D0}" type="presOf" srcId="{0CE96B65-1B53-450D-8354-FB1172203D68}" destId="{C3B1BA38-6CDD-4DCA-B902-2C83A4230E44}" srcOrd="0" destOrd="0" presId="urn:microsoft.com/office/officeart/2018/2/layout/IconLabelList"/>
    <dgm:cxn modelId="{3081B955-B6AC-483E-8A15-B902C2A5F500}" type="presOf" srcId="{3696C8DC-D9CA-4776-A879-38CD2ECDD2A3}" destId="{8232F02C-C447-48DE-A275-1CB47A6D9BA6}" srcOrd="0" destOrd="0" presId="urn:microsoft.com/office/officeart/2018/2/layout/IconLabelList"/>
    <dgm:cxn modelId="{0B167999-7C99-4338-B26B-936662939289}" type="presOf" srcId="{C7285BE7-A535-4410-9966-AA2C4FBD2CC9}" destId="{4D5395DE-5E68-4D89-9998-28D9B6C986FA}" srcOrd="0" destOrd="0" presId="urn:microsoft.com/office/officeart/2018/2/layout/IconLabelList"/>
    <dgm:cxn modelId="{80B5A3A9-E2BF-4756-B07F-5008EF2A44DD}" srcId="{C7285BE7-A535-4410-9966-AA2C4FBD2CC9}" destId="{3696C8DC-D9CA-4776-A879-38CD2ECDD2A3}" srcOrd="1" destOrd="0" parTransId="{FF339C41-8EB9-4039-AF6A-8022BA83F802}" sibTransId="{34644156-58D6-4F30-9838-1C4AF9776CF1}"/>
    <dgm:cxn modelId="{129195C2-10D8-40AD-AC03-234CC8A4ADA7}" type="presOf" srcId="{32CE6B27-8100-43C3-9798-6F4FBCB90244}" destId="{714FC7A2-2837-472A-B316-025EE7A0DEEF}" srcOrd="0" destOrd="0" presId="urn:microsoft.com/office/officeart/2018/2/layout/IconLabelList"/>
    <dgm:cxn modelId="{545712DA-4A48-480C-AB9A-0F15726BE5E0}" srcId="{C7285BE7-A535-4410-9966-AA2C4FBD2CC9}" destId="{C4B0ED0D-9B3A-4CB1-AA1B-415EDF7B7603}" srcOrd="3" destOrd="0" parTransId="{2BCB4759-B2A1-4A95-A7C1-98D042094A19}" sibTransId="{562D8DD1-46F5-42CA-8488-5707E1330196}"/>
    <dgm:cxn modelId="{8440F5DA-AEE6-4023-AAB0-9C979606CF01}" type="presParOf" srcId="{4D5395DE-5E68-4D89-9998-28D9B6C986FA}" destId="{395C5C65-58E6-4EFC-9D17-8E8952B6988D}" srcOrd="0" destOrd="0" presId="urn:microsoft.com/office/officeart/2018/2/layout/IconLabelList"/>
    <dgm:cxn modelId="{208E45F5-BE8E-420A-9509-F5A75826CF93}" type="presParOf" srcId="{395C5C65-58E6-4EFC-9D17-8E8952B6988D}" destId="{EA0E177D-5D4B-44F1-8449-79685833CF34}" srcOrd="0" destOrd="0" presId="urn:microsoft.com/office/officeart/2018/2/layout/IconLabelList"/>
    <dgm:cxn modelId="{3C2F37A6-14FF-45AD-9162-AAD537299A52}" type="presParOf" srcId="{395C5C65-58E6-4EFC-9D17-8E8952B6988D}" destId="{0CF8997A-A632-40E3-BAF2-FB1D99C499E3}" srcOrd="1" destOrd="0" presId="urn:microsoft.com/office/officeart/2018/2/layout/IconLabelList"/>
    <dgm:cxn modelId="{0358D166-C4DC-40D0-8716-F121DF5A6DEE}" type="presParOf" srcId="{395C5C65-58E6-4EFC-9D17-8E8952B6988D}" destId="{C3B1BA38-6CDD-4DCA-B902-2C83A4230E44}" srcOrd="2" destOrd="0" presId="urn:microsoft.com/office/officeart/2018/2/layout/IconLabelList"/>
    <dgm:cxn modelId="{A2A16666-A41F-427A-A7CF-ACCD2A83E3B3}" type="presParOf" srcId="{4D5395DE-5E68-4D89-9998-28D9B6C986FA}" destId="{CB3B15CA-7037-426E-A654-0344685D2AB8}" srcOrd="1" destOrd="0" presId="urn:microsoft.com/office/officeart/2018/2/layout/IconLabelList"/>
    <dgm:cxn modelId="{37421C4D-5AB0-43DF-904C-2FA2FF85D240}" type="presParOf" srcId="{4D5395DE-5E68-4D89-9998-28D9B6C986FA}" destId="{1BF40194-4ABF-4BFD-8247-7F693631B197}" srcOrd="2" destOrd="0" presId="urn:microsoft.com/office/officeart/2018/2/layout/IconLabelList"/>
    <dgm:cxn modelId="{696352BB-7E83-416D-8CC1-1565D0A36720}" type="presParOf" srcId="{1BF40194-4ABF-4BFD-8247-7F693631B197}" destId="{DC4B3CE6-96E5-4F07-A192-DEAC65B82878}" srcOrd="0" destOrd="0" presId="urn:microsoft.com/office/officeart/2018/2/layout/IconLabelList"/>
    <dgm:cxn modelId="{79DD356A-8BDA-4666-96B9-B6F7CAC59334}" type="presParOf" srcId="{1BF40194-4ABF-4BFD-8247-7F693631B197}" destId="{6B6ACC4F-861A-42B7-A9B2-C1FA700A81BB}" srcOrd="1" destOrd="0" presId="urn:microsoft.com/office/officeart/2018/2/layout/IconLabelList"/>
    <dgm:cxn modelId="{EB8CFADF-8BFC-4AE3-AC19-A9514E6BF7C9}" type="presParOf" srcId="{1BF40194-4ABF-4BFD-8247-7F693631B197}" destId="{8232F02C-C447-48DE-A275-1CB47A6D9BA6}" srcOrd="2" destOrd="0" presId="urn:microsoft.com/office/officeart/2018/2/layout/IconLabelList"/>
    <dgm:cxn modelId="{8F26A7E0-13C8-4793-8A41-5C6C7C24C135}" type="presParOf" srcId="{4D5395DE-5E68-4D89-9998-28D9B6C986FA}" destId="{7893DA03-41FD-45D6-8EE1-CC856FEB260C}" srcOrd="3" destOrd="0" presId="urn:microsoft.com/office/officeart/2018/2/layout/IconLabelList"/>
    <dgm:cxn modelId="{4DD53E25-08EE-4BC3-BD47-2EEE47D7E026}" type="presParOf" srcId="{4D5395DE-5E68-4D89-9998-28D9B6C986FA}" destId="{9AE262C0-34BF-4BFD-B21C-A3B89BE63761}" srcOrd="4" destOrd="0" presId="urn:microsoft.com/office/officeart/2018/2/layout/IconLabelList"/>
    <dgm:cxn modelId="{BD34261F-B31D-4096-8364-3719E0514649}" type="presParOf" srcId="{9AE262C0-34BF-4BFD-B21C-A3B89BE63761}" destId="{657749C3-ED4B-492E-B847-0934E09FBD9E}" srcOrd="0" destOrd="0" presId="urn:microsoft.com/office/officeart/2018/2/layout/IconLabelList"/>
    <dgm:cxn modelId="{97107BBE-12C9-46EE-8EA9-73154625467E}" type="presParOf" srcId="{9AE262C0-34BF-4BFD-B21C-A3B89BE63761}" destId="{9430832B-9D4A-4E40-9B7C-9D552DA54BE7}" srcOrd="1" destOrd="0" presId="urn:microsoft.com/office/officeart/2018/2/layout/IconLabelList"/>
    <dgm:cxn modelId="{0125ED79-3620-4ECA-A06C-A5D97950287B}" type="presParOf" srcId="{9AE262C0-34BF-4BFD-B21C-A3B89BE63761}" destId="{714FC7A2-2837-472A-B316-025EE7A0DEEF}" srcOrd="2" destOrd="0" presId="urn:microsoft.com/office/officeart/2018/2/layout/IconLabelList"/>
    <dgm:cxn modelId="{E28F5E99-E3D9-4548-9D2A-12DC22099ED9}" type="presParOf" srcId="{4D5395DE-5E68-4D89-9998-28D9B6C986FA}" destId="{8F2AC777-C6E9-4B07-AF9A-975F2047A9F8}" srcOrd="5" destOrd="0" presId="urn:microsoft.com/office/officeart/2018/2/layout/IconLabelList"/>
    <dgm:cxn modelId="{897FE304-A8BB-4614-88F2-C4CCD95B4F5D}" type="presParOf" srcId="{4D5395DE-5E68-4D89-9998-28D9B6C986FA}" destId="{CE05668B-5903-4855-908F-4A0578A4F08B}" srcOrd="6" destOrd="0" presId="urn:microsoft.com/office/officeart/2018/2/layout/IconLabelList"/>
    <dgm:cxn modelId="{E1AFBE8B-848A-4718-82E0-2B5949F9D5E7}" type="presParOf" srcId="{CE05668B-5903-4855-908F-4A0578A4F08B}" destId="{ADB1AD8D-5E89-4F2A-B948-3A244A1E3FB0}" srcOrd="0" destOrd="0" presId="urn:microsoft.com/office/officeart/2018/2/layout/IconLabelList"/>
    <dgm:cxn modelId="{0A57D935-B4B1-43A2-AE16-E7197850FE3B}" type="presParOf" srcId="{CE05668B-5903-4855-908F-4A0578A4F08B}" destId="{149A85C3-74BF-4B52-A929-1893BF806526}" srcOrd="1" destOrd="0" presId="urn:microsoft.com/office/officeart/2018/2/layout/IconLabelList"/>
    <dgm:cxn modelId="{E40E5C47-76C0-4C19-9242-C95B5A950FC2}" type="presParOf" srcId="{CE05668B-5903-4855-908F-4A0578A4F08B}" destId="{5FEE79FB-8FB0-4853-ADAB-65C8AB352AFD}"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A6AFE-85EA-40C2-A9F6-94E69D26FD92}">
      <dsp:nvSpPr>
        <dsp:cNvPr id="0" name=""/>
        <dsp:cNvSpPr/>
      </dsp:nvSpPr>
      <dsp:spPr>
        <a:xfrm rot="5400000">
          <a:off x="2808008" y="115871"/>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it-IT" sz="1100" kern="1200" dirty="0"/>
            <a:t>Elimina le barriere geografiche</a:t>
          </a:r>
          <a:endParaRPr lang="en-US" sz="1100" kern="1200" dirty="0"/>
        </a:p>
      </dsp:txBody>
      <dsp:txXfrm rot="-5400000">
        <a:off x="3158428" y="274565"/>
        <a:ext cx="1046235" cy="1202570"/>
      </dsp:txXfrm>
    </dsp:sp>
    <dsp:sp modelId="{A2B80FD4-F726-4BAA-96CB-1CD0ED890ACA}">
      <dsp:nvSpPr>
        <dsp:cNvPr id="0" name=""/>
        <dsp:cNvSpPr/>
      </dsp:nvSpPr>
      <dsp:spPr>
        <a:xfrm>
          <a:off x="4487646" y="351726"/>
          <a:ext cx="1949735" cy="1048245"/>
        </a:xfrm>
        <a:prstGeom prst="rect">
          <a:avLst/>
        </a:prstGeom>
        <a:noFill/>
        <a:ln>
          <a:noFill/>
        </a:ln>
        <a:effectLst/>
      </dsp:spPr>
      <dsp:style>
        <a:lnRef idx="0">
          <a:scrgbClr r="0" g="0" b="0"/>
        </a:lnRef>
        <a:fillRef idx="0">
          <a:scrgbClr r="0" g="0" b="0"/>
        </a:fillRef>
        <a:effectRef idx="0">
          <a:scrgbClr r="0" g="0" b="0"/>
        </a:effectRef>
        <a:fontRef idx="minor"/>
      </dsp:style>
    </dsp:sp>
    <dsp:sp modelId="{72B3D0BA-219A-4962-B3F5-2A65B607A068}">
      <dsp:nvSpPr>
        <dsp:cNvPr id="0" name=""/>
        <dsp:cNvSpPr/>
      </dsp:nvSpPr>
      <dsp:spPr>
        <a:xfrm rot="5400000">
          <a:off x="1166456" y="115871"/>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516876" y="274565"/>
        <a:ext cx="1046235" cy="1202570"/>
      </dsp:txXfrm>
    </dsp:sp>
    <dsp:sp modelId="{081BEAE3-EBE5-4456-9867-04DE7CBB3A57}">
      <dsp:nvSpPr>
        <dsp:cNvPr id="0" name=""/>
        <dsp:cNvSpPr/>
      </dsp:nvSpPr>
      <dsp:spPr>
        <a:xfrm rot="5400000">
          <a:off x="1984087" y="1598788"/>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it-IT" sz="1100" kern="1200" dirty="0"/>
            <a:t>Comunicazione in tempo reale</a:t>
          </a:r>
          <a:endParaRPr lang="en-US" sz="1100" kern="1200" dirty="0"/>
        </a:p>
      </dsp:txBody>
      <dsp:txXfrm rot="-5400000">
        <a:off x="2334507" y="1757482"/>
        <a:ext cx="1046235" cy="1202570"/>
      </dsp:txXfrm>
    </dsp:sp>
    <dsp:sp modelId="{74D20CC5-F137-409F-B856-CE282EF99574}">
      <dsp:nvSpPr>
        <dsp:cNvPr id="0" name=""/>
        <dsp:cNvSpPr/>
      </dsp:nvSpPr>
      <dsp:spPr>
        <a:xfrm>
          <a:off x="147911" y="1834643"/>
          <a:ext cx="1886841" cy="1048245"/>
        </a:xfrm>
        <a:prstGeom prst="rect">
          <a:avLst/>
        </a:prstGeom>
        <a:noFill/>
        <a:ln>
          <a:noFill/>
        </a:ln>
        <a:effectLst/>
      </dsp:spPr>
      <dsp:style>
        <a:lnRef idx="0">
          <a:scrgbClr r="0" g="0" b="0"/>
        </a:lnRef>
        <a:fillRef idx="0">
          <a:scrgbClr r="0" g="0" b="0"/>
        </a:fillRef>
        <a:effectRef idx="0">
          <a:scrgbClr r="0" g="0" b="0"/>
        </a:effectRef>
        <a:fontRef idx="minor"/>
      </dsp:style>
    </dsp:sp>
    <dsp:sp modelId="{A7C41D95-4DEB-4AC9-9DA2-A95BC188402B}">
      <dsp:nvSpPr>
        <dsp:cNvPr id="0" name=""/>
        <dsp:cNvSpPr/>
      </dsp:nvSpPr>
      <dsp:spPr>
        <a:xfrm rot="5400000">
          <a:off x="3625639" y="1598788"/>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3976059" y="1757482"/>
        <a:ext cx="1046235" cy="1202570"/>
      </dsp:txXfrm>
    </dsp:sp>
    <dsp:sp modelId="{74969E04-EAB5-44F5-8916-D2D25B809B33}">
      <dsp:nvSpPr>
        <dsp:cNvPr id="0" name=""/>
        <dsp:cNvSpPr/>
      </dsp:nvSpPr>
      <dsp:spPr>
        <a:xfrm rot="5400000">
          <a:off x="2808008" y="3081706"/>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it-IT" sz="1100" kern="1200" dirty="0"/>
            <a:t>Flessibile e conveniente</a:t>
          </a:r>
          <a:endParaRPr lang="en-US" sz="1100" kern="1200" dirty="0"/>
        </a:p>
      </dsp:txBody>
      <dsp:txXfrm rot="-5400000">
        <a:off x="3158428" y="3240400"/>
        <a:ext cx="1046235" cy="1202570"/>
      </dsp:txXfrm>
    </dsp:sp>
    <dsp:sp modelId="{67866332-D425-46C0-979F-6807FD58EEE3}">
      <dsp:nvSpPr>
        <dsp:cNvPr id="0" name=""/>
        <dsp:cNvSpPr/>
      </dsp:nvSpPr>
      <dsp:spPr>
        <a:xfrm>
          <a:off x="4487646" y="3317561"/>
          <a:ext cx="1949735" cy="1048245"/>
        </a:xfrm>
        <a:prstGeom prst="rect">
          <a:avLst/>
        </a:prstGeom>
        <a:noFill/>
        <a:ln>
          <a:noFill/>
        </a:ln>
        <a:effectLst/>
      </dsp:spPr>
      <dsp:style>
        <a:lnRef idx="0">
          <a:scrgbClr r="0" g="0" b="0"/>
        </a:lnRef>
        <a:fillRef idx="0">
          <a:scrgbClr r="0" g="0" b="0"/>
        </a:fillRef>
        <a:effectRef idx="0">
          <a:scrgbClr r="0" g="0" b="0"/>
        </a:effectRef>
        <a:fontRef idx="minor"/>
      </dsp:style>
    </dsp:sp>
    <dsp:sp modelId="{7CF93E0A-7F21-49F1-BF5E-604BEA06D193}">
      <dsp:nvSpPr>
        <dsp:cNvPr id="0" name=""/>
        <dsp:cNvSpPr/>
      </dsp:nvSpPr>
      <dsp:spPr>
        <a:xfrm rot="5400000">
          <a:off x="1166456" y="3081706"/>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516876" y="3240400"/>
        <a:ext cx="1046235" cy="12025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AEEF39-A93D-416A-BEAD-74E384F40A7C}">
      <dsp:nvSpPr>
        <dsp:cNvPr id="0" name=""/>
        <dsp:cNvSpPr/>
      </dsp:nvSpPr>
      <dsp:spPr>
        <a:xfrm>
          <a:off x="2044800" y="174437"/>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ECB0CB-1AC3-41B7-8EED-BA597AD69C83}">
      <dsp:nvSpPr>
        <dsp:cNvPr id="0" name=""/>
        <dsp:cNvSpPr/>
      </dsp:nvSpPr>
      <dsp:spPr>
        <a:xfrm>
          <a:off x="2512800" y="642437"/>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DBC654-8249-4443-8FD8-AE5F7E30D22B}">
      <dsp:nvSpPr>
        <dsp:cNvPr id="0" name=""/>
        <dsp:cNvSpPr/>
      </dsp:nvSpPr>
      <dsp:spPr>
        <a:xfrm>
          <a:off x="1342800" y="3054438"/>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it-IT" sz="2500" kern="1200" dirty="0"/>
            <a:t>Quali app usano gli amici?</a:t>
          </a:r>
          <a:endParaRPr lang="en-US" sz="2500" kern="1200" dirty="0"/>
        </a:p>
      </dsp:txBody>
      <dsp:txXfrm>
        <a:off x="1342800" y="3054438"/>
        <a:ext cx="3600000" cy="720000"/>
      </dsp:txXfrm>
    </dsp:sp>
    <dsp:sp modelId="{C086D31F-F047-4BB5-A633-46E584C143E2}">
      <dsp:nvSpPr>
        <dsp:cNvPr id="0" name=""/>
        <dsp:cNvSpPr/>
      </dsp:nvSpPr>
      <dsp:spPr>
        <a:xfrm>
          <a:off x="6274800" y="174437"/>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96DD72-DEDA-49D3-86D1-1CA27A3E3EC2}">
      <dsp:nvSpPr>
        <dsp:cNvPr id="0" name=""/>
        <dsp:cNvSpPr/>
      </dsp:nvSpPr>
      <dsp:spPr>
        <a:xfrm>
          <a:off x="6742800" y="642437"/>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2F1379-3A54-4389-BB92-A9B3BAACF0B6}">
      <dsp:nvSpPr>
        <dsp:cNvPr id="0" name=""/>
        <dsp:cNvSpPr/>
      </dsp:nvSpPr>
      <dsp:spPr>
        <a:xfrm>
          <a:off x="5572800" y="3054438"/>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it-IT" sz="2500" kern="1200" dirty="0"/>
            <a:t>Quali funzionalità offrono le app?</a:t>
          </a:r>
          <a:endParaRPr lang="en-US" sz="2500" kern="1200" dirty="0"/>
        </a:p>
      </dsp:txBody>
      <dsp:txXfrm>
        <a:off x="5572800" y="3054438"/>
        <a:ext cx="36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D565CC-16DF-4465-963D-4180DAE84886}">
      <dsp:nvSpPr>
        <dsp:cNvPr id="0" name=""/>
        <dsp:cNvSpPr/>
      </dsp:nvSpPr>
      <dsp:spPr>
        <a:xfrm>
          <a:off x="3635249" y="420275"/>
          <a:ext cx="2139448" cy="2139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it-IT" sz="2900" b="0" i="0" kern="1200" dirty="0"/>
            <a:t>Unirsi alla riunione in orario.</a:t>
          </a:r>
          <a:endParaRPr lang="en-US" sz="2900" kern="1200" dirty="0"/>
        </a:p>
      </dsp:txBody>
      <dsp:txXfrm>
        <a:off x="3635249" y="420275"/>
        <a:ext cx="2139448" cy="2139448"/>
      </dsp:txXfrm>
    </dsp:sp>
    <dsp:sp modelId="{844B04CD-34F2-4294-99D7-7C8D5F3DC6BF}">
      <dsp:nvSpPr>
        <dsp:cNvPr id="0" name=""/>
        <dsp:cNvSpPr/>
      </dsp:nvSpPr>
      <dsp:spPr>
        <a:xfrm>
          <a:off x="375825" y="-848"/>
          <a:ext cx="5059476" cy="5059476"/>
        </a:xfrm>
        <a:prstGeom prst="circularArrow">
          <a:avLst>
            <a:gd name="adj1" fmla="val 8246"/>
            <a:gd name="adj2" fmla="val 575887"/>
            <a:gd name="adj3" fmla="val 2964907"/>
            <a:gd name="adj4" fmla="val 51018"/>
            <a:gd name="adj5" fmla="val 962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F44774-0D6D-4FAD-A448-8FF3860DA45A}">
      <dsp:nvSpPr>
        <dsp:cNvPr id="0" name=""/>
        <dsp:cNvSpPr/>
      </dsp:nvSpPr>
      <dsp:spPr>
        <a:xfrm>
          <a:off x="1835839" y="3536944"/>
          <a:ext cx="2139448" cy="2139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it-IT" sz="2900" b="0" i="0" kern="1200" dirty="0"/>
            <a:t>Mettersi in muto quando non si sta parlando.</a:t>
          </a:r>
          <a:endParaRPr lang="en-US" sz="2900" kern="1200" dirty="0"/>
        </a:p>
      </dsp:txBody>
      <dsp:txXfrm>
        <a:off x="1835839" y="3536944"/>
        <a:ext cx="2139448" cy="2139448"/>
      </dsp:txXfrm>
    </dsp:sp>
    <dsp:sp modelId="{AD03AF13-C8FE-4070-AD37-01D7C2A7545E}">
      <dsp:nvSpPr>
        <dsp:cNvPr id="0" name=""/>
        <dsp:cNvSpPr/>
      </dsp:nvSpPr>
      <dsp:spPr>
        <a:xfrm>
          <a:off x="375825" y="-848"/>
          <a:ext cx="5059476" cy="5059476"/>
        </a:xfrm>
        <a:prstGeom prst="circularArrow">
          <a:avLst>
            <a:gd name="adj1" fmla="val 8246"/>
            <a:gd name="adj2" fmla="val 575887"/>
            <a:gd name="adj3" fmla="val 10173094"/>
            <a:gd name="adj4" fmla="val 7259206"/>
            <a:gd name="adj5" fmla="val 962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DA498A-8E77-4465-AA23-78CA50ED39E9}">
      <dsp:nvSpPr>
        <dsp:cNvPr id="0" name=""/>
        <dsp:cNvSpPr/>
      </dsp:nvSpPr>
      <dsp:spPr>
        <a:xfrm>
          <a:off x="36429" y="420275"/>
          <a:ext cx="2139448" cy="2139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it-IT" sz="2900" b="0" i="0" kern="1200" dirty="0"/>
            <a:t>Non parlare sopra gli altri partecipanti alla riunione.</a:t>
          </a:r>
          <a:endParaRPr lang="en-US" sz="2900" kern="1200" dirty="0"/>
        </a:p>
      </dsp:txBody>
      <dsp:txXfrm>
        <a:off x="36429" y="420275"/>
        <a:ext cx="2139448" cy="2139448"/>
      </dsp:txXfrm>
    </dsp:sp>
    <dsp:sp modelId="{138EF225-4B4B-4278-BE0D-E83C383159B6}">
      <dsp:nvSpPr>
        <dsp:cNvPr id="0" name=""/>
        <dsp:cNvSpPr/>
      </dsp:nvSpPr>
      <dsp:spPr>
        <a:xfrm>
          <a:off x="375825" y="-848"/>
          <a:ext cx="5059476" cy="5059476"/>
        </a:xfrm>
        <a:prstGeom prst="circularArrow">
          <a:avLst>
            <a:gd name="adj1" fmla="val 8246"/>
            <a:gd name="adj2" fmla="val 575887"/>
            <a:gd name="adj3" fmla="val 16857703"/>
            <a:gd name="adj4" fmla="val 14966410"/>
            <a:gd name="adj5" fmla="val 962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E177D-5D4B-44F1-8449-79685833CF34}">
      <dsp:nvSpPr>
        <dsp:cNvPr id="0" name=""/>
        <dsp:cNvSpPr/>
      </dsp:nvSpPr>
      <dsp:spPr>
        <a:xfrm>
          <a:off x="1138979" y="727033"/>
          <a:ext cx="932563" cy="9325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3B1BA38-6CDD-4DCA-B902-2C83A4230E44}">
      <dsp:nvSpPr>
        <dsp:cNvPr id="0" name=""/>
        <dsp:cNvSpPr/>
      </dsp:nvSpPr>
      <dsp:spPr>
        <a:xfrm>
          <a:off x="569079" y="2094304"/>
          <a:ext cx="2072362" cy="153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it-IT" sz="1200" kern="1200" dirty="0"/>
            <a:t>Può essere offensivo essere eliminati dalla lista di amici sui social media di qualcuno. Se non vuoi rimanere in contatto con qualcuno a lungo termine, una buona netiquette è quella di non aggiungerlo come amico fin dall'inizio.</a:t>
          </a:r>
          <a:endParaRPr lang="en-US" sz="1200" kern="1200" dirty="0"/>
        </a:p>
      </dsp:txBody>
      <dsp:txXfrm>
        <a:off x="569079" y="2094304"/>
        <a:ext cx="2072362" cy="1530000"/>
      </dsp:txXfrm>
    </dsp:sp>
    <dsp:sp modelId="{DC4B3CE6-96E5-4F07-A192-DEAC65B82878}">
      <dsp:nvSpPr>
        <dsp:cNvPr id="0" name=""/>
        <dsp:cNvSpPr/>
      </dsp:nvSpPr>
      <dsp:spPr>
        <a:xfrm>
          <a:off x="3574005" y="727033"/>
          <a:ext cx="932563" cy="9325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32F02C-C447-48DE-A275-1CB47A6D9BA6}">
      <dsp:nvSpPr>
        <dsp:cNvPr id="0" name=""/>
        <dsp:cNvSpPr/>
      </dsp:nvSpPr>
      <dsp:spPr>
        <a:xfrm>
          <a:off x="3004105" y="2094304"/>
          <a:ext cx="2072362" cy="153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it-IT" sz="1200" kern="1200" dirty="0"/>
            <a:t>Non taggare altre persone nelle foto che carichi, senza chiedere il loro consenso. Non tutti vogliono condividere i loro momenti di vita con persone che non conoscono.</a:t>
          </a:r>
          <a:endParaRPr lang="en-US" sz="1200" kern="1200" dirty="0"/>
        </a:p>
      </dsp:txBody>
      <dsp:txXfrm>
        <a:off x="3004105" y="2094304"/>
        <a:ext cx="2072362" cy="1530000"/>
      </dsp:txXfrm>
    </dsp:sp>
    <dsp:sp modelId="{657749C3-ED4B-492E-B847-0934E09FBD9E}">
      <dsp:nvSpPr>
        <dsp:cNvPr id="0" name=""/>
        <dsp:cNvSpPr/>
      </dsp:nvSpPr>
      <dsp:spPr>
        <a:xfrm>
          <a:off x="6009031" y="727033"/>
          <a:ext cx="932563" cy="9325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4FC7A2-2837-472A-B316-025EE7A0DEEF}">
      <dsp:nvSpPr>
        <dsp:cNvPr id="0" name=""/>
        <dsp:cNvSpPr/>
      </dsp:nvSpPr>
      <dsp:spPr>
        <a:xfrm>
          <a:off x="5439131" y="2094304"/>
          <a:ext cx="2072362" cy="153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it-IT" sz="1200" kern="1200" dirty="0"/>
            <a:t>Rispondi a tutti i commenti, anche se utilizzi solo un'emoji. Non lasciare che i tuoi amici si chiedano se hai visto il loro commento.</a:t>
          </a:r>
          <a:endParaRPr lang="en-US" sz="1200" kern="1200" dirty="0"/>
        </a:p>
      </dsp:txBody>
      <dsp:txXfrm>
        <a:off x="5439131" y="2094304"/>
        <a:ext cx="2072362" cy="1530000"/>
      </dsp:txXfrm>
    </dsp:sp>
    <dsp:sp modelId="{ADB1AD8D-5E89-4F2A-B948-3A244A1E3FB0}">
      <dsp:nvSpPr>
        <dsp:cNvPr id="0" name=""/>
        <dsp:cNvSpPr/>
      </dsp:nvSpPr>
      <dsp:spPr>
        <a:xfrm>
          <a:off x="8444057" y="727033"/>
          <a:ext cx="932563" cy="93256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EE79FB-8FB0-4853-ADAB-65C8AB352AFD}">
      <dsp:nvSpPr>
        <dsp:cNvPr id="0" name=""/>
        <dsp:cNvSpPr/>
      </dsp:nvSpPr>
      <dsp:spPr>
        <a:xfrm>
          <a:off x="7874157" y="2094304"/>
          <a:ext cx="2072362" cy="153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it-IT" sz="1200" kern="1200" dirty="0"/>
            <a:t>Non fare spam ai tuoi amici. Evita di inviare "buongiorno", benedizioni o messaggi simili ogni giorno a tutti i tuoi amici. Ricevere lo stesso tipo di messaggio ogni giorno, anche se è un augurio gentile, può risultare fastidioso.</a:t>
          </a:r>
          <a:endParaRPr lang="en-US" sz="1200" kern="1200" dirty="0"/>
        </a:p>
      </dsp:txBody>
      <dsp:txXfrm>
        <a:off x="7874157" y="2094304"/>
        <a:ext cx="2072362" cy="1530000"/>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97383E-1E61-4FD3-AAB3-DC8F9F77B205}" type="datetimeFigureOut">
              <a:rPr lang="en-US" smtClean="0"/>
              <a:t>11/10/2024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C6B2E6-E16E-48D7-9779-F1A1F8B7CA26}" type="slidenum">
              <a:rPr lang="en-US" smtClean="0"/>
              <a:t>‹N›</a:t>
            </a:fld>
            <a:endParaRPr lang="en-US"/>
          </a:p>
        </p:txBody>
      </p:sp>
    </p:spTree>
    <p:extLst>
      <p:ext uri="{BB962C8B-B14F-4D97-AF65-F5344CB8AC3E}">
        <p14:creationId xmlns:p14="http://schemas.microsoft.com/office/powerpoint/2010/main" val="3715045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europeana.eu/"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federica.eu/"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ww.udemy.com/" TargetMode="External"/><Relationship Id="rId4" Type="http://schemas.openxmlformats.org/officeDocument/2006/relationships/hyperlink" Target="https://www.duolingo.com/"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3150" y="1143000"/>
            <a:ext cx="4711700" cy="2651125"/>
          </a:xfrm>
        </p:spPr>
      </p:sp>
      <p:sp>
        <p:nvSpPr>
          <p:cNvPr id="3" name="Notes Placeholder 2"/>
          <p:cNvSpPr>
            <a:spLocks noGrp="1"/>
          </p:cNvSpPr>
          <p:nvPr>
            <p:ph type="body" idx="1"/>
          </p:nvPr>
        </p:nvSpPr>
        <p:spPr>
          <a:xfrm>
            <a:off x="685800" y="3892379"/>
            <a:ext cx="5486400" cy="4108622"/>
          </a:xfrm>
        </p:spPr>
        <p:txBody>
          <a:bodyPr/>
          <a:lstStyle/>
          <a:p>
            <a:r>
              <a:rPr lang="it-IT" dirty="0"/>
              <a:t>Questo è un modulo di 4 ore. Puoi insegnarlo in una sola sessione, oppure in due sessioni da 2 ore ciascuna. Prevedi una pausa di 10 minuti ogni ora.</a:t>
            </a:r>
            <a:br>
              <a:rPr lang="it-IT" dirty="0"/>
            </a:br>
            <a:r>
              <a:rPr lang="it-IT" sz="1200" dirty="0"/>
              <a:t>🛈 Avrai bisogno di:</a:t>
            </a:r>
          </a:p>
          <a:p>
            <a:pPr marL="742950" lvl="0" indent="-742950">
              <a:buFont typeface="Arial" panose="020B0604020202020204" pitchFamily="34" charset="0"/>
              <a:buChar char="•"/>
            </a:pPr>
            <a:r>
              <a:rPr lang="it-IT" sz="1200" dirty="0"/>
              <a:t>Un PC o un laptop con accesso a Internet e altoparlanti per poter ascoltare i video.</a:t>
            </a:r>
          </a:p>
          <a:p>
            <a:pPr marL="742950" lvl="0" indent="-742950">
              <a:buFont typeface="Arial" panose="020B0604020202020204" pitchFamily="34" charset="0"/>
              <a:buChar char="•"/>
            </a:pPr>
            <a:r>
              <a:rPr lang="it-IT" sz="1200" dirty="0"/>
              <a:t>Un proiettore per proiettare questa presentazione.</a:t>
            </a:r>
          </a:p>
          <a:p>
            <a:pPr marL="457200" lvl="1" indent="0">
              <a:buFont typeface="Arial" panose="020B0604020202020204" pitchFamily="34" charset="0"/>
              <a:buNone/>
            </a:pPr>
            <a:endParaRPr lang="en-US" dirty="0">
              <a:latin typeface="Segoe UI Symbol" panose="020B0502040204020203" pitchFamily="34" charset="0"/>
              <a:ea typeface="Segoe UI Symbol" panose="020B0502040204020203" pitchFamily="34" charset="0"/>
            </a:endParaRPr>
          </a:p>
          <a:p>
            <a:pPr marL="171450" indent="-171450">
              <a:buFont typeface="Wingdings" panose="05000000000000000000" pitchFamily="2" charset="2"/>
              <a:buChar char="F"/>
            </a:pPr>
            <a:r>
              <a:rPr lang="it-IT" dirty="0"/>
              <a:t>Nota sui video utilizzati: la maggior parte dei video è in inglese. Puoi aggiungere i sottotitoli cliccando su "CC" nella parte inferiore del video. Se non vedi la tua lingua, clicca su "Impostazioni", seleziona "Traduzione automatica" e scegli la tua lingua. Poiché la maggior parte dei video inizia con un breve annuncio, è consigliabile aprire il video prima della lezione, saltare l'annuncio e metterlo in pausa. Riaprilo quando è il momento e avvialo. In questo modulo c’è solo un video (slide 17).</a:t>
            </a:r>
          </a:p>
          <a:p>
            <a:pPr marL="0" indent="0">
              <a:buFont typeface="Wingdings" panose="05000000000000000000" pitchFamily="2" charset="2"/>
              <a:buNone/>
            </a:pPr>
            <a:endParaRPr lang="en-US" dirty="0">
              <a:latin typeface="Segoe UI Symbol" panose="020B0502040204020203" pitchFamily="34" charset="0"/>
              <a:ea typeface="Segoe UI Symbol" panose="020B0502040204020203" pitchFamily="34" charset="0"/>
            </a:endParaRPr>
          </a:p>
          <a:p>
            <a:pPr marL="0" indent="0">
              <a:buFont typeface="Wingdings" panose="05000000000000000000" pitchFamily="2" charset="2"/>
              <a:buNone/>
            </a:pPr>
            <a:r>
              <a:rPr lang="it-IT" dirty="0"/>
              <a:t>Simboli usati nelle note per aiutarti a insegnare il modulo:</a:t>
            </a:r>
          </a:p>
          <a:p>
            <a:pPr marL="0" indent="0">
              <a:buFont typeface="Wingdings" panose="05000000000000000000" pitchFamily="2" charset="2"/>
              <a:buNone/>
            </a:pPr>
            <a:r>
              <a:rPr lang="en-US" sz="2000" dirty="0">
                <a:sym typeface="Wingdings" panose="05000000000000000000" pitchFamily="2" charset="2"/>
              </a:rPr>
              <a:t></a:t>
            </a:r>
            <a:r>
              <a:rPr lang="en-US" dirty="0">
                <a:sym typeface="Wingdings" panose="05000000000000000000" pitchFamily="2" charset="2"/>
              </a:rPr>
              <a:t> </a:t>
            </a:r>
            <a:r>
              <a:rPr lang="it-IT" dirty="0"/>
              <a:t>Indica qualcosa che devi dire o leggere in classe. Rappresenta il tuo intervento parlato.</a:t>
            </a:r>
            <a:endParaRPr lang="en-US" dirty="0">
              <a:sym typeface="Wingdings" panose="05000000000000000000" pitchFamily="2" charset="2"/>
            </a:endParaRPr>
          </a:p>
          <a:p>
            <a:r>
              <a:rPr lang="en-US" sz="2000" dirty="0">
                <a:sym typeface="Wingdings" panose="05000000000000000000" pitchFamily="2" charset="2"/>
              </a:rPr>
              <a:t></a:t>
            </a:r>
            <a:r>
              <a:rPr lang="en-US" dirty="0">
                <a:sym typeface="Wingdings" panose="05000000000000000000" pitchFamily="2" charset="2"/>
              </a:rPr>
              <a:t>  </a:t>
            </a:r>
            <a:r>
              <a:rPr lang="it-IT" dirty="0"/>
              <a:t>Indica istruzioni. Ti fornisce informazioni su cosa fare.</a:t>
            </a:r>
            <a:endParaRPr lang="en-US" dirty="0">
              <a:sym typeface="Wingdings" panose="05000000000000000000" pitchFamily="2" charset="2"/>
            </a:endParaRPr>
          </a:p>
          <a:p>
            <a:pPr marL="0" indent="0">
              <a:buFont typeface="Wingdings" panose="05000000000000000000" pitchFamily="2" charset="2"/>
              <a:buNone/>
            </a:pPr>
            <a:r>
              <a:rPr lang="en-US" sz="2000" dirty="0">
                <a:latin typeface="Segoe UI Symbol" panose="020B0502040204020203" pitchFamily="34" charset="0"/>
                <a:ea typeface="Segoe UI Symbol" panose="020B0502040204020203" pitchFamily="34" charset="0"/>
                <a:sym typeface="Wingdings" panose="05000000000000000000" pitchFamily="2" charset="2"/>
              </a:rPr>
              <a:t>🖈</a:t>
            </a:r>
            <a:r>
              <a:rPr lang="en-US" dirty="0">
                <a:sym typeface="Wingdings" panose="05000000000000000000" pitchFamily="2" charset="2"/>
              </a:rPr>
              <a:t> </a:t>
            </a:r>
            <a:r>
              <a:rPr lang="it-IT" dirty="0"/>
              <a:t>Viene utilizzato in qualsiasi dei casi sopra (parlato o istruzioni). Rappresenta una domanda da porre agli studenti o un’attività da svolgere con loro.</a:t>
            </a:r>
            <a:endParaRPr lang="en-US" dirty="0"/>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a:t>
            </a:fld>
            <a:endParaRPr lang="en-US"/>
          </a:p>
        </p:txBody>
      </p:sp>
    </p:spTree>
    <p:extLst>
      <p:ext uri="{BB962C8B-B14F-4D97-AF65-F5344CB8AC3E}">
        <p14:creationId xmlns:p14="http://schemas.microsoft.com/office/powerpoint/2010/main" val="1550617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t>Perché parleremo di come le tecnologie digitali possono aiutarci a comunicare e collaborare con gli altri. Più specificamente, vedremo:</a:t>
            </a:r>
          </a:p>
          <a:p>
            <a:pPr marL="0" indent="0">
              <a:buFont typeface="Wingdings" panose="05000000000000000000" pitchFamily="2" charset="2"/>
              <a:buNone/>
            </a:pPr>
            <a:endParaRPr lang="en-US" dirty="0"/>
          </a:p>
          <a:p>
            <a:pPr marL="0" indent="0">
              <a:buFont typeface="Wingdings" panose="05000000000000000000" pitchFamily="2" charset="2"/>
              <a:buNone/>
            </a:pPr>
            <a:r>
              <a:rPr lang="it-IT" noProof="0" dirty="0">
                <a:sym typeface="Wingdings" panose="05000000000000000000" pitchFamily="2" charset="2"/>
              </a:rPr>
              <a:t> Leggi l'agenda agli studenti.</a:t>
            </a:r>
            <a:endParaRPr lang="it-IT" noProof="0" dirty="0"/>
          </a:p>
        </p:txBody>
      </p:sp>
      <p:sp>
        <p:nvSpPr>
          <p:cNvPr id="4" name="Slide Number Placeholder 3"/>
          <p:cNvSpPr>
            <a:spLocks noGrp="1"/>
          </p:cNvSpPr>
          <p:nvPr>
            <p:ph type="sldNum" sz="quarter" idx="5"/>
          </p:nvPr>
        </p:nvSpPr>
        <p:spPr/>
        <p:txBody>
          <a:bodyPr/>
          <a:lstStyle/>
          <a:p>
            <a:fld id="{C8C6B2E6-E16E-48D7-9779-F1A1F8B7CA26}" type="slidenum">
              <a:rPr lang="en-US" smtClean="0"/>
              <a:t>2</a:t>
            </a:fld>
            <a:endParaRPr lang="en-US"/>
          </a:p>
        </p:txBody>
      </p:sp>
    </p:spTree>
    <p:extLst>
      <p:ext uri="{BB962C8B-B14F-4D97-AF65-F5344CB8AC3E}">
        <p14:creationId xmlns:p14="http://schemas.microsoft.com/office/powerpoint/2010/main" val="327417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it-IT" dirty="0"/>
              <a:t>Iniziamo! La comunicazione digitale è il processo di scambio di informazioni, messaggi e idee, condividendo contenuti multimediali utilizzando tecnologie e piattaforme digitali. Come possiamo capire, la comunicazione digitale ha cambiato drasticamente il modo in cui comunichiamo, sia per motivi personali che professionali: le barriere geografiche non esistono più. Possiamo contattare chiunque ovunque nel mondo. E non dobbiamo più aspettare, come facevamo prima con lettere o fax. La comunicazione ora avviene in tempo reale. La flessibilità e la convenienza sono aumentate. Possiamo comunicare tramite vari dispositivi, come PC, smartphone, iPad, tablet o smartwatch. Infine, la comunicazione digitale è possibile con persone che non abbiamo mai incontrato o con cui non abbiamo mai lavorato prima, dal nostro paese o da qualsiasi altro paese. Dobbiamo però ricordare che la comunicazione digitale è molto più che digitare su uno schermo: si tratta di capire e rispettare le regole non dette del mondo online. Le rivedremo insieme più avanti in questo modulo.</a:t>
            </a:r>
            <a:endParaRPr lang="en-US" dirty="0"/>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3</a:t>
            </a:fld>
            <a:endParaRPr lang="en-US"/>
          </a:p>
        </p:txBody>
      </p:sp>
    </p:spTree>
    <p:extLst>
      <p:ext uri="{BB962C8B-B14F-4D97-AF65-F5344CB8AC3E}">
        <p14:creationId xmlns:p14="http://schemas.microsoft.com/office/powerpoint/2010/main" val="1486170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t>Ma prima, vediamo quali strumenti digitali possiamo usare per comunicare e collaborare. Ci sono molti strumenti diversi. Alcuni di essi sono piuttosto facili da usare, mentre altri sono più sofisticati; inoltre, alcuni strumenti sono disponibili gratuitamente, mentre altri possono essere utilizzati a pagamento.</a:t>
            </a: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4</a:t>
            </a:fld>
            <a:endParaRPr lang="en-US"/>
          </a:p>
        </p:txBody>
      </p:sp>
    </p:spTree>
    <p:extLst>
      <p:ext uri="{BB962C8B-B14F-4D97-AF65-F5344CB8AC3E}">
        <p14:creationId xmlns:p14="http://schemas.microsoft.com/office/powerpoint/2010/main" val="1902451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t>Ci concentreremo sugli strumenti che possiamo usare gratuitamente. Lo strumento più importante è la posta elettronica o email, come la chiamiamo ogni giorno. È uno strumento fondamentale per inviare e ricevere messaggi, ma viene anche richiesto dai social media e dall’e-banking, qualcosa di cui avremo bisogno più avanti nella nostra vita, quando vorremo aprire un conto. Google Gmail, Microsoft Outlook, che prima si chiamava Hotmail, e Yahoo sono provider affidabili, di cui si fidano milioni di persone in tutto il mondo, e ci offrono molto spazio gratuito per messaggi semplici o messaggi con allegati. Per inviare un’email, dobbiamo conoscere l’indirizzo email del destinatario. Possiamo inviare semplici messaggi di testo, link interessanti a siti web, o allegare documenti, immagini o file audio. Possiamo anche inviare un messaggio a uno o più destinatari. Tutti e tre i provider offrono servizi di email basati su cloud, il che significa che archiviano le email degli utenti su server remoti accessibili tramite Internet. Questo ci permette di accedere ai messaggi da qualsiasi computer o dispositivo con un browser web e avere una copia di backup dei nostri messaggi.</a:t>
            </a:r>
            <a:endParaRPr lang="en-US" sz="1800" spc="5" dirty="0">
              <a:solidFill>
                <a:srgbClr val="1F1F1F"/>
              </a:solidFill>
              <a:effectLst/>
              <a:latin typeface="Roboto" panose="02000000000000000000" pitchFamily="2" charset="0"/>
              <a:ea typeface="Calibri" panose="020F0502020204030204" pitchFamily="34" charset="0"/>
              <a:cs typeface="Arial" panose="020B0604020202020204" pitchFamily="34" charset="0"/>
            </a:endParaRPr>
          </a:p>
          <a:p>
            <a:pPr marL="285750" indent="-285750">
              <a:buFont typeface="Wingdings" panose="05000000000000000000" pitchFamily="2" charset="2"/>
              <a:buChar char="2"/>
            </a:pPr>
            <a:r>
              <a:rPr lang="it-IT" sz="2800" dirty="0"/>
              <a:t>Chiedi ai tuoi studenti se hanno un account email. Se ce l'hanno, puoi passare rapidamente attraverso questa slide e presentare solo l'ultima parte che riguarda i servizi basati su cloud.</a:t>
            </a:r>
            <a:endParaRPr lang="en-US" sz="1800" b="0" i="0" spc="5" dirty="0">
              <a:solidFill>
                <a:srgbClr val="1F1F1F"/>
              </a:solidFill>
              <a:effectLst/>
              <a:highlight>
                <a:srgbClr val="FFFFFF"/>
              </a:highlight>
              <a:latin typeface="Roboto" panose="02000000000000000000" pitchFamily="2" charset="0"/>
              <a:ea typeface="Calibri" panose="020F0502020204030204" pitchFamily="34" charset="0"/>
              <a:cs typeface="Arial" panose="020B0604020202020204" pitchFamily="34" charset="0"/>
              <a:sym typeface="Wingdings" panose="05000000000000000000" pitchFamily="2" charset="2"/>
            </a:endParaRPr>
          </a:p>
          <a:p>
            <a:pPr marL="171450" indent="-171450">
              <a:buFont typeface="Wingdings" panose="05000000000000000000" pitchFamily="2" charset="2"/>
              <a:buChar char="2"/>
            </a:pPr>
            <a:endParaRPr lang="en-US" b="0" i="0" dirty="0">
              <a:solidFill>
                <a:srgbClr val="323536"/>
              </a:solidFill>
              <a:effectLst/>
              <a:highlight>
                <a:srgbClr val="FFFFFF"/>
              </a:highlight>
              <a:latin typeface="Noto Sans" panose="020B0502040504020204" pitchFamily="34" charset="0"/>
            </a:endParaRPr>
          </a:p>
          <a:p>
            <a:endParaRPr lang="en-US" b="0" i="0" dirty="0">
              <a:solidFill>
                <a:srgbClr val="323536"/>
              </a:solidFill>
              <a:effectLst/>
              <a:highlight>
                <a:srgbClr val="FFFFFF"/>
              </a:highlight>
              <a:latin typeface="Noto Sans" panose="020B0502040504020204" pitchFamily="34" charset="0"/>
            </a:endParaRPr>
          </a:p>
          <a:p>
            <a:endParaRPr lang="en-US" b="0" i="0" dirty="0">
              <a:solidFill>
                <a:srgbClr val="323536"/>
              </a:solidFill>
              <a:effectLst/>
              <a:highlight>
                <a:srgbClr val="FFFFFF"/>
              </a:highlight>
              <a:latin typeface="Noto Sans" panose="020B0502040504020204" pitchFamily="34" charset="0"/>
            </a:endParaRPr>
          </a:p>
        </p:txBody>
      </p:sp>
      <p:sp>
        <p:nvSpPr>
          <p:cNvPr id="4" name="Slide Number Placeholder 3"/>
          <p:cNvSpPr>
            <a:spLocks noGrp="1"/>
          </p:cNvSpPr>
          <p:nvPr>
            <p:ph type="sldNum" sz="quarter" idx="5"/>
          </p:nvPr>
        </p:nvSpPr>
        <p:spPr/>
        <p:txBody>
          <a:bodyPr/>
          <a:lstStyle/>
          <a:p>
            <a:fld id="{C8C6B2E6-E16E-48D7-9779-F1A1F8B7CA26}" type="slidenum">
              <a:rPr lang="en-US" smtClean="0"/>
              <a:t>5</a:t>
            </a:fld>
            <a:endParaRPr lang="en-US"/>
          </a:p>
        </p:txBody>
      </p:sp>
    </p:spTree>
    <p:extLst>
      <p:ext uri="{BB962C8B-B14F-4D97-AF65-F5344CB8AC3E}">
        <p14:creationId xmlns:p14="http://schemas.microsoft.com/office/powerpoint/2010/main" val="2545467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t>Come appare una casella di posta? Sebbene i diversi provider possano avere interfacce differenti, tutte le caselle di posta includono: </a:t>
            </a:r>
            <a:r>
              <a:rPr lang="it-IT" b="1" dirty="0"/>
              <a:t>Posta in arrivo</a:t>
            </a:r>
            <a:r>
              <a:rPr lang="it-IT" dirty="0"/>
              <a:t>: qui appaiono tutte le nuove email che riceviamo. Le email che non abbiamo ancora letto sono mostrate in grassetto, mentre quelle che abbiamo già letto sono mostrate con il font normale. </a:t>
            </a:r>
            <a:r>
              <a:rPr lang="it-IT" b="1" dirty="0"/>
              <a:t>Inviati</a:t>
            </a:r>
            <a:r>
              <a:rPr lang="it-IT" dirty="0"/>
              <a:t>: qui si trovano tutti i messaggi che abbiamo inviato. </a:t>
            </a:r>
            <a:r>
              <a:rPr lang="it-IT" b="1" dirty="0"/>
              <a:t>Bozze</a:t>
            </a:r>
            <a:r>
              <a:rPr lang="it-IT" dirty="0"/>
              <a:t>: i messaggi che abbiamo scritto ma non inviato ancora sono archiviati qui. </a:t>
            </a:r>
            <a:r>
              <a:rPr lang="it-IT" b="1" dirty="0"/>
              <a:t>Spam</a:t>
            </a:r>
            <a:r>
              <a:rPr lang="it-IT" dirty="0"/>
              <a:t>: qui di solito troviamo messaggi promozionali inviati in massa o messaggi che la piattaforma ritiene dannosi. Infine, nel </a:t>
            </a:r>
            <a:r>
              <a:rPr lang="it-IT" b="1" dirty="0"/>
              <a:t>Cestino</a:t>
            </a:r>
            <a:r>
              <a:rPr lang="it-IT" dirty="0"/>
              <a:t> possiamo trovare tutti i messaggi che abbiamo eliminato. Tutte le caselle di posta permettono all'utente di personalizzare l'aspetto, come i colori o i caratteri, e di organizzare i messaggi per data, destinatario, importanza, ecc. Tutte le caselle di posta includono semplici tutorial per aiutarci con qualsiasi cosa non sappiamo o non comprendiamo.</a:t>
            </a:r>
            <a:endParaRPr lang="en-US" dirty="0">
              <a:sym typeface="Wingdings" panose="05000000000000000000" pitchFamily="2" charset="2"/>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it-IT" dirty="0"/>
              <a:t>Se i tuoi studenti hanno già un account email, chiedi loro di descrivere a cosa serve ciascuna parte della casella di posta. Se non riescono a fornire un contributo per qualche parte, spiegalo tu invece. Se alcuni studenti non hanno un account email, apri la pagina di uno dei provider gratuiti e guida gli studenti nei passaggi necessari per aprire un account. Se sei disposto a farlo, puoi mostrare le diverse parti descritte sopra sulla tua casella di posta.</a:t>
            </a:r>
            <a:endParaRPr lang="en-US" dirty="0"/>
          </a:p>
          <a:p>
            <a:pPr marL="0" indent="0">
              <a:buFont typeface="Wingdings" panose="05000000000000000000" pitchFamily="2" charset="2"/>
              <a:buNone/>
            </a:pPr>
            <a:endParaRPr lang="en-US" dirty="0">
              <a:sym typeface="Wingdings" panose="05000000000000000000" pitchFamily="2" charset="2"/>
            </a:endParaRP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6</a:t>
            </a:fld>
            <a:endParaRPr lang="en-US"/>
          </a:p>
        </p:txBody>
      </p:sp>
    </p:spTree>
    <p:extLst>
      <p:ext uri="{BB962C8B-B14F-4D97-AF65-F5344CB8AC3E}">
        <p14:creationId xmlns:p14="http://schemas.microsoft.com/office/powerpoint/2010/main" val="778060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it-IT" dirty="0"/>
              <a:t>Ora vediamo un altro tipo di strumenti: le app di messaggistica e chat. 🖈Conoscete o avete usato app come Messenger, Snapchat, WhatsApp, </a:t>
            </a:r>
            <a:r>
              <a:rPr lang="it-IT" dirty="0" err="1"/>
              <a:t>Viber</a:t>
            </a:r>
            <a:r>
              <a:rPr lang="it-IT" dirty="0"/>
              <a:t> o Telegram? Sapete a cosa servono? Come suggerisce il nome, le app di messaggistica e chat ci permettono di inviare e ricevere messaggi di testo in tempo reale, spesso con formattazione del testo, emoji, GIF e adesivi. Ma non si fermano a questo. Possiamo anche usarle per chiamare o fare videochiamate con amici, creare gruppi diversi per condividere contenuti o chattare con tutti i membri insieme, e registrare e inviare messaggi vocali.</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23536"/>
              </a:solidFill>
              <a:effectLst/>
              <a:highlight>
                <a:srgbClr val="FFFFFF"/>
              </a:highlight>
              <a:latin typeface="Noto Sans" panose="020B0502040504020204" pitchFamily="34" charset="0"/>
            </a:endParaRPr>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7</a:t>
            </a:fld>
            <a:endParaRPr lang="en-US"/>
          </a:p>
        </p:txBody>
      </p:sp>
    </p:spTree>
    <p:extLst>
      <p:ext uri="{BB962C8B-B14F-4D97-AF65-F5344CB8AC3E}">
        <p14:creationId xmlns:p14="http://schemas.microsoft.com/office/powerpoint/2010/main" val="2093608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it-IT" dirty="0"/>
              <a:t>Con così tante scelte diverse, dobbiamo decidere quale app usare. Cercare di usarle tutte può essere confuso. Di solito, usiamo l'app che preferisce la maggior parte dei nostri amici. Selezioniamo anche l'app che offre le caratteristiche che ci piace usare. Come abbiamo detto, tutte le app di messaggistica hanno caratteristiche in comune. Tuttavia, hanno anche caratteristiche diverse tra loro. Vediamo le più conosciute: </a:t>
            </a:r>
            <a:r>
              <a:rPr lang="it-IT" b="1" dirty="0"/>
              <a:t>Messenger</a:t>
            </a:r>
            <a:r>
              <a:rPr lang="it-IT" dirty="0"/>
              <a:t> è strettamente legata a Facebook e integra funzionalità da quest'ultimo. La caratteristica unica di </a:t>
            </a:r>
            <a:r>
              <a:rPr lang="it-IT" b="1" dirty="0"/>
              <a:t>Snapchat</a:t>
            </a:r>
            <a:r>
              <a:rPr lang="it-IT" dirty="0"/>
              <a:t> è che i messaggi, le foto e i video che inviamo l'uno all'altro sono disponibili per il destinatario solo per pochi secondi. Poi, scompaiono. Ha anche molti strumenti creativi che possiamo usare per scrivere su una foto o modificarla in modi creativi. </a:t>
            </a:r>
            <a:r>
              <a:rPr lang="it-IT" b="1" dirty="0"/>
              <a:t>Telegram</a:t>
            </a:r>
            <a:r>
              <a:rPr lang="it-IT" dirty="0"/>
              <a:t> utilizza la crittografia end-to-end, non lascia tracce sui nostri server, supporta messaggi che si autodistruggono, come Snapchat, e non consente l'inoltro. Le chat segrete non sono archiviate nel cloud e possono essere accedute solo dai dispositivi di origine. Tieni presente che anche alcuni social media, come Instagram o TikTok, offrono servizi di chat e chiamate che possiamo usare.</a:t>
            </a: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8</a:t>
            </a:fld>
            <a:endParaRPr lang="en-US"/>
          </a:p>
        </p:txBody>
      </p:sp>
    </p:spTree>
    <p:extLst>
      <p:ext uri="{BB962C8B-B14F-4D97-AF65-F5344CB8AC3E}">
        <p14:creationId xmlns:p14="http://schemas.microsoft.com/office/powerpoint/2010/main" val="777858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it-IT" dirty="0"/>
              <a:t>Un altro utile set di strumenti che possiamo usare è la videoconferenza. La videoconferenza può essere utilizzata per chiamate video più lunghe, con una o più persone, principalmente utilizzando un PC o un tablet per comodità. Questi strumenti sono anche utili per partecipare a corsi online, da qualsiasi parte del mondo. Possiamo avere compagni di classe che vivono in diverse località, e possiamo anche registrare le lezioni e rivederle nel nostro tempo libero. Zoom, Microsoft Teams e Google Meet sono gli strumenti di videoconferenza più utilizzati. Offrono piani gratuiti e a pagamento. La versione gratuita ci consente di avviare una videochiamata o una riunione per un massimo di 40 minuti. Nella maggior parte dei casi, questo è sufficiente.</a:t>
            </a:r>
            <a:endParaRPr lang="en-US" b="0" i="0" dirty="0">
              <a:solidFill>
                <a:srgbClr val="323536"/>
              </a:solidFill>
              <a:effectLst/>
              <a:highlight>
                <a:srgbClr val="FFFFFF"/>
              </a:highlight>
              <a:latin typeface="Noto Sans" panose="020B0502040504020204" pitchFamily="34" charset="0"/>
            </a:endParaRPr>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9</a:t>
            </a:fld>
            <a:endParaRPr lang="en-US"/>
          </a:p>
        </p:txBody>
      </p:sp>
    </p:spTree>
    <p:extLst>
      <p:ext uri="{BB962C8B-B14F-4D97-AF65-F5344CB8AC3E}">
        <p14:creationId xmlns:p14="http://schemas.microsoft.com/office/powerpoint/2010/main" val="1635727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t>Ora vedremo una breve panoramica dei social media, come Facebook, Instagram, YouTube o TikTok. Esistono altri social media, ma alcuni sono particolarmente famosi in determinati paesi o vietati in altri. Ad esempio, Facebook è vietato in Cina, Iran e Corea del Nord, YouTube è vietato in Turkmenistan, Iran ed è stato bloccato molte volte in Turchia. TikTok è vietato in India, Pakistan, Bangladesh e Indonesia. D'altra parte, </a:t>
            </a:r>
            <a:r>
              <a:rPr lang="it-IT" dirty="0" err="1"/>
              <a:t>Bilibili</a:t>
            </a:r>
            <a:r>
              <a:rPr lang="it-IT" dirty="0"/>
              <a:t> è l'equivalente cinese di YouTube, ed è disponibile solo in Cina. Ma concentriamoci sui social media che sono disponibili in Europa. Come le app, selezioniamo i social media che includono caratteristiche e funzionalità che ci interessano. Non è consigliabile avere account su più di due social media, a meno che non vogliamo passare tutto il nostro tempo online. E noi non vogliamo! 🖈</a:t>
            </a:r>
            <a:r>
              <a:rPr lang="it-IT" i="1" dirty="0"/>
              <a:t>Hai usato qualche social media? Quali preferisci? Perché?</a:t>
            </a:r>
            <a:endParaRPr lang="en-US" i="1" dirty="0"/>
          </a:p>
          <a:p>
            <a:pPr marL="171450" indent="-171450">
              <a:buFont typeface="Wingdings" panose="05000000000000000000" pitchFamily="2" charset="2"/>
              <a:buChar char="2"/>
            </a:pPr>
            <a:r>
              <a:rPr lang="it-IT" dirty="0"/>
              <a:t>Consenti agli studenti di condividere le loro opinioni. Se alcuni di loro sono familiari con i social media, permetti loro di aiutarti a spiegare le caratteristiche principali di alcuni di essi. Se no, puoi fare riferimento a TikTok, che viene utilizzato principalmente per caricare e condividere contenuti video rapidi e coinvolgenti. Include strumenti per un facile editing e storytelling; Pinterest, che viene utilizzato principalmente per "</a:t>
            </a:r>
            <a:r>
              <a:rPr lang="it-IT" dirty="0" err="1"/>
              <a:t>pinnare</a:t>
            </a:r>
            <a:r>
              <a:rPr lang="it-IT" dirty="0"/>
              <a:t>" contenuti da tutto il web per conservarli (foto, testi, video); e YouTube, che viene utilizzato per cercare o caricare qualsiasi tipo di video (musica, tutorial, storie, ecc.). Include funzionalità come lo streaming live, le anteprime e i Shorts.</a:t>
            </a:r>
            <a:endParaRPr lang="en-US" i="0" dirty="0"/>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10</a:t>
            </a:fld>
            <a:endParaRPr lang="en-US"/>
          </a:p>
        </p:txBody>
      </p:sp>
    </p:spTree>
    <p:extLst>
      <p:ext uri="{BB962C8B-B14F-4D97-AF65-F5344CB8AC3E}">
        <p14:creationId xmlns:p14="http://schemas.microsoft.com/office/powerpoint/2010/main" val="3521731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t>Vediamo ora quali strumenti possiamo utilizzare per comunicare con o utilizzare servizi pubblici e privati utili. Oggi la maggior parte delle autorità e delle organizzazioni offre alcuni servizi digitali gratuiti per aiutarci a imparare qualcosa di nuovo, semplificare la nostra comunicazione con loro o trascorrere il nostro tempo libero con materiale di qualità. Vedremo alcuni di questi servizi insieme, ma potete anche cercarli da soli, in base ai vostri interessi e bisogni.</a:t>
            </a: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11</a:t>
            </a:fld>
            <a:endParaRPr lang="en-US"/>
          </a:p>
        </p:txBody>
      </p:sp>
    </p:spTree>
    <p:extLst>
      <p:ext uri="{BB962C8B-B14F-4D97-AF65-F5344CB8AC3E}">
        <p14:creationId xmlns:p14="http://schemas.microsoft.com/office/powerpoint/2010/main" val="4166261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b="0" i="0" dirty="0">
                <a:solidFill>
                  <a:srgbClr val="212529"/>
                </a:solidFill>
                <a:effectLst/>
                <a:highlight>
                  <a:srgbClr val="FFFFFF"/>
                </a:highlight>
                <a:latin typeface="Open Sans" panose="020B0606030504020204" pitchFamily="34" charset="0"/>
              </a:rPr>
              <a:t>I portali online dei servizi pubblici italiani offrono un accesso centralizzato e digitale a una vasta gamma di servizi erogati dallo Stato, dalle regioni e dai comuni. Questi portali consentono ai cittadini di fruire di servizi come la richiesta di documenti, il pagamento di tributi, la gestione di pratiche amministrative e altro ancora, direttamente da casa. Tra i principali portali, troviamo il portale dell'INPS, il portale dell'Agenzia delle Entrate e l'app IO, che facilita l'interazione con la Pubblica Amministrazione.</a:t>
            </a:r>
          </a:p>
          <a:p>
            <a:pPr marL="171450" indent="-171450">
              <a:buFont typeface="Wingdings" panose="05000000000000000000" pitchFamily="2" charset="2"/>
              <a:buChar char="J"/>
            </a:pPr>
            <a:endParaRPr lang="el-GR" b="0" i="0" dirty="0">
              <a:solidFill>
                <a:srgbClr val="212529"/>
              </a:solidFill>
              <a:effectLst/>
              <a:highlight>
                <a:srgbClr val="FFFFFF"/>
              </a:highlight>
              <a:latin typeface="Open Sans" panose="020B0606030504020204" pitchFamily="34" charset="0"/>
            </a:endParaRPr>
          </a:p>
          <a:p>
            <a:pPr marL="171450" indent="-171450">
              <a:buFont typeface="Wingdings" panose="05000000000000000000" pitchFamily="2" charset="2"/>
              <a:buChar char="J"/>
            </a:pPr>
            <a:r>
              <a:rPr lang="it-IT" b="0" i="0" dirty="0">
                <a:solidFill>
                  <a:srgbClr val="212529"/>
                </a:solidFill>
                <a:effectLst/>
                <a:highlight>
                  <a:srgbClr val="FFFFFF"/>
                </a:highlight>
                <a:latin typeface="Open Sans" panose="020B0606030504020204" pitchFamily="34" charset="0"/>
              </a:rPr>
              <a:t>L'app IO è un progetto open source che centralizza l'accesso ai servizi pubblici digitali per i cittadini italiani, come parte della strategia per la cittadinanza digitale. Offre un'interazione semplice e intuitiva con la Pubblica Amministrazione tramite smartphone. </a:t>
            </a:r>
          </a:p>
          <a:p>
            <a:pPr marL="171450" indent="-171450">
              <a:buFont typeface="Wingdings" panose="05000000000000000000" pitchFamily="2" charset="2"/>
              <a:buChar char="J"/>
            </a:pPr>
            <a:endParaRPr lang="en-US" b="0" i="0" dirty="0">
              <a:solidFill>
                <a:srgbClr val="212529"/>
              </a:solidFill>
              <a:effectLst/>
              <a:highlight>
                <a:srgbClr val="FFFFFF"/>
              </a:highlight>
              <a:latin typeface="Open Sans" panose="020B0606030504020204" pitchFamily="34" charset="0"/>
            </a:endParaRPr>
          </a:p>
          <a:p>
            <a:pPr marL="171450" indent="-171450">
              <a:buFont typeface="Wingdings" panose="05000000000000000000" pitchFamily="2" charset="2"/>
              <a:buChar char="J"/>
            </a:pPr>
            <a:r>
              <a:rPr lang="it-IT" dirty="0"/>
              <a:t>Un servizio pubblico interessante è </a:t>
            </a:r>
            <a:r>
              <a:rPr lang="it-IT" dirty="0" err="1"/>
              <a:t>Europeana</a:t>
            </a:r>
            <a:r>
              <a:rPr lang="it-IT" dirty="0"/>
              <a:t>, </a:t>
            </a:r>
            <a:r>
              <a:rPr lang="it-IT" dirty="0">
                <a:hlinkClick r:id="rId3"/>
              </a:rPr>
              <a:t>https://www.europeana.eu/</a:t>
            </a:r>
            <a:r>
              <a:rPr lang="it-IT" dirty="0"/>
              <a:t>, un'iniziativa dell'Unione Europea che condivide e promuove il patrimonio culturale digitale dell'Europa, rendendolo accessibile a tutti per l'apprendimento, il lavoro o semplicemente per divertimento. </a:t>
            </a:r>
            <a:r>
              <a:rPr lang="it-IT" dirty="0" err="1"/>
              <a:t>Europeana</a:t>
            </a:r>
            <a:r>
              <a:rPr lang="it-IT" dirty="0"/>
              <a:t> raccoglie milioni di oggetti digitalizzati, tra cui opere d'arte, libri, film, musica e altri contenuti culturali, offrendo una risorsa unica per esplorare la storia e la cultura europea.</a:t>
            </a:r>
            <a:endParaRPr lang="en-US" b="0" i="0" dirty="0">
              <a:solidFill>
                <a:srgbClr val="212529"/>
              </a:solidFill>
              <a:effectLst/>
              <a:highlight>
                <a:srgbClr val="FFFFFF"/>
              </a:highlight>
              <a:latin typeface="Open Sans" panose="020B0606030504020204" pitchFamily="34" charset="0"/>
            </a:endParaRPr>
          </a:p>
          <a:p>
            <a:pPr marL="0" indent="0">
              <a:buFont typeface="Wingdings" panose="05000000000000000000" pitchFamily="2" charset="2"/>
              <a:buNone/>
            </a:pPr>
            <a:r>
              <a:rPr lang="en-US" b="0" i="0" dirty="0">
                <a:solidFill>
                  <a:srgbClr val="BCBCBC"/>
                </a:solidFill>
                <a:effectLst/>
                <a:latin typeface="Open Sans" panose="020B0606030504020204" pitchFamily="34" charset="0"/>
                <a:sym typeface="Wingdings" panose="05000000000000000000" pitchFamily="2" charset="2"/>
              </a:rPr>
              <a:t> </a:t>
            </a:r>
            <a:r>
              <a:rPr lang="it-IT" dirty="0"/>
              <a:t>Visita </a:t>
            </a:r>
            <a:r>
              <a:rPr lang="it-IT" dirty="0" err="1"/>
              <a:t>Europeana</a:t>
            </a:r>
            <a:r>
              <a:rPr lang="it-IT" dirty="0"/>
              <a:t> e scorri le diverse pagine. Chiedi agli studenti se vogliono cercare qualcosa di specifico, come un argomento di interesse comune.</a:t>
            </a:r>
            <a:endParaRPr lang="en-US" b="0" i="0" dirty="0">
              <a:solidFill>
                <a:srgbClr val="212529"/>
              </a:solidFill>
              <a:effectLst/>
              <a:highlight>
                <a:srgbClr val="FFFFFF"/>
              </a:highlight>
              <a:latin typeface="Open Sans" panose="020B0606030504020204" pitchFamily="34" charset="0"/>
            </a:endParaRPr>
          </a:p>
          <a:p>
            <a:endParaRPr lang="en-US" b="0" i="0" dirty="0">
              <a:solidFill>
                <a:srgbClr val="212529"/>
              </a:solidFill>
              <a:effectLst/>
              <a:highlight>
                <a:srgbClr val="FFFFFF"/>
              </a:highlight>
              <a:latin typeface="Open Sans" panose="020B0606030504020204" pitchFamily="34" charset="0"/>
            </a:endParaRPr>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12</a:t>
            </a:fld>
            <a:endParaRPr lang="en-US"/>
          </a:p>
        </p:txBody>
      </p:sp>
    </p:spTree>
    <p:extLst>
      <p:ext uri="{BB962C8B-B14F-4D97-AF65-F5344CB8AC3E}">
        <p14:creationId xmlns:p14="http://schemas.microsoft.com/office/powerpoint/2010/main" val="2146329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b="0" dirty="0"/>
              <a:t>Ora esamineremo alcuni servizi digitali gratuiti offerti da organizzazioni private, come istituzioni educative, musei, ecc. Ci sono corsi online gratuiti attraverso piattaforme come </a:t>
            </a:r>
            <a:r>
              <a:rPr lang="it-IT" b="0" i="1" dirty="0"/>
              <a:t>Federica Web Learning</a:t>
            </a:r>
            <a:r>
              <a:rPr lang="it-IT" b="0" dirty="0"/>
              <a:t> (</a:t>
            </a:r>
            <a:r>
              <a:rPr lang="it-IT" b="0" dirty="0">
                <a:hlinkClick r:id="rId3"/>
              </a:rPr>
              <a:t>https://www.federica.eu/</a:t>
            </a:r>
            <a:r>
              <a:rPr lang="it-IT" b="0" dirty="0"/>
              <a:t>), che offre una vasta gamma di corsi in vari settori, come diritto, scienze e tecnologia. </a:t>
            </a:r>
            <a:r>
              <a:rPr lang="it-IT" b="0" i="1" dirty="0" err="1"/>
              <a:t>Duolingo</a:t>
            </a:r>
            <a:r>
              <a:rPr lang="it-IT" b="0" dirty="0"/>
              <a:t> (</a:t>
            </a:r>
            <a:r>
              <a:rPr lang="it-IT" b="0" dirty="0">
                <a:hlinkClick r:id="rId4"/>
              </a:rPr>
              <a:t>https://www.duolingo.com/</a:t>
            </a:r>
            <a:r>
              <a:rPr lang="it-IT" b="0" dirty="0"/>
              <a:t>) è </a:t>
            </a:r>
            <a:r>
              <a:rPr lang="it-IT" b="0" dirty="0" err="1"/>
              <a:t>un'app</a:t>
            </a:r>
            <a:r>
              <a:rPr lang="it-IT" b="0" dirty="0"/>
              <a:t> mobile gratuita e un sito web che ci aiuta a imparare più di 30 lingue in modo divertente e coinvolgente, dedicando solo pochi minuti al giorno. </a:t>
            </a:r>
            <a:r>
              <a:rPr lang="it-IT" i="1" dirty="0" err="1"/>
              <a:t>Udemy</a:t>
            </a:r>
            <a:r>
              <a:rPr lang="it-IT" dirty="0"/>
              <a:t> (</a:t>
            </a:r>
            <a:r>
              <a:rPr lang="it-IT" dirty="0">
                <a:hlinkClick r:id="rId5"/>
              </a:rPr>
              <a:t>https://www.udemy.com/</a:t>
            </a:r>
            <a:r>
              <a:rPr lang="it-IT" dirty="0"/>
              <a:t>) è una piattaforma globale di corsi online che offre molti corsi gratuiti su vari temi, inclusi quelli tecnologici e creativi. Anche se alcuni corsi sono a pagamento, ci sono numerose offerte gratuite in ogni categoria. </a:t>
            </a:r>
            <a:r>
              <a:rPr lang="it-IT" b="0" dirty="0"/>
              <a:t>Alcuni musei e istituzioni culturali private offrono accesso gratuito a collezioni digitali e risorse educative. Un esempio è il </a:t>
            </a:r>
            <a:r>
              <a:rPr lang="it-IT" b="0" i="1" dirty="0"/>
              <a:t>Museo Nazionale della Scienza e della Tecnologia Leonardo da Vinci</a:t>
            </a:r>
            <a:r>
              <a:rPr lang="it-IT" b="0" dirty="0"/>
              <a:t> a Milano, che fornisce risorse online gratuite per studenti e ricercatori.</a:t>
            </a:r>
            <a:endParaRPr lang="en-US" b="0" i="0" dirty="0">
              <a:solidFill>
                <a:srgbClr val="3D3D3D"/>
              </a:solidFill>
              <a:effectLst/>
              <a:highlight>
                <a:srgbClr val="FFFFFF"/>
              </a:highlight>
              <a:latin typeface="Open Sans" panose="020B0606030504020204" pitchFamily="34" charset="0"/>
            </a:endParaRPr>
          </a:p>
          <a:p>
            <a:pPr marL="171450" indent="-171450">
              <a:buFont typeface="Wingdings" panose="05000000000000000000" pitchFamily="2" charset="2"/>
              <a:buChar char="2"/>
            </a:pPr>
            <a:r>
              <a:rPr lang="it-IT" dirty="0"/>
              <a:t>Puoi aprire uno o tutti i servizi sopra menzionati, a seconda del tempo disponibile, e mostrare agli studenti alcune pagine e le opzioni che offrono.</a:t>
            </a:r>
            <a:endParaRPr lang="en-US" b="0" i="0" dirty="0">
              <a:solidFill>
                <a:srgbClr val="181818"/>
              </a:solidFill>
              <a:effectLst/>
              <a:highlight>
                <a:srgbClr val="FFFFFF"/>
              </a:highligh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13</a:t>
            </a:fld>
            <a:endParaRPr lang="en-US"/>
          </a:p>
        </p:txBody>
      </p:sp>
    </p:spTree>
    <p:extLst>
      <p:ext uri="{BB962C8B-B14F-4D97-AF65-F5344CB8AC3E}">
        <p14:creationId xmlns:p14="http://schemas.microsoft.com/office/powerpoint/2010/main" val="1661633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 </a:t>
            </a:r>
            <a:r>
              <a:rPr lang="it-IT" dirty="0"/>
              <a:t>Come abbiamo detto all'inizio di questo modulo, il mondo digitale ha delle regole che tutti dovrebbero rispettare. In questa parte, approfondiremo questo argomento.</a:t>
            </a: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14</a:t>
            </a:fld>
            <a:endParaRPr lang="en-US"/>
          </a:p>
        </p:txBody>
      </p:sp>
    </p:spTree>
    <p:extLst>
      <p:ext uri="{BB962C8B-B14F-4D97-AF65-F5344CB8AC3E}">
        <p14:creationId xmlns:p14="http://schemas.microsoft.com/office/powerpoint/2010/main" val="2541857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it-IT" dirty="0">
                <a:sym typeface="Wingdings" panose="05000000000000000000" pitchFamily="2" charset="2"/>
              </a:rPr>
              <a:t>Inizieremo questa parte con un termine importante: cittadinanza digitale e cittadino digitale. La cittadinanza digitale è la capacità di interagire con la società a qualsiasi livello utilizzando internet o la tecnologia in modo sicuro e significativo. Oltre ad essere cittadini in qualsiasi luogo, oggi siamo anche cittadini digitali. Il Consiglio d'Europa ha prodotto una guida intitolata "Diritti umani per gli utenti di Internet", che spiega i diritti e i doveri digitali in un formato facile da comprendere. Vediamo prima i nostri diritti digitali: </a:t>
            </a:r>
            <a:r>
              <a:rPr lang="it-IT" b="1" dirty="0">
                <a:sym typeface="Wingdings" panose="05000000000000000000" pitchFamily="2" charset="2"/>
              </a:rPr>
              <a:t>Diritto all'informazione e alla partecipazione</a:t>
            </a:r>
            <a:r>
              <a:rPr lang="it-IT" dirty="0">
                <a:sym typeface="Wingdings" panose="05000000000000000000" pitchFamily="2" charset="2"/>
              </a:rPr>
              <a:t>: L'e-democrazia comprende l'uso delle tecnologie di comunicazione elettronica, come Internet, per migliorare i processi democratici. Abbiamo il diritto di usare tutte le tecnologie digitali e il diritto di accedere alle informazioni. </a:t>
            </a:r>
            <a:r>
              <a:rPr lang="it-IT" b="1" dirty="0">
                <a:sym typeface="Wingdings" panose="05000000000000000000" pitchFamily="2" charset="2"/>
              </a:rPr>
              <a:t>Diritto di esprimerci liberamente</a:t>
            </a:r>
            <a:r>
              <a:rPr lang="it-IT" dirty="0">
                <a:sym typeface="Wingdings" panose="05000000000000000000" pitchFamily="2" charset="2"/>
              </a:rPr>
              <a:t>: abbiamo il diritto di pubblicare contenuti, scrivere commenti, caricare foto, ecc., senza paura e senza censura. </a:t>
            </a:r>
            <a:r>
              <a:rPr lang="it-IT" b="1" dirty="0">
                <a:sym typeface="Wingdings" panose="05000000000000000000" pitchFamily="2" charset="2"/>
              </a:rPr>
              <a:t>Diritto di associarsi</a:t>
            </a:r>
            <a:r>
              <a:rPr lang="it-IT" dirty="0">
                <a:sym typeface="Wingdings" panose="05000000000000000000" pitchFamily="2" charset="2"/>
              </a:rPr>
              <a:t>: abbiamo il diritto di entrare a far parte di gruppi online, ad esempio sui social media, o di diventare membri di società di nostro interesse. Abbiamo anche il diritto di perseguire o difendere collettivamente interessi comuni. Possiamo anche lasciare qualsiasi gruppo in qualsiasi momento, senza dover spiegare il motivo. </a:t>
            </a:r>
            <a:r>
              <a:rPr lang="it-IT" b="1" dirty="0">
                <a:sym typeface="Wingdings" panose="05000000000000000000" pitchFamily="2" charset="2"/>
              </a:rPr>
              <a:t>Diritto di controllare i dati personali</a:t>
            </a:r>
            <a:r>
              <a:rPr lang="it-IT" dirty="0">
                <a:sym typeface="Wingdings" panose="05000000000000000000" pitchFamily="2" charset="2"/>
              </a:rPr>
              <a:t>: abbiamo il diritto di sapere quali informazioni su di noi sono state raccolte e quali dati personali vengono condivisi.</a:t>
            </a:r>
            <a:endParaRPr lang="en-US"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it-IT" dirty="0"/>
              <a:t>Chiedi agli studenti se vogliono approfondire uno dei punti sopra menzionati e se tutto è chiaro.</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15</a:t>
            </a:fld>
            <a:endParaRPr lang="en-US"/>
          </a:p>
        </p:txBody>
      </p:sp>
    </p:spTree>
    <p:extLst>
      <p:ext uri="{BB962C8B-B14F-4D97-AF65-F5344CB8AC3E}">
        <p14:creationId xmlns:p14="http://schemas.microsoft.com/office/powerpoint/2010/main" val="3284488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t>In una democrazia, ogni cittadino, oltre ai diritti, ha anche delle responsabilità. Vediamo le nostre responsabilità come buoni cittadini digitali. La nostra prima responsabilità è quella di </a:t>
            </a:r>
            <a:r>
              <a:rPr lang="it-IT" b="1" dirty="0"/>
              <a:t>valutare criticamente le informazioni a cui accediamo</a:t>
            </a:r>
            <a:r>
              <a:rPr lang="it-IT" dirty="0"/>
              <a:t>, evitando di diffondere disinformazione e notizie false. La seconda responsabilità è </a:t>
            </a:r>
            <a:r>
              <a:rPr lang="it-IT" b="1" dirty="0"/>
              <a:t>esprimerci in modo rispettoso</a:t>
            </a:r>
            <a:r>
              <a:rPr lang="it-IT" dirty="0"/>
              <a:t>, evitando linguaggio d'odio, bullismo e, in generale, tutto ciò che contraddice i diritti degli altri utenti. La cosa più importante da ricordare è trattare gli altri come vorremmo essere trattati. Vedremo un video rilevante nella prossima slide. La seconda cosa più importante da ricordare è che tutto ciò che scriviamo o condividiamo è permanente. Inoltre, sebbene sia nostro diritto associarci, è nostra </a:t>
            </a:r>
            <a:r>
              <a:rPr lang="it-IT" b="1" dirty="0"/>
              <a:t>responsabilità decidere con chi ci associamo</a:t>
            </a:r>
            <a:r>
              <a:rPr lang="it-IT" dirty="0"/>
              <a:t>. I gruppi estremisti, i gruppi che promuovono la violenza, i gruppi che si occupano di azioni che potrebbero danneggiarci o danneggiare gli altri, e i gruppi che promuovono discriminazione nei confronti delle persone con disabilità, delle minoranze, delle donne, delle persone di origine etnica diversa, dovrebbero essere evitati. Infine, è nostra </a:t>
            </a:r>
            <a:r>
              <a:rPr lang="it-IT" b="1" dirty="0"/>
              <a:t>responsabilità mantenere i dati personali privati</a:t>
            </a:r>
            <a:r>
              <a:rPr lang="it-IT" dirty="0"/>
              <a:t>. La nostra età, il nostro livello di istruzione, il nostro stato civile, l'indirizzo, ecc. dovrebbero essere protetti. Dobbiamo anche evitare di condividere i dati personali di altre persone, se non abbiamo il loro consenso.</a:t>
            </a:r>
            <a:endParaRPr lang="en-US" dirty="0"/>
          </a:p>
          <a:p>
            <a:pPr marL="171450" indent="-171450">
              <a:buFont typeface="Wingdings" panose="05000000000000000000" pitchFamily="2" charset="2"/>
              <a:buChar char="2"/>
            </a:pPr>
            <a:r>
              <a:rPr lang="it-IT" dirty="0"/>
              <a:t>Chiedi agli studenti se capiscono le loro responsabilità come cittadini digitali. Fornisci esempi se qualcosa non è del tutto chiaro.</a:t>
            </a:r>
            <a:endParaRPr lang="en-US" dirty="0"/>
          </a:p>
          <a:p>
            <a:pPr marL="0" indent="0">
              <a:buFont typeface="Wingdings" panose="05000000000000000000" pitchFamily="2" charset="2"/>
              <a:buNone/>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16</a:t>
            </a:fld>
            <a:endParaRPr lang="en-US"/>
          </a:p>
        </p:txBody>
      </p:sp>
    </p:spTree>
    <p:extLst>
      <p:ext uri="{BB962C8B-B14F-4D97-AF65-F5344CB8AC3E}">
        <p14:creationId xmlns:p14="http://schemas.microsoft.com/office/powerpoint/2010/main" val="402102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t>A volte è difficile ricordare tutti i diritti e le responsabilità come cittadini digitali. Una regola semplice, ma fondamentale, che copre tutti gli aspetti della cittadinanza digitale (sicurezza, privacy, comportamento etico) è: "Tratta gli altri come vorresti essere trattato". Vediamo questo breve video e poi discuteremo il contenuto.</a:t>
            </a:r>
            <a:endParaRPr lang="en-US" dirty="0"/>
          </a:p>
          <a:p>
            <a:pPr marL="171450" indent="-171450">
              <a:buFont typeface="Wingdings" panose="05000000000000000000" pitchFamily="2" charset="2"/>
              <a:buChar char="2"/>
            </a:pPr>
            <a:r>
              <a:rPr lang="it-IT" dirty="0"/>
              <a:t>Apri una discussione con gli studenti sul contenuto del video, nonché sui diritti e le responsabilità dei cittadini digitali. Hanno mai subito bullismo o linguaggio d'odio online? Hanno mai iniziato una conversazione con qualcuno e poi si sono insultati a vicenda? Hanno mai condiviso accidentalmente informazioni personali e si sono trovati nei guai? C'è qualcosa in questo video che hanno imparato per la prima volta? Mentre gli studenti danno le loro risposte, la discussione può essere approfondita. Permetti una discussione di gruppo per circa 10-12 minuti. Concludi la discussione ricordando la regola fondamentale: "Tratta gli altri come vorresti essere trattato".</a:t>
            </a: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17</a:t>
            </a:fld>
            <a:endParaRPr lang="en-US"/>
          </a:p>
        </p:txBody>
      </p:sp>
    </p:spTree>
    <p:extLst>
      <p:ext uri="{BB962C8B-B14F-4D97-AF65-F5344CB8AC3E}">
        <p14:creationId xmlns:p14="http://schemas.microsoft.com/office/powerpoint/2010/main" val="1593893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t>Ora che abbiamo chiarito i nostri diritti e responsabilità come cittadini digitali, vediamo alcuni esempi pratici di netiquette (etichetta online), in diversi media. Iniziamo con l'e-mail, poiché questa è sicuramente una cosa che useremo sia per motivi personali che professionali in futuro. Quando vogliamo inviare un'e-mail e apriamo la finestra "Invia e-mail", possiamo vedere diversi campi: </a:t>
            </a:r>
            <a:r>
              <a:rPr lang="it-IT" b="1" dirty="0"/>
              <a:t>Da:</a:t>
            </a:r>
            <a:r>
              <a:rPr lang="it-IT" dirty="0"/>
              <a:t> è il nostro indirizzo e-mail. Se abbiamo più account, possiamo selezionare da quale inviare il messaggio, aprendo la piccola freccia e scegliendo l'account. </a:t>
            </a:r>
            <a:r>
              <a:rPr lang="it-IT" b="1" dirty="0"/>
              <a:t>A:</a:t>
            </a:r>
            <a:r>
              <a:rPr lang="it-IT" dirty="0"/>
              <a:t> è dove deve essere scritto l'indirizzo e-mail del destinatario. Fai attenzione. "A" dovrebbe essere utilizzato solo per un destinatario. Se aggiungiamo più indirizzi, ciascun destinatario potrà vedere gli indirizzi e-mail degli altri. </a:t>
            </a:r>
            <a:r>
              <a:rPr lang="it-IT" b="1" dirty="0"/>
              <a:t>Cc:</a:t>
            </a:r>
            <a:r>
              <a:rPr lang="it-IT" dirty="0"/>
              <a:t> significa "copia conoscenza". Possiamo aggiungere l'indirizzo di qualcuno per tenerlo/a informato/a su ciò che sta accadendo senza coinvolgerlo/a direttamente. È un campo utile nel business, quando ad esempio inviamo un'e-mail a un collega chiedendogli di fare qualcosa e mettiamo in Cc il suo capo, così che il capo sia consapevole di questa comunicazione. </a:t>
            </a:r>
            <a:r>
              <a:rPr lang="it-IT" b="1" dirty="0"/>
              <a:t>Bcc:</a:t>
            </a:r>
            <a:r>
              <a:rPr lang="it-IT" dirty="0"/>
              <a:t> significa "copia conoscenza nascosta". Possiamo usarlo per inviare un'e-mail a molti destinatari diversi, senza che gli altri sappiano chi ha ricevuto la stessa comunicazione. Possiamo inviare un messaggio aggiungendo solo indirizzi a Bcc, senza nessun indirizzo nel campo "A". Le lettere maiuscole nella comunicazione online sono come urlare a qualcuno nella vita reale. Non è una buona idea usare lettere maiuscole. Se vogliamo sottolineare qualcosa, possiamo renderlo </a:t>
            </a:r>
            <a:r>
              <a:rPr lang="it-IT" b="1" dirty="0"/>
              <a:t>grassetto</a:t>
            </a:r>
            <a:r>
              <a:rPr lang="it-IT" dirty="0"/>
              <a:t>, metterlo in un colore diverso o sottolinearlo.</a:t>
            </a:r>
            <a:endParaRPr lang="en-US" dirty="0"/>
          </a:p>
          <a:p>
            <a:pPr marL="171450" indent="-171450">
              <a:buFont typeface="Wingdings" panose="05000000000000000000" pitchFamily="2" charset="2"/>
              <a:buChar char="2"/>
            </a:pPr>
            <a:r>
              <a:rPr lang="it-IT" dirty="0">
                <a:sym typeface="Wingdings" panose="05000000000000000000" pitchFamily="2" charset="2"/>
              </a:rPr>
              <a:t>Puoi aprire una casella di posta e mostrare quanto sopra con esempi. Ad esempio, prova a inviare un'e-mail di prova a due studenti diversi, se hanno un account e-mail. La prima volta invia i nomi nel campo "A", e la seconda volta nel campo "Bcc". Chiedi agli studenti di controllare i messaggi. Nel primo messaggio, gli studenti potranno vedere gli indirizzi e-mail degli altri. Nel secondo messaggio, non lo faranno.</a:t>
            </a: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18</a:t>
            </a:fld>
            <a:endParaRPr lang="en-US"/>
          </a:p>
        </p:txBody>
      </p:sp>
    </p:spTree>
    <p:extLst>
      <p:ext uri="{BB962C8B-B14F-4D97-AF65-F5344CB8AC3E}">
        <p14:creationId xmlns:p14="http://schemas.microsoft.com/office/powerpoint/2010/main" val="59927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sym typeface="Wingdings" panose="05000000000000000000" pitchFamily="2" charset="2"/>
              </a:rPr>
              <a:t>Ora, discutiamo la netiquette quando utilizziamo i servizi di videoconferenza. Prima di tutto, solo perché una riunione o un corso è online, non significa che possiamo entrare quando vogliamo. L'orario di inizio deve essere rispettato e dovremmo unirci puntualmente. Inoltre, quando un'altra persona sta parlando, dovremmo metterci in muto per evitare rumori di sottofondo, specialmente se siamo in un luogo con altre persone intorno. Parlando di sottofondo, è anche bello avere uno sfondo chiaro, e non una stanza disordinata o una stanza con altre persone che camminano e parlano dietro di noi. Infine, dovremmo evitare di parlare sopra gli altri partecipanti o il relatore. Tutte le piattaforme di videoconferenza hanno un'opzione chat e anche emoticon di reazione, che possiamo utilizzare per alzare la mano e chiedere di parlare.</a:t>
            </a: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19</a:t>
            </a:fld>
            <a:endParaRPr lang="en-US"/>
          </a:p>
        </p:txBody>
      </p:sp>
    </p:spTree>
    <p:extLst>
      <p:ext uri="{BB962C8B-B14F-4D97-AF65-F5344CB8AC3E}">
        <p14:creationId xmlns:p14="http://schemas.microsoft.com/office/powerpoint/2010/main" val="3876992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sym typeface="Wingdings" panose="05000000000000000000" pitchFamily="2" charset="2"/>
              </a:rPr>
              <a:t>Concluderemo questa parte e questo modulo con alcune regole di netiquette per i social media. È meglio non aggiungere qualcuno come amico se non vogliamo restare in contatto, invece di aggiungerlo e poi toglierlo il giorno dopo. Questo potrebbe risultare offensivo. Naturalmente, rimuovere persone dagli amici dopo un po’ è una cosa comune sui social media e può accadere per molte ragioni, ma cerca di evitarlo con le nuove conoscenze. Quando carichiamo foto che mostrano anche altre persone oltre a noi, non dovremmo taggarle senza prima chiedere il loro consenso. Alcune persone non vogliono condividere la loro vita con altre persone online. Potremmo avere amici in comune, ma ognuno di noi ha anche altri amici. Quando qualcuno condivide delle notizie su una bacheca, un gruppo o anche una chat, è educato reagire in qualche modo, anche solo con un “mi piace”. Come ci sentiremmo se condividessimo una notizia sulla nostra bacheca e nessun amico reagisse? Frustrante, vero? Infine, ma molto importante, dovremmo evitare di fare spam ai nostri amici. Non dovremmo inviare messaggi inutili ogni giorno senza una ragione. Per esempio, ci sono persone che inviano ogni giorno i "buongiorno" a tutti i loro amici. È carino la prima volta, o la seconda, ma se lo facciamo per 30 giorni diventa fastidioso. Le persone sono occupate, non hanno tempo per messaggi del genere.</a:t>
            </a:r>
            <a:endParaRPr lang="en-US" dirty="0">
              <a:sym typeface="Wingdings" panose="05000000000000000000" pitchFamily="2" charset="2"/>
            </a:endParaRPr>
          </a:p>
          <a:p>
            <a:pPr marL="171450" indent="-171450">
              <a:buFont typeface="Wingdings" panose="05000000000000000000" pitchFamily="2" charset="2"/>
              <a:buChar char="2"/>
            </a:pPr>
            <a:r>
              <a:rPr lang="it-IT" dirty="0">
                <a:sym typeface="Wingdings" panose="05000000000000000000" pitchFamily="2" charset="2"/>
              </a:rPr>
              <a:t>Se alcuni degli studenti hanno account sui social media, chiedi loro se si sono mai trovati in situazioni come quelle descritte sopra. Poiché questa è l'ultima diapositiva del modulo, chiedi agli studenti se hanno domande su qualche parte delle informazioni trattate e poi concludi la sessione.</a:t>
            </a: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20</a:t>
            </a:fld>
            <a:endParaRPr lang="en-US"/>
          </a:p>
        </p:txBody>
      </p:sp>
    </p:spTree>
    <p:extLst>
      <p:ext uri="{BB962C8B-B14F-4D97-AF65-F5344CB8AC3E}">
        <p14:creationId xmlns:p14="http://schemas.microsoft.com/office/powerpoint/2010/main" val="1010160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21</a:t>
            </a:fld>
            <a:endParaRPr lang="en-US"/>
          </a:p>
        </p:txBody>
      </p:sp>
    </p:spTree>
    <p:extLst>
      <p:ext uri="{BB962C8B-B14F-4D97-AF65-F5344CB8AC3E}">
        <p14:creationId xmlns:p14="http://schemas.microsoft.com/office/powerpoint/2010/main" val="4001869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DB991-507B-C8CA-09CC-FCE67B283C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01DEF8-8A07-A3F3-9681-B0AFEFBA8D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DB7A17-DFA0-1CF9-65D4-C8AD699A2A2F}"/>
              </a:ext>
            </a:extLst>
          </p:cNvPr>
          <p:cNvSpPr>
            <a:spLocks noGrp="1"/>
          </p:cNvSpPr>
          <p:nvPr>
            <p:ph type="dt" sz="half" idx="10"/>
          </p:nvPr>
        </p:nvSpPr>
        <p:spPr/>
        <p:txBody>
          <a:bodyPr/>
          <a:lstStyle/>
          <a:p>
            <a:fld id="{EEEBE4E0-E918-46B8-9F3A-842A857B776C}" type="datetimeFigureOut">
              <a:rPr lang="en-US" smtClean="0"/>
              <a:t>11/10/2024</a:t>
            </a:fld>
            <a:endParaRPr lang="en-US"/>
          </a:p>
        </p:txBody>
      </p:sp>
      <p:sp>
        <p:nvSpPr>
          <p:cNvPr id="5" name="Footer Placeholder 4">
            <a:extLst>
              <a:ext uri="{FF2B5EF4-FFF2-40B4-BE49-F238E27FC236}">
                <a16:creationId xmlns:a16="http://schemas.microsoft.com/office/drawing/2014/main" id="{4E27E2A7-A20E-AC68-66D5-31BD3F1D3B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4C608E-7DD7-6CDB-5558-9F30AF9C1673}"/>
              </a:ext>
            </a:extLst>
          </p:cNvPr>
          <p:cNvSpPr>
            <a:spLocks noGrp="1"/>
          </p:cNvSpPr>
          <p:nvPr>
            <p:ph type="sldNum" sz="quarter" idx="12"/>
          </p:nvPr>
        </p:nvSpPr>
        <p:spPr/>
        <p:txBody>
          <a:bodyPr/>
          <a:lstStyle/>
          <a:p>
            <a:fld id="{DBBE47D9-8EF5-4C11-95BA-5D9010613BA7}" type="slidenum">
              <a:rPr lang="en-US" smtClean="0"/>
              <a:t>‹N›</a:t>
            </a:fld>
            <a:endParaRPr lang="en-US"/>
          </a:p>
        </p:txBody>
      </p:sp>
    </p:spTree>
    <p:extLst>
      <p:ext uri="{BB962C8B-B14F-4D97-AF65-F5344CB8AC3E}">
        <p14:creationId xmlns:p14="http://schemas.microsoft.com/office/powerpoint/2010/main" val="1544007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8B303-CC88-959F-CF44-73FADDDE9A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2F3D36-D36A-E3CF-232E-2F3F9BE968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25E6E4-34BE-1244-E431-FACCB3484D2B}"/>
              </a:ext>
            </a:extLst>
          </p:cNvPr>
          <p:cNvSpPr>
            <a:spLocks noGrp="1"/>
          </p:cNvSpPr>
          <p:nvPr>
            <p:ph type="dt" sz="half" idx="10"/>
          </p:nvPr>
        </p:nvSpPr>
        <p:spPr/>
        <p:txBody>
          <a:bodyPr/>
          <a:lstStyle/>
          <a:p>
            <a:fld id="{EEEBE4E0-E918-46B8-9F3A-842A857B776C}" type="datetimeFigureOut">
              <a:rPr lang="en-US" smtClean="0"/>
              <a:t>11/10/2024</a:t>
            </a:fld>
            <a:endParaRPr lang="en-US"/>
          </a:p>
        </p:txBody>
      </p:sp>
      <p:sp>
        <p:nvSpPr>
          <p:cNvPr id="5" name="Footer Placeholder 4">
            <a:extLst>
              <a:ext uri="{FF2B5EF4-FFF2-40B4-BE49-F238E27FC236}">
                <a16:creationId xmlns:a16="http://schemas.microsoft.com/office/drawing/2014/main" id="{F6999032-ECB0-B056-3BC8-A8476C6F1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5E1F04-2903-FB49-F97F-44BF7C5A92C0}"/>
              </a:ext>
            </a:extLst>
          </p:cNvPr>
          <p:cNvSpPr>
            <a:spLocks noGrp="1"/>
          </p:cNvSpPr>
          <p:nvPr>
            <p:ph type="sldNum" sz="quarter" idx="12"/>
          </p:nvPr>
        </p:nvSpPr>
        <p:spPr/>
        <p:txBody>
          <a:bodyPr/>
          <a:lstStyle/>
          <a:p>
            <a:fld id="{DBBE47D9-8EF5-4C11-95BA-5D9010613BA7}" type="slidenum">
              <a:rPr lang="en-US" smtClean="0"/>
              <a:t>‹N›</a:t>
            </a:fld>
            <a:endParaRPr lang="en-US"/>
          </a:p>
        </p:txBody>
      </p:sp>
    </p:spTree>
    <p:extLst>
      <p:ext uri="{BB962C8B-B14F-4D97-AF65-F5344CB8AC3E}">
        <p14:creationId xmlns:p14="http://schemas.microsoft.com/office/powerpoint/2010/main" val="3447308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19B6D-65D7-7D7F-E8A0-626557D520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D54A83-FE9E-3292-BB7F-CDE76AF4671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FD3136-AA71-9B72-1D3D-D381A3A29D36}"/>
              </a:ext>
            </a:extLst>
          </p:cNvPr>
          <p:cNvSpPr>
            <a:spLocks noGrp="1"/>
          </p:cNvSpPr>
          <p:nvPr>
            <p:ph type="dt" sz="half" idx="10"/>
          </p:nvPr>
        </p:nvSpPr>
        <p:spPr/>
        <p:txBody>
          <a:bodyPr/>
          <a:lstStyle/>
          <a:p>
            <a:fld id="{EEEBE4E0-E918-46B8-9F3A-842A857B776C}" type="datetimeFigureOut">
              <a:rPr lang="en-US" smtClean="0"/>
              <a:t>11/10/2024</a:t>
            </a:fld>
            <a:endParaRPr lang="en-US"/>
          </a:p>
        </p:txBody>
      </p:sp>
      <p:sp>
        <p:nvSpPr>
          <p:cNvPr id="5" name="Footer Placeholder 4">
            <a:extLst>
              <a:ext uri="{FF2B5EF4-FFF2-40B4-BE49-F238E27FC236}">
                <a16:creationId xmlns:a16="http://schemas.microsoft.com/office/drawing/2014/main" id="{203C980B-6CE9-C0E6-6893-77662B7F06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3DC31B-0CDD-E8B6-443F-B13720DA3CFA}"/>
              </a:ext>
            </a:extLst>
          </p:cNvPr>
          <p:cNvSpPr>
            <a:spLocks noGrp="1"/>
          </p:cNvSpPr>
          <p:nvPr>
            <p:ph type="sldNum" sz="quarter" idx="12"/>
          </p:nvPr>
        </p:nvSpPr>
        <p:spPr/>
        <p:txBody>
          <a:bodyPr/>
          <a:lstStyle/>
          <a:p>
            <a:fld id="{DBBE47D9-8EF5-4C11-95BA-5D9010613BA7}" type="slidenum">
              <a:rPr lang="en-US" smtClean="0"/>
              <a:t>‹N›</a:t>
            </a:fld>
            <a:endParaRPr lang="en-US"/>
          </a:p>
        </p:txBody>
      </p:sp>
    </p:spTree>
    <p:extLst>
      <p:ext uri="{BB962C8B-B14F-4D97-AF65-F5344CB8AC3E}">
        <p14:creationId xmlns:p14="http://schemas.microsoft.com/office/powerpoint/2010/main" val="1464119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2969B-4353-62B8-807B-E472BEFA38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BE2228-0EBF-32A2-FCAF-6CBB830450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2FB96D-A203-2CDF-5065-E16BFED37A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A0061D-F3AF-FDB8-D006-EF85D3762737}"/>
              </a:ext>
            </a:extLst>
          </p:cNvPr>
          <p:cNvSpPr>
            <a:spLocks noGrp="1"/>
          </p:cNvSpPr>
          <p:nvPr>
            <p:ph type="dt" sz="half" idx="10"/>
          </p:nvPr>
        </p:nvSpPr>
        <p:spPr/>
        <p:txBody>
          <a:bodyPr/>
          <a:lstStyle/>
          <a:p>
            <a:fld id="{EEEBE4E0-E918-46B8-9F3A-842A857B776C}" type="datetimeFigureOut">
              <a:rPr lang="en-US" smtClean="0"/>
              <a:t>11/10/2024</a:t>
            </a:fld>
            <a:endParaRPr lang="en-US"/>
          </a:p>
        </p:txBody>
      </p:sp>
      <p:sp>
        <p:nvSpPr>
          <p:cNvPr id="6" name="Footer Placeholder 5">
            <a:extLst>
              <a:ext uri="{FF2B5EF4-FFF2-40B4-BE49-F238E27FC236}">
                <a16:creationId xmlns:a16="http://schemas.microsoft.com/office/drawing/2014/main" id="{6FF625B1-6156-3CB2-98A3-CD535395C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A70993-7FF2-FFE4-CC6E-4448381F3FA6}"/>
              </a:ext>
            </a:extLst>
          </p:cNvPr>
          <p:cNvSpPr>
            <a:spLocks noGrp="1"/>
          </p:cNvSpPr>
          <p:nvPr>
            <p:ph type="sldNum" sz="quarter" idx="12"/>
          </p:nvPr>
        </p:nvSpPr>
        <p:spPr/>
        <p:txBody>
          <a:bodyPr/>
          <a:lstStyle/>
          <a:p>
            <a:fld id="{DBBE47D9-8EF5-4C11-95BA-5D9010613BA7}" type="slidenum">
              <a:rPr lang="en-US" smtClean="0"/>
              <a:t>‹N›</a:t>
            </a:fld>
            <a:endParaRPr lang="en-US"/>
          </a:p>
        </p:txBody>
      </p:sp>
    </p:spTree>
    <p:extLst>
      <p:ext uri="{BB962C8B-B14F-4D97-AF65-F5344CB8AC3E}">
        <p14:creationId xmlns:p14="http://schemas.microsoft.com/office/powerpoint/2010/main" val="3056513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B530D-09A6-F713-A1FB-F03963E975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DE915D-2C41-80E8-F162-0660234816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FD838B-CDEF-CEDF-9FF0-78D0520CAB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C90E88-6595-D5F6-307C-ABFF761E0A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330B36-039B-5F1A-105E-8195ED2205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288B7F-7DE4-8AB2-4E2C-85B8816B117C}"/>
              </a:ext>
            </a:extLst>
          </p:cNvPr>
          <p:cNvSpPr>
            <a:spLocks noGrp="1"/>
          </p:cNvSpPr>
          <p:nvPr>
            <p:ph type="dt" sz="half" idx="10"/>
          </p:nvPr>
        </p:nvSpPr>
        <p:spPr/>
        <p:txBody>
          <a:bodyPr/>
          <a:lstStyle/>
          <a:p>
            <a:fld id="{EEEBE4E0-E918-46B8-9F3A-842A857B776C}" type="datetimeFigureOut">
              <a:rPr lang="en-US" smtClean="0"/>
              <a:t>11/10/2024</a:t>
            </a:fld>
            <a:endParaRPr lang="en-US"/>
          </a:p>
        </p:txBody>
      </p:sp>
      <p:sp>
        <p:nvSpPr>
          <p:cNvPr id="8" name="Footer Placeholder 7">
            <a:extLst>
              <a:ext uri="{FF2B5EF4-FFF2-40B4-BE49-F238E27FC236}">
                <a16:creationId xmlns:a16="http://schemas.microsoft.com/office/drawing/2014/main" id="{4636FA06-6B11-9C48-B03F-295E2883B6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44810B-BC5F-39F4-659E-979BE14A54CD}"/>
              </a:ext>
            </a:extLst>
          </p:cNvPr>
          <p:cNvSpPr>
            <a:spLocks noGrp="1"/>
          </p:cNvSpPr>
          <p:nvPr>
            <p:ph type="sldNum" sz="quarter" idx="12"/>
          </p:nvPr>
        </p:nvSpPr>
        <p:spPr/>
        <p:txBody>
          <a:bodyPr/>
          <a:lstStyle/>
          <a:p>
            <a:fld id="{DBBE47D9-8EF5-4C11-95BA-5D9010613BA7}" type="slidenum">
              <a:rPr lang="en-US" smtClean="0"/>
              <a:t>‹N›</a:t>
            </a:fld>
            <a:endParaRPr lang="en-US"/>
          </a:p>
        </p:txBody>
      </p:sp>
    </p:spTree>
    <p:extLst>
      <p:ext uri="{BB962C8B-B14F-4D97-AF65-F5344CB8AC3E}">
        <p14:creationId xmlns:p14="http://schemas.microsoft.com/office/powerpoint/2010/main" val="2376706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81033-0B4E-D7AA-CDAA-FCD41E061A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9A91C7-A752-DE0C-BA53-441633E361A8}"/>
              </a:ext>
            </a:extLst>
          </p:cNvPr>
          <p:cNvSpPr>
            <a:spLocks noGrp="1"/>
          </p:cNvSpPr>
          <p:nvPr>
            <p:ph type="dt" sz="half" idx="10"/>
          </p:nvPr>
        </p:nvSpPr>
        <p:spPr/>
        <p:txBody>
          <a:bodyPr/>
          <a:lstStyle/>
          <a:p>
            <a:fld id="{EEEBE4E0-E918-46B8-9F3A-842A857B776C}" type="datetimeFigureOut">
              <a:rPr lang="en-US" smtClean="0"/>
              <a:t>11/10/2024</a:t>
            </a:fld>
            <a:endParaRPr lang="en-US"/>
          </a:p>
        </p:txBody>
      </p:sp>
      <p:sp>
        <p:nvSpPr>
          <p:cNvPr id="4" name="Footer Placeholder 3">
            <a:extLst>
              <a:ext uri="{FF2B5EF4-FFF2-40B4-BE49-F238E27FC236}">
                <a16:creationId xmlns:a16="http://schemas.microsoft.com/office/drawing/2014/main" id="{3B06FD26-3AED-594C-86B5-7B7EEBABB2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9641EA-F293-D61F-4E3D-77B5021F7CC0}"/>
              </a:ext>
            </a:extLst>
          </p:cNvPr>
          <p:cNvSpPr>
            <a:spLocks noGrp="1"/>
          </p:cNvSpPr>
          <p:nvPr>
            <p:ph type="sldNum" sz="quarter" idx="12"/>
          </p:nvPr>
        </p:nvSpPr>
        <p:spPr/>
        <p:txBody>
          <a:bodyPr/>
          <a:lstStyle/>
          <a:p>
            <a:fld id="{DBBE47D9-8EF5-4C11-95BA-5D9010613BA7}" type="slidenum">
              <a:rPr lang="en-US" smtClean="0"/>
              <a:t>‹N›</a:t>
            </a:fld>
            <a:endParaRPr lang="en-US"/>
          </a:p>
        </p:txBody>
      </p:sp>
    </p:spTree>
    <p:extLst>
      <p:ext uri="{BB962C8B-B14F-4D97-AF65-F5344CB8AC3E}">
        <p14:creationId xmlns:p14="http://schemas.microsoft.com/office/powerpoint/2010/main" val="161673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795B6-5C96-4A1E-C0A0-46CA3A263F10}"/>
              </a:ext>
            </a:extLst>
          </p:cNvPr>
          <p:cNvSpPr>
            <a:spLocks noGrp="1"/>
          </p:cNvSpPr>
          <p:nvPr>
            <p:ph type="dt" sz="half" idx="10"/>
          </p:nvPr>
        </p:nvSpPr>
        <p:spPr/>
        <p:txBody>
          <a:bodyPr/>
          <a:lstStyle/>
          <a:p>
            <a:fld id="{EEEBE4E0-E918-46B8-9F3A-842A857B776C}" type="datetimeFigureOut">
              <a:rPr lang="en-US" smtClean="0"/>
              <a:t>11/10/2024</a:t>
            </a:fld>
            <a:endParaRPr lang="en-US"/>
          </a:p>
        </p:txBody>
      </p:sp>
      <p:sp>
        <p:nvSpPr>
          <p:cNvPr id="3" name="Footer Placeholder 2">
            <a:extLst>
              <a:ext uri="{FF2B5EF4-FFF2-40B4-BE49-F238E27FC236}">
                <a16:creationId xmlns:a16="http://schemas.microsoft.com/office/drawing/2014/main" id="{59F18E51-9C7A-92B5-2EC5-636D0071A7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AE181-4B06-60B1-2CE6-497AB7979AEB}"/>
              </a:ext>
            </a:extLst>
          </p:cNvPr>
          <p:cNvSpPr>
            <a:spLocks noGrp="1"/>
          </p:cNvSpPr>
          <p:nvPr>
            <p:ph type="sldNum" sz="quarter" idx="12"/>
          </p:nvPr>
        </p:nvSpPr>
        <p:spPr/>
        <p:txBody>
          <a:bodyPr/>
          <a:lstStyle/>
          <a:p>
            <a:fld id="{DBBE47D9-8EF5-4C11-95BA-5D9010613BA7}" type="slidenum">
              <a:rPr lang="en-US" smtClean="0"/>
              <a:t>‹N›</a:t>
            </a:fld>
            <a:endParaRPr lang="en-US"/>
          </a:p>
        </p:txBody>
      </p:sp>
    </p:spTree>
    <p:extLst>
      <p:ext uri="{BB962C8B-B14F-4D97-AF65-F5344CB8AC3E}">
        <p14:creationId xmlns:p14="http://schemas.microsoft.com/office/powerpoint/2010/main" val="3453470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E93F6-25F2-6E33-3F92-EBCC59872E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7B1585-02B5-143B-6E4D-8F139B47C9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9E2B473-0C17-B798-9EED-2DDCA2B25C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D9043B-8883-FFAD-034E-FF366ED66392}"/>
              </a:ext>
            </a:extLst>
          </p:cNvPr>
          <p:cNvSpPr>
            <a:spLocks noGrp="1"/>
          </p:cNvSpPr>
          <p:nvPr>
            <p:ph type="dt" sz="half" idx="10"/>
          </p:nvPr>
        </p:nvSpPr>
        <p:spPr/>
        <p:txBody>
          <a:bodyPr/>
          <a:lstStyle/>
          <a:p>
            <a:fld id="{EEEBE4E0-E918-46B8-9F3A-842A857B776C}" type="datetimeFigureOut">
              <a:rPr lang="en-US" smtClean="0"/>
              <a:t>11/10/2024</a:t>
            </a:fld>
            <a:endParaRPr lang="en-US"/>
          </a:p>
        </p:txBody>
      </p:sp>
      <p:sp>
        <p:nvSpPr>
          <p:cNvPr id="6" name="Footer Placeholder 5">
            <a:extLst>
              <a:ext uri="{FF2B5EF4-FFF2-40B4-BE49-F238E27FC236}">
                <a16:creationId xmlns:a16="http://schemas.microsoft.com/office/drawing/2014/main" id="{4632601C-BD44-A858-4EE0-160691AA2C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8D1706-CBA9-3662-8DFC-59B299E940B3}"/>
              </a:ext>
            </a:extLst>
          </p:cNvPr>
          <p:cNvSpPr>
            <a:spLocks noGrp="1"/>
          </p:cNvSpPr>
          <p:nvPr>
            <p:ph type="sldNum" sz="quarter" idx="12"/>
          </p:nvPr>
        </p:nvSpPr>
        <p:spPr/>
        <p:txBody>
          <a:bodyPr/>
          <a:lstStyle/>
          <a:p>
            <a:fld id="{DBBE47D9-8EF5-4C11-95BA-5D9010613BA7}" type="slidenum">
              <a:rPr lang="en-US" smtClean="0"/>
              <a:t>‹N›</a:t>
            </a:fld>
            <a:endParaRPr lang="en-US"/>
          </a:p>
        </p:txBody>
      </p:sp>
    </p:spTree>
    <p:extLst>
      <p:ext uri="{BB962C8B-B14F-4D97-AF65-F5344CB8AC3E}">
        <p14:creationId xmlns:p14="http://schemas.microsoft.com/office/powerpoint/2010/main" val="415785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61CA7-6505-8869-A618-F9B6FD777F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5EDA02-A334-0C67-A7B5-E8AA4D983F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2792C5-C572-933C-6956-A874BD0DD6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5D9DAB-117A-9E90-A311-C5C057C8D48B}"/>
              </a:ext>
            </a:extLst>
          </p:cNvPr>
          <p:cNvSpPr>
            <a:spLocks noGrp="1"/>
          </p:cNvSpPr>
          <p:nvPr>
            <p:ph type="dt" sz="half" idx="10"/>
          </p:nvPr>
        </p:nvSpPr>
        <p:spPr/>
        <p:txBody>
          <a:bodyPr/>
          <a:lstStyle/>
          <a:p>
            <a:fld id="{EEEBE4E0-E918-46B8-9F3A-842A857B776C}" type="datetimeFigureOut">
              <a:rPr lang="en-US" smtClean="0"/>
              <a:t>11/10/2024</a:t>
            </a:fld>
            <a:endParaRPr lang="en-US"/>
          </a:p>
        </p:txBody>
      </p:sp>
      <p:sp>
        <p:nvSpPr>
          <p:cNvPr id="6" name="Footer Placeholder 5">
            <a:extLst>
              <a:ext uri="{FF2B5EF4-FFF2-40B4-BE49-F238E27FC236}">
                <a16:creationId xmlns:a16="http://schemas.microsoft.com/office/drawing/2014/main" id="{ECE4AC53-4C50-E8CB-7820-8036927157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6B7CF1-EF22-7D12-5E5F-A9313E6A0929}"/>
              </a:ext>
            </a:extLst>
          </p:cNvPr>
          <p:cNvSpPr>
            <a:spLocks noGrp="1"/>
          </p:cNvSpPr>
          <p:nvPr>
            <p:ph type="sldNum" sz="quarter" idx="12"/>
          </p:nvPr>
        </p:nvSpPr>
        <p:spPr/>
        <p:txBody>
          <a:bodyPr/>
          <a:lstStyle/>
          <a:p>
            <a:fld id="{DBBE47D9-8EF5-4C11-95BA-5D9010613BA7}" type="slidenum">
              <a:rPr lang="en-US" smtClean="0"/>
              <a:t>‹N›</a:t>
            </a:fld>
            <a:endParaRPr lang="en-US"/>
          </a:p>
        </p:txBody>
      </p:sp>
    </p:spTree>
    <p:extLst>
      <p:ext uri="{BB962C8B-B14F-4D97-AF65-F5344CB8AC3E}">
        <p14:creationId xmlns:p14="http://schemas.microsoft.com/office/powerpoint/2010/main" val="1152776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AC310-94C7-DFD8-9E12-363342F77E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04F5D0-558B-F4ED-B3BB-9AB62C2F3E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9C210-89C1-9BDE-0ED2-6E63CDD25585}"/>
              </a:ext>
            </a:extLst>
          </p:cNvPr>
          <p:cNvSpPr>
            <a:spLocks noGrp="1"/>
          </p:cNvSpPr>
          <p:nvPr>
            <p:ph type="dt" sz="half" idx="10"/>
          </p:nvPr>
        </p:nvSpPr>
        <p:spPr/>
        <p:txBody>
          <a:bodyPr/>
          <a:lstStyle/>
          <a:p>
            <a:fld id="{EEEBE4E0-E918-46B8-9F3A-842A857B776C}" type="datetimeFigureOut">
              <a:rPr lang="en-US" smtClean="0"/>
              <a:t>11/10/2024</a:t>
            </a:fld>
            <a:endParaRPr lang="en-US"/>
          </a:p>
        </p:txBody>
      </p:sp>
      <p:sp>
        <p:nvSpPr>
          <p:cNvPr id="5" name="Footer Placeholder 4">
            <a:extLst>
              <a:ext uri="{FF2B5EF4-FFF2-40B4-BE49-F238E27FC236}">
                <a16:creationId xmlns:a16="http://schemas.microsoft.com/office/drawing/2014/main" id="{FCDF310F-72B7-1159-2957-21E1142D7F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33BFF6-EC8B-45E8-0125-F38578BF9A43}"/>
              </a:ext>
            </a:extLst>
          </p:cNvPr>
          <p:cNvSpPr>
            <a:spLocks noGrp="1"/>
          </p:cNvSpPr>
          <p:nvPr>
            <p:ph type="sldNum" sz="quarter" idx="12"/>
          </p:nvPr>
        </p:nvSpPr>
        <p:spPr/>
        <p:txBody>
          <a:bodyPr/>
          <a:lstStyle/>
          <a:p>
            <a:fld id="{DBBE47D9-8EF5-4C11-95BA-5D9010613BA7}" type="slidenum">
              <a:rPr lang="en-US" smtClean="0"/>
              <a:t>‹N›</a:t>
            </a:fld>
            <a:endParaRPr lang="en-US"/>
          </a:p>
        </p:txBody>
      </p:sp>
    </p:spTree>
    <p:extLst>
      <p:ext uri="{BB962C8B-B14F-4D97-AF65-F5344CB8AC3E}">
        <p14:creationId xmlns:p14="http://schemas.microsoft.com/office/powerpoint/2010/main" val="134626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792F27-8F03-7396-9A64-52220F865DA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576C98-A761-4FA4-EFDC-A994B9FA6D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F2C2C0-CB87-B3DA-C6A9-29E0A043F973}"/>
              </a:ext>
            </a:extLst>
          </p:cNvPr>
          <p:cNvSpPr>
            <a:spLocks noGrp="1"/>
          </p:cNvSpPr>
          <p:nvPr>
            <p:ph type="dt" sz="half" idx="10"/>
          </p:nvPr>
        </p:nvSpPr>
        <p:spPr/>
        <p:txBody>
          <a:bodyPr/>
          <a:lstStyle/>
          <a:p>
            <a:fld id="{EEEBE4E0-E918-46B8-9F3A-842A857B776C}" type="datetimeFigureOut">
              <a:rPr lang="en-US" smtClean="0"/>
              <a:t>11/10/2024</a:t>
            </a:fld>
            <a:endParaRPr lang="en-US"/>
          </a:p>
        </p:txBody>
      </p:sp>
      <p:sp>
        <p:nvSpPr>
          <p:cNvPr id="5" name="Footer Placeholder 4">
            <a:extLst>
              <a:ext uri="{FF2B5EF4-FFF2-40B4-BE49-F238E27FC236}">
                <a16:creationId xmlns:a16="http://schemas.microsoft.com/office/drawing/2014/main" id="{79B61950-9A3A-3434-2D72-BADF3A08C7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2D5A6-4296-A668-ACBB-F9D101F37396}"/>
              </a:ext>
            </a:extLst>
          </p:cNvPr>
          <p:cNvSpPr>
            <a:spLocks noGrp="1"/>
          </p:cNvSpPr>
          <p:nvPr>
            <p:ph type="sldNum" sz="quarter" idx="12"/>
          </p:nvPr>
        </p:nvSpPr>
        <p:spPr/>
        <p:txBody>
          <a:bodyPr/>
          <a:lstStyle/>
          <a:p>
            <a:fld id="{DBBE47D9-8EF5-4C11-95BA-5D9010613BA7}" type="slidenum">
              <a:rPr lang="en-US" smtClean="0"/>
              <a:t>‹N›</a:t>
            </a:fld>
            <a:endParaRPr lang="en-US"/>
          </a:p>
        </p:txBody>
      </p:sp>
    </p:spTree>
    <p:extLst>
      <p:ext uri="{BB962C8B-B14F-4D97-AF65-F5344CB8AC3E}">
        <p14:creationId xmlns:p14="http://schemas.microsoft.com/office/powerpoint/2010/main" val="3964380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11/10/2024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F62061-0772-DEC8-AC66-5D69AAD228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A8D455-762C-1743-3DBE-C2D2B0A1D0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22EFED-1809-E24F-F4A1-6DA488C506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EEBE4E0-E918-46B8-9F3A-842A857B776C}" type="datetimeFigureOut">
              <a:rPr lang="en-US" smtClean="0"/>
              <a:t>11/10/2024</a:t>
            </a:fld>
            <a:endParaRPr lang="en-US"/>
          </a:p>
        </p:txBody>
      </p:sp>
      <p:sp>
        <p:nvSpPr>
          <p:cNvPr id="5" name="Footer Placeholder 4">
            <a:extLst>
              <a:ext uri="{FF2B5EF4-FFF2-40B4-BE49-F238E27FC236}">
                <a16:creationId xmlns:a16="http://schemas.microsoft.com/office/drawing/2014/main" id="{68060EC0-BC3F-2464-013D-B4E43CC10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B84778B-BE21-E55C-2B8B-7FDAEBFB52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BBE47D9-8EF5-4C11-95BA-5D9010613BA7}" type="slidenum">
              <a:rPr lang="en-US" smtClean="0"/>
              <a:t>‹N›</a:t>
            </a:fld>
            <a:endParaRPr lang="en-US"/>
          </a:p>
        </p:txBody>
      </p:sp>
    </p:spTree>
    <p:extLst>
      <p:ext uri="{BB962C8B-B14F-4D97-AF65-F5344CB8AC3E}">
        <p14:creationId xmlns:p14="http://schemas.microsoft.com/office/powerpoint/2010/main" val="1705321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
          </a:xfrm>
          <a:custGeom>
            <a:avLst/>
            <a:gdLst/>
            <a:ahLst/>
            <a:cxnLst/>
            <a:rect l="l" t="t" r="r" b="b"/>
            <a:pathLst>
              <a:path w="18288000" h="1028700">
                <a:moveTo>
                  <a:pt x="0" y="0"/>
                </a:moveTo>
                <a:lnTo>
                  <a:pt x="18287999" y="0"/>
                </a:lnTo>
                <a:lnTo>
                  <a:pt x="18287999" y="1028699"/>
                </a:lnTo>
                <a:lnTo>
                  <a:pt x="0" y="1028699"/>
                </a:lnTo>
                <a:lnTo>
                  <a:pt x="0" y="0"/>
                </a:lnTo>
                <a:close/>
              </a:path>
            </a:pathLst>
          </a:custGeom>
          <a:solidFill>
            <a:srgbClr val="E3DE1C"/>
          </a:solidFill>
        </p:spPr>
        <p:txBody>
          <a:bodyPr wrap="square" lIns="0" tIns="0" rIns="0" bIns="0" rtlCol="0"/>
          <a:lstStyle/>
          <a:p>
            <a:endParaRPr sz="1200"/>
          </a:p>
        </p:txBody>
      </p:sp>
      <p:sp>
        <p:nvSpPr>
          <p:cNvPr id="2" name="Holder 2"/>
          <p:cNvSpPr>
            <a:spLocks noGrp="1"/>
          </p:cNvSpPr>
          <p:nvPr>
            <p:ph type="title"/>
          </p:nvPr>
        </p:nvSpPr>
        <p:spPr>
          <a:xfrm>
            <a:off x="4501410" y="1064254"/>
            <a:ext cx="2793153" cy="839893"/>
          </a:xfrm>
          <a:prstGeom prst="rect">
            <a:avLst/>
          </a:prstGeom>
        </p:spPr>
        <p:txBody>
          <a:bodyPr wrap="square" lIns="0" tIns="0" rIns="0" bIns="0">
            <a:spAutoFit/>
          </a:bodyPr>
          <a:lstStyle>
            <a:lvl1pPr>
              <a:defRPr sz="81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11/10/2024</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jpg"/><Relationship Id="rId4" Type="http://schemas.openxmlformats.org/officeDocument/2006/relationships/image" Target="../media/image47.jpeg"/></Relationships>
</file>

<file path=ppt/slides/_rels/slide1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edu.gcfglobal.org/en/communicationskills/being-a-good-digital-citizen/1/"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70.png"/><Relationship Id="rId18" Type="http://schemas.openxmlformats.org/officeDocument/2006/relationships/image" Target="../media/image15.png"/><Relationship Id="rId3" Type="http://schemas.openxmlformats.org/officeDocument/2006/relationships/image" Target="../media/image1.png"/><Relationship Id="rId21" Type="http://schemas.openxmlformats.org/officeDocument/2006/relationships/image" Target="../media/image77.png"/><Relationship Id="rId7" Type="http://schemas.openxmlformats.org/officeDocument/2006/relationships/image" Target="../media/image5.jpg"/><Relationship Id="rId12" Type="http://schemas.openxmlformats.org/officeDocument/2006/relationships/image" Target="../media/image69.png"/><Relationship Id="rId17" Type="http://schemas.openxmlformats.org/officeDocument/2006/relationships/image" Target="../media/image74.png"/><Relationship Id="rId2" Type="http://schemas.openxmlformats.org/officeDocument/2006/relationships/notesSlide" Target="../notesSlides/notesSlide21.xml"/><Relationship Id="rId16" Type="http://schemas.openxmlformats.org/officeDocument/2006/relationships/image" Target="../media/image73.png"/><Relationship Id="rId20" Type="http://schemas.openxmlformats.org/officeDocument/2006/relationships/image" Target="../media/image76.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68.png"/><Relationship Id="rId5" Type="http://schemas.openxmlformats.org/officeDocument/2006/relationships/image" Target="../media/image3.jpg"/><Relationship Id="rId15" Type="http://schemas.openxmlformats.org/officeDocument/2006/relationships/image" Target="../media/image72.png"/><Relationship Id="rId10" Type="http://schemas.openxmlformats.org/officeDocument/2006/relationships/image" Target="../media/image7.png"/><Relationship Id="rId19" Type="http://schemas.openxmlformats.org/officeDocument/2006/relationships/image" Target="../media/image75.png"/><Relationship Id="rId4" Type="http://schemas.openxmlformats.org/officeDocument/2006/relationships/image" Target="../media/image2.png"/><Relationship Id="rId9" Type="http://schemas.openxmlformats.org/officeDocument/2006/relationships/image" Target="../media/image67.png"/><Relationship Id="rId14" Type="http://schemas.openxmlformats.org/officeDocument/2006/relationships/image" Target="../media/image71.png"/><Relationship Id="rId22" Type="http://schemas.openxmlformats.org/officeDocument/2006/relationships/image" Target="../media/image7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5252767"/>
            <a:ext cx="2690283" cy="1162050"/>
            <a:chOff x="0" y="7879150"/>
            <a:chExt cx="4035425" cy="1743075"/>
          </a:xfrm>
        </p:grpSpPr>
        <p:pic>
          <p:nvPicPr>
            <p:cNvPr id="3" name="object 3"/>
            <p:cNvPicPr/>
            <p:nvPr/>
          </p:nvPicPr>
          <p:blipFill>
            <a:blip r:embed="rId3" cstate="print"/>
            <a:stretch>
              <a:fillRect/>
            </a:stretch>
          </p:blipFill>
          <p:spPr>
            <a:xfrm>
              <a:off x="0" y="8001914"/>
              <a:ext cx="2295524" cy="1619249"/>
            </a:xfrm>
            <a:prstGeom prst="rect">
              <a:avLst/>
            </a:prstGeom>
          </p:spPr>
        </p:pic>
        <p:pic>
          <p:nvPicPr>
            <p:cNvPr id="4" name="object 4"/>
            <p:cNvPicPr/>
            <p:nvPr/>
          </p:nvPicPr>
          <p:blipFill>
            <a:blip r:embed="rId4" cstate="print"/>
            <a:stretch>
              <a:fillRect/>
            </a:stretch>
          </p:blipFill>
          <p:spPr>
            <a:xfrm>
              <a:off x="2292276" y="7879150"/>
              <a:ext cx="1743074" cy="1743074"/>
            </a:xfrm>
            <a:prstGeom prst="rect">
              <a:avLst/>
            </a:prstGeom>
          </p:spPr>
        </p:pic>
      </p:grpSp>
      <p:pic>
        <p:nvPicPr>
          <p:cNvPr id="5" name="object 5"/>
          <p:cNvPicPr/>
          <p:nvPr/>
        </p:nvPicPr>
        <p:blipFill>
          <a:blip r:embed="rId5" cstate="print"/>
          <a:stretch>
            <a:fillRect/>
          </a:stretch>
        </p:blipFill>
        <p:spPr>
          <a:xfrm>
            <a:off x="4303318" y="5524923"/>
            <a:ext cx="1795721" cy="745787"/>
          </a:xfrm>
          <a:prstGeom prst="rect">
            <a:avLst/>
          </a:prstGeom>
        </p:spPr>
      </p:pic>
      <p:pic>
        <p:nvPicPr>
          <p:cNvPr id="6" name="object 6"/>
          <p:cNvPicPr/>
          <p:nvPr/>
        </p:nvPicPr>
        <p:blipFill>
          <a:blip r:embed="rId6" cstate="print"/>
          <a:stretch>
            <a:fillRect/>
          </a:stretch>
        </p:blipFill>
        <p:spPr>
          <a:xfrm>
            <a:off x="6219642" y="5125475"/>
            <a:ext cx="1737607" cy="128904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581089"/>
            <a:ext cx="12192000" cy="277283"/>
          </a:xfrm>
          <a:custGeom>
            <a:avLst/>
            <a:gdLst/>
            <a:ahLst/>
            <a:cxnLst/>
            <a:rect l="l" t="t" r="r" b="b"/>
            <a:pathLst>
              <a:path w="18288000" h="415925">
                <a:moveTo>
                  <a:pt x="18287999" y="415367"/>
                </a:moveTo>
                <a:lnTo>
                  <a:pt x="0" y="415367"/>
                </a:lnTo>
                <a:lnTo>
                  <a:pt x="0" y="0"/>
                </a:lnTo>
                <a:lnTo>
                  <a:pt x="18287999" y="0"/>
                </a:lnTo>
                <a:lnTo>
                  <a:pt x="18287999" y="415367"/>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9" name="object 9"/>
          <p:cNvPicPr/>
          <p:nvPr/>
        </p:nvPicPr>
        <p:blipFill>
          <a:blip r:embed="rId8" cstate="print"/>
          <a:stretch>
            <a:fillRect/>
          </a:stretch>
        </p:blipFill>
        <p:spPr>
          <a:xfrm>
            <a:off x="10527989" y="1137461"/>
            <a:ext cx="1327149" cy="1396999"/>
          </a:xfrm>
          <a:prstGeom prst="rect">
            <a:avLst/>
          </a:prstGeom>
        </p:spPr>
      </p:pic>
      <p:pic>
        <p:nvPicPr>
          <p:cNvPr id="10" name="object 10"/>
          <p:cNvPicPr/>
          <p:nvPr/>
        </p:nvPicPr>
        <p:blipFill>
          <a:blip r:embed="rId9" cstate="print"/>
          <a:stretch>
            <a:fillRect/>
          </a:stretch>
        </p:blipFill>
        <p:spPr>
          <a:xfrm>
            <a:off x="7954941" y="5638464"/>
            <a:ext cx="1777999" cy="488949"/>
          </a:xfrm>
          <a:prstGeom prst="rect">
            <a:avLst/>
          </a:prstGeom>
        </p:spPr>
      </p:pic>
      <p:pic>
        <p:nvPicPr>
          <p:cNvPr id="11" name="object 11"/>
          <p:cNvPicPr/>
          <p:nvPr/>
        </p:nvPicPr>
        <p:blipFill>
          <a:blip r:embed="rId10" cstate="print"/>
          <a:stretch>
            <a:fillRect/>
          </a:stretch>
        </p:blipFill>
        <p:spPr>
          <a:xfrm>
            <a:off x="9820230" y="5589356"/>
            <a:ext cx="534561" cy="537599"/>
          </a:xfrm>
          <a:prstGeom prst="rect">
            <a:avLst/>
          </a:prstGeom>
        </p:spPr>
      </p:pic>
      <p:sp>
        <p:nvSpPr>
          <p:cNvPr id="12" name="object 12"/>
          <p:cNvSpPr/>
          <p:nvPr/>
        </p:nvSpPr>
        <p:spPr>
          <a:xfrm>
            <a:off x="10430264" y="5699624"/>
            <a:ext cx="786977" cy="134620"/>
          </a:xfrm>
          <a:custGeom>
            <a:avLst/>
            <a:gdLst/>
            <a:ahLst/>
            <a:cxnLst/>
            <a:rect l="l" t="t" r="r" b="b"/>
            <a:pathLst>
              <a:path w="1180465" h="201929">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w="1180465" h="201929">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w="1180465" h="201929">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w="1180465" h="201929">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3" name="object 13"/>
          <p:cNvGrpSpPr/>
          <p:nvPr/>
        </p:nvGrpSpPr>
        <p:grpSpPr>
          <a:xfrm>
            <a:off x="11255654" y="5699867"/>
            <a:ext cx="736600" cy="134197"/>
            <a:chOff x="16883481" y="8549800"/>
            <a:chExt cx="1104900" cy="201295"/>
          </a:xfrm>
        </p:grpSpPr>
        <p:pic>
          <p:nvPicPr>
            <p:cNvPr id="14" name="object 14"/>
            <p:cNvPicPr/>
            <p:nvPr/>
          </p:nvPicPr>
          <p:blipFill>
            <a:blip r:embed="rId11" cstate="print"/>
            <a:stretch>
              <a:fillRect/>
            </a:stretch>
          </p:blipFill>
          <p:spPr>
            <a:xfrm>
              <a:off x="16883481" y="8551762"/>
              <a:ext cx="493393" cy="197072"/>
            </a:xfrm>
            <a:prstGeom prst="rect">
              <a:avLst/>
            </a:prstGeom>
          </p:spPr>
        </p:pic>
        <p:sp>
          <p:nvSpPr>
            <p:cNvPr id="15" name="object 15"/>
            <p:cNvSpPr/>
            <p:nvPr/>
          </p:nvSpPr>
          <p:spPr>
            <a:xfrm>
              <a:off x="17398772" y="8549804"/>
              <a:ext cx="215265" cy="201295"/>
            </a:xfrm>
            <a:custGeom>
              <a:avLst/>
              <a:gdLst/>
              <a:ahLst/>
              <a:cxnLst/>
              <a:rect l="l" t="t" r="r" b="b"/>
              <a:pathLst>
                <a:path w="215265" h="201295">
                  <a:moveTo>
                    <a:pt x="41503" y="2705"/>
                  </a:moveTo>
                  <a:lnTo>
                    <a:pt x="0" y="2705"/>
                  </a:lnTo>
                  <a:lnTo>
                    <a:pt x="0" y="198501"/>
                  </a:lnTo>
                  <a:lnTo>
                    <a:pt x="41503" y="198501"/>
                  </a:lnTo>
                  <a:lnTo>
                    <a:pt x="41503" y="2705"/>
                  </a:lnTo>
                  <a:close/>
                </a:path>
                <a:path w="215265" h="20129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16" name="object 16"/>
            <p:cNvPicPr/>
            <p:nvPr/>
          </p:nvPicPr>
          <p:blipFill>
            <a:blip r:embed="rId12" cstate="print"/>
            <a:stretch>
              <a:fillRect/>
            </a:stretch>
          </p:blipFill>
          <p:spPr>
            <a:xfrm>
              <a:off x="17632935" y="8551762"/>
              <a:ext cx="354959" cy="197072"/>
            </a:xfrm>
            <a:prstGeom prst="rect">
              <a:avLst/>
            </a:prstGeom>
          </p:spPr>
        </p:pic>
      </p:grpSp>
      <p:grpSp>
        <p:nvGrpSpPr>
          <p:cNvPr id="17" name="object 17"/>
          <p:cNvGrpSpPr/>
          <p:nvPr/>
        </p:nvGrpSpPr>
        <p:grpSpPr>
          <a:xfrm>
            <a:off x="10428312" y="5911163"/>
            <a:ext cx="557529" cy="105833"/>
            <a:chOff x="15642468" y="8866744"/>
            <a:chExt cx="836294" cy="158750"/>
          </a:xfrm>
        </p:grpSpPr>
        <p:pic>
          <p:nvPicPr>
            <p:cNvPr id="18" name="object 18"/>
            <p:cNvPicPr/>
            <p:nvPr/>
          </p:nvPicPr>
          <p:blipFill>
            <a:blip r:embed="rId13" cstate="print"/>
            <a:stretch>
              <a:fillRect/>
            </a:stretch>
          </p:blipFill>
          <p:spPr>
            <a:xfrm>
              <a:off x="15642468" y="8866867"/>
              <a:ext cx="117136" cy="158410"/>
            </a:xfrm>
            <a:prstGeom prst="rect">
              <a:avLst/>
            </a:prstGeom>
          </p:spPr>
        </p:pic>
        <p:sp>
          <p:nvSpPr>
            <p:cNvPr id="19" name="object 19"/>
            <p:cNvSpPr/>
            <p:nvPr/>
          </p:nvSpPr>
          <p:spPr>
            <a:xfrm>
              <a:off x="15784449" y="8869590"/>
              <a:ext cx="88900" cy="154305"/>
            </a:xfrm>
            <a:custGeom>
              <a:avLst/>
              <a:gdLst/>
              <a:ahLst/>
              <a:cxnLst/>
              <a:rect l="l" t="t" r="r" b="b"/>
              <a:pathLst>
                <a:path w="88900" h="154304">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4" cstate="print"/>
            <a:stretch>
              <a:fillRect/>
            </a:stretch>
          </p:blipFill>
          <p:spPr>
            <a:xfrm>
              <a:off x="15902935" y="8869074"/>
              <a:ext cx="136598" cy="154119"/>
            </a:xfrm>
            <a:prstGeom prst="rect">
              <a:avLst/>
            </a:prstGeom>
          </p:spPr>
        </p:pic>
        <p:sp>
          <p:nvSpPr>
            <p:cNvPr id="21" name="object 21"/>
            <p:cNvSpPr/>
            <p:nvPr/>
          </p:nvSpPr>
          <p:spPr>
            <a:xfrm>
              <a:off x="16061068" y="8869590"/>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2" name="object 22"/>
            <p:cNvPicPr/>
            <p:nvPr/>
          </p:nvPicPr>
          <p:blipFill>
            <a:blip r:embed="rId15" cstate="print"/>
            <a:stretch>
              <a:fillRect/>
            </a:stretch>
          </p:blipFill>
          <p:spPr>
            <a:xfrm>
              <a:off x="16198653" y="8866744"/>
              <a:ext cx="279806" cy="158656"/>
            </a:xfrm>
            <a:prstGeom prst="rect">
              <a:avLst/>
            </a:prstGeom>
          </p:spPr>
        </p:pic>
      </p:grpSp>
      <p:grpSp>
        <p:nvGrpSpPr>
          <p:cNvPr id="23" name="object 23"/>
          <p:cNvGrpSpPr/>
          <p:nvPr/>
        </p:nvGrpSpPr>
        <p:grpSpPr>
          <a:xfrm>
            <a:off x="11035008" y="5911245"/>
            <a:ext cx="400050" cy="105833"/>
            <a:chOff x="16552512" y="8866867"/>
            <a:chExt cx="600075" cy="158750"/>
          </a:xfrm>
        </p:grpSpPr>
        <p:pic>
          <p:nvPicPr>
            <p:cNvPr id="24" name="object 24"/>
            <p:cNvPicPr/>
            <p:nvPr/>
          </p:nvPicPr>
          <p:blipFill>
            <a:blip r:embed="rId16" cstate="print"/>
            <a:stretch>
              <a:fillRect/>
            </a:stretch>
          </p:blipFill>
          <p:spPr>
            <a:xfrm>
              <a:off x="16552512" y="8866867"/>
              <a:ext cx="227174" cy="158410"/>
            </a:xfrm>
            <a:prstGeom prst="rect">
              <a:avLst/>
            </a:prstGeom>
          </p:spPr>
        </p:pic>
        <p:pic>
          <p:nvPicPr>
            <p:cNvPr id="25" name="object 25"/>
            <p:cNvPicPr/>
            <p:nvPr/>
          </p:nvPicPr>
          <p:blipFill>
            <a:blip r:embed="rId17" cstate="print"/>
            <a:stretch>
              <a:fillRect/>
            </a:stretch>
          </p:blipFill>
          <p:spPr>
            <a:xfrm>
              <a:off x="16800127" y="8869074"/>
              <a:ext cx="126316" cy="156203"/>
            </a:xfrm>
            <a:prstGeom prst="rect">
              <a:avLst/>
            </a:prstGeom>
          </p:spPr>
        </p:pic>
        <p:pic>
          <p:nvPicPr>
            <p:cNvPr id="26" name="object 26"/>
            <p:cNvPicPr/>
            <p:nvPr/>
          </p:nvPicPr>
          <p:blipFill>
            <a:blip r:embed="rId18" cstate="print"/>
            <a:stretch>
              <a:fillRect/>
            </a:stretch>
          </p:blipFill>
          <p:spPr>
            <a:xfrm>
              <a:off x="16962061" y="8868951"/>
              <a:ext cx="127663" cy="154119"/>
            </a:xfrm>
            <a:prstGeom prst="rect">
              <a:avLst/>
            </a:prstGeom>
          </p:spPr>
        </p:pic>
        <p:sp>
          <p:nvSpPr>
            <p:cNvPr id="27" name="object 27"/>
            <p:cNvSpPr/>
            <p:nvPr/>
          </p:nvSpPr>
          <p:spPr>
            <a:xfrm>
              <a:off x="17119345" y="8869074"/>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28" name="object 28"/>
          <p:cNvGrpSpPr/>
          <p:nvPr/>
        </p:nvGrpSpPr>
        <p:grpSpPr>
          <a:xfrm>
            <a:off x="11482094" y="5911163"/>
            <a:ext cx="509693" cy="105833"/>
            <a:chOff x="17223140" y="8866744"/>
            <a:chExt cx="764540" cy="158750"/>
          </a:xfrm>
        </p:grpSpPr>
        <p:pic>
          <p:nvPicPr>
            <p:cNvPr id="29" name="object 29"/>
            <p:cNvPicPr/>
            <p:nvPr/>
          </p:nvPicPr>
          <p:blipFill>
            <a:blip r:embed="rId19" cstate="print"/>
            <a:stretch>
              <a:fillRect/>
            </a:stretch>
          </p:blipFill>
          <p:spPr>
            <a:xfrm>
              <a:off x="17223140" y="8868461"/>
              <a:ext cx="254102" cy="154927"/>
            </a:xfrm>
            <a:prstGeom prst="rect">
              <a:avLst/>
            </a:prstGeom>
          </p:spPr>
        </p:pic>
        <p:sp>
          <p:nvSpPr>
            <p:cNvPr id="30" name="object 30"/>
            <p:cNvSpPr/>
            <p:nvPr/>
          </p:nvSpPr>
          <p:spPr>
            <a:xfrm>
              <a:off x="17505148" y="8869082"/>
              <a:ext cx="149225" cy="154940"/>
            </a:xfrm>
            <a:custGeom>
              <a:avLst/>
              <a:gdLst/>
              <a:ahLst/>
              <a:cxnLst/>
              <a:rect l="l" t="t" r="r" b="b"/>
              <a:pathLst>
                <a:path w="149225" h="154940">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1" name="object 31"/>
            <p:cNvPicPr/>
            <p:nvPr/>
          </p:nvPicPr>
          <p:blipFill>
            <a:blip r:embed="rId18" cstate="print"/>
            <a:stretch>
              <a:fillRect/>
            </a:stretch>
          </p:blipFill>
          <p:spPr>
            <a:xfrm>
              <a:off x="17690341" y="8868951"/>
              <a:ext cx="127663" cy="154119"/>
            </a:xfrm>
            <a:prstGeom prst="rect">
              <a:avLst/>
            </a:prstGeom>
          </p:spPr>
        </p:pic>
        <p:pic>
          <p:nvPicPr>
            <p:cNvPr id="32" name="object 32"/>
            <p:cNvPicPr/>
            <p:nvPr/>
          </p:nvPicPr>
          <p:blipFill>
            <a:blip r:embed="rId20" cstate="print"/>
            <a:stretch>
              <a:fillRect/>
            </a:stretch>
          </p:blipFill>
          <p:spPr>
            <a:xfrm>
              <a:off x="17840770" y="8866744"/>
              <a:ext cx="146635" cy="158656"/>
            </a:xfrm>
            <a:prstGeom prst="rect">
              <a:avLst/>
            </a:prstGeom>
          </p:spPr>
        </p:pic>
      </p:grpSp>
      <p:sp>
        <p:nvSpPr>
          <p:cNvPr id="33" name="object 33"/>
          <p:cNvSpPr txBox="1">
            <a:spLocks noGrp="1"/>
          </p:cNvSpPr>
          <p:nvPr>
            <p:ph type="title"/>
          </p:nvPr>
        </p:nvSpPr>
        <p:spPr>
          <a:xfrm>
            <a:off x="4505379" y="1059813"/>
            <a:ext cx="2785110" cy="837777"/>
          </a:xfrm>
          <a:prstGeom prst="rect">
            <a:avLst/>
          </a:prstGeom>
        </p:spPr>
        <p:txBody>
          <a:bodyPr vert="horz" wrap="square" lIns="0" tIns="10583"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83"/>
              </a:spcBef>
            </a:pPr>
            <a:r>
              <a:rPr sz="5367" spc="253" dirty="0">
                <a:latin typeface="Cambria"/>
                <a:cs typeface="Cambria"/>
              </a:rPr>
              <a:t>E</a:t>
            </a:r>
            <a:r>
              <a:rPr sz="5367" spc="117" dirty="0">
                <a:latin typeface="Cambria"/>
                <a:cs typeface="Cambria"/>
              </a:rPr>
              <a:t>u</a:t>
            </a:r>
            <a:r>
              <a:rPr sz="5367" spc="103" dirty="0">
                <a:latin typeface="Cambria"/>
                <a:cs typeface="Cambria"/>
              </a:rPr>
              <a:t>r</a:t>
            </a:r>
            <a:r>
              <a:rPr sz="5367" spc="136" dirty="0">
                <a:latin typeface="Cambria"/>
                <a:cs typeface="Cambria"/>
              </a:rPr>
              <a:t>h</a:t>
            </a:r>
            <a:r>
              <a:rPr sz="5367" spc="-13" dirty="0">
                <a:latin typeface="Cambria"/>
                <a:cs typeface="Cambria"/>
              </a:rPr>
              <a:t>o</a:t>
            </a:r>
            <a:r>
              <a:rPr sz="5367" spc="27" dirty="0">
                <a:latin typeface="Cambria"/>
                <a:cs typeface="Cambria"/>
              </a:rPr>
              <a:t>p</a:t>
            </a:r>
            <a:r>
              <a:rPr sz="5367" spc="47" dirty="0">
                <a:latin typeface="Cambria"/>
                <a:cs typeface="Cambria"/>
              </a:rPr>
              <a:t>e</a:t>
            </a:r>
            <a:endParaRPr sz="5367">
              <a:latin typeface="Cambria"/>
              <a:cs typeface="Cambria"/>
            </a:endParaRPr>
          </a:p>
        </p:txBody>
      </p:sp>
      <p:sp>
        <p:nvSpPr>
          <p:cNvPr id="34" name="object 34"/>
          <p:cNvSpPr txBox="1"/>
          <p:nvPr/>
        </p:nvSpPr>
        <p:spPr>
          <a:xfrm>
            <a:off x="2120964" y="1732530"/>
            <a:ext cx="7554298" cy="863057"/>
          </a:xfrm>
          <a:prstGeom prst="rect">
            <a:avLst/>
          </a:prstGeom>
        </p:spPr>
        <p:txBody>
          <a:bodyPr vert="horz" wrap="square" lIns="0" tIns="13589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ct val="100000"/>
              </a:lnSpc>
              <a:spcBef>
                <a:spcPts val="1070"/>
              </a:spcBef>
            </a:pPr>
            <a:r>
              <a:rPr lang="it-IT" sz="2333" spc="-43" dirty="0">
                <a:latin typeface="Georgia"/>
                <a:cs typeface="Georgia"/>
              </a:rPr>
              <a:t>UE come casa della solidarietà per i minori fuori famiglia</a:t>
            </a:r>
          </a:p>
          <a:p>
            <a:pPr algn="ctr">
              <a:lnSpc>
                <a:spcPct val="100000"/>
              </a:lnSpc>
              <a:spcBef>
                <a:spcPts val="1070"/>
              </a:spcBef>
            </a:pPr>
            <a:r>
              <a:rPr sz="1467" spc="73" dirty="0">
                <a:latin typeface="Trebuchet MS"/>
                <a:cs typeface="Trebuchet MS"/>
              </a:rPr>
              <a:t>Erasmus+</a:t>
            </a:r>
            <a:r>
              <a:rPr sz="1467" spc="-73" dirty="0">
                <a:latin typeface="Trebuchet MS"/>
                <a:cs typeface="Trebuchet MS"/>
              </a:rPr>
              <a:t> </a:t>
            </a:r>
            <a:r>
              <a:rPr sz="1467" spc="-7" dirty="0">
                <a:latin typeface="Trebuchet MS"/>
                <a:cs typeface="Trebuchet MS"/>
              </a:rPr>
              <a:t>project</a:t>
            </a:r>
            <a:r>
              <a:rPr sz="1467" spc="-73" dirty="0">
                <a:latin typeface="Trebuchet MS"/>
                <a:cs typeface="Trebuchet MS"/>
              </a:rPr>
              <a:t> </a:t>
            </a:r>
            <a:r>
              <a:rPr sz="1467" spc="-27" dirty="0">
                <a:latin typeface="Trebuchet MS"/>
                <a:cs typeface="Trebuchet MS"/>
              </a:rPr>
              <a:t>n.</a:t>
            </a:r>
            <a:r>
              <a:rPr sz="1467" spc="-73" dirty="0">
                <a:latin typeface="Trebuchet MS"/>
                <a:cs typeface="Trebuchet MS"/>
              </a:rPr>
              <a:t> </a:t>
            </a:r>
            <a:r>
              <a:rPr sz="1467" spc="40" dirty="0">
                <a:latin typeface="Trebuchet MS"/>
                <a:cs typeface="Trebuchet MS"/>
              </a:rPr>
              <a:t>2023-2-IT03-KA220-YOU-000184370</a:t>
            </a:r>
            <a:endParaRPr sz="1467" dirty="0">
              <a:latin typeface="Trebuchet MS"/>
              <a:cs typeface="Trebuchet MS"/>
            </a:endParaRPr>
          </a:p>
        </p:txBody>
      </p:sp>
      <p:sp>
        <p:nvSpPr>
          <p:cNvPr id="35" name="object 35"/>
          <p:cNvSpPr txBox="1"/>
          <p:nvPr/>
        </p:nvSpPr>
        <p:spPr>
          <a:xfrm>
            <a:off x="2063288" y="3209157"/>
            <a:ext cx="7669652" cy="9600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740"/>
              </a:lnSpc>
              <a:spcBef>
                <a:spcPts val="67"/>
              </a:spcBef>
            </a:pPr>
            <a:r>
              <a:rPr lang="it-IT" sz="4000" b="1" spc="40" dirty="0">
                <a:latin typeface="Cambria"/>
                <a:cs typeface="Cambria"/>
              </a:rPr>
              <a:t>Modulo Competenze Digitali 2</a:t>
            </a:r>
          </a:p>
          <a:p>
            <a:pPr algn="ctr">
              <a:lnSpc>
                <a:spcPts val="2660"/>
              </a:lnSpc>
            </a:pPr>
            <a:r>
              <a:rPr lang="en-US" sz="3000" spc="63" dirty="0" err="1">
                <a:latin typeface="Georgia"/>
                <a:cs typeface="Georgia"/>
              </a:rPr>
              <a:t>Comunicazione</a:t>
            </a:r>
            <a:r>
              <a:rPr lang="en-US" sz="3000" spc="63" dirty="0">
                <a:latin typeface="Georgia"/>
                <a:cs typeface="Georgia"/>
              </a:rPr>
              <a:t> e </a:t>
            </a:r>
            <a:r>
              <a:rPr lang="en-US" sz="3000" spc="63" dirty="0" err="1">
                <a:latin typeface="Georgia"/>
                <a:cs typeface="Georgia"/>
              </a:rPr>
              <a:t>Collaborazione</a:t>
            </a:r>
            <a:endParaRPr sz="3000" dirty="0">
              <a:latin typeface="Georgia"/>
              <a:cs typeface="Georgia"/>
            </a:endParaRPr>
          </a:p>
        </p:txBody>
      </p:sp>
      <p:pic>
        <p:nvPicPr>
          <p:cNvPr id="36" name="object 36"/>
          <p:cNvPicPr/>
          <p:nvPr/>
        </p:nvPicPr>
        <p:blipFill>
          <a:blip r:embed="rId21" cstate="print"/>
          <a:stretch>
            <a:fillRect/>
          </a:stretch>
        </p:blipFill>
        <p:spPr>
          <a:xfrm>
            <a:off x="2859059" y="5567396"/>
            <a:ext cx="1131887" cy="656166"/>
          </a:xfrm>
          <a:prstGeom prst="rect">
            <a:avLst/>
          </a:prstGeom>
        </p:spPr>
      </p:pic>
    </p:spTree>
    <p:extLst>
      <p:ext uri="{BB962C8B-B14F-4D97-AF65-F5344CB8AC3E}">
        <p14:creationId xmlns:p14="http://schemas.microsoft.com/office/powerpoint/2010/main" val="117038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F93917-CDE1-58D6-3223-984EFDAC84C3}"/>
              </a:ext>
            </a:extLst>
          </p:cNvPr>
          <p:cNvSpPr>
            <a:spLocks noGrp="1"/>
          </p:cNvSpPr>
          <p:nvPr>
            <p:ph type="title"/>
          </p:nvPr>
        </p:nvSpPr>
        <p:spPr>
          <a:xfrm>
            <a:off x="6094105" y="802955"/>
            <a:ext cx="4977976" cy="1454051"/>
          </a:xfrm>
        </p:spPr>
        <p:txBody>
          <a:bodyPr>
            <a:normAutofit/>
          </a:bodyPr>
          <a:lstStyle/>
          <a:p>
            <a:r>
              <a:rPr lang="it-IT" sz="3600" dirty="0">
                <a:solidFill>
                  <a:schemeClr val="tx2"/>
                </a:solidFill>
              </a:rPr>
              <a:t>In questo modulo parleremo di:</a:t>
            </a:r>
            <a:endParaRPr lang="en-US" sz="3600" dirty="0">
              <a:solidFill>
                <a:schemeClr val="tx2"/>
              </a:solidFill>
            </a:endParaRPr>
          </a:p>
        </p:txBody>
      </p:sp>
      <p:pic>
        <p:nvPicPr>
          <p:cNvPr id="7" name="Graphic 6" descr="Chat">
            <a:extLst>
              <a:ext uri="{FF2B5EF4-FFF2-40B4-BE49-F238E27FC236}">
                <a16:creationId xmlns:a16="http://schemas.microsoft.com/office/drawing/2014/main" id="{F51EF82D-0813-5BFF-65EB-BAFAD3BC94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1B8FA373-9C7D-C88C-4513-5C87AF190972}"/>
              </a:ext>
            </a:extLst>
          </p:cNvPr>
          <p:cNvSpPr>
            <a:spLocks noGrp="1"/>
          </p:cNvSpPr>
          <p:nvPr>
            <p:ph idx="1"/>
          </p:nvPr>
        </p:nvSpPr>
        <p:spPr>
          <a:xfrm>
            <a:off x="5661213" y="2421682"/>
            <a:ext cx="6037728" cy="3639289"/>
          </a:xfrm>
        </p:spPr>
        <p:txBody>
          <a:bodyPr anchor="ctr">
            <a:normAutofit lnSpcReduction="10000"/>
          </a:bodyPr>
          <a:lstStyle/>
          <a:p>
            <a:pPr marL="342900" marR="0" lvl="0" indent="-342900">
              <a:spcBef>
                <a:spcPts val="0"/>
              </a:spcBef>
              <a:spcAft>
                <a:spcPts val="0"/>
              </a:spcAft>
              <a:buSzPts val="1000"/>
              <a:buFont typeface="Symbol" panose="05050102010706020507" pitchFamily="18" charset="2"/>
              <a:buChar char=""/>
              <a:tabLst>
                <a:tab pos="457200" algn="l"/>
              </a:tabLst>
            </a:pPr>
            <a:r>
              <a:rPr lang="it-IT" sz="2500" dirty="0">
                <a:solidFill>
                  <a:schemeClr val="tx2"/>
                </a:solidFill>
                <a:effectLst/>
                <a:latin typeface="Times New Roman" panose="02020603050405020304" pitchFamily="18" charset="0"/>
                <a:ea typeface="Times New Roman" panose="02020603050405020304" pitchFamily="18" charset="0"/>
              </a:rPr>
              <a:t>Tecnologie digitali per la collaborazione</a:t>
            </a:r>
            <a:endParaRPr lang="en-US" sz="2500" dirty="0">
              <a:solidFill>
                <a:schemeClr val="tx2"/>
              </a:solidFill>
              <a:effectLst/>
              <a:latin typeface="Tahoma" panose="020B0604030504040204" pitchFamily="34" charset="0"/>
              <a:ea typeface="Tahoma" panose="020B0604030504040204" pitchFamily="34" charset="0"/>
            </a:endParaRPr>
          </a:p>
          <a:p>
            <a:pPr marL="742950" marR="0" lvl="1" indent="-285750">
              <a:spcBef>
                <a:spcPts val="0"/>
              </a:spcBef>
              <a:spcAft>
                <a:spcPts val="0"/>
              </a:spcAft>
              <a:buSzPts val="1000"/>
              <a:buFont typeface="Courier New" panose="02070309020205020404" pitchFamily="49" charset="0"/>
              <a:buChar char="o"/>
              <a:tabLst>
                <a:tab pos="914400" algn="l"/>
              </a:tabLst>
            </a:pPr>
            <a:r>
              <a:rPr lang="it-IT" sz="25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Strumenti per la comunicazione e la collaborazione</a:t>
            </a:r>
            <a:endParaRPr lang="en-US" sz="2500" dirty="0">
              <a:solidFill>
                <a:schemeClr val="tx2"/>
              </a:solidFill>
              <a:effectLst/>
              <a:latin typeface="Tahoma" panose="020B0604030504040204" pitchFamily="34" charset="0"/>
              <a:ea typeface="Tahoma" panose="020B0604030504040204" pitchFamily="34" charset="0"/>
              <a:cs typeface="Times New Roman" panose="02020603050405020304" pitchFamily="18" charset="0"/>
            </a:endParaRPr>
          </a:p>
          <a:p>
            <a:pPr marL="1143000" marR="0" lvl="2" indent="-228600">
              <a:spcBef>
                <a:spcPts val="0"/>
              </a:spcBef>
              <a:spcAft>
                <a:spcPts val="0"/>
              </a:spcAft>
              <a:buSzPts val="1000"/>
              <a:buFont typeface="Wingdings" panose="05000000000000000000" pitchFamily="2" charset="2"/>
              <a:buChar char=""/>
              <a:tabLst>
                <a:tab pos="1371600" algn="l"/>
              </a:tabLst>
            </a:pPr>
            <a:r>
              <a:rPr lang="it-IT" sz="2500" dirty="0">
                <a:solidFill>
                  <a:schemeClr val="tx2"/>
                </a:solidFill>
                <a:effectLst/>
                <a:latin typeface="Times New Roman" panose="02020603050405020304" pitchFamily="18" charset="0"/>
                <a:ea typeface="Times New Roman" panose="02020603050405020304" pitchFamily="18" charset="0"/>
              </a:rPr>
              <a:t>email, messaggistica istantanea, videoconferenze, social media</a:t>
            </a:r>
            <a:endParaRPr lang="en-US" sz="2500" dirty="0">
              <a:solidFill>
                <a:schemeClr val="tx2"/>
              </a:solidFill>
              <a:effectLst/>
              <a:latin typeface="Tahoma" panose="020B0604030504040204" pitchFamily="34" charset="0"/>
              <a:ea typeface="Tahoma" panose="020B0604030504040204" pitchFamily="34" charset="0"/>
            </a:endParaRPr>
          </a:p>
          <a:p>
            <a:pPr marL="742950" marR="0" lvl="1" indent="-285750">
              <a:spcBef>
                <a:spcPts val="0"/>
              </a:spcBef>
              <a:spcAft>
                <a:spcPts val="0"/>
              </a:spcAft>
              <a:buSzPts val="1000"/>
              <a:buFont typeface="Courier New" panose="02070309020205020404" pitchFamily="49" charset="0"/>
              <a:buChar char="o"/>
              <a:tabLst>
                <a:tab pos="914400" algn="l"/>
              </a:tabLst>
            </a:pPr>
            <a:r>
              <a:rPr lang="it-IT" sz="25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Utilizzo dei servizi digitali pubblici e privati</a:t>
            </a:r>
            <a:endParaRPr lang="en-US" sz="2500" dirty="0">
              <a:solidFill>
                <a:schemeClr val="tx2"/>
              </a:solidFill>
              <a:effectLst/>
              <a:latin typeface="Tahoma" panose="020B0604030504040204" pitchFamily="34" charset="0"/>
              <a:ea typeface="Tahoma" panose="020B0604030504040204" pitchFamily="34" charset="0"/>
              <a:cs typeface="Times New Roman" panose="02020603050405020304" pitchFamily="18" charset="0"/>
            </a:endParaRPr>
          </a:p>
          <a:p>
            <a:pPr marL="1143000" marR="0" lvl="2" indent="-228600">
              <a:spcBef>
                <a:spcPts val="0"/>
              </a:spcBef>
              <a:spcAft>
                <a:spcPts val="0"/>
              </a:spcAft>
              <a:buSzPts val="1000"/>
              <a:buFont typeface="Wingdings" panose="05000000000000000000" pitchFamily="2" charset="2"/>
              <a:buChar char=""/>
              <a:tabLst>
                <a:tab pos="1371600" algn="l"/>
              </a:tabLst>
            </a:pPr>
            <a:r>
              <a:rPr lang="it-IT" sz="2500" dirty="0">
                <a:solidFill>
                  <a:schemeClr val="tx2"/>
                </a:solidFill>
                <a:effectLst/>
                <a:latin typeface="Times New Roman" panose="02020603050405020304" pitchFamily="18" charset="0"/>
                <a:ea typeface="Times New Roman" panose="02020603050405020304" pitchFamily="18" charset="0"/>
              </a:rPr>
              <a:t>Biblioteche, siti web e app governative</a:t>
            </a:r>
            <a:endParaRPr lang="en-US" sz="2500" dirty="0">
              <a:solidFill>
                <a:schemeClr val="tx2"/>
              </a:solidFill>
              <a:effectLst/>
              <a:latin typeface="Tahoma" panose="020B0604030504040204" pitchFamily="34" charset="0"/>
              <a:ea typeface="Tahoma" panose="020B0604030504040204" pitchFamily="34" charset="0"/>
            </a:endParaRPr>
          </a:p>
          <a:p>
            <a:pPr marL="742950" marR="0" lvl="1" indent="-285750">
              <a:spcBef>
                <a:spcPts val="0"/>
              </a:spcBef>
              <a:spcAft>
                <a:spcPts val="0"/>
              </a:spcAft>
              <a:buSzPts val="1000"/>
              <a:buFont typeface="Courier New" panose="02070309020205020404" pitchFamily="49" charset="0"/>
              <a:buChar char="o"/>
              <a:tabLst>
                <a:tab pos="914400" algn="l"/>
              </a:tabLst>
            </a:pPr>
            <a:r>
              <a:rPr lang="it-IT" sz="25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Etichetta nella comunicazione digitale</a:t>
            </a:r>
            <a:endParaRPr lang="it-IT" sz="2500" dirty="0">
              <a:solidFill>
                <a:schemeClr val="tx2"/>
              </a:solidFill>
              <a:effectLst/>
              <a:latin typeface="Tahoma" panose="020B0604030504040204" pitchFamily="34" charset="0"/>
              <a:ea typeface="Tahoma" panose="020B0604030504040204" pitchFamily="34" charset="0"/>
              <a:cs typeface="Times New Roman" panose="02020603050405020304" pitchFamily="18" charset="0"/>
            </a:endParaRPr>
          </a:p>
          <a:p>
            <a:pPr marL="1143000" marR="0" lvl="2" indent="-228600">
              <a:spcBef>
                <a:spcPts val="0"/>
              </a:spcBef>
              <a:spcAft>
                <a:spcPts val="0"/>
              </a:spcAft>
              <a:buSzPts val="1000"/>
              <a:buFont typeface="Wingdings" panose="05000000000000000000" pitchFamily="2" charset="2"/>
              <a:buChar char=""/>
              <a:tabLst>
                <a:tab pos="1371600" algn="l"/>
              </a:tabLst>
            </a:pPr>
            <a:r>
              <a:rPr lang="it-IT" sz="2500" dirty="0">
                <a:solidFill>
                  <a:schemeClr val="tx2"/>
                </a:solidFill>
                <a:effectLst/>
                <a:latin typeface="Times New Roman" panose="02020603050405020304" pitchFamily="18" charset="0"/>
                <a:ea typeface="Times New Roman" panose="02020603050405020304" pitchFamily="18" charset="0"/>
              </a:rPr>
              <a:t>Essere un buon cittadino digitale</a:t>
            </a:r>
            <a:endParaRPr lang="en-US" sz="1800" dirty="0">
              <a:solidFill>
                <a:schemeClr val="tx2"/>
              </a:solidFill>
            </a:endParaRP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116986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03C3E251-90F7-4FF9-DD92-FF3E52062BC4}"/>
              </a:ext>
            </a:extLst>
          </p:cNvPr>
          <p:cNvSpPr>
            <a:spLocks noGrp="1"/>
          </p:cNvSpPr>
          <p:nvPr>
            <p:ph type="title"/>
          </p:nvPr>
        </p:nvSpPr>
        <p:spPr>
          <a:xfrm>
            <a:off x="630936" y="640080"/>
            <a:ext cx="5876742" cy="1481328"/>
          </a:xfrm>
        </p:spPr>
        <p:txBody>
          <a:bodyPr anchor="b">
            <a:normAutofit fontScale="90000"/>
          </a:bodyPr>
          <a:lstStyle/>
          <a:p>
            <a:r>
              <a:rPr lang="it-IT" sz="5000" dirty="0"/>
              <a:t>Gli elementi chiave della comunicazione digitale.</a:t>
            </a:r>
            <a:endParaRPr lang="en-US" sz="5000" dirty="0"/>
          </a:p>
        </p:txBody>
      </p:sp>
      <p:sp>
        <p:nvSpPr>
          <p:cNvPr id="25"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E1C229-75D9-E30A-5C60-10B6BB0A60E4}"/>
              </a:ext>
            </a:extLst>
          </p:cNvPr>
          <p:cNvSpPr>
            <a:spLocks noGrp="1"/>
          </p:cNvSpPr>
          <p:nvPr>
            <p:ph idx="1"/>
          </p:nvPr>
        </p:nvSpPr>
        <p:spPr>
          <a:xfrm>
            <a:off x="630936" y="2660904"/>
            <a:ext cx="4818888" cy="3547872"/>
          </a:xfrm>
        </p:spPr>
        <p:txBody>
          <a:bodyPr anchor="t">
            <a:normAutofit/>
          </a:bodyPr>
          <a:lstStyle/>
          <a:p>
            <a:endParaRPr lang="en-US" sz="2200" kern="0" dirty="0">
              <a:effectLst/>
              <a:latin typeface="Times New Roman" panose="02020603050405020304" pitchFamily="18" charset="0"/>
              <a:ea typeface="Times New Roman" panose="02020603050405020304" pitchFamily="18" charset="0"/>
            </a:endParaRPr>
          </a:p>
          <a:p>
            <a:pPr marL="0" indent="0">
              <a:buNone/>
            </a:pPr>
            <a:r>
              <a:rPr lang="it-IT" sz="2200" kern="0" dirty="0">
                <a:effectLst/>
                <a:latin typeface="Times New Roman" panose="02020603050405020304" pitchFamily="18" charset="0"/>
                <a:ea typeface="Times New Roman" panose="02020603050405020304" pitchFamily="18" charset="0"/>
              </a:rPr>
              <a:t>La comunicazione digitale è molto più che digitare su uno schermo: si tratta di comprendere e rispettare le regole non scritte del mondo online.</a:t>
            </a:r>
            <a:endParaRPr lang="en-US" sz="2200" kern="0" dirty="0">
              <a:effectLst/>
              <a:latin typeface="Times New Roman" panose="02020603050405020304" pitchFamily="18" charset="0"/>
              <a:ea typeface="Times New Roman" panose="02020603050405020304" pitchFamily="18" charset="0"/>
            </a:endParaRPr>
          </a:p>
          <a:p>
            <a:endParaRPr lang="en-US" sz="2200" kern="0" dirty="0">
              <a:latin typeface="Times New Roman" panose="02020603050405020304" pitchFamily="18" charset="0"/>
              <a:ea typeface="Times New Roman" panose="02020603050405020304" pitchFamily="18" charset="0"/>
            </a:endParaRPr>
          </a:p>
          <a:p>
            <a:endParaRPr lang="en-US" sz="2200" kern="0" dirty="0">
              <a:effectLst/>
              <a:latin typeface="Times New Roman" panose="02020603050405020304" pitchFamily="18" charset="0"/>
              <a:ea typeface="Times New Roman" panose="02020603050405020304" pitchFamily="18" charset="0"/>
            </a:endParaRPr>
          </a:p>
          <a:p>
            <a:endParaRPr lang="en-US" sz="2200" kern="0" dirty="0">
              <a:latin typeface="Times New Roman" panose="02020603050405020304" pitchFamily="18" charset="0"/>
              <a:ea typeface="Times New Roman" panose="02020603050405020304" pitchFamily="18" charset="0"/>
            </a:endParaRPr>
          </a:p>
          <a:p>
            <a:endParaRPr lang="en-US" sz="2200" kern="0" dirty="0">
              <a:effectLst/>
              <a:latin typeface="Times New Roman" panose="02020603050405020304" pitchFamily="18" charset="0"/>
              <a:ea typeface="Times New Roman" panose="02020603050405020304" pitchFamily="18" charset="0"/>
            </a:endParaRPr>
          </a:p>
        </p:txBody>
      </p:sp>
      <p:grpSp>
        <p:nvGrpSpPr>
          <p:cNvPr id="18" name="Group 17">
            <a:extLst>
              <a:ext uri="{FF2B5EF4-FFF2-40B4-BE49-F238E27FC236}">
                <a16:creationId xmlns:a16="http://schemas.microsoft.com/office/drawing/2014/main" id="{2CEA74E6-FB70-78F2-FC31-561C82EA1436}"/>
              </a:ext>
            </a:extLst>
          </p:cNvPr>
          <p:cNvGrpSpPr/>
          <p:nvPr/>
        </p:nvGrpSpPr>
        <p:grpSpPr>
          <a:xfrm>
            <a:off x="5449824" y="260335"/>
            <a:ext cx="6585294" cy="6122177"/>
            <a:chOff x="2032000" y="681037"/>
            <a:chExt cx="8128000" cy="7032073"/>
          </a:xfrm>
        </p:grpSpPr>
        <p:grpSp>
          <p:nvGrpSpPr>
            <p:cNvPr id="9" name="Group 8">
              <a:extLst>
                <a:ext uri="{FF2B5EF4-FFF2-40B4-BE49-F238E27FC236}">
                  <a16:creationId xmlns:a16="http://schemas.microsoft.com/office/drawing/2014/main" id="{4A4DB80F-D3DA-3087-76E9-637CA4EF149A}"/>
                </a:ext>
              </a:extLst>
            </p:cNvPr>
            <p:cNvGrpSpPr/>
            <p:nvPr/>
          </p:nvGrpSpPr>
          <p:grpSpPr>
            <a:xfrm>
              <a:off x="6555864" y="5704482"/>
              <a:ext cx="1747506" cy="2008628"/>
              <a:chOff x="4577405" y="1705019"/>
              <a:chExt cx="1747506" cy="2008628"/>
            </a:xfrm>
          </p:grpSpPr>
          <p:sp>
            <p:nvSpPr>
              <p:cNvPr id="10" name="Hexagon 9">
                <a:extLst>
                  <a:ext uri="{FF2B5EF4-FFF2-40B4-BE49-F238E27FC236}">
                    <a16:creationId xmlns:a16="http://schemas.microsoft.com/office/drawing/2014/main" id="{20128B76-E6B8-EE43-5A10-D8BC9FE9FEDA}"/>
                  </a:ext>
                </a:extLst>
              </p:cNvPr>
              <p:cNvSpPr/>
              <p:nvPr/>
            </p:nvSpPr>
            <p:spPr>
              <a:xfrm rot="5400000">
                <a:off x="4446844" y="1835580"/>
                <a:ext cx="2008628" cy="1747506"/>
              </a:xfrm>
              <a:prstGeom prst="hexagon">
                <a:avLst>
                  <a:gd name="adj" fmla="val 25000"/>
                  <a:gd name="vf" fmla="val 115470"/>
                </a:avLst>
              </a:prstGeom>
              <a:solidFill>
                <a:schemeClr val="tx2">
                  <a:lumMod val="50000"/>
                  <a:lumOff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1" name="Hexagon 6">
                <a:extLst>
                  <a:ext uri="{FF2B5EF4-FFF2-40B4-BE49-F238E27FC236}">
                    <a16:creationId xmlns:a16="http://schemas.microsoft.com/office/drawing/2014/main" id="{72C7ACD1-1019-C1A8-BE47-01D884C6F6AC}"/>
                  </a:ext>
                </a:extLst>
              </p:cNvPr>
              <p:cNvSpPr txBox="1"/>
              <p:nvPr/>
            </p:nvSpPr>
            <p:spPr>
              <a:xfrm>
                <a:off x="4849725" y="2018030"/>
                <a:ext cx="1202866" cy="1382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grpSp>
        <p:graphicFrame>
          <p:nvGraphicFramePr>
            <p:cNvPr id="14" name="Diagram 13">
              <a:extLst>
                <a:ext uri="{FF2B5EF4-FFF2-40B4-BE49-F238E27FC236}">
                  <a16:creationId xmlns:a16="http://schemas.microsoft.com/office/drawing/2014/main" id="{C66C2220-CADD-16AC-994C-F192C96B1269}"/>
                </a:ext>
              </a:extLst>
            </p:cNvPr>
            <p:cNvGraphicFramePr/>
            <p:nvPr>
              <p:extLst>
                <p:ext uri="{D42A27DB-BD31-4B8C-83A1-F6EECF244321}">
                  <p14:modId xmlns:p14="http://schemas.microsoft.com/office/powerpoint/2010/main" val="2694062791"/>
                </p:ext>
              </p:extLst>
            </p:nvPr>
          </p:nvGraphicFramePr>
          <p:xfrm>
            <a:off x="2032000" y="681037"/>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5" name="Group 14">
              <a:extLst>
                <a:ext uri="{FF2B5EF4-FFF2-40B4-BE49-F238E27FC236}">
                  <a16:creationId xmlns:a16="http://schemas.microsoft.com/office/drawing/2014/main" id="{733F7335-AB3F-256F-A9D7-AE84E005807D}"/>
                </a:ext>
              </a:extLst>
            </p:cNvPr>
            <p:cNvGrpSpPr/>
            <p:nvPr/>
          </p:nvGrpSpPr>
          <p:grpSpPr>
            <a:xfrm>
              <a:off x="4668557" y="5665853"/>
              <a:ext cx="1747506" cy="2008628"/>
              <a:chOff x="2690098" y="1705019"/>
              <a:chExt cx="1747506" cy="2008628"/>
            </a:xfrm>
          </p:grpSpPr>
          <p:sp>
            <p:nvSpPr>
              <p:cNvPr id="16" name="Hexagon 15">
                <a:extLst>
                  <a:ext uri="{FF2B5EF4-FFF2-40B4-BE49-F238E27FC236}">
                    <a16:creationId xmlns:a16="http://schemas.microsoft.com/office/drawing/2014/main" id="{8486DD38-0BAD-6BB5-2E4E-D920C13E965A}"/>
                  </a:ext>
                </a:extLst>
              </p:cNvPr>
              <p:cNvSpPr/>
              <p:nvPr/>
            </p:nvSpPr>
            <p:spPr>
              <a:xfrm rot="5400000">
                <a:off x="2559537" y="1835580"/>
                <a:ext cx="2008628" cy="1747506"/>
              </a:xfrm>
              <a:prstGeom prst="hexagon">
                <a:avLst>
                  <a:gd name="adj" fmla="val 25000"/>
                  <a:gd name="vf" fmla="val 115470"/>
                </a:avLst>
              </a:prstGeom>
              <a:solidFill>
                <a:schemeClr val="tx2">
                  <a:lumMod val="50000"/>
                  <a:lumOff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7" name="Hexagon 4">
                <a:extLst>
                  <a:ext uri="{FF2B5EF4-FFF2-40B4-BE49-F238E27FC236}">
                    <a16:creationId xmlns:a16="http://schemas.microsoft.com/office/drawing/2014/main" id="{5EE0C076-7A84-F493-03E0-766810A63B3B}"/>
                  </a:ext>
                </a:extLst>
              </p:cNvPr>
              <p:cNvSpPr txBox="1"/>
              <p:nvPr/>
            </p:nvSpPr>
            <p:spPr>
              <a:xfrm>
                <a:off x="2962418" y="2018030"/>
                <a:ext cx="1202866" cy="1382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357378">
                  <a:lnSpc>
                    <a:spcPct val="90000"/>
                  </a:lnSpc>
                  <a:spcBef>
                    <a:spcPct val="0"/>
                  </a:spcBef>
                  <a:spcAft>
                    <a:spcPct val="35000"/>
                  </a:spcAft>
                </a:pPr>
                <a:r>
                  <a:rPr lang="en-US" sz="1100" kern="1200" dirty="0" err="1">
                    <a:solidFill>
                      <a:schemeClr val="lt1"/>
                    </a:solidFill>
                    <a:latin typeface="+mn-lt"/>
                    <a:ea typeface="+mn-ea"/>
                    <a:cs typeface="+mn-cs"/>
                  </a:rPr>
                  <a:t>Amplia</a:t>
                </a:r>
                <a:r>
                  <a:rPr lang="en-US" sz="1100" kern="1200" dirty="0">
                    <a:solidFill>
                      <a:schemeClr val="lt1"/>
                    </a:solidFill>
                    <a:latin typeface="+mn-lt"/>
                    <a:ea typeface="+mn-ea"/>
                    <a:cs typeface="+mn-cs"/>
                  </a:rPr>
                  <a:t> la </a:t>
                </a:r>
                <a:r>
                  <a:rPr lang="en-US" sz="1100" kern="1200" dirty="0" err="1">
                    <a:solidFill>
                      <a:schemeClr val="lt1"/>
                    </a:solidFill>
                    <a:latin typeface="+mn-lt"/>
                    <a:ea typeface="+mn-ea"/>
                    <a:cs typeface="+mn-cs"/>
                  </a:rPr>
                  <a:t>tua</a:t>
                </a:r>
                <a:r>
                  <a:rPr lang="en-US" sz="1100" kern="1200" dirty="0">
                    <a:solidFill>
                      <a:schemeClr val="lt1"/>
                    </a:solidFill>
                    <a:latin typeface="+mn-lt"/>
                    <a:ea typeface="+mn-ea"/>
                    <a:cs typeface="+mn-cs"/>
                  </a:rPr>
                  <a:t> </a:t>
                </a:r>
                <a:r>
                  <a:rPr lang="en-US" sz="1100" kern="1200" dirty="0" err="1">
                    <a:solidFill>
                      <a:schemeClr val="lt1"/>
                    </a:solidFill>
                    <a:latin typeface="+mn-lt"/>
                    <a:ea typeface="+mn-ea"/>
                    <a:cs typeface="+mn-cs"/>
                  </a:rPr>
                  <a:t>portata</a:t>
                </a:r>
                <a:endParaRPr lang="en-US" sz="1100" kern="1200" dirty="0"/>
              </a:p>
            </p:txBody>
          </p:sp>
        </p:grpSp>
      </p:grpSp>
    </p:spTree>
    <p:extLst>
      <p:ext uri="{BB962C8B-B14F-4D97-AF65-F5344CB8AC3E}">
        <p14:creationId xmlns:p14="http://schemas.microsoft.com/office/powerpoint/2010/main" val="3925637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3F6CFB-8376-4FF1-9AF6-99A8EBF2E243}"/>
              </a:ext>
            </a:extLst>
          </p:cNvPr>
          <p:cNvSpPr>
            <a:spLocks noGrp="1"/>
          </p:cNvSpPr>
          <p:nvPr>
            <p:ph type="title"/>
          </p:nvPr>
        </p:nvSpPr>
        <p:spPr>
          <a:xfrm>
            <a:off x="8115300" y="1562669"/>
            <a:ext cx="3389515" cy="2380681"/>
          </a:xfrm>
        </p:spPr>
        <p:txBody>
          <a:bodyPr vert="horz" lIns="91440" tIns="45720" rIns="91440" bIns="45720" rtlCol="0" anchor="b">
            <a:normAutofit/>
          </a:bodyPr>
          <a:lstStyle/>
          <a:p>
            <a:pPr algn="ctr">
              <a:spcAft>
                <a:spcPts val="0"/>
              </a:spcAft>
            </a:pPr>
            <a:r>
              <a:rPr lang="it-IT" sz="3300" dirty="0">
                <a:solidFill>
                  <a:schemeClr val="tx1">
                    <a:lumMod val="85000"/>
                    <a:lumOff val="15000"/>
                  </a:schemeClr>
                </a:solidFill>
                <a:effectLst/>
              </a:rPr>
              <a:t>Strumenti per la comunicazione e la collaborazione</a:t>
            </a:r>
            <a:endParaRPr lang="en-US" sz="3300" dirty="0">
              <a:solidFill>
                <a:schemeClr val="tx1">
                  <a:lumMod val="85000"/>
                  <a:lumOff val="15000"/>
                </a:schemeClr>
              </a:solidFill>
            </a:endParaRPr>
          </a:p>
        </p:txBody>
      </p:sp>
      <p:pic>
        <p:nvPicPr>
          <p:cNvPr id="15" name="Picture 14" descr="Green dialogue boxes">
            <a:extLst>
              <a:ext uri="{FF2B5EF4-FFF2-40B4-BE49-F238E27FC236}">
                <a16:creationId xmlns:a16="http://schemas.microsoft.com/office/drawing/2014/main" id="{A3E9774F-E849-F4B3-60A3-E0B0297417AC}"/>
              </a:ext>
            </a:extLst>
          </p:cNvPr>
          <p:cNvPicPr>
            <a:picLocks noChangeAspect="1"/>
          </p:cNvPicPr>
          <p:nvPr/>
        </p:nvPicPr>
        <p:blipFill>
          <a:blip r:embed="rId3"/>
          <a:srcRect l="1418" r="5530" b="2"/>
          <a:stretch/>
        </p:blipFill>
        <p:spPr>
          <a:xfrm>
            <a:off x="20" y="1"/>
            <a:ext cx="7665573" cy="6857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p:spPr>
      </p:pic>
    </p:spTree>
    <p:extLst>
      <p:ext uri="{BB962C8B-B14F-4D97-AF65-F5344CB8AC3E}">
        <p14:creationId xmlns:p14="http://schemas.microsoft.com/office/powerpoint/2010/main" val="4196961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0550F5B9-399F-4FAD-AE6C-ED65F9A43A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7" name="Rectangle 1036">
            <a:extLst>
              <a:ext uri="{FF2B5EF4-FFF2-40B4-BE49-F238E27FC236}">
                <a16:creationId xmlns:a16="http://schemas.microsoft.com/office/drawing/2014/main" id="{C062E60F-5CD4-4268-8359-807663468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288350"/>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B10FCD2-7B6C-73E6-B2ED-EC44F43AB2DC}"/>
              </a:ext>
            </a:extLst>
          </p:cNvPr>
          <p:cNvSpPr>
            <a:spLocks noGrp="1"/>
          </p:cNvSpPr>
          <p:nvPr>
            <p:ph type="title"/>
          </p:nvPr>
        </p:nvSpPr>
        <p:spPr>
          <a:xfrm>
            <a:off x="841248" y="510047"/>
            <a:ext cx="3300984" cy="1645920"/>
          </a:xfrm>
        </p:spPr>
        <p:txBody>
          <a:bodyPr>
            <a:normAutofit/>
          </a:bodyPr>
          <a:lstStyle/>
          <a:p>
            <a:r>
              <a:rPr lang="en-US" sz="2800"/>
              <a:t>E-mail</a:t>
            </a:r>
          </a:p>
        </p:txBody>
      </p:sp>
      <p:sp>
        <p:nvSpPr>
          <p:cNvPr id="1039" name="Rectangle 1038">
            <a:extLst>
              <a:ext uri="{FF2B5EF4-FFF2-40B4-BE49-F238E27FC236}">
                <a16:creationId xmlns:a16="http://schemas.microsoft.com/office/drawing/2014/main" id="{BB341EC3-1810-4D33-BA3F-E2D0AA0EC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980964"/>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10127CDE-2B99-47A8-BB3C-7D1751910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10864" y="1323863"/>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1C52E37-48A7-0C03-F3B8-68C4A8500D05}"/>
              </a:ext>
            </a:extLst>
          </p:cNvPr>
          <p:cNvSpPr>
            <a:spLocks noGrp="1"/>
          </p:cNvSpPr>
          <p:nvPr>
            <p:ph idx="1"/>
          </p:nvPr>
        </p:nvSpPr>
        <p:spPr>
          <a:xfrm>
            <a:off x="4581144" y="510047"/>
            <a:ext cx="6858000" cy="1645920"/>
          </a:xfrm>
        </p:spPr>
        <p:txBody>
          <a:bodyPr anchor="ctr">
            <a:normAutofit/>
          </a:bodyPr>
          <a:lstStyle/>
          <a:p>
            <a:endParaRPr lang="en-US" sz="1800" b="0" i="0" u="none" strike="noStrike" baseline="0"/>
          </a:p>
          <a:p>
            <a:pPr marL="0" indent="0">
              <a:buNone/>
            </a:pPr>
            <a:endParaRPr lang="en-US" sz="1800" b="1" kern="0">
              <a:effectLst/>
              <a:latin typeface="Times New Roman" panose="02020603050405020304" pitchFamily="18" charset="0"/>
              <a:ea typeface="Times New Roman" panose="02020603050405020304" pitchFamily="18" charset="0"/>
            </a:endParaRPr>
          </a:p>
          <a:p>
            <a:endParaRPr lang="en-US" sz="1800" b="0" i="0" u="none" strike="noStrike" baseline="0"/>
          </a:p>
          <a:p>
            <a:endParaRPr lang="en-US" sz="1800" b="0" i="0" u="none" strike="noStrike" baseline="0"/>
          </a:p>
          <a:p>
            <a:pPr marL="0" indent="0">
              <a:buNone/>
            </a:pPr>
            <a:endParaRPr lang="en-US" sz="1800" b="0" i="0" u="none" strike="noStrike" baseline="0"/>
          </a:p>
          <a:p>
            <a:endParaRPr lang="en-US" sz="1800" b="0" i="0" u="none" strike="noStrike" baseline="0"/>
          </a:p>
        </p:txBody>
      </p:sp>
      <p:pic>
        <p:nvPicPr>
          <p:cNvPr id="1028" name="Picture 4" descr="Gmail has a new logo that's a lot more ...">
            <a:extLst>
              <a:ext uri="{FF2B5EF4-FFF2-40B4-BE49-F238E27FC236}">
                <a16:creationId xmlns:a16="http://schemas.microsoft.com/office/drawing/2014/main" id="{DA56FD59-A454-06DB-DF0C-C51C603BFF5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7784" y="3083680"/>
            <a:ext cx="3584448" cy="26848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Τι ειναι yahoo mail;">
            <a:extLst>
              <a:ext uri="{FF2B5EF4-FFF2-40B4-BE49-F238E27FC236}">
                <a16:creationId xmlns:a16="http://schemas.microsoft.com/office/drawing/2014/main" id="{E0F1233A-4F23-E7F0-F5CB-4D455CC8A46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347599" y="3456554"/>
            <a:ext cx="3584448" cy="193912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Outlook Conversation views ...">
            <a:extLst>
              <a:ext uri="{FF2B5EF4-FFF2-40B4-BE49-F238E27FC236}">
                <a16:creationId xmlns:a16="http://schemas.microsoft.com/office/drawing/2014/main" id="{78F30DCB-6437-0F47-8353-51A53DD4418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137415" y="3655776"/>
            <a:ext cx="3584448" cy="1540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108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A504CF-7D14-AA65-B16C-461D038CF365}"/>
              </a:ext>
            </a:extLst>
          </p:cNvPr>
          <p:cNvSpPr>
            <a:spLocks noGrp="1"/>
          </p:cNvSpPr>
          <p:nvPr>
            <p:ph type="title"/>
          </p:nvPr>
        </p:nvSpPr>
        <p:spPr>
          <a:xfrm>
            <a:off x="630936" y="640080"/>
            <a:ext cx="4818888" cy="1481328"/>
          </a:xfrm>
        </p:spPr>
        <p:txBody>
          <a:bodyPr anchor="b">
            <a:normAutofit fontScale="90000"/>
          </a:bodyPr>
          <a:lstStyle/>
          <a:p>
            <a:r>
              <a:rPr lang="it-IT" sz="5400" dirty="0"/>
              <a:t>Dentro una casella di posta</a:t>
            </a:r>
          </a:p>
        </p:txBody>
      </p:sp>
      <p:sp>
        <p:nvSpPr>
          <p:cNvPr id="4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tent Placeholder 8">
            <a:extLst>
              <a:ext uri="{FF2B5EF4-FFF2-40B4-BE49-F238E27FC236}">
                <a16:creationId xmlns:a16="http://schemas.microsoft.com/office/drawing/2014/main" id="{3F1B4FD7-4445-661A-DCE7-05763C67A3D3}"/>
              </a:ext>
            </a:extLst>
          </p:cNvPr>
          <p:cNvSpPr>
            <a:spLocks noGrp="1"/>
          </p:cNvSpPr>
          <p:nvPr>
            <p:ph idx="1"/>
          </p:nvPr>
        </p:nvSpPr>
        <p:spPr>
          <a:xfrm>
            <a:off x="630936" y="2660904"/>
            <a:ext cx="4818888" cy="3547872"/>
          </a:xfrm>
        </p:spPr>
        <p:txBody>
          <a:bodyPr anchor="t">
            <a:normAutofit/>
          </a:bodyPr>
          <a:lstStyle/>
          <a:p>
            <a:r>
              <a:rPr lang="it-IT" sz="2200" b="1" dirty="0"/>
              <a:t>Posta in arrivo: </a:t>
            </a:r>
            <a:r>
              <a:rPr lang="it-IT" sz="2200" dirty="0"/>
              <a:t>messaggi in arrivo</a:t>
            </a:r>
          </a:p>
          <a:p>
            <a:r>
              <a:rPr lang="it-IT" sz="2200" b="1" dirty="0"/>
              <a:t>Inviati: </a:t>
            </a:r>
            <a:r>
              <a:rPr lang="it-IT" sz="2200" dirty="0"/>
              <a:t>messaggi inviati</a:t>
            </a:r>
          </a:p>
          <a:p>
            <a:r>
              <a:rPr lang="it-IT" sz="2200" b="1" dirty="0"/>
              <a:t>Bozze: </a:t>
            </a:r>
            <a:r>
              <a:rPr lang="it-IT" sz="2200" dirty="0"/>
              <a:t>messaggi scritti ma non inviati</a:t>
            </a:r>
          </a:p>
          <a:p>
            <a:r>
              <a:rPr lang="it-IT" sz="2200" b="1" dirty="0"/>
              <a:t>Spam: </a:t>
            </a:r>
            <a:r>
              <a:rPr lang="it-IT" sz="2200" dirty="0"/>
              <a:t>messaggi promozionali o dannosi</a:t>
            </a:r>
          </a:p>
          <a:p>
            <a:r>
              <a:rPr lang="it-IT" sz="2200" b="1" dirty="0"/>
              <a:t>Cestino: </a:t>
            </a:r>
            <a:r>
              <a:rPr lang="it-IT" sz="2200" dirty="0"/>
              <a:t>messaggi eliminati</a:t>
            </a:r>
            <a:endParaRPr lang="en-US" sz="2200" dirty="0"/>
          </a:p>
        </p:txBody>
      </p:sp>
      <p:pic>
        <p:nvPicPr>
          <p:cNvPr id="4" name="Immagine 3">
            <a:extLst>
              <a:ext uri="{FF2B5EF4-FFF2-40B4-BE49-F238E27FC236}">
                <a16:creationId xmlns:a16="http://schemas.microsoft.com/office/drawing/2014/main" id="{D9878483-324F-FED7-CB2D-224B1B250086}"/>
              </a:ext>
            </a:extLst>
          </p:cNvPr>
          <p:cNvPicPr>
            <a:picLocks noChangeAspect="1"/>
          </p:cNvPicPr>
          <p:nvPr/>
        </p:nvPicPr>
        <p:blipFill>
          <a:blip r:embed="rId3"/>
          <a:srcRect l="1143"/>
          <a:stretch/>
        </p:blipFill>
        <p:spPr>
          <a:xfrm>
            <a:off x="7073899" y="0"/>
            <a:ext cx="3219871" cy="6858000"/>
          </a:xfrm>
          <a:prstGeom prst="rect">
            <a:avLst/>
          </a:prstGeom>
        </p:spPr>
      </p:pic>
    </p:spTree>
    <p:extLst>
      <p:ext uri="{BB962C8B-B14F-4D97-AF65-F5344CB8AC3E}">
        <p14:creationId xmlns:p14="http://schemas.microsoft.com/office/powerpoint/2010/main" val="726385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99AFD-397F-B9C6-3B08-13576B63626B}"/>
              </a:ext>
            </a:extLst>
          </p:cNvPr>
          <p:cNvSpPr>
            <a:spLocks noGrp="1"/>
          </p:cNvSpPr>
          <p:nvPr>
            <p:ph type="title"/>
          </p:nvPr>
        </p:nvSpPr>
        <p:spPr>
          <a:xfrm>
            <a:off x="3831439" y="4522156"/>
            <a:ext cx="5531796" cy="1363215"/>
          </a:xfrm>
        </p:spPr>
        <p:txBody>
          <a:bodyPr vert="horz" lIns="91440" tIns="45720" rIns="91440" bIns="45720" rtlCol="0" anchor="t">
            <a:normAutofit/>
          </a:bodyPr>
          <a:lstStyle/>
          <a:p>
            <a:r>
              <a:rPr lang="it-IT" sz="3400" b="1" kern="1200" dirty="0">
                <a:solidFill>
                  <a:schemeClr val="tx1"/>
                </a:solidFill>
                <a:effectLst/>
                <a:latin typeface="+mj-lt"/>
                <a:ea typeface="+mj-ea"/>
                <a:cs typeface="+mj-cs"/>
              </a:rPr>
              <a:t>App di messaggistica e chat</a:t>
            </a:r>
            <a:endParaRPr lang="en-US" sz="3400" kern="1200" dirty="0">
              <a:solidFill>
                <a:schemeClr val="tx1"/>
              </a:solidFill>
              <a:latin typeface="+mj-lt"/>
              <a:ea typeface="+mj-ea"/>
              <a:cs typeface="+mj-cs"/>
            </a:endParaRPr>
          </a:p>
        </p:txBody>
      </p:sp>
      <p:sp>
        <p:nvSpPr>
          <p:cNvPr id="1091" name="Freeform: Shape 1090">
            <a:extLst>
              <a:ext uri="{FF2B5EF4-FFF2-40B4-BE49-F238E27FC236}">
                <a16:creationId xmlns:a16="http://schemas.microsoft.com/office/drawing/2014/main" id="{2E2D6188-24E5-426A-BB2A-3FA2D6B9C3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8331"/>
            <a:ext cx="3564638" cy="4569668"/>
          </a:xfrm>
          <a:custGeom>
            <a:avLst/>
            <a:gdLst>
              <a:gd name="connsiteX0" fmla="*/ 640080 w 3564638"/>
              <a:gd name="connsiteY0" fmla="*/ 0 h 4569668"/>
              <a:gd name="connsiteX1" fmla="*/ 3564638 w 3564638"/>
              <a:gd name="connsiteY1" fmla="*/ 2924558 h 4569668"/>
              <a:gd name="connsiteX2" fmla="*/ 3065170 w 3564638"/>
              <a:gd name="connsiteY2" fmla="*/ 4559707 h 4569668"/>
              <a:gd name="connsiteX3" fmla="*/ 3057720 w 3564638"/>
              <a:gd name="connsiteY3" fmla="*/ 4569668 h 4569668"/>
              <a:gd name="connsiteX4" fmla="*/ 0 w 3564638"/>
              <a:gd name="connsiteY4" fmla="*/ 4569668 h 4569668"/>
              <a:gd name="connsiteX5" fmla="*/ 0 w 3564638"/>
              <a:gd name="connsiteY5" fmla="*/ 72448 h 4569668"/>
              <a:gd name="connsiteX6" fmla="*/ 50679 w 3564638"/>
              <a:gd name="connsiteY6" fmla="*/ 59417 h 4569668"/>
              <a:gd name="connsiteX7" fmla="*/ 640080 w 3564638"/>
              <a:gd name="connsiteY7" fmla="*/ 0 h 456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92" name="Freeform: Shape 1091">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3" name="Freeform: Shape 1092">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4" name="Freeform: Shape 1093">
            <a:extLst>
              <a:ext uri="{FF2B5EF4-FFF2-40B4-BE49-F238E27FC236}">
                <a16:creationId xmlns:a16="http://schemas.microsoft.com/office/drawing/2014/main" id="{1208BC59-C84F-483F-80CD-FAEC74229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573" y="0"/>
            <a:ext cx="3913632" cy="2285234"/>
          </a:xfrm>
          <a:custGeom>
            <a:avLst/>
            <a:gdLst>
              <a:gd name="connsiteX0" fmla="*/ 29691 w 3913632"/>
              <a:gd name="connsiteY0" fmla="*/ 0 h 2285234"/>
              <a:gd name="connsiteX1" fmla="*/ 3883942 w 3913632"/>
              <a:gd name="connsiteY1" fmla="*/ 0 h 2285234"/>
              <a:gd name="connsiteX2" fmla="*/ 3903529 w 3913632"/>
              <a:gd name="connsiteY2" fmla="*/ 128345 h 2285234"/>
              <a:gd name="connsiteX3" fmla="*/ 3913632 w 3913632"/>
              <a:gd name="connsiteY3" fmla="*/ 328418 h 2285234"/>
              <a:gd name="connsiteX4" fmla="*/ 1956816 w 3913632"/>
              <a:gd name="connsiteY4" fmla="*/ 2285234 h 2285234"/>
              <a:gd name="connsiteX5" fmla="*/ 0 w 3913632"/>
              <a:gd name="connsiteY5" fmla="*/ 328418 h 2285234"/>
              <a:gd name="connsiteX6" fmla="*/ 10103 w 3913632"/>
              <a:gd name="connsiteY6" fmla="*/ 128345 h 22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A close up of a computer screen&#10;&#10;Description automatically generated">
            <a:extLst>
              <a:ext uri="{FF2B5EF4-FFF2-40B4-BE49-F238E27FC236}">
                <a16:creationId xmlns:a16="http://schemas.microsoft.com/office/drawing/2014/main" id="{09B48C7F-71BF-4C58-DFD0-C62B45004B60}"/>
              </a:ext>
            </a:extLst>
          </p:cNvPr>
          <p:cNvPicPr>
            <a:picLocks noChangeAspect="1"/>
          </p:cNvPicPr>
          <p:nvPr/>
        </p:nvPicPr>
        <p:blipFill>
          <a:blip r:embed="rId3"/>
          <a:stretch>
            <a:fillRect/>
          </a:stretch>
        </p:blipFill>
        <p:spPr>
          <a:xfrm>
            <a:off x="1992086" y="667548"/>
            <a:ext cx="2410097" cy="592136"/>
          </a:xfrm>
          <a:prstGeom prst="rect">
            <a:avLst/>
          </a:prstGeom>
        </p:spPr>
      </p:pic>
      <p:sp>
        <p:nvSpPr>
          <p:cNvPr id="1095" name="Freeform: Shape 1094">
            <a:extLst>
              <a:ext uri="{FF2B5EF4-FFF2-40B4-BE49-F238E27FC236}">
                <a16:creationId xmlns:a16="http://schemas.microsoft.com/office/drawing/2014/main" id="{A1DABD52-05DF-4F31-AFB9-B330D8BE46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25559" y="725908"/>
            <a:ext cx="2852928" cy="2852928"/>
          </a:xfrm>
          <a:custGeom>
            <a:avLst/>
            <a:gdLst>
              <a:gd name="connsiteX0" fmla="*/ 1426464 w 2852928"/>
              <a:gd name="connsiteY0" fmla="*/ 0 h 2852928"/>
              <a:gd name="connsiteX1" fmla="*/ 2852928 w 2852928"/>
              <a:gd name="connsiteY1" fmla="*/ 1426464 h 2852928"/>
              <a:gd name="connsiteX2" fmla="*/ 1426464 w 2852928"/>
              <a:gd name="connsiteY2" fmla="*/ 2852928 h 2852928"/>
              <a:gd name="connsiteX3" fmla="*/ 0 w 2852928"/>
              <a:gd name="connsiteY3" fmla="*/ 1426464 h 2852928"/>
              <a:gd name="connsiteX4" fmla="*/ 1426464 w 2852928"/>
              <a:gd name="connsiteY4" fmla="*/ 0 h 2852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96" name="Oval 1095">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0967" y="561316"/>
            <a:ext cx="3182112"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black text on a white background&#10;&#10;Description automatically generated">
            <a:extLst>
              <a:ext uri="{FF2B5EF4-FFF2-40B4-BE49-F238E27FC236}">
                <a16:creationId xmlns:a16="http://schemas.microsoft.com/office/drawing/2014/main" id="{DED3EAEC-9EAC-4BA0-BA22-5D58C4FD4CFB}"/>
              </a:ext>
            </a:extLst>
          </p:cNvPr>
          <p:cNvPicPr>
            <a:picLocks noChangeAspect="1"/>
          </p:cNvPicPr>
          <p:nvPr/>
        </p:nvPicPr>
        <p:blipFill>
          <a:blip r:embed="rId4"/>
          <a:stretch>
            <a:fillRect/>
          </a:stretch>
        </p:blipFill>
        <p:spPr>
          <a:xfrm>
            <a:off x="5982789" y="1914037"/>
            <a:ext cx="1939835" cy="547132"/>
          </a:xfrm>
          <a:prstGeom prst="rect">
            <a:avLst/>
          </a:prstGeom>
        </p:spPr>
      </p:pic>
      <p:pic>
        <p:nvPicPr>
          <p:cNvPr id="1030" name="Picture 6" descr="Integrating StatusCake with Telegram ...">
            <a:extLst>
              <a:ext uri="{FF2B5EF4-FFF2-40B4-BE49-F238E27FC236}">
                <a16:creationId xmlns:a16="http://schemas.microsoft.com/office/drawing/2014/main" id="{80D99D16-B563-DDB7-365D-050E87683A5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36643" y="4501841"/>
            <a:ext cx="2329136" cy="778374"/>
          </a:xfrm>
          <a:prstGeom prst="rect">
            <a:avLst/>
          </a:prstGeom>
          <a:noFill/>
          <a:extLst>
            <a:ext uri="{909E8E84-426E-40DD-AFC4-6F175D3DCCD1}">
              <a14:hiddenFill xmlns:a14="http://schemas.microsoft.com/office/drawing/2010/main">
                <a:solidFill>
                  <a:srgbClr val="FFFFFF"/>
                </a:solidFill>
              </a14:hiddenFill>
            </a:ext>
          </a:extLst>
        </p:spPr>
      </p:pic>
      <p:sp>
        <p:nvSpPr>
          <p:cNvPr id="1097" name="Freeform: Shape 1096">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2"/>
            <a:ext cx="3439432" cy="3550083"/>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8" name="Freeform: Shape 1097">
            <a:extLst>
              <a:ext uri="{FF2B5EF4-FFF2-40B4-BE49-F238E27FC236}">
                <a16:creationId xmlns:a16="http://schemas.microsoft.com/office/drawing/2014/main" id="{8E4F04B5-4D4A-4F70-8549-384AF5351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8761" y="-4330"/>
            <a:ext cx="3273238" cy="3383891"/>
          </a:xfrm>
          <a:custGeom>
            <a:avLst/>
            <a:gdLst>
              <a:gd name="connsiteX0" fmla="*/ 122841 w 3273238"/>
              <a:gd name="connsiteY0" fmla="*/ 0 h 3383891"/>
              <a:gd name="connsiteX1" fmla="*/ 3273238 w 3273238"/>
              <a:gd name="connsiteY1" fmla="*/ 0 h 3383891"/>
              <a:gd name="connsiteX2" fmla="*/ 3273238 w 3273238"/>
              <a:gd name="connsiteY2" fmla="*/ 3291335 h 3383891"/>
              <a:gd name="connsiteX3" fmla="*/ 3118338 w 3273238"/>
              <a:gd name="connsiteY3" fmla="*/ 3331164 h 3383891"/>
              <a:gd name="connsiteX4" fmla="*/ 2595295 w 3273238"/>
              <a:gd name="connsiteY4" fmla="*/ 3383891 h 3383891"/>
              <a:gd name="connsiteX5" fmla="*/ 0 w 3273238"/>
              <a:gd name="connsiteY5" fmla="*/ 788596 h 3383891"/>
              <a:gd name="connsiteX6" fmla="*/ 116679 w 3273238"/>
              <a:gd name="connsiteY6" fmla="*/ 16835 h 3383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8" name="Picture 4" descr="Snapchat down or not working? Current ...">
            <a:extLst>
              <a:ext uri="{FF2B5EF4-FFF2-40B4-BE49-F238E27FC236}">
                <a16:creationId xmlns:a16="http://schemas.microsoft.com/office/drawing/2014/main" id="{DC074558-A9EB-23D2-129E-9BBA1C130497}"/>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829800" y="1055475"/>
            <a:ext cx="1952160" cy="578066"/>
          </a:xfrm>
          <a:prstGeom prst="rect">
            <a:avLst/>
          </a:prstGeom>
          <a:noFill/>
          <a:extLst>
            <a:ext uri="{909E8E84-426E-40DD-AFC4-6F175D3DCCD1}">
              <a14:hiddenFill xmlns:a14="http://schemas.microsoft.com/office/drawing/2010/main">
                <a:solidFill>
                  <a:srgbClr val="FFFFFF"/>
                </a:solidFill>
              </a14:hiddenFill>
            </a:ext>
          </a:extLst>
        </p:spPr>
      </p:pic>
      <p:sp>
        <p:nvSpPr>
          <p:cNvPr id="1099" name="Freeform: Shape 1098">
            <a:extLst>
              <a:ext uri="{FF2B5EF4-FFF2-40B4-BE49-F238E27FC236}">
                <a16:creationId xmlns:a16="http://schemas.microsoft.com/office/drawing/2014/main" id="{0D14DB62-3EB3-452E-89EE-30B0CDB0C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63236" y="4071322"/>
            <a:ext cx="2828765" cy="2786678"/>
          </a:xfrm>
          <a:custGeom>
            <a:avLst/>
            <a:gdLst>
              <a:gd name="connsiteX0" fmla="*/ 1888236 w 2828765"/>
              <a:gd name="connsiteY0" fmla="*/ 0 h 2786678"/>
              <a:gd name="connsiteX1" fmla="*/ 2788281 w 2828765"/>
              <a:gd name="connsiteY1" fmla="*/ 227900 h 2786678"/>
              <a:gd name="connsiteX2" fmla="*/ 2828765 w 2828765"/>
              <a:gd name="connsiteY2" fmla="*/ 252495 h 2786678"/>
              <a:gd name="connsiteX3" fmla="*/ 2828765 w 2828765"/>
              <a:gd name="connsiteY3" fmla="*/ 2786678 h 2786678"/>
              <a:gd name="connsiteX4" fmla="*/ 227128 w 2828765"/>
              <a:gd name="connsiteY4" fmla="*/ 2786678 h 2786678"/>
              <a:gd name="connsiteX5" fmla="*/ 148387 w 2828765"/>
              <a:gd name="connsiteY5" fmla="*/ 2623223 h 2786678"/>
              <a:gd name="connsiteX6" fmla="*/ 0 w 2828765"/>
              <a:gd name="connsiteY6" fmla="*/ 1888236 h 2786678"/>
              <a:gd name="connsiteX7" fmla="*/ 1888236 w 2828765"/>
              <a:gd name="connsiteY7" fmla="*/ 0 h 278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00" name="Freeform: Shape 1099">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99331" y="3907418"/>
            <a:ext cx="2992669" cy="2950582"/>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text on a white background&#10;&#10;Description automatically generated">
            <a:extLst>
              <a:ext uri="{FF2B5EF4-FFF2-40B4-BE49-F238E27FC236}">
                <a16:creationId xmlns:a16="http://schemas.microsoft.com/office/drawing/2014/main" id="{01B3DD2A-D094-1AE8-0A18-A8506FB803DA}"/>
              </a:ext>
            </a:extLst>
          </p:cNvPr>
          <p:cNvPicPr>
            <a:picLocks noChangeAspect="1"/>
          </p:cNvPicPr>
          <p:nvPr/>
        </p:nvPicPr>
        <p:blipFill>
          <a:blip r:embed="rId7"/>
          <a:stretch>
            <a:fillRect/>
          </a:stretch>
        </p:blipFill>
        <p:spPr>
          <a:xfrm>
            <a:off x="9888582" y="5420403"/>
            <a:ext cx="2135777" cy="597032"/>
          </a:xfrm>
          <a:prstGeom prst="rect">
            <a:avLst/>
          </a:prstGeom>
        </p:spPr>
      </p:pic>
    </p:spTree>
    <p:extLst>
      <p:ext uri="{BB962C8B-B14F-4D97-AF65-F5344CB8AC3E}">
        <p14:creationId xmlns:p14="http://schemas.microsoft.com/office/powerpoint/2010/main" val="348011665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8A58A1-F62F-2078-FB94-0A2A3DE41EDA}"/>
              </a:ext>
            </a:extLst>
          </p:cNvPr>
          <p:cNvSpPr>
            <a:spLocks noGrp="1"/>
          </p:cNvSpPr>
          <p:nvPr>
            <p:ph type="title"/>
          </p:nvPr>
        </p:nvSpPr>
        <p:spPr>
          <a:xfrm>
            <a:off x="838200" y="365125"/>
            <a:ext cx="10515600" cy="1325563"/>
          </a:xfrm>
        </p:spPr>
        <p:txBody>
          <a:bodyPr>
            <a:normAutofit fontScale="90000"/>
          </a:bodyPr>
          <a:lstStyle/>
          <a:p>
            <a:r>
              <a:rPr lang="it-IT" sz="5000" dirty="0"/>
              <a:t>Come scegliere quale app di chat utilizzare?</a:t>
            </a:r>
            <a:endParaRPr lang="en-US" sz="5000" dirty="0"/>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FFCB80D-D2DB-257C-F570-4587E4C5E6DA}"/>
              </a:ext>
            </a:extLst>
          </p:cNvPr>
          <p:cNvGraphicFramePr>
            <a:graphicFrameLocks noGrp="1"/>
          </p:cNvGraphicFramePr>
          <p:nvPr>
            <p:ph idx="1"/>
            <p:extLst>
              <p:ext uri="{D42A27DB-BD31-4B8C-83A1-F6EECF244321}">
                <p14:modId xmlns:p14="http://schemas.microsoft.com/office/powerpoint/2010/main" val="3003404429"/>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2437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F30BF183-95F4-BB66-B010-04A4255E4E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6498" y="-4329"/>
            <a:ext cx="7365505" cy="6869586"/>
            <a:chOff x="5171844" y="-11586"/>
            <a:chExt cx="7020159" cy="6869586"/>
          </a:xfrm>
        </p:grpSpPr>
        <p:sp>
          <p:nvSpPr>
            <p:cNvPr id="46" name="Rectangle 45">
              <a:extLst>
                <a:ext uri="{FF2B5EF4-FFF2-40B4-BE49-F238E27FC236}">
                  <a16:creationId xmlns:a16="http://schemas.microsoft.com/office/drawing/2014/main" id="{D6EC0811-82F8-B72B-7337-11661C4C5A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B43F0ACC-9042-D640-74E7-B5D84C249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48" name="Rectangle 47">
              <a:extLst>
                <a:ext uri="{FF2B5EF4-FFF2-40B4-BE49-F238E27FC236}">
                  <a16:creationId xmlns:a16="http://schemas.microsoft.com/office/drawing/2014/main" id="{31451942-3878-8115-FA90-98C064E78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8BCC1355-8FED-E0C4-05D5-A28CBB1E8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E41F196-5A7F-35FC-D04F-2F18EDFB8139}"/>
              </a:ext>
            </a:extLst>
          </p:cNvPr>
          <p:cNvSpPr>
            <a:spLocks noGrp="1"/>
          </p:cNvSpPr>
          <p:nvPr>
            <p:ph type="title"/>
          </p:nvPr>
        </p:nvSpPr>
        <p:spPr>
          <a:xfrm>
            <a:off x="6002272" y="1460310"/>
            <a:ext cx="5007275" cy="2161610"/>
          </a:xfrm>
        </p:spPr>
        <p:txBody>
          <a:bodyPr vert="horz" lIns="91440" tIns="45720" rIns="91440" bIns="45720" rtlCol="0" anchor="b">
            <a:normAutofit/>
          </a:bodyPr>
          <a:lstStyle/>
          <a:p>
            <a:pPr algn="ctr"/>
            <a:r>
              <a:rPr lang="en-US" sz="4800" b="0" i="0" u="none" strike="noStrike" baseline="0" dirty="0" err="1">
                <a:solidFill>
                  <a:srgbClr val="FFFFFF"/>
                </a:solidFill>
              </a:rPr>
              <a:t>Videoconferenze</a:t>
            </a:r>
            <a:br>
              <a:rPr lang="en-US" sz="4800" b="0" i="0" u="none" strike="noStrike" baseline="0" dirty="0">
                <a:solidFill>
                  <a:srgbClr val="FFFFFF"/>
                </a:solidFill>
              </a:rPr>
            </a:br>
            <a:endParaRPr lang="en-US" sz="4800" dirty="0">
              <a:solidFill>
                <a:srgbClr val="FFFFFF"/>
              </a:solidFill>
            </a:endParaRPr>
          </a:p>
        </p:txBody>
      </p:sp>
      <p:pic>
        <p:nvPicPr>
          <p:cNvPr id="17" name="Picture 16">
            <a:extLst>
              <a:ext uri="{FF2B5EF4-FFF2-40B4-BE49-F238E27FC236}">
                <a16:creationId xmlns:a16="http://schemas.microsoft.com/office/drawing/2014/main" id="{87516CA4-4479-D5BB-8755-188A4436B83E}"/>
              </a:ext>
            </a:extLst>
          </p:cNvPr>
          <p:cNvPicPr>
            <a:picLocks noChangeAspect="1"/>
          </p:cNvPicPr>
          <p:nvPr/>
        </p:nvPicPr>
        <p:blipFill>
          <a:blip r:embed="rId3"/>
          <a:stretch>
            <a:fillRect/>
          </a:stretch>
        </p:blipFill>
        <p:spPr>
          <a:xfrm>
            <a:off x="889061" y="1429010"/>
            <a:ext cx="3026827" cy="1025216"/>
          </a:xfrm>
          <a:prstGeom prst="rect">
            <a:avLst/>
          </a:prstGeom>
        </p:spPr>
      </p:pic>
      <p:pic>
        <p:nvPicPr>
          <p:cNvPr id="21" name="Picture 20">
            <a:extLst>
              <a:ext uri="{FF2B5EF4-FFF2-40B4-BE49-F238E27FC236}">
                <a16:creationId xmlns:a16="http://schemas.microsoft.com/office/drawing/2014/main" id="{3A83A12D-4018-6D4B-F656-977FF985EB68}"/>
              </a:ext>
            </a:extLst>
          </p:cNvPr>
          <p:cNvPicPr>
            <a:picLocks noChangeAspect="1"/>
          </p:cNvPicPr>
          <p:nvPr/>
        </p:nvPicPr>
        <p:blipFill>
          <a:blip r:embed="rId4"/>
          <a:stretch>
            <a:fillRect/>
          </a:stretch>
        </p:blipFill>
        <p:spPr>
          <a:xfrm>
            <a:off x="889060" y="3155537"/>
            <a:ext cx="3026828" cy="718872"/>
          </a:xfrm>
          <a:prstGeom prst="rect">
            <a:avLst/>
          </a:prstGeom>
        </p:spPr>
      </p:pic>
      <p:pic>
        <p:nvPicPr>
          <p:cNvPr id="19" name="Picture 18">
            <a:extLst>
              <a:ext uri="{FF2B5EF4-FFF2-40B4-BE49-F238E27FC236}">
                <a16:creationId xmlns:a16="http://schemas.microsoft.com/office/drawing/2014/main" id="{6D8480FE-064D-71B6-D31F-ECAAF2ACC94C}"/>
              </a:ext>
            </a:extLst>
          </p:cNvPr>
          <p:cNvPicPr>
            <a:picLocks noChangeAspect="1"/>
          </p:cNvPicPr>
          <p:nvPr/>
        </p:nvPicPr>
        <p:blipFill>
          <a:blip r:embed="rId5"/>
          <a:srcRect l="17353"/>
          <a:stretch/>
        </p:blipFill>
        <p:spPr>
          <a:xfrm>
            <a:off x="1816121" y="4225988"/>
            <a:ext cx="1172706" cy="1566737"/>
          </a:xfrm>
          <a:prstGeom prst="rect">
            <a:avLst/>
          </a:prstGeom>
        </p:spPr>
      </p:pic>
    </p:spTree>
    <p:extLst>
      <p:ext uri="{BB962C8B-B14F-4D97-AF65-F5344CB8AC3E}">
        <p14:creationId xmlns:p14="http://schemas.microsoft.com/office/powerpoint/2010/main" val="2783684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7E10A-9019-7F89-DCC4-9E5AC9F363E1}"/>
              </a:ext>
            </a:extLst>
          </p:cNvPr>
          <p:cNvSpPr>
            <a:spLocks noGrp="1"/>
          </p:cNvSpPr>
          <p:nvPr>
            <p:ph type="title"/>
          </p:nvPr>
        </p:nvSpPr>
        <p:spPr>
          <a:xfrm>
            <a:off x="833119" y="1122363"/>
            <a:ext cx="4497887" cy="2387600"/>
          </a:xfrm>
        </p:spPr>
        <p:txBody>
          <a:bodyPr vert="horz" lIns="91440" tIns="45720" rIns="91440" bIns="45720" rtlCol="0" anchor="b">
            <a:normAutofit/>
          </a:bodyPr>
          <a:lstStyle/>
          <a:p>
            <a:r>
              <a:rPr lang="en-US" sz="5400" kern="1200">
                <a:solidFill>
                  <a:schemeClr val="tx1"/>
                </a:solidFill>
                <a:latin typeface="+mj-lt"/>
                <a:ea typeface="+mj-ea"/>
                <a:cs typeface="+mj-cs"/>
              </a:rPr>
              <a:t>Social Media</a:t>
            </a:r>
          </a:p>
        </p:txBody>
      </p:sp>
      <p:pic>
        <p:nvPicPr>
          <p:cNvPr id="8" name="Picture 7">
            <a:extLst>
              <a:ext uri="{FF2B5EF4-FFF2-40B4-BE49-F238E27FC236}">
                <a16:creationId xmlns:a16="http://schemas.microsoft.com/office/drawing/2014/main" id="{AA791E24-9E9B-667F-EB6F-F78D978E879A}"/>
              </a:ext>
            </a:extLst>
          </p:cNvPr>
          <p:cNvPicPr>
            <a:picLocks noChangeAspect="1"/>
          </p:cNvPicPr>
          <p:nvPr/>
        </p:nvPicPr>
        <p:blipFill>
          <a:blip r:embed="rId3"/>
          <a:stretch>
            <a:fillRect/>
          </a:stretch>
        </p:blipFill>
        <p:spPr>
          <a:xfrm>
            <a:off x="6277673" y="747464"/>
            <a:ext cx="2438262" cy="777028"/>
          </a:xfrm>
          <a:prstGeom prst="rect">
            <a:avLst/>
          </a:prstGeom>
        </p:spPr>
      </p:pic>
      <p:pic>
        <p:nvPicPr>
          <p:cNvPr id="7" name="Picture 6">
            <a:extLst>
              <a:ext uri="{FF2B5EF4-FFF2-40B4-BE49-F238E27FC236}">
                <a16:creationId xmlns:a16="http://schemas.microsoft.com/office/drawing/2014/main" id="{0D02AB5C-DCE5-DBCA-2E3F-A537D3FEC6D7}"/>
              </a:ext>
            </a:extLst>
          </p:cNvPr>
          <p:cNvPicPr>
            <a:picLocks noChangeAspect="1"/>
          </p:cNvPicPr>
          <p:nvPr/>
        </p:nvPicPr>
        <p:blipFill>
          <a:blip r:embed="rId4"/>
          <a:stretch>
            <a:fillRect/>
          </a:stretch>
        </p:blipFill>
        <p:spPr>
          <a:xfrm>
            <a:off x="6096001" y="2962178"/>
            <a:ext cx="2439106" cy="893637"/>
          </a:xfrm>
          <a:prstGeom prst="rect">
            <a:avLst/>
          </a:prstGeom>
        </p:spPr>
      </p:pic>
      <p:pic>
        <p:nvPicPr>
          <p:cNvPr id="9" name="Picture 8">
            <a:extLst>
              <a:ext uri="{FF2B5EF4-FFF2-40B4-BE49-F238E27FC236}">
                <a16:creationId xmlns:a16="http://schemas.microsoft.com/office/drawing/2014/main" id="{EEDFE362-E06F-DE5E-0A74-D05948C7285C}"/>
              </a:ext>
            </a:extLst>
          </p:cNvPr>
          <p:cNvPicPr>
            <a:picLocks noChangeAspect="1"/>
          </p:cNvPicPr>
          <p:nvPr/>
        </p:nvPicPr>
        <p:blipFill>
          <a:blip r:embed="rId5"/>
          <a:stretch>
            <a:fillRect/>
          </a:stretch>
        </p:blipFill>
        <p:spPr>
          <a:xfrm>
            <a:off x="9178592" y="2948200"/>
            <a:ext cx="2369932" cy="881568"/>
          </a:xfrm>
          <a:prstGeom prst="rect">
            <a:avLst/>
          </a:prstGeom>
        </p:spPr>
      </p:pic>
      <p:pic>
        <p:nvPicPr>
          <p:cNvPr id="6" name="Picture 5">
            <a:extLst>
              <a:ext uri="{FF2B5EF4-FFF2-40B4-BE49-F238E27FC236}">
                <a16:creationId xmlns:a16="http://schemas.microsoft.com/office/drawing/2014/main" id="{062F8B6D-D4CF-83A6-F362-ED4FDDF8CFD4}"/>
              </a:ext>
            </a:extLst>
          </p:cNvPr>
          <p:cNvPicPr>
            <a:picLocks noChangeAspect="1"/>
          </p:cNvPicPr>
          <p:nvPr/>
        </p:nvPicPr>
        <p:blipFill>
          <a:blip r:embed="rId6"/>
          <a:stretch>
            <a:fillRect/>
          </a:stretch>
        </p:blipFill>
        <p:spPr>
          <a:xfrm>
            <a:off x="6095999" y="5163676"/>
            <a:ext cx="3064483" cy="877237"/>
          </a:xfrm>
          <a:prstGeom prst="rect">
            <a:avLst/>
          </a:prstGeom>
        </p:spPr>
      </p:pic>
      <p:cxnSp>
        <p:nvCxnSpPr>
          <p:cNvPr id="26" name="Straight Connector 25">
            <a:extLst>
              <a:ext uri="{FF2B5EF4-FFF2-40B4-BE49-F238E27FC236}">
                <a16:creationId xmlns:a16="http://schemas.microsoft.com/office/drawing/2014/main" id="{DC034BB4-8B50-4484-85C4-0CE4699284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56858" y="0"/>
            <a:ext cx="0" cy="6858000"/>
          </a:xfrm>
          <a:prstGeom prst="line">
            <a:avLst/>
          </a:prstGeom>
          <a:ln w="3810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B854876-9722-0BF5-C6C9-002940555B2A}"/>
              </a:ext>
            </a:extLst>
          </p:cNvPr>
          <p:cNvPicPr>
            <a:picLocks noChangeAspect="1"/>
          </p:cNvPicPr>
          <p:nvPr/>
        </p:nvPicPr>
        <p:blipFill>
          <a:blip r:embed="rId7"/>
          <a:stretch>
            <a:fillRect/>
          </a:stretch>
        </p:blipFill>
        <p:spPr>
          <a:xfrm>
            <a:off x="9179859" y="701645"/>
            <a:ext cx="2368665" cy="858081"/>
          </a:xfrm>
          <a:prstGeom prst="rect">
            <a:avLst/>
          </a:prstGeom>
        </p:spPr>
      </p:pic>
      <p:cxnSp>
        <p:nvCxnSpPr>
          <p:cNvPr id="27" name="Straight Connector 26">
            <a:extLst>
              <a:ext uri="{FF2B5EF4-FFF2-40B4-BE49-F238E27FC236}">
                <a16:creationId xmlns:a16="http://schemas.microsoft.com/office/drawing/2014/main" id="{81B200F7-B57A-4824-BB91-B6624450A5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2228770"/>
            <a:ext cx="6096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92245C-961F-47D5-9691-272D28692D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36750" y="4581803"/>
            <a:ext cx="605525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C6767D7-3490-00CC-C205-E4BAF07BCE40}"/>
              </a:ext>
            </a:extLst>
          </p:cNvPr>
          <p:cNvPicPr>
            <a:picLocks noChangeAspect="1"/>
          </p:cNvPicPr>
          <p:nvPr/>
        </p:nvPicPr>
        <p:blipFill>
          <a:blip r:embed="rId8"/>
          <a:stretch>
            <a:fillRect/>
          </a:stretch>
        </p:blipFill>
        <p:spPr>
          <a:xfrm>
            <a:off x="9178592" y="5163676"/>
            <a:ext cx="2707222" cy="939240"/>
          </a:xfrm>
          <a:prstGeom prst="rect">
            <a:avLst/>
          </a:prstGeom>
        </p:spPr>
      </p:pic>
    </p:spTree>
    <p:extLst>
      <p:ext uri="{BB962C8B-B14F-4D97-AF65-F5344CB8AC3E}">
        <p14:creationId xmlns:p14="http://schemas.microsoft.com/office/powerpoint/2010/main" val="1554026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ose-up of a screen&#10;&#10;Description automatically generated">
            <a:extLst>
              <a:ext uri="{FF2B5EF4-FFF2-40B4-BE49-F238E27FC236}">
                <a16:creationId xmlns:a16="http://schemas.microsoft.com/office/drawing/2014/main" id="{B6D20200-BBF1-EBDE-2C86-70CA237DEA34}"/>
              </a:ext>
            </a:extLst>
          </p:cNvPr>
          <p:cNvPicPr>
            <a:picLocks noChangeAspect="1"/>
          </p:cNvPicPr>
          <p:nvPr/>
        </p:nvPicPr>
        <p:blipFill>
          <a:blip r:embed="rId3"/>
          <a:srcRect t="9091" r="23298"/>
          <a:stretch/>
        </p:blipFill>
        <p:spPr>
          <a:xfrm>
            <a:off x="3523488" y="10"/>
            <a:ext cx="8668512" cy="6857990"/>
          </a:xfrm>
          <a:prstGeom prst="rect">
            <a:avLst/>
          </a:prstGeom>
        </p:spPr>
      </p:pic>
      <p:sp>
        <p:nvSpPr>
          <p:cNvPr id="17" name="Rectangle 16">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E92A76-1C22-9E20-7715-E4FF534E5CEC}"/>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it-IT" sz="4100" b="0" i="0" u="none" strike="noStrike" baseline="0" dirty="0"/>
              <a:t>Utilizzo dei servizi digitali pubblici e privati</a:t>
            </a:r>
            <a:br>
              <a:rPr lang="it-IT" sz="4100" b="0" i="0" u="none" strike="noStrike" baseline="0" dirty="0"/>
            </a:br>
            <a:endParaRPr lang="en-US" sz="4100" dirty="0"/>
          </a:p>
        </p:txBody>
      </p:sp>
      <p:sp>
        <p:nvSpPr>
          <p:cNvPr id="19" name="Rectangle 1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7297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7" name="Group 2056">
            <a:extLst>
              <a:ext uri="{FF2B5EF4-FFF2-40B4-BE49-F238E27FC236}">
                <a16:creationId xmlns:a16="http://schemas.microsoft.com/office/drawing/2014/main" id="{1E5539EC-8CB8-002F-68C6-678840282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2058" name="Rectangle 2057">
              <a:extLst>
                <a:ext uri="{FF2B5EF4-FFF2-40B4-BE49-F238E27FC236}">
                  <a16:creationId xmlns:a16="http://schemas.microsoft.com/office/drawing/2014/main" id="{6C5D55A6-9EFD-CDA3-20CC-A99812CE1A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A5B6E73B-6DFD-AE6C-1628-DF8DC30085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0" name="Rectangle 2059">
              <a:extLst>
                <a:ext uri="{FF2B5EF4-FFF2-40B4-BE49-F238E27FC236}">
                  <a16:creationId xmlns:a16="http://schemas.microsoft.com/office/drawing/2014/main" id="{10E00FC4-DDBC-F424-CF71-73AF7A284A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00BD6F5-CCF8-3AC1-01DE-892EE98A29A4}"/>
              </a:ext>
            </a:extLst>
          </p:cNvPr>
          <p:cNvSpPr>
            <a:spLocks noGrp="1"/>
          </p:cNvSpPr>
          <p:nvPr>
            <p:ph type="title"/>
          </p:nvPr>
        </p:nvSpPr>
        <p:spPr>
          <a:xfrm>
            <a:off x="876691" y="301843"/>
            <a:ext cx="10477109" cy="1003532"/>
          </a:xfrm>
        </p:spPr>
        <p:txBody>
          <a:bodyPr anchor="ctr">
            <a:normAutofit/>
          </a:bodyPr>
          <a:lstStyle/>
          <a:p>
            <a:r>
              <a:rPr lang="en-US" sz="3200" dirty="0" err="1">
                <a:solidFill>
                  <a:srgbClr val="FFFFFF"/>
                </a:solidFill>
              </a:rPr>
              <a:t>Servizi</a:t>
            </a:r>
            <a:r>
              <a:rPr lang="en-US" sz="3200" dirty="0">
                <a:solidFill>
                  <a:srgbClr val="FFFFFF"/>
                </a:solidFill>
              </a:rPr>
              <a:t> </a:t>
            </a:r>
            <a:r>
              <a:rPr lang="en-US" sz="3200" dirty="0" err="1">
                <a:solidFill>
                  <a:srgbClr val="FFFFFF"/>
                </a:solidFill>
              </a:rPr>
              <a:t>Digitali</a:t>
            </a:r>
            <a:r>
              <a:rPr lang="en-US" sz="3200" dirty="0">
                <a:solidFill>
                  <a:srgbClr val="FFFFFF"/>
                </a:solidFill>
              </a:rPr>
              <a:t> </a:t>
            </a:r>
            <a:r>
              <a:rPr lang="en-US" sz="3200" dirty="0" err="1">
                <a:solidFill>
                  <a:srgbClr val="FFFFFF"/>
                </a:solidFill>
              </a:rPr>
              <a:t>Pubblici</a:t>
            </a:r>
            <a:endParaRPr lang="en-US" sz="3200" dirty="0">
              <a:solidFill>
                <a:srgbClr val="FFFFFF"/>
              </a:solidFill>
            </a:endParaRPr>
          </a:p>
        </p:txBody>
      </p:sp>
      <p:sp>
        <p:nvSpPr>
          <p:cNvPr id="3" name="Content Placeholder 2">
            <a:extLst>
              <a:ext uri="{FF2B5EF4-FFF2-40B4-BE49-F238E27FC236}">
                <a16:creationId xmlns:a16="http://schemas.microsoft.com/office/drawing/2014/main" id="{E532F4F4-63F9-1852-608B-0173F05C694C}"/>
              </a:ext>
            </a:extLst>
          </p:cNvPr>
          <p:cNvSpPr>
            <a:spLocks/>
          </p:cNvSpPr>
          <p:nvPr/>
        </p:nvSpPr>
        <p:spPr>
          <a:xfrm>
            <a:off x="876691" y="2300965"/>
            <a:ext cx="9175602" cy="3796849"/>
          </a:xfrm>
          <a:prstGeom prst="rect">
            <a:avLst/>
          </a:prstGeom>
        </p:spPr>
        <p:txBody>
          <a:bodyPr/>
          <a:lstStyle/>
          <a:p>
            <a:pPr defTabSz="795528">
              <a:spcAft>
                <a:spcPts val="600"/>
              </a:spcAft>
            </a:pPr>
            <a:endParaRPr lang="en-US" sz="1566" kern="1200" dirty="0">
              <a:solidFill>
                <a:srgbClr val="000000"/>
              </a:solidFill>
              <a:latin typeface="+mn-lt"/>
              <a:ea typeface="+mn-ea"/>
              <a:cs typeface="+mn-cs"/>
            </a:endParaRPr>
          </a:p>
          <a:p>
            <a:pPr defTabSz="795528">
              <a:spcAft>
                <a:spcPts val="600"/>
              </a:spcAft>
            </a:pPr>
            <a:r>
              <a:rPr lang="it-IT" sz="1566" b="1" kern="0" dirty="0">
                <a:solidFill>
                  <a:schemeClr val="tx1"/>
                </a:solidFill>
                <a:latin typeface="Times New Roman" panose="02020603050405020304" pitchFamily="18" charset="0"/>
                <a:ea typeface="+mn-ea"/>
                <a:cs typeface="Arial" panose="020B0604020202020204" pitchFamily="34" charset="0"/>
              </a:rPr>
              <a:t>I servizi digitali pubblici sono accessibili a tutti e spesso forniti da enti governativi o dall'Unione Europea.</a:t>
            </a:r>
            <a:endParaRPr lang="en-US" sz="1566" kern="1200" dirty="0">
              <a:solidFill>
                <a:srgbClr val="000000"/>
              </a:solidFill>
              <a:latin typeface="+mn-lt"/>
              <a:ea typeface="+mn-ea"/>
              <a:cs typeface="+mn-cs"/>
            </a:endParaRPr>
          </a:p>
          <a:p>
            <a:pPr defTabSz="795528">
              <a:spcAft>
                <a:spcPts val="600"/>
              </a:spcAft>
            </a:pPr>
            <a:endParaRPr lang="en-US" sz="1566" kern="1200" dirty="0">
              <a:solidFill>
                <a:srgbClr val="000000"/>
              </a:solidFill>
              <a:latin typeface="+mn-lt"/>
              <a:ea typeface="+mn-ea"/>
              <a:cs typeface="+mn-cs"/>
            </a:endParaRPr>
          </a:p>
          <a:p>
            <a:pPr defTabSz="795528">
              <a:spcAft>
                <a:spcPts val="600"/>
              </a:spcAft>
            </a:pPr>
            <a:endParaRPr lang="en-US" sz="1566" kern="1200" dirty="0">
              <a:solidFill>
                <a:srgbClr val="000000"/>
              </a:solidFill>
              <a:latin typeface="+mn-lt"/>
              <a:ea typeface="+mn-ea"/>
              <a:cs typeface="+mn-cs"/>
            </a:endParaRPr>
          </a:p>
          <a:p>
            <a:pPr defTabSz="795528">
              <a:spcAft>
                <a:spcPts val="600"/>
              </a:spcAft>
            </a:pPr>
            <a:endParaRPr lang="en-US" sz="1566" kern="1200" dirty="0">
              <a:solidFill>
                <a:srgbClr val="000000"/>
              </a:solidFill>
              <a:latin typeface="+mn-lt"/>
              <a:ea typeface="+mn-ea"/>
              <a:cs typeface="+mn-cs"/>
            </a:endParaRPr>
          </a:p>
          <a:p>
            <a:pPr defTabSz="795528">
              <a:spcAft>
                <a:spcPts val="600"/>
              </a:spcAft>
            </a:pPr>
            <a:endParaRPr lang="en-US" sz="1566" kern="1200" dirty="0">
              <a:solidFill>
                <a:srgbClr val="000000"/>
              </a:solidFill>
              <a:latin typeface="+mn-lt"/>
              <a:ea typeface="+mn-ea"/>
              <a:cs typeface="+mn-cs"/>
            </a:endParaRPr>
          </a:p>
          <a:p>
            <a:pPr defTabSz="795528">
              <a:spcAft>
                <a:spcPts val="600"/>
              </a:spcAft>
            </a:pPr>
            <a:endParaRPr lang="en-US" sz="1566" kern="1200" dirty="0">
              <a:solidFill>
                <a:srgbClr val="000000"/>
              </a:solidFill>
              <a:latin typeface="+mn-lt"/>
              <a:ea typeface="+mn-ea"/>
              <a:cs typeface="+mn-cs"/>
            </a:endParaRPr>
          </a:p>
          <a:p>
            <a:pPr>
              <a:spcAft>
                <a:spcPts val="600"/>
              </a:spcAft>
            </a:pPr>
            <a:endParaRPr lang="en-US" dirty="0"/>
          </a:p>
        </p:txBody>
      </p:sp>
      <p:pic>
        <p:nvPicPr>
          <p:cNvPr id="9" name="Picture 8" descr="A black text on a white background&#10;&#10;Description automatically generated">
            <a:extLst>
              <a:ext uri="{FF2B5EF4-FFF2-40B4-BE49-F238E27FC236}">
                <a16:creationId xmlns:a16="http://schemas.microsoft.com/office/drawing/2014/main" id="{9F513C4B-2A3F-BFD6-0DFF-4E2F034043EF}"/>
              </a:ext>
            </a:extLst>
          </p:cNvPr>
          <p:cNvPicPr>
            <a:picLocks noChangeAspect="1"/>
          </p:cNvPicPr>
          <p:nvPr/>
        </p:nvPicPr>
        <p:blipFill>
          <a:blip r:embed="rId3"/>
          <a:srcRect t="5821"/>
          <a:stretch/>
        </p:blipFill>
        <p:spPr>
          <a:xfrm>
            <a:off x="3438413" y="4963886"/>
            <a:ext cx="4800296" cy="1164990"/>
          </a:xfrm>
          <a:prstGeom prst="rect">
            <a:avLst/>
          </a:prstGeom>
        </p:spPr>
      </p:pic>
      <p:pic>
        <p:nvPicPr>
          <p:cNvPr id="8" name="Immagine 7" descr="Immagine che contiene testo, schermata, logo, Blu elettrico&#10;&#10;Descrizione generata automaticamente">
            <a:extLst>
              <a:ext uri="{FF2B5EF4-FFF2-40B4-BE49-F238E27FC236}">
                <a16:creationId xmlns:a16="http://schemas.microsoft.com/office/drawing/2014/main" id="{EE9D9002-EF8F-CE4A-E7EB-4059456B9084}"/>
              </a:ext>
            </a:extLst>
          </p:cNvPr>
          <p:cNvPicPr>
            <a:picLocks noChangeAspect="1"/>
          </p:cNvPicPr>
          <p:nvPr/>
        </p:nvPicPr>
        <p:blipFill>
          <a:blip r:embed="rId4">
            <a:extLst>
              <a:ext uri="{28A0092B-C50C-407E-A947-70E740481C1C}">
                <a14:useLocalDpi xmlns:a14="http://schemas.microsoft.com/office/drawing/2010/main" val="0"/>
              </a:ext>
            </a:extLst>
          </a:blip>
          <a:srcRect l="9520" t="15453" r="9520" b="15453"/>
          <a:stretch/>
        </p:blipFill>
        <p:spPr>
          <a:xfrm>
            <a:off x="1711991" y="3141631"/>
            <a:ext cx="3452845" cy="1657061"/>
          </a:xfrm>
          <a:prstGeom prst="rect">
            <a:avLst/>
          </a:prstGeom>
        </p:spPr>
      </p:pic>
      <p:pic>
        <p:nvPicPr>
          <p:cNvPr id="12" name="Immagine 11" descr="Immagine che contiene Carattere, Elementi grafici, logo, design&#10;&#10;Descrizione generata automaticamente">
            <a:extLst>
              <a:ext uri="{FF2B5EF4-FFF2-40B4-BE49-F238E27FC236}">
                <a16:creationId xmlns:a16="http://schemas.microsoft.com/office/drawing/2014/main" id="{6C318018-79E6-F42C-653E-5D92B4EBBB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84371" y="3141631"/>
            <a:ext cx="1657061" cy="1657061"/>
          </a:xfrm>
          <a:prstGeom prst="rect">
            <a:avLst/>
          </a:prstGeom>
        </p:spPr>
      </p:pic>
      <p:pic>
        <p:nvPicPr>
          <p:cNvPr id="14" name="Immagine 13" descr="Immagine che contiene clipart, Elementi grafici, grafica, design&#10;&#10;Descrizione generata automaticamente">
            <a:extLst>
              <a:ext uri="{FF2B5EF4-FFF2-40B4-BE49-F238E27FC236}">
                <a16:creationId xmlns:a16="http://schemas.microsoft.com/office/drawing/2014/main" id="{3C2E45EA-F16B-B789-FDC2-D8BF3B2228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89393" y="3187078"/>
            <a:ext cx="1881261" cy="1611614"/>
          </a:xfrm>
          <a:prstGeom prst="rect">
            <a:avLst/>
          </a:prstGeom>
        </p:spPr>
      </p:pic>
    </p:spTree>
    <p:extLst>
      <p:ext uri="{BB962C8B-B14F-4D97-AF65-F5344CB8AC3E}">
        <p14:creationId xmlns:p14="http://schemas.microsoft.com/office/powerpoint/2010/main" val="2419090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85" name="Group 3084">
            <a:extLst>
              <a:ext uri="{FF2B5EF4-FFF2-40B4-BE49-F238E27FC236}">
                <a16:creationId xmlns:a16="http://schemas.microsoft.com/office/drawing/2014/main" id="{36A4EA00-A6AF-8205-343B-9BA9342D1C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86" name="Rectangle 3085">
              <a:extLst>
                <a:ext uri="{FF2B5EF4-FFF2-40B4-BE49-F238E27FC236}">
                  <a16:creationId xmlns:a16="http://schemas.microsoft.com/office/drawing/2014/main" id="{5E8EC234-DEA1-193A-55D0-CE28A29734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7" name="Rectangle 3086">
              <a:extLst>
                <a:ext uri="{FF2B5EF4-FFF2-40B4-BE49-F238E27FC236}">
                  <a16:creationId xmlns:a16="http://schemas.microsoft.com/office/drawing/2014/main" id="{642E741C-028F-4228-BEF0-1C018BCD94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8" name="Rectangle 3087">
              <a:extLst>
                <a:ext uri="{FF2B5EF4-FFF2-40B4-BE49-F238E27FC236}">
                  <a16:creationId xmlns:a16="http://schemas.microsoft.com/office/drawing/2014/main" id="{9A29AA80-47DE-4138-70CB-50FAD88565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B09E4BD-5152-1198-7D1B-368322A0790B}"/>
              </a:ext>
            </a:extLst>
          </p:cNvPr>
          <p:cNvSpPr>
            <a:spLocks noGrp="1"/>
          </p:cNvSpPr>
          <p:nvPr>
            <p:ph type="title"/>
          </p:nvPr>
        </p:nvSpPr>
        <p:spPr>
          <a:xfrm>
            <a:off x="876691" y="301843"/>
            <a:ext cx="10477109" cy="1003532"/>
          </a:xfrm>
        </p:spPr>
        <p:txBody>
          <a:bodyPr anchor="ctr">
            <a:normAutofit/>
          </a:bodyPr>
          <a:lstStyle/>
          <a:p>
            <a:r>
              <a:rPr lang="en-US" sz="3200" dirty="0" err="1">
                <a:solidFill>
                  <a:srgbClr val="FFFFFF"/>
                </a:solidFill>
              </a:rPr>
              <a:t>Servizi</a:t>
            </a:r>
            <a:r>
              <a:rPr lang="en-US" sz="3200" dirty="0">
                <a:solidFill>
                  <a:srgbClr val="FFFFFF"/>
                </a:solidFill>
              </a:rPr>
              <a:t> </a:t>
            </a:r>
            <a:r>
              <a:rPr lang="en-US" sz="3200" dirty="0" err="1">
                <a:solidFill>
                  <a:srgbClr val="FFFFFF"/>
                </a:solidFill>
              </a:rPr>
              <a:t>Digitali</a:t>
            </a:r>
            <a:r>
              <a:rPr lang="en-US" sz="3200" dirty="0">
                <a:solidFill>
                  <a:srgbClr val="FFFFFF"/>
                </a:solidFill>
              </a:rPr>
              <a:t> </a:t>
            </a:r>
            <a:r>
              <a:rPr lang="en-US" sz="3200" dirty="0" err="1">
                <a:solidFill>
                  <a:srgbClr val="FFFFFF"/>
                </a:solidFill>
              </a:rPr>
              <a:t>Privati</a:t>
            </a:r>
            <a:endParaRPr lang="en-US" sz="3200" dirty="0">
              <a:solidFill>
                <a:srgbClr val="FFFFFF"/>
              </a:solidFill>
            </a:endParaRPr>
          </a:p>
        </p:txBody>
      </p:sp>
      <p:sp>
        <p:nvSpPr>
          <p:cNvPr id="3" name="Content Placeholder 2">
            <a:extLst>
              <a:ext uri="{FF2B5EF4-FFF2-40B4-BE49-F238E27FC236}">
                <a16:creationId xmlns:a16="http://schemas.microsoft.com/office/drawing/2014/main" id="{A49CF901-204D-36CF-5F72-FC4C56678096}"/>
              </a:ext>
            </a:extLst>
          </p:cNvPr>
          <p:cNvSpPr>
            <a:spLocks noGrp="1"/>
          </p:cNvSpPr>
          <p:nvPr>
            <p:ph idx="1"/>
          </p:nvPr>
        </p:nvSpPr>
        <p:spPr>
          <a:xfrm>
            <a:off x="876692" y="2308124"/>
            <a:ext cx="4888382" cy="3704758"/>
          </a:xfrm>
        </p:spPr>
        <p:txBody>
          <a:bodyPr anchor="ctr">
            <a:normAutofit/>
          </a:bodyPr>
          <a:lstStyle/>
          <a:p>
            <a:r>
              <a:rPr lang="it-IT" sz="2000" dirty="0"/>
              <a:t>I servizi digitali gratuiti sono offerti da ONG, istituzioni non profit, fornitori educativi o tecnologici e altre organizzazioni in Grecia e all'estero.</a:t>
            </a:r>
            <a:endParaRPr lang="en-US" sz="2000" dirty="0"/>
          </a:p>
        </p:txBody>
      </p:sp>
      <p:pic>
        <p:nvPicPr>
          <p:cNvPr id="3076" name="Picture 4" descr="Duolingo Δωρεάν Λήψη - 2024 Τελευταία ...">
            <a:extLst>
              <a:ext uri="{FF2B5EF4-FFF2-40B4-BE49-F238E27FC236}">
                <a16:creationId xmlns:a16="http://schemas.microsoft.com/office/drawing/2014/main" id="{2985985A-F6F5-D1FF-B26A-287B0F8FA6A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577716" y="2690283"/>
            <a:ext cx="1737592" cy="1737592"/>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descr="Immagine che contiene Carattere, logo, testo, cerchio&#10;&#10;Descrizione generata automaticamente">
            <a:extLst>
              <a:ext uri="{FF2B5EF4-FFF2-40B4-BE49-F238E27FC236}">
                <a16:creationId xmlns:a16="http://schemas.microsoft.com/office/drawing/2014/main" id="{93288467-548C-39F9-A468-E9815AA392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2401" y="4612088"/>
            <a:ext cx="1519356" cy="1519356"/>
          </a:xfrm>
          <a:prstGeom prst="rect">
            <a:avLst/>
          </a:prstGeom>
        </p:spPr>
      </p:pic>
      <p:pic>
        <p:nvPicPr>
          <p:cNvPr id="7" name="Immagine 6" descr="Immagine che contiene Carattere, Elementi grafici, logo, grafica&#10;&#10;Descrizione generata automaticamente">
            <a:extLst>
              <a:ext uri="{FF2B5EF4-FFF2-40B4-BE49-F238E27FC236}">
                <a16:creationId xmlns:a16="http://schemas.microsoft.com/office/drawing/2014/main" id="{97CF0C96-B3E5-0461-0763-C1B3CB1C3E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4199268"/>
            <a:ext cx="2684755" cy="999488"/>
          </a:xfrm>
          <a:prstGeom prst="rect">
            <a:avLst/>
          </a:prstGeom>
        </p:spPr>
      </p:pic>
      <p:pic>
        <p:nvPicPr>
          <p:cNvPr id="9" name="Immagine 8" descr="Immagine che contiene Carattere, testo, logo, Elementi grafici&#10;&#10;Descrizione generata automaticamente">
            <a:extLst>
              <a:ext uri="{FF2B5EF4-FFF2-40B4-BE49-F238E27FC236}">
                <a16:creationId xmlns:a16="http://schemas.microsoft.com/office/drawing/2014/main" id="{BB9BE04D-36E2-A124-EE11-303884129C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2165" y="2485722"/>
            <a:ext cx="3131018" cy="1202128"/>
          </a:xfrm>
          <a:prstGeom prst="rect">
            <a:avLst/>
          </a:prstGeom>
        </p:spPr>
      </p:pic>
    </p:spTree>
    <p:extLst>
      <p:ext uri="{BB962C8B-B14F-4D97-AF65-F5344CB8AC3E}">
        <p14:creationId xmlns:p14="http://schemas.microsoft.com/office/powerpoint/2010/main" val="170222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98FE0E0-D95D-46EF-A375-475D4DB0E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54D079-8A63-0E47-AB79-C49499C12FC3}"/>
              </a:ext>
            </a:extLst>
          </p:cNvPr>
          <p:cNvSpPr>
            <a:spLocks noGrp="1"/>
          </p:cNvSpPr>
          <p:nvPr>
            <p:ph type="title"/>
          </p:nvPr>
        </p:nvSpPr>
        <p:spPr>
          <a:xfrm>
            <a:off x="640080" y="640080"/>
            <a:ext cx="6894575" cy="3566160"/>
          </a:xfrm>
        </p:spPr>
        <p:txBody>
          <a:bodyPr vert="horz" lIns="91440" tIns="45720" rIns="91440" bIns="45720" rtlCol="0" anchor="b">
            <a:normAutofit/>
          </a:bodyPr>
          <a:lstStyle/>
          <a:p>
            <a:br>
              <a:rPr lang="en-US" sz="4600" b="0" i="0" u="none" strike="noStrike" baseline="0" dirty="0"/>
            </a:br>
            <a:r>
              <a:rPr lang="en-US" sz="4600" b="0" i="0" u="none" strike="noStrike" baseline="0" dirty="0" err="1"/>
              <a:t>Etichetta</a:t>
            </a:r>
            <a:r>
              <a:rPr lang="en-US" sz="4600" b="0" i="0" u="none" strike="noStrike" baseline="0" dirty="0"/>
              <a:t> </a:t>
            </a:r>
            <a:r>
              <a:rPr lang="en-US" sz="4600" b="0" i="0" u="none" strike="noStrike" baseline="0" dirty="0" err="1"/>
              <a:t>della</a:t>
            </a:r>
            <a:r>
              <a:rPr lang="en-US" sz="4600" b="0" i="0" u="none" strike="noStrike" baseline="0" dirty="0"/>
              <a:t> </a:t>
            </a:r>
            <a:r>
              <a:rPr lang="en-US" sz="4600" b="0" i="0" u="none" strike="noStrike" baseline="0" dirty="0" err="1"/>
              <a:t>comunicazione</a:t>
            </a:r>
            <a:r>
              <a:rPr lang="en-US" sz="4600" b="0" i="0" u="none" strike="noStrike" baseline="0" dirty="0"/>
              <a:t> </a:t>
            </a:r>
            <a:r>
              <a:rPr lang="en-US" sz="4600" b="0" i="0" u="none" strike="noStrike" baseline="0" dirty="0" err="1"/>
              <a:t>digitale</a:t>
            </a:r>
            <a:br>
              <a:rPr lang="en-US" sz="4600" b="0" i="0" u="none" strike="noStrike" baseline="0" dirty="0"/>
            </a:br>
            <a:br>
              <a:rPr lang="en-US" sz="4600" b="0" i="0" u="none" strike="noStrike" baseline="0" dirty="0"/>
            </a:br>
            <a:endParaRPr lang="en-US" sz="4600" dirty="0"/>
          </a:p>
        </p:txBody>
      </p:sp>
      <p:sp>
        <p:nvSpPr>
          <p:cNvPr id="17" name="sketchy line">
            <a:extLst>
              <a:ext uri="{FF2B5EF4-FFF2-40B4-BE49-F238E27FC236}">
                <a16:creationId xmlns:a16="http://schemas.microsoft.com/office/drawing/2014/main" id="{2D82A42F-AEBE-4065-9792-036A904D8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646" y="440926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ppareil mobile avec applications">
            <a:extLst>
              <a:ext uri="{FF2B5EF4-FFF2-40B4-BE49-F238E27FC236}">
                <a16:creationId xmlns:a16="http://schemas.microsoft.com/office/drawing/2014/main" id="{EA267DC3-E57A-F82A-6704-EDAD9EC1A68E}"/>
              </a:ext>
            </a:extLst>
          </p:cNvPr>
          <p:cNvPicPr>
            <a:picLocks noChangeAspect="1"/>
          </p:cNvPicPr>
          <p:nvPr/>
        </p:nvPicPr>
        <p:blipFill>
          <a:blip r:embed="rId3"/>
          <a:srcRect l="53167" r="13596"/>
          <a:stretch/>
        </p:blipFill>
        <p:spPr>
          <a:xfrm>
            <a:off x="8139803" y="10"/>
            <a:ext cx="4052199" cy="6857990"/>
          </a:xfrm>
          <a:custGeom>
            <a:avLst/>
            <a:gdLst/>
            <a:ahLst/>
            <a:cxnLst/>
            <a:rect l="l" t="t" r="r" b="b"/>
            <a:pathLst>
              <a:path w="4052199" h="6858000">
                <a:moveTo>
                  <a:pt x="25603" y="0"/>
                </a:moveTo>
                <a:lnTo>
                  <a:pt x="4052199" y="0"/>
                </a:lnTo>
                <a:lnTo>
                  <a:pt x="4052199" y="6858000"/>
                </a:lnTo>
                <a:lnTo>
                  <a:pt x="28079" y="6858000"/>
                </a:lnTo>
                <a:lnTo>
                  <a:pt x="37459" y="6497135"/>
                </a:lnTo>
                <a:cubicBezTo>
                  <a:pt x="37586" y="6492050"/>
                  <a:pt x="38603" y="6487092"/>
                  <a:pt x="38603" y="6482007"/>
                </a:cubicBezTo>
                <a:cubicBezTo>
                  <a:pt x="47502" y="6367973"/>
                  <a:pt x="52587" y="6253939"/>
                  <a:pt x="18135" y="6142702"/>
                </a:cubicBezTo>
                <a:cubicBezTo>
                  <a:pt x="15084" y="6132214"/>
                  <a:pt x="13495" y="6121344"/>
                  <a:pt x="13432" y="6110411"/>
                </a:cubicBezTo>
                <a:cubicBezTo>
                  <a:pt x="11690" y="6013324"/>
                  <a:pt x="15936" y="5916236"/>
                  <a:pt x="26145" y="5819669"/>
                </a:cubicBezTo>
                <a:cubicBezTo>
                  <a:pt x="31229" y="5760555"/>
                  <a:pt x="26017" y="5700423"/>
                  <a:pt x="42926" y="5641690"/>
                </a:cubicBezTo>
                <a:cubicBezTo>
                  <a:pt x="50337" y="5612565"/>
                  <a:pt x="54595" y="5582728"/>
                  <a:pt x="55638" y="5552700"/>
                </a:cubicBezTo>
                <a:cubicBezTo>
                  <a:pt x="60087" y="5479983"/>
                  <a:pt x="38603" y="5411588"/>
                  <a:pt x="18263" y="5343066"/>
                </a:cubicBezTo>
                <a:cubicBezTo>
                  <a:pt x="7456" y="5306707"/>
                  <a:pt x="-5384" y="5269459"/>
                  <a:pt x="2372" y="5231320"/>
                </a:cubicBezTo>
                <a:cubicBezTo>
                  <a:pt x="16076" y="5173655"/>
                  <a:pt x="23920" y="5114744"/>
                  <a:pt x="25763" y="5055502"/>
                </a:cubicBezTo>
                <a:cubicBezTo>
                  <a:pt x="25635" y="5012660"/>
                  <a:pt x="15338" y="4970962"/>
                  <a:pt x="18898" y="4928374"/>
                </a:cubicBezTo>
                <a:cubicBezTo>
                  <a:pt x="27073" y="4845715"/>
                  <a:pt x="29157" y="4762561"/>
                  <a:pt x="25127" y="4679584"/>
                </a:cubicBezTo>
                <a:cubicBezTo>
                  <a:pt x="25077" y="4646429"/>
                  <a:pt x="28776" y="4613376"/>
                  <a:pt x="36187" y="4581060"/>
                </a:cubicBezTo>
                <a:cubicBezTo>
                  <a:pt x="45493" y="4524043"/>
                  <a:pt x="47464" y="4466060"/>
                  <a:pt x="42036" y="4408547"/>
                </a:cubicBezTo>
                <a:cubicBezTo>
                  <a:pt x="36060" y="4341932"/>
                  <a:pt x="18263" y="4276334"/>
                  <a:pt x="13685" y="4209719"/>
                </a:cubicBezTo>
                <a:cubicBezTo>
                  <a:pt x="6694" y="4099371"/>
                  <a:pt x="16610" y="3989024"/>
                  <a:pt x="26398" y="3879186"/>
                </a:cubicBezTo>
                <a:cubicBezTo>
                  <a:pt x="34026" y="3808731"/>
                  <a:pt x="36060" y="3737781"/>
                  <a:pt x="32501" y="3667009"/>
                </a:cubicBezTo>
                <a:cubicBezTo>
                  <a:pt x="28051" y="3610818"/>
                  <a:pt x="21059" y="3554755"/>
                  <a:pt x="19788" y="3498437"/>
                </a:cubicBezTo>
                <a:cubicBezTo>
                  <a:pt x="17627" y="3398006"/>
                  <a:pt x="18390" y="3297701"/>
                  <a:pt x="24237" y="3197143"/>
                </a:cubicBezTo>
                <a:cubicBezTo>
                  <a:pt x="27162" y="3146928"/>
                  <a:pt x="32119" y="3096966"/>
                  <a:pt x="34026" y="3046242"/>
                </a:cubicBezTo>
                <a:cubicBezTo>
                  <a:pt x="35933" y="2995518"/>
                  <a:pt x="40001" y="2944413"/>
                  <a:pt x="28433" y="2894578"/>
                </a:cubicBezTo>
                <a:cubicBezTo>
                  <a:pt x="8855" y="2810038"/>
                  <a:pt x="23220" y="2725879"/>
                  <a:pt x="27415" y="2641593"/>
                </a:cubicBezTo>
                <a:cubicBezTo>
                  <a:pt x="29958" y="2589217"/>
                  <a:pt x="45214" y="2535568"/>
                  <a:pt x="31738" y="2484717"/>
                </a:cubicBezTo>
                <a:cubicBezTo>
                  <a:pt x="10507" y="2405008"/>
                  <a:pt x="24492" y="2326951"/>
                  <a:pt x="31738" y="2248513"/>
                </a:cubicBezTo>
                <a:cubicBezTo>
                  <a:pt x="40218" y="2174283"/>
                  <a:pt x="38768" y="2099252"/>
                  <a:pt x="27415" y="2025403"/>
                </a:cubicBezTo>
                <a:cubicBezTo>
                  <a:pt x="12986" y="1952165"/>
                  <a:pt x="12986" y="1876803"/>
                  <a:pt x="27415" y="1803565"/>
                </a:cubicBezTo>
                <a:cubicBezTo>
                  <a:pt x="39276" y="1743102"/>
                  <a:pt x="40598" y="1681038"/>
                  <a:pt x="31356" y="1620119"/>
                </a:cubicBezTo>
                <a:cubicBezTo>
                  <a:pt x="25127" y="1576514"/>
                  <a:pt x="13940" y="1533163"/>
                  <a:pt x="12414" y="1489558"/>
                </a:cubicBezTo>
                <a:cubicBezTo>
                  <a:pt x="9262" y="1398420"/>
                  <a:pt x="11118" y="1307167"/>
                  <a:pt x="18008" y="1216233"/>
                </a:cubicBezTo>
                <a:cubicBezTo>
                  <a:pt x="26017" y="1112496"/>
                  <a:pt x="41400" y="1009268"/>
                  <a:pt x="30721" y="904896"/>
                </a:cubicBezTo>
                <a:cubicBezTo>
                  <a:pt x="27162" y="869046"/>
                  <a:pt x="19661" y="833323"/>
                  <a:pt x="18771" y="797346"/>
                </a:cubicBezTo>
                <a:cubicBezTo>
                  <a:pt x="17118" y="730095"/>
                  <a:pt x="16737" y="663607"/>
                  <a:pt x="20169" y="593941"/>
                </a:cubicBezTo>
                <a:cubicBezTo>
                  <a:pt x="23602" y="524274"/>
                  <a:pt x="38348" y="451938"/>
                  <a:pt x="28433" y="383798"/>
                </a:cubicBezTo>
                <a:cubicBezTo>
                  <a:pt x="18516" y="315657"/>
                  <a:pt x="24873" y="248406"/>
                  <a:pt x="31229" y="181410"/>
                </a:cubicBezTo>
                <a:cubicBezTo>
                  <a:pt x="34344" y="149565"/>
                  <a:pt x="36410" y="118069"/>
                  <a:pt x="35854" y="86700"/>
                </a:cubicBezTo>
                <a:close/>
              </a:path>
            </a:pathLst>
          </a:custGeom>
        </p:spPr>
      </p:pic>
    </p:spTree>
    <p:extLst>
      <p:ext uri="{BB962C8B-B14F-4D97-AF65-F5344CB8AC3E}">
        <p14:creationId xmlns:p14="http://schemas.microsoft.com/office/powerpoint/2010/main" val="3316368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050F04-E808-4CED-94CB-DA045C76D3EB}"/>
              </a:ext>
            </a:extLst>
          </p:cNvPr>
          <p:cNvSpPr>
            <a:spLocks noGrp="1"/>
          </p:cNvSpPr>
          <p:nvPr>
            <p:ph type="title"/>
          </p:nvPr>
        </p:nvSpPr>
        <p:spPr>
          <a:xfrm>
            <a:off x="876692" y="741391"/>
            <a:ext cx="5479719" cy="1616203"/>
          </a:xfrm>
        </p:spPr>
        <p:txBody>
          <a:bodyPr anchor="b">
            <a:normAutofit/>
          </a:bodyPr>
          <a:lstStyle/>
          <a:p>
            <a:r>
              <a:rPr lang="en-US" sz="3200" dirty="0"/>
              <a:t>I </a:t>
            </a:r>
            <a:r>
              <a:rPr lang="en-US" sz="3200" dirty="0" err="1"/>
              <a:t>tuoi</a:t>
            </a:r>
            <a:r>
              <a:rPr lang="en-US" sz="3200" dirty="0"/>
              <a:t> </a:t>
            </a:r>
            <a:r>
              <a:rPr lang="en-US" sz="3200" dirty="0" err="1"/>
              <a:t>diritti</a:t>
            </a:r>
            <a:r>
              <a:rPr lang="en-US" sz="3200" dirty="0"/>
              <a:t> </a:t>
            </a:r>
            <a:r>
              <a:rPr lang="en-US" sz="3200" dirty="0" err="1"/>
              <a:t>digitali</a:t>
            </a:r>
            <a:endParaRPr lang="en-US" sz="3200" dirty="0"/>
          </a:p>
        </p:txBody>
      </p:sp>
      <p:sp>
        <p:nvSpPr>
          <p:cNvPr id="5" name="Content Placeholder 4">
            <a:extLst>
              <a:ext uri="{FF2B5EF4-FFF2-40B4-BE49-F238E27FC236}">
                <a16:creationId xmlns:a16="http://schemas.microsoft.com/office/drawing/2014/main" id="{E47FC3A1-A788-14A4-5733-096EB9707A3A}"/>
              </a:ext>
            </a:extLst>
          </p:cNvPr>
          <p:cNvSpPr>
            <a:spLocks noGrp="1"/>
          </p:cNvSpPr>
          <p:nvPr>
            <p:ph idx="1"/>
          </p:nvPr>
        </p:nvSpPr>
        <p:spPr>
          <a:xfrm>
            <a:off x="876692" y="2533476"/>
            <a:ext cx="5479719" cy="3447832"/>
          </a:xfrm>
        </p:spPr>
        <p:txBody>
          <a:bodyPr anchor="t">
            <a:normAutofit/>
          </a:bodyPr>
          <a:lstStyle/>
          <a:p>
            <a:r>
              <a:rPr lang="it-IT" sz="1700" dirty="0"/>
              <a:t>Il diritto all'informazione e il diritto alla partecipazione</a:t>
            </a:r>
          </a:p>
          <a:p>
            <a:r>
              <a:rPr lang="it-IT" sz="1700" dirty="0"/>
              <a:t>Il diritto di esprimere liberamente le proprie opinioni o idee, senza paura, censura o sanzioni legali</a:t>
            </a:r>
          </a:p>
          <a:p>
            <a:r>
              <a:rPr lang="it-IT" sz="1700" dirty="0"/>
              <a:t>Il diritto di associarsi. In altre parole, il diritto di entrare o uscire dai gruppi volontariamente, e il diritto di unirsi ad altri individui per esprimere, promuovere, perseguire e/o difendere interessi comuni</a:t>
            </a:r>
          </a:p>
          <a:p>
            <a:r>
              <a:rPr lang="it-IT" sz="1700" dirty="0"/>
              <a:t>Il diritto di controllare i propri dati personali, il che implica sapere quali informazioni personali sono state raccolte su di te</a:t>
            </a:r>
            <a:endParaRPr lang="en-US" sz="1700" dirty="0"/>
          </a:p>
        </p:txBody>
      </p:sp>
      <p:pic>
        <p:nvPicPr>
          <p:cNvPr id="7" name="Picture 6" descr="Exclamation mark on a yellow background">
            <a:extLst>
              <a:ext uri="{FF2B5EF4-FFF2-40B4-BE49-F238E27FC236}">
                <a16:creationId xmlns:a16="http://schemas.microsoft.com/office/drawing/2014/main" id="{3FF2ED07-6CD9-1EB3-A042-CF1A2C65B7E7}"/>
              </a:ext>
            </a:extLst>
          </p:cNvPr>
          <p:cNvPicPr>
            <a:picLocks noChangeAspect="1"/>
          </p:cNvPicPr>
          <p:nvPr/>
        </p:nvPicPr>
        <p:blipFill>
          <a:blip r:embed="rId3"/>
          <a:srcRect l="29549" r="16632"/>
          <a:stretch/>
        </p:blipFill>
        <p:spPr>
          <a:xfrm>
            <a:off x="7270812" y="10"/>
            <a:ext cx="4921187" cy="6857990"/>
          </a:xfrm>
          <a:prstGeom prst="rect">
            <a:avLst/>
          </a:prstGeom>
        </p:spPr>
      </p:pic>
      <p:grpSp>
        <p:nvGrpSpPr>
          <p:cNvPr id="11" name="Group 10">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3B71FD53-C48E-FFBB-73FA-95750ED289D6}"/>
              </a:ext>
            </a:extLst>
          </p:cNvPr>
          <p:cNvSpPr txBox="1"/>
          <p:nvPr/>
        </p:nvSpPr>
        <p:spPr>
          <a:xfrm>
            <a:off x="7742821" y="3857282"/>
            <a:ext cx="3411416" cy="800219"/>
          </a:xfrm>
          <a:prstGeom prst="rect">
            <a:avLst/>
          </a:prstGeom>
          <a:noFill/>
        </p:spPr>
        <p:txBody>
          <a:bodyPr wrap="square" rtlCol="0">
            <a:spAutoFit/>
          </a:bodyPr>
          <a:lstStyle/>
          <a:p>
            <a:r>
              <a:rPr lang="it-IT" sz="2300" i="1" dirty="0"/>
              <a:t>Essere un buon cittadino digitale</a:t>
            </a:r>
            <a:endParaRPr lang="en-US" sz="2300" i="1" dirty="0"/>
          </a:p>
        </p:txBody>
      </p:sp>
    </p:spTree>
    <p:extLst>
      <p:ext uri="{BB962C8B-B14F-4D97-AF65-F5344CB8AC3E}">
        <p14:creationId xmlns:p14="http://schemas.microsoft.com/office/powerpoint/2010/main" val="1239610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8C352-B3DC-3102-B1B7-810A625F2DBA}"/>
              </a:ext>
            </a:extLst>
          </p:cNvPr>
          <p:cNvSpPr>
            <a:spLocks noGrp="1"/>
          </p:cNvSpPr>
          <p:nvPr>
            <p:ph type="title"/>
          </p:nvPr>
        </p:nvSpPr>
        <p:spPr>
          <a:xfrm>
            <a:off x="6823878" y="741391"/>
            <a:ext cx="4491821" cy="1616203"/>
          </a:xfrm>
        </p:spPr>
        <p:txBody>
          <a:bodyPr anchor="b">
            <a:normAutofit/>
          </a:bodyPr>
          <a:lstStyle/>
          <a:p>
            <a:r>
              <a:rPr lang="en-US" sz="3200" dirty="0"/>
              <a:t>Le </a:t>
            </a:r>
            <a:r>
              <a:rPr lang="en-US" sz="3200" dirty="0" err="1"/>
              <a:t>tue</a:t>
            </a:r>
            <a:r>
              <a:rPr lang="en-US" sz="3200" dirty="0"/>
              <a:t> </a:t>
            </a:r>
            <a:r>
              <a:rPr lang="en-US" sz="3200" dirty="0" err="1"/>
              <a:t>responsabilità</a:t>
            </a:r>
            <a:r>
              <a:rPr lang="en-US" sz="3200" dirty="0"/>
              <a:t> </a:t>
            </a:r>
            <a:r>
              <a:rPr lang="en-US" sz="3200" dirty="0" err="1"/>
              <a:t>digitali</a:t>
            </a:r>
            <a:endParaRPr lang="en-US" sz="3200" dirty="0"/>
          </a:p>
        </p:txBody>
      </p:sp>
      <p:pic>
        <p:nvPicPr>
          <p:cNvPr id="5" name="Picture 4" descr="Colourful carved figures of humans">
            <a:extLst>
              <a:ext uri="{FF2B5EF4-FFF2-40B4-BE49-F238E27FC236}">
                <a16:creationId xmlns:a16="http://schemas.microsoft.com/office/drawing/2014/main" id="{533E75FC-4078-28D5-7051-F19F22C56A3F}"/>
              </a:ext>
            </a:extLst>
          </p:cNvPr>
          <p:cNvPicPr>
            <a:picLocks noChangeAspect="1"/>
          </p:cNvPicPr>
          <p:nvPr/>
        </p:nvPicPr>
        <p:blipFill>
          <a:blip r:embed="rId3"/>
          <a:srcRect l="18450" r="18217" b="-1"/>
          <a:stretch/>
        </p:blipFill>
        <p:spPr>
          <a:xfrm>
            <a:off x="20" y="10"/>
            <a:ext cx="6095980" cy="68579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4C958806-8CF8-C938-C5E2-9EDF394D5409}"/>
              </a:ext>
            </a:extLst>
          </p:cNvPr>
          <p:cNvSpPr>
            <a:spLocks noGrp="1"/>
          </p:cNvSpPr>
          <p:nvPr>
            <p:ph idx="1"/>
          </p:nvPr>
        </p:nvSpPr>
        <p:spPr>
          <a:xfrm>
            <a:off x="6823878" y="2533476"/>
            <a:ext cx="4491820" cy="3447832"/>
          </a:xfrm>
        </p:spPr>
        <p:txBody>
          <a:bodyPr anchor="t">
            <a:normAutofit lnSpcReduction="10000"/>
          </a:bodyPr>
          <a:lstStyle/>
          <a:p>
            <a:r>
              <a:rPr lang="it-IT" sz="1900" dirty="0"/>
              <a:t>Responsabilità di condividere informazioni, notizie e post reali e autentici</a:t>
            </a:r>
          </a:p>
          <a:p>
            <a:r>
              <a:rPr lang="it-IT" sz="1900" dirty="0"/>
              <a:t>Responsabilità di esprimersi in modo rispettoso</a:t>
            </a:r>
          </a:p>
          <a:p>
            <a:r>
              <a:rPr lang="it-IT" sz="1900" dirty="0"/>
              <a:t>Responsabilità di evitare gruppi che promuovono violenza e discriminazione di qualsiasi tipo</a:t>
            </a:r>
          </a:p>
          <a:p>
            <a:r>
              <a:rPr lang="it-IT" sz="1900" dirty="0"/>
              <a:t>Responsabilità di mantenere privati i propri dati personali e di evitare di condividere i dati personali di altre persone senza il loro consenso</a:t>
            </a:r>
            <a:endParaRPr lang="en-US" sz="1900" dirty="0"/>
          </a:p>
        </p:txBody>
      </p:sp>
      <p:sp>
        <p:nvSpPr>
          <p:cNvPr id="4" name="TextBox 3">
            <a:extLst>
              <a:ext uri="{FF2B5EF4-FFF2-40B4-BE49-F238E27FC236}">
                <a16:creationId xmlns:a16="http://schemas.microsoft.com/office/drawing/2014/main" id="{BF2A083E-C451-03FD-D62A-352F028E5713}"/>
              </a:ext>
            </a:extLst>
          </p:cNvPr>
          <p:cNvSpPr txBox="1"/>
          <p:nvPr/>
        </p:nvSpPr>
        <p:spPr>
          <a:xfrm>
            <a:off x="280664" y="1957484"/>
            <a:ext cx="3411416" cy="800219"/>
          </a:xfrm>
          <a:prstGeom prst="rect">
            <a:avLst/>
          </a:prstGeom>
          <a:noFill/>
        </p:spPr>
        <p:txBody>
          <a:bodyPr wrap="square" rtlCol="0">
            <a:spAutoFit/>
          </a:bodyPr>
          <a:lstStyle/>
          <a:p>
            <a:r>
              <a:rPr lang="it-IT" sz="2300" i="1" dirty="0"/>
              <a:t>Essere un buon cittadino digitale</a:t>
            </a:r>
            <a:endParaRPr lang="en-US" sz="2300" i="1" dirty="0"/>
          </a:p>
        </p:txBody>
      </p:sp>
    </p:spTree>
    <p:extLst>
      <p:ext uri="{BB962C8B-B14F-4D97-AF65-F5344CB8AC3E}">
        <p14:creationId xmlns:p14="http://schemas.microsoft.com/office/powerpoint/2010/main" val="252793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1DB3B-F6AE-FD4D-6D43-27D10DB4995E}"/>
              </a:ext>
            </a:extLst>
          </p:cNvPr>
          <p:cNvSpPr>
            <a:spLocks noGrp="1"/>
          </p:cNvSpPr>
          <p:nvPr>
            <p:ph type="title"/>
          </p:nvPr>
        </p:nvSpPr>
        <p:spPr>
          <a:xfrm>
            <a:off x="6417733" y="490537"/>
            <a:ext cx="5291663" cy="1628775"/>
          </a:xfrm>
        </p:spPr>
        <p:txBody>
          <a:bodyPr anchor="b">
            <a:normAutofit/>
          </a:bodyPr>
          <a:lstStyle/>
          <a:p>
            <a:r>
              <a:rPr lang="it-IT" sz="3700" b="0" i="0" u="none" strike="noStrike" baseline="0" dirty="0"/>
              <a:t>Tratta gli altri come vorresti essere trattato.</a:t>
            </a:r>
            <a:endParaRPr lang="en-US" sz="3700" dirty="0"/>
          </a:p>
        </p:txBody>
      </p:sp>
      <p:pic>
        <p:nvPicPr>
          <p:cNvPr id="5" name="Picture 4" descr="Line in the sand with spheres">
            <a:extLst>
              <a:ext uri="{FF2B5EF4-FFF2-40B4-BE49-F238E27FC236}">
                <a16:creationId xmlns:a16="http://schemas.microsoft.com/office/drawing/2014/main" id="{4BCEAB0C-6EC9-EFA5-840F-B90D737F3653}"/>
              </a:ext>
            </a:extLst>
          </p:cNvPr>
          <p:cNvPicPr>
            <a:picLocks noChangeAspect="1"/>
          </p:cNvPicPr>
          <p:nvPr/>
        </p:nvPicPr>
        <p:blipFill>
          <a:blip r:embed="rId3">
            <a:extLst>
              <a:ext uri="{28A0092B-C50C-407E-A947-70E740481C1C}">
                <a14:useLocalDpi xmlns:a14="http://schemas.microsoft.com/office/drawing/2010/main" val="0"/>
              </a:ext>
            </a:extLst>
          </a:blip>
          <a:srcRect t="12789" r="-1" b="12415"/>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410310CB-FD6C-ACA1-A4B5-4849DD53233D}"/>
              </a:ext>
            </a:extLst>
          </p:cNvPr>
          <p:cNvSpPr>
            <a:spLocks noGrp="1"/>
          </p:cNvSpPr>
          <p:nvPr>
            <p:ph idx="1"/>
          </p:nvPr>
        </p:nvSpPr>
        <p:spPr>
          <a:xfrm>
            <a:off x="6417734" y="2614612"/>
            <a:ext cx="5291663" cy="3752849"/>
          </a:xfrm>
        </p:spPr>
        <p:txBody>
          <a:bodyPr>
            <a:normAutofit/>
          </a:bodyPr>
          <a:lstStyle/>
          <a:p>
            <a:pPr marL="0" indent="0">
              <a:buNone/>
            </a:pPr>
            <a:r>
              <a:rPr lang="en-US" sz="1800">
                <a:hlinkClick r:id="rId4"/>
              </a:rPr>
              <a:t>https://edu.gcfglobal.org/en/communicationskills/being-a-good-digital-citizen/1/</a:t>
            </a:r>
            <a:endParaRPr lang="en-US" sz="1800"/>
          </a:p>
          <a:p>
            <a:pPr marL="0" indent="0">
              <a:buNone/>
            </a:pPr>
            <a:endParaRPr lang="en-US" sz="1800"/>
          </a:p>
        </p:txBody>
      </p:sp>
    </p:spTree>
    <p:extLst>
      <p:ext uri="{BB962C8B-B14F-4D97-AF65-F5344CB8AC3E}">
        <p14:creationId xmlns:p14="http://schemas.microsoft.com/office/powerpoint/2010/main" val="580219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1E5539EC-8CB8-002F-68C6-678840282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19" name="Rectangle 18">
              <a:extLst>
                <a:ext uri="{FF2B5EF4-FFF2-40B4-BE49-F238E27FC236}">
                  <a16:creationId xmlns:a16="http://schemas.microsoft.com/office/drawing/2014/main" id="{6C5D55A6-9EFD-CDA3-20CC-A99812CE1A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5B6E73B-6DFD-AE6C-1628-DF8DC30085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0E00FC4-DDBC-F424-CF71-73AF7A284A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91E8337-0266-5BB8-CE7F-D65B22826867}"/>
              </a:ext>
            </a:extLst>
          </p:cNvPr>
          <p:cNvSpPr>
            <a:spLocks noGrp="1"/>
          </p:cNvSpPr>
          <p:nvPr>
            <p:ph type="title"/>
          </p:nvPr>
        </p:nvSpPr>
        <p:spPr>
          <a:xfrm>
            <a:off x="876691" y="301843"/>
            <a:ext cx="10477109" cy="1003532"/>
          </a:xfrm>
        </p:spPr>
        <p:txBody>
          <a:bodyPr anchor="ctr">
            <a:normAutofit/>
          </a:bodyPr>
          <a:lstStyle/>
          <a:p>
            <a:r>
              <a:rPr lang="en-US" sz="3200" dirty="0">
                <a:solidFill>
                  <a:srgbClr val="FFFFFF"/>
                </a:solidFill>
              </a:rPr>
              <a:t>Netiquette per le e-mail</a:t>
            </a:r>
          </a:p>
        </p:txBody>
      </p:sp>
      <p:pic>
        <p:nvPicPr>
          <p:cNvPr id="5" name="Content Placeholder 4">
            <a:extLst>
              <a:ext uri="{FF2B5EF4-FFF2-40B4-BE49-F238E27FC236}">
                <a16:creationId xmlns:a16="http://schemas.microsoft.com/office/drawing/2014/main" id="{A2237EC7-2EC9-01F1-7AE3-0E8284985251}"/>
              </a:ext>
            </a:extLst>
          </p:cNvPr>
          <p:cNvPicPr>
            <a:picLocks noChangeAspect="1"/>
          </p:cNvPicPr>
          <p:nvPr/>
        </p:nvPicPr>
        <p:blipFill>
          <a:blip r:embed="rId3"/>
          <a:stretch>
            <a:fillRect/>
          </a:stretch>
        </p:blipFill>
        <p:spPr>
          <a:xfrm>
            <a:off x="1729495" y="2184851"/>
            <a:ext cx="8733398" cy="2800020"/>
          </a:xfrm>
          <a:prstGeom prst="rect">
            <a:avLst/>
          </a:prstGeom>
        </p:spPr>
      </p:pic>
      <p:cxnSp>
        <p:nvCxnSpPr>
          <p:cNvPr id="7" name="Straight Arrow Connector 6">
            <a:extLst>
              <a:ext uri="{FF2B5EF4-FFF2-40B4-BE49-F238E27FC236}">
                <a16:creationId xmlns:a16="http://schemas.microsoft.com/office/drawing/2014/main" id="{3BEA8F16-8BE7-6CF6-A9FC-54958A61CC43}"/>
              </a:ext>
            </a:extLst>
          </p:cNvPr>
          <p:cNvCxnSpPr/>
          <p:nvPr/>
        </p:nvCxnSpPr>
        <p:spPr>
          <a:xfrm>
            <a:off x="3860233" y="3001959"/>
            <a:ext cx="103908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CD02EC11-6581-1E17-AE8A-16A607FD50A4}"/>
              </a:ext>
            </a:extLst>
          </p:cNvPr>
          <p:cNvCxnSpPr/>
          <p:nvPr/>
        </p:nvCxnSpPr>
        <p:spPr>
          <a:xfrm>
            <a:off x="3860233" y="3563741"/>
            <a:ext cx="103908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758F5CBF-2B14-0EAC-BAD9-AF616D9B7AFB}"/>
              </a:ext>
            </a:extLst>
          </p:cNvPr>
          <p:cNvCxnSpPr/>
          <p:nvPr/>
        </p:nvCxnSpPr>
        <p:spPr>
          <a:xfrm>
            <a:off x="3860233" y="4070612"/>
            <a:ext cx="103908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81A07C8B-5331-DB60-1167-D0DA29E8214F}"/>
              </a:ext>
            </a:extLst>
          </p:cNvPr>
          <p:cNvSpPr txBox="1"/>
          <p:nvPr/>
        </p:nvSpPr>
        <p:spPr>
          <a:xfrm>
            <a:off x="5102067" y="2837227"/>
            <a:ext cx="4587180" cy="352725"/>
          </a:xfrm>
          <a:prstGeom prst="rect">
            <a:avLst/>
          </a:prstGeom>
          <a:noFill/>
        </p:spPr>
        <p:txBody>
          <a:bodyPr wrap="square" rtlCol="0">
            <a:spAutoFit/>
          </a:bodyPr>
          <a:lstStyle/>
          <a:p>
            <a:pPr defTabSz="859536">
              <a:spcAft>
                <a:spcPts val="600"/>
              </a:spcAft>
            </a:pPr>
            <a:r>
              <a:rPr lang="en-US" sz="1692" kern="1200" dirty="0" err="1">
                <a:solidFill>
                  <a:schemeClr val="tx1"/>
                </a:solidFill>
                <a:latin typeface="+mn-lt"/>
                <a:ea typeface="+mn-ea"/>
                <a:cs typeface="+mn-cs"/>
              </a:rPr>
              <a:t>Indirizzo</a:t>
            </a:r>
            <a:r>
              <a:rPr lang="en-US" sz="1692" kern="1200" dirty="0">
                <a:solidFill>
                  <a:schemeClr val="tx1"/>
                </a:solidFill>
                <a:latin typeface="+mn-lt"/>
                <a:ea typeface="+mn-ea"/>
                <a:cs typeface="+mn-cs"/>
              </a:rPr>
              <a:t> di un </a:t>
            </a:r>
            <a:r>
              <a:rPr lang="en-US" sz="1692" kern="1200" dirty="0" err="1">
                <a:solidFill>
                  <a:schemeClr val="tx1"/>
                </a:solidFill>
                <a:latin typeface="+mn-lt"/>
                <a:ea typeface="+mn-ea"/>
                <a:cs typeface="+mn-cs"/>
              </a:rPr>
              <a:t>destinatario</a:t>
            </a:r>
            <a:endParaRPr lang="en-US" dirty="0"/>
          </a:p>
        </p:txBody>
      </p:sp>
      <p:sp>
        <p:nvSpPr>
          <p:cNvPr id="11" name="TextBox 10">
            <a:extLst>
              <a:ext uri="{FF2B5EF4-FFF2-40B4-BE49-F238E27FC236}">
                <a16:creationId xmlns:a16="http://schemas.microsoft.com/office/drawing/2014/main" id="{898E643F-0C10-1ACF-BA4B-F2522DCB2A25}"/>
              </a:ext>
            </a:extLst>
          </p:cNvPr>
          <p:cNvSpPr txBox="1"/>
          <p:nvPr/>
        </p:nvSpPr>
        <p:spPr>
          <a:xfrm>
            <a:off x="5102067" y="3331937"/>
            <a:ext cx="4587180" cy="609067"/>
          </a:xfrm>
          <a:prstGeom prst="rect">
            <a:avLst/>
          </a:prstGeom>
          <a:noFill/>
        </p:spPr>
        <p:txBody>
          <a:bodyPr wrap="square" rtlCol="0">
            <a:spAutoFit/>
          </a:bodyPr>
          <a:lstStyle/>
          <a:p>
            <a:pPr defTabSz="859536">
              <a:spcAft>
                <a:spcPts val="600"/>
              </a:spcAft>
            </a:pPr>
            <a:r>
              <a:rPr lang="it-IT" sz="1692" kern="1200" dirty="0">
                <a:solidFill>
                  <a:schemeClr val="tx1"/>
                </a:solidFill>
                <a:latin typeface="+mn-lt"/>
                <a:ea typeface="+mn-ea"/>
                <a:cs typeface="+mn-cs"/>
              </a:rPr>
              <a:t>Indirizzo di un'altra persona nella stessa organizzazione, oltre al destinatario principale</a:t>
            </a:r>
            <a:endParaRPr lang="en-US" dirty="0"/>
          </a:p>
        </p:txBody>
      </p:sp>
      <p:sp>
        <p:nvSpPr>
          <p:cNvPr id="12" name="TextBox 11">
            <a:extLst>
              <a:ext uri="{FF2B5EF4-FFF2-40B4-BE49-F238E27FC236}">
                <a16:creationId xmlns:a16="http://schemas.microsoft.com/office/drawing/2014/main" id="{93CC6218-4DCF-3C00-6DCA-2E91060958A2}"/>
              </a:ext>
            </a:extLst>
          </p:cNvPr>
          <p:cNvSpPr txBox="1"/>
          <p:nvPr/>
        </p:nvSpPr>
        <p:spPr>
          <a:xfrm>
            <a:off x="5102067" y="3940880"/>
            <a:ext cx="4587180" cy="870096"/>
          </a:xfrm>
          <a:prstGeom prst="rect">
            <a:avLst/>
          </a:prstGeom>
          <a:noFill/>
        </p:spPr>
        <p:txBody>
          <a:bodyPr wrap="square" rtlCol="0">
            <a:spAutoFit/>
          </a:bodyPr>
          <a:lstStyle/>
          <a:p>
            <a:pPr defTabSz="859536">
              <a:spcAft>
                <a:spcPts val="600"/>
              </a:spcAft>
            </a:pPr>
            <a:r>
              <a:rPr lang="it-IT" sz="1692" kern="1200" dirty="0">
                <a:solidFill>
                  <a:schemeClr val="tx1"/>
                </a:solidFill>
                <a:latin typeface="+mn-lt"/>
                <a:ea typeface="+mn-ea"/>
                <a:cs typeface="+mn-cs"/>
              </a:rPr>
              <a:t>Indirizzi di molti destinatari diversi. Ogni destinatario riceverà il tuo messaggio, ma non saprà chi altri lo ha ricevuto.</a:t>
            </a:r>
            <a:endParaRPr lang="en-US" dirty="0"/>
          </a:p>
        </p:txBody>
      </p:sp>
      <p:sp>
        <p:nvSpPr>
          <p:cNvPr id="13" name="TextBox 12">
            <a:extLst>
              <a:ext uri="{FF2B5EF4-FFF2-40B4-BE49-F238E27FC236}">
                <a16:creationId xmlns:a16="http://schemas.microsoft.com/office/drawing/2014/main" id="{FF063CA0-3998-13A2-F50B-9B744CC76A3A}"/>
              </a:ext>
            </a:extLst>
          </p:cNvPr>
          <p:cNvSpPr txBox="1"/>
          <p:nvPr/>
        </p:nvSpPr>
        <p:spPr>
          <a:xfrm>
            <a:off x="1773616" y="5372633"/>
            <a:ext cx="8536549" cy="613117"/>
          </a:xfrm>
          <a:prstGeom prst="rect">
            <a:avLst/>
          </a:prstGeom>
          <a:noFill/>
        </p:spPr>
        <p:txBody>
          <a:bodyPr wrap="square" rtlCol="0">
            <a:spAutoFit/>
          </a:bodyPr>
          <a:lstStyle/>
          <a:p>
            <a:pPr defTabSz="859536">
              <a:spcAft>
                <a:spcPts val="600"/>
              </a:spcAft>
            </a:pPr>
            <a:r>
              <a:rPr lang="it-IT" sz="1692" kern="1200" dirty="0">
                <a:solidFill>
                  <a:schemeClr val="tx1"/>
                </a:solidFill>
                <a:latin typeface="+mn-lt"/>
                <a:ea typeface="+mn-ea"/>
                <a:cs typeface="+mn-cs"/>
              </a:rPr>
              <a:t>NON USARE LE LETTERE MAIUSCOLE NEL SOGGETTO O NEL CORPO DEL MESSAGGIO.</a:t>
            </a:r>
            <a:br>
              <a:rPr lang="it-IT" sz="1692" kern="1200" dirty="0">
                <a:solidFill>
                  <a:schemeClr val="tx1"/>
                </a:solidFill>
                <a:latin typeface="+mn-lt"/>
                <a:ea typeface="+mn-ea"/>
                <a:cs typeface="+mn-cs"/>
              </a:rPr>
            </a:br>
            <a:r>
              <a:rPr lang="it-IT" sz="1692" kern="1200" dirty="0">
                <a:solidFill>
                  <a:schemeClr val="tx1"/>
                </a:solidFill>
                <a:latin typeface="+mn-lt"/>
                <a:ea typeface="+mn-ea"/>
                <a:cs typeface="+mn-cs"/>
              </a:rPr>
              <a:t>Le lettere maiuscole sono come urlare a qualcuno.</a:t>
            </a:r>
            <a:endParaRPr lang="en-US" dirty="0"/>
          </a:p>
        </p:txBody>
      </p:sp>
    </p:spTree>
    <p:extLst>
      <p:ext uri="{BB962C8B-B14F-4D97-AF65-F5344CB8AC3E}">
        <p14:creationId xmlns:p14="http://schemas.microsoft.com/office/powerpoint/2010/main" val="3131554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AB7302E-69F9-DEA0-58DF-41CEED0126D8}"/>
              </a:ext>
            </a:extLst>
          </p:cNvPr>
          <p:cNvSpPr>
            <a:spLocks noGrp="1"/>
          </p:cNvSpPr>
          <p:nvPr>
            <p:ph type="title"/>
          </p:nvPr>
        </p:nvSpPr>
        <p:spPr>
          <a:xfrm>
            <a:off x="287988" y="673770"/>
            <a:ext cx="4320754" cy="2027227"/>
          </a:xfrm>
        </p:spPr>
        <p:txBody>
          <a:bodyPr anchor="t">
            <a:normAutofit/>
          </a:bodyPr>
          <a:lstStyle/>
          <a:p>
            <a:r>
              <a:rPr lang="en-US" sz="4600" dirty="0">
                <a:solidFill>
                  <a:srgbClr val="FFFFFF"/>
                </a:solidFill>
              </a:rPr>
              <a:t>Netiquette per le </a:t>
            </a:r>
            <a:r>
              <a:rPr lang="en-US" sz="4600" dirty="0" err="1">
                <a:solidFill>
                  <a:srgbClr val="FFFFFF"/>
                </a:solidFill>
              </a:rPr>
              <a:t>videoconferenze</a:t>
            </a:r>
            <a:endParaRPr lang="en-US" sz="4600" dirty="0">
              <a:solidFill>
                <a:srgbClr val="FFFFFF"/>
              </a:solidFill>
            </a:endParaRPr>
          </a:p>
        </p:txBody>
      </p:sp>
      <p:graphicFrame>
        <p:nvGraphicFramePr>
          <p:cNvPr id="20" name="Content Placeholder 2">
            <a:extLst>
              <a:ext uri="{FF2B5EF4-FFF2-40B4-BE49-F238E27FC236}">
                <a16:creationId xmlns:a16="http://schemas.microsoft.com/office/drawing/2014/main" id="{482C7686-FC32-A84F-E272-8E5F3E321855}"/>
              </a:ext>
            </a:extLst>
          </p:cNvPr>
          <p:cNvGraphicFramePr>
            <a:graphicFrameLocks noGrp="1"/>
          </p:cNvGraphicFramePr>
          <p:nvPr>
            <p:ph idx="1"/>
            <p:extLst>
              <p:ext uri="{D42A27DB-BD31-4B8C-83A1-F6EECF244321}">
                <p14:modId xmlns:p14="http://schemas.microsoft.com/office/powerpoint/2010/main" val="614243648"/>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77251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7C6BB9-317B-7C06-8FA7-7E7817A8FDCA}"/>
              </a:ext>
            </a:extLst>
          </p:cNvPr>
          <p:cNvSpPr>
            <a:spLocks noGrp="1"/>
          </p:cNvSpPr>
          <p:nvPr>
            <p:ph type="title"/>
          </p:nvPr>
        </p:nvSpPr>
        <p:spPr>
          <a:xfrm>
            <a:off x="838200" y="459863"/>
            <a:ext cx="10515600" cy="1004594"/>
          </a:xfrm>
        </p:spPr>
        <p:txBody>
          <a:bodyPr>
            <a:normAutofit/>
          </a:bodyPr>
          <a:lstStyle/>
          <a:p>
            <a:pPr algn="ctr"/>
            <a:r>
              <a:rPr lang="en-US" dirty="0">
                <a:solidFill>
                  <a:srgbClr val="FFFFFF"/>
                </a:solidFill>
              </a:rPr>
              <a:t>Netiquette per </a:t>
            </a:r>
            <a:r>
              <a:rPr lang="en-US" dirty="0" err="1">
                <a:solidFill>
                  <a:srgbClr val="FFFFFF"/>
                </a:solidFill>
              </a:rPr>
              <a:t>i</a:t>
            </a:r>
            <a:r>
              <a:rPr lang="en-US" dirty="0">
                <a:solidFill>
                  <a:srgbClr val="FFFFFF"/>
                </a:solidFill>
              </a:rPr>
              <a:t> social media</a:t>
            </a:r>
          </a:p>
        </p:txBody>
      </p:sp>
      <p:sp>
        <p:nvSpPr>
          <p:cNvPr id="47" name="Rectangle: Rounded Corners 46">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0" name="Content Placeholder 2">
            <a:extLst>
              <a:ext uri="{FF2B5EF4-FFF2-40B4-BE49-F238E27FC236}">
                <a16:creationId xmlns:a16="http://schemas.microsoft.com/office/drawing/2014/main" id="{A71BD075-A1EB-DC21-59E8-97637F31E24C}"/>
              </a:ext>
            </a:extLst>
          </p:cNvPr>
          <p:cNvGraphicFramePr>
            <a:graphicFrameLocks noGrp="1"/>
          </p:cNvGraphicFramePr>
          <p:nvPr>
            <p:ph idx="1"/>
            <p:extLst>
              <p:ext uri="{D42A27DB-BD31-4B8C-83A1-F6EECF244321}">
                <p14:modId xmlns:p14="http://schemas.microsoft.com/office/powerpoint/2010/main" val="2841520724"/>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0296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268" y="4930407"/>
            <a:ext cx="2727113" cy="1245023"/>
            <a:chOff x="37902" y="7395609"/>
            <a:chExt cx="4090670" cy="1867535"/>
          </a:xfrm>
        </p:grpSpPr>
        <p:pic>
          <p:nvPicPr>
            <p:cNvPr id="3" name="object 3"/>
            <p:cNvPicPr/>
            <p:nvPr/>
          </p:nvPicPr>
          <p:blipFill>
            <a:blip r:embed="rId3" cstate="print"/>
            <a:stretch>
              <a:fillRect/>
            </a:stretch>
          </p:blipFill>
          <p:spPr>
            <a:xfrm>
              <a:off x="37902" y="7576793"/>
              <a:ext cx="2381249" cy="1685924"/>
            </a:xfrm>
            <a:prstGeom prst="rect">
              <a:avLst/>
            </a:prstGeom>
          </p:spPr>
        </p:pic>
        <p:pic>
          <p:nvPicPr>
            <p:cNvPr id="4" name="object 4"/>
            <p:cNvPicPr/>
            <p:nvPr/>
          </p:nvPicPr>
          <p:blipFill>
            <a:blip r:embed="rId4" cstate="print"/>
            <a:stretch>
              <a:fillRect/>
            </a:stretch>
          </p:blipFill>
          <p:spPr>
            <a:xfrm>
              <a:off x="2385223" y="7395609"/>
              <a:ext cx="1743074" cy="1743074"/>
            </a:xfrm>
            <a:prstGeom prst="rect">
              <a:avLst/>
            </a:prstGeom>
          </p:spPr>
        </p:pic>
      </p:grpSp>
      <p:pic>
        <p:nvPicPr>
          <p:cNvPr id="5" name="object 5"/>
          <p:cNvPicPr/>
          <p:nvPr/>
        </p:nvPicPr>
        <p:blipFill>
          <a:blip r:embed="rId5" cstate="print"/>
          <a:stretch>
            <a:fillRect/>
          </a:stretch>
        </p:blipFill>
        <p:spPr>
          <a:xfrm>
            <a:off x="4283568" y="5186012"/>
            <a:ext cx="1795721" cy="745787"/>
          </a:xfrm>
          <a:prstGeom prst="rect">
            <a:avLst/>
          </a:prstGeom>
        </p:spPr>
      </p:pic>
      <p:pic>
        <p:nvPicPr>
          <p:cNvPr id="6" name="object 6"/>
          <p:cNvPicPr/>
          <p:nvPr/>
        </p:nvPicPr>
        <p:blipFill>
          <a:blip r:embed="rId6" cstate="print"/>
          <a:stretch>
            <a:fillRect/>
          </a:stretch>
        </p:blipFill>
        <p:spPr>
          <a:xfrm>
            <a:off x="6288955" y="4969719"/>
            <a:ext cx="1527895" cy="113029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172200"/>
            <a:ext cx="12191577" cy="685800"/>
          </a:xfrm>
          <a:custGeom>
            <a:avLst/>
            <a:gdLst/>
            <a:ahLst/>
            <a:cxnLst/>
            <a:rect l="l" t="t" r="r" b="b"/>
            <a:pathLst>
              <a:path w="18287365" h="1028700">
                <a:moveTo>
                  <a:pt x="0" y="0"/>
                </a:moveTo>
                <a:lnTo>
                  <a:pt x="18286852" y="0"/>
                </a:lnTo>
                <a:lnTo>
                  <a:pt x="18286852" y="1028699"/>
                </a:lnTo>
                <a:lnTo>
                  <a:pt x="0" y="1028699"/>
                </a:lnTo>
                <a:lnTo>
                  <a:pt x="0" y="0"/>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sp>
        <p:nvSpPr>
          <p:cNvPr id="9" name="object 9"/>
          <p:cNvSpPr txBox="1"/>
          <p:nvPr/>
        </p:nvSpPr>
        <p:spPr>
          <a:xfrm>
            <a:off x="20009" y="6354652"/>
            <a:ext cx="12152207" cy="414430"/>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1205" marR="3387" indent="-833162" algn="ctr">
              <a:lnSpc>
                <a:spcPct val="115100"/>
              </a:lnSpc>
              <a:spcBef>
                <a:spcPts val="67"/>
              </a:spcBef>
            </a:pPr>
            <a:r>
              <a:rPr lang="it-IT" spc="23" dirty="0">
                <a:solidFill>
                  <a:srgbClr val="FFFFFF"/>
                </a:solidFill>
                <a:latin typeface="Microsoft Sans Serif"/>
                <a:cs typeface="Microsoft Sans Serif"/>
              </a:rPr>
              <a:t>Finanziato dall'Unione Europea. Le opinioni e i punti di vista espressi sono tuttavia solo quelli dell'autore o degli autori e non riflettono necessariamente quelli dell'Unione Europea o dell'Agenzia Esecutiva per l'Istruzione e la Cultura (EACEA). Né l'Unione Europea né l'EACEA possono essere ritenute Responsabili.</a:t>
            </a:r>
          </a:p>
        </p:txBody>
      </p:sp>
      <p:pic>
        <p:nvPicPr>
          <p:cNvPr id="10" name="object 10"/>
          <p:cNvPicPr/>
          <p:nvPr/>
        </p:nvPicPr>
        <p:blipFill>
          <a:blip r:embed="rId8" cstate="print"/>
          <a:stretch>
            <a:fillRect/>
          </a:stretch>
        </p:blipFill>
        <p:spPr>
          <a:xfrm>
            <a:off x="10426294" y="920091"/>
            <a:ext cx="1365249" cy="1441449"/>
          </a:xfrm>
          <a:prstGeom prst="rect">
            <a:avLst/>
          </a:prstGeom>
        </p:spPr>
      </p:pic>
      <p:pic>
        <p:nvPicPr>
          <p:cNvPr id="11" name="object 11"/>
          <p:cNvPicPr/>
          <p:nvPr/>
        </p:nvPicPr>
        <p:blipFill>
          <a:blip r:embed="rId9" cstate="print"/>
          <a:stretch>
            <a:fillRect/>
          </a:stretch>
        </p:blipFill>
        <p:spPr>
          <a:xfrm>
            <a:off x="3666342" y="3257771"/>
            <a:ext cx="4848843" cy="1159933"/>
          </a:xfrm>
          <a:prstGeom prst="rect">
            <a:avLst/>
          </a:prstGeom>
        </p:spPr>
      </p:pic>
      <p:sp>
        <p:nvSpPr>
          <p:cNvPr id="13" name="object 13"/>
          <p:cNvSpPr txBox="1"/>
          <p:nvPr/>
        </p:nvSpPr>
        <p:spPr>
          <a:xfrm>
            <a:off x="2284091" y="1866513"/>
            <a:ext cx="7228044" cy="593325"/>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ct val="100000"/>
              </a:lnSpc>
              <a:spcBef>
                <a:spcPts val="1070"/>
              </a:spcBef>
            </a:pPr>
            <a:r>
              <a:rPr lang="it-IT" sz="2333" spc="-43" dirty="0">
                <a:latin typeface="Georgia"/>
                <a:cs typeface="Georgia"/>
              </a:rPr>
              <a:t>UE come casa della solidarietà per i minori fuori famiglia</a:t>
            </a:r>
            <a:br>
              <a:rPr lang="it-IT" sz="2333" spc="-43" dirty="0">
                <a:latin typeface="Georgia"/>
                <a:cs typeface="Georgia"/>
              </a:rPr>
            </a:br>
            <a:r>
              <a:rPr lang="en-US" sz="1467" spc="73" dirty="0">
                <a:latin typeface="Trebuchet MS"/>
                <a:cs typeface="Trebuchet MS"/>
              </a:rPr>
              <a:t>Erasmus+</a:t>
            </a:r>
            <a:r>
              <a:rPr lang="en-US" sz="1467" spc="-73" dirty="0">
                <a:latin typeface="Trebuchet MS"/>
                <a:cs typeface="Trebuchet MS"/>
              </a:rPr>
              <a:t> </a:t>
            </a:r>
            <a:r>
              <a:rPr lang="en-US" sz="1467" spc="-7" dirty="0">
                <a:latin typeface="Trebuchet MS"/>
                <a:cs typeface="Trebuchet MS"/>
              </a:rPr>
              <a:t>project</a:t>
            </a:r>
            <a:r>
              <a:rPr lang="en-US" sz="1467" spc="-73" dirty="0">
                <a:latin typeface="Trebuchet MS"/>
                <a:cs typeface="Trebuchet MS"/>
              </a:rPr>
              <a:t> </a:t>
            </a:r>
            <a:r>
              <a:rPr lang="en-US" sz="1467" spc="-27" dirty="0">
                <a:latin typeface="Trebuchet MS"/>
                <a:cs typeface="Trebuchet MS"/>
              </a:rPr>
              <a:t>n.</a:t>
            </a:r>
            <a:r>
              <a:rPr lang="en-US" sz="1467" spc="-73" dirty="0">
                <a:latin typeface="Trebuchet MS"/>
                <a:cs typeface="Trebuchet MS"/>
              </a:rPr>
              <a:t> </a:t>
            </a:r>
            <a:r>
              <a:rPr lang="en-US" sz="1467" spc="40" dirty="0">
                <a:latin typeface="Trebuchet MS"/>
                <a:cs typeface="Trebuchet MS"/>
              </a:rPr>
              <a:t>2023-2-IT03-KA220-YOU-000184370</a:t>
            </a:r>
            <a:endParaRPr lang="en-US" sz="1467" dirty="0">
              <a:latin typeface="Trebuchet MS"/>
              <a:cs typeface="Trebuchet MS"/>
            </a:endParaRPr>
          </a:p>
        </p:txBody>
      </p:sp>
      <p:pic>
        <p:nvPicPr>
          <p:cNvPr id="14" name="object 14"/>
          <p:cNvPicPr/>
          <p:nvPr/>
        </p:nvPicPr>
        <p:blipFill>
          <a:blip r:embed="rId10" cstate="print"/>
          <a:stretch>
            <a:fillRect/>
          </a:stretch>
        </p:blipFill>
        <p:spPr>
          <a:xfrm>
            <a:off x="7915797" y="5291340"/>
            <a:ext cx="1777999" cy="488949"/>
          </a:xfrm>
          <a:prstGeom prst="rect">
            <a:avLst/>
          </a:prstGeom>
        </p:spPr>
      </p:pic>
      <p:pic>
        <p:nvPicPr>
          <p:cNvPr id="15" name="object 15"/>
          <p:cNvPicPr/>
          <p:nvPr/>
        </p:nvPicPr>
        <p:blipFill>
          <a:blip r:embed="rId11" cstate="print"/>
          <a:stretch>
            <a:fillRect/>
          </a:stretch>
        </p:blipFill>
        <p:spPr>
          <a:xfrm>
            <a:off x="9795972" y="5242233"/>
            <a:ext cx="534561" cy="537599"/>
          </a:xfrm>
          <a:prstGeom prst="rect">
            <a:avLst/>
          </a:prstGeom>
        </p:spPr>
      </p:pic>
      <p:sp>
        <p:nvSpPr>
          <p:cNvPr id="16" name="object 16"/>
          <p:cNvSpPr/>
          <p:nvPr/>
        </p:nvSpPr>
        <p:spPr>
          <a:xfrm>
            <a:off x="10406008" y="5352499"/>
            <a:ext cx="786977" cy="134620"/>
          </a:xfrm>
          <a:custGeom>
            <a:avLst/>
            <a:gdLst/>
            <a:ahLst/>
            <a:cxnLst/>
            <a:rect l="l" t="t" r="r" b="b"/>
            <a:pathLst>
              <a:path w="1180465" h="201929">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7" name="object 17"/>
          <p:cNvGrpSpPr/>
          <p:nvPr/>
        </p:nvGrpSpPr>
        <p:grpSpPr>
          <a:xfrm>
            <a:off x="11231396" y="5352744"/>
            <a:ext cx="736600" cy="134197"/>
            <a:chOff x="16847094" y="8029116"/>
            <a:chExt cx="1104900" cy="201295"/>
          </a:xfrm>
        </p:grpSpPr>
        <p:pic>
          <p:nvPicPr>
            <p:cNvPr id="18" name="object 18"/>
            <p:cNvPicPr/>
            <p:nvPr/>
          </p:nvPicPr>
          <p:blipFill>
            <a:blip r:embed="rId12" cstate="print"/>
            <a:stretch>
              <a:fillRect/>
            </a:stretch>
          </p:blipFill>
          <p:spPr>
            <a:xfrm>
              <a:off x="16847094" y="8031077"/>
              <a:ext cx="493393" cy="197072"/>
            </a:xfrm>
            <a:prstGeom prst="rect">
              <a:avLst/>
            </a:prstGeom>
          </p:spPr>
        </p:pic>
        <p:sp>
          <p:nvSpPr>
            <p:cNvPr id="19" name="object 19"/>
            <p:cNvSpPr/>
            <p:nvPr/>
          </p:nvSpPr>
          <p:spPr>
            <a:xfrm>
              <a:off x="17362387" y="8029117"/>
              <a:ext cx="215265" cy="201295"/>
            </a:xfrm>
            <a:custGeom>
              <a:avLst/>
              <a:gdLst/>
              <a:ahLst/>
              <a:cxnLst/>
              <a:rect l="l" t="t" r="r" b="b"/>
              <a:pathLst>
                <a:path w="215265" h="201295">
                  <a:moveTo>
                    <a:pt x="41503" y="2705"/>
                  </a:moveTo>
                  <a:lnTo>
                    <a:pt x="0" y="2705"/>
                  </a:lnTo>
                  <a:lnTo>
                    <a:pt x="0" y="198513"/>
                  </a:lnTo>
                  <a:lnTo>
                    <a:pt x="41503" y="198513"/>
                  </a:lnTo>
                  <a:lnTo>
                    <a:pt x="41503" y="2705"/>
                  </a:lnTo>
                  <a:close/>
                </a:path>
                <a:path w="215265" h="20129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3" cstate="print"/>
            <a:stretch>
              <a:fillRect/>
            </a:stretch>
          </p:blipFill>
          <p:spPr>
            <a:xfrm>
              <a:off x="17596548" y="8031077"/>
              <a:ext cx="354959" cy="197072"/>
            </a:xfrm>
            <a:prstGeom prst="rect">
              <a:avLst/>
            </a:prstGeom>
          </p:spPr>
        </p:pic>
      </p:grpSp>
      <p:grpSp>
        <p:nvGrpSpPr>
          <p:cNvPr id="21" name="object 21"/>
          <p:cNvGrpSpPr/>
          <p:nvPr/>
        </p:nvGrpSpPr>
        <p:grpSpPr>
          <a:xfrm>
            <a:off x="10404054" y="5564040"/>
            <a:ext cx="557529" cy="105833"/>
            <a:chOff x="15606081" y="8346060"/>
            <a:chExt cx="836294" cy="158750"/>
          </a:xfrm>
        </p:grpSpPr>
        <p:pic>
          <p:nvPicPr>
            <p:cNvPr id="22" name="object 22"/>
            <p:cNvPicPr/>
            <p:nvPr/>
          </p:nvPicPr>
          <p:blipFill>
            <a:blip r:embed="rId14" cstate="print"/>
            <a:stretch>
              <a:fillRect/>
            </a:stretch>
          </p:blipFill>
          <p:spPr>
            <a:xfrm>
              <a:off x="15606081" y="8346183"/>
              <a:ext cx="117136" cy="158410"/>
            </a:xfrm>
            <a:prstGeom prst="rect">
              <a:avLst/>
            </a:prstGeom>
          </p:spPr>
        </p:pic>
        <p:sp>
          <p:nvSpPr>
            <p:cNvPr id="23" name="object 23"/>
            <p:cNvSpPr/>
            <p:nvPr/>
          </p:nvSpPr>
          <p:spPr>
            <a:xfrm>
              <a:off x="15748064" y="8348903"/>
              <a:ext cx="88900" cy="154305"/>
            </a:xfrm>
            <a:custGeom>
              <a:avLst/>
              <a:gdLst/>
              <a:ahLst/>
              <a:cxnLst/>
              <a:rect l="l" t="t" r="r" b="b"/>
              <a:pathLst>
                <a:path w="88900" h="154304">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4" name="object 24"/>
            <p:cNvPicPr/>
            <p:nvPr/>
          </p:nvPicPr>
          <p:blipFill>
            <a:blip r:embed="rId15" cstate="print"/>
            <a:stretch>
              <a:fillRect/>
            </a:stretch>
          </p:blipFill>
          <p:spPr>
            <a:xfrm>
              <a:off x="15866548" y="8348389"/>
              <a:ext cx="136598" cy="154119"/>
            </a:xfrm>
            <a:prstGeom prst="rect">
              <a:avLst/>
            </a:prstGeom>
          </p:spPr>
        </p:pic>
        <p:sp>
          <p:nvSpPr>
            <p:cNvPr id="25" name="object 25"/>
            <p:cNvSpPr/>
            <p:nvPr/>
          </p:nvSpPr>
          <p:spPr>
            <a:xfrm>
              <a:off x="16024682" y="8348903"/>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6" name="object 26"/>
            <p:cNvPicPr/>
            <p:nvPr/>
          </p:nvPicPr>
          <p:blipFill>
            <a:blip r:embed="rId16" cstate="print"/>
            <a:stretch>
              <a:fillRect/>
            </a:stretch>
          </p:blipFill>
          <p:spPr>
            <a:xfrm>
              <a:off x="16162266" y="8346060"/>
              <a:ext cx="279806" cy="158656"/>
            </a:xfrm>
            <a:prstGeom prst="rect">
              <a:avLst/>
            </a:prstGeom>
          </p:spPr>
        </p:pic>
      </p:grpSp>
      <p:grpSp>
        <p:nvGrpSpPr>
          <p:cNvPr id="27" name="object 27"/>
          <p:cNvGrpSpPr/>
          <p:nvPr/>
        </p:nvGrpSpPr>
        <p:grpSpPr>
          <a:xfrm>
            <a:off x="11010750" y="5564122"/>
            <a:ext cx="400050" cy="105833"/>
            <a:chOff x="16516125" y="8346182"/>
            <a:chExt cx="600075" cy="158750"/>
          </a:xfrm>
        </p:grpSpPr>
        <p:pic>
          <p:nvPicPr>
            <p:cNvPr id="28" name="object 28"/>
            <p:cNvPicPr/>
            <p:nvPr/>
          </p:nvPicPr>
          <p:blipFill>
            <a:blip r:embed="rId17" cstate="print"/>
            <a:stretch>
              <a:fillRect/>
            </a:stretch>
          </p:blipFill>
          <p:spPr>
            <a:xfrm>
              <a:off x="16516125" y="8346182"/>
              <a:ext cx="227174" cy="158410"/>
            </a:xfrm>
            <a:prstGeom prst="rect">
              <a:avLst/>
            </a:prstGeom>
          </p:spPr>
        </p:pic>
        <p:pic>
          <p:nvPicPr>
            <p:cNvPr id="29" name="object 29"/>
            <p:cNvPicPr/>
            <p:nvPr/>
          </p:nvPicPr>
          <p:blipFill>
            <a:blip r:embed="rId18" cstate="print"/>
            <a:stretch>
              <a:fillRect/>
            </a:stretch>
          </p:blipFill>
          <p:spPr>
            <a:xfrm>
              <a:off x="16763740" y="8348389"/>
              <a:ext cx="126316" cy="156203"/>
            </a:xfrm>
            <a:prstGeom prst="rect">
              <a:avLst/>
            </a:prstGeom>
          </p:spPr>
        </p:pic>
        <p:pic>
          <p:nvPicPr>
            <p:cNvPr id="30" name="object 30"/>
            <p:cNvPicPr/>
            <p:nvPr/>
          </p:nvPicPr>
          <p:blipFill>
            <a:blip r:embed="rId19" cstate="print"/>
            <a:stretch>
              <a:fillRect/>
            </a:stretch>
          </p:blipFill>
          <p:spPr>
            <a:xfrm>
              <a:off x="16925675" y="8348267"/>
              <a:ext cx="127663" cy="154119"/>
            </a:xfrm>
            <a:prstGeom prst="rect">
              <a:avLst/>
            </a:prstGeom>
          </p:spPr>
        </p:pic>
        <p:sp>
          <p:nvSpPr>
            <p:cNvPr id="31" name="object 31"/>
            <p:cNvSpPr/>
            <p:nvPr/>
          </p:nvSpPr>
          <p:spPr>
            <a:xfrm>
              <a:off x="17082958" y="8348389"/>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32" name="object 32"/>
          <p:cNvGrpSpPr/>
          <p:nvPr/>
        </p:nvGrpSpPr>
        <p:grpSpPr>
          <a:xfrm>
            <a:off x="11457835" y="5564040"/>
            <a:ext cx="509693" cy="105833"/>
            <a:chOff x="17186752" y="8346060"/>
            <a:chExt cx="764540" cy="158750"/>
          </a:xfrm>
        </p:grpSpPr>
        <p:pic>
          <p:nvPicPr>
            <p:cNvPr id="33" name="object 33"/>
            <p:cNvPicPr/>
            <p:nvPr/>
          </p:nvPicPr>
          <p:blipFill>
            <a:blip r:embed="rId20" cstate="print"/>
            <a:stretch>
              <a:fillRect/>
            </a:stretch>
          </p:blipFill>
          <p:spPr>
            <a:xfrm>
              <a:off x="17186752" y="8347776"/>
              <a:ext cx="254102" cy="154927"/>
            </a:xfrm>
            <a:prstGeom prst="rect">
              <a:avLst/>
            </a:prstGeom>
          </p:spPr>
        </p:pic>
        <p:sp>
          <p:nvSpPr>
            <p:cNvPr id="34" name="object 34"/>
            <p:cNvSpPr/>
            <p:nvPr/>
          </p:nvSpPr>
          <p:spPr>
            <a:xfrm>
              <a:off x="17468761" y="8348395"/>
              <a:ext cx="149225" cy="154940"/>
            </a:xfrm>
            <a:custGeom>
              <a:avLst/>
              <a:gdLst/>
              <a:ahLst/>
              <a:cxnLst/>
              <a:rect l="l" t="t" r="r" b="b"/>
              <a:pathLst>
                <a:path w="149225" h="15494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5" name="object 35"/>
            <p:cNvPicPr/>
            <p:nvPr/>
          </p:nvPicPr>
          <p:blipFill>
            <a:blip r:embed="rId21" cstate="print"/>
            <a:stretch>
              <a:fillRect/>
            </a:stretch>
          </p:blipFill>
          <p:spPr>
            <a:xfrm>
              <a:off x="17804382" y="8346060"/>
              <a:ext cx="146635" cy="158656"/>
            </a:xfrm>
            <a:prstGeom prst="rect">
              <a:avLst/>
            </a:prstGeom>
          </p:spPr>
        </p:pic>
        <p:pic>
          <p:nvPicPr>
            <p:cNvPr id="36" name="object 36"/>
            <p:cNvPicPr/>
            <p:nvPr/>
          </p:nvPicPr>
          <p:blipFill>
            <a:blip r:embed="rId19" cstate="print"/>
            <a:stretch>
              <a:fillRect/>
            </a:stretch>
          </p:blipFill>
          <p:spPr>
            <a:xfrm>
              <a:off x="17653952" y="8348267"/>
              <a:ext cx="127663" cy="154119"/>
            </a:xfrm>
            <a:prstGeom prst="rect">
              <a:avLst/>
            </a:prstGeom>
          </p:spPr>
        </p:pic>
      </p:grpSp>
      <p:pic>
        <p:nvPicPr>
          <p:cNvPr id="37" name="object 37"/>
          <p:cNvPicPr/>
          <p:nvPr/>
        </p:nvPicPr>
        <p:blipFill>
          <a:blip r:embed="rId22" cstate="print"/>
          <a:stretch>
            <a:fillRect/>
          </a:stretch>
        </p:blipFill>
        <p:spPr>
          <a:xfrm>
            <a:off x="2614798" y="5127795"/>
            <a:ext cx="1504949" cy="857249"/>
          </a:xfrm>
          <a:prstGeom prst="rect">
            <a:avLst/>
          </a:prstGeom>
        </p:spPr>
      </p:pic>
      <p:sp>
        <p:nvSpPr>
          <p:cNvPr id="39" name="Titolo 38">
            <a:extLst>
              <a:ext uri="{FF2B5EF4-FFF2-40B4-BE49-F238E27FC236}">
                <a16:creationId xmlns:a16="http://schemas.microsoft.com/office/drawing/2014/main" id="{99114E2C-8F2A-E231-1D86-50458F39D7A1}"/>
              </a:ext>
            </a:extLst>
          </p:cNvPr>
          <p:cNvSpPr>
            <a:spLocks noGrp="1"/>
          </p:cNvSpPr>
          <p:nvPr>
            <p:ph type="title"/>
          </p:nvPr>
        </p:nvSpPr>
        <p:spPr/>
        <p:txBody>
          <a:bodyPr/>
          <a:lstStyle/>
          <a:p>
            <a:r>
              <a:rPr kumimoji="0" lang="it-IT" sz="5400" b="1" i="0" u="none" strike="noStrike" kern="0" cap="none" spc="253" normalizeH="0" baseline="0" noProof="0" dirty="0" err="1">
                <a:ln>
                  <a:noFill/>
                </a:ln>
                <a:solidFill>
                  <a:prstClr val="black"/>
                </a:solidFill>
                <a:effectLst/>
                <a:uLnTx/>
                <a:uFillTx/>
                <a:latin typeface="Cambria"/>
                <a:ea typeface="+mj-ea"/>
                <a:cs typeface="Cambria"/>
              </a:rPr>
              <a:t>E</a:t>
            </a:r>
            <a:r>
              <a:rPr kumimoji="0" lang="it-IT" sz="5400" b="1" i="0" u="none" strike="noStrike" kern="0" cap="none" spc="117" normalizeH="0" baseline="0" noProof="0" dirty="0" err="1">
                <a:ln>
                  <a:noFill/>
                </a:ln>
                <a:solidFill>
                  <a:prstClr val="black"/>
                </a:solidFill>
                <a:effectLst/>
                <a:uLnTx/>
                <a:uFillTx/>
                <a:latin typeface="Cambria"/>
                <a:ea typeface="+mj-ea"/>
                <a:cs typeface="Cambria"/>
              </a:rPr>
              <a:t>u</a:t>
            </a:r>
            <a:r>
              <a:rPr kumimoji="0" lang="it-IT" sz="5400" b="1" i="0" u="none" strike="noStrike" kern="0" cap="none" spc="103" normalizeH="0" baseline="0" noProof="0" dirty="0" err="1">
                <a:ln>
                  <a:noFill/>
                </a:ln>
                <a:solidFill>
                  <a:prstClr val="black"/>
                </a:solidFill>
                <a:effectLst/>
                <a:uLnTx/>
                <a:uFillTx/>
                <a:latin typeface="Cambria"/>
                <a:ea typeface="+mj-ea"/>
                <a:cs typeface="Cambria"/>
              </a:rPr>
              <a:t>r</a:t>
            </a:r>
            <a:r>
              <a:rPr kumimoji="0" lang="it-IT" sz="5400" b="1" i="0" u="none" strike="noStrike" kern="0" cap="none" spc="136" normalizeH="0" baseline="0" noProof="0" dirty="0" err="1">
                <a:ln>
                  <a:noFill/>
                </a:ln>
                <a:solidFill>
                  <a:prstClr val="black"/>
                </a:solidFill>
                <a:effectLst/>
                <a:uLnTx/>
                <a:uFillTx/>
                <a:latin typeface="Cambria"/>
                <a:ea typeface="+mj-ea"/>
                <a:cs typeface="Cambria"/>
              </a:rPr>
              <a:t>h</a:t>
            </a:r>
            <a:r>
              <a:rPr kumimoji="0" lang="it-IT" sz="5400" b="1" i="0" u="none" strike="noStrike" kern="0" cap="none" spc="-13" normalizeH="0" baseline="0" noProof="0" dirty="0" err="1">
                <a:ln>
                  <a:noFill/>
                </a:ln>
                <a:solidFill>
                  <a:prstClr val="black"/>
                </a:solidFill>
                <a:effectLst/>
                <a:uLnTx/>
                <a:uFillTx/>
                <a:latin typeface="Cambria"/>
                <a:ea typeface="+mj-ea"/>
                <a:cs typeface="Cambria"/>
              </a:rPr>
              <a:t>o</a:t>
            </a:r>
            <a:r>
              <a:rPr kumimoji="0" lang="it-IT" sz="5400" b="1" i="0" u="none" strike="noStrike" kern="0" cap="none" spc="27" normalizeH="0" baseline="0" noProof="0" dirty="0" err="1">
                <a:ln>
                  <a:noFill/>
                </a:ln>
                <a:solidFill>
                  <a:prstClr val="black"/>
                </a:solidFill>
                <a:effectLst/>
                <a:uLnTx/>
                <a:uFillTx/>
                <a:latin typeface="Cambria"/>
                <a:ea typeface="+mj-ea"/>
                <a:cs typeface="Cambria"/>
              </a:rPr>
              <a:t>p</a:t>
            </a:r>
            <a:r>
              <a:rPr kumimoji="0" lang="it-IT" sz="5400" b="1" i="0" u="none" strike="noStrike" kern="0" cap="none" spc="47" normalizeH="0" baseline="0" noProof="0" dirty="0" err="1">
                <a:ln>
                  <a:noFill/>
                </a:ln>
                <a:solidFill>
                  <a:prstClr val="black"/>
                </a:solidFill>
                <a:effectLst/>
                <a:uLnTx/>
                <a:uFillTx/>
                <a:latin typeface="Cambria"/>
                <a:ea typeface="+mj-ea"/>
                <a:cs typeface="Cambria"/>
              </a:rPr>
              <a:t>e</a:t>
            </a:r>
            <a:endParaRPr lang="it-IT" dirty="0"/>
          </a:p>
        </p:txBody>
      </p:sp>
    </p:spTree>
    <p:extLst>
      <p:ext uri="{BB962C8B-B14F-4D97-AF65-F5344CB8AC3E}">
        <p14:creationId xmlns:p14="http://schemas.microsoft.com/office/powerpoint/2010/main" val="13364813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1696</TotalTime>
  <Words>4570</Words>
  <Application>Microsoft Office PowerPoint</Application>
  <PresentationFormat>Widescreen</PresentationFormat>
  <Paragraphs>151</Paragraphs>
  <Slides>21</Slides>
  <Notes>21</Notes>
  <HiddenSlides>0</HiddenSlides>
  <MMClips>0</MMClips>
  <ScaleCrop>false</ScaleCrop>
  <HeadingPairs>
    <vt:vector size="6" baseType="variant">
      <vt:variant>
        <vt:lpstr>Caratteri utilizzati</vt:lpstr>
      </vt:variant>
      <vt:variant>
        <vt:i4>18</vt:i4>
      </vt:variant>
      <vt:variant>
        <vt:lpstr>Tema</vt:lpstr>
      </vt:variant>
      <vt:variant>
        <vt:i4>2</vt:i4>
      </vt:variant>
      <vt:variant>
        <vt:lpstr>Titoli diapositive</vt:lpstr>
      </vt:variant>
      <vt:variant>
        <vt:i4>21</vt:i4>
      </vt:variant>
    </vt:vector>
  </HeadingPairs>
  <TitlesOfParts>
    <vt:vector size="41" baseType="lpstr">
      <vt:lpstr>Aptos</vt:lpstr>
      <vt:lpstr>Aptos Display</vt:lpstr>
      <vt:lpstr>Arial</vt:lpstr>
      <vt:lpstr>Calibri</vt:lpstr>
      <vt:lpstr>Cambria</vt:lpstr>
      <vt:lpstr>Courier New</vt:lpstr>
      <vt:lpstr>Georgia</vt:lpstr>
      <vt:lpstr>Microsoft Sans Serif</vt:lpstr>
      <vt:lpstr>Noto Sans</vt:lpstr>
      <vt:lpstr>Open Sans</vt:lpstr>
      <vt:lpstr>Palatino Linotype</vt:lpstr>
      <vt:lpstr>Roboto</vt:lpstr>
      <vt:lpstr>Segoe UI Symbol</vt:lpstr>
      <vt:lpstr>Symbol</vt:lpstr>
      <vt:lpstr>Tahoma</vt:lpstr>
      <vt:lpstr>Times New Roman</vt:lpstr>
      <vt:lpstr>Trebuchet MS</vt:lpstr>
      <vt:lpstr>Wingdings</vt:lpstr>
      <vt:lpstr>Office Theme</vt:lpstr>
      <vt:lpstr>Office Theme</vt:lpstr>
      <vt:lpstr>Eurhope</vt:lpstr>
      <vt:lpstr>In questo modulo parleremo di:</vt:lpstr>
      <vt:lpstr>Gli elementi chiave della comunicazione digitale.</vt:lpstr>
      <vt:lpstr>Strumenti per la comunicazione e la collaborazione</vt:lpstr>
      <vt:lpstr>E-mail</vt:lpstr>
      <vt:lpstr>Dentro una casella di posta</vt:lpstr>
      <vt:lpstr>App di messaggistica e chat</vt:lpstr>
      <vt:lpstr>Come scegliere quale app di chat utilizzare?</vt:lpstr>
      <vt:lpstr>Videoconferenze </vt:lpstr>
      <vt:lpstr>Social Media</vt:lpstr>
      <vt:lpstr>Utilizzo dei servizi digitali pubblici e privati </vt:lpstr>
      <vt:lpstr>Servizi Digitali Pubblici</vt:lpstr>
      <vt:lpstr>Servizi Digitali Privati</vt:lpstr>
      <vt:lpstr> Etichetta della comunicazione digitale  </vt:lpstr>
      <vt:lpstr>I tuoi diritti digitali</vt:lpstr>
      <vt:lpstr>Le tue responsabilità digitali</vt:lpstr>
      <vt:lpstr>Tratta gli altri come vorresti essere trattato.</vt:lpstr>
      <vt:lpstr>Netiquette per le e-mail</vt:lpstr>
      <vt:lpstr>Netiquette per le videoconferenze</vt:lpstr>
      <vt:lpstr>Netiquette per i social media</vt:lpstr>
      <vt:lpstr>Eurhope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Dede Georgia (Δέδε Γεωργία )</dc:creator>
  <cp:lastModifiedBy>Carlo Giordano</cp:lastModifiedBy>
  <cp:revision>1657</cp:revision>
  <dcterms:created xsi:type="dcterms:W3CDTF">2024-07-17T10:11:17Z</dcterms:created>
  <dcterms:modified xsi:type="dcterms:W3CDTF">2024-11-10T20:39:26Z</dcterms:modified>
</cp:coreProperties>
</file>