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50" r:id="rId2"/>
  </p:sldMasterIdLst>
  <p:notesMasterIdLst>
    <p:notesMasterId r:id="rId24"/>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6" roundtripDataSignature="AMtx7mgBCJAN/QJyxMHy+262XNIK6npcI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9E93BCA-ADD6-4C58-92C9-E3BAE33BCA96}">
  <a:tblStyle styleId="{E9E93BCA-ADD6-4C58-92C9-E3BAE33BCA96}" styleName="Table_0">
    <a:wholeTbl>
      <a:tcTxStyle b="off" i="off">
        <a:font>
          <a:latin typeface="Aptos"/>
          <a:ea typeface="Aptos"/>
          <a:cs typeface="Aptos"/>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7E9EC"/>
          </a:solidFill>
        </a:fill>
      </a:tcStyle>
    </a:wholeTbl>
    <a:band1H>
      <a:tcTxStyle/>
      <a:tcStyle>
        <a:tcBdr/>
        <a:fill>
          <a:solidFill>
            <a:srgbClr val="CAD1D8"/>
          </a:solidFill>
        </a:fill>
      </a:tcStyle>
    </a:band1H>
    <a:band2H>
      <a:tcTxStyle/>
      <a:tcStyle>
        <a:tcBdr/>
      </a:tcStyle>
    </a:band2H>
    <a:band1V>
      <a:tcTxStyle/>
      <a:tcStyle>
        <a:tcBdr/>
        <a:fill>
          <a:solidFill>
            <a:srgbClr val="CAD1D8"/>
          </a:solidFill>
        </a:fill>
      </a:tcStyle>
    </a:band1V>
    <a:band2V>
      <a:tcTxStyle/>
      <a:tcStyle>
        <a:tcBdr/>
      </a:tcStyle>
    </a:band2V>
    <a:lastCol>
      <a:tcTxStyle b="on" i="off">
        <a:font>
          <a:latin typeface="Aptos"/>
          <a:ea typeface="Aptos"/>
          <a:cs typeface="Aptos"/>
        </a:font>
        <a:schemeClr val="lt1"/>
      </a:tcTxStyle>
      <a:tcStyle>
        <a:tcBdr/>
        <a:fill>
          <a:solidFill>
            <a:schemeClr val="accent1"/>
          </a:solidFill>
        </a:fill>
      </a:tcStyle>
    </a:lastCol>
    <a:firstCol>
      <a:tcTxStyle b="on" i="off">
        <a:font>
          <a:latin typeface="Aptos"/>
          <a:ea typeface="Aptos"/>
          <a:cs typeface="Aptos"/>
        </a:font>
        <a:schemeClr val="lt1"/>
      </a:tcTxStyle>
      <a:tcStyle>
        <a:tcBdr/>
        <a:fill>
          <a:solidFill>
            <a:schemeClr val="accent1"/>
          </a:solidFill>
        </a:fill>
      </a:tcStyle>
    </a:firstCol>
    <a:lastRow>
      <a:tcTxStyle b="on" i="off">
        <a:font>
          <a:latin typeface="Aptos"/>
          <a:ea typeface="Aptos"/>
          <a:cs typeface="Aptos"/>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ptos"/>
          <a:ea typeface="Aptos"/>
          <a:cs typeface="Aptos"/>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557" autoAdjust="0"/>
  </p:normalViewPr>
  <p:slideViewPr>
    <p:cSldViewPr snapToGrid="0">
      <p:cViewPr varScale="1">
        <p:scale>
          <a:sx n="49" d="100"/>
          <a:sy n="49" d="100"/>
        </p:scale>
        <p:origin x="72" y="6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slide" Target="slides/slide19.xml"/><Relationship Id="rId68"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6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66" Type="http://customschemas.google.com/relationships/presentationmetadata" Target="meta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6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‹Nº›</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1:notes"/>
          <p:cNvSpPr>
            <a:spLocks noGrp="1" noRot="1" noChangeAspect="1"/>
          </p:cNvSpPr>
          <p:nvPr>
            <p:ph type="sldImg" idx="2"/>
          </p:nvPr>
        </p:nvSpPr>
        <p:spPr>
          <a:xfrm>
            <a:off x="1073150" y="1143000"/>
            <a:ext cx="4711700" cy="26511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1:notes"/>
          <p:cNvSpPr txBox="1">
            <a:spLocks noGrp="1"/>
          </p:cNvSpPr>
          <p:nvPr>
            <p:ph type="body" idx="1"/>
          </p:nvPr>
        </p:nvSpPr>
        <p:spPr>
          <a:xfrm>
            <a:off x="685800" y="3892379"/>
            <a:ext cx="5486400" cy="410862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s-ES" dirty="0"/>
              <a:t>Se trata de un módulo de 4 horas. Puede impartirlo en una sesión o en dos sesiones de 2 horas.  Como los conceptos de este módulo son profundos, organice pequeños descansos cuando considere que los alumnos necesitan algo de tiempo para digerir el contenido.</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Necesitarás-un PC/portátil con acceso a Internet y altavoz para poder escuchar los vídeos.</a:t>
            </a:r>
          </a:p>
          <a:p>
            <a:pPr marL="0" lvl="0" indent="0" algn="l" rtl="0">
              <a:spcBef>
                <a:spcPts val="0"/>
              </a:spcBef>
              <a:spcAft>
                <a:spcPts val="0"/>
              </a:spcAft>
              <a:buNone/>
            </a:pPr>
            <a:r>
              <a:rPr lang="es-ES" dirty="0"/>
              <a:t>-Un proyector de datos para proyectar esta presentación.</a:t>
            </a:r>
          </a:p>
          <a:p>
            <a:pPr marL="0" lvl="0" indent="0" algn="l" rtl="0">
              <a:spcBef>
                <a:spcPts val="0"/>
              </a:spcBef>
              <a:spcAft>
                <a:spcPts val="0"/>
              </a:spcAft>
              <a:buNone/>
            </a:pPr>
            <a:r>
              <a:rPr lang="es-ES" dirty="0"/>
              <a:t>-Notas </a:t>
            </a:r>
            <a:r>
              <a:rPr lang="es-ES" dirty="0" err="1"/>
              <a:t>post-it</a:t>
            </a:r>
            <a:r>
              <a:rPr lang="es-ES" dirty="0"/>
              <a:t>, hojas A4 y bolígrafos para los alumnos</a:t>
            </a:r>
          </a:p>
          <a:p>
            <a:pPr marL="0" lvl="0" indent="0" algn="l" rtl="0">
              <a:spcBef>
                <a:spcPts val="0"/>
              </a:spcBef>
              <a:spcAft>
                <a:spcPts val="0"/>
              </a:spcAft>
              <a:buNone/>
            </a:pPr>
            <a:r>
              <a:rPr lang="es-ES" dirty="0"/>
              <a:t>.-Es mejor si los asientos se pueden mover en el aula, para las actividades de las diapositivas 11 y 20</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☞Una nota sobre los vídeos utilizados: La mayoría de los vídeos están en inglés. Puedes añadir subtítulos si haces clic en CC en la parte inferior del vídeo. Si no ves tu idioma, haz clic en configuración, traducción automática y selecciona tu idioma. Como la mayoría de los vídeos empiezan con un breve anuncio, es aconsejable abrir el vídeo antes de la clase, saltarse el anuncio y parar. Vuelve a abrirlo cuando sea la hora y empieza. En este módulo hay dos vídeos (diapositivas 8 y 15).</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Símbolos utilizados en los apuntes para ayudarte a enseñar el módulo:</a:t>
            </a:r>
          </a:p>
          <a:p>
            <a:pPr marL="0" lvl="0" indent="0" algn="l" rtl="0">
              <a:spcBef>
                <a:spcPts val="0"/>
              </a:spcBef>
              <a:spcAft>
                <a:spcPts val="0"/>
              </a:spcAft>
              <a:buNone/>
            </a:pPr>
            <a:r>
              <a:rPr lang="es-ES" dirty="0"/>
              <a:t>☺ Se utiliza para algo que tienes que decir o leer en clase. Representa tu expresión oral.</a:t>
            </a:r>
          </a:p>
          <a:p>
            <a:pPr marL="0" lvl="0" indent="0" algn="l" rtl="0">
              <a:spcBef>
                <a:spcPts val="0"/>
              </a:spcBef>
              <a:spcAft>
                <a:spcPts val="0"/>
              </a:spcAft>
              <a:buNone/>
            </a:pPr>
            <a:r>
              <a:rPr lang="es-ES" dirty="0"/>
              <a:t>📄 Se utiliza para las instrucciones. Te da información sobre lo que tienes que hacer.</a:t>
            </a:r>
          </a:p>
          <a:p>
            <a:pPr marL="0" lvl="0" indent="0" algn="l" rtl="0">
              <a:spcBef>
                <a:spcPts val="0"/>
              </a:spcBef>
              <a:spcAft>
                <a:spcPts val="0"/>
              </a:spcAft>
              <a:buNone/>
            </a:pPr>
            <a:r>
              <a:rPr lang="es-ES" dirty="0"/>
              <a:t>🖈 Se utiliza en cualquiera de las anteriores (</a:t>
            </a:r>
            <a:r>
              <a:rPr lang="es-ES" dirty="0" err="1"/>
              <a:t>speaking</a:t>
            </a:r>
            <a:r>
              <a:rPr lang="es-ES" dirty="0"/>
              <a:t> o instrucciones). Representa una pregunta para hacer a los alumnos, o una actividad para hacer con los alumnos.</a:t>
            </a:r>
            <a:endParaRPr dirty="0"/>
          </a:p>
        </p:txBody>
      </p:sp>
      <p:sp>
        <p:nvSpPr>
          <p:cNvPr id="100" name="Google Shape;100;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s-ES" dirty="0"/>
              <a:t>☺¡Hola de nuevo! En el módulo anterior tratamos temas en torno a nuestra área personal. En este módulo hablaremos del área social y más concretamente:</a:t>
            </a:r>
          </a:p>
          <a:p>
            <a:pPr marL="0" lvl="0" indent="0" algn="l" rtl="0">
              <a:spcBef>
                <a:spcPts val="0"/>
              </a:spcBef>
              <a:spcAft>
                <a:spcPts val="0"/>
              </a:spcAft>
              <a:buClr>
                <a:schemeClr val="dk1"/>
              </a:buClr>
              <a:buSzPts val="1200"/>
              <a:buFont typeface="Noto Sans Symbols"/>
              <a:buNone/>
            </a:pPr>
            <a:r>
              <a:rPr lang="es-ES" dirty="0"/>
              <a:t>📄 Lee el temario a los alumnos.</a:t>
            </a:r>
            <a:endParaRPr dirty="0"/>
          </a:p>
        </p:txBody>
      </p:sp>
      <p:sp>
        <p:nvSpPr>
          <p:cNvPr id="140" name="Google Shape;14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s-ES" dirty="0"/>
              <a:t>Aristóteles, un famoso filósofo griego dijo: El hombre es por naturaleza un animal social. Las habilidades sociales, como la comunicación y el trabajo en equipo, son importantes para poder participar en la sociedad. Además, cuando mejoramos nuestras habilidades de comunicación y trabajo en equipo, podemos construir relaciones significativas, a nivel personal o profesional, lo que a su vez contribuye a nuestro bienestar general. Durante este módulo, tendremos la oportunidad de practicar las habilidades de comunicación y trabajo en equipo a través de ejercicios fáciles y amenos.</a:t>
            </a:r>
            <a:endParaRPr dirty="0"/>
          </a:p>
        </p:txBody>
      </p:sp>
      <p:sp>
        <p:nvSpPr>
          <p:cNvPr id="161" name="Google Shape;161;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Noto Sans Symbols"/>
              <a:buChar char="☺"/>
            </a:pPr>
            <a:r>
              <a:rPr lang="es-ES" dirty="0"/>
              <a:t>Algunas personas creen que pueden comunicarse por el mero hecho de hablar un idioma. Sin embargo, una comunicación eficaz requiere mucho más. Exploremos este interesante tema.</a:t>
            </a:r>
            <a:endParaRPr dirty="0"/>
          </a:p>
        </p:txBody>
      </p:sp>
      <p:sp>
        <p:nvSpPr>
          <p:cNvPr id="177" name="Google Shape;177;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Noto Sans Symbols"/>
              <a:buNone/>
            </a:pPr>
            <a:r>
              <a:rPr lang="es-ES" dirty="0"/>
              <a:t> ☺Para poder comunicarnos con los demás de forma significativa, primero tenemos que conocernos a nosotros mismos, comprender nuestras necesidades, motivaciones y emociones. Ya hemos hablado de todo ello en el módulo anterior. Después, tenemos que entender a las demás personas que nos rodean. Para ello, debemos desarrollar la inteligencia emocional, la empatía y la escucha activa. Veremos los tres requisitos en detalle.</a:t>
            </a:r>
            <a:endParaRPr dirty="0"/>
          </a:p>
        </p:txBody>
      </p:sp>
      <p:sp>
        <p:nvSpPr>
          <p:cNvPr id="186" name="Google Shape;18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Noto Sans Symbols"/>
              <a:buNone/>
              <a:tabLst/>
              <a:defRPr/>
            </a:pPr>
            <a:r>
              <a:rPr lang="es-ES" dirty="0"/>
              <a:t>☺La inteligencia emocional es la capacidad de comprender nuestras propias emociones y las de los demás. Mientras que el CI (Coeficiente Intelectual) mide nuestra capacidad para resolver problemas y pensar de forma lógica, la Inteligencia Emocional mide nuestra capacidad para comprender y gestionar las emociones. Nuestra Inteligencia Emocional puede influir más en nuestro éxito en la vida que nuestro Coeficiente Intelectual. Hay 4 habilidades clave en la Inteligencia Emocional: Dos de ellas tienen que ver con nosotros mismos </a:t>
            </a:r>
            <a:r>
              <a:rPr lang="es-ES" b="1" dirty="0"/>
              <a:t>Autoconciencia: </a:t>
            </a:r>
            <a:r>
              <a:rPr lang="es-ES" dirty="0"/>
              <a:t>reconocemos nuestras propias emociones y cómo afectan a nuestros pensamientos y comportamiento. Conocemos nuestros puntos fuertes y débiles. </a:t>
            </a:r>
            <a:r>
              <a:rPr lang="es-ES" b="1" dirty="0"/>
              <a:t>Autogestión:</a:t>
            </a:r>
            <a:r>
              <a:rPr lang="es-ES" dirty="0"/>
              <a:t> Somos capaces de controlar los sentimientos y comportamientos impulsivos, gestionar nuestras emociones de forma saludable y adaptarnos a las circunstancias cambiantes. Hemos tratado estas 2 habilidades en el módulo anterior. Ahora veremos las otras 2 que tienen que ver con nuestra conexión con los demás: </a:t>
            </a:r>
            <a:r>
              <a:rPr lang="es-ES" b="1" dirty="0"/>
              <a:t>Conciencia social: </a:t>
            </a:r>
            <a:r>
              <a:rPr lang="es-ES" dirty="0"/>
              <a:t>tenemos empatía. Podemos entender las emociones, necesidades y preocupaciones de otras personas, y sentirnos cómodos socialmente, y </a:t>
            </a:r>
            <a:r>
              <a:rPr lang="es-ES" b="1" dirty="0"/>
              <a:t>Gestión de las relaciones</a:t>
            </a:r>
            <a:r>
              <a:rPr lang="es-ES" dirty="0"/>
              <a:t>: sabemos desarrollar y mantener buenas relaciones, comunicarnos con claridad, trabajar bien en equipo y gestionar los conflictos. Hablaremos de estas dos habilidades con más detalle.</a:t>
            </a:r>
          </a:p>
          <a:p>
            <a:pPr marL="0" marR="0" lvl="0" indent="0" algn="l" rtl="0">
              <a:lnSpc>
                <a:spcPct val="100000"/>
              </a:lnSpc>
              <a:spcBef>
                <a:spcPts val="0"/>
              </a:spcBef>
              <a:spcAft>
                <a:spcPts val="0"/>
              </a:spcAft>
              <a:buClr>
                <a:schemeClr val="dk1"/>
              </a:buClr>
              <a:buSzPts val="1200"/>
              <a:buFont typeface="Noto Sans Symbols"/>
              <a:buNone/>
            </a:pPr>
            <a:endParaRPr b="0" i="0" dirty="0">
              <a:solidFill>
                <a:srgbClr val="444444"/>
              </a:solidFill>
              <a:highlight>
                <a:srgbClr val="FFFEFC"/>
              </a:highlight>
              <a:latin typeface="Arial"/>
              <a:ea typeface="Arial"/>
              <a:cs typeface="Arial"/>
              <a:sym typeface="Arial"/>
            </a:endParaRPr>
          </a:p>
          <a:p>
            <a:pPr marL="0" lvl="0" indent="0" algn="l" rtl="0">
              <a:spcBef>
                <a:spcPts val="0"/>
              </a:spcBef>
              <a:spcAft>
                <a:spcPts val="0"/>
              </a:spcAft>
              <a:buNone/>
            </a:pPr>
            <a:endParaRPr b="0" i="0" dirty="0">
              <a:solidFill>
                <a:srgbClr val="232426"/>
              </a:solidFill>
              <a:highlight>
                <a:srgbClr val="FFFEFC"/>
              </a:highlight>
              <a:latin typeface="Inter"/>
              <a:ea typeface="Inter"/>
              <a:cs typeface="Inter"/>
              <a:sym typeface="Inter"/>
            </a:endParaRPr>
          </a:p>
        </p:txBody>
      </p:sp>
      <p:sp>
        <p:nvSpPr>
          <p:cNvPr id="195" name="Google Shape;195;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3" name="Google Shape;213;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Noto Sans Symbols"/>
              <a:buNone/>
            </a:pPr>
            <a:r>
              <a:rPr lang="es-ES" dirty="0"/>
              <a:t>☺¿Qué es exactamente la conciencia social? Es una valiosa habilidad que nos permite reconocer e interpretar las pistas verbales y no verbales que utilizan los demás para comunicarse con nosotros. Estas pistas nos permiten saber cómo se sienten realmente los demás, cómo cambia su estado emocional de un momento a otro y qué es realmente importante para ellos. A veces, las pistas verbales y no verbales se contradicen. Por ejemplo, una persona que habla muy bajo puede tener miedo o ser tímida o estar pidiendo ayuda en secreto. Una persona que dice estar bien pero se sienta encorvada y no nos mira al responder, no está nada bien. Evaluar el lenguaje corporal y las señales no verbales puede practicarse. Hablaremos de ello dentro de un rato. Un componente clave de la conciencia social es la empatía. Nos permite ponernos en el lugar de otra persona y ver el mundo desde su perspectiva. La conciencia social requiere nuestra presencia en el momento, nuestra </a:t>
            </a:r>
            <a:r>
              <a:rPr lang="es-ES" dirty="0" err="1"/>
              <a:t>atención.Pregunta</a:t>
            </a:r>
            <a:r>
              <a:rPr lang="es-ES" dirty="0"/>
              <a:t> a los alumnos si tienen claro el concepto de conciencia social. Si no es así, intenta reformularlo y explicarlo.</a:t>
            </a:r>
            <a:endParaRPr dirty="0"/>
          </a:p>
          <a:p>
            <a:pPr marL="0" lvl="0" indent="0" algn="l" rtl="0">
              <a:spcBef>
                <a:spcPts val="0"/>
              </a:spcBef>
              <a:spcAft>
                <a:spcPts val="0"/>
              </a:spcAft>
              <a:buNone/>
            </a:pPr>
            <a:endParaRPr dirty="0"/>
          </a:p>
        </p:txBody>
      </p:sp>
      <p:sp>
        <p:nvSpPr>
          <p:cNvPr id="214" name="Google Shape;214;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Noto Sans Symbols"/>
              <a:buNone/>
            </a:pPr>
            <a:r>
              <a:rPr lang="es-ES" b="0" i="0" dirty="0">
                <a:solidFill>
                  <a:srgbClr val="333333"/>
                </a:solidFill>
                <a:highlight>
                  <a:srgbClr val="FBF9F7"/>
                </a:highlight>
                <a:latin typeface="Open Sans"/>
                <a:ea typeface="Open Sans"/>
                <a:cs typeface="Open Sans"/>
                <a:sym typeface="Open Sans"/>
              </a:rPr>
              <a:t>☺¿Pero qué es la empatía? Veamos un breve vídeo sobre ello.</a:t>
            </a:r>
          </a:p>
          <a:p>
            <a:pPr marL="0" marR="0" lvl="0" indent="0" algn="l" rtl="0">
              <a:lnSpc>
                <a:spcPct val="100000"/>
              </a:lnSpc>
              <a:spcBef>
                <a:spcPts val="0"/>
              </a:spcBef>
              <a:spcAft>
                <a:spcPts val="0"/>
              </a:spcAft>
              <a:buClr>
                <a:schemeClr val="dk1"/>
              </a:buClr>
              <a:buSzPts val="1200"/>
              <a:buFont typeface="Noto Sans Symbols"/>
              <a:buNone/>
            </a:pPr>
            <a:endParaRPr lang="es-ES" b="0" i="0" dirty="0">
              <a:solidFill>
                <a:srgbClr val="333333"/>
              </a:solidFill>
              <a:highlight>
                <a:srgbClr val="FBF9F7"/>
              </a:highlight>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200"/>
              <a:buFont typeface="Noto Sans Symbols"/>
              <a:buNone/>
            </a:pPr>
            <a:r>
              <a:rPr lang="es-ES" b="0" i="0" dirty="0">
                <a:solidFill>
                  <a:srgbClr val="333333"/>
                </a:solidFill>
                <a:highlight>
                  <a:srgbClr val="FBF9F7"/>
                </a:highlight>
                <a:latin typeface="Open Sans"/>
                <a:ea typeface="Open Sans"/>
                <a:cs typeface="Open Sans"/>
                <a:sym typeface="Open Sans"/>
              </a:rPr>
              <a:t>📄Después de ver el vídeo abre un debate con los alumnos para asegurarte de que han entendido qué es la empatía y por qué es importante. A continuación, haz clic para revelar el contenido de la diapositiva, que sirve de resumen.</a:t>
            </a:r>
          </a:p>
          <a:p>
            <a:pPr marL="0" marR="0" lvl="0" indent="0" algn="l" rtl="0">
              <a:lnSpc>
                <a:spcPct val="100000"/>
              </a:lnSpc>
              <a:spcBef>
                <a:spcPts val="0"/>
              </a:spcBef>
              <a:spcAft>
                <a:spcPts val="0"/>
              </a:spcAft>
              <a:buClr>
                <a:schemeClr val="dk1"/>
              </a:buClr>
              <a:buSzPts val="1200"/>
              <a:buFont typeface="Noto Sans Symbols"/>
              <a:buNone/>
            </a:pPr>
            <a:endParaRPr lang="es-ES" b="0" i="0" dirty="0">
              <a:solidFill>
                <a:srgbClr val="333333"/>
              </a:solidFill>
              <a:highlight>
                <a:srgbClr val="FBF9F7"/>
              </a:highlight>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200"/>
              <a:buFont typeface="Noto Sans Symbols"/>
              <a:buNone/>
            </a:pPr>
            <a:r>
              <a:rPr lang="es-ES" b="0" i="0" dirty="0">
                <a:solidFill>
                  <a:srgbClr val="333333"/>
                </a:solidFill>
                <a:highlight>
                  <a:srgbClr val="FBF9F7"/>
                </a:highlight>
                <a:latin typeface="Open Sans"/>
                <a:ea typeface="Open Sans"/>
                <a:cs typeface="Open Sans"/>
                <a:sym typeface="Open Sans"/>
              </a:rPr>
              <a:t>☺La empatía es la capacidad de comprender emocionalmente lo que sienten otras personas, ver las cosas desde su punto de vista e imaginarnos en su lugar. Hay diferentes niveles y expresiones de empatía, pero esencialmente tiene que ver con la capacidad de ponernos en el lugar de otra persona.  Como vimos en el vídeo, para practicar la empatía necesitamos entender que cada persona es diferente. Algo que a nosotros no nos molesta en absoluto, puede herir a otra persona. Esto es aún más cierto cuando se trata de personas de diferentes orígenes culturales. A continuación, debemos prestar atención a las señales que muestran cómo se siente una persona. Esto incluye el lenguaje corporal, el tono de voz y las palabras utilizadas. Una vez que hemos entendido cómo se siente una persona, debemos responder de forma adecuada. Un abrazo amistoso, unas palabras para mostrar nuestra compasión por la tristeza de la otra persona o nuestra alegría por su felicidad o su éxito, son bienvenidos la mayoría de las veces. Si podemos, podemos ayudar a las personas que lo necesitan.</a:t>
            </a:r>
            <a:endParaRPr b="0" i="0" dirty="0">
              <a:solidFill>
                <a:srgbClr val="333333"/>
              </a:solidFill>
              <a:highlight>
                <a:srgbClr val="FBF9F7"/>
              </a:highlight>
              <a:latin typeface="Open Sans"/>
              <a:ea typeface="Open Sans"/>
              <a:cs typeface="Open Sans"/>
              <a:sym typeface="Open Sans"/>
            </a:endParaRPr>
          </a:p>
          <a:p>
            <a:pPr marL="171450" marR="0" lvl="0" indent="-95250" algn="l" rtl="0">
              <a:lnSpc>
                <a:spcPct val="100000"/>
              </a:lnSpc>
              <a:spcBef>
                <a:spcPts val="0"/>
              </a:spcBef>
              <a:spcAft>
                <a:spcPts val="0"/>
              </a:spcAft>
              <a:buClr>
                <a:schemeClr val="dk1"/>
              </a:buClr>
              <a:buSzPts val="1200"/>
              <a:buFont typeface="Noto Sans Symbols"/>
              <a:buNone/>
            </a:pPr>
            <a:endParaRPr b="0" i="0" dirty="0">
              <a:solidFill>
                <a:srgbClr val="000000"/>
              </a:solidFill>
              <a:latin typeface="Work Sans"/>
              <a:ea typeface="Work Sans"/>
              <a:cs typeface="Work Sans"/>
              <a:sym typeface="Work Sans"/>
            </a:endParaRPr>
          </a:p>
          <a:p>
            <a:pPr marL="0" lvl="0" indent="0" algn="l" rtl="0">
              <a:spcBef>
                <a:spcPts val="0"/>
              </a:spcBef>
              <a:spcAft>
                <a:spcPts val="0"/>
              </a:spcAft>
              <a:buNone/>
            </a:pPr>
            <a:endParaRPr dirty="0"/>
          </a:p>
        </p:txBody>
      </p:sp>
      <p:sp>
        <p:nvSpPr>
          <p:cNvPr id="224" name="Google Shape;224;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Noto Sans Symbols"/>
              <a:buNone/>
            </a:pPr>
            <a:r>
              <a:rPr lang="es-ES" b="0" i="0" dirty="0">
                <a:solidFill>
                  <a:srgbClr val="474747"/>
                </a:solidFill>
                <a:latin typeface="Arial"/>
                <a:ea typeface="Arial"/>
                <a:cs typeface="Arial"/>
                <a:sym typeface="Arial"/>
              </a:rPr>
              <a:t>☺¿Por qué debemos esforzarnos en fomentar la empatía? Por qué debería importarnos? La empatía mejora todas las interacciones humanas y mejora nuestra capacidad para comunicarnos con los demás y formar parte de un equipo. Nos permite construir interacciones sociales significativas. Sentirse conectado a los demás es enormemente importante para nuestro bienestar óptimo. Es la base misma de las relaciones humanas y nos ayuda a sentirnos valorados, queridos y cuidados. Estar conectados con los demás es bueno para nuestro bienestar mental. La empatía nos ayuda a ser mejores amigos y, más adelante, mejores trabajadores, miembros de equipos y líderes. Nos permite comprender mejor a nuestros amigos, socios y compañeros de trabajo. Estaremos en mejor posición para desarrollar relaciones más afectuosas y compasivas y para liderar e inspirar eficazmente a otros en el futuro. Por último, la empatía nos capacita para tener una visión de conjunto y aumentar nuestra resiliencia. Cuando incorporamos varias perspectivas o visiones del mundo diferentes, somos capaces de ver el panorama general de un problema o concepto y, por tanto, nos volvemos más resilientes, tal y como hemos comentado en el módulo anterior. Es evidente que si todas las personas practicaran la empatía, el mundo sería un lugar </a:t>
            </a:r>
            <a:r>
              <a:rPr lang="es-ES" b="0" i="0" dirty="0" err="1">
                <a:solidFill>
                  <a:srgbClr val="474747"/>
                </a:solidFill>
                <a:latin typeface="Arial"/>
                <a:ea typeface="Arial"/>
                <a:cs typeface="Arial"/>
                <a:sym typeface="Arial"/>
              </a:rPr>
              <a:t>mejor.Abre</a:t>
            </a:r>
            <a:r>
              <a:rPr lang="es-ES" b="0" i="0" dirty="0">
                <a:solidFill>
                  <a:srgbClr val="474747"/>
                </a:solidFill>
                <a:latin typeface="Arial"/>
                <a:ea typeface="Arial"/>
                <a:cs typeface="Arial"/>
                <a:sym typeface="Arial"/>
              </a:rPr>
              <a:t> un debate con los alumnos sobre la importancia de la empatía. Qué piensan de todo lo anterior? ¿Intentarán practicar la empatía en los próximos días?</a:t>
            </a:r>
            <a:endParaRPr b="0" i="0" dirty="0">
              <a:solidFill>
                <a:srgbClr val="474747"/>
              </a:solidFill>
              <a:latin typeface="Arial"/>
              <a:ea typeface="Arial"/>
              <a:cs typeface="Arial"/>
              <a:sym typeface="Arial"/>
            </a:endParaRPr>
          </a:p>
        </p:txBody>
      </p:sp>
      <p:sp>
        <p:nvSpPr>
          <p:cNvPr id="233" name="Google Shape;233;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Noto Sans Symbols"/>
              <a:buNone/>
            </a:pPr>
            <a:r>
              <a:rPr lang="es-ES" dirty="0"/>
              <a:t>☺Como decíamos antes, nuestra conciencia social y nuestra empatía dependen de nuestra capacidad para estar presentes y observar las señales verbales y no verbales de los demás. Las señales verbales son obvias, es lo que dice la gente. Evaluar las señales no verbales de otras personas requiere tiempo y práctica. Hablamos del lenguaje corporal y de los distintos elementos que incluye. Veamos juntos un breve resumen de ellos.📄Lee cada uno de los bloques de la pantalla y detente cada vez que un alumno tenga una pregunta. Si hay dudas para alguno de los bloques, intenta poner </a:t>
            </a:r>
            <a:r>
              <a:rPr lang="es-ES" dirty="0" err="1"/>
              <a:t>ejemplos.☺Podemos</a:t>
            </a:r>
            <a:r>
              <a:rPr lang="es-ES" dirty="0"/>
              <a:t> intentar comprobar todo lo anterior cuando conozcamos a gente nueva o cuando pasemos tiempo con nuestros amigos. El lenguaje corporal puede revelar más sobre la situación emocional de una persona, que sus palabras. Como hemos dicho, lleva tiempo y práctica, pero da sus frutos de diferentes maneras.</a:t>
            </a:r>
            <a:endParaRPr dirty="0"/>
          </a:p>
        </p:txBody>
      </p:sp>
      <p:sp>
        <p:nvSpPr>
          <p:cNvPr id="258" name="Google Shape;258;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95250" algn="l" rtl="0">
              <a:spcBef>
                <a:spcPts val="0"/>
              </a:spcBef>
              <a:spcAft>
                <a:spcPts val="0"/>
              </a:spcAft>
              <a:buClr>
                <a:schemeClr val="dk1"/>
              </a:buClr>
              <a:buSzPts val="1200"/>
              <a:buFont typeface="Noto Sans Symbols"/>
              <a:buNone/>
            </a:pPr>
            <a:r>
              <a:rPr lang="es-ES" dirty="0"/>
              <a:t>☺Para empezar, vamos a practicarlo ahora, juntos. Esta actividad nos insta a observar las caras de diferentes personas e intentar relacionarlas con determinadas emociones que suponemos que sienten.</a:t>
            </a:r>
          </a:p>
          <a:p>
            <a:pPr marL="171450" lvl="0" indent="-95250" algn="l" rtl="0">
              <a:spcBef>
                <a:spcPts val="0"/>
              </a:spcBef>
              <a:spcAft>
                <a:spcPts val="0"/>
              </a:spcAft>
              <a:buClr>
                <a:schemeClr val="dk1"/>
              </a:buClr>
              <a:buSzPts val="1200"/>
              <a:buFont typeface="Noto Sans Symbols"/>
              <a:buNone/>
            </a:pPr>
            <a:r>
              <a:rPr lang="es-ES" dirty="0"/>
              <a:t>📄Se trata de una actividad en grupo (5-10 minutos). Divide tu clase en equipos de 2-3 alumnos. Es mejor si cada equipo puede sentarse a cierta distancia de los otros equipos. Entregue a cada equipo un A4 y un bolígrafo. Pide a los alumnos que relacionen las imágenes con las emociones. Pueden utilizar más de una emoción para cada imagen. Cuando terminen, pide a cada equipo que diga en voz alta qué emociones ha asignado a cada imagen. Si hay opiniones contradictorias entre los equipos, pide a los alumnos que expliquen por qué han elegido una emoción concreta y abre un debate. Este ejercicio puede durar sólo 15 minutos, pero si aparecen diferentes puntos de vista puede llevar hasta media hora. Es importante dejar tiempo para el debate. Esto ayudará a los alumnos a entender exactamente lo que hemos discutido antes, que todas las personas son diferentes y tienen una perspectiva distinta.</a:t>
            </a:r>
            <a:endParaRPr dirty="0"/>
          </a:p>
        </p:txBody>
      </p:sp>
      <p:sp>
        <p:nvSpPr>
          <p:cNvPr id="281" name="Google Shape;281;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5" name="Google Shape;295;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rgbClr val="333333"/>
              </a:buClr>
              <a:buSzPts val="1200"/>
              <a:buFont typeface="Noto Sans Symbols"/>
              <a:buChar char="☺"/>
            </a:pPr>
            <a:r>
              <a:rPr lang="es-ES" dirty="0"/>
              <a:t>Ahora, este ejercicio es muy interesante y nos brinda la oportunidad de practicar nuestra capacidad de observación. Veremos una foto todos juntos y trataremos de entender qué está pasando y cómo se sienten las personas que aparecen en ella.📄Se trata de una actividad de grupo, en la que toda la clase junta formará el equipo. Esta serie del New York Times presenta una foto sin pie de foto y pide a los alumnos y lectores que hagan sus propias observaciones sobre lo que puede estar pasando en la foto. Abra el enlace e inicie un debate con los alumnos:-¿Qué creen que está pasando?-¿Por qué lo dicen?-Elige a una persona de la foto y pregunta a los alumnos cuáles podrían ser sus sentimientos. Céntrate en el lenguaje corporal, ya que lo hemos examinado antes-Da un título a la foto. Permita que los alumnos sean </a:t>
            </a:r>
            <a:r>
              <a:rPr lang="es-ES" dirty="0" err="1"/>
              <a:t>creativosLa</a:t>
            </a:r>
            <a:r>
              <a:rPr lang="es-ES" dirty="0"/>
              <a:t> revelación: La imagen de esta semana procede del artículo «¡Preparados, listos, </a:t>
            </a:r>
            <a:r>
              <a:rPr lang="es-ES" dirty="0" err="1"/>
              <a:t>Garçon</a:t>
            </a:r>
            <a:r>
              <a:rPr lang="es-ES" dirty="0"/>
              <a:t>! Paris </a:t>
            </a:r>
            <a:r>
              <a:rPr lang="es-ES" dirty="0" err="1"/>
              <a:t>Waiters</a:t>
            </a:r>
            <a:r>
              <a:rPr lang="es-ES" dirty="0"/>
              <a:t> </a:t>
            </a:r>
            <a:r>
              <a:rPr lang="es-ES" dirty="0" err="1"/>
              <a:t>Race</a:t>
            </a:r>
            <a:r>
              <a:rPr lang="es-ES" dirty="0"/>
              <a:t> as </a:t>
            </a:r>
            <a:r>
              <a:rPr lang="es-ES" dirty="0" err="1"/>
              <a:t>Storied</a:t>
            </a:r>
            <a:r>
              <a:rPr lang="es-ES" dirty="0"/>
              <a:t> </a:t>
            </a:r>
            <a:r>
              <a:rPr lang="es-ES" dirty="0" err="1"/>
              <a:t>Contest</a:t>
            </a:r>
            <a:r>
              <a:rPr lang="es-ES" dirty="0"/>
              <a:t> </a:t>
            </a:r>
            <a:r>
              <a:rPr lang="es-ES" dirty="0" err="1"/>
              <a:t>Returns</a:t>
            </a:r>
            <a:r>
              <a:rPr lang="es-ES" dirty="0"/>
              <a:t>», publicado el 24 de marzo de 2024. El pie de foto original dice: «Los camareros empezaron la competición en el Ayuntamiento de París, se dirigieron al Centro Pompidou y luego serpentearon por el </a:t>
            </a:r>
            <a:r>
              <a:rPr lang="es-ES" dirty="0" err="1"/>
              <a:t>Marais</a:t>
            </a:r>
            <a:r>
              <a:rPr lang="es-ES" dirty="0"/>
              <a:t> antes de volver al punto de </a:t>
            </a:r>
            <a:r>
              <a:rPr lang="es-ES" dirty="0" err="1"/>
              <a:t>partida».Este</a:t>
            </a:r>
            <a:r>
              <a:rPr lang="es-ES" dirty="0"/>
              <a:t> ejercicio no debería durar más de 12 minutos.</a:t>
            </a:r>
            <a:endParaRPr dirty="0"/>
          </a:p>
        </p:txBody>
      </p:sp>
      <p:sp>
        <p:nvSpPr>
          <p:cNvPr id="296" name="Google Shape;296;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0" name="Google Shape;310;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Noto Sans Symbols"/>
              <a:buNone/>
            </a:pPr>
            <a:r>
              <a:rPr lang="es-ES" dirty="0"/>
              <a:t>☺La mejor manera de comprobar nuestra capacidad de inteligencia emocional es observando cómo evolucionan nuestras relaciones. Sin embargo, si nos interesan también los </a:t>
            </a:r>
            <a:r>
              <a:rPr lang="es-ES" dirty="0" err="1"/>
              <a:t>tests</a:t>
            </a:r>
            <a:r>
              <a:rPr lang="es-ES" dirty="0"/>
              <a:t> de personalidad y nuestro inglés es bueno, podemos probar estos dos cuestionarios sobre inteligencia emocional.</a:t>
            </a:r>
            <a:endParaRPr dirty="0"/>
          </a:p>
        </p:txBody>
      </p:sp>
      <p:sp>
        <p:nvSpPr>
          <p:cNvPr id="311" name="Google Shape;311;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0" name="Google Shape;320;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s-ES" dirty="0"/>
              <a:t>☺Ahora bien, como decíamos al principio de este módulo, la escucha activa es también una habilidad social esencial para una comunicación eficaz, que nos ayuda a construir relaciones sólidas y a entablar conversaciones significativas. Aprender a escuchar amplía nuestra capacidad de empatía. La gente suele decir «yo escucho», pero en realidad sólo oye. ¿Cuál es la diferencia? Oír y escuchar son diferentes en naturaleza, proceso, enfoque, acto, sentidos implicados y punto de inicio. Veamos esta tabla</a:t>
            </a:r>
            <a:br>
              <a:rPr lang="es-ES" dirty="0"/>
            </a:br>
            <a:endParaRPr lang="es-ES" dirty="0"/>
          </a:p>
          <a:p>
            <a:r>
              <a:rPr lang="es-ES" dirty="0"/>
              <a:t>📄Lee la tabla de izquierda a derecha para mostrar la diferencia entre oír y escuchar: </a:t>
            </a:r>
            <a:r>
              <a:rPr lang="es-ES" b="1" dirty="0"/>
              <a:t>Naturaleza</a:t>
            </a:r>
            <a:r>
              <a:rPr lang="es-ES" dirty="0"/>
              <a:t>: oímos porque tenemos oídos, no porque queramos. Escuchar, en cambio, es voluntario. Escuchamos si realmente queremos. </a:t>
            </a:r>
            <a:r>
              <a:rPr lang="es-ES" b="1" dirty="0"/>
              <a:t>Proceso</a:t>
            </a:r>
            <a:r>
              <a:rPr lang="es-ES" dirty="0"/>
              <a:t>: oír es un proceso pasivo basado en un órgano, el oído. Escuchar es un proceso mental activo. Tenemos que esforzarnos para hacerlo. Por lo tanto, oír es sólo un </a:t>
            </a:r>
            <a:r>
              <a:rPr lang="es-ES" b="1" dirty="0"/>
              <a:t>acto</a:t>
            </a:r>
            <a:r>
              <a:rPr lang="es-ES" dirty="0"/>
              <a:t> fisiológico, mientras que escuchar es un acto psicológico. Oír no requiere </a:t>
            </a:r>
            <a:r>
              <a:rPr lang="es-ES" b="1" dirty="0"/>
              <a:t>concentración</a:t>
            </a:r>
            <a:r>
              <a:rPr lang="es-ES" dirty="0"/>
              <a:t>. Nuestro oído escucha diferentes sonidos al mismo tiempo. Al escuchar, tenemos que concentrarnos en lo que se dice. En la audición sólo interviene un </a:t>
            </a:r>
            <a:r>
              <a:rPr lang="es-ES" b="1" dirty="0"/>
              <a:t>sentido</a:t>
            </a:r>
            <a:r>
              <a:rPr lang="es-ES" dirty="0"/>
              <a:t>, mientras que en la escucha intervienen más: la vista, los sentidos mentales, etc. Por último, cuando hay algún tipo de sonido, la audición nos ayudará a darnos cuenta de él, pero nada más. Una vez que hemos oído el sonido, </a:t>
            </a:r>
            <a:r>
              <a:rPr lang="es-ES" b="1" dirty="0"/>
              <a:t>empezamos a</a:t>
            </a:r>
            <a:r>
              <a:rPr lang="es-ES" dirty="0"/>
              <a:t> escuchar. Pregunta a los alumnos si tienen alguna duda.</a:t>
            </a:r>
          </a:p>
          <a:p>
            <a:pPr marL="0" marR="0" lvl="0" indent="0" algn="l" rtl="0">
              <a:lnSpc>
                <a:spcPct val="100000"/>
              </a:lnSpc>
              <a:spcBef>
                <a:spcPts val="0"/>
              </a:spcBef>
              <a:spcAft>
                <a:spcPts val="0"/>
              </a:spcAft>
              <a:buClr>
                <a:schemeClr val="dk1"/>
              </a:buClr>
              <a:buSzPts val="1200"/>
              <a:buFont typeface="Noto Sans Symbols"/>
              <a:buNone/>
            </a:pPr>
            <a:endParaRPr b="0" i="0" dirty="0">
              <a:solidFill>
                <a:srgbClr val="1F1F1F"/>
              </a:solidFill>
              <a:highlight>
                <a:srgbClr val="FFFFFF"/>
              </a:highlight>
              <a:latin typeface="Arial"/>
              <a:ea typeface="Arial"/>
              <a:cs typeface="Arial"/>
              <a:sym typeface="Arial"/>
            </a:endParaRPr>
          </a:p>
        </p:txBody>
      </p:sp>
      <p:sp>
        <p:nvSpPr>
          <p:cNvPr id="321" name="Google Shape;321;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 name="Google Shape;332;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Wingdings" panose="05000000000000000000" pitchFamily="2" charset="2"/>
              <a:buChar char="J"/>
            </a:pPr>
            <a:r>
              <a:rPr lang="es-ES" b="0" i="0" dirty="0">
                <a:solidFill>
                  <a:srgbClr val="1F1F1F"/>
                </a:solidFill>
                <a:highlight>
                  <a:srgbClr val="FFFFFF"/>
                </a:highlight>
                <a:latin typeface="Arial"/>
                <a:ea typeface="Arial"/>
                <a:cs typeface="Arial"/>
                <a:sym typeface="Arial"/>
              </a:rPr>
              <a:t>Ahora que hemos comprendido las diferencias entre oír y escuchar, centrémonos en la escucha activa. Implica reflejar lo que entendemos, hacer preguntas reflexivas para aclarar las cosas y no interrumpir ni juzgar. Veamos algunas estrategias de escucha activa en un breve vídeo</a:t>
            </a:r>
          </a:p>
          <a:p>
            <a:pPr marL="0" marR="0" lvl="0" indent="0" algn="l" rtl="0">
              <a:lnSpc>
                <a:spcPct val="100000"/>
              </a:lnSpc>
              <a:spcBef>
                <a:spcPts val="0"/>
              </a:spcBef>
              <a:spcAft>
                <a:spcPts val="0"/>
              </a:spcAft>
              <a:buClr>
                <a:schemeClr val="dk1"/>
              </a:buClr>
              <a:buSzPts val="1200"/>
              <a:buFont typeface="Wingdings" panose="05000000000000000000" pitchFamily="2" charset="2"/>
              <a:buNone/>
            </a:pPr>
            <a:r>
              <a:rPr lang="es-ES" b="0" i="0" dirty="0">
                <a:solidFill>
                  <a:srgbClr val="1F1F1F"/>
                </a:solidFill>
                <a:highlight>
                  <a:srgbClr val="FFFFFF"/>
                </a:highlight>
                <a:latin typeface="Arial"/>
                <a:ea typeface="Arial"/>
                <a:cs typeface="Arial"/>
                <a:sym typeface="Arial"/>
              </a:rPr>
              <a:t>📄Después de mostrar el vídeo, haz hincapié en la parte de no interrumpir. Utiliza el ejemplo habitual de las discusiones que aparecen en televisión, en las que los interlocutores se interrumpen todo el tiempo. Señala que eso no es comunicación eficaz, y que resulta molesto y casi imposible que el público entienda lo que se dice.</a:t>
            </a:r>
          </a:p>
          <a:p>
            <a:pPr marL="0" marR="0" lvl="0" indent="0" algn="l" rtl="0">
              <a:lnSpc>
                <a:spcPct val="100000"/>
              </a:lnSpc>
              <a:spcBef>
                <a:spcPts val="0"/>
              </a:spcBef>
              <a:spcAft>
                <a:spcPts val="0"/>
              </a:spcAft>
              <a:buClr>
                <a:schemeClr val="dk1"/>
              </a:buClr>
              <a:buSzPts val="1200"/>
              <a:buFont typeface="Wingdings" panose="05000000000000000000" pitchFamily="2" charset="2"/>
              <a:buNone/>
            </a:pPr>
            <a:endParaRPr lang="es-ES" b="0" i="0" dirty="0">
              <a:solidFill>
                <a:srgbClr val="1F1F1F"/>
              </a:solidFill>
              <a:highlight>
                <a:srgbClr val="FFFFFF"/>
              </a:highlight>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Wingdings" panose="05000000000000000000" pitchFamily="2" charset="2"/>
              <a:buNone/>
            </a:pPr>
            <a:r>
              <a:rPr lang="es-ES" b="0" i="0" dirty="0">
                <a:solidFill>
                  <a:srgbClr val="1F1F1F"/>
                </a:solidFill>
                <a:highlight>
                  <a:srgbClr val="FFFFFF"/>
                </a:highlight>
                <a:latin typeface="Arial"/>
                <a:ea typeface="Arial"/>
                <a:cs typeface="Arial"/>
                <a:sym typeface="Arial"/>
              </a:rPr>
              <a:t>☺ Con la escucha activa, terminamos la parte dedicada a la comunicación eficaz. Tiene alguna pregunta? Hay algo que debamos aclarar más?</a:t>
            </a:r>
            <a:endParaRPr b="0" i="0" dirty="0">
              <a:solidFill>
                <a:srgbClr val="1F1F1F"/>
              </a:solidFill>
              <a:highlight>
                <a:srgbClr val="FFFFFF"/>
              </a:highlight>
              <a:latin typeface="Arial"/>
              <a:ea typeface="Arial"/>
              <a:cs typeface="Arial"/>
              <a:sym typeface="Arial"/>
            </a:endParaRPr>
          </a:p>
          <a:p>
            <a:pPr marL="0" lvl="0" indent="0" algn="l" rtl="0">
              <a:spcBef>
                <a:spcPts val="0"/>
              </a:spcBef>
              <a:spcAft>
                <a:spcPts val="0"/>
              </a:spcAft>
              <a:buNone/>
            </a:pPr>
            <a:endParaRPr dirty="0"/>
          </a:p>
        </p:txBody>
      </p:sp>
      <p:sp>
        <p:nvSpPr>
          <p:cNvPr id="333" name="Google Shape;333;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1" name="Google Shape;341;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Noto Sans Symbols"/>
              <a:buNone/>
            </a:pPr>
            <a:r>
              <a:rPr lang="es-ES" b="0" i="0" dirty="0">
                <a:solidFill>
                  <a:srgbClr val="333333"/>
                </a:solidFill>
                <a:highlight>
                  <a:srgbClr val="FFFFFF"/>
                </a:highlight>
                <a:latin typeface="Open Sans"/>
                <a:ea typeface="Open Sans"/>
                <a:cs typeface="Open Sans"/>
                <a:sym typeface="Open Sans"/>
              </a:rPr>
              <a:t>☺Ahora entraremos en la parte interesante de la gestión de las relaciones. Somos animales sociales por naturaleza, ¿recuerdas? Veremos cómo podemos relacionarnos con otras personas, como amigos, compañeros de clase, cuidadores o pareja.</a:t>
            </a:r>
            <a:endParaRPr b="0" i="0" dirty="0">
              <a:solidFill>
                <a:srgbClr val="333333"/>
              </a:solidFill>
              <a:highlight>
                <a:srgbClr val="FFFFFF"/>
              </a:highlight>
              <a:latin typeface="Open Sans"/>
              <a:ea typeface="Open Sans"/>
              <a:cs typeface="Open Sans"/>
              <a:sym typeface="Open Sans"/>
            </a:endParaRPr>
          </a:p>
          <a:p>
            <a:pPr marL="0" lvl="0" indent="0" algn="l" rtl="0">
              <a:spcBef>
                <a:spcPts val="0"/>
              </a:spcBef>
              <a:spcAft>
                <a:spcPts val="0"/>
              </a:spcAft>
              <a:buNone/>
            </a:pPr>
            <a:endParaRPr b="0" i="0" dirty="0">
              <a:solidFill>
                <a:srgbClr val="333333"/>
              </a:solidFill>
              <a:highlight>
                <a:srgbClr val="FFFFFF"/>
              </a:highlight>
              <a:latin typeface="Open Sans"/>
              <a:ea typeface="Open Sans"/>
              <a:cs typeface="Open Sans"/>
              <a:sym typeface="Open Sans"/>
            </a:endParaRPr>
          </a:p>
          <a:p>
            <a:pPr marL="0" lvl="0" indent="0" algn="l" rtl="0">
              <a:spcBef>
                <a:spcPts val="0"/>
              </a:spcBef>
              <a:spcAft>
                <a:spcPts val="0"/>
              </a:spcAft>
              <a:buNone/>
            </a:pPr>
            <a:endParaRPr b="0" i="0" dirty="0">
              <a:solidFill>
                <a:srgbClr val="333333"/>
              </a:solidFill>
              <a:highlight>
                <a:srgbClr val="FFFFFF"/>
              </a:highlight>
              <a:latin typeface="Open Sans"/>
              <a:ea typeface="Open Sans"/>
              <a:cs typeface="Open Sans"/>
              <a:sym typeface="Open Sans"/>
            </a:endParaRPr>
          </a:p>
          <a:p>
            <a:pPr marL="171450" lvl="0" indent="-95250" algn="l" rtl="0">
              <a:spcBef>
                <a:spcPts val="0"/>
              </a:spcBef>
              <a:spcAft>
                <a:spcPts val="0"/>
              </a:spcAft>
              <a:buClr>
                <a:schemeClr val="dk1"/>
              </a:buClr>
              <a:buSzPts val="1200"/>
              <a:buFont typeface="Noto Sans Symbols"/>
              <a:buNone/>
            </a:pPr>
            <a:endParaRPr dirty="0"/>
          </a:p>
          <a:p>
            <a:pPr marL="0" lvl="0" indent="0" algn="l" rtl="0">
              <a:spcBef>
                <a:spcPts val="0"/>
              </a:spcBef>
              <a:spcAft>
                <a:spcPts val="0"/>
              </a:spcAft>
              <a:buClr>
                <a:schemeClr val="dk1"/>
              </a:buClr>
              <a:buSzPts val="1200"/>
              <a:buFont typeface="Noto Sans Symbols"/>
              <a:buNone/>
            </a:pPr>
            <a:endParaRPr dirty="0"/>
          </a:p>
        </p:txBody>
      </p:sp>
      <p:sp>
        <p:nvSpPr>
          <p:cNvPr id="342" name="Google Shape;342;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3" name="Google Shape;353;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Noto Sans Symbols"/>
              <a:buNone/>
              <a:tabLst/>
              <a:defRPr/>
            </a:pPr>
            <a:r>
              <a:rPr lang="es-ES" dirty="0"/>
              <a:t>☺ Empezaremos explicando los dos tipos principales de relaciones: las sanas y las insanas, que abarcan todos los tipos de interacción social: amistades, equipos y relaciones románticas. </a:t>
            </a:r>
            <a:r>
              <a:rPr lang="es-ES" b="1" dirty="0"/>
              <a:t>Las</a:t>
            </a:r>
            <a:r>
              <a:rPr lang="es-ES" dirty="0"/>
              <a:t> </a:t>
            </a:r>
            <a:r>
              <a:rPr lang="es-ES" dirty="0" err="1"/>
              <a:t>relaciones</a:t>
            </a:r>
            <a:r>
              <a:rPr lang="es-ES" b="1" dirty="0" err="1"/>
              <a:t>sanas</a:t>
            </a:r>
            <a:r>
              <a:rPr lang="es-ES" dirty="0"/>
              <a:t> son aquellas en las que podemos sentirnos seguros y expresar nuestros puntos de vista libremente y con respeto por nosotros mismos y por los demás. Se basan en la confianza mutua, la honestidad, la buena comunicación, la comprensión y la calma durante las discusiones, y el consentimiento. Por el </a:t>
            </a:r>
            <a:r>
              <a:rPr lang="es-ES" dirty="0" err="1"/>
              <a:t>contrario,</a:t>
            </a:r>
            <a:r>
              <a:rPr lang="es-ES" b="1" dirty="0" err="1"/>
              <a:t>las</a:t>
            </a:r>
            <a:r>
              <a:rPr lang="es-ES" dirty="0"/>
              <a:t> </a:t>
            </a:r>
            <a:r>
              <a:rPr lang="es-ES" dirty="0" err="1"/>
              <a:t>relaciones</a:t>
            </a:r>
            <a:r>
              <a:rPr lang="es-ES" b="1" dirty="0" err="1"/>
              <a:t>insanas</a:t>
            </a:r>
            <a:r>
              <a:rPr lang="es-ES" dirty="0"/>
              <a:t> presentan un desequilibrio de poder; no hay consentimiento, confianza mutua, compromiso ni honestidad. Una o ambas personas de la relación pueden tener problemas para comunicarse y controlar su ira. Algunas relaciones insanas se vuelven violentas desde el punto de vista físico, emocional o sexual. Lo que ya hemos comentado, la autocomprensión y la comprensión social, la empatía, la escucha activa, pueden ayudarnos a construir relaciones sanas y a detener o alejarnos de las insanas.</a:t>
            </a:r>
          </a:p>
          <a:p>
            <a:pPr marL="0" lvl="0" indent="0" algn="l" rtl="0">
              <a:spcBef>
                <a:spcPts val="0"/>
              </a:spcBef>
              <a:spcAft>
                <a:spcPts val="0"/>
              </a:spcAft>
              <a:buClr>
                <a:schemeClr val="dk1"/>
              </a:buClr>
              <a:buSzPts val="1200"/>
              <a:buFont typeface="Noto Sans Symbols"/>
              <a:buNone/>
            </a:pPr>
            <a:endParaRPr b="0" i="0" dirty="0">
              <a:solidFill>
                <a:srgbClr val="333333"/>
              </a:solidFill>
              <a:highlight>
                <a:srgbClr val="FFFFFF"/>
              </a:highlight>
              <a:latin typeface="Open Sans"/>
              <a:ea typeface="Open Sans"/>
              <a:cs typeface="Open Sans"/>
              <a:sym typeface="Open Sans"/>
            </a:endParaRPr>
          </a:p>
          <a:p>
            <a:pPr marL="0" lvl="0" indent="0" algn="l" rtl="0">
              <a:spcBef>
                <a:spcPts val="0"/>
              </a:spcBef>
              <a:spcAft>
                <a:spcPts val="0"/>
              </a:spcAft>
              <a:buNone/>
            </a:pPr>
            <a:endParaRPr b="0" i="0" dirty="0">
              <a:solidFill>
                <a:srgbClr val="333333"/>
              </a:solidFill>
              <a:highlight>
                <a:srgbClr val="FFFFFF"/>
              </a:highlight>
              <a:latin typeface="Open Sans"/>
              <a:ea typeface="Open Sans"/>
              <a:cs typeface="Open Sans"/>
              <a:sym typeface="Open Sans"/>
            </a:endParaRPr>
          </a:p>
        </p:txBody>
      </p:sp>
      <p:sp>
        <p:nvSpPr>
          <p:cNvPr id="354" name="Google Shape;354;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6" name="Google Shape;366;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defTabSz="914400" rtl="0" eaLnBrk="1" fontAlgn="auto" latinLnBrk="0" hangingPunct="1">
              <a:lnSpc>
                <a:spcPct val="100000"/>
              </a:lnSpc>
              <a:spcBef>
                <a:spcPts val="0"/>
              </a:spcBef>
              <a:spcAft>
                <a:spcPts val="0"/>
              </a:spcAft>
              <a:buClr>
                <a:srgbClr val="333333"/>
              </a:buClr>
              <a:buSzPts val="1200"/>
              <a:buFont typeface="Noto Sans Symbols"/>
              <a:buChar char="☺"/>
              <a:tabLst/>
              <a:defRPr/>
            </a:pPr>
            <a:r>
              <a:rPr lang="es-ES" dirty="0"/>
              <a:t>☺Nuestro objetivo, por supuesto, es construir y conservar relaciones sanas. Veamos algunos consejos en esa dirección. </a:t>
            </a:r>
            <a:r>
              <a:rPr lang="es-ES" dirty="0" err="1"/>
              <a:t>La</a:t>
            </a:r>
            <a:r>
              <a:rPr lang="es-ES" b="1" dirty="0" err="1"/>
              <a:t>comunicación</a:t>
            </a:r>
            <a:r>
              <a:rPr lang="es-ES" b="1" dirty="0"/>
              <a:t> no verbal</a:t>
            </a:r>
            <a:r>
              <a:rPr lang="es-ES" dirty="0"/>
              <a:t> y el lenguaje corporal desempeñan un papel muy importante en las relaciones. Debemos prestar atención a nuestro propio lenguaje corporal. Los numerosos músculos de la cara, sobre todo los que rodean los ojos, la nariz, la boca y la frente, nos ayudan a transmitir sin palabras nuestras propias emociones, así como a leer la intención emocional de otras personas. Podemos decir algo, pero nuestra expresión facial transmite algo diferente. La gente que nos rodea se dará cuenta. </a:t>
            </a:r>
            <a:r>
              <a:rPr lang="es-ES" b="1" dirty="0"/>
              <a:t>El humor</a:t>
            </a:r>
            <a:r>
              <a:rPr lang="es-ES" dirty="0"/>
              <a:t>, la risa y el juego son antídotos naturales contra el estrés. La risa equilibra nuestro sistema nervioso, reduce el estrés, nos tranquiliza y agudiza nuestra mente. Debemos utilizar el humor en nuestras relaciones. Sin embargo, no debemos utilizar el humor para burlarnos de los sentimientos de otra persona, o de sus firmes creencias. Dos personas no pueden estar de acuerdo en todo. Y no es posible que tengan las mismas necesidades, opiniones y expectativas en todo momento</a:t>
            </a:r>
          </a:p>
          <a:p>
            <a:pPr marL="171450" marR="0" lvl="0" indent="-171450" algn="l" defTabSz="914400" rtl="0" eaLnBrk="1" fontAlgn="auto" latinLnBrk="0" hangingPunct="1">
              <a:lnSpc>
                <a:spcPct val="100000"/>
              </a:lnSpc>
              <a:spcBef>
                <a:spcPts val="0"/>
              </a:spcBef>
              <a:spcAft>
                <a:spcPts val="0"/>
              </a:spcAft>
              <a:buClr>
                <a:srgbClr val="333333"/>
              </a:buClr>
              <a:buSzPts val="1200"/>
              <a:buFont typeface="Noto Sans Symbols"/>
              <a:buChar char="☺"/>
              <a:tabLst/>
              <a:defRPr/>
            </a:pPr>
            <a:r>
              <a:rPr lang="es-ES" b="1" dirty="0"/>
              <a:t>Los conflictos y desacuerdos </a:t>
            </a:r>
            <a:r>
              <a:rPr lang="es-ES" dirty="0"/>
              <a:t>forman parte de las relaciones humanas. Cuando el conflicto no se percibe como una amenaza o un castigo, sino como lo que es, es decir, dos personas que tienen opiniones diferentes, fomenta la libertad, la creatividad y la seguridad en las </a:t>
            </a:r>
            <a:r>
              <a:rPr lang="es-ES" dirty="0" err="1"/>
              <a:t>relaciones.Resolver</a:t>
            </a:r>
            <a:r>
              <a:rPr lang="es-ES" dirty="0"/>
              <a:t> los conflictos de forma sana y constructiva puede reforzar la confianza entre las </a:t>
            </a:r>
            <a:r>
              <a:rPr lang="es-ES" dirty="0" err="1"/>
              <a:t>personas.Debemos</a:t>
            </a:r>
            <a:r>
              <a:rPr lang="es-ES" dirty="0"/>
              <a:t> recordar que </a:t>
            </a:r>
            <a:r>
              <a:rPr lang="es-ES" b="1" dirty="0"/>
              <a:t>cada persona es </a:t>
            </a:r>
            <a:r>
              <a:rPr lang="es-ES" b="1" dirty="0" err="1"/>
              <a:t>diferente</a:t>
            </a:r>
            <a:r>
              <a:rPr lang="es-ES" dirty="0" err="1"/>
              <a:t>.Incluso</a:t>
            </a:r>
            <a:r>
              <a:rPr lang="es-ES" dirty="0"/>
              <a:t> nuestro mejor amigo es probablemente totalmente diferente a </a:t>
            </a:r>
            <a:r>
              <a:rPr lang="es-ES" dirty="0" err="1"/>
              <a:t>nosotros.Esto</a:t>
            </a:r>
            <a:r>
              <a:rPr lang="es-ES" dirty="0"/>
              <a:t> está bien, siempre que podamos tener una relación </a:t>
            </a:r>
            <a:r>
              <a:rPr lang="es-ES" dirty="0" err="1"/>
              <a:t>sana.También</a:t>
            </a:r>
            <a:r>
              <a:rPr lang="es-ES" dirty="0"/>
              <a:t> es </a:t>
            </a:r>
            <a:r>
              <a:rPr lang="es-ES" dirty="0" err="1"/>
              <a:t>interesante.Algunos</a:t>
            </a:r>
            <a:r>
              <a:rPr lang="es-ES" dirty="0"/>
              <a:t> amigos o compañeros pueden complementarse, simplemente porque son diferentes y prestan atención a distintos aspectos de un </a:t>
            </a:r>
            <a:r>
              <a:rPr lang="es-ES" dirty="0" err="1"/>
              <a:t>tema.Debemos</a:t>
            </a:r>
            <a:r>
              <a:rPr lang="es-ES" dirty="0"/>
              <a:t> centrarnos en todo lo positivo que esta diferencia puede aportar a la relación.</a:t>
            </a:r>
          </a:p>
          <a:p>
            <a:pPr marL="171450" marR="0" lvl="0" indent="-171450" algn="l" rtl="0">
              <a:lnSpc>
                <a:spcPct val="100000"/>
              </a:lnSpc>
              <a:spcBef>
                <a:spcPts val="0"/>
              </a:spcBef>
              <a:spcAft>
                <a:spcPts val="0"/>
              </a:spcAft>
              <a:buClr>
                <a:srgbClr val="333333"/>
              </a:buClr>
              <a:buSzPts val="1200"/>
              <a:buFont typeface="Noto Sans Symbols"/>
              <a:buChar char="☺"/>
            </a:pPr>
            <a:endParaRPr dirty="0"/>
          </a:p>
        </p:txBody>
      </p:sp>
      <p:sp>
        <p:nvSpPr>
          <p:cNvPr id="367" name="Google Shape;367;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rgbClr val="474747"/>
              </a:buClr>
              <a:buSzPts val="1200"/>
              <a:buFont typeface="Noto Sans Symbols"/>
              <a:buChar char="☺"/>
            </a:pPr>
            <a:r>
              <a:rPr lang="es-ES" dirty="0"/>
              <a:t> Saber cuándo ha llegado el momento de dejar una relación, ya sea de amistad, de equipo, de trabajo o romántica, puede ser algo muy personal, pero algunas señales de que puede haber llegado el momento de pasar página son: infelicidad constante; si nos sentimos infelices estando con la otra persona. Falta de confianza; si no podemos confiar en la otra persona. Patrones repetidos de conflicto, que se intensifican y no pueden resolverse respetuosamente. Abuso emocional o físico: intimidación, críticas constantes, amenazas, etc. Desalineación de valores: a medida que envejecemos, nuestros valores interfieren en nuestras acciones. Si la otra persona no comparte los mismos valores o valores similares, existe una gran posibilidad de que su comportamiento sea diferente al que deseamos. Sentirse estancado o retenido; en algunas relaciones, una persona siempre deja de lado sus necesidades para complacer o ayudar a la otra. Esto es normal si ocurre ocasionalmente o por cosas sin importancia, pero no es sano que te repriman constantemente y luego te arrepientas. Pérdida de respeto; si una persona no nos respeta pronto incurrirá también en otras conductas problemáticas, como maltratar, engañar, pelear.</a:t>
            </a:r>
          </a:p>
          <a:p>
            <a:pPr marL="0" lvl="0" indent="0" algn="l" rtl="0">
              <a:spcBef>
                <a:spcPts val="0"/>
              </a:spcBef>
              <a:spcAft>
                <a:spcPts val="0"/>
              </a:spcAft>
              <a:buClr>
                <a:srgbClr val="474747"/>
              </a:buClr>
              <a:buSzPts val="1200"/>
              <a:buFont typeface="Noto Sans Symbols"/>
              <a:buNone/>
            </a:pPr>
            <a:r>
              <a:rPr lang="es-ES" dirty="0"/>
              <a:t>📄 Pregunta a los alumnos su opinión sobre estas señales. Tienen otros indicios que añadir?</a:t>
            </a:r>
            <a:endParaRPr dirty="0"/>
          </a:p>
        </p:txBody>
      </p:sp>
      <p:sp>
        <p:nvSpPr>
          <p:cNvPr id="378" name="Google Shape;378;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0" name="Google Shape;390;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s-ES" dirty="0"/>
              <a:t>📄Se trata de una actividad en parejas, cuyo objetivo es que los alumnos practiquen su inteligencia emocional, la escucha activa, el reconocimiento de mensajes verbales y no verbales y se centren en los aspectos positivos de otra persona. Indique a los alumnos que formen parejas. Procura que cada pareja de alumnos se siente a poca distancia de otra pareja. Reparte notas </a:t>
            </a:r>
            <a:r>
              <a:rPr lang="es-ES" dirty="0" err="1"/>
              <a:t>post-it</a:t>
            </a:r>
            <a:r>
              <a:rPr lang="es-ES" dirty="0"/>
              <a:t> y bolígrafos a los dos alumnos de cada pareja. Anuncie las instrucciones</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 Esta es una última actividad, que pone en común todo lo que hemos discutido. No es un examen y no hay respuestas correctas o incorrectas. Una persona de cada pareja narrará una historia personal de su elección durante 2-3 minutos. La segunda persona escuchará sin interrumpir ni hacer preguntas y, mientras escucha, anotará en un </a:t>
            </a:r>
            <a:r>
              <a:rPr lang="es-ES" dirty="0" err="1"/>
              <a:t>post-it</a:t>
            </a:r>
            <a:r>
              <a:rPr lang="es-ES" dirty="0"/>
              <a:t> diferente algo positivo que observe en la otra persona. A continuación, se darán la vuelta. Ahora, la segunda persona compartirá una historia personal, y la otra persona anotará cosas positivas en diferentes notas </a:t>
            </a:r>
            <a:r>
              <a:rPr lang="es-ES" dirty="0" err="1"/>
              <a:t>post-it</a:t>
            </a:r>
            <a:r>
              <a:rPr lang="es-ES" dirty="0"/>
              <a:t>, basándose en la historia.</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📄Cuando todas las parejas hayan terminado, pide a cada pareja que pase al frente y a cada persona de cada pareja que elogie a la otra por los aspectos positivos que haya observado y que, al mismo tiempo, entregue la nota adhesiva correspondiente a la otra persona: «basándome en tu historia, creo que eres ...valiente, tienes paciencia, eres fuerte, honesto, etc.).Esto se repite hasta que todas las parejas hayan presentado sus </a:t>
            </a:r>
            <a:r>
              <a:rPr lang="es-ES" dirty="0" err="1"/>
              <a:t>resultados.Al</a:t>
            </a:r>
            <a:r>
              <a:rPr lang="es-ES" dirty="0"/>
              <a:t> final del ejercicio, cada persona del grupo habrá recogido algunas notas </a:t>
            </a:r>
            <a:r>
              <a:rPr lang="es-ES" dirty="0" err="1"/>
              <a:t>post-it</a:t>
            </a:r>
            <a:r>
              <a:rPr lang="es-ES" dirty="0"/>
              <a:t> con cosas positivas sobre sí mismos, lo que les ayuda a sentirse bien y orgullosos de sí </a:t>
            </a:r>
            <a:r>
              <a:rPr lang="es-ES" dirty="0" err="1"/>
              <a:t>mismos.Pregunta</a:t>
            </a:r>
            <a:r>
              <a:rPr lang="es-ES" dirty="0"/>
              <a:t> a la clase si han aprendido algo nuevo sobre sí mismos de lo que no se habían dado cuenta antes y cómo se </a:t>
            </a:r>
            <a:r>
              <a:rPr lang="es-ES" dirty="0" err="1"/>
              <a:t>sienten.Deja</a:t>
            </a:r>
            <a:r>
              <a:rPr lang="es-ES" dirty="0"/>
              <a:t> que los alumnos respondan voluntariamente a estas preguntas.</a:t>
            </a:r>
            <a:endParaRPr dirty="0"/>
          </a:p>
        </p:txBody>
      </p:sp>
      <p:sp>
        <p:nvSpPr>
          <p:cNvPr id="391" name="Google Shape;391;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21:notes"/>
          <p:cNvSpPr>
            <a:spLocks noGrp="1" noRot="1" noChangeAspect="1"/>
          </p:cNvSpPr>
          <p:nvPr>
            <p:ph type="sldImg" idx="2"/>
          </p:nvPr>
        </p:nvSpPr>
        <p:spPr>
          <a:xfrm>
            <a:off x="1141413" y="1143000"/>
            <a:ext cx="4575175" cy="25733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0" name="Google Shape;400;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1" name="Google Shape;401;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23"/>
          <p:cNvSpPr txBox="1">
            <a:spLocks noGrp="1"/>
          </p:cNvSpPr>
          <p:nvPr>
            <p:ph type="title"/>
          </p:nvPr>
        </p:nvSpPr>
        <p:spPr>
          <a:xfrm>
            <a:off x="4501410" y="1064254"/>
            <a:ext cx="2793153" cy="839893"/>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5400" b="1" i="0">
                <a:solidFill>
                  <a:schemeClr val="dk1"/>
                </a:solidFill>
                <a:latin typeface="Palatino Linotype"/>
                <a:ea typeface="Palatino Linotype"/>
                <a:cs typeface="Palatino Linotype"/>
                <a:sym typeface="Palatino Linotyp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23"/>
          <p:cNvSpPr txBox="1">
            <a:spLocks noGrp="1"/>
          </p:cNvSpPr>
          <p:nvPr>
            <p:ph type="body" idx="1"/>
          </p:nvPr>
        </p:nvSpPr>
        <p:spPr>
          <a:xfrm>
            <a:off x="609600" y="1577340"/>
            <a:ext cx="1097280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9" name="Google Shape;19;p23"/>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3"/>
          <p:cNvSpPr txBox="1">
            <a:spLocks noGrp="1"/>
          </p:cNvSpPr>
          <p:nvPr>
            <p:ph type="dt" idx="10"/>
          </p:nvPr>
        </p:nvSpPr>
        <p:spPr>
          <a:xfrm>
            <a:off x="609600" y="6377940"/>
            <a:ext cx="2804160" cy="27699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3"/>
          <p:cNvSpPr txBox="1">
            <a:spLocks noGrp="1"/>
          </p:cNvSpPr>
          <p:nvPr>
            <p:ph type="sldNum" idx="12"/>
          </p:nvPr>
        </p:nvSpPr>
        <p:spPr>
          <a:xfrm>
            <a:off x="8778241" y="6377940"/>
            <a:ext cx="2804160" cy="276999"/>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‹Nº›</a:t>
            </a:fld>
            <a:endParaRPr sz="1800">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sp>
        <p:nvSpPr>
          <p:cNvPr id="29" name="Google Shape;29;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4"/>
        <p:cNvGrpSpPr/>
        <p:nvPr/>
      </p:nvGrpSpPr>
      <p:grpSpPr>
        <a:xfrm>
          <a:off x="0" y="0"/>
          <a:ext cx="0" cy="0"/>
          <a:chOff x="0" y="0"/>
          <a:chExt cx="0" cy="0"/>
        </a:xfrm>
      </p:grpSpPr>
      <p:sp>
        <p:nvSpPr>
          <p:cNvPr id="35" name="Google Shape;35;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7" name="Google Shape;37;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0"/>
        <p:cNvGrpSpPr/>
        <p:nvPr/>
      </p:nvGrpSpPr>
      <p:grpSpPr>
        <a:xfrm>
          <a:off x="0" y="0"/>
          <a:ext cx="0" cy="0"/>
          <a:chOff x="0" y="0"/>
          <a:chExt cx="0" cy="0"/>
        </a:xfrm>
      </p:grpSpPr>
      <p:sp>
        <p:nvSpPr>
          <p:cNvPr id="41" name="Google Shape;41;p2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3" name="Google Shape;43;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6"/>
        <p:cNvGrpSpPr/>
        <p:nvPr/>
      </p:nvGrpSpPr>
      <p:grpSpPr>
        <a:xfrm>
          <a:off x="0" y="0"/>
          <a:ext cx="0" cy="0"/>
          <a:chOff x="0" y="0"/>
          <a:chExt cx="0" cy="0"/>
        </a:xfrm>
      </p:grpSpPr>
      <p:sp>
        <p:nvSpPr>
          <p:cNvPr id="47" name="Google Shape;47;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2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2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3"/>
        <p:cNvGrpSpPr/>
        <p:nvPr/>
      </p:nvGrpSpPr>
      <p:grpSpPr>
        <a:xfrm>
          <a:off x="0" y="0"/>
          <a:ext cx="0" cy="0"/>
          <a:chOff x="0" y="0"/>
          <a:chExt cx="0" cy="0"/>
        </a:xfrm>
      </p:grpSpPr>
      <p:sp>
        <p:nvSpPr>
          <p:cNvPr id="54" name="Google Shape;54;p2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2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6" name="Google Shape;56;p2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2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8" name="Google Shape;58;p2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2"/>
        <p:cNvGrpSpPr/>
        <p:nvPr/>
      </p:nvGrpSpPr>
      <p:grpSpPr>
        <a:xfrm>
          <a:off x="0" y="0"/>
          <a:ext cx="0" cy="0"/>
          <a:chOff x="0" y="0"/>
          <a:chExt cx="0" cy="0"/>
        </a:xfrm>
      </p:grpSpPr>
      <p:sp>
        <p:nvSpPr>
          <p:cNvPr id="63" name="Google Shape;63;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7"/>
        <p:cNvGrpSpPr/>
        <p:nvPr/>
      </p:nvGrpSpPr>
      <p:grpSpPr>
        <a:xfrm>
          <a:off x="0" y="0"/>
          <a:ext cx="0" cy="0"/>
          <a:chOff x="0" y="0"/>
          <a:chExt cx="0" cy="0"/>
        </a:xfrm>
      </p:grpSpPr>
      <p:sp>
        <p:nvSpPr>
          <p:cNvPr id="68" name="Google Shape;68;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1"/>
        <p:cNvGrpSpPr/>
        <p:nvPr/>
      </p:nvGrpSpPr>
      <p:grpSpPr>
        <a:xfrm>
          <a:off x="0" y="0"/>
          <a:ext cx="0" cy="0"/>
          <a:chOff x="0" y="0"/>
          <a:chExt cx="0" cy="0"/>
        </a:xfrm>
      </p:grpSpPr>
      <p:sp>
        <p:nvSpPr>
          <p:cNvPr id="72" name="Google Shape;72;p3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3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4" name="Google Shape;74;p3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5" name="Google Shape;75;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8"/>
        <p:cNvGrpSpPr/>
        <p:nvPr/>
      </p:nvGrpSpPr>
      <p:grpSpPr>
        <a:xfrm>
          <a:off x="0" y="0"/>
          <a:ext cx="0" cy="0"/>
          <a:chOff x="0" y="0"/>
          <a:chExt cx="0" cy="0"/>
        </a:xfrm>
      </p:grpSpPr>
      <p:sp>
        <p:nvSpPr>
          <p:cNvPr id="79" name="Google Shape;79;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3"/>
          <p:cNvSpPr>
            <a:spLocks noGrp="1"/>
          </p:cNvSpPr>
          <p:nvPr>
            <p:ph type="pic" idx="2"/>
          </p:nvPr>
        </p:nvSpPr>
        <p:spPr>
          <a:xfrm>
            <a:off x="5183188" y="987425"/>
            <a:ext cx="6172200" cy="4873625"/>
          </a:xfrm>
          <a:prstGeom prst="rect">
            <a:avLst/>
          </a:prstGeom>
          <a:noFill/>
          <a:ln>
            <a:noFill/>
          </a:ln>
        </p:spPr>
      </p:sp>
      <p:sp>
        <p:nvSpPr>
          <p:cNvPr id="81" name="Google Shape;81;p3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2" name="Google Shape;8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5"/>
        <p:cNvGrpSpPr/>
        <p:nvPr/>
      </p:nvGrpSpPr>
      <p:grpSpPr>
        <a:xfrm>
          <a:off x="0" y="0"/>
          <a:ext cx="0" cy="0"/>
          <a:chOff x="0" y="0"/>
          <a:chExt cx="0" cy="0"/>
        </a:xfrm>
      </p:grpSpPr>
      <p:sp>
        <p:nvSpPr>
          <p:cNvPr id="86" name="Google Shape;86;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3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1"/>
        <p:cNvGrpSpPr/>
        <p:nvPr/>
      </p:nvGrpSpPr>
      <p:grpSpPr>
        <a:xfrm>
          <a:off x="0" y="0"/>
          <a:ext cx="0" cy="0"/>
          <a:chOff x="0" y="0"/>
          <a:chExt cx="0" cy="0"/>
        </a:xfrm>
      </p:grpSpPr>
      <p:sp>
        <p:nvSpPr>
          <p:cNvPr id="92" name="Google Shape;92;p3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 name="Google Shape;93;p3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4" name="Google Shape;94;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2"/>
          <p:cNvSpPr/>
          <p:nvPr/>
        </p:nvSpPr>
        <p:spPr>
          <a:xfrm>
            <a:off x="0" y="0"/>
            <a:ext cx="12192000" cy="685800"/>
          </a:xfrm>
          <a:custGeom>
            <a:avLst/>
            <a:gdLst/>
            <a:ahLst/>
            <a:cxnLst/>
            <a:rect l="l" t="t" r="r" b="b"/>
            <a:pathLst>
              <a:path w="18288000" h="1028700" extrusionOk="0">
                <a:moveTo>
                  <a:pt x="0" y="0"/>
                </a:moveTo>
                <a:lnTo>
                  <a:pt x="18287999" y="0"/>
                </a:lnTo>
                <a:lnTo>
                  <a:pt x="18287999" y="1028699"/>
                </a:lnTo>
                <a:lnTo>
                  <a:pt x="0" y="1028699"/>
                </a:lnTo>
                <a:lnTo>
                  <a:pt x="0" y="0"/>
                </a:lnTo>
                <a:close/>
              </a:path>
            </a:pathLst>
          </a:custGeom>
          <a:solidFill>
            <a:srgbClr val="E3DE1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1" name="Google Shape;11;p22"/>
          <p:cNvSpPr txBox="1">
            <a:spLocks noGrp="1"/>
          </p:cNvSpPr>
          <p:nvPr>
            <p:ph type="title"/>
          </p:nvPr>
        </p:nvSpPr>
        <p:spPr>
          <a:xfrm>
            <a:off x="4501410" y="1064254"/>
            <a:ext cx="2793153" cy="839893"/>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8100" b="1" i="0" u="none" strike="noStrike" cap="none">
                <a:solidFill>
                  <a:schemeClr val="dk1"/>
                </a:solidFill>
                <a:latin typeface="Palatino Linotype"/>
                <a:ea typeface="Palatino Linotype"/>
                <a:cs typeface="Palatino Linotype"/>
                <a:sym typeface="Palatino Linotyp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22"/>
          <p:cNvSpPr txBox="1">
            <a:spLocks noGrp="1"/>
          </p:cNvSpPr>
          <p:nvPr>
            <p:ph type="body" idx="1"/>
          </p:nvPr>
        </p:nvSpPr>
        <p:spPr>
          <a:xfrm>
            <a:off x="609600" y="1577340"/>
            <a:ext cx="10972800" cy="4526280"/>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1800" b="0" i="0" u="none" strike="noStrike" cap="none">
                <a:latin typeface="Calibri"/>
                <a:ea typeface="Calibri"/>
                <a:cs typeface="Calibri"/>
                <a:sym typeface="Calibri"/>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13" name="Google Shape;13;p22"/>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marR="0" lvl="0" algn="ctr"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2"/>
          <p:cNvSpPr txBox="1">
            <a:spLocks noGrp="1"/>
          </p:cNvSpPr>
          <p:nvPr>
            <p:ph type="dt" idx="10"/>
          </p:nvPr>
        </p:nvSpPr>
        <p:spPr>
          <a:xfrm>
            <a:off x="609600" y="6377940"/>
            <a:ext cx="2804160" cy="276999"/>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22"/>
          <p:cNvSpPr txBox="1">
            <a:spLocks noGrp="1"/>
          </p:cNvSpPr>
          <p:nvPr>
            <p:ph type="sldNum" idx="12"/>
          </p:nvPr>
        </p:nvSpPr>
        <p:spPr>
          <a:xfrm>
            <a:off x="8778241" y="6377940"/>
            <a:ext cx="2804160" cy="276999"/>
          </a:xfrm>
          <a:prstGeom prst="rect">
            <a:avLst/>
          </a:prstGeom>
          <a:noFill/>
          <a:ln>
            <a:noFill/>
          </a:ln>
        </p:spPr>
        <p:txBody>
          <a:bodyPr spcFirstLastPara="1" wrap="square" lIns="0" tIns="0" rIns="0" bIns="0" anchor="t" anchorCtr="0">
            <a:spAutoFit/>
          </a:bodyPr>
          <a:lstStyle>
            <a:lvl1pPr marL="0" marR="0" lvl="0" indent="0" algn="r" rtl="0">
              <a:spcBef>
                <a:spcPts val="0"/>
              </a:spcBef>
              <a:buNone/>
              <a:defRPr sz="1800">
                <a:solidFill>
                  <a:srgbClr val="888888"/>
                </a:solidFill>
                <a:latin typeface="Calibri"/>
                <a:ea typeface="Calibri"/>
                <a:cs typeface="Calibri"/>
                <a:sym typeface="Calibri"/>
              </a:defRPr>
            </a:lvl1pPr>
            <a:lvl2pPr marL="0" marR="0" lvl="1" indent="0" algn="r" rtl="0">
              <a:spcBef>
                <a:spcPts val="0"/>
              </a:spcBef>
              <a:buNone/>
              <a:defRPr sz="1800">
                <a:solidFill>
                  <a:srgbClr val="888888"/>
                </a:solidFill>
                <a:latin typeface="Calibri"/>
                <a:ea typeface="Calibri"/>
                <a:cs typeface="Calibri"/>
                <a:sym typeface="Calibri"/>
              </a:defRPr>
            </a:lvl2pPr>
            <a:lvl3pPr marL="0" marR="0" lvl="2" indent="0" algn="r" rtl="0">
              <a:spcBef>
                <a:spcPts val="0"/>
              </a:spcBef>
              <a:buNone/>
              <a:defRPr sz="1800">
                <a:solidFill>
                  <a:srgbClr val="888888"/>
                </a:solidFill>
                <a:latin typeface="Calibri"/>
                <a:ea typeface="Calibri"/>
                <a:cs typeface="Calibri"/>
                <a:sym typeface="Calibri"/>
              </a:defRPr>
            </a:lvl3pPr>
            <a:lvl4pPr marL="0" marR="0" lvl="3" indent="0" algn="r" rtl="0">
              <a:spcBef>
                <a:spcPts val="0"/>
              </a:spcBef>
              <a:buNone/>
              <a:defRPr sz="1800">
                <a:solidFill>
                  <a:srgbClr val="888888"/>
                </a:solidFill>
                <a:latin typeface="Calibri"/>
                <a:ea typeface="Calibri"/>
                <a:cs typeface="Calibri"/>
                <a:sym typeface="Calibri"/>
              </a:defRPr>
            </a:lvl4pPr>
            <a:lvl5pPr marL="0" marR="0" lvl="4" indent="0" algn="r" rtl="0">
              <a:spcBef>
                <a:spcPts val="0"/>
              </a:spcBef>
              <a:buNone/>
              <a:defRPr sz="1800">
                <a:solidFill>
                  <a:srgbClr val="888888"/>
                </a:solidFill>
                <a:latin typeface="Calibri"/>
                <a:ea typeface="Calibri"/>
                <a:cs typeface="Calibri"/>
                <a:sym typeface="Calibri"/>
              </a:defRPr>
            </a:lvl5pPr>
            <a:lvl6pPr marL="0" marR="0" lvl="5" indent="0" algn="r" rtl="0">
              <a:spcBef>
                <a:spcPts val="0"/>
              </a:spcBef>
              <a:buNone/>
              <a:defRPr sz="1800">
                <a:solidFill>
                  <a:srgbClr val="888888"/>
                </a:solidFill>
                <a:latin typeface="Calibri"/>
                <a:ea typeface="Calibri"/>
                <a:cs typeface="Calibri"/>
                <a:sym typeface="Calibri"/>
              </a:defRPr>
            </a:lvl6pPr>
            <a:lvl7pPr marL="0" marR="0" lvl="6" indent="0" algn="r" rtl="0">
              <a:spcBef>
                <a:spcPts val="0"/>
              </a:spcBef>
              <a:buNone/>
              <a:defRPr sz="1800">
                <a:solidFill>
                  <a:srgbClr val="888888"/>
                </a:solidFill>
                <a:latin typeface="Calibri"/>
                <a:ea typeface="Calibri"/>
                <a:cs typeface="Calibri"/>
                <a:sym typeface="Calibri"/>
              </a:defRPr>
            </a:lvl7pPr>
            <a:lvl8pPr marL="0" marR="0" lvl="7" indent="0" algn="r" rtl="0">
              <a:spcBef>
                <a:spcPts val="0"/>
              </a:spcBef>
              <a:buNone/>
              <a:defRPr sz="1800">
                <a:solidFill>
                  <a:srgbClr val="888888"/>
                </a:solidFill>
                <a:latin typeface="Calibri"/>
                <a:ea typeface="Calibri"/>
                <a:cs typeface="Calibri"/>
                <a:sym typeface="Calibri"/>
              </a:defRPr>
            </a:lvl8pPr>
            <a:lvl9pPr marL="0" marR="0" lvl="8" indent="0" algn="r" rtl="0">
              <a:spcBef>
                <a:spcPts val="0"/>
              </a:spcBef>
              <a:buNone/>
              <a:defRPr sz="18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b="0" u="none"/>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
        <p:cNvGrpSpPr/>
        <p:nvPr/>
      </p:nvGrpSpPr>
      <p:grpSpPr>
        <a:xfrm>
          <a:off x="0" y="0"/>
          <a:ext cx="0" cy="0"/>
          <a:chOff x="0" y="0"/>
          <a:chExt cx="0" cy="0"/>
        </a:xfrm>
      </p:grpSpPr>
      <p:sp>
        <p:nvSpPr>
          <p:cNvPr id="23" name="Google Shape;23;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4" name="Google Shape;24;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5" name="Google Shape;25;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Google Shape;26;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7" name="Google Shape;27;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757575"/>
                </a:solidFill>
                <a:latin typeface="Arial"/>
                <a:ea typeface="Arial"/>
                <a:cs typeface="Arial"/>
                <a:sym typeface="Arial"/>
              </a:defRPr>
            </a:lvl1pPr>
            <a:lvl2pPr marL="0" marR="0" lvl="1" indent="0" algn="r" rtl="0">
              <a:spcBef>
                <a:spcPts val="0"/>
              </a:spcBef>
              <a:buNone/>
              <a:defRPr sz="1200">
                <a:solidFill>
                  <a:srgbClr val="757575"/>
                </a:solidFill>
                <a:latin typeface="Arial"/>
                <a:ea typeface="Arial"/>
                <a:cs typeface="Arial"/>
                <a:sym typeface="Arial"/>
              </a:defRPr>
            </a:lvl2pPr>
            <a:lvl3pPr marL="0" marR="0" lvl="2" indent="0" algn="r" rtl="0">
              <a:spcBef>
                <a:spcPts val="0"/>
              </a:spcBef>
              <a:buNone/>
              <a:defRPr sz="1200">
                <a:solidFill>
                  <a:srgbClr val="757575"/>
                </a:solidFill>
                <a:latin typeface="Arial"/>
                <a:ea typeface="Arial"/>
                <a:cs typeface="Arial"/>
                <a:sym typeface="Arial"/>
              </a:defRPr>
            </a:lvl3pPr>
            <a:lvl4pPr marL="0" marR="0" lvl="3" indent="0" algn="r" rtl="0">
              <a:spcBef>
                <a:spcPts val="0"/>
              </a:spcBef>
              <a:buNone/>
              <a:defRPr sz="1200">
                <a:solidFill>
                  <a:srgbClr val="757575"/>
                </a:solidFill>
                <a:latin typeface="Arial"/>
                <a:ea typeface="Arial"/>
                <a:cs typeface="Arial"/>
                <a:sym typeface="Arial"/>
              </a:defRPr>
            </a:lvl4pPr>
            <a:lvl5pPr marL="0" marR="0" lvl="4" indent="0" algn="r" rtl="0">
              <a:spcBef>
                <a:spcPts val="0"/>
              </a:spcBef>
              <a:buNone/>
              <a:defRPr sz="1200">
                <a:solidFill>
                  <a:srgbClr val="757575"/>
                </a:solidFill>
                <a:latin typeface="Arial"/>
                <a:ea typeface="Arial"/>
                <a:cs typeface="Arial"/>
                <a:sym typeface="Arial"/>
              </a:defRPr>
            </a:lvl5pPr>
            <a:lvl6pPr marL="0" marR="0" lvl="5" indent="0" algn="r" rtl="0">
              <a:spcBef>
                <a:spcPts val="0"/>
              </a:spcBef>
              <a:buNone/>
              <a:defRPr sz="1200">
                <a:solidFill>
                  <a:srgbClr val="757575"/>
                </a:solidFill>
                <a:latin typeface="Arial"/>
                <a:ea typeface="Arial"/>
                <a:cs typeface="Arial"/>
                <a:sym typeface="Arial"/>
              </a:defRPr>
            </a:lvl6pPr>
            <a:lvl7pPr marL="0" marR="0" lvl="6" indent="0" algn="r" rtl="0">
              <a:spcBef>
                <a:spcPts val="0"/>
              </a:spcBef>
              <a:buNone/>
              <a:defRPr sz="1200">
                <a:solidFill>
                  <a:srgbClr val="757575"/>
                </a:solidFill>
                <a:latin typeface="Arial"/>
                <a:ea typeface="Arial"/>
                <a:cs typeface="Arial"/>
                <a:sym typeface="Arial"/>
              </a:defRPr>
            </a:lvl7pPr>
            <a:lvl8pPr marL="0" marR="0" lvl="7" indent="0" algn="r" rtl="0">
              <a:spcBef>
                <a:spcPts val="0"/>
              </a:spcBef>
              <a:buNone/>
              <a:defRPr sz="1200">
                <a:solidFill>
                  <a:srgbClr val="757575"/>
                </a:solidFill>
                <a:latin typeface="Arial"/>
                <a:ea typeface="Arial"/>
                <a:cs typeface="Arial"/>
                <a:sym typeface="Arial"/>
              </a:defRPr>
            </a:lvl8pPr>
            <a:lvl9pPr marL="0" marR="0" lvl="8" indent="0" algn="r" rtl="0">
              <a:spcBef>
                <a:spcPts val="0"/>
              </a:spcBef>
              <a:buNone/>
              <a:defRPr sz="1200">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jpg"/><Relationship Id="rId7" Type="http://schemas.openxmlformats.org/officeDocument/2006/relationships/image" Target="../media/image5.jp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RqdJpHGVXLE"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6.jpg"/><Relationship Id="rId4" Type="http://schemas.openxmlformats.org/officeDocument/2006/relationships/hyperlink" Target="https://www.youtube.com/watch?v=aU3QfyqvHk8"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hyperlink" Target="https://www.nytimes.com/2024/04/28/learning/whats-going-on-in-this-picture-april-29-2024.html"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www.youtube.com/watch?v=la1F2U7YZTY"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48.png"/><Relationship Id="rId18" Type="http://schemas.openxmlformats.org/officeDocument/2006/relationships/image" Target="../media/image52.png"/><Relationship Id="rId3" Type="http://schemas.openxmlformats.org/officeDocument/2006/relationships/image" Target="../media/image1.png"/><Relationship Id="rId21" Type="http://schemas.openxmlformats.org/officeDocument/2006/relationships/image" Target="../media/image55.jpg"/><Relationship Id="rId7" Type="http://schemas.openxmlformats.org/officeDocument/2006/relationships/image" Target="../media/image5.jpg"/><Relationship Id="rId12" Type="http://schemas.openxmlformats.org/officeDocument/2006/relationships/image" Target="../media/image47.png"/><Relationship Id="rId17" Type="http://schemas.openxmlformats.org/officeDocument/2006/relationships/image" Target="../media/image15.png"/><Relationship Id="rId2" Type="http://schemas.openxmlformats.org/officeDocument/2006/relationships/notesSlide" Target="../notesSlides/notesSlide21.xml"/><Relationship Id="rId16" Type="http://schemas.openxmlformats.org/officeDocument/2006/relationships/image" Target="../media/image51.png"/><Relationship Id="rId20" Type="http://schemas.openxmlformats.org/officeDocument/2006/relationships/image" Target="../media/image54.png"/><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46.png"/><Relationship Id="rId5" Type="http://schemas.openxmlformats.org/officeDocument/2006/relationships/image" Target="../media/image3.jpg"/><Relationship Id="rId15" Type="http://schemas.openxmlformats.org/officeDocument/2006/relationships/image" Target="../media/image50.png"/><Relationship Id="rId10" Type="http://schemas.openxmlformats.org/officeDocument/2006/relationships/image" Target="../media/image45.png"/><Relationship Id="rId19" Type="http://schemas.openxmlformats.org/officeDocument/2006/relationships/image" Target="../media/image53.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grpSp>
        <p:nvGrpSpPr>
          <p:cNvPr id="102" name="Google Shape;102;p1"/>
          <p:cNvGrpSpPr/>
          <p:nvPr/>
        </p:nvGrpSpPr>
        <p:grpSpPr>
          <a:xfrm>
            <a:off x="1" y="5252767"/>
            <a:ext cx="2690233" cy="1162049"/>
            <a:chOff x="0" y="7879150"/>
            <a:chExt cx="4035350" cy="1743074"/>
          </a:xfrm>
        </p:grpSpPr>
        <p:pic>
          <p:nvPicPr>
            <p:cNvPr id="103" name="Google Shape;103;p1"/>
            <p:cNvPicPr preferRelativeResize="0"/>
            <p:nvPr/>
          </p:nvPicPr>
          <p:blipFill rotWithShape="1">
            <a:blip r:embed="rId3">
              <a:alphaModFix/>
            </a:blip>
            <a:srcRect/>
            <a:stretch/>
          </p:blipFill>
          <p:spPr>
            <a:xfrm>
              <a:off x="0" y="8001914"/>
              <a:ext cx="2295524" cy="1619249"/>
            </a:xfrm>
            <a:prstGeom prst="rect">
              <a:avLst/>
            </a:prstGeom>
            <a:noFill/>
            <a:ln>
              <a:noFill/>
            </a:ln>
          </p:spPr>
        </p:pic>
        <p:pic>
          <p:nvPicPr>
            <p:cNvPr id="104" name="Google Shape;104;p1"/>
            <p:cNvPicPr preferRelativeResize="0"/>
            <p:nvPr/>
          </p:nvPicPr>
          <p:blipFill rotWithShape="1">
            <a:blip r:embed="rId4">
              <a:alphaModFix/>
            </a:blip>
            <a:srcRect/>
            <a:stretch/>
          </p:blipFill>
          <p:spPr>
            <a:xfrm>
              <a:off x="2292276" y="7879150"/>
              <a:ext cx="1743074" cy="1743074"/>
            </a:xfrm>
            <a:prstGeom prst="rect">
              <a:avLst/>
            </a:prstGeom>
            <a:noFill/>
            <a:ln>
              <a:noFill/>
            </a:ln>
          </p:spPr>
        </p:pic>
      </p:grpSp>
      <p:pic>
        <p:nvPicPr>
          <p:cNvPr id="105" name="Google Shape;105;p1"/>
          <p:cNvPicPr preferRelativeResize="0"/>
          <p:nvPr/>
        </p:nvPicPr>
        <p:blipFill rotWithShape="1">
          <a:blip r:embed="rId5">
            <a:alphaModFix/>
          </a:blip>
          <a:srcRect/>
          <a:stretch/>
        </p:blipFill>
        <p:spPr>
          <a:xfrm>
            <a:off x="4303318" y="5524923"/>
            <a:ext cx="1795721" cy="745787"/>
          </a:xfrm>
          <a:prstGeom prst="rect">
            <a:avLst/>
          </a:prstGeom>
          <a:noFill/>
          <a:ln>
            <a:noFill/>
          </a:ln>
        </p:spPr>
      </p:pic>
      <p:pic>
        <p:nvPicPr>
          <p:cNvPr id="106" name="Google Shape;106;p1"/>
          <p:cNvPicPr preferRelativeResize="0"/>
          <p:nvPr/>
        </p:nvPicPr>
        <p:blipFill rotWithShape="1">
          <a:blip r:embed="rId6">
            <a:alphaModFix/>
          </a:blip>
          <a:srcRect/>
          <a:stretch/>
        </p:blipFill>
        <p:spPr>
          <a:xfrm>
            <a:off x="6219642" y="5125475"/>
            <a:ext cx="1737607" cy="1289049"/>
          </a:xfrm>
          <a:prstGeom prst="rect">
            <a:avLst/>
          </a:prstGeom>
          <a:noFill/>
          <a:ln>
            <a:noFill/>
          </a:ln>
        </p:spPr>
      </p:pic>
      <p:pic>
        <p:nvPicPr>
          <p:cNvPr id="107" name="Google Shape;107;p1"/>
          <p:cNvPicPr preferRelativeResize="0"/>
          <p:nvPr/>
        </p:nvPicPr>
        <p:blipFill rotWithShape="1">
          <a:blip r:embed="rId7">
            <a:alphaModFix/>
          </a:blip>
          <a:srcRect/>
          <a:stretch/>
        </p:blipFill>
        <p:spPr>
          <a:xfrm>
            <a:off x="303761" y="946339"/>
            <a:ext cx="1674887" cy="1776156"/>
          </a:xfrm>
          <a:prstGeom prst="rect">
            <a:avLst/>
          </a:prstGeom>
          <a:noFill/>
          <a:ln>
            <a:noFill/>
          </a:ln>
        </p:spPr>
      </p:pic>
      <p:sp>
        <p:nvSpPr>
          <p:cNvPr id="108" name="Google Shape;108;p1"/>
          <p:cNvSpPr/>
          <p:nvPr/>
        </p:nvSpPr>
        <p:spPr>
          <a:xfrm>
            <a:off x="0" y="6581089"/>
            <a:ext cx="12192000" cy="277283"/>
          </a:xfrm>
          <a:custGeom>
            <a:avLst/>
            <a:gdLst/>
            <a:ahLst/>
            <a:cxnLst/>
            <a:rect l="l" t="t" r="r" b="b"/>
            <a:pathLst>
              <a:path w="18288000" h="415925" extrusionOk="0">
                <a:moveTo>
                  <a:pt x="18287999" y="415367"/>
                </a:moveTo>
                <a:lnTo>
                  <a:pt x="0" y="415367"/>
                </a:lnTo>
                <a:lnTo>
                  <a:pt x="0" y="0"/>
                </a:lnTo>
                <a:lnTo>
                  <a:pt x="18287999" y="0"/>
                </a:lnTo>
                <a:lnTo>
                  <a:pt x="18287999" y="415367"/>
                </a:lnTo>
                <a:close/>
              </a:path>
            </a:pathLst>
          </a:custGeom>
          <a:solidFill>
            <a:srgbClr val="487D5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109" name="Google Shape;109;p1"/>
          <p:cNvPicPr preferRelativeResize="0"/>
          <p:nvPr/>
        </p:nvPicPr>
        <p:blipFill rotWithShape="1">
          <a:blip r:embed="rId8">
            <a:alphaModFix/>
          </a:blip>
          <a:srcRect/>
          <a:stretch/>
        </p:blipFill>
        <p:spPr>
          <a:xfrm>
            <a:off x="10527989" y="1137461"/>
            <a:ext cx="1327149" cy="1396999"/>
          </a:xfrm>
          <a:prstGeom prst="rect">
            <a:avLst/>
          </a:prstGeom>
          <a:noFill/>
          <a:ln>
            <a:noFill/>
          </a:ln>
        </p:spPr>
      </p:pic>
      <p:pic>
        <p:nvPicPr>
          <p:cNvPr id="110" name="Google Shape;110;p1"/>
          <p:cNvPicPr preferRelativeResize="0"/>
          <p:nvPr/>
        </p:nvPicPr>
        <p:blipFill rotWithShape="1">
          <a:blip r:embed="rId9">
            <a:alphaModFix/>
          </a:blip>
          <a:srcRect/>
          <a:stretch/>
        </p:blipFill>
        <p:spPr>
          <a:xfrm>
            <a:off x="7954941" y="5638464"/>
            <a:ext cx="1777999" cy="488949"/>
          </a:xfrm>
          <a:prstGeom prst="rect">
            <a:avLst/>
          </a:prstGeom>
          <a:noFill/>
          <a:ln>
            <a:noFill/>
          </a:ln>
        </p:spPr>
      </p:pic>
      <p:pic>
        <p:nvPicPr>
          <p:cNvPr id="111" name="Google Shape;111;p1"/>
          <p:cNvPicPr preferRelativeResize="0"/>
          <p:nvPr/>
        </p:nvPicPr>
        <p:blipFill rotWithShape="1">
          <a:blip r:embed="rId10">
            <a:alphaModFix/>
          </a:blip>
          <a:srcRect/>
          <a:stretch/>
        </p:blipFill>
        <p:spPr>
          <a:xfrm>
            <a:off x="9820230" y="5589356"/>
            <a:ext cx="534561" cy="537599"/>
          </a:xfrm>
          <a:prstGeom prst="rect">
            <a:avLst/>
          </a:prstGeom>
          <a:noFill/>
          <a:ln>
            <a:noFill/>
          </a:ln>
        </p:spPr>
      </p:pic>
      <p:sp>
        <p:nvSpPr>
          <p:cNvPr id="112" name="Google Shape;112;p1"/>
          <p:cNvSpPr/>
          <p:nvPr/>
        </p:nvSpPr>
        <p:spPr>
          <a:xfrm>
            <a:off x="10430264" y="5699624"/>
            <a:ext cx="786977" cy="134620"/>
          </a:xfrm>
          <a:custGeom>
            <a:avLst/>
            <a:gdLst/>
            <a:ahLst/>
            <a:cxnLst/>
            <a:rect l="l" t="t" r="r" b="b"/>
            <a:pathLst>
              <a:path w="1180465" h="201929" extrusionOk="0">
                <a:moveTo>
                  <a:pt x="124028" y="61188"/>
                </a:moveTo>
                <a:lnTo>
                  <a:pt x="109791" y="22682"/>
                </a:lnTo>
                <a:lnTo>
                  <a:pt x="100495" y="14922"/>
                </a:lnTo>
                <a:lnTo>
                  <a:pt x="100495" y="61188"/>
                </a:lnTo>
                <a:lnTo>
                  <a:pt x="99669" y="71272"/>
                </a:lnTo>
                <a:lnTo>
                  <a:pt x="69405" y="99910"/>
                </a:lnTo>
                <a:lnTo>
                  <a:pt x="43332" y="102387"/>
                </a:lnTo>
                <a:lnTo>
                  <a:pt x="22898" y="102387"/>
                </a:lnTo>
                <a:lnTo>
                  <a:pt x="22771" y="22682"/>
                </a:lnTo>
                <a:lnTo>
                  <a:pt x="48234" y="22682"/>
                </a:lnTo>
                <a:lnTo>
                  <a:pt x="87769"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41"/>
                </a:lnTo>
                <a:lnTo>
                  <a:pt x="122847" y="74231"/>
                </a:lnTo>
                <a:lnTo>
                  <a:pt x="124028" y="61188"/>
                </a:lnTo>
                <a:close/>
              </a:path>
              <a:path w="1180465" h="201929" extrusionOk="0">
                <a:moveTo>
                  <a:pt x="275285" y="198869"/>
                </a:moveTo>
                <a:lnTo>
                  <a:pt x="226148" y="117462"/>
                </a:lnTo>
                <a:lnTo>
                  <a:pt x="222161" y="110845"/>
                </a:lnTo>
                <a:lnTo>
                  <a:pt x="239344" y="102450"/>
                </a:lnTo>
                <a:lnTo>
                  <a:pt x="244119" y="97967"/>
                </a:lnTo>
                <a:lnTo>
                  <a:pt x="251625" y="90906"/>
                </a:lnTo>
                <a:lnTo>
                  <a:pt x="258991" y="76200"/>
                </a:lnTo>
                <a:lnTo>
                  <a:pt x="261454" y="58369"/>
                </a:lnTo>
                <a:lnTo>
                  <a:pt x="260388" y="45351"/>
                </a:lnTo>
                <a:lnTo>
                  <a:pt x="238074" y="12979"/>
                </a:lnTo>
                <a:lnTo>
                  <a:pt x="238074" y="59588"/>
                </a:lnTo>
                <a:lnTo>
                  <a:pt x="237363" y="68554"/>
                </a:lnTo>
                <a:lnTo>
                  <a:pt x="202780" y="97243"/>
                </a:lnTo>
                <a:lnTo>
                  <a:pt x="191554" y="97840"/>
                </a:lnTo>
                <a:lnTo>
                  <a:pt x="160464" y="97840"/>
                </a:lnTo>
                <a:lnTo>
                  <a:pt x="160464" y="23050"/>
                </a:lnTo>
                <a:lnTo>
                  <a:pt x="189966" y="23050"/>
                </a:lnTo>
                <a:lnTo>
                  <a:pt x="231673" y="36588"/>
                </a:lnTo>
                <a:lnTo>
                  <a:pt x="238074" y="59588"/>
                </a:lnTo>
                <a:lnTo>
                  <a:pt x="238074" y="12979"/>
                </a:lnTo>
                <a:lnTo>
                  <a:pt x="234581" y="10820"/>
                </a:lnTo>
                <a:lnTo>
                  <a:pt x="222478" y="6527"/>
                </a:lnTo>
                <a:lnTo>
                  <a:pt x="208013" y="3937"/>
                </a:lnTo>
                <a:lnTo>
                  <a:pt x="191185" y="3073"/>
                </a:lnTo>
                <a:lnTo>
                  <a:pt x="137579" y="3073"/>
                </a:lnTo>
                <a:lnTo>
                  <a:pt x="137579" y="198869"/>
                </a:lnTo>
                <a:lnTo>
                  <a:pt x="160350" y="198869"/>
                </a:lnTo>
                <a:lnTo>
                  <a:pt x="160350" y="117462"/>
                </a:lnTo>
                <a:lnTo>
                  <a:pt x="200977" y="117462"/>
                </a:lnTo>
                <a:lnTo>
                  <a:pt x="248348" y="198869"/>
                </a:lnTo>
                <a:lnTo>
                  <a:pt x="275285" y="198869"/>
                </a:lnTo>
                <a:close/>
              </a:path>
              <a:path w="1180465" h="201929" extrusionOk="0">
                <a:moveTo>
                  <a:pt x="449338" y="100787"/>
                </a:moveTo>
                <a:lnTo>
                  <a:pt x="449084" y="100660"/>
                </a:lnTo>
                <a:lnTo>
                  <a:pt x="447611" y="78384"/>
                </a:lnTo>
                <a:lnTo>
                  <a:pt x="443191" y="58635"/>
                </a:lnTo>
                <a:lnTo>
                  <a:pt x="435813" y="41427"/>
                </a:lnTo>
                <a:lnTo>
                  <a:pt x="425462" y="26733"/>
                </a:lnTo>
                <a:lnTo>
                  <a:pt x="425094" y="26403"/>
                </a:lnTo>
                <a:lnTo>
                  <a:pt x="425094" y="100787"/>
                </a:lnTo>
                <a:lnTo>
                  <a:pt x="424065" y="119456"/>
                </a:lnTo>
                <a:lnTo>
                  <a:pt x="408571" y="161239"/>
                </a:lnTo>
                <a:lnTo>
                  <a:pt x="374650" y="180416"/>
                </a:lnTo>
                <a:lnTo>
                  <a:pt x="359486" y="181711"/>
                </a:lnTo>
                <a:lnTo>
                  <a:pt x="344385" y="180428"/>
                </a:lnTo>
                <a:lnTo>
                  <a:pt x="310413" y="161112"/>
                </a:lnTo>
                <a:lnTo>
                  <a:pt x="294589" y="119545"/>
                </a:lnTo>
                <a:lnTo>
                  <a:pt x="293522" y="100787"/>
                </a:lnTo>
                <a:lnTo>
                  <a:pt x="293408" y="100545"/>
                </a:lnTo>
                <a:lnTo>
                  <a:pt x="302895" y="52400"/>
                </a:lnTo>
                <a:lnTo>
                  <a:pt x="331152" y="25501"/>
                </a:lnTo>
                <a:lnTo>
                  <a:pt x="359740" y="20358"/>
                </a:lnTo>
                <a:lnTo>
                  <a:pt x="374904" y="21640"/>
                </a:lnTo>
                <a:lnTo>
                  <a:pt x="408571" y="40830"/>
                </a:lnTo>
                <a:lnTo>
                  <a:pt x="424065" y="82105"/>
                </a:lnTo>
                <a:lnTo>
                  <a:pt x="425094" y="100787"/>
                </a:lnTo>
                <a:lnTo>
                  <a:pt x="425094" y="26403"/>
                </a:lnTo>
                <a:lnTo>
                  <a:pt x="418465" y="20358"/>
                </a:lnTo>
                <a:lnTo>
                  <a:pt x="412648" y="15049"/>
                </a:lnTo>
                <a:lnTo>
                  <a:pt x="397560" y="6705"/>
                </a:lnTo>
                <a:lnTo>
                  <a:pt x="379984" y="1676"/>
                </a:lnTo>
                <a:lnTo>
                  <a:pt x="359740" y="0"/>
                </a:lnTo>
                <a:lnTo>
                  <a:pt x="339305" y="1651"/>
                </a:lnTo>
                <a:lnTo>
                  <a:pt x="292900" y="26365"/>
                </a:lnTo>
                <a:lnTo>
                  <a:pt x="270878" y="77863"/>
                </a:lnTo>
                <a:lnTo>
                  <a:pt x="269405" y="100545"/>
                </a:lnTo>
                <a:lnTo>
                  <a:pt x="270878" y="123278"/>
                </a:lnTo>
                <a:lnTo>
                  <a:pt x="282625" y="160616"/>
                </a:lnTo>
                <a:lnTo>
                  <a:pt x="321576" y="195072"/>
                </a:lnTo>
                <a:lnTo>
                  <a:pt x="359613" y="201688"/>
                </a:lnTo>
                <a:lnTo>
                  <a:pt x="379577" y="199999"/>
                </a:lnTo>
                <a:lnTo>
                  <a:pt x="397230" y="194919"/>
                </a:lnTo>
                <a:lnTo>
                  <a:pt x="412572" y="186486"/>
                </a:lnTo>
                <a:lnTo>
                  <a:pt x="417855" y="181711"/>
                </a:lnTo>
                <a:lnTo>
                  <a:pt x="425589" y="174726"/>
                </a:lnTo>
                <a:lnTo>
                  <a:pt x="435952" y="160032"/>
                </a:lnTo>
                <a:lnTo>
                  <a:pt x="443382" y="142811"/>
                </a:lnTo>
                <a:lnTo>
                  <a:pt x="447840" y="123063"/>
                </a:lnTo>
                <a:lnTo>
                  <a:pt x="449338" y="100787"/>
                </a:lnTo>
                <a:close/>
              </a:path>
              <a:path w="1180465" h="201929" extrusionOk="0">
                <a:moveTo>
                  <a:pt x="617880" y="96367"/>
                </a:moveTo>
                <a:lnTo>
                  <a:pt x="551408" y="96367"/>
                </a:lnTo>
                <a:lnTo>
                  <a:pt x="551294" y="116852"/>
                </a:lnTo>
                <a:lnTo>
                  <a:pt x="594995" y="116852"/>
                </a:lnTo>
                <a:lnTo>
                  <a:pt x="594995" y="177177"/>
                </a:lnTo>
                <a:lnTo>
                  <a:pt x="585279" y="179197"/>
                </a:lnTo>
                <a:lnTo>
                  <a:pt x="575437" y="180657"/>
                </a:lnTo>
                <a:lnTo>
                  <a:pt x="565454" y="181533"/>
                </a:lnTo>
                <a:lnTo>
                  <a:pt x="555332" y="181825"/>
                </a:lnTo>
                <a:lnTo>
                  <a:pt x="537730" y="180543"/>
                </a:lnTo>
                <a:lnTo>
                  <a:pt x="498538" y="161353"/>
                </a:lnTo>
                <a:lnTo>
                  <a:pt x="480415" y="119799"/>
                </a:lnTo>
                <a:lnTo>
                  <a:pt x="479196" y="101155"/>
                </a:lnTo>
                <a:lnTo>
                  <a:pt x="480453" y="83261"/>
                </a:lnTo>
                <a:lnTo>
                  <a:pt x="499275" y="42062"/>
                </a:lnTo>
                <a:lnTo>
                  <a:pt x="538238" y="22059"/>
                </a:lnTo>
                <a:lnTo>
                  <a:pt x="555091" y="20726"/>
                </a:lnTo>
                <a:lnTo>
                  <a:pt x="567436" y="21437"/>
                </a:lnTo>
                <a:lnTo>
                  <a:pt x="580034" y="23558"/>
                </a:lnTo>
                <a:lnTo>
                  <a:pt x="592899" y="27089"/>
                </a:lnTo>
                <a:lnTo>
                  <a:pt x="606005" y="32004"/>
                </a:lnTo>
                <a:lnTo>
                  <a:pt x="614819" y="11899"/>
                </a:lnTo>
                <a:lnTo>
                  <a:pt x="601014" y="6832"/>
                </a:lnTo>
                <a:lnTo>
                  <a:pt x="586651" y="3238"/>
                </a:lnTo>
                <a:lnTo>
                  <a:pt x="571804" y="1079"/>
                </a:lnTo>
                <a:lnTo>
                  <a:pt x="556552" y="368"/>
                </a:lnTo>
                <a:lnTo>
                  <a:pt x="541616" y="1130"/>
                </a:lnTo>
                <a:lnTo>
                  <a:pt x="502704" y="12509"/>
                </a:lnTo>
                <a:lnTo>
                  <a:pt x="467448" y="47574"/>
                </a:lnTo>
                <a:lnTo>
                  <a:pt x="455968" y="86233"/>
                </a:lnTo>
                <a:lnTo>
                  <a:pt x="455206" y="101028"/>
                </a:lnTo>
                <a:lnTo>
                  <a:pt x="456742" y="123583"/>
                </a:lnTo>
                <a:lnTo>
                  <a:pt x="469099" y="160655"/>
                </a:lnTo>
                <a:lnTo>
                  <a:pt x="509600" y="195072"/>
                </a:lnTo>
                <a:lnTo>
                  <a:pt x="549084" y="201688"/>
                </a:lnTo>
                <a:lnTo>
                  <a:pt x="559346" y="201536"/>
                </a:lnTo>
                <a:lnTo>
                  <a:pt x="602221" y="195973"/>
                </a:lnTo>
                <a:lnTo>
                  <a:pt x="617880" y="191643"/>
                </a:lnTo>
                <a:lnTo>
                  <a:pt x="617880" y="96367"/>
                </a:lnTo>
                <a:close/>
              </a:path>
              <a:path w="1180465" h="201929" extrusionOk="0">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69" y="22720"/>
                </a:lnTo>
                <a:lnTo>
                  <a:pt x="799769" y="199402"/>
                </a:lnTo>
                <a:lnTo>
                  <a:pt x="822464" y="199402"/>
                </a:lnTo>
                <a:lnTo>
                  <a:pt x="822464" y="22720"/>
                </a:lnTo>
                <a:lnTo>
                  <a:pt x="861949" y="22720"/>
                </a:lnTo>
                <a:lnTo>
                  <a:pt x="884339" y="22720"/>
                </a:lnTo>
                <a:lnTo>
                  <a:pt x="923874" y="22720"/>
                </a:lnTo>
                <a:lnTo>
                  <a:pt x="923874" y="199402"/>
                </a:lnTo>
                <a:lnTo>
                  <a:pt x="946581" y="199402"/>
                </a:lnTo>
                <a:lnTo>
                  <a:pt x="946581" y="22720"/>
                </a:lnTo>
                <a:lnTo>
                  <a:pt x="1008456" y="22720"/>
                </a:lnTo>
                <a:lnTo>
                  <a:pt x="1008456" y="3657"/>
                </a:lnTo>
                <a:close/>
              </a:path>
              <a:path w="1180465" h="201929" extrusionOk="0">
                <a:moveTo>
                  <a:pt x="1180299" y="100787"/>
                </a:moveTo>
                <a:lnTo>
                  <a:pt x="1180058" y="100660"/>
                </a:lnTo>
                <a:lnTo>
                  <a:pt x="1178585" y="78384"/>
                </a:lnTo>
                <a:lnTo>
                  <a:pt x="1174165" y="58635"/>
                </a:lnTo>
                <a:lnTo>
                  <a:pt x="1166787" y="41427"/>
                </a:lnTo>
                <a:lnTo>
                  <a:pt x="1156436" y="26733"/>
                </a:lnTo>
                <a:lnTo>
                  <a:pt x="1156068" y="26403"/>
                </a:lnTo>
                <a:lnTo>
                  <a:pt x="1156068" y="100787"/>
                </a:lnTo>
                <a:lnTo>
                  <a:pt x="1155039" y="119456"/>
                </a:lnTo>
                <a:lnTo>
                  <a:pt x="1139545" y="161239"/>
                </a:lnTo>
                <a:lnTo>
                  <a:pt x="1105623" y="180416"/>
                </a:lnTo>
                <a:lnTo>
                  <a:pt x="1090460" y="181711"/>
                </a:lnTo>
                <a:lnTo>
                  <a:pt x="1075359" y="180428"/>
                </a:lnTo>
                <a:lnTo>
                  <a:pt x="1041387" y="161112"/>
                </a:lnTo>
                <a:lnTo>
                  <a:pt x="1025563" y="119545"/>
                </a:lnTo>
                <a:lnTo>
                  <a:pt x="1024496" y="100787"/>
                </a:lnTo>
                <a:lnTo>
                  <a:pt x="1024382" y="100545"/>
                </a:lnTo>
                <a:lnTo>
                  <a:pt x="1033868" y="52400"/>
                </a:lnTo>
                <a:lnTo>
                  <a:pt x="1062126" y="25501"/>
                </a:lnTo>
                <a:lnTo>
                  <a:pt x="1090714" y="20358"/>
                </a:lnTo>
                <a:lnTo>
                  <a:pt x="1105877" y="21640"/>
                </a:lnTo>
                <a:lnTo>
                  <a:pt x="1139545" y="40830"/>
                </a:lnTo>
                <a:lnTo>
                  <a:pt x="1155039" y="82105"/>
                </a:lnTo>
                <a:lnTo>
                  <a:pt x="1156068" y="100787"/>
                </a:lnTo>
                <a:lnTo>
                  <a:pt x="1156068" y="26403"/>
                </a:lnTo>
                <a:lnTo>
                  <a:pt x="1149438" y="20358"/>
                </a:lnTo>
                <a:lnTo>
                  <a:pt x="1143622" y="15049"/>
                </a:lnTo>
                <a:lnTo>
                  <a:pt x="1128534" y="6705"/>
                </a:lnTo>
                <a:lnTo>
                  <a:pt x="1110957" y="1676"/>
                </a:lnTo>
                <a:lnTo>
                  <a:pt x="1090714" y="0"/>
                </a:lnTo>
                <a:lnTo>
                  <a:pt x="1070279" y="1651"/>
                </a:lnTo>
                <a:lnTo>
                  <a:pt x="1023874" y="26365"/>
                </a:lnTo>
                <a:lnTo>
                  <a:pt x="1001852" y="77863"/>
                </a:lnTo>
                <a:lnTo>
                  <a:pt x="1000379" y="100545"/>
                </a:lnTo>
                <a:lnTo>
                  <a:pt x="1001852" y="123278"/>
                </a:lnTo>
                <a:lnTo>
                  <a:pt x="1013599" y="160616"/>
                </a:lnTo>
                <a:lnTo>
                  <a:pt x="1052550" y="195072"/>
                </a:lnTo>
                <a:lnTo>
                  <a:pt x="1090587" y="201688"/>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grpSp>
        <p:nvGrpSpPr>
          <p:cNvPr id="113" name="Google Shape;113;p1"/>
          <p:cNvGrpSpPr/>
          <p:nvPr/>
        </p:nvGrpSpPr>
        <p:grpSpPr>
          <a:xfrm>
            <a:off x="11255654" y="5699870"/>
            <a:ext cx="736275" cy="134197"/>
            <a:chOff x="16883481" y="8549804"/>
            <a:chExt cx="1104413" cy="201295"/>
          </a:xfrm>
        </p:grpSpPr>
        <p:pic>
          <p:nvPicPr>
            <p:cNvPr id="114" name="Google Shape;114;p1"/>
            <p:cNvPicPr preferRelativeResize="0"/>
            <p:nvPr/>
          </p:nvPicPr>
          <p:blipFill rotWithShape="1">
            <a:blip r:embed="rId11">
              <a:alphaModFix/>
            </a:blip>
            <a:srcRect/>
            <a:stretch/>
          </p:blipFill>
          <p:spPr>
            <a:xfrm>
              <a:off x="16883481" y="8551762"/>
              <a:ext cx="493393" cy="197072"/>
            </a:xfrm>
            <a:prstGeom prst="rect">
              <a:avLst/>
            </a:prstGeom>
            <a:noFill/>
            <a:ln>
              <a:noFill/>
            </a:ln>
          </p:spPr>
        </p:pic>
        <p:sp>
          <p:nvSpPr>
            <p:cNvPr id="115" name="Google Shape;115;p1"/>
            <p:cNvSpPr/>
            <p:nvPr/>
          </p:nvSpPr>
          <p:spPr>
            <a:xfrm>
              <a:off x="17398772" y="8549804"/>
              <a:ext cx="215265" cy="201295"/>
            </a:xfrm>
            <a:custGeom>
              <a:avLst/>
              <a:gdLst/>
              <a:ahLst/>
              <a:cxnLst/>
              <a:rect l="l" t="t" r="r" b="b"/>
              <a:pathLst>
                <a:path w="215265" h="201295" extrusionOk="0">
                  <a:moveTo>
                    <a:pt x="41503" y="2705"/>
                  </a:moveTo>
                  <a:lnTo>
                    <a:pt x="0" y="2705"/>
                  </a:lnTo>
                  <a:lnTo>
                    <a:pt x="0" y="198501"/>
                  </a:lnTo>
                  <a:lnTo>
                    <a:pt x="41503" y="198501"/>
                  </a:lnTo>
                  <a:lnTo>
                    <a:pt x="41503" y="2705"/>
                  </a:lnTo>
                  <a:close/>
                </a:path>
                <a:path w="215265" h="201295" extrusionOk="0">
                  <a:moveTo>
                    <a:pt x="215061" y="88646"/>
                  </a:moveTo>
                  <a:lnTo>
                    <a:pt x="137464" y="88646"/>
                  </a:lnTo>
                  <a:lnTo>
                    <a:pt x="137210" y="88646"/>
                  </a:lnTo>
                  <a:lnTo>
                    <a:pt x="137210" y="123228"/>
                  </a:lnTo>
                  <a:lnTo>
                    <a:pt x="174307" y="164058"/>
                  </a:lnTo>
                  <a:lnTo>
                    <a:pt x="147993" y="166751"/>
                  </a:lnTo>
                  <a:lnTo>
                    <a:pt x="136258" y="165696"/>
                  </a:lnTo>
                  <a:lnTo>
                    <a:pt x="104355" y="140525"/>
                  </a:lnTo>
                  <a:lnTo>
                    <a:pt x="97066" y="101282"/>
                  </a:lnTo>
                  <a:lnTo>
                    <a:pt x="98082" y="86728"/>
                  </a:lnTo>
                  <a:lnTo>
                    <a:pt x="121983" y="44716"/>
                  </a:lnTo>
                  <a:lnTo>
                    <a:pt x="156311" y="34582"/>
                  </a:lnTo>
                  <a:lnTo>
                    <a:pt x="167767" y="35242"/>
                  </a:lnTo>
                  <a:lnTo>
                    <a:pt x="179006" y="37249"/>
                  </a:lnTo>
                  <a:lnTo>
                    <a:pt x="190030" y="40576"/>
                  </a:lnTo>
                  <a:lnTo>
                    <a:pt x="200863" y="45250"/>
                  </a:lnTo>
                  <a:lnTo>
                    <a:pt x="214693" y="12014"/>
                  </a:lnTo>
                  <a:lnTo>
                    <a:pt x="200609" y="6781"/>
                  </a:lnTo>
                  <a:lnTo>
                    <a:pt x="186232" y="3022"/>
                  </a:lnTo>
                  <a:lnTo>
                    <a:pt x="171589" y="762"/>
                  </a:lnTo>
                  <a:lnTo>
                    <a:pt x="156679" y="0"/>
                  </a:lnTo>
                  <a:lnTo>
                    <a:pt x="134023" y="1651"/>
                  </a:lnTo>
                  <a:lnTo>
                    <a:pt x="96520" y="14897"/>
                  </a:lnTo>
                  <a:lnTo>
                    <a:pt x="61379" y="57886"/>
                  </a:lnTo>
                  <a:lnTo>
                    <a:pt x="54597" y="100418"/>
                  </a:lnTo>
                  <a:lnTo>
                    <a:pt x="56057" y="123367"/>
                  </a:lnTo>
                  <a:lnTo>
                    <a:pt x="67767" y="160743"/>
                  </a:lnTo>
                  <a:lnTo>
                    <a:pt x="106527" y="194691"/>
                  </a:lnTo>
                  <a:lnTo>
                    <a:pt x="145542" y="201206"/>
                  </a:lnTo>
                  <a:lnTo>
                    <a:pt x="154190" y="201041"/>
                  </a:lnTo>
                  <a:lnTo>
                    <a:pt x="196761" y="195427"/>
                  </a:lnTo>
                  <a:lnTo>
                    <a:pt x="215061" y="190169"/>
                  </a:lnTo>
                  <a:lnTo>
                    <a:pt x="215061" y="88646"/>
                  </a:lnTo>
                  <a:close/>
                </a:path>
              </a:pathLst>
            </a:custGeom>
            <a:solidFill>
              <a:srgbClr val="0080B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116" name="Google Shape;116;p1"/>
            <p:cNvPicPr preferRelativeResize="0"/>
            <p:nvPr/>
          </p:nvPicPr>
          <p:blipFill rotWithShape="1">
            <a:blip r:embed="rId12">
              <a:alphaModFix/>
            </a:blip>
            <a:srcRect/>
            <a:stretch/>
          </p:blipFill>
          <p:spPr>
            <a:xfrm>
              <a:off x="17632935" y="8551762"/>
              <a:ext cx="354959" cy="197072"/>
            </a:xfrm>
            <a:prstGeom prst="rect">
              <a:avLst/>
            </a:prstGeom>
            <a:noFill/>
            <a:ln>
              <a:noFill/>
            </a:ln>
          </p:spPr>
        </p:pic>
      </p:grpSp>
      <p:grpSp>
        <p:nvGrpSpPr>
          <p:cNvPr id="117" name="Google Shape;117;p1"/>
          <p:cNvGrpSpPr/>
          <p:nvPr/>
        </p:nvGrpSpPr>
        <p:grpSpPr>
          <a:xfrm>
            <a:off x="10428312" y="5911163"/>
            <a:ext cx="557327" cy="105770"/>
            <a:chOff x="15642468" y="8866744"/>
            <a:chExt cx="835991" cy="158656"/>
          </a:xfrm>
        </p:grpSpPr>
        <p:pic>
          <p:nvPicPr>
            <p:cNvPr id="118" name="Google Shape;118;p1"/>
            <p:cNvPicPr preferRelativeResize="0"/>
            <p:nvPr/>
          </p:nvPicPr>
          <p:blipFill rotWithShape="1">
            <a:blip r:embed="rId13">
              <a:alphaModFix/>
            </a:blip>
            <a:srcRect/>
            <a:stretch/>
          </p:blipFill>
          <p:spPr>
            <a:xfrm>
              <a:off x="15642468" y="8866867"/>
              <a:ext cx="117136" cy="158410"/>
            </a:xfrm>
            <a:prstGeom prst="rect">
              <a:avLst/>
            </a:prstGeom>
            <a:noFill/>
            <a:ln>
              <a:noFill/>
            </a:ln>
          </p:spPr>
        </p:pic>
        <p:sp>
          <p:nvSpPr>
            <p:cNvPr id="119" name="Google Shape;119;p1"/>
            <p:cNvSpPr/>
            <p:nvPr/>
          </p:nvSpPr>
          <p:spPr>
            <a:xfrm>
              <a:off x="15784449" y="8869590"/>
              <a:ext cx="88900" cy="154305"/>
            </a:xfrm>
            <a:custGeom>
              <a:avLst/>
              <a:gdLst/>
              <a:ahLst/>
              <a:cxnLst/>
              <a:rect l="l" t="t" r="r" b="b"/>
              <a:pathLst>
                <a:path w="88900" h="154304" extrusionOk="0">
                  <a:moveTo>
                    <a:pt x="88620" y="0"/>
                  </a:moveTo>
                  <a:lnTo>
                    <a:pt x="0" y="0"/>
                  </a:lnTo>
                  <a:lnTo>
                    <a:pt x="0" y="26695"/>
                  </a:lnTo>
                  <a:lnTo>
                    <a:pt x="0" y="59740"/>
                  </a:lnTo>
                  <a:lnTo>
                    <a:pt x="0" y="86436"/>
                  </a:lnTo>
                  <a:lnTo>
                    <a:pt x="0" y="127114"/>
                  </a:lnTo>
                  <a:lnTo>
                    <a:pt x="0" y="153809"/>
                  </a:lnTo>
                  <a:lnTo>
                    <a:pt x="88620" y="153809"/>
                  </a:lnTo>
                  <a:lnTo>
                    <a:pt x="88620" y="127114"/>
                  </a:lnTo>
                  <a:lnTo>
                    <a:pt x="32677" y="127114"/>
                  </a:lnTo>
                  <a:lnTo>
                    <a:pt x="32677" y="86436"/>
                  </a:lnTo>
                  <a:lnTo>
                    <a:pt x="84823" y="86436"/>
                  </a:lnTo>
                  <a:lnTo>
                    <a:pt x="84823" y="59740"/>
                  </a:lnTo>
                  <a:lnTo>
                    <a:pt x="32677" y="59740"/>
                  </a:lnTo>
                  <a:lnTo>
                    <a:pt x="32677" y="26695"/>
                  </a:lnTo>
                  <a:lnTo>
                    <a:pt x="88620" y="26695"/>
                  </a:lnTo>
                  <a:lnTo>
                    <a:pt x="88620" y="0"/>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120" name="Google Shape;120;p1"/>
            <p:cNvPicPr preferRelativeResize="0"/>
            <p:nvPr/>
          </p:nvPicPr>
          <p:blipFill rotWithShape="1">
            <a:blip r:embed="rId14">
              <a:alphaModFix/>
            </a:blip>
            <a:srcRect/>
            <a:stretch/>
          </p:blipFill>
          <p:spPr>
            <a:xfrm>
              <a:off x="15902935" y="8869074"/>
              <a:ext cx="136598" cy="154119"/>
            </a:xfrm>
            <a:prstGeom prst="rect">
              <a:avLst/>
            </a:prstGeom>
            <a:noFill/>
            <a:ln>
              <a:noFill/>
            </a:ln>
          </p:spPr>
        </p:pic>
        <p:sp>
          <p:nvSpPr>
            <p:cNvPr id="121" name="Google Shape;121;p1"/>
            <p:cNvSpPr/>
            <p:nvPr/>
          </p:nvSpPr>
          <p:spPr>
            <a:xfrm>
              <a:off x="16061068" y="8869590"/>
              <a:ext cx="116205" cy="154305"/>
            </a:xfrm>
            <a:custGeom>
              <a:avLst/>
              <a:gdLst/>
              <a:ahLst/>
              <a:cxnLst/>
              <a:rect l="l" t="t" r="r" b="b"/>
              <a:pathLst>
                <a:path w="116205" h="154304" extrusionOk="0">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122" name="Google Shape;122;p1"/>
            <p:cNvPicPr preferRelativeResize="0"/>
            <p:nvPr/>
          </p:nvPicPr>
          <p:blipFill rotWithShape="1">
            <a:blip r:embed="rId15">
              <a:alphaModFix/>
            </a:blip>
            <a:srcRect/>
            <a:stretch/>
          </p:blipFill>
          <p:spPr>
            <a:xfrm>
              <a:off x="16198653" y="8866744"/>
              <a:ext cx="279806" cy="158656"/>
            </a:xfrm>
            <a:prstGeom prst="rect">
              <a:avLst/>
            </a:prstGeom>
            <a:noFill/>
            <a:ln>
              <a:noFill/>
            </a:ln>
          </p:spPr>
        </p:pic>
      </p:grpSp>
      <p:grpSp>
        <p:nvGrpSpPr>
          <p:cNvPr id="123" name="Google Shape;123;p1"/>
          <p:cNvGrpSpPr/>
          <p:nvPr/>
        </p:nvGrpSpPr>
        <p:grpSpPr>
          <a:xfrm>
            <a:off x="11035008" y="5911245"/>
            <a:ext cx="399902" cy="105606"/>
            <a:chOff x="16552512" y="8866867"/>
            <a:chExt cx="599853" cy="158410"/>
          </a:xfrm>
        </p:grpSpPr>
        <p:pic>
          <p:nvPicPr>
            <p:cNvPr id="124" name="Google Shape;124;p1"/>
            <p:cNvPicPr preferRelativeResize="0"/>
            <p:nvPr/>
          </p:nvPicPr>
          <p:blipFill rotWithShape="1">
            <a:blip r:embed="rId16">
              <a:alphaModFix/>
            </a:blip>
            <a:srcRect/>
            <a:stretch/>
          </p:blipFill>
          <p:spPr>
            <a:xfrm>
              <a:off x="16552512" y="8866867"/>
              <a:ext cx="227174" cy="158410"/>
            </a:xfrm>
            <a:prstGeom prst="rect">
              <a:avLst/>
            </a:prstGeom>
            <a:noFill/>
            <a:ln>
              <a:noFill/>
            </a:ln>
          </p:spPr>
        </p:pic>
        <p:pic>
          <p:nvPicPr>
            <p:cNvPr id="125" name="Google Shape;125;p1"/>
            <p:cNvPicPr preferRelativeResize="0"/>
            <p:nvPr/>
          </p:nvPicPr>
          <p:blipFill rotWithShape="1">
            <a:blip r:embed="rId17">
              <a:alphaModFix/>
            </a:blip>
            <a:srcRect/>
            <a:stretch/>
          </p:blipFill>
          <p:spPr>
            <a:xfrm>
              <a:off x="16800127" y="8869074"/>
              <a:ext cx="126316" cy="156203"/>
            </a:xfrm>
            <a:prstGeom prst="rect">
              <a:avLst/>
            </a:prstGeom>
            <a:noFill/>
            <a:ln>
              <a:noFill/>
            </a:ln>
          </p:spPr>
        </p:pic>
        <p:pic>
          <p:nvPicPr>
            <p:cNvPr id="126" name="Google Shape;126;p1"/>
            <p:cNvPicPr preferRelativeResize="0"/>
            <p:nvPr/>
          </p:nvPicPr>
          <p:blipFill rotWithShape="1">
            <a:blip r:embed="rId18">
              <a:alphaModFix/>
            </a:blip>
            <a:srcRect/>
            <a:stretch/>
          </p:blipFill>
          <p:spPr>
            <a:xfrm>
              <a:off x="16962061" y="8868951"/>
              <a:ext cx="127663" cy="154119"/>
            </a:xfrm>
            <a:prstGeom prst="rect">
              <a:avLst/>
            </a:prstGeom>
            <a:noFill/>
            <a:ln>
              <a:noFill/>
            </a:ln>
          </p:spPr>
        </p:pic>
        <p:sp>
          <p:nvSpPr>
            <p:cNvPr id="127" name="Google Shape;127;p1"/>
            <p:cNvSpPr/>
            <p:nvPr/>
          </p:nvSpPr>
          <p:spPr>
            <a:xfrm>
              <a:off x="17119345" y="8869074"/>
              <a:ext cx="33020" cy="154305"/>
            </a:xfrm>
            <a:custGeom>
              <a:avLst/>
              <a:gdLst/>
              <a:ahLst/>
              <a:cxnLst/>
              <a:rect l="l" t="t" r="r" b="b"/>
              <a:pathLst>
                <a:path w="33019" h="154304" extrusionOk="0">
                  <a:moveTo>
                    <a:pt x="32680" y="154119"/>
                  </a:moveTo>
                  <a:lnTo>
                    <a:pt x="0" y="154119"/>
                  </a:lnTo>
                  <a:lnTo>
                    <a:pt x="0" y="0"/>
                  </a:lnTo>
                  <a:lnTo>
                    <a:pt x="32680" y="0"/>
                  </a:lnTo>
                  <a:lnTo>
                    <a:pt x="32680" y="154119"/>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grpSp>
      <p:grpSp>
        <p:nvGrpSpPr>
          <p:cNvPr id="128" name="Google Shape;128;p1"/>
          <p:cNvGrpSpPr/>
          <p:nvPr/>
        </p:nvGrpSpPr>
        <p:grpSpPr>
          <a:xfrm>
            <a:off x="11482094" y="5911163"/>
            <a:ext cx="509510" cy="105770"/>
            <a:chOff x="17223140" y="8866744"/>
            <a:chExt cx="764265" cy="158656"/>
          </a:xfrm>
        </p:grpSpPr>
        <p:pic>
          <p:nvPicPr>
            <p:cNvPr id="129" name="Google Shape;129;p1"/>
            <p:cNvPicPr preferRelativeResize="0"/>
            <p:nvPr/>
          </p:nvPicPr>
          <p:blipFill rotWithShape="1">
            <a:blip r:embed="rId19">
              <a:alphaModFix/>
            </a:blip>
            <a:srcRect/>
            <a:stretch/>
          </p:blipFill>
          <p:spPr>
            <a:xfrm>
              <a:off x="17223140" y="8868461"/>
              <a:ext cx="254102" cy="154927"/>
            </a:xfrm>
            <a:prstGeom prst="rect">
              <a:avLst/>
            </a:prstGeom>
            <a:noFill/>
            <a:ln>
              <a:noFill/>
            </a:ln>
          </p:spPr>
        </p:pic>
        <p:sp>
          <p:nvSpPr>
            <p:cNvPr id="130" name="Google Shape;130;p1"/>
            <p:cNvSpPr/>
            <p:nvPr/>
          </p:nvSpPr>
          <p:spPr>
            <a:xfrm>
              <a:off x="17505148" y="8869082"/>
              <a:ext cx="149225" cy="154940"/>
            </a:xfrm>
            <a:custGeom>
              <a:avLst/>
              <a:gdLst/>
              <a:ahLst/>
              <a:cxnLst/>
              <a:rect l="l" t="t" r="r" b="b"/>
              <a:pathLst>
                <a:path w="149225" h="154940" extrusionOk="0">
                  <a:moveTo>
                    <a:pt x="88252" y="508"/>
                  </a:moveTo>
                  <a:lnTo>
                    <a:pt x="0" y="508"/>
                  </a:lnTo>
                  <a:lnTo>
                    <a:pt x="0" y="27203"/>
                  </a:lnTo>
                  <a:lnTo>
                    <a:pt x="0" y="66611"/>
                  </a:lnTo>
                  <a:lnTo>
                    <a:pt x="0" y="93294"/>
                  </a:lnTo>
                  <a:lnTo>
                    <a:pt x="0" y="154317"/>
                  </a:lnTo>
                  <a:lnTo>
                    <a:pt x="32131" y="154317"/>
                  </a:lnTo>
                  <a:lnTo>
                    <a:pt x="32131" y="93294"/>
                  </a:lnTo>
                  <a:lnTo>
                    <a:pt x="84328" y="93294"/>
                  </a:lnTo>
                  <a:lnTo>
                    <a:pt x="84328" y="66611"/>
                  </a:lnTo>
                  <a:lnTo>
                    <a:pt x="32181" y="66611"/>
                  </a:lnTo>
                  <a:lnTo>
                    <a:pt x="32181" y="27203"/>
                  </a:lnTo>
                  <a:lnTo>
                    <a:pt x="88252" y="27203"/>
                  </a:lnTo>
                  <a:lnTo>
                    <a:pt x="88252" y="508"/>
                  </a:lnTo>
                  <a:close/>
                </a:path>
                <a:path w="149225" h="154940" extrusionOk="0">
                  <a:moveTo>
                    <a:pt x="148717" y="0"/>
                  </a:moveTo>
                  <a:lnTo>
                    <a:pt x="116027" y="0"/>
                  </a:lnTo>
                  <a:lnTo>
                    <a:pt x="116027" y="154114"/>
                  </a:lnTo>
                  <a:lnTo>
                    <a:pt x="148717" y="154114"/>
                  </a:lnTo>
                  <a:lnTo>
                    <a:pt x="148717" y="0"/>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131" name="Google Shape;131;p1"/>
            <p:cNvPicPr preferRelativeResize="0"/>
            <p:nvPr/>
          </p:nvPicPr>
          <p:blipFill rotWithShape="1">
            <a:blip r:embed="rId18">
              <a:alphaModFix/>
            </a:blip>
            <a:srcRect/>
            <a:stretch/>
          </p:blipFill>
          <p:spPr>
            <a:xfrm>
              <a:off x="17690341" y="8868951"/>
              <a:ext cx="127663" cy="154119"/>
            </a:xfrm>
            <a:prstGeom prst="rect">
              <a:avLst/>
            </a:prstGeom>
            <a:noFill/>
            <a:ln>
              <a:noFill/>
            </a:ln>
          </p:spPr>
        </p:pic>
        <p:pic>
          <p:nvPicPr>
            <p:cNvPr id="132" name="Google Shape;132;p1"/>
            <p:cNvPicPr preferRelativeResize="0"/>
            <p:nvPr/>
          </p:nvPicPr>
          <p:blipFill rotWithShape="1">
            <a:blip r:embed="rId20">
              <a:alphaModFix/>
            </a:blip>
            <a:srcRect/>
            <a:stretch/>
          </p:blipFill>
          <p:spPr>
            <a:xfrm>
              <a:off x="17840770" y="8866744"/>
              <a:ext cx="146635" cy="158656"/>
            </a:xfrm>
            <a:prstGeom prst="rect">
              <a:avLst/>
            </a:prstGeom>
            <a:noFill/>
            <a:ln>
              <a:noFill/>
            </a:ln>
          </p:spPr>
        </p:pic>
      </p:grpSp>
      <p:sp>
        <p:nvSpPr>
          <p:cNvPr id="133" name="Google Shape;133;p1"/>
          <p:cNvSpPr txBox="1">
            <a:spLocks noGrp="1"/>
          </p:cNvSpPr>
          <p:nvPr>
            <p:ph type="title"/>
          </p:nvPr>
        </p:nvSpPr>
        <p:spPr>
          <a:xfrm>
            <a:off x="4505379" y="1059813"/>
            <a:ext cx="2785110" cy="837777"/>
          </a:xfrm>
          <a:prstGeom prst="rect">
            <a:avLst/>
          </a:prstGeom>
          <a:noFill/>
          <a:ln>
            <a:noFill/>
          </a:ln>
        </p:spPr>
        <p:txBody>
          <a:bodyPr spcFirstLastPara="1" wrap="square" lIns="0" tIns="10575" rIns="0" bIns="0" anchor="t" anchorCtr="0">
            <a:spAutoFit/>
          </a:bodyPr>
          <a:lstStyle/>
          <a:p>
            <a:pPr marL="8467" marR="0" lvl="0" indent="0" algn="l" rtl="0">
              <a:lnSpc>
                <a:spcPct val="100000"/>
              </a:lnSpc>
              <a:spcBef>
                <a:spcPts val="0"/>
              </a:spcBef>
              <a:spcAft>
                <a:spcPts val="0"/>
              </a:spcAft>
              <a:buNone/>
            </a:pPr>
            <a:r>
              <a:rPr lang="en-US" sz="5367" b="1" i="0" u="none" strike="noStrike" cap="none" dirty="0" err="1">
                <a:solidFill>
                  <a:schemeClr val="dk1"/>
                </a:solidFill>
                <a:latin typeface="Cambria"/>
                <a:ea typeface="Cambria"/>
                <a:cs typeface="Cambria"/>
                <a:sym typeface="Cambria"/>
              </a:rPr>
              <a:t>Eurhope</a:t>
            </a:r>
            <a:endParaRPr sz="5367" b="1" i="0" u="none" strike="noStrike" cap="none" dirty="0">
              <a:solidFill>
                <a:schemeClr val="dk1"/>
              </a:solidFill>
              <a:latin typeface="Cambria"/>
              <a:ea typeface="Cambria"/>
              <a:cs typeface="Cambria"/>
              <a:sym typeface="Cambria"/>
            </a:endParaRPr>
          </a:p>
        </p:txBody>
      </p:sp>
      <p:sp>
        <p:nvSpPr>
          <p:cNvPr id="134" name="Google Shape;134;p1"/>
          <p:cNvSpPr txBox="1"/>
          <p:nvPr/>
        </p:nvSpPr>
        <p:spPr>
          <a:xfrm>
            <a:off x="2516738" y="1732530"/>
            <a:ext cx="6762750" cy="1080986"/>
          </a:xfrm>
          <a:prstGeom prst="rect">
            <a:avLst/>
          </a:prstGeom>
          <a:noFill/>
          <a:ln>
            <a:noFill/>
          </a:ln>
        </p:spPr>
        <p:txBody>
          <a:bodyPr spcFirstLastPara="1" wrap="square" lIns="0" tIns="135875" rIns="0" bIns="0" anchor="t" anchorCtr="0">
            <a:spAutoFit/>
          </a:bodyPr>
          <a:lstStyle/>
          <a:p>
            <a:pPr marL="0" marR="0" lvl="0" indent="0" algn="ctr" rtl="0">
              <a:lnSpc>
                <a:spcPct val="100000"/>
              </a:lnSpc>
              <a:spcBef>
                <a:spcPts val="0"/>
              </a:spcBef>
              <a:spcAft>
                <a:spcPts val="0"/>
              </a:spcAft>
              <a:buNone/>
            </a:pPr>
            <a:r>
              <a:rPr lang="en-US" sz="2333" dirty="0">
                <a:solidFill>
                  <a:schemeClr val="dk1"/>
                </a:solidFill>
                <a:latin typeface="Georgia"/>
                <a:ea typeface="Georgia"/>
                <a:cs typeface="Georgia"/>
                <a:sym typeface="Georgia"/>
              </a:rPr>
              <a:t>La UE </a:t>
            </a:r>
            <a:r>
              <a:rPr lang="en-US" sz="2333" dirty="0" err="1">
                <a:solidFill>
                  <a:schemeClr val="dk1"/>
                </a:solidFill>
                <a:latin typeface="Georgia"/>
                <a:ea typeface="Georgia"/>
                <a:cs typeface="Georgia"/>
                <a:sym typeface="Georgia"/>
              </a:rPr>
              <a:t>como</a:t>
            </a:r>
            <a:r>
              <a:rPr lang="en-US" sz="2333" dirty="0">
                <a:solidFill>
                  <a:schemeClr val="dk1"/>
                </a:solidFill>
                <a:latin typeface="Georgia"/>
                <a:ea typeface="Georgia"/>
                <a:cs typeface="Georgia"/>
                <a:sym typeface="Georgia"/>
              </a:rPr>
              <a:t> </a:t>
            </a:r>
            <a:r>
              <a:rPr lang="en-US" sz="2333" dirty="0" err="1">
                <a:solidFill>
                  <a:schemeClr val="dk1"/>
                </a:solidFill>
                <a:latin typeface="Georgia"/>
                <a:ea typeface="Georgia"/>
                <a:cs typeface="Georgia"/>
                <a:sym typeface="Georgia"/>
              </a:rPr>
              <a:t>hogar</a:t>
            </a:r>
            <a:r>
              <a:rPr lang="en-US" sz="2333" dirty="0">
                <a:solidFill>
                  <a:schemeClr val="dk1"/>
                </a:solidFill>
                <a:latin typeface="Georgia"/>
                <a:ea typeface="Georgia"/>
                <a:cs typeface="Georgia"/>
                <a:sym typeface="Georgia"/>
              </a:rPr>
              <a:t> </a:t>
            </a:r>
            <a:r>
              <a:rPr lang="en-US" sz="2333" dirty="0" err="1">
                <a:solidFill>
                  <a:schemeClr val="dk1"/>
                </a:solidFill>
                <a:latin typeface="Georgia"/>
                <a:ea typeface="Georgia"/>
                <a:cs typeface="Georgia"/>
                <a:sym typeface="Georgia"/>
              </a:rPr>
              <a:t>solidario</a:t>
            </a:r>
            <a:endParaRPr lang="en-US" sz="2333" dirty="0">
              <a:solidFill>
                <a:schemeClr val="dk1"/>
              </a:solidFill>
              <a:latin typeface="Georgia"/>
              <a:ea typeface="Georgia"/>
              <a:cs typeface="Georgia"/>
              <a:sym typeface="Georgia"/>
            </a:endParaRPr>
          </a:p>
          <a:p>
            <a:pPr marL="0" marR="0" lvl="0" indent="0" algn="ctr" rtl="0">
              <a:lnSpc>
                <a:spcPct val="100000"/>
              </a:lnSpc>
              <a:spcBef>
                <a:spcPts val="0"/>
              </a:spcBef>
              <a:spcAft>
                <a:spcPts val="0"/>
              </a:spcAft>
              <a:buNone/>
            </a:pPr>
            <a:r>
              <a:rPr lang="en-US" sz="2333" dirty="0">
                <a:solidFill>
                  <a:schemeClr val="dk1"/>
                </a:solidFill>
                <a:latin typeface="Georgia"/>
                <a:ea typeface="Georgia"/>
                <a:cs typeface="Georgia"/>
                <a:sym typeface="Georgia"/>
              </a:rPr>
              <a:t>para </a:t>
            </a:r>
            <a:r>
              <a:rPr lang="en-US" sz="2333" dirty="0" err="1">
                <a:solidFill>
                  <a:schemeClr val="dk1"/>
                </a:solidFill>
                <a:latin typeface="Georgia"/>
                <a:ea typeface="Georgia"/>
                <a:cs typeface="Georgia"/>
                <a:sym typeface="Georgia"/>
              </a:rPr>
              <a:t>menores</a:t>
            </a:r>
            <a:r>
              <a:rPr lang="en-US" sz="2333" dirty="0">
                <a:solidFill>
                  <a:schemeClr val="dk1"/>
                </a:solidFill>
                <a:latin typeface="Georgia"/>
                <a:ea typeface="Georgia"/>
                <a:cs typeface="Georgia"/>
                <a:sym typeface="Georgia"/>
              </a:rPr>
              <a:t> </a:t>
            </a:r>
            <a:r>
              <a:rPr lang="en-US" sz="2333" dirty="0" err="1">
                <a:solidFill>
                  <a:schemeClr val="dk1"/>
                </a:solidFill>
                <a:latin typeface="Georgia"/>
                <a:ea typeface="Georgia"/>
                <a:cs typeface="Georgia"/>
                <a:sym typeface="Georgia"/>
              </a:rPr>
              <a:t>tutelados</a:t>
            </a:r>
            <a:endParaRPr lang="en-US" sz="2333" dirty="0">
              <a:solidFill>
                <a:schemeClr val="dk1"/>
              </a:solidFill>
              <a:latin typeface="Georgia"/>
              <a:ea typeface="Georgia"/>
              <a:cs typeface="Georgia"/>
              <a:sym typeface="Georgia"/>
            </a:endParaRPr>
          </a:p>
          <a:p>
            <a:pPr marL="0" marR="0" lvl="0" indent="0" algn="ctr" rtl="0">
              <a:lnSpc>
                <a:spcPct val="100000"/>
              </a:lnSpc>
              <a:spcBef>
                <a:spcPts val="0"/>
              </a:spcBef>
              <a:spcAft>
                <a:spcPts val="0"/>
              </a:spcAft>
              <a:buNone/>
            </a:pPr>
            <a:r>
              <a:rPr lang="en-US" sz="1467" dirty="0">
                <a:solidFill>
                  <a:schemeClr val="dk1"/>
                </a:solidFill>
                <a:latin typeface="Trebuchet MS"/>
                <a:ea typeface="Trebuchet MS"/>
                <a:cs typeface="Trebuchet MS"/>
                <a:sym typeface="Trebuchet MS"/>
              </a:rPr>
              <a:t>Erasmus+ project n. 2023-2-IT03-KA220-YOU-000184370</a:t>
            </a:r>
            <a:endParaRPr sz="1467" dirty="0">
              <a:solidFill>
                <a:schemeClr val="dk1"/>
              </a:solidFill>
              <a:latin typeface="Trebuchet MS"/>
              <a:ea typeface="Trebuchet MS"/>
              <a:cs typeface="Trebuchet MS"/>
              <a:sym typeface="Trebuchet MS"/>
            </a:endParaRPr>
          </a:p>
        </p:txBody>
      </p:sp>
      <p:sp>
        <p:nvSpPr>
          <p:cNvPr id="135" name="Google Shape;135;p1"/>
          <p:cNvSpPr txBox="1"/>
          <p:nvPr/>
        </p:nvSpPr>
        <p:spPr>
          <a:xfrm>
            <a:off x="2419104" y="3146955"/>
            <a:ext cx="7353791" cy="1279650"/>
          </a:xfrm>
          <a:prstGeom prst="rect">
            <a:avLst/>
          </a:prstGeom>
          <a:noFill/>
          <a:ln>
            <a:noFill/>
          </a:ln>
        </p:spPr>
        <p:txBody>
          <a:bodyPr spcFirstLastPara="1" wrap="square" lIns="0" tIns="8450" rIns="0" bIns="0" anchor="t" anchorCtr="0">
            <a:spAutoFit/>
          </a:bodyPr>
          <a:lstStyle/>
          <a:p>
            <a:pPr marL="0" marR="0" lvl="0" indent="0" algn="ctr" rtl="0">
              <a:lnSpc>
                <a:spcPct val="118499"/>
              </a:lnSpc>
              <a:spcBef>
                <a:spcPts val="0"/>
              </a:spcBef>
              <a:spcAft>
                <a:spcPts val="0"/>
              </a:spcAft>
              <a:buNone/>
            </a:pPr>
            <a:r>
              <a:rPr lang="es-ES" sz="4000" b="1" dirty="0">
                <a:solidFill>
                  <a:schemeClr val="dk1"/>
                </a:solidFill>
                <a:latin typeface="Cambria"/>
                <a:ea typeface="Cambria"/>
                <a:cs typeface="Cambria"/>
                <a:sym typeface="Cambria"/>
              </a:rPr>
              <a:t>Habilidades sociales Módulo 2</a:t>
            </a:r>
            <a:endParaRPr lang="es-ES" sz="3000" b="1" dirty="0">
              <a:solidFill>
                <a:schemeClr val="dk1"/>
              </a:solidFill>
              <a:latin typeface="Georgia"/>
              <a:ea typeface="Cambria"/>
              <a:cs typeface="Cambria"/>
              <a:sym typeface="Georgia"/>
            </a:endParaRPr>
          </a:p>
          <a:p>
            <a:pPr marL="0" marR="0" lvl="0" indent="0" algn="ctr" rtl="0">
              <a:lnSpc>
                <a:spcPct val="118499"/>
              </a:lnSpc>
              <a:spcBef>
                <a:spcPts val="0"/>
              </a:spcBef>
              <a:spcAft>
                <a:spcPts val="0"/>
              </a:spcAft>
              <a:buNone/>
            </a:pPr>
            <a:r>
              <a:rPr lang="es-ES" sz="3000" dirty="0">
                <a:solidFill>
                  <a:schemeClr val="dk1"/>
                </a:solidFill>
                <a:latin typeface="Georgia"/>
                <a:ea typeface="Cambria"/>
                <a:cs typeface="Cambria"/>
                <a:sym typeface="Georgia"/>
              </a:rPr>
              <a:t>Área social</a:t>
            </a:r>
            <a:endParaRPr lang="es-ES" sz="4000" dirty="0">
              <a:solidFill>
                <a:schemeClr val="dk1"/>
              </a:solidFill>
              <a:latin typeface="Cambria"/>
              <a:ea typeface="Cambria"/>
              <a:cs typeface="Cambria"/>
              <a:sym typeface="Cambria"/>
            </a:endParaRPr>
          </a:p>
        </p:txBody>
      </p:sp>
      <p:pic>
        <p:nvPicPr>
          <p:cNvPr id="136" name="Google Shape;136;p1"/>
          <p:cNvPicPr preferRelativeResize="0"/>
          <p:nvPr/>
        </p:nvPicPr>
        <p:blipFill rotWithShape="1">
          <a:blip r:embed="rId21">
            <a:alphaModFix/>
          </a:blip>
          <a:srcRect/>
          <a:stretch/>
        </p:blipFill>
        <p:spPr>
          <a:xfrm>
            <a:off x="2859059" y="5567396"/>
            <a:ext cx="1131887" cy="65616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1"/>
        <p:cNvGrpSpPr/>
        <p:nvPr/>
      </p:nvGrpSpPr>
      <p:grpSpPr>
        <a:xfrm>
          <a:off x="0" y="0"/>
          <a:ext cx="0" cy="0"/>
          <a:chOff x="0" y="0"/>
          <a:chExt cx="0" cy="0"/>
        </a:xfrm>
      </p:grpSpPr>
      <p:sp>
        <p:nvSpPr>
          <p:cNvPr id="142" name="Google Shape;142;p2"/>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3" name="Google Shape;143;p2"/>
          <p:cNvSpPr/>
          <p:nvPr/>
        </p:nvSpPr>
        <p:spPr>
          <a:xfrm>
            <a:off x="558209" y="7126"/>
            <a:ext cx="11167447" cy="2018806"/>
          </a:xfrm>
          <a:prstGeom prst="rect">
            <a:avLst/>
          </a:prstGeom>
          <a:solidFill>
            <a:schemeClr val="lt1"/>
          </a:solidFill>
          <a:ln w="9525" cap="flat" cmpd="sng">
            <a:solidFill>
              <a:srgbClr val="DEDEDE"/>
            </a:solidFill>
            <a:prstDash val="solid"/>
            <a:miter lim="800000"/>
            <a:headEnd type="none" w="sm" len="sm"/>
            <a:tailEnd type="none" w="sm" len="sm"/>
          </a:ln>
          <a:effectLst>
            <a:outerShdw blurRad="50800" dist="38100" dir="2700000" algn="tl" rotWithShape="0">
              <a:srgbClr val="D8D8D8">
                <a:alpha val="4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4" name="Google Shape;144;p2"/>
          <p:cNvSpPr/>
          <p:nvPr/>
        </p:nvSpPr>
        <p:spPr>
          <a:xfrm>
            <a:off x="566928" y="0"/>
            <a:ext cx="11155680" cy="20116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5" name="Google Shape;145;p2"/>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Play"/>
              <a:buNone/>
            </a:pPr>
            <a:r>
              <a:rPr lang="es-ES" sz="4000" dirty="0"/>
              <a:t>En este módulo vamos a hablar sobre:</a:t>
            </a:r>
            <a:endParaRPr lang="es-ES" dirty="0"/>
          </a:p>
        </p:txBody>
      </p:sp>
      <p:sp>
        <p:nvSpPr>
          <p:cNvPr id="146" name="Google Shape;146;p2"/>
          <p:cNvSpPr/>
          <p:nvPr/>
        </p:nvSpPr>
        <p:spPr>
          <a:xfrm>
            <a:off x="498834" y="758952"/>
            <a:ext cx="128016"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grpSp>
        <p:nvGrpSpPr>
          <p:cNvPr id="147" name="Google Shape;147;p2"/>
          <p:cNvGrpSpPr/>
          <p:nvPr/>
        </p:nvGrpSpPr>
        <p:grpSpPr>
          <a:xfrm>
            <a:off x="1396419" y="2374563"/>
            <a:ext cx="9399161" cy="3760796"/>
            <a:chOff x="390651" y="116556"/>
            <a:chExt cx="9399161" cy="3760796"/>
          </a:xfrm>
        </p:grpSpPr>
        <p:sp>
          <p:nvSpPr>
            <p:cNvPr id="148" name="Google Shape;148;p2"/>
            <p:cNvSpPr/>
            <p:nvPr/>
          </p:nvSpPr>
          <p:spPr>
            <a:xfrm>
              <a:off x="390651" y="116556"/>
              <a:ext cx="1510523" cy="1422358"/>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
            <p:cNvSpPr/>
            <p:nvPr/>
          </p:nvSpPr>
          <p:spPr>
            <a:xfrm>
              <a:off x="390651" y="1700629"/>
              <a:ext cx="4315781" cy="60958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
            <p:cNvSpPr txBox="1"/>
            <p:nvPr/>
          </p:nvSpPr>
          <p:spPr>
            <a:xfrm>
              <a:off x="390651" y="1700629"/>
              <a:ext cx="4315781" cy="609582"/>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2800"/>
                <a:buFont typeface="Arial"/>
                <a:buNone/>
              </a:pPr>
              <a:r>
                <a:rPr lang="es-ES" sz="2800" b="1" dirty="0">
                  <a:solidFill>
                    <a:schemeClr val="dk1"/>
                  </a:solidFill>
                  <a:latin typeface="Arial"/>
                  <a:ea typeface="Arial"/>
                  <a:cs typeface="Arial"/>
                  <a:sym typeface="Arial"/>
                </a:rPr>
                <a:t>Comunicación efectiva</a:t>
              </a:r>
              <a:endParaRPr lang="es-ES" dirty="0"/>
            </a:p>
          </p:txBody>
        </p:sp>
        <p:sp>
          <p:nvSpPr>
            <p:cNvPr id="151" name="Google Shape;151;p2"/>
            <p:cNvSpPr/>
            <p:nvPr/>
          </p:nvSpPr>
          <p:spPr>
            <a:xfrm>
              <a:off x="390651" y="2385427"/>
              <a:ext cx="4315781" cy="149192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
            <p:cNvSpPr txBox="1"/>
            <p:nvPr/>
          </p:nvSpPr>
          <p:spPr>
            <a:xfrm>
              <a:off x="390651" y="2385427"/>
              <a:ext cx="4315781" cy="1491925"/>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1700"/>
                <a:buFont typeface="Arial"/>
                <a:buNone/>
              </a:pPr>
              <a:r>
                <a:rPr lang="es-ES" sz="1700" b="0" i="0" dirty="0">
                  <a:solidFill>
                    <a:schemeClr val="dk1"/>
                  </a:solidFill>
                  <a:latin typeface="Arial"/>
                  <a:ea typeface="Arial"/>
                  <a:cs typeface="Arial"/>
                  <a:sym typeface="Arial"/>
                </a:rPr>
                <a:t>Inte</a:t>
              </a:r>
              <a:r>
                <a:rPr lang="es-ES" sz="1700" dirty="0">
                  <a:solidFill>
                    <a:schemeClr val="dk1"/>
                  </a:solidFill>
                </a:rPr>
                <a:t>ligencia emocional</a:t>
              </a:r>
            </a:p>
            <a:p>
              <a:pPr marL="0" marR="0" lvl="0" indent="0" algn="l" rtl="0">
                <a:lnSpc>
                  <a:spcPct val="90000"/>
                </a:lnSpc>
                <a:spcBef>
                  <a:spcPts val="0"/>
                </a:spcBef>
                <a:spcAft>
                  <a:spcPts val="0"/>
                </a:spcAft>
                <a:buClr>
                  <a:schemeClr val="dk1"/>
                </a:buClr>
                <a:buSzPts val="1700"/>
                <a:buFont typeface="Arial"/>
                <a:buNone/>
              </a:pPr>
              <a:r>
                <a:rPr lang="es-ES" sz="1700" b="0" i="0" dirty="0">
                  <a:solidFill>
                    <a:schemeClr val="dk1"/>
                  </a:solidFill>
                  <a:latin typeface="Arial"/>
                  <a:ea typeface="Arial"/>
                  <a:cs typeface="Arial"/>
                  <a:sym typeface="Arial"/>
                </a:rPr>
                <a:t>Comprensión de la empatía y su importancia en la comunicación</a:t>
              </a:r>
              <a:endParaRPr lang="es-ES" sz="1700" dirty="0">
                <a:solidFill>
                  <a:schemeClr val="dk1"/>
                </a:solidFill>
                <a:latin typeface="Arial"/>
                <a:ea typeface="Arial"/>
                <a:cs typeface="Arial"/>
                <a:sym typeface="Arial"/>
              </a:endParaRPr>
            </a:p>
            <a:p>
              <a:pPr marL="0" marR="0" lvl="0" indent="0" algn="l" rtl="0">
                <a:lnSpc>
                  <a:spcPct val="90000"/>
                </a:lnSpc>
                <a:spcBef>
                  <a:spcPts val="595"/>
                </a:spcBef>
                <a:spcAft>
                  <a:spcPts val="0"/>
                </a:spcAft>
                <a:buClr>
                  <a:schemeClr val="dk1"/>
                </a:buClr>
                <a:buSzPts val="1700"/>
                <a:buFont typeface="Arial"/>
                <a:buNone/>
              </a:pPr>
              <a:r>
                <a:rPr lang="es-ES" sz="1700" b="0" i="0" dirty="0">
                  <a:solidFill>
                    <a:schemeClr val="dk1"/>
                  </a:solidFill>
                  <a:latin typeface="Arial"/>
                  <a:ea typeface="Arial"/>
                  <a:cs typeface="Arial"/>
                  <a:sym typeface="Arial"/>
                </a:rPr>
                <a:t>Lenguaje corporal y comunicación no verbal</a:t>
              </a:r>
              <a:endParaRPr lang="es-ES" sz="1700" dirty="0">
                <a:solidFill>
                  <a:schemeClr val="dk1"/>
                </a:solidFill>
                <a:latin typeface="Arial"/>
                <a:ea typeface="Arial"/>
                <a:cs typeface="Arial"/>
                <a:sym typeface="Arial"/>
              </a:endParaRPr>
            </a:p>
            <a:p>
              <a:pPr marL="0" marR="0" lvl="0" indent="0" algn="l" rtl="0">
                <a:lnSpc>
                  <a:spcPct val="90000"/>
                </a:lnSpc>
                <a:spcBef>
                  <a:spcPts val="595"/>
                </a:spcBef>
                <a:spcAft>
                  <a:spcPts val="0"/>
                </a:spcAft>
                <a:buClr>
                  <a:schemeClr val="dk1"/>
                </a:buClr>
                <a:buSzPts val="1700"/>
                <a:buFont typeface="Arial"/>
                <a:buNone/>
              </a:pPr>
              <a:r>
                <a:rPr lang="es-ES" sz="1700" b="0" i="0" dirty="0">
                  <a:solidFill>
                    <a:schemeClr val="dk1"/>
                  </a:solidFill>
                  <a:latin typeface="Arial"/>
                  <a:ea typeface="Arial"/>
                  <a:cs typeface="Arial"/>
                  <a:sym typeface="Arial"/>
                </a:rPr>
                <a:t>Escucha activa</a:t>
              </a:r>
              <a:endParaRPr lang="es-ES" sz="1700" dirty="0">
                <a:solidFill>
                  <a:schemeClr val="dk1"/>
                </a:solidFill>
                <a:latin typeface="Arial"/>
                <a:ea typeface="Arial"/>
                <a:cs typeface="Arial"/>
                <a:sym typeface="Arial"/>
              </a:endParaRPr>
            </a:p>
          </p:txBody>
        </p:sp>
        <p:sp>
          <p:nvSpPr>
            <p:cNvPr id="153" name="Google Shape;153;p2"/>
            <p:cNvSpPr/>
            <p:nvPr/>
          </p:nvSpPr>
          <p:spPr>
            <a:xfrm>
              <a:off x="5461694" y="116556"/>
              <a:ext cx="1510523" cy="1422358"/>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
            <p:cNvSpPr/>
            <p:nvPr/>
          </p:nvSpPr>
          <p:spPr>
            <a:xfrm>
              <a:off x="5461694" y="1700629"/>
              <a:ext cx="4315781" cy="60958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
            <p:cNvSpPr txBox="1"/>
            <p:nvPr/>
          </p:nvSpPr>
          <p:spPr>
            <a:xfrm>
              <a:off x="5461693" y="1538914"/>
              <a:ext cx="4315781" cy="609582"/>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2800"/>
                <a:buFont typeface="Arial"/>
                <a:buNone/>
              </a:pPr>
              <a:r>
                <a:rPr lang="es-ES" sz="2800" b="1" i="0" dirty="0">
                  <a:solidFill>
                    <a:schemeClr val="dk1"/>
                  </a:solidFill>
                  <a:latin typeface="Arial"/>
                  <a:ea typeface="Arial"/>
                  <a:cs typeface="Arial"/>
                  <a:sym typeface="Arial"/>
                </a:rPr>
                <a:t>Gestión de las relaciones sociales</a:t>
              </a:r>
              <a:endParaRPr lang="es-ES" sz="2800" b="1" dirty="0">
                <a:solidFill>
                  <a:schemeClr val="dk1"/>
                </a:solidFill>
                <a:latin typeface="Arial"/>
                <a:ea typeface="Arial"/>
                <a:cs typeface="Arial"/>
                <a:sym typeface="Arial"/>
              </a:endParaRPr>
            </a:p>
          </p:txBody>
        </p:sp>
        <p:sp>
          <p:nvSpPr>
            <p:cNvPr id="156" name="Google Shape;156;p2"/>
            <p:cNvSpPr/>
            <p:nvPr/>
          </p:nvSpPr>
          <p:spPr>
            <a:xfrm>
              <a:off x="5461694" y="2385427"/>
              <a:ext cx="4315781" cy="149192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
            <p:cNvSpPr txBox="1"/>
            <p:nvPr/>
          </p:nvSpPr>
          <p:spPr>
            <a:xfrm>
              <a:off x="5474031" y="2385427"/>
              <a:ext cx="4315781" cy="1491925"/>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1700"/>
                <a:buFont typeface="Arial"/>
                <a:buNone/>
              </a:pPr>
              <a:r>
                <a:rPr lang="es-ES" sz="1700" dirty="0">
                  <a:solidFill>
                    <a:schemeClr val="dk1"/>
                  </a:solidFill>
                  <a:latin typeface="Arial"/>
                  <a:ea typeface="Arial"/>
                  <a:cs typeface="Arial"/>
                  <a:sym typeface="Arial"/>
                </a:rPr>
                <a:t>Relaciones sanas y relaciones tóxicas</a:t>
              </a:r>
              <a:endParaRPr lang="es-ES" dirty="0"/>
            </a:p>
            <a:p>
              <a:pPr marL="0" marR="0" lvl="0" indent="0" algn="l" rtl="0">
                <a:lnSpc>
                  <a:spcPct val="90000"/>
                </a:lnSpc>
                <a:spcBef>
                  <a:spcPts val="595"/>
                </a:spcBef>
                <a:spcAft>
                  <a:spcPts val="0"/>
                </a:spcAft>
                <a:buClr>
                  <a:schemeClr val="dk1"/>
                </a:buClr>
                <a:buSzPts val="1700"/>
                <a:buFont typeface="Arial"/>
                <a:buNone/>
              </a:pPr>
              <a:r>
                <a:rPr lang="es-ES" sz="1700" dirty="0">
                  <a:solidFill>
                    <a:schemeClr val="dk1"/>
                  </a:solidFill>
                  <a:latin typeface="Arial"/>
                  <a:ea typeface="Arial"/>
                  <a:cs typeface="Arial"/>
                  <a:sym typeface="Arial"/>
                </a:rPr>
                <a:t>Trucos para construir y mantener relaciones sanas</a:t>
              </a:r>
              <a:endParaRPr lang="es-ES" sz="1700" dirty="0">
                <a:solidFill>
                  <a:schemeClr val="dk1"/>
                </a:solidFill>
              </a:endParaRPr>
            </a:p>
            <a:p>
              <a:pPr marL="0" marR="0" lvl="0" indent="0" algn="l" rtl="0">
                <a:lnSpc>
                  <a:spcPct val="90000"/>
                </a:lnSpc>
                <a:spcBef>
                  <a:spcPts val="595"/>
                </a:spcBef>
                <a:spcAft>
                  <a:spcPts val="0"/>
                </a:spcAft>
                <a:buClr>
                  <a:schemeClr val="dk1"/>
                </a:buClr>
                <a:buSzPts val="1700"/>
                <a:buFont typeface="Arial"/>
                <a:buNone/>
              </a:pPr>
              <a:r>
                <a:rPr lang="es-ES" sz="1700" dirty="0">
                  <a:solidFill>
                    <a:schemeClr val="dk1"/>
                  </a:solidFill>
                </a:rPr>
                <a:t>Señales que indican que necesitas terminar con una relación</a:t>
              </a:r>
              <a:endParaRPr lang="es-ES" sz="1700" dirty="0">
                <a:solidFill>
                  <a:schemeClr val="dk1"/>
                </a:solidFill>
                <a:latin typeface="Arial"/>
                <a:ea typeface="Arial"/>
                <a:cs typeface="Arial"/>
                <a:sym typeface="Arial"/>
              </a:endParaRPr>
            </a:p>
            <a:p>
              <a:pPr marL="0" marR="0" lvl="0" indent="0" algn="l" rtl="0">
                <a:lnSpc>
                  <a:spcPct val="90000"/>
                </a:lnSpc>
                <a:spcBef>
                  <a:spcPts val="595"/>
                </a:spcBef>
                <a:spcAft>
                  <a:spcPts val="0"/>
                </a:spcAft>
                <a:buClr>
                  <a:schemeClr val="dk1"/>
                </a:buClr>
                <a:buSzPts val="1700"/>
                <a:buFont typeface="Arial"/>
                <a:buNone/>
              </a:pPr>
              <a:endParaRPr sz="1700" dirty="0">
                <a:solidFill>
                  <a:schemeClr val="dk1"/>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2"/>
        <p:cNvGrpSpPr/>
        <p:nvPr/>
      </p:nvGrpSpPr>
      <p:grpSpPr>
        <a:xfrm>
          <a:off x="0" y="0"/>
          <a:ext cx="0" cy="0"/>
          <a:chOff x="0" y="0"/>
          <a:chExt cx="0" cy="0"/>
        </a:xfrm>
      </p:grpSpPr>
      <p:sp>
        <p:nvSpPr>
          <p:cNvPr id="163" name="Google Shape;163;p3"/>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4" name="Google Shape;164;p3"/>
          <p:cNvSpPr/>
          <p:nvPr/>
        </p:nvSpPr>
        <p:spPr>
          <a:xfrm>
            <a:off x="305" y="0"/>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5" name="Google Shape;165;p3"/>
          <p:cNvSpPr txBox="1">
            <a:spLocks noGrp="1"/>
          </p:cNvSpPr>
          <p:nvPr>
            <p:ph type="title"/>
          </p:nvPr>
        </p:nvSpPr>
        <p:spPr>
          <a:xfrm>
            <a:off x="804671" y="802955"/>
            <a:ext cx="5921805" cy="145405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ct val="100000"/>
              <a:buFont typeface="Arial"/>
              <a:buNone/>
            </a:pPr>
            <a:r>
              <a:rPr lang="es-ES" sz="3300" dirty="0">
                <a:solidFill>
                  <a:schemeClr val="dk2"/>
                </a:solidFill>
                <a:highlight>
                  <a:srgbClr val="FFFFFF"/>
                </a:highlight>
                <a:latin typeface="Arial"/>
                <a:ea typeface="Arial"/>
                <a:cs typeface="Arial"/>
                <a:sym typeface="Arial"/>
              </a:rPr>
              <a:t>Aristóteles, un famoso filósofo griego dijo: “El hombre es, por naturaleza, un animal social”</a:t>
            </a:r>
            <a:endParaRPr lang="es-ES" sz="3300" dirty="0">
              <a:solidFill>
                <a:schemeClr val="dk2"/>
              </a:solidFill>
            </a:endParaRPr>
          </a:p>
        </p:txBody>
      </p:sp>
      <p:sp>
        <p:nvSpPr>
          <p:cNvPr id="166" name="Google Shape;166;p3"/>
          <p:cNvSpPr txBox="1">
            <a:spLocks noGrp="1"/>
          </p:cNvSpPr>
          <p:nvPr>
            <p:ph type="body" idx="1"/>
          </p:nvPr>
        </p:nvSpPr>
        <p:spPr>
          <a:xfrm>
            <a:off x="804671" y="2721840"/>
            <a:ext cx="4977578" cy="3639289"/>
          </a:xfrm>
          <a:prstGeom prst="rect">
            <a:avLst/>
          </a:prstGeom>
          <a:noFill/>
          <a:ln>
            <a:noFill/>
          </a:ln>
        </p:spPr>
        <p:txBody>
          <a:bodyPr spcFirstLastPara="1" wrap="square" lIns="91425" tIns="45700" rIns="91425" bIns="45700" anchor="ctr" anchorCtr="0">
            <a:normAutofit lnSpcReduction="10000"/>
          </a:bodyPr>
          <a:lstStyle/>
          <a:p>
            <a:pPr marL="228600" lvl="0" indent="-228600" algn="ctr" rtl="0">
              <a:lnSpc>
                <a:spcPct val="90000"/>
              </a:lnSpc>
              <a:spcBef>
                <a:spcPts val="0"/>
              </a:spcBef>
              <a:spcAft>
                <a:spcPts val="0"/>
              </a:spcAft>
              <a:buClr>
                <a:schemeClr val="dk2"/>
              </a:buClr>
              <a:buSzPts val="1800"/>
              <a:buChar char="•"/>
            </a:pPr>
            <a:r>
              <a:rPr lang="es-ES" sz="1800" dirty="0">
                <a:solidFill>
                  <a:schemeClr val="dk2"/>
                </a:solidFill>
              </a:rPr>
              <a:t>Las habilidades sociales son esenciales para participar en la sociedad</a:t>
            </a:r>
            <a:endParaRPr lang="es-ES" dirty="0"/>
          </a:p>
          <a:p>
            <a:pPr marL="0" lvl="0" indent="0" algn="ctr" rtl="0">
              <a:lnSpc>
                <a:spcPct val="90000"/>
              </a:lnSpc>
              <a:spcBef>
                <a:spcPts val="1000"/>
              </a:spcBef>
              <a:spcAft>
                <a:spcPts val="0"/>
              </a:spcAft>
              <a:buClr>
                <a:schemeClr val="dk1"/>
              </a:buClr>
              <a:buSzPts val="1800"/>
              <a:buNone/>
            </a:pPr>
            <a:endParaRPr lang="es-ES" sz="1800" dirty="0">
              <a:solidFill>
                <a:schemeClr val="dk2"/>
              </a:solidFill>
            </a:endParaRPr>
          </a:p>
          <a:p>
            <a:pPr marL="0" lvl="0" indent="0" algn="ctr" rtl="0">
              <a:lnSpc>
                <a:spcPct val="90000"/>
              </a:lnSpc>
              <a:spcBef>
                <a:spcPts val="1000"/>
              </a:spcBef>
              <a:spcAft>
                <a:spcPts val="0"/>
              </a:spcAft>
              <a:buClr>
                <a:schemeClr val="dk2"/>
              </a:buClr>
              <a:buSzPts val="1800"/>
              <a:buNone/>
            </a:pPr>
            <a:r>
              <a:rPr lang="es-ES" sz="1800" dirty="0">
                <a:solidFill>
                  <a:schemeClr val="dk2"/>
                </a:solidFill>
              </a:rPr>
              <a:t>Comunicación + trabajo en equipo</a:t>
            </a:r>
          </a:p>
          <a:p>
            <a:pPr marL="0" lvl="0" indent="0" algn="ctr" rtl="0">
              <a:lnSpc>
                <a:spcPct val="90000"/>
              </a:lnSpc>
              <a:spcBef>
                <a:spcPts val="1000"/>
              </a:spcBef>
              <a:spcAft>
                <a:spcPts val="0"/>
              </a:spcAft>
              <a:buClr>
                <a:schemeClr val="dk2"/>
              </a:buClr>
              <a:buSzPts val="1800"/>
              <a:buNone/>
            </a:pPr>
            <a:r>
              <a:rPr lang="es-ES" sz="1800" dirty="0">
                <a:solidFill>
                  <a:schemeClr val="dk2"/>
                </a:solidFill>
              </a:rPr>
              <a:t>=</a:t>
            </a:r>
            <a:endParaRPr lang="es-ES" sz="2400" dirty="0"/>
          </a:p>
          <a:p>
            <a:pPr marL="0" lvl="0" indent="0" algn="ctr" rtl="0">
              <a:lnSpc>
                <a:spcPct val="90000"/>
              </a:lnSpc>
              <a:spcBef>
                <a:spcPts val="1000"/>
              </a:spcBef>
              <a:spcAft>
                <a:spcPts val="0"/>
              </a:spcAft>
              <a:buClr>
                <a:schemeClr val="dk2"/>
              </a:buClr>
              <a:buSzPts val="1800"/>
              <a:buNone/>
            </a:pPr>
            <a:r>
              <a:rPr lang="es-ES" sz="1800" dirty="0">
                <a:solidFill>
                  <a:schemeClr val="dk2"/>
                </a:solidFill>
              </a:rPr>
              <a:t>                  Relaciones positivas		            (personales y profesionales)</a:t>
            </a:r>
          </a:p>
          <a:p>
            <a:pPr marL="457200" lvl="1" indent="0" algn="ctr" rtl="0">
              <a:lnSpc>
                <a:spcPct val="90000"/>
              </a:lnSpc>
              <a:spcBef>
                <a:spcPts val="500"/>
              </a:spcBef>
              <a:spcAft>
                <a:spcPts val="0"/>
              </a:spcAft>
              <a:buClr>
                <a:schemeClr val="dk2"/>
              </a:buClr>
              <a:buSzPts val="1800"/>
              <a:buNone/>
            </a:pPr>
            <a:endParaRPr lang="es-ES" dirty="0"/>
          </a:p>
          <a:p>
            <a:pPr marL="457200" lvl="1" indent="0" algn="ctr" rtl="0">
              <a:lnSpc>
                <a:spcPct val="90000"/>
              </a:lnSpc>
              <a:spcBef>
                <a:spcPts val="500"/>
              </a:spcBef>
              <a:spcAft>
                <a:spcPts val="0"/>
              </a:spcAft>
              <a:buClr>
                <a:schemeClr val="dk2"/>
              </a:buClr>
              <a:buSzPts val="1800"/>
              <a:buNone/>
            </a:pPr>
            <a:endParaRPr lang="es-ES" sz="1800" dirty="0">
              <a:solidFill>
                <a:schemeClr val="dk2"/>
              </a:solidFill>
            </a:endParaRPr>
          </a:p>
          <a:p>
            <a:pPr marL="457200" lvl="1" indent="0" algn="ctr" rtl="0">
              <a:lnSpc>
                <a:spcPct val="90000"/>
              </a:lnSpc>
              <a:spcBef>
                <a:spcPts val="500"/>
              </a:spcBef>
              <a:spcAft>
                <a:spcPts val="0"/>
              </a:spcAft>
              <a:buClr>
                <a:schemeClr val="dk2"/>
              </a:buClr>
              <a:buSzPts val="1800"/>
              <a:buNone/>
            </a:pPr>
            <a:endParaRPr lang="es-ES" sz="1800" dirty="0">
              <a:solidFill>
                <a:schemeClr val="dk2"/>
              </a:solidFill>
            </a:endParaRPr>
          </a:p>
          <a:p>
            <a:pPr marL="457200" lvl="1" indent="0" algn="ctr" rtl="0">
              <a:lnSpc>
                <a:spcPct val="90000"/>
              </a:lnSpc>
              <a:spcBef>
                <a:spcPts val="500"/>
              </a:spcBef>
              <a:spcAft>
                <a:spcPts val="0"/>
              </a:spcAft>
              <a:buClr>
                <a:schemeClr val="dk2"/>
              </a:buClr>
              <a:buSzPts val="1800"/>
              <a:buNone/>
            </a:pPr>
            <a:r>
              <a:rPr lang="es-ES" sz="1800" dirty="0">
                <a:solidFill>
                  <a:schemeClr val="dk2"/>
                </a:solidFill>
              </a:rPr>
              <a:t>Bienestar general</a:t>
            </a:r>
            <a:endParaRPr lang="es-ES" dirty="0"/>
          </a:p>
          <a:p>
            <a:pPr marL="457200" lvl="1" indent="0" algn="l" rtl="0">
              <a:lnSpc>
                <a:spcPct val="90000"/>
              </a:lnSpc>
              <a:spcBef>
                <a:spcPts val="500"/>
              </a:spcBef>
              <a:spcAft>
                <a:spcPts val="0"/>
              </a:spcAft>
              <a:buClr>
                <a:schemeClr val="dk1"/>
              </a:buClr>
              <a:buSzPts val="1800"/>
              <a:buNone/>
            </a:pPr>
            <a:endParaRPr sz="1800" dirty="0">
              <a:solidFill>
                <a:schemeClr val="dk2"/>
              </a:solidFill>
            </a:endParaRPr>
          </a:p>
          <a:p>
            <a:pPr marL="228600" lvl="0" indent="-114300" algn="l" rtl="0">
              <a:lnSpc>
                <a:spcPct val="90000"/>
              </a:lnSpc>
              <a:spcBef>
                <a:spcPts val="1000"/>
              </a:spcBef>
              <a:spcAft>
                <a:spcPts val="0"/>
              </a:spcAft>
              <a:buClr>
                <a:schemeClr val="dk1"/>
              </a:buClr>
              <a:buSzPts val="1800"/>
              <a:buNone/>
            </a:pPr>
            <a:endParaRPr sz="1800" dirty="0">
              <a:solidFill>
                <a:schemeClr val="dk2"/>
              </a:solidFill>
            </a:endParaRPr>
          </a:p>
        </p:txBody>
      </p:sp>
      <p:grpSp>
        <p:nvGrpSpPr>
          <p:cNvPr id="167" name="Google Shape;167;p3"/>
          <p:cNvGrpSpPr/>
          <p:nvPr/>
        </p:nvGrpSpPr>
        <p:grpSpPr>
          <a:xfrm>
            <a:off x="6369897" y="0"/>
            <a:ext cx="5822103" cy="6685267"/>
            <a:chOff x="6357228" y="0"/>
            <a:chExt cx="5822103" cy="6685267"/>
          </a:xfrm>
        </p:grpSpPr>
        <p:sp>
          <p:nvSpPr>
            <p:cNvPr id="168" name="Google Shape;168;p3"/>
            <p:cNvSpPr/>
            <p:nvPr/>
          </p:nvSpPr>
          <p:spPr>
            <a:xfrm>
              <a:off x="6357228" y="0"/>
              <a:ext cx="5822102" cy="6685267"/>
            </a:xfrm>
            <a:custGeom>
              <a:avLst/>
              <a:gdLst/>
              <a:ahLst/>
              <a:cxnLst/>
              <a:rect l="l" t="t" r="r" b="b"/>
              <a:pathLst>
                <a:path w="5822102" h="6685267" extrusionOk="0">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9" name="Google Shape;169;p3"/>
            <p:cNvSpPr/>
            <p:nvPr/>
          </p:nvSpPr>
          <p:spPr>
            <a:xfrm>
              <a:off x="6404998" y="98659"/>
              <a:ext cx="5774333" cy="6315453"/>
            </a:xfrm>
            <a:custGeom>
              <a:avLst/>
              <a:gdLst/>
              <a:ahLst/>
              <a:cxnLst/>
              <a:rect l="l" t="t" r="r" b="b"/>
              <a:pathLst>
                <a:path w="5774333" h="6315453" extrusionOk="0">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0" name="Google Shape;170;p3"/>
            <p:cNvSpPr/>
            <p:nvPr/>
          </p:nvSpPr>
          <p:spPr>
            <a:xfrm>
              <a:off x="6410220" y="131729"/>
              <a:ext cx="5769111" cy="6229400"/>
            </a:xfrm>
            <a:custGeom>
              <a:avLst/>
              <a:gdLst/>
              <a:ahLst/>
              <a:cxnLst/>
              <a:rect l="l" t="t" r="r" b="b"/>
              <a:pathLst>
                <a:path w="5769111" h="6229400" extrusionOk="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1" name="Google Shape;171;p3"/>
            <p:cNvSpPr/>
            <p:nvPr/>
          </p:nvSpPr>
          <p:spPr>
            <a:xfrm>
              <a:off x="6410220" y="131729"/>
              <a:ext cx="5769111" cy="6229400"/>
            </a:xfrm>
            <a:custGeom>
              <a:avLst/>
              <a:gdLst/>
              <a:ahLst/>
              <a:cxnLst/>
              <a:rect l="l" t="t" r="r" b="b"/>
              <a:pathLst>
                <a:path w="5769111" h="6229400" extrusionOk="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pic>
        <p:nvPicPr>
          <p:cNvPr id="172" name="Google Shape;172;p3" descr="Social Network"/>
          <p:cNvPicPr preferRelativeResize="0"/>
          <p:nvPr/>
        </p:nvPicPr>
        <p:blipFill rotWithShape="1">
          <a:blip r:embed="rId3">
            <a:alphaModFix/>
          </a:blip>
          <a:srcRect/>
          <a:stretch/>
        </p:blipFill>
        <p:spPr>
          <a:xfrm>
            <a:off x="8121726" y="1629089"/>
            <a:ext cx="3620021" cy="3620021"/>
          </a:xfrm>
          <a:prstGeom prst="rect">
            <a:avLst/>
          </a:prstGeom>
          <a:noFill/>
          <a:ln>
            <a:noFill/>
          </a:ln>
        </p:spPr>
      </p:pic>
      <p:sp>
        <p:nvSpPr>
          <p:cNvPr id="173" name="Google Shape;173;p3"/>
          <p:cNvSpPr/>
          <p:nvPr/>
        </p:nvSpPr>
        <p:spPr>
          <a:xfrm>
            <a:off x="3118095" y="4835751"/>
            <a:ext cx="350729" cy="413359"/>
          </a:xfrm>
          <a:prstGeom prst="downArrow">
            <a:avLst>
              <a:gd name="adj1" fmla="val 50000"/>
              <a:gd name="adj2" fmla="val 50000"/>
            </a:avLst>
          </a:prstGeom>
          <a:solidFill>
            <a:schemeClr val="accent1"/>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8"/>
        <p:cNvGrpSpPr/>
        <p:nvPr/>
      </p:nvGrpSpPr>
      <p:grpSpPr>
        <a:xfrm>
          <a:off x="0" y="0"/>
          <a:ext cx="0" cy="0"/>
          <a:chOff x="0" y="0"/>
          <a:chExt cx="0" cy="0"/>
        </a:xfrm>
      </p:grpSpPr>
      <p:sp>
        <p:nvSpPr>
          <p:cNvPr id="179" name="Google Shape;179;p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0" name="Google Shape;180;p4"/>
          <p:cNvSpPr/>
          <p:nvPr/>
        </p:nvSpPr>
        <p:spPr>
          <a:xfrm>
            <a:off x="-3" y="0"/>
            <a:ext cx="5135971" cy="6871648"/>
          </a:xfrm>
          <a:prstGeom prst="rect">
            <a:avLst/>
          </a:prstGeom>
          <a:solidFill>
            <a:srgbClr val="82766A">
              <a:alpha val="1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81" name="Google Shape;181;p4" descr="Top shot of a representation of networks with stick figures."/>
          <p:cNvPicPr preferRelativeResize="0"/>
          <p:nvPr/>
        </p:nvPicPr>
        <p:blipFill rotWithShape="1">
          <a:blip r:embed="rId3">
            <a:alphaModFix/>
          </a:blip>
          <a:srcRect l="10048"/>
          <a:stretch/>
        </p:blipFill>
        <p:spPr>
          <a:xfrm>
            <a:off x="2915455" y="10"/>
            <a:ext cx="9276545" cy="6857990"/>
          </a:xfrm>
          <a:custGeom>
            <a:avLst/>
            <a:gdLst/>
            <a:ahLst/>
            <a:cxnLst/>
            <a:rect l="l" t="t" r="r" b="b"/>
            <a:pathLst>
              <a:path w="9276545" h="6871647" extrusionOk="0">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a:noFill/>
          <a:ln>
            <a:noFill/>
          </a:ln>
        </p:spPr>
      </p:pic>
      <p:sp>
        <p:nvSpPr>
          <p:cNvPr id="182" name="Google Shape;182;p4"/>
          <p:cNvSpPr txBox="1">
            <a:spLocks noGrp="1"/>
          </p:cNvSpPr>
          <p:nvPr>
            <p:ph type="title"/>
          </p:nvPr>
        </p:nvSpPr>
        <p:spPr>
          <a:xfrm>
            <a:off x="380562" y="2770320"/>
            <a:ext cx="3161940" cy="264024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262626"/>
              </a:buClr>
              <a:buSzPts val="3600"/>
              <a:buFont typeface="Play"/>
              <a:buNone/>
            </a:pPr>
            <a:r>
              <a:rPr lang="es-ES" sz="3600" dirty="0">
                <a:solidFill>
                  <a:srgbClr val="262626"/>
                </a:solidFill>
              </a:rPr>
              <a:t>Comunicación efectiva</a:t>
            </a:r>
            <a:endParaRPr lang="es-E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7"/>
        <p:cNvGrpSpPr/>
        <p:nvPr/>
      </p:nvGrpSpPr>
      <p:grpSpPr>
        <a:xfrm>
          <a:off x="0" y="0"/>
          <a:ext cx="0" cy="0"/>
          <a:chOff x="0" y="0"/>
          <a:chExt cx="0" cy="0"/>
        </a:xfrm>
      </p:grpSpPr>
      <p:sp>
        <p:nvSpPr>
          <p:cNvPr id="188" name="Google Shape;188;p5"/>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9" name="Google Shape;189;p5"/>
          <p:cNvSpPr txBox="1">
            <a:spLocks noGrp="1"/>
          </p:cNvSpPr>
          <p:nvPr>
            <p:ph type="title"/>
          </p:nvPr>
        </p:nvSpPr>
        <p:spPr>
          <a:xfrm>
            <a:off x="761800" y="762001"/>
            <a:ext cx="5334197" cy="170824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ts val="3700"/>
              <a:buFont typeface="Play"/>
              <a:buNone/>
            </a:pPr>
            <a:r>
              <a:rPr lang="es-ES" sz="3700" dirty="0"/>
              <a:t>Para ser capaz de comunicarse de manera efectiva con los demás, necesitas:</a:t>
            </a:r>
            <a:endParaRPr lang="es-ES" dirty="0"/>
          </a:p>
        </p:txBody>
      </p:sp>
      <p:sp>
        <p:nvSpPr>
          <p:cNvPr id="190" name="Google Shape;190;p5"/>
          <p:cNvSpPr txBox="1">
            <a:spLocks noGrp="1"/>
          </p:cNvSpPr>
          <p:nvPr>
            <p:ph type="body" idx="1"/>
          </p:nvPr>
        </p:nvSpPr>
        <p:spPr>
          <a:xfrm>
            <a:off x="761800" y="2622644"/>
            <a:ext cx="5334197" cy="3769835"/>
          </a:xfrm>
          <a:prstGeom prst="rect">
            <a:avLst/>
          </a:prstGeom>
          <a:noFill/>
          <a:ln>
            <a:noFill/>
          </a:ln>
        </p:spPr>
        <p:txBody>
          <a:bodyPr spcFirstLastPara="1" wrap="square" lIns="91425" tIns="45700" rIns="91425" bIns="45700" anchor="ctr" anchorCtr="0">
            <a:normAutofit/>
          </a:bodyPr>
          <a:lstStyle/>
          <a:p>
            <a:pPr marL="228600" lvl="0" indent="-101600" algn="l" rtl="0">
              <a:lnSpc>
                <a:spcPct val="90000"/>
              </a:lnSpc>
              <a:spcBef>
                <a:spcPts val="0"/>
              </a:spcBef>
              <a:spcAft>
                <a:spcPts val="0"/>
              </a:spcAft>
              <a:buClr>
                <a:schemeClr val="dk1"/>
              </a:buClr>
              <a:buSzPts val="2000"/>
              <a:buNone/>
            </a:pPr>
            <a:endParaRPr sz="2000" dirty="0">
              <a:latin typeface="Helvetica Neue"/>
              <a:ea typeface="Helvetica Neue"/>
              <a:cs typeface="Helvetica Neue"/>
              <a:sym typeface="Helvetica Neue"/>
            </a:endParaRPr>
          </a:p>
          <a:p>
            <a:pPr marL="685800" lvl="1" indent="-228600" algn="l" rtl="0">
              <a:lnSpc>
                <a:spcPct val="90000"/>
              </a:lnSpc>
              <a:spcBef>
                <a:spcPts val="500"/>
              </a:spcBef>
              <a:spcAft>
                <a:spcPts val="0"/>
              </a:spcAft>
              <a:buClr>
                <a:schemeClr val="dk1"/>
              </a:buClr>
              <a:buSzPts val="2000"/>
              <a:buChar char="•"/>
            </a:pPr>
            <a:r>
              <a:rPr lang="es-ES" sz="2000" dirty="0"/>
              <a:t>Conocerte y entenderte a ti mismo.</a:t>
            </a:r>
          </a:p>
          <a:p>
            <a:pPr marL="457200" lvl="1" indent="0" algn="l" rtl="0">
              <a:lnSpc>
                <a:spcPct val="90000"/>
              </a:lnSpc>
              <a:spcBef>
                <a:spcPts val="500"/>
              </a:spcBef>
              <a:spcAft>
                <a:spcPts val="0"/>
              </a:spcAft>
              <a:buClr>
                <a:schemeClr val="dk1"/>
              </a:buClr>
              <a:buSzPts val="2000"/>
              <a:buNone/>
            </a:pPr>
            <a:endParaRPr lang="es-ES" sz="2000" dirty="0"/>
          </a:p>
          <a:p>
            <a:pPr marL="685800" lvl="1" indent="-228600" algn="l" rtl="0">
              <a:lnSpc>
                <a:spcPct val="90000"/>
              </a:lnSpc>
              <a:spcBef>
                <a:spcPts val="500"/>
              </a:spcBef>
              <a:spcAft>
                <a:spcPts val="0"/>
              </a:spcAft>
              <a:buClr>
                <a:schemeClr val="dk1"/>
              </a:buClr>
              <a:buSzPts val="2000"/>
              <a:buChar char="•"/>
            </a:pPr>
            <a:r>
              <a:rPr lang="es-ES" sz="2000" dirty="0"/>
              <a:t>Intentar conocer a los demás:</a:t>
            </a:r>
          </a:p>
          <a:p>
            <a:pPr marL="1143000" lvl="2" indent="-228600">
              <a:buSzPts val="2000"/>
            </a:pPr>
            <a:r>
              <a:rPr lang="es-ES" sz="1800" dirty="0"/>
              <a:t>Inteligencia emocional</a:t>
            </a:r>
          </a:p>
          <a:p>
            <a:pPr marL="1143000" lvl="2" indent="-228600">
              <a:buSzPts val="2000"/>
            </a:pPr>
            <a:r>
              <a:rPr lang="es-ES" sz="1800" dirty="0"/>
              <a:t>Empatía</a:t>
            </a:r>
          </a:p>
          <a:p>
            <a:pPr marL="1143000" lvl="2" indent="-228600">
              <a:buSzPts val="2000"/>
            </a:pPr>
            <a:r>
              <a:rPr lang="es-ES" sz="1800" dirty="0"/>
              <a:t>Escucha activa</a:t>
            </a:r>
          </a:p>
          <a:p>
            <a:pPr marL="228600" lvl="0" indent="-101600" algn="l" rtl="0">
              <a:lnSpc>
                <a:spcPct val="90000"/>
              </a:lnSpc>
              <a:spcBef>
                <a:spcPts val="1000"/>
              </a:spcBef>
              <a:spcAft>
                <a:spcPts val="0"/>
              </a:spcAft>
              <a:buClr>
                <a:schemeClr val="dk1"/>
              </a:buClr>
              <a:buSzPts val="2000"/>
              <a:buNone/>
            </a:pPr>
            <a:endParaRPr sz="2000" dirty="0">
              <a:latin typeface="Helvetica Neue"/>
              <a:ea typeface="Helvetica Neue"/>
              <a:cs typeface="Helvetica Neue"/>
              <a:sym typeface="Helvetica Neue"/>
            </a:endParaRPr>
          </a:p>
          <a:p>
            <a:pPr marL="228600" lvl="0" indent="-101600" algn="l" rtl="0">
              <a:lnSpc>
                <a:spcPct val="90000"/>
              </a:lnSpc>
              <a:spcBef>
                <a:spcPts val="1000"/>
              </a:spcBef>
              <a:spcAft>
                <a:spcPts val="0"/>
              </a:spcAft>
              <a:buClr>
                <a:schemeClr val="dk1"/>
              </a:buClr>
              <a:buSzPts val="2000"/>
              <a:buNone/>
            </a:pPr>
            <a:endParaRPr sz="2000" dirty="0">
              <a:latin typeface="Helvetica Neue"/>
              <a:ea typeface="Helvetica Neue"/>
              <a:cs typeface="Helvetica Neue"/>
              <a:sym typeface="Helvetica Neue"/>
            </a:endParaRPr>
          </a:p>
          <a:p>
            <a:pPr marL="228600" lvl="0" indent="-101600" algn="l" rtl="0">
              <a:lnSpc>
                <a:spcPct val="90000"/>
              </a:lnSpc>
              <a:spcBef>
                <a:spcPts val="1000"/>
              </a:spcBef>
              <a:spcAft>
                <a:spcPts val="0"/>
              </a:spcAft>
              <a:buClr>
                <a:schemeClr val="dk1"/>
              </a:buClr>
              <a:buSzPts val="2000"/>
              <a:buNone/>
            </a:pPr>
            <a:endParaRPr sz="2000" dirty="0">
              <a:latin typeface="Helvetica Neue"/>
              <a:ea typeface="Helvetica Neue"/>
              <a:cs typeface="Helvetica Neue"/>
              <a:sym typeface="Helvetica Neue"/>
            </a:endParaRPr>
          </a:p>
          <a:p>
            <a:pPr marL="228600" lvl="0" indent="-101600" algn="l" rtl="0">
              <a:lnSpc>
                <a:spcPct val="90000"/>
              </a:lnSpc>
              <a:spcBef>
                <a:spcPts val="1000"/>
              </a:spcBef>
              <a:spcAft>
                <a:spcPts val="0"/>
              </a:spcAft>
              <a:buClr>
                <a:schemeClr val="dk1"/>
              </a:buClr>
              <a:buSzPts val="2000"/>
              <a:buNone/>
            </a:pPr>
            <a:endParaRPr sz="2000" dirty="0">
              <a:latin typeface="Helvetica Neue"/>
              <a:ea typeface="Helvetica Neue"/>
              <a:cs typeface="Helvetica Neue"/>
              <a:sym typeface="Helvetica Neue"/>
            </a:endParaRPr>
          </a:p>
          <a:p>
            <a:pPr marL="0" lvl="0" indent="0" algn="l" rtl="0">
              <a:lnSpc>
                <a:spcPct val="90000"/>
              </a:lnSpc>
              <a:spcBef>
                <a:spcPts val="1000"/>
              </a:spcBef>
              <a:spcAft>
                <a:spcPts val="0"/>
              </a:spcAft>
              <a:buClr>
                <a:schemeClr val="dk1"/>
              </a:buClr>
              <a:buSzPts val="2000"/>
              <a:buNone/>
            </a:pPr>
            <a:endParaRPr sz="2000" dirty="0"/>
          </a:p>
        </p:txBody>
      </p:sp>
      <p:pic>
        <p:nvPicPr>
          <p:cNvPr id="191" name="Google Shape;191;p5" descr="Empty speech bubbles"/>
          <p:cNvPicPr preferRelativeResize="0"/>
          <p:nvPr/>
        </p:nvPicPr>
        <p:blipFill rotWithShape="1">
          <a:blip r:embed="rId3">
            <a:alphaModFix/>
          </a:blip>
          <a:srcRect l="28329" r="19834" b="-1"/>
          <a:stretch/>
        </p:blipFill>
        <p:spPr>
          <a:xfrm>
            <a:off x="6857797" y="-10886"/>
            <a:ext cx="5334204" cy="6868886"/>
          </a:xfrm>
          <a:prstGeom prst="rect">
            <a:avLst/>
          </a:prstGeom>
          <a:noFill/>
          <a:ln>
            <a:noFill/>
          </a:ln>
          <a:effectLst>
            <a:outerShdw blurRad="127000" dist="50800" dir="10800000" sx="99000" sy="99000" algn="r" rotWithShape="0">
              <a:srgbClr val="000000">
                <a:alpha val="40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6"/>
        <p:cNvGrpSpPr/>
        <p:nvPr/>
      </p:nvGrpSpPr>
      <p:grpSpPr>
        <a:xfrm>
          <a:off x="0" y="0"/>
          <a:ext cx="0" cy="0"/>
          <a:chOff x="0" y="0"/>
          <a:chExt cx="0" cy="0"/>
        </a:xfrm>
      </p:grpSpPr>
      <p:sp>
        <p:nvSpPr>
          <p:cNvPr id="197" name="Google Shape;197;p6"/>
          <p:cNvSpPr/>
          <p:nvPr/>
        </p:nvSpPr>
        <p:spPr>
          <a:xfrm>
            <a:off x="-1"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98" name="Google Shape;198;p6"/>
          <p:cNvSpPr txBox="1">
            <a:spLocks noGrp="1"/>
          </p:cNvSpPr>
          <p:nvPr>
            <p:ph type="title"/>
          </p:nvPr>
        </p:nvSpPr>
        <p:spPr>
          <a:xfrm>
            <a:off x="838200" y="365126"/>
            <a:ext cx="10515600" cy="130644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Play"/>
              <a:buNone/>
            </a:pPr>
            <a:r>
              <a:rPr lang="es-ES" sz="4000" dirty="0"/>
              <a:t>¿Qué es la inteligencia emocional?</a:t>
            </a:r>
            <a:endParaRPr lang="es-ES" dirty="0"/>
          </a:p>
        </p:txBody>
      </p:sp>
      <p:sp>
        <p:nvSpPr>
          <p:cNvPr id="199" name="Google Shape;199;p6"/>
          <p:cNvSpPr txBox="1">
            <a:spLocks noGrp="1"/>
          </p:cNvSpPr>
          <p:nvPr>
            <p:ph type="body" idx="1"/>
          </p:nvPr>
        </p:nvSpPr>
        <p:spPr>
          <a:xfrm>
            <a:off x="838200" y="1825625"/>
            <a:ext cx="5257800" cy="4351338"/>
          </a:xfrm>
          <a:prstGeom prst="rect">
            <a:avLst/>
          </a:prstGeom>
          <a:noFill/>
          <a:ln>
            <a:noFill/>
          </a:ln>
        </p:spPr>
        <p:txBody>
          <a:bodyPr spcFirstLastPara="1" wrap="square" lIns="91425" tIns="45700" rIns="91425" bIns="45700" anchor="t" anchorCtr="0">
            <a:normAutofit/>
          </a:bodyPr>
          <a:lstStyle/>
          <a:p>
            <a:pPr marL="228600" lvl="0" indent="-114300" algn="l" rtl="0">
              <a:lnSpc>
                <a:spcPct val="90000"/>
              </a:lnSpc>
              <a:spcBef>
                <a:spcPts val="0"/>
              </a:spcBef>
              <a:spcAft>
                <a:spcPts val="0"/>
              </a:spcAft>
              <a:buClr>
                <a:schemeClr val="dk1"/>
              </a:buClr>
              <a:buSzPts val="1800"/>
              <a:buNone/>
            </a:pPr>
            <a:endParaRPr sz="1800" dirty="0">
              <a:solidFill>
                <a:srgbClr val="777777"/>
              </a:solidFill>
              <a:highlight>
                <a:srgbClr val="FFFFFF"/>
              </a:highlight>
              <a:latin typeface="Arial"/>
              <a:ea typeface="Arial"/>
              <a:cs typeface="Arial"/>
              <a:sym typeface="Arial"/>
            </a:endParaRPr>
          </a:p>
          <a:p>
            <a:pPr marL="228600" lvl="0" indent="-228600" algn="l" rtl="0">
              <a:lnSpc>
                <a:spcPct val="90000"/>
              </a:lnSpc>
              <a:spcBef>
                <a:spcPts val="1000"/>
              </a:spcBef>
              <a:spcAft>
                <a:spcPts val="0"/>
              </a:spcAft>
              <a:buClr>
                <a:srgbClr val="777777"/>
              </a:buClr>
              <a:buSzPts val="1800"/>
              <a:buChar char="•"/>
            </a:pPr>
            <a:r>
              <a:rPr lang="es-ES" sz="1800" dirty="0">
                <a:solidFill>
                  <a:srgbClr val="777777"/>
                </a:solidFill>
                <a:highlight>
                  <a:srgbClr val="FFFFFF"/>
                </a:highlight>
                <a:latin typeface="Arial"/>
                <a:ea typeface="Arial"/>
                <a:cs typeface="Arial"/>
                <a:sym typeface="Arial"/>
              </a:rPr>
              <a:t>La Inteligencia Emocional</a:t>
            </a:r>
            <a:r>
              <a:rPr lang="es-ES" sz="1800" dirty="0">
                <a:solidFill>
                  <a:srgbClr val="777777"/>
                </a:solidFill>
                <a:highlight>
                  <a:srgbClr val="FFFFFF"/>
                </a:highlight>
              </a:rPr>
              <a:t> (también llamada IA) es la habilidad de entender nuestras propias emociones y las de otros. </a:t>
            </a:r>
            <a:endParaRPr lang="es-ES" dirty="0"/>
          </a:p>
        </p:txBody>
      </p:sp>
      <p:grpSp>
        <p:nvGrpSpPr>
          <p:cNvPr id="200" name="Google Shape;200;p6"/>
          <p:cNvGrpSpPr/>
          <p:nvPr/>
        </p:nvGrpSpPr>
        <p:grpSpPr>
          <a:xfrm>
            <a:off x="6094475" y="1485955"/>
            <a:ext cx="4418472" cy="4418472"/>
            <a:chOff x="1379006" y="284258"/>
            <a:chExt cx="4418472" cy="4418472"/>
          </a:xfrm>
        </p:grpSpPr>
        <p:sp>
          <p:nvSpPr>
            <p:cNvPr id="201" name="Google Shape;201;p6"/>
            <p:cNvSpPr/>
            <p:nvPr/>
          </p:nvSpPr>
          <p:spPr>
            <a:xfrm>
              <a:off x="1379006" y="284258"/>
              <a:ext cx="2159366" cy="2159366"/>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solidFill>
              <a:srgbClr val="A02891"/>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6"/>
            <p:cNvSpPr txBox="1"/>
            <p:nvPr/>
          </p:nvSpPr>
          <p:spPr>
            <a:xfrm>
              <a:off x="1557243" y="916722"/>
              <a:ext cx="1981129" cy="1526902"/>
            </a:xfrm>
            <a:prstGeom prst="rect">
              <a:avLst/>
            </a:prstGeom>
            <a:noFill/>
            <a:ln>
              <a:noFill/>
            </a:ln>
          </p:spPr>
          <p:txBody>
            <a:bodyPr spcFirstLastPara="1" wrap="square" lIns="120900" tIns="120900" rIns="120900" bIns="12090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es-ES" sz="1700" dirty="0">
                  <a:solidFill>
                    <a:schemeClr val="lt1"/>
                  </a:solidFill>
                  <a:latin typeface="Arial"/>
                  <a:ea typeface="Arial"/>
                  <a:cs typeface="Arial"/>
                  <a:sym typeface="Arial"/>
                </a:rPr>
                <a:t>Autoconocimiento</a:t>
              </a:r>
              <a:endParaRPr lang="es-ES" dirty="0"/>
            </a:p>
          </p:txBody>
        </p:sp>
        <p:sp>
          <p:nvSpPr>
            <p:cNvPr id="203" name="Google Shape;203;p6"/>
            <p:cNvSpPr/>
            <p:nvPr/>
          </p:nvSpPr>
          <p:spPr>
            <a:xfrm rot="5400000">
              <a:off x="3638112" y="284258"/>
              <a:ext cx="2159366" cy="2159366"/>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solidFill>
              <a:srgbClr val="2A2CA1"/>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6"/>
            <p:cNvSpPr txBox="1"/>
            <p:nvPr/>
          </p:nvSpPr>
          <p:spPr>
            <a:xfrm>
              <a:off x="3638112" y="916722"/>
              <a:ext cx="1526902" cy="1526902"/>
            </a:xfrm>
            <a:prstGeom prst="rect">
              <a:avLst/>
            </a:prstGeom>
            <a:noFill/>
            <a:ln>
              <a:noFill/>
            </a:ln>
          </p:spPr>
          <p:txBody>
            <a:bodyPr spcFirstLastPara="1" wrap="square" lIns="120900" tIns="120900" rIns="120900" bIns="12090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es-ES" sz="1700" dirty="0">
                  <a:solidFill>
                    <a:schemeClr val="lt1"/>
                  </a:solidFill>
                  <a:latin typeface="Arial"/>
                  <a:ea typeface="Arial"/>
                  <a:cs typeface="Arial"/>
                  <a:sym typeface="Arial"/>
                </a:rPr>
                <a:t>Conciencia social</a:t>
              </a:r>
              <a:endParaRPr lang="es-ES" dirty="0"/>
            </a:p>
          </p:txBody>
        </p:sp>
        <p:sp>
          <p:nvSpPr>
            <p:cNvPr id="205" name="Google Shape;205;p6"/>
            <p:cNvSpPr/>
            <p:nvPr/>
          </p:nvSpPr>
          <p:spPr>
            <a:xfrm rot="10800000">
              <a:off x="3638112" y="2543364"/>
              <a:ext cx="2159366" cy="2159366"/>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solidFill>
              <a:srgbClr val="2BA49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6"/>
            <p:cNvSpPr txBox="1"/>
            <p:nvPr/>
          </p:nvSpPr>
          <p:spPr>
            <a:xfrm>
              <a:off x="3638112" y="2543364"/>
              <a:ext cx="1740854" cy="1526902"/>
            </a:xfrm>
            <a:prstGeom prst="rect">
              <a:avLst/>
            </a:prstGeom>
            <a:noFill/>
            <a:ln>
              <a:noFill/>
            </a:ln>
          </p:spPr>
          <p:txBody>
            <a:bodyPr spcFirstLastPara="1" wrap="square" lIns="120900" tIns="120900" rIns="120900" bIns="12090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es-ES" sz="1700" dirty="0">
                  <a:solidFill>
                    <a:schemeClr val="lt1"/>
                  </a:solidFill>
                  <a:latin typeface="Arial"/>
                  <a:ea typeface="Arial"/>
                  <a:cs typeface="Arial"/>
                  <a:sym typeface="Arial"/>
                </a:rPr>
                <a:t>Gestión de las relaciones</a:t>
              </a:r>
              <a:endParaRPr lang="es-ES" dirty="0"/>
            </a:p>
          </p:txBody>
        </p:sp>
        <p:sp>
          <p:nvSpPr>
            <p:cNvPr id="207" name="Google Shape;207;p6"/>
            <p:cNvSpPr/>
            <p:nvPr/>
          </p:nvSpPr>
          <p:spPr>
            <a:xfrm rot="-5400000">
              <a:off x="1379006" y="2543364"/>
              <a:ext cx="2159366" cy="2159366"/>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solidFill>
              <a:srgbClr val="4CA62C"/>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6"/>
            <p:cNvSpPr txBox="1"/>
            <p:nvPr/>
          </p:nvSpPr>
          <p:spPr>
            <a:xfrm>
              <a:off x="2011470" y="2543364"/>
              <a:ext cx="1526902" cy="1526902"/>
            </a:xfrm>
            <a:prstGeom prst="rect">
              <a:avLst/>
            </a:prstGeom>
            <a:noFill/>
            <a:ln>
              <a:noFill/>
            </a:ln>
          </p:spPr>
          <p:txBody>
            <a:bodyPr spcFirstLastPara="1" wrap="square" lIns="120900" tIns="120900" rIns="120900" bIns="12090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es-ES" sz="1700" dirty="0">
                  <a:solidFill>
                    <a:schemeClr val="lt1"/>
                  </a:solidFill>
                  <a:latin typeface="Arial"/>
                  <a:ea typeface="Arial"/>
                  <a:cs typeface="Arial"/>
                  <a:sym typeface="Arial"/>
                </a:rPr>
                <a:t>Autogestión</a:t>
              </a:r>
              <a:endParaRPr lang="es-ES" dirty="0"/>
            </a:p>
          </p:txBody>
        </p:sp>
        <p:sp>
          <p:nvSpPr>
            <p:cNvPr id="209" name="Google Shape;209;p6"/>
            <p:cNvSpPr/>
            <p:nvPr/>
          </p:nvSpPr>
          <p:spPr>
            <a:xfrm>
              <a:off x="3161421" y="1895054"/>
              <a:ext cx="745555" cy="648308"/>
            </a:xfrm>
            <a:custGeom>
              <a:avLst/>
              <a:gdLst/>
              <a:ahLst/>
              <a:cxnLst/>
              <a:rect l="l" t="t" r="r" b="b"/>
              <a:pathLst>
                <a:path w="120000" h="120000" extrusionOk="0">
                  <a:moveTo>
                    <a:pt x="6522" y="60000"/>
                  </a:moveTo>
                  <a:lnTo>
                    <a:pt x="6522" y="60000"/>
                  </a:lnTo>
                  <a:cubicBezTo>
                    <a:pt x="6522" y="34374"/>
                    <a:pt x="25367" y="12492"/>
                    <a:pt x="51107" y="8231"/>
                  </a:cubicBezTo>
                  <a:cubicBezTo>
                    <a:pt x="76848" y="3970"/>
                    <a:pt x="101961" y="18574"/>
                    <a:pt x="110521" y="42783"/>
                  </a:cubicBezTo>
                  <a:lnTo>
                    <a:pt x="116427" y="42783"/>
                  </a:lnTo>
                  <a:lnTo>
                    <a:pt x="106957" y="60000"/>
                  </a:lnTo>
                  <a:lnTo>
                    <a:pt x="90340" y="42783"/>
                  </a:lnTo>
                  <a:lnTo>
                    <a:pt x="95921" y="42783"/>
                  </a:lnTo>
                  <a:lnTo>
                    <a:pt x="95921" y="42783"/>
                  </a:lnTo>
                  <a:cubicBezTo>
                    <a:pt x="87358" y="27416"/>
                    <a:pt x="68572" y="19475"/>
                    <a:pt x="50448" y="23561"/>
                  </a:cubicBezTo>
                  <a:cubicBezTo>
                    <a:pt x="32324" y="27648"/>
                    <a:pt x="19565" y="42702"/>
                    <a:pt x="19565" y="60000"/>
                  </a:cubicBezTo>
                  <a:close/>
                </a:path>
              </a:pathLst>
            </a:custGeom>
            <a:solidFill>
              <a:srgbClr val="DFCADB"/>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6"/>
            <p:cNvSpPr/>
            <p:nvPr/>
          </p:nvSpPr>
          <p:spPr>
            <a:xfrm rot="10800000">
              <a:off x="3161422" y="2342274"/>
              <a:ext cx="745555" cy="648308"/>
            </a:xfrm>
            <a:custGeom>
              <a:avLst/>
              <a:gdLst/>
              <a:ahLst/>
              <a:cxnLst/>
              <a:rect l="l" t="t" r="r" b="b"/>
              <a:pathLst>
                <a:path w="120000" h="120000" extrusionOk="0">
                  <a:moveTo>
                    <a:pt x="6522" y="60000"/>
                  </a:moveTo>
                  <a:lnTo>
                    <a:pt x="6522" y="60000"/>
                  </a:lnTo>
                  <a:cubicBezTo>
                    <a:pt x="6522" y="34374"/>
                    <a:pt x="25367" y="12492"/>
                    <a:pt x="51107" y="8231"/>
                  </a:cubicBezTo>
                  <a:cubicBezTo>
                    <a:pt x="76848" y="3970"/>
                    <a:pt x="101961" y="18574"/>
                    <a:pt x="110521" y="42783"/>
                  </a:cubicBezTo>
                  <a:lnTo>
                    <a:pt x="116427" y="42783"/>
                  </a:lnTo>
                  <a:lnTo>
                    <a:pt x="106957" y="60000"/>
                  </a:lnTo>
                  <a:lnTo>
                    <a:pt x="90340" y="42783"/>
                  </a:lnTo>
                  <a:lnTo>
                    <a:pt x="95921" y="42783"/>
                  </a:lnTo>
                  <a:lnTo>
                    <a:pt x="95921" y="42783"/>
                  </a:lnTo>
                  <a:cubicBezTo>
                    <a:pt x="87358" y="27416"/>
                    <a:pt x="68572" y="19475"/>
                    <a:pt x="50448" y="23561"/>
                  </a:cubicBezTo>
                  <a:cubicBezTo>
                    <a:pt x="32324" y="27648"/>
                    <a:pt x="19565" y="42702"/>
                    <a:pt x="19565" y="60000"/>
                  </a:cubicBezTo>
                  <a:close/>
                </a:path>
              </a:pathLst>
            </a:custGeom>
            <a:solidFill>
              <a:srgbClr val="DFCADB"/>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5"/>
        <p:cNvGrpSpPr/>
        <p:nvPr/>
      </p:nvGrpSpPr>
      <p:grpSpPr>
        <a:xfrm>
          <a:off x="0" y="0"/>
          <a:ext cx="0" cy="0"/>
          <a:chOff x="0" y="0"/>
          <a:chExt cx="0" cy="0"/>
        </a:xfrm>
      </p:grpSpPr>
      <p:sp>
        <p:nvSpPr>
          <p:cNvPr id="216" name="Google Shape;216;p7"/>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17" name="Google Shape;217;p7"/>
          <p:cNvSpPr txBox="1">
            <a:spLocks noGrp="1"/>
          </p:cNvSpPr>
          <p:nvPr>
            <p:ph type="title"/>
          </p:nvPr>
        </p:nvSpPr>
        <p:spPr>
          <a:xfrm>
            <a:off x="640080" y="325369"/>
            <a:ext cx="4368602" cy="195684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400"/>
              <a:buFont typeface="Play"/>
              <a:buNone/>
            </a:pPr>
            <a:r>
              <a:rPr lang="es-ES" sz="5400" dirty="0"/>
              <a:t>Conciencia social</a:t>
            </a:r>
            <a:endParaRPr lang="es-ES" dirty="0"/>
          </a:p>
        </p:txBody>
      </p:sp>
      <p:sp>
        <p:nvSpPr>
          <p:cNvPr id="218" name="Google Shape;218;p7"/>
          <p:cNvSpPr/>
          <p:nvPr/>
        </p:nvSpPr>
        <p:spPr>
          <a:xfrm>
            <a:off x="640080" y="2586994"/>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19" name="Google Shape;219;p7"/>
          <p:cNvSpPr txBox="1">
            <a:spLocks noGrp="1"/>
          </p:cNvSpPr>
          <p:nvPr>
            <p:ph type="body" idx="1"/>
          </p:nvPr>
        </p:nvSpPr>
        <p:spPr>
          <a:xfrm>
            <a:off x="640080" y="2872899"/>
            <a:ext cx="4243589" cy="3320668"/>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dk1"/>
              </a:buClr>
              <a:buSzPts val="2000"/>
              <a:buChar char="•"/>
            </a:pPr>
            <a:r>
              <a:rPr lang="es-ES" sz="2000" dirty="0">
                <a:highlight>
                  <a:srgbClr val="FFFEFC"/>
                </a:highlight>
                <a:latin typeface="Inter"/>
                <a:ea typeface="Inter"/>
                <a:cs typeface="Inter"/>
                <a:sym typeface="Inter"/>
              </a:rPr>
              <a:t>La conciencia social te permite reconocer e interpretar las pistas verbales y no verbales que los demás utilizan para comunicarse contigo.</a:t>
            </a:r>
          </a:p>
          <a:p>
            <a:pPr marL="228600" lvl="0" indent="-228600" algn="l" rtl="0">
              <a:lnSpc>
                <a:spcPct val="90000"/>
              </a:lnSpc>
              <a:spcBef>
                <a:spcPts val="1000"/>
              </a:spcBef>
              <a:spcAft>
                <a:spcPts val="0"/>
              </a:spcAft>
              <a:buClr>
                <a:schemeClr val="dk1"/>
              </a:buClr>
              <a:buSzPts val="2000"/>
              <a:buChar char="•"/>
            </a:pPr>
            <a:r>
              <a:rPr lang="es-ES" sz="2000" dirty="0">
                <a:highlight>
                  <a:srgbClr val="FFFEFC"/>
                </a:highlight>
                <a:latin typeface="Inter"/>
                <a:ea typeface="Inter"/>
                <a:cs typeface="Inter"/>
                <a:sym typeface="Inter"/>
              </a:rPr>
              <a:t>La empatía es el componente clave de la conciencia social, permitiéndonos ponernos en los zapatos y en la forma de ver la vida de los demás.</a:t>
            </a:r>
            <a:endParaRPr lang="es-ES" sz="2000" b="0" i="0" dirty="0">
              <a:highlight>
                <a:srgbClr val="FFFEFC"/>
              </a:highlight>
              <a:latin typeface="Inter"/>
              <a:ea typeface="Inter"/>
              <a:cs typeface="Inter"/>
              <a:sym typeface="Inter"/>
            </a:endParaRPr>
          </a:p>
          <a:p>
            <a:pPr marL="228600" lvl="0" indent="-228600" algn="l" rtl="0">
              <a:lnSpc>
                <a:spcPct val="90000"/>
              </a:lnSpc>
              <a:spcBef>
                <a:spcPts val="1000"/>
              </a:spcBef>
              <a:spcAft>
                <a:spcPts val="0"/>
              </a:spcAft>
              <a:buClr>
                <a:schemeClr val="dk1"/>
              </a:buClr>
              <a:buSzPts val="2000"/>
              <a:buChar char="•"/>
            </a:pPr>
            <a:r>
              <a:rPr lang="es-ES" sz="2000" b="0" i="0" dirty="0">
                <a:highlight>
                  <a:srgbClr val="FFFEFC"/>
                </a:highlight>
                <a:latin typeface="Inter"/>
                <a:ea typeface="Inter"/>
                <a:cs typeface="Inter"/>
                <a:sym typeface="Inter"/>
              </a:rPr>
              <a:t>La conciencia social requiere que estés presente en el momento.</a:t>
            </a:r>
          </a:p>
        </p:txBody>
      </p:sp>
      <p:pic>
        <p:nvPicPr>
          <p:cNvPr id="220" name="Google Shape;220;p7" descr="Colourful carved figures of humans"/>
          <p:cNvPicPr preferRelativeResize="0"/>
          <p:nvPr/>
        </p:nvPicPr>
        <p:blipFill rotWithShape="1">
          <a:blip r:embed="rId3">
            <a:alphaModFix/>
          </a:blip>
          <a:srcRect l="14384" r="14150" b="-1"/>
          <a:stretch/>
        </p:blipFill>
        <p:spPr>
          <a:xfrm>
            <a:off x="5311702" y="10"/>
            <a:ext cx="6878775" cy="6857990"/>
          </a:xfrm>
          <a:custGeom>
            <a:avLst/>
            <a:gdLst/>
            <a:ahLst/>
            <a:cxnLst/>
            <a:rect l="l" t="t" r="r" b="b"/>
            <a:pathLst>
              <a:path w="6878775" h="6858000" extrusionOk="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5"/>
        <p:cNvGrpSpPr/>
        <p:nvPr/>
      </p:nvGrpSpPr>
      <p:grpSpPr>
        <a:xfrm>
          <a:off x="0" y="0"/>
          <a:ext cx="0" cy="0"/>
          <a:chOff x="0" y="0"/>
          <a:chExt cx="0" cy="0"/>
        </a:xfrm>
      </p:grpSpPr>
      <p:sp>
        <p:nvSpPr>
          <p:cNvPr id="226" name="Google Shape;226;p8"/>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27" name="Google Shape;227;p8"/>
          <p:cNvSpPr txBox="1">
            <a:spLocks noGrp="1"/>
          </p:cNvSpPr>
          <p:nvPr>
            <p:ph type="title"/>
          </p:nvPr>
        </p:nvSpPr>
        <p:spPr>
          <a:xfrm>
            <a:off x="761800" y="762001"/>
            <a:ext cx="5334197" cy="170824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Open Sans"/>
              <a:buNone/>
            </a:pPr>
            <a:r>
              <a:rPr lang="es-ES" sz="4000" dirty="0">
                <a:highlight>
                  <a:srgbClr val="FBF9F7"/>
                </a:highlight>
                <a:latin typeface="Open Sans"/>
                <a:ea typeface="Open Sans"/>
                <a:cs typeface="Open Sans"/>
                <a:sym typeface="Open Sans"/>
              </a:rPr>
              <a:t>¿Qué es la empatía?</a:t>
            </a:r>
            <a:endParaRPr lang="es-ES" dirty="0"/>
          </a:p>
        </p:txBody>
      </p:sp>
      <p:sp>
        <p:nvSpPr>
          <p:cNvPr id="228" name="Google Shape;228;p8"/>
          <p:cNvSpPr txBox="1">
            <a:spLocks noGrp="1"/>
          </p:cNvSpPr>
          <p:nvPr>
            <p:ph type="body" idx="1"/>
          </p:nvPr>
        </p:nvSpPr>
        <p:spPr>
          <a:xfrm>
            <a:off x="761800" y="2470244"/>
            <a:ext cx="5334197" cy="37698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1000"/>
              </a:spcBef>
              <a:spcAft>
                <a:spcPts val="0"/>
              </a:spcAft>
              <a:buClr>
                <a:schemeClr val="dk1"/>
              </a:buClr>
              <a:buSzPts val="2000"/>
              <a:buNone/>
            </a:pPr>
            <a:r>
              <a:rPr lang="es-ES" sz="2000" b="0" i="0" dirty="0">
                <a:highlight>
                  <a:srgbClr val="FBF9F7"/>
                </a:highlight>
                <a:latin typeface="Open Sans"/>
                <a:ea typeface="Open Sans"/>
                <a:cs typeface="Open Sans"/>
                <a:sym typeface="Open Sans"/>
                <a:hlinkClick r:id="rId3"/>
              </a:rPr>
              <a:t>https://www.youtube.com/watch?v=RqdJpHGVXLE</a:t>
            </a:r>
            <a:r>
              <a:rPr lang="es-ES" sz="2000" b="0" i="0" dirty="0">
                <a:highlight>
                  <a:srgbClr val="FBF9F7"/>
                </a:highlight>
                <a:latin typeface="Open Sans"/>
                <a:ea typeface="Open Sans"/>
                <a:cs typeface="Open Sans"/>
                <a:sym typeface="Open Sans"/>
              </a:rPr>
              <a:t> </a:t>
            </a:r>
            <a:endParaRPr sz="2000" b="0" i="0" dirty="0">
              <a:highlight>
                <a:srgbClr val="FBF9F7"/>
              </a:highlight>
              <a:latin typeface="Open Sans"/>
              <a:ea typeface="Open Sans"/>
              <a:cs typeface="Open Sans"/>
              <a:sym typeface="Open Sans"/>
            </a:endParaRPr>
          </a:p>
          <a:p>
            <a:pPr marL="228600" lvl="0" indent="-228600" algn="l" rtl="0">
              <a:lnSpc>
                <a:spcPct val="90000"/>
              </a:lnSpc>
              <a:spcBef>
                <a:spcPts val="1000"/>
              </a:spcBef>
              <a:spcAft>
                <a:spcPts val="0"/>
              </a:spcAft>
              <a:buClr>
                <a:schemeClr val="dk1"/>
              </a:buClr>
              <a:buSzPts val="2000"/>
              <a:buChar char="•"/>
            </a:pPr>
            <a:r>
              <a:rPr lang="es-ES" sz="2000" dirty="0">
                <a:highlight>
                  <a:srgbClr val="FBF9F7"/>
                </a:highlight>
                <a:latin typeface="+mn-lt"/>
                <a:ea typeface="Open Sans"/>
                <a:cs typeface="Open Sans"/>
                <a:sym typeface="Open Sans"/>
              </a:rPr>
              <a:t>La empatía es la habilidad de ponerte en los zapatos del otro.</a:t>
            </a:r>
            <a:endParaRPr lang="es-ES" sz="2000" dirty="0">
              <a:latin typeface="+mn-lt"/>
            </a:endParaRPr>
          </a:p>
          <a:p>
            <a:pPr marL="228600" lvl="0" indent="-228600" algn="l" rtl="0">
              <a:lnSpc>
                <a:spcPct val="90000"/>
              </a:lnSpc>
              <a:spcBef>
                <a:spcPts val="1000"/>
              </a:spcBef>
              <a:spcAft>
                <a:spcPts val="0"/>
              </a:spcAft>
              <a:buClr>
                <a:schemeClr val="dk1"/>
              </a:buClr>
              <a:buSzPts val="2000"/>
              <a:buChar char="•"/>
            </a:pPr>
            <a:r>
              <a:rPr lang="es-ES" sz="2000" dirty="0">
                <a:latin typeface="+mn-lt"/>
              </a:rPr>
              <a:t>Es necesario comprender que la gente es diferente. Algo que a ti no te importa, puede ser muy importante para otra persona.</a:t>
            </a:r>
          </a:p>
          <a:p>
            <a:pPr marL="228600" lvl="0" indent="-228600" algn="l" rtl="0">
              <a:lnSpc>
                <a:spcPct val="90000"/>
              </a:lnSpc>
              <a:spcBef>
                <a:spcPts val="1000"/>
              </a:spcBef>
              <a:spcAft>
                <a:spcPts val="0"/>
              </a:spcAft>
              <a:buClr>
                <a:schemeClr val="dk1"/>
              </a:buClr>
              <a:buSzPts val="2000"/>
              <a:buChar char="•"/>
            </a:pPr>
            <a:r>
              <a:rPr lang="es-ES" sz="2000" b="0" i="0" dirty="0">
                <a:latin typeface="+mn-lt"/>
                <a:ea typeface="Proxima Nova"/>
                <a:cs typeface="Proxima Nova"/>
                <a:sym typeface="Proxima Nova"/>
              </a:rPr>
              <a:t>La empatía </a:t>
            </a:r>
            <a:r>
              <a:rPr lang="es-ES" sz="2000" dirty="0">
                <a:latin typeface="+mn-lt"/>
                <a:ea typeface="Proxima Nova"/>
                <a:cs typeface="Proxima Nova"/>
                <a:sym typeface="Proxima Nova"/>
              </a:rPr>
              <a:t>te da la habilidad de detectar, sentir y conocer emociones.</a:t>
            </a:r>
            <a:endParaRPr lang="es-ES" sz="2000" b="0" i="0" u="sng" dirty="0">
              <a:solidFill>
                <a:schemeClr val="hlink"/>
              </a:solidFill>
              <a:latin typeface="+mn-lt"/>
              <a:ea typeface="Work Sans"/>
              <a:cs typeface="Work Sans"/>
              <a:sym typeface="Work Sans"/>
              <a:hlinkClick r:id="rId4"/>
            </a:endParaRPr>
          </a:p>
          <a:p>
            <a:pPr marL="228600" lvl="0" indent="-101600" algn="l" rtl="0">
              <a:lnSpc>
                <a:spcPct val="90000"/>
              </a:lnSpc>
              <a:spcBef>
                <a:spcPts val="1000"/>
              </a:spcBef>
              <a:spcAft>
                <a:spcPts val="0"/>
              </a:spcAft>
              <a:buClr>
                <a:schemeClr val="dk1"/>
              </a:buClr>
              <a:buSzPts val="2000"/>
              <a:buNone/>
            </a:pPr>
            <a:endParaRPr sz="2000" u="sng" dirty="0">
              <a:solidFill>
                <a:schemeClr val="hlink"/>
              </a:solidFill>
              <a:latin typeface="Work Sans"/>
              <a:ea typeface="Work Sans"/>
              <a:cs typeface="Work Sans"/>
              <a:sym typeface="Work Sans"/>
              <a:hlinkClick r:id="rId4"/>
            </a:endParaRPr>
          </a:p>
          <a:p>
            <a:pPr marL="228600" lvl="0" indent="-101600" algn="l" rtl="0">
              <a:lnSpc>
                <a:spcPct val="90000"/>
              </a:lnSpc>
              <a:spcBef>
                <a:spcPts val="1000"/>
              </a:spcBef>
              <a:spcAft>
                <a:spcPts val="0"/>
              </a:spcAft>
              <a:buClr>
                <a:schemeClr val="dk1"/>
              </a:buClr>
              <a:buSzPts val="2000"/>
              <a:buNone/>
            </a:pPr>
            <a:endParaRPr sz="2000" dirty="0"/>
          </a:p>
        </p:txBody>
      </p:sp>
      <p:pic>
        <p:nvPicPr>
          <p:cNvPr id="229" name="Google Shape;229;p8" descr="Lock with a love heart"/>
          <p:cNvPicPr preferRelativeResize="0"/>
          <p:nvPr/>
        </p:nvPicPr>
        <p:blipFill rotWithShape="1">
          <a:blip r:embed="rId5">
            <a:alphaModFix/>
          </a:blip>
          <a:srcRect l="28434" r="27883" b="-1"/>
          <a:stretch/>
        </p:blipFill>
        <p:spPr>
          <a:xfrm>
            <a:off x="6857797" y="-10886"/>
            <a:ext cx="5334204" cy="6868886"/>
          </a:xfrm>
          <a:prstGeom prst="rect">
            <a:avLst/>
          </a:prstGeom>
          <a:noFill/>
          <a:ln>
            <a:noFill/>
          </a:ln>
          <a:effectLst>
            <a:outerShdw blurRad="127000" dist="50800" dir="10800000" sx="99000" sy="99000" algn="r" rotWithShape="0">
              <a:srgbClr val="000000">
                <a:alpha val="4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4"/>
        <p:cNvGrpSpPr/>
        <p:nvPr/>
      </p:nvGrpSpPr>
      <p:grpSpPr>
        <a:xfrm>
          <a:off x="0" y="0"/>
          <a:ext cx="0" cy="0"/>
          <a:chOff x="0" y="0"/>
          <a:chExt cx="0" cy="0"/>
        </a:xfrm>
      </p:grpSpPr>
      <p:sp>
        <p:nvSpPr>
          <p:cNvPr id="235" name="Google Shape;235;p9"/>
          <p:cNvSpPr/>
          <p:nvPr/>
        </p:nvSpPr>
        <p:spPr>
          <a:xfrm>
            <a:off x="0" y="8313"/>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6" name="Google Shape;236;p9"/>
          <p:cNvSpPr txBox="1">
            <a:spLocks noGrp="1"/>
          </p:cNvSpPr>
          <p:nvPr>
            <p:ph type="title"/>
          </p:nvPr>
        </p:nvSpPr>
        <p:spPr>
          <a:xfrm>
            <a:off x="546956" y="926943"/>
            <a:ext cx="3939688" cy="5583126"/>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6200"/>
              <a:buFont typeface="Play"/>
              <a:buNone/>
            </a:pPr>
            <a:r>
              <a:rPr lang="en-US" sz="6200" dirty="0"/>
              <a:t>¿</a:t>
            </a:r>
            <a:r>
              <a:rPr lang="es-ES" sz="6200" dirty="0"/>
              <a:t>Por qué es importante la empatía?</a:t>
            </a:r>
            <a:endParaRPr lang="es-ES" dirty="0"/>
          </a:p>
        </p:txBody>
      </p:sp>
      <p:cxnSp>
        <p:nvCxnSpPr>
          <p:cNvPr id="237" name="Google Shape;237;p9"/>
          <p:cNvCxnSpPr/>
          <p:nvPr/>
        </p:nvCxnSpPr>
        <p:spPr>
          <a:xfrm>
            <a:off x="4746714" y="570213"/>
            <a:ext cx="0" cy="5717573"/>
          </a:xfrm>
          <a:prstGeom prst="straightConnector1">
            <a:avLst/>
          </a:prstGeom>
          <a:noFill/>
          <a:ln w="25400" cap="sq" cmpd="sng">
            <a:solidFill>
              <a:schemeClr val="accent1"/>
            </a:solidFill>
            <a:prstDash val="solid"/>
            <a:bevel/>
            <a:headEnd type="none" w="sm" len="sm"/>
            <a:tailEnd type="none" w="sm" len="sm"/>
          </a:ln>
        </p:spPr>
      </p:cxnSp>
      <p:grpSp>
        <p:nvGrpSpPr>
          <p:cNvPr id="238" name="Google Shape;238;p9"/>
          <p:cNvGrpSpPr/>
          <p:nvPr/>
        </p:nvGrpSpPr>
        <p:grpSpPr>
          <a:xfrm>
            <a:off x="5170690" y="644959"/>
            <a:ext cx="6245265" cy="5584707"/>
            <a:chOff x="0" y="2319"/>
            <a:chExt cx="6245265" cy="5584707"/>
          </a:xfrm>
        </p:grpSpPr>
        <p:sp>
          <p:nvSpPr>
            <p:cNvPr id="239" name="Google Shape;239;p9"/>
            <p:cNvSpPr/>
            <p:nvPr/>
          </p:nvSpPr>
          <p:spPr>
            <a:xfrm>
              <a:off x="0" y="2319"/>
              <a:ext cx="6245265" cy="1175727"/>
            </a:xfrm>
            <a:prstGeom prst="roundRect">
              <a:avLst>
                <a:gd name="adj" fmla="val 10000"/>
              </a:avLst>
            </a:prstGeom>
            <a:solidFill>
              <a:srgbClr val="E97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9"/>
            <p:cNvSpPr/>
            <p:nvPr/>
          </p:nvSpPr>
          <p:spPr>
            <a:xfrm>
              <a:off x="355657" y="266858"/>
              <a:ext cx="646650" cy="646650"/>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9"/>
            <p:cNvSpPr/>
            <p:nvPr/>
          </p:nvSpPr>
          <p:spPr>
            <a:xfrm>
              <a:off x="1357965" y="2319"/>
              <a:ext cx="4887299" cy="117572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9"/>
            <p:cNvSpPr txBox="1"/>
            <p:nvPr/>
          </p:nvSpPr>
          <p:spPr>
            <a:xfrm>
              <a:off x="1357965" y="2319"/>
              <a:ext cx="4887299" cy="1175727"/>
            </a:xfrm>
            <a:prstGeom prst="rect">
              <a:avLst/>
            </a:prstGeom>
            <a:noFill/>
            <a:ln>
              <a:noFill/>
            </a:ln>
          </p:spPr>
          <p:txBody>
            <a:bodyPr spcFirstLastPara="1" wrap="square" lIns="124425" tIns="124425" rIns="124425" bIns="124425" anchor="ctr" anchorCtr="0">
              <a:noAutofit/>
            </a:bodyPr>
            <a:lstStyle/>
            <a:p>
              <a:pPr marL="0" marR="0" lvl="0" indent="0" algn="l" rtl="0">
                <a:lnSpc>
                  <a:spcPct val="90000"/>
                </a:lnSpc>
                <a:spcBef>
                  <a:spcPts val="0"/>
                </a:spcBef>
                <a:spcAft>
                  <a:spcPts val="0"/>
                </a:spcAft>
                <a:buClr>
                  <a:schemeClr val="dk1"/>
                </a:buClr>
                <a:buSzPts val="1900"/>
                <a:buFont typeface="Arial"/>
                <a:buNone/>
              </a:pPr>
              <a:r>
                <a:rPr lang="es-ES" sz="1900" b="0" i="0" dirty="0">
                  <a:solidFill>
                    <a:schemeClr val="dk1"/>
                  </a:solidFill>
                  <a:latin typeface="Arial"/>
                  <a:ea typeface="Arial"/>
                  <a:cs typeface="Arial"/>
                  <a:sym typeface="Arial"/>
                </a:rPr>
                <a:t>Mejora las interacciones </a:t>
              </a:r>
              <a:r>
                <a:rPr lang="es-ES" sz="1900" dirty="0">
                  <a:solidFill>
                    <a:schemeClr val="dk1"/>
                  </a:solidFill>
                </a:rPr>
                <a:t>humanas en general y mejora nuestra capacidad de comunicarnos con otros, para ser parte de un equipo. </a:t>
              </a:r>
              <a:endParaRPr lang="es-ES" sz="1900" dirty="0">
                <a:solidFill>
                  <a:schemeClr val="dk1"/>
                </a:solidFill>
                <a:latin typeface="Arial"/>
                <a:ea typeface="Arial"/>
                <a:cs typeface="Arial"/>
                <a:sym typeface="Arial"/>
              </a:endParaRPr>
            </a:p>
          </p:txBody>
        </p:sp>
        <p:sp>
          <p:nvSpPr>
            <p:cNvPr id="243" name="Google Shape;243;p9"/>
            <p:cNvSpPr/>
            <p:nvPr/>
          </p:nvSpPr>
          <p:spPr>
            <a:xfrm>
              <a:off x="0" y="1471979"/>
              <a:ext cx="6245265" cy="1175727"/>
            </a:xfrm>
            <a:prstGeom prst="roundRect">
              <a:avLst>
                <a:gd name="adj" fmla="val 10000"/>
              </a:avLst>
            </a:prstGeom>
            <a:solidFill>
              <a:srgbClr val="176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9"/>
            <p:cNvSpPr/>
            <p:nvPr/>
          </p:nvSpPr>
          <p:spPr>
            <a:xfrm>
              <a:off x="355657" y="1736518"/>
              <a:ext cx="646650" cy="646650"/>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9"/>
            <p:cNvSpPr/>
            <p:nvPr/>
          </p:nvSpPr>
          <p:spPr>
            <a:xfrm>
              <a:off x="1357965" y="1471979"/>
              <a:ext cx="4887299" cy="117572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9"/>
            <p:cNvSpPr txBox="1"/>
            <p:nvPr/>
          </p:nvSpPr>
          <p:spPr>
            <a:xfrm>
              <a:off x="1357965" y="1471979"/>
              <a:ext cx="4887299" cy="1175727"/>
            </a:xfrm>
            <a:prstGeom prst="rect">
              <a:avLst/>
            </a:prstGeom>
            <a:noFill/>
            <a:ln>
              <a:noFill/>
            </a:ln>
          </p:spPr>
          <p:txBody>
            <a:bodyPr spcFirstLastPara="1" wrap="square" lIns="124425" tIns="124425" rIns="124425" bIns="124425" anchor="ctr" anchorCtr="0">
              <a:noAutofit/>
            </a:bodyPr>
            <a:lstStyle/>
            <a:p>
              <a:pPr marL="0" marR="0" lvl="0" indent="0" algn="l" rtl="0">
                <a:lnSpc>
                  <a:spcPct val="90000"/>
                </a:lnSpc>
                <a:spcBef>
                  <a:spcPts val="0"/>
                </a:spcBef>
                <a:spcAft>
                  <a:spcPts val="0"/>
                </a:spcAft>
                <a:buClr>
                  <a:schemeClr val="dk1"/>
                </a:buClr>
                <a:buSzPts val="1900"/>
                <a:buFont typeface="Arial"/>
                <a:buNone/>
              </a:pPr>
              <a:r>
                <a:rPr lang="es-ES" sz="1900" dirty="0">
                  <a:solidFill>
                    <a:schemeClr val="dk1"/>
                  </a:solidFill>
                  <a:latin typeface="Arial"/>
                  <a:ea typeface="Arial"/>
                  <a:cs typeface="Arial"/>
                  <a:sym typeface="Arial"/>
                </a:rPr>
                <a:t>Nos hace capaces de construir relaciones sociales significativas. </a:t>
              </a:r>
              <a:endParaRPr lang="es-ES" dirty="0"/>
            </a:p>
          </p:txBody>
        </p:sp>
        <p:sp>
          <p:nvSpPr>
            <p:cNvPr id="247" name="Google Shape;247;p9"/>
            <p:cNvSpPr/>
            <p:nvPr/>
          </p:nvSpPr>
          <p:spPr>
            <a:xfrm>
              <a:off x="0" y="2941639"/>
              <a:ext cx="6245265" cy="1175727"/>
            </a:xfrm>
            <a:prstGeom prst="roundRect">
              <a:avLst>
                <a:gd name="adj" fmla="val 10000"/>
              </a:avLst>
            </a:prstGeom>
            <a:solidFill>
              <a:srgbClr val="0C9E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9"/>
            <p:cNvSpPr/>
            <p:nvPr/>
          </p:nvSpPr>
          <p:spPr>
            <a:xfrm>
              <a:off x="355657" y="3206178"/>
              <a:ext cx="646650" cy="646650"/>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9"/>
            <p:cNvSpPr/>
            <p:nvPr/>
          </p:nvSpPr>
          <p:spPr>
            <a:xfrm>
              <a:off x="1357965" y="2941639"/>
              <a:ext cx="4887299" cy="117572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9"/>
            <p:cNvSpPr txBox="1"/>
            <p:nvPr/>
          </p:nvSpPr>
          <p:spPr>
            <a:xfrm>
              <a:off x="1337941" y="2952716"/>
              <a:ext cx="4887299" cy="1175727"/>
            </a:xfrm>
            <a:prstGeom prst="rect">
              <a:avLst/>
            </a:prstGeom>
            <a:noFill/>
            <a:ln>
              <a:noFill/>
            </a:ln>
          </p:spPr>
          <p:txBody>
            <a:bodyPr spcFirstLastPara="1" wrap="square" lIns="124425" tIns="124425" rIns="124425" bIns="124425" anchor="ctr" anchorCtr="0">
              <a:noAutofit/>
            </a:bodyPr>
            <a:lstStyle/>
            <a:p>
              <a:pPr marL="0" marR="0" lvl="0" indent="0" algn="l" rtl="0">
                <a:lnSpc>
                  <a:spcPct val="90000"/>
                </a:lnSpc>
                <a:spcBef>
                  <a:spcPts val="0"/>
                </a:spcBef>
                <a:spcAft>
                  <a:spcPts val="0"/>
                </a:spcAft>
                <a:buClr>
                  <a:schemeClr val="dk1"/>
                </a:buClr>
                <a:buSzPts val="1900"/>
                <a:buFont typeface="Arial"/>
                <a:buNone/>
              </a:pPr>
              <a:r>
                <a:rPr lang="es-ES" sz="1900" dirty="0">
                  <a:solidFill>
                    <a:schemeClr val="dk1"/>
                  </a:solidFill>
                </a:rPr>
                <a:t>Nos hace ser mejores trabajadores, amigos y líderes.</a:t>
              </a:r>
              <a:r>
                <a:rPr lang="es-ES" sz="1900" dirty="0">
                  <a:solidFill>
                    <a:schemeClr val="dk1"/>
                  </a:solidFill>
                  <a:latin typeface="Arial"/>
                  <a:ea typeface="Arial"/>
                  <a:cs typeface="Arial"/>
                  <a:sym typeface="Arial"/>
                </a:rPr>
                <a:t>.</a:t>
              </a:r>
              <a:endParaRPr lang="es-ES" dirty="0"/>
            </a:p>
          </p:txBody>
        </p:sp>
        <p:sp>
          <p:nvSpPr>
            <p:cNvPr id="251" name="Google Shape;251;p9"/>
            <p:cNvSpPr/>
            <p:nvPr/>
          </p:nvSpPr>
          <p:spPr>
            <a:xfrm>
              <a:off x="0" y="4411299"/>
              <a:ext cx="6245265" cy="1175727"/>
            </a:xfrm>
            <a:prstGeom prst="roundRect">
              <a:avLst>
                <a:gd name="adj" fmla="val 10000"/>
              </a:avLst>
            </a:prstGeom>
            <a:solidFill>
              <a:srgbClr val="A028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9"/>
            <p:cNvSpPr/>
            <p:nvPr/>
          </p:nvSpPr>
          <p:spPr>
            <a:xfrm>
              <a:off x="355657" y="4675838"/>
              <a:ext cx="646650" cy="646650"/>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9"/>
            <p:cNvSpPr/>
            <p:nvPr/>
          </p:nvSpPr>
          <p:spPr>
            <a:xfrm>
              <a:off x="1357965" y="4411299"/>
              <a:ext cx="4887299" cy="117572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9"/>
            <p:cNvSpPr txBox="1"/>
            <p:nvPr/>
          </p:nvSpPr>
          <p:spPr>
            <a:xfrm>
              <a:off x="1357965" y="4411299"/>
              <a:ext cx="4887299" cy="1175727"/>
            </a:xfrm>
            <a:prstGeom prst="rect">
              <a:avLst/>
            </a:prstGeom>
            <a:noFill/>
            <a:ln>
              <a:noFill/>
            </a:ln>
          </p:spPr>
          <p:txBody>
            <a:bodyPr spcFirstLastPara="1" wrap="square" lIns="124425" tIns="124425" rIns="124425" bIns="124425" anchor="ctr" anchorCtr="0">
              <a:noAutofit/>
            </a:bodyPr>
            <a:lstStyle/>
            <a:p>
              <a:pPr marL="0" marR="0" lvl="0" indent="0" algn="l" rtl="0">
                <a:lnSpc>
                  <a:spcPct val="90000"/>
                </a:lnSpc>
                <a:spcBef>
                  <a:spcPts val="0"/>
                </a:spcBef>
                <a:spcAft>
                  <a:spcPts val="0"/>
                </a:spcAft>
                <a:buClr>
                  <a:schemeClr val="dk1"/>
                </a:buClr>
                <a:buSzPts val="1900"/>
                <a:buFont typeface="Arial"/>
                <a:buNone/>
              </a:pPr>
              <a:r>
                <a:rPr lang="es-ES" sz="1900" dirty="0">
                  <a:solidFill>
                    <a:schemeClr val="dk1"/>
                  </a:solidFill>
                  <a:latin typeface="Arial"/>
                  <a:ea typeface="Arial"/>
                  <a:cs typeface="Arial"/>
                  <a:sym typeface="Arial"/>
                </a:rPr>
                <a:t>Aprendemos a ver </a:t>
              </a:r>
              <a:r>
                <a:rPr lang="es-ES" sz="1900" dirty="0">
                  <a:solidFill>
                    <a:schemeClr val="dk1"/>
                  </a:solidFill>
                </a:rPr>
                <a:t>las cosas con mejor perspectiva. </a:t>
              </a:r>
              <a:endParaRPr lang="es-ES"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9"/>
        <p:cNvGrpSpPr/>
        <p:nvPr/>
      </p:nvGrpSpPr>
      <p:grpSpPr>
        <a:xfrm>
          <a:off x="0" y="0"/>
          <a:ext cx="0" cy="0"/>
          <a:chOff x="0" y="0"/>
          <a:chExt cx="0" cy="0"/>
        </a:xfrm>
      </p:grpSpPr>
      <p:sp>
        <p:nvSpPr>
          <p:cNvPr id="260" name="Google Shape;260;p10"/>
          <p:cNvSpPr/>
          <p:nvPr/>
        </p:nvSpPr>
        <p:spPr>
          <a:xfrm>
            <a:off x="0" y="4375"/>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1" name="Google Shape;261;p10"/>
          <p:cNvSpPr txBox="1">
            <a:spLocks noGrp="1"/>
          </p:cNvSpPr>
          <p:nvPr>
            <p:ph type="title"/>
          </p:nvPr>
        </p:nvSpPr>
        <p:spPr>
          <a:xfrm>
            <a:off x="838200" y="365125"/>
            <a:ext cx="10515599"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s-ES" dirty="0"/>
              <a:t>Evaluando el lenguaje no verbal y corporal. </a:t>
            </a:r>
          </a:p>
        </p:txBody>
      </p:sp>
      <p:pic>
        <p:nvPicPr>
          <p:cNvPr id="262" name="Google Shape;262;p10" descr="A white wavy surface with a shadow&#10;&#10;Description automatically generated"/>
          <p:cNvPicPr preferRelativeResize="0"/>
          <p:nvPr/>
        </p:nvPicPr>
        <p:blipFill rotWithShape="1">
          <a:blip r:embed="rId3">
            <a:alphaModFix/>
          </a:blip>
          <a:srcRect l="36905" r="3092" b="-2"/>
          <a:stretch/>
        </p:blipFill>
        <p:spPr>
          <a:xfrm>
            <a:off x="6848918" y="1771078"/>
            <a:ext cx="4504881" cy="4504881"/>
          </a:xfrm>
          <a:custGeom>
            <a:avLst/>
            <a:gdLst/>
            <a:ahLst/>
            <a:cxnLst/>
            <a:rect l="l" t="t" r="r" b="b"/>
            <a:pathLst>
              <a:path w="2663168" h="2663168" extrusionOk="0">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ln>
            <a:noFill/>
          </a:ln>
        </p:spPr>
      </p:pic>
      <p:sp>
        <p:nvSpPr>
          <p:cNvPr id="263" name="Google Shape;263;p10"/>
          <p:cNvSpPr/>
          <p:nvPr/>
        </p:nvSpPr>
        <p:spPr>
          <a:xfrm rot="10389197" flipH="1">
            <a:off x="6980527" y="1929807"/>
            <a:ext cx="4556632" cy="4556632"/>
          </a:xfrm>
          <a:prstGeom prst="arc">
            <a:avLst>
              <a:gd name="adj1" fmla="val 16200000"/>
              <a:gd name="adj2" fmla="val 20093138"/>
            </a:avLst>
          </a:prstGeom>
          <a:noFill/>
          <a:ln w="127000" cap="rnd" cmpd="sng">
            <a:solidFill>
              <a:schemeClr val="accent4">
                <a:alpha val="94901"/>
              </a:schemeClr>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dk1"/>
              </a:solidFill>
              <a:latin typeface="Arial"/>
              <a:ea typeface="Arial"/>
              <a:cs typeface="Arial"/>
              <a:sym typeface="Arial"/>
            </a:endParaRPr>
          </a:p>
        </p:txBody>
      </p:sp>
      <p:sp>
        <p:nvSpPr>
          <p:cNvPr id="264" name="Google Shape;264;p10"/>
          <p:cNvSpPr/>
          <p:nvPr/>
        </p:nvSpPr>
        <p:spPr>
          <a:xfrm>
            <a:off x="10300988" y="1969050"/>
            <a:ext cx="666675" cy="64859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grpSp>
        <p:nvGrpSpPr>
          <p:cNvPr id="265" name="Google Shape;265;p10"/>
          <p:cNvGrpSpPr/>
          <p:nvPr/>
        </p:nvGrpSpPr>
        <p:grpSpPr>
          <a:xfrm>
            <a:off x="1250865" y="1826041"/>
            <a:ext cx="4568030" cy="4350504"/>
            <a:chOff x="412665" y="416"/>
            <a:chExt cx="4568030" cy="4350504"/>
          </a:xfrm>
        </p:grpSpPr>
        <p:sp>
          <p:nvSpPr>
            <p:cNvPr id="266" name="Google Shape;266;p10"/>
            <p:cNvSpPr/>
            <p:nvPr/>
          </p:nvSpPr>
          <p:spPr>
            <a:xfrm>
              <a:off x="412665" y="416"/>
              <a:ext cx="2175252" cy="1305151"/>
            </a:xfrm>
            <a:prstGeom prst="rect">
              <a:avLst/>
            </a:prstGeom>
            <a:gradFill>
              <a:gsLst>
                <a:gs pos="0">
                  <a:srgbClr val="EC8154"/>
                </a:gs>
                <a:gs pos="50000">
                  <a:srgbClr val="F16E27"/>
                </a:gs>
                <a:gs pos="100000">
                  <a:srgbClr val="DF5D1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0"/>
            <p:cNvSpPr txBox="1"/>
            <p:nvPr/>
          </p:nvSpPr>
          <p:spPr>
            <a:xfrm>
              <a:off x="412665" y="416"/>
              <a:ext cx="2175252" cy="1305151"/>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Arial"/>
                <a:buNone/>
              </a:pPr>
              <a:r>
                <a:rPr lang="es-ES" sz="1400" b="1" i="0" dirty="0">
                  <a:solidFill>
                    <a:schemeClr val="lt1"/>
                  </a:solidFill>
                  <a:latin typeface="Arial"/>
                  <a:ea typeface="Arial"/>
                  <a:cs typeface="Arial"/>
                  <a:sym typeface="Arial"/>
                </a:rPr>
                <a:t>Contacto visual-  </a:t>
              </a:r>
              <a:r>
                <a:rPr lang="es-ES" sz="1400" i="0" dirty="0">
                  <a:solidFill>
                    <a:schemeClr val="lt1"/>
                  </a:solidFill>
                  <a:latin typeface="Arial"/>
                  <a:ea typeface="Arial"/>
                  <a:cs typeface="Arial"/>
                  <a:sym typeface="Arial"/>
                </a:rPr>
                <a:t>¿está la persona hacienda contacto visual? Si es así, </a:t>
              </a:r>
              <a:r>
                <a:rPr lang="es-ES" dirty="0">
                  <a:solidFill>
                    <a:schemeClr val="lt1"/>
                  </a:solidFill>
                </a:rPr>
                <a:t>¿es demasiado intense o está bien?</a:t>
              </a:r>
              <a:endParaRPr lang="es-ES" sz="1400" dirty="0">
                <a:solidFill>
                  <a:schemeClr val="lt1"/>
                </a:solidFill>
                <a:latin typeface="Arial"/>
                <a:ea typeface="Arial"/>
                <a:cs typeface="Arial"/>
                <a:sym typeface="Arial"/>
              </a:endParaRPr>
            </a:p>
          </p:txBody>
        </p:sp>
        <p:sp>
          <p:nvSpPr>
            <p:cNvPr id="268" name="Google Shape;268;p10"/>
            <p:cNvSpPr/>
            <p:nvPr/>
          </p:nvSpPr>
          <p:spPr>
            <a:xfrm>
              <a:off x="2805443" y="416"/>
              <a:ext cx="2175252" cy="1305151"/>
            </a:xfrm>
            <a:prstGeom prst="rect">
              <a:avLst/>
            </a:prstGeom>
            <a:gradFill>
              <a:gsLst>
                <a:gs pos="0">
                  <a:srgbClr val="E5AF4A"/>
                </a:gs>
                <a:gs pos="50000">
                  <a:srgbClr val="E6A712"/>
                </a:gs>
                <a:gs pos="100000">
                  <a:srgbClr val="D39607"/>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0"/>
            <p:cNvSpPr txBox="1"/>
            <p:nvPr/>
          </p:nvSpPr>
          <p:spPr>
            <a:xfrm>
              <a:off x="2805443" y="416"/>
              <a:ext cx="2175252" cy="1305151"/>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Arial"/>
                <a:buNone/>
              </a:pPr>
              <a:r>
                <a:rPr lang="es-ES" sz="1400" b="1" i="0" dirty="0">
                  <a:solidFill>
                    <a:schemeClr val="lt1"/>
                  </a:solidFill>
                  <a:latin typeface="Arial"/>
                  <a:ea typeface="Arial"/>
                  <a:cs typeface="Arial"/>
                  <a:sym typeface="Arial"/>
                </a:rPr>
                <a:t>Expresión facial </a:t>
              </a:r>
              <a:r>
                <a:rPr lang="es-ES" sz="1400" i="0" dirty="0">
                  <a:solidFill>
                    <a:schemeClr val="lt1"/>
                  </a:solidFill>
                  <a:latin typeface="Arial"/>
                  <a:ea typeface="Arial"/>
                  <a:cs typeface="Arial"/>
                  <a:sym typeface="Arial"/>
                </a:rPr>
                <a:t>-¿qué muestra su cara? ¿Es inexpresivo</a:t>
              </a:r>
              <a:r>
                <a:rPr lang="es-ES" dirty="0">
                  <a:solidFill>
                    <a:schemeClr val="lt1"/>
                  </a:solidFill>
                </a:rPr>
                <a:t>, o está emocionalmente presente y mostrando interés? </a:t>
              </a:r>
              <a:endParaRPr lang="es-ES" sz="1400" dirty="0">
                <a:solidFill>
                  <a:schemeClr val="lt1"/>
                </a:solidFill>
                <a:latin typeface="Arial"/>
                <a:ea typeface="Arial"/>
                <a:cs typeface="Arial"/>
                <a:sym typeface="Arial"/>
              </a:endParaRPr>
            </a:p>
          </p:txBody>
        </p:sp>
        <p:sp>
          <p:nvSpPr>
            <p:cNvPr id="270" name="Google Shape;270;p10"/>
            <p:cNvSpPr/>
            <p:nvPr/>
          </p:nvSpPr>
          <p:spPr>
            <a:xfrm>
              <a:off x="412665" y="1523093"/>
              <a:ext cx="2175252" cy="1305151"/>
            </a:xfrm>
            <a:prstGeom prst="rect">
              <a:avLst/>
            </a:prstGeom>
            <a:gradFill>
              <a:gsLst>
                <a:gs pos="0">
                  <a:srgbClr val="BEC74A"/>
                </a:gs>
                <a:gs pos="50000">
                  <a:srgbClr val="BBC613"/>
                </a:gs>
                <a:gs pos="100000">
                  <a:srgbClr val="ABB609"/>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10"/>
            <p:cNvSpPr txBox="1"/>
            <p:nvPr/>
          </p:nvSpPr>
          <p:spPr>
            <a:xfrm>
              <a:off x="412665" y="1523093"/>
              <a:ext cx="2175252" cy="1305151"/>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Arial"/>
                <a:buNone/>
              </a:pPr>
              <a:r>
                <a:rPr lang="es-ES" sz="1400" b="1" i="0" dirty="0">
                  <a:solidFill>
                    <a:schemeClr val="lt1"/>
                  </a:solidFill>
                  <a:latin typeface="Arial"/>
                  <a:ea typeface="Arial"/>
                  <a:cs typeface="Arial"/>
                  <a:sym typeface="Arial"/>
                </a:rPr>
                <a:t>Tono de voz</a:t>
              </a:r>
              <a:r>
                <a:rPr lang="es-ES" sz="1400" b="0" i="0" dirty="0">
                  <a:solidFill>
                    <a:schemeClr val="lt1"/>
                  </a:solidFill>
                  <a:latin typeface="Arial"/>
                  <a:ea typeface="Arial"/>
                  <a:cs typeface="Arial"/>
                  <a:sym typeface="Arial"/>
                </a:rPr>
                <a:t>– ¿Demuestra calma, confianza e interés la voz de la persona?  ¿o muestra tensión y bloqueo</a:t>
              </a:r>
              <a:r>
                <a:rPr lang="es-ES" dirty="0">
                  <a:solidFill>
                    <a:schemeClr val="lt1"/>
                  </a:solidFill>
                </a:rPr>
                <a:t>?</a:t>
              </a:r>
              <a:r>
                <a:rPr lang="es-ES" sz="1400" b="0" i="0" dirty="0">
                  <a:solidFill>
                    <a:schemeClr val="lt1"/>
                  </a:solidFill>
                  <a:latin typeface="Arial"/>
                  <a:ea typeface="Arial"/>
                  <a:cs typeface="Arial"/>
                  <a:sym typeface="Arial"/>
                </a:rPr>
                <a:t> </a:t>
              </a:r>
              <a:endParaRPr lang="es-ES" sz="1400" dirty="0">
                <a:solidFill>
                  <a:schemeClr val="lt1"/>
                </a:solidFill>
                <a:latin typeface="Arial"/>
                <a:ea typeface="Arial"/>
                <a:cs typeface="Arial"/>
                <a:sym typeface="Arial"/>
              </a:endParaRPr>
            </a:p>
          </p:txBody>
        </p:sp>
        <p:sp>
          <p:nvSpPr>
            <p:cNvPr id="272" name="Google Shape;272;p10"/>
            <p:cNvSpPr/>
            <p:nvPr/>
          </p:nvSpPr>
          <p:spPr>
            <a:xfrm>
              <a:off x="2805443" y="1523093"/>
              <a:ext cx="2175252" cy="1305151"/>
            </a:xfrm>
            <a:prstGeom prst="rect">
              <a:avLst/>
            </a:prstGeom>
            <a:gradFill>
              <a:gsLst>
                <a:gs pos="0">
                  <a:srgbClr val="7AAC4A"/>
                </a:gs>
                <a:gs pos="50000">
                  <a:srgbClr val="69A616"/>
                </a:gs>
                <a:gs pos="100000">
                  <a:srgbClr val="5C990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0"/>
            <p:cNvSpPr txBox="1"/>
            <p:nvPr/>
          </p:nvSpPr>
          <p:spPr>
            <a:xfrm>
              <a:off x="2805443" y="1523093"/>
              <a:ext cx="2175252" cy="1305151"/>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Arial"/>
                <a:buNone/>
              </a:pPr>
              <a:r>
                <a:rPr lang="es-ES" sz="1400" b="1" i="0" dirty="0">
                  <a:solidFill>
                    <a:schemeClr val="lt1"/>
                  </a:solidFill>
                  <a:latin typeface="Arial"/>
                  <a:ea typeface="Arial"/>
                  <a:cs typeface="Arial"/>
                  <a:sym typeface="Arial"/>
                </a:rPr>
                <a:t>Postura y gesto</a:t>
              </a:r>
              <a:r>
                <a:rPr lang="es-ES" sz="1400" b="0" i="0" dirty="0">
                  <a:solidFill>
                    <a:schemeClr val="lt1"/>
                  </a:solidFill>
                  <a:latin typeface="Arial"/>
                  <a:ea typeface="Arial"/>
                  <a:cs typeface="Arial"/>
                  <a:sym typeface="Arial"/>
                </a:rPr>
                <a:t>– ¿Está su cuerpo relajado o rígido y tenso? ¿están sus hombros tensos y subido</a:t>
              </a:r>
              <a:r>
                <a:rPr lang="es-ES" dirty="0">
                  <a:solidFill>
                    <a:schemeClr val="lt1"/>
                  </a:solidFill>
                </a:rPr>
                <a:t>s o relajados</a:t>
              </a:r>
              <a:r>
                <a:rPr lang="en-US" sz="1400" b="0" i="0" dirty="0">
                  <a:solidFill>
                    <a:schemeClr val="lt1"/>
                  </a:solidFill>
                  <a:latin typeface="Arial"/>
                  <a:ea typeface="Arial"/>
                  <a:cs typeface="Arial"/>
                  <a:sym typeface="Arial"/>
                </a:rPr>
                <a:t>?</a:t>
              </a:r>
              <a:endParaRPr sz="1400" dirty="0">
                <a:solidFill>
                  <a:schemeClr val="lt1"/>
                </a:solidFill>
                <a:latin typeface="Arial"/>
                <a:ea typeface="Arial"/>
                <a:cs typeface="Arial"/>
                <a:sym typeface="Arial"/>
              </a:endParaRPr>
            </a:p>
          </p:txBody>
        </p:sp>
        <p:sp>
          <p:nvSpPr>
            <p:cNvPr id="274" name="Google Shape;274;p10"/>
            <p:cNvSpPr/>
            <p:nvPr/>
          </p:nvSpPr>
          <p:spPr>
            <a:xfrm>
              <a:off x="412665" y="3045769"/>
              <a:ext cx="2175252" cy="1305151"/>
            </a:xfrm>
            <a:prstGeom prst="rect">
              <a:avLst/>
            </a:prstGeom>
            <a:gradFill>
              <a:gsLst>
                <a:gs pos="0">
                  <a:srgbClr val="54924A"/>
                </a:gs>
                <a:gs pos="50000">
                  <a:srgbClr val="308914"/>
                </a:gs>
                <a:gs pos="100000">
                  <a:srgbClr val="277D0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0"/>
            <p:cNvSpPr txBox="1"/>
            <p:nvPr/>
          </p:nvSpPr>
          <p:spPr>
            <a:xfrm>
              <a:off x="412665" y="3045769"/>
              <a:ext cx="2175252" cy="1305151"/>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Arial"/>
                <a:buNone/>
              </a:pPr>
              <a:r>
                <a:rPr lang="es-ES" sz="1400" b="1" i="0" dirty="0">
                  <a:solidFill>
                    <a:schemeClr val="lt1"/>
                  </a:solidFill>
                  <a:latin typeface="Arial"/>
                  <a:ea typeface="Arial"/>
                  <a:cs typeface="Arial"/>
                  <a:sym typeface="Arial"/>
                </a:rPr>
                <a:t>Tacto</a:t>
              </a:r>
              <a:r>
                <a:rPr lang="es-ES" sz="1400" b="0" i="0" dirty="0">
                  <a:solidFill>
                    <a:schemeClr val="lt1"/>
                  </a:solidFill>
                  <a:latin typeface="Arial"/>
                  <a:ea typeface="Arial"/>
                  <a:cs typeface="Arial"/>
                  <a:sym typeface="Arial"/>
                </a:rPr>
                <a:t> – ¿Está hacienda algún contacto físico? ¿Es apropiado a la situación? </a:t>
              </a:r>
              <a:endParaRPr lang="es-ES" sz="1400" dirty="0">
                <a:solidFill>
                  <a:schemeClr val="lt1"/>
                </a:solidFill>
                <a:latin typeface="Arial"/>
                <a:ea typeface="Arial"/>
                <a:cs typeface="Arial"/>
                <a:sym typeface="Arial"/>
              </a:endParaRPr>
            </a:p>
          </p:txBody>
        </p:sp>
        <p:sp>
          <p:nvSpPr>
            <p:cNvPr id="276" name="Google Shape;276;p10"/>
            <p:cNvSpPr/>
            <p:nvPr/>
          </p:nvSpPr>
          <p:spPr>
            <a:xfrm>
              <a:off x="2805443" y="3045769"/>
              <a:ext cx="2175252" cy="1305151"/>
            </a:xfrm>
            <a:prstGeom prst="rect">
              <a:avLst/>
            </a:prstGeom>
            <a:gradFill>
              <a:gsLst>
                <a:gs pos="0">
                  <a:srgbClr val="497B4D"/>
                </a:gs>
                <a:gs pos="50000">
                  <a:srgbClr val="126D20"/>
                </a:gs>
                <a:gs pos="100000">
                  <a:srgbClr val="0C6319"/>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0"/>
            <p:cNvSpPr txBox="1"/>
            <p:nvPr/>
          </p:nvSpPr>
          <p:spPr>
            <a:xfrm>
              <a:off x="2805443" y="3045769"/>
              <a:ext cx="2175252" cy="1305151"/>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Arial"/>
                <a:buNone/>
              </a:pPr>
              <a:r>
                <a:rPr lang="es-ES" sz="1400" b="1" i="0" dirty="0">
                  <a:solidFill>
                    <a:schemeClr val="lt1"/>
                  </a:solidFill>
                  <a:latin typeface="Arial"/>
                  <a:ea typeface="Arial"/>
                  <a:cs typeface="Arial"/>
                  <a:sym typeface="Arial"/>
                </a:rPr>
                <a:t>Intensidad</a:t>
              </a:r>
              <a:r>
                <a:rPr lang="es-ES" sz="1400" b="0" i="0" dirty="0">
                  <a:solidFill>
                    <a:schemeClr val="lt1"/>
                  </a:solidFill>
                  <a:latin typeface="Arial"/>
                  <a:ea typeface="Arial"/>
                  <a:cs typeface="Arial"/>
                  <a:sym typeface="Arial"/>
                </a:rPr>
                <a:t> – ¿Parece la persona plana, fría y desinteresada, o exagerada y melodramática?</a:t>
              </a:r>
              <a:endParaRPr lang="es-ES" sz="1400" dirty="0">
                <a:solidFill>
                  <a:schemeClr val="lt1"/>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2"/>
        <p:cNvGrpSpPr/>
        <p:nvPr/>
      </p:nvGrpSpPr>
      <p:grpSpPr>
        <a:xfrm>
          <a:off x="0" y="0"/>
          <a:ext cx="0" cy="0"/>
          <a:chOff x="0" y="0"/>
          <a:chExt cx="0" cy="0"/>
        </a:xfrm>
      </p:grpSpPr>
      <p:sp>
        <p:nvSpPr>
          <p:cNvPr id="283" name="Google Shape;283;p11"/>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4" name="Google Shape;284;p11"/>
          <p:cNvSpPr/>
          <p:nvPr/>
        </p:nvSpPr>
        <p:spPr>
          <a:xfrm rot="-5400000" flipH="1">
            <a:off x="5104482" y="-5104482"/>
            <a:ext cx="1983037" cy="12192001"/>
          </a:xfrm>
          <a:custGeom>
            <a:avLst/>
            <a:gdLst/>
            <a:ahLst/>
            <a:cxnLst/>
            <a:rect l="l" t="t" r="r" b="b"/>
            <a:pathLst>
              <a:path w="1983037" h="12192001" extrusionOk="0">
                <a:moveTo>
                  <a:pt x="0" y="0"/>
                </a:moveTo>
                <a:lnTo>
                  <a:pt x="0" y="12192001"/>
                </a:lnTo>
                <a:lnTo>
                  <a:pt x="1945626" y="12192001"/>
                </a:lnTo>
                <a:lnTo>
                  <a:pt x="1914883" y="11926947"/>
                </a:lnTo>
                <a:cubicBezTo>
                  <a:pt x="1884529" y="11579709"/>
                  <a:pt x="1881652" y="11231009"/>
                  <a:pt x="1887405" y="10882179"/>
                </a:cubicBezTo>
                <a:cubicBezTo>
                  <a:pt x="1893725" y="10493309"/>
                  <a:pt x="1911547" y="10104667"/>
                  <a:pt x="1955094" y="9717835"/>
                </a:cubicBezTo>
                <a:cubicBezTo>
                  <a:pt x="1966715" y="9591491"/>
                  <a:pt x="1966715" y="9464357"/>
                  <a:pt x="1955094" y="9338013"/>
                </a:cubicBezTo>
                <a:cubicBezTo>
                  <a:pt x="1945663" y="9204453"/>
                  <a:pt x="1943091" y="9070511"/>
                  <a:pt x="1947423" y="8936699"/>
                </a:cubicBezTo>
                <a:cubicBezTo>
                  <a:pt x="1960283" y="8527701"/>
                  <a:pt x="1930726" y="8118470"/>
                  <a:pt x="1949002" y="7709920"/>
                </a:cubicBezTo>
                <a:cubicBezTo>
                  <a:pt x="1970436" y="7231918"/>
                  <a:pt x="1945393" y="6755049"/>
                  <a:pt x="1930276" y="6277504"/>
                </a:cubicBezTo>
                <a:cubicBezTo>
                  <a:pt x="1920123" y="5954014"/>
                  <a:pt x="1913803" y="5630292"/>
                  <a:pt x="1954643" y="5307481"/>
                </a:cubicBezTo>
                <a:cubicBezTo>
                  <a:pt x="1969761" y="5188718"/>
                  <a:pt x="1956899" y="5068596"/>
                  <a:pt x="1944941" y="4949831"/>
                </a:cubicBezTo>
                <a:cubicBezTo>
                  <a:pt x="1917866" y="4678139"/>
                  <a:pt x="1932758" y="4407584"/>
                  <a:pt x="1961187" y="4137481"/>
                </a:cubicBezTo>
                <a:cubicBezTo>
                  <a:pt x="1994579" y="3823035"/>
                  <a:pt x="1984877" y="3508818"/>
                  <a:pt x="1964118" y="3194148"/>
                </a:cubicBezTo>
                <a:cubicBezTo>
                  <a:pt x="1937270" y="2789895"/>
                  <a:pt x="1903424" y="2387003"/>
                  <a:pt x="1914708" y="1979808"/>
                </a:cubicBezTo>
                <a:cubicBezTo>
                  <a:pt x="1919446" y="1800868"/>
                  <a:pt x="1935466" y="1622384"/>
                  <a:pt x="1949679" y="1443897"/>
                </a:cubicBezTo>
                <a:cubicBezTo>
                  <a:pt x="1964278" y="1212701"/>
                  <a:pt x="1961931" y="980722"/>
                  <a:pt x="1942685" y="749860"/>
                </a:cubicBezTo>
                <a:cubicBezTo>
                  <a:pt x="1929825" y="555933"/>
                  <a:pt x="1921533" y="362007"/>
                  <a:pt x="1933706" y="168558"/>
                </a:cubicBezTo>
                <a:lnTo>
                  <a:pt x="1950785" y="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 name="Google Shape;285;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5400"/>
              <a:buFont typeface="Play"/>
              <a:buNone/>
            </a:pPr>
            <a:r>
              <a:rPr lang="es-ES" sz="5400" dirty="0">
                <a:solidFill>
                  <a:srgbClr val="FFFFFF"/>
                </a:solidFill>
              </a:rPr>
              <a:t>Actividad de sensibilización social</a:t>
            </a:r>
            <a:endParaRPr lang="es-ES" dirty="0"/>
          </a:p>
        </p:txBody>
      </p:sp>
      <p:pic>
        <p:nvPicPr>
          <p:cNvPr id="286" name="Google Shape;286;p11"/>
          <p:cNvPicPr preferRelativeResize="0"/>
          <p:nvPr/>
        </p:nvPicPr>
        <p:blipFill rotWithShape="1">
          <a:blip r:embed="rId3">
            <a:alphaModFix/>
          </a:blip>
          <a:srcRect/>
          <a:stretch/>
        </p:blipFill>
        <p:spPr>
          <a:xfrm>
            <a:off x="6310889" y="3049000"/>
            <a:ext cx="988793" cy="614826"/>
          </a:xfrm>
          <a:prstGeom prst="rect">
            <a:avLst/>
          </a:prstGeom>
          <a:noFill/>
          <a:ln>
            <a:noFill/>
          </a:ln>
        </p:spPr>
      </p:pic>
      <p:pic>
        <p:nvPicPr>
          <p:cNvPr id="287" name="Google Shape;287;p11"/>
          <p:cNvPicPr preferRelativeResize="0"/>
          <p:nvPr/>
        </p:nvPicPr>
        <p:blipFill rotWithShape="1">
          <a:blip r:embed="rId4">
            <a:alphaModFix/>
          </a:blip>
          <a:srcRect/>
          <a:stretch/>
        </p:blipFill>
        <p:spPr>
          <a:xfrm>
            <a:off x="6246776" y="2348161"/>
            <a:ext cx="1014147" cy="614826"/>
          </a:xfrm>
          <a:prstGeom prst="rect">
            <a:avLst/>
          </a:prstGeom>
          <a:noFill/>
          <a:ln>
            <a:noFill/>
          </a:ln>
        </p:spPr>
      </p:pic>
      <p:pic>
        <p:nvPicPr>
          <p:cNvPr id="288" name="Google Shape;288;p11"/>
          <p:cNvPicPr preferRelativeResize="0"/>
          <p:nvPr/>
        </p:nvPicPr>
        <p:blipFill rotWithShape="1">
          <a:blip r:embed="rId5">
            <a:alphaModFix/>
          </a:blip>
          <a:srcRect/>
          <a:stretch/>
        </p:blipFill>
        <p:spPr>
          <a:xfrm>
            <a:off x="6327833" y="3779118"/>
            <a:ext cx="982454" cy="633842"/>
          </a:xfrm>
          <a:prstGeom prst="rect">
            <a:avLst/>
          </a:prstGeom>
          <a:noFill/>
          <a:ln>
            <a:noFill/>
          </a:ln>
        </p:spPr>
      </p:pic>
      <p:pic>
        <p:nvPicPr>
          <p:cNvPr id="289" name="Google Shape;289;p11"/>
          <p:cNvPicPr preferRelativeResize="0"/>
          <p:nvPr/>
        </p:nvPicPr>
        <p:blipFill rotWithShape="1">
          <a:blip r:embed="rId6">
            <a:alphaModFix/>
          </a:blip>
          <a:srcRect/>
          <a:stretch/>
        </p:blipFill>
        <p:spPr>
          <a:xfrm>
            <a:off x="6343771" y="5178153"/>
            <a:ext cx="1033163" cy="735257"/>
          </a:xfrm>
          <a:prstGeom prst="rect">
            <a:avLst/>
          </a:prstGeom>
          <a:noFill/>
          <a:ln>
            <a:noFill/>
          </a:ln>
        </p:spPr>
      </p:pic>
      <p:pic>
        <p:nvPicPr>
          <p:cNvPr id="290" name="Google Shape;290;p11"/>
          <p:cNvPicPr preferRelativeResize="0"/>
          <p:nvPr/>
        </p:nvPicPr>
        <p:blipFill rotWithShape="1">
          <a:blip r:embed="rId7">
            <a:alphaModFix/>
          </a:blip>
          <a:srcRect/>
          <a:stretch/>
        </p:blipFill>
        <p:spPr>
          <a:xfrm>
            <a:off x="6278342" y="4506281"/>
            <a:ext cx="1026824" cy="671873"/>
          </a:xfrm>
          <a:prstGeom prst="rect">
            <a:avLst/>
          </a:prstGeom>
          <a:noFill/>
          <a:ln>
            <a:noFill/>
          </a:ln>
        </p:spPr>
      </p:pic>
      <p:sp>
        <p:nvSpPr>
          <p:cNvPr id="291" name="Google Shape;291;p11"/>
          <p:cNvSpPr txBox="1"/>
          <p:nvPr/>
        </p:nvSpPr>
        <p:spPr>
          <a:xfrm>
            <a:off x="8188688" y="2589570"/>
            <a:ext cx="1146974" cy="292896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152" dirty="0">
                <a:solidFill>
                  <a:schemeClr val="dk1"/>
                </a:solidFill>
                <a:latin typeface="Arial"/>
                <a:ea typeface="Arial"/>
                <a:cs typeface="Arial"/>
                <a:sym typeface="Arial"/>
              </a:rPr>
              <a:t>Estresado</a:t>
            </a:r>
          </a:p>
          <a:p>
            <a:pPr marL="0" marR="0" lvl="0" indent="0" algn="l" rtl="0">
              <a:spcBef>
                <a:spcPts val="0"/>
              </a:spcBef>
              <a:spcAft>
                <a:spcPts val="0"/>
              </a:spcAft>
              <a:buNone/>
            </a:pPr>
            <a:r>
              <a:rPr lang="es-ES" sz="1152" dirty="0">
                <a:solidFill>
                  <a:schemeClr val="dk1"/>
                </a:solidFill>
                <a:latin typeface="Arial"/>
                <a:ea typeface="Arial"/>
                <a:cs typeface="Arial"/>
                <a:sym typeface="Arial"/>
              </a:rPr>
              <a:t>Tranquilo</a:t>
            </a:r>
          </a:p>
          <a:p>
            <a:pPr marL="0" marR="0" lvl="0" indent="0" algn="l" rtl="0">
              <a:spcBef>
                <a:spcPts val="0"/>
              </a:spcBef>
              <a:spcAft>
                <a:spcPts val="0"/>
              </a:spcAft>
              <a:buNone/>
            </a:pPr>
            <a:r>
              <a:rPr lang="es-ES" sz="1152" dirty="0">
                <a:solidFill>
                  <a:schemeClr val="dk1"/>
                </a:solidFill>
                <a:latin typeface="Arial"/>
                <a:ea typeface="Arial"/>
                <a:cs typeface="Arial"/>
                <a:sym typeface="Arial"/>
              </a:rPr>
              <a:t>Excitado</a:t>
            </a:r>
          </a:p>
          <a:p>
            <a:pPr marL="0" marR="0" lvl="0" indent="0" algn="l" rtl="0">
              <a:spcBef>
                <a:spcPts val="0"/>
              </a:spcBef>
              <a:spcAft>
                <a:spcPts val="0"/>
              </a:spcAft>
              <a:buNone/>
            </a:pPr>
            <a:r>
              <a:rPr lang="es-ES" sz="1152" dirty="0">
                <a:solidFill>
                  <a:schemeClr val="dk1"/>
                </a:solidFill>
                <a:latin typeface="Arial"/>
                <a:ea typeface="Arial"/>
                <a:cs typeface="Arial"/>
                <a:sym typeface="Arial"/>
              </a:rPr>
              <a:t>Enfadado</a:t>
            </a:r>
          </a:p>
          <a:p>
            <a:pPr marL="0" marR="0" lvl="0" indent="0" algn="l" rtl="0">
              <a:spcBef>
                <a:spcPts val="0"/>
              </a:spcBef>
              <a:spcAft>
                <a:spcPts val="0"/>
              </a:spcAft>
              <a:buNone/>
            </a:pPr>
            <a:r>
              <a:rPr lang="es-ES" sz="1152" dirty="0">
                <a:solidFill>
                  <a:schemeClr val="dk1"/>
                </a:solidFill>
                <a:latin typeface="Arial"/>
                <a:ea typeface="Arial"/>
                <a:cs typeface="Arial"/>
                <a:sym typeface="Arial"/>
              </a:rPr>
              <a:t>Decepcionado</a:t>
            </a:r>
          </a:p>
          <a:p>
            <a:pPr marL="0" marR="0" lvl="0" indent="0" algn="l" rtl="0">
              <a:spcBef>
                <a:spcPts val="0"/>
              </a:spcBef>
              <a:spcAft>
                <a:spcPts val="0"/>
              </a:spcAft>
              <a:buNone/>
            </a:pPr>
            <a:r>
              <a:rPr lang="es-ES" sz="1152" dirty="0">
                <a:solidFill>
                  <a:schemeClr val="dk1"/>
                </a:solidFill>
                <a:latin typeface="Arial"/>
                <a:ea typeface="Arial"/>
                <a:cs typeface="Arial"/>
                <a:sym typeface="Arial"/>
              </a:rPr>
              <a:t>Ansioso</a:t>
            </a:r>
          </a:p>
          <a:p>
            <a:pPr marL="0" marR="0" lvl="0" indent="0" algn="l" rtl="0">
              <a:spcBef>
                <a:spcPts val="0"/>
              </a:spcBef>
              <a:spcAft>
                <a:spcPts val="0"/>
              </a:spcAft>
              <a:buNone/>
            </a:pPr>
            <a:r>
              <a:rPr lang="es-ES" sz="1152" dirty="0">
                <a:solidFill>
                  <a:schemeClr val="dk1"/>
                </a:solidFill>
                <a:latin typeface="Arial"/>
                <a:ea typeface="Arial"/>
                <a:cs typeface="Arial"/>
                <a:sym typeface="Arial"/>
              </a:rPr>
              <a:t>Triste</a:t>
            </a:r>
          </a:p>
          <a:p>
            <a:pPr marL="0" marR="0" lvl="0" indent="0" algn="l" rtl="0">
              <a:spcBef>
                <a:spcPts val="0"/>
              </a:spcBef>
              <a:spcAft>
                <a:spcPts val="0"/>
              </a:spcAft>
              <a:buNone/>
            </a:pPr>
            <a:r>
              <a:rPr lang="es-ES" sz="1152" dirty="0">
                <a:solidFill>
                  <a:schemeClr val="dk1"/>
                </a:solidFill>
                <a:latin typeface="Arial"/>
                <a:ea typeface="Arial"/>
                <a:cs typeface="Arial"/>
                <a:sym typeface="Arial"/>
              </a:rPr>
              <a:t>Relajado</a:t>
            </a:r>
          </a:p>
          <a:p>
            <a:pPr marL="0" marR="0" lvl="0" indent="0" algn="l" rtl="0">
              <a:spcBef>
                <a:spcPts val="0"/>
              </a:spcBef>
              <a:spcAft>
                <a:spcPts val="0"/>
              </a:spcAft>
              <a:buNone/>
            </a:pPr>
            <a:r>
              <a:rPr lang="es-ES" sz="1152" dirty="0">
                <a:solidFill>
                  <a:schemeClr val="dk1"/>
                </a:solidFill>
                <a:latin typeface="Arial"/>
                <a:ea typeface="Arial"/>
                <a:cs typeface="Arial"/>
                <a:sym typeface="Arial"/>
              </a:rPr>
              <a:t>Molesto</a:t>
            </a:r>
          </a:p>
          <a:p>
            <a:pPr marL="0" marR="0" lvl="0" indent="0" algn="l" rtl="0">
              <a:spcBef>
                <a:spcPts val="0"/>
              </a:spcBef>
              <a:spcAft>
                <a:spcPts val="0"/>
              </a:spcAft>
              <a:buNone/>
            </a:pPr>
            <a:r>
              <a:rPr lang="es-ES" sz="1152" dirty="0">
                <a:solidFill>
                  <a:schemeClr val="dk1"/>
                </a:solidFill>
                <a:latin typeface="Arial"/>
                <a:ea typeface="Arial"/>
                <a:cs typeface="Arial"/>
                <a:sym typeface="Arial"/>
              </a:rPr>
              <a:t>Preocupado</a:t>
            </a:r>
          </a:p>
          <a:p>
            <a:pPr marL="0" marR="0" lvl="0" indent="0" algn="l" rtl="0">
              <a:spcBef>
                <a:spcPts val="0"/>
              </a:spcBef>
              <a:spcAft>
                <a:spcPts val="0"/>
              </a:spcAft>
              <a:buNone/>
            </a:pPr>
            <a:r>
              <a:rPr lang="es-ES" sz="1152" dirty="0">
                <a:solidFill>
                  <a:schemeClr val="dk1"/>
                </a:solidFill>
                <a:latin typeface="Arial"/>
                <a:ea typeface="Arial"/>
                <a:cs typeface="Arial"/>
                <a:sym typeface="Arial"/>
              </a:rPr>
              <a:t>Alegre</a:t>
            </a:r>
          </a:p>
          <a:p>
            <a:pPr marL="0" marR="0" lvl="0" indent="0" algn="l" rtl="0">
              <a:spcBef>
                <a:spcPts val="0"/>
              </a:spcBef>
              <a:spcAft>
                <a:spcPts val="0"/>
              </a:spcAft>
              <a:buNone/>
            </a:pPr>
            <a:r>
              <a:rPr lang="es-ES" sz="1152" dirty="0">
                <a:solidFill>
                  <a:schemeClr val="dk1"/>
                </a:solidFill>
                <a:latin typeface="Arial"/>
                <a:ea typeface="Arial"/>
                <a:cs typeface="Arial"/>
                <a:sym typeface="Arial"/>
              </a:rPr>
              <a:t>Cansado</a:t>
            </a:r>
          </a:p>
          <a:p>
            <a:pPr marL="0" marR="0" lvl="0" indent="0" algn="l" rtl="0">
              <a:spcBef>
                <a:spcPts val="0"/>
              </a:spcBef>
              <a:spcAft>
                <a:spcPts val="0"/>
              </a:spcAft>
              <a:buNone/>
            </a:pPr>
            <a:r>
              <a:rPr lang="es-ES" sz="1152" dirty="0">
                <a:solidFill>
                  <a:schemeClr val="dk1"/>
                </a:solidFill>
                <a:latin typeface="Arial"/>
                <a:ea typeface="Arial"/>
                <a:cs typeface="Arial"/>
                <a:sym typeface="Arial"/>
              </a:rPr>
              <a:t>Feliz</a:t>
            </a:r>
          </a:p>
          <a:p>
            <a:pPr marL="0" marR="0" lvl="0" indent="0" algn="l" rtl="0">
              <a:spcBef>
                <a:spcPts val="0"/>
              </a:spcBef>
              <a:spcAft>
                <a:spcPts val="0"/>
              </a:spcAft>
              <a:buNone/>
            </a:pPr>
            <a:r>
              <a:rPr lang="es-ES" sz="1152" dirty="0">
                <a:solidFill>
                  <a:schemeClr val="dk1"/>
                </a:solidFill>
                <a:latin typeface="Arial"/>
                <a:ea typeface="Arial"/>
                <a:cs typeface="Arial"/>
                <a:sym typeface="Arial"/>
              </a:rPr>
              <a:t>Preocupado</a:t>
            </a:r>
          </a:p>
          <a:p>
            <a:pPr marL="0" marR="0" lvl="0" indent="0" algn="l" rtl="0">
              <a:spcBef>
                <a:spcPts val="0"/>
              </a:spcBef>
              <a:spcAft>
                <a:spcPts val="0"/>
              </a:spcAft>
              <a:buNone/>
            </a:pPr>
            <a:r>
              <a:rPr lang="es-ES" sz="1152" dirty="0">
                <a:solidFill>
                  <a:schemeClr val="dk1"/>
                </a:solidFill>
                <a:latin typeface="Arial"/>
                <a:ea typeface="Arial"/>
                <a:cs typeface="Arial"/>
                <a:sym typeface="Arial"/>
              </a:rPr>
              <a:t>Tranquilo</a:t>
            </a:r>
          </a:p>
          <a:p>
            <a:pPr marL="0" marR="0" lvl="0" indent="0" algn="l" rtl="0">
              <a:spcBef>
                <a:spcPts val="0"/>
              </a:spcBef>
              <a:spcAft>
                <a:spcPts val="0"/>
              </a:spcAft>
              <a:buNone/>
            </a:pPr>
            <a:r>
              <a:rPr lang="es-ES" sz="1152" dirty="0">
                <a:solidFill>
                  <a:schemeClr val="dk1"/>
                </a:solidFill>
              </a:rPr>
              <a:t>F</a:t>
            </a:r>
            <a:r>
              <a:rPr lang="es-ES" sz="1152" dirty="0">
                <a:solidFill>
                  <a:schemeClr val="dk1"/>
                </a:solidFill>
                <a:latin typeface="Arial"/>
                <a:ea typeface="Arial"/>
                <a:cs typeface="Arial"/>
                <a:sym typeface="Arial"/>
              </a:rPr>
              <a:t>rustrado</a:t>
            </a:r>
            <a:endParaRPr lang="es-ES" sz="1800" dirty="0">
              <a:solidFill>
                <a:schemeClr val="dk1"/>
              </a:solidFill>
              <a:latin typeface="Arial"/>
              <a:ea typeface="Arial"/>
              <a:cs typeface="Arial"/>
              <a:sym typeface="Arial"/>
            </a:endParaRPr>
          </a:p>
        </p:txBody>
      </p:sp>
      <p:sp>
        <p:nvSpPr>
          <p:cNvPr id="292" name="Google Shape;292;p11"/>
          <p:cNvSpPr/>
          <p:nvPr/>
        </p:nvSpPr>
        <p:spPr>
          <a:xfrm>
            <a:off x="2856338" y="3371047"/>
            <a:ext cx="3487433" cy="28059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s-ES" sz="1152" dirty="0">
                <a:solidFill>
                  <a:schemeClr val="dk1"/>
                </a:solidFill>
                <a:latin typeface="Arial"/>
                <a:ea typeface="Arial"/>
                <a:cs typeface="Arial"/>
                <a:sym typeface="Arial"/>
              </a:rPr>
              <a:t>Relaciona las imágenes de la izquierda con las emociones de la derecha. Puedes relacionar una imagen con más de una emoción.</a:t>
            </a:r>
            <a:endParaRPr lang="es-ES" sz="1800" dirty="0">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7"/>
        <p:cNvGrpSpPr/>
        <p:nvPr/>
      </p:nvGrpSpPr>
      <p:grpSpPr>
        <a:xfrm>
          <a:off x="0" y="0"/>
          <a:ext cx="0" cy="0"/>
          <a:chOff x="0" y="0"/>
          <a:chExt cx="0" cy="0"/>
        </a:xfrm>
      </p:grpSpPr>
      <p:sp>
        <p:nvSpPr>
          <p:cNvPr id="298" name="Google Shape;298;p12"/>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9" name="Google Shape;299;p12"/>
          <p:cNvSpPr/>
          <p:nvPr/>
        </p:nvSpPr>
        <p:spPr>
          <a:xfrm>
            <a:off x="305" y="0"/>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0" name="Google Shape;300;p12"/>
          <p:cNvSpPr txBox="1">
            <a:spLocks noGrp="1"/>
          </p:cNvSpPr>
          <p:nvPr>
            <p:ph type="title"/>
          </p:nvPr>
        </p:nvSpPr>
        <p:spPr>
          <a:xfrm>
            <a:off x="804672" y="802955"/>
            <a:ext cx="4977976" cy="145405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600"/>
              <a:buFont typeface="Play"/>
              <a:buNone/>
            </a:pPr>
            <a:r>
              <a:rPr lang="es-ES" sz="3600" dirty="0">
                <a:solidFill>
                  <a:schemeClr val="dk2"/>
                </a:solidFill>
              </a:rPr>
              <a:t>¿Qué está pasando en esta foto?</a:t>
            </a:r>
            <a:endParaRPr lang="es-ES" dirty="0"/>
          </a:p>
        </p:txBody>
      </p:sp>
      <p:sp>
        <p:nvSpPr>
          <p:cNvPr id="301" name="Google Shape;301;p12"/>
          <p:cNvSpPr txBox="1">
            <a:spLocks noGrp="1"/>
          </p:cNvSpPr>
          <p:nvPr>
            <p:ph type="body" idx="1"/>
          </p:nvPr>
        </p:nvSpPr>
        <p:spPr>
          <a:xfrm>
            <a:off x="804672" y="2421682"/>
            <a:ext cx="4977578" cy="3639289"/>
          </a:xfrm>
          <a:prstGeom prst="rect">
            <a:avLst/>
          </a:prstGeom>
          <a:noFill/>
          <a:ln>
            <a:noFill/>
          </a:ln>
        </p:spPr>
        <p:txBody>
          <a:bodyPr spcFirstLastPara="1" wrap="square" lIns="91425" tIns="45700" rIns="91425" bIns="45700" anchor="ctr" anchorCtr="0">
            <a:normAutofit/>
          </a:bodyPr>
          <a:lstStyle/>
          <a:p>
            <a:pPr marL="228600" lvl="0" indent="-228600" algn="l" rtl="0">
              <a:lnSpc>
                <a:spcPct val="90000"/>
              </a:lnSpc>
              <a:spcBef>
                <a:spcPts val="0"/>
              </a:spcBef>
              <a:spcAft>
                <a:spcPts val="0"/>
              </a:spcAft>
              <a:buClr>
                <a:schemeClr val="dk2"/>
              </a:buClr>
              <a:buSzPts val="1800"/>
              <a:buChar char="•"/>
            </a:pPr>
            <a:r>
              <a:rPr lang="en-US" sz="1800" u="sng" dirty="0">
                <a:solidFill>
                  <a:schemeClr val="dk2"/>
                </a:solidFill>
                <a:latin typeface="Work Sans"/>
                <a:ea typeface="Work Sans"/>
                <a:cs typeface="Work Sans"/>
                <a:sym typeface="Work Sans"/>
                <a:hlinkClick r:id="rId3">
                  <a:extLst>
                    <a:ext uri="{A12FA001-AC4F-418D-AE19-62706E023703}">
                      <ahyp:hlinkClr xmlns:ahyp="http://schemas.microsoft.com/office/drawing/2018/hyperlinkcolor" val="tx"/>
                    </a:ext>
                  </a:extLst>
                </a:hlinkClick>
              </a:rPr>
              <a:t>https://www.nytimes.com/2024/04/28/learning/whats-going-on-in-this-picture-april-29-2024.html</a:t>
            </a:r>
            <a:r>
              <a:rPr lang="en-US" sz="1800" dirty="0">
                <a:solidFill>
                  <a:schemeClr val="dk2"/>
                </a:solidFill>
                <a:latin typeface="Work Sans"/>
                <a:ea typeface="Work Sans"/>
                <a:cs typeface="Work Sans"/>
                <a:sym typeface="Work Sans"/>
              </a:rPr>
              <a:t> </a:t>
            </a:r>
            <a:endParaRPr dirty="0"/>
          </a:p>
          <a:p>
            <a:pPr marL="228600" lvl="0" indent="-114300" algn="l" rtl="0">
              <a:lnSpc>
                <a:spcPct val="90000"/>
              </a:lnSpc>
              <a:spcBef>
                <a:spcPts val="1000"/>
              </a:spcBef>
              <a:spcAft>
                <a:spcPts val="0"/>
              </a:spcAft>
              <a:buClr>
                <a:schemeClr val="dk1"/>
              </a:buClr>
              <a:buSzPts val="1800"/>
              <a:buNone/>
            </a:pPr>
            <a:endParaRPr sz="1800" dirty="0">
              <a:solidFill>
                <a:schemeClr val="dk2"/>
              </a:solidFill>
            </a:endParaRPr>
          </a:p>
        </p:txBody>
      </p:sp>
      <p:grpSp>
        <p:nvGrpSpPr>
          <p:cNvPr id="302" name="Google Shape;302;p12"/>
          <p:cNvGrpSpPr/>
          <p:nvPr/>
        </p:nvGrpSpPr>
        <p:grpSpPr>
          <a:xfrm>
            <a:off x="6369897" y="0"/>
            <a:ext cx="5822103" cy="6685267"/>
            <a:chOff x="6357228" y="0"/>
            <a:chExt cx="5822103" cy="6685267"/>
          </a:xfrm>
        </p:grpSpPr>
        <p:sp>
          <p:nvSpPr>
            <p:cNvPr id="303" name="Google Shape;303;p12"/>
            <p:cNvSpPr/>
            <p:nvPr/>
          </p:nvSpPr>
          <p:spPr>
            <a:xfrm>
              <a:off x="6357228" y="0"/>
              <a:ext cx="5822102" cy="6685267"/>
            </a:xfrm>
            <a:custGeom>
              <a:avLst/>
              <a:gdLst/>
              <a:ahLst/>
              <a:cxnLst/>
              <a:rect l="l" t="t" r="r" b="b"/>
              <a:pathLst>
                <a:path w="5822102" h="6685267" extrusionOk="0">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4" name="Google Shape;304;p12"/>
            <p:cNvSpPr/>
            <p:nvPr/>
          </p:nvSpPr>
          <p:spPr>
            <a:xfrm>
              <a:off x="6404998" y="98659"/>
              <a:ext cx="5774333" cy="6315453"/>
            </a:xfrm>
            <a:custGeom>
              <a:avLst/>
              <a:gdLst/>
              <a:ahLst/>
              <a:cxnLst/>
              <a:rect l="l" t="t" r="r" b="b"/>
              <a:pathLst>
                <a:path w="5774333" h="6315453" extrusionOk="0">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5" name="Google Shape;305;p12"/>
            <p:cNvSpPr/>
            <p:nvPr/>
          </p:nvSpPr>
          <p:spPr>
            <a:xfrm>
              <a:off x="6410220" y="131729"/>
              <a:ext cx="5769111" cy="6229400"/>
            </a:xfrm>
            <a:custGeom>
              <a:avLst/>
              <a:gdLst/>
              <a:ahLst/>
              <a:cxnLst/>
              <a:rect l="l" t="t" r="r" b="b"/>
              <a:pathLst>
                <a:path w="5769111" h="6229400" extrusionOk="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6" name="Google Shape;306;p12"/>
            <p:cNvSpPr/>
            <p:nvPr/>
          </p:nvSpPr>
          <p:spPr>
            <a:xfrm>
              <a:off x="6410220" y="131729"/>
              <a:ext cx="5769111" cy="6229400"/>
            </a:xfrm>
            <a:custGeom>
              <a:avLst/>
              <a:gdLst/>
              <a:ahLst/>
              <a:cxnLst/>
              <a:rect l="l" t="t" r="r" b="b"/>
              <a:pathLst>
                <a:path w="5769111" h="6229400" extrusionOk="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pic>
        <p:nvPicPr>
          <p:cNvPr id="307" name="Google Shape;307;p12" descr="Camera"/>
          <p:cNvPicPr preferRelativeResize="0"/>
          <p:nvPr/>
        </p:nvPicPr>
        <p:blipFill rotWithShape="1">
          <a:blip r:embed="rId4">
            <a:alphaModFix/>
          </a:blip>
          <a:srcRect/>
          <a:stretch/>
        </p:blipFill>
        <p:spPr>
          <a:xfrm>
            <a:off x="8121726" y="1629089"/>
            <a:ext cx="3620021" cy="362002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2"/>
        <p:cNvGrpSpPr/>
        <p:nvPr/>
      </p:nvGrpSpPr>
      <p:grpSpPr>
        <a:xfrm>
          <a:off x="0" y="0"/>
          <a:ext cx="0" cy="0"/>
          <a:chOff x="0" y="0"/>
          <a:chExt cx="0" cy="0"/>
        </a:xfrm>
      </p:grpSpPr>
      <p:sp>
        <p:nvSpPr>
          <p:cNvPr id="313" name="Google Shape;313;p13"/>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14" name="Google Shape;314;p13" descr="Wood human figure"/>
          <p:cNvPicPr preferRelativeResize="0"/>
          <p:nvPr/>
        </p:nvPicPr>
        <p:blipFill rotWithShape="1">
          <a:blip r:embed="rId3">
            <a:alphaModFix/>
          </a:blip>
          <a:srcRect r="47341" b="-2"/>
          <a:stretch/>
        </p:blipFill>
        <p:spPr>
          <a:xfrm>
            <a:off x="-1" y="-2"/>
            <a:ext cx="5410198" cy="6858002"/>
          </a:xfrm>
          <a:prstGeom prst="rect">
            <a:avLst/>
          </a:prstGeom>
          <a:noFill/>
          <a:ln>
            <a:noFill/>
          </a:ln>
        </p:spPr>
      </p:pic>
      <p:sp>
        <p:nvSpPr>
          <p:cNvPr id="315" name="Google Shape;315;p13"/>
          <p:cNvSpPr/>
          <p:nvPr/>
        </p:nvSpPr>
        <p:spPr>
          <a:xfrm>
            <a:off x="5410197" y="-1"/>
            <a:ext cx="6781802" cy="2286000"/>
          </a:xfrm>
          <a:prstGeom prst="rect">
            <a:avLst/>
          </a:prstGeom>
          <a:solidFill>
            <a:schemeClr val="lt1"/>
          </a:solidFill>
          <a:ln>
            <a:noFill/>
          </a:ln>
          <a:effectLst>
            <a:outerShdw blurRad="355600" dist="152400" sx="95000" sy="95000" algn="t" rotWithShape="0">
              <a:srgbClr val="000000">
                <a:alpha val="2862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6" name="Google Shape;316;p13"/>
          <p:cNvSpPr txBox="1">
            <a:spLocks noGrp="1"/>
          </p:cNvSpPr>
          <p:nvPr>
            <p:ph type="title"/>
          </p:nvPr>
        </p:nvSpPr>
        <p:spPr>
          <a:xfrm>
            <a:off x="6115317" y="405685"/>
            <a:ext cx="5464968" cy="155930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400"/>
              <a:buFont typeface="Play"/>
              <a:buNone/>
            </a:pPr>
            <a:r>
              <a:rPr lang="es-ES" sz="3400" dirty="0"/>
              <a:t>Si estás interesado en evaluar tu inteligencia emocional, prueba estos cuestionarios. </a:t>
            </a:r>
            <a:endParaRPr lang="es-ES" dirty="0"/>
          </a:p>
        </p:txBody>
      </p:sp>
      <p:sp>
        <p:nvSpPr>
          <p:cNvPr id="317" name="Google Shape;317;p13"/>
          <p:cNvSpPr txBox="1">
            <a:spLocks noGrp="1"/>
          </p:cNvSpPr>
          <p:nvPr>
            <p:ph type="body" idx="1"/>
          </p:nvPr>
        </p:nvSpPr>
        <p:spPr>
          <a:xfrm>
            <a:off x="6177428" y="1680560"/>
            <a:ext cx="5247340" cy="3496878"/>
          </a:xfrm>
          <a:prstGeom prst="rect">
            <a:avLst/>
          </a:prstGeom>
          <a:noFill/>
          <a:ln>
            <a:noFill/>
          </a:ln>
        </p:spPr>
        <p:txBody>
          <a:bodyPr spcFirstLastPara="1" wrap="square" lIns="91425" tIns="45700" rIns="91425" bIns="45700" anchor="ctr" anchorCtr="0">
            <a:normAutofit/>
          </a:bodyPr>
          <a:lstStyle/>
          <a:p>
            <a:pPr marL="228600" lvl="0" indent="-228600" algn="l" rtl="0">
              <a:lnSpc>
                <a:spcPct val="90000"/>
              </a:lnSpc>
              <a:spcBef>
                <a:spcPts val="0"/>
              </a:spcBef>
              <a:spcAft>
                <a:spcPts val="0"/>
              </a:spcAft>
              <a:buClr>
                <a:schemeClr val="dk1"/>
              </a:buClr>
              <a:buSzPts val="2000"/>
              <a:buChar char="•"/>
            </a:pPr>
            <a:r>
              <a:rPr lang="en-US" sz="2000" u="sng" dirty="0">
                <a:solidFill>
                  <a:schemeClr val="hlink"/>
                </a:solidFill>
              </a:rPr>
              <a:t>https://habilidadsocial.com/test-de-inteligencia-emocional/</a:t>
            </a:r>
            <a:endParaRPr sz="2000" dirty="0"/>
          </a:p>
          <a:p>
            <a:pPr marL="228600" lvl="0" indent="-101600" algn="l" rtl="0">
              <a:lnSpc>
                <a:spcPct val="90000"/>
              </a:lnSpc>
              <a:spcBef>
                <a:spcPts val="1000"/>
              </a:spcBef>
              <a:spcAft>
                <a:spcPts val="0"/>
              </a:spcAft>
              <a:buClr>
                <a:schemeClr val="dk1"/>
              </a:buClr>
              <a:buSzPts val="2000"/>
              <a:buNone/>
            </a:pPr>
            <a:endParaRPr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2"/>
        <p:cNvGrpSpPr/>
        <p:nvPr/>
      </p:nvGrpSpPr>
      <p:grpSpPr>
        <a:xfrm>
          <a:off x="0" y="0"/>
          <a:ext cx="0" cy="0"/>
          <a:chOff x="0" y="0"/>
          <a:chExt cx="0" cy="0"/>
        </a:xfrm>
      </p:grpSpPr>
      <p:sp>
        <p:nvSpPr>
          <p:cNvPr id="323" name="Google Shape;323;p14"/>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4" name="Google Shape;324;p14"/>
          <p:cNvSpPr txBox="1">
            <a:spLocks noGrp="1"/>
          </p:cNvSpPr>
          <p:nvPr>
            <p:ph type="title"/>
          </p:nvPr>
        </p:nvSpPr>
        <p:spPr>
          <a:xfrm>
            <a:off x="599609" y="679731"/>
            <a:ext cx="4171994" cy="373654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700"/>
              <a:buFont typeface="Play"/>
              <a:buNone/>
            </a:pPr>
            <a:r>
              <a:rPr lang="es-ES" sz="4700" dirty="0">
                <a:solidFill>
                  <a:schemeClr val="dk1"/>
                </a:solidFill>
                <a:latin typeface="Play"/>
                <a:ea typeface="Play"/>
                <a:cs typeface="Play"/>
                <a:sym typeface="Play"/>
              </a:rPr>
              <a:t>Escucha activa para comunicación efectiva</a:t>
            </a:r>
            <a:endParaRPr lang="es-ES" dirty="0"/>
          </a:p>
        </p:txBody>
      </p:sp>
      <p:grpSp>
        <p:nvGrpSpPr>
          <p:cNvPr id="325" name="Google Shape;325;p14"/>
          <p:cNvGrpSpPr/>
          <p:nvPr/>
        </p:nvGrpSpPr>
        <p:grpSpPr>
          <a:xfrm>
            <a:off x="9416432" y="1"/>
            <a:ext cx="2446384" cy="5777808"/>
            <a:chOff x="329184" y="1"/>
            <a:chExt cx="524256" cy="5777808"/>
          </a:xfrm>
        </p:grpSpPr>
        <p:cxnSp>
          <p:nvCxnSpPr>
            <p:cNvPr id="326" name="Google Shape;326;p14"/>
            <p:cNvCxnSpPr/>
            <p:nvPr/>
          </p:nvCxnSpPr>
          <p:spPr>
            <a:xfrm rot="10800000">
              <a:off x="329184" y="5777809"/>
              <a:ext cx="521208" cy="0"/>
            </a:xfrm>
            <a:prstGeom prst="straightConnector1">
              <a:avLst/>
            </a:prstGeom>
            <a:noFill/>
            <a:ln w="152400" cap="flat" cmpd="sng">
              <a:solidFill>
                <a:schemeClr val="accent4"/>
              </a:solidFill>
              <a:prstDash val="solid"/>
              <a:miter lim="800000"/>
              <a:headEnd type="none" w="sm" len="sm"/>
              <a:tailEnd type="none" w="sm" len="sm"/>
            </a:ln>
          </p:spPr>
        </p:cxnSp>
        <p:sp>
          <p:nvSpPr>
            <p:cNvPr id="327" name="Google Shape;327;p14"/>
            <p:cNvSpPr/>
            <p:nvPr/>
          </p:nvSpPr>
          <p:spPr>
            <a:xfrm>
              <a:off x="329184" y="1"/>
              <a:ext cx="524256" cy="553211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
        <p:nvSpPr>
          <p:cNvPr id="328" name="Google Shape;328;p14"/>
          <p:cNvSpPr/>
          <p:nvPr/>
        </p:nvSpPr>
        <p:spPr>
          <a:xfrm>
            <a:off x="5386598" y="269324"/>
            <a:ext cx="6116779" cy="620877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aphicFrame>
        <p:nvGraphicFramePr>
          <p:cNvPr id="329" name="Google Shape;329;p14"/>
          <p:cNvGraphicFramePr/>
          <p:nvPr>
            <p:extLst>
              <p:ext uri="{D42A27DB-BD31-4B8C-83A1-F6EECF244321}">
                <p14:modId xmlns:p14="http://schemas.microsoft.com/office/powerpoint/2010/main" val="613661803"/>
              </p:ext>
            </p:extLst>
          </p:nvPr>
        </p:nvGraphicFramePr>
        <p:xfrm>
          <a:off x="5132606" y="607972"/>
          <a:ext cx="6116779" cy="5762015"/>
        </p:xfrm>
        <a:graphic>
          <a:graphicData uri="http://schemas.openxmlformats.org/drawingml/2006/table">
            <a:tbl>
              <a:tblPr firstRow="1" bandRow="1">
                <a:solidFill>
                  <a:srgbClr val="F2F2F2">
                    <a:alpha val="29803"/>
                  </a:srgbClr>
                </a:solidFill>
                <a:tableStyleId>{E9E93BCA-ADD6-4C58-92C9-E3BAE33BCA96}</a:tableStyleId>
              </a:tblPr>
              <a:tblGrid>
                <a:gridCol w="1594387">
                  <a:extLst>
                    <a:ext uri="{9D8B030D-6E8A-4147-A177-3AD203B41FA5}">
                      <a16:colId xmlns:a16="http://schemas.microsoft.com/office/drawing/2014/main" val="20000"/>
                    </a:ext>
                  </a:extLst>
                </a:gridCol>
                <a:gridCol w="1983609">
                  <a:extLst>
                    <a:ext uri="{9D8B030D-6E8A-4147-A177-3AD203B41FA5}">
                      <a16:colId xmlns:a16="http://schemas.microsoft.com/office/drawing/2014/main" val="20001"/>
                    </a:ext>
                  </a:extLst>
                </a:gridCol>
                <a:gridCol w="2538783">
                  <a:extLst>
                    <a:ext uri="{9D8B030D-6E8A-4147-A177-3AD203B41FA5}">
                      <a16:colId xmlns:a16="http://schemas.microsoft.com/office/drawing/2014/main" val="20002"/>
                    </a:ext>
                  </a:extLst>
                </a:gridCol>
              </a:tblGrid>
              <a:tr h="552075">
                <a:tc gridSpan="3">
                  <a:txBody>
                    <a:bodyPr/>
                    <a:lstStyle/>
                    <a:p>
                      <a:pPr marL="0" marR="0" lvl="0" indent="0" algn="ctr" rtl="0">
                        <a:spcBef>
                          <a:spcPts val="0"/>
                        </a:spcBef>
                        <a:spcAft>
                          <a:spcPts val="0"/>
                        </a:spcAft>
                        <a:buNone/>
                      </a:pPr>
                      <a:r>
                        <a:rPr lang="es-ES" sz="1800" b="0" u="none" strike="noStrike" cap="none" noProof="0" dirty="0">
                          <a:solidFill>
                            <a:schemeClr val="lt1"/>
                          </a:solidFill>
                        </a:rPr>
                        <a:t>Oír Vs. Escuchar</a:t>
                      </a:r>
                      <a:endParaRPr lang="es-ES" noProof="0" dirty="0"/>
                    </a:p>
                  </a:txBody>
                  <a:tcPr marL="152125" marR="117025" marT="117025" marB="1170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1"/>
                    </a:solidFill>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0"/>
                  </a:ext>
                </a:extLst>
              </a:tr>
              <a:tr h="552075">
                <a:tc>
                  <a:txBody>
                    <a:bodyPr/>
                    <a:lstStyle/>
                    <a:p>
                      <a:pPr marL="0" marR="0" lvl="0" indent="0" algn="l" rtl="0">
                        <a:spcBef>
                          <a:spcPts val="0"/>
                        </a:spcBef>
                        <a:spcAft>
                          <a:spcPts val="0"/>
                        </a:spcAft>
                        <a:buNone/>
                      </a:pPr>
                      <a:endParaRPr lang="es-ES" sz="1800" cap="none" noProof="0" dirty="0">
                        <a:solidFill>
                          <a:schemeClr val="dk1"/>
                        </a:solidFill>
                      </a:endParaRPr>
                    </a:p>
                  </a:txBody>
                  <a:tcPr marL="152125" marR="117025" marT="117025" marB="117025">
                    <a:lnL w="9525" cap="flat" cmpd="sng">
                      <a:solidFill>
                        <a:srgbClr val="000000">
                          <a:alpha val="0"/>
                        </a:srgbClr>
                      </a:solidFill>
                      <a:prstDash val="solid"/>
                      <a:round/>
                      <a:headEnd type="none" w="sm" len="sm"/>
                      <a:tailEnd type="none" w="sm" len="sm"/>
                    </a:lnL>
                    <a:lnR w="9525" cap="flat" cmpd="sng">
                      <a:solidFill>
                        <a:srgbClr val="3F3F3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6DDF2"/>
                    </a:solidFill>
                  </a:tcPr>
                </a:tc>
                <a:tc>
                  <a:txBody>
                    <a:bodyPr/>
                    <a:lstStyle/>
                    <a:p>
                      <a:pPr marL="0" marR="0" lvl="0" indent="0" algn="l" rtl="0">
                        <a:spcBef>
                          <a:spcPts val="0"/>
                        </a:spcBef>
                        <a:spcAft>
                          <a:spcPts val="0"/>
                        </a:spcAft>
                        <a:buNone/>
                      </a:pPr>
                      <a:r>
                        <a:rPr lang="es-ES" sz="1800" b="1" cap="none" noProof="0" dirty="0">
                          <a:solidFill>
                            <a:schemeClr val="dk1"/>
                          </a:solidFill>
                        </a:rPr>
                        <a:t>Oír</a:t>
                      </a:r>
                      <a:endParaRPr lang="es-ES" noProof="0" dirty="0"/>
                    </a:p>
                  </a:txBody>
                  <a:tcPr marL="152125" marR="117025" marT="117025" marB="117025">
                    <a:lnL w="9525" cap="flat" cmpd="sng">
                      <a:solidFill>
                        <a:srgbClr val="3F3F3F"/>
                      </a:solidFill>
                      <a:prstDash val="solid"/>
                      <a:round/>
                      <a:headEnd type="none" w="sm" len="sm"/>
                      <a:tailEnd type="none" w="sm" len="sm"/>
                    </a:lnL>
                    <a:lnR w="9525" cap="flat" cmpd="sng">
                      <a:solidFill>
                        <a:srgbClr val="3F3F3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2F2F2">
                        <a:alpha val="29803"/>
                      </a:srgbClr>
                    </a:solidFill>
                  </a:tcPr>
                </a:tc>
                <a:tc>
                  <a:txBody>
                    <a:bodyPr/>
                    <a:lstStyle/>
                    <a:p>
                      <a:pPr marL="0" marR="0" lvl="0" indent="0" algn="l" rtl="0">
                        <a:spcBef>
                          <a:spcPts val="0"/>
                        </a:spcBef>
                        <a:spcAft>
                          <a:spcPts val="0"/>
                        </a:spcAft>
                        <a:buNone/>
                      </a:pPr>
                      <a:r>
                        <a:rPr lang="es-ES" sz="1800" b="1" cap="none" noProof="0" dirty="0">
                          <a:solidFill>
                            <a:schemeClr val="dk1"/>
                          </a:solidFill>
                        </a:rPr>
                        <a:t>Escuchar</a:t>
                      </a:r>
                      <a:endParaRPr lang="es-ES" noProof="0" dirty="0"/>
                    </a:p>
                  </a:txBody>
                  <a:tcPr marL="152125" marR="117025" marT="117025" marB="117025">
                    <a:lnL w="9525" cap="flat" cmpd="sng">
                      <a:solidFill>
                        <a:srgbClr val="3F3F3F"/>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2F2F2">
                        <a:alpha val="29803"/>
                      </a:srgbClr>
                    </a:solidFill>
                  </a:tcPr>
                </a:tc>
                <a:extLst>
                  <a:ext uri="{0D108BD9-81ED-4DB2-BD59-A6C34878D82A}">
                    <a16:rowId xmlns:a16="http://schemas.microsoft.com/office/drawing/2014/main" val="10001"/>
                  </a:ext>
                </a:extLst>
              </a:tr>
              <a:tr h="552075">
                <a:tc>
                  <a:txBody>
                    <a:bodyPr/>
                    <a:lstStyle/>
                    <a:p>
                      <a:pPr marL="0" marR="0" lvl="0" indent="0" algn="l" rtl="0">
                        <a:spcBef>
                          <a:spcPts val="0"/>
                        </a:spcBef>
                        <a:spcAft>
                          <a:spcPts val="0"/>
                        </a:spcAft>
                        <a:buNone/>
                      </a:pPr>
                      <a:r>
                        <a:rPr lang="es-ES" sz="1800" cap="none" noProof="0" dirty="0">
                          <a:solidFill>
                            <a:schemeClr val="dk1"/>
                          </a:solidFill>
                        </a:rPr>
                        <a:t>Naturaleza</a:t>
                      </a:r>
                      <a:endParaRPr lang="es-ES" noProof="0" dirty="0"/>
                    </a:p>
                  </a:txBody>
                  <a:tcPr marL="152125" marR="117025" marT="117025" marB="1170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6DDF2"/>
                    </a:solidFill>
                  </a:tcPr>
                </a:tc>
                <a:tc>
                  <a:txBody>
                    <a:bodyPr/>
                    <a:lstStyle/>
                    <a:p>
                      <a:pPr marL="0" marR="0" lvl="0" indent="0" algn="l" rtl="0">
                        <a:spcBef>
                          <a:spcPts val="0"/>
                        </a:spcBef>
                        <a:spcAft>
                          <a:spcPts val="0"/>
                        </a:spcAft>
                        <a:buNone/>
                      </a:pPr>
                      <a:r>
                        <a:rPr lang="es-ES" sz="1800" cap="none" noProof="0" dirty="0">
                          <a:solidFill>
                            <a:schemeClr val="dk1"/>
                          </a:solidFill>
                        </a:rPr>
                        <a:t>Involuntario</a:t>
                      </a:r>
                      <a:endParaRPr lang="es-ES" noProof="0" dirty="0"/>
                    </a:p>
                  </a:txBody>
                  <a:tcPr marL="152125" marR="117025" marT="117025" marB="1170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2F2F2"/>
                    </a:solidFill>
                  </a:tcPr>
                </a:tc>
                <a:tc>
                  <a:txBody>
                    <a:bodyPr/>
                    <a:lstStyle/>
                    <a:p>
                      <a:pPr marL="0" marR="0" lvl="0" indent="0" algn="l" rtl="0">
                        <a:spcBef>
                          <a:spcPts val="0"/>
                        </a:spcBef>
                        <a:spcAft>
                          <a:spcPts val="0"/>
                        </a:spcAft>
                        <a:buNone/>
                      </a:pPr>
                      <a:r>
                        <a:rPr lang="es-ES" sz="1800" cap="none" noProof="0" dirty="0">
                          <a:solidFill>
                            <a:schemeClr val="dk1"/>
                          </a:solidFill>
                        </a:rPr>
                        <a:t>Voluntario</a:t>
                      </a:r>
                      <a:endParaRPr lang="es-ES" noProof="0" dirty="0"/>
                    </a:p>
                  </a:txBody>
                  <a:tcPr marL="152125" marR="117025" marT="117025" marB="1170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2F2F2"/>
                    </a:solidFill>
                  </a:tcPr>
                </a:tc>
                <a:extLst>
                  <a:ext uri="{0D108BD9-81ED-4DB2-BD59-A6C34878D82A}">
                    <a16:rowId xmlns:a16="http://schemas.microsoft.com/office/drawing/2014/main" val="10002"/>
                  </a:ext>
                </a:extLst>
              </a:tr>
              <a:tr h="830775">
                <a:tc>
                  <a:txBody>
                    <a:bodyPr/>
                    <a:lstStyle/>
                    <a:p>
                      <a:pPr marL="0" marR="0" lvl="0" indent="0" algn="l" rtl="0">
                        <a:spcBef>
                          <a:spcPts val="0"/>
                        </a:spcBef>
                        <a:spcAft>
                          <a:spcPts val="0"/>
                        </a:spcAft>
                        <a:buNone/>
                      </a:pPr>
                      <a:r>
                        <a:rPr lang="es-ES" sz="1800" cap="none" noProof="0" dirty="0">
                          <a:solidFill>
                            <a:schemeClr val="dk1"/>
                          </a:solidFill>
                        </a:rPr>
                        <a:t>Proceso</a:t>
                      </a:r>
                      <a:endParaRPr lang="es-ES" noProof="0" dirty="0"/>
                    </a:p>
                  </a:txBody>
                  <a:tcPr marL="152125" marR="117025" marT="117025" marB="117025">
                    <a:lnL w="9525" cap="flat" cmpd="sng">
                      <a:solidFill>
                        <a:srgbClr val="000000">
                          <a:alpha val="0"/>
                        </a:srgbClr>
                      </a:solidFill>
                      <a:prstDash val="solid"/>
                      <a:round/>
                      <a:headEnd type="none" w="sm" len="sm"/>
                      <a:tailEnd type="none" w="sm" len="sm"/>
                    </a:lnL>
                    <a:lnR w="9525" cap="flat" cmpd="sng">
                      <a:solidFill>
                        <a:srgbClr val="3F3F3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6DDF2"/>
                    </a:solidFill>
                  </a:tcPr>
                </a:tc>
                <a:tc>
                  <a:txBody>
                    <a:bodyPr/>
                    <a:lstStyle/>
                    <a:p>
                      <a:pPr marL="0" marR="0" lvl="0" indent="0" algn="l" rtl="0">
                        <a:spcBef>
                          <a:spcPts val="0"/>
                        </a:spcBef>
                        <a:spcAft>
                          <a:spcPts val="0"/>
                        </a:spcAft>
                        <a:buNone/>
                      </a:pPr>
                      <a:r>
                        <a:rPr lang="es-ES" sz="1800" cap="none" noProof="0" dirty="0">
                          <a:solidFill>
                            <a:schemeClr val="dk1"/>
                          </a:solidFill>
                        </a:rPr>
                        <a:t>Proceso corporal pasivo</a:t>
                      </a:r>
                      <a:endParaRPr lang="es-ES" noProof="0" dirty="0"/>
                    </a:p>
                  </a:txBody>
                  <a:tcPr marL="152125" marR="117025" marT="117025" marB="117025">
                    <a:lnL w="9525" cap="flat" cmpd="sng">
                      <a:solidFill>
                        <a:srgbClr val="3F3F3F"/>
                      </a:solidFill>
                      <a:prstDash val="solid"/>
                      <a:round/>
                      <a:headEnd type="none" w="sm" len="sm"/>
                      <a:tailEnd type="none" w="sm" len="sm"/>
                    </a:lnL>
                    <a:lnR w="9525" cap="flat" cmpd="sng">
                      <a:solidFill>
                        <a:srgbClr val="3F3F3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2F2F2">
                        <a:alpha val="29803"/>
                      </a:srgbClr>
                    </a:solidFill>
                  </a:tcPr>
                </a:tc>
                <a:tc>
                  <a:txBody>
                    <a:bodyPr/>
                    <a:lstStyle/>
                    <a:p>
                      <a:pPr marL="0" marR="0" lvl="0" indent="0" algn="l" rtl="0">
                        <a:spcBef>
                          <a:spcPts val="0"/>
                        </a:spcBef>
                        <a:spcAft>
                          <a:spcPts val="0"/>
                        </a:spcAft>
                        <a:buNone/>
                      </a:pPr>
                      <a:r>
                        <a:rPr lang="es-ES" sz="1800" cap="none" noProof="0" dirty="0">
                          <a:solidFill>
                            <a:schemeClr val="dk1"/>
                          </a:solidFill>
                        </a:rPr>
                        <a:t>Proceso mental activo</a:t>
                      </a:r>
                      <a:endParaRPr lang="es-ES" noProof="0" dirty="0"/>
                    </a:p>
                  </a:txBody>
                  <a:tcPr marL="152125" marR="117025" marT="117025" marB="117025">
                    <a:lnL w="9525" cap="flat" cmpd="sng">
                      <a:solidFill>
                        <a:srgbClr val="3F3F3F"/>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2F2F2">
                        <a:alpha val="29803"/>
                      </a:srgbClr>
                    </a:solidFill>
                  </a:tcPr>
                </a:tc>
                <a:extLst>
                  <a:ext uri="{0D108BD9-81ED-4DB2-BD59-A6C34878D82A}">
                    <a16:rowId xmlns:a16="http://schemas.microsoft.com/office/drawing/2014/main" val="10003"/>
                  </a:ext>
                </a:extLst>
              </a:tr>
              <a:tr h="552075">
                <a:tc>
                  <a:txBody>
                    <a:bodyPr/>
                    <a:lstStyle/>
                    <a:p>
                      <a:pPr marL="0" marR="0" lvl="0" indent="0" algn="l" rtl="0">
                        <a:spcBef>
                          <a:spcPts val="0"/>
                        </a:spcBef>
                        <a:spcAft>
                          <a:spcPts val="0"/>
                        </a:spcAft>
                        <a:buNone/>
                      </a:pPr>
                      <a:r>
                        <a:rPr lang="es-ES" sz="1800" cap="none" noProof="0" dirty="0">
                          <a:solidFill>
                            <a:schemeClr val="dk1"/>
                          </a:solidFill>
                        </a:rPr>
                        <a:t>Actuación</a:t>
                      </a:r>
                      <a:endParaRPr lang="es-ES" noProof="0" dirty="0"/>
                    </a:p>
                  </a:txBody>
                  <a:tcPr marL="152125" marR="117025" marT="117025" marB="1170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6DDF2"/>
                    </a:solidFill>
                  </a:tcPr>
                </a:tc>
                <a:tc>
                  <a:txBody>
                    <a:bodyPr/>
                    <a:lstStyle/>
                    <a:p>
                      <a:pPr marL="0" marR="0" lvl="0" indent="0" algn="l" rtl="0">
                        <a:spcBef>
                          <a:spcPts val="0"/>
                        </a:spcBef>
                        <a:spcAft>
                          <a:spcPts val="0"/>
                        </a:spcAft>
                        <a:buNone/>
                      </a:pPr>
                      <a:r>
                        <a:rPr lang="es-ES" sz="1800" cap="none" noProof="0" dirty="0">
                          <a:solidFill>
                            <a:schemeClr val="dk1"/>
                          </a:solidFill>
                        </a:rPr>
                        <a:t>Actuación fisiológica</a:t>
                      </a:r>
                      <a:endParaRPr lang="es-ES" noProof="0" dirty="0"/>
                    </a:p>
                  </a:txBody>
                  <a:tcPr marL="152125" marR="117025" marT="117025" marB="1170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2F2F2"/>
                    </a:solidFill>
                  </a:tcPr>
                </a:tc>
                <a:tc>
                  <a:txBody>
                    <a:bodyPr/>
                    <a:lstStyle/>
                    <a:p>
                      <a:pPr marL="0" marR="0" lvl="0" indent="0" algn="l" rtl="0">
                        <a:spcBef>
                          <a:spcPts val="0"/>
                        </a:spcBef>
                        <a:spcAft>
                          <a:spcPts val="0"/>
                        </a:spcAft>
                        <a:buNone/>
                      </a:pPr>
                      <a:r>
                        <a:rPr lang="es-ES" sz="1800" cap="none" noProof="0" dirty="0">
                          <a:solidFill>
                            <a:schemeClr val="dk1"/>
                          </a:solidFill>
                        </a:rPr>
                        <a:t>Actuación psicológica</a:t>
                      </a:r>
                      <a:endParaRPr lang="es-ES" noProof="0" dirty="0"/>
                    </a:p>
                  </a:txBody>
                  <a:tcPr marL="152125" marR="117025" marT="117025" marB="1170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2F2F2"/>
                    </a:solidFill>
                  </a:tcPr>
                </a:tc>
                <a:extLst>
                  <a:ext uri="{0D108BD9-81ED-4DB2-BD59-A6C34878D82A}">
                    <a16:rowId xmlns:a16="http://schemas.microsoft.com/office/drawing/2014/main" val="10004"/>
                  </a:ext>
                </a:extLst>
              </a:tr>
              <a:tr h="552075">
                <a:tc>
                  <a:txBody>
                    <a:bodyPr/>
                    <a:lstStyle/>
                    <a:p>
                      <a:pPr marL="0" marR="0" lvl="0" indent="0" algn="l" rtl="0">
                        <a:spcBef>
                          <a:spcPts val="0"/>
                        </a:spcBef>
                        <a:spcAft>
                          <a:spcPts val="0"/>
                        </a:spcAft>
                        <a:buNone/>
                      </a:pPr>
                      <a:r>
                        <a:rPr lang="es-ES" sz="1800" cap="none" noProof="0" dirty="0">
                          <a:solidFill>
                            <a:schemeClr val="dk1"/>
                          </a:solidFill>
                        </a:rPr>
                        <a:t>Atención </a:t>
                      </a:r>
                      <a:endParaRPr lang="es-ES" noProof="0" dirty="0"/>
                    </a:p>
                  </a:txBody>
                  <a:tcPr marL="152125" marR="117025" marT="117025" marB="1170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6DDF2"/>
                    </a:solidFill>
                  </a:tcPr>
                </a:tc>
                <a:tc>
                  <a:txBody>
                    <a:bodyPr/>
                    <a:lstStyle/>
                    <a:p>
                      <a:pPr marL="0" marR="0" lvl="0" indent="0" algn="l" rtl="0">
                        <a:spcBef>
                          <a:spcPts val="0"/>
                        </a:spcBef>
                        <a:spcAft>
                          <a:spcPts val="0"/>
                        </a:spcAft>
                        <a:buNone/>
                      </a:pPr>
                      <a:r>
                        <a:rPr lang="es-ES" sz="1800" cap="none" noProof="0" dirty="0">
                          <a:solidFill>
                            <a:schemeClr val="dk1"/>
                          </a:solidFill>
                        </a:rPr>
                        <a:t>No requiere</a:t>
                      </a:r>
                      <a:endParaRPr lang="es-ES" noProof="0" dirty="0"/>
                    </a:p>
                  </a:txBody>
                  <a:tcPr marL="152125" marR="117025" marT="117025" marB="1170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2F2F2"/>
                    </a:solidFill>
                  </a:tcPr>
                </a:tc>
                <a:tc>
                  <a:txBody>
                    <a:bodyPr/>
                    <a:lstStyle/>
                    <a:p>
                      <a:pPr marL="0" marR="0" lvl="0" indent="0" algn="l" rtl="0">
                        <a:spcBef>
                          <a:spcPts val="0"/>
                        </a:spcBef>
                        <a:spcAft>
                          <a:spcPts val="0"/>
                        </a:spcAft>
                        <a:buNone/>
                      </a:pPr>
                      <a:r>
                        <a:rPr lang="es-ES" sz="1800" cap="none" noProof="0" dirty="0">
                          <a:solidFill>
                            <a:schemeClr val="dk1"/>
                          </a:solidFill>
                        </a:rPr>
                        <a:t>Requiere</a:t>
                      </a:r>
                      <a:endParaRPr lang="es-ES" noProof="0" dirty="0"/>
                    </a:p>
                  </a:txBody>
                  <a:tcPr marL="152125" marR="117025" marT="117025" marB="1170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2F2F2"/>
                    </a:solidFill>
                  </a:tcPr>
                </a:tc>
                <a:extLst>
                  <a:ext uri="{0D108BD9-81ED-4DB2-BD59-A6C34878D82A}">
                    <a16:rowId xmlns:a16="http://schemas.microsoft.com/office/drawing/2014/main" val="10005"/>
                  </a:ext>
                </a:extLst>
              </a:tr>
              <a:tr h="830775">
                <a:tc>
                  <a:txBody>
                    <a:bodyPr/>
                    <a:lstStyle/>
                    <a:p>
                      <a:pPr marL="0" marR="0" lvl="0" indent="0" algn="l" rtl="0">
                        <a:spcBef>
                          <a:spcPts val="0"/>
                        </a:spcBef>
                        <a:spcAft>
                          <a:spcPts val="0"/>
                        </a:spcAft>
                        <a:buNone/>
                      </a:pPr>
                      <a:r>
                        <a:rPr lang="es-ES" sz="1800" cap="none" noProof="0" dirty="0">
                          <a:solidFill>
                            <a:schemeClr val="dk1"/>
                          </a:solidFill>
                        </a:rPr>
                        <a:t>Sentidos involucrados</a:t>
                      </a:r>
                      <a:endParaRPr lang="es-ES" noProof="0" dirty="0"/>
                    </a:p>
                  </a:txBody>
                  <a:tcPr marL="152125" marR="117025" marT="117025" marB="1170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6DDF2"/>
                    </a:solidFill>
                  </a:tcPr>
                </a:tc>
                <a:tc>
                  <a:txBody>
                    <a:bodyPr/>
                    <a:lstStyle/>
                    <a:p>
                      <a:pPr marL="0" marR="0" lvl="0" indent="0" algn="l" rtl="0">
                        <a:spcBef>
                          <a:spcPts val="0"/>
                        </a:spcBef>
                        <a:spcAft>
                          <a:spcPts val="0"/>
                        </a:spcAft>
                        <a:buNone/>
                      </a:pPr>
                      <a:r>
                        <a:rPr lang="es-ES" sz="1800" cap="none" noProof="0" dirty="0">
                          <a:solidFill>
                            <a:schemeClr val="dk1"/>
                          </a:solidFill>
                        </a:rPr>
                        <a:t>1</a:t>
                      </a:r>
                      <a:endParaRPr lang="es-ES" noProof="0" dirty="0"/>
                    </a:p>
                  </a:txBody>
                  <a:tcPr marL="152125" marR="117025" marT="117025" marB="1170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2F2F2"/>
                    </a:solidFill>
                  </a:tcPr>
                </a:tc>
                <a:tc>
                  <a:txBody>
                    <a:bodyPr/>
                    <a:lstStyle/>
                    <a:p>
                      <a:pPr marL="0" marR="0" lvl="0" indent="0" algn="l" rtl="0">
                        <a:spcBef>
                          <a:spcPts val="0"/>
                        </a:spcBef>
                        <a:spcAft>
                          <a:spcPts val="0"/>
                        </a:spcAft>
                        <a:buNone/>
                      </a:pPr>
                      <a:r>
                        <a:rPr lang="es-ES" sz="1800" cap="none" noProof="0" dirty="0">
                          <a:solidFill>
                            <a:schemeClr val="dk1"/>
                          </a:solidFill>
                        </a:rPr>
                        <a:t>Más de 1</a:t>
                      </a:r>
                      <a:endParaRPr lang="es-ES" noProof="0" dirty="0"/>
                    </a:p>
                  </a:txBody>
                  <a:tcPr marL="152125" marR="117025" marT="117025" marB="1170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2F2F2"/>
                    </a:solidFill>
                  </a:tcPr>
                </a:tc>
                <a:extLst>
                  <a:ext uri="{0D108BD9-81ED-4DB2-BD59-A6C34878D82A}">
                    <a16:rowId xmlns:a16="http://schemas.microsoft.com/office/drawing/2014/main" val="10006"/>
                  </a:ext>
                </a:extLst>
              </a:tr>
              <a:tr h="1109475">
                <a:tc>
                  <a:txBody>
                    <a:bodyPr/>
                    <a:lstStyle/>
                    <a:p>
                      <a:pPr marL="0" marR="0" lvl="0" indent="0" algn="l" rtl="0">
                        <a:spcBef>
                          <a:spcPts val="0"/>
                        </a:spcBef>
                        <a:spcAft>
                          <a:spcPts val="0"/>
                        </a:spcAft>
                        <a:buNone/>
                      </a:pPr>
                      <a:r>
                        <a:rPr lang="es-ES" sz="1800" cap="none" noProof="0" dirty="0">
                          <a:solidFill>
                            <a:schemeClr val="dk1"/>
                          </a:solidFill>
                        </a:rPr>
                        <a:t>Punto de inicio</a:t>
                      </a:r>
                      <a:endParaRPr lang="es-ES" noProof="0" dirty="0"/>
                    </a:p>
                  </a:txBody>
                  <a:tcPr marL="152125" marR="117025" marT="117025" marB="117025">
                    <a:lnL w="9525" cap="flat" cmpd="sng">
                      <a:solidFill>
                        <a:srgbClr val="000000">
                          <a:alpha val="0"/>
                        </a:srgbClr>
                      </a:solidFill>
                      <a:prstDash val="solid"/>
                      <a:round/>
                      <a:headEnd type="none" w="sm" len="sm"/>
                      <a:tailEnd type="none" w="sm" len="sm"/>
                    </a:lnL>
                    <a:lnR w="9525" cap="flat" cmpd="sng">
                      <a:solidFill>
                        <a:srgbClr val="3F3F3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6DDF2"/>
                    </a:solidFill>
                  </a:tcPr>
                </a:tc>
                <a:tc>
                  <a:txBody>
                    <a:bodyPr/>
                    <a:lstStyle/>
                    <a:p>
                      <a:pPr marL="0" marR="0" lvl="0" indent="0" algn="l" rtl="0">
                        <a:spcBef>
                          <a:spcPts val="0"/>
                        </a:spcBef>
                        <a:spcAft>
                          <a:spcPts val="0"/>
                        </a:spcAft>
                        <a:buNone/>
                      </a:pPr>
                      <a:r>
                        <a:rPr lang="es-ES" sz="1800" cap="none" noProof="0" dirty="0">
                          <a:solidFill>
                            <a:schemeClr val="dk1"/>
                          </a:solidFill>
                        </a:rPr>
                        <a:t>Oír es un paso previo a escuchar</a:t>
                      </a:r>
                      <a:endParaRPr lang="es-ES" noProof="0" dirty="0"/>
                    </a:p>
                  </a:txBody>
                  <a:tcPr marL="152125" marR="117025" marT="117025" marB="117025">
                    <a:lnL w="9525" cap="flat" cmpd="sng">
                      <a:solidFill>
                        <a:srgbClr val="3F3F3F"/>
                      </a:solidFill>
                      <a:prstDash val="solid"/>
                      <a:round/>
                      <a:headEnd type="none" w="sm" len="sm"/>
                      <a:tailEnd type="none" w="sm" len="sm"/>
                    </a:lnL>
                    <a:lnR w="9525" cap="flat" cmpd="sng">
                      <a:solidFill>
                        <a:srgbClr val="3F3F3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2F2F2">
                        <a:alpha val="29803"/>
                      </a:srgbClr>
                    </a:solidFill>
                  </a:tcPr>
                </a:tc>
                <a:tc>
                  <a:txBody>
                    <a:bodyPr/>
                    <a:lstStyle/>
                    <a:p>
                      <a:pPr marL="0" marR="0" lvl="0" indent="0" algn="l" rtl="0">
                        <a:spcBef>
                          <a:spcPts val="0"/>
                        </a:spcBef>
                        <a:spcAft>
                          <a:spcPts val="0"/>
                        </a:spcAft>
                        <a:buNone/>
                      </a:pPr>
                      <a:r>
                        <a:rPr lang="es-ES" sz="1800" cap="none" noProof="0" dirty="0">
                          <a:solidFill>
                            <a:schemeClr val="dk1"/>
                          </a:solidFill>
                        </a:rPr>
                        <a:t>Escuchar comienza después de oír</a:t>
                      </a:r>
                      <a:endParaRPr lang="es-ES" noProof="0" dirty="0"/>
                    </a:p>
                  </a:txBody>
                  <a:tcPr marL="152125" marR="117025" marT="117025" marB="117025">
                    <a:lnL w="9525" cap="flat" cmpd="sng">
                      <a:solidFill>
                        <a:srgbClr val="3F3F3F"/>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2F2F2">
                        <a:alpha val="29803"/>
                      </a:srgbClr>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4"/>
        <p:cNvGrpSpPr/>
        <p:nvPr/>
      </p:nvGrpSpPr>
      <p:grpSpPr>
        <a:xfrm>
          <a:off x="0" y="0"/>
          <a:ext cx="0" cy="0"/>
          <a:chOff x="0" y="0"/>
          <a:chExt cx="0" cy="0"/>
        </a:xfrm>
      </p:grpSpPr>
      <p:sp>
        <p:nvSpPr>
          <p:cNvPr id="335" name="Google Shape;335;p15"/>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36" name="Google Shape;336;p15" descr="Group of students working in library"/>
          <p:cNvPicPr preferRelativeResize="0"/>
          <p:nvPr/>
        </p:nvPicPr>
        <p:blipFill rotWithShape="1">
          <a:blip r:embed="rId3">
            <a:alphaModFix/>
          </a:blip>
          <a:srcRect l="23710" r="23710"/>
          <a:stretch/>
        </p:blipFill>
        <p:spPr>
          <a:xfrm>
            <a:off x="-1" y="-2"/>
            <a:ext cx="5410198" cy="6858002"/>
          </a:xfrm>
          <a:prstGeom prst="rect">
            <a:avLst/>
          </a:prstGeom>
          <a:noFill/>
          <a:ln>
            <a:noFill/>
          </a:ln>
        </p:spPr>
      </p:pic>
      <p:sp>
        <p:nvSpPr>
          <p:cNvPr id="337" name="Google Shape;337;p15"/>
          <p:cNvSpPr/>
          <p:nvPr/>
        </p:nvSpPr>
        <p:spPr>
          <a:xfrm>
            <a:off x="5410197" y="-1"/>
            <a:ext cx="6781802" cy="2286000"/>
          </a:xfrm>
          <a:prstGeom prst="rect">
            <a:avLst/>
          </a:prstGeom>
          <a:solidFill>
            <a:schemeClr val="lt1"/>
          </a:solidFill>
          <a:ln>
            <a:noFill/>
          </a:ln>
          <a:effectLst>
            <a:outerShdw blurRad="355600" dist="152400" sx="95000" sy="95000" algn="t" rotWithShape="0">
              <a:srgbClr val="000000">
                <a:alpha val="2862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8" name="Google Shape;338;p15"/>
          <p:cNvSpPr txBox="1">
            <a:spLocks noGrp="1"/>
          </p:cNvSpPr>
          <p:nvPr>
            <p:ph type="body" idx="1"/>
          </p:nvPr>
        </p:nvSpPr>
        <p:spPr>
          <a:xfrm>
            <a:off x="6096000" y="1946787"/>
            <a:ext cx="5247340" cy="349687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000"/>
              <a:buNone/>
            </a:pPr>
            <a:r>
              <a:rPr lang="es-ES" sz="2000" dirty="0">
                <a:highlight>
                  <a:srgbClr val="FFFFFF"/>
                </a:highlight>
                <a:latin typeface="Arial"/>
                <a:ea typeface="Arial"/>
                <a:cs typeface="Arial"/>
                <a:sym typeface="Arial"/>
              </a:rPr>
              <a:t>La escucha activa incluye que reflejemos lo que estamos entendiendo, que preguntemos dudas</a:t>
            </a:r>
            <a:r>
              <a:rPr lang="es-ES" sz="2000" dirty="0">
                <a:highlight>
                  <a:srgbClr val="FFFFFF"/>
                </a:highlight>
              </a:rPr>
              <a:t> para aclarar conceptos y </a:t>
            </a:r>
            <a:r>
              <a:rPr lang="es-ES" sz="2000" dirty="0">
                <a:highlight>
                  <a:srgbClr val="FFFFFF"/>
                </a:highlight>
                <a:latin typeface="Arial"/>
                <a:ea typeface="Arial"/>
                <a:cs typeface="Arial"/>
                <a:sym typeface="Arial"/>
              </a:rPr>
              <a:t>no que no juzguemos ni interrumpamos</a:t>
            </a:r>
            <a:endParaRPr lang="es-ES" sz="2000" b="0" i="0" dirty="0">
              <a:latin typeface="Arial"/>
              <a:ea typeface="Arial"/>
              <a:cs typeface="Arial"/>
              <a:sym typeface="Arial"/>
            </a:endParaRPr>
          </a:p>
          <a:p>
            <a:pPr marL="0" lvl="0" indent="0" algn="l" rtl="0">
              <a:lnSpc>
                <a:spcPct val="90000"/>
              </a:lnSpc>
              <a:spcBef>
                <a:spcPts val="0"/>
              </a:spcBef>
              <a:spcAft>
                <a:spcPts val="0"/>
              </a:spcAft>
              <a:buClr>
                <a:schemeClr val="dk1"/>
              </a:buClr>
              <a:buSzPts val="2000"/>
              <a:buNone/>
            </a:pPr>
            <a:r>
              <a:rPr lang="es-ES" sz="2000" dirty="0">
                <a:hlinkClick r:id="rId4"/>
              </a:rPr>
              <a:t>https://www.youtube.com/watch?v=la1F2U7YZTY</a:t>
            </a:r>
            <a:r>
              <a:rPr lang="en-US" sz="1600" dirty="0"/>
              <a:t> </a:t>
            </a:r>
            <a:endParaRPr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3"/>
        <p:cNvGrpSpPr/>
        <p:nvPr/>
      </p:nvGrpSpPr>
      <p:grpSpPr>
        <a:xfrm>
          <a:off x="0" y="0"/>
          <a:ext cx="0" cy="0"/>
          <a:chOff x="0" y="0"/>
          <a:chExt cx="0" cy="0"/>
        </a:xfrm>
      </p:grpSpPr>
      <p:sp>
        <p:nvSpPr>
          <p:cNvPr id="344" name="Google Shape;344;p1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45" name="Google Shape;345;p16" descr="Person holding a puzzle piece"/>
          <p:cNvPicPr preferRelativeResize="0"/>
          <p:nvPr/>
        </p:nvPicPr>
        <p:blipFill rotWithShape="1">
          <a:blip r:embed="rId3">
            <a:alphaModFix/>
          </a:blip>
          <a:srcRect l="10242" r="9916" b="-1"/>
          <a:stretch/>
        </p:blipFill>
        <p:spPr>
          <a:xfrm>
            <a:off x="4110127" y="10"/>
            <a:ext cx="8081873" cy="6857990"/>
          </a:xfrm>
          <a:custGeom>
            <a:avLst/>
            <a:gdLst/>
            <a:ahLst/>
            <a:cxnLst/>
            <a:rect l="l" t="t" r="r" b="b"/>
            <a:pathLst>
              <a:path w="8081873" h="6858000" extrusionOk="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a:noFill/>
          <a:ln>
            <a:noFill/>
          </a:ln>
        </p:spPr>
      </p:pic>
      <p:sp>
        <p:nvSpPr>
          <p:cNvPr id="346" name="Google Shape;346;p16"/>
          <p:cNvSpPr/>
          <p:nvPr/>
        </p:nvSpPr>
        <p:spPr>
          <a:xfrm>
            <a:off x="0" y="0"/>
            <a:ext cx="4959047" cy="6858000"/>
          </a:xfrm>
          <a:custGeom>
            <a:avLst/>
            <a:gdLst/>
            <a:ahLst/>
            <a:cxnLst/>
            <a:rect l="l" t="t" r="r" b="b"/>
            <a:pathLst>
              <a:path w="4959047" h="6858000" extrusionOk="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solidFill>
            <a:schemeClr val="lt1"/>
          </a:solidFill>
          <a:ln w="9525" cap="flat" cmpd="sng">
            <a:solidFill>
              <a:srgbClr val="D9E5F8"/>
            </a:solidFill>
            <a:prstDash val="solid"/>
            <a:miter lim="800000"/>
            <a:headEnd type="none" w="sm" len="sm"/>
            <a:tailEnd type="none" w="sm" len="sm"/>
          </a:ln>
          <a:effectLst>
            <a:outerShdw blurRad="50800" dist="38100" algn="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47" name="Google Shape;347;p16"/>
          <p:cNvSpPr/>
          <p:nvPr/>
        </p:nvSpPr>
        <p:spPr>
          <a:xfrm>
            <a:off x="0" y="0"/>
            <a:ext cx="4948887" cy="6858000"/>
          </a:xfrm>
          <a:custGeom>
            <a:avLst/>
            <a:gdLst/>
            <a:ahLst/>
            <a:cxnLst/>
            <a:rect l="l" t="t" r="r" b="b"/>
            <a:pathLst>
              <a:path w="4948887" h="6858000" extrusionOk="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48" name="Google Shape;348;p16"/>
          <p:cNvSpPr txBox="1">
            <a:spLocks noGrp="1"/>
          </p:cNvSpPr>
          <p:nvPr>
            <p:ph type="title"/>
          </p:nvPr>
        </p:nvSpPr>
        <p:spPr>
          <a:xfrm>
            <a:off x="477981" y="1122363"/>
            <a:ext cx="4023360" cy="320413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800"/>
              <a:buFont typeface="Play"/>
              <a:buNone/>
            </a:pPr>
            <a:r>
              <a:rPr lang="es-ES" sz="4800" dirty="0"/>
              <a:t>Gestión de las relaciones sociales</a:t>
            </a:r>
            <a:endParaRPr lang="es-ES" dirty="0"/>
          </a:p>
        </p:txBody>
      </p:sp>
      <p:sp>
        <p:nvSpPr>
          <p:cNvPr id="349" name="Google Shape;349;p16"/>
          <p:cNvSpPr/>
          <p:nvPr/>
        </p:nvSpPr>
        <p:spPr>
          <a:xfrm rot="5400000">
            <a:off x="759921" y="346791"/>
            <a:ext cx="146304"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50" name="Google Shape;350;p16"/>
          <p:cNvSpPr/>
          <p:nvPr/>
        </p:nvSpPr>
        <p:spPr>
          <a:xfrm>
            <a:off x="481029" y="4546920"/>
            <a:ext cx="402336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5"/>
        <p:cNvGrpSpPr/>
        <p:nvPr/>
      </p:nvGrpSpPr>
      <p:grpSpPr>
        <a:xfrm>
          <a:off x="0" y="0"/>
          <a:ext cx="0" cy="0"/>
          <a:chOff x="0" y="0"/>
          <a:chExt cx="0" cy="0"/>
        </a:xfrm>
      </p:grpSpPr>
      <p:sp>
        <p:nvSpPr>
          <p:cNvPr id="356" name="Google Shape;356;p17"/>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57" name="Google Shape;357;p17" descr="Friends standing on a bench"/>
          <p:cNvPicPr preferRelativeResize="0"/>
          <p:nvPr/>
        </p:nvPicPr>
        <p:blipFill rotWithShape="1">
          <a:blip r:embed="rId3">
            <a:alphaModFix/>
          </a:blip>
          <a:srcRect l="18352" r="648" b="-1"/>
          <a:stretch/>
        </p:blipFill>
        <p:spPr>
          <a:xfrm>
            <a:off x="4883022" y="10"/>
            <a:ext cx="7308978" cy="6857990"/>
          </a:xfrm>
          <a:custGeom>
            <a:avLst/>
            <a:gdLst/>
            <a:ahLst/>
            <a:cxnLst/>
            <a:rect l="l" t="t" r="r" b="b"/>
            <a:pathLst>
              <a:path w="7308978" h="6858000" extrusionOk="0">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a:noFill/>
          <a:ln>
            <a:noFill/>
          </a:ln>
        </p:spPr>
      </p:pic>
      <p:sp>
        <p:nvSpPr>
          <p:cNvPr id="358" name="Google Shape;358;p17"/>
          <p:cNvSpPr/>
          <p:nvPr/>
        </p:nvSpPr>
        <p:spPr>
          <a:xfrm>
            <a:off x="0" y="0"/>
            <a:ext cx="6096001" cy="6858000"/>
          </a:xfrm>
          <a:custGeom>
            <a:avLst/>
            <a:gdLst/>
            <a:ahLst/>
            <a:cxnLst/>
            <a:rect l="l" t="t" r="r" b="b"/>
            <a:pathLst>
              <a:path w="6096001" h="6858000" extrusionOk="0">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solidFill>
            <a:schemeClr val="lt1"/>
          </a:solidFill>
          <a:ln w="9525" cap="flat" cmpd="sng">
            <a:solidFill>
              <a:srgbClr val="EFEFEF"/>
            </a:solidFill>
            <a:prstDash val="solid"/>
            <a:miter lim="800000"/>
            <a:headEnd type="none" w="sm" len="sm"/>
            <a:tailEnd type="none" w="sm" len="sm"/>
          </a:ln>
          <a:effectLst>
            <a:outerShdw blurRad="50800" dist="38100" algn="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59" name="Google Shape;359;p17"/>
          <p:cNvSpPr/>
          <p:nvPr/>
        </p:nvSpPr>
        <p:spPr>
          <a:xfrm>
            <a:off x="0" y="0"/>
            <a:ext cx="6086857" cy="6858000"/>
          </a:xfrm>
          <a:custGeom>
            <a:avLst/>
            <a:gdLst/>
            <a:ahLst/>
            <a:cxnLst/>
            <a:rect l="l" t="t" r="r" b="b"/>
            <a:pathLst>
              <a:path w="6086857" h="6858000" extrusionOk="0">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60" name="Google Shape;360;p17"/>
          <p:cNvSpPr txBox="1">
            <a:spLocks noGrp="1"/>
          </p:cNvSpPr>
          <p:nvPr>
            <p:ph type="title"/>
          </p:nvPr>
        </p:nvSpPr>
        <p:spPr>
          <a:xfrm>
            <a:off x="374904" y="856488"/>
            <a:ext cx="4992624" cy="1243584"/>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ts val="3400"/>
              <a:buFont typeface="Play"/>
              <a:buNone/>
            </a:pPr>
            <a:r>
              <a:rPr lang="es-ES" sz="3400" dirty="0"/>
              <a:t>Relaciones sociales sanas Vs. Relaciones sociales insanas</a:t>
            </a:r>
            <a:endParaRPr lang="es-ES" dirty="0"/>
          </a:p>
        </p:txBody>
      </p:sp>
      <p:sp>
        <p:nvSpPr>
          <p:cNvPr id="361" name="Google Shape;361;p17"/>
          <p:cNvSpPr/>
          <p:nvPr/>
        </p:nvSpPr>
        <p:spPr>
          <a:xfrm>
            <a:off x="0" y="1124325"/>
            <a:ext cx="128016" cy="65390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362" name="Google Shape;362;p17"/>
          <p:cNvSpPr/>
          <p:nvPr/>
        </p:nvSpPr>
        <p:spPr>
          <a:xfrm>
            <a:off x="437769" y="2195336"/>
            <a:ext cx="498348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363" name="Google Shape;363;p17"/>
          <p:cNvSpPr txBox="1">
            <a:spLocks noGrp="1"/>
          </p:cNvSpPr>
          <p:nvPr>
            <p:ph type="body" idx="1"/>
          </p:nvPr>
        </p:nvSpPr>
        <p:spPr>
          <a:xfrm>
            <a:off x="374904" y="2522949"/>
            <a:ext cx="5065776" cy="340236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700"/>
              <a:buNone/>
            </a:pPr>
            <a:r>
              <a:rPr lang="es-ES" sz="1700" b="1" dirty="0"/>
              <a:t>Sanas</a:t>
            </a:r>
            <a:r>
              <a:rPr lang="es-ES" sz="1700" dirty="0"/>
              <a:t>: con las que puedes sentirte Seguro y expresar tus puntos de vista respetando y siendo respetado. Están basadas en la confianza mutua, la honestidad, la Buena comunicación, ser comprensivo y calmado durante las discusiones y el consentimiento.</a:t>
            </a:r>
            <a:endParaRPr lang="es-ES" dirty="0"/>
          </a:p>
          <a:p>
            <a:pPr marL="0" lvl="0" indent="0" algn="l" rtl="0">
              <a:lnSpc>
                <a:spcPct val="90000"/>
              </a:lnSpc>
              <a:spcBef>
                <a:spcPts val="1000"/>
              </a:spcBef>
              <a:spcAft>
                <a:spcPts val="0"/>
              </a:spcAft>
              <a:buClr>
                <a:schemeClr val="dk1"/>
              </a:buClr>
              <a:buSzPts val="1700"/>
              <a:buNone/>
            </a:pPr>
            <a:r>
              <a:rPr lang="es-ES" sz="1700" b="1" dirty="0">
                <a:highlight>
                  <a:srgbClr val="FFFFFF"/>
                </a:highlight>
                <a:latin typeface="+mj-lt"/>
                <a:ea typeface="Open Sans"/>
                <a:cs typeface="Open Sans"/>
                <a:sym typeface="Open Sans"/>
              </a:rPr>
              <a:t>Insanas</a:t>
            </a:r>
            <a:r>
              <a:rPr lang="es-ES" sz="1700" dirty="0">
                <a:highlight>
                  <a:srgbClr val="FFFFFF"/>
                </a:highlight>
                <a:latin typeface="+mj-lt"/>
                <a:ea typeface="Open Sans"/>
                <a:cs typeface="Open Sans"/>
                <a:sym typeface="Open Sans"/>
              </a:rPr>
              <a:t>: las que tienen un desequilibrio de poder; no hay consentimiento, confianza mutua, compromiso ni honestidad. Una o ambas personas de la relación pueden tener problemas para comunicarse y controlar su ira. Algunas relaciones malsanas se vuelven física, emocional o sexualmente violentas</a:t>
            </a:r>
            <a:r>
              <a:rPr lang="es-ES" sz="1700" dirty="0">
                <a:highlight>
                  <a:srgbClr val="FFFFFF"/>
                </a:highlight>
                <a:latin typeface="Open Sans"/>
                <a:ea typeface="Open Sans"/>
                <a:cs typeface="Open Sans"/>
                <a:sym typeface="Open Sans"/>
              </a:rPr>
              <a:t>.</a:t>
            </a:r>
            <a:endParaRPr lang="es-ES" sz="1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8"/>
        <p:cNvGrpSpPr/>
        <p:nvPr/>
      </p:nvGrpSpPr>
      <p:grpSpPr>
        <a:xfrm>
          <a:off x="0" y="0"/>
          <a:ext cx="0" cy="0"/>
          <a:chOff x="0" y="0"/>
          <a:chExt cx="0" cy="0"/>
        </a:xfrm>
      </p:grpSpPr>
      <p:sp>
        <p:nvSpPr>
          <p:cNvPr id="369" name="Google Shape;369;p18"/>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70" name="Google Shape;370;p18" descr="Glowing dandylions"/>
          <p:cNvPicPr preferRelativeResize="0"/>
          <p:nvPr/>
        </p:nvPicPr>
        <p:blipFill rotWithShape="1">
          <a:blip r:embed="rId3">
            <a:alphaModFix/>
          </a:blip>
          <a:srcRect l="25029" r="25029"/>
          <a:stretch/>
        </p:blipFill>
        <p:spPr>
          <a:xfrm>
            <a:off x="6103027" y="10"/>
            <a:ext cx="6088971" cy="6857990"/>
          </a:xfrm>
          <a:prstGeom prst="rect">
            <a:avLst/>
          </a:prstGeom>
          <a:noFill/>
          <a:ln>
            <a:noFill/>
          </a:ln>
        </p:spPr>
      </p:pic>
      <p:sp>
        <p:nvSpPr>
          <p:cNvPr id="371" name="Google Shape;371;p18"/>
          <p:cNvSpPr/>
          <p:nvPr/>
        </p:nvSpPr>
        <p:spPr>
          <a:xfrm>
            <a:off x="0" y="0"/>
            <a:ext cx="6103025" cy="6858000"/>
          </a:xfrm>
          <a:prstGeom prst="rect">
            <a:avLst/>
          </a:prstGeom>
          <a:solidFill>
            <a:schemeClr val="lt1"/>
          </a:solidFill>
          <a:ln>
            <a:noFill/>
          </a:ln>
          <a:effectLst>
            <a:outerShdw blurRad="889000" dist="406400" dir="21540000" sx="90000" sy="90000" algn="t"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72" name="Google Shape;372;p18"/>
          <p:cNvSpPr/>
          <p:nvPr/>
        </p:nvSpPr>
        <p:spPr>
          <a:xfrm>
            <a:off x="-7025" y="0"/>
            <a:ext cx="6103025" cy="1993095"/>
          </a:xfrm>
          <a:prstGeom prst="rect">
            <a:avLst/>
          </a:prstGeom>
          <a:solidFill>
            <a:schemeClr val="lt1"/>
          </a:solidFill>
          <a:ln>
            <a:noFill/>
          </a:ln>
          <a:effectLst>
            <a:outerShdw blurRad="254000" dist="127000" dir="5460000" sx="92000" sy="92000" algn="t" rotWithShape="0">
              <a:srgbClr val="000000">
                <a:alpha val="2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73" name="Google Shape;373;p18"/>
          <p:cNvSpPr txBox="1">
            <a:spLocks noGrp="1"/>
          </p:cNvSpPr>
          <p:nvPr>
            <p:ph type="title"/>
          </p:nvPr>
        </p:nvSpPr>
        <p:spPr>
          <a:xfrm>
            <a:off x="761801" y="328512"/>
            <a:ext cx="4778387" cy="162897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ts val="4000"/>
              <a:buFont typeface="Play"/>
              <a:buNone/>
            </a:pPr>
            <a:r>
              <a:rPr lang="es-ES" sz="4000" dirty="0"/>
              <a:t>Consejos para relaciones sociales sanas</a:t>
            </a:r>
            <a:endParaRPr lang="es-ES" dirty="0"/>
          </a:p>
        </p:txBody>
      </p:sp>
      <p:sp>
        <p:nvSpPr>
          <p:cNvPr id="374" name="Google Shape;374;p18"/>
          <p:cNvSpPr txBox="1">
            <a:spLocks noGrp="1"/>
          </p:cNvSpPr>
          <p:nvPr>
            <p:ph type="body" idx="1"/>
          </p:nvPr>
        </p:nvSpPr>
        <p:spPr>
          <a:xfrm>
            <a:off x="761801" y="2285995"/>
            <a:ext cx="4659756" cy="3973072"/>
          </a:xfrm>
          <a:prstGeom prst="rect">
            <a:avLst/>
          </a:prstGeom>
          <a:noFill/>
          <a:ln>
            <a:noFill/>
          </a:ln>
        </p:spPr>
        <p:txBody>
          <a:bodyPr spcFirstLastPara="1" wrap="square" lIns="91425" tIns="45700" rIns="91425" bIns="45700" anchor="ctr" anchorCtr="0">
            <a:normAutofit fontScale="85000" lnSpcReduction="20000"/>
          </a:bodyPr>
          <a:lstStyle/>
          <a:p>
            <a:pPr marL="228600" lvl="0" indent="-228600" rtl="0">
              <a:lnSpc>
                <a:spcPct val="110000"/>
              </a:lnSpc>
              <a:spcBef>
                <a:spcPts val="0"/>
              </a:spcBef>
              <a:spcAft>
                <a:spcPts val="0"/>
              </a:spcAft>
              <a:buClr>
                <a:schemeClr val="dk1"/>
              </a:buClr>
              <a:buSzPts val="1600"/>
              <a:buChar char="•"/>
            </a:pPr>
            <a:r>
              <a:rPr lang="es-ES" sz="1800" b="0" i="0" dirty="0">
                <a:highlight>
                  <a:srgbClr val="FFFEFC"/>
                </a:highlight>
                <a:latin typeface="+mj-lt"/>
                <a:ea typeface="Inter"/>
                <a:cs typeface="Inter"/>
                <a:sym typeface="Inter"/>
              </a:rPr>
              <a:t>Se consciente de la eficacia de su comunicación no verbal. Reconocer los mensajes no verbales que enviamos a los demás puede contribuir enormemente a mejorar nuestras relaciones.</a:t>
            </a:r>
          </a:p>
          <a:p>
            <a:pPr marL="0" lvl="0" indent="0" rtl="0">
              <a:lnSpc>
                <a:spcPct val="110000"/>
              </a:lnSpc>
              <a:spcBef>
                <a:spcPts val="0"/>
              </a:spcBef>
              <a:spcAft>
                <a:spcPts val="0"/>
              </a:spcAft>
              <a:buClr>
                <a:schemeClr val="dk1"/>
              </a:buClr>
              <a:buSzPts val="1600"/>
              <a:buNone/>
            </a:pPr>
            <a:endParaRPr lang="es-ES" sz="1800" b="0" i="0" dirty="0">
              <a:highlight>
                <a:srgbClr val="FFFEFC"/>
              </a:highlight>
              <a:latin typeface="+mj-lt"/>
              <a:ea typeface="Inter"/>
              <a:cs typeface="Inter"/>
              <a:sym typeface="Inter"/>
            </a:endParaRPr>
          </a:p>
          <a:p>
            <a:pPr marL="228600" lvl="0" indent="-228600" rtl="0">
              <a:lnSpc>
                <a:spcPct val="110000"/>
              </a:lnSpc>
              <a:spcBef>
                <a:spcPts val="0"/>
              </a:spcBef>
              <a:spcAft>
                <a:spcPts val="0"/>
              </a:spcAft>
              <a:buClr>
                <a:schemeClr val="dk1"/>
              </a:buClr>
              <a:buSzPts val="1600"/>
              <a:buChar char="•"/>
            </a:pPr>
            <a:r>
              <a:rPr lang="es-ES" sz="1800" b="0" i="0" dirty="0">
                <a:highlight>
                  <a:srgbClr val="FFFEFC"/>
                </a:highlight>
                <a:latin typeface="+mj-lt"/>
                <a:ea typeface="Inter"/>
                <a:cs typeface="Inter"/>
                <a:sym typeface="Inter"/>
              </a:rPr>
              <a:t>Utiliza el humor y el juego para aliviar el estrés.</a:t>
            </a:r>
          </a:p>
          <a:p>
            <a:pPr marL="0" lvl="0" indent="0" rtl="0">
              <a:lnSpc>
                <a:spcPct val="110000"/>
              </a:lnSpc>
              <a:spcBef>
                <a:spcPts val="0"/>
              </a:spcBef>
              <a:spcAft>
                <a:spcPts val="0"/>
              </a:spcAft>
              <a:buClr>
                <a:schemeClr val="dk1"/>
              </a:buClr>
              <a:buSzPts val="1600"/>
              <a:buNone/>
            </a:pPr>
            <a:endParaRPr lang="es-ES" sz="1800" b="0" i="0" dirty="0">
              <a:highlight>
                <a:srgbClr val="FFFEFC"/>
              </a:highlight>
              <a:latin typeface="+mj-lt"/>
              <a:ea typeface="Inter"/>
              <a:cs typeface="Inter"/>
              <a:sym typeface="Inter"/>
            </a:endParaRPr>
          </a:p>
          <a:p>
            <a:pPr marL="228600" lvl="0" indent="-228600" rtl="0">
              <a:lnSpc>
                <a:spcPct val="110000"/>
              </a:lnSpc>
              <a:spcBef>
                <a:spcPts val="0"/>
              </a:spcBef>
              <a:spcAft>
                <a:spcPts val="0"/>
              </a:spcAft>
              <a:buClr>
                <a:schemeClr val="dk1"/>
              </a:buClr>
              <a:buSzPts val="1600"/>
              <a:buChar char="•"/>
            </a:pPr>
            <a:r>
              <a:rPr lang="es-ES" sz="1800" b="0" i="0" dirty="0">
                <a:highlight>
                  <a:srgbClr val="FFFEFC"/>
                </a:highlight>
                <a:latin typeface="+mj-lt"/>
                <a:ea typeface="Inter"/>
                <a:cs typeface="Inter"/>
                <a:sym typeface="Inter"/>
              </a:rPr>
              <a:t>Los conflictos y desacuerdos son inevitables en las relaciones humanas. Es imposible que dos personas tengan siempre las mismas necesidades, opiniones y expectativas. Sin embargo, eso no es malo. Resolver los conflictos de forma sana y constructiva puede reforzar la confianza entre las personas.</a:t>
            </a:r>
          </a:p>
          <a:p>
            <a:pPr marL="0" lvl="0" indent="0" rtl="0">
              <a:lnSpc>
                <a:spcPct val="110000"/>
              </a:lnSpc>
              <a:spcBef>
                <a:spcPts val="0"/>
              </a:spcBef>
              <a:spcAft>
                <a:spcPts val="0"/>
              </a:spcAft>
              <a:buClr>
                <a:schemeClr val="dk1"/>
              </a:buClr>
              <a:buSzPts val="1600"/>
              <a:buNone/>
            </a:pPr>
            <a:endParaRPr lang="es-ES" sz="1800" b="0" i="0" dirty="0">
              <a:highlight>
                <a:srgbClr val="FFFEFC"/>
              </a:highlight>
              <a:latin typeface="+mj-lt"/>
              <a:ea typeface="Inter"/>
              <a:cs typeface="Inter"/>
              <a:sym typeface="Inter"/>
            </a:endParaRPr>
          </a:p>
          <a:p>
            <a:pPr marL="228600" lvl="0" indent="-228600" rtl="0">
              <a:lnSpc>
                <a:spcPct val="110000"/>
              </a:lnSpc>
              <a:spcBef>
                <a:spcPts val="0"/>
              </a:spcBef>
              <a:spcAft>
                <a:spcPts val="0"/>
              </a:spcAft>
              <a:buClr>
                <a:schemeClr val="dk1"/>
              </a:buClr>
              <a:buSzPts val="1600"/>
              <a:buChar char="•"/>
            </a:pPr>
            <a:r>
              <a:rPr lang="es-ES" sz="1800" b="0" i="0" dirty="0">
                <a:highlight>
                  <a:srgbClr val="FFFEFC"/>
                </a:highlight>
                <a:latin typeface="+mj-lt"/>
                <a:ea typeface="Inter"/>
                <a:cs typeface="Inter"/>
                <a:sym typeface="Inter"/>
              </a:rPr>
              <a:t>Entiende que cada persona es diferente, y esto es interesante.</a:t>
            </a:r>
            <a:endParaRPr sz="1800" dirty="0">
              <a:latin typeface="+mj-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79"/>
        <p:cNvGrpSpPr/>
        <p:nvPr/>
      </p:nvGrpSpPr>
      <p:grpSpPr>
        <a:xfrm>
          <a:off x="0" y="0"/>
          <a:ext cx="0" cy="0"/>
          <a:chOff x="0" y="0"/>
          <a:chExt cx="0" cy="0"/>
        </a:xfrm>
      </p:grpSpPr>
      <p:sp>
        <p:nvSpPr>
          <p:cNvPr id="380" name="Google Shape;380;p19"/>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81" name="Google Shape;381;p19" descr="Drawings on colourful paper"/>
          <p:cNvPicPr preferRelativeResize="0"/>
          <p:nvPr/>
        </p:nvPicPr>
        <p:blipFill rotWithShape="1">
          <a:blip r:embed="rId3">
            <a:alphaModFix/>
          </a:blip>
          <a:srcRect l="4301" r="24558" b="-1"/>
          <a:stretch/>
        </p:blipFill>
        <p:spPr>
          <a:xfrm>
            <a:off x="4883022" y="10"/>
            <a:ext cx="7308978" cy="6857990"/>
          </a:xfrm>
          <a:custGeom>
            <a:avLst/>
            <a:gdLst/>
            <a:ahLst/>
            <a:cxnLst/>
            <a:rect l="l" t="t" r="r" b="b"/>
            <a:pathLst>
              <a:path w="7308978" h="6858000" extrusionOk="0">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a:noFill/>
          <a:ln>
            <a:noFill/>
          </a:ln>
        </p:spPr>
      </p:pic>
      <p:sp>
        <p:nvSpPr>
          <p:cNvPr id="382" name="Google Shape;382;p19"/>
          <p:cNvSpPr/>
          <p:nvPr/>
        </p:nvSpPr>
        <p:spPr>
          <a:xfrm>
            <a:off x="0" y="0"/>
            <a:ext cx="6096001" cy="6858000"/>
          </a:xfrm>
          <a:custGeom>
            <a:avLst/>
            <a:gdLst/>
            <a:ahLst/>
            <a:cxnLst/>
            <a:rect l="l" t="t" r="r" b="b"/>
            <a:pathLst>
              <a:path w="6096001" h="6858000" extrusionOk="0">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solidFill>
            <a:schemeClr val="lt1"/>
          </a:solidFill>
          <a:ln w="9525" cap="flat" cmpd="sng">
            <a:solidFill>
              <a:srgbClr val="EFEFEF"/>
            </a:solidFill>
            <a:prstDash val="solid"/>
            <a:miter lim="800000"/>
            <a:headEnd type="none" w="sm" len="sm"/>
            <a:tailEnd type="none" w="sm" len="sm"/>
          </a:ln>
          <a:effectLst>
            <a:outerShdw blurRad="50800" dist="38100" algn="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83" name="Google Shape;383;p19"/>
          <p:cNvSpPr/>
          <p:nvPr/>
        </p:nvSpPr>
        <p:spPr>
          <a:xfrm>
            <a:off x="0" y="0"/>
            <a:ext cx="6086857" cy="6858000"/>
          </a:xfrm>
          <a:custGeom>
            <a:avLst/>
            <a:gdLst/>
            <a:ahLst/>
            <a:cxnLst/>
            <a:rect l="l" t="t" r="r" b="b"/>
            <a:pathLst>
              <a:path w="6086857" h="6858000" extrusionOk="0">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84" name="Google Shape;384;p19"/>
          <p:cNvSpPr txBox="1">
            <a:spLocks noGrp="1"/>
          </p:cNvSpPr>
          <p:nvPr>
            <p:ph type="title"/>
          </p:nvPr>
        </p:nvSpPr>
        <p:spPr>
          <a:xfrm>
            <a:off x="374904" y="856488"/>
            <a:ext cx="4992624" cy="124358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400"/>
              <a:buFont typeface="Play"/>
              <a:buNone/>
            </a:pPr>
            <a:r>
              <a:rPr lang="es-ES" sz="3400" dirty="0"/>
              <a:t>Cuando acaba con una relación</a:t>
            </a:r>
            <a:endParaRPr lang="es-ES" dirty="0"/>
          </a:p>
        </p:txBody>
      </p:sp>
      <p:sp>
        <p:nvSpPr>
          <p:cNvPr id="385" name="Google Shape;385;p19"/>
          <p:cNvSpPr/>
          <p:nvPr/>
        </p:nvSpPr>
        <p:spPr>
          <a:xfrm>
            <a:off x="0" y="1124325"/>
            <a:ext cx="128016" cy="65390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386" name="Google Shape;386;p19"/>
          <p:cNvSpPr/>
          <p:nvPr/>
        </p:nvSpPr>
        <p:spPr>
          <a:xfrm>
            <a:off x="437769" y="2195336"/>
            <a:ext cx="498348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387" name="Google Shape;387;p19"/>
          <p:cNvSpPr txBox="1">
            <a:spLocks noGrp="1"/>
          </p:cNvSpPr>
          <p:nvPr>
            <p:ph type="body" idx="1"/>
          </p:nvPr>
        </p:nvSpPr>
        <p:spPr>
          <a:xfrm>
            <a:off x="374904" y="2522949"/>
            <a:ext cx="5065776" cy="340236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000"/>
              <a:buNone/>
            </a:pPr>
            <a:r>
              <a:rPr lang="es-ES" sz="2000" dirty="0">
                <a:latin typeface="Arial"/>
                <a:ea typeface="Arial"/>
                <a:cs typeface="Arial"/>
                <a:sym typeface="Arial"/>
              </a:rPr>
              <a:t>Señales:</a:t>
            </a:r>
            <a:endParaRPr lang="es-ES" dirty="0"/>
          </a:p>
          <a:p>
            <a:pPr marL="228600" lvl="0" indent="-228600" algn="l" rtl="0">
              <a:lnSpc>
                <a:spcPct val="90000"/>
              </a:lnSpc>
              <a:spcBef>
                <a:spcPts val="1000"/>
              </a:spcBef>
              <a:spcAft>
                <a:spcPts val="0"/>
              </a:spcAft>
              <a:buClr>
                <a:schemeClr val="dk1"/>
              </a:buClr>
              <a:buSzPts val="2000"/>
              <a:buChar char="•"/>
            </a:pPr>
            <a:r>
              <a:rPr lang="es-ES" sz="2000" dirty="0">
                <a:latin typeface="Arial"/>
                <a:ea typeface="Arial"/>
                <a:cs typeface="Arial"/>
                <a:sym typeface="Arial"/>
              </a:rPr>
              <a:t>Infelicidad constante</a:t>
            </a:r>
            <a:endParaRPr lang="es-ES" sz="2000" dirty="0"/>
          </a:p>
          <a:p>
            <a:pPr marL="228600" lvl="0" indent="-228600" algn="l" rtl="0">
              <a:lnSpc>
                <a:spcPct val="90000"/>
              </a:lnSpc>
              <a:spcBef>
                <a:spcPts val="1000"/>
              </a:spcBef>
              <a:spcAft>
                <a:spcPts val="0"/>
              </a:spcAft>
              <a:buClr>
                <a:schemeClr val="dk1"/>
              </a:buClr>
              <a:buSzPts val="2000"/>
              <a:buChar char="•"/>
            </a:pPr>
            <a:r>
              <a:rPr lang="es-ES" sz="2000" b="0" i="0" dirty="0">
                <a:latin typeface="Arial"/>
                <a:ea typeface="Arial"/>
                <a:cs typeface="Arial"/>
                <a:sym typeface="Arial"/>
              </a:rPr>
              <a:t>Falta de confianza</a:t>
            </a:r>
          </a:p>
          <a:p>
            <a:pPr marL="228600" lvl="0" indent="-228600" algn="l" rtl="0">
              <a:lnSpc>
                <a:spcPct val="90000"/>
              </a:lnSpc>
              <a:spcBef>
                <a:spcPts val="1000"/>
              </a:spcBef>
              <a:spcAft>
                <a:spcPts val="0"/>
              </a:spcAft>
              <a:buClr>
                <a:schemeClr val="dk1"/>
              </a:buClr>
              <a:buSzPts val="2000"/>
              <a:buChar char="•"/>
            </a:pPr>
            <a:r>
              <a:rPr lang="es-ES" sz="2000" dirty="0"/>
              <a:t>Patrones de conflicto repetitivos</a:t>
            </a:r>
            <a:endParaRPr lang="es-ES" dirty="0"/>
          </a:p>
          <a:p>
            <a:pPr marL="228600" lvl="0" indent="-228600" algn="l" rtl="0">
              <a:lnSpc>
                <a:spcPct val="90000"/>
              </a:lnSpc>
              <a:spcBef>
                <a:spcPts val="1000"/>
              </a:spcBef>
              <a:spcAft>
                <a:spcPts val="0"/>
              </a:spcAft>
              <a:buClr>
                <a:schemeClr val="dk1"/>
              </a:buClr>
              <a:buSzPts val="2000"/>
              <a:buChar char="•"/>
            </a:pPr>
            <a:r>
              <a:rPr lang="es-ES" sz="2000" b="0" i="0" dirty="0">
                <a:latin typeface="Arial"/>
                <a:ea typeface="Arial"/>
                <a:cs typeface="Arial"/>
                <a:sym typeface="Arial"/>
              </a:rPr>
              <a:t>Abuso emocional o físico</a:t>
            </a:r>
          </a:p>
          <a:p>
            <a:pPr marL="228600" lvl="0" indent="-228600" algn="l" rtl="0">
              <a:lnSpc>
                <a:spcPct val="90000"/>
              </a:lnSpc>
              <a:spcBef>
                <a:spcPts val="1000"/>
              </a:spcBef>
              <a:spcAft>
                <a:spcPts val="0"/>
              </a:spcAft>
              <a:buClr>
                <a:schemeClr val="dk1"/>
              </a:buClr>
              <a:buSzPts val="2000"/>
              <a:buChar char="•"/>
            </a:pPr>
            <a:r>
              <a:rPr lang="es-ES" sz="2000" b="0" i="0" dirty="0">
                <a:latin typeface="Arial"/>
                <a:ea typeface="Arial"/>
                <a:cs typeface="Arial"/>
                <a:sym typeface="Arial"/>
              </a:rPr>
              <a:t>Desalineación de valores</a:t>
            </a:r>
          </a:p>
          <a:p>
            <a:pPr marL="228600" lvl="0" indent="-228600" algn="l" rtl="0">
              <a:lnSpc>
                <a:spcPct val="90000"/>
              </a:lnSpc>
              <a:spcBef>
                <a:spcPts val="1000"/>
              </a:spcBef>
              <a:spcAft>
                <a:spcPts val="0"/>
              </a:spcAft>
              <a:buClr>
                <a:schemeClr val="dk1"/>
              </a:buClr>
              <a:buSzPts val="2000"/>
              <a:buChar char="•"/>
            </a:pPr>
            <a:r>
              <a:rPr lang="es-ES" sz="2000" dirty="0"/>
              <a:t>Sentirse estancado o contenido</a:t>
            </a:r>
          </a:p>
          <a:p>
            <a:pPr marL="228600" lvl="0" indent="-228600" algn="l" rtl="0">
              <a:lnSpc>
                <a:spcPct val="90000"/>
              </a:lnSpc>
              <a:spcBef>
                <a:spcPts val="1000"/>
              </a:spcBef>
              <a:spcAft>
                <a:spcPts val="0"/>
              </a:spcAft>
              <a:buClr>
                <a:schemeClr val="dk1"/>
              </a:buClr>
              <a:buSzPts val="2000"/>
              <a:buChar char="•"/>
            </a:pPr>
            <a:r>
              <a:rPr lang="es-ES" sz="2000" b="0" i="0" dirty="0">
                <a:latin typeface="Arial"/>
                <a:ea typeface="Arial"/>
                <a:cs typeface="Arial"/>
                <a:sym typeface="Arial"/>
              </a:rPr>
              <a:t>Faltas de re</a:t>
            </a:r>
            <a:r>
              <a:rPr lang="es-ES" sz="2000" dirty="0"/>
              <a:t>speto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2"/>
        <p:cNvGrpSpPr/>
        <p:nvPr/>
      </p:nvGrpSpPr>
      <p:grpSpPr>
        <a:xfrm>
          <a:off x="0" y="0"/>
          <a:ext cx="0" cy="0"/>
          <a:chOff x="0" y="0"/>
          <a:chExt cx="0" cy="0"/>
        </a:xfrm>
      </p:grpSpPr>
      <p:sp>
        <p:nvSpPr>
          <p:cNvPr id="393" name="Google Shape;393;p20"/>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94" name="Google Shape;394;p20"/>
          <p:cNvSpPr/>
          <p:nvPr/>
        </p:nvSpPr>
        <p:spPr>
          <a:xfrm>
            <a:off x="0" y="0"/>
            <a:ext cx="11416414" cy="6858000"/>
          </a:xfrm>
          <a:prstGeom prst="rect">
            <a:avLst/>
          </a:prstGeom>
          <a:solidFill>
            <a:schemeClr val="lt1"/>
          </a:solidFill>
          <a:ln>
            <a:noFill/>
          </a:ln>
          <a:effectLst>
            <a:outerShdw blurRad="889000" dist="406400" dir="21540000" sx="90000" sy="90000" algn="t"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95" name="Google Shape;395;p20"/>
          <p:cNvSpPr txBox="1">
            <a:spLocks noGrp="1"/>
          </p:cNvSpPr>
          <p:nvPr>
            <p:ph type="title"/>
          </p:nvPr>
        </p:nvSpPr>
        <p:spPr>
          <a:xfrm>
            <a:off x="6803409" y="762001"/>
            <a:ext cx="4156512" cy="170824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700"/>
              <a:buFont typeface="Play"/>
              <a:buNone/>
            </a:pPr>
            <a:r>
              <a:rPr lang="es-ES" sz="3700" dirty="0"/>
              <a:t>Última actividad</a:t>
            </a:r>
            <a:endParaRPr lang="es-ES" dirty="0"/>
          </a:p>
        </p:txBody>
      </p:sp>
      <p:pic>
        <p:nvPicPr>
          <p:cNvPr id="396" name="Google Shape;396;p20" descr="Two young men sitting on a panel and talking Stock Photo | Adobe Stock"/>
          <p:cNvPicPr preferRelativeResize="0"/>
          <p:nvPr/>
        </p:nvPicPr>
        <p:blipFill rotWithShape="1">
          <a:blip r:embed="rId3">
            <a:alphaModFix/>
          </a:blip>
          <a:srcRect l="17742" r="22924" b="-2"/>
          <a:stretch/>
        </p:blipFill>
        <p:spPr>
          <a:xfrm>
            <a:off x="-1" y="-2"/>
            <a:ext cx="6096001" cy="6858002"/>
          </a:xfrm>
          <a:prstGeom prst="rect">
            <a:avLst/>
          </a:prstGeom>
          <a:noFill/>
          <a:ln>
            <a:noFill/>
          </a:ln>
        </p:spPr>
      </p:pic>
      <p:sp>
        <p:nvSpPr>
          <p:cNvPr id="397" name="Google Shape;397;p20"/>
          <p:cNvSpPr txBox="1"/>
          <p:nvPr/>
        </p:nvSpPr>
        <p:spPr>
          <a:xfrm>
            <a:off x="6803409" y="2470245"/>
            <a:ext cx="4156512" cy="3769835"/>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000"/>
              <a:buFont typeface="Arial"/>
              <a:buChar char="•"/>
            </a:pPr>
            <a:r>
              <a:rPr lang="es-ES" sz="2000" dirty="0">
                <a:solidFill>
                  <a:schemeClr val="dk1"/>
                </a:solidFill>
                <a:latin typeface="Arial"/>
                <a:ea typeface="Arial"/>
                <a:cs typeface="Arial"/>
                <a:sym typeface="Arial"/>
              </a:rPr>
              <a:t> ¿Has aprendido algo sobre ti mismo?</a:t>
            </a:r>
          </a:p>
          <a:p>
            <a:pPr marL="0" marR="0" lvl="0" indent="0" algn="l" rtl="0">
              <a:lnSpc>
                <a:spcPct val="90000"/>
              </a:lnSpc>
              <a:spcBef>
                <a:spcPts val="0"/>
              </a:spcBef>
              <a:spcAft>
                <a:spcPts val="0"/>
              </a:spcAft>
              <a:buClr>
                <a:schemeClr val="dk1"/>
              </a:buClr>
              <a:buSzPts val="2000"/>
              <a:buFont typeface="Arial"/>
              <a:buChar char="•"/>
            </a:pPr>
            <a:endParaRPr lang="es-ES" sz="2000" dirty="0">
              <a:solidFill>
                <a:schemeClr val="dk1"/>
              </a:solidFill>
            </a:endParaRPr>
          </a:p>
          <a:p>
            <a:pPr marL="0" marR="0" lvl="0" indent="0" algn="l" rtl="0">
              <a:lnSpc>
                <a:spcPct val="90000"/>
              </a:lnSpc>
              <a:spcBef>
                <a:spcPts val="0"/>
              </a:spcBef>
              <a:spcAft>
                <a:spcPts val="0"/>
              </a:spcAft>
              <a:buClr>
                <a:schemeClr val="dk1"/>
              </a:buClr>
              <a:buSzPts val="2000"/>
              <a:buFont typeface="Arial"/>
              <a:buChar char="•"/>
            </a:pPr>
            <a:r>
              <a:rPr lang="es-ES" sz="2000" dirty="0">
                <a:solidFill>
                  <a:schemeClr val="dk1"/>
                </a:solidFill>
                <a:latin typeface="Arial"/>
                <a:ea typeface="Arial"/>
                <a:cs typeface="Arial"/>
                <a:sym typeface="Arial"/>
              </a:rPr>
              <a:t> ¿</a:t>
            </a:r>
            <a:r>
              <a:rPr lang="es-ES" sz="2000" dirty="0">
                <a:solidFill>
                  <a:schemeClr val="dk1"/>
                </a:solidFill>
              </a:rPr>
              <a:t>C</a:t>
            </a:r>
            <a:r>
              <a:rPr lang="es-ES" sz="2000" dirty="0">
                <a:solidFill>
                  <a:schemeClr val="dk1"/>
                </a:solidFill>
                <a:latin typeface="Arial"/>
                <a:ea typeface="Arial"/>
                <a:cs typeface="Arial"/>
                <a:sym typeface="Arial"/>
              </a:rPr>
              <a:t>ómo </a:t>
            </a:r>
            <a:r>
              <a:rPr lang="es-ES" sz="2000" dirty="0">
                <a:solidFill>
                  <a:schemeClr val="dk1"/>
                </a:solidFill>
              </a:rPr>
              <a:t>te sientes? </a:t>
            </a:r>
            <a:endParaRPr lang="es-E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grpSp>
        <p:nvGrpSpPr>
          <p:cNvPr id="403" name="Google Shape;403;p21"/>
          <p:cNvGrpSpPr/>
          <p:nvPr/>
        </p:nvGrpSpPr>
        <p:grpSpPr>
          <a:xfrm>
            <a:off x="25268" y="4930407"/>
            <a:ext cx="2726930" cy="1244738"/>
            <a:chOff x="37902" y="7395609"/>
            <a:chExt cx="4090395" cy="1867108"/>
          </a:xfrm>
        </p:grpSpPr>
        <p:pic>
          <p:nvPicPr>
            <p:cNvPr id="404" name="Google Shape;404;p21"/>
            <p:cNvPicPr preferRelativeResize="0"/>
            <p:nvPr/>
          </p:nvPicPr>
          <p:blipFill rotWithShape="1">
            <a:blip r:embed="rId3">
              <a:alphaModFix/>
            </a:blip>
            <a:srcRect/>
            <a:stretch/>
          </p:blipFill>
          <p:spPr>
            <a:xfrm>
              <a:off x="37902" y="7576793"/>
              <a:ext cx="2381249" cy="1685924"/>
            </a:xfrm>
            <a:prstGeom prst="rect">
              <a:avLst/>
            </a:prstGeom>
            <a:noFill/>
            <a:ln>
              <a:noFill/>
            </a:ln>
          </p:spPr>
        </p:pic>
        <p:pic>
          <p:nvPicPr>
            <p:cNvPr id="405" name="Google Shape;405;p21"/>
            <p:cNvPicPr preferRelativeResize="0"/>
            <p:nvPr/>
          </p:nvPicPr>
          <p:blipFill rotWithShape="1">
            <a:blip r:embed="rId4">
              <a:alphaModFix/>
            </a:blip>
            <a:srcRect/>
            <a:stretch/>
          </p:blipFill>
          <p:spPr>
            <a:xfrm>
              <a:off x="2385223" y="7395609"/>
              <a:ext cx="1743074" cy="1743074"/>
            </a:xfrm>
            <a:prstGeom prst="rect">
              <a:avLst/>
            </a:prstGeom>
            <a:noFill/>
            <a:ln>
              <a:noFill/>
            </a:ln>
          </p:spPr>
        </p:pic>
      </p:grpSp>
      <p:pic>
        <p:nvPicPr>
          <p:cNvPr id="406" name="Google Shape;406;p21"/>
          <p:cNvPicPr preferRelativeResize="0"/>
          <p:nvPr/>
        </p:nvPicPr>
        <p:blipFill rotWithShape="1">
          <a:blip r:embed="rId5">
            <a:alphaModFix/>
          </a:blip>
          <a:srcRect/>
          <a:stretch/>
        </p:blipFill>
        <p:spPr>
          <a:xfrm>
            <a:off x="4283568" y="5186012"/>
            <a:ext cx="1795721" cy="745787"/>
          </a:xfrm>
          <a:prstGeom prst="rect">
            <a:avLst/>
          </a:prstGeom>
          <a:noFill/>
          <a:ln>
            <a:noFill/>
          </a:ln>
        </p:spPr>
      </p:pic>
      <p:pic>
        <p:nvPicPr>
          <p:cNvPr id="407" name="Google Shape;407;p21"/>
          <p:cNvPicPr preferRelativeResize="0"/>
          <p:nvPr/>
        </p:nvPicPr>
        <p:blipFill rotWithShape="1">
          <a:blip r:embed="rId6">
            <a:alphaModFix/>
          </a:blip>
          <a:srcRect/>
          <a:stretch/>
        </p:blipFill>
        <p:spPr>
          <a:xfrm>
            <a:off x="6288955" y="4969719"/>
            <a:ext cx="1527895" cy="1130299"/>
          </a:xfrm>
          <a:prstGeom prst="rect">
            <a:avLst/>
          </a:prstGeom>
          <a:noFill/>
          <a:ln>
            <a:noFill/>
          </a:ln>
        </p:spPr>
      </p:pic>
      <p:pic>
        <p:nvPicPr>
          <p:cNvPr id="408" name="Google Shape;408;p21"/>
          <p:cNvPicPr preferRelativeResize="0"/>
          <p:nvPr/>
        </p:nvPicPr>
        <p:blipFill rotWithShape="1">
          <a:blip r:embed="rId7">
            <a:alphaModFix/>
          </a:blip>
          <a:srcRect/>
          <a:stretch/>
        </p:blipFill>
        <p:spPr>
          <a:xfrm>
            <a:off x="303761" y="946339"/>
            <a:ext cx="1674887" cy="1776156"/>
          </a:xfrm>
          <a:prstGeom prst="rect">
            <a:avLst/>
          </a:prstGeom>
          <a:noFill/>
          <a:ln>
            <a:noFill/>
          </a:ln>
        </p:spPr>
      </p:pic>
      <p:sp>
        <p:nvSpPr>
          <p:cNvPr id="409" name="Google Shape;409;p21"/>
          <p:cNvSpPr/>
          <p:nvPr/>
        </p:nvSpPr>
        <p:spPr>
          <a:xfrm>
            <a:off x="0" y="6172200"/>
            <a:ext cx="12191577" cy="685800"/>
          </a:xfrm>
          <a:custGeom>
            <a:avLst/>
            <a:gdLst/>
            <a:ahLst/>
            <a:cxnLst/>
            <a:rect l="l" t="t" r="r" b="b"/>
            <a:pathLst>
              <a:path w="18287365" h="1028700" extrusionOk="0">
                <a:moveTo>
                  <a:pt x="0" y="0"/>
                </a:moveTo>
                <a:lnTo>
                  <a:pt x="18286852" y="0"/>
                </a:lnTo>
                <a:lnTo>
                  <a:pt x="18286852" y="1028699"/>
                </a:lnTo>
                <a:lnTo>
                  <a:pt x="0" y="1028699"/>
                </a:lnTo>
                <a:lnTo>
                  <a:pt x="0" y="0"/>
                </a:lnTo>
                <a:close/>
              </a:path>
            </a:pathLst>
          </a:custGeom>
          <a:solidFill>
            <a:srgbClr val="487D5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sp>
        <p:nvSpPr>
          <p:cNvPr id="410" name="Google Shape;410;p21"/>
          <p:cNvSpPr txBox="1"/>
          <p:nvPr/>
        </p:nvSpPr>
        <p:spPr>
          <a:xfrm>
            <a:off x="20009" y="6354652"/>
            <a:ext cx="12152207" cy="437129"/>
          </a:xfrm>
          <a:prstGeom prst="rect">
            <a:avLst/>
          </a:prstGeom>
          <a:noFill/>
          <a:ln>
            <a:noFill/>
          </a:ln>
        </p:spPr>
        <p:txBody>
          <a:bodyPr spcFirstLastPara="1" wrap="square" lIns="0" tIns="8450" rIns="0" bIns="0" anchor="t" anchorCtr="0">
            <a:spAutoFit/>
          </a:bodyPr>
          <a:lstStyle/>
          <a:p>
            <a:pPr marL="841204" marR="3387" lvl="0" indent="-833161" algn="l" rtl="0">
              <a:lnSpc>
                <a:spcPct val="115100"/>
              </a:lnSpc>
              <a:spcBef>
                <a:spcPts val="0"/>
              </a:spcBef>
              <a:spcAft>
                <a:spcPts val="0"/>
              </a:spcAft>
              <a:buNone/>
            </a:pPr>
            <a:r>
              <a:rPr lang="en-US" sz="1267" dirty="0">
                <a:solidFill>
                  <a:srgbClr val="FFFFFF"/>
                </a:solidFill>
                <a:latin typeface="Helvetica Neue"/>
                <a:ea typeface="Helvetica Neue"/>
                <a:cs typeface="Helvetica Neue"/>
                <a:sym typeface="Helvetica Neue"/>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267" dirty="0">
              <a:solidFill>
                <a:schemeClr val="dk1"/>
              </a:solidFill>
              <a:latin typeface="Helvetica Neue"/>
              <a:ea typeface="Helvetica Neue"/>
              <a:cs typeface="Helvetica Neue"/>
              <a:sym typeface="Helvetica Neue"/>
            </a:endParaRPr>
          </a:p>
        </p:txBody>
      </p:sp>
      <p:pic>
        <p:nvPicPr>
          <p:cNvPr id="411" name="Google Shape;411;p21"/>
          <p:cNvPicPr preferRelativeResize="0"/>
          <p:nvPr/>
        </p:nvPicPr>
        <p:blipFill rotWithShape="1">
          <a:blip r:embed="rId8">
            <a:alphaModFix/>
          </a:blip>
          <a:srcRect/>
          <a:stretch/>
        </p:blipFill>
        <p:spPr>
          <a:xfrm>
            <a:off x="10426294" y="920091"/>
            <a:ext cx="1365249" cy="1441449"/>
          </a:xfrm>
          <a:prstGeom prst="rect">
            <a:avLst/>
          </a:prstGeom>
          <a:noFill/>
          <a:ln>
            <a:noFill/>
          </a:ln>
        </p:spPr>
      </p:pic>
      <p:sp>
        <p:nvSpPr>
          <p:cNvPr id="413" name="Google Shape;413;p21"/>
          <p:cNvSpPr txBox="1">
            <a:spLocks noGrp="1"/>
          </p:cNvSpPr>
          <p:nvPr>
            <p:ph type="title"/>
          </p:nvPr>
        </p:nvSpPr>
        <p:spPr>
          <a:xfrm>
            <a:off x="4501410" y="1064254"/>
            <a:ext cx="2793153" cy="839893"/>
          </a:xfrm>
          <a:prstGeom prst="rect">
            <a:avLst/>
          </a:prstGeom>
          <a:noFill/>
          <a:ln>
            <a:noFill/>
          </a:ln>
        </p:spPr>
        <p:txBody>
          <a:bodyPr spcFirstLastPara="1" wrap="square" lIns="0" tIns="8450" rIns="0" bIns="0" anchor="t" anchorCtr="0">
            <a:spAutoFit/>
          </a:bodyPr>
          <a:lstStyle/>
          <a:p>
            <a:pPr marL="8467" marR="0" lvl="0" indent="0" algn="l" rtl="0">
              <a:lnSpc>
                <a:spcPct val="100000"/>
              </a:lnSpc>
              <a:spcBef>
                <a:spcPts val="0"/>
              </a:spcBef>
              <a:spcAft>
                <a:spcPts val="0"/>
              </a:spcAft>
              <a:buNone/>
            </a:pPr>
            <a:r>
              <a:rPr lang="en-US" sz="1200" b="1" i="0" u="none" strike="noStrike" cap="none">
                <a:solidFill>
                  <a:schemeClr val="dk1"/>
                </a:solidFill>
                <a:latin typeface="Calibri"/>
                <a:ea typeface="Calibri"/>
                <a:cs typeface="Calibri"/>
                <a:sym typeface="Calibri"/>
              </a:rPr>
              <a:t>Eurhope</a:t>
            </a:r>
            <a:endParaRPr/>
          </a:p>
        </p:txBody>
      </p:sp>
      <p:sp>
        <p:nvSpPr>
          <p:cNvPr id="414" name="Google Shape;414;p21"/>
          <p:cNvSpPr txBox="1"/>
          <p:nvPr/>
        </p:nvSpPr>
        <p:spPr>
          <a:xfrm>
            <a:off x="2516738" y="1866513"/>
            <a:ext cx="7483296" cy="562530"/>
          </a:xfrm>
          <a:prstGeom prst="rect">
            <a:avLst/>
          </a:prstGeom>
          <a:noFill/>
          <a:ln>
            <a:noFill/>
          </a:ln>
        </p:spPr>
        <p:txBody>
          <a:bodyPr spcFirstLastPara="1" wrap="square" lIns="0" tIns="8450" rIns="0" bIns="0" anchor="t" anchorCtr="0">
            <a:spAutoFit/>
          </a:bodyPr>
          <a:lstStyle/>
          <a:p>
            <a:pPr marL="8467" marR="0" lvl="0" indent="0" algn="ctr" rtl="0">
              <a:lnSpc>
                <a:spcPct val="100000"/>
              </a:lnSpc>
              <a:spcBef>
                <a:spcPts val="0"/>
              </a:spcBef>
              <a:spcAft>
                <a:spcPts val="0"/>
              </a:spcAft>
              <a:buNone/>
            </a:pPr>
            <a:r>
              <a:rPr lang="en-US" sz="2333" dirty="0">
                <a:solidFill>
                  <a:schemeClr val="dk1"/>
                </a:solidFill>
                <a:latin typeface="Georgia"/>
                <a:ea typeface="Georgia"/>
                <a:cs typeface="Georgia"/>
                <a:sym typeface="Georgia"/>
              </a:rPr>
              <a:t>La UE </a:t>
            </a:r>
            <a:r>
              <a:rPr lang="en-US" sz="2333" dirty="0" err="1">
                <a:solidFill>
                  <a:schemeClr val="dk1"/>
                </a:solidFill>
                <a:latin typeface="Georgia"/>
                <a:ea typeface="Georgia"/>
                <a:cs typeface="Georgia"/>
                <a:sym typeface="Georgia"/>
              </a:rPr>
              <a:t>como</a:t>
            </a:r>
            <a:r>
              <a:rPr lang="en-US" sz="2333" dirty="0">
                <a:solidFill>
                  <a:schemeClr val="dk1"/>
                </a:solidFill>
                <a:latin typeface="Georgia"/>
                <a:ea typeface="Georgia"/>
                <a:cs typeface="Georgia"/>
                <a:sym typeface="Georgia"/>
              </a:rPr>
              <a:t> </a:t>
            </a:r>
            <a:r>
              <a:rPr lang="en-US" sz="2333" dirty="0" err="1">
                <a:solidFill>
                  <a:schemeClr val="dk1"/>
                </a:solidFill>
                <a:latin typeface="Georgia"/>
                <a:ea typeface="Georgia"/>
                <a:cs typeface="Georgia"/>
                <a:sym typeface="Georgia"/>
              </a:rPr>
              <a:t>hogar</a:t>
            </a:r>
            <a:r>
              <a:rPr lang="en-US" sz="2333" dirty="0">
                <a:solidFill>
                  <a:schemeClr val="dk1"/>
                </a:solidFill>
                <a:latin typeface="Georgia"/>
                <a:ea typeface="Georgia"/>
                <a:cs typeface="Georgia"/>
                <a:sym typeface="Georgia"/>
              </a:rPr>
              <a:t> </a:t>
            </a:r>
            <a:r>
              <a:rPr lang="en-US" sz="2333" dirty="0" err="1">
                <a:solidFill>
                  <a:schemeClr val="dk1"/>
                </a:solidFill>
                <a:latin typeface="Georgia"/>
                <a:ea typeface="Georgia"/>
                <a:cs typeface="Georgia"/>
                <a:sym typeface="Georgia"/>
              </a:rPr>
              <a:t>solidario</a:t>
            </a:r>
            <a:r>
              <a:rPr lang="en-US" sz="2333" dirty="0">
                <a:solidFill>
                  <a:schemeClr val="dk1"/>
                </a:solidFill>
                <a:latin typeface="Georgia"/>
                <a:ea typeface="Georgia"/>
                <a:cs typeface="Georgia"/>
                <a:sym typeface="Georgia"/>
              </a:rPr>
              <a:t> para </a:t>
            </a:r>
            <a:r>
              <a:rPr lang="en-US" sz="2333" dirty="0" err="1">
                <a:solidFill>
                  <a:schemeClr val="dk1"/>
                </a:solidFill>
                <a:latin typeface="Georgia"/>
                <a:ea typeface="Georgia"/>
                <a:cs typeface="Georgia"/>
                <a:sym typeface="Georgia"/>
              </a:rPr>
              <a:t>menores</a:t>
            </a:r>
            <a:r>
              <a:rPr lang="en-US" sz="2333" dirty="0">
                <a:solidFill>
                  <a:schemeClr val="dk1"/>
                </a:solidFill>
                <a:latin typeface="Georgia"/>
                <a:ea typeface="Georgia"/>
                <a:cs typeface="Georgia"/>
                <a:sym typeface="Georgia"/>
              </a:rPr>
              <a:t> </a:t>
            </a:r>
            <a:r>
              <a:rPr lang="en-US" sz="2333" dirty="0" err="1">
                <a:solidFill>
                  <a:schemeClr val="dk1"/>
                </a:solidFill>
                <a:latin typeface="Georgia"/>
                <a:ea typeface="Georgia"/>
                <a:cs typeface="Georgia"/>
                <a:sym typeface="Georgia"/>
              </a:rPr>
              <a:t>tutelados</a:t>
            </a:r>
            <a:endParaRPr lang="en-US" sz="2333" dirty="0">
              <a:solidFill>
                <a:schemeClr val="dk1"/>
              </a:solidFill>
              <a:latin typeface="Georgia"/>
              <a:ea typeface="Georgia"/>
              <a:cs typeface="Georgia"/>
              <a:sym typeface="Georgia"/>
            </a:endParaRPr>
          </a:p>
          <a:p>
            <a:pPr marL="8467" marR="0" lvl="0" indent="0" algn="ctr" rtl="0">
              <a:lnSpc>
                <a:spcPct val="100000"/>
              </a:lnSpc>
              <a:spcBef>
                <a:spcPts val="0"/>
              </a:spcBef>
              <a:spcAft>
                <a:spcPts val="0"/>
              </a:spcAft>
              <a:buNone/>
            </a:pPr>
            <a:r>
              <a:rPr lang="en-US" sz="1267" dirty="0">
                <a:solidFill>
                  <a:schemeClr val="dk1"/>
                </a:solidFill>
                <a:latin typeface="Helvetica Neue"/>
                <a:ea typeface="Helvetica Neue"/>
                <a:cs typeface="Helvetica Neue"/>
                <a:sym typeface="Helvetica Neue"/>
              </a:rPr>
              <a:t>Erasmus+ project n. 2023-2-IT03-KA220-YOU-000184370</a:t>
            </a:r>
            <a:endParaRPr sz="1267" dirty="0">
              <a:solidFill>
                <a:schemeClr val="dk1"/>
              </a:solidFill>
              <a:latin typeface="Helvetica Neue"/>
              <a:ea typeface="Helvetica Neue"/>
              <a:cs typeface="Helvetica Neue"/>
              <a:sym typeface="Helvetica Neue"/>
            </a:endParaRPr>
          </a:p>
        </p:txBody>
      </p:sp>
      <p:pic>
        <p:nvPicPr>
          <p:cNvPr id="415" name="Google Shape;415;p21"/>
          <p:cNvPicPr preferRelativeResize="0"/>
          <p:nvPr/>
        </p:nvPicPr>
        <p:blipFill rotWithShape="1">
          <a:blip r:embed="rId9">
            <a:alphaModFix/>
          </a:blip>
          <a:srcRect/>
          <a:stretch/>
        </p:blipFill>
        <p:spPr>
          <a:xfrm>
            <a:off x="7915797" y="5291340"/>
            <a:ext cx="1777999" cy="488949"/>
          </a:xfrm>
          <a:prstGeom prst="rect">
            <a:avLst/>
          </a:prstGeom>
          <a:noFill/>
          <a:ln>
            <a:noFill/>
          </a:ln>
        </p:spPr>
      </p:pic>
      <p:pic>
        <p:nvPicPr>
          <p:cNvPr id="416" name="Google Shape;416;p21"/>
          <p:cNvPicPr preferRelativeResize="0"/>
          <p:nvPr/>
        </p:nvPicPr>
        <p:blipFill rotWithShape="1">
          <a:blip r:embed="rId10">
            <a:alphaModFix/>
          </a:blip>
          <a:srcRect/>
          <a:stretch/>
        </p:blipFill>
        <p:spPr>
          <a:xfrm>
            <a:off x="9795972" y="5242233"/>
            <a:ext cx="534561" cy="537599"/>
          </a:xfrm>
          <a:prstGeom prst="rect">
            <a:avLst/>
          </a:prstGeom>
          <a:noFill/>
          <a:ln>
            <a:noFill/>
          </a:ln>
        </p:spPr>
      </p:pic>
      <p:sp>
        <p:nvSpPr>
          <p:cNvPr id="417" name="Google Shape;417;p21"/>
          <p:cNvSpPr/>
          <p:nvPr/>
        </p:nvSpPr>
        <p:spPr>
          <a:xfrm>
            <a:off x="10406008" y="5352499"/>
            <a:ext cx="786977" cy="134620"/>
          </a:xfrm>
          <a:custGeom>
            <a:avLst/>
            <a:gdLst/>
            <a:ahLst/>
            <a:cxnLst/>
            <a:rect l="l" t="t" r="r" b="b"/>
            <a:pathLst>
              <a:path w="1180465" h="201929" extrusionOk="0">
                <a:moveTo>
                  <a:pt x="124028" y="61188"/>
                </a:moveTo>
                <a:lnTo>
                  <a:pt x="109791" y="22682"/>
                </a:lnTo>
                <a:lnTo>
                  <a:pt x="100495" y="14922"/>
                </a:lnTo>
                <a:lnTo>
                  <a:pt x="100495" y="61188"/>
                </a:lnTo>
                <a:lnTo>
                  <a:pt x="99656" y="71285"/>
                </a:lnTo>
                <a:lnTo>
                  <a:pt x="69405" y="99910"/>
                </a:lnTo>
                <a:lnTo>
                  <a:pt x="43332" y="102387"/>
                </a:lnTo>
                <a:lnTo>
                  <a:pt x="22885" y="102387"/>
                </a:lnTo>
                <a:lnTo>
                  <a:pt x="22771" y="22682"/>
                </a:lnTo>
                <a:lnTo>
                  <a:pt x="48221" y="22682"/>
                </a:lnTo>
                <a:lnTo>
                  <a:pt x="87757"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53"/>
                </a:lnTo>
                <a:lnTo>
                  <a:pt x="122847" y="74231"/>
                </a:lnTo>
                <a:lnTo>
                  <a:pt x="124028" y="61188"/>
                </a:lnTo>
                <a:close/>
              </a:path>
              <a:path w="1180465" h="201929" extrusionOk="0">
                <a:moveTo>
                  <a:pt x="275285" y="198882"/>
                </a:moveTo>
                <a:lnTo>
                  <a:pt x="226148" y="117462"/>
                </a:lnTo>
                <a:lnTo>
                  <a:pt x="222161" y="110845"/>
                </a:lnTo>
                <a:lnTo>
                  <a:pt x="239344" y="102450"/>
                </a:lnTo>
                <a:lnTo>
                  <a:pt x="244119" y="97967"/>
                </a:lnTo>
                <a:lnTo>
                  <a:pt x="251625" y="90906"/>
                </a:lnTo>
                <a:lnTo>
                  <a:pt x="258991" y="76200"/>
                </a:lnTo>
                <a:lnTo>
                  <a:pt x="261442" y="58369"/>
                </a:lnTo>
                <a:lnTo>
                  <a:pt x="260388" y="45351"/>
                </a:lnTo>
                <a:lnTo>
                  <a:pt x="238074" y="12979"/>
                </a:lnTo>
                <a:lnTo>
                  <a:pt x="238074" y="59588"/>
                </a:lnTo>
                <a:lnTo>
                  <a:pt x="237363" y="68554"/>
                </a:lnTo>
                <a:lnTo>
                  <a:pt x="202780" y="97243"/>
                </a:lnTo>
                <a:lnTo>
                  <a:pt x="191554" y="97853"/>
                </a:lnTo>
                <a:lnTo>
                  <a:pt x="160464" y="97853"/>
                </a:lnTo>
                <a:lnTo>
                  <a:pt x="160464" y="23050"/>
                </a:lnTo>
                <a:lnTo>
                  <a:pt x="189966" y="23050"/>
                </a:lnTo>
                <a:lnTo>
                  <a:pt x="231660" y="36588"/>
                </a:lnTo>
                <a:lnTo>
                  <a:pt x="238074" y="59588"/>
                </a:lnTo>
                <a:lnTo>
                  <a:pt x="238074" y="12979"/>
                </a:lnTo>
                <a:lnTo>
                  <a:pt x="234581" y="10833"/>
                </a:lnTo>
                <a:lnTo>
                  <a:pt x="222478" y="6540"/>
                </a:lnTo>
                <a:lnTo>
                  <a:pt x="208013" y="3937"/>
                </a:lnTo>
                <a:lnTo>
                  <a:pt x="191185" y="3073"/>
                </a:lnTo>
                <a:lnTo>
                  <a:pt x="137579" y="3073"/>
                </a:lnTo>
                <a:lnTo>
                  <a:pt x="137579" y="198882"/>
                </a:lnTo>
                <a:lnTo>
                  <a:pt x="160350" y="198882"/>
                </a:lnTo>
                <a:lnTo>
                  <a:pt x="160350" y="117462"/>
                </a:lnTo>
                <a:lnTo>
                  <a:pt x="200977" y="117462"/>
                </a:lnTo>
                <a:lnTo>
                  <a:pt x="248348" y="198882"/>
                </a:lnTo>
                <a:lnTo>
                  <a:pt x="275285" y="198882"/>
                </a:lnTo>
                <a:close/>
              </a:path>
              <a:path w="1180465" h="201929" extrusionOk="0">
                <a:moveTo>
                  <a:pt x="449326" y="100787"/>
                </a:moveTo>
                <a:lnTo>
                  <a:pt x="449084" y="100672"/>
                </a:lnTo>
                <a:lnTo>
                  <a:pt x="447611" y="78384"/>
                </a:lnTo>
                <a:lnTo>
                  <a:pt x="443191" y="58648"/>
                </a:lnTo>
                <a:lnTo>
                  <a:pt x="435813" y="41427"/>
                </a:lnTo>
                <a:lnTo>
                  <a:pt x="425462" y="26733"/>
                </a:lnTo>
                <a:lnTo>
                  <a:pt x="425094" y="26403"/>
                </a:lnTo>
                <a:lnTo>
                  <a:pt x="425094" y="100787"/>
                </a:lnTo>
                <a:lnTo>
                  <a:pt x="424065" y="119456"/>
                </a:lnTo>
                <a:lnTo>
                  <a:pt x="408571" y="161239"/>
                </a:lnTo>
                <a:lnTo>
                  <a:pt x="374650" y="180428"/>
                </a:lnTo>
                <a:lnTo>
                  <a:pt x="359486" y="181711"/>
                </a:lnTo>
                <a:lnTo>
                  <a:pt x="344385" y="180428"/>
                </a:lnTo>
                <a:lnTo>
                  <a:pt x="310413" y="161112"/>
                </a:lnTo>
                <a:lnTo>
                  <a:pt x="294589" y="119545"/>
                </a:lnTo>
                <a:lnTo>
                  <a:pt x="293522" y="100787"/>
                </a:lnTo>
                <a:lnTo>
                  <a:pt x="293408" y="100545"/>
                </a:lnTo>
                <a:lnTo>
                  <a:pt x="302895" y="52412"/>
                </a:lnTo>
                <a:lnTo>
                  <a:pt x="331152" y="25501"/>
                </a:lnTo>
                <a:lnTo>
                  <a:pt x="359740" y="20358"/>
                </a:lnTo>
                <a:lnTo>
                  <a:pt x="374904" y="21640"/>
                </a:lnTo>
                <a:lnTo>
                  <a:pt x="408571" y="40830"/>
                </a:lnTo>
                <a:lnTo>
                  <a:pt x="424065" y="82105"/>
                </a:lnTo>
                <a:lnTo>
                  <a:pt x="425094" y="100787"/>
                </a:lnTo>
                <a:lnTo>
                  <a:pt x="425094" y="26403"/>
                </a:lnTo>
                <a:lnTo>
                  <a:pt x="379984" y="1676"/>
                </a:lnTo>
                <a:lnTo>
                  <a:pt x="359740" y="0"/>
                </a:lnTo>
                <a:lnTo>
                  <a:pt x="339305" y="1663"/>
                </a:lnTo>
                <a:lnTo>
                  <a:pt x="292900" y="26365"/>
                </a:lnTo>
                <a:lnTo>
                  <a:pt x="270878" y="77863"/>
                </a:lnTo>
                <a:lnTo>
                  <a:pt x="269405" y="100545"/>
                </a:lnTo>
                <a:lnTo>
                  <a:pt x="270878" y="123278"/>
                </a:lnTo>
                <a:lnTo>
                  <a:pt x="282625" y="160616"/>
                </a:lnTo>
                <a:lnTo>
                  <a:pt x="321576" y="195072"/>
                </a:lnTo>
                <a:lnTo>
                  <a:pt x="359613" y="201701"/>
                </a:lnTo>
                <a:lnTo>
                  <a:pt x="379577" y="199999"/>
                </a:lnTo>
                <a:lnTo>
                  <a:pt x="397230" y="194919"/>
                </a:lnTo>
                <a:lnTo>
                  <a:pt x="412572" y="186486"/>
                </a:lnTo>
                <a:lnTo>
                  <a:pt x="417855" y="181711"/>
                </a:lnTo>
                <a:lnTo>
                  <a:pt x="425589" y="174726"/>
                </a:lnTo>
                <a:lnTo>
                  <a:pt x="435952" y="160032"/>
                </a:lnTo>
                <a:lnTo>
                  <a:pt x="443382" y="142811"/>
                </a:lnTo>
                <a:lnTo>
                  <a:pt x="447840" y="123063"/>
                </a:lnTo>
                <a:lnTo>
                  <a:pt x="449326" y="100787"/>
                </a:lnTo>
                <a:close/>
              </a:path>
              <a:path w="1180465" h="201929" extrusionOk="0">
                <a:moveTo>
                  <a:pt x="617880" y="96380"/>
                </a:moveTo>
                <a:lnTo>
                  <a:pt x="551408" y="96380"/>
                </a:lnTo>
                <a:lnTo>
                  <a:pt x="551294" y="116852"/>
                </a:lnTo>
                <a:lnTo>
                  <a:pt x="594982" y="116852"/>
                </a:lnTo>
                <a:lnTo>
                  <a:pt x="594982" y="177177"/>
                </a:lnTo>
                <a:lnTo>
                  <a:pt x="585279" y="179197"/>
                </a:lnTo>
                <a:lnTo>
                  <a:pt x="575437" y="180657"/>
                </a:lnTo>
                <a:lnTo>
                  <a:pt x="565454" y="181533"/>
                </a:lnTo>
                <a:lnTo>
                  <a:pt x="555332" y="181838"/>
                </a:lnTo>
                <a:lnTo>
                  <a:pt x="537730" y="180543"/>
                </a:lnTo>
                <a:lnTo>
                  <a:pt x="498538" y="161353"/>
                </a:lnTo>
                <a:lnTo>
                  <a:pt x="480415" y="119811"/>
                </a:lnTo>
                <a:lnTo>
                  <a:pt x="479196" y="101155"/>
                </a:lnTo>
                <a:lnTo>
                  <a:pt x="480453" y="83273"/>
                </a:lnTo>
                <a:lnTo>
                  <a:pt x="499275" y="42062"/>
                </a:lnTo>
                <a:lnTo>
                  <a:pt x="538238" y="22059"/>
                </a:lnTo>
                <a:lnTo>
                  <a:pt x="555078" y="20726"/>
                </a:lnTo>
                <a:lnTo>
                  <a:pt x="567436" y="21437"/>
                </a:lnTo>
                <a:lnTo>
                  <a:pt x="580034" y="23558"/>
                </a:lnTo>
                <a:lnTo>
                  <a:pt x="592899" y="27089"/>
                </a:lnTo>
                <a:lnTo>
                  <a:pt x="606005" y="32004"/>
                </a:lnTo>
                <a:lnTo>
                  <a:pt x="614819" y="11899"/>
                </a:lnTo>
                <a:lnTo>
                  <a:pt x="601014" y="6832"/>
                </a:lnTo>
                <a:lnTo>
                  <a:pt x="586651" y="3238"/>
                </a:lnTo>
                <a:lnTo>
                  <a:pt x="571804" y="1092"/>
                </a:lnTo>
                <a:lnTo>
                  <a:pt x="556552" y="368"/>
                </a:lnTo>
                <a:lnTo>
                  <a:pt x="541616" y="1130"/>
                </a:lnTo>
                <a:lnTo>
                  <a:pt x="502691" y="12509"/>
                </a:lnTo>
                <a:lnTo>
                  <a:pt x="467448" y="47574"/>
                </a:lnTo>
                <a:lnTo>
                  <a:pt x="455968" y="86233"/>
                </a:lnTo>
                <a:lnTo>
                  <a:pt x="455206" y="101041"/>
                </a:lnTo>
                <a:lnTo>
                  <a:pt x="456742" y="123596"/>
                </a:lnTo>
                <a:lnTo>
                  <a:pt x="469099" y="160655"/>
                </a:lnTo>
                <a:lnTo>
                  <a:pt x="509600" y="195072"/>
                </a:lnTo>
                <a:lnTo>
                  <a:pt x="549084" y="201701"/>
                </a:lnTo>
                <a:lnTo>
                  <a:pt x="559346" y="201536"/>
                </a:lnTo>
                <a:lnTo>
                  <a:pt x="602221" y="195986"/>
                </a:lnTo>
                <a:lnTo>
                  <a:pt x="617880" y="191643"/>
                </a:lnTo>
                <a:lnTo>
                  <a:pt x="617880" y="96380"/>
                </a:lnTo>
                <a:close/>
              </a:path>
              <a:path w="1180465" h="201929" extrusionOk="0">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57" y="22720"/>
                </a:lnTo>
                <a:lnTo>
                  <a:pt x="799757" y="199402"/>
                </a:lnTo>
                <a:lnTo>
                  <a:pt x="822464" y="199402"/>
                </a:lnTo>
                <a:lnTo>
                  <a:pt x="822464" y="22720"/>
                </a:lnTo>
                <a:lnTo>
                  <a:pt x="861936" y="22720"/>
                </a:lnTo>
                <a:lnTo>
                  <a:pt x="884339" y="22720"/>
                </a:lnTo>
                <a:lnTo>
                  <a:pt x="923874" y="22720"/>
                </a:lnTo>
                <a:lnTo>
                  <a:pt x="923874" y="199402"/>
                </a:lnTo>
                <a:lnTo>
                  <a:pt x="946581" y="199402"/>
                </a:lnTo>
                <a:lnTo>
                  <a:pt x="946581" y="22720"/>
                </a:lnTo>
                <a:lnTo>
                  <a:pt x="1008456" y="22720"/>
                </a:lnTo>
                <a:lnTo>
                  <a:pt x="1008456" y="3657"/>
                </a:lnTo>
                <a:close/>
              </a:path>
              <a:path w="1180465" h="201929" extrusionOk="0">
                <a:moveTo>
                  <a:pt x="1180299" y="100787"/>
                </a:moveTo>
                <a:lnTo>
                  <a:pt x="1180058" y="100672"/>
                </a:lnTo>
                <a:lnTo>
                  <a:pt x="1178585" y="78384"/>
                </a:lnTo>
                <a:lnTo>
                  <a:pt x="1174165" y="58648"/>
                </a:lnTo>
                <a:lnTo>
                  <a:pt x="1166787" y="41427"/>
                </a:lnTo>
                <a:lnTo>
                  <a:pt x="1156436" y="26733"/>
                </a:lnTo>
                <a:lnTo>
                  <a:pt x="1156068" y="26403"/>
                </a:lnTo>
                <a:lnTo>
                  <a:pt x="1156068" y="100787"/>
                </a:lnTo>
                <a:lnTo>
                  <a:pt x="1155039" y="119456"/>
                </a:lnTo>
                <a:lnTo>
                  <a:pt x="1139545" y="161239"/>
                </a:lnTo>
                <a:lnTo>
                  <a:pt x="1105623" y="180428"/>
                </a:lnTo>
                <a:lnTo>
                  <a:pt x="1090460" y="181711"/>
                </a:lnTo>
                <a:lnTo>
                  <a:pt x="1075359" y="180428"/>
                </a:lnTo>
                <a:lnTo>
                  <a:pt x="1041374" y="161112"/>
                </a:lnTo>
                <a:lnTo>
                  <a:pt x="1025563" y="119545"/>
                </a:lnTo>
                <a:lnTo>
                  <a:pt x="1024483" y="100787"/>
                </a:lnTo>
                <a:lnTo>
                  <a:pt x="1024382" y="100545"/>
                </a:lnTo>
                <a:lnTo>
                  <a:pt x="1033868" y="52412"/>
                </a:lnTo>
                <a:lnTo>
                  <a:pt x="1062126" y="25501"/>
                </a:lnTo>
                <a:lnTo>
                  <a:pt x="1090701" y="20358"/>
                </a:lnTo>
                <a:lnTo>
                  <a:pt x="1105877" y="21640"/>
                </a:lnTo>
                <a:lnTo>
                  <a:pt x="1139545" y="40830"/>
                </a:lnTo>
                <a:lnTo>
                  <a:pt x="1155039" y="82105"/>
                </a:lnTo>
                <a:lnTo>
                  <a:pt x="1156068" y="100787"/>
                </a:lnTo>
                <a:lnTo>
                  <a:pt x="1156068" y="26403"/>
                </a:lnTo>
                <a:lnTo>
                  <a:pt x="1110957" y="1676"/>
                </a:lnTo>
                <a:lnTo>
                  <a:pt x="1090701" y="0"/>
                </a:lnTo>
                <a:lnTo>
                  <a:pt x="1070279" y="1663"/>
                </a:lnTo>
                <a:lnTo>
                  <a:pt x="1023874" y="26365"/>
                </a:lnTo>
                <a:lnTo>
                  <a:pt x="1001839" y="77863"/>
                </a:lnTo>
                <a:lnTo>
                  <a:pt x="1000379" y="100545"/>
                </a:lnTo>
                <a:lnTo>
                  <a:pt x="1001839" y="123278"/>
                </a:lnTo>
                <a:lnTo>
                  <a:pt x="1013599" y="160616"/>
                </a:lnTo>
                <a:lnTo>
                  <a:pt x="1052550" y="195072"/>
                </a:lnTo>
                <a:lnTo>
                  <a:pt x="1090587" y="201701"/>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grpSp>
        <p:nvGrpSpPr>
          <p:cNvPr id="418" name="Google Shape;418;p21"/>
          <p:cNvGrpSpPr/>
          <p:nvPr/>
        </p:nvGrpSpPr>
        <p:grpSpPr>
          <a:xfrm>
            <a:off x="11231396" y="5352745"/>
            <a:ext cx="736275" cy="134197"/>
            <a:chOff x="16847094" y="8029117"/>
            <a:chExt cx="1104413" cy="201295"/>
          </a:xfrm>
        </p:grpSpPr>
        <p:pic>
          <p:nvPicPr>
            <p:cNvPr id="419" name="Google Shape;419;p21"/>
            <p:cNvPicPr preferRelativeResize="0"/>
            <p:nvPr/>
          </p:nvPicPr>
          <p:blipFill rotWithShape="1">
            <a:blip r:embed="rId11">
              <a:alphaModFix/>
            </a:blip>
            <a:srcRect/>
            <a:stretch/>
          </p:blipFill>
          <p:spPr>
            <a:xfrm>
              <a:off x="16847094" y="8031077"/>
              <a:ext cx="493393" cy="197072"/>
            </a:xfrm>
            <a:prstGeom prst="rect">
              <a:avLst/>
            </a:prstGeom>
            <a:noFill/>
            <a:ln>
              <a:noFill/>
            </a:ln>
          </p:spPr>
        </p:pic>
        <p:sp>
          <p:nvSpPr>
            <p:cNvPr id="420" name="Google Shape;420;p21"/>
            <p:cNvSpPr/>
            <p:nvPr/>
          </p:nvSpPr>
          <p:spPr>
            <a:xfrm>
              <a:off x="17362387" y="8029117"/>
              <a:ext cx="215265" cy="201295"/>
            </a:xfrm>
            <a:custGeom>
              <a:avLst/>
              <a:gdLst/>
              <a:ahLst/>
              <a:cxnLst/>
              <a:rect l="l" t="t" r="r" b="b"/>
              <a:pathLst>
                <a:path w="215265" h="201295" extrusionOk="0">
                  <a:moveTo>
                    <a:pt x="41503" y="2705"/>
                  </a:moveTo>
                  <a:lnTo>
                    <a:pt x="0" y="2705"/>
                  </a:lnTo>
                  <a:lnTo>
                    <a:pt x="0" y="198513"/>
                  </a:lnTo>
                  <a:lnTo>
                    <a:pt x="41503" y="198513"/>
                  </a:lnTo>
                  <a:lnTo>
                    <a:pt x="41503" y="2705"/>
                  </a:lnTo>
                  <a:close/>
                </a:path>
                <a:path w="215265" h="201295" extrusionOk="0">
                  <a:moveTo>
                    <a:pt x="215061" y="88646"/>
                  </a:moveTo>
                  <a:lnTo>
                    <a:pt x="137464" y="88646"/>
                  </a:lnTo>
                  <a:lnTo>
                    <a:pt x="137210" y="88646"/>
                  </a:lnTo>
                  <a:lnTo>
                    <a:pt x="137210" y="123228"/>
                  </a:lnTo>
                  <a:lnTo>
                    <a:pt x="174307" y="164058"/>
                  </a:lnTo>
                  <a:lnTo>
                    <a:pt x="147980" y="166751"/>
                  </a:lnTo>
                  <a:lnTo>
                    <a:pt x="136258" y="165696"/>
                  </a:lnTo>
                  <a:lnTo>
                    <a:pt x="104343" y="140525"/>
                  </a:lnTo>
                  <a:lnTo>
                    <a:pt x="97066" y="101282"/>
                  </a:lnTo>
                  <a:lnTo>
                    <a:pt x="98082" y="86728"/>
                  </a:lnTo>
                  <a:lnTo>
                    <a:pt x="121983" y="44716"/>
                  </a:lnTo>
                  <a:lnTo>
                    <a:pt x="156311" y="34582"/>
                  </a:lnTo>
                  <a:lnTo>
                    <a:pt x="167767" y="35242"/>
                  </a:lnTo>
                  <a:lnTo>
                    <a:pt x="178993" y="37249"/>
                  </a:lnTo>
                  <a:lnTo>
                    <a:pt x="190030" y="40576"/>
                  </a:lnTo>
                  <a:lnTo>
                    <a:pt x="200863" y="45250"/>
                  </a:lnTo>
                  <a:lnTo>
                    <a:pt x="214693" y="12014"/>
                  </a:lnTo>
                  <a:lnTo>
                    <a:pt x="200609" y="6781"/>
                  </a:lnTo>
                  <a:lnTo>
                    <a:pt x="186232" y="3022"/>
                  </a:lnTo>
                  <a:lnTo>
                    <a:pt x="171589" y="762"/>
                  </a:lnTo>
                  <a:lnTo>
                    <a:pt x="156679" y="0"/>
                  </a:lnTo>
                  <a:lnTo>
                    <a:pt x="134023" y="1663"/>
                  </a:lnTo>
                  <a:lnTo>
                    <a:pt x="96520" y="14897"/>
                  </a:lnTo>
                  <a:lnTo>
                    <a:pt x="61379" y="57886"/>
                  </a:lnTo>
                  <a:lnTo>
                    <a:pt x="54597" y="100418"/>
                  </a:lnTo>
                  <a:lnTo>
                    <a:pt x="56057" y="123367"/>
                  </a:lnTo>
                  <a:lnTo>
                    <a:pt x="67767" y="160756"/>
                  </a:lnTo>
                  <a:lnTo>
                    <a:pt x="106527" y="194691"/>
                  </a:lnTo>
                  <a:lnTo>
                    <a:pt x="145542" y="201206"/>
                  </a:lnTo>
                  <a:lnTo>
                    <a:pt x="154190" y="201041"/>
                  </a:lnTo>
                  <a:lnTo>
                    <a:pt x="196761" y="195427"/>
                  </a:lnTo>
                  <a:lnTo>
                    <a:pt x="215061" y="190169"/>
                  </a:lnTo>
                  <a:lnTo>
                    <a:pt x="215061" y="88646"/>
                  </a:lnTo>
                  <a:close/>
                </a:path>
              </a:pathLst>
            </a:custGeom>
            <a:solidFill>
              <a:srgbClr val="0080B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421" name="Google Shape;421;p21"/>
            <p:cNvPicPr preferRelativeResize="0"/>
            <p:nvPr/>
          </p:nvPicPr>
          <p:blipFill rotWithShape="1">
            <a:blip r:embed="rId12">
              <a:alphaModFix/>
            </a:blip>
            <a:srcRect/>
            <a:stretch/>
          </p:blipFill>
          <p:spPr>
            <a:xfrm>
              <a:off x="17596548" y="8031077"/>
              <a:ext cx="354959" cy="197072"/>
            </a:xfrm>
            <a:prstGeom prst="rect">
              <a:avLst/>
            </a:prstGeom>
            <a:noFill/>
            <a:ln>
              <a:noFill/>
            </a:ln>
          </p:spPr>
        </p:pic>
      </p:grpSp>
      <p:grpSp>
        <p:nvGrpSpPr>
          <p:cNvPr id="422" name="Google Shape;422;p21"/>
          <p:cNvGrpSpPr/>
          <p:nvPr/>
        </p:nvGrpSpPr>
        <p:grpSpPr>
          <a:xfrm>
            <a:off x="10404054" y="5564040"/>
            <a:ext cx="557327" cy="105770"/>
            <a:chOff x="15606081" y="8346060"/>
            <a:chExt cx="835991" cy="158656"/>
          </a:xfrm>
        </p:grpSpPr>
        <p:pic>
          <p:nvPicPr>
            <p:cNvPr id="423" name="Google Shape;423;p21"/>
            <p:cNvPicPr preferRelativeResize="0"/>
            <p:nvPr/>
          </p:nvPicPr>
          <p:blipFill rotWithShape="1">
            <a:blip r:embed="rId13">
              <a:alphaModFix/>
            </a:blip>
            <a:srcRect/>
            <a:stretch/>
          </p:blipFill>
          <p:spPr>
            <a:xfrm>
              <a:off x="15606081" y="8346183"/>
              <a:ext cx="117136" cy="158410"/>
            </a:xfrm>
            <a:prstGeom prst="rect">
              <a:avLst/>
            </a:prstGeom>
            <a:noFill/>
            <a:ln>
              <a:noFill/>
            </a:ln>
          </p:spPr>
        </p:pic>
        <p:sp>
          <p:nvSpPr>
            <p:cNvPr id="424" name="Google Shape;424;p21"/>
            <p:cNvSpPr/>
            <p:nvPr/>
          </p:nvSpPr>
          <p:spPr>
            <a:xfrm>
              <a:off x="15748064" y="8348903"/>
              <a:ext cx="88900" cy="154305"/>
            </a:xfrm>
            <a:custGeom>
              <a:avLst/>
              <a:gdLst/>
              <a:ahLst/>
              <a:cxnLst/>
              <a:rect l="l" t="t" r="r" b="b"/>
              <a:pathLst>
                <a:path w="88900" h="154304" extrusionOk="0">
                  <a:moveTo>
                    <a:pt x="88607" y="0"/>
                  </a:moveTo>
                  <a:lnTo>
                    <a:pt x="0" y="0"/>
                  </a:lnTo>
                  <a:lnTo>
                    <a:pt x="0" y="26695"/>
                  </a:lnTo>
                  <a:lnTo>
                    <a:pt x="0" y="59740"/>
                  </a:lnTo>
                  <a:lnTo>
                    <a:pt x="0" y="86436"/>
                  </a:lnTo>
                  <a:lnTo>
                    <a:pt x="0" y="127114"/>
                  </a:lnTo>
                  <a:lnTo>
                    <a:pt x="0" y="153809"/>
                  </a:lnTo>
                  <a:lnTo>
                    <a:pt x="88607" y="153809"/>
                  </a:lnTo>
                  <a:lnTo>
                    <a:pt x="88607" y="127114"/>
                  </a:lnTo>
                  <a:lnTo>
                    <a:pt x="32677" y="127114"/>
                  </a:lnTo>
                  <a:lnTo>
                    <a:pt x="32677" y="86436"/>
                  </a:lnTo>
                  <a:lnTo>
                    <a:pt x="84823" y="86436"/>
                  </a:lnTo>
                  <a:lnTo>
                    <a:pt x="84823" y="59740"/>
                  </a:lnTo>
                  <a:lnTo>
                    <a:pt x="32677" y="59740"/>
                  </a:lnTo>
                  <a:lnTo>
                    <a:pt x="32677" y="26695"/>
                  </a:lnTo>
                  <a:lnTo>
                    <a:pt x="88607" y="26695"/>
                  </a:lnTo>
                  <a:lnTo>
                    <a:pt x="88607" y="0"/>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425" name="Google Shape;425;p21"/>
            <p:cNvPicPr preferRelativeResize="0"/>
            <p:nvPr/>
          </p:nvPicPr>
          <p:blipFill rotWithShape="1">
            <a:blip r:embed="rId14">
              <a:alphaModFix/>
            </a:blip>
            <a:srcRect/>
            <a:stretch/>
          </p:blipFill>
          <p:spPr>
            <a:xfrm>
              <a:off x="15866548" y="8348389"/>
              <a:ext cx="136598" cy="154119"/>
            </a:xfrm>
            <a:prstGeom prst="rect">
              <a:avLst/>
            </a:prstGeom>
            <a:noFill/>
            <a:ln>
              <a:noFill/>
            </a:ln>
          </p:spPr>
        </p:pic>
        <p:sp>
          <p:nvSpPr>
            <p:cNvPr id="426" name="Google Shape;426;p21"/>
            <p:cNvSpPr/>
            <p:nvPr/>
          </p:nvSpPr>
          <p:spPr>
            <a:xfrm>
              <a:off x="16024682" y="8348903"/>
              <a:ext cx="116205" cy="154305"/>
            </a:xfrm>
            <a:custGeom>
              <a:avLst/>
              <a:gdLst/>
              <a:ahLst/>
              <a:cxnLst/>
              <a:rect l="l" t="t" r="r" b="b"/>
              <a:pathLst>
                <a:path w="116205" h="154304" extrusionOk="0">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427" name="Google Shape;427;p21"/>
            <p:cNvPicPr preferRelativeResize="0"/>
            <p:nvPr/>
          </p:nvPicPr>
          <p:blipFill rotWithShape="1">
            <a:blip r:embed="rId15">
              <a:alphaModFix/>
            </a:blip>
            <a:srcRect/>
            <a:stretch/>
          </p:blipFill>
          <p:spPr>
            <a:xfrm>
              <a:off x="16162266" y="8346060"/>
              <a:ext cx="279806" cy="158656"/>
            </a:xfrm>
            <a:prstGeom prst="rect">
              <a:avLst/>
            </a:prstGeom>
            <a:noFill/>
            <a:ln>
              <a:noFill/>
            </a:ln>
          </p:spPr>
        </p:pic>
      </p:grpSp>
      <p:grpSp>
        <p:nvGrpSpPr>
          <p:cNvPr id="428" name="Google Shape;428;p21"/>
          <p:cNvGrpSpPr/>
          <p:nvPr/>
        </p:nvGrpSpPr>
        <p:grpSpPr>
          <a:xfrm>
            <a:off x="11010750" y="5564122"/>
            <a:ext cx="399902" cy="105606"/>
            <a:chOff x="16516125" y="8346182"/>
            <a:chExt cx="599853" cy="158410"/>
          </a:xfrm>
        </p:grpSpPr>
        <p:pic>
          <p:nvPicPr>
            <p:cNvPr id="429" name="Google Shape;429;p21"/>
            <p:cNvPicPr preferRelativeResize="0"/>
            <p:nvPr/>
          </p:nvPicPr>
          <p:blipFill rotWithShape="1">
            <a:blip r:embed="rId16">
              <a:alphaModFix/>
            </a:blip>
            <a:srcRect/>
            <a:stretch/>
          </p:blipFill>
          <p:spPr>
            <a:xfrm>
              <a:off x="16516125" y="8346182"/>
              <a:ext cx="227174" cy="158410"/>
            </a:xfrm>
            <a:prstGeom prst="rect">
              <a:avLst/>
            </a:prstGeom>
            <a:noFill/>
            <a:ln>
              <a:noFill/>
            </a:ln>
          </p:spPr>
        </p:pic>
        <p:pic>
          <p:nvPicPr>
            <p:cNvPr id="430" name="Google Shape;430;p21"/>
            <p:cNvPicPr preferRelativeResize="0"/>
            <p:nvPr/>
          </p:nvPicPr>
          <p:blipFill rotWithShape="1">
            <a:blip r:embed="rId17">
              <a:alphaModFix/>
            </a:blip>
            <a:srcRect/>
            <a:stretch/>
          </p:blipFill>
          <p:spPr>
            <a:xfrm>
              <a:off x="16763740" y="8348389"/>
              <a:ext cx="126316" cy="156203"/>
            </a:xfrm>
            <a:prstGeom prst="rect">
              <a:avLst/>
            </a:prstGeom>
            <a:noFill/>
            <a:ln>
              <a:noFill/>
            </a:ln>
          </p:spPr>
        </p:pic>
        <p:pic>
          <p:nvPicPr>
            <p:cNvPr id="431" name="Google Shape;431;p21"/>
            <p:cNvPicPr preferRelativeResize="0"/>
            <p:nvPr/>
          </p:nvPicPr>
          <p:blipFill rotWithShape="1">
            <a:blip r:embed="rId18">
              <a:alphaModFix/>
            </a:blip>
            <a:srcRect/>
            <a:stretch/>
          </p:blipFill>
          <p:spPr>
            <a:xfrm>
              <a:off x="16925675" y="8348267"/>
              <a:ext cx="127663" cy="154119"/>
            </a:xfrm>
            <a:prstGeom prst="rect">
              <a:avLst/>
            </a:prstGeom>
            <a:noFill/>
            <a:ln>
              <a:noFill/>
            </a:ln>
          </p:spPr>
        </p:pic>
        <p:sp>
          <p:nvSpPr>
            <p:cNvPr id="432" name="Google Shape;432;p21"/>
            <p:cNvSpPr/>
            <p:nvPr/>
          </p:nvSpPr>
          <p:spPr>
            <a:xfrm>
              <a:off x="17082958" y="8348389"/>
              <a:ext cx="33020" cy="154305"/>
            </a:xfrm>
            <a:custGeom>
              <a:avLst/>
              <a:gdLst/>
              <a:ahLst/>
              <a:cxnLst/>
              <a:rect l="l" t="t" r="r" b="b"/>
              <a:pathLst>
                <a:path w="33019" h="154304" extrusionOk="0">
                  <a:moveTo>
                    <a:pt x="32680" y="154119"/>
                  </a:moveTo>
                  <a:lnTo>
                    <a:pt x="0" y="154119"/>
                  </a:lnTo>
                  <a:lnTo>
                    <a:pt x="0" y="0"/>
                  </a:lnTo>
                  <a:lnTo>
                    <a:pt x="32680" y="0"/>
                  </a:lnTo>
                  <a:lnTo>
                    <a:pt x="32680" y="154119"/>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grpSp>
      <p:grpSp>
        <p:nvGrpSpPr>
          <p:cNvPr id="433" name="Google Shape;433;p21"/>
          <p:cNvGrpSpPr/>
          <p:nvPr/>
        </p:nvGrpSpPr>
        <p:grpSpPr>
          <a:xfrm>
            <a:off x="11457835" y="5564040"/>
            <a:ext cx="509510" cy="105770"/>
            <a:chOff x="17186752" y="8346060"/>
            <a:chExt cx="764265" cy="158656"/>
          </a:xfrm>
        </p:grpSpPr>
        <p:pic>
          <p:nvPicPr>
            <p:cNvPr id="434" name="Google Shape;434;p21"/>
            <p:cNvPicPr preferRelativeResize="0"/>
            <p:nvPr/>
          </p:nvPicPr>
          <p:blipFill rotWithShape="1">
            <a:blip r:embed="rId19">
              <a:alphaModFix/>
            </a:blip>
            <a:srcRect/>
            <a:stretch/>
          </p:blipFill>
          <p:spPr>
            <a:xfrm>
              <a:off x="17186752" y="8347776"/>
              <a:ext cx="254102" cy="154927"/>
            </a:xfrm>
            <a:prstGeom prst="rect">
              <a:avLst/>
            </a:prstGeom>
            <a:noFill/>
            <a:ln>
              <a:noFill/>
            </a:ln>
          </p:spPr>
        </p:pic>
        <p:sp>
          <p:nvSpPr>
            <p:cNvPr id="435" name="Google Shape;435;p21"/>
            <p:cNvSpPr/>
            <p:nvPr/>
          </p:nvSpPr>
          <p:spPr>
            <a:xfrm>
              <a:off x="17468761" y="8348395"/>
              <a:ext cx="149225" cy="154940"/>
            </a:xfrm>
            <a:custGeom>
              <a:avLst/>
              <a:gdLst/>
              <a:ahLst/>
              <a:cxnLst/>
              <a:rect l="l" t="t" r="r" b="b"/>
              <a:pathLst>
                <a:path w="149225" h="154940" extrusionOk="0">
                  <a:moveTo>
                    <a:pt x="88239" y="508"/>
                  </a:moveTo>
                  <a:lnTo>
                    <a:pt x="0" y="508"/>
                  </a:lnTo>
                  <a:lnTo>
                    <a:pt x="0" y="27203"/>
                  </a:lnTo>
                  <a:lnTo>
                    <a:pt x="0" y="66611"/>
                  </a:lnTo>
                  <a:lnTo>
                    <a:pt x="0" y="93306"/>
                  </a:lnTo>
                  <a:lnTo>
                    <a:pt x="0" y="154317"/>
                  </a:lnTo>
                  <a:lnTo>
                    <a:pt x="32131" y="154317"/>
                  </a:lnTo>
                  <a:lnTo>
                    <a:pt x="32131" y="93306"/>
                  </a:lnTo>
                  <a:lnTo>
                    <a:pt x="84328" y="93306"/>
                  </a:lnTo>
                  <a:lnTo>
                    <a:pt x="84328" y="66611"/>
                  </a:lnTo>
                  <a:lnTo>
                    <a:pt x="32181" y="66611"/>
                  </a:lnTo>
                  <a:lnTo>
                    <a:pt x="32181" y="27203"/>
                  </a:lnTo>
                  <a:lnTo>
                    <a:pt x="88239" y="27203"/>
                  </a:lnTo>
                  <a:lnTo>
                    <a:pt x="88239" y="508"/>
                  </a:lnTo>
                  <a:close/>
                </a:path>
                <a:path w="149225" h="154940" extrusionOk="0">
                  <a:moveTo>
                    <a:pt x="148717" y="0"/>
                  </a:moveTo>
                  <a:lnTo>
                    <a:pt x="116027" y="0"/>
                  </a:lnTo>
                  <a:lnTo>
                    <a:pt x="116027" y="154114"/>
                  </a:lnTo>
                  <a:lnTo>
                    <a:pt x="148717" y="154114"/>
                  </a:lnTo>
                  <a:lnTo>
                    <a:pt x="148717" y="0"/>
                  </a:lnTo>
                  <a:close/>
                </a:path>
              </a:pathLst>
            </a:custGeom>
            <a:solidFill>
              <a:srgbClr val="86868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436" name="Google Shape;436;p21"/>
            <p:cNvPicPr preferRelativeResize="0"/>
            <p:nvPr/>
          </p:nvPicPr>
          <p:blipFill rotWithShape="1">
            <a:blip r:embed="rId20">
              <a:alphaModFix/>
            </a:blip>
            <a:srcRect/>
            <a:stretch/>
          </p:blipFill>
          <p:spPr>
            <a:xfrm>
              <a:off x="17804382" y="8346060"/>
              <a:ext cx="146635" cy="158656"/>
            </a:xfrm>
            <a:prstGeom prst="rect">
              <a:avLst/>
            </a:prstGeom>
            <a:noFill/>
            <a:ln>
              <a:noFill/>
            </a:ln>
          </p:spPr>
        </p:pic>
        <p:pic>
          <p:nvPicPr>
            <p:cNvPr id="437" name="Google Shape;437;p21"/>
            <p:cNvPicPr preferRelativeResize="0"/>
            <p:nvPr/>
          </p:nvPicPr>
          <p:blipFill rotWithShape="1">
            <a:blip r:embed="rId18">
              <a:alphaModFix/>
            </a:blip>
            <a:srcRect/>
            <a:stretch/>
          </p:blipFill>
          <p:spPr>
            <a:xfrm>
              <a:off x="17653952" y="8348267"/>
              <a:ext cx="127663" cy="154119"/>
            </a:xfrm>
            <a:prstGeom prst="rect">
              <a:avLst/>
            </a:prstGeom>
            <a:noFill/>
            <a:ln>
              <a:noFill/>
            </a:ln>
          </p:spPr>
        </p:pic>
      </p:grpSp>
      <p:pic>
        <p:nvPicPr>
          <p:cNvPr id="438" name="Google Shape;438;p21"/>
          <p:cNvPicPr preferRelativeResize="0"/>
          <p:nvPr/>
        </p:nvPicPr>
        <p:blipFill rotWithShape="1">
          <a:blip r:embed="rId21">
            <a:alphaModFix/>
          </a:blip>
          <a:srcRect/>
          <a:stretch/>
        </p:blipFill>
        <p:spPr>
          <a:xfrm>
            <a:off x="2614798" y="5127795"/>
            <a:ext cx="1504949" cy="857249"/>
          </a:xfrm>
          <a:prstGeom prst="rect">
            <a:avLst/>
          </a:prstGeom>
          <a:noFill/>
          <a:ln>
            <a:noFill/>
          </a:ln>
        </p:spPr>
      </p:pic>
      <p:sp>
        <p:nvSpPr>
          <p:cNvPr id="2" name="Rectángulo 1">
            <a:extLst>
              <a:ext uri="{FF2B5EF4-FFF2-40B4-BE49-F238E27FC236}">
                <a16:creationId xmlns:a16="http://schemas.microsoft.com/office/drawing/2014/main" id="{FB24A135-BA23-7935-6AD4-A31786D01A77}"/>
              </a:ext>
            </a:extLst>
          </p:cNvPr>
          <p:cNvSpPr/>
          <p:nvPr/>
        </p:nvSpPr>
        <p:spPr>
          <a:xfrm>
            <a:off x="3175973" y="2967335"/>
            <a:ext cx="5840061" cy="923330"/>
          </a:xfrm>
          <a:prstGeom prst="rect">
            <a:avLst/>
          </a:prstGeom>
          <a:noFill/>
        </p:spPr>
        <p:txBody>
          <a:bodyPr wrap="none" lIns="91440" tIns="45720" rIns="91440" bIns="45720">
            <a:spAutoFit/>
          </a:bodyPr>
          <a:lstStyle/>
          <a:p>
            <a:pPr algn="ctr"/>
            <a:r>
              <a:rPr lang="es-ES" sz="5400" b="1" dirty="0">
                <a:ln w="9525">
                  <a:solidFill>
                    <a:schemeClr val="bg1"/>
                  </a:solidFill>
                  <a:prstDash val="solid"/>
                </a:ln>
                <a:solidFill>
                  <a:schemeClr val="tx1"/>
                </a:solidFill>
                <a:effectLst>
                  <a:outerShdw blurRad="12700" dist="38100" dir="2700000" algn="tl" rotWithShape="0">
                    <a:schemeClr val="bg1">
                      <a:lumMod val="50000"/>
                    </a:schemeClr>
                  </a:outerShdw>
                </a:effectLst>
              </a:rPr>
              <a:t>¡Muchas gracias!</a:t>
            </a: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268</TotalTime>
  <Words>4723</Words>
  <Application>Microsoft Office PowerPoint</Application>
  <PresentationFormat>Panorámica</PresentationFormat>
  <Paragraphs>213</Paragraphs>
  <Slides>21</Slides>
  <Notes>21</Notes>
  <HiddenSlides>0</HiddenSlides>
  <MMClips>0</MMClips>
  <ScaleCrop>false</ScaleCrop>
  <HeadingPairs>
    <vt:vector size="6" baseType="variant">
      <vt:variant>
        <vt:lpstr>Fuentes usadas</vt:lpstr>
      </vt:variant>
      <vt:variant>
        <vt:i4>13</vt:i4>
      </vt:variant>
      <vt:variant>
        <vt:lpstr>Tema</vt:lpstr>
      </vt:variant>
      <vt:variant>
        <vt:i4>2</vt:i4>
      </vt:variant>
      <vt:variant>
        <vt:lpstr>Títulos de diapositiva</vt:lpstr>
      </vt:variant>
      <vt:variant>
        <vt:i4>21</vt:i4>
      </vt:variant>
    </vt:vector>
  </HeadingPairs>
  <TitlesOfParts>
    <vt:vector size="36" baseType="lpstr">
      <vt:lpstr>Arial</vt:lpstr>
      <vt:lpstr>Calibri</vt:lpstr>
      <vt:lpstr>Cambria</vt:lpstr>
      <vt:lpstr>Georgia</vt:lpstr>
      <vt:lpstr>Helvetica Neue</vt:lpstr>
      <vt:lpstr>Inter</vt:lpstr>
      <vt:lpstr>Noto Sans Symbols</vt:lpstr>
      <vt:lpstr>Open Sans</vt:lpstr>
      <vt:lpstr>Palatino Linotype</vt:lpstr>
      <vt:lpstr>Play</vt:lpstr>
      <vt:lpstr>Trebuchet MS</vt:lpstr>
      <vt:lpstr>Wingdings</vt:lpstr>
      <vt:lpstr>Work Sans</vt:lpstr>
      <vt:lpstr>Office Theme</vt:lpstr>
      <vt:lpstr>Office Theme</vt:lpstr>
      <vt:lpstr>Eurhope</vt:lpstr>
      <vt:lpstr>En este módulo vamos a hablar sobre:</vt:lpstr>
      <vt:lpstr>Aristóteles, un famoso filósofo griego dijo: “El hombre es, por naturaleza, un animal social”</vt:lpstr>
      <vt:lpstr>Comunicación efectiva</vt:lpstr>
      <vt:lpstr>Para ser capaz de comunicarse de manera efectiva con los demás, necesitas:</vt:lpstr>
      <vt:lpstr>¿Qué es la inteligencia emocional?</vt:lpstr>
      <vt:lpstr>Conciencia social</vt:lpstr>
      <vt:lpstr>¿Qué es la empatía?</vt:lpstr>
      <vt:lpstr>¿Por qué es importante la empatía?</vt:lpstr>
      <vt:lpstr>Evaluando el lenguaje no verbal y corporal. </vt:lpstr>
      <vt:lpstr>Actividad de sensibilización social</vt:lpstr>
      <vt:lpstr>¿Qué está pasando en esta foto?</vt:lpstr>
      <vt:lpstr>Si estás interesado en evaluar tu inteligencia emocional, prueba estos cuestionarios. </vt:lpstr>
      <vt:lpstr>Escucha activa para comunicación efectiva</vt:lpstr>
      <vt:lpstr>Presentación de PowerPoint</vt:lpstr>
      <vt:lpstr>Gestión de las relaciones sociales</vt:lpstr>
      <vt:lpstr>Relaciones sociales sanas Vs. Relaciones sociales insanas</vt:lpstr>
      <vt:lpstr>Consejos para relaciones sociales sanas</vt:lpstr>
      <vt:lpstr>Cuando acaba con una relación</vt:lpstr>
      <vt:lpstr>Última actividad</vt:lpstr>
      <vt:lpstr>Eurhope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Dede Georgia (Δέδε Γεωργία )</dc:creator>
  <cp:lastModifiedBy>USUARIO</cp:lastModifiedBy>
  <cp:revision>9</cp:revision>
  <dcterms:created xsi:type="dcterms:W3CDTF">2024-07-25T11:48:30Z</dcterms:created>
  <dcterms:modified xsi:type="dcterms:W3CDTF">2024-10-23T07:19:36Z</dcterms:modified>
</cp:coreProperties>
</file>